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57" r:id="rId3"/>
    <p:sldId id="258" r:id="rId4"/>
    <p:sldId id="260" r:id="rId5"/>
    <p:sldId id="259" r:id="rId6"/>
    <p:sldId id="263" r:id="rId7"/>
    <p:sldId id="264" r:id="rId8"/>
    <p:sldId id="265" r:id="rId9"/>
    <p:sldId id="267" r:id="rId10"/>
    <p:sldId id="272" r:id="rId11"/>
    <p:sldId id="268" r:id="rId12"/>
    <p:sldId id="270" r:id="rId13"/>
    <p:sldId id="271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025" autoAdjust="0"/>
  </p:normalViewPr>
  <p:slideViewPr>
    <p:cSldViewPr>
      <p:cViewPr varScale="1">
        <p:scale>
          <a:sx n="83" d="100"/>
          <a:sy n="83" d="100"/>
        </p:scale>
        <p:origin x="-1426" y="-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\\trinity-health.org\corp\CO\CS\home\S\ybtr1951\Quality%20Improvement%20Projects\Kora\LEADER_graphs_Mar-2017.xlsx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\\trinity-health.org\corp\CO\CS\home\S\ybtr1951\Quality%20Improvement%20Projects\Kora\LEADER_graphs_Mar-2017.xlsx" TargetMode="External"/><Relationship Id="rId1" Type="http://schemas.openxmlformats.org/officeDocument/2006/relationships/themeOverride" Target="../theme/themeOverrid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dirty="0"/>
              <a:t>%</a:t>
            </a:r>
            <a:r>
              <a:rPr lang="en-US" baseline="0" dirty="0"/>
              <a:t> </a:t>
            </a:r>
            <a:r>
              <a:rPr lang="en-US" baseline="0" dirty="0" smtClean="0"/>
              <a:t>Correct </a:t>
            </a:r>
            <a:r>
              <a:rPr lang="en-US" baseline="0" dirty="0"/>
              <a:t>Pre- vs. Post-video, </a:t>
            </a:r>
            <a:r>
              <a:rPr lang="en-US" baseline="0" dirty="0" smtClean="0"/>
              <a:t>Pts w/ Diabetes</a:t>
            </a:r>
            <a:endParaRPr lang="en-US" dirty="0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Sheet1!$B$2</c:f>
              <c:strCache>
                <c:ptCount val="1"/>
                <c:pt idx="0">
                  <c:v>Pre-video</c:v>
                </c:pt>
              </c:strCache>
            </c:strRef>
          </c:tx>
          <c:spPr>
            <a:gradFill>
              <a:gsLst>
                <a:gs pos="0">
                  <a:schemeClr val="accent1">
                    <a:lumMod val="75000"/>
                  </a:schemeClr>
                </a:gs>
                <a:gs pos="9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Sheet1!$A$3:$A$6</c:f>
              <c:strCache>
                <c:ptCount val="4"/>
                <c:pt idx="0">
                  <c:v>DM is blood sugar prob</c:v>
                </c:pt>
                <c:pt idx="1">
                  <c:v>Screen w/ HgbA1c</c:v>
                </c:pt>
                <c:pt idx="2">
                  <c:v>HgbA1c target = 6</c:v>
                </c:pt>
                <c:pt idx="3">
                  <c:v>Ck HgbA1c every 3 mon</c:v>
                </c:pt>
              </c:strCache>
            </c:strRef>
          </c:cat>
          <c:val>
            <c:numRef>
              <c:f>Sheet1!$B$3:$B$6</c:f>
              <c:numCache>
                <c:formatCode>General</c:formatCode>
                <c:ptCount val="4"/>
                <c:pt idx="0">
                  <c:v>84.3</c:v>
                </c:pt>
                <c:pt idx="1">
                  <c:v>78.400000000000006</c:v>
                </c:pt>
                <c:pt idx="2">
                  <c:v>39.200000000000003</c:v>
                </c:pt>
                <c:pt idx="3">
                  <c:v>41.2</c:v>
                </c:pt>
              </c:numCache>
            </c:numRef>
          </c:val>
        </c:ser>
        <c:ser>
          <c:idx val="1"/>
          <c:order val="1"/>
          <c:tx>
            <c:strRef>
              <c:f>Sheet1!$C$2</c:f>
              <c:strCache>
                <c:ptCount val="1"/>
                <c:pt idx="0">
                  <c:v>Post-video</c:v>
                </c:pt>
              </c:strCache>
            </c:strRef>
          </c:tx>
          <c:spPr>
            <a:gradFill flip="none" rotWithShape="1">
              <a:gsLst>
                <a:gs pos="0">
                  <a:srgbClr val="DDEBCF"/>
                </a:gs>
                <a:gs pos="18000">
                  <a:srgbClr val="9CB86E"/>
                </a:gs>
                <a:gs pos="100000">
                  <a:srgbClr val="156B13"/>
                </a:gs>
              </a:gsLst>
              <a:lin ang="16200000" scaled="1"/>
              <a:tileRect/>
            </a:gra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Sheet1!$A$3:$A$6</c:f>
              <c:strCache>
                <c:ptCount val="4"/>
                <c:pt idx="0">
                  <c:v>DM is blood sugar prob</c:v>
                </c:pt>
                <c:pt idx="1">
                  <c:v>Screen w/ HgbA1c</c:v>
                </c:pt>
                <c:pt idx="2">
                  <c:v>HgbA1c target = 6</c:v>
                </c:pt>
                <c:pt idx="3">
                  <c:v>Ck HgbA1c every 3 mon</c:v>
                </c:pt>
              </c:strCache>
            </c:strRef>
          </c:cat>
          <c:val>
            <c:numRef>
              <c:f>Sheet1!$C$3:$C$6</c:f>
              <c:numCache>
                <c:formatCode>General</c:formatCode>
                <c:ptCount val="4"/>
                <c:pt idx="0">
                  <c:v>96.1</c:v>
                </c:pt>
                <c:pt idx="1">
                  <c:v>94.1</c:v>
                </c:pt>
                <c:pt idx="2">
                  <c:v>58.8</c:v>
                </c:pt>
                <c:pt idx="3">
                  <c:v>62.7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7356160"/>
        <c:axId val="67357696"/>
      </c:barChart>
      <c:catAx>
        <c:axId val="673561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67357696"/>
        <c:crosses val="autoZero"/>
        <c:auto val="1"/>
        <c:lblAlgn val="ctr"/>
        <c:lblOffset val="100"/>
        <c:noMultiLvlLbl val="0"/>
      </c:catAx>
      <c:valAx>
        <c:axId val="67357696"/>
        <c:scaling>
          <c:orientation val="minMax"/>
          <c:max val="10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67356160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spPr>
    <a:solidFill>
      <a:schemeClr val="accent5">
        <a:lumMod val="60000"/>
        <a:lumOff val="40000"/>
      </a:schemeClr>
    </a:solidFill>
  </c:spPr>
  <c:externalData r:id="rId2">
    <c:autoUpdate val="0"/>
  </c:externalData>
  <c:userShapes r:id="rId3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sz="2000" dirty="0"/>
              <a:t>"I</a:t>
            </a:r>
            <a:r>
              <a:rPr lang="en-US" sz="2000" baseline="0" dirty="0"/>
              <a:t> have a good understanding of DM"</a:t>
            </a:r>
            <a:endParaRPr lang="en-US" sz="2000" dirty="0"/>
          </a:p>
        </c:rich>
      </c:tx>
      <c:overlay val="0"/>
    </c:title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Sheet2!$A$46</c:f>
              <c:strCache>
                <c:ptCount val="1"/>
                <c:pt idx="0">
                  <c:v>5-6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cat>
            <c:strRef>
              <c:f>Sheet2!$B$45:$C$45</c:f>
              <c:strCache>
                <c:ptCount val="2"/>
                <c:pt idx="0">
                  <c:v># correct: Pre</c:v>
                </c:pt>
                <c:pt idx="1">
                  <c:v># correct: Post</c:v>
                </c:pt>
              </c:strCache>
            </c:strRef>
          </c:cat>
          <c:val>
            <c:numRef>
              <c:f>Sheet2!$B$46:$C$46</c:f>
              <c:numCache>
                <c:formatCode>0%</c:formatCode>
                <c:ptCount val="2"/>
                <c:pt idx="0">
                  <c:v>0.51100000000000001</c:v>
                </c:pt>
                <c:pt idx="1">
                  <c:v>0.71099999999999997</c:v>
                </c:pt>
              </c:numCache>
            </c:numRef>
          </c:val>
        </c:ser>
        <c:ser>
          <c:idx val="1"/>
          <c:order val="1"/>
          <c:tx>
            <c:strRef>
              <c:f>Sheet2!$A$47</c:f>
              <c:strCache>
                <c:ptCount val="1"/>
                <c:pt idx="0">
                  <c:v>4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cat>
            <c:strRef>
              <c:f>Sheet2!$B$45:$C$45</c:f>
              <c:strCache>
                <c:ptCount val="2"/>
                <c:pt idx="0">
                  <c:v># correct: Pre</c:v>
                </c:pt>
                <c:pt idx="1">
                  <c:v># correct: Post</c:v>
                </c:pt>
              </c:strCache>
            </c:strRef>
          </c:cat>
          <c:val>
            <c:numRef>
              <c:f>Sheet2!$B$47:$C$47</c:f>
              <c:numCache>
                <c:formatCode>0%</c:formatCode>
                <c:ptCount val="2"/>
                <c:pt idx="0">
                  <c:v>0.28899999999999998</c:v>
                </c:pt>
                <c:pt idx="1">
                  <c:v>0.22220000000000001</c:v>
                </c:pt>
              </c:numCache>
            </c:numRef>
          </c:val>
        </c:ser>
        <c:ser>
          <c:idx val="2"/>
          <c:order val="2"/>
          <c:tx>
            <c:strRef>
              <c:f>Sheet2!$A$48</c:f>
              <c:strCache>
                <c:ptCount val="1"/>
                <c:pt idx="0">
                  <c:v>0-3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cat>
            <c:strRef>
              <c:f>Sheet2!$B$45:$C$45</c:f>
              <c:strCache>
                <c:ptCount val="2"/>
                <c:pt idx="0">
                  <c:v># correct: Pre</c:v>
                </c:pt>
                <c:pt idx="1">
                  <c:v># correct: Post</c:v>
                </c:pt>
              </c:strCache>
            </c:strRef>
          </c:cat>
          <c:val>
            <c:numRef>
              <c:f>Sheet2!$B$48:$C$48</c:f>
              <c:numCache>
                <c:formatCode>0%</c:formatCode>
                <c:ptCount val="2"/>
                <c:pt idx="0">
                  <c:v>0.2</c:v>
                </c:pt>
                <c:pt idx="1">
                  <c:v>7.0000000000000007E-2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0"/>
        <c:overlap val="100"/>
        <c:serLines/>
        <c:axId val="67403136"/>
        <c:axId val="67417216"/>
      </c:barChart>
      <c:catAx>
        <c:axId val="67403136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2000" baseline="0"/>
            </a:pPr>
            <a:endParaRPr lang="en-US"/>
          </a:p>
        </c:txPr>
        <c:crossAx val="67417216"/>
        <c:crosses val="autoZero"/>
        <c:auto val="1"/>
        <c:lblAlgn val="ctr"/>
        <c:lblOffset val="100"/>
        <c:noMultiLvlLbl val="0"/>
      </c:catAx>
      <c:valAx>
        <c:axId val="67417216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600" baseline="0"/>
            </a:pPr>
            <a:endParaRPr lang="en-US"/>
          </a:p>
        </c:txPr>
        <c:crossAx val="67403136"/>
        <c:crosses val="autoZero"/>
        <c:crossBetween val="between"/>
      </c:valAx>
    </c:plotArea>
    <c:legend>
      <c:legendPos val="r"/>
      <c:overlay val="0"/>
      <c:txPr>
        <a:bodyPr/>
        <a:lstStyle/>
        <a:p>
          <a:pPr>
            <a:defRPr sz="2000" baseline="0"/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sz="2000" dirty="0"/>
              <a:t>"I</a:t>
            </a:r>
            <a:r>
              <a:rPr lang="en-US" sz="2000" baseline="0" dirty="0"/>
              <a:t> </a:t>
            </a:r>
            <a:r>
              <a:rPr lang="en-US" sz="2000" u="sng" baseline="0" dirty="0"/>
              <a:t>don't</a:t>
            </a:r>
            <a:r>
              <a:rPr lang="en-US" sz="2000" u="none" baseline="0" dirty="0"/>
              <a:t> have a good understanding of DM"</a:t>
            </a:r>
            <a:endParaRPr lang="en-US" sz="2000" dirty="0"/>
          </a:p>
        </c:rich>
      </c:tx>
      <c:overlay val="0"/>
    </c:title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Sheet2!$A$54</c:f>
              <c:strCache>
                <c:ptCount val="1"/>
                <c:pt idx="0">
                  <c:v>5-6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cat>
            <c:strRef>
              <c:f>Sheet2!$B$53:$C$53</c:f>
              <c:strCache>
                <c:ptCount val="2"/>
                <c:pt idx="0">
                  <c:v># correct: Pre</c:v>
                </c:pt>
                <c:pt idx="1">
                  <c:v># correct: Post</c:v>
                </c:pt>
              </c:strCache>
            </c:strRef>
          </c:cat>
          <c:val>
            <c:numRef>
              <c:f>Sheet2!$B$54:$C$54</c:f>
              <c:numCache>
                <c:formatCode>0%</c:formatCode>
                <c:ptCount val="2"/>
                <c:pt idx="0">
                  <c:v>0.5</c:v>
                </c:pt>
                <c:pt idx="1">
                  <c:v>0.66700000000000004</c:v>
                </c:pt>
              </c:numCache>
            </c:numRef>
          </c:val>
        </c:ser>
        <c:ser>
          <c:idx val="1"/>
          <c:order val="1"/>
          <c:tx>
            <c:strRef>
              <c:f>Sheet2!$A$55</c:f>
              <c:strCache>
                <c:ptCount val="1"/>
                <c:pt idx="0">
                  <c:v>4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cat>
            <c:strRef>
              <c:f>Sheet2!$B$53:$C$53</c:f>
              <c:strCache>
                <c:ptCount val="2"/>
                <c:pt idx="0">
                  <c:v># correct: Pre</c:v>
                </c:pt>
                <c:pt idx="1">
                  <c:v># correct: Post</c:v>
                </c:pt>
              </c:strCache>
            </c:strRef>
          </c:cat>
          <c:val>
            <c:numRef>
              <c:f>Sheet2!$B$55:$C$55</c:f>
              <c:numCache>
                <c:formatCode>0%</c:formatCode>
                <c:ptCount val="2"/>
                <c:pt idx="0">
                  <c:v>0.16700000000000001</c:v>
                </c:pt>
                <c:pt idx="1">
                  <c:v>0.33300000000000002</c:v>
                </c:pt>
              </c:numCache>
            </c:numRef>
          </c:val>
        </c:ser>
        <c:ser>
          <c:idx val="2"/>
          <c:order val="2"/>
          <c:tx>
            <c:strRef>
              <c:f>Sheet2!$A$56</c:f>
              <c:strCache>
                <c:ptCount val="1"/>
                <c:pt idx="0">
                  <c:v>0-3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cat>
            <c:strRef>
              <c:f>Sheet2!$B$53:$C$53</c:f>
              <c:strCache>
                <c:ptCount val="2"/>
                <c:pt idx="0">
                  <c:v># correct: Pre</c:v>
                </c:pt>
                <c:pt idx="1">
                  <c:v># correct: Post</c:v>
                </c:pt>
              </c:strCache>
            </c:strRef>
          </c:cat>
          <c:val>
            <c:numRef>
              <c:f>Sheet2!$B$56:$C$56</c:f>
              <c:numCache>
                <c:formatCode>0%</c:formatCode>
                <c:ptCount val="2"/>
                <c:pt idx="0">
                  <c:v>0.33300000000000002</c:v>
                </c:pt>
                <c:pt idx="1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0"/>
        <c:overlap val="100"/>
        <c:serLines/>
        <c:axId val="76132352"/>
        <c:axId val="76133888"/>
      </c:barChart>
      <c:catAx>
        <c:axId val="76132352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2000" baseline="0"/>
            </a:pPr>
            <a:endParaRPr lang="en-US"/>
          </a:p>
        </c:txPr>
        <c:crossAx val="76133888"/>
        <c:crosses val="autoZero"/>
        <c:auto val="1"/>
        <c:lblAlgn val="ctr"/>
        <c:lblOffset val="100"/>
        <c:noMultiLvlLbl val="0"/>
      </c:catAx>
      <c:valAx>
        <c:axId val="76133888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600" baseline="0"/>
            </a:pPr>
            <a:endParaRPr lang="en-US"/>
          </a:p>
        </c:txPr>
        <c:crossAx val="76132352"/>
        <c:crosses val="autoZero"/>
        <c:crossBetween val="between"/>
      </c:valAx>
    </c:plotArea>
    <c:legend>
      <c:legendPos val="r"/>
      <c:overlay val="0"/>
      <c:txPr>
        <a:bodyPr/>
        <a:lstStyle/>
        <a:p>
          <a:pPr>
            <a:defRPr sz="2000" baseline="0"/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0.13115</cdr:x>
      <cdr:y>0.48014</cdr:y>
    </cdr:from>
    <cdr:to>
      <cdr:x>0.23279</cdr:x>
      <cdr:y>0.55475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829471" y="2012267"/>
          <a:ext cx="642833" cy="312690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400" dirty="0"/>
            <a:t>p=0.06</a:t>
          </a:r>
        </a:p>
      </cdr:txBody>
    </cdr:sp>
  </cdr:relSizeAnchor>
  <cdr:relSizeAnchor xmlns:cdr="http://schemas.openxmlformats.org/drawingml/2006/chartDrawing">
    <cdr:from>
      <cdr:x>0.35738</cdr:x>
      <cdr:y>0.47052</cdr:y>
    </cdr:from>
    <cdr:to>
      <cdr:x>0.4623</cdr:x>
      <cdr:y>0.54272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2076450" y="1862138"/>
          <a:ext cx="609600" cy="285750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400" dirty="0"/>
            <a:t>p&lt;0.01</a:t>
          </a:r>
        </a:p>
      </cdr:txBody>
    </cdr:sp>
  </cdr:relSizeAnchor>
  <cdr:relSizeAnchor xmlns:cdr="http://schemas.openxmlformats.org/drawingml/2006/chartDrawing">
    <cdr:from>
      <cdr:x>0.58689</cdr:x>
      <cdr:y>0.67509</cdr:y>
    </cdr:from>
    <cdr:to>
      <cdr:x>0.69016</cdr:x>
      <cdr:y>0.7497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3409950" y="2671763"/>
          <a:ext cx="600075" cy="295275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400" dirty="0"/>
            <a:t>p&lt;0.01</a:t>
          </a:r>
        </a:p>
      </cdr:txBody>
    </cdr:sp>
  </cdr:relSizeAnchor>
  <cdr:relSizeAnchor xmlns:cdr="http://schemas.openxmlformats.org/drawingml/2006/chartDrawing">
    <cdr:from>
      <cdr:x>0.81148</cdr:x>
      <cdr:y>0.6438</cdr:y>
    </cdr:from>
    <cdr:to>
      <cdr:x>0.9082</cdr:x>
      <cdr:y>0.716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4714875" y="2547938"/>
          <a:ext cx="561975" cy="285750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400" dirty="0"/>
            <a:t>p&lt;0.01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294137-C6A4-764A-A226-31703299DA3A}" type="datetimeFigureOut">
              <a:rPr lang="en-US" smtClean="0"/>
              <a:t>5/1/2017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AB12D3-C3DE-A54E-8BE4-F878A95A2D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5731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</a:t>
            </a:r>
            <a:r>
              <a:rPr lang="en-US" baseline="0" dirty="0" smtClean="0"/>
              <a:t> incidence of diabetes is 3x that of a the national clinic average.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AB12D3-C3DE-A54E-8BE4-F878A95A2DA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2196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video was made</a:t>
            </a:r>
            <a:r>
              <a:rPr lang="en-US" baseline="0" dirty="0" smtClean="0"/>
              <a:t> especially our patient population; tailored to their educational level.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AB12D3-C3DE-A54E-8BE4-F878A95A2DA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807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C0441BCB-789A-4C30-B9F4-A300D8EACE8B}" type="datetimeFigureOut">
              <a:rPr lang="en-US" smtClean="0"/>
              <a:t>5/1/2017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A2F8FBF1-B8AC-4F93-B963-9CB82F068B2A}" type="slidenum">
              <a:rPr lang="en-US" smtClean="0"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41BCB-789A-4C30-B9F4-A300D8EACE8B}" type="datetimeFigureOut">
              <a:rPr lang="en-US" smtClean="0"/>
              <a:t>5/1/2017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8FBF1-B8AC-4F93-B963-9CB82F068B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41BCB-789A-4C30-B9F4-A300D8EACE8B}" type="datetimeFigureOut">
              <a:rPr lang="en-US" smtClean="0"/>
              <a:t>5/1/2017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8FBF1-B8AC-4F93-B963-9CB82F068B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41BCB-789A-4C30-B9F4-A300D8EACE8B}" type="datetimeFigureOut">
              <a:rPr lang="en-US" smtClean="0"/>
              <a:t>5/1/2017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8FBF1-B8AC-4F93-B963-9CB82F068B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41BCB-789A-4C30-B9F4-A300D8EACE8B}" type="datetimeFigureOut">
              <a:rPr lang="en-US" smtClean="0"/>
              <a:t>5/1/2017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8FBF1-B8AC-4F93-B963-9CB82F068B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41BCB-789A-4C30-B9F4-A300D8EACE8B}" type="datetimeFigureOut">
              <a:rPr lang="en-US" smtClean="0"/>
              <a:t>5/1/2017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8FBF1-B8AC-4F93-B963-9CB82F068B2A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41BCB-789A-4C30-B9F4-A300D8EACE8B}" type="datetimeFigureOut">
              <a:rPr lang="en-US" smtClean="0"/>
              <a:t>5/1/2017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8FBF1-B8AC-4F93-B963-9CB82F068B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41BCB-789A-4C30-B9F4-A300D8EACE8B}" type="datetimeFigureOut">
              <a:rPr lang="en-US" smtClean="0"/>
              <a:t>5/1/2017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8FBF1-B8AC-4F93-B963-9CB82F068B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41BCB-789A-4C30-B9F4-A300D8EACE8B}" type="datetimeFigureOut">
              <a:rPr lang="en-US" smtClean="0"/>
              <a:t>5/1/2017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8FBF1-B8AC-4F93-B963-9CB82F068B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41BCB-789A-4C30-B9F4-A300D8EACE8B}" type="datetimeFigureOut">
              <a:rPr lang="en-US" smtClean="0"/>
              <a:t>5/1/2017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8FBF1-B8AC-4F93-B963-9CB82F068B2A}" type="slidenum">
              <a:rPr lang="en-US" smtClean="0"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41BCB-789A-4C30-B9F4-A300D8EACE8B}" type="datetimeFigureOut">
              <a:rPr lang="en-US" smtClean="0"/>
              <a:t>5/1/2017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8FBF1-B8AC-4F93-B963-9CB82F068B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C0441BCB-789A-4C30-B9F4-A300D8EACE8B}" type="datetimeFigureOut">
              <a:rPr lang="en-US" smtClean="0"/>
              <a:t>5/1/2017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A2F8FBF1-B8AC-4F93-B963-9CB82F068B2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healthypeople.gov/2020/topicsobjectives2020/objectiveslist.aspx?topicId=18" TargetMode="External"/><Relationship Id="rId2" Type="http://schemas.openxmlformats.org/officeDocument/2006/relationships/hyperlink" Target="http://nces.ed.gov/pubs2006/2006483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publichealth.gwu.edu/departments/healthpolicy/CHPR/downloads/LowHealthLiteracyReport10_4_07.pdf" TargetMode="External"/><Relationship Id="rId4" Type="http://schemas.openxmlformats.org/officeDocument/2006/relationships/hyperlink" Target="http://www.cdc.gov/diabetes/pubs/pdf/ndfs_2011.pdf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609600"/>
            <a:ext cx="3300984" cy="35814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LEADER: </a:t>
            </a:r>
            <a:b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Learning Expedited through Audiovisual Directed Education by Residents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body" sz="half" idx="2"/>
          </p:nvPr>
        </p:nvSpPr>
        <p:spPr>
          <a:xfrm>
            <a:off x="4734630" y="2057400"/>
            <a:ext cx="3300573" cy="3595249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Rajpreet Singh, MD</a:t>
            </a:r>
          </a:p>
          <a:p>
            <a:r>
              <a:rPr lang="en-US" dirty="0" smtClean="0"/>
              <a:t>Perry Lin, MD</a:t>
            </a:r>
          </a:p>
          <a:p>
            <a:r>
              <a:rPr lang="en-US" dirty="0" smtClean="0"/>
              <a:t>Lynn Shaffer, PhD</a:t>
            </a:r>
          </a:p>
          <a:p>
            <a:r>
              <a:rPr lang="en-US" dirty="0" smtClean="0"/>
              <a:t>Rishi </a:t>
            </a:r>
            <a:r>
              <a:rPr lang="en-US" dirty="0" err="1" smtClean="0"/>
              <a:t>Kora</a:t>
            </a:r>
            <a:r>
              <a:rPr lang="en-US" dirty="0" smtClean="0"/>
              <a:t>, MD</a:t>
            </a:r>
          </a:p>
          <a:p>
            <a:r>
              <a:rPr lang="en-US" dirty="0" err="1" smtClean="0"/>
              <a:t>Sagar</a:t>
            </a:r>
            <a:r>
              <a:rPr lang="en-US" dirty="0" smtClean="0"/>
              <a:t> Gandhi, MD</a:t>
            </a:r>
          </a:p>
          <a:p>
            <a:r>
              <a:rPr lang="en-US" dirty="0" smtClean="0"/>
              <a:t>Kelly Hanson, DO </a:t>
            </a:r>
          </a:p>
          <a:p>
            <a:r>
              <a:rPr lang="en-US" dirty="0" smtClean="0"/>
              <a:t>Diana </a:t>
            </a:r>
            <a:r>
              <a:rPr lang="en-US" dirty="0" err="1" smtClean="0"/>
              <a:t>Zellner</a:t>
            </a:r>
            <a:r>
              <a:rPr lang="en-US" dirty="0" smtClean="0"/>
              <a:t>, DO </a:t>
            </a:r>
          </a:p>
          <a:p>
            <a:r>
              <a:rPr lang="en-US" dirty="0" err="1" smtClean="0"/>
              <a:t>Karampal</a:t>
            </a:r>
            <a:r>
              <a:rPr lang="en-US" dirty="0" smtClean="0"/>
              <a:t> </a:t>
            </a:r>
            <a:r>
              <a:rPr lang="en-US" dirty="0" err="1" smtClean="0"/>
              <a:t>Mand</a:t>
            </a:r>
            <a:r>
              <a:rPr lang="en-US" dirty="0" smtClean="0"/>
              <a:t>, DO </a:t>
            </a:r>
          </a:p>
          <a:p>
            <a:r>
              <a:rPr lang="en-US" dirty="0" smtClean="0"/>
              <a:t>Jonathon Burton, DO </a:t>
            </a:r>
          </a:p>
          <a:p>
            <a:r>
              <a:rPr lang="en-US" dirty="0" err="1" smtClean="0"/>
              <a:t>Johonna</a:t>
            </a:r>
            <a:r>
              <a:rPr lang="en-US" dirty="0" smtClean="0"/>
              <a:t> Asquith, MD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May 10, 2017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066800" y="9144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5576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54186960"/>
              </p:ext>
            </p:extLst>
          </p:nvPr>
        </p:nvGraphicFramePr>
        <p:xfrm>
          <a:off x="609600" y="1676400"/>
          <a:ext cx="7924800" cy="472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066800" y="7620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Results: </a:t>
            </a:r>
            <a:r>
              <a:rPr lang="en-US" dirty="0">
                <a:sym typeface="Wingdings"/>
              </a:rPr>
              <a:t>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 DM Knowledge</a:t>
            </a:r>
          </a:p>
        </p:txBody>
      </p:sp>
    </p:spTree>
    <p:extLst>
      <p:ext uri="{BB962C8B-B14F-4D97-AF65-F5344CB8AC3E}">
        <p14:creationId xmlns:p14="http://schemas.microsoft.com/office/powerpoint/2010/main" val="23158447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2" y="762000"/>
            <a:ext cx="7024744" cy="722864"/>
          </a:xfrm>
        </p:spPr>
        <p:txBody>
          <a:bodyPr/>
          <a:lstStyle/>
          <a:p>
            <a:r>
              <a:rPr lang="en-US" dirty="0" smtClean="0"/>
              <a:t>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10743"/>
            <a:ext cx="7696200" cy="4813857"/>
          </a:xfrm>
        </p:spPr>
        <p:txBody>
          <a:bodyPr>
            <a:normAutofit fontScale="92500" lnSpcReduction="20000"/>
          </a:bodyPr>
          <a:lstStyle/>
          <a:p>
            <a:pPr>
              <a:spcAft>
                <a:spcPts val="1200"/>
              </a:spcAft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Our education video model was feasible to implement within our existing care processes.</a:t>
            </a:r>
          </a:p>
          <a:p>
            <a:pPr>
              <a:spcAft>
                <a:spcPts val="1200"/>
              </a:spcAft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We have shown that many of our patients lacked basic knowledge of diabetes and that it can be improved through video intervention. </a:t>
            </a:r>
          </a:p>
          <a:p>
            <a:pPr>
              <a:spcAft>
                <a:spcPts val="1200"/>
              </a:spcAft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88% of the diabetic patients reported good understanding of their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disease,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however based on knowledge questions 49% of these patients did not understand at least two key concepts prior to intervention. </a:t>
            </a:r>
          </a:p>
          <a:p>
            <a:pPr>
              <a:spcAft>
                <a:spcPts val="1200"/>
              </a:spcAft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Approximately 1/3 of patients without diabetes wanted to know more. Given that 27% of our patient population has diabetes, these likely represent family, caretakers and loved ones of those suffering from the disease and may otherwise not have received such education.</a:t>
            </a:r>
          </a:p>
        </p:txBody>
      </p:sp>
    </p:spTree>
    <p:extLst>
      <p:ext uri="{BB962C8B-B14F-4D97-AF65-F5344CB8AC3E}">
        <p14:creationId xmlns:p14="http://schemas.microsoft.com/office/powerpoint/2010/main" val="2923277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2" y="762000"/>
            <a:ext cx="7024744" cy="762000"/>
          </a:xfrm>
        </p:spPr>
        <p:txBody>
          <a:bodyPr/>
          <a:lstStyle/>
          <a:p>
            <a:r>
              <a:rPr lang="en-US" dirty="0" smtClean="0"/>
              <a:t>Conclusion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524000"/>
            <a:ext cx="7490908" cy="4800600"/>
          </a:xfrm>
        </p:spPr>
        <p:txBody>
          <a:bodyPr>
            <a:normAutofit lnSpcReduction="10000"/>
          </a:bodyPr>
          <a:lstStyle/>
          <a:p>
            <a:pPr>
              <a:spcAft>
                <a:spcPts val="1200"/>
              </a:spcAft>
            </a:pPr>
            <a:r>
              <a:rPr lang="en-US" dirty="0" smtClean="0"/>
              <a:t>There is an unmeasured gap in knowledge between self reported  understanding and objectively tested understanding of diabetes. </a:t>
            </a:r>
          </a:p>
          <a:p>
            <a:pPr>
              <a:spcAft>
                <a:spcPts val="1200"/>
              </a:spcAft>
            </a:pPr>
            <a:r>
              <a:rPr lang="en-US" dirty="0" smtClean="0"/>
              <a:t>There exists a population without a chronic disease who would like additional information about it. </a:t>
            </a:r>
          </a:p>
          <a:p>
            <a:pPr>
              <a:spcAft>
                <a:spcPts val="1200"/>
              </a:spcAft>
            </a:pPr>
            <a:r>
              <a:rPr lang="en-US" dirty="0" smtClean="0"/>
              <a:t>In the upcoming one year we hope to expand our project to other chronic, common illnesses such as obesity and hypertension. </a:t>
            </a:r>
          </a:p>
          <a:p>
            <a:pPr>
              <a:spcAft>
                <a:spcPts val="1200"/>
              </a:spcAft>
            </a:pPr>
            <a:r>
              <a:rPr lang="en-US" dirty="0" smtClean="0"/>
              <a:t>Our focus will be to continually monitor our diabetes patients’ HbA1c at appropriate intervals to assess health improvements resulting from the intervention.</a:t>
            </a:r>
          </a:p>
        </p:txBody>
      </p:sp>
    </p:spTree>
    <p:extLst>
      <p:ext uri="{BB962C8B-B14F-4D97-AF65-F5344CB8AC3E}">
        <p14:creationId xmlns:p14="http://schemas.microsoft.com/office/powerpoint/2010/main" val="2121071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762000"/>
            <a:ext cx="7024744" cy="722864"/>
          </a:xfrm>
        </p:spPr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066800" y="1447800"/>
            <a:ext cx="7543800" cy="35371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indent="-228600" fontAlgn="base">
              <a:lnSpc>
                <a:spcPct val="70000"/>
              </a:lnSpc>
              <a:buFont typeface="+mj-lt"/>
              <a:buAutoNum type="arabicPeriod"/>
            </a:pPr>
            <a:r>
              <a:rPr lang="en-US" sz="1100" dirty="0" err="1"/>
              <a:t>Kutner</a:t>
            </a:r>
            <a:r>
              <a:rPr lang="en-US" sz="1100" dirty="0"/>
              <a:t> MA; United States Department of Education, National Center for Education Statistics. The Health Literacy of America’s Adults: Results From the 2003 National Assessment of Adult Literacy. NCES (Series). Washington, DC: US Department of Education, National Center for Education Statistics;2006. </a:t>
            </a:r>
            <a:r>
              <a:rPr lang="en-US" sz="1100" dirty="0">
                <a:hlinkClick r:id="rId2"/>
              </a:rPr>
              <a:t>http://nces.ed.gov/pubs2006/2006483.pdf</a:t>
            </a:r>
            <a:r>
              <a:rPr lang="en-US" sz="1100" dirty="0"/>
              <a:t>.  </a:t>
            </a:r>
          </a:p>
          <a:p>
            <a:pPr marL="228600" indent="-228600" fontAlgn="base">
              <a:lnSpc>
                <a:spcPct val="70000"/>
              </a:lnSpc>
              <a:buFont typeface="+mj-lt"/>
              <a:buAutoNum type="arabicPeriod"/>
            </a:pPr>
            <a:endParaRPr lang="en-US" sz="1100" dirty="0"/>
          </a:p>
          <a:p>
            <a:pPr marL="228600" lvl="0" indent="-228600" fontAlgn="base">
              <a:lnSpc>
                <a:spcPct val="70000"/>
              </a:lnSpc>
              <a:buFont typeface="+mj-lt"/>
              <a:buAutoNum type="arabicPeriod"/>
            </a:pPr>
            <a:r>
              <a:rPr lang="en-US" sz="1100" dirty="0"/>
              <a:t>US Department of Health and Human Services. </a:t>
            </a:r>
            <a:r>
              <a:rPr lang="en-US" sz="1100" dirty="0" err="1"/>
              <a:t>HealthyPeople.gov</a:t>
            </a:r>
            <a:r>
              <a:rPr lang="en-US" sz="1100" dirty="0"/>
              <a:t>: health communication and health information </a:t>
            </a:r>
            <a:r>
              <a:rPr lang="en-US" sz="1100" dirty="0" err="1"/>
              <a:t>techology</a:t>
            </a:r>
            <a:r>
              <a:rPr lang="en-US" sz="1100" dirty="0"/>
              <a:t>. 2013. </a:t>
            </a:r>
            <a:r>
              <a:rPr lang="en-US" sz="1100" u="sng" dirty="0">
                <a:hlinkClick r:id="rId3"/>
              </a:rPr>
              <a:t>http://healthypeople.gov/2020/topicsobjectives2020/objectiveslist.aspx?topicId=18</a:t>
            </a:r>
            <a:r>
              <a:rPr lang="en-US" sz="1100" dirty="0"/>
              <a:t>. Published  </a:t>
            </a:r>
          </a:p>
          <a:p>
            <a:pPr marL="228600" lvl="0" indent="-228600" fontAlgn="base">
              <a:lnSpc>
                <a:spcPct val="70000"/>
              </a:lnSpc>
              <a:buFont typeface="+mj-lt"/>
              <a:buAutoNum type="arabicPeriod"/>
            </a:pPr>
            <a:endParaRPr lang="en-US" sz="1100" dirty="0" smtClean="0"/>
          </a:p>
          <a:p>
            <a:pPr marL="228600" lvl="0" indent="-228600" fontAlgn="base">
              <a:lnSpc>
                <a:spcPct val="70000"/>
              </a:lnSpc>
              <a:buFont typeface="+mj-lt"/>
              <a:buAutoNum type="arabicPeriod"/>
            </a:pPr>
            <a:r>
              <a:rPr lang="en-US" sz="1100" dirty="0" err="1" smtClean="0"/>
              <a:t>Murea</a:t>
            </a:r>
            <a:r>
              <a:rPr lang="en-US" sz="1100" dirty="0"/>
              <a:t> M, Ma L, Freedman BI. Genetic and environmental factors associated with type 2 diabetes and diabetic vascular complications. Rev Diabetic Stud RDS. 2012;9(1):6-22. </a:t>
            </a:r>
          </a:p>
          <a:p>
            <a:pPr marL="228600" lvl="0" indent="-228600" fontAlgn="base">
              <a:lnSpc>
                <a:spcPct val="70000"/>
              </a:lnSpc>
              <a:buFont typeface="+mj-lt"/>
              <a:buAutoNum type="arabicPeriod"/>
            </a:pPr>
            <a:endParaRPr lang="en-US" sz="1100" dirty="0" smtClean="0"/>
          </a:p>
          <a:p>
            <a:pPr marL="228600" lvl="0" indent="-228600" fontAlgn="base">
              <a:lnSpc>
                <a:spcPct val="70000"/>
              </a:lnSpc>
              <a:buFont typeface="+mj-lt"/>
              <a:buAutoNum type="arabicPeriod"/>
            </a:pPr>
            <a:r>
              <a:rPr lang="en-US" sz="1100" dirty="0" smtClean="0"/>
              <a:t>CDC </a:t>
            </a:r>
            <a:r>
              <a:rPr lang="en-US" sz="1100" dirty="0"/>
              <a:t>= Centers for Disease Control and Prevention. National Diabetes Fact Sheet. Atlanta, GA: US Department of Health and Human Services; 2011. </a:t>
            </a:r>
            <a:r>
              <a:rPr lang="en-US" sz="1100" dirty="0">
                <a:hlinkClick r:id="rId4"/>
              </a:rPr>
              <a:t>http://www.cdc.gov/diabetes/pubs/pdf/ndfs_2011.pdf</a:t>
            </a:r>
            <a:r>
              <a:rPr lang="en-US" sz="1100" dirty="0"/>
              <a:t>.  </a:t>
            </a:r>
          </a:p>
          <a:p>
            <a:pPr marL="228600" lvl="0" indent="-228600" fontAlgn="base">
              <a:lnSpc>
                <a:spcPct val="70000"/>
              </a:lnSpc>
              <a:buFont typeface="+mj-lt"/>
              <a:buAutoNum type="arabicPeriod"/>
            </a:pPr>
            <a:endParaRPr lang="en-US" sz="1100" dirty="0" smtClean="0"/>
          </a:p>
          <a:p>
            <a:pPr marL="228600" lvl="0" indent="-228600" fontAlgn="base">
              <a:lnSpc>
                <a:spcPct val="70000"/>
              </a:lnSpc>
              <a:buFont typeface="+mj-lt"/>
              <a:buAutoNum type="arabicPeriod"/>
            </a:pPr>
            <a:r>
              <a:rPr lang="en-US" sz="1100" dirty="0" err="1" smtClean="0"/>
              <a:t>Schillinger</a:t>
            </a:r>
            <a:r>
              <a:rPr lang="en-US" sz="1100" dirty="0" smtClean="0"/>
              <a:t> </a:t>
            </a:r>
            <a:r>
              <a:rPr lang="en-US" sz="1100" dirty="0"/>
              <a:t>D, </a:t>
            </a:r>
            <a:r>
              <a:rPr lang="en-US" sz="1100" dirty="0" err="1"/>
              <a:t>Grumbach</a:t>
            </a:r>
            <a:r>
              <a:rPr lang="en-US" sz="1100" dirty="0"/>
              <a:t> K, </a:t>
            </a:r>
            <a:r>
              <a:rPr lang="en-US" sz="1100" dirty="0" err="1"/>
              <a:t>Piette</a:t>
            </a:r>
            <a:r>
              <a:rPr lang="en-US" sz="1100" dirty="0"/>
              <a:t> J, . Association of health literacy with diabetes outcomes. JAMA. 2002;288(4):475-482.  </a:t>
            </a:r>
          </a:p>
          <a:p>
            <a:pPr lvl="0" fontAlgn="base">
              <a:lnSpc>
                <a:spcPct val="70000"/>
              </a:lnSpc>
            </a:pPr>
            <a:endParaRPr lang="en-US" sz="1100" dirty="0" smtClean="0"/>
          </a:p>
          <a:p>
            <a:pPr marL="228600" lvl="0" indent="-228600" fontAlgn="base">
              <a:lnSpc>
                <a:spcPct val="70000"/>
              </a:lnSpc>
              <a:buFont typeface="+mj-lt"/>
              <a:buAutoNum type="arabicPeriod" startAt="6"/>
            </a:pPr>
            <a:r>
              <a:rPr lang="en-US" sz="1100" dirty="0" smtClean="0"/>
              <a:t>Osborn </a:t>
            </a:r>
            <a:r>
              <a:rPr lang="en-US" sz="1100" dirty="0"/>
              <a:t>CY, Cavanaugh K, </a:t>
            </a:r>
            <a:r>
              <a:rPr lang="en-US" sz="1100" dirty="0" err="1"/>
              <a:t>Wallston</a:t>
            </a:r>
            <a:r>
              <a:rPr lang="en-US" sz="1100" dirty="0"/>
              <a:t> KA, Rothman RL. Self-efficacy links health literacy and numeracy to glycemic control. J Health </a:t>
            </a:r>
            <a:r>
              <a:rPr lang="en-US" sz="1100" dirty="0" err="1"/>
              <a:t>Commun</a:t>
            </a:r>
            <a:r>
              <a:rPr lang="en-US" sz="1100" dirty="0"/>
              <a:t>. 2010;15(</a:t>
            </a:r>
            <a:r>
              <a:rPr lang="en-US" sz="1100" dirty="0" err="1"/>
              <a:t>suppl</a:t>
            </a:r>
            <a:r>
              <a:rPr lang="en-US" sz="1100" dirty="0"/>
              <a:t> 2):146-158.  </a:t>
            </a:r>
          </a:p>
          <a:p>
            <a:pPr marL="228600" lvl="0" indent="-228600" fontAlgn="base">
              <a:lnSpc>
                <a:spcPct val="70000"/>
              </a:lnSpc>
              <a:buFont typeface="+mj-lt"/>
              <a:buAutoNum type="arabicPeriod" startAt="6"/>
            </a:pPr>
            <a:endParaRPr lang="en-US" sz="1100" dirty="0" smtClean="0"/>
          </a:p>
          <a:p>
            <a:pPr marL="228600" lvl="0" indent="-228600" fontAlgn="base">
              <a:lnSpc>
                <a:spcPct val="70000"/>
              </a:lnSpc>
              <a:buFont typeface="+mj-lt"/>
              <a:buAutoNum type="arabicPeriod" startAt="6"/>
            </a:pPr>
            <a:r>
              <a:rPr lang="en-US" sz="1100" dirty="0" smtClean="0"/>
              <a:t>Vernon </a:t>
            </a:r>
            <a:r>
              <a:rPr lang="en-US" sz="1100" dirty="0"/>
              <a:t>JA, Trujillo A, Rosenbaum S, </a:t>
            </a:r>
            <a:r>
              <a:rPr lang="en-US" sz="1100" dirty="0" err="1"/>
              <a:t>DeBuono</a:t>
            </a:r>
            <a:r>
              <a:rPr lang="en-US" sz="1100" dirty="0"/>
              <a:t> B. Low health literacy: implications for national health policy. 2007. </a:t>
            </a:r>
            <a:r>
              <a:rPr lang="en-US" sz="1100" u="sng" dirty="0">
                <a:hlinkClick r:id="rId5"/>
              </a:rPr>
              <a:t>http://publichealth.gwu.edu/departments/healthpolicy/CHPR/downloads/LowHealthLiteracyReport10_4_07.pdf</a:t>
            </a:r>
            <a:r>
              <a:rPr lang="en-US" sz="1100" dirty="0"/>
              <a:t>.  </a:t>
            </a:r>
          </a:p>
          <a:p>
            <a:pPr lvl="0" fontAlgn="base">
              <a:lnSpc>
                <a:spcPct val="70000"/>
              </a:lnSpc>
            </a:pPr>
            <a:endParaRPr lang="en-US" sz="1100" dirty="0" smtClean="0"/>
          </a:p>
          <a:p>
            <a:pPr marL="228600" lvl="0" indent="-228600" fontAlgn="base">
              <a:lnSpc>
                <a:spcPct val="70000"/>
              </a:lnSpc>
              <a:buFont typeface="+mj-lt"/>
              <a:buAutoNum type="arabicPeriod" startAt="8"/>
            </a:pPr>
            <a:r>
              <a:rPr lang="en-US" sz="1100" dirty="0" err="1" smtClean="0"/>
              <a:t>Bodenheimer</a:t>
            </a:r>
            <a:r>
              <a:rPr lang="en-US" sz="1100" dirty="0"/>
              <a:t> TS, Smith MD. Primary care: proposed solutions to the physician shortage without training more physicians. </a:t>
            </a:r>
            <a:r>
              <a:rPr lang="en-US" sz="1100" i="1" dirty="0"/>
              <a:t>Health </a:t>
            </a:r>
            <a:r>
              <a:rPr lang="en-US" sz="1100" i="1" dirty="0" err="1"/>
              <a:t>Aff</a:t>
            </a:r>
            <a:r>
              <a:rPr lang="en-US" sz="1100" i="1" dirty="0"/>
              <a:t> (Millwood) 2013;32:1881–6.   </a:t>
            </a:r>
          </a:p>
        </p:txBody>
      </p:sp>
    </p:spTree>
    <p:extLst>
      <p:ext uri="{BB962C8B-B14F-4D97-AF65-F5344CB8AC3E}">
        <p14:creationId xmlns:p14="http://schemas.microsoft.com/office/powerpoint/2010/main" val="41795748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762000"/>
            <a:ext cx="7024744" cy="762000"/>
          </a:xfrm>
        </p:spPr>
        <p:txBody>
          <a:bodyPr>
            <a:normAutofit/>
          </a:bodyPr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515374"/>
            <a:ext cx="7543800" cy="488542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en-US" sz="1900" dirty="0" smtClean="0"/>
              <a:t>Diabetic patients with limited health literacy have been shown to have an A1c 1% higher than those with proficient literacy</a:t>
            </a:r>
            <a:r>
              <a:rPr lang="en-US" sz="1900" baseline="30000" dirty="0" smtClean="0"/>
              <a:t>2</a:t>
            </a:r>
            <a:r>
              <a:rPr lang="en-US" sz="1900" dirty="0" smtClean="0"/>
              <a:t>.</a:t>
            </a:r>
          </a:p>
          <a:p>
            <a:pPr>
              <a:spcAft>
                <a:spcPts val="1200"/>
              </a:spcAft>
            </a:pPr>
            <a:r>
              <a:rPr lang="en-US" sz="1900" dirty="0" smtClean="0"/>
              <a:t>Poor health literacy leads to</a:t>
            </a:r>
            <a:r>
              <a:rPr lang="en-US" sz="1900" dirty="0" smtClean="0">
                <a:sym typeface="Wingdings" panose="05000000000000000000" pitchFamily="2" charset="2"/>
              </a:rPr>
              <a:t> worse outcomes and thus increased health care expenditures</a:t>
            </a:r>
            <a:r>
              <a:rPr lang="en-US" sz="1900" baseline="30000" dirty="0" smtClean="0">
                <a:sym typeface="Wingdings" panose="05000000000000000000" pitchFamily="2" charset="2"/>
              </a:rPr>
              <a:t>1,6</a:t>
            </a:r>
            <a:r>
              <a:rPr lang="en-US" sz="1900" dirty="0" smtClean="0">
                <a:sym typeface="Wingdings" panose="05000000000000000000" pitchFamily="2" charset="2"/>
              </a:rPr>
              <a:t>.</a:t>
            </a:r>
          </a:p>
          <a:p>
            <a:pPr>
              <a:spcAft>
                <a:spcPts val="1200"/>
              </a:spcAft>
            </a:pPr>
            <a:r>
              <a:rPr lang="en-US" sz="1900" dirty="0" smtClean="0">
                <a:sym typeface="Wingdings" panose="05000000000000000000" pitchFamily="2" charset="2"/>
              </a:rPr>
              <a:t>Residency run clinics see an above average percentage of both patients below the poverty level and those with DM</a:t>
            </a:r>
            <a:r>
              <a:rPr lang="en-US" sz="1900" baseline="30000" dirty="0" smtClean="0">
                <a:sym typeface="Wingdings" panose="05000000000000000000" pitchFamily="2" charset="2"/>
              </a:rPr>
              <a:t>5</a:t>
            </a:r>
            <a:r>
              <a:rPr lang="en-US" sz="1900" dirty="0" smtClean="0">
                <a:sym typeface="Wingdings" panose="05000000000000000000" pitchFamily="2" charset="2"/>
              </a:rPr>
              <a:t>. </a:t>
            </a:r>
          </a:p>
          <a:p>
            <a:pPr>
              <a:spcAft>
                <a:spcPts val="1200"/>
              </a:spcAft>
            </a:pPr>
            <a:r>
              <a:rPr lang="en-US" sz="1900" dirty="0" err="1" smtClean="0">
                <a:sym typeface="Wingdings" panose="05000000000000000000" pitchFamily="2" charset="2"/>
              </a:rPr>
              <a:t>MetroWest</a:t>
            </a:r>
            <a:r>
              <a:rPr lang="en-US" sz="1900" dirty="0" smtClean="0">
                <a:sym typeface="Wingdings" panose="05000000000000000000" pitchFamily="2" charset="2"/>
              </a:rPr>
              <a:t> Resident Clinic at Mount Carmel West has a population of whom 27% have diabetes, 54% have hypertension and 47% have BMI greater than 30. </a:t>
            </a:r>
          </a:p>
          <a:p>
            <a:r>
              <a:rPr lang="en-US" sz="1900" dirty="0" smtClean="0">
                <a:sym typeface="Wingdings" panose="05000000000000000000" pitchFamily="2" charset="2"/>
              </a:rPr>
              <a:t>We developed an education intervention to improve health literacy in our patients towards an ultimate goal of secondary prevention. </a:t>
            </a:r>
            <a:endParaRPr lang="en-US" sz="1900" dirty="0"/>
          </a:p>
        </p:txBody>
      </p:sp>
    </p:spTree>
    <p:extLst>
      <p:ext uri="{BB962C8B-B14F-4D97-AF65-F5344CB8AC3E}">
        <p14:creationId xmlns:p14="http://schemas.microsoft.com/office/powerpoint/2010/main" val="958077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2" y="762000"/>
            <a:ext cx="7024744" cy="762000"/>
          </a:xfrm>
        </p:spPr>
        <p:txBody>
          <a:bodyPr>
            <a:normAutofit/>
          </a:bodyPr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600200"/>
            <a:ext cx="7414708" cy="3508977"/>
          </a:xfrm>
        </p:spPr>
        <p:txBody>
          <a:bodyPr>
            <a:normAutofit lnSpcReduction="10000"/>
          </a:bodyPr>
          <a:lstStyle/>
          <a:p>
            <a:pPr>
              <a:spcAft>
                <a:spcPts val="1800"/>
              </a:spcAft>
            </a:pPr>
            <a:r>
              <a:rPr lang="en-US" sz="2800" b="1" dirty="0" smtClean="0">
                <a:solidFill>
                  <a:srgbClr val="0070C0"/>
                </a:solidFill>
              </a:rPr>
              <a:t>Goal:</a:t>
            </a:r>
            <a:r>
              <a:rPr lang="en-US" sz="2800" dirty="0" smtClean="0"/>
              <a:t>  </a:t>
            </a:r>
            <a:r>
              <a:rPr lang="en-US" sz="2800" dirty="0"/>
              <a:t>i</a:t>
            </a:r>
            <a:r>
              <a:rPr lang="en-US" sz="2800" dirty="0" smtClean="0"/>
              <a:t>mprove health literacy through diabetes specific education, and potentially impact patient behavior/adherence among </a:t>
            </a:r>
            <a:r>
              <a:rPr lang="en-US" sz="2800" dirty="0" err="1" smtClean="0"/>
              <a:t>MetroWest</a:t>
            </a:r>
            <a:r>
              <a:rPr lang="en-US" sz="2800" dirty="0" smtClean="0"/>
              <a:t> outpatient practice. </a:t>
            </a:r>
          </a:p>
          <a:p>
            <a:pPr>
              <a:spcAft>
                <a:spcPts val="1200"/>
              </a:spcAft>
            </a:pPr>
            <a:r>
              <a:rPr lang="en-US" sz="2800" dirty="0" smtClean="0"/>
              <a:t>Create standardized basic diabetes education delivered through video to improve understanding and health literacy surrounding diabetes</a:t>
            </a:r>
            <a:r>
              <a:rPr lang="en-US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670713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2" y="762000"/>
            <a:ext cx="7024744" cy="762000"/>
          </a:xfrm>
        </p:spPr>
        <p:txBody>
          <a:bodyPr>
            <a:normAutofit/>
          </a:bodyPr>
          <a:lstStyle/>
          <a:p>
            <a:r>
              <a:rPr lang="en-US" dirty="0" smtClean="0"/>
              <a:t>Proposed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600200"/>
            <a:ext cx="7414708" cy="3508977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sz="2800" dirty="0" smtClean="0"/>
              <a:t>Create brief, engaging video with key information for patients.</a:t>
            </a:r>
          </a:p>
          <a:p>
            <a:pPr>
              <a:spcAft>
                <a:spcPts val="1200"/>
              </a:spcAft>
            </a:pPr>
            <a:r>
              <a:rPr lang="en-US" sz="2800" dirty="0" smtClean="0"/>
              <a:t>Take advantage of patient “down time” to view video prior to physician arrival.</a:t>
            </a:r>
          </a:p>
          <a:p>
            <a:r>
              <a:rPr lang="en-US" sz="2800" dirty="0" smtClean="0"/>
              <a:t>Physician available to answer questions, provide custom education during visit.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93404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762000"/>
            <a:ext cx="7230036" cy="762000"/>
          </a:xfrm>
        </p:spPr>
        <p:txBody>
          <a:bodyPr>
            <a:normAutofit/>
          </a:bodyPr>
          <a:lstStyle/>
          <a:p>
            <a:r>
              <a:rPr lang="en-US" dirty="0" smtClean="0"/>
              <a:t>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529750"/>
            <a:ext cx="7848600" cy="5023449"/>
          </a:xfrm>
        </p:spPr>
        <p:txBody>
          <a:bodyPr>
            <a:noAutofit/>
          </a:bodyPr>
          <a:lstStyle/>
          <a:p>
            <a:r>
              <a:rPr lang="en-US" sz="2200" b="1" dirty="0" smtClean="0">
                <a:solidFill>
                  <a:srgbClr val="0070C0"/>
                </a:solidFill>
              </a:rPr>
              <a:t>October, 2016</a:t>
            </a:r>
            <a:r>
              <a:rPr lang="en-US" sz="2200" dirty="0" smtClean="0"/>
              <a:t> </a:t>
            </a:r>
          </a:p>
          <a:p>
            <a:pPr lvl="1"/>
            <a:r>
              <a:rPr lang="en-US" dirty="0" smtClean="0"/>
              <a:t>Develop 7 min video tailored to our patient population.</a:t>
            </a:r>
          </a:p>
          <a:p>
            <a:pPr lvl="1">
              <a:spcAft>
                <a:spcPts val="1200"/>
              </a:spcAft>
            </a:pPr>
            <a:r>
              <a:rPr lang="en-US" dirty="0" smtClean="0"/>
              <a:t>Create questionnaire: diabetes-related knowledge, perception, self-care behaviors.</a:t>
            </a:r>
          </a:p>
          <a:p>
            <a:r>
              <a:rPr lang="en-US" sz="2200" b="1" dirty="0" smtClean="0">
                <a:solidFill>
                  <a:srgbClr val="0070C0"/>
                </a:solidFill>
              </a:rPr>
              <a:t>November 2016 – January 2017</a:t>
            </a:r>
          </a:p>
          <a:p>
            <a:pPr lvl="1">
              <a:spcAft>
                <a:spcPts val="600"/>
              </a:spcAft>
            </a:pPr>
            <a:r>
              <a:rPr lang="en-US" dirty="0" smtClean="0"/>
              <a:t>All outpatients received questionnaire upon check-in.</a:t>
            </a:r>
          </a:p>
          <a:p>
            <a:pPr lvl="1"/>
            <a:r>
              <a:rPr lang="en-US" dirty="0" smtClean="0"/>
              <a:t>Patients with DM: 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2200" dirty="0"/>
              <a:t>V</a:t>
            </a:r>
            <a:r>
              <a:rPr lang="en-US" sz="2200" dirty="0" smtClean="0"/>
              <a:t>iew video after rooming and before physician arrival.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2200" dirty="0" smtClean="0"/>
              <a:t>Physician answered any video-related questions.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2200" dirty="0" smtClean="0"/>
              <a:t>Patients </a:t>
            </a:r>
            <a:r>
              <a:rPr lang="en-US" sz="2200" dirty="0" smtClean="0">
                <a:sym typeface="Wingdings" panose="05000000000000000000" pitchFamily="2" charset="2"/>
              </a:rPr>
              <a:t>completed identical questionnaire post-video.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660549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2" y="762000"/>
            <a:ext cx="7024744" cy="722864"/>
          </a:xfrm>
        </p:spPr>
        <p:txBody>
          <a:bodyPr/>
          <a:lstStyle/>
          <a:p>
            <a:r>
              <a:rPr lang="en-US" dirty="0" smtClean="0"/>
              <a:t>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600200"/>
            <a:ext cx="7567108" cy="3010348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en-US" sz="2800" dirty="0" smtClean="0"/>
              <a:t>Answers from questionnaires entered into a spreadsheet with pre-formatted answers.</a:t>
            </a:r>
          </a:p>
          <a:p>
            <a:r>
              <a:rPr lang="en-US" sz="2800" dirty="0" err="1" smtClean="0"/>
              <a:t>McNemar’s</a:t>
            </a:r>
            <a:r>
              <a:rPr lang="en-US" sz="2800" dirty="0" smtClean="0"/>
              <a:t> test for comparing pre- vs. post-video answers to knowledge questions.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73147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096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47800"/>
            <a:ext cx="7696200" cy="4953000"/>
          </a:xfrm>
        </p:spPr>
        <p:txBody>
          <a:bodyPr>
            <a:normAutofit fontScale="85000" lnSpcReduction="20000"/>
          </a:bodyPr>
          <a:lstStyle/>
          <a:p>
            <a:pPr>
              <a:spcAft>
                <a:spcPts val="1000"/>
              </a:spcAft>
            </a:pPr>
            <a:r>
              <a:rPr lang="en-US" sz="2600" dirty="0" smtClean="0"/>
              <a:t>245 unique patients completed a pre-video questionnaire during an outpatient visit.</a:t>
            </a:r>
          </a:p>
          <a:p>
            <a:pPr>
              <a:spcAft>
                <a:spcPts val="1000"/>
              </a:spcAft>
            </a:pPr>
            <a:r>
              <a:rPr lang="en-US" sz="2600" dirty="0" smtClean="0"/>
              <a:t>51 of these 245 patients (21%) have diabetes and also completed a post-video questionnaire.</a:t>
            </a:r>
          </a:p>
          <a:p>
            <a:pPr>
              <a:spcAft>
                <a:spcPts val="1000"/>
              </a:spcAft>
            </a:pPr>
            <a:r>
              <a:rPr lang="en-US" sz="2600" b="1" dirty="0" smtClean="0">
                <a:solidFill>
                  <a:srgbClr val="0070C0"/>
                </a:solidFill>
              </a:rPr>
              <a:t>Patients with diabetes:</a:t>
            </a:r>
          </a:p>
          <a:p>
            <a:pPr lvl="1">
              <a:spcAft>
                <a:spcPts val="1000"/>
              </a:spcAft>
            </a:pPr>
            <a:r>
              <a:rPr lang="en-US" sz="2600" dirty="0" smtClean="0"/>
              <a:t>27% </a:t>
            </a:r>
            <a:r>
              <a:rPr lang="en-US" sz="2600" dirty="0"/>
              <a:t>either do not check their blood sugar at home or had daily reading &gt;200</a:t>
            </a:r>
            <a:r>
              <a:rPr lang="en-US" sz="2600" dirty="0" smtClean="0"/>
              <a:t>.</a:t>
            </a:r>
          </a:p>
          <a:p>
            <a:pPr lvl="1">
              <a:spcAft>
                <a:spcPts val="1000"/>
              </a:spcAft>
            </a:pPr>
            <a:r>
              <a:rPr lang="en-US" sz="2600" dirty="0" smtClean="0"/>
              <a:t>24% </a:t>
            </a:r>
            <a:r>
              <a:rPr lang="en-US" sz="2600" dirty="0"/>
              <a:t>rarely or never exercise. </a:t>
            </a:r>
            <a:endParaRPr lang="en-US" sz="2600" dirty="0" smtClean="0"/>
          </a:p>
          <a:p>
            <a:pPr lvl="1">
              <a:spcAft>
                <a:spcPts val="1000"/>
              </a:spcAft>
            </a:pPr>
            <a:r>
              <a:rPr lang="en-US" sz="2600" dirty="0" smtClean="0"/>
              <a:t>88% state they </a:t>
            </a:r>
            <a:r>
              <a:rPr lang="en-US" sz="2600" dirty="0"/>
              <a:t>have good understanding of their disease (pre-video</a:t>
            </a:r>
            <a:r>
              <a:rPr lang="en-US" sz="2600" dirty="0" smtClean="0"/>
              <a:t>).</a:t>
            </a:r>
            <a:endParaRPr lang="en-US" sz="2600" dirty="0"/>
          </a:p>
          <a:p>
            <a:pPr>
              <a:spcAft>
                <a:spcPts val="600"/>
              </a:spcAft>
            </a:pPr>
            <a:r>
              <a:rPr lang="en-US" sz="2600" b="1" dirty="0" smtClean="0">
                <a:solidFill>
                  <a:srgbClr val="0070C0"/>
                </a:solidFill>
              </a:rPr>
              <a:t>Patients without diabetes:</a:t>
            </a:r>
          </a:p>
          <a:p>
            <a:pPr lvl="1"/>
            <a:r>
              <a:rPr lang="en-US" sz="2600" dirty="0" smtClean="0"/>
              <a:t>18% would like more information about the disease.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4011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38200"/>
            <a:ext cx="7467600" cy="762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Results: </a:t>
            </a:r>
            <a:r>
              <a:rPr lang="en-US" dirty="0" smtClean="0">
                <a:sym typeface="Wingdings"/>
              </a:rPr>
              <a:t> </a:t>
            </a:r>
            <a:r>
              <a:rPr lang="en-US" dirty="0" smtClean="0"/>
              <a:t>in Diabetes Knowledge</a:t>
            </a:r>
            <a:endParaRPr lang="en-US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72527522"/>
              </p:ext>
            </p:extLst>
          </p:nvPr>
        </p:nvGraphicFramePr>
        <p:xfrm>
          <a:off x="990600" y="1676400"/>
          <a:ext cx="71628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76047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05600476"/>
              </p:ext>
            </p:extLst>
          </p:nvPr>
        </p:nvGraphicFramePr>
        <p:xfrm>
          <a:off x="609600" y="1676400"/>
          <a:ext cx="7924800" cy="472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7620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Results: </a:t>
            </a:r>
            <a:r>
              <a:rPr lang="en-US" dirty="0">
                <a:sym typeface="Wingdings"/>
              </a:rPr>
              <a:t>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 DM Knowledge</a:t>
            </a:r>
          </a:p>
        </p:txBody>
      </p:sp>
    </p:spTree>
    <p:extLst>
      <p:ext uri="{BB962C8B-B14F-4D97-AF65-F5344CB8AC3E}">
        <p14:creationId xmlns:p14="http://schemas.microsoft.com/office/powerpoint/2010/main" val="3475551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Composite">
      <a:dk1>
        <a:sysClr val="windowText" lastClr="000000"/>
      </a:dk1>
      <a:lt1>
        <a:sysClr val="window" lastClr="FFFFFF"/>
      </a:lt1>
      <a:dk2>
        <a:srgbClr val="5B6973"/>
      </a:dk2>
      <a:lt2>
        <a:srgbClr val="E7ECED"/>
      </a:lt2>
      <a:accent1>
        <a:srgbClr val="98C723"/>
      </a:accent1>
      <a:accent2>
        <a:srgbClr val="59B0B9"/>
      </a:accent2>
      <a:accent3>
        <a:srgbClr val="DEAE00"/>
      </a:accent3>
      <a:accent4>
        <a:srgbClr val="B77BB4"/>
      </a:accent4>
      <a:accent5>
        <a:srgbClr val="E0773C"/>
      </a:accent5>
      <a:accent6>
        <a:srgbClr val="A98D63"/>
      </a:accent6>
      <a:hlink>
        <a:srgbClr val="26CBEC"/>
      </a:hlink>
      <a:folHlink>
        <a:srgbClr val="598C8C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271</TotalTime>
  <Words>691</Words>
  <Application>Microsoft Office PowerPoint</Application>
  <PresentationFormat>On-screen Show (4:3)</PresentationFormat>
  <Paragraphs>92</Paragraphs>
  <Slides>13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Austin</vt:lpstr>
      <vt:lpstr>LEADER:  Learning Expedited through Audiovisual Directed Education by Residents</vt:lpstr>
      <vt:lpstr>Background</vt:lpstr>
      <vt:lpstr>Objectives</vt:lpstr>
      <vt:lpstr>Proposed Model</vt:lpstr>
      <vt:lpstr>Methods</vt:lpstr>
      <vt:lpstr>Analysis</vt:lpstr>
      <vt:lpstr>Results</vt:lpstr>
      <vt:lpstr>Results:  in Diabetes Knowledge</vt:lpstr>
      <vt:lpstr>Results:  in DM Knowledge</vt:lpstr>
      <vt:lpstr>Results:  in DM Knowledge</vt:lpstr>
      <vt:lpstr>Discussion</vt:lpstr>
      <vt:lpstr>Conclusion </vt:lpstr>
      <vt:lpstr>References</vt:lpstr>
    </vt:vector>
  </TitlesOfParts>
  <Company>Trinity Health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LEADER: Learning Expedited through Audiovisual Directed Education by Residents</dc:title>
  <dc:creator>Lynn E. Shaffer</dc:creator>
  <cp:lastModifiedBy>Jodi M. Butts</cp:lastModifiedBy>
  <cp:revision>40</cp:revision>
  <dcterms:created xsi:type="dcterms:W3CDTF">2017-04-07T19:45:15Z</dcterms:created>
  <dcterms:modified xsi:type="dcterms:W3CDTF">2017-05-01T11:49:28Z</dcterms:modified>
</cp:coreProperties>
</file>