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5" r:id="rId1"/>
  </p:sldMasterIdLst>
  <p:sldIdLst>
    <p:sldId id="256" r:id="rId2"/>
    <p:sldId id="257" r:id="rId3"/>
    <p:sldId id="258" r:id="rId4"/>
    <p:sldId id="259" r:id="rId5"/>
    <p:sldId id="260" r:id="rId6"/>
    <p:sldId id="275" r:id="rId7"/>
    <p:sldId id="276" r:id="rId8"/>
    <p:sldId id="261" r:id="rId9"/>
    <p:sldId id="272" r:id="rId10"/>
    <p:sldId id="273" r:id="rId11"/>
    <p:sldId id="262" r:id="rId12"/>
    <p:sldId id="263" r:id="rId13"/>
    <p:sldId id="264" r:id="rId14"/>
    <p:sldId id="265" r:id="rId15"/>
    <p:sldId id="266" r:id="rId16"/>
    <p:sldId id="267" r:id="rId17"/>
    <p:sldId id="270" r:id="rId18"/>
    <p:sldId id="271" r:id="rId19"/>
    <p:sldId id="269" r:id="rId20"/>
    <p:sldId id="274" r:id="rId21"/>
    <p:sldId id="278"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73" autoAdjust="0"/>
    <p:restoredTop sz="83192" autoAdjust="0"/>
  </p:normalViewPr>
  <p:slideViewPr>
    <p:cSldViewPr>
      <p:cViewPr varScale="1">
        <p:scale>
          <a:sx n="115" d="100"/>
          <a:sy n="115" d="100"/>
        </p:scale>
        <p:origin x="1656" y="108"/>
      </p:cViewPr>
      <p:guideLst>
        <p:guide orient="horz" pos="2160"/>
        <p:guide pos="2880"/>
      </p:guideLst>
    </p:cSldViewPr>
  </p:slideViewPr>
  <p:outlineViewPr>
    <p:cViewPr>
      <p:scale>
        <a:sx n="33" d="100"/>
        <a:sy n="33" d="100"/>
      </p:scale>
      <p:origin x="42" y="184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481C5ADF-9398-43AB-98A7-81EC2A49B3AD}"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1838160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33DBC2-19C9-4E8C-94A6-85E2A89A51C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292925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3514308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914898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8150838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38494869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2187180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29062056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245240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3421026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33DBC2-19C9-4E8C-94A6-85E2A89A51C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3559836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33DBC2-19C9-4E8C-94A6-85E2A89A51C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253337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33DBC2-19C9-4E8C-94A6-85E2A89A51C7}" type="datetimeFigureOut">
              <a:rPr lang="en-US" smtClean="0"/>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175040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233DBC2-19C9-4E8C-94A6-85E2A89A51C7}" type="datetimeFigureOut">
              <a:rPr lang="en-US" smtClean="0"/>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3259638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33DBC2-19C9-4E8C-94A6-85E2A89A51C7}" type="datetimeFigureOut">
              <a:rPr lang="en-US" smtClean="0"/>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1524829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33DBC2-19C9-4E8C-94A6-85E2A89A51C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309040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33DBC2-19C9-4E8C-94A6-85E2A89A51C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1C5ADF-9398-43AB-98A7-81EC2A49B3AD}" type="slidenum">
              <a:rPr lang="en-US" smtClean="0"/>
              <a:t>‹#›</a:t>
            </a:fld>
            <a:endParaRPr lang="en-US"/>
          </a:p>
        </p:txBody>
      </p:sp>
    </p:spTree>
    <p:extLst>
      <p:ext uri="{BB962C8B-B14F-4D97-AF65-F5344CB8AC3E}">
        <p14:creationId xmlns:p14="http://schemas.microsoft.com/office/powerpoint/2010/main" val="2637500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233DBC2-19C9-4E8C-94A6-85E2A89A51C7}" type="datetimeFigureOut">
              <a:rPr lang="en-US" smtClean="0"/>
              <a:t>6/19/2019</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1C5ADF-9398-43AB-98A7-81EC2A49B3AD}" type="slidenum">
              <a:rPr lang="en-US" smtClean="0"/>
              <a:t>‹#›</a:t>
            </a:fld>
            <a:endParaRPr lang="en-US"/>
          </a:p>
        </p:txBody>
      </p:sp>
    </p:spTree>
    <p:extLst>
      <p:ext uri="{BB962C8B-B14F-4D97-AF65-F5344CB8AC3E}">
        <p14:creationId xmlns:p14="http://schemas.microsoft.com/office/powerpoint/2010/main" val="465413671"/>
      </p:ext>
    </p:extLst>
  </p:cSld>
  <p:clrMap bg1="lt1" tx1="dk1" bg2="lt2" tx2="dk2" accent1="accent1" accent2="accent2" accent3="accent3" accent4="accent4" accent5="accent5" accent6="accent6" hlink="hlink" folHlink="folHlink"/>
  <p:sldLayoutIdLst>
    <p:sldLayoutId id="2147484106" r:id="rId1"/>
    <p:sldLayoutId id="2147484107" r:id="rId2"/>
    <p:sldLayoutId id="2147484108" r:id="rId3"/>
    <p:sldLayoutId id="2147484109" r:id="rId4"/>
    <p:sldLayoutId id="2147484110" r:id="rId5"/>
    <p:sldLayoutId id="2147484111" r:id="rId6"/>
    <p:sldLayoutId id="2147484112" r:id="rId7"/>
    <p:sldLayoutId id="2147484113" r:id="rId8"/>
    <p:sldLayoutId id="2147484114" r:id="rId9"/>
    <p:sldLayoutId id="2147484115" r:id="rId10"/>
    <p:sldLayoutId id="2147484116" r:id="rId11"/>
    <p:sldLayoutId id="2147484117" r:id="rId12"/>
    <p:sldLayoutId id="2147484118" r:id="rId13"/>
    <p:sldLayoutId id="2147484119" r:id="rId14"/>
    <p:sldLayoutId id="2147484120" r:id="rId15"/>
    <p:sldLayoutId id="2147484121" r:id="rId16"/>
    <p:sldLayoutId id="214748412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N34Un6uYejU" TargetMode="External"/><Relationship Id="rId2" Type="http://schemas.openxmlformats.org/officeDocument/2006/relationships/hyperlink" Target="https://www.youtube.com/watch?v=X3_pv6us8A0"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Seizures/EMU</a:t>
            </a:r>
            <a:endParaRPr lang="en-US" dirty="0"/>
          </a:p>
        </p:txBody>
      </p:sp>
      <p:sp>
        <p:nvSpPr>
          <p:cNvPr id="3" name="Subtitle 2"/>
          <p:cNvSpPr>
            <a:spLocks noGrp="1"/>
          </p:cNvSpPr>
          <p:nvPr>
            <p:ph type="subTitle" idx="1"/>
          </p:nvPr>
        </p:nvSpPr>
        <p:spPr/>
        <p:txBody>
          <a:bodyPr>
            <a:normAutofit/>
          </a:bodyPr>
          <a:lstStyle/>
          <a:p>
            <a:r>
              <a:rPr lang="en-US" dirty="0" smtClean="0"/>
              <a:t> Shauna Williams, APRN</a:t>
            </a:r>
          </a:p>
          <a:p>
            <a:r>
              <a:rPr lang="en-US" dirty="0" smtClean="0"/>
              <a:t>and</a:t>
            </a:r>
          </a:p>
          <a:p>
            <a:r>
              <a:rPr lang="en-US" dirty="0" smtClean="0"/>
              <a:t>Jada Adams, APRN</a:t>
            </a:r>
          </a:p>
        </p:txBody>
      </p:sp>
    </p:spTree>
    <p:extLst>
      <p:ext uri="{BB962C8B-B14F-4D97-AF65-F5344CB8AC3E}">
        <p14:creationId xmlns:p14="http://schemas.microsoft.com/office/powerpoint/2010/main" val="41020254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4" y="380999"/>
            <a:ext cx="7704667" cy="1143001"/>
          </a:xfrm>
        </p:spPr>
        <p:txBody>
          <a:bodyPr/>
          <a:lstStyle/>
          <a:p>
            <a:r>
              <a:rPr lang="en-US" dirty="0" smtClean="0"/>
              <a:t>Nursing recommendations</a:t>
            </a:r>
            <a:endParaRPr lang="en-US" dirty="0"/>
          </a:p>
        </p:txBody>
      </p:sp>
      <p:sp>
        <p:nvSpPr>
          <p:cNvPr id="3" name="Content Placeholder 2"/>
          <p:cNvSpPr>
            <a:spLocks noGrp="1"/>
          </p:cNvSpPr>
          <p:nvPr>
            <p:ph idx="1"/>
          </p:nvPr>
        </p:nvSpPr>
        <p:spPr>
          <a:xfrm>
            <a:off x="762001" y="1524000"/>
            <a:ext cx="7924800" cy="4475816"/>
          </a:xfrm>
        </p:spPr>
        <p:txBody>
          <a:bodyPr>
            <a:normAutofit fontScale="92500" lnSpcReduction="20000"/>
          </a:bodyPr>
          <a:lstStyle/>
          <a:p>
            <a:r>
              <a:rPr lang="en-US" dirty="0" smtClean="0"/>
              <a:t>Seizure recognition and first aid(stay with person and time the seizure, turn patient on side, don’t block airway, loosen clothes around neck, don’t put anything in mouth, do not restrain, stay with them until they are awake)</a:t>
            </a:r>
          </a:p>
          <a:p>
            <a:r>
              <a:rPr lang="en-US" dirty="0" smtClean="0"/>
              <a:t>Treatment plans, medications, and side effects</a:t>
            </a:r>
          </a:p>
          <a:p>
            <a:r>
              <a:rPr lang="en-US" dirty="0" smtClean="0"/>
              <a:t>Safety practices to prevent injury(water, sports, and home safety)</a:t>
            </a:r>
          </a:p>
          <a:p>
            <a:r>
              <a:rPr lang="en-US" dirty="0" smtClean="0"/>
              <a:t>Lifestyle considerations appropriate for age(driving, work, and school)</a:t>
            </a:r>
          </a:p>
          <a:p>
            <a:r>
              <a:rPr lang="en-US" dirty="0" smtClean="0"/>
              <a:t>Coping skills and stress management</a:t>
            </a:r>
          </a:p>
          <a:p>
            <a:r>
              <a:rPr lang="en-US" dirty="0" smtClean="0"/>
              <a:t>Community resources</a:t>
            </a:r>
          </a:p>
          <a:p>
            <a:r>
              <a:rPr lang="en-US" dirty="0" smtClean="0"/>
              <a:t>Medical ID Card, seizure alarms/monitors, seizure alert dog</a:t>
            </a:r>
            <a:endParaRPr lang="en-US" dirty="0"/>
          </a:p>
        </p:txBody>
      </p:sp>
    </p:spTree>
    <p:extLst>
      <p:ext uri="{BB962C8B-B14F-4D97-AF65-F5344CB8AC3E}">
        <p14:creationId xmlns:p14="http://schemas.microsoft.com/office/powerpoint/2010/main" val="13436330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normAutofit/>
          </a:bodyPr>
          <a:lstStyle/>
          <a:p>
            <a:r>
              <a:rPr lang="en-US" sz="4400" dirty="0" smtClean="0"/>
              <a:t>Metabolic</a:t>
            </a:r>
            <a:r>
              <a:rPr lang="en-US" dirty="0" smtClean="0"/>
              <a:t/>
            </a:r>
            <a:br>
              <a:rPr lang="en-US" dirty="0" smtClean="0"/>
            </a:br>
            <a:r>
              <a:rPr lang="en-US" sz="3100" dirty="0" smtClean="0"/>
              <a:t>Electrolyte and Acid-Base management</a:t>
            </a:r>
            <a:endParaRPr lang="en-US" sz="3100" dirty="0"/>
          </a:p>
        </p:txBody>
      </p:sp>
      <p:sp>
        <p:nvSpPr>
          <p:cNvPr id="3" name="Content Placeholder 2"/>
          <p:cNvSpPr>
            <a:spLocks noGrp="1"/>
          </p:cNvSpPr>
          <p:nvPr>
            <p:ph idx="1"/>
          </p:nvPr>
        </p:nvSpPr>
        <p:spPr>
          <a:xfrm>
            <a:off x="838200" y="2057400"/>
            <a:ext cx="7704667" cy="2875616"/>
          </a:xfrm>
        </p:spPr>
        <p:txBody>
          <a:bodyPr>
            <a:normAutofit/>
          </a:bodyPr>
          <a:lstStyle/>
          <a:p>
            <a:r>
              <a:rPr lang="en-US" sz="2000" dirty="0" smtClean="0"/>
              <a:t>Fluid and electrolyte imbalances- hyper/hypo: </a:t>
            </a:r>
            <a:r>
              <a:rPr lang="en-US" sz="2000" dirty="0" err="1" smtClean="0"/>
              <a:t>natremia</a:t>
            </a:r>
            <a:r>
              <a:rPr lang="en-US" sz="2000" dirty="0" smtClean="0"/>
              <a:t>, </a:t>
            </a:r>
            <a:r>
              <a:rPr lang="en-US" sz="2000" dirty="0" err="1" smtClean="0"/>
              <a:t>glycemia</a:t>
            </a:r>
            <a:r>
              <a:rPr lang="en-US" sz="2000" dirty="0" smtClean="0"/>
              <a:t>, </a:t>
            </a:r>
            <a:r>
              <a:rPr lang="en-US" sz="2000" dirty="0" err="1" smtClean="0"/>
              <a:t>calcemia</a:t>
            </a:r>
            <a:r>
              <a:rPr lang="en-US" sz="2000" dirty="0" smtClean="0"/>
              <a:t>, hypomagnesemia, hypoxia, acidosis. Want patients metabolic state to be as normal as possible or may lower seizure threshold.</a:t>
            </a:r>
          </a:p>
          <a:p>
            <a:r>
              <a:rPr lang="en-US" sz="2000" dirty="0" smtClean="0"/>
              <a:t>Vitamin B6 deficiency, toxin exposure, drug withdrawal/overdose, trauma, bacterial/viral, vascular insult(stroke/SAH/SDH), tumor</a:t>
            </a:r>
            <a:endParaRPr lang="en-US" sz="20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86400" y="4724400"/>
            <a:ext cx="1920240" cy="1510112"/>
          </a:xfrm>
          <a:prstGeom prst="rect">
            <a:avLst/>
          </a:prstGeom>
        </p:spPr>
      </p:pic>
    </p:spTree>
    <p:extLst>
      <p:ext uri="{BB962C8B-B14F-4D97-AF65-F5344CB8AC3E}">
        <p14:creationId xmlns:p14="http://schemas.microsoft.com/office/powerpoint/2010/main" val="2642128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1" y="304800"/>
            <a:ext cx="7704667" cy="1447799"/>
          </a:xfrm>
        </p:spPr>
        <p:txBody>
          <a:bodyPr/>
          <a:lstStyle/>
          <a:p>
            <a:r>
              <a:rPr lang="en-US" dirty="0" smtClean="0"/>
              <a:t>Drug management</a:t>
            </a:r>
            <a:endParaRPr lang="en-US" dirty="0"/>
          </a:p>
        </p:txBody>
      </p:sp>
      <p:sp>
        <p:nvSpPr>
          <p:cNvPr id="3" name="Content Placeholder 2"/>
          <p:cNvSpPr>
            <a:spLocks noGrp="1"/>
          </p:cNvSpPr>
          <p:nvPr>
            <p:ph idx="1"/>
          </p:nvPr>
        </p:nvSpPr>
        <p:spPr>
          <a:xfrm>
            <a:off x="969431" y="1905000"/>
            <a:ext cx="7704667" cy="4419600"/>
          </a:xfrm>
        </p:spPr>
        <p:txBody>
          <a:bodyPr>
            <a:normAutofit/>
          </a:bodyPr>
          <a:lstStyle/>
          <a:p>
            <a:r>
              <a:rPr lang="en-US" sz="2000" dirty="0" smtClean="0"/>
              <a:t>Rescue AED’s- Diazepam(valium), Lorazepam(Ativan), Midazolam(Versed), </a:t>
            </a:r>
            <a:r>
              <a:rPr lang="en-US" sz="2000" dirty="0" err="1" smtClean="0"/>
              <a:t>Fosphenytoin</a:t>
            </a:r>
            <a:r>
              <a:rPr lang="en-US" sz="2000" dirty="0" smtClean="0"/>
              <a:t>(</a:t>
            </a:r>
            <a:r>
              <a:rPr lang="en-US" sz="2000" dirty="0" err="1" smtClean="0"/>
              <a:t>Cerebryx</a:t>
            </a:r>
            <a:r>
              <a:rPr lang="en-US" sz="2000" dirty="0" smtClean="0"/>
              <a:t>), </a:t>
            </a:r>
            <a:r>
              <a:rPr lang="en-US" sz="2000" dirty="0" err="1" smtClean="0"/>
              <a:t>Lacosamide</a:t>
            </a:r>
            <a:r>
              <a:rPr lang="en-US" sz="2000" dirty="0" smtClean="0"/>
              <a:t>(</a:t>
            </a:r>
            <a:r>
              <a:rPr lang="en-US" sz="2000" dirty="0" err="1" smtClean="0"/>
              <a:t>Vimpat</a:t>
            </a:r>
            <a:r>
              <a:rPr lang="en-US" sz="2000" dirty="0" smtClean="0"/>
              <a:t>), Phenobarbital, </a:t>
            </a:r>
            <a:r>
              <a:rPr lang="en-US" sz="2000" dirty="0" err="1" smtClean="0"/>
              <a:t>Levetiracetam</a:t>
            </a:r>
            <a:r>
              <a:rPr lang="en-US" sz="2000" dirty="0" smtClean="0"/>
              <a:t>(</a:t>
            </a:r>
            <a:r>
              <a:rPr lang="en-US" sz="2000" dirty="0" err="1" smtClean="0"/>
              <a:t>Keppra</a:t>
            </a:r>
            <a:r>
              <a:rPr lang="en-US" sz="2000" dirty="0" smtClean="0"/>
              <a:t>), Phenytoin(Dilantin), and Valproate sodium(Depakote).</a:t>
            </a:r>
          </a:p>
          <a:p>
            <a:r>
              <a:rPr lang="en-US" sz="2000" dirty="0" smtClean="0"/>
              <a:t>Outpatient AED’s- </a:t>
            </a:r>
            <a:r>
              <a:rPr lang="en-US" sz="2000" dirty="0" err="1" smtClean="0"/>
              <a:t>Brivaracetam</a:t>
            </a:r>
            <a:r>
              <a:rPr lang="en-US" sz="2000" dirty="0" smtClean="0"/>
              <a:t>, Carbamazepine(</a:t>
            </a:r>
            <a:r>
              <a:rPr lang="en-US" sz="2000" dirty="0" err="1" smtClean="0"/>
              <a:t>Tegretol</a:t>
            </a:r>
            <a:r>
              <a:rPr lang="en-US" sz="2000" dirty="0" smtClean="0"/>
              <a:t>), Clonazepam(</a:t>
            </a:r>
            <a:r>
              <a:rPr lang="en-US" sz="2000" dirty="0" err="1" smtClean="0"/>
              <a:t>Klonopin</a:t>
            </a:r>
            <a:r>
              <a:rPr lang="en-US" sz="2000" dirty="0" smtClean="0"/>
              <a:t>), </a:t>
            </a:r>
            <a:r>
              <a:rPr lang="en-US" sz="2000" dirty="0" err="1" smtClean="0"/>
              <a:t>Eslicarbazepine</a:t>
            </a:r>
            <a:r>
              <a:rPr lang="en-US" sz="2000" dirty="0" smtClean="0"/>
              <a:t>(Aptiom), </a:t>
            </a:r>
            <a:r>
              <a:rPr lang="en-US" sz="2000" dirty="0" err="1" smtClean="0"/>
              <a:t>Lacosamide</a:t>
            </a:r>
            <a:r>
              <a:rPr lang="en-US" sz="2000" dirty="0" smtClean="0"/>
              <a:t>(</a:t>
            </a:r>
            <a:r>
              <a:rPr lang="en-US" sz="2000" dirty="0" err="1" smtClean="0"/>
              <a:t>Vimpat</a:t>
            </a:r>
            <a:r>
              <a:rPr lang="en-US" sz="2000" dirty="0"/>
              <a:t>), Phenobarbital, </a:t>
            </a:r>
            <a:r>
              <a:rPr lang="en-US" sz="2000" dirty="0" err="1"/>
              <a:t>Levetiracetam</a:t>
            </a:r>
            <a:r>
              <a:rPr lang="en-US" sz="2000" dirty="0"/>
              <a:t>(</a:t>
            </a:r>
            <a:r>
              <a:rPr lang="en-US" sz="2000" dirty="0" err="1"/>
              <a:t>Keppra</a:t>
            </a:r>
            <a:r>
              <a:rPr lang="en-US" sz="2000" dirty="0"/>
              <a:t>), Phenytoin(Dilantin), and Valproate sodium(Depakote</a:t>
            </a:r>
            <a:r>
              <a:rPr lang="en-US" sz="2000" dirty="0" smtClean="0"/>
              <a:t>), Oxcarbazepine(</a:t>
            </a:r>
            <a:r>
              <a:rPr lang="en-US" sz="2000" dirty="0" err="1" smtClean="0"/>
              <a:t>Trileptal</a:t>
            </a:r>
            <a:r>
              <a:rPr lang="en-US" sz="2000" dirty="0" smtClean="0"/>
              <a:t>), </a:t>
            </a:r>
            <a:r>
              <a:rPr lang="en-US" sz="2000" dirty="0" err="1" smtClean="0"/>
              <a:t>Clobazam</a:t>
            </a:r>
            <a:r>
              <a:rPr lang="en-US" sz="2000" dirty="0" smtClean="0"/>
              <a:t>(</a:t>
            </a:r>
            <a:r>
              <a:rPr lang="en-US" sz="2000" dirty="0" err="1" smtClean="0"/>
              <a:t>Onfi</a:t>
            </a:r>
            <a:r>
              <a:rPr lang="en-US" sz="2000" dirty="0" smtClean="0"/>
              <a:t>), Lamotrigine(</a:t>
            </a:r>
            <a:r>
              <a:rPr lang="en-US" sz="2000" dirty="0" err="1" smtClean="0"/>
              <a:t>Lamictal</a:t>
            </a:r>
            <a:r>
              <a:rPr lang="en-US" sz="2000" dirty="0" smtClean="0"/>
              <a:t>), </a:t>
            </a:r>
            <a:r>
              <a:rPr lang="en-US" sz="2000" dirty="0" err="1" smtClean="0"/>
              <a:t>Rufinamide</a:t>
            </a:r>
            <a:r>
              <a:rPr lang="en-US" sz="2000" dirty="0" smtClean="0"/>
              <a:t>(</a:t>
            </a:r>
            <a:r>
              <a:rPr lang="en-US" sz="2000" dirty="0" err="1" smtClean="0"/>
              <a:t>Banzel</a:t>
            </a:r>
            <a:r>
              <a:rPr lang="en-US" sz="2000" dirty="0" smtClean="0"/>
              <a:t>), </a:t>
            </a:r>
            <a:r>
              <a:rPr lang="en-US" sz="2000" dirty="0" err="1" smtClean="0"/>
              <a:t>Ethosuximide</a:t>
            </a:r>
            <a:r>
              <a:rPr lang="en-US" sz="2000" dirty="0" smtClean="0"/>
              <a:t>, </a:t>
            </a:r>
            <a:r>
              <a:rPr lang="en-US" sz="2000" dirty="0" err="1" smtClean="0"/>
              <a:t>Perampanel</a:t>
            </a:r>
            <a:r>
              <a:rPr lang="en-US" sz="2000" dirty="0" smtClean="0"/>
              <a:t>(</a:t>
            </a:r>
            <a:r>
              <a:rPr lang="en-US" sz="2000" dirty="0" err="1" smtClean="0"/>
              <a:t>Fycompa</a:t>
            </a:r>
            <a:r>
              <a:rPr lang="en-US" sz="2000" dirty="0" smtClean="0"/>
              <a:t>), </a:t>
            </a:r>
            <a:r>
              <a:rPr lang="en-US" sz="2000" dirty="0" err="1" smtClean="0"/>
              <a:t>Piracetam</a:t>
            </a:r>
            <a:r>
              <a:rPr lang="en-US" sz="2000" dirty="0" smtClean="0"/>
              <a:t>, and Primidone(</a:t>
            </a:r>
            <a:r>
              <a:rPr lang="en-US" sz="2000" dirty="0" err="1" smtClean="0"/>
              <a:t>Mysoline</a:t>
            </a:r>
            <a:r>
              <a:rPr lang="en-US" sz="2000" dirty="0" smtClean="0"/>
              <a:t>).</a:t>
            </a:r>
            <a:endParaRPr lang="en-US" sz="2000" dirty="0"/>
          </a:p>
          <a:p>
            <a:r>
              <a:rPr lang="en-US" sz="2000" dirty="0" smtClean="0"/>
              <a:t>Gabapentin(</a:t>
            </a:r>
            <a:r>
              <a:rPr lang="en-US" sz="2000" dirty="0" err="1" smtClean="0"/>
              <a:t>Neurotin</a:t>
            </a:r>
            <a:r>
              <a:rPr lang="en-US" sz="2000" dirty="0" smtClean="0"/>
              <a:t>) and </a:t>
            </a:r>
            <a:r>
              <a:rPr lang="en-US" sz="2000" dirty="0" err="1" smtClean="0"/>
              <a:t>Pregabalin</a:t>
            </a:r>
            <a:r>
              <a:rPr lang="en-US" sz="2000" dirty="0" smtClean="0"/>
              <a:t>(Lyrica) are labeled for seizures but not really used as first line treatment.</a:t>
            </a:r>
            <a:endParaRPr lang="en-US" sz="2000" dirty="0"/>
          </a:p>
        </p:txBody>
      </p:sp>
    </p:spTree>
    <p:extLst>
      <p:ext uri="{BB962C8B-B14F-4D97-AF65-F5344CB8AC3E}">
        <p14:creationId xmlns:p14="http://schemas.microsoft.com/office/powerpoint/2010/main" val="2679626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371599"/>
          </a:xfrm>
        </p:spPr>
        <p:txBody>
          <a:bodyPr/>
          <a:lstStyle/>
          <a:p>
            <a:r>
              <a:rPr lang="en-US" dirty="0" smtClean="0"/>
              <a:t>Neurological Management</a:t>
            </a:r>
            <a:endParaRPr lang="en-US" dirty="0"/>
          </a:p>
        </p:txBody>
      </p:sp>
      <p:sp>
        <p:nvSpPr>
          <p:cNvPr id="3" name="Content Placeholder 2"/>
          <p:cNvSpPr>
            <a:spLocks noGrp="1"/>
          </p:cNvSpPr>
          <p:nvPr>
            <p:ph idx="1"/>
          </p:nvPr>
        </p:nvSpPr>
        <p:spPr>
          <a:xfrm>
            <a:off x="838200" y="1801368"/>
            <a:ext cx="7704667" cy="3810000"/>
          </a:xfrm>
        </p:spPr>
        <p:txBody>
          <a:bodyPr>
            <a:normAutofit/>
          </a:bodyPr>
          <a:lstStyle/>
          <a:p>
            <a:r>
              <a:rPr lang="en-US" sz="2000" dirty="0" smtClean="0"/>
              <a:t>Seizure Management/Precautions- padded side rails, suction and oxygen available, IV access, recovery position, determine provoking factors(metabolic, sub-therapeutic drug level, toxins, trauma, tumor)</a:t>
            </a:r>
          </a:p>
          <a:p>
            <a:r>
              <a:rPr lang="en-US" sz="2000" dirty="0" smtClean="0"/>
              <a:t>EEG, </a:t>
            </a:r>
            <a:r>
              <a:rPr lang="en-US" sz="2000" dirty="0" err="1" smtClean="0"/>
              <a:t>cEEG</a:t>
            </a:r>
            <a:r>
              <a:rPr lang="en-US" sz="2000" dirty="0" smtClean="0"/>
              <a:t>(EMU), CT and/or MRI to look for structural indications</a:t>
            </a:r>
          </a:p>
          <a:p>
            <a:r>
              <a:rPr lang="en-US" sz="2000" dirty="0" smtClean="0"/>
              <a:t>Nursing- what was patient doing prior to event(any aura), description(eye deviation; </a:t>
            </a:r>
            <a:r>
              <a:rPr lang="en-US" sz="2000" dirty="0"/>
              <a:t>m</a:t>
            </a:r>
            <a:r>
              <a:rPr lang="en-US" sz="2000" dirty="0" smtClean="0"/>
              <a:t>ovements-arms, legs, or both; sweating</a:t>
            </a:r>
            <a:r>
              <a:rPr lang="en-US" sz="2000" dirty="0"/>
              <a:t>;</a:t>
            </a:r>
            <a:r>
              <a:rPr lang="en-US" sz="2000" dirty="0" smtClean="0"/>
              <a:t> incontinence), duration, post ictal description(confusion, lethargy, headache, soreness), rescue AED’s.</a:t>
            </a:r>
            <a:endParaRPr lang="en-US" sz="2000" dirty="0"/>
          </a:p>
        </p:txBody>
      </p:sp>
    </p:spTree>
    <p:extLst>
      <p:ext uri="{BB962C8B-B14F-4D97-AF65-F5344CB8AC3E}">
        <p14:creationId xmlns:p14="http://schemas.microsoft.com/office/powerpoint/2010/main" val="1870408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Peri</a:t>
            </a:r>
            <a:r>
              <a:rPr lang="en-US" dirty="0" smtClean="0"/>
              <a:t>-operative and pre-procedural care</a:t>
            </a:r>
            <a:endParaRPr lang="en-US" dirty="0"/>
          </a:p>
        </p:txBody>
      </p:sp>
      <p:sp>
        <p:nvSpPr>
          <p:cNvPr id="3" name="Content Placeholder 2"/>
          <p:cNvSpPr>
            <a:spLocks noGrp="1"/>
          </p:cNvSpPr>
          <p:nvPr>
            <p:ph idx="1"/>
          </p:nvPr>
        </p:nvSpPr>
        <p:spPr>
          <a:xfrm>
            <a:off x="982132" y="2359152"/>
            <a:ext cx="7704667" cy="2590800"/>
          </a:xfrm>
        </p:spPr>
        <p:txBody>
          <a:bodyPr>
            <a:normAutofit/>
          </a:bodyPr>
          <a:lstStyle/>
          <a:p>
            <a:r>
              <a:rPr lang="en-US" sz="2000" dirty="0" smtClean="0"/>
              <a:t>Assure home AED’s were given prior to procedures</a:t>
            </a:r>
          </a:p>
          <a:p>
            <a:r>
              <a:rPr lang="en-US" sz="2000" dirty="0" smtClean="0"/>
              <a:t>Some surgical procedures patients are given AED’s prophylactically for seizures. Depending on type of surgery/surgeons preference on length of treatment.  </a:t>
            </a:r>
            <a:r>
              <a:rPr lang="en-US" sz="2000" dirty="0"/>
              <a:t>Can be anywhere from 7 days to 3 months or sometime longer.</a:t>
            </a:r>
          </a:p>
          <a:p>
            <a:endParaRPr lang="en-U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4724400"/>
            <a:ext cx="1371600" cy="1657350"/>
          </a:xfrm>
          <a:prstGeom prst="rect">
            <a:avLst/>
          </a:prstGeom>
        </p:spPr>
      </p:pic>
    </p:spTree>
    <p:extLst>
      <p:ext uri="{BB962C8B-B14F-4D97-AF65-F5344CB8AC3E}">
        <p14:creationId xmlns:p14="http://schemas.microsoft.com/office/powerpoint/2010/main" val="41041654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523999"/>
          </a:xfrm>
        </p:spPr>
        <p:txBody>
          <a:bodyPr>
            <a:normAutofit/>
          </a:bodyPr>
          <a:lstStyle/>
          <a:p>
            <a:r>
              <a:rPr lang="en-US" dirty="0" smtClean="0"/>
              <a:t>Respiratory and Cardiovascular management</a:t>
            </a:r>
            <a:endParaRPr lang="en-US" dirty="0"/>
          </a:p>
        </p:txBody>
      </p:sp>
      <p:sp>
        <p:nvSpPr>
          <p:cNvPr id="3" name="Content Placeholder 2"/>
          <p:cNvSpPr>
            <a:spLocks noGrp="1"/>
          </p:cNvSpPr>
          <p:nvPr>
            <p:ph idx="1"/>
          </p:nvPr>
        </p:nvSpPr>
        <p:spPr>
          <a:xfrm>
            <a:off x="947720" y="2438400"/>
            <a:ext cx="7704667" cy="4267200"/>
          </a:xfrm>
        </p:spPr>
        <p:txBody>
          <a:bodyPr>
            <a:normAutofit lnSpcReduction="10000"/>
          </a:bodyPr>
          <a:lstStyle/>
          <a:p>
            <a:r>
              <a:rPr lang="en-US" dirty="0" smtClean="0"/>
              <a:t>Nursing care priorities- airway, breathing, circulation(ABC’s)</a:t>
            </a:r>
          </a:p>
          <a:p>
            <a:r>
              <a:rPr lang="en-US" dirty="0"/>
              <a:t>Vitals, cardiac </a:t>
            </a:r>
            <a:r>
              <a:rPr lang="en-US" dirty="0" smtClean="0"/>
              <a:t>monitor</a:t>
            </a:r>
          </a:p>
          <a:p>
            <a:r>
              <a:rPr lang="en-US" dirty="0" smtClean="0"/>
              <a:t>IV access, urinary catheter, NG tube, suction</a:t>
            </a:r>
          </a:p>
          <a:p>
            <a:r>
              <a:rPr lang="en-US" dirty="0" smtClean="0"/>
              <a:t>Irregular </a:t>
            </a:r>
            <a:r>
              <a:rPr lang="en-US" dirty="0"/>
              <a:t>rhythms- atrial fibrillation, syncope/collapse</a:t>
            </a:r>
          </a:p>
          <a:p>
            <a:r>
              <a:rPr lang="en-US" dirty="0"/>
              <a:t>SUDEP- </a:t>
            </a:r>
            <a:r>
              <a:rPr lang="en-US" dirty="0" smtClean="0"/>
              <a:t>Sudden unexpected death in epilepsy- can be caused by cardiac arrhythmias(ictal bradycardia/asystole, </a:t>
            </a:r>
            <a:r>
              <a:rPr lang="en-US" dirty="0" err="1" smtClean="0"/>
              <a:t>tachyarrhythmias</a:t>
            </a:r>
            <a:r>
              <a:rPr lang="en-US" dirty="0" smtClean="0"/>
              <a:t>), seizure-induced respiratory changes and pulmonary dysfunction, and neurogenic cardiorespiratory depression.  </a:t>
            </a:r>
            <a:endParaRPr lang="en-US" dirty="0"/>
          </a:p>
          <a:p>
            <a:endParaRPr lang="en-US" dirty="0" smtClean="0"/>
          </a:p>
          <a:p>
            <a:endParaRPr lang="en-US" dirty="0"/>
          </a:p>
        </p:txBody>
      </p:sp>
    </p:spTree>
    <p:extLst>
      <p:ext uri="{BB962C8B-B14F-4D97-AF65-F5344CB8AC3E}">
        <p14:creationId xmlns:p14="http://schemas.microsoft.com/office/powerpoint/2010/main" val="40814778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2028" y="457200"/>
            <a:ext cx="7704667" cy="1142999"/>
          </a:xfrm>
        </p:spPr>
        <p:txBody>
          <a:bodyPr>
            <a:normAutofit fontScale="90000"/>
          </a:bodyPr>
          <a:lstStyle/>
          <a:p>
            <a:r>
              <a:rPr lang="en-US" dirty="0" smtClean="0"/>
              <a:t>Thermoregulation</a:t>
            </a:r>
            <a:br>
              <a:rPr lang="en-US" dirty="0" smtClean="0"/>
            </a:br>
            <a:endParaRPr lang="en-US" dirty="0"/>
          </a:p>
        </p:txBody>
      </p:sp>
      <p:sp>
        <p:nvSpPr>
          <p:cNvPr id="3" name="Content Placeholder 2"/>
          <p:cNvSpPr>
            <a:spLocks noGrp="1"/>
          </p:cNvSpPr>
          <p:nvPr>
            <p:ph idx="1"/>
          </p:nvPr>
        </p:nvSpPr>
        <p:spPr>
          <a:xfrm>
            <a:off x="912028" y="1447800"/>
            <a:ext cx="7704667" cy="3332816"/>
          </a:xfrm>
        </p:spPr>
        <p:txBody>
          <a:bodyPr>
            <a:normAutofit/>
          </a:bodyPr>
          <a:lstStyle/>
          <a:p>
            <a:r>
              <a:rPr lang="en-US" sz="2000" dirty="0" smtClean="0"/>
              <a:t>Febrile seizures- when a child becomes ill, it is best to prophylactic treat fever.  If child develops a high grade temperature, regardless of an antipyretic being administered at that time, the child is likely to have seizure activity.  Common in children up to 6 years old.  </a:t>
            </a:r>
          </a:p>
          <a:p>
            <a:r>
              <a:rPr lang="en-US" sz="2000" dirty="0" smtClean="0"/>
              <a:t>Post anoxic brain injury/traumatic brain injury-when brain temperatures increase- blood flow and metabolism in brain increase- increasing intracerebral vascular volume- increased ICP, worsening neuro exam.  Cooling blanket protocol/</a:t>
            </a:r>
            <a:r>
              <a:rPr lang="en-US" sz="2000" dirty="0" err="1" smtClean="0"/>
              <a:t>normothermia</a:t>
            </a:r>
            <a:r>
              <a:rPr lang="en-US" sz="2000" dirty="0" smtClean="0"/>
              <a:t> with arctic sun(TTM)/frequent temperature assessment</a:t>
            </a:r>
            <a:endParaRPr lang="en-US" sz="20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48200" y="4419600"/>
            <a:ext cx="3200400" cy="2261253"/>
          </a:xfrm>
          <a:prstGeom prst="rect">
            <a:avLst/>
          </a:prstGeom>
        </p:spPr>
      </p:pic>
    </p:spTree>
    <p:extLst>
      <p:ext uri="{BB962C8B-B14F-4D97-AF65-F5344CB8AC3E}">
        <p14:creationId xmlns:p14="http://schemas.microsoft.com/office/powerpoint/2010/main" val="26441771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2" y="381000"/>
            <a:ext cx="7704667" cy="1295399"/>
          </a:xfrm>
        </p:spPr>
        <p:txBody>
          <a:bodyPr/>
          <a:lstStyle/>
          <a:p>
            <a:pPr algn="ctr"/>
            <a:r>
              <a:rPr lang="en-US" dirty="0" smtClean="0"/>
              <a:t>Family</a:t>
            </a:r>
            <a:endParaRPr lang="en-US" dirty="0"/>
          </a:p>
        </p:txBody>
      </p:sp>
      <p:sp>
        <p:nvSpPr>
          <p:cNvPr id="3" name="Content Placeholder 2"/>
          <p:cNvSpPr>
            <a:spLocks noGrp="1"/>
          </p:cNvSpPr>
          <p:nvPr>
            <p:ph idx="1"/>
          </p:nvPr>
        </p:nvSpPr>
        <p:spPr>
          <a:xfrm>
            <a:off x="982131" y="1676399"/>
            <a:ext cx="7704667" cy="3637616"/>
          </a:xfrm>
        </p:spPr>
        <p:txBody>
          <a:bodyPr/>
          <a:lstStyle/>
          <a:p>
            <a:r>
              <a:rPr lang="en-US" dirty="0" smtClean="0"/>
              <a:t>Seizures/epilepsy can put strain on the patients family.  Patient will not be able to drive and not do certain activities alone.  May impact working and finances.</a:t>
            </a:r>
          </a:p>
          <a:p>
            <a:r>
              <a:rPr lang="en-US" dirty="0" smtClean="0"/>
              <a:t>Family members and patients can feel helpless, scared, or angry and may need support/community </a:t>
            </a:r>
            <a:r>
              <a:rPr lang="en-US" dirty="0" err="1" smtClean="0"/>
              <a:t>rescources</a:t>
            </a:r>
            <a:r>
              <a:rPr lang="en-US" dirty="0"/>
              <a:t>.</a:t>
            </a:r>
            <a:r>
              <a:rPr lang="en-US" dirty="0" smtClean="0"/>
              <a:t> </a:t>
            </a:r>
          </a:p>
          <a:p>
            <a:r>
              <a:rPr lang="en-US" dirty="0" smtClean="0"/>
              <a:t>Patients can feel smothered by family and want space.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95600" y="4876800"/>
            <a:ext cx="3352800" cy="1600200"/>
          </a:xfrm>
          <a:prstGeom prst="rect">
            <a:avLst/>
          </a:prstGeom>
        </p:spPr>
      </p:pic>
    </p:spTree>
    <p:extLst>
      <p:ext uri="{BB962C8B-B14F-4D97-AF65-F5344CB8AC3E}">
        <p14:creationId xmlns:p14="http://schemas.microsoft.com/office/powerpoint/2010/main" val="2022648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142999"/>
          </a:xfrm>
        </p:spPr>
        <p:txBody>
          <a:bodyPr/>
          <a:lstStyle/>
          <a:p>
            <a:pPr algn="ctr"/>
            <a:r>
              <a:rPr lang="en-US" dirty="0" smtClean="0"/>
              <a:t>Culture and Religion</a:t>
            </a:r>
            <a:endParaRPr lang="en-US" dirty="0"/>
          </a:p>
        </p:txBody>
      </p:sp>
      <p:sp>
        <p:nvSpPr>
          <p:cNvPr id="3" name="Content Placeholder 2"/>
          <p:cNvSpPr>
            <a:spLocks noGrp="1"/>
          </p:cNvSpPr>
          <p:nvPr>
            <p:ph idx="1"/>
          </p:nvPr>
        </p:nvSpPr>
        <p:spPr>
          <a:xfrm>
            <a:off x="948605" y="1828800"/>
            <a:ext cx="7704667" cy="4323416"/>
          </a:xfrm>
        </p:spPr>
        <p:txBody>
          <a:bodyPr>
            <a:normAutofit/>
          </a:bodyPr>
          <a:lstStyle/>
          <a:p>
            <a:r>
              <a:rPr lang="en-US" dirty="0" smtClean="0"/>
              <a:t>Across the world and throughout history epilepsy has been a culturally devalued condition which leads to patients being stigmatized.</a:t>
            </a:r>
          </a:p>
          <a:p>
            <a:r>
              <a:rPr lang="en-US" dirty="0" smtClean="0"/>
              <a:t>In Africa, considered to be caused by supernatural causes</a:t>
            </a:r>
          </a:p>
          <a:p>
            <a:r>
              <a:rPr lang="en-US" dirty="0" smtClean="0"/>
              <a:t>In Asia, considered spiritual cause or mental illness, taboo to talk about</a:t>
            </a:r>
          </a:p>
          <a:p>
            <a:r>
              <a:rPr lang="en-US" dirty="0" smtClean="0"/>
              <a:t>In regards to religion, epilepsy may be seen as a punishment or an act of God. </a:t>
            </a:r>
            <a:endParaRPr lang="en-US" dirty="0"/>
          </a:p>
        </p:txBody>
      </p:sp>
    </p:spTree>
    <p:extLst>
      <p:ext uri="{BB962C8B-B14F-4D97-AF65-F5344CB8AC3E}">
        <p14:creationId xmlns:p14="http://schemas.microsoft.com/office/powerpoint/2010/main" val="31250698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676399"/>
          </a:xfrm>
        </p:spPr>
        <p:txBody>
          <a:bodyPr>
            <a:normAutofit fontScale="90000"/>
          </a:bodyPr>
          <a:lstStyle/>
          <a:p>
            <a:r>
              <a:rPr lang="en-US" sz="4400" dirty="0" smtClean="0"/>
              <a:t>Cognitive Behavioral Therapy(CBT)        and coping assistance</a:t>
            </a:r>
            <a:endParaRPr lang="en-US" sz="4400" dirty="0"/>
          </a:p>
        </p:txBody>
      </p:sp>
      <p:sp>
        <p:nvSpPr>
          <p:cNvPr id="3" name="Content Placeholder 2"/>
          <p:cNvSpPr>
            <a:spLocks noGrp="1"/>
          </p:cNvSpPr>
          <p:nvPr>
            <p:ph idx="1"/>
          </p:nvPr>
        </p:nvSpPr>
        <p:spPr>
          <a:xfrm>
            <a:off x="982133" y="2438401"/>
            <a:ext cx="7704667" cy="3561415"/>
          </a:xfrm>
        </p:spPr>
        <p:txBody>
          <a:bodyPr>
            <a:normAutofit/>
          </a:bodyPr>
          <a:lstStyle/>
          <a:p>
            <a:r>
              <a:rPr lang="en-US" sz="2000" dirty="0" smtClean="0"/>
              <a:t>Studies have shown that CBT can significantly reduce non-epileptic spells. With assistance of Neurologist, Psychiatrists, Psychologists, Social workers, and Nursing.</a:t>
            </a:r>
          </a:p>
          <a:p>
            <a:r>
              <a:rPr lang="en-US" sz="2000" dirty="0" smtClean="0"/>
              <a:t>Education from the healthcare personnel provides the patient a better understanding of the diagnosis of PNES and that with the assistance of medical professionals they can start working on what is occurring in the subconscious(stress, anxiety, PTSD)</a:t>
            </a:r>
            <a:endParaRPr lang="en-US" sz="2000" dirty="0"/>
          </a:p>
        </p:txBody>
      </p:sp>
    </p:spTree>
    <p:extLst>
      <p:ext uri="{BB962C8B-B14F-4D97-AF65-F5344CB8AC3E}">
        <p14:creationId xmlns:p14="http://schemas.microsoft.com/office/powerpoint/2010/main" val="901138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95400"/>
          </a:xfrm>
        </p:spPr>
        <p:txBody>
          <a:bodyPr>
            <a:normAutofit fontScale="90000"/>
          </a:bodyPr>
          <a:lstStyle/>
          <a:p>
            <a:r>
              <a:rPr lang="en-US" dirty="0" smtClean="0"/>
              <a:t>Focal aka Partial Seizures</a:t>
            </a:r>
            <a:r>
              <a:rPr lang="en-US" sz="4000" dirty="0" smtClean="0"/>
              <a:t/>
            </a:r>
            <a:br>
              <a:rPr lang="en-US" sz="4000" dirty="0" smtClean="0"/>
            </a:br>
            <a:r>
              <a:rPr lang="en-US" sz="1800" dirty="0" smtClean="0"/>
              <a:t>(Simple partial(focal seizure without impairment of consciousness), complex partial(focal seizure with impairment of consciousness), secondary generalized tonic-</a:t>
            </a:r>
            <a:r>
              <a:rPr lang="en-US" sz="1800" dirty="0" err="1" smtClean="0"/>
              <a:t>clonic</a:t>
            </a:r>
            <a:r>
              <a:rPr lang="en-US" sz="1800" dirty="0" smtClean="0"/>
              <a:t>(focal seizure evolving to a bilateral convulsive seizure</a:t>
            </a:r>
            <a:r>
              <a:rPr lang="en-US" sz="2200" dirty="0" smtClean="0"/>
              <a:t>))</a:t>
            </a:r>
            <a:endParaRPr lang="en-US" sz="2200" dirty="0"/>
          </a:p>
        </p:txBody>
      </p:sp>
      <p:sp>
        <p:nvSpPr>
          <p:cNvPr id="3" name="Content Placeholder 2"/>
          <p:cNvSpPr>
            <a:spLocks noGrp="1"/>
          </p:cNvSpPr>
          <p:nvPr>
            <p:ph idx="1"/>
          </p:nvPr>
        </p:nvSpPr>
        <p:spPr>
          <a:xfrm>
            <a:off x="457200" y="1524000"/>
            <a:ext cx="8229600" cy="5181600"/>
          </a:xfrm>
        </p:spPr>
        <p:txBody>
          <a:bodyPr>
            <a:noAutofit/>
          </a:bodyPr>
          <a:lstStyle/>
          <a:p>
            <a:r>
              <a:rPr lang="en-US" sz="1400" dirty="0" smtClean="0"/>
              <a:t>Originates from one hemisphere, can develop into generalized.</a:t>
            </a:r>
          </a:p>
          <a:p>
            <a:r>
              <a:rPr lang="en-US" sz="1400" dirty="0" smtClean="0"/>
              <a:t>Focal seizures can arise from either subcortical structures or neocortex.</a:t>
            </a:r>
          </a:p>
          <a:p>
            <a:pPr marL="0" indent="0">
              <a:buNone/>
            </a:pPr>
            <a:r>
              <a:rPr lang="en-US" sz="1400" dirty="0" smtClean="0"/>
              <a:t>Auras, focal motor: </a:t>
            </a:r>
          </a:p>
          <a:p>
            <a:r>
              <a:rPr lang="en-US" sz="1400" dirty="0" smtClean="0"/>
              <a:t>Fear</a:t>
            </a:r>
          </a:p>
          <a:p>
            <a:r>
              <a:rPr lang="en-US" sz="1400" dirty="0"/>
              <a:t>A</a:t>
            </a:r>
            <a:r>
              <a:rPr lang="en-US" sz="1400" dirty="0" smtClean="0"/>
              <a:t>uditory hallucinations</a:t>
            </a:r>
          </a:p>
          <a:p>
            <a:r>
              <a:rPr lang="en-US" sz="1400" dirty="0" smtClean="0"/>
              <a:t>Smell/taste</a:t>
            </a:r>
          </a:p>
          <a:p>
            <a:r>
              <a:rPr lang="en-US" sz="1400" dirty="0" smtClean="0"/>
              <a:t>Somatosensory(sensations-warm/cold/paresthesia) </a:t>
            </a:r>
          </a:p>
          <a:p>
            <a:r>
              <a:rPr lang="en-US" sz="1400" dirty="0"/>
              <a:t>V</a:t>
            </a:r>
            <a:r>
              <a:rPr lang="en-US" sz="1400" dirty="0" smtClean="0"/>
              <a:t>isual(alteration in vision-blurring, visual field cut)</a:t>
            </a:r>
            <a:r>
              <a:rPr lang="en-US" sz="1400" dirty="0"/>
              <a:t> </a:t>
            </a:r>
            <a:endParaRPr lang="en-US" sz="1400" dirty="0" smtClean="0"/>
          </a:p>
          <a:p>
            <a:r>
              <a:rPr lang="en-US" sz="1400" dirty="0"/>
              <a:t>E</a:t>
            </a:r>
            <a:r>
              <a:rPr lang="en-US" sz="1400" dirty="0" smtClean="0"/>
              <a:t>pigastric sensations    </a:t>
            </a:r>
          </a:p>
          <a:p>
            <a:r>
              <a:rPr lang="en-US" sz="1400" dirty="0"/>
              <a:t>D</a:t>
            </a:r>
            <a:r>
              <a:rPr lang="en-US" sz="1400" dirty="0" smtClean="0"/>
              <a:t>isinhibited behaviors</a:t>
            </a:r>
          </a:p>
          <a:p>
            <a:r>
              <a:rPr lang="en-US" sz="1400" dirty="0" smtClean="0"/>
              <a:t>Confusion</a:t>
            </a:r>
          </a:p>
          <a:p>
            <a:r>
              <a:rPr lang="en-US" sz="1400" dirty="0" smtClean="0"/>
              <a:t>Loss of awareness</a:t>
            </a:r>
          </a:p>
          <a:p>
            <a:r>
              <a:rPr lang="en-US" sz="1400" dirty="0" smtClean="0"/>
              <a:t>Picking/fumbling with items</a:t>
            </a:r>
          </a:p>
          <a:p>
            <a:r>
              <a:rPr lang="en-US" sz="1400" dirty="0"/>
              <a:t>Chewing                                                         simple -  </a:t>
            </a:r>
            <a:r>
              <a:rPr lang="en-US" sz="1400" dirty="0">
                <a:hlinkClick r:id="rId2"/>
              </a:rPr>
              <a:t>https://</a:t>
            </a:r>
            <a:r>
              <a:rPr lang="en-US" sz="1400" dirty="0" smtClean="0">
                <a:hlinkClick r:id="rId2"/>
              </a:rPr>
              <a:t>www.youtube.com/watch?v=X3_pv6us8A0</a:t>
            </a:r>
            <a:endParaRPr lang="en-US" sz="1400" dirty="0" smtClean="0"/>
          </a:p>
          <a:p>
            <a:r>
              <a:rPr lang="en-US" sz="1400" dirty="0" smtClean="0"/>
              <a:t>Lip </a:t>
            </a:r>
            <a:r>
              <a:rPr lang="en-US" sz="1400" dirty="0"/>
              <a:t>smacking </a:t>
            </a:r>
            <a:r>
              <a:rPr lang="en-US" sz="1400" dirty="0" smtClean="0"/>
              <a:t>                                             complex- </a:t>
            </a:r>
            <a:r>
              <a:rPr lang="en-US" sz="1400" dirty="0">
                <a:hlinkClick r:id="rId3"/>
              </a:rPr>
              <a:t>https://www.youtube.com/watch?v=N34Un6uYejU</a:t>
            </a:r>
            <a:endParaRPr lang="en-US" sz="1400" dirty="0" smtClean="0"/>
          </a:p>
          <a:p>
            <a:r>
              <a:rPr lang="en-US" sz="1400" dirty="0" smtClean="0"/>
              <a:t>Aphasia</a:t>
            </a:r>
            <a:endParaRPr lang="en-US" sz="1400" u="sng" dirty="0"/>
          </a:p>
        </p:txBody>
      </p:sp>
    </p:spTree>
    <p:extLst>
      <p:ext uri="{BB962C8B-B14F-4D97-AF65-F5344CB8AC3E}">
        <p14:creationId xmlns:p14="http://schemas.microsoft.com/office/powerpoint/2010/main" val="12223136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990599"/>
          </a:xfrm>
        </p:spPr>
        <p:txBody>
          <a:bodyPr>
            <a:normAutofit fontScale="90000"/>
          </a:bodyPr>
          <a:lstStyle/>
          <a:p>
            <a:r>
              <a:rPr lang="en-US" dirty="0" smtClean="0"/>
              <a:t>Epilepsy Monitoring Unit(EMU) or </a:t>
            </a:r>
            <a:r>
              <a:rPr lang="en-US" dirty="0" err="1" smtClean="0"/>
              <a:t>cEEG</a:t>
            </a:r>
            <a:endParaRPr lang="en-US" dirty="0"/>
          </a:p>
        </p:txBody>
      </p:sp>
      <p:sp>
        <p:nvSpPr>
          <p:cNvPr id="3" name="Content Placeholder 2"/>
          <p:cNvSpPr>
            <a:spLocks noGrp="1"/>
          </p:cNvSpPr>
          <p:nvPr>
            <p:ph idx="1"/>
          </p:nvPr>
        </p:nvSpPr>
        <p:spPr>
          <a:xfrm>
            <a:off x="982132" y="2209800"/>
            <a:ext cx="7704667" cy="4191000"/>
          </a:xfrm>
        </p:spPr>
        <p:txBody>
          <a:bodyPr>
            <a:normAutofit fontScale="70000" lnSpcReduction="20000"/>
          </a:bodyPr>
          <a:lstStyle/>
          <a:p>
            <a:r>
              <a:rPr lang="en-US" dirty="0" smtClean="0"/>
              <a:t>Used to evaluate epileptic and </a:t>
            </a:r>
            <a:r>
              <a:rPr lang="en-US" dirty="0" err="1" smtClean="0"/>
              <a:t>nonepileptic</a:t>
            </a:r>
            <a:r>
              <a:rPr lang="en-US" dirty="0" smtClean="0"/>
              <a:t> events or for </a:t>
            </a:r>
            <a:r>
              <a:rPr lang="en-US" dirty="0" err="1" smtClean="0"/>
              <a:t>presurgical</a:t>
            </a:r>
            <a:r>
              <a:rPr lang="en-US" dirty="0" smtClean="0"/>
              <a:t> evaluation.</a:t>
            </a:r>
          </a:p>
          <a:p>
            <a:r>
              <a:rPr lang="en-US" dirty="0" smtClean="0"/>
              <a:t>Patient usually hooked up for 3 or more days or until events have been captured.  </a:t>
            </a:r>
          </a:p>
          <a:p>
            <a:r>
              <a:rPr lang="en-US" dirty="0" smtClean="0"/>
              <a:t>Can try techniques like hyperventilation, photic stimulation, sleep deprivation, exercise, and AED withdraw to provoke seizures.</a:t>
            </a:r>
          </a:p>
          <a:p>
            <a:r>
              <a:rPr lang="en-US" dirty="0" smtClean="0"/>
              <a:t>Should be monitored by staff familiar with seizures</a:t>
            </a:r>
          </a:p>
          <a:p>
            <a:r>
              <a:rPr lang="en-US" dirty="0" smtClean="0"/>
              <a:t>Button for patient to press when feel aura or event coming on.</a:t>
            </a:r>
          </a:p>
          <a:p>
            <a:r>
              <a:rPr lang="en-US" dirty="0" smtClean="0"/>
              <a:t>Patient should remain in view of camera at all times, besides being cleaned or in bathroom. </a:t>
            </a:r>
          </a:p>
          <a:p>
            <a:r>
              <a:rPr lang="en-US" dirty="0" smtClean="0"/>
              <a:t>EEG staff should be the only ones unhooking patients or moving equipment.</a:t>
            </a:r>
          </a:p>
          <a:p>
            <a:r>
              <a:rPr lang="en-US" dirty="0" smtClean="0"/>
              <a:t>Staff can press button as well when they witness event, do not block camera, uncover all extremities, can give descriptions of what they are witnessing/symptoms, why you pushed the button, give patient memory phrase(have them repeat later), try to get them to follow commands or read something to give more information for the neurologist reading the EEG.  </a:t>
            </a:r>
          </a:p>
          <a:p>
            <a:endParaRPr lang="en-US" dirty="0" smtClean="0"/>
          </a:p>
          <a:p>
            <a:endParaRPr lang="en-US" dirty="0"/>
          </a:p>
        </p:txBody>
      </p:sp>
    </p:spTree>
    <p:extLst>
      <p:ext uri="{BB962C8B-B14F-4D97-AF65-F5344CB8AC3E}">
        <p14:creationId xmlns:p14="http://schemas.microsoft.com/office/powerpoint/2010/main" val="7351827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371599"/>
          </a:xfrm>
        </p:spPr>
        <p:txBody>
          <a:bodyPr/>
          <a:lstStyle/>
          <a:p>
            <a:r>
              <a:rPr lang="en-US" dirty="0" smtClean="0"/>
              <a:t>EMU continued</a:t>
            </a:r>
            <a:endParaRPr lang="en-US" dirty="0"/>
          </a:p>
        </p:txBody>
      </p:sp>
      <p:sp>
        <p:nvSpPr>
          <p:cNvPr id="3" name="Content Placeholder 2"/>
          <p:cNvSpPr>
            <a:spLocks noGrp="1"/>
          </p:cNvSpPr>
          <p:nvPr>
            <p:ph idx="1"/>
          </p:nvPr>
        </p:nvSpPr>
        <p:spPr>
          <a:xfrm>
            <a:off x="982133" y="1905000"/>
            <a:ext cx="7704667" cy="4094816"/>
          </a:xfrm>
        </p:spPr>
        <p:txBody>
          <a:bodyPr>
            <a:normAutofit fontScale="92500" lnSpcReduction="20000"/>
          </a:bodyPr>
          <a:lstStyle/>
          <a:p>
            <a:r>
              <a:rPr lang="en-US" dirty="0" smtClean="0"/>
              <a:t>When dealing with possible psychogenic episodes, do the same things as before but you can also try:</a:t>
            </a:r>
          </a:p>
          <a:p>
            <a:pPr marL="0" indent="0">
              <a:buNone/>
            </a:pPr>
            <a:r>
              <a:rPr lang="en-US" dirty="0" smtClean="0"/>
              <a:t>   - Place </a:t>
            </a:r>
            <a:r>
              <a:rPr lang="en-US" dirty="0"/>
              <a:t>arm over the patient head and drop arm</a:t>
            </a:r>
          </a:p>
          <a:p>
            <a:pPr marL="0" indent="0">
              <a:buNone/>
            </a:pPr>
            <a:r>
              <a:rPr lang="en-US" dirty="0" smtClean="0"/>
              <a:t>   - Flick </a:t>
            </a:r>
            <a:r>
              <a:rPr lang="en-US" dirty="0"/>
              <a:t>water on patient face</a:t>
            </a:r>
          </a:p>
          <a:p>
            <a:pPr marL="0" indent="0">
              <a:buNone/>
            </a:pPr>
            <a:r>
              <a:rPr lang="en-US" dirty="0" smtClean="0"/>
              <a:t>   - Sternal </a:t>
            </a:r>
            <a:r>
              <a:rPr lang="en-US" dirty="0"/>
              <a:t>Rub</a:t>
            </a:r>
          </a:p>
          <a:p>
            <a:pPr marL="0" indent="0">
              <a:buNone/>
            </a:pPr>
            <a:r>
              <a:rPr lang="en-US" dirty="0"/>
              <a:t>A patient with PNES will have a controlled arm drop, they will flinch to water flicked on face, and they should respond to a sternal rub</a:t>
            </a:r>
          </a:p>
          <a:p>
            <a:pPr marL="0" indent="0">
              <a:buNone/>
            </a:pPr>
            <a:r>
              <a:rPr lang="en-US" dirty="0"/>
              <a:t>RN should call out to camera patient has controlled arm drop, flinches to water</a:t>
            </a:r>
          </a:p>
          <a:p>
            <a:r>
              <a:rPr lang="en-US" dirty="0" smtClean="0"/>
              <a:t>Refrain from using the word seizure-use event, episode or spell</a:t>
            </a:r>
            <a:endParaRPr lang="en-US" dirty="0"/>
          </a:p>
        </p:txBody>
      </p:sp>
    </p:spTree>
    <p:extLst>
      <p:ext uri="{BB962C8B-B14F-4D97-AF65-F5344CB8AC3E}">
        <p14:creationId xmlns:p14="http://schemas.microsoft.com/office/powerpoint/2010/main" val="11771327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2" y="152400"/>
            <a:ext cx="7704667" cy="838199"/>
          </a:xfrm>
        </p:spPr>
        <p:txBody>
          <a:bodyPr/>
          <a:lstStyle/>
          <a:p>
            <a:r>
              <a:rPr lang="en-US" dirty="0" smtClean="0"/>
              <a:t>References</a:t>
            </a:r>
            <a:endParaRPr lang="en-US" dirty="0"/>
          </a:p>
        </p:txBody>
      </p:sp>
      <p:sp>
        <p:nvSpPr>
          <p:cNvPr id="3" name="Content Placeholder 2"/>
          <p:cNvSpPr>
            <a:spLocks noGrp="1"/>
          </p:cNvSpPr>
          <p:nvPr>
            <p:ph idx="1"/>
          </p:nvPr>
        </p:nvSpPr>
        <p:spPr>
          <a:xfrm>
            <a:off x="982133" y="1143000"/>
            <a:ext cx="7704667" cy="5257800"/>
          </a:xfrm>
        </p:spPr>
        <p:txBody>
          <a:bodyPr>
            <a:normAutofit fontScale="92500" lnSpcReduction="10000"/>
          </a:bodyPr>
          <a:lstStyle/>
          <a:p>
            <a:r>
              <a:rPr lang="en-US" sz="2000" dirty="0"/>
              <a:t>Bader, M. K., </a:t>
            </a:r>
            <a:r>
              <a:rPr lang="en-US" sz="2000" dirty="0" err="1"/>
              <a:t>Littlejohns</a:t>
            </a:r>
            <a:r>
              <a:rPr lang="en-US" sz="2000" dirty="0"/>
              <a:t>, L., &amp; Olson, D. (Eds.). (2016). </a:t>
            </a:r>
            <a:r>
              <a:rPr lang="en-US" sz="2000" i="1" dirty="0"/>
              <a:t>AANN Core Curriculum for Neuroscience Nursing</a:t>
            </a:r>
            <a:r>
              <a:rPr lang="en-US" sz="2000" dirty="0"/>
              <a:t> (6th ed.).</a:t>
            </a:r>
            <a:endParaRPr lang="en-US" sz="2000" dirty="0" smtClean="0"/>
          </a:p>
          <a:p>
            <a:r>
              <a:rPr lang="en-US" sz="2000" dirty="0" smtClean="0"/>
              <a:t>Berg, A., </a:t>
            </a:r>
            <a:r>
              <a:rPr lang="en-US" sz="2000" dirty="0" err="1" smtClean="0"/>
              <a:t>Berkovic</a:t>
            </a:r>
            <a:r>
              <a:rPr lang="en-US" sz="2000" dirty="0" smtClean="0"/>
              <a:t>, S., Brodie, M., </a:t>
            </a:r>
            <a:r>
              <a:rPr lang="en-US" sz="2000" dirty="0" err="1" smtClean="0"/>
              <a:t>Buchhalter</a:t>
            </a:r>
            <a:r>
              <a:rPr lang="en-US" sz="2000" dirty="0" smtClean="0"/>
              <a:t>, J., Cross, J., Boas, W.,…</a:t>
            </a:r>
            <a:r>
              <a:rPr lang="en-US" sz="2000" dirty="0" err="1" smtClean="0"/>
              <a:t>Scheffer,I</a:t>
            </a:r>
            <a:r>
              <a:rPr lang="en-US" sz="2000" dirty="0" smtClean="0"/>
              <a:t>.(2010). Revised Terminology and concepts for organization of seizures and epilepsies: Report of the ILAE Commission on Classification and Terminology, 2005-2009. </a:t>
            </a:r>
            <a:r>
              <a:rPr lang="en-US" sz="2000" i="1" dirty="0" err="1" smtClean="0"/>
              <a:t>Epilepsia</a:t>
            </a:r>
            <a:r>
              <a:rPr lang="en-US" sz="2000" i="1" dirty="0" smtClean="0"/>
              <a:t>, </a:t>
            </a:r>
            <a:r>
              <a:rPr lang="en-US" sz="2000" dirty="0" smtClean="0"/>
              <a:t>51(4), 676-685.</a:t>
            </a:r>
          </a:p>
          <a:p>
            <a:r>
              <a:rPr lang="en-US" sz="2000" dirty="0" err="1" smtClean="0"/>
              <a:t>Daroff</a:t>
            </a:r>
            <a:r>
              <a:rPr lang="en-US" sz="2000" dirty="0" smtClean="0"/>
              <a:t>, R., Bradley, W., </a:t>
            </a:r>
            <a:r>
              <a:rPr lang="en-US" sz="2000" dirty="0" err="1" smtClean="0"/>
              <a:t>Jankovic,J</a:t>
            </a:r>
            <a:r>
              <a:rPr lang="en-US" sz="2000" dirty="0" smtClean="0"/>
              <a:t>., </a:t>
            </a:r>
            <a:r>
              <a:rPr lang="en-US" sz="2000" dirty="0" err="1" smtClean="0"/>
              <a:t>Mazziotta,J</a:t>
            </a:r>
            <a:r>
              <a:rPr lang="en-US" sz="2000" dirty="0" smtClean="0"/>
              <a:t>., &amp;Pomeroy, S.(2016). </a:t>
            </a:r>
            <a:r>
              <a:rPr lang="en-US" sz="2000" i="1" dirty="0" smtClean="0"/>
              <a:t>Bradley’s neurology in clinical practice</a:t>
            </a:r>
            <a:r>
              <a:rPr lang="en-US" sz="2000" dirty="0" smtClean="0"/>
              <a:t>. </a:t>
            </a:r>
            <a:r>
              <a:rPr lang="en-US" sz="2000" dirty="0" err="1" smtClean="0"/>
              <a:t>London:Elsevier</a:t>
            </a:r>
            <a:r>
              <a:rPr lang="en-US" sz="2000" dirty="0" smtClean="0"/>
              <a:t>.</a:t>
            </a:r>
          </a:p>
          <a:p>
            <a:r>
              <a:rPr lang="en-US" sz="2000" dirty="0" smtClean="0"/>
              <a:t>Ding, J., </a:t>
            </a:r>
            <a:r>
              <a:rPr lang="en-US" sz="2000" dirty="0" err="1" smtClean="0"/>
              <a:t>An,D</a:t>
            </a:r>
            <a:r>
              <a:rPr lang="en-US" sz="2000" dirty="0" smtClean="0"/>
              <a:t>., Liao, W., Li, J., Wu, G., Xu, Q., Chen, H.(2013). Altered Functional and Structural Connectivity Networks in Psychogenic Non-Epileptic Seizures. </a:t>
            </a:r>
            <a:r>
              <a:rPr lang="en-US" sz="2000" i="1" dirty="0" err="1" smtClean="0"/>
              <a:t>PLoS</a:t>
            </a:r>
            <a:r>
              <a:rPr lang="en-US" sz="2000" i="1" dirty="0" smtClean="0"/>
              <a:t> ONE</a:t>
            </a:r>
            <a:r>
              <a:rPr lang="en-US" sz="2000" dirty="0" smtClean="0"/>
              <a:t>, 8(5).</a:t>
            </a:r>
          </a:p>
          <a:p>
            <a:r>
              <a:rPr lang="en-US" sz="2000" dirty="0" err="1" smtClean="0"/>
              <a:t>Tufenkjian</a:t>
            </a:r>
            <a:r>
              <a:rPr lang="en-US" sz="2000" dirty="0" smtClean="0"/>
              <a:t>, K., &amp; </a:t>
            </a:r>
            <a:r>
              <a:rPr lang="en-US" sz="2000" dirty="0" err="1" smtClean="0"/>
              <a:t>Luders</a:t>
            </a:r>
            <a:r>
              <a:rPr lang="en-US" sz="2000" dirty="0" smtClean="0"/>
              <a:t>, H. (2012). Seizure Semiology: Its </a:t>
            </a:r>
            <a:r>
              <a:rPr lang="en-US" sz="2000" dirty="0"/>
              <a:t>V</a:t>
            </a:r>
            <a:r>
              <a:rPr lang="en-US" sz="2000" dirty="0" smtClean="0"/>
              <a:t>alue and Limitations in Localizing the Epileptogenic Zone. </a:t>
            </a:r>
            <a:r>
              <a:rPr lang="en-US" sz="2000" i="1" dirty="0" smtClean="0"/>
              <a:t>Journal of Clinical Neurology, </a:t>
            </a:r>
            <a:r>
              <a:rPr lang="en-US" sz="2000" dirty="0" smtClean="0"/>
              <a:t>8(4), 243.</a:t>
            </a:r>
          </a:p>
          <a:p>
            <a:r>
              <a:rPr lang="en-US" sz="2000" dirty="0" smtClean="0"/>
              <a:t>Waterhouse, E. (2017). The Epidemiology of Status Epilepticus. </a:t>
            </a:r>
            <a:r>
              <a:rPr lang="en-US" sz="2000" i="1" dirty="0" smtClean="0"/>
              <a:t>Status Epilepticus</a:t>
            </a:r>
            <a:r>
              <a:rPr lang="en-US" sz="2000" dirty="0" smtClean="0"/>
              <a:t>, 15-29.</a:t>
            </a:r>
            <a:endParaRPr lang="en-US" sz="2000" dirty="0"/>
          </a:p>
        </p:txBody>
      </p:sp>
    </p:spTree>
    <p:extLst>
      <p:ext uri="{BB962C8B-B14F-4D97-AF65-F5344CB8AC3E}">
        <p14:creationId xmlns:p14="http://schemas.microsoft.com/office/powerpoint/2010/main" val="4190655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152400"/>
            <a:ext cx="7704667" cy="1371599"/>
          </a:xfrm>
        </p:spPr>
        <p:txBody>
          <a:bodyPr>
            <a:normAutofit/>
          </a:bodyPr>
          <a:lstStyle/>
          <a:p>
            <a:r>
              <a:rPr lang="en-US" dirty="0" smtClean="0"/>
              <a:t>Generalized</a:t>
            </a:r>
            <a:br>
              <a:rPr lang="en-US" dirty="0" smtClean="0"/>
            </a:br>
            <a:r>
              <a:rPr lang="en-US" sz="2200" dirty="0" smtClean="0"/>
              <a:t>(Absence, Juvenile myoclonic, other)</a:t>
            </a:r>
            <a:endParaRPr lang="en-US" sz="2200" dirty="0"/>
          </a:p>
        </p:txBody>
      </p:sp>
      <p:sp>
        <p:nvSpPr>
          <p:cNvPr id="3" name="Content Placeholder 2"/>
          <p:cNvSpPr>
            <a:spLocks noGrp="1"/>
          </p:cNvSpPr>
          <p:nvPr>
            <p:ph idx="1"/>
          </p:nvPr>
        </p:nvSpPr>
        <p:spPr>
          <a:xfrm>
            <a:off x="914400" y="1676400"/>
            <a:ext cx="7704667" cy="4572000"/>
          </a:xfrm>
        </p:spPr>
        <p:txBody>
          <a:bodyPr>
            <a:normAutofit fontScale="92500" lnSpcReduction="20000"/>
          </a:bodyPr>
          <a:lstStyle/>
          <a:p>
            <a:r>
              <a:rPr lang="en-US" sz="2000" dirty="0" smtClean="0"/>
              <a:t>The seizures originate at some point within or rapidly engage bilaterally distributed networks.  Can be cortical structures, subcortical or sometimes both.</a:t>
            </a:r>
          </a:p>
          <a:p>
            <a:r>
              <a:rPr lang="en-US" sz="2000" dirty="0" smtClean="0"/>
              <a:t>Tonic-sudden onset of full body stiffening </a:t>
            </a:r>
          </a:p>
          <a:p>
            <a:r>
              <a:rPr lang="en-US" sz="2000" dirty="0" err="1" smtClean="0"/>
              <a:t>Clonic</a:t>
            </a:r>
            <a:r>
              <a:rPr lang="en-US" sz="2000" dirty="0" smtClean="0"/>
              <a:t>- rhythmic jerking</a:t>
            </a:r>
          </a:p>
          <a:p>
            <a:r>
              <a:rPr lang="en-US" sz="2000" dirty="0" smtClean="0"/>
              <a:t>Tonic-</a:t>
            </a:r>
            <a:r>
              <a:rPr lang="en-US" sz="2000" dirty="0" err="1" smtClean="0"/>
              <a:t>clonic</a:t>
            </a:r>
            <a:r>
              <a:rPr lang="en-US" sz="2000" dirty="0" smtClean="0"/>
              <a:t>-increased tone with rhythmic jerking  </a:t>
            </a:r>
          </a:p>
          <a:p>
            <a:r>
              <a:rPr lang="en-US" sz="2000" dirty="0" smtClean="0"/>
              <a:t>Atonic-loss of tone-head drops/falls  </a:t>
            </a:r>
          </a:p>
          <a:p>
            <a:r>
              <a:rPr lang="en-US" sz="2000" dirty="0" smtClean="0"/>
              <a:t>Myoclonic-muscle contraction unilateral or bilateral; resembles tremor(myoclonus is irregular and tremors are rhythmic) </a:t>
            </a:r>
          </a:p>
          <a:p>
            <a:r>
              <a:rPr lang="en-US" sz="2000" dirty="0" smtClean="0"/>
              <a:t>Absence-typical(common pediatric): staring, loss of awareness, </a:t>
            </a:r>
            <a:r>
              <a:rPr lang="en-US" sz="2000" dirty="0" err="1" smtClean="0"/>
              <a:t>clonic</a:t>
            </a:r>
            <a:r>
              <a:rPr lang="en-US" sz="2000" dirty="0" smtClean="0"/>
              <a:t> movements/tone changes, repetition of language, flushing of skin/sweating.  </a:t>
            </a:r>
          </a:p>
          <a:p>
            <a:r>
              <a:rPr lang="en-US" sz="2000" dirty="0" smtClean="0"/>
              <a:t>Atypical: more pronounced changes in tone and longer duration Infantile spasms-clusters of quick sudden movements, common between 3 months-2years.  Can resemble startling.</a:t>
            </a:r>
            <a:endParaRPr lang="en-US" sz="2000" dirty="0"/>
          </a:p>
        </p:txBody>
      </p:sp>
    </p:spTree>
    <p:extLst>
      <p:ext uri="{BB962C8B-B14F-4D97-AF65-F5344CB8AC3E}">
        <p14:creationId xmlns:p14="http://schemas.microsoft.com/office/powerpoint/2010/main" val="3585657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523999"/>
          </a:xfrm>
        </p:spPr>
        <p:txBody>
          <a:bodyPr/>
          <a:lstStyle/>
          <a:p>
            <a:r>
              <a:rPr lang="en-US" dirty="0" smtClean="0"/>
              <a:t>Status Epilepticus</a:t>
            </a:r>
            <a:endParaRPr lang="en-US" dirty="0"/>
          </a:p>
        </p:txBody>
      </p:sp>
      <p:sp>
        <p:nvSpPr>
          <p:cNvPr id="3" name="Content Placeholder 2"/>
          <p:cNvSpPr>
            <a:spLocks noGrp="1"/>
          </p:cNvSpPr>
          <p:nvPr>
            <p:ph idx="1"/>
          </p:nvPr>
        </p:nvSpPr>
        <p:spPr>
          <a:xfrm>
            <a:off x="972989" y="1647616"/>
            <a:ext cx="7704667" cy="2799416"/>
          </a:xfrm>
        </p:spPr>
        <p:txBody>
          <a:bodyPr/>
          <a:lstStyle/>
          <a:p>
            <a:r>
              <a:rPr lang="en-US" dirty="0" smtClean="0"/>
              <a:t>Five or more minutes of continuous clinical  activity or noted on an EEG/</a:t>
            </a:r>
            <a:r>
              <a:rPr lang="en-US" dirty="0" err="1" smtClean="0"/>
              <a:t>cEEG</a:t>
            </a:r>
            <a:r>
              <a:rPr lang="en-US" dirty="0" smtClean="0"/>
              <a:t>.</a:t>
            </a:r>
          </a:p>
          <a:p>
            <a:r>
              <a:rPr lang="en-US" dirty="0" smtClean="0"/>
              <a:t>Recurrent seizure activity without recovery in between events.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33600" y="4114800"/>
            <a:ext cx="4953000" cy="2420112"/>
          </a:xfrm>
          <a:prstGeom prst="rect">
            <a:avLst/>
          </a:prstGeom>
        </p:spPr>
      </p:pic>
    </p:spTree>
    <p:extLst>
      <p:ext uri="{BB962C8B-B14F-4D97-AF65-F5344CB8AC3E}">
        <p14:creationId xmlns:p14="http://schemas.microsoft.com/office/powerpoint/2010/main" val="23371945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523999"/>
          </a:xfrm>
        </p:spPr>
        <p:txBody>
          <a:bodyPr/>
          <a:lstStyle/>
          <a:p>
            <a:r>
              <a:rPr lang="en-US" dirty="0" smtClean="0"/>
              <a:t>Non-</a:t>
            </a:r>
            <a:r>
              <a:rPr lang="en-US" dirty="0"/>
              <a:t>e</a:t>
            </a:r>
            <a:r>
              <a:rPr lang="en-US" dirty="0" smtClean="0"/>
              <a:t>pileptic spells(seizures)</a:t>
            </a:r>
            <a:endParaRPr lang="en-US" dirty="0"/>
          </a:p>
        </p:txBody>
      </p:sp>
      <p:sp>
        <p:nvSpPr>
          <p:cNvPr id="3" name="Content Placeholder 2"/>
          <p:cNvSpPr>
            <a:spLocks noGrp="1"/>
          </p:cNvSpPr>
          <p:nvPr>
            <p:ph idx="1"/>
          </p:nvPr>
        </p:nvSpPr>
        <p:spPr>
          <a:xfrm>
            <a:off x="838200" y="1978152"/>
            <a:ext cx="7704667" cy="4041648"/>
          </a:xfrm>
        </p:spPr>
        <p:txBody>
          <a:bodyPr>
            <a:normAutofit/>
          </a:bodyPr>
          <a:lstStyle/>
          <a:p>
            <a:r>
              <a:rPr lang="en-US" sz="2000" dirty="0" smtClean="0"/>
              <a:t>Spells that clinically appear as seizures without electrical correlation on EEG.</a:t>
            </a:r>
          </a:p>
          <a:p>
            <a:r>
              <a:rPr lang="en-US" sz="2000" dirty="0" smtClean="0"/>
              <a:t>Psychogenic factors(PNES), panic disorder, and vasovagal/cardiac/convulsive syncope.</a:t>
            </a:r>
          </a:p>
          <a:p>
            <a:r>
              <a:rPr lang="en-US" sz="2000" dirty="0" smtClean="0"/>
              <a:t>These events can be diagnosed in individuals that have epilepsy and those who do not.  It is important to know that these spells are real for the individual within their subconscious and treated with CBT(cognitive behavior therapy) and other needs individualized to the patient.</a:t>
            </a:r>
            <a:endParaRPr lang="en-US" sz="2000" dirty="0"/>
          </a:p>
        </p:txBody>
      </p:sp>
    </p:spTree>
    <p:extLst>
      <p:ext uri="{BB962C8B-B14F-4D97-AF65-F5344CB8AC3E}">
        <p14:creationId xmlns:p14="http://schemas.microsoft.com/office/powerpoint/2010/main" val="856738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304800"/>
            <a:ext cx="7704667" cy="1295400"/>
          </a:xfrm>
        </p:spPr>
        <p:txBody>
          <a:bodyPr/>
          <a:lstStyle/>
          <a:p>
            <a:r>
              <a:rPr lang="en-US" dirty="0" smtClean="0"/>
              <a:t>Epilepsy</a:t>
            </a:r>
            <a:endParaRPr lang="en-US" dirty="0"/>
          </a:p>
        </p:txBody>
      </p:sp>
      <p:sp>
        <p:nvSpPr>
          <p:cNvPr id="3" name="Content Placeholder 2"/>
          <p:cNvSpPr>
            <a:spLocks noGrp="1"/>
          </p:cNvSpPr>
          <p:nvPr>
            <p:ph idx="1"/>
          </p:nvPr>
        </p:nvSpPr>
        <p:spPr>
          <a:xfrm>
            <a:off x="982133" y="1828800"/>
            <a:ext cx="7704667" cy="4171016"/>
          </a:xfrm>
        </p:spPr>
        <p:txBody>
          <a:bodyPr/>
          <a:lstStyle/>
          <a:p>
            <a:r>
              <a:rPr lang="en-US" dirty="0" smtClean="0"/>
              <a:t>Disease of the brain defined by any of these conditions:</a:t>
            </a:r>
          </a:p>
          <a:p>
            <a:pPr marL="0" indent="0">
              <a:buNone/>
            </a:pPr>
            <a:r>
              <a:rPr lang="en-US" dirty="0" smtClean="0"/>
              <a:t>    1-at least two unprovoked seizures occurring &gt;24 hours         	apart</a:t>
            </a:r>
          </a:p>
          <a:p>
            <a:pPr marL="0" indent="0">
              <a:buNone/>
            </a:pPr>
            <a:r>
              <a:rPr lang="en-US" dirty="0" smtClean="0"/>
              <a:t>    2- one unprovoked seizure and a probability of further 	seizures  similar to the general recurrence risk(at least 	60%) after two unprovoked seizures , occurring over the 	next 10 years.</a:t>
            </a:r>
          </a:p>
          <a:p>
            <a:pPr marL="0" indent="0">
              <a:buNone/>
            </a:pPr>
            <a:r>
              <a:rPr lang="en-US" dirty="0" smtClean="0"/>
              <a:t>    3-diagnosis of an epilepsy syndrome. </a:t>
            </a:r>
            <a:endParaRPr lang="en-US" dirty="0"/>
          </a:p>
        </p:txBody>
      </p:sp>
    </p:spTree>
    <p:extLst>
      <p:ext uri="{BB962C8B-B14F-4D97-AF65-F5344CB8AC3E}">
        <p14:creationId xmlns:p14="http://schemas.microsoft.com/office/powerpoint/2010/main" val="2992414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142999"/>
          </a:xfrm>
        </p:spPr>
        <p:txBody>
          <a:bodyPr/>
          <a:lstStyle/>
          <a:p>
            <a:r>
              <a:rPr lang="en-US" dirty="0" smtClean="0"/>
              <a:t>Women with epilepsy</a:t>
            </a:r>
            <a:endParaRPr lang="en-US" dirty="0"/>
          </a:p>
        </p:txBody>
      </p:sp>
      <p:sp>
        <p:nvSpPr>
          <p:cNvPr id="3" name="Content Placeholder 2"/>
          <p:cNvSpPr>
            <a:spLocks noGrp="1"/>
          </p:cNvSpPr>
          <p:nvPr>
            <p:ph idx="1"/>
          </p:nvPr>
        </p:nvSpPr>
        <p:spPr>
          <a:xfrm>
            <a:off x="838200" y="1828800"/>
            <a:ext cx="7704667" cy="4399616"/>
          </a:xfrm>
        </p:spPr>
        <p:txBody>
          <a:bodyPr>
            <a:normAutofit fontScale="77500" lnSpcReduction="20000"/>
          </a:bodyPr>
          <a:lstStyle/>
          <a:p>
            <a:r>
              <a:rPr lang="en-US" dirty="0" smtClean="0"/>
              <a:t>Women are a special population when it comes to seizures.</a:t>
            </a:r>
          </a:p>
          <a:p>
            <a:r>
              <a:rPr lang="en-US" dirty="0" smtClean="0"/>
              <a:t>The risk of seizures increase around the menstrual cycle.  Estrogen has </a:t>
            </a:r>
            <a:r>
              <a:rPr lang="en-US" dirty="0" err="1" smtClean="0"/>
              <a:t>proconvulsant</a:t>
            </a:r>
            <a:r>
              <a:rPr lang="en-US" dirty="0" smtClean="0"/>
              <a:t> properties and progesterone has anticonvulsant properties.  So patient may need hormonal therapy along with AED’s. </a:t>
            </a:r>
          </a:p>
          <a:p>
            <a:r>
              <a:rPr lang="en-US" dirty="0" smtClean="0"/>
              <a:t>When women are pregnant they are at risk for increased seizures.  Pregnancy can alter AED levels so extra monitoring needs to be done. </a:t>
            </a:r>
          </a:p>
          <a:p>
            <a:r>
              <a:rPr lang="en-US" dirty="0" smtClean="0"/>
              <a:t>There are only three AED’s safe during pregnancy.  Many are teratogenic.</a:t>
            </a:r>
          </a:p>
          <a:p>
            <a:pPr marL="0" indent="0">
              <a:buNone/>
            </a:pPr>
            <a:r>
              <a:rPr lang="en-US" dirty="0" smtClean="0"/>
              <a:t>	</a:t>
            </a:r>
            <a:r>
              <a:rPr lang="en-US" dirty="0" err="1" smtClean="0"/>
              <a:t>Levetiracetam</a:t>
            </a:r>
            <a:r>
              <a:rPr lang="en-US" dirty="0" smtClean="0"/>
              <a:t> (</a:t>
            </a:r>
            <a:r>
              <a:rPr lang="en-US" dirty="0" err="1" smtClean="0"/>
              <a:t>Keppra</a:t>
            </a:r>
            <a:r>
              <a:rPr lang="en-US" dirty="0" smtClean="0"/>
              <a:t>)</a:t>
            </a:r>
          </a:p>
          <a:p>
            <a:pPr marL="0" indent="0">
              <a:buNone/>
            </a:pPr>
            <a:r>
              <a:rPr lang="en-US" dirty="0"/>
              <a:t>	</a:t>
            </a:r>
            <a:r>
              <a:rPr lang="en-US" dirty="0" smtClean="0"/>
              <a:t>Lamotrigine (</a:t>
            </a:r>
            <a:r>
              <a:rPr lang="en-US" dirty="0" err="1" smtClean="0"/>
              <a:t>Lamictal</a:t>
            </a:r>
            <a:r>
              <a:rPr lang="en-US" dirty="0" smtClean="0"/>
              <a:t>)</a:t>
            </a:r>
          </a:p>
          <a:p>
            <a:pPr marL="0" indent="0">
              <a:buNone/>
            </a:pPr>
            <a:r>
              <a:rPr lang="en-US" dirty="0"/>
              <a:t>	</a:t>
            </a:r>
            <a:r>
              <a:rPr lang="en-US" dirty="0" smtClean="0"/>
              <a:t>Carbamazepine(</a:t>
            </a:r>
            <a:r>
              <a:rPr lang="en-US" dirty="0" err="1" smtClean="0"/>
              <a:t>Tegretol</a:t>
            </a:r>
            <a:r>
              <a:rPr lang="en-US" dirty="0" smtClean="0"/>
              <a:t>)-after 1</a:t>
            </a:r>
            <a:r>
              <a:rPr lang="en-US" baseline="30000" dirty="0" smtClean="0"/>
              <a:t>st</a:t>
            </a:r>
            <a:r>
              <a:rPr lang="en-US" dirty="0" smtClean="0"/>
              <a:t> trimester</a:t>
            </a:r>
            <a:endParaRPr lang="en-US" dirty="0"/>
          </a:p>
          <a:p>
            <a:r>
              <a:rPr lang="en-US" dirty="0" smtClean="0"/>
              <a:t>Discuss patients plans on having children or possibility of getting pregnant.  If patient is on AED that is not safe while pregnant, may have to change AED or get on reliable contraceptive. Recommend folic acid to women of child bearing age. </a:t>
            </a:r>
            <a:endParaRPr lang="en-US" dirty="0"/>
          </a:p>
        </p:txBody>
      </p:sp>
    </p:spTree>
    <p:extLst>
      <p:ext uri="{BB962C8B-B14F-4D97-AF65-F5344CB8AC3E}">
        <p14:creationId xmlns:p14="http://schemas.microsoft.com/office/powerpoint/2010/main" val="14486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381000"/>
            <a:ext cx="7704667" cy="1371600"/>
          </a:xfrm>
        </p:spPr>
        <p:txBody>
          <a:bodyPr>
            <a:normAutofit/>
          </a:bodyPr>
          <a:lstStyle/>
          <a:p>
            <a:r>
              <a:rPr lang="en-US" dirty="0" smtClean="0"/>
              <a:t>Activity and Self Care</a:t>
            </a:r>
            <a:br>
              <a:rPr lang="en-US" dirty="0" smtClean="0"/>
            </a:br>
            <a:endParaRPr lang="en-US" dirty="0"/>
          </a:p>
        </p:txBody>
      </p:sp>
      <p:sp>
        <p:nvSpPr>
          <p:cNvPr id="3" name="Content Placeholder 2"/>
          <p:cNvSpPr>
            <a:spLocks noGrp="1"/>
          </p:cNvSpPr>
          <p:nvPr>
            <p:ph idx="1"/>
          </p:nvPr>
        </p:nvSpPr>
        <p:spPr>
          <a:xfrm>
            <a:off x="609600" y="1524000"/>
            <a:ext cx="8077200" cy="5029200"/>
          </a:xfrm>
        </p:spPr>
        <p:txBody>
          <a:bodyPr>
            <a:normAutofit fontScale="92500" lnSpcReduction="10000"/>
          </a:bodyPr>
          <a:lstStyle/>
          <a:p>
            <a:endParaRPr lang="en-US" sz="2000" dirty="0" smtClean="0"/>
          </a:p>
          <a:p>
            <a:r>
              <a:rPr lang="en-US" sz="2000" dirty="0" smtClean="0"/>
              <a:t>Lifestyle-keep appointments, get adequate sleep ,regular exercise may decrease seizures, </a:t>
            </a:r>
            <a:r>
              <a:rPr lang="en-US" sz="2000" dirty="0"/>
              <a:t>recognize and manage </a:t>
            </a:r>
            <a:r>
              <a:rPr lang="en-US" sz="2000" dirty="0" smtClean="0"/>
              <a:t>triggers (sleep deprivation, infections, OTC medications, ETOH, and stress), </a:t>
            </a:r>
            <a:r>
              <a:rPr lang="en-US" sz="2000" dirty="0"/>
              <a:t>alcohol </a:t>
            </a:r>
            <a:r>
              <a:rPr lang="en-US" sz="2000" dirty="0" smtClean="0"/>
              <a:t>use(okay in moderation), </a:t>
            </a:r>
            <a:r>
              <a:rPr lang="en-US" sz="2000" dirty="0"/>
              <a:t>stress management, injury prevention(cooking, bathing, </a:t>
            </a:r>
            <a:r>
              <a:rPr lang="en-US" sz="2000" dirty="0" smtClean="0"/>
              <a:t>swimming, exercising, and parenting), take medications as prescribed, keep a seizure diary/calendar. </a:t>
            </a:r>
          </a:p>
          <a:p>
            <a:r>
              <a:rPr lang="en-US" sz="2000" dirty="0"/>
              <a:t>Medication adherence-know name/dose/time, talk with specialist regarding side effects</a:t>
            </a:r>
          </a:p>
          <a:p>
            <a:r>
              <a:rPr lang="en-US" sz="2000" dirty="0"/>
              <a:t>Driving safety and specialist recommendations</a:t>
            </a:r>
          </a:p>
          <a:p>
            <a:r>
              <a:rPr lang="en-US" sz="2000" dirty="0" smtClean="0"/>
              <a:t>Nutrition- balanced diet, avoid grapefruit and pomegranate juice as they can interact with AED’s.  For some patients with refractory epilepsy a specialized  diet may be recommended.  Can use diets like ketogenic diet, modified Atkins, low glycemic index therapy, or medium-chain triglyceride diet.  There is no evidence to prove exactly how these diets help but it is likely multifactorial. </a:t>
            </a:r>
          </a:p>
          <a:p>
            <a:pPr marL="0" indent="0">
              <a:buNone/>
            </a:pPr>
            <a:endParaRPr lang="en-US" sz="2000" dirty="0" smtClean="0"/>
          </a:p>
          <a:p>
            <a:pPr marL="0" indent="0">
              <a:buNone/>
            </a:pPr>
            <a:endParaRPr lang="en-US" sz="2000" dirty="0"/>
          </a:p>
        </p:txBody>
      </p:sp>
    </p:spTree>
    <p:extLst>
      <p:ext uri="{BB962C8B-B14F-4D97-AF65-F5344CB8AC3E}">
        <p14:creationId xmlns:p14="http://schemas.microsoft.com/office/powerpoint/2010/main" val="13217719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2" y="228600"/>
            <a:ext cx="7704667" cy="1066799"/>
          </a:xfrm>
        </p:spPr>
        <p:txBody>
          <a:bodyPr/>
          <a:lstStyle/>
          <a:p>
            <a:r>
              <a:rPr lang="en-US" dirty="0" smtClean="0"/>
              <a:t>Comfort Promotion</a:t>
            </a:r>
            <a:endParaRPr lang="en-US" dirty="0"/>
          </a:p>
        </p:txBody>
      </p:sp>
      <p:sp>
        <p:nvSpPr>
          <p:cNvPr id="3" name="Content Placeholder 2"/>
          <p:cNvSpPr>
            <a:spLocks noGrp="1"/>
          </p:cNvSpPr>
          <p:nvPr>
            <p:ph idx="1"/>
          </p:nvPr>
        </p:nvSpPr>
        <p:spPr>
          <a:xfrm>
            <a:off x="982132" y="1600200"/>
            <a:ext cx="7704667" cy="5029200"/>
          </a:xfrm>
        </p:spPr>
        <p:txBody>
          <a:bodyPr>
            <a:normAutofit lnSpcReduction="10000"/>
          </a:bodyPr>
          <a:lstStyle/>
          <a:p>
            <a:r>
              <a:rPr lang="en-US" dirty="0" smtClean="0"/>
              <a:t>Driving restrictions(3 months-1 year seizure free, state may have specific restrictions)</a:t>
            </a:r>
          </a:p>
          <a:p>
            <a:r>
              <a:rPr lang="en-US" dirty="0" smtClean="0"/>
              <a:t>Patient may have mood problems and/or depression</a:t>
            </a:r>
          </a:p>
          <a:p>
            <a:r>
              <a:rPr lang="en-US" dirty="0" smtClean="0"/>
              <a:t>Problems with employment</a:t>
            </a:r>
          </a:p>
          <a:p>
            <a:r>
              <a:rPr lang="en-US" dirty="0" smtClean="0"/>
              <a:t>Sleep disturbances</a:t>
            </a:r>
          </a:p>
          <a:p>
            <a:r>
              <a:rPr lang="en-US" dirty="0" smtClean="0"/>
              <a:t>Learning problems</a:t>
            </a:r>
          </a:p>
          <a:p>
            <a:r>
              <a:rPr lang="en-US" dirty="0" smtClean="0"/>
              <a:t>Social isolation</a:t>
            </a:r>
          </a:p>
          <a:p>
            <a:r>
              <a:rPr lang="en-US" dirty="0" smtClean="0"/>
              <a:t>Medication side effects</a:t>
            </a:r>
          </a:p>
          <a:p>
            <a:r>
              <a:rPr lang="en-US" dirty="0" smtClean="0"/>
              <a:t>Injuries(oral mucosa, broken bones, aspiration pneumonia), submersion injuries(15-19 fold increased risk of drowning)</a:t>
            </a:r>
          </a:p>
          <a:p>
            <a:endParaRPr lang="en-US" dirty="0" smtClean="0"/>
          </a:p>
          <a:p>
            <a:endParaRPr lang="en-US" dirty="0"/>
          </a:p>
        </p:txBody>
      </p:sp>
    </p:spTree>
    <p:extLst>
      <p:ext uri="{BB962C8B-B14F-4D97-AF65-F5344CB8AC3E}">
        <p14:creationId xmlns:p14="http://schemas.microsoft.com/office/powerpoint/2010/main" val="38082199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749</TotalTime>
  <Words>1578</Words>
  <Application>Microsoft Office PowerPoint</Application>
  <PresentationFormat>On-screen Show (4:3)</PresentationFormat>
  <Paragraphs>133</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Corbel</vt:lpstr>
      <vt:lpstr>Parallax</vt:lpstr>
      <vt:lpstr>Seizures/EMU</vt:lpstr>
      <vt:lpstr>Focal aka Partial Seizures (Simple partial(focal seizure without impairment of consciousness), complex partial(focal seizure with impairment of consciousness), secondary generalized tonic-clonic(focal seizure evolving to a bilateral convulsive seizure))</vt:lpstr>
      <vt:lpstr>Generalized (Absence, Juvenile myoclonic, other)</vt:lpstr>
      <vt:lpstr>Status Epilepticus</vt:lpstr>
      <vt:lpstr>Non-epileptic spells(seizures)</vt:lpstr>
      <vt:lpstr>Epilepsy</vt:lpstr>
      <vt:lpstr>Women with epilepsy</vt:lpstr>
      <vt:lpstr>Activity and Self Care </vt:lpstr>
      <vt:lpstr>Comfort Promotion</vt:lpstr>
      <vt:lpstr>Nursing recommendations</vt:lpstr>
      <vt:lpstr>Metabolic Electrolyte and Acid-Base management</vt:lpstr>
      <vt:lpstr>Drug management</vt:lpstr>
      <vt:lpstr>Neurological Management</vt:lpstr>
      <vt:lpstr>Peri-operative and pre-procedural care</vt:lpstr>
      <vt:lpstr>Respiratory and Cardiovascular management</vt:lpstr>
      <vt:lpstr>Thermoregulation </vt:lpstr>
      <vt:lpstr>Family</vt:lpstr>
      <vt:lpstr>Culture and Religion</vt:lpstr>
      <vt:lpstr>Cognitive Behavioral Therapy(CBT)        and coping assistance</vt:lpstr>
      <vt:lpstr>Epilepsy Monitoring Unit(EMU) or cEEG</vt:lpstr>
      <vt:lpstr>EMU continued</vt:lpstr>
      <vt:lpstr>References</vt:lpstr>
    </vt:vector>
  </TitlesOfParts>
  <Company>Trinity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Seizures/EMU</dc:title>
  <dc:creator>Jada Adams</dc:creator>
  <cp:lastModifiedBy>Amy O'Brien</cp:lastModifiedBy>
  <cp:revision>58</cp:revision>
  <dcterms:created xsi:type="dcterms:W3CDTF">2019-05-10T18:23:39Z</dcterms:created>
  <dcterms:modified xsi:type="dcterms:W3CDTF">2019-06-19T15:07:45Z</dcterms:modified>
</cp:coreProperties>
</file>