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4" r:id="rId4"/>
    <p:sldId id="258" r:id="rId5"/>
    <p:sldId id="259" r:id="rId6"/>
    <p:sldId id="260" r:id="rId7"/>
    <p:sldId id="261" r:id="rId8"/>
    <p:sldId id="263" r:id="rId9"/>
    <p:sldId id="265" r:id="rId10"/>
    <p:sldId id="266" r:id="rId11"/>
    <p:sldId id="267" r:id="rId12"/>
    <p:sldId id="269" r:id="rId13"/>
    <p:sldId id="272" r:id="rId14"/>
    <p:sldId id="268" r:id="rId15"/>
    <p:sldId id="271" r:id="rId16"/>
    <p:sldId id="262" r:id="rId17"/>
    <p:sldId id="270"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9" autoAdjust="0"/>
    <p:restoredTop sz="94660"/>
  </p:normalViewPr>
  <p:slideViewPr>
    <p:cSldViewPr snapToGrid="0">
      <p:cViewPr varScale="1">
        <p:scale>
          <a:sx n="83" d="100"/>
          <a:sy n="83" d="100"/>
        </p:scale>
        <p:origin x="45" y="5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A77493-E55C-4510-86BA-EBCABEF47BD1}" type="datetimeFigureOut">
              <a:rPr lang="en-US" smtClean="0"/>
              <a:t>5/8/2023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397607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A77493-E55C-4510-86BA-EBCABEF47BD1}" type="datetimeFigureOut">
              <a:rPr lang="en-US" smtClean="0"/>
              <a:t>5/8/2023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2874251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A77493-E55C-4510-86BA-EBCABEF47BD1}" type="datetimeFigureOut">
              <a:rPr lang="en-US" smtClean="0"/>
              <a:t>5/8/2023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4192353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A77493-E55C-4510-86BA-EBCABEF47BD1}" type="datetimeFigureOut">
              <a:rPr lang="en-US" smtClean="0"/>
              <a:t>5/8/2023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16031158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9A77493-E55C-4510-86BA-EBCABEF47BD1}" type="datetimeFigureOut">
              <a:rPr lang="en-US" smtClean="0"/>
              <a:t>5/8/2023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3921106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A77493-E55C-4510-86BA-EBCABEF47BD1}" type="datetimeFigureOut">
              <a:rPr lang="en-US" smtClean="0"/>
              <a:t>5/8/2023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6567412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A77493-E55C-4510-86BA-EBCABEF47BD1}" type="datetimeFigureOut">
              <a:rPr lang="en-US" smtClean="0"/>
              <a:t>5/8/2023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31912629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A77493-E55C-4510-86BA-EBCABEF47BD1}" type="datetimeFigureOut">
              <a:rPr lang="en-US" smtClean="0"/>
              <a:t>5/8/2023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2258376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A77493-E55C-4510-86BA-EBCABEF47BD1}" type="datetimeFigureOut">
              <a:rPr lang="en-US" smtClean="0"/>
              <a:t>5/8/2023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111516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9A77493-E55C-4510-86BA-EBCABEF47BD1}" type="datetimeFigureOut">
              <a:rPr lang="en-US" smtClean="0"/>
              <a:t>5/8/2023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5645558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9A77493-E55C-4510-86BA-EBCABEF47BD1}" type="datetimeFigureOut">
              <a:rPr lang="en-US" smtClean="0"/>
              <a:t>5/8/2023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B47848-5347-44FB-B21B-F5CB720A0A03}" type="slidenum">
              <a:rPr lang="en-US" smtClean="0"/>
              <a:t>‹#›</a:t>
            </a:fld>
            <a:endParaRPr lang="en-US"/>
          </a:p>
        </p:txBody>
      </p:sp>
    </p:spTree>
    <p:extLst>
      <p:ext uri="{BB962C8B-B14F-4D97-AF65-F5344CB8AC3E}">
        <p14:creationId xmlns:p14="http://schemas.microsoft.com/office/powerpoint/2010/main" val="344913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A77493-E55C-4510-86BA-EBCABEF47BD1}" type="datetimeFigureOut">
              <a:rPr lang="en-US" smtClean="0"/>
              <a:t>5/8/2023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B47848-5347-44FB-B21B-F5CB720A0A03}" type="slidenum">
              <a:rPr lang="en-US" smtClean="0"/>
              <a:t>‹#›</a:t>
            </a:fld>
            <a:endParaRPr lang="en-US"/>
          </a:p>
        </p:txBody>
      </p:sp>
    </p:spTree>
    <p:extLst>
      <p:ext uri="{BB962C8B-B14F-4D97-AF65-F5344CB8AC3E}">
        <p14:creationId xmlns:p14="http://schemas.microsoft.com/office/powerpoint/2010/main" val="1991059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48242"/>
            <a:ext cx="9144000" cy="2387600"/>
          </a:xfrm>
        </p:spPr>
        <p:txBody>
          <a:bodyPr>
            <a:normAutofit/>
          </a:bodyPr>
          <a:lstStyle/>
          <a:p>
            <a:r>
              <a:rPr lang="en-US" sz="3600" dirty="0" smtClean="0"/>
              <a:t>Athletes and Mental Health: Breaking the Stigma</a:t>
            </a:r>
            <a:r>
              <a:rPr lang="en-US" dirty="0" smtClean="0"/>
              <a:t/>
            </a:r>
            <a:br>
              <a:rPr lang="en-US" dirty="0" smtClean="0"/>
            </a:br>
            <a:r>
              <a:rPr lang="en-US" sz="2200" dirty="0" smtClean="0"/>
              <a:t>Youth, Preteen and Teen Mental Health and Sports</a:t>
            </a: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dirty="0" smtClean="0"/>
              <a:t>Dr. Thomas W. Hull, PhD, LSW, LPCC</a:t>
            </a:r>
          </a:p>
          <a:p>
            <a:r>
              <a:rPr lang="en-US" dirty="0" smtClean="0"/>
              <a:t>Clinical Psychologist</a:t>
            </a:r>
          </a:p>
          <a:p>
            <a:r>
              <a:rPr lang="en-US" dirty="0" smtClean="0"/>
              <a:t>St. Rita’s Psychology and Psychiatry Dept. </a:t>
            </a:r>
            <a:endParaRPr lang="en-US" dirty="0"/>
          </a:p>
        </p:txBody>
      </p:sp>
    </p:spTree>
    <p:extLst>
      <p:ext uri="{BB962C8B-B14F-4D97-AF65-F5344CB8AC3E}">
        <p14:creationId xmlns:p14="http://schemas.microsoft.com/office/powerpoint/2010/main" val="2389803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Concerns and Screenings</a:t>
            </a:r>
            <a:endParaRPr lang="en-US" dirty="0"/>
          </a:p>
        </p:txBody>
      </p:sp>
      <p:sp>
        <p:nvSpPr>
          <p:cNvPr id="3" name="Content Placeholder 2"/>
          <p:cNvSpPr>
            <a:spLocks noGrp="1"/>
          </p:cNvSpPr>
          <p:nvPr>
            <p:ph idx="1"/>
          </p:nvPr>
        </p:nvSpPr>
        <p:spPr/>
        <p:txBody>
          <a:bodyPr/>
          <a:lstStyle/>
          <a:p>
            <a:r>
              <a:rPr lang="en-US" dirty="0" smtClean="0"/>
              <a:t>Schools typically require a physical before participation in sports.</a:t>
            </a:r>
          </a:p>
          <a:p>
            <a:r>
              <a:rPr lang="en-US" dirty="0" smtClean="0"/>
              <a:t>Sporting events before the age of school sponsored sports are not required to get a physical before participation.</a:t>
            </a:r>
          </a:p>
          <a:p>
            <a:r>
              <a:rPr lang="en-US" dirty="0" smtClean="0"/>
              <a:t>Parental awareness is not always accurate.</a:t>
            </a:r>
          </a:p>
          <a:p>
            <a:r>
              <a:rPr lang="en-US" dirty="0" smtClean="0"/>
              <a:t>Parents typically do not know the signs of mental health issues and ignore them.</a:t>
            </a:r>
          </a:p>
          <a:p>
            <a:r>
              <a:rPr lang="en-US" dirty="0" smtClean="0"/>
              <a:t>Children are not accurate reporters of their own mental health– ex. “how do you feel?” “good” </a:t>
            </a:r>
            <a:endParaRPr lang="en-US" dirty="0"/>
          </a:p>
        </p:txBody>
      </p:sp>
    </p:spTree>
    <p:extLst>
      <p:ext uri="{BB962C8B-B14F-4D97-AF65-F5344CB8AC3E}">
        <p14:creationId xmlns:p14="http://schemas.microsoft.com/office/powerpoint/2010/main" val="25618937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Concerns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1) In one study of teens age 12-18 showed that 3.7 % of the Olympic trainees in weight lifting, handball, judo, track, field athletics, boxing, soccer, gymnastics, ice speed skating, volleyball, and rowing reported clinically significant depression (Weber, et al).</a:t>
            </a:r>
          </a:p>
          <a:p>
            <a:r>
              <a:rPr lang="en-US" dirty="0" smtClean="0"/>
              <a:t>2) Study finds that depression was present 2 to 14 days post-concussion (</a:t>
            </a:r>
            <a:r>
              <a:rPr lang="en-US" dirty="0" err="1" smtClean="0"/>
              <a:t>Kontos</a:t>
            </a:r>
            <a:r>
              <a:rPr lang="en-US" dirty="0" smtClean="0"/>
              <a:t>, et al.).</a:t>
            </a:r>
          </a:p>
          <a:p>
            <a:r>
              <a:rPr lang="en-US" dirty="0" smtClean="0"/>
              <a:t>3) Studies document that concussion incidence is higher in competition than practice for both males and females across nearly all sports (Harmon, et al; </a:t>
            </a:r>
            <a:r>
              <a:rPr lang="en-US" dirty="0" err="1" smtClean="0"/>
              <a:t>Marmar</a:t>
            </a:r>
            <a:r>
              <a:rPr lang="en-US" dirty="0" smtClean="0"/>
              <a:t> et al; O’Conner et al). </a:t>
            </a:r>
          </a:p>
          <a:p>
            <a:r>
              <a:rPr lang="en-US" dirty="0" smtClean="0"/>
              <a:t>4) Concussion rate is 7 times higher in competition than practice in lacrosse and soccer, 3 times higher in tackle football and over twice as high for wrestling.  For girls, 5 times higher for lacrosse, soccer and basket ball (O’Connor et al; </a:t>
            </a:r>
            <a:r>
              <a:rPr lang="en-US" dirty="0" err="1" smtClean="0"/>
              <a:t>Busas</a:t>
            </a:r>
            <a:r>
              <a:rPr lang="en-US" dirty="0" smtClean="0"/>
              <a:t> et al).</a:t>
            </a:r>
          </a:p>
          <a:p>
            <a:endParaRPr lang="en-US" dirty="0" smtClean="0"/>
          </a:p>
          <a:p>
            <a:endParaRPr lang="en-US" dirty="0"/>
          </a:p>
        </p:txBody>
      </p:sp>
    </p:spTree>
    <p:extLst>
      <p:ext uri="{BB962C8B-B14F-4D97-AF65-F5344CB8AC3E}">
        <p14:creationId xmlns:p14="http://schemas.microsoft.com/office/powerpoint/2010/main" val="34030500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Concerns</a:t>
            </a:r>
            <a:endParaRPr lang="en-US" dirty="0"/>
          </a:p>
        </p:txBody>
      </p:sp>
      <p:sp>
        <p:nvSpPr>
          <p:cNvPr id="3" name="Content Placeholder 2"/>
          <p:cNvSpPr>
            <a:spLocks noGrp="1"/>
          </p:cNvSpPr>
          <p:nvPr>
            <p:ph idx="1"/>
          </p:nvPr>
        </p:nvSpPr>
        <p:spPr/>
        <p:txBody>
          <a:bodyPr>
            <a:normAutofit lnSpcReduction="10000"/>
          </a:bodyPr>
          <a:lstStyle/>
          <a:p>
            <a:r>
              <a:rPr lang="en-US" dirty="0" smtClean="0"/>
              <a:t>5) Body image issues</a:t>
            </a:r>
          </a:p>
          <a:p>
            <a:r>
              <a:rPr lang="en-US" dirty="0" smtClean="0"/>
              <a:t>6) Eating disorders: anorexia (2% of females [Currie]) and bulimia (6% of females, and 2 % of males [Currie])(wrestlers, weightlifters, cheer, Gymnastics, soccer, basketball).</a:t>
            </a:r>
          </a:p>
          <a:p>
            <a:r>
              <a:rPr lang="en-US" dirty="0" smtClean="0"/>
              <a:t>7) 13.5% of athletes struggle with eating disorders(</a:t>
            </a:r>
            <a:r>
              <a:rPr lang="en-US" dirty="0" err="1" smtClean="0"/>
              <a:t>Ghoch</a:t>
            </a:r>
            <a:r>
              <a:rPr lang="en-US" dirty="0" smtClean="0"/>
              <a:t> et al.) 45% or female athletes, 19% of males- (</a:t>
            </a:r>
            <a:r>
              <a:rPr lang="en-US" dirty="0" err="1" smtClean="0"/>
              <a:t>Conviser</a:t>
            </a:r>
            <a:r>
              <a:rPr lang="en-US" dirty="0" smtClean="0"/>
              <a:t> et al.)</a:t>
            </a:r>
          </a:p>
          <a:p>
            <a:r>
              <a:rPr lang="en-US" dirty="0" smtClean="0"/>
              <a:t>8) Suicide rates of college football players is the highest (Rao et al)</a:t>
            </a:r>
          </a:p>
          <a:p>
            <a:r>
              <a:rPr lang="en-US" dirty="0" smtClean="0"/>
              <a:t>9) Suicide is the second-leading cause of death for young people ages 10-24 and the third-leading cause of death for student athletes ages 15-24. </a:t>
            </a:r>
          </a:p>
          <a:p>
            <a:endParaRPr lang="en-US" dirty="0" smtClean="0"/>
          </a:p>
        </p:txBody>
      </p:sp>
    </p:spTree>
    <p:extLst>
      <p:ext uri="{BB962C8B-B14F-4D97-AF65-F5344CB8AC3E}">
        <p14:creationId xmlns:p14="http://schemas.microsoft.com/office/powerpoint/2010/main" val="26048089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Concerns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10) Pressure to perform and perfectionism: </a:t>
            </a:r>
            <a:r>
              <a:rPr lang="en-US" smtClean="0"/>
              <a:t>perfectionism </a:t>
            </a:r>
            <a:r>
              <a:rPr lang="en-US" smtClean="0"/>
              <a:t>placed </a:t>
            </a:r>
            <a:r>
              <a:rPr lang="en-US" dirty="0" smtClean="0"/>
              <a:t>on them by parents/guardians and coaches (parents on sidelines); fear of failure (baseball story).</a:t>
            </a:r>
          </a:p>
          <a:p>
            <a:r>
              <a:rPr lang="en-US" dirty="0" smtClean="0"/>
              <a:t>11) Burnout in sports can be characterized by physical and emotional exhaustion, reduced sense of accomplishment and sport devaluation –causing psychological stress (Andrews et al; Jowett et al; Madigan et al; </a:t>
            </a:r>
            <a:r>
              <a:rPr lang="en-US" dirty="0" err="1" smtClean="0"/>
              <a:t>Gustafsson</a:t>
            </a:r>
            <a:r>
              <a:rPr lang="en-US" dirty="0" smtClean="0"/>
              <a:t> et al). </a:t>
            </a:r>
          </a:p>
          <a:p>
            <a:r>
              <a:rPr lang="en-US" dirty="0" smtClean="0"/>
              <a:t>12) Early sport specialization is becoming common—to make future success—considered at risk for social isolation, poor academic performance, increased anxiety, greater stress, inadequate sleep, decreased family time, and burnout (Brenner et al).</a:t>
            </a:r>
          </a:p>
          <a:p>
            <a:r>
              <a:rPr lang="en-US" dirty="0" smtClean="0"/>
              <a:t>13) Abuse of power by coaches, parents, trainers, medical staff and others who have a lot of power creates a environmental stress.</a:t>
            </a:r>
          </a:p>
          <a:p>
            <a:r>
              <a:rPr lang="en-US" dirty="0" smtClean="0"/>
              <a:t>14) Sexual or physical abuse by adults or other team members. </a:t>
            </a:r>
          </a:p>
          <a:p>
            <a:r>
              <a:rPr lang="en-US" dirty="0" smtClean="0"/>
              <a:t>15) It is reported that child and adolescent athletes have impaired sleep quality—sleep efficiency, initial insomnia and intermittent insomnia and the average amount of sleep per night is 6 hours-less than the 8 to 11 hours recommended.</a:t>
            </a:r>
            <a:endParaRPr lang="en-US" dirty="0"/>
          </a:p>
        </p:txBody>
      </p:sp>
    </p:spTree>
    <p:extLst>
      <p:ext uri="{BB962C8B-B14F-4D97-AF65-F5344CB8AC3E}">
        <p14:creationId xmlns:p14="http://schemas.microsoft.com/office/powerpoint/2010/main" val="13112637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Famous Athletes --- Mental Health Issues</a:t>
            </a:r>
            <a:endParaRPr lang="en-US" dirty="0"/>
          </a:p>
        </p:txBody>
      </p:sp>
      <p:sp>
        <p:nvSpPr>
          <p:cNvPr id="3" name="Text Placeholder 2"/>
          <p:cNvSpPr>
            <a:spLocks noGrp="1"/>
          </p:cNvSpPr>
          <p:nvPr>
            <p:ph type="body" idx="1"/>
          </p:nvPr>
        </p:nvSpPr>
        <p:spPr/>
        <p:txBody>
          <a:bodyPr/>
          <a:lstStyle/>
          <a:p>
            <a:r>
              <a:rPr lang="en-US" dirty="0" smtClean="0"/>
              <a:t>Athlete/dx</a:t>
            </a:r>
            <a:endParaRPr lang="en-US" dirty="0"/>
          </a:p>
        </p:txBody>
      </p:sp>
      <p:sp>
        <p:nvSpPr>
          <p:cNvPr id="4" name="Content Placeholder 3"/>
          <p:cNvSpPr>
            <a:spLocks noGrp="1"/>
          </p:cNvSpPr>
          <p:nvPr>
            <p:ph sz="half" idx="2"/>
          </p:nvPr>
        </p:nvSpPr>
        <p:spPr/>
        <p:txBody>
          <a:bodyPr/>
          <a:lstStyle/>
          <a:p>
            <a:r>
              <a:rPr lang="en-US" dirty="0" smtClean="0"/>
              <a:t>Terry Bradshaw –depression</a:t>
            </a:r>
            <a:endParaRPr lang="en-US" dirty="0"/>
          </a:p>
          <a:p>
            <a:r>
              <a:rPr lang="en-US" dirty="0" smtClean="0"/>
              <a:t>Michael Phelps-anxiety/ADHD</a:t>
            </a:r>
            <a:endParaRPr lang="en-US" dirty="0"/>
          </a:p>
          <a:p>
            <a:r>
              <a:rPr lang="en-US" dirty="0" smtClean="0"/>
              <a:t>Dwayne Johnson (Rock)-depression </a:t>
            </a:r>
          </a:p>
          <a:p>
            <a:r>
              <a:rPr lang="en-US" dirty="0" err="1" smtClean="0"/>
              <a:t>Dorthy</a:t>
            </a:r>
            <a:r>
              <a:rPr lang="en-US" dirty="0" smtClean="0"/>
              <a:t> Hamill – depression</a:t>
            </a:r>
          </a:p>
          <a:p>
            <a:r>
              <a:rPr lang="en-US" dirty="0" smtClean="0"/>
              <a:t>Simone </a:t>
            </a:r>
            <a:r>
              <a:rPr lang="en-US" dirty="0" err="1" smtClean="0"/>
              <a:t>Biles</a:t>
            </a:r>
            <a:r>
              <a:rPr lang="en-US" dirty="0" smtClean="0"/>
              <a:t>-anxiety/depression</a:t>
            </a:r>
            <a:endParaRPr lang="en-US" dirty="0"/>
          </a:p>
        </p:txBody>
      </p:sp>
      <p:sp>
        <p:nvSpPr>
          <p:cNvPr id="5" name="Text Placeholder 4"/>
          <p:cNvSpPr>
            <a:spLocks noGrp="1"/>
          </p:cNvSpPr>
          <p:nvPr>
            <p:ph type="body" sz="quarter" idx="3"/>
          </p:nvPr>
        </p:nvSpPr>
        <p:spPr/>
        <p:txBody>
          <a:bodyPr/>
          <a:lstStyle/>
          <a:p>
            <a:r>
              <a:rPr lang="en-US" dirty="0" smtClean="0"/>
              <a:t>Treatment</a:t>
            </a:r>
            <a:endParaRPr lang="en-US" dirty="0"/>
          </a:p>
        </p:txBody>
      </p:sp>
      <p:sp>
        <p:nvSpPr>
          <p:cNvPr id="6" name="Content Placeholder 5"/>
          <p:cNvSpPr>
            <a:spLocks noGrp="1"/>
          </p:cNvSpPr>
          <p:nvPr>
            <p:ph sz="quarter" idx="4"/>
          </p:nvPr>
        </p:nvSpPr>
        <p:spPr/>
        <p:txBody>
          <a:bodyPr/>
          <a:lstStyle/>
          <a:p>
            <a:r>
              <a:rPr lang="en-US" dirty="0" smtClean="0"/>
              <a:t>Medication/counseling</a:t>
            </a:r>
            <a:endParaRPr lang="en-US" dirty="0"/>
          </a:p>
          <a:p>
            <a:r>
              <a:rPr lang="en-US" dirty="0" smtClean="0"/>
              <a:t>Counseling/sports/medication</a:t>
            </a:r>
            <a:endParaRPr lang="en-US" dirty="0"/>
          </a:p>
          <a:p>
            <a:r>
              <a:rPr lang="en-US" dirty="0" smtClean="0"/>
              <a:t>Supportive counseling</a:t>
            </a:r>
          </a:p>
          <a:p>
            <a:endParaRPr lang="en-US" dirty="0"/>
          </a:p>
          <a:p>
            <a:r>
              <a:rPr lang="en-US" dirty="0" smtClean="0"/>
              <a:t>Counseling/medication</a:t>
            </a:r>
          </a:p>
          <a:p>
            <a:r>
              <a:rPr lang="en-US" dirty="0" smtClean="0"/>
              <a:t>Counseling</a:t>
            </a:r>
            <a:endParaRPr lang="en-US" dirty="0"/>
          </a:p>
        </p:txBody>
      </p:sp>
    </p:spTree>
    <p:extLst>
      <p:ext uri="{BB962C8B-B14F-4D97-AF65-F5344CB8AC3E}">
        <p14:creationId xmlns:p14="http://schemas.microsoft.com/office/powerpoint/2010/main" val="30317122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to do and not to do:</a:t>
            </a:r>
            <a:endParaRPr lang="en-US" dirty="0"/>
          </a:p>
        </p:txBody>
      </p:sp>
      <p:sp>
        <p:nvSpPr>
          <p:cNvPr id="3" name="Text Placeholder 2"/>
          <p:cNvSpPr>
            <a:spLocks noGrp="1"/>
          </p:cNvSpPr>
          <p:nvPr>
            <p:ph type="body" idx="1"/>
          </p:nvPr>
        </p:nvSpPr>
        <p:spPr/>
        <p:txBody>
          <a:bodyPr/>
          <a:lstStyle/>
          <a:p>
            <a:r>
              <a:rPr lang="en-US" dirty="0" smtClean="0"/>
              <a:t>Do </a:t>
            </a:r>
            <a:endParaRPr lang="en-US" dirty="0"/>
          </a:p>
        </p:txBody>
      </p:sp>
      <p:sp>
        <p:nvSpPr>
          <p:cNvPr id="4" name="Content Placeholder 3"/>
          <p:cNvSpPr>
            <a:spLocks noGrp="1"/>
          </p:cNvSpPr>
          <p:nvPr>
            <p:ph sz="half" idx="2"/>
          </p:nvPr>
        </p:nvSpPr>
        <p:spPr/>
        <p:txBody>
          <a:bodyPr>
            <a:normAutofit fontScale="55000" lnSpcReduction="20000"/>
          </a:bodyPr>
          <a:lstStyle/>
          <a:p>
            <a:r>
              <a:rPr lang="en-US" dirty="0" smtClean="0"/>
              <a:t>Don’t be afraid to ask about mental health.</a:t>
            </a:r>
          </a:p>
          <a:p>
            <a:r>
              <a:rPr lang="en-US" dirty="0" smtClean="0"/>
              <a:t>Don’t be afraid to ask about thoughts about suicide.</a:t>
            </a:r>
          </a:p>
          <a:p>
            <a:r>
              <a:rPr lang="en-US" dirty="0" smtClean="0"/>
              <a:t>Express concern about what you see in their behavior. </a:t>
            </a:r>
          </a:p>
          <a:p>
            <a:r>
              <a:rPr lang="en-US" dirty="0" smtClean="0"/>
              <a:t>Listen attentively- and non-judgmentally.</a:t>
            </a:r>
          </a:p>
          <a:p>
            <a:r>
              <a:rPr lang="en-US" dirty="0" smtClean="0"/>
              <a:t>Do not dismiss their concerns.</a:t>
            </a:r>
          </a:p>
          <a:p>
            <a:r>
              <a:rPr lang="en-US" dirty="0" smtClean="0"/>
              <a:t>Take any description about bullying seriously. </a:t>
            </a:r>
          </a:p>
          <a:p>
            <a:r>
              <a:rPr lang="en-US" dirty="0" smtClean="0"/>
              <a:t>Do express your concern about any bullying and call the school if needed.</a:t>
            </a:r>
          </a:p>
          <a:p>
            <a:r>
              <a:rPr lang="en-US" dirty="0" smtClean="0"/>
              <a:t>Guide them to professional help.</a:t>
            </a:r>
          </a:p>
          <a:p>
            <a:r>
              <a:rPr lang="en-US" dirty="0" smtClean="0"/>
              <a:t>Reduce access to means of harm/get parent involved. </a:t>
            </a:r>
          </a:p>
          <a:p>
            <a:r>
              <a:rPr lang="en-US" dirty="0" smtClean="0"/>
              <a:t>Set up a safety plan: What, when, how and where plan. </a:t>
            </a:r>
            <a:endParaRPr lang="en-US" dirty="0"/>
          </a:p>
        </p:txBody>
      </p:sp>
      <p:sp>
        <p:nvSpPr>
          <p:cNvPr id="5" name="Text Placeholder 4"/>
          <p:cNvSpPr>
            <a:spLocks noGrp="1"/>
          </p:cNvSpPr>
          <p:nvPr>
            <p:ph type="body" sz="quarter" idx="3"/>
          </p:nvPr>
        </p:nvSpPr>
        <p:spPr/>
        <p:txBody>
          <a:bodyPr/>
          <a:lstStyle/>
          <a:p>
            <a:r>
              <a:rPr lang="en-US" dirty="0" smtClean="0"/>
              <a:t>Don’t do</a:t>
            </a:r>
            <a:endParaRPr lang="en-US" dirty="0"/>
          </a:p>
        </p:txBody>
      </p:sp>
      <p:sp>
        <p:nvSpPr>
          <p:cNvPr id="6" name="Content Placeholder 5"/>
          <p:cNvSpPr>
            <a:spLocks noGrp="1"/>
          </p:cNvSpPr>
          <p:nvPr>
            <p:ph sz="quarter" idx="4"/>
          </p:nvPr>
        </p:nvSpPr>
        <p:spPr/>
        <p:txBody>
          <a:bodyPr>
            <a:normAutofit fontScale="55000" lnSpcReduction="20000"/>
          </a:bodyPr>
          <a:lstStyle/>
          <a:p>
            <a:r>
              <a:rPr lang="en-US" dirty="0" smtClean="0"/>
              <a:t>Don’t tell them how they are feeling.</a:t>
            </a:r>
          </a:p>
          <a:p>
            <a:r>
              <a:rPr lang="en-US" dirty="0" smtClean="0"/>
              <a:t>Don’t tell them it will be ok.</a:t>
            </a:r>
          </a:p>
          <a:p>
            <a:r>
              <a:rPr lang="en-US" dirty="0" smtClean="0"/>
              <a:t>Don’t tell them that they should not feel that way. </a:t>
            </a:r>
          </a:p>
          <a:p>
            <a:r>
              <a:rPr lang="en-US" dirty="0" smtClean="0"/>
              <a:t>Do not try to fix their problem. </a:t>
            </a:r>
          </a:p>
          <a:p>
            <a:r>
              <a:rPr lang="en-US" dirty="0" smtClean="0"/>
              <a:t>Do not keep the information from the parent or guardian. </a:t>
            </a:r>
          </a:p>
          <a:p>
            <a:r>
              <a:rPr lang="en-US" dirty="0" smtClean="0"/>
              <a:t>Do not accept a parent’s comments that he or she will get over it.</a:t>
            </a:r>
          </a:p>
          <a:p>
            <a:r>
              <a:rPr lang="en-US" dirty="0" smtClean="0"/>
              <a:t>Do not </a:t>
            </a:r>
            <a:r>
              <a:rPr lang="en-US" dirty="0" err="1" smtClean="0"/>
              <a:t>acceept</a:t>
            </a:r>
            <a:r>
              <a:rPr lang="en-US" dirty="0" smtClean="0"/>
              <a:t> a parent’s minimization of the situation. </a:t>
            </a:r>
          </a:p>
          <a:p>
            <a:r>
              <a:rPr lang="en-US" dirty="0" smtClean="0"/>
              <a:t>Do not avoid questions to parents about potential weapons or lethal means at home.</a:t>
            </a:r>
          </a:p>
          <a:p>
            <a:r>
              <a:rPr lang="en-US" dirty="0" smtClean="0"/>
              <a:t>Do not ignore isolation or withdrawal. </a:t>
            </a:r>
          </a:p>
          <a:p>
            <a:r>
              <a:rPr lang="en-US" dirty="0" smtClean="0"/>
              <a:t>Do not assume he or she will grow out of it. </a:t>
            </a:r>
            <a:endParaRPr lang="en-US" dirty="0"/>
          </a:p>
        </p:txBody>
      </p:sp>
    </p:spTree>
    <p:extLst>
      <p:ext uri="{BB962C8B-B14F-4D97-AF65-F5344CB8AC3E}">
        <p14:creationId xmlns:p14="http://schemas.microsoft.com/office/powerpoint/2010/main" val="5096470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13366"/>
            <a:ext cx="10515600" cy="1325563"/>
          </a:xfrm>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r>
              <a:rPr lang="en-US" sz="1400" dirty="0" err="1" smtClean="0"/>
              <a:t>Buzas</a:t>
            </a:r>
            <a:r>
              <a:rPr lang="en-US" sz="1400" dirty="0" smtClean="0"/>
              <a:t> D, Jacobson NA, </a:t>
            </a:r>
            <a:r>
              <a:rPr lang="en-US" sz="1400" dirty="0" err="1" smtClean="0"/>
              <a:t>Morawa</a:t>
            </a:r>
            <a:r>
              <a:rPr lang="en-US" sz="1400" dirty="0" smtClean="0"/>
              <a:t> LG. Concussions from 9 youth organized sports: results from NEISS hospitals over 11-year time frame, 2002-2012. </a:t>
            </a:r>
            <a:r>
              <a:rPr lang="en-US" sz="1400" dirty="0" err="1" smtClean="0"/>
              <a:t>Orthop</a:t>
            </a:r>
            <a:r>
              <a:rPr lang="en-US" sz="1400" dirty="0" smtClean="0"/>
              <a:t> J Sports Med. 2014;2(4):2325967114528460[PubMed]. </a:t>
            </a:r>
          </a:p>
          <a:p>
            <a:r>
              <a:rPr lang="en-US" sz="1400" dirty="0" smtClean="0"/>
              <a:t>Center for Disease Control and Prevention: Youth Risk Behavior Survey: Data Summary &amp; Trends Report 2011-2021, cdc.gov, 2021. </a:t>
            </a:r>
          </a:p>
          <a:p>
            <a:r>
              <a:rPr lang="en-US" sz="1400" dirty="0" smtClean="0"/>
              <a:t>Center for Disease Control and Prevention: Children’s Mental Health Report, cdc.gov. </a:t>
            </a:r>
          </a:p>
          <a:p>
            <a:r>
              <a:rPr lang="en-US" sz="1400" dirty="0" err="1" smtClean="0"/>
              <a:t>Conviser</a:t>
            </a:r>
            <a:r>
              <a:rPr lang="en-US" sz="1400" dirty="0" smtClean="0"/>
              <a:t>, J. H., </a:t>
            </a:r>
            <a:r>
              <a:rPr lang="en-US" sz="1400" dirty="0" err="1" smtClean="0"/>
              <a:t>Schlitzer</a:t>
            </a:r>
            <a:r>
              <a:rPr lang="en-US" sz="1400" dirty="0" smtClean="0"/>
              <a:t> Tierney, A., </a:t>
            </a:r>
            <a:r>
              <a:rPr lang="en-US" sz="1400" dirty="0" err="1" smtClean="0"/>
              <a:t>Nickols</a:t>
            </a:r>
            <a:r>
              <a:rPr lang="en-US" sz="1400" dirty="0" smtClean="0"/>
              <a:t>, R. (2018). Essential for best practice: treatment approaches for athletes with eating disorders. Journal of Clinical Sports Psychology, 12. </a:t>
            </a:r>
          </a:p>
          <a:p>
            <a:r>
              <a:rPr lang="en-US" sz="1400" dirty="0" smtClean="0"/>
              <a:t>Currie, A. (2010). Sports and eating disorders-understanding and managing the risks. Asian Journal of Sports Medicine, 1:2. </a:t>
            </a:r>
          </a:p>
          <a:p>
            <a:r>
              <a:rPr lang="en-US" sz="1400" dirty="0" err="1" smtClean="0"/>
              <a:t>Asarnow</a:t>
            </a:r>
            <a:r>
              <a:rPr lang="en-US" sz="1400" dirty="0" smtClean="0"/>
              <a:t>, J. R. et al. (2015). Integrated Medical-Behavioral Care Compared with Usual Primary Care for Child and Adolescent Behavioral Health: A Meta-analysis, JAMA Pediatrics, Oct. </a:t>
            </a:r>
          </a:p>
          <a:p>
            <a:r>
              <a:rPr lang="en-US" sz="1400" dirty="0" smtClean="0"/>
              <a:t>Aubert S, Barnes JD, </a:t>
            </a:r>
            <a:r>
              <a:rPr lang="en-US" sz="1400" dirty="0" err="1" smtClean="0"/>
              <a:t>Abdeta</a:t>
            </a:r>
            <a:r>
              <a:rPr lang="en-US" sz="1400" dirty="0" smtClean="0"/>
              <a:t> C, et al. </a:t>
            </a:r>
            <a:r>
              <a:rPr lang="en-US" sz="1400" dirty="0" err="1" smtClean="0"/>
              <a:t>Glbal</a:t>
            </a:r>
            <a:r>
              <a:rPr lang="en-US" sz="1400" dirty="0" smtClean="0"/>
              <a:t> Matrix 3.0 Physical Activity Report Card Grades for Children and Youth: Results and Analysis From 49 Countries. J </a:t>
            </a:r>
            <a:r>
              <a:rPr lang="en-US" sz="1400" dirty="0" err="1" smtClean="0"/>
              <a:t>Phys</a:t>
            </a:r>
            <a:r>
              <a:rPr lang="en-US" sz="1400" dirty="0" smtClean="0"/>
              <a:t> Act Health. 2018: 15(S2):S251-S273. </a:t>
            </a:r>
          </a:p>
          <a:p>
            <a:r>
              <a:rPr lang="en-US" sz="1400" dirty="0" err="1" smtClean="0"/>
              <a:t>Ghoch</a:t>
            </a:r>
            <a:r>
              <a:rPr lang="en-US" sz="1400" dirty="0" smtClean="0"/>
              <a:t>, M.E. et al. (2013). Eating disorders, physical fitness, and sport performance: a systematic review. Nutrients, 5-12.</a:t>
            </a:r>
          </a:p>
          <a:p>
            <a:r>
              <a:rPr lang="en-US" sz="1400" dirty="0" smtClean="0"/>
              <a:t>Harmon KG, </a:t>
            </a:r>
            <a:r>
              <a:rPr lang="en-US" sz="1400" dirty="0" err="1" smtClean="0"/>
              <a:t>Drezner</a:t>
            </a:r>
            <a:r>
              <a:rPr lang="en-US" sz="1400" dirty="0" smtClean="0"/>
              <a:t> JA, Gammons M, et al. American Medical Society for Sports Medicine position statement: concussion in sport. British Journal of Sports Medicine. 2013:47(1):15-26.</a:t>
            </a:r>
          </a:p>
          <a:p>
            <a:r>
              <a:rPr lang="en-US" sz="1400" dirty="0" err="1" smtClean="0"/>
              <a:t>Kontos</a:t>
            </a:r>
            <a:r>
              <a:rPr lang="en-US" sz="1400" dirty="0" smtClean="0"/>
              <a:t> A. P., </a:t>
            </a:r>
            <a:r>
              <a:rPr lang="en-US" sz="1400" dirty="0" err="1" smtClean="0"/>
              <a:t>Covassin</a:t>
            </a:r>
            <a:r>
              <a:rPr lang="en-US" sz="1400" dirty="0" smtClean="0"/>
              <a:t> T., </a:t>
            </a:r>
            <a:r>
              <a:rPr lang="en-US" sz="1400" dirty="0" err="1" smtClean="0"/>
              <a:t>Elbin</a:t>
            </a:r>
            <a:r>
              <a:rPr lang="en-US" sz="1400" dirty="0" smtClean="0"/>
              <a:t>, R. J., and Parker T., (2012). Depression and neurocognitive performance after concussion among male and female high school and collegiate athletes. Archives Physical </a:t>
            </a:r>
            <a:r>
              <a:rPr lang="en-US" sz="1400" dirty="0" err="1" smtClean="0"/>
              <a:t>Medician</a:t>
            </a:r>
            <a:r>
              <a:rPr lang="en-US" sz="1400" dirty="0" smtClean="0"/>
              <a:t> Rehabilitation, Oct; 93(10):1751-6. doi:10.1016/j.apmr.2020.03.032.</a:t>
            </a:r>
          </a:p>
          <a:p>
            <a:r>
              <a:rPr lang="en-US" sz="1400" dirty="0" err="1" smtClean="0"/>
              <a:t>Mamar</a:t>
            </a:r>
            <a:r>
              <a:rPr lang="en-US" sz="1400" dirty="0" smtClean="0"/>
              <a:t> M, </a:t>
            </a:r>
            <a:r>
              <a:rPr lang="en-US" sz="1400" dirty="0" err="1" smtClean="0"/>
              <a:t>Mcllvain</a:t>
            </a:r>
            <a:r>
              <a:rPr lang="en-US" sz="1400" dirty="0" smtClean="0"/>
              <a:t> NM, Fields SK, Comstock RD. Epidemiology of concussions among United States high school athletes in 20 sports. American Journal of Sports Medicine. 2012:40(4):747-755. </a:t>
            </a:r>
          </a:p>
          <a:p>
            <a:r>
              <a:rPr lang="en-US" sz="1400" dirty="0" err="1" smtClean="0"/>
              <a:t>Moeijes</a:t>
            </a:r>
            <a:r>
              <a:rPr lang="en-US" sz="1400" dirty="0" smtClean="0"/>
              <a:t>, J., van </a:t>
            </a:r>
            <a:r>
              <a:rPr lang="en-US" sz="1400" dirty="0" err="1" smtClean="0"/>
              <a:t>Busschbach</a:t>
            </a:r>
            <a:r>
              <a:rPr lang="en-US" sz="1400" dirty="0" smtClean="0"/>
              <a:t>, J. T., </a:t>
            </a:r>
            <a:r>
              <a:rPr lang="en-US" sz="1400" dirty="0" err="1" smtClean="0"/>
              <a:t>Bosscher</a:t>
            </a:r>
            <a:r>
              <a:rPr lang="en-US" sz="1400" dirty="0" smtClean="0"/>
              <a:t> R. J., and  </a:t>
            </a:r>
            <a:r>
              <a:rPr lang="en-US" sz="1400" dirty="0" err="1" smtClean="0"/>
              <a:t>Twisk</a:t>
            </a:r>
            <a:r>
              <a:rPr lang="en-US" sz="1400" dirty="0" smtClean="0"/>
              <a:t> J.W. R., (2018). Sports participation and psychosocial health: a longitudinal observational study in children, BMC Public Health, June 7; 18(1): 702. doi:10.1186/s12889-018-5624-1.</a:t>
            </a:r>
          </a:p>
          <a:p>
            <a:r>
              <a:rPr lang="en-US" sz="1400" dirty="0" smtClean="0"/>
              <a:t>Monteiro LA, </a:t>
            </a:r>
            <a:r>
              <a:rPr lang="en-US" sz="1400" dirty="0" err="1" smtClean="0"/>
              <a:t>Novaes</a:t>
            </a:r>
            <a:r>
              <a:rPr lang="en-US" sz="1400" dirty="0" smtClean="0"/>
              <a:t> JS, Santos ML, </a:t>
            </a:r>
            <a:r>
              <a:rPr lang="en-US" sz="1400" dirty="0" err="1" smtClean="0"/>
              <a:t>Fernandes</a:t>
            </a:r>
            <a:r>
              <a:rPr lang="en-US" sz="1400" dirty="0" smtClean="0"/>
              <a:t> HM. Body dissatisfaction and self-esteem in female students aged 9-15: the effects of age, family income, body mass index levels and dance practice. J Hum </a:t>
            </a:r>
            <a:r>
              <a:rPr lang="en-US" sz="1400" dirty="0" err="1" smtClean="0"/>
              <a:t>Kinet</a:t>
            </a:r>
            <a:r>
              <a:rPr lang="en-US" sz="1400" dirty="0" smtClean="0"/>
              <a:t>. 2014;43:25-32.  </a:t>
            </a:r>
          </a:p>
          <a:p>
            <a:r>
              <a:rPr lang="en-US" sz="1400" dirty="0" smtClean="0"/>
              <a:t>O’Connor KL, Baker MM, Dalton SL, </a:t>
            </a:r>
            <a:r>
              <a:rPr lang="en-US" sz="1400" dirty="0" err="1" smtClean="0"/>
              <a:t>Dompier</a:t>
            </a:r>
            <a:r>
              <a:rPr lang="en-US" sz="1400" dirty="0" smtClean="0"/>
              <a:t> TP, </a:t>
            </a:r>
            <a:r>
              <a:rPr lang="en-US" sz="1400" dirty="0" err="1" smtClean="0"/>
              <a:t>Broglio</a:t>
            </a:r>
            <a:r>
              <a:rPr lang="en-US" sz="1400" dirty="0" smtClean="0"/>
              <a:t> SP, Kerr ZY. Epidemiology of sport-related concussions in high school athletes: national athletic treatment, injury and outcomes network (NATION), 2011-2012 through 2013-2014. </a:t>
            </a:r>
            <a:r>
              <a:rPr lang="en-US" sz="1400" dirty="0" err="1" smtClean="0"/>
              <a:t>Athl</a:t>
            </a:r>
            <a:r>
              <a:rPr lang="en-US" sz="1400" dirty="0" smtClean="0"/>
              <a:t> Train. 2017;52(3): 175-185[PubMed]. </a:t>
            </a:r>
          </a:p>
          <a:p>
            <a:r>
              <a:rPr lang="en-US" sz="1400" dirty="0" smtClean="0"/>
              <a:t>Patel V, </a:t>
            </a:r>
            <a:r>
              <a:rPr lang="en-US" sz="1400" dirty="0" err="1" smtClean="0"/>
              <a:t>Flisher</a:t>
            </a:r>
            <a:r>
              <a:rPr lang="en-US" sz="1400" dirty="0" smtClean="0"/>
              <a:t> AJ, </a:t>
            </a:r>
            <a:r>
              <a:rPr lang="en-US" sz="1400" dirty="0" err="1" smtClean="0"/>
              <a:t>Hetrick</a:t>
            </a:r>
            <a:r>
              <a:rPr lang="en-US" sz="1400" dirty="0" smtClean="0"/>
              <a:t> S, </a:t>
            </a:r>
            <a:r>
              <a:rPr lang="en-US" sz="1400" dirty="0" err="1" smtClean="0"/>
              <a:t>McGorry</a:t>
            </a:r>
            <a:r>
              <a:rPr lang="en-US" sz="1400" dirty="0" smtClean="0"/>
              <a:t> P. (2007). Mental health of young people: a global-health challenge. The Lancet, 1302-1313. </a:t>
            </a:r>
          </a:p>
          <a:p>
            <a:r>
              <a:rPr lang="en-US" sz="1400" dirty="0" smtClean="0"/>
              <a:t>Weber S., Puta C., </a:t>
            </a:r>
            <a:r>
              <a:rPr lang="en-US" sz="1400" dirty="0" err="1" smtClean="0"/>
              <a:t>Lesinski</a:t>
            </a:r>
            <a:r>
              <a:rPr lang="en-US" sz="1400" dirty="0" smtClean="0"/>
              <a:t>, M., </a:t>
            </a:r>
            <a:r>
              <a:rPr lang="en-US" sz="1400" dirty="0" err="1" smtClean="0"/>
              <a:t>Gabiel</a:t>
            </a:r>
            <a:r>
              <a:rPr lang="en-US" sz="1400" dirty="0" smtClean="0"/>
              <a:t> B., </a:t>
            </a:r>
            <a:r>
              <a:rPr lang="en-US" sz="1400" dirty="0" err="1" smtClean="0"/>
              <a:t>Steidten</a:t>
            </a:r>
            <a:r>
              <a:rPr lang="en-US" sz="1400" dirty="0" smtClean="0"/>
              <a:t> t., Bar, K J., </a:t>
            </a:r>
            <a:r>
              <a:rPr lang="en-US" sz="1400" dirty="0" err="1" smtClean="0"/>
              <a:t>Hebsleb</a:t>
            </a:r>
            <a:r>
              <a:rPr lang="en-US" sz="1400" dirty="0" smtClean="0"/>
              <a:t> M., </a:t>
            </a:r>
            <a:r>
              <a:rPr lang="en-US" sz="1400" dirty="0" err="1" smtClean="0"/>
              <a:t>Granacher</a:t>
            </a:r>
            <a:r>
              <a:rPr lang="en-US" sz="1400" dirty="0" smtClean="0"/>
              <a:t>, U., and Gabriel H. H. W., (2018). Symptoms of Anxiety and Depression in Young Athletes Using the Hospital Anxiety and Depression Scale, March, 7; 9:182 Front Physiol. Doi.10.3389/fphys.2018.00182. </a:t>
            </a:r>
            <a:endParaRPr lang="en-US" sz="1400" dirty="0"/>
          </a:p>
        </p:txBody>
      </p:sp>
    </p:spTree>
    <p:extLst>
      <p:ext uri="{BB962C8B-B14F-4D97-AF65-F5344CB8AC3E}">
        <p14:creationId xmlns:p14="http://schemas.microsoft.com/office/powerpoint/2010/main" val="38410199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fontScale="40000" lnSpcReduction="20000"/>
          </a:bodyPr>
          <a:lstStyle/>
          <a:p>
            <a:r>
              <a:rPr lang="en-US" dirty="0" err="1"/>
              <a:t>Mountjoy</a:t>
            </a:r>
            <a:r>
              <a:rPr lang="en-US" dirty="0"/>
              <a:t>, M., </a:t>
            </a:r>
            <a:r>
              <a:rPr lang="en-US" dirty="0" err="1"/>
              <a:t>Junge</a:t>
            </a:r>
            <a:r>
              <a:rPr lang="en-US" dirty="0"/>
              <a:t>, A., Magnusson, C., </a:t>
            </a:r>
            <a:r>
              <a:rPr lang="en-US" dirty="0" err="1"/>
              <a:t>Shahpar</a:t>
            </a:r>
            <a:r>
              <a:rPr lang="en-US" dirty="0"/>
              <a:t>, F. P., </a:t>
            </a:r>
            <a:r>
              <a:rPr lang="en-US" dirty="0" err="1"/>
              <a:t>Lizcono</a:t>
            </a:r>
            <a:r>
              <a:rPr lang="en-US" dirty="0"/>
              <a:t>., I. O., </a:t>
            </a:r>
            <a:r>
              <a:rPr lang="en-US" dirty="0" err="1"/>
              <a:t>Varvodic</a:t>
            </a:r>
            <a:r>
              <a:rPr lang="en-US" dirty="0"/>
              <a:t>, Wang, X., </a:t>
            </a:r>
            <a:r>
              <a:rPr lang="en-US" dirty="0" err="1"/>
              <a:t>Cherif</a:t>
            </a:r>
            <a:r>
              <a:rPr lang="en-US" dirty="0"/>
              <a:t>, M. Y., Hill, L., &amp; Miller, J., (2019). Beneath the surface: mental health, and harassment and abuse of athletes participating in the FINA (</a:t>
            </a:r>
            <a:r>
              <a:rPr lang="en-US" dirty="0" err="1"/>
              <a:t>Aguatics</a:t>
            </a:r>
            <a:r>
              <a:rPr lang="en-US" dirty="0"/>
              <a:t>). </a:t>
            </a:r>
            <a:r>
              <a:rPr lang="en-US" dirty="0" err="1"/>
              <a:t>Doi:http:doi.org</a:t>
            </a:r>
            <a:r>
              <a:rPr lang="en-US" dirty="0"/>
              <a:t>/10.1101/2021.04.06.21254987</a:t>
            </a:r>
          </a:p>
          <a:p>
            <a:r>
              <a:rPr lang="en-US" dirty="0" err="1"/>
              <a:t>Brunelli</a:t>
            </a:r>
            <a:r>
              <a:rPr lang="en-US" dirty="0"/>
              <a:t>, M., </a:t>
            </a:r>
            <a:r>
              <a:rPr lang="en-US" dirty="0" err="1"/>
              <a:t>Nium</a:t>
            </a:r>
            <a:r>
              <a:rPr lang="en-US" dirty="0"/>
              <a:t> L., </a:t>
            </a:r>
            <a:r>
              <a:rPr lang="en-US" dirty="0" err="1"/>
              <a:t>Soghomonian</a:t>
            </a:r>
            <a:r>
              <a:rPr lang="en-US" dirty="0"/>
              <a:t>, C., &amp; </a:t>
            </a:r>
            <a:r>
              <a:rPr lang="en-US" dirty="0" err="1"/>
              <a:t>Salandy</a:t>
            </a:r>
            <a:r>
              <a:rPr lang="en-US" dirty="0"/>
              <a:t>, A., (2021). Studying Adolescent Athletes for Evaluation of Mental Health and Substance Use in an Urban Setting. Asp J Pediatrics Child Health,  March 02:3(1): 18-29.  </a:t>
            </a:r>
          </a:p>
          <a:p>
            <a:r>
              <a:rPr lang="en-US" dirty="0"/>
              <a:t>Vella, S., Mental Health and Organized Youth Sport (2019). Education Psychology, Kinesiology Review.</a:t>
            </a:r>
          </a:p>
          <a:p>
            <a:r>
              <a:rPr lang="en-US" dirty="0"/>
              <a:t>Young, A. Op-Ed: Are youth sports harming our kids’ mental health? April 10, 2021 Los Angeles Times.</a:t>
            </a:r>
          </a:p>
          <a:p>
            <a:r>
              <a:rPr lang="en-US" dirty="0"/>
              <a:t>Flanagan, L. Why Are So Many Teen Athletes Struggling with Depression. April 17, 2019 The Atlantic theatlantic.com </a:t>
            </a:r>
          </a:p>
          <a:p>
            <a:r>
              <a:rPr lang="en-US" dirty="0"/>
              <a:t>Walton, C.C., Rice, S., </a:t>
            </a:r>
            <a:r>
              <a:rPr lang="en-US" dirty="0" err="1"/>
              <a:t>Hutter</a:t>
            </a:r>
            <a:r>
              <a:rPr lang="en-US" dirty="0"/>
              <a:t>, R. I., Currie, A., Reardon, C. L., &amp; Purcell, R. (2021). Mental Health in Youth Athletes: A Clinical Review. Advances in Psychiatry and Behavioral Health, 1(1), 119-133. Doi:10.10116/j.ypsc.2021.05.0011</a:t>
            </a:r>
          </a:p>
          <a:p>
            <a:r>
              <a:rPr lang="en-US" dirty="0"/>
              <a:t>Vella SA. Mental Health and Organized Youth Sports. Kinesiology Review. 2019: 8(3):229</a:t>
            </a:r>
            <a:r>
              <a:rPr lang="en-US" dirty="0" smtClean="0"/>
              <a:t>.</a:t>
            </a:r>
          </a:p>
          <a:p>
            <a:r>
              <a:rPr lang="en-US" dirty="0" smtClean="0"/>
              <a:t>Rao AL, Asif I M, </a:t>
            </a:r>
            <a:r>
              <a:rPr lang="en-US" dirty="0" err="1" smtClean="0"/>
              <a:t>Drezner</a:t>
            </a:r>
            <a:r>
              <a:rPr lang="en-US" dirty="0" smtClean="0"/>
              <a:t> JA, </a:t>
            </a:r>
            <a:r>
              <a:rPr lang="en-US" dirty="0" err="1" smtClean="0"/>
              <a:t>Toresdahl</a:t>
            </a:r>
            <a:r>
              <a:rPr lang="en-US" dirty="0" smtClean="0"/>
              <a:t> BG, and Harmon KG, Suicide in National Collegiate Athletic Association Athletes, Sports Health, 2015: Sep: 7(5): 452-457. doi:10.1177/194178115587675.</a:t>
            </a:r>
          </a:p>
          <a:p>
            <a:r>
              <a:rPr lang="en-US" dirty="0" err="1" smtClean="0"/>
              <a:t>Esmie</a:t>
            </a:r>
            <a:r>
              <a:rPr lang="en-US" dirty="0" smtClean="0"/>
              <a:t> PS, Andrew PH, and Howard KH. Perfectionism, Burnout, and Depression in Youth Soccer Players: A Longitudinal Study. Journal of Clinical Sport Psychology, 2018:12(2):179-200.</a:t>
            </a:r>
          </a:p>
          <a:p>
            <a:r>
              <a:rPr lang="en-US" dirty="0" smtClean="0"/>
              <a:t>Jowett GE, Hill AP, Hall HK, and Curran T. Perfectionism, burnout and engagement in youth sport: The mediating role of basic psychological needs. </a:t>
            </a:r>
            <a:r>
              <a:rPr lang="en-US" dirty="0" err="1" smtClean="0"/>
              <a:t>Psychol</a:t>
            </a:r>
            <a:r>
              <a:rPr lang="en-US" dirty="0" smtClean="0"/>
              <a:t> Sport </a:t>
            </a:r>
            <a:r>
              <a:rPr lang="en-US" dirty="0" err="1" smtClean="0"/>
              <a:t>Exerc</a:t>
            </a:r>
            <a:r>
              <a:rPr lang="en-US" dirty="0" smtClean="0"/>
              <a:t>. 2016:24:18-26.</a:t>
            </a:r>
          </a:p>
          <a:p>
            <a:r>
              <a:rPr lang="en-US" dirty="0" smtClean="0"/>
              <a:t>Madigan DJ, </a:t>
            </a:r>
            <a:r>
              <a:rPr lang="en-US" dirty="0" err="1" smtClean="0"/>
              <a:t>Stoeber</a:t>
            </a:r>
            <a:r>
              <a:rPr lang="en-US" dirty="0" smtClean="0"/>
              <a:t> J, </a:t>
            </a:r>
            <a:r>
              <a:rPr lang="en-US" dirty="0" err="1" smtClean="0"/>
              <a:t>Passfield</a:t>
            </a:r>
            <a:r>
              <a:rPr lang="en-US" dirty="0" smtClean="0"/>
              <a:t> L. Perfectionism and Burnout in Junior Athletes: A Three-Month Longitudinal Study. 2015:37(3):305.</a:t>
            </a:r>
          </a:p>
          <a:p>
            <a:r>
              <a:rPr lang="en-US" dirty="0" err="1" smtClean="0"/>
              <a:t>Gustafsson</a:t>
            </a:r>
            <a:r>
              <a:rPr lang="en-US" dirty="0" smtClean="0"/>
              <a:t> H, </a:t>
            </a:r>
            <a:r>
              <a:rPr lang="en-US" dirty="0" err="1" smtClean="0"/>
              <a:t>Sagar</a:t>
            </a:r>
            <a:r>
              <a:rPr lang="en-US" dirty="0" smtClean="0"/>
              <a:t> SS and </a:t>
            </a:r>
            <a:r>
              <a:rPr lang="en-US" dirty="0" err="1" smtClean="0"/>
              <a:t>Stenling</a:t>
            </a:r>
            <a:r>
              <a:rPr lang="en-US" dirty="0" smtClean="0"/>
              <a:t> A. Feat of failure, psychological stress, and burnout among adolescent athletes competing in high level sport. Scandinavian Journal of Medicine &amp; Science in Sports. 2017: 27(12);2091-2102. </a:t>
            </a:r>
          </a:p>
          <a:p>
            <a:r>
              <a:rPr lang="en-US" dirty="0" smtClean="0"/>
              <a:t>Brenner JS, </a:t>
            </a:r>
            <a:r>
              <a:rPr lang="en-US" dirty="0" err="1" smtClean="0"/>
              <a:t>LaBotz</a:t>
            </a:r>
            <a:r>
              <a:rPr lang="en-US" dirty="0" smtClean="0"/>
              <a:t> M, Sugimoto D, and </a:t>
            </a:r>
            <a:r>
              <a:rPr lang="en-US" dirty="0" err="1" smtClean="0"/>
              <a:t>Stracciolini</a:t>
            </a:r>
            <a:r>
              <a:rPr lang="en-US" dirty="0" smtClean="0"/>
              <a:t> A. The Psychosocial Implications of Sport Specialization in Pediatric Athletes. J </a:t>
            </a:r>
            <a:r>
              <a:rPr lang="en-US" dirty="0" err="1" smtClean="0"/>
              <a:t>Athlet</a:t>
            </a:r>
            <a:r>
              <a:rPr lang="en-US" dirty="0" smtClean="0"/>
              <a:t> train. 2019:54(10):1021-1029. </a:t>
            </a:r>
          </a:p>
          <a:p>
            <a:r>
              <a:rPr lang="en-US" dirty="0" err="1" smtClean="0"/>
              <a:t>Vlahoyiannis</a:t>
            </a:r>
            <a:r>
              <a:rPr lang="en-US" dirty="0" smtClean="0"/>
              <a:t> A, </a:t>
            </a:r>
            <a:r>
              <a:rPr lang="en-US" dirty="0" err="1" smtClean="0"/>
              <a:t>Aphamis</a:t>
            </a:r>
            <a:r>
              <a:rPr lang="en-US" dirty="0" smtClean="0"/>
              <a:t> G, </a:t>
            </a:r>
            <a:r>
              <a:rPr lang="en-US" dirty="0" err="1" smtClean="0"/>
              <a:t>Bogdanis</a:t>
            </a:r>
            <a:r>
              <a:rPr lang="en-US" dirty="0" smtClean="0"/>
              <a:t> GC, </a:t>
            </a:r>
            <a:r>
              <a:rPr lang="en-US" dirty="0" err="1" smtClean="0"/>
              <a:t>Sakkas</a:t>
            </a:r>
            <a:r>
              <a:rPr lang="en-US" dirty="0" smtClean="0"/>
              <a:t> GK, </a:t>
            </a:r>
            <a:r>
              <a:rPr lang="en-US" dirty="0" err="1" smtClean="0"/>
              <a:t>Andreou</a:t>
            </a:r>
            <a:r>
              <a:rPr lang="en-US" dirty="0" smtClean="0"/>
              <a:t> E, and </a:t>
            </a:r>
            <a:r>
              <a:rPr lang="en-US" dirty="0" err="1" smtClean="0"/>
              <a:t>Giannaki</a:t>
            </a:r>
            <a:r>
              <a:rPr lang="en-US" dirty="0" smtClean="0"/>
              <a:t> CD. Deconstructing athletes’ sleep: A systematic review of the influence of age, sex, athletic expertise, sport type, and season on sleep characteristics. Journal of Sport and Health Science. 2020. </a:t>
            </a:r>
            <a:endParaRPr lang="en-US" dirty="0"/>
          </a:p>
          <a:p>
            <a:endParaRPr lang="en-US" dirty="0"/>
          </a:p>
        </p:txBody>
      </p:sp>
    </p:spTree>
    <p:extLst>
      <p:ext uri="{BB962C8B-B14F-4D97-AF65-F5344CB8AC3E}">
        <p14:creationId xmlns:p14="http://schemas.microsoft.com/office/powerpoint/2010/main" val="10210303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Data for Youth, Preteens, Teens</a:t>
            </a:r>
            <a:endParaRPr lang="en-US" dirty="0"/>
          </a:p>
        </p:txBody>
      </p:sp>
      <p:sp>
        <p:nvSpPr>
          <p:cNvPr id="3" name="Content Placeholder 2"/>
          <p:cNvSpPr>
            <a:spLocks noGrp="1"/>
          </p:cNvSpPr>
          <p:nvPr>
            <p:ph idx="1"/>
          </p:nvPr>
        </p:nvSpPr>
        <p:spPr/>
        <p:txBody>
          <a:bodyPr/>
          <a:lstStyle/>
          <a:p>
            <a:r>
              <a:rPr lang="en-US" dirty="0" smtClean="0"/>
              <a:t>How many of you played sports as a child?</a:t>
            </a:r>
          </a:p>
          <a:p>
            <a:r>
              <a:rPr lang="en-US" dirty="0" smtClean="0"/>
              <a:t>How many of you played sports as a teen?</a:t>
            </a:r>
          </a:p>
          <a:p>
            <a:r>
              <a:rPr lang="en-US" dirty="0" smtClean="0"/>
              <a:t>How many of you played college sports?</a:t>
            </a:r>
          </a:p>
          <a:p>
            <a:r>
              <a:rPr lang="en-US" dirty="0" smtClean="0"/>
              <a:t>How many of you played professional sports?</a:t>
            </a:r>
          </a:p>
          <a:p>
            <a:r>
              <a:rPr lang="en-US" dirty="0" smtClean="0"/>
              <a:t>How many of you have children?</a:t>
            </a:r>
          </a:p>
          <a:p>
            <a:r>
              <a:rPr lang="en-US" dirty="0" smtClean="0"/>
              <a:t>How many of you have children who play or played sports?</a:t>
            </a:r>
          </a:p>
          <a:p>
            <a:endParaRPr lang="en-US" dirty="0"/>
          </a:p>
        </p:txBody>
      </p:sp>
    </p:spTree>
    <p:extLst>
      <p:ext uri="{BB962C8B-B14F-4D97-AF65-F5344CB8AC3E}">
        <p14:creationId xmlns:p14="http://schemas.microsoft.com/office/powerpoint/2010/main" val="41707651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Data on Mental Health of Children</a:t>
            </a:r>
            <a:endParaRPr lang="en-US" dirty="0"/>
          </a:p>
        </p:txBody>
      </p:sp>
      <p:sp>
        <p:nvSpPr>
          <p:cNvPr id="3" name="Content Placeholder 2"/>
          <p:cNvSpPr>
            <a:spLocks noGrp="1"/>
          </p:cNvSpPr>
          <p:nvPr>
            <p:ph idx="1"/>
          </p:nvPr>
        </p:nvSpPr>
        <p:spPr/>
        <p:txBody>
          <a:bodyPr/>
          <a:lstStyle/>
          <a:p>
            <a:r>
              <a:rPr lang="en-US" dirty="0" smtClean="0"/>
              <a:t>Estimated 20-25% of adolescents in general experience a diagnosable disorder </a:t>
            </a:r>
          </a:p>
          <a:p>
            <a:r>
              <a:rPr lang="en-US" dirty="0" smtClean="0"/>
              <a:t>Mental Health Issues are increasing with youth, preteen and teens. </a:t>
            </a:r>
          </a:p>
          <a:p>
            <a:pPr marL="0" indent="0">
              <a:buNone/>
            </a:pPr>
            <a:endParaRPr lang="en-US" dirty="0"/>
          </a:p>
          <a:p>
            <a:pPr marL="0" indent="0">
              <a:buNone/>
            </a:pPr>
            <a:endParaRPr lang="en-US" dirty="0" smtClean="0"/>
          </a:p>
          <a:p>
            <a:pPr marL="0" indent="0" algn="just">
              <a:buNone/>
            </a:pPr>
            <a:r>
              <a:rPr lang="en-US" sz="4400" dirty="0" smtClean="0"/>
              <a:t>What </a:t>
            </a:r>
            <a:r>
              <a:rPr lang="en-US" sz="4400" dirty="0"/>
              <a:t>i</a:t>
            </a:r>
            <a:r>
              <a:rPr lang="en-US" sz="4400" dirty="0" smtClean="0"/>
              <a:t>s </a:t>
            </a:r>
            <a:r>
              <a:rPr lang="en-US" sz="4400" dirty="0"/>
              <a:t>h</a:t>
            </a:r>
            <a:r>
              <a:rPr lang="en-US" sz="4400" dirty="0" smtClean="0"/>
              <a:t>appening?  What can we do?</a:t>
            </a:r>
          </a:p>
          <a:p>
            <a:pPr marL="0" indent="0">
              <a:buNone/>
            </a:pPr>
            <a:endParaRPr lang="en-US" dirty="0" smtClean="0"/>
          </a:p>
          <a:p>
            <a:endParaRPr lang="en-US" dirty="0"/>
          </a:p>
        </p:txBody>
      </p:sp>
    </p:spTree>
    <p:extLst>
      <p:ext uri="{BB962C8B-B14F-4D97-AF65-F5344CB8AC3E}">
        <p14:creationId xmlns:p14="http://schemas.microsoft.com/office/powerpoint/2010/main" val="2843616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Trends for Children (cdc.gov)</a:t>
            </a:r>
            <a:endParaRPr lang="en-US" dirty="0"/>
          </a:p>
        </p:txBody>
      </p:sp>
      <p:sp>
        <p:nvSpPr>
          <p:cNvPr id="3" name="Content Placeholder 2"/>
          <p:cNvSpPr>
            <a:spLocks noGrp="1"/>
          </p:cNvSpPr>
          <p:nvPr>
            <p:ph idx="1"/>
          </p:nvPr>
        </p:nvSpPr>
        <p:spPr/>
        <p:txBody>
          <a:bodyPr/>
          <a:lstStyle/>
          <a:p>
            <a:pPr marL="0" indent="0">
              <a:buNone/>
            </a:pPr>
            <a:r>
              <a:rPr lang="en-US" u="sng" dirty="0" smtClean="0"/>
              <a:t>Percentage from 2013-2019</a:t>
            </a:r>
          </a:p>
          <a:p>
            <a:pPr marL="0" indent="0">
              <a:buNone/>
            </a:pPr>
            <a:r>
              <a:rPr lang="en-US" dirty="0" smtClean="0"/>
              <a:t>ADHD					9.8</a:t>
            </a:r>
          </a:p>
          <a:p>
            <a:pPr marL="0" indent="0">
              <a:buNone/>
            </a:pPr>
            <a:r>
              <a:rPr lang="en-US" dirty="0" smtClean="0"/>
              <a:t>Anxiety				9.4</a:t>
            </a:r>
          </a:p>
          <a:p>
            <a:pPr marL="0" indent="0">
              <a:buNone/>
            </a:pPr>
            <a:r>
              <a:rPr lang="en-US" dirty="0" smtClean="0"/>
              <a:t>Major Depressive Disorder 	20.9</a:t>
            </a:r>
          </a:p>
          <a:p>
            <a:pPr marL="0" indent="0">
              <a:buNone/>
            </a:pPr>
            <a:endParaRPr lang="en-US" dirty="0"/>
          </a:p>
          <a:p>
            <a:pPr marL="0" indent="0">
              <a:buNone/>
            </a:pPr>
            <a:r>
              <a:rPr lang="en-US" dirty="0" smtClean="0"/>
              <a:t>7 in 100,000 children aged 10-19 years died by suicide from 2018-2019</a:t>
            </a:r>
            <a:endParaRPr lang="en-US" dirty="0"/>
          </a:p>
        </p:txBody>
      </p:sp>
    </p:spTree>
    <p:extLst>
      <p:ext uri="{BB962C8B-B14F-4D97-AF65-F5344CB8AC3E}">
        <p14:creationId xmlns:p14="http://schemas.microsoft.com/office/powerpoint/2010/main" val="23225647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CDC Youth Risk Behavior Survey: Data Summary &amp; Trends Report 2011-2021 (cdc.gov)</a:t>
            </a:r>
            <a:endParaRPr lang="en-US" dirty="0"/>
          </a:p>
        </p:txBody>
      </p:sp>
      <p:sp>
        <p:nvSpPr>
          <p:cNvPr id="3" name="Text Placeholder 2"/>
          <p:cNvSpPr>
            <a:spLocks noGrp="1"/>
          </p:cNvSpPr>
          <p:nvPr>
            <p:ph type="body" idx="1"/>
          </p:nvPr>
        </p:nvSpPr>
        <p:spPr/>
        <p:txBody>
          <a:bodyPr/>
          <a:lstStyle/>
          <a:p>
            <a:r>
              <a:rPr lang="en-US" dirty="0" smtClean="0"/>
              <a:t>2011 Percentage of High School Teens</a:t>
            </a:r>
            <a:endParaRPr lang="en-US" dirty="0"/>
          </a:p>
        </p:txBody>
      </p:sp>
      <p:sp>
        <p:nvSpPr>
          <p:cNvPr id="4" name="Content Placeholder 3"/>
          <p:cNvSpPr>
            <a:spLocks noGrp="1"/>
          </p:cNvSpPr>
          <p:nvPr>
            <p:ph sz="half" idx="2"/>
          </p:nvPr>
        </p:nvSpPr>
        <p:spPr/>
        <p:txBody>
          <a:bodyPr/>
          <a:lstStyle/>
          <a:p>
            <a:r>
              <a:rPr lang="en-US" dirty="0" smtClean="0"/>
              <a:t>Sadness/hopelessness 	28</a:t>
            </a:r>
            <a:endParaRPr lang="en-US" dirty="0"/>
          </a:p>
          <a:p>
            <a:r>
              <a:rPr lang="en-US" dirty="0" smtClean="0"/>
              <a:t>Poor mental health     	DK</a:t>
            </a:r>
            <a:endParaRPr lang="en-US" dirty="0"/>
          </a:p>
          <a:p>
            <a:r>
              <a:rPr lang="en-US" dirty="0" smtClean="0"/>
              <a:t>Serious about suicide	16</a:t>
            </a:r>
            <a:endParaRPr lang="en-US" dirty="0"/>
          </a:p>
          <a:p>
            <a:r>
              <a:rPr lang="en-US" dirty="0" smtClean="0"/>
              <a:t>Made a plan		13</a:t>
            </a:r>
            <a:endParaRPr lang="en-US" dirty="0"/>
          </a:p>
          <a:p>
            <a:r>
              <a:rPr lang="en-US" dirty="0" smtClean="0"/>
              <a:t>Attempted suicide	8</a:t>
            </a:r>
            <a:endParaRPr lang="en-US" dirty="0"/>
          </a:p>
        </p:txBody>
      </p:sp>
      <p:sp>
        <p:nvSpPr>
          <p:cNvPr id="5" name="Text Placeholder 4"/>
          <p:cNvSpPr>
            <a:spLocks noGrp="1"/>
          </p:cNvSpPr>
          <p:nvPr>
            <p:ph type="body" sz="quarter" idx="3"/>
          </p:nvPr>
        </p:nvSpPr>
        <p:spPr/>
        <p:txBody>
          <a:bodyPr/>
          <a:lstStyle/>
          <a:p>
            <a:r>
              <a:rPr lang="en-US" dirty="0" smtClean="0"/>
              <a:t>2021 Percentage of High School Teens</a:t>
            </a:r>
            <a:endParaRPr lang="en-US" dirty="0"/>
          </a:p>
        </p:txBody>
      </p:sp>
      <p:sp>
        <p:nvSpPr>
          <p:cNvPr id="6" name="Content Placeholder 5"/>
          <p:cNvSpPr>
            <a:spLocks noGrp="1"/>
          </p:cNvSpPr>
          <p:nvPr>
            <p:ph sz="quarter" idx="4"/>
          </p:nvPr>
        </p:nvSpPr>
        <p:spPr/>
        <p:txBody>
          <a:bodyPr/>
          <a:lstStyle/>
          <a:p>
            <a:r>
              <a:rPr lang="en-US" dirty="0" smtClean="0"/>
              <a:t>Sadness/hopelessness	42</a:t>
            </a:r>
            <a:endParaRPr lang="en-US" dirty="0"/>
          </a:p>
          <a:p>
            <a:r>
              <a:rPr lang="en-US" dirty="0" smtClean="0"/>
              <a:t>Poor mental health	29</a:t>
            </a:r>
            <a:endParaRPr lang="en-US" dirty="0"/>
          </a:p>
          <a:p>
            <a:r>
              <a:rPr lang="en-US" dirty="0" smtClean="0"/>
              <a:t>Serious about suicide	22</a:t>
            </a:r>
            <a:endParaRPr lang="en-US" dirty="0"/>
          </a:p>
          <a:p>
            <a:r>
              <a:rPr lang="en-US" dirty="0" smtClean="0"/>
              <a:t>Made a plan		18</a:t>
            </a:r>
            <a:endParaRPr lang="en-US" dirty="0"/>
          </a:p>
          <a:p>
            <a:r>
              <a:rPr lang="en-US" dirty="0" smtClean="0"/>
              <a:t>Attempted suicide	10</a:t>
            </a:r>
            <a:endParaRPr lang="en-US" dirty="0"/>
          </a:p>
          <a:p>
            <a:r>
              <a:rPr lang="en-US" dirty="0" smtClean="0"/>
              <a:t>Note: African Americans more likely to attempt suicide</a:t>
            </a:r>
            <a:endParaRPr lang="en-US" dirty="0"/>
          </a:p>
        </p:txBody>
      </p:sp>
    </p:spTree>
    <p:extLst>
      <p:ext uri="{BB962C8B-B14F-4D97-AF65-F5344CB8AC3E}">
        <p14:creationId xmlns:p14="http://schemas.microsoft.com/office/powerpoint/2010/main" val="16868100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CDC Teen Trends (cc.gov)</a:t>
            </a:r>
            <a:endParaRPr lang="en-US" dirty="0"/>
          </a:p>
        </p:txBody>
      </p:sp>
      <p:sp>
        <p:nvSpPr>
          <p:cNvPr id="3" name="Text Placeholder 2"/>
          <p:cNvSpPr>
            <a:spLocks noGrp="1"/>
          </p:cNvSpPr>
          <p:nvPr>
            <p:ph type="body" idx="1"/>
          </p:nvPr>
        </p:nvSpPr>
        <p:spPr/>
        <p:txBody>
          <a:bodyPr/>
          <a:lstStyle/>
          <a:p>
            <a:r>
              <a:rPr lang="en-US" dirty="0" smtClean="0"/>
              <a:t>Substance use: Percentage of teens 2011</a:t>
            </a:r>
            <a:endParaRPr lang="en-US" dirty="0"/>
          </a:p>
        </p:txBody>
      </p:sp>
      <p:sp>
        <p:nvSpPr>
          <p:cNvPr id="4" name="Content Placeholder 3"/>
          <p:cNvSpPr>
            <a:spLocks noGrp="1"/>
          </p:cNvSpPr>
          <p:nvPr>
            <p:ph sz="half" idx="2"/>
          </p:nvPr>
        </p:nvSpPr>
        <p:spPr/>
        <p:txBody>
          <a:bodyPr/>
          <a:lstStyle/>
          <a:p>
            <a:r>
              <a:rPr lang="en-US" dirty="0" smtClean="0"/>
              <a:t>Currently drink alcohol		39</a:t>
            </a:r>
            <a:endParaRPr lang="en-US" dirty="0"/>
          </a:p>
          <a:p>
            <a:r>
              <a:rPr lang="en-US" dirty="0" smtClean="0"/>
              <a:t>Currently use cannabis		23</a:t>
            </a:r>
            <a:endParaRPr lang="en-US" dirty="0"/>
          </a:p>
          <a:p>
            <a:r>
              <a:rPr lang="en-US" dirty="0" smtClean="0"/>
              <a:t>Electronic vaping	-2015		24</a:t>
            </a:r>
            <a:endParaRPr lang="en-US" dirty="0"/>
          </a:p>
          <a:p>
            <a:r>
              <a:rPr lang="en-US" dirty="0" smtClean="0"/>
              <a:t>Used illicit drugs			19</a:t>
            </a:r>
            <a:endParaRPr lang="en-US" dirty="0"/>
          </a:p>
          <a:p>
            <a:r>
              <a:rPr lang="en-US" dirty="0" smtClean="0"/>
              <a:t>Used opioids-2017	    	14	</a:t>
            </a:r>
            <a:endParaRPr lang="en-US" dirty="0"/>
          </a:p>
        </p:txBody>
      </p:sp>
      <p:sp>
        <p:nvSpPr>
          <p:cNvPr id="5" name="Text Placeholder 4"/>
          <p:cNvSpPr>
            <a:spLocks noGrp="1"/>
          </p:cNvSpPr>
          <p:nvPr>
            <p:ph type="body" sz="quarter" idx="3"/>
          </p:nvPr>
        </p:nvSpPr>
        <p:spPr/>
        <p:txBody>
          <a:bodyPr/>
          <a:lstStyle/>
          <a:p>
            <a:r>
              <a:rPr lang="en-US" dirty="0" smtClean="0"/>
              <a:t>Substance use: Percentage of teens</a:t>
            </a:r>
            <a:r>
              <a:rPr lang="en-US" dirty="0"/>
              <a:t> </a:t>
            </a:r>
            <a:r>
              <a:rPr lang="en-US" dirty="0" smtClean="0"/>
              <a:t>2021</a:t>
            </a:r>
            <a:endParaRPr lang="en-US" dirty="0"/>
          </a:p>
        </p:txBody>
      </p:sp>
      <p:sp>
        <p:nvSpPr>
          <p:cNvPr id="6" name="Content Placeholder 5"/>
          <p:cNvSpPr>
            <a:spLocks noGrp="1"/>
          </p:cNvSpPr>
          <p:nvPr>
            <p:ph sz="quarter" idx="4"/>
          </p:nvPr>
        </p:nvSpPr>
        <p:spPr/>
        <p:txBody>
          <a:bodyPr/>
          <a:lstStyle/>
          <a:p>
            <a:r>
              <a:rPr lang="en-US" dirty="0" smtClean="0"/>
              <a:t>Currently drink alcohol 		23</a:t>
            </a:r>
            <a:endParaRPr lang="en-US" dirty="0"/>
          </a:p>
          <a:p>
            <a:r>
              <a:rPr lang="en-US" dirty="0" smtClean="0"/>
              <a:t>Currently use cannabis		16</a:t>
            </a:r>
            <a:endParaRPr lang="en-US" dirty="0"/>
          </a:p>
          <a:p>
            <a:r>
              <a:rPr lang="en-US" dirty="0" smtClean="0"/>
              <a:t>Electronic vaping			18</a:t>
            </a:r>
          </a:p>
          <a:p>
            <a:r>
              <a:rPr lang="en-US" dirty="0" smtClean="0"/>
              <a:t>Used illicit drugs			13</a:t>
            </a:r>
          </a:p>
          <a:p>
            <a:r>
              <a:rPr lang="en-US" dirty="0" smtClean="0"/>
              <a:t>Used opioids			12</a:t>
            </a:r>
            <a:endParaRPr lang="en-US" dirty="0"/>
          </a:p>
        </p:txBody>
      </p:sp>
    </p:spTree>
    <p:extLst>
      <p:ext uri="{BB962C8B-B14F-4D97-AF65-F5344CB8AC3E}">
        <p14:creationId xmlns:p14="http://schemas.microsoft.com/office/powerpoint/2010/main" val="341743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CDC Teen Trends (cdc.gov) </a:t>
            </a:r>
            <a:endParaRPr lang="en-US" dirty="0"/>
          </a:p>
        </p:txBody>
      </p:sp>
      <p:sp>
        <p:nvSpPr>
          <p:cNvPr id="3" name="Text Placeholder 2"/>
          <p:cNvSpPr>
            <a:spLocks noGrp="1"/>
          </p:cNvSpPr>
          <p:nvPr>
            <p:ph type="body" idx="1"/>
          </p:nvPr>
        </p:nvSpPr>
        <p:spPr/>
        <p:txBody>
          <a:bodyPr/>
          <a:lstStyle/>
          <a:p>
            <a:r>
              <a:rPr lang="en-US" dirty="0" smtClean="0"/>
              <a:t>2011 Percentage of High School Teens </a:t>
            </a:r>
            <a:endParaRPr lang="en-US" dirty="0"/>
          </a:p>
        </p:txBody>
      </p:sp>
      <p:sp>
        <p:nvSpPr>
          <p:cNvPr id="4" name="Content Placeholder 3"/>
          <p:cNvSpPr>
            <a:spLocks noGrp="1"/>
          </p:cNvSpPr>
          <p:nvPr>
            <p:ph sz="half" idx="2"/>
          </p:nvPr>
        </p:nvSpPr>
        <p:spPr/>
        <p:txBody>
          <a:bodyPr/>
          <a:lstStyle/>
          <a:p>
            <a:r>
              <a:rPr lang="en-US" sz="1800" dirty="0" smtClean="0"/>
              <a:t>Threatened by weapon at school		7</a:t>
            </a:r>
          </a:p>
          <a:p>
            <a:r>
              <a:rPr lang="en-US" sz="1800" dirty="0" smtClean="0"/>
              <a:t>Avoid school for safety			6</a:t>
            </a:r>
            <a:endParaRPr lang="en-US" sz="1800" dirty="0"/>
          </a:p>
          <a:p>
            <a:r>
              <a:rPr lang="en-US" sz="1800" dirty="0" smtClean="0"/>
              <a:t>Were electronically bullied			16</a:t>
            </a:r>
            <a:endParaRPr lang="en-US" sz="1800" dirty="0"/>
          </a:p>
          <a:p>
            <a:r>
              <a:rPr lang="en-US" sz="1800" dirty="0" smtClean="0"/>
              <a:t>Were bullied at school			16</a:t>
            </a:r>
          </a:p>
          <a:p>
            <a:r>
              <a:rPr lang="en-US" sz="1800" dirty="0" smtClean="0"/>
              <a:t>Forced to have sex			8</a:t>
            </a:r>
          </a:p>
          <a:p>
            <a:r>
              <a:rPr lang="en-US" sz="1800" dirty="0" smtClean="0"/>
              <a:t>Experience sexual violence-2017	                 10	</a:t>
            </a:r>
          </a:p>
        </p:txBody>
      </p:sp>
      <p:sp>
        <p:nvSpPr>
          <p:cNvPr id="5" name="Text Placeholder 4"/>
          <p:cNvSpPr>
            <a:spLocks noGrp="1"/>
          </p:cNvSpPr>
          <p:nvPr>
            <p:ph type="body" sz="quarter" idx="3"/>
          </p:nvPr>
        </p:nvSpPr>
        <p:spPr/>
        <p:txBody>
          <a:bodyPr/>
          <a:lstStyle/>
          <a:p>
            <a:r>
              <a:rPr lang="en-US" dirty="0" smtClean="0"/>
              <a:t>2021Percentage of High School Teens</a:t>
            </a:r>
            <a:endParaRPr lang="en-US" dirty="0"/>
          </a:p>
        </p:txBody>
      </p:sp>
      <p:sp>
        <p:nvSpPr>
          <p:cNvPr id="6" name="Content Placeholder 5"/>
          <p:cNvSpPr>
            <a:spLocks noGrp="1"/>
          </p:cNvSpPr>
          <p:nvPr>
            <p:ph sz="quarter" idx="4"/>
          </p:nvPr>
        </p:nvSpPr>
        <p:spPr/>
        <p:txBody>
          <a:bodyPr>
            <a:normAutofit/>
          </a:bodyPr>
          <a:lstStyle/>
          <a:p>
            <a:r>
              <a:rPr lang="en-US" sz="1800" dirty="0" smtClean="0"/>
              <a:t>Threatened by weapon at school		7</a:t>
            </a:r>
          </a:p>
          <a:p>
            <a:r>
              <a:rPr lang="en-US" sz="1800" dirty="0" smtClean="0"/>
              <a:t>Avoided school for safety			9</a:t>
            </a:r>
            <a:endParaRPr lang="en-US" sz="1800" dirty="0"/>
          </a:p>
          <a:p>
            <a:r>
              <a:rPr lang="en-US" sz="1800" dirty="0" smtClean="0"/>
              <a:t>Were electronically bullied			16</a:t>
            </a:r>
            <a:endParaRPr lang="en-US" sz="1800" dirty="0"/>
          </a:p>
          <a:p>
            <a:r>
              <a:rPr lang="en-US" sz="1800" dirty="0" smtClean="0"/>
              <a:t>Were bullied at school		                15</a:t>
            </a:r>
          </a:p>
          <a:p>
            <a:r>
              <a:rPr lang="en-US" sz="1800" dirty="0" smtClean="0"/>
              <a:t>Forced to have sex		                 8</a:t>
            </a:r>
          </a:p>
          <a:p>
            <a:r>
              <a:rPr lang="en-US" sz="1800" dirty="0" smtClean="0"/>
              <a:t>Experienced sexual violence	                 11		</a:t>
            </a:r>
            <a:endParaRPr lang="en-US" sz="1800" dirty="0"/>
          </a:p>
        </p:txBody>
      </p:sp>
    </p:spTree>
    <p:extLst>
      <p:ext uri="{BB962C8B-B14F-4D97-AF65-F5344CB8AC3E}">
        <p14:creationId xmlns:p14="http://schemas.microsoft.com/office/powerpoint/2010/main" val="14835342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Positive Aspects of Sports Participation</a:t>
            </a:r>
            <a:endParaRPr lang="en-US" dirty="0"/>
          </a:p>
        </p:txBody>
      </p:sp>
      <p:sp>
        <p:nvSpPr>
          <p:cNvPr id="3" name="Content Placeholder 2"/>
          <p:cNvSpPr>
            <a:spLocks noGrp="1"/>
          </p:cNvSpPr>
          <p:nvPr>
            <p:ph idx="1"/>
          </p:nvPr>
        </p:nvSpPr>
        <p:spPr/>
        <p:txBody>
          <a:bodyPr>
            <a:normAutofit lnSpcReduction="10000"/>
          </a:bodyPr>
          <a:lstStyle/>
          <a:p>
            <a:r>
              <a:rPr lang="en-US" dirty="0" smtClean="0"/>
              <a:t>Builds life skills:</a:t>
            </a:r>
          </a:p>
          <a:p>
            <a:endParaRPr lang="en-US" dirty="0"/>
          </a:p>
          <a:p>
            <a:pPr lvl="1"/>
            <a:r>
              <a:rPr lang="en-US" dirty="0" smtClean="0"/>
              <a:t>Biological benefits: staying physically fit </a:t>
            </a:r>
          </a:p>
          <a:p>
            <a:pPr lvl="1"/>
            <a:r>
              <a:rPr lang="en-US" dirty="0" smtClean="0"/>
              <a:t>Psychological benefits: increased self-esteem, positive self-perception, problem-solving, stress management, taking personal responsibility, instilling perseverance, promoting hard work, independence, resilience. </a:t>
            </a:r>
          </a:p>
          <a:p>
            <a:pPr lvl="1"/>
            <a:r>
              <a:rPr lang="en-US" dirty="0" smtClean="0"/>
              <a:t>Social benefits: shared goals, increased social integration, leadership skills, and teamwork. </a:t>
            </a:r>
          </a:p>
          <a:p>
            <a:pPr lvl="1"/>
            <a:r>
              <a:rPr lang="en-US" dirty="0" smtClean="0"/>
              <a:t>Meta-analysis has shown small association with sport participation and lower levels of anxious and depressive symptoms. </a:t>
            </a:r>
          </a:p>
          <a:p>
            <a:pPr lvl="1"/>
            <a:r>
              <a:rPr lang="en-US" dirty="0" smtClean="0"/>
              <a:t>Longitudinally, research has shown that children 10-12 years have fewer internalizing problems and better prosocial behavior. </a:t>
            </a:r>
          </a:p>
          <a:p>
            <a:pPr lvl="1"/>
            <a:endParaRPr lang="en-US" dirty="0" smtClean="0"/>
          </a:p>
          <a:p>
            <a:pPr lvl="1"/>
            <a:endParaRPr lang="en-US" dirty="0"/>
          </a:p>
          <a:p>
            <a:pPr lvl="1"/>
            <a:endParaRPr lang="en-US" dirty="0" smtClean="0"/>
          </a:p>
        </p:txBody>
      </p:sp>
    </p:spTree>
    <p:extLst>
      <p:ext uri="{BB962C8B-B14F-4D97-AF65-F5344CB8AC3E}">
        <p14:creationId xmlns:p14="http://schemas.microsoft.com/office/powerpoint/2010/main" val="33948125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Health Issues in Sports</a:t>
            </a:r>
            <a:endParaRPr lang="en-US" dirty="0"/>
          </a:p>
        </p:txBody>
      </p:sp>
      <p:sp>
        <p:nvSpPr>
          <p:cNvPr id="3" name="Content Placeholder 2"/>
          <p:cNvSpPr>
            <a:spLocks noGrp="1"/>
          </p:cNvSpPr>
          <p:nvPr>
            <p:ph idx="1"/>
          </p:nvPr>
        </p:nvSpPr>
        <p:spPr/>
        <p:txBody>
          <a:bodyPr>
            <a:normAutofit lnSpcReduction="10000"/>
          </a:bodyPr>
          <a:lstStyle/>
          <a:p>
            <a:r>
              <a:rPr lang="en-US" dirty="0" smtClean="0"/>
              <a:t>Research is sparse for children and adolescents</a:t>
            </a:r>
          </a:p>
          <a:p>
            <a:r>
              <a:rPr lang="en-US" dirty="0" smtClean="0"/>
              <a:t>Most research has been done with adult elite athletes</a:t>
            </a:r>
          </a:p>
          <a:p>
            <a:r>
              <a:rPr lang="en-US" dirty="0" smtClean="0"/>
              <a:t>Coaching before grades 6 and 7 are mainly done by parents, older children, or volunteers</a:t>
            </a:r>
          </a:p>
          <a:p>
            <a:r>
              <a:rPr lang="en-US" dirty="0" smtClean="0"/>
              <a:t>Training for coaches, volunteers, older children, and parents is sparse and typically not organized</a:t>
            </a:r>
          </a:p>
          <a:p>
            <a:r>
              <a:rPr lang="en-US" dirty="0" smtClean="0"/>
              <a:t>No one monitors the sports of youth who are not involved in school sponsored sports. </a:t>
            </a:r>
          </a:p>
          <a:p>
            <a:r>
              <a:rPr lang="en-US" dirty="0" smtClean="0"/>
              <a:t>Some sporting events are sponsored by the YMCA or religious affiliated groups and training or process is up to the organization.</a:t>
            </a:r>
          </a:p>
          <a:p>
            <a:pPr marL="0" indent="0">
              <a:buNone/>
            </a:pPr>
            <a:endParaRPr lang="en-US" dirty="0"/>
          </a:p>
        </p:txBody>
      </p:sp>
    </p:spTree>
    <p:extLst>
      <p:ext uri="{BB962C8B-B14F-4D97-AF65-F5344CB8AC3E}">
        <p14:creationId xmlns:p14="http://schemas.microsoft.com/office/powerpoint/2010/main" val="9566717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18301</TotalTime>
  <Words>2568</Words>
  <Application>Microsoft Office PowerPoint</Application>
  <PresentationFormat>Widescreen</PresentationFormat>
  <Paragraphs>175</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Athletes and Mental Health: Breaking the Stigma Youth, Preteen and Teen Mental Health and Sports </vt:lpstr>
      <vt:lpstr>Mental Health Data for Youth, Preteens, Teens</vt:lpstr>
      <vt:lpstr>General Data on Mental Health of Children</vt:lpstr>
      <vt:lpstr>Mental Health Trends for Children (cdc.gov)</vt:lpstr>
      <vt:lpstr>CDC Youth Risk Behavior Survey: Data Summary &amp; Trends Report 2011-2021 (cdc.gov)</vt:lpstr>
      <vt:lpstr>CDC Teen Trends (cc.gov)</vt:lpstr>
      <vt:lpstr>CDC Teen Trends (cdc.gov) </vt:lpstr>
      <vt:lpstr>Positive Aspects of Sports Participation</vt:lpstr>
      <vt:lpstr>Mental Health Issues in Sports</vt:lpstr>
      <vt:lpstr>Mental Health Concerns and Screenings</vt:lpstr>
      <vt:lpstr>Mental Health Concerns</vt:lpstr>
      <vt:lpstr>Mental Health Concerns</vt:lpstr>
      <vt:lpstr>Mental Health Concerns</vt:lpstr>
      <vt:lpstr>Famous Athletes --- Mental Health Issues</vt:lpstr>
      <vt:lpstr>What to do and not to do:</vt:lpstr>
      <vt:lpstr>References</vt:lpstr>
      <vt:lpstr>References </vt:lpstr>
    </vt:vector>
  </TitlesOfParts>
  <Company>Allen County Sheriffs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Youth, Preteen and Teen Mental Health and Sports</dc:title>
  <dc:creator>Tom Hull</dc:creator>
  <cp:lastModifiedBy>Tom Hull</cp:lastModifiedBy>
  <cp:revision>108</cp:revision>
  <dcterms:created xsi:type="dcterms:W3CDTF">2023-04-21T12:24:00Z</dcterms:created>
  <dcterms:modified xsi:type="dcterms:W3CDTF">2023-05-08T12:16:49Z</dcterms:modified>
</cp:coreProperties>
</file>