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261" r:id="rId8"/>
    <p:sldId id="262" r:id="rId9"/>
    <p:sldId id="269" r:id="rId10"/>
    <p:sldId id="264" r:id="rId11"/>
    <p:sldId id="265" r:id="rId12"/>
    <p:sldId id="263" r:id="rId13"/>
    <p:sldId id="271" r:id="rId14"/>
    <p:sldId id="266" r:id="rId15"/>
    <p:sldId id="267" r:id="rId16"/>
    <p:sldId id="272" r:id="rId17"/>
    <p:sldId id="274" r:id="rId18"/>
    <p:sldId id="275" r:id="rId19"/>
    <p:sldId id="268" r:id="rId20"/>
    <p:sldId id="270" r:id="rId21"/>
    <p:sldId id="278" r:id="rId22"/>
    <p:sldId id="276" r:id="rId23"/>
    <p:sldId id="27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E299D6-C7F9-4209-BCDF-3BD97350F866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8898297-747B-404D-8BFC-F106B1CEA99F}">
      <dgm:prSet custT="1"/>
      <dgm:spPr>
        <a:solidFill>
          <a:schemeClr val="bg1">
            <a:lumMod val="95000"/>
          </a:schemeClr>
        </a:solidFill>
        <a:ln w="57150"/>
      </dgm:spPr>
      <dgm:t>
        <a:bodyPr/>
        <a:lstStyle/>
        <a:p>
          <a:pPr algn="ctr"/>
          <a:r>
            <a:rPr lang="en-US" sz="5400" b="1" dirty="0">
              <a:solidFill>
                <a:srgbClr val="C00000"/>
              </a:solidFill>
            </a:rPr>
            <a:t>The Heart of the Matter</a:t>
          </a:r>
          <a:r>
            <a:rPr lang="en-US" sz="5400" b="1" dirty="0">
              <a:solidFill>
                <a:schemeClr val="tx2">
                  <a:lumMod val="75000"/>
                  <a:lumOff val="25000"/>
                </a:schemeClr>
              </a:solidFill>
            </a:rPr>
            <a:t>:</a:t>
          </a:r>
          <a:br>
            <a:rPr lang="en-US" sz="5400" b="1" dirty="0">
              <a:solidFill>
                <a:srgbClr val="C00000"/>
              </a:solidFill>
            </a:rPr>
          </a:br>
          <a:r>
            <a:rPr lang="en-US" sz="5400" b="1" i="0" dirty="0">
              <a:solidFill>
                <a:srgbClr val="C00000"/>
              </a:solidFill>
            </a:rPr>
            <a:t>Cardiology Pearls for Primary Care</a:t>
          </a:r>
          <a:endParaRPr lang="en-US" sz="5400" i="0" dirty="0">
            <a:solidFill>
              <a:srgbClr val="C00000"/>
            </a:solidFill>
          </a:endParaRPr>
        </a:p>
      </dgm:t>
    </dgm:pt>
    <dgm:pt modelId="{91905185-9386-4169-8CC1-62F9844A3029}" type="parTrans" cxnId="{75E89AC7-4431-4DA8-8947-DC3143630FDA}">
      <dgm:prSet/>
      <dgm:spPr/>
      <dgm:t>
        <a:bodyPr/>
        <a:lstStyle/>
        <a:p>
          <a:endParaRPr lang="en-US"/>
        </a:p>
      </dgm:t>
    </dgm:pt>
    <dgm:pt modelId="{40CABDF3-8F8A-47C0-AD54-BC0AD57BF0FA}" type="sibTrans" cxnId="{75E89AC7-4431-4DA8-8947-DC3143630FDA}">
      <dgm:prSet/>
      <dgm:spPr/>
      <dgm:t>
        <a:bodyPr/>
        <a:lstStyle/>
        <a:p>
          <a:endParaRPr lang="en-US"/>
        </a:p>
      </dgm:t>
    </dgm:pt>
    <dgm:pt modelId="{36014971-8801-4349-8202-31D22C7ACC00}" type="pres">
      <dgm:prSet presAssocID="{38E299D6-C7F9-4209-BCDF-3BD97350F866}" presName="linear" presStyleCnt="0">
        <dgm:presLayoutVars>
          <dgm:animLvl val="lvl"/>
          <dgm:resizeHandles val="exact"/>
        </dgm:presLayoutVars>
      </dgm:prSet>
      <dgm:spPr/>
    </dgm:pt>
    <dgm:pt modelId="{682C2608-4493-41C5-986F-464D1EB9938A}" type="pres">
      <dgm:prSet presAssocID="{D8898297-747B-404D-8BFC-F106B1CEA99F}" presName="parentText" presStyleLbl="node1" presStyleIdx="0" presStyleCnt="1" custLinFactNeighborX="-270" custLinFactNeighborY="2010">
        <dgm:presLayoutVars>
          <dgm:chMax val="0"/>
          <dgm:bulletEnabled val="1"/>
        </dgm:presLayoutVars>
      </dgm:prSet>
      <dgm:spPr/>
    </dgm:pt>
  </dgm:ptLst>
  <dgm:cxnLst>
    <dgm:cxn modelId="{BB21537D-5CA6-4A91-9AA7-F6D856A894A2}" type="presOf" srcId="{38E299D6-C7F9-4209-BCDF-3BD97350F866}" destId="{36014971-8801-4349-8202-31D22C7ACC00}" srcOrd="0" destOrd="0" presId="urn:microsoft.com/office/officeart/2005/8/layout/vList2"/>
    <dgm:cxn modelId="{32CF9083-C5FC-40DF-96DB-60D8C7D8EF3D}" type="presOf" srcId="{D8898297-747B-404D-8BFC-F106B1CEA99F}" destId="{682C2608-4493-41C5-986F-464D1EB9938A}" srcOrd="0" destOrd="0" presId="urn:microsoft.com/office/officeart/2005/8/layout/vList2"/>
    <dgm:cxn modelId="{75E89AC7-4431-4DA8-8947-DC3143630FDA}" srcId="{38E299D6-C7F9-4209-BCDF-3BD97350F866}" destId="{D8898297-747B-404D-8BFC-F106B1CEA99F}" srcOrd="0" destOrd="0" parTransId="{91905185-9386-4169-8CC1-62F9844A3029}" sibTransId="{40CABDF3-8F8A-47C0-AD54-BC0AD57BF0FA}"/>
    <dgm:cxn modelId="{4EFAE16A-0290-4503-9FAD-E023F3375374}" type="presParOf" srcId="{36014971-8801-4349-8202-31D22C7ACC00}" destId="{682C2608-4493-41C5-986F-464D1EB9938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C2608-4493-41C5-986F-464D1EB9938A}">
      <dsp:nvSpPr>
        <dsp:cNvPr id="0" name=""/>
        <dsp:cNvSpPr/>
      </dsp:nvSpPr>
      <dsp:spPr>
        <a:xfrm>
          <a:off x="0" y="87127"/>
          <a:ext cx="11611501" cy="2167425"/>
        </a:xfrm>
        <a:prstGeom prst="roundRect">
          <a:avLst/>
        </a:prstGeom>
        <a:solidFill>
          <a:schemeClr val="bg1">
            <a:lumMod val="95000"/>
          </a:schemeClr>
        </a:solidFill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solidFill>
                <a:srgbClr val="C00000"/>
              </a:solidFill>
            </a:rPr>
            <a:t>The Heart of the Matter</a:t>
          </a:r>
          <a:r>
            <a:rPr lang="en-US" sz="54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:</a:t>
          </a:r>
          <a:br>
            <a:rPr lang="en-US" sz="5400" b="1" kern="1200" dirty="0">
              <a:solidFill>
                <a:srgbClr val="C00000"/>
              </a:solidFill>
            </a:rPr>
          </a:br>
          <a:r>
            <a:rPr lang="en-US" sz="5400" b="1" i="0" kern="1200" dirty="0">
              <a:solidFill>
                <a:srgbClr val="C00000"/>
              </a:solidFill>
            </a:rPr>
            <a:t>Cardiology Pearls for Primary Care</a:t>
          </a:r>
          <a:endParaRPr lang="en-US" sz="5400" i="0" kern="1200" dirty="0">
            <a:solidFill>
              <a:srgbClr val="C00000"/>
            </a:solidFill>
          </a:endParaRPr>
        </a:p>
      </dsp:txBody>
      <dsp:txXfrm>
        <a:off x="105805" y="192932"/>
        <a:ext cx="11399891" cy="1955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887E-B1EE-D394-7A29-034A6A641D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DD212-AF3F-634D-DE8E-FF7717177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B5F13-CEA2-220C-2797-DF81121B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152E0-7805-CD46-BE0D-4ACCC03B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5290C-EEEB-076B-2F79-AC71B94BB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6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DFE45-0641-0CDF-E7ED-1A048E9E2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3F439-9CA8-4976-70CF-3B12E1CEC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79817-2E41-7CA0-60DF-4445FD0C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C714C-C5BC-4346-82B7-90065862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F20E1-4260-3B7F-129C-55BB2087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4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1A46AC-27D6-D00D-0736-0FF2728E8A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237829-9C62-AFA2-9955-6296AA99D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ACA25-82FD-1B3C-ED94-8DCE97C2B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B2D5E-C53E-30AA-3159-C5F724D8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8D8B1-DF19-2055-2CCC-8CDBE8704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0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0E08-70B5-8B36-F535-5A9C8D788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F50C2-2D04-A828-91DE-77C439A80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ED5E6-F139-339E-F66B-C3493E7C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E4747-F2E0-BE9F-C38E-114EE51C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77EE5-6E30-2EE6-54F3-CF1EC6A40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8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079BF-87EF-1EF4-AAA9-FECFB3C53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1BEC-008D-06C4-591E-90DC2C920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E5AFD-4095-074A-419E-1A473B165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1F5E7-13EE-7A03-92C1-12BA5F99A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83A9E-6009-BF1D-92AF-7B146536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8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78B27-63FD-89AB-C3E0-98ABDA5A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8C27F-D39D-3F59-8356-54F62AEDC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B194B-D92F-F472-EAA7-81CB0E377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9EAC5-F483-32E7-7D3D-AE99D3DF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4E97C4-8A33-E112-14EB-F9C2451A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162B02-871E-9E69-CA71-4D1E11C9E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8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8ED7-2BAB-8F17-CA05-1BFE739EC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7883C-44C4-50AE-9613-1D2B0412B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A1212-464A-875C-1465-598B39819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2BCC65-32DF-391F-72BD-8D875F7121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6EE0ED-1953-2141-320A-A866F50585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CDDC1-DA04-BE60-6606-301FBC300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F12184-90C4-1557-E185-DF5066001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FF20E9-DACE-5957-BC3B-4E8DBE238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5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A3290-60B0-F3AF-395D-EA79D83D3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26D92F-29F1-C13A-F8A2-7DA5C503D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8A8BA-18BE-1799-7922-14A12A86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66FBCB-B63C-5E52-4FB7-22C7FB13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35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0185D-1462-5FB5-7E30-B4DB5E66E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FB60E6-D614-8582-C507-59FFE292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97B18-1730-72FB-9356-1DD12DB0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6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A6794-3BB4-4BAE-C8A7-52E8B430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7778A-D3DD-0FB6-51A2-C9AE3C46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8FF552-4F1D-3433-32AF-2A604FF91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D6832-1CF3-64F3-9CEF-D8B61853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04C7A-FE53-F776-4B8B-936A26E30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D079D-FB80-AF62-3787-6DD24262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0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3B42B-37BE-9BB7-86B1-ACB346591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852A4E-0CF7-3C7D-02F3-489410800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6C56C-1A63-366E-3D3E-113ABC654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B99D6-7DFA-414A-0925-2FE991332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68169-646D-DA27-E4E6-E34B832D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6FEBC-C86C-91B1-3701-129D5976D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2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1474E"/>
            </a:gs>
            <a:gs pos="100000">
              <a:srgbClr val="FF0000"/>
            </a:gs>
            <a:gs pos="98000">
              <a:schemeClr val="accent1">
                <a:lumMod val="45000"/>
                <a:lumOff val="55000"/>
              </a:schemeClr>
            </a:gs>
            <a:gs pos="97000">
              <a:schemeClr val="accent1">
                <a:lumMod val="30000"/>
                <a:lumOff val="70000"/>
                <a:alpha val="42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440320-6390-A3FD-65E5-48C402E89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01F77-2925-40A6-3ECC-8D2B46C69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D7ADD-D6F5-C3E7-D715-C29BDFCD7B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EB987-F0F6-4DDB-8D04-F10BE9960B57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F94C5-7D87-C60F-915B-EAE38FF6B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0B96A-CA3F-8E31-4C43-31F2EFC87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086FC6-486A-46F8-89EA-F1928E01F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7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2C399AD-9F0B-B6DA-8788-C36D19B7E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504879"/>
              </p:ext>
            </p:extLst>
          </p:nvPr>
        </p:nvGraphicFramePr>
        <p:xfrm>
          <a:off x="321648" y="574372"/>
          <a:ext cx="11611501" cy="2254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FF419502-8FDC-902F-B818-594E145F8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2394" y="4186238"/>
            <a:ext cx="6207212" cy="1655762"/>
          </a:xfrm>
        </p:spPr>
        <p:txBody>
          <a:bodyPr>
            <a:normAutofit fontScale="92500" lnSpcReduction="20000"/>
          </a:bodyPr>
          <a:lstStyle/>
          <a:p>
            <a:r>
              <a:rPr lang="en-US" sz="35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Kerolus Shehata, MD</a:t>
            </a:r>
          </a:p>
          <a:p>
            <a:r>
              <a:rPr lang="en-US" dirty="0"/>
              <a:t>Interventional Cardiologist</a:t>
            </a:r>
          </a:p>
          <a:p>
            <a:r>
              <a:rPr lang="en-US" dirty="0"/>
              <a:t> Mercy Health - St. Rita's Medical Center</a:t>
            </a:r>
          </a:p>
          <a:p>
            <a:r>
              <a:rPr lang="en-US" dirty="0"/>
              <a:t>Lima, Ohio</a:t>
            </a:r>
          </a:p>
        </p:txBody>
      </p:sp>
    </p:spTree>
    <p:extLst>
      <p:ext uri="{BB962C8B-B14F-4D97-AF65-F5344CB8AC3E}">
        <p14:creationId xmlns:p14="http://schemas.microsoft.com/office/powerpoint/2010/main" val="59669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44036-71EB-C34C-4075-72ECB108CFC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Atrial Fibrillation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E57C2-A6EB-5B3F-6E30-B8C8BD145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7881" y="2354263"/>
            <a:ext cx="7996238" cy="3189288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Symptoms &amp; Rhythm burden</a:t>
            </a:r>
          </a:p>
          <a:p>
            <a:r>
              <a:rPr lang="en-US" dirty="0"/>
              <a:t>Rate vs Rhythm control (Medications &amp; Ablation)</a:t>
            </a:r>
          </a:p>
          <a:p>
            <a:r>
              <a:rPr lang="en-US" dirty="0"/>
              <a:t>Anticoagulation</a:t>
            </a:r>
          </a:p>
          <a:p>
            <a:r>
              <a:rPr lang="en-US" dirty="0"/>
              <a:t>CHA2DS2-VASc Score pitfalls</a:t>
            </a:r>
          </a:p>
          <a:p>
            <a:r>
              <a:rPr lang="en-US" dirty="0"/>
              <a:t>To bridge or not to bridge.</a:t>
            </a:r>
          </a:p>
          <a:p>
            <a:r>
              <a:rPr lang="en-US" dirty="0"/>
              <a:t>Valvular A-fib &amp; Mechanical valves</a:t>
            </a:r>
          </a:p>
        </p:txBody>
      </p:sp>
    </p:spTree>
    <p:extLst>
      <p:ext uri="{BB962C8B-B14F-4D97-AF65-F5344CB8AC3E}">
        <p14:creationId xmlns:p14="http://schemas.microsoft.com/office/powerpoint/2010/main" val="16260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C81EF-F52D-4AF9-FB3E-4513AEC2037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Bradyarrhythmias &amp; Blocks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22409-F728-1C9A-ABAF-066496298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6353" y="2817813"/>
            <a:ext cx="5779294" cy="2122488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Symptom-rhythm correlation.</a:t>
            </a:r>
          </a:p>
          <a:p>
            <a:r>
              <a:rPr lang="en-US" dirty="0"/>
              <a:t>Medications (including eye drops)</a:t>
            </a:r>
          </a:p>
          <a:p>
            <a:r>
              <a:rPr lang="en-US" dirty="0"/>
              <a:t>OSA</a:t>
            </a:r>
          </a:p>
          <a:p>
            <a:r>
              <a:rPr lang="en-US" dirty="0"/>
              <a:t>Who needs a pacemaker?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00724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7EB0-18B6-EC3D-3DDC-06CB287E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78" y="461619"/>
            <a:ext cx="11133241" cy="1325563"/>
          </a:xfrm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Risk stratification for non-cardiac surgery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71B09-DFEB-FA0C-882B-C603A811F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" y="2730500"/>
            <a:ext cx="10367963" cy="2684463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No “clearance”. </a:t>
            </a:r>
          </a:p>
          <a:p>
            <a:r>
              <a:rPr lang="en-US" dirty="0"/>
              <a:t>Surgery factors: urgency, risk category.</a:t>
            </a:r>
          </a:p>
          <a:p>
            <a:r>
              <a:rPr lang="en-US" dirty="0"/>
              <a:t>Patient factors: symptoms, functional capacity, risk category.</a:t>
            </a:r>
          </a:p>
          <a:p>
            <a:r>
              <a:rPr lang="en-US" dirty="0"/>
              <a:t>Will testing change management?</a:t>
            </a:r>
          </a:p>
          <a:p>
            <a:r>
              <a:rPr lang="en-US" dirty="0"/>
              <a:t>Pre-operative medications adjustment e.g. AC, BP meds, SGLT-2i</a:t>
            </a:r>
          </a:p>
        </p:txBody>
      </p:sp>
    </p:spTree>
    <p:extLst>
      <p:ext uri="{BB962C8B-B14F-4D97-AF65-F5344CB8AC3E}">
        <p14:creationId xmlns:p14="http://schemas.microsoft.com/office/powerpoint/2010/main" val="361464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B72AF-99CD-108F-0986-B58A7435BFE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Not All Stress Tests Are Created Equal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FD1B9-65C0-FA04-E439-7C557FE85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825" y="2082800"/>
            <a:ext cx="9658350" cy="4270375"/>
          </a:xfrm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/>
              <a:t>Bayesian statistics</a:t>
            </a:r>
          </a:p>
          <a:p>
            <a:r>
              <a:rPr lang="en-US" dirty="0"/>
              <a:t>Is the patient low, moderate or high risk for underlying CAD?</a:t>
            </a:r>
          </a:p>
          <a:p>
            <a:r>
              <a:rPr lang="en-US" dirty="0"/>
              <a:t>ETT, stress Echo, Nuclear MPI (SPECT or PET)</a:t>
            </a:r>
          </a:p>
          <a:p>
            <a:r>
              <a:rPr lang="en-US" dirty="0"/>
              <a:t>Can the patient exercise?</a:t>
            </a:r>
          </a:p>
          <a:p>
            <a:r>
              <a:rPr lang="en-US" dirty="0"/>
              <a:t>Underlying comorbidities? Asthma, COPD,…etc</a:t>
            </a:r>
          </a:p>
          <a:p>
            <a:r>
              <a:rPr lang="en-US" dirty="0"/>
              <a:t>Is the ECG normal?</a:t>
            </a:r>
          </a:p>
          <a:p>
            <a:r>
              <a:rPr lang="en-US" dirty="0"/>
              <a:t>Is there a LBBB or paced rhythm?</a:t>
            </a:r>
          </a:p>
          <a:p>
            <a:r>
              <a:rPr lang="en-US" dirty="0"/>
              <a:t>Stress test risk prediction.</a:t>
            </a:r>
          </a:p>
          <a:p>
            <a:r>
              <a:rPr lang="en-US" dirty="0"/>
              <a:t>CCTA +/- FFR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03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63A3A-8B67-C22C-4B93-662C5395528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Who gets Statin?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7B475-0ABD-7D2A-2C2C-8503735E7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737" y="2159000"/>
            <a:ext cx="10296525" cy="4251325"/>
          </a:xfrm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/>
              <a:t>Prior ASCVD or not?</a:t>
            </a:r>
          </a:p>
          <a:p>
            <a:r>
              <a:rPr lang="en-US" dirty="0"/>
              <a:t>ASCVD risk calculator  PLUS risk enhancers.</a:t>
            </a:r>
          </a:p>
          <a:p>
            <a:r>
              <a:rPr lang="en-US" dirty="0"/>
              <a:t>Familial Hypercholesterolemia (Exclude biliary obstruction &amp; Nephrotic syndrome).</a:t>
            </a:r>
          </a:p>
          <a:p>
            <a:r>
              <a:rPr lang="en-US" dirty="0"/>
              <a:t>Diabetes.</a:t>
            </a:r>
          </a:p>
          <a:p>
            <a:r>
              <a:rPr lang="en-US" dirty="0"/>
              <a:t>Statin-associated muscle symptoms (SAMS)</a:t>
            </a:r>
          </a:p>
          <a:p>
            <a:r>
              <a:rPr lang="en-US" dirty="0"/>
              <a:t>Which statin?</a:t>
            </a:r>
          </a:p>
          <a:p>
            <a:r>
              <a:rPr lang="en-US" dirty="0"/>
              <a:t>Non-statin therapies.</a:t>
            </a:r>
          </a:p>
          <a:p>
            <a:r>
              <a:rPr lang="en-US" dirty="0"/>
              <a:t>Hypertriglyceridemia (fasting): Food + ETOH + Exercise +/- Meds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49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4FC9-13AD-EEFF-4456-FF93D8A4E19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CAC score &amp; Other Cardiac CTs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DB77E-1CD1-602B-8BED-E4520DFA7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1862"/>
            <a:ext cx="10515600" cy="4046538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Only detects calcium not soft plaques.</a:t>
            </a:r>
          </a:p>
          <a:p>
            <a:r>
              <a:rPr lang="en-US" dirty="0"/>
              <a:t>Tie-breaker in some situations.</a:t>
            </a:r>
          </a:p>
          <a:p>
            <a:r>
              <a:rPr lang="en-US" dirty="0"/>
              <a:t>Before imitation of statin, not after (Falsely increase score).</a:t>
            </a:r>
          </a:p>
          <a:p>
            <a:r>
              <a:rPr lang="en-US" dirty="0"/>
              <a:t>Even with score of zero, stratify based on clinical risk in smokers and family Hx of premature CAD.</a:t>
            </a:r>
          </a:p>
          <a:p>
            <a:r>
              <a:rPr lang="en-US" dirty="0"/>
              <a:t>Different from CCTA: Anatomical delineation of coronary anatomy.</a:t>
            </a:r>
          </a:p>
          <a:p>
            <a:r>
              <a:rPr lang="en-US" dirty="0"/>
              <a:t>CT-FFR, Structural/functional cardiac CT</a:t>
            </a:r>
          </a:p>
          <a:p>
            <a:r>
              <a:rPr lang="en-US" dirty="0"/>
              <a:t>Cardiac PET-CT: Perfusion, viability &amp; inflammation.</a:t>
            </a:r>
          </a:p>
        </p:txBody>
      </p:sp>
    </p:spTree>
    <p:extLst>
      <p:ext uri="{BB962C8B-B14F-4D97-AF65-F5344CB8AC3E}">
        <p14:creationId xmlns:p14="http://schemas.microsoft.com/office/powerpoint/2010/main" val="12607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75F86-B947-7132-FFA4-60FED5C3367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 Claudication &amp; PAD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6E087-4AA1-9AE6-FC0C-CA634D030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8988"/>
            <a:ext cx="10515600" cy="4313238"/>
          </a:xfrm>
          <a:ln w="381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Systemic disease, not just in the legs. Subclavian, carotid, aorta. Etc.</a:t>
            </a:r>
          </a:p>
          <a:p>
            <a:pPr algn="just"/>
            <a:r>
              <a:rPr lang="en-US" dirty="0"/>
              <a:t>If you wait for classic claudication, you’ll miss half of PAD cases.</a:t>
            </a:r>
          </a:p>
          <a:p>
            <a:pPr algn="just"/>
            <a:r>
              <a:rPr lang="en-US" dirty="0"/>
              <a:t>Suspect it based on Hx, PEx and patient’s concomitant vasculopathies.</a:t>
            </a:r>
          </a:p>
          <a:p>
            <a:pPr algn="just"/>
            <a:r>
              <a:rPr lang="en-US" dirty="0"/>
              <a:t>Pulses, skin, bruits &amp; bilateral arm BP check.</a:t>
            </a:r>
          </a:p>
          <a:p>
            <a:pPr algn="just"/>
            <a:r>
              <a:rPr lang="en-US" dirty="0"/>
              <a:t>ALI vs CLTI.</a:t>
            </a:r>
          </a:p>
          <a:p>
            <a:pPr algn="just"/>
            <a:r>
              <a:rPr lang="en-US" dirty="0"/>
              <a:t>ABI, Exercise ABI, Duplex US, CTA/MRI</a:t>
            </a:r>
          </a:p>
          <a:p>
            <a:pPr algn="just"/>
            <a:r>
              <a:rPr lang="en-US" dirty="0"/>
              <a:t>Smoking cessation, walking program, statins, Antiplatelets, low dose Xarelto, Cilostazole.</a:t>
            </a:r>
          </a:p>
          <a:p>
            <a:pPr algn="just"/>
            <a:r>
              <a:rPr lang="en-US" dirty="0"/>
              <a:t>Endovascular therapy works!</a:t>
            </a:r>
          </a:p>
        </p:txBody>
      </p:sp>
    </p:spTree>
    <p:extLst>
      <p:ext uri="{BB962C8B-B14F-4D97-AF65-F5344CB8AC3E}">
        <p14:creationId xmlns:p14="http://schemas.microsoft.com/office/powerpoint/2010/main" val="1635551201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539E-FD1B-1254-A962-4F7163C405C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Women’s Heart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F3E73-E336-9A38-B1A4-5D38BF40A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331" y="2416175"/>
            <a:ext cx="9939338" cy="3170238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“Atypical” presentation. Delayed diagnosis and management.</a:t>
            </a:r>
          </a:p>
          <a:p>
            <a:r>
              <a:rPr lang="en-US" dirty="0"/>
              <a:t>Autoimmune diseases &amp; inflammation: Risk modifiers.</a:t>
            </a:r>
          </a:p>
          <a:p>
            <a:r>
              <a:rPr lang="en-US" dirty="0"/>
              <a:t>Hypertensive disorders of pregnancy: Risk multipliers.</a:t>
            </a:r>
          </a:p>
          <a:p>
            <a:r>
              <a:rPr lang="en-US" dirty="0"/>
              <a:t>Menopause: accelerated atherosclerosis and HTN</a:t>
            </a:r>
          </a:p>
          <a:p>
            <a:r>
              <a:rPr lang="en-US" dirty="0"/>
              <a:t>Breast cancer therapy effect: CAD &amp; CHF</a:t>
            </a:r>
          </a:p>
          <a:p>
            <a:r>
              <a:rPr lang="en-US" dirty="0"/>
              <a:t>Osteoporosis: Loop diuretics, PPIs, steroids, Warfarin</a:t>
            </a:r>
          </a:p>
        </p:txBody>
      </p:sp>
    </p:spTree>
    <p:extLst>
      <p:ext uri="{BB962C8B-B14F-4D97-AF65-F5344CB8AC3E}">
        <p14:creationId xmlns:p14="http://schemas.microsoft.com/office/powerpoint/2010/main" val="2611136229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CE85-7F56-329A-66B3-87C0B347272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Pregnancy &amp; the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D4A89-D02D-87E9-EECC-51B62CE10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7" y="2473325"/>
            <a:ext cx="10791825" cy="315595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High risk: PH, Stenotic valve lesions, prosthetic valves, aortopathy.</a:t>
            </a:r>
          </a:p>
          <a:p>
            <a:r>
              <a:rPr lang="en-US" dirty="0"/>
              <a:t>SCAD</a:t>
            </a:r>
          </a:p>
          <a:p>
            <a:r>
              <a:rPr lang="en-US" dirty="0"/>
              <a:t>Peri-partum cardiomyopathy</a:t>
            </a:r>
          </a:p>
          <a:p>
            <a:r>
              <a:rPr lang="en-US" dirty="0"/>
              <a:t>“Safe” meds vs Absolutely contraindicated meds.</a:t>
            </a:r>
          </a:p>
          <a:p>
            <a:r>
              <a:rPr lang="en-US" dirty="0"/>
              <a:t>Pre-conception counseling saves lives.</a:t>
            </a:r>
          </a:p>
          <a:p>
            <a:r>
              <a:rPr lang="en-US" dirty="0"/>
              <a:t>Always co-ordinate with cardio-obstetrics.</a:t>
            </a:r>
          </a:p>
        </p:txBody>
      </p:sp>
    </p:spTree>
    <p:extLst>
      <p:ext uri="{BB962C8B-B14F-4D97-AF65-F5344CB8AC3E}">
        <p14:creationId xmlns:p14="http://schemas.microsoft.com/office/powerpoint/2010/main" val="1504056218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5BE5-0D0F-A92B-CB74-55661D87774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Athletes’Cardiovascular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32655-8154-3F44-B8BA-6A0B1BF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275" y="2616200"/>
            <a:ext cx="10077450" cy="21463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Red flags: Symptoms, family Hx, abnormal ECG, abnormal PEx</a:t>
            </a:r>
          </a:p>
          <a:p>
            <a:r>
              <a:rPr lang="en-US" dirty="0"/>
              <a:t>Structural: HCM, ARVD, AS, MS, congenital heart diseases.</a:t>
            </a:r>
          </a:p>
          <a:p>
            <a:r>
              <a:rPr lang="en-US" dirty="0"/>
              <a:t>Arrhythmic: WPW, Brugada, LQTS, CPVT</a:t>
            </a:r>
          </a:p>
          <a:p>
            <a:r>
              <a:rPr lang="en-US" dirty="0"/>
              <a:t>Screening measures (ACC vs ESC)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4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2F8C5-52ED-CC8D-57FB-E041E2D1EE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5E6A3-17A4-06BD-D905-0908C4F54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811" y="2967430"/>
            <a:ext cx="10444378" cy="2151373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8788" indent="-458788" algn="just">
              <a:buFont typeface="Wingdings" panose="05000000000000000000" pitchFamily="2" charset="2"/>
              <a:buChar char="Ø"/>
            </a:pPr>
            <a:r>
              <a:rPr lang="en-US" dirty="0"/>
              <a:t>Recognize common cardiac conditions requiring referral.</a:t>
            </a:r>
          </a:p>
          <a:p>
            <a:pPr marL="458788" indent="-458788" algn="just">
              <a:buFont typeface="Wingdings" panose="05000000000000000000" pitchFamily="2" charset="2"/>
              <a:buChar char="Ø"/>
            </a:pPr>
            <a:r>
              <a:rPr lang="en-US" dirty="0"/>
              <a:t>Apply updated guidelines for prevention &amp; initial management.</a:t>
            </a:r>
          </a:p>
          <a:p>
            <a:pPr marL="458788" indent="-458788" algn="just">
              <a:buFont typeface="Wingdings" panose="05000000000000000000" pitchFamily="2" charset="2"/>
              <a:buChar char="Ø"/>
            </a:pPr>
            <a:r>
              <a:rPr lang="en-US" dirty="0"/>
              <a:t>Identify red flags for urgent cardiology evaluation.</a:t>
            </a:r>
          </a:p>
          <a:p>
            <a:pPr marL="458788" indent="-458788" algn="just">
              <a:buFont typeface="Wingdings" panose="05000000000000000000" pitchFamily="2" charset="2"/>
              <a:buChar char="Ø"/>
            </a:pPr>
            <a:r>
              <a:rPr lang="en-US" dirty="0"/>
              <a:t>Integrate collaborative strategies to reduce CV events.</a:t>
            </a:r>
          </a:p>
        </p:txBody>
      </p:sp>
    </p:spTree>
    <p:extLst>
      <p:ext uri="{BB962C8B-B14F-4D97-AF65-F5344CB8AC3E}">
        <p14:creationId xmlns:p14="http://schemas.microsoft.com/office/powerpoint/2010/main" val="213089463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A6BC9-A708-C1C3-999D-8EF988035A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Cardiologists’ Blacklist Meds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07A41-B790-C37F-2B64-4AABE7728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4050" y="2254251"/>
            <a:ext cx="8343900" cy="3779838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NSAIDs</a:t>
            </a:r>
          </a:p>
          <a:p>
            <a:r>
              <a:rPr lang="en-US" dirty="0"/>
              <a:t>Steroids</a:t>
            </a:r>
          </a:p>
          <a:p>
            <a:r>
              <a:rPr lang="en-US" dirty="0"/>
              <a:t>Decongestants</a:t>
            </a:r>
          </a:p>
          <a:p>
            <a:r>
              <a:rPr lang="en-US" dirty="0"/>
              <a:t>Macrolides</a:t>
            </a:r>
          </a:p>
          <a:p>
            <a:r>
              <a:rPr lang="en-US" dirty="0"/>
              <a:t>TZDs (Pioglitazone and Rosiglitazone)</a:t>
            </a:r>
          </a:p>
          <a:p>
            <a:r>
              <a:rPr lang="en-US" dirty="0"/>
              <a:t>Appetite Suppressants: Phentermine, Fenfluramine </a:t>
            </a:r>
          </a:p>
          <a:p>
            <a:r>
              <a:rPr lang="en-US" dirty="0"/>
              <a:t>Other meds that interact with our meds!</a:t>
            </a:r>
          </a:p>
        </p:txBody>
      </p:sp>
    </p:spTree>
    <p:extLst>
      <p:ext uri="{BB962C8B-B14F-4D97-AF65-F5344CB8AC3E}">
        <p14:creationId xmlns:p14="http://schemas.microsoft.com/office/powerpoint/2010/main" val="2193702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232BD-3A35-F2C9-7E3A-726D3882ED8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THC &amp; Cardiovascular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B7231-B75D-9BC9-20C8-F73BE79F8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350" y="2169107"/>
            <a:ext cx="11795300" cy="3726246"/>
          </a:xfr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n-US" dirty="0"/>
              <a:t>Dysautonomia: ↑HR, BP variability. Weed and POTS syndrome.</a:t>
            </a:r>
          </a:p>
          <a:p>
            <a:pPr algn="just"/>
            <a:r>
              <a:rPr lang="en-US" dirty="0"/>
              <a:t>Endothelial dysfunction, Oxidative stress &amp; Accelerated atherosclerosis</a:t>
            </a:r>
          </a:p>
          <a:p>
            <a:pPr algn="just"/>
            <a:r>
              <a:rPr lang="en-US" dirty="0"/>
              <a:t>↑ platelet aggregation. </a:t>
            </a:r>
          </a:p>
          <a:p>
            <a:pPr algn="just"/>
            <a:r>
              <a:rPr lang="en-US" dirty="0"/>
              <a:t>↑ Myocardial O2 demand.</a:t>
            </a:r>
          </a:p>
          <a:p>
            <a:pPr algn="just"/>
            <a:r>
              <a:rPr lang="en-US" dirty="0"/>
              <a:t>Trigger for ACS.</a:t>
            </a:r>
          </a:p>
          <a:p>
            <a:pPr algn="just"/>
            <a:r>
              <a:rPr lang="en-US" dirty="0"/>
              <a:t>Arrhythmogenic: A-fib &amp; VT</a:t>
            </a:r>
          </a:p>
          <a:p>
            <a:pPr algn="just"/>
            <a:r>
              <a:rPr lang="en-US" dirty="0"/>
              <a:t>Cannabis use is </a:t>
            </a:r>
            <a:r>
              <a:rPr lang="en-US" b="1" u="sng" dirty="0"/>
              <a:t>NOT</a:t>
            </a:r>
            <a:r>
              <a:rPr lang="en-US" dirty="0"/>
              <a:t> safe and should be screened for and DISCOURAGED.</a:t>
            </a:r>
          </a:p>
        </p:txBody>
      </p:sp>
    </p:spTree>
    <p:extLst>
      <p:ext uri="{BB962C8B-B14F-4D97-AF65-F5344CB8AC3E}">
        <p14:creationId xmlns:p14="http://schemas.microsoft.com/office/powerpoint/2010/main" val="593385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EE0D-7132-CB6C-FF45-B3641D8EC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Beyond the Test: </a:t>
            </a:r>
            <a:br>
              <a:rPr lang="en-US" sz="4800" b="1" dirty="0">
                <a:solidFill>
                  <a:srgbClr val="FFFF00"/>
                </a:solidFill>
              </a:rPr>
            </a:br>
            <a:r>
              <a:rPr lang="en-US" sz="4800" b="1" dirty="0">
                <a:solidFill>
                  <a:srgbClr val="FFFF00"/>
                </a:solidFill>
              </a:rPr>
              <a:t>What Defines Good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47F5F-F508-C7F0-AE34-247DDABD3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695451"/>
            <a:ext cx="11525250" cy="4867274"/>
          </a:xfrm>
          <a:ln w="381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Clinical context remains the most powerful interpretative tool.</a:t>
            </a:r>
          </a:p>
          <a:p>
            <a:r>
              <a:rPr lang="en-US" dirty="0"/>
              <a:t>Pretest probability guides the value and interpretation of every diagnostic test.</a:t>
            </a:r>
          </a:p>
          <a:p>
            <a:r>
              <a:rPr lang="en-US" dirty="0"/>
              <a:t>The right test at the right time for the right patient produces the most meaningful results.</a:t>
            </a:r>
          </a:p>
          <a:p>
            <a:r>
              <a:rPr lang="en-US" dirty="0"/>
              <a:t>Omissions in care can be as critical as interventions.</a:t>
            </a:r>
          </a:p>
          <a:p>
            <a:r>
              <a:rPr lang="en-US" dirty="0"/>
              <a:t>A Holistic yet targeted assessment integrates medical, socioeconomic realities, and barriers to care.</a:t>
            </a:r>
          </a:p>
          <a:p>
            <a:r>
              <a:rPr lang="en-US" dirty="0"/>
              <a:t>Shared goals of care create alignment and mutual responsibility between patient and physician.</a:t>
            </a:r>
          </a:p>
          <a:p>
            <a:r>
              <a:rPr lang="en-US" dirty="0"/>
              <a:t>Risk-benefit balance underlies every management decision, with patient comprehension and consent at the center.</a:t>
            </a:r>
          </a:p>
          <a:p>
            <a:r>
              <a:rPr lang="en-US" dirty="0"/>
              <a:t>Cost‑effectiveness defines true quality and sustainability of care.</a:t>
            </a:r>
          </a:p>
        </p:txBody>
      </p:sp>
    </p:spTree>
    <p:extLst>
      <p:ext uri="{BB962C8B-B14F-4D97-AF65-F5344CB8AC3E}">
        <p14:creationId xmlns:p14="http://schemas.microsoft.com/office/powerpoint/2010/main" val="20509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1FD9F85-8259-347E-6FA5-D834CC2B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3362" y="2766218"/>
            <a:ext cx="4105275" cy="1325563"/>
          </a:xfrm>
          <a:solidFill>
            <a:prstClr val="white">
              <a:lumMod val="95000"/>
            </a:prstClr>
          </a:solidFill>
          <a:ln w="57150" cap="flat" cmpd="sng" algn="ctr">
            <a:solidFill>
              <a:scrgbClr r="0" g="0" b="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anchor="ctr" anchorCtr="0">
            <a:noAutofit/>
          </a:bodyPr>
          <a:lstStyle/>
          <a:p>
            <a:pPr algn="ctr"/>
            <a:r>
              <a:rPr lang="en-US" sz="6600" b="1" dirty="0">
                <a:solidFill>
                  <a:srgbClr val="C0000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39345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4A28A-42F4-A69A-5291-8CD02279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58" y="365125"/>
            <a:ext cx="11041342" cy="1325563"/>
          </a:xfrm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Chest Pain:</a:t>
            </a:r>
            <a:br>
              <a:rPr lang="en-US" sz="4800" b="1" dirty="0">
                <a:solidFill>
                  <a:srgbClr val="FFFF00"/>
                </a:solidFill>
              </a:rPr>
            </a:br>
            <a:r>
              <a:rPr lang="en-US" sz="4800" b="1" dirty="0">
                <a:solidFill>
                  <a:srgbClr val="FFFF00"/>
                </a:solidFill>
              </a:rPr>
              <a:t> The Silent Killers vs. The Imposters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F8007-3456-9EEB-7425-0AC5C4125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587" y="2174874"/>
            <a:ext cx="10410825" cy="3916363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Must rule out: ACS (NSTEMI, STEMI, UA), Aortic dissection, PE, tamponade, esophageal rupture and PNX.</a:t>
            </a:r>
          </a:p>
          <a:p>
            <a:r>
              <a:rPr lang="en-US" dirty="0"/>
              <a:t>Imposters: MSK, anxiety, GERD, esophageal spasm, pericarditis, dermatologic, Herpes, Pleurisy.</a:t>
            </a:r>
          </a:p>
          <a:p>
            <a:r>
              <a:rPr lang="en-US" dirty="0"/>
              <a:t>Story matters.</a:t>
            </a:r>
          </a:p>
          <a:p>
            <a:r>
              <a:rPr lang="en-US" dirty="0"/>
              <a:t>Patient risk category.</a:t>
            </a:r>
          </a:p>
          <a:p>
            <a:r>
              <a:rPr lang="en-US" dirty="0"/>
              <a:t>EKG.</a:t>
            </a:r>
          </a:p>
          <a:p>
            <a:r>
              <a:rPr lang="en-US" dirty="0"/>
              <a:t>Outpatient vs inpatient.</a:t>
            </a:r>
          </a:p>
        </p:txBody>
      </p:sp>
    </p:spTree>
    <p:extLst>
      <p:ext uri="{BB962C8B-B14F-4D97-AF65-F5344CB8AC3E}">
        <p14:creationId xmlns:p14="http://schemas.microsoft.com/office/powerpoint/2010/main" val="426900701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8696-FBF8-73B1-CD98-5F2F8810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80" y="427037"/>
            <a:ext cx="11120437" cy="1325563"/>
          </a:xfrm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Shortness of Breath:</a:t>
            </a:r>
            <a:br>
              <a:rPr lang="en-US" sz="4800" b="1" dirty="0">
                <a:solidFill>
                  <a:srgbClr val="FFFF00"/>
                </a:solidFill>
              </a:rPr>
            </a:br>
            <a:r>
              <a:rPr lang="en-US" sz="4800" b="1" dirty="0">
                <a:solidFill>
                  <a:srgbClr val="FFFF00"/>
                </a:solidFill>
              </a:rPr>
              <a:t>Is This Heart, Lungs, or Something Else?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69F1-7F79-3FF2-B9A8-F3F47B7CD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710" y="2608733"/>
            <a:ext cx="9934575" cy="1546273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History and Physical in most cases will give away the answer.</a:t>
            </a:r>
          </a:p>
          <a:p>
            <a:r>
              <a:rPr lang="en-US" dirty="0"/>
              <a:t>BNP/NT-</a:t>
            </a:r>
            <a:r>
              <a:rPr lang="en-US" dirty="0" err="1"/>
              <a:t>proBNP</a:t>
            </a:r>
            <a:r>
              <a:rPr lang="en-US" dirty="0"/>
              <a:t>, CXR, PFTs, Sleep study</a:t>
            </a:r>
          </a:p>
          <a:p>
            <a:r>
              <a:rPr lang="en-US" dirty="0"/>
              <a:t>Echocardiogram (HFrEF, HFpEF, PH)</a:t>
            </a:r>
          </a:p>
        </p:txBody>
      </p:sp>
    </p:spTree>
    <p:extLst>
      <p:ext uri="{BB962C8B-B14F-4D97-AF65-F5344CB8AC3E}">
        <p14:creationId xmlns:p14="http://schemas.microsoft.com/office/powerpoint/2010/main" val="40872086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38768-283D-387F-F24A-6F6C0C0E9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E46C-AD0A-5252-A7D0-FA6870BC4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80" y="427037"/>
            <a:ext cx="11120437" cy="1325563"/>
          </a:xfrm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Heart Failure at a Glance: </a:t>
            </a:r>
            <a:br>
              <a:rPr lang="en-US" sz="4800" b="1" dirty="0">
                <a:solidFill>
                  <a:srgbClr val="FFFF00"/>
                </a:solidFill>
              </a:rPr>
            </a:br>
            <a:r>
              <a:rPr lang="en-US" sz="4800" b="1" dirty="0">
                <a:solidFill>
                  <a:srgbClr val="FFFF00"/>
                </a:solidFill>
              </a:rPr>
              <a:t>From Diagnosis to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2367C-AE41-E03C-5258-54BF5EB26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059" y="2093306"/>
            <a:ext cx="11629882" cy="4337657"/>
          </a:xfrm>
          <a:ln w="381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/>
              <a:t>Type of HF: HFrEF vs HFpEF vs HFmrEF</a:t>
            </a:r>
          </a:p>
          <a:p>
            <a:r>
              <a:rPr lang="en-US" dirty="0"/>
              <a:t>Etiology: Ischemic vs non‑ischemic</a:t>
            </a:r>
          </a:p>
          <a:p>
            <a:r>
              <a:rPr lang="en-US" dirty="0"/>
              <a:t>Diagnostics: Echocardiography, ICA, CMR, PET‑CT</a:t>
            </a:r>
          </a:p>
          <a:p>
            <a:r>
              <a:rPr lang="en-US" dirty="0"/>
              <a:t>Clinical assessment: NYHA class, volume status, BNP/NT‑proBNP, diuretic selection</a:t>
            </a:r>
          </a:p>
          <a:p>
            <a:r>
              <a:rPr lang="en-US" dirty="0"/>
              <a:t>Hemodynamic monitoring: Role of CardioMEMS</a:t>
            </a:r>
          </a:p>
          <a:p>
            <a:r>
              <a:rPr lang="en-US" dirty="0"/>
              <a:t>Patient education: Diagnosis, treatment plan, shared responsibility</a:t>
            </a:r>
          </a:p>
          <a:p>
            <a:r>
              <a:rPr lang="en-US" dirty="0"/>
              <a:t>Management pillars: HFrEF vs HFpEF therapies; vitals and lab monitoring</a:t>
            </a:r>
          </a:p>
          <a:p>
            <a:r>
              <a:rPr lang="en-US" dirty="0"/>
              <a:t>Device therapy: CRT‑D, CRT‑P indications</a:t>
            </a:r>
          </a:p>
          <a:p>
            <a:r>
              <a:rPr lang="en-US" dirty="0"/>
              <a:t>Lifestyle &amp; rehab: Weight loss, smoking/alcohol/illicit drug cessation, OSA treatment, cardiac rehab.</a:t>
            </a:r>
          </a:p>
          <a:p>
            <a:r>
              <a:rPr lang="en-US" dirty="0"/>
              <a:t>Iron deficiency: Screen and treat with IV iron if ferritin &lt;100 ng/mL or 100-299 ng/mL with TSAT &lt;20%</a:t>
            </a:r>
          </a:p>
        </p:txBody>
      </p:sp>
    </p:spTree>
    <p:extLst>
      <p:ext uri="{BB962C8B-B14F-4D97-AF65-F5344CB8AC3E}">
        <p14:creationId xmlns:p14="http://schemas.microsoft.com/office/powerpoint/2010/main" val="78142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73786-80FC-6057-9D4B-E2292EB162B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Palpitations: Benign or Deadly?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63E8E-8637-E9C0-153E-E643CB325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284" y="2544763"/>
            <a:ext cx="10689432" cy="1908175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The Question The Predicts Risk is “Did you ever pass out with these palpitations?”</a:t>
            </a:r>
          </a:p>
          <a:p>
            <a:r>
              <a:rPr lang="en-US" dirty="0"/>
              <a:t>Cardiac monitoring (Holter, Event monitor, MCOT) depends on frequency of symptoms and suspected underlying cause.</a:t>
            </a:r>
          </a:p>
        </p:txBody>
      </p:sp>
    </p:spTree>
    <p:extLst>
      <p:ext uri="{BB962C8B-B14F-4D97-AF65-F5344CB8AC3E}">
        <p14:creationId xmlns:p14="http://schemas.microsoft.com/office/powerpoint/2010/main" val="375624761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ED149-9318-E74B-A8BB-140FCC594B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 Syncope vs. Mimics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6C979-66E8-B954-7B87-C5D4D900E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668" y="2058988"/>
            <a:ext cx="5300663" cy="4194175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Seizure</a:t>
            </a:r>
          </a:p>
          <a:p>
            <a:r>
              <a:rPr lang="en-US" dirty="0"/>
              <a:t>Hypoglycemia</a:t>
            </a:r>
          </a:p>
          <a:p>
            <a:r>
              <a:rPr lang="en-US" dirty="0"/>
              <a:t>Cataplexy</a:t>
            </a:r>
          </a:p>
          <a:p>
            <a:r>
              <a:rPr lang="en-US" dirty="0"/>
              <a:t>Psychogenic/pseudosyncope</a:t>
            </a:r>
          </a:p>
          <a:p>
            <a:r>
              <a:rPr lang="en-US" dirty="0"/>
              <a:t>Vertebrobasilar insufficiency</a:t>
            </a:r>
          </a:p>
          <a:p>
            <a:r>
              <a:rPr lang="en-US" dirty="0"/>
              <a:t>Basilar Migraine</a:t>
            </a:r>
          </a:p>
          <a:p>
            <a:r>
              <a:rPr lang="en-US" dirty="0"/>
              <a:t>Vertigo </a:t>
            </a:r>
          </a:p>
          <a:p>
            <a:r>
              <a:rPr lang="en-US" dirty="0"/>
              <a:t>Intoxication</a:t>
            </a:r>
          </a:p>
        </p:txBody>
      </p:sp>
    </p:spTree>
    <p:extLst>
      <p:ext uri="{BB962C8B-B14F-4D97-AF65-F5344CB8AC3E}">
        <p14:creationId xmlns:p14="http://schemas.microsoft.com/office/powerpoint/2010/main" val="3976484397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D54BF-9627-4758-05A8-CEB6A6E9E39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What kind of syncope?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7368D-8BBB-737E-30C4-74FE82A97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62" y="1892300"/>
            <a:ext cx="11268075" cy="4765676"/>
          </a:xfrm>
          <a:ln w="381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Story and context. Before, during and after the event.</a:t>
            </a:r>
          </a:p>
          <a:p>
            <a:r>
              <a:rPr lang="en-US" dirty="0"/>
              <a:t>Family Hx</a:t>
            </a:r>
          </a:p>
          <a:p>
            <a:r>
              <a:rPr lang="en-US" dirty="0"/>
              <a:t>Reflex = Neurally-mediated = Vasovagal (Neurocardiogenic) or situational or carotid sinus hypersensitivity. </a:t>
            </a:r>
          </a:p>
          <a:p>
            <a:r>
              <a:rPr lang="en-US" dirty="0"/>
              <a:t>Orthostatic syncope: Dysautonomia (Parkinson’s, DM…etc) or volume depletion or medication-induced.</a:t>
            </a:r>
          </a:p>
          <a:p>
            <a:r>
              <a:rPr lang="en-US" dirty="0"/>
              <a:t>Orthostatic tachycardia = POTS</a:t>
            </a:r>
          </a:p>
          <a:p>
            <a:r>
              <a:rPr lang="en-US" dirty="0"/>
              <a:t>Cardiac: Structural (obstructive lesions) or arrhythmic (fast or slow)</a:t>
            </a:r>
          </a:p>
          <a:p>
            <a:r>
              <a:rPr lang="en-US" dirty="0"/>
              <a:t>Role of Tilt table test: Symptoms + HR + BP </a:t>
            </a:r>
          </a:p>
          <a:p>
            <a:r>
              <a:rPr lang="en-US" dirty="0"/>
              <a:t>Education about diagnosis is the main bulk of management.</a:t>
            </a:r>
          </a:p>
          <a:p>
            <a:r>
              <a:rPr lang="en-US" dirty="0"/>
              <a:t>Driving, swimming, climbing and operating heavy machinery.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68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2D281-0EA5-E803-6147-FABC2EF74A2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 w="5715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spcFirstLastPara="0" vert="horz" wrap="square" lIns="182880" tIns="182880" rIns="182880" bIns="182880" numCol="1" spcCol="1270" rtlCol="0" anchor="ctr" anchorCtr="0"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Hypertension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44041-77FC-30E1-901A-B1DF749F2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093" y="2168525"/>
            <a:ext cx="6119813" cy="4117975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Real vs White coat vs Masked</a:t>
            </a:r>
          </a:p>
          <a:p>
            <a:r>
              <a:rPr lang="en-US" dirty="0"/>
              <a:t>Goal</a:t>
            </a:r>
          </a:p>
          <a:p>
            <a:r>
              <a:rPr lang="en-US" dirty="0"/>
              <a:t>Offending meds + lifestyle changes.</a:t>
            </a:r>
          </a:p>
          <a:p>
            <a:r>
              <a:rPr lang="en-US" dirty="0"/>
              <a:t>OSA management</a:t>
            </a:r>
          </a:p>
          <a:p>
            <a:r>
              <a:rPr lang="en-US" dirty="0"/>
              <a:t>First, second and third lines.</a:t>
            </a:r>
          </a:p>
          <a:p>
            <a:r>
              <a:rPr lang="en-US" dirty="0"/>
              <a:t>Resistant Vs Refractory.</a:t>
            </a:r>
          </a:p>
          <a:p>
            <a:r>
              <a:rPr lang="en-US" dirty="0"/>
              <a:t>Primary vs Secondary</a:t>
            </a:r>
          </a:p>
          <a:p>
            <a:r>
              <a:rPr lang="en-US" dirty="0"/>
              <a:t>Renal denervation.</a:t>
            </a:r>
          </a:p>
        </p:txBody>
      </p:sp>
    </p:spTree>
    <p:extLst>
      <p:ext uri="{BB962C8B-B14F-4D97-AF65-F5344CB8AC3E}">
        <p14:creationId xmlns:p14="http://schemas.microsoft.com/office/powerpoint/2010/main" val="177180363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1232</Words>
  <Application>Microsoft Office PowerPoint</Application>
  <PresentationFormat>Widescreen</PresentationFormat>
  <Paragraphs>162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Wingdings</vt:lpstr>
      <vt:lpstr>Office Theme</vt:lpstr>
      <vt:lpstr>PowerPoint Presentation</vt:lpstr>
      <vt:lpstr>Learning Objectives</vt:lpstr>
      <vt:lpstr>Chest Pain:  The Silent Killers vs. The Imposters</vt:lpstr>
      <vt:lpstr>Shortness of Breath: Is This Heart, Lungs, or Something Else?</vt:lpstr>
      <vt:lpstr>Heart Failure at a Glance:  From Diagnosis to Care</vt:lpstr>
      <vt:lpstr>Palpitations: Benign or Deadly?</vt:lpstr>
      <vt:lpstr> Syncope vs. Mimics</vt:lpstr>
      <vt:lpstr>What kind of syncope?</vt:lpstr>
      <vt:lpstr>Hypertension </vt:lpstr>
      <vt:lpstr>Atrial Fibrillation</vt:lpstr>
      <vt:lpstr>Bradyarrhythmias &amp; Blocks</vt:lpstr>
      <vt:lpstr>Risk stratification for non-cardiac surgery</vt:lpstr>
      <vt:lpstr>Not All Stress Tests Are Created Equal </vt:lpstr>
      <vt:lpstr>Who gets Statin? </vt:lpstr>
      <vt:lpstr>CAC score &amp; Other Cardiac CTs </vt:lpstr>
      <vt:lpstr> Claudication &amp; PAD</vt:lpstr>
      <vt:lpstr>Women’s Heart Health</vt:lpstr>
      <vt:lpstr>Pregnancy &amp; the Heart</vt:lpstr>
      <vt:lpstr>Athletes’Cardiovascular Health</vt:lpstr>
      <vt:lpstr>Cardiologists’ Blacklist Meds</vt:lpstr>
      <vt:lpstr>THC &amp; Cardiovascular Risk</vt:lpstr>
      <vt:lpstr>Beyond the Test:  What Defines Good Care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Kerolus Shehata</dc:creator>
  <cp:lastModifiedBy>Kerolus Shehata</cp:lastModifiedBy>
  <cp:revision>18</cp:revision>
  <dcterms:created xsi:type="dcterms:W3CDTF">2025-08-02T02:04:58Z</dcterms:created>
  <dcterms:modified xsi:type="dcterms:W3CDTF">2025-08-03T23:42:40Z</dcterms:modified>
</cp:coreProperties>
</file>