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6" r:id="rId4"/>
    <p:sldMasterId id="2147483648" r:id="rId5"/>
    <p:sldMasterId id="2147483668" r:id="rId6"/>
    <p:sldMasterId id="2147483680" r:id="rId7"/>
    <p:sldMasterId id="2147483687" r:id="rId8"/>
  </p:sldMasterIdLst>
  <p:notesMasterIdLst>
    <p:notesMasterId r:id="rId30"/>
  </p:notesMasterIdLst>
  <p:sldIdLst>
    <p:sldId id="256" r:id="rId9"/>
    <p:sldId id="257" r:id="rId10"/>
    <p:sldId id="295" r:id="rId11"/>
    <p:sldId id="297" r:id="rId12"/>
    <p:sldId id="298" r:id="rId13"/>
    <p:sldId id="299" r:id="rId14"/>
    <p:sldId id="300" r:id="rId15"/>
    <p:sldId id="280" r:id="rId16"/>
    <p:sldId id="281" r:id="rId17"/>
    <p:sldId id="282" r:id="rId18"/>
    <p:sldId id="284" r:id="rId19"/>
    <p:sldId id="283" r:id="rId20"/>
    <p:sldId id="286" r:id="rId21"/>
    <p:sldId id="285" r:id="rId22"/>
    <p:sldId id="287" r:id="rId23"/>
    <p:sldId id="290" r:id="rId24"/>
    <p:sldId id="291" r:id="rId25"/>
    <p:sldId id="293" r:id="rId26"/>
    <p:sldId id="289" r:id="rId27"/>
    <p:sldId id="294" r:id="rId28"/>
    <p:sldId id="27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3279"/>
    <a:srgbClr val="FF7F32"/>
    <a:srgbClr val="FAAF3F"/>
    <a:srgbClr val="5EC8E5"/>
    <a:srgbClr val="E35C96"/>
    <a:srgbClr val="000545"/>
    <a:srgbClr val="00098B"/>
    <a:srgbClr val="DDF0F9"/>
    <a:srgbClr val="00A0DF"/>
    <a:srgbClr val="0C0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21"/>
    <p:restoredTop sz="96543"/>
  </p:normalViewPr>
  <p:slideViewPr>
    <p:cSldViewPr snapToGrid="0" snapToObjects="1" showGuides="1">
      <p:cViewPr varScale="1">
        <p:scale>
          <a:sx n="113" d="100"/>
          <a:sy n="113" d="100"/>
        </p:scale>
        <p:origin x="102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rgbClr val="653279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rgbClr val="653279"/>
                </a:solidFill>
              </a:rPr>
              <a:t>Reported</a:t>
            </a:r>
            <a:r>
              <a:rPr lang="en-US" baseline="0" dirty="0">
                <a:solidFill>
                  <a:srgbClr val="653279"/>
                </a:solidFill>
              </a:rPr>
              <a:t> Palliative Care by Bed Size</a:t>
            </a:r>
            <a:endParaRPr lang="en-US" dirty="0">
              <a:solidFill>
                <a:srgbClr val="653279"/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rgbClr val="653279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B292-4677-B31E-C7CC32D25512}"/>
                </c:ext>
              </c:extLst>
            </c:dLbl>
            <c:dLbl>
              <c:idx val="3"/>
              <c:layout>
                <c:manualLayout>
                  <c:x val="-3.957574798163830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92-4677-B31E-C7CC32D255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653279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500+ Beds</c:v>
                </c:pt>
                <c:pt idx="1">
                  <c:v>400-499 Beds</c:v>
                </c:pt>
                <c:pt idx="2">
                  <c:v>300-399 Beds</c:v>
                </c:pt>
                <c:pt idx="3">
                  <c:v>200-299 Beds</c:v>
                </c:pt>
                <c:pt idx="4">
                  <c:v>100-199 Beds</c:v>
                </c:pt>
                <c:pt idx="5">
                  <c:v>50-99 Beds</c:v>
                </c:pt>
                <c:pt idx="6">
                  <c:v>25-49 Beds</c:v>
                </c:pt>
                <c:pt idx="7">
                  <c:v>6-24 Beds</c:v>
                </c:pt>
              </c:strCache>
            </c:strRef>
          </c:cat>
          <c:val>
            <c:numRef>
              <c:f>Sheet1!$B$2:$B$9</c:f>
              <c:numCache>
                <c:formatCode>0.0%</c:formatCode>
                <c:ptCount val="8"/>
                <c:pt idx="0">
                  <c:v>0.97199999999999998</c:v>
                </c:pt>
                <c:pt idx="1">
                  <c:v>0.96099999999999997</c:v>
                </c:pt>
                <c:pt idx="2">
                  <c:v>0.88400000000000001</c:v>
                </c:pt>
                <c:pt idx="3">
                  <c:v>0.82099999999999995</c:v>
                </c:pt>
                <c:pt idx="4">
                  <c:v>0.64500000000000002</c:v>
                </c:pt>
                <c:pt idx="5">
                  <c:v>0.47799999999999998</c:v>
                </c:pt>
                <c:pt idx="6">
                  <c:v>0.371</c:v>
                </c:pt>
                <c:pt idx="7">
                  <c:v>0.34699999999999998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92-4677-B31E-C7CC32D255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7293792"/>
        <c:axId val="967315424"/>
      </c:barChart>
      <c:catAx>
        <c:axId val="967293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653279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7315424"/>
        <c:crosses val="autoZero"/>
        <c:auto val="1"/>
        <c:lblAlgn val="ctr"/>
        <c:lblOffset val="100"/>
        <c:noMultiLvlLbl val="0"/>
      </c:catAx>
      <c:valAx>
        <c:axId val="967315424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653279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7293792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Referring Source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CBC-4C7F-B946-0CB587E5AD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CBC-4C7F-B946-0CB587E5AD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5E-4AA0-A0BF-CDC8125B831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CBC-4C7F-B946-0CB587E5AD4D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85E-4AA0-A0BF-CDC8125B83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653279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Hospital Medicine</c:v>
                </c:pt>
                <c:pt idx="1">
                  <c:v>General Medicine</c:v>
                </c:pt>
                <c:pt idx="2">
                  <c:v>Critical Care</c:v>
                </c:pt>
                <c:pt idx="3">
                  <c:v>All Others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0.36599999999999999</c:v>
                </c:pt>
                <c:pt idx="1">
                  <c:v>0.14499999999999999</c:v>
                </c:pt>
                <c:pt idx="2">
                  <c:v>0.123</c:v>
                </c:pt>
                <c:pt idx="3">
                  <c:v>0.36699999999999999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5E-4AA0-A0BF-CDC8125B8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653279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rgbClr val="653279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Referring Source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59-4A2B-BA23-AD1650D711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59-4A2B-BA23-AD1650D711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5E-4AA0-A0BF-CDC8125B831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59-4A2B-BA23-AD1650D71119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85E-4AA0-A0BF-CDC8125B83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653279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Cancer</c:v>
                </c:pt>
                <c:pt idx="1">
                  <c:v>Cardiovascular</c:v>
                </c:pt>
                <c:pt idx="2">
                  <c:v>Infectious Disease</c:v>
                </c:pt>
                <c:pt idx="3">
                  <c:v>All Others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0.218</c:v>
                </c:pt>
                <c:pt idx="1">
                  <c:v>0.13400000000000001</c:v>
                </c:pt>
                <c:pt idx="2">
                  <c:v>0.127</c:v>
                </c:pt>
                <c:pt idx="3">
                  <c:v>0.52100000000000002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5E-4AA0-A0BF-CDC8125B8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653279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rgbClr val="653279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09EACD-74D0-4C4A-A74D-C1F95B3CDEAF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C56899-EE92-41E2-87B8-09F19757AE2B}">
      <dgm:prSet phldrT="[Text]"/>
      <dgm:spPr/>
      <dgm:t>
        <a:bodyPr/>
        <a:lstStyle/>
        <a:p>
          <a:r>
            <a:rPr lang="en-US" dirty="0"/>
            <a:t>APP 1.3FTE</a:t>
          </a:r>
        </a:p>
      </dgm:t>
    </dgm:pt>
    <dgm:pt modelId="{046CA86E-C34D-4BD1-A900-F00C0D19A01B}" type="parTrans" cxnId="{AA59D83E-29B0-4E8D-AE58-A7B1B8365BC2}">
      <dgm:prSet/>
      <dgm:spPr/>
      <dgm:t>
        <a:bodyPr/>
        <a:lstStyle/>
        <a:p>
          <a:endParaRPr lang="en-US"/>
        </a:p>
      </dgm:t>
    </dgm:pt>
    <dgm:pt modelId="{3940830C-C106-4F4A-BB64-4B85EF70FE18}" type="sibTrans" cxnId="{AA59D83E-29B0-4E8D-AE58-A7B1B8365BC2}">
      <dgm:prSet/>
      <dgm:spPr/>
      <dgm:t>
        <a:bodyPr/>
        <a:lstStyle/>
        <a:p>
          <a:endParaRPr lang="en-US"/>
        </a:p>
      </dgm:t>
    </dgm:pt>
    <dgm:pt modelId="{4AE4BA4B-5C85-4293-9F53-484A69830431}">
      <dgm:prSet phldrT="[Text]"/>
      <dgm:spPr/>
      <dgm:t>
        <a:bodyPr/>
        <a:lstStyle/>
        <a:p>
          <a:r>
            <a:rPr lang="en-US" dirty="0"/>
            <a:t>MD 1.0FTE</a:t>
          </a:r>
        </a:p>
      </dgm:t>
    </dgm:pt>
    <dgm:pt modelId="{3911C07B-2C09-4D35-AF9F-D9F3F6FD91E6}" type="parTrans" cxnId="{E9D5A14F-2DE6-44AC-A449-B1307FB35EB7}">
      <dgm:prSet/>
      <dgm:spPr/>
      <dgm:t>
        <a:bodyPr/>
        <a:lstStyle/>
        <a:p>
          <a:endParaRPr lang="en-US"/>
        </a:p>
      </dgm:t>
    </dgm:pt>
    <dgm:pt modelId="{CE8372DC-8CAE-4A56-9CCC-6D0BA85FF830}" type="sibTrans" cxnId="{E9D5A14F-2DE6-44AC-A449-B1307FB35EB7}">
      <dgm:prSet/>
      <dgm:spPr/>
      <dgm:t>
        <a:bodyPr/>
        <a:lstStyle/>
        <a:p>
          <a:endParaRPr lang="en-US"/>
        </a:p>
      </dgm:t>
    </dgm:pt>
    <dgm:pt modelId="{6217D24E-496C-41CB-AFAC-FCA05F52C442}">
      <dgm:prSet phldrT="[Text]"/>
      <dgm:spPr/>
      <dgm:t>
        <a:bodyPr/>
        <a:lstStyle/>
        <a:p>
          <a:r>
            <a:rPr lang="en-US" dirty="0"/>
            <a:t>RN 0.7FTE</a:t>
          </a:r>
        </a:p>
      </dgm:t>
    </dgm:pt>
    <dgm:pt modelId="{4F34DF6D-5ABD-4821-BD24-3D2D8C4A644E}" type="parTrans" cxnId="{32DF86CE-3196-47D2-AEF6-2C8BEA57F838}">
      <dgm:prSet/>
      <dgm:spPr/>
      <dgm:t>
        <a:bodyPr/>
        <a:lstStyle/>
        <a:p>
          <a:endParaRPr lang="en-US"/>
        </a:p>
      </dgm:t>
    </dgm:pt>
    <dgm:pt modelId="{E9D71E01-5779-4E57-A69C-3701CA47FEEA}" type="sibTrans" cxnId="{32DF86CE-3196-47D2-AEF6-2C8BEA57F838}">
      <dgm:prSet/>
      <dgm:spPr/>
      <dgm:t>
        <a:bodyPr/>
        <a:lstStyle/>
        <a:p>
          <a:endParaRPr lang="en-US"/>
        </a:p>
      </dgm:t>
    </dgm:pt>
    <dgm:pt modelId="{9967A845-47C0-49B7-8D50-420D7FDC89D0}">
      <dgm:prSet phldrT="[Text]"/>
      <dgm:spPr/>
      <dgm:t>
        <a:bodyPr/>
        <a:lstStyle/>
        <a:p>
          <a:r>
            <a:rPr lang="en-US" dirty="0"/>
            <a:t>Chaplain 0.3FTE</a:t>
          </a:r>
        </a:p>
      </dgm:t>
    </dgm:pt>
    <dgm:pt modelId="{C2D23396-1306-4097-A84A-8A48195B3FBA}" type="parTrans" cxnId="{EAAC9925-F4D3-4730-8635-C55017CEC625}">
      <dgm:prSet/>
      <dgm:spPr/>
      <dgm:t>
        <a:bodyPr/>
        <a:lstStyle/>
        <a:p>
          <a:endParaRPr lang="en-US"/>
        </a:p>
      </dgm:t>
    </dgm:pt>
    <dgm:pt modelId="{2AD610B3-E1CD-4828-A0A2-406B24B0AEA9}" type="sibTrans" cxnId="{EAAC9925-F4D3-4730-8635-C55017CEC625}">
      <dgm:prSet/>
      <dgm:spPr/>
      <dgm:t>
        <a:bodyPr/>
        <a:lstStyle/>
        <a:p>
          <a:endParaRPr lang="en-US"/>
        </a:p>
      </dgm:t>
    </dgm:pt>
    <dgm:pt modelId="{E8D395CD-905F-4901-8FEA-FF438972BA8D}">
      <dgm:prSet phldrT="[Text]"/>
      <dgm:spPr/>
      <dgm:t>
        <a:bodyPr/>
        <a:lstStyle/>
        <a:p>
          <a:r>
            <a:rPr lang="en-US" dirty="0"/>
            <a:t>Admin 0.3FTE</a:t>
          </a:r>
        </a:p>
      </dgm:t>
    </dgm:pt>
    <dgm:pt modelId="{CE213162-3FF9-4600-A45C-92542472A004}" type="parTrans" cxnId="{E0627099-778D-420E-8778-B6D2488AA31D}">
      <dgm:prSet/>
      <dgm:spPr/>
      <dgm:t>
        <a:bodyPr/>
        <a:lstStyle/>
        <a:p>
          <a:endParaRPr lang="en-US"/>
        </a:p>
      </dgm:t>
    </dgm:pt>
    <dgm:pt modelId="{3FB0683A-1473-4893-8A6F-A14D0959E6E5}" type="sibTrans" cxnId="{E0627099-778D-420E-8778-B6D2488AA31D}">
      <dgm:prSet/>
      <dgm:spPr/>
      <dgm:t>
        <a:bodyPr/>
        <a:lstStyle/>
        <a:p>
          <a:endParaRPr lang="en-US"/>
        </a:p>
      </dgm:t>
    </dgm:pt>
    <dgm:pt modelId="{367DB0AA-F041-4992-822B-5E6143063CB1}">
      <dgm:prSet/>
      <dgm:spPr/>
      <dgm:t>
        <a:bodyPr/>
        <a:lstStyle/>
        <a:p>
          <a:r>
            <a:rPr lang="en-US" dirty="0"/>
            <a:t>SW 1.0FTE</a:t>
          </a:r>
        </a:p>
      </dgm:t>
    </dgm:pt>
    <dgm:pt modelId="{5768A646-B32E-4990-AE45-E9E00F05A52B}" type="parTrans" cxnId="{547016FF-B6E4-4305-937C-4AD3465D5E66}">
      <dgm:prSet/>
      <dgm:spPr/>
      <dgm:t>
        <a:bodyPr/>
        <a:lstStyle/>
        <a:p>
          <a:endParaRPr lang="en-US"/>
        </a:p>
      </dgm:t>
    </dgm:pt>
    <dgm:pt modelId="{13709836-2F78-4B0E-8290-FAF0301D1939}" type="sibTrans" cxnId="{547016FF-B6E4-4305-937C-4AD3465D5E66}">
      <dgm:prSet/>
      <dgm:spPr/>
      <dgm:t>
        <a:bodyPr/>
        <a:lstStyle/>
        <a:p>
          <a:endParaRPr lang="en-US"/>
        </a:p>
      </dgm:t>
    </dgm:pt>
    <dgm:pt modelId="{654E9666-102F-43D7-AC5E-5077E29721C7}" type="pres">
      <dgm:prSet presAssocID="{FF09EACD-74D0-4C4A-A74D-C1F95B3CDEAF}" presName="cycle" presStyleCnt="0">
        <dgm:presLayoutVars>
          <dgm:dir/>
          <dgm:resizeHandles val="exact"/>
        </dgm:presLayoutVars>
      </dgm:prSet>
      <dgm:spPr/>
    </dgm:pt>
    <dgm:pt modelId="{E29D6E15-9604-4F25-AD05-D91680A0681B}" type="pres">
      <dgm:prSet presAssocID="{91C56899-EE92-41E2-87B8-09F19757AE2B}" presName="node" presStyleLbl="node1" presStyleIdx="0" presStyleCnt="6">
        <dgm:presLayoutVars>
          <dgm:bulletEnabled val="1"/>
        </dgm:presLayoutVars>
      </dgm:prSet>
      <dgm:spPr/>
    </dgm:pt>
    <dgm:pt modelId="{2C8F7E25-9CBC-49EC-89B2-37DFC725AED1}" type="pres">
      <dgm:prSet presAssocID="{91C56899-EE92-41E2-87B8-09F19757AE2B}" presName="spNode" presStyleCnt="0"/>
      <dgm:spPr/>
    </dgm:pt>
    <dgm:pt modelId="{8F53E454-F7A6-41D5-B2F3-4C3A04AA7208}" type="pres">
      <dgm:prSet presAssocID="{3940830C-C106-4F4A-BB64-4B85EF70FE18}" presName="sibTrans" presStyleLbl="sibTrans1D1" presStyleIdx="0" presStyleCnt="6"/>
      <dgm:spPr/>
    </dgm:pt>
    <dgm:pt modelId="{BEF157E6-F553-4EC8-BD79-2ABE429FCFA0}" type="pres">
      <dgm:prSet presAssocID="{4AE4BA4B-5C85-4293-9F53-484A69830431}" presName="node" presStyleLbl="node1" presStyleIdx="1" presStyleCnt="6">
        <dgm:presLayoutVars>
          <dgm:bulletEnabled val="1"/>
        </dgm:presLayoutVars>
      </dgm:prSet>
      <dgm:spPr/>
    </dgm:pt>
    <dgm:pt modelId="{D511C49C-8A16-43AD-82C4-14E3F31E5DBB}" type="pres">
      <dgm:prSet presAssocID="{4AE4BA4B-5C85-4293-9F53-484A69830431}" presName="spNode" presStyleCnt="0"/>
      <dgm:spPr/>
    </dgm:pt>
    <dgm:pt modelId="{57AECBBA-3F02-4B51-8F94-198483B57DA6}" type="pres">
      <dgm:prSet presAssocID="{CE8372DC-8CAE-4A56-9CCC-6D0BA85FF830}" presName="sibTrans" presStyleLbl="sibTrans1D1" presStyleIdx="1" presStyleCnt="6"/>
      <dgm:spPr/>
    </dgm:pt>
    <dgm:pt modelId="{9B169142-74B7-4A37-87FE-263FDEE9A7F6}" type="pres">
      <dgm:prSet presAssocID="{367DB0AA-F041-4992-822B-5E6143063CB1}" presName="node" presStyleLbl="node1" presStyleIdx="2" presStyleCnt="6">
        <dgm:presLayoutVars>
          <dgm:bulletEnabled val="1"/>
        </dgm:presLayoutVars>
      </dgm:prSet>
      <dgm:spPr/>
    </dgm:pt>
    <dgm:pt modelId="{A353CA25-56B3-423B-B177-13D6385B415F}" type="pres">
      <dgm:prSet presAssocID="{367DB0AA-F041-4992-822B-5E6143063CB1}" presName="spNode" presStyleCnt="0"/>
      <dgm:spPr/>
    </dgm:pt>
    <dgm:pt modelId="{C1E7DE9A-3AE7-40A7-925E-5D3207E7E237}" type="pres">
      <dgm:prSet presAssocID="{13709836-2F78-4B0E-8290-FAF0301D1939}" presName="sibTrans" presStyleLbl="sibTrans1D1" presStyleIdx="2" presStyleCnt="6"/>
      <dgm:spPr/>
    </dgm:pt>
    <dgm:pt modelId="{689E1533-5CB1-4503-8FE6-DD614CC10AE0}" type="pres">
      <dgm:prSet presAssocID="{6217D24E-496C-41CB-AFAC-FCA05F52C442}" presName="node" presStyleLbl="node1" presStyleIdx="3" presStyleCnt="6">
        <dgm:presLayoutVars>
          <dgm:bulletEnabled val="1"/>
        </dgm:presLayoutVars>
      </dgm:prSet>
      <dgm:spPr/>
    </dgm:pt>
    <dgm:pt modelId="{B29FB342-AB42-4FE8-A2D8-AF4470E3D2AC}" type="pres">
      <dgm:prSet presAssocID="{6217D24E-496C-41CB-AFAC-FCA05F52C442}" presName="spNode" presStyleCnt="0"/>
      <dgm:spPr/>
    </dgm:pt>
    <dgm:pt modelId="{2BF7AD86-70CE-4418-A591-25378DD8AF51}" type="pres">
      <dgm:prSet presAssocID="{E9D71E01-5779-4E57-A69C-3701CA47FEEA}" presName="sibTrans" presStyleLbl="sibTrans1D1" presStyleIdx="3" presStyleCnt="6"/>
      <dgm:spPr/>
    </dgm:pt>
    <dgm:pt modelId="{58AA7430-3908-4395-B6AD-AEFE6A382EBE}" type="pres">
      <dgm:prSet presAssocID="{9967A845-47C0-49B7-8D50-420D7FDC89D0}" presName="node" presStyleLbl="node1" presStyleIdx="4" presStyleCnt="6">
        <dgm:presLayoutVars>
          <dgm:bulletEnabled val="1"/>
        </dgm:presLayoutVars>
      </dgm:prSet>
      <dgm:spPr/>
    </dgm:pt>
    <dgm:pt modelId="{876D8B75-0B35-4275-8455-750F6165C1E0}" type="pres">
      <dgm:prSet presAssocID="{9967A845-47C0-49B7-8D50-420D7FDC89D0}" presName="spNode" presStyleCnt="0"/>
      <dgm:spPr/>
    </dgm:pt>
    <dgm:pt modelId="{9157B906-5FCC-472A-8DD8-BB06D54BFBCC}" type="pres">
      <dgm:prSet presAssocID="{2AD610B3-E1CD-4828-A0A2-406B24B0AEA9}" presName="sibTrans" presStyleLbl="sibTrans1D1" presStyleIdx="4" presStyleCnt="6"/>
      <dgm:spPr/>
    </dgm:pt>
    <dgm:pt modelId="{97A0D61F-76B6-4AA3-A51E-BDC2567E9567}" type="pres">
      <dgm:prSet presAssocID="{E8D395CD-905F-4901-8FEA-FF438972BA8D}" presName="node" presStyleLbl="node1" presStyleIdx="5" presStyleCnt="6">
        <dgm:presLayoutVars>
          <dgm:bulletEnabled val="1"/>
        </dgm:presLayoutVars>
      </dgm:prSet>
      <dgm:spPr/>
    </dgm:pt>
    <dgm:pt modelId="{9E12BDC6-8932-4CF4-996A-9D6D3F110887}" type="pres">
      <dgm:prSet presAssocID="{E8D395CD-905F-4901-8FEA-FF438972BA8D}" presName="spNode" presStyleCnt="0"/>
      <dgm:spPr/>
    </dgm:pt>
    <dgm:pt modelId="{9F3411D5-C685-45FA-933D-EBE5C420EBE8}" type="pres">
      <dgm:prSet presAssocID="{3FB0683A-1473-4893-8A6F-A14D0959E6E5}" presName="sibTrans" presStyleLbl="sibTrans1D1" presStyleIdx="5" presStyleCnt="6"/>
      <dgm:spPr/>
    </dgm:pt>
  </dgm:ptLst>
  <dgm:cxnLst>
    <dgm:cxn modelId="{D5D3C300-F103-4D71-9640-312E4493E195}" type="presOf" srcId="{CE8372DC-8CAE-4A56-9CCC-6D0BA85FF830}" destId="{57AECBBA-3F02-4B51-8F94-198483B57DA6}" srcOrd="0" destOrd="0" presId="urn:microsoft.com/office/officeart/2005/8/layout/cycle6"/>
    <dgm:cxn modelId="{0BA2FA00-CC28-4D0B-BC61-8A8912F5D1D1}" type="presOf" srcId="{3940830C-C106-4F4A-BB64-4B85EF70FE18}" destId="{8F53E454-F7A6-41D5-B2F3-4C3A04AA7208}" srcOrd="0" destOrd="0" presId="urn:microsoft.com/office/officeart/2005/8/layout/cycle6"/>
    <dgm:cxn modelId="{EAAC9925-F4D3-4730-8635-C55017CEC625}" srcId="{FF09EACD-74D0-4C4A-A74D-C1F95B3CDEAF}" destId="{9967A845-47C0-49B7-8D50-420D7FDC89D0}" srcOrd="4" destOrd="0" parTransId="{C2D23396-1306-4097-A84A-8A48195B3FBA}" sibTransId="{2AD610B3-E1CD-4828-A0A2-406B24B0AEA9}"/>
    <dgm:cxn modelId="{950B8729-87FB-47F1-B74E-D56F0DC421C6}" type="presOf" srcId="{FF09EACD-74D0-4C4A-A74D-C1F95B3CDEAF}" destId="{654E9666-102F-43D7-AC5E-5077E29721C7}" srcOrd="0" destOrd="0" presId="urn:microsoft.com/office/officeart/2005/8/layout/cycle6"/>
    <dgm:cxn modelId="{AA59D83E-29B0-4E8D-AE58-A7B1B8365BC2}" srcId="{FF09EACD-74D0-4C4A-A74D-C1F95B3CDEAF}" destId="{91C56899-EE92-41E2-87B8-09F19757AE2B}" srcOrd="0" destOrd="0" parTransId="{046CA86E-C34D-4BD1-A900-F00C0D19A01B}" sibTransId="{3940830C-C106-4F4A-BB64-4B85EF70FE18}"/>
    <dgm:cxn modelId="{45408B5C-DE2B-45EF-99D4-887E2510C15A}" type="presOf" srcId="{4AE4BA4B-5C85-4293-9F53-484A69830431}" destId="{BEF157E6-F553-4EC8-BD79-2ABE429FCFA0}" srcOrd="0" destOrd="0" presId="urn:microsoft.com/office/officeart/2005/8/layout/cycle6"/>
    <dgm:cxn modelId="{BC835044-0797-429F-A70F-4FE2FB846835}" type="presOf" srcId="{91C56899-EE92-41E2-87B8-09F19757AE2B}" destId="{E29D6E15-9604-4F25-AD05-D91680A0681B}" srcOrd="0" destOrd="0" presId="urn:microsoft.com/office/officeart/2005/8/layout/cycle6"/>
    <dgm:cxn modelId="{02BE7C49-F001-43A6-8CA4-0613138011FE}" type="presOf" srcId="{367DB0AA-F041-4992-822B-5E6143063CB1}" destId="{9B169142-74B7-4A37-87FE-263FDEE9A7F6}" srcOrd="0" destOrd="0" presId="urn:microsoft.com/office/officeart/2005/8/layout/cycle6"/>
    <dgm:cxn modelId="{E9D5A14F-2DE6-44AC-A449-B1307FB35EB7}" srcId="{FF09EACD-74D0-4C4A-A74D-C1F95B3CDEAF}" destId="{4AE4BA4B-5C85-4293-9F53-484A69830431}" srcOrd="1" destOrd="0" parTransId="{3911C07B-2C09-4D35-AF9F-D9F3F6FD91E6}" sibTransId="{CE8372DC-8CAE-4A56-9CCC-6D0BA85FF830}"/>
    <dgm:cxn modelId="{CDE67276-6FEB-4348-85E8-81A51C393F23}" type="presOf" srcId="{13709836-2F78-4B0E-8290-FAF0301D1939}" destId="{C1E7DE9A-3AE7-40A7-925E-5D3207E7E237}" srcOrd="0" destOrd="0" presId="urn:microsoft.com/office/officeart/2005/8/layout/cycle6"/>
    <dgm:cxn modelId="{549AFE77-9A2A-4988-84DA-95F3BF746CEE}" type="presOf" srcId="{E8D395CD-905F-4901-8FEA-FF438972BA8D}" destId="{97A0D61F-76B6-4AA3-A51E-BDC2567E9567}" srcOrd="0" destOrd="0" presId="urn:microsoft.com/office/officeart/2005/8/layout/cycle6"/>
    <dgm:cxn modelId="{E0627099-778D-420E-8778-B6D2488AA31D}" srcId="{FF09EACD-74D0-4C4A-A74D-C1F95B3CDEAF}" destId="{E8D395CD-905F-4901-8FEA-FF438972BA8D}" srcOrd="5" destOrd="0" parTransId="{CE213162-3FF9-4600-A45C-92542472A004}" sibTransId="{3FB0683A-1473-4893-8A6F-A14D0959E6E5}"/>
    <dgm:cxn modelId="{2C2D5D9D-3DE3-4F97-94D4-2819CBFBEA7D}" type="presOf" srcId="{6217D24E-496C-41CB-AFAC-FCA05F52C442}" destId="{689E1533-5CB1-4503-8FE6-DD614CC10AE0}" srcOrd="0" destOrd="0" presId="urn:microsoft.com/office/officeart/2005/8/layout/cycle6"/>
    <dgm:cxn modelId="{F6208FB8-E118-40C0-A396-FC763AC1122A}" type="presOf" srcId="{3FB0683A-1473-4893-8A6F-A14D0959E6E5}" destId="{9F3411D5-C685-45FA-933D-EBE5C420EBE8}" srcOrd="0" destOrd="0" presId="urn:microsoft.com/office/officeart/2005/8/layout/cycle6"/>
    <dgm:cxn modelId="{8BC694BF-AFCB-456A-82D0-58688A88ECA0}" type="presOf" srcId="{E9D71E01-5779-4E57-A69C-3701CA47FEEA}" destId="{2BF7AD86-70CE-4418-A591-25378DD8AF51}" srcOrd="0" destOrd="0" presId="urn:microsoft.com/office/officeart/2005/8/layout/cycle6"/>
    <dgm:cxn modelId="{7E2BF6C9-42C7-47D8-8034-0424F4051358}" type="presOf" srcId="{2AD610B3-E1CD-4828-A0A2-406B24B0AEA9}" destId="{9157B906-5FCC-472A-8DD8-BB06D54BFBCC}" srcOrd="0" destOrd="0" presId="urn:microsoft.com/office/officeart/2005/8/layout/cycle6"/>
    <dgm:cxn modelId="{32DF86CE-3196-47D2-AEF6-2C8BEA57F838}" srcId="{FF09EACD-74D0-4C4A-A74D-C1F95B3CDEAF}" destId="{6217D24E-496C-41CB-AFAC-FCA05F52C442}" srcOrd="3" destOrd="0" parTransId="{4F34DF6D-5ABD-4821-BD24-3D2D8C4A644E}" sibTransId="{E9D71E01-5779-4E57-A69C-3701CA47FEEA}"/>
    <dgm:cxn modelId="{66E13BDB-B005-4323-9C9A-69D184749FA3}" type="presOf" srcId="{9967A845-47C0-49B7-8D50-420D7FDC89D0}" destId="{58AA7430-3908-4395-B6AD-AEFE6A382EBE}" srcOrd="0" destOrd="0" presId="urn:microsoft.com/office/officeart/2005/8/layout/cycle6"/>
    <dgm:cxn modelId="{547016FF-B6E4-4305-937C-4AD3465D5E66}" srcId="{FF09EACD-74D0-4C4A-A74D-C1F95B3CDEAF}" destId="{367DB0AA-F041-4992-822B-5E6143063CB1}" srcOrd="2" destOrd="0" parTransId="{5768A646-B32E-4990-AE45-E9E00F05A52B}" sibTransId="{13709836-2F78-4B0E-8290-FAF0301D1939}"/>
    <dgm:cxn modelId="{8100784F-580C-4749-8258-716424F15F23}" type="presParOf" srcId="{654E9666-102F-43D7-AC5E-5077E29721C7}" destId="{E29D6E15-9604-4F25-AD05-D91680A0681B}" srcOrd="0" destOrd="0" presId="urn:microsoft.com/office/officeart/2005/8/layout/cycle6"/>
    <dgm:cxn modelId="{225D7B1D-9700-4CCB-9390-26D530B9A11A}" type="presParOf" srcId="{654E9666-102F-43D7-AC5E-5077E29721C7}" destId="{2C8F7E25-9CBC-49EC-89B2-37DFC725AED1}" srcOrd="1" destOrd="0" presId="urn:microsoft.com/office/officeart/2005/8/layout/cycle6"/>
    <dgm:cxn modelId="{1DD50D8D-E36B-4F3E-97B3-0DB0E1BC69C3}" type="presParOf" srcId="{654E9666-102F-43D7-AC5E-5077E29721C7}" destId="{8F53E454-F7A6-41D5-B2F3-4C3A04AA7208}" srcOrd="2" destOrd="0" presId="urn:microsoft.com/office/officeart/2005/8/layout/cycle6"/>
    <dgm:cxn modelId="{A42B2392-88BE-4B2D-8B9F-CFF6F4AD3A22}" type="presParOf" srcId="{654E9666-102F-43D7-AC5E-5077E29721C7}" destId="{BEF157E6-F553-4EC8-BD79-2ABE429FCFA0}" srcOrd="3" destOrd="0" presId="urn:microsoft.com/office/officeart/2005/8/layout/cycle6"/>
    <dgm:cxn modelId="{DC46FCBA-F229-47F4-85B1-8F52C3B95D3F}" type="presParOf" srcId="{654E9666-102F-43D7-AC5E-5077E29721C7}" destId="{D511C49C-8A16-43AD-82C4-14E3F31E5DBB}" srcOrd="4" destOrd="0" presId="urn:microsoft.com/office/officeart/2005/8/layout/cycle6"/>
    <dgm:cxn modelId="{7D38D830-3473-44AC-85CF-930B75FF69EB}" type="presParOf" srcId="{654E9666-102F-43D7-AC5E-5077E29721C7}" destId="{57AECBBA-3F02-4B51-8F94-198483B57DA6}" srcOrd="5" destOrd="0" presId="urn:microsoft.com/office/officeart/2005/8/layout/cycle6"/>
    <dgm:cxn modelId="{F0FE7EEF-52B3-4F96-A307-44FE9F262C05}" type="presParOf" srcId="{654E9666-102F-43D7-AC5E-5077E29721C7}" destId="{9B169142-74B7-4A37-87FE-263FDEE9A7F6}" srcOrd="6" destOrd="0" presId="urn:microsoft.com/office/officeart/2005/8/layout/cycle6"/>
    <dgm:cxn modelId="{39388156-5CB2-4771-8C50-56B2D8F94A68}" type="presParOf" srcId="{654E9666-102F-43D7-AC5E-5077E29721C7}" destId="{A353CA25-56B3-423B-B177-13D6385B415F}" srcOrd="7" destOrd="0" presId="urn:microsoft.com/office/officeart/2005/8/layout/cycle6"/>
    <dgm:cxn modelId="{361AD2F2-9EEC-4EAD-B903-BBF0079BEA6D}" type="presParOf" srcId="{654E9666-102F-43D7-AC5E-5077E29721C7}" destId="{C1E7DE9A-3AE7-40A7-925E-5D3207E7E237}" srcOrd="8" destOrd="0" presId="urn:microsoft.com/office/officeart/2005/8/layout/cycle6"/>
    <dgm:cxn modelId="{B6BF2009-B08E-405E-91F2-0887EFB4208A}" type="presParOf" srcId="{654E9666-102F-43D7-AC5E-5077E29721C7}" destId="{689E1533-5CB1-4503-8FE6-DD614CC10AE0}" srcOrd="9" destOrd="0" presId="urn:microsoft.com/office/officeart/2005/8/layout/cycle6"/>
    <dgm:cxn modelId="{BEE2A735-A27B-4454-A2CB-CF065C0FD855}" type="presParOf" srcId="{654E9666-102F-43D7-AC5E-5077E29721C7}" destId="{B29FB342-AB42-4FE8-A2D8-AF4470E3D2AC}" srcOrd="10" destOrd="0" presId="urn:microsoft.com/office/officeart/2005/8/layout/cycle6"/>
    <dgm:cxn modelId="{EDB47A4E-B943-40AD-A471-74F460B986B7}" type="presParOf" srcId="{654E9666-102F-43D7-AC5E-5077E29721C7}" destId="{2BF7AD86-70CE-4418-A591-25378DD8AF51}" srcOrd="11" destOrd="0" presId="urn:microsoft.com/office/officeart/2005/8/layout/cycle6"/>
    <dgm:cxn modelId="{2608B766-DA57-4AD6-9A3A-277EA6D83783}" type="presParOf" srcId="{654E9666-102F-43D7-AC5E-5077E29721C7}" destId="{58AA7430-3908-4395-B6AD-AEFE6A382EBE}" srcOrd="12" destOrd="0" presId="urn:microsoft.com/office/officeart/2005/8/layout/cycle6"/>
    <dgm:cxn modelId="{28A48153-5449-4B32-8BDA-D63B1FFE0EDD}" type="presParOf" srcId="{654E9666-102F-43D7-AC5E-5077E29721C7}" destId="{876D8B75-0B35-4275-8455-750F6165C1E0}" srcOrd="13" destOrd="0" presId="urn:microsoft.com/office/officeart/2005/8/layout/cycle6"/>
    <dgm:cxn modelId="{4480BE0D-577E-4D10-A61C-470D3C58EB70}" type="presParOf" srcId="{654E9666-102F-43D7-AC5E-5077E29721C7}" destId="{9157B906-5FCC-472A-8DD8-BB06D54BFBCC}" srcOrd="14" destOrd="0" presId="urn:microsoft.com/office/officeart/2005/8/layout/cycle6"/>
    <dgm:cxn modelId="{F0DF0135-431D-423E-A997-F059A9A8AF19}" type="presParOf" srcId="{654E9666-102F-43D7-AC5E-5077E29721C7}" destId="{97A0D61F-76B6-4AA3-A51E-BDC2567E9567}" srcOrd="15" destOrd="0" presId="urn:microsoft.com/office/officeart/2005/8/layout/cycle6"/>
    <dgm:cxn modelId="{99DAF25F-FAC3-48D8-89EA-0A26EAF8C0E4}" type="presParOf" srcId="{654E9666-102F-43D7-AC5E-5077E29721C7}" destId="{9E12BDC6-8932-4CF4-996A-9D6D3F110887}" srcOrd="16" destOrd="0" presId="urn:microsoft.com/office/officeart/2005/8/layout/cycle6"/>
    <dgm:cxn modelId="{8538F9C3-3AAD-4EAA-AEBD-8F162177EA6D}" type="presParOf" srcId="{654E9666-102F-43D7-AC5E-5077E29721C7}" destId="{9F3411D5-C685-45FA-933D-EBE5C420EBE8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D6E15-9604-4F25-AD05-D91680A0681B}">
      <dsp:nvSpPr>
        <dsp:cNvPr id="0" name=""/>
        <dsp:cNvSpPr/>
      </dsp:nvSpPr>
      <dsp:spPr>
        <a:xfrm>
          <a:off x="2014214" y="558"/>
          <a:ext cx="1266963" cy="82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APP 1.3FTE</a:t>
          </a:r>
        </a:p>
      </dsp:txBody>
      <dsp:txXfrm>
        <a:off x="2054415" y="40759"/>
        <a:ext cx="1186561" cy="743124"/>
      </dsp:txXfrm>
    </dsp:sp>
    <dsp:sp modelId="{8F53E454-F7A6-41D5-B2F3-4C3A04AA7208}">
      <dsp:nvSpPr>
        <dsp:cNvPr id="0" name=""/>
        <dsp:cNvSpPr/>
      </dsp:nvSpPr>
      <dsp:spPr>
        <a:xfrm>
          <a:off x="708655" y="412321"/>
          <a:ext cx="3878081" cy="3878081"/>
        </a:xfrm>
        <a:custGeom>
          <a:avLst/>
          <a:gdLst/>
          <a:ahLst/>
          <a:cxnLst/>
          <a:rect l="0" t="0" r="0" b="0"/>
          <a:pathLst>
            <a:path>
              <a:moveTo>
                <a:pt x="2580607" y="109212"/>
              </a:moveTo>
              <a:arcTo wR="1939040" hR="1939040" stAng="17359288" swAng="149992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F157E6-F553-4EC8-BD79-2ABE429FCFA0}">
      <dsp:nvSpPr>
        <dsp:cNvPr id="0" name=""/>
        <dsp:cNvSpPr/>
      </dsp:nvSpPr>
      <dsp:spPr>
        <a:xfrm>
          <a:off x="3693472" y="970078"/>
          <a:ext cx="1266963" cy="82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MD 1.0FTE</a:t>
          </a:r>
        </a:p>
      </dsp:txBody>
      <dsp:txXfrm>
        <a:off x="3733673" y="1010279"/>
        <a:ext cx="1186561" cy="743124"/>
      </dsp:txXfrm>
    </dsp:sp>
    <dsp:sp modelId="{57AECBBA-3F02-4B51-8F94-198483B57DA6}">
      <dsp:nvSpPr>
        <dsp:cNvPr id="0" name=""/>
        <dsp:cNvSpPr/>
      </dsp:nvSpPr>
      <dsp:spPr>
        <a:xfrm>
          <a:off x="708655" y="412321"/>
          <a:ext cx="3878081" cy="3878081"/>
        </a:xfrm>
        <a:custGeom>
          <a:avLst/>
          <a:gdLst/>
          <a:ahLst/>
          <a:cxnLst/>
          <a:rect l="0" t="0" r="0" b="0"/>
          <a:pathLst>
            <a:path>
              <a:moveTo>
                <a:pt x="3799309" y="1391976"/>
              </a:moveTo>
              <a:arcTo wR="1939040" hR="1939040" stAng="20616753" swAng="196649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69142-74B7-4A37-87FE-263FDEE9A7F6}">
      <dsp:nvSpPr>
        <dsp:cNvPr id="0" name=""/>
        <dsp:cNvSpPr/>
      </dsp:nvSpPr>
      <dsp:spPr>
        <a:xfrm>
          <a:off x="3693472" y="2909119"/>
          <a:ext cx="1266963" cy="82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SW 1.0FTE</a:t>
          </a:r>
        </a:p>
      </dsp:txBody>
      <dsp:txXfrm>
        <a:off x="3733673" y="2949320"/>
        <a:ext cx="1186561" cy="743124"/>
      </dsp:txXfrm>
    </dsp:sp>
    <dsp:sp modelId="{C1E7DE9A-3AE7-40A7-925E-5D3207E7E237}">
      <dsp:nvSpPr>
        <dsp:cNvPr id="0" name=""/>
        <dsp:cNvSpPr/>
      </dsp:nvSpPr>
      <dsp:spPr>
        <a:xfrm>
          <a:off x="708655" y="412321"/>
          <a:ext cx="3878081" cy="3878081"/>
        </a:xfrm>
        <a:custGeom>
          <a:avLst/>
          <a:gdLst/>
          <a:ahLst/>
          <a:cxnLst/>
          <a:rect l="0" t="0" r="0" b="0"/>
          <a:pathLst>
            <a:path>
              <a:moveTo>
                <a:pt x="3293787" y="3326318"/>
              </a:moveTo>
              <a:arcTo wR="1939040" hR="1939040" stAng="2740783" swAng="149992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9E1533-5CB1-4503-8FE6-DD614CC10AE0}">
      <dsp:nvSpPr>
        <dsp:cNvPr id="0" name=""/>
        <dsp:cNvSpPr/>
      </dsp:nvSpPr>
      <dsp:spPr>
        <a:xfrm>
          <a:off x="2014214" y="3878640"/>
          <a:ext cx="1266963" cy="82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RN 0.7FTE</a:t>
          </a:r>
        </a:p>
      </dsp:txBody>
      <dsp:txXfrm>
        <a:off x="2054415" y="3918841"/>
        <a:ext cx="1186561" cy="743124"/>
      </dsp:txXfrm>
    </dsp:sp>
    <dsp:sp modelId="{2BF7AD86-70CE-4418-A591-25378DD8AF51}">
      <dsp:nvSpPr>
        <dsp:cNvPr id="0" name=""/>
        <dsp:cNvSpPr/>
      </dsp:nvSpPr>
      <dsp:spPr>
        <a:xfrm>
          <a:off x="708655" y="412321"/>
          <a:ext cx="3878081" cy="3878081"/>
        </a:xfrm>
        <a:custGeom>
          <a:avLst/>
          <a:gdLst/>
          <a:ahLst/>
          <a:cxnLst/>
          <a:rect l="0" t="0" r="0" b="0"/>
          <a:pathLst>
            <a:path>
              <a:moveTo>
                <a:pt x="1297474" y="3768869"/>
              </a:moveTo>
              <a:arcTo wR="1939040" hR="1939040" stAng="6559288" swAng="149992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AA7430-3908-4395-B6AD-AEFE6A382EBE}">
      <dsp:nvSpPr>
        <dsp:cNvPr id="0" name=""/>
        <dsp:cNvSpPr/>
      </dsp:nvSpPr>
      <dsp:spPr>
        <a:xfrm>
          <a:off x="334955" y="2909119"/>
          <a:ext cx="1266963" cy="82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Chaplain 0.3FTE</a:t>
          </a:r>
        </a:p>
      </dsp:txBody>
      <dsp:txXfrm>
        <a:off x="375156" y="2949320"/>
        <a:ext cx="1186561" cy="743124"/>
      </dsp:txXfrm>
    </dsp:sp>
    <dsp:sp modelId="{9157B906-5FCC-472A-8DD8-BB06D54BFBCC}">
      <dsp:nvSpPr>
        <dsp:cNvPr id="0" name=""/>
        <dsp:cNvSpPr/>
      </dsp:nvSpPr>
      <dsp:spPr>
        <a:xfrm>
          <a:off x="708655" y="412321"/>
          <a:ext cx="3878081" cy="3878081"/>
        </a:xfrm>
        <a:custGeom>
          <a:avLst/>
          <a:gdLst/>
          <a:ahLst/>
          <a:cxnLst/>
          <a:rect l="0" t="0" r="0" b="0"/>
          <a:pathLst>
            <a:path>
              <a:moveTo>
                <a:pt x="78772" y="2486105"/>
              </a:moveTo>
              <a:arcTo wR="1939040" hR="1939040" stAng="9816753" swAng="196649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A0D61F-76B6-4AA3-A51E-BDC2567E9567}">
      <dsp:nvSpPr>
        <dsp:cNvPr id="0" name=""/>
        <dsp:cNvSpPr/>
      </dsp:nvSpPr>
      <dsp:spPr>
        <a:xfrm>
          <a:off x="334955" y="970078"/>
          <a:ext cx="1266963" cy="8235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Admin 0.3FTE</a:t>
          </a:r>
        </a:p>
      </dsp:txBody>
      <dsp:txXfrm>
        <a:off x="375156" y="1010279"/>
        <a:ext cx="1186561" cy="743124"/>
      </dsp:txXfrm>
    </dsp:sp>
    <dsp:sp modelId="{9F3411D5-C685-45FA-933D-EBE5C420EBE8}">
      <dsp:nvSpPr>
        <dsp:cNvPr id="0" name=""/>
        <dsp:cNvSpPr/>
      </dsp:nvSpPr>
      <dsp:spPr>
        <a:xfrm>
          <a:off x="708655" y="412321"/>
          <a:ext cx="3878081" cy="3878081"/>
        </a:xfrm>
        <a:custGeom>
          <a:avLst/>
          <a:gdLst/>
          <a:ahLst/>
          <a:cxnLst/>
          <a:rect l="0" t="0" r="0" b="0"/>
          <a:pathLst>
            <a:path>
              <a:moveTo>
                <a:pt x="584294" y="551762"/>
              </a:moveTo>
              <a:arcTo wR="1939040" hR="1939040" stAng="13540783" swAng="149992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63551-9DA7-794B-82A0-5985432D0E1F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72E0F-65E9-FD4B-BECD-DC5A1F7FB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18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EB07DB-F861-4B2E-985E-B61041C8091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101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EB07DB-F861-4B2E-985E-B61041C8091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09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: Fr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43A6-24F4-B743-879B-F7325240C32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5800" y="685800"/>
            <a:ext cx="5914766" cy="1723549"/>
          </a:xfrm>
        </p:spPr>
        <p:txBody>
          <a:bodyPr anchor="t" anchorCtr="0"/>
          <a:lstStyle>
            <a:lvl1pPr marL="0" algn="l">
              <a:lnSpc>
                <a:spcPct val="80000"/>
              </a:lnSpc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6BD0F3-9193-B249-B915-7BA80EA3E74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5800" y="2971800"/>
            <a:ext cx="5914766" cy="252493"/>
          </a:xfrm>
        </p:spPr>
        <p:txBody>
          <a:bodyPr>
            <a:normAutofit/>
          </a:bodyPr>
          <a:lstStyle>
            <a:lvl1pPr marL="0" indent="0" algn="l">
              <a:buNone/>
              <a:defRPr sz="1600" b="1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2477E6-D15E-554F-969C-5B3EA7A012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7948112" y="4548621"/>
            <a:ext cx="3556000" cy="200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21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: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92224" y="2400722"/>
            <a:ext cx="2907927" cy="72204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F65076E-E947-AF44-AED0-6B392DF20620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42051" y="2400722"/>
            <a:ext cx="2907927" cy="72204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1164779-37B2-594E-9F39-215124F6330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879521" y="2400722"/>
            <a:ext cx="2907927" cy="72204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7E09DCA-B274-D347-89D8-A07ADD21DD4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392224" y="1929370"/>
            <a:ext cx="2907927" cy="341769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List 1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CCCB980C-79CE-BA4A-AF92-7CEFD90F0B6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642051" y="1929370"/>
            <a:ext cx="2907927" cy="341769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List 2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0954E9F-1690-F544-931F-5B8C2D4B878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879521" y="1929370"/>
            <a:ext cx="2907927" cy="341769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List 3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9D505AC-3A73-0441-B0EF-E2D8BE1617E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392224" y="4081241"/>
            <a:ext cx="2907927" cy="72204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endParaRPr lang="en-US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C7A2CEF-9191-4845-9C42-A3706FECD6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642051" y="4081241"/>
            <a:ext cx="2907927" cy="72204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1C9E13F-FC12-0D48-BA72-D4DD6721470D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879521" y="4081241"/>
            <a:ext cx="2907927" cy="72204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endParaRPr lang="en-US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447949FF-2602-D742-B090-107F0164CCB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1392224" y="3609889"/>
            <a:ext cx="2907927" cy="341769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List 4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A48A7A9F-5FD9-1A4C-B4FB-85629E52A3C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642051" y="3609889"/>
            <a:ext cx="2907927" cy="341769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List 5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26D6A56E-95AC-E644-808D-0B77992B0AA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879521" y="3609889"/>
            <a:ext cx="2907927" cy="341769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List 6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3A40F14-800A-BD4E-97F6-14388B68E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1400" y="757488"/>
            <a:ext cx="5029200" cy="6093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List Name</a:t>
            </a:r>
          </a:p>
        </p:txBody>
      </p:sp>
    </p:spTree>
    <p:extLst>
      <p:ext uri="{BB962C8B-B14F-4D97-AF65-F5344CB8AC3E}">
        <p14:creationId xmlns:p14="http://schemas.microsoft.com/office/powerpoint/2010/main" val="16000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: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C77D-EA9E-7446-8398-E358DC56A2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0120" y="1832424"/>
            <a:ext cx="9419939" cy="2492990"/>
          </a:xfrm>
          <a:prstGeom prst="rect">
            <a:avLst/>
          </a:prstGeom>
        </p:spPr>
        <p:txBody>
          <a:bodyPr/>
          <a:lstStyle>
            <a:lvl1pPr algn="l">
              <a:defRPr sz="3600" b="0" i="0"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“Quote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.”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00BDC39-9958-F548-8562-4BE1FBBDBB9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1386031" y="4493054"/>
            <a:ext cx="9419938" cy="2596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="1" i="0" spc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— ATTRIBUTION</a:t>
            </a:r>
          </a:p>
        </p:txBody>
      </p:sp>
    </p:spTree>
    <p:extLst>
      <p:ext uri="{BB962C8B-B14F-4D97-AF65-F5344CB8AC3E}">
        <p14:creationId xmlns:p14="http://schemas.microsoft.com/office/powerpoint/2010/main" val="2498631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: Next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3176" y="4623933"/>
            <a:ext cx="2195385" cy="60297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F65076E-E947-AF44-AED0-6B392DF20620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521738" y="4623933"/>
            <a:ext cx="2228304" cy="60297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1164779-37B2-594E-9F39-215124F6330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413220" y="4623933"/>
            <a:ext cx="2228304" cy="60297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B10EC2-F1AA-9244-B79C-C4086B32A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1400" y="1187211"/>
            <a:ext cx="5029200" cy="4985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Next Steps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A53A61F-42C4-E742-99DA-38006651C594}"/>
              </a:ext>
            </a:extLst>
          </p:cNvPr>
          <p:cNvSpPr/>
          <p:nvPr userDrawn="1"/>
        </p:nvSpPr>
        <p:spPr>
          <a:xfrm>
            <a:off x="675532" y="2277761"/>
            <a:ext cx="2195385" cy="219538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7E09DCA-B274-D347-89D8-A07ADD21DD4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63176" y="2277761"/>
            <a:ext cx="2195385" cy="219538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algn="ctr"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Step 1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238C845-409C-8143-B1D0-1F23F451B183}"/>
              </a:ext>
            </a:extLst>
          </p:cNvPr>
          <p:cNvSpPr/>
          <p:nvPr userDrawn="1"/>
        </p:nvSpPr>
        <p:spPr>
          <a:xfrm>
            <a:off x="3542300" y="2277761"/>
            <a:ext cx="2195385" cy="219538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F1E900D-EF02-DD47-AC7B-D7E850F799F7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554656" y="2277761"/>
            <a:ext cx="2195385" cy="219538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algn="ctr"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Step 2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0BEFE5A-C565-3A4C-ABDE-DD4D47DA37D8}"/>
              </a:ext>
            </a:extLst>
          </p:cNvPr>
          <p:cNvSpPr/>
          <p:nvPr userDrawn="1"/>
        </p:nvSpPr>
        <p:spPr>
          <a:xfrm>
            <a:off x="6421424" y="2277761"/>
            <a:ext cx="2195385" cy="219538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80C9FBF1-76AC-6145-90DC-01EA8DB3E29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6425603" y="2277761"/>
            <a:ext cx="2195385" cy="219538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algn="ctr"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Step 3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B3DE021-4B2E-5043-8F78-6A1089CA5A81}"/>
              </a:ext>
            </a:extLst>
          </p:cNvPr>
          <p:cNvSpPr/>
          <p:nvPr userDrawn="1"/>
        </p:nvSpPr>
        <p:spPr>
          <a:xfrm>
            <a:off x="9325262" y="2277761"/>
            <a:ext cx="2195385" cy="219538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48527C1-C045-424A-8D7F-AFACEE549E14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9321083" y="2277761"/>
            <a:ext cx="2195385" cy="219538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algn="ctr"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Step 4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B0422AE-7D52-7C4C-B85E-CFCEB8AF46D9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9292315" y="4623933"/>
            <a:ext cx="2228304" cy="60297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CD0524-372B-0349-BCA1-6515C8DB0CDE}"/>
              </a:ext>
            </a:extLst>
          </p:cNvPr>
          <p:cNvSpPr txBox="1"/>
          <p:nvPr userDrawn="1"/>
        </p:nvSpPr>
        <p:spPr>
          <a:xfrm>
            <a:off x="2883273" y="3052287"/>
            <a:ext cx="63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C00A8"/>
                </a:solidFill>
                <a:latin typeface="Geller Headline" pitchFamily="2" charset="77"/>
              </a:rPr>
              <a:t>→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E3B038B-20A9-5441-8C7A-7E3BE12FD5C7}"/>
              </a:ext>
            </a:extLst>
          </p:cNvPr>
          <p:cNvSpPr txBox="1"/>
          <p:nvPr userDrawn="1"/>
        </p:nvSpPr>
        <p:spPr>
          <a:xfrm>
            <a:off x="5774754" y="3052287"/>
            <a:ext cx="63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C00A8"/>
                </a:solidFill>
                <a:latin typeface="Geller Headline" pitchFamily="2" charset="77"/>
              </a:rPr>
              <a:t>→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1DAC1EF-0099-9C44-86A5-0D7D4CB24EAA}"/>
              </a:ext>
            </a:extLst>
          </p:cNvPr>
          <p:cNvSpPr txBox="1"/>
          <p:nvPr userDrawn="1"/>
        </p:nvSpPr>
        <p:spPr>
          <a:xfrm>
            <a:off x="8653879" y="3052287"/>
            <a:ext cx="63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C00A8"/>
                </a:solidFill>
                <a:latin typeface="Geller Headline" pitchFamily="2" charset="77"/>
              </a:rPr>
              <a:t>→</a:t>
            </a:r>
          </a:p>
        </p:txBody>
      </p:sp>
    </p:spTree>
    <p:extLst>
      <p:ext uri="{BB962C8B-B14F-4D97-AF65-F5344CB8AC3E}">
        <p14:creationId xmlns:p14="http://schemas.microsoft.com/office/powerpoint/2010/main" val="237117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: S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D2013AC-2A1F-AE44-BC8B-0F0E23F22699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9C7E59E-1457-364A-A1D6-13F4FA947567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722132" y="1696402"/>
            <a:ext cx="4833507" cy="219538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algn="ctr">
              <a:lnSpc>
                <a:spcPct val="100000"/>
              </a:lnSpc>
              <a:buNone/>
              <a:defRPr sz="18000" b="0" i="0">
                <a:solidFill>
                  <a:srgbClr val="0C00A8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69FD53-4184-5643-ACF0-4F91E29AA24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26132" y="1696402"/>
            <a:ext cx="4833507" cy="219538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algn="ctr">
              <a:lnSpc>
                <a:spcPct val="100000"/>
              </a:lnSpc>
              <a:buNone/>
              <a:defRPr sz="18000" b="0" i="0">
                <a:solidFill>
                  <a:srgbClr val="0C00A8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CD1D4F2-DDF2-4D49-86E3-4A190B129E37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722132" y="4246634"/>
            <a:ext cx="4833507" cy="72204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600" b="1" i="0">
                <a:solidFill>
                  <a:srgbClr val="0C00A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D79A7EA-4109-9C40-8628-F3F158C0439B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36361" y="4246634"/>
            <a:ext cx="4833507" cy="722045"/>
          </a:xfrm>
          <a:prstGeom prst="rect">
            <a:avLst/>
          </a:prstGeom>
        </p:spPr>
        <p:txBody>
          <a:bodyPr>
            <a:normAutofit/>
          </a:bodyPr>
          <a:lstStyle>
            <a:lvl1pPr marL="0" algn="ctr">
              <a:buNone/>
              <a:defRPr sz="1600" b="1" i="0">
                <a:solidFill>
                  <a:srgbClr val="0C00A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3432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ic: Sta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DB8172C-6C9B-5045-AF1F-94642CFA5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" y="609270"/>
            <a:ext cx="2270106" cy="69199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NOTE: Accent colors are provided for use as needed, such as data visualizations, charts, etc. Avoid using multiple colors. The CAPC brand is strongest when the CAPC Blue is prominent, plus 1 accent.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71827D-CE15-204F-B7EF-CDDF0CD65CBA}"/>
              </a:ext>
            </a:extLst>
          </p:cNvPr>
          <p:cNvSpPr txBox="1"/>
          <p:nvPr userDrawn="1"/>
        </p:nvSpPr>
        <p:spPr>
          <a:xfrm>
            <a:off x="1600200" y="2219777"/>
            <a:ext cx="1093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CAPC Blue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#00A0DF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5E70C2-0E7C-E740-BD7B-88EBCA98D439}"/>
              </a:ext>
            </a:extLst>
          </p:cNvPr>
          <p:cNvSpPr/>
          <p:nvPr userDrawn="1"/>
        </p:nvSpPr>
        <p:spPr>
          <a:xfrm>
            <a:off x="685800" y="1828597"/>
            <a:ext cx="914400" cy="914400"/>
          </a:xfrm>
          <a:prstGeom prst="rect">
            <a:avLst/>
          </a:prstGeom>
          <a:solidFill>
            <a:srgbClr val="00A0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3174C3C-02CC-A347-A3B4-F02D27402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1400" y="620082"/>
            <a:ext cx="5029200" cy="4985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CAPC Color Palette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BFFB59-0F4A-5243-B27F-58CD0DA1F764}"/>
              </a:ext>
            </a:extLst>
          </p:cNvPr>
          <p:cNvSpPr txBox="1"/>
          <p:nvPr userDrawn="1"/>
        </p:nvSpPr>
        <p:spPr>
          <a:xfrm>
            <a:off x="3870304" y="2219417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 Blue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#DDF0F9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0A8603-AAD3-C746-AC1F-977806FFB500}"/>
              </a:ext>
            </a:extLst>
          </p:cNvPr>
          <p:cNvSpPr/>
          <p:nvPr userDrawn="1"/>
        </p:nvSpPr>
        <p:spPr>
          <a:xfrm>
            <a:off x="2955906" y="1828597"/>
            <a:ext cx="914400" cy="914400"/>
          </a:xfrm>
          <a:prstGeom prst="rect">
            <a:avLst/>
          </a:prstGeom>
          <a:solidFill>
            <a:srgbClr val="DDF0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EA334-DB6C-8D43-87AF-0A0307B4F60C}"/>
              </a:ext>
            </a:extLst>
          </p:cNvPr>
          <p:cNvSpPr txBox="1"/>
          <p:nvPr userDrawn="1"/>
        </p:nvSpPr>
        <p:spPr>
          <a:xfrm>
            <a:off x="6141318" y="2219058"/>
            <a:ext cx="971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Dark Blue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#00098B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EBD147A-F1B3-C94B-9576-D9400F0ED636}"/>
              </a:ext>
            </a:extLst>
          </p:cNvPr>
          <p:cNvSpPr/>
          <p:nvPr userDrawn="1"/>
        </p:nvSpPr>
        <p:spPr>
          <a:xfrm>
            <a:off x="5226012" y="1828597"/>
            <a:ext cx="914400" cy="914400"/>
          </a:xfrm>
          <a:prstGeom prst="rect">
            <a:avLst/>
          </a:prstGeom>
          <a:solidFill>
            <a:srgbClr val="0009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914818-9B22-2E40-A29A-49EB5E614957}"/>
              </a:ext>
            </a:extLst>
          </p:cNvPr>
          <p:cNvSpPr txBox="1"/>
          <p:nvPr userDrawn="1"/>
        </p:nvSpPr>
        <p:spPr>
          <a:xfrm>
            <a:off x="8420242" y="2218699"/>
            <a:ext cx="1082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#000545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E40BFF-B5F3-7041-8DE1-39F4BBC6C248}"/>
              </a:ext>
            </a:extLst>
          </p:cNvPr>
          <p:cNvSpPr/>
          <p:nvPr userDrawn="1"/>
        </p:nvSpPr>
        <p:spPr>
          <a:xfrm>
            <a:off x="7496118" y="1828597"/>
            <a:ext cx="914400" cy="914400"/>
          </a:xfrm>
          <a:prstGeom prst="rect">
            <a:avLst/>
          </a:prstGeom>
          <a:solidFill>
            <a:srgbClr val="0005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0EBADA9-5EA7-4E44-9BD7-7ABC6746850D}"/>
              </a:ext>
            </a:extLst>
          </p:cNvPr>
          <p:cNvSpPr txBox="1"/>
          <p:nvPr userDrawn="1"/>
        </p:nvSpPr>
        <p:spPr>
          <a:xfrm>
            <a:off x="10680626" y="2219777"/>
            <a:ext cx="941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#00A0DF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54877B-7E4B-7743-AB01-C66DB4F6481D}"/>
              </a:ext>
            </a:extLst>
          </p:cNvPr>
          <p:cNvSpPr/>
          <p:nvPr userDrawn="1"/>
        </p:nvSpPr>
        <p:spPr>
          <a:xfrm>
            <a:off x="9766226" y="1828597"/>
            <a:ext cx="91440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72219DD-6A51-BD40-8FD3-0B8FAD3F8DE8}"/>
              </a:ext>
            </a:extLst>
          </p:cNvPr>
          <p:cNvSpPr txBox="1"/>
          <p:nvPr userDrawn="1"/>
        </p:nvSpPr>
        <p:spPr>
          <a:xfrm>
            <a:off x="1600200" y="4877938"/>
            <a:ext cx="9092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Orange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#FF7F32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3FC893F-039A-CD43-84AE-B01DECBE050B}"/>
              </a:ext>
            </a:extLst>
          </p:cNvPr>
          <p:cNvSpPr/>
          <p:nvPr userDrawn="1"/>
        </p:nvSpPr>
        <p:spPr>
          <a:xfrm>
            <a:off x="685800" y="4486758"/>
            <a:ext cx="914400" cy="914400"/>
          </a:xfrm>
          <a:prstGeom prst="rect">
            <a:avLst/>
          </a:prstGeom>
          <a:solidFill>
            <a:srgbClr val="FF7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F75D856-60C8-CF41-9163-0A43C7F47B74}"/>
              </a:ext>
            </a:extLst>
          </p:cNvPr>
          <p:cNvSpPr txBox="1"/>
          <p:nvPr userDrawn="1"/>
        </p:nvSpPr>
        <p:spPr>
          <a:xfrm>
            <a:off x="3870304" y="4877578"/>
            <a:ext cx="880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Purple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#653279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A119F76-E666-8D41-B6A2-16D688679A23}"/>
              </a:ext>
            </a:extLst>
          </p:cNvPr>
          <p:cNvSpPr/>
          <p:nvPr userDrawn="1"/>
        </p:nvSpPr>
        <p:spPr>
          <a:xfrm>
            <a:off x="2955906" y="4486758"/>
            <a:ext cx="914400" cy="914400"/>
          </a:xfrm>
          <a:prstGeom prst="rect">
            <a:avLst/>
          </a:prstGeom>
          <a:solidFill>
            <a:srgbClr val="6532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F5940C-CF31-8E47-837C-0F8AB8FAE073}"/>
              </a:ext>
            </a:extLst>
          </p:cNvPr>
          <p:cNvSpPr txBox="1"/>
          <p:nvPr userDrawn="1"/>
        </p:nvSpPr>
        <p:spPr>
          <a:xfrm>
            <a:off x="6141318" y="4877219"/>
            <a:ext cx="941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Yellow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#FAAF3F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8C9D5E9-CDA0-0F4C-AC69-73C51298739A}"/>
              </a:ext>
            </a:extLst>
          </p:cNvPr>
          <p:cNvSpPr/>
          <p:nvPr userDrawn="1"/>
        </p:nvSpPr>
        <p:spPr>
          <a:xfrm>
            <a:off x="5226012" y="4486758"/>
            <a:ext cx="914400" cy="914400"/>
          </a:xfrm>
          <a:prstGeom prst="rect">
            <a:avLst/>
          </a:prstGeom>
          <a:solidFill>
            <a:srgbClr val="FAAF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D4EF16F-193E-6840-9FFF-F8AF08ABC923}"/>
              </a:ext>
            </a:extLst>
          </p:cNvPr>
          <p:cNvSpPr txBox="1"/>
          <p:nvPr userDrawn="1"/>
        </p:nvSpPr>
        <p:spPr>
          <a:xfrm>
            <a:off x="8420242" y="4876860"/>
            <a:ext cx="1082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Aqua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#5EC8E5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42800CD-9DB3-0A41-822C-BDE388728504}"/>
              </a:ext>
            </a:extLst>
          </p:cNvPr>
          <p:cNvSpPr/>
          <p:nvPr userDrawn="1"/>
        </p:nvSpPr>
        <p:spPr>
          <a:xfrm>
            <a:off x="7496118" y="4486758"/>
            <a:ext cx="914400" cy="914400"/>
          </a:xfrm>
          <a:prstGeom prst="rect">
            <a:avLst/>
          </a:prstGeom>
          <a:solidFill>
            <a:srgbClr val="5EC8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09BCDB7-560F-0E41-9195-BD9D3EC8AC86}"/>
              </a:ext>
            </a:extLst>
          </p:cNvPr>
          <p:cNvSpPr txBox="1"/>
          <p:nvPr userDrawn="1"/>
        </p:nvSpPr>
        <p:spPr>
          <a:xfrm>
            <a:off x="10680626" y="4877938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Pink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#E35C96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217E1DD-EF52-F345-9C8F-9911D8674590}"/>
              </a:ext>
            </a:extLst>
          </p:cNvPr>
          <p:cNvSpPr/>
          <p:nvPr userDrawn="1"/>
        </p:nvSpPr>
        <p:spPr>
          <a:xfrm>
            <a:off x="9766226" y="4486758"/>
            <a:ext cx="914400" cy="914400"/>
          </a:xfrm>
          <a:prstGeom prst="rect">
            <a:avLst/>
          </a:prstGeom>
          <a:solidFill>
            <a:srgbClr val="E35C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DE1D9CD4-BE66-AB41-8794-58F8C1D7A791}"/>
              </a:ext>
            </a:extLst>
          </p:cNvPr>
          <p:cNvSpPr txBox="1">
            <a:spLocks/>
          </p:cNvSpPr>
          <p:nvPr userDrawn="1"/>
        </p:nvSpPr>
        <p:spPr>
          <a:xfrm>
            <a:off x="3581400" y="3487360"/>
            <a:ext cx="5029200" cy="4985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11113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3600" b="1" i="0" kern="12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Accent Colors</a:t>
            </a:r>
          </a:p>
        </p:txBody>
      </p:sp>
    </p:spTree>
    <p:extLst>
      <p:ext uri="{BB962C8B-B14F-4D97-AF65-F5344CB8AC3E}">
        <p14:creationId xmlns:p14="http://schemas.microsoft.com/office/powerpoint/2010/main" val="3440658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1524000"/>
            <a:ext cx="4876800" cy="383893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84800" y="1524000"/>
            <a:ext cx="5080000" cy="383893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0A890-8A35-4F1D-B7C5-A1F57A6F84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691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shots: 3 Speak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89933" y="5618378"/>
            <a:ext cx="2549581" cy="602975"/>
          </a:xfrm>
        </p:spPr>
        <p:txBody>
          <a:bodyPr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B10EC2-F1AA-9244-B79C-C4086B32A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1400" y="705295"/>
            <a:ext cx="5029200" cy="49859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Headline Title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7E09DCA-B274-D347-89D8-A07ADD21DD4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589933" y="4951112"/>
            <a:ext cx="2549581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C39CBE9-B4E6-F149-B01B-42DD4760CCE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589933" y="5284745"/>
            <a:ext cx="2549581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8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7F6985A-8EEC-A74B-A33A-F37DAEBFD21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591055" y="1610326"/>
            <a:ext cx="2551176" cy="3196624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A1C122B9-30E9-4E41-B4EC-258CDD30DA01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8051364" y="5618378"/>
            <a:ext cx="2549581" cy="602975"/>
          </a:xfrm>
        </p:spPr>
        <p:txBody>
          <a:bodyPr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A0122AF0-40CF-3C4E-A1BF-443F53B109FE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8051364" y="4951112"/>
            <a:ext cx="2549581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C19544A-7CAB-6F43-98DB-B2A36098771F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8051364" y="5284745"/>
            <a:ext cx="2549581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8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39" name="Picture Placeholder 8">
            <a:extLst>
              <a:ext uri="{FF2B5EF4-FFF2-40B4-BE49-F238E27FC236}">
                <a16:creationId xmlns:a16="http://schemas.microsoft.com/office/drawing/2014/main" id="{617740C6-68FA-6046-816C-0CE17FEC2B8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052486" y="1610326"/>
            <a:ext cx="2551176" cy="3196624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BF551834-BA66-E04A-B0D1-3A25B1D208A8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4818492" y="5618378"/>
            <a:ext cx="2549581" cy="602975"/>
          </a:xfrm>
        </p:spPr>
        <p:txBody>
          <a:bodyPr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562EF0C6-79BE-D94F-98C6-1B803AAF8710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4818492" y="4951112"/>
            <a:ext cx="2549581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5928E468-1BCB-4948-87DD-8DA87CD89EA6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4818492" y="5284745"/>
            <a:ext cx="2549581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8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621E6113-A86A-AC45-9494-2D86C53A61E4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819614" y="1610326"/>
            <a:ext cx="2551176" cy="3196624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745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shots: 4 Speak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7857" y="5325935"/>
            <a:ext cx="2260516" cy="602975"/>
          </a:xfrm>
        </p:spPr>
        <p:txBody>
          <a:bodyPr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  <a:br>
              <a:rPr lang="en-US" dirty="0"/>
            </a:br>
            <a:r>
              <a:rPr lang="en-US" dirty="0"/>
              <a:t>Second line of attribution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B10EC2-F1AA-9244-B79C-C4086B32A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1400" y="705295"/>
            <a:ext cx="5029200" cy="498598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 Title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7E09DCA-B274-D347-89D8-A07ADD21DD4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77857" y="4658669"/>
            <a:ext cx="2260516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C39CBE9-B4E6-F149-B01B-42DD4760CCE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77857" y="4992302"/>
            <a:ext cx="2260516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8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7F6985A-8EEC-A74B-A33A-F37DAEBFD21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78978" y="1705231"/>
            <a:ext cx="2261930" cy="2809275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1AD2DCB-2FE1-3C4A-A89C-953A087AC69E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3519911" y="5325935"/>
            <a:ext cx="2260516" cy="602975"/>
          </a:xfrm>
        </p:spPr>
        <p:txBody>
          <a:bodyPr>
            <a:normAutofit/>
          </a:bodyPr>
          <a:lstStyle>
            <a:lvl1pPr marL="0" algn="ctr">
              <a:lnSpc>
                <a:spcPct val="100000"/>
              </a:lnSpc>
              <a:buNone/>
              <a:defRPr sz="12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  <a:br>
              <a:rPr lang="en-US" dirty="0"/>
            </a:br>
            <a:r>
              <a:rPr lang="en-US" dirty="0"/>
              <a:t>Second line of attribution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10F546FC-1AB6-4E4F-90A4-B632F5D19AB6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3519911" y="4658669"/>
            <a:ext cx="2260516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E23F606-DB71-8A4E-8D67-6DCF4328FD73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3519911" y="4992302"/>
            <a:ext cx="2260516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8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14D67E1F-8441-5D4B-B800-7B8293C62165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521032" y="1705231"/>
            <a:ext cx="2261930" cy="2809275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EF885C3-825E-9043-BA55-99F23197161F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6386678" y="5325935"/>
            <a:ext cx="2260516" cy="602975"/>
          </a:xfrm>
        </p:spPr>
        <p:txBody>
          <a:bodyPr>
            <a:normAutofit/>
          </a:bodyPr>
          <a:lstStyle>
            <a:lvl1pPr marL="0" algn="ctr">
              <a:lnSpc>
                <a:spcPct val="100000"/>
              </a:lnSpc>
              <a:buNone/>
              <a:defRPr sz="12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  <a:br>
              <a:rPr lang="en-US" dirty="0"/>
            </a:br>
            <a:r>
              <a:rPr lang="en-US" dirty="0"/>
              <a:t>Second line of attribution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32B65E82-6819-DB44-A3C5-32047AB649C6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6386678" y="4658669"/>
            <a:ext cx="2260516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5B7E1BCA-3847-2340-A1CE-262EE581303C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6386678" y="4992302"/>
            <a:ext cx="2260516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8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009E21A5-4680-FC4C-8A3D-54EFB45A9B7F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387799" y="1705231"/>
            <a:ext cx="2261930" cy="2809275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49FE418A-0BA0-994E-AB54-5684FD5941C1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9241089" y="5325935"/>
            <a:ext cx="2260516" cy="602975"/>
          </a:xfrm>
        </p:spPr>
        <p:txBody>
          <a:bodyPr>
            <a:normAutofit/>
          </a:bodyPr>
          <a:lstStyle>
            <a:lvl1pPr marL="0" algn="ctr">
              <a:lnSpc>
                <a:spcPct val="100000"/>
              </a:lnSpc>
              <a:buNone/>
              <a:defRPr sz="12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  <a:br>
              <a:rPr lang="en-US" dirty="0"/>
            </a:br>
            <a:r>
              <a:rPr lang="en-US" dirty="0"/>
              <a:t>Second line of attribution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B05998F4-48DE-DD4D-8702-1740D7EB7132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9241089" y="4658669"/>
            <a:ext cx="2260516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22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CD03E207-8D73-6E4F-8623-BFB01DF08CA6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9241089" y="4992302"/>
            <a:ext cx="2260516" cy="296562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8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32" name="Picture Placeholder 8">
            <a:extLst>
              <a:ext uri="{FF2B5EF4-FFF2-40B4-BE49-F238E27FC236}">
                <a16:creationId xmlns:a16="http://schemas.microsoft.com/office/drawing/2014/main" id="{67DCE53B-BC85-3148-9130-1D2B4605873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9242210" y="1705231"/>
            <a:ext cx="2261930" cy="2809275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04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shots: 5 Speak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7857" y="4997502"/>
            <a:ext cx="1781138" cy="221702"/>
          </a:xfrm>
        </p:spPr>
        <p:txBody>
          <a:bodyPr>
            <a:no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B10EC2-F1AA-9244-B79C-C4086B32A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1400" y="1174852"/>
            <a:ext cx="5029200" cy="498598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 Title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7E09DCA-B274-D347-89D8-A07ADD21DD4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77857" y="4770598"/>
            <a:ext cx="1781138" cy="184633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C39CBE9-B4E6-F149-B01B-42DD4760CCE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77857" y="5219204"/>
            <a:ext cx="1781138" cy="396697"/>
          </a:xfrm>
        </p:spPr>
        <p:txBody>
          <a:bodyPr anchor="t" anchorCtr="0"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7F6985A-8EEC-A74B-A33A-F37DAEBFD21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78978" y="2446638"/>
            <a:ext cx="1781050" cy="2212031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A4B9CA08-BA90-AB49-9B2C-B657F0F40518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2939143" y="4997502"/>
            <a:ext cx="1781138" cy="221702"/>
          </a:xfrm>
        </p:spPr>
        <p:txBody>
          <a:bodyPr>
            <a:no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4C41C54-2A96-5E4B-8C0F-9D7CFA48128C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2939143" y="4770598"/>
            <a:ext cx="1781138" cy="184633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EDFBD2FB-1970-6B43-BA67-ACD42C18E2CD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2939143" y="5219204"/>
            <a:ext cx="1781138" cy="396697"/>
          </a:xfrm>
        </p:spPr>
        <p:txBody>
          <a:bodyPr anchor="t" anchorCtr="0"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35" name="Picture Placeholder 8">
            <a:extLst>
              <a:ext uri="{FF2B5EF4-FFF2-40B4-BE49-F238E27FC236}">
                <a16:creationId xmlns:a16="http://schemas.microsoft.com/office/drawing/2014/main" id="{662FD00A-411B-A343-8A32-AADB25C2D975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2940264" y="2446638"/>
            <a:ext cx="1781050" cy="2212031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C4E9A9EE-47F9-B441-899F-E9EAE03F76C8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5200430" y="4997502"/>
            <a:ext cx="1781138" cy="221702"/>
          </a:xfrm>
        </p:spPr>
        <p:txBody>
          <a:bodyPr>
            <a:no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260DAE51-90FA-2045-BB38-49F323D08865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5200430" y="4770598"/>
            <a:ext cx="1781138" cy="184633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3107AC2A-7C0F-6847-BE15-E3027ADE4B1E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5200430" y="5219204"/>
            <a:ext cx="1781138" cy="396697"/>
          </a:xfrm>
        </p:spPr>
        <p:txBody>
          <a:bodyPr anchor="t" anchorCtr="0"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39" name="Picture Placeholder 8">
            <a:extLst>
              <a:ext uri="{FF2B5EF4-FFF2-40B4-BE49-F238E27FC236}">
                <a16:creationId xmlns:a16="http://schemas.microsoft.com/office/drawing/2014/main" id="{10FC6176-7EA2-5147-9E3C-1CB23FC84E96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5201551" y="2446638"/>
            <a:ext cx="1781050" cy="2212031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F63D6460-B4E1-3848-87E1-13E9B2D8E08F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7461717" y="4997502"/>
            <a:ext cx="1781138" cy="221702"/>
          </a:xfrm>
        </p:spPr>
        <p:txBody>
          <a:bodyPr>
            <a:no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41B6D35F-7CA2-BB4E-8B77-A0F5C507CC22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7461717" y="4770598"/>
            <a:ext cx="1781138" cy="184633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EC1E7551-67A8-5D4A-AAB8-A4CDE143D1C6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7461717" y="5219204"/>
            <a:ext cx="1781138" cy="396697"/>
          </a:xfrm>
        </p:spPr>
        <p:txBody>
          <a:bodyPr anchor="t" anchorCtr="0"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C51217F9-9367-0E4C-B123-BC1DA7D7967E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7462838" y="2446638"/>
            <a:ext cx="1781050" cy="2212031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F4D4E676-FC7D-7E43-B6FD-87671E1A8496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9735360" y="4997502"/>
            <a:ext cx="1781138" cy="221702"/>
          </a:xfrm>
        </p:spPr>
        <p:txBody>
          <a:bodyPr>
            <a:noAutofit/>
          </a:bodyPr>
          <a:lstStyle>
            <a:lvl1pPr marL="0" algn="ctr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BF712ED4-CBF2-714A-B6D8-648BBCEA9818}"/>
              </a:ext>
            </a:extLst>
          </p:cNvPr>
          <p:cNvSpPr>
            <a:spLocks noGrp="1"/>
          </p:cNvSpPr>
          <p:nvPr>
            <p:ph idx="40" hasCustomPrompt="1"/>
          </p:nvPr>
        </p:nvSpPr>
        <p:spPr>
          <a:xfrm>
            <a:off x="9735360" y="4770598"/>
            <a:ext cx="1781138" cy="184633"/>
          </a:xfrm>
        </p:spPr>
        <p:txBody>
          <a:bodyPr anchor="t" anchorCtr="0">
            <a:normAutofit/>
          </a:bodyPr>
          <a:lstStyle>
            <a:lvl1pPr marL="0" algn="ctr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CF66CA7E-C88E-6544-9FC9-508308F838BE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9735360" y="5219204"/>
            <a:ext cx="1781138" cy="396697"/>
          </a:xfrm>
        </p:spPr>
        <p:txBody>
          <a:bodyPr anchor="t" anchorCtr="0"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9226D555-0A43-5E4F-BA7F-AC0878AAA54C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9736481" y="2446638"/>
            <a:ext cx="1781050" cy="2212031"/>
          </a:xfrm>
        </p:spPr>
        <p:txBody>
          <a:bodyPr/>
          <a:lstStyle>
            <a:lvl1pPr algn="ctr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297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shots: 9 Speak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36597" y="1443873"/>
            <a:ext cx="1599906" cy="221702"/>
          </a:xfrm>
        </p:spPr>
        <p:txBody>
          <a:bodyPr>
            <a:noAutofit/>
          </a:bodyPr>
          <a:lstStyle>
            <a:lvl1pPr marL="0" algn="l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B10EC2-F1AA-9244-B79C-C4086B32A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7856" y="1174852"/>
            <a:ext cx="2081811" cy="997196"/>
          </a:xfrm>
        </p:spPr>
        <p:txBody>
          <a:bodyPr/>
          <a:lstStyle>
            <a:lvl1pPr algn="l">
              <a:defRPr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Headline Title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7E09DCA-B274-D347-89D8-A07ADD21DD4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236597" y="1216969"/>
            <a:ext cx="1599906" cy="184633"/>
          </a:xfrm>
        </p:spPr>
        <p:txBody>
          <a:bodyPr anchor="t" anchorCtr="0">
            <a:normAutofit/>
          </a:bodyPr>
          <a:lstStyle>
            <a:lvl1pPr marL="0" algn="l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C39CBE9-B4E6-F149-B01B-42DD4760CCE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236597" y="1665575"/>
            <a:ext cx="1599906" cy="396697"/>
          </a:xfrm>
        </p:spPr>
        <p:txBody>
          <a:bodyPr anchor="t" anchorCtr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7F6985A-8EEC-A74B-A33A-F37DAEBFD21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088540" y="1216969"/>
            <a:ext cx="960240" cy="1192599"/>
          </a:xfrm>
        </p:spPr>
        <p:txBody>
          <a:bodyPr/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C1237ADB-545C-B749-ABAC-BFB2CDAF74C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7313432" y="1443873"/>
            <a:ext cx="1599906" cy="221702"/>
          </a:xfrm>
        </p:spPr>
        <p:txBody>
          <a:bodyPr>
            <a:noAutofit/>
          </a:bodyPr>
          <a:lstStyle>
            <a:lvl1pPr marL="0" algn="l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0CDCF85-5268-A145-9336-6276B7811124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313432" y="1216969"/>
            <a:ext cx="1599906" cy="184633"/>
          </a:xfrm>
        </p:spPr>
        <p:txBody>
          <a:bodyPr anchor="t" anchorCtr="0">
            <a:normAutofit/>
          </a:bodyPr>
          <a:lstStyle>
            <a:lvl1pPr marL="0" algn="l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F597B89-04D2-BF4F-AAE5-EC35DB960DF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313432" y="1665575"/>
            <a:ext cx="1599906" cy="396697"/>
          </a:xfrm>
        </p:spPr>
        <p:txBody>
          <a:bodyPr anchor="t" anchorCtr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23FA8A7-7602-624E-8C4B-D1829823A8F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65375" y="1216969"/>
            <a:ext cx="960240" cy="1192599"/>
          </a:xfrm>
        </p:spPr>
        <p:txBody>
          <a:bodyPr/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1E815843-47F4-BA40-9DA8-BC3A7B1C7286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10353197" y="1443873"/>
            <a:ext cx="1599906" cy="221702"/>
          </a:xfrm>
        </p:spPr>
        <p:txBody>
          <a:bodyPr>
            <a:noAutofit/>
          </a:bodyPr>
          <a:lstStyle>
            <a:lvl1pPr marL="0" algn="l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F0D2A72D-60D2-8E42-9A40-23843C6B5600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10353197" y="1216969"/>
            <a:ext cx="1599906" cy="184633"/>
          </a:xfrm>
        </p:spPr>
        <p:txBody>
          <a:bodyPr anchor="t" anchorCtr="0">
            <a:normAutofit/>
          </a:bodyPr>
          <a:lstStyle>
            <a:lvl1pPr marL="0" algn="l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8EBDDE10-7B91-C140-A1D9-8A4115599ED2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10353197" y="1665575"/>
            <a:ext cx="1599906" cy="396697"/>
          </a:xfrm>
        </p:spPr>
        <p:txBody>
          <a:bodyPr anchor="t" anchorCtr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50" name="Picture Placeholder 8">
            <a:extLst>
              <a:ext uri="{FF2B5EF4-FFF2-40B4-BE49-F238E27FC236}">
                <a16:creationId xmlns:a16="http://schemas.microsoft.com/office/drawing/2014/main" id="{1D7B84FE-A3FC-214C-A401-4CB743A68E21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205141" y="1216969"/>
            <a:ext cx="960239" cy="1192599"/>
          </a:xfrm>
        </p:spPr>
        <p:txBody>
          <a:bodyPr/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3550C7C4-DBFF-C44F-9CA5-4956800F95A2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4236597" y="3013181"/>
            <a:ext cx="1599906" cy="221702"/>
          </a:xfrm>
        </p:spPr>
        <p:txBody>
          <a:bodyPr>
            <a:noAutofit/>
          </a:bodyPr>
          <a:lstStyle>
            <a:lvl1pPr marL="0" algn="l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F6826995-36B8-374D-8588-DDC40595BE24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4236597" y="2786277"/>
            <a:ext cx="1599906" cy="184633"/>
          </a:xfrm>
        </p:spPr>
        <p:txBody>
          <a:bodyPr anchor="t" anchorCtr="0">
            <a:normAutofit/>
          </a:bodyPr>
          <a:lstStyle>
            <a:lvl1pPr marL="0" algn="l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7D76A512-22F2-BB4F-81BA-8185C041820D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4236597" y="3234883"/>
            <a:ext cx="1599906" cy="396697"/>
          </a:xfrm>
        </p:spPr>
        <p:txBody>
          <a:bodyPr anchor="t" anchorCtr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54" name="Picture Placeholder 8">
            <a:extLst>
              <a:ext uri="{FF2B5EF4-FFF2-40B4-BE49-F238E27FC236}">
                <a16:creationId xmlns:a16="http://schemas.microsoft.com/office/drawing/2014/main" id="{CB40C821-6FDF-DC4B-B3FF-0CAFAE4CD6E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3088540" y="2786277"/>
            <a:ext cx="960240" cy="1192599"/>
          </a:xfrm>
        </p:spPr>
        <p:txBody>
          <a:bodyPr/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05E072C6-4BD6-7D43-A893-E43C8D4CE2E5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7313432" y="3013181"/>
            <a:ext cx="1599906" cy="221702"/>
          </a:xfrm>
        </p:spPr>
        <p:txBody>
          <a:bodyPr>
            <a:noAutofit/>
          </a:bodyPr>
          <a:lstStyle>
            <a:lvl1pPr marL="0" algn="l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0F45FB37-93D5-7E4F-A81C-3D3D8CBD46F4}"/>
              </a:ext>
            </a:extLst>
          </p:cNvPr>
          <p:cNvSpPr>
            <a:spLocks noGrp="1"/>
          </p:cNvSpPr>
          <p:nvPr>
            <p:ph idx="40" hasCustomPrompt="1"/>
          </p:nvPr>
        </p:nvSpPr>
        <p:spPr>
          <a:xfrm>
            <a:off x="7313432" y="2786277"/>
            <a:ext cx="1599906" cy="184633"/>
          </a:xfrm>
        </p:spPr>
        <p:txBody>
          <a:bodyPr anchor="t" anchorCtr="0">
            <a:normAutofit/>
          </a:bodyPr>
          <a:lstStyle>
            <a:lvl1pPr marL="0" algn="l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6526F16A-06AE-7A4D-A0DC-99354900D7DC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7313432" y="3234883"/>
            <a:ext cx="1599906" cy="396697"/>
          </a:xfrm>
        </p:spPr>
        <p:txBody>
          <a:bodyPr anchor="t" anchorCtr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58" name="Picture Placeholder 8">
            <a:extLst>
              <a:ext uri="{FF2B5EF4-FFF2-40B4-BE49-F238E27FC236}">
                <a16:creationId xmlns:a16="http://schemas.microsoft.com/office/drawing/2014/main" id="{4D5C77D6-0ABA-BC46-B1D3-C95CCD8C1463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6165375" y="2786277"/>
            <a:ext cx="960240" cy="1192599"/>
          </a:xfrm>
        </p:spPr>
        <p:txBody>
          <a:bodyPr/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92DFE1AD-8389-E141-925B-E9A2F50A7DE0}"/>
              </a:ext>
            </a:extLst>
          </p:cNvPr>
          <p:cNvSpPr>
            <a:spLocks noGrp="1"/>
          </p:cNvSpPr>
          <p:nvPr>
            <p:ph idx="43" hasCustomPrompt="1"/>
          </p:nvPr>
        </p:nvSpPr>
        <p:spPr>
          <a:xfrm>
            <a:off x="10353197" y="3013181"/>
            <a:ext cx="1599906" cy="221702"/>
          </a:xfrm>
        </p:spPr>
        <p:txBody>
          <a:bodyPr>
            <a:noAutofit/>
          </a:bodyPr>
          <a:lstStyle>
            <a:lvl1pPr marL="0" algn="l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522E455E-3878-4549-9AFC-98F55150279C}"/>
              </a:ext>
            </a:extLst>
          </p:cNvPr>
          <p:cNvSpPr>
            <a:spLocks noGrp="1"/>
          </p:cNvSpPr>
          <p:nvPr>
            <p:ph idx="44" hasCustomPrompt="1"/>
          </p:nvPr>
        </p:nvSpPr>
        <p:spPr>
          <a:xfrm>
            <a:off x="10353197" y="2786277"/>
            <a:ext cx="1599906" cy="184633"/>
          </a:xfrm>
        </p:spPr>
        <p:txBody>
          <a:bodyPr anchor="t" anchorCtr="0">
            <a:normAutofit/>
          </a:bodyPr>
          <a:lstStyle>
            <a:lvl1pPr marL="0" algn="l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8C855267-6F67-814D-9EDB-BEA278CEED71}"/>
              </a:ext>
            </a:extLst>
          </p:cNvPr>
          <p:cNvSpPr>
            <a:spLocks noGrp="1"/>
          </p:cNvSpPr>
          <p:nvPr>
            <p:ph idx="45" hasCustomPrompt="1"/>
          </p:nvPr>
        </p:nvSpPr>
        <p:spPr>
          <a:xfrm>
            <a:off x="10353197" y="3234883"/>
            <a:ext cx="1599906" cy="396697"/>
          </a:xfrm>
        </p:spPr>
        <p:txBody>
          <a:bodyPr anchor="t" anchorCtr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62" name="Picture Placeholder 8">
            <a:extLst>
              <a:ext uri="{FF2B5EF4-FFF2-40B4-BE49-F238E27FC236}">
                <a16:creationId xmlns:a16="http://schemas.microsoft.com/office/drawing/2014/main" id="{FDEF908E-32E6-8543-A430-7EB1E2339C52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9205141" y="2786277"/>
            <a:ext cx="960239" cy="1192599"/>
          </a:xfrm>
        </p:spPr>
        <p:txBody>
          <a:bodyPr/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06730FFD-EF79-CD4B-BF7D-E99C75A9C37E}"/>
              </a:ext>
            </a:extLst>
          </p:cNvPr>
          <p:cNvSpPr>
            <a:spLocks noGrp="1"/>
          </p:cNvSpPr>
          <p:nvPr>
            <p:ph idx="47" hasCustomPrompt="1"/>
          </p:nvPr>
        </p:nvSpPr>
        <p:spPr>
          <a:xfrm>
            <a:off x="4236597" y="4582489"/>
            <a:ext cx="1599906" cy="221702"/>
          </a:xfrm>
        </p:spPr>
        <p:txBody>
          <a:bodyPr>
            <a:noAutofit/>
          </a:bodyPr>
          <a:lstStyle>
            <a:lvl1pPr marL="0" algn="l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C9CCC256-6A9C-F74C-A994-F7D8F501D8D0}"/>
              </a:ext>
            </a:extLst>
          </p:cNvPr>
          <p:cNvSpPr>
            <a:spLocks noGrp="1"/>
          </p:cNvSpPr>
          <p:nvPr>
            <p:ph idx="48" hasCustomPrompt="1"/>
          </p:nvPr>
        </p:nvSpPr>
        <p:spPr>
          <a:xfrm>
            <a:off x="4236597" y="4355585"/>
            <a:ext cx="1599906" cy="184633"/>
          </a:xfrm>
        </p:spPr>
        <p:txBody>
          <a:bodyPr anchor="t" anchorCtr="0">
            <a:normAutofit/>
          </a:bodyPr>
          <a:lstStyle>
            <a:lvl1pPr marL="0" algn="l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9C8CDB1D-03FE-A14B-B563-CC31E625C154}"/>
              </a:ext>
            </a:extLst>
          </p:cNvPr>
          <p:cNvSpPr>
            <a:spLocks noGrp="1"/>
          </p:cNvSpPr>
          <p:nvPr>
            <p:ph idx="49" hasCustomPrompt="1"/>
          </p:nvPr>
        </p:nvSpPr>
        <p:spPr>
          <a:xfrm>
            <a:off x="4236597" y="4804191"/>
            <a:ext cx="1599906" cy="396697"/>
          </a:xfrm>
        </p:spPr>
        <p:txBody>
          <a:bodyPr anchor="t" anchorCtr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66" name="Picture Placeholder 8">
            <a:extLst>
              <a:ext uri="{FF2B5EF4-FFF2-40B4-BE49-F238E27FC236}">
                <a16:creationId xmlns:a16="http://schemas.microsoft.com/office/drawing/2014/main" id="{765CF162-E8C2-F745-BE32-97A745CBF4D8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3088540" y="4355585"/>
            <a:ext cx="960240" cy="1192599"/>
          </a:xfrm>
        </p:spPr>
        <p:txBody>
          <a:bodyPr/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8D348E14-2FC1-F545-881E-77E9FD239B40}"/>
              </a:ext>
            </a:extLst>
          </p:cNvPr>
          <p:cNvSpPr>
            <a:spLocks noGrp="1"/>
          </p:cNvSpPr>
          <p:nvPr>
            <p:ph idx="51" hasCustomPrompt="1"/>
          </p:nvPr>
        </p:nvSpPr>
        <p:spPr>
          <a:xfrm>
            <a:off x="7313432" y="4582489"/>
            <a:ext cx="1599906" cy="221702"/>
          </a:xfrm>
        </p:spPr>
        <p:txBody>
          <a:bodyPr>
            <a:noAutofit/>
          </a:bodyPr>
          <a:lstStyle>
            <a:lvl1pPr marL="0" algn="l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744F74FD-EDCC-E741-81CC-2D02DE86354F}"/>
              </a:ext>
            </a:extLst>
          </p:cNvPr>
          <p:cNvSpPr>
            <a:spLocks noGrp="1"/>
          </p:cNvSpPr>
          <p:nvPr>
            <p:ph idx="52" hasCustomPrompt="1"/>
          </p:nvPr>
        </p:nvSpPr>
        <p:spPr>
          <a:xfrm>
            <a:off x="7313432" y="4355585"/>
            <a:ext cx="1599906" cy="184633"/>
          </a:xfrm>
        </p:spPr>
        <p:txBody>
          <a:bodyPr anchor="t" anchorCtr="0">
            <a:normAutofit/>
          </a:bodyPr>
          <a:lstStyle>
            <a:lvl1pPr marL="0" algn="l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D20079D0-68A1-4B45-9EB7-5F4DF9B34004}"/>
              </a:ext>
            </a:extLst>
          </p:cNvPr>
          <p:cNvSpPr>
            <a:spLocks noGrp="1"/>
          </p:cNvSpPr>
          <p:nvPr>
            <p:ph idx="53" hasCustomPrompt="1"/>
          </p:nvPr>
        </p:nvSpPr>
        <p:spPr>
          <a:xfrm>
            <a:off x="7313432" y="4804191"/>
            <a:ext cx="1599906" cy="396697"/>
          </a:xfrm>
        </p:spPr>
        <p:txBody>
          <a:bodyPr anchor="t" anchorCtr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70" name="Picture Placeholder 8">
            <a:extLst>
              <a:ext uri="{FF2B5EF4-FFF2-40B4-BE49-F238E27FC236}">
                <a16:creationId xmlns:a16="http://schemas.microsoft.com/office/drawing/2014/main" id="{B0D04A7F-E4DE-964B-B455-D9242AA4C453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6165375" y="4355585"/>
            <a:ext cx="960240" cy="1192599"/>
          </a:xfrm>
        </p:spPr>
        <p:txBody>
          <a:bodyPr/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E8355945-DB0D-804F-AD68-5384C3D404EF}"/>
              </a:ext>
            </a:extLst>
          </p:cNvPr>
          <p:cNvSpPr>
            <a:spLocks noGrp="1"/>
          </p:cNvSpPr>
          <p:nvPr>
            <p:ph idx="55" hasCustomPrompt="1"/>
          </p:nvPr>
        </p:nvSpPr>
        <p:spPr>
          <a:xfrm>
            <a:off x="10353197" y="4582489"/>
            <a:ext cx="1599906" cy="221702"/>
          </a:xfrm>
        </p:spPr>
        <p:txBody>
          <a:bodyPr>
            <a:noAutofit/>
          </a:bodyPr>
          <a:lstStyle>
            <a:lvl1pPr marL="0" algn="l">
              <a:buNone/>
              <a:defRPr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EC95D380-E04A-0D4C-9078-85F8389BE516}"/>
              </a:ext>
            </a:extLst>
          </p:cNvPr>
          <p:cNvSpPr>
            <a:spLocks noGrp="1"/>
          </p:cNvSpPr>
          <p:nvPr>
            <p:ph idx="56" hasCustomPrompt="1"/>
          </p:nvPr>
        </p:nvSpPr>
        <p:spPr>
          <a:xfrm>
            <a:off x="10353197" y="4355585"/>
            <a:ext cx="1599906" cy="184633"/>
          </a:xfrm>
        </p:spPr>
        <p:txBody>
          <a:bodyPr anchor="t" anchorCtr="0">
            <a:normAutofit/>
          </a:bodyPr>
          <a:lstStyle>
            <a:lvl1pPr marL="0" algn="l">
              <a:buNone/>
              <a:defRPr sz="1400" b="1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JANE SMITH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268B608A-A033-8E4E-B1D2-26D647726DBB}"/>
              </a:ext>
            </a:extLst>
          </p:cNvPr>
          <p:cNvSpPr>
            <a:spLocks noGrp="1"/>
          </p:cNvSpPr>
          <p:nvPr>
            <p:ph idx="57" hasCustomPrompt="1"/>
          </p:nvPr>
        </p:nvSpPr>
        <p:spPr>
          <a:xfrm>
            <a:off x="10353197" y="4804191"/>
            <a:ext cx="1599906" cy="396697"/>
          </a:xfrm>
        </p:spPr>
        <p:txBody>
          <a:bodyPr anchor="t" anchorCtr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Attribution, Organization</a:t>
            </a:r>
          </a:p>
        </p:txBody>
      </p:sp>
      <p:sp>
        <p:nvSpPr>
          <p:cNvPr id="74" name="Picture Placeholder 8">
            <a:extLst>
              <a:ext uri="{FF2B5EF4-FFF2-40B4-BE49-F238E27FC236}">
                <a16:creationId xmlns:a16="http://schemas.microsoft.com/office/drawing/2014/main" id="{3BB30E18-C8B4-6147-B3D5-50B6ADF1C6B5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9205141" y="4355585"/>
            <a:ext cx="960239" cy="1192599"/>
          </a:xfrm>
        </p:spPr>
        <p:txBody>
          <a:bodyPr/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: 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C22C1936-4907-4347-B7C3-4CEFDD330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53710" y="1948651"/>
            <a:ext cx="1646690" cy="1087605"/>
          </a:xfrm>
        </p:spPr>
        <p:txBody>
          <a:bodyPr wrap="square">
            <a:sp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200" b="0" i="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55 West 125th Street</a:t>
            </a:r>
          </a:p>
          <a:p>
            <a:r>
              <a:rPr lang="en-US" dirty="0"/>
              <a:t>Suite 1302</a:t>
            </a:r>
          </a:p>
          <a:p>
            <a:r>
              <a:rPr lang="en-US" dirty="0"/>
              <a:t>New York, NY 10027</a:t>
            </a:r>
          </a:p>
          <a:p>
            <a:r>
              <a:rPr lang="en-US" dirty="0"/>
              <a:t>347-802-6231</a:t>
            </a:r>
          </a:p>
          <a:p>
            <a:r>
              <a:rPr lang="en-US" dirty="0" err="1"/>
              <a:t>capc.org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815777F-61FE-BD4D-9B46-2C2F3DFA1F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457200" y="457200"/>
            <a:ext cx="2223500" cy="125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552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: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28B66C09-8CC3-AA43-AB7E-C092BEFBE290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B10EC2-F1AA-9244-B79C-C4086B32A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8481" y="685800"/>
            <a:ext cx="4669536" cy="1523494"/>
          </a:xfrm>
        </p:spPr>
        <p:txBody>
          <a:bodyPr>
            <a:normAutofit/>
          </a:bodyPr>
          <a:lstStyle>
            <a:lvl1pPr algn="l">
              <a:defRPr sz="4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Headline Title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C39CBE9-B4E6-F149-B01B-42DD4760CCE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888481" y="2286000"/>
            <a:ext cx="4669536" cy="3084616"/>
          </a:xfrm>
        </p:spPr>
        <p:txBody>
          <a:bodyPr anchor="t" anchorCtr="0">
            <a:normAutofit/>
          </a:bodyPr>
          <a:lstStyle>
            <a:lvl1pPr marL="0" algn="l">
              <a:buNone/>
              <a:defRPr sz="1800" b="0" i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358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: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67F6329-9E52-CB47-9482-E2FEFF63176D}"/>
              </a:ext>
            </a:extLst>
          </p:cNvPr>
          <p:cNvSpPr/>
          <p:nvPr userDrawn="1"/>
        </p:nvSpPr>
        <p:spPr>
          <a:xfrm>
            <a:off x="0" y="0"/>
            <a:ext cx="4072130" cy="6858000"/>
          </a:xfrm>
          <a:prstGeom prst="rect">
            <a:avLst/>
          </a:prstGeom>
          <a:solidFill>
            <a:srgbClr val="00A0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28B66C09-8CC3-AA43-AB7E-C092BEFBE290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072130" y="0"/>
            <a:ext cx="811987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B10EC2-F1AA-9244-B79C-C4086B32A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2748751" cy="1523494"/>
          </a:xfrm>
        </p:spPr>
        <p:txBody>
          <a:bodyPr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Headline Title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C39CBE9-B4E6-F149-B01B-42DD4760CCE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85800" y="2286000"/>
            <a:ext cx="2748751" cy="3084616"/>
          </a:xfrm>
        </p:spPr>
        <p:txBody>
          <a:bodyPr anchor="t" anchorCtr="0">
            <a:normAutofit/>
          </a:bodyPr>
          <a:lstStyle>
            <a:lvl1pPr marL="0" algn="l">
              <a:buNone/>
              <a:defRPr sz="18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32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: Layout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9226D555-0A43-5E4F-BA7F-AC0878AAA54C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0" y="0"/>
            <a:ext cx="12191999" cy="3429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5AC37D03-19DD-D547-BE0A-B66A9FB8DE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7888" y="4104160"/>
            <a:ext cx="5029200" cy="149579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Headline Title Lorem Ipsum </a:t>
            </a:r>
            <a:r>
              <a:rPr lang="en-US" dirty="0" err="1"/>
              <a:t>Dor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Ad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99EB6EDA-B81C-9640-8A21-93BE28427CE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28486" y="4104160"/>
            <a:ext cx="5029200" cy="1876510"/>
          </a:xfrm>
        </p:spPr>
        <p:txBody>
          <a:bodyPr>
            <a:noAutofit/>
          </a:bodyPr>
          <a:lstStyle>
            <a:lvl1pPr marL="0">
              <a:spcBef>
                <a:spcPts val="0"/>
              </a:spcBef>
              <a:spcAft>
                <a:spcPts val="1000"/>
              </a:spcAft>
              <a:buNone/>
              <a:defRPr sz="1800"/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4453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: 1 Line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C77D-EA9E-7446-8398-E358DC56A2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Headline Title Lorem ipsum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828800"/>
            <a:ext cx="9145044" cy="3515386"/>
          </a:xfrm>
        </p:spPr>
        <p:txBody>
          <a:bodyPr/>
          <a:lstStyle>
            <a:lvl1pPr marL="0">
              <a:buNone/>
              <a:defRPr/>
            </a:lvl1pPr>
          </a:lstStyle>
          <a:p>
            <a:pPr lvl="0"/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628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2 Line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C77D-EA9E-7446-8398-E358DC56A2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7888" y="685800"/>
            <a:ext cx="9145044" cy="1218795"/>
          </a:xfrm>
        </p:spPr>
        <p:txBody>
          <a:bodyPr>
            <a:spAutoFit/>
          </a:bodyPr>
          <a:lstStyle/>
          <a:p>
            <a:r>
              <a:rPr lang="en-US" dirty="0"/>
              <a:t>Headline Title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7888" y="2514600"/>
            <a:ext cx="9145044" cy="3007555"/>
          </a:xfrm>
        </p:spPr>
        <p:txBody>
          <a:bodyPr/>
          <a:lstStyle>
            <a:lvl1pPr marL="0">
              <a:buNone/>
              <a:defRPr/>
            </a:lvl1pPr>
          </a:lstStyle>
          <a:p>
            <a:pPr lvl="0"/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442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2 Column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C77D-EA9E-7446-8398-E358DC56A2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7888" y="685800"/>
            <a:ext cx="5029200" cy="2437590"/>
          </a:xfrm>
        </p:spPr>
        <p:txBody>
          <a:bodyPr/>
          <a:lstStyle/>
          <a:p>
            <a:r>
              <a:rPr lang="en-US" dirty="0"/>
              <a:t>Headline Title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28486" y="685800"/>
            <a:ext cx="5029200" cy="4979761"/>
          </a:xfrm>
        </p:spPr>
        <p:txBody>
          <a:bodyPr>
            <a:spAutoFit/>
          </a:bodyPr>
          <a:lstStyle>
            <a:lvl1pPr marL="0">
              <a:spcBef>
                <a:spcPts val="0"/>
              </a:spcBef>
              <a:spcAft>
                <a:spcPts val="1000"/>
              </a:spcAft>
              <a:buNone/>
              <a:defRPr sz="1800"/>
            </a:lvl1pPr>
          </a:lstStyle>
          <a:p>
            <a:pPr lvl="0"/>
            <a:r>
              <a:rPr lang="en-US" dirty="0"/>
              <a:t>Introduction text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796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2 Column Quot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C77D-EA9E-7446-8398-E358DC56A2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7888" y="685800"/>
            <a:ext cx="5029200" cy="3656386"/>
          </a:xfrm>
        </p:spPr>
        <p:txBody>
          <a:bodyPr/>
          <a:lstStyle>
            <a:lvl1pPr>
              <a:defRPr b="0" i="0">
                <a:solidFill>
                  <a:srgbClr val="0C00A8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Quote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ut.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28486" y="685800"/>
            <a:ext cx="5029200" cy="5100114"/>
          </a:xfrm>
        </p:spPr>
        <p:txBody>
          <a:bodyPr/>
          <a:lstStyle>
            <a:lvl1pPr marL="0">
              <a:buNone/>
              <a:defRPr sz="2400"/>
            </a:lvl1pPr>
          </a:lstStyle>
          <a:p>
            <a:pPr lvl="0"/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348C96-9037-1147-AFB9-CF467A8E2F0C}"/>
              </a:ext>
            </a:extLst>
          </p:cNvPr>
          <p:cNvSpPr txBox="1">
            <a:spLocks/>
          </p:cNvSpPr>
          <p:nvPr userDrawn="1"/>
        </p:nvSpPr>
        <p:spPr>
          <a:xfrm>
            <a:off x="407801" y="685800"/>
            <a:ext cx="226513" cy="6093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11113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3600" b="0" i="1" kern="1200">
                <a:solidFill>
                  <a:schemeClr val="tx1"/>
                </a:solidFill>
                <a:latin typeface="Geller Headline Light Italic" pitchFamily="2" charset="77"/>
                <a:ea typeface="+mj-ea"/>
                <a:cs typeface="+mj-cs"/>
              </a:defRPr>
            </a:lvl1pPr>
          </a:lstStyle>
          <a:p>
            <a:r>
              <a:rPr lang="en-US" sz="4400" i="0" dirty="0">
                <a:solidFill>
                  <a:srgbClr val="0C00A8"/>
                </a:solidFill>
                <a:latin typeface="Georgia" panose="02040502050405020303" pitchFamily="18" charset="0"/>
              </a:rPr>
              <a:t>“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00BDC39-9958-F548-8562-4BE1FBBDBB9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683798" y="5021259"/>
            <a:ext cx="5029200" cy="234950"/>
          </a:xfrm>
        </p:spPr>
        <p:txBody>
          <a:bodyPr>
            <a:normAutofit/>
          </a:bodyPr>
          <a:lstStyle>
            <a:lvl1pPr marL="0" indent="0" algn="l">
              <a:buNone/>
              <a:defRPr sz="1600" b="1" i="0" spc="0">
                <a:solidFill>
                  <a:srgbClr val="0C00A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— ATTRIBUTION</a:t>
            </a:r>
          </a:p>
        </p:txBody>
      </p:sp>
    </p:spTree>
    <p:extLst>
      <p:ext uri="{BB962C8B-B14F-4D97-AF65-F5344CB8AC3E}">
        <p14:creationId xmlns:p14="http://schemas.microsoft.com/office/powerpoint/2010/main" val="340979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2 Column Title +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C77D-EA9E-7446-8398-E358DC56A2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7888" y="685800"/>
            <a:ext cx="5029200" cy="3046988"/>
          </a:xfrm>
        </p:spPr>
        <p:txBody>
          <a:bodyPr/>
          <a:lstStyle/>
          <a:p>
            <a:r>
              <a:rPr lang="en-US" dirty="0"/>
              <a:t>Headline Title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1507-2A54-8A41-8F80-724F4D630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28486" y="685800"/>
            <a:ext cx="5029200" cy="2388612"/>
          </a:xfrm>
        </p:spPr>
        <p:txBody>
          <a:bodyPr>
            <a:noAutofit/>
          </a:bodyPr>
          <a:lstStyle>
            <a:lvl1pPr marL="468313" indent="-457200">
              <a:spcBef>
                <a:spcPts val="0"/>
              </a:spcBef>
              <a:spcAft>
                <a:spcPts val="1000"/>
              </a:spcAft>
              <a:buFont typeface="System Font Regular"/>
              <a:buChar char="→"/>
              <a:tabLst/>
              <a:defRPr sz="2400" b="0" i="0"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List 1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pPr lvl="0"/>
            <a:r>
              <a:rPr lang="en-US" dirty="0"/>
              <a:t>List 2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endParaRPr lang="en-US" dirty="0"/>
          </a:p>
          <a:p>
            <a:pPr lvl="0"/>
            <a:r>
              <a:rPr lang="en-US" dirty="0"/>
              <a:t>List 3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6584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ic: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C77D-EA9E-7446-8398-E358DC56A2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0120" y="1832424"/>
            <a:ext cx="9419939" cy="2492990"/>
          </a:xfrm>
          <a:prstGeom prst="rect">
            <a:avLst/>
          </a:prstGeom>
        </p:spPr>
        <p:txBody>
          <a:bodyPr/>
          <a:lstStyle>
            <a:lvl1pPr algn="l">
              <a:defRPr sz="3600" b="0" i="0"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“Quote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.”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00BDC39-9958-F548-8562-4BE1FBBDBB9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1386031" y="4493054"/>
            <a:ext cx="9419938" cy="2596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="1" i="0" spc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— ATTRIBUTION</a:t>
            </a:r>
          </a:p>
        </p:txBody>
      </p:sp>
    </p:spTree>
    <p:extLst>
      <p:ext uri="{BB962C8B-B14F-4D97-AF65-F5344CB8AC3E}">
        <p14:creationId xmlns:p14="http://schemas.microsoft.com/office/powerpoint/2010/main" val="348045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1524000"/>
            <a:ext cx="4876800" cy="383893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84800" y="1524000"/>
            <a:ext cx="5080000" cy="383893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0A890-8A35-4F1D-B7C5-A1F57A6F84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4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A0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CA6AAD-2CEA-7942-86AE-D1739CA99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9145044" cy="193899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C707E-9126-E449-993C-918BF2E0B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2971800"/>
            <a:ext cx="9145044" cy="238861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 dirty="0"/>
              <a:t>Click to edit Master text styles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457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93" r:id="rId2"/>
  </p:sldLayoutIdLst>
  <p:hf hdr="0" dt="0"/>
  <p:txStyles>
    <p:titleStyle>
      <a:lvl1pPr marL="11113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70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1113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Char char="•"/>
        <a:defRPr sz="1800" b="0" i="0" kern="1200">
          <a:solidFill>
            <a:srgbClr val="FFFCF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Char char="•"/>
        <a:defRPr sz="1800" b="0" i="0" kern="1200">
          <a:solidFill>
            <a:srgbClr val="FFFCF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Char char="•"/>
        <a:defRPr sz="1800" b="0" i="0" kern="1200">
          <a:solidFill>
            <a:srgbClr val="FFFCF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Font typeface="Arial" panose="020B0604020202020204" pitchFamily="34" charset="0"/>
        <a:buChar char="•"/>
        <a:defRPr sz="1800" b="0" i="0" kern="1200">
          <a:solidFill>
            <a:srgbClr val="FFFCF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CA6AAD-2CEA-7942-86AE-D1739CA99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9145044" cy="6093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C707E-9126-E449-993C-918BF2E0B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888" y="2286000"/>
            <a:ext cx="9145044" cy="3269165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pPr lvl="0"/>
            <a:r>
              <a:rPr lang="en-US" dirty="0"/>
              <a:t>Click to edit Master text styles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EFBDEB-51A8-7D4D-9C5D-27A90E0CE874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687888" y="6236822"/>
            <a:ext cx="2009592" cy="42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996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1" r:id="rId2"/>
    <p:sldLayoutId id="2147483663" r:id="rId3"/>
    <p:sldLayoutId id="2147483664" r:id="rId4"/>
    <p:sldLayoutId id="2147483665" r:id="rId5"/>
    <p:sldLayoutId id="2147483696" r:id="rId6"/>
    <p:sldLayoutId id="2147483698" r:id="rId7"/>
  </p:sldLayoutIdLst>
  <p:hf hdr="0" dt="0"/>
  <p:txStyles>
    <p:titleStyle>
      <a:lvl1pPr marL="11113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4400" b="1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68313" indent="-457200" algn="l" defTabSz="914400" rtl="0" eaLnBrk="1" latinLnBrk="0" hangingPunct="1">
        <a:lnSpc>
          <a:spcPct val="110000"/>
        </a:lnSpc>
        <a:spcBef>
          <a:spcPts val="1000"/>
        </a:spcBef>
        <a:spcAft>
          <a:spcPts val="1000"/>
        </a:spcAft>
        <a:buFont typeface="System Font Regular"/>
        <a:buChar char="→"/>
        <a:tabLst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5B2475D2-4178-7E4C-AEE2-474AF04DF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9145044" cy="4985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2325679-2E26-604B-BB84-48FC2FD29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888" y="1828800"/>
            <a:ext cx="9145044" cy="3269165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pPr lvl="0"/>
            <a:r>
              <a:rPr lang="en-US" dirty="0"/>
              <a:t>Click to edit Master text styles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40D562C-DF9F-274B-A71E-1C368E71532F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687888" y="6236822"/>
            <a:ext cx="2009592" cy="42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09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5" r:id="rId2"/>
    <p:sldLayoutId id="2147483677" r:id="rId3"/>
    <p:sldLayoutId id="2147483679" r:id="rId4"/>
    <p:sldLayoutId id="2147483695" r:id="rId5"/>
    <p:sldLayoutId id="2147483697" r:id="rId6"/>
  </p:sldLayoutIdLst>
  <p:hf hdr="0" dt="0"/>
  <p:txStyles>
    <p:titleStyle>
      <a:lvl1pPr marL="11113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3600" b="1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68313" indent="-457200" algn="l" defTabSz="914400" rtl="0" eaLnBrk="1" latinLnBrk="0" hangingPunct="1">
        <a:lnSpc>
          <a:spcPct val="110000"/>
        </a:lnSpc>
        <a:spcBef>
          <a:spcPts val="1000"/>
        </a:spcBef>
        <a:spcAft>
          <a:spcPts val="1000"/>
        </a:spcAft>
        <a:buFont typeface="System Font Regular"/>
        <a:buChar char="→"/>
        <a:tabLst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CA6AAD-2CEA-7942-86AE-D1739CA99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888" y="685800"/>
            <a:ext cx="9145044" cy="4985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C707E-9126-E449-993C-918BF2E0B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888" y="1828800"/>
            <a:ext cx="9145044" cy="2388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5DA8042-526A-7B49-B6D6-0EE704D692E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687888" y="6236822"/>
            <a:ext cx="2009592" cy="42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0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</p:sldLayoutIdLst>
  <p:hf hdr="0" dt="0"/>
  <p:txStyles>
    <p:titleStyle>
      <a:lvl1pPr marL="11113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3600" b="1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68313" indent="-457200" algn="l" defTabSz="914400" rtl="0" eaLnBrk="1" latinLnBrk="0" hangingPunct="1">
        <a:lnSpc>
          <a:spcPct val="110000"/>
        </a:lnSpc>
        <a:spcBef>
          <a:spcPts val="1000"/>
        </a:spcBef>
        <a:spcAft>
          <a:spcPts val="1000"/>
        </a:spcAft>
        <a:buFont typeface="System Font Regular"/>
        <a:buChar char="→"/>
        <a:tabLst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30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CA6AAD-2CEA-7942-86AE-D1739CA99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888" y="685800"/>
            <a:ext cx="9145044" cy="6093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C707E-9126-E449-993C-918BF2E0B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888" y="1828800"/>
            <a:ext cx="9145044" cy="2388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42962A-B163-794D-898A-0E936147875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87888" y="6236822"/>
            <a:ext cx="2009592" cy="42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24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8" r:id="rId2"/>
    <p:sldLayoutId id="2147483690" r:id="rId3"/>
  </p:sldLayoutIdLst>
  <p:hf hdr="0" dt="0"/>
  <p:txStyles>
    <p:titleStyle>
      <a:lvl1pPr marL="11113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4400" b="1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54013" indent="-342900" algn="l" defTabSz="914400" rtl="0" eaLnBrk="1" latinLnBrk="0" hangingPunct="1">
        <a:lnSpc>
          <a:spcPct val="110000"/>
        </a:lnSpc>
        <a:spcBef>
          <a:spcPts val="1000"/>
        </a:spcBef>
        <a:spcAft>
          <a:spcPts val="1000"/>
        </a:spcAft>
        <a:buFont typeface="System Font Regular"/>
        <a:buChar char="→"/>
        <a:tabLst/>
        <a:defRPr sz="18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18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18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18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1000"/>
        </a:spcAft>
        <a:buFont typeface="System Font Regular"/>
        <a:buChar char="→"/>
        <a:defRPr sz="1800" b="0" i="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FE4AA1-4F1D-634B-A975-0BB704CAD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85216"/>
            <a:ext cx="7379208" cy="2585323"/>
          </a:xfrm>
        </p:spPr>
        <p:txBody>
          <a:bodyPr/>
          <a:lstStyle/>
          <a:p>
            <a:r>
              <a:rPr lang="en-US" dirty="0"/>
              <a:t>A Fresh Look at Inpatient Palliative Care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FEC7728-8939-2147-A1A1-AF85EE4A77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9808" y="4151186"/>
            <a:ext cx="5914766" cy="116147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Allison Silvers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Chief, Health Care Transformation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January 3, 2025</a:t>
            </a:r>
          </a:p>
        </p:txBody>
      </p:sp>
    </p:spTree>
    <p:extLst>
      <p:ext uri="{BB962C8B-B14F-4D97-AF65-F5344CB8AC3E}">
        <p14:creationId xmlns:p14="http://schemas.microsoft.com/office/powerpoint/2010/main" val="1655148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6285" y="696516"/>
            <a:ext cx="5029200" cy="2215991"/>
          </a:xfrm>
        </p:spPr>
        <p:txBody>
          <a:bodyPr/>
          <a:lstStyle/>
          <a:p>
            <a:r>
              <a:rPr lang="en-US" sz="4000" dirty="0"/>
              <a:t>Most Common Referral Source to Inpatient Palliative Care Service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90885" y="6112148"/>
            <a:ext cx="2338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653279"/>
                </a:solidFill>
              </a:rPr>
              <a:t>Source: PCQC 2021 Survey and </a:t>
            </a:r>
          </a:p>
          <a:p>
            <a:r>
              <a:rPr lang="en-US" sz="1200" dirty="0">
                <a:solidFill>
                  <a:srgbClr val="653279"/>
                </a:solidFill>
              </a:rPr>
              <a:t>2022 Quality Matters presentation</a:t>
            </a: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737731055"/>
              </p:ext>
            </p:extLst>
          </p:nvPr>
        </p:nvGraphicFramePr>
        <p:xfrm>
          <a:off x="3952240" y="472778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8971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6285" y="696516"/>
            <a:ext cx="5029200" cy="2769989"/>
          </a:xfrm>
        </p:spPr>
        <p:txBody>
          <a:bodyPr/>
          <a:lstStyle/>
          <a:p>
            <a:r>
              <a:rPr lang="en-US" sz="4000" dirty="0"/>
              <a:t>Most Common Primary Diagnosis for Patients Seen by Inpatient Palliative Care</a:t>
            </a: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464977907"/>
              </p:ext>
            </p:extLst>
          </p:nvPr>
        </p:nvGraphicFramePr>
        <p:xfrm>
          <a:off x="3952240" y="472778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90885" y="6112148"/>
            <a:ext cx="2338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653279"/>
                </a:solidFill>
              </a:rPr>
              <a:t>Source: PCQC 2021 Survey and </a:t>
            </a:r>
          </a:p>
          <a:p>
            <a:r>
              <a:rPr lang="en-US" sz="1200" dirty="0">
                <a:solidFill>
                  <a:srgbClr val="653279"/>
                </a:solidFill>
              </a:rPr>
              <a:t>2022 Quality Matters presentation</a:t>
            </a:r>
          </a:p>
        </p:txBody>
      </p:sp>
    </p:spTree>
    <p:extLst>
      <p:ext uri="{BB962C8B-B14F-4D97-AF65-F5344CB8AC3E}">
        <p14:creationId xmlns:p14="http://schemas.microsoft.com/office/powerpoint/2010/main" val="332375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7888" y="685800"/>
            <a:ext cx="5029200" cy="4016484"/>
          </a:xfrm>
        </p:spPr>
        <p:txBody>
          <a:bodyPr/>
          <a:lstStyle/>
          <a:p>
            <a:r>
              <a:rPr lang="en-US" sz="4000" dirty="0"/>
              <a:t>The median size of an inpatient palliative care team is 4.7 FTEs.</a:t>
            </a:r>
            <a:br>
              <a:rPr lang="en-US" sz="4000" dirty="0"/>
            </a:br>
            <a:br>
              <a:rPr lang="en-US" sz="4000" dirty="0"/>
            </a:br>
            <a:r>
              <a:rPr lang="en-US" sz="3000" dirty="0"/>
              <a:t>However, there is </a:t>
            </a:r>
            <a:r>
              <a:rPr lang="en-US" sz="3000" i="1" dirty="0"/>
              <a:t>significant</a:t>
            </a:r>
            <a:r>
              <a:rPr lang="en-US" sz="3000" dirty="0"/>
              <a:t> variation in both team size and composition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90488" y="685800"/>
            <a:ext cx="5367198" cy="749808"/>
          </a:xfrm>
        </p:spPr>
        <p:txBody>
          <a:bodyPr/>
          <a:lstStyle/>
          <a:p>
            <a:pPr marL="11113" indent="0">
              <a:buNone/>
            </a:pPr>
            <a:r>
              <a:rPr lang="en-US" dirty="0"/>
              <a:t>Median team composition: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62869" y="6125248"/>
            <a:ext cx="2338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653279"/>
                </a:solidFill>
              </a:rPr>
              <a:t>Source: PCQC 2021 Survey and </a:t>
            </a:r>
          </a:p>
          <a:p>
            <a:r>
              <a:rPr lang="en-US" sz="1200" dirty="0">
                <a:solidFill>
                  <a:srgbClr val="653279"/>
                </a:solidFill>
              </a:rPr>
              <a:t>2022 Quality Matters presentation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123340071"/>
              </p:ext>
            </p:extLst>
          </p:nvPr>
        </p:nvGraphicFramePr>
        <p:xfrm>
          <a:off x="5879592" y="1316736"/>
          <a:ext cx="5295392" cy="470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255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n-US" sz="10000" dirty="0"/>
              <a:t>35.3%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US" sz="10000" dirty="0"/>
              <a:t>48.9%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7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Hospital palliative care programs that provide 24/7 coverage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8"/>
          </p:nvPr>
        </p:nvSpPr>
        <p:spPr>
          <a:xfrm>
            <a:off x="636361" y="4246634"/>
            <a:ext cx="4833507" cy="1071815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Hospitals with standardized referral processes (aka “triggers”) for palliative care consultation</a:t>
            </a:r>
          </a:p>
          <a:p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062869" y="6125248"/>
            <a:ext cx="2338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653279"/>
                </a:solidFill>
              </a:rPr>
              <a:t>Source: PCQC 2021 Survey and </a:t>
            </a:r>
          </a:p>
          <a:p>
            <a:r>
              <a:rPr lang="en-US" sz="1200" dirty="0">
                <a:solidFill>
                  <a:srgbClr val="653279"/>
                </a:solidFill>
              </a:rPr>
              <a:t>2022 Quality Matters presentation</a:t>
            </a:r>
          </a:p>
        </p:txBody>
      </p:sp>
    </p:spTree>
    <p:extLst>
      <p:ext uri="{BB962C8B-B14F-4D97-AF65-F5344CB8AC3E}">
        <p14:creationId xmlns:p14="http://schemas.microsoft.com/office/powerpoint/2010/main" val="3692552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888" y="685800"/>
            <a:ext cx="5029200" cy="2215991"/>
          </a:xfrm>
        </p:spPr>
        <p:txBody>
          <a:bodyPr/>
          <a:lstStyle/>
          <a:p>
            <a:r>
              <a:rPr lang="en-US" sz="4000" dirty="0"/>
              <a:t>CAPC Recommendations for Acute Care Hospitals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7088" y="685800"/>
            <a:ext cx="5840598" cy="2388612"/>
          </a:xfrm>
        </p:spPr>
        <p:txBody>
          <a:bodyPr/>
          <a:lstStyle/>
          <a:p>
            <a:r>
              <a:rPr lang="en-US" sz="2200" dirty="0">
                <a:solidFill>
                  <a:srgbClr val="00B0F0"/>
                </a:solidFill>
              </a:rPr>
              <a:t>Standardized process in place to identify </a:t>
            </a:r>
            <a:r>
              <a:rPr lang="en-US" sz="2200" dirty="0"/>
              <a:t>patients for palliative care consultation</a:t>
            </a:r>
          </a:p>
          <a:p>
            <a:r>
              <a:rPr lang="en-US" sz="2200" dirty="0"/>
              <a:t>An </a:t>
            </a:r>
            <a:r>
              <a:rPr lang="en-US" sz="2200" dirty="0">
                <a:solidFill>
                  <a:srgbClr val="00B0F0"/>
                </a:solidFill>
              </a:rPr>
              <a:t>interdisciplinary team </a:t>
            </a:r>
            <a:r>
              <a:rPr lang="en-US" sz="2200" dirty="0"/>
              <a:t>with at least two disciplines, including at least one prescriber</a:t>
            </a:r>
          </a:p>
          <a:p>
            <a:pPr marL="858838"/>
            <a:r>
              <a:rPr lang="en-US" sz="2200" dirty="0"/>
              <a:t>At least one </a:t>
            </a:r>
            <a:r>
              <a:rPr lang="en-US" sz="2200" dirty="0">
                <a:solidFill>
                  <a:srgbClr val="00B0F0"/>
                </a:solidFill>
              </a:rPr>
              <a:t>prescriber</a:t>
            </a:r>
            <a:r>
              <a:rPr lang="en-US" sz="2200" dirty="0"/>
              <a:t> on the team should have </a:t>
            </a:r>
            <a:r>
              <a:rPr lang="en-US" sz="2200" dirty="0">
                <a:solidFill>
                  <a:srgbClr val="00B0F0"/>
                </a:solidFill>
              </a:rPr>
              <a:t>specialty certification</a:t>
            </a:r>
            <a:r>
              <a:rPr lang="en-US" sz="2200" dirty="0"/>
              <a:t>; others should have specialty certification or documentation of specific competencies</a:t>
            </a:r>
          </a:p>
          <a:p>
            <a:r>
              <a:rPr lang="en-US" sz="2200" dirty="0">
                <a:solidFill>
                  <a:srgbClr val="00B0F0"/>
                </a:solidFill>
              </a:rPr>
              <a:t>Clinical staff training programs </a:t>
            </a:r>
            <a:r>
              <a:rPr lang="en-US" sz="2200" dirty="0"/>
              <a:t>leading to demonstrated competency in serious illness communication and pain/symptom management for all relevant clinicians</a:t>
            </a:r>
          </a:p>
        </p:txBody>
      </p:sp>
    </p:spTree>
    <p:extLst>
      <p:ext uri="{BB962C8B-B14F-4D97-AF65-F5344CB8AC3E}">
        <p14:creationId xmlns:p14="http://schemas.microsoft.com/office/powerpoint/2010/main" val="1612228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90120" y="3551496"/>
            <a:ext cx="9419939" cy="1994392"/>
          </a:xfrm>
        </p:spPr>
        <p:txBody>
          <a:bodyPr/>
          <a:lstStyle/>
          <a:p>
            <a:r>
              <a:rPr lang="en-US" dirty="0"/>
              <a:t>Quality Inpatient Palliative Care When Resources Are Scarce:</a:t>
            </a:r>
            <a:br>
              <a:rPr lang="en-US" dirty="0"/>
            </a:br>
            <a:r>
              <a:rPr lang="en-US" dirty="0"/>
              <a:t>Insights from Rural and Safety Net Palliative Care Leaders</a:t>
            </a:r>
          </a:p>
        </p:txBody>
      </p:sp>
    </p:spTree>
    <p:extLst>
      <p:ext uri="{BB962C8B-B14F-4D97-AF65-F5344CB8AC3E}">
        <p14:creationId xmlns:p14="http://schemas.microsoft.com/office/powerpoint/2010/main" val="3721601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“Borrow” staff from other services where skills and goals align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idx="4294967295"/>
          </p:nvPr>
        </p:nvSpPr>
        <p:spPr>
          <a:xfrm>
            <a:off x="4434840" y="292608"/>
            <a:ext cx="7004304" cy="3081528"/>
          </a:xfrm>
          <a:prstGeom prst="rect">
            <a:avLst/>
          </a:prstGeom>
        </p:spPr>
        <p:txBody>
          <a:bodyPr/>
          <a:lstStyle/>
          <a:p>
            <a:pPr marL="11113" indent="0">
              <a:buNone/>
            </a:pPr>
            <a:r>
              <a:rPr lang="en-US" sz="2000" dirty="0"/>
              <a:t>Examples include:</a:t>
            </a:r>
          </a:p>
          <a:p>
            <a:r>
              <a:rPr lang="en-US" sz="2000" dirty="0"/>
              <a:t>Hospital social workers/care managers are all trained in goals of care conversations, leaving palliative care specialists for complex physical and emotional distress</a:t>
            </a:r>
          </a:p>
          <a:p>
            <a:r>
              <a:rPr lang="en-US" sz="2000" dirty="0"/>
              <a:t>Add Psychiatry residents to palliative care team</a:t>
            </a:r>
          </a:p>
          <a:p>
            <a:r>
              <a:rPr lang="en-US" sz="2000" dirty="0"/>
              <a:t>Strong partnerships with the Oncology team allow the palliative care prescriber to collaborate with Oncology nurses and social workers to ensure interdisciplinary care</a:t>
            </a:r>
          </a:p>
          <a:p>
            <a:r>
              <a:rPr lang="en-US" sz="2000" dirty="0"/>
              <a:t> Patients/families interested in hospice are referred to the collaborating hospice agency directly for discussion and shared decision-making</a:t>
            </a:r>
          </a:p>
          <a:p>
            <a:r>
              <a:rPr lang="en-US" sz="2000" dirty="0"/>
              <a:t>Create a “palliative care liaison” to add temporary FTE to the team while building palliative capacity in nursing, pharmacy, psychiatry, etc.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92713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 “Triggers” to focus on patients with the likeliest highest impact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idx="4294967295"/>
          </p:nvPr>
        </p:nvSpPr>
        <p:spPr>
          <a:xfrm>
            <a:off x="4517136" y="521208"/>
            <a:ext cx="7004304" cy="3081528"/>
          </a:xfrm>
          <a:prstGeom prst="rect">
            <a:avLst/>
          </a:prstGeom>
        </p:spPr>
        <p:txBody>
          <a:bodyPr/>
          <a:lstStyle/>
          <a:p>
            <a:pPr marL="11113" indent="0">
              <a:buNone/>
            </a:pPr>
            <a:r>
              <a:rPr lang="en-US" sz="2000" dirty="0"/>
              <a:t>Examples include:</a:t>
            </a:r>
          </a:p>
          <a:p>
            <a:r>
              <a:rPr lang="en-US" sz="2000" dirty="0"/>
              <a:t>Trigger best practice alerts for patients with high risk of prolonged length-of-stay and/or re-admission based on your EHR risk assessments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 Consider “opt-out” consultations rather than requiring an order from the treating team (based on hospital culture)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 Be judicious with follow-up visits. Make it crystal clear that palliative care is a consultative service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 When declining referrals outside the area of focus, be sure to clarify why with the referring clinician, and ideally, document alternative options for them in the EHR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3725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Other Strategies to Optimize Limited Palliative Care Resources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idx="4294967295"/>
          </p:nvPr>
        </p:nvSpPr>
        <p:spPr>
          <a:xfrm>
            <a:off x="4517136" y="521208"/>
            <a:ext cx="6812280" cy="3328416"/>
          </a:xfrm>
          <a:prstGeom prst="rect">
            <a:avLst/>
          </a:prstGeom>
        </p:spPr>
        <p:txBody>
          <a:bodyPr/>
          <a:lstStyle/>
          <a:p>
            <a:r>
              <a:rPr lang="en-US" sz="2000" dirty="0"/>
              <a:t>Use non-billable clinicians for initial ‘triage’ visits, as well as for a majority of follow-up visits, to optimize the time of the billable clinician(s)</a:t>
            </a:r>
          </a:p>
          <a:p>
            <a:r>
              <a:rPr lang="en-US" sz="2000" dirty="0"/>
              <a:t>Hone the team’s ability for efficient and effective patient encounters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 As one leader noted, “don’t substitute time for skill”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A full-time billable clinician can do 3 new and 8 follow-ups per clinical day</a:t>
            </a:r>
          </a:p>
          <a:p>
            <a:r>
              <a:rPr lang="en-US" sz="2000" dirty="0"/>
              <a:t>Hone the team’s ability to optimize billing revenue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 Get advice from your medical coders for what they need to see (and what doesn’t matter!) in the documentation to justify higher complexity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0871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87888" y="466344"/>
            <a:ext cx="11117016" cy="1881449"/>
          </a:xfrm>
        </p:spPr>
        <p:txBody>
          <a:bodyPr/>
          <a:lstStyle/>
          <a:p>
            <a:r>
              <a:rPr lang="en-US" sz="4000" dirty="0"/>
              <a:t>New Programs Are Emerging for Remote Palliative Care to Small, Rural Hospitals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87888" y="1755648"/>
            <a:ext cx="9964872" cy="4938788"/>
          </a:xfrm>
        </p:spPr>
        <p:txBody>
          <a:bodyPr/>
          <a:lstStyle/>
          <a:p>
            <a:pPr indent="0"/>
            <a:r>
              <a:rPr lang="en-US" sz="2400" dirty="0"/>
              <a:t>Early innovators have found benefit to all parties:</a:t>
            </a:r>
          </a:p>
          <a:p>
            <a:pPr marL="914400">
              <a:buFont typeface="Wingdings" panose="05000000000000000000" pitchFamily="2" charset="2"/>
              <a:buChar char=""/>
            </a:pPr>
            <a:r>
              <a:rPr lang="en-US" sz="2400" dirty="0"/>
              <a:t>Palliative care consultations in Critical Access Hospital Emergency Departments can reduce tertiary transfers by roughly 2/3</a:t>
            </a:r>
          </a:p>
          <a:p>
            <a:pPr marL="914400">
              <a:buFont typeface="Wingdings" panose="05000000000000000000" pitchFamily="2" charset="2"/>
              <a:buChar char=""/>
            </a:pPr>
            <a:r>
              <a:rPr lang="en-US" sz="2400" dirty="0"/>
              <a:t>Rural hospitals benefit from reductions in staff distress, and enhanced services to the community</a:t>
            </a:r>
          </a:p>
          <a:p>
            <a:pPr marL="914400">
              <a:buFont typeface="Wingdings" panose="05000000000000000000" pitchFamily="2" charset="2"/>
              <a:buChar char=""/>
            </a:pPr>
            <a:r>
              <a:rPr lang="en-US" sz="2400" dirty="0"/>
              <a:t>Tertiary hospitals benefit from reduced mortality in their facility</a:t>
            </a:r>
          </a:p>
          <a:p>
            <a:pPr marL="914400">
              <a:buFont typeface="Wingdings" panose="05000000000000000000" pitchFamily="2" charset="2"/>
              <a:buChar char=""/>
            </a:pPr>
            <a:r>
              <a:rPr lang="en-US" sz="2400" dirty="0"/>
              <a:t>Tertiary palliative care teams benefit from seeing patients and families at a critical decision-point, increasing job satisfaction</a:t>
            </a:r>
          </a:p>
          <a:p>
            <a:pPr marL="914400">
              <a:buFont typeface="Wingdings" panose="05000000000000000000" pitchFamily="2" charset="2"/>
              <a:buChar char="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8343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59A61E7-D9C6-F843-ACF1-58DACF8E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08801"/>
            <a:ext cx="9145044" cy="553998"/>
          </a:xfrm>
        </p:spPr>
        <p:txBody>
          <a:bodyPr/>
          <a:lstStyle/>
          <a:p>
            <a:r>
              <a:rPr lang="en-US" sz="4000" dirty="0"/>
              <a:t>Today’s Agenda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686EE0-8104-354D-901D-31FF47B1C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	</a:t>
            </a: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1161288"/>
            <a:ext cx="98663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indent="-630238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4000" dirty="0">
                <a:solidFill>
                  <a:srgbClr val="653279"/>
                </a:solidFill>
              </a:rPr>
              <a:t>Palliative Care and its Benefits to Hospitals</a:t>
            </a:r>
          </a:p>
          <a:p>
            <a:pPr marL="630238" indent="-630238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4000" dirty="0">
                <a:solidFill>
                  <a:srgbClr val="653279"/>
                </a:solidFill>
              </a:rPr>
              <a:t>The Current Status of Inpatient Palliative Care in the US</a:t>
            </a:r>
          </a:p>
          <a:p>
            <a:pPr marL="576263" indent="-576263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4000" dirty="0">
                <a:solidFill>
                  <a:srgbClr val="653279"/>
                </a:solidFill>
              </a:rPr>
              <a:t>Meeting Recommendations When Resources are Scarce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4000" dirty="0">
                <a:solidFill>
                  <a:srgbClr val="653279"/>
                </a:solidFill>
              </a:rPr>
              <a:t> Remote Palliative Care?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4000" dirty="0">
              <a:solidFill>
                <a:srgbClr val="6532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045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680" y="4694496"/>
            <a:ext cx="9419939" cy="498598"/>
          </a:xfrm>
        </p:spPr>
        <p:txBody>
          <a:bodyPr/>
          <a:lstStyle/>
          <a:p>
            <a:r>
              <a:rPr lang="en-US" dirty="0"/>
              <a:t>Questions? Comments? Ideas?</a:t>
            </a:r>
          </a:p>
        </p:txBody>
      </p:sp>
    </p:spTree>
    <p:extLst>
      <p:ext uri="{BB962C8B-B14F-4D97-AF65-F5344CB8AC3E}">
        <p14:creationId xmlns:p14="http://schemas.microsoft.com/office/powerpoint/2010/main" val="2595159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174CCEB0-B605-8E46-8F31-7FC00CF4F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3710" y="1948651"/>
            <a:ext cx="1646690" cy="866071"/>
          </a:xfrm>
        </p:spPr>
        <p:txBody>
          <a:bodyPr/>
          <a:lstStyle/>
          <a:p>
            <a:r>
              <a:rPr lang="en-US" dirty="0"/>
              <a:t>55 West 125</a:t>
            </a:r>
            <a:r>
              <a:rPr lang="en-US" baseline="30000" dirty="0"/>
              <a:t>th</a:t>
            </a:r>
            <a:r>
              <a:rPr lang="en-US" dirty="0"/>
              <a:t> Street</a:t>
            </a:r>
          </a:p>
          <a:p>
            <a:r>
              <a:rPr lang="en-US" dirty="0"/>
              <a:t>13th Floor</a:t>
            </a:r>
          </a:p>
          <a:p>
            <a:r>
              <a:rPr lang="en-US" dirty="0"/>
              <a:t>New York, NY 10027</a:t>
            </a:r>
          </a:p>
          <a:p>
            <a:r>
              <a:rPr lang="en-US" b="1" dirty="0"/>
              <a:t>capc.org</a:t>
            </a:r>
          </a:p>
        </p:txBody>
      </p:sp>
    </p:spTree>
    <p:extLst>
      <p:ext uri="{BB962C8B-B14F-4D97-AF65-F5344CB8AC3E}">
        <p14:creationId xmlns:p14="http://schemas.microsoft.com/office/powerpoint/2010/main" val="1617328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26112" y="3999552"/>
            <a:ext cx="9419939" cy="997196"/>
          </a:xfrm>
        </p:spPr>
        <p:txBody>
          <a:bodyPr/>
          <a:lstStyle/>
          <a:p>
            <a:r>
              <a:rPr lang="en-US" dirty="0"/>
              <a:t>What is Palliative Care and Why Is it Necessary for Inpatient Care?</a:t>
            </a:r>
          </a:p>
        </p:txBody>
      </p:sp>
    </p:spTree>
    <p:extLst>
      <p:ext uri="{BB962C8B-B14F-4D97-AF65-F5344CB8AC3E}">
        <p14:creationId xmlns:p14="http://schemas.microsoft.com/office/powerpoint/2010/main" val="160553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7888" y="493776"/>
            <a:ext cx="10952424" cy="1107996"/>
          </a:xfrm>
        </p:spPr>
        <p:txBody>
          <a:bodyPr/>
          <a:lstStyle/>
          <a:p>
            <a:r>
              <a:rPr lang="en-US" altLang="en-US" sz="4000" dirty="0"/>
              <a:t>Palliative care is specialized medical care for people with serious illness</a:t>
            </a:r>
          </a:p>
        </p:txBody>
      </p:sp>
      <p:sp>
        <p:nvSpPr>
          <p:cNvPr id="9" name="Rectangle 8"/>
          <p:cNvSpPr/>
          <p:nvPr/>
        </p:nvSpPr>
        <p:spPr>
          <a:xfrm>
            <a:off x="587305" y="1945049"/>
            <a:ext cx="7157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buFont typeface="Wingdings" charset="2"/>
              <a:buChar char="§"/>
            </a:pPr>
            <a:r>
              <a:rPr lang="en-US" sz="2800" dirty="0">
                <a:solidFill>
                  <a:srgbClr val="00090C"/>
                </a:solidFill>
                <a:latin typeface="Arial"/>
                <a:cs typeface="Arial"/>
              </a:rPr>
              <a:t>Palliative care focuses on providing relief from the symptoms, pain, and stress of a serious illness</a:t>
            </a:r>
          </a:p>
          <a:p>
            <a:pPr marL="457189" indent="-457189">
              <a:buFont typeface="Wingdings" charset="2"/>
              <a:buChar char="§"/>
            </a:pPr>
            <a:r>
              <a:rPr lang="en-US" sz="2800" dirty="0">
                <a:solidFill>
                  <a:srgbClr val="00090C"/>
                </a:solidFill>
                <a:latin typeface="Arial"/>
                <a:cs typeface="Arial"/>
              </a:rPr>
              <a:t>It can be provided at any stage of disease and can be provided alongside curative treatment</a:t>
            </a:r>
          </a:p>
          <a:p>
            <a:pPr marL="457189" indent="-457189">
              <a:buFont typeface="Wingdings" charset="2"/>
              <a:buChar char="§"/>
            </a:pPr>
            <a:r>
              <a:rPr lang="en-US" sz="2800" dirty="0">
                <a:solidFill>
                  <a:srgbClr val="00090C"/>
                </a:solidFill>
                <a:latin typeface="Arial"/>
                <a:cs typeface="Arial"/>
              </a:rPr>
              <a:t>The goal is to </a:t>
            </a:r>
            <a:r>
              <a:rPr lang="en-US" sz="2800" b="1" dirty="0">
                <a:solidFill>
                  <a:srgbClr val="00090C"/>
                </a:solidFill>
                <a:latin typeface="Arial"/>
                <a:cs typeface="Arial"/>
              </a:rPr>
              <a:t>improve quality of life </a:t>
            </a:r>
            <a:r>
              <a:rPr lang="en-US" sz="2800" dirty="0">
                <a:solidFill>
                  <a:srgbClr val="00090C"/>
                </a:solidFill>
                <a:latin typeface="Arial"/>
                <a:cs typeface="Arial"/>
              </a:rPr>
              <a:t>for both the patient and the family.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756" y="2099519"/>
            <a:ext cx="3438184" cy="37712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806813" y="648743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68338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49204" y="304800"/>
            <a:ext cx="10646879" cy="553998"/>
          </a:xfrm>
        </p:spPr>
        <p:txBody>
          <a:bodyPr/>
          <a:lstStyle/>
          <a:p>
            <a:r>
              <a:rPr lang="en-US" altLang="en-US" sz="4000" dirty="0"/>
              <a:t>Palliative Care specialists provide . . 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1354" y="1256044"/>
            <a:ext cx="72996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090C"/>
                </a:solidFill>
              </a:rPr>
              <a:t>Expert pain and symptom management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90C"/>
                </a:solidFill>
              </a:rPr>
              <a:t>Expert management of pain, dyspnea, depression, anxiety, nausea, vomiting, fatigue, constipation </a:t>
            </a: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090C"/>
                </a:solidFill>
              </a:rPr>
              <a:t>Patient/family communication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90C"/>
                </a:solidFill>
              </a:rPr>
              <a:t>Clarifying what to expect with their illness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90C"/>
                </a:solidFill>
              </a:rPr>
              <a:t>Clarifying values, goals, and treatment preferences in light of those expectations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90C"/>
                </a:solidFill>
              </a:rPr>
              <a:t>Coordinating with treating providers to help match treatment and services to patient values and goals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090C"/>
                </a:solidFill>
              </a:rPr>
              <a:t>Psychological, social, and spiritual support for patient and family caregivers</a:t>
            </a:r>
          </a:p>
        </p:txBody>
      </p:sp>
      <p:pic>
        <p:nvPicPr>
          <p:cNvPr id="1026" name="Picture 2" descr="Palliative care offers support for life | Article | The United States Arm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427" y="1794703"/>
            <a:ext cx="3991579" cy="2989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806813" y="648743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045172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408" y="320040"/>
            <a:ext cx="10961568" cy="1107996"/>
          </a:xfrm>
        </p:spPr>
        <p:txBody>
          <a:bodyPr/>
          <a:lstStyle/>
          <a:p>
            <a:r>
              <a:rPr lang="en-US" sz="4000" dirty="0"/>
              <a:t>Palliative Care has a strong evidence base proving benefits to patients and hospitals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60" t="24867"/>
          <a:stretch/>
        </p:blipFill>
        <p:spPr>
          <a:xfrm>
            <a:off x="365760" y="1609132"/>
            <a:ext cx="5239512" cy="24787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267" y="1428036"/>
            <a:ext cx="5284709" cy="260466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3090672" y="4278361"/>
            <a:ext cx="6625309" cy="2404675"/>
            <a:chOff x="3090672" y="4278361"/>
            <a:chExt cx="6625309" cy="240467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/>
            <a:srcRect r="184" b="12668"/>
            <a:stretch/>
          </p:blipFill>
          <p:spPr>
            <a:xfrm>
              <a:off x="3090672" y="4278361"/>
              <a:ext cx="6199632" cy="2404675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714232" y="5129784"/>
              <a:ext cx="100174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DIRECT</a:t>
              </a:r>
            </a:p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COST</a:t>
              </a:r>
            </a:p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SAVINGS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9785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25528" y="4191576"/>
            <a:ext cx="9419939" cy="997196"/>
          </a:xfrm>
        </p:spPr>
        <p:txBody>
          <a:bodyPr/>
          <a:lstStyle/>
          <a:p>
            <a:r>
              <a:rPr lang="en-US" dirty="0"/>
              <a:t>Current Prevalence of Inpatient Palliative Care and Average Operations in US Hospitals</a:t>
            </a:r>
          </a:p>
        </p:txBody>
      </p:sp>
    </p:spTree>
    <p:extLst>
      <p:ext uri="{BB962C8B-B14F-4D97-AF65-F5344CB8AC3E}">
        <p14:creationId xmlns:p14="http://schemas.microsoft.com/office/powerpoint/2010/main" val="2064124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201168"/>
            <a:ext cx="10844784" cy="1661993"/>
          </a:xfrm>
        </p:spPr>
        <p:txBody>
          <a:bodyPr/>
          <a:lstStyle/>
          <a:p>
            <a:r>
              <a:rPr lang="en-US" sz="4000" dirty="0"/>
              <a:t>Inpatient Palliative Care is standard practice in larger US hospitals, but for-profit and Southern hospitals lag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86" y="1998107"/>
            <a:ext cx="5471776" cy="38997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7316" y="1722119"/>
            <a:ext cx="5792181" cy="40638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62954" y="6081618"/>
            <a:ext cx="5839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Nationally</a:t>
            </a:r>
            <a:r>
              <a:rPr lang="en-US" dirty="0">
                <a:solidFill>
                  <a:srgbClr val="FF7F32"/>
                </a:solidFill>
              </a:rPr>
              <a:t>, 83.6% </a:t>
            </a:r>
            <a:r>
              <a:rPr lang="en-US" dirty="0"/>
              <a:t>of hospitals 50+ beds report palliative care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04088" y="2551176"/>
            <a:ext cx="5266944" cy="18288"/>
          </a:xfrm>
          <a:prstGeom prst="line">
            <a:avLst/>
          </a:prstGeom>
          <a:ln w="19050">
            <a:solidFill>
              <a:srgbClr val="FF7F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160796" y="1722119"/>
            <a:ext cx="0" cy="3919729"/>
          </a:xfrm>
          <a:prstGeom prst="line">
            <a:avLst/>
          </a:prstGeom>
          <a:ln w="19050">
            <a:solidFill>
              <a:srgbClr val="FF7F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068104" y="6082738"/>
            <a:ext cx="1765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653279"/>
                </a:solidFill>
              </a:rPr>
              <a:t>Source: AHA 2022 Survey</a:t>
            </a:r>
          </a:p>
          <a:p>
            <a:r>
              <a:rPr lang="en-US" sz="1200" dirty="0">
                <a:solidFill>
                  <a:srgbClr val="653279"/>
                </a:solidFill>
              </a:rPr>
              <a:t>Database; CAPC Analysis</a:t>
            </a:r>
          </a:p>
        </p:txBody>
      </p:sp>
    </p:spTree>
    <p:extLst>
      <p:ext uri="{BB962C8B-B14F-4D97-AF65-F5344CB8AC3E}">
        <p14:creationId xmlns:p14="http://schemas.microsoft.com/office/powerpoint/2010/main" val="3412932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008" y="685800"/>
            <a:ext cx="4359600" cy="3877985"/>
          </a:xfrm>
        </p:spPr>
        <p:txBody>
          <a:bodyPr/>
          <a:lstStyle/>
          <a:p>
            <a:r>
              <a:rPr lang="en-US" sz="4000" dirty="0"/>
              <a:t>Notably, a sizable portion of smaller US hospitals also report</a:t>
            </a:r>
            <a:br>
              <a:rPr lang="en-US" sz="4000" dirty="0"/>
            </a:br>
            <a:r>
              <a:rPr lang="en-US" sz="4000" dirty="0"/>
              <a:t>specialty palliative care availability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9842712"/>
              </p:ext>
            </p:extLst>
          </p:nvPr>
        </p:nvGraphicFramePr>
        <p:xfrm>
          <a:off x="5138928" y="685800"/>
          <a:ext cx="6418072" cy="5312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373765" y="6151679"/>
            <a:ext cx="1765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653279"/>
                </a:solidFill>
              </a:rPr>
              <a:t>Source: AHA 2022 Survey</a:t>
            </a:r>
          </a:p>
          <a:p>
            <a:r>
              <a:rPr lang="en-US" sz="1200" dirty="0">
                <a:solidFill>
                  <a:srgbClr val="653279"/>
                </a:solidFill>
              </a:rPr>
              <a:t>Database; CAPC Analysis</a:t>
            </a:r>
          </a:p>
        </p:txBody>
      </p:sp>
    </p:spTree>
    <p:extLst>
      <p:ext uri="{BB962C8B-B14F-4D97-AF65-F5344CB8AC3E}">
        <p14:creationId xmlns:p14="http://schemas.microsoft.com/office/powerpoint/2010/main" val="252320411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s">
  <a:themeElements>
    <a:clrScheme name="Custom 12">
      <a:dk1>
        <a:srgbClr val="00A0DF"/>
      </a:dk1>
      <a:lt1>
        <a:srgbClr val="FFFFFF"/>
      </a:lt1>
      <a:dk2>
        <a:srgbClr val="00098B"/>
      </a:dk2>
      <a:lt2>
        <a:srgbClr val="DDF0F9"/>
      </a:lt2>
      <a:accent1>
        <a:srgbClr val="78BE20"/>
      </a:accent1>
      <a:accent2>
        <a:srgbClr val="FF7F32"/>
      </a:accent2>
      <a:accent3>
        <a:srgbClr val="653279"/>
      </a:accent3>
      <a:accent4>
        <a:srgbClr val="FAAF3F"/>
      </a:accent4>
      <a:accent5>
        <a:srgbClr val="5EC8E5"/>
      </a:accent5>
      <a:accent6>
        <a:srgbClr val="E35C96"/>
      </a:accent6>
      <a:hlink>
        <a:srgbClr val="0A54B3"/>
      </a:hlink>
      <a:folHlink>
        <a:srgbClr val="0A54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pc-ppt-template.pptx" id="{034D08B4-3D4E-D440-B022-6D9AE2091A27}" vid="{26175DE5-E643-244C-B8C6-848972DB27EB}"/>
    </a:ext>
  </a:extLst>
</a:theme>
</file>

<file path=ppt/theme/theme2.xml><?xml version="1.0" encoding="utf-8"?>
<a:theme xmlns:a="http://schemas.openxmlformats.org/drawingml/2006/main" name="Text Slides">
  <a:themeElements>
    <a:clrScheme name="Custom 12">
      <a:dk1>
        <a:srgbClr val="00A0DF"/>
      </a:dk1>
      <a:lt1>
        <a:srgbClr val="FFFFFF"/>
      </a:lt1>
      <a:dk2>
        <a:srgbClr val="00098B"/>
      </a:dk2>
      <a:lt2>
        <a:srgbClr val="DDF0F9"/>
      </a:lt2>
      <a:accent1>
        <a:srgbClr val="78BE20"/>
      </a:accent1>
      <a:accent2>
        <a:srgbClr val="FF7F32"/>
      </a:accent2>
      <a:accent3>
        <a:srgbClr val="653279"/>
      </a:accent3>
      <a:accent4>
        <a:srgbClr val="FAAF3F"/>
      </a:accent4>
      <a:accent5>
        <a:srgbClr val="5EC8E5"/>
      </a:accent5>
      <a:accent6>
        <a:srgbClr val="E35C96"/>
      </a:accent6>
      <a:hlink>
        <a:srgbClr val="0A54B3"/>
      </a:hlink>
      <a:folHlink>
        <a:srgbClr val="0A54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pc-ppt-template.pptx" id="{034D08B4-3D4E-D440-B022-6D9AE2091A27}" vid="{1EC24004-D8C8-8744-A4BD-CDF99A01CC83}"/>
    </a:ext>
  </a:extLst>
</a:theme>
</file>

<file path=ppt/theme/theme3.xml><?xml version="1.0" encoding="utf-8"?>
<a:theme xmlns:a="http://schemas.openxmlformats.org/drawingml/2006/main" name="Graphic Slides">
  <a:themeElements>
    <a:clrScheme name="Custom 12">
      <a:dk1>
        <a:srgbClr val="00A0DF"/>
      </a:dk1>
      <a:lt1>
        <a:srgbClr val="FFFFFF"/>
      </a:lt1>
      <a:dk2>
        <a:srgbClr val="00098B"/>
      </a:dk2>
      <a:lt2>
        <a:srgbClr val="DDF0F9"/>
      </a:lt2>
      <a:accent1>
        <a:srgbClr val="78BE20"/>
      </a:accent1>
      <a:accent2>
        <a:srgbClr val="FF7F32"/>
      </a:accent2>
      <a:accent3>
        <a:srgbClr val="653279"/>
      </a:accent3>
      <a:accent4>
        <a:srgbClr val="FAAF3F"/>
      </a:accent4>
      <a:accent5>
        <a:srgbClr val="5EC8E5"/>
      </a:accent5>
      <a:accent6>
        <a:srgbClr val="E35C96"/>
      </a:accent6>
      <a:hlink>
        <a:srgbClr val="0A54B3"/>
      </a:hlink>
      <a:folHlink>
        <a:srgbClr val="0A54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pc-ppt-template.pptx" id="{034D08B4-3D4E-D440-B022-6D9AE2091A27}" vid="{72388E17-DA9D-944B-982F-E7E01E074349}"/>
    </a:ext>
  </a:extLst>
</a:theme>
</file>

<file path=ppt/theme/theme4.xml><?xml version="1.0" encoding="utf-8"?>
<a:theme xmlns:a="http://schemas.openxmlformats.org/drawingml/2006/main" name="Headshot Slides">
  <a:themeElements>
    <a:clrScheme name="Custom 12">
      <a:dk1>
        <a:srgbClr val="00A0DF"/>
      </a:dk1>
      <a:lt1>
        <a:srgbClr val="FFFFFF"/>
      </a:lt1>
      <a:dk2>
        <a:srgbClr val="00098B"/>
      </a:dk2>
      <a:lt2>
        <a:srgbClr val="DDF0F9"/>
      </a:lt2>
      <a:accent1>
        <a:srgbClr val="78BE20"/>
      </a:accent1>
      <a:accent2>
        <a:srgbClr val="FF7F32"/>
      </a:accent2>
      <a:accent3>
        <a:srgbClr val="653279"/>
      </a:accent3>
      <a:accent4>
        <a:srgbClr val="FAAF3F"/>
      </a:accent4>
      <a:accent5>
        <a:srgbClr val="5EC8E5"/>
      </a:accent5>
      <a:accent6>
        <a:srgbClr val="E35C96"/>
      </a:accent6>
      <a:hlink>
        <a:srgbClr val="0A54B3"/>
      </a:hlink>
      <a:folHlink>
        <a:srgbClr val="0A54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pc-ppt-template.pptx" id="{034D08B4-3D4E-D440-B022-6D9AE2091A27}" vid="{AE424087-808A-A34F-8576-33661D6DD17F}"/>
    </a:ext>
  </a:extLst>
</a:theme>
</file>

<file path=ppt/theme/theme5.xml><?xml version="1.0" encoding="utf-8"?>
<a:theme xmlns:a="http://schemas.openxmlformats.org/drawingml/2006/main" name="Image Slides">
  <a:themeElements>
    <a:clrScheme name="Custom 12">
      <a:dk1>
        <a:srgbClr val="00A0DF"/>
      </a:dk1>
      <a:lt1>
        <a:srgbClr val="FFFFFF"/>
      </a:lt1>
      <a:dk2>
        <a:srgbClr val="00098B"/>
      </a:dk2>
      <a:lt2>
        <a:srgbClr val="DDF0F9"/>
      </a:lt2>
      <a:accent1>
        <a:srgbClr val="78BE20"/>
      </a:accent1>
      <a:accent2>
        <a:srgbClr val="FF7F32"/>
      </a:accent2>
      <a:accent3>
        <a:srgbClr val="653279"/>
      </a:accent3>
      <a:accent4>
        <a:srgbClr val="FAAF3F"/>
      </a:accent4>
      <a:accent5>
        <a:srgbClr val="5EC8E5"/>
      </a:accent5>
      <a:accent6>
        <a:srgbClr val="E35C96"/>
      </a:accent6>
      <a:hlink>
        <a:srgbClr val="0A54B3"/>
      </a:hlink>
      <a:folHlink>
        <a:srgbClr val="0A54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pc-ppt-template.pptx" id="{034D08B4-3D4E-D440-B022-6D9AE2091A27}" vid="{37DDABCF-DCEB-4E44-9CDF-899009298476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e5d0432-8c33-4464-81a5-ca65728be37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19DA0B108691458E2F6C1C802AFF21" ma:contentTypeVersion="18" ma:contentTypeDescription="Create a new document." ma:contentTypeScope="" ma:versionID="26758e19545a605a4fff209a9a3dc18f">
  <xsd:schema xmlns:xsd="http://www.w3.org/2001/XMLSchema" xmlns:xs="http://www.w3.org/2001/XMLSchema" xmlns:p="http://schemas.microsoft.com/office/2006/metadata/properties" xmlns:ns3="6b75dfda-ce04-4e43-af92-57fab4c6a0cf" xmlns:ns4="ee5d0432-8c33-4464-81a5-ca65728be37c" targetNamespace="http://schemas.microsoft.com/office/2006/metadata/properties" ma:root="true" ma:fieldsID="069ae26621794cc8ce5977e3d8e3a1e7" ns3:_="" ns4:_="">
    <xsd:import namespace="6b75dfda-ce04-4e43-af92-57fab4c6a0cf"/>
    <xsd:import namespace="ee5d0432-8c33-4464-81a5-ca65728be37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CR" minOccurs="0"/>
                <xsd:element ref="ns4:MediaServiceLocation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5dfda-ce04-4e43-af92-57fab4c6a0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5d0432-8c33-4464-81a5-ca65728be3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D87FCE-912C-4656-8FE4-13098B2FBF89}">
  <ds:schemaRefs>
    <ds:schemaRef ds:uri="http://purl.org/dc/dcmitype/"/>
    <ds:schemaRef ds:uri="http://purl.org/dc/elements/1.1/"/>
    <ds:schemaRef ds:uri="6b75dfda-ce04-4e43-af92-57fab4c6a0cf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ee5d0432-8c33-4464-81a5-ca65728be37c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DDA2286-A8C3-4748-90D1-970CF79D59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746F00-1924-4D1F-9551-D79C7FEF03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75dfda-ce04-4e43-af92-57fab4c6a0cf"/>
    <ds:schemaRef ds:uri="ee5d0432-8c33-4464-81a5-ca65728be3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capc-ppt-template</Template>
  <TotalTime>366</TotalTime>
  <Words>963</Words>
  <Application>Microsoft Office PowerPoint</Application>
  <PresentationFormat>Widescreen</PresentationFormat>
  <Paragraphs>101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Calibri</vt:lpstr>
      <vt:lpstr>Geller Headline</vt:lpstr>
      <vt:lpstr>Georgia</vt:lpstr>
      <vt:lpstr>System Font Regular</vt:lpstr>
      <vt:lpstr>Wingdings</vt:lpstr>
      <vt:lpstr>Cover Slides</vt:lpstr>
      <vt:lpstr>Text Slides</vt:lpstr>
      <vt:lpstr>Graphic Slides</vt:lpstr>
      <vt:lpstr>Headshot Slides</vt:lpstr>
      <vt:lpstr>Image Slides</vt:lpstr>
      <vt:lpstr>A Fresh Look at Inpatient Palliative Care</vt:lpstr>
      <vt:lpstr>Today’s Agenda</vt:lpstr>
      <vt:lpstr>What is Palliative Care and Why Is it Necessary for Inpatient Care?</vt:lpstr>
      <vt:lpstr>Palliative care is specialized medical care for people with serious illness</vt:lpstr>
      <vt:lpstr>Palliative Care specialists provide . . .</vt:lpstr>
      <vt:lpstr>Palliative Care has a strong evidence base proving benefits to patients and hospitals</vt:lpstr>
      <vt:lpstr>Current Prevalence of Inpatient Palliative Care and Average Operations in US Hospitals</vt:lpstr>
      <vt:lpstr>Inpatient Palliative Care is standard practice in larger US hospitals, but for-profit and Southern hospitals lag</vt:lpstr>
      <vt:lpstr>Notably, a sizable portion of smaller US hospitals also report specialty palliative care availability</vt:lpstr>
      <vt:lpstr>Most Common Referral Source to Inpatient Palliative Care Service</vt:lpstr>
      <vt:lpstr>Most Common Primary Diagnosis for Patients Seen by Inpatient Palliative Care</vt:lpstr>
      <vt:lpstr>The median size of an inpatient palliative care team is 4.7 FTEs.  However, there is significant variation in both team size and composition</vt:lpstr>
      <vt:lpstr>PowerPoint Presentation</vt:lpstr>
      <vt:lpstr>CAPC Recommendations for Acute Care Hospitals</vt:lpstr>
      <vt:lpstr>Quality Inpatient Palliative Care When Resources Are Scarce: Insights from Rural and Safety Net Palliative Care Leaders</vt:lpstr>
      <vt:lpstr>“Borrow” staff from other services where skills and goals align</vt:lpstr>
      <vt:lpstr>Use “Triggers” to focus on patients with the likeliest highest impact</vt:lpstr>
      <vt:lpstr>Other Strategies to Optimize Limited Palliative Care Resources</vt:lpstr>
      <vt:lpstr>New Programs Are Emerging for Remote Palliative Care to Small, Rural Hospitals</vt:lpstr>
      <vt:lpstr>Questions? Comments? Ideas?</vt:lpstr>
      <vt:lpstr>PowerPoint Presentation</vt:lpstr>
    </vt:vector>
  </TitlesOfParts>
  <Manager/>
  <Company>The Mount Sinai Health System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Scholl, Melissa</dc:creator>
  <cp:keywords/>
  <dc:description/>
  <cp:lastModifiedBy>Tillery, Melissa</cp:lastModifiedBy>
  <cp:revision>29</cp:revision>
  <dcterms:created xsi:type="dcterms:W3CDTF">2021-06-02T18:37:30Z</dcterms:created>
  <dcterms:modified xsi:type="dcterms:W3CDTF">2025-01-17T19:32:31Z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0x0101002219DA0B108691458E2F6C1C802AFF21</vt:lpwstr>
  </property>
</Properties>
</file>