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13" r:id="rId2"/>
  </p:sldMasterIdLst>
  <p:sldIdLst>
    <p:sldId id="256" r:id="rId3"/>
    <p:sldId id="258" r:id="rId4"/>
    <p:sldId id="257" r:id="rId5"/>
    <p:sldId id="263" r:id="rId6"/>
    <p:sldId id="264" r:id="rId7"/>
    <p:sldId id="265" r:id="rId8"/>
    <p:sldId id="266" r:id="rId9"/>
    <p:sldId id="267" r:id="rId10"/>
    <p:sldId id="268" r:id="rId11"/>
    <p:sldId id="259" r:id="rId12"/>
    <p:sldId id="269" r:id="rId13"/>
    <p:sldId id="270" r:id="rId14"/>
    <p:sldId id="271" r:id="rId15"/>
    <p:sldId id="272" r:id="rId16"/>
    <p:sldId id="273" r:id="rId17"/>
    <p:sldId id="260" r:id="rId18"/>
    <p:sldId id="274" r:id="rId19"/>
    <p:sldId id="276" r:id="rId20"/>
    <p:sldId id="278" r:id="rId21"/>
    <p:sldId id="281" r:id="rId22"/>
    <p:sldId id="279" r:id="rId23"/>
    <p:sldId id="280" r:id="rId24"/>
    <p:sldId id="282" r:id="rId25"/>
    <p:sldId id="284" r:id="rId26"/>
    <p:sldId id="285" r:id="rId27"/>
    <p:sldId id="286" r:id="rId28"/>
    <p:sldId id="287" r:id="rId29"/>
    <p:sldId id="288" r:id="rId30"/>
    <p:sldId id="289" r:id="rId31"/>
    <p:sldId id="290" r:id="rId32"/>
    <p:sldId id="291" r:id="rId33"/>
    <p:sldId id="292" r:id="rId34"/>
    <p:sldId id="293" r:id="rId35"/>
    <p:sldId id="294" r:id="rId36"/>
    <p:sldId id="261" r:id="rId37"/>
    <p:sldId id="328" r:id="rId38"/>
    <p:sldId id="295" r:id="rId39"/>
    <p:sldId id="296" r:id="rId40"/>
    <p:sldId id="297" r:id="rId41"/>
    <p:sldId id="298" r:id="rId42"/>
    <p:sldId id="299" r:id="rId43"/>
    <p:sldId id="300" r:id="rId44"/>
    <p:sldId id="301" r:id="rId45"/>
    <p:sldId id="327" r:id="rId46"/>
    <p:sldId id="302" r:id="rId47"/>
    <p:sldId id="303" r:id="rId48"/>
    <p:sldId id="304" r:id="rId49"/>
    <p:sldId id="305" r:id="rId50"/>
    <p:sldId id="306" r:id="rId51"/>
    <p:sldId id="307" r:id="rId52"/>
    <p:sldId id="308" r:id="rId53"/>
    <p:sldId id="309" r:id="rId54"/>
    <p:sldId id="326" r:id="rId55"/>
    <p:sldId id="310" r:id="rId56"/>
    <p:sldId id="311" r:id="rId57"/>
    <p:sldId id="312" r:id="rId58"/>
    <p:sldId id="313" r:id="rId59"/>
    <p:sldId id="314" r:id="rId60"/>
    <p:sldId id="315" r:id="rId61"/>
    <p:sldId id="329" r:id="rId62"/>
    <p:sldId id="316" r:id="rId63"/>
    <p:sldId id="317" r:id="rId64"/>
    <p:sldId id="318" r:id="rId65"/>
    <p:sldId id="319" r:id="rId66"/>
    <p:sldId id="320" r:id="rId67"/>
    <p:sldId id="347" r:id="rId68"/>
    <p:sldId id="321" r:id="rId69"/>
    <p:sldId id="322" r:id="rId70"/>
    <p:sldId id="330" r:id="rId71"/>
    <p:sldId id="323" r:id="rId72"/>
    <p:sldId id="331" r:id="rId73"/>
    <p:sldId id="342" r:id="rId74"/>
    <p:sldId id="332" r:id="rId75"/>
    <p:sldId id="343" r:id="rId76"/>
    <p:sldId id="339" r:id="rId77"/>
    <p:sldId id="333" r:id="rId78"/>
    <p:sldId id="324" r:id="rId79"/>
    <p:sldId id="344" r:id="rId80"/>
    <p:sldId id="345" r:id="rId81"/>
    <p:sldId id="325" r:id="rId82"/>
    <p:sldId id="340" r:id="rId83"/>
    <p:sldId id="341" r:id="rId84"/>
    <p:sldId id="262" r:id="rId85"/>
    <p:sldId id="338" r:id="rId86"/>
    <p:sldId id="334" r:id="rId87"/>
    <p:sldId id="335" r:id="rId88"/>
    <p:sldId id="346" r:id="rId89"/>
    <p:sldId id="336" r:id="rId90"/>
    <p:sldId id="337" r:id="rId9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3" autoAdjust="0"/>
    <p:restoredTop sz="94660"/>
  </p:normalViewPr>
  <p:slideViewPr>
    <p:cSldViewPr snapToGrid="0">
      <p:cViewPr varScale="1">
        <p:scale>
          <a:sx n="115" d="100"/>
          <a:sy n="115" d="100"/>
        </p:scale>
        <p:origin x="3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1683466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3985517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59916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709957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686346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31566890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18536349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6109064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20641306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17463163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3637738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30480563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327E8D-A7F0-4C0D-8E66-7AB06A84A5A3}" type="datetimeFigureOut">
              <a:rPr lang="en-US" smtClean="0"/>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6821174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9327E8D-A7F0-4C0D-8E66-7AB06A84A5A3}" type="datetimeFigureOut">
              <a:rPr lang="en-US" smtClean="0"/>
              <a:t>2/27/2023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28573755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9327E8D-A7F0-4C0D-8E66-7AB06A84A5A3}" type="datetimeFigureOut">
              <a:rPr lang="en-US" smtClean="0"/>
              <a:t>2/27/2023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18480270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327E8D-A7F0-4C0D-8E66-7AB06A84A5A3}" type="datetimeFigureOut">
              <a:rPr lang="en-US" smtClean="0"/>
              <a:t>2/27/2023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38037082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327E8D-A7F0-4C0D-8E66-7AB06A84A5A3}" type="datetimeFigureOut">
              <a:rPr lang="en-US" smtClean="0"/>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15832265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9327E8D-A7F0-4C0D-8E66-7AB06A84A5A3}" type="datetimeFigureOut">
              <a:rPr lang="en-US" smtClean="0"/>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11587255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18718721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63360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25518424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27529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25C4DE-CF5D-4999-A7EE-DF92831D1CAF}"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26328046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4416989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2296652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327E8D-A7F0-4C0D-8E66-7AB06A84A5A3}" type="datetimeFigureOut">
              <a:rPr lang="en-US" smtClean="0"/>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915F2-BA58-4272-90CC-0275A1C1387F}" type="slidenum">
              <a:rPr lang="en-US" smtClean="0"/>
              <a:t>‹#›</a:t>
            </a:fld>
            <a:endParaRPr lang="en-US"/>
          </a:p>
        </p:txBody>
      </p:sp>
    </p:spTree>
    <p:extLst>
      <p:ext uri="{BB962C8B-B14F-4D97-AF65-F5344CB8AC3E}">
        <p14:creationId xmlns:p14="http://schemas.microsoft.com/office/powerpoint/2010/main" val="2709985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925C4DE-CF5D-4999-A7EE-DF92831D1CAF}" type="datetimeFigureOut">
              <a:rPr lang="en-US" smtClean="0"/>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512817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925C4DE-CF5D-4999-A7EE-DF92831D1CAF}" type="datetimeFigureOut">
              <a:rPr lang="en-US" smtClean="0"/>
              <a:t>2/27/2023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518772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925C4DE-CF5D-4999-A7EE-DF92831D1CAF}" type="datetimeFigureOut">
              <a:rPr lang="en-US" smtClean="0"/>
              <a:t>2/27/2023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358488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25C4DE-CF5D-4999-A7EE-DF92831D1CAF}" type="datetimeFigureOut">
              <a:rPr lang="en-US" smtClean="0"/>
              <a:t>2/27/2023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1136444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925C4DE-CF5D-4999-A7EE-DF92831D1CAF}" type="datetimeFigureOut">
              <a:rPr lang="en-US" smtClean="0"/>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876149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925C4DE-CF5D-4999-A7EE-DF92831D1CAF}" type="datetimeFigureOut">
              <a:rPr lang="en-US" smtClean="0"/>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77A22C-530D-4645-BA76-903E61A50D3E}" type="slidenum">
              <a:rPr lang="en-US" smtClean="0"/>
              <a:t>‹#›</a:t>
            </a:fld>
            <a:endParaRPr lang="en-US"/>
          </a:p>
        </p:txBody>
      </p:sp>
    </p:spTree>
    <p:extLst>
      <p:ext uri="{BB962C8B-B14F-4D97-AF65-F5344CB8AC3E}">
        <p14:creationId xmlns:p14="http://schemas.microsoft.com/office/powerpoint/2010/main" val="3831742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9327E8D-A7F0-4C0D-8E66-7AB06A84A5A3}" type="datetimeFigureOut">
              <a:rPr lang="en-US" smtClean="0"/>
              <a:t>2/27/2023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1915F2-BA58-4272-90CC-0275A1C1387F}" type="slidenum">
              <a:rPr lang="en-US" smtClean="0"/>
              <a:t>‹#›</a:t>
            </a:fld>
            <a:endParaRPr lang="en-US"/>
          </a:p>
        </p:txBody>
      </p:sp>
    </p:spTree>
    <p:extLst>
      <p:ext uri="{BB962C8B-B14F-4D97-AF65-F5344CB8AC3E}">
        <p14:creationId xmlns:p14="http://schemas.microsoft.com/office/powerpoint/2010/main" val="367266296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9327E8D-A7F0-4C0D-8E66-7AB06A84A5A3}" type="datetimeFigureOut">
              <a:rPr lang="en-US" smtClean="0"/>
              <a:t>2/27/2023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1915F2-BA58-4272-90CC-0275A1C1387F}" type="slidenum">
              <a:rPr lang="en-US" smtClean="0"/>
              <a:t>‹#›</a:t>
            </a:fld>
            <a:endParaRPr lang="en-US"/>
          </a:p>
        </p:txBody>
      </p:sp>
    </p:spTree>
    <p:extLst>
      <p:ext uri="{BB962C8B-B14F-4D97-AF65-F5344CB8AC3E}">
        <p14:creationId xmlns:p14="http://schemas.microsoft.com/office/powerpoint/2010/main" val="344852493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latin typeface="+mn-lt"/>
              </a:rPr>
              <a:t>Psychosocial Dimensions </a:t>
            </a:r>
            <a:br>
              <a:rPr lang="en-US" dirty="0" smtClean="0">
                <a:latin typeface="+mn-lt"/>
              </a:rPr>
            </a:br>
            <a:r>
              <a:rPr lang="en-US" dirty="0" smtClean="0">
                <a:latin typeface="+mn-lt"/>
              </a:rPr>
              <a:t>of Care</a:t>
            </a:r>
            <a:endParaRPr lang="en-US" dirty="0">
              <a:latin typeface="+mn-lt"/>
            </a:endParaRPr>
          </a:p>
        </p:txBody>
      </p:sp>
      <p:sp>
        <p:nvSpPr>
          <p:cNvPr id="3" name="Subtitle 2"/>
          <p:cNvSpPr>
            <a:spLocks noGrp="1"/>
          </p:cNvSpPr>
          <p:nvPr>
            <p:ph type="subTitle" idx="1"/>
          </p:nvPr>
        </p:nvSpPr>
        <p:spPr/>
        <p:txBody>
          <a:bodyPr>
            <a:normAutofit fontScale="85000" lnSpcReduction="10000"/>
          </a:bodyPr>
          <a:lstStyle/>
          <a:p>
            <a:r>
              <a:rPr lang="en-US" dirty="0" smtClean="0"/>
              <a:t>Please refer to </a:t>
            </a:r>
            <a:r>
              <a:rPr lang="en-US" i="1" dirty="0" smtClean="0"/>
              <a:t>Core Curriculum for Oncology Nursing </a:t>
            </a:r>
            <a:r>
              <a:rPr lang="en-US" dirty="0" smtClean="0"/>
              <a:t>for more in depth review </a:t>
            </a:r>
          </a:p>
          <a:p>
            <a:endParaRPr lang="en-US" dirty="0"/>
          </a:p>
          <a:p>
            <a:r>
              <a:rPr lang="en-US" dirty="0" smtClean="0"/>
              <a:t>Presented by: Beth C. Smith, DNP, CRNP, PMHNP-BC</a:t>
            </a:r>
          </a:p>
        </p:txBody>
      </p:sp>
    </p:spTree>
    <p:extLst>
      <p:ext uri="{BB962C8B-B14F-4D97-AF65-F5344CB8AC3E}">
        <p14:creationId xmlns:p14="http://schemas.microsoft.com/office/powerpoint/2010/main" val="1501976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48: Caregiver Burden</a:t>
            </a:r>
            <a:endParaRPr lang="en-US" dirty="0"/>
          </a:p>
        </p:txBody>
      </p:sp>
      <p:sp>
        <p:nvSpPr>
          <p:cNvPr id="3" name="Content Placeholder 2"/>
          <p:cNvSpPr>
            <a:spLocks noGrp="1"/>
          </p:cNvSpPr>
          <p:nvPr>
            <p:ph idx="1"/>
          </p:nvPr>
        </p:nvSpPr>
        <p:spPr/>
        <p:txBody>
          <a:bodyPr/>
          <a:lstStyle/>
          <a:p>
            <a:r>
              <a:rPr lang="en-US" dirty="0" smtClean="0"/>
              <a:t>Overview </a:t>
            </a:r>
          </a:p>
          <a:p>
            <a:r>
              <a:rPr lang="en-US" dirty="0" smtClean="0"/>
              <a:t>Assessment</a:t>
            </a:r>
          </a:p>
          <a:p>
            <a:r>
              <a:rPr lang="en-US" dirty="0" smtClean="0"/>
              <a:t>Management</a:t>
            </a:r>
          </a:p>
          <a:p>
            <a:r>
              <a:rPr lang="en-US" dirty="0" smtClean="0"/>
              <a:t>Expected Patient Outcomes</a:t>
            </a:r>
          </a:p>
          <a:p>
            <a:endParaRPr lang="en-US" dirty="0"/>
          </a:p>
        </p:txBody>
      </p:sp>
    </p:spTree>
    <p:extLst>
      <p:ext uri="{BB962C8B-B14F-4D97-AF65-F5344CB8AC3E}">
        <p14:creationId xmlns:p14="http://schemas.microsoft.com/office/powerpoint/2010/main" val="807911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Definition:</a:t>
            </a:r>
          </a:p>
          <a:p>
            <a:pPr lvl="1"/>
            <a:r>
              <a:rPr lang="en-US" dirty="0" smtClean="0"/>
              <a:t>Caregiver: a trained or untrained individual domestically supporting the health management and well-being of another person</a:t>
            </a:r>
          </a:p>
          <a:p>
            <a:pPr lvl="2"/>
            <a:r>
              <a:rPr lang="en-US" dirty="0" smtClean="0"/>
              <a:t>Primary and secondary caregivers</a:t>
            </a:r>
          </a:p>
          <a:p>
            <a:pPr lvl="1"/>
            <a:r>
              <a:rPr lang="en-US" dirty="0" smtClean="0"/>
              <a:t>Caregiving: complex and dynamic process of assisting with the continuum of health care activities of someone unable to independently care for themselves</a:t>
            </a:r>
          </a:p>
          <a:p>
            <a:pPr lvl="1"/>
            <a:r>
              <a:rPr lang="en-US" dirty="0" smtClean="0"/>
              <a:t>Caregiver burden: emotional, physical, social, financial, and spiritual impact perceived by a caregiver</a:t>
            </a:r>
          </a:p>
        </p:txBody>
      </p:sp>
    </p:spTree>
    <p:extLst>
      <p:ext uri="{BB962C8B-B14F-4D97-AF65-F5344CB8AC3E}">
        <p14:creationId xmlns:p14="http://schemas.microsoft.com/office/powerpoint/2010/main" val="3752488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Factors that may influence impact of caregiving</a:t>
            </a:r>
          </a:p>
          <a:p>
            <a:pPr lvl="1"/>
            <a:r>
              <a:rPr lang="en-US" dirty="0" smtClean="0"/>
              <a:t>Resilience, relationship, symptom burden, degree of challenge, financial impact, lack of information and professional support, ability to carry out patients’ wishes, social support available</a:t>
            </a:r>
          </a:p>
          <a:p>
            <a:r>
              <a:rPr lang="en-US" dirty="0" smtClean="0"/>
              <a:t>Family caregiving legislation</a:t>
            </a:r>
          </a:p>
          <a:p>
            <a:pPr lvl="1"/>
            <a:r>
              <a:rPr lang="en-US" dirty="0" smtClean="0"/>
              <a:t>RAISE Family </a:t>
            </a:r>
            <a:r>
              <a:rPr lang="en-US" dirty="0"/>
              <a:t>C</a:t>
            </a:r>
            <a:r>
              <a:rPr lang="en-US" dirty="0" smtClean="0"/>
              <a:t>aregivers Act</a:t>
            </a:r>
          </a:p>
          <a:p>
            <a:pPr lvl="1"/>
            <a:r>
              <a:rPr lang="en-US" dirty="0" smtClean="0"/>
              <a:t>CARE Act</a:t>
            </a:r>
          </a:p>
          <a:p>
            <a:pPr lvl="1"/>
            <a:r>
              <a:rPr lang="en-US" dirty="0" smtClean="0"/>
              <a:t>The Credit for Caring Act</a:t>
            </a:r>
          </a:p>
          <a:p>
            <a:pPr lvl="1"/>
            <a:endParaRPr lang="en-US" dirty="0" smtClean="0"/>
          </a:p>
          <a:p>
            <a:endParaRPr lang="en-US" dirty="0"/>
          </a:p>
        </p:txBody>
      </p:sp>
    </p:spTree>
    <p:extLst>
      <p:ext uri="{BB962C8B-B14F-4D97-AF65-F5344CB8AC3E}">
        <p14:creationId xmlns:p14="http://schemas.microsoft.com/office/powerpoint/2010/main" val="3472792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p:txBody>
          <a:bodyPr/>
          <a:lstStyle/>
          <a:p>
            <a:r>
              <a:rPr lang="en-US" dirty="0" smtClean="0"/>
              <a:t>Caregivers should be assessed for their needs</a:t>
            </a:r>
          </a:p>
          <a:p>
            <a:pPr lvl="1"/>
            <a:r>
              <a:rPr lang="en-US" dirty="0" smtClean="0"/>
              <a:t>Identify designated caregiver – document</a:t>
            </a:r>
          </a:p>
          <a:p>
            <a:pPr lvl="1"/>
            <a:r>
              <a:rPr lang="en-US" dirty="0" smtClean="0"/>
              <a:t>Identify problems, strengths, needs, and resources and ability of caregiver to contribute</a:t>
            </a:r>
          </a:p>
          <a:p>
            <a:r>
              <a:rPr lang="en-US" dirty="0" smtClean="0"/>
              <a:t>Clinical measurement tools</a:t>
            </a:r>
          </a:p>
          <a:p>
            <a:pPr lvl="1"/>
            <a:r>
              <a:rPr lang="en-US" dirty="0" smtClean="0"/>
              <a:t>Table 48.2 in book, from published book by Eaton, Tipton, and Irwin: </a:t>
            </a:r>
            <a:r>
              <a:rPr lang="en-US" i="1" dirty="0" smtClean="0"/>
              <a:t>Putting Evidence into Practice: Improving oncology patient outcomes (vol. 2)</a:t>
            </a:r>
            <a:endParaRPr lang="en-US" dirty="0"/>
          </a:p>
        </p:txBody>
      </p:sp>
    </p:spTree>
    <p:extLst>
      <p:ext uri="{BB962C8B-B14F-4D97-AF65-F5344CB8AC3E}">
        <p14:creationId xmlns:p14="http://schemas.microsoft.com/office/powerpoint/2010/main" val="3353122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a:xfrm>
            <a:off x="838200" y="1825625"/>
            <a:ext cx="10515600" cy="4832870"/>
          </a:xfrm>
        </p:spPr>
        <p:txBody>
          <a:bodyPr/>
          <a:lstStyle/>
          <a:p>
            <a:r>
              <a:rPr lang="en-US" dirty="0" smtClean="0"/>
              <a:t>Medical management</a:t>
            </a:r>
          </a:p>
          <a:p>
            <a:pPr lvl="1"/>
            <a:r>
              <a:rPr lang="en-US" dirty="0" smtClean="0"/>
              <a:t>Prescribe assistive devices as able</a:t>
            </a:r>
          </a:p>
          <a:p>
            <a:pPr lvl="1"/>
            <a:r>
              <a:rPr lang="en-US" dirty="0" smtClean="0"/>
              <a:t>Refer to PT and OT</a:t>
            </a:r>
          </a:p>
          <a:p>
            <a:r>
              <a:rPr lang="en-US" dirty="0" smtClean="0"/>
              <a:t>Nursing management</a:t>
            </a:r>
          </a:p>
          <a:p>
            <a:pPr lvl="1"/>
            <a:r>
              <a:rPr lang="en-US" dirty="0" smtClean="0"/>
              <a:t>Incorporate needs and preferences of patients and caregiver in care planning</a:t>
            </a:r>
          </a:p>
          <a:p>
            <a:pPr lvl="1"/>
            <a:r>
              <a:rPr lang="en-US" dirty="0" smtClean="0"/>
              <a:t>Improve understanding of role and teach necessary skills</a:t>
            </a:r>
          </a:p>
          <a:p>
            <a:pPr lvl="1"/>
            <a:r>
              <a:rPr lang="en-US" dirty="0" smtClean="0"/>
              <a:t>Facilitate caregiver coping</a:t>
            </a:r>
          </a:p>
          <a:p>
            <a:pPr lvl="1"/>
            <a:r>
              <a:rPr lang="en-US" dirty="0" smtClean="0"/>
              <a:t>Provide continuous therapeutic communication with caregivers</a:t>
            </a:r>
          </a:p>
          <a:p>
            <a:pPr lvl="1"/>
            <a:r>
              <a:rPr lang="en-US" dirty="0" smtClean="0"/>
              <a:t>Provide psychosocial support and refer to appropriate resources</a:t>
            </a:r>
          </a:p>
          <a:p>
            <a:pPr lvl="1"/>
            <a:r>
              <a:rPr lang="en-US" dirty="0" smtClean="0"/>
              <a:t>Facilitate physical support</a:t>
            </a:r>
          </a:p>
          <a:p>
            <a:pPr lvl="1"/>
            <a:r>
              <a:rPr lang="en-US" dirty="0" smtClean="0"/>
              <a:t>Mobilize resources</a:t>
            </a:r>
          </a:p>
          <a:p>
            <a:endParaRPr lang="en-US" dirty="0"/>
          </a:p>
        </p:txBody>
      </p:sp>
    </p:spTree>
    <p:extLst>
      <p:ext uri="{BB962C8B-B14F-4D97-AF65-F5344CB8AC3E}">
        <p14:creationId xmlns:p14="http://schemas.microsoft.com/office/powerpoint/2010/main" val="4028535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Expected Caregiver Outcomes</a:t>
            </a:r>
            <a:endParaRPr lang="en-US" dirty="0"/>
          </a:p>
        </p:txBody>
      </p:sp>
      <p:sp>
        <p:nvSpPr>
          <p:cNvPr id="3" name="Content Placeholder 2"/>
          <p:cNvSpPr>
            <a:spLocks noGrp="1"/>
          </p:cNvSpPr>
          <p:nvPr>
            <p:ph idx="1"/>
          </p:nvPr>
        </p:nvSpPr>
        <p:spPr/>
        <p:txBody>
          <a:bodyPr/>
          <a:lstStyle/>
          <a:p>
            <a:r>
              <a:rPr lang="en-US" dirty="0" smtClean="0"/>
              <a:t>Physical activity interventions will decrease caregiver distress</a:t>
            </a:r>
          </a:p>
          <a:p>
            <a:r>
              <a:rPr lang="en-US" dirty="0" smtClean="0"/>
              <a:t>Caregivers will perceive increasing or high-stable levels of person mastery</a:t>
            </a:r>
            <a:endParaRPr lang="en-US" dirty="0"/>
          </a:p>
        </p:txBody>
      </p:sp>
    </p:spTree>
    <p:extLst>
      <p:ext uri="{BB962C8B-B14F-4D97-AF65-F5344CB8AC3E}">
        <p14:creationId xmlns:p14="http://schemas.microsoft.com/office/powerpoint/2010/main" val="4211138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49: Cultural and Spiritual Care</a:t>
            </a:r>
            <a:endParaRPr lang="en-US" dirty="0"/>
          </a:p>
        </p:txBody>
      </p:sp>
      <p:sp>
        <p:nvSpPr>
          <p:cNvPr id="3" name="Content Placeholder 2"/>
          <p:cNvSpPr>
            <a:spLocks noGrp="1"/>
          </p:cNvSpPr>
          <p:nvPr>
            <p:ph idx="1"/>
          </p:nvPr>
        </p:nvSpPr>
        <p:spPr/>
        <p:txBody>
          <a:bodyPr/>
          <a:lstStyle/>
          <a:p>
            <a:r>
              <a:rPr lang="en-US" dirty="0" smtClean="0"/>
              <a:t>Overview </a:t>
            </a:r>
          </a:p>
          <a:p>
            <a:r>
              <a:rPr lang="en-US" dirty="0" smtClean="0"/>
              <a:t>Assessment</a:t>
            </a:r>
          </a:p>
          <a:p>
            <a:r>
              <a:rPr lang="en-US" dirty="0" smtClean="0"/>
              <a:t>Management</a:t>
            </a:r>
          </a:p>
          <a:p>
            <a:r>
              <a:rPr lang="en-US" dirty="0" smtClean="0"/>
              <a:t>Expected Patient Outcomes</a:t>
            </a:r>
          </a:p>
          <a:p>
            <a:endParaRPr lang="en-US" dirty="0"/>
          </a:p>
        </p:txBody>
      </p:sp>
    </p:spTree>
    <p:extLst>
      <p:ext uri="{BB962C8B-B14F-4D97-AF65-F5344CB8AC3E}">
        <p14:creationId xmlns:p14="http://schemas.microsoft.com/office/powerpoint/2010/main" val="2413200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Human beings are unique individuals</a:t>
            </a:r>
          </a:p>
          <a:p>
            <a:pPr lvl="1"/>
            <a:r>
              <a:rPr lang="en-US" dirty="0" smtClean="0"/>
              <a:t>Each of us interact with our world according to values, beliefs, and social norms – influenced by spiritual, religious, and cultural perspectives.</a:t>
            </a:r>
          </a:p>
          <a:p>
            <a:r>
              <a:rPr lang="en-US" dirty="0" smtClean="0"/>
              <a:t>Oncology nurses should recognize the importance of spiritual, religious, and cultural diversity</a:t>
            </a:r>
          </a:p>
          <a:p>
            <a:pPr lvl="1"/>
            <a:r>
              <a:rPr lang="en-US" dirty="0" smtClean="0"/>
              <a:t>Apply the nursing process to meet these unique needs</a:t>
            </a:r>
          </a:p>
          <a:p>
            <a:pPr marL="457200" lvl="1" indent="0">
              <a:buNone/>
            </a:pPr>
            <a:endParaRPr lang="en-US" dirty="0"/>
          </a:p>
        </p:txBody>
      </p:sp>
    </p:spTree>
    <p:extLst>
      <p:ext uri="{BB962C8B-B14F-4D97-AF65-F5344CB8AC3E}">
        <p14:creationId xmlns:p14="http://schemas.microsoft.com/office/powerpoint/2010/main" val="12227890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947651" y="1219200"/>
            <a:ext cx="10365971" cy="5334000"/>
          </a:xfrm>
        </p:spPr>
        <p:txBody>
          <a:bodyPr>
            <a:normAutofit lnSpcReduction="10000"/>
          </a:bodyPr>
          <a:lstStyle/>
          <a:p>
            <a:r>
              <a:rPr lang="en-US" sz="2400" dirty="0" smtClean="0"/>
              <a:t>Diversity</a:t>
            </a:r>
          </a:p>
          <a:p>
            <a:pPr lvl="1"/>
            <a:r>
              <a:rPr lang="en-US" sz="2400" dirty="0" smtClean="0"/>
              <a:t>Condition of being composed of differing elements, especially the inclusion of people of different races or cultures in a group (Merriam-Webster, 2013).</a:t>
            </a:r>
          </a:p>
          <a:p>
            <a:r>
              <a:rPr lang="en-US" sz="2400" dirty="0" smtClean="0"/>
              <a:t>Culture</a:t>
            </a:r>
          </a:p>
          <a:p>
            <a:pPr lvl="1"/>
            <a:r>
              <a:rPr lang="en-US" sz="2400" dirty="0" smtClean="0"/>
              <a:t>Customary beliefs, social forms, material traits, and characteristic features of everyday existence shared by people of a racial, religious, or social group in a place or time (Cain, </a:t>
            </a:r>
            <a:r>
              <a:rPr lang="en-US" sz="2400" dirty="0" err="1" smtClean="0"/>
              <a:t>Surbone</a:t>
            </a:r>
            <a:r>
              <a:rPr lang="en-US" sz="2400" dirty="0" smtClean="0"/>
              <a:t>, Elk, &amp; Kagawa-Singer, 2018).</a:t>
            </a:r>
          </a:p>
          <a:p>
            <a:pPr lvl="1"/>
            <a:r>
              <a:rPr lang="en-US" sz="2400" dirty="0" smtClean="0"/>
              <a:t>Learned and passed from generations</a:t>
            </a:r>
          </a:p>
          <a:p>
            <a:pPr lvl="1"/>
            <a:r>
              <a:rPr lang="en-US" sz="2400" dirty="0" smtClean="0"/>
              <a:t>Encompasses the religious and economic views, language use, social structure, and use of technology within a shared group.</a:t>
            </a:r>
          </a:p>
          <a:p>
            <a:pPr lvl="1"/>
            <a:r>
              <a:rPr lang="en-US" sz="2400" dirty="0" smtClean="0"/>
              <a:t>Cultural traits are observed across diverse groups</a:t>
            </a:r>
          </a:p>
        </p:txBody>
      </p:sp>
    </p:spTree>
    <p:extLst>
      <p:ext uri="{BB962C8B-B14F-4D97-AF65-F5344CB8AC3E}">
        <p14:creationId xmlns:p14="http://schemas.microsoft.com/office/powerpoint/2010/main" val="3532182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Race</a:t>
            </a:r>
          </a:p>
          <a:p>
            <a:pPr lvl="1"/>
            <a:r>
              <a:rPr lang="en-US" sz="2400" dirty="0" smtClean="0"/>
              <a:t>A social construct based on expressed phenotype in which people are categorized based on external, selective, and arbitrary features (Solar &amp; Irwin, 2010).</a:t>
            </a:r>
          </a:p>
          <a:p>
            <a:pPr lvl="1"/>
            <a:r>
              <a:rPr lang="en-US" sz="2400" dirty="0" smtClean="0"/>
              <a:t>Populations </a:t>
            </a:r>
            <a:r>
              <a:rPr lang="en-US" sz="2400" dirty="0"/>
              <a:t>b</a:t>
            </a:r>
            <a:r>
              <a:rPr lang="en-US" sz="2400" dirty="0" smtClean="0"/>
              <a:t>ased on phenotype versus genetics</a:t>
            </a:r>
          </a:p>
          <a:p>
            <a:pPr lvl="2"/>
            <a:r>
              <a:rPr lang="en-US" sz="2000" dirty="0" smtClean="0"/>
              <a:t>Genotype refers to genetic make-up</a:t>
            </a:r>
          </a:p>
          <a:p>
            <a:r>
              <a:rPr lang="en-US" sz="2400" dirty="0" smtClean="0"/>
              <a:t>Ethnicity</a:t>
            </a:r>
          </a:p>
          <a:p>
            <a:pPr lvl="1"/>
            <a:r>
              <a:rPr lang="en-US" sz="2400" dirty="0" smtClean="0"/>
              <a:t>A subcultural group within a multicultural society</a:t>
            </a:r>
          </a:p>
          <a:p>
            <a:pPr lvl="1"/>
            <a:r>
              <a:rPr lang="en-US" sz="2400" dirty="0" smtClean="0"/>
              <a:t>Largely based on a common national heritage and determined by a shared culture or cultural heritage</a:t>
            </a:r>
          </a:p>
          <a:p>
            <a:pPr lvl="1"/>
            <a:endParaRPr lang="en-US" dirty="0" smtClean="0"/>
          </a:p>
        </p:txBody>
      </p:sp>
    </p:spTree>
    <p:extLst>
      <p:ext uri="{BB962C8B-B14F-4D97-AF65-F5344CB8AC3E}">
        <p14:creationId xmlns:p14="http://schemas.microsoft.com/office/powerpoint/2010/main" val="2493861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r>
              <a:rPr lang="en-US" dirty="0" smtClean="0"/>
              <a:t>Chapter 47: Altered Body Image</a:t>
            </a:r>
          </a:p>
          <a:p>
            <a:r>
              <a:rPr lang="en-US" dirty="0" smtClean="0"/>
              <a:t>Chapter 48: Caregiver Burden</a:t>
            </a:r>
          </a:p>
          <a:p>
            <a:r>
              <a:rPr lang="en-US" dirty="0" smtClean="0"/>
              <a:t>Chapter 49: Cultural and Spiritual Care</a:t>
            </a:r>
          </a:p>
          <a:p>
            <a:r>
              <a:rPr lang="en-US" dirty="0" smtClean="0"/>
              <a:t>Chapter 50: Psychosocial Disturbances and Coping</a:t>
            </a:r>
          </a:p>
          <a:p>
            <a:r>
              <a:rPr lang="en-US" dirty="0" smtClean="0"/>
              <a:t>Chapter 51: Sexuality and Sexual Dysfunction</a:t>
            </a:r>
            <a:endParaRPr lang="en-US" dirty="0"/>
          </a:p>
        </p:txBody>
      </p:sp>
    </p:spTree>
    <p:extLst>
      <p:ext uri="{BB962C8B-B14F-4D97-AF65-F5344CB8AC3E}">
        <p14:creationId xmlns:p14="http://schemas.microsoft.com/office/powerpoint/2010/main" val="3347000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Sexuality</a:t>
            </a:r>
          </a:p>
          <a:p>
            <a:pPr lvl="1"/>
            <a:r>
              <a:rPr lang="en-US" dirty="0" smtClean="0"/>
              <a:t>Includes sexual preference (heterosexual, homosexual, lesbian, gay, bisexual, asexual, queer), sexual identity, and gender identity (</a:t>
            </a:r>
            <a:r>
              <a:rPr lang="en-US" dirty="0"/>
              <a:t>transgender, </a:t>
            </a:r>
            <a:r>
              <a:rPr lang="en-US" dirty="0" err="1"/>
              <a:t>nonbinary</a:t>
            </a:r>
            <a:r>
              <a:rPr lang="en-US" dirty="0"/>
              <a:t>, cisgender, intersex</a:t>
            </a:r>
            <a:r>
              <a:rPr lang="en-US" dirty="0" smtClean="0"/>
              <a:t>), gender expression, and those who do not feel their sexual identity does not or should not fit into a label.</a:t>
            </a:r>
            <a:endParaRPr lang="en-US" dirty="0"/>
          </a:p>
        </p:txBody>
      </p:sp>
    </p:spTree>
    <p:extLst>
      <p:ext uri="{BB962C8B-B14F-4D97-AF65-F5344CB8AC3E}">
        <p14:creationId xmlns:p14="http://schemas.microsoft.com/office/powerpoint/2010/main" val="9233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a:bodyPr>
          <a:lstStyle/>
          <a:p>
            <a:r>
              <a:rPr lang="en-US" dirty="0" smtClean="0"/>
              <a:t>Spirituality</a:t>
            </a:r>
          </a:p>
          <a:p>
            <a:pPr lvl="1"/>
            <a:r>
              <a:rPr lang="en-US" dirty="0" smtClean="0"/>
              <a:t>That “which gives meaning and purpose to a person’s life”: inclusive of “belief in a higher power that may inspire hope, seek resolution, and transcend physical and conscious constraints (Canfield et al., 2016).</a:t>
            </a:r>
          </a:p>
          <a:p>
            <a:r>
              <a:rPr lang="en-US" dirty="0" smtClean="0"/>
              <a:t>Religion</a:t>
            </a:r>
          </a:p>
          <a:p>
            <a:pPr lvl="1"/>
            <a:r>
              <a:rPr lang="en-US" dirty="0" smtClean="0"/>
              <a:t>Personal set or institutionalized system of religious attitudes, beliefs, and practices, often linked to a defined system of worship or faith-based organization (Merriam-Webster, 2018).</a:t>
            </a:r>
            <a:endParaRPr lang="en-US" dirty="0"/>
          </a:p>
        </p:txBody>
      </p:sp>
    </p:spTree>
    <p:extLst>
      <p:ext uri="{BB962C8B-B14F-4D97-AF65-F5344CB8AC3E}">
        <p14:creationId xmlns:p14="http://schemas.microsoft.com/office/powerpoint/2010/main" val="6361810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a:bodyPr>
          <a:lstStyle/>
          <a:p>
            <a:r>
              <a:rPr lang="en-US" dirty="0" smtClean="0"/>
              <a:t>Socioeconomic status (SES)</a:t>
            </a:r>
          </a:p>
          <a:p>
            <a:pPr lvl="1"/>
            <a:r>
              <a:rPr lang="en-US" dirty="0" smtClean="0"/>
              <a:t>Includes annual income, level of education, type of employment, and other social factors (Elf &amp; </a:t>
            </a:r>
            <a:r>
              <a:rPr lang="en-US" dirty="0" err="1" smtClean="0"/>
              <a:t>Landrine</a:t>
            </a:r>
            <a:r>
              <a:rPr lang="en-US" dirty="0" smtClean="0"/>
              <a:t>, 2012).</a:t>
            </a:r>
          </a:p>
          <a:p>
            <a:r>
              <a:rPr lang="en-US" dirty="0" smtClean="0"/>
              <a:t>Poverty</a:t>
            </a:r>
          </a:p>
          <a:p>
            <a:pPr lvl="1"/>
            <a:r>
              <a:rPr lang="en-US" dirty="0" smtClean="0"/>
              <a:t>In the U.S., poverty refers to a single person earning $12,880 or less per year</a:t>
            </a:r>
          </a:p>
          <a:p>
            <a:pPr lvl="1"/>
            <a:r>
              <a:rPr lang="en-US" dirty="0" smtClean="0"/>
              <a:t>The culture of poverty crosses racial and ethnic groups and has a major impact on health status (WHO, 2013).</a:t>
            </a:r>
            <a:endParaRPr lang="en-US" dirty="0"/>
          </a:p>
        </p:txBody>
      </p:sp>
    </p:spTree>
    <p:extLst>
      <p:ext uri="{BB962C8B-B14F-4D97-AF65-F5344CB8AC3E}">
        <p14:creationId xmlns:p14="http://schemas.microsoft.com/office/powerpoint/2010/main" val="35878002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a:bodyPr>
          <a:lstStyle/>
          <a:p>
            <a:r>
              <a:rPr lang="en-US" dirty="0" smtClean="0"/>
              <a:t>Sacred</a:t>
            </a:r>
          </a:p>
          <a:p>
            <a:pPr lvl="1"/>
            <a:r>
              <a:rPr lang="en-US" dirty="0" smtClean="0"/>
              <a:t>Connected with higher powers, creator, or God, and venerated as through this association; or regarded and revered by a particular culture, religion, group, or individual through their association (</a:t>
            </a:r>
            <a:r>
              <a:rPr lang="en-US" dirty="0" err="1" smtClean="0"/>
              <a:t>Herdman</a:t>
            </a:r>
            <a:r>
              <a:rPr lang="en-US" dirty="0" smtClean="0"/>
              <a:t> &amp; </a:t>
            </a:r>
            <a:r>
              <a:rPr lang="en-US" dirty="0" err="1" smtClean="0"/>
              <a:t>Kamitsuru</a:t>
            </a:r>
            <a:r>
              <a:rPr lang="en-US" dirty="0" smtClean="0"/>
              <a:t>, 2018).</a:t>
            </a:r>
          </a:p>
          <a:p>
            <a:r>
              <a:rPr lang="en-US" dirty="0" smtClean="0"/>
              <a:t>Socioeconomic status</a:t>
            </a:r>
          </a:p>
          <a:p>
            <a:pPr lvl="1"/>
            <a:r>
              <a:rPr lang="en-US" dirty="0" smtClean="0"/>
              <a:t>A person’s position in the social hierarchy</a:t>
            </a:r>
          </a:p>
          <a:p>
            <a:pPr lvl="2"/>
            <a:r>
              <a:rPr lang="en-US" dirty="0" smtClean="0"/>
              <a:t>Includes social class, occupation, level of educational achievement and annual income</a:t>
            </a:r>
          </a:p>
        </p:txBody>
      </p:sp>
    </p:spTree>
    <p:extLst>
      <p:ext uri="{BB962C8B-B14F-4D97-AF65-F5344CB8AC3E}">
        <p14:creationId xmlns:p14="http://schemas.microsoft.com/office/powerpoint/2010/main" val="2146255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Diversity</a:t>
            </a:r>
            <a:endParaRPr lang="en-US" dirty="0"/>
          </a:p>
        </p:txBody>
      </p:sp>
      <p:sp>
        <p:nvSpPr>
          <p:cNvPr id="3" name="Content Placeholder 2"/>
          <p:cNvSpPr>
            <a:spLocks noGrp="1"/>
          </p:cNvSpPr>
          <p:nvPr>
            <p:ph idx="1"/>
          </p:nvPr>
        </p:nvSpPr>
        <p:spPr/>
        <p:txBody>
          <a:bodyPr/>
          <a:lstStyle/>
          <a:p>
            <a:r>
              <a:rPr lang="en-US" dirty="0" smtClean="0"/>
              <a:t>Health care consumers in the US include increasingly diverse populations</a:t>
            </a:r>
          </a:p>
          <a:p>
            <a:pPr lvl="1"/>
            <a:r>
              <a:rPr lang="en-US" dirty="0" smtClean="0"/>
              <a:t>Hispanic: 18.1% </a:t>
            </a:r>
          </a:p>
          <a:p>
            <a:pPr lvl="1"/>
            <a:r>
              <a:rPr lang="en-US" dirty="0" smtClean="0"/>
              <a:t>Asian: 5.8% </a:t>
            </a:r>
          </a:p>
          <a:p>
            <a:pPr lvl="1"/>
            <a:r>
              <a:rPr lang="en-US" dirty="0" smtClean="0"/>
              <a:t>Native Hawaiian and other Pacific Islanders: 0.2%</a:t>
            </a:r>
          </a:p>
          <a:p>
            <a:pPr lvl="1"/>
            <a:r>
              <a:rPr lang="en-US" dirty="0" smtClean="0"/>
              <a:t>Two or more races: 2.7%</a:t>
            </a:r>
          </a:p>
          <a:p>
            <a:pPr lvl="1"/>
            <a:r>
              <a:rPr lang="en-US" dirty="0" smtClean="0"/>
              <a:t>By 2044, the majority of the US population is projected to identify with a race or ethnicity other than non-Hispanic white (Colby &amp; </a:t>
            </a:r>
            <a:r>
              <a:rPr lang="en-US" dirty="0" err="1" smtClean="0"/>
              <a:t>Ortman</a:t>
            </a:r>
            <a:r>
              <a:rPr lang="en-US" dirty="0" smtClean="0"/>
              <a:t>, 2015).</a:t>
            </a:r>
            <a:endParaRPr lang="en-US" dirty="0"/>
          </a:p>
        </p:txBody>
      </p:sp>
    </p:spTree>
    <p:extLst>
      <p:ext uri="{BB962C8B-B14F-4D97-AF65-F5344CB8AC3E}">
        <p14:creationId xmlns:p14="http://schemas.microsoft.com/office/powerpoint/2010/main" val="496799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Cultural Diversity</a:t>
            </a:r>
          </a:p>
        </p:txBody>
      </p:sp>
      <p:sp>
        <p:nvSpPr>
          <p:cNvPr id="3" name="Content Placeholder 2"/>
          <p:cNvSpPr>
            <a:spLocks noGrp="1"/>
          </p:cNvSpPr>
          <p:nvPr>
            <p:ph idx="1"/>
          </p:nvPr>
        </p:nvSpPr>
        <p:spPr/>
        <p:txBody>
          <a:bodyPr/>
          <a:lstStyle/>
          <a:p>
            <a:r>
              <a:rPr lang="en-US" dirty="0" smtClean="0"/>
              <a:t>Cultural norms influence relationships between health care practitioners and patients or caregivers</a:t>
            </a:r>
          </a:p>
          <a:p>
            <a:r>
              <a:rPr lang="en-US" dirty="0" smtClean="0"/>
              <a:t>Cultural norms vary widely</a:t>
            </a:r>
          </a:p>
          <a:p>
            <a:pPr lvl="1"/>
            <a:r>
              <a:rPr lang="en-US" dirty="0" smtClean="0"/>
              <a:t>Wide-ranging believes about personal space and eye contact</a:t>
            </a:r>
          </a:p>
          <a:p>
            <a:pPr lvl="1"/>
            <a:r>
              <a:rPr lang="en-US" dirty="0" smtClean="0"/>
              <a:t>Hand gestures hold meanings unique to a culture</a:t>
            </a:r>
          </a:p>
          <a:p>
            <a:r>
              <a:rPr lang="en-US" dirty="0" smtClean="0"/>
              <a:t>Human sexuality contributes to health and well-being</a:t>
            </a:r>
          </a:p>
          <a:p>
            <a:pPr lvl="1"/>
            <a:r>
              <a:rPr lang="en-US" dirty="0" smtClean="0"/>
              <a:t>If unsure, best practice is to ask a patient’s preferred pronouns</a:t>
            </a:r>
            <a:endParaRPr lang="en-US" dirty="0"/>
          </a:p>
        </p:txBody>
      </p:sp>
    </p:spTree>
    <p:extLst>
      <p:ext uri="{BB962C8B-B14F-4D97-AF65-F5344CB8AC3E}">
        <p14:creationId xmlns:p14="http://schemas.microsoft.com/office/powerpoint/2010/main" val="3550424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Poverty and Cancer</a:t>
            </a:r>
            <a:endParaRPr lang="en-US" dirty="0"/>
          </a:p>
        </p:txBody>
      </p:sp>
      <p:sp>
        <p:nvSpPr>
          <p:cNvPr id="3" name="Content Placeholder 2"/>
          <p:cNvSpPr>
            <a:spLocks noGrp="1"/>
          </p:cNvSpPr>
          <p:nvPr>
            <p:ph idx="1"/>
          </p:nvPr>
        </p:nvSpPr>
        <p:spPr/>
        <p:txBody>
          <a:bodyPr/>
          <a:lstStyle/>
          <a:p>
            <a:r>
              <a:rPr lang="en-US" dirty="0" smtClean="0"/>
              <a:t>Poverty negatively affects people’s health status</a:t>
            </a:r>
          </a:p>
          <a:p>
            <a:pPr lvl="1"/>
            <a:r>
              <a:rPr lang="en-US" dirty="0" smtClean="0"/>
              <a:t>Access to health care is a major determinant of health status</a:t>
            </a:r>
          </a:p>
          <a:p>
            <a:pPr lvl="2"/>
            <a:r>
              <a:rPr lang="en-US" dirty="0" smtClean="0"/>
              <a:t>Cancer prevention through early screening is harder to access for people without access to primary health care (NCI, 2018).</a:t>
            </a:r>
          </a:p>
          <a:p>
            <a:pPr lvl="1"/>
            <a:r>
              <a:rPr lang="en-US" dirty="0" smtClean="0"/>
              <a:t>Cancer prevention, defined as health-seeking behaviors and regular screening, is a determinant of prevention and early diagnosis (NCI, 2018).</a:t>
            </a:r>
            <a:endParaRPr lang="en-US" dirty="0"/>
          </a:p>
        </p:txBody>
      </p:sp>
    </p:spTree>
    <p:extLst>
      <p:ext uri="{BB962C8B-B14F-4D97-AF65-F5344CB8AC3E}">
        <p14:creationId xmlns:p14="http://schemas.microsoft.com/office/powerpoint/2010/main" val="25528673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the cancer experience</a:t>
            </a:r>
            <a:endParaRPr lang="en-US" dirty="0"/>
          </a:p>
        </p:txBody>
      </p:sp>
      <p:sp>
        <p:nvSpPr>
          <p:cNvPr id="3" name="Content Placeholder 2"/>
          <p:cNvSpPr>
            <a:spLocks noGrp="1"/>
          </p:cNvSpPr>
          <p:nvPr>
            <p:ph idx="1"/>
          </p:nvPr>
        </p:nvSpPr>
        <p:spPr/>
        <p:txBody>
          <a:bodyPr/>
          <a:lstStyle/>
          <a:p>
            <a:r>
              <a:rPr lang="en-US" dirty="0" smtClean="0"/>
              <a:t>The meaning of a life-threatening illness is largely influenced by culture.</a:t>
            </a:r>
          </a:p>
          <a:p>
            <a:r>
              <a:rPr lang="en-US" dirty="0" smtClean="0"/>
              <a:t>Cultural norms and behaviors impact cancer screening, seeking diagnosis, treatment options, symptom management, response to advanced cancer, hospice use, and end of life care (</a:t>
            </a:r>
            <a:r>
              <a:rPr lang="en-US" dirty="0" err="1" smtClean="0"/>
              <a:t>Busolo</a:t>
            </a:r>
            <a:r>
              <a:rPr lang="en-US" dirty="0" smtClean="0"/>
              <a:t> &amp; Woodgate, 2015; Cain et al., 2018)</a:t>
            </a:r>
            <a:endParaRPr lang="en-US" dirty="0"/>
          </a:p>
        </p:txBody>
      </p:sp>
    </p:spTree>
    <p:extLst>
      <p:ext uri="{BB962C8B-B14F-4D97-AF65-F5344CB8AC3E}">
        <p14:creationId xmlns:p14="http://schemas.microsoft.com/office/powerpoint/2010/main" val="2755684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Responses to the cancer experience</a:t>
            </a:r>
          </a:p>
        </p:txBody>
      </p:sp>
      <p:sp>
        <p:nvSpPr>
          <p:cNvPr id="3" name="Content Placeholder 2"/>
          <p:cNvSpPr>
            <a:spLocks noGrp="1"/>
          </p:cNvSpPr>
          <p:nvPr>
            <p:ph idx="1"/>
          </p:nvPr>
        </p:nvSpPr>
        <p:spPr/>
        <p:txBody>
          <a:bodyPr/>
          <a:lstStyle/>
          <a:p>
            <a:r>
              <a:rPr lang="en-US" dirty="0" smtClean="0"/>
              <a:t>Cancer prevention behaviors</a:t>
            </a:r>
          </a:p>
          <a:p>
            <a:pPr lvl="1"/>
            <a:r>
              <a:rPr lang="en-US" dirty="0" smtClean="0"/>
              <a:t>Heavily influenced by cultural believes</a:t>
            </a:r>
          </a:p>
          <a:p>
            <a:r>
              <a:rPr lang="en-US" dirty="0" smtClean="0"/>
              <a:t>Response to diagnosis of cancer</a:t>
            </a:r>
          </a:p>
          <a:p>
            <a:pPr lvl="1"/>
            <a:r>
              <a:rPr lang="en-US" dirty="0" smtClean="0"/>
              <a:t>Most often considered devastating news</a:t>
            </a:r>
          </a:p>
          <a:p>
            <a:r>
              <a:rPr lang="en-US" dirty="0" smtClean="0"/>
              <a:t>Participation in clinical trials</a:t>
            </a:r>
          </a:p>
          <a:p>
            <a:r>
              <a:rPr lang="en-US" dirty="0" smtClean="0"/>
              <a:t>Coping with advanced cancer and end of life</a:t>
            </a:r>
            <a:endParaRPr lang="en-US" dirty="0"/>
          </a:p>
        </p:txBody>
      </p:sp>
    </p:spTree>
    <p:extLst>
      <p:ext uri="{BB962C8B-B14F-4D97-AF65-F5344CB8AC3E}">
        <p14:creationId xmlns:p14="http://schemas.microsoft.com/office/powerpoint/2010/main" val="23855351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Spiritual and religious diversity</a:t>
            </a:r>
            <a:endParaRPr lang="en-US" dirty="0"/>
          </a:p>
        </p:txBody>
      </p:sp>
      <p:sp>
        <p:nvSpPr>
          <p:cNvPr id="3" name="Content Placeholder 2"/>
          <p:cNvSpPr>
            <a:spLocks noGrp="1"/>
          </p:cNvSpPr>
          <p:nvPr>
            <p:ph idx="1"/>
          </p:nvPr>
        </p:nvSpPr>
        <p:spPr/>
        <p:txBody>
          <a:bodyPr/>
          <a:lstStyle/>
          <a:p>
            <a:r>
              <a:rPr lang="en-US" dirty="0" smtClean="0"/>
              <a:t>Spirituality</a:t>
            </a:r>
          </a:p>
          <a:p>
            <a:pPr lvl="1"/>
            <a:r>
              <a:rPr lang="en-US" dirty="0" smtClean="0"/>
              <a:t>Relationship or connection to the sacred, giving a broader meaning and purpose that is experienced through personal or communal devotions or through medication, art, or nature, or ceremony (</a:t>
            </a:r>
            <a:r>
              <a:rPr lang="en-US" dirty="0" err="1" smtClean="0"/>
              <a:t>Peteet</a:t>
            </a:r>
            <a:r>
              <a:rPr lang="en-US" dirty="0" smtClean="0"/>
              <a:t> &amp; </a:t>
            </a:r>
            <a:r>
              <a:rPr lang="en-US" dirty="0" err="1" smtClean="0"/>
              <a:t>Balboni</a:t>
            </a:r>
            <a:r>
              <a:rPr lang="en-US" dirty="0" smtClean="0"/>
              <a:t>, 2013; Sun et al., 2016).</a:t>
            </a:r>
          </a:p>
          <a:p>
            <a:r>
              <a:rPr lang="en-US" dirty="0" smtClean="0"/>
              <a:t>Religion</a:t>
            </a:r>
          </a:p>
          <a:p>
            <a:pPr lvl="1"/>
            <a:r>
              <a:rPr lang="en-US" dirty="0" smtClean="0"/>
              <a:t>Describes organized systems of faith and worship that follow regulated practices intended to enhance spirituality.</a:t>
            </a:r>
            <a:endParaRPr lang="en-US" dirty="0"/>
          </a:p>
        </p:txBody>
      </p:sp>
    </p:spTree>
    <p:extLst>
      <p:ext uri="{BB962C8B-B14F-4D97-AF65-F5344CB8AC3E}">
        <p14:creationId xmlns:p14="http://schemas.microsoft.com/office/powerpoint/2010/main" val="388164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47: Altered Body Image</a:t>
            </a:r>
            <a:endParaRPr lang="en-US" dirty="0"/>
          </a:p>
        </p:txBody>
      </p:sp>
      <p:sp>
        <p:nvSpPr>
          <p:cNvPr id="3" name="Content Placeholder 2"/>
          <p:cNvSpPr>
            <a:spLocks noGrp="1"/>
          </p:cNvSpPr>
          <p:nvPr>
            <p:ph idx="1"/>
          </p:nvPr>
        </p:nvSpPr>
        <p:spPr/>
        <p:txBody>
          <a:bodyPr/>
          <a:lstStyle/>
          <a:p>
            <a:r>
              <a:rPr lang="en-US" dirty="0" smtClean="0"/>
              <a:t>Overview </a:t>
            </a:r>
          </a:p>
          <a:p>
            <a:r>
              <a:rPr lang="en-US" dirty="0" smtClean="0"/>
              <a:t>Assessment</a:t>
            </a:r>
          </a:p>
          <a:p>
            <a:r>
              <a:rPr lang="en-US" dirty="0" smtClean="0"/>
              <a:t>Management</a:t>
            </a:r>
          </a:p>
          <a:p>
            <a:r>
              <a:rPr lang="en-US" dirty="0" smtClean="0"/>
              <a:t>Expected Patient Outcomes</a:t>
            </a:r>
            <a:endParaRPr lang="en-US" dirty="0"/>
          </a:p>
        </p:txBody>
      </p:sp>
    </p:spTree>
    <p:extLst>
      <p:ext uri="{BB962C8B-B14F-4D97-AF65-F5344CB8AC3E}">
        <p14:creationId xmlns:p14="http://schemas.microsoft.com/office/powerpoint/2010/main" val="38940688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Spiritual and religious diversity</a:t>
            </a:r>
          </a:p>
        </p:txBody>
      </p:sp>
      <p:sp>
        <p:nvSpPr>
          <p:cNvPr id="3" name="Content Placeholder 2"/>
          <p:cNvSpPr>
            <a:spLocks noGrp="1"/>
          </p:cNvSpPr>
          <p:nvPr>
            <p:ph idx="1"/>
          </p:nvPr>
        </p:nvSpPr>
        <p:spPr/>
        <p:txBody>
          <a:bodyPr/>
          <a:lstStyle/>
          <a:p>
            <a:r>
              <a:rPr lang="en-US" dirty="0" smtClean="0"/>
              <a:t>Spiritual care is an important component of comprehensive, patient-centered nursing care</a:t>
            </a:r>
          </a:p>
          <a:p>
            <a:r>
              <a:rPr lang="en-US" dirty="0" smtClean="0"/>
              <a:t>Patient may experience a heightened sense of spirituality associated with a cancer diagnosis</a:t>
            </a:r>
          </a:p>
          <a:p>
            <a:r>
              <a:rPr lang="en-US" dirty="0" smtClean="0"/>
              <a:t>May influence how people respond to cancer across the spectrum of care – active vs passive approach</a:t>
            </a:r>
          </a:p>
          <a:p>
            <a:r>
              <a:rPr lang="en-US" dirty="0" smtClean="0"/>
              <a:t>Also influences caregivers and their experience</a:t>
            </a:r>
            <a:endParaRPr lang="en-US" dirty="0"/>
          </a:p>
        </p:txBody>
      </p:sp>
    </p:spTree>
    <p:extLst>
      <p:ext uri="{BB962C8B-B14F-4D97-AF65-F5344CB8AC3E}">
        <p14:creationId xmlns:p14="http://schemas.microsoft.com/office/powerpoint/2010/main" val="2050861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Spiritual and religious diversity</a:t>
            </a:r>
          </a:p>
        </p:txBody>
      </p:sp>
      <p:sp>
        <p:nvSpPr>
          <p:cNvPr id="3" name="Content Placeholder 2"/>
          <p:cNvSpPr>
            <a:spLocks noGrp="1"/>
          </p:cNvSpPr>
          <p:nvPr>
            <p:ph idx="1"/>
          </p:nvPr>
        </p:nvSpPr>
        <p:spPr/>
        <p:txBody>
          <a:bodyPr/>
          <a:lstStyle/>
          <a:p>
            <a:r>
              <a:rPr lang="en-US" dirty="0" smtClean="0"/>
              <a:t>May have a positive or negative impact on the patient’s and caregiver’s adjustment to cancer and their participation in treatment (NCI, 2017).</a:t>
            </a:r>
          </a:p>
          <a:p>
            <a:r>
              <a:rPr lang="en-US" dirty="0" smtClean="0"/>
              <a:t>May have a beneficial or harmful influence on responses to end-of-life issues.</a:t>
            </a:r>
            <a:endParaRPr lang="en-US" dirty="0"/>
          </a:p>
        </p:txBody>
      </p:sp>
    </p:spTree>
    <p:extLst>
      <p:ext uri="{BB962C8B-B14F-4D97-AF65-F5344CB8AC3E}">
        <p14:creationId xmlns:p14="http://schemas.microsoft.com/office/powerpoint/2010/main" val="26944699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p:txBody>
          <a:bodyPr/>
          <a:lstStyle/>
          <a:p>
            <a:r>
              <a:rPr lang="en-US" dirty="0" smtClean="0"/>
              <a:t>Cultural, spiritual, and religious beliefs of patients and caregivers and incorporates assessment findings into their nursing diagnoses and nursing plan of care (</a:t>
            </a:r>
            <a:r>
              <a:rPr lang="en-US" dirty="0" err="1" smtClean="0"/>
              <a:t>Dossey</a:t>
            </a:r>
            <a:r>
              <a:rPr lang="en-US" dirty="0" smtClean="0"/>
              <a:t> &amp; Keegan, 2015; Ferrell &amp; Baird, 2012).</a:t>
            </a:r>
          </a:p>
          <a:p>
            <a:pPr lvl="1"/>
            <a:r>
              <a:rPr lang="en-US" dirty="0" smtClean="0"/>
              <a:t>Recognize our own beliefs and how this affects perception</a:t>
            </a:r>
          </a:p>
          <a:p>
            <a:pPr lvl="1"/>
            <a:r>
              <a:rPr lang="en-US" dirty="0" smtClean="0"/>
              <a:t>Recognizes beliefs of patients are in context of the human experience</a:t>
            </a:r>
          </a:p>
          <a:p>
            <a:pPr lvl="1"/>
            <a:r>
              <a:rPr lang="en-US" dirty="0" smtClean="0"/>
              <a:t>Assessment includes support and system and chosen community</a:t>
            </a:r>
          </a:p>
          <a:p>
            <a:pPr lvl="1"/>
            <a:r>
              <a:rPr lang="en-US" dirty="0" smtClean="0"/>
              <a:t>Performed without judgement</a:t>
            </a:r>
            <a:endParaRPr lang="en-US" dirty="0"/>
          </a:p>
        </p:txBody>
      </p:sp>
    </p:spTree>
    <p:extLst>
      <p:ext uri="{BB962C8B-B14F-4D97-AF65-F5344CB8AC3E}">
        <p14:creationId xmlns:p14="http://schemas.microsoft.com/office/powerpoint/2010/main" val="20754790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r>
              <a:rPr lang="en-US" dirty="0" smtClean="0"/>
              <a:t>Provide interventions to enhance cultural comfort, religion/spirituality, and hopefulness.</a:t>
            </a:r>
          </a:p>
          <a:p>
            <a:pPr lvl="1"/>
            <a:r>
              <a:rPr lang="en-US" dirty="0" smtClean="0"/>
              <a:t>Identify patient’s cultural identity and any needs that may affect cancer care</a:t>
            </a:r>
          </a:p>
          <a:p>
            <a:pPr lvl="1"/>
            <a:r>
              <a:rPr lang="en-US" dirty="0" smtClean="0"/>
              <a:t>Respect patient’s beliefs and plan care that honor these beliefs</a:t>
            </a:r>
          </a:p>
          <a:p>
            <a:pPr lvl="1"/>
            <a:r>
              <a:rPr lang="en-US" dirty="0" smtClean="0"/>
              <a:t>Avoid proselytizing </a:t>
            </a:r>
          </a:p>
          <a:p>
            <a:pPr lvl="1"/>
            <a:r>
              <a:rPr lang="en-US" dirty="0" smtClean="0"/>
              <a:t>Support the patient’s use of spiritual coping</a:t>
            </a:r>
          </a:p>
          <a:p>
            <a:pPr lvl="1"/>
            <a:r>
              <a:rPr lang="en-US" dirty="0" smtClean="0"/>
              <a:t>Assist the patient in exploring modalities to enhance spiritual well-being</a:t>
            </a:r>
            <a:endParaRPr lang="en-US" dirty="0"/>
          </a:p>
        </p:txBody>
      </p:sp>
    </p:spTree>
    <p:extLst>
      <p:ext uri="{BB962C8B-B14F-4D97-AF65-F5344CB8AC3E}">
        <p14:creationId xmlns:p14="http://schemas.microsoft.com/office/powerpoint/2010/main" val="4428612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Expected Patient Outcomes</a:t>
            </a:r>
            <a:endParaRPr lang="en-US" dirty="0"/>
          </a:p>
        </p:txBody>
      </p:sp>
      <p:sp>
        <p:nvSpPr>
          <p:cNvPr id="3" name="Content Placeholder 2"/>
          <p:cNvSpPr>
            <a:spLocks noGrp="1"/>
          </p:cNvSpPr>
          <p:nvPr>
            <p:ph idx="1"/>
          </p:nvPr>
        </p:nvSpPr>
        <p:spPr/>
        <p:txBody>
          <a:bodyPr/>
          <a:lstStyle/>
          <a:p>
            <a:r>
              <a:rPr lang="en-US" dirty="0" smtClean="0"/>
              <a:t>The patient and caregiver will feel respected for their cultural, spiritual, and religious beliefs.</a:t>
            </a:r>
          </a:p>
          <a:p>
            <a:r>
              <a:rPr lang="en-US" dirty="0" smtClean="0"/>
              <a:t>The patient and caregiver will have adequate resources to support cultural, spiritual, and religious beliefs.</a:t>
            </a:r>
            <a:endParaRPr lang="en-US" dirty="0"/>
          </a:p>
        </p:txBody>
      </p:sp>
    </p:spTree>
    <p:extLst>
      <p:ext uri="{BB962C8B-B14F-4D97-AF65-F5344CB8AC3E}">
        <p14:creationId xmlns:p14="http://schemas.microsoft.com/office/powerpoint/2010/main" val="21011043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Ch</a:t>
            </a:r>
            <a:r>
              <a:rPr lang="en-US" dirty="0" smtClean="0"/>
              <a:t> 50: Psychosocial Disturbances and Coping</a:t>
            </a:r>
            <a:endParaRPr lang="en-US" dirty="0"/>
          </a:p>
        </p:txBody>
      </p:sp>
      <p:sp>
        <p:nvSpPr>
          <p:cNvPr id="3" name="Content Placeholder 2"/>
          <p:cNvSpPr>
            <a:spLocks noGrp="1"/>
          </p:cNvSpPr>
          <p:nvPr>
            <p:ph idx="1"/>
          </p:nvPr>
        </p:nvSpPr>
        <p:spPr>
          <a:xfrm>
            <a:off x="838200" y="1825625"/>
            <a:ext cx="10515600" cy="4857808"/>
          </a:xfrm>
        </p:spPr>
        <p:txBody>
          <a:bodyPr numCol="2">
            <a:normAutofit fontScale="70000" lnSpcReduction="20000"/>
          </a:bodyPr>
          <a:lstStyle/>
          <a:p>
            <a:r>
              <a:rPr lang="en-US" dirty="0" smtClean="0"/>
              <a:t>Emotional Distress</a:t>
            </a:r>
          </a:p>
          <a:p>
            <a:pPr lvl="1"/>
            <a:r>
              <a:rPr lang="en-US" dirty="0" smtClean="0"/>
              <a:t>Overview </a:t>
            </a:r>
          </a:p>
          <a:p>
            <a:pPr lvl="1"/>
            <a:r>
              <a:rPr lang="en-US" dirty="0" smtClean="0"/>
              <a:t>Assessment</a:t>
            </a:r>
          </a:p>
          <a:p>
            <a:pPr lvl="1"/>
            <a:r>
              <a:rPr lang="en-US" dirty="0" smtClean="0"/>
              <a:t>Management</a:t>
            </a:r>
          </a:p>
          <a:p>
            <a:pPr lvl="1"/>
            <a:r>
              <a:rPr lang="en-US" dirty="0" smtClean="0"/>
              <a:t>Expected Patient Outcomes</a:t>
            </a:r>
          </a:p>
          <a:p>
            <a:r>
              <a:rPr lang="en-US" dirty="0" smtClean="0"/>
              <a:t>Anxiety</a:t>
            </a:r>
          </a:p>
          <a:p>
            <a:pPr lvl="1"/>
            <a:r>
              <a:rPr lang="en-US" dirty="0" smtClean="0"/>
              <a:t>Overview </a:t>
            </a:r>
          </a:p>
          <a:p>
            <a:pPr lvl="1"/>
            <a:r>
              <a:rPr lang="en-US" dirty="0" smtClean="0"/>
              <a:t>Assessment</a:t>
            </a:r>
          </a:p>
          <a:p>
            <a:pPr lvl="1"/>
            <a:r>
              <a:rPr lang="en-US" dirty="0" smtClean="0"/>
              <a:t>Management</a:t>
            </a:r>
          </a:p>
          <a:p>
            <a:pPr lvl="1"/>
            <a:r>
              <a:rPr lang="en-US" dirty="0" smtClean="0"/>
              <a:t>Expected Patient Outcomes</a:t>
            </a:r>
          </a:p>
          <a:p>
            <a:r>
              <a:rPr lang="en-US" dirty="0" smtClean="0"/>
              <a:t>Depression</a:t>
            </a:r>
          </a:p>
          <a:p>
            <a:pPr lvl="1"/>
            <a:r>
              <a:rPr lang="en-US" dirty="0" smtClean="0"/>
              <a:t>Overview </a:t>
            </a:r>
          </a:p>
          <a:p>
            <a:pPr lvl="1"/>
            <a:r>
              <a:rPr lang="en-US" dirty="0" smtClean="0"/>
              <a:t>Assessment</a:t>
            </a:r>
          </a:p>
          <a:p>
            <a:pPr lvl="1"/>
            <a:r>
              <a:rPr lang="en-US" dirty="0" smtClean="0"/>
              <a:t>Management</a:t>
            </a:r>
          </a:p>
          <a:p>
            <a:pPr lvl="1"/>
            <a:r>
              <a:rPr lang="en-US" dirty="0" smtClean="0"/>
              <a:t>Expected Patient Outcomes</a:t>
            </a:r>
          </a:p>
          <a:p>
            <a:r>
              <a:rPr lang="en-US" dirty="0" smtClean="0"/>
              <a:t>Loss of Personal Control</a:t>
            </a:r>
          </a:p>
          <a:p>
            <a:pPr lvl="1"/>
            <a:r>
              <a:rPr lang="en-US" dirty="0" smtClean="0"/>
              <a:t>Overview </a:t>
            </a:r>
          </a:p>
          <a:p>
            <a:pPr lvl="1"/>
            <a:r>
              <a:rPr lang="en-US" dirty="0" smtClean="0"/>
              <a:t>Assessment</a:t>
            </a:r>
          </a:p>
          <a:p>
            <a:pPr lvl="1"/>
            <a:r>
              <a:rPr lang="en-US" dirty="0" smtClean="0"/>
              <a:t>Management</a:t>
            </a:r>
          </a:p>
          <a:p>
            <a:pPr lvl="1"/>
            <a:r>
              <a:rPr lang="en-US" dirty="0" smtClean="0"/>
              <a:t>Expected Patient Outcomes</a:t>
            </a:r>
          </a:p>
          <a:p>
            <a:r>
              <a:rPr lang="en-US" dirty="0" smtClean="0"/>
              <a:t>Loss and Grief</a:t>
            </a:r>
          </a:p>
          <a:p>
            <a:pPr lvl="1"/>
            <a:r>
              <a:rPr lang="en-US" dirty="0" smtClean="0"/>
              <a:t>Overview </a:t>
            </a:r>
          </a:p>
          <a:p>
            <a:pPr lvl="1"/>
            <a:r>
              <a:rPr lang="en-US" dirty="0" smtClean="0"/>
              <a:t>Assessment</a:t>
            </a:r>
          </a:p>
          <a:p>
            <a:pPr lvl="1"/>
            <a:r>
              <a:rPr lang="en-US" dirty="0" smtClean="0"/>
              <a:t>Management</a:t>
            </a:r>
          </a:p>
          <a:p>
            <a:pPr lvl="1"/>
            <a:r>
              <a:rPr lang="en-US" dirty="0" smtClean="0"/>
              <a:t>Expected Patient Outcomes</a:t>
            </a:r>
          </a:p>
          <a:p>
            <a:r>
              <a:rPr lang="en-US" dirty="0" smtClean="0"/>
              <a:t>Coping</a:t>
            </a:r>
          </a:p>
          <a:p>
            <a:pPr lvl="1"/>
            <a:r>
              <a:rPr lang="en-US" dirty="0" smtClean="0"/>
              <a:t>Overview </a:t>
            </a:r>
          </a:p>
          <a:p>
            <a:pPr lvl="1"/>
            <a:r>
              <a:rPr lang="en-US" dirty="0" smtClean="0"/>
              <a:t>Assessment</a:t>
            </a:r>
          </a:p>
          <a:p>
            <a:pPr lvl="1"/>
            <a:r>
              <a:rPr lang="en-US" dirty="0" smtClean="0"/>
              <a:t>Management</a:t>
            </a:r>
          </a:p>
          <a:p>
            <a:pPr lvl="1"/>
            <a:r>
              <a:rPr lang="en-US" dirty="0" smtClean="0"/>
              <a:t>Expected Patient Outcomes</a:t>
            </a:r>
          </a:p>
          <a:p>
            <a:pPr lvl="1"/>
            <a:endParaRPr lang="en-US" dirty="0" smtClean="0"/>
          </a:p>
          <a:p>
            <a:pPr lvl="1"/>
            <a:endParaRPr lang="en-US" dirty="0" smtClean="0"/>
          </a:p>
          <a:p>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35489930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Distress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1868777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Overview</a:t>
            </a:r>
            <a:endParaRPr lang="en-US" dirty="0">
              <a:latin typeface="+mn-lt"/>
            </a:endParaRPr>
          </a:p>
        </p:txBody>
      </p:sp>
      <p:sp>
        <p:nvSpPr>
          <p:cNvPr id="3" name="Content Placeholder 2"/>
          <p:cNvSpPr>
            <a:spLocks noGrp="1"/>
          </p:cNvSpPr>
          <p:nvPr>
            <p:ph idx="1"/>
          </p:nvPr>
        </p:nvSpPr>
        <p:spPr/>
        <p:txBody>
          <a:bodyPr/>
          <a:lstStyle/>
          <a:p>
            <a:r>
              <a:rPr lang="en-US" dirty="0" smtClean="0"/>
              <a:t>Extends along a continuum, ranging from common normal feelings of vulnerability, sadness, and fears to problems that may become disabilities, such as depression, anxiety, panic, social isolation, and existential and spiritual crises (NCCN, 2018).</a:t>
            </a:r>
          </a:p>
          <a:p>
            <a:r>
              <a:rPr lang="en-US" dirty="0" smtClean="0"/>
              <a:t>Used to describe the unpleasant emotional experience associated with the stressors that patients face when living with cancer. </a:t>
            </a:r>
          </a:p>
          <a:p>
            <a:r>
              <a:rPr lang="en-US" dirty="0" smtClean="0"/>
              <a:t>Reflects a normative response </a:t>
            </a:r>
          </a:p>
          <a:p>
            <a:r>
              <a:rPr lang="en-US" dirty="0" smtClean="0"/>
              <a:t>Distress and psychiatric morbidity in cancer patients are associated with poorer outcomes, decreased QOL, and mortality (Chan et al., 2015).</a:t>
            </a:r>
            <a:endParaRPr lang="en-US" dirty="0"/>
          </a:p>
        </p:txBody>
      </p:sp>
    </p:spTree>
    <p:extLst>
      <p:ext uri="{BB962C8B-B14F-4D97-AF65-F5344CB8AC3E}">
        <p14:creationId xmlns:p14="http://schemas.microsoft.com/office/powerpoint/2010/main" val="29965228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Risk Factors</a:t>
            </a:r>
            <a:endParaRPr lang="en-US" dirty="0">
              <a:latin typeface="+mn-lt"/>
            </a:endParaRPr>
          </a:p>
        </p:txBody>
      </p:sp>
      <p:sp>
        <p:nvSpPr>
          <p:cNvPr id="3" name="Content Placeholder 2"/>
          <p:cNvSpPr>
            <a:spLocks noGrp="1"/>
          </p:cNvSpPr>
          <p:nvPr>
            <p:ph idx="1"/>
          </p:nvPr>
        </p:nvSpPr>
        <p:spPr/>
        <p:txBody>
          <a:bodyPr/>
          <a:lstStyle/>
          <a:p>
            <a:r>
              <a:rPr lang="en-US" dirty="0" smtClean="0"/>
              <a:t>All patients experience some form or level of distress</a:t>
            </a:r>
          </a:p>
          <a:p>
            <a:pPr lvl="1"/>
            <a:r>
              <a:rPr lang="en-US" dirty="0" smtClean="0"/>
              <a:t>Disease and stage</a:t>
            </a:r>
          </a:p>
          <a:p>
            <a:pPr lvl="1"/>
            <a:r>
              <a:rPr lang="en-US" dirty="0" smtClean="0"/>
              <a:t>Situational</a:t>
            </a:r>
          </a:p>
          <a:p>
            <a:pPr lvl="1"/>
            <a:r>
              <a:rPr lang="en-US" dirty="0" smtClean="0"/>
              <a:t>Developmental</a:t>
            </a:r>
            <a:endParaRPr lang="en-US" dirty="0"/>
          </a:p>
        </p:txBody>
      </p:sp>
    </p:spTree>
    <p:extLst>
      <p:ext uri="{BB962C8B-B14F-4D97-AF65-F5344CB8AC3E}">
        <p14:creationId xmlns:p14="http://schemas.microsoft.com/office/powerpoint/2010/main" val="23150124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General Treatment Approaches</a:t>
            </a:r>
            <a:endParaRPr lang="en-US" dirty="0">
              <a:latin typeface="+mn-lt"/>
            </a:endParaRPr>
          </a:p>
        </p:txBody>
      </p:sp>
      <p:sp>
        <p:nvSpPr>
          <p:cNvPr id="3" name="Content Placeholder 2"/>
          <p:cNvSpPr>
            <a:spLocks noGrp="1"/>
          </p:cNvSpPr>
          <p:nvPr>
            <p:ph idx="1"/>
          </p:nvPr>
        </p:nvSpPr>
        <p:spPr/>
        <p:txBody>
          <a:bodyPr/>
          <a:lstStyle/>
          <a:p>
            <a:r>
              <a:rPr lang="en-US" dirty="0" smtClean="0"/>
              <a:t>Psychotherapeutic interventions</a:t>
            </a:r>
          </a:p>
          <a:p>
            <a:r>
              <a:rPr lang="en-US" dirty="0" smtClean="0"/>
              <a:t>Family psychotherapy</a:t>
            </a:r>
          </a:p>
          <a:p>
            <a:r>
              <a:rPr lang="en-US" dirty="0" smtClean="0"/>
              <a:t>Spiritual counseling</a:t>
            </a:r>
          </a:p>
          <a:p>
            <a:r>
              <a:rPr lang="en-US" dirty="0" smtClean="0"/>
              <a:t>Support groups</a:t>
            </a:r>
          </a:p>
          <a:p>
            <a:r>
              <a:rPr lang="en-US" dirty="0" smtClean="0"/>
              <a:t>Relaxation exercises</a:t>
            </a:r>
            <a:endParaRPr lang="en-US" dirty="0"/>
          </a:p>
        </p:txBody>
      </p:sp>
    </p:spTree>
    <p:extLst>
      <p:ext uri="{BB962C8B-B14F-4D97-AF65-F5344CB8AC3E}">
        <p14:creationId xmlns:p14="http://schemas.microsoft.com/office/powerpoint/2010/main" val="3459605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Altered body image</a:t>
            </a:r>
          </a:p>
          <a:p>
            <a:pPr lvl="1"/>
            <a:r>
              <a:rPr lang="en-US" dirty="0" smtClean="0"/>
              <a:t>Self perception related to an actual or perceived change in appearance</a:t>
            </a:r>
          </a:p>
          <a:p>
            <a:pPr lvl="1"/>
            <a:r>
              <a:rPr lang="en-US" dirty="0" smtClean="0"/>
              <a:t>Decline or change in function that may be visible or internal</a:t>
            </a:r>
          </a:p>
          <a:p>
            <a:pPr lvl="2"/>
            <a:r>
              <a:rPr lang="en-US" dirty="0" smtClean="0"/>
              <a:t>Alopecia</a:t>
            </a:r>
          </a:p>
          <a:p>
            <a:pPr lvl="2"/>
            <a:r>
              <a:rPr lang="en-US" dirty="0" smtClean="0"/>
              <a:t>Nutrition Alteration</a:t>
            </a:r>
          </a:p>
          <a:p>
            <a:pPr lvl="2"/>
            <a:r>
              <a:rPr lang="en-US" dirty="0" smtClean="0"/>
              <a:t>Colostomy/ileostomy</a:t>
            </a:r>
          </a:p>
          <a:p>
            <a:pPr lvl="2"/>
            <a:r>
              <a:rPr lang="en-US" dirty="0" smtClean="0"/>
              <a:t>Mastectomy/lymphedema</a:t>
            </a:r>
          </a:p>
          <a:p>
            <a:pPr lvl="2"/>
            <a:r>
              <a:rPr lang="en-US" dirty="0" smtClean="0"/>
              <a:t>Moon face</a:t>
            </a:r>
          </a:p>
          <a:p>
            <a:pPr lvl="2"/>
            <a:r>
              <a:rPr lang="en-US" dirty="0" smtClean="0"/>
              <a:t>Sensory changes</a:t>
            </a:r>
          </a:p>
          <a:p>
            <a:pPr lvl="2"/>
            <a:r>
              <a:rPr lang="en-US" dirty="0" smtClean="0"/>
              <a:t>Amputations or surgical scar</a:t>
            </a:r>
            <a:endParaRPr lang="en-US" dirty="0"/>
          </a:p>
        </p:txBody>
      </p:sp>
    </p:spTree>
    <p:extLst>
      <p:ext uri="{BB962C8B-B14F-4D97-AF65-F5344CB8AC3E}">
        <p14:creationId xmlns:p14="http://schemas.microsoft.com/office/powerpoint/2010/main" val="29811767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Potential sequelae of emotional distress</a:t>
            </a:r>
            <a:endParaRPr lang="en-US" dirty="0">
              <a:latin typeface="+mn-lt"/>
            </a:endParaRPr>
          </a:p>
        </p:txBody>
      </p:sp>
      <p:sp>
        <p:nvSpPr>
          <p:cNvPr id="3" name="Content Placeholder 2"/>
          <p:cNvSpPr>
            <a:spLocks noGrp="1"/>
          </p:cNvSpPr>
          <p:nvPr>
            <p:ph idx="1"/>
          </p:nvPr>
        </p:nvSpPr>
        <p:spPr/>
        <p:txBody>
          <a:bodyPr/>
          <a:lstStyle/>
          <a:p>
            <a:r>
              <a:rPr lang="en-US" dirty="0" smtClean="0"/>
              <a:t>Ineffective coping -&gt; suicidal ideation</a:t>
            </a:r>
          </a:p>
          <a:p>
            <a:r>
              <a:rPr lang="en-US" dirty="0" smtClean="0"/>
              <a:t>Chronic emotional distress</a:t>
            </a:r>
          </a:p>
          <a:p>
            <a:r>
              <a:rPr lang="en-US" dirty="0" smtClean="0"/>
              <a:t>Development of psychiatric disorders</a:t>
            </a:r>
          </a:p>
          <a:p>
            <a:r>
              <a:rPr lang="en-US" dirty="0" smtClean="0"/>
              <a:t>Acute stress disorder or PTSD</a:t>
            </a:r>
          </a:p>
          <a:p>
            <a:r>
              <a:rPr lang="en-US" dirty="0" smtClean="0"/>
              <a:t>Somatic symptoms</a:t>
            </a:r>
          </a:p>
          <a:p>
            <a:r>
              <a:rPr lang="en-US" dirty="0" smtClean="0"/>
              <a:t>Declined performance at home, school, or work</a:t>
            </a:r>
          </a:p>
          <a:p>
            <a:r>
              <a:rPr lang="en-US" dirty="0" err="1" smtClean="0"/>
              <a:t>Nonadherence</a:t>
            </a:r>
            <a:r>
              <a:rPr lang="en-US" dirty="0" smtClean="0"/>
              <a:t> or misunderstanding of health information</a:t>
            </a:r>
            <a:endParaRPr lang="en-US" dirty="0"/>
          </a:p>
        </p:txBody>
      </p:sp>
    </p:spTree>
    <p:extLst>
      <p:ext uri="{BB962C8B-B14F-4D97-AF65-F5344CB8AC3E}">
        <p14:creationId xmlns:p14="http://schemas.microsoft.com/office/powerpoint/2010/main" val="13570519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Assessment</a:t>
            </a:r>
            <a:endParaRPr lang="en-US" dirty="0">
              <a:latin typeface="+mn-lt"/>
            </a:endParaRPr>
          </a:p>
        </p:txBody>
      </p:sp>
      <p:sp>
        <p:nvSpPr>
          <p:cNvPr id="3" name="Content Placeholder 2"/>
          <p:cNvSpPr>
            <a:spLocks noGrp="1"/>
          </p:cNvSpPr>
          <p:nvPr>
            <p:ph idx="1"/>
          </p:nvPr>
        </p:nvSpPr>
        <p:spPr/>
        <p:txBody>
          <a:bodyPr/>
          <a:lstStyle/>
          <a:p>
            <a:r>
              <a:rPr lang="en-US" dirty="0" smtClean="0"/>
              <a:t>Screening</a:t>
            </a:r>
          </a:p>
          <a:p>
            <a:pPr lvl="1"/>
            <a:r>
              <a:rPr lang="en-US" dirty="0" smtClean="0"/>
              <a:t>NCCN Guideline</a:t>
            </a:r>
          </a:p>
          <a:p>
            <a:pPr lvl="2"/>
            <a:r>
              <a:rPr lang="en-US" dirty="0" smtClean="0"/>
              <a:t>Screen routinely</a:t>
            </a:r>
          </a:p>
          <a:p>
            <a:pPr lvl="2"/>
            <a:r>
              <a:rPr lang="en-US" dirty="0" smtClean="0"/>
              <a:t>Identify and treat</a:t>
            </a:r>
          </a:p>
          <a:p>
            <a:pPr lvl="2"/>
            <a:r>
              <a:rPr lang="en-US" dirty="0" smtClean="0"/>
              <a:t>Psychological needs vary</a:t>
            </a:r>
          </a:p>
          <a:p>
            <a:pPr lvl="1"/>
            <a:r>
              <a:rPr lang="en-US" dirty="0" smtClean="0"/>
              <a:t>Screening tools for distress</a:t>
            </a:r>
          </a:p>
          <a:p>
            <a:pPr lvl="2"/>
            <a:r>
              <a:rPr lang="en-US" dirty="0" smtClean="0"/>
              <a:t>Helpful for specific concerns and needs rather than clinical diagnosis</a:t>
            </a:r>
          </a:p>
          <a:p>
            <a:pPr lvl="2"/>
            <a:r>
              <a:rPr lang="en-US" dirty="0" smtClean="0"/>
              <a:t>Distress Thermometer</a:t>
            </a:r>
          </a:p>
        </p:txBody>
      </p:sp>
    </p:spTree>
    <p:extLst>
      <p:ext uri="{BB962C8B-B14F-4D97-AF65-F5344CB8AC3E}">
        <p14:creationId xmlns:p14="http://schemas.microsoft.com/office/powerpoint/2010/main" val="2666820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Assessment</a:t>
            </a:r>
          </a:p>
        </p:txBody>
      </p:sp>
      <p:sp>
        <p:nvSpPr>
          <p:cNvPr id="3" name="Content Placeholder 2"/>
          <p:cNvSpPr>
            <a:spLocks noGrp="1"/>
          </p:cNvSpPr>
          <p:nvPr>
            <p:ph idx="1"/>
          </p:nvPr>
        </p:nvSpPr>
        <p:spPr/>
        <p:txBody>
          <a:bodyPr/>
          <a:lstStyle/>
          <a:p>
            <a:r>
              <a:rPr lang="en-US" dirty="0" smtClean="0"/>
              <a:t>History</a:t>
            </a:r>
          </a:p>
          <a:p>
            <a:pPr lvl="1"/>
            <a:r>
              <a:rPr lang="en-US" dirty="0" smtClean="0"/>
              <a:t>Age, diagnosis, stage of disease, and treatment regimen</a:t>
            </a:r>
          </a:p>
          <a:p>
            <a:pPr lvl="1"/>
            <a:r>
              <a:rPr lang="en-US" dirty="0" smtClean="0"/>
              <a:t>Presence of risk factors</a:t>
            </a:r>
          </a:p>
          <a:p>
            <a:pPr lvl="1"/>
            <a:r>
              <a:rPr lang="en-US" dirty="0" smtClean="0"/>
              <a:t>Distressing thoughts, feelings, and behaviors</a:t>
            </a:r>
          </a:p>
          <a:p>
            <a:r>
              <a:rPr lang="en-US" dirty="0"/>
              <a:t>Pattern of emotional distress</a:t>
            </a:r>
          </a:p>
          <a:p>
            <a:pPr lvl="1"/>
            <a:r>
              <a:rPr lang="en-US" dirty="0" smtClean="0"/>
              <a:t>Distress occurs across the disease continuum</a:t>
            </a:r>
          </a:p>
          <a:p>
            <a:pPr lvl="1"/>
            <a:r>
              <a:rPr lang="en-US" dirty="0" smtClean="0"/>
              <a:t>For each specific distress symptom, it should be assessed</a:t>
            </a:r>
          </a:p>
          <a:p>
            <a:pPr lvl="1"/>
            <a:r>
              <a:rPr lang="en-US" dirty="0" smtClean="0"/>
              <a:t>Duration of symptoms to determine if symptoms are episodic or prolonged</a:t>
            </a:r>
          </a:p>
          <a:p>
            <a:r>
              <a:rPr lang="en-US" dirty="0" smtClean="0"/>
              <a:t>Impact on functional status</a:t>
            </a:r>
          </a:p>
          <a:p>
            <a:pPr lvl="1"/>
            <a:endParaRPr lang="en-US" dirty="0"/>
          </a:p>
        </p:txBody>
      </p:sp>
    </p:spTree>
    <p:extLst>
      <p:ext uri="{BB962C8B-B14F-4D97-AF65-F5344CB8AC3E}">
        <p14:creationId xmlns:p14="http://schemas.microsoft.com/office/powerpoint/2010/main" val="12700607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Management</a:t>
            </a:r>
            <a:endParaRPr lang="en-US" dirty="0">
              <a:latin typeface="+mn-lt"/>
            </a:endParaRPr>
          </a:p>
        </p:txBody>
      </p:sp>
      <p:sp>
        <p:nvSpPr>
          <p:cNvPr id="3" name="Content Placeholder 2"/>
          <p:cNvSpPr>
            <a:spLocks noGrp="1"/>
          </p:cNvSpPr>
          <p:nvPr>
            <p:ph idx="1"/>
          </p:nvPr>
        </p:nvSpPr>
        <p:spPr/>
        <p:txBody>
          <a:bodyPr/>
          <a:lstStyle/>
          <a:p>
            <a:r>
              <a:rPr lang="en-US" dirty="0" err="1" smtClean="0"/>
              <a:t>Nonpharmacologic</a:t>
            </a:r>
            <a:endParaRPr lang="en-US" dirty="0" smtClean="0"/>
          </a:p>
          <a:p>
            <a:pPr lvl="1"/>
            <a:r>
              <a:rPr lang="en-US" dirty="0" smtClean="0"/>
              <a:t>Address hopelessness</a:t>
            </a:r>
          </a:p>
          <a:p>
            <a:pPr lvl="1"/>
            <a:r>
              <a:rPr lang="en-US" dirty="0" smtClean="0"/>
              <a:t>Address PTSD</a:t>
            </a:r>
          </a:p>
          <a:p>
            <a:pPr lvl="1"/>
            <a:r>
              <a:rPr lang="en-US" dirty="0" smtClean="0"/>
              <a:t>Address ineffective role performance</a:t>
            </a:r>
          </a:p>
          <a:p>
            <a:pPr lvl="1"/>
            <a:endParaRPr lang="en-US" dirty="0"/>
          </a:p>
        </p:txBody>
      </p:sp>
    </p:spTree>
    <p:extLst>
      <p:ext uri="{BB962C8B-B14F-4D97-AF65-F5344CB8AC3E}">
        <p14:creationId xmlns:p14="http://schemas.microsoft.com/office/powerpoint/2010/main" val="37099840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Anxiety</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902767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Overview</a:t>
            </a:r>
            <a:endParaRPr lang="en-US" dirty="0">
              <a:latin typeface="+mn-lt"/>
            </a:endParaRPr>
          </a:p>
        </p:txBody>
      </p:sp>
      <p:sp>
        <p:nvSpPr>
          <p:cNvPr id="3" name="Content Placeholder 2"/>
          <p:cNvSpPr>
            <a:spLocks noGrp="1"/>
          </p:cNvSpPr>
          <p:nvPr>
            <p:ph idx="1"/>
          </p:nvPr>
        </p:nvSpPr>
        <p:spPr/>
        <p:txBody>
          <a:bodyPr/>
          <a:lstStyle/>
          <a:p>
            <a:r>
              <a:rPr lang="en-US" dirty="0" smtClean="0"/>
              <a:t>A “mood state characterized by apprehension and somatic symptoms of tension in which an individual anticipates impending danger, catastrophe, or misfortune.  The future threat may be real or imagined, internal or external.  It may be an identifiable situation or a vaguer fear of the unknown” (APA, 2007).</a:t>
            </a:r>
          </a:p>
          <a:p>
            <a:pPr lvl="1"/>
            <a:r>
              <a:rPr lang="en-US" dirty="0" smtClean="0"/>
              <a:t>Commonly associated with cancer</a:t>
            </a:r>
          </a:p>
          <a:p>
            <a:pPr lvl="1"/>
            <a:r>
              <a:rPr lang="en-US" dirty="0" smtClean="0"/>
              <a:t>High negative affect</a:t>
            </a:r>
          </a:p>
          <a:p>
            <a:pPr lvl="1"/>
            <a:r>
              <a:rPr lang="en-US" dirty="0" smtClean="0"/>
              <a:t>Frequently occurs with depression</a:t>
            </a:r>
            <a:endParaRPr lang="en-US" dirty="0"/>
          </a:p>
        </p:txBody>
      </p:sp>
    </p:spTree>
    <p:extLst>
      <p:ext uri="{BB962C8B-B14F-4D97-AF65-F5344CB8AC3E}">
        <p14:creationId xmlns:p14="http://schemas.microsoft.com/office/powerpoint/2010/main" val="31548240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Risk Factors</a:t>
            </a:r>
            <a:endParaRPr lang="en-US" dirty="0">
              <a:latin typeface="+mn-lt"/>
            </a:endParaRPr>
          </a:p>
        </p:txBody>
      </p:sp>
      <p:sp>
        <p:nvSpPr>
          <p:cNvPr id="3" name="Content Placeholder 2"/>
          <p:cNvSpPr>
            <a:spLocks noGrp="1"/>
          </p:cNvSpPr>
          <p:nvPr>
            <p:ph idx="1"/>
          </p:nvPr>
        </p:nvSpPr>
        <p:spPr/>
        <p:txBody>
          <a:bodyPr/>
          <a:lstStyle/>
          <a:p>
            <a:r>
              <a:rPr lang="en-US" dirty="0" smtClean="0"/>
              <a:t>Disease related</a:t>
            </a:r>
          </a:p>
          <a:p>
            <a:pPr lvl="1"/>
            <a:r>
              <a:rPr lang="en-US" dirty="0" smtClean="0"/>
              <a:t>Disease trajectory points</a:t>
            </a:r>
          </a:p>
          <a:p>
            <a:pPr lvl="1"/>
            <a:r>
              <a:rPr lang="en-US" dirty="0" smtClean="0"/>
              <a:t>Physical symptoms</a:t>
            </a:r>
          </a:p>
          <a:p>
            <a:pPr lvl="1"/>
            <a:r>
              <a:rPr lang="en-US" dirty="0" smtClean="0"/>
              <a:t>Abnormal metabolic states</a:t>
            </a:r>
          </a:p>
          <a:p>
            <a:pPr lvl="1"/>
            <a:r>
              <a:rPr lang="en-US" dirty="0" smtClean="0"/>
              <a:t>Psychiatric disorders</a:t>
            </a:r>
          </a:p>
          <a:p>
            <a:pPr lvl="1"/>
            <a:r>
              <a:rPr lang="en-US" dirty="0" smtClean="0"/>
              <a:t>Preexisting disorders, genetics, age, and gender influence the expression and manifestation of anxiety (Murphy-</a:t>
            </a:r>
            <a:r>
              <a:rPr lang="en-US" dirty="0" err="1" smtClean="0"/>
              <a:t>Ende</a:t>
            </a:r>
            <a:r>
              <a:rPr lang="en-US" dirty="0" smtClean="0"/>
              <a:t>, 2019)</a:t>
            </a:r>
          </a:p>
          <a:p>
            <a:pPr lvl="1"/>
            <a:endParaRPr lang="en-US" dirty="0"/>
          </a:p>
        </p:txBody>
      </p:sp>
    </p:spTree>
    <p:extLst>
      <p:ext uri="{BB962C8B-B14F-4D97-AF65-F5344CB8AC3E}">
        <p14:creationId xmlns:p14="http://schemas.microsoft.com/office/powerpoint/2010/main" val="33735420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Risk Factors</a:t>
            </a:r>
          </a:p>
        </p:txBody>
      </p:sp>
      <p:sp>
        <p:nvSpPr>
          <p:cNvPr id="3" name="Content Placeholder 2"/>
          <p:cNvSpPr>
            <a:spLocks noGrp="1"/>
          </p:cNvSpPr>
          <p:nvPr>
            <p:ph idx="1"/>
          </p:nvPr>
        </p:nvSpPr>
        <p:spPr>
          <a:xfrm>
            <a:off x="838200" y="1825625"/>
            <a:ext cx="10515600" cy="4649990"/>
          </a:xfrm>
        </p:spPr>
        <p:txBody>
          <a:bodyPr>
            <a:normAutofit lnSpcReduction="10000"/>
          </a:bodyPr>
          <a:lstStyle/>
          <a:p>
            <a:r>
              <a:rPr lang="en-US" dirty="0"/>
              <a:t>Treatment related</a:t>
            </a:r>
          </a:p>
          <a:p>
            <a:pPr lvl="1"/>
            <a:r>
              <a:rPr lang="en-US" dirty="0" smtClean="0"/>
              <a:t>Palliative chemotherapy, radiation, or phase I or II clinical trials</a:t>
            </a:r>
          </a:p>
          <a:p>
            <a:pPr lvl="1"/>
            <a:r>
              <a:rPr lang="en-US" dirty="0" smtClean="0"/>
              <a:t>Prolonged treatment and hospitalization/procedures</a:t>
            </a:r>
          </a:p>
          <a:p>
            <a:pPr lvl="1"/>
            <a:r>
              <a:rPr lang="en-US" dirty="0" smtClean="0"/>
              <a:t>Medications</a:t>
            </a:r>
          </a:p>
          <a:p>
            <a:pPr lvl="1"/>
            <a:r>
              <a:rPr lang="en-US" dirty="0" smtClean="0"/>
              <a:t>Substance withdrawal</a:t>
            </a:r>
          </a:p>
          <a:p>
            <a:pPr lvl="1"/>
            <a:r>
              <a:rPr lang="en-US" dirty="0" smtClean="0"/>
              <a:t>Body image</a:t>
            </a:r>
          </a:p>
          <a:p>
            <a:pPr lvl="1"/>
            <a:r>
              <a:rPr lang="en-US" dirty="0" smtClean="0"/>
              <a:t>Failure of therapy, progression of disease, or relapse</a:t>
            </a:r>
          </a:p>
          <a:p>
            <a:r>
              <a:rPr lang="en-US" dirty="0" smtClean="0"/>
              <a:t>Intrapersonal</a:t>
            </a:r>
          </a:p>
          <a:p>
            <a:pPr lvl="1"/>
            <a:r>
              <a:rPr lang="en-US" dirty="0" smtClean="0"/>
              <a:t>Future</a:t>
            </a:r>
          </a:p>
          <a:p>
            <a:pPr lvl="1"/>
            <a:r>
              <a:rPr lang="en-US" dirty="0" smtClean="0"/>
              <a:t>Loss of independence and perceived loss of sense of control</a:t>
            </a:r>
          </a:p>
          <a:p>
            <a:pPr lvl="1"/>
            <a:r>
              <a:rPr lang="en-US" dirty="0" smtClean="0"/>
              <a:t>Limited coping skills</a:t>
            </a:r>
          </a:p>
          <a:p>
            <a:pPr lvl="1"/>
            <a:r>
              <a:rPr lang="en-US" dirty="0" smtClean="0"/>
              <a:t>Cumulative losses</a:t>
            </a:r>
          </a:p>
          <a:p>
            <a:pPr lvl="1"/>
            <a:r>
              <a:rPr lang="en-US" dirty="0" smtClean="0"/>
              <a:t>Limited social resources</a:t>
            </a:r>
            <a:endParaRPr lang="en-US" dirty="0"/>
          </a:p>
        </p:txBody>
      </p:sp>
    </p:spTree>
    <p:extLst>
      <p:ext uri="{BB962C8B-B14F-4D97-AF65-F5344CB8AC3E}">
        <p14:creationId xmlns:p14="http://schemas.microsoft.com/office/powerpoint/2010/main" val="16593102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General treatment </a:t>
            </a:r>
            <a:r>
              <a:rPr lang="en-US" dirty="0" smtClean="0">
                <a:latin typeface="+mn-lt"/>
              </a:rPr>
              <a:t>approaches</a:t>
            </a:r>
            <a:endParaRPr lang="en-US" dirty="0">
              <a:latin typeface="+mn-lt"/>
            </a:endParaRPr>
          </a:p>
        </p:txBody>
      </p:sp>
      <p:sp>
        <p:nvSpPr>
          <p:cNvPr id="3" name="Content Placeholder 2"/>
          <p:cNvSpPr>
            <a:spLocks noGrp="1"/>
          </p:cNvSpPr>
          <p:nvPr>
            <p:ph idx="1"/>
          </p:nvPr>
        </p:nvSpPr>
        <p:spPr>
          <a:xfrm>
            <a:off x="838200" y="1825625"/>
            <a:ext cx="10515600" cy="4516986"/>
          </a:xfrm>
        </p:spPr>
        <p:txBody>
          <a:bodyPr>
            <a:normAutofit/>
          </a:bodyPr>
          <a:lstStyle/>
          <a:p>
            <a:r>
              <a:rPr lang="en-US" dirty="0" smtClean="0"/>
              <a:t>Aimed at the exact cause</a:t>
            </a:r>
          </a:p>
          <a:p>
            <a:r>
              <a:rPr lang="en-US" dirty="0" smtClean="0"/>
              <a:t>Physical symptoms</a:t>
            </a:r>
          </a:p>
          <a:p>
            <a:r>
              <a:rPr lang="en-US" dirty="0" smtClean="0"/>
              <a:t>Psychoeducational interventions</a:t>
            </a:r>
          </a:p>
          <a:p>
            <a:r>
              <a:rPr lang="en-US" dirty="0" smtClean="0"/>
              <a:t>Educational materials</a:t>
            </a:r>
          </a:p>
          <a:p>
            <a:r>
              <a:rPr lang="en-US" dirty="0" smtClean="0"/>
              <a:t>Self-care and relaxation techniques</a:t>
            </a:r>
          </a:p>
          <a:p>
            <a:r>
              <a:rPr lang="en-US" dirty="0" smtClean="0"/>
              <a:t>Managing and treating side effects</a:t>
            </a:r>
          </a:p>
          <a:p>
            <a:r>
              <a:rPr lang="en-US" dirty="0" smtClean="0"/>
              <a:t>Referrals</a:t>
            </a:r>
          </a:p>
          <a:p>
            <a:r>
              <a:rPr lang="en-US" dirty="0" smtClean="0"/>
              <a:t>Support groups</a:t>
            </a:r>
          </a:p>
          <a:p>
            <a:r>
              <a:rPr lang="en-US" dirty="0" smtClean="0"/>
              <a:t>Pharmacologic interventions</a:t>
            </a:r>
          </a:p>
          <a:p>
            <a:r>
              <a:rPr lang="en-US" dirty="0" smtClean="0"/>
              <a:t>Complementary therapies</a:t>
            </a:r>
            <a:endParaRPr lang="en-US" dirty="0"/>
          </a:p>
        </p:txBody>
      </p:sp>
    </p:spTree>
    <p:extLst>
      <p:ext uri="{BB962C8B-B14F-4D97-AF65-F5344CB8AC3E}">
        <p14:creationId xmlns:p14="http://schemas.microsoft.com/office/powerpoint/2010/main" val="9586909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Potential Sequelae of anxiety</a:t>
            </a:r>
            <a:endParaRPr lang="en-US" dirty="0">
              <a:latin typeface="+mn-lt"/>
            </a:endParaRPr>
          </a:p>
        </p:txBody>
      </p:sp>
      <p:sp>
        <p:nvSpPr>
          <p:cNvPr id="3" name="Content Placeholder 2"/>
          <p:cNvSpPr>
            <a:spLocks noGrp="1"/>
          </p:cNvSpPr>
          <p:nvPr>
            <p:ph idx="1"/>
          </p:nvPr>
        </p:nvSpPr>
        <p:spPr/>
        <p:txBody>
          <a:bodyPr/>
          <a:lstStyle/>
          <a:p>
            <a:r>
              <a:rPr lang="en-US" dirty="0" smtClean="0"/>
              <a:t>Somatic symptoms</a:t>
            </a:r>
          </a:p>
          <a:p>
            <a:r>
              <a:rPr lang="en-US" dirty="0" smtClean="0"/>
              <a:t>Behavioral issues</a:t>
            </a:r>
          </a:p>
          <a:p>
            <a:r>
              <a:rPr lang="en-US" dirty="0" smtClean="0"/>
              <a:t>Cognitive effects</a:t>
            </a:r>
          </a:p>
          <a:p>
            <a:r>
              <a:rPr lang="en-US" dirty="0" smtClean="0"/>
              <a:t>Anxiety disorders</a:t>
            </a:r>
          </a:p>
          <a:p>
            <a:r>
              <a:rPr lang="en-US" dirty="0" smtClean="0"/>
              <a:t>Interference with performance at home, school, or work</a:t>
            </a:r>
          </a:p>
          <a:p>
            <a:endParaRPr lang="en-US" dirty="0"/>
          </a:p>
        </p:txBody>
      </p:sp>
    </p:spTree>
    <p:extLst>
      <p:ext uri="{BB962C8B-B14F-4D97-AF65-F5344CB8AC3E}">
        <p14:creationId xmlns:p14="http://schemas.microsoft.com/office/powerpoint/2010/main" val="1662095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p:txBody>
          <a:bodyPr/>
          <a:lstStyle/>
          <a:p>
            <a:r>
              <a:rPr lang="en-US" dirty="0" smtClean="0"/>
              <a:t>Risk factors</a:t>
            </a:r>
          </a:p>
          <a:p>
            <a:pPr lvl="1"/>
            <a:r>
              <a:rPr lang="en-US" dirty="0" smtClean="0"/>
              <a:t>Age – younger at higher risk</a:t>
            </a:r>
          </a:p>
          <a:p>
            <a:pPr lvl="1"/>
            <a:r>
              <a:rPr lang="en-US" dirty="0" smtClean="0"/>
              <a:t>Sex – females: alteration, males: function</a:t>
            </a:r>
          </a:p>
          <a:p>
            <a:pPr lvl="1"/>
            <a:r>
              <a:rPr lang="en-US" dirty="0" err="1" smtClean="0"/>
              <a:t>Tx</a:t>
            </a:r>
            <a:r>
              <a:rPr lang="en-US" dirty="0" smtClean="0"/>
              <a:t> type: multiple </a:t>
            </a:r>
            <a:r>
              <a:rPr lang="en-US" dirty="0" err="1" smtClean="0"/>
              <a:t>tx</a:t>
            </a:r>
            <a:r>
              <a:rPr lang="en-US" dirty="0" smtClean="0"/>
              <a:t> modalities and more radical surgeries</a:t>
            </a:r>
          </a:p>
          <a:p>
            <a:pPr lvl="1"/>
            <a:r>
              <a:rPr lang="en-US" dirty="0" smtClean="0"/>
              <a:t>Disease: metastatic or recurs</a:t>
            </a:r>
          </a:p>
          <a:p>
            <a:pPr lvl="1"/>
            <a:r>
              <a:rPr lang="en-US" dirty="0" smtClean="0"/>
              <a:t>Timing of reconstruction: varies based on stage of reconstruction</a:t>
            </a:r>
          </a:p>
          <a:p>
            <a:pPr lvl="1"/>
            <a:r>
              <a:rPr lang="en-US" dirty="0" smtClean="0"/>
              <a:t>Time since dx: not dependent</a:t>
            </a:r>
          </a:p>
          <a:p>
            <a:pPr lvl="1"/>
            <a:r>
              <a:rPr lang="en-US" dirty="0" smtClean="0"/>
              <a:t>+/- social support: less support increases disturbance</a:t>
            </a:r>
          </a:p>
          <a:p>
            <a:pPr lvl="1"/>
            <a:r>
              <a:rPr lang="en-US" dirty="0" smtClean="0"/>
              <a:t>Baseline: distress at baseline increases risk</a:t>
            </a:r>
            <a:endParaRPr lang="en-US" dirty="0"/>
          </a:p>
        </p:txBody>
      </p:sp>
    </p:spTree>
    <p:extLst>
      <p:ext uri="{BB962C8B-B14F-4D97-AF65-F5344CB8AC3E}">
        <p14:creationId xmlns:p14="http://schemas.microsoft.com/office/powerpoint/2010/main" val="17893976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Assessment</a:t>
            </a:r>
            <a:endParaRPr lang="en-US" dirty="0">
              <a:latin typeface="+mn-lt"/>
            </a:endParaRPr>
          </a:p>
        </p:txBody>
      </p:sp>
      <p:sp>
        <p:nvSpPr>
          <p:cNvPr id="3" name="Content Placeholder 2"/>
          <p:cNvSpPr>
            <a:spLocks noGrp="1"/>
          </p:cNvSpPr>
          <p:nvPr>
            <p:ph idx="1"/>
          </p:nvPr>
        </p:nvSpPr>
        <p:spPr/>
        <p:txBody>
          <a:bodyPr/>
          <a:lstStyle/>
          <a:p>
            <a:r>
              <a:rPr lang="en-US" dirty="0" smtClean="0"/>
              <a:t>Presence of risk factors</a:t>
            </a:r>
          </a:p>
          <a:p>
            <a:r>
              <a:rPr lang="en-US" dirty="0" smtClean="0"/>
              <a:t>Subjective symptoms</a:t>
            </a:r>
          </a:p>
          <a:p>
            <a:r>
              <a:rPr lang="en-US" dirty="0" smtClean="0"/>
              <a:t>Objective symptoms</a:t>
            </a:r>
            <a:endParaRPr lang="en-US" dirty="0"/>
          </a:p>
        </p:txBody>
      </p:sp>
    </p:spTree>
    <p:extLst>
      <p:ext uri="{BB962C8B-B14F-4D97-AF65-F5344CB8AC3E}">
        <p14:creationId xmlns:p14="http://schemas.microsoft.com/office/powerpoint/2010/main" val="30894065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Management</a:t>
            </a:r>
            <a:endParaRPr lang="en-US" dirty="0">
              <a:latin typeface="+mn-lt"/>
            </a:endParaRPr>
          </a:p>
        </p:txBody>
      </p:sp>
      <p:sp>
        <p:nvSpPr>
          <p:cNvPr id="3" name="Content Placeholder 2"/>
          <p:cNvSpPr>
            <a:spLocks noGrp="1"/>
          </p:cNvSpPr>
          <p:nvPr>
            <p:ph idx="1"/>
          </p:nvPr>
        </p:nvSpPr>
        <p:spPr/>
        <p:txBody>
          <a:bodyPr/>
          <a:lstStyle/>
          <a:p>
            <a:r>
              <a:rPr lang="en-US" dirty="0" smtClean="0"/>
              <a:t>Pharmacologic</a:t>
            </a:r>
          </a:p>
          <a:p>
            <a:r>
              <a:rPr lang="en-US" dirty="0" err="1" smtClean="0"/>
              <a:t>Nonpharmacologic</a:t>
            </a:r>
            <a:endParaRPr lang="en-US" dirty="0" smtClean="0"/>
          </a:p>
          <a:p>
            <a:pPr lvl="1"/>
            <a:r>
              <a:rPr lang="en-US" dirty="0" smtClean="0"/>
              <a:t>Interventions to address anxiety</a:t>
            </a:r>
          </a:p>
          <a:p>
            <a:pPr lvl="2"/>
            <a:r>
              <a:rPr lang="en-US" dirty="0" smtClean="0"/>
              <a:t>Safe environment</a:t>
            </a:r>
          </a:p>
          <a:p>
            <a:pPr lvl="2"/>
            <a:r>
              <a:rPr lang="en-US" dirty="0" smtClean="0"/>
              <a:t>Active and empathic listening skills</a:t>
            </a:r>
          </a:p>
          <a:p>
            <a:pPr lvl="2"/>
            <a:r>
              <a:rPr lang="en-US" dirty="0" smtClean="0"/>
              <a:t>Positive interpersonal skills</a:t>
            </a:r>
          </a:p>
          <a:p>
            <a:pPr lvl="2"/>
            <a:r>
              <a:rPr lang="en-US" dirty="0" smtClean="0"/>
              <a:t>Assist patient to identify feelings</a:t>
            </a:r>
          </a:p>
          <a:p>
            <a:pPr lvl="2"/>
            <a:r>
              <a:rPr lang="en-US" dirty="0" smtClean="0"/>
              <a:t>Administer medications, monitor, evaluate</a:t>
            </a:r>
          </a:p>
          <a:p>
            <a:pPr lvl="2"/>
            <a:r>
              <a:rPr lang="en-US" dirty="0" smtClean="0"/>
              <a:t>Provide information about resources</a:t>
            </a:r>
          </a:p>
          <a:p>
            <a:pPr lvl="2"/>
            <a:r>
              <a:rPr lang="en-US" dirty="0" smtClean="0"/>
              <a:t>Address iatrogenic causes of anxiety</a:t>
            </a:r>
          </a:p>
          <a:p>
            <a:pPr lvl="2"/>
            <a:r>
              <a:rPr lang="en-US" dirty="0" smtClean="0"/>
              <a:t>Address spiritual needs</a:t>
            </a:r>
            <a:endParaRPr lang="en-US" dirty="0"/>
          </a:p>
        </p:txBody>
      </p:sp>
    </p:spTree>
    <p:extLst>
      <p:ext uri="{BB962C8B-B14F-4D97-AF65-F5344CB8AC3E}">
        <p14:creationId xmlns:p14="http://schemas.microsoft.com/office/powerpoint/2010/main" val="6951909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Management</a:t>
            </a:r>
          </a:p>
        </p:txBody>
      </p:sp>
      <p:sp>
        <p:nvSpPr>
          <p:cNvPr id="3" name="Content Placeholder 2"/>
          <p:cNvSpPr>
            <a:spLocks noGrp="1"/>
          </p:cNvSpPr>
          <p:nvPr>
            <p:ph idx="1"/>
          </p:nvPr>
        </p:nvSpPr>
        <p:spPr/>
        <p:txBody>
          <a:bodyPr/>
          <a:lstStyle/>
          <a:p>
            <a:pPr lvl="1"/>
            <a:r>
              <a:rPr lang="en-US" dirty="0" smtClean="0"/>
              <a:t>Interventions to address death anxiety</a:t>
            </a:r>
          </a:p>
          <a:p>
            <a:pPr lvl="2"/>
            <a:r>
              <a:rPr lang="en-US" dirty="0" smtClean="0"/>
              <a:t>Consider developmental state</a:t>
            </a:r>
          </a:p>
          <a:p>
            <a:pPr lvl="2"/>
            <a:r>
              <a:rPr lang="en-US" dirty="0" smtClean="0"/>
              <a:t>Establish a relationship</a:t>
            </a:r>
          </a:p>
          <a:p>
            <a:pPr lvl="2"/>
            <a:r>
              <a:rPr lang="en-US" dirty="0" smtClean="0"/>
              <a:t>Assist patient to contain the anxiety by being present and listen to concerns</a:t>
            </a:r>
          </a:p>
          <a:p>
            <a:pPr lvl="2"/>
            <a:r>
              <a:rPr lang="en-US" dirty="0" smtClean="0"/>
              <a:t>Encourage visitation if okay with patient</a:t>
            </a:r>
          </a:p>
          <a:p>
            <a:pPr lvl="2"/>
            <a:r>
              <a:rPr lang="en-US" dirty="0" smtClean="0"/>
              <a:t>Assist to identify and address practical concerns of death</a:t>
            </a:r>
          </a:p>
          <a:p>
            <a:pPr lvl="2"/>
            <a:r>
              <a:rPr lang="en-US" dirty="0" smtClean="0"/>
              <a:t>Explain common emotional phases that patients may face</a:t>
            </a:r>
          </a:p>
          <a:p>
            <a:pPr lvl="2"/>
            <a:r>
              <a:rPr lang="en-US" dirty="0" smtClean="0"/>
              <a:t>Encourage the patient to identify spiritual belief system</a:t>
            </a:r>
          </a:p>
          <a:p>
            <a:pPr lvl="2"/>
            <a:r>
              <a:rPr lang="en-US" dirty="0" smtClean="0"/>
              <a:t>Refer to palliative care or psycho-oncology</a:t>
            </a:r>
            <a:endParaRPr lang="en-US" dirty="0"/>
          </a:p>
        </p:txBody>
      </p:sp>
    </p:spTree>
    <p:extLst>
      <p:ext uri="{BB962C8B-B14F-4D97-AF65-F5344CB8AC3E}">
        <p14:creationId xmlns:p14="http://schemas.microsoft.com/office/powerpoint/2010/main" val="42131561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Depression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4006621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Overview</a:t>
            </a:r>
            <a:endParaRPr lang="en-US" dirty="0">
              <a:latin typeface="+mn-lt"/>
            </a:endParaRPr>
          </a:p>
        </p:txBody>
      </p:sp>
      <p:sp>
        <p:nvSpPr>
          <p:cNvPr id="3" name="Content Placeholder 2"/>
          <p:cNvSpPr>
            <a:spLocks noGrp="1"/>
          </p:cNvSpPr>
          <p:nvPr>
            <p:ph idx="1"/>
          </p:nvPr>
        </p:nvSpPr>
        <p:spPr/>
        <p:txBody>
          <a:bodyPr/>
          <a:lstStyle/>
          <a:p>
            <a:r>
              <a:rPr lang="en-US" dirty="0" smtClean="0"/>
              <a:t>A mood state of feeling sad, discouraged, hopeless, and worthless</a:t>
            </a:r>
          </a:p>
          <a:p>
            <a:pPr lvl="1"/>
            <a:r>
              <a:rPr lang="en-US" dirty="0" smtClean="0"/>
              <a:t>Reactive depression – normal response to precipitating event or situation</a:t>
            </a:r>
          </a:p>
          <a:p>
            <a:r>
              <a:rPr lang="en-US" dirty="0" smtClean="0"/>
              <a:t>Patient evaluation by a qualified mental health practitioner</a:t>
            </a:r>
          </a:p>
          <a:p>
            <a:pPr lvl="1"/>
            <a:r>
              <a:rPr lang="en-US" dirty="0" smtClean="0"/>
              <a:t>Clinicians and patients may believe depression is normal in cancer</a:t>
            </a:r>
          </a:p>
          <a:p>
            <a:pPr lvl="1"/>
            <a:r>
              <a:rPr lang="en-US" dirty="0" smtClean="0"/>
              <a:t>Nurses may underestimate the level of depressive symptoms</a:t>
            </a:r>
          </a:p>
          <a:p>
            <a:pPr lvl="1"/>
            <a:r>
              <a:rPr lang="en-US" dirty="0" smtClean="0"/>
              <a:t>DSM-V criteria (2 weeks)</a:t>
            </a:r>
            <a:endParaRPr lang="en-US" dirty="0"/>
          </a:p>
        </p:txBody>
      </p:sp>
    </p:spTree>
    <p:extLst>
      <p:ext uri="{BB962C8B-B14F-4D97-AF65-F5344CB8AC3E}">
        <p14:creationId xmlns:p14="http://schemas.microsoft.com/office/powerpoint/2010/main" val="77073150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latin typeface="+mn-lt"/>
            </a:endParaRPr>
          </a:p>
        </p:txBody>
      </p:sp>
      <p:sp>
        <p:nvSpPr>
          <p:cNvPr id="3" name="Content Placeholder 2"/>
          <p:cNvSpPr>
            <a:spLocks noGrp="1"/>
          </p:cNvSpPr>
          <p:nvPr>
            <p:ph idx="1"/>
          </p:nvPr>
        </p:nvSpPr>
        <p:spPr/>
        <p:txBody>
          <a:bodyPr/>
          <a:lstStyle/>
          <a:p>
            <a:r>
              <a:rPr lang="en-US" dirty="0"/>
              <a:t>Mood disorder</a:t>
            </a:r>
            <a:endParaRPr lang="en-US" dirty="0" smtClean="0"/>
          </a:p>
          <a:p>
            <a:pPr lvl="1"/>
            <a:r>
              <a:rPr lang="en-US" dirty="0" smtClean="0"/>
              <a:t>Caused by a medical condition with depressive features</a:t>
            </a:r>
          </a:p>
          <a:p>
            <a:r>
              <a:rPr lang="en-US" dirty="0" smtClean="0"/>
              <a:t>Adjustment disorder with depressed mood</a:t>
            </a:r>
          </a:p>
          <a:p>
            <a:pPr lvl="1"/>
            <a:r>
              <a:rPr lang="en-US" dirty="0" smtClean="0"/>
              <a:t>Considered acute if lasts less than 6 months</a:t>
            </a:r>
          </a:p>
          <a:p>
            <a:r>
              <a:rPr lang="en-US" dirty="0" smtClean="0"/>
              <a:t>Demoralization</a:t>
            </a:r>
          </a:p>
          <a:p>
            <a:pPr lvl="1"/>
            <a:r>
              <a:rPr lang="en-US" dirty="0" smtClean="0"/>
              <a:t>Defined as the loss of meaning which is a different construct from depression and should be considered a separate syndrome</a:t>
            </a:r>
          </a:p>
          <a:p>
            <a:pPr lvl="1"/>
            <a:r>
              <a:rPr lang="en-US" dirty="0" smtClean="0"/>
              <a:t>Characterized by loss of meaning, purpose, and hope</a:t>
            </a:r>
            <a:endParaRPr lang="en-US" dirty="0"/>
          </a:p>
        </p:txBody>
      </p:sp>
    </p:spTree>
    <p:extLst>
      <p:ext uri="{BB962C8B-B14F-4D97-AF65-F5344CB8AC3E}">
        <p14:creationId xmlns:p14="http://schemas.microsoft.com/office/powerpoint/2010/main" val="82458111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Risk Factors</a:t>
            </a:r>
            <a:endParaRPr lang="en-US" dirty="0">
              <a:latin typeface="+mn-lt"/>
            </a:endParaRPr>
          </a:p>
        </p:txBody>
      </p:sp>
      <p:sp>
        <p:nvSpPr>
          <p:cNvPr id="3" name="Content Placeholder 2"/>
          <p:cNvSpPr>
            <a:spLocks noGrp="1"/>
          </p:cNvSpPr>
          <p:nvPr>
            <p:ph idx="1"/>
          </p:nvPr>
        </p:nvSpPr>
        <p:spPr/>
        <p:txBody>
          <a:bodyPr/>
          <a:lstStyle/>
          <a:p>
            <a:r>
              <a:rPr lang="en-US" dirty="0" smtClean="0"/>
              <a:t>History and situational</a:t>
            </a:r>
          </a:p>
          <a:p>
            <a:r>
              <a:rPr lang="en-US" dirty="0" smtClean="0"/>
              <a:t>Disease and treatment related</a:t>
            </a:r>
          </a:p>
          <a:p>
            <a:r>
              <a:rPr lang="en-US" dirty="0" smtClean="0"/>
              <a:t>General treatment approaches</a:t>
            </a:r>
          </a:p>
          <a:p>
            <a:pPr lvl="1"/>
            <a:r>
              <a:rPr lang="en-US" dirty="0" smtClean="0"/>
              <a:t>Refer patients</a:t>
            </a:r>
          </a:p>
          <a:p>
            <a:pPr lvl="1"/>
            <a:r>
              <a:rPr lang="en-US" dirty="0" smtClean="0"/>
              <a:t>Treat underlying conditions</a:t>
            </a:r>
          </a:p>
          <a:p>
            <a:pPr lvl="1"/>
            <a:r>
              <a:rPr lang="en-US" dirty="0" smtClean="0"/>
              <a:t>Provide education</a:t>
            </a:r>
          </a:p>
          <a:p>
            <a:pPr lvl="1"/>
            <a:r>
              <a:rPr lang="en-US" dirty="0" smtClean="0"/>
              <a:t>Monitor for side effects</a:t>
            </a:r>
          </a:p>
          <a:p>
            <a:pPr lvl="1"/>
            <a:r>
              <a:rPr lang="en-US" dirty="0" err="1" smtClean="0"/>
              <a:t>Nonpharmacologic</a:t>
            </a:r>
            <a:r>
              <a:rPr lang="en-US" dirty="0" smtClean="0"/>
              <a:t> and pharmacologic interventions</a:t>
            </a:r>
          </a:p>
          <a:p>
            <a:r>
              <a:rPr lang="en-US" dirty="0" smtClean="0"/>
              <a:t>Potential sequelae of depression</a:t>
            </a:r>
          </a:p>
          <a:p>
            <a:endParaRPr lang="en-US" dirty="0"/>
          </a:p>
        </p:txBody>
      </p:sp>
    </p:spTree>
    <p:extLst>
      <p:ext uri="{BB962C8B-B14F-4D97-AF65-F5344CB8AC3E}">
        <p14:creationId xmlns:p14="http://schemas.microsoft.com/office/powerpoint/2010/main" val="2543750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Assessment</a:t>
            </a:r>
            <a:endParaRPr lang="en-US" dirty="0">
              <a:latin typeface="+mn-lt"/>
            </a:endParaRPr>
          </a:p>
        </p:txBody>
      </p:sp>
      <p:sp>
        <p:nvSpPr>
          <p:cNvPr id="3" name="Content Placeholder 2"/>
          <p:cNvSpPr>
            <a:spLocks noGrp="1"/>
          </p:cNvSpPr>
          <p:nvPr>
            <p:ph idx="1"/>
          </p:nvPr>
        </p:nvSpPr>
        <p:spPr/>
        <p:txBody>
          <a:bodyPr/>
          <a:lstStyle/>
          <a:p>
            <a:r>
              <a:rPr lang="en-US" dirty="0" smtClean="0"/>
              <a:t>History</a:t>
            </a:r>
          </a:p>
          <a:p>
            <a:pPr lvl="1"/>
            <a:r>
              <a:rPr lang="en-US" dirty="0" smtClean="0"/>
              <a:t>Presence of risk factors</a:t>
            </a:r>
          </a:p>
          <a:p>
            <a:pPr lvl="1"/>
            <a:r>
              <a:rPr lang="en-US" dirty="0" smtClean="0"/>
              <a:t>Presence of either depressed mood or loss of interest or pleasure, criteria</a:t>
            </a:r>
          </a:p>
          <a:p>
            <a:pPr lvl="1"/>
            <a:r>
              <a:rPr lang="en-US" dirty="0" smtClean="0"/>
              <a:t>Variation in cultural groups</a:t>
            </a:r>
          </a:p>
          <a:p>
            <a:pPr lvl="1"/>
            <a:r>
              <a:rPr lang="en-US" dirty="0" smtClean="0"/>
              <a:t>Suicidal ideation</a:t>
            </a:r>
          </a:p>
          <a:p>
            <a:pPr lvl="1"/>
            <a:r>
              <a:rPr lang="en-US" dirty="0" smtClean="0"/>
              <a:t>Past use of treatments</a:t>
            </a:r>
          </a:p>
          <a:p>
            <a:pPr lvl="1"/>
            <a:r>
              <a:rPr lang="en-US" dirty="0" smtClean="0"/>
              <a:t>Concept and meaning of depression</a:t>
            </a:r>
          </a:p>
          <a:p>
            <a:pPr lvl="1"/>
            <a:r>
              <a:rPr lang="en-US" dirty="0" smtClean="0"/>
              <a:t>Impact if symptoms on role and relationships</a:t>
            </a:r>
          </a:p>
          <a:p>
            <a:pPr marL="457200" lvl="1" indent="0">
              <a:buNone/>
            </a:pPr>
            <a:endParaRPr lang="en-US" dirty="0"/>
          </a:p>
        </p:txBody>
      </p:sp>
    </p:spTree>
    <p:extLst>
      <p:ext uri="{BB962C8B-B14F-4D97-AF65-F5344CB8AC3E}">
        <p14:creationId xmlns:p14="http://schemas.microsoft.com/office/powerpoint/2010/main" val="19122642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Assessment</a:t>
            </a:r>
          </a:p>
        </p:txBody>
      </p:sp>
      <p:sp>
        <p:nvSpPr>
          <p:cNvPr id="3" name="Content Placeholder 2"/>
          <p:cNvSpPr>
            <a:spLocks noGrp="1"/>
          </p:cNvSpPr>
          <p:nvPr>
            <p:ph idx="1"/>
          </p:nvPr>
        </p:nvSpPr>
        <p:spPr/>
        <p:txBody>
          <a:bodyPr/>
          <a:lstStyle/>
          <a:p>
            <a:r>
              <a:rPr lang="en-US" dirty="0" smtClean="0"/>
              <a:t>Symptoms and signs</a:t>
            </a:r>
          </a:p>
          <a:p>
            <a:pPr lvl="1"/>
            <a:r>
              <a:rPr lang="en-US" dirty="0" smtClean="0"/>
              <a:t>Subjective symptoms</a:t>
            </a:r>
          </a:p>
          <a:p>
            <a:pPr lvl="1"/>
            <a:r>
              <a:rPr lang="en-US" dirty="0" smtClean="0"/>
              <a:t>Objective symptoms</a:t>
            </a:r>
          </a:p>
          <a:p>
            <a:pPr lvl="1"/>
            <a:r>
              <a:rPr lang="en-US" dirty="0" smtClean="0"/>
              <a:t>Laboratory and measurement findings</a:t>
            </a:r>
          </a:p>
          <a:p>
            <a:pPr lvl="2"/>
            <a:r>
              <a:rPr lang="en-US" dirty="0" smtClean="0"/>
              <a:t>Labs</a:t>
            </a:r>
          </a:p>
          <a:p>
            <a:pPr lvl="2"/>
            <a:r>
              <a:rPr lang="en-US" dirty="0" smtClean="0"/>
              <a:t>Mental status exam</a:t>
            </a:r>
          </a:p>
          <a:p>
            <a:pPr lvl="2"/>
            <a:r>
              <a:rPr lang="en-US" dirty="0" smtClean="0"/>
              <a:t>Depression screening instruments</a:t>
            </a:r>
          </a:p>
          <a:p>
            <a:pPr lvl="2"/>
            <a:r>
              <a:rPr lang="en-US" dirty="0" smtClean="0"/>
              <a:t>Functional rating scales</a:t>
            </a:r>
            <a:endParaRPr lang="en-US" dirty="0"/>
          </a:p>
        </p:txBody>
      </p:sp>
    </p:spTree>
    <p:extLst>
      <p:ext uri="{BB962C8B-B14F-4D97-AF65-F5344CB8AC3E}">
        <p14:creationId xmlns:p14="http://schemas.microsoft.com/office/powerpoint/2010/main" val="20801899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Management</a:t>
            </a:r>
            <a:endParaRPr lang="en-US" dirty="0">
              <a:latin typeface="+mn-lt"/>
            </a:endParaRPr>
          </a:p>
        </p:txBody>
      </p:sp>
      <p:sp>
        <p:nvSpPr>
          <p:cNvPr id="3" name="Content Placeholder 2"/>
          <p:cNvSpPr>
            <a:spLocks noGrp="1"/>
          </p:cNvSpPr>
          <p:nvPr>
            <p:ph idx="1"/>
          </p:nvPr>
        </p:nvSpPr>
        <p:spPr>
          <a:xfrm>
            <a:off x="838200" y="1825624"/>
            <a:ext cx="10515600" cy="4758055"/>
          </a:xfrm>
        </p:spPr>
        <p:txBody>
          <a:bodyPr>
            <a:normAutofit fontScale="92500" lnSpcReduction="10000"/>
          </a:bodyPr>
          <a:lstStyle/>
          <a:p>
            <a:r>
              <a:rPr lang="en-US" dirty="0" smtClean="0"/>
              <a:t>Pharmacologic</a:t>
            </a:r>
          </a:p>
          <a:p>
            <a:pPr lvl="1"/>
            <a:r>
              <a:rPr lang="en-US" dirty="0" smtClean="0"/>
              <a:t>Antidepressant therapy</a:t>
            </a:r>
          </a:p>
          <a:p>
            <a:r>
              <a:rPr lang="en-US" dirty="0" err="1" smtClean="0"/>
              <a:t>Nonpharmacologic</a:t>
            </a:r>
            <a:endParaRPr lang="en-US" dirty="0" smtClean="0"/>
          </a:p>
          <a:p>
            <a:pPr lvl="1"/>
            <a:r>
              <a:rPr lang="en-US" dirty="0" smtClean="0"/>
              <a:t>Address risk of self harm</a:t>
            </a:r>
          </a:p>
          <a:p>
            <a:pPr lvl="1"/>
            <a:r>
              <a:rPr lang="en-US" dirty="0" smtClean="0"/>
              <a:t>Stay with the patient</a:t>
            </a:r>
          </a:p>
          <a:p>
            <a:pPr lvl="1"/>
            <a:r>
              <a:rPr lang="en-US" dirty="0" smtClean="0"/>
              <a:t>Obtain referral</a:t>
            </a:r>
          </a:p>
          <a:p>
            <a:pPr lvl="1"/>
            <a:r>
              <a:rPr lang="en-US" dirty="0" smtClean="0"/>
              <a:t>Provide the patient and family with crisis hotline</a:t>
            </a:r>
          </a:p>
          <a:p>
            <a:pPr lvl="1"/>
            <a:r>
              <a:rPr lang="en-US" dirty="0" smtClean="0"/>
              <a:t>Build a trusting relationship</a:t>
            </a:r>
          </a:p>
          <a:p>
            <a:r>
              <a:rPr lang="en-US" dirty="0" smtClean="0"/>
              <a:t>Interventions to address situational low self-esteem</a:t>
            </a:r>
          </a:p>
          <a:p>
            <a:pPr lvl="1"/>
            <a:r>
              <a:rPr lang="en-US" dirty="0" smtClean="0"/>
              <a:t>Facilitate expression of feelings</a:t>
            </a:r>
          </a:p>
          <a:p>
            <a:pPr lvl="1"/>
            <a:r>
              <a:rPr lang="en-US" dirty="0" smtClean="0"/>
              <a:t>Reinforce depression may be limiting</a:t>
            </a:r>
          </a:p>
          <a:p>
            <a:pPr lvl="1"/>
            <a:r>
              <a:rPr lang="en-US" dirty="0" smtClean="0"/>
              <a:t>Assist patient in identifying strengths and accomplishments</a:t>
            </a:r>
          </a:p>
          <a:p>
            <a:pPr lvl="1"/>
            <a:r>
              <a:rPr lang="en-US" dirty="0" smtClean="0"/>
              <a:t>Collaborate with patient to identify factors that cause low self-esteem</a:t>
            </a:r>
          </a:p>
          <a:p>
            <a:pPr lvl="1"/>
            <a:r>
              <a:rPr lang="en-US" dirty="0" smtClean="0"/>
              <a:t>Assist patient to identify personal growth, goals, problem-solving strategies</a:t>
            </a:r>
          </a:p>
        </p:txBody>
      </p:sp>
    </p:spTree>
    <p:extLst>
      <p:ext uri="{BB962C8B-B14F-4D97-AF65-F5344CB8AC3E}">
        <p14:creationId xmlns:p14="http://schemas.microsoft.com/office/powerpoint/2010/main" val="4076960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cont.</a:t>
            </a:r>
            <a:endParaRPr lang="en-US" dirty="0"/>
          </a:p>
        </p:txBody>
      </p:sp>
      <p:sp>
        <p:nvSpPr>
          <p:cNvPr id="3" name="Content Placeholder 2"/>
          <p:cNvSpPr>
            <a:spLocks noGrp="1"/>
          </p:cNvSpPr>
          <p:nvPr>
            <p:ph idx="1"/>
          </p:nvPr>
        </p:nvSpPr>
        <p:spPr/>
        <p:txBody>
          <a:bodyPr/>
          <a:lstStyle/>
          <a:p>
            <a:r>
              <a:rPr lang="en-US" dirty="0" smtClean="0"/>
              <a:t>Physical Examination</a:t>
            </a:r>
          </a:p>
          <a:p>
            <a:pPr lvl="1"/>
            <a:r>
              <a:rPr lang="en-US" dirty="0" smtClean="0"/>
              <a:t>Hair loss</a:t>
            </a:r>
          </a:p>
          <a:p>
            <a:pPr lvl="1"/>
            <a:r>
              <a:rPr lang="en-US" dirty="0" smtClean="0"/>
              <a:t>Function</a:t>
            </a:r>
          </a:p>
          <a:p>
            <a:pPr lvl="1"/>
            <a:r>
              <a:rPr lang="en-US" dirty="0" smtClean="0"/>
              <a:t>Surgical site</a:t>
            </a:r>
          </a:p>
          <a:p>
            <a:pPr lvl="1"/>
            <a:r>
              <a:rPr lang="en-US" dirty="0" smtClean="0"/>
              <a:t>Weight</a:t>
            </a:r>
            <a:endParaRPr lang="en-US" dirty="0"/>
          </a:p>
        </p:txBody>
      </p:sp>
    </p:spTree>
    <p:extLst>
      <p:ext uri="{BB962C8B-B14F-4D97-AF65-F5344CB8AC3E}">
        <p14:creationId xmlns:p14="http://schemas.microsoft.com/office/powerpoint/2010/main" val="5086599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6600" dirty="0"/>
              <a:t>Loss of personal control</a:t>
            </a:r>
            <a:endParaRPr lang="en-US" sz="4800"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6197722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Overview</a:t>
            </a:r>
            <a:endParaRPr lang="en-US" dirty="0">
              <a:latin typeface="+mn-lt"/>
            </a:endParaRPr>
          </a:p>
        </p:txBody>
      </p:sp>
      <p:sp>
        <p:nvSpPr>
          <p:cNvPr id="3" name="Content Placeholder 2"/>
          <p:cNvSpPr>
            <a:spLocks noGrp="1"/>
          </p:cNvSpPr>
          <p:nvPr>
            <p:ph idx="1"/>
          </p:nvPr>
        </p:nvSpPr>
        <p:spPr/>
        <p:txBody>
          <a:bodyPr/>
          <a:lstStyle/>
          <a:p>
            <a:r>
              <a:rPr lang="en-US" dirty="0" smtClean="0"/>
              <a:t>May feel a loss of control over their situation, a loss of ability to cope with current and future events, or both</a:t>
            </a:r>
          </a:p>
          <a:p>
            <a:r>
              <a:rPr lang="en-US" dirty="0" smtClean="0"/>
              <a:t>Perception that one’s own actions will not significantly affect an even or an outcome</a:t>
            </a:r>
          </a:p>
          <a:p>
            <a:r>
              <a:rPr lang="en-US" dirty="0" smtClean="0"/>
              <a:t>Having perceived lack of control may influence one’s level of optimism, motivation, and goals</a:t>
            </a:r>
          </a:p>
          <a:p>
            <a:r>
              <a:rPr lang="en-US" dirty="0" smtClean="0"/>
              <a:t>Self efficacy is the perceived ability to cope with specific situations</a:t>
            </a:r>
          </a:p>
          <a:p>
            <a:r>
              <a:rPr lang="en-US" dirty="0" smtClean="0"/>
              <a:t>Concept of powerlessness is generally situationally determined</a:t>
            </a:r>
            <a:endParaRPr lang="en-US" dirty="0"/>
          </a:p>
        </p:txBody>
      </p:sp>
    </p:spTree>
    <p:extLst>
      <p:ext uri="{BB962C8B-B14F-4D97-AF65-F5344CB8AC3E}">
        <p14:creationId xmlns:p14="http://schemas.microsoft.com/office/powerpoint/2010/main" val="217609811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People tend to be motivated to gain control</a:t>
            </a:r>
          </a:p>
          <a:p>
            <a:r>
              <a:rPr lang="en-US" dirty="0" smtClean="0"/>
              <a:t>May have negative effects on well-being</a:t>
            </a:r>
          </a:p>
          <a:p>
            <a:r>
              <a:rPr lang="en-US" dirty="0" smtClean="0"/>
              <a:t>Belief that an event or one’s reaction can be controlled may facilitate adjustment</a:t>
            </a:r>
          </a:p>
          <a:p>
            <a:r>
              <a:rPr lang="en-US" dirty="0" smtClean="0"/>
              <a:t>Personal control is correlated with better emotional well-being and health outcomes</a:t>
            </a:r>
          </a:p>
          <a:p>
            <a:r>
              <a:rPr lang="en-US" dirty="0" smtClean="0"/>
              <a:t>May inappropriately blame themselves for negative outcomes</a:t>
            </a:r>
          </a:p>
          <a:p>
            <a:r>
              <a:rPr lang="en-US" dirty="0" smtClean="0"/>
              <a:t>Response to the situation and level of perceived control is influenced by the meaning of the event</a:t>
            </a:r>
            <a:endParaRPr lang="en-US" dirty="0"/>
          </a:p>
        </p:txBody>
      </p:sp>
    </p:spTree>
    <p:extLst>
      <p:ext uri="{BB962C8B-B14F-4D97-AF65-F5344CB8AC3E}">
        <p14:creationId xmlns:p14="http://schemas.microsoft.com/office/powerpoint/2010/main" val="425003729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Risk Factors</a:t>
            </a:r>
            <a:endParaRPr lang="en-US" dirty="0">
              <a:latin typeface="+mn-lt"/>
            </a:endParaRPr>
          </a:p>
        </p:txBody>
      </p:sp>
      <p:sp>
        <p:nvSpPr>
          <p:cNvPr id="3" name="Content Placeholder 2"/>
          <p:cNvSpPr>
            <a:spLocks noGrp="1"/>
          </p:cNvSpPr>
          <p:nvPr>
            <p:ph idx="1"/>
          </p:nvPr>
        </p:nvSpPr>
        <p:spPr>
          <a:xfrm>
            <a:off x="838200" y="1825625"/>
            <a:ext cx="10515600" cy="4674928"/>
          </a:xfrm>
        </p:spPr>
        <p:txBody>
          <a:bodyPr>
            <a:normAutofit lnSpcReduction="10000"/>
          </a:bodyPr>
          <a:lstStyle/>
          <a:p>
            <a:r>
              <a:rPr lang="en-US" dirty="0" smtClean="0"/>
              <a:t>Disease related</a:t>
            </a:r>
          </a:p>
          <a:p>
            <a:pPr lvl="1"/>
            <a:r>
              <a:rPr lang="en-US" dirty="0" smtClean="0"/>
              <a:t>Unexpected diagnosis</a:t>
            </a:r>
          </a:p>
          <a:p>
            <a:pPr lvl="1"/>
            <a:r>
              <a:rPr lang="en-US" dirty="0" smtClean="0"/>
              <a:t>Uncertainty of the prognosis</a:t>
            </a:r>
          </a:p>
          <a:p>
            <a:pPr lvl="1"/>
            <a:r>
              <a:rPr lang="en-US" dirty="0" smtClean="0"/>
              <a:t>Inability to perform usual tasks</a:t>
            </a:r>
          </a:p>
          <a:p>
            <a:pPr lvl="1"/>
            <a:r>
              <a:rPr lang="en-US" dirty="0" smtClean="0"/>
              <a:t>Physical disability or cognitive impairment</a:t>
            </a:r>
          </a:p>
          <a:p>
            <a:pPr lvl="1"/>
            <a:r>
              <a:rPr lang="en-US" dirty="0" smtClean="0"/>
              <a:t>Hospitalizations</a:t>
            </a:r>
          </a:p>
          <a:p>
            <a:pPr lvl="1"/>
            <a:r>
              <a:rPr lang="en-US" dirty="0" smtClean="0"/>
              <a:t>Terminal phase of illness</a:t>
            </a:r>
          </a:p>
          <a:p>
            <a:r>
              <a:rPr lang="en-US" dirty="0" smtClean="0"/>
              <a:t>Treatment related</a:t>
            </a:r>
          </a:p>
          <a:p>
            <a:pPr lvl="1"/>
            <a:r>
              <a:rPr lang="en-US" dirty="0" smtClean="0"/>
              <a:t>Insufficient understanding</a:t>
            </a:r>
          </a:p>
          <a:p>
            <a:pPr lvl="1"/>
            <a:r>
              <a:rPr lang="en-US" dirty="0" smtClean="0"/>
              <a:t>Treatment course</a:t>
            </a:r>
          </a:p>
          <a:p>
            <a:pPr lvl="1"/>
            <a:r>
              <a:rPr lang="en-US" dirty="0" smtClean="0"/>
              <a:t>Side effects</a:t>
            </a:r>
          </a:p>
          <a:p>
            <a:pPr lvl="1"/>
            <a:r>
              <a:rPr lang="en-US" dirty="0" smtClean="0"/>
              <a:t>Treatment failure</a:t>
            </a:r>
          </a:p>
          <a:p>
            <a:pPr lvl="1"/>
            <a:r>
              <a:rPr lang="en-US" dirty="0" smtClean="0"/>
              <a:t>Body image</a:t>
            </a:r>
            <a:endParaRPr lang="en-US" dirty="0"/>
          </a:p>
        </p:txBody>
      </p:sp>
    </p:spTree>
    <p:extLst>
      <p:ext uri="{BB962C8B-B14F-4D97-AF65-F5344CB8AC3E}">
        <p14:creationId xmlns:p14="http://schemas.microsoft.com/office/powerpoint/2010/main" val="2480865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Risk factors</a:t>
            </a:r>
            <a:endParaRPr lang="en-US" dirty="0">
              <a:latin typeface="+mn-lt"/>
            </a:endParaRPr>
          </a:p>
        </p:txBody>
      </p:sp>
      <p:sp>
        <p:nvSpPr>
          <p:cNvPr id="3" name="Content Placeholder 2"/>
          <p:cNvSpPr>
            <a:spLocks noGrp="1"/>
          </p:cNvSpPr>
          <p:nvPr>
            <p:ph idx="1"/>
          </p:nvPr>
        </p:nvSpPr>
        <p:spPr/>
        <p:txBody>
          <a:bodyPr/>
          <a:lstStyle/>
          <a:p>
            <a:r>
              <a:rPr lang="en-US" dirty="0" smtClean="0"/>
              <a:t>Situation related</a:t>
            </a:r>
          </a:p>
          <a:p>
            <a:pPr lvl="1"/>
            <a:r>
              <a:rPr lang="en-US" dirty="0" smtClean="0"/>
              <a:t>Dependency on others and loss of independence</a:t>
            </a:r>
          </a:p>
          <a:p>
            <a:pPr lvl="1"/>
            <a:r>
              <a:rPr lang="en-US" dirty="0" smtClean="0"/>
              <a:t>Loss of decision-making capacity</a:t>
            </a:r>
          </a:p>
          <a:p>
            <a:pPr lvl="1"/>
            <a:r>
              <a:rPr lang="en-US" dirty="0" smtClean="0"/>
              <a:t>Lack of privacy</a:t>
            </a:r>
          </a:p>
          <a:p>
            <a:r>
              <a:rPr lang="en-US" dirty="0" smtClean="0"/>
              <a:t>Developmental, personality, and culture related</a:t>
            </a:r>
          </a:p>
          <a:p>
            <a:pPr lvl="1"/>
            <a:r>
              <a:rPr lang="en-US" dirty="0" smtClean="0"/>
              <a:t>Age specific considerations</a:t>
            </a:r>
          </a:p>
          <a:p>
            <a:pPr lvl="1"/>
            <a:r>
              <a:rPr lang="en-US" dirty="0" smtClean="0"/>
              <a:t>Personality</a:t>
            </a:r>
          </a:p>
          <a:p>
            <a:pPr lvl="1"/>
            <a:r>
              <a:rPr lang="en-US" dirty="0" smtClean="0"/>
              <a:t>Cultural differences</a:t>
            </a:r>
            <a:endParaRPr lang="en-US" dirty="0"/>
          </a:p>
        </p:txBody>
      </p:sp>
    </p:spTree>
    <p:extLst>
      <p:ext uri="{BB962C8B-B14F-4D97-AF65-F5344CB8AC3E}">
        <p14:creationId xmlns:p14="http://schemas.microsoft.com/office/powerpoint/2010/main" val="9400576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General treatment approaches</a:t>
            </a:r>
            <a:endParaRPr lang="en-US" dirty="0">
              <a:latin typeface="+mn-lt"/>
            </a:endParaRPr>
          </a:p>
        </p:txBody>
      </p:sp>
      <p:sp>
        <p:nvSpPr>
          <p:cNvPr id="3" name="Content Placeholder 2"/>
          <p:cNvSpPr>
            <a:spLocks noGrp="1"/>
          </p:cNvSpPr>
          <p:nvPr>
            <p:ph idx="1"/>
          </p:nvPr>
        </p:nvSpPr>
        <p:spPr>
          <a:xfrm>
            <a:off x="838200" y="1825625"/>
            <a:ext cx="10515600" cy="4608426"/>
          </a:xfrm>
        </p:spPr>
        <p:txBody>
          <a:bodyPr>
            <a:normAutofit/>
          </a:bodyPr>
          <a:lstStyle/>
          <a:p>
            <a:pPr lvl="1"/>
            <a:r>
              <a:rPr lang="en-US" dirty="0" smtClean="0"/>
              <a:t>Patient and family educations</a:t>
            </a:r>
          </a:p>
          <a:p>
            <a:pPr lvl="1"/>
            <a:r>
              <a:rPr lang="en-US" dirty="0" smtClean="0"/>
              <a:t>Assist patient/family in decision making</a:t>
            </a:r>
          </a:p>
          <a:p>
            <a:pPr lvl="1"/>
            <a:r>
              <a:rPr lang="en-US" dirty="0" smtClean="0"/>
              <a:t>Offer to arrange referral</a:t>
            </a:r>
          </a:p>
          <a:p>
            <a:pPr lvl="1"/>
            <a:r>
              <a:rPr lang="en-US" dirty="0" smtClean="0"/>
              <a:t>Provide opportunities for choices and expressing concerns</a:t>
            </a:r>
          </a:p>
          <a:p>
            <a:pPr lvl="1"/>
            <a:r>
              <a:rPr lang="en-US" dirty="0" smtClean="0"/>
              <a:t>Encourage verbalization</a:t>
            </a:r>
          </a:p>
          <a:p>
            <a:endParaRPr lang="en-US" dirty="0" smtClean="0"/>
          </a:p>
        </p:txBody>
      </p:sp>
    </p:spTree>
    <p:extLst>
      <p:ext uri="{BB962C8B-B14F-4D97-AF65-F5344CB8AC3E}">
        <p14:creationId xmlns:p14="http://schemas.microsoft.com/office/powerpoint/2010/main" val="121744761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Potential sequelae of prolonged loss of personal </a:t>
            </a:r>
            <a:r>
              <a:rPr lang="en-US" dirty="0" smtClean="0"/>
              <a:t>control</a:t>
            </a:r>
          </a:p>
          <a:p>
            <a:pPr lvl="1"/>
            <a:r>
              <a:rPr lang="en-US" dirty="0"/>
              <a:t>Lowered self esteem</a:t>
            </a:r>
          </a:p>
          <a:p>
            <a:pPr lvl="1"/>
            <a:r>
              <a:rPr lang="en-US" dirty="0"/>
              <a:t>Helplessness and hopelessness</a:t>
            </a:r>
          </a:p>
          <a:p>
            <a:pPr lvl="1"/>
            <a:r>
              <a:rPr lang="en-US" dirty="0" err="1"/>
              <a:t>Nonadherence</a:t>
            </a:r>
            <a:r>
              <a:rPr lang="en-US" dirty="0"/>
              <a:t> or delay in treatment</a:t>
            </a:r>
          </a:p>
          <a:p>
            <a:pPr lvl="1"/>
            <a:r>
              <a:rPr lang="en-US" dirty="0"/>
              <a:t>Depression, anxiety, or both</a:t>
            </a:r>
          </a:p>
          <a:p>
            <a:pPr lvl="1"/>
            <a:r>
              <a:rPr lang="en-US" dirty="0"/>
              <a:t>Cancer </a:t>
            </a:r>
            <a:r>
              <a:rPr lang="en-US" dirty="0" smtClean="0"/>
              <a:t>fatalism</a:t>
            </a:r>
            <a:endParaRPr lang="en-US" dirty="0"/>
          </a:p>
          <a:p>
            <a:endParaRPr lang="en-US" dirty="0"/>
          </a:p>
        </p:txBody>
      </p:sp>
    </p:spTree>
    <p:extLst>
      <p:ext uri="{BB962C8B-B14F-4D97-AF65-F5344CB8AC3E}">
        <p14:creationId xmlns:p14="http://schemas.microsoft.com/office/powerpoint/2010/main" val="39207764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Assessment</a:t>
            </a:r>
            <a:endParaRPr lang="en-US" dirty="0">
              <a:latin typeface="+mn-lt"/>
            </a:endParaRPr>
          </a:p>
        </p:txBody>
      </p:sp>
      <p:sp>
        <p:nvSpPr>
          <p:cNvPr id="3" name="Content Placeholder 2"/>
          <p:cNvSpPr>
            <a:spLocks noGrp="1"/>
          </p:cNvSpPr>
          <p:nvPr>
            <p:ph idx="1"/>
          </p:nvPr>
        </p:nvSpPr>
        <p:spPr/>
        <p:txBody>
          <a:bodyPr/>
          <a:lstStyle/>
          <a:p>
            <a:r>
              <a:rPr lang="en-US" dirty="0" smtClean="0"/>
              <a:t>History and presence of risk factors</a:t>
            </a:r>
          </a:p>
          <a:p>
            <a:r>
              <a:rPr lang="en-US" dirty="0" smtClean="0"/>
              <a:t>Symptoms and signs</a:t>
            </a:r>
          </a:p>
          <a:p>
            <a:pPr lvl="1"/>
            <a:r>
              <a:rPr lang="en-US" dirty="0" smtClean="0"/>
              <a:t>Subjective characteristics of loss of personal control</a:t>
            </a:r>
          </a:p>
          <a:p>
            <a:pPr lvl="2"/>
            <a:r>
              <a:rPr lang="en-US" dirty="0" smtClean="0"/>
              <a:t>i.e. anger at staff, overt comments</a:t>
            </a:r>
          </a:p>
          <a:p>
            <a:pPr lvl="1"/>
            <a:r>
              <a:rPr lang="en-US" dirty="0" smtClean="0"/>
              <a:t>Presence of objective characteristics of loss of personal control</a:t>
            </a:r>
          </a:p>
          <a:p>
            <a:pPr lvl="2"/>
            <a:r>
              <a:rPr lang="en-US" dirty="0" smtClean="0"/>
              <a:t>i.e. Declining or reluctance to engage in decision making/care/ADLs</a:t>
            </a:r>
          </a:p>
          <a:p>
            <a:r>
              <a:rPr lang="en-US" dirty="0" smtClean="0"/>
              <a:t>Patient’s problem solving abilities</a:t>
            </a:r>
          </a:p>
          <a:p>
            <a:pPr lvl="1"/>
            <a:r>
              <a:rPr lang="en-US" dirty="0" smtClean="0"/>
              <a:t>Ability to identify sense of powerlessness, insight into contributing factors</a:t>
            </a:r>
          </a:p>
          <a:p>
            <a:pPr lvl="1"/>
            <a:r>
              <a:rPr lang="en-US" dirty="0" smtClean="0"/>
              <a:t>Past coping behaviors</a:t>
            </a:r>
          </a:p>
          <a:p>
            <a:pPr lvl="1"/>
            <a:r>
              <a:rPr lang="en-US" dirty="0" smtClean="0"/>
              <a:t>What can patient make choices about</a:t>
            </a:r>
            <a:endParaRPr lang="en-US" dirty="0"/>
          </a:p>
        </p:txBody>
      </p:sp>
    </p:spTree>
    <p:extLst>
      <p:ext uri="{BB962C8B-B14F-4D97-AF65-F5344CB8AC3E}">
        <p14:creationId xmlns:p14="http://schemas.microsoft.com/office/powerpoint/2010/main" val="374442345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Management</a:t>
            </a:r>
            <a:endParaRPr lang="en-US" dirty="0">
              <a:latin typeface="+mn-lt"/>
            </a:endParaRPr>
          </a:p>
        </p:txBody>
      </p:sp>
      <p:sp>
        <p:nvSpPr>
          <p:cNvPr id="3" name="Content Placeholder 2"/>
          <p:cNvSpPr>
            <a:spLocks noGrp="1"/>
          </p:cNvSpPr>
          <p:nvPr>
            <p:ph idx="1"/>
          </p:nvPr>
        </p:nvSpPr>
        <p:spPr/>
        <p:txBody>
          <a:bodyPr/>
          <a:lstStyle/>
          <a:p>
            <a:r>
              <a:rPr lang="en-US" dirty="0" err="1" smtClean="0"/>
              <a:t>Nonpharmacologic</a:t>
            </a:r>
            <a:r>
              <a:rPr lang="en-US" dirty="0" smtClean="0"/>
              <a:t> interventions</a:t>
            </a:r>
          </a:p>
          <a:p>
            <a:pPr lvl="1"/>
            <a:r>
              <a:rPr lang="en-US" dirty="0" smtClean="0"/>
              <a:t>Orientation to the healthcare system and health education</a:t>
            </a:r>
          </a:p>
          <a:p>
            <a:pPr lvl="1"/>
            <a:r>
              <a:rPr lang="en-US" dirty="0" smtClean="0"/>
              <a:t>Provide updated information on the plan of care</a:t>
            </a:r>
          </a:p>
          <a:p>
            <a:pPr lvl="1"/>
            <a:r>
              <a:rPr lang="en-US" dirty="0" smtClean="0"/>
              <a:t>Provide opportunities for control of decisions</a:t>
            </a:r>
          </a:p>
          <a:p>
            <a:pPr lvl="1"/>
            <a:r>
              <a:rPr lang="en-US" dirty="0" smtClean="0"/>
              <a:t>Assist patient with identifying factors that can be controlled</a:t>
            </a:r>
          </a:p>
          <a:p>
            <a:r>
              <a:rPr lang="en-US" dirty="0" smtClean="0"/>
              <a:t>Interventions to address impaired individual resilience</a:t>
            </a:r>
          </a:p>
          <a:p>
            <a:pPr lvl="1"/>
            <a:r>
              <a:rPr lang="en-US" dirty="0" smtClean="0"/>
              <a:t>Assist the patient in identifying past successful coping techniques</a:t>
            </a:r>
          </a:p>
          <a:p>
            <a:pPr lvl="1"/>
            <a:r>
              <a:rPr lang="en-US" dirty="0" smtClean="0"/>
              <a:t>Ask the patient to list his or her coping strengths</a:t>
            </a:r>
          </a:p>
          <a:p>
            <a:pPr lvl="1"/>
            <a:r>
              <a:rPr lang="en-US" dirty="0" smtClean="0"/>
              <a:t>Provide positive reinforcement</a:t>
            </a:r>
            <a:endParaRPr lang="en-US" dirty="0"/>
          </a:p>
        </p:txBody>
      </p:sp>
    </p:spTree>
    <p:extLst>
      <p:ext uri="{BB962C8B-B14F-4D97-AF65-F5344CB8AC3E}">
        <p14:creationId xmlns:p14="http://schemas.microsoft.com/office/powerpoint/2010/main" val="171891984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Loss and Grief</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812688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cont.</a:t>
            </a:r>
            <a:endParaRPr lang="en-US" dirty="0"/>
          </a:p>
        </p:txBody>
      </p:sp>
      <p:sp>
        <p:nvSpPr>
          <p:cNvPr id="3" name="Content Placeholder 2"/>
          <p:cNvSpPr>
            <a:spLocks noGrp="1"/>
          </p:cNvSpPr>
          <p:nvPr>
            <p:ph idx="1"/>
          </p:nvPr>
        </p:nvSpPr>
        <p:spPr/>
        <p:txBody>
          <a:bodyPr/>
          <a:lstStyle/>
          <a:p>
            <a:r>
              <a:rPr lang="en-US" dirty="0" smtClean="0"/>
              <a:t>Psychosocial assessment: can result in psychological distress manifested in changes such as</a:t>
            </a:r>
          </a:p>
          <a:p>
            <a:pPr lvl="1"/>
            <a:r>
              <a:rPr lang="en-US" dirty="0" smtClean="0"/>
              <a:t>Quality of life</a:t>
            </a:r>
          </a:p>
          <a:p>
            <a:pPr lvl="1"/>
            <a:r>
              <a:rPr lang="en-US" dirty="0" smtClean="0"/>
              <a:t>Coping</a:t>
            </a:r>
          </a:p>
          <a:p>
            <a:pPr lvl="1"/>
            <a:r>
              <a:rPr lang="en-US" dirty="0" smtClean="0"/>
              <a:t>Anxiety</a:t>
            </a:r>
          </a:p>
          <a:p>
            <a:pPr lvl="1"/>
            <a:r>
              <a:rPr lang="en-US" dirty="0" smtClean="0"/>
              <a:t>Depression</a:t>
            </a:r>
          </a:p>
          <a:p>
            <a:pPr lvl="1"/>
            <a:r>
              <a:rPr lang="en-US" dirty="0" smtClean="0"/>
              <a:t>Role changes</a:t>
            </a:r>
            <a:endParaRPr lang="en-US" dirty="0"/>
          </a:p>
        </p:txBody>
      </p:sp>
    </p:spTree>
    <p:extLst>
      <p:ext uri="{BB962C8B-B14F-4D97-AF65-F5344CB8AC3E}">
        <p14:creationId xmlns:p14="http://schemas.microsoft.com/office/powerpoint/2010/main" val="2311838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Overview</a:t>
            </a:r>
            <a:endParaRPr lang="en-US" dirty="0">
              <a:latin typeface="+mn-lt"/>
            </a:endParaRPr>
          </a:p>
        </p:txBody>
      </p:sp>
      <p:sp>
        <p:nvSpPr>
          <p:cNvPr id="3" name="Content Placeholder 2"/>
          <p:cNvSpPr>
            <a:spLocks noGrp="1"/>
          </p:cNvSpPr>
          <p:nvPr>
            <p:ph idx="1"/>
          </p:nvPr>
        </p:nvSpPr>
        <p:spPr/>
        <p:txBody>
          <a:bodyPr/>
          <a:lstStyle/>
          <a:p>
            <a:r>
              <a:rPr lang="en-US" dirty="0" smtClean="0"/>
              <a:t>Loss, grief, bereavement, and anticipatory grief</a:t>
            </a:r>
          </a:p>
          <a:p>
            <a:pPr lvl="1"/>
            <a:r>
              <a:rPr lang="en-US" dirty="0" smtClean="0"/>
              <a:t>Loss involves any perceived or experienced change in function, role, relationship, or lifestyle and implies separation from the people and things that are meaningful (</a:t>
            </a:r>
            <a:r>
              <a:rPr lang="en-US" dirty="0" err="1" smtClean="0"/>
              <a:t>Kubler</a:t>
            </a:r>
            <a:r>
              <a:rPr lang="en-US" dirty="0" smtClean="0"/>
              <a:t>-Ross, 1969)</a:t>
            </a:r>
          </a:p>
          <a:p>
            <a:pPr lvl="2"/>
            <a:r>
              <a:rPr lang="en-US" dirty="0" smtClean="0"/>
              <a:t>Accumulative losses in cancer can be distressing</a:t>
            </a:r>
          </a:p>
          <a:p>
            <a:pPr lvl="1"/>
            <a:r>
              <a:rPr lang="en-US" dirty="0" smtClean="0"/>
              <a:t>Grief is the active, adaptive process of recognizing, coping with and reconciling loss </a:t>
            </a:r>
            <a:r>
              <a:rPr lang="en-US" dirty="0"/>
              <a:t>(</a:t>
            </a:r>
            <a:r>
              <a:rPr lang="en-US" dirty="0" err="1"/>
              <a:t>Kubler</a:t>
            </a:r>
            <a:r>
              <a:rPr lang="en-US" dirty="0"/>
              <a:t>-Ross, 1969)</a:t>
            </a:r>
          </a:p>
          <a:p>
            <a:pPr lvl="1"/>
            <a:r>
              <a:rPr lang="en-US" dirty="0" smtClean="0"/>
              <a:t>Bereavement is deprivation of something or someone, such as a relation or friend, especially by death (Oxford University Press, 2013)</a:t>
            </a:r>
          </a:p>
          <a:p>
            <a:pPr lvl="1"/>
            <a:r>
              <a:rPr lang="en-US" dirty="0" smtClean="0"/>
              <a:t>Anticipatory grief begins in response to the awareness of the impending loss of a loved one and acknowledgement of future losses</a:t>
            </a:r>
            <a:endParaRPr lang="en-US" dirty="0"/>
          </a:p>
        </p:txBody>
      </p:sp>
    </p:spTree>
    <p:extLst>
      <p:ext uri="{BB962C8B-B14F-4D97-AF65-F5344CB8AC3E}">
        <p14:creationId xmlns:p14="http://schemas.microsoft.com/office/powerpoint/2010/main" val="203124513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Risk factors</a:t>
            </a:r>
            <a:endParaRPr lang="en-US" dirty="0">
              <a:latin typeface="+mn-lt"/>
            </a:endParaRPr>
          </a:p>
        </p:txBody>
      </p:sp>
      <p:sp>
        <p:nvSpPr>
          <p:cNvPr id="3" name="Content Placeholder 2"/>
          <p:cNvSpPr>
            <a:spLocks noGrp="1"/>
          </p:cNvSpPr>
          <p:nvPr>
            <p:ph idx="1"/>
          </p:nvPr>
        </p:nvSpPr>
        <p:spPr/>
        <p:txBody>
          <a:bodyPr>
            <a:normAutofit fontScale="92500" lnSpcReduction="10000"/>
          </a:bodyPr>
          <a:lstStyle/>
          <a:p>
            <a:r>
              <a:rPr lang="en-US" dirty="0" smtClean="0"/>
              <a:t>Disease related and treatment related</a:t>
            </a:r>
          </a:p>
          <a:p>
            <a:pPr lvl="1"/>
            <a:r>
              <a:rPr lang="en-US" dirty="0" smtClean="0"/>
              <a:t>Unexpected dx, high risk of recurrence, advanced disease, poor prognosis</a:t>
            </a:r>
          </a:p>
          <a:p>
            <a:pPr lvl="1"/>
            <a:r>
              <a:rPr lang="en-US" dirty="0" smtClean="0"/>
              <a:t>Changes in body</a:t>
            </a:r>
          </a:p>
          <a:p>
            <a:pPr lvl="1"/>
            <a:r>
              <a:rPr lang="en-US" dirty="0" smtClean="0"/>
              <a:t>Poor pain control</a:t>
            </a:r>
          </a:p>
          <a:p>
            <a:pPr lvl="1"/>
            <a:r>
              <a:rPr lang="en-US" dirty="0" smtClean="0"/>
              <a:t>History of psychiatric illness</a:t>
            </a:r>
          </a:p>
          <a:p>
            <a:r>
              <a:rPr lang="en-US" dirty="0" smtClean="0"/>
              <a:t>Situational and social</a:t>
            </a:r>
          </a:p>
          <a:p>
            <a:r>
              <a:rPr lang="en-US" dirty="0" smtClean="0"/>
              <a:t>Developmental</a:t>
            </a:r>
          </a:p>
          <a:p>
            <a:r>
              <a:rPr lang="en-US" dirty="0" smtClean="0"/>
              <a:t>Risk for complicated grief</a:t>
            </a:r>
          </a:p>
          <a:p>
            <a:pPr lvl="1"/>
            <a:r>
              <a:rPr lang="en-US" dirty="0" smtClean="0"/>
              <a:t>Perception of death as preventable</a:t>
            </a:r>
          </a:p>
          <a:p>
            <a:pPr lvl="1"/>
            <a:r>
              <a:rPr lang="en-US" dirty="0" smtClean="0"/>
              <a:t>Ambivalent relationship with the deceased</a:t>
            </a:r>
          </a:p>
          <a:p>
            <a:pPr lvl="1"/>
            <a:r>
              <a:rPr lang="en-US" dirty="0" smtClean="0"/>
              <a:t>Coexisting issues</a:t>
            </a:r>
          </a:p>
          <a:p>
            <a:pPr marL="0" indent="0">
              <a:buNone/>
            </a:pPr>
            <a:endParaRPr lang="en-US" dirty="0"/>
          </a:p>
        </p:txBody>
      </p:sp>
    </p:spTree>
    <p:extLst>
      <p:ext uri="{BB962C8B-B14F-4D97-AF65-F5344CB8AC3E}">
        <p14:creationId xmlns:p14="http://schemas.microsoft.com/office/powerpoint/2010/main" val="408437095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General treatment approaches</a:t>
            </a:r>
          </a:p>
          <a:p>
            <a:pPr lvl="1"/>
            <a:r>
              <a:rPr lang="en-US" dirty="0" smtClean="0"/>
              <a:t>Provide basic information on the grief process</a:t>
            </a:r>
          </a:p>
          <a:p>
            <a:pPr lvl="1"/>
            <a:r>
              <a:rPr lang="en-US" dirty="0" smtClean="0"/>
              <a:t>Explore spiritual beliefs</a:t>
            </a:r>
          </a:p>
          <a:p>
            <a:pPr lvl="1"/>
            <a:r>
              <a:rPr lang="en-US" dirty="0" smtClean="0"/>
              <a:t>Refer to counseling</a:t>
            </a:r>
          </a:p>
          <a:p>
            <a:pPr lvl="1"/>
            <a:r>
              <a:rPr lang="en-US" dirty="0" smtClean="0"/>
              <a:t>Support groups</a:t>
            </a:r>
          </a:p>
          <a:p>
            <a:r>
              <a:rPr lang="en-US" dirty="0" smtClean="0"/>
              <a:t>Potential sequela of loss and grief</a:t>
            </a:r>
          </a:p>
          <a:p>
            <a:pPr lvl="1"/>
            <a:r>
              <a:rPr lang="en-US" dirty="0" smtClean="0"/>
              <a:t>Complicated grief, depression or anxiety, denial, self neglect, social isolation, physical symptoms, cognitive symptoms, substance abuse, suicidal ideation or attempt</a:t>
            </a:r>
            <a:endParaRPr lang="en-US" dirty="0"/>
          </a:p>
        </p:txBody>
      </p:sp>
    </p:spTree>
    <p:extLst>
      <p:ext uri="{BB962C8B-B14F-4D97-AF65-F5344CB8AC3E}">
        <p14:creationId xmlns:p14="http://schemas.microsoft.com/office/powerpoint/2010/main" val="360797835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Assessment</a:t>
            </a:r>
            <a:endParaRPr lang="en-US" dirty="0">
              <a:latin typeface="+mn-lt"/>
            </a:endParaRPr>
          </a:p>
        </p:txBody>
      </p:sp>
      <p:sp>
        <p:nvSpPr>
          <p:cNvPr id="3" name="Content Placeholder 2"/>
          <p:cNvSpPr>
            <a:spLocks noGrp="1"/>
          </p:cNvSpPr>
          <p:nvPr>
            <p:ph idx="1"/>
          </p:nvPr>
        </p:nvSpPr>
        <p:spPr/>
        <p:txBody>
          <a:bodyPr>
            <a:normAutofit lnSpcReduction="10000"/>
          </a:bodyPr>
          <a:lstStyle/>
          <a:p>
            <a:r>
              <a:rPr lang="en-US" dirty="0" smtClean="0"/>
              <a:t>History</a:t>
            </a:r>
          </a:p>
          <a:p>
            <a:pPr lvl="1"/>
            <a:r>
              <a:rPr lang="en-US" dirty="0" smtClean="0"/>
              <a:t>Presence of risk factors</a:t>
            </a:r>
          </a:p>
          <a:p>
            <a:pPr lvl="1"/>
            <a:r>
              <a:rPr lang="en-US" dirty="0" smtClean="0"/>
              <a:t>Nature of meaning of the loss</a:t>
            </a:r>
          </a:p>
          <a:p>
            <a:pPr lvl="1"/>
            <a:r>
              <a:rPr lang="en-US" dirty="0" smtClean="0"/>
              <a:t>Personality and past coping response</a:t>
            </a:r>
          </a:p>
          <a:p>
            <a:pPr lvl="1"/>
            <a:r>
              <a:rPr lang="en-US" dirty="0" smtClean="0"/>
              <a:t>Family characteristics and communication style</a:t>
            </a:r>
          </a:p>
          <a:p>
            <a:pPr lvl="1"/>
            <a:r>
              <a:rPr lang="en-US" dirty="0" smtClean="0"/>
              <a:t>Symptoms and signs of grief</a:t>
            </a:r>
          </a:p>
          <a:p>
            <a:pPr lvl="2"/>
            <a:r>
              <a:rPr lang="en-US" dirty="0" smtClean="0"/>
              <a:t>Cognitive</a:t>
            </a:r>
          </a:p>
          <a:p>
            <a:pPr lvl="2"/>
            <a:r>
              <a:rPr lang="en-US" dirty="0" smtClean="0"/>
              <a:t>Physical</a:t>
            </a:r>
          </a:p>
          <a:p>
            <a:pPr lvl="2"/>
            <a:r>
              <a:rPr lang="en-US" dirty="0" smtClean="0"/>
              <a:t>Psychological</a:t>
            </a:r>
          </a:p>
          <a:p>
            <a:pPr lvl="2"/>
            <a:r>
              <a:rPr lang="en-US" dirty="0" smtClean="0"/>
              <a:t>Social</a:t>
            </a:r>
          </a:p>
          <a:p>
            <a:pPr lvl="2"/>
            <a:r>
              <a:rPr lang="en-US" dirty="0" smtClean="0"/>
              <a:t>Spiritual</a:t>
            </a:r>
          </a:p>
        </p:txBody>
      </p:sp>
    </p:spTree>
    <p:extLst>
      <p:ext uri="{BB962C8B-B14F-4D97-AF65-F5344CB8AC3E}">
        <p14:creationId xmlns:p14="http://schemas.microsoft.com/office/powerpoint/2010/main" val="212958811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Stages of grief</a:t>
            </a:r>
          </a:p>
          <a:p>
            <a:pPr lvl="1"/>
            <a:r>
              <a:rPr lang="en-US" dirty="0" smtClean="0"/>
              <a:t>Alarm</a:t>
            </a:r>
          </a:p>
          <a:p>
            <a:pPr lvl="1"/>
            <a:r>
              <a:rPr lang="en-US" dirty="0" smtClean="0"/>
              <a:t>Searching</a:t>
            </a:r>
          </a:p>
          <a:p>
            <a:pPr lvl="1"/>
            <a:r>
              <a:rPr lang="en-US" dirty="0" smtClean="0"/>
              <a:t>Mitigation</a:t>
            </a:r>
          </a:p>
          <a:p>
            <a:pPr lvl="1"/>
            <a:r>
              <a:rPr lang="en-US" dirty="0" smtClean="0"/>
              <a:t>Anger and guilt</a:t>
            </a:r>
          </a:p>
          <a:p>
            <a:pPr lvl="1"/>
            <a:r>
              <a:rPr lang="en-US" dirty="0" smtClean="0"/>
              <a:t>Gaining a new identity</a:t>
            </a:r>
          </a:p>
          <a:p>
            <a:r>
              <a:rPr lang="en-US" dirty="0" smtClean="0"/>
              <a:t>Patient and family level of understanding of their grief</a:t>
            </a:r>
          </a:p>
          <a:p>
            <a:r>
              <a:rPr lang="en-US" dirty="0" smtClean="0"/>
              <a:t>Meaning of the loss</a:t>
            </a:r>
          </a:p>
          <a:p>
            <a:r>
              <a:rPr lang="en-US" dirty="0" smtClean="0"/>
              <a:t>Impact of losses on routine, roles, relationships, occupation, and school</a:t>
            </a:r>
            <a:endParaRPr lang="en-US" dirty="0"/>
          </a:p>
        </p:txBody>
      </p:sp>
    </p:spTree>
    <p:extLst>
      <p:ext uri="{BB962C8B-B14F-4D97-AF65-F5344CB8AC3E}">
        <p14:creationId xmlns:p14="http://schemas.microsoft.com/office/powerpoint/2010/main" val="17660355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Management</a:t>
            </a:r>
            <a:endParaRPr lang="en-US" dirty="0">
              <a:latin typeface="+mn-lt"/>
            </a:endParaRPr>
          </a:p>
        </p:txBody>
      </p:sp>
      <p:sp>
        <p:nvSpPr>
          <p:cNvPr id="3" name="Content Placeholder 2"/>
          <p:cNvSpPr>
            <a:spLocks noGrp="1"/>
          </p:cNvSpPr>
          <p:nvPr>
            <p:ph idx="1"/>
          </p:nvPr>
        </p:nvSpPr>
        <p:spPr>
          <a:xfrm>
            <a:off x="838200" y="1825625"/>
            <a:ext cx="10515600" cy="4649990"/>
          </a:xfrm>
        </p:spPr>
        <p:txBody>
          <a:bodyPr>
            <a:normAutofit fontScale="92500" lnSpcReduction="20000"/>
          </a:bodyPr>
          <a:lstStyle/>
          <a:p>
            <a:r>
              <a:rPr lang="en-US" dirty="0" err="1" smtClean="0"/>
              <a:t>Nonpharmacologic</a:t>
            </a:r>
            <a:endParaRPr lang="en-US" dirty="0" smtClean="0"/>
          </a:p>
          <a:p>
            <a:pPr lvl="1"/>
            <a:r>
              <a:rPr lang="en-US" dirty="0" smtClean="0"/>
              <a:t>Interventions to address grieving</a:t>
            </a:r>
          </a:p>
          <a:p>
            <a:pPr lvl="2"/>
            <a:r>
              <a:rPr lang="en-US" dirty="0" smtClean="0"/>
              <a:t>Establish relationship</a:t>
            </a:r>
          </a:p>
          <a:p>
            <a:pPr lvl="2"/>
            <a:r>
              <a:rPr lang="en-US" dirty="0" smtClean="0"/>
              <a:t>Validate</a:t>
            </a:r>
          </a:p>
          <a:p>
            <a:pPr lvl="2"/>
            <a:r>
              <a:rPr lang="en-US" dirty="0" smtClean="0"/>
              <a:t>Be prepared for negative affect</a:t>
            </a:r>
          </a:p>
          <a:p>
            <a:pPr lvl="2"/>
            <a:r>
              <a:rPr lang="en-US" dirty="0" smtClean="0"/>
              <a:t>Remain calm</a:t>
            </a:r>
          </a:p>
          <a:p>
            <a:pPr lvl="2"/>
            <a:r>
              <a:rPr lang="en-US" dirty="0" smtClean="0"/>
              <a:t>Convey acceptance and empathy</a:t>
            </a:r>
          </a:p>
          <a:p>
            <a:pPr lvl="2"/>
            <a:r>
              <a:rPr lang="en-US" dirty="0" smtClean="0"/>
              <a:t>Assist patient and family in exploring coping methods</a:t>
            </a:r>
          </a:p>
          <a:p>
            <a:pPr lvl="2"/>
            <a:r>
              <a:rPr lang="en-US" dirty="0" smtClean="0"/>
              <a:t>Provide anticipatory guidance before loss</a:t>
            </a:r>
          </a:p>
          <a:p>
            <a:pPr lvl="1"/>
            <a:r>
              <a:rPr lang="en-US" dirty="0" smtClean="0"/>
              <a:t>Interventions to address interrupted family processes</a:t>
            </a:r>
          </a:p>
          <a:p>
            <a:pPr lvl="2"/>
            <a:r>
              <a:rPr lang="en-US" dirty="0" smtClean="0"/>
              <a:t>Provide privacy</a:t>
            </a:r>
          </a:p>
          <a:p>
            <a:pPr lvl="2"/>
            <a:r>
              <a:rPr lang="en-US" dirty="0" smtClean="0"/>
              <a:t>Encourage family members to share</a:t>
            </a:r>
          </a:p>
          <a:p>
            <a:pPr lvl="2"/>
            <a:r>
              <a:rPr lang="en-US" dirty="0" smtClean="0"/>
              <a:t>Validate each member’s grief</a:t>
            </a:r>
          </a:p>
          <a:p>
            <a:pPr lvl="2"/>
            <a:r>
              <a:rPr lang="en-US" dirty="0" smtClean="0"/>
              <a:t>Consider customs of mourning</a:t>
            </a:r>
          </a:p>
          <a:p>
            <a:pPr lvl="2"/>
            <a:r>
              <a:rPr lang="en-US" dirty="0" smtClean="0"/>
              <a:t>Refer family </a:t>
            </a:r>
            <a:endParaRPr lang="en-US" dirty="0"/>
          </a:p>
        </p:txBody>
      </p:sp>
    </p:spTree>
    <p:extLst>
      <p:ext uri="{BB962C8B-B14F-4D97-AF65-F5344CB8AC3E}">
        <p14:creationId xmlns:p14="http://schemas.microsoft.com/office/powerpoint/2010/main" val="2766209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Coping</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1944979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Overview</a:t>
            </a:r>
            <a:endParaRPr lang="en-US" dirty="0">
              <a:latin typeface="+mn-lt"/>
            </a:endParaRPr>
          </a:p>
        </p:txBody>
      </p:sp>
      <p:sp>
        <p:nvSpPr>
          <p:cNvPr id="3" name="Content Placeholder 2"/>
          <p:cNvSpPr>
            <a:spLocks noGrp="1"/>
          </p:cNvSpPr>
          <p:nvPr>
            <p:ph idx="1"/>
          </p:nvPr>
        </p:nvSpPr>
        <p:spPr/>
        <p:txBody>
          <a:bodyPr>
            <a:normAutofit fontScale="77500" lnSpcReduction="20000"/>
          </a:bodyPr>
          <a:lstStyle/>
          <a:p>
            <a:r>
              <a:rPr lang="en-US" dirty="0" smtClean="0"/>
              <a:t>Definitions</a:t>
            </a:r>
          </a:p>
          <a:p>
            <a:pPr lvl="1"/>
            <a:r>
              <a:rPr lang="en-US" dirty="0" smtClean="0"/>
              <a:t>Coping – use of cognitive and behavioral strategies to manage demands</a:t>
            </a:r>
          </a:p>
          <a:p>
            <a:pPr lvl="1"/>
            <a:r>
              <a:rPr lang="en-US" dirty="0" smtClean="0"/>
              <a:t>Coping mechanism – conscious or unconscious adjustment or adaptation that decreases tensions/anxiety</a:t>
            </a:r>
          </a:p>
          <a:p>
            <a:pPr lvl="1"/>
            <a:r>
              <a:rPr lang="en-US" dirty="0" smtClean="0"/>
              <a:t>Coping behavior – characteristic and often automatic action in dealing with stressful/threatening situations; adaptive or maladaptive</a:t>
            </a:r>
          </a:p>
          <a:p>
            <a:r>
              <a:rPr lang="en-US" dirty="0" smtClean="0"/>
              <a:t>Types of coping</a:t>
            </a:r>
          </a:p>
          <a:p>
            <a:pPr lvl="1"/>
            <a:r>
              <a:rPr lang="en-US" dirty="0" smtClean="0"/>
              <a:t>Problem focused</a:t>
            </a:r>
          </a:p>
          <a:p>
            <a:pPr lvl="1"/>
            <a:r>
              <a:rPr lang="en-US" dirty="0" smtClean="0"/>
              <a:t>Emotion focused</a:t>
            </a:r>
          </a:p>
          <a:p>
            <a:pPr lvl="1"/>
            <a:r>
              <a:rPr lang="en-US" dirty="0" smtClean="0"/>
              <a:t>Meaning focused</a:t>
            </a:r>
          </a:p>
          <a:p>
            <a:pPr lvl="1"/>
            <a:r>
              <a:rPr lang="en-US" dirty="0" smtClean="0"/>
              <a:t>Primary appraisal</a:t>
            </a:r>
          </a:p>
          <a:p>
            <a:pPr lvl="1"/>
            <a:r>
              <a:rPr lang="en-US" dirty="0" smtClean="0"/>
              <a:t>Secondary appraisal</a:t>
            </a:r>
          </a:p>
          <a:p>
            <a:pPr lvl="1"/>
            <a:r>
              <a:rPr lang="en-US" dirty="0" smtClean="0"/>
              <a:t>Situational coping</a:t>
            </a:r>
          </a:p>
          <a:p>
            <a:pPr lvl="1"/>
            <a:r>
              <a:rPr lang="en-US" dirty="0" smtClean="0"/>
              <a:t>Posttraumatic growth</a:t>
            </a:r>
          </a:p>
        </p:txBody>
      </p:sp>
    </p:spTree>
    <p:extLst>
      <p:ext uri="{BB962C8B-B14F-4D97-AF65-F5344CB8AC3E}">
        <p14:creationId xmlns:p14="http://schemas.microsoft.com/office/powerpoint/2010/main" val="21374799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Adaptation</a:t>
            </a:r>
          </a:p>
          <a:p>
            <a:pPr lvl="1"/>
            <a:r>
              <a:rPr lang="en-US" dirty="0" smtClean="0"/>
              <a:t>Ability to minimize disruptions</a:t>
            </a:r>
          </a:p>
          <a:p>
            <a:pPr lvl="1"/>
            <a:r>
              <a:rPr lang="en-US" dirty="0" smtClean="0"/>
              <a:t>“adjusting one’s cognitive structures to meet environmental demands”</a:t>
            </a:r>
          </a:p>
          <a:p>
            <a:r>
              <a:rPr lang="en-US" dirty="0" smtClean="0"/>
              <a:t>Factors influencing coping</a:t>
            </a:r>
          </a:p>
          <a:p>
            <a:pPr lvl="1"/>
            <a:r>
              <a:rPr lang="en-US" dirty="0" smtClean="0"/>
              <a:t>Perception that diagnosis of cancer is a death sentence</a:t>
            </a:r>
          </a:p>
          <a:p>
            <a:pPr lvl="1"/>
            <a:r>
              <a:rPr lang="en-US" dirty="0" smtClean="0"/>
              <a:t>Lack of knowledge of disease process</a:t>
            </a:r>
          </a:p>
          <a:p>
            <a:pPr lvl="1"/>
            <a:r>
              <a:rPr lang="en-US" dirty="0" smtClean="0"/>
              <a:t>Effects of treatments</a:t>
            </a:r>
          </a:p>
          <a:p>
            <a:pPr lvl="1"/>
            <a:r>
              <a:rPr lang="en-US" dirty="0" smtClean="0"/>
              <a:t>Social factors</a:t>
            </a:r>
          </a:p>
          <a:p>
            <a:pPr lvl="1"/>
            <a:endParaRPr lang="en-US" dirty="0"/>
          </a:p>
        </p:txBody>
      </p:sp>
    </p:spTree>
    <p:extLst>
      <p:ext uri="{BB962C8B-B14F-4D97-AF65-F5344CB8AC3E}">
        <p14:creationId xmlns:p14="http://schemas.microsoft.com/office/powerpoint/2010/main" val="7319825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Ineffective coping</a:t>
            </a:r>
          </a:p>
          <a:p>
            <a:pPr lvl="1"/>
            <a:r>
              <a:rPr lang="en-US" dirty="0" smtClean="0"/>
              <a:t>Conscious or unconscious attempt to deny the knowledge or meaning of an event to reduce anxiety or fear but leading to detriment o health</a:t>
            </a:r>
          </a:p>
          <a:p>
            <a:pPr lvl="1"/>
            <a:r>
              <a:rPr lang="en-US" dirty="0" smtClean="0"/>
              <a:t>Risk assessment and interventions</a:t>
            </a:r>
          </a:p>
          <a:p>
            <a:pPr lvl="1"/>
            <a:r>
              <a:rPr lang="en-US" dirty="0" smtClean="0"/>
              <a:t>Suicidal ideation</a:t>
            </a:r>
          </a:p>
          <a:p>
            <a:pPr lvl="1"/>
            <a:r>
              <a:rPr lang="en-US" dirty="0" smtClean="0"/>
              <a:t>Denial</a:t>
            </a:r>
          </a:p>
          <a:p>
            <a:pPr lvl="2"/>
            <a:r>
              <a:rPr lang="en-US" dirty="0"/>
              <a:t>Conscious or </a:t>
            </a:r>
            <a:r>
              <a:rPr lang="en-US" dirty="0" smtClean="0"/>
              <a:t>unconscious attempt to deny the knowledge or meaning of an event to reduce anxiety or fear but leading to the detriment of health</a:t>
            </a:r>
          </a:p>
          <a:p>
            <a:pPr lvl="2"/>
            <a:endParaRPr lang="en-US" dirty="0"/>
          </a:p>
        </p:txBody>
      </p:sp>
    </p:spTree>
    <p:extLst>
      <p:ext uri="{BB962C8B-B14F-4D97-AF65-F5344CB8AC3E}">
        <p14:creationId xmlns:p14="http://schemas.microsoft.com/office/powerpoint/2010/main" val="2796244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a:xfrm>
            <a:off x="838200" y="1434927"/>
            <a:ext cx="10515600" cy="5090564"/>
          </a:xfrm>
        </p:spPr>
        <p:txBody>
          <a:bodyPr/>
          <a:lstStyle/>
          <a:p>
            <a:r>
              <a:rPr lang="en-US" dirty="0" smtClean="0"/>
              <a:t>Medical interventions and nursing interventions</a:t>
            </a:r>
          </a:p>
          <a:p>
            <a:pPr lvl="1"/>
            <a:r>
              <a:rPr lang="en-US" dirty="0" smtClean="0"/>
              <a:t>No pharmacological interventions approved to prevent hair loss</a:t>
            </a:r>
          </a:p>
          <a:p>
            <a:pPr lvl="1"/>
            <a:r>
              <a:rPr lang="en-US" dirty="0" smtClean="0"/>
              <a:t>Antianxiety or antidepressant medications</a:t>
            </a:r>
          </a:p>
          <a:p>
            <a:r>
              <a:rPr lang="en-US" dirty="0" smtClean="0"/>
              <a:t>Nursing Management</a:t>
            </a:r>
          </a:p>
          <a:p>
            <a:pPr lvl="1"/>
            <a:r>
              <a:rPr lang="en-US" dirty="0" smtClean="0"/>
              <a:t>Communication strategies (questions vs statements)</a:t>
            </a:r>
          </a:p>
          <a:p>
            <a:pPr lvl="1"/>
            <a:r>
              <a:rPr lang="en-US" dirty="0" smtClean="0"/>
              <a:t>Ask about body image throughout treatment</a:t>
            </a:r>
          </a:p>
          <a:p>
            <a:pPr lvl="1"/>
            <a:r>
              <a:rPr lang="en-US" dirty="0" smtClean="0"/>
              <a:t>Interventions to enhance adaptation and rehabilitation</a:t>
            </a:r>
          </a:p>
          <a:p>
            <a:pPr lvl="1"/>
            <a:r>
              <a:rPr lang="en-US" dirty="0" smtClean="0"/>
              <a:t>Interventions to incorporate individual, partner, and social support</a:t>
            </a:r>
          </a:p>
          <a:p>
            <a:pPr lvl="1"/>
            <a:r>
              <a:rPr lang="en-US" dirty="0" smtClean="0"/>
              <a:t>Lymphedema</a:t>
            </a:r>
          </a:p>
          <a:p>
            <a:pPr lvl="1"/>
            <a:r>
              <a:rPr lang="en-US" dirty="0" smtClean="0"/>
              <a:t>Scalp cooling</a:t>
            </a:r>
          </a:p>
          <a:p>
            <a:pPr lvl="1"/>
            <a:r>
              <a:rPr lang="en-US" dirty="0" smtClean="0"/>
              <a:t>Creative psychological interventions not shown to be effective</a:t>
            </a:r>
          </a:p>
          <a:p>
            <a:pPr lvl="1"/>
            <a:r>
              <a:rPr lang="en-US" dirty="0" smtClean="0"/>
              <a:t>Mindfulness/prayer are not consistently effective in managing body image</a:t>
            </a:r>
          </a:p>
          <a:p>
            <a:pPr lvl="1"/>
            <a:endParaRPr lang="en-US" dirty="0"/>
          </a:p>
        </p:txBody>
      </p:sp>
    </p:spTree>
    <p:extLst>
      <p:ext uri="{BB962C8B-B14F-4D97-AF65-F5344CB8AC3E}">
        <p14:creationId xmlns:p14="http://schemas.microsoft.com/office/powerpoint/2010/main" val="387716927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Assessment</a:t>
            </a:r>
            <a:endParaRPr lang="en-US" dirty="0">
              <a:latin typeface="+mn-lt"/>
            </a:endParaRPr>
          </a:p>
        </p:txBody>
      </p:sp>
      <p:sp>
        <p:nvSpPr>
          <p:cNvPr id="3" name="Content Placeholder 2"/>
          <p:cNvSpPr>
            <a:spLocks noGrp="1"/>
          </p:cNvSpPr>
          <p:nvPr>
            <p:ph idx="1"/>
          </p:nvPr>
        </p:nvSpPr>
        <p:spPr/>
        <p:txBody>
          <a:bodyPr/>
          <a:lstStyle/>
          <a:p>
            <a:r>
              <a:rPr lang="en-US" dirty="0" smtClean="0"/>
              <a:t>Assessment tools</a:t>
            </a:r>
          </a:p>
          <a:p>
            <a:pPr lvl="1"/>
            <a:r>
              <a:rPr lang="en-US" dirty="0" smtClean="0"/>
              <a:t>Distress Thermometer</a:t>
            </a:r>
          </a:p>
          <a:p>
            <a:pPr lvl="1"/>
            <a:r>
              <a:rPr lang="en-US" dirty="0" smtClean="0"/>
              <a:t>HADS</a:t>
            </a:r>
          </a:p>
          <a:p>
            <a:r>
              <a:rPr lang="en-US" dirty="0" smtClean="0"/>
              <a:t>Components of assessment</a:t>
            </a:r>
          </a:p>
          <a:p>
            <a:pPr lvl="1"/>
            <a:r>
              <a:rPr lang="en-US" dirty="0" smtClean="0"/>
              <a:t>Distress</a:t>
            </a:r>
          </a:p>
          <a:p>
            <a:pPr lvl="1"/>
            <a:r>
              <a:rPr lang="en-US" dirty="0" smtClean="0"/>
              <a:t>Needs</a:t>
            </a:r>
          </a:p>
          <a:p>
            <a:pPr lvl="1"/>
            <a:r>
              <a:rPr lang="en-US" dirty="0" smtClean="0"/>
              <a:t>Identify patterns of coping</a:t>
            </a:r>
          </a:p>
          <a:p>
            <a:pPr lvl="1"/>
            <a:r>
              <a:rPr lang="en-US" dirty="0" smtClean="0"/>
              <a:t>Contributing factors</a:t>
            </a:r>
          </a:p>
          <a:p>
            <a:pPr lvl="1"/>
            <a:r>
              <a:rPr lang="en-US" dirty="0" smtClean="0"/>
              <a:t>Provide opportunities for patient to discuss the meaning of the situation</a:t>
            </a:r>
          </a:p>
          <a:p>
            <a:pPr lvl="1"/>
            <a:r>
              <a:rPr lang="en-US" dirty="0" smtClean="0"/>
              <a:t>Identifying contributors to distress</a:t>
            </a:r>
          </a:p>
        </p:txBody>
      </p:sp>
    </p:spTree>
    <p:extLst>
      <p:ext uri="{BB962C8B-B14F-4D97-AF65-F5344CB8AC3E}">
        <p14:creationId xmlns:p14="http://schemas.microsoft.com/office/powerpoint/2010/main" val="292848009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Management</a:t>
            </a:r>
            <a:endParaRPr lang="en-US" dirty="0">
              <a:latin typeface="+mn-lt"/>
            </a:endParaRPr>
          </a:p>
        </p:txBody>
      </p:sp>
      <p:sp>
        <p:nvSpPr>
          <p:cNvPr id="3" name="Content Placeholder 2"/>
          <p:cNvSpPr>
            <a:spLocks noGrp="1"/>
          </p:cNvSpPr>
          <p:nvPr>
            <p:ph idx="1"/>
          </p:nvPr>
        </p:nvSpPr>
        <p:spPr/>
        <p:txBody>
          <a:bodyPr/>
          <a:lstStyle/>
          <a:p>
            <a:r>
              <a:rPr lang="en-US" dirty="0" smtClean="0"/>
              <a:t>Provide effective communication and emotional support</a:t>
            </a:r>
          </a:p>
          <a:p>
            <a:pPr lvl="1"/>
            <a:r>
              <a:rPr lang="en-US" dirty="0" smtClean="0"/>
              <a:t>Use verbal and nonverbal therapeutic communication approaches</a:t>
            </a:r>
          </a:p>
          <a:p>
            <a:pPr lvl="1"/>
            <a:r>
              <a:rPr lang="en-US" dirty="0" smtClean="0"/>
              <a:t>Encourage the patient to identify stressors</a:t>
            </a:r>
          </a:p>
          <a:p>
            <a:pPr lvl="1"/>
            <a:r>
              <a:rPr lang="en-US" dirty="0" smtClean="0"/>
              <a:t>Assist patient in identifying strengths and positive/alternative coping behaviors</a:t>
            </a:r>
          </a:p>
          <a:p>
            <a:r>
              <a:rPr lang="en-US" dirty="0" smtClean="0"/>
              <a:t>Patient and family education</a:t>
            </a:r>
          </a:p>
          <a:p>
            <a:r>
              <a:rPr lang="en-US" dirty="0" smtClean="0"/>
              <a:t>Referrals or counseling</a:t>
            </a:r>
          </a:p>
          <a:p>
            <a:r>
              <a:rPr lang="en-US" dirty="0" smtClean="0"/>
              <a:t>Support groups</a:t>
            </a:r>
          </a:p>
          <a:p>
            <a:r>
              <a:rPr lang="en-US" dirty="0" smtClean="0"/>
              <a:t>Self-care</a:t>
            </a:r>
          </a:p>
        </p:txBody>
      </p:sp>
    </p:spTree>
    <p:extLst>
      <p:ext uri="{BB962C8B-B14F-4D97-AF65-F5344CB8AC3E}">
        <p14:creationId xmlns:p14="http://schemas.microsoft.com/office/powerpoint/2010/main" val="227374936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Expected patient outcomes</a:t>
            </a:r>
            <a:endParaRPr lang="en-US" dirty="0">
              <a:latin typeface="+mn-lt"/>
            </a:endParaRPr>
          </a:p>
        </p:txBody>
      </p:sp>
      <p:sp>
        <p:nvSpPr>
          <p:cNvPr id="3" name="Content Placeholder 2"/>
          <p:cNvSpPr>
            <a:spLocks noGrp="1"/>
          </p:cNvSpPr>
          <p:nvPr>
            <p:ph idx="1"/>
          </p:nvPr>
        </p:nvSpPr>
        <p:spPr/>
        <p:txBody>
          <a:bodyPr>
            <a:normAutofit/>
          </a:bodyPr>
          <a:lstStyle/>
          <a:p>
            <a:r>
              <a:rPr lang="en-US" dirty="0" smtClean="0"/>
              <a:t>The patient and family will progress toward overcoming </a:t>
            </a:r>
            <a:r>
              <a:rPr lang="en-US" dirty="0" err="1" smtClean="0"/>
              <a:t>hopelessnes</a:t>
            </a:r>
            <a:r>
              <a:rPr lang="en-US" dirty="0" smtClean="0"/>
              <a:t>, and anxiety, using positive coping</a:t>
            </a:r>
          </a:p>
          <a:p>
            <a:r>
              <a:rPr lang="en-US" dirty="0" smtClean="0"/>
              <a:t>The patient will remain safe and be protected from self-harm</a:t>
            </a:r>
          </a:p>
          <a:p>
            <a:r>
              <a:rPr lang="en-US" dirty="0" smtClean="0"/>
              <a:t>The patient will experience an improved mood and interact positively with family and friends</a:t>
            </a:r>
          </a:p>
          <a:p>
            <a:r>
              <a:rPr lang="en-US" dirty="0" smtClean="0"/>
              <a:t>The patient will return to their previous or desired level of physical and psychological functioning.</a:t>
            </a:r>
          </a:p>
          <a:p>
            <a:r>
              <a:rPr lang="en-US" dirty="0" smtClean="0"/>
              <a:t>The patient will identify a sense of control and participate in decision making</a:t>
            </a:r>
          </a:p>
          <a:p>
            <a:r>
              <a:rPr lang="en-US" dirty="0" smtClean="0"/>
              <a:t>The patient’s grief trajectory will be supported</a:t>
            </a:r>
            <a:endParaRPr lang="en-US" dirty="0"/>
          </a:p>
        </p:txBody>
      </p:sp>
    </p:spTree>
    <p:extLst>
      <p:ext uri="{BB962C8B-B14F-4D97-AF65-F5344CB8AC3E}">
        <p14:creationId xmlns:p14="http://schemas.microsoft.com/office/powerpoint/2010/main" val="110043955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51: Sexuality and Sexual Dysfunction</a:t>
            </a:r>
            <a:endParaRPr lang="en-US" dirty="0"/>
          </a:p>
        </p:txBody>
      </p:sp>
      <p:sp>
        <p:nvSpPr>
          <p:cNvPr id="3" name="Content Placeholder 2"/>
          <p:cNvSpPr>
            <a:spLocks noGrp="1"/>
          </p:cNvSpPr>
          <p:nvPr>
            <p:ph idx="1"/>
          </p:nvPr>
        </p:nvSpPr>
        <p:spPr/>
        <p:txBody>
          <a:bodyPr/>
          <a:lstStyle/>
          <a:p>
            <a:r>
              <a:rPr lang="en-US" dirty="0" smtClean="0"/>
              <a:t>Overview </a:t>
            </a:r>
          </a:p>
          <a:p>
            <a:r>
              <a:rPr lang="en-US" dirty="0" smtClean="0"/>
              <a:t>Assessment</a:t>
            </a:r>
          </a:p>
          <a:p>
            <a:r>
              <a:rPr lang="en-US" dirty="0" smtClean="0"/>
              <a:t>Management</a:t>
            </a:r>
          </a:p>
          <a:p>
            <a:r>
              <a:rPr lang="en-US" dirty="0" smtClean="0"/>
              <a:t>Expected Patient Outcomes</a:t>
            </a:r>
          </a:p>
          <a:p>
            <a:pPr marL="0" indent="0">
              <a:buNone/>
            </a:pPr>
            <a:endParaRPr lang="en-US" dirty="0"/>
          </a:p>
        </p:txBody>
      </p:sp>
    </p:spTree>
    <p:extLst>
      <p:ext uri="{BB962C8B-B14F-4D97-AF65-F5344CB8AC3E}">
        <p14:creationId xmlns:p14="http://schemas.microsoft.com/office/powerpoint/2010/main" val="87929023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Sexuality</a:t>
            </a:r>
            <a:endParaRPr lang="en-US" dirty="0">
              <a:latin typeface="+mn-lt"/>
            </a:endParaRPr>
          </a:p>
        </p:txBody>
      </p:sp>
      <p:sp>
        <p:nvSpPr>
          <p:cNvPr id="3" name="Content Placeholder 2"/>
          <p:cNvSpPr>
            <a:spLocks noGrp="1"/>
          </p:cNvSpPr>
          <p:nvPr>
            <p:ph idx="1"/>
          </p:nvPr>
        </p:nvSpPr>
        <p:spPr/>
        <p:txBody>
          <a:bodyPr>
            <a:normAutofit/>
          </a:bodyPr>
          <a:lstStyle/>
          <a:p>
            <a:r>
              <a:rPr lang="en-US" dirty="0" smtClean="0"/>
              <a:t>A component of survivorship that can significantly affect QOL</a:t>
            </a:r>
          </a:p>
          <a:p>
            <a:r>
              <a:rPr lang="en-US" dirty="0" smtClean="0"/>
              <a:t>Discussions normalize it</a:t>
            </a:r>
          </a:p>
          <a:p>
            <a:r>
              <a:rPr lang="en-US" dirty="0" smtClean="0"/>
              <a:t>ONS reinforces nursing responsibility of addressing sexuality changes</a:t>
            </a:r>
          </a:p>
          <a:p>
            <a:pPr lvl="1"/>
            <a:r>
              <a:rPr lang="en-US" dirty="0" smtClean="0"/>
              <a:t>Patients frequently initiate rather than nurses</a:t>
            </a:r>
          </a:p>
          <a:p>
            <a:pPr lvl="1"/>
            <a:r>
              <a:rPr lang="en-US" dirty="0" smtClean="0"/>
              <a:t>Risks of not addressing</a:t>
            </a:r>
          </a:p>
          <a:p>
            <a:pPr lvl="1"/>
            <a:r>
              <a:rPr lang="en-US" dirty="0" smtClean="0"/>
              <a:t>Adolescents, the elderly, and terminally ill are those at greatest risk</a:t>
            </a:r>
          </a:p>
          <a:p>
            <a:r>
              <a:rPr lang="en-US" dirty="0" smtClean="0"/>
              <a:t>RNs tend to </a:t>
            </a:r>
            <a:r>
              <a:rPr lang="en-US" dirty="0"/>
              <a:t>f</a:t>
            </a:r>
            <a:r>
              <a:rPr lang="en-US" dirty="0" smtClean="0"/>
              <a:t>ocus on the medical-technical aspects when discussing</a:t>
            </a:r>
          </a:p>
          <a:p>
            <a:pPr lvl="1"/>
            <a:r>
              <a:rPr lang="en-US" dirty="0" smtClean="0"/>
              <a:t>Sexuality is more than intercourse or orgasm</a:t>
            </a:r>
          </a:p>
          <a:p>
            <a:r>
              <a:rPr lang="en-US" dirty="0" smtClean="0"/>
              <a:t>Basic knowledge of potential treatment-related changes is critical</a:t>
            </a:r>
          </a:p>
          <a:p>
            <a:pPr lvl="1"/>
            <a:r>
              <a:rPr lang="en-US" dirty="0" smtClean="0"/>
              <a:t>See table in book</a:t>
            </a:r>
          </a:p>
          <a:p>
            <a:endParaRPr lang="en-US" dirty="0"/>
          </a:p>
        </p:txBody>
      </p:sp>
    </p:spTree>
    <p:extLst>
      <p:ext uri="{BB962C8B-B14F-4D97-AF65-F5344CB8AC3E}">
        <p14:creationId xmlns:p14="http://schemas.microsoft.com/office/powerpoint/2010/main" val="121599146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Assessment</a:t>
            </a:r>
            <a:endParaRPr lang="en-US" dirty="0">
              <a:latin typeface="+mn-lt"/>
            </a:endParaRPr>
          </a:p>
        </p:txBody>
      </p:sp>
      <p:sp>
        <p:nvSpPr>
          <p:cNvPr id="3" name="Content Placeholder 2"/>
          <p:cNvSpPr>
            <a:spLocks noGrp="1"/>
          </p:cNvSpPr>
          <p:nvPr>
            <p:ph idx="1"/>
          </p:nvPr>
        </p:nvSpPr>
        <p:spPr/>
        <p:txBody>
          <a:bodyPr/>
          <a:lstStyle/>
          <a:p>
            <a:r>
              <a:rPr lang="en-US" dirty="0" smtClean="0"/>
              <a:t>Multiple models</a:t>
            </a:r>
          </a:p>
          <a:p>
            <a:pPr lvl="1"/>
            <a:r>
              <a:rPr lang="en-US" dirty="0" err="1" smtClean="0"/>
              <a:t>Plissit</a:t>
            </a:r>
            <a:endParaRPr lang="en-US" dirty="0" smtClean="0"/>
          </a:p>
          <a:p>
            <a:pPr lvl="1"/>
            <a:r>
              <a:rPr lang="en-US" dirty="0" smtClean="0"/>
              <a:t>5 A’s</a:t>
            </a:r>
          </a:p>
          <a:p>
            <a:pPr lvl="1"/>
            <a:r>
              <a:rPr lang="en-US" dirty="0" smtClean="0"/>
              <a:t>Better</a:t>
            </a:r>
          </a:p>
          <a:p>
            <a:r>
              <a:rPr lang="en-US" dirty="0" smtClean="0"/>
              <a:t>Depends on comfort level</a:t>
            </a:r>
            <a:endParaRPr lang="en-US" dirty="0"/>
          </a:p>
        </p:txBody>
      </p:sp>
    </p:spTree>
    <p:extLst>
      <p:ext uri="{BB962C8B-B14F-4D97-AF65-F5344CB8AC3E}">
        <p14:creationId xmlns:p14="http://schemas.microsoft.com/office/powerpoint/2010/main" val="75144883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Management</a:t>
            </a:r>
            <a:endParaRPr lang="en-US" dirty="0">
              <a:latin typeface="+mn-lt"/>
            </a:endParaRPr>
          </a:p>
        </p:txBody>
      </p:sp>
      <p:sp>
        <p:nvSpPr>
          <p:cNvPr id="3" name="Content Placeholder 2"/>
          <p:cNvSpPr>
            <a:spLocks noGrp="1"/>
          </p:cNvSpPr>
          <p:nvPr>
            <p:ph idx="1"/>
          </p:nvPr>
        </p:nvSpPr>
        <p:spPr/>
        <p:txBody>
          <a:bodyPr/>
          <a:lstStyle/>
          <a:p>
            <a:r>
              <a:rPr lang="en-US" dirty="0" smtClean="0"/>
              <a:t>Medical management</a:t>
            </a:r>
          </a:p>
          <a:p>
            <a:pPr lvl="1"/>
            <a:r>
              <a:rPr lang="en-US" dirty="0" smtClean="0"/>
              <a:t>Pharmacological and medical management strategies are available</a:t>
            </a:r>
          </a:p>
          <a:p>
            <a:pPr lvl="1"/>
            <a:r>
              <a:rPr lang="en-US" dirty="0" smtClean="0"/>
              <a:t>Patients may try unsafe practices if not addressed</a:t>
            </a:r>
          </a:p>
          <a:p>
            <a:r>
              <a:rPr lang="en-US" dirty="0" smtClean="0"/>
              <a:t>Nursing management</a:t>
            </a:r>
          </a:p>
          <a:p>
            <a:pPr lvl="1"/>
            <a:r>
              <a:rPr lang="en-US" dirty="0" smtClean="0"/>
              <a:t>Skills-based interventions</a:t>
            </a:r>
          </a:p>
          <a:p>
            <a:pPr lvl="1"/>
            <a:r>
              <a:rPr lang="en-US" dirty="0" smtClean="0"/>
              <a:t>Sexual functioning can be improved through interventions targeting communication and couple dynamics</a:t>
            </a:r>
            <a:endParaRPr lang="en-US" dirty="0"/>
          </a:p>
        </p:txBody>
      </p:sp>
    </p:spTree>
    <p:extLst>
      <p:ext uri="{BB962C8B-B14F-4D97-AF65-F5344CB8AC3E}">
        <p14:creationId xmlns:p14="http://schemas.microsoft.com/office/powerpoint/2010/main" val="99877211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Fertility preservation is a key survivorship issue and can affect QOL and sexual function</a:t>
            </a:r>
          </a:p>
          <a:p>
            <a:pPr lvl="1"/>
            <a:r>
              <a:rPr lang="en-US" dirty="0" smtClean="0"/>
              <a:t>Women who experience infertility report lower sexual satisfaction and functioning</a:t>
            </a:r>
          </a:p>
          <a:p>
            <a:pPr lvl="1"/>
            <a:r>
              <a:rPr lang="en-US" dirty="0" smtClean="0"/>
              <a:t>When losing ability to “choose,” conception, it can affect personho</a:t>
            </a:r>
            <a:r>
              <a:rPr lang="en-US" dirty="0"/>
              <a:t>o</a:t>
            </a:r>
            <a:r>
              <a:rPr lang="en-US" dirty="0" smtClean="0"/>
              <a:t>d and cause existential questioning</a:t>
            </a:r>
          </a:p>
          <a:p>
            <a:pPr lvl="1"/>
            <a:r>
              <a:rPr lang="en-US" dirty="0" smtClean="0"/>
              <a:t>Risk of treatment-induced fertility affects decision making 1/3 of the time</a:t>
            </a:r>
          </a:p>
          <a:p>
            <a:pPr lvl="1"/>
            <a:r>
              <a:rPr lang="en-US" dirty="0" smtClean="0"/>
              <a:t>Risks are based on type and stage of cancer, drug, radiation, extent of surgery, age, gender, and genetic factors</a:t>
            </a:r>
          </a:p>
          <a:p>
            <a:pPr lvl="1"/>
            <a:r>
              <a:rPr lang="en-US" dirty="0" smtClean="0"/>
              <a:t>Oncofertility discussion is the standard of care even if emergency </a:t>
            </a:r>
            <a:r>
              <a:rPr lang="en-US" dirty="0" err="1" smtClean="0"/>
              <a:t>tx</a:t>
            </a:r>
            <a:r>
              <a:rPr lang="en-US" dirty="0" smtClean="0"/>
              <a:t> is needed</a:t>
            </a:r>
          </a:p>
          <a:p>
            <a:endParaRPr lang="en-US" dirty="0"/>
          </a:p>
        </p:txBody>
      </p:sp>
    </p:spTree>
    <p:extLst>
      <p:ext uri="{BB962C8B-B14F-4D97-AF65-F5344CB8AC3E}">
        <p14:creationId xmlns:p14="http://schemas.microsoft.com/office/powerpoint/2010/main" val="85681923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0515600" cy="4666615"/>
          </a:xfrm>
        </p:spPr>
        <p:txBody>
          <a:bodyPr>
            <a:normAutofit/>
          </a:bodyPr>
          <a:lstStyle/>
          <a:p>
            <a:r>
              <a:rPr lang="en-US" dirty="0" smtClean="0"/>
              <a:t>Birth control measures while on treatment are a vital component of counseling</a:t>
            </a:r>
          </a:p>
          <a:p>
            <a:pPr lvl="1"/>
            <a:r>
              <a:rPr lang="en-US" dirty="0" smtClean="0"/>
              <a:t>Pregnant – informed of risks to the fetus</a:t>
            </a:r>
          </a:p>
          <a:p>
            <a:pPr lvl="1"/>
            <a:r>
              <a:rPr lang="en-US" dirty="0" smtClean="0"/>
              <a:t>Surgery to bladder, large intestines, or rectum can increase risk of miscarriage</a:t>
            </a:r>
          </a:p>
          <a:p>
            <a:pPr lvl="1"/>
            <a:r>
              <a:rPr lang="en-US" dirty="0" smtClean="0"/>
              <a:t>Mutagenic changes can occur if exposed to chemo or external radiation therapy           </a:t>
            </a:r>
          </a:p>
          <a:p>
            <a:pPr lvl="1"/>
            <a:r>
              <a:rPr lang="en-US" dirty="0" smtClean="0"/>
              <a:t>Safety and how to decrease exposure to the fetus from diagnostic tests </a:t>
            </a:r>
          </a:p>
          <a:p>
            <a:pPr lvl="1"/>
            <a:r>
              <a:rPr lang="en-US" dirty="0" smtClean="0"/>
              <a:t>Deciding when to have children after treatment</a:t>
            </a:r>
          </a:p>
          <a:p>
            <a:pPr lvl="2"/>
            <a:r>
              <a:rPr lang="en-US" dirty="0" smtClean="0"/>
              <a:t>Psychological concerns</a:t>
            </a:r>
          </a:p>
          <a:p>
            <a:pPr lvl="2"/>
            <a:r>
              <a:rPr lang="en-US" dirty="0" smtClean="0"/>
              <a:t>“Window of fertility”</a:t>
            </a:r>
          </a:p>
          <a:p>
            <a:pPr lvl="2"/>
            <a:r>
              <a:rPr lang="en-US" dirty="0" smtClean="0"/>
              <a:t>Long term hormonal therapy</a:t>
            </a:r>
          </a:p>
          <a:p>
            <a:pPr lvl="2"/>
            <a:r>
              <a:rPr lang="en-US" dirty="0" smtClean="0"/>
              <a:t>Waiting minimum of a year</a:t>
            </a:r>
          </a:p>
          <a:p>
            <a:pPr lvl="3"/>
            <a:r>
              <a:rPr lang="en-US" dirty="0" smtClean="0"/>
              <a:t>AMH level</a:t>
            </a:r>
            <a:endParaRPr lang="en-US" dirty="0"/>
          </a:p>
        </p:txBody>
      </p:sp>
    </p:spTree>
    <p:extLst>
      <p:ext uri="{BB962C8B-B14F-4D97-AF65-F5344CB8AC3E}">
        <p14:creationId xmlns:p14="http://schemas.microsoft.com/office/powerpoint/2010/main" val="249484866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Expected patient outcomes</a:t>
            </a:r>
            <a:endParaRPr lang="en-US" dirty="0">
              <a:latin typeface="+mn-lt"/>
            </a:endParaRPr>
          </a:p>
        </p:txBody>
      </p:sp>
      <p:sp>
        <p:nvSpPr>
          <p:cNvPr id="3" name="Content Placeholder 2"/>
          <p:cNvSpPr>
            <a:spLocks noGrp="1"/>
          </p:cNvSpPr>
          <p:nvPr>
            <p:ph idx="1"/>
          </p:nvPr>
        </p:nvSpPr>
        <p:spPr/>
        <p:txBody>
          <a:bodyPr/>
          <a:lstStyle/>
          <a:p>
            <a:r>
              <a:rPr lang="en-US" dirty="0" smtClean="0"/>
              <a:t>Respectful, open conversations about sexual changes that occur after diagnosis, treatment, or partner reactions</a:t>
            </a:r>
          </a:p>
          <a:p>
            <a:r>
              <a:rPr lang="en-US" dirty="0" smtClean="0"/>
              <a:t>Respectful, open conversations about risks to </a:t>
            </a:r>
            <a:r>
              <a:rPr lang="en-US" dirty="0" err="1" smtClean="0"/>
              <a:t>fertili</a:t>
            </a:r>
            <a:r>
              <a:rPr lang="en-US" dirty="0"/>
              <a:t> </a:t>
            </a:r>
            <a:r>
              <a:rPr lang="en-US" dirty="0" smtClean="0"/>
              <a:t>and the options to preserve fertility, potential costs, and any risks to those options</a:t>
            </a:r>
          </a:p>
          <a:p>
            <a:r>
              <a:rPr lang="en-US" dirty="0" smtClean="0"/>
              <a:t>Knowledgeable staff who are comfortable discussing basic changes that can occur and available resources</a:t>
            </a:r>
            <a:endParaRPr lang="en-US" dirty="0"/>
          </a:p>
        </p:txBody>
      </p:sp>
    </p:spTree>
    <p:extLst>
      <p:ext uri="{BB962C8B-B14F-4D97-AF65-F5344CB8AC3E}">
        <p14:creationId xmlns:p14="http://schemas.microsoft.com/office/powerpoint/2010/main" val="187997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Expected Patient Outcomes</a:t>
            </a:r>
            <a:endParaRPr lang="en-US" dirty="0"/>
          </a:p>
        </p:txBody>
      </p:sp>
      <p:sp>
        <p:nvSpPr>
          <p:cNvPr id="3" name="Content Placeholder 2"/>
          <p:cNvSpPr>
            <a:spLocks noGrp="1"/>
          </p:cNvSpPr>
          <p:nvPr>
            <p:ph idx="1"/>
          </p:nvPr>
        </p:nvSpPr>
        <p:spPr/>
        <p:txBody>
          <a:bodyPr/>
          <a:lstStyle/>
          <a:p>
            <a:r>
              <a:rPr lang="en-US" dirty="0" smtClean="0"/>
              <a:t>Patient identifies</a:t>
            </a:r>
          </a:p>
          <a:p>
            <a:r>
              <a:rPr lang="en-US" dirty="0" smtClean="0"/>
              <a:t>Patient will optimize</a:t>
            </a:r>
          </a:p>
          <a:p>
            <a:r>
              <a:rPr lang="en-US" dirty="0" smtClean="0"/>
              <a:t>Patient will experience decreased distress</a:t>
            </a:r>
            <a:endParaRPr lang="en-US" dirty="0"/>
          </a:p>
        </p:txBody>
      </p:sp>
    </p:spTree>
    <p:extLst>
      <p:ext uri="{BB962C8B-B14F-4D97-AF65-F5344CB8AC3E}">
        <p14:creationId xmlns:p14="http://schemas.microsoft.com/office/powerpoint/2010/main" val="194394651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1654</TotalTime>
  <Words>3987</Words>
  <Application>Microsoft Office PowerPoint</Application>
  <PresentationFormat>Widescreen</PresentationFormat>
  <Paragraphs>658</Paragraphs>
  <Slides>89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89</vt:i4>
      </vt:variant>
    </vt:vector>
  </HeadingPairs>
  <TitlesOfParts>
    <vt:vector size="94" baseType="lpstr">
      <vt:lpstr>Arial</vt:lpstr>
      <vt:lpstr>Trebuchet MS</vt:lpstr>
      <vt:lpstr>Wingdings 3</vt:lpstr>
      <vt:lpstr>Facet</vt:lpstr>
      <vt:lpstr>1_Facet</vt:lpstr>
      <vt:lpstr>Psychosocial Dimensions  of Care</vt:lpstr>
      <vt:lpstr>Topics</vt:lpstr>
      <vt:lpstr>Chapter 47: Altered Body Image</vt:lpstr>
      <vt:lpstr>Overview</vt:lpstr>
      <vt:lpstr>Assessment</vt:lpstr>
      <vt:lpstr>Assessment cont.</vt:lpstr>
      <vt:lpstr>Assessment cont.</vt:lpstr>
      <vt:lpstr>Management</vt:lpstr>
      <vt:lpstr>Expected Patient Outcomes</vt:lpstr>
      <vt:lpstr>Chapter 48: Caregiver Burden</vt:lpstr>
      <vt:lpstr>Overview</vt:lpstr>
      <vt:lpstr>Overview</vt:lpstr>
      <vt:lpstr>Assessment</vt:lpstr>
      <vt:lpstr>Management</vt:lpstr>
      <vt:lpstr>Expected Caregiver Outcomes</vt:lpstr>
      <vt:lpstr>Chapter 49: Cultural and Spiritual Care</vt:lpstr>
      <vt:lpstr>Overview</vt:lpstr>
      <vt:lpstr>Definitions</vt:lpstr>
      <vt:lpstr>Definitions</vt:lpstr>
      <vt:lpstr>Definitions</vt:lpstr>
      <vt:lpstr>Definitions</vt:lpstr>
      <vt:lpstr>Definitions</vt:lpstr>
      <vt:lpstr>Definitions</vt:lpstr>
      <vt:lpstr>Cultural Diversity</vt:lpstr>
      <vt:lpstr>Cultural Diversity</vt:lpstr>
      <vt:lpstr>Poverty and Cancer</vt:lpstr>
      <vt:lpstr>Responses to the cancer experience</vt:lpstr>
      <vt:lpstr>Responses to the cancer experience</vt:lpstr>
      <vt:lpstr>Spiritual and religious diversity</vt:lpstr>
      <vt:lpstr>Spiritual and religious diversity</vt:lpstr>
      <vt:lpstr>Spiritual and religious diversity</vt:lpstr>
      <vt:lpstr>Assessment</vt:lpstr>
      <vt:lpstr>Management</vt:lpstr>
      <vt:lpstr>Expected Patient Outcomes</vt:lpstr>
      <vt:lpstr>Ch 50: Psychosocial Disturbances and Coping</vt:lpstr>
      <vt:lpstr>Distress</vt:lpstr>
      <vt:lpstr>Overview</vt:lpstr>
      <vt:lpstr>Risk Factors</vt:lpstr>
      <vt:lpstr>General Treatment Approaches</vt:lpstr>
      <vt:lpstr>Potential sequelae of emotional distress</vt:lpstr>
      <vt:lpstr>Assessment</vt:lpstr>
      <vt:lpstr>Assessment</vt:lpstr>
      <vt:lpstr>Management</vt:lpstr>
      <vt:lpstr>Anxiety</vt:lpstr>
      <vt:lpstr>Overview</vt:lpstr>
      <vt:lpstr>Risk Factors</vt:lpstr>
      <vt:lpstr>Risk Factors</vt:lpstr>
      <vt:lpstr>General treatment approaches</vt:lpstr>
      <vt:lpstr>Potential Sequelae of anxiety</vt:lpstr>
      <vt:lpstr>Assessment</vt:lpstr>
      <vt:lpstr>Management</vt:lpstr>
      <vt:lpstr>Management</vt:lpstr>
      <vt:lpstr>Depression</vt:lpstr>
      <vt:lpstr>Overview</vt:lpstr>
      <vt:lpstr>PowerPoint Presentation</vt:lpstr>
      <vt:lpstr>Risk Factors</vt:lpstr>
      <vt:lpstr>Assessment</vt:lpstr>
      <vt:lpstr>Assessment</vt:lpstr>
      <vt:lpstr>Management</vt:lpstr>
      <vt:lpstr>Loss of personal control</vt:lpstr>
      <vt:lpstr>Overview</vt:lpstr>
      <vt:lpstr>PowerPoint Presentation</vt:lpstr>
      <vt:lpstr>Risk Factors</vt:lpstr>
      <vt:lpstr>Risk factors</vt:lpstr>
      <vt:lpstr>General treatment approaches</vt:lpstr>
      <vt:lpstr>PowerPoint Presentation</vt:lpstr>
      <vt:lpstr>Assessment</vt:lpstr>
      <vt:lpstr>Management</vt:lpstr>
      <vt:lpstr>Loss and Grief</vt:lpstr>
      <vt:lpstr>Overview</vt:lpstr>
      <vt:lpstr>Risk factors</vt:lpstr>
      <vt:lpstr>PowerPoint Presentation</vt:lpstr>
      <vt:lpstr>Assessment</vt:lpstr>
      <vt:lpstr>PowerPoint Presentation</vt:lpstr>
      <vt:lpstr>Management</vt:lpstr>
      <vt:lpstr>Coping</vt:lpstr>
      <vt:lpstr>Overview</vt:lpstr>
      <vt:lpstr>PowerPoint Presentation</vt:lpstr>
      <vt:lpstr>PowerPoint Presentation</vt:lpstr>
      <vt:lpstr>Assessment</vt:lpstr>
      <vt:lpstr>Management</vt:lpstr>
      <vt:lpstr>Expected patient outcomes</vt:lpstr>
      <vt:lpstr>Chapter 51: Sexuality and Sexual Dysfunction</vt:lpstr>
      <vt:lpstr>Sexuality</vt:lpstr>
      <vt:lpstr>Assessment</vt:lpstr>
      <vt:lpstr>Management</vt:lpstr>
      <vt:lpstr>PowerPoint Presentation</vt:lpstr>
      <vt:lpstr>PowerPoint Presentation</vt:lpstr>
      <vt:lpstr>Expected patient outcomes</vt:lpstr>
    </vt:vector>
  </TitlesOfParts>
  <Company>Temple University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Psychosocial Dimensions of Care</dc:title>
  <dc:creator>Smith, Beth C</dc:creator>
  <cp:lastModifiedBy>Smith, Beth C</cp:lastModifiedBy>
  <cp:revision>50</cp:revision>
  <dcterms:created xsi:type="dcterms:W3CDTF">2020-08-18T17:35:10Z</dcterms:created>
  <dcterms:modified xsi:type="dcterms:W3CDTF">2023-02-27T18:12:02Z</dcterms:modified>
</cp:coreProperties>
</file>