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 id="2147484219" r:id="rId2"/>
  </p:sldMasterIdLst>
  <p:notesMasterIdLst>
    <p:notesMasterId r:id="rId24"/>
  </p:notesMasterIdLst>
  <p:sldIdLst>
    <p:sldId id="283" r:id="rId3"/>
    <p:sldId id="258" r:id="rId4"/>
    <p:sldId id="286" r:id="rId5"/>
    <p:sldId id="259" r:id="rId6"/>
    <p:sldId id="287" r:id="rId7"/>
    <p:sldId id="292" r:id="rId8"/>
    <p:sldId id="277" r:id="rId9"/>
    <p:sldId id="288" r:id="rId10"/>
    <p:sldId id="289" r:id="rId11"/>
    <p:sldId id="271" r:id="rId12"/>
    <p:sldId id="262" r:id="rId13"/>
    <p:sldId id="290" r:id="rId14"/>
    <p:sldId id="265" r:id="rId15"/>
    <p:sldId id="263" r:id="rId16"/>
    <p:sldId id="267" r:id="rId17"/>
    <p:sldId id="270" r:id="rId18"/>
    <p:sldId id="279" r:id="rId19"/>
    <p:sldId id="291" r:id="rId20"/>
    <p:sldId id="278" r:id="rId21"/>
    <p:sldId id="27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t, Diana N" initials="KD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817" autoAdjust="0"/>
  </p:normalViewPr>
  <p:slideViewPr>
    <p:cSldViewPr snapToGrid="0">
      <p:cViewPr varScale="1">
        <p:scale>
          <a:sx n="59" d="100"/>
          <a:sy n="59" d="100"/>
        </p:scale>
        <p:origin x="133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2765-8022-41B7-9A98-12271E5AA804}" type="datetimeFigureOut">
              <a:rPr lang="en-US" smtClean="0"/>
              <a:t>4/3/2023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2007C-FEC8-469F-B93E-05D5B801DD92}" type="slidenum">
              <a:rPr lang="en-US" smtClean="0"/>
              <a:t>‹#›</a:t>
            </a:fld>
            <a:endParaRPr lang="en-US"/>
          </a:p>
        </p:txBody>
      </p:sp>
    </p:spTree>
    <p:extLst>
      <p:ext uri="{BB962C8B-B14F-4D97-AF65-F5344CB8AC3E}">
        <p14:creationId xmlns:p14="http://schemas.microsoft.com/office/powerpoint/2010/main" val="47371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endParaRPr lang="en-US" sz="2000" dirty="0">
              <a:solidFill>
                <a:srgbClr val="FF0000"/>
              </a:solidFill>
            </a:endParaRPr>
          </a:p>
        </p:txBody>
      </p:sp>
      <p:sp>
        <p:nvSpPr>
          <p:cNvPr id="4" name="Slide Number Placeholder 3"/>
          <p:cNvSpPr>
            <a:spLocks noGrp="1"/>
          </p:cNvSpPr>
          <p:nvPr>
            <p:ph type="sldNum" sz="quarter" idx="10"/>
          </p:nvPr>
        </p:nvSpPr>
        <p:spPr/>
        <p:txBody>
          <a:bodyPr/>
          <a:lstStyle/>
          <a:p>
            <a:fld id="{5F0C8DC3-69E1-4AEA-8D4D-41B0E0E1BC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3327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 P = patient population</a:t>
            </a:r>
            <a:r>
              <a:rPr lang="en-US" baseline="0" dirty="0" smtClean="0"/>
              <a:t> of interest</a:t>
            </a:r>
            <a:endParaRPr lang="en-US" dirty="0" smtClean="0"/>
          </a:p>
          <a:p>
            <a:pPr marL="0" indent="0">
              <a:buNone/>
            </a:pPr>
            <a:endParaRPr lang="en-US" dirty="0" smtClean="0"/>
          </a:p>
          <a:p>
            <a:pPr marL="0" indent="0">
              <a:buNone/>
            </a:pPr>
            <a:r>
              <a:rPr lang="en-US" dirty="0" smtClean="0"/>
              <a:t>I = Intervention not improvement</a:t>
            </a:r>
          </a:p>
          <a:p>
            <a:pPr marL="0" indent="0">
              <a:buNone/>
            </a:pPr>
            <a:r>
              <a:rPr lang="en-US" dirty="0" smtClean="0"/>
              <a:t>O = Outcomes not opportunity</a:t>
            </a:r>
          </a:p>
          <a:p>
            <a:pPr marL="0" indent="0">
              <a:buNone/>
            </a:pPr>
            <a:r>
              <a:rPr lang="en-US" dirty="0" smtClean="0"/>
              <a:t>T = Time</a:t>
            </a:r>
            <a:r>
              <a:rPr lang="en-US" baseline="0" dirty="0" smtClean="0"/>
              <a:t> not theory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17</a:t>
            </a:fld>
            <a:endParaRPr lang="en-US"/>
          </a:p>
        </p:txBody>
      </p:sp>
    </p:spTree>
    <p:extLst>
      <p:ext uri="{BB962C8B-B14F-4D97-AF65-F5344CB8AC3E}">
        <p14:creationId xmlns:p14="http://schemas.microsoft.com/office/powerpoint/2010/main" val="381544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Answer – A =</a:t>
            </a:r>
            <a:r>
              <a:rPr lang="en-US" baseline="0" dirty="0" smtClean="0"/>
              <a:t> highest level of evidence on which to base practice change – systemic reviews of randomized clinical trials (RCT)</a:t>
            </a:r>
          </a:p>
          <a:p>
            <a:r>
              <a:rPr lang="en-US" baseline="0" dirty="0" smtClean="0"/>
              <a:t>Level 2 = single site RCT</a:t>
            </a:r>
          </a:p>
          <a:p>
            <a:r>
              <a:rPr lang="en-US" baseline="0" dirty="0" smtClean="0"/>
              <a:t>Level 5 = systemic review of descriptive or qualitative studies</a:t>
            </a:r>
          </a:p>
          <a:p>
            <a:r>
              <a:rPr lang="en-US" baseline="0" dirty="0" smtClean="0"/>
              <a:t>Level 7 = lowest level of evidence to base practice change – expert opinion </a:t>
            </a:r>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18</a:t>
            </a:fld>
            <a:endParaRPr lang="en-US"/>
          </a:p>
        </p:txBody>
      </p:sp>
    </p:spTree>
    <p:extLst>
      <p:ext uri="{BB962C8B-B14F-4D97-AF65-F5344CB8AC3E}">
        <p14:creationId xmlns:p14="http://schemas.microsoft.com/office/powerpoint/2010/main" val="336126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 B – impact on clinical practice and patient outcomes are most important and valuable components of EBP</a:t>
            </a:r>
          </a:p>
          <a:p>
            <a:endParaRPr lang="en-US" baseline="0" dirty="0" smtClean="0"/>
          </a:p>
          <a:p>
            <a:r>
              <a:rPr lang="en-US" baseline="0" dirty="0" smtClean="0"/>
              <a:t>Outcomes should be disseminated such as through grand rounds and national conferences but EBP is most valuable when clinical practice changes occur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19</a:t>
            </a:fld>
            <a:endParaRPr lang="en-US"/>
          </a:p>
        </p:txBody>
      </p:sp>
    </p:spTree>
    <p:extLst>
      <p:ext uri="{BB962C8B-B14F-4D97-AF65-F5344CB8AC3E}">
        <p14:creationId xmlns:p14="http://schemas.microsoft.com/office/powerpoint/2010/main" val="358044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Behavioral Learning</a:t>
            </a:r>
            <a:r>
              <a:rPr lang="en-US" dirty="0" smtClean="0"/>
              <a:t>: learning</a:t>
            </a:r>
            <a:r>
              <a:rPr lang="en-US" baseline="0" dirty="0" smtClean="0"/>
              <a:t> is based on observable behaviors that are reinforced to increase the strength of the behavior; </a:t>
            </a:r>
            <a:r>
              <a:rPr lang="en-US" baseline="0" dirty="0" err="1" smtClean="0"/>
              <a:t>eg</a:t>
            </a:r>
            <a:r>
              <a:rPr lang="en-US" baseline="0" dirty="0" smtClean="0"/>
              <a:t>: visual imagery</a:t>
            </a:r>
          </a:p>
          <a:p>
            <a:r>
              <a:rPr lang="en-US" b="1" baseline="0" dirty="0" smtClean="0"/>
              <a:t>Cognitive Learning</a:t>
            </a:r>
            <a:r>
              <a:rPr lang="en-US" baseline="0" dirty="0" smtClean="0"/>
              <a:t>: internal process that leads to learning and requires attention, thought and reasoning for the information to be applied; </a:t>
            </a:r>
            <a:r>
              <a:rPr lang="en-US" baseline="0" dirty="0" err="1" smtClean="0"/>
              <a:t>eg</a:t>
            </a:r>
            <a:r>
              <a:rPr lang="en-US" baseline="0" dirty="0" smtClean="0"/>
              <a:t>: a mnemonic for symptoms that should trigger an important memory like needing to call your physician</a:t>
            </a:r>
          </a:p>
          <a:p>
            <a:r>
              <a:rPr lang="en-US" b="1" baseline="0" dirty="0" smtClean="0"/>
              <a:t>Social learning</a:t>
            </a:r>
            <a:r>
              <a:rPr lang="en-US" baseline="0" dirty="0" smtClean="0"/>
              <a:t>: learning that takes place based on watching and imitating others and three core concepts exist: individual learns through observation, process involves internal mental states and processing, and something that is learned does not always result in a change in behavior</a:t>
            </a:r>
          </a:p>
          <a:p>
            <a:r>
              <a:rPr lang="en-US" b="1" baseline="0" dirty="0" smtClean="0"/>
              <a:t>Motivational learning</a:t>
            </a:r>
            <a:r>
              <a:rPr lang="en-US" baseline="0" dirty="0" smtClean="0"/>
              <a:t>: describes why and how human behavior is activated and directed; </a:t>
            </a:r>
            <a:r>
              <a:rPr lang="en-US" baseline="0" dirty="0" err="1" smtClean="0"/>
              <a:t>eg</a:t>
            </a:r>
            <a:r>
              <a:rPr lang="en-US" baseline="0" dirty="0" smtClean="0"/>
              <a:t>: I want to be here for my child, so I have to quit smoking”</a:t>
            </a:r>
          </a:p>
          <a:p>
            <a:r>
              <a:rPr lang="en-US" b="1" baseline="0" dirty="0" smtClean="0"/>
              <a:t>Humanistic learning</a:t>
            </a:r>
            <a:r>
              <a:rPr lang="en-US" baseline="0" dirty="0" smtClean="0"/>
              <a:t>: learner directed approach, knowing that individuals are unique and want to learn in a positive manner; </a:t>
            </a:r>
            <a:r>
              <a:rPr lang="en-US" baseline="0" dirty="0" err="1" smtClean="0"/>
              <a:t>eg</a:t>
            </a:r>
            <a:r>
              <a:rPr lang="en-US" baseline="0" dirty="0" smtClean="0"/>
              <a:t>: a patient expressing fear of dying and needing better coping mechanisms</a:t>
            </a:r>
          </a:p>
          <a:p>
            <a:r>
              <a:rPr lang="en-US" b="1" baseline="0" dirty="0" smtClean="0"/>
              <a:t>Adult Learning</a:t>
            </a:r>
            <a:r>
              <a:rPr lang="en-US" baseline="0" dirty="0" smtClean="0"/>
              <a:t>: someone who is self-directed and independent and based on past history; </a:t>
            </a:r>
            <a:r>
              <a:rPr lang="en-US" baseline="0" dirty="0" err="1" smtClean="0"/>
              <a:t>eg</a:t>
            </a:r>
            <a:r>
              <a:rPr lang="en-US" baseline="0" dirty="0" smtClean="0"/>
              <a:t>: independent </a:t>
            </a:r>
            <a:r>
              <a:rPr lang="en-US" baseline="0" dirty="0" err="1" smtClean="0"/>
              <a:t>interent</a:t>
            </a:r>
            <a:r>
              <a:rPr lang="en-US" baseline="0" dirty="0" smtClean="0"/>
              <a:t> search for info related to new cancer diagnosis  </a:t>
            </a:r>
          </a:p>
        </p:txBody>
      </p:sp>
      <p:sp>
        <p:nvSpPr>
          <p:cNvPr id="4" name="Slide Number Placeholder 3"/>
          <p:cNvSpPr>
            <a:spLocks noGrp="1"/>
          </p:cNvSpPr>
          <p:nvPr>
            <p:ph type="sldNum" sz="quarter" idx="10"/>
          </p:nvPr>
        </p:nvSpPr>
        <p:spPr/>
        <p:txBody>
          <a:bodyPr/>
          <a:lstStyle/>
          <a:p>
            <a:fld id="{8B42007C-FEC8-469F-B93E-05D5B801DD92}" type="slidenum">
              <a:rPr lang="en-US" smtClean="0"/>
              <a:t>2</a:t>
            </a:fld>
            <a:endParaRPr lang="en-US"/>
          </a:p>
        </p:txBody>
      </p:sp>
    </p:spTree>
    <p:extLst>
      <p:ext uri="{BB962C8B-B14F-4D97-AF65-F5344CB8AC3E}">
        <p14:creationId xmlns:p14="http://schemas.microsoft.com/office/powerpoint/2010/main" val="216291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3</a:t>
            </a:fld>
            <a:endParaRPr lang="en-US"/>
          </a:p>
        </p:txBody>
      </p:sp>
    </p:spTree>
    <p:extLst>
      <p:ext uri="{BB962C8B-B14F-4D97-AF65-F5344CB8AC3E}">
        <p14:creationId xmlns:p14="http://schemas.microsoft.com/office/powerpoint/2010/main" val="343112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Goals:</a:t>
            </a:r>
            <a:r>
              <a:rPr lang="en-US" baseline="0" dirty="0" smtClean="0"/>
              <a:t> Providing a global view of intended outcomes; </a:t>
            </a:r>
            <a:r>
              <a:rPr lang="en-US" baseline="0" dirty="0" err="1" smtClean="0"/>
              <a:t>eg</a:t>
            </a:r>
            <a:r>
              <a:rPr lang="en-US" baseline="0" dirty="0" smtClean="0"/>
              <a:t>: Ability for self care after discharge</a:t>
            </a:r>
          </a:p>
          <a:p>
            <a:r>
              <a:rPr lang="en-US" baseline="0" dirty="0" smtClean="0"/>
              <a:t>ABCD Rule of Objectives: “Who” will do “what” by “when” and to “what extent”? </a:t>
            </a:r>
          </a:p>
          <a:p>
            <a:r>
              <a:rPr lang="en-US" b="1" baseline="0" dirty="0" smtClean="0"/>
              <a:t>Audience</a:t>
            </a:r>
            <a:r>
              <a:rPr lang="en-US" baseline="0" dirty="0" smtClean="0"/>
              <a:t> (who the learner is) </a:t>
            </a:r>
            <a:r>
              <a:rPr lang="en-US" b="1" baseline="0" dirty="0" smtClean="0"/>
              <a:t>Behavior</a:t>
            </a:r>
            <a:r>
              <a:rPr lang="en-US" baseline="0" dirty="0" smtClean="0"/>
              <a:t> (what the learner is to do) </a:t>
            </a:r>
            <a:r>
              <a:rPr lang="en-US" b="1" baseline="0" dirty="0" smtClean="0"/>
              <a:t>Condition</a:t>
            </a:r>
            <a:r>
              <a:rPr lang="en-US" baseline="0" dirty="0" smtClean="0"/>
              <a:t> (Under what circumstances) </a:t>
            </a:r>
            <a:r>
              <a:rPr lang="en-US" b="1" baseline="0" dirty="0" smtClean="0"/>
              <a:t>Degree </a:t>
            </a:r>
            <a:r>
              <a:rPr lang="en-US" b="0" baseline="0" dirty="0" smtClean="0"/>
              <a:t>(to what extent the learner is to perform); </a:t>
            </a:r>
            <a:r>
              <a:rPr lang="en-US" b="0" baseline="0" dirty="0" err="1" smtClean="0"/>
              <a:t>eg</a:t>
            </a:r>
            <a:r>
              <a:rPr lang="en-US" b="0" baseline="0" dirty="0" smtClean="0"/>
              <a:t>: The learner is able to state four foods with high iron content after reading information regarding foods with high iron content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4</a:t>
            </a:fld>
            <a:endParaRPr lang="en-US"/>
          </a:p>
        </p:txBody>
      </p:sp>
    </p:spTree>
    <p:extLst>
      <p:ext uri="{BB962C8B-B14F-4D97-AF65-F5344CB8AC3E}">
        <p14:creationId xmlns:p14="http://schemas.microsoft.com/office/powerpoint/2010/main" val="333937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t>
            </a:r>
            <a:r>
              <a:rPr lang="en-US" b="1" baseline="0" dirty="0" smtClean="0"/>
              <a:t>B</a:t>
            </a:r>
          </a:p>
          <a:p>
            <a:r>
              <a:rPr lang="en-US" b="1" baseline="0" dirty="0" smtClean="0"/>
              <a:t>Rationale:</a:t>
            </a:r>
            <a:r>
              <a:rPr lang="en-US" b="0" baseline="0" dirty="0" smtClean="0"/>
              <a:t> The ABCD rule indicates objectives should include audience (who the learner is), behavior (what the learner is to do), condition (under what circumstances), and degree (how much, to what extent  the learner is to perform).</a:t>
            </a:r>
            <a:endParaRPr lang="en-US" b="1" baseline="0" dirty="0" smtClean="0"/>
          </a:p>
        </p:txBody>
      </p:sp>
      <p:sp>
        <p:nvSpPr>
          <p:cNvPr id="4" name="Slide Number Placeholder 3"/>
          <p:cNvSpPr>
            <a:spLocks noGrp="1"/>
          </p:cNvSpPr>
          <p:nvPr>
            <p:ph type="sldNum" sz="quarter" idx="10"/>
          </p:nvPr>
        </p:nvSpPr>
        <p:spPr/>
        <p:txBody>
          <a:bodyPr/>
          <a:lstStyle/>
          <a:p>
            <a:fld id="{8B42007C-FEC8-469F-B93E-05D5B801DD92}" type="slidenum">
              <a:rPr lang="en-US" smtClean="0"/>
              <a:t>7</a:t>
            </a:fld>
            <a:endParaRPr lang="en-US"/>
          </a:p>
        </p:txBody>
      </p:sp>
    </p:spTree>
    <p:extLst>
      <p:ext uri="{BB962C8B-B14F-4D97-AF65-F5344CB8AC3E}">
        <p14:creationId xmlns:p14="http://schemas.microsoft.com/office/powerpoint/2010/main" val="391510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Answer: </a:t>
            </a:r>
            <a:r>
              <a:rPr lang="en-US" b="0" baseline="0" dirty="0" smtClean="0"/>
              <a:t> </a:t>
            </a:r>
            <a:r>
              <a:rPr lang="en-US" b="1" dirty="0" smtClean="0"/>
              <a:t>C</a:t>
            </a:r>
          </a:p>
          <a:p>
            <a:r>
              <a:rPr lang="en-US" b="1" dirty="0" smtClean="0"/>
              <a:t>Rationale: </a:t>
            </a:r>
            <a:r>
              <a:rPr lang="en-US" b="0" dirty="0" smtClean="0"/>
              <a:t>Questions</a:t>
            </a:r>
            <a:r>
              <a:rPr lang="en-US" b="0" baseline="0" dirty="0" smtClean="0"/>
              <a:t> to answer or discuss include what the client knows or wants to know, cultural or religious beliefs and practice that might impact the process, the language of the client, physical or cognitive impairments that could impact learning, preferred learning style, and educational background. The other concepts listed (the nurses knowledge, the budget available) are important, but initial development should be based on answers to the above questions.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B42007C-FEC8-469F-B93E-05D5B801DD92}" type="slidenum">
              <a:rPr lang="en-US" smtClean="0"/>
              <a:t>8</a:t>
            </a:fld>
            <a:endParaRPr lang="en-US"/>
          </a:p>
        </p:txBody>
      </p:sp>
    </p:spTree>
    <p:extLst>
      <p:ext uri="{BB962C8B-B14F-4D97-AF65-F5344CB8AC3E}">
        <p14:creationId xmlns:p14="http://schemas.microsoft.com/office/powerpoint/2010/main" val="46331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b="1" dirty="0" smtClean="0"/>
              <a:t>D</a:t>
            </a:r>
          </a:p>
          <a:p>
            <a:r>
              <a:rPr lang="en-US" b="1" dirty="0" smtClean="0"/>
              <a:t>Rationale: </a:t>
            </a:r>
            <a:r>
              <a:rPr lang="en-US" b="0" dirty="0" smtClean="0"/>
              <a:t>The</a:t>
            </a:r>
            <a:r>
              <a:rPr lang="en-US" b="0" baseline="0" dirty="0" smtClean="0"/>
              <a:t> overall purpose of client education is to enable full participation, acceptance of responsibility, and shared decision making. Compliance often implies instructions that the client is expected to obey. Client education focuses on empowering the individual for self care.</a:t>
            </a:r>
            <a:endParaRPr lang="en-US" b="1" dirty="0"/>
          </a:p>
        </p:txBody>
      </p:sp>
      <p:sp>
        <p:nvSpPr>
          <p:cNvPr id="4" name="Slide Number Placeholder 3"/>
          <p:cNvSpPr>
            <a:spLocks noGrp="1"/>
          </p:cNvSpPr>
          <p:nvPr>
            <p:ph type="sldNum" sz="quarter" idx="10"/>
          </p:nvPr>
        </p:nvSpPr>
        <p:spPr/>
        <p:txBody>
          <a:bodyPr/>
          <a:lstStyle/>
          <a:p>
            <a:fld id="{8B42007C-FEC8-469F-B93E-05D5B801DD92}" type="slidenum">
              <a:rPr lang="en-US" smtClean="0"/>
              <a:t>9</a:t>
            </a:fld>
            <a:endParaRPr lang="en-US"/>
          </a:p>
        </p:txBody>
      </p:sp>
    </p:spTree>
    <p:extLst>
      <p:ext uri="{BB962C8B-B14F-4D97-AF65-F5344CB8AC3E}">
        <p14:creationId xmlns:p14="http://schemas.microsoft.com/office/powerpoint/2010/main" val="373050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13</a:t>
            </a:fld>
            <a:endParaRPr lang="en-US"/>
          </a:p>
        </p:txBody>
      </p:sp>
    </p:spTree>
    <p:extLst>
      <p:ext uri="{BB962C8B-B14F-4D97-AF65-F5344CB8AC3E}">
        <p14:creationId xmlns:p14="http://schemas.microsoft.com/office/powerpoint/2010/main" val="11741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determines the strength of evidence – level 1 is the highest level of evidence on which</a:t>
            </a:r>
            <a:r>
              <a:rPr lang="en-US" sz="1200" b="0" i="0" kern="1200" baseline="0" dirty="0" smtClean="0">
                <a:solidFill>
                  <a:schemeClr val="tx1"/>
                </a:solidFill>
                <a:effectLst/>
                <a:latin typeface="+mn-lt"/>
                <a:ea typeface="+mn-ea"/>
                <a:cs typeface="+mn-cs"/>
              </a:rPr>
              <a:t> to base practice change and level 7 is the lowest level on which to base practice change. </a:t>
            </a:r>
            <a:endParaRPr lang="en-US" dirty="0"/>
          </a:p>
        </p:txBody>
      </p:sp>
      <p:sp>
        <p:nvSpPr>
          <p:cNvPr id="4" name="Slide Number Placeholder 3"/>
          <p:cNvSpPr>
            <a:spLocks noGrp="1"/>
          </p:cNvSpPr>
          <p:nvPr>
            <p:ph type="sldNum" sz="quarter" idx="10"/>
          </p:nvPr>
        </p:nvSpPr>
        <p:spPr/>
        <p:txBody>
          <a:bodyPr/>
          <a:lstStyle/>
          <a:p>
            <a:fld id="{8B42007C-FEC8-469F-B93E-05D5B801DD92}" type="slidenum">
              <a:rPr lang="en-US" smtClean="0"/>
              <a:t>14</a:t>
            </a:fld>
            <a:endParaRPr lang="en-US"/>
          </a:p>
        </p:txBody>
      </p:sp>
    </p:spTree>
    <p:extLst>
      <p:ext uri="{BB962C8B-B14F-4D97-AF65-F5344CB8AC3E}">
        <p14:creationId xmlns:p14="http://schemas.microsoft.com/office/powerpoint/2010/main" val="331133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DB7F8-AE19-4DBE-98C7-F54DB4300705}"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77467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7F8-AE19-4DBE-98C7-F54DB4300705}"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5842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7F8-AE19-4DBE-98C7-F54DB4300705}"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138891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76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0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9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7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4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24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669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3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7F8-AE19-4DBE-98C7-F54DB4300705}"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4087113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119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93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1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DB7F8-AE19-4DBE-98C7-F54DB4300705}"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73192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DB7F8-AE19-4DBE-98C7-F54DB4300705}"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316697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DB7F8-AE19-4DBE-98C7-F54DB4300705}"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1718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DB7F8-AE19-4DBE-98C7-F54DB4300705}"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137522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DB7F8-AE19-4DBE-98C7-F54DB4300705}"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34522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DB7F8-AE19-4DBE-98C7-F54DB4300705}"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65981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DB7F8-AE19-4DBE-98C7-F54DB4300705}"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0D30-FEEF-45D5-AA49-7C534BEC77C8}" type="slidenum">
              <a:rPr lang="en-US" smtClean="0"/>
              <a:t>‹#›</a:t>
            </a:fld>
            <a:endParaRPr lang="en-US"/>
          </a:p>
        </p:txBody>
      </p:sp>
    </p:spTree>
    <p:extLst>
      <p:ext uri="{BB962C8B-B14F-4D97-AF65-F5344CB8AC3E}">
        <p14:creationId xmlns:p14="http://schemas.microsoft.com/office/powerpoint/2010/main" val="20810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BDB7F8-AE19-4DBE-98C7-F54DB4300705}" type="datetimeFigureOut">
              <a:rPr lang="en-US" smtClean="0"/>
              <a:t>4/3/2023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A0D30-FEEF-45D5-AA49-7C534BEC77C8}" type="slidenum">
              <a:rPr lang="en-US" smtClean="0"/>
              <a:t>‹#›</a:t>
            </a:fld>
            <a:endParaRPr lang="en-US"/>
          </a:p>
        </p:txBody>
      </p:sp>
    </p:spTree>
    <p:extLst>
      <p:ext uri="{BB962C8B-B14F-4D97-AF65-F5344CB8AC3E}">
        <p14:creationId xmlns:p14="http://schemas.microsoft.com/office/powerpoint/2010/main" val="4157288351"/>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8B398-6E95-4B49-B913-0E46951F12D2}"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AD95F-4AC3-40DC-8B39-FA16454B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915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15849" cy="6858000"/>
          </a:xfrm>
          <a:prstGeom prst="rect">
            <a:avLst/>
          </a:prstGeom>
        </p:spPr>
      </p:pic>
      <p:sp>
        <p:nvSpPr>
          <p:cNvPr id="2" name="Title 1"/>
          <p:cNvSpPr>
            <a:spLocks noGrp="1"/>
          </p:cNvSpPr>
          <p:nvPr>
            <p:ph type="ctrTitle"/>
          </p:nvPr>
        </p:nvSpPr>
        <p:spPr>
          <a:xfrm>
            <a:off x="2590800" y="1828800"/>
            <a:ext cx="4191000" cy="2590800"/>
          </a:xfrm>
        </p:spPr>
        <p:txBody>
          <a:bodyPr>
            <a:normAutofit/>
          </a:bodyPr>
          <a:lstStyle/>
          <a:p>
            <a:r>
              <a:rPr lang="en-US" sz="3600" i="1" dirty="0" smtClean="0">
                <a:solidFill>
                  <a:schemeClr val="bg1"/>
                </a:solidFill>
              </a:rPr>
              <a:t>Principles of Education and</a:t>
            </a:r>
            <a:r>
              <a:rPr lang="en-US" sz="3600" i="1" dirty="0">
                <a:solidFill>
                  <a:schemeClr val="bg1"/>
                </a:solidFill>
              </a:rPr>
              <a:t> </a:t>
            </a:r>
            <a:r>
              <a:rPr lang="en-US" sz="3600" i="1" dirty="0" smtClean="0">
                <a:solidFill>
                  <a:schemeClr val="bg1"/>
                </a:solidFill>
              </a:rPr>
              <a:t>EBP</a:t>
            </a:r>
            <a:endParaRPr lang="en-US" sz="3600" i="1" dirty="0">
              <a:solidFill>
                <a:schemeClr val="bg1"/>
              </a:solidFill>
            </a:endParaRPr>
          </a:p>
        </p:txBody>
      </p:sp>
      <p:sp>
        <p:nvSpPr>
          <p:cNvPr id="3" name="Subtitle 2"/>
          <p:cNvSpPr>
            <a:spLocks noGrp="1"/>
          </p:cNvSpPr>
          <p:nvPr>
            <p:ph type="subTitle" idx="1"/>
          </p:nvPr>
        </p:nvSpPr>
        <p:spPr>
          <a:xfrm>
            <a:off x="3752850" y="5271135"/>
            <a:ext cx="5391150" cy="977265"/>
          </a:xfrm>
        </p:spPr>
        <p:txBody>
          <a:bodyPr>
            <a:normAutofit/>
          </a:bodyPr>
          <a:lstStyle/>
          <a:p>
            <a:r>
              <a:rPr lang="en-US" sz="2400" b="1" i="1" dirty="0" smtClean="0">
                <a:solidFill>
                  <a:schemeClr val="tx1"/>
                </a:solidFill>
              </a:rPr>
              <a:t>  </a:t>
            </a:r>
            <a:r>
              <a:rPr lang="en-US" sz="2400" b="1" i="1" dirty="0">
                <a:solidFill>
                  <a:schemeClr val="tx1"/>
                </a:solidFill>
              </a:rPr>
              <a:t>Diana Kott MSN, </a:t>
            </a:r>
            <a:r>
              <a:rPr lang="en-US" sz="2400" b="1" i="1" dirty="0" smtClean="0">
                <a:solidFill>
                  <a:schemeClr val="tx1"/>
                </a:solidFill>
              </a:rPr>
              <a:t>RN, OCN   </a:t>
            </a:r>
          </a:p>
          <a:p>
            <a:r>
              <a:rPr lang="en-US" sz="2400" b="1" i="1" dirty="0" smtClean="0">
                <a:solidFill>
                  <a:schemeClr val="tx1"/>
                </a:solidFill>
              </a:rPr>
              <a:t>Deborah Baldassarre MSN, RN-BC OCN</a:t>
            </a:r>
          </a:p>
          <a:p>
            <a:endParaRPr lang="en-US" sz="2400" i="1" dirty="0">
              <a:solidFill>
                <a:schemeClr val="tx1"/>
              </a:solidFill>
            </a:endParaRPr>
          </a:p>
        </p:txBody>
      </p:sp>
      <p:pic>
        <p:nvPicPr>
          <p:cNvPr id="5" name="Picture 4"/>
          <p:cNvPicPr>
            <a:picLocks noChangeAspect="1"/>
          </p:cNvPicPr>
          <p:nvPr/>
        </p:nvPicPr>
        <p:blipFill>
          <a:blip r:embed="rId4"/>
          <a:stretch>
            <a:fillRect/>
          </a:stretch>
        </p:blipFill>
        <p:spPr>
          <a:xfrm>
            <a:off x="3892456" y="6044653"/>
            <a:ext cx="2194750" cy="780356"/>
          </a:xfrm>
          <a:prstGeom prst="rect">
            <a:avLst/>
          </a:prstGeom>
        </p:spPr>
      </p:pic>
    </p:spTree>
    <p:extLst>
      <p:ext uri="{BB962C8B-B14F-4D97-AF65-F5344CB8AC3E}">
        <p14:creationId xmlns:p14="http://schemas.microsoft.com/office/powerpoint/2010/main" val="142421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43840"/>
            <a:ext cx="8458200" cy="899161"/>
          </a:xfrm>
        </p:spPr>
        <p:txBody>
          <a:bodyPr>
            <a:normAutofit/>
          </a:bodyPr>
          <a:lstStyle/>
          <a:p>
            <a:pPr algn="ctr"/>
            <a:r>
              <a:rPr lang="en-US" altLang="en-US" sz="4000" dirty="0" smtClean="0">
                <a:solidFill>
                  <a:schemeClr val="bg1"/>
                </a:solidFill>
                <a:latin typeface="+mn-lt"/>
                <a:ea typeface="ＭＳ Ｐゴシック" panose="020B0600070205080204" pitchFamily="34" charset="-128"/>
              </a:rPr>
              <a:t>What is Evidence Based Practice (EBP)?</a:t>
            </a:r>
          </a:p>
        </p:txBody>
      </p:sp>
      <p:sp>
        <p:nvSpPr>
          <p:cNvPr id="9219" name="Content Placeholder 4"/>
          <p:cNvSpPr>
            <a:spLocks noGrp="1"/>
          </p:cNvSpPr>
          <p:nvPr>
            <p:ph idx="1"/>
          </p:nvPr>
        </p:nvSpPr>
        <p:spPr>
          <a:xfrm>
            <a:off x="521970" y="1034143"/>
            <a:ext cx="8164830" cy="5687333"/>
          </a:xfrm>
        </p:spPr>
        <p:txBody>
          <a:bodyPr>
            <a:normAutofit/>
          </a:bodyPr>
          <a:lstStyle/>
          <a:p>
            <a:pPr>
              <a:buFont typeface="Arial" charset="0"/>
              <a:buChar char="•"/>
              <a:defRPr/>
            </a:pPr>
            <a:r>
              <a:rPr lang="en-US" altLang="en-US" sz="2400" dirty="0" smtClean="0">
                <a:solidFill>
                  <a:schemeClr val="bg1"/>
                </a:solidFill>
                <a:ea typeface="ＭＳ Ｐゴシック" pitchFamily="34" charset="-128"/>
              </a:rPr>
              <a:t>The integration of the best possible research evidence with clinical expertise and patient needs</a:t>
            </a:r>
          </a:p>
          <a:p>
            <a:pPr>
              <a:buFont typeface="Arial" charset="0"/>
              <a:buChar char="•"/>
              <a:defRPr/>
            </a:pPr>
            <a:r>
              <a:rPr lang="en-US" altLang="en-US" sz="2400" dirty="0" smtClean="0">
                <a:solidFill>
                  <a:schemeClr val="bg1"/>
                </a:solidFill>
                <a:ea typeface="ＭＳ Ｐゴシック" pitchFamily="34" charset="-128"/>
              </a:rPr>
              <a:t>A lifelong problem-solving approach to clinical practice that integrates the best evidence from well-designed studies</a:t>
            </a:r>
          </a:p>
          <a:p>
            <a:pPr marL="0" indent="0">
              <a:buNone/>
              <a:defRPr/>
            </a:pPr>
            <a:endParaRPr lang="en-US" altLang="en-US" sz="2400" dirty="0" smtClean="0">
              <a:solidFill>
                <a:schemeClr val="bg1"/>
              </a:solidFill>
              <a:ea typeface="ＭＳ Ｐゴシック" pitchFamily="34" charset="-128"/>
            </a:endParaRPr>
          </a:p>
          <a:p>
            <a:pPr>
              <a:buFont typeface="Arial" charset="0"/>
              <a:buChar char="•"/>
              <a:defRPr/>
            </a:pPr>
            <a:r>
              <a:rPr lang="en-US" altLang="en-US" sz="2400" dirty="0" smtClean="0">
                <a:solidFill>
                  <a:schemeClr val="bg1"/>
                </a:solidFill>
                <a:ea typeface="ＭＳ Ｐゴシック" pitchFamily="34" charset="-128"/>
              </a:rPr>
              <a:t>A systemic approach to clinical practice that emphasizes using best evidence in combination with clinical experience </a:t>
            </a:r>
            <a:endParaRPr lang="en-US" altLang="en-US" sz="2400" dirty="0">
              <a:solidFill>
                <a:schemeClr val="bg1"/>
              </a:solidFill>
              <a:ea typeface="ＭＳ Ｐゴシック" pitchFamily="34" charset="-128"/>
            </a:endParaRPr>
          </a:p>
          <a:p>
            <a:pPr lvl="0">
              <a:buFont typeface="Arial" charset="0"/>
              <a:buChar char="•"/>
              <a:defRPr/>
            </a:pPr>
            <a:r>
              <a:rPr lang="en-US" altLang="en-US" sz="2400" dirty="0" smtClean="0">
                <a:solidFill>
                  <a:prstClr val="white"/>
                </a:solidFill>
                <a:ea typeface="ＭＳ Ｐゴシック" pitchFamily="34" charset="-128"/>
              </a:rPr>
              <a:t>EBP is the </a:t>
            </a:r>
            <a:r>
              <a:rPr lang="en-US" altLang="en-US" sz="2400" b="1" dirty="0">
                <a:solidFill>
                  <a:srgbClr val="FFFF00"/>
                </a:solidFill>
                <a:ea typeface="ＭＳ Ｐゴシック" pitchFamily="34" charset="-128"/>
              </a:rPr>
              <a:t>key to delivering high-quality health care</a:t>
            </a:r>
            <a:r>
              <a:rPr lang="en-US" altLang="en-US" sz="2400" dirty="0">
                <a:solidFill>
                  <a:prstClr val="white"/>
                </a:solidFill>
                <a:ea typeface="ＭＳ Ｐゴシック" pitchFamily="34" charset="-128"/>
              </a:rPr>
              <a:t>, achieving improved patient outcomes, and decreasing health care </a:t>
            </a:r>
            <a:r>
              <a:rPr lang="en-US" altLang="en-US" sz="2400" dirty="0" smtClean="0">
                <a:solidFill>
                  <a:prstClr val="white"/>
                </a:solidFill>
                <a:ea typeface="ＭＳ Ｐゴシック" pitchFamily="34" charset="-128"/>
              </a:rPr>
              <a:t>costs </a:t>
            </a:r>
          </a:p>
          <a:p>
            <a:pPr marL="0" lvl="0" indent="0">
              <a:buNone/>
              <a:defRPr/>
            </a:pPr>
            <a:endParaRPr lang="en-US" altLang="en-US" sz="2000" dirty="0" smtClean="0">
              <a:solidFill>
                <a:schemeClr val="bg1"/>
              </a:solidFill>
              <a:ea typeface="ＭＳ Ｐゴシック" pitchFamily="34" charset="-128"/>
            </a:endParaRPr>
          </a:p>
          <a:p>
            <a:pPr>
              <a:defRPr/>
            </a:pPr>
            <a:r>
              <a:rPr lang="en-US" altLang="en-US" sz="2400" dirty="0" smtClean="0">
                <a:solidFill>
                  <a:schemeClr val="bg1"/>
                </a:solidFill>
                <a:ea typeface="ＭＳ Ｐゴシック" pitchFamily="34" charset="-128"/>
              </a:rPr>
              <a:t>Primary goal of EBP is to guide oncology nursing interventions that are demonstrated to </a:t>
            </a:r>
            <a:r>
              <a:rPr lang="en-US" altLang="en-US" sz="2400" b="1" dirty="0" smtClean="0">
                <a:solidFill>
                  <a:srgbClr val="FFFF00"/>
                </a:solidFill>
                <a:ea typeface="ＭＳ Ｐゴシック" pitchFamily="34" charset="-128"/>
              </a:rPr>
              <a:t>enhance the quality and outcomes of cancer care</a:t>
            </a:r>
          </a:p>
          <a:p>
            <a:pPr>
              <a:defRPr/>
            </a:pPr>
            <a:r>
              <a:rPr lang="en-US" sz="2400" dirty="0">
                <a:solidFill>
                  <a:schemeClr val="bg1"/>
                </a:solidFill>
              </a:rPr>
              <a:t>EBP is most valuable when clinical practice changes </a:t>
            </a:r>
          </a:p>
          <a:p>
            <a:pPr>
              <a:defRPr/>
            </a:pPr>
            <a:endParaRPr lang="en-US" altLang="en-US" sz="2400" b="1" dirty="0" smtClean="0">
              <a:solidFill>
                <a:srgbClr val="FFFF00"/>
              </a:solidFill>
              <a:ea typeface="ＭＳ Ｐゴシック" pitchFamily="34" charset="-128"/>
            </a:endParaRPr>
          </a:p>
          <a:p>
            <a:pPr lvl="1">
              <a:buFont typeface="Arial" charset="0"/>
              <a:buChar char="–"/>
              <a:defRPr/>
            </a:pPr>
            <a:endParaRPr lang="en-US" altLang="en-US" dirty="0">
              <a:solidFill>
                <a:schemeClr val="bg1"/>
              </a:solidFill>
              <a:ea typeface="ＭＳ Ｐゴシック" pitchFamily="34" charset="-128"/>
            </a:endParaRPr>
          </a:p>
          <a:p>
            <a:pPr marL="457200" lvl="1" indent="0">
              <a:buNone/>
              <a:defRPr/>
            </a:pPr>
            <a:endParaRPr lang="en-US" altLang="en-US" sz="1600" dirty="0" smtClean="0">
              <a:solidFill>
                <a:schemeClr val="bg1"/>
              </a:solidFill>
              <a:ea typeface="ＭＳ Ｐゴシック" pitchFamily="34" charset="-128"/>
            </a:endParaRPr>
          </a:p>
          <a:p>
            <a:pPr marL="457200" lvl="1" indent="0">
              <a:buNone/>
              <a:defRPr/>
            </a:pPr>
            <a:endParaRPr lang="en-US" altLang="en-US" sz="1600" dirty="0">
              <a:solidFill>
                <a:schemeClr val="bg1"/>
              </a:solidFill>
              <a:ea typeface="ＭＳ Ｐゴシック" pitchFamily="34" charset="-128"/>
            </a:endParaRPr>
          </a:p>
          <a:p>
            <a:pPr marL="457200" lvl="1" indent="0">
              <a:buNone/>
              <a:defRPr/>
            </a:pPr>
            <a:endParaRPr lang="en-US" altLang="en-US" sz="1600" dirty="0" smtClean="0">
              <a:solidFill>
                <a:schemeClr val="bg1"/>
              </a:solidFill>
              <a:ea typeface="ＭＳ Ｐゴシック" pitchFamily="34" charset="-128"/>
            </a:endParaRP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6E96AC51-B11B-4672-A431-F6AA91AA4447}" type="slidenum">
              <a:rPr lang="en-US" altLang="en-US" sz="1200">
                <a:solidFill>
                  <a:srgbClr val="898989"/>
                </a:solidFill>
              </a:rPr>
              <a:pPr eaLnBrk="1" hangingPunct="1">
                <a:spcBef>
                  <a:spcPct val="0"/>
                </a:spcBef>
                <a:buFontTx/>
                <a:buNone/>
              </a:pPr>
              <a:t>10</a:t>
            </a:fld>
            <a:endParaRPr lang="en-US" altLang="en-US" sz="1200">
              <a:solidFill>
                <a:srgbClr val="898989"/>
              </a:solidFill>
            </a:endParaRPr>
          </a:p>
        </p:txBody>
      </p:sp>
    </p:spTree>
    <p:extLst>
      <p:ext uri="{BB962C8B-B14F-4D97-AF65-F5344CB8AC3E}">
        <p14:creationId xmlns:p14="http://schemas.microsoft.com/office/powerpoint/2010/main" val="124292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bg1"/>
                </a:solidFill>
                <a:latin typeface="+mn-lt"/>
              </a:rPr>
              <a:t>EBP vs QI vs Research</a:t>
            </a:r>
            <a:endParaRPr lang="en-US" sz="4000" dirty="0">
              <a:solidFill>
                <a:schemeClr val="bg1"/>
              </a:solidFill>
              <a:latin typeface="+mn-lt"/>
            </a:endParaRPr>
          </a:p>
        </p:txBody>
      </p:sp>
      <p:sp>
        <p:nvSpPr>
          <p:cNvPr id="3" name="Content Placeholder 2"/>
          <p:cNvSpPr>
            <a:spLocks noGrp="1"/>
          </p:cNvSpPr>
          <p:nvPr>
            <p:ph idx="1"/>
          </p:nvPr>
        </p:nvSpPr>
        <p:spPr>
          <a:xfrm>
            <a:off x="628650" y="1690689"/>
            <a:ext cx="7886700" cy="4481511"/>
          </a:xfrm>
        </p:spPr>
        <p:txBody>
          <a:bodyPr/>
          <a:lstStyle/>
          <a:p>
            <a:r>
              <a:rPr lang="en-US" sz="2400" b="1" dirty="0" smtClean="0">
                <a:solidFill>
                  <a:srgbClr val="FFFF00"/>
                </a:solidFill>
              </a:rPr>
              <a:t>EBP</a:t>
            </a:r>
            <a:r>
              <a:rPr lang="en-US" sz="2400" dirty="0" smtClean="0">
                <a:solidFill>
                  <a:srgbClr val="FFFF00"/>
                </a:solidFill>
              </a:rPr>
              <a:t> </a:t>
            </a:r>
            <a:r>
              <a:rPr lang="en-US" sz="2400" dirty="0" smtClean="0">
                <a:solidFill>
                  <a:schemeClr val="bg1"/>
                </a:solidFill>
              </a:rPr>
              <a:t>– appraising and applying the evidence to a clinical problem to improve quality of care and patient outcomes</a:t>
            </a:r>
          </a:p>
          <a:p>
            <a:pPr marL="0" indent="0">
              <a:buNone/>
            </a:pPr>
            <a:endParaRPr lang="en-US" sz="2400" dirty="0" smtClean="0">
              <a:solidFill>
                <a:schemeClr val="bg1"/>
              </a:solidFill>
            </a:endParaRPr>
          </a:p>
          <a:p>
            <a:r>
              <a:rPr lang="en-US" sz="2400" b="1" dirty="0" smtClean="0">
                <a:solidFill>
                  <a:srgbClr val="92D050"/>
                </a:solidFill>
              </a:rPr>
              <a:t>Quality Improvement </a:t>
            </a:r>
            <a:r>
              <a:rPr lang="en-US" sz="2400" dirty="0" smtClean="0">
                <a:solidFill>
                  <a:schemeClr val="bg1"/>
                </a:solidFill>
              </a:rPr>
              <a:t> –  the goal is to improve the processes or outcomes of care being delivered</a:t>
            </a:r>
          </a:p>
          <a:p>
            <a:pPr marL="0" indent="0">
              <a:buNone/>
            </a:pPr>
            <a:endParaRPr lang="en-US" sz="2400" dirty="0" smtClean="0">
              <a:solidFill>
                <a:schemeClr val="bg1"/>
              </a:solidFill>
            </a:endParaRPr>
          </a:p>
          <a:p>
            <a:r>
              <a:rPr lang="en-US" sz="2400" b="1" dirty="0" smtClean="0">
                <a:solidFill>
                  <a:schemeClr val="accent4">
                    <a:lumMod val="60000"/>
                    <a:lumOff val="40000"/>
                  </a:schemeClr>
                </a:solidFill>
              </a:rPr>
              <a:t>Research</a:t>
            </a:r>
            <a:r>
              <a:rPr lang="en-US" sz="2400" dirty="0">
                <a:solidFill>
                  <a:schemeClr val="bg1"/>
                </a:solidFill>
              </a:rPr>
              <a:t> </a:t>
            </a:r>
            <a:r>
              <a:rPr lang="en-US" sz="2400" dirty="0" smtClean="0">
                <a:solidFill>
                  <a:schemeClr val="bg1"/>
                </a:solidFill>
              </a:rPr>
              <a:t>– designed to develop or contribute to generalizable knowledge</a:t>
            </a:r>
          </a:p>
          <a:p>
            <a:endParaRPr lang="en-US" dirty="0"/>
          </a:p>
        </p:txBody>
      </p:sp>
    </p:spTree>
    <p:extLst>
      <p:ext uri="{BB962C8B-B14F-4D97-AF65-F5344CB8AC3E}">
        <p14:creationId xmlns:p14="http://schemas.microsoft.com/office/powerpoint/2010/main" val="112613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06474"/>
          </a:xfrm>
        </p:spPr>
        <p:txBody>
          <a:bodyPr>
            <a:normAutofit/>
          </a:bodyPr>
          <a:lstStyle/>
          <a:p>
            <a:r>
              <a:rPr lang="en-US" sz="4000" dirty="0" smtClean="0">
                <a:solidFill>
                  <a:schemeClr val="bg1"/>
                </a:solidFill>
                <a:latin typeface="+mn-lt"/>
              </a:rPr>
              <a:t>Why do we need EBP?</a:t>
            </a:r>
            <a:endParaRPr lang="en-US" sz="4000" dirty="0">
              <a:solidFill>
                <a:schemeClr val="bg1"/>
              </a:solidFill>
              <a:latin typeface="+mn-lt"/>
            </a:endParaRPr>
          </a:p>
        </p:txBody>
      </p:sp>
      <p:sp>
        <p:nvSpPr>
          <p:cNvPr id="5" name="Content Placeholder 4"/>
          <p:cNvSpPr>
            <a:spLocks noGrp="1"/>
          </p:cNvSpPr>
          <p:nvPr>
            <p:ph idx="1"/>
          </p:nvPr>
        </p:nvSpPr>
        <p:spPr>
          <a:xfrm>
            <a:off x="628650" y="1371602"/>
            <a:ext cx="7886700" cy="5379718"/>
          </a:xfrm>
        </p:spPr>
        <p:txBody>
          <a:bodyPr>
            <a:noAutofit/>
          </a:bodyPr>
          <a:lstStyle/>
          <a:p>
            <a:r>
              <a:rPr lang="en-US" sz="2400" dirty="0">
                <a:solidFill>
                  <a:schemeClr val="bg1"/>
                </a:solidFill>
              </a:rPr>
              <a:t>T</a:t>
            </a:r>
            <a:r>
              <a:rPr lang="en-US" sz="2400" dirty="0" smtClean="0">
                <a:solidFill>
                  <a:schemeClr val="bg1"/>
                </a:solidFill>
              </a:rPr>
              <a:t>he Institute of Medicine (IOM) </a:t>
            </a:r>
            <a:r>
              <a:rPr lang="en-US" sz="2400" b="1" dirty="0" smtClean="0">
                <a:solidFill>
                  <a:srgbClr val="FFFF00"/>
                </a:solidFill>
              </a:rPr>
              <a:t>mandated that 90% of all health care decisions</a:t>
            </a:r>
            <a:r>
              <a:rPr lang="en-US" sz="2400" dirty="0" smtClean="0">
                <a:solidFill>
                  <a:schemeClr val="bg1"/>
                </a:solidFill>
              </a:rPr>
              <a:t> in the US will be evidence based by 2020</a:t>
            </a:r>
          </a:p>
          <a:p>
            <a:r>
              <a:rPr lang="en-US" sz="2400" dirty="0" smtClean="0">
                <a:solidFill>
                  <a:schemeClr val="bg1"/>
                </a:solidFill>
              </a:rPr>
              <a:t>Evidence continues to evolve, and </a:t>
            </a:r>
            <a:r>
              <a:rPr lang="en-US" sz="2400" b="1" dirty="0" smtClean="0">
                <a:solidFill>
                  <a:srgbClr val="FFFF00"/>
                </a:solidFill>
              </a:rPr>
              <a:t>without EBP it can take decades to transition into practice </a:t>
            </a:r>
          </a:p>
          <a:p>
            <a:r>
              <a:rPr lang="en-US" sz="2400" dirty="0" smtClean="0">
                <a:solidFill>
                  <a:schemeClr val="bg1"/>
                </a:solidFill>
              </a:rPr>
              <a:t>An EBP culture can </a:t>
            </a:r>
            <a:r>
              <a:rPr lang="en-US" sz="2400" b="1" dirty="0" smtClean="0">
                <a:solidFill>
                  <a:srgbClr val="FFFF00"/>
                </a:solidFill>
              </a:rPr>
              <a:t>increase nurse satisfaction &amp; retention and decrease turnover </a:t>
            </a:r>
          </a:p>
          <a:p>
            <a:r>
              <a:rPr lang="en-US" sz="2400" b="1" dirty="0" smtClean="0">
                <a:solidFill>
                  <a:srgbClr val="FFFF00"/>
                </a:solidFill>
              </a:rPr>
              <a:t>Pay-for-performance programs</a:t>
            </a:r>
            <a:r>
              <a:rPr lang="en-US" sz="2400" dirty="0" smtClean="0">
                <a:solidFill>
                  <a:schemeClr val="bg1"/>
                </a:solidFill>
              </a:rPr>
              <a:t>, which means non payment for complications when evidence-based guidelines are not followed</a:t>
            </a:r>
          </a:p>
          <a:p>
            <a:r>
              <a:rPr lang="en-US" sz="2400" b="1" dirty="0" smtClean="0">
                <a:solidFill>
                  <a:srgbClr val="FFFF00"/>
                </a:solidFill>
              </a:rPr>
              <a:t>EBP is not consistently implemented </a:t>
            </a:r>
            <a:r>
              <a:rPr lang="en-US" sz="2400" dirty="0" smtClean="0">
                <a:solidFill>
                  <a:schemeClr val="bg1"/>
                </a:solidFill>
              </a:rPr>
              <a:t>at health care institutions throughout the US and globally…this needs to change! </a:t>
            </a:r>
            <a:endParaRPr lang="en-US" sz="2400" dirty="0">
              <a:solidFill>
                <a:schemeClr val="bg1"/>
              </a:solidFill>
            </a:endParaRPr>
          </a:p>
        </p:txBody>
      </p:sp>
    </p:spTree>
    <p:extLst>
      <p:ext uri="{BB962C8B-B14F-4D97-AF65-F5344CB8AC3E}">
        <p14:creationId xmlns:p14="http://schemas.microsoft.com/office/powerpoint/2010/main" val="3332884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61"/>
            <a:ext cx="7886700" cy="766354"/>
          </a:xfrm>
        </p:spPr>
        <p:txBody>
          <a:bodyPr>
            <a:normAutofit/>
          </a:bodyPr>
          <a:lstStyle/>
          <a:p>
            <a:pPr algn="ctr"/>
            <a:r>
              <a:rPr lang="en-US" sz="4000" dirty="0" smtClean="0">
                <a:solidFill>
                  <a:schemeClr val="bg1"/>
                </a:solidFill>
                <a:latin typeface="+mn-lt"/>
              </a:rPr>
              <a:t>The multistep process of EBP</a:t>
            </a:r>
            <a:endParaRPr lang="en-US" sz="4000" dirty="0">
              <a:solidFill>
                <a:schemeClr val="bg1"/>
              </a:solidFill>
              <a:latin typeface="+mn-lt"/>
            </a:endParaRPr>
          </a:p>
        </p:txBody>
      </p:sp>
      <p:sp>
        <p:nvSpPr>
          <p:cNvPr id="3" name="Content Placeholder 2"/>
          <p:cNvSpPr>
            <a:spLocks noGrp="1"/>
          </p:cNvSpPr>
          <p:nvPr>
            <p:ph idx="1"/>
          </p:nvPr>
        </p:nvSpPr>
        <p:spPr>
          <a:xfrm>
            <a:off x="628650" y="903514"/>
            <a:ext cx="7886700" cy="5954486"/>
          </a:xfrm>
        </p:spPr>
        <p:txBody>
          <a:bodyPr>
            <a:normAutofit/>
          </a:bodyPr>
          <a:lstStyle/>
          <a:p>
            <a:r>
              <a:rPr lang="en-US" sz="2400" dirty="0" smtClean="0">
                <a:solidFill>
                  <a:schemeClr val="bg1"/>
                </a:solidFill>
              </a:rPr>
              <a:t>Question clinical practice for improving health care quality</a:t>
            </a:r>
          </a:p>
          <a:p>
            <a:r>
              <a:rPr lang="en-US" sz="2400" dirty="0" smtClean="0">
                <a:solidFill>
                  <a:schemeClr val="bg1"/>
                </a:solidFill>
              </a:rPr>
              <a:t>Identify a problem or trigger</a:t>
            </a:r>
          </a:p>
          <a:p>
            <a:r>
              <a:rPr lang="en-US" sz="2400" dirty="0" smtClean="0">
                <a:solidFill>
                  <a:schemeClr val="bg1"/>
                </a:solidFill>
              </a:rPr>
              <a:t>Use internal evidence to describe clinical problems</a:t>
            </a:r>
          </a:p>
          <a:p>
            <a:r>
              <a:rPr lang="en-US" sz="2400" dirty="0" smtClean="0">
                <a:solidFill>
                  <a:schemeClr val="bg1"/>
                </a:solidFill>
              </a:rPr>
              <a:t>Use the PICOT format to ask clinical questions</a:t>
            </a:r>
          </a:p>
          <a:p>
            <a:r>
              <a:rPr lang="en-US" sz="2400" dirty="0" smtClean="0">
                <a:solidFill>
                  <a:schemeClr val="bg1"/>
                </a:solidFill>
              </a:rPr>
              <a:t>Critically appraise evidence and evaluate for applicability to clinical practice</a:t>
            </a:r>
          </a:p>
          <a:p>
            <a:r>
              <a:rPr lang="en-US" sz="2400" dirty="0" smtClean="0">
                <a:solidFill>
                  <a:schemeClr val="bg1"/>
                </a:solidFill>
              </a:rPr>
              <a:t>Collect data for decision making </a:t>
            </a:r>
          </a:p>
          <a:p>
            <a:r>
              <a:rPr lang="en-US" sz="2400" dirty="0" smtClean="0">
                <a:solidFill>
                  <a:schemeClr val="bg1"/>
                </a:solidFill>
              </a:rPr>
              <a:t>Use internal and external evidence to plan EBP changes</a:t>
            </a:r>
          </a:p>
          <a:p>
            <a:r>
              <a:rPr lang="en-US" sz="2400" dirty="0" smtClean="0">
                <a:solidFill>
                  <a:schemeClr val="bg1"/>
                </a:solidFill>
              </a:rPr>
              <a:t>Implement practice change based on evidence to improve quality of care and patient outcomes</a:t>
            </a:r>
          </a:p>
          <a:p>
            <a:r>
              <a:rPr lang="en-US" sz="2400" dirty="0" smtClean="0">
                <a:solidFill>
                  <a:schemeClr val="bg1"/>
                </a:solidFill>
              </a:rPr>
              <a:t>Evaluate outcomes of EBP to determine best practice</a:t>
            </a:r>
          </a:p>
          <a:p>
            <a:r>
              <a:rPr lang="en-US" sz="2400" dirty="0" smtClean="0">
                <a:solidFill>
                  <a:schemeClr val="bg1"/>
                </a:solidFill>
              </a:rPr>
              <a:t>Disseminate outcomes to improve quality of care and patient outcomes</a:t>
            </a:r>
          </a:p>
          <a:p>
            <a:r>
              <a:rPr lang="en-US" sz="2400" dirty="0" smtClean="0">
                <a:solidFill>
                  <a:schemeClr val="bg1"/>
                </a:solidFill>
              </a:rPr>
              <a:t>Sustain and promote an EBP culture</a:t>
            </a:r>
          </a:p>
          <a:p>
            <a:pPr marL="0" indent="0">
              <a:buNone/>
            </a:pPr>
            <a:endParaRPr lang="en-US" sz="2200" dirty="0">
              <a:solidFill>
                <a:schemeClr val="bg1"/>
              </a:solidFill>
            </a:endParaRPr>
          </a:p>
        </p:txBody>
      </p:sp>
    </p:spTree>
    <p:extLst>
      <p:ext uri="{BB962C8B-B14F-4D97-AF65-F5344CB8AC3E}">
        <p14:creationId xmlns:p14="http://schemas.microsoft.com/office/powerpoint/2010/main" val="2272133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2400"/>
            <a:ext cx="9144000" cy="6858000"/>
          </a:xfrm>
          <a:prstGeom prst="rect">
            <a:avLst/>
          </a:prstGeom>
        </p:spPr>
      </p:pic>
    </p:spTree>
    <p:extLst>
      <p:ext uri="{BB962C8B-B14F-4D97-AF65-F5344CB8AC3E}">
        <p14:creationId xmlns:p14="http://schemas.microsoft.com/office/powerpoint/2010/main" val="79683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latin typeface="+mn-lt"/>
              </a:rPr>
              <a:t>PICOT Question…</a:t>
            </a:r>
            <a:endParaRPr lang="en-US" sz="4000" dirty="0">
              <a:solidFill>
                <a:schemeClr val="bg1"/>
              </a:solidFill>
              <a:latin typeface="+mn-lt"/>
            </a:endParaRPr>
          </a:p>
        </p:txBody>
      </p:sp>
      <p:sp>
        <p:nvSpPr>
          <p:cNvPr id="3" name="Content Placeholder 2"/>
          <p:cNvSpPr>
            <a:spLocks noGrp="1"/>
          </p:cNvSpPr>
          <p:nvPr>
            <p:ph idx="1"/>
          </p:nvPr>
        </p:nvSpPr>
        <p:spPr>
          <a:xfrm>
            <a:off x="628650" y="1690689"/>
            <a:ext cx="7886700" cy="4486274"/>
          </a:xfrm>
        </p:spPr>
        <p:txBody>
          <a:bodyPr>
            <a:normAutofit/>
          </a:bodyPr>
          <a:lstStyle/>
          <a:p>
            <a:endParaRPr lang="en-US" sz="2400" dirty="0" smtClean="0">
              <a:solidFill>
                <a:schemeClr val="bg1"/>
              </a:solidFill>
            </a:endParaRPr>
          </a:p>
          <a:p>
            <a:endParaRPr lang="en-US" sz="2400" dirty="0">
              <a:solidFill>
                <a:schemeClr val="bg1"/>
              </a:solidFill>
            </a:endParaRPr>
          </a:p>
          <a:p>
            <a:r>
              <a:rPr lang="en-US" sz="2400" b="1" dirty="0" smtClean="0">
                <a:solidFill>
                  <a:schemeClr val="bg1"/>
                </a:solidFill>
              </a:rPr>
              <a:t>P</a:t>
            </a:r>
            <a:r>
              <a:rPr lang="en-US" sz="2400" dirty="0" smtClean="0">
                <a:solidFill>
                  <a:schemeClr val="bg1"/>
                </a:solidFill>
              </a:rPr>
              <a:t> </a:t>
            </a:r>
            <a:r>
              <a:rPr lang="en-US" sz="2400" dirty="0" smtClean="0">
                <a:solidFill>
                  <a:schemeClr val="bg1"/>
                </a:solidFill>
                <a:sym typeface="Symbol" panose="05050102010706020507" pitchFamily="18" charset="2"/>
              </a:rPr>
              <a:t> Population of interest</a:t>
            </a:r>
            <a:endParaRPr lang="en-US" sz="2400" dirty="0" smtClean="0">
              <a:solidFill>
                <a:schemeClr val="bg1"/>
              </a:solidFill>
            </a:endParaRPr>
          </a:p>
          <a:p>
            <a:r>
              <a:rPr lang="en-US" sz="2400" b="1" dirty="0" smtClean="0">
                <a:solidFill>
                  <a:schemeClr val="bg1"/>
                </a:solidFill>
              </a:rPr>
              <a:t>I</a:t>
            </a:r>
            <a:r>
              <a:rPr lang="en-US" sz="2400" dirty="0" smtClean="0">
                <a:solidFill>
                  <a:schemeClr val="bg1"/>
                </a:solidFill>
              </a:rPr>
              <a:t> </a:t>
            </a:r>
            <a:r>
              <a:rPr lang="en-US" sz="2400" dirty="0" smtClean="0">
                <a:solidFill>
                  <a:schemeClr val="bg1"/>
                </a:solidFill>
                <a:sym typeface="Symbol" panose="05050102010706020507" pitchFamily="18" charset="2"/>
              </a:rPr>
              <a:t> Intervention or area of interest</a:t>
            </a:r>
            <a:endParaRPr lang="en-US" sz="2400" dirty="0" smtClean="0">
              <a:solidFill>
                <a:schemeClr val="bg1"/>
              </a:solidFill>
            </a:endParaRPr>
          </a:p>
          <a:p>
            <a:r>
              <a:rPr lang="en-US" sz="2400" b="1" dirty="0" smtClean="0">
                <a:solidFill>
                  <a:schemeClr val="bg1"/>
                </a:solidFill>
              </a:rPr>
              <a:t>C</a:t>
            </a:r>
            <a:r>
              <a:rPr lang="en-US" sz="2400" dirty="0" smtClean="0">
                <a:solidFill>
                  <a:schemeClr val="bg1"/>
                </a:solidFill>
              </a:rPr>
              <a:t> </a:t>
            </a:r>
            <a:r>
              <a:rPr lang="en-US" sz="2400" dirty="0" smtClean="0">
                <a:solidFill>
                  <a:schemeClr val="bg1"/>
                </a:solidFill>
                <a:sym typeface="Symbol" panose="05050102010706020507" pitchFamily="18" charset="2"/>
              </a:rPr>
              <a:t> Comparison intervention or group</a:t>
            </a:r>
            <a:endParaRPr lang="en-US" sz="2400" dirty="0" smtClean="0">
              <a:solidFill>
                <a:schemeClr val="bg1"/>
              </a:solidFill>
            </a:endParaRPr>
          </a:p>
          <a:p>
            <a:r>
              <a:rPr lang="en-US" sz="2400" b="1" dirty="0" smtClean="0">
                <a:solidFill>
                  <a:schemeClr val="bg1"/>
                </a:solidFill>
              </a:rPr>
              <a:t>O</a:t>
            </a:r>
            <a:r>
              <a:rPr lang="en-US" sz="2400" dirty="0" smtClean="0">
                <a:solidFill>
                  <a:schemeClr val="bg1"/>
                </a:solidFill>
              </a:rPr>
              <a:t> </a:t>
            </a:r>
            <a:r>
              <a:rPr lang="en-US" sz="2400" dirty="0" smtClean="0">
                <a:solidFill>
                  <a:schemeClr val="bg1"/>
                </a:solidFill>
                <a:sym typeface="Symbol" panose="05050102010706020507" pitchFamily="18" charset="2"/>
              </a:rPr>
              <a:t> Outcome</a:t>
            </a:r>
            <a:endParaRPr lang="en-US" sz="2400" dirty="0" smtClean="0">
              <a:solidFill>
                <a:schemeClr val="bg1"/>
              </a:solidFill>
            </a:endParaRPr>
          </a:p>
          <a:p>
            <a:r>
              <a:rPr lang="en-US" sz="2400" b="1" dirty="0" smtClean="0">
                <a:solidFill>
                  <a:schemeClr val="bg1"/>
                </a:solidFill>
              </a:rPr>
              <a:t>T</a:t>
            </a:r>
            <a:r>
              <a:rPr lang="en-US" sz="2400" dirty="0" smtClean="0">
                <a:solidFill>
                  <a:schemeClr val="bg1"/>
                </a:solidFill>
              </a:rPr>
              <a:t> </a:t>
            </a:r>
            <a:r>
              <a:rPr lang="en-US" sz="2400" dirty="0" smtClean="0">
                <a:solidFill>
                  <a:schemeClr val="bg1"/>
                </a:solidFill>
                <a:sym typeface="Symbol" panose="05050102010706020507" pitchFamily="18" charset="2"/>
              </a:rPr>
              <a:t> Time Frame</a:t>
            </a:r>
            <a:endParaRPr lang="en-US" sz="2400" dirty="0">
              <a:solidFill>
                <a:schemeClr val="bg1"/>
              </a:solidFill>
            </a:endParaRPr>
          </a:p>
        </p:txBody>
      </p:sp>
    </p:spTree>
    <p:extLst>
      <p:ext uri="{BB962C8B-B14F-4D97-AF65-F5344CB8AC3E}">
        <p14:creationId xmlns:p14="http://schemas.microsoft.com/office/powerpoint/2010/main" val="22474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PICOT question</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i="1" dirty="0" smtClean="0">
                <a:solidFill>
                  <a:schemeClr val="bg1"/>
                </a:solidFill>
              </a:rPr>
              <a:t>Do patients with cancer pain experience improved pain management and decreased pain intensity if cared for by palliative care team, over the next 6 months?</a:t>
            </a:r>
            <a:br>
              <a:rPr lang="en-US" i="1" dirty="0" smtClean="0">
                <a:solidFill>
                  <a:schemeClr val="bg1"/>
                </a:solidFill>
              </a:rPr>
            </a:br>
            <a:r>
              <a:rPr lang="en-US" dirty="0" smtClean="0">
                <a:solidFill>
                  <a:schemeClr val="bg1"/>
                </a:solidFill>
              </a:rPr>
              <a:t>	</a:t>
            </a:r>
          </a:p>
          <a:p>
            <a:r>
              <a:rPr lang="en-US" dirty="0" smtClean="0">
                <a:solidFill>
                  <a:schemeClr val="bg1"/>
                </a:solidFill>
              </a:rPr>
              <a:t>P: Adult patient with cancer pain</a:t>
            </a:r>
          </a:p>
          <a:p>
            <a:r>
              <a:rPr lang="en-US" dirty="0" smtClean="0">
                <a:solidFill>
                  <a:schemeClr val="bg1"/>
                </a:solidFill>
              </a:rPr>
              <a:t>I: Palliative care consultation for pain management </a:t>
            </a:r>
          </a:p>
          <a:p>
            <a:r>
              <a:rPr lang="en-US" dirty="0" smtClean="0">
                <a:solidFill>
                  <a:schemeClr val="bg1"/>
                </a:solidFill>
              </a:rPr>
              <a:t>C: No referral to palliative care team </a:t>
            </a:r>
          </a:p>
          <a:p>
            <a:r>
              <a:rPr lang="en-US" dirty="0" smtClean="0">
                <a:solidFill>
                  <a:schemeClr val="bg1"/>
                </a:solidFill>
              </a:rPr>
              <a:t>O: Improved pain management, decreased pain intensity</a:t>
            </a:r>
          </a:p>
          <a:p>
            <a:r>
              <a:rPr lang="en-US" dirty="0" smtClean="0">
                <a:solidFill>
                  <a:schemeClr val="bg1"/>
                </a:solidFill>
              </a:rPr>
              <a:t>T:  6 months</a:t>
            </a:r>
            <a:endParaRPr lang="en-US" dirty="0">
              <a:solidFill>
                <a:schemeClr val="bg1"/>
              </a:solidFill>
            </a:endParaRPr>
          </a:p>
        </p:txBody>
      </p:sp>
    </p:spTree>
    <p:extLst>
      <p:ext uri="{BB962C8B-B14F-4D97-AF65-F5344CB8AC3E}">
        <p14:creationId xmlns:p14="http://schemas.microsoft.com/office/powerpoint/2010/main" val="6534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3173"/>
          </a:xfrm>
        </p:spPr>
        <p:txBody>
          <a:bodyPr/>
          <a:lstStyle/>
          <a:p>
            <a:r>
              <a:rPr lang="en-US" dirty="0" smtClean="0">
                <a:solidFill>
                  <a:schemeClr val="bg1"/>
                </a:solidFill>
                <a:latin typeface="+mn-lt"/>
              </a:rPr>
              <a:t>Practice Question</a:t>
            </a:r>
            <a:endParaRPr lang="en-US" dirty="0">
              <a:solidFill>
                <a:schemeClr val="bg1"/>
              </a:solidFill>
              <a:latin typeface="+mn-lt"/>
            </a:endParaRPr>
          </a:p>
        </p:txBody>
      </p:sp>
      <p:sp>
        <p:nvSpPr>
          <p:cNvPr id="3" name="Content Placeholder 2"/>
          <p:cNvSpPr>
            <a:spLocks noGrp="1"/>
          </p:cNvSpPr>
          <p:nvPr>
            <p:ph idx="1"/>
          </p:nvPr>
        </p:nvSpPr>
        <p:spPr>
          <a:xfrm>
            <a:off x="628650" y="1364776"/>
            <a:ext cx="7886700" cy="4812187"/>
          </a:xfrm>
        </p:spPr>
        <p:txBody>
          <a:bodyPr>
            <a:normAutofit/>
          </a:bodyPr>
          <a:lstStyle/>
          <a:p>
            <a:pPr marL="0" indent="0">
              <a:buNone/>
            </a:pPr>
            <a:r>
              <a:rPr lang="en-US" sz="2800" b="1" dirty="0" smtClean="0">
                <a:solidFill>
                  <a:srgbClr val="FFFF00"/>
                </a:solidFill>
              </a:rPr>
              <a:t>Which of the following statements accurately describes an element of the PICOT format?</a:t>
            </a:r>
            <a:endParaRPr lang="en-US" dirty="0">
              <a:solidFill>
                <a:schemeClr val="bg1"/>
              </a:solidFill>
            </a:endParaRPr>
          </a:p>
          <a:p>
            <a:pPr marL="0" indent="0">
              <a:buNone/>
            </a:pPr>
            <a:endParaRPr lang="en-US" dirty="0" smtClean="0">
              <a:solidFill>
                <a:schemeClr val="bg1"/>
              </a:solidFill>
            </a:endParaRPr>
          </a:p>
          <a:p>
            <a:pPr marL="457200" indent="-457200">
              <a:buAutoNum type="alphaUcPeriod"/>
            </a:pPr>
            <a:r>
              <a:rPr lang="en-US" sz="2400" dirty="0" smtClean="0">
                <a:solidFill>
                  <a:schemeClr val="bg1"/>
                </a:solidFill>
              </a:rPr>
              <a:t>P = Patient </a:t>
            </a:r>
          </a:p>
          <a:p>
            <a:pPr marL="457200" indent="-457200">
              <a:buAutoNum type="alphaUcPeriod"/>
            </a:pPr>
            <a:r>
              <a:rPr lang="en-US" sz="2400" dirty="0" smtClean="0">
                <a:solidFill>
                  <a:schemeClr val="bg1"/>
                </a:solidFill>
              </a:rPr>
              <a:t>I = Improvement </a:t>
            </a:r>
          </a:p>
          <a:p>
            <a:pPr marL="457200" indent="-457200">
              <a:buAutoNum type="alphaUcPeriod"/>
            </a:pPr>
            <a:r>
              <a:rPr lang="en-US" sz="2400" dirty="0" smtClean="0">
                <a:solidFill>
                  <a:schemeClr val="bg1"/>
                </a:solidFill>
              </a:rPr>
              <a:t>O = Opportunity</a:t>
            </a:r>
          </a:p>
          <a:p>
            <a:pPr marL="457200" indent="-457200">
              <a:buAutoNum type="alphaUcPeriod"/>
            </a:pPr>
            <a:r>
              <a:rPr lang="en-US" sz="2400" dirty="0" smtClean="0">
                <a:solidFill>
                  <a:schemeClr val="bg1"/>
                </a:solidFill>
              </a:rPr>
              <a:t>T= Theory</a:t>
            </a:r>
          </a:p>
          <a:p>
            <a:pPr marL="0" indent="0">
              <a:buNone/>
            </a:pPr>
            <a:endParaRPr lang="en-US" sz="2400" dirty="0">
              <a:solidFill>
                <a:schemeClr val="bg1"/>
              </a:solidFill>
            </a:endParaRPr>
          </a:p>
        </p:txBody>
      </p:sp>
    </p:spTree>
    <p:extLst>
      <p:ext uri="{BB962C8B-B14F-4D97-AF65-F5344CB8AC3E}">
        <p14:creationId xmlns:p14="http://schemas.microsoft.com/office/powerpoint/2010/main" val="1142435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Practice Question </a:t>
            </a:r>
            <a:endParaRPr lang="en-US" dirty="0">
              <a:solidFill>
                <a:schemeClr val="bg1"/>
              </a:solidFill>
              <a:latin typeface="+mn-lt"/>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FFFF00"/>
                </a:solidFill>
              </a:rPr>
              <a:t>The highest level of evidence is which of the following levels? </a:t>
            </a:r>
          </a:p>
          <a:p>
            <a:pPr marL="0" indent="0">
              <a:buNone/>
            </a:pPr>
            <a:endParaRPr lang="en-US" sz="2800" dirty="0">
              <a:solidFill>
                <a:srgbClr val="FFFF00"/>
              </a:solidFill>
            </a:endParaRPr>
          </a:p>
          <a:p>
            <a:pPr marL="514350" indent="-514350">
              <a:buAutoNum type="alphaUcPeriod"/>
            </a:pPr>
            <a:r>
              <a:rPr lang="en-US" sz="2400" dirty="0" smtClean="0">
                <a:solidFill>
                  <a:schemeClr val="bg1"/>
                </a:solidFill>
              </a:rPr>
              <a:t>Level 1</a:t>
            </a:r>
          </a:p>
          <a:p>
            <a:pPr marL="514350" indent="-514350">
              <a:buAutoNum type="alphaUcPeriod"/>
            </a:pPr>
            <a:r>
              <a:rPr lang="en-US" sz="2400" dirty="0" smtClean="0">
                <a:solidFill>
                  <a:schemeClr val="bg1"/>
                </a:solidFill>
              </a:rPr>
              <a:t>Level 2</a:t>
            </a:r>
          </a:p>
          <a:p>
            <a:pPr marL="514350" indent="-514350">
              <a:buAutoNum type="alphaUcPeriod"/>
            </a:pPr>
            <a:r>
              <a:rPr lang="en-US" sz="2400" dirty="0" smtClean="0">
                <a:solidFill>
                  <a:schemeClr val="bg1"/>
                </a:solidFill>
              </a:rPr>
              <a:t>Level 5</a:t>
            </a:r>
          </a:p>
          <a:p>
            <a:pPr marL="514350" indent="-514350">
              <a:buAutoNum type="alphaUcPeriod"/>
            </a:pPr>
            <a:r>
              <a:rPr lang="en-US" sz="2400" dirty="0" smtClean="0">
                <a:solidFill>
                  <a:schemeClr val="bg1"/>
                </a:solidFill>
              </a:rPr>
              <a:t>Level 7</a:t>
            </a:r>
          </a:p>
          <a:p>
            <a:pPr marL="514350" indent="-514350">
              <a:buAutoNum type="alphaUcPeriod"/>
            </a:pPr>
            <a:endParaRPr lang="en-US" sz="2800" dirty="0">
              <a:solidFill>
                <a:schemeClr val="bg1"/>
              </a:solidFill>
            </a:endParaRPr>
          </a:p>
        </p:txBody>
      </p:sp>
    </p:spTree>
    <p:extLst>
      <p:ext uri="{BB962C8B-B14F-4D97-AF65-F5344CB8AC3E}">
        <p14:creationId xmlns:p14="http://schemas.microsoft.com/office/powerpoint/2010/main" val="3140504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8707"/>
          </a:xfrm>
        </p:spPr>
        <p:txBody>
          <a:bodyPr/>
          <a:lstStyle/>
          <a:p>
            <a:r>
              <a:rPr lang="en-US" dirty="0" smtClean="0">
                <a:solidFill>
                  <a:schemeClr val="bg1"/>
                </a:solidFill>
                <a:latin typeface="+mn-lt"/>
              </a:rPr>
              <a:t>Practice Questions</a:t>
            </a:r>
            <a:endParaRPr lang="en-US" dirty="0">
              <a:solidFill>
                <a:schemeClr val="bg1"/>
              </a:solidFill>
              <a:latin typeface="+mn-lt"/>
            </a:endParaRPr>
          </a:p>
        </p:txBody>
      </p:sp>
      <p:sp>
        <p:nvSpPr>
          <p:cNvPr id="3" name="Content Placeholder 2"/>
          <p:cNvSpPr>
            <a:spLocks noGrp="1"/>
          </p:cNvSpPr>
          <p:nvPr>
            <p:ph idx="1"/>
          </p:nvPr>
        </p:nvSpPr>
        <p:spPr>
          <a:xfrm>
            <a:off x="628650" y="1433015"/>
            <a:ext cx="7886700" cy="4743948"/>
          </a:xfrm>
        </p:spPr>
        <p:txBody>
          <a:bodyPr/>
          <a:lstStyle/>
          <a:p>
            <a:pPr marL="0" indent="0">
              <a:buNone/>
            </a:pPr>
            <a:r>
              <a:rPr lang="en-US" sz="2800" b="1" dirty="0" smtClean="0">
                <a:solidFill>
                  <a:srgbClr val="FFFF00"/>
                </a:solidFill>
              </a:rPr>
              <a:t>EBP is most valuable when which of the following occurs?</a:t>
            </a:r>
          </a:p>
          <a:p>
            <a:pPr marL="0" indent="0">
              <a:buNone/>
            </a:pPr>
            <a:endParaRPr lang="en-US" sz="2400" dirty="0" smtClean="0">
              <a:solidFill>
                <a:schemeClr val="bg1"/>
              </a:solidFill>
            </a:endParaRPr>
          </a:p>
          <a:p>
            <a:pPr marL="457200" indent="-457200">
              <a:buAutoNum type="alphaUcPeriod"/>
            </a:pPr>
            <a:r>
              <a:rPr lang="en-US" sz="2400" dirty="0">
                <a:solidFill>
                  <a:schemeClr val="bg1"/>
                </a:solidFill>
              </a:rPr>
              <a:t>o</a:t>
            </a:r>
            <a:r>
              <a:rPr lang="en-US" sz="2400" dirty="0" smtClean="0">
                <a:solidFill>
                  <a:schemeClr val="bg1"/>
                </a:solidFill>
              </a:rPr>
              <a:t>utcomes are disseminated</a:t>
            </a:r>
          </a:p>
          <a:p>
            <a:pPr marL="457200" indent="-457200">
              <a:buAutoNum type="alphaUcPeriod"/>
            </a:pPr>
            <a:r>
              <a:rPr lang="en-US" sz="2400" dirty="0">
                <a:solidFill>
                  <a:schemeClr val="bg1"/>
                </a:solidFill>
              </a:rPr>
              <a:t>c</a:t>
            </a:r>
            <a:r>
              <a:rPr lang="en-US" sz="2400" dirty="0" smtClean="0">
                <a:solidFill>
                  <a:schemeClr val="bg1"/>
                </a:solidFill>
              </a:rPr>
              <a:t>linical practice changes</a:t>
            </a:r>
          </a:p>
          <a:p>
            <a:pPr marL="457200" indent="-457200">
              <a:buFont typeface="Arial" panose="020B0604020202020204" pitchFamily="34" charset="0"/>
              <a:buAutoNum type="alphaUcPeriod"/>
            </a:pPr>
            <a:r>
              <a:rPr lang="en-US" sz="2400" dirty="0">
                <a:solidFill>
                  <a:schemeClr val="bg1"/>
                </a:solidFill>
              </a:rPr>
              <a:t>i</a:t>
            </a:r>
            <a:r>
              <a:rPr lang="en-US" sz="2400" dirty="0" smtClean="0">
                <a:solidFill>
                  <a:schemeClr val="bg1"/>
                </a:solidFill>
              </a:rPr>
              <a:t>ncorporated into EBP grand rounds</a:t>
            </a:r>
          </a:p>
          <a:p>
            <a:pPr marL="457200" indent="-457200">
              <a:buFont typeface="Arial" panose="020B0604020202020204" pitchFamily="34" charset="0"/>
              <a:buAutoNum type="alphaUcPeriod"/>
            </a:pPr>
            <a:r>
              <a:rPr lang="en-US" sz="2400" dirty="0">
                <a:solidFill>
                  <a:schemeClr val="bg1"/>
                </a:solidFill>
              </a:rPr>
              <a:t>p</a:t>
            </a:r>
            <a:r>
              <a:rPr lang="en-US" sz="2400" dirty="0" smtClean="0">
                <a:solidFill>
                  <a:schemeClr val="bg1"/>
                </a:solidFill>
              </a:rPr>
              <a:t>resented at a national conference </a:t>
            </a:r>
            <a:endParaRPr lang="en-US" dirty="0"/>
          </a:p>
          <a:p>
            <a:pPr marL="457200" indent="-457200">
              <a:buAutoNum type="alphaUcPeriod"/>
            </a:pPr>
            <a:endParaRPr lang="en-US" sz="2400" dirty="0" smtClean="0">
              <a:solidFill>
                <a:schemeClr val="bg1"/>
              </a:solidFill>
            </a:endParaRPr>
          </a:p>
          <a:p>
            <a:pPr marL="457200" indent="-457200">
              <a:buAutoNum type="alphaUcPeriod"/>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p:txBody>
      </p:sp>
    </p:spTree>
    <p:extLst>
      <p:ext uri="{BB962C8B-B14F-4D97-AF65-F5344CB8AC3E}">
        <p14:creationId xmlns:p14="http://schemas.microsoft.com/office/powerpoint/2010/main" val="75878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Educational Theories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742950" lvl="1" indent="-285750"/>
            <a:r>
              <a:rPr lang="en-US" sz="2000" dirty="0" smtClean="0">
                <a:solidFill>
                  <a:schemeClr val="bg1"/>
                </a:solidFill>
              </a:rPr>
              <a:t>Behavioral Learning</a:t>
            </a:r>
          </a:p>
          <a:p>
            <a:pPr marL="457200" lvl="1" indent="0">
              <a:buNone/>
            </a:pPr>
            <a:endParaRPr lang="en-US" sz="2000" dirty="0" smtClean="0">
              <a:solidFill>
                <a:schemeClr val="bg1"/>
              </a:solidFill>
            </a:endParaRPr>
          </a:p>
          <a:p>
            <a:pPr marL="742950" lvl="1" indent="-285750"/>
            <a:r>
              <a:rPr lang="en-US" sz="2000" dirty="0" smtClean="0">
                <a:solidFill>
                  <a:schemeClr val="bg1"/>
                </a:solidFill>
              </a:rPr>
              <a:t>Cognitive Learning </a:t>
            </a:r>
          </a:p>
          <a:p>
            <a:pPr marL="457200" lvl="1" indent="0">
              <a:buNone/>
            </a:pPr>
            <a:endParaRPr lang="en-US" sz="2000" dirty="0" smtClean="0">
              <a:solidFill>
                <a:schemeClr val="bg1"/>
              </a:solidFill>
            </a:endParaRPr>
          </a:p>
          <a:p>
            <a:pPr marL="742950" lvl="1" indent="-285750"/>
            <a:r>
              <a:rPr lang="en-US" sz="2000" dirty="0" smtClean="0">
                <a:solidFill>
                  <a:schemeClr val="bg1"/>
                </a:solidFill>
              </a:rPr>
              <a:t>Social Learning </a:t>
            </a:r>
          </a:p>
          <a:p>
            <a:pPr marL="457200" lvl="1" indent="0">
              <a:buNone/>
            </a:pPr>
            <a:endParaRPr lang="en-US" sz="2000" dirty="0" smtClean="0">
              <a:solidFill>
                <a:schemeClr val="bg1"/>
              </a:solidFill>
            </a:endParaRPr>
          </a:p>
          <a:p>
            <a:pPr marL="742950" lvl="1" indent="-285750"/>
            <a:r>
              <a:rPr lang="en-US" sz="2000" dirty="0" smtClean="0">
                <a:solidFill>
                  <a:schemeClr val="bg1"/>
                </a:solidFill>
              </a:rPr>
              <a:t>Motivational Learning</a:t>
            </a:r>
          </a:p>
          <a:p>
            <a:pPr marL="457200" lvl="1" indent="0">
              <a:buNone/>
            </a:pPr>
            <a:endParaRPr lang="en-US" sz="2000" dirty="0" smtClean="0">
              <a:solidFill>
                <a:schemeClr val="bg1"/>
              </a:solidFill>
            </a:endParaRPr>
          </a:p>
          <a:p>
            <a:pPr marL="742950" lvl="1" indent="-285750"/>
            <a:r>
              <a:rPr lang="en-US" sz="2000" dirty="0" smtClean="0">
                <a:solidFill>
                  <a:schemeClr val="bg1"/>
                </a:solidFill>
              </a:rPr>
              <a:t>Humanistic Learning</a:t>
            </a:r>
          </a:p>
          <a:p>
            <a:pPr marL="457200" lvl="1" indent="0">
              <a:buNone/>
            </a:pPr>
            <a:endParaRPr lang="en-US" sz="2000" dirty="0" smtClean="0">
              <a:solidFill>
                <a:schemeClr val="bg1"/>
              </a:solidFill>
            </a:endParaRPr>
          </a:p>
          <a:p>
            <a:pPr marL="742950" lvl="1" indent="-285750"/>
            <a:r>
              <a:rPr lang="en-US" sz="2000" dirty="0" smtClean="0">
                <a:solidFill>
                  <a:schemeClr val="bg1"/>
                </a:solidFill>
              </a:rPr>
              <a:t>Adult Learning</a:t>
            </a:r>
            <a:endParaRPr lang="en-US" sz="2000" dirty="0">
              <a:solidFill>
                <a:schemeClr val="bg1"/>
              </a:solidFill>
            </a:endParaRPr>
          </a:p>
        </p:txBody>
      </p:sp>
    </p:spTree>
    <p:extLst>
      <p:ext uri="{BB962C8B-B14F-4D97-AF65-F5344CB8AC3E}">
        <p14:creationId xmlns:p14="http://schemas.microsoft.com/office/powerpoint/2010/main" val="357357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References</a:t>
            </a:r>
            <a:endParaRPr lang="en-US" dirty="0">
              <a:solidFill>
                <a:schemeClr val="bg1"/>
              </a:solidFill>
            </a:endParaRPr>
          </a:p>
        </p:txBody>
      </p:sp>
      <p:sp>
        <p:nvSpPr>
          <p:cNvPr id="3" name="Content Placeholder 2"/>
          <p:cNvSpPr>
            <a:spLocks noGrp="1"/>
          </p:cNvSpPr>
          <p:nvPr>
            <p:ph idx="1"/>
          </p:nvPr>
        </p:nvSpPr>
        <p:spPr>
          <a:xfrm>
            <a:off x="484271" y="1565743"/>
            <a:ext cx="7886700" cy="4351338"/>
          </a:xfrm>
        </p:spPr>
        <p:txBody>
          <a:bodyPr>
            <a:normAutofit/>
          </a:bodyPr>
          <a:lstStyle/>
          <a:p>
            <a:pPr marL="0" indent="0">
              <a:buNone/>
            </a:pPr>
            <a:r>
              <a:rPr lang="en-US" dirty="0" smtClean="0">
                <a:solidFill>
                  <a:schemeClr val="bg1"/>
                </a:solidFill>
              </a:rPr>
              <a:t>Brant, J. (2020). Core </a:t>
            </a:r>
            <a:r>
              <a:rPr lang="en-US" dirty="0">
                <a:solidFill>
                  <a:schemeClr val="bg1"/>
                </a:solidFill>
              </a:rPr>
              <a:t>Curriculum for Oncology Nursing.  </a:t>
            </a:r>
            <a:r>
              <a:rPr lang="en-US" dirty="0" smtClean="0">
                <a:solidFill>
                  <a:schemeClr val="bg1"/>
                </a:solidFill>
              </a:rPr>
              <a:t>6th </a:t>
            </a:r>
            <a:r>
              <a:rPr lang="en-US" dirty="0">
                <a:solidFill>
                  <a:schemeClr val="bg1"/>
                </a:solidFill>
              </a:rPr>
              <a:t>ed. </a:t>
            </a:r>
            <a:r>
              <a:rPr lang="en-US" dirty="0" smtClean="0">
                <a:solidFill>
                  <a:schemeClr val="bg1"/>
                </a:solidFill>
              </a:rPr>
              <a:t>St. Louis, MO: Elsevier.</a:t>
            </a:r>
          </a:p>
          <a:p>
            <a:pPr marL="0" indent="0">
              <a:buNone/>
            </a:pPr>
            <a:endParaRPr lang="nb-NO" dirty="0">
              <a:solidFill>
                <a:schemeClr val="bg1"/>
              </a:solidFill>
            </a:endParaRPr>
          </a:p>
          <a:p>
            <a:pPr marL="0" indent="0">
              <a:buNone/>
            </a:pPr>
            <a:r>
              <a:rPr lang="nb-NO" dirty="0" smtClean="0">
                <a:solidFill>
                  <a:schemeClr val="bg1"/>
                </a:solidFill>
              </a:rPr>
              <a:t>Knowles, M. S. (1996). </a:t>
            </a:r>
            <a:r>
              <a:rPr lang="nb-NO" i="1" dirty="0" smtClean="0">
                <a:solidFill>
                  <a:schemeClr val="bg1"/>
                </a:solidFill>
              </a:rPr>
              <a:t>Adult learning</a:t>
            </a:r>
            <a:r>
              <a:rPr lang="nb-NO" dirty="0" smtClean="0">
                <a:solidFill>
                  <a:schemeClr val="bg1"/>
                </a:solidFill>
              </a:rPr>
              <a:t>. The ASTD Training &amp; Development Handbook: A Guide to Human Resource Development.</a:t>
            </a:r>
          </a:p>
          <a:p>
            <a:pPr marL="0" indent="0">
              <a:buNone/>
            </a:pPr>
            <a:endParaRPr lang="nb-NO" dirty="0">
              <a:solidFill>
                <a:schemeClr val="bg1"/>
              </a:solidFill>
            </a:endParaRPr>
          </a:p>
          <a:p>
            <a:pPr marL="0" indent="0">
              <a:buNone/>
            </a:pPr>
            <a:r>
              <a:rPr lang="nb-NO" dirty="0" smtClean="0">
                <a:solidFill>
                  <a:schemeClr val="bg1"/>
                </a:solidFill>
              </a:rPr>
              <a:t>Melynk, B. M., Fineout-Overholt, E. (2011). </a:t>
            </a:r>
            <a:r>
              <a:rPr lang="nb-NO" i="1" dirty="0" smtClean="0">
                <a:solidFill>
                  <a:schemeClr val="bg1"/>
                </a:solidFill>
              </a:rPr>
              <a:t>Evidence-based practice in nursing &amp; healthcare: A guide to best practice.</a:t>
            </a:r>
            <a:r>
              <a:rPr lang="nb-NO" dirty="0" smtClean="0">
                <a:solidFill>
                  <a:schemeClr val="bg1"/>
                </a:solidFill>
              </a:rPr>
              <a:t> Phila. PA: Lippincott Williams &amp; Wilkins.</a:t>
            </a:r>
          </a:p>
          <a:p>
            <a:pPr marL="0" indent="0">
              <a:buNone/>
            </a:pPr>
            <a:endParaRPr lang="nb-NO" dirty="0">
              <a:solidFill>
                <a:schemeClr val="bg1"/>
              </a:solidFill>
            </a:endParaRPr>
          </a:p>
          <a:p>
            <a:pPr marL="0" indent="0">
              <a:buNone/>
            </a:pPr>
            <a:r>
              <a:rPr lang="nb-NO" dirty="0" smtClean="0">
                <a:solidFill>
                  <a:schemeClr val="bg1"/>
                </a:solidFill>
              </a:rPr>
              <a:t>Melynk, B. M., Fineout-Overholt, E., Stillwell, S. B., Williamson, K. M. (2010). The 7 steps of evidence-based </a:t>
            </a:r>
            <a:r>
              <a:rPr lang="nb-NO" dirty="0">
                <a:solidFill>
                  <a:schemeClr val="bg1"/>
                </a:solidFill>
              </a:rPr>
              <a:t>p</a:t>
            </a:r>
            <a:r>
              <a:rPr lang="nb-NO" dirty="0" smtClean="0">
                <a:solidFill>
                  <a:schemeClr val="bg1"/>
                </a:solidFill>
              </a:rPr>
              <a:t>ractice. </a:t>
            </a:r>
            <a:r>
              <a:rPr lang="nb-NO" i="1" dirty="0" smtClean="0">
                <a:solidFill>
                  <a:schemeClr val="bg1"/>
                </a:solidFill>
              </a:rPr>
              <a:t>AJN. 110</a:t>
            </a:r>
            <a:r>
              <a:rPr lang="nb-NO" dirty="0" smtClean="0">
                <a:solidFill>
                  <a:schemeClr val="bg1"/>
                </a:solidFill>
              </a:rPr>
              <a:t>(1), 51-53.</a:t>
            </a:r>
          </a:p>
          <a:p>
            <a:endParaRPr lang="en-US" dirty="0"/>
          </a:p>
        </p:txBody>
      </p:sp>
    </p:spTree>
    <p:extLst>
      <p:ext uri="{BB962C8B-B14F-4D97-AF65-F5344CB8AC3E}">
        <p14:creationId xmlns:p14="http://schemas.microsoft.com/office/powerpoint/2010/main" val="380024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814" y="351271"/>
            <a:ext cx="7886700" cy="1325563"/>
          </a:xfrm>
        </p:spPr>
        <p:txBody>
          <a:bodyPr>
            <a:normAutofit/>
          </a:bodyPr>
          <a:lstStyle/>
          <a:p>
            <a:pPr algn="ctr"/>
            <a:r>
              <a:rPr lang="en-US" sz="5400" smtClean="0">
                <a:solidFill>
                  <a:srgbClr val="FFFF00"/>
                </a:solidFill>
                <a:latin typeface="Forte" panose="03060902040502070203" pitchFamily="66" charset="0"/>
              </a:rPr>
              <a:t>Any Questions?</a:t>
            </a:r>
            <a:endParaRPr lang="en-US" sz="5400" dirty="0">
              <a:solidFill>
                <a:srgbClr val="FFFF00"/>
              </a:solidFill>
              <a:latin typeface="Forte" panose="03060902040502070203" pitchFamily="66" charset="0"/>
            </a:endParaRPr>
          </a:p>
        </p:txBody>
      </p:sp>
      <p:sp>
        <p:nvSpPr>
          <p:cNvPr id="3" name="Content Placeholder 2"/>
          <p:cNvSpPr>
            <a:spLocks noGrp="1"/>
          </p:cNvSpPr>
          <p:nvPr>
            <p:ph idx="1"/>
          </p:nvPr>
        </p:nvSpPr>
        <p:spPr>
          <a:xfrm>
            <a:off x="517814" y="2947916"/>
            <a:ext cx="7886700" cy="2928795"/>
          </a:xfrm>
        </p:spPr>
        <p:txBody>
          <a:bodyPr>
            <a:normAutofit/>
          </a:bodyPr>
          <a:lstStyle/>
          <a:p>
            <a:pPr marL="0" indent="0" algn="ctr">
              <a:buNone/>
            </a:pPr>
            <a:endParaRPr lang="en-US" sz="6000" dirty="0"/>
          </a:p>
        </p:txBody>
      </p:sp>
      <p:pic>
        <p:nvPicPr>
          <p:cNvPr id="3074" name="Picture 2" descr="M:\GIFs\puppy pic questi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60340" y="2240915"/>
            <a:ext cx="6469388" cy="363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66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Patient Education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sz="2800" dirty="0" smtClean="0">
                <a:solidFill>
                  <a:schemeClr val="bg1"/>
                </a:solidFill>
              </a:rPr>
              <a:t>Needs Assessment</a:t>
            </a:r>
          </a:p>
          <a:p>
            <a:pPr marL="0" indent="0">
              <a:buNone/>
            </a:pPr>
            <a:endParaRPr lang="en-US" sz="2800" dirty="0" smtClean="0">
              <a:solidFill>
                <a:schemeClr val="bg1"/>
              </a:solidFill>
            </a:endParaRPr>
          </a:p>
          <a:p>
            <a:pPr lvl="1"/>
            <a:r>
              <a:rPr lang="en-US" sz="2000" dirty="0">
                <a:solidFill>
                  <a:schemeClr val="bg1"/>
                </a:solidFill>
              </a:rPr>
              <a:t>What does the patient know</a:t>
            </a:r>
            <a:r>
              <a:rPr lang="en-US" sz="2000" dirty="0" smtClean="0">
                <a:solidFill>
                  <a:schemeClr val="bg1"/>
                </a:solidFill>
              </a:rPr>
              <a:t>?</a:t>
            </a:r>
          </a:p>
          <a:p>
            <a:pPr marL="342900" lvl="1" indent="0">
              <a:buNone/>
            </a:pPr>
            <a:endParaRPr lang="en-US" sz="2000" dirty="0">
              <a:solidFill>
                <a:schemeClr val="bg1"/>
              </a:solidFill>
            </a:endParaRPr>
          </a:p>
          <a:p>
            <a:pPr lvl="1"/>
            <a:r>
              <a:rPr lang="en-US" sz="2000" dirty="0">
                <a:solidFill>
                  <a:schemeClr val="bg1"/>
                </a:solidFill>
              </a:rPr>
              <a:t>What does the patient </a:t>
            </a:r>
            <a:r>
              <a:rPr lang="en-US" sz="2000" i="1" dirty="0">
                <a:solidFill>
                  <a:schemeClr val="bg1"/>
                </a:solidFill>
              </a:rPr>
              <a:t>want</a:t>
            </a:r>
            <a:r>
              <a:rPr lang="en-US" sz="2000" dirty="0">
                <a:solidFill>
                  <a:schemeClr val="bg1"/>
                </a:solidFill>
              </a:rPr>
              <a:t> to know</a:t>
            </a:r>
            <a:r>
              <a:rPr lang="en-US" sz="2000" dirty="0" smtClean="0">
                <a:solidFill>
                  <a:schemeClr val="bg1"/>
                </a:solidFill>
              </a:rPr>
              <a:t>?</a:t>
            </a:r>
          </a:p>
          <a:p>
            <a:pPr marL="342900" lvl="1" indent="0">
              <a:buNone/>
            </a:pPr>
            <a:endParaRPr lang="en-US" sz="2000" dirty="0">
              <a:solidFill>
                <a:schemeClr val="bg1"/>
              </a:solidFill>
            </a:endParaRPr>
          </a:p>
          <a:p>
            <a:pPr lvl="1"/>
            <a:r>
              <a:rPr lang="en-US" sz="2000" dirty="0">
                <a:solidFill>
                  <a:schemeClr val="bg1"/>
                </a:solidFill>
              </a:rPr>
              <a:t>Will any cultural or religious beliefs or practices affect the teaching or learning process</a:t>
            </a:r>
            <a:r>
              <a:rPr lang="en-US" sz="2000" dirty="0" smtClean="0">
                <a:solidFill>
                  <a:schemeClr val="bg1"/>
                </a:solidFill>
              </a:rPr>
              <a:t>?</a:t>
            </a:r>
          </a:p>
          <a:p>
            <a:pPr marL="342900" lvl="1" indent="0">
              <a:buNone/>
            </a:pPr>
            <a:endParaRPr lang="en-US" sz="2000" dirty="0">
              <a:solidFill>
                <a:schemeClr val="bg1"/>
              </a:solidFill>
            </a:endParaRPr>
          </a:p>
          <a:p>
            <a:pPr lvl="1"/>
            <a:r>
              <a:rPr lang="en-US" sz="2000" dirty="0">
                <a:solidFill>
                  <a:schemeClr val="bg1"/>
                </a:solidFill>
              </a:rPr>
              <a:t>What language does the patient speak</a:t>
            </a:r>
            <a:r>
              <a:rPr lang="en-US" sz="2000" dirty="0" smtClean="0">
                <a:solidFill>
                  <a:schemeClr val="bg1"/>
                </a:solidFill>
              </a:rPr>
              <a:t>?</a:t>
            </a:r>
          </a:p>
          <a:p>
            <a:pPr marL="342900" lvl="1" indent="0">
              <a:buNone/>
            </a:pPr>
            <a:endParaRPr lang="en-US" sz="2000" dirty="0">
              <a:solidFill>
                <a:schemeClr val="bg1"/>
              </a:solidFill>
            </a:endParaRPr>
          </a:p>
          <a:p>
            <a:pPr lvl="1"/>
            <a:r>
              <a:rPr lang="en-US" sz="2000" dirty="0">
                <a:solidFill>
                  <a:schemeClr val="bg1"/>
                </a:solidFill>
              </a:rPr>
              <a:t>Does the patient have a physical impairment that might impede learning</a:t>
            </a:r>
            <a:r>
              <a:rPr lang="en-US" sz="2000" dirty="0" smtClean="0">
                <a:solidFill>
                  <a:schemeClr val="bg1"/>
                </a:solidFill>
              </a:rPr>
              <a:t>?</a:t>
            </a:r>
          </a:p>
          <a:p>
            <a:pPr marL="342900" lvl="1" indent="0">
              <a:buNone/>
            </a:pPr>
            <a:endParaRPr lang="en-US" sz="2000" dirty="0">
              <a:solidFill>
                <a:schemeClr val="bg1"/>
              </a:solidFill>
            </a:endParaRPr>
          </a:p>
          <a:p>
            <a:pPr lvl="1"/>
            <a:r>
              <a:rPr lang="en-US" sz="2000" dirty="0">
                <a:solidFill>
                  <a:schemeClr val="bg1"/>
                </a:solidFill>
              </a:rPr>
              <a:t>What is the educational background of the </a:t>
            </a:r>
            <a:r>
              <a:rPr lang="en-US" sz="2000" dirty="0" smtClean="0">
                <a:solidFill>
                  <a:schemeClr val="bg1"/>
                </a:solidFill>
              </a:rPr>
              <a:t>patient?</a:t>
            </a:r>
          </a:p>
          <a:p>
            <a:pPr marL="342900" lvl="1" indent="0">
              <a:buNone/>
            </a:pPr>
            <a:endParaRPr lang="en-US" sz="2000" dirty="0" smtClean="0">
              <a:solidFill>
                <a:schemeClr val="bg1"/>
              </a:solidFill>
            </a:endParaRPr>
          </a:p>
        </p:txBody>
      </p:sp>
    </p:spTree>
    <p:extLst>
      <p:ext uri="{BB962C8B-B14F-4D97-AF65-F5344CB8AC3E}">
        <p14:creationId xmlns:p14="http://schemas.microsoft.com/office/powerpoint/2010/main" val="303125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Goals and Objectives</a:t>
            </a:r>
            <a:endParaRPr lang="en-US" dirty="0">
              <a:solidFill>
                <a:schemeClr val="bg1"/>
              </a:solidFill>
            </a:endParaRPr>
          </a:p>
        </p:txBody>
      </p:sp>
      <p:sp>
        <p:nvSpPr>
          <p:cNvPr id="3" name="Content Placeholder 2"/>
          <p:cNvSpPr>
            <a:spLocks noGrp="1"/>
          </p:cNvSpPr>
          <p:nvPr>
            <p:ph idx="1"/>
          </p:nvPr>
        </p:nvSpPr>
        <p:spPr>
          <a:xfrm>
            <a:off x="590550" y="1825625"/>
            <a:ext cx="7886700" cy="4351338"/>
          </a:xfrm>
        </p:spPr>
        <p:txBody>
          <a:bodyPr/>
          <a:lstStyle/>
          <a:p>
            <a:pPr marL="0" indent="0">
              <a:buNone/>
            </a:pPr>
            <a:endParaRPr lang="en-US" sz="3200" dirty="0" smtClean="0">
              <a:solidFill>
                <a:schemeClr val="bg1"/>
              </a:solidFill>
            </a:endParaRPr>
          </a:p>
          <a:p>
            <a:pPr marL="0" indent="0">
              <a:buNone/>
            </a:pPr>
            <a:endParaRPr lang="en-US" sz="3200" dirty="0" smtClean="0">
              <a:solidFill>
                <a:schemeClr val="bg1"/>
              </a:solidFill>
            </a:endParaRPr>
          </a:p>
          <a:p>
            <a:endParaRPr lang="en-US" sz="3200" i="1" dirty="0">
              <a:solidFill>
                <a:schemeClr val="bg1"/>
              </a:solidFill>
            </a:endParaRPr>
          </a:p>
          <a:p>
            <a:endParaRPr lang="en-US" sz="3200" dirty="0" smtClean="0">
              <a:solidFill>
                <a:schemeClr val="bg1"/>
              </a:solidFill>
            </a:endParaRPr>
          </a:p>
          <a:p>
            <a:pPr marL="0" indent="0">
              <a:buNone/>
            </a:pPr>
            <a:endParaRPr lang="en-US" sz="3200" dirty="0" smtClean="0">
              <a:solidFill>
                <a:schemeClr val="bg1"/>
              </a:solidFill>
            </a:endParaRPr>
          </a:p>
          <a:p>
            <a:pPr marL="0" indent="0">
              <a:buNone/>
            </a:pPr>
            <a:endParaRPr lang="en-US" sz="3200" dirty="0">
              <a:solidFill>
                <a:schemeClr val="bg1"/>
              </a:solidFill>
            </a:endParaRPr>
          </a:p>
        </p:txBody>
      </p:sp>
      <p:pic>
        <p:nvPicPr>
          <p:cNvPr id="13" name="Picture 8" descr="Image result for smar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90689"/>
            <a:ext cx="5099978" cy="2188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BCD rule of objec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254" y="4014208"/>
            <a:ext cx="5024651" cy="2552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26659" y="1569308"/>
            <a:ext cx="2188691" cy="1200329"/>
          </a:xfrm>
          <a:prstGeom prst="rect">
            <a:avLst/>
          </a:prstGeom>
          <a:noFill/>
        </p:spPr>
        <p:txBody>
          <a:bodyPr wrap="square" rtlCol="0">
            <a:spAutoFit/>
          </a:bodyPr>
          <a:lstStyle/>
          <a:p>
            <a:r>
              <a:rPr lang="en-US" b="1" i="1" dirty="0" smtClean="0">
                <a:solidFill>
                  <a:schemeClr val="bg1"/>
                </a:solidFill>
              </a:rPr>
              <a:t>Example: The patient’s ability for self care after discharge.</a:t>
            </a:r>
            <a:endParaRPr lang="en-US" b="1" i="1" dirty="0">
              <a:solidFill>
                <a:schemeClr val="bg1"/>
              </a:solidFill>
            </a:endParaRPr>
          </a:p>
        </p:txBody>
      </p:sp>
      <p:sp>
        <p:nvSpPr>
          <p:cNvPr id="11" name="TextBox 10"/>
          <p:cNvSpPr txBox="1"/>
          <p:nvPr/>
        </p:nvSpPr>
        <p:spPr>
          <a:xfrm>
            <a:off x="590551" y="4522573"/>
            <a:ext cx="2300930" cy="2031325"/>
          </a:xfrm>
          <a:prstGeom prst="rect">
            <a:avLst/>
          </a:prstGeom>
          <a:noFill/>
        </p:spPr>
        <p:txBody>
          <a:bodyPr wrap="square" rtlCol="0">
            <a:spAutoFit/>
          </a:bodyPr>
          <a:lstStyle/>
          <a:p>
            <a:r>
              <a:rPr lang="en-US" b="1" i="1" dirty="0" smtClean="0">
                <a:solidFill>
                  <a:schemeClr val="bg1"/>
                </a:solidFill>
              </a:rPr>
              <a:t>Example: The learner is able to state four foods with high iron content after reading information regarding foods with high iron content.</a:t>
            </a:r>
            <a:endParaRPr lang="en-US" b="1" i="1" dirty="0">
              <a:solidFill>
                <a:schemeClr val="bg1"/>
              </a:solidFill>
            </a:endParaRPr>
          </a:p>
        </p:txBody>
      </p:sp>
    </p:spTree>
    <p:extLst>
      <p:ext uri="{BB962C8B-B14F-4D97-AF65-F5344CB8AC3E}">
        <p14:creationId xmlns:p14="http://schemas.microsoft.com/office/powerpoint/2010/main" val="341774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wipe(down)">
                                      <p:cBhvr>
                                        <p:cTn id="20" dur="580">
                                          <p:stCondLst>
                                            <p:cond delay="0"/>
                                          </p:stCondLst>
                                        </p:cTn>
                                        <p:tgtEl>
                                          <p:spTgt spid="1034"/>
                                        </p:tgtEl>
                                      </p:cBhvr>
                                    </p:animEffect>
                                    <p:anim calcmode="lin" valueType="num">
                                      <p:cBhvr>
                                        <p:cTn id="21"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26" dur="26">
                                          <p:stCondLst>
                                            <p:cond delay="650"/>
                                          </p:stCondLst>
                                        </p:cTn>
                                        <p:tgtEl>
                                          <p:spTgt spid="1034"/>
                                        </p:tgtEl>
                                      </p:cBhvr>
                                      <p:to x="100000" y="60000"/>
                                    </p:animScale>
                                    <p:animScale>
                                      <p:cBhvr>
                                        <p:cTn id="27" dur="166" decel="50000">
                                          <p:stCondLst>
                                            <p:cond delay="676"/>
                                          </p:stCondLst>
                                        </p:cTn>
                                        <p:tgtEl>
                                          <p:spTgt spid="1034"/>
                                        </p:tgtEl>
                                      </p:cBhvr>
                                      <p:to x="100000" y="100000"/>
                                    </p:animScale>
                                    <p:animScale>
                                      <p:cBhvr>
                                        <p:cTn id="28" dur="26">
                                          <p:stCondLst>
                                            <p:cond delay="1312"/>
                                          </p:stCondLst>
                                        </p:cTn>
                                        <p:tgtEl>
                                          <p:spTgt spid="1034"/>
                                        </p:tgtEl>
                                      </p:cBhvr>
                                      <p:to x="100000" y="80000"/>
                                    </p:animScale>
                                    <p:animScale>
                                      <p:cBhvr>
                                        <p:cTn id="29" dur="166" decel="50000">
                                          <p:stCondLst>
                                            <p:cond delay="1338"/>
                                          </p:stCondLst>
                                        </p:cTn>
                                        <p:tgtEl>
                                          <p:spTgt spid="1034"/>
                                        </p:tgtEl>
                                      </p:cBhvr>
                                      <p:to x="100000" y="100000"/>
                                    </p:animScale>
                                    <p:animScale>
                                      <p:cBhvr>
                                        <p:cTn id="30" dur="26">
                                          <p:stCondLst>
                                            <p:cond delay="1642"/>
                                          </p:stCondLst>
                                        </p:cTn>
                                        <p:tgtEl>
                                          <p:spTgt spid="1034"/>
                                        </p:tgtEl>
                                      </p:cBhvr>
                                      <p:to x="100000" y="90000"/>
                                    </p:animScale>
                                    <p:animScale>
                                      <p:cBhvr>
                                        <p:cTn id="31" dur="166" decel="50000">
                                          <p:stCondLst>
                                            <p:cond delay="1668"/>
                                          </p:stCondLst>
                                        </p:cTn>
                                        <p:tgtEl>
                                          <p:spTgt spid="1034"/>
                                        </p:tgtEl>
                                      </p:cBhvr>
                                      <p:to x="100000" y="100000"/>
                                    </p:animScale>
                                    <p:animScale>
                                      <p:cBhvr>
                                        <p:cTn id="32" dur="26">
                                          <p:stCondLst>
                                            <p:cond delay="1808"/>
                                          </p:stCondLst>
                                        </p:cTn>
                                        <p:tgtEl>
                                          <p:spTgt spid="1034"/>
                                        </p:tgtEl>
                                      </p:cBhvr>
                                      <p:to x="100000" y="95000"/>
                                    </p:animScale>
                                    <p:animScale>
                                      <p:cBhvr>
                                        <p:cTn id="33" dur="166" decel="50000">
                                          <p:stCondLst>
                                            <p:cond delay="1834"/>
                                          </p:stCondLst>
                                        </p:cTn>
                                        <p:tgtEl>
                                          <p:spTgt spid="103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Teaching Plan &amp; Evaluation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400" dirty="0" smtClean="0">
                <a:solidFill>
                  <a:schemeClr val="bg1"/>
                </a:solidFill>
              </a:rPr>
              <a:t>The Teaching Plan should involve</a:t>
            </a:r>
            <a:r>
              <a:rPr lang="en-US" sz="2000" dirty="0" smtClean="0">
                <a:solidFill>
                  <a:schemeClr val="bg1"/>
                </a:solidFill>
              </a:rPr>
              <a:t>:</a:t>
            </a:r>
          </a:p>
          <a:p>
            <a:pPr lvl="1"/>
            <a:r>
              <a:rPr lang="en-US" sz="2000" dirty="0">
                <a:solidFill>
                  <a:schemeClr val="bg1"/>
                </a:solidFill>
              </a:rPr>
              <a:t>Who is doing the teaching</a:t>
            </a:r>
          </a:p>
          <a:p>
            <a:pPr lvl="1"/>
            <a:r>
              <a:rPr lang="en-US" sz="2000" dirty="0">
                <a:solidFill>
                  <a:schemeClr val="bg1"/>
                </a:solidFill>
              </a:rPr>
              <a:t>How it will be taught</a:t>
            </a:r>
          </a:p>
          <a:p>
            <a:pPr lvl="1"/>
            <a:r>
              <a:rPr lang="en-US" sz="2000" dirty="0">
                <a:solidFill>
                  <a:schemeClr val="bg1"/>
                </a:solidFill>
              </a:rPr>
              <a:t>Preparing for the teaching</a:t>
            </a:r>
          </a:p>
          <a:p>
            <a:pPr lvl="1"/>
            <a:r>
              <a:rPr lang="en-US" sz="2000" dirty="0">
                <a:solidFill>
                  <a:schemeClr val="bg1"/>
                </a:solidFill>
              </a:rPr>
              <a:t>Organizing and practicing</a:t>
            </a:r>
          </a:p>
          <a:p>
            <a:pPr lvl="1"/>
            <a:r>
              <a:rPr lang="en-US" sz="2000" dirty="0">
                <a:solidFill>
                  <a:schemeClr val="bg1"/>
                </a:solidFill>
              </a:rPr>
              <a:t>Planning the teaching to coincide with a teachable </a:t>
            </a:r>
            <a:r>
              <a:rPr lang="en-US" sz="2000" dirty="0" smtClean="0">
                <a:solidFill>
                  <a:schemeClr val="bg1"/>
                </a:solidFill>
              </a:rPr>
              <a:t>moment</a:t>
            </a:r>
          </a:p>
          <a:p>
            <a:pPr lvl="1"/>
            <a:endParaRPr lang="en-US" sz="2000" dirty="0" smtClean="0">
              <a:solidFill>
                <a:schemeClr val="bg1"/>
              </a:solidFill>
            </a:endParaRPr>
          </a:p>
          <a:p>
            <a:r>
              <a:rPr lang="en-US" sz="2400" dirty="0" smtClean="0">
                <a:solidFill>
                  <a:schemeClr val="bg1"/>
                </a:solidFill>
              </a:rPr>
              <a:t>The Evaluation of the Education should include:</a:t>
            </a:r>
          </a:p>
          <a:p>
            <a:pPr lvl="1"/>
            <a:r>
              <a:rPr lang="en-US" sz="2000" dirty="0" smtClean="0">
                <a:solidFill>
                  <a:schemeClr val="bg1"/>
                </a:solidFill>
              </a:rPr>
              <a:t>Determination of ways to measure learning</a:t>
            </a:r>
          </a:p>
          <a:p>
            <a:pPr lvl="1"/>
            <a:r>
              <a:rPr lang="en-US" sz="2000" dirty="0" smtClean="0">
                <a:solidFill>
                  <a:schemeClr val="bg1"/>
                </a:solidFill>
              </a:rPr>
              <a:t>Documentation of learning outcomes</a:t>
            </a:r>
          </a:p>
          <a:p>
            <a:pPr lvl="1"/>
            <a:r>
              <a:rPr lang="en-US" sz="2000" dirty="0" smtClean="0">
                <a:solidFill>
                  <a:schemeClr val="bg1"/>
                </a:solidFill>
              </a:rPr>
              <a:t>Reassessment and reinforcement of teaching and learning at the next available opportunity</a:t>
            </a:r>
          </a:p>
        </p:txBody>
      </p:sp>
    </p:spTree>
    <p:extLst>
      <p:ext uri="{BB962C8B-B14F-4D97-AF65-F5344CB8AC3E}">
        <p14:creationId xmlns:p14="http://schemas.microsoft.com/office/powerpoint/2010/main" val="1418871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Other Considerations for Principles of Education</a:t>
            </a:r>
            <a:endParaRPr lang="en-US" dirty="0">
              <a:solidFill>
                <a:schemeClr val="bg1"/>
              </a:solidFill>
            </a:endParaRPr>
          </a:p>
        </p:txBody>
      </p:sp>
      <p:sp>
        <p:nvSpPr>
          <p:cNvPr id="8" name="Content Placeholder 7"/>
          <p:cNvSpPr>
            <a:spLocks noGrp="1"/>
          </p:cNvSpPr>
          <p:nvPr>
            <p:ph sz="half" idx="1"/>
          </p:nvPr>
        </p:nvSpPr>
        <p:spPr/>
        <p:txBody>
          <a:bodyPr/>
          <a:lstStyle/>
          <a:p>
            <a:r>
              <a:rPr lang="en-US" dirty="0" smtClean="0">
                <a:solidFill>
                  <a:schemeClr val="bg1"/>
                </a:solidFill>
              </a:rPr>
              <a:t>Caregiver Education</a:t>
            </a:r>
          </a:p>
          <a:p>
            <a:pPr lvl="1"/>
            <a:r>
              <a:rPr lang="en-US" dirty="0" smtClean="0">
                <a:solidFill>
                  <a:schemeClr val="bg1"/>
                </a:solidFill>
              </a:rPr>
              <a:t>Caregivers may have the same or different learning needs; addressing these learning needs is especially important if the caregiver has a role in caring for the patient at home</a:t>
            </a:r>
          </a:p>
          <a:p>
            <a:pPr lvl="1"/>
            <a:r>
              <a:rPr lang="en-US" dirty="0" smtClean="0">
                <a:solidFill>
                  <a:schemeClr val="bg1"/>
                </a:solidFill>
              </a:rPr>
              <a:t>HIPPA – permission from patient to include caregiver</a:t>
            </a:r>
          </a:p>
          <a:p>
            <a:r>
              <a:rPr lang="en-US" dirty="0" smtClean="0">
                <a:solidFill>
                  <a:schemeClr val="bg1"/>
                </a:solidFill>
              </a:rPr>
              <a:t>Community Education / Community Health Nursing</a:t>
            </a:r>
          </a:p>
          <a:p>
            <a:pPr lvl="1"/>
            <a:r>
              <a:rPr lang="en-US" dirty="0" smtClean="0">
                <a:solidFill>
                  <a:schemeClr val="bg1"/>
                </a:solidFill>
              </a:rPr>
              <a:t>Community defined</a:t>
            </a:r>
          </a:p>
          <a:p>
            <a:pPr lvl="1"/>
            <a:r>
              <a:rPr lang="en-US" dirty="0" smtClean="0">
                <a:solidFill>
                  <a:schemeClr val="bg1"/>
                </a:solidFill>
              </a:rPr>
              <a:t>The role of the nurse</a:t>
            </a:r>
          </a:p>
          <a:p>
            <a:pPr lvl="1"/>
            <a:r>
              <a:rPr lang="en-US" dirty="0" smtClean="0">
                <a:solidFill>
                  <a:schemeClr val="bg1"/>
                </a:solidFill>
              </a:rPr>
              <a:t>Healthy People 2020</a:t>
            </a:r>
          </a:p>
          <a:p>
            <a:pPr lvl="1"/>
            <a:r>
              <a:rPr lang="en-US" dirty="0" smtClean="0">
                <a:solidFill>
                  <a:schemeClr val="bg1"/>
                </a:solidFill>
              </a:rPr>
              <a:t>Community assessment</a:t>
            </a:r>
            <a:endParaRPr lang="en-US" dirty="0">
              <a:solidFill>
                <a:schemeClr val="bg1"/>
              </a:solidFill>
            </a:endParaRPr>
          </a:p>
        </p:txBody>
      </p:sp>
      <p:sp>
        <p:nvSpPr>
          <p:cNvPr id="9" name="Content Placeholder 8"/>
          <p:cNvSpPr>
            <a:spLocks noGrp="1"/>
          </p:cNvSpPr>
          <p:nvPr>
            <p:ph sz="half" idx="2"/>
          </p:nvPr>
        </p:nvSpPr>
        <p:spPr/>
        <p:txBody>
          <a:bodyPr/>
          <a:lstStyle/>
          <a:p>
            <a:r>
              <a:rPr lang="en-US" dirty="0" smtClean="0">
                <a:solidFill>
                  <a:schemeClr val="bg1"/>
                </a:solidFill>
              </a:rPr>
              <a:t>Staff Education</a:t>
            </a:r>
          </a:p>
          <a:p>
            <a:pPr lvl="1"/>
            <a:r>
              <a:rPr lang="en-US" dirty="0" smtClean="0">
                <a:solidFill>
                  <a:schemeClr val="bg1"/>
                </a:solidFill>
              </a:rPr>
              <a:t>Targeted Needs Assessment</a:t>
            </a:r>
          </a:p>
          <a:p>
            <a:pPr lvl="1"/>
            <a:r>
              <a:rPr lang="en-US" dirty="0" smtClean="0">
                <a:solidFill>
                  <a:schemeClr val="bg1"/>
                </a:solidFill>
              </a:rPr>
              <a:t>Determination of objectives of the education</a:t>
            </a:r>
          </a:p>
          <a:p>
            <a:pPr lvl="1"/>
            <a:r>
              <a:rPr lang="en-US" dirty="0" smtClean="0">
                <a:solidFill>
                  <a:schemeClr val="bg1"/>
                </a:solidFill>
              </a:rPr>
              <a:t>Developing a teaching plan</a:t>
            </a:r>
          </a:p>
          <a:p>
            <a:pPr lvl="1"/>
            <a:r>
              <a:rPr lang="en-US" dirty="0" smtClean="0">
                <a:solidFill>
                  <a:schemeClr val="bg1"/>
                </a:solidFill>
              </a:rPr>
              <a:t>Performance Analysis/ Evaluation</a:t>
            </a:r>
          </a:p>
          <a:p>
            <a:pPr lvl="1"/>
            <a:endParaRPr lang="en-US" dirty="0" smtClean="0"/>
          </a:p>
        </p:txBody>
      </p:sp>
    </p:spTree>
    <p:extLst>
      <p:ext uri="{BB962C8B-B14F-4D97-AF65-F5344CB8AC3E}">
        <p14:creationId xmlns:p14="http://schemas.microsoft.com/office/powerpoint/2010/main" val="4000911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Practice Question</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b="1" i="1" dirty="0" smtClean="0">
                <a:solidFill>
                  <a:srgbClr val="FFFF00"/>
                </a:solidFill>
              </a:rPr>
              <a:t>After participation in the chemotherapy teaching class, the client will be able to address management of common side effects. </a:t>
            </a:r>
          </a:p>
          <a:p>
            <a:pPr marL="0" indent="0">
              <a:buNone/>
            </a:pPr>
            <a:r>
              <a:rPr lang="en-US" b="1" i="1" dirty="0" smtClean="0">
                <a:solidFill>
                  <a:srgbClr val="FFFF00"/>
                </a:solidFill>
              </a:rPr>
              <a:t>What is this sentence an example of?</a:t>
            </a:r>
          </a:p>
          <a:p>
            <a:pPr marL="457200" indent="-457200">
              <a:buAutoNum type="alphaUcPeriod"/>
            </a:pPr>
            <a:r>
              <a:rPr lang="en-US" dirty="0" smtClean="0">
                <a:solidFill>
                  <a:schemeClr val="bg1"/>
                </a:solidFill>
              </a:rPr>
              <a:t>A teaching goal that is well-written based on SMART criteria for education</a:t>
            </a:r>
          </a:p>
          <a:p>
            <a:pPr marL="457200" indent="-457200">
              <a:buAutoNum type="alphaUcPeriod"/>
            </a:pPr>
            <a:r>
              <a:rPr lang="en-US" dirty="0" smtClean="0">
                <a:solidFill>
                  <a:schemeClr val="bg1"/>
                </a:solidFill>
              </a:rPr>
              <a:t>An objective that lacks clear articulation of the degree of performance expected. ABCD objective rule</a:t>
            </a:r>
          </a:p>
          <a:p>
            <a:pPr marL="457200" indent="-457200">
              <a:buAutoNum type="alphaUcPeriod"/>
            </a:pPr>
            <a:r>
              <a:rPr lang="en-US" dirty="0" smtClean="0">
                <a:solidFill>
                  <a:schemeClr val="bg1"/>
                </a:solidFill>
              </a:rPr>
              <a:t>Evaluation criteria for a chemotherapy class targeting a group of clients</a:t>
            </a:r>
          </a:p>
          <a:p>
            <a:pPr marL="457200" indent="-457200">
              <a:buAutoNum type="alphaUcPeriod"/>
            </a:pPr>
            <a:r>
              <a:rPr lang="en-US" dirty="0" smtClean="0">
                <a:solidFill>
                  <a:schemeClr val="bg1"/>
                </a:solidFill>
              </a:rPr>
              <a:t>A guide for evaluation of the evaluation of a client’s learning</a:t>
            </a:r>
          </a:p>
          <a:p>
            <a:pPr marL="457200" indent="-457200">
              <a:buAutoNum type="alphaUcPeriod"/>
            </a:pPr>
            <a:endParaRPr lang="en-US" dirty="0"/>
          </a:p>
        </p:txBody>
      </p:sp>
    </p:spTree>
    <p:extLst>
      <p:ext uri="{BB962C8B-B14F-4D97-AF65-F5344CB8AC3E}">
        <p14:creationId xmlns:p14="http://schemas.microsoft.com/office/powerpoint/2010/main" val="294935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Practice Question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smtClean="0">
                <a:solidFill>
                  <a:srgbClr val="FFFF00"/>
                </a:solidFill>
              </a:rPr>
              <a:t>Which questions should be addressed before developing an educational program for a client?</a:t>
            </a:r>
          </a:p>
          <a:p>
            <a:pPr marL="0" indent="0">
              <a:buNone/>
            </a:pPr>
            <a:endParaRPr lang="en-US" b="1" i="1" dirty="0" smtClean="0">
              <a:solidFill>
                <a:schemeClr val="bg1"/>
              </a:solidFill>
            </a:endParaRPr>
          </a:p>
          <a:p>
            <a:pPr marL="457200" indent="-457200">
              <a:buAutoNum type="alphaUcPeriod"/>
            </a:pPr>
            <a:r>
              <a:rPr lang="en-US" dirty="0" smtClean="0">
                <a:solidFill>
                  <a:schemeClr val="bg1"/>
                </a:solidFill>
              </a:rPr>
              <a:t>What the client knows and wants to know, cultural and religious beliefs and practices that might impact the process for the client, and the content the nurse knows to be important</a:t>
            </a:r>
          </a:p>
          <a:p>
            <a:pPr marL="457200" indent="-457200">
              <a:buAutoNum type="alphaUcPeriod"/>
            </a:pPr>
            <a:r>
              <a:rPr lang="en-US" dirty="0" smtClean="0">
                <a:solidFill>
                  <a:schemeClr val="bg1"/>
                </a:solidFill>
              </a:rPr>
              <a:t>What the client knows and wants to know, physical and cognitive impairments that might impact learning, preferred learning style, and the budget available</a:t>
            </a:r>
          </a:p>
          <a:p>
            <a:pPr marL="457200" indent="-457200">
              <a:buAutoNum type="alphaUcPeriod"/>
            </a:pPr>
            <a:r>
              <a:rPr lang="en-US" dirty="0" smtClean="0">
                <a:solidFill>
                  <a:schemeClr val="bg1"/>
                </a:solidFill>
              </a:rPr>
              <a:t>What the client knows and wants to know, the language used by the client (speaking and reading), and the educational background of the client</a:t>
            </a:r>
          </a:p>
          <a:p>
            <a:pPr marL="457200" indent="-457200">
              <a:buAutoNum type="alphaUcPeriod"/>
            </a:pPr>
            <a:r>
              <a:rPr lang="en-US" dirty="0" smtClean="0">
                <a:solidFill>
                  <a:schemeClr val="bg1"/>
                </a:solidFill>
              </a:rPr>
              <a:t>What the client knows and wants to know, the preferred learning style, the nurse’s understanding of the topic, and the time the nurse has available for teaching</a:t>
            </a:r>
            <a:endParaRPr lang="en-US" dirty="0">
              <a:solidFill>
                <a:schemeClr val="bg1"/>
              </a:solidFill>
            </a:endParaRPr>
          </a:p>
        </p:txBody>
      </p:sp>
    </p:spTree>
    <p:extLst>
      <p:ext uri="{BB962C8B-B14F-4D97-AF65-F5344CB8AC3E}">
        <p14:creationId xmlns:p14="http://schemas.microsoft.com/office/powerpoint/2010/main" val="278385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Practice Question</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b="1" i="1" dirty="0" smtClean="0">
                <a:solidFill>
                  <a:srgbClr val="FFFF00"/>
                </a:solidFill>
              </a:rPr>
              <a:t>The purpose of the educational component of nursing practice is to help people acquire the knowledge they need in order to:</a:t>
            </a:r>
          </a:p>
          <a:p>
            <a:endParaRPr lang="en-US" b="1" i="1" dirty="0">
              <a:solidFill>
                <a:srgbClr val="FFFF00"/>
              </a:solidFill>
            </a:endParaRPr>
          </a:p>
          <a:p>
            <a:pPr marL="457200" indent="-457200">
              <a:buAutoNum type="alphaUcPeriod"/>
            </a:pPr>
            <a:r>
              <a:rPr lang="en-US" dirty="0" smtClean="0">
                <a:solidFill>
                  <a:schemeClr val="bg1"/>
                </a:solidFill>
              </a:rPr>
              <a:t>Comply with the physician’s orders.</a:t>
            </a:r>
          </a:p>
          <a:p>
            <a:pPr marL="457200" indent="-457200">
              <a:buAutoNum type="alphaUcPeriod"/>
            </a:pPr>
            <a:r>
              <a:rPr lang="en-US" dirty="0" smtClean="0">
                <a:solidFill>
                  <a:schemeClr val="bg1"/>
                </a:solidFill>
              </a:rPr>
              <a:t>Learn what health professionals believe they need to know.</a:t>
            </a:r>
          </a:p>
          <a:p>
            <a:pPr marL="457200" indent="-457200">
              <a:buAutoNum type="alphaUcPeriod"/>
            </a:pPr>
            <a:r>
              <a:rPr lang="en-US" dirty="0" smtClean="0">
                <a:solidFill>
                  <a:schemeClr val="bg1"/>
                </a:solidFill>
              </a:rPr>
              <a:t>Understand the particular diagnosis.</a:t>
            </a:r>
          </a:p>
          <a:p>
            <a:pPr marL="457200" indent="-457200">
              <a:buAutoNum type="alphaUcPeriod"/>
            </a:pPr>
            <a:r>
              <a:rPr lang="en-US" dirty="0" smtClean="0">
                <a:solidFill>
                  <a:schemeClr val="bg1"/>
                </a:solidFill>
              </a:rPr>
              <a:t>Participate in their treatment decisions and self care.</a:t>
            </a:r>
          </a:p>
          <a:p>
            <a:pPr marL="457200" indent="-457200">
              <a:buAutoNum type="alphaUcPeriod"/>
            </a:pPr>
            <a:endParaRPr lang="en-US" dirty="0">
              <a:solidFill>
                <a:schemeClr val="bg1"/>
              </a:solidFill>
            </a:endParaRPr>
          </a:p>
        </p:txBody>
      </p:sp>
    </p:spTree>
    <p:extLst>
      <p:ext uri="{BB962C8B-B14F-4D97-AF65-F5344CB8AC3E}">
        <p14:creationId xmlns:p14="http://schemas.microsoft.com/office/powerpoint/2010/main" val="114240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1445</TotalTime>
  <Words>1842</Words>
  <Application>Microsoft Office PowerPoint</Application>
  <PresentationFormat>On-screen Show (4:3)</PresentationFormat>
  <Paragraphs>209</Paragraphs>
  <Slides>21</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Calibri Light</vt:lpstr>
      <vt:lpstr>Forte</vt:lpstr>
      <vt:lpstr>Symbol</vt:lpstr>
      <vt:lpstr>Wingdings</vt:lpstr>
      <vt:lpstr>Office Theme</vt:lpstr>
      <vt:lpstr>1_Office Theme</vt:lpstr>
      <vt:lpstr>Principles of Education and EBP</vt:lpstr>
      <vt:lpstr>Educational Theories</vt:lpstr>
      <vt:lpstr>Patient Education</vt:lpstr>
      <vt:lpstr>Goals and Objectives</vt:lpstr>
      <vt:lpstr>Teaching Plan &amp; Evaluation</vt:lpstr>
      <vt:lpstr>Other Considerations for Principles of Education</vt:lpstr>
      <vt:lpstr>Practice Question</vt:lpstr>
      <vt:lpstr>Practice Question</vt:lpstr>
      <vt:lpstr>Practice Question</vt:lpstr>
      <vt:lpstr>What is Evidence Based Practice (EBP)?</vt:lpstr>
      <vt:lpstr>EBP vs QI vs Research</vt:lpstr>
      <vt:lpstr>Why do we need EBP?</vt:lpstr>
      <vt:lpstr>The multistep process of EBP</vt:lpstr>
      <vt:lpstr>PowerPoint Presentation</vt:lpstr>
      <vt:lpstr>PICOT Question…</vt:lpstr>
      <vt:lpstr>PICOT question</vt:lpstr>
      <vt:lpstr>Practice Question</vt:lpstr>
      <vt:lpstr>Practice Question </vt:lpstr>
      <vt:lpstr>Practice Questions</vt:lpstr>
      <vt:lpstr>References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Cobb, Susan</dc:creator>
  <cp:lastModifiedBy>Kott, Diana N</cp:lastModifiedBy>
  <cp:revision>160</cp:revision>
  <dcterms:created xsi:type="dcterms:W3CDTF">2017-10-06T14:16:57Z</dcterms:created>
  <dcterms:modified xsi:type="dcterms:W3CDTF">2023-04-04T00:47:04Z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