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5"/>
  </p:notesMasterIdLst>
  <p:handoutMasterIdLst>
    <p:handoutMasterId r:id="rId26"/>
  </p:handoutMasterIdLst>
  <p:sldIdLst>
    <p:sldId id="257" r:id="rId5"/>
    <p:sldId id="262" r:id="rId6"/>
    <p:sldId id="260" r:id="rId7"/>
    <p:sldId id="258" r:id="rId8"/>
    <p:sldId id="261" r:id="rId9"/>
    <p:sldId id="264" r:id="rId10"/>
    <p:sldId id="265" r:id="rId11"/>
    <p:sldId id="273" r:id="rId12"/>
    <p:sldId id="266" r:id="rId13"/>
    <p:sldId id="268" r:id="rId14"/>
    <p:sldId id="267" r:id="rId15"/>
    <p:sldId id="274" r:id="rId16"/>
    <p:sldId id="271" r:id="rId17"/>
    <p:sldId id="275" r:id="rId18"/>
    <p:sldId id="276" r:id="rId19"/>
    <p:sldId id="277" r:id="rId20"/>
    <p:sldId id="272" r:id="rId21"/>
    <p:sldId id="269" r:id="rId22"/>
    <p:sldId id="263" r:id="rId23"/>
    <p:sldId id="270"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F"/>
    <a:srgbClr val="FAC71C"/>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5283A-6F20-4037-89ED-9CA2519A6CD3}" v="22" dt="2023-09-29T18:27:59.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4731" autoAdjust="0"/>
  </p:normalViewPr>
  <p:slideViewPr>
    <p:cSldViewPr>
      <p:cViewPr varScale="1">
        <p:scale>
          <a:sx n="73" d="100"/>
          <a:sy n="73" d="100"/>
        </p:scale>
        <p:origin x="40" y="52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kay, Meghan" userId="613ab8c2-96c7-4fb8-9105-4ba723847b14" providerId="ADAL" clId="{80E5283A-6F20-4037-89ED-9CA2519A6CD3}"/>
    <pc:docChg chg="undo custSel addSld modSld sldOrd">
      <pc:chgData name="Lokay, Meghan" userId="613ab8c2-96c7-4fb8-9105-4ba723847b14" providerId="ADAL" clId="{80E5283A-6F20-4037-89ED-9CA2519A6CD3}" dt="2023-09-29T18:28:27.706" v="7990" actId="1076"/>
      <pc:docMkLst>
        <pc:docMk/>
      </pc:docMkLst>
      <pc:sldChg chg="modSp mod">
        <pc:chgData name="Lokay, Meghan" userId="613ab8c2-96c7-4fb8-9105-4ba723847b14" providerId="ADAL" clId="{80E5283A-6F20-4037-89ED-9CA2519A6CD3}" dt="2023-09-17T20:35:30.687" v="878" actId="255"/>
        <pc:sldMkLst>
          <pc:docMk/>
          <pc:sldMk cId="1969673092" sldId="257"/>
        </pc:sldMkLst>
        <pc:spChg chg="mod">
          <ac:chgData name="Lokay, Meghan" userId="613ab8c2-96c7-4fb8-9105-4ba723847b14" providerId="ADAL" clId="{80E5283A-6F20-4037-89ED-9CA2519A6CD3}" dt="2023-09-17T20:35:30.687" v="878" actId="255"/>
          <ac:spMkLst>
            <pc:docMk/>
            <pc:sldMk cId="1969673092" sldId="257"/>
            <ac:spMk id="3" creationId="{00000000-0000-0000-0000-000000000000}"/>
          </ac:spMkLst>
        </pc:spChg>
      </pc:sldChg>
      <pc:sldChg chg="modSp mod">
        <pc:chgData name="Lokay, Meghan" userId="613ab8c2-96c7-4fb8-9105-4ba723847b14" providerId="ADAL" clId="{80E5283A-6F20-4037-89ED-9CA2519A6CD3}" dt="2023-09-20T01:10:39.325" v="3964" actId="20577"/>
        <pc:sldMkLst>
          <pc:docMk/>
          <pc:sldMk cId="849161337" sldId="261"/>
        </pc:sldMkLst>
        <pc:spChg chg="mod">
          <ac:chgData name="Lokay, Meghan" userId="613ab8c2-96c7-4fb8-9105-4ba723847b14" providerId="ADAL" clId="{80E5283A-6F20-4037-89ED-9CA2519A6CD3}" dt="2023-09-20T01:10:39.325" v="3964" actId="20577"/>
          <ac:spMkLst>
            <pc:docMk/>
            <pc:sldMk cId="849161337" sldId="261"/>
            <ac:spMk id="3" creationId="{00000000-0000-0000-0000-000000000000}"/>
          </ac:spMkLst>
        </pc:spChg>
      </pc:sldChg>
      <pc:sldChg chg="modSp mod">
        <pc:chgData name="Lokay, Meghan" userId="613ab8c2-96c7-4fb8-9105-4ba723847b14" providerId="ADAL" clId="{80E5283A-6F20-4037-89ED-9CA2519A6CD3}" dt="2023-09-29T17:26:38.947" v="7496" actId="20577"/>
        <pc:sldMkLst>
          <pc:docMk/>
          <pc:sldMk cId="3987522089" sldId="262"/>
        </pc:sldMkLst>
        <pc:spChg chg="mod">
          <ac:chgData name="Lokay, Meghan" userId="613ab8c2-96c7-4fb8-9105-4ba723847b14" providerId="ADAL" clId="{80E5283A-6F20-4037-89ED-9CA2519A6CD3}" dt="2023-09-29T17:26:38.947" v="7496" actId="20577"/>
          <ac:spMkLst>
            <pc:docMk/>
            <pc:sldMk cId="3987522089" sldId="262"/>
            <ac:spMk id="5" creationId="{00000000-0000-0000-0000-000000000000}"/>
          </ac:spMkLst>
        </pc:spChg>
      </pc:sldChg>
      <pc:sldChg chg="addSp delSp modSp new mod">
        <pc:chgData name="Lokay, Meghan" userId="613ab8c2-96c7-4fb8-9105-4ba723847b14" providerId="ADAL" clId="{80E5283A-6F20-4037-89ED-9CA2519A6CD3}" dt="2023-09-29T18:28:27.706" v="7990" actId="1076"/>
        <pc:sldMkLst>
          <pc:docMk/>
          <pc:sldMk cId="1257647474" sldId="263"/>
        </pc:sldMkLst>
        <pc:spChg chg="mod">
          <ac:chgData name="Lokay, Meghan" userId="613ab8c2-96c7-4fb8-9105-4ba723847b14" providerId="ADAL" clId="{80E5283A-6F20-4037-89ED-9CA2519A6CD3}" dt="2023-09-17T20:10:03.322" v="30" actId="20577"/>
          <ac:spMkLst>
            <pc:docMk/>
            <pc:sldMk cId="1257647474" sldId="263"/>
            <ac:spMk id="2" creationId="{49E9D4F1-B337-9168-7B3B-E94F36734E9B}"/>
          </ac:spMkLst>
        </pc:spChg>
        <pc:spChg chg="del">
          <ac:chgData name="Lokay, Meghan" userId="613ab8c2-96c7-4fb8-9105-4ba723847b14" providerId="ADAL" clId="{80E5283A-6F20-4037-89ED-9CA2519A6CD3}" dt="2023-09-29T18:27:59.071" v="7985"/>
          <ac:spMkLst>
            <pc:docMk/>
            <pc:sldMk cId="1257647474" sldId="263"/>
            <ac:spMk id="3" creationId="{07F0696F-32E2-65BD-778F-763902D1977E}"/>
          </ac:spMkLst>
        </pc:spChg>
        <pc:picChg chg="add mod modCrop">
          <ac:chgData name="Lokay, Meghan" userId="613ab8c2-96c7-4fb8-9105-4ba723847b14" providerId="ADAL" clId="{80E5283A-6F20-4037-89ED-9CA2519A6CD3}" dt="2023-09-29T18:28:27.706" v="7990" actId="1076"/>
          <ac:picMkLst>
            <pc:docMk/>
            <pc:sldMk cId="1257647474" sldId="263"/>
            <ac:picMk id="4" creationId="{CEC9B30E-2215-C040-B9B8-366B06F010C5}"/>
          </ac:picMkLst>
        </pc:picChg>
      </pc:sldChg>
      <pc:sldChg chg="modSp new mod">
        <pc:chgData name="Lokay, Meghan" userId="613ab8c2-96c7-4fb8-9105-4ba723847b14" providerId="ADAL" clId="{80E5283A-6F20-4037-89ED-9CA2519A6CD3}" dt="2023-09-17T20:12:50.110" v="352" actId="20577"/>
        <pc:sldMkLst>
          <pc:docMk/>
          <pc:sldMk cId="3815815475" sldId="264"/>
        </pc:sldMkLst>
        <pc:spChg chg="mod">
          <ac:chgData name="Lokay, Meghan" userId="613ab8c2-96c7-4fb8-9105-4ba723847b14" providerId="ADAL" clId="{80E5283A-6F20-4037-89ED-9CA2519A6CD3}" dt="2023-09-17T20:11:54.440" v="180" actId="20577"/>
          <ac:spMkLst>
            <pc:docMk/>
            <pc:sldMk cId="3815815475" sldId="264"/>
            <ac:spMk id="2" creationId="{43E89095-FFD8-08EE-40AA-008EEA37192B}"/>
          </ac:spMkLst>
        </pc:spChg>
        <pc:spChg chg="mod">
          <ac:chgData name="Lokay, Meghan" userId="613ab8c2-96c7-4fb8-9105-4ba723847b14" providerId="ADAL" clId="{80E5283A-6F20-4037-89ED-9CA2519A6CD3}" dt="2023-09-17T20:12:50.110" v="352" actId="20577"/>
          <ac:spMkLst>
            <pc:docMk/>
            <pc:sldMk cId="3815815475" sldId="264"/>
            <ac:spMk id="3" creationId="{9C52BF5C-C0C7-8FB5-2A4C-74025D5C6D08}"/>
          </ac:spMkLst>
        </pc:spChg>
      </pc:sldChg>
      <pc:sldChg chg="modSp new mod modNotesTx">
        <pc:chgData name="Lokay, Meghan" userId="613ab8c2-96c7-4fb8-9105-4ba723847b14" providerId="ADAL" clId="{80E5283A-6F20-4037-89ED-9CA2519A6CD3}" dt="2023-09-20T01:18:38.304" v="4427" actId="20577"/>
        <pc:sldMkLst>
          <pc:docMk/>
          <pc:sldMk cId="1510626386" sldId="265"/>
        </pc:sldMkLst>
        <pc:spChg chg="mod">
          <ac:chgData name="Lokay, Meghan" userId="613ab8c2-96c7-4fb8-9105-4ba723847b14" providerId="ADAL" clId="{80E5283A-6F20-4037-89ED-9CA2519A6CD3}" dt="2023-09-17T20:15:45.034" v="414" actId="20577"/>
          <ac:spMkLst>
            <pc:docMk/>
            <pc:sldMk cId="1510626386" sldId="265"/>
            <ac:spMk id="2" creationId="{DBBB3EE9-83BB-D6D1-B1C0-3C02A20F2258}"/>
          </ac:spMkLst>
        </pc:spChg>
        <pc:spChg chg="mod">
          <ac:chgData name="Lokay, Meghan" userId="613ab8c2-96c7-4fb8-9105-4ba723847b14" providerId="ADAL" clId="{80E5283A-6F20-4037-89ED-9CA2519A6CD3}" dt="2023-09-20T01:16:45.255" v="4415" actId="20577"/>
          <ac:spMkLst>
            <pc:docMk/>
            <pc:sldMk cId="1510626386" sldId="265"/>
            <ac:spMk id="3" creationId="{33C3132F-EBBF-8ADF-513B-24D6DB7EB877}"/>
          </ac:spMkLst>
        </pc:spChg>
      </pc:sldChg>
      <pc:sldChg chg="addSp delSp modSp new mod modNotesTx">
        <pc:chgData name="Lokay, Meghan" userId="613ab8c2-96c7-4fb8-9105-4ba723847b14" providerId="ADAL" clId="{80E5283A-6F20-4037-89ED-9CA2519A6CD3}" dt="2023-09-29T16:42:09.572" v="7248" actId="20577"/>
        <pc:sldMkLst>
          <pc:docMk/>
          <pc:sldMk cId="4213916347" sldId="266"/>
        </pc:sldMkLst>
        <pc:spChg chg="del mod">
          <ac:chgData name="Lokay, Meghan" userId="613ab8c2-96c7-4fb8-9105-4ba723847b14" providerId="ADAL" clId="{80E5283A-6F20-4037-89ED-9CA2519A6CD3}" dt="2023-09-29T16:40:34.124" v="6827" actId="478"/>
          <ac:spMkLst>
            <pc:docMk/>
            <pc:sldMk cId="4213916347" sldId="266"/>
            <ac:spMk id="2" creationId="{73EC3862-564C-051A-6E56-1B1EDBC93964}"/>
          </ac:spMkLst>
        </pc:spChg>
        <pc:spChg chg="del">
          <ac:chgData name="Lokay, Meghan" userId="613ab8c2-96c7-4fb8-9105-4ba723847b14" providerId="ADAL" clId="{80E5283A-6F20-4037-89ED-9CA2519A6CD3}" dt="2023-09-29T16:40:38.579" v="6828"/>
          <ac:spMkLst>
            <pc:docMk/>
            <pc:sldMk cId="4213916347" sldId="266"/>
            <ac:spMk id="3" creationId="{1E336BCA-0011-EE7E-3D32-13E2EA7D75F2}"/>
          </ac:spMkLst>
        </pc:spChg>
        <pc:picChg chg="add mod">
          <ac:chgData name="Lokay, Meghan" userId="613ab8c2-96c7-4fb8-9105-4ba723847b14" providerId="ADAL" clId="{80E5283A-6F20-4037-89ED-9CA2519A6CD3}" dt="2023-09-29T16:40:49.857" v="6831" actId="1076"/>
          <ac:picMkLst>
            <pc:docMk/>
            <pc:sldMk cId="4213916347" sldId="266"/>
            <ac:picMk id="4" creationId="{A39C6B58-C701-BBDC-1648-8B921B12C2E9}"/>
          </ac:picMkLst>
        </pc:picChg>
      </pc:sldChg>
      <pc:sldChg chg="modSp new mod modNotesTx">
        <pc:chgData name="Lokay, Meghan" userId="613ab8c2-96c7-4fb8-9105-4ba723847b14" providerId="ADAL" clId="{80E5283A-6F20-4037-89ED-9CA2519A6CD3}" dt="2023-09-20T00:51:36.159" v="1656" actId="313"/>
        <pc:sldMkLst>
          <pc:docMk/>
          <pc:sldMk cId="1520913058" sldId="267"/>
        </pc:sldMkLst>
        <pc:spChg chg="mod">
          <ac:chgData name="Lokay, Meghan" userId="613ab8c2-96c7-4fb8-9105-4ba723847b14" providerId="ADAL" clId="{80E5283A-6F20-4037-89ED-9CA2519A6CD3}" dt="2023-09-20T00:48:31.242" v="1288" actId="20577"/>
          <ac:spMkLst>
            <pc:docMk/>
            <pc:sldMk cId="1520913058" sldId="267"/>
            <ac:spMk id="2" creationId="{F775AB2D-7883-D1DB-76DC-3E93BE0D2FBE}"/>
          </ac:spMkLst>
        </pc:spChg>
        <pc:spChg chg="mod">
          <ac:chgData name="Lokay, Meghan" userId="613ab8c2-96c7-4fb8-9105-4ba723847b14" providerId="ADAL" clId="{80E5283A-6F20-4037-89ED-9CA2519A6CD3}" dt="2023-09-20T00:48:46.593" v="1330" actId="20577"/>
          <ac:spMkLst>
            <pc:docMk/>
            <pc:sldMk cId="1520913058" sldId="267"/>
            <ac:spMk id="3" creationId="{2F6CD337-2657-D40A-B6CE-38B9B26BBDFC}"/>
          </ac:spMkLst>
        </pc:spChg>
      </pc:sldChg>
      <pc:sldChg chg="addSp delSp modSp new mod ord modNotesTx">
        <pc:chgData name="Lokay, Meghan" userId="613ab8c2-96c7-4fb8-9105-4ba723847b14" providerId="ADAL" clId="{80E5283A-6F20-4037-89ED-9CA2519A6CD3}" dt="2023-09-29T18:24:47.076" v="7984" actId="20577"/>
        <pc:sldMkLst>
          <pc:docMk/>
          <pc:sldMk cId="2992114750" sldId="268"/>
        </pc:sldMkLst>
        <pc:spChg chg="mod">
          <ac:chgData name="Lokay, Meghan" userId="613ab8c2-96c7-4fb8-9105-4ba723847b14" providerId="ADAL" clId="{80E5283A-6F20-4037-89ED-9CA2519A6CD3}" dt="2023-09-17T20:18:42.124" v="552" actId="27636"/>
          <ac:spMkLst>
            <pc:docMk/>
            <pc:sldMk cId="2992114750" sldId="268"/>
            <ac:spMk id="2" creationId="{40F366E4-0EAF-50F0-8CC5-814CCADE016D}"/>
          </ac:spMkLst>
        </pc:spChg>
        <pc:spChg chg="mod">
          <ac:chgData name="Lokay, Meghan" userId="613ab8c2-96c7-4fb8-9105-4ba723847b14" providerId="ADAL" clId="{80E5283A-6F20-4037-89ED-9CA2519A6CD3}" dt="2023-09-20T01:08:23.674" v="3761" actId="20577"/>
          <ac:spMkLst>
            <pc:docMk/>
            <pc:sldMk cId="2992114750" sldId="268"/>
            <ac:spMk id="3" creationId="{C57C0A16-8497-9FAB-E8DC-7ED2FE51546D}"/>
          </ac:spMkLst>
        </pc:spChg>
        <pc:spChg chg="add del mod">
          <ac:chgData name="Lokay, Meghan" userId="613ab8c2-96c7-4fb8-9105-4ba723847b14" providerId="ADAL" clId="{80E5283A-6F20-4037-89ED-9CA2519A6CD3}" dt="2023-09-29T17:28:37.168" v="7504" actId="478"/>
          <ac:spMkLst>
            <pc:docMk/>
            <pc:sldMk cId="2992114750" sldId="268"/>
            <ac:spMk id="5" creationId="{1F6D0226-4EAC-2B94-AC95-B9C76D98797B}"/>
          </ac:spMkLst>
        </pc:spChg>
        <pc:picChg chg="add mod">
          <ac:chgData name="Lokay, Meghan" userId="613ab8c2-96c7-4fb8-9105-4ba723847b14" providerId="ADAL" clId="{80E5283A-6F20-4037-89ED-9CA2519A6CD3}" dt="2023-09-29T17:27:51.168" v="7498" actId="1076"/>
          <ac:picMkLst>
            <pc:docMk/>
            <pc:sldMk cId="2992114750" sldId="268"/>
            <ac:picMk id="4" creationId="{0EE5A413-DB95-5EB1-D1BD-E0A45D34E434}"/>
          </ac:picMkLst>
        </pc:picChg>
      </pc:sldChg>
      <pc:sldChg chg="addSp modSp new mod modNotesTx">
        <pc:chgData name="Lokay, Meghan" userId="613ab8c2-96c7-4fb8-9105-4ba723847b14" providerId="ADAL" clId="{80E5283A-6F20-4037-89ED-9CA2519A6CD3}" dt="2023-09-29T16:21:26.228" v="5358" actId="1076"/>
        <pc:sldMkLst>
          <pc:docMk/>
          <pc:sldMk cId="1547558281" sldId="269"/>
        </pc:sldMkLst>
        <pc:spChg chg="mod">
          <ac:chgData name="Lokay, Meghan" userId="613ab8c2-96c7-4fb8-9105-4ba723847b14" providerId="ADAL" clId="{80E5283A-6F20-4037-89ED-9CA2519A6CD3}" dt="2023-09-17T20:19:58.116" v="567" actId="20577"/>
          <ac:spMkLst>
            <pc:docMk/>
            <pc:sldMk cId="1547558281" sldId="269"/>
            <ac:spMk id="2" creationId="{A5B48C4F-139B-7413-11BA-D10C1AD62CBC}"/>
          </ac:spMkLst>
        </pc:spChg>
        <pc:spChg chg="mod">
          <ac:chgData name="Lokay, Meghan" userId="613ab8c2-96c7-4fb8-9105-4ba723847b14" providerId="ADAL" clId="{80E5283A-6F20-4037-89ED-9CA2519A6CD3}" dt="2023-09-29T16:16:18.905" v="5207" actId="5793"/>
          <ac:spMkLst>
            <pc:docMk/>
            <pc:sldMk cId="1547558281" sldId="269"/>
            <ac:spMk id="3" creationId="{6D7F49CB-9EB7-CFF2-FA08-12BBBCEEB1F5}"/>
          </ac:spMkLst>
        </pc:spChg>
        <pc:spChg chg="add mod">
          <ac:chgData name="Lokay, Meghan" userId="613ab8c2-96c7-4fb8-9105-4ba723847b14" providerId="ADAL" clId="{80E5283A-6F20-4037-89ED-9CA2519A6CD3}" dt="2023-09-29T16:21:26.228" v="5358" actId="1076"/>
          <ac:spMkLst>
            <pc:docMk/>
            <pc:sldMk cId="1547558281" sldId="269"/>
            <ac:spMk id="8" creationId="{FB36517F-0084-3540-D5E1-22883B1066B2}"/>
          </ac:spMkLst>
        </pc:spChg>
        <pc:picChg chg="add mod">
          <ac:chgData name="Lokay, Meghan" userId="613ab8c2-96c7-4fb8-9105-4ba723847b14" providerId="ADAL" clId="{80E5283A-6F20-4037-89ED-9CA2519A6CD3}" dt="2023-09-29T16:16:54.782" v="5210" actId="1076"/>
          <ac:picMkLst>
            <pc:docMk/>
            <pc:sldMk cId="1547558281" sldId="269"/>
            <ac:picMk id="4" creationId="{556BD7B9-0A0C-1928-0C3E-D3784FFC4CBC}"/>
          </ac:picMkLst>
        </pc:picChg>
        <pc:picChg chg="add mod">
          <ac:chgData name="Lokay, Meghan" userId="613ab8c2-96c7-4fb8-9105-4ba723847b14" providerId="ADAL" clId="{80E5283A-6F20-4037-89ED-9CA2519A6CD3}" dt="2023-09-29T16:19:24.839" v="5289" actId="1076"/>
          <ac:picMkLst>
            <pc:docMk/>
            <pc:sldMk cId="1547558281" sldId="269"/>
            <ac:picMk id="5" creationId="{9B42662E-A814-CFB7-FC4A-65D53A97A7E7}"/>
          </ac:picMkLst>
        </pc:picChg>
        <pc:picChg chg="add mod">
          <ac:chgData name="Lokay, Meghan" userId="613ab8c2-96c7-4fb8-9105-4ba723847b14" providerId="ADAL" clId="{80E5283A-6F20-4037-89ED-9CA2519A6CD3}" dt="2023-09-29T16:19:22.815" v="5288" actId="1076"/>
          <ac:picMkLst>
            <pc:docMk/>
            <pc:sldMk cId="1547558281" sldId="269"/>
            <ac:picMk id="6" creationId="{E5AC9149-7C68-EEFF-691C-A2D471BD19E0}"/>
          </ac:picMkLst>
        </pc:picChg>
        <pc:picChg chg="add mod">
          <ac:chgData name="Lokay, Meghan" userId="613ab8c2-96c7-4fb8-9105-4ba723847b14" providerId="ADAL" clId="{80E5283A-6F20-4037-89ED-9CA2519A6CD3}" dt="2023-09-29T16:19:59.184" v="5293" actId="1076"/>
          <ac:picMkLst>
            <pc:docMk/>
            <pc:sldMk cId="1547558281" sldId="269"/>
            <ac:picMk id="7" creationId="{1735FCEA-3CE4-3F2E-D0F4-10079E4D041F}"/>
          </ac:picMkLst>
        </pc:picChg>
      </pc:sldChg>
      <pc:sldChg chg="modSp new mod">
        <pc:chgData name="Lokay, Meghan" userId="613ab8c2-96c7-4fb8-9105-4ba723847b14" providerId="ADAL" clId="{80E5283A-6F20-4037-89ED-9CA2519A6CD3}" dt="2023-09-29T17:15:01.460" v="7439" actId="5793"/>
        <pc:sldMkLst>
          <pc:docMk/>
          <pc:sldMk cId="3517088609" sldId="270"/>
        </pc:sldMkLst>
        <pc:spChg chg="mod">
          <ac:chgData name="Lokay, Meghan" userId="613ab8c2-96c7-4fb8-9105-4ba723847b14" providerId="ADAL" clId="{80E5283A-6F20-4037-89ED-9CA2519A6CD3}" dt="2023-09-20T00:38:57.370" v="918" actId="20577"/>
          <ac:spMkLst>
            <pc:docMk/>
            <pc:sldMk cId="3517088609" sldId="270"/>
            <ac:spMk id="2" creationId="{B24D0987-6424-7280-B9D5-EE7C24EFC874}"/>
          </ac:spMkLst>
        </pc:spChg>
        <pc:spChg chg="mod">
          <ac:chgData name="Lokay, Meghan" userId="613ab8c2-96c7-4fb8-9105-4ba723847b14" providerId="ADAL" clId="{80E5283A-6F20-4037-89ED-9CA2519A6CD3}" dt="2023-09-29T17:15:01.460" v="7439" actId="5793"/>
          <ac:spMkLst>
            <pc:docMk/>
            <pc:sldMk cId="3517088609" sldId="270"/>
            <ac:spMk id="3" creationId="{A710FB53-172C-C8D7-045E-9D122F80C3B5}"/>
          </ac:spMkLst>
        </pc:spChg>
      </pc:sldChg>
      <pc:sldChg chg="addSp modSp new mod modNotesTx">
        <pc:chgData name="Lokay, Meghan" userId="613ab8c2-96c7-4fb8-9105-4ba723847b14" providerId="ADAL" clId="{80E5283A-6F20-4037-89ED-9CA2519A6CD3}" dt="2023-09-29T18:24:17.146" v="7983" actId="1076"/>
        <pc:sldMkLst>
          <pc:docMk/>
          <pc:sldMk cId="1262505511" sldId="271"/>
        </pc:sldMkLst>
        <pc:spChg chg="mod">
          <ac:chgData name="Lokay, Meghan" userId="613ab8c2-96c7-4fb8-9105-4ba723847b14" providerId="ADAL" clId="{80E5283A-6F20-4037-89ED-9CA2519A6CD3}" dt="2023-09-20T00:45:24.692" v="1070" actId="20577"/>
          <ac:spMkLst>
            <pc:docMk/>
            <pc:sldMk cId="1262505511" sldId="271"/>
            <ac:spMk id="2" creationId="{C33F57C1-5EBD-0D9D-AED7-C0B75EB23DAE}"/>
          </ac:spMkLst>
        </pc:spChg>
        <pc:spChg chg="mod">
          <ac:chgData name="Lokay, Meghan" userId="613ab8c2-96c7-4fb8-9105-4ba723847b14" providerId="ADAL" clId="{80E5283A-6F20-4037-89ED-9CA2519A6CD3}" dt="2023-09-29T18:18:46.240" v="7780" actId="20577"/>
          <ac:spMkLst>
            <pc:docMk/>
            <pc:sldMk cId="1262505511" sldId="271"/>
            <ac:spMk id="3" creationId="{126D8882-5DF0-2E78-FFB6-92F5B63AEBB9}"/>
          </ac:spMkLst>
        </pc:spChg>
        <pc:picChg chg="add mod">
          <ac:chgData name="Lokay, Meghan" userId="613ab8c2-96c7-4fb8-9105-4ba723847b14" providerId="ADAL" clId="{80E5283A-6F20-4037-89ED-9CA2519A6CD3}" dt="2023-09-29T18:23:56.334" v="7980" actId="1076"/>
          <ac:picMkLst>
            <pc:docMk/>
            <pc:sldMk cId="1262505511" sldId="271"/>
            <ac:picMk id="4" creationId="{69EB9FF3-B2A0-55B2-9E30-5ACC60DBC4EB}"/>
          </ac:picMkLst>
        </pc:picChg>
        <pc:picChg chg="add mod">
          <ac:chgData name="Lokay, Meghan" userId="613ab8c2-96c7-4fb8-9105-4ba723847b14" providerId="ADAL" clId="{80E5283A-6F20-4037-89ED-9CA2519A6CD3}" dt="2023-09-29T18:24:17.146" v="7983" actId="1076"/>
          <ac:picMkLst>
            <pc:docMk/>
            <pc:sldMk cId="1262505511" sldId="271"/>
            <ac:picMk id="5" creationId="{5CDA6E0A-7173-1A94-F7DC-5C551FE45931}"/>
          </ac:picMkLst>
        </pc:picChg>
      </pc:sldChg>
      <pc:sldChg chg="addSp modSp new mod ord modNotesTx">
        <pc:chgData name="Lokay, Meghan" userId="613ab8c2-96c7-4fb8-9105-4ba723847b14" providerId="ADAL" clId="{80E5283A-6F20-4037-89ED-9CA2519A6CD3}" dt="2023-09-29T17:30:35.982" v="7507" actId="1076"/>
        <pc:sldMkLst>
          <pc:docMk/>
          <pc:sldMk cId="711032229" sldId="272"/>
        </pc:sldMkLst>
        <pc:spChg chg="mod">
          <ac:chgData name="Lokay, Meghan" userId="613ab8c2-96c7-4fb8-9105-4ba723847b14" providerId="ADAL" clId="{80E5283A-6F20-4037-89ED-9CA2519A6CD3}" dt="2023-09-20T00:53:23.557" v="1698" actId="20577"/>
          <ac:spMkLst>
            <pc:docMk/>
            <pc:sldMk cId="711032229" sldId="272"/>
            <ac:spMk id="2" creationId="{41D5B6B8-F855-4215-4269-8C5AF4DB6670}"/>
          </ac:spMkLst>
        </pc:spChg>
        <pc:spChg chg="mod">
          <ac:chgData name="Lokay, Meghan" userId="613ab8c2-96c7-4fb8-9105-4ba723847b14" providerId="ADAL" clId="{80E5283A-6F20-4037-89ED-9CA2519A6CD3}" dt="2023-09-20T01:05:24.371" v="3232" actId="20577"/>
          <ac:spMkLst>
            <pc:docMk/>
            <pc:sldMk cId="711032229" sldId="272"/>
            <ac:spMk id="3" creationId="{7844D4AE-C65F-0A6A-5BA1-BAB4C9E4A131}"/>
          </ac:spMkLst>
        </pc:spChg>
        <pc:picChg chg="add mod">
          <ac:chgData name="Lokay, Meghan" userId="613ab8c2-96c7-4fb8-9105-4ba723847b14" providerId="ADAL" clId="{80E5283A-6F20-4037-89ED-9CA2519A6CD3}" dt="2023-09-29T17:30:35.982" v="7507" actId="1076"/>
          <ac:picMkLst>
            <pc:docMk/>
            <pc:sldMk cId="711032229" sldId="272"/>
            <ac:picMk id="4" creationId="{68E8AD81-237D-59BE-417C-CAE2B05E4BAD}"/>
          </ac:picMkLst>
        </pc:picChg>
      </pc:sldChg>
      <pc:sldChg chg="addSp delSp modSp new mod modNotesTx">
        <pc:chgData name="Lokay, Meghan" userId="613ab8c2-96c7-4fb8-9105-4ba723847b14" providerId="ADAL" clId="{80E5283A-6F20-4037-89ED-9CA2519A6CD3}" dt="2023-09-29T16:40:18.872" v="6825" actId="21"/>
        <pc:sldMkLst>
          <pc:docMk/>
          <pc:sldMk cId="796048929" sldId="273"/>
        </pc:sldMkLst>
        <pc:spChg chg="mod">
          <ac:chgData name="Lokay, Meghan" userId="613ab8c2-96c7-4fb8-9105-4ba723847b14" providerId="ADAL" clId="{80E5283A-6F20-4037-89ED-9CA2519A6CD3}" dt="2023-09-20T01:18:50.323" v="4455" actId="20577"/>
          <ac:spMkLst>
            <pc:docMk/>
            <pc:sldMk cId="796048929" sldId="273"/>
            <ac:spMk id="2" creationId="{580D8AC3-A124-5FAB-F47F-30A298F20533}"/>
          </ac:spMkLst>
        </pc:spChg>
        <pc:spChg chg="mod">
          <ac:chgData name="Lokay, Meghan" userId="613ab8c2-96c7-4fb8-9105-4ba723847b14" providerId="ADAL" clId="{80E5283A-6F20-4037-89ED-9CA2519A6CD3}" dt="2023-09-20T01:23:07.074" v="4908" actId="20577"/>
          <ac:spMkLst>
            <pc:docMk/>
            <pc:sldMk cId="796048929" sldId="273"/>
            <ac:spMk id="3" creationId="{D301ADDB-0756-06E3-28E2-951EF34DB8B5}"/>
          </ac:spMkLst>
        </pc:spChg>
        <pc:picChg chg="add del mod">
          <ac:chgData name="Lokay, Meghan" userId="613ab8c2-96c7-4fb8-9105-4ba723847b14" providerId="ADAL" clId="{80E5283A-6F20-4037-89ED-9CA2519A6CD3}" dt="2023-09-29T16:40:18.872" v="6825" actId="21"/>
          <ac:picMkLst>
            <pc:docMk/>
            <pc:sldMk cId="796048929" sldId="273"/>
            <ac:picMk id="4" creationId="{0F589B7F-0D17-5377-FCDB-9352081748E7}"/>
          </ac:picMkLst>
        </pc:picChg>
      </pc:sldChg>
      <pc:sldChg chg="modSp new mod ord modNotesTx">
        <pc:chgData name="Lokay, Meghan" userId="613ab8c2-96c7-4fb8-9105-4ba723847b14" providerId="ADAL" clId="{80E5283A-6F20-4037-89ED-9CA2519A6CD3}" dt="2023-09-29T16:42:40.622" v="7250"/>
        <pc:sldMkLst>
          <pc:docMk/>
          <pc:sldMk cId="182980146" sldId="274"/>
        </pc:sldMkLst>
        <pc:spChg chg="mod">
          <ac:chgData name="Lokay, Meghan" userId="613ab8c2-96c7-4fb8-9105-4ba723847b14" providerId="ADAL" clId="{80E5283A-6F20-4037-89ED-9CA2519A6CD3}" dt="2023-09-29T16:24:54.922" v="5517" actId="20577"/>
          <ac:spMkLst>
            <pc:docMk/>
            <pc:sldMk cId="182980146" sldId="274"/>
            <ac:spMk id="2" creationId="{4A8FBBBF-B7E0-07F4-3512-330E6D8830AD}"/>
          </ac:spMkLst>
        </pc:spChg>
        <pc:spChg chg="mod">
          <ac:chgData name="Lokay, Meghan" userId="613ab8c2-96c7-4fb8-9105-4ba723847b14" providerId="ADAL" clId="{80E5283A-6F20-4037-89ED-9CA2519A6CD3}" dt="2023-09-29T16:32:48.925" v="6372" actId="313"/>
          <ac:spMkLst>
            <pc:docMk/>
            <pc:sldMk cId="182980146" sldId="274"/>
            <ac:spMk id="3" creationId="{3142E509-263A-1B7D-3E80-8195454AB5DF}"/>
          </ac:spMkLst>
        </pc:spChg>
      </pc:sldChg>
      <pc:sldChg chg="addSp modSp new mod modNotesTx">
        <pc:chgData name="Lokay, Meghan" userId="613ab8c2-96c7-4fb8-9105-4ba723847b14" providerId="ADAL" clId="{80E5283A-6F20-4037-89ED-9CA2519A6CD3}" dt="2023-09-29T17:15:11.791" v="7475" actId="20577"/>
        <pc:sldMkLst>
          <pc:docMk/>
          <pc:sldMk cId="1284966397" sldId="275"/>
        </pc:sldMkLst>
        <pc:spChg chg="mod">
          <ac:chgData name="Lokay, Meghan" userId="613ab8c2-96c7-4fb8-9105-4ba723847b14" providerId="ADAL" clId="{80E5283A-6F20-4037-89ED-9CA2519A6CD3}" dt="2023-09-29T17:01:01.296" v="7296" actId="20577"/>
          <ac:spMkLst>
            <pc:docMk/>
            <pc:sldMk cId="1284966397" sldId="275"/>
            <ac:spMk id="2" creationId="{E7B90913-43A1-3DBF-95DC-B64912D697E9}"/>
          </ac:spMkLst>
        </pc:spChg>
        <pc:spChg chg="mod">
          <ac:chgData name="Lokay, Meghan" userId="613ab8c2-96c7-4fb8-9105-4ba723847b14" providerId="ADAL" clId="{80E5283A-6F20-4037-89ED-9CA2519A6CD3}" dt="2023-09-29T17:14:27.883" v="7415" actId="20577"/>
          <ac:spMkLst>
            <pc:docMk/>
            <pc:sldMk cId="1284966397" sldId="275"/>
            <ac:spMk id="3" creationId="{CB814D14-9F28-D8A6-BE5E-CF24AB0A7C5E}"/>
          </ac:spMkLst>
        </pc:spChg>
        <pc:picChg chg="add mod">
          <ac:chgData name="Lokay, Meghan" userId="613ab8c2-96c7-4fb8-9105-4ba723847b14" providerId="ADAL" clId="{80E5283A-6F20-4037-89ED-9CA2519A6CD3}" dt="2023-09-29T17:14:38.897" v="7418" actId="1076"/>
          <ac:picMkLst>
            <pc:docMk/>
            <pc:sldMk cId="1284966397" sldId="275"/>
            <ac:picMk id="4" creationId="{FD4DC4E0-318A-4657-3653-6D0F316CE494}"/>
          </ac:picMkLst>
        </pc:picChg>
        <pc:picChg chg="add mod">
          <ac:chgData name="Lokay, Meghan" userId="613ab8c2-96c7-4fb8-9105-4ba723847b14" providerId="ADAL" clId="{80E5283A-6F20-4037-89ED-9CA2519A6CD3}" dt="2023-09-29T17:14:32.944" v="7417" actId="14100"/>
          <ac:picMkLst>
            <pc:docMk/>
            <pc:sldMk cId="1284966397" sldId="275"/>
            <ac:picMk id="5" creationId="{BF2EA2E9-A56A-97CE-7022-D9949DE45CE6}"/>
          </ac:picMkLst>
        </pc:picChg>
      </pc:sldChg>
      <pc:sldChg chg="addSp modSp new mod">
        <pc:chgData name="Lokay, Meghan" userId="613ab8c2-96c7-4fb8-9105-4ba723847b14" providerId="ADAL" clId="{80E5283A-6F20-4037-89ED-9CA2519A6CD3}" dt="2023-09-29T17:24:49.499" v="7489"/>
        <pc:sldMkLst>
          <pc:docMk/>
          <pc:sldMk cId="187696639" sldId="276"/>
        </pc:sldMkLst>
        <pc:spChg chg="add mod">
          <ac:chgData name="Lokay, Meghan" userId="613ab8c2-96c7-4fb8-9105-4ba723847b14" providerId="ADAL" clId="{80E5283A-6F20-4037-89ED-9CA2519A6CD3}" dt="2023-09-29T17:24:49.499" v="7489"/>
          <ac:spMkLst>
            <pc:docMk/>
            <pc:sldMk cId="187696639" sldId="276"/>
            <ac:spMk id="4" creationId="{F343CAF3-339D-5BBC-82F8-36D3098CDF0A}"/>
          </ac:spMkLst>
        </pc:spChg>
        <pc:picChg chg="add mod">
          <ac:chgData name="Lokay, Meghan" userId="613ab8c2-96c7-4fb8-9105-4ba723847b14" providerId="ADAL" clId="{80E5283A-6F20-4037-89ED-9CA2519A6CD3}" dt="2023-09-29T17:24:26.231" v="7487" actId="1076"/>
          <ac:picMkLst>
            <pc:docMk/>
            <pc:sldMk cId="187696639" sldId="276"/>
            <ac:picMk id="3" creationId="{6EF4695D-3ABD-09D6-A4C9-5DCCA2F6F1E6}"/>
          </ac:picMkLst>
        </pc:picChg>
      </pc:sldChg>
      <pc:sldChg chg="addSp modSp new mod">
        <pc:chgData name="Lokay, Meghan" userId="613ab8c2-96c7-4fb8-9105-4ba723847b14" providerId="ADAL" clId="{80E5283A-6F20-4037-89ED-9CA2519A6CD3}" dt="2023-09-29T17:25:10.980" v="7491"/>
        <pc:sldMkLst>
          <pc:docMk/>
          <pc:sldMk cId="193311621" sldId="277"/>
        </pc:sldMkLst>
        <pc:spChg chg="add mod">
          <ac:chgData name="Lokay, Meghan" userId="613ab8c2-96c7-4fb8-9105-4ba723847b14" providerId="ADAL" clId="{80E5283A-6F20-4037-89ED-9CA2519A6CD3}" dt="2023-09-29T17:25:10.980" v="7491"/>
          <ac:spMkLst>
            <pc:docMk/>
            <pc:sldMk cId="193311621" sldId="277"/>
            <ac:spMk id="4" creationId="{E324CE38-3F57-6A7C-F1CB-453FDFAEA257}"/>
          </ac:spMkLst>
        </pc:spChg>
        <pc:picChg chg="add mod">
          <ac:chgData name="Lokay, Meghan" userId="613ab8c2-96c7-4fb8-9105-4ba723847b14" providerId="ADAL" clId="{80E5283A-6F20-4037-89ED-9CA2519A6CD3}" dt="2023-09-29T17:24:14.401" v="7485" actId="1076"/>
          <ac:picMkLst>
            <pc:docMk/>
            <pc:sldMk cId="193311621" sldId="277"/>
            <ac:picMk id="3" creationId="{040EA9A6-1C81-FF19-426F-9214A4D1DD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E7877-3D6D-4BF6-8A7D-91BEA9C0B03D}" type="slidenum">
              <a:rPr lang="en-US" smtClean="0"/>
              <a:t>‹#›</a:t>
            </a:fld>
            <a:endParaRPr lang="en-US"/>
          </a:p>
        </p:txBody>
      </p:sp>
    </p:spTree>
    <p:extLst>
      <p:ext uri="{BB962C8B-B14F-4D97-AF65-F5344CB8AC3E}">
        <p14:creationId xmlns:p14="http://schemas.microsoft.com/office/powerpoint/2010/main" val="313004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FE42-B1B0-47D2-BDFD-F24A5A6FF1A8}"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1D72F-D42B-45DA-A8F1-9FDF22A93D6F}" type="slidenum">
              <a:rPr lang="en-US" smtClean="0"/>
              <a:t>‹#›</a:t>
            </a:fld>
            <a:endParaRPr lang="en-US"/>
          </a:p>
        </p:txBody>
      </p:sp>
    </p:spTree>
    <p:extLst>
      <p:ext uri="{BB962C8B-B14F-4D97-AF65-F5344CB8AC3E}">
        <p14:creationId xmlns:p14="http://schemas.microsoft.com/office/powerpoint/2010/main" val="120277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5</a:t>
            </a:fld>
            <a:endParaRPr lang="en-US"/>
          </a:p>
        </p:txBody>
      </p:sp>
    </p:spTree>
    <p:extLst>
      <p:ext uri="{BB962C8B-B14F-4D97-AF65-F5344CB8AC3E}">
        <p14:creationId xmlns:p14="http://schemas.microsoft.com/office/powerpoint/2010/main" val="130196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 new 5 </a:t>
            </a:r>
          </a:p>
          <a:p>
            <a:r>
              <a:rPr lang="en-US" dirty="0"/>
              <a:t>Bullet 1 – scheduled wellness days to develop a personalized plan to optimize self-care and work-life balance, this may require additional resources such as a licensed therapist </a:t>
            </a:r>
          </a:p>
          <a:p>
            <a:r>
              <a:rPr lang="en-US" dirty="0"/>
              <a:t>Bullet 2 – everyone is busy, but making sure to stay “human” is important and be able to provide appropriate resources is important </a:t>
            </a:r>
          </a:p>
          <a:p>
            <a:endParaRPr lang="en-US" dirty="0"/>
          </a:p>
          <a:p>
            <a:r>
              <a:rPr lang="en-US" dirty="0"/>
              <a:t>GR new 2 </a:t>
            </a:r>
          </a:p>
          <a:p>
            <a:r>
              <a:rPr lang="en-US" dirty="0"/>
              <a:t>-organizational interventions = improved teamwork, work flow, organizational restructuring </a:t>
            </a:r>
            <a:r>
              <a:rPr lang="en-US" dirty="0">
                <a:sym typeface="Wingdings" panose="05000000000000000000" pitchFamily="2" charset="2"/>
              </a:rPr>
              <a:t> area of research to improve on is to find more resources to target the organizational environment</a:t>
            </a:r>
          </a:p>
          <a:p>
            <a:r>
              <a:rPr lang="en-US" dirty="0">
                <a:sym typeface="Wingdings" panose="05000000000000000000" pitchFamily="2" charset="2"/>
              </a:rPr>
              <a:t>-these resources may be more costly and time consuming but can be efficient in the long run in relationship to retention of physicians and improved patient care </a:t>
            </a:r>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17</a:t>
            </a:fld>
            <a:endParaRPr lang="en-US"/>
          </a:p>
        </p:txBody>
      </p:sp>
    </p:spTree>
    <p:extLst>
      <p:ext uri="{BB962C8B-B14F-4D97-AF65-F5344CB8AC3E}">
        <p14:creationId xmlns:p14="http://schemas.microsoft.com/office/powerpoint/2010/main" val="263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Silver cloud is an online behavioral health program designed to meet the needs of employees by delivering evidence based education and tools based on cognitive behavioral therapy. Can be used to address issues of stress, anxiety, depression, and work life balance </a:t>
            </a:r>
          </a:p>
          <a:p>
            <a:r>
              <a:rPr lang="en-US" dirty="0"/>
              <a:t>https://www.silvercloudhealth.com/ </a:t>
            </a:r>
          </a:p>
          <a:p>
            <a:endParaRPr lang="en-US" dirty="0"/>
          </a:p>
          <a:p>
            <a:r>
              <a:rPr lang="en-US" dirty="0"/>
              <a:t>betterhelp.com</a:t>
            </a:r>
          </a:p>
          <a:p>
            <a:r>
              <a:rPr lang="en-US" dirty="0" err="1"/>
              <a:t>BetterHelp</a:t>
            </a:r>
            <a:r>
              <a:rPr lang="en-US" dirty="0"/>
              <a:t> is a mental health platform that provides online mental health services directly to clients. The online counseling and therapy services are provided through web-based interaction as well as phone and text communication</a:t>
            </a:r>
          </a:p>
          <a:p>
            <a:endParaRPr lang="en-US" dirty="0"/>
          </a:p>
          <a:p>
            <a:r>
              <a:rPr lang="en-US" dirty="0"/>
              <a:t>Headspace – meditation and self-calming strategies </a:t>
            </a:r>
          </a:p>
          <a:p>
            <a:endParaRPr lang="en-US" dirty="0"/>
          </a:p>
          <a:p>
            <a:r>
              <a:rPr lang="en-US" dirty="0"/>
              <a:t>Calm - meditation products, including guided meditations and Sleep Stories</a:t>
            </a:r>
          </a:p>
        </p:txBody>
      </p:sp>
      <p:sp>
        <p:nvSpPr>
          <p:cNvPr id="4" name="Slide Number Placeholder 3"/>
          <p:cNvSpPr>
            <a:spLocks noGrp="1"/>
          </p:cNvSpPr>
          <p:nvPr>
            <p:ph type="sldNum" sz="quarter" idx="5"/>
          </p:nvPr>
        </p:nvSpPr>
        <p:spPr/>
        <p:txBody>
          <a:bodyPr/>
          <a:lstStyle/>
          <a:p>
            <a:fld id="{7001D72F-D42B-45DA-A8F1-9FDF22A93D6F}" type="slidenum">
              <a:rPr lang="en-US" smtClean="0"/>
              <a:t>18</a:t>
            </a:fld>
            <a:endParaRPr lang="en-US"/>
          </a:p>
        </p:txBody>
      </p:sp>
    </p:spTree>
    <p:extLst>
      <p:ext uri="{BB962C8B-B14F-4D97-AF65-F5344CB8AC3E}">
        <p14:creationId xmlns:p14="http://schemas.microsoft.com/office/powerpoint/2010/main" val="163893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 new 3 </a:t>
            </a:r>
          </a:p>
          <a:p>
            <a:endParaRPr lang="en-US" dirty="0"/>
          </a:p>
          <a:p>
            <a:r>
              <a:rPr lang="en-US" dirty="0"/>
              <a:t>3 </a:t>
            </a:r>
          </a:p>
          <a:p>
            <a:r>
              <a:rPr lang="en-US" dirty="0"/>
              <a:t>-Employers perceive those who graduated from a residency or fellowship to be at a higher level than those who did not </a:t>
            </a:r>
          </a:p>
        </p:txBody>
      </p:sp>
      <p:sp>
        <p:nvSpPr>
          <p:cNvPr id="4" name="Slide Number Placeholder 3"/>
          <p:cNvSpPr>
            <a:spLocks noGrp="1"/>
          </p:cNvSpPr>
          <p:nvPr>
            <p:ph type="sldNum" sz="quarter" idx="5"/>
          </p:nvPr>
        </p:nvSpPr>
        <p:spPr/>
        <p:txBody>
          <a:bodyPr/>
          <a:lstStyle/>
          <a:p>
            <a:fld id="{7001D72F-D42B-45DA-A8F1-9FDF22A93D6F}" type="slidenum">
              <a:rPr lang="en-US" smtClean="0"/>
              <a:t>7</a:t>
            </a:fld>
            <a:endParaRPr lang="en-US"/>
          </a:p>
        </p:txBody>
      </p:sp>
    </p:spTree>
    <p:extLst>
      <p:ext uri="{BB962C8B-B14F-4D97-AF65-F5344CB8AC3E}">
        <p14:creationId xmlns:p14="http://schemas.microsoft.com/office/powerpoint/2010/main" val="273583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 new 4 </a:t>
            </a:r>
          </a:p>
          <a:p>
            <a:endParaRPr lang="en-US" dirty="0"/>
          </a:p>
          <a:p>
            <a:r>
              <a:rPr lang="en-US" dirty="0"/>
              <a:t>-5 absolute essential characteristics = accountable, critical thinker, open to feedback, reflective, and teachable</a:t>
            </a:r>
          </a:p>
          <a:p>
            <a:r>
              <a:rPr lang="en-US" dirty="0"/>
              <a:t>-Most important out of those 5 was open to feedback </a:t>
            </a:r>
          </a:p>
          <a:p>
            <a:r>
              <a:rPr lang="en-US" dirty="0"/>
              <a:t>-other characteristics were organization, grit, </a:t>
            </a:r>
          </a:p>
          <a:p>
            <a:r>
              <a:rPr lang="en-US" dirty="0"/>
              <a:t>-these traits identified are consistent with something called the master adaptive learner = this type of learner is equipped to problem solve, make informed decisions, and learn in a clinical practice </a:t>
            </a:r>
            <a:r>
              <a:rPr lang="en-US" dirty="0" err="1"/>
              <a:t>envrionment</a:t>
            </a:r>
            <a:endParaRPr lang="en-US" dirty="0"/>
          </a:p>
        </p:txBody>
      </p:sp>
      <p:sp>
        <p:nvSpPr>
          <p:cNvPr id="4" name="Slide Number Placeholder 3"/>
          <p:cNvSpPr>
            <a:spLocks noGrp="1"/>
          </p:cNvSpPr>
          <p:nvPr>
            <p:ph type="sldNum" sz="quarter" idx="5"/>
          </p:nvPr>
        </p:nvSpPr>
        <p:spPr/>
        <p:txBody>
          <a:bodyPr/>
          <a:lstStyle/>
          <a:p>
            <a:fld id="{7001D72F-D42B-45DA-A8F1-9FDF22A93D6F}" type="slidenum">
              <a:rPr lang="en-US" smtClean="0"/>
              <a:t>8</a:t>
            </a:fld>
            <a:endParaRPr lang="en-US"/>
          </a:p>
        </p:txBody>
      </p:sp>
    </p:spTree>
    <p:extLst>
      <p:ext uri="{BB962C8B-B14F-4D97-AF65-F5344CB8AC3E}">
        <p14:creationId xmlns:p14="http://schemas.microsoft.com/office/powerpoint/2010/main" val="24125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work so hard to be “successful” in our own ways, but there is a lot of behind the scenes work that comes into play with everyday work and life </a:t>
            </a:r>
          </a:p>
          <a:p>
            <a:r>
              <a:rPr lang="en-US" dirty="0"/>
              <a:t>Sometimes all the additional things we have to do start taking over and become problematic and lead to increased levels of stress, burnout, and fatigue </a:t>
            </a:r>
          </a:p>
        </p:txBody>
      </p:sp>
      <p:sp>
        <p:nvSpPr>
          <p:cNvPr id="4" name="Slide Number Placeholder 3"/>
          <p:cNvSpPr>
            <a:spLocks noGrp="1"/>
          </p:cNvSpPr>
          <p:nvPr>
            <p:ph type="sldNum" sz="quarter" idx="5"/>
          </p:nvPr>
        </p:nvSpPr>
        <p:spPr/>
        <p:txBody>
          <a:bodyPr/>
          <a:lstStyle/>
          <a:p>
            <a:fld id="{7001D72F-D42B-45DA-A8F1-9FDF22A93D6F}" type="slidenum">
              <a:rPr lang="en-US" smtClean="0"/>
              <a:t>9</a:t>
            </a:fld>
            <a:endParaRPr lang="en-US"/>
          </a:p>
        </p:txBody>
      </p:sp>
    </p:spTree>
    <p:extLst>
      <p:ext uri="{BB962C8B-B14F-4D97-AF65-F5344CB8AC3E}">
        <p14:creationId xmlns:p14="http://schemas.microsoft.com/office/powerpoint/2010/main" val="142456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 new 2 </a:t>
            </a:r>
          </a:p>
          <a:p>
            <a:r>
              <a:rPr lang="en-US" dirty="0"/>
              <a:t>-3 components of burnout as suggested by Zhou et al are emotional exhaustion, reduced sense of personal accomplishment, and depersonalization </a:t>
            </a:r>
          </a:p>
          <a:p>
            <a:endParaRPr lang="en-US" dirty="0"/>
          </a:p>
          <a:p>
            <a:r>
              <a:rPr lang="en-US" dirty="0"/>
              <a:t>-Work related factors were identified as poor work-life balance, concerns about patient care, work demands, seniority/grade, poor career development, specialties, poor work environment </a:t>
            </a:r>
          </a:p>
          <a:p>
            <a:endParaRPr lang="en-US" dirty="0"/>
          </a:p>
          <a:p>
            <a:r>
              <a:rPr lang="en-US" dirty="0"/>
              <a:t>Non-work related factors = financial, perceived mental/physical health, self-efficacy </a:t>
            </a:r>
          </a:p>
          <a:p>
            <a:r>
              <a:rPr lang="en-US" dirty="0"/>
              <a:t>-work-related factors were found to contribute more, but both can play an important role </a:t>
            </a:r>
          </a:p>
          <a:p>
            <a:endParaRPr lang="en-US" dirty="0"/>
          </a:p>
          <a:p>
            <a:r>
              <a:rPr lang="en-US" dirty="0"/>
              <a:t>Personal factors fall under non-work related factors but can be considered as personal life and work-like balance, post-grad training requirements also play a role </a:t>
            </a:r>
          </a:p>
        </p:txBody>
      </p:sp>
      <p:sp>
        <p:nvSpPr>
          <p:cNvPr id="4" name="Slide Number Placeholder 3"/>
          <p:cNvSpPr>
            <a:spLocks noGrp="1"/>
          </p:cNvSpPr>
          <p:nvPr>
            <p:ph type="sldNum" sz="quarter" idx="5"/>
          </p:nvPr>
        </p:nvSpPr>
        <p:spPr/>
        <p:txBody>
          <a:bodyPr/>
          <a:lstStyle/>
          <a:p>
            <a:fld id="{7001D72F-D42B-45DA-A8F1-9FDF22A93D6F}" type="slidenum">
              <a:rPr lang="en-US" smtClean="0"/>
              <a:t>10</a:t>
            </a:fld>
            <a:endParaRPr lang="en-US"/>
          </a:p>
        </p:txBody>
      </p:sp>
    </p:spTree>
    <p:extLst>
      <p:ext uri="{BB962C8B-B14F-4D97-AF65-F5344CB8AC3E}">
        <p14:creationId xmlns:p14="http://schemas.microsoft.com/office/powerpoint/2010/main" val="264985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 new 5 </a:t>
            </a:r>
          </a:p>
          <a:p>
            <a:r>
              <a:rPr lang="en-US" dirty="0"/>
              <a:t>-Even more concerning, findings of not just medical errors, but </a:t>
            </a:r>
            <a:r>
              <a:rPr lang="en-US" dirty="0" err="1"/>
              <a:t>atti</a:t>
            </a:r>
            <a:r>
              <a:rPr lang="en-US" dirty="0"/>
              <a:t>- </a:t>
            </a:r>
            <a:r>
              <a:rPr lang="en-US" dirty="0" err="1"/>
              <a:t>tudes</a:t>
            </a:r>
            <a:r>
              <a:rPr lang="en-US" dirty="0"/>
              <a:t> towards patient care and resident physician behaviors have been identified as compromised in the burned-out resident physician.</a:t>
            </a:r>
          </a:p>
          <a:p>
            <a:r>
              <a:rPr lang="en-US" dirty="0"/>
              <a:t>-self-reported belief of diminished achievement is a part of burnout</a:t>
            </a:r>
          </a:p>
          <a:p>
            <a:r>
              <a:rPr lang="en-US" dirty="0"/>
              <a:t>-as emotional exhaustion increases, performance decreases </a:t>
            </a:r>
          </a:p>
          <a:p>
            <a:r>
              <a:rPr lang="en-US" dirty="0"/>
              <a:t>-positive correlation exists between pun- </a:t>
            </a:r>
            <a:r>
              <a:rPr lang="en-US" dirty="0" err="1"/>
              <a:t>ishment</a:t>
            </a:r>
            <a:r>
              <a:rPr lang="en-US" dirty="0"/>
              <a:t> and improvement in scores in those with poor performance. A repeated poor performance often results in negative consequences (and further burnout / mental exhaustion}.</a:t>
            </a:r>
          </a:p>
          <a:p>
            <a:r>
              <a:rPr lang="en-US" dirty="0"/>
              <a:t>-the above point demonstrates the importance of focusing on helping residents rather than punishing them for a lack of knowledge of difficulty in an area </a:t>
            </a:r>
          </a:p>
        </p:txBody>
      </p:sp>
      <p:sp>
        <p:nvSpPr>
          <p:cNvPr id="4" name="Slide Number Placeholder 3"/>
          <p:cNvSpPr>
            <a:spLocks noGrp="1"/>
          </p:cNvSpPr>
          <p:nvPr>
            <p:ph type="sldNum" sz="quarter" idx="5"/>
          </p:nvPr>
        </p:nvSpPr>
        <p:spPr/>
        <p:txBody>
          <a:bodyPr/>
          <a:lstStyle/>
          <a:p>
            <a:fld id="{7001D72F-D42B-45DA-A8F1-9FDF22A93D6F}" type="slidenum">
              <a:rPr lang="en-US" smtClean="0"/>
              <a:t>11</a:t>
            </a:fld>
            <a:endParaRPr lang="en-US"/>
          </a:p>
        </p:txBody>
      </p:sp>
    </p:spTree>
    <p:extLst>
      <p:ext uri="{BB962C8B-B14F-4D97-AF65-F5344CB8AC3E}">
        <p14:creationId xmlns:p14="http://schemas.microsoft.com/office/powerpoint/2010/main" val="204734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Luke’s study data </a:t>
            </a:r>
          </a:p>
          <a:p>
            <a:r>
              <a:rPr lang="en-US" dirty="0"/>
              <a:t>2019 burnout study data </a:t>
            </a:r>
          </a:p>
          <a:p>
            <a:endParaRPr lang="en-US" dirty="0"/>
          </a:p>
          <a:p>
            <a:r>
              <a:rPr lang="en-US" dirty="0"/>
              <a:t>Scores 15-18 = no sign of burnout </a:t>
            </a:r>
          </a:p>
          <a:p>
            <a:r>
              <a:rPr lang="en-US" dirty="0"/>
              <a:t>19-32 = sign of burnout </a:t>
            </a:r>
          </a:p>
          <a:p>
            <a:r>
              <a:rPr lang="en-US" dirty="0"/>
              <a:t>33-49 risk for burnout </a:t>
            </a:r>
          </a:p>
          <a:p>
            <a:r>
              <a:rPr lang="en-US" dirty="0"/>
              <a:t>50-59 severe risk for burnout </a:t>
            </a:r>
          </a:p>
          <a:p>
            <a:r>
              <a:rPr lang="en-US" dirty="0"/>
              <a:t>60-75 very severe risk of burnout </a:t>
            </a:r>
          </a:p>
          <a:p>
            <a:endParaRPr lang="en-US" dirty="0"/>
          </a:p>
          <a:p>
            <a:r>
              <a:rPr lang="en-US" dirty="0"/>
              <a:t>Answered ranged from everyday to never </a:t>
            </a:r>
          </a:p>
          <a:p>
            <a:endParaRPr lang="en-US" dirty="0"/>
          </a:p>
          <a:p>
            <a:r>
              <a:rPr lang="en-US" dirty="0"/>
              <a:t>Red = emotional exhaustion (emotionally drained, fatigued in the morning and have to face another day of work, working with people is straining) </a:t>
            </a:r>
          </a:p>
          <a:p>
            <a:r>
              <a:rPr lang="en-US" dirty="0"/>
              <a:t>Blue = depersonalization = treating patients as impersonal objects, becoming more callous towards people, not caring what happened to patients) </a:t>
            </a:r>
          </a:p>
          <a:p>
            <a:r>
              <a:rPr lang="en-US" dirty="0"/>
              <a:t>Green = personal accomplishment = dealing effectively with problems,  having a positive influence, feeling happy working closely with patients </a:t>
            </a:r>
          </a:p>
          <a:p>
            <a:endParaRPr lang="en-US" dirty="0"/>
          </a:p>
          <a:p>
            <a:r>
              <a:rPr lang="en-US" dirty="0"/>
              <a:t>OPT residents = higher scores for personal accomplishments</a:t>
            </a:r>
          </a:p>
          <a:p>
            <a:r>
              <a:rPr lang="en-US" dirty="0"/>
              <a:t>ER = high scores for personal accomplishments but also in the score categories for risk of burnout/borderline severe burnout </a:t>
            </a:r>
          </a:p>
          <a:p>
            <a:r>
              <a:rPr lang="en-US" dirty="0"/>
              <a:t>Family med = also high personal accomplishment but in the category of severe risk of burnout for emotional exhaustion and in the risk/severe risk of burnout for depersonalization </a:t>
            </a:r>
          </a:p>
        </p:txBody>
      </p:sp>
      <p:sp>
        <p:nvSpPr>
          <p:cNvPr id="4" name="Slide Number Placeholder 3"/>
          <p:cNvSpPr>
            <a:spLocks noGrp="1"/>
          </p:cNvSpPr>
          <p:nvPr>
            <p:ph type="sldNum" sz="quarter" idx="5"/>
          </p:nvPr>
        </p:nvSpPr>
        <p:spPr/>
        <p:txBody>
          <a:bodyPr/>
          <a:lstStyle/>
          <a:p>
            <a:fld id="{7001D72F-D42B-45DA-A8F1-9FDF22A93D6F}" type="slidenum">
              <a:rPr lang="en-US" smtClean="0"/>
              <a:t>12</a:t>
            </a:fld>
            <a:endParaRPr lang="en-US"/>
          </a:p>
        </p:txBody>
      </p:sp>
    </p:spTree>
    <p:extLst>
      <p:ext uri="{BB962C8B-B14F-4D97-AF65-F5344CB8AC3E}">
        <p14:creationId xmlns:p14="http://schemas.microsoft.com/office/powerpoint/2010/main" val="222653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 new 5 </a:t>
            </a:r>
          </a:p>
          <a:p>
            <a:endParaRPr lang="en-US" dirty="0"/>
          </a:p>
          <a:p>
            <a:r>
              <a:rPr lang="en-US" dirty="0"/>
              <a:t>-behaviors included, but were not limited to, discharging patients to reduce</a:t>
            </a:r>
          </a:p>
          <a:p>
            <a:r>
              <a:rPr lang="en-US" dirty="0"/>
              <a:t>the inpatient workload, ignorance towards the impact of an illness, treatment and medical errors, and failure to fully disclose treatment options</a:t>
            </a:r>
          </a:p>
          <a:p>
            <a:endParaRPr lang="en-US" dirty="0"/>
          </a:p>
          <a:p>
            <a:r>
              <a:rPr lang="en-US" dirty="0"/>
              <a:t>Academic achievement in residency – repercussions from failing, feeling behind amidst an overwhelming workload, </a:t>
            </a:r>
          </a:p>
          <a:p>
            <a:endParaRPr lang="en-US" dirty="0"/>
          </a:p>
          <a:p>
            <a:r>
              <a:rPr lang="en-US" dirty="0"/>
              <a:t>lack of devotion to best practice principles could be viewed as failure to practice with integrity and honesty in the best interest of patient care.</a:t>
            </a:r>
          </a:p>
          <a:p>
            <a:r>
              <a:rPr lang="en-US" dirty="0"/>
              <a:t>-higher levels of burnout may also lead to being less likely to meet professional expectations, which can further the rabbit hole </a:t>
            </a:r>
          </a:p>
        </p:txBody>
      </p:sp>
      <p:sp>
        <p:nvSpPr>
          <p:cNvPr id="4" name="Slide Number Placeholder 3"/>
          <p:cNvSpPr>
            <a:spLocks noGrp="1"/>
          </p:cNvSpPr>
          <p:nvPr>
            <p:ph type="sldNum" sz="quarter" idx="5"/>
          </p:nvPr>
        </p:nvSpPr>
        <p:spPr/>
        <p:txBody>
          <a:bodyPr/>
          <a:lstStyle/>
          <a:p>
            <a:fld id="{7001D72F-D42B-45DA-A8F1-9FDF22A93D6F}" type="slidenum">
              <a:rPr lang="en-US" smtClean="0"/>
              <a:t>13</a:t>
            </a:fld>
            <a:endParaRPr lang="en-US"/>
          </a:p>
        </p:txBody>
      </p:sp>
    </p:spTree>
    <p:extLst>
      <p:ext uri="{BB962C8B-B14F-4D97-AF65-F5344CB8AC3E}">
        <p14:creationId xmlns:p14="http://schemas.microsoft.com/office/powerpoint/2010/main" val="151111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references now #6 </a:t>
            </a:r>
          </a:p>
          <a:p>
            <a:endParaRPr lang="en-US" dirty="0"/>
          </a:p>
          <a:p>
            <a:endParaRPr lang="en-US" dirty="0"/>
          </a:p>
          <a:p>
            <a:r>
              <a:rPr lang="en-US" dirty="0"/>
              <a:t>Emotional Intelligence training </a:t>
            </a:r>
          </a:p>
          <a:p>
            <a:r>
              <a:rPr lang="en-US" dirty="0"/>
              <a:t>-high levels of emotional intelligence (EI) may be protected from developing burnout, as they possess more effective coping strategies that enable them to be more resilient and manage stress better</a:t>
            </a:r>
          </a:p>
          <a:p>
            <a:r>
              <a:rPr lang="en-US" dirty="0"/>
              <a:t>developing the EI skills of physicians-in-training may help prevent burnout and optimize their overall wellness</a:t>
            </a:r>
          </a:p>
          <a:p>
            <a:r>
              <a:rPr lang="en-US" dirty="0"/>
              <a:t>-EI model emphasizing the four components of self-awareness, self-management, social</a:t>
            </a:r>
          </a:p>
          <a:p>
            <a:r>
              <a:rPr lang="en-US" dirty="0"/>
              <a:t>awareness, and social skill is commonly accepted</a:t>
            </a:r>
          </a:p>
        </p:txBody>
      </p:sp>
      <p:sp>
        <p:nvSpPr>
          <p:cNvPr id="4" name="Slide Number Placeholder 3"/>
          <p:cNvSpPr>
            <a:spLocks noGrp="1"/>
          </p:cNvSpPr>
          <p:nvPr>
            <p:ph type="sldNum" sz="quarter" idx="5"/>
          </p:nvPr>
        </p:nvSpPr>
        <p:spPr/>
        <p:txBody>
          <a:bodyPr/>
          <a:lstStyle/>
          <a:p>
            <a:fld id="{7001D72F-D42B-45DA-A8F1-9FDF22A93D6F}" type="slidenum">
              <a:rPr lang="en-US" smtClean="0"/>
              <a:t>14</a:t>
            </a:fld>
            <a:endParaRPr lang="en-US"/>
          </a:p>
        </p:txBody>
      </p:sp>
    </p:spTree>
    <p:extLst>
      <p:ext uri="{BB962C8B-B14F-4D97-AF65-F5344CB8AC3E}">
        <p14:creationId xmlns:p14="http://schemas.microsoft.com/office/powerpoint/2010/main" val="2986053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3535" y="467534"/>
            <a:ext cx="3136928"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41637" y="3712869"/>
            <a:ext cx="1379235"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00282" y="4248150"/>
            <a:ext cx="1379235"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8B7-DDA4-48C1-B2B4-FEC7CDC307AC}" type="datetimeFigureOut">
              <a:rPr lang="en-US" smtClean="0"/>
              <a:t>9/29/2023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Stress and Burnout in Residency</a:t>
            </a:r>
          </a:p>
        </p:txBody>
      </p:sp>
      <p:sp>
        <p:nvSpPr>
          <p:cNvPr id="3" name="Subtitle 2"/>
          <p:cNvSpPr>
            <a:spLocks noGrp="1"/>
          </p:cNvSpPr>
          <p:nvPr>
            <p:ph type="subTitle" idx="1"/>
          </p:nvPr>
        </p:nvSpPr>
        <p:spPr/>
        <p:txBody>
          <a:bodyPr>
            <a:noAutofit/>
          </a:bodyPr>
          <a:lstStyle/>
          <a:p>
            <a:r>
              <a:rPr lang="en-US" sz="3200" dirty="0"/>
              <a:t>Meghan Lokay, PT, </a:t>
            </a:r>
            <a:r>
              <a:rPr lang="en-US" sz="3200" dirty="0" err="1"/>
              <a:t>DPT</a:t>
            </a:r>
            <a:r>
              <a:rPr lang="en-US" sz="3200" dirty="0"/>
              <a:t> </a:t>
            </a:r>
          </a:p>
        </p:txBody>
      </p:sp>
    </p:spTree>
    <p:extLst>
      <p:ext uri="{BB962C8B-B14F-4D97-AF65-F5344CB8AC3E}">
        <p14:creationId xmlns:p14="http://schemas.microsoft.com/office/powerpoint/2010/main" val="196967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66E4-0EAF-50F0-8CC5-814CCADE016D}"/>
              </a:ext>
            </a:extLst>
          </p:cNvPr>
          <p:cNvSpPr>
            <a:spLocks noGrp="1"/>
          </p:cNvSpPr>
          <p:nvPr>
            <p:ph type="title"/>
          </p:nvPr>
        </p:nvSpPr>
        <p:spPr/>
        <p:txBody>
          <a:bodyPr>
            <a:normAutofit/>
          </a:bodyPr>
          <a:lstStyle/>
          <a:p>
            <a:r>
              <a:rPr lang="en-US" sz="3600" dirty="0"/>
              <a:t>Factors Associated with Burnout and Stress </a:t>
            </a:r>
          </a:p>
        </p:txBody>
      </p:sp>
      <p:sp>
        <p:nvSpPr>
          <p:cNvPr id="3" name="Content Placeholder 2">
            <a:extLst>
              <a:ext uri="{FF2B5EF4-FFF2-40B4-BE49-F238E27FC236}">
                <a16:creationId xmlns:a16="http://schemas.microsoft.com/office/drawing/2014/main" id="{C57C0A16-8497-9FAB-E8DC-7ED2FE51546D}"/>
              </a:ext>
            </a:extLst>
          </p:cNvPr>
          <p:cNvSpPr>
            <a:spLocks noGrp="1"/>
          </p:cNvSpPr>
          <p:nvPr>
            <p:ph idx="1"/>
          </p:nvPr>
        </p:nvSpPr>
        <p:spPr/>
        <p:txBody>
          <a:bodyPr/>
          <a:lstStyle/>
          <a:p>
            <a:r>
              <a:rPr lang="en-US" dirty="0"/>
              <a:t>3 components of burnout</a:t>
            </a:r>
          </a:p>
          <a:p>
            <a:r>
              <a:rPr lang="en-US" dirty="0"/>
              <a:t>Work related factors</a:t>
            </a:r>
          </a:p>
          <a:p>
            <a:r>
              <a:rPr lang="en-US" dirty="0"/>
              <a:t>Non-work related factors  </a:t>
            </a:r>
          </a:p>
          <a:p>
            <a:r>
              <a:rPr lang="en-US" dirty="0"/>
              <a:t>Personal factors </a:t>
            </a:r>
          </a:p>
        </p:txBody>
      </p:sp>
      <p:pic>
        <p:nvPicPr>
          <p:cNvPr id="4" name="Picture 3">
            <a:extLst>
              <a:ext uri="{FF2B5EF4-FFF2-40B4-BE49-F238E27FC236}">
                <a16:creationId xmlns:a16="http://schemas.microsoft.com/office/drawing/2014/main" id="{0EE5A413-DB95-5EB1-D1BD-E0A45D34E434}"/>
              </a:ext>
            </a:extLst>
          </p:cNvPr>
          <p:cNvPicPr>
            <a:picLocks noChangeAspect="1"/>
          </p:cNvPicPr>
          <p:nvPr/>
        </p:nvPicPr>
        <p:blipFill>
          <a:blip r:embed="rId3"/>
          <a:stretch>
            <a:fillRect/>
          </a:stretch>
        </p:blipFill>
        <p:spPr>
          <a:xfrm>
            <a:off x="5486400" y="2049462"/>
            <a:ext cx="2705100" cy="1695450"/>
          </a:xfrm>
          <a:prstGeom prst="rect">
            <a:avLst/>
          </a:prstGeom>
        </p:spPr>
      </p:pic>
    </p:spTree>
    <p:extLst>
      <p:ext uri="{BB962C8B-B14F-4D97-AF65-F5344CB8AC3E}">
        <p14:creationId xmlns:p14="http://schemas.microsoft.com/office/powerpoint/2010/main" val="299211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AB2D-7883-D1DB-76DC-3E93BE0D2FBE}"/>
              </a:ext>
            </a:extLst>
          </p:cNvPr>
          <p:cNvSpPr>
            <a:spLocks noGrp="1"/>
          </p:cNvSpPr>
          <p:nvPr>
            <p:ph type="title"/>
          </p:nvPr>
        </p:nvSpPr>
        <p:spPr/>
        <p:txBody>
          <a:bodyPr/>
          <a:lstStyle/>
          <a:p>
            <a:r>
              <a:rPr lang="en-US" dirty="0"/>
              <a:t>Burnout in resident physicians</a:t>
            </a:r>
          </a:p>
        </p:txBody>
      </p:sp>
      <p:sp>
        <p:nvSpPr>
          <p:cNvPr id="3" name="Content Placeholder 2">
            <a:extLst>
              <a:ext uri="{FF2B5EF4-FFF2-40B4-BE49-F238E27FC236}">
                <a16:creationId xmlns:a16="http://schemas.microsoft.com/office/drawing/2014/main" id="{2F6CD337-2657-D40A-B6CE-38B9B26BBDFC}"/>
              </a:ext>
            </a:extLst>
          </p:cNvPr>
          <p:cNvSpPr>
            <a:spLocks noGrp="1"/>
          </p:cNvSpPr>
          <p:nvPr>
            <p:ph idx="1"/>
          </p:nvPr>
        </p:nvSpPr>
        <p:spPr/>
        <p:txBody>
          <a:bodyPr>
            <a:normAutofit fontScale="92500" lnSpcReduction="10000"/>
          </a:bodyPr>
          <a:lstStyle/>
          <a:p>
            <a:r>
              <a:rPr lang="en-US" dirty="0"/>
              <a:t>Burnout among physicians has been reported up to almost 30% in teaching hospitals </a:t>
            </a:r>
          </a:p>
          <a:p>
            <a:pPr lvl="1"/>
            <a:r>
              <a:rPr lang="en-US" dirty="0"/>
              <a:t>Burnout among resident physicians as high as 75%</a:t>
            </a:r>
          </a:p>
          <a:p>
            <a:r>
              <a:rPr lang="en-US" dirty="0"/>
              <a:t>Errors are reported more often in residents demonstrating increased burnout symptoms </a:t>
            </a:r>
          </a:p>
          <a:p>
            <a:r>
              <a:rPr lang="en-US" dirty="0"/>
              <a:t>Compromised attitudes towards patient care </a:t>
            </a:r>
          </a:p>
          <a:p>
            <a:r>
              <a:rPr lang="en-US" dirty="0"/>
              <a:t>Academic achievement </a:t>
            </a:r>
          </a:p>
        </p:txBody>
      </p:sp>
    </p:spTree>
    <p:extLst>
      <p:ext uri="{BB962C8B-B14F-4D97-AF65-F5344CB8AC3E}">
        <p14:creationId xmlns:p14="http://schemas.microsoft.com/office/powerpoint/2010/main" val="152091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BBBF-B7E0-07F4-3512-330E6D8830AD}"/>
              </a:ext>
            </a:extLst>
          </p:cNvPr>
          <p:cNvSpPr>
            <a:spLocks noGrp="1"/>
          </p:cNvSpPr>
          <p:nvPr>
            <p:ph type="title"/>
          </p:nvPr>
        </p:nvSpPr>
        <p:spPr/>
        <p:txBody>
          <a:bodyPr/>
          <a:lstStyle/>
          <a:p>
            <a:r>
              <a:rPr lang="en-US" dirty="0"/>
              <a:t>Burnout among specialties</a:t>
            </a:r>
          </a:p>
        </p:txBody>
      </p:sp>
      <p:sp>
        <p:nvSpPr>
          <p:cNvPr id="3" name="Content Placeholder 2">
            <a:extLst>
              <a:ext uri="{FF2B5EF4-FFF2-40B4-BE49-F238E27FC236}">
                <a16:creationId xmlns:a16="http://schemas.microsoft.com/office/drawing/2014/main" id="{3142E509-263A-1B7D-3E80-8195454AB5DF}"/>
              </a:ext>
            </a:extLst>
          </p:cNvPr>
          <p:cNvSpPr>
            <a:spLocks noGrp="1"/>
          </p:cNvSpPr>
          <p:nvPr>
            <p:ph idx="1"/>
          </p:nvPr>
        </p:nvSpPr>
        <p:spPr/>
        <p:txBody>
          <a:bodyPr/>
          <a:lstStyle/>
          <a:p>
            <a:r>
              <a:rPr lang="en-US" dirty="0"/>
              <a:t>OPT Residents n = 6 </a:t>
            </a:r>
          </a:p>
          <a:p>
            <a:r>
              <a:rPr lang="en-US" dirty="0"/>
              <a:t>ER n = 16 </a:t>
            </a:r>
          </a:p>
          <a:p>
            <a:r>
              <a:rPr lang="en-US" dirty="0"/>
              <a:t>Family Medicine n = 22</a:t>
            </a:r>
          </a:p>
          <a:p>
            <a:r>
              <a:rPr lang="en-US" dirty="0"/>
              <a:t>Many other specialties included </a:t>
            </a:r>
          </a:p>
        </p:txBody>
      </p:sp>
    </p:spTree>
    <p:extLst>
      <p:ext uri="{BB962C8B-B14F-4D97-AF65-F5344CB8AC3E}">
        <p14:creationId xmlns:p14="http://schemas.microsoft.com/office/powerpoint/2010/main" val="18298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57C1-5EBD-0D9D-AED7-C0B75EB23DAE}"/>
              </a:ext>
            </a:extLst>
          </p:cNvPr>
          <p:cNvSpPr>
            <a:spLocks noGrp="1"/>
          </p:cNvSpPr>
          <p:nvPr>
            <p:ph type="title"/>
          </p:nvPr>
        </p:nvSpPr>
        <p:spPr/>
        <p:txBody>
          <a:bodyPr/>
          <a:lstStyle/>
          <a:p>
            <a:r>
              <a:rPr lang="en-US" dirty="0"/>
              <a:t>Burnout and Patient care</a:t>
            </a:r>
          </a:p>
        </p:txBody>
      </p:sp>
      <p:sp>
        <p:nvSpPr>
          <p:cNvPr id="3" name="Content Placeholder 2">
            <a:extLst>
              <a:ext uri="{FF2B5EF4-FFF2-40B4-BE49-F238E27FC236}">
                <a16:creationId xmlns:a16="http://schemas.microsoft.com/office/drawing/2014/main" id="{126D8882-5DF0-2E78-FFB6-92F5B63AEBB9}"/>
              </a:ext>
            </a:extLst>
          </p:cNvPr>
          <p:cNvSpPr>
            <a:spLocks noGrp="1"/>
          </p:cNvSpPr>
          <p:nvPr>
            <p:ph idx="1"/>
          </p:nvPr>
        </p:nvSpPr>
        <p:spPr/>
        <p:txBody>
          <a:bodyPr/>
          <a:lstStyle/>
          <a:p>
            <a:r>
              <a:rPr lang="en-US" dirty="0"/>
              <a:t>Medical Errors </a:t>
            </a:r>
          </a:p>
          <a:p>
            <a:r>
              <a:rPr lang="en-US" dirty="0"/>
              <a:t>Attitudes towards patients</a:t>
            </a:r>
          </a:p>
          <a:p>
            <a:r>
              <a:rPr lang="en-US" dirty="0"/>
              <a:t>Suboptimal patient care </a:t>
            </a:r>
          </a:p>
          <a:p>
            <a:r>
              <a:rPr lang="en-US" dirty="0"/>
              <a:t>Academic achievement in residency  </a:t>
            </a:r>
          </a:p>
          <a:p>
            <a:r>
              <a:rPr lang="en-US" dirty="0"/>
              <a:t>Professionalism </a:t>
            </a:r>
          </a:p>
        </p:txBody>
      </p:sp>
      <p:pic>
        <p:nvPicPr>
          <p:cNvPr id="4" name="Picture 3">
            <a:extLst>
              <a:ext uri="{FF2B5EF4-FFF2-40B4-BE49-F238E27FC236}">
                <a16:creationId xmlns:a16="http://schemas.microsoft.com/office/drawing/2014/main" id="{69EB9FF3-B2A0-55B2-9E30-5ACC60DBC4EB}"/>
              </a:ext>
            </a:extLst>
          </p:cNvPr>
          <p:cNvPicPr>
            <a:picLocks noChangeAspect="1"/>
          </p:cNvPicPr>
          <p:nvPr/>
        </p:nvPicPr>
        <p:blipFill>
          <a:blip r:embed="rId3"/>
          <a:stretch>
            <a:fillRect/>
          </a:stretch>
        </p:blipFill>
        <p:spPr>
          <a:xfrm>
            <a:off x="4114800" y="3560626"/>
            <a:ext cx="2114550" cy="1409700"/>
          </a:xfrm>
          <a:prstGeom prst="rect">
            <a:avLst/>
          </a:prstGeom>
        </p:spPr>
      </p:pic>
      <p:pic>
        <p:nvPicPr>
          <p:cNvPr id="5" name="Picture 4">
            <a:extLst>
              <a:ext uri="{FF2B5EF4-FFF2-40B4-BE49-F238E27FC236}">
                <a16:creationId xmlns:a16="http://schemas.microsoft.com/office/drawing/2014/main" id="{5CDA6E0A-7173-1A94-F7DC-5C551FE45931}"/>
              </a:ext>
            </a:extLst>
          </p:cNvPr>
          <p:cNvPicPr>
            <a:picLocks noChangeAspect="1"/>
          </p:cNvPicPr>
          <p:nvPr/>
        </p:nvPicPr>
        <p:blipFill>
          <a:blip r:embed="rId4"/>
          <a:stretch>
            <a:fillRect/>
          </a:stretch>
        </p:blipFill>
        <p:spPr>
          <a:xfrm>
            <a:off x="5867400" y="1196340"/>
            <a:ext cx="2713268" cy="1809750"/>
          </a:xfrm>
          <a:prstGeom prst="rect">
            <a:avLst/>
          </a:prstGeom>
        </p:spPr>
      </p:pic>
    </p:spTree>
    <p:extLst>
      <p:ext uri="{BB962C8B-B14F-4D97-AF65-F5344CB8AC3E}">
        <p14:creationId xmlns:p14="http://schemas.microsoft.com/office/powerpoint/2010/main" val="126250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0913-43A1-3DBF-95DC-B64912D697E9}"/>
              </a:ext>
            </a:extLst>
          </p:cNvPr>
          <p:cNvSpPr>
            <a:spLocks noGrp="1"/>
          </p:cNvSpPr>
          <p:nvPr>
            <p:ph type="title"/>
          </p:nvPr>
        </p:nvSpPr>
        <p:spPr/>
        <p:txBody>
          <a:bodyPr/>
          <a:lstStyle/>
          <a:p>
            <a:r>
              <a:rPr lang="en-US" dirty="0"/>
              <a:t>What can we do about it?</a:t>
            </a:r>
          </a:p>
        </p:txBody>
      </p:sp>
      <p:sp>
        <p:nvSpPr>
          <p:cNvPr id="3" name="Content Placeholder 2">
            <a:extLst>
              <a:ext uri="{FF2B5EF4-FFF2-40B4-BE49-F238E27FC236}">
                <a16:creationId xmlns:a16="http://schemas.microsoft.com/office/drawing/2014/main" id="{CB814D14-9F28-D8A6-BE5E-CF24AB0A7C5E}"/>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FD4DC4E0-318A-4657-3653-6D0F316CE494}"/>
              </a:ext>
            </a:extLst>
          </p:cNvPr>
          <p:cNvPicPr>
            <a:picLocks noChangeAspect="1"/>
          </p:cNvPicPr>
          <p:nvPr/>
        </p:nvPicPr>
        <p:blipFill>
          <a:blip r:embed="rId3"/>
          <a:stretch>
            <a:fillRect/>
          </a:stretch>
        </p:blipFill>
        <p:spPr>
          <a:xfrm>
            <a:off x="5486400" y="1602014"/>
            <a:ext cx="2260636" cy="2974521"/>
          </a:xfrm>
          <a:prstGeom prst="rect">
            <a:avLst/>
          </a:prstGeom>
        </p:spPr>
      </p:pic>
      <p:pic>
        <p:nvPicPr>
          <p:cNvPr id="5" name="Picture 4">
            <a:extLst>
              <a:ext uri="{FF2B5EF4-FFF2-40B4-BE49-F238E27FC236}">
                <a16:creationId xmlns:a16="http://schemas.microsoft.com/office/drawing/2014/main" id="{BF2EA2E9-A56A-97CE-7022-D9949DE45CE6}"/>
              </a:ext>
            </a:extLst>
          </p:cNvPr>
          <p:cNvPicPr>
            <a:picLocks noChangeAspect="1"/>
          </p:cNvPicPr>
          <p:nvPr/>
        </p:nvPicPr>
        <p:blipFill>
          <a:blip r:embed="rId4"/>
          <a:stretch>
            <a:fillRect/>
          </a:stretch>
        </p:blipFill>
        <p:spPr>
          <a:xfrm>
            <a:off x="990600" y="1184275"/>
            <a:ext cx="3810000" cy="3810000"/>
          </a:xfrm>
          <a:prstGeom prst="rect">
            <a:avLst/>
          </a:prstGeom>
        </p:spPr>
      </p:pic>
    </p:spTree>
    <p:extLst>
      <p:ext uri="{BB962C8B-B14F-4D97-AF65-F5344CB8AC3E}">
        <p14:creationId xmlns:p14="http://schemas.microsoft.com/office/powerpoint/2010/main" val="128496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EF4695D-3ABD-09D6-A4C9-5DCCA2F6F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607"/>
            <a:ext cx="7901168" cy="4788383"/>
          </a:xfrm>
          <a:prstGeom prst="rect">
            <a:avLst/>
          </a:prstGeom>
        </p:spPr>
      </p:pic>
      <p:sp>
        <p:nvSpPr>
          <p:cNvPr id="4" name="TextBox 3">
            <a:extLst>
              <a:ext uri="{FF2B5EF4-FFF2-40B4-BE49-F238E27FC236}">
                <a16:creationId xmlns:a16="http://schemas.microsoft.com/office/drawing/2014/main" id="{F343CAF3-339D-5BBC-82F8-36D3098CDF0A}"/>
              </a:ext>
            </a:extLst>
          </p:cNvPr>
          <p:cNvSpPr txBox="1"/>
          <p:nvPr/>
        </p:nvSpPr>
        <p:spPr>
          <a:xfrm>
            <a:off x="1447800" y="4774776"/>
            <a:ext cx="5257800" cy="369332"/>
          </a:xfrm>
          <a:prstGeom prst="rect">
            <a:avLst/>
          </a:prstGeom>
          <a:noFill/>
        </p:spPr>
        <p:txBody>
          <a:bodyPr wrap="square" rtlCol="0">
            <a:spAutoFit/>
          </a:bodyPr>
          <a:lstStyle/>
          <a:p>
            <a:r>
              <a:rPr lang="en-US"/>
              <a:t>https://www.talentsmarteq.com/</a:t>
            </a:r>
            <a:endParaRPr lang="en-US" dirty="0"/>
          </a:p>
        </p:txBody>
      </p:sp>
    </p:spTree>
    <p:extLst>
      <p:ext uri="{BB962C8B-B14F-4D97-AF65-F5344CB8AC3E}">
        <p14:creationId xmlns:p14="http://schemas.microsoft.com/office/powerpoint/2010/main" val="18769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40EA9A6-1C81-FF19-426F-9214A4D1D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75" y="0"/>
            <a:ext cx="7976049" cy="4463618"/>
          </a:xfrm>
          <a:prstGeom prst="rect">
            <a:avLst/>
          </a:prstGeom>
        </p:spPr>
      </p:pic>
      <p:sp>
        <p:nvSpPr>
          <p:cNvPr id="4" name="TextBox 3">
            <a:extLst>
              <a:ext uri="{FF2B5EF4-FFF2-40B4-BE49-F238E27FC236}">
                <a16:creationId xmlns:a16="http://schemas.microsoft.com/office/drawing/2014/main" id="{E324CE38-3F57-6A7C-F1CB-453FDFAEA257}"/>
              </a:ext>
            </a:extLst>
          </p:cNvPr>
          <p:cNvSpPr txBox="1"/>
          <p:nvPr/>
        </p:nvSpPr>
        <p:spPr>
          <a:xfrm>
            <a:off x="1447800" y="4705350"/>
            <a:ext cx="3886200" cy="369332"/>
          </a:xfrm>
          <a:prstGeom prst="rect">
            <a:avLst/>
          </a:prstGeom>
          <a:noFill/>
        </p:spPr>
        <p:txBody>
          <a:bodyPr wrap="square" rtlCol="0">
            <a:spAutoFit/>
          </a:bodyPr>
          <a:lstStyle/>
          <a:p>
            <a:r>
              <a:rPr lang="en-US"/>
              <a:t>https://www.talentsmarteq.com/</a:t>
            </a:r>
            <a:endParaRPr lang="en-US" dirty="0"/>
          </a:p>
        </p:txBody>
      </p:sp>
    </p:spTree>
    <p:extLst>
      <p:ext uri="{BB962C8B-B14F-4D97-AF65-F5344CB8AC3E}">
        <p14:creationId xmlns:p14="http://schemas.microsoft.com/office/powerpoint/2010/main" val="19331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B6B8-F855-4215-4269-8C5AF4DB6670}"/>
              </a:ext>
            </a:extLst>
          </p:cNvPr>
          <p:cNvSpPr>
            <a:spLocks noGrp="1"/>
          </p:cNvSpPr>
          <p:nvPr>
            <p:ph type="title"/>
          </p:nvPr>
        </p:nvSpPr>
        <p:spPr/>
        <p:txBody>
          <a:bodyPr/>
          <a:lstStyle/>
          <a:p>
            <a:r>
              <a:rPr lang="en-US" dirty="0"/>
              <a:t>How can faculty/staff help?</a:t>
            </a:r>
          </a:p>
        </p:txBody>
      </p:sp>
      <p:sp>
        <p:nvSpPr>
          <p:cNvPr id="3" name="Content Placeholder 2">
            <a:extLst>
              <a:ext uri="{FF2B5EF4-FFF2-40B4-BE49-F238E27FC236}">
                <a16:creationId xmlns:a16="http://schemas.microsoft.com/office/drawing/2014/main" id="{7844D4AE-C65F-0A6A-5BA1-BAB4C9E4A131}"/>
              </a:ext>
            </a:extLst>
          </p:cNvPr>
          <p:cNvSpPr>
            <a:spLocks noGrp="1"/>
          </p:cNvSpPr>
          <p:nvPr>
            <p:ph idx="1"/>
          </p:nvPr>
        </p:nvSpPr>
        <p:spPr/>
        <p:txBody>
          <a:bodyPr/>
          <a:lstStyle/>
          <a:p>
            <a:r>
              <a:rPr lang="en-US" dirty="0"/>
              <a:t>Scheduled check-in’s</a:t>
            </a:r>
          </a:p>
          <a:p>
            <a:r>
              <a:rPr lang="en-US" dirty="0"/>
              <a:t>Find time to help debrief and provide resources </a:t>
            </a:r>
          </a:p>
          <a:p>
            <a:r>
              <a:rPr lang="en-US" dirty="0"/>
              <a:t>Organizational interventions</a:t>
            </a:r>
          </a:p>
          <a:p>
            <a:endParaRPr lang="en-US" dirty="0"/>
          </a:p>
        </p:txBody>
      </p:sp>
      <p:pic>
        <p:nvPicPr>
          <p:cNvPr id="4" name="Picture 3">
            <a:extLst>
              <a:ext uri="{FF2B5EF4-FFF2-40B4-BE49-F238E27FC236}">
                <a16:creationId xmlns:a16="http://schemas.microsoft.com/office/drawing/2014/main" id="{68E8AD81-237D-59BE-417C-CAE2B05E4BAD}"/>
              </a:ext>
            </a:extLst>
          </p:cNvPr>
          <p:cNvPicPr>
            <a:picLocks noChangeAspect="1"/>
          </p:cNvPicPr>
          <p:nvPr/>
        </p:nvPicPr>
        <p:blipFill>
          <a:blip r:embed="rId3"/>
          <a:stretch>
            <a:fillRect/>
          </a:stretch>
        </p:blipFill>
        <p:spPr>
          <a:xfrm>
            <a:off x="3354176" y="3315297"/>
            <a:ext cx="2435648" cy="1828203"/>
          </a:xfrm>
          <a:prstGeom prst="rect">
            <a:avLst/>
          </a:prstGeom>
        </p:spPr>
      </p:pic>
    </p:spTree>
    <p:extLst>
      <p:ext uri="{BB962C8B-B14F-4D97-AF65-F5344CB8AC3E}">
        <p14:creationId xmlns:p14="http://schemas.microsoft.com/office/powerpoint/2010/main" val="71103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8C4F-139B-7413-11BA-D10C1AD62CBC}"/>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6D7F49CB-9EB7-CFF2-FA08-12BBBCEEB1F5}"/>
              </a:ext>
            </a:extLst>
          </p:cNvPr>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556BD7B9-0A0C-1928-0C3E-D3784FFC4CBC}"/>
              </a:ext>
            </a:extLst>
          </p:cNvPr>
          <p:cNvPicPr>
            <a:picLocks noChangeAspect="1"/>
          </p:cNvPicPr>
          <p:nvPr/>
        </p:nvPicPr>
        <p:blipFill>
          <a:blip r:embed="rId3"/>
          <a:stretch>
            <a:fillRect/>
          </a:stretch>
        </p:blipFill>
        <p:spPr>
          <a:xfrm>
            <a:off x="457200" y="1200150"/>
            <a:ext cx="1768411" cy="1200150"/>
          </a:xfrm>
          <a:prstGeom prst="rect">
            <a:avLst/>
          </a:prstGeom>
        </p:spPr>
      </p:pic>
      <p:pic>
        <p:nvPicPr>
          <p:cNvPr id="5" name="Picture 4">
            <a:extLst>
              <a:ext uri="{FF2B5EF4-FFF2-40B4-BE49-F238E27FC236}">
                <a16:creationId xmlns:a16="http://schemas.microsoft.com/office/drawing/2014/main" id="{9B42662E-A814-CFB7-FC4A-65D53A97A7E7}"/>
              </a:ext>
            </a:extLst>
          </p:cNvPr>
          <p:cNvPicPr>
            <a:picLocks noChangeAspect="1"/>
          </p:cNvPicPr>
          <p:nvPr/>
        </p:nvPicPr>
        <p:blipFill>
          <a:blip r:embed="rId4"/>
          <a:stretch>
            <a:fillRect/>
          </a:stretch>
        </p:blipFill>
        <p:spPr>
          <a:xfrm>
            <a:off x="2913030" y="1407873"/>
            <a:ext cx="2495550" cy="2495550"/>
          </a:xfrm>
          <a:prstGeom prst="rect">
            <a:avLst/>
          </a:prstGeom>
        </p:spPr>
      </p:pic>
      <p:pic>
        <p:nvPicPr>
          <p:cNvPr id="6" name="Picture 5">
            <a:extLst>
              <a:ext uri="{FF2B5EF4-FFF2-40B4-BE49-F238E27FC236}">
                <a16:creationId xmlns:a16="http://schemas.microsoft.com/office/drawing/2014/main" id="{E5AC9149-7C68-EEFF-691C-A2D471BD19E0}"/>
              </a:ext>
            </a:extLst>
          </p:cNvPr>
          <p:cNvPicPr>
            <a:picLocks noChangeAspect="1"/>
          </p:cNvPicPr>
          <p:nvPr/>
        </p:nvPicPr>
        <p:blipFill>
          <a:blip r:embed="rId5"/>
          <a:stretch>
            <a:fillRect/>
          </a:stretch>
        </p:blipFill>
        <p:spPr>
          <a:xfrm>
            <a:off x="6096000" y="1200150"/>
            <a:ext cx="2490816" cy="1309687"/>
          </a:xfrm>
          <a:prstGeom prst="rect">
            <a:avLst/>
          </a:prstGeom>
        </p:spPr>
      </p:pic>
      <p:pic>
        <p:nvPicPr>
          <p:cNvPr id="7" name="Picture 6">
            <a:extLst>
              <a:ext uri="{FF2B5EF4-FFF2-40B4-BE49-F238E27FC236}">
                <a16:creationId xmlns:a16="http://schemas.microsoft.com/office/drawing/2014/main" id="{1735FCEA-3CE4-3F2E-D0F4-10079E4D041F}"/>
              </a:ext>
            </a:extLst>
          </p:cNvPr>
          <p:cNvPicPr>
            <a:picLocks noChangeAspect="1"/>
          </p:cNvPicPr>
          <p:nvPr/>
        </p:nvPicPr>
        <p:blipFill>
          <a:blip r:embed="rId6"/>
          <a:stretch>
            <a:fillRect/>
          </a:stretch>
        </p:blipFill>
        <p:spPr>
          <a:xfrm>
            <a:off x="990600" y="3019217"/>
            <a:ext cx="1768411" cy="1768411"/>
          </a:xfrm>
          <a:prstGeom prst="rect">
            <a:avLst/>
          </a:prstGeom>
        </p:spPr>
      </p:pic>
      <p:sp>
        <p:nvSpPr>
          <p:cNvPr id="8" name="TextBox 7">
            <a:extLst>
              <a:ext uri="{FF2B5EF4-FFF2-40B4-BE49-F238E27FC236}">
                <a16:creationId xmlns:a16="http://schemas.microsoft.com/office/drawing/2014/main" id="{FB36517F-0084-3540-D5E1-22883B1066B2}"/>
              </a:ext>
            </a:extLst>
          </p:cNvPr>
          <p:cNvSpPr txBox="1"/>
          <p:nvPr/>
        </p:nvSpPr>
        <p:spPr>
          <a:xfrm>
            <a:off x="4880041" y="3281630"/>
            <a:ext cx="3429000" cy="1323439"/>
          </a:xfrm>
          <a:prstGeom prst="rect">
            <a:avLst/>
          </a:prstGeom>
          <a:noFill/>
        </p:spPr>
        <p:txBody>
          <a:bodyPr wrap="square" rtlCol="0">
            <a:spAutoFit/>
          </a:bodyPr>
          <a:lstStyle/>
          <a:p>
            <a:r>
              <a:rPr lang="en-US" sz="4000" dirty="0"/>
              <a:t>And Many More! </a:t>
            </a:r>
          </a:p>
        </p:txBody>
      </p:sp>
    </p:spTree>
    <p:extLst>
      <p:ext uri="{BB962C8B-B14F-4D97-AF65-F5344CB8AC3E}">
        <p14:creationId xmlns:p14="http://schemas.microsoft.com/office/powerpoint/2010/main" val="1547558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D4F1-B337-9168-7B3B-E94F36734E9B}"/>
              </a:ext>
            </a:extLst>
          </p:cNvPr>
          <p:cNvSpPr>
            <a:spLocks noGrp="1"/>
          </p:cNvSpPr>
          <p:nvPr>
            <p:ph type="title"/>
          </p:nvPr>
        </p:nvSpPr>
        <p:spPr/>
        <p:txBody>
          <a:bodyPr/>
          <a:lstStyle/>
          <a:p>
            <a:r>
              <a:rPr lang="en-US" dirty="0"/>
              <a:t>Thank You! Questions? </a:t>
            </a:r>
          </a:p>
        </p:txBody>
      </p:sp>
      <p:pic>
        <p:nvPicPr>
          <p:cNvPr id="4" name="Content Placeholder 3">
            <a:extLst>
              <a:ext uri="{FF2B5EF4-FFF2-40B4-BE49-F238E27FC236}">
                <a16:creationId xmlns:a16="http://schemas.microsoft.com/office/drawing/2014/main" id="{CEC9B30E-2215-C040-B9B8-366B06F010C5}"/>
              </a:ext>
            </a:extLst>
          </p:cNvPr>
          <p:cNvPicPr>
            <a:picLocks noGrp="1" noChangeAspect="1"/>
          </p:cNvPicPr>
          <p:nvPr>
            <p:ph idx="1"/>
          </p:nvPr>
        </p:nvPicPr>
        <p:blipFill rotWithShape="1">
          <a:blip r:embed="rId2"/>
          <a:srcRect l="20047" b="16931"/>
          <a:stretch/>
        </p:blipFill>
        <p:spPr>
          <a:xfrm>
            <a:off x="3124200" y="1063625"/>
            <a:ext cx="2895600" cy="4013669"/>
          </a:xfrm>
          <a:prstGeom prst="rect">
            <a:avLst/>
          </a:prstGeom>
        </p:spPr>
      </p:pic>
    </p:spTree>
    <p:extLst>
      <p:ext uri="{BB962C8B-B14F-4D97-AF65-F5344CB8AC3E}">
        <p14:creationId xmlns:p14="http://schemas.microsoft.com/office/powerpoint/2010/main" val="125764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dirty="0"/>
              <a:t>Continuing Medical Education Credit Information</a:t>
            </a:r>
          </a:p>
        </p:txBody>
      </p:sp>
      <p:sp>
        <p:nvSpPr>
          <p:cNvPr id="5" name="Content Placeholder 2"/>
          <p:cNvSpPr>
            <a:spLocks noGrp="1"/>
          </p:cNvSpPr>
          <p:nvPr>
            <p:ph idx="1"/>
          </p:nvPr>
        </p:nvSpPr>
        <p:spPr/>
        <p:txBody>
          <a:bodyPr>
            <a:normAutofit fontScale="92500" lnSpcReduction="20000"/>
          </a:bodyPr>
          <a:lstStyle/>
          <a:p>
            <a:r>
              <a:rPr lang="en-US" dirty="0"/>
              <a:t>Activity Description/Statement of Need:</a:t>
            </a:r>
          </a:p>
          <a:p>
            <a:pPr lvl="1"/>
            <a:r>
              <a:rPr lang="en-US" dirty="0"/>
              <a:t>This presentation will look at information regarding stress, burn out, and mental health while completing a physical therapy residency program compared to other medical specialties. In addition, this presentation will cover potential options of how to manage the stress to improve overall quality of life and the experience in the program. </a:t>
            </a:r>
          </a:p>
          <a:p>
            <a:r>
              <a:rPr lang="en-US" dirty="0"/>
              <a:t>Target Audience:  All Providers</a:t>
            </a:r>
          </a:p>
        </p:txBody>
      </p:sp>
      <p:sp>
        <p:nvSpPr>
          <p:cNvPr id="4" name="Slide Number Placeholder 3"/>
          <p:cNvSpPr>
            <a:spLocks noGrp="1"/>
          </p:cNvSpPr>
          <p:nvPr>
            <p:ph type="sldNum" sz="quarter" idx="10"/>
          </p:nvPr>
        </p:nvSpPr>
        <p:spPr/>
        <p:txBody>
          <a:bodyPr/>
          <a:lstStyle/>
          <a:p>
            <a:fld id="{6B37DA30-6FE1-4437-ADF8-B541233246AB}" type="slidenum">
              <a:rPr lang="en-US" smtClean="0"/>
              <a:pPr/>
              <a:t>2</a:t>
            </a:fld>
            <a:endParaRPr lang="en-US"/>
          </a:p>
        </p:txBody>
      </p:sp>
    </p:spTree>
    <p:extLst>
      <p:ext uri="{BB962C8B-B14F-4D97-AF65-F5344CB8AC3E}">
        <p14:creationId xmlns:p14="http://schemas.microsoft.com/office/powerpoint/2010/main" val="398752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0987-6424-7280-B9D5-EE7C24EFC87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710FB53-172C-C8D7-045E-9D122F80C3B5}"/>
              </a:ext>
            </a:extLst>
          </p:cNvPr>
          <p:cNvSpPr>
            <a:spLocks noGrp="1"/>
          </p:cNvSpPr>
          <p:nvPr>
            <p:ph idx="1"/>
          </p:nvPr>
        </p:nvSpPr>
        <p:spPr/>
        <p:txBody>
          <a:bodyPr>
            <a:normAutofit fontScale="47500" lnSpcReduction="20000"/>
          </a:bodyPr>
          <a:lstStyle/>
          <a:p>
            <a:r>
              <a:rPr lang="en-US" sz="2900" dirty="0"/>
              <a:t>1. </a:t>
            </a:r>
            <a:r>
              <a:rPr lang="en-US" sz="2900" dirty="0" err="1"/>
              <a:t>Frajerman</a:t>
            </a:r>
            <a:r>
              <a:rPr lang="en-US" sz="2900" dirty="0"/>
              <a:t> A, </a:t>
            </a:r>
            <a:r>
              <a:rPr lang="en-US" sz="2900" dirty="0" err="1"/>
              <a:t>Morvan</a:t>
            </a:r>
            <a:r>
              <a:rPr lang="en-US" sz="2900" dirty="0"/>
              <a:t> Y, Krebs MO, </a:t>
            </a:r>
            <a:r>
              <a:rPr lang="en-US" sz="2900" dirty="0" err="1"/>
              <a:t>Gorwood</a:t>
            </a:r>
            <a:r>
              <a:rPr lang="en-US" sz="2900" dirty="0"/>
              <a:t> P, </a:t>
            </a:r>
            <a:r>
              <a:rPr lang="en-US" sz="2900" dirty="0" err="1"/>
              <a:t>Chaumette</a:t>
            </a:r>
            <a:r>
              <a:rPr lang="en-US" sz="2900" dirty="0"/>
              <a:t> B. Burnout in medical students before residency: A systematic review and meta-analysis. European Psychiatry. 2019;55:36-42. </a:t>
            </a:r>
            <a:r>
              <a:rPr lang="en-US" sz="2900" dirty="0" err="1"/>
              <a:t>doi:https</a:t>
            </a:r>
            <a:r>
              <a:rPr lang="en-US" sz="2900" dirty="0"/>
              <a:t>://doi.org/10.1016/</a:t>
            </a:r>
            <a:r>
              <a:rPr lang="en-US" sz="2900" dirty="0" err="1"/>
              <a:t>j.eurpsy.2018.08.006</a:t>
            </a:r>
            <a:endParaRPr lang="en-US" sz="2900" dirty="0"/>
          </a:p>
          <a:p>
            <a:r>
              <a:rPr lang="en-US" sz="2900" dirty="0"/>
              <a:t>2. Zhou AY, </a:t>
            </a:r>
            <a:r>
              <a:rPr lang="en-US" sz="2900" dirty="0" err="1"/>
              <a:t>Panagioti</a:t>
            </a:r>
            <a:r>
              <a:rPr lang="en-US" sz="2900" dirty="0"/>
              <a:t> M, Esmail A, </a:t>
            </a:r>
            <a:r>
              <a:rPr lang="en-US" sz="2900" dirty="0" err="1"/>
              <a:t>Agius</a:t>
            </a:r>
            <a:r>
              <a:rPr lang="en-US" sz="2900" dirty="0"/>
              <a:t> R, Van Tongeren M, Bower P. Factors Associated With Burnout and Stress in Trainee Physicians. JAMA Network Open. 2020;3(8):</a:t>
            </a:r>
            <a:r>
              <a:rPr lang="en-US" sz="2900" dirty="0" err="1"/>
              <a:t>e2013761</a:t>
            </a:r>
            <a:r>
              <a:rPr lang="en-US" sz="2900" dirty="0"/>
              <a:t>. </a:t>
            </a:r>
            <a:r>
              <a:rPr lang="en-US" sz="2900" dirty="0" err="1"/>
              <a:t>doi:https</a:t>
            </a:r>
            <a:r>
              <a:rPr lang="en-US" sz="2900" dirty="0"/>
              <a:t>://doi.org/10.1001/</a:t>
            </a:r>
            <a:r>
              <a:rPr lang="en-US" sz="2900" dirty="0" err="1"/>
              <a:t>jamanetworkopen.2020.13761</a:t>
            </a:r>
            <a:endParaRPr lang="en-US" sz="2900" dirty="0"/>
          </a:p>
          <a:p>
            <a:r>
              <a:rPr lang="en-US" sz="2900" dirty="0"/>
              <a:t>3. Briggs MS, Whitman J, Olson-Kellogg B, et al. Employer Perceptions of Physical Therapists’ Residency and Fellowship Training: Insights for Career Development Planning. Journal of Physical Therapy Education. 2019;33(1):40-48. </a:t>
            </a:r>
            <a:r>
              <a:rPr lang="en-US" sz="2900" dirty="0" err="1"/>
              <a:t>doi:https</a:t>
            </a:r>
            <a:r>
              <a:rPr lang="en-US" sz="2900" dirty="0"/>
              <a:t>://doi.org/10.1097/</a:t>
            </a:r>
            <a:r>
              <a:rPr lang="en-US" sz="2900" dirty="0" err="1"/>
              <a:t>jte.0000000000000078</a:t>
            </a:r>
            <a:endParaRPr lang="en-US" sz="2900" dirty="0"/>
          </a:p>
          <a:p>
            <a:r>
              <a:rPr lang="en-US" sz="2900" dirty="0"/>
              <a:t>4. Shepard R, Haines L, Abraham K, Lievre AJ. Traits and Attributes of a Successful Physical Therapy Resident: A Delphi Study. Journal of Physical Therapy Education. 2021;35(4):315. </a:t>
            </a:r>
            <a:r>
              <a:rPr lang="en-US" sz="2900" dirty="0" err="1"/>
              <a:t>doi:https</a:t>
            </a:r>
            <a:r>
              <a:rPr lang="en-US" sz="2900" dirty="0"/>
              <a:t>://doi.org/10.1097/</a:t>
            </a:r>
            <a:r>
              <a:rPr lang="en-US" sz="2900" dirty="0" err="1"/>
              <a:t>JTE.0000000000000203</a:t>
            </a:r>
            <a:endParaRPr lang="en-US" sz="2900" dirty="0"/>
          </a:p>
          <a:p>
            <a:r>
              <a:rPr lang="en-US" sz="2900" dirty="0"/>
              <a:t>5. McTaggart LS, Walker JP. The Relationship Between Resident Physician Burnout and its’ Effects on Patient Care, Professionalism, and Academic Achievement: A Review of the Literature. Health Sciences Review. Published online August 2022:100049. </a:t>
            </a:r>
            <a:r>
              <a:rPr lang="en-US" sz="2900" dirty="0" err="1"/>
              <a:t>doi:https</a:t>
            </a:r>
            <a:r>
              <a:rPr lang="en-US" sz="2900" dirty="0"/>
              <a:t>://doi.org/10.1016/</a:t>
            </a:r>
            <a:r>
              <a:rPr lang="en-US" sz="2900" dirty="0" err="1"/>
              <a:t>j.hsr.2022.100049</a:t>
            </a:r>
            <a:endParaRPr lang="en-US" sz="2900" dirty="0"/>
          </a:p>
          <a:p>
            <a:r>
              <a:rPr lang="en-US" sz="2900" dirty="0"/>
              <a:t>6. Shahid R, Stirling J, Adams W. Promoting wellness and stress management in residents through emotional intelligence training. Advances in Medical Education and Practice. </a:t>
            </a:r>
            <a:r>
              <a:rPr lang="en-US" sz="2900" dirty="0" err="1"/>
              <a:t>2018;Volume</a:t>
            </a:r>
            <a:r>
              <a:rPr lang="en-US" sz="2900" dirty="0"/>
              <a:t> 9:681-686. </a:t>
            </a:r>
            <a:r>
              <a:rPr lang="en-US" sz="2900" dirty="0" err="1"/>
              <a:t>doi:https</a:t>
            </a:r>
            <a:r>
              <a:rPr lang="en-US" sz="2900" dirty="0"/>
              <a:t>://doi.org/10.2147/</a:t>
            </a:r>
            <a:r>
              <a:rPr lang="en-US" sz="2900" dirty="0" err="1"/>
              <a:t>amep.s175299</a:t>
            </a:r>
            <a:endParaRPr lang="en-US" sz="2900" dirty="0"/>
          </a:p>
          <a:p>
            <a:pPr marL="0" indent="0">
              <a:buNone/>
            </a:pPr>
            <a:endParaRPr lang="en-US" dirty="0"/>
          </a:p>
        </p:txBody>
      </p:sp>
    </p:spTree>
    <p:extLst>
      <p:ext uri="{BB962C8B-B14F-4D97-AF65-F5344CB8AC3E}">
        <p14:creationId xmlns:p14="http://schemas.microsoft.com/office/powerpoint/2010/main" val="351708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Designation Statement</a:t>
            </a:r>
          </a:p>
        </p:txBody>
      </p:sp>
      <p:sp>
        <p:nvSpPr>
          <p:cNvPr id="5123" name="Content Placeholder 2"/>
          <p:cNvSpPr>
            <a:spLocks noGrp="1"/>
          </p:cNvSpPr>
          <p:nvPr>
            <p:ph idx="1"/>
          </p:nvPr>
        </p:nvSpPr>
        <p:spPr/>
        <p:txBody>
          <a:bodyPr>
            <a:normAutofit fontScale="55000" lnSpcReduction="20000"/>
          </a:bodyPr>
          <a:lstStyle/>
          <a:p>
            <a:r>
              <a:rPr lang="en-US" altLang="en-US" dirty="0"/>
              <a:t>It is St. Luke’s University Health Network policy to ensure balance, independence, objectivity and scientific rigor in all of our sponsored educational programs.  Faculty and all others who have the ability to control the content of continuing medical education activities sponsored by the St. Luke’s Hospital &amp; Health Network are expected to disclose to the audience whether they do or do not have any real or apparent conflict(s) of interest or other relationships related to the content of their presentation(s).</a:t>
            </a:r>
          </a:p>
          <a:p>
            <a:endParaRPr lang="en-US" altLang="en-US" dirty="0"/>
          </a:p>
          <a:p>
            <a:r>
              <a:rPr lang="en-US" altLang="en-US" dirty="0"/>
              <a:t>The St. Luke’s University Health Network is accredited by the Pennsylvania Medical Society to provide continuing medical education for physicians.</a:t>
            </a:r>
          </a:p>
          <a:p>
            <a:endParaRPr lang="en-US" altLang="en-US" dirty="0"/>
          </a:p>
          <a:p>
            <a:r>
              <a:rPr lang="en-US" altLang="en-US" dirty="0"/>
              <a:t>The St. Luke’s University Health Network designates this live educational activity for a maximum of  1  AMA PRA Category 1 Credits™.  Physicians should only claim credits commensurate to the extent of their participation on the activity.</a:t>
            </a:r>
          </a:p>
          <a:p>
            <a:endParaRPr lang="en-US" altLang="en-US" dirty="0"/>
          </a:p>
        </p:txBody>
      </p:sp>
      <p:sp>
        <p:nvSpPr>
          <p:cNvPr id="5124" name="Slide Number Placeholder 5"/>
          <p:cNvSpPr>
            <a:spLocks noGrp="1"/>
          </p:cNvSpPr>
          <p:nvPr>
            <p:ph type="sldNum" sz="quarter" idx="10"/>
          </p:nvPr>
        </p:nvSpPr>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r>
              <a:rPr lang="en-US" altLang="en-US"/>
              <a:t>2</a:t>
            </a:r>
          </a:p>
        </p:txBody>
      </p:sp>
    </p:spTree>
    <p:extLst>
      <p:ext uri="{BB962C8B-B14F-4D97-AF65-F5344CB8AC3E}">
        <p14:creationId xmlns:p14="http://schemas.microsoft.com/office/powerpoint/2010/main" val="282280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Disclosure Information</a:t>
            </a:r>
            <a:endParaRPr lang="en-US" dirty="0"/>
          </a:p>
        </p:txBody>
      </p:sp>
      <p:sp>
        <p:nvSpPr>
          <p:cNvPr id="3" name="Content Placeholder 2"/>
          <p:cNvSpPr>
            <a:spLocks noGrp="1"/>
          </p:cNvSpPr>
          <p:nvPr>
            <p:ph idx="1"/>
          </p:nvPr>
        </p:nvSpPr>
        <p:spPr/>
        <p:txBody>
          <a:bodyPr/>
          <a:lstStyle/>
          <a:p>
            <a:r>
              <a:rPr lang="en-US" dirty="0"/>
              <a:t>The Planners involved in this activity have no relevant financial relationships to disclose.</a:t>
            </a:r>
          </a:p>
          <a:p>
            <a:r>
              <a:rPr lang="en-US" dirty="0"/>
              <a:t>The Faculty/Presenters involved in this activity have no relevant financial relationships to disclose.</a:t>
            </a:r>
          </a:p>
        </p:txBody>
      </p:sp>
    </p:spTree>
    <p:extLst>
      <p:ext uri="{BB962C8B-B14F-4D97-AF65-F5344CB8AC3E}">
        <p14:creationId xmlns:p14="http://schemas.microsoft.com/office/powerpoint/2010/main" val="415223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lnSpcReduction="10000"/>
          </a:bodyPr>
          <a:lstStyle/>
          <a:p>
            <a:pPr algn="l" rtl="0" fontAlgn="base">
              <a:buFont typeface="Arial" panose="020B0604020202020204" pitchFamily="34" charset="0"/>
              <a:buChar char="•"/>
            </a:pPr>
            <a:r>
              <a:rPr lang="en-US" sz="2400" b="0" i="0" dirty="0">
                <a:solidFill>
                  <a:srgbClr val="000000"/>
                </a:solidFill>
                <a:effectLst/>
              </a:rPr>
              <a:t>Discuss the benefits of completing a physical therapy residency program  </a:t>
            </a:r>
          </a:p>
          <a:p>
            <a:pPr algn="l" rtl="0" fontAlgn="base">
              <a:buFont typeface="Arial" panose="020B0604020202020204" pitchFamily="34" charset="0"/>
              <a:buChar char="•"/>
            </a:pPr>
            <a:r>
              <a:rPr lang="en-US" sz="2400" b="0" i="0" dirty="0">
                <a:solidFill>
                  <a:srgbClr val="000000"/>
                </a:solidFill>
                <a:effectLst/>
              </a:rPr>
              <a:t>Discuss stress and work life balance while completing a residency program  </a:t>
            </a:r>
          </a:p>
          <a:p>
            <a:pPr algn="l" rtl="0" fontAlgn="base">
              <a:buFont typeface="Arial" panose="020B0604020202020204" pitchFamily="34" charset="0"/>
              <a:buChar char="•"/>
            </a:pPr>
            <a:r>
              <a:rPr lang="en-US" sz="2400" b="0" i="0" dirty="0">
                <a:solidFill>
                  <a:srgbClr val="000000"/>
                </a:solidFill>
                <a:effectLst/>
              </a:rPr>
              <a:t>Compare and contrast a physical therapy residency program to other medical residency programs regrading stress and burn-out  </a:t>
            </a:r>
          </a:p>
          <a:p>
            <a:pPr algn="l" rtl="0" fontAlgn="base">
              <a:buFont typeface="Arial" panose="020B0604020202020204" pitchFamily="34" charset="0"/>
              <a:buChar char="•"/>
            </a:pPr>
            <a:r>
              <a:rPr lang="en-US" sz="2400" b="0" i="0" dirty="0">
                <a:solidFill>
                  <a:srgbClr val="000000"/>
                </a:solidFill>
                <a:effectLst/>
              </a:rPr>
              <a:t>Discuss strategies to deal with stress and burnout during a residency program </a:t>
            </a:r>
            <a:r>
              <a:rPr lang="en-US" sz="1800" b="0" i="0" dirty="0">
                <a:solidFill>
                  <a:srgbClr val="000000"/>
                </a:solidFill>
                <a:effectLst/>
                <a:latin typeface="Times New Roman" panose="02020603050405020304" pitchFamily="18" charset="0"/>
              </a:rPr>
              <a:t> </a:t>
            </a:r>
          </a:p>
          <a:p>
            <a:endParaRPr lang="en-US" dirty="0"/>
          </a:p>
        </p:txBody>
      </p:sp>
    </p:spTree>
    <p:extLst>
      <p:ext uri="{BB962C8B-B14F-4D97-AF65-F5344CB8AC3E}">
        <p14:creationId xmlns:p14="http://schemas.microsoft.com/office/powerpoint/2010/main" val="8491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9095-FFD8-08EE-40AA-008EEA37192B}"/>
              </a:ext>
            </a:extLst>
          </p:cNvPr>
          <p:cNvSpPr>
            <a:spLocks noGrp="1"/>
          </p:cNvSpPr>
          <p:nvPr>
            <p:ph type="title"/>
          </p:nvPr>
        </p:nvSpPr>
        <p:spPr/>
        <p:txBody>
          <a:bodyPr>
            <a:noAutofit/>
          </a:bodyPr>
          <a:lstStyle/>
          <a:p>
            <a:r>
              <a:rPr lang="en-US" sz="4000" dirty="0"/>
              <a:t>Why do a PT Residency? </a:t>
            </a:r>
          </a:p>
        </p:txBody>
      </p:sp>
      <p:sp>
        <p:nvSpPr>
          <p:cNvPr id="3" name="Content Placeholder 2">
            <a:extLst>
              <a:ext uri="{FF2B5EF4-FFF2-40B4-BE49-F238E27FC236}">
                <a16:creationId xmlns:a16="http://schemas.microsoft.com/office/drawing/2014/main" id="{9C52BF5C-C0C7-8FB5-2A4C-74025D5C6D08}"/>
              </a:ext>
            </a:extLst>
          </p:cNvPr>
          <p:cNvSpPr>
            <a:spLocks noGrp="1"/>
          </p:cNvSpPr>
          <p:nvPr>
            <p:ph idx="1"/>
          </p:nvPr>
        </p:nvSpPr>
        <p:spPr/>
        <p:txBody>
          <a:bodyPr/>
          <a:lstStyle/>
          <a:p>
            <a:r>
              <a:rPr lang="en-US" dirty="0"/>
              <a:t>More efficient and effective care </a:t>
            </a:r>
          </a:p>
          <a:p>
            <a:r>
              <a:rPr lang="en-US" dirty="0"/>
              <a:t>Mentoring </a:t>
            </a:r>
          </a:p>
          <a:p>
            <a:r>
              <a:rPr lang="en-US" dirty="0"/>
              <a:t>Improved confidence </a:t>
            </a:r>
          </a:p>
          <a:p>
            <a:r>
              <a:rPr lang="en-US" dirty="0"/>
              <a:t>Enhance ability to deliver high quality, patient-centered care </a:t>
            </a:r>
          </a:p>
        </p:txBody>
      </p:sp>
    </p:spTree>
    <p:extLst>
      <p:ext uri="{BB962C8B-B14F-4D97-AF65-F5344CB8AC3E}">
        <p14:creationId xmlns:p14="http://schemas.microsoft.com/office/powerpoint/2010/main" val="381581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3EE9-83BB-D6D1-B1C0-3C02A20F2258}"/>
              </a:ext>
            </a:extLst>
          </p:cNvPr>
          <p:cNvSpPr>
            <a:spLocks noGrp="1"/>
          </p:cNvSpPr>
          <p:nvPr>
            <p:ph type="title"/>
          </p:nvPr>
        </p:nvSpPr>
        <p:spPr/>
        <p:txBody>
          <a:bodyPr/>
          <a:lstStyle/>
          <a:p>
            <a:r>
              <a:rPr lang="en-US" dirty="0"/>
              <a:t>Why do a PT Residency?  </a:t>
            </a:r>
          </a:p>
        </p:txBody>
      </p:sp>
      <p:sp>
        <p:nvSpPr>
          <p:cNvPr id="3" name="Content Placeholder 2">
            <a:extLst>
              <a:ext uri="{FF2B5EF4-FFF2-40B4-BE49-F238E27FC236}">
                <a16:creationId xmlns:a16="http://schemas.microsoft.com/office/drawing/2014/main" id="{33C3132F-EBBF-8ADF-513B-24D6DB7EB877}"/>
              </a:ext>
            </a:extLst>
          </p:cNvPr>
          <p:cNvSpPr>
            <a:spLocks noGrp="1"/>
          </p:cNvSpPr>
          <p:nvPr>
            <p:ph idx="1"/>
          </p:nvPr>
        </p:nvSpPr>
        <p:spPr/>
        <p:txBody>
          <a:bodyPr>
            <a:normAutofit lnSpcReduction="10000"/>
          </a:bodyPr>
          <a:lstStyle/>
          <a:p>
            <a:r>
              <a:rPr lang="en-US" dirty="0"/>
              <a:t>Employer’s perception</a:t>
            </a:r>
          </a:p>
          <a:p>
            <a:pPr lvl="1"/>
            <a:r>
              <a:rPr lang="en-US" dirty="0"/>
              <a:t>Increased clinical competence, increased professionalism and maturity, raising the bar for others, increased autonomy, “elitism” </a:t>
            </a:r>
          </a:p>
          <a:p>
            <a:r>
              <a:rPr lang="en-US" dirty="0"/>
              <a:t>Positive influence on clinical skills and expertise </a:t>
            </a:r>
          </a:p>
          <a:p>
            <a:r>
              <a:rPr lang="en-US" dirty="0"/>
              <a:t>Leadership, communication, patient outcomes </a:t>
            </a:r>
          </a:p>
        </p:txBody>
      </p:sp>
    </p:spTree>
    <p:extLst>
      <p:ext uri="{BB962C8B-B14F-4D97-AF65-F5344CB8AC3E}">
        <p14:creationId xmlns:p14="http://schemas.microsoft.com/office/powerpoint/2010/main" val="151062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8AC3-A124-5FAB-F47F-30A298F20533}"/>
              </a:ext>
            </a:extLst>
          </p:cNvPr>
          <p:cNvSpPr>
            <a:spLocks noGrp="1"/>
          </p:cNvSpPr>
          <p:nvPr>
            <p:ph type="title"/>
          </p:nvPr>
        </p:nvSpPr>
        <p:spPr/>
        <p:txBody>
          <a:bodyPr/>
          <a:lstStyle/>
          <a:p>
            <a:r>
              <a:rPr lang="en-US" dirty="0"/>
              <a:t>Traits of Success</a:t>
            </a:r>
          </a:p>
        </p:txBody>
      </p:sp>
      <p:sp>
        <p:nvSpPr>
          <p:cNvPr id="3" name="Content Placeholder 2">
            <a:extLst>
              <a:ext uri="{FF2B5EF4-FFF2-40B4-BE49-F238E27FC236}">
                <a16:creationId xmlns:a16="http://schemas.microsoft.com/office/drawing/2014/main" id="{D301ADDB-0756-06E3-28E2-951EF34DB8B5}"/>
              </a:ext>
            </a:extLst>
          </p:cNvPr>
          <p:cNvSpPr>
            <a:spLocks noGrp="1"/>
          </p:cNvSpPr>
          <p:nvPr>
            <p:ph idx="1"/>
          </p:nvPr>
        </p:nvSpPr>
        <p:spPr/>
        <p:txBody>
          <a:bodyPr/>
          <a:lstStyle/>
          <a:p>
            <a:r>
              <a:rPr lang="en-US" dirty="0"/>
              <a:t>Shephard et al. 2021 - study looking at traits and attributes of successful PT residents </a:t>
            </a:r>
          </a:p>
          <a:p>
            <a:r>
              <a:rPr lang="en-US" dirty="0"/>
              <a:t>16 characteristics</a:t>
            </a:r>
          </a:p>
          <a:p>
            <a:pPr lvl="1"/>
            <a:r>
              <a:rPr lang="en-US" dirty="0"/>
              <a:t>5 were absolutely essential</a:t>
            </a:r>
          </a:p>
          <a:p>
            <a:pPr lvl="1"/>
            <a:r>
              <a:rPr lang="en-US" dirty="0"/>
              <a:t>Other characteristics </a:t>
            </a:r>
          </a:p>
        </p:txBody>
      </p:sp>
    </p:spTree>
    <p:extLst>
      <p:ext uri="{BB962C8B-B14F-4D97-AF65-F5344CB8AC3E}">
        <p14:creationId xmlns:p14="http://schemas.microsoft.com/office/powerpoint/2010/main" val="79604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9C6B58-C701-BBDC-1648-8B921B12C2E9}"/>
              </a:ext>
            </a:extLst>
          </p:cNvPr>
          <p:cNvPicPr>
            <a:picLocks noGrp="1" noChangeAspect="1"/>
          </p:cNvPicPr>
          <p:nvPr>
            <p:ph idx="1"/>
          </p:nvPr>
        </p:nvPicPr>
        <p:blipFill>
          <a:blip r:embed="rId3"/>
          <a:stretch>
            <a:fillRect/>
          </a:stretch>
        </p:blipFill>
        <p:spPr>
          <a:xfrm>
            <a:off x="2241102" y="234360"/>
            <a:ext cx="4661795" cy="4674780"/>
          </a:xfrm>
          <a:prstGeom prst="rect">
            <a:avLst/>
          </a:prstGeom>
        </p:spPr>
      </p:pic>
    </p:spTree>
    <p:extLst>
      <p:ext uri="{BB962C8B-B14F-4D97-AF65-F5344CB8AC3E}">
        <p14:creationId xmlns:p14="http://schemas.microsoft.com/office/powerpoint/2010/main" val="42139163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71C08EAF9A324F870F138F4120985A" ma:contentTypeVersion="13" ma:contentTypeDescription="Create a new document." ma:contentTypeScope="" ma:versionID="5fa034710bd971501e282b70eae9f399">
  <xsd:schema xmlns:xsd="http://www.w3.org/2001/XMLSchema" xmlns:xs="http://www.w3.org/2001/XMLSchema" xmlns:p="http://schemas.microsoft.com/office/2006/metadata/properties" xmlns:ns2="240a6722-3a19-464f-b7f3-5cc0f38ab87d" xmlns:ns3="26c20447-2f6b-48f4-b640-7ac208de339c" targetNamespace="http://schemas.microsoft.com/office/2006/metadata/properties" ma:root="true" ma:fieldsID="3853b7d01719ac4180723e713c9e8661" ns2:_="" ns3:_="">
    <xsd:import namespace="240a6722-3a19-464f-b7f3-5cc0f38ab87d"/>
    <xsd:import namespace="26c20447-2f6b-48f4-b640-7ac208de3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a6722-3a19-464f-b7f3-5cc0f38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c20447-2f6b-48f4-b640-7ac208de3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2C1271-C870-435E-B649-BEA9A8BC9E5C}">
  <ds:schemaRefs>
    <ds:schemaRef ds:uri="http://schemas.microsoft.com/sharepoint/v3/contenttype/forms"/>
  </ds:schemaRefs>
</ds:datastoreItem>
</file>

<file path=customXml/itemProps2.xml><?xml version="1.0" encoding="utf-8"?>
<ds:datastoreItem xmlns:ds="http://schemas.openxmlformats.org/officeDocument/2006/customXml" ds:itemID="{F6890F39-ECE6-46F7-9B68-0A7AAFFF3DC3}"/>
</file>

<file path=customXml/itemProps3.xml><?xml version="1.0" encoding="utf-8"?>
<ds:datastoreItem xmlns:ds="http://schemas.openxmlformats.org/officeDocument/2006/customXml" ds:itemID="{22B0A9DD-553D-4BDC-861B-CDB7DEF4DE1C}">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c2e367f7-8194-49ff-9ea4-6cc686ce90ed}" enabled="1" method="Privileged" siteId="{ef4fd2f8-4c96-45ab-9b15-7831920f55cf}" removed="0"/>
</clbl:labelList>
</file>

<file path=docProps/app.xml><?xml version="1.0" encoding="utf-8"?>
<Properties xmlns="http://schemas.openxmlformats.org/officeDocument/2006/extended-properties" xmlns:vt="http://schemas.openxmlformats.org/officeDocument/2006/docPropsVTypes">
  <Template>OrthoPTRes</Template>
  <TotalTime>4455</TotalTime>
  <Words>1866</Words>
  <Application>Microsoft Office PowerPoint</Application>
  <PresentationFormat>On-screen Show (16:9)</PresentationFormat>
  <Paragraphs>166</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Custom Design</vt:lpstr>
      <vt:lpstr>Stress and Burnout in Residency</vt:lpstr>
      <vt:lpstr>Continuing Medical Education Credit Information</vt:lpstr>
      <vt:lpstr>Designation Statement</vt:lpstr>
      <vt:lpstr>Disclosure Information</vt:lpstr>
      <vt:lpstr>Learning Objectives</vt:lpstr>
      <vt:lpstr>Why do a PT Residency? </vt:lpstr>
      <vt:lpstr>Why do a PT Residency?  </vt:lpstr>
      <vt:lpstr>Traits of Success</vt:lpstr>
      <vt:lpstr>PowerPoint Presentation</vt:lpstr>
      <vt:lpstr>Factors Associated with Burnout and Stress </vt:lpstr>
      <vt:lpstr>Burnout in resident physicians</vt:lpstr>
      <vt:lpstr>Burnout among specialties</vt:lpstr>
      <vt:lpstr>Burnout and Patient care</vt:lpstr>
      <vt:lpstr>What can we do about it?</vt:lpstr>
      <vt:lpstr>PowerPoint Presentation</vt:lpstr>
      <vt:lpstr>PowerPoint Presentation</vt:lpstr>
      <vt:lpstr>How can faculty/staff help?</vt:lpstr>
      <vt:lpstr>Resources </vt:lpstr>
      <vt:lpstr>Thank You! Questions? </vt:lpstr>
      <vt:lpstr>References</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lastModifiedBy>Lokay, Meghan</cp:lastModifiedBy>
  <cp:revision>94</cp:revision>
  <dcterms:created xsi:type="dcterms:W3CDTF">2013-05-03T03:00:51Z</dcterms:created>
  <dcterms:modified xsi:type="dcterms:W3CDTF">2023-09-29T18:28:36Z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y fmtid="{D5CDD505-2E9C-101B-9397-08002B2CF9AE}" pid="4" name="ContentTypeId">
    <vt:lpwstr>0x0101005E71C08EAF9A324F870F138F4120985A</vt:lpwstr>
  </property>
  <property fmtid="{D5CDD505-2E9C-101B-9397-08002B2CF9AE}" pid="5" name="MSIP_Label_c2e367f7-8194-49ff-9ea4-6cc686ce90ed_Enabled">
    <vt:lpwstr>True</vt:lpwstr>
  </property>
  <property fmtid="{D5CDD505-2E9C-101B-9397-08002B2CF9AE}" pid="6" name="MSIP_Label_c2e367f7-8194-49ff-9ea4-6cc686ce90ed_SiteId">
    <vt:lpwstr>ef4fd2f8-4c96-45ab-9b15-7831920f55cf</vt:lpwstr>
  </property>
  <property fmtid="{D5CDD505-2E9C-101B-9397-08002B2CF9AE}" pid="7" name="MSIP_Label_c2e367f7-8194-49ff-9ea4-6cc686ce90ed_SetDate">
    <vt:lpwstr>2022-07-13T06:15:07Z</vt:lpwstr>
  </property>
  <property fmtid="{D5CDD505-2E9C-101B-9397-08002B2CF9AE}" pid="8" name="MSIP_Label_c2e367f7-8194-49ff-9ea4-6cc686ce90ed_Name">
    <vt:lpwstr>Confidential \ Health</vt:lpwstr>
  </property>
  <property fmtid="{D5CDD505-2E9C-101B-9397-08002B2CF9AE}" pid="9" name="MSIP_Label_c2e367f7-8194-49ff-9ea4-6cc686ce90ed_ActionId">
    <vt:lpwstr>38b136a5-8fea-433f-8959-da9419a21fea</vt:lpwstr>
  </property>
  <property fmtid="{D5CDD505-2E9C-101B-9397-08002B2CF9AE}" pid="10" name="MSIP_Label_c2e367f7-8194-49ff-9ea4-6cc686ce90ed_Removed">
    <vt:lpwstr>False</vt:lpwstr>
  </property>
  <property fmtid="{D5CDD505-2E9C-101B-9397-08002B2CF9AE}" pid="11" name="MSIP_Label_c2e367f7-8194-49ff-9ea4-6cc686ce90ed_Parent">
    <vt:lpwstr>1490281d-0219-42bc-a01e-8e95f4190402</vt:lpwstr>
  </property>
  <property fmtid="{D5CDD505-2E9C-101B-9397-08002B2CF9AE}" pid="12" name="MSIP_Label_c2e367f7-8194-49ff-9ea4-6cc686ce90ed_Extended_MSFT_Method">
    <vt:lpwstr>Standard</vt:lpwstr>
  </property>
  <property fmtid="{D5CDD505-2E9C-101B-9397-08002B2CF9AE}" pid="13" name="MSIP_Label_1490281d-0219-42bc-a01e-8e95f4190402_Enabled">
    <vt:lpwstr>True</vt:lpwstr>
  </property>
  <property fmtid="{D5CDD505-2E9C-101B-9397-08002B2CF9AE}" pid="14" name="MSIP_Label_1490281d-0219-42bc-a01e-8e95f4190402_SiteId">
    <vt:lpwstr>ef4fd2f8-4c96-45ab-9b15-7831920f55cf</vt:lpwstr>
  </property>
  <property fmtid="{D5CDD505-2E9C-101B-9397-08002B2CF9AE}" pid="15" name="MSIP_Label_1490281d-0219-42bc-a01e-8e95f4190402_SetDate">
    <vt:lpwstr>2022-07-13T06:15:07Z</vt:lpwstr>
  </property>
  <property fmtid="{D5CDD505-2E9C-101B-9397-08002B2CF9AE}" pid="16" name="MSIP_Label_1490281d-0219-42bc-a01e-8e95f4190402_Name">
    <vt:lpwstr>Confidential</vt:lpwstr>
  </property>
  <property fmtid="{D5CDD505-2E9C-101B-9397-08002B2CF9AE}" pid="17" name="MSIP_Label_1490281d-0219-42bc-a01e-8e95f4190402_ActionId">
    <vt:lpwstr>9e8460dd-52d9-4222-87e8-bdbbc4797480</vt:lpwstr>
  </property>
  <property fmtid="{D5CDD505-2E9C-101B-9397-08002B2CF9AE}" pid="18" name="MSIP_Label_1490281d-0219-42bc-a01e-8e95f4190402_Extended_MSFT_Method">
    <vt:lpwstr>Standard</vt:lpwstr>
  </property>
  <property fmtid="{D5CDD505-2E9C-101B-9397-08002B2CF9AE}" pid="19" name="Sensitivity">
    <vt:lpwstr>Confidential \ Health Confidential</vt:lpwstr>
  </property>
</Properties>
</file>