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81" r:id="rId5"/>
    <p:sldId id="282" r:id="rId6"/>
    <p:sldId id="283" r:id="rId7"/>
    <p:sldId id="261" r:id="rId8"/>
    <p:sldId id="266" r:id="rId9"/>
    <p:sldId id="279" r:id="rId10"/>
    <p:sldId id="287" r:id="rId11"/>
    <p:sldId id="286" r:id="rId12"/>
    <p:sldId id="285" r:id="rId13"/>
    <p:sldId id="284" r:id="rId14"/>
    <p:sldId id="291" r:id="rId15"/>
    <p:sldId id="267" r:id="rId16"/>
    <p:sldId id="280" r:id="rId17"/>
    <p:sldId id="262" r:id="rId18"/>
    <p:sldId id="297" r:id="rId19"/>
    <p:sldId id="263" r:id="rId20"/>
    <p:sldId id="265" r:id="rId21"/>
    <p:sldId id="288" r:id="rId22"/>
    <p:sldId id="289" r:id="rId23"/>
    <p:sldId id="292" r:id="rId24"/>
    <p:sldId id="290" r:id="rId25"/>
    <p:sldId id="268" r:id="rId26"/>
    <p:sldId id="269" r:id="rId27"/>
    <p:sldId id="271" r:id="rId28"/>
    <p:sldId id="272" r:id="rId29"/>
    <p:sldId id="273" r:id="rId30"/>
    <p:sldId id="274" r:id="rId31"/>
    <p:sldId id="275" r:id="rId32"/>
    <p:sldId id="276" r:id="rId33"/>
    <p:sldId id="277" r:id="rId34"/>
    <p:sldId id="293" r:id="rId35"/>
    <p:sldId id="295"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1658" autoAdjust="0"/>
  </p:normalViewPr>
  <p:slideViewPr>
    <p:cSldViewPr snapToGrid="0">
      <p:cViewPr>
        <p:scale>
          <a:sx n="50" d="100"/>
          <a:sy n="50" d="100"/>
        </p:scale>
        <p:origin x="208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75761-BD90-4C76-8FF4-2FBA7F110F13}" type="doc">
      <dgm:prSet loTypeId="urn:microsoft.com/office/officeart/2016/7/layout/LinearBlockProcessNumbered" loCatId="process" qsTypeId="urn:microsoft.com/office/officeart/2005/8/quickstyle/simple4" qsCatId="simple" csTypeId="urn:microsoft.com/office/officeart/2005/8/colors/accent1_2" csCatId="accent1" phldr="1"/>
      <dgm:spPr/>
      <dgm:t>
        <a:bodyPr/>
        <a:lstStyle/>
        <a:p>
          <a:endParaRPr lang="en-US"/>
        </a:p>
      </dgm:t>
    </dgm:pt>
    <dgm:pt modelId="{D39F97DF-CCCD-496F-BA9B-9CEA1F3C1649}">
      <dgm:prSet/>
      <dgm:spPr/>
      <dgm:t>
        <a:bodyPr/>
        <a:lstStyle/>
        <a:p>
          <a:endParaRPr lang="en-US" dirty="0"/>
        </a:p>
      </dgm:t>
    </dgm:pt>
    <dgm:pt modelId="{F50C717C-A725-45FB-A566-445C3370F900}" type="parTrans" cxnId="{0DEDF095-5F62-4635-8FCC-1E4A25D3BF8D}">
      <dgm:prSet/>
      <dgm:spPr/>
      <dgm:t>
        <a:bodyPr/>
        <a:lstStyle/>
        <a:p>
          <a:endParaRPr lang="en-US"/>
        </a:p>
      </dgm:t>
    </dgm:pt>
    <dgm:pt modelId="{BFF4F2B4-4C90-4502-BEFF-FA441C83869D}" type="sibTrans" cxnId="{0DEDF095-5F62-4635-8FCC-1E4A25D3BF8D}">
      <dgm:prSet phldrT="01"/>
      <dgm:spPr/>
      <dgm:t>
        <a:bodyPr/>
        <a:lstStyle/>
        <a:p>
          <a:r>
            <a:rPr lang="en-US" dirty="0"/>
            <a:t>Type 1</a:t>
          </a:r>
        </a:p>
      </dgm:t>
    </dgm:pt>
    <dgm:pt modelId="{51E4D2BC-D283-45AB-B683-0B1DD7EAD7D3}">
      <dgm:prSet/>
      <dgm:spPr/>
      <dgm:t>
        <a:bodyPr/>
        <a:lstStyle/>
        <a:p>
          <a:endParaRPr lang="en-US" dirty="0"/>
        </a:p>
      </dgm:t>
    </dgm:pt>
    <dgm:pt modelId="{C44068F2-AC49-475F-BF0B-FB7F10467ACE}" type="parTrans" cxnId="{DC298E3D-A45A-4717-B684-28577BBA79C4}">
      <dgm:prSet/>
      <dgm:spPr/>
      <dgm:t>
        <a:bodyPr/>
        <a:lstStyle/>
        <a:p>
          <a:endParaRPr lang="en-US"/>
        </a:p>
      </dgm:t>
    </dgm:pt>
    <dgm:pt modelId="{50F528A3-6FD8-4E58-8648-538F0A8FDC1F}" type="sibTrans" cxnId="{DC298E3D-A45A-4717-B684-28577BBA79C4}">
      <dgm:prSet/>
      <dgm:spPr/>
      <dgm:t>
        <a:bodyPr/>
        <a:lstStyle/>
        <a:p>
          <a:endParaRPr lang="en-US"/>
        </a:p>
      </dgm:t>
    </dgm:pt>
    <dgm:pt modelId="{39628A8A-7D27-4573-980C-35B8410A5093}">
      <dgm:prSet/>
      <dgm:spPr/>
      <dgm:t>
        <a:bodyPr/>
        <a:lstStyle/>
        <a:p>
          <a:r>
            <a:rPr lang="en-US" dirty="0"/>
            <a:t>Transverse fracture in coronal plane </a:t>
          </a:r>
        </a:p>
      </dgm:t>
    </dgm:pt>
    <dgm:pt modelId="{419C628D-AE07-4764-AA22-761671D4D735}" type="parTrans" cxnId="{D3FA5893-F967-4AA1-BFC6-69C5D8A5E65D}">
      <dgm:prSet/>
      <dgm:spPr/>
      <dgm:t>
        <a:bodyPr/>
        <a:lstStyle/>
        <a:p>
          <a:endParaRPr lang="en-US"/>
        </a:p>
      </dgm:t>
    </dgm:pt>
    <dgm:pt modelId="{85D9FCFF-32F6-4179-876B-6041C4164A63}" type="sibTrans" cxnId="{D3FA5893-F967-4AA1-BFC6-69C5D8A5E65D}">
      <dgm:prSet/>
      <dgm:spPr/>
      <dgm:t>
        <a:bodyPr/>
        <a:lstStyle/>
        <a:p>
          <a:endParaRPr lang="en-US"/>
        </a:p>
      </dgm:t>
    </dgm:pt>
    <dgm:pt modelId="{D9F24C53-ACD0-40CF-902A-138F9BDA2295}">
      <dgm:prSet/>
      <dgm:spPr/>
      <dgm:t>
        <a:bodyPr/>
        <a:lstStyle/>
        <a:p>
          <a:r>
            <a:rPr lang="en-US" dirty="0"/>
            <a:t>Dorsal fragment consisting of &lt;50% of body </a:t>
          </a:r>
        </a:p>
      </dgm:t>
    </dgm:pt>
    <dgm:pt modelId="{677665F8-5981-4DD3-8CC5-12F68F411A23}" type="parTrans" cxnId="{FA72B4D0-01B1-4315-86AB-DDD4BDD1F5F2}">
      <dgm:prSet/>
      <dgm:spPr/>
      <dgm:t>
        <a:bodyPr/>
        <a:lstStyle/>
        <a:p>
          <a:endParaRPr lang="en-US"/>
        </a:p>
      </dgm:t>
    </dgm:pt>
    <dgm:pt modelId="{CAF2F195-9632-4D1A-B8BA-1E5BFA7F2826}" type="sibTrans" cxnId="{FA72B4D0-01B1-4315-86AB-DDD4BDD1F5F2}">
      <dgm:prSet/>
      <dgm:spPr/>
      <dgm:t>
        <a:bodyPr/>
        <a:lstStyle/>
        <a:p>
          <a:endParaRPr lang="en-US"/>
        </a:p>
      </dgm:t>
    </dgm:pt>
    <dgm:pt modelId="{201EEB82-194C-40E9-96CB-4BDE1E1AD13D}">
      <dgm:prSet/>
      <dgm:spPr/>
      <dgm:t>
        <a:bodyPr/>
        <a:lstStyle/>
        <a:p>
          <a:r>
            <a:rPr lang="en-US" dirty="0"/>
            <a:t>No disruption of alignment</a:t>
          </a:r>
        </a:p>
      </dgm:t>
    </dgm:pt>
    <dgm:pt modelId="{16F3C3DA-D568-47FA-B6FB-CE7B963C342F}" type="parTrans" cxnId="{DFCA80A0-3EE5-4D41-BD23-B8C04006F6EC}">
      <dgm:prSet/>
      <dgm:spPr/>
      <dgm:t>
        <a:bodyPr/>
        <a:lstStyle/>
        <a:p>
          <a:endParaRPr lang="en-US"/>
        </a:p>
      </dgm:t>
    </dgm:pt>
    <dgm:pt modelId="{225510D5-EEB9-4218-9897-663CC81CF0EA}" type="sibTrans" cxnId="{DFCA80A0-3EE5-4D41-BD23-B8C04006F6EC}">
      <dgm:prSet/>
      <dgm:spPr/>
      <dgm:t>
        <a:bodyPr/>
        <a:lstStyle/>
        <a:p>
          <a:endParaRPr lang="en-US"/>
        </a:p>
      </dgm:t>
    </dgm:pt>
    <dgm:pt modelId="{E6BFBD5D-349A-4F98-B291-1C9477487A1B}">
      <dgm:prSet/>
      <dgm:spPr/>
      <dgm:t>
        <a:bodyPr/>
        <a:lstStyle/>
        <a:p>
          <a:endParaRPr lang="en-US" dirty="0"/>
        </a:p>
      </dgm:t>
    </dgm:pt>
    <dgm:pt modelId="{F6976BBA-3A64-46FD-B37B-20533884A814}" type="parTrans" cxnId="{6A3B5663-B8B3-49E6-8678-10B5F0B929F7}">
      <dgm:prSet/>
      <dgm:spPr/>
      <dgm:t>
        <a:bodyPr/>
        <a:lstStyle/>
        <a:p>
          <a:endParaRPr lang="en-US"/>
        </a:p>
      </dgm:t>
    </dgm:pt>
    <dgm:pt modelId="{C22EE296-C3F7-428E-B273-08E2C46B64ED}" type="sibTrans" cxnId="{6A3B5663-B8B3-49E6-8678-10B5F0B929F7}">
      <dgm:prSet phldrT="02"/>
      <dgm:spPr/>
      <dgm:t>
        <a:bodyPr/>
        <a:lstStyle/>
        <a:p>
          <a:r>
            <a:rPr lang="en-US" dirty="0"/>
            <a:t>Type 2</a:t>
          </a:r>
        </a:p>
      </dgm:t>
    </dgm:pt>
    <dgm:pt modelId="{2FD789DE-DB0B-467A-AE91-6072E8EC045D}">
      <dgm:prSet/>
      <dgm:spPr/>
      <dgm:t>
        <a:bodyPr/>
        <a:lstStyle/>
        <a:p>
          <a:endParaRPr lang="en-US" dirty="0"/>
        </a:p>
      </dgm:t>
    </dgm:pt>
    <dgm:pt modelId="{0C86EB47-25CB-48C3-864D-05FE94EB96DD}" type="parTrans" cxnId="{6309BDE7-683C-4930-9F2F-AF87F442AB4F}">
      <dgm:prSet/>
      <dgm:spPr/>
      <dgm:t>
        <a:bodyPr/>
        <a:lstStyle/>
        <a:p>
          <a:endParaRPr lang="en-US"/>
        </a:p>
      </dgm:t>
    </dgm:pt>
    <dgm:pt modelId="{D1E25485-329E-47D5-A0FA-CD33A97B82FC}" type="sibTrans" cxnId="{6309BDE7-683C-4930-9F2F-AF87F442AB4F}">
      <dgm:prSet/>
      <dgm:spPr/>
      <dgm:t>
        <a:bodyPr/>
        <a:lstStyle/>
        <a:p>
          <a:endParaRPr lang="en-US"/>
        </a:p>
      </dgm:t>
    </dgm:pt>
    <dgm:pt modelId="{1D3F87A5-78CB-4E78-9B6D-69176712220C}">
      <dgm:prSet/>
      <dgm:spPr/>
      <dgm:t>
        <a:bodyPr/>
        <a:lstStyle/>
        <a:p>
          <a:r>
            <a:rPr lang="en-US" dirty="0"/>
            <a:t>Most common </a:t>
          </a:r>
        </a:p>
      </dgm:t>
    </dgm:pt>
    <dgm:pt modelId="{CF23F7C6-AB34-4DED-A96A-244641753CB4}" type="parTrans" cxnId="{FCD97FD2-0543-4C41-9E57-AD4705783CC6}">
      <dgm:prSet/>
      <dgm:spPr/>
      <dgm:t>
        <a:bodyPr/>
        <a:lstStyle/>
        <a:p>
          <a:endParaRPr lang="en-US"/>
        </a:p>
      </dgm:t>
    </dgm:pt>
    <dgm:pt modelId="{F121D3BB-0442-4724-BFCA-887CBE441F67}" type="sibTrans" cxnId="{FCD97FD2-0543-4C41-9E57-AD4705783CC6}">
      <dgm:prSet/>
      <dgm:spPr/>
      <dgm:t>
        <a:bodyPr/>
        <a:lstStyle/>
        <a:p>
          <a:endParaRPr lang="en-US"/>
        </a:p>
      </dgm:t>
    </dgm:pt>
    <dgm:pt modelId="{18BFB0B2-E63C-442E-BE56-60CB4A13FD88}">
      <dgm:prSet/>
      <dgm:spPr/>
      <dgm:t>
        <a:bodyPr/>
        <a:lstStyle/>
        <a:p>
          <a:r>
            <a:rPr lang="en-US" dirty="0"/>
            <a:t>Medially displaced fragment </a:t>
          </a:r>
        </a:p>
      </dgm:t>
    </dgm:pt>
    <dgm:pt modelId="{B03591F3-1726-4014-AA22-ABF790526A4C}" type="parTrans" cxnId="{E1E49A38-76AA-4361-BFBE-2C5D43DD8ECE}">
      <dgm:prSet/>
      <dgm:spPr/>
      <dgm:t>
        <a:bodyPr/>
        <a:lstStyle/>
        <a:p>
          <a:endParaRPr lang="en-US"/>
        </a:p>
      </dgm:t>
    </dgm:pt>
    <dgm:pt modelId="{4B568D23-C71C-464C-9AAC-6A1AEA192407}" type="sibTrans" cxnId="{E1E49A38-76AA-4361-BFBE-2C5D43DD8ECE}">
      <dgm:prSet/>
      <dgm:spPr/>
      <dgm:t>
        <a:bodyPr/>
        <a:lstStyle/>
        <a:p>
          <a:endParaRPr lang="en-US"/>
        </a:p>
      </dgm:t>
    </dgm:pt>
    <dgm:pt modelId="{CDFB921B-5CF4-4BBD-8F91-DEAB8CBC2D3B}">
      <dgm:prSet/>
      <dgm:spPr/>
      <dgm:t>
        <a:bodyPr/>
        <a:lstStyle/>
        <a:p>
          <a:r>
            <a:rPr lang="en-US" dirty="0"/>
            <a:t>Dorsolateral to plantar medially </a:t>
          </a:r>
        </a:p>
      </dgm:t>
    </dgm:pt>
    <dgm:pt modelId="{677A1654-DD46-41FA-9157-BB940AC29C74}" type="parTrans" cxnId="{1E885C08-8A5A-4FF6-A343-2A20D03AF42D}">
      <dgm:prSet/>
      <dgm:spPr/>
      <dgm:t>
        <a:bodyPr/>
        <a:lstStyle/>
        <a:p>
          <a:endParaRPr lang="en-US"/>
        </a:p>
      </dgm:t>
    </dgm:pt>
    <dgm:pt modelId="{15B9E0ED-6F31-4DBE-A4EE-6E992F8555A4}" type="sibTrans" cxnId="{1E885C08-8A5A-4FF6-A343-2A20D03AF42D}">
      <dgm:prSet/>
      <dgm:spPr/>
      <dgm:t>
        <a:bodyPr/>
        <a:lstStyle/>
        <a:p>
          <a:endParaRPr lang="en-US"/>
        </a:p>
      </dgm:t>
    </dgm:pt>
    <dgm:pt modelId="{86ED1CD9-948A-48CC-87AB-513C1A0859E9}">
      <dgm:prSet/>
      <dgm:spPr/>
      <dgm:t>
        <a:bodyPr/>
        <a:lstStyle/>
        <a:p>
          <a:endParaRPr lang="en-US" dirty="0"/>
        </a:p>
      </dgm:t>
    </dgm:pt>
    <dgm:pt modelId="{183B22BF-EE66-40F3-831F-1982DCB24E24}" type="parTrans" cxnId="{64E768B1-6053-4536-A611-36EE1F3066A8}">
      <dgm:prSet/>
      <dgm:spPr/>
      <dgm:t>
        <a:bodyPr/>
        <a:lstStyle/>
        <a:p>
          <a:endParaRPr lang="en-US"/>
        </a:p>
      </dgm:t>
    </dgm:pt>
    <dgm:pt modelId="{BA69D959-1490-4451-ADA5-D1A0A34BAC29}" type="sibTrans" cxnId="{64E768B1-6053-4536-A611-36EE1F3066A8}">
      <dgm:prSet phldrT="03"/>
      <dgm:spPr/>
      <dgm:t>
        <a:bodyPr/>
        <a:lstStyle/>
        <a:p>
          <a:r>
            <a:rPr lang="en-US" dirty="0"/>
            <a:t>Type 3</a:t>
          </a:r>
        </a:p>
      </dgm:t>
    </dgm:pt>
    <dgm:pt modelId="{3E4266ED-BF73-4F51-901E-81C062C2C8B9}">
      <dgm:prSet/>
      <dgm:spPr/>
      <dgm:t>
        <a:bodyPr/>
        <a:lstStyle/>
        <a:p>
          <a:r>
            <a:rPr lang="en-US" dirty="0"/>
            <a:t>Grossly comminuted </a:t>
          </a:r>
        </a:p>
      </dgm:t>
    </dgm:pt>
    <dgm:pt modelId="{32A8FAD5-0C3F-4323-820D-478FB421748D}" type="parTrans" cxnId="{6AEBF49E-C763-4EB2-AE18-6681C4DC3E18}">
      <dgm:prSet/>
      <dgm:spPr/>
      <dgm:t>
        <a:bodyPr/>
        <a:lstStyle/>
        <a:p>
          <a:endParaRPr lang="en-US"/>
        </a:p>
      </dgm:t>
    </dgm:pt>
    <dgm:pt modelId="{F4C46286-67CF-41FC-BC55-03FBE87E2664}" type="sibTrans" cxnId="{6AEBF49E-C763-4EB2-AE18-6681C4DC3E18}">
      <dgm:prSet/>
      <dgm:spPr/>
      <dgm:t>
        <a:bodyPr/>
        <a:lstStyle/>
        <a:p>
          <a:endParaRPr lang="en-US"/>
        </a:p>
      </dgm:t>
    </dgm:pt>
    <dgm:pt modelId="{80CC70DD-71E2-4D84-A61F-0F169AA97776}">
      <dgm:prSet/>
      <dgm:spPr/>
      <dgm:t>
        <a:bodyPr/>
        <a:lstStyle/>
        <a:p>
          <a:r>
            <a:rPr lang="en-US" dirty="0"/>
            <a:t>Lateral displacement </a:t>
          </a:r>
        </a:p>
      </dgm:t>
    </dgm:pt>
    <dgm:pt modelId="{BCC5F8E3-399F-4F53-A6FF-AF4DF97FD3D0}" type="parTrans" cxnId="{81B5F487-DADC-4017-882D-0BFC010CC4DA}">
      <dgm:prSet/>
      <dgm:spPr/>
      <dgm:t>
        <a:bodyPr/>
        <a:lstStyle/>
        <a:p>
          <a:endParaRPr lang="en-US"/>
        </a:p>
      </dgm:t>
    </dgm:pt>
    <dgm:pt modelId="{8D6828F6-2B62-4EA0-9A39-30505A855789}" type="sibTrans" cxnId="{81B5F487-DADC-4017-882D-0BFC010CC4DA}">
      <dgm:prSet/>
      <dgm:spPr/>
      <dgm:t>
        <a:bodyPr/>
        <a:lstStyle/>
        <a:p>
          <a:endParaRPr lang="en-US"/>
        </a:p>
      </dgm:t>
    </dgm:pt>
    <dgm:pt modelId="{F77B1403-75C3-4312-87EE-E01E799F8C1D}">
      <dgm:prSet/>
      <dgm:spPr/>
      <dgm:t>
        <a:bodyPr/>
        <a:lstStyle/>
        <a:p>
          <a:r>
            <a:rPr lang="en-US" dirty="0"/>
            <a:t>Often involve calcaneocuboid and naviculocuneiform</a:t>
          </a:r>
        </a:p>
      </dgm:t>
    </dgm:pt>
    <dgm:pt modelId="{64BFB1EF-2DFF-4DEE-9A1C-8243F9047B71}" type="parTrans" cxnId="{7EB65F9F-0667-492C-808F-B5105289B4AC}">
      <dgm:prSet/>
      <dgm:spPr/>
      <dgm:t>
        <a:bodyPr/>
        <a:lstStyle/>
        <a:p>
          <a:endParaRPr lang="en-US"/>
        </a:p>
      </dgm:t>
    </dgm:pt>
    <dgm:pt modelId="{C4631FAC-191E-4A1F-BB43-3A258048188D}" type="sibTrans" cxnId="{7EB65F9F-0667-492C-808F-B5105289B4AC}">
      <dgm:prSet/>
      <dgm:spPr/>
      <dgm:t>
        <a:bodyPr/>
        <a:lstStyle/>
        <a:p>
          <a:endParaRPr lang="en-US"/>
        </a:p>
      </dgm:t>
    </dgm:pt>
    <dgm:pt modelId="{0E6A95A7-C6ED-40A2-A73C-A0DF30B80225}">
      <dgm:prSet/>
      <dgm:spPr/>
      <dgm:t>
        <a:bodyPr/>
        <a:lstStyle/>
        <a:p>
          <a:endParaRPr lang="en-US" dirty="0"/>
        </a:p>
      </dgm:t>
    </dgm:pt>
    <dgm:pt modelId="{257A512B-E512-4A46-AEA4-D82330D957B0}" type="parTrans" cxnId="{0E1C2874-175C-4C67-9C33-7CE980946AE5}">
      <dgm:prSet/>
      <dgm:spPr/>
    </dgm:pt>
    <dgm:pt modelId="{36D884BC-E1FB-4392-B737-1405EB170054}" type="sibTrans" cxnId="{0E1C2874-175C-4C67-9C33-7CE980946AE5}">
      <dgm:prSet/>
      <dgm:spPr/>
    </dgm:pt>
    <dgm:pt modelId="{D72635C8-2D35-4073-828D-8C573F35FD6B}" type="pres">
      <dgm:prSet presAssocID="{1A275761-BD90-4C76-8FF4-2FBA7F110F13}" presName="Name0" presStyleCnt="0">
        <dgm:presLayoutVars>
          <dgm:animLvl val="lvl"/>
          <dgm:resizeHandles val="exact"/>
        </dgm:presLayoutVars>
      </dgm:prSet>
      <dgm:spPr/>
    </dgm:pt>
    <dgm:pt modelId="{4191F21B-45A8-477C-B3BD-7749719B4756}" type="pres">
      <dgm:prSet presAssocID="{D39F97DF-CCCD-496F-BA9B-9CEA1F3C1649}" presName="compositeNode" presStyleCnt="0">
        <dgm:presLayoutVars>
          <dgm:bulletEnabled val="1"/>
        </dgm:presLayoutVars>
      </dgm:prSet>
      <dgm:spPr/>
    </dgm:pt>
    <dgm:pt modelId="{F6D6092E-CDDD-4AFF-B40B-63B305B78AFA}" type="pres">
      <dgm:prSet presAssocID="{D39F97DF-CCCD-496F-BA9B-9CEA1F3C1649}" presName="bgRect" presStyleLbl="alignNode1" presStyleIdx="0" presStyleCnt="3"/>
      <dgm:spPr/>
    </dgm:pt>
    <dgm:pt modelId="{BC0356FE-C1A3-40C6-B13F-1565FAA9EC34}" type="pres">
      <dgm:prSet presAssocID="{BFF4F2B4-4C90-4502-BEFF-FA441C83869D}" presName="sibTransNodeRect" presStyleLbl="alignNode1" presStyleIdx="0" presStyleCnt="3">
        <dgm:presLayoutVars>
          <dgm:chMax val="0"/>
          <dgm:bulletEnabled val="1"/>
        </dgm:presLayoutVars>
      </dgm:prSet>
      <dgm:spPr/>
    </dgm:pt>
    <dgm:pt modelId="{3B2BB105-470D-4687-A7E1-46D5580009FD}" type="pres">
      <dgm:prSet presAssocID="{D39F97DF-CCCD-496F-BA9B-9CEA1F3C1649}" presName="nodeRect" presStyleLbl="alignNode1" presStyleIdx="0" presStyleCnt="3">
        <dgm:presLayoutVars>
          <dgm:bulletEnabled val="1"/>
        </dgm:presLayoutVars>
      </dgm:prSet>
      <dgm:spPr/>
    </dgm:pt>
    <dgm:pt modelId="{F0CD5C08-369F-4149-9B0D-DB3C720196E2}" type="pres">
      <dgm:prSet presAssocID="{BFF4F2B4-4C90-4502-BEFF-FA441C83869D}" presName="sibTrans" presStyleCnt="0"/>
      <dgm:spPr/>
    </dgm:pt>
    <dgm:pt modelId="{5753B21E-D482-4A21-8238-DA9011751C51}" type="pres">
      <dgm:prSet presAssocID="{E6BFBD5D-349A-4F98-B291-1C9477487A1B}" presName="compositeNode" presStyleCnt="0">
        <dgm:presLayoutVars>
          <dgm:bulletEnabled val="1"/>
        </dgm:presLayoutVars>
      </dgm:prSet>
      <dgm:spPr/>
    </dgm:pt>
    <dgm:pt modelId="{5DF4F821-5FD3-4B42-945B-4277EBCE27E2}" type="pres">
      <dgm:prSet presAssocID="{E6BFBD5D-349A-4F98-B291-1C9477487A1B}" presName="bgRect" presStyleLbl="alignNode1" presStyleIdx="1" presStyleCnt="3"/>
      <dgm:spPr/>
    </dgm:pt>
    <dgm:pt modelId="{67F0E931-0BBE-47B3-8135-14AB75DFA6B8}" type="pres">
      <dgm:prSet presAssocID="{C22EE296-C3F7-428E-B273-08E2C46B64ED}" presName="sibTransNodeRect" presStyleLbl="alignNode1" presStyleIdx="1" presStyleCnt="3">
        <dgm:presLayoutVars>
          <dgm:chMax val="0"/>
          <dgm:bulletEnabled val="1"/>
        </dgm:presLayoutVars>
      </dgm:prSet>
      <dgm:spPr/>
    </dgm:pt>
    <dgm:pt modelId="{F0EFD4DD-BC7B-4A9A-B85D-4CE21660AF8F}" type="pres">
      <dgm:prSet presAssocID="{E6BFBD5D-349A-4F98-B291-1C9477487A1B}" presName="nodeRect" presStyleLbl="alignNode1" presStyleIdx="1" presStyleCnt="3">
        <dgm:presLayoutVars>
          <dgm:bulletEnabled val="1"/>
        </dgm:presLayoutVars>
      </dgm:prSet>
      <dgm:spPr/>
    </dgm:pt>
    <dgm:pt modelId="{20E0C922-D206-4F23-BEBE-5E09ACCC122E}" type="pres">
      <dgm:prSet presAssocID="{C22EE296-C3F7-428E-B273-08E2C46B64ED}" presName="sibTrans" presStyleCnt="0"/>
      <dgm:spPr/>
    </dgm:pt>
    <dgm:pt modelId="{19E51726-9042-4FE4-A0BA-3DD6AF8EFC82}" type="pres">
      <dgm:prSet presAssocID="{86ED1CD9-948A-48CC-87AB-513C1A0859E9}" presName="compositeNode" presStyleCnt="0">
        <dgm:presLayoutVars>
          <dgm:bulletEnabled val="1"/>
        </dgm:presLayoutVars>
      </dgm:prSet>
      <dgm:spPr/>
    </dgm:pt>
    <dgm:pt modelId="{2EAEE43D-0860-409C-AC94-DD2765729648}" type="pres">
      <dgm:prSet presAssocID="{86ED1CD9-948A-48CC-87AB-513C1A0859E9}" presName="bgRect" presStyleLbl="alignNode1" presStyleIdx="2" presStyleCnt="3"/>
      <dgm:spPr/>
    </dgm:pt>
    <dgm:pt modelId="{8A6B3C22-DD2B-4464-86DB-8AD0C1DDE415}" type="pres">
      <dgm:prSet presAssocID="{BA69D959-1490-4451-ADA5-D1A0A34BAC29}" presName="sibTransNodeRect" presStyleLbl="alignNode1" presStyleIdx="2" presStyleCnt="3">
        <dgm:presLayoutVars>
          <dgm:chMax val="0"/>
          <dgm:bulletEnabled val="1"/>
        </dgm:presLayoutVars>
      </dgm:prSet>
      <dgm:spPr/>
    </dgm:pt>
    <dgm:pt modelId="{DFC14093-55AA-4942-AC67-50DAB8A94C96}" type="pres">
      <dgm:prSet presAssocID="{86ED1CD9-948A-48CC-87AB-513C1A0859E9}" presName="nodeRect" presStyleLbl="alignNode1" presStyleIdx="2" presStyleCnt="3">
        <dgm:presLayoutVars>
          <dgm:bulletEnabled val="1"/>
        </dgm:presLayoutVars>
      </dgm:prSet>
      <dgm:spPr/>
    </dgm:pt>
  </dgm:ptLst>
  <dgm:cxnLst>
    <dgm:cxn modelId="{1E885C08-8A5A-4FF6-A343-2A20D03AF42D}" srcId="{2FD789DE-DB0B-467A-AE91-6072E8EC045D}" destId="{CDFB921B-5CF4-4BBD-8F91-DEAB8CBC2D3B}" srcOrd="2" destOrd="0" parTransId="{677A1654-DD46-41FA-9157-BB940AC29C74}" sibTransId="{15B9E0ED-6F31-4DBE-A4EE-6E992F8555A4}"/>
    <dgm:cxn modelId="{71688E1A-33E2-4419-9671-75D05A4ABEC7}" type="presOf" srcId="{3E4266ED-BF73-4F51-901E-81C062C2C8B9}" destId="{DFC14093-55AA-4942-AC67-50DAB8A94C96}" srcOrd="0" destOrd="2" presId="urn:microsoft.com/office/officeart/2016/7/layout/LinearBlockProcessNumbered"/>
    <dgm:cxn modelId="{C794A51F-6E25-4BA1-A048-B8B8BFCA83CC}" type="presOf" srcId="{D9F24C53-ACD0-40CF-902A-138F9BDA2295}" destId="{3B2BB105-470D-4687-A7E1-46D5580009FD}" srcOrd="0" destOrd="3" presId="urn:microsoft.com/office/officeart/2016/7/layout/LinearBlockProcessNumbered"/>
    <dgm:cxn modelId="{FA29572B-0CFB-4AFB-A500-F2405E7F8638}" type="presOf" srcId="{BFF4F2B4-4C90-4502-BEFF-FA441C83869D}" destId="{BC0356FE-C1A3-40C6-B13F-1565FAA9EC34}" srcOrd="0" destOrd="0" presId="urn:microsoft.com/office/officeart/2016/7/layout/LinearBlockProcessNumbered"/>
    <dgm:cxn modelId="{CA95FE33-70D0-4C9C-BF13-38120F33EEF0}" type="presOf" srcId="{1D3F87A5-78CB-4E78-9B6D-69176712220C}" destId="{F0EFD4DD-BC7B-4A9A-B85D-4CE21660AF8F}" srcOrd="0" destOrd="2" presId="urn:microsoft.com/office/officeart/2016/7/layout/LinearBlockProcessNumbered"/>
    <dgm:cxn modelId="{E1E49A38-76AA-4361-BFBE-2C5D43DD8ECE}" srcId="{2FD789DE-DB0B-467A-AE91-6072E8EC045D}" destId="{18BFB0B2-E63C-442E-BE56-60CB4A13FD88}" srcOrd="1" destOrd="0" parTransId="{B03591F3-1726-4014-AA22-ABF790526A4C}" sibTransId="{4B568D23-C71C-464C-9AAC-6A1AEA192407}"/>
    <dgm:cxn modelId="{F9DA9C3A-83D3-4697-A604-92C76A55CE98}" type="presOf" srcId="{0E6A95A7-C6ED-40A2-A73C-A0DF30B80225}" destId="{DFC14093-55AA-4942-AC67-50DAB8A94C96}" srcOrd="0" destOrd="1" presId="urn:microsoft.com/office/officeart/2016/7/layout/LinearBlockProcessNumbered"/>
    <dgm:cxn modelId="{DC298E3D-A45A-4717-B684-28577BBA79C4}" srcId="{D39F97DF-CCCD-496F-BA9B-9CEA1F3C1649}" destId="{51E4D2BC-D283-45AB-B683-0B1DD7EAD7D3}" srcOrd="0" destOrd="0" parTransId="{C44068F2-AC49-475F-BF0B-FB7F10467ACE}" sibTransId="{50F528A3-6FD8-4E58-8648-538F0A8FDC1F}"/>
    <dgm:cxn modelId="{A66DBF60-AACE-472D-AF84-D9A98AECA37B}" type="presOf" srcId="{D39F97DF-CCCD-496F-BA9B-9CEA1F3C1649}" destId="{3B2BB105-470D-4687-A7E1-46D5580009FD}" srcOrd="1" destOrd="0" presId="urn:microsoft.com/office/officeart/2016/7/layout/LinearBlockProcessNumbered"/>
    <dgm:cxn modelId="{6A3B5663-B8B3-49E6-8678-10B5F0B929F7}" srcId="{1A275761-BD90-4C76-8FF4-2FBA7F110F13}" destId="{E6BFBD5D-349A-4F98-B291-1C9477487A1B}" srcOrd="1" destOrd="0" parTransId="{F6976BBA-3A64-46FD-B37B-20533884A814}" sibTransId="{C22EE296-C3F7-428E-B273-08E2C46B64ED}"/>
    <dgm:cxn modelId="{E1C46F66-1780-4853-BE24-FADFCCC8C62A}" type="presOf" srcId="{C22EE296-C3F7-428E-B273-08E2C46B64ED}" destId="{67F0E931-0BBE-47B3-8135-14AB75DFA6B8}" srcOrd="0" destOrd="0" presId="urn:microsoft.com/office/officeart/2016/7/layout/LinearBlockProcessNumbered"/>
    <dgm:cxn modelId="{4C8C2B67-7908-4357-8468-2F39501F84E3}" type="presOf" srcId="{51E4D2BC-D283-45AB-B683-0B1DD7EAD7D3}" destId="{3B2BB105-470D-4687-A7E1-46D5580009FD}" srcOrd="0" destOrd="1" presId="urn:microsoft.com/office/officeart/2016/7/layout/LinearBlockProcessNumbered"/>
    <dgm:cxn modelId="{D75A9A49-E2FA-4BC4-8B03-6D8EA12929F2}" type="presOf" srcId="{F77B1403-75C3-4312-87EE-E01E799F8C1D}" destId="{DFC14093-55AA-4942-AC67-50DAB8A94C96}" srcOrd="0" destOrd="4" presId="urn:microsoft.com/office/officeart/2016/7/layout/LinearBlockProcessNumbered"/>
    <dgm:cxn modelId="{0E1C2874-175C-4C67-9C33-7CE980946AE5}" srcId="{86ED1CD9-948A-48CC-87AB-513C1A0859E9}" destId="{0E6A95A7-C6ED-40A2-A73C-A0DF30B80225}" srcOrd="0" destOrd="0" parTransId="{257A512B-E512-4A46-AEA4-D82330D957B0}" sibTransId="{36D884BC-E1FB-4392-B737-1405EB170054}"/>
    <dgm:cxn modelId="{BFECF374-C44A-47AE-BBCF-EDE64525FFEE}" type="presOf" srcId="{BA69D959-1490-4451-ADA5-D1A0A34BAC29}" destId="{8A6B3C22-DD2B-4464-86DB-8AD0C1DDE415}" srcOrd="0" destOrd="0" presId="urn:microsoft.com/office/officeart/2016/7/layout/LinearBlockProcessNumbered"/>
    <dgm:cxn modelId="{D0216F7D-50AA-4A42-9D88-2FB5CD8749E3}" type="presOf" srcId="{86ED1CD9-948A-48CC-87AB-513C1A0859E9}" destId="{DFC14093-55AA-4942-AC67-50DAB8A94C96}" srcOrd="1" destOrd="0" presId="urn:microsoft.com/office/officeart/2016/7/layout/LinearBlockProcessNumbered"/>
    <dgm:cxn modelId="{C339687E-40DD-4C0A-A209-40F3FBF2A87C}" type="presOf" srcId="{18BFB0B2-E63C-442E-BE56-60CB4A13FD88}" destId="{F0EFD4DD-BC7B-4A9A-B85D-4CE21660AF8F}" srcOrd="0" destOrd="3" presId="urn:microsoft.com/office/officeart/2016/7/layout/LinearBlockProcessNumbered"/>
    <dgm:cxn modelId="{B65DC881-6994-49BA-8FB5-07D7A413CF43}" type="presOf" srcId="{2FD789DE-DB0B-467A-AE91-6072E8EC045D}" destId="{F0EFD4DD-BC7B-4A9A-B85D-4CE21660AF8F}" srcOrd="0" destOrd="1" presId="urn:microsoft.com/office/officeart/2016/7/layout/LinearBlockProcessNumbered"/>
    <dgm:cxn modelId="{81B5F487-DADC-4017-882D-0BFC010CC4DA}" srcId="{86ED1CD9-948A-48CC-87AB-513C1A0859E9}" destId="{80CC70DD-71E2-4D84-A61F-0F169AA97776}" srcOrd="2" destOrd="0" parTransId="{BCC5F8E3-399F-4F53-A6FF-AF4DF97FD3D0}" sibTransId="{8D6828F6-2B62-4EA0-9A39-30505A855789}"/>
    <dgm:cxn modelId="{D3FA5893-F967-4AA1-BFC6-69C5D8A5E65D}" srcId="{51E4D2BC-D283-45AB-B683-0B1DD7EAD7D3}" destId="{39628A8A-7D27-4573-980C-35B8410A5093}" srcOrd="0" destOrd="0" parTransId="{419C628D-AE07-4764-AA22-761671D4D735}" sibTransId="{85D9FCFF-32F6-4179-876B-6041C4164A63}"/>
    <dgm:cxn modelId="{0DEDF095-5F62-4635-8FCC-1E4A25D3BF8D}" srcId="{1A275761-BD90-4C76-8FF4-2FBA7F110F13}" destId="{D39F97DF-CCCD-496F-BA9B-9CEA1F3C1649}" srcOrd="0" destOrd="0" parTransId="{F50C717C-A725-45FB-A566-445C3370F900}" sibTransId="{BFF4F2B4-4C90-4502-BEFF-FA441C83869D}"/>
    <dgm:cxn modelId="{79D9CA9A-165C-44B5-A0FD-FDD4438D7D62}" type="presOf" srcId="{E6BFBD5D-349A-4F98-B291-1C9477487A1B}" destId="{5DF4F821-5FD3-4B42-945B-4277EBCE27E2}" srcOrd="0" destOrd="0" presId="urn:microsoft.com/office/officeart/2016/7/layout/LinearBlockProcessNumbered"/>
    <dgm:cxn modelId="{6AEBF49E-C763-4EB2-AE18-6681C4DC3E18}" srcId="{86ED1CD9-948A-48CC-87AB-513C1A0859E9}" destId="{3E4266ED-BF73-4F51-901E-81C062C2C8B9}" srcOrd="1" destOrd="0" parTransId="{32A8FAD5-0C3F-4323-820D-478FB421748D}" sibTransId="{F4C46286-67CF-41FC-BC55-03FBE87E2664}"/>
    <dgm:cxn modelId="{7EB65F9F-0667-492C-808F-B5105289B4AC}" srcId="{86ED1CD9-948A-48CC-87AB-513C1A0859E9}" destId="{F77B1403-75C3-4312-87EE-E01E799F8C1D}" srcOrd="3" destOrd="0" parTransId="{64BFB1EF-2DFF-4DEE-9A1C-8243F9047B71}" sibTransId="{C4631FAC-191E-4A1F-BB43-3A258048188D}"/>
    <dgm:cxn modelId="{DFCA80A0-3EE5-4D41-BD23-B8C04006F6EC}" srcId="{51E4D2BC-D283-45AB-B683-0B1DD7EAD7D3}" destId="{201EEB82-194C-40E9-96CB-4BDE1E1AD13D}" srcOrd="2" destOrd="0" parTransId="{16F3C3DA-D568-47FA-B6FB-CE7B963C342F}" sibTransId="{225510D5-EEB9-4218-9897-663CC81CF0EA}"/>
    <dgm:cxn modelId="{FD822DA4-BE0E-487C-8796-8115FDFE36D8}" type="presOf" srcId="{86ED1CD9-948A-48CC-87AB-513C1A0859E9}" destId="{2EAEE43D-0860-409C-AC94-DD2765729648}" srcOrd="0" destOrd="0" presId="urn:microsoft.com/office/officeart/2016/7/layout/LinearBlockProcessNumbered"/>
    <dgm:cxn modelId="{64E768B1-6053-4536-A611-36EE1F3066A8}" srcId="{1A275761-BD90-4C76-8FF4-2FBA7F110F13}" destId="{86ED1CD9-948A-48CC-87AB-513C1A0859E9}" srcOrd="2" destOrd="0" parTransId="{183B22BF-EE66-40F3-831F-1982DCB24E24}" sibTransId="{BA69D959-1490-4451-ADA5-D1A0A34BAC29}"/>
    <dgm:cxn modelId="{1E8B4FB9-1261-4D6D-A43A-81CCDD93674D}" type="presOf" srcId="{201EEB82-194C-40E9-96CB-4BDE1E1AD13D}" destId="{3B2BB105-470D-4687-A7E1-46D5580009FD}" srcOrd="0" destOrd="4" presId="urn:microsoft.com/office/officeart/2016/7/layout/LinearBlockProcessNumbered"/>
    <dgm:cxn modelId="{2DB78BC3-7894-4277-9637-7655A166381E}" type="presOf" srcId="{CDFB921B-5CF4-4BBD-8F91-DEAB8CBC2D3B}" destId="{F0EFD4DD-BC7B-4A9A-B85D-4CE21660AF8F}" srcOrd="0" destOrd="4" presId="urn:microsoft.com/office/officeart/2016/7/layout/LinearBlockProcessNumbered"/>
    <dgm:cxn modelId="{355985CE-2498-400F-9377-C60747CF5B30}" type="presOf" srcId="{1A275761-BD90-4C76-8FF4-2FBA7F110F13}" destId="{D72635C8-2D35-4073-828D-8C573F35FD6B}" srcOrd="0" destOrd="0" presId="urn:microsoft.com/office/officeart/2016/7/layout/LinearBlockProcessNumbered"/>
    <dgm:cxn modelId="{FA72B4D0-01B1-4315-86AB-DDD4BDD1F5F2}" srcId="{51E4D2BC-D283-45AB-B683-0B1DD7EAD7D3}" destId="{D9F24C53-ACD0-40CF-902A-138F9BDA2295}" srcOrd="1" destOrd="0" parTransId="{677665F8-5981-4DD3-8CC5-12F68F411A23}" sibTransId="{CAF2F195-9632-4D1A-B8BA-1E5BFA7F2826}"/>
    <dgm:cxn modelId="{04E7DCD0-536F-4AF9-9842-8C090E9AD8F8}" type="presOf" srcId="{D39F97DF-CCCD-496F-BA9B-9CEA1F3C1649}" destId="{F6D6092E-CDDD-4AFF-B40B-63B305B78AFA}" srcOrd="0" destOrd="0" presId="urn:microsoft.com/office/officeart/2016/7/layout/LinearBlockProcessNumbered"/>
    <dgm:cxn modelId="{FCD97FD2-0543-4C41-9E57-AD4705783CC6}" srcId="{2FD789DE-DB0B-467A-AE91-6072E8EC045D}" destId="{1D3F87A5-78CB-4E78-9B6D-69176712220C}" srcOrd="0" destOrd="0" parTransId="{CF23F7C6-AB34-4DED-A96A-244641753CB4}" sibTransId="{F121D3BB-0442-4724-BFCA-887CBE441F67}"/>
    <dgm:cxn modelId="{6CC47AD8-DEB1-48BB-AEB5-FB889ED5A3E1}" type="presOf" srcId="{E6BFBD5D-349A-4F98-B291-1C9477487A1B}" destId="{F0EFD4DD-BC7B-4A9A-B85D-4CE21660AF8F}" srcOrd="1" destOrd="0" presId="urn:microsoft.com/office/officeart/2016/7/layout/LinearBlockProcessNumbered"/>
    <dgm:cxn modelId="{6309BDE7-683C-4930-9F2F-AF87F442AB4F}" srcId="{E6BFBD5D-349A-4F98-B291-1C9477487A1B}" destId="{2FD789DE-DB0B-467A-AE91-6072E8EC045D}" srcOrd="0" destOrd="0" parTransId="{0C86EB47-25CB-48C3-864D-05FE94EB96DD}" sibTransId="{D1E25485-329E-47D5-A0FA-CD33A97B82FC}"/>
    <dgm:cxn modelId="{1A5D91E8-869B-473D-8D82-B608310CC4C8}" type="presOf" srcId="{39628A8A-7D27-4573-980C-35B8410A5093}" destId="{3B2BB105-470D-4687-A7E1-46D5580009FD}" srcOrd="0" destOrd="2" presId="urn:microsoft.com/office/officeart/2016/7/layout/LinearBlockProcessNumbered"/>
    <dgm:cxn modelId="{A6D130F7-65A0-4DB1-B4D5-F2933F9E25F2}" type="presOf" srcId="{80CC70DD-71E2-4D84-A61F-0F169AA97776}" destId="{DFC14093-55AA-4942-AC67-50DAB8A94C96}" srcOrd="0" destOrd="3" presId="urn:microsoft.com/office/officeart/2016/7/layout/LinearBlockProcessNumbered"/>
    <dgm:cxn modelId="{80ED67DC-88AF-427D-947A-0D32492BF6C8}" type="presParOf" srcId="{D72635C8-2D35-4073-828D-8C573F35FD6B}" destId="{4191F21B-45A8-477C-B3BD-7749719B4756}" srcOrd="0" destOrd="0" presId="urn:microsoft.com/office/officeart/2016/7/layout/LinearBlockProcessNumbered"/>
    <dgm:cxn modelId="{513A4924-E76A-4FA6-A337-8BFED33425D0}" type="presParOf" srcId="{4191F21B-45A8-477C-B3BD-7749719B4756}" destId="{F6D6092E-CDDD-4AFF-B40B-63B305B78AFA}" srcOrd="0" destOrd="0" presId="urn:microsoft.com/office/officeart/2016/7/layout/LinearBlockProcessNumbered"/>
    <dgm:cxn modelId="{303D4314-B0CF-45F0-95F0-58A0F4491464}" type="presParOf" srcId="{4191F21B-45A8-477C-B3BD-7749719B4756}" destId="{BC0356FE-C1A3-40C6-B13F-1565FAA9EC34}" srcOrd="1" destOrd="0" presId="urn:microsoft.com/office/officeart/2016/7/layout/LinearBlockProcessNumbered"/>
    <dgm:cxn modelId="{38D383B9-385D-42D3-865F-6C0D1116F5D1}" type="presParOf" srcId="{4191F21B-45A8-477C-B3BD-7749719B4756}" destId="{3B2BB105-470D-4687-A7E1-46D5580009FD}" srcOrd="2" destOrd="0" presId="urn:microsoft.com/office/officeart/2016/7/layout/LinearBlockProcessNumbered"/>
    <dgm:cxn modelId="{F068795D-623B-4FE2-B0CA-DEBB4E82B5AE}" type="presParOf" srcId="{D72635C8-2D35-4073-828D-8C573F35FD6B}" destId="{F0CD5C08-369F-4149-9B0D-DB3C720196E2}" srcOrd="1" destOrd="0" presId="urn:microsoft.com/office/officeart/2016/7/layout/LinearBlockProcessNumbered"/>
    <dgm:cxn modelId="{83946448-C7FB-4AFC-9FDF-A1A28615AA53}" type="presParOf" srcId="{D72635C8-2D35-4073-828D-8C573F35FD6B}" destId="{5753B21E-D482-4A21-8238-DA9011751C51}" srcOrd="2" destOrd="0" presId="urn:microsoft.com/office/officeart/2016/7/layout/LinearBlockProcessNumbered"/>
    <dgm:cxn modelId="{AA3418E6-3070-4971-AEA6-BACEF30669F8}" type="presParOf" srcId="{5753B21E-D482-4A21-8238-DA9011751C51}" destId="{5DF4F821-5FD3-4B42-945B-4277EBCE27E2}" srcOrd="0" destOrd="0" presId="urn:microsoft.com/office/officeart/2016/7/layout/LinearBlockProcessNumbered"/>
    <dgm:cxn modelId="{48A836E1-098F-497A-9941-C695433DAB75}" type="presParOf" srcId="{5753B21E-D482-4A21-8238-DA9011751C51}" destId="{67F0E931-0BBE-47B3-8135-14AB75DFA6B8}" srcOrd="1" destOrd="0" presId="urn:microsoft.com/office/officeart/2016/7/layout/LinearBlockProcessNumbered"/>
    <dgm:cxn modelId="{5921FBB5-4CB9-4FCD-AAFE-3199777724F0}" type="presParOf" srcId="{5753B21E-D482-4A21-8238-DA9011751C51}" destId="{F0EFD4DD-BC7B-4A9A-B85D-4CE21660AF8F}" srcOrd="2" destOrd="0" presId="urn:microsoft.com/office/officeart/2016/7/layout/LinearBlockProcessNumbered"/>
    <dgm:cxn modelId="{8545BC7E-8EEE-4D38-A35B-5A96E5C12740}" type="presParOf" srcId="{D72635C8-2D35-4073-828D-8C573F35FD6B}" destId="{20E0C922-D206-4F23-BEBE-5E09ACCC122E}" srcOrd="3" destOrd="0" presId="urn:microsoft.com/office/officeart/2016/7/layout/LinearBlockProcessNumbered"/>
    <dgm:cxn modelId="{C08AE894-BEE3-4DB1-B61D-65A23C376F0B}" type="presParOf" srcId="{D72635C8-2D35-4073-828D-8C573F35FD6B}" destId="{19E51726-9042-4FE4-A0BA-3DD6AF8EFC82}" srcOrd="4" destOrd="0" presId="urn:microsoft.com/office/officeart/2016/7/layout/LinearBlockProcessNumbered"/>
    <dgm:cxn modelId="{76A1F7D7-0A78-4507-BE34-819FAE3C4522}" type="presParOf" srcId="{19E51726-9042-4FE4-A0BA-3DD6AF8EFC82}" destId="{2EAEE43D-0860-409C-AC94-DD2765729648}" srcOrd="0" destOrd="0" presId="urn:microsoft.com/office/officeart/2016/7/layout/LinearBlockProcessNumbered"/>
    <dgm:cxn modelId="{DB82266D-4F5A-4028-94C7-9B64B8FF263D}" type="presParOf" srcId="{19E51726-9042-4FE4-A0BA-3DD6AF8EFC82}" destId="{8A6B3C22-DD2B-4464-86DB-8AD0C1DDE415}" srcOrd="1" destOrd="0" presId="urn:microsoft.com/office/officeart/2016/7/layout/LinearBlockProcessNumbered"/>
    <dgm:cxn modelId="{01650F9B-D2F9-4E48-B010-4F1E199B5EE4}" type="presParOf" srcId="{19E51726-9042-4FE4-A0BA-3DD6AF8EFC82}" destId="{DFC14093-55AA-4942-AC67-50DAB8A94C9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6092E-CDDD-4AFF-B40B-63B305B78AFA}">
      <dsp:nvSpPr>
        <dsp:cNvPr id="0" name=""/>
        <dsp:cNvSpPr/>
      </dsp:nvSpPr>
      <dsp:spPr>
        <a:xfrm>
          <a:off x="857" y="179598"/>
          <a:ext cx="3471862" cy="41662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171450" lvl="1"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en-US" sz="1700" kern="1200" dirty="0"/>
            <a:t>Transverse fracture in coronal plane </a:t>
          </a:r>
        </a:p>
        <a:p>
          <a:pPr marL="342900" lvl="2" indent="-171450" algn="l" defTabSz="755650">
            <a:lnSpc>
              <a:spcPct val="90000"/>
            </a:lnSpc>
            <a:spcBef>
              <a:spcPct val="0"/>
            </a:spcBef>
            <a:spcAft>
              <a:spcPct val="15000"/>
            </a:spcAft>
            <a:buChar char="•"/>
          </a:pPr>
          <a:r>
            <a:rPr lang="en-US" sz="1700" kern="1200" dirty="0"/>
            <a:t>Dorsal fragment consisting of &lt;50% of body </a:t>
          </a:r>
        </a:p>
        <a:p>
          <a:pPr marL="342900" lvl="2" indent="-171450" algn="l" defTabSz="755650">
            <a:lnSpc>
              <a:spcPct val="90000"/>
            </a:lnSpc>
            <a:spcBef>
              <a:spcPct val="0"/>
            </a:spcBef>
            <a:spcAft>
              <a:spcPct val="15000"/>
            </a:spcAft>
            <a:buChar char="•"/>
          </a:pPr>
          <a:r>
            <a:rPr lang="en-US" sz="1700" kern="1200" dirty="0"/>
            <a:t>No disruption of alignment</a:t>
          </a:r>
        </a:p>
      </dsp:txBody>
      <dsp:txXfrm>
        <a:off x="857" y="1846092"/>
        <a:ext cx="3471862" cy="2499741"/>
      </dsp:txXfrm>
    </dsp:sp>
    <dsp:sp modelId="{BC0356FE-C1A3-40C6-B13F-1565FAA9EC34}">
      <dsp:nvSpPr>
        <dsp:cNvPr id="0" name=""/>
        <dsp:cNvSpPr/>
      </dsp:nvSpPr>
      <dsp:spPr>
        <a:xfrm>
          <a:off x="857" y="179598"/>
          <a:ext cx="3471862" cy="1666494"/>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Type 1</a:t>
          </a:r>
        </a:p>
      </dsp:txBody>
      <dsp:txXfrm>
        <a:off x="857" y="179598"/>
        <a:ext cx="3471862" cy="1666494"/>
      </dsp:txXfrm>
    </dsp:sp>
    <dsp:sp modelId="{5DF4F821-5FD3-4B42-945B-4277EBCE27E2}">
      <dsp:nvSpPr>
        <dsp:cNvPr id="0" name=""/>
        <dsp:cNvSpPr/>
      </dsp:nvSpPr>
      <dsp:spPr>
        <a:xfrm>
          <a:off x="3750468" y="179598"/>
          <a:ext cx="3471862" cy="41662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171450" lvl="1" indent="-171450" algn="l" defTabSz="755650">
            <a:lnSpc>
              <a:spcPct val="90000"/>
            </a:lnSpc>
            <a:spcBef>
              <a:spcPct val="0"/>
            </a:spcBef>
            <a:spcAft>
              <a:spcPct val="15000"/>
            </a:spcAft>
            <a:buChar char="•"/>
          </a:pPr>
          <a:endParaRPr lang="en-US" sz="1700" kern="1200" dirty="0"/>
        </a:p>
        <a:p>
          <a:pPr marL="342900" lvl="2" indent="-171450" algn="l" defTabSz="755650">
            <a:lnSpc>
              <a:spcPct val="90000"/>
            </a:lnSpc>
            <a:spcBef>
              <a:spcPct val="0"/>
            </a:spcBef>
            <a:spcAft>
              <a:spcPct val="15000"/>
            </a:spcAft>
            <a:buChar char="•"/>
          </a:pPr>
          <a:r>
            <a:rPr lang="en-US" sz="1700" kern="1200" dirty="0"/>
            <a:t>Most common </a:t>
          </a:r>
        </a:p>
        <a:p>
          <a:pPr marL="342900" lvl="2" indent="-171450" algn="l" defTabSz="755650">
            <a:lnSpc>
              <a:spcPct val="90000"/>
            </a:lnSpc>
            <a:spcBef>
              <a:spcPct val="0"/>
            </a:spcBef>
            <a:spcAft>
              <a:spcPct val="15000"/>
            </a:spcAft>
            <a:buChar char="•"/>
          </a:pPr>
          <a:r>
            <a:rPr lang="en-US" sz="1700" kern="1200" dirty="0"/>
            <a:t>Medially displaced fragment </a:t>
          </a:r>
        </a:p>
        <a:p>
          <a:pPr marL="342900" lvl="2" indent="-171450" algn="l" defTabSz="755650">
            <a:lnSpc>
              <a:spcPct val="90000"/>
            </a:lnSpc>
            <a:spcBef>
              <a:spcPct val="0"/>
            </a:spcBef>
            <a:spcAft>
              <a:spcPct val="15000"/>
            </a:spcAft>
            <a:buChar char="•"/>
          </a:pPr>
          <a:r>
            <a:rPr lang="en-US" sz="1700" kern="1200" dirty="0"/>
            <a:t>Dorsolateral to plantar medially </a:t>
          </a:r>
        </a:p>
      </dsp:txBody>
      <dsp:txXfrm>
        <a:off x="3750468" y="1846092"/>
        <a:ext cx="3471862" cy="2499741"/>
      </dsp:txXfrm>
    </dsp:sp>
    <dsp:sp modelId="{67F0E931-0BBE-47B3-8135-14AB75DFA6B8}">
      <dsp:nvSpPr>
        <dsp:cNvPr id="0" name=""/>
        <dsp:cNvSpPr/>
      </dsp:nvSpPr>
      <dsp:spPr>
        <a:xfrm>
          <a:off x="3750468" y="179598"/>
          <a:ext cx="3471862" cy="1666494"/>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Type 2</a:t>
          </a:r>
        </a:p>
      </dsp:txBody>
      <dsp:txXfrm>
        <a:off x="3750468" y="179598"/>
        <a:ext cx="3471862" cy="1666494"/>
      </dsp:txXfrm>
    </dsp:sp>
    <dsp:sp modelId="{2EAEE43D-0860-409C-AC94-DD2765729648}">
      <dsp:nvSpPr>
        <dsp:cNvPr id="0" name=""/>
        <dsp:cNvSpPr/>
      </dsp:nvSpPr>
      <dsp:spPr>
        <a:xfrm>
          <a:off x="7500080" y="179598"/>
          <a:ext cx="3471862" cy="41662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43" tIns="0" rIns="342943" bIns="330200" numCol="1" spcCol="1270" anchor="t" anchorCtr="0">
          <a:noAutofit/>
        </a:bodyPr>
        <a:lstStyle/>
        <a:p>
          <a:pPr marL="0" lvl="0" indent="0" algn="l" defTabSz="977900">
            <a:lnSpc>
              <a:spcPct val="90000"/>
            </a:lnSpc>
            <a:spcBef>
              <a:spcPct val="0"/>
            </a:spcBef>
            <a:spcAft>
              <a:spcPct val="35000"/>
            </a:spcAft>
            <a:buNone/>
          </a:pPr>
          <a:endParaRPr lang="en-US" sz="22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Grossly comminuted </a:t>
          </a:r>
        </a:p>
        <a:p>
          <a:pPr marL="171450" lvl="1" indent="-171450" algn="l" defTabSz="755650">
            <a:lnSpc>
              <a:spcPct val="90000"/>
            </a:lnSpc>
            <a:spcBef>
              <a:spcPct val="0"/>
            </a:spcBef>
            <a:spcAft>
              <a:spcPct val="15000"/>
            </a:spcAft>
            <a:buChar char="•"/>
          </a:pPr>
          <a:r>
            <a:rPr lang="en-US" sz="1700" kern="1200" dirty="0"/>
            <a:t>Lateral displacement </a:t>
          </a:r>
        </a:p>
        <a:p>
          <a:pPr marL="171450" lvl="1" indent="-171450" algn="l" defTabSz="755650">
            <a:lnSpc>
              <a:spcPct val="90000"/>
            </a:lnSpc>
            <a:spcBef>
              <a:spcPct val="0"/>
            </a:spcBef>
            <a:spcAft>
              <a:spcPct val="15000"/>
            </a:spcAft>
            <a:buChar char="•"/>
          </a:pPr>
          <a:r>
            <a:rPr lang="en-US" sz="1700" kern="1200" dirty="0"/>
            <a:t>Often involve calcaneocuboid and naviculocuneiform</a:t>
          </a:r>
        </a:p>
      </dsp:txBody>
      <dsp:txXfrm>
        <a:off x="7500080" y="1846092"/>
        <a:ext cx="3471862" cy="2499741"/>
      </dsp:txXfrm>
    </dsp:sp>
    <dsp:sp modelId="{8A6B3C22-DD2B-4464-86DB-8AD0C1DDE415}">
      <dsp:nvSpPr>
        <dsp:cNvPr id="0" name=""/>
        <dsp:cNvSpPr/>
      </dsp:nvSpPr>
      <dsp:spPr>
        <a:xfrm>
          <a:off x="7500080" y="179598"/>
          <a:ext cx="3471862" cy="1666494"/>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342943" tIns="165100" rIns="342943" bIns="165100" numCol="1" spcCol="1270" anchor="ctr" anchorCtr="0">
          <a:noAutofit/>
        </a:bodyPr>
        <a:lstStyle/>
        <a:p>
          <a:pPr marL="0" lvl="0" indent="0" algn="l" defTabSz="2933700">
            <a:lnSpc>
              <a:spcPct val="90000"/>
            </a:lnSpc>
            <a:spcBef>
              <a:spcPct val="0"/>
            </a:spcBef>
            <a:spcAft>
              <a:spcPct val="35000"/>
            </a:spcAft>
            <a:buNone/>
          </a:pPr>
          <a:r>
            <a:rPr lang="en-US" sz="6600" kern="1200" dirty="0"/>
            <a:t>Type 3</a:t>
          </a:r>
        </a:p>
      </dsp:txBody>
      <dsp:txXfrm>
        <a:off x="7500080" y="179598"/>
        <a:ext cx="3471862" cy="166649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75D8B-C443-4209-AA8E-D760748E060C}" type="datetimeFigureOut">
              <a:rPr lang="en-US" smtClean="0"/>
              <a:t>10/15/2023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80541-292E-4A14-907F-FA923B0D5273}" type="slidenum">
              <a:rPr lang="en-US" smtClean="0"/>
              <a:t>‹#›</a:t>
            </a:fld>
            <a:endParaRPr lang="en-US" dirty="0"/>
          </a:p>
        </p:txBody>
      </p:sp>
    </p:spTree>
    <p:extLst>
      <p:ext uri="{BB962C8B-B14F-4D97-AF65-F5344CB8AC3E}">
        <p14:creationId xmlns:p14="http://schemas.microsoft.com/office/powerpoint/2010/main" val="1122638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Steve for that introduction. Today we are going to be talking about navicular fractures associated with lateral ankle sprains, a new injury combination.</a:t>
            </a:r>
          </a:p>
        </p:txBody>
      </p:sp>
      <p:sp>
        <p:nvSpPr>
          <p:cNvPr id="4" name="Slide Number Placeholder 3"/>
          <p:cNvSpPr>
            <a:spLocks noGrp="1"/>
          </p:cNvSpPr>
          <p:nvPr>
            <p:ph type="sldNum" sz="quarter" idx="5"/>
          </p:nvPr>
        </p:nvSpPr>
        <p:spPr/>
        <p:txBody>
          <a:bodyPr/>
          <a:lstStyle/>
          <a:p>
            <a:fld id="{08E80541-292E-4A14-907F-FA923B0D5273}" type="slidenum">
              <a:rPr lang="en-US" smtClean="0"/>
              <a:t>1</a:t>
            </a:fld>
            <a:endParaRPr lang="en-US" dirty="0"/>
          </a:p>
        </p:txBody>
      </p:sp>
    </p:spTree>
    <p:extLst>
      <p:ext uri="{BB962C8B-B14F-4D97-AF65-F5344CB8AC3E}">
        <p14:creationId xmlns:p14="http://schemas.microsoft.com/office/powerpoint/2010/main" val="382011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about chronic fractures first then progress to more of the acute fractures. Stress fractures are the most common type of chronic fracture that can occur at the navicular bone. Stress fractures will often have tenderness over the “N” or the high point of the navicular. The “N” spot is located in between the anterior tibialis tendon and the extensor hallucis longus tendon shown above. It is often diagnosed as a midfoot sprain or tendonitis. Due to the biomechanics and requirements for gait, there is increased load on the navicular. Someone with pes cavus may be at increased risk secondary to the load placed on the navicular. Due to the watershed area of the navicular and poor blood supply it can increase risk of non union, and delayed healing, which often leads to surgical management. </a:t>
            </a:r>
          </a:p>
        </p:txBody>
      </p:sp>
      <p:sp>
        <p:nvSpPr>
          <p:cNvPr id="4" name="Slide Number Placeholder 3"/>
          <p:cNvSpPr>
            <a:spLocks noGrp="1"/>
          </p:cNvSpPr>
          <p:nvPr>
            <p:ph type="sldNum" sz="quarter" idx="5"/>
          </p:nvPr>
        </p:nvSpPr>
        <p:spPr/>
        <p:txBody>
          <a:bodyPr/>
          <a:lstStyle/>
          <a:p>
            <a:fld id="{08E80541-292E-4A14-907F-FA923B0D5273}" type="slidenum">
              <a:rPr lang="en-US" smtClean="0"/>
              <a:t>10</a:t>
            </a:fld>
            <a:endParaRPr lang="en-US" dirty="0"/>
          </a:p>
        </p:txBody>
      </p:sp>
    </p:spTree>
    <p:extLst>
      <p:ext uri="{BB962C8B-B14F-4D97-AF65-F5344CB8AC3E}">
        <p14:creationId xmlns:p14="http://schemas.microsoft.com/office/powerpoint/2010/main" val="3029035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into more of the acute fractures we will start with discussing body fractures, where the fracture is through the body of the navicular. </a:t>
            </a:r>
            <a:r>
              <a:rPr lang="en-US" dirty="0" err="1"/>
              <a:t>Sangezorean</a:t>
            </a:r>
            <a:r>
              <a:rPr lang="en-US" dirty="0"/>
              <a:t> sub categorized body fractures based on the main fracture line, direction of displacement of forefoot, and pattern of disruption, into type 1, 2, and 3. Acute body fractures can be caused by direct or indirect forces and can often be associated with other injuries of the midfoot. Body fractures often result in increased risk of developing foot deformity due to displacement of the navicular. Type 1 is usual the most stable based off fracture line and often does not require surgery, however type 2 and 3 are usually displaced and will require surgical fixation. Patients with a body fracture will present with inability to bear weight and will have substantial swelling dorsally and medially.</a:t>
            </a:r>
          </a:p>
        </p:txBody>
      </p:sp>
      <p:sp>
        <p:nvSpPr>
          <p:cNvPr id="4" name="Slide Number Placeholder 3"/>
          <p:cNvSpPr>
            <a:spLocks noGrp="1"/>
          </p:cNvSpPr>
          <p:nvPr>
            <p:ph type="sldNum" sz="quarter" idx="5"/>
          </p:nvPr>
        </p:nvSpPr>
        <p:spPr/>
        <p:txBody>
          <a:bodyPr/>
          <a:lstStyle/>
          <a:p>
            <a:fld id="{08E80541-292E-4A14-907F-FA923B0D5273}" type="slidenum">
              <a:rPr lang="en-US" smtClean="0"/>
              <a:t>11</a:t>
            </a:fld>
            <a:endParaRPr lang="en-US" dirty="0"/>
          </a:p>
        </p:txBody>
      </p:sp>
    </p:spTree>
    <p:extLst>
      <p:ext uri="{BB962C8B-B14F-4D97-AF65-F5344CB8AC3E}">
        <p14:creationId xmlns:p14="http://schemas.microsoft.com/office/powerpoint/2010/main" val="40164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Tuberosity fractures involve the navicular tuberosity. There is some discrepancy in the literature in terms of classifying it as true tuberosity fracture or an avulsion fracture. Petrie et al. classified it as an avulsion fracture and considers it to be a sub classification of avulsion fractures, where as Marshall et al and Rosenbaum et al, have tuberosity fractures classified into its own category.  Approximately  11% of patients present with tuberosity fractures. They are caused with increased forces into eversion, hindfoot valgus, or forefoot abduction of the posterior tibial tendon and the spring ligament results in causing the tuberosity to avulse or fracture. Isolated tuberosity fractures are often managed non operatively. They can sometimes mimic type 2 body fractures on imaging but the primary fracture is smaller in true tuberosity fractures. </a:t>
            </a:r>
          </a:p>
        </p:txBody>
      </p:sp>
      <p:sp>
        <p:nvSpPr>
          <p:cNvPr id="4" name="Slide Number Placeholder 3"/>
          <p:cNvSpPr>
            <a:spLocks noGrp="1"/>
          </p:cNvSpPr>
          <p:nvPr>
            <p:ph type="sldNum" sz="quarter" idx="5"/>
          </p:nvPr>
        </p:nvSpPr>
        <p:spPr/>
        <p:txBody>
          <a:bodyPr/>
          <a:lstStyle/>
          <a:p>
            <a:fld id="{08E80541-292E-4A14-907F-FA923B0D5273}" type="slidenum">
              <a:rPr lang="en-US" smtClean="0"/>
              <a:t>12</a:t>
            </a:fld>
            <a:endParaRPr lang="en-US" dirty="0"/>
          </a:p>
        </p:txBody>
      </p:sp>
    </p:spTree>
    <p:extLst>
      <p:ext uri="{BB962C8B-B14F-4D97-AF65-F5344CB8AC3E}">
        <p14:creationId xmlns:p14="http://schemas.microsoft.com/office/powerpoint/2010/main" val="276907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Avulsion fractures will often present with severe pain in the midfoot during push off. Medial avulsion can involve the posterior tibial tendon or spring ligament with an eversion mechanism of injury, and can often cause the tuberosity to avulse, similar to a tuberosity fracture. Dorsal avulsion are usually low energy and result from the talonavicular ligament being avulsed from the dorsal portion of the navicular, as shown in the image above. They will occur with extreme inversion/plantarflexion and as a result are part of Ottawa ankle rules. Avulsion fractures are usually extra articular and Petrie et al reported that all patients in this group did not require surgical management. </a:t>
            </a:r>
          </a:p>
        </p:txBody>
      </p:sp>
      <p:sp>
        <p:nvSpPr>
          <p:cNvPr id="4" name="Slide Number Placeholder 3"/>
          <p:cNvSpPr>
            <a:spLocks noGrp="1"/>
          </p:cNvSpPr>
          <p:nvPr>
            <p:ph type="sldNum" sz="quarter" idx="5"/>
          </p:nvPr>
        </p:nvSpPr>
        <p:spPr/>
        <p:txBody>
          <a:bodyPr/>
          <a:lstStyle/>
          <a:p>
            <a:fld id="{08E80541-292E-4A14-907F-FA923B0D5273}" type="slidenum">
              <a:rPr lang="en-US" smtClean="0"/>
              <a:t>13</a:t>
            </a:fld>
            <a:endParaRPr lang="en-US" dirty="0"/>
          </a:p>
        </p:txBody>
      </p:sp>
    </p:spTree>
    <p:extLst>
      <p:ext uri="{BB962C8B-B14F-4D97-AF65-F5344CB8AC3E}">
        <p14:creationId xmlns:p14="http://schemas.microsoft.com/office/powerpoint/2010/main" val="47299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keep in mind as we discuss fractures is the anatomical variations that can show up on imaging. The accessory navicular is found in 4-21% of the population. It is usually an asymptomatic bone that can develop symptoms with a twisting injury. A recent study by Alsager et al looked to further classify accessory navicular bones into three types. Type II can often be mistake for a navicular tuberosity fracture, and type II and III can be more likely to be associated with posterior tibial tendon insufficiency and flat foot deformity. This study’s clinical importance helps us add to our differential diagnosis when examining someone with mid foot pain. Patients usually with an accessory navicular will present with tenderness over the medial aspect of mid step, however fracture will be more diffuse with ecchymoses of mid foot. Fractures will present on radiographs as sharp with irregular borders, accessory naviculars will not. The image helps to highlight the difference between a normal navicular and an accessory navicular on radiographic imaging. We can appreciate the smooth borders on the right hand side of the image.</a:t>
            </a:r>
          </a:p>
          <a:p>
            <a:endParaRPr lang="en-US" dirty="0"/>
          </a:p>
          <a:p>
            <a:endParaRPr lang="en-US" dirty="0"/>
          </a:p>
        </p:txBody>
      </p:sp>
      <p:sp>
        <p:nvSpPr>
          <p:cNvPr id="4" name="Slide Number Placeholder 3"/>
          <p:cNvSpPr>
            <a:spLocks noGrp="1"/>
          </p:cNvSpPr>
          <p:nvPr>
            <p:ph type="sldNum" sz="quarter" idx="5"/>
          </p:nvPr>
        </p:nvSpPr>
        <p:spPr/>
        <p:txBody>
          <a:bodyPr/>
          <a:lstStyle/>
          <a:p>
            <a:fld id="{08E80541-292E-4A14-907F-FA923B0D5273}" type="slidenum">
              <a:rPr lang="en-US" smtClean="0"/>
              <a:t>14</a:t>
            </a:fld>
            <a:endParaRPr lang="en-US" dirty="0"/>
          </a:p>
        </p:txBody>
      </p:sp>
    </p:spTree>
    <p:extLst>
      <p:ext uri="{BB962C8B-B14F-4D97-AF65-F5344CB8AC3E}">
        <p14:creationId xmlns:p14="http://schemas.microsoft.com/office/powerpoint/2010/main" val="279080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management, body fractures are the most discussed in literature secondary to risk of avascular necrosis, non union, and increased risk of foot deformity.  Due to the nature of injury body fractures are often displaced and usually require surgery. Operative management is usually chosen when the joint congruency is &gt;1 mm, shortening medial column &gt;2-3 mm, open fracture and skin compromise. The goal of surgery is to restore the congruency of talonavicular joint for proper ambulation. Usually type 2 and 3 body fractures are managed surgically. Tuberosity fractures are often managed surgically secondary to increased risk of flat foot deformity and posterior tibialis tendon dysfunction. Operative management make up less than a fifth of all acute fractures. Type 1 body fractures can be managed non operatively if it is stable and no mal alignment is present. Avulsion fractures are often managed non operatively especially if the congruency of the joint is maintained. </a:t>
            </a:r>
          </a:p>
        </p:txBody>
      </p:sp>
      <p:sp>
        <p:nvSpPr>
          <p:cNvPr id="4" name="Slide Number Placeholder 3"/>
          <p:cNvSpPr>
            <a:spLocks noGrp="1"/>
          </p:cNvSpPr>
          <p:nvPr>
            <p:ph type="sldNum" sz="quarter" idx="5"/>
          </p:nvPr>
        </p:nvSpPr>
        <p:spPr/>
        <p:txBody>
          <a:bodyPr/>
          <a:lstStyle/>
          <a:p>
            <a:fld id="{08E80541-292E-4A14-907F-FA923B0D5273}" type="slidenum">
              <a:rPr lang="en-US" smtClean="0"/>
              <a:t>15</a:t>
            </a:fld>
            <a:endParaRPr lang="en-US" dirty="0"/>
          </a:p>
        </p:txBody>
      </p:sp>
    </p:spTree>
    <p:extLst>
      <p:ext uri="{BB962C8B-B14F-4D97-AF65-F5344CB8AC3E}">
        <p14:creationId xmlns:p14="http://schemas.microsoft.com/office/powerpoint/2010/main" val="310582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Non operative management of these acute fractures are usually going to have patients non weight bearing for 6-8 weeks or weightbearing CAM boot for 4-6 weeks. Usually they are going to respect fracture healing times and the goal is to offload the stress placed on the foot. If there is no significant soft tissue injury some sources report offloading the area for 1-2 days.  Early movement is encouraged, and patients usually progress to a shoe and normal gait mechanics in 8-10 weeks. Repeat imaging is usually taken at those times to see callus formation and healing fracture. </a:t>
            </a:r>
          </a:p>
        </p:txBody>
      </p:sp>
      <p:sp>
        <p:nvSpPr>
          <p:cNvPr id="4" name="Slide Number Placeholder 3"/>
          <p:cNvSpPr>
            <a:spLocks noGrp="1"/>
          </p:cNvSpPr>
          <p:nvPr>
            <p:ph type="sldNum" sz="quarter" idx="5"/>
          </p:nvPr>
        </p:nvSpPr>
        <p:spPr/>
        <p:txBody>
          <a:bodyPr/>
          <a:lstStyle/>
          <a:p>
            <a:fld id="{08E80541-292E-4A14-907F-FA923B0D5273}" type="slidenum">
              <a:rPr lang="en-US" smtClean="0"/>
              <a:t>16</a:t>
            </a:fld>
            <a:endParaRPr lang="en-US" dirty="0"/>
          </a:p>
        </p:txBody>
      </p:sp>
    </p:spTree>
    <p:extLst>
      <p:ext uri="{BB962C8B-B14F-4D97-AF65-F5344CB8AC3E}">
        <p14:creationId xmlns:p14="http://schemas.microsoft.com/office/powerpoint/2010/main" val="3836538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transition gears here and discuss a more common injury in the foot, which is ankle sprains. Over 2 million ankle sprains occur in the United States annually, with data suggesting that 2-7/1000 people present to the ED with complaints of ankle sprains. That number is probably higher though because not many will seek medical care. This injury is even more highly prevalent in the athletic population and military personal, secondary to increased demand of the ankle and foot. </a:t>
            </a:r>
          </a:p>
        </p:txBody>
      </p:sp>
      <p:sp>
        <p:nvSpPr>
          <p:cNvPr id="4" name="Slide Number Placeholder 3"/>
          <p:cNvSpPr>
            <a:spLocks noGrp="1"/>
          </p:cNvSpPr>
          <p:nvPr>
            <p:ph type="sldNum" sz="quarter" idx="5"/>
          </p:nvPr>
        </p:nvSpPr>
        <p:spPr/>
        <p:txBody>
          <a:bodyPr/>
          <a:lstStyle/>
          <a:p>
            <a:fld id="{08E80541-292E-4A14-907F-FA923B0D5273}" type="slidenum">
              <a:rPr lang="en-US" smtClean="0"/>
              <a:t>17</a:t>
            </a:fld>
            <a:endParaRPr lang="en-US" dirty="0"/>
          </a:p>
        </p:txBody>
      </p:sp>
    </p:spTree>
    <p:extLst>
      <p:ext uri="{BB962C8B-B14F-4D97-AF65-F5344CB8AC3E}">
        <p14:creationId xmlns:p14="http://schemas.microsoft.com/office/powerpoint/2010/main" val="403530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of those 2 million ankle sprains that occur, 85% involve the lateral ligamentous complex with majority of them involving the anterior talofibular ligament or ATFL. 65% of time lateral ankle sprains are isolated to ATFL and the remaining 20% involves both the calcaneofibular ligament or the CFL and ATFL. The remaining 15% involve either the deltoid complex or syndesmosis injuries. For the purpose of this presentation we are going to focus more on the lateral ankle moving forward</a:t>
            </a:r>
          </a:p>
        </p:txBody>
      </p:sp>
      <p:sp>
        <p:nvSpPr>
          <p:cNvPr id="4" name="Slide Number Placeholder 3"/>
          <p:cNvSpPr>
            <a:spLocks noGrp="1"/>
          </p:cNvSpPr>
          <p:nvPr>
            <p:ph type="sldNum" sz="quarter" idx="5"/>
          </p:nvPr>
        </p:nvSpPr>
        <p:spPr/>
        <p:txBody>
          <a:bodyPr/>
          <a:lstStyle/>
          <a:p>
            <a:fld id="{08E80541-292E-4A14-907F-FA923B0D5273}" type="slidenum">
              <a:rPr lang="en-US" smtClean="0"/>
              <a:t>18</a:t>
            </a:fld>
            <a:endParaRPr lang="en-US" dirty="0"/>
          </a:p>
        </p:txBody>
      </p:sp>
    </p:spTree>
    <p:extLst>
      <p:ext uri="{BB962C8B-B14F-4D97-AF65-F5344CB8AC3E}">
        <p14:creationId xmlns:p14="http://schemas.microsoft.com/office/powerpoint/2010/main" val="310690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ATFL and CFL being the primary players, the most common mechanism of injury is plantarflexion and inversion. Any other type of foot position may lead to other structures involved. Previous studies have looked at possible risk factors with many having inconclusive evidence that predisposes someone to an ankle sprain, however the biggest risk factor that predisposes someone for an ankle sprain is a previous history of ankle sprain. Being overweight, ankle joint laxity, and impaired balance, can also </a:t>
            </a:r>
            <a:r>
              <a:rPr lang="en-US" dirty="0" err="1"/>
              <a:t>predisopose</a:t>
            </a:r>
            <a:r>
              <a:rPr lang="en-US" dirty="0"/>
              <a:t> someone to a lateral ankle sprain. With the high prevalence of lateral ankle sprains, it can lead to disability and recurrence, as individuals who sustained a previous ankle injury were 3.5 times more likely to sustain another ankle injury, with a recurrence rate of 12-47%. With high rate of recurrence, chronic ankle instability can develop 70% of the time which leads to increased disability. </a:t>
            </a:r>
          </a:p>
        </p:txBody>
      </p:sp>
      <p:sp>
        <p:nvSpPr>
          <p:cNvPr id="4" name="Slide Number Placeholder 3"/>
          <p:cNvSpPr>
            <a:spLocks noGrp="1"/>
          </p:cNvSpPr>
          <p:nvPr>
            <p:ph type="sldNum" sz="quarter" idx="5"/>
          </p:nvPr>
        </p:nvSpPr>
        <p:spPr/>
        <p:txBody>
          <a:bodyPr/>
          <a:lstStyle/>
          <a:p>
            <a:fld id="{08E80541-292E-4A14-907F-FA923B0D5273}" type="slidenum">
              <a:rPr lang="en-US" smtClean="0"/>
              <a:t>19</a:t>
            </a:fld>
            <a:endParaRPr lang="en-US" dirty="0"/>
          </a:p>
        </p:txBody>
      </p:sp>
    </p:spTree>
    <p:extLst>
      <p:ext uri="{BB962C8B-B14F-4D97-AF65-F5344CB8AC3E}">
        <p14:creationId xmlns:p14="http://schemas.microsoft.com/office/powerpoint/2010/main" val="110981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 of interests in this presentation</a:t>
            </a:r>
          </a:p>
        </p:txBody>
      </p:sp>
      <p:sp>
        <p:nvSpPr>
          <p:cNvPr id="4" name="Slide Number Placeholder 3"/>
          <p:cNvSpPr>
            <a:spLocks noGrp="1"/>
          </p:cNvSpPr>
          <p:nvPr>
            <p:ph type="sldNum" sz="quarter" idx="5"/>
          </p:nvPr>
        </p:nvSpPr>
        <p:spPr/>
        <p:txBody>
          <a:bodyPr/>
          <a:lstStyle/>
          <a:p>
            <a:fld id="{08E80541-292E-4A14-907F-FA923B0D5273}" type="slidenum">
              <a:rPr lang="en-US" smtClean="0"/>
              <a:t>2</a:t>
            </a:fld>
            <a:endParaRPr lang="en-US" dirty="0"/>
          </a:p>
        </p:txBody>
      </p:sp>
    </p:spTree>
    <p:extLst>
      <p:ext uri="{BB962C8B-B14F-4D97-AF65-F5344CB8AC3E}">
        <p14:creationId xmlns:p14="http://schemas.microsoft.com/office/powerpoint/2010/main" val="222770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common as lateral ankle sprains are, when someone presents with an acute ankle injury it is our due diligence to perform a thorough exam including palpation to the surrounding bones and structures. Tenderness to palpation along both malleoli, base of the 5</a:t>
            </a:r>
            <a:r>
              <a:rPr lang="en-US" baseline="30000" dirty="0"/>
              <a:t>th</a:t>
            </a:r>
            <a:r>
              <a:rPr lang="en-US" dirty="0"/>
              <a:t> metatarsal , and the navicular can increase likelihood of fractures. Based off the </a:t>
            </a:r>
            <a:r>
              <a:rPr lang="en-US" dirty="0" err="1"/>
              <a:t>ottowa</a:t>
            </a:r>
            <a:r>
              <a:rPr lang="en-US" dirty="0"/>
              <a:t> ankle rules, which were developed to reduce health care costs and diminish unnecessary radiograph imaging the rules help with clinical reasoning. It allows us to rule in imaging if a patient presents with bony tenderness over those areas and inability to weight bear, patient may have an associated fracture. Although the navicular bone is included in the </a:t>
            </a:r>
            <a:r>
              <a:rPr lang="en-US" dirty="0" err="1"/>
              <a:t>ottowa</a:t>
            </a:r>
            <a:r>
              <a:rPr lang="en-US" dirty="0"/>
              <a:t> ankle rules, it is not a common presentation associated with lateral ankle sprain. </a:t>
            </a:r>
          </a:p>
        </p:txBody>
      </p:sp>
      <p:sp>
        <p:nvSpPr>
          <p:cNvPr id="4" name="Slide Number Placeholder 3"/>
          <p:cNvSpPr>
            <a:spLocks noGrp="1"/>
          </p:cNvSpPr>
          <p:nvPr>
            <p:ph type="sldNum" sz="quarter" idx="5"/>
          </p:nvPr>
        </p:nvSpPr>
        <p:spPr/>
        <p:txBody>
          <a:bodyPr/>
          <a:lstStyle/>
          <a:p>
            <a:fld id="{08E80541-292E-4A14-907F-FA923B0D5273}" type="slidenum">
              <a:rPr lang="en-US" smtClean="0"/>
              <a:t>20</a:t>
            </a:fld>
            <a:endParaRPr lang="en-US" dirty="0"/>
          </a:p>
        </p:txBody>
      </p:sp>
    </p:spTree>
    <p:extLst>
      <p:ext uri="{BB962C8B-B14F-4D97-AF65-F5344CB8AC3E}">
        <p14:creationId xmlns:p14="http://schemas.microsoft.com/office/powerpoint/2010/main" val="4108699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study by Rhon et al. discussed the prevalence of fractures and chronic recurrence in lateral ankle sprains with a retrospective cohort study. They looked at over 30,000 patients who were enrolled in the military in a 5 year span that presented with an ankle injury. They looked at total costs and cases that required surgery. Almost ¼ of the patients had an associated fracture with ankle sprain, and the fracture cases were more likely to require surgery. Although it did not specify type of fracture it gives us an idea of how prevalent associated fractures are with inversion ankle sprains. They discussed that of those patients, individuals with an associative fracture were 4x more likely to undergo operative management. </a:t>
            </a:r>
          </a:p>
        </p:txBody>
      </p:sp>
      <p:sp>
        <p:nvSpPr>
          <p:cNvPr id="4" name="Slide Number Placeholder 3"/>
          <p:cNvSpPr>
            <a:spLocks noGrp="1"/>
          </p:cNvSpPr>
          <p:nvPr>
            <p:ph type="sldNum" sz="quarter" idx="5"/>
          </p:nvPr>
        </p:nvSpPr>
        <p:spPr/>
        <p:txBody>
          <a:bodyPr/>
          <a:lstStyle/>
          <a:p>
            <a:fld id="{08E80541-292E-4A14-907F-FA923B0D5273}" type="slidenum">
              <a:rPr lang="en-US" smtClean="0"/>
              <a:t>21</a:t>
            </a:fld>
            <a:endParaRPr lang="en-US" dirty="0"/>
          </a:p>
        </p:txBody>
      </p:sp>
    </p:spTree>
    <p:extLst>
      <p:ext uri="{BB962C8B-B14F-4D97-AF65-F5344CB8AC3E}">
        <p14:creationId xmlns:p14="http://schemas.microsoft.com/office/powerpoint/2010/main" val="397117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study performed by </a:t>
            </a:r>
            <a:r>
              <a:rPr lang="en-US" dirty="0" err="1"/>
              <a:t>Debieux</a:t>
            </a:r>
            <a:r>
              <a:rPr lang="en-US" dirty="0"/>
              <a:t> et al utilized MRI imaging to assess the prevalence of foot and ankle injuries and non diagnosable fractures on radiographs in patients that presented to the ED with an episode of an ankle sprain. Based off the Ottawa ankle rules and clinical exam, patients were given MRI imaging if they met the criteria. Of the patients assessed, fractures were found to occur in 21.7% of patients. This is consistent with </a:t>
            </a:r>
            <a:r>
              <a:rPr lang="en-US" dirty="0" err="1"/>
              <a:t>Rhon</a:t>
            </a:r>
            <a:r>
              <a:rPr lang="en-US" dirty="0"/>
              <a:t> et al that fractures occurred in 22% of all ankle injuries. The most common fractures were ATFL avulsion fractures, calcaneus process fractures, and cuboid fractures. It is important to note that of the 180 patients, there were only 3 navicular fractures giving it a prevalence rate of 0.016%. </a:t>
            </a:r>
          </a:p>
        </p:txBody>
      </p:sp>
      <p:sp>
        <p:nvSpPr>
          <p:cNvPr id="4" name="Slide Number Placeholder 3"/>
          <p:cNvSpPr>
            <a:spLocks noGrp="1"/>
          </p:cNvSpPr>
          <p:nvPr>
            <p:ph type="sldNum" sz="quarter" idx="5"/>
          </p:nvPr>
        </p:nvSpPr>
        <p:spPr/>
        <p:txBody>
          <a:bodyPr/>
          <a:lstStyle/>
          <a:p>
            <a:fld id="{08E80541-292E-4A14-907F-FA923B0D5273}" type="slidenum">
              <a:rPr lang="en-US" smtClean="0"/>
              <a:t>22</a:t>
            </a:fld>
            <a:endParaRPr lang="en-US" dirty="0"/>
          </a:p>
        </p:txBody>
      </p:sp>
    </p:spTree>
    <p:extLst>
      <p:ext uri="{BB962C8B-B14F-4D97-AF65-F5344CB8AC3E}">
        <p14:creationId xmlns:p14="http://schemas.microsoft.com/office/powerpoint/2010/main" val="840920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Khor et al  discussed anatomic injuries associated with ankle sprains done with MRI imaging. Of the 64 patients that were scanned, their results are consistent with the previous reported studies of associated fracture of 22%. One patient in this study presented with a fracture of the navicular, but it did not discuss what type of fracture. Based off the previous research we can conclude that fractures occur with approximately 22% of ankle sprains, and navicular fractures have a very low prevalence. </a:t>
            </a:r>
          </a:p>
        </p:txBody>
      </p:sp>
      <p:sp>
        <p:nvSpPr>
          <p:cNvPr id="4" name="Slide Number Placeholder 3"/>
          <p:cNvSpPr>
            <a:spLocks noGrp="1"/>
          </p:cNvSpPr>
          <p:nvPr>
            <p:ph type="sldNum" sz="quarter" idx="5"/>
          </p:nvPr>
        </p:nvSpPr>
        <p:spPr/>
        <p:txBody>
          <a:bodyPr/>
          <a:lstStyle/>
          <a:p>
            <a:fld id="{08E80541-292E-4A14-907F-FA923B0D5273}" type="slidenum">
              <a:rPr lang="en-US" smtClean="0"/>
              <a:t>23</a:t>
            </a:fld>
            <a:endParaRPr lang="en-US" dirty="0"/>
          </a:p>
        </p:txBody>
      </p:sp>
    </p:spTree>
    <p:extLst>
      <p:ext uri="{BB962C8B-B14F-4D97-AF65-F5344CB8AC3E}">
        <p14:creationId xmlns:p14="http://schemas.microsoft.com/office/powerpoint/2010/main" val="227462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off those three studies we know fractures are associated 22% of the time, and that navicular fractures have a low prevalence . Singh et al is the first to report a navicular body fracture associated with lateral ankle injury in a case study published in 2021. The patient was an 18 year old female long jumper who sustained a twisting injury, ( did not specify type of twisting injury) with imaging showing a type II navicular body fracture and complete ATFL tear. The patient underwent surgical fixation due to displaced nature of the navicular and was allowed to resume physical activity within 4 months after surgery.  This is an operative example of managing a navicular fracture associated with lateral ankle sprain. </a:t>
            </a:r>
          </a:p>
        </p:txBody>
      </p:sp>
      <p:sp>
        <p:nvSpPr>
          <p:cNvPr id="4" name="Slide Number Placeholder 3"/>
          <p:cNvSpPr>
            <a:spLocks noGrp="1"/>
          </p:cNvSpPr>
          <p:nvPr>
            <p:ph type="sldNum" sz="quarter" idx="5"/>
          </p:nvPr>
        </p:nvSpPr>
        <p:spPr/>
        <p:txBody>
          <a:bodyPr/>
          <a:lstStyle/>
          <a:p>
            <a:fld id="{08E80541-292E-4A14-907F-FA923B0D5273}" type="slidenum">
              <a:rPr lang="en-US" smtClean="0"/>
              <a:t>24</a:t>
            </a:fld>
            <a:endParaRPr lang="en-US" dirty="0"/>
          </a:p>
        </p:txBody>
      </p:sp>
    </p:spTree>
    <p:extLst>
      <p:ext uri="{BB962C8B-B14F-4D97-AF65-F5344CB8AC3E}">
        <p14:creationId xmlns:p14="http://schemas.microsoft.com/office/powerpoint/2010/main" val="653576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discussed surgical case that was reported in literature, I would like to present a nonsurgical case that was seen in our network by a colleague of mine. The patient is a 16 y/o female track and field athlete. Her PMH is unremarkable, with the exception of bilateral ASIS avulsion fractures, that was treated non operatively with physical therapy a year prior. In march she was playing basket ball and had an inversion ankle sprain and heard a pop. At the time she was able to ambulate home on forefoot and had pain primarily with weight bearing mostly on the dorsum of the foot. She had presented to emergency room secondary to inability to bear full weight on her foot. </a:t>
            </a:r>
          </a:p>
        </p:txBody>
      </p:sp>
      <p:sp>
        <p:nvSpPr>
          <p:cNvPr id="4" name="Slide Number Placeholder 3"/>
          <p:cNvSpPr>
            <a:spLocks noGrp="1"/>
          </p:cNvSpPr>
          <p:nvPr>
            <p:ph type="sldNum" sz="quarter" idx="5"/>
          </p:nvPr>
        </p:nvSpPr>
        <p:spPr/>
        <p:txBody>
          <a:bodyPr/>
          <a:lstStyle/>
          <a:p>
            <a:fld id="{08E80541-292E-4A14-907F-FA923B0D5273}" type="slidenum">
              <a:rPr lang="en-US" smtClean="0"/>
              <a:t>25</a:t>
            </a:fld>
            <a:endParaRPr lang="en-US" dirty="0"/>
          </a:p>
        </p:txBody>
      </p:sp>
    </p:spTree>
    <p:extLst>
      <p:ext uri="{BB962C8B-B14F-4D97-AF65-F5344CB8AC3E}">
        <p14:creationId xmlns:p14="http://schemas.microsoft.com/office/powerpoint/2010/main" val="361602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inability to bear weight on her foot, and tenderness over the navicular she had plain film radiographs taken at the emergency department. Radiologist report read: “flake type avulsion fracture on the dorsal aspect of the navicular” She was referred to pediatric orthopedics, placed in weightbearing CAM boot after leaving the emergency department. </a:t>
            </a:r>
          </a:p>
        </p:txBody>
      </p:sp>
      <p:sp>
        <p:nvSpPr>
          <p:cNvPr id="4" name="Slide Number Placeholder 3"/>
          <p:cNvSpPr>
            <a:spLocks noGrp="1"/>
          </p:cNvSpPr>
          <p:nvPr>
            <p:ph type="sldNum" sz="quarter" idx="5"/>
          </p:nvPr>
        </p:nvSpPr>
        <p:spPr/>
        <p:txBody>
          <a:bodyPr/>
          <a:lstStyle/>
          <a:p>
            <a:fld id="{08E80541-292E-4A14-907F-FA923B0D5273}" type="slidenum">
              <a:rPr lang="en-US" smtClean="0"/>
              <a:t>26</a:t>
            </a:fld>
            <a:endParaRPr lang="en-US" dirty="0"/>
          </a:p>
        </p:txBody>
      </p:sp>
    </p:spTree>
    <p:extLst>
      <p:ext uri="{BB962C8B-B14F-4D97-AF65-F5344CB8AC3E}">
        <p14:creationId xmlns:p14="http://schemas.microsoft.com/office/powerpoint/2010/main" val="2545293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followed up with pediatric orthopedics 2 days later.  Orthopedic </a:t>
            </a:r>
            <a:r>
              <a:rPr lang="en-US" dirty="0" err="1"/>
              <a:t>examed</a:t>
            </a:r>
            <a:r>
              <a:rPr lang="en-US" dirty="0"/>
              <a:t> revealed swelling in the ankle, tenderness to palpation along the ATFL and navicular, negative anterior drawer, decreased range of motion throughout. Her sensorimotor exam was intact. </a:t>
            </a:r>
          </a:p>
        </p:txBody>
      </p:sp>
      <p:sp>
        <p:nvSpPr>
          <p:cNvPr id="4" name="Slide Number Placeholder 3"/>
          <p:cNvSpPr>
            <a:spLocks noGrp="1"/>
          </p:cNvSpPr>
          <p:nvPr>
            <p:ph type="sldNum" sz="quarter" idx="5"/>
          </p:nvPr>
        </p:nvSpPr>
        <p:spPr/>
        <p:txBody>
          <a:bodyPr/>
          <a:lstStyle/>
          <a:p>
            <a:fld id="{08E80541-292E-4A14-907F-FA923B0D5273}" type="slidenum">
              <a:rPr lang="en-US" smtClean="0"/>
              <a:t>27</a:t>
            </a:fld>
            <a:endParaRPr lang="en-US" dirty="0"/>
          </a:p>
        </p:txBody>
      </p:sp>
    </p:spTree>
    <p:extLst>
      <p:ext uri="{BB962C8B-B14F-4D97-AF65-F5344CB8AC3E}">
        <p14:creationId xmlns:p14="http://schemas.microsoft.com/office/powerpoint/2010/main" val="1254380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 orthopedics kept her in the CAM boot from her ED visit and kept her in the cam boot for 3 weeks. She followed up with pediatric orthopedics at the end of the month and at that time the fracture had formed a callus and was cleared for full return to sport with no restrictions. </a:t>
            </a:r>
          </a:p>
        </p:txBody>
      </p:sp>
      <p:sp>
        <p:nvSpPr>
          <p:cNvPr id="4" name="Slide Number Placeholder 3"/>
          <p:cNvSpPr>
            <a:spLocks noGrp="1"/>
          </p:cNvSpPr>
          <p:nvPr>
            <p:ph type="sldNum" sz="quarter" idx="5"/>
          </p:nvPr>
        </p:nvSpPr>
        <p:spPr/>
        <p:txBody>
          <a:bodyPr/>
          <a:lstStyle/>
          <a:p>
            <a:fld id="{08E80541-292E-4A14-907F-FA923B0D5273}" type="slidenum">
              <a:rPr lang="en-US" smtClean="0"/>
              <a:t>28</a:t>
            </a:fld>
            <a:endParaRPr lang="en-US" dirty="0"/>
          </a:p>
        </p:txBody>
      </p:sp>
    </p:spTree>
    <p:extLst>
      <p:ext uri="{BB962C8B-B14F-4D97-AF65-F5344CB8AC3E}">
        <p14:creationId xmlns:p14="http://schemas.microsoft.com/office/powerpoint/2010/main" val="597481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 month later after she was medically cleared by the physician she had presented to physical therapy for consult via direct access with chief complaint of pain with jumping and push off during a track and field meet, with pain ranging from a 6-10/10. She was still struggling with push off. </a:t>
            </a:r>
          </a:p>
        </p:txBody>
      </p:sp>
      <p:sp>
        <p:nvSpPr>
          <p:cNvPr id="4" name="Slide Number Placeholder 3"/>
          <p:cNvSpPr>
            <a:spLocks noGrp="1"/>
          </p:cNvSpPr>
          <p:nvPr>
            <p:ph type="sldNum" sz="quarter" idx="5"/>
          </p:nvPr>
        </p:nvSpPr>
        <p:spPr/>
        <p:txBody>
          <a:bodyPr/>
          <a:lstStyle/>
          <a:p>
            <a:fld id="{08E80541-292E-4A14-907F-FA923B0D5273}" type="slidenum">
              <a:rPr lang="en-US" smtClean="0"/>
              <a:t>29</a:t>
            </a:fld>
            <a:endParaRPr lang="en-US" dirty="0"/>
          </a:p>
        </p:txBody>
      </p:sp>
    </p:spTree>
    <p:extLst>
      <p:ext uri="{BB962C8B-B14F-4D97-AF65-F5344CB8AC3E}">
        <p14:creationId xmlns:p14="http://schemas.microsoft.com/office/powerpoint/2010/main" val="368012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objectives for today are:</a:t>
            </a:r>
          </a:p>
          <a:p>
            <a:r>
              <a:rPr lang="en-US" dirty="0"/>
              <a:t>To discuss the relevant anatomy of the foot and ankle, </a:t>
            </a:r>
          </a:p>
          <a:p>
            <a:r>
              <a:rPr lang="en-US" dirty="0"/>
              <a:t>Discuss types of fractures that can occur at the navicular bone, both chronic and acute</a:t>
            </a:r>
          </a:p>
          <a:p>
            <a:r>
              <a:rPr lang="en-US" dirty="0"/>
              <a:t>Discuss the prevalence of navicular fractures </a:t>
            </a:r>
          </a:p>
          <a:p>
            <a:r>
              <a:rPr lang="en-US" dirty="0"/>
              <a:t>Discuss ankle sprain prevalence associated complications </a:t>
            </a:r>
          </a:p>
          <a:p>
            <a:r>
              <a:rPr lang="en-US" dirty="0"/>
              <a:t>And then to close we will review a case study of non operative management of a navicular fracture.</a:t>
            </a:r>
          </a:p>
        </p:txBody>
      </p:sp>
      <p:sp>
        <p:nvSpPr>
          <p:cNvPr id="4" name="Slide Number Placeholder 3"/>
          <p:cNvSpPr>
            <a:spLocks noGrp="1"/>
          </p:cNvSpPr>
          <p:nvPr>
            <p:ph type="sldNum" sz="quarter" idx="5"/>
          </p:nvPr>
        </p:nvSpPr>
        <p:spPr/>
        <p:txBody>
          <a:bodyPr/>
          <a:lstStyle/>
          <a:p>
            <a:fld id="{08E80541-292E-4A14-907F-FA923B0D5273}" type="slidenum">
              <a:rPr lang="en-US" smtClean="0"/>
              <a:t>3</a:t>
            </a:fld>
            <a:endParaRPr lang="en-US" dirty="0"/>
          </a:p>
        </p:txBody>
      </p:sp>
    </p:spTree>
    <p:extLst>
      <p:ext uri="{BB962C8B-B14F-4D97-AF65-F5344CB8AC3E}">
        <p14:creationId xmlns:p14="http://schemas.microsoft.com/office/powerpoint/2010/main" val="2186411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her physical exam, in which I have highlighted the limitations found on initial examination. Her primary limitations were dorsiflexion range of motion and weakness in R her posterior </a:t>
            </a:r>
            <a:r>
              <a:rPr lang="en-US" dirty="0" err="1"/>
              <a:t>tibilias</a:t>
            </a:r>
            <a:r>
              <a:rPr lang="en-US" dirty="0"/>
              <a:t>. </a:t>
            </a:r>
          </a:p>
        </p:txBody>
      </p:sp>
      <p:sp>
        <p:nvSpPr>
          <p:cNvPr id="4" name="Slide Number Placeholder 3"/>
          <p:cNvSpPr>
            <a:spLocks noGrp="1"/>
          </p:cNvSpPr>
          <p:nvPr>
            <p:ph type="sldNum" sz="quarter" idx="5"/>
          </p:nvPr>
        </p:nvSpPr>
        <p:spPr/>
        <p:txBody>
          <a:bodyPr/>
          <a:lstStyle/>
          <a:p>
            <a:fld id="{08E80541-292E-4A14-907F-FA923B0D5273}" type="slidenum">
              <a:rPr lang="en-US" smtClean="0"/>
              <a:t>30</a:t>
            </a:fld>
            <a:endParaRPr lang="en-US" dirty="0"/>
          </a:p>
        </p:txBody>
      </p:sp>
    </p:spTree>
    <p:extLst>
      <p:ext uri="{BB962C8B-B14F-4D97-AF65-F5344CB8AC3E}">
        <p14:creationId xmlns:p14="http://schemas.microsoft.com/office/powerpoint/2010/main" val="3790603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off the physical exam, her primary impairments that she presented with were foot and ankle hypomobility (primarily the subtalar and </a:t>
            </a:r>
            <a:r>
              <a:rPr lang="en-US" dirty="0" err="1"/>
              <a:t>talocrual</a:t>
            </a:r>
            <a:r>
              <a:rPr lang="en-US" dirty="0"/>
              <a:t> joint), decreased intrinsic ankle strength and poor foot posture. She presented with pes planus and during ambulation was an early excessive pronator. Her Foto score on initial evaluation was 44. Based off FOTO, she reported that she had quite a bit of difficulty with walking a mile, heavy activities and her usual activities. She had moderate difficulty with light </a:t>
            </a:r>
            <a:r>
              <a:rPr lang="en-US" dirty="0" err="1"/>
              <a:t>activites</a:t>
            </a:r>
            <a:r>
              <a:rPr lang="en-US" dirty="0"/>
              <a:t>. </a:t>
            </a:r>
          </a:p>
        </p:txBody>
      </p:sp>
      <p:sp>
        <p:nvSpPr>
          <p:cNvPr id="4" name="Slide Number Placeholder 3"/>
          <p:cNvSpPr>
            <a:spLocks noGrp="1"/>
          </p:cNvSpPr>
          <p:nvPr>
            <p:ph type="sldNum" sz="quarter" idx="5"/>
          </p:nvPr>
        </p:nvSpPr>
        <p:spPr/>
        <p:txBody>
          <a:bodyPr/>
          <a:lstStyle/>
          <a:p>
            <a:fld id="{08E80541-292E-4A14-907F-FA923B0D5273}" type="slidenum">
              <a:rPr lang="en-US" smtClean="0"/>
              <a:t>31</a:t>
            </a:fld>
            <a:endParaRPr lang="en-US" dirty="0"/>
          </a:p>
        </p:txBody>
      </p:sp>
    </p:spTree>
    <p:extLst>
      <p:ext uri="{BB962C8B-B14F-4D97-AF65-F5344CB8AC3E}">
        <p14:creationId xmlns:p14="http://schemas.microsoft.com/office/powerpoint/2010/main" val="3128957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 initial home program given was plantar fascia stretching, short foot, and toe yoga to help with ankle hypomobility and impaired intrinsic strength of her foot. Her sessions focused primarily on intrinsic and posterior tibialis strengthening, closed chain stability exercises in single leg and was progressed to uneven surfaces, and perturbations. </a:t>
            </a:r>
          </a:p>
        </p:txBody>
      </p:sp>
      <p:sp>
        <p:nvSpPr>
          <p:cNvPr id="4" name="Slide Number Placeholder 3"/>
          <p:cNvSpPr>
            <a:spLocks noGrp="1"/>
          </p:cNvSpPr>
          <p:nvPr>
            <p:ph type="sldNum" sz="quarter" idx="5"/>
          </p:nvPr>
        </p:nvSpPr>
        <p:spPr/>
        <p:txBody>
          <a:bodyPr/>
          <a:lstStyle/>
          <a:p>
            <a:fld id="{08E80541-292E-4A14-907F-FA923B0D5273}" type="slidenum">
              <a:rPr lang="en-US" smtClean="0"/>
              <a:t>32</a:t>
            </a:fld>
            <a:endParaRPr lang="en-US" dirty="0"/>
          </a:p>
        </p:txBody>
      </p:sp>
    </p:spTree>
    <p:extLst>
      <p:ext uri="{BB962C8B-B14F-4D97-AF65-F5344CB8AC3E}">
        <p14:creationId xmlns:p14="http://schemas.microsoft.com/office/powerpoint/2010/main" val="3511686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patient was seen for a total of 5 visits over a month time span. Upon discharge she noted 100% improvement and had returned to sport with no pain or dysfunction. Her FOTO on discharge was 99. FOTO is a multifactorial outcome measure that looks at age, comorbidities, activity level and rates it on a scale compared to the national average. The predicted outcome measure for this patient was 79 so she was above the national outcome on discharge day</a:t>
            </a:r>
          </a:p>
        </p:txBody>
      </p:sp>
      <p:sp>
        <p:nvSpPr>
          <p:cNvPr id="4" name="Slide Number Placeholder 3"/>
          <p:cNvSpPr>
            <a:spLocks noGrp="1"/>
          </p:cNvSpPr>
          <p:nvPr>
            <p:ph type="sldNum" sz="quarter" idx="5"/>
          </p:nvPr>
        </p:nvSpPr>
        <p:spPr/>
        <p:txBody>
          <a:bodyPr/>
          <a:lstStyle/>
          <a:p>
            <a:fld id="{08E80541-292E-4A14-907F-FA923B0D5273}" type="slidenum">
              <a:rPr lang="en-US" smtClean="0"/>
              <a:t>33</a:t>
            </a:fld>
            <a:endParaRPr lang="en-US" dirty="0"/>
          </a:p>
        </p:txBody>
      </p:sp>
    </p:spTree>
    <p:extLst>
      <p:ext uri="{BB962C8B-B14F-4D97-AF65-F5344CB8AC3E}">
        <p14:creationId xmlns:p14="http://schemas.microsoft.com/office/powerpoint/2010/main" val="3088730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navicular fractures are rare in isolation and are </a:t>
            </a:r>
            <a:r>
              <a:rPr lang="en-US" dirty="0" err="1"/>
              <a:t>ofted</a:t>
            </a:r>
            <a:r>
              <a:rPr lang="en-US" dirty="0"/>
              <a:t> associated with high energy traumas. In comparison lateral ankle sprains are a common diagnosis that are often treated and seen in both physical therapy clinics and medical offices. Ankle sprains are a diagnosis that often presents to physical therapy direct access. It is important to understand that navicular fractures associated with ankle sprains have a low prevalence, however the navicular is included in the </a:t>
            </a:r>
            <a:r>
              <a:rPr lang="en-US" dirty="0" err="1"/>
              <a:t>ottowa</a:t>
            </a:r>
            <a:r>
              <a:rPr lang="en-US" dirty="0"/>
              <a:t> ankle rules because they can happen. During our physical exam it is important to due our due diligence with ruling out a navicular fracture secondary to the decreased blood flow to the area and the important role the navicular plays in gait. Due to its importance it is a diagnosis that we do not want to miss and can be often overlooked and delayed secondary to the low prevalence. This presentation's goal was to highlight and bring attention to navicular fractures in order to allow us with better </a:t>
            </a:r>
            <a:r>
              <a:rPr lang="en-US" dirty="0" err="1"/>
              <a:t>clincal</a:t>
            </a:r>
            <a:r>
              <a:rPr lang="en-US" dirty="0"/>
              <a:t> reasoning and to provide the best quality patient care. </a:t>
            </a:r>
          </a:p>
        </p:txBody>
      </p:sp>
      <p:sp>
        <p:nvSpPr>
          <p:cNvPr id="4" name="Slide Number Placeholder 3"/>
          <p:cNvSpPr>
            <a:spLocks noGrp="1"/>
          </p:cNvSpPr>
          <p:nvPr>
            <p:ph type="sldNum" sz="quarter" idx="5"/>
          </p:nvPr>
        </p:nvSpPr>
        <p:spPr/>
        <p:txBody>
          <a:bodyPr/>
          <a:lstStyle/>
          <a:p>
            <a:fld id="{08E80541-292E-4A14-907F-FA923B0D5273}" type="slidenum">
              <a:rPr lang="en-US" smtClean="0"/>
              <a:t>34</a:t>
            </a:fld>
            <a:endParaRPr lang="en-US" dirty="0"/>
          </a:p>
        </p:txBody>
      </p:sp>
    </p:spTree>
    <p:extLst>
      <p:ext uri="{BB962C8B-B14F-4D97-AF65-F5344CB8AC3E}">
        <p14:creationId xmlns:p14="http://schemas.microsoft.com/office/powerpoint/2010/main" val="2036035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are there any questions?</a:t>
            </a:r>
          </a:p>
          <a:p>
            <a:endParaRPr lang="en-US" dirty="0"/>
          </a:p>
        </p:txBody>
      </p:sp>
      <p:sp>
        <p:nvSpPr>
          <p:cNvPr id="4" name="Slide Number Placeholder 3"/>
          <p:cNvSpPr>
            <a:spLocks noGrp="1"/>
          </p:cNvSpPr>
          <p:nvPr>
            <p:ph type="sldNum" sz="quarter" idx="5"/>
          </p:nvPr>
        </p:nvSpPr>
        <p:spPr/>
        <p:txBody>
          <a:bodyPr/>
          <a:lstStyle/>
          <a:p>
            <a:fld id="{08E80541-292E-4A14-907F-FA923B0D5273}" type="slidenum">
              <a:rPr lang="en-US" smtClean="0"/>
              <a:t>35</a:t>
            </a:fld>
            <a:endParaRPr lang="en-US" dirty="0"/>
          </a:p>
        </p:txBody>
      </p:sp>
    </p:spTree>
    <p:extLst>
      <p:ext uri="{BB962C8B-B14F-4D97-AF65-F5344CB8AC3E}">
        <p14:creationId xmlns:p14="http://schemas.microsoft.com/office/powerpoint/2010/main" val="2728465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80541-292E-4A14-907F-FA923B0D5273}" type="slidenum">
              <a:rPr lang="en-US" smtClean="0"/>
              <a:t>36</a:t>
            </a:fld>
            <a:endParaRPr lang="en-US" dirty="0"/>
          </a:p>
        </p:txBody>
      </p:sp>
    </p:spTree>
    <p:extLst>
      <p:ext uri="{BB962C8B-B14F-4D97-AF65-F5344CB8AC3E}">
        <p14:creationId xmlns:p14="http://schemas.microsoft.com/office/powerpoint/2010/main" val="125125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this slide as review of ligamentous complex of both the lateral and medial ankle. On the left hand side is the lateral ankle.  The ligaments to highlight are the anterior talofibular ligament, the posterior talofibular ligament and the calcaneofibular ligament, often involved in lateral ankle sprains. On the right hand side of your slide is the medial ankle complex. The deltoid ligament which is composed of the tibiocalcaneal, tibionavicular and anterior and posterior tibiotalar ligament provides stability medially. The plantar calcaneonavicular ligament otherwise known as the spring ligament and the tibionavicular ligament insert on the navicular. The navicular also serves as an important attachment site for the posterior tibial tendon. </a:t>
            </a:r>
          </a:p>
        </p:txBody>
      </p:sp>
      <p:sp>
        <p:nvSpPr>
          <p:cNvPr id="4" name="Slide Number Placeholder 3"/>
          <p:cNvSpPr>
            <a:spLocks noGrp="1"/>
          </p:cNvSpPr>
          <p:nvPr>
            <p:ph type="sldNum" sz="quarter" idx="5"/>
          </p:nvPr>
        </p:nvSpPr>
        <p:spPr/>
        <p:txBody>
          <a:bodyPr/>
          <a:lstStyle/>
          <a:p>
            <a:fld id="{08E80541-292E-4A14-907F-FA923B0D5273}" type="slidenum">
              <a:rPr lang="en-US" smtClean="0"/>
              <a:t>4</a:t>
            </a:fld>
            <a:endParaRPr lang="en-US" dirty="0"/>
          </a:p>
        </p:txBody>
      </p:sp>
    </p:spTree>
    <p:extLst>
      <p:ext uri="{BB962C8B-B14F-4D97-AF65-F5344CB8AC3E}">
        <p14:creationId xmlns:p14="http://schemas.microsoft.com/office/powerpoint/2010/main" val="113254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As we have discussed the ligamentous complexes of the ankle, we are going to focus in on the foot and particularly the navicular bone. The navicular is a saucer shaped bone that is often described as the keystone of the medial longitudinal arch. It articulates with the three cuneiforms distally, talar head proximally, and the cuboid laterally which creates a synovial cavity and reinforced by ligaments. As mentioned earlier, dorsal, inferior and plantar </a:t>
            </a:r>
            <a:r>
              <a:rPr lang="en-US" b="0" dirty="0" err="1"/>
              <a:t>calcaneonavicular</a:t>
            </a:r>
            <a:r>
              <a:rPr lang="en-US" b="0" dirty="0"/>
              <a:t> ligaments as well as the anterior fibers of the deltoid ligament provide static stability of the foot. The posterior tibialis also inserts on the navicular and create dynamic stability of the medial longitudinal arch during gait. </a:t>
            </a:r>
            <a:endParaRPr lang="en-US" b="1" dirty="0"/>
          </a:p>
        </p:txBody>
      </p:sp>
      <p:sp>
        <p:nvSpPr>
          <p:cNvPr id="4" name="Slide Number Placeholder 3"/>
          <p:cNvSpPr>
            <a:spLocks noGrp="1"/>
          </p:cNvSpPr>
          <p:nvPr>
            <p:ph type="sldNum" sz="quarter" idx="5"/>
          </p:nvPr>
        </p:nvSpPr>
        <p:spPr/>
        <p:txBody>
          <a:bodyPr/>
          <a:lstStyle/>
          <a:p>
            <a:fld id="{08E80541-292E-4A14-907F-FA923B0D5273}" type="slidenum">
              <a:rPr lang="en-US" smtClean="0"/>
              <a:t>5</a:t>
            </a:fld>
            <a:endParaRPr lang="en-US" dirty="0"/>
          </a:p>
        </p:txBody>
      </p:sp>
    </p:spTree>
    <p:extLst>
      <p:ext uri="{BB962C8B-B14F-4D97-AF65-F5344CB8AC3E}">
        <p14:creationId xmlns:p14="http://schemas.microsoft.com/office/powerpoint/2010/main" val="278088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navicular bone is surrounded by a dense articular capsule. It going to receive blood supply from the anastomoses of the dorsalis pedis and posterior tib artery. Due to this anastomoses the middle 1/3 of the bone is avascular, making it susceptible to non union and stress fractures. This can lead to avascular necrosis of the navicular bone if left untreated. </a:t>
            </a:r>
          </a:p>
        </p:txBody>
      </p:sp>
      <p:sp>
        <p:nvSpPr>
          <p:cNvPr id="4" name="Slide Number Placeholder 3"/>
          <p:cNvSpPr>
            <a:spLocks noGrp="1"/>
          </p:cNvSpPr>
          <p:nvPr>
            <p:ph type="sldNum" sz="quarter" idx="5"/>
          </p:nvPr>
        </p:nvSpPr>
        <p:spPr/>
        <p:txBody>
          <a:bodyPr/>
          <a:lstStyle/>
          <a:p>
            <a:fld id="{08E80541-292E-4A14-907F-FA923B0D5273}" type="slidenum">
              <a:rPr lang="en-US" smtClean="0"/>
              <a:t>6</a:t>
            </a:fld>
            <a:endParaRPr lang="en-US" dirty="0"/>
          </a:p>
        </p:txBody>
      </p:sp>
    </p:spTree>
    <p:extLst>
      <p:ext uri="{BB962C8B-B14F-4D97-AF65-F5344CB8AC3E}">
        <p14:creationId xmlns:p14="http://schemas.microsoft.com/office/powerpoint/2010/main" val="85561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sources have referred to the navicular bone as the “keystone” of the medial longitudinal arch due to the ball and socket nature of the joint and it’s role in the transverse tarsal joint complex, which is comprised of the talonavicular and calcaneocuboid joint. Depending on the position of the calcaneus it allows for locking and unlocking of the medial longitudinal arch to allow for proper gait mechanics. During heel strike the transverse tarsal joint unlocks allowing for a flexible foot for shock absorption, and then will lock during toe off to allow for propulsion. The talonavicular joint is coupled tightly with subtalar motion to allow for gait mechanics and ability to ambulate on uneven surfaces. If the subtalar joint is fused only 26% of talonavicular motion is available. Due to the biomechanics and anatomy of the navicular, and its role in ambulation, it requires high forces for injury. </a:t>
            </a:r>
            <a:r>
              <a:rPr lang="en-US" i="1" dirty="0"/>
              <a:t>It is similar to pelvic ring in that high forces will also damage surrounding soft tissue and adjacent medial and lateral column structures. </a:t>
            </a:r>
            <a:r>
              <a:rPr lang="en-US" i="0" dirty="0"/>
              <a:t>Dysfunction in the medial longitudinal arch can lead to arch collapse, flat foot deformity, and progressive subtalar valgus all resulting in increased pain and decreased function. </a:t>
            </a:r>
            <a:r>
              <a:rPr lang="en-US" i="1" dirty="0"/>
              <a:t> </a:t>
            </a:r>
          </a:p>
        </p:txBody>
      </p:sp>
      <p:sp>
        <p:nvSpPr>
          <p:cNvPr id="4" name="Slide Number Placeholder 3"/>
          <p:cNvSpPr>
            <a:spLocks noGrp="1"/>
          </p:cNvSpPr>
          <p:nvPr>
            <p:ph type="sldNum" sz="quarter" idx="5"/>
          </p:nvPr>
        </p:nvSpPr>
        <p:spPr/>
        <p:txBody>
          <a:bodyPr/>
          <a:lstStyle/>
          <a:p>
            <a:fld id="{08E80541-292E-4A14-907F-FA923B0D5273}" type="slidenum">
              <a:rPr lang="en-US" smtClean="0"/>
              <a:t>7</a:t>
            </a:fld>
            <a:endParaRPr lang="en-US" dirty="0"/>
          </a:p>
        </p:txBody>
      </p:sp>
    </p:spTree>
    <p:extLst>
      <p:ext uri="{BB962C8B-B14F-4D97-AF65-F5344CB8AC3E}">
        <p14:creationId xmlns:p14="http://schemas.microsoft.com/office/powerpoint/2010/main" val="376543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Based off the biomechanics and anatomy of the foot, injury to the mid foot, and especially the tarsal bones are rare accounting for 5% of all foot injuries. Of the 5% of injuries mid foot injuries 35.5% are to the navicular. They require high energy mechanisms and are often associated with motor vehicle collisions. Due to the high energy mechanism there are often other associating injuries that result in fractures to the navicular being overlooked or missed. Navicular fractures are rarely seen in isolation and are often associated with other fractures or dislocations of the mid foot. </a:t>
            </a:r>
          </a:p>
        </p:txBody>
      </p:sp>
      <p:sp>
        <p:nvSpPr>
          <p:cNvPr id="4" name="Slide Number Placeholder 3"/>
          <p:cNvSpPr>
            <a:spLocks noGrp="1"/>
          </p:cNvSpPr>
          <p:nvPr>
            <p:ph type="sldNum" sz="quarter" idx="5"/>
          </p:nvPr>
        </p:nvSpPr>
        <p:spPr/>
        <p:txBody>
          <a:bodyPr/>
          <a:lstStyle/>
          <a:p>
            <a:fld id="{08E80541-292E-4A14-907F-FA923B0D5273}" type="slidenum">
              <a:rPr lang="en-US" smtClean="0"/>
              <a:t>8</a:t>
            </a:fld>
            <a:endParaRPr lang="en-US" dirty="0"/>
          </a:p>
        </p:txBody>
      </p:sp>
    </p:spTree>
    <p:extLst>
      <p:ext uri="{BB962C8B-B14F-4D97-AF65-F5344CB8AC3E}">
        <p14:creationId xmlns:p14="http://schemas.microsoft.com/office/powerpoint/2010/main" val="200868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a site of stress fractures as well, which is going to be more of a chronic injury that is often overlooked. There are some inconsistences in classification of acute fractures however majority of the literature classifies navicular fractures by three types avulsion, tuberosity and body fractures. Classifying and understanding these fractures allows for appropriate management of the fracture and clinical decision making. </a:t>
            </a:r>
          </a:p>
        </p:txBody>
      </p:sp>
      <p:sp>
        <p:nvSpPr>
          <p:cNvPr id="4" name="Slide Number Placeholder 3"/>
          <p:cNvSpPr>
            <a:spLocks noGrp="1"/>
          </p:cNvSpPr>
          <p:nvPr>
            <p:ph type="sldNum" sz="quarter" idx="5"/>
          </p:nvPr>
        </p:nvSpPr>
        <p:spPr/>
        <p:txBody>
          <a:bodyPr/>
          <a:lstStyle/>
          <a:p>
            <a:fld id="{08E80541-292E-4A14-907F-FA923B0D5273}" type="slidenum">
              <a:rPr lang="en-US" smtClean="0"/>
              <a:t>9</a:t>
            </a:fld>
            <a:endParaRPr lang="en-US" dirty="0"/>
          </a:p>
        </p:txBody>
      </p:sp>
    </p:spTree>
    <p:extLst>
      <p:ext uri="{BB962C8B-B14F-4D97-AF65-F5344CB8AC3E}">
        <p14:creationId xmlns:p14="http://schemas.microsoft.com/office/powerpoint/2010/main" val="1407724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22601"/>
            <a:ext cx="10363200" cy="2281767"/>
          </a:xfrm>
        </p:spPr>
        <p:txBody>
          <a:bodyPr/>
          <a:lstStyle>
            <a:lvl1pPr>
              <a:defRPr baseline="0">
                <a:solidFill>
                  <a:schemeClr val="tx1"/>
                </a:solidFill>
              </a:defRPr>
            </a:lvl1pPr>
          </a:lstStyle>
          <a:p>
            <a:endParaRPr lang="en-US"/>
          </a:p>
        </p:txBody>
      </p:sp>
      <p:sp>
        <p:nvSpPr>
          <p:cNvPr id="3" name="Subtitle 2"/>
          <p:cNvSpPr>
            <a:spLocks noGrp="1"/>
          </p:cNvSpPr>
          <p:nvPr>
            <p:ph type="subTitle" idx="1"/>
          </p:nvPr>
        </p:nvSpPr>
        <p:spPr>
          <a:xfrm>
            <a:off x="1828800" y="5359400"/>
            <a:ext cx="8534400" cy="736600"/>
          </a:xfrm>
        </p:spPr>
        <p:txBody>
          <a:bodyPr anchor="ctr" anchorCtr="0">
            <a:normAutofit/>
          </a:bodyPr>
          <a:lstStyle>
            <a:lvl1pPr marL="0" indent="0" algn="ctr">
              <a:buNone/>
              <a:defRPr sz="2133"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4544" y="623379"/>
            <a:ext cx="5622913" cy="2399221"/>
          </a:xfrm>
          <a:prstGeom prst="rect">
            <a:avLst/>
          </a:prstGeom>
        </p:spPr>
      </p:pic>
      <p:sp>
        <p:nvSpPr>
          <p:cNvPr id="38" name="Frame 37"/>
          <p:cNvSpPr/>
          <p:nvPr userDrawn="1"/>
        </p:nvSpPr>
        <p:spPr>
          <a:xfrm>
            <a:off x="406401" y="381000"/>
            <a:ext cx="11379199" cy="6096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Rectangle 38"/>
          <p:cNvSpPr/>
          <p:nvPr userDrawn="1"/>
        </p:nvSpPr>
        <p:spPr>
          <a:xfrm>
            <a:off x="304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userDrawn="1"/>
        </p:nvSpPr>
        <p:spPr>
          <a:xfrm>
            <a:off x="11480800" y="1600200"/>
            <a:ext cx="4064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60169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235089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505492" y="4950492"/>
            <a:ext cx="2472267" cy="1054883"/>
          </a:xfrm>
          <a:prstGeom prst="rect">
            <a:avLst/>
          </a:prstGeom>
        </p:spPr>
      </p:pic>
      <p:sp>
        <p:nvSpPr>
          <p:cNvPr id="7" name="Rectangle 6"/>
          <p:cNvSpPr/>
          <p:nvPr userDrawn="1"/>
        </p:nvSpPr>
        <p:spPr>
          <a:xfrm>
            <a:off x="8839200" y="248081"/>
            <a:ext cx="2743200" cy="592411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293617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348652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649303"/>
            <a:ext cx="2472267" cy="1054883"/>
          </a:xfrm>
          <a:prstGeom prst="rect">
            <a:avLst/>
          </a:prstGeom>
        </p:spPr>
      </p:pic>
    </p:spTree>
    <p:extLst>
      <p:ext uri="{BB962C8B-B14F-4D97-AF65-F5344CB8AC3E}">
        <p14:creationId xmlns:p14="http://schemas.microsoft.com/office/powerpoint/2010/main" val="241256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411475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224326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59388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649303"/>
            <a:ext cx="2472267" cy="1054883"/>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419331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649303"/>
            <a:ext cx="2472267" cy="1054883"/>
          </a:xfrm>
          <a:prstGeom prst="rect">
            <a:avLst/>
          </a:prstGeom>
        </p:spPr>
      </p:pic>
      <p:sp>
        <p:nvSpPr>
          <p:cNvPr id="9" name="Rectangle 8"/>
          <p:cNvSpPr/>
          <p:nvPr userDrawn="1"/>
        </p:nvSpPr>
        <p:spPr>
          <a:xfrm>
            <a:off x="590859" y="279400"/>
            <a:ext cx="40640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28460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5649303"/>
            <a:ext cx="2472267" cy="1054883"/>
          </a:xfrm>
          <a:prstGeom prst="rect">
            <a:avLst/>
          </a:prstGeom>
        </p:spPr>
      </p:pic>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dirty="0"/>
          </a:p>
        </p:txBody>
      </p:sp>
    </p:spTree>
    <p:extLst>
      <p:ext uri="{BB962C8B-B14F-4D97-AF65-F5344CB8AC3E}">
        <p14:creationId xmlns:p14="http://schemas.microsoft.com/office/powerpoint/2010/main" val="382313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09600" y="279400"/>
            <a:ext cx="10972800" cy="11176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50400" y="5649303"/>
            <a:ext cx="2472267" cy="1054883"/>
          </a:xfrm>
          <a:prstGeom prst="rect">
            <a:avLst/>
          </a:prstGeom>
        </p:spPr>
      </p:pic>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F33618B7-DDA4-48C1-B2B4-FEC7CDC307AC}" type="datetimeFigureOut">
              <a:rPr lang="en-US" smtClean="0"/>
              <a:t>10/15/2023</a:t>
            </a:fld>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84AC28E3-00D6-4682-BCAB-2932672799A0}" type="slidenum">
              <a:rPr lang="en-US" smtClean="0"/>
              <a:t>‹#›</a:t>
            </a:fld>
            <a:endParaRPr lang="en-US" dirty="0"/>
          </a:p>
        </p:txBody>
      </p:sp>
    </p:spTree>
    <p:extLst>
      <p:ext uri="{BB962C8B-B14F-4D97-AF65-F5344CB8AC3E}">
        <p14:creationId xmlns:p14="http://schemas.microsoft.com/office/powerpoint/2010/main" val="3889246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baseline="0">
          <a:solidFill>
            <a:srgbClr val="FAC71C"/>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DB912-AC26-4D7D-87B3-E7608521CD1E}"/>
              </a:ext>
            </a:extLst>
          </p:cNvPr>
          <p:cNvSpPr txBox="1"/>
          <p:nvPr/>
        </p:nvSpPr>
        <p:spPr>
          <a:xfrm>
            <a:off x="772998" y="3082407"/>
            <a:ext cx="11085922" cy="252376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r>
              <a:rPr lang="en-US" sz="5400" dirty="0">
                <a:solidFill>
                  <a:prstClr val="black"/>
                </a:solidFill>
                <a:latin typeface="Calibri"/>
                <a:cs typeface="Calibri"/>
              </a:rPr>
              <a:t>Navicular fractures associated with lateral ankle sprains</a:t>
            </a:r>
          </a:p>
          <a:p>
            <a:pPr algn="ctr" defTabSz="1219170"/>
            <a:endParaRPr lang="en-US" sz="2400" dirty="0">
              <a:solidFill>
                <a:prstClr val="black"/>
              </a:solidFill>
              <a:latin typeface="Calibri"/>
              <a:cs typeface="Calibri"/>
            </a:endParaRPr>
          </a:p>
          <a:p>
            <a:pPr algn="ctr" defTabSz="1219170"/>
            <a:r>
              <a:rPr lang="en-US" sz="2400" dirty="0">
                <a:solidFill>
                  <a:prstClr val="black"/>
                </a:solidFill>
                <a:latin typeface="Calibri"/>
                <a:cs typeface="Calibri"/>
              </a:rPr>
              <a:t>Dr. Shannon Pennella, PT, DPT </a:t>
            </a:r>
          </a:p>
        </p:txBody>
      </p:sp>
    </p:spTree>
    <p:extLst>
      <p:ext uri="{BB962C8B-B14F-4D97-AF65-F5344CB8AC3E}">
        <p14:creationId xmlns:p14="http://schemas.microsoft.com/office/powerpoint/2010/main" val="1969673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0C4F-6753-D20A-B5AC-A73C24B61146}"/>
              </a:ext>
            </a:extLst>
          </p:cNvPr>
          <p:cNvSpPr>
            <a:spLocks noGrp="1"/>
          </p:cNvSpPr>
          <p:nvPr>
            <p:ph type="title"/>
          </p:nvPr>
        </p:nvSpPr>
        <p:spPr>
          <a:xfrm>
            <a:off x="609600" y="275167"/>
            <a:ext cx="10972800" cy="1143000"/>
          </a:xfrm>
        </p:spPr>
        <p:txBody>
          <a:bodyPr anchor="ctr">
            <a:normAutofit/>
          </a:bodyPr>
          <a:lstStyle/>
          <a:p>
            <a:r>
              <a:rPr lang="en-US"/>
              <a:t>Stress Fractures </a:t>
            </a:r>
          </a:p>
        </p:txBody>
      </p:sp>
      <p:sp>
        <p:nvSpPr>
          <p:cNvPr id="3" name="Content Placeholder 2">
            <a:extLst>
              <a:ext uri="{FF2B5EF4-FFF2-40B4-BE49-F238E27FC236}">
                <a16:creationId xmlns:a16="http://schemas.microsoft.com/office/drawing/2014/main" id="{29AA4779-F59C-F073-1264-F15F3989E23C}"/>
              </a:ext>
            </a:extLst>
          </p:cNvPr>
          <p:cNvSpPr>
            <a:spLocks noGrp="1"/>
          </p:cNvSpPr>
          <p:nvPr>
            <p:ph sz="half" idx="1"/>
          </p:nvPr>
        </p:nvSpPr>
        <p:spPr>
          <a:xfrm>
            <a:off x="609600" y="1600201"/>
            <a:ext cx="5384800" cy="4525433"/>
          </a:xfrm>
        </p:spPr>
        <p:txBody>
          <a:bodyPr>
            <a:normAutofit/>
          </a:bodyPr>
          <a:lstStyle/>
          <a:p>
            <a:r>
              <a:rPr lang="en-US" dirty="0"/>
              <a:t>Tenderness over the “N” spot </a:t>
            </a:r>
          </a:p>
          <a:p>
            <a:r>
              <a:rPr lang="en-US" dirty="0"/>
              <a:t>Initially diagnosed as tendonitis </a:t>
            </a:r>
          </a:p>
          <a:p>
            <a:r>
              <a:rPr lang="en-US" dirty="0"/>
              <a:t>Anastomoses causes watershed</a:t>
            </a:r>
          </a:p>
          <a:p>
            <a:r>
              <a:rPr lang="en-US" dirty="0"/>
              <a:t>Pes cavus increased risk</a:t>
            </a:r>
          </a:p>
        </p:txBody>
      </p:sp>
      <p:pic>
        <p:nvPicPr>
          <p:cNvPr id="4" name="Picture 3" descr="A diagram of a foot&#10;&#10;Description automatically generated">
            <a:extLst>
              <a:ext uri="{FF2B5EF4-FFF2-40B4-BE49-F238E27FC236}">
                <a16:creationId xmlns:a16="http://schemas.microsoft.com/office/drawing/2014/main" id="{329F8CD3-D816-BE1E-CC8F-EB998BF97301}"/>
              </a:ext>
            </a:extLst>
          </p:cNvPr>
          <p:cNvPicPr>
            <a:picLocks noChangeAspect="1"/>
          </p:cNvPicPr>
          <p:nvPr/>
        </p:nvPicPr>
        <p:blipFill>
          <a:blip r:embed="rId3"/>
          <a:stretch>
            <a:fillRect/>
          </a:stretch>
        </p:blipFill>
        <p:spPr>
          <a:xfrm>
            <a:off x="6396649" y="1600201"/>
            <a:ext cx="4986702" cy="4525433"/>
          </a:xfrm>
          <a:prstGeom prst="rect">
            <a:avLst/>
          </a:prstGeom>
          <a:noFill/>
        </p:spPr>
      </p:pic>
      <p:sp>
        <p:nvSpPr>
          <p:cNvPr id="5" name="TextBox 4">
            <a:extLst>
              <a:ext uri="{FF2B5EF4-FFF2-40B4-BE49-F238E27FC236}">
                <a16:creationId xmlns:a16="http://schemas.microsoft.com/office/drawing/2014/main" id="{9AEBA18E-0A3C-528E-9019-8B1C9784830A}"/>
              </a:ext>
            </a:extLst>
          </p:cNvPr>
          <p:cNvSpPr txBox="1"/>
          <p:nvPr/>
        </p:nvSpPr>
        <p:spPr>
          <a:xfrm>
            <a:off x="304800" y="6213501"/>
            <a:ext cx="8382000" cy="307777"/>
          </a:xfrm>
          <a:prstGeom prst="rect">
            <a:avLst/>
          </a:prstGeom>
          <a:noFill/>
        </p:spPr>
        <p:txBody>
          <a:bodyPr wrap="square">
            <a:spAutoFit/>
          </a:bodyPr>
          <a:lstStyle/>
          <a:p>
            <a:r>
              <a:rPr lang="en-US" sz="1400" dirty="0" err="1"/>
              <a:t>Vopat</a:t>
            </a:r>
            <a:r>
              <a:rPr lang="en-US" sz="1400" dirty="0"/>
              <a:t> et al. 2017, Marshall et al. 2020, </a:t>
            </a:r>
          </a:p>
        </p:txBody>
      </p:sp>
    </p:spTree>
    <p:extLst>
      <p:ext uri="{BB962C8B-B14F-4D97-AF65-F5344CB8AC3E}">
        <p14:creationId xmlns:p14="http://schemas.microsoft.com/office/powerpoint/2010/main" val="407661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E251-63B3-48FB-8E36-468E7EA46C94}"/>
              </a:ext>
            </a:extLst>
          </p:cNvPr>
          <p:cNvSpPr>
            <a:spLocks noGrp="1"/>
          </p:cNvSpPr>
          <p:nvPr>
            <p:ph type="title"/>
          </p:nvPr>
        </p:nvSpPr>
        <p:spPr>
          <a:xfrm>
            <a:off x="609600" y="275167"/>
            <a:ext cx="10972800" cy="1143000"/>
          </a:xfrm>
        </p:spPr>
        <p:txBody>
          <a:bodyPr anchor="ctr">
            <a:normAutofit/>
          </a:bodyPr>
          <a:lstStyle/>
          <a:p>
            <a:r>
              <a:rPr lang="en-US" sz="5400" dirty="0"/>
              <a:t>Body Fractures</a:t>
            </a:r>
          </a:p>
        </p:txBody>
      </p:sp>
      <p:graphicFrame>
        <p:nvGraphicFramePr>
          <p:cNvPr id="7" name="Content Placeholder 2">
            <a:extLst>
              <a:ext uri="{FF2B5EF4-FFF2-40B4-BE49-F238E27FC236}">
                <a16:creationId xmlns:a16="http://schemas.microsoft.com/office/drawing/2014/main" id="{89ECDAB9-D7FC-7979-38FB-4CC2DB32F691}"/>
              </a:ext>
            </a:extLst>
          </p:cNvPr>
          <p:cNvGraphicFramePr>
            <a:graphicFrameLocks noGrp="1"/>
          </p:cNvGraphicFramePr>
          <p:nvPr>
            <p:ph idx="1"/>
            <p:extLst>
              <p:ext uri="{D42A27DB-BD31-4B8C-83A1-F6EECF244321}">
                <p14:modId xmlns:p14="http://schemas.microsoft.com/office/powerpoint/2010/main" val="3259351790"/>
              </p:ext>
            </p:extLst>
          </p:nvPr>
        </p:nvGraphicFramePr>
        <p:xfrm>
          <a:off x="609600" y="1600201"/>
          <a:ext cx="109728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74DD777-1C47-1C3F-3546-7E4F367D642E}"/>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201728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52C3-17CC-45A0-2342-92965C1DB3E1}"/>
              </a:ext>
            </a:extLst>
          </p:cNvPr>
          <p:cNvSpPr>
            <a:spLocks noGrp="1"/>
          </p:cNvSpPr>
          <p:nvPr>
            <p:ph type="title"/>
          </p:nvPr>
        </p:nvSpPr>
        <p:spPr/>
        <p:txBody>
          <a:bodyPr>
            <a:normAutofit/>
          </a:bodyPr>
          <a:lstStyle/>
          <a:p>
            <a:r>
              <a:rPr lang="en-US" sz="5400" dirty="0"/>
              <a:t>Tuberosity Fractures</a:t>
            </a:r>
          </a:p>
        </p:txBody>
      </p:sp>
      <p:sp>
        <p:nvSpPr>
          <p:cNvPr id="3" name="Content Placeholder 2">
            <a:extLst>
              <a:ext uri="{FF2B5EF4-FFF2-40B4-BE49-F238E27FC236}">
                <a16:creationId xmlns:a16="http://schemas.microsoft.com/office/drawing/2014/main" id="{2564D074-B094-F2FE-F57C-BD0E9F6E6BFC}"/>
              </a:ext>
            </a:extLst>
          </p:cNvPr>
          <p:cNvSpPr>
            <a:spLocks noGrp="1"/>
          </p:cNvSpPr>
          <p:nvPr>
            <p:ph idx="1"/>
          </p:nvPr>
        </p:nvSpPr>
        <p:spPr/>
        <p:txBody>
          <a:bodyPr/>
          <a:lstStyle/>
          <a:p>
            <a:r>
              <a:rPr lang="en-US" dirty="0"/>
              <a:t>Traction of posterior tibial tendon or spring ligament</a:t>
            </a:r>
          </a:p>
          <a:p>
            <a:pPr lvl="1"/>
            <a:r>
              <a:rPr lang="en-US" dirty="0"/>
              <a:t>Eversion or hindfoot valgus</a:t>
            </a:r>
          </a:p>
          <a:p>
            <a:r>
              <a:rPr lang="en-US" dirty="0"/>
              <a:t>Mimic type 2 body fractures </a:t>
            </a:r>
          </a:p>
        </p:txBody>
      </p:sp>
      <p:sp>
        <p:nvSpPr>
          <p:cNvPr id="4" name="TextBox 3">
            <a:extLst>
              <a:ext uri="{FF2B5EF4-FFF2-40B4-BE49-F238E27FC236}">
                <a16:creationId xmlns:a16="http://schemas.microsoft.com/office/drawing/2014/main" id="{0D28DA7B-29BD-FDCB-34FD-8707980FCAB5}"/>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368819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4E47-4BC3-0DCF-D74A-4FFAF34B0A15}"/>
              </a:ext>
            </a:extLst>
          </p:cNvPr>
          <p:cNvSpPr>
            <a:spLocks noGrp="1"/>
          </p:cNvSpPr>
          <p:nvPr>
            <p:ph type="title"/>
          </p:nvPr>
        </p:nvSpPr>
        <p:spPr>
          <a:xfrm>
            <a:off x="609600" y="275167"/>
            <a:ext cx="10972800" cy="1143000"/>
          </a:xfrm>
        </p:spPr>
        <p:txBody>
          <a:bodyPr anchor="ctr">
            <a:normAutofit/>
          </a:bodyPr>
          <a:lstStyle/>
          <a:p>
            <a:r>
              <a:rPr lang="en-US"/>
              <a:t>Avulsion Fractures</a:t>
            </a:r>
          </a:p>
        </p:txBody>
      </p:sp>
      <p:sp>
        <p:nvSpPr>
          <p:cNvPr id="3" name="Content Placeholder 2">
            <a:extLst>
              <a:ext uri="{FF2B5EF4-FFF2-40B4-BE49-F238E27FC236}">
                <a16:creationId xmlns:a16="http://schemas.microsoft.com/office/drawing/2014/main" id="{0E63AA6B-9D9C-BB25-7D97-A3AFB4C84ABB}"/>
              </a:ext>
            </a:extLst>
          </p:cNvPr>
          <p:cNvSpPr>
            <a:spLocks noGrp="1"/>
          </p:cNvSpPr>
          <p:nvPr>
            <p:ph sz="half" idx="1"/>
          </p:nvPr>
        </p:nvSpPr>
        <p:spPr>
          <a:xfrm>
            <a:off x="609600" y="1600201"/>
            <a:ext cx="5384800" cy="4525433"/>
          </a:xfrm>
        </p:spPr>
        <p:txBody>
          <a:bodyPr>
            <a:normAutofit/>
          </a:bodyPr>
          <a:lstStyle/>
          <a:p>
            <a:pPr>
              <a:lnSpc>
                <a:spcPct val="90000"/>
              </a:lnSpc>
            </a:pPr>
            <a:r>
              <a:rPr lang="en-US" sz="2900"/>
              <a:t>50% of all acute navicular fractures</a:t>
            </a:r>
          </a:p>
          <a:p>
            <a:pPr>
              <a:lnSpc>
                <a:spcPct val="90000"/>
              </a:lnSpc>
            </a:pPr>
            <a:r>
              <a:rPr lang="en-US" sz="2900"/>
              <a:t>Medial Avulsion</a:t>
            </a:r>
          </a:p>
          <a:p>
            <a:pPr lvl="1">
              <a:lnSpc>
                <a:spcPct val="90000"/>
              </a:lnSpc>
            </a:pPr>
            <a:r>
              <a:rPr lang="en-US" sz="2900"/>
              <a:t>Anterior division of deltoid</a:t>
            </a:r>
          </a:p>
          <a:p>
            <a:pPr lvl="1">
              <a:lnSpc>
                <a:spcPct val="90000"/>
              </a:lnSpc>
            </a:pPr>
            <a:r>
              <a:rPr lang="en-US" sz="2900"/>
              <a:t>Eversion </a:t>
            </a:r>
          </a:p>
          <a:p>
            <a:pPr>
              <a:lnSpc>
                <a:spcPct val="90000"/>
              </a:lnSpc>
            </a:pPr>
            <a:r>
              <a:rPr lang="en-US" sz="2900"/>
              <a:t>Dorsal avulsion</a:t>
            </a:r>
          </a:p>
          <a:p>
            <a:pPr lvl="1">
              <a:lnSpc>
                <a:spcPct val="90000"/>
              </a:lnSpc>
            </a:pPr>
            <a:r>
              <a:rPr lang="en-US" sz="2900"/>
              <a:t>Talonavicular ligament </a:t>
            </a:r>
          </a:p>
          <a:p>
            <a:pPr lvl="1">
              <a:lnSpc>
                <a:spcPct val="90000"/>
              </a:lnSpc>
            </a:pPr>
            <a:r>
              <a:rPr lang="en-US" sz="2900"/>
              <a:t>Extreme inversion/plantar flexion</a:t>
            </a:r>
          </a:p>
        </p:txBody>
      </p:sp>
      <p:pic>
        <p:nvPicPr>
          <p:cNvPr id="4" name="Picture 3" descr="X-ray of a foot&#10;&#10;Description automatically generated">
            <a:extLst>
              <a:ext uri="{FF2B5EF4-FFF2-40B4-BE49-F238E27FC236}">
                <a16:creationId xmlns:a16="http://schemas.microsoft.com/office/drawing/2014/main" id="{780FBC5B-017D-FCE6-8D9F-EBC18A2AE62C}"/>
              </a:ext>
            </a:extLst>
          </p:cNvPr>
          <p:cNvPicPr>
            <a:picLocks noChangeAspect="1"/>
          </p:cNvPicPr>
          <p:nvPr/>
        </p:nvPicPr>
        <p:blipFill rotWithShape="1">
          <a:blip r:embed="rId3"/>
          <a:srcRect l="10882" r="20403" b="2"/>
          <a:stretch/>
        </p:blipFill>
        <p:spPr>
          <a:xfrm>
            <a:off x="6197600" y="1600201"/>
            <a:ext cx="5384800" cy="4525433"/>
          </a:xfrm>
          <a:prstGeom prst="rect">
            <a:avLst/>
          </a:prstGeom>
          <a:noFill/>
        </p:spPr>
      </p:pic>
      <p:sp>
        <p:nvSpPr>
          <p:cNvPr id="5" name="Oval 4">
            <a:extLst>
              <a:ext uri="{FF2B5EF4-FFF2-40B4-BE49-F238E27FC236}">
                <a16:creationId xmlns:a16="http://schemas.microsoft.com/office/drawing/2014/main" id="{CFCBCC16-6A71-AB8A-4ADB-734B7B72EE19}"/>
              </a:ext>
            </a:extLst>
          </p:cNvPr>
          <p:cNvSpPr/>
          <p:nvPr/>
        </p:nvSpPr>
        <p:spPr>
          <a:xfrm>
            <a:off x="7792720" y="2331720"/>
            <a:ext cx="1051560" cy="10972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74D531-3678-0A99-194B-155610CA74F4}"/>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40254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4F46-FAFE-60A6-2EE3-35C91DA3EEA5}"/>
              </a:ext>
            </a:extLst>
          </p:cNvPr>
          <p:cNvSpPr>
            <a:spLocks noGrp="1"/>
          </p:cNvSpPr>
          <p:nvPr>
            <p:ph type="title"/>
          </p:nvPr>
        </p:nvSpPr>
        <p:spPr/>
        <p:txBody>
          <a:bodyPr>
            <a:normAutofit/>
          </a:bodyPr>
          <a:lstStyle/>
          <a:p>
            <a:r>
              <a:rPr lang="en-US" sz="5400" dirty="0"/>
              <a:t>Anatomical Variations</a:t>
            </a:r>
          </a:p>
        </p:txBody>
      </p:sp>
      <p:sp>
        <p:nvSpPr>
          <p:cNvPr id="3" name="Content Placeholder 2">
            <a:extLst>
              <a:ext uri="{FF2B5EF4-FFF2-40B4-BE49-F238E27FC236}">
                <a16:creationId xmlns:a16="http://schemas.microsoft.com/office/drawing/2014/main" id="{65F2F0CF-094B-2F18-6CFE-597402E3D50E}"/>
              </a:ext>
            </a:extLst>
          </p:cNvPr>
          <p:cNvSpPr>
            <a:spLocks noGrp="1"/>
          </p:cNvSpPr>
          <p:nvPr>
            <p:ph idx="1"/>
          </p:nvPr>
        </p:nvSpPr>
        <p:spPr/>
        <p:txBody>
          <a:bodyPr/>
          <a:lstStyle/>
          <a:p>
            <a:r>
              <a:rPr lang="en-US" dirty="0"/>
              <a:t>Accessory navicular</a:t>
            </a:r>
          </a:p>
          <a:p>
            <a:pPr lvl="1"/>
            <a:r>
              <a:rPr lang="en-US" dirty="0"/>
              <a:t>4 -21% in population </a:t>
            </a:r>
          </a:p>
          <a:p>
            <a:r>
              <a:rPr lang="en-US" dirty="0"/>
              <a:t>Usually asymptomatic </a:t>
            </a:r>
          </a:p>
          <a:p>
            <a:r>
              <a:rPr lang="en-US" dirty="0"/>
              <a:t>Type II</a:t>
            </a:r>
          </a:p>
          <a:p>
            <a:pPr lvl="1"/>
            <a:r>
              <a:rPr lang="en-US" dirty="0"/>
              <a:t>Often mistaken for navicular tuberosity fracture </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3DC59A1F-E293-F62C-5C85-674034E93217}"/>
              </a:ext>
            </a:extLst>
          </p:cNvPr>
          <p:cNvPicPr>
            <a:picLocks noChangeAspect="1"/>
          </p:cNvPicPr>
          <p:nvPr/>
        </p:nvPicPr>
        <p:blipFill>
          <a:blip r:embed="rId3"/>
          <a:stretch>
            <a:fillRect/>
          </a:stretch>
        </p:blipFill>
        <p:spPr>
          <a:xfrm>
            <a:off x="6934200" y="1600201"/>
            <a:ext cx="4351020" cy="3110980"/>
          </a:xfrm>
          <a:prstGeom prst="rect">
            <a:avLst/>
          </a:prstGeom>
        </p:spPr>
      </p:pic>
      <p:sp>
        <p:nvSpPr>
          <p:cNvPr id="5" name="TextBox 4">
            <a:extLst>
              <a:ext uri="{FF2B5EF4-FFF2-40B4-BE49-F238E27FC236}">
                <a16:creationId xmlns:a16="http://schemas.microsoft.com/office/drawing/2014/main" id="{B5FF590F-A840-D9C6-7639-FEFC7F25FA7F}"/>
              </a:ext>
            </a:extLst>
          </p:cNvPr>
          <p:cNvSpPr txBox="1"/>
          <p:nvPr/>
        </p:nvSpPr>
        <p:spPr>
          <a:xfrm>
            <a:off x="304800" y="6213501"/>
            <a:ext cx="8382000" cy="307777"/>
          </a:xfrm>
          <a:prstGeom prst="rect">
            <a:avLst/>
          </a:prstGeom>
          <a:noFill/>
        </p:spPr>
        <p:txBody>
          <a:bodyPr wrap="square">
            <a:spAutoFit/>
          </a:bodyPr>
          <a:lstStyle/>
          <a:p>
            <a:r>
              <a:rPr lang="en-US" sz="1400" dirty="0"/>
              <a:t>Alsager et al, 2022</a:t>
            </a:r>
          </a:p>
        </p:txBody>
      </p:sp>
    </p:spTree>
    <p:extLst>
      <p:ext uri="{BB962C8B-B14F-4D97-AF65-F5344CB8AC3E}">
        <p14:creationId xmlns:p14="http://schemas.microsoft.com/office/powerpoint/2010/main" val="208780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D520-34B1-ED5E-C0CC-6E22AEDC7D10}"/>
              </a:ext>
            </a:extLst>
          </p:cNvPr>
          <p:cNvSpPr>
            <a:spLocks noGrp="1"/>
          </p:cNvSpPr>
          <p:nvPr>
            <p:ph type="title"/>
          </p:nvPr>
        </p:nvSpPr>
        <p:spPr/>
        <p:txBody>
          <a:bodyPr>
            <a:normAutofit/>
          </a:bodyPr>
          <a:lstStyle/>
          <a:p>
            <a:r>
              <a:rPr lang="en-US" sz="5400" dirty="0"/>
              <a:t>Management </a:t>
            </a:r>
          </a:p>
        </p:txBody>
      </p:sp>
      <p:sp>
        <p:nvSpPr>
          <p:cNvPr id="3" name="Content Placeholder 2">
            <a:extLst>
              <a:ext uri="{FF2B5EF4-FFF2-40B4-BE49-F238E27FC236}">
                <a16:creationId xmlns:a16="http://schemas.microsoft.com/office/drawing/2014/main" id="{7EFE80E5-D141-3493-0B0F-C5D741AA4FB2}"/>
              </a:ext>
            </a:extLst>
          </p:cNvPr>
          <p:cNvSpPr>
            <a:spLocks noGrp="1"/>
          </p:cNvSpPr>
          <p:nvPr>
            <p:ph idx="1"/>
          </p:nvPr>
        </p:nvSpPr>
        <p:spPr/>
        <p:txBody>
          <a:bodyPr/>
          <a:lstStyle/>
          <a:p>
            <a:r>
              <a:rPr lang="en-US" dirty="0"/>
              <a:t>Non Operative</a:t>
            </a:r>
          </a:p>
          <a:p>
            <a:pPr lvl="1"/>
            <a:r>
              <a:rPr lang="en-US" dirty="0"/>
              <a:t>Non displaced body fractures </a:t>
            </a:r>
          </a:p>
          <a:p>
            <a:pPr lvl="1"/>
            <a:r>
              <a:rPr lang="en-US" dirty="0"/>
              <a:t>Avulsion fractures </a:t>
            </a:r>
          </a:p>
          <a:p>
            <a:r>
              <a:rPr lang="en-US" dirty="0"/>
              <a:t>Operative</a:t>
            </a:r>
          </a:p>
          <a:p>
            <a:pPr lvl="1"/>
            <a:r>
              <a:rPr lang="en-US" dirty="0"/>
              <a:t>Displaced body fractures</a:t>
            </a:r>
          </a:p>
          <a:p>
            <a:pPr lvl="1"/>
            <a:r>
              <a:rPr lang="en-US" dirty="0"/>
              <a:t>Tuberosity fractures</a:t>
            </a:r>
          </a:p>
          <a:p>
            <a:pPr lvl="1"/>
            <a:endParaRPr lang="en-US" dirty="0"/>
          </a:p>
        </p:txBody>
      </p:sp>
      <p:sp>
        <p:nvSpPr>
          <p:cNvPr id="4" name="TextBox 3">
            <a:extLst>
              <a:ext uri="{FF2B5EF4-FFF2-40B4-BE49-F238E27FC236}">
                <a16:creationId xmlns:a16="http://schemas.microsoft.com/office/drawing/2014/main" id="{DFD00FC2-9975-788D-9E50-862227862C92}"/>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24467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19D1-7598-A53D-F705-F877244760C8}"/>
              </a:ext>
            </a:extLst>
          </p:cNvPr>
          <p:cNvSpPr>
            <a:spLocks noGrp="1"/>
          </p:cNvSpPr>
          <p:nvPr>
            <p:ph type="title"/>
          </p:nvPr>
        </p:nvSpPr>
        <p:spPr/>
        <p:txBody>
          <a:bodyPr>
            <a:normAutofit/>
          </a:bodyPr>
          <a:lstStyle/>
          <a:p>
            <a:r>
              <a:rPr lang="en-US" sz="5400" dirty="0"/>
              <a:t>Non-operative management  </a:t>
            </a:r>
          </a:p>
        </p:txBody>
      </p:sp>
      <p:sp>
        <p:nvSpPr>
          <p:cNvPr id="3" name="Content Placeholder 2">
            <a:extLst>
              <a:ext uri="{FF2B5EF4-FFF2-40B4-BE49-F238E27FC236}">
                <a16:creationId xmlns:a16="http://schemas.microsoft.com/office/drawing/2014/main" id="{1129C049-7345-DD3B-17CE-C634FF60554E}"/>
              </a:ext>
            </a:extLst>
          </p:cNvPr>
          <p:cNvSpPr>
            <a:spLocks noGrp="1"/>
          </p:cNvSpPr>
          <p:nvPr>
            <p:ph idx="1"/>
          </p:nvPr>
        </p:nvSpPr>
        <p:spPr/>
        <p:txBody>
          <a:bodyPr/>
          <a:lstStyle/>
          <a:p>
            <a:r>
              <a:rPr lang="en-US" dirty="0"/>
              <a:t>Non weightbearing for 6-8 weeks OR weightbearing cast for 4-6 weeks</a:t>
            </a:r>
          </a:p>
          <a:p>
            <a:pPr lvl="1"/>
            <a:r>
              <a:rPr lang="en-US" dirty="0"/>
              <a:t>No soft tissue injury NWB 1-2 days</a:t>
            </a:r>
          </a:p>
          <a:p>
            <a:r>
              <a:rPr lang="en-US" dirty="0"/>
              <a:t>Early movement encouraged</a:t>
            </a:r>
          </a:p>
          <a:p>
            <a:r>
              <a:rPr lang="en-US" dirty="0"/>
              <a:t>Progression to shoe 8-10 weeks </a:t>
            </a:r>
          </a:p>
        </p:txBody>
      </p:sp>
      <p:sp>
        <p:nvSpPr>
          <p:cNvPr id="4" name="TextBox 3">
            <a:extLst>
              <a:ext uri="{FF2B5EF4-FFF2-40B4-BE49-F238E27FC236}">
                <a16:creationId xmlns:a16="http://schemas.microsoft.com/office/drawing/2014/main" id="{4632C72D-B01A-6A5C-7278-3700C6B93A12}"/>
              </a:ext>
            </a:extLst>
          </p:cNvPr>
          <p:cNvSpPr txBox="1"/>
          <p:nvPr/>
        </p:nvSpPr>
        <p:spPr>
          <a:xfrm>
            <a:off x="304800" y="6213501"/>
            <a:ext cx="8382000" cy="307777"/>
          </a:xfrm>
          <a:prstGeom prst="rect">
            <a:avLst/>
          </a:prstGeom>
          <a:noFill/>
        </p:spPr>
        <p:txBody>
          <a:bodyPr wrap="square">
            <a:spAutoFit/>
          </a:bodyPr>
          <a:lstStyle/>
          <a:p>
            <a:r>
              <a:rPr lang="en-US" sz="1400" dirty="0"/>
              <a:t>Rosenbaum et al. 2015, Marshall et al. 2020</a:t>
            </a:r>
          </a:p>
        </p:txBody>
      </p:sp>
    </p:spTree>
    <p:extLst>
      <p:ext uri="{BB962C8B-B14F-4D97-AF65-F5344CB8AC3E}">
        <p14:creationId xmlns:p14="http://schemas.microsoft.com/office/powerpoint/2010/main" val="2740655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4B47-BBDA-B7BB-182B-E538A50DBA17}"/>
              </a:ext>
            </a:extLst>
          </p:cNvPr>
          <p:cNvSpPr>
            <a:spLocks noGrp="1"/>
          </p:cNvSpPr>
          <p:nvPr>
            <p:ph type="title"/>
          </p:nvPr>
        </p:nvSpPr>
        <p:spPr/>
        <p:txBody>
          <a:bodyPr>
            <a:normAutofit/>
          </a:bodyPr>
          <a:lstStyle/>
          <a:p>
            <a:r>
              <a:rPr lang="en-US" sz="5400" dirty="0"/>
              <a:t>Ankle Sprains</a:t>
            </a:r>
          </a:p>
        </p:txBody>
      </p:sp>
      <p:sp>
        <p:nvSpPr>
          <p:cNvPr id="3" name="Content Placeholder 2">
            <a:extLst>
              <a:ext uri="{FF2B5EF4-FFF2-40B4-BE49-F238E27FC236}">
                <a16:creationId xmlns:a16="http://schemas.microsoft.com/office/drawing/2014/main" id="{521AD98C-FD90-2C63-DE1A-32C4DF295574}"/>
              </a:ext>
            </a:extLst>
          </p:cNvPr>
          <p:cNvSpPr>
            <a:spLocks noGrp="1"/>
          </p:cNvSpPr>
          <p:nvPr>
            <p:ph idx="1"/>
          </p:nvPr>
        </p:nvSpPr>
        <p:spPr/>
        <p:txBody>
          <a:bodyPr>
            <a:normAutofit fontScale="92500" lnSpcReduction="10000"/>
          </a:bodyPr>
          <a:lstStyle/>
          <a:p>
            <a:r>
              <a:rPr lang="en-US" dirty="0"/>
              <a:t>2 million occur annually</a:t>
            </a:r>
          </a:p>
          <a:p>
            <a:pPr lvl="1"/>
            <a:r>
              <a:rPr lang="en-US" dirty="0"/>
              <a:t>2-7 acute ankle sprains/1000 people </a:t>
            </a:r>
          </a:p>
          <a:p>
            <a:r>
              <a:rPr lang="en-US" dirty="0"/>
              <a:t>First ranking ankle/foot injury for US Army Soldiers</a:t>
            </a:r>
          </a:p>
          <a:p>
            <a:pPr lvl="1"/>
            <a:r>
              <a:rPr lang="en-US" dirty="0"/>
              <a:t>35/1000 people</a:t>
            </a:r>
          </a:p>
          <a:p>
            <a:r>
              <a:rPr lang="en-US" dirty="0"/>
              <a:t>16-40% in sports</a:t>
            </a:r>
          </a:p>
          <a:p>
            <a:pPr lvl="1"/>
            <a:r>
              <a:rPr lang="en-US" dirty="0"/>
              <a:t>15% of all in injuries in high school and college team sports</a:t>
            </a:r>
          </a:p>
        </p:txBody>
      </p:sp>
      <p:sp>
        <p:nvSpPr>
          <p:cNvPr id="4" name="TextBox 3">
            <a:extLst>
              <a:ext uri="{FF2B5EF4-FFF2-40B4-BE49-F238E27FC236}">
                <a16:creationId xmlns:a16="http://schemas.microsoft.com/office/drawing/2014/main" id="{E886BEA9-F5A0-D76D-9CC9-42B3D815A02C}"/>
              </a:ext>
            </a:extLst>
          </p:cNvPr>
          <p:cNvSpPr txBox="1"/>
          <p:nvPr/>
        </p:nvSpPr>
        <p:spPr>
          <a:xfrm>
            <a:off x="304800" y="6213501"/>
            <a:ext cx="8382000" cy="307777"/>
          </a:xfrm>
          <a:prstGeom prst="rect">
            <a:avLst/>
          </a:prstGeom>
          <a:noFill/>
        </p:spPr>
        <p:txBody>
          <a:bodyPr wrap="square">
            <a:spAutoFit/>
          </a:bodyPr>
          <a:lstStyle/>
          <a:p>
            <a:r>
              <a:rPr lang="en-US" sz="1400" dirty="0" err="1"/>
              <a:t>Halabachi</a:t>
            </a:r>
            <a:r>
              <a:rPr lang="en-US" sz="1400" dirty="0"/>
              <a:t> et al. 2020, Herzog et al. 2019, </a:t>
            </a:r>
            <a:r>
              <a:rPr lang="en-US" sz="1400" dirty="0" err="1"/>
              <a:t>Rhon</a:t>
            </a:r>
            <a:r>
              <a:rPr lang="en-US" sz="1400" dirty="0"/>
              <a:t> et al. 2021, </a:t>
            </a:r>
            <a:r>
              <a:rPr lang="en-US" sz="1400" dirty="0" err="1"/>
              <a:t>Debieux</a:t>
            </a:r>
            <a:r>
              <a:rPr lang="en-US" sz="1400" dirty="0"/>
              <a:t> et al. 2019</a:t>
            </a:r>
          </a:p>
        </p:txBody>
      </p:sp>
    </p:spTree>
    <p:extLst>
      <p:ext uri="{BB962C8B-B14F-4D97-AF65-F5344CB8AC3E}">
        <p14:creationId xmlns:p14="http://schemas.microsoft.com/office/powerpoint/2010/main" val="248543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7B4984-524B-D106-3929-8EC933606E15}"/>
              </a:ext>
            </a:extLst>
          </p:cNvPr>
          <p:cNvSpPr>
            <a:spLocks noGrp="1"/>
          </p:cNvSpPr>
          <p:nvPr>
            <p:ph type="title"/>
          </p:nvPr>
        </p:nvSpPr>
        <p:spPr>
          <a:xfrm>
            <a:off x="609600" y="275167"/>
            <a:ext cx="10972800" cy="1143000"/>
          </a:xfrm>
        </p:spPr>
        <p:txBody>
          <a:bodyPr>
            <a:normAutofit/>
          </a:bodyPr>
          <a:lstStyle/>
          <a:p>
            <a:r>
              <a:rPr lang="en-US" sz="5400" dirty="0"/>
              <a:t>Anatomy </a:t>
            </a:r>
          </a:p>
        </p:txBody>
      </p:sp>
      <p:sp>
        <p:nvSpPr>
          <p:cNvPr id="10" name="Content Placeholder 2">
            <a:extLst>
              <a:ext uri="{FF2B5EF4-FFF2-40B4-BE49-F238E27FC236}">
                <a16:creationId xmlns:a16="http://schemas.microsoft.com/office/drawing/2014/main" id="{26F7D442-3FF9-F81F-5755-C7091E173D5A}"/>
              </a:ext>
            </a:extLst>
          </p:cNvPr>
          <p:cNvSpPr>
            <a:spLocks noGrp="1"/>
          </p:cNvSpPr>
          <p:nvPr>
            <p:ph sz="half" idx="1"/>
          </p:nvPr>
        </p:nvSpPr>
        <p:spPr>
          <a:xfrm>
            <a:off x="609600" y="1600201"/>
            <a:ext cx="5384800" cy="4525433"/>
          </a:xfrm>
        </p:spPr>
        <p:txBody>
          <a:bodyPr/>
          <a:lstStyle/>
          <a:p>
            <a:r>
              <a:rPr lang="en-US" dirty="0"/>
              <a:t>Lateral ankle</a:t>
            </a:r>
          </a:p>
          <a:p>
            <a:pPr lvl="1"/>
            <a:r>
              <a:rPr lang="en-US" dirty="0"/>
              <a:t>85% ankle sprains</a:t>
            </a:r>
          </a:p>
        </p:txBody>
      </p:sp>
      <p:sp>
        <p:nvSpPr>
          <p:cNvPr id="12" name="Content Placeholder 3">
            <a:extLst>
              <a:ext uri="{FF2B5EF4-FFF2-40B4-BE49-F238E27FC236}">
                <a16:creationId xmlns:a16="http://schemas.microsoft.com/office/drawing/2014/main" id="{00C95F68-76E5-C5F7-029C-ADF0F2E82FB3}"/>
              </a:ext>
            </a:extLst>
          </p:cNvPr>
          <p:cNvSpPr>
            <a:spLocks noGrp="1"/>
          </p:cNvSpPr>
          <p:nvPr>
            <p:ph sz="half" idx="2"/>
          </p:nvPr>
        </p:nvSpPr>
        <p:spPr>
          <a:xfrm>
            <a:off x="6197600" y="1600201"/>
            <a:ext cx="5384800" cy="4525433"/>
          </a:xfrm>
        </p:spPr>
        <p:txBody>
          <a:bodyPr/>
          <a:lstStyle/>
          <a:p>
            <a:r>
              <a:rPr lang="en-US" dirty="0"/>
              <a:t>Medial ankle</a:t>
            </a:r>
          </a:p>
          <a:p>
            <a:pPr lvl="1"/>
            <a:r>
              <a:rPr lang="en-US" dirty="0"/>
              <a:t>15% ankle sprains</a:t>
            </a:r>
          </a:p>
          <a:p>
            <a:pPr marL="0" indent="0">
              <a:buNone/>
            </a:pPr>
            <a:r>
              <a:rPr lang="en-US" dirty="0"/>
              <a:t> </a:t>
            </a:r>
          </a:p>
        </p:txBody>
      </p:sp>
      <p:pic>
        <p:nvPicPr>
          <p:cNvPr id="4" name="Picture 3">
            <a:extLst>
              <a:ext uri="{FF2B5EF4-FFF2-40B4-BE49-F238E27FC236}">
                <a16:creationId xmlns:a16="http://schemas.microsoft.com/office/drawing/2014/main" id="{E4E441C5-05B1-FF9D-A03E-DFC37B3EC34D}"/>
              </a:ext>
            </a:extLst>
          </p:cNvPr>
          <p:cNvPicPr>
            <a:picLocks noChangeAspect="1"/>
          </p:cNvPicPr>
          <p:nvPr/>
        </p:nvPicPr>
        <p:blipFill>
          <a:blip r:embed="rId3"/>
          <a:stretch>
            <a:fillRect/>
          </a:stretch>
        </p:blipFill>
        <p:spPr>
          <a:xfrm>
            <a:off x="6679473" y="2754548"/>
            <a:ext cx="3431369" cy="3660127"/>
          </a:xfrm>
          <a:prstGeom prst="rect">
            <a:avLst/>
          </a:prstGeom>
        </p:spPr>
      </p:pic>
      <p:sp>
        <p:nvSpPr>
          <p:cNvPr id="2" name="TextBox 1">
            <a:extLst>
              <a:ext uri="{FF2B5EF4-FFF2-40B4-BE49-F238E27FC236}">
                <a16:creationId xmlns:a16="http://schemas.microsoft.com/office/drawing/2014/main" id="{69610598-D6AD-74E1-97DE-D8E7393F4440}"/>
              </a:ext>
            </a:extLst>
          </p:cNvPr>
          <p:cNvSpPr txBox="1"/>
          <p:nvPr/>
        </p:nvSpPr>
        <p:spPr>
          <a:xfrm>
            <a:off x="304800" y="6213501"/>
            <a:ext cx="8382000" cy="307777"/>
          </a:xfrm>
          <a:prstGeom prst="rect">
            <a:avLst/>
          </a:prstGeom>
          <a:noFill/>
        </p:spPr>
        <p:txBody>
          <a:bodyPr wrap="square">
            <a:spAutoFit/>
          </a:bodyPr>
          <a:lstStyle/>
          <a:p>
            <a:r>
              <a:rPr lang="en-US" sz="1400" dirty="0" err="1"/>
              <a:t>Halabachi</a:t>
            </a:r>
            <a:r>
              <a:rPr lang="en-US" sz="1400" dirty="0"/>
              <a:t> et al. 2020, Herzog et al. 2019, </a:t>
            </a:r>
            <a:r>
              <a:rPr lang="en-US" sz="1400" dirty="0" err="1"/>
              <a:t>Rhon</a:t>
            </a:r>
            <a:r>
              <a:rPr lang="en-US" sz="1400" dirty="0"/>
              <a:t> et al. 2021, </a:t>
            </a:r>
            <a:r>
              <a:rPr lang="en-US" sz="1400" dirty="0" err="1"/>
              <a:t>Debieux</a:t>
            </a:r>
            <a:r>
              <a:rPr lang="en-US" sz="1400" dirty="0"/>
              <a:t> et al. 2019</a:t>
            </a:r>
          </a:p>
        </p:txBody>
      </p:sp>
      <p:pic>
        <p:nvPicPr>
          <p:cNvPr id="3" name="Picture 2">
            <a:extLst>
              <a:ext uri="{FF2B5EF4-FFF2-40B4-BE49-F238E27FC236}">
                <a16:creationId xmlns:a16="http://schemas.microsoft.com/office/drawing/2014/main" id="{C8EEADB1-2A2F-A6EA-9D8A-9F55DD1268D6}"/>
              </a:ext>
            </a:extLst>
          </p:cNvPr>
          <p:cNvPicPr>
            <a:picLocks noChangeAspect="1"/>
          </p:cNvPicPr>
          <p:nvPr/>
        </p:nvPicPr>
        <p:blipFill>
          <a:blip r:embed="rId4"/>
          <a:stretch>
            <a:fillRect/>
          </a:stretch>
        </p:blipFill>
        <p:spPr>
          <a:xfrm>
            <a:off x="886566" y="3017278"/>
            <a:ext cx="4382309" cy="3134668"/>
          </a:xfrm>
          <a:prstGeom prst="rect">
            <a:avLst/>
          </a:prstGeom>
        </p:spPr>
      </p:pic>
    </p:spTree>
    <p:extLst>
      <p:ext uri="{BB962C8B-B14F-4D97-AF65-F5344CB8AC3E}">
        <p14:creationId xmlns:p14="http://schemas.microsoft.com/office/powerpoint/2010/main" val="309781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96A1-6635-F9B5-FEAB-2B7221E8C673}"/>
              </a:ext>
            </a:extLst>
          </p:cNvPr>
          <p:cNvSpPr>
            <a:spLocks noGrp="1"/>
          </p:cNvSpPr>
          <p:nvPr>
            <p:ph type="title"/>
          </p:nvPr>
        </p:nvSpPr>
        <p:spPr/>
        <p:txBody>
          <a:bodyPr>
            <a:noAutofit/>
          </a:bodyPr>
          <a:lstStyle/>
          <a:p>
            <a:r>
              <a:rPr lang="en-US" sz="5400" dirty="0"/>
              <a:t>Lateral Ankle Sprains </a:t>
            </a:r>
          </a:p>
        </p:txBody>
      </p:sp>
      <p:sp>
        <p:nvSpPr>
          <p:cNvPr id="3" name="Content Placeholder 2">
            <a:extLst>
              <a:ext uri="{FF2B5EF4-FFF2-40B4-BE49-F238E27FC236}">
                <a16:creationId xmlns:a16="http://schemas.microsoft.com/office/drawing/2014/main" id="{9E73B523-3DC9-137F-3401-5DA6172BA587}"/>
              </a:ext>
            </a:extLst>
          </p:cNvPr>
          <p:cNvSpPr>
            <a:spLocks noGrp="1"/>
          </p:cNvSpPr>
          <p:nvPr>
            <p:ph idx="1"/>
          </p:nvPr>
        </p:nvSpPr>
        <p:spPr/>
        <p:txBody>
          <a:bodyPr>
            <a:normAutofit/>
          </a:bodyPr>
          <a:lstStyle/>
          <a:p>
            <a:r>
              <a:rPr lang="en-US" dirty="0"/>
              <a:t>Mechanism of Injury:</a:t>
            </a:r>
            <a:r>
              <a:rPr lang="en-US" sz="3600" dirty="0"/>
              <a:t> Plantarflexion and inversion</a:t>
            </a:r>
          </a:p>
          <a:p>
            <a:r>
              <a:rPr lang="en-US" sz="4270" dirty="0"/>
              <a:t>Risk factors</a:t>
            </a:r>
          </a:p>
          <a:p>
            <a:pPr lvl="1"/>
            <a:r>
              <a:rPr lang="en-US" sz="2000" b="1" dirty="0"/>
              <a:t>Previous history of ankle sprain</a:t>
            </a:r>
            <a:r>
              <a:rPr lang="en-US" sz="2000" dirty="0"/>
              <a:t>, overweight, ankle joint laxity, impaired balance </a:t>
            </a:r>
            <a:endParaRPr lang="en-US" sz="4270" dirty="0"/>
          </a:p>
          <a:p>
            <a:r>
              <a:rPr lang="en-US" sz="4270" dirty="0"/>
              <a:t>12-47% recurrence</a:t>
            </a:r>
          </a:p>
          <a:p>
            <a:pPr lvl="1"/>
            <a:r>
              <a:rPr lang="en-US" sz="3736" dirty="0"/>
              <a:t>3.5x more likely </a:t>
            </a:r>
          </a:p>
          <a:p>
            <a:pPr lvl="1"/>
            <a:r>
              <a:rPr lang="en-US" sz="3736" dirty="0"/>
              <a:t>70% develop chronic ankle stability</a:t>
            </a:r>
          </a:p>
        </p:txBody>
      </p:sp>
      <p:sp>
        <p:nvSpPr>
          <p:cNvPr id="4" name="TextBox 3">
            <a:extLst>
              <a:ext uri="{FF2B5EF4-FFF2-40B4-BE49-F238E27FC236}">
                <a16:creationId xmlns:a16="http://schemas.microsoft.com/office/drawing/2014/main" id="{1DA959E8-B043-0DE5-FE9F-90BDC539F612}"/>
              </a:ext>
            </a:extLst>
          </p:cNvPr>
          <p:cNvSpPr txBox="1"/>
          <p:nvPr/>
        </p:nvSpPr>
        <p:spPr>
          <a:xfrm>
            <a:off x="304800" y="6213501"/>
            <a:ext cx="8382000" cy="307777"/>
          </a:xfrm>
          <a:prstGeom prst="rect">
            <a:avLst/>
          </a:prstGeom>
          <a:noFill/>
        </p:spPr>
        <p:txBody>
          <a:bodyPr wrap="square">
            <a:spAutoFit/>
          </a:bodyPr>
          <a:lstStyle/>
          <a:p>
            <a:r>
              <a:rPr lang="en-US" sz="1400" dirty="0" err="1"/>
              <a:t>Halabachi</a:t>
            </a:r>
            <a:r>
              <a:rPr lang="en-US" sz="1400" dirty="0"/>
              <a:t> et al. 2020, Herzog et al. 2019, </a:t>
            </a:r>
            <a:r>
              <a:rPr lang="en-US" sz="1400" dirty="0" err="1"/>
              <a:t>Rhon</a:t>
            </a:r>
            <a:r>
              <a:rPr lang="en-US" sz="1400" dirty="0"/>
              <a:t> et al. 2021,</a:t>
            </a:r>
          </a:p>
        </p:txBody>
      </p:sp>
    </p:spTree>
    <p:extLst>
      <p:ext uri="{BB962C8B-B14F-4D97-AF65-F5344CB8AC3E}">
        <p14:creationId xmlns:p14="http://schemas.microsoft.com/office/powerpoint/2010/main" val="27758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D17A-EE34-1A64-33AE-98C0778B18F9}"/>
              </a:ext>
            </a:extLst>
          </p:cNvPr>
          <p:cNvSpPr>
            <a:spLocks noGrp="1"/>
          </p:cNvSpPr>
          <p:nvPr>
            <p:ph type="title"/>
          </p:nvPr>
        </p:nvSpPr>
        <p:spPr/>
        <p:txBody>
          <a:bodyPr>
            <a:normAutofit/>
          </a:bodyPr>
          <a:lstStyle/>
          <a:p>
            <a:r>
              <a:rPr lang="en-US" sz="5400" dirty="0"/>
              <a:t>Conflict of Interest</a:t>
            </a:r>
          </a:p>
        </p:txBody>
      </p:sp>
      <p:sp>
        <p:nvSpPr>
          <p:cNvPr id="3" name="Content Placeholder 2">
            <a:extLst>
              <a:ext uri="{FF2B5EF4-FFF2-40B4-BE49-F238E27FC236}">
                <a16:creationId xmlns:a16="http://schemas.microsoft.com/office/drawing/2014/main" id="{98D00569-888C-602B-09BA-615F275AF2AF}"/>
              </a:ext>
            </a:extLst>
          </p:cNvPr>
          <p:cNvSpPr>
            <a:spLocks noGrp="1"/>
          </p:cNvSpPr>
          <p:nvPr>
            <p:ph idx="1"/>
          </p:nvPr>
        </p:nvSpPr>
        <p:spPr/>
        <p:txBody>
          <a:bodyPr>
            <a:normAutofit/>
          </a:bodyPr>
          <a:lstStyle/>
          <a:p>
            <a:r>
              <a:rPr lang="en-US" sz="3200" dirty="0"/>
              <a:t>The presenter has no conflict of interest to disclose</a:t>
            </a:r>
          </a:p>
        </p:txBody>
      </p:sp>
    </p:spTree>
    <p:extLst>
      <p:ext uri="{BB962C8B-B14F-4D97-AF65-F5344CB8AC3E}">
        <p14:creationId xmlns:p14="http://schemas.microsoft.com/office/powerpoint/2010/main" val="168150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1FD7-DBBF-5A5B-438D-A0A1D67779DD}"/>
              </a:ext>
            </a:extLst>
          </p:cNvPr>
          <p:cNvSpPr>
            <a:spLocks noGrp="1"/>
          </p:cNvSpPr>
          <p:nvPr>
            <p:ph type="title"/>
          </p:nvPr>
        </p:nvSpPr>
        <p:spPr>
          <a:xfrm>
            <a:off x="609600" y="275167"/>
            <a:ext cx="10972800" cy="1143000"/>
          </a:xfrm>
        </p:spPr>
        <p:txBody>
          <a:bodyPr anchor="ctr">
            <a:normAutofit/>
          </a:bodyPr>
          <a:lstStyle/>
          <a:p>
            <a:r>
              <a:rPr lang="en-US" sz="5400" dirty="0"/>
              <a:t>Ottawa Ankle Rules</a:t>
            </a:r>
          </a:p>
        </p:txBody>
      </p:sp>
      <p:sp>
        <p:nvSpPr>
          <p:cNvPr id="3" name="Content Placeholder 2">
            <a:extLst>
              <a:ext uri="{FF2B5EF4-FFF2-40B4-BE49-F238E27FC236}">
                <a16:creationId xmlns:a16="http://schemas.microsoft.com/office/drawing/2014/main" id="{E27568CB-8481-E0FF-4C56-29AB6E206464}"/>
              </a:ext>
            </a:extLst>
          </p:cNvPr>
          <p:cNvSpPr>
            <a:spLocks noGrp="1"/>
          </p:cNvSpPr>
          <p:nvPr>
            <p:ph sz="half" idx="1"/>
          </p:nvPr>
        </p:nvSpPr>
        <p:spPr>
          <a:xfrm>
            <a:off x="609600" y="1600201"/>
            <a:ext cx="5588000" cy="4525433"/>
          </a:xfrm>
        </p:spPr>
        <p:txBody>
          <a:bodyPr>
            <a:normAutofit/>
          </a:bodyPr>
          <a:lstStyle/>
          <a:p>
            <a:r>
              <a:rPr lang="en-US" dirty="0"/>
              <a:t>Inability to bear weight AND tender to palpation</a:t>
            </a:r>
          </a:p>
          <a:p>
            <a:pPr lvl="1"/>
            <a:r>
              <a:rPr lang="en-US" dirty="0"/>
              <a:t>Malleolar or midfoot zone</a:t>
            </a:r>
          </a:p>
          <a:p>
            <a:r>
              <a:rPr lang="en-US" dirty="0"/>
              <a:t>Reduces</a:t>
            </a:r>
          </a:p>
          <a:p>
            <a:pPr lvl="1"/>
            <a:r>
              <a:rPr lang="en-US" dirty="0"/>
              <a:t>Unnecessary radiographs</a:t>
            </a:r>
          </a:p>
          <a:p>
            <a:pPr lvl="1"/>
            <a:r>
              <a:rPr lang="en-US" dirty="0"/>
              <a:t>Health care cost </a:t>
            </a:r>
          </a:p>
        </p:txBody>
      </p:sp>
      <p:pic>
        <p:nvPicPr>
          <p:cNvPr id="3074" name="Picture 2" descr="Ottawa Ankle Rules - Physiopedia">
            <a:extLst>
              <a:ext uri="{FF2B5EF4-FFF2-40B4-BE49-F238E27FC236}">
                <a16:creationId xmlns:a16="http://schemas.microsoft.com/office/drawing/2014/main" id="{C56CAD74-42A6-CCC5-E0A7-8D993313CC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8560" y="2772496"/>
            <a:ext cx="5384800" cy="2180843"/>
          </a:xfrm>
          <a:prstGeom prst="rect">
            <a:avLst/>
          </a:prstGeom>
          <a:solidFill>
            <a:srgbClr val="FFFFFF"/>
          </a:solidFill>
        </p:spPr>
      </p:pic>
      <p:sp>
        <p:nvSpPr>
          <p:cNvPr id="4" name="TextBox 3">
            <a:extLst>
              <a:ext uri="{FF2B5EF4-FFF2-40B4-BE49-F238E27FC236}">
                <a16:creationId xmlns:a16="http://schemas.microsoft.com/office/drawing/2014/main" id="{46D15AFC-BE55-A417-766D-35E43A016F92}"/>
              </a:ext>
            </a:extLst>
          </p:cNvPr>
          <p:cNvSpPr txBox="1"/>
          <p:nvPr/>
        </p:nvSpPr>
        <p:spPr>
          <a:xfrm>
            <a:off x="304800" y="6213501"/>
            <a:ext cx="8382000" cy="307777"/>
          </a:xfrm>
          <a:prstGeom prst="rect">
            <a:avLst/>
          </a:prstGeom>
          <a:noFill/>
        </p:spPr>
        <p:txBody>
          <a:bodyPr wrap="square">
            <a:spAutoFit/>
          </a:bodyPr>
          <a:lstStyle/>
          <a:p>
            <a:r>
              <a:rPr lang="en-US" sz="1400" dirty="0" err="1"/>
              <a:t>Halabachi</a:t>
            </a:r>
            <a:r>
              <a:rPr lang="en-US" sz="1400" dirty="0"/>
              <a:t> et al. 2020, </a:t>
            </a:r>
            <a:r>
              <a:rPr lang="en-US" sz="1400" dirty="0" err="1"/>
              <a:t>Debieux</a:t>
            </a:r>
            <a:r>
              <a:rPr lang="en-US" sz="1400" dirty="0"/>
              <a:t> et al. 2019</a:t>
            </a:r>
          </a:p>
        </p:txBody>
      </p:sp>
    </p:spTree>
    <p:extLst>
      <p:ext uri="{BB962C8B-B14F-4D97-AF65-F5344CB8AC3E}">
        <p14:creationId xmlns:p14="http://schemas.microsoft.com/office/powerpoint/2010/main" val="107738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8E4CB1-0390-4021-8F7C-33FE096DD683}"/>
              </a:ext>
            </a:extLst>
          </p:cNvPr>
          <p:cNvSpPr>
            <a:spLocks noGrp="1"/>
          </p:cNvSpPr>
          <p:nvPr>
            <p:ph type="title"/>
          </p:nvPr>
        </p:nvSpPr>
        <p:spPr>
          <a:xfrm>
            <a:off x="609600" y="275167"/>
            <a:ext cx="10972800" cy="1143000"/>
          </a:xfrm>
        </p:spPr>
        <p:txBody>
          <a:bodyPr>
            <a:normAutofit/>
          </a:bodyPr>
          <a:lstStyle/>
          <a:p>
            <a:r>
              <a:rPr lang="en-US" sz="5400" dirty="0" err="1"/>
              <a:t>Rhon</a:t>
            </a:r>
            <a:r>
              <a:rPr lang="en-US" sz="5400" dirty="0"/>
              <a:t> et al. 2021</a:t>
            </a:r>
          </a:p>
        </p:txBody>
      </p:sp>
      <p:sp>
        <p:nvSpPr>
          <p:cNvPr id="11" name="Content Placeholder 2">
            <a:extLst>
              <a:ext uri="{FF2B5EF4-FFF2-40B4-BE49-F238E27FC236}">
                <a16:creationId xmlns:a16="http://schemas.microsoft.com/office/drawing/2014/main" id="{42A59799-76E1-957A-E149-D48DEE601D29}"/>
              </a:ext>
            </a:extLst>
          </p:cNvPr>
          <p:cNvSpPr>
            <a:spLocks noGrp="1"/>
          </p:cNvSpPr>
          <p:nvPr>
            <p:ph idx="1"/>
          </p:nvPr>
        </p:nvSpPr>
        <p:spPr>
          <a:xfrm>
            <a:off x="609600" y="1600201"/>
            <a:ext cx="10972800" cy="4525433"/>
          </a:xfrm>
        </p:spPr>
        <p:txBody>
          <a:bodyPr/>
          <a:lstStyle/>
          <a:p>
            <a:r>
              <a:rPr lang="en-US" dirty="0"/>
              <a:t>Cohort study military personnel reporting ankle injury</a:t>
            </a:r>
          </a:p>
          <a:p>
            <a:pPr lvl="1"/>
            <a:r>
              <a:rPr lang="en-US" dirty="0"/>
              <a:t>30,910 patients between 2009 and 2012</a:t>
            </a:r>
          </a:p>
          <a:p>
            <a:pPr lvl="2"/>
            <a:r>
              <a:rPr lang="en-US" dirty="0"/>
              <a:t>22.8% of cases diagnosed with fracture</a:t>
            </a:r>
          </a:p>
          <a:p>
            <a:pPr lvl="2"/>
            <a:r>
              <a:rPr lang="en-US" dirty="0"/>
              <a:t>Fracture cases were 4x more likely to have surgery</a:t>
            </a:r>
          </a:p>
        </p:txBody>
      </p:sp>
      <p:sp>
        <p:nvSpPr>
          <p:cNvPr id="2" name="TextBox 1">
            <a:extLst>
              <a:ext uri="{FF2B5EF4-FFF2-40B4-BE49-F238E27FC236}">
                <a16:creationId xmlns:a16="http://schemas.microsoft.com/office/drawing/2014/main" id="{06F779FC-E96D-64D2-0BA1-92AAEB013B74}"/>
              </a:ext>
            </a:extLst>
          </p:cNvPr>
          <p:cNvSpPr txBox="1"/>
          <p:nvPr/>
        </p:nvSpPr>
        <p:spPr>
          <a:xfrm>
            <a:off x="304800" y="6213501"/>
            <a:ext cx="8382000" cy="307777"/>
          </a:xfrm>
          <a:prstGeom prst="rect">
            <a:avLst/>
          </a:prstGeom>
          <a:noFill/>
        </p:spPr>
        <p:txBody>
          <a:bodyPr wrap="square">
            <a:spAutoFit/>
          </a:bodyPr>
          <a:lstStyle/>
          <a:p>
            <a:r>
              <a:rPr lang="en-US" sz="1400" dirty="0" err="1"/>
              <a:t>Rhon</a:t>
            </a:r>
            <a:r>
              <a:rPr lang="en-US" sz="1400" dirty="0"/>
              <a:t> et al. 2021</a:t>
            </a:r>
          </a:p>
        </p:txBody>
      </p:sp>
    </p:spTree>
    <p:extLst>
      <p:ext uri="{BB962C8B-B14F-4D97-AF65-F5344CB8AC3E}">
        <p14:creationId xmlns:p14="http://schemas.microsoft.com/office/powerpoint/2010/main" val="2716306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9184-033A-7690-E1DB-0F444C8FE066}"/>
              </a:ext>
            </a:extLst>
          </p:cNvPr>
          <p:cNvSpPr>
            <a:spLocks noGrp="1"/>
          </p:cNvSpPr>
          <p:nvPr>
            <p:ph type="title"/>
          </p:nvPr>
        </p:nvSpPr>
        <p:spPr/>
        <p:txBody>
          <a:bodyPr>
            <a:normAutofit/>
          </a:bodyPr>
          <a:lstStyle/>
          <a:p>
            <a:r>
              <a:rPr lang="en-US" sz="5400" dirty="0" err="1"/>
              <a:t>Debieux</a:t>
            </a:r>
            <a:r>
              <a:rPr lang="en-US" sz="5400" dirty="0"/>
              <a:t> et al. 2020</a:t>
            </a:r>
          </a:p>
        </p:txBody>
      </p:sp>
      <p:sp>
        <p:nvSpPr>
          <p:cNvPr id="3" name="Content Placeholder 2">
            <a:extLst>
              <a:ext uri="{FF2B5EF4-FFF2-40B4-BE49-F238E27FC236}">
                <a16:creationId xmlns:a16="http://schemas.microsoft.com/office/drawing/2014/main" id="{384FBA66-D533-A2FE-3848-E345047A267A}"/>
              </a:ext>
            </a:extLst>
          </p:cNvPr>
          <p:cNvSpPr>
            <a:spLocks noGrp="1"/>
          </p:cNvSpPr>
          <p:nvPr>
            <p:ph idx="1"/>
          </p:nvPr>
        </p:nvSpPr>
        <p:spPr/>
        <p:txBody>
          <a:bodyPr>
            <a:normAutofit fontScale="85000" lnSpcReduction="20000"/>
          </a:bodyPr>
          <a:lstStyle/>
          <a:p>
            <a:r>
              <a:rPr lang="en-US" dirty="0"/>
              <a:t>MRI imaging </a:t>
            </a:r>
          </a:p>
          <a:p>
            <a:pPr lvl="1"/>
            <a:r>
              <a:rPr lang="en-US" dirty="0"/>
              <a:t>Different foot and ankle injuries in emergency department</a:t>
            </a:r>
          </a:p>
          <a:p>
            <a:pPr lvl="2"/>
            <a:r>
              <a:rPr lang="en-US" dirty="0"/>
              <a:t>1 year, 8-70 years old </a:t>
            </a:r>
          </a:p>
          <a:p>
            <a:r>
              <a:rPr lang="en-US" dirty="0"/>
              <a:t>Followed Ottawa Ankle Rules</a:t>
            </a:r>
          </a:p>
          <a:p>
            <a:r>
              <a:rPr lang="en-US" dirty="0"/>
              <a:t>180 ankles assessed </a:t>
            </a:r>
          </a:p>
          <a:p>
            <a:pPr lvl="1"/>
            <a:r>
              <a:rPr lang="en-US" dirty="0"/>
              <a:t>21.7% of patients fracture</a:t>
            </a:r>
          </a:p>
          <a:p>
            <a:pPr lvl="1"/>
            <a:r>
              <a:rPr lang="en-US" dirty="0"/>
              <a:t>3 most common: ATFL avulsion (23.5%), anterior calcaneus process (17.6%), Cuboid (13.7%)</a:t>
            </a:r>
          </a:p>
          <a:p>
            <a:pPr lvl="1"/>
            <a:r>
              <a:rPr lang="en-US" b="1" dirty="0"/>
              <a:t>Navicular fractures: 0.016%</a:t>
            </a:r>
          </a:p>
          <a:p>
            <a:endParaRPr lang="en-US" dirty="0"/>
          </a:p>
        </p:txBody>
      </p:sp>
      <p:sp>
        <p:nvSpPr>
          <p:cNvPr id="4" name="TextBox 3">
            <a:extLst>
              <a:ext uri="{FF2B5EF4-FFF2-40B4-BE49-F238E27FC236}">
                <a16:creationId xmlns:a16="http://schemas.microsoft.com/office/drawing/2014/main" id="{856A92A7-D343-7EF4-49FC-B5A8CB0632B7}"/>
              </a:ext>
            </a:extLst>
          </p:cNvPr>
          <p:cNvSpPr txBox="1"/>
          <p:nvPr/>
        </p:nvSpPr>
        <p:spPr>
          <a:xfrm>
            <a:off x="304800" y="6213501"/>
            <a:ext cx="8382000" cy="307777"/>
          </a:xfrm>
          <a:prstGeom prst="rect">
            <a:avLst/>
          </a:prstGeom>
          <a:noFill/>
        </p:spPr>
        <p:txBody>
          <a:bodyPr wrap="square">
            <a:spAutoFit/>
          </a:bodyPr>
          <a:lstStyle/>
          <a:p>
            <a:r>
              <a:rPr lang="en-US" sz="1400" dirty="0" err="1"/>
              <a:t>Debieux</a:t>
            </a:r>
            <a:r>
              <a:rPr lang="en-US" sz="1400" dirty="0"/>
              <a:t> et al. 2019</a:t>
            </a:r>
          </a:p>
        </p:txBody>
      </p:sp>
    </p:spTree>
    <p:extLst>
      <p:ext uri="{BB962C8B-B14F-4D97-AF65-F5344CB8AC3E}">
        <p14:creationId xmlns:p14="http://schemas.microsoft.com/office/powerpoint/2010/main" val="309335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802F6-DE7F-EF24-D914-2E24697B0785}"/>
              </a:ext>
            </a:extLst>
          </p:cNvPr>
          <p:cNvSpPr>
            <a:spLocks noGrp="1"/>
          </p:cNvSpPr>
          <p:nvPr>
            <p:ph type="title"/>
          </p:nvPr>
        </p:nvSpPr>
        <p:spPr/>
        <p:txBody>
          <a:bodyPr>
            <a:normAutofit/>
          </a:bodyPr>
          <a:lstStyle/>
          <a:p>
            <a:r>
              <a:rPr lang="en-US" sz="5400" dirty="0"/>
              <a:t>Khor et al. 2013</a:t>
            </a:r>
          </a:p>
        </p:txBody>
      </p:sp>
      <p:sp>
        <p:nvSpPr>
          <p:cNvPr id="3" name="Content Placeholder 2">
            <a:extLst>
              <a:ext uri="{FF2B5EF4-FFF2-40B4-BE49-F238E27FC236}">
                <a16:creationId xmlns:a16="http://schemas.microsoft.com/office/drawing/2014/main" id="{5D9E023D-6CE9-C45D-8A00-A6FA92F418CA}"/>
              </a:ext>
            </a:extLst>
          </p:cNvPr>
          <p:cNvSpPr>
            <a:spLocks noGrp="1"/>
          </p:cNvSpPr>
          <p:nvPr>
            <p:ph idx="1"/>
          </p:nvPr>
        </p:nvSpPr>
        <p:spPr/>
        <p:txBody>
          <a:bodyPr/>
          <a:lstStyle/>
          <a:p>
            <a:r>
              <a:rPr lang="en-US" dirty="0"/>
              <a:t>Retrospective study </a:t>
            </a:r>
          </a:p>
          <a:p>
            <a:pPr lvl="1"/>
            <a:r>
              <a:rPr lang="en-US" dirty="0"/>
              <a:t>64 patients with MRI </a:t>
            </a:r>
          </a:p>
          <a:p>
            <a:pPr lvl="1"/>
            <a:r>
              <a:rPr lang="en-US" dirty="0"/>
              <a:t>ATFL injuries 75% of patients </a:t>
            </a:r>
          </a:p>
          <a:p>
            <a:pPr lvl="1"/>
            <a:r>
              <a:rPr lang="en-US" dirty="0"/>
              <a:t>53% concomitant pathologies </a:t>
            </a:r>
          </a:p>
          <a:p>
            <a:pPr lvl="2"/>
            <a:r>
              <a:rPr lang="en-US" dirty="0"/>
              <a:t>50% bone bruising</a:t>
            </a:r>
          </a:p>
          <a:p>
            <a:pPr lvl="2"/>
            <a:r>
              <a:rPr lang="en-US" dirty="0"/>
              <a:t>22% associated fractures </a:t>
            </a:r>
          </a:p>
          <a:p>
            <a:pPr lvl="3"/>
            <a:r>
              <a:rPr lang="en-US" dirty="0"/>
              <a:t>1 patient had a navicular fracture (did not specify) </a:t>
            </a:r>
          </a:p>
          <a:p>
            <a:pPr lvl="1"/>
            <a:endParaRPr lang="en-US" dirty="0"/>
          </a:p>
        </p:txBody>
      </p:sp>
      <p:sp>
        <p:nvSpPr>
          <p:cNvPr id="4" name="TextBox 3">
            <a:extLst>
              <a:ext uri="{FF2B5EF4-FFF2-40B4-BE49-F238E27FC236}">
                <a16:creationId xmlns:a16="http://schemas.microsoft.com/office/drawing/2014/main" id="{3118A1E5-EACA-27ED-4285-B1AC48E4E111}"/>
              </a:ext>
            </a:extLst>
          </p:cNvPr>
          <p:cNvSpPr txBox="1"/>
          <p:nvPr/>
        </p:nvSpPr>
        <p:spPr>
          <a:xfrm>
            <a:off x="304800" y="6213501"/>
            <a:ext cx="8382000" cy="307777"/>
          </a:xfrm>
          <a:prstGeom prst="rect">
            <a:avLst/>
          </a:prstGeom>
          <a:noFill/>
        </p:spPr>
        <p:txBody>
          <a:bodyPr wrap="square">
            <a:spAutoFit/>
          </a:bodyPr>
          <a:lstStyle/>
          <a:p>
            <a:r>
              <a:rPr lang="en-US" sz="1400" dirty="0"/>
              <a:t>Khor et al. 2013</a:t>
            </a:r>
          </a:p>
        </p:txBody>
      </p:sp>
    </p:spTree>
    <p:extLst>
      <p:ext uri="{BB962C8B-B14F-4D97-AF65-F5344CB8AC3E}">
        <p14:creationId xmlns:p14="http://schemas.microsoft.com/office/powerpoint/2010/main" val="187592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3B1D-A24B-0A0E-FE24-C11756599EC0}"/>
              </a:ext>
            </a:extLst>
          </p:cNvPr>
          <p:cNvSpPr>
            <a:spLocks noGrp="1"/>
          </p:cNvSpPr>
          <p:nvPr>
            <p:ph type="title"/>
          </p:nvPr>
        </p:nvSpPr>
        <p:spPr/>
        <p:txBody>
          <a:bodyPr>
            <a:noAutofit/>
          </a:bodyPr>
          <a:lstStyle/>
          <a:p>
            <a:r>
              <a:rPr lang="en-US" sz="5400" dirty="0"/>
              <a:t>Singh et al. 2021</a:t>
            </a:r>
          </a:p>
        </p:txBody>
      </p:sp>
      <p:sp>
        <p:nvSpPr>
          <p:cNvPr id="3" name="Content Placeholder 2">
            <a:extLst>
              <a:ext uri="{FF2B5EF4-FFF2-40B4-BE49-F238E27FC236}">
                <a16:creationId xmlns:a16="http://schemas.microsoft.com/office/drawing/2014/main" id="{1FD98747-1DFA-DA13-8B9E-B8B0591E7E87}"/>
              </a:ext>
            </a:extLst>
          </p:cNvPr>
          <p:cNvSpPr>
            <a:spLocks noGrp="1"/>
          </p:cNvSpPr>
          <p:nvPr>
            <p:ph idx="1"/>
          </p:nvPr>
        </p:nvSpPr>
        <p:spPr/>
        <p:txBody>
          <a:bodyPr>
            <a:normAutofit fontScale="92500" lnSpcReduction="10000"/>
          </a:bodyPr>
          <a:lstStyle/>
          <a:p>
            <a:r>
              <a:rPr lang="en-US" dirty="0"/>
              <a:t>18 year old female long jumper twisting injury</a:t>
            </a:r>
          </a:p>
          <a:p>
            <a:pPr lvl="1"/>
            <a:r>
              <a:rPr lang="en-US" dirty="0"/>
              <a:t>Pain in swelling over right ankle of foot and unable to bear weight</a:t>
            </a:r>
          </a:p>
          <a:p>
            <a:pPr lvl="1"/>
            <a:r>
              <a:rPr lang="en-US" dirty="0"/>
              <a:t>Point tenderness along mid foot and lateral aspect of ankle below lateral malleolus </a:t>
            </a:r>
          </a:p>
          <a:p>
            <a:pPr lvl="2"/>
            <a:r>
              <a:rPr lang="en-US" dirty="0"/>
              <a:t>X-rays: displaced tarsal navicular fracture classified as a Sangeorzan type II</a:t>
            </a:r>
          </a:p>
          <a:p>
            <a:pPr lvl="2"/>
            <a:r>
              <a:rPr lang="en-US" dirty="0"/>
              <a:t>MRI: complete ATFL tear with navicular body fracture</a:t>
            </a:r>
          </a:p>
        </p:txBody>
      </p:sp>
      <p:sp>
        <p:nvSpPr>
          <p:cNvPr id="4" name="TextBox 3">
            <a:extLst>
              <a:ext uri="{FF2B5EF4-FFF2-40B4-BE49-F238E27FC236}">
                <a16:creationId xmlns:a16="http://schemas.microsoft.com/office/drawing/2014/main" id="{27DF7AC6-38B7-5F15-B6A7-085C168315E8}"/>
              </a:ext>
            </a:extLst>
          </p:cNvPr>
          <p:cNvSpPr txBox="1"/>
          <p:nvPr/>
        </p:nvSpPr>
        <p:spPr>
          <a:xfrm>
            <a:off x="304800" y="6213501"/>
            <a:ext cx="8382000" cy="307777"/>
          </a:xfrm>
          <a:prstGeom prst="rect">
            <a:avLst/>
          </a:prstGeom>
          <a:noFill/>
        </p:spPr>
        <p:txBody>
          <a:bodyPr wrap="square">
            <a:spAutoFit/>
          </a:bodyPr>
          <a:lstStyle/>
          <a:p>
            <a:r>
              <a:rPr lang="en-US" sz="1400" dirty="0"/>
              <a:t>Singh et al. 2021</a:t>
            </a:r>
          </a:p>
        </p:txBody>
      </p:sp>
    </p:spTree>
    <p:extLst>
      <p:ext uri="{BB962C8B-B14F-4D97-AF65-F5344CB8AC3E}">
        <p14:creationId xmlns:p14="http://schemas.microsoft.com/office/powerpoint/2010/main" val="246522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F878-3190-C1DF-FC46-7DF190835970}"/>
              </a:ext>
            </a:extLst>
          </p:cNvPr>
          <p:cNvSpPr>
            <a:spLocks noGrp="1"/>
          </p:cNvSpPr>
          <p:nvPr>
            <p:ph type="title"/>
          </p:nvPr>
        </p:nvSpPr>
        <p:spPr/>
        <p:txBody>
          <a:bodyPr>
            <a:normAutofit/>
          </a:bodyPr>
          <a:lstStyle/>
          <a:p>
            <a:r>
              <a:rPr lang="en-US" sz="5400" dirty="0"/>
              <a:t>Case Study </a:t>
            </a:r>
          </a:p>
        </p:txBody>
      </p:sp>
      <p:sp>
        <p:nvSpPr>
          <p:cNvPr id="3" name="Content Placeholder 2">
            <a:extLst>
              <a:ext uri="{FF2B5EF4-FFF2-40B4-BE49-F238E27FC236}">
                <a16:creationId xmlns:a16="http://schemas.microsoft.com/office/drawing/2014/main" id="{15A7E11E-19A1-8488-82B9-8974D22E7FFE}"/>
              </a:ext>
            </a:extLst>
          </p:cNvPr>
          <p:cNvSpPr>
            <a:spLocks noGrp="1"/>
          </p:cNvSpPr>
          <p:nvPr>
            <p:ph idx="1"/>
          </p:nvPr>
        </p:nvSpPr>
        <p:spPr/>
        <p:txBody>
          <a:bodyPr>
            <a:normAutofit fontScale="92500"/>
          </a:bodyPr>
          <a:lstStyle/>
          <a:p>
            <a:r>
              <a:rPr lang="en-US" dirty="0"/>
              <a:t>16 y/o female athlete </a:t>
            </a:r>
          </a:p>
          <a:p>
            <a:pPr lvl="1"/>
            <a:r>
              <a:rPr lang="en-US" dirty="0"/>
              <a:t>PMH: bilateral ASIS avulsion fractures</a:t>
            </a:r>
          </a:p>
          <a:p>
            <a:r>
              <a:rPr lang="en-US" dirty="0"/>
              <a:t>March 6</a:t>
            </a:r>
            <a:r>
              <a:rPr lang="en-US" baseline="30000" dirty="0"/>
              <a:t>th</a:t>
            </a:r>
          </a:p>
          <a:p>
            <a:pPr lvl="1"/>
            <a:r>
              <a:rPr lang="en-US" dirty="0"/>
              <a:t>Right inversion ankle sprain with audible pop noted</a:t>
            </a:r>
          </a:p>
          <a:p>
            <a:pPr lvl="1"/>
            <a:r>
              <a:rPr lang="en-US" dirty="0"/>
              <a:t>“Patient able to ambulate home on tip toes and with help of friend at time of injury” </a:t>
            </a:r>
          </a:p>
          <a:p>
            <a:pPr lvl="1"/>
            <a:r>
              <a:rPr lang="en-US" dirty="0"/>
              <a:t>Pain w/ WB, and mostly on dorsum of the foot</a:t>
            </a:r>
          </a:p>
        </p:txBody>
      </p:sp>
    </p:spTree>
    <p:extLst>
      <p:ext uri="{BB962C8B-B14F-4D97-AF65-F5344CB8AC3E}">
        <p14:creationId xmlns:p14="http://schemas.microsoft.com/office/powerpoint/2010/main" val="316954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075C-48CD-F1C9-4D52-4A63350347BD}"/>
              </a:ext>
            </a:extLst>
          </p:cNvPr>
          <p:cNvSpPr>
            <a:spLocks noGrp="1"/>
          </p:cNvSpPr>
          <p:nvPr>
            <p:ph type="title"/>
          </p:nvPr>
        </p:nvSpPr>
        <p:spPr/>
        <p:txBody>
          <a:bodyPr>
            <a:normAutofit/>
          </a:bodyPr>
          <a:lstStyle/>
          <a:p>
            <a:r>
              <a:rPr lang="en-US" sz="5400" dirty="0"/>
              <a:t>Imaging </a:t>
            </a:r>
          </a:p>
        </p:txBody>
      </p:sp>
      <p:sp>
        <p:nvSpPr>
          <p:cNvPr id="3" name="Content Placeholder 2">
            <a:extLst>
              <a:ext uri="{FF2B5EF4-FFF2-40B4-BE49-F238E27FC236}">
                <a16:creationId xmlns:a16="http://schemas.microsoft.com/office/drawing/2014/main" id="{6B582462-79B1-7164-7A74-C9D7D2322751}"/>
              </a:ext>
            </a:extLst>
          </p:cNvPr>
          <p:cNvSpPr>
            <a:spLocks noGrp="1"/>
          </p:cNvSpPr>
          <p:nvPr>
            <p:ph idx="1"/>
          </p:nvPr>
        </p:nvSpPr>
        <p:spPr/>
        <p:txBody>
          <a:bodyPr/>
          <a:lstStyle/>
          <a:p>
            <a:r>
              <a:rPr lang="en-US" dirty="0"/>
              <a:t>X rays</a:t>
            </a:r>
          </a:p>
          <a:p>
            <a:pPr lvl="1"/>
            <a:r>
              <a:rPr lang="en-US" dirty="0"/>
              <a:t>“Flake type avulsion fracture on dorsal aspect of the navicular”</a:t>
            </a:r>
          </a:p>
        </p:txBody>
      </p:sp>
    </p:spTree>
    <p:extLst>
      <p:ext uri="{BB962C8B-B14F-4D97-AF65-F5344CB8AC3E}">
        <p14:creationId xmlns:p14="http://schemas.microsoft.com/office/powerpoint/2010/main" val="172507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5E20-80E0-D137-E694-169BD6635165}"/>
              </a:ext>
            </a:extLst>
          </p:cNvPr>
          <p:cNvSpPr>
            <a:spLocks noGrp="1"/>
          </p:cNvSpPr>
          <p:nvPr>
            <p:ph type="title"/>
          </p:nvPr>
        </p:nvSpPr>
        <p:spPr/>
        <p:txBody>
          <a:bodyPr>
            <a:normAutofit/>
          </a:bodyPr>
          <a:lstStyle/>
          <a:p>
            <a:r>
              <a:rPr lang="en-US" sz="5400" dirty="0"/>
              <a:t>Medical Exam</a:t>
            </a:r>
          </a:p>
        </p:txBody>
      </p:sp>
      <p:sp>
        <p:nvSpPr>
          <p:cNvPr id="3" name="Content Placeholder 2">
            <a:extLst>
              <a:ext uri="{FF2B5EF4-FFF2-40B4-BE49-F238E27FC236}">
                <a16:creationId xmlns:a16="http://schemas.microsoft.com/office/drawing/2014/main" id="{237E5B56-048E-659E-7702-C18F1571FD0D}"/>
              </a:ext>
            </a:extLst>
          </p:cNvPr>
          <p:cNvSpPr>
            <a:spLocks noGrp="1"/>
          </p:cNvSpPr>
          <p:nvPr>
            <p:ph idx="1"/>
          </p:nvPr>
        </p:nvSpPr>
        <p:spPr/>
        <p:txBody>
          <a:bodyPr>
            <a:normAutofit/>
          </a:bodyPr>
          <a:lstStyle/>
          <a:p>
            <a:r>
              <a:rPr lang="en-US" dirty="0"/>
              <a:t>+ swelling in ankle</a:t>
            </a:r>
          </a:p>
          <a:p>
            <a:r>
              <a:rPr lang="en-US" dirty="0"/>
              <a:t>Tenderness along ATFL, navicular</a:t>
            </a:r>
          </a:p>
          <a:p>
            <a:r>
              <a:rPr lang="en-US" dirty="0"/>
              <a:t>Anterior drawer negative</a:t>
            </a:r>
          </a:p>
          <a:p>
            <a:r>
              <a:rPr lang="en-US" dirty="0"/>
              <a:t>Decreased range of motion</a:t>
            </a:r>
          </a:p>
          <a:p>
            <a:r>
              <a:rPr lang="en-US" dirty="0"/>
              <a:t>Sensation and motor intact</a:t>
            </a:r>
          </a:p>
        </p:txBody>
      </p:sp>
    </p:spTree>
    <p:extLst>
      <p:ext uri="{BB962C8B-B14F-4D97-AF65-F5344CB8AC3E}">
        <p14:creationId xmlns:p14="http://schemas.microsoft.com/office/powerpoint/2010/main" val="232724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58AC-7247-30F9-A971-AF2E06602713}"/>
              </a:ext>
            </a:extLst>
          </p:cNvPr>
          <p:cNvSpPr>
            <a:spLocks noGrp="1"/>
          </p:cNvSpPr>
          <p:nvPr>
            <p:ph type="title"/>
          </p:nvPr>
        </p:nvSpPr>
        <p:spPr/>
        <p:txBody>
          <a:bodyPr/>
          <a:lstStyle/>
          <a:p>
            <a:r>
              <a:rPr lang="en-US" sz="5400" dirty="0"/>
              <a:t>Medical Treatment</a:t>
            </a:r>
            <a:endParaRPr lang="en-US" dirty="0"/>
          </a:p>
        </p:txBody>
      </p:sp>
      <p:sp>
        <p:nvSpPr>
          <p:cNvPr id="3" name="Content Placeholder 2">
            <a:extLst>
              <a:ext uri="{FF2B5EF4-FFF2-40B4-BE49-F238E27FC236}">
                <a16:creationId xmlns:a16="http://schemas.microsoft.com/office/drawing/2014/main" id="{18214D9C-161A-1B8B-F193-CE28A3DDF4E5}"/>
              </a:ext>
            </a:extLst>
          </p:cNvPr>
          <p:cNvSpPr>
            <a:spLocks noGrp="1"/>
          </p:cNvSpPr>
          <p:nvPr>
            <p:ph idx="1"/>
          </p:nvPr>
        </p:nvSpPr>
        <p:spPr/>
        <p:txBody>
          <a:bodyPr/>
          <a:lstStyle/>
          <a:p>
            <a:r>
              <a:rPr lang="en-US" dirty="0"/>
              <a:t>CAM boot</a:t>
            </a:r>
          </a:p>
          <a:p>
            <a:pPr lvl="1"/>
            <a:r>
              <a:rPr lang="en-US" dirty="0"/>
              <a:t>weightbearing as tolerated for 3 weeks </a:t>
            </a:r>
          </a:p>
          <a:p>
            <a:r>
              <a:rPr lang="en-US" dirty="0"/>
              <a:t>March 30</a:t>
            </a:r>
            <a:r>
              <a:rPr lang="en-US" baseline="30000" dirty="0"/>
              <a:t>th </a:t>
            </a:r>
          </a:p>
          <a:p>
            <a:pPr lvl="1"/>
            <a:r>
              <a:rPr lang="en-US" dirty="0"/>
              <a:t>Cleared to return to sport </a:t>
            </a:r>
          </a:p>
        </p:txBody>
      </p:sp>
    </p:spTree>
    <p:extLst>
      <p:ext uri="{BB962C8B-B14F-4D97-AF65-F5344CB8AC3E}">
        <p14:creationId xmlns:p14="http://schemas.microsoft.com/office/powerpoint/2010/main" val="97175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F8C8-0A7F-5F01-E366-DFF39FD35DDB}"/>
              </a:ext>
            </a:extLst>
          </p:cNvPr>
          <p:cNvSpPr>
            <a:spLocks noGrp="1"/>
          </p:cNvSpPr>
          <p:nvPr>
            <p:ph type="title"/>
          </p:nvPr>
        </p:nvSpPr>
        <p:spPr/>
        <p:txBody>
          <a:bodyPr>
            <a:normAutofit/>
          </a:bodyPr>
          <a:lstStyle/>
          <a:p>
            <a:r>
              <a:rPr lang="en-US" sz="5400" dirty="0"/>
              <a:t>Physical Therapy Consult</a:t>
            </a:r>
          </a:p>
        </p:txBody>
      </p:sp>
      <p:sp>
        <p:nvSpPr>
          <p:cNvPr id="3" name="Content Placeholder 2">
            <a:extLst>
              <a:ext uri="{FF2B5EF4-FFF2-40B4-BE49-F238E27FC236}">
                <a16:creationId xmlns:a16="http://schemas.microsoft.com/office/drawing/2014/main" id="{99801476-DE23-7BEC-A49A-2E0135F3373B}"/>
              </a:ext>
            </a:extLst>
          </p:cNvPr>
          <p:cNvSpPr>
            <a:spLocks noGrp="1"/>
          </p:cNvSpPr>
          <p:nvPr>
            <p:ph idx="1"/>
          </p:nvPr>
        </p:nvSpPr>
        <p:spPr/>
        <p:txBody>
          <a:bodyPr/>
          <a:lstStyle/>
          <a:p>
            <a:r>
              <a:rPr lang="en-US" dirty="0"/>
              <a:t>April 26</a:t>
            </a:r>
            <a:r>
              <a:rPr lang="en-US" baseline="30000" dirty="0"/>
              <a:t>th</a:t>
            </a:r>
            <a:r>
              <a:rPr lang="en-US" dirty="0"/>
              <a:t> </a:t>
            </a:r>
          </a:p>
          <a:p>
            <a:pPr lvl="1"/>
            <a:r>
              <a:rPr lang="en-US" dirty="0"/>
              <a:t>Chief complaint: pain with jumping and push off during track and field </a:t>
            </a:r>
          </a:p>
          <a:p>
            <a:pPr lvl="1"/>
            <a:r>
              <a:rPr lang="en-US" dirty="0"/>
              <a:t>Pain ranges from 6/10 -10/10 </a:t>
            </a:r>
          </a:p>
        </p:txBody>
      </p:sp>
    </p:spTree>
    <p:extLst>
      <p:ext uri="{BB962C8B-B14F-4D97-AF65-F5344CB8AC3E}">
        <p14:creationId xmlns:p14="http://schemas.microsoft.com/office/powerpoint/2010/main" val="371148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F438-3B21-9DD1-45D1-67351DE829EC}"/>
              </a:ext>
            </a:extLst>
          </p:cNvPr>
          <p:cNvSpPr>
            <a:spLocks noGrp="1"/>
          </p:cNvSpPr>
          <p:nvPr>
            <p:ph type="title"/>
          </p:nvPr>
        </p:nvSpPr>
        <p:spPr/>
        <p:txBody>
          <a:bodyPr>
            <a:normAutofit/>
          </a:bodyPr>
          <a:lstStyle/>
          <a:p>
            <a:r>
              <a:rPr lang="en-US" sz="5400" dirty="0"/>
              <a:t>Objectives </a:t>
            </a:r>
          </a:p>
        </p:txBody>
      </p:sp>
      <p:sp>
        <p:nvSpPr>
          <p:cNvPr id="3" name="Content Placeholder 2">
            <a:extLst>
              <a:ext uri="{FF2B5EF4-FFF2-40B4-BE49-F238E27FC236}">
                <a16:creationId xmlns:a16="http://schemas.microsoft.com/office/drawing/2014/main" id="{2CEFFC9B-B6F9-D5E2-B2CD-8217AE29A220}"/>
              </a:ext>
            </a:extLst>
          </p:cNvPr>
          <p:cNvSpPr>
            <a:spLocks noGrp="1"/>
          </p:cNvSpPr>
          <p:nvPr>
            <p:ph idx="1"/>
          </p:nvPr>
        </p:nvSpPr>
        <p:spPr/>
        <p:txBody>
          <a:bodyPr>
            <a:normAutofit fontScale="92500" lnSpcReduction="10000"/>
          </a:bodyPr>
          <a:lstStyle/>
          <a:p>
            <a:r>
              <a:rPr lang="en-US" dirty="0"/>
              <a:t>Review and discuss relevant anatomy of the ankle</a:t>
            </a:r>
          </a:p>
          <a:p>
            <a:r>
              <a:rPr lang="en-US" dirty="0"/>
              <a:t>Discuss types of navicular fractures</a:t>
            </a:r>
          </a:p>
          <a:p>
            <a:r>
              <a:rPr lang="en-US" dirty="0"/>
              <a:t>Discuss the prevalence of navicular fractures</a:t>
            </a:r>
          </a:p>
          <a:p>
            <a:r>
              <a:rPr lang="en-US" dirty="0"/>
              <a:t>Discuss ankle sprain prevalence and associated complications</a:t>
            </a:r>
          </a:p>
          <a:p>
            <a:r>
              <a:rPr lang="en-US" dirty="0"/>
              <a:t>Review non operative management of a navicular fracture with a case study</a:t>
            </a:r>
          </a:p>
          <a:p>
            <a:endParaRPr lang="en-US" dirty="0"/>
          </a:p>
        </p:txBody>
      </p:sp>
    </p:spTree>
    <p:extLst>
      <p:ext uri="{BB962C8B-B14F-4D97-AF65-F5344CB8AC3E}">
        <p14:creationId xmlns:p14="http://schemas.microsoft.com/office/powerpoint/2010/main" val="318227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1190CC9-4C3F-A082-497F-0C5E6B9C79BD}"/>
              </a:ext>
            </a:extLst>
          </p:cNvPr>
          <p:cNvGraphicFramePr>
            <a:graphicFrameLocks noGrp="1"/>
          </p:cNvGraphicFramePr>
          <p:nvPr>
            <p:extLst>
              <p:ext uri="{D42A27DB-BD31-4B8C-83A1-F6EECF244321}">
                <p14:modId xmlns:p14="http://schemas.microsoft.com/office/powerpoint/2010/main" val="85436097"/>
              </p:ext>
            </p:extLst>
          </p:nvPr>
        </p:nvGraphicFramePr>
        <p:xfrm>
          <a:off x="609600" y="1600200"/>
          <a:ext cx="10972798" cy="2526703"/>
        </p:xfrm>
        <a:graphic>
          <a:graphicData uri="http://schemas.openxmlformats.org/drawingml/2006/table">
            <a:tbl>
              <a:tblPr firstRow="1" firstCol="1">
                <a:tableStyleId>{3B4B98B0-60AC-42C2-AFA5-B58CD77FA1E5}</a:tableStyleId>
              </a:tblPr>
              <a:tblGrid>
                <a:gridCol w="3656868">
                  <a:extLst>
                    <a:ext uri="{9D8B030D-6E8A-4147-A177-3AD203B41FA5}">
                      <a16:colId xmlns:a16="http://schemas.microsoft.com/office/drawing/2014/main" val="1232270031"/>
                    </a:ext>
                  </a:extLst>
                </a:gridCol>
                <a:gridCol w="3657965">
                  <a:extLst>
                    <a:ext uri="{9D8B030D-6E8A-4147-A177-3AD203B41FA5}">
                      <a16:colId xmlns:a16="http://schemas.microsoft.com/office/drawing/2014/main" val="485214296"/>
                    </a:ext>
                  </a:extLst>
                </a:gridCol>
                <a:gridCol w="3657965">
                  <a:extLst>
                    <a:ext uri="{9D8B030D-6E8A-4147-A177-3AD203B41FA5}">
                      <a16:colId xmlns:a16="http://schemas.microsoft.com/office/drawing/2014/main" val="2869807393"/>
                    </a:ext>
                  </a:extLst>
                </a:gridCol>
              </a:tblGrid>
              <a:tr h="355560">
                <a:tc>
                  <a:txBody>
                    <a:bodyPr/>
                    <a:lstStyle/>
                    <a:p>
                      <a:pPr marL="0" marR="0">
                        <a:lnSpc>
                          <a:spcPct val="107000"/>
                        </a:lnSpc>
                        <a:spcBef>
                          <a:spcPts val="0"/>
                        </a:spcBef>
                        <a:spcAft>
                          <a:spcPts val="0"/>
                        </a:spcAft>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Strength</a:t>
                      </a:r>
                    </a:p>
                  </a:txBody>
                  <a:tcPr marL="91735" marR="91735" marT="0" marB="0">
                    <a:solidFill>
                      <a:schemeClr val="bg1">
                        <a:lumMod val="85000"/>
                      </a:schemeClr>
                    </a:solidFill>
                  </a:tcPr>
                </a:tc>
                <a:tc>
                  <a:txBody>
                    <a:bodyPr/>
                    <a:lstStyle/>
                    <a:p>
                      <a:pPr marL="0" marR="0">
                        <a:lnSpc>
                          <a:spcPct val="107000"/>
                        </a:lnSpc>
                        <a:spcBef>
                          <a:spcPts val="0"/>
                        </a:spcBef>
                        <a:spcAft>
                          <a:spcPts val="0"/>
                        </a:spcAft>
                      </a:pPr>
                      <a:r>
                        <a:rPr lang="en-US" sz="1900" kern="100" dirty="0">
                          <a:effectLst/>
                        </a:rPr>
                        <a:t>Left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solidFill>
                      <a:schemeClr val="bg1">
                        <a:lumMod val="85000"/>
                      </a:schemeClr>
                    </a:solidFill>
                  </a:tcPr>
                </a:tc>
                <a:tc>
                  <a:txBody>
                    <a:bodyPr/>
                    <a:lstStyle/>
                    <a:p>
                      <a:pPr marL="0" marR="0">
                        <a:lnSpc>
                          <a:spcPct val="107000"/>
                        </a:lnSpc>
                        <a:spcBef>
                          <a:spcPts val="0"/>
                        </a:spcBef>
                        <a:spcAft>
                          <a:spcPts val="0"/>
                        </a:spcAft>
                      </a:pPr>
                      <a:r>
                        <a:rPr lang="en-US" sz="1900" kern="100" dirty="0">
                          <a:effectLst/>
                        </a:rPr>
                        <a:t>Right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solidFill>
                      <a:schemeClr val="bg1">
                        <a:lumMod val="85000"/>
                      </a:schemeClr>
                    </a:solidFill>
                  </a:tcPr>
                </a:tc>
                <a:extLst>
                  <a:ext uri="{0D108BD9-81ED-4DB2-BD59-A6C34878D82A}">
                    <a16:rowId xmlns:a16="http://schemas.microsoft.com/office/drawing/2014/main" val="3746291888"/>
                  </a:ext>
                </a:extLst>
              </a:tr>
              <a:tr h="276820">
                <a:tc>
                  <a:txBody>
                    <a:bodyPr/>
                    <a:lstStyle/>
                    <a:p>
                      <a:pPr marL="0" marR="0">
                        <a:lnSpc>
                          <a:spcPct val="107000"/>
                        </a:lnSpc>
                        <a:spcBef>
                          <a:spcPts val="0"/>
                        </a:spcBef>
                        <a:spcAft>
                          <a:spcPts val="0"/>
                        </a:spcAft>
                      </a:pPr>
                      <a:r>
                        <a:rPr lang="en-US" sz="1600" b="1" kern="100" dirty="0">
                          <a:effectLst/>
                        </a:rPr>
                        <a:t>ANKLE</a:t>
                      </a:r>
                    </a:p>
                    <a:p>
                      <a:pPr marL="0" marR="0">
                        <a:lnSpc>
                          <a:spcPct val="107000"/>
                        </a:lnSpc>
                        <a:spcBef>
                          <a:spcPts val="0"/>
                        </a:spcBef>
                        <a:spcAft>
                          <a:spcPts val="0"/>
                        </a:spcAft>
                      </a:pPr>
                      <a:r>
                        <a:rPr lang="en-US" sz="1600" b="0" kern="100" dirty="0">
                          <a:effectLst/>
                        </a:rPr>
                        <a:t>Anterior tibialis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5/5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5/5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3856734317"/>
                  </a:ext>
                </a:extLst>
              </a:tr>
              <a:tr h="276820">
                <a:tc>
                  <a:txBody>
                    <a:bodyPr/>
                    <a:lstStyle/>
                    <a:p>
                      <a:pPr marL="0" marR="0">
                        <a:lnSpc>
                          <a:spcPct val="107000"/>
                        </a:lnSpc>
                        <a:spcBef>
                          <a:spcPts val="0"/>
                        </a:spcBef>
                        <a:spcAft>
                          <a:spcPts val="0"/>
                        </a:spcAft>
                      </a:pPr>
                      <a:r>
                        <a:rPr lang="en-US" sz="1600" b="0" kern="100" dirty="0">
                          <a:effectLst/>
                          <a:highlight>
                            <a:srgbClr val="FFFF00"/>
                          </a:highlight>
                        </a:rPr>
                        <a:t>Posterior tibialis</a:t>
                      </a:r>
                      <a:endParaRPr lang="en-US" sz="1600" b="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highlight>
                            <a:srgbClr val="FFFF00"/>
                          </a:highlight>
                        </a:rPr>
                        <a:t>4/5</a:t>
                      </a:r>
                      <a:endParaRPr lang="en-US" sz="1600" b="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1857282099"/>
                  </a:ext>
                </a:extLst>
              </a:tr>
              <a:tr h="276820">
                <a:tc>
                  <a:txBody>
                    <a:bodyPr/>
                    <a:lstStyle/>
                    <a:p>
                      <a:pPr marL="0" marR="0">
                        <a:lnSpc>
                          <a:spcPct val="107000"/>
                        </a:lnSpc>
                        <a:spcBef>
                          <a:spcPts val="0"/>
                        </a:spcBef>
                        <a:spcAft>
                          <a:spcPts val="0"/>
                        </a:spcAft>
                      </a:pPr>
                      <a:r>
                        <a:rPr lang="en-US" sz="1600" b="0" kern="100" dirty="0">
                          <a:effectLst/>
                        </a:rPr>
                        <a:t>Fibularis long/brevis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644392767"/>
                  </a:ext>
                </a:extLst>
              </a:tr>
              <a:tr h="276820">
                <a:tc>
                  <a:txBody>
                    <a:bodyPr/>
                    <a:lstStyle/>
                    <a:p>
                      <a:pPr marL="0" marR="0">
                        <a:lnSpc>
                          <a:spcPct val="107000"/>
                        </a:lnSpc>
                        <a:spcBef>
                          <a:spcPts val="0"/>
                        </a:spcBef>
                        <a:spcAft>
                          <a:spcPts val="0"/>
                        </a:spcAft>
                      </a:pPr>
                      <a:r>
                        <a:rPr lang="en-US" sz="1600" b="0" kern="100" dirty="0">
                          <a:effectLst/>
                        </a:rPr>
                        <a:t>Fibularis tertius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1809593354"/>
                  </a:ext>
                </a:extLst>
              </a:tr>
              <a:tr h="276820">
                <a:tc>
                  <a:txBody>
                    <a:bodyPr/>
                    <a:lstStyle/>
                    <a:p>
                      <a:pPr marL="0" marR="0">
                        <a:lnSpc>
                          <a:spcPct val="107000"/>
                        </a:lnSpc>
                        <a:spcBef>
                          <a:spcPts val="0"/>
                        </a:spcBef>
                        <a:spcAft>
                          <a:spcPts val="0"/>
                        </a:spcAft>
                      </a:pPr>
                      <a:r>
                        <a:rPr lang="en-US" sz="1600" b="1" kern="100" dirty="0">
                          <a:effectLst/>
                        </a:rPr>
                        <a:t>FOOT</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 </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 </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3041723647"/>
                  </a:ext>
                </a:extLst>
              </a:tr>
              <a:tr h="276820">
                <a:tc>
                  <a:txBody>
                    <a:bodyPr/>
                    <a:lstStyle/>
                    <a:p>
                      <a:pPr marL="0" marR="0">
                        <a:lnSpc>
                          <a:spcPct val="107000"/>
                        </a:lnSpc>
                        <a:spcBef>
                          <a:spcPts val="0"/>
                        </a:spcBef>
                        <a:spcAft>
                          <a:spcPts val="0"/>
                        </a:spcAft>
                      </a:pPr>
                      <a:r>
                        <a:rPr lang="en-US" sz="1600" b="0" kern="100" dirty="0">
                          <a:effectLst/>
                        </a:rPr>
                        <a:t>Extensor hallicus longus</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5/5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5/5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1824793854"/>
                  </a:ext>
                </a:extLst>
              </a:tr>
              <a:tr h="276820">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Flexor hallicus longus</a:t>
                      </a: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tc>
                  <a:txBody>
                    <a:bodyPr/>
                    <a:lstStyle/>
                    <a:p>
                      <a:pPr marL="0" marR="0">
                        <a:lnSpc>
                          <a:spcPct val="107000"/>
                        </a:lnSpc>
                        <a:spcBef>
                          <a:spcPts val="0"/>
                        </a:spcBef>
                        <a:spcAft>
                          <a:spcPts val="0"/>
                        </a:spcAft>
                      </a:pPr>
                      <a:r>
                        <a:rPr lang="en-US" sz="1600" b="0" kern="100" dirty="0">
                          <a:effectLst/>
                        </a:rPr>
                        <a:t>4+/5</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735" marR="91735" marT="0" marB="0"/>
                </a:tc>
                <a:extLst>
                  <a:ext uri="{0D108BD9-81ED-4DB2-BD59-A6C34878D82A}">
                    <a16:rowId xmlns:a16="http://schemas.microsoft.com/office/drawing/2014/main" val="2865884471"/>
                  </a:ext>
                </a:extLst>
              </a:tr>
            </a:tbl>
          </a:graphicData>
        </a:graphic>
      </p:graphicFrame>
      <p:sp>
        <p:nvSpPr>
          <p:cNvPr id="2" name="Title 1">
            <a:extLst>
              <a:ext uri="{FF2B5EF4-FFF2-40B4-BE49-F238E27FC236}">
                <a16:creationId xmlns:a16="http://schemas.microsoft.com/office/drawing/2014/main" id="{73E5CE42-D573-5E59-EAC4-D13CBA7CE83E}"/>
              </a:ext>
            </a:extLst>
          </p:cNvPr>
          <p:cNvSpPr>
            <a:spLocks noGrp="1"/>
          </p:cNvSpPr>
          <p:nvPr>
            <p:ph type="title"/>
          </p:nvPr>
        </p:nvSpPr>
        <p:spPr>
          <a:xfrm>
            <a:off x="609600" y="275167"/>
            <a:ext cx="10972800" cy="1143000"/>
          </a:xfrm>
        </p:spPr>
        <p:txBody>
          <a:bodyPr anchor="ctr">
            <a:normAutofit/>
          </a:bodyPr>
          <a:lstStyle/>
          <a:p>
            <a:r>
              <a:rPr lang="en-US" sz="5400" dirty="0"/>
              <a:t>Physical Exam</a:t>
            </a:r>
          </a:p>
        </p:txBody>
      </p:sp>
      <p:graphicFrame>
        <p:nvGraphicFramePr>
          <p:cNvPr id="4" name="Content Placeholder 3">
            <a:extLst>
              <a:ext uri="{FF2B5EF4-FFF2-40B4-BE49-F238E27FC236}">
                <a16:creationId xmlns:a16="http://schemas.microsoft.com/office/drawing/2014/main" id="{54258FFA-93CB-D4D1-9ACA-207CC52EB94E}"/>
              </a:ext>
            </a:extLst>
          </p:cNvPr>
          <p:cNvGraphicFramePr>
            <a:graphicFrameLocks noGrp="1"/>
          </p:cNvGraphicFramePr>
          <p:nvPr>
            <p:ph idx="1"/>
            <p:extLst>
              <p:ext uri="{D42A27DB-BD31-4B8C-83A1-F6EECF244321}">
                <p14:modId xmlns:p14="http://schemas.microsoft.com/office/powerpoint/2010/main" val="3649183172"/>
              </p:ext>
            </p:extLst>
          </p:nvPr>
        </p:nvGraphicFramePr>
        <p:xfrm>
          <a:off x="609600" y="4308935"/>
          <a:ext cx="10972798" cy="1815636"/>
        </p:xfrm>
        <a:graphic>
          <a:graphicData uri="http://schemas.openxmlformats.org/drawingml/2006/table">
            <a:tbl>
              <a:tblPr firstRow="1" firstCol="1">
                <a:tableStyleId>{3B4B98B0-60AC-42C2-AFA5-B58CD77FA1E5}</a:tableStyleId>
              </a:tblPr>
              <a:tblGrid>
                <a:gridCol w="3656868">
                  <a:extLst>
                    <a:ext uri="{9D8B030D-6E8A-4147-A177-3AD203B41FA5}">
                      <a16:colId xmlns:a16="http://schemas.microsoft.com/office/drawing/2014/main" val="3896421141"/>
                    </a:ext>
                  </a:extLst>
                </a:gridCol>
                <a:gridCol w="3657965">
                  <a:extLst>
                    <a:ext uri="{9D8B030D-6E8A-4147-A177-3AD203B41FA5}">
                      <a16:colId xmlns:a16="http://schemas.microsoft.com/office/drawing/2014/main" val="618891882"/>
                    </a:ext>
                  </a:extLst>
                </a:gridCol>
                <a:gridCol w="3657965">
                  <a:extLst>
                    <a:ext uri="{9D8B030D-6E8A-4147-A177-3AD203B41FA5}">
                      <a16:colId xmlns:a16="http://schemas.microsoft.com/office/drawing/2014/main" val="289560132"/>
                    </a:ext>
                  </a:extLst>
                </a:gridCol>
              </a:tblGrid>
              <a:tr h="302606">
                <a:tc>
                  <a:txBody>
                    <a:bodyPr/>
                    <a:lstStyle/>
                    <a:p>
                      <a:pPr marL="0" marR="0">
                        <a:lnSpc>
                          <a:spcPct val="107000"/>
                        </a:lnSpc>
                        <a:spcBef>
                          <a:spcPts val="0"/>
                        </a:spcBef>
                        <a:spcAft>
                          <a:spcPts val="0"/>
                        </a:spcAft>
                      </a:pPr>
                      <a:r>
                        <a:rPr lang="en-US" sz="1900" kern="100" dirty="0">
                          <a:effectLst/>
                        </a:rPr>
                        <a:t>Active ROM</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solidFill>
                      <a:schemeClr val="bg1">
                        <a:lumMod val="85000"/>
                      </a:schemeClr>
                    </a:solidFill>
                  </a:tcPr>
                </a:tc>
                <a:tc>
                  <a:txBody>
                    <a:bodyPr/>
                    <a:lstStyle/>
                    <a:p>
                      <a:pPr marL="0" marR="0">
                        <a:lnSpc>
                          <a:spcPct val="107000"/>
                        </a:lnSpc>
                        <a:spcBef>
                          <a:spcPts val="0"/>
                        </a:spcBef>
                        <a:spcAft>
                          <a:spcPts val="0"/>
                        </a:spcAft>
                      </a:pPr>
                      <a:r>
                        <a:rPr lang="en-US" sz="1900" kern="100" dirty="0">
                          <a:effectLst/>
                        </a:rPr>
                        <a:t>Left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solidFill>
                      <a:schemeClr val="bg1">
                        <a:lumMod val="85000"/>
                      </a:schemeClr>
                    </a:solidFill>
                  </a:tcPr>
                </a:tc>
                <a:tc>
                  <a:txBody>
                    <a:bodyPr/>
                    <a:lstStyle/>
                    <a:p>
                      <a:pPr marL="0" marR="0">
                        <a:lnSpc>
                          <a:spcPct val="107000"/>
                        </a:lnSpc>
                        <a:spcBef>
                          <a:spcPts val="0"/>
                        </a:spcBef>
                        <a:spcAft>
                          <a:spcPts val="0"/>
                        </a:spcAft>
                      </a:pPr>
                      <a:r>
                        <a:rPr lang="en-US" sz="1900" kern="100" dirty="0">
                          <a:effectLst/>
                        </a:rPr>
                        <a:t>Right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solidFill>
                      <a:schemeClr val="bg1">
                        <a:lumMod val="85000"/>
                      </a:schemeClr>
                    </a:solidFill>
                  </a:tcPr>
                </a:tc>
                <a:extLst>
                  <a:ext uri="{0D108BD9-81ED-4DB2-BD59-A6C34878D82A}">
                    <a16:rowId xmlns:a16="http://schemas.microsoft.com/office/drawing/2014/main" val="1031759041"/>
                  </a:ext>
                </a:extLst>
              </a:tr>
              <a:tr h="302606">
                <a:tc>
                  <a:txBody>
                    <a:bodyPr/>
                    <a:lstStyle/>
                    <a:p>
                      <a:pPr marL="0" marR="0">
                        <a:lnSpc>
                          <a:spcPct val="107000"/>
                        </a:lnSpc>
                        <a:spcBef>
                          <a:spcPts val="0"/>
                        </a:spcBef>
                        <a:spcAft>
                          <a:spcPts val="0"/>
                        </a:spcAft>
                      </a:pPr>
                      <a:r>
                        <a:rPr lang="en-US" sz="1600" b="0" kern="100" dirty="0">
                          <a:effectLst/>
                          <a:highlight>
                            <a:srgbClr val="FFFF00"/>
                          </a:highlight>
                        </a:rPr>
                        <a:t>Dorsiflexion (ke)</a:t>
                      </a:r>
                      <a:endParaRPr lang="en-US" sz="1600" b="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10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highlight>
                            <a:srgbClr val="FFFF00"/>
                          </a:highlight>
                        </a:rPr>
                        <a:t>5</a:t>
                      </a:r>
                      <a:endParaRPr lang="en-US"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extLst>
                  <a:ext uri="{0D108BD9-81ED-4DB2-BD59-A6C34878D82A}">
                    <a16:rowId xmlns:a16="http://schemas.microsoft.com/office/drawing/2014/main" val="797293765"/>
                  </a:ext>
                </a:extLst>
              </a:tr>
              <a:tr h="302606">
                <a:tc>
                  <a:txBody>
                    <a:bodyPr/>
                    <a:lstStyle/>
                    <a:p>
                      <a:pPr marL="0" marR="0">
                        <a:lnSpc>
                          <a:spcPct val="107000"/>
                        </a:lnSpc>
                        <a:spcBef>
                          <a:spcPts val="0"/>
                        </a:spcBef>
                        <a:spcAft>
                          <a:spcPts val="0"/>
                        </a:spcAft>
                      </a:pPr>
                      <a:r>
                        <a:rPr lang="en-US" sz="1600" b="0" kern="100" dirty="0">
                          <a:effectLst/>
                        </a:rPr>
                        <a:t>Plantar flexion</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40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38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extLst>
                  <a:ext uri="{0D108BD9-81ED-4DB2-BD59-A6C34878D82A}">
                    <a16:rowId xmlns:a16="http://schemas.microsoft.com/office/drawing/2014/main" val="2423463441"/>
                  </a:ext>
                </a:extLst>
              </a:tr>
              <a:tr h="302606">
                <a:tc>
                  <a:txBody>
                    <a:bodyPr/>
                    <a:lstStyle/>
                    <a:p>
                      <a:pPr marL="0" marR="0">
                        <a:lnSpc>
                          <a:spcPct val="107000"/>
                        </a:lnSpc>
                        <a:spcBef>
                          <a:spcPts val="0"/>
                        </a:spcBef>
                        <a:spcAft>
                          <a:spcPts val="0"/>
                        </a:spcAft>
                      </a:pPr>
                      <a:r>
                        <a:rPr lang="en-US" sz="1600" b="0" kern="100" dirty="0">
                          <a:effectLst/>
                        </a:rPr>
                        <a:t>Inversion</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10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extLst>
                  <a:ext uri="{0D108BD9-81ED-4DB2-BD59-A6C34878D82A}">
                    <a16:rowId xmlns:a16="http://schemas.microsoft.com/office/drawing/2014/main" val="3559044306"/>
                  </a:ext>
                </a:extLst>
              </a:tr>
              <a:tr h="302606">
                <a:tc>
                  <a:txBody>
                    <a:bodyPr/>
                    <a:lstStyle/>
                    <a:p>
                      <a:pPr marL="0" marR="0">
                        <a:lnSpc>
                          <a:spcPct val="107000"/>
                        </a:lnSpc>
                        <a:spcBef>
                          <a:spcPts val="0"/>
                        </a:spcBef>
                        <a:spcAft>
                          <a:spcPts val="0"/>
                        </a:spcAft>
                      </a:pPr>
                      <a:r>
                        <a:rPr lang="en-US" sz="1600" b="0" kern="100" dirty="0">
                          <a:effectLst/>
                        </a:rPr>
                        <a:t>Eversion</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extLst>
                  <a:ext uri="{0D108BD9-81ED-4DB2-BD59-A6C34878D82A}">
                    <a16:rowId xmlns:a16="http://schemas.microsoft.com/office/drawing/2014/main" val="3815315231"/>
                  </a:ext>
                </a:extLst>
              </a:tr>
              <a:tr h="302606">
                <a:tc>
                  <a:txBody>
                    <a:bodyPr/>
                    <a:lstStyle/>
                    <a:p>
                      <a:pPr marL="0" marR="0">
                        <a:lnSpc>
                          <a:spcPct val="107000"/>
                        </a:lnSpc>
                        <a:spcBef>
                          <a:spcPts val="0"/>
                        </a:spcBef>
                        <a:spcAft>
                          <a:spcPts val="0"/>
                        </a:spcAft>
                      </a:pPr>
                      <a:r>
                        <a:rPr lang="en-US" sz="1600" b="0" kern="100" dirty="0">
                          <a:effectLst/>
                        </a:rPr>
                        <a:t>Great toe extension</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30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tc>
                  <a:txBody>
                    <a:bodyPr/>
                    <a:lstStyle/>
                    <a:p>
                      <a:pPr marL="0" marR="0">
                        <a:lnSpc>
                          <a:spcPct val="107000"/>
                        </a:lnSpc>
                        <a:spcBef>
                          <a:spcPts val="0"/>
                        </a:spcBef>
                        <a:spcAft>
                          <a:spcPts val="0"/>
                        </a:spcAft>
                      </a:pPr>
                      <a:r>
                        <a:rPr lang="en-US" sz="1600" kern="100" dirty="0">
                          <a:effectLst/>
                        </a:rPr>
                        <a:t>30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8530" marR="118530" marT="0" marB="0"/>
                </a:tc>
                <a:extLst>
                  <a:ext uri="{0D108BD9-81ED-4DB2-BD59-A6C34878D82A}">
                    <a16:rowId xmlns:a16="http://schemas.microsoft.com/office/drawing/2014/main" val="1947743299"/>
                  </a:ext>
                </a:extLst>
              </a:tr>
            </a:tbl>
          </a:graphicData>
        </a:graphic>
      </p:graphicFrame>
    </p:spTree>
    <p:extLst>
      <p:ext uri="{BB962C8B-B14F-4D97-AF65-F5344CB8AC3E}">
        <p14:creationId xmlns:p14="http://schemas.microsoft.com/office/powerpoint/2010/main" val="3652014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2724-0FE6-15CA-12AE-F3F8DB68961E}"/>
              </a:ext>
            </a:extLst>
          </p:cNvPr>
          <p:cNvSpPr>
            <a:spLocks noGrp="1"/>
          </p:cNvSpPr>
          <p:nvPr>
            <p:ph type="title"/>
          </p:nvPr>
        </p:nvSpPr>
        <p:spPr/>
        <p:txBody>
          <a:bodyPr>
            <a:normAutofit/>
          </a:bodyPr>
          <a:lstStyle/>
          <a:p>
            <a:r>
              <a:rPr lang="en-US" sz="5400" dirty="0"/>
              <a:t>Physical Exam</a:t>
            </a:r>
          </a:p>
        </p:txBody>
      </p:sp>
      <p:sp>
        <p:nvSpPr>
          <p:cNvPr id="3" name="Content Placeholder 2">
            <a:extLst>
              <a:ext uri="{FF2B5EF4-FFF2-40B4-BE49-F238E27FC236}">
                <a16:creationId xmlns:a16="http://schemas.microsoft.com/office/drawing/2014/main" id="{35719E8A-E80B-6520-38A9-93448AABFAB5}"/>
              </a:ext>
            </a:extLst>
          </p:cNvPr>
          <p:cNvSpPr>
            <a:spLocks noGrp="1"/>
          </p:cNvSpPr>
          <p:nvPr>
            <p:ph idx="1"/>
          </p:nvPr>
        </p:nvSpPr>
        <p:spPr/>
        <p:txBody>
          <a:bodyPr>
            <a:normAutofit lnSpcReduction="10000"/>
          </a:bodyPr>
          <a:lstStyle/>
          <a:p>
            <a:r>
              <a:rPr lang="en-US" dirty="0"/>
              <a:t>Overall Impairments</a:t>
            </a:r>
          </a:p>
          <a:p>
            <a:pPr lvl="1"/>
            <a:r>
              <a:rPr lang="en-US" dirty="0"/>
              <a:t>Poor foot posture </a:t>
            </a:r>
          </a:p>
          <a:p>
            <a:pPr lvl="2"/>
            <a:r>
              <a:rPr lang="en-US" dirty="0"/>
              <a:t>Pes planus </a:t>
            </a:r>
          </a:p>
          <a:p>
            <a:pPr lvl="2"/>
            <a:r>
              <a:rPr lang="en-US" dirty="0"/>
              <a:t>Early excessive pronator  </a:t>
            </a:r>
          </a:p>
          <a:p>
            <a:pPr lvl="1"/>
            <a:r>
              <a:rPr lang="en-US" dirty="0"/>
              <a:t>Decreased intrinsic strength </a:t>
            </a:r>
          </a:p>
          <a:p>
            <a:pPr lvl="1"/>
            <a:r>
              <a:rPr lang="en-US" dirty="0"/>
              <a:t>Hypomobility of foot/ankle</a:t>
            </a:r>
          </a:p>
          <a:p>
            <a:pPr lvl="1"/>
            <a:r>
              <a:rPr lang="en-US" dirty="0"/>
              <a:t>Foto Score: 44</a:t>
            </a:r>
          </a:p>
        </p:txBody>
      </p:sp>
    </p:spTree>
    <p:extLst>
      <p:ext uri="{BB962C8B-B14F-4D97-AF65-F5344CB8AC3E}">
        <p14:creationId xmlns:p14="http://schemas.microsoft.com/office/powerpoint/2010/main" val="4211070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C3C0-93E1-168B-83CD-21716C8FDA0C}"/>
              </a:ext>
            </a:extLst>
          </p:cNvPr>
          <p:cNvSpPr>
            <a:spLocks noGrp="1"/>
          </p:cNvSpPr>
          <p:nvPr>
            <p:ph type="title"/>
          </p:nvPr>
        </p:nvSpPr>
        <p:spPr/>
        <p:txBody>
          <a:bodyPr>
            <a:normAutofit/>
          </a:bodyPr>
          <a:lstStyle/>
          <a:p>
            <a:r>
              <a:rPr lang="en-US" sz="5400" dirty="0"/>
              <a:t>Treatment</a:t>
            </a:r>
          </a:p>
        </p:txBody>
      </p:sp>
      <p:sp>
        <p:nvSpPr>
          <p:cNvPr id="3" name="Content Placeholder 2">
            <a:extLst>
              <a:ext uri="{FF2B5EF4-FFF2-40B4-BE49-F238E27FC236}">
                <a16:creationId xmlns:a16="http://schemas.microsoft.com/office/drawing/2014/main" id="{A1BD619B-5411-1E79-5C75-B57DCDEB713C}"/>
              </a:ext>
            </a:extLst>
          </p:cNvPr>
          <p:cNvSpPr>
            <a:spLocks noGrp="1"/>
          </p:cNvSpPr>
          <p:nvPr>
            <p:ph idx="1"/>
          </p:nvPr>
        </p:nvSpPr>
        <p:spPr/>
        <p:txBody>
          <a:bodyPr>
            <a:normAutofit lnSpcReduction="10000"/>
          </a:bodyPr>
          <a:lstStyle/>
          <a:p>
            <a:r>
              <a:rPr lang="en-US" dirty="0"/>
              <a:t>Sessions focused on</a:t>
            </a:r>
          </a:p>
          <a:p>
            <a:pPr lvl="1"/>
            <a:r>
              <a:rPr lang="en-US" dirty="0"/>
              <a:t>Intrinsic</a:t>
            </a:r>
          </a:p>
          <a:p>
            <a:pPr lvl="1"/>
            <a:r>
              <a:rPr lang="en-US" dirty="0"/>
              <a:t>Posterior tib strengthening</a:t>
            </a:r>
          </a:p>
          <a:p>
            <a:pPr lvl="1"/>
            <a:r>
              <a:rPr lang="en-US" dirty="0"/>
              <a:t>Stability exercises</a:t>
            </a:r>
          </a:p>
          <a:p>
            <a:pPr lvl="1"/>
            <a:r>
              <a:rPr lang="en-US" dirty="0"/>
              <a:t>Uneven surfaces with perturbations</a:t>
            </a:r>
          </a:p>
          <a:p>
            <a:r>
              <a:rPr lang="en-US" dirty="0"/>
              <a:t>HEP </a:t>
            </a:r>
          </a:p>
          <a:p>
            <a:pPr lvl="1"/>
            <a:r>
              <a:rPr lang="en-US" dirty="0"/>
              <a:t>Plantar fascia stretching, short foot, toe yoga</a:t>
            </a:r>
          </a:p>
        </p:txBody>
      </p:sp>
    </p:spTree>
    <p:extLst>
      <p:ext uri="{BB962C8B-B14F-4D97-AF65-F5344CB8AC3E}">
        <p14:creationId xmlns:p14="http://schemas.microsoft.com/office/powerpoint/2010/main" val="227219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97F1-9950-88A8-DBD0-E32DBD1A4E5A}"/>
              </a:ext>
            </a:extLst>
          </p:cNvPr>
          <p:cNvSpPr>
            <a:spLocks noGrp="1"/>
          </p:cNvSpPr>
          <p:nvPr>
            <p:ph type="title"/>
          </p:nvPr>
        </p:nvSpPr>
        <p:spPr/>
        <p:txBody>
          <a:bodyPr>
            <a:normAutofit/>
          </a:bodyPr>
          <a:lstStyle/>
          <a:p>
            <a:r>
              <a:rPr lang="en-US" sz="5400" dirty="0"/>
              <a:t>Discharge</a:t>
            </a:r>
          </a:p>
        </p:txBody>
      </p:sp>
      <p:sp>
        <p:nvSpPr>
          <p:cNvPr id="3" name="Content Placeholder 2">
            <a:extLst>
              <a:ext uri="{FF2B5EF4-FFF2-40B4-BE49-F238E27FC236}">
                <a16:creationId xmlns:a16="http://schemas.microsoft.com/office/drawing/2014/main" id="{BF757739-6AD5-8CF8-144E-4ECCB80F0D27}"/>
              </a:ext>
            </a:extLst>
          </p:cNvPr>
          <p:cNvSpPr>
            <a:spLocks noGrp="1"/>
          </p:cNvSpPr>
          <p:nvPr>
            <p:ph idx="1"/>
          </p:nvPr>
        </p:nvSpPr>
        <p:spPr/>
        <p:txBody>
          <a:bodyPr/>
          <a:lstStyle/>
          <a:p>
            <a:r>
              <a:rPr lang="en-US" dirty="0"/>
              <a:t>May 25</a:t>
            </a:r>
            <a:r>
              <a:rPr lang="en-US" baseline="30000" dirty="0"/>
              <a:t>th</a:t>
            </a:r>
            <a:r>
              <a:rPr lang="en-US" dirty="0"/>
              <a:t> </a:t>
            </a:r>
          </a:p>
          <a:p>
            <a:pPr lvl="1"/>
            <a:r>
              <a:rPr lang="en-US" dirty="0"/>
              <a:t>Patient seen for 5 visits</a:t>
            </a:r>
          </a:p>
          <a:p>
            <a:pPr lvl="1"/>
            <a:r>
              <a:rPr lang="en-US" dirty="0"/>
              <a:t>100% improvement in pain and function</a:t>
            </a:r>
          </a:p>
          <a:p>
            <a:pPr lvl="1"/>
            <a:r>
              <a:rPr lang="en-US" dirty="0"/>
              <a:t>FOTO: 99 </a:t>
            </a:r>
          </a:p>
          <a:p>
            <a:pPr lvl="2"/>
            <a:r>
              <a:rPr lang="en-US" dirty="0"/>
              <a:t>Predicted: 79</a:t>
            </a:r>
          </a:p>
        </p:txBody>
      </p:sp>
    </p:spTree>
    <p:extLst>
      <p:ext uri="{BB962C8B-B14F-4D97-AF65-F5344CB8AC3E}">
        <p14:creationId xmlns:p14="http://schemas.microsoft.com/office/powerpoint/2010/main" val="3830860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E7D1-7C84-F48B-F7BF-C840740E4C4B}"/>
              </a:ext>
            </a:extLst>
          </p:cNvPr>
          <p:cNvSpPr>
            <a:spLocks noGrp="1"/>
          </p:cNvSpPr>
          <p:nvPr>
            <p:ph type="title"/>
          </p:nvPr>
        </p:nvSpPr>
        <p:spPr/>
        <p:txBody>
          <a:bodyPr>
            <a:normAutofit/>
          </a:bodyPr>
          <a:lstStyle/>
          <a:p>
            <a:r>
              <a:rPr lang="en-US" sz="5400" dirty="0"/>
              <a:t>Take Home Points</a:t>
            </a:r>
          </a:p>
        </p:txBody>
      </p:sp>
      <p:sp>
        <p:nvSpPr>
          <p:cNvPr id="3" name="Content Placeholder 2">
            <a:extLst>
              <a:ext uri="{FF2B5EF4-FFF2-40B4-BE49-F238E27FC236}">
                <a16:creationId xmlns:a16="http://schemas.microsoft.com/office/drawing/2014/main" id="{0E86CE84-28E7-A227-BB0C-152D5BE415D4}"/>
              </a:ext>
            </a:extLst>
          </p:cNvPr>
          <p:cNvSpPr>
            <a:spLocks noGrp="1"/>
          </p:cNvSpPr>
          <p:nvPr>
            <p:ph idx="1"/>
          </p:nvPr>
        </p:nvSpPr>
        <p:spPr/>
        <p:txBody>
          <a:bodyPr>
            <a:normAutofit/>
          </a:bodyPr>
          <a:lstStyle/>
          <a:p>
            <a:r>
              <a:rPr lang="en-US" dirty="0"/>
              <a:t>Navicular fractures rare </a:t>
            </a:r>
          </a:p>
          <a:p>
            <a:r>
              <a:rPr lang="en-US" dirty="0"/>
              <a:t>Ankle sprains are common</a:t>
            </a:r>
          </a:p>
          <a:p>
            <a:r>
              <a:rPr lang="en-US" dirty="0"/>
              <a:t>Navicular fractures with ankle sprains </a:t>
            </a:r>
          </a:p>
          <a:p>
            <a:pPr lvl="1"/>
            <a:r>
              <a:rPr lang="en-US" dirty="0"/>
              <a:t>Low prevalence</a:t>
            </a:r>
          </a:p>
          <a:p>
            <a:r>
              <a:rPr lang="en-US" dirty="0"/>
              <a:t>Diagnoses delayed and missed </a:t>
            </a:r>
          </a:p>
          <a:p>
            <a:pPr lvl="1"/>
            <a:r>
              <a:rPr lang="en-US" dirty="0"/>
              <a:t>Mid foot sprain  </a:t>
            </a:r>
          </a:p>
        </p:txBody>
      </p:sp>
    </p:spTree>
    <p:extLst>
      <p:ext uri="{BB962C8B-B14F-4D97-AF65-F5344CB8AC3E}">
        <p14:creationId xmlns:p14="http://schemas.microsoft.com/office/powerpoint/2010/main" val="208669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C8E6-38FA-70C4-C33E-676F2DCFA8BB}"/>
              </a:ext>
            </a:extLst>
          </p:cNvPr>
          <p:cNvSpPr>
            <a:spLocks noGrp="1"/>
          </p:cNvSpPr>
          <p:nvPr>
            <p:ph type="title"/>
          </p:nvPr>
        </p:nvSpPr>
        <p:spPr/>
        <p:txBody>
          <a:bodyPr>
            <a:normAutofit/>
          </a:bodyPr>
          <a:lstStyle/>
          <a:p>
            <a:r>
              <a:rPr lang="en-US" sz="5400" dirty="0"/>
              <a:t>Questions?</a:t>
            </a:r>
          </a:p>
        </p:txBody>
      </p:sp>
      <p:sp>
        <p:nvSpPr>
          <p:cNvPr id="3" name="Content Placeholder 2">
            <a:extLst>
              <a:ext uri="{FF2B5EF4-FFF2-40B4-BE49-F238E27FC236}">
                <a16:creationId xmlns:a16="http://schemas.microsoft.com/office/drawing/2014/main" id="{FC0CC0ED-723D-E1F8-5305-D98330E773F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59528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A6A-8A1B-18DE-3C97-83AB8E7D4258}"/>
              </a:ext>
            </a:extLst>
          </p:cNvPr>
          <p:cNvSpPr>
            <a:spLocks noGrp="1"/>
          </p:cNvSpPr>
          <p:nvPr>
            <p:ph type="title"/>
          </p:nvPr>
        </p:nvSpPr>
        <p:spPr/>
        <p:txBody>
          <a:bodyPr>
            <a:normAutofit/>
          </a:bodyPr>
          <a:lstStyle/>
          <a:p>
            <a:r>
              <a:rPr lang="en-US" sz="5400" dirty="0"/>
              <a:t>References</a:t>
            </a:r>
          </a:p>
        </p:txBody>
      </p:sp>
      <p:sp>
        <p:nvSpPr>
          <p:cNvPr id="3" name="Content Placeholder 2">
            <a:extLst>
              <a:ext uri="{FF2B5EF4-FFF2-40B4-BE49-F238E27FC236}">
                <a16:creationId xmlns:a16="http://schemas.microsoft.com/office/drawing/2014/main" id="{E26B38B5-1AC0-8D9D-EE3A-0F0CF10CCBB4}"/>
              </a:ext>
            </a:extLst>
          </p:cNvPr>
          <p:cNvSpPr>
            <a:spLocks noGrp="1"/>
          </p:cNvSpPr>
          <p:nvPr>
            <p:ph idx="1"/>
          </p:nvPr>
        </p:nvSpPr>
        <p:spPr/>
        <p:txBody>
          <a:bodyPr>
            <a:normAutofit fontScale="62500" lnSpcReduction="20000"/>
          </a:bodyPr>
          <a:lstStyle/>
          <a:p>
            <a:pPr marL="342900" marR="0" indent="-342900">
              <a:lnSpc>
                <a:spcPct val="107000"/>
              </a:lnSpc>
              <a:spcBef>
                <a:spcPts val="0"/>
              </a:spcBef>
              <a:spcAft>
                <a:spcPts val="800"/>
              </a:spcAft>
              <a:buAutoNum type="arabicPeriod"/>
            </a:pPr>
            <a:r>
              <a:rPr lang="en-US" sz="1900" kern="100" dirty="0">
                <a:effectLst/>
                <a:latin typeface="+mj-lt"/>
                <a:ea typeface="Calibri" panose="020F0502020204030204" pitchFamily="34" charset="0"/>
                <a:cs typeface="Times New Roman" panose="02020603050405020304" pitchFamily="18" charset="0"/>
              </a:rPr>
              <a:t>Rosebaum AJ, Uhl RL, DiPreta J. Acute fractures of the tarsal navicular. </a:t>
            </a:r>
            <a:r>
              <a:rPr lang="en-US" sz="1900" i="1" kern="100" dirty="0">
                <a:effectLst/>
                <a:latin typeface="+mj-lt"/>
                <a:ea typeface="Calibri" panose="020F0502020204030204" pitchFamily="34" charset="0"/>
                <a:cs typeface="Times New Roman" panose="02020603050405020304" pitchFamily="18" charset="0"/>
              </a:rPr>
              <a:t>Orthopedics.</a:t>
            </a:r>
            <a:r>
              <a:rPr lang="en-US" sz="1900" kern="100" dirty="0">
                <a:effectLst/>
                <a:latin typeface="+mj-lt"/>
                <a:ea typeface="Calibri" panose="020F0502020204030204" pitchFamily="34" charset="0"/>
                <a:cs typeface="Times New Roman" panose="02020603050405020304" pitchFamily="18" charset="0"/>
              </a:rPr>
              <a:t> 2014; 37(8)541-546</a:t>
            </a:r>
            <a:endParaRPr lang="en-US" sz="1900" kern="100" dirty="0">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AutoNum type="arabicPeriod"/>
            </a:pPr>
            <a:r>
              <a:rPr lang="en-US" sz="1900" kern="100" dirty="0">
                <a:effectLst/>
                <a:latin typeface="+mj-lt"/>
                <a:ea typeface="Calibri" panose="020F0502020204030204" pitchFamily="34" charset="0"/>
                <a:cs typeface="Times New Roman" panose="02020603050405020304" pitchFamily="18" charset="0"/>
              </a:rPr>
              <a:t>Rosenbaum AJ, DiPreta JA, Tartaglione J, Patel N, Uhl RL. Acute Fractures of the Tarsal Navicular: A Critical Analysis Review. </a:t>
            </a:r>
            <a:r>
              <a:rPr lang="en-US" sz="1900" i="1" kern="100" dirty="0">
                <a:effectLst/>
                <a:latin typeface="+mj-lt"/>
                <a:ea typeface="Calibri" panose="020F0502020204030204" pitchFamily="34" charset="0"/>
                <a:cs typeface="Times New Roman" panose="02020603050405020304" pitchFamily="18" charset="0"/>
              </a:rPr>
              <a:t>JBJS Rev</a:t>
            </a:r>
            <a:r>
              <a:rPr lang="en-US" sz="1900" kern="100" dirty="0">
                <a:effectLst/>
                <a:latin typeface="+mj-lt"/>
                <a:ea typeface="Calibri" panose="020F0502020204030204" pitchFamily="34" charset="0"/>
                <a:cs typeface="Times New Roman" panose="02020603050405020304" pitchFamily="18" charset="0"/>
              </a:rPr>
              <a:t>. 2015;3(3):e5. </a:t>
            </a:r>
          </a:p>
          <a:p>
            <a:pPr marL="342900" indent="-342900">
              <a:lnSpc>
                <a:spcPct val="107000"/>
              </a:lnSpc>
              <a:spcBef>
                <a:spcPts val="0"/>
              </a:spcBef>
              <a:spcAft>
                <a:spcPts val="800"/>
              </a:spcAft>
              <a:buFont typeface="Arial" panose="020B0604020202020204" pitchFamily="34" charset="0"/>
              <a:buAutoNum type="arabicPeriod"/>
            </a:pPr>
            <a:r>
              <a:rPr lang="en-US" sz="1900" kern="100" dirty="0">
                <a:effectLst/>
                <a:latin typeface="+mj-lt"/>
                <a:ea typeface="Calibri" panose="020F0502020204030204" pitchFamily="34" charset="0"/>
                <a:cs typeface="Times New Roman" panose="02020603050405020304" pitchFamily="18" charset="0"/>
              </a:rPr>
              <a:t>Marshall D, MacFarlane RJ, Molloy A, Mason L. A review of the management and outcomes of tarsal navicular fracture. </a:t>
            </a:r>
            <a:r>
              <a:rPr lang="en-US" sz="1900" i="1" kern="100" dirty="0">
                <a:effectLst/>
                <a:latin typeface="+mj-lt"/>
                <a:ea typeface="Calibri" panose="020F0502020204030204" pitchFamily="34" charset="0"/>
                <a:cs typeface="Times New Roman" panose="02020603050405020304" pitchFamily="18" charset="0"/>
              </a:rPr>
              <a:t>Foot Ankle Surg</a:t>
            </a:r>
            <a:r>
              <a:rPr lang="en-US" sz="1900" kern="100" dirty="0">
                <a:effectLst/>
                <a:latin typeface="+mj-lt"/>
                <a:ea typeface="Calibri" panose="020F0502020204030204" pitchFamily="34" charset="0"/>
                <a:cs typeface="Times New Roman" panose="02020603050405020304" pitchFamily="18" charset="0"/>
              </a:rPr>
              <a:t>. 2020;26(5):480-486. </a:t>
            </a:r>
          </a:p>
          <a:p>
            <a:pPr marL="342900" indent="-342900">
              <a:lnSpc>
                <a:spcPct val="107000"/>
              </a:lnSpc>
              <a:spcBef>
                <a:spcPts val="0"/>
              </a:spcBef>
              <a:spcAft>
                <a:spcPts val="800"/>
              </a:spcAft>
              <a:buFont typeface="Arial" panose="020B0604020202020204" pitchFamily="34" charset="0"/>
              <a:buAutoNum type="arabicPeriod"/>
            </a:pPr>
            <a:r>
              <a:rPr lang="en-US" sz="1900" kern="100" dirty="0">
                <a:effectLst/>
                <a:latin typeface="+mj-lt"/>
                <a:ea typeface="Calibri" panose="020F0502020204030204" pitchFamily="34" charset="0"/>
                <a:cs typeface="Times New Roman" panose="02020603050405020304" pitchFamily="18" charset="0"/>
              </a:rPr>
              <a:t>Petrie MJ, Blakey CM, Chadwick C, Davies HG, Blundell CM, Davies MB. A new and reliable classification system for fractures of the navicular and associated injuries to the midfoot. </a:t>
            </a:r>
            <a:r>
              <a:rPr lang="en-US" sz="1900" i="1" kern="100" dirty="0">
                <a:effectLst/>
                <a:latin typeface="+mj-lt"/>
                <a:ea typeface="Calibri" panose="020F0502020204030204" pitchFamily="34" charset="0"/>
                <a:cs typeface="Times New Roman" panose="02020603050405020304" pitchFamily="18" charset="0"/>
              </a:rPr>
              <a:t>Bone Joint J</a:t>
            </a:r>
            <a:r>
              <a:rPr lang="en-US" sz="1900" kern="100" dirty="0">
                <a:effectLst/>
                <a:latin typeface="+mj-lt"/>
                <a:ea typeface="Calibri" panose="020F0502020204030204" pitchFamily="34" charset="0"/>
                <a:cs typeface="Times New Roman" panose="02020603050405020304" pitchFamily="18" charset="0"/>
              </a:rPr>
              <a:t>. 2018;100-B(2):176-182. </a:t>
            </a:r>
          </a:p>
          <a:p>
            <a:pPr marL="342900" indent="-342900">
              <a:lnSpc>
                <a:spcPct val="107000"/>
              </a:lnSpc>
              <a:spcBef>
                <a:spcPts val="0"/>
              </a:spcBef>
              <a:spcAft>
                <a:spcPts val="800"/>
              </a:spcAft>
              <a:buFont typeface="Arial" panose="020B0604020202020204" pitchFamily="34" charset="0"/>
              <a:buAutoNum type="arabicPeriod"/>
            </a:pPr>
            <a:r>
              <a:rPr lang="en-US" sz="1900" kern="100" dirty="0" err="1">
                <a:effectLst/>
                <a:latin typeface="+mj-lt"/>
                <a:ea typeface="Calibri" panose="020F0502020204030204" pitchFamily="34" charset="0"/>
                <a:cs typeface="Times New Roman" panose="02020603050405020304" pitchFamily="18" charset="0"/>
              </a:rPr>
              <a:t>Vopat</a:t>
            </a:r>
            <a:r>
              <a:rPr lang="en-US" sz="1900" kern="100" dirty="0">
                <a:effectLst/>
                <a:latin typeface="+mj-lt"/>
                <a:ea typeface="Calibri" panose="020F0502020204030204" pitchFamily="34" charset="0"/>
                <a:cs typeface="Times New Roman" panose="02020603050405020304" pitchFamily="18" charset="0"/>
              </a:rPr>
              <a:t> B, Beaulieu-Jones BR, Waryasz G, et al. Epidemiology of Navicular Injury at the NFL Combine and Their Impact on an Athlete’s Prospective NFL Career. </a:t>
            </a:r>
            <a:r>
              <a:rPr lang="en-US" sz="1900" i="1" kern="100" dirty="0">
                <a:effectLst/>
                <a:latin typeface="+mj-lt"/>
                <a:ea typeface="Calibri" panose="020F0502020204030204" pitchFamily="34" charset="0"/>
                <a:cs typeface="Times New Roman" panose="02020603050405020304" pitchFamily="18" charset="0"/>
              </a:rPr>
              <a:t>Orthopaedic Journal of Sports Medicine</a:t>
            </a:r>
            <a:r>
              <a:rPr lang="en-US" sz="1900" kern="100" dirty="0">
                <a:effectLst/>
                <a:latin typeface="+mj-lt"/>
                <a:ea typeface="Calibri" panose="020F0502020204030204" pitchFamily="34" charset="0"/>
                <a:cs typeface="Times New Roman" panose="02020603050405020304" pitchFamily="18" charset="0"/>
              </a:rPr>
              <a:t>. 2017;5(8). </a:t>
            </a:r>
          </a:p>
          <a:p>
            <a:pPr marL="342900" indent="-342900">
              <a:lnSpc>
                <a:spcPct val="107000"/>
              </a:lnSpc>
              <a:spcBef>
                <a:spcPts val="0"/>
              </a:spcBef>
              <a:spcAft>
                <a:spcPts val="800"/>
              </a:spcAft>
              <a:buFont typeface="Arial" panose="020B0604020202020204" pitchFamily="34" charset="0"/>
              <a:buAutoNum type="arabicPeriod"/>
            </a:pPr>
            <a:r>
              <a:rPr lang="en-US" sz="1900" kern="100" dirty="0">
                <a:effectLst/>
                <a:latin typeface="+mj-lt"/>
                <a:ea typeface="Calibri" panose="020F0502020204030204" pitchFamily="34" charset="0"/>
                <a:cs typeface="Times New Roman" panose="02020603050405020304" pitchFamily="18" charset="0"/>
              </a:rPr>
              <a:t>Alsager GA, </a:t>
            </a:r>
            <a:r>
              <a:rPr lang="en-US" sz="1900" kern="100" dirty="0" err="1">
                <a:effectLst/>
                <a:latin typeface="+mj-lt"/>
                <a:ea typeface="Calibri" panose="020F0502020204030204" pitchFamily="34" charset="0"/>
                <a:cs typeface="Times New Roman" panose="02020603050405020304" pitchFamily="18" charset="0"/>
              </a:rPr>
              <a:t>Alzahrani</a:t>
            </a:r>
            <a:r>
              <a:rPr lang="en-US" sz="1900" kern="100" dirty="0">
                <a:effectLst/>
                <a:latin typeface="+mj-lt"/>
                <a:ea typeface="Calibri" panose="020F0502020204030204" pitchFamily="34" charset="0"/>
                <a:cs typeface="Times New Roman" panose="02020603050405020304" pitchFamily="18" charset="0"/>
              </a:rPr>
              <a:t> K, </a:t>
            </a:r>
            <a:r>
              <a:rPr lang="en-US" sz="1900" kern="100" dirty="0" err="1">
                <a:effectLst/>
                <a:latin typeface="+mj-lt"/>
                <a:ea typeface="Calibri" panose="020F0502020204030204" pitchFamily="34" charset="0"/>
                <a:cs typeface="Times New Roman" panose="02020603050405020304" pitchFamily="18" charset="0"/>
              </a:rPr>
              <a:t>Alshayhan</a:t>
            </a:r>
            <a:r>
              <a:rPr lang="en-US" sz="1900" kern="100" dirty="0">
                <a:effectLst/>
                <a:latin typeface="+mj-lt"/>
                <a:ea typeface="Calibri" panose="020F0502020204030204" pitchFamily="34" charset="0"/>
                <a:cs typeface="Times New Roman" panose="02020603050405020304" pitchFamily="18" charset="0"/>
              </a:rPr>
              <a:t> F, Alotaibi RA, </a:t>
            </a:r>
            <a:r>
              <a:rPr lang="en-US" sz="1900" kern="100" dirty="0" err="1">
                <a:effectLst/>
                <a:latin typeface="+mj-lt"/>
                <a:ea typeface="Calibri" panose="020F0502020204030204" pitchFamily="34" charset="0"/>
                <a:cs typeface="Times New Roman" panose="02020603050405020304" pitchFamily="18" charset="0"/>
              </a:rPr>
              <a:t>Murrad</a:t>
            </a:r>
            <a:r>
              <a:rPr lang="en-US" sz="1900" kern="100" dirty="0">
                <a:effectLst/>
                <a:latin typeface="+mj-lt"/>
                <a:ea typeface="Calibri" panose="020F0502020204030204" pitchFamily="34" charset="0"/>
                <a:cs typeface="Times New Roman" panose="02020603050405020304" pitchFamily="18" charset="0"/>
              </a:rPr>
              <a:t> K, </a:t>
            </a:r>
            <a:r>
              <a:rPr lang="en-US" sz="1900" kern="100" dirty="0" err="1">
                <a:effectLst/>
                <a:latin typeface="+mj-lt"/>
                <a:ea typeface="Calibri" panose="020F0502020204030204" pitchFamily="34" charset="0"/>
                <a:cs typeface="Times New Roman" panose="02020603050405020304" pitchFamily="18" charset="0"/>
              </a:rPr>
              <a:t>Arafah</a:t>
            </a:r>
            <a:r>
              <a:rPr lang="en-US" sz="1900" kern="100" dirty="0">
                <a:effectLst/>
                <a:latin typeface="+mj-lt"/>
                <a:ea typeface="Calibri" panose="020F0502020204030204" pitchFamily="34" charset="0"/>
                <a:cs typeface="Times New Roman" panose="02020603050405020304" pitchFamily="18" charset="0"/>
              </a:rPr>
              <a:t> O. Prevalence and classification of accessory navicular bone: a medical record review. </a:t>
            </a:r>
            <a:r>
              <a:rPr lang="en-US" sz="1900" i="1" kern="100" dirty="0">
                <a:effectLst/>
                <a:latin typeface="+mj-lt"/>
                <a:ea typeface="Calibri" panose="020F0502020204030204" pitchFamily="34" charset="0"/>
                <a:cs typeface="Times New Roman" panose="02020603050405020304" pitchFamily="18" charset="0"/>
              </a:rPr>
              <a:t>Ann Saudi Med</a:t>
            </a:r>
            <a:r>
              <a:rPr lang="en-US" sz="1900" kern="100" dirty="0">
                <a:effectLst/>
                <a:latin typeface="+mj-lt"/>
                <a:ea typeface="Calibri" panose="020F0502020204030204" pitchFamily="34" charset="0"/>
                <a:cs typeface="Times New Roman" panose="02020603050405020304" pitchFamily="18" charset="0"/>
              </a:rPr>
              <a:t>. 2022;42(5):327-333. </a:t>
            </a:r>
          </a:p>
          <a:p>
            <a:pPr marL="342900" indent="-342900">
              <a:lnSpc>
                <a:spcPct val="107000"/>
              </a:lnSpc>
              <a:spcBef>
                <a:spcPts val="0"/>
              </a:spcBef>
              <a:spcAft>
                <a:spcPts val="800"/>
              </a:spcAft>
              <a:buFont typeface="Arial" panose="020B0604020202020204" pitchFamily="34" charset="0"/>
              <a:buAutoNum type="arabicPeriod"/>
            </a:pPr>
            <a:r>
              <a:rPr lang="en-US" sz="1900" kern="100" dirty="0" err="1">
                <a:effectLst/>
                <a:latin typeface="+mj-lt"/>
                <a:ea typeface="Calibri" panose="020F0502020204030204" pitchFamily="34" charset="0"/>
                <a:cs typeface="Times New Roman" panose="02020603050405020304" pitchFamily="18" charset="0"/>
              </a:rPr>
              <a:t>Halabchi</a:t>
            </a:r>
            <a:r>
              <a:rPr lang="en-US" sz="1900" kern="100" dirty="0">
                <a:effectLst/>
                <a:latin typeface="+mj-lt"/>
                <a:ea typeface="Calibri" panose="020F0502020204030204" pitchFamily="34" charset="0"/>
                <a:cs typeface="Times New Roman" panose="02020603050405020304" pitchFamily="18" charset="0"/>
              </a:rPr>
              <a:t> F, </a:t>
            </a:r>
            <a:r>
              <a:rPr lang="en-US" sz="1900" kern="100" dirty="0" err="1">
                <a:effectLst/>
                <a:latin typeface="+mj-lt"/>
                <a:ea typeface="Calibri" panose="020F0502020204030204" pitchFamily="34" charset="0"/>
                <a:cs typeface="Times New Roman" panose="02020603050405020304" pitchFamily="18" charset="0"/>
              </a:rPr>
              <a:t>Hassabi</a:t>
            </a:r>
            <a:r>
              <a:rPr lang="en-US" sz="1900" kern="100" dirty="0">
                <a:effectLst/>
                <a:latin typeface="+mj-lt"/>
                <a:ea typeface="Calibri" panose="020F0502020204030204" pitchFamily="34" charset="0"/>
                <a:cs typeface="Times New Roman" panose="02020603050405020304" pitchFamily="18" charset="0"/>
              </a:rPr>
              <a:t> M. Acute ankle sprain in athletes: Clinical aspects and algorithmic approach. </a:t>
            </a:r>
            <a:r>
              <a:rPr lang="en-US" sz="1900" i="1" kern="100" dirty="0">
                <a:effectLst/>
                <a:latin typeface="+mj-lt"/>
                <a:ea typeface="Calibri" panose="020F0502020204030204" pitchFamily="34" charset="0"/>
                <a:cs typeface="Times New Roman" panose="02020603050405020304" pitchFamily="18" charset="0"/>
              </a:rPr>
              <a:t>World J </a:t>
            </a:r>
            <a:r>
              <a:rPr lang="en-US" sz="1900" i="1" kern="100" dirty="0" err="1">
                <a:effectLst/>
                <a:latin typeface="+mj-lt"/>
                <a:ea typeface="Calibri" panose="020F0502020204030204" pitchFamily="34" charset="0"/>
                <a:cs typeface="Times New Roman" panose="02020603050405020304" pitchFamily="18" charset="0"/>
              </a:rPr>
              <a:t>Orthop</a:t>
            </a:r>
            <a:r>
              <a:rPr lang="en-US" sz="1900" kern="100" dirty="0">
                <a:effectLst/>
                <a:latin typeface="+mj-lt"/>
                <a:ea typeface="Calibri" panose="020F0502020204030204" pitchFamily="34" charset="0"/>
                <a:cs typeface="Times New Roman" panose="02020603050405020304" pitchFamily="18" charset="0"/>
              </a:rPr>
              <a:t>. 2020;11(12):534-558. Published 2020 Dec 18. </a:t>
            </a:r>
          </a:p>
          <a:p>
            <a:pPr marL="342900" indent="-342900">
              <a:lnSpc>
                <a:spcPct val="107000"/>
              </a:lnSpc>
              <a:spcBef>
                <a:spcPts val="0"/>
              </a:spcBef>
              <a:spcAft>
                <a:spcPts val="800"/>
              </a:spcAft>
              <a:buFont typeface="Arial" panose="020B0604020202020204" pitchFamily="34" charset="0"/>
              <a:buAutoNum type="arabicPeriod"/>
            </a:pPr>
            <a:r>
              <a:rPr lang="en-US" sz="1900" kern="100" dirty="0">
                <a:effectLst/>
                <a:latin typeface="+mj-lt"/>
                <a:ea typeface="Calibri" panose="020F0502020204030204" pitchFamily="34" charset="0"/>
                <a:cs typeface="Times New Roman" panose="02020603050405020304" pitchFamily="18" charset="0"/>
              </a:rPr>
              <a:t>Herzog MM, Kerr ZY, Marshall SW, </a:t>
            </a:r>
            <a:r>
              <a:rPr lang="en-US" sz="1900" kern="100" dirty="0" err="1">
                <a:effectLst/>
                <a:latin typeface="+mj-lt"/>
                <a:ea typeface="Calibri" panose="020F0502020204030204" pitchFamily="34" charset="0"/>
                <a:cs typeface="Times New Roman" panose="02020603050405020304" pitchFamily="18" charset="0"/>
              </a:rPr>
              <a:t>Wikstrom</a:t>
            </a:r>
            <a:r>
              <a:rPr lang="en-US" sz="1900" kern="100" dirty="0">
                <a:effectLst/>
                <a:latin typeface="+mj-lt"/>
                <a:ea typeface="Calibri" panose="020F0502020204030204" pitchFamily="34" charset="0"/>
                <a:cs typeface="Times New Roman" panose="02020603050405020304" pitchFamily="18" charset="0"/>
              </a:rPr>
              <a:t> EA. Epidemiology of Ankle Sprains and Chronic Ankle Instability. </a:t>
            </a:r>
            <a:r>
              <a:rPr lang="en-US" sz="1900" i="1" kern="100" dirty="0">
                <a:effectLst/>
                <a:latin typeface="+mj-lt"/>
                <a:ea typeface="Calibri" panose="020F0502020204030204" pitchFamily="34" charset="0"/>
                <a:cs typeface="Times New Roman" panose="02020603050405020304" pitchFamily="18" charset="0"/>
              </a:rPr>
              <a:t>J </a:t>
            </a:r>
            <a:r>
              <a:rPr lang="en-US" sz="1900" i="1" kern="100" dirty="0" err="1">
                <a:effectLst/>
                <a:latin typeface="+mj-lt"/>
                <a:ea typeface="Calibri" panose="020F0502020204030204" pitchFamily="34" charset="0"/>
                <a:cs typeface="Times New Roman" panose="02020603050405020304" pitchFamily="18" charset="0"/>
              </a:rPr>
              <a:t>Athl</a:t>
            </a:r>
            <a:r>
              <a:rPr lang="en-US" sz="1900" i="1" kern="100" dirty="0">
                <a:effectLst/>
                <a:latin typeface="+mj-lt"/>
                <a:ea typeface="Calibri" panose="020F0502020204030204" pitchFamily="34" charset="0"/>
                <a:cs typeface="Times New Roman" panose="02020603050405020304" pitchFamily="18" charset="0"/>
              </a:rPr>
              <a:t> Train</a:t>
            </a:r>
            <a:r>
              <a:rPr lang="en-US" sz="1900" kern="100" dirty="0">
                <a:effectLst/>
                <a:latin typeface="+mj-lt"/>
                <a:ea typeface="Calibri" panose="020F0502020204030204" pitchFamily="34" charset="0"/>
                <a:cs typeface="Times New Roman" panose="02020603050405020304" pitchFamily="18" charset="0"/>
              </a:rPr>
              <a:t>. 2019;54(6):603-610. </a:t>
            </a:r>
          </a:p>
          <a:p>
            <a:pPr marL="342900" indent="-342900">
              <a:lnSpc>
                <a:spcPct val="107000"/>
              </a:lnSpc>
              <a:spcBef>
                <a:spcPts val="0"/>
              </a:spcBef>
              <a:spcAft>
                <a:spcPts val="800"/>
              </a:spcAft>
              <a:buFont typeface="Arial" panose="020B0604020202020204" pitchFamily="34" charset="0"/>
              <a:buAutoNum type="arabicPeriod"/>
            </a:pPr>
            <a:r>
              <a:rPr lang="en-US" sz="1900" kern="100" dirty="0" err="1">
                <a:effectLst/>
                <a:latin typeface="+mj-lt"/>
                <a:ea typeface="Calibri" panose="020F0502020204030204" pitchFamily="34" charset="0"/>
                <a:cs typeface="Times New Roman" panose="02020603050405020304" pitchFamily="18" charset="0"/>
              </a:rPr>
              <a:t>Rhon</a:t>
            </a:r>
            <a:r>
              <a:rPr lang="en-US" sz="1900" kern="100" dirty="0">
                <a:effectLst/>
                <a:latin typeface="+mj-lt"/>
                <a:ea typeface="Calibri" panose="020F0502020204030204" pitchFamily="34" charset="0"/>
                <a:cs typeface="Times New Roman" panose="02020603050405020304" pitchFamily="18" charset="0"/>
              </a:rPr>
              <a:t> DI, Greenlee TA, Cook CE, Westrick RB, </a:t>
            </a:r>
            <a:r>
              <a:rPr lang="en-US" sz="1900" kern="100" dirty="0" err="1">
                <a:effectLst/>
                <a:latin typeface="+mj-lt"/>
                <a:ea typeface="Calibri" panose="020F0502020204030204" pitchFamily="34" charset="0"/>
                <a:cs typeface="Times New Roman" panose="02020603050405020304" pitchFamily="18" charset="0"/>
              </a:rPr>
              <a:t>Umlauf</a:t>
            </a:r>
            <a:r>
              <a:rPr lang="en-US" sz="1900" kern="100" dirty="0">
                <a:effectLst/>
                <a:latin typeface="+mj-lt"/>
                <a:ea typeface="Calibri" panose="020F0502020204030204" pitchFamily="34" charset="0"/>
                <a:cs typeface="Times New Roman" panose="02020603050405020304" pitchFamily="18" charset="0"/>
              </a:rPr>
              <a:t> JA, Fraser JJ. Fractures and Chronic Recurrence are Commonly Associated with Ankle Sprains: a 5-year Population-level Cohort of Patients Seen in the U.S. Military Health System. </a:t>
            </a:r>
            <a:r>
              <a:rPr lang="en-US" sz="1900" i="1" kern="100" dirty="0">
                <a:effectLst/>
                <a:latin typeface="+mj-lt"/>
                <a:ea typeface="Calibri" panose="020F0502020204030204" pitchFamily="34" charset="0"/>
                <a:cs typeface="Times New Roman" panose="02020603050405020304" pitchFamily="18" charset="0"/>
              </a:rPr>
              <a:t>Int J Sports Phys </a:t>
            </a:r>
            <a:r>
              <a:rPr lang="en-US" sz="1900" i="1" kern="100" dirty="0" err="1">
                <a:effectLst/>
                <a:latin typeface="+mj-lt"/>
                <a:ea typeface="Calibri" panose="020F0502020204030204" pitchFamily="34" charset="0"/>
                <a:cs typeface="Times New Roman" panose="02020603050405020304" pitchFamily="18" charset="0"/>
              </a:rPr>
              <a:t>Ther</a:t>
            </a:r>
            <a:r>
              <a:rPr lang="en-US" sz="1900" kern="100" dirty="0">
                <a:effectLst/>
                <a:latin typeface="+mj-lt"/>
                <a:ea typeface="Calibri" panose="020F0502020204030204" pitchFamily="34" charset="0"/>
                <a:cs typeface="Times New Roman" panose="02020603050405020304" pitchFamily="18" charset="0"/>
              </a:rPr>
              <a:t>. 2021;16(5):1313-1322. Published 2021 Oct 1. </a:t>
            </a:r>
          </a:p>
          <a:p>
            <a:pPr marL="342900" indent="-342900">
              <a:lnSpc>
                <a:spcPct val="107000"/>
              </a:lnSpc>
              <a:spcBef>
                <a:spcPts val="0"/>
              </a:spcBef>
              <a:spcAft>
                <a:spcPts val="800"/>
              </a:spcAft>
              <a:buFont typeface="Arial" panose="020B0604020202020204" pitchFamily="34" charset="0"/>
              <a:buAutoNum type="arabicPeriod"/>
            </a:pPr>
            <a:r>
              <a:rPr lang="en-US" sz="1900" kern="100" dirty="0" err="1">
                <a:effectLst/>
                <a:latin typeface="+mj-lt"/>
                <a:ea typeface="Calibri" panose="020F0502020204030204" pitchFamily="34" charset="0"/>
                <a:cs typeface="Times New Roman" panose="02020603050405020304" pitchFamily="18" charset="0"/>
              </a:rPr>
              <a:t>Debieux</a:t>
            </a:r>
            <a:r>
              <a:rPr lang="en-US" sz="1900" kern="100" dirty="0">
                <a:effectLst/>
                <a:latin typeface="+mj-lt"/>
                <a:ea typeface="Calibri" panose="020F0502020204030204" pitchFamily="34" charset="0"/>
                <a:cs typeface="Times New Roman" panose="02020603050405020304" pitchFamily="18" charset="0"/>
              </a:rPr>
              <a:t> P, </a:t>
            </a:r>
            <a:r>
              <a:rPr lang="en-US" sz="1900" kern="100" dirty="0" err="1">
                <a:effectLst/>
                <a:latin typeface="+mj-lt"/>
                <a:ea typeface="Calibri" panose="020F0502020204030204" pitchFamily="34" charset="0"/>
                <a:cs typeface="Times New Roman" panose="02020603050405020304" pitchFamily="18" charset="0"/>
              </a:rPr>
              <a:t>Wajnsztejn</a:t>
            </a:r>
            <a:r>
              <a:rPr lang="en-US" sz="1900" kern="100" dirty="0">
                <a:effectLst/>
                <a:latin typeface="+mj-lt"/>
                <a:ea typeface="Calibri" panose="020F0502020204030204" pitchFamily="34" charset="0"/>
                <a:cs typeface="Times New Roman" panose="02020603050405020304" pitchFamily="18" charset="0"/>
              </a:rPr>
              <a:t> A, Mansur NSB. Epidemiology of injuries due to ankle sprain diagnosed in an orthopedic emergency room. </a:t>
            </a:r>
            <a:r>
              <a:rPr lang="en-US" sz="1900" i="1" kern="100" dirty="0">
                <a:effectLst/>
                <a:latin typeface="+mj-lt"/>
                <a:ea typeface="Calibri" panose="020F0502020204030204" pitchFamily="34" charset="0"/>
                <a:cs typeface="Times New Roman" panose="02020603050405020304" pitchFamily="18" charset="0"/>
              </a:rPr>
              <a:t>Einstein (Sao Paulo)</a:t>
            </a:r>
            <a:r>
              <a:rPr lang="en-US" sz="1900" kern="100" dirty="0">
                <a:effectLst/>
                <a:latin typeface="+mj-lt"/>
                <a:ea typeface="Calibri" panose="020F0502020204030204" pitchFamily="34" charset="0"/>
                <a:cs typeface="Times New Roman" panose="02020603050405020304" pitchFamily="18" charset="0"/>
              </a:rPr>
              <a:t>. 2019;18:eAO4739. Published 2019 Sep 23</a:t>
            </a:r>
          </a:p>
          <a:p>
            <a:pPr marL="342900" indent="-342900">
              <a:lnSpc>
                <a:spcPct val="107000"/>
              </a:lnSpc>
              <a:spcBef>
                <a:spcPts val="0"/>
              </a:spcBef>
              <a:spcAft>
                <a:spcPts val="800"/>
              </a:spcAft>
              <a:buFont typeface="Arial" panose="020B0604020202020204" pitchFamily="34" charset="0"/>
              <a:buAutoNum type="arabicPeriod"/>
            </a:pPr>
            <a:r>
              <a:rPr lang="en-US" sz="1900" dirty="0">
                <a:effectLst/>
                <a:latin typeface="+mj-lt"/>
                <a:ea typeface="Calibri" panose="020F0502020204030204" pitchFamily="34" charset="0"/>
              </a:rPr>
              <a:t>Singh A, </a:t>
            </a:r>
            <a:r>
              <a:rPr lang="en-US" sz="1900" dirty="0" err="1">
                <a:effectLst/>
                <a:latin typeface="+mj-lt"/>
                <a:ea typeface="Calibri" panose="020F0502020204030204" pitchFamily="34" charset="0"/>
              </a:rPr>
              <a:t>Gföller</a:t>
            </a:r>
            <a:r>
              <a:rPr lang="en-US" sz="1900" dirty="0">
                <a:effectLst/>
                <a:latin typeface="+mj-lt"/>
                <a:ea typeface="Calibri" panose="020F0502020204030204" pitchFamily="34" charset="0"/>
              </a:rPr>
              <a:t> P, </a:t>
            </a:r>
            <a:r>
              <a:rPr lang="en-US" sz="1900" dirty="0" err="1">
                <a:effectLst/>
                <a:latin typeface="+mj-lt"/>
                <a:ea typeface="Calibri" panose="020F0502020204030204" pitchFamily="34" charset="0"/>
              </a:rPr>
              <a:t>Ulicki</a:t>
            </a:r>
            <a:r>
              <a:rPr lang="en-US" sz="1900" dirty="0">
                <a:effectLst/>
                <a:latin typeface="+mj-lt"/>
                <a:ea typeface="Calibri" panose="020F0502020204030204" pitchFamily="34" charset="0"/>
              </a:rPr>
              <a:t> P. A Case Report of Tarsal Navicular Body Fracture with Lateral Ankle Ligament Complex Tear - a New Injury Combination. </a:t>
            </a:r>
            <a:r>
              <a:rPr lang="en-US" sz="1900" i="1" dirty="0">
                <a:effectLst/>
                <a:latin typeface="+mj-lt"/>
                <a:ea typeface="Calibri" panose="020F0502020204030204" pitchFamily="34" charset="0"/>
              </a:rPr>
              <a:t>J </a:t>
            </a:r>
            <a:r>
              <a:rPr lang="en-US" sz="1900" i="1" dirty="0" err="1">
                <a:effectLst/>
                <a:latin typeface="+mj-lt"/>
                <a:ea typeface="Calibri" panose="020F0502020204030204" pitchFamily="34" charset="0"/>
              </a:rPr>
              <a:t>Orthop</a:t>
            </a:r>
            <a:r>
              <a:rPr lang="en-US" sz="1900" i="1" dirty="0">
                <a:effectLst/>
                <a:latin typeface="+mj-lt"/>
                <a:ea typeface="Calibri" panose="020F0502020204030204" pitchFamily="34" charset="0"/>
              </a:rPr>
              <a:t> Case Rep</a:t>
            </a:r>
            <a:r>
              <a:rPr lang="en-US" sz="1900" dirty="0">
                <a:effectLst/>
                <a:latin typeface="+mj-lt"/>
                <a:ea typeface="Calibri" panose="020F0502020204030204" pitchFamily="34" charset="0"/>
              </a:rPr>
              <a:t>. 2021;11(8):63-67</a:t>
            </a:r>
            <a:endParaRPr lang="en-US" sz="1900" kern="100" dirty="0">
              <a:effectLst/>
              <a:latin typeface="+mj-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AutoNum type="arabicPeriod"/>
            </a:pPr>
            <a:r>
              <a:rPr lang="en-US" sz="1900" kern="100" dirty="0">
                <a:effectLst/>
                <a:latin typeface="+mj-lt"/>
                <a:ea typeface="Calibri" panose="020F0502020204030204" pitchFamily="34" charset="0"/>
                <a:cs typeface="Times New Roman" panose="02020603050405020304" pitchFamily="18" charset="0"/>
              </a:rPr>
              <a:t>Khor YP, Tan KJ. The Anatomic Pattern of Injuries in Acute Inversion Ankle Sprains: A Magnetic Resonance Imaging Study. </a:t>
            </a:r>
            <a:r>
              <a:rPr lang="en-US" sz="1900" i="1" kern="100" dirty="0" err="1">
                <a:effectLst/>
                <a:latin typeface="+mj-lt"/>
                <a:ea typeface="Calibri" panose="020F0502020204030204" pitchFamily="34" charset="0"/>
                <a:cs typeface="Times New Roman" panose="02020603050405020304" pitchFamily="18" charset="0"/>
              </a:rPr>
              <a:t>Orthop</a:t>
            </a:r>
            <a:r>
              <a:rPr lang="en-US" sz="1900" i="1" kern="100" dirty="0">
                <a:effectLst/>
                <a:latin typeface="+mj-lt"/>
                <a:ea typeface="Calibri" panose="020F0502020204030204" pitchFamily="34" charset="0"/>
                <a:cs typeface="Times New Roman" panose="02020603050405020304" pitchFamily="18" charset="0"/>
              </a:rPr>
              <a:t> J Sports Med</a:t>
            </a:r>
            <a:r>
              <a:rPr lang="en-US" sz="1900" kern="100" dirty="0">
                <a:effectLst/>
                <a:latin typeface="+mj-lt"/>
                <a:ea typeface="Calibri" panose="020F0502020204030204" pitchFamily="34" charset="0"/>
                <a:cs typeface="Times New Roman" panose="02020603050405020304" pitchFamily="18" charset="0"/>
              </a:rPr>
              <a:t>. 2013;1(7):2325967113517078. </a:t>
            </a:r>
          </a:p>
          <a:p>
            <a:pPr marL="342900" indent="-342900">
              <a:lnSpc>
                <a:spcPct val="107000"/>
              </a:lnSpc>
              <a:spcBef>
                <a:spcPts val="0"/>
              </a:spcBef>
              <a:spcAft>
                <a:spcPts val="800"/>
              </a:spcAft>
              <a:buFont typeface="Arial" panose="020B0604020202020204" pitchFamily="34" charset="0"/>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81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37B4984-524B-D106-3929-8EC933606E15}"/>
              </a:ext>
            </a:extLst>
          </p:cNvPr>
          <p:cNvSpPr>
            <a:spLocks noGrp="1"/>
          </p:cNvSpPr>
          <p:nvPr>
            <p:ph type="title"/>
          </p:nvPr>
        </p:nvSpPr>
        <p:spPr>
          <a:xfrm>
            <a:off x="609600" y="275167"/>
            <a:ext cx="10972800" cy="1143000"/>
          </a:xfrm>
        </p:spPr>
        <p:txBody>
          <a:bodyPr>
            <a:normAutofit/>
          </a:bodyPr>
          <a:lstStyle/>
          <a:p>
            <a:r>
              <a:rPr lang="en-US" sz="5400" dirty="0"/>
              <a:t>Anatomy </a:t>
            </a:r>
          </a:p>
        </p:txBody>
      </p:sp>
      <p:sp>
        <p:nvSpPr>
          <p:cNvPr id="10" name="Content Placeholder 2">
            <a:extLst>
              <a:ext uri="{FF2B5EF4-FFF2-40B4-BE49-F238E27FC236}">
                <a16:creationId xmlns:a16="http://schemas.microsoft.com/office/drawing/2014/main" id="{26F7D442-3FF9-F81F-5755-C7091E173D5A}"/>
              </a:ext>
            </a:extLst>
          </p:cNvPr>
          <p:cNvSpPr>
            <a:spLocks noGrp="1"/>
          </p:cNvSpPr>
          <p:nvPr>
            <p:ph sz="half" idx="1"/>
          </p:nvPr>
        </p:nvSpPr>
        <p:spPr>
          <a:xfrm>
            <a:off x="609600" y="1600201"/>
            <a:ext cx="5384800" cy="4525433"/>
          </a:xfrm>
        </p:spPr>
        <p:txBody>
          <a:bodyPr/>
          <a:lstStyle/>
          <a:p>
            <a:r>
              <a:rPr lang="en-US" dirty="0"/>
              <a:t>Lateral Ankle</a:t>
            </a:r>
          </a:p>
        </p:txBody>
      </p:sp>
      <p:sp>
        <p:nvSpPr>
          <p:cNvPr id="12" name="Content Placeholder 3">
            <a:extLst>
              <a:ext uri="{FF2B5EF4-FFF2-40B4-BE49-F238E27FC236}">
                <a16:creationId xmlns:a16="http://schemas.microsoft.com/office/drawing/2014/main" id="{00C95F68-76E5-C5F7-029C-ADF0F2E82FB3}"/>
              </a:ext>
            </a:extLst>
          </p:cNvPr>
          <p:cNvSpPr>
            <a:spLocks noGrp="1"/>
          </p:cNvSpPr>
          <p:nvPr>
            <p:ph sz="half" idx="2"/>
          </p:nvPr>
        </p:nvSpPr>
        <p:spPr>
          <a:xfrm>
            <a:off x="6197600" y="1600201"/>
            <a:ext cx="5384800" cy="4525433"/>
          </a:xfrm>
        </p:spPr>
        <p:txBody>
          <a:bodyPr/>
          <a:lstStyle/>
          <a:p>
            <a:r>
              <a:rPr lang="en-US" dirty="0"/>
              <a:t>Medial Ankle</a:t>
            </a:r>
          </a:p>
          <a:p>
            <a:pPr marL="0" indent="0">
              <a:buNone/>
            </a:pPr>
            <a:r>
              <a:rPr lang="en-US" dirty="0"/>
              <a:t> </a:t>
            </a:r>
          </a:p>
        </p:txBody>
      </p:sp>
      <p:pic>
        <p:nvPicPr>
          <p:cNvPr id="4" name="Picture 3">
            <a:extLst>
              <a:ext uri="{FF2B5EF4-FFF2-40B4-BE49-F238E27FC236}">
                <a16:creationId xmlns:a16="http://schemas.microsoft.com/office/drawing/2014/main" id="{E4E441C5-05B1-FF9D-A03E-DFC37B3EC34D}"/>
              </a:ext>
            </a:extLst>
          </p:cNvPr>
          <p:cNvPicPr>
            <a:picLocks noChangeAspect="1"/>
          </p:cNvPicPr>
          <p:nvPr/>
        </p:nvPicPr>
        <p:blipFill>
          <a:blip r:embed="rId3"/>
          <a:stretch>
            <a:fillRect/>
          </a:stretch>
        </p:blipFill>
        <p:spPr>
          <a:xfrm>
            <a:off x="6322327" y="2325894"/>
            <a:ext cx="3431369" cy="3660127"/>
          </a:xfrm>
          <a:prstGeom prst="rect">
            <a:avLst/>
          </a:prstGeom>
        </p:spPr>
      </p:pic>
      <p:pic>
        <p:nvPicPr>
          <p:cNvPr id="2" name="Picture 1">
            <a:extLst>
              <a:ext uri="{FF2B5EF4-FFF2-40B4-BE49-F238E27FC236}">
                <a16:creationId xmlns:a16="http://schemas.microsoft.com/office/drawing/2014/main" id="{9406FA85-B091-1975-6E95-66924355C17D}"/>
              </a:ext>
            </a:extLst>
          </p:cNvPr>
          <p:cNvPicPr>
            <a:picLocks noChangeAspect="1"/>
          </p:cNvPicPr>
          <p:nvPr/>
        </p:nvPicPr>
        <p:blipFill>
          <a:blip r:embed="rId4"/>
          <a:stretch>
            <a:fillRect/>
          </a:stretch>
        </p:blipFill>
        <p:spPr>
          <a:xfrm>
            <a:off x="1066799" y="2685323"/>
            <a:ext cx="4382309" cy="3134668"/>
          </a:xfrm>
          <a:prstGeom prst="rect">
            <a:avLst/>
          </a:prstGeom>
        </p:spPr>
      </p:pic>
    </p:spTree>
    <p:extLst>
      <p:ext uri="{BB962C8B-B14F-4D97-AF65-F5344CB8AC3E}">
        <p14:creationId xmlns:p14="http://schemas.microsoft.com/office/powerpoint/2010/main" val="188804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E613AF-C02F-B349-23B8-B808A9908DAC}"/>
              </a:ext>
            </a:extLst>
          </p:cNvPr>
          <p:cNvSpPr>
            <a:spLocks noGrp="1"/>
          </p:cNvSpPr>
          <p:nvPr>
            <p:ph type="title"/>
          </p:nvPr>
        </p:nvSpPr>
        <p:spPr>
          <a:xfrm>
            <a:off x="609600" y="275167"/>
            <a:ext cx="10972800" cy="1143000"/>
          </a:xfrm>
        </p:spPr>
        <p:txBody>
          <a:bodyPr anchor="ctr">
            <a:normAutofit/>
          </a:bodyPr>
          <a:lstStyle/>
          <a:p>
            <a:r>
              <a:rPr lang="en-US" sz="5400" dirty="0"/>
              <a:t>Navicular Anatomy </a:t>
            </a:r>
          </a:p>
        </p:txBody>
      </p:sp>
      <p:sp>
        <p:nvSpPr>
          <p:cNvPr id="11" name="Content Placeholder 2">
            <a:extLst>
              <a:ext uri="{FF2B5EF4-FFF2-40B4-BE49-F238E27FC236}">
                <a16:creationId xmlns:a16="http://schemas.microsoft.com/office/drawing/2014/main" id="{FC749CCD-1CB3-FA1F-25AC-480DF0962722}"/>
              </a:ext>
            </a:extLst>
          </p:cNvPr>
          <p:cNvSpPr>
            <a:spLocks noGrp="1"/>
          </p:cNvSpPr>
          <p:nvPr>
            <p:ph sz="half" idx="1"/>
          </p:nvPr>
        </p:nvSpPr>
        <p:spPr>
          <a:xfrm>
            <a:off x="609600" y="1600201"/>
            <a:ext cx="5384800" cy="4525433"/>
          </a:xfrm>
        </p:spPr>
        <p:txBody>
          <a:bodyPr>
            <a:normAutofit/>
          </a:bodyPr>
          <a:lstStyle/>
          <a:p>
            <a:pPr>
              <a:lnSpc>
                <a:spcPct val="90000"/>
              </a:lnSpc>
            </a:pPr>
            <a:r>
              <a:rPr lang="en-US" sz="2300" dirty="0"/>
              <a:t>Saucer shaped</a:t>
            </a:r>
          </a:p>
          <a:p>
            <a:pPr>
              <a:lnSpc>
                <a:spcPct val="90000"/>
              </a:lnSpc>
            </a:pPr>
            <a:r>
              <a:rPr lang="en-US" sz="2300" dirty="0"/>
              <a:t>Articulations </a:t>
            </a:r>
          </a:p>
          <a:p>
            <a:pPr lvl="1">
              <a:lnSpc>
                <a:spcPct val="90000"/>
              </a:lnSpc>
            </a:pPr>
            <a:r>
              <a:rPr lang="en-US" sz="2300" dirty="0"/>
              <a:t>Distally: three cuneiforms</a:t>
            </a:r>
          </a:p>
          <a:p>
            <a:pPr lvl="2">
              <a:lnSpc>
                <a:spcPct val="90000"/>
              </a:lnSpc>
            </a:pPr>
            <a:r>
              <a:rPr lang="en-US" sz="2300" dirty="0"/>
              <a:t>3 facets and synovial cavity </a:t>
            </a:r>
          </a:p>
          <a:p>
            <a:pPr lvl="1">
              <a:lnSpc>
                <a:spcPct val="90000"/>
              </a:lnSpc>
            </a:pPr>
            <a:r>
              <a:rPr lang="en-US" sz="2300" dirty="0"/>
              <a:t>Proximally: Talar head</a:t>
            </a:r>
          </a:p>
          <a:p>
            <a:pPr lvl="1">
              <a:lnSpc>
                <a:spcPct val="90000"/>
              </a:lnSpc>
            </a:pPr>
            <a:r>
              <a:rPr lang="en-US" sz="2300" dirty="0"/>
              <a:t>Laterally: Cuboid </a:t>
            </a:r>
          </a:p>
          <a:p>
            <a:pPr>
              <a:lnSpc>
                <a:spcPct val="90000"/>
              </a:lnSpc>
            </a:pPr>
            <a:r>
              <a:rPr lang="en-US" sz="2300" dirty="0"/>
              <a:t>Ligaments reinforce articulations </a:t>
            </a:r>
          </a:p>
          <a:p>
            <a:pPr lvl="1">
              <a:lnSpc>
                <a:spcPct val="90000"/>
              </a:lnSpc>
            </a:pPr>
            <a:r>
              <a:rPr lang="en-US" sz="2300" dirty="0"/>
              <a:t>Medial longitudinal column of foot</a:t>
            </a:r>
          </a:p>
          <a:p>
            <a:pPr lvl="2">
              <a:lnSpc>
                <a:spcPct val="90000"/>
              </a:lnSpc>
            </a:pPr>
            <a:r>
              <a:rPr lang="en-US" sz="1600" dirty="0"/>
              <a:t>Dorsal, inferior and plantar </a:t>
            </a:r>
            <a:r>
              <a:rPr lang="en-US" sz="1600" dirty="0" err="1"/>
              <a:t>calcaneonavicular</a:t>
            </a:r>
            <a:r>
              <a:rPr lang="en-US" sz="1600" dirty="0"/>
              <a:t> (spring), anterior fibers of deltoid</a:t>
            </a:r>
          </a:p>
          <a:p>
            <a:pPr lvl="2">
              <a:lnSpc>
                <a:spcPct val="90000"/>
              </a:lnSpc>
            </a:pPr>
            <a:r>
              <a:rPr lang="en-US" sz="1600" dirty="0"/>
              <a:t>Posterior tibialis tendon</a:t>
            </a:r>
          </a:p>
        </p:txBody>
      </p:sp>
      <p:pic>
        <p:nvPicPr>
          <p:cNvPr id="5" name="Picture 4">
            <a:extLst>
              <a:ext uri="{FF2B5EF4-FFF2-40B4-BE49-F238E27FC236}">
                <a16:creationId xmlns:a16="http://schemas.microsoft.com/office/drawing/2014/main" id="{38F2ED2A-912D-1430-DF84-6CC4A0A23FE8}"/>
              </a:ext>
            </a:extLst>
          </p:cNvPr>
          <p:cNvPicPr>
            <a:picLocks noChangeAspect="1"/>
          </p:cNvPicPr>
          <p:nvPr/>
        </p:nvPicPr>
        <p:blipFill>
          <a:blip r:embed="rId3"/>
          <a:stretch>
            <a:fillRect/>
          </a:stretch>
        </p:blipFill>
        <p:spPr>
          <a:xfrm>
            <a:off x="6581105" y="1600201"/>
            <a:ext cx="4422175" cy="4333731"/>
          </a:xfrm>
          <a:prstGeom prst="rect">
            <a:avLst/>
          </a:prstGeom>
          <a:noFill/>
        </p:spPr>
      </p:pic>
      <p:sp>
        <p:nvSpPr>
          <p:cNvPr id="4" name="TextBox 3">
            <a:extLst>
              <a:ext uri="{FF2B5EF4-FFF2-40B4-BE49-F238E27FC236}">
                <a16:creationId xmlns:a16="http://schemas.microsoft.com/office/drawing/2014/main" id="{40537EAF-FBC7-921B-7E3F-28ED48ADFEE2}"/>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1709128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F30912C-6D4D-28CE-B757-6FC18A3B1CAA}"/>
              </a:ext>
            </a:extLst>
          </p:cNvPr>
          <p:cNvSpPr>
            <a:spLocks noGrp="1"/>
          </p:cNvSpPr>
          <p:nvPr>
            <p:ph type="title"/>
          </p:nvPr>
        </p:nvSpPr>
        <p:spPr>
          <a:xfrm>
            <a:off x="609600" y="275167"/>
            <a:ext cx="10972800" cy="1143000"/>
          </a:xfrm>
        </p:spPr>
        <p:txBody>
          <a:bodyPr>
            <a:normAutofit/>
          </a:bodyPr>
          <a:lstStyle/>
          <a:p>
            <a:r>
              <a:rPr lang="en-US" sz="5400" dirty="0"/>
              <a:t>Navicular Blood Supply  </a:t>
            </a:r>
          </a:p>
        </p:txBody>
      </p:sp>
      <p:sp>
        <p:nvSpPr>
          <p:cNvPr id="11" name="Content Placeholder 2">
            <a:extLst>
              <a:ext uri="{FF2B5EF4-FFF2-40B4-BE49-F238E27FC236}">
                <a16:creationId xmlns:a16="http://schemas.microsoft.com/office/drawing/2014/main" id="{CA10822E-34E5-5131-5F9B-184FF661F2E6}"/>
              </a:ext>
            </a:extLst>
          </p:cNvPr>
          <p:cNvSpPr>
            <a:spLocks noGrp="1"/>
          </p:cNvSpPr>
          <p:nvPr>
            <p:ph idx="1"/>
          </p:nvPr>
        </p:nvSpPr>
        <p:spPr>
          <a:xfrm>
            <a:off x="609600" y="1600201"/>
            <a:ext cx="10972800" cy="4525433"/>
          </a:xfrm>
        </p:spPr>
        <p:txBody>
          <a:bodyPr/>
          <a:lstStyle/>
          <a:p>
            <a:r>
              <a:rPr lang="en-US" dirty="0"/>
              <a:t>Mostly avascular </a:t>
            </a:r>
          </a:p>
          <a:p>
            <a:r>
              <a:rPr lang="en-US" dirty="0"/>
              <a:t>Anastomoses </a:t>
            </a:r>
          </a:p>
          <a:p>
            <a:pPr lvl="1"/>
            <a:r>
              <a:rPr lang="en-US" dirty="0"/>
              <a:t>Dorsalis pedis and medial plantar branch of posterior tibial artery </a:t>
            </a:r>
          </a:p>
          <a:p>
            <a:pPr marL="609585" lvl="1" indent="0">
              <a:buNone/>
            </a:pPr>
            <a:endParaRPr lang="en-US" dirty="0"/>
          </a:p>
        </p:txBody>
      </p:sp>
      <p:sp>
        <p:nvSpPr>
          <p:cNvPr id="6" name="TextBox 5">
            <a:extLst>
              <a:ext uri="{FF2B5EF4-FFF2-40B4-BE49-F238E27FC236}">
                <a16:creationId xmlns:a16="http://schemas.microsoft.com/office/drawing/2014/main" id="{419930B9-37B3-76EB-DDF6-E25701CC48E3}"/>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a:t>
            </a:r>
          </a:p>
        </p:txBody>
      </p:sp>
    </p:spTree>
    <p:extLst>
      <p:ext uri="{BB962C8B-B14F-4D97-AF65-F5344CB8AC3E}">
        <p14:creationId xmlns:p14="http://schemas.microsoft.com/office/powerpoint/2010/main" val="290017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1554-6A15-17FC-D66F-048BCEEAC0AC}"/>
              </a:ext>
            </a:extLst>
          </p:cNvPr>
          <p:cNvSpPr>
            <a:spLocks noGrp="1"/>
          </p:cNvSpPr>
          <p:nvPr>
            <p:ph type="title"/>
          </p:nvPr>
        </p:nvSpPr>
        <p:spPr/>
        <p:txBody>
          <a:bodyPr>
            <a:noAutofit/>
          </a:bodyPr>
          <a:lstStyle/>
          <a:p>
            <a:r>
              <a:rPr lang="en-US" sz="5400" dirty="0"/>
              <a:t>Biomechanics</a:t>
            </a:r>
            <a:endParaRPr lang="en-US" sz="5400" baseline="30000" dirty="0"/>
          </a:p>
        </p:txBody>
      </p:sp>
      <p:sp>
        <p:nvSpPr>
          <p:cNvPr id="3" name="Content Placeholder 2">
            <a:extLst>
              <a:ext uri="{FF2B5EF4-FFF2-40B4-BE49-F238E27FC236}">
                <a16:creationId xmlns:a16="http://schemas.microsoft.com/office/drawing/2014/main" id="{A2788D36-86A5-6B1A-75D2-AE997E3DE5FC}"/>
              </a:ext>
            </a:extLst>
          </p:cNvPr>
          <p:cNvSpPr>
            <a:spLocks noGrp="1"/>
          </p:cNvSpPr>
          <p:nvPr>
            <p:ph idx="1"/>
          </p:nvPr>
        </p:nvSpPr>
        <p:spPr/>
        <p:txBody>
          <a:bodyPr>
            <a:normAutofit lnSpcReduction="10000"/>
          </a:bodyPr>
          <a:lstStyle/>
          <a:p>
            <a:r>
              <a:rPr lang="en-US" dirty="0"/>
              <a:t>Keystone of medial longitudinal arch</a:t>
            </a:r>
          </a:p>
          <a:p>
            <a:r>
              <a:rPr lang="en-US" dirty="0"/>
              <a:t>Transition from flexible to rigid</a:t>
            </a:r>
          </a:p>
          <a:p>
            <a:pPr lvl="1"/>
            <a:r>
              <a:rPr lang="en-US" dirty="0"/>
              <a:t>Heel Strike (flexible)</a:t>
            </a:r>
          </a:p>
          <a:p>
            <a:pPr lvl="2"/>
            <a:r>
              <a:rPr lang="en-US" sz="2600" dirty="0"/>
              <a:t>Talonavicular and calcaneocuboid unlock with calcaneal eversion</a:t>
            </a:r>
          </a:p>
          <a:p>
            <a:pPr lvl="1"/>
            <a:r>
              <a:rPr lang="en-US" dirty="0"/>
              <a:t>Toe off (rigid)</a:t>
            </a:r>
          </a:p>
          <a:p>
            <a:pPr lvl="2"/>
            <a:r>
              <a:rPr lang="en-US" sz="2600" dirty="0"/>
              <a:t>Calcaneal inversion creates locking  </a:t>
            </a:r>
          </a:p>
          <a:p>
            <a:r>
              <a:rPr lang="en-US" dirty="0"/>
              <a:t>Coupled with subtalar motion </a:t>
            </a:r>
          </a:p>
        </p:txBody>
      </p:sp>
      <p:sp>
        <p:nvSpPr>
          <p:cNvPr id="6" name="TextBox 5">
            <a:extLst>
              <a:ext uri="{FF2B5EF4-FFF2-40B4-BE49-F238E27FC236}">
                <a16:creationId xmlns:a16="http://schemas.microsoft.com/office/drawing/2014/main" id="{C6109889-8721-7333-E03B-DBF917845ECA}"/>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a:t>
            </a:r>
          </a:p>
        </p:txBody>
      </p:sp>
    </p:spTree>
    <p:extLst>
      <p:ext uri="{BB962C8B-B14F-4D97-AF65-F5344CB8AC3E}">
        <p14:creationId xmlns:p14="http://schemas.microsoft.com/office/powerpoint/2010/main" val="391937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8DAD-C55F-38E3-433B-DA05B2FE9924}"/>
              </a:ext>
            </a:extLst>
          </p:cNvPr>
          <p:cNvSpPr>
            <a:spLocks noGrp="1"/>
          </p:cNvSpPr>
          <p:nvPr>
            <p:ph type="title"/>
          </p:nvPr>
        </p:nvSpPr>
        <p:spPr/>
        <p:txBody>
          <a:bodyPr>
            <a:normAutofit/>
          </a:bodyPr>
          <a:lstStyle/>
          <a:p>
            <a:r>
              <a:rPr lang="en-US" sz="5400" dirty="0"/>
              <a:t>Prevalence of Navicular Fractures</a:t>
            </a:r>
          </a:p>
        </p:txBody>
      </p:sp>
      <p:sp>
        <p:nvSpPr>
          <p:cNvPr id="3" name="Content Placeholder 2">
            <a:extLst>
              <a:ext uri="{FF2B5EF4-FFF2-40B4-BE49-F238E27FC236}">
                <a16:creationId xmlns:a16="http://schemas.microsoft.com/office/drawing/2014/main" id="{5F688CCF-2AA6-9EFC-F07E-6D8104361ADA}"/>
              </a:ext>
            </a:extLst>
          </p:cNvPr>
          <p:cNvSpPr>
            <a:spLocks noGrp="1"/>
          </p:cNvSpPr>
          <p:nvPr>
            <p:ph idx="1"/>
          </p:nvPr>
        </p:nvSpPr>
        <p:spPr/>
        <p:txBody>
          <a:bodyPr>
            <a:normAutofit lnSpcReduction="10000"/>
          </a:bodyPr>
          <a:lstStyle/>
          <a:p>
            <a:r>
              <a:rPr lang="en-US" dirty="0"/>
              <a:t>5% of all foot injuries </a:t>
            </a:r>
          </a:p>
          <a:p>
            <a:pPr lvl="1"/>
            <a:r>
              <a:rPr lang="en-US" dirty="0"/>
              <a:t>Navicular fractures 35.5% of midfoot injuries</a:t>
            </a:r>
          </a:p>
          <a:p>
            <a:pPr lvl="2"/>
            <a:r>
              <a:rPr lang="en-US" dirty="0"/>
              <a:t>1.7/100,000 each year </a:t>
            </a:r>
          </a:p>
          <a:p>
            <a:pPr lvl="1"/>
            <a:r>
              <a:rPr lang="en-US" dirty="0"/>
              <a:t>High energy mechanisms</a:t>
            </a:r>
          </a:p>
          <a:p>
            <a:pPr lvl="2"/>
            <a:r>
              <a:rPr lang="en-US" dirty="0"/>
              <a:t>Motor vehicle Collison</a:t>
            </a:r>
          </a:p>
          <a:p>
            <a:pPr lvl="1"/>
            <a:r>
              <a:rPr lang="en-US" dirty="0"/>
              <a:t>Rarely in isolation</a:t>
            </a:r>
          </a:p>
          <a:p>
            <a:pPr lvl="2"/>
            <a:r>
              <a:rPr lang="en-US" dirty="0"/>
              <a:t>Usually with other fractures and dislocation of mid foot</a:t>
            </a:r>
          </a:p>
          <a:p>
            <a:pPr lvl="1"/>
            <a:endParaRPr lang="en-US" dirty="0"/>
          </a:p>
        </p:txBody>
      </p:sp>
      <p:sp>
        <p:nvSpPr>
          <p:cNvPr id="6" name="TextBox 5">
            <a:extLst>
              <a:ext uri="{FF2B5EF4-FFF2-40B4-BE49-F238E27FC236}">
                <a16:creationId xmlns:a16="http://schemas.microsoft.com/office/drawing/2014/main" id="{0ED70C91-717D-FD8C-2580-02A133DD8DAC}"/>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261654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8CD1-B1A0-812F-A0FF-80132C2C7C50}"/>
              </a:ext>
            </a:extLst>
          </p:cNvPr>
          <p:cNvSpPr>
            <a:spLocks noGrp="1"/>
          </p:cNvSpPr>
          <p:nvPr>
            <p:ph type="title"/>
          </p:nvPr>
        </p:nvSpPr>
        <p:spPr/>
        <p:txBody>
          <a:bodyPr>
            <a:normAutofit/>
          </a:bodyPr>
          <a:lstStyle/>
          <a:p>
            <a:r>
              <a:rPr lang="en-US" sz="5400" dirty="0"/>
              <a:t>Types of Navicular Fractures</a:t>
            </a:r>
          </a:p>
        </p:txBody>
      </p:sp>
      <p:sp>
        <p:nvSpPr>
          <p:cNvPr id="3" name="Content Placeholder 2">
            <a:extLst>
              <a:ext uri="{FF2B5EF4-FFF2-40B4-BE49-F238E27FC236}">
                <a16:creationId xmlns:a16="http://schemas.microsoft.com/office/drawing/2014/main" id="{C3D45B4D-4D27-387F-F16D-400BE6D02669}"/>
              </a:ext>
            </a:extLst>
          </p:cNvPr>
          <p:cNvSpPr>
            <a:spLocks noGrp="1"/>
          </p:cNvSpPr>
          <p:nvPr>
            <p:ph idx="1"/>
          </p:nvPr>
        </p:nvSpPr>
        <p:spPr/>
        <p:txBody>
          <a:bodyPr>
            <a:normAutofit lnSpcReduction="10000"/>
          </a:bodyPr>
          <a:lstStyle/>
          <a:p>
            <a:r>
              <a:rPr lang="en-US" dirty="0"/>
              <a:t>Chronic</a:t>
            </a:r>
          </a:p>
          <a:p>
            <a:pPr lvl="1"/>
            <a:r>
              <a:rPr lang="en-US" dirty="0"/>
              <a:t>Stress fractures</a:t>
            </a:r>
          </a:p>
          <a:p>
            <a:r>
              <a:rPr lang="en-US" dirty="0"/>
              <a:t>Acute </a:t>
            </a:r>
          </a:p>
          <a:p>
            <a:pPr lvl="1"/>
            <a:r>
              <a:rPr lang="en-US" dirty="0"/>
              <a:t>Body fractures</a:t>
            </a:r>
          </a:p>
          <a:p>
            <a:pPr lvl="2"/>
            <a:r>
              <a:rPr lang="en-US" dirty="0"/>
              <a:t>Stratified into three types </a:t>
            </a:r>
          </a:p>
          <a:p>
            <a:pPr lvl="1"/>
            <a:r>
              <a:rPr lang="en-US" dirty="0"/>
              <a:t>Tuberosity fractures </a:t>
            </a:r>
          </a:p>
          <a:p>
            <a:pPr lvl="1"/>
            <a:r>
              <a:rPr lang="en-US" dirty="0"/>
              <a:t>Avulsion fractures</a:t>
            </a:r>
          </a:p>
        </p:txBody>
      </p:sp>
      <p:sp>
        <p:nvSpPr>
          <p:cNvPr id="5" name="TextBox 4">
            <a:extLst>
              <a:ext uri="{FF2B5EF4-FFF2-40B4-BE49-F238E27FC236}">
                <a16:creationId xmlns:a16="http://schemas.microsoft.com/office/drawing/2014/main" id="{FF7D47DC-92FE-A8C5-D7B6-DF84E7262BA1}"/>
              </a:ext>
            </a:extLst>
          </p:cNvPr>
          <p:cNvSpPr txBox="1"/>
          <p:nvPr/>
        </p:nvSpPr>
        <p:spPr>
          <a:xfrm>
            <a:off x="304800" y="6213501"/>
            <a:ext cx="8382000" cy="307777"/>
          </a:xfrm>
          <a:prstGeom prst="rect">
            <a:avLst/>
          </a:prstGeom>
          <a:noFill/>
        </p:spPr>
        <p:txBody>
          <a:bodyPr wrap="square">
            <a:spAutoFit/>
          </a:bodyPr>
          <a:lstStyle/>
          <a:p>
            <a:r>
              <a:rPr lang="en-US" sz="1400" dirty="0"/>
              <a:t>Rosenbaum et al. 2014, Rosenbaum et al. 2015, Marshall et al. 2020, Petrie et al, 2018</a:t>
            </a:r>
          </a:p>
        </p:txBody>
      </p:sp>
    </p:spTree>
    <p:extLst>
      <p:ext uri="{BB962C8B-B14F-4D97-AF65-F5344CB8AC3E}">
        <p14:creationId xmlns:p14="http://schemas.microsoft.com/office/powerpoint/2010/main" val="12313027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37581</TotalTime>
  <Words>5416</Words>
  <Application>Microsoft Office PowerPoint</Application>
  <PresentationFormat>Widescreen</PresentationFormat>
  <Paragraphs>369</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Custom Design</vt:lpstr>
      <vt:lpstr>PowerPoint Presentation</vt:lpstr>
      <vt:lpstr>Conflict of Interest</vt:lpstr>
      <vt:lpstr>Objectives </vt:lpstr>
      <vt:lpstr>Anatomy </vt:lpstr>
      <vt:lpstr>Navicular Anatomy </vt:lpstr>
      <vt:lpstr>Navicular Blood Supply  </vt:lpstr>
      <vt:lpstr>Biomechanics</vt:lpstr>
      <vt:lpstr>Prevalence of Navicular Fractures</vt:lpstr>
      <vt:lpstr>Types of Navicular Fractures</vt:lpstr>
      <vt:lpstr>Stress Fractures </vt:lpstr>
      <vt:lpstr>Body Fractures</vt:lpstr>
      <vt:lpstr>Tuberosity Fractures</vt:lpstr>
      <vt:lpstr>Avulsion Fractures</vt:lpstr>
      <vt:lpstr>Anatomical Variations</vt:lpstr>
      <vt:lpstr>Management </vt:lpstr>
      <vt:lpstr>Non-operative management  </vt:lpstr>
      <vt:lpstr>Ankle Sprains</vt:lpstr>
      <vt:lpstr>Anatomy </vt:lpstr>
      <vt:lpstr>Lateral Ankle Sprains </vt:lpstr>
      <vt:lpstr>Ottawa Ankle Rules</vt:lpstr>
      <vt:lpstr>Rhon et al. 2021</vt:lpstr>
      <vt:lpstr>Debieux et al. 2020</vt:lpstr>
      <vt:lpstr>Khor et al. 2013</vt:lpstr>
      <vt:lpstr>Singh et al. 2021</vt:lpstr>
      <vt:lpstr>Case Study </vt:lpstr>
      <vt:lpstr>Imaging </vt:lpstr>
      <vt:lpstr>Medical Exam</vt:lpstr>
      <vt:lpstr>Medical Treatment</vt:lpstr>
      <vt:lpstr>Physical Therapy Consult</vt:lpstr>
      <vt:lpstr>Physical Exam</vt:lpstr>
      <vt:lpstr>Physical Exam</vt:lpstr>
      <vt:lpstr>Treatment</vt:lpstr>
      <vt:lpstr>Discharge</vt:lpstr>
      <vt:lpstr>Take Home Points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aShannon Pennella</dc:creator>
  <cp:lastModifiedBy>aShannon Pennella</cp:lastModifiedBy>
  <cp:revision>7</cp:revision>
  <dcterms:created xsi:type="dcterms:W3CDTF">2023-10-11T16:01:33Z</dcterms:created>
  <dcterms:modified xsi:type="dcterms:W3CDTF">2023-11-07T02:19:03Z</dcterms:modified>
</cp:coreProperties>
</file>