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67"/>
  </p:notesMasterIdLst>
  <p:handoutMasterIdLst>
    <p:handoutMasterId r:id="rId68"/>
  </p:handoutMasterIdLst>
  <p:sldIdLst>
    <p:sldId id="256" r:id="rId5"/>
    <p:sldId id="262" r:id="rId6"/>
    <p:sldId id="260" r:id="rId7"/>
    <p:sldId id="258" r:id="rId8"/>
    <p:sldId id="263" r:id="rId9"/>
    <p:sldId id="346" r:id="rId10"/>
    <p:sldId id="264" r:id="rId11"/>
    <p:sldId id="283" r:id="rId12"/>
    <p:sldId id="282" r:id="rId13"/>
    <p:sldId id="291" r:id="rId14"/>
    <p:sldId id="331" r:id="rId15"/>
    <p:sldId id="332" r:id="rId16"/>
    <p:sldId id="284" r:id="rId17"/>
    <p:sldId id="274" r:id="rId18"/>
    <p:sldId id="265" r:id="rId19"/>
    <p:sldId id="273" r:id="rId20"/>
    <p:sldId id="285" r:id="rId21"/>
    <p:sldId id="270" r:id="rId22"/>
    <p:sldId id="287" r:id="rId23"/>
    <p:sldId id="286" r:id="rId24"/>
    <p:sldId id="289" r:id="rId25"/>
    <p:sldId id="333" r:id="rId26"/>
    <p:sldId id="325" r:id="rId27"/>
    <p:sldId id="329" r:id="rId28"/>
    <p:sldId id="275" r:id="rId29"/>
    <p:sldId id="297" r:id="rId30"/>
    <p:sldId id="314" r:id="rId31"/>
    <p:sldId id="340" r:id="rId32"/>
    <p:sldId id="298" r:id="rId33"/>
    <p:sldId id="299" r:id="rId34"/>
    <p:sldId id="300" r:id="rId35"/>
    <p:sldId id="301" r:id="rId36"/>
    <p:sldId id="308" r:id="rId37"/>
    <p:sldId id="328" r:id="rId38"/>
    <p:sldId id="324" r:id="rId39"/>
    <p:sldId id="327" r:id="rId40"/>
    <p:sldId id="336" r:id="rId41"/>
    <p:sldId id="348" r:id="rId42"/>
    <p:sldId id="349" r:id="rId43"/>
    <p:sldId id="302" r:id="rId44"/>
    <p:sldId id="306" r:id="rId45"/>
    <p:sldId id="305" r:id="rId46"/>
    <p:sldId id="323" r:id="rId47"/>
    <p:sldId id="353" r:id="rId48"/>
    <p:sldId id="354" r:id="rId49"/>
    <p:sldId id="335" r:id="rId50"/>
    <p:sldId id="303" r:id="rId51"/>
    <p:sldId id="294" r:id="rId52"/>
    <p:sldId id="344" r:id="rId53"/>
    <p:sldId id="345" r:id="rId54"/>
    <p:sldId id="277" r:id="rId55"/>
    <p:sldId id="312" r:id="rId56"/>
    <p:sldId id="316" r:id="rId57"/>
    <p:sldId id="311" r:id="rId58"/>
    <p:sldId id="313" r:id="rId59"/>
    <p:sldId id="350" r:id="rId60"/>
    <p:sldId id="351" r:id="rId61"/>
    <p:sldId id="352" r:id="rId62"/>
    <p:sldId id="347" r:id="rId63"/>
    <p:sldId id="279" r:id="rId64"/>
    <p:sldId id="280" r:id="rId65"/>
    <p:sldId id="281" r:id="rId6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A5DF2-4738-4AC8-A535-E6BF12BBCE38}" v="2" dt="2024-01-09T02:35:43.147"/>
    <p1510:client id="{43D30580-E4F1-4033-AFD3-A7DA609A4ED4}" v="3033" dt="2024-01-09T04:04:47.394"/>
    <p1510:client id="{A37E58C9-671C-4546-8E5F-7123724D70B0}" v="1" dt="2024-01-09T12:33:51.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83" autoAdjust="0"/>
  </p:normalViewPr>
  <p:slideViewPr>
    <p:cSldViewPr snapToGrid="0">
      <p:cViewPr varScale="1">
        <p:scale>
          <a:sx n="110" d="100"/>
          <a:sy n="110" d="100"/>
        </p:scale>
        <p:origin x="992" y="6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ata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A00A1-88F3-47CA-9E6F-9C52667B2E9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D4836AC-46F0-419C-9E26-FC30EA9B7610}">
      <dgm:prSet/>
      <dgm:spPr/>
      <dgm:t>
        <a:bodyPr/>
        <a:lstStyle/>
        <a:p>
          <a:pPr>
            <a:lnSpc>
              <a:spcPct val="100000"/>
            </a:lnSpc>
            <a:defRPr cap="all"/>
          </a:pPr>
          <a:r>
            <a:rPr lang="en-US" dirty="0"/>
            <a:t>Less participation in activities</a:t>
          </a:r>
        </a:p>
      </dgm:t>
    </dgm:pt>
    <dgm:pt modelId="{0A9F891C-31D8-4D45-8679-5B0DB86F594B}" type="parTrans" cxnId="{1BB789B5-0BE8-4A74-A5DE-CEB3976CDB15}">
      <dgm:prSet/>
      <dgm:spPr/>
      <dgm:t>
        <a:bodyPr/>
        <a:lstStyle/>
        <a:p>
          <a:endParaRPr lang="en-US"/>
        </a:p>
      </dgm:t>
    </dgm:pt>
    <dgm:pt modelId="{9A36F7BD-E3CA-49EA-A76A-4F8869552504}" type="sibTrans" cxnId="{1BB789B5-0BE8-4A74-A5DE-CEB3976CDB15}">
      <dgm:prSet/>
      <dgm:spPr/>
      <dgm:t>
        <a:bodyPr/>
        <a:lstStyle/>
        <a:p>
          <a:endParaRPr lang="en-US"/>
        </a:p>
      </dgm:t>
    </dgm:pt>
    <dgm:pt modelId="{A7274AD3-DACE-4948-98BD-2DBCFB2DB7B1}">
      <dgm:prSet/>
      <dgm:spPr/>
      <dgm:t>
        <a:bodyPr/>
        <a:lstStyle/>
        <a:p>
          <a:pPr>
            <a:lnSpc>
              <a:spcPct val="100000"/>
            </a:lnSpc>
            <a:defRPr cap="all"/>
          </a:pPr>
          <a:r>
            <a:rPr lang="en-US"/>
            <a:t>Many school absences</a:t>
          </a:r>
        </a:p>
      </dgm:t>
    </dgm:pt>
    <dgm:pt modelId="{AE6A50C5-5510-48F1-8331-D675817C1656}" type="parTrans" cxnId="{74CDCE68-A70B-4DEC-AD91-637EBCEB2D1C}">
      <dgm:prSet/>
      <dgm:spPr/>
      <dgm:t>
        <a:bodyPr/>
        <a:lstStyle/>
        <a:p>
          <a:endParaRPr lang="en-US"/>
        </a:p>
      </dgm:t>
    </dgm:pt>
    <dgm:pt modelId="{7A2B87E1-32A2-408D-B643-918600CFA61D}" type="sibTrans" cxnId="{74CDCE68-A70B-4DEC-AD91-637EBCEB2D1C}">
      <dgm:prSet/>
      <dgm:spPr/>
      <dgm:t>
        <a:bodyPr/>
        <a:lstStyle/>
        <a:p>
          <a:endParaRPr lang="en-US"/>
        </a:p>
      </dgm:t>
    </dgm:pt>
    <dgm:pt modelId="{90BC40B9-3B37-4706-9538-5381587DDF7F}">
      <dgm:prSet/>
      <dgm:spPr/>
      <dgm:t>
        <a:bodyPr/>
        <a:lstStyle/>
        <a:p>
          <a:pPr>
            <a:lnSpc>
              <a:spcPct val="100000"/>
            </a:lnSpc>
            <a:defRPr cap="all"/>
          </a:pPr>
          <a:r>
            <a:rPr lang="en-US"/>
            <a:t>Spending less time with friends </a:t>
          </a:r>
        </a:p>
      </dgm:t>
    </dgm:pt>
    <dgm:pt modelId="{1A3666F1-AAC8-4499-9A3E-10B2F626D49B}" type="parTrans" cxnId="{B81808A6-947A-452A-947F-9CD4584EA4D7}">
      <dgm:prSet/>
      <dgm:spPr/>
      <dgm:t>
        <a:bodyPr/>
        <a:lstStyle/>
        <a:p>
          <a:endParaRPr lang="en-US"/>
        </a:p>
      </dgm:t>
    </dgm:pt>
    <dgm:pt modelId="{F6F16974-DFB8-421E-8FDA-231468A26DC5}" type="sibTrans" cxnId="{B81808A6-947A-452A-947F-9CD4584EA4D7}">
      <dgm:prSet/>
      <dgm:spPr/>
      <dgm:t>
        <a:bodyPr/>
        <a:lstStyle/>
        <a:p>
          <a:endParaRPr lang="en-US"/>
        </a:p>
      </dgm:t>
    </dgm:pt>
    <dgm:pt modelId="{33E7AA7D-FEAF-40ED-9BF6-21E38564C92E}" type="pres">
      <dgm:prSet presAssocID="{BE6A00A1-88F3-47CA-9E6F-9C52667B2E9D}" presName="root" presStyleCnt="0">
        <dgm:presLayoutVars>
          <dgm:dir/>
          <dgm:resizeHandles val="exact"/>
        </dgm:presLayoutVars>
      </dgm:prSet>
      <dgm:spPr/>
    </dgm:pt>
    <dgm:pt modelId="{8CA1CB84-9023-4D5B-80F2-A328A59C75E4}" type="pres">
      <dgm:prSet presAssocID="{2D4836AC-46F0-419C-9E26-FC30EA9B7610}" presName="compNode" presStyleCnt="0"/>
      <dgm:spPr/>
    </dgm:pt>
    <dgm:pt modelId="{FB47D494-1D1B-4F22-8A3B-64BB3FA58D33}" type="pres">
      <dgm:prSet presAssocID="{2D4836AC-46F0-419C-9E26-FC30EA9B7610}" presName="iconBgRect" presStyleLbl="bgShp" presStyleIdx="0" presStyleCnt="3" custScaleX="147596" custScaleY="142994"/>
      <dgm:spPr/>
    </dgm:pt>
    <dgm:pt modelId="{E1DAF224-0E8C-4DA3-92BC-578DBA60AF27}" type="pres">
      <dgm:prSet presAssocID="{2D4836AC-46F0-419C-9E26-FC30EA9B7610}" presName="iconRect" presStyleLbl="node1" presStyleIdx="0" presStyleCnt="3" custScaleX="184667" custScaleY="197125"/>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a:noFill/>
        </a:ln>
      </dgm:spPr>
      <dgm:extLst>
        <a:ext uri="{E40237B7-FDA0-4F09-8148-C483321AD2D9}">
          <dgm14:cNvPr xmlns:dgm14="http://schemas.microsoft.com/office/drawing/2010/diagram" id="0" name="" descr="Bearded saxophonist wearing paisley scarf playing in street scene"/>
        </a:ext>
      </dgm:extLst>
    </dgm:pt>
    <dgm:pt modelId="{05CE4A53-56D4-481B-AE5C-05C5F69AE758}" type="pres">
      <dgm:prSet presAssocID="{2D4836AC-46F0-419C-9E26-FC30EA9B7610}" presName="spaceRect" presStyleCnt="0"/>
      <dgm:spPr/>
    </dgm:pt>
    <dgm:pt modelId="{8E6BC722-3ED7-483C-94DC-068795F762A3}" type="pres">
      <dgm:prSet presAssocID="{2D4836AC-46F0-419C-9E26-FC30EA9B7610}" presName="textRect" presStyleLbl="revTx" presStyleIdx="0" presStyleCnt="3">
        <dgm:presLayoutVars>
          <dgm:chMax val="1"/>
          <dgm:chPref val="1"/>
        </dgm:presLayoutVars>
      </dgm:prSet>
      <dgm:spPr/>
    </dgm:pt>
    <dgm:pt modelId="{B5190B79-0D88-43DC-ADCA-C47F4A220A09}" type="pres">
      <dgm:prSet presAssocID="{9A36F7BD-E3CA-49EA-A76A-4F8869552504}" presName="sibTrans" presStyleCnt="0"/>
      <dgm:spPr/>
    </dgm:pt>
    <dgm:pt modelId="{432D0B16-3CA0-4222-B181-E814A22CBFFF}" type="pres">
      <dgm:prSet presAssocID="{A7274AD3-DACE-4948-98BD-2DBCFB2DB7B1}" presName="compNode" presStyleCnt="0"/>
      <dgm:spPr/>
    </dgm:pt>
    <dgm:pt modelId="{ADBEDF20-54D3-497B-AFB9-8E9E180F9107}" type="pres">
      <dgm:prSet presAssocID="{A7274AD3-DACE-4948-98BD-2DBCFB2DB7B1}" presName="iconBgRect" presStyleLbl="bgShp" presStyleIdx="1" presStyleCnt="3" custScaleX="141640" custScaleY="135956" custLinFactNeighborX="574" custLinFactNeighborY="1372"/>
      <dgm:spPr/>
    </dgm:pt>
    <dgm:pt modelId="{26C35FD3-3E47-4E08-98A4-B333D0600B73}" type="pres">
      <dgm:prSet presAssocID="{A7274AD3-DACE-4948-98BD-2DBCFB2DB7B1}" presName="iconRect" presStyleLbl="node1" presStyleIdx="1" presStyleCnt="3" custScaleX="190572" custScaleY="179067" custLinFactNeighborY="-2361"/>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Young girl examines molecular structure"/>
        </a:ext>
      </dgm:extLst>
    </dgm:pt>
    <dgm:pt modelId="{DD906928-C6A1-4291-8568-3A6AAF410DC5}" type="pres">
      <dgm:prSet presAssocID="{A7274AD3-DACE-4948-98BD-2DBCFB2DB7B1}" presName="spaceRect" presStyleCnt="0"/>
      <dgm:spPr/>
    </dgm:pt>
    <dgm:pt modelId="{01B81125-859C-44E1-96A5-EC58688332DF}" type="pres">
      <dgm:prSet presAssocID="{A7274AD3-DACE-4948-98BD-2DBCFB2DB7B1}" presName="textRect" presStyleLbl="revTx" presStyleIdx="1" presStyleCnt="3">
        <dgm:presLayoutVars>
          <dgm:chMax val="1"/>
          <dgm:chPref val="1"/>
        </dgm:presLayoutVars>
      </dgm:prSet>
      <dgm:spPr/>
    </dgm:pt>
    <dgm:pt modelId="{27A287E7-DA36-46D6-B065-0F736D36E2BF}" type="pres">
      <dgm:prSet presAssocID="{7A2B87E1-32A2-408D-B643-918600CFA61D}" presName="sibTrans" presStyleCnt="0"/>
      <dgm:spPr/>
    </dgm:pt>
    <dgm:pt modelId="{89F1F527-8901-4244-9302-98128DC720ED}" type="pres">
      <dgm:prSet presAssocID="{90BC40B9-3B37-4706-9538-5381587DDF7F}" presName="compNode" presStyleCnt="0"/>
      <dgm:spPr/>
    </dgm:pt>
    <dgm:pt modelId="{3D4ECFDA-63A6-4DC7-8A23-D04B463D5A87}" type="pres">
      <dgm:prSet presAssocID="{90BC40B9-3B37-4706-9538-5381587DDF7F}" presName="iconBgRect" presStyleLbl="bgShp" presStyleIdx="2" presStyleCnt="3" custScaleX="137104" custScaleY="134602"/>
      <dgm:spPr/>
    </dgm:pt>
    <dgm:pt modelId="{5BDA7F8F-6256-4AAA-98E4-E091101FC0AA}" type="pres">
      <dgm:prSet presAssocID="{90BC40B9-3B37-4706-9538-5381587DDF7F}" presName="iconRect" presStyleLbl="node1" presStyleIdx="2" presStyleCnt="3" custScaleX="190571" custScaleY="20443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Young multiracial friends"/>
        </a:ext>
      </dgm:extLst>
    </dgm:pt>
    <dgm:pt modelId="{85FB6A29-9F8D-41EB-AB57-83D9A0E611CA}" type="pres">
      <dgm:prSet presAssocID="{90BC40B9-3B37-4706-9538-5381587DDF7F}" presName="spaceRect" presStyleCnt="0"/>
      <dgm:spPr/>
    </dgm:pt>
    <dgm:pt modelId="{4F3ED0EA-C467-41A9-B745-34B41CEAE642}" type="pres">
      <dgm:prSet presAssocID="{90BC40B9-3B37-4706-9538-5381587DDF7F}" presName="textRect" presStyleLbl="revTx" presStyleIdx="2" presStyleCnt="3">
        <dgm:presLayoutVars>
          <dgm:chMax val="1"/>
          <dgm:chPref val="1"/>
        </dgm:presLayoutVars>
      </dgm:prSet>
      <dgm:spPr/>
    </dgm:pt>
  </dgm:ptLst>
  <dgm:cxnLst>
    <dgm:cxn modelId="{9B31C03F-83F6-42C4-A5F0-EF13DA5C9A18}" type="presOf" srcId="{BE6A00A1-88F3-47CA-9E6F-9C52667B2E9D}" destId="{33E7AA7D-FEAF-40ED-9BF6-21E38564C92E}" srcOrd="0" destOrd="0" presId="urn:microsoft.com/office/officeart/2018/5/layout/IconCircleLabelList"/>
    <dgm:cxn modelId="{74CDCE68-A70B-4DEC-AD91-637EBCEB2D1C}" srcId="{BE6A00A1-88F3-47CA-9E6F-9C52667B2E9D}" destId="{A7274AD3-DACE-4948-98BD-2DBCFB2DB7B1}" srcOrd="1" destOrd="0" parTransId="{AE6A50C5-5510-48F1-8331-D675817C1656}" sibTransId="{7A2B87E1-32A2-408D-B643-918600CFA61D}"/>
    <dgm:cxn modelId="{B81808A6-947A-452A-947F-9CD4584EA4D7}" srcId="{BE6A00A1-88F3-47CA-9E6F-9C52667B2E9D}" destId="{90BC40B9-3B37-4706-9538-5381587DDF7F}" srcOrd="2" destOrd="0" parTransId="{1A3666F1-AAC8-4499-9A3E-10B2F626D49B}" sibTransId="{F6F16974-DFB8-421E-8FDA-231468A26DC5}"/>
    <dgm:cxn modelId="{1BB789B5-0BE8-4A74-A5DE-CEB3976CDB15}" srcId="{BE6A00A1-88F3-47CA-9E6F-9C52667B2E9D}" destId="{2D4836AC-46F0-419C-9E26-FC30EA9B7610}" srcOrd="0" destOrd="0" parTransId="{0A9F891C-31D8-4D45-8679-5B0DB86F594B}" sibTransId="{9A36F7BD-E3CA-49EA-A76A-4F8869552504}"/>
    <dgm:cxn modelId="{243EDFC5-88DF-422B-8CC9-4F4BA26554E5}" type="presOf" srcId="{90BC40B9-3B37-4706-9538-5381587DDF7F}" destId="{4F3ED0EA-C467-41A9-B745-34B41CEAE642}" srcOrd="0" destOrd="0" presId="urn:microsoft.com/office/officeart/2018/5/layout/IconCircleLabelList"/>
    <dgm:cxn modelId="{EAA5B1E1-ACD5-421D-9AD2-E87C03C9D1CB}" type="presOf" srcId="{A7274AD3-DACE-4948-98BD-2DBCFB2DB7B1}" destId="{01B81125-859C-44E1-96A5-EC58688332DF}" srcOrd="0" destOrd="0" presId="urn:microsoft.com/office/officeart/2018/5/layout/IconCircleLabelList"/>
    <dgm:cxn modelId="{9B19F7E4-E865-48AF-BAF2-682899AC012F}" type="presOf" srcId="{2D4836AC-46F0-419C-9E26-FC30EA9B7610}" destId="{8E6BC722-3ED7-483C-94DC-068795F762A3}" srcOrd="0" destOrd="0" presId="urn:microsoft.com/office/officeart/2018/5/layout/IconCircleLabelList"/>
    <dgm:cxn modelId="{4F387D8C-91C5-4BF9-A885-BD06ACDBF5DA}" type="presParOf" srcId="{33E7AA7D-FEAF-40ED-9BF6-21E38564C92E}" destId="{8CA1CB84-9023-4D5B-80F2-A328A59C75E4}" srcOrd="0" destOrd="0" presId="urn:microsoft.com/office/officeart/2018/5/layout/IconCircleLabelList"/>
    <dgm:cxn modelId="{8B373620-87FC-4B0B-A8C3-7708ACE4A7F9}" type="presParOf" srcId="{8CA1CB84-9023-4D5B-80F2-A328A59C75E4}" destId="{FB47D494-1D1B-4F22-8A3B-64BB3FA58D33}" srcOrd="0" destOrd="0" presId="urn:microsoft.com/office/officeart/2018/5/layout/IconCircleLabelList"/>
    <dgm:cxn modelId="{4AE2433D-D203-456A-AA88-9324B8DF674C}" type="presParOf" srcId="{8CA1CB84-9023-4D5B-80F2-A328A59C75E4}" destId="{E1DAF224-0E8C-4DA3-92BC-578DBA60AF27}" srcOrd="1" destOrd="0" presId="urn:microsoft.com/office/officeart/2018/5/layout/IconCircleLabelList"/>
    <dgm:cxn modelId="{2B3D797B-A4DF-41DD-B533-17D199BB94F5}" type="presParOf" srcId="{8CA1CB84-9023-4D5B-80F2-A328A59C75E4}" destId="{05CE4A53-56D4-481B-AE5C-05C5F69AE758}" srcOrd="2" destOrd="0" presId="urn:microsoft.com/office/officeart/2018/5/layout/IconCircleLabelList"/>
    <dgm:cxn modelId="{DF2F05E2-11C0-4B36-B4E0-EFE0F7776FE5}" type="presParOf" srcId="{8CA1CB84-9023-4D5B-80F2-A328A59C75E4}" destId="{8E6BC722-3ED7-483C-94DC-068795F762A3}" srcOrd="3" destOrd="0" presId="urn:microsoft.com/office/officeart/2018/5/layout/IconCircleLabelList"/>
    <dgm:cxn modelId="{58506110-7752-419B-95C0-B2A98DE5BCDC}" type="presParOf" srcId="{33E7AA7D-FEAF-40ED-9BF6-21E38564C92E}" destId="{B5190B79-0D88-43DC-ADCA-C47F4A220A09}" srcOrd="1" destOrd="0" presId="urn:microsoft.com/office/officeart/2018/5/layout/IconCircleLabelList"/>
    <dgm:cxn modelId="{06189146-197B-496F-96F7-C1862CD2B51D}" type="presParOf" srcId="{33E7AA7D-FEAF-40ED-9BF6-21E38564C92E}" destId="{432D0B16-3CA0-4222-B181-E814A22CBFFF}" srcOrd="2" destOrd="0" presId="urn:microsoft.com/office/officeart/2018/5/layout/IconCircleLabelList"/>
    <dgm:cxn modelId="{947285C6-E1F7-4125-8B0A-4B3CA5DAF086}" type="presParOf" srcId="{432D0B16-3CA0-4222-B181-E814A22CBFFF}" destId="{ADBEDF20-54D3-497B-AFB9-8E9E180F9107}" srcOrd="0" destOrd="0" presId="urn:microsoft.com/office/officeart/2018/5/layout/IconCircleLabelList"/>
    <dgm:cxn modelId="{1B48DFD3-C99A-4211-B5FB-18E3174A2CF0}" type="presParOf" srcId="{432D0B16-3CA0-4222-B181-E814A22CBFFF}" destId="{26C35FD3-3E47-4E08-98A4-B333D0600B73}" srcOrd="1" destOrd="0" presId="urn:microsoft.com/office/officeart/2018/5/layout/IconCircleLabelList"/>
    <dgm:cxn modelId="{6961EFC8-D4A1-49DF-920A-1A2F4345ECEE}" type="presParOf" srcId="{432D0B16-3CA0-4222-B181-E814A22CBFFF}" destId="{DD906928-C6A1-4291-8568-3A6AAF410DC5}" srcOrd="2" destOrd="0" presId="urn:microsoft.com/office/officeart/2018/5/layout/IconCircleLabelList"/>
    <dgm:cxn modelId="{D74DFA3B-AF5F-443E-B107-8113E5331479}" type="presParOf" srcId="{432D0B16-3CA0-4222-B181-E814A22CBFFF}" destId="{01B81125-859C-44E1-96A5-EC58688332DF}" srcOrd="3" destOrd="0" presId="urn:microsoft.com/office/officeart/2018/5/layout/IconCircleLabelList"/>
    <dgm:cxn modelId="{0C9C6784-BD4B-42C5-A366-6F9BE72E3C37}" type="presParOf" srcId="{33E7AA7D-FEAF-40ED-9BF6-21E38564C92E}" destId="{27A287E7-DA36-46D6-B065-0F736D36E2BF}" srcOrd="3" destOrd="0" presId="urn:microsoft.com/office/officeart/2018/5/layout/IconCircleLabelList"/>
    <dgm:cxn modelId="{A23C115D-0A46-45AF-8598-5230F7441B39}" type="presParOf" srcId="{33E7AA7D-FEAF-40ED-9BF6-21E38564C92E}" destId="{89F1F527-8901-4244-9302-98128DC720ED}" srcOrd="4" destOrd="0" presId="urn:microsoft.com/office/officeart/2018/5/layout/IconCircleLabelList"/>
    <dgm:cxn modelId="{41BA8852-8EF4-4534-8709-D0F035D69551}" type="presParOf" srcId="{89F1F527-8901-4244-9302-98128DC720ED}" destId="{3D4ECFDA-63A6-4DC7-8A23-D04B463D5A87}" srcOrd="0" destOrd="0" presId="urn:microsoft.com/office/officeart/2018/5/layout/IconCircleLabelList"/>
    <dgm:cxn modelId="{7D63CBC8-A353-4695-B093-8932BB393A0F}" type="presParOf" srcId="{89F1F527-8901-4244-9302-98128DC720ED}" destId="{5BDA7F8F-6256-4AAA-98E4-E091101FC0AA}" srcOrd="1" destOrd="0" presId="urn:microsoft.com/office/officeart/2018/5/layout/IconCircleLabelList"/>
    <dgm:cxn modelId="{A4C202A7-28BA-487D-A2A9-10D5B39B6653}" type="presParOf" srcId="{89F1F527-8901-4244-9302-98128DC720ED}" destId="{85FB6A29-9F8D-41EB-AB57-83D9A0E611CA}" srcOrd="2" destOrd="0" presId="urn:microsoft.com/office/officeart/2018/5/layout/IconCircleLabelList"/>
    <dgm:cxn modelId="{37DF0426-2C7E-414D-809A-4E505448C218}" type="presParOf" srcId="{89F1F527-8901-4244-9302-98128DC720ED}" destId="{4F3ED0EA-C467-41A9-B745-34B41CEAE64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0494F-8D92-43CA-AD8F-44B6E9805168}"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BDEDA963-3459-459C-9410-48BE5FC5C3F3}">
      <dgm:prSet phldrT="[Text]" custT="1"/>
      <dgm:spPr/>
      <dgm:t>
        <a:bodyPr/>
        <a:lstStyle/>
        <a:p>
          <a:r>
            <a:rPr lang="en-US" sz="1400" dirty="0"/>
            <a:t>AMPS Treatment</a:t>
          </a:r>
        </a:p>
      </dgm:t>
    </dgm:pt>
    <dgm:pt modelId="{A2B1AED5-0242-43AC-9F96-23424DD7346C}" type="parTrans" cxnId="{35B33B66-E0FD-4927-A981-1CF586F07D65}">
      <dgm:prSet/>
      <dgm:spPr/>
      <dgm:t>
        <a:bodyPr/>
        <a:lstStyle/>
        <a:p>
          <a:endParaRPr lang="en-US"/>
        </a:p>
      </dgm:t>
    </dgm:pt>
    <dgm:pt modelId="{B68CEC2F-9DFA-4D05-BC70-99F4729DF39E}" type="sibTrans" cxnId="{35B33B66-E0FD-4927-A981-1CF586F07D65}">
      <dgm:prSet/>
      <dgm:spPr/>
      <dgm:t>
        <a:bodyPr/>
        <a:lstStyle/>
        <a:p>
          <a:endParaRPr lang="en-US"/>
        </a:p>
      </dgm:t>
    </dgm:pt>
    <dgm:pt modelId="{2AC87529-5961-459A-AED9-1F9611404F35}">
      <dgm:prSet phldrT="[Text]" custT="1"/>
      <dgm:spPr/>
      <dgm:t>
        <a:bodyPr/>
        <a:lstStyle/>
        <a:p>
          <a:r>
            <a:rPr lang="en-US" sz="1400"/>
            <a:t>Physicians</a:t>
          </a:r>
        </a:p>
      </dgm:t>
    </dgm:pt>
    <dgm:pt modelId="{84BF7408-6F66-420C-A9AE-3BC9DEC8B831}" type="parTrans" cxnId="{82DE8D12-0CE0-499E-B3CD-074611B5323B}">
      <dgm:prSet/>
      <dgm:spPr/>
      <dgm:t>
        <a:bodyPr/>
        <a:lstStyle/>
        <a:p>
          <a:endParaRPr lang="en-US"/>
        </a:p>
      </dgm:t>
    </dgm:pt>
    <dgm:pt modelId="{FFF992D9-F162-41B9-A2E1-A50D55D1174D}" type="sibTrans" cxnId="{82DE8D12-0CE0-499E-B3CD-074611B5323B}">
      <dgm:prSet/>
      <dgm:spPr/>
      <dgm:t>
        <a:bodyPr/>
        <a:lstStyle/>
        <a:p>
          <a:endParaRPr lang="en-US"/>
        </a:p>
      </dgm:t>
    </dgm:pt>
    <dgm:pt modelId="{229B44A0-D7C8-4014-8BDB-B594AD1CE529}">
      <dgm:prSet phldrT="[Text]" custT="1"/>
      <dgm:spPr/>
      <dgm:t>
        <a:bodyPr/>
        <a:lstStyle/>
        <a:p>
          <a:r>
            <a:rPr lang="en-US" sz="1400"/>
            <a:t>Physical Therapists</a:t>
          </a:r>
        </a:p>
      </dgm:t>
    </dgm:pt>
    <dgm:pt modelId="{B360BFA9-5902-4BE3-8E81-35FC9A4891E5}" type="parTrans" cxnId="{1C4DE299-08BF-4382-8442-94F87911869D}">
      <dgm:prSet/>
      <dgm:spPr/>
      <dgm:t>
        <a:bodyPr/>
        <a:lstStyle/>
        <a:p>
          <a:endParaRPr lang="en-US"/>
        </a:p>
      </dgm:t>
    </dgm:pt>
    <dgm:pt modelId="{89940611-DEEE-45F4-9229-FF8EA7F06F7A}" type="sibTrans" cxnId="{1C4DE299-08BF-4382-8442-94F87911869D}">
      <dgm:prSet/>
      <dgm:spPr/>
      <dgm:t>
        <a:bodyPr/>
        <a:lstStyle/>
        <a:p>
          <a:endParaRPr lang="en-US"/>
        </a:p>
      </dgm:t>
    </dgm:pt>
    <dgm:pt modelId="{79BF13B9-70E6-4559-BBBF-E5A2E79ADDD7}">
      <dgm:prSet phldrT="[Text]" custT="1"/>
      <dgm:spPr/>
      <dgm:t>
        <a:bodyPr/>
        <a:lstStyle/>
        <a:p>
          <a:r>
            <a:rPr lang="en-US" sz="1200"/>
            <a:t>Mental </a:t>
          </a:r>
          <a:r>
            <a:rPr lang="en-US" sz="1400"/>
            <a:t>Health</a:t>
          </a:r>
          <a:r>
            <a:rPr lang="en-US" sz="1200"/>
            <a:t> Providers </a:t>
          </a:r>
        </a:p>
      </dgm:t>
    </dgm:pt>
    <dgm:pt modelId="{39003128-C215-455E-AF98-0292C69BEA0C}" type="parTrans" cxnId="{2A59CCFF-2018-42F9-9DD6-DD3405DF7FEF}">
      <dgm:prSet/>
      <dgm:spPr/>
      <dgm:t>
        <a:bodyPr/>
        <a:lstStyle/>
        <a:p>
          <a:endParaRPr lang="en-US"/>
        </a:p>
      </dgm:t>
    </dgm:pt>
    <dgm:pt modelId="{A7CE5B22-38D4-49F9-9111-3F0CB7DD3A7C}" type="sibTrans" cxnId="{2A59CCFF-2018-42F9-9DD6-DD3405DF7FEF}">
      <dgm:prSet/>
      <dgm:spPr/>
      <dgm:t>
        <a:bodyPr/>
        <a:lstStyle/>
        <a:p>
          <a:endParaRPr lang="en-US"/>
        </a:p>
      </dgm:t>
    </dgm:pt>
    <dgm:pt modelId="{E009F7CE-11F6-4985-9B93-11142BF7D8F6}">
      <dgm:prSet phldrT="[Text]" custT="1"/>
      <dgm:spPr/>
      <dgm:t>
        <a:bodyPr/>
        <a:lstStyle/>
        <a:p>
          <a:r>
            <a:rPr lang="en-US" sz="1400"/>
            <a:t>Occupational Therapists</a:t>
          </a:r>
        </a:p>
      </dgm:t>
    </dgm:pt>
    <dgm:pt modelId="{81B71AA1-567C-437D-B74D-D4D3C2C3113E}" type="parTrans" cxnId="{A1DDAB4F-E148-443A-8AF9-221542CCD7FD}">
      <dgm:prSet/>
      <dgm:spPr/>
      <dgm:t>
        <a:bodyPr/>
        <a:lstStyle/>
        <a:p>
          <a:endParaRPr lang="en-US"/>
        </a:p>
      </dgm:t>
    </dgm:pt>
    <dgm:pt modelId="{CBE4FCB4-FAA6-4600-843B-929A83DCAF7F}" type="sibTrans" cxnId="{A1DDAB4F-E148-443A-8AF9-221542CCD7FD}">
      <dgm:prSet/>
      <dgm:spPr/>
      <dgm:t>
        <a:bodyPr/>
        <a:lstStyle/>
        <a:p>
          <a:endParaRPr lang="en-US"/>
        </a:p>
      </dgm:t>
    </dgm:pt>
    <dgm:pt modelId="{42D5AE59-DDA2-4061-B9C3-DF29762E83E8}" type="pres">
      <dgm:prSet presAssocID="{4CE0494F-8D92-43CA-AD8F-44B6E9805168}" presName="cycle" presStyleCnt="0">
        <dgm:presLayoutVars>
          <dgm:chMax val="1"/>
          <dgm:dir/>
          <dgm:animLvl val="ctr"/>
          <dgm:resizeHandles val="exact"/>
        </dgm:presLayoutVars>
      </dgm:prSet>
      <dgm:spPr/>
    </dgm:pt>
    <dgm:pt modelId="{70663412-A167-47D5-BA9D-05C13021215F}" type="pres">
      <dgm:prSet presAssocID="{BDEDA963-3459-459C-9410-48BE5FC5C3F3}" presName="centerShape" presStyleLbl="node0" presStyleIdx="0" presStyleCnt="1" custScaleX="136330"/>
      <dgm:spPr/>
    </dgm:pt>
    <dgm:pt modelId="{F8B3E86A-953F-412F-9A6B-00292C1F0844}" type="pres">
      <dgm:prSet presAssocID="{84BF7408-6F66-420C-A9AE-3BC9DEC8B831}" presName="Name9" presStyleLbl="parChTrans1D2" presStyleIdx="0" presStyleCnt="4"/>
      <dgm:spPr/>
    </dgm:pt>
    <dgm:pt modelId="{56691F19-AF01-4A02-9FE6-858FF8BF89E0}" type="pres">
      <dgm:prSet presAssocID="{84BF7408-6F66-420C-A9AE-3BC9DEC8B831}" presName="connTx" presStyleLbl="parChTrans1D2" presStyleIdx="0" presStyleCnt="4"/>
      <dgm:spPr/>
    </dgm:pt>
    <dgm:pt modelId="{637F1C88-1473-46F3-AA4A-E7163535C9DD}" type="pres">
      <dgm:prSet presAssocID="{2AC87529-5961-459A-AED9-1F9611404F35}" presName="node" presStyleLbl="node1" presStyleIdx="0" presStyleCnt="4" custScaleX="128206">
        <dgm:presLayoutVars>
          <dgm:bulletEnabled val="1"/>
        </dgm:presLayoutVars>
      </dgm:prSet>
      <dgm:spPr/>
    </dgm:pt>
    <dgm:pt modelId="{8E3B8180-4F42-44E8-A3BD-A4A78FAD7ECF}" type="pres">
      <dgm:prSet presAssocID="{B360BFA9-5902-4BE3-8E81-35FC9A4891E5}" presName="Name9" presStyleLbl="parChTrans1D2" presStyleIdx="1" presStyleCnt="4"/>
      <dgm:spPr/>
    </dgm:pt>
    <dgm:pt modelId="{051354A5-3630-4C40-9692-13812BB47D67}" type="pres">
      <dgm:prSet presAssocID="{B360BFA9-5902-4BE3-8E81-35FC9A4891E5}" presName="connTx" presStyleLbl="parChTrans1D2" presStyleIdx="1" presStyleCnt="4"/>
      <dgm:spPr/>
    </dgm:pt>
    <dgm:pt modelId="{327727FC-53F6-4A73-A8E1-D9B1A5A6F3CF}" type="pres">
      <dgm:prSet presAssocID="{229B44A0-D7C8-4014-8BDB-B594AD1CE529}" presName="node" presStyleLbl="node1" presStyleIdx="1" presStyleCnt="4" custScaleX="153402" custRadScaleRad="140247" custRadScaleInc="-2385">
        <dgm:presLayoutVars>
          <dgm:bulletEnabled val="1"/>
        </dgm:presLayoutVars>
      </dgm:prSet>
      <dgm:spPr/>
    </dgm:pt>
    <dgm:pt modelId="{83C2B14B-64BC-4CC5-8A51-D9973CDE889E}" type="pres">
      <dgm:prSet presAssocID="{39003128-C215-455E-AF98-0292C69BEA0C}" presName="Name9" presStyleLbl="parChTrans1D2" presStyleIdx="2" presStyleCnt="4"/>
      <dgm:spPr/>
    </dgm:pt>
    <dgm:pt modelId="{0770F263-5FF5-40F2-8F7C-C473965E10FD}" type="pres">
      <dgm:prSet presAssocID="{39003128-C215-455E-AF98-0292C69BEA0C}" presName="connTx" presStyleLbl="parChTrans1D2" presStyleIdx="2" presStyleCnt="4"/>
      <dgm:spPr/>
    </dgm:pt>
    <dgm:pt modelId="{E9801B85-4B36-4E6D-AD4A-388751C726C5}" type="pres">
      <dgm:prSet presAssocID="{79BF13B9-70E6-4559-BBBF-E5A2E79ADDD7}" presName="node" presStyleLbl="node1" presStyleIdx="2" presStyleCnt="4" custScaleX="154646">
        <dgm:presLayoutVars>
          <dgm:bulletEnabled val="1"/>
        </dgm:presLayoutVars>
      </dgm:prSet>
      <dgm:spPr/>
    </dgm:pt>
    <dgm:pt modelId="{DEE4CD51-A25A-404A-B089-8C18B41F9E9D}" type="pres">
      <dgm:prSet presAssocID="{81B71AA1-567C-437D-B74D-D4D3C2C3113E}" presName="Name9" presStyleLbl="parChTrans1D2" presStyleIdx="3" presStyleCnt="4"/>
      <dgm:spPr/>
    </dgm:pt>
    <dgm:pt modelId="{F9D2382E-0F55-46A8-85D9-E705714EB64F}" type="pres">
      <dgm:prSet presAssocID="{81B71AA1-567C-437D-B74D-D4D3C2C3113E}" presName="connTx" presStyleLbl="parChTrans1D2" presStyleIdx="3" presStyleCnt="4"/>
      <dgm:spPr/>
    </dgm:pt>
    <dgm:pt modelId="{84C6BE15-B8A8-44C3-B113-0571AE2935DC}" type="pres">
      <dgm:prSet presAssocID="{E009F7CE-11F6-4985-9B93-11142BF7D8F6}" presName="node" presStyleLbl="node1" presStyleIdx="3" presStyleCnt="4" custScaleX="169650" custRadScaleRad="141996" custRadScaleInc="2355">
        <dgm:presLayoutVars>
          <dgm:bulletEnabled val="1"/>
        </dgm:presLayoutVars>
      </dgm:prSet>
      <dgm:spPr/>
    </dgm:pt>
  </dgm:ptLst>
  <dgm:cxnLst>
    <dgm:cxn modelId="{82DE8D12-0CE0-499E-B3CD-074611B5323B}" srcId="{BDEDA963-3459-459C-9410-48BE5FC5C3F3}" destId="{2AC87529-5961-459A-AED9-1F9611404F35}" srcOrd="0" destOrd="0" parTransId="{84BF7408-6F66-420C-A9AE-3BC9DEC8B831}" sibTransId="{FFF992D9-F162-41B9-A2E1-A50D55D1174D}"/>
    <dgm:cxn modelId="{49C25822-A55D-4673-9620-391CAFFCBD8F}" type="presOf" srcId="{E009F7CE-11F6-4985-9B93-11142BF7D8F6}" destId="{84C6BE15-B8A8-44C3-B113-0571AE2935DC}" srcOrd="0" destOrd="0" presId="urn:microsoft.com/office/officeart/2005/8/layout/radial1"/>
    <dgm:cxn modelId="{35B33B66-E0FD-4927-A981-1CF586F07D65}" srcId="{4CE0494F-8D92-43CA-AD8F-44B6E9805168}" destId="{BDEDA963-3459-459C-9410-48BE5FC5C3F3}" srcOrd="0" destOrd="0" parTransId="{A2B1AED5-0242-43AC-9F96-23424DD7346C}" sibTransId="{B68CEC2F-9DFA-4D05-BC70-99F4729DF39E}"/>
    <dgm:cxn modelId="{E3E79069-31E5-4D74-858C-75704A8B27EE}" type="presOf" srcId="{BDEDA963-3459-459C-9410-48BE5FC5C3F3}" destId="{70663412-A167-47D5-BA9D-05C13021215F}" srcOrd="0" destOrd="0" presId="urn:microsoft.com/office/officeart/2005/8/layout/radial1"/>
    <dgm:cxn modelId="{7D626A4D-69BC-40D0-BF8E-8C1C66F5C86F}" type="presOf" srcId="{229B44A0-D7C8-4014-8BDB-B594AD1CE529}" destId="{327727FC-53F6-4A73-A8E1-D9B1A5A6F3CF}" srcOrd="0" destOrd="0" presId="urn:microsoft.com/office/officeart/2005/8/layout/radial1"/>
    <dgm:cxn modelId="{A1DDAB4F-E148-443A-8AF9-221542CCD7FD}" srcId="{BDEDA963-3459-459C-9410-48BE5FC5C3F3}" destId="{E009F7CE-11F6-4985-9B93-11142BF7D8F6}" srcOrd="3" destOrd="0" parTransId="{81B71AA1-567C-437D-B74D-D4D3C2C3113E}" sibTransId="{CBE4FCB4-FAA6-4600-843B-929A83DCAF7F}"/>
    <dgm:cxn modelId="{77DA7F71-D496-4655-BF59-69953A344793}" type="presOf" srcId="{4CE0494F-8D92-43CA-AD8F-44B6E9805168}" destId="{42D5AE59-DDA2-4061-B9C3-DF29762E83E8}" srcOrd="0" destOrd="0" presId="urn:microsoft.com/office/officeart/2005/8/layout/radial1"/>
    <dgm:cxn modelId="{B04BD97D-6525-4443-9A2F-93C5FEDCBB94}" type="presOf" srcId="{39003128-C215-455E-AF98-0292C69BEA0C}" destId="{83C2B14B-64BC-4CC5-8A51-D9973CDE889E}" srcOrd="0" destOrd="0" presId="urn:microsoft.com/office/officeart/2005/8/layout/radial1"/>
    <dgm:cxn modelId="{8C6FEE81-72A2-4EE9-9F95-5EA2932B7D3C}" type="presOf" srcId="{39003128-C215-455E-AF98-0292C69BEA0C}" destId="{0770F263-5FF5-40F2-8F7C-C473965E10FD}" srcOrd="1" destOrd="0" presId="urn:microsoft.com/office/officeart/2005/8/layout/radial1"/>
    <dgm:cxn modelId="{09C0BD8D-CB36-48C1-A438-5C5899FF2E2A}" type="presOf" srcId="{84BF7408-6F66-420C-A9AE-3BC9DEC8B831}" destId="{56691F19-AF01-4A02-9FE6-858FF8BF89E0}" srcOrd="1" destOrd="0" presId="urn:microsoft.com/office/officeart/2005/8/layout/radial1"/>
    <dgm:cxn modelId="{1C4DE299-08BF-4382-8442-94F87911869D}" srcId="{BDEDA963-3459-459C-9410-48BE5FC5C3F3}" destId="{229B44A0-D7C8-4014-8BDB-B594AD1CE529}" srcOrd="1" destOrd="0" parTransId="{B360BFA9-5902-4BE3-8E81-35FC9A4891E5}" sibTransId="{89940611-DEEE-45F4-9229-FF8EA7F06F7A}"/>
    <dgm:cxn modelId="{9C14F19F-7723-4C7F-AA5F-99F7453157C0}" type="presOf" srcId="{2AC87529-5961-459A-AED9-1F9611404F35}" destId="{637F1C88-1473-46F3-AA4A-E7163535C9DD}" srcOrd="0" destOrd="0" presId="urn:microsoft.com/office/officeart/2005/8/layout/radial1"/>
    <dgm:cxn modelId="{29F1DDB5-45DA-443C-A89E-80080BAFD8EC}" type="presOf" srcId="{B360BFA9-5902-4BE3-8E81-35FC9A4891E5}" destId="{8E3B8180-4F42-44E8-A3BD-A4A78FAD7ECF}" srcOrd="0" destOrd="0" presId="urn:microsoft.com/office/officeart/2005/8/layout/radial1"/>
    <dgm:cxn modelId="{80DC09C0-122F-4516-AB39-33B25538140F}" type="presOf" srcId="{B360BFA9-5902-4BE3-8E81-35FC9A4891E5}" destId="{051354A5-3630-4C40-9692-13812BB47D67}" srcOrd="1" destOrd="0" presId="urn:microsoft.com/office/officeart/2005/8/layout/radial1"/>
    <dgm:cxn modelId="{EBAD50C6-2EA5-4134-99F0-FBB5877D2061}" type="presOf" srcId="{79BF13B9-70E6-4559-BBBF-E5A2E79ADDD7}" destId="{E9801B85-4B36-4E6D-AD4A-388751C726C5}" srcOrd="0" destOrd="0" presId="urn:microsoft.com/office/officeart/2005/8/layout/radial1"/>
    <dgm:cxn modelId="{B0299ACA-7EF9-4BC6-B6CC-C2BA9BFFD959}" type="presOf" srcId="{84BF7408-6F66-420C-A9AE-3BC9DEC8B831}" destId="{F8B3E86A-953F-412F-9A6B-00292C1F0844}" srcOrd="0" destOrd="0" presId="urn:microsoft.com/office/officeart/2005/8/layout/radial1"/>
    <dgm:cxn modelId="{0DEC18EB-60EA-43EC-BDC6-7FF1C8EE47A4}" type="presOf" srcId="{81B71AA1-567C-437D-B74D-D4D3C2C3113E}" destId="{DEE4CD51-A25A-404A-B089-8C18B41F9E9D}" srcOrd="0" destOrd="0" presId="urn:microsoft.com/office/officeart/2005/8/layout/radial1"/>
    <dgm:cxn modelId="{5B9C80ED-5C8A-4182-A4B2-A13287372500}" type="presOf" srcId="{81B71AA1-567C-437D-B74D-D4D3C2C3113E}" destId="{F9D2382E-0F55-46A8-85D9-E705714EB64F}" srcOrd="1" destOrd="0" presId="urn:microsoft.com/office/officeart/2005/8/layout/radial1"/>
    <dgm:cxn modelId="{2A59CCFF-2018-42F9-9DD6-DD3405DF7FEF}" srcId="{BDEDA963-3459-459C-9410-48BE5FC5C3F3}" destId="{79BF13B9-70E6-4559-BBBF-E5A2E79ADDD7}" srcOrd="2" destOrd="0" parTransId="{39003128-C215-455E-AF98-0292C69BEA0C}" sibTransId="{A7CE5B22-38D4-49F9-9111-3F0CB7DD3A7C}"/>
    <dgm:cxn modelId="{02A5E9A5-1F3F-4096-9F91-DEEF2FFA4A35}" type="presParOf" srcId="{42D5AE59-DDA2-4061-B9C3-DF29762E83E8}" destId="{70663412-A167-47D5-BA9D-05C13021215F}" srcOrd="0" destOrd="0" presId="urn:microsoft.com/office/officeart/2005/8/layout/radial1"/>
    <dgm:cxn modelId="{D8E85A7C-5D77-4971-970D-C456CE545066}" type="presParOf" srcId="{42D5AE59-DDA2-4061-B9C3-DF29762E83E8}" destId="{F8B3E86A-953F-412F-9A6B-00292C1F0844}" srcOrd="1" destOrd="0" presId="urn:microsoft.com/office/officeart/2005/8/layout/radial1"/>
    <dgm:cxn modelId="{B10F5A2E-566F-4349-81BF-90137A33B1D3}" type="presParOf" srcId="{F8B3E86A-953F-412F-9A6B-00292C1F0844}" destId="{56691F19-AF01-4A02-9FE6-858FF8BF89E0}" srcOrd="0" destOrd="0" presId="urn:microsoft.com/office/officeart/2005/8/layout/radial1"/>
    <dgm:cxn modelId="{B0D7007F-1B89-4D1A-916D-4C72976BFE8D}" type="presParOf" srcId="{42D5AE59-DDA2-4061-B9C3-DF29762E83E8}" destId="{637F1C88-1473-46F3-AA4A-E7163535C9DD}" srcOrd="2" destOrd="0" presId="urn:microsoft.com/office/officeart/2005/8/layout/radial1"/>
    <dgm:cxn modelId="{0D142763-4D76-4440-9E9F-6FB73A4C0FA3}" type="presParOf" srcId="{42D5AE59-DDA2-4061-B9C3-DF29762E83E8}" destId="{8E3B8180-4F42-44E8-A3BD-A4A78FAD7ECF}" srcOrd="3" destOrd="0" presId="urn:microsoft.com/office/officeart/2005/8/layout/radial1"/>
    <dgm:cxn modelId="{2C16F5CD-C47B-4E1E-8527-03C75F87E4DE}" type="presParOf" srcId="{8E3B8180-4F42-44E8-A3BD-A4A78FAD7ECF}" destId="{051354A5-3630-4C40-9692-13812BB47D67}" srcOrd="0" destOrd="0" presId="urn:microsoft.com/office/officeart/2005/8/layout/radial1"/>
    <dgm:cxn modelId="{34CCC4E3-F74A-4155-83D0-4A6B1A915807}" type="presParOf" srcId="{42D5AE59-DDA2-4061-B9C3-DF29762E83E8}" destId="{327727FC-53F6-4A73-A8E1-D9B1A5A6F3CF}" srcOrd="4" destOrd="0" presId="urn:microsoft.com/office/officeart/2005/8/layout/radial1"/>
    <dgm:cxn modelId="{30141745-2869-4230-8C1B-B48768A6D576}" type="presParOf" srcId="{42D5AE59-DDA2-4061-B9C3-DF29762E83E8}" destId="{83C2B14B-64BC-4CC5-8A51-D9973CDE889E}" srcOrd="5" destOrd="0" presId="urn:microsoft.com/office/officeart/2005/8/layout/radial1"/>
    <dgm:cxn modelId="{9EE4531A-0693-4874-AA4E-1843313D656C}" type="presParOf" srcId="{83C2B14B-64BC-4CC5-8A51-D9973CDE889E}" destId="{0770F263-5FF5-40F2-8F7C-C473965E10FD}" srcOrd="0" destOrd="0" presId="urn:microsoft.com/office/officeart/2005/8/layout/radial1"/>
    <dgm:cxn modelId="{D3130BCA-9909-49EE-9580-9F87958D3056}" type="presParOf" srcId="{42D5AE59-DDA2-4061-B9C3-DF29762E83E8}" destId="{E9801B85-4B36-4E6D-AD4A-388751C726C5}" srcOrd="6" destOrd="0" presId="urn:microsoft.com/office/officeart/2005/8/layout/radial1"/>
    <dgm:cxn modelId="{1A2E9710-E6F4-448B-A2B1-687447F26010}" type="presParOf" srcId="{42D5AE59-DDA2-4061-B9C3-DF29762E83E8}" destId="{DEE4CD51-A25A-404A-B089-8C18B41F9E9D}" srcOrd="7" destOrd="0" presId="urn:microsoft.com/office/officeart/2005/8/layout/radial1"/>
    <dgm:cxn modelId="{F8C73198-BDD6-4AFD-83A6-C8B36A373F15}" type="presParOf" srcId="{DEE4CD51-A25A-404A-B089-8C18B41F9E9D}" destId="{F9D2382E-0F55-46A8-85D9-E705714EB64F}" srcOrd="0" destOrd="0" presId="urn:microsoft.com/office/officeart/2005/8/layout/radial1"/>
    <dgm:cxn modelId="{1EE6CCF6-8B9F-4829-B58F-78242EFB392E}" type="presParOf" srcId="{42D5AE59-DDA2-4061-B9C3-DF29762E83E8}" destId="{84C6BE15-B8A8-44C3-B113-0571AE2935DC}"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EE3FD3-12E1-40E5-802C-4570F080F34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DB4FD2-B4EA-4444-8701-BD2FA7B50E73}">
      <dgm:prSet phldrT="[Text]"/>
      <dgm:spPr/>
      <dgm:t>
        <a:bodyPr/>
        <a:lstStyle/>
        <a:p>
          <a:r>
            <a:rPr lang="en-US"/>
            <a:t>Physician </a:t>
          </a:r>
        </a:p>
      </dgm:t>
    </dgm:pt>
    <dgm:pt modelId="{E3BA751E-D128-41B6-B0BE-FF8D4186830B}" type="parTrans" cxnId="{8BDA14D5-ACE4-4197-A0C7-E1EDE6A2E3D1}">
      <dgm:prSet/>
      <dgm:spPr/>
      <dgm:t>
        <a:bodyPr/>
        <a:lstStyle/>
        <a:p>
          <a:endParaRPr lang="en-US"/>
        </a:p>
      </dgm:t>
    </dgm:pt>
    <dgm:pt modelId="{544DEDFE-73D6-4DD3-A1E2-0BDB24F3E407}" type="sibTrans" cxnId="{8BDA14D5-ACE4-4197-A0C7-E1EDE6A2E3D1}">
      <dgm:prSet/>
      <dgm:spPr/>
      <dgm:t>
        <a:bodyPr/>
        <a:lstStyle/>
        <a:p>
          <a:endParaRPr lang="en-US"/>
        </a:p>
      </dgm:t>
    </dgm:pt>
    <dgm:pt modelId="{4F4BC3CE-D2F6-48C4-AA20-0A1EE255DDF8}">
      <dgm:prSet phldrT="[Text]"/>
      <dgm:spPr/>
      <dgm:t>
        <a:bodyPr/>
        <a:lstStyle/>
        <a:p>
          <a:r>
            <a:rPr lang="en-US"/>
            <a:t>Physical exam</a:t>
          </a:r>
        </a:p>
      </dgm:t>
    </dgm:pt>
    <dgm:pt modelId="{32078449-099F-47B5-B1D9-03452EF4F347}" type="parTrans" cxnId="{2DFB3616-0076-4250-94F7-14C7F6735FE5}">
      <dgm:prSet/>
      <dgm:spPr/>
      <dgm:t>
        <a:bodyPr/>
        <a:lstStyle/>
        <a:p>
          <a:endParaRPr lang="en-US"/>
        </a:p>
      </dgm:t>
    </dgm:pt>
    <dgm:pt modelId="{7DAB28C2-E6FE-4522-87D0-46EA63B33022}" type="sibTrans" cxnId="{2DFB3616-0076-4250-94F7-14C7F6735FE5}">
      <dgm:prSet/>
      <dgm:spPr/>
      <dgm:t>
        <a:bodyPr/>
        <a:lstStyle/>
        <a:p>
          <a:endParaRPr lang="en-US"/>
        </a:p>
      </dgm:t>
    </dgm:pt>
    <dgm:pt modelId="{A28D16BE-A710-48F1-87B0-ECDB8DCF6CF9}">
      <dgm:prSet phldrT="[Text]"/>
      <dgm:spPr/>
      <dgm:t>
        <a:bodyPr/>
        <a:lstStyle/>
        <a:p>
          <a:r>
            <a:rPr lang="en-US"/>
            <a:t>Physical Therapist</a:t>
          </a:r>
        </a:p>
      </dgm:t>
    </dgm:pt>
    <dgm:pt modelId="{98D99846-383E-49D9-9A35-51691AECB82A}" type="parTrans" cxnId="{39D438C5-F524-4FF0-8291-B585B634EA22}">
      <dgm:prSet/>
      <dgm:spPr/>
      <dgm:t>
        <a:bodyPr/>
        <a:lstStyle/>
        <a:p>
          <a:endParaRPr lang="en-US"/>
        </a:p>
      </dgm:t>
    </dgm:pt>
    <dgm:pt modelId="{BF9AF666-7C50-4A84-89F3-72A9181C7C89}" type="sibTrans" cxnId="{39D438C5-F524-4FF0-8291-B585B634EA22}">
      <dgm:prSet/>
      <dgm:spPr/>
      <dgm:t>
        <a:bodyPr/>
        <a:lstStyle/>
        <a:p>
          <a:endParaRPr lang="en-US"/>
        </a:p>
      </dgm:t>
    </dgm:pt>
    <dgm:pt modelId="{F1D220B7-C0C0-4D9B-89ED-4D7007883B15}">
      <dgm:prSet phldrT="[Text]"/>
      <dgm:spPr/>
      <dgm:t>
        <a:bodyPr/>
        <a:lstStyle/>
        <a:p>
          <a:endParaRPr lang="en-US"/>
        </a:p>
      </dgm:t>
    </dgm:pt>
    <dgm:pt modelId="{E5BCC5B5-6FEF-4A31-AED9-68790FA01CA5}" type="parTrans" cxnId="{7F125AA9-E757-4703-92F3-0E87A603CAEC}">
      <dgm:prSet/>
      <dgm:spPr/>
      <dgm:t>
        <a:bodyPr/>
        <a:lstStyle/>
        <a:p>
          <a:endParaRPr lang="en-US"/>
        </a:p>
      </dgm:t>
    </dgm:pt>
    <dgm:pt modelId="{21926740-48C5-4E23-89C1-21DC65FCDE02}" type="sibTrans" cxnId="{7F125AA9-E757-4703-92F3-0E87A603CAEC}">
      <dgm:prSet/>
      <dgm:spPr/>
      <dgm:t>
        <a:bodyPr/>
        <a:lstStyle/>
        <a:p>
          <a:endParaRPr lang="en-US"/>
        </a:p>
      </dgm:t>
    </dgm:pt>
    <dgm:pt modelId="{01A7B654-3DEB-4A41-954E-55AE87EA65C6}">
      <dgm:prSet phldrT="[Text]"/>
      <dgm:spPr/>
      <dgm:t>
        <a:bodyPr/>
        <a:lstStyle/>
        <a:p>
          <a:r>
            <a:rPr lang="en-US"/>
            <a:t>Occupational Therapist</a:t>
          </a:r>
        </a:p>
      </dgm:t>
    </dgm:pt>
    <dgm:pt modelId="{1D62FA34-16DD-4B56-9C3D-F1A2DE17AB97}" type="parTrans" cxnId="{EDE02D0E-8AEE-42B7-8344-92C9AE2684CC}">
      <dgm:prSet/>
      <dgm:spPr/>
      <dgm:t>
        <a:bodyPr/>
        <a:lstStyle/>
        <a:p>
          <a:endParaRPr lang="en-US"/>
        </a:p>
      </dgm:t>
    </dgm:pt>
    <dgm:pt modelId="{0FC4D91C-D2EA-42F4-B6C8-F5B9427FC30A}" type="sibTrans" cxnId="{EDE02D0E-8AEE-42B7-8344-92C9AE2684CC}">
      <dgm:prSet/>
      <dgm:spPr/>
      <dgm:t>
        <a:bodyPr/>
        <a:lstStyle/>
        <a:p>
          <a:endParaRPr lang="en-US"/>
        </a:p>
      </dgm:t>
    </dgm:pt>
    <dgm:pt modelId="{A37713BD-7422-4D00-919B-A1E1A11AD0FF}">
      <dgm:prSet phldrT="[Text]"/>
      <dgm:spPr/>
      <dgm:t>
        <a:bodyPr/>
        <a:lstStyle/>
        <a:p>
          <a:r>
            <a:rPr lang="en-US"/>
            <a:t>Using meaningful occupations to heal</a:t>
          </a:r>
        </a:p>
      </dgm:t>
    </dgm:pt>
    <dgm:pt modelId="{CC386406-9AA2-40C8-AB00-748274420E89}" type="parTrans" cxnId="{65F584B4-82D2-48A4-A596-B42E66BDFFB6}">
      <dgm:prSet/>
      <dgm:spPr/>
      <dgm:t>
        <a:bodyPr/>
        <a:lstStyle/>
        <a:p>
          <a:endParaRPr lang="en-US"/>
        </a:p>
      </dgm:t>
    </dgm:pt>
    <dgm:pt modelId="{E9029307-7D26-46D3-A9F0-44003E4A052E}" type="sibTrans" cxnId="{65F584B4-82D2-48A4-A596-B42E66BDFFB6}">
      <dgm:prSet/>
      <dgm:spPr/>
      <dgm:t>
        <a:bodyPr/>
        <a:lstStyle/>
        <a:p>
          <a:endParaRPr lang="en-US"/>
        </a:p>
      </dgm:t>
    </dgm:pt>
    <dgm:pt modelId="{E9C48955-A4E0-44C9-BDBA-75CFDB94A87F}">
      <dgm:prSet phldrT="[Text]"/>
      <dgm:spPr/>
      <dgm:t>
        <a:bodyPr/>
        <a:lstStyle/>
        <a:p>
          <a:r>
            <a:rPr lang="en-US"/>
            <a:t>Mental Health Provider</a:t>
          </a:r>
        </a:p>
      </dgm:t>
    </dgm:pt>
    <dgm:pt modelId="{F6DADB2B-E335-400D-A558-9C1C7F728F45}" type="parTrans" cxnId="{7AB2333F-0CC2-440B-9753-F30B150A9410}">
      <dgm:prSet/>
      <dgm:spPr/>
      <dgm:t>
        <a:bodyPr/>
        <a:lstStyle/>
        <a:p>
          <a:endParaRPr lang="en-US"/>
        </a:p>
      </dgm:t>
    </dgm:pt>
    <dgm:pt modelId="{94694DEA-131D-426F-9463-87692CAA5502}" type="sibTrans" cxnId="{7AB2333F-0CC2-440B-9753-F30B150A9410}">
      <dgm:prSet/>
      <dgm:spPr/>
      <dgm:t>
        <a:bodyPr/>
        <a:lstStyle/>
        <a:p>
          <a:endParaRPr lang="en-US"/>
        </a:p>
      </dgm:t>
    </dgm:pt>
    <dgm:pt modelId="{F6A23C0E-13CB-4550-9652-2DA369531795}">
      <dgm:prSet phldrT="[Text]"/>
      <dgm:spPr/>
      <dgm:t>
        <a:bodyPr/>
        <a:lstStyle/>
        <a:p>
          <a:r>
            <a:rPr lang="en-US"/>
            <a:t>Thoughts about/around pain</a:t>
          </a:r>
        </a:p>
      </dgm:t>
    </dgm:pt>
    <dgm:pt modelId="{C3F0F7DE-C5F9-4173-86D7-FBA5A374800C}" type="parTrans" cxnId="{738F0E5E-AA4D-4F96-8C24-68FC7305BC68}">
      <dgm:prSet/>
      <dgm:spPr/>
      <dgm:t>
        <a:bodyPr/>
        <a:lstStyle/>
        <a:p>
          <a:endParaRPr lang="en-US"/>
        </a:p>
      </dgm:t>
    </dgm:pt>
    <dgm:pt modelId="{86323DE3-F891-4FA5-9B72-66AF2F54FD3B}" type="sibTrans" cxnId="{738F0E5E-AA4D-4F96-8C24-68FC7305BC68}">
      <dgm:prSet/>
      <dgm:spPr/>
      <dgm:t>
        <a:bodyPr/>
        <a:lstStyle/>
        <a:p>
          <a:endParaRPr lang="en-US"/>
        </a:p>
      </dgm:t>
    </dgm:pt>
    <dgm:pt modelId="{F7DCABF6-EAD8-40A7-AE59-166C3AD9C763}">
      <dgm:prSet phldrT="[Text]"/>
      <dgm:spPr/>
      <dgm:t>
        <a:bodyPr/>
        <a:lstStyle/>
        <a:p>
          <a:r>
            <a:rPr lang="en-US"/>
            <a:t>Medical tests</a:t>
          </a:r>
        </a:p>
      </dgm:t>
    </dgm:pt>
    <dgm:pt modelId="{A9852273-0408-4145-9930-F2A1103FA6C7}" type="parTrans" cxnId="{B223EC48-7DC0-4D7E-A692-2F1B7B2DE76C}">
      <dgm:prSet/>
      <dgm:spPr/>
      <dgm:t>
        <a:bodyPr/>
        <a:lstStyle/>
        <a:p>
          <a:endParaRPr lang="en-US"/>
        </a:p>
      </dgm:t>
    </dgm:pt>
    <dgm:pt modelId="{2F7BA9B3-0646-434A-B453-B70D7AC0627C}" type="sibTrans" cxnId="{B223EC48-7DC0-4D7E-A692-2F1B7B2DE76C}">
      <dgm:prSet/>
      <dgm:spPr/>
      <dgm:t>
        <a:bodyPr/>
        <a:lstStyle/>
        <a:p>
          <a:endParaRPr lang="en-US"/>
        </a:p>
      </dgm:t>
    </dgm:pt>
    <dgm:pt modelId="{19FB4FC0-8F2B-4CB1-ADB9-E818A3EE7B5A}">
      <dgm:prSet phldrT="[Text]"/>
      <dgm:spPr/>
      <dgm:t>
        <a:bodyPr/>
        <a:lstStyle/>
        <a:p>
          <a:r>
            <a:rPr lang="en-US"/>
            <a:t>Diagnose AMPS</a:t>
          </a:r>
        </a:p>
      </dgm:t>
    </dgm:pt>
    <dgm:pt modelId="{9C0BC342-7C40-4FBD-B072-54E46EFB1FCE}" type="parTrans" cxnId="{00F4FCBC-29C5-4DE1-904C-4CDFBA7A5EED}">
      <dgm:prSet/>
      <dgm:spPr/>
      <dgm:t>
        <a:bodyPr/>
        <a:lstStyle/>
        <a:p>
          <a:endParaRPr lang="en-US"/>
        </a:p>
      </dgm:t>
    </dgm:pt>
    <dgm:pt modelId="{59E0F1DF-C804-4C70-B5FA-1C369C0D5604}" type="sibTrans" cxnId="{00F4FCBC-29C5-4DE1-904C-4CDFBA7A5EED}">
      <dgm:prSet/>
      <dgm:spPr/>
      <dgm:t>
        <a:bodyPr/>
        <a:lstStyle/>
        <a:p>
          <a:endParaRPr lang="en-US"/>
        </a:p>
      </dgm:t>
    </dgm:pt>
    <dgm:pt modelId="{AE49ADAC-D3D3-4FE6-90F8-9D0D34E3097D}">
      <dgm:prSet phldrT="[Text]"/>
      <dgm:spPr/>
      <dgm:t>
        <a:bodyPr/>
        <a:lstStyle/>
        <a:p>
          <a:r>
            <a:rPr lang="en-US"/>
            <a:t>Global anxiety, depression, and any other diagnoses</a:t>
          </a:r>
        </a:p>
      </dgm:t>
    </dgm:pt>
    <dgm:pt modelId="{0D257D47-EACF-45C6-9D54-46B498842F83}" type="parTrans" cxnId="{E0961C3B-78C3-4A84-AEBB-D3A2178D88CA}">
      <dgm:prSet/>
      <dgm:spPr/>
      <dgm:t>
        <a:bodyPr/>
        <a:lstStyle/>
        <a:p>
          <a:endParaRPr lang="en-US"/>
        </a:p>
      </dgm:t>
    </dgm:pt>
    <dgm:pt modelId="{942D0C3F-7BFA-456E-BF76-3349F09217E1}" type="sibTrans" cxnId="{E0961C3B-78C3-4A84-AEBB-D3A2178D88CA}">
      <dgm:prSet/>
      <dgm:spPr/>
      <dgm:t>
        <a:bodyPr/>
        <a:lstStyle/>
        <a:p>
          <a:endParaRPr lang="en-US"/>
        </a:p>
      </dgm:t>
    </dgm:pt>
    <dgm:pt modelId="{BD46AC98-3E8E-48B1-9194-20043143290F}">
      <dgm:prSet phldrT="[Text]"/>
      <dgm:spPr/>
      <dgm:t>
        <a:bodyPr/>
        <a:lstStyle/>
        <a:p>
          <a:r>
            <a:rPr lang="en-US"/>
            <a:t>Coping skills</a:t>
          </a:r>
        </a:p>
      </dgm:t>
    </dgm:pt>
    <dgm:pt modelId="{F48E7061-64B1-4B07-B7AE-C3AFEABD4A8C}" type="parTrans" cxnId="{520CB0AA-2AD5-46F6-8626-EF06C56F81BA}">
      <dgm:prSet/>
      <dgm:spPr/>
      <dgm:t>
        <a:bodyPr/>
        <a:lstStyle/>
        <a:p>
          <a:endParaRPr lang="en-US"/>
        </a:p>
      </dgm:t>
    </dgm:pt>
    <dgm:pt modelId="{570AB436-2B0F-479B-A17D-7DCDF065D934}" type="sibTrans" cxnId="{520CB0AA-2AD5-46F6-8626-EF06C56F81BA}">
      <dgm:prSet/>
      <dgm:spPr/>
      <dgm:t>
        <a:bodyPr/>
        <a:lstStyle/>
        <a:p>
          <a:endParaRPr lang="en-US"/>
        </a:p>
      </dgm:t>
    </dgm:pt>
    <dgm:pt modelId="{107A75C2-11CD-48B5-898A-FCD499E19EA9}">
      <dgm:prSet phldrT="[Text]"/>
      <dgm:spPr/>
      <dgm:t>
        <a:bodyPr/>
        <a:lstStyle/>
        <a:p>
          <a:endParaRPr lang="en-US"/>
        </a:p>
      </dgm:t>
    </dgm:pt>
    <dgm:pt modelId="{E3F176C6-A97B-4DF9-B904-03DFFE30C2B6}" type="parTrans" cxnId="{CFBD0F02-15F3-45EF-9FB2-D8D4358DFB1B}">
      <dgm:prSet/>
      <dgm:spPr/>
      <dgm:t>
        <a:bodyPr/>
        <a:lstStyle/>
        <a:p>
          <a:endParaRPr lang="en-US"/>
        </a:p>
      </dgm:t>
    </dgm:pt>
    <dgm:pt modelId="{C619BBCA-622E-4602-AB67-4EEB06811AA1}" type="sibTrans" cxnId="{CFBD0F02-15F3-45EF-9FB2-D8D4358DFB1B}">
      <dgm:prSet/>
      <dgm:spPr/>
      <dgm:t>
        <a:bodyPr/>
        <a:lstStyle/>
        <a:p>
          <a:endParaRPr lang="en-US"/>
        </a:p>
      </dgm:t>
    </dgm:pt>
    <dgm:pt modelId="{817FBD44-C1D9-4CA8-A839-9496EA86018A}">
      <dgm:prSet phldrT="[Text]"/>
      <dgm:spPr/>
      <dgm:t>
        <a:bodyPr/>
        <a:lstStyle/>
        <a:p>
          <a:r>
            <a:rPr lang="en-US" dirty="0"/>
            <a:t>Prescribe medications</a:t>
          </a:r>
        </a:p>
      </dgm:t>
    </dgm:pt>
    <dgm:pt modelId="{FF3BD427-89C0-4024-8A34-008A5FB58123}" type="parTrans" cxnId="{2DE0C31F-40AA-466A-A8AD-E40021FE79E4}">
      <dgm:prSet/>
      <dgm:spPr/>
    </dgm:pt>
    <dgm:pt modelId="{3C23CD08-7B5E-4430-802D-36AFADD9AD3C}" type="sibTrans" cxnId="{2DE0C31F-40AA-466A-A8AD-E40021FE79E4}">
      <dgm:prSet/>
      <dgm:spPr/>
    </dgm:pt>
    <dgm:pt modelId="{797DA143-98CD-4E73-8A10-F82C4DACE0E2}">
      <dgm:prSet phldrT="[Text]"/>
      <dgm:spPr/>
      <dgm:t>
        <a:bodyPr/>
        <a:lstStyle/>
        <a:p>
          <a:r>
            <a:rPr lang="en-US"/>
            <a:t>Strength/endurance training</a:t>
          </a:r>
        </a:p>
      </dgm:t>
    </dgm:pt>
    <dgm:pt modelId="{EF996866-A090-4649-AEC7-DBDD8D630799}" type="parTrans" cxnId="{C6830B20-53DF-4C33-A003-87CB349CC9F4}">
      <dgm:prSet/>
      <dgm:spPr/>
      <dgm:t>
        <a:bodyPr/>
        <a:lstStyle/>
        <a:p>
          <a:endParaRPr lang="en-US"/>
        </a:p>
      </dgm:t>
    </dgm:pt>
    <dgm:pt modelId="{B326B1A5-1B1C-4BA1-A0B5-3ADD95B788BE}" type="sibTrans" cxnId="{C6830B20-53DF-4C33-A003-87CB349CC9F4}">
      <dgm:prSet/>
      <dgm:spPr/>
      <dgm:t>
        <a:bodyPr/>
        <a:lstStyle/>
        <a:p>
          <a:endParaRPr lang="en-US"/>
        </a:p>
      </dgm:t>
    </dgm:pt>
    <dgm:pt modelId="{8368F1D2-A597-4688-858B-8D45C9687B50}">
      <dgm:prSet phldrT="[Text]"/>
      <dgm:spPr/>
      <dgm:t>
        <a:bodyPr/>
        <a:lstStyle/>
        <a:p>
          <a:r>
            <a:rPr lang="en-US"/>
            <a:t>Functional exercises  </a:t>
          </a:r>
        </a:p>
      </dgm:t>
    </dgm:pt>
    <dgm:pt modelId="{EA63BAC9-BE94-4430-8CEE-68C0C815CADE}" type="parTrans" cxnId="{1CC6C8F3-2B54-48F4-B6C4-F2C473A763D8}">
      <dgm:prSet/>
      <dgm:spPr/>
    </dgm:pt>
    <dgm:pt modelId="{FD3BF182-060A-422D-AC99-627F09011BE8}" type="sibTrans" cxnId="{1CC6C8F3-2B54-48F4-B6C4-F2C473A763D8}">
      <dgm:prSet/>
      <dgm:spPr/>
    </dgm:pt>
    <dgm:pt modelId="{5FC43356-EC4A-4BB8-AECC-352902FF2FBF}">
      <dgm:prSet phldrT="[Text]"/>
      <dgm:spPr/>
      <dgm:t>
        <a:bodyPr/>
        <a:lstStyle/>
        <a:p>
          <a:r>
            <a:rPr lang="en-US"/>
            <a:t>Developing physical, cognitive, psychosocial skills to participate in daily occupations</a:t>
          </a:r>
        </a:p>
      </dgm:t>
    </dgm:pt>
    <dgm:pt modelId="{568FB4D5-2EC5-4E11-B5E5-959404E16553}" type="parTrans" cxnId="{49036348-43BD-4C34-A348-9750771D3298}">
      <dgm:prSet/>
      <dgm:spPr/>
    </dgm:pt>
    <dgm:pt modelId="{237BBB0F-9113-4A0D-8343-62E442D5602C}" type="sibTrans" cxnId="{49036348-43BD-4C34-A348-9750771D3298}">
      <dgm:prSet/>
      <dgm:spPr/>
    </dgm:pt>
    <dgm:pt modelId="{507A56FE-EB3A-40EA-A14A-D7502BE6DC5D}" type="pres">
      <dgm:prSet presAssocID="{8AEE3FD3-12E1-40E5-802C-4570F080F344}" presName="Name0" presStyleCnt="0">
        <dgm:presLayoutVars>
          <dgm:dir/>
          <dgm:animLvl val="lvl"/>
          <dgm:resizeHandles val="exact"/>
        </dgm:presLayoutVars>
      </dgm:prSet>
      <dgm:spPr/>
    </dgm:pt>
    <dgm:pt modelId="{66639CF1-3DEB-43A9-B24E-68A42F08A727}" type="pres">
      <dgm:prSet presAssocID="{B5DB4FD2-B4EA-4444-8701-BD2FA7B50E73}" presName="linNode" presStyleCnt="0"/>
      <dgm:spPr/>
    </dgm:pt>
    <dgm:pt modelId="{D74177E3-9511-4E9D-8D2C-FB32E074894F}" type="pres">
      <dgm:prSet presAssocID="{B5DB4FD2-B4EA-4444-8701-BD2FA7B50E73}" presName="parentText" presStyleLbl="node1" presStyleIdx="0" presStyleCnt="4">
        <dgm:presLayoutVars>
          <dgm:chMax val="1"/>
          <dgm:bulletEnabled val="1"/>
        </dgm:presLayoutVars>
      </dgm:prSet>
      <dgm:spPr/>
    </dgm:pt>
    <dgm:pt modelId="{D4CAD88D-5E90-45CB-A5DB-B21880B880E8}" type="pres">
      <dgm:prSet presAssocID="{B5DB4FD2-B4EA-4444-8701-BD2FA7B50E73}" presName="descendantText" presStyleLbl="alignAccFollowNode1" presStyleIdx="0" presStyleCnt="4">
        <dgm:presLayoutVars>
          <dgm:bulletEnabled val="1"/>
        </dgm:presLayoutVars>
      </dgm:prSet>
      <dgm:spPr/>
    </dgm:pt>
    <dgm:pt modelId="{360DF907-D8C2-4EB6-980E-81F73E36A741}" type="pres">
      <dgm:prSet presAssocID="{544DEDFE-73D6-4DD3-A1E2-0BDB24F3E407}" presName="sp" presStyleCnt="0"/>
      <dgm:spPr/>
    </dgm:pt>
    <dgm:pt modelId="{50C206F5-20AB-4D47-978A-5A0B02A3DED3}" type="pres">
      <dgm:prSet presAssocID="{A28D16BE-A710-48F1-87B0-ECDB8DCF6CF9}" presName="linNode" presStyleCnt="0"/>
      <dgm:spPr/>
    </dgm:pt>
    <dgm:pt modelId="{25AE9660-F1CB-4573-8CC9-297A13685B32}" type="pres">
      <dgm:prSet presAssocID="{A28D16BE-A710-48F1-87B0-ECDB8DCF6CF9}" presName="parentText" presStyleLbl="node1" presStyleIdx="1" presStyleCnt="4">
        <dgm:presLayoutVars>
          <dgm:chMax val="1"/>
          <dgm:bulletEnabled val="1"/>
        </dgm:presLayoutVars>
      </dgm:prSet>
      <dgm:spPr/>
    </dgm:pt>
    <dgm:pt modelId="{40E638B1-E678-4025-9697-89C2DCF6C2E4}" type="pres">
      <dgm:prSet presAssocID="{A28D16BE-A710-48F1-87B0-ECDB8DCF6CF9}" presName="descendantText" presStyleLbl="alignAccFollowNode1" presStyleIdx="1" presStyleCnt="4">
        <dgm:presLayoutVars>
          <dgm:bulletEnabled val="1"/>
        </dgm:presLayoutVars>
      </dgm:prSet>
      <dgm:spPr/>
    </dgm:pt>
    <dgm:pt modelId="{297170C2-C2CA-4D97-B3AA-1D6D144BAFA2}" type="pres">
      <dgm:prSet presAssocID="{BF9AF666-7C50-4A84-89F3-72A9181C7C89}" presName="sp" presStyleCnt="0"/>
      <dgm:spPr/>
    </dgm:pt>
    <dgm:pt modelId="{1FD5D6A7-7250-472D-B274-B10B86D8F2E4}" type="pres">
      <dgm:prSet presAssocID="{01A7B654-3DEB-4A41-954E-55AE87EA65C6}" presName="linNode" presStyleCnt="0"/>
      <dgm:spPr/>
    </dgm:pt>
    <dgm:pt modelId="{7266F528-9F71-4A2E-AF34-E58FEDEDFE1B}" type="pres">
      <dgm:prSet presAssocID="{01A7B654-3DEB-4A41-954E-55AE87EA65C6}" presName="parentText" presStyleLbl="node1" presStyleIdx="2" presStyleCnt="4">
        <dgm:presLayoutVars>
          <dgm:chMax val="1"/>
          <dgm:bulletEnabled val="1"/>
        </dgm:presLayoutVars>
      </dgm:prSet>
      <dgm:spPr/>
    </dgm:pt>
    <dgm:pt modelId="{3977ED5A-FEB5-4405-8CA7-02C0E5D4E1A0}" type="pres">
      <dgm:prSet presAssocID="{01A7B654-3DEB-4A41-954E-55AE87EA65C6}" presName="descendantText" presStyleLbl="alignAccFollowNode1" presStyleIdx="2" presStyleCnt="4">
        <dgm:presLayoutVars>
          <dgm:bulletEnabled val="1"/>
        </dgm:presLayoutVars>
      </dgm:prSet>
      <dgm:spPr/>
    </dgm:pt>
    <dgm:pt modelId="{EE6F5D35-86F6-4CEC-86E5-B23720685968}" type="pres">
      <dgm:prSet presAssocID="{0FC4D91C-D2EA-42F4-B6C8-F5B9427FC30A}" presName="sp" presStyleCnt="0"/>
      <dgm:spPr/>
    </dgm:pt>
    <dgm:pt modelId="{CEC88B78-AFB4-43A2-ACAD-35ADDA8E090D}" type="pres">
      <dgm:prSet presAssocID="{E9C48955-A4E0-44C9-BDBA-75CFDB94A87F}" presName="linNode" presStyleCnt="0"/>
      <dgm:spPr/>
    </dgm:pt>
    <dgm:pt modelId="{7C855D71-F7E7-4BA8-8C9C-5641816ADA12}" type="pres">
      <dgm:prSet presAssocID="{E9C48955-A4E0-44C9-BDBA-75CFDB94A87F}" presName="parentText" presStyleLbl="node1" presStyleIdx="3" presStyleCnt="4">
        <dgm:presLayoutVars>
          <dgm:chMax val="1"/>
          <dgm:bulletEnabled val="1"/>
        </dgm:presLayoutVars>
      </dgm:prSet>
      <dgm:spPr/>
    </dgm:pt>
    <dgm:pt modelId="{FFF7B902-5151-426B-AA30-B9B93B0CF4F4}" type="pres">
      <dgm:prSet presAssocID="{E9C48955-A4E0-44C9-BDBA-75CFDB94A87F}" presName="descendantText" presStyleLbl="alignAccFollowNode1" presStyleIdx="3" presStyleCnt="4">
        <dgm:presLayoutVars>
          <dgm:bulletEnabled val="1"/>
        </dgm:presLayoutVars>
      </dgm:prSet>
      <dgm:spPr/>
    </dgm:pt>
  </dgm:ptLst>
  <dgm:cxnLst>
    <dgm:cxn modelId="{CFBD0F02-15F3-45EF-9FB2-D8D4358DFB1B}" srcId="{A28D16BE-A710-48F1-87B0-ECDB8DCF6CF9}" destId="{107A75C2-11CD-48B5-898A-FCD499E19EA9}" srcOrd="3" destOrd="0" parTransId="{E3F176C6-A97B-4DF9-B904-03DFFE30C2B6}" sibTransId="{C619BBCA-622E-4602-AB67-4EEB06811AA1}"/>
    <dgm:cxn modelId="{909D1607-C8DC-46BF-8BFA-C9AD37B599A9}" type="presOf" srcId="{B5DB4FD2-B4EA-4444-8701-BD2FA7B50E73}" destId="{D74177E3-9511-4E9D-8D2C-FB32E074894F}" srcOrd="0" destOrd="0" presId="urn:microsoft.com/office/officeart/2005/8/layout/vList5"/>
    <dgm:cxn modelId="{EDE02D0E-8AEE-42B7-8344-92C9AE2684CC}" srcId="{8AEE3FD3-12E1-40E5-802C-4570F080F344}" destId="{01A7B654-3DEB-4A41-954E-55AE87EA65C6}" srcOrd="2" destOrd="0" parTransId="{1D62FA34-16DD-4B56-9C3D-F1A2DE17AB97}" sibTransId="{0FC4D91C-D2EA-42F4-B6C8-F5B9427FC30A}"/>
    <dgm:cxn modelId="{2DFB3616-0076-4250-94F7-14C7F6735FE5}" srcId="{B5DB4FD2-B4EA-4444-8701-BD2FA7B50E73}" destId="{4F4BC3CE-D2F6-48C4-AA20-0A1EE255DDF8}" srcOrd="0" destOrd="0" parTransId="{32078449-099F-47B5-B1D9-03452EF4F347}" sibTransId="{7DAB28C2-E6FE-4522-87D0-46EA63B33022}"/>
    <dgm:cxn modelId="{272D371A-83CF-44B6-9148-C15444A81E0A}" type="presOf" srcId="{F1D220B7-C0C0-4D9B-89ED-4D7007883B15}" destId="{40E638B1-E678-4025-9697-89C2DCF6C2E4}" srcOrd="0" destOrd="0" presId="urn:microsoft.com/office/officeart/2005/8/layout/vList5"/>
    <dgm:cxn modelId="{2DE0C31F-40AA-466A-A8AD-E40021FE79E4}" srcId="{B5DB4FD2-B4EA-4444-8701-BD2FA7B50E73}" destId="{817FBD44-C1D9-4CA8-A839-9496EA86018A}" srcOrd="3" destOrd="0" parTransId="{FF3BD427-89C0-4024-8A34-008A5FB58123}" sibTransId="{3C23CD08-7B5E-4430-802D-36AFADD9AD3C}"/>
    <dgm:cxn modelId="{C6830B20-53DF-4C33-A003-87CB349CC9F4}" srcId="{A28D16BE-A710-48F1-87B0-ECDB8DCF6CF9}" destId="{797DA143-98CD-4E73-8A10-F82C4DACE0E2}" srcOrd="1" destOrd="0" parTransId="{EF996866-A090-4649-AEC7-DBDD8D630799}" sibTransId="{B326B1A5-1B1C-4BA1-A0B5-3ADD95B788BE}"/>
    <dgm:cxn modelId="{AC388F24-127B-4A59-B21C-0A74FF93E8C0}" type="presOf" srcId="{F6A23C0E-13CB-4550-9652-2DA369531795}" destId="{FFF7B902-5151-426B-AA30-B9B93B0CF4F4}" srcOrd="0" destOrd="0" presId="urn:microsoft.com/office/officeart/2005/8/layout/vList5"/>
    <dgm:cxn modelId="{E4CF8625-2335-4465-A3D3-C3B059D4A076}" type="presOf" srcId="{797DA143-98CD-4E73-8A10-F82C4DACE0E2}" destId="{40E638B1-E678-4025-9697-89C2DCF6C2E4}" srcOrd="0" destOrd="1" presId="urn:microsoft.com/office/officeart/2005/8/layout/vList5"/>
    <dgm:cxn modelId="{1F8D592A-CCC8-4893-8D9A-390091F13A4A}" type="presOf" srcId="{4F4BC3CE-D2F6-48C4-AA20-0A1EE255DDF8}" destId="{D4CAD88D-5E90-45CB-A5DB-B21880B880E8}" srcOrd="0" destOrd="0" presId="urn:microsoft.com/office/officeart/2005/8/layout/vList5"/>
    <dgm:cxn modelId="{164B2933-23DE-4D04-8330-AE0AEDB564C7}" type="presOf" srcId="{8368F1D2-A597-4688-858B-8D45C9687B50}" destId="{40E638B1-E678-4025-9697-89C2DCF6C2E4}" srcOrd="0" destOrd="2" presId="urn:microsoft.com/office/officeart/2005/8/layout/vList5"/>
    <dgm:cxn modelId="{E0961C3B-78C3-4A84-AEBB-D3A2178D88CA}" srcId="{E9C48955-A4E0-44C9-BDBA-75CFDB94A87F}" destId="{AE49ADAC-D3D3-4FE6-90F8-9D0D34E3097D}" srcOrd="1" destOrd="0" parTransId="{0D257D47-EACF-45C6-9D54-46B498842F83}" sibTransId="{942D0C3F-7BFA-456E-BF76-3349F09217E1}"/>
    <dgm:cxn modelId="{D8CD8A3E-0887-4090-8725-247268AB4808}" type="presOf" srcId="{E9C48955-A4E0-44C9-BDBA-75CFDB94A87F}" destId="{7C855D71-F7E7-4BA8-8C9C-5641816ADA12}" srcOrd="0" destOrd="0" presId="urn:microsoft.com/office/officeart/2005/8/layout/vList5"/>
    <dgm:cxn modelId="{7AB2333F-0CC2-440B-9753-F30B150A9410}" srcId="{8AEE3FD3-12E1-40E5-802C-4570F080F344}" destId="{E9C48955-A4E0-44C9-BDBA-75CFDB94A87F}" srcOrd="3" destOrd="0" parTransId="{F6DADB2B-E335-400D-A558-9C1C7F728F45}" sibTransId="{94694DEA-131D-426F-9463-87692CAA5502}"/>
    <dgm:cxn modelId="{738F0E5E-AA4D-4F96-8C24-68FC7305BC68}" srcId="{E9C48955-A4E0-44C9-BDBA-75CFDB94A87F}" destId="{F6A23C0E-13CB-4550-9652-2DA369531795}" srcOrd="0" destOrd="0" parTransId="{C3F0F7DE-C5F9-4173-86D7-FBA5A374800C}" sibTransId="{86323DE3-F891-4FA5-9B72-66AF2F54FD3B}"/>
    <dgm:cxn modelId="{DDA25561-3B18-4EC3-8E02-7AB3B5FA479C}" type="presOf" srcId="{5FC43356-EC4A-4BB8-AECC-352902FF2FBF}" destId="{3977ED5A-FEB5-4405-8CA7-02C0E5D4E1A0}" srcOrd="0" destOrd="1" presId="urn:microsoft.com/office/officeart/2005/8/layout/vList5"/>
    <dgm:cxn modelId="{CCAEEC62-9616-4521-B389-A8CEC08257FE}" type="presOf" srcId="{A28D16BE-A710-48F1-87B0-ECDB8DCF6CF9}" destId="{25AE9660-F1CB-4573-8CC9-297A13685B32}" srcOrd="0" destOrd="0" presId="urn:microsoft.com/office/officeart/2005/8/layout/vList5"/>
    <dgm:cxn modelId="{C52F3263-F0D9-4A48-B70C-8F3F362BFC44}" type="presOf" srcId="{107A75C2-11CD-48B5-898A-FCD499E19EA9}" destId="{40E638B1-E678-4025-9697-89C2DCF6C2E4}" srcOrd="0" destOrd="3" presId="urn:microsoft.com/office/officeart/2005/8/layout/vList5"/>
    <dgm:cxn modelId="{463D0065-D006-40CD-90E0-E0E247EBE967}" type="presOf" srcId="{AE49ADAC-D3D3-4FE6-90F8-9D0D34E3097D}" destId="{FFF7B902-5151-426B-AA30-B9B93B0CF4F4}" srcOrd="0" destOrd="1" presId="urn:microsoft.com/office/officeart/2005/8/layout/vList5"/>
    <dgm:cxn modelId="{49036348-43BD-4C34-A348-9750771D3298}" srcId="{01A7B654-3DEB-4A41-954E-55AE87EA65C6}" destId="{5FC43356-EC4A-4BB8-AECC-352902FF2FBF}" srcOrd="1" destOrd="0" parTransId="{568FB4D5-2EC5-4E11-B5E5-959404E16553}" sibTransId="{237BBB0F-9113-4A0D-8343-62E442D5602C}"/>
    <dgm:cxn modelId="{B223EC48-7DC0-4D7E-A692-2F1B7B2DE76C}" srcId="{B5DB4FD2-B4EA-4444-8701-BD2FA7B50E73}" destId="{F7DCABF6-EAD8-40A7-AE59-166C3AD9C763}" srcOrd="1" destOrd="0" parTransId="{A9852273-0408-4145-9930-F2A1103FA6C7}" sibTransId="{2F7BA9B3-0646-434A-B453-B70D7AC0627C}"/>
    <dgm:cxn modelId="{9F84E687-064E-4E2C-BC05-6355F62F9B18}" type="presOf" srcId="{A37713BD-7422-4D00-919B-A1E1A11AD0FF}" destId="{3977ED5A-FEB5-4405-8CA7-02C0E5D4E1A0}" srcOrd="0" destOrd="0" presId="urn:microsoft.com/office/officeart/2005/8/layout/vList5"/>
    <dgm:cxn modelId="{97D75D93-BE27-4802-AEAB-DAB4487E11E0}" type="presOf" srcId="{19FB4FC0-8F2B-4CB1-ADB9-E818A3EE7B5A}" destId="{D4CAD88D-5E90-45CB-A5DB-B21880B880E8}" srcOrd="0" destOrd="2" presId="urn:microsoft.com/office/officeart/2005/8/layout/vList5"/>
    <dgm:cxn modelId="{4544FD96-0ACD-4C01-B365-928813E4DD3E}" type="presOf" srcId="{8AEE3FD3-12E1-40E5-802C-4570F080F344}" destId="{507A56FE-EB3A-40EA-A14A-D7502BE6DC5D}" srcOrd="0" destOrd="0" presId="urn:microsoft.com/office/officeart/2005/8/layout/vList5"/>
    <dgm:cxn modelId="{7F125AA9-E757-4703-92F3-0E87A603CAEC}" srcId="{A28D16BE-A710-48F1-87B0-ECDB8DCF6CF9}" destId="{F1D220B7-C0C0-4D9B-89ED-4D7007883B15}" srcOrd="0" destOrd="0" parTransId="{E5BCC5B5-6FEF-4A31-AED9-68790FA01CA5}" sibTransId="{21926740-48C5-4E23-89C1-21DC65FCDE02}"/>
    <dgm:cxn modelId="{520CB0AA-2AD5-46F6-8626-EF06C56F81BA}" srcId="{E9C48955-A4E0-44C9-BDBA-75CFDB94A87F}" destId="{BD46AC98-3E8E-48B1-9194-20043143290F}" srcOrd="2" destOrd="0" parTransId="{F48E7061-64B1-4B07-B7AE-C3AFEABD4A8C}" sibTransId="{570AB436-2B0F-479B-A17D-7DCDF065D934}"/>
    <dgm:cxn modelId="{79FD5DAF-970B-4433-AF80-5AE7C13354B6}" type="presOf" srcId="{817FBD44-C1D9-4CA8-A839-9496EA86018A}" destId="{D4CAD88D-5E90-45CB-A5DB-B21880B880E8}" srcOrd="0" destOrd="3" presId="urn:microsoft.com/office/officeart/2005/8/layout/vList5"/>
    <dgm:cxn modelId="{CD91BAB3-3927-4442-9289-43984B59A49D}" type="presOf" srcId="{F7DCABF6-EAD8-40A7-AE59-166C3AD9C763}" destId="{D4CAD88D-5E90-45CB-A5DB-B21880B880E8}" srcOrd="0" destOrd="1" presId="urn:microsoft.com/office/officeart/2005/8/layout/vList5"/>
    <dgm:cxn modelId="{65F584B4-82D2-48A4-A596-B42E66BDFFB6}" srcId="{01A7B654-3DEB-4A41-954E-55AE87EA65C6}" destId="{A37713BD-7422-4D00-919B-A1E1A11AD0FF}" srcOrd="0" destOrd="0" parTransId="{CC386406-9AA2-40C8-AB00-748274420E89}" sibTransId="{E9029307-7D26-46D3-A9F0-44003E4A052E}"/>
    <dgm:cxn modelId="{00F4FCBC-29C5-4DE1-904C-4CDFBA7A5EED}" srcId="{B5DB4FD2-B4EA-4444-8701-BD2FA7B50E73}" destId="{19FB4FC0-8F2B-4CB1-ADB9-E818A3EE7B5A}" srcOrd="2" destOrd="0" parTransId="{9C0BC342-7C40-4FBD-B072-54E46EFB1FCE}" sibTransId="{59E0F1DF-C804-4C70-B5FA-1C369C0D5604}"/>
    <dgm:cxn modelId="{579132C0-EB7F-415B-8B78-D902C3FA8DAA}" type="presOf" srcId="{01A7B654-3DEB-4A41-954E-55AE87EA65C6}" destId="{7266F528-9F71-4A2E-AF34-E58FEDEDFE1B}" srcOrd="0" destOrd="0" presId="urn:microsoft.com/office/officeart/2005/8/layout/vList5"/>
    <dgm:cxn modelId="{39D438C5-F524-4FF0-8291-B585B634EA22}" srcId="{8AEE3FD3-12E1-40E5-802C-4570F080F344}" destId="{A28D16BE-A710-48F1-87B0-ECDB8DCF6CF9}" srcOrd="1" destOrd="0" parTransId="{98D99846-383E-49D9-9A35-51691AECB82A}" sibTransId="{BF9AF666-7C50-4A84-89F3-72A9181C7C89}"/>
    <dgm:cxn modelId="{8BDA14D5-ACE4-4197-A0C7-E1EDE6A2E3D1}" srcId="{8AEE3FD3-12E1-40E5-802C-4570F080F344}" destId="{B5DB4FD2-B4EA-4444-8701-BD2FA7B50E73}" srcOrd="0" destOrd="0" parTransId="{E3BA751E-D128-41B6-B0BE-FF8D4186830B}" sibTransId="{544DEDFE-73D6-4DD3-A1E2-0BDB24F3E407}"/>
    <dgm:cxn modelId="{1CC6C8F3-2B54-48F4-B6C4-F2C473A763D8}" srcId="{A28D16BE-A710-48F1-87B0-ECDB8DCF6CF9}" destId="{8368F1D2-A597-4688-858B-8D45C9687B50}" srcOrd="2" destOrd="0" parTransId="{EA63BAC9-BE94-4430-8CEE-68C0C815CADE}" sibTransId="{FD3BF182-060A-422D-AC99-627F09011BE8}"/>
    <dgm:cxn modelId="{708B72F8-E035-4354-8F43-3D6C5625E10A}" type="presOf" srcId="{BD46AC98-3E8E-48B1-9194-20043143290F}" destId="{FFF7B902-5151-426B-AA30-B9B93B0CF4F4}" srcOrd="0" destOrd="2" presId="urn:microsoft.com/office/officeart/2005/8/layout/vList5"/>
    <dgm:cxn modelId="{15642ED6-18B5-4613-9412-F6BAF59E815C}" type="presParOf" srcId="{507A56FE-EB3A-40EA-A14A-D7502BE6DC5D}" destId="{66639CF1-3DEB-43A9-B24E-68A42F08A727}" srcOrd="0" destOrd="0" presId="urn:microsoft.com/office/officeart/2005/8/layout/vList5"/>
    <dgm:cxn modelId="{9FA9B921-A1B4-42CF-BAFB-84AC369B54B4}" type="presParOf" srcId="{66639CF1-3DEB-43A9-B24E-68A42F08A727}" destId="{D74177E3-9511-4E9D-8D2C-FB32E074894F}" srcOrd="0" destOrd="0" presId="urn:microsoft.com/office/officeart/2005/8/layout/vList5"/>
    <dgm:cxn modelId="{416CF7A1-84BA-446C-81A8-CB28CB64B0D6}" type="presParOf" srcId="{66639CF1-3DEB-43A9-B24E-68A42F08A727}" destId="{D4CAD88D-5E90-45CB-A5DB-B21880B880E8}" srcOrd="1" destOrd="0" presId="urn:microsoft.com/office/officeart/2005/8/layout/vList5"/>
    <dgm:cxn modelId="{F5E65E5E-06E5-4245-B88D-CAA93F2AB434}" type="presParOf" srcId="{507A56FE-EB3A-40EA-A14A-D7502BE6DC5D}" destId="{360DF907-D8C2-4EB6-980E-81F73E36A741}" srcOrd="1" destOrd="0" presId="urn:microsoft.com/office/officeart/2005/8/layout/vList5"/>
    <dgm:cxn modelId="{9F07A299-A4DC-4CFA-B4CA-9163848589AD}" type="presParOf" srcId="{507A56FE-EB3A-40EA-A14A-D7502BE6DC5D}" destId="{50C206F5-20AB-4D47-978A-5A0B02A3DED3}" srcOrd="2" destOrd="0" presId="urn:microsoft.com/office/officeart/2005/8/layout/vList5"/>
    <dgm:cxn modelId="{B5F12E47-AC0F-4DBD-AE02-7E7AECA0DD0F}" type="presParOf" srcId="{50C206F5-20AB-4D47-978A-5A0B02A3DED3}" destId="{25AE9660-F1CB-4573-8CC9-297A13685B32}" srcOrd="0" destOrd="0" presId="urn:microsoft.com/office/officeart/2005/8/layout/vList5"/>
    <dgm:cxn modelId="{3747651E-C5E5-4CA0-B8E3-6C70FC9E5E7E}" type="presParOf" srcId="{50C206F5-20AB-4D47-978A-5A0B02A3DED3}" destId="{40E638B1-E678-4025-9697-89C2DCF6C2E4}" srcOrd="1" destOrd="0" presId="urn:microsoft.com/office/officeart/2005/8/layout/vList5"/>
    <dgm:cxn modelId="{F8B44868-FDA7-4904-9197-BBAE08BB0BEE}" type="presParOf" srcId="{507A56FE-EB3A-40EA-A14A-D7502BE6DC5D}" destId="{297170C2-C2CA-4D97-B3AA-1D6D144BAFA2}" srcOrd="3" destOrd="0" presId="urn:microsoft.com/office/officeart/2005/8/layout/vList5"/>
    <dgm:cxn modelId="{A20F344C-5C05-482A-9C9E-DB9BE2AF13C1}" type="presParOf" srcId="{507A56FE-EB3A-40EA-A14A-D7502BE6DC5D}" destId="{1FD5D6A7-7250-472D-B274-B10B86D8F2E4}" srcOrd="4" destOrd="0" presId="urn:microsoft.com/office/officeart/2005/8/layout/vList5"/>
    <dgm:cxn modelId="{ECA6F5DD-A914-4B8A-B973-DC8E327BF5A7}" type="presParOf" srcId="{1FD5D6A7-7250-472D-B274-B10B86D8F2E4}" destId="{7266F528-9F71-4A2E-AF34-E58FEDEDFE1B}" srcOrd="0" destOrd="0" presId="urn:microsoft.com/office/officeart/2005/8/layout/vList5"/>
    <dgm:cxn modelId="{1943DB15-07B1-45AB-8CD7-77CCB9005AEE}" type="presParOf" srcId="{1FD5D6A7-7250-472D-B274-B10B86D8F2E4}" destId="{3977ED5A-FEB5-4405-8CA7-02C0E5D4E1A0}" srcOrd="1" destOrd="0" presId="urn:microsoft.com/office/officeart/2005/8/layout/vList5"/>
    <dgm:cxn modelId="{15960EAB-F784-462E-A2C0-4EB8D2F5BD8B}" type="presParOf" srcId="{507A56FE-EB3A-40EA-A14A-D7502BE6DC5D}" destId="{EE6F5D35-86F6-4CEC-86E5-B23720685968}" srcOrd="5" destOrd="0" presId="urn:microsoft.com/office/officeart/2005/8/layout/vList5"/>
    <dgm:cxn modelId="{530EE82A-B3D1-49E4-A3E1-B65EB6203E30}" type="presParOf" srcId="{507A56FE-EB3A-40EA-A14A-D7502BE6DC5D}" destId="{CEC88B78-AFB4-43A2-ACAD-35ADDA8E090D}" srcOrd="6" destOrd="0" presId="urn:microsoft.com/office/officeart/2005/8/layout/vList5"/>
    <dgm:cxn modelId="{26F0377B-8041-40F2-AC93-478ED2ECD2C1}" type="presParOf" srcId="{CEC88B78-AFB4-43A2-ACAD-35ADDA8E090D}" destId="{7C855D71-F7E7-4BA8-8C9C-5641816ADA12}" srcOrd="0" destOrd="0" presId="urn:microsoft.com/office/officeart/2005/8/layout/vList5"/>
    <dgm:cxn modelId="{1EF94BB5-1E6D-4EF8-B77C-26D0DB73AC4C}" type="presParOf" srcId="{CEC88B78-AFB4-43A2-ACAD-35ADDA8E090D}" destId="{FFF7B902-5151-426B-AA30-B9B93B0CF4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E8515-EA4D-4713-AFA6-C061821862D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6767AB7-619D-4B03-ACCE-BD1944FCE7F1}">
      <dgm:prSet phldrT="[Text]"/>
      <dgm:spPr/>
      <dgm:t>
        <a:bodyPr/>
        <a:lstStyle/>
        <a:p>
          <a:r>
            <a:rPr lang="en-US"/>
            <a:t>Medial History</a:t>
          </a:r>
        </a:p>
      </dgm:t>
    </dgm:pt>
    <dgm:pt modelId="{F46F3A44-D100-4B1B-BF30-54D6EAEEFF89}" type="parTrans" cxnId="{0B5A9281-C47D-4BDC-A7E0-44CBED8A6332}">
      <dgm:prSet/>
      <dgm:spPr/>
      <dgm:t>
        <a:bodyPr/>
        <a:lstStyle/>
        <a:p>
          <a:endParaRPr lang="en-US"/>
        </a:p>
      </dgm:t>
    </dgm:pt>
    <dgm:pt modelId="{1D8711D6-F960-4375-A092-C58762CF09BF}" type="sibTrans" cxnId="{0B5A9281-C47D-4BDC-A7E0-44CBED8A6332}">
      <dgm:prSet/>
      <dgm:spPr/>
      <dgm:t>
        <a:bodyPr/>
        <a:lstStyle/>
        <a:p>
          <a:endParaRPr lang="en-US"/>
        </a:p>
      </dgm:t>
    </dgm:pt>
    <dgm:pt modelId="{A15FA0F1-6AFA-4DAF-B522-08F400E9E6E8}">
      <dgm:prSet phldrT="[Text]"/>
      <dgm:spPr/>
      <dgm:t>
        <a:bodyPr/>
        <a:lstStyle/>
        <a:p>
          <a:r>
            <a:rPr lang="en-US"/>
            <a:t>All current diagnoses</a:t>
          </a:r>
        </a:p>
      </dgm:t>
    </dgm:pt>
    <dgm:pt modelId="{DD31F3B3-4287-4D8F-BBDF-EC7A416E7BC8}" type="parTrans" cxnId="{670C5C5E-B0C1-421F-A15E-094307809A9F}">
      <dgm:prSet/>
      <dgm:spPr/>
      <dgm:t>
        <a:bodyPr/>
        <a:lstStyle/>
        <a:p>
          <a:endParaRPr lang="en-US"/>
        </a:p>
      </dgm:t>
    </dgm:pt>
    <dgm:pt modelId="{3DAF6C10-8CFA-486A-A704-9695881721D2}" type="sibTrans" cxnId="{670C5C5E-B0C1-421F-A15E-094307809A9F}">
      <dgm:prSet/>
      <dgm:spPr/>
      <dgm:t>
        <a:bodyPr/>
        <a:lstStyle/>
        <a:p>
          <a:endParaRPr lang="en-US"/>
        </a:p>
      </dgm:t>
    </dgm:pt>
    <dgm:pt modelId="{1F064999-9E80-4621-BE0B-5C40AB8DDED3}">
      <dgm:prSet phldrT="[Text]"/>
      <dgm:spPr/>
      <dgm:t>
        <a:bodyPr/>
        <a:lstStyle/>
        <a:p>
          <a:r>
            <a:rPr lang="en-US"/>
            <a:t>Current/past specialists</a:t>
          </a:r>
        </a:p>
      </dgm:t>
    </dgm:pt>
    <dgm:pt modelId="{88A1C3AF-3995-427D-AAFE-AE0A58E44984}" type="parTrans" cxnId="{B3F45D75-1611-4904-A835-C338A1033EAF}">
      <dgm:prSet/>
      <dgm:spPr/>
      <dgm:t>
        <a:bodyPr/>
        <a:lstStyle/>
        <a:p>
          <a:endParaRPr lang="en-US"/>
        </a:p>
      </dgm:t>
    </dgm:pt>
    <dgm:pt modelId="{16BF2214-8DAB-4508-9E7E-9BAB8DF369E3}" type="sibTrans" cxnId="{B3F45D75-1611-4904-A835-C338A1033EAF}">
      <dgm:prSet/>
      <dgm:spPr/>
      <dgm:t>
        <a:bodyPr/>
        <a:lstStyle/>
        <a:p>
          <a:endParaRPr lang="en-US"/>
        </a:p>
      </dgm:t>
    </dgm:pt>
    <dgm:pt modelId="{AD049992-847C-4ADD-BE08-A81E22F5D60D}">
      <dgm:prSet phldrT="[Text]"/>
      <dgm:spPr/>
      <dgm:t>
        <a:bodyPr/>
        <a:lstStyle/>
        <a:p>
          <a:r>
            <a:rPr lang="en-US"/>
            <a:t>Pain History</a:t>
          </a:r>
        </a:p>
      </dgm:t>
    </dgm:pt>
    <dgm:pt modelId="{E499FDB0-F8F9-49BB-805D-3AFB1A33907D}" type="parTrans" cxnId="{BF43CCE3-2495-4305-B385-4AE3BCF45ED5}">
      <dgm:prSet/>
      <dgm:spPr/>
      <dgm:t>
        <a:bodyPr/>
        <a:lstStyle/>
        <a:p>
          <a:endParaRPr lang="en-US"/>
        </a:p>
      </dgm:t>
    </dgm:pt>
    <dgm:pt modelId="{18A2B3FA-9B67-4BBF-9870-A99D1EAE4189}" type="sibTrans" cxnId="{BF43CCE3-2495-4305-B385-4AE3BCF45ED5}">
      <dgm:prSet/>
      <dgm:spPr/>
      <dgm:t>
        <a:bodyPr/>
        <a:lstStyle/>
        <a:p>
          <a:endParaRPr lang="en-US"/>
        </a:p>
      </dgm:t>
    </dgm:pt>
    <dgm:pt modelId="{E121C8BC-01C2-4738-9FFE-AA90F4D24B07}">
      <dgm:prSet phldrT="[Text]"/>
      <dgm:spPr/>
      <dgm:t>
        <a:bodyPr/>
        <a:lstStyle/>
        <a:p>
          <a:r>
            <a:rPr lang="en-US"/>
            <a:t>Pain onset</a:t>
          </a:r>
        </a:p>
      </dgm:t>
    </dgm:pt>
    <dgm:pt modelId="{F29EC2FE-C2FC-413B-9B94-6F712113408B}" type="parTrans" cxnId="{8BD34AEF-ACB2-4684-8960-999862B3DB10}">
      <dgm:prSet/>
      <dgm:spPr/>
      <dgm:t>
        <a:bodyPr/>
        <a:lstStyle/>
        <a:p>
          <a:endParaRPr lang="en-US"/>
        </a:p>
      </dgm:t>
    </dgm:pt>
    <dgm:pt modelId="{2CE5E40F-E86E-48E1-9DFA-D6889026C2B6}" type="sibTrans" cxnId="{8BD34AEF-ACB2-4684-8960-999862B3DB10}">
      <dgm:prSet/>
      <dgm:spPr/>
      <dgm:t>
        <a:bodyPr/>
        <a:lstStyle/>
        <a:p>
          <a:endParaRPr lang="en-US"/>
        </a:p>
      </dgm:t>
    </dgm:pt>
    <dgm:pt modelId="{B0202F5B-6CE4-44AD-9C53-32E2FC1F06A1}">
      <dgm:prSet phldrT="[Text]"/>
      <dgm:spPr/>
      <dgm:t>
        <a:bodyPr/>
        <a:lstStyle/>
        <a:p>
          <a:r>
            <a:rPr lang="en-US"/>
            <a:t>Social History</a:t>
          </a:r>
        </a:p>
      </dgm:t>
    </dgm:pt>
    <dgm:pt modelId="{502784BA-E9E5-4433-87F8-BB9760AAB7C7}" type="parTrans" cxnId="{26D32385-B585-4C32-89C5-EE983B1A9117}">
      <dgm:prSet/>
      <dgm:spPr/>
      <dgm:t>
        <a:bodyPr/>
        <a:lstStyle/>
        <a:p>
          <a:endParaRPr lang="en-US"/>
        </a:p>
      </dgm:t>
    </dgm:pt>
    <dgm:pt modelId="{5BE4DC5E-F560-49B3-B19D-22D0EDFA3D37}" type="sibTrans" cxnId="{26D32385-B585-4C32-89C5-EE983B1A9117}">
      <dgm:prSet/>
      <dgm:spPr/>
      <dgm:t>
        <a:bodyPr/>
        <a:lstStyle/>
        <a:p>
          <a:endParaRPr lang="en-US"/>
        </a:p>
      </dgm:t>
    </dgm:pt>
    <dgm:pt modelId="{87FACAA0-AE03-4F07-A66A-9F034264C362}">
      <dgm:prSet phldrT="[Text]"/>
      <dgm:spPr/>
      <dgm:t>
        <a:bodyPr/>
        <a:lstStyle/>
        <a:p>
          <a:r>
            <a:rPr lang="en-US"/>
            <a:t>School attendance</a:t>
          </a:r>
        </a:p>
      </dgm:t>
    </dgm:pt>
    <dgm:pt modelId="{6095EC10-3684-4FB8-9577-A653FA9EB6BE}" type="parTrans" cxnId="{ACC905F8-1B76-4E5F-8FF2-AA9675C673C7}">
      <dgm:prSet/>
      <dgm:spPr/>
      <dgm:t>
        <a:bodyPr/>
        <a:lstStyle/>
        <a:p>
          <a:endParaRPr lang="en-US"/>
        </a:p>
      </dgm:t>
    </dgm:pt>
    <dgm:pt modelId="{35B14C40-1873-4443-AC28-000A49D54B0D}" type="sibTrans" cxnId="{ACC905F8-1B76-4E5F-8FF2-AA9675C673C7}">
      <dgm:prSet/>
      <dgm:spPr/>
      <dgm:t>
        <a:bodyPr/>
        <a:lstStyle/>
        <a:p>
          <a:endParaRPr lang="en-US"/>
        </a:p>
      </dgm:t>
    </dgm:pt>
    <dgm:pt modelId="{8C51C4BA-D347-4AF0-AAE7-57673341261A}">
      <dgm:prSet phldrT="[Text]"/>
      <dgm:spPr/>
      <dgm:t>
        <a:bodyPr/>
        <a:lstStyle/>
        <a:p>
          <a:r>
            <a:rPr lang="en-US" dirty="0"/>
            <a:t>Current participation in extra-curriculars</a:t>
          </a:r>
        </a:p>
      </dgm:t>
    </dgm:pt>
    <dgm:pt modelId="{F3A1AC1B-B2FF-4296-82B6-474E6AD81047}" type="parTrans" cxnId="{ACAF65D9-3A56-49FA-A2A5-EE96FB3499FE}">
      <dgm:prSet/>
      <dgm:spPr/>
      <dgm:t>
        <a:bodyPr/>
        <a:lstStyle/>
        <a:p>
          <a:endParaRPr lang="en-US"/>
        </a:p>
      </dgm:t>
    </dgm:pt>
    <dgm:pt modelId="{FB780DA6-2FA3-4E55-A4AC-46BFCF9B09E2}" type="sibTrans" cxnId="{ACAF65D9-3A56-49FA-A2A5-EE96FB3499FE}">
      <dgm:prSet/>
      <dgm:spPr/>
      <dgm:t>
        <a:bodyPr/>
        <a:lstStyle/>
        <a:p>
          <a:endParaRPr lang="en-US"/>
        </a:p>
      </dgm:t>
    </dgm:pt>
    <dgm:pt modelId="{420215C0-6209-4638-B0A5-A6FD6CD3F41D}">
      <dgm:prSet phldrT="[Text]"/>
      <dgm:spPr/>
      <dgm:t>
        <a:bodyPr/>
        <a:lstStyle/>
        <a:p>
          <a:r>
            <a:rPr lang="en-US"/>
            <a:t>Medical tests completed and results</a:t>
          </a:r>
        </a:p>
      </dgm:t>
    </dgm:pt>
    <dgm:pt modelId="{413160B3-C7DE-47F5-B8FA-65B62581714F}" type="parTrans" cxnId="{E6E164C5-327D-4B2F-8593-AF767D4F3036}">
      <dgm:prSet/>
      <dgm:spPr/>
      <dgm:t>
        <a:bodyPr/>
        <a:lstStyle/>
        <a:p>
          <a:endParaRPr lang="en-US"/>
        </a:p>
      </dgm:t>
    </dgm:pt>
    <dgm:pt modelId="{53AF7433-C401-49F3-830A-FB0CAC7B16B8}" type="sibTrans" cxnId="{E6E164C5-327D-4B2F-8593-AF767D4F3036}">
      <dgm:prSet/>
      <dgm:spPr/>
      <dgm:t>
        <a:bodyPr/>
        <a:lstStyle/>
        <a:p>
          <a:endParaRPr lang="en-US"/>
        </a:p>
      </dgm:t>
    </dgm:pt>
    <dgm:pt modelId="{5E06755E-949E-47A5-A6D9-4B5079B924EE}">
      <dgm:prSet phldrT="[Text]"/>
      <dgm:spPr/>
      <dgm:t>
        <a:bodyPr/>
        <a:lstStyle/>
        <a:p>
          <a:r>
            <a:rPr lang="en-US"/>
            <a:t>Recent acute injury or illness</a:t>
          </a:r>
        </a:p>
      </dgm:t>
    </dgm:pt>
    <dgm:pt modelId="{698605C6-34FE-4802-9BEF-0A4323E5C2B5}" type="parTrans" cxnId="{4C0CED2A-BDF7-4C41-AE8C-13999F3CF3F7}">
      <dgm:prSet/>
      <dgm:spPr/>
      <dgm:t>
        <a:bodyPr/>
        <a:lstStyle/>
        <a:p>
          <a:endParaRPr lang="en-US"/>
        </a:p>
      </dgm:t>
    </dgm:pt>
    <dgm:pt modelId="{8069102D-DE05-4379-950F-D0D889A34CD9}" type="sibTrans" cxnId="{4C0CED2A-BDF7-4C41-AE8C-13999F3CF3F7}">
      <dgm:prSet/>
      <dgm:spPr/>
      <dgm:t>
        <a:bodyPr/>
        <a:lstStyle/>
        <a:p>
          <a:endParaRPr lang="en-US"/>
        </a:p>
      </dgm:t>
    </dgm:pt>
    <dgm:pt modelId="{2C4D58D1-4D6B-45F6-9500-272CE8A091B5}">
      <dgm:prSet phldrT="[Text]"/>
      <dgm:spPr/>
      <dgm:t>
        <a:bodyPr/>
        <a:lstStyle/>
        <a:p>
          <a:r>
            <a:rPr lang="en-US"/>
            <a:t>New stressor or life change</a:t>
          </a:r>
        </a:p>
      </dgm:t>
    </dgm:pt>
    <dgm:pt modelId="{2390C44F-8C36-44EA-BE10-C16ADB5B7A00}" type="parTrans" cxnId="{39454D9E-190F-4F76-83EA-C6C5A9ACA9AF}">
      <dgm:prSet/>
      <dgm:spPr/>
      <dgm:t>
        <a:bodyPr/>
        <a:lstStyle/>
        <a:p>
          <a:endParaRPr lang="en-US"/>
        </a:p>
      </dgm:t>
    </dgm:pt>
    <dgm:pt modelId="{DC940568-BDDE-4DD8-8DD0-8E6F25A2FDA1}" type="sibTrans" cxnId="{39454D9E-190F-4F76-83EA-C6C5A9ACA9AF}">
      <dgm:prSet/>
      <dgm:spPr/>
      <dgm:t>
        <a:bodyPr/>
        <a:lstStyle/>
        <a:p>
          <a:endParaRPr lang="en-US"/>
        </a:p>
      </dgm:t>
    </dgm:pt>
    <dgm:pt modelId="{5BB5B040-AFDE-4D97-8E33-13012CC20E08}">
      <dgm:prSet phldrT="[Text]"/>
      <dgm:spPr/>
      <dgm:t>
        <a:bodyPr/>
        <a:lstStyle/>
        <a:p>
          <a:r>
            <a:rPr lang="en-US"/>
            <a:t>Aggravating or alleviating factors</a:t>
          </a:r>
        </a:p>
      </dgm:t>
    </dgm:pt>
    <dgm:pt modelId="{CFB110D6-FE5E-4FA0-A0D0-02F470F632DF}" type="parTrans" cxnId="{DD516A20-189F-475E-98F9-EAF885FAE772}">
      <dgm:prSet/>
      <dgm:spPr/>
      <dgm:t>
        <a:bodyPr/>
        <a:lstStyle/>
        <a:p>
          <a:endParaRPr lang="en-US"/>
        </a:p>
      </dgm:t>
    </dgm:pt>
    <dgm:pt modelId="{BEECB437-FA84-4423-9182-D027E500E1DE}" type="sibTrans" cxnId="{DD516A20-189F-475E-98F9-EAF885FAE772}">
      <dgm:prSet/>
      <dgm:spPr/>
      <dgm:t>
        <a:bodyPr/>
        <a:lstStyle/>
        <a:p>
          <a:endParaRPr lang="en-US"/>
        </a:p>
      </dgm:t>
    </dgm:pt>
    <dgm:pt modelId="{FD508BA4-6C4D-4E1B-B215-2A6A2EC4F514}">
      <dgm:prSet phldrT="[Text]"/>
      <dgm:spPr/>
      <dgm:t>
        <a:bodyPr/>
        <a:lstStyle/>
        <a:p>
          <a:r>
            <a:rPr lang="en-US"/>
            <a:t>Previous pain diagnoses</a:t>
          </a:r>
        </a:p>
      </dgm:t>
    </dgm:pt>
    <dgm:pt modelId="{F45E42BD-D78D-4594-8DAF-7430989E8ADF}" type="parTrans" cxnId="{0947D322-F0FC-44F7-AFBE-9FD8221FE5B4}">
      <dgm:prSet/>
      <dgm:spPr/>
      <dgm:t>
        <a:bodyPr/>
        <a:lstStyle/>
        <a:p>
          <a:endParaRPr lang="en-US"/>
        </a:p>
      </dgm:t>
    </dgm:pt>
    <dgm:pt modelId="{1EBBEB2C-2F6E-41AF-9251-0637EE0A32A4}" type="sibTrans" cxnId="{0947D322-F0FC-44F7-AFBE-9FD8221FE5B4}">
      <dgm:prSet/>
      <dgm:spPr/>
      <dgm:t>
        <a:bodyPr/>
        <a:lstStyle/>
        <a:p>
          <a:endParaRPr lang="en-US"/>
        </a:p>
      </dgm:t>
    </dgm:pt>
    <dgm:pt modelId="{C2525C5A-236E-4433-B8F2-F4F8F0159246}">
      <dgm:prSet phldrT="[Text]"/>
      <dgm:spPr/>
      <dgm:t>
        <a:bodyPr/>
        <a:lstStyle/>
        <a:p>
          <a:r>
            <a:rPr lang="en-US"/>
            <a:t>Family history of pain diagnoses</a:t>
          </a:r>
        </a:p>
      </dgm:t>
    </dgm:pt>
    <dgm:pt modelId="{1C453383-788D-41F3-B203-AEFDAA6F45E1}" type="parTrans" cxnId="{130E3B4D-EE03-4738-803A-BA3833392846}">
      <dgm:prSet/>
      <dgm:spPr/>
      <dgm:t>
        <a:bodyPr/>
        <a:lstStyle/>
        <a:p>
          <a:endParaRPr lang="en-US"/>
        </a:p>
      </dgm:t>
    </dgm:pt>
    <dgm:pt modelId="{29C50D88-DEAF-49E1-A9EF-2D8DF6183845}" type="sibTrans" cxnId="{130E3B4D-EE03-4738-803A-BA3833392846}">
      <dgm:prSet/>
      <dgm:spPr/>
      <dgm:t>
        <a:bodyPr/>
        <a:lstStyle/>
        <a:p>
          <a:endParaRPr lang="en-US"/>
        </a:p>
      </dgm:t>
    </dgm:pt>
    <dgm:pt modelId="{882FDBA5-0D2B-4A17-B60C-2C9050E952B7}">
      <dgm:prSet phldrT="[Text]"/>
      <dgm:spPr/>
      <dgm:t>
        <a:bodyPr/>
        <a:lstStyle/>
        <a:p>
          <a:r>
            <a:rPr lang="en-US"/>
            <a:t>Current participation in social activities</a:t>
          </a:r>
        </a:p>
      </dgm:t>
    </dgm:pt>
    <dgm:pt modelId="{228BC954-6850-4866-84C5-D05BF74A3E81}" type="parTrans" cxnId="{8D62AED3-5321-421A-AB50-BC93F9AF7F21}">
      <dgm:prSet/>
      <dgm:spPr/>
      <dgm:t>
        <a:bodyPr/>
        <a:lstStyle/>
        <a:p>
          <a:endParaRPr lang="en-US"/>
        </a:p>
      </dgm:t>
    </dgm:pt>
    <dgm:pt modelId="{136D1049-9DC7-44E7-81A3-1C5C7A9B696A}" type="sibTrans" cxnId="{8D62AED3-5321-421A-AB50-BC93F9AF7F21}">
      <dgm:prSet/>
      <dgm:spPr/>
      <dgm:t>
        <a:bodyPr/>
        <a:lstStyle/>
        <a:p>
          <a:endParaRPr lang="en-US"/>
        </a:p>
      </dgm:t>
    </dgm:pt>
    <dgm:pt modelId="{BBFFEE09-4381-4B3D-97C0-DE32D2D75F32}">
      <dgm:prSet phldrT="[Text]"/>
      <dgm:spPr/>
      <dgm:t>
        <a:bodyPr/>
        <a:lstStyle/>
        <a:p>
          <a:r>
            <a:rPr lang="en-US"/>
            <a:t>Changes in family dynamics or any big life events</a:t>
          </a:r>
        </a:p>
      </dgm:t>
    </dgm:pt>
    <dgm:pt modelId="{8A663E98-CD2F-4042-ABCE-42378B83F473}" type="parTrans" cxnId="{0D92B54A-69AD-4960-8536-E605A0C0C0C4}">
      <dgm:prSet/>
      <dgm:spPr/>
      <dgm:t>
        <a:bodyPr/>
        <a:lstStyle/>
        <a:p>
          <a:endParaRPr lang="en-US"/>
        </a:p>
      </dgm:t>
    </dgm:pt>
    <dgm:pt modelId="{E726CD7B-FB77-4766-AD97-9386D2F6753C}" type="sibTrans" cxnId="{0D92B54A-69AD-4960-8536-E605A0C0C0C4}">
      <dgm:prSet/>
      <dgm:spPr/>
      <dgm:t>
        <a:bodyPr/>
        <a:lstStyle/>
        <a:p>
          <a:endParaRPr lang="en-US"/>
        </a:p>
      </dgm:t>
    </dgm:pt>
    <dgm:pt modelId="{D8A90ED3-366F-4CCC-B085-A6D930E6D1F9}">
      <dgm:prSet phldrT="[Text]"/>
      <dgm:spPr/>
      <dgm:t>
        <a:bodyPr/>
        <a:lstStyle/>
        <a:p>
          <a:r>
            <a:rPr lang="en-US"/>
            <a:t>Participation in any other pain programs</a:t>
          </a:r>
        </a:p>
      </dgm:t>
    </dgm:pt>
    <dgm:pt modelId="{EA837B61-AD58-4F59-AD08-66D4B001F9AC}" type="parTrans" cxnId="{34B0E68F-9367-4C99-9111-33DB6AF8F68B}">
      <dgm:prSet/>
      <dgm:spPr/>
      <dgm:t>
        <a:bodyPr/>
        <a:lstStyle/>
        <a:p>
          <a:endParaRPr lang="en-US"/>
        </a:p>
      </dgm:t>
    </dgm:pt>
    <dgm:pt modelId="{40BAB74B-AA71-436B-9E55-A3DB14E2A3AC}" type="sibTrans" cxnId="{34B0E68F-9367-4C99-9111-33DB6AF8F68B}">
      <dgm:prSet/>
      <dgm:spPr/>
      <dgm:t>
        <a:bodyPr/>
        <a:lstStyle/>
        <a:p>
          <a:endParaRPr lang="en-US"/>
        </a:p>
      </dgm:t>
    </dgm:pt>
    <dgm:pt modelId="{6CE06981-1B31-478B-9396-E6430EC1FDC0}">
      <dgm:prSet phldrT="[Text]"/>
      <dgm:spPr/>
      <dgm:t>
        <a:bodyPr/>
        <a:lstStyle/>
        <a:p>
          <a:r>
            <a:rPr lang="en-US"/>
            <a:t>Mental Health services</a:t>
          </a:r>
        </a:p>
      </dgm:t>
    </dgm:pt>
    <dgm:pt modelId="{7110D28E-FD29-4A30-BB56-FB85268C6FEB}" type="parTrans" cxnId="{7A5A5983-3177-4D79-A466-057E91F1FB27}">
      <dgm:prSet/>
      <dgm:spPr/>
      <dgm:t>
        <a:bodyPr/>
        <a:lstStyle/>
        <a:p>
          <a:endParaRPr lang="en-US"/>
        </a:p>
      </dgm:t>
    </dgm:pt>
    <dgm:pt modelId="{2890AFFB-66D7-4646-A7E1-A3A9717AD45B}" type="sibTrans" cxnId="{7A5A5983-3177-4D79-A466-057E91F1FB27}">
      <dgm:prSet/>
      <dgm:spPr/>
      <dgm:t>
        <a:bodyPr/>
        <a:lstStyle/>
        <a:p>
          <a:endParaRPr lang="en-US"/>
        </a:p>
      </dgm:t>
    </dgm:pt>
    <dgm:pt modelId="{67CD49FB-751F-4F1F-9532-2D21B24393DD}" type="pres">
      <dgm:prSet presAssocID="{F4CE8515-EA4D-4713-AFA6-C061821862D5}" presName="Name0" presStyleCnt="0">
        <dgm:presLayoutVars>
          <dgm:dir/>
          <dgm:animLvl val="lvl"/>
          <dgm:resizeHandles val="exact"/>
        </dgm:presLayoutVars>
      </dgm:prSet>
      <dgm:spPr/>
    </dgm:pt>
    <dgm:pt modelId="{4B035CED-8FC7-4931-9E92-F2EEDABB763E}" type="pres">
      <dgm:prSet presAssocID="{B6767AB7-619D-4B03-ACCE-BD1944FCE7F1}" presName="composite" presStyleCnt="0"/>
      <dgm:spPr/>
    </dgm:pt>
    <dgm:pt modelId="{F44D38CB-6604-4B5B-9B05-86FA69B0758D}" type="pres">
      <dgm:prSet presAssocID="{B6767AB7-619D-4B03-ACCE-BD1944FCE7F1}" presName="parTx" presStyleLbl="alignNode1" presStyleIdx="0" presStyleCnt="3">
        <dgm:presLayoutVars>
          <dgm:chMax val="0"/>
          <dgm:chPref val="0"/>
          <dgm:bulletEnabled val="1"/>
        </dgm:presLayoutVars>
      </dgm:prSet>
      <dgm:spPr/>
    </dgm:pt>
    <dgm:pt modelId="{A1803BB0-E752-46EF-A17E-513A87AE722F}" type="pres">
      <dgm:prSet presAssocID="{B6767AB7-619D-4B03-ACCE-BD1944FCE7F1}" presName="desTx" presStyleLbl="alignAccFollowNode1" presStyleIdx="0" presStyleCnt="3">
        <dgm:presLayoutVars>
          <dgm:bulletEnabled val="1"/>
        </dgm:presLayoutVars>
      </dgm:prSet>
      <dgm:spPr/>
    </dgm:pt>
    <dgm:pt modelId="{83E44E93-E195-4394-B58E-A66E9994AFCA}" type="pres">
      <dgm:prSet presAssocID="{1D8711D6-F960-4375-A092-C58762CF09BF}" presName="space" presStyleCnt="0"/>
      <dgm:spPr/>
    </dgm:pt>
    <dgm:pt modelId="{1BFD2DCA-74BC-491E-9458-2018E56E698F}" type="pres">
      <dgm:prSet presAssocID="{AD049992-847C-4ADD-BE08-A81E22F5D60D}" presName="composite" presStyleCnt="0"/>
      <dgm:spPr/>
    </dgm:pt>
    <dgm:pt modelId="{C9F92945-817B-4F32-BC89-DA1592CBAF8A}" type="pres">
      <dgm:prSet presAssocID="{AD049992-847C-4ADD-BE08-A81E22F5D60D}" presName="parTx" presStyleLbl="alignNode1" presStyleIdx="1" presStyleCnt="3">
        <dgm:presLayoutVars>
          <dgm:chMax val="0"/>
          <dgm:chPref val="0"/>
          <dgm:bulletEnabled val="1"/>
        </dgm:presLayoutVars>
      </dgm:prSet>
      <dgm:spPr/>
    </dgm:pt>
    <dgm:pt modelId="{4C6F6312-2CD2-495D-A43E-39F12BE89E27}" type="pres">
      <dgm:prSet presAssocID="{AD049992-847C-4ADD-BE08-A81E22F5D60D}" presName="desTx" presStyleLbl="alignAccFollowNode1" presStyleIdx="1" presStyleCnt="3">
        <dgm:presLayoutVars>
          <dgm:bulletEnabled val="1"/>
        </dgm:presLayoutVars>
      </dgm:prSet>
      <dgm:spPr/>
    </dgm:pt>
    <dgm:pt modelId="{667FC569-25E1-49A3-8A63-5E1540ED11ED}" type="pres">
      <dgm:prSet presAssocID="{18A2B3FA-9B67-4BBF-9870-A99D1EAE4189}" presName="space" presStyleCnt="0"/>
      <dgm:spPr/>
    </dgm:pt>
    <dgm:pt modelId="{4D550E9C-7C75-4821-B3AD-2E6B37D6C30C}" type="pres">
      <dgm:prSet presAssocID="{B0202F5B-6CE4-44AD-9C53-32E2FC1F06A1}" presName="composite" presStyleCnt="0"/>
      <dgm:spPr/>
    </dgm:pt>
    <dgm:pt modelId="{10D4B00C-79C5-4B0C-9DF3-AB2C125C3F3D}" type="pres">
      <dgm:prSet presAssocID="{B0202F5B-6CE4-44AD-9C53-32E2FC1F06A1}" presName="parTx" presStyleLbl="alignNode1" presStyleIdx="2" presStyleCnt="3">
        <dgm:presLayoutVars>
          <dgm:chMax val="0"/>
          <dgm:chPref val="0"/>
          <dgm:bulletEnabled val="1"/>
        </dgm:presLayoutVars>
      </dgm:prSet>
      <dgm:spPr/>
    </dgm:pt>
    <dgm:pt modelId="{5EFE52C5-3901-4732-A2B0-B58E9B098976}" type="pres">
      <dgm:prSet presAssocID="{B0202F5B-6CE4-44AD-9C53-32E2FC1F06A1}" presName="desTx" presStyleLbl="alignAccFollowNode1" presStyleIdx="2" presStyleCnt="3">
        <dgm:presLayoutVars>
          <dgm:bulletEnabled val="1"/>
        </dgm:presLayoutVars>
      </dgm:prSet>
      <dgm:spPr/>
    </dgm:pt>
  </dgm:ptLst>
  <dgm:cxnLst>
    <dgm:cxn modelId="{EE7C2E05-75EE-4EC2-8182-82B5A8F880EC}" type="presOf" srcId="{F4CE8515-EA4D-4713-AFA6-C061821862D5}" destId="{67CD49FB-751F-4F1F-9532-2D21B24393DD}" srcOrd="0" destOrd="0" presId="urn:microsoft.com/office/officeart/2005/8/layout/hList1"/>
    <dgm:cxn modelId="{5979E405-D6F6-4892-A389-5415DDC2A9EF}" type="presOf" srcId="{FD508BA4-6C4D-4E1B-B215-2A6A2EC4F514}" destId="{4C6F6312-2CD2-495D-A43E-39F12BE89E27}" srcOrd="0" destOrd="4" presId="urn:microsoft.com/office/officeart/2005/8/layout/hList1"/>
    <dgm:cxn modelId="{CE01EC0B-1535-465C-A261-D70E15245413}" type="presOf" srcId="{A15FA0F1-6AFA-4DAF-B522-08F400E9E6E8}" destId="{A1803BB0-E752-46EF-A17E-513A87AE722F}" srcOrd="0" destOrd="0" presId="urn:microsoft.com/office/officeart/2005/8/layout/hList1"/>
    <dgm:cxn modelId="{4E9F2511-3A24-4A83-BAFB-1BDE118861E3}" type="presOf" srcId="{882FDBA5-0D2B-4A17-B60C-2C9050E952B7}" destId="{5EFE52C5-3901-4732-A2B0-B58E9B098976}" srcOrd="0" destOrd="2" presId="urn:microsoft.com/office/officeart/2005/8/layout/hList1"/>
    <dgm:cxn modelId="{1A321319-754A-4BAE-B186-577311819DF0}" type="presOf" srcId="{2C4D58D1-4D6B-45F6-9500-272CE8A091B5}" destId="{4C6F6312-2CD2-495D-A43E-39F12BE89E27}" srcOrd="0" destOrd="2" presId="urn:microsoft.com/office/officeart/2005/8/layout/hList1"/>
    <dgm:cxn modelId="{386A231A-9459-4E01-A958-784A3528FAA6}" type="presOf" srcId="{B6767AB7-619D-4B03-ACCE-BD1944FCE7F1}" destId="{F44D38CB-6604-4B5B-9B05-86FA69B0758D}" srcOrd="0" destOrd="0" presId="urn:microsoft.com/office/officeart/2005/8/layout/hList1"/>
    <dgm:cxn modelId="{DD516A20-189F-475E-98F9-EAF885FAE772}" srcId="{AD049992-847C-4ADD-BE08-A81E22F5D60D}" destId="{5BB5B040-AFDE-4D97-8E33-13012CC20E08}" srcOrd="3" destOrd="0" parTransId="{CFB110D6-FE5E-4FA0-A0D0-02F470F632DF}" sibTransId="{BEECB437-FA84-4423-9182-D027E500E1DE}"/>
    <dgm:cxn modelId="{0947D322-F0FC-44F7-AFBE-9FD8221FE5B4}" srcId="{AD049992-847C-4ADD-BE08-A81E22F5D60D}" destId="{FD508BA4-6C4D-4E1B-B215-2A6A2EC4F514}" srcOrd="4" destOrd="0" parTransId="{F45E42BD-D78D-4594-8DAF-7430989E8ADF}" sibTransId="{1EBBEB2C-2F6E-41AF-9251-0637EE0A32A4}"/>
    <dgm:cxn modelId="{0DD1E125-6C61-4453-AB21-765158A17367}" type="presOf" srcId="{1F064999-9E80-4621-BE0B-5C40AB8DDED3}" destId="{A1803BB0-E752-46EF-A17E-513A87AE722F}" srcOrd="0" destOrd="1" presId="urn:microsoft.com/office/officeart/2005/8/layout/hList1"/>
    <dgm:cxn modelId="{4C0CED2A-BDF7-4C41-AE8C-13999F3CF3F7}" srcId="{AD049992-847C-4ADD-BE08-A81E22F5D60D}" destId="{5E06755E-949E-47A5-A6D9-4B5079B924EE}" srcOrd="1" destOrd="0" parTransId="{698605C6-34FE-4802-9BEF-0A4323E5C2B5}" sibTransId="{8069102D-DE05-4379-950F-D0D889A34CD9}"/>
    <dgm:cxn modelId="{D9F7C13F-175A-425B-B2D4-64B1A7BD95E2}" type="presOf" srcId="{420215C0-6209-4638-B0A5-A6FD6CD3F41D}" destId="{A1803BB0-E752-46EF-A17E-513A87AE722F}" srcOrd="0" destOrd="2" presId="urn:microsoft.com/office/officeart/2005/8/layout/hList1"/>
    <dgm:cxn modelId="{670C5C5E-B0C1-421F-A15E-094307809A9F}" srcId="{B6767AB7-619D-4B03-ACCE-BD1944FCE7F1}" destId="{A15FA0F1-6AFA-4DAF-B522-08F400E9E6E8}" srcOrd="0" destOrd="0" parTransId="{DD31F3B3-4287-4D8F-BBDF-EC7A416E7BC8}" sibTransId="{3DAF6C10-8CFA-486A-A704-9695881721D2}"/>
    <dgm:cxn modelId="{83F93D65-EB45-41E7-8F9E-5003E63D98C6}" type="presOf" srcId="{BBFFEE09-4381-4B3D-97C0-DE32D2D75F32}" destId="{5EFE52C5-3901-4732-A2B0-B58E9B098976}" srcOrd="0" destOrd="3" presId="urn:microsoft.com/office/officeart/2005/8/layout/hList1"/>
    <dgm:cxn modelId="{9F391466-1F7D-43E2-A95C-67B862D64C65}" type="presOf" srcId="{D8A90ED3-366F-4CCC-B085-A6D930E6D1F9}" destId="{4C6F6312-2CD2-495D-A43E-39F12BE89E27}" srcOrd="0" destOrd="5" presId="urn:microsoft.com/office/officeart/2005/8/layout/hList1"/>
    <dgm:cxn modelId="{9B336E66-EB4C-44D8-B1AC-8856D192476D}" type="presOf" srcId="{C2525C5A-236E-4433-B8F2-F4F8F0159246}" destId="{4C6F6312-2CD2-495D-A43E-39F12BE89E27}" srcOrd="0" destOrd="6" presId="urn:microsoft.com/office/officeart/2005/8/layout/hList1"/>
    <dgm:cxn modelId="{0D92B54A-69AD-4960-8536-E605A0C0C0C4}" srcId="{B0202F5B-6CE4-44AD-9C53-32E2FC1F06A1}" destId="{BBFFEE09-4381-4B3D-97C0-DE32D2D75F32}" srcOrd="3" destOrd="0" parTransId="{8A663E98-CD2F-4042-ABCE-42378B83F473}" sibTransId="{E726CD7B-FB77-4766-AD97-9386D2F6753C}"/>
    <dgm:cxn modelId="{130E3B4D-EE03-4738-803A-BA3833392846}" srcId="{AD049992-847C-4ADD-BE08-A81E22F5D60D}" destId="{C2525C5A-236E-4433-B8F2-F4F8F0159246}" srcOrd="6" destOrd="0" parTransId="{1C453383-788D-41F3-B203-AEFDAA6F45E1}" sibTransId="{29C50D88-DEAF-49E1-A9EF-2D8DF6183845}"/>
    <dgm:cxn modelId="{12998273-287A-4903-9B07-C61B9B79EB5E}" type="presOf" srcId="{6CE06981-1B31-478B-9396-E6430EC1FDC0}" destId="{A1803BB0-E752-46EF-A17E-513A87AE722F}" srcOrd="0" destOrd="3" presId="urn:microsoft.com/office/officeart/2005/8/layout/hList1"/>
    <dgm:cxn modelId="{B3F45D75-1611-4904-A835-C338A1033EAF}" srcId="{B6767AB7-619D-4B03-ACCE-BD1944FCE7F1}" destId="{1F064999-9E80-4621-BE0B-5C40AB8DDED3}" srcOrd="1" destOrd="0" parTransId="{88A1C3AF-3995-427D-AAFE-AE0A58E44984}" sibTransId="{16BF2214-8DAB-4508-9E7E-9BAB8DF369E3}"/>
    <dgm:cxn modelId="{0B5A9281-C47D-4BDC-A7E0-44CBED8A6332}" srcId="{F4CE8515-EA4D-4713-AFA6-C061821862D5}" destId="{B6767AB7-619D-4B03-ACCE-BD1944FCE7F1}" srcOrd="0" destOrd="0" parTransId="{F46F3A44-D100-4B1B-BF30-54D6EAEEFF89}" sibTransId="{1D8711D6-F960-4375-A092-C58762CF09BF}"/>
    <dgm:cxn modelId="{7A5A5983-3177-4D79-A466-057E91F1FB27}" srcId="{B6767AB7-619D-4B03-ACCE-BD1944FCE7F1}" destId="{6CE06981-1B31-478B-9396-E6430EC1FDC0}" srcOrd="3" destOrd="0" parTransId="{7110D28E-FD29-4A30-BB56-FB85268C6FEB}" sibTransId="{2890AFFB-66D7-4646-A7E1-A3A9717AD45B}"/>
    <dgm:cxn modelId="{26D32385-B585-4C32-89C5-EE983B1A9117}" srcId="{F4CE8515-EA4D-4713-AFA6-C061821862D5}" destId="{B0202F5B-6CE4-44AD-9C53-32E2FC1F06A1}" srcOrd="2" destOrd="0" parTransId="{502784BA-E9E5-4433-87F8-BB9760AAB7C7}" sibTransId="{5BE4DC5E-F560-49B3-B19D-22D0EDFA3D37}"/>
    <dgm:cxn modelId="{B9E4448B-4DFB-4118-8C23-BAE8F31A4AF5}" type="presOf" srcId="{8C51C4BA-D347-4AF0-AAE7-57673341261A}" destId="{5EFE52C5-3901-4732-A2B0-B58E9B098976}" srcOrd="0" destOrd="1" presId="urn:microsoft.com/office/officeart/2005/8/layout/hList1"/>
    <dgm:cxn modelId="{0484B38F-BCC8-4CC5-BBFC-70DD1644C552}" type="presOf" srcId="{5BB5B040-AFDE-4D97-8E33-13012CC20E08}" destId="{4C6F6312-2CD2-495D-A43E-39F12BE89E27}" srcOrd="0" destOrd="3" presId="urn:microsoft.com/office/officeart/2005/8/layout/hList1"/>
    <dgm:cxn modelId="{34B0E68F-9367-4C99-9111-33DB6AF8F68B}" srcId="{AD049992-847C-4ADD-BE08-A81E22F5D60D}" destId="{D8A90ED3-366F-4CCC-B085-A6D930E6D1F9}" srcOrd="5" destOrd="0" parTransId="{EA837B61-AD58-4F59-AD08-66D4B001F9AC}" sibTransId="{40BAB74B-AA71-436B-9E55-A3DB14E2A3AC}"/>
    <dgm:cxn modelId="{39454D9E-190F-4F76-83EA-C6C5A9ACA9AF}" srcId="{AD049992-847C-4ADD-BE08-A81E22F5D60D}" destId="{2C4D58D1-4D6B-45F6-9500-272CE8A091B5}" srcOrd="2" destOrd="0" parTransId="{2390C44F-8C36-44EA-BE10-C16ADB5B7A00}" sibTransId="{DC940568-BDDE-4DD8-8DD0-8E6F25A2FDA1}"/>
    <dgm:cxn modelId="{D8CB7CAF-A72D-4BE3-91E7-0CC4575A6371}" type="presOf" srcId="{87FACAA0-AE03-4F07-A66A-9F034264C362}" destId="{5EFE52C5-3901-4732-A2B0-B58E9B098976}" srcOrd="0" destOrd="0" presId="urn:microsoft.com/office/officeart/2005/8/layout/hList1"/>
    <dgm:cxn modelId="{E6E164C5-327D-4B2F-8593-AF767D4F3036}" srcId="{B6767AB7-619D-4B03-ACCE-BD1944FCE7F1}" destId="{420215C0-6209-4638-B0A5-A6FD6CD3F41D}" srcOrd="2" destOrd="0" parTransId="{413160B3-C7DE-47F5-B8FA-65B62581714F}" sibTransId="{53AF7433-C401-49F3-830A-FB0CAC7B16B8}"/>
    <dgm:cxn modelId="{2CD701D1-ECA9-4B14-B44F-26E1E772FD68}" type="presOf" srcId="{AD049992-847C-4ADD-BE08-A81E22F5D60D}" destId="{C9F92945-817B-4F32-BC89-DA1592CBAF8A}" srcOrd="0" destOrd="0" presId="urn:microsoft.com/office/officeart/2005/8/layout/hList1"/>
    <dgm:cxn modelId="{8D62AED3-5321-421A-AB50-BC93F9AF7F21}" srcId="{B0202F5B-6CE4-44AD-9C53-32E2FC1F06A1}" destId="{882FDBA5-0D2B-4A17-B60C-2C9050E952B7}" srcOrd="2" destOrd="0" parTransId="{228BC954-6850-4866-84C5-D05BF74A3E81}" sibTransId="{136D1049-9DC7-44E7-81A3-1C5C7A9B696A}"/>
    <dgm:cxn modelId="{ACAF65D9-3A56-49FA-A2A5-EE96FB3499FE}" srcId="{B0202F5B-6CE4-44AD-9C53-32E2FC1F06A1}" destId="{8C51C4BA-D347-4AF0-AAE7-57673341261A}" srcOrd="1" destOrd="0" parTransId="{F3A1AC1B-B2FF-4296-82B6-474E6AD81047}" sibTransId="{FB780DA6-2FA3-4E55-A4AC-46BFCF9B09E2}"/>
    <dgm:cxn modelId="{BF43CCE3-2495-4305-B385-4AE3BCF45ED5}" srcId="{F4CE8515-EA4D-4713-AFA6-C061821862D5}" destId="{AD049992-847C-4ADD-BE08-A81E22F5D60D}" srcOrd="1" destOrd="0" parTransId="{E499FDB0-F8F9-49BB-805D-3AFB1A33907D}" sibTransId="{18A2B3FA-9B67-4BBF-9870-A99D1EAE4189}"/>
    <dgm:cxn modelId="{57180CE8-CC87-419B-8066-34BC40298877}" type="presOf" srcId="{B0202F5B-6CE4-44AD-9C53-32E2FC1F06A1}" destId="{10D4B00C-79C5-4B0C-9DF3-AB2C125C3F3D}" srcOrd="0" destOrd="0" presId="urn:microsoft.com/office/officeart/2005/8/layout/hList1"/>
    <dgm:cxn modelId="{8BD34AEF-ACB2-4684-8960-999862B3DB10}" srcId="{AD049992-847C-4ADD-BE08-A81E22F5D60D}" destId="{E121C8BC-01C2-4738-9FFE-AA90F4D24B07}" srcOrd="0" destOrd="0" parTransId="{F29EC2FE-C2FC-413B-9B94-6F712113408B}" sibTransId="{2CE5E40F-E86E-48E1-9DFA-D6889026C2B6}"/>
    <dgm:cxn modelId="{ACC905F8-1B76-4E5F-8FF2-AA9675C673C7}" srcId="{B0202F5B-6CE4-44AD-9C53-32E2FC1F06A1}" destId="{87FACAA0-AE03-4F07-A66A-9F034264C362}" srcOrd="0" destOrd="0" parTransId="{6095EC10-3684-4FB8-9577-A653FA9EB6BE}" sibTransId="{35B14C40-1873-4443-AC28-000A49D54B0D}"/>
    <dgm:cxn modelId="{EE1BDDFA-0828-4AAC-A746-EF41866BAADA}" type="presOf" srcId="{5E06755E-949E-47A5-A6D9-4B5079B924EE}" destId="{4C6F6312-2CD2-495D-A43E-39F12BE89E27}" srcOrd="0" destOrd="1" presId="urn:microsoft.com/office/officeart/2005/8/layout/hList1"/>
    <dgm:cxn modelId="{3E205DFD-6D7E-4AB6-88FE-CE551EB4AE95}" type="presOf" srcId="{E121C8BC-01C2-4738-9FFE-AA90F4D24B07}" destId="{4C6F6312-2CD2-495D-A43E-39F12BE89E27}" srcOrd="0" destOrd="0" presId="urn:microsoft.com/office/officeart/2005/8/layout/hList1"/>
    <dgm:cxn modelId="{E7BE34FD-9BC3-43BC-89AD-DC99EDC13766}" type="presParOf" srcId="{67CD49FB-751F-4F1F-9532-2D21B24393DD}" destId="{4B035CED-8FC7-4931-9E92-F2EEDABB763E}" srcOrd="0" destOrd="0" presId="urn:microsoft.com/office/officeart/2005/8/layout/hList1"/>
    <dgm:cxn modelId="{4AC2A4E7-66D0-422B-AE42-716580D441B0}" type="presParOf" srcId="{4B035CED-8FC7-4931-9E92-F2EEDABB763E}" destId="{F44D38CB-6604-4B5B-9B05-86FA69B0758D}" srcOrd="0" destOrd="0" presId="urn:microsoft.com/office/officeart/2005/8/layout/hList1"/>
    <dgm:cxn modelId="{88DFD9E2-81E0-4276-89C5-20F2CAAB8FB2}" type="presParOf" srcId="{4B035CED-8FC7-4931-9E92-F2EEDABB763E}" destId="{A1803BB0-E752-46EF-A17E-513A87AE722F}" srcOrd="1" destOrd="0" presId="urn:microsoft.com/office/officeart/2005/8/layout/hList1"/>
    <dgm:cxn modelId="{46D34B88-58AD-4AAE-B0BA-7BEFCBF7308A}" type="presParOf" srcId="{67CD49FB-751F-4F1F-9532-2D21B24393DD}" destId="{83E44E93-E195-4394-B58E-A66E9994AFCA}" srcOrd="1" destOrd="0" presId="urn:microsoft.com/office/officeart/2005/8/layout/hList1"/>
    <dgm:cxn modelId="{74EF435E-A698-4EEA-A806-702175C8BEC7}" type="presParOf" srcId="{67CD49FB-751F-4F1F-9532-2D21B24393DD}" destId="{1BFD2DCA-74BC-491E-9458-2018E56E698F}" srcOrd="2" destOrd="0" presId="urn:microsoft.com/office/officeart/2005/8/layout/hList1"/>
    <dgm:cxn modelId="{0AF26C33-BEF2-4DAA-BBCB-F54B17733326}" type="presParOf" srcId="{1BFD2DCA-74BC-491E-9458-2018E56E698F}" destId="{C9F92945-817B-4F32-BC89-DA1592CBAF8A}" srcOrd="0" destOrd="0" presId="urn:microsoft.com/office/officeart/2005/8/layout/hList1"/>
    <dgm:cxn modelId="{80B4B67C-2B84-4A06-881F-DBDA2A68B161}" type="presParOf" srcId="{1BFD2DCA-74BC-491E-9458-2018E56E698F}" destId="{4C6F6312-2CD2-495D-A43E-39F12BE89E27}" srcOrd="1" destOrd="0" presId="urn:microsoft.com/office/officeart/2005/8/layout/hList1"/>
    <dgm:cxn modelId="{218203FF-985D-46D8-853F-AE905E5C3E8D}" type="presParOf" srcId="{67CD49FB-751F-4F1F-9532-2D21B24393DD}" destId="{667FC569-25E1-49A3-8A63-5E1540ED11ED}" srcOrd="3" destOrd="0" presId="urn:microsoft.com/office/officeart/2005/8/layout/hList1"/>
    <dgm:cxn modelId="{EA522D30-E742-4A83-8E71-D2BA001A6A74}" type="presParOf" srcId="{67CD49FB-751F-4F1F-9532-2D21B24393DD}" destId="{4D550E9C-7C75-4821-B3AD-2E6B37D6C30C}" srcOrd="4" destOrd="0" presId="urn:microsoft.com/office/officeart/2005/8/layout/hList1"/>
    <dgm:cxn modelId="{C8414658-0717-45F2-AD90-3F343398CBE2}" type="presParOf" srcId="{4D550E9C-7C75-4821-B3AD-2E6B37D6C30C}" destId="{10D4B00C-79C5-4B0C-9DF3-AB2C125C3F3D}" srcOrd="0" destOrd="0" presId="urn:microsoft.com/office/officeart/2005/8/layout/hList1"/>
    <dgm:cxn modelId="{F4A19BC7-BB1B-4EA9-93CA-C7B0B062808D}" type="presParOf" srcId="{4D550E9C-7C75-4821-B3AD-2E6B37D6C30C}" destId="{5EFE52C5-3901-4732-A2B0-B58E9B09897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DC06B8-1027-442E-953A-DC8CC1CC4DDB}"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9175438E-398A-4A61-A4C5-048C83C248BC}">
      <dgm:prSet/>
      <dgm:spPr/>
      <dgm:t>
        <a:bodyPr/>
        <a:lstStyle/>
        <a:p>
          <a:r>
            <a:rPr lang="en-US" dirty="0"/>
            <a:t>Exercise programs that are self-paced and a lower intensity </a:t>
          </a:r>
        </a:p>
      </dgm:t>
    </dgm:pt>
    <dgm:pt modelId="{92FE7514-812B-4244-9448-4CFAE7710020}" type="parTrans" cxnId="{1A7E11DA-FF5F-45B4-9A24-0B381315E545}">
      <dgm:prSet/>
      <dgm:spPr/>
      <dgm:t>
        <a:bodyPr/>
        <a:lstStyle/>
        <a:p>
          <a:endParaRPr lang="en-US"/>
        </a:p>
      </dgm:t>
    </dgm:pt>
    <dgm:pt modelId="{DACD1C02-A3B3-45CF-9187-9722CCE0558E}" type="sibTrans" cxnId="{1A7E11DA-FF5F-45B4-9A24-0B381315E545}">
      <dgm:prSet/>
      <dgm:spPr/>
      <dgm:t>
        <a:bodyPr/>
        <a:lstStyle/>
        <a:p>
          <a:endParaRPr lang="en-US"/>
        </a:p>
      </dgm:t>
    </dgm:pt>
    <dgm:pt modelId="{DDF1BECD-863A-4CDE-B313-02C03E32C31A}">
      <dgm:prSet/>
      <dgm:spPr/>
      <dgm:t>
        <a:bodyPr/>
        <a:lstStyle/>
        <a:p>
          <a:r>
            <a:rPr lang="en-US"/>
            <a:t>Traditional exercise programs of resistance and cardiovascular endurance have shown poor adherence overall for children and adolescents with fibromyalgia. </a:t>
          </a:r>
        </a:p>
      </dgm:t>
    </dgm:pt>
    <dgm:pt modelId="{A91C5C17-1C9E-4E39-963C-08DBA7CA68C1}" type="parTrans" cxnId="{5A9FDAE9-2926-4F50-90C6-0A0892E9F231}">
      <dgm:prSet/>
      <dgm:spPr/>
      <dgm:t>
        <a:bodyPr/>
        <a:lstStyle/>
        <a:p>
          <a:endParaRPr lang="en-US"/>
        </a:p>
      </dgm:t>
    </dgm:pt>
    <dgm:pt modelId="{8DAD5B7F-3D22-46FF-A0C4-96CA76D75130}" type="sibTrans" cxnId="{5A9FDAE9-2926-4F50-90C6-0A0892E9F231}">
      <dgm:prSet/>
      <dgm:spPr/>
      <dgm:t>
        <a:bodyPr/>
        <a:lstStyle/>
        <a:p>
          <a:endParaRPr lang="en-US"/>
        </a:p>
      </dgm:t>
    </dgm:pt>
    <dgm:pt modelId="{2CF47EBD-DEE1-4CDF-9FAB-56490F52205B}">
      <dgm:prSet/>
      <dgm:spPr/>
      <dgm:t>
        <a:bodyPr/>
        <a:lstStyle/>
        <a:p>
          <a:r>
            <a:rPr lang="en-US" dirty="0"/>
            <a:t>Movement based complimentary therapies like tai-chi and yoga have  improved adherence at long term follow up due to lower intensities and integration of deep breathing techniques </a:t>
          </a:r>
        </a:p>
      </dgm:t>
    </dgm:pt>
    <dgm:pt modelId="{939B2DB7-553A-4BB8-AEC1-B698749DA793}" type="parTrans" cxnId="{10C11F66-A180-40F8-B6D1-1DD7A5B22018}">
      <dgm:prSet/>
      <dgm:spPr/>
      <dgm:t>
        <a:bodyPr/>
        <a:lstStyle/>
        <a:p>
          <a:endParaRPr lang="en-US"/>
        </a:p>
      </dgm:t>
    </dgm:pt>
    <dgm:pt modelId="{CF2DC3FD-6ABE-4FFE-A3B5-1AD7D042578B}" type="sibTrans" cxnId="{10C11F66-A180-40F8-B6D1-1DD7A5B22018}">
      <dgm:prSet/>
      <dgm:spPr/>
      <dgm:t>
        <a:bodyPr/>
        <a:lstStyle/>
        <a:p>
          <a:endParaRPr lang="en-US"/>
        </a:p>
      </dgm:t>
    </dgm:pt>
    <dgm:pt modelId="{5544A875-F9E7-48A4-B78E-9F8CCCAB8F96}">
      <dgm:prSet/>
      <dgm:spPr/>
      <dgm:t>
        <a:bodyPr/>
        <a:lstStyle/>
        <a:p>
          <a:r>
            <a:rPr lang="en-US" dirty="0"/>
            <a:t>Complimentary and alternative medical exercise such as tai-chi and dance has shown significant improvements on adult patient’s quality of life on the Fibromyalgia Impact Questionnaire</a:t>
          </a:r>
        </a:p>
      </dgm:t>
    </dgm:pt>
    <dgm:pt modelId="{C62BA53E-1124-499A-A1B7-361FEA3CBD48}" type="parTrans" cxnId="{45B8BC1F-C2FA-4EDE-8FA7-D403A2FFEC4C}">
      <dgm:prSet/>
      <dgm:spPr/>
      <dgm:t>
        <a:bodyPr/>
        <a:lstStyle/>
        <a:p>
          <a:endParaRPr lang="en-US"/>
        </a:p>
      </dgm:t>
    </dgm:pt>
    <dgm:pt modelId="{BC0E06E2-7FA2-4565-8D5A-0C3A4CC6AEAA}" type="sibTrans" cxnId="{45B8BC1F-C2FA-4EDE-8FA7-D403A2FFEC4C}">
      <dgm:prSet/>
      <dgm:spPr/>
      <dgm:t>
        <a:bodyPr/>
        <a:lstStyle/>
        <a:p>
          <a:endParaRPr lang="en-US"/>
        </a:p>
      </dgm:t>
    </dgm:pt>
    <dgm:pt modelId="{FAD57AF8-5442-49B3-998A-35BF6FBC8AFA}" type="pres">
      <dgm:prSet presAssocID="{2EDC06B8-1027-442E-953A-DC8CC1CC4DDB}" presName="root" presStyleCnt="0">
        <dgm:presLayoutVars>
          <dgm:dir/>
          <dgm:resizeHandles val="exact"/>
        </dgm:presLayoutVars>
      </dgm:prSet>
      <dgm:spPr/>
    </dgm:pt>
    <dgm:pt modelId="{B47F8A3C-E756-4B1C-9625-690401CFA0A3}" type="pres">
      <dgm:prSet presAssocID="{2EDC06B8-1027-442E-953A-DC8CC1CC4DDB}" presName="container" presStyleCnt="0">
        <dgm:presLayoutVars>
          <dgm:dir/>
          <dgm:resizeHandles val="exact"/>
        </dgm:presLayoutVars>
      </dgm:prSet>
      <dgm:spPr/>
    </dgm:pt>
    <dgm:pt modelId="{11EC662D-AE3F-4C56-B162-931CEF809FC0}" type="pres">
      <dgm:prSet presAssocID="{9175438E-398A-4A61-A4C5-048C83C248BC}" presName="compNode" presStyleCnt="0"/>
      <dgm:spPr/>
    </dgm:pt>
    <dgm:pt modelId="{950388E4-13A5-43FF-9079-2AA0FD842A21}" type="pres">
      <dgm:prSet presAssocID="{9175438E-398A-4A61-A4C5-048C83C248BC}" presName="iconBgRect" presStyleLbl="bgShp" presStyleIdx="0" presStyleCnt="4"/>
      <dgm:spPr/>
    </dgm:pt>
    <dgm:pt modelId="{86AECA6A-760B-47C5-A941-5B960BC7962B}" type="pres">
      <dgm:prSet presAssocID="{9175438E-398A-4A61-A4C5-048C83C248B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7B7305DB-5BC2-418D-BF06-0106AFB78015}" type="pres">
      <dgm:prSet presAssocID="{9175438E-398A-4A61-A4C5-048C83C248BC}" presName="spaceRect" presStyleCnt="0"/>
      <dgm:spPr/>
    </dgm:pt>
    <dgm:pt modelId="{037A0357-AFD3-480A-BE7B-2753F5970F7F}" type="pres">
      <dgm:prSet presAssocID="{9175438E-398A-4A61-A4C5-048C83C248BC}" presName="textRect" presStyleLbl="revTx" presStyleIdx="0" presStyleCnt="4">
        <dgm:presLayoutVars>
          <dgm:chMax val="1"/>
          <dgm:chPref val="1"/>
        </dgm:presLayoutVars>
      </dgm:prSet>
      <dgm:spPr/>
    </dgm:pt>
    <dgm:pt modelId="{F50CB7A1-02A2-47EC-A335-313C2B310A8D}" type="pres">
      <dgm:prSet presAssocID="{DACD1C02-A3B3-45CF-9187-9722CCE0558E}" presName="sibTrans" presStyleLbl="sibTrans2D1" presStyleIdx="0" presStyleCnt="0"/>
      <dgm:spPr/>
    </dgm:pt>
    <dgm:pt modelId="{ADA765AA-A658-45AD-BABA-358A04A307B1}" type="pres">
      <dgm:prSet presAssocID="{DDF1BECD-863A-4CDE-B313-02C03E32C31A}" presName="compNode" presStyleCnt="0"/>
      <dgm:spPr/>
    </dgm:pt>
    <dgm:pt modelId="{0FD4CEEA-D540-4A1D-8D0D-99CBF7727832}" type="pres">
      <dgm:prSet presAssocID="{DDF1BECD-863A-4CDE-B313-02C03E32C31A}" presName="iconBgRect" presStyleLbl="bgShp" presStyleIdx="1" presStyleCnt="4"/>
      <dgm:spPr/>
    </dgm:pt>
    <dgm:pt modelId="{DA217D12-857B-4CFD-9FA6-4C443DBE3354}" type="pres">
      <dgm:prSet presAssocID="{DDF1BECD-863A-4CDE-B313-02C03E32C3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85727D97-D0C0-4E3C-9ECC-4C626AD16744}" type="pres">
      <dgm:prSet presAssocID="{DDF1BECD-863A-4CDE-B313-02C03E32C31A}" presName="spaceRect" presStyleCnt="0"/>
      <dgm:spPr/>
    </dgm:pt>
    <dgm:pt modelId="{FF93D5AB-74F9-42D6-B5C6-72A5BE2410C8}" type="pres">
      <dgm:prSet presAssocID="{DDF1BECD-863A-4CDE-B313-02C03E32C31A}" presName="textRect" presStyleLbl="revTx" presStyleIdx="1" presStyleCnt="4">
        <dgm:presLayoutVars>
          <dgm:chMax val="1"/>
          <dgm:chPref val="1"/>
        </dgm:presLayoutVars>
      </dgm:prSet>
      <dgm:spPr/>
    </dgm:pt>
    <dgm:pt modelId="{90272BC5-570B-4175-BD5B-891659E1AD93}" type="pres">
      <dgm:prSet presAssocID="{8DAD5B7F-3D22-46FF-A0C4-96CA76D75130}" presName="sibTrans" presStyleLbl="sibTrans2D1" presStyleIdx="0" presStyleCnt="0"/>
      <dgm:spPr/>
    </dgm:pt>
    <dgm:pt modelId="{0421D94E-B0F6-41BF-9107-F9F8A0B4AED8}" type="pres">
      <dgm:prSet presAssocID="{2CF47EBD-DEE1-4CDF-9FAB-56490F52205B}" presName="compNode" presStyleCnt="0"/>
      <dgm:spPr/>
    </dgm:pt>
    <dgm:pt modelId="{6B0FA70B-5973-43E0-B64C-3CD447CDC58A}" type="pres">
      <dgm:prSet presAssocID="{2CF47EBD-DEE1-4CDF-9FAB-56490F52205B}" presName="iconBgRect" presStyleLbl="bgShp" presStyleIdx="2" presStyleCnt="4"/>
      <dgm:spPr/>
    </dgm:pt>
    <dgm:pt modelId="{C39AEBD8-E75F-486C-980B-094CC39EE4C8}" type="pres">
      <dgm:prSet presAssocID="{2CF47EBD-DEE1-4CDF-9FAB-56490F52205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1730FECA-0F1B-44E5-A9A3-523C1FBF3AF7}" type="pres">
      <dgm:prSet presAssocID="{2CF47EBD-DEE1-4CDF-9FAB-56490F52205B}" presName="spaceRect" presStyleCnt="0"/>
      <dgm:spPr/>
    </dgm:pt>
    <dgm:pt modelId="{763B39CA-529C-4806-BBE3-A305CD20E4C1}" type="pres">
      <dgm:prSet presAssocID="{2CF47EBD-DEE1-4CDF-9FAB-56490F52205B}" presName="textRect" presStyleLbl="revTx" presStyleIdx="2" presStyleCnt="4">
        <dgm:presLayoutVars>
          <dgm:chMax val="1"/>
          <dgm:chPref val="1"/>
        </dgm:presLayoutVars>
      </dgm:prSet>
      <dgm:spPr/>
    </dgm:pt>
    <dgm:pt modelId="{AC4DA1D1-642D-47B6-B207-5CC2607EA12D}" type="pres">
      <dgm:prSet presAssocID="{CF2DC3FD-6ABE-4FFE-A3B5-1AD7D042578B}" presName="sibTrans" presStyleLbl="sibTrans2D1" presStyleIdx="0" presStyleCnt="0"/>
      <dgm:spPr/>
    </dgm:pt>
    <dgm:pt modelId="{8130C6B0-406A-436D-9EF3-93CB06EC2868}" type="pres">
      <dgm:prSet presAssocID="{5544A875-F9E7-48A4-B78E-9F8CCCAB8F96}" presName="compNode" presStyleCnt="0"/>
      <dgm:spPr/>
    </dgm:pt>
    <dgm:pt modelId="{C668C791-57B7-4635-AB2E-A3BAC3150065}" type="pres">
      <dgm:prSet presAssocID="{5544A875-F9E7-48A4-B78E-9F8CCCAB8F96}" presName="iconBgRect" presStyleLbl="bgShp" presStyleIdx="3" presStyleCnt="4"/>
      <dgm:spPr/>
    </dgm:pt>
    <dgm:pt modelId="{90073026-3800-4EB6-9702-288EEFED79C8}" type="pres">
      <dgm:prSet presAssocID="{5544A875-F9E7-48A4-B78E-9F8CCCAB8F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B31CE2C3-740E-4870-89EB-0182920043E6}" type="pres">
      <dgm:prSet presAssocID="{5544A875-F9E7-48A4-B78E-9F8CCCAB8F96}" presName="spaceRect" presStyleCnt="0"/>
      <dgm:spPr/>
    </dgm:pt>
    <dgm:pt modelId="{19138E95-64A4-4EB9-960C-F14A6226B67B}" type="pres">
      <dgm:prSet presAssocID="{5544A875-F9E7-48A4-B78E-9F8CCCAB8F96}" presName="textRect" presStyleLbl="revTx" presStyleIdx="3" presStyleCnt="4">
        <dgm:presLayoutVars>
          <dgm:chMax val="1"/>
          <dgm:chPref val="1"/>
        </dgm:presLayoutVars>
      </dgm:prSet>
      <dgm:spPr/>
    </dgm:pt>
  </dgm:ptLst>
  <dgm:cxnLst>
    <dgm:cxn modelId="{45B8BC1F-C2FA-4EDE-8FA7-D403A2FFEC4C}" srcId="{2EDC06B8-1027-442E-953A-DC8CC1CC4DDB}" destId="{5544A875-F9E7-48A4-B78E-9F8CCCAB8F96}" srcOrd="3" destOrd="0" parTransId="{C62BA53E-1124-499A-A1B7-361FEA3CBD48}" sibTransId="{BC0E06E2-7FA2-4565-8D5A-0C3A4CC6AEAA}"/>
    <dgm:cxn modelId="{F7E5D42F-A591-4969-80D6-B37258CB7CB9}" type="presOf" srcId="{2CF47EBD-DEE1-4CDF-9FAB-56490F52205B}" destId="{763B39CA-529C-4806-BBE3-A305CD20E4C1}" srcOrd="0" destOrd="0" presId="urn:microsoft.com/office/officeart/2018/2/layout/IconCircleList"/>
    <dgm:cxn modelId="{4BA8A034-FFE8-4E54-991D-04FB4B1D16B6}" type="presOf" srcId="{DACD1C02-A3B3-45CF-9187-9722CCE0558E}" destId="{F50CB7A1-02A2-47EC-A335-313C2B310A8D}" srcOrd="0" destOrd="0" presId="urn:microsoft.com/office/officeart/2018/2/layout/IconCircleList"/>
    <dgm:cxn modelId="{97541039-3C30-458D-A1CA-4A9896E81E22}" type="presOf" srcId="{DDF1BECD-863A-4CDE-B313-02C03E32C31A}" destId="{FF93D5AB-74F9-42D6-B5C6-72A5BE2410C8}" srcOrd="0" destOrd="0" presId="urn:microsoft.com/office/officeart/2018/2/layout/IconCircleList"/>
    <dgm:cxn modelId="{C50B9139-CEE2-4EBF-A50B-1B8F6D714152}" type="presOf" srcId="{8DAD5B7F-3D22-46FF-A0C4-96CA76D75130}" destId="{90272BC5-570B-4175-BD5B-891659E1AD93}" srcOrd="0" destOrd="0" presId="urn:microsoft.com/office/officeart/2018/2/layout/IconCircleList"/>
    <dgm:cxn modelId="{10C11F66-A180-40F8-B6D1-1DD7A5B22018}" srcId="{2EDC06B8-1027-442E-953A-DC8CC1CC4DDB}" destId="{2CF47EBD-DEE1-4CDF-9FAB-56490F52205B}" srcOrd="2" destOrd="0" parTransId="{939B2DB7-553A-4BB8-AEC1-B698749DA793}" sibTransId="{CF2DC3FD-6ABE-4FFE-A3B5-1AD7D042578B}"/>
    <dgm:cxn modelId="{06D4B955-DEE2-4E40-825F-24C0A34759DB}" type="presOf" srcId="{9175438E-398A-4A61-A4C5-048C83C248BC}" destId="{037A0357-AFD3-480A-BE7B-2753F5970F7F}" srcOrd="0" destOrd="0" presId="urn:microsoft.com/office/officeart/2018/2/layout/IconCircleList"/>
    <dgm:cxn modelId="{74A3F8C7-A07F-438B-9EA1-17F19EF1E9FA}" type="presOf" srcId="{CF2DC3FD-6ABE-4FFE-A3B5-1AD7D042578B}" destId="{AC4DA1D1-642D-47B6-B207-5CC2607EA12D}" srcOrd="0" destOrd="0" presId="urn:microsoft.com/office/officeart/2018/2/layout/IconCircleList"/>
    <dgm:cxn modelId="{DC497AD5-B0CD-41C0-83F6-6288893696F2}" type="presOf" srcId="{2EDC06B8-1027-442E-953A-DC8CC1CC4DDB}" destId="{FAD57AF8-5442-49B3-998A-35BF6FBC8AFA}" srcOrd="0" destOrd="0" presId="urn:microsoft.com/office/officeart/2018/2/layout/IconCircleList"/>
    <dgm:cxn modelId="{1A7E11DA-FF5F-45B4-9A24-0B381315E545}" srcId="{2EDC06B8-1027-442E-953A-DC8CC1CC4DDB}" destId="{9175438E-398A-4A61-A4C5-048C83C248BC}" srcOrd="0" destOrd="0" parTransId="{92FE7514-812B-4244-9448-4CFAE7710020}" sibTransId="{DACD1C02-A3B3-45CF-9187-9722CCE0558E}"/>
    <dgm:cxn modelId="{5A9FDAE9-2926-4F50-90C6-0A0892E9F231}" srcId="{2EDC06B8-1027-442E-953A-DC8CC1CC4DDB}" destId="{DDF1BECD-863A-4CDE-B313-02C03E32C31A}" srcOrd="1" destOrd="0" parTransId="{A91C5C17-1C9E-4E39-963C-08DBA7CA68C1}" sibTransId="{8DAD5B7F-3D22-46FF-A0C4-96CA76D75130}"/>
    <dgm:cxn modelId="{71EB13EE-C3F2-4D94-B157-D73D839D0B56}" type="presOf" srcId="{5544A875-F9E7-48A4-B78E-9F8CCCAB8F96}" destId="{19138E95-64A4-4EB9-960C-F14A6226B67B}" srcOrd="0" destOrd="0" presId="urn:microsoft.com/office/officeart/2018/2/layout/IconCircleList"/>
    <dgm:cxn modelId="{27CC4673-FB4B-4F59-BA2E-28F1F30FE1F8}" type="presParOf" srcId="{FAD57AF8-5442-49B3-998A-35BF6FBC8AFA}" destId="{B47F8A3C-E756-4B1C-9625-690401CFA0A3}" srcOrd="0" destOrd="0" presId="urn:microsoft.com/office/officeart/2018/2/layout/IconCircleList"/>
    <dgm:cxn modelId="{FF872A79-0B34-4EBB-873C-31DDB9E17ED7}" type="presParOf" srcId="{B47F8A3C-E756-4B1C-9625-690401CFA0A3}" destId="{11EC662D-AE3F-4C56-B162-931CEF809FC0}" srcOrd="0" destOrd="0" presId="urn:microsoft.com/office/officeart/2018/2/layout/IconCircleList"/>
    <dgm:cxn modelId="{92BA45D7-CB84-4C89-81E9-E94B5759B8FF}" type="presParOf" srcId="{11EC662D-AE3F-4C56-B162-931CEF809FC0}" destId="{950388E4-13A5-43FF-9079-2AA0FD842A21}" srcOrd="0" destOrd="0" presId="urn:microsoft.com/office/officeart/2018/2/layout/IconCircleList"/>
    <dgm:cxn modelId="{D651874F-259E-4EA8-AC04-FD5F23A3EAAF}" type="presParOf" srcId="{11EC662D-AE3F-4C56-B162-931CEF809FC0}" destId="{86AECA6A-760B-47C5-A941-5B960BC7962B}" srcOrd="1" destOrd="0" presId="urn:microsoft.com/office/officeart/2018/2/layout/IconCircleList"/>
    <dgm:cxn modelId="{7C72B668-047B-4F07-8CBA-C0B94BA178D9}" type="presParOf" srcId="{11EC662D-AE3F-4C56-B162-931CEF809FC0}" destId="{7B7305DB-5BC2-418D-BF06-0106AFB78015}" srcOrd="2" destOrd="0" presId="urn:microsoft.com/office/officeart/2018/2/layout/IconCircleList"/>
    <dgm:cxn modelId="{C9423AC5-2F8D-4D8D-9B16-061DB5D41803}" type="presParOf" srcId="{11EC662D-AE3F-4C56-B162-931CEF809FC0}" destId="{037A0357-AFD3-480A-BE7B-2753F5970F7F}" srcOrd="3" destOrd="0" presId="urn:microsoft.com/office/officeart/2018/2/layout/IconCircleList"/>
    <dgm:cxn modelId="{4F5EE07D-11E5-4799-B337-3F2CC8E6DD8B}" type="presParOf" srcId="{B47F8A3C-E756-4B1C-9625-690401CFA0A3}" destId="{F50CB7A1-02A2-47EC-A335-313C2B310A8D}" srcOrd="1" destOrd="0" presId="urn:microsoft.com/office/officeart/2018/2/layout/IconCircleList"/>
    <dgm:cxn modelId="{9A12052A-2F48-4272-8958-5C91F487B3ED}" type="presParOf" srcId="{B47F8A3C-E756-4B1C-9625-690401CFA0A3}" destId="{ADA765AA-A658-45AD-BABA-358A04A307B1}" srcOrd="2" destOrd="0" presId="urn:microsoft.com/office/officeart/2018/2/layout/IconCircleList"/>
    <dgm:cxn modelId="{F50C9F7F-8F6D-486A-83A0-2811633495DB}" type="presParOf" srcId="{ADA765AA-A658-45AD-BABA-358A04A307B1}" destId="{0FD4CEEA-D540-4A1D-8D0D-99CBF7727832}" srcOrd="0" destOrd="0" presId="urn:microsoft.com/office/officeart/2018/2/layout/IconCircleList"/>
    <dgm:cxn modelId="{4A38A5BD-DDF7-4CE0-87C0-89AFF58D0E2E}" type="presParOf" srcId="{ADA765AA-A658-45AD-BABA-358A04A307B1}" destId="{DA217D12-857B-4CFD-9FA6-4C443DBE3354}" srcOrd="1" destOrd="0" presId="urn:microsoft.com/office/officeart/2018/2/layout/IconCircleList"/>
    <dgm:cxn modelId="{262228B0-C205-4E8B-AA9B-4FAD1F9AE851}" type="presParOf" srcId="{ADA765AA-A658-45AD-BABA-358A04A307B1}" destId="{85727D97-D0C0-4E3C-9ECC-4C626AD16744}" srcOrd="2" destOrd="0" presId="urn:microsoft.com/office/officeart/2018/2/layout/IconCircleList"/>
    <dgm:cxn modelId="{40361695-EBB9-4C6A-84BD-2D660240F725}" type="presParOf" srcId="{ADA765AA-A658-45AD-BABA-358A04A307B1}" destId="{FF93D5AB-74F9-42D6-B5C6-72A5BE2410C8}" srcOrd="3" destOrd="0" presId="urn:microsoft.com/office/officeart/2018/2/layout/IconCircleList"/>
    <dgm:cxn modelId="{3B80F609-20A3-4B57-A891-A17CA4906D35}" type="presParOf" srcId="{B47F8A3C-E756-4B1C-9625-690401CFA0A3}" destId="{90272BC5-570B-4175-BD5B-891659E1AD93}" srcOrd="3" destOrd="0" presId="urn:microsoft.com/office/officeart/2018/2/layout/IconCircleList"/>
    <dgm:cxn modelId="{ED079AC4-F956-4CF6-9023-1DB8B1D29928}" type="presParOf" srcId="{B47F8A3C-E756-4B1C-9625-690401CFA0A3}" destId="{0421D94E-B0F6-41BF-9107-F9F8A0B4AED8}" srcOrd="4" destOrd="0" presId="urn:microsoft.com/office/officeart/2018/2/layout/IconCircleList"/>
    <dgm:cxn modelId="{CA52549D-8E3F-4F48-9D48-6795B1A15CFA}" type="presParOf" srcId="{0421D94E-B0F6-41BF-9107-F9F8A0B4AED8}" destId="{6B0FA70B-5973-43E0-B64C-3CD447CDC58A}" srcOrd="0" destOrd="0" presId="urn:microsoft.com/office/officeart/2018/2/layout/IconCircleList"/>
    <dgm:cxn modelId="{6B413D5C-F206-4EFF-814E-DE7702D3F5AA}" type="presParOf" srcId="{0421D94E-B0F6-41BF-9107-F9F8A0B4AED8}" destId="{C39AEBD8-E75F-486C-980B-094CC39EE4C8}" srcOrd="1" destOrd="0" presId="urn:microsoft.com/office/officeart/2018/2/layout/IconCircleList"/>
    <dgm:cxn modelId="{9C956CEB-BE8E-43E5-BEAC-6F63E5F9BC00}" type="presParOf" srcId="{0421D94E-B0F6-41BF-9107-F9F8A0B4AED8}" destId="{1730FECA-0F1B-44E5-A9A3-523C1FBF3AF7}" srcOrd="2" destOrd="0" presId="urn:microsoft.com/office/officeart/2018/2/layout/IconCircleList"/>
    <dgm:cxn modelId="{013CCA94-6A57-4073-8C1C-537528822077}" type="presParOf" srcId="{0421D94E-B0F6-41BF-9107-F9F8A0B4AED8}" destId="{763B39CA-529C-4806-BBE3-A305CD20E4C1}" srcOrd="3" destOrd="0" presId="urn:microsoft.com/office/officeart/2018/2/layout/IconCircleList"/>
    <dgm:cxn modelId="{599294CE-53CA-4137-8EC6-D1C7DA2350FD}" type="presParOf" srcId="{B47F8A3C-E756-4B1C-9625-690401CFA0A3}" destId="{AC4DA1D1-642D-47B6-B207-5CC2607EA12D}" srcOrd="5" destOrd="0" presId="urn:microsoft.com/office/officeart/2018/2/layout/IconCircleList"/>
    <dgm:cxn modelId="{6181F6F5-0888-4AC9-A0CA-C1FCF5539C28}" type="presParOf" srcId="{B47F8A3C-E756-4B1C-9625-690401CFA0A3}" destId="{8130C6B0-406A-436D-9EF3-93CB06EC2868}" srcOrd="6" destOrd="0" presId="urn:microsoft.com/office/officeart/2018/2/layout/IconCircleList"/>
    <dgm:cxn modelId="{63380134-7CDF-4973-BD9D-929C5D8902AF}" type="presParOf" srcId="{8130C6B0-406A-436D-9EF3-93CB06EC2868}" destId="{C668C791-57B7-4635-AB2E-A3BAC3150065}" srcOrd="0" destOrd="0" presId="urn:microsoft.com/office/officeart/2018/2/layout/IconCircleList"/>
    <dgm:cxn modelId="{5D48AF72-7005-4B02-95DC-CFC8CF775E4A}" type="presParOf" srcId="{8130C6B0-406A-436D-9EF3-93CB06EC2868}" destId="{90073026-3800-4EB6-9702-288EEFED79C8}" srcOrd="1" destOrd="0" presId="urn:microsoft.com/office/officeart/2018/2/layout/IconCircleList"/>
    <dgm:cxn modelId="{49CCB7E5-369F-4332-B2B1-8D8EF3CDD08F}" type="presParOf" srcId="{8130C6B0-406A-436D-9EF3-93CB06EC2868}" destId="{B31CE2C3-740E-4870-89EB-0182920043E6}" srcOrd="2" destOrd="0" presId="urn:microsoft.com/office/officeart/2018/2/layout/IconCircleList"/>
    <dgm:cxn modelId="{03B38495-72DC-480D-895D-F5316B03D7FE}" type="presParOf" srcId="{8130C6B0-406A-436D-9EF3-93CB06EC2868}" destId="{19138E95-64A4-4EB9-960C-F14A6226B67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7D494-1D1B-4F22-8A3B-64BB3FA58D33}">
      <dsp:nvSpPr>
        <dsp:cNvPr id="0" name=""/>
        <dsp:cNvSpPr/>
      </dsp:nvSpPr>
      <dsp:spPr>
        <a:xfrm>
          <a:off x="199141" y="237138"/>
          <a:ext cx="2127042" cy="206072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DAF224-0E8C-4DA3-92BC-578DBA60AF27}">
      <dsp:nvSpPr>
        <dsp:cNvPr id="0" name=""/>
        <dsp:cNvSpPr/>
      </dsp:nvSpPr>
      <dsp:spPr>
        <a:xfrm>
          <a:off x="499179" y="452510"/>
          <a:ext cx="1526965" cy="16299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6BC722-3ED7-483C-94DC-068795F762A3}">
      <dsp:nvSpPr>
        <dsp:cNvPr id="0" name=""/>
        <dsp:cNvSpPr/>
      </dsp:nvSpPr>
      <dsp:spPr>
        <a:xfrm>
          <a:off x="81412" y="2436936"/>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Less participation in activities</a:t>
          </a:r>
        </a:p>
      </dsp:txBody>
      <dsp:txXfrm>
        <a:off x="81412" y="2436936"/>
        <a:ext cx="2362500" cy="720000"/>
      </dsp:txXfrm>
    </dsp:sp>
    <dsp:sp modelId="{ADBEDF20-54D3-497B-AFB9-8E9E180F9107}">
      <dsp:nvSpPr>
        <dsp:cNvPr id="0" name=""/>
        <dsp:cNvSpPr/>
      </dsp:nvSpPr>
      <dsp:spPr>
        <a:xfrm>
          <a:off x="3026267" y="282267"/>
          <a:ext cx="2041209" cy="19592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35FD3-3E47-4E08-98A4-B333D0600B73}">
      <dsp:nvSpPr>
        <dsp:cNvPr id="0" name=""/>
        <dsp:cNvSpPr/>
      </dsp:nvSpPr>
      <dsp:spPr>
        <a:xfrm>
          <a:off x="3250703" y="482290"/>
          <a:ext cx="1575792" cy="14806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B81125-859C-44E1-96A5-EC58688332DF}">
      <dsp:nvSpPr>
        <dsp:cNvPr id="0" name=""/>
        <dsp:cNvSpPr/>
      </dsp:nvSpPr>
      <dsp:spPr>
        <a:xfrm>
          <a:off x="2857350" y="2411580"/>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Many school absences</a:t>
          </a:r>
        </a:p>
      </dsp:txBody>
      <dsp:txXfrm>
        <a:off x="2857350" y="2411580"/>
        <a:ext cx="2362500" cy="720000"/>
      </dsp:txXfrm>
    </dsp:sp>
    <dsp:sp modelId="{3D4ECFDA-63A6-4DC7-8A23-D04B463D5A87}">
      <dsp:nvSpPr>
        <dsp:cNvPr id="0" name=""/>
        <dsp:cNvSpPr/>
      </dsp:nvSpPr>
      <dsp:spPr>
        <a:xfrm>
          <a:off x="5826617" y="267372"/>
          <a:ext cx="1975840" cy="193978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DA7F8F-6256-4AAA-98E4-E091101FC0AA}">
      <dsp:nvSpPr>
        <dsp:cNvPr id="0" name=""/>
        <dsp:cNvSpPr/>
      </dsp:nvSpPr>
      <dsp:spPr>
        <a:xfrm>
          <a:off x="6026645" y="392041"/>
          <a:ext cx="1575783" cy="16904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3ED0EA-C467-41A9-B745-34B41CEAE642}">
      <dsp:nvSpPr>
        <dsp:cNvPr id="0" name=""/>
        <dsp:cNvSpPr/>
      </dsp:nvSpPr>
      <dsp:spPr>
        <a:xfrm>
          <a:off x="5633287" y="2406702"/>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Spending less time with friends </a:t>
          </a:r>
        </a:p>
      </dsp:txBody>
      <dsp:txXfrm>
        <a:off x="5633287" y="2406702"/>
        <a:ext cx="23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63412-A167-47D5-BA9D-05C13021215F}">
      <dsp:nvSpPr>
        <dsp:cNvPr id="0" name=""/>
        <dsp:cNvSpPr/>
      </dsp:nvSpPr>
      <dsp:spPr>
        <a:xfrm>
          <a:off x="2133602" y="1095252"/>
          <a:ext cx="1134394" cy="8320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AMPS Treatment</a:t>
          </a:r>
        </a:p>
      </dsp:txBody>
      <dsp:txXfrm>
        <a:off x="2299730" y="1217109"/>
        <a:ext cx="802138" cy="588380"/>
      </dsp:txXfrm>
    </dsp:sp>
    <dsp:sp modelId="{F8B3E86A-953F-412F-9A6B-00292C1F0844}">
      <dsp:nvSpPr>
        <dsp:cNvPr id="0" name=""/>
        <dsp:cNvSpPr/>
      </dsp:nvSpPr>
      <dsp:spPr>
        <a:xfrm rot="16200000">
          <a:off x="2575269" y="955682"/>
          <a:ext cx="251060" cy="28079"/>
        </a:xfrm>
        <a:custGeom>
          <a:avLst/>
          <a:gdLst/>
          <a:ahLst/>
          <a:cxnLst/>
          <a:rect l="0" t="0" r="0" b="0"/>
          <a:pathLst>
            <a:path>
              <a:moveTo>
                <a:pt x="0" y="14039"/>
              </a:moveTo>
              <a:lnTo>
                <a:pt x="251060" y="140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94523" y="963446"/>
        <a:ext cx="12553" cy="12553"/>
      </dsp:txXfrm>
    </dsp:sp>
    <dsp:sp modelId="{637F1C88-1473-46F3-AA4A-E7163535C9DD}">
      <dsp:nvSpPr>
        <dsp:cNvPr id="0" name=""/>
        <dsp:cNvSpPr/>
      </dsp:nvSpPr>
      <dsp:spPr>
        <a:xfrm>
          <a:off x="2167402" y="12097"/>
          <a:ext cx="1066795" cy="8320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Physicians</a:t>
          </a:r>
        </a:p>
      </dsp:txBody>
      <dsp:txXfrm>
        <a:off x="2323631" y="133954"/>
        <a:ext cx="754337" cy="588380"/>
      </dsp:txXfrm>
    </dsp:sp>
    <dsp:sp modelId="{8E3B8180-4F42-44E8-A3BD-A4A78FAD7ECF}">
      <dsp:nvSpPr>
        <dsp:cNvPr id="0" name=""/>
        <dsp:cNvSpPr/>
      </dsp:nvSpPr>
      <dsp:spPr>
        <a:xfrm rot="21535605">
          <a:off x="3267784" y="1483697"/>
          <a:ext cx="313906" cy="28079"/>
        </a:xfrm>
        <a:custGeom>
          <a:avLst/>
          <a:gdLst/>
          <a:ahLst/>
          <a:cxnLst/>
          <a:rect l="0" t="0" r="0" b="0"/>
          <a:pathLst>
            <a:path>
              <a:moveTo>
                <a:pt x="0" y="14039"/>
              </a:moveTo>
              <a:lnTo>
                <a:pt x="313906" y="140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6890" y="1489890"/>
        <a:ext cx="15695" cy="15695"/>
      </dsp:txXfrm>
    </dsp:sp>
    <dsp:sp modelId="{327727FC-53F6-4A73-A8E1-D9B1A5A6F3CF}">
      <dsp:nvSpPr>
        <dsp:cNvPr id="0" name=""/>
        <dsp:cNvSpPr/>
      </dsp:nvSpPr>
      <dsp:spPr>
        <a:xfrm>
          <a:off x="3581400" y="1066799"/>
          <a:ext cx="1276449" cy="832094"/>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Physical Therapists</a:t>
          </a:r>
        </a:p>
      </dsp:txBody>
      <dsp:txXfrm>
        <a:off x="3768332" y="1188656"/>
        <a:ext cx="902585" cy="588380"/>
      </dsp:txXfrm>
    </dsp:sp>
    <dsp:sp modelId="{83C2B14B-64BC-4CC5-8A51-D9973CDE889E}">
      <dsp:nvSpPr>
        <dsp:cNvPr id="0" name=""/>
        <dsp:cNvSpPr/>
      </dsp:nvSpPr>
      <dsp:spPr>
        <a:xfrm rot="5400000">
          <a:off x="2575269" y="2038837"/>
          <a:ext cx="251060" cy="28079"/>
        </a:xfrm>
        <a:custGeom>
          <a:avLst/>
          <a:gdLst/>
          <a:ahLst/>
          <a:cxnLst/>
          <a:rect l="0" t="0" r="0" b="0"/>
          <a:pathLst>
            <a:path>
              <a:moveTo>
                <a:pt x="0" y="14039"/>
              </a:moveTo>
              <a:lnTo>
                <a:pt x="251060" y="140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94523" y="2046600"/>
        <a:ext cx="12553" cy="12553"/>
      </dsp:txXfrm>
    </dsp:sp>
    <dsp:sp modelId="{E9801B85-4B36-4E6D-AD4A-388751C726C5}">
      <dsp:nvSpPr>
        <dsp:cNvPr id="0" name=""/>
        <dsp:cNvSpPr/>
      </dsp:nvSpPr>
      <dsp:spPr>
        <a:xfrm>
          <a:off x="2057399" y="2178407"/>
          <a:ext cx="1286800" cy="832094"/>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Mental </a:t>
          </a:r>
          <a:r>
            <a:rPr lang="en-US" sz="1400" kern="1200"/>
            <a:t>Health</a:t>
          </a:r>
          <a:r>
            <a:rPr lang="en-US" sz="1200" kern="1200"/>
            <a:t> Providers </a:t>
          </a:r>
        </a:p>
      </dsp:txBody>
      <dsp:txXfrm>
        <a:off x="2245846" y="2300264"/>
        <a:ext cx="909906" cy="588380"/>
      </dsp:txXfrm>
    </dsp:sp>
    <dsp:sp modelId="{DEE4CD51-A25A-404A-B089-8C18B41F9E9D}">
      <dsp:nvSpPr>
        <dsp:cNvPr id="0" name=""/>
        <dsp:cNvSpPr/>
      </dsp:nvSpPr>
      <dsp:spPr>
        <a:xfrm rot="10863585">
          <a:off x="1868480" y="1484317"/>
          <a:ext cx="265324" cy="28079"/>
        </a:xfrm>
        <a:custGeom>
          <a:avLst/>
          <a:gdLst/>
          <a:ahLst/>
          <a:cxnLst/>
          <a:rect l="0" t="0" r="0" b="0"/>
          <a:pathLst>
            <a:path>
              <a:moveTo>
                <a:pt x="0" y="14039"/>
              </a:moveTo>
              <a:lnTo>
                <a:pt x="265324" y="140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94509" y="1491724"/>
        <a:ext cx="13266" cy="13266"/>
      </dsp:txXfrm>
    </dsp:sp>
    <dsp:sp modelId="{84C6BE15-B8A8-44C3-B113-0571AE2935DC}">
      <dsp:nvSpPr>
        <dsp:cNvPr id="0" name=""/>
        <dsp:cNvSpPr/>
      </dsp:nvSpPr>
      <dsp:spPr>
        <a:xfrm>
          <a:off x="457202" y="1066806"/>
          <a:ext cx="1411648" cy="83209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Occupational Therapists</a:t>
          </a:r>
        </a:p>
      </dsp:txBody>
      <dsp:txXfrm>
        <a:off x="663933" y="1188663"/>
        <a:ext cx="998186" cy="588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AD88D-5E90-45CB-A5DB-B21880B880E8}">
      <dsp:nvSpPr>
        <dsp:cNvPr id="0" name=""/>
        <dsp:cNvSpPr/>
      </dsp:nvSpPr>
      <dsp:spPr>
        <a:xfrm rot="5400000">
          <a:off x="4642170" y="-1883275"/>
          <a:ext cx="767963" cy="473049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Physical exam</a:t>
          </a:r>
        </a:p>
        <a:p>
          <a:pPr marL="57150" lvl="1" indent="-57150" algn="l" defTabSz="444500">
            <a:lnSpc>
              <a:spcPct val="90000"/>
            </a:lnSpc>
            <a:spcBef>
              <a:spcPct val="0"/>
            </a:spcBef>
            <a:spcAft>
              <a:spcPct val="15000"/>
            </a:spcAft>
            <a:buChar char="•"/>
          </a:pPr>
          <a:r>
            <a:rPr lang="en-US" sz="1000" kern="1200"/>
            <a:t>Medical tests</a:t>
          </a:r>
        </a:p>
        <a:p>
          <a:pPr marL="57150" lvl="1" indent="-57150" algn="l" defTabSz="444500">
            <a:lnSpc>
              <a:spcPct val="90000"/>
            </a:lnSpc>
            <a:spcBef>
              <a:spcPct val="0"/>
            </a:spcBef>
            <a:spcAft>
              <a:spcPct val="15000"/>
            </a:spcAft>
            <a:buChar char="•"/>
          </a:pPr>
          <a:r>
            <a:rPr lang="en-US" sz="1000" kern="1200"/>
            <a:t>Diagnose AMPS</a:t>
          </a:r>
        </a:p>
        <a:p>
          <a:pPr marL="57150" lvl="1" indent="-57150" algn="l" defTabSz="444500">
            <a:lnSpc>
              <a:spcPct val="90000"/>
            </a:lnSpc>
            <a:spcBef>
              <a:spcPct val="0"/>
            </a:spcBef>
            <a:spcAft>
              <a:spcPct val="15000"/>
            </a:spcAft>
            <a:buChar char="•"/>
          </a:pPr>
          <a:r>
            <a:rPr lang="en-US" sz="1000" kern="1200" dirty="0"/>
            <a:t>Prescribe medications</a:t>
          </a:r>
        </a:p>
      </dsp:txBody>
      <dsp:txXfrm rot="-5400000">
        <a:off x="2660904" y="135480"/>
        <a:ext cx="4693007" cy="692985"/>
      </dsp:txXfrm>
    </dsp:sp>
    <dsp:sp modelId="{D74177E3-9511-4E9D-8D2C-FB32E074894F}">
      <dsp:nvSpPr>
        <dsp:cNvPr id="0" name=""/>
        <dsp:cNvSpPr/>
      </dsp:nvSpPr>
      <dsp:spPr>
        <a:xfrm>
          <a:off x="0" y="1995"/>
          <a:ext cx="2660904" cy="959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Physician </a:t>
          </a:r>
        </a:p>
      </dsp:txBody>
      <dsp:txXfrm>
        <a:off x="46861" y="48856"/>
        <a:ext cx="2567182" cy="866231"/>
      </dsp:txXfrm>
    </dsp:sp>
    <dsp:sp modelId="{40E638B1-E678-4025-9697-89C2DCF6C2E4}">
      <dsp:nvSpPr>
        <dsp:cNvPr id="0" name=""/>
        <dsp:cNvSpPr/>
      </dsp:nvSpPr>
      <dsp:spPr>
        <a:xfrm rot="5400000">
          <a:off x="4642170" y="-875323"/>
          <a:ext cx="767963" cy="473049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r>
            <a:rPr lang="en-US" sz="1000" kern="1200"/>
            <a:t>Strength/endurance training</a:t>
          </a:r>
        </a:p>
        <a:p>
          <a:pPr marL="57150" lvl="1" indent="-57150" algn="l" defTabSz="444500">
            <a:lnSpc>
              <a:spcPct val="90000"/>
            </a:lnSpc>
            <a:spcBef>
              <a:spcPct val="0"/>
            </a:spcBef>
            <a:spcAft>
              <a:spcPct val="15000"/>
            </a:spcAft>
            <a:buChar char="•"/>
          </a:pPr>
          <a:r>
            <a:rPr lang="en-US" sz="1000" kern="1200"/>
            <a:t>Functional exercises  </a:t>
          </a:r>
        </a:p>
        <a:p>
          <a:pPr marL="57150" lvl="1" indent="-57150" algn="l" defTabSz="444500">
            <a:lnSpc>
              <a:spcPct val="90000"/>
            </a:lnSpc>
            <a:spcBef>
              <a:spcPct val="0"/>
            </a:spcBef>
            <a:spcAft>
              <a:spcPct val="15000"/>
            </a:spcAft>
            <a:buChar char="•"/>
          </a:pPr>
          <a:endParaRPr lang="en-US" sz="1000" kern="1200"/>
        </a:p>
      </dsp:txBody>
      <dsp:txXfrm rot="-5400000">
        <a:off x="2660904" y="1143432"/>
        <a:ext cx="4693007" cy="692985"/>
      </dsp:txXfrm>
    </dsp:sp>
    <dsp:sp modelId="{25AE9660-F1CB-4573-8CC9-297A13685B32}">
      <dsp:nvSpPr>
        <dsp:cNvPr id="0" name=""/>
        <dsp:cNvSpPr/>
      </dsp:nvSpPr>
      <dsp:spPr>
        <a:xfrm>
          <a:off x="0" y="1009947"/>
          <a:ext cx="2660904" cy="959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Physical Therapist</a:t>
          </a:r>
        </a:p>
      </dsp:txBody>
      <dsp:txXfrm>
        <a:off x="46861" y="1056808"/>
        <a:ext cx="2567182" cy="866231"/>
      </dsp:txXfrm>
    </dsp:sp>
    <dsp:sp modelId="{3977ED5A-FEB5-4405-8CA7-02C0E5D4E1A0}">
      <dsp:nvSpPr>
        <dsp:cNvPr id="0" name=""/>
        <dsp:cNvSpPr/>
      </dsp:nvSpPr>
      <dsp:spPr>
        <a:xfrm rot="5400000">
          <a:off x="4642170" y="132627"/>
          <a:ext cx="767963" cy="473049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Using meaningful occupations to heal</a:t>
          </a:r>
        </a:p>
        <a:p>
          <a:pPr marL="57150" lvl="1" indent="-57150" algn="l" defTabSz="444500">
            <a:lnSpc>
              <a:spcPct val="90000"/>
            </a:lnSpc>
            <a:spcBef>
              <a:spcPct val="0"/>
            </a:spcBef>
            <a:spcAft>
              <a:spcPct val="15000"/>
            </a:spcAft>
            <a:buChar char="•"/>
          </a:pPr>
          <a:r>
            <a:rPr lang="en-US" sz="1000" kern="1200"/>
            <a:t>Developing physical, cognitive, psychosocial skills to participate in daily occupations</a:t>
          </a:r>
        </a:p>
      </dsp:txBody>
      <dsp:txXfrm rot="-5400000">
        <a:off x="2660904" y="2151383"/>
        <a:ext cx="4693007" cy="692985"/>
      </dsp:txXfrm>
    </dsp:sp>
    <dsp:sp modelId="{7266F528-9F71-4A2E-AF34-E58FEDEDFE1B}">
      <dsp:nvSpPr>
        <dsp:cNvPr id="0" name=""/>
        <dsp:cNvSpPr/>
      </dsp:nvSpPr>
      <dsp:spPr>
        <a:xfrm>
          <a:off x="0" y="2017898"/>
          <a:ext cx="2660904" cy="959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Occupational Therapist</a:t>
          </a:r>
        </a:p>
      </dsp:txBody>
      <dsp:txXfrm>
        <a:off x="46861" y="2064759"/>
        <a:ext cx="2567182" cy="866231"/>
      </dsp:txXfrm>
    </dsp:sp>
    <dsp:sp modelId="{FFF7B902-5151-426B-AA30-B9B93B0CF4F4}">
      <dsp:nvSpPr>
        <dsp:cNvPr id="0" name=""/>
        <dsp:cNvSpPr/>
      </dsp:nvSpPr>
      <dsp:spPr>
        <a:xfrm rot="5400000">
          <a:off x="4642170" y="1140579"/>
          <a:ext cx="767963" cy="473049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Thoughts about/around pain</a:t>
          </a:r>
        </a:p>
        <a:p>
          <a:pPr marL="57150" lvl="1" indent="-57150" algn="l" defTabSz="444500">
            <a:lnSpc>
              <a:spcPct val="90000"/>
            </a:lnSpc>
            <a:spcBef>
              <a:spcPct val="0"/>
            </a:spcBef>
            <a:spcAft>
              <a:spcPct val="15000"/>
            </a:spcAft>
            <a:buChar char="•"/>
          </a:pPr>
          <a:r>
            <a:rPr lang="en-US" sz="1000" kern="1200"/>
            <a:t>Global anxiety, depression, and any other diagnoses</a:t>
          </a:r>
        </a:p>
        <a:p>
          <a:pPr marL="57150" lvl="1" indent="-57150" algn="l" defTabSz="444500">
            <a:lnSpc>
              <a:spcPct val="90000"/>
            </a:lnSpc>
            <a:spcBef>
              <a:spcPct val="0"/>
            </a:spcBef>
            <a:spcAft>
              <a:spcPct val="15000"/>
            </a:spcAft>
            <a:buChar char="•"/>
          </a:pPr>
          <a:r>
            <a:rPr lang="en-US" sz="1000" kern="1200"/>
            <a:t>Coping skills</a:t>
          </a:r>
        </a:p>
      </dsp:txBody>
      <dsp:txXfrm rot="-5400000">
        <a:off x="2660904" y="3159335"/>
        <a:ext cx="4693007" cy="692985"/>
      </dsp:txXfrm>
    </dsp:sp>
    <dsp:sp modelId="{7C855D71-F7E7-4BA8-8C9C-5641816ADA12}">
      <dsp:nvSpPr>
        <dsp:cNvPr id="0" name=""/>
        <dsp:cNvSpPr/>
      </dsp:nvSpPr>
      <dsp:spPr>
        <a:xfrm>
          <a:off x="0" y="3025850"/>
          <a:ext cx="2660904" cy="959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Mental Health Provider</a:t>
          </a:r>
        </a:p>
      </dsp:txBody>
      <dsp:txXfrm>
        <a:off x="46861" y="3072711"/>
        <a:ext cx="2567182" cy="866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38CB-6604-4B5B-9B05-86FA69B0758D}">
      <dsp:nvSpPr>
        <dsp:cNvPr id="0" name=""/>
        <dsp:cNvSpPr/>
      </dsp:nvSpPr>
      <dsp:spPr>
        <a:xfrm>
          <a:off x="1905" y="22096"/>
          <a:ext cx="1857374"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Medial History</a:t>
          </a:r>
        </a:p>
      </dsp:txBody>
      <dsp:txXfrm>
        <a:off x="1905" y="22096"/>
        <a:ext cx="1857374" cy="432000"/>
      </dsp:txXfrm>
    </dsp:sp>
    <dsp:sp modelId="{A1803BB0-E752-46EF-A17E-513A87AE722F}">
      <dsp:nvSpPr>
        <dsp:cNvPr id="0" name=""/>
        <dsp:cNvSpPr/>
      </dsp:nvSpPr>
      <dsp:spPr>
        <a:xfrm>
          <a:off x="1905" y="454096"/>
          <a:ext cx="1857374" cy="34046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All current diagnoses</a:t>
          </a:r>
        </a:p>
        <a:p>
          <a:pPr marL="114300" lvl="1" indent="-114300" algn="l" defTabSz="666750">
            <a:lnSpc>
              <a:spcPct val="90000"/>
            </a:lnSpc>
            <a:spcBef>
              <a:spcPct val="0"/>
            </a:spcBef>
            <a:spcAft>
              <a:spcPct val="15000"/>
            </a:spcAft>
            <a:buChar char="•"/>
          </a:pPr>
          <a:r>
            <a:rPr lang="en-US" sz="1500" kern="1200"/>
            <a:t>Current/past specialists</a:t>
          </a:r>
        </a:p>
        <a:p>
          <a:pPr marL="114300" lvl="1" indent="-114300" algn="l" defTabSz="666750">
            <a:lnSpc>
              <a:spcPct val="90000"/>
            </a:lnSpc>
            <a:spcBef>
              <a:spcPct val="0"/>
            </a:spcBef>
            <a:spcAft>
              <a:spcPct val="15000"/>
            </a:spcAft>
            <a:buChar char="•"/>
          </a:pPr>
          <a:r>
            <a:rPr lang="en-US" sz="1500" kern="1200"/>
            <a:t>Medical tests completed and results</a:t>
          </a:r>
        </a:p>
        <a:p>
          <a:pPr marL="114300" lvl="1" indent="-114300" algn="l" defTabSz="666750">
            <a:lnSpc>
              <a:spcPct val="90000"/>
            </a:lnSpc>
            <a:spcBef>
              <a:spcPct val="0"/>
            </a:spcBef>
            <a:spcAft>
              <a:spcPct val="15000"/>
            </a:spcAft>
            <a:buChar char="•"/>
          </a:pPr>
          <a:r>
            <a:rPr lang="en-US" sz="1500" kern="1200"/>
            <a:t>Mental Health services</a:t>
          </a:r>
        </a:p>
      </dsp:txBody>
      <dsp:txXfrm>
        <a:off x="1905" y="454096"/>
        <a:ext cx="1857374" cy="3404657"/>
      </dsp:txXfrm>
    </dsp:sp>
    <dsp:sp modelId="{C9F92945-817B-4F32-BC89-DA1592CBAF8A}">
      <dsp:nvSpPr>
        <dsp:cNvPr id="0" name=""/>
        <dsp:cNvSpPr/>
      </dsp:nvSpPr>
      <dsp:spPr>
        <a:xfrm>
          <a:off x="2119312" y="22096"/>
          <a:ext cx="1857374"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Pain History</a:t>
          </a:r>
        </a:p>
      </dsp:txBody>
      <dsp:txXfrm>
        <a:off x="2119312" y="22096"/>
        <a:ext cx="1857374" cy="432000"/>
      </dsp:txXfrm>
    </dsp:sp>
    <dsp:sp modelId="{4C6F6312-2CD2-495D-A43E-39F12BE89E27}">
      <dsp:nvSpPr>
        <dsp:cNvPr id="0" name=""/>
        <dsp:cNvSpPr/>
      </dsp:nvSpPr>
      <dsp:spPr>
        <a:xfrm>
          <a:off x="2119312" y="454096"/>
          <a:ext cx="1857374" cy="34046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Pain onset</a:t>
          </a:r>
        </a:p>
        <a:p>
          <a:pPr marL="114300" lvl="1" indent="-114300" algn="l" defTabSz="666750">
            <a:lnSpc>
              <a:spcPct val="90000"/>
            </a:lnSpc>
            <a:spcBef>
              <a:spcPct val="0"/>
            </a:spcBef>
            <a:spcAft>
              <a:spcPct val="15000"/>
            </a:spcAft>
            <a:buChar char="•"/>
          </a:pPr>
          <a:r>
            <a:rPr lang="en-US" sz="1500" kern="1200"/>
            <a:t>Recent acute injury or illness</a:t>
          </a:r>
        </a:p>
        <a:p>
          <a:pPr marL="114300" lvl="1" indent="-114300" algn="l" defTabSz="666750">
            <a:lnSpc>
              <a:spcPct val="90000"/>
            </a:lnSpc>
            <a:spcBef>
              <a:spcPct val="0"/>
            </a:spcBef>
            <a:spcAft>
              <a:spcPct val="15000"/>
            </a:spcAft>
            <a:buChar char="•"/>
          </a:pPr>
          <a:r>
            <a:rPr lang="en-US" sz="1500" kern="1200"/>
            <a:t>New stressor or life change</a:t>
          </a:r>
        </a:p>
        <a:p>
          <a:pPr marL="114300" lvl="1" indent="-114300" algn="l" defTabSz="666750">
            <a:lnSpc>
              <a:spcPct val="90000"/>
            </a:lnSpc>
            <a:spcBef>
              <a:spcPct val="0"/>
            </a:spcBef>
            <a:spcAft>
              <a:spcPct val="15000"/>
            </a:spcAft>
            <a:buChar char="•"/>
          </a:pPr>
          <a:r>
            <a:rPr lang="en-US" sz="1500" kern="1200"/>
            <a:t>Aggravating or alleviating factors</a:t>
          </a:r>
        </a:p>
        <a:p>
          <a:pPr marL="114300" lvl="1" indent="-114300" algn="l" defTabSz="666750">
            <a:lnSpc>
              <a:spcPct val="90000"/>
            </a:lnSpc>
            <a:spcBef>
              <a:spcPct val="0"/>
            </a:spcBef>
            <a:spcAft>
              <a:spcPct val="15000"/>
            </a:spcAft>
            <a:buChar char="•"/>
          </a:pPr>
          <a:r>
            <a:rPr lang="en-US" sz="1500" kern="1200"/>
            <a:t>Previous pain diagnoses</a:t>
          </a:r>
        </a:p>
        <a:p>
          <a:pPr marL="114300" lvl="1" indent="-114300" algn="l" defTabSz="666750">
            <a:lnSpc>
              <a:spcPct val="90000"/>
            </a:lnSpc>
            <a:spcBef>
              <a:spcPct val="0"/>
            </a:spcBef>
            <a:spcAft>
              <a:spcPct val="15000"/>
            </a:spcAft>
            <a:buChar char="•"/>
          </a:pPr>
          <a:r>
            <a:rPr lang="en-US" sz="1500" kern="1200"/>
            <a:t>Participation in any other pain programs</a:t>
          </a:r>
        </a:p>
        <a:p>
          <a:pPr marL="114300" lvl="1" indent="-114300" algn="l" defTabSz="666750">
            <a:lnSpc>
              <a:spcPct val="90000"/>
            </a:lnSpc>
            <a:spcBef>
              <a:spcPct val="0"/>
            </a:spcBef>
            <a:spcAft>
              <a:spcPct val="15000"/>
            </a:spcAft>
            <a:buChar char="•"/>
          </a:pPr>
          <a:r>
            <a:rPr lang="en-US" sz="1500" kern="1200"/>
            <a:t>Family history of pain diagnoses</a:t>
          </a:r>
        </a:p>
      </dsp:txBody>
      <dsp:txXfrm>
        <a:off x="2119312" y="454096"/>
        <a:ext cx="1857374" cy="3404657"/>
      </dsp:txXfrm>
    </dsp:sp>
    <dsp:sp modelId="{10D4B00C-79C5-4B0C-9DF3-AB2C125C3F3D}">
      <dsp:nvSpPr>
        <dsp:cNvPr id="0" name=""/>
        <dsp:cNvSpPr/>
      </dsp:nvSpPr>
      <dsp:spPr>
        <a:xfrm>
          <a:off x="4236719" y="22096"/>
          <a:ext cx="1857374"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a:t>Social History</a:t>
          </a:r>
        </a:p>
      </dsp:txBody>
      <dsp:txXfrm>
        <a:off x="4236719" y="22096"/>
        <a:ext cx="1857374" cy="432000"/>
      </dsp:txXfrm>
    </dsp:sp>
    <dsp:sp modelId="{5EFE52C5-3901-4732-A2B0-B58E9B098976}">
      <dsp:nvSpPr>
        <dsp:cNvPr id="0" name=""/>
        <dsp:cNvSpPr/>
      </dsp:nvSpPr>
      <dsp:spPr>
        <a:xfrm>
          <a:off x="4236719" y="454096"/>
          <a:ext cx="1857374" cy="34046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t>School attendance</a:t>
          </a:r>
        </a:p>
        <a:p>
          <a:pPr marL="114300" lvl="1" indent="-114300" algn="l" defTabSz="666750">
            <a:lnSpc>
              <a:spcPct val="90000"/>
            </a:lnSpc>
            <a:spcBef>
              <a:spcPct val="0"/>
            </a:spcBef>
            <a:spcAft>
              <a:spcPct val="15000"/>
            </a:spcAft>
            <a:buChar char="•"/>
          </a:pPr>
          <a:r>
            <a:rPr lang="en-US" sz="1500" kern="1200" dirty="0"/>
            <a:t>Current participation in extra-curriculars</a:t>
          </a:r>
        </a:p>
        <a:p>
          <a:pPr marL="114300" lvl="1" indent="-114300" algn="l" defTabSz="666750">
            <a:lnSpc>
              <a:spcPct val="90000"/>
            </a:lnSpc>
            <a:spcBef>
              <a:spcPct val="0"/>
            </a:spcBef>
            <a:spcAft>
              <a:spcPct val="15000"/>
            </a:spcAft>
            <a:buChar char="•"/>
          </a:pPr>
          <a:r>
            <a:rPr lang="en-US" sz="1500" kern="1200"/>
            <a:t>Current participation in social activities</a:t>
          </a:r>
        </a:p>
        <a:p>
          <a:pPr marL="114300" lvl="1" indent="-114300" algn="l" defTabSz="666750">
            <a:lnSpc>
              <a:spcPct val="90000"/>
            </a:lnSpc>
            <a:spcBef>
              <a:spcPct val="0"/>
            </a:spcBef>
            <a:spcAft>
              <a:spcPct val="15000"/>
            </a:spcAft>
            <a:buChar char="•"/>
          </a:pPr>
          <a:r>
            <a:rPr lang="en-US" sz="1500" kern="1200"/>
            <a:t>Changes in family dynamics or any big life events</a:t>
          </a:r>
        </a:p>
      </dsp:txBody>
      <dsp:txXfrm>
        <a:off x="4236719" y="454096"/>
        <a:ext cx="1857374" cy="34046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388E4-13A5-43FF-9079-2AA0FD842A21}">
      <dsp:nvSpPr>
        <dsp:cNvPr id="0" name=""/>
        <dsp:cNvSpPr/>
      </dsp:nvSpPr>
      <dsp:spPr>
        <a:xfrm>
          <a:off x="25368" y="325760"/>
          <a:ext cx="1082781" cy="108278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ECA6A-760B-47C5-A941-5B960BC7962B}">
      <dsp:nvSpPr>
        <dsp:cNvPr id="0" name=""/>
        <dsp:cNvSpPr/>
      </dsp:nvSpPr>
      <dsp:spPr>
        <a:xfrm>
          <a:off x="252752" y="553144"/>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7A0357-AFD3-480A-BE7B-2753F5970F7F}">
      <dsp:nvSpPr>
        <dsp:cNvPr id="0" name=""/>
        <dsp:cNvSpPr/>
      </dsp:nvSpPr>
      <dsp:spPr>
        <a:xfrm>
          <a:off x="1340173" y="325760"/>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Exercise programs that are self-paced and a lower intensity </a:t>
          </a:r>
        </a:p>
      </dsp:txBody>
      <dsp:txXfrm>
        <a:off x="1340173" y="325760"/>
        <a:ext cx="2552269" cy="1082781"/>
      </dsp:txXfrm>
    </dsp:sp>
    <dsp:sp modelId="{0FD4CEEA-D540-4A1D-8D0D-99CBF7727832}">
      <dsp:nvSpPr>
        <dsp:cNvPr id="0" name=""/>
        <dsp:cNvSpPr/>
      </dsp:nvSpPr>
      <dsp:spPr>
        <a:xfrm>
          <a:off x="4337156" y="325760"/>
          <a:ext cx="1082781" cy="108278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217D12-857B-4CFD-9FA6-4C443DBE3354}">
      <dsp:nvSpPr>
        <dsp:cNvPr id="0" name=""/>
        <dsp:cNvSpPr/>
      </dsp:nvSpPr>
      <dsp:spPr>
        <a:xfrm>
          <a:off x="4564540" y="553144"/>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93D5AB-74F9-42D6-B5C6-72A5BE2410C8}">
      <dsp:nvSpPr>
        <dsp:cNvPr id="0" name=""/>
        <dsp:cNvSpPr/>
      </dsp:nvSpPr>
      <dsp:spPr>
        <a:xfrm>
          <a:off x="5651962" y="325760"/>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Traditional exercise programs of resistance and cardiovascular endurance have shown poor adherence overall for children and adolescents with fibromyalgia. </a:t>
          </a:r>
        </a:p>
      </dsp:txBody>
      <dsp:txXfrm>
        <a:off x="5651962" y="325760"/>
        <a:ext cx="2552269" cy="1082781"/>
      </dsp:txXfrm>
    </dsp:sp>
    <dsp:sp modelId="{6B0FA70B-5973-43E0-B64C-3CD447CDC58A}">
      <dsp:nvSpPr>
        <dsp:cNvPr id="0" name=""/>
        <dsp:cNvSpPr/>
      </dsp:nvSpPr>
      <dsp:spPr>
        <a:xfrm>
          <a:off x="25368" y="1985533"/>
          <a:ext cx="1082781" cy="108278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9AEBD8-E75F-486C-980B-094CC39EE4C8}">
      <dsp:nvSpPr>
        <dsp:cNvPr id="0" name=""/>
        <dsp:cNvSpPr/>
      </dsp:nvSpPr>
      <dsp:spPr>
        <a:xfrm>
          <a:off x="252752" y="2212917"/>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B39CA-529C-4806-BBE3-A305CD20E4C1}">
      <dsp:nvSpPr>
        <dsp:cNvPr id="0" name=""/>
        <dsp:cNvSpPr/>
      </dsp:nvSpPr>
      <dsp:spPr>
        <a:xfrm>
          <a:off x="1340173" y="198553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Movement based complimentary therapies like tai-chi and yoga have  improved adherence at long term follow up due to lower intensities and integration of deep breathing techniques </a:t>
          </a:r>
        </a:p>
      </dsp:txBody>
      <dsp:txXfrm>
        <a:off x="1340173" y="1985533"/>
        <a:ext cx="2552269" cy="1082781"/>
      </dsp:txXfrm>
    </dsp:sp>
    <dsp:sp modelId="{C668C791-57B7-4635-AB2E-A3BAC3150065}">
      <dsp:nvSpPr>
        <dsp:cNvPr id="0" name=""/>
        <dsp:cNvSpPr/>
      </dsp:nvSpPr>
      <dsp:spPr>
        <a:xfrm>
          <a:off x="4337156" y="1985533"/>
          <a:ext cx="1082781" cy="108278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73026-3800-4EB6-9702-288EEFED79C8}">
      <dsp:nvSpPr>
        <dsp:cNvPr id="0" name=""/>
        <dsp:cNvSpPr/>
      </dsp:nvSpPr>
      <dsp:spPr>
        <a:xfrm>
          <a:off x="4564540" y="2212917"/>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138E95-64A4-4EB9-960C-F14A6226B67B}">
      <dsp:nvSpPr>
        <dsp:cNvPr id="0" name=""/>
        <dsp:cNvSpPr/>
      </dsp:nvSpPr>
      <dsp:spPr>
        <a:xfrm>
          <a:off x="5651962" y="198553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t>Complimentary and alternative medical exercise such as tai-chi and dance has shown significant improvements on adult patient’s quality of life on the Fibromyalgia Impact Questionnaire</a:t>
          </a:r>
        </a:p>
      </dsp:txBody>
      <dsp:txXfrm>
        <a:off x="5651962" y="1985533"/>
        <a:ext cx="2552269" cy="108278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45FE42-B1B0-47D2-BDFD-F24A5A6FF1A8}" type="datetimeFigureOut">
              <a:rPr lang="en-US" smtClean="0"/>
              <a:t>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topic</a:t>
            </a:r>
          </a:p>
          <a:p>
            <a:pPr marL="174708" indent="-174708">
              <a:buFont typeface="Calibri"/>
              <a:buChar char="-"/>
            </a:pPr>
            <a:r>
              <a:rPr lang="en-US" dirty="0">
                <a:cs typeface="Calibri"/>
              </a:rPr>
              <a:t>Jess start, Courtney introduce</a:t>
            </a:r>
          </a:p>
          <a:p>
            <a:pPr marL="174708" indent="-174708">
              <a:buFont typeface="Calibri"/>
              <a:buChar char="-"/>
            </a:pPr>
            <a:endParaRPr lang="en-US" dirty="0">
              <a:cs typeface="Calibri"/>
            </a:endParaRPr>
          </a:p>
          <a:p>
            <a:pPr marL="174708" indent="-174708">
              <a:buFont typeface="Calibri"/>
              <a:buChar char="-"/>
            </a:pPr>
            <a:r>
              <a:rPr lang="en-US" dirty="0">
                <a:cs typeface="Calibri"/>
              </a:rPr>
              <a:t>Good afternoon! We are hear to discuss </a:t>
            </a:r>
            <a:r>
              <a:rPr lang="en-US">
                <a:cs typeface="Calibri"/>
              </a:rPr>
              <a:t>a pediatric </a:t>
            </a:r>
            <a:r>
              <a:rPr lang="en-US" dirty="0">
                <a:cs typeface="Calibri"/>
              </a:rPr>
              <a:t>rehabilitation perspective on amplified musculoskeletal pain syndrome also known as AMPS</a:t>
            </a:r>
          </a:p>
          <a:p>
            <a:pPr marL="174708" indent="-174708">
              <a:buFont typeface="Calibri"/>
              <a:buChar char="-"/>
            </a:pPr>
            <a:r>
              <a:rPr lang="en-US" dirty="0">
                <a:cs typeface="Calibri"/>
              </a:rPr>
              <a:t>I’m Jessica Zelenak and I’m a pediatric OT at St Luke’s North</a:t>
            </a:r>
          </a:p>
          <a:p>
            <a:pPr marL="174708" indent="-174708">
              <a:buFont typeface="Calibri"/>
              <a:buChar char="-"/>
            </a:pPr>
            <a:r>
              <a:rPr lang="en-US" dirty="0">
                <a:cs typeface="Calibri"/>
              </a:rPr>
              <a:t>I’m Courtney Bucher and I’m a pediatric PT at ST Luke’s North</a:t>
            </a:r>
          </a:p>
        </p:txBody>
      </p:sp>
      <p:sp>
        <p:nvSpPr>
          <p:cNvPr id="4" name="Slide Number Placeholder 3"/>
          <p:cNvSpPr>
            <a:spLocks noGrp="1"/>
          </p:cNvSpPr>
          <p:nvPr>
            <p:ph type="sldNum" sz="quarter" idx="5"/>
          </p:nvPr>
        </p:nvSpPr>
        <p:spPr/>
        <p:txBody>
          <a:bodyPr/>
          <a:lstStyle/>
          <a:p>
            <a:fld id="{465DF9A6-9F93-457B-B76A-C9C1E1847F92}" type="slidenum">
              <a:rPr lang="en-US" smtClean="0"/>
              <a:t>1</a:t>
            </a:fld>
            <a:endParaRPr lang="en-US"/>
          </a:p>
        </p:txBody>
      </p:sp>
    </p:spTree>
    <p:extLst>
      <p:ext uri="{BB962C8B-B14F-4D97-AF65-F5344CB8AC3E}">
        <p14:creationId xmlns:p14="http://schemas.microsoft.com/office/powerpoint/2010/main" val="157943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t>
            </a:r>
            <a:endParaRPr lang="en-US" dirty="0"/>
          </a:p>
          <a:p>
            <a:r>
              <a:rPr lang="en-US" dirty="0"/>
              <a:t>Skin changes</a:t>
            </a:r>
          </a:p>
          <a:p>
            <a:r>
              <a:rPr lang="en-US" dirty="0">
                <a:cs typeface="Calibri"/>
              </a:rPr>
              <a:t>            Temperature changes- cold, clammy</a:t>
            </a:r>
          </a:p>
          <a:p>
            <a:pPr lvl="1">
              <a:buFont typeface="Arial,Sans-Serif" panose="020B0604020202020204" pitchFamily="34" charset="0"/>
            </a:pPr>
            <a:r>
              <a:rPr lang="en-US" dirty="0">
                <a:cs typeface="Calibri"/>
              </a:rPr>
              <a:t>Color changes- purple, blue, grey</a:t>
            </a:r>
          </a:p>
          <a:p>
            <a:pPr lvl="1">
              <a:buFont typeface="Arial,Sans-Serif" panose="020B0604020202020204" pitchFamily="34" charset="0"/>
            </a:pPr>
            <a:r>
              <a:rPr lang="en-US" dirty="0">
                <a:cs typeface="Calibri"/>
              </a:rPr>
              <a:t>Edema</a:t>
            </a:r>
          </a:p>
          <a:p>
            <a:pPr lvl="1">
              <a:buFont typeface="Arial,Sans-Serif" panose="020B0604020202020204" pitchFamily="34" charset="0"/>
            </a:pPr>
            <a:r>
              <a:rPr lang="en-US" dirty="0">
                <a:cs typeface="Calibri"/>
              </a:rPr>
              <a:t>Rashes</a:t>
            </a:r>
          </a:p>
          <a:p>
            <a:r>
              <a:rPr lang="en-US" dirty="0">
                <a:cs typeface="Calibri"/>
              </a:rPr>
              <a:t>Allodynia- pain from stimuli that are not normally painful- like clothing, something brushing skin like a blanket and having severe pain</a:t>
            </a:r>
          </a:p>
          <a:p>
            <a:endParaRPr lang="en-US" dirty="0">
              <a:cs typeface="Calibri"/>
            </a:endParaRPr>
          </a:p>
          <a:p>
            <a:r>
              <a:rPr lang="en-US" dirty="0">
                <a:cs typeface="Calibri"/>
              </a:rPr>
              <a:t>Hyperalgesia- </a:t>
            </a:r>
            <a:r>
              <a:rPr lang="en-US" dirty="0">
                <a:solidFill>
                  <a:srgbClr val="000000"/>
                </a:solidFill>
                <a:latin typeface="Calibri"/>
                <a:cs typeface="Calibri"/>
              </a:rPr>
              <a:t>due to neurobiological alterations</a:t>
            </a:r>
            <a:endParaRPr lang="en-US" dirty="0">
              <a:cs typeface="Calibri"/>
            </a:endParaRPr>
          </a:p>
          <a:p>
            <a:r>
              <a:rPr lang="en-US" dirty="0">
                <a:cs typeface="Calibri"/>
              </a:rPr>
              <a:t>Strength/endurance</a:t>
            </a:r>
          </a:p>
          <a:p>
            <a:r>
              <a:rPr lang="en-US" dirty="0"/>
              <a:t>            Children with fibromyalgia are more sedentary, deconditioned, weaker, and have altered biomechanics with more guarded movements when compared to age matched peers</a:t>
            </a:r>
            <a:endParaRPr lang="en-US" dirty="0">
              <a:cs typeface="Calibri"/>
            </a:endParaRPr>
          </a:p>
          <a:p>
            <a:r>
              <a:rPr lang="en-US" dirty="0">
                <a:cs typeface="Calibri"/>
              </a:rPr>
              <a:t>	Sometimes results in needing to use ambulatory devices- canes, walkers, wheelchairs to ambulate</a:t>
            </a:r>
          </a:p>
          <a:p>
            <a:r>
              <a:rPr lang="en-US" dirty="0">
                <a:cs typeface="Calibri"/>
              </a:rPr>
              <a:t>Executive Functioning difficulties- higher level thinking</a:t>
            </a:r>
          </a:p>
          <a:p>
            <a:r>
              <a:rPr lang="en-US" dirty="0">
                <a:cs typeface="Calibri"/>
              </a:rPr>
              <a:t>            Working Memory</a:t>
            </a:r>
          </a:p>
          <a:p>
            <a:r>
              <a:rPr lang="en-US" dirty="0">
                <a:cs typeface="Calibri"/>
              </a:rPr>
              <a:t>             Inhibition</a:t>
            </a:r>
          </a:p>
          <a:p>
            <a:r>
              <a:rPr lang="en-US" dirty="0">
                <a:cs typeface="Calibri"/>
              </a:rPr>
              <a:t>            Cognitive flexibility</a:t>
            </a:r>
          </a:p>
          <a:p>
            <a:r>
              <a:rPr lang="en-US" dirty="0">
                <a:cs typeface="Calibri"/>
              </a:rPr>
              <a:t>Conversion Symptoms</a:t>
            </a:r>
          </a:p>
          <a:p>
            <a:r>
              <a:rPr lang="en-US" dirty="0">
                <a:cs typeface="Calibri"/>
              </a:rPr>
              <a:t>	Involuntary tremors</a:t>
            </a:r>
          </a:p>
          <a:p>
            <a:r>
              <a:rPr lang="en-US" dirty="0">
                <a:cs typeface="Calibri"/>
              </a:rPr>
              <a:t>	Dizziness</a:t>
            </a:r>
          </a:p>
          <a:p>
            <a:r>
              <a:rPr lang="en-US" dirty="0">
                <a:cs typeface="Calibri"/>
              </a:rPr>
              <a:t>	Lightheadedness</a:t>
            </a:r>
          </a:p>
          <a:p>
            <a:r>
              <a:rPr lang="en-US" dirty="0">
                <a:cs typeface="Calibri"/>
              </a:rPr>
              <a:t>	Fainting</a:t>
            </a:r>
          </a:p>
          <a:p>
            <a:r>
              <a:rPr lang="en-US" dirty="0">
                <a:cs typeface="Calibri"/>
              </a:rPr>
              <a:t>	Racing Heart</a:t>
            </a:r>
          </a:p>
          <a:p>
            <a:r>
              <a:rPr lang="en-US" dirty="0">
                <a:cs typeface="Calibri"/>
              </a:rPr>
              <a:t>	Memory difficulties</a:t>
            </a:r>
          </a:p>
          <a:p>
            <a:r>
              <a:rPr lang="en-US" dirty="0">
                <a:cs typeface="Calibri"/>
              </a:rPr>
              <a:t>	Paralysis</a:t>
            </a:r>
          </a:p>
          <a:p>
            <a:r>
              <a:rPr lang="en-US" dirty="0">
                <a:cs typeface="Calibri"/>
              </a:rPr>
              <a:t>	Numbness</a:t>
            </a:r>
          </a:p>
          <a:p>
            <a:r>
              <a:rPr lang="en-US" dirty="0">
                <a:cs typeface="Calibri"/>
              </a:rPr>
              <a:t>	Inability to walk</a:t>
            </a:r>
          </a:p>
          <a:p>
            <a:r>
              <a:rPr lang="en-US" dirty="0">
                <a:cs typeface="Calibri"/>
              </a:rPr>
              <a:t>	Vision difficulties</a:t>
            </a:r>
            <a:endParaRPr lang="en-US" dirty="0"/>
          </a:p>
          <a:p>
            <a:pPr defTabSz="931774">
              <a:defRPr/>
            </a:pPr>
            <a:r>
              <a:rPr lang="en-US" b="0" dirty="0">
                <a:solidFill>
                  <a:schemeClr val="accent6"/>
                </a:solidFill>
              </a:rPr>
              <a:t>	Ex: A woman sees her dog get run over by a car and then she is blind (no physical problems with eyes or brain, however the stress of her experience disrupts the communication between her eyes and brain resulting in “blindness”</a:t>
            </a:r>
          </a:p>
          <a:p>
            <a:pPr defTabSz="931774">
              <a:defRPr/>
            </a:pPr>
            <a:endParaRPr lang="en-US" b="0" dirty="0">
              <a:solidFill>
                <a:schemeClr val="accent6"/>
              </a:solidFill>
              <a:cs typeface="Calibri"/>
            </a:endParaRPr>
          </a:p>
          <a:p>
            <a:r>
              <a:rPr lang="en-US" dirty="0"/>
              <a:t>Emotional/Psychological symptoms</a:t>
            </a:r>
          </a:p>
          <a:p>
            <a:r>
              <a:rPr lang="en-US" dirty="0"/>
              <a:t>	Often emotional/psychological symptoms coincide with AMPS due to the overlap in the neural circuitry and neurotransmitters involved (Weiss &amp; </a:t>
            </a:r>
            <a:r>
              <a:rPr lang="en-US" dirty="0" err="1"/>
              <a:t>Kashikar-Zuck</a:t>
            </a:r>
            <a:r>
              <a:rPr lang="en-US" dirty="0"/>
              <a:t>, 2021) </a:t>
            </a:r>
          </a:p>
        </p:txBody>
      </p:sp>
      <p:sp>
        <p:nvSpPr>
          <p:cNvPr id="4" name="Slide Number Placeholder 3"/>
          <p:cNvSpPr>
            <a:spLocks noGrp="1"/>
          </p:cNvSpPr>
          <p:nvPr>
            <p:ph type="sldNum" sz="quarter" idx="5"/>
          </p:nvPr>
        </p:nvSpPr>
        <p:spPr/>
        <p:txBody>
          <a:bodyPr/>
          <a:lstStyle/>
          <a:p>
            <a:fld id="{7001D72F-D42B-45DA-A8F1-9FDF22A93D6F}" type="slidenum">
              <a:rPr lang="en-US" smtClean="0"/>
              <a:t>10</a:t>
            </a:fld>
            <a:endParaRPr lang="en-US"/>
          </a:p>
        </p:txBody>
      </p:sp>
    </p:spTree>
    <p:extLst>
      <p:ext uri="{BB962C8B-B14F-4D97-AF65-F5344CB8AC3E}">
        <p14:creationId xmlns:p14="http://schemas.microsoft.com/office/powerpoint/2010/main" val="377441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t>
            </a:r>
            <a:endParaRPr lang="en-US"/>
          </a:p>
          <a:p>
            <a:r>
              <a:rPr lang="en-US"/>
              <a:t>Including those that they really enjoy like- Sports, art, music, playing video games</a:t>
            </a:r>
            <a:endParaRPr lang="en-US">
              <a:cs typeface="Calibri"/>
            </a:endParaRPr>
          </a:p>
          <a:p>
            <a:endParaRPr lang="en-US"/>
          </a:p>
          <a:p>
            <a:r>
              <a:rPr lang="en-US"/>
              <a:t>Cannot make it through a full day without the pain taking over</a:t>
            </a:r>
            <a:endParaRPr lang="en-US">
              <a:cs typeface="Calibri"/>
            </a:endParaRPr>
          </a:p>
          <a:p>
            <a:endParaRPr lang="en-US"/>
          </a:p>
          <a:p>
            <a:r>
              <a:rPr lang="en-US"/>
              <a:t>Pain prevents spending time with friends</a:t>
            </a:r>
            <a:endParaRPr lang="en-US">
              <a:cs typeface="Calibri"/>
            </a:endParaRPr>
          </a:p>
          <a:p>
            <a:endParaRPr lang="en-US"/>
          </a:p>
          <a:p>
            <a:r>
              <a:rPr lang="en-US"/>
              <a:t>Prefer to lay around or in bed because of the pain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11</a:t>
            </a:fld>
            <a:endParaRPr lang="en-US"/>
          </a:p>
        </p:txBody>
      </p:sp>
    </p:spTree>
    <p:extLst>
      <p:ext uri="{BB962C8B-B14F-4D97-AF65-F5344CB8AC3E}">
        <p14:creationId xmlns:p14="http://schemas.microsoft.com/office/powerpoint/2010/main" val="244548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endParaRPr lang="en-US" dirty="0">
              <a:cs typeface="Calibri"/>
            </a:endParaRPr>
          </a:p>
          <a:p>
            <a:r>
              <a:rPr lang="en-US" dirty="0">
                <a:cs typeface="Calibri"/>
              </a:rPr>
              <a:t>The family environment plays an important role in a child’s pain experience</a:t>
            </a:r>
          </a:p>
          <a:p>
            <a:endParaRPr lang="en-US" dirty="0">
              <a:cs typeface="Calibri"/>
            </a:endParaRPr>
          </a:p>
          <a:p>
            <a:r>
              <a:rPr lang="en-US" dirty="0">
                <a:cs typeface="Calibri"/>
              </a:rPr>
              <a:t>Children/teen learn a lot/model many behaviors from parents or other family members- if someone in the family also has a chronic pain condition, they might be </a:t>
            </a:r>
            <a:r>
              <a:rPr lang="en-US" dirty="0" err="1">
                <a:cs typeface="Calibri"/>
              </a:rPr>
              <a:t>imidating</a:t>
            </a:r>
            <a:r>
              <a:rPr lang="en-US" dirty="0">
                <a:cs typeface="Calibri"/>
              </a:rPr>
              <a:t> how they cope with their pain- good and maladaptive </a:t>
            </a:r>
          </a:p>
          <a:p>
            <a:endParaRPr lang="en-US" dirty="0">
              <a:cs typeface="Calibri"/>
            </a:endParaRPr>
          </a:p>
          <a:p>
            <a:r>
              <a:rPr lang="en-US" dirty="0">
                <a:cs typeface="Calibri"/>
              </a:rPr>
              <a:t>Many parents, understandably and not intentional, worry about their child/teen with pain- a form of this worry is pain catastrophizing, meaning that the parents are going to the extreme or worst place about their child’s pain. This catastrophizing leads to increased protective behaviors (no, you can’t do that activity) which leads to greater functional disability and inability to cope properly with pain </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12</a:t>
            </a:fld>
            <a:endParaRPr lang="en-US"/>
          </a:p>
        </p:txBody>
      </p:sp>
    </p:spTree>
    <p:extLst>
      <p:ext uri="{BB962C8B-B14F-4D97-AF65-F5344CB8AC3E}">
        <p14:creationId xmlns:p14="http://schemas.microsoft.com/office/powerpoint/2010/main" val="410742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AMPS can be a secondary pain condition due to  an </a:t>
            </a:r>
            <a:r>
              <a:rPr lang="en-US" sz="1800" dirty="0">
                <a:solidFill>
                  <a:srgbClr val="000000"/>
                </a:solidFill>
                <a:latin typeface="Calibri"/>
                <a:cs typeface="Calibri"/>
              </a:rPr>
              <a:t>underlying inflammatory or autoimmune condition   (Weiss &amp; </a:t>
            </a:r>
            <a:r>
              <a:rPr lang="en-US" sz="1800" dirty="0" err="1">
                <a:solidFill>
                  <a:srgbClr val="000000"/>
                </a:solidFill>
                <a:latin typeface="Calibri"/>
                <a:cs typeface="Calibri"/>
              </a:rPr>
              <a:t>Kashikar-Zuck</a:t>
            </a:r>
            <a:r>
              <a:rPr lang="en-US" sz="1800" dirty="0">
                <a:solidFill>
                  <a:srgbClr val="000000"/>
                </a:solidFill>
                <a:latin typeface="Calibri"/>
                <a:cs typeface="Calibri"/>
              </a:rPr>
              <a:t>, 2021) </a:t>
            </a:r>
            <a:endParaRPr lang="en-US" dirty="0">
              <a:latin typeface="Calibri"/>
              <a:cs typeface="Calibri"/>
            </a:endParaRPr>
          </a:p>
          <a:p>
            <a:pPr algn="l" rtl="0" fontAlgn="base">
              <a:buFont typeface="Arial" panose="020B0604020202020204" pitchFamily="34" charset="0"/>
              <a:buChar char="•"/>
            </a:pPr>
            <a:r>
              <a:rPr lang="en-US" sz="1800" dirty="0">
                <a:solidFill>
                  <a:srgbClr val="000000"/>
                </a:solidFill>
                <a:latin typeface="Calibri"/>
                <a:cs typeface="Calibri"/>
              </a:rPr>
              <a:t>Juvenile idiopathic arthritis </a:t>
            </a:r>
          </a:p>
          <a:p>
            <a:pPr algn="l" rtl="0" fontAlgn="base">
              <a:buFont typeface="Arial" panose="020B0604020202020204" pitchFamily="34" charset="0"/>
              <a:buChar char="•"/>
            </a:pPr>
            <a:r>
              <a:rPr lang="en-US" sz="1800" dirty="0">
                <a:solidFill>
                  <a:srgbClr val="000000"/>
                </a:solidFill>
                <a:latin typeface="Calibri"/>
                <a:cs typeface="Calibri"/>
              </a:rPr>
              <a:t>Systematic lupus erythematous </a:t>
            </a:r>
          </a:p>
          <a:p>
            <a:pPr algn="l" rtl="0" fontAlgn="base">
              <a:buFont typeface="Arial" panose="020B0604020202020204" pitchFamily="34" charset="0"/>
              <a:buChar char="•"/>
            </a:pPr>
            <a:r>
              <a:rPr lang="en-US" sz="1800" dirty="0">
                <a:solidFill>
                  <a:srgbClr val="000000"/>
                </a:solidFill>
                <a:latin typeface="Calibri"/>
                <a:cs typeface="Calibri"/>
              </a:rPr>
              <a:t>Ehlers- Danlos Syndrome  </a:t>
            </a:r>
          </a:p>
          <a:p>
            <a:pPr algn="l" rtl="0" fontAlgn="base">
              <a:buFont typeface="Arial" panose="020B0604020202020204" pitchFamily="34" charset="0"/>
              <a:buChar char="•"/>
            </a:pPr>
            <a:r>
              <a:rPr lang="en-US" sz="1800" dirty="0">
                <a:solidFill>
                  <a:srgbClr val="002C77"/>
                </a:solidFill>
                <a:latin typeface="Noto Serif" panose="020B0604020202020204" pitchFamily="18" charset="0"/>
              </a:rPr>
              <a:t>Postural Orthostatic Tachycardia Syndrome (POTS), </a:t>
            </a:r>
            <a:endParaRPr lang="en-US" sz="1800" dirty="0">
              <a:solidFill>
                <a:srgbClr val="000000"/>
              </a:solidFill>
              <a:latin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13</a:t>
            </a:fld>
            <a:endParaRPr lang="en-US"/>
          </a:p>
        </p:txBody>
      </p:sp>
    </p:spTree>
    <p:extLst>
      <p:ext uri="{BB962C8B-B14F-4D97-AF65-F5344CB8AC3E}">
        <p14:creationId xmlns:p14="http://schemas.microsoft.com/office/powerpoint/2010/main" val="109126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t>
            </a:r>
            <a:endParaRPr lang="en-US" dirty="0"/>
          </a:p>
          <a:p>
            <a:r>
              <a:rPr lang="en-US" dirty="0"/>
              <a:t>The exact cause is not known</a:t>
            </a:r>
            <a:endParaRPr lang="en-US" dirty="0">
              <a:cs typeface="Calibri"/>
            </a:endParaRPr>
          </a:p>
          <a:p>
            <a:r>
              <a:rPr lang="en-US" dirty="0"/>
              <a:t>10-20% of children have a previous acute injury</a:t>
            </a:r>
          </a:p>
          <a:p>
            <a:r>
              <a:rPr lang="en-US" dirty="0">
                <a:cs typeface="Calibri"/>
              </a:rPr>
              <a:t>	Many children who reported an injury often reported said injury with emotionally laden language (ex: “I was kicked by the meanest girl in school” or ”I was injured by someone who did not care”</a:t>
            </a:r>
          </a:p>
          <a:p>
            <a:r>
              <a:rPr lang="en-US" dirty="0"/>
              <a:t>Less frequent- Illnesses like mono, flu, covid</a:t>
            </a:r>
            <a:endParaRPr lang="en-US" dirty="0">
              <a:cs typeface="Calibri"/>
            </a:endParaRPr>
          </a:p>
          <a:p>
            <a:r>
              <a:rPr lang="en-US" dirty="0"/>
              <a:t>At least 80% of children have some psychosocial factor that plays a role in AMPS diagnosis; these stressors tend to be typical activities for all children but AMPS </a:t>
            </a:r>
            <a:r>
              <a:rPr lang="en-US" dirty="0" err="1"/>
              <a:t>pt</a:t>
            </a:r>
            <a:r>
              <a:rPr lang="en-US" dirty="0"/>
              <a:t> feel this stress as pain in their bodies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14</a:t>
            </a:fld>
            <a:endParaRPr lang="en-US"/>
          </a:p>
        </p:txBody>
      </p:sp>
    </p:spTree>
    <p:extLst>
      <p:ext uri="{BB962C8B-B14F-4D97-AF65-F5344CB8AC3E}">
        <p14:creationId xmlns:p14="http://schemas.microsoft.com/office/powerpoint/2010/main" val="57134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endParaRPr lang="en-US" dirty="0">
              <a:cs typeface="Calibri"/>
            </a:endParaRPr>
          </a:p>
          <a:p>
            <a:r>
              <a:rPr lang="en-US" dirty="0">
                <a:cs typeface="Calibri"/>
              </a:rPr>
              <a:t>Adults tend to have pain that starts in upper extremity</a:t>
            </a:r>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15</a:t>
            </a:fld>
            <a:endParaRPr lang="en-US"/>
          </a:p>
        </p:txBody>
      </p:sp>
    </p:spTree>
    <p:extLst>
      <p:ext uri="{BB962C8B-B14F-4D97-AF65-F5344CB8AC3E}">
        <p14:creationId xmlns:p14="http://schemas.microsoft.com/office/powerpoint/2010/main" val="46114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ct val="20000"/>
              </a:spcBef>
              <a:defRPr/>
            </a:pPr>
            <a:r>
              <a:rPr lang="en-US" dirty="0">
                <a:cs typeface="Calibri"/>
              </a:rPr>
              <a:t>J</a:t>
            </a:r>
          </a:p>
          <a:p>
            <a:pPr marL="174708" indent="-174708">
              <a:spcBef>
                <a:spcPct val="20000"/>
              </a:spcBef>
              <a:buFont typeface="Arial"/>
              <a:buChar char="•"/>
            </a:pPr>
            <a:r>
              <a:rPr lang="en-US" dirty="0">
                <a:cs typeface="Calibri"/>
              </a:rPr>
              <a:t>Limited research on outpatient programs</a:t>
            </a:r>
          </a:p>
          <a:p>
            <a:pPr marL="174708" indent="-174708">
              <a:spcBef>
                <a:spcPct val="20000"/>
              </a:spcBef>
              <a:buFont typeface="Arial"/>
              <a:buChar char="•"/>
            </a:pPr>
            <a:endParaRPr lang="en-US" dirty="0">
              <a:cs typeface="Calibri"/>
            </a:endParaRPr>
          </a:p>
          <a:p>
            <a:pPr marL="174708" indent="-174708">
              <a:spcBef>
                <a:spcPct val="20000"/>
              </a:spcBef>
              <a:buFont typeface="Arial"/>
              <a:buChar char="•"/>
            </a:pPr>
            <a:r>
              <a:rPr lang="en-US" dirty="0">
                <a:cs typeface="Calibri"/>
              </a:rPr>
              <a:t>AMPS can return, usually in first 6 months and symptoms can be the same or different; triggers are the same- injury, illness, or psychological stress</a:t>
            </a:r>
          </a:p>
        </p:txBody>
      </p:sp>
      <p:sp>
        <p:nvSpPr>
          <p:cNvPr id="4" name="Slide Number Placeholder 3"/>
          <p:cNvSpPr>
            <a:spLocks noGrp="1"/>
          </p:cNvSpPr>
          <p:nvPr>
            <p:ph type="sldNum" sz="quarter" idx="5"/>
          </p:nvPr>
        </p:nvSpPr>
        <p:spPr/>
        <p:txBody>
          <a:bodyPr/>
          <a:lstStyle/>
          <a:p>
            <a:fld id="{7001D72F-D42B-45DA-A8F1-9FDF22A93D6F}" type="slidenum">
              <a:rPr lang="en-US" smtClean="0"/>
              <a:t>16</a:t>
            </a:fld>
            <a:endParaRPr lang="en-US"/>
          </a:p>
        </p:txBody>
      </p:sp>
    </p:spTree>
    <p:extLst>
      <p:ext uri="{BB962C8B-B14F-4D97-AF65-F5344CB8AC3E}">
        <p14:creationId xmlns:p14="http://schemas.microsoft.com/office/powerpoint/2010/main" val="1619022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t>
            </a:r>
            <a:endParaRPr lang="en-US" dirty="0"/>
          </a:p>
          <a:p>
            <a:r>
              <a:rPr lang="en-US" dirty="0"/>
              <a:t>So now we know what AMPS is, let’s talk about how this amplified pain happens in their body with a neuroanatomy review</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17</a:t>
            </a:fld>
            <a:endParaRPr lang="en-US"/>
          </a:p>
        </p:txBody>
      </p:sp>
    </p:spTree>
    <p:extLst>
      <p:ext uri="{BB962C8B-B14F-4D97-AF65-F5344CB8AC3E}">
        <p14:creationId xmlns:p14="http://schemas.microsoft.com/office/powerpoint/2010/main" val="374880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defRPr/>
            </a:pPr>
            <a:r>
              <a:rPr lang="en-US" dirty="0">
                <a:solidFill>
                  <a:srgbClr val="000000"/>
                </a:solidFill>
                <a:latin typeface="AAAAAC+Charter-Roman"/>
              </a:rPr>
              <a:t>C</a:t>
            </a:r>
          </a:p>
          <a:p>
            <a:pPr marL="174708" indent="-174708">
              <a:buFont typeface="Arial" panose="020B0604020202020204" pitchFamily="34" charset="0"/>
              <a:buChar char="•"/>
              <a:defRPr/>
            </a:pPr>
            <a:r>
              <a:rPr lang="en-US" dirty="0">
                <a:solidFill>
                  <a:srgbClr val="000000"/>
                </a:solidFill>
                <a:latin typeface="AAAAAC+Charter-Roman"/>
              </a:rPr>
              <a:t>A typical pain response goes like this: (1) some injury/illness/stress occurs in the body (2) the pain signal is sent to the spinal cord and then up to the brain (3) brain recognizes signal as appropriate amount of pain. </a:t>
            </a:r>
            <a:endParaRPr lang="en-US" dirty="0">
              <a:cs typeface="Calibri"/>
            </a:endParaRPr>
          </a:p>
          <a:p>
            <a:endParaRPr lang="en-US" dirty="0"/>
          </a:p>
          <a:p>
            <a:pPr algn="l" rtl="0" fontAlgn="base">
              <a:buFont typeface="Arial" panose="020B0604020202020204" pitchFamily="34" charset="0"/>
              <a:buChar char="•"/>
            </a:pPr>
            <a:r>
              <a:rPr lang="en-US" sz="1800" dirty="0">
                <a:solidFill>
                  <a:srgbClr val="000000"/>
                </a:solidFill>
                <a:latin typeface="Calibri"/>
                <a:cs typeface="Calibri"/>
              </a:rPr>
              <a:t>Pain signals are initiated in the periphery through nociceptive receptors within tissues. There are three different stimuli which activate nociceptors: mechanical, chemical, and thermal. The sensory information travels through a delta or c fibers within the periphery to the dorsal horn of the spinal cord (</a:t>
            </a:r>
            <a:r>
              <a:rPr lang="en-US" sz="1800" dirty="0" err="1">
                <a:solidFill>
                  <a:srgbClr val="000000"/>
                </a:solidFill>
                <a:latin typeface="Calibri"/>
                <a:cs typeface="Calibri"/>
              </a:rPr>
              <a:t>Louvw</a:t>
            </a:r>
            <a:r>
              <a:rPr lang="en-US" sz="1800" dirty="0">
                <a:solidFill>
                  <a:srgbClr val="000000"/>
                </a:solidFill>
                <a:latin typeface="Calibri"/>
                <a:cs typeface="Calibri"/>
              </a:rPr>
              <a:t>, n.d.) </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a:cs typeface="Calibri"/>
              </a:rPr>
              <a:t>Pain is processed in the central nervous system. The central nervous system is responsible for processing such sensations as a “threat” to the body, but this does NOT always correlate with actual tissue damage. (</a:t>
            </a:r>
            <a:r>
              <a:rPr lang="en-US" sz="1800" dirty="0" err="1">
                <a:solidFill>
                  <a:srgbClr val="000000"/>
                </a:solidFill>
                <a:latin typeface="Calibri"/>
                <a:cs typeface="Calibri"/>
              </a:rPr>
              <a:t>Louvw</a:t>
            </a:r>
            <a:r>
              <a:rPr lang="en-US" sz="1800" dirty="0">
                <a:solidFill>
                  <a:srgbClr val="000000"/>
                </a:solidFill>
                <a:latin typeface="Calibri"/>
                <a:cs typeface="Calibri"/>
              </a:rPr>
              <a:t>, n.d.) </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a:cs typeface="Calibri"/>
              </a:rPr>
              <a:t>There are over 9 key areas within the brain that process pain and have other vital functions. This often explains why chronic pain coincides with other compromised functioning- such as impaired sleep or decreased cognition (</a:t>
            </a:r>
            <a:r>
              <a:rPr lang="en-US" sz="1800" dirty="0" err="1">
                <a:solidFill>
                  <a:srgbClr val="000000"/>
                </a:solidFill>
                <a:latin typeface="Calibri"/>
                <a:cs typeface="Calibri"/>
              </a:rPr>
              <a:t>Louvw</a:t>
            </a:r>
            <a:r>
              <a:rPr lang="en-US" sz="1800" dirty="0">
                <a:solidFill>
                  <a:srgbClr val="000000"/>
                </a:solidFill>
                <a:latin typeface="Calibri"/>
                <a:cs typeface="Calibri"/>
              </a:rPr>
              <a:t>, n.d.) </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a:cs typeface="Calibri"/>
              </a:rPr>
              <a:t>The pain  </a:t>
            </a:r>
            <a:r>
              <a:rPr lang="en-US" sz="1800" dirty="0" err="1">
                <a:solidFill>
                  <a:srgbClr val="000000"/>
                </a:solidFill>
                <a:latin typeface="Calibri"/>
                <a:cs typeface="Calibri"/>
              </a:rPr>
              <a:t>neuromatrix</a:t>
            </a:r>
            <a:r>
              <a:rPr lang="en-US" sz="1800" dirty="0">
                <a:solidFill>
                  <a:srgbClr val="000000"/>
                </a:solidFill>
                <a:latin typeface="Calibri"/>
                <a:cs typeface="Calibri"/>
              </a:rPr>
              <a:t> is a term for the individualized brain pathways that process the perception of pain. The </a:t>
            </a:r>
            <a:r>
              <a:rPr lang="en-US" sz="1800" dirty="0" err="1">
                <a:solidFill>
                  <a:srgbClr val="000000"/>
                </a:solidFill>
                <a:latin typeface="Calibri"/>
                <a:cs typeface="Calibri"/>
              </a:rPr>
              <a:t>neuromatrix</a:t>
            </a:r>
            <a:r>
              <a:rPr lang="en-US" sz="1800" dirty="0">
                <a:solidFill>
                  <a:srgbClr val="000000"/>
                </a:solidFill>
                <a:latin typeface="Calibri"/>
                <a:cs typeface="Calibri"/>
              </a:rPr>
              <a:t> is unique for each person, and can be modulated with pain experiences (</a:t>
            </a:r>
            <a:r>
              <a:rPr lang="en-US" sz="1800" dirty="0" err="1">
                <a:solidFill>
                  <a:srgbClr val="000000"/>
                </a:solidFill>
                <a:latin typeface="Calibri"/>
                <a:cs typeface="Calibri"/>
              </a:rPr>
              <a:t>Louvw</a:t>
            </a:r>
            <a:r>
              <a:rPr lang="en-US" sz="1800" dirty="0">
                <a:solidFill>
                  <a:srgbClr val="000000"/>
                </a:solidFill>
                <a:latin typeface="Calibri"/>
                <a:cs typeface="Calibri"/>
              </a:rPr>
              <a:t>, n.d.) </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a:cs typeface="Calibri"/>
              </a:rPr>
              <a:t>The central nervous system has various outcome mechanism to inhibit incoming pain responses (</a:t>
            </a:r>
            <a:r>
              <a:rPr lang="en-US" sz="1800" dirty="0" err="1">
                <a:solidFill>
                  <a:srgbClr val="000000"/>
                </a:solidFill>
                <a:latin typeface="Calibri"/>
                <a:cs typeface="Calibri"/>
              </a:rPr>
              <a:t>Louvw</a:t>
            </a:r>
            <a:r>
              <a:rPr lang="en-US" sz="1800" dirty="0">
                <a:solidFill>
                  <a:srgbClr val="000000"/>
                </a:solidFill>
                <a:latin typeface="Calibri"/>
                <a:cs typeface="Calibri"/>
              </a:rPr>
              <a:t>, n.d.) </a:t>
            </a:r>
          </a:p>
          <a:p>
            <a:pPr algn="l" rtl="0" fontAlgn="base">
              <a:buFont typeface="Arial" panose="020B0604020202020204" pitchFamily="34" charset="0"/>
              <a:buChar char="•"/>
            </a:pPr>
            <a:r>
              <a:rPr lang="en-US" sz="1800" dirty="0">
                <a:solidFill>
                  <a:srgbClr val="000000"/>
                </a:solidFill>
                <a:latin typeface="Calibri"/>
                <a:cs typeface="Calibri"/>
              </a:rPr>
              <a:t>Example: release of endogenous opioid to inhibit incoming afferent  information </a:t>
            </a:r>
          </a:p>
          <a:p>
            <a:pPr algn="l" rtl="0" fontAlgn="base">
              <a:buFont typeface="Arial" panose="020B0604020202020204" pitchFamily="34" charset="0"/>
              <a:buChar char="•"/>
            </a:pPr>
            <a:endParaRPr lang="en-US" sz="18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18</a:t>
            </a:fld>
            <a:endParaRPr lang="en-US"/>
          </a:p>
        </p:txBody>
      </p:sp>
    </p:spTree>
    <p:extLst>
      <p:ext uri="{BB962C8B-B14F-4D97-AF65-F5344CB8AC3E}">
        <p14:creationId xmlns:p14="http://schemas.microsoft.com/office/powerpoint/2010/main" val="99726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latin typeface="Calibri"/>
                <a:cs typeface="Calibri"/>
              </a:rPr>
              <a:t>C</a:t>
            </a:r>
          </a:p>
          <a:p>
            <a:pPr defTabSz="931774">
              <a:defRPr/>
            </a:pPr>
            <a:r>
              <a:rPr lang="en-US">
                <a:solidFill>
                  <a:srgbClr val="000000"/>
                </a:solidFill>
                <a:latin typeface="Calibri"/>
                <a:cs typeface="Calibri"/>
              </a:rPr>
              <a:t>The homunculus is the geographic sensory mapping of the human body located in the sensory cortex. In individuals with chronic pain the homunculus becomes “smudged” , enlarged, and decreased localization of pain occurs (Louvw, n.d.) </a:t>
            </a:r>
            <a:endParaRPr lang="en-US">
              <a:latin typeface="Calibri"/>
              <a:cs typeface="Calibri"/>
            </a:endParaRPr>
          </a:p>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19</a:t>
            </a:fld>
            <a:endParaRPr lang="en-US"/>
          </a:p>
        </p:txBody>
      </p:sp>
    </p:spTree>
    <p:extLst>
      <p:ext uri="{BB962C8B-B14F-4D97-AF65-F5344CB8AC3E}">
        <p14:creationId xmlns:p14="http://schemas.microsoft.com/office/powerpoint/2010/main" val="73983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a:p>
            <a:r>
              <a:rPr lang="en-US" dirty="0"/>
              <a:t>Just housekeeping, things for CME credits</a:t>
            </a:r>
          </a:p>
        </p:txBody>
      </p:sp>
      <p:sp>
        <p:nvSpPr>
          <p:cNvPr id="4" name="Slide Number Placeholder 3"/>
          <p:cNvSpPr>
            <a:spLocks noGrp="1"/>
          </p:cNvSpPr>
          <p:nvPr>
            <p:ph type="sldNum" sz="quarter" idx="5"/>
          </p:nvPr>
        </p:nvSpPr>
        <p:spPr/>
        <p:txBody>
          <a:bodyPr/>
          <a:lstStyle/>
          <a:p>
            <a:fld id="{7001D72F-D42B-45DA-A8F1-9FDF22A93D6F}" type="slidenum">
              <a:rPr lang="en-US" smtClean="0"/>
              <a:t>2</a:t>
            </a:fld>
            <a:endParaRPr lang="en-US"/>
          </a:p>
        </p:txBody>
      </p:sp>
    </p:spTree>
    <p:extLst>
      <p:ext uri="{BB962C8B-B14F-4D97-AF65-F5344CB8AC3E}">
        <p14:creationId xmlns:p14="http://schemas.microsoft.com/office/powerpoint/2010/main" val="246856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US" sz="1800">
                <a:solidFill>
                  <a:srgbClr val="000000"/>
                </a:solidFill>
                <a:latin typeface="Calibri"/>
                <a:cs typeface="Calibri"/>
              </a:rPr>
              <a:t>C</a:t>
            </a:r>
          </a:p>
          <a:p>
            <a:pPr algn="l">
              <a:buFont typeface="Arial" panose="020B0604020202020204" pitchFamily="34" charset="0"/>
              <a:buChar char="•"/>
            </a:pPr>
            <a:r>
              <a:rPr lang="en-US" sz="1800">
                <a:solidFill>
                  <a:srgbClr val="000000"/>
                </a:solidFill>
                <a:latin typeface="Calibri"/>
                <a:cs typeface="Calibri"/>
              </a:rPr>
              <a:t>Central sensitization is the process by which there are neuroplastic changes within the central nervous system for an amplified pain response (Louvw, n.d.) </a:t>
            </a:r>
            <a:endParaRPr lang="en-US">
              <a:latin typeface="Calibri"/>
              <a:cs typeface="Calibri"/>
            </a:endParaRPr>
          </a:p>
          <a:p>
            <a:pPr algn="l" rtl="0" fontAlgn="base">
              <a:buFont typeface="Arial" panose="020B0604020202020204" pitchFamily="34" charset="0"/>
              <a:buChar char="•"/>
            </a:pPr>
            <a:r>
              <a:rPr lang="en-US" sz="1800">
                <a:solidFill>
                  <a:srgbClr val="000000"/>
                </a:solidFill>
                <a:latin typeface="Calibri"/>
                <a:cs typeface="Calibri"/>
              </a:rPr>
              <a:t>(1) Decrease in second order inter-neurons in the dorsal horn, which facilitates sensory information to ascend towards the brain to be processed </a:t>
            </a:r>
          </a:p>
          <a:p>
            <a:pPr algn="l" rtl="0" fontAlgn="base">
              <a:buFont typeface="Arial" panose="020B0604020202020204" pitchFamily="34" charset="0"/>
              <a:buChar char="•"/>
            </a:pPr>
            <a:r>
              <a:rPr lang="en-US" sz="1800">
                <a:solidFill>
                  <a:srgbClr val="000000"/>
                </a:solidFill>
                <a:latin typeface="Calibri"/>
                <a:cs typeface="Calibri"/>
              </a:rPr>
              <a:t>Allodynia= “pain in the presence of non-threatening stimulus due to lack of interneuron inhibition” </a:t>
            </a:r>
          </a:p>
          <a:p>
            <a:pPr algn="l" rtl="0" fontAlgn="base">
              <a:buFont typeface="Arial" panose="020B0604020202020204" pitchFamily="34" charset="0"/>
              <a:buChar char="•"/>
            </a:pPr>
            <a:r>
              <a:rPr lang="en-US" sz="1800">
                <a:solidFill>
                  <a:srgbClr val="000000"/>
                </a:solidFill>
                <a:latin typeface="Calibri"/>
                <a:cs typeface="Calibri"/>
              </a:rPr>
              <a:t>(2) Increase in sensory fiber synapse, in which pain becomes more global, and inappropriate sensory synapse on the contralateral side of the spinal chord </a:t>
            </a:r>
          </a:p>
          <a:p>
            <a:pPr algn="l" rtl="0" fontAlgn="base">
              <a:buFont typeface="Arial" panose="020B0604020202020204" pitchFamily="34" charset="0"/>
              <a:buChar char="•"/>
            </a:pPr>
            <a:r>
              <a:rPr lang="en-US" sz="1800">
                <a:solidFill>
                  <a:srgbClr val="000000"/>
                </a:solidFill>
                <a:latin typeface="Calibri"/>
                <a:cs typeface="Calibri"/>
              </a:rPr>
              <a:t>(3) Decrease in endogenous mechanisms </a:t>
            </a:r>
          </a:p>
          <a:p>
            <a:r>
              <a:rPr lang="en-US"/>
              <a:t>(4) Smudging homunculus </a:t>
            </a:r>
          </a:p>
          <a:p>
            <a:r>
              <a:rPr lang="en-US"/>
              <a:t>(5) </a:t>
            </a:r>
            <a:r>
              <a:rPr lang="en-US">
                <a:solidFill>
                  <a:srgbClr val="000000"/>
                </a:solidFill>
                <a:latin typeface="AAAAAC+Charter-Roman"/>
              </a:rPr>
              <a:t>Vasoconstriction neurovascular nerves, which causes blood flow to slow. This results in decreased oxygen in the body and a build up of acid wastes, which then causes more pain. </a:t>
            </a:r>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20</a:t>
            </a:fld>
            <a:endParaRPr lang="en-US"/>
          </a:p>
        </p:txBody>
      </p:sp>
    </p:spTree>
    <p:extLst>
      <p:ext uri="{BB962C8B-B14F-4D97-AF65-F5344CB8AC3E}">
        <p14:creationId xmlns:p14="http://schemas.microsoft.com/office/powerpoint/2010/main" val="74231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21</a:t>
            </a:fld>
            <a:endParaRPr lang="en-US"/>
          </a:p>
        </p:txBody>
      </p:sp>
    </p:spTree>
    <p:extLst>
      <p:ext uri="{BB962C8B-B14F-4D97-AF65-F5344CB8AC3E}">
        <p14:creationId xmlns:p14="http://schemas.microsoft.com/office/powerpoint/2010/main" val="1348736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t>
            </a:r>
          </a:p>
        </p:txBody>
      </p:sp>
      <p:sp>
        <p:nvSpPr>
          <p:cNvPr id="4" name="Slide Number Placeholder 3"/>
          <p:cNvSpPr>
            <a:spLocks noGrp="1"/>
          </p:cNvSpPr>
          <p:nvPr>
            <p:ph type="sldNum" sz="quarter" idx="5"/>
          </p:nvPr>
        </p:nvSpPr>
        <p:spPr/>
        <p:txBody>
          <a:bodyPr/>
          <a:lstStyle/>
          <a:p>
            <a:fld id="{7001D72F-D42B-45DA-A8F1-9FDF22A93D6F}" type="slidenum">
              <a:rPr lang="en-US" smtClean="0"/>
              <a:t>22</a:t>
            </a:fld>
            <a:endParaRPr lang="en-US"/>
          </a:p>
        </p:txBody>
      </p:sp>
    </p:spTree>
    <p:extLst>
      <p:ext uri="{BB962C8B-B14F-4D97-AF65-F5344CB8AC3E}">
        <p14:creationId xmlns:p14="http://schemas.microsoft.com/office/powerpoint/2010/main" val="345490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J</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23</a:t>
            </a:fld>
            <a:endParaRPr lang="en-US"/>
          </a:p>
        </p:txBody>
      </p:sp>
    </p:spTree>
    <p:extLst>
      <p:ext uri="{BB962C8B-B14F-4D97-AF65-F5344CB8AC3E}">
        <p14:creationId xmlns:p14="http://schemas.microsoft.com/office/powerpoint/2010/main" val="1929545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endParaRPr lang="en-US" dirty="0"/>
          </a:p>
          <a:p>
            <a:r>
              <a:rPr lang="en-US" dirty="0"/>
              <a:t>Physicians</a:t>
            </a:r>
            <a:endParaRPr lang="en-US" dirty="0">
              <a:cs typeface="Calibri"/>
            </a:endParaRPr>
          </a:p>
          <a:p>
            <a:r>
              <a:rPr lang="en-US" dirty="0"/>
              <a:t>Some doctors will prescribe pain medications to help AMPS pts, but per the research and from our </a:t>
            </a:r>
            <a:r>
              <a:rPr lang="en-US" dirty="0" err="1"/>
              <a:t>pt’s</a:t>
            </a:r>
            <a:r>
              <a:rPr lang="en-US" dirty="0"/>
              <a:t> experiences, it rarely helps; the only supplement that seems to help is Vitamin C, per Dr. Sherry </a:t>
            </a:r>
            <a:endParaRPr lang="en-US" dirty="0">
              <a:cs typeface="Calibri"/>
            </a:endParaRPr>
          </a:p>
          <a:p>
            <a:endParaRPr lang="en-US" dirty="0"/>
          </a:p>
          <a:p>
            <a:endParaRPr lang="en-US" dirty="0"/>
          </a:p>
          <a:p>
            <a:r>
              <a:rPr lang="en-US" dirty="0"/>
              <a:t>Mental Health addresses … by</a:t>
            </a:r>
            <a:endParaRPr lang="en-US" dirty="0">
              <a:cs typeface="Calibri"/>
            </a:endParaRPr>
          </a:p>
          <a:p>
            <a:r>
              <a:rPr lang="en-US" dirty="0"/>
              <a:t>-Using CBT to work on decreasing/replacing catastrophic thinking about pain</a:t>
            </a:r>
            <a:endParaRPr lang="en-US" dirty="0">
              <a:cs typeface="Calibri"/>
            </a:endParaRPr>
          </a:p>
          <a:p>
            <a:r>
              <a:rPr lang="en-US" dirty="0"/>
              <a:t>-Exposure therapies to help reduce pain related fear</a:t>
            </a:r>
            <a:endParaRPr lang="en-US" dirty="0">
              <a:cs typeface="Calibri"/>
            </a:endParaRPr>
          </a:p>
          <a:p>
            <a:r>
              <a:rPr lang="en-US" dirty="0"/>
              <a:t>-Adaptive and goal directed coping strategies to increased self-</a:t>
            </a:r>
            <a:r>
              <a:rPr lang="en-US" dirty="0" err="1"/>
              <a:t>efficfacy</a:t>
            </a:r>
            <a:r>
              <a:rPr lang="en-US" dirty="0"/>
              <a:t>- or confidently controlling their motivation/behaviors</a:t>
            </a:r>
            <a:endParaRPr lang="en-US" dirty="0">
              <a:cs typeface="Calibri"/>
            </a:endParaRPr>
          </a:p>
          <a:p>
            <a:r>
              <a:rPr lang="en-US" dirty="0"/>
              <a:t>-Mindfulness- focusing on experiences in the present moment </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24</a:t>
            </a:fld>
            <a:endParaRPr lang="en-US"/>
          </a:p>
        </p:txBody>
      </p:sp>
    </p:spTree>
    <p:extLst>
      <p:ext uri="{BB962C8B-B14F-4D97-AF65-F5344CB8AC3E}">
        <p14:creationId xmlns:p14="http://schemas.microsoft.com/office/powerpoint/2010/main" val="2744032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dive into more specifics about evaluating AMPS from PT and OT perspectives.</a:t>
            </a:r>
          </a:p>
          <a:p>
            <a:endParaRPr lang="en-US" dirty="0"/>
          </a:p>
          <a:p>
            <a:r>
              <a:rPr lang="en-US" dirty="0"/>
              <a:t>Docs tend to send AMPS </a:t>
            </a:r>
            <a:r>
              <a:rPr lang="en-US" dirty="0" err="1"/>
              <a:t>pt</a:t>
            </a:r>
            <a:r>
              <a:rPr lang="en-US" dirty="0"/>
              <a:t> to intensive outpatient services first to see if outpatient program will help, unless a very severe AMPS case</a:t>
            </a:r>
          </a:p>
        </p:txBody>
      </p:sp>
      <p:sp>
        <p:nvSpPr>
          <p:cNvPr id="4" name="Slide Number Placeholder 3"/>
          <p:cNvSpPr>
            <a:spLocks noGrp="1"/>
          </p:cNvSpPr>
          <p:nvPr>
            <p:ph type="sldNum" sz="quarter" idx="5"/>
          </p:nvPr>
        </p:nvSpPr>
        <p:spPr/>
        <p:txBody>
          <a:bodyPr/>
          <a:lstStyle/>
          <a:p>
            <a:fld id="{7001D72F-D42B-45DA-A8F1-9FDF22A93D6F}" type="slidenum">
              <a:rPr lang="en-US" smtClean="0"/>
              <a:t>25</a:t>
            </a:fld>
            <a:endParaRPr lang="en-US"/>
          </a:p>
        </p:txBody>
      </p:sp>
    </p:spTree>
    <p:extLst>
      <p:ext uri="{BB962C8B-B14F-4D97-AF65-F5344CB8AC3E}">
        <p14:creationId xmlns:p14="http://schemas.microsoft.com/office/powerpoint/2010/main" val="177948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endParaRPr lang="en-US" dirty="0">
              <a:cs typeface="Calibri"/>
            </a:endParaRPr>
          </a:p>
          <a:p>
            <a:r>
              <a:rPr lang="en-US" dirty="0">
                <a:cs typeface="Calibri"/>
              </a:rPr>
              <a:t>We need to look at the whole person during an outpatient PT/OT eval including the pain as well as the functional skill levels</a:t>
            </a:r>
          </a:p>
        </p:txBody>
      </p:sp>
      <p:sp>
        <p:nvSpPr>
          <p:cNvPr id="4" name="Slide Number Placeholder 3"/>
          <p:cNvSpPr>
            <a:spLocks noGrp="1"/>
          </p:cNvSpPr>
          <p:nvPr>
            <p:ph type="sldNum" sz="quarter" idx="5"/>
          </p:nvPr>
        </p:nvSpPr>
        <p:spPr/>
        <p:txBody>
          <a:bodyPr/>
          <a:lstStyle/>
          <a:p>
            <a:fld id="{7001D72F-D42B-45DA-A8F1-9FDF22A93D6F}" type="slidenum">
              <a:rPr lang="en-US" smtClean="0"/>
              <a:t>26</a:t>
            </a:fld>
            <a:endParaRPr lang="en-US"/>
          </a:p>
        </p:txBody>
      </p:sp>
    </p:spTree>
    <p:extLst>
      <p:ext uri="{BB962C8B-B14F-4D97-AF65-F5344CB8AC3E}">
        <p14:creationId xmlns:p14="http://schemas.microsoft.com/office/powerpoint/2010/main" val="3526274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endParaRPr lang="en-US" dirty="0"/>
          </a:p>
          <a:p>
            <a:r>
              <a:rPr lang="en-US" dirty="0"/>
              <a:t>First we look at the client’s histories- including their medical, pain and social histories</a:t>
            </a:r>
          </a:p>
          <a:p>
            <a:endParaRPr lang="en-US" dirty="0"/>
          </a:p>
          <a:p>
            <a:r>
              <a:rPr lang="en-US" dirty="0"/>
              <a:t>Medical history</a:t>
            </a:r>
            <a:endParaRPr lang="en-US" dirty="0">
              <a:cs typeface="Calibri"/>
            </a:endParaRPr>
          </a:p>
          <a:p>
            <a:r>
              <a:rPr lang="en-US" dirty="0"/>
              <a:t>-some common co-diagnoses are EDS, ASD, POTS, mental health diagnoses, GI issues, migraines, headaches</a:t>
            </a:r>
            <a:endParaRPr lang="en-US" dirty="0">
              <a:cs typeface="Calibri"/>
            </a:endParaRPr>
          </a:p>
          <a:p>
            <a:pPr defTabSz="931774">
              <a:defRPr/>
            </a:pPr>
            <a:r>
              <a:rPr lang="en-US" dirty="0"/>
              <a:t>-Blood work, x-rays, CT, any other imaging- knowing that they had these tests completed to rule out other conditions</a:t>
            </a:r>
            <a:endParaRPr lang="en-US" dirty="0">
              <a:cs typeface="Calibri"/>
            </a:endParaRPr>
          </a:p>
          <a:p>
            <a:pPr defTabSz="931774">
              <a:defRPr/>
            </a:pPr>
            <a:r>
              <a:rPr lang="en-US" dirty="0"/>
              <a:t>-Ask about mental health services- as they are apart of the team, a child really should have mental health services on board when receiving OT/PT, otherwise will not get full experience to heal</a:t>
            </a:r>
            <a:endParaRPr lang="en-US" dirty="0">
              <a:cs typeface="Calibri"/>
            </a:endParaRPr>
          </a:p>
          <a:p>
            <a:endParaRPr lang="en-US" dirty="0"/>
          </a:p>
          <a:p>
            <a:endParaRPr lang="en-US" dirty="0"/>
          </a:p>
          <a:p>
            <a:r>
              <a:rPr lang="en-US" dirty="0"/>
              <a:t>Pain history</a:t>
            </a:r>
            <a:endParaRPr lang="en-US" dirty="0">
              <a:cs typeface="Calibri"/>
            </a:endParaRPr>
          </a:p>
          <a:p>
            <a:r>
              <a:rPr lang="en-US" dirty="0"/>
              <a:t>-When discussing family history, is really important to know of any other family members with </a:t>
            </a:r>
            <a:r>
              <a:rPr lang="en-US" dirty="0" err="1"/>
              <a:t>hx</a:t>
            </a:r>
            <a:r>
              <a:rPr lang="en-US" dirty="0"/>
              <a:t> of chronic pain diagnoses (pain households) as well as mental health diagnoses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27</a:t>
            </a:fld>
            <a:endParaRPr lang="en-US"/>
          </a:p>
        </p:txBody>
      </p:sp>
    </p:spTree>
    <p:extLst>
      <p:ext uri="{BB962C8B-B14F-4D97-AF65-F5344CB8AC3E}">
        <p14:creationId xmlns:p14="http://schemas.microsoft.com/office/powerpoint/2010/main" val="171487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endParaRPr lang="en-US" dirty="0">
              <a:cs typeface="Calibri"/>
            </a:endParaRPr>
          </a:p>
          <a:p>
            <a:r>
              <a:rPr lang="en-US" dirty="0">
                <a:cs typeface="Calibri"/>
              </a:rPr>
              <a:t>Then we need to look at the functional implications of their current pain and what skills and occupations they are having difficulty with</a:t>
            </a:r>
          </a:p>
        </p:txBody>
      </p:sp>
      <p:sp>
        <p:nvSpPr>
          <p:cNvPr id="4" name="Slide Number Placeholder 3"/>
          <p:cNvSpPr>
            <a:spLocks noGrp="1"/>
          </p:cNvSpPr>
          <p:nvPr>
            <p:ph type="sldNum" sz="quarter" idx="5"/>
          </p:nvPr>
        </p:nvSpPr>
        <p:spPr/>
        <p:txBody>
          <a:bodyPr/>
          <a:lstStyle/>
          <a:p>
            <a:fld id="{7001D72F-D42B-45DA-A8F1-9FDF22A93D6F}" type="slidenum">
              <a:rPr lang="en-US" smtClean="0"/>
              <a:t>28</a:t>
            </a:fld>
            <a:endParaRPr lang="en-US"/>
          </a:p>
        </p:txBody>
      </p:sp>
    </p:spTree>
    <p:extLst>
      <p:ext uri="{BB962C8B-B14F-4D97-AF65-F5344CB8AC3E}">
        <p14:creationId xmlns:p14="http://schemas.microsoft.com/office/powerpoint/2010/main" val="696253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6481" lvl="2" indent="-174708">
              <a:buFont typeface="Wingdings"/>
              <a:buChar char="▪"/>
            </a:pPr>
            <a:r>
              <a:rPr lang="en-US" dirty="0">
                <a:cs typeface="Calibri"/>
              </a:rPr>
              <a:t>C</a:t>
            </a:r>
          </a:p>
          <a:p>
            <a:pPr marL="1106481" lvl="2" indent="-174708">
              <a:buFont typeface="Wingdings"/>
              <a:buChar char="▪"/>
            </a:pPr>
            <a:r>
              <a:rPr lang="en-US" dirty="0">
                <a:cs typeface="Calibri"/>
              </a:rPr>
              <a:t>VAS</a:t>
            </a:r>
          </a:p>
          <a:p>
            <a:pPr marL="1572368" lvl="3" indent="-174708">
              <a:buFont typeface="Arial"/>
              <a:buChar char="•"/>
            </a:pPr>
            <a:r>
              <a:rPr lang="en-US" dirty="0"/>
              <a:t>Designed for self report pain intensity on a 100 mm line to demark pain intensity</a:t>
            </a:r>
            <a:endParaRPr lang="en-US" dirty="0">
              <a:cs typeface="Calibri"/>
            </a:endParaRPr>
          </a:p>
          <a:p>
            <a:pPr marL="1572368" lvl="3" indent="-174708">
              <a:buFont typeface="Arial"/>
              <a:buChar char="•"/>
            </a:pPr>
            <a:r>
              <a:rPr lang="en-US" dirty="0"/>
              <a:t>The score is the measured distance in millimeters between the left anchor and </a:t>
            </a:r>
            <a:r>
              <a:rPr lang="en-US" dirty="0" err="1"/>
              <a:t>and</a:t>
            </a:r>
            <a:r>
              <a:rPr lang="en-US" dirty="0"/>
              <a:t> mark drawn between the left anchor and the mark drawn by the participant</a:t>
            </a:r>
            <a:endParaRPr lang="en-US" dirty="0">
              <a:cs typeface="Calibri"/>
            </a:endParaRPr>
          </a:p>
          <a:p>
            <a:pPr marL="1572368" lvl="3" indent="-174708">
              <a:buFont typeface="Arial"/>
              <a:buChar char="•"/>
            </a:pPr>
            <a:r>
              <a:rPr lang="en-US" dirty="0"/>
              <a:t>The minimally important difference on the VAS is 10-12 mm</a:t>
            </a:r>
            <a:endParaRPr lang="en-US" dirty="0">
              <a:cs typeface="Calibri"/>
            </a:endParaRPr>
          </a:p>
          <a:p>
            <a:pPr marL="1572368" lvl="3" indent="-174708">
              <a:buFont typeface="Arial"/>
              <a:buChar char="•"/>
            </a:pPr>
            <a:endParaRPr lang="en-US" dirty="0">
              <a:cs typeface="Calibri"/>
            </a:endParaRPr>
          </a:p>
          <a:p>
            <a:pPr marL="640594" lvl="1" indent="-174708">
              <a:buFont typeface="Courier New"/>
              <a:buChar char="○"/>
            </a:pPr>
            <a:r>
              <a:rPr lang="en-US" dirty="0"/>
              <a:t>Faces pain scale revised (FPS-R) (</a:t>
            </a:r>
            <a:r>
              <a:rPr lang="en-US" dirty="0" err="1"/>
              <a:t>Lallo</a:t>
            </a:r>
            <a:r>
              <a:rPr lang="en-US" dirty="0"/>
              <a:t> et al, 2020)</a:t>
            </a:r>
            <a:endParaRPr lang="en-US" dirty="0">
              <a:cs typeface="Calibri"/>
            </a:endParaRPr>
          </a:p>
          <a:p>
            <a:pPr marL="1106481" lvl="2" indent="-174708">
              <a:buFont typeface="Wingdings"/>
              <a:buChar char="▪"/>
            </a:pPr>
            <a:r>
              <a:rPr lang="en-US" dirty="0"/>
              <a:t>Self-report pain intensity scale with six human faces correlating with pain intensity</a:t>
            </a:r>
            <a:endParaRPr lang="en-US" dirty="0">
              <a:cs typeface="Calibri"/>
            </a:endParaRPr>
          </a:p>
          <a:p>
            <a:pPr marL="1106481" lvl="2" indent="-174708">
              <a:buFont typeface="Wingdings"/>
              <a:buChar char="▪"/>
            </a:pPr>
            <a:r>
              <a:rPr lang="en-US" dirty="0"/>
              <a:t>One face on the FPS-R is considered the minimal clinically significant difference </a:t>
            </a:r>
            <a:endParaRPr lang="en-US" dirty="0">
              <a:cs typeface="Calibri"/>
            </a:endParaRPr>
          </a:p>
          <a:p>
            <a:pPr marL="1106481" lvl="2" indent="-174708">
              <a:buFont typeface="Wingdings"/>
              <a:buChar char="▪"/>
            </a:pPr>
            <a:r>
              <a:rPr lang="en-US" dirty="0"/>
              <a:t>Reliable in children aged 4-17 years of age</a:t>
            </a:r>
            <a:endParaRPr lang="en-US" dirty="0">
              <a:cs typeface="Calibri"/>
            </a:endParaRPr>
          </a:p>
          <a:p>
            <a:pPr marL="640594" lvl="1" indent="-174708">
              <a:buFont typeface="Courier New"/>
              <a:buChar char="○"/>
            </a:pPr>
            <a:r>
              <a:rPr lang="en-US" dirty="0"/>
              <a:t>Pediatric Pain and Symptom Assessment Tool  (Sherry et al., 2015)</a:t>
            </a:r>
            <a:endParaRPr lang="en-US" dirty="0">
              <a:cs typeface="Calibri"/>
            </a:endParaRPr>
          </a:p>
          <a:p>
            <a:pPr marL="1106481" lvl="2" indent="-174708">
              <a:buFont typeface="Wingdings"/>
              <a:buChar char="▪"/>
            </a:pPr>
            <a:r>
              <a:rPr lang="en-US" dirty="0"/>
              <a:t>Diagram for number of body locations where pain was experienced in past week</a:t>
            </a:r>
            <a:endParaRPr lang="en-US" dirty="0">
              <a:cs typeface="Calibri"/>
            </a:endParaRPr>
          </a:p>
          <a:p>
            <a:pPr marL="1106481" lvl="2" indent="-174708">
              <a:buFont typeface="Wingdings"/>
              <a:buChar char="▪"/>
            </a:pPr>
            <a:r>
              <a:rPr lang="en-US" dirty="0"/>
              <a:t>Subjective report of symptom severity scale</a:t>
            </a:r>
            <a:endParaRPr lang="en-US" dirty="0">
              <a:cs typeface="Calibri"/>
            </a:endParaRPr>
          </a:p>
          <a:p>
            <a:pPr marL="640594" lvl="1" indent="-174708">
              <a:buFont typeface="Courier New"/>
              <a:buChar char="○"/>
            </a:pPr>
            <a:r>
              <a:rPr lang="en-US" dirty="0"/>
              <a:t>Eleven Point Numerical Rating Scale (</a:t>
            </a:r>
            <a:r>
              <a:rPr lang="en-US" dirty="0" err="1"/>
              <a:t>Lallo</a:t>
            </a:r>
            <a:r>
              <a:rPr lang="en-US" dirty="0"/>
              <a:t> et al., 2020)</a:t>
            </a:r>
            <a:endParaRPr lang="en-US" dirty="0">
              <a:cs typeface="Calibri"/>
            </a:endParaRPr>
          </a:p>
          <a:p>
            <a:pPr marL="1106481" lvl="2" indent="-174708">
              <a:buFont typeface="Wingdings"/>
              <a:buChar char="▪"/>
            </a:pPr>
            <a:r>
              <a:rPr lang="en-US" dirty="0"/>
              <a:t>Self report tool for pain intensity </a:t>
            </a:r>
            <a:endParaRPr lang="en-US" dirty="0">
              <a:cs typeface="Calibri"/>
            </a:endParaRPr>
          </a:p>
          <a:p>
            <a:pPr marL="1106481" lvl="2" indent="-174708">
              <a:buFont typeface="Wingdings"/>
              <a:buChar char="▪"/>
            </a:pPr>
            <a:r>
              <a:rPr lang="en-US" dirty="0"/>
              <a:t>Numbered from 0 (“no pain”) to 10 (“worst pain you can think of”) </a:t>
            </a:r>
            <a:endParaRPr lang="en-US" dirty="0">
              <a:cs typeface="Calibri"/>
            </a:endParaRPr>
          </a:p>
          <a:p>
            <a:pPr marL="1106481" lvl="2" indent="-174708">
              <a:buFont typeface="Wingdings"/>
              <a:buChar char="▪"/>
            </a:pPr>
            <a:r>
              <a:rPr lang="en-US" dirty="0"/>
              <a:t>Valid for children 4-17 year of age</a:t>
            </a:r>
            <a:endParaRPr lang="en-US" dirty="0">
              <a:cs typeface="Calibri"/>
            </a:endParaRPr>
          </a:p>
          <a:p>
            <a:pPr marL="1106481" lvl="2" indent="-174708">
              <a:buFont typeface="Wingdings"/>
              <a:buChar char="▪"/>
            </a:pPr>
            <a:r>
              <a:rPr lang="en-US" dirty="0"/>
              <a:t>Minimally important clinical difference of 1 point </a:t>
            </a:r>
            <a:endParaRPr lang="en-US" dirty="0">
              <a:cs typeface="Calibri"/>
            </a:endParaRPr>
          </a:p>
          <a:p>
            <a:pPr lvl="3"/>
            <a:endParaRPr lang="en-US" dirty="0">
              <a:cs typeface="Calibri"/>
            </a:endParaRPr>
          </a:p>
          <a:p>
            <a:pPr lvl="2"/>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29</a:t>
            </a:fld>
            <a:endParaRPr lang="en-US"/>
          </a:p>
        </p:txBody>
      </p:sp>
    </p:spTree>
    <p:extLst>
      <p:ext uri="{BB962C8B-B14F-4D97-AF65-F5344CB8AC3E}">
        <p14:creationId xmlns:p14="http://schemas.microsoft.com/office/powerpoint/2010/main" val="31259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continued here</a:t>
            </a:r>
          </a:p>
        </p:txBody>
      </p:sp>
      <p:sp>
        <p:nvSpPr>
          <p:cNvPr id="4" name="Slide Number Placeholder 3"/>
          <p:cNvSpPr>
            <a:spLocks noGrp="1"/>
          </p:cNvSpPr>
          <p:nvPr>
            <p:ph type="sldNum" sz="quarter" idx="5"/>
          </p:nvPr>
        </p:nvSpPr>
        <p:spPr/>
        <p:txBody>
          <a:bodyPr/>
          <a:lstStyle/>
          <a:p>
            <a:fld id="{7001D72F-D42B-45DA-A8F1-9FDF22A93D6F}" type="slidenum">
              <a:rPr lang="en-US" smtClean="0"/>
              <a:t>3</a:t>
            </a:fld>
            <a:endParaRPr lang="en-US"/>
          </a:p>
        </p:txBody>
      </p:sp>
    </p:spTree>
    <p:extLst>
      <p:ext uri="{BB962C8B-B14F-4D97-AF65-F5344CB8AC3E}">
        <p14:creationId xmlns:p14="http://schemas.microsoft.com/office/powerpoint/2010/main" val="2128049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lvl="3" indent="-291179">
              <a:buFont typeface="Symbol"/>
              <a:buChar char="•"/>
            </a:pPr>
            <a:r>
              <a:rPr lang="en-US">
                <a:cs typeface="Calibri"/>
              </a:rPr>
              <a:t>C</a:t>
            </a:r>
            <a:endParaRPr lang="en-US"/>
          </a:p>
          <a:p>
            <a:pPr marL="291179" lvl="3" indent="-291179">
              <a:buFont typeface="Symbol"/>
              <a:buChar char="•"/>
            </a:pPr>
            <a:r>
              <a:rPr lang="en-US"/>
              <a:t>Wide spread pain index-demarks location of pain and severity of pain </a:t>
            </a:r>
            <a:endParaRPr lang="en-US">
              <a:cs typeface="Calibri"/>
            </a:endParaRPr>
          </a:p>
          <a:p>
            <a:pPr marL="291179" lvl="3" indent="-291179">
              <a:buFont typeface="Symbol"/>
              <a:buChar char="•"/>
            </a:pPr>
            <a:r>
              <a:rPr lang="en-US"/>
              <a:t>Symptom severity scale- denotes severity of three cardinal symptoms for  fatigue, tiredness, concentration and memory difficulties &amp; then complete a checklist for additional symptoms experienced: irritable bowel issues, numbness, tenderness, and migraines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30</a:t>
            </a:fld>
            <a:endParaRPr lang="en-US"/>
          </a:p>
        </p:txBody>
      </p:sp>
    </p:spTree>
    <p:extLst>
      <p:ext uri="{BB962C8B-B14F-4D97-AF65-F5344CB8AC3E}">
        <p14:creationId xmlns:p14="http://schemas.microsoft.com/office/powerpoint/2010/main" val="1063820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p>
          <a:p>
            <a:r>
              <a:rPr lang="en-US">
                <a:cs typeface="Calibri"/>
              </a:rPr>
              <a:t>BOT-2 </a:t>
            </a:r>
            <a:endParaRPr lang="en-US"/>
          </a:p>
          <a:p>
            <a:pPr marL="1106481" lvl="2" indent="-174708">
              <a:buFont typeface="Wingdings"/>
              <a:buChar char="▪"/>
            </a:pPr>
            <a:r>
              <a:rPr lang="en-US"/>
              <a:t>Gross and fine motor functioning: fine motor control, fine motor integration, manual dexterity, bilateral coordination, balance, running, speed &amp; agility, upper limb coordination, strength </a:t>
            </a:r>
            <a:endParaRPr lang="en-US">
              <a:cs typeface="Calibri"/>
            </a:endParaRPr>
          </a:p>
          <a:p>
            <a:pPr marL="1106481" lvl="2" indent="-174708">
              <a:buFont typeface="Wingdings"/>
              <a:buChar char="▪"/>
            </a:pPr>
            <a:r>
              <a:rPr lang="en-US"/>
              <a:t>Norm referenced for age and sex- matched norms</a:t>
            </a:r>
            <a:endParaRPr lang="en-US">
              <a:cs typeface="Calibri"/>
            </a:endParaRPr>
          </a:p>
          <a:p>
            <a:r>
              <a:rPr lang="en-US">
                <a:cs typeface="Calibri"/>
              </a:rPr>
              <a:t>Bruce </a:t>
            </a:r>
            <a:r>
              <a:rPr lang="en-US" err="1">
                <a:cs typeface="Calibri"/>
              </a:rPr>
              <a:t>Treadmil</a:t>
            </a:r>
            <a:r>
              <a:rPr lang="en-US">
                <a:cs typeface="Calibri"/>
              </a:rPr>
              <a:t> Test</a:t>
            </a:r>
          </a:p>
          <a:p>
            <a:pPr marL="174708" indent="-174708">
              <a:buFont typeface="Arial"/>
              <a:buChar char="•"/>
            </a:pPr>
            <a:r>
              <a:rPr lang="en-US"/>
              <a:t>Maximal cardiovascular endurance test in which the subject is to walk/run to the point of exhaustion or until completion at 21 minutes. The speed and incline is gradually increased every three minutes. The distance ambulated is recorded. This test is also norm- referenced for age and sex- matched norms</a:t>
            </a:r>
            <a:endParaRPr lang="en-US">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31</a:t>
            </a:fld>
            <a:endParaRPr lang="en-US"/>
          </a:p>
        </p:txBody>
      </p:sp>
    </p:spTree>
    <p:extLst>
      <p:ext uri="{BB962C8B-B14F-4D97-AF65-F5344CB8AC3E}">
        <p14:creationId xmlns:p14="http://schemas.microsoft.com/office/powerpoint/2010/main" val="1053777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lvl="1" indent="-291179">
              <a:buFont typeface="Courier New"/>
              <a:buChar char="○"/>
            </a:pPr>
            <a:r>
              <a:rPr lang="en-US" dirty="0">
                <a:cs typeface="Calibri"/>
              </a:rPr>
              <a:t>C</a:t>
            </a:r>
            <a:endParaRPr lang="en-US" dirty="0"/>
          </a:p>
          <a:p>
            <a:pPr marL="291179" lvl="1" indent="-291179">
              <a:buFont typeface="Courier New"/>
              <a:buChar char="○"/>
            </a:pPr>
            <a:r>
              <a:rPr lang="en-US" dirty="0" err="1"/>
              <a:t>Promis</a:t>
            </a:r>
            <a:r>
              <a:rPr lang="en-US" dirty="0"/>
              <a:t> Pediatric Pain Interference Scale (PROMIS) (</a:t>
            </a:r>
            <a:r>
              <a:rPr lang="en-US" dirty="0" err="1"/>
              <a:t>Daffin</a:t>
            </a:r>
            <a:r>
              <a:rPr lang="en-US" dirty="0"/>
              <a:t> et al., 2020)</a:t>
            </a:r>
          </a:p>
          <a:p>
            <a:pPr marL="757066" lvl="3" indent="-291179">
              <a:buFont typeface="Symbol"/>
              <a:buChar char="•"/>
            </a:pPr>
            <a:r>
              <a:rPr lang="en-US" dirty="0"/>
              <a:t>The outcome measure was created for patents with chronic conditions as a self-report measure by the National </a:t>
            </a:r>
            <a:r>
              <a:rPr lang="en-US" dirty="0" err="1"/>
              <a:t>Insititute</a:t>
            </a:r>
            <a:r>
              <a:rPr lang="en-US" dirty="0"/>
              <a:t> of Health</a:t>
            </a:r>
            <a:endParaRPr lang="en-US" dirty="0">
              <a:cs typeface="Calibri"/>
            </a:endParaRPr>
          </a:p>
          <a:p>
            <a:pPr marL="757066" lvl="3" indent="-291179">
              <a:buFont typeface="Symbol"/>
              <a:buChar char="•"/>
            </a:pPr>
            <a:r>
              <a:rPr lang="en-US" dirty="0"/>
              <a:t>Assessment for the extended to which pain interferes with social, cognitive, emotional, physical, and recreational wellbeing and functioning </a:t>
            </a:r>
            <a:endParaRPr lang="en-US" dirty="0">
              <a:cs typeface="Calibri"/>
            </a:endParaRPr>
          </a:p>
          <a:p>
            <a:pPr marL="757066" lvl="4" indent="-291179">
              <a:buFont typeface="Courier New"/>
              <a:buChar char="○"/>
            </a:pPr>
            <a:r>
              <a:rPr lang="en-US" dirty="0"/>
              <a:t>Response are on a 5 point liker scale </a:t>
            </a:r>
            <a:endParaRPr lang="en-US" dirty="0">
              <a:cs typeface="Calibri"/>
            </a:endParaRPr>
          </a:p>
          <a:p>
            <a:pPr marL="757066" lvl="4" indent="-291179">
              <a:buFont typeface="Courier New"/>
              <a:buChar char="○"/>
            </a:pPr>
            <a:r>
              <a:rPr lang="en-US" dirty="0"/>
              <a:t>Scores range 8-40 with higher scores reflecting greater disability </a:t>
            </a:r>
            <a:endParaRPr lang="en-US" dirty="0">
              <a:cs typeface="Calibri"/>
            </a:endParaRPr>
          </a:p>
          <a:p>
            <a:pPr marL="291179" lvl="1" indent="-291179">
              <a:buFont typeface="Courier New"/>
              <a:buChar char="○"/>
            </a:pPr>
            <a:r>
              <a:rPr lang="en-US" dirty="0"/>
              <a:t>PROMIS Anxiety Scale</a:t>
            </a:r>
            <a:endParaRPr lang="en-US" dirty="0">
              <a:cs typeface="Calibri"/>
            </a:endParaRPr>
          </a:p>
          <a:p>
            <a:pPr marL="757066" lvl="3" indent="-291179">
              <a:buFont typeface="Symbol"/>
              <a:buChar char="•"/>
            </a:pPr>
            <a:r>
              <a:rPr lang="en-US" dirty="0"/>
              <a:t>Self report measure to assess feeling of fear and worry (</a:t>
            </a:r>
            <a:r>
              <a:rPr lang="en-US" dirty="0" err="1"/>
              <a:t>Daffin</a:t>
            </a:r>
            <a:r>
              <a:rPr lang="en-US" dirty="0"/>
              <a:t> et al., 2020)</a:t>
            </a:r>
            <a:endParaRPr lang="en-US" dirty="0">
              <a:cs typeface="Calibri"/>
            </a:endParaRPr>
          </a:p>
          <a:p>
            <a:pPr marL="291179" lvl="1" indent="-291179">
              <a:buFont typeface="Courier New"/>
              <a:buChar char="○"/>
            </a:pPr>
            <a:r>
              <a:rPr lang="en-US" dirty="0"/>
              <a:t>PROMIS Depression Scale </a:t>
            </a:r>
            <a:endParaRPr lang="en-US" dirty="0">
              <a:cs typeface="Calibri"/>
            </a:endParaRPr>
          </a:p>
          <a:p>
            <a:pPr marL="757066" lvl="3" indent="-291179">
              <a:buFont typeface="Symbol"/>
              <a:buChar char="•"/>
            </a:pPr>
            <a:r>
              <a:rPr lang="en-US" dirty="0"/>
              <a:t>Self report measure to assess depressive symptoms, decreased positive affect, and loneliness (</a:t>
            </a:r>
            <a:r>
              <a:rPr lang="en-US" dirty="0" err="1"/>
              <a:t>Daffin</a:t>
            </a:r>
            <a:r>
              <a:rPr lang="en-US" dirty="0"/>
              <a:t> et al., 2020)</a:t>
            </a:r>
            <a:endParaRPr lang="en-US" dirty="0">
              <a:cs typeface="Calibri"/>
            </a:endParaRPr>
          </a:p>
          <a:p>
            <a:pPr marL="291179" lvl="1" indent="-291179">
              <a:buFont typeface="Courier New"/>
              <a:buChar char="○"/>
            </a:pPr>
            <a:r>
              <a:rPr lang="en-US" dirty="0"/>
              <a:t>Functional Disability Index (Sherry et al, 2015); (</a:t>
            </a:r>
            <a:r>
              <a:rPr lang="en-US" dirty="0" err="1"/>
              <a:t>Daffin</a:t>
            </a:r>
            <a:r>
              <a:rPr lang="en-US" dirty="0"/>
              <a:t> et al., 2020)</a:t>
            </a:r>
            <a:endParaRPr lang="en-US" dirty="0">
              <a:cs typeface="Calibri"/>
            </a:endParaRPr>
          </a:p>
          <a:p>
            <a:pPr marL="757066" lvl="3" indent="-291179">
              <a:buFont typeface="Symbol"/>
              <a:buChar char="•"/>
            </a:pPr>
            <a:r>
              <a:rPr lang="en-US" dirty="0"/>
              <a:t>Self-report outcome measure for challenges to complete activities of daily living in children and adolescents with chronic pain</a:t>
            </a:r>
            <a:endParaRPr lang="en-US" dirty="0">
              <a:cs typeface="Calibri"/>
            </a:endParaRPr>
          </a:p>
          <a:p>
            <a:pPr marL="757066" lvl="3" indent="-291179">
              <a:buFont typeface="Symbol"/>
              <a:buChar char="•"/>
            </a:pPr>
            <a:r>
              <a:rPr lang="en-US" dirty="0"/>
              <a:t>Each item ranges from 0-4 on a Likert scale </a:t>
            </a:r>
            <a:endParaRPr lang="en-US" dirty="0">
              <a:cs typeface="Calibri"/>
            </a:endParaRPr>
          </a:p>
          <a:p>
            <a:pPr marL="757066" lvl="3" indent="-291179">
              <a:buFont typeface="Symbol"/>
              <a:buChar char="•"/>
            </a:pPr>
            <a:r>
              <a:rPr lang="en-US" dirty="0"/>
              <a:t>Assessment to complete activities across a variety of environments home, school, recreational and social settings</a:t>
            </a:r>
            <a:endParaRPr lang="en-US" dirty="0">
              <a:cs typeface="Calibri"/>
            </a:endParaRPr>
          </a:p>
          <a:p>
            <a:pPr marL="1222953" lvl="4" indent="-291179">
              <a:buFont typeface="Courier New"/>
              <a:buChar char="○"/>
            </a:pPr>
            <a:r>
              <a:rPr lang="en-US" dirty="0"/>
              <a:t>Score of 0-60 with higher scores indicating a greater level of disability </a:t>
            </a:r>
            <a:endParaRPr lang="en-US" dirty="0">
              <a:cs typeface="Calibri"/>
            </a:endParaRPr>
          </a:p>
          <a:p>
            <a:pPr marL="757066" lvl="3" indent="-291179">
              <a:buFont typeface="Symbol"/>
              <a:buChar char="•"/>
            </a:pPr>
            <a:r>
              <a:rPr lang="en-US" dirty="0"/>
              <a:t>The minimally important difference is 7.8 points</a:t>
            </a:r>
            <a:endParaRPr lang="en-US" dirty="0">
              <a:cs typeface="Calibri"/>
            </a:endParaRPr>
          </a:p>
          <a:p>
            <a:pPr marL="757066" lvl="3" indent="-291179">
              <a:buFont typeface="Symbol"/>
              <a:buChar char="•"/>
            </a:pPr>
            <a:r>
              <a:rPr lang="en-US" dirty="0"/>
              <a:t>Current gold standard measure with robust studies demonstrating reliability, validity, and responsiveness in children with juvenile fibromyalgia </a:t>
            </a:r>
          </a:p>
          <a:p>
            <a:pPr marL="757066" lvl="3" indent="-291179">
              <a:buFont typeface="Symbol"/>
              <a:buChar char="•"/>
            </a:pPr>
            <a:r>
              <a:rPr lang="en-US" dirty="0">
                <a:cs typeface="Calibri"/>
              </a:rPr>
              <a:t>Parent version too, assessing child’s participation in ADL</a:t>
            </a:r>
          </a:p>
          <a:p>
            <a:pPr marL="291179" lvl="1" indent="-291179">
              <a:buFont typeface="Courier New"/>
              <a:buChar char="○"/>
            </a:pPr>
            <a:r>
              <a:rPr lang="en-US" dirty="0"/>
              <a:t>Pediatric Quality of Life Inventory (</a:t>
            </a:r>
            <a:r>
              <a:rPr lang="en-US" dirty="0" err="1"/>
              <a:t>PedsQL</a:t>
            </a:r>
            <a:r>
              <a:rPr lang="en-US" dirty="0"/>
              <a:t>) (Sherry et al, 2015); (</a:t>
            </a:r>
            <a:r>
              <a:rPr lang="en-US" dirty="0" err="1"/>
              <a:t>Daffin</a:t>
            </a:r>
            <a:r>
              <a:rPr lang="en-US" dirty="0"/>
              <a:t> et al., 2020)</a:t>
            </a:r>
            <a:endParaRPr lang="en-US" dirty="0">
              <a:cs typeface="Calibri"/>
            </a:endParaRPr>
          </a:p>
          <a:p>
            <a:pPr marL="757066" lvl="3" indent="-291179">
              <a:buFont typeface="Symbol"/>
              <a:buChar char="•"/>
            </a:pPr>
            <a:r>
              <a:rPr lang="en-US" dirty="0"/>
              <a:t>Self-report quality of life for core health dimensions: physical, emotional, social, and school functioning</a:t>
            </a:r>
            <a:endParaRPr lang="en-US" dirty="0">
              <a:cs typeface="Calibri"/>
            </a:endParaRPr>
          </a:p>
          <a:p>
            <a:pPr marL="757066" lvl="3" indent="-291179">
              <a:buFont typeface="Symbol"/>
              <a:buChar char="•"/>
            </a:pPr>
            <a:r>
              <a:rPr lang="en-US" dirty="0" err="1"/>
              <a:t>PedsQL</a:t>
            </a:r>
            <a:r>
              <a:rPr lang="en-US" dirty="0"/>
              <a:t> 3.0 </a:t>
            </a:r>
            <a:r>
              <a:rPr lang="en-US" dirty="0" err="1"/>
              <a:t>Rheumatoltogy</a:t>
            </a:r>
            <a:r>
              <a:rPr lang="en-US" dirty="0"/>
              <a:t> Module: Rheumatology module that can be utilized</a:t>
            </a:r>
            <a:endParaRPr lang="en-US" dirty="0">
              <a:cs typeface="Calibri"/>
            </a:endParaRPr>
          </a:p>
          <a:p>
            <a:pPr marL="757066" lvl="4" indent="-291179">
              <a:buFont typeface="Courier New"/>
              <a:buChar char="○"/>
            </a:pPr>
            <a:r>
              <a:rPr lang="en-US" dirty="0"/>
              <a:t>Subscales: pain, daily activities, physical and emotional impact, worry &amp; fear, communication</a:t>
            </a:r>
            <a:endParaRPr lang="en-US" dirty="0">
              <a:cs typeface="Calibri"/>
            </a:endParaRPr>
          </a:p>
          <a:p>
            <a:pPr marL="757066" lvl="3" indent="-291179">
              <a:buFont typeface="Symbol"/>
              <a:buChar char="•"/>
            </a:pPr>
            <a:r>
              <a:rPr lang="en-US" dirty="0"/>
              <a:t>Scored on a scale from 0-100 with higher scores indicating a better quality of life </a:t>
            </a:r>
            <a:endParaRPr lang="en-US" dirty="0">
              <a:cs typeface="Calibri"/>
            </a:endParaRPr>
          </a:p>
          <a:p>
            <a:pPr marL="291179" lvl="1" indent="-291179">
              <a:buFont typeface="Courier New"/>
              <a:buChar char="○"/>
            </a:pPr>
            <a:r>
              <a:rPr lang="en-US" dirty="0"/>
              <a:t>Pain Stages of Change Questionnaire (Sherry et al, 2015)</a:t>
            </a:r>
            <a:endParaRPr lang="en-US" dirty="0">
              <a:cs typeface="Calibri"/>
            </a:endParaRPr>
          </a:p>
          <a:p>
            <a:pPr marL="757066" lvl="3" indent="-291179">
              <a:buFont typeface="Symbol"/>
              <a:buChar char="•"/>
            </a:pPr>
            <a:r>
              <a:rPr lang="en-US" dirty="0"/>
              <a:t>Score correlates to readiness for cycle of behavioral change: pre-contemplation, contemplation, action, and maintenance </a:t>
            </a:r>
          </a:p>
          <a:p>
            <a:pPr marL="757066" lvl="3" indent="-291179">
              <a:buFont typeface="Symbol"/>
              <a:buChar char="•"/>
            </a:pPr>
            <a:endParaRPr lang="en-US" dirty="0">
              <a:cs typeface="Calibri"/>
            </a:endParaRPr>
          </a:p>
          <a:p>
            <a:pPr marL="465887" lvl="3"/>
            <a:r>
              <a:rPr lang="en-US" dirty="0">
                <a:cs typeface="Calibri"/>
              </a:rPr>
              <a:t>JESS</a:t>
            </a:r>
          </a:p>
          <a:p>
            <a:r>
              <a:rPr lang="en-US" dirty="0">
                <a:cs typeface="Calibri"/>
              </a:rPr>
              <a:t>COPM- evidence based assessment; utilized for kids over 8 years; used </a:t>
            </a:r>
            <a:r>
              <a:rPr lang="en-US" dirty="0" err="1">
                <a:cs typeface="Calibri"/>
              </a:rPr>
              <a:t>toidentify</a:t>
            </a:r>
            <a:r>
              <a:rPr lang="en-US" dirty="0">
                <a:cs typeface="Calibri"/>
              </a:rPr>
              <a:t> </a:t>
            </a:r>
            <a:r>
              <a:rPr lang="en-US" b="0" i="0" dirty="0">
                <a:solidFill>
                  <a:srgbClr val="444444"/>
                </a:solidFill>
                <a:effectLst/>
                <a:latin typeface="source-sans-pro"/>
              </a:rPr>
              <a:t>client’s self-perception of performance in everyday living, over time</a:t>
            </a:r>
            <a:endParaRPr lang="en-US" dirty="0">
              <a:cs typeface="Calibri"/>
            </a:endParaRPr>
          </a:p>
          <a:p>
            <a:r>
              <a:rPr lang="en-US" dirty="0">
                <a:cs typeface="Calibri"/>
              </a:rPr>
              <a:t>REAL- Parent questionnaire to determine a child/adolescents participation in ADL and IADL; 2-18 years</a:t>
            </a:r>
          </a:p>
          <a:p>
            <a:r>
              <a:rPr lang="en-US" dirty="0">
                <a:cs typeface="Calibri"/>
              </a:rPr>
              <a:t>Sensory Profiles- Parent/self questionnaires to determine sensory preferences; all ages</a:t>
            </a:r>
          </a:p>
        </p:txBody>
      </p:sp>
      <p:sp>
        <p:nvSpPr>
          <p:cNvPr id="4" name="Slide Number Placeholder 3"/>
          <p:cNvSpPr>
            <a:spLocks noGrp="1"/>
          </p:cNvSpPr>
          <p:nvPr>
            <p:ph type="sldNum" sz="quarter" idx="5"/>
          </p:nvPr>
        </p:nvSpPr>
        <p:spPr/>
        <p:txBody>
          <a:bodyPr/>
          <a:lstStyle/>
          <a:p>
            <a:fld id="{7001D72F-D42B-45DA-A8F1-9FDF22A93D6F}" type="slidenum">
              <a:rPr lang="en-US" smtClean="0"/>
              <a:t>32</a:t>
            </a:fld>
            <a:endParaRPr lang="en-US"/>
          </a:p>
        </p:txBody>
      </p:sp>
    </p:spTree>
    <p:extLst>
      <p:ext uri="{BB962C8B-B14F-4D97-AF65-F5344CB8AC3E}">
        <p14:creationId xmlns:p14="http://schemas.microsoft.com/office/powerpoint/2010/main" val="1391270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r>
              <a:rPr lang="en-US" dirty="0">
                <a:cs typeface="Calibri"/>
              </a:rPr>
              <a:t>Pain catastrophizing scale- child &amp; parent </a:t>
            </a:r>
            <a:endParaRPr lang="en-US" dirty="0"/>
          </a:p>
          <a:p>
            <a:r>
              <a:rPr lang="en-US" dirty="0"/>
              <a:t>13- item self report measure (children 8-17 years; parents of a child any age) to assess thought patterns in response to pain , higher scores indicate greater catastrophizing </a:t>
            </a:r>
          </a:p>
          <a:p>
            <a:endParaRPr lang="en-US" dirty="0">
              <a:cs typeface="Calibri"/>
            </a:endParaRPr>
          </a:p>
          <a:p>
            <a:r>
              <a:rPr lang="en-US" dirty="0">
                <a:cs typeface="Calibri"/>
              </a:rPr>
              <a:t>ARCS</a:t>
            </a:r>
          </a:p>
          <a:p>
            <a:r>
              <a:rPr lang="en-US" dirty="0">
                <a:cs typeface="Calibri"/>
              </a:rPr>
              <a:t>29 item measure assessing </a:t>
            </a:r>
            <a:r>
              <a:rPr lang="en-US" dirty="0" err="1">
                <a:cs typeface="Calibri"/>
              </a:rPr>
              <a:t>frequncey</a:t>
            </a:r>
            <a:r>
              <a:rPr lang="en-US" dirty="0">
                <a:cs typeface="Calibri"/>
              </a:rPr>
              <a:t> of </a:t>
            </a:r>
            <a:r>
              <a:rPr lang="en-US" dirty="0" err="1">
                <a:cs typeface="Calibri"/>
              </a:rPr>
              <a:t>parntal</a:t>
            </a:r>
            <a:r>
              <a:rPr lang="en-US" dirty="0">
                <a:cs typeface="Calibri"/>
              </a:rPr>
              <a:t> responses to child pain across three subscales- protectiveness, minimization, encourage/monitor; higher score indicates greater catastrophizing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33</a:t>
            </a:fld>
            <a:endParaRPr lang="en-US"/>
          </a:p>
        </p:txBody>
      </p:sp>
    </p:spTree>
    <p:extLst>
      <p:ext uri="{BB962C8B-B14F-4D97-AF65-F5344CB8AC3E}">
        <p14:creationId xmlns:p14="http://schemas.microsoft.com/office/powerpoint/2010/main" val="1006245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endParaRPr lang="en-US" dirty="0"/>
          </a:p>
          <a:p>
            <a:r>
              <a:rPr lang="en-US" dirty="0"/>
              <a:t>Following all of these assessments, we create goals (we will provide some samples of goals in the case study in a bit) but the general over arching goal for both OT and PT is…</a:t>
            </a:r>
          </a:p>
          <a:p>
            <a:endParaRPr lang="en-US" dirty="0"/>
          </a:p>
          <a:p>
            <a:r>
              <a:rPr lang="en-US" dirty="0"/>
              <a:t>Managing pain to a level at which they can return to participating in daily activities</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34</a:t>
            </a:fld>
            <a:endParaRPr lang="en-US"/>
          </a:p>
        </p:txBody>
      </p:sp>
    </p:spTree>
    <p:extLst>
      <p:ext uri="{BB962C8B-B14F-4D97-AF65-F5344CB8AC3E}">
        <p14:creationId xmlns:p14="http://schemas.microsoft.com/office/powerpoint/2010/main" val="3510977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transition into AMPS Tx</a:t>
            </a:r>
          </a:p>
        </p:txBody>
      </p:sp>
      <p:sp>
        <p:nvSpPr>
          <p:cNvPr id="4" name="Slide Number Placeholder 3"/>
          <p:cNvSpPr>
            <a:spLocks noGrp="1"/>
          </p:cNvSpPr>
          <p:nvPr>
            <p:ph type="sldNum" sz="quarter" idx="5"/>
          </p:nvPr>
        </p:nvSpPr>
        <p:spPr/>
        <p:txBody>
          <a:bodyPr/>
          <a:lstStyle/>
          <a:p>
            <a:fld id="{7001D72F-D42B-45DA-A8F1-9FDF22A93D6F}" type="slidenum">
              <a:rPr lang="en-US" smtClean="0"/>
              <a:t>35</a:t>
            </a:fld>
            <a:endParaRPr lang="en-US"/>
          </a:p>
        </p:txBody>
      </p:sp>
    </p:spTree>
    <p:extLst>
      <p:ext uri="{BB962C8B-B14F-4D97-AF65-F5344CB8AC3E}">
        <p14:creationId xmlns:p14="http://schemas.microsoft.com/office/powerpoint/2010/main" val="2870514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endParaRPr lang="en-US" dirty="0"/>
          </a:p>
          <a:p>
            <a:r>
              <a:rPr lang="en-US" dirty="0"/>
              <a:t>Individual</a:t>
            </a:r>
            <a:endParaRPr lang="en-US" dirty="0">
              <a:cs typeface="Calibri"/>
            </a:endParaRPr>
          </a:p>
          <a:p>
            <a:r>
              <a:rPr lang="en-US" dirty="0"/>
              <a:t>Just like all of the other patients/clients with a different conditions, it is essential that our treatment plans are tailored specifically to each AMPS </a:t>
            </a:r>
            <a:r>
              <a:rPr lang="en-US" dirty="0" err="1"/>
              <a:t>pt</a:t>
            </a:r>
            <a:r>
              <a:rPr lang="en-US" dirty="0"/>
              <a:t> based upon skill levels, personal goals, personal factors</a:t>
            </a:r>
            <a:endParaRPr lang="en-US" dirty="0">
              <a:cs typeface="Calibri"/>
            </a:endParaRPr>
          </a:p>
          <a:p>
            <a:endParaRPr lang="en-US" dirty="0"/>
          </a:p>
          <a:p>
            <a:r>
              <a:rPr lang="en-US" dirty="0"/>
              <a:t>Education</a:t>
            </a:r>
          </a:p>
          <a:p>
            <a:r>
              <a:rPr lang="en-US" dirty="0">
                <a:cs typeface="Calibri"/>
              </a:rPr>
              <a:t>-Educate both parents and kids on </a:t>
            </a:r>
          </a:p>
          <a:p>
            <a:r>
              <a:rPr lang="en-US" dirty="0">
                <a:cs typeface="Calibri"/>
              </a:rPr>
              <a:t>	AMPS diagnosis</a:t>
            </a:r>
          </a:p>
          <a:p>
            <a:r>
              <a:rPr lang="en-US" dirty="0">
                <a:cs typeface="Calibri"/>
              </a:rPr>
              <a:t>	how the abnormal pain cycle works</a:t>
            </a:r>
          </a:p>
          <a:p>
            <a:r>
              <a:rPr lang="en-US" dirty="0">
                <a:cs typeface="Calibri"/>
              </a:rPr>
              <a:t>	why we do what we do in therapy to break the pain cycle</a:t>
            </a:r>
          </a:p>
          <a:p>
            <a:r>
              <a:rPr lang="en-US" dirty="0">
                <a:cs typeface="Calibri"/>
              </a:rPr>
              <a:t>	- if we don’t explain this, they may not understand the methods and therefore are not as invested</a:t>
            </a:r>
          </a:p>
          <a:p>
            <a:r>
              <a:rPr lang="en-US" dirty="0">
                <a:cs typeface="Calibri"/>
              </a:rPr>
              <a:t>Parents also need to be educated on the importance of reassuring child of pain being real and that modifications need to be completed to daily routines to decrease stress, support sleep, and to include movement </a:t>
            </a:r>
          </a:p>
          <a:p>
            <a:r>
              <a:rPr lang="en-US" dirty="0">
                <a:cs typeface="Calibri"/>
              </a:rPr>
              <a:t>-both disciplines can and should educate on this</a:t>
            </a:r>
          </a:p>
          <a:p>
            <a:endParaRPr lang="en-US" dirty="0"/>
          </a:p>
          <a:p>
            <a:r>
              <a:rPr lang="en-US" dirty="0"/>
              <a:t>No pain</a:t>
            </a:r>
            <a:endParaRPr lang="en-US" dirty="0">
              <a:cs typeface="Calibri"/>
            </a:endParaRPr>
          </a:p>
          <a:p>
            <a:r>
              <a:rPr lang="en-US" dirty="0"/>
              <a:t>-We know they are in constant pain; there is no need to harp on it and continuously think about it</a:t>
            </a:r>
            <a:endParaRPr lang="en-US" dirty="0">
              <a:cs typeface="Calibri"/>
            </a:endParaRPr>
          </a:p>
          <a:p>
            <a:r>
              <a:rPr lang="en-US" dirty="0"/>
              <a:t>-we only discuss pain levels in initial evals, during progress reports, and at discharge</a:t>
            </a:r>
            <a:endParaRPr lang="en-US" dirty="0">
              <a:cs typeface="Calibri"/>
            </a:endParaRPr>
          </a:p>
          <a:p>
            <a:endParaRPr lang="en-US" dirty="0"/>
          </a:p>
          <a:p>
            <a:r>
              <a:rPr lang="en-US" dirty="0"/>
              <a:t>No parents</a:t>
            </a:r>
            <a:endParaRPr lang="en-US" dirty="0">
              <a:cs typeface="Calibri"/>
            </a:endParaRPr>
          </a:p>
          <a:p>
            <a:r>
              <a:rPr lang="en-US" dirty="0"/>
              <a:t>-Can distract the </a:t>
            </a:r>
            <a:r>
              <a:rPr lang="en-US" dirty="0" err="1"/>
              <a:t>pt</a:t>
            </a:r>
            <a:r>
              <a:rPr lang="en-US" dirty="0"/>
              <a:t>, unintentionally </a:t>
            </a:r>
          </a:p>
          <a:p>
            <a:r>
              <a:rPr lang="en-US" dirty="0"/>
              <a:t>-undermine authority of therapist</a:t>
            </a:r>
            <a:endParaRPr lang="en-US" dirty="0">
              <a:cs typeface="Calibri"/>
            </a:endParaRPr>
          </a:p>
          <a:p>
            <a:r>
              <a:rPr lang="en-US" dirty="0"/>
              <a:t>-helps patient become own advocate</a:t>
            </a:r>
            <a:endParaRPr lang="en-US" dirty="0">
              <a:cs typeface="Calibri"/>
            </a:endParaRPr>
          </a:p>
          <a:p>
            <a:r>
              <a:rPr lang="en-US" dirty="0"/>
              <a:t>-help patient take charge of their recover</a:t>
            </a:r>
            <a:endParaRPr lang="en-US" dirty="0">
              <a:cs typeface="Calibri"/>
            </a:endParaRPr>
          </a:p>
          <a:p>
            <a:endParaRPr lang="en-US" dirty="0"/>
          </a:p>
          <a:p>
            <a:r>
              <a:rPr lang="en-US" dirty="0"/>
              <a:t>relationship</a:t>
            </a:r>
            <a:endParaRPr lang="en-US" dirty="0">
              <a:cs typeface="Calibri"/>
            </a:endParaRPr>
          </a:p>
          <a:p>
            <a:r>
              <a:rPr lang="en-US" dirty="0"/>
              <a:t>As therapists, we need to believe in their pain. They have this intense amount of pain and if we say it’s all in their head, they will not believe or trust us what so ever. We need to have a strong relationship grounded in trust to really help someone in their pain journey; just be there for your patient; listen ; we want to help them meet their goals (from OT, we use occupations tailored to them to help with this pain- not as a distraction, but the power of occupation). </a:t>
            </a:r>
          </a:p>
          <a:p>
            <a:endParaRPr lang="en-US" dirty="0">
              <a:cs typeface="Calibri"/>
            </a:endParaRPr>
          </a:p>
          <a:p>
            <a:r>
              <a:rPr lang="en-US" dirty="0">
                <a:cs typeface="Calibri"/>
              </a:rPr>
              <a:t>Both OT and PT will integrate movement activities into their sessions</a:t>
            </a:r>
          </a:p>
        </p:txBody>
      </p:sp>
      <p:sp>
        <p:nvSpPr>
          <p:cNvPr id="4" name="Slide Number Placeholder 3"/>
          <p:cNvSpPr>
            <a:spLocks noGrp="1"/>
          </p:cNvSpPr>
          <p:nvPr>
            <p:ph type="sldNum" sz="quarter" idx="5"/>
          </p:nvPr>
        </p:nvSpPr>
        <p:spPr/>
        <p:txBody>
          <a:bodyPr/>
          <a:lstStyle/>
          <a:p>
            <a:fld id="{7001D72F-D42B-45DA-A8F1-9FDF22A93D6F}" type="slidenum">
              <a:rPr lang="en-US" smtClean="0"/>
              <a:t>36</a:t>
            </a:fld>
            <a:endParaRPr lang="en-US"/>
          </a:p>
        </p:txBody>
      </p:sp>
    </p:spTree>
    <p:extLst>
      <p:ext uri="{BB962C8B-B14F-4D97-AF65-F5344CB8AC3E}">
        <p14:creationId xmlns:p14="http://schemas.microsoft.com/office/powerpoint/2010/main" val="3839855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r>
              <a:rPr lang="en-US" dirty="0">
                <a:cs typeface="Calibri"/>
              </a:rPr>
              <a:t>This is an intensive program, so AMPS </a:t>
            </a:r>
            <a:r>
              <a:rPr lang="en-US" dirty="0" err="1">
                <a:cs typeface="Calibri"/>
              </a:rPr>
              <a:t>pt’s</a:t>
            </a:r>
            <a:r>
              <a:rPr lang="en-US" dirty="0">
                <a:cs typeface="Calibri"/>
              </a:rPr>
              <a:t> need to attend both OT and PT (in addition to psych) multiple times a week for 45 minute sessions. Most times we couple sessions together (for schedule </a:t>
            </a:r>
            <a:r>
              <a:rPr lang="en-US" dirty="0" err="1">
                <a:cs typeface="Calibri"/>
              </a:rPr>
              <a:t>convience</a:t>
            </a:r>
            <a:r>
              <a:rPr lang="en-US" dirty="0">
                <a:cs typeface="Calibri"/>
              </a:rPr>
              <a:t> to ensure they attend, so really they are being see for about 90 minutes 2 times a week.</a:t>
            </a:r>
          </a:p>
          <a:p>
            <a:endParaRPr lang="en-US" dirty="0">
              <a:cs typeface="Calibri"/>
            </a:endParaRPr>
          </a:p>
          <a:p>
            <a:r>
              <a:rPr lang="en-US" dirty="0">
                <a:cs typeface="Calibri"/>
              </a:rPr>
              <a:t>PT and OT could also integrate aquatic therapy, when possible, into sessions to further help with desensitization, which we will talk about more in a bit</a:t>
            </a:r>
          </a:p>
        </p:txBody>
      </p:sp>
      <p:sp>
        <p:nvSpPr>
          <p:cNvPr id="4" name="Slide Number Placeholder 3"/>
          <p:cNvSpPr>
            <a:spLocks noGrp="1"/>
          </p:cNvSpPr>
          <p:nvPr>
            <p:ph type="sldNum" sz="quarter" idx="5"/>
          </p:nvPr>
        </p:nvSpPr>
        <p:spPr/>
        <p:txBody>
          <a:bodyPr/>
          <a:lstStyle/>
          <a:p>
            <a:fld id="{7001D72F-D42B-45DA-A8F1-9FDF22A93D6F}" type="slidenum">
              <a:rPr lang="en-US" smtClean="0"/>
              <a:t>37</a:t>
            </a:fld>
            <a:endParaRPr lang="en-US"/>
          </a:p>
        </p:txBody>
      </p:sp>
    </p:spTree>
    <p:extLst>
      <p:ext uri="{BB962C8B-B14F-4D97-AF65-F5344CB8AC3E}">
        <p14:creationId xmlns:p14="http://schemas.microsoft.com/office/powerpoint/2010/main" val="1396721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38</a:t>
            </a:fld>
            <a:endParaRPr lang="en-US"/>
          </a:p>
        </p:txBody>
      </p:sp>
    </p:spTree>
    <p:extLst>
      <p:ext uri="{BB962C8B-B14F-4D97-AF65-F5344CB8AC3E}">
        <p14:creationId xmlns:p14="http://schemas.microsoft.com/office/powerpoint/2010/main" val="39107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a:p>
            <a:pPr defTabSz="931774">
              <a:defRPr/>
            </a:pPr>
            <a:r>
              <a:rPr lang="en-US" dirty="0">
                <a:cs typeface="Calibri"/>
              </a:rPr>
              <a:t>CV based exercises</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39</a:t>
            </a:fld>
            <a:endParaRPr lang="en-US"/>
          </a:p>
        </p:txBody>
      </p:sp>
    </p:spTree>
    <p:extLst>
      <p:ext uri="{BB962C8B-B14F-4D97-AF65-F5344CB8AC3E}">
        <p14:creationId xmlns:p14="http://schemas.microsoft.com/office/powerpoint/2010/main" val="4991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have no relevant financial relationships to disclose.</a:t>
            </a:r>
          </a:p>
        </p:txBody>
      </p:sp>
      <p:sp>
        <p:nvSpPr>
          <p:cNvPr id="4" name="Slide Number Placeholder 3"/>
          <p:cNvSpPr>
            <a:spLocks noGrp="1"/>
          </p:cNvSpPr>
          <p:nvPr>
            <p:ph type="sldNum" sz="quarter" idx="5"/>
          </p:nvPr>
        </p:nvSpPr>
        <p:spPr/>
        <p:txBody>
          <a:bodyPr/>
          <a:lstStyle/>
          <a:p>
            <a:fld id="{7001D72F-D42B-45DA-A8F1-9FDF22A93D6F}" type="slidenum">
              <a:rPr lang="en-US" smtClean="0"/>
              <a:t>4</a:t>
            </a:fld>
            <a:endParaRPr lang="en-US"/>
          </a:p>
        </p:txBody>
      </p:sp>
    </p:spTree>
    <p:extLst>
      <p:ext uri="{BB962C8B-B14F-4D97-AF65-F5344CB8AC3E}">
        <p14:creationId xmlns:p14="http://schemas.microsoft.com/office/powerpoint/2010/main" val="2041272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t>
            </a:r>
            <a:endParaRPr lang="en-US" dirty="0"/>
          </a:p>
          <a:p>
            <a:r>
              <a:rPr lang="en-US" dirty="0"/>
              <a:t>(3)Cohort design study for 8 weeks receiving both services</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40</a:t>
            </a:fld>
            <a:endParaRPr lang="en-US"/>
          </a:p>
        </p:txBody>
      </p:sp>
    </p:spTree>
    <p:extLst>
      <p:ext uri="{BB962C8B-B14F-4D97-AF65-F5344CB8AC3E}">
        <p14:creationId xmlns:p14="http://schemas.microsoft.com/office/powerpoint/2010/main" val="566500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41</a:t>
            </a:fld>
            <a:endParaRPr lang="en-US"/>
          </a:p>
        </p:txBody>
      </p:sp>
    </p:spTree>
    <p:extLst>
      <p:ext uri="{BB962C8B-B14F-4D97-AF65-F5344CB8AC3E}">
        <p14:creationId xmlns:p14="http://schemas.microsoft.com/office/powerpoint/2010/main" val="3459691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Courier New"/>
              <a:buChar char="○"/>
            </a:pPr>
            <a:r>
              <a:rPr lang="en-US"/>
              <a:t>Population</a:t>
            </a:r>
          </a:p>
          <a:p>
            <a:pPr marL="1106481" lvl="2" indent="-174708">
              <a:buFont typeface="Wingdings"/>
              <a:buChar char="▪"/>
            </a:pPr>
            <a:r>
              <a:rPr lang="en-US"/>
              <a:t>64 children with a median age of 16 years old, 95% Caucasian, 94% females</a:t>
            </a:r>
          </a:p>
          <a:p>
            <a:pPr marL="1106481" lvl="2" indent="-174708">
              <a:buFont typeface="Wingdings"/>
              <a:buChar char="▪"/>
            </a:pPr>
            <a:r>
              <a:rPr lang="en-US"/>
              <a:t>Prior to admission for intensive rehabilitation all children were taken off pain relieving medications</a:t>
            </a:r>
          </a:p>
          <a:p>
            <a:pPr marL="640594" lvl="1" indent="-174708">
              <a:buFont typeface="Courier New"/>
              <a:buChar char="○"/>
            </a:pPr>
            <a:r>
              <a:rPr lang="en-US"/>
              <a:t>Intervention:</a:t>
            </a:r>
          </a:p>
          <a:p>
            <a:pPr marL="1106481" lvl="2" indent="-174708">
              <a:buFont typeface="Wingdings"/>
              <a:buChar char="▪"/>
            </a:pPr>
            <a:r>
              <a:rPr lang="en-US"/>
              <a:t>The duration of intensive rehabilitation was patient dependent based on when short and long term goals were met</a:t>
            </a:r>
            <a:endParaRPr lang="en-US">
              <a:cs typeface="Calibri"/>
            </a:endParaRPr>
          </a:p>
          <a:p>
            <a:pPr marL="1106481" lvl="2" indent="-174708">
              <a:buFont typeface="Wingdings"/>
              <a:buChar char="▪"/>
            </a:pPr>
            <a:r>
              <a:rPr lang="en-US"/>
              <a:t>Physical rehab focused on individualized 1-1 therapy for 5-6 hours a day wand included focus on re-establishing function, aerobic conditioning, strength training, and de-sensitization</a:t>
            </a:r>
            <a:endParaRPr lang="en-US">
              <a:cs typeface="Calibri"/>
            </a:endParaRPr>
          </a:p>
          <a:p>
            <a:pPr marL="1572368" lvl="3" indent="-174708">
              <a:buFont typeface="Symbol"/>
              <a:buChar char="•"/>
            </a:pPr>
            <a:r>
              <a:rPr lang="en-US"/>
              <a:t>Examples for aerobic conditioning: cycling, treadmill, elliptical</a:t>
            </a:r>
            <a:endParaRPr lang="en-US">
              <a:cs typeface="Calibri"/>
            </a:endParaRPr>
          </a:p>
          <a:p>
            <a:pPr marL="1572368" lvl="3" indent="-174708">
              <a:buFont typeface="Symbol"/>
              <a:buChar char="•"/>
            </a:pPr>
            <a:r>
              <a:rPr lang="en-US"/>
              <a:t>Examples for strengthening activities: timed activities for animal walks, squatting</a:t>
            </a:r>
            <a:endParaRPr lang="en-US">
              <a:cs typeface="Calibri"/>
            </a:endParaRPr>
          </a:p>
          <a:p>
            <a:pPr marL="1572368" lvl="3" indent="-174708">
              <a:buFont typeface="Symbol"/>
              <a:buChar char="•"/>
            </a:pPr>
            <a:r>
              <a:rPr lang="en-US"/>
              <a:t>De-sensitization: light pressure, rubbing, local/total body vibration, exposure to various tactile sensations </a:t>
            </a:r>
            <a:endParaRPr lang="en-US">
              <a:cs typeface="Calibri"/>
            </a:endParaRPr>
          </a:p>
          <a:p>
            <a:pPr marL="1572368" lvl="3" indent="-174708">
              <a:buFont typeface="Symbol"/>
              <a:buChar char="•"/>
            </a:pPr>
            <a:r>
              <a:rPr lang="en-US"/>
              <a:t>“The philosophy of our program is that the children treat their own pain while learning the tools for doing so in our treatment program” (Sherry et al., 2015)</a:t>
            </a:r>
            <a:endParaRPr lang="en-US">
              <a:cs typeface="Calibri"/>
            </a:endParaRPr>
          </a:p>
          <a:p>
            <a:pPr marL="1106481" lvl="2" indent="-174708">
              <a:buFont typeface="Wingdings"/>
              <a:buChar char="▪"/>
            </a:pPr>
            <a:r>
              <a:rPr lang="en-US"/>
              <a:t>Focus on function over pain levels and limitations- limit any inquires about pain levels</a:t>
            </a:r>
            <a:endParaRPr lang="en-US">
              <a:cs typeface="Calibri"/>
            </a:endParaRPr>
          </a:p>
          <a:p>
            <a:pPr marL="1106481" lvl="2" indent="-174708">
              <a:buFont typeface="Wingdings"/>
              <a:buChar char="▪"/>
            </a:pPr>
            <a:r>
              <a:rPr lang="en-US"/>
              <a:t>Psychotherapy included 1-on-1 session with a focus on cognitive behavioral therapy for </a:t>
            </a:r>
            <a:endParaRPr lang="en-US">
              <a:cs typeface="Calibri"/>
            </a:endParaRPr>
          </a:p>
          <a:p>
            <a:pPr marL="1106481" lvl="2" indent="-174708">
              <a:buFont typeface="Wingdings"/>
              <a:buChar char="▪"/>
            </a:pPr>
            <a:r>
              <a:rPr lang="en-US"/>
              <a:t>Art /music therapy 4 hours per day</a:t>
            </a:r>
            <a:endParaRPr lang="en-US">
              <a:cs typeface="Calibri"/>
            </a:endParaRPr>
          </a:p>
          <a:p>
            <a:pPr marL="640594" lvl="1" indent="-174708">
              <a:buFont typeface="Courier New"/>
              <a:buChar char="○"/>
            </a:pPr>
            <a:r>
              <a:rPr lang="en-US"/>
              <a:t>Outcome Measures with results</a:t>
            </a:r>
            <a:endParaRPr lang="en-US">
              <a:cs typeface="Calibri"/>
            </a:endParaRPr>
          </a:p>
          <a:p>
            <a:pPr marL="1106481" lvl="2" indent="-174708">
              <a:buFont typeface="Wingdings"/>
              <a:buChar char="▪"/>
            </a:pPr>
            <a:r>
              <a:rPr lang="en-US" err="1"/>
              <a:t>Bruininks-Oseretsky</a:t>
            </a:r>
            <a:r>
              <a:rPr lang="en-US"/>
              <a:t> Test of Motor Performance (BOT-2): statistically significant improvement at completion of program and maintained at 1 year follow up</a:t>
            </a:r>
            <a:endParaRPr lang="en-US">
              <a:cs typeface="Calibri"/>
            </a:endParaRPr>
          </a:p>
          <a:p>
            <a:pPr marL="1106481" lvl="2" indent="-174708">
              <a:buFont typeface="Wingdings"/>
              <a:buChar char="▪"/>
            </a:pPr>
            <a:r>
              <a:rPr lang="en-US"/>
              <a:t>Bruce Treadmill Test: statistically significant improvements at program completion and 1 year follow up </a:t>
            </a:r>
            <a:endParaRPr lang="en-US">
              <a:cs typeface="Calibri"/>
            </a:endParaRPr>
          </a:p>
          <a:p>
            <a:pPr marL="1106481" lvl="2" indent="-174708">
              <a:buFont typeface="Wingdings"/>
              <a:buChar char="▪"/>
            </a:pPr>
            <a:r>
              <a:rPr lang="en-US"/>
              <a:t>Pain Stages of Change Questionnaire: shifted towards more active steps that is statistically significant </a:t>
            </a:r>
            <a:endParaRPr lang="en-US">
              <a:cs typeface="Calibri"/>
            </a:endParaRPr>
          </a:p>
          <a:p>
            <a:pPr marL="1106481" lvl="2" indent="-174708">
              <a:buFont typeface="Wingdings"/>
              <a:buChar char="▪"/>
            </a:pPr>
            <a:r>
              <a:rPr lang="en-US"/>
              <a:t>Pediatric Quality of Life Inventory: total score demonstrates statically significant improvements at program completion and one year follow-up</a:t>
            </a:r>
            <a:endParaRPr lang="en-US">
              <a:cs typeface="Calibri"/>
            </a:endParaRPr>
          </a:p>
          <a:p>
            <a:pPr marL="1106481" lvl="2" indent="-174708">
              <a:buFont typeface="Wingdings"/>
              <a:buChar char="▪"/>
            </a:pPr>
            <a:r>
              <a:rPr lang="en-US"/>
              <a:t>Functional disability inventory: statistically significant score at program completion  </a:t>
            </a:r>
            <a:endParaRPr lang="en-US">
              <a:cs typeface="Calibri"/>
            </a:endParaRPr>
          </a:p>
          <a:p>
            <a:pPr marL="1106481" lvl="2" indent="-174708">
              <a:buFont typeface="Wingdings"/>
              <a:buChar char="▪"/>
            </a:pPr>
            <a:r>
              <a:rPr lang="en-US"/>
              <a:t>Visal Analog Scale for pain: trends for improvement, but not statically </a:t>
            </a:r>
            <a:endParaRPr lang="en-US">
              <a:cs typeface="Calibri"/>
            </a:endParaRPr>
          </a:p>
          <a:p>
            <a:pPr marL="0" lvl="1"/>
            <a:endParaRPr lang="en-US">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42</a:t>
            </a:fld>
            <a:endParaRPr lang="en-US"/>
          </a:p>
        </p:txBody>
      </p:sp>
    </p:spTree>
    <p:extLst>
      <p:ext uri="{BB962C8B-B14F-4D97-AF65-F5344CB8AC3E}">
        <p14:creationId xmlns:p14="http://schemas.microsoft.com/office/powerpoint/2010/main" val="3441711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43</a:t>
            </a:fld>
            <a:endParaRPr lang="en-US"/>
          </a:p>
        </p:txBody>
      </p:sp>
    </p:spTree>
    <p:extLst>
      <p:ext uri="{BB962C8B-B14F-4D97-AF65-F5344CB8AC3E}">
        <p14:creationId xmlns:p14="http://schemas.microsoft.com/office/powerpoint/2010/main" val="1457718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meaningful occupations</a:t>
            </a:r>
          </a:p>
          <a:p>
            <a:r>
              <a:rPr lang="en-US" dirty="0"/>
              <a:t>	Sports- set up a mini game of soccer</a:t>
            </a:r>
          </a:p>
          <a:p>
            <a:r>
              <a:rPr lang="en-US" dirty="0"/>
              <a:t>	Arts and crafts- adult coloring book pages, craft kits, adding in physical component or </a:t>
            </a:r>
            <a:r>
              <a:rPr lang="en-US" dirty="0" err="1"/>
              <a:t>desensitation</a:t>
            </a:r>
            <a:r>
              <a:rPr lang="en-US" dirty="0"/>
              <a:t> activity while doing craft</a:t>
            </a:r>
          </a:p>
          <a:p>
            <a:r>
              <a:rPr lang="en-US" dirty="0"/>
              <a:t>	Music- bring in a musical instrument for session</a:t>
            </a:r>
          </a:p>
          <a:p>
            <a:r>
              <a:rPr lang="en-US" dirty="0"/>
              <a:t>	Video games- play a favorite game during session</a:t>
            </a:r>
          </a:p>
          <a:p>
            <a:r>
              <a:rPr lang="en-US" dirty="0"/>
              <a:t>	Cooking- bake cookies, making ice cream sundaes</a:t>
            </a:r>
          </a:p>
          <a:p>
            <a:endParaRPr lang="en-US" dirty="0"/>
          </a:p>
          <a:p>
            <a:r>
              <a:rPr lang="en-US" dirty="0"/>
              <a:t>Implementing better routines, focusing around sleep, hydration, stress relief</a:t>
            </a:r>
          </a:p>
          <a:p>
            <a:endParaRPr lang="en-US" dirty="0"/>
          </a:p>
          <a:p>
            <a:r>
              <a:rPr lang="en-US" dirty="0"/>
              <a:t>Working on self-advocacy skills vs relying on family members to communicate for them; taking charge of own health</a:t>
            </a:r>
          </a:p>
          <a:p>
            <a:endParaRPr lang="en-US" dirty="0"/>
          </a:p>
          <a:p>
            <a:r>
              <a:rPr lang="en-US" dirty="0"/>
              <a:t>Constant education throughout the process-</a:t>
            </a:r>
          </a:p>
          <a:p>
            <a:r>
              <a:rPr lang="en-US" dirty="0"/>
              <a:t>	</a:t>
            </a:r>
          </a:p>
          <a:p>
            <a:r>
              <a:rPr lang="en-US" dirty="0"/>
              <a:t>Building strong rapport using therapeutic use of self</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44</a:t>
            </a:fld>
            <a:endParaRPr lang="en-US"/>
          </a:p>
        </p:txBody>
      </p:sp>
    </p:spTree>
    <p:extLst>
      <p:ext uri="{BB962C8B-B14F-4D97-AF65-F5344CB8AC3E}">
        <p14:creationId xmlns:p14="http://schemas.microsoft.com/office/powerpoint/2010/main" val="2574182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Obstacle courses are unlimited</a:t>
            </a:r>
          </a:p>
          <a:p>
            <a:r>
              <a:rPr lang="en-US" dirty="0"/>
              <a:t>Yoga – cosmic kids, yoga stories, make your own yoga adventure for physical component</a:t>
            </a:r>
          </a:p>
          <a:p>
            <a:r>
              <a:rPr lang="en-US" dirty="0"/>
              <a:t>Searching for beads or pieces in </a:t>
            </a:r>
            <a:r>
              <a:rPr lang="en-US" dirty="0" err="1"/>
              <a:t>theraputty</a:t>
            </a:r>
            <a:r>
              <a:rPr lang="en-US" dirty="0"/>
              <a:t> for hand </a:t>
            </a:r>
            <a:r>
              <a:rPr lang="en-US" dirty="0" err="1"/>
              <a:t>strengthing</a:t>
            </a:r>
            <a:endParaRPr lang="en-US" dirty="0"/>
          </a:p>
          <a:p>
            <a:r>
              <a:rPr lang="en-US" dirty="0"/>
              <a:t>Vibrating head massager, rubbing towel on affected area, CHOP has desensitization videos online to follow along with, aquatic therapy (which can be OT/PT) </a:t>
            </a:r>
          </a:p>
          <a:p>
            <a:r>
              <a:rPr lang="en-US" dirty="0"/>
              <a:t>Board games or puzzle games- like rush hour, escape rooms, logic puzzles, decoders for executive functioning and to think</a:t>
            </a:r>
          </a:p>
          <a:p>
            <a:r>
              <a:rPr lang="en-US" dirty="0"/>
              <a:t>Mindfulness, meditations- go noodle has a </a:t>
            </a:r>
            <a:r>
              <a:rPr lang="en-US" dirty="0" err="1"/>
              <a:t>zen</a:t>
            </a:r>
            <a:r>
              <a:rPr lang="en-US" dirty="0"/>
              <a:t> den time and calming activities</a:t>
            </a:r>
          </a:p>
          <a:p>
            <a:r>
              <a:rPr lang="en-US" dirty="0"/>
              <a:t>Kelly Mahler’s work on interoception awareness- pain interoception awareness info can floor the body, making it hard to be aware of other essential signals; focusing on the other signals might help to adjust your perception of the pain signals (maybe even decrease them).</a:t>
            </a:r>
          </a:p>
          <a:p>
            <a:endParaRPr lang="en-US" dirty="0"/>
          </a:p>
          <a:p>
            <a:r>
              <a:rPr lang="en-US" dirty="0" err="1"/>
              <a:t>Peelgrane</a:t>
            </a:r>
            <a:r>
              <a:rPr lang="en-US" dirty="0"/>
              <a:t>, D., Spencer, J., &amp; Mahler, K. (2022). Interoception Supports for Chronic Pain, Health Management &amp; Emotional Well-Being in Adults: It is Never Too Late! [</a:t>
            </a:r>
            <a:r>
              <a:rPr lang="en-US" dirty="0" err="1"/>
              <a:t>Powerpoint</a:t>
            </a:r>
            <a:r>
              <a:rPr lang="en-US" dirty="0"/>
              <a:t> Slides]. https://Kelly-Mahler.com.</a:t>
            </a:r>
          </a:p>
        </p:txBody>
      </p:sp>
      <p:sp>
        <p:nvSpPr>
          <p:cNvPr id="4" name="Slide Number Placeholder 3"/>
          <p:cNvSpPr>
            <a:spLocks noGrp="1"/>
          </p:cNvSpPr>
          <p:nvPr>
            <p:ph type="sldNum" sz="quarter" idx="5"/>
          </p:nvPr>
        </p:nvSpPr>
        <p:spPr/>
        <p:txBody>
          <a:bodyPr/>
          <a:lstStyle/>
          <a:p>
            <a:fld id="{7001D72F-D42B-45DA-A8F1-9FDF22A93D6F}" type="slidenum">
              <a:rPr lang="en-US" smtClean="0"/>
              <a:t>45</a:t>
            </a:fld>
            <a:endParaRPr lang="en-US"/>
          </a:p>
        </p:txBody>
      </p:sp>
    </p:spTree>
    <p:extLst>
      <p:ext uri="{BB962C8B-B14F-4D97-AF65-F5344CB8AC3E}">
        <p14:creationId xmlns:p14="http://schemas.microsoft.com/office/powerpoint/2010/main" val="2911942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endParaRPr lang="en-US" dirty="0"/>
          </a:p>
          <a:p>
            <a:r>
              <a:rPr lang="en-US" dirty="0"/>
              <a:t>HEPs are essential to support continued healing; again we are not trying to get rid of pain, but have them get to a tolerable level to participate in all activities and to do that, they need to keep up with a HEP- Sherry et al., 1999 You’ll see an example of one in the case study</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46</a:t>
            </a:fld>
            <a:endParaRPr lang="en-US"/>
          </a:p>
        </p:txBody>
      </p:sp>
    </p:spTree>
    <p:extLst>
      <p:ext uri="{BB962C8B-B14F-4D97-AF65-F5344CB8AC3E}">
        <p14:creationId xmlns:p14="http://schemas.microsoft.com/office/powerpoint/2010/main" val="577398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endParaRPr lang="en-US"/>
          </a:p>
          <a:p>
            <a:r>
              <a:rPr lang="en-US"/>
              <a:t>Overall, there is poor long-term adherence for traditional exercise programs in the pediatric population with JFM. </a:t>
            </a:r>
            <a:endParaRPr lang="en-US">
              <a:cs typeface="Calibri"/>
            </a:endParaRPr>
          </a:p>
          <a:p>
            <a:endParaRPr lang="en-US">
              <a:cs typeface="Calibri"/>
            </a:endParaRPr>
          </a:p>
          <a:p>
            <a:r>
              <a:rPr lang="en-US"/>
              <a:t>Exercise programs that are self-paced and a lower intensity have shown improved long-term adherence (</a:t>
            </a:r>
            <a:endParaRPr lang="en-US">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47</a:t>
            </a:fld>
            <a:endParaRPr lang="en-US"/>
          </a:p>
        </p:txBody>
      </p:sp>
    </p:spTree>
    <p:extLst>
      <p:ext uri="{BB962C8B-B14F-4D97-AF65-F5344CB8AC3E}">
        <p14:creationId xmlns:p14="http://schemas.microsoft.com/office/powerpoint/2010/main" val="529933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r>
              <a:rPr lang="en-US" dirty="0">
                <a:cs typeface="Calibri"/>
              </a:rPr>
              <a:t>-We consider an AMPS </a:t>
            </a:r>
            <a:r>
              <a:rPr lang="en-US" dirty="0" err="1">
                <a:cs typeface="Calibri"/>
              </a:rPr>
              <a:t>pt</a:t>
            </a:r>
            <a:r>
              <a:rPr lang="en-US" dirty="0">
                <a:cs typeface="Calibri"/>
              </a:rPr>
              <a:t> to fail outpatient OT/PT if there is little to no progress with their symptoms/performance following the 12 week program</a:t>
            </a:r>
          </a:p>
          <a:p>
            <a:r>
              <a:rPr lang="en-US" dirty="0">
                <a:cs typeface="Calibri"/>
              </a:rPr>
              <a:t>-This doesn’t mean they will never get better, it just means that they need to try an even more intense program, like an inpatient program</a:t>
            </a:r>
          </a:p>
          <a:p>
            <a:endParaRPr lang="en-US" dirty="0">
              <a:cs typeface="Calibri"/>
            </a:endParaRPr>
          </a:p>
          <a:p>
            <a:endParaRPr lang="en-US" dirty="0">
              <a:cs typeface="Calibri"/>
            </a:endParaRPr>
          </a:p>
          <a:p>
            <a:endParaRPr lang="en-US" dirty="0"/>
          </a:p>
          <a:p>
            <a:r>
              <a:rPr lang="en-US" dirty="0"/>
              <a:t>For individuals with intense and persistent symptoms, intensive rehabilitation is more affective than outpatient services for improving pain, function, and quality of life (Coles &amp; </a:t>
            </a:r>
            <a:r>
              <a:rPr lang="en-US" dirty="0" err="1"/>
              <a:t>Uziel</a:t>
            </a:r>
            <a:r>
              <a:rPr lang="en-US" dirty="0"/>
              <a:t> 2021)</a:t>
            </a:r>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48</a:t>
            </a:fld>
            <a:endParaRPr lang="en-US"/>
          </a:p>
        </p:txBody>
      </p:sp>
    </p:spTree>
    <p:extLst>
      <p:ext uri="{BB962C8B-B14F-4D97-AF65-F5344CB8AC3E}">
        <p14:creationId xmlns:p14="http://schemas.microsoft.com/office/powerpoint/2010/main" val="804896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p:txBody>
      </p:sp>
      <p:sp>
        <p:nvSpPr>
          <p:cNvPr id="4" name="Slide Number Placeholder 3"/>
          <p:cNvSpPr>
            <a:spLocks noGrp="1"/>
          </p:cNvSpPr>
          <p:nvPr>
            <p:ph type="sldNum" sz="quarter" idx="5"/>
          </p:nvPr>
        </p:nvSpPr>
        <p:spPr/>
        <p:txBody>
          <a:bodyPr/>
          <a:lstStyle/>
          <a:p>
            <a:fld id="{7001D72F-D42B-45DA-A8F1-9FDF22A93D6F}" type="slidenum">
              <a:rPr lang="en-US" smtClean="0"/>
              <a:t>49</a:t>
            </a:fld>
            <a:endParaRPr lang="en-US"/>
          </a:p>
        </p:txBody>
      </p:sp>
    </p:spTree>
    <p:extLst>
      <p:ext uri="{BB962C8B-B14F-4D97-AF65-F5344CB8AC3E}">
        <p14:creationId xmlns:p14="http://schemas.microsoft.com/office/powerpoint/2010/main" val="263475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r>
              <a:rPr lang="en-US" dirty="0">
                <a:cs typeface="Calibri"/>
              </a:rPr>
              <a:t>Our learning objectives for this course include:</a:t>
            </a:r>
          </a:p>
          <a:p>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5</a:t>
            </a:fld>
            <a:endParaRPr lang="en-US"/>
          </a:p>
        </p:txBody>
      </p:sp>
    </p:spTree>
    <p:extLst>
      <p:ext uri="{BB962C8B-B14F-4D97-AF65-F5344CB8AC3E}">
        <p14:creationId xmlns:p14="http://schemas.microsoft.com/office/powerpoint/2010/main" val="1663484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7001D72F-D42B-45DA-A8F1-9FDF22A93D6F}" type="slidenum">
              <a:rPr lang="en-US" smtClean="0"/>
              <a:t>50</a:t>
            </a:fld>
            <a:endParaRPr lang="en-US"/>
          </a:p>
        </p:txBody>
      </p:sp>
    </p:spTree>
    <p:extLst>
      <p:ext uri="{BB962C8B-B14F-4D97-AF65-F5344CB8AC3E}">
        <p14:creationId xmlns:p14="http://schemas.microsoft.com/office/powerpoint/2010/main" val="2274185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t>
            </a:r>
          </a:p>
          <a:p>
            <a:r>
              <a:rPr lang="en-US" dirty="0">
                <a:cs typeface="Calibri"/>
              </a:rPr>
              <a:t>8 year old female, very intelligent, shy/anxious around other</a:t>
            </a:r>
          </a:p>
          <a:p>
            <a:endParaRPr lang="en-US" dirty="0">
              <a:cs typeface="Calibri"/>
            </a:endParaRPr>
          </a:p>
          <a:p>
            <a:r>
              <a:rPr lang="en-US" dirty="0">
                <a:cs typeface="Calibri"/>
              </a:rPr>
              <a:t>Pain</a:t>
            </a:r>
          </a:p>
          <a:p>
            <a:r>
              <a:rPr lang="en-US" dirty="0">
                <a:cs typeface="Calibri"/>
              </a:rPr>
              <a:t>Reporting worst pain at 10/10 and least amount of pain at 4/10</a:t>
            </a:r>
          </a:p>
          <a:p>
            <a:endParaRPr lang="en-US" dirty="0">
              <a:cs typeface="Calibri"/>
            </a:endParaRPr>
          </a:p>
          <a:p>
            <a:r>
              <a:rPr lang="en-US" dirty="0">
                <a:cs typeface="Calibri"/>
              </a:rPr>
              <a:t>Rheumatologist</a:t>
            </a:r>
          </a:p>
          <a:p>
            <a:r>
              <a:rPr lang="en-US" dirty="0">
                <a:cs typeface="Calibri"/>
              </a:rPr>
              <a:t>Imaging, bloodwork all normal</a:t>
            </a:r>
          </a:p>
          <a:p>
            <a:pPr defTabSz="931774">
              <a:defRPr/>
            </a:pPr>
            <a:endParaRPr lang="en-US" dirty="0"/>
          </a:p>
          <a:p>
            <a:pPr defTabSz="931774">
              <a:defRPr/>
            </a:pPr>
            <a:r>
              <a:rPr lang="en-US" dirty="0"/>
              <a:t>Mental Health</a:t>
            </a:r>
          </a:p>
          <a:p>
            <a:pPr defTabSz="931774">
              <a:defRPr/>
            </a:pPr>
            <a:r>
              <a:rPr lang="en-US" dirty="0"/>
              <a:t>Was seeing a counselor at school, but she is on maternity leave for evaluation (returned half way through treatment to help with program)</a:t>
            </a:r>
          </a:p>
          <a:p>
            <a:pPr defTabSz="931774">
              <a:defRPr/>
            </a:pPr>
            <a:endParaRPr lang="en-US" dirty="0"/>
          </a:p>
          <a:p>
            <a:pPr defTabSz="931774">
              <a:defRPr/>
            </a:pPr>
            <a:r>
              <a:rPr lang="en-US" dirty="0"/>
              <a:t>Social</a:t>
            </a:r>
          </a:p>
          <a:p>
            <a:pPr defTabSz="931774">
              <a:defRPr/>
            </a:pPr>
            <a:r>
              <a:rPr lang="en-US" dirty="0"/>
              <a:t>Mom is living with chronic pain and anxiety; increased family stress over past 2 years</a:t>
            </a:r>
          </a:p>
          <a:p>
            <a:pPr defTabSz="931774">
              <a:defRPr/>
            </a:pPr>
            <a:r>
              <a:rPr lang="en-US" dirty="0"/>
              <a:t>Dad has been out of work for the past two years- extra stress on family, having some medical challenges too</a:t>
            </a:r>
          </a:p>
          <a:p>
            <a:pPr defTabSz="931774">
              <a:defRPr/>
            </a:pPr>
            <a:r>
              <a:rPr lang="en-US" dirty="0"/>
              <a:t>Younger brother feeling stressed</a:t>
            </a:r>
          </a:p>
          <a:p>
            <a:pPr defTabSz="931774">
              <a:defRPr/>
            </a:pPr>
            <a:endParaRPr lang="en-US" dirty="0"/>
          </a:p>
          <a:p>
            <a:pPr defTabSz="931774">
              <a:defRPr/>
            </a:pPr>
            <a:r>
              <a:rPr lang="en-US" dirty="0"/>
              <a:t>Pain:</a:t>
            </a:r>
          </a:p>
          <a:p>
            <a:pPr defTabSz="931774">
              <a:defRPr/>
            </a:pPr>
            <a:r>
              <a:rPr lang="en-US" dirty="0"/>
              <a:t>Initially pain was intermittently in her lower extremities, but following a brief illness with a fever, pain started to spread to arms/hands and rest of her body and become constant, affecting her daily life</a:t>
            </a:r>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465DF9A6-9F93-457B-B76A-C9C1E1847F92}" type="slidenum">
              <a:rPr lang="en-US" smtClean="0"/>
              <a:t>51</a:t>
            </a:fld>
            <a:endParaRPr lang="en-US"/>
          </a:p>
        </p:txBody>
      </p:sp>
    </p:spTree>
    <p:extLst>
      <p:ext uri="{BB962C8B-B14F-4D97-AF65-F5344CB8AC3E}">
        <p14:creationId xmlns:p14="http://schemas.microsoft.com/office/powerpoint/2010/main" val="3880551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p>
        </p:txBody>
      </p:sp>
      <p:sp>
        <p:nvSpPr>
          <p:cNvPr id="4" name="Slide Number Placeholder 3"/>
          <p:cNvSpPr>
            <a:spLocks noGrp="1"/>
          </p:cNvSpPr>
          <p:nvPr>
            <p:ph type="sldNum" sz="quarter" idx="5"/>
          </p:nvPr>
        </p:nvSpPr>
        <p:spPr/>
        <p:txBody>
          <a:bodyPr/>
          <a:lstStyle/>
          <a:p>
            <a:fld id="{7001D72F-D42B-45DA-A8F1-9FDF22A93D6F}" type="slidenum">
              <a:rPr lang="en-US" smtClean="0"/>
              <a:t>52</a:t>
            </a:fld>
            <a:endParaRPr lang="en-US"/>
          </a:p>
        </p:txBody>
      </p:sp>
    </p:spTree>
    <p:extLst>
      <p:ext uri="{BB962C8B-B14F-4D97-AF65-F5344CB8AC3E}">
        <p14:creationId xmlns:p14="http://schemas.microsoft.com/office/powerpoint/2010/main" val="1090476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t>
            </a:r>
          </a:p>
          <a:p>
            <a:r>
              <a:rPr lang="en-US">
                <a:cs typeface="Calibri"/>
              </a:rPr>
              <a:t>-Self paced movements 10-15 reps</a:t>
            </a:r>
            <a:endParaRPr lang="en-US"/>
          </a:p>
          <a:p>
            <a:pPr marL="174708" indent="-174708">
              <a:buFont typeface="Calibri"/>
              <a:buChar char="-"/>
            </a:pPr>
            <a:r>
              <a:rPr lang="en-US">
                <a:cs typeface="Calibri"/>
              </a:rPr>
              <a:t>CV endurance progressively increased in intensity: TM incline and speed, time/distance for scooter and biking activity. Goal for 30 consecutive minutes</a:t>
            </a:r>
          </a:p>
          <a:p>
            <a:pPr marL="174708" indent="-174708">
              <a:buFont typeface="Calibri"/>
              <a:buChar char="-"/>
            </a:pPr>
            <a:endParaRPr lang="en-US">
              <a:cs typeface="Calibri"/>
            </a:endParaRPr>
          </a:p>
          <a:p>
            <a:pPr marL="174708" indent="-174708">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53</a:t>
            </a:fld>
            <a:endParaRPr lang="en-US"/>
          </a:p>
        </p:txBody>
      </p:sp>
    </p:spTree>
    <p:extLst>
      <p:ext uri="{BB962C8B-B14F-4D97-AF65-F5344CB8AC3E}">
        <p14:creationId xmlns:p14="http://schemas.microsoft.com/office/powerpoint/2010/main" val="1090383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Calibri"/>
              <a:buChar char="-"/>
            </a:pPr>
            <a:r>
              <a:rPr lang="en-US">
                <a:ea typeface="Calibri"/>
                <a:cs typeface="Calibri"/>
              </a:rPr>
              <a:t>C</a:t>
            </a:r>
          </a:p>
          <a:p>
            <a:pPr marL="291179" indent="-291179">
              <a:buFont typeface="Calibri"/>
              <a:buChar char="-"/>
            </a:pPr>
            <a:r>
              <a:rPr lang="en-US">
                <a:ea typeface="Calibri"/>
                <a:cs typeface="Calibri"/>
              </a:rPr>
              <a:t>Overall goals and means for discharge:</a:t>
            </a:r>
            <a:endParaRPr lang="en-US">
              <a:cs typeface="Calibri"/>
            </a:endParaRPr>
          </a:p>
          <a:p>
            <a:pPr marL="757066" lvl="1" indent="-291179">
              <a:buFont typeface="Courier New"/>
              <a:buChar char="o"/>
            </a:pPr>
            <a:r>
              <a:rPr lang="en-US">
                <a:ea typeface="Calibri"/>
                <a:cs typeface="Calibri"/>
              </a:rPr>
              <a:t>Improved age appropriate functioning, improved age matched norms on strength/ endurance testing, improved functioning, goals for transitioning to physical activity. </a:t>
            </a:r>
            <a:endParaRPr lang="en-US"/>
          </a:p>
          <a:p>
            <a:pPr marL="757066" lvl="1" indent="-291179">
              <a:buFont typeface="Courier New"/>
              <a:buChar char="o"/>
            </a:pPr>
            <a:r>
              <a:rPr lang="en-US">
                <a:ea typeface="Calibri"/>
                <a:cs typeface="Calibri"/>
              </a:rPr>
              <a:t>Goals for decreased pain to allow for functioning of ADL's/play/ self care, but not necessarily NO pain.</a:t>
            </a:r>
          </a:p>
          <a:p>
            <a:pPr marL="757066" lvl="1" indent="-291179">
              <a:buFont typeface="Courier New"/>
              <a:buChar char="o"/>
            </a:pPr>
            <a:endParaRPr lang="en-US">
              <a:ea typeface="Calibri"/>
              <a:cs typeface="Calibri"/>
            </a:endParaRPr>
          </a:p>
          <a:p>
            <a:pPr marL="465887">
              <a:buFont typeface="Arial"/>
              <a:buChar char="•"/>
            </a:pPr>
            <a:r>
              <a:rPr lang="en-US"/>
              <a:t> Review of HEP 1x/ through. Transition to girls on the run</a:t>
            </a:r>
            <a:endParaRPr lang="en-US">
              <a:cs typeface="Calibri"/>
            </a:endParaRPr>
          </a:p>
          <a:p>
            <a:pPr lvl="1">
              <a:buFont typeface="Arial"/>
              <a:buChar char="•"/>
            </a:pPr>
            <a:r>
              <a:rPr lang="en-US"/>
              <a:t>- 10 jumping jacks</a:t>
            </a:r>
            <a:endParaRPr lang="en-US">
              <a:cs typeface="Calibri"/>
            </a:endParaRPr>
          </a:p>
          <a:p>
            <a:pPr lvl="1">
              <a:buFont typeface="Arial"/>
              <a:buChar char="•"/>
            </a:pPr>
            <a:r>
              <a:rPr lang="en-US"/>
              <a:t>- 10 squats 4 </a:t>
            </a:r>
            <a:r>
              <a:rPr lang="en-US" err="1"/>
              <a:t>lb</a:t>
            </a:r>
            <a:r>
              <a:rPr lang="en-US"/>
              <a:t> weight</a:t>
            </a:r>
            <a:endParaRPr lang="en-US">
              <a:cs typeface="Calibri"/>
            </a:endParaRPr>
          </a:p>
          <a:p>
            <a:pPr lvl="1">
              <a:buFont typeface="Arial"/>
              <a:buChar char="•"/>
            </a:pPr>
            <a:r>
              <a:rPr lang="en-US"/>
              <a:t>-10 sumo squats with 4 </a:t>
            </a:r>
            <a:r>
              <a:rPr lang="en-US" err="1"/>
              <a:t>lb</a:t>
            </a:r>
            <a:r>
              <a:rPr lang="en-US"/>
              <a:t> weight</a:t>
            </a:r>
            <a:endParaRPr lang="en-US">
              <a:cs typeface="Calibri"/>
            </a:endParaRPr>
          </a:p>
          <a:p>
            <a:pPr lvl="1">
              <a:buFont typeface="Arial"/>
              <a:buChar char="•"/>
            </a:pPr>
            <a:r>
              <a:rPr lang="en-US"/>
              <a:t>- 10 shoulder press with 2 </a:t>
            </a:r>
            <a:r>
              <a:rPr lang="en-US" err="1"/>
              <a:t>lb</a:t>
            </a:r>
            <a:r>
              <a:rPr lang="en-US"/>
              <a:t> weights</a:t>
            </a:r>
            <a:endParaRPr lang="en-US">
              <a:cs typeface="Calibri"/>
            </a:endParaRPr>
          </a:p>
          <a:p>
            <a:pPr lvl="1">
              <a:buFont typeface="Arial"/>
              <a:buChar char="•"/>
            </a:pPr>
            <a:r>
              <a:rPr lang="en-US"/>
              <a:t>- 10 modified pushups</a:t>
            </a:r>
            <a:endParaRPr lang="en-US">
              <a:cs typeface="Calibri"/>
            </a:endParaRPr>
          </a:p>
          <a:p>
            <a:pPr lvl="1">
              <a:buFont typeface="Arial"/>
              <a:buChar char="•"/>
            </a:pPr>
            <a:r>
              <a:rPr lang="en-US"/>
              <a:t>-10 bicep curls</a:t>
            </a:r>
            <a:endParaRPr lang="en-US">
              <a:cs typeface="Calibri"/>
            </a:endParaRPr>
          </a:p>
          <a:p>
            <a:pPr lvl="1">
              <a:buFont typeface="Arial"/>
              <a:buChar char="•"/>
            </a:pPr>
            <a:r>
              <a:rPr lang="en-US"/>
              <a:t>-10 bird dogs</a:t>
            </a:r>
            <a:endParaRPr lang="en-US">
              <a:cs typeface="Calibri"/>
            </a:endParaRPr>
          </a:p>
          <a:p>
            <a:pPr lvl="1">
              <a:buFont typeface="Arial"/>
              <a:buChar char="•"/>
            </a:pPr>
            <a:r>
              <a:rPr lang="en-US"/>
              <a:t>- 20 second side planks, left and right side</a:t>
            </a:r>
            <a:endParaRPr lang="en-US">
              <a:cs typeface="Calibri"/>
            </a:endParaRPr>
          </a:p>
          <a:p>
            <a:pPr lvl="1">
              <a:buFont typeface="Arial"/>
              <a:buChar char="•"/>
            </a:pPr>
            <a:r>
              <a:rPr lang="en-US"/>
              <a:t>- 10 abdominal curls</a:t>
            </a:r>
            <a:endParaRPr lang="en-US">
              <a:cs typeface="Calibri"/>
            </a:endParaRPr>
          </a:p>
          <a:p>
            <a:pPr lvl="1"/>
            <a:r>
              <a:rPr lang="en-US"/>
              <a:t> </a:t>
            </a:r>
            <a:endParaRPr lang="en-US">
              <a:cs typeface="Calibri"/>
            </a:endParaRPr>
          </a:p>
          <a:p>
            <a:pPr lvl="1"/>
            <a:endParaRPr lang="en-US">
              <a:ea typeface="Calibri"/>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54</a:t>
            </a:fld>
            <a:endParaRPr lang="en-US"/>
          </a:p>
        </p:txBody>
      </p:sp>
    </p:spTree>
    <p:extLst>
      <p:ext uri="{BB962C8B-B14F-4D97-AF65-F5344CB8AC3E}">
        <p14:creationId xmlns:p14="http://schemas.microsoft.com/office/powerpoint/2010/main" val="2613513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p:txBody>
      </p:sp>
      <p:sp>
        <p:nvSpPr>
          <p:cNvPr id="4" name="Slide Number Placeholder 3"/>
          <p:cNvSpPr>
            <a:spLocks noGrp="1"/>
          </p:cNvSpPr>
          <p:nvPr>
            <p:ph type="sldNum" sz="quarter" idx="5"/>
          </p:nvPr>
        </p:nvSpPr>
        <p:spPr/>
        <p:txBody>
          <a:bodyPr/>
          <a:lstStyle/>
          <a:p>
            <a:fld id="{7001D72F-D42B-45DA-A8F1-9FDF22A93D6F}" type="slidenum">
              <a:rPr lang="en-US" smtClean="0"/>
              <a:t>55</a:t>
            </a:fld>
            <a:endParaRPr lang="en-US"/>
          </a:p>
        </p:txBody>
      </p:sp>
    </p:spTree>
    <p:extLst>
      <p:ext uri="{BB962C8B-B14F-4D97-AF65-F5344CB8AC3E}">
        <p14:creationId xmlns:p14="http://schemas.microsoft.com/office/powerpoint/2010/main" val="1876244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5"/>
          </p:nvPr>
        </p:nvSpPr>
        <p:spPr/>
        <p:txBody>
          <a:bodyPr/>
          <a:lstStyle/>
          <a:p>
            <a:fld id="{7001D72F-D42B-45DA-A8F1-9FDF22A93D6F}" type="slidenum">
              <a:rPr lang="en-US" smtClean="0"/>
              <a:t>56</a:t>
            </a:fld>
            <a:endParaRPr lang="en-US"/>
          </a:p>
        </p:txBody>
      </p:sp>
    </p:spTree>
    <p:extLst>
      <p:ext uri="{BB962C8B-B14F-4D97-AF65-F5344CB8AC3E}">
        <p14:creationId xmlns:p14="http://schemas.microsoft.com/office/powerpoint/2010/main" val="4160218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p:txBody>
      </p:sp>
      <p:sp>
        <p:nvSpPr>
          <p:cNvPr id="4" name="Slide Number Placeholder 3"/>
          <p:cNvSpPr>
            <a:spLocks noGrp="1"/>
          </p:cNvSpPr>
          <p:nvPr>
            <p:ph type="sldNum" sz="quarter" idx="5"/>
          </p:nvPr>
        </p:nvSpPr>
        <p:spPr/>
        <p:txBody>
          <a:bodyPr/>
          <a:lstStyle/>
          <a:p>
            <a:fld id="{7001D72F-D42B-45DA-A8F1-9FDF22A93D6F}" type="slidenum">
              <a:rPr lang="en-US" smtClean="0"/>
              <a:t>57</a:t>
            </a:fld>
            <a:endParaRPr lang="en-US"/>
          </a:p>
        </p:txBody>
      </p:sp>
    </p:spTree>
    <p:extLst>
      <p:ext uri="{BB962C8B-B14F-4D97-AF65-F5344CB8AC3E}">
        <p14:creationId xmlns:p14="http://schemas.microsoft.com/office/powerpoint/2010/main" val="1243846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a:p>
            <a:endParaRPr lang="en-US" dirty="0"/>
          </a:p>
          <a:p>
            <a:r>
              <a:rPr lang="en-US" dirty="0"/>
              <a:t>Mary successfully completed the 12 week outpatient program; reporting significant decrease in pain and returned to all functional activities.</a:t>
            </a:r>
          </a:p>
        </p:txBody>
      </p:sp>
      <p:sp>
        <p:nvSpPr>
          <p:cNvPr id="4" name="Slide Number Placeholder 3"/>
          <p:cNvSpPr>
            <a:spLocks noGrp="1"/>
          </p:cNvSpPr>
          <p:nvPr>
            <p:ph type="sldNum" sz="quarter" idx="5"/>
          </p:nvPr>
        </p:nvSpPr>
        <p:spPr/>
        <p:txBody>
          <a:bodyPr/>
          <a:lstStyle/>
          <a:p>
            <a:fld id="{7001D72F-D42B-45DA-A8F1-9FDF22A93D6F}" type="slidenum">
              <a:rPr lang="en-US" smtClean="0"/>
              <a:t>58</a:t>
            </a:fld>
            <a:endParaRPr lang="en-US"/>
          </a:p>
        </p:txBody>
      </p:sp>
    </p:spTree>
    <p:extLst>
      <p:ext uri="{BB962C8B-B14F-4D97-AF65-F5344CB8AC3E}">
        <p14:creationId xmlns:p14="http://schemas.microsoft.com/office/powerpoint/2010/main" val="20023895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59</a:t>
            </a:fld>
            <a:endParaRPr lang="en-US"/>
          </a:p>
        </p:txBody>
      </p:sp>
    </p:spTree>
    <p:extLst>
      <p:ext uri="{BB962C8B-B14F-4D97-AF65-F5344CB8AC3E}">
        <p14:creationId xmlns:p14="http://schemas.microsoft.com/office/powerpoint/2010/main" val="73331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Dive into AMPS</a:t>
            </a:r>
          </a:p>
        </p:txBody>
      </p:sp>
      <p:sp>
        <p:nvSpPr>
          <p:cNvPr id="4" name="Slide Number Placeholder 3"/>
          <p:cNvSpPr>
            <a:spLocks noGrp="1"/>
          </p:cNvSpPr>
          <p:nvPr>
            <p:ph type="sldNum" sz="quarter" idx="5"/>
          </p:nvPr>
        </p:nvSpPr>
        <p:spPr/>
        <p:txBody>
          <a:bodyPr/>
          <a:lstStyle/>
          <a:p>
            <a:fld id="{7001D72F-D42B-45DA-A8F1-9FDF22A93D6F}" type="slidenum">
              <a:rPr lang="en-US" smtClean="0"/>
              <a:t>6</a:t>
            </a:fld>
            <a:endParaRPr lang="en-US"/>
          </a:p>
        </p:txBody>
      </p:sp>
    </p:spTree>
    <p:extLst>
      <p:ext uri="{BB962C8B-B14F-4D97-AF65-F5344CB8AC3E}">
        <p14:creationId xmlns:p14="http://schemas.microsoft.com/office/powerpoint/2010/main" val="29778207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a:t>Peelgrane</a:t>
            </a:r>
            <a:r>
              <a:rPr lang="en-US" dirty="0"/>
              <a:t>, D., Spencer, J., &amp; Mahler, K. (2022). Interoception Supports for Chronic Pain, Health Management &amp; Emotional Well-Being in Adults: It is Never Too Late! [</a:t>
            </a:r>
            <a:r>
              <a:rPr lang="en-US" dirty="0" err="1"/>
              <a:t>Powerpoint</a:t>
            </a:r>
            <a:r>
              <a:rPr lang="en-US" dirty="0"/>
              <a:t> Slides]. https://Kelly-Mahler.com.</a:t>
            </a: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60</a:t>
            </a:fld>
            <a:endParaRPr lang="en-US"/>
          </a:p>
        </p:txBody>
      </p:sp>
    </p:spTree>
    <p:extLst>
      <p:ext uri="{BB962C8B-B14F-4D97-AF65-F5344CB8AC3E}">
        <p14:creationId xmlns:p14="http://schemas.microsoft.com/office/powerpoint/2010/main" val="3599027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61</a:t>
            </a:fld>
            <a:endParaRPr lang="en-US"/>
          </a:p>
        </p:txBody>
      </p:sp>
    </p:spTree>
    <p:extLst>
      <p:ext uri="{BB962C8B-B14F-4D97-AF65-F5344CB8AC3E}">
        <p14:creationId xmlns:p14="http://schemas.microsoft.com/office/powerpoint/2010/main" val="1388355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1D72F-D42B-45DA-A8F1-9FDF22A93D6F}" type="slidenum">
              <a:rPr lang="en-US" smtClean="0"/>
              <a:t>62</a:t>
            </a:fld>
            <a:endParaRPr lang="en-US"/>
          </a:p>
        </p:txBody>
      </p:sp>
    </p:spTree>
    <p:extLst>
      <p:ext uri="{BB962C8B-B14F-4D97-AF65-F5344CB8AC3E}">
        <p14:creationId xmlns:p14="http://schemas.microsoft.com/office/powerpoint/2010/main" val="229861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cs typeface="Calibri"/>
              </a:rPr>
              <a:t>J</a:t>
            </a:r>
          </a:p>
          <a:p>
            <a:pPr marL="174708" indent="-174708">
              <a:buFont typeface="Arial" panose="020B0604020202020204" pitchFamily="34" charset="0"/>
              <a:buChar char="•"/>
            </a:pPr>
            <a:r>
              <a:rPr lang="en-US" dirty="0">
                <a:cs typeface="Calibri"/>
              </a:rPr>
              <a:t>What is AMPS?  I</a:t>
            </a:r>
          </a:p>
          <a:p>
            <a:endParaRPr lang="en-US" dirty="0"/>
          </a:p>
          <a:p>
            <a:pPr marL="174708" indent="-174708">
              <a:buFont typeface="Arial" panose="020B0604020202020204" pitchFamily="34" charset="0"/>
              <a:buChar char="•"/>
            </a:pPr>
            <a:r>
              <a:rPr lang="en-US" dirty="0"/>
              <a:t>AMPS is synonymous with “chronic pediatric pain syndrome” </a:t>
            </a:r>
            <a:endParaRPr lang="en-US" dirty="0">
              <a:cs typeface="Calibri"/>
            </a:endParaRPr>
          </a:p>
          <a:p>
            <a:pPr marL="757066" lvl="1" indent="-291179">
              <a:buFont typeface="Arial" panose="020B0604020202020204" pitchFamily="34" charset="0"/>
              <a:buChar char="•"/>
            </a:pPr>
            <a:r>
              <a:rPr lang="en-US" sz="1800" dirty="0">
                <a:solidFill>
                  <a:srgbClr val="000000"/>
                </a:solidFill>
                <a:latin typeface="Calibri"/>
                <a:cs typeface="Calibri"/>
              </a:rPr>
              <a:t>“AMPS can be described as a descriptive term, in which pain is disproportionate to the stimulus, without other medical explanation such as inflammation or injury”. (Weiss &amp; </a:t>
            </a:r>
            <a:r>
              <a:rPr lang="en-US" sz="1800" dirty="0" err="1">
                <a:solidFill>
                  <a:srgbClr val="000000"/>
                </a:solidFill>
                <a:latin typeface="Calibri"/>
                <a:cs typeface="Calibri"/>
              </a:rPr>
              <a:t>Kashikar-Zuck</a:t>
            </a:r>
            <a:r>
              <a:rPr lang="en-US" sz="1800" dirty="0">
                <a:solidFill>
                  <a:srgbClr val="000000"/>
                </a:solidFill>
                <a:latin typeface="Calibri"/>
                <a:cs typeface="Calibri"/>
              </a:rPr>
              <a:t>, 2021) </a:t>
            </a:r>
            <a:endParaRPr lang="en-US" dirty="0">
              <a:latin typeface="Calibri"/>
              <a:cs typeface="Calibri"/>
            </a:endParaRPr>
          </a:p>
          <a:p>
            <a:pPr defTabSz="931774">
              <a:defRPr/>
            </a:pPr>
            <a:endParaRPr lang="en-US" sz="800" dirty="0"/>
          </a:p>
        </p:txBody>
      </p:sp>
      <p:sp>
        <p:nvSpPr>
          <p:cNvPr id="4" name="Slide Number Placeholder 3"/>
          <p:cNvSpPr>
            <a:spLocks noGrp="1"/>
          </p:cNvSpPr>
          <p:nvPr>
            <p:ph type="sldNum" sz="quarter" idx="5"/>
          </p:nvPr>
        </p:nvSpPr>
        <p:spPr/>
        <p:txBody>
          <a:bodyPr/>
          <a:lstStyle/>
          <a:p>
            <a:fld id="{7001D72F-D42B-45DA-A8F1-9FDF22A93D6F}" type="slidenum">
              <a:rPr lang="en-US" smtClean="0"/>
              <a:t>7</a:t>
            </a:fld>
            <a:endParaRPr lang="en-US"/>
          </a:p>
        </p:txBody>
      </p:sp>
    </p:spTree>
    <p:extLst>
      <p:ext uri="{BB962C8B-B14F-4D97-AF65-F5344CB8AC3E}">
        <p14:creationId xmlns:p14="http://schemas.microsoft.com/office/powerpoint/2010/main" val="189341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t>
            </a:r>
          </a:p>
          <a:p>
            <a:r>
              <a:rPr lang="en-US" dirty="0">
                <a:cs typeface="Calibri"/>
              </a:rPr>
              <a:t>AMPS is an </a:t>
            </a:r>
            <a:endParaRPr lang="en-US" dirty="0"/>
          </a:p>
          <a:p>
            <a:r>
              <a:rPr lang="en-US" dirty="0"/>
              <a:t>Umbrella term for collection of other pain diagnoses such as: </a:t>
            </a:r>
            <a:endParaRPr lang="en-US" dirty="0">
              <a:cs typeface="Calibri"/>
            </a:endParaRPr>
          </a:p>
          <a:p>
            <a:pPr lvl="1"/>
            <a:r>
              <a:rPr lang="en-US" dirty="0"/>
              <a:t>Fibromyalgia</a:t>
            </a:r>
            <a:endParaRPr lang="en-US" dirty="0">
              <a:cs typeface="Calibri"/>
            </a:endParaRPr>
          </a:p>
          <a:p>
            <a:pPr lvl="1"/>
            <a:r>
              <a:rPr lang="en-US" dirty="0"/>
              <a:t>Chronic regional pain syndrome (CRPS)</a:t>
            </a:r>
            <a:endParaRPr lang="en-US" dirty="0">
              <a:cs typeface="Calibri"/>
            </a:endParaRPr>
          </a:p>
          <a:p>
            <a:pPr lvl="1"/>
            <a:r>
              <a:rPr lang="en-US" dirty="0"/>
              <a:t>Reflex sympathetic dystrophy (RSD)</a:t>
            </a:r>
            <a:endParaRPr lang="en-US" dirty="0">
              <a:cs typeface="Calibri"/>
            </a:endParaRPr>
          </a:p>
          <a:p>
            <a:pPr lvl="1"/>
            <a:r>
              <a:rPr lang="en-US" dirty="0"/>
              <a:t>Reflex neurovascular dystrophy (RND)</a:t>
            </a:r>
            <a:endParaRPr lang="en-US" dirty="0">
              <a:cs typeface="Calibri"/>
            </a:endParaRPr>
          </a:p>
          <a:p>
            <a:pPr lvl="1"/>
            <a:r>
              <a:rPr lang="en-US" dirty="0"/>
              <a:t>And more (Sherry &amp; </a:t>
            </a:r>
            <a:r>
              <a:rPr lang="en-US" dirty="0" err="1"/>
              <a:t>Krepcio</a:t>
            </a:r>
            <a:r>
              <a:rPr lang="en-US" dirty="0"/>
              <a:t>, 2014)</a:t>
            </a:r>
            <a:endParaRPr lang="en-US" dirty="0">
              <a:cs typeface="Calibri"/>
            </a:endParaRPr>
          </a:p>
          <a:p>
            <a:pPr lvl="1"/>
            <a:endParaRPr lang="en-US" dirty="0"/>
          </a:p>
          <a:p>
            <a:pPr lvl="1"/>
            <a:r>
              <a:rPr lang="en-US" b="1" dirty="0"/>
              <a:t>WHY WE USE TERM AMPS?:</a:t>
            </a:r>
          </a:p>
          <a:p>
            <a:pPr lvl="1"/>
            <a:r>
              <a:rPr lang="en-US" b="1" dirty="0">
                <a:cs typeface="Calibri"/>
              </a:rPr>
              <a:t>-We will be using the term AMPS throughout our presentation for two reasons</a:t>
            </a:r>
          </a:p>
          <a:p>
            <a:pPr lvl="1"/>
            <a:r>
              <a:rPr lang="en-US" b="1" dirty="0">
                <a:cs typeface="Calibri"/>
              </a:rPr>
              <a:t>	1. Good descriptor as the pain is amplified in these patients and </a:t>
            </a:r>
          </a:p>
          <a:p>
            <a:pPr lvl="1"/>
            <a:r>
              <a:rPr lang="en-US" b="1" dirty="0">
                <a:cs typeface="Calibri"/>
              </a:rPr>
              <a:t>	1. RSD, CRPS, fibromyalgia are common diagnoses among the adult population but children/adolescents with pain present differently so we want to differentiate that they are different than adults </a:t>
            </a:r>
          </a:p>
          <a:p>
            <a:pPr lvl="1"/>
            <a:endParaRPr lang="en-US" b="1" dirty="0">
              <a:cs typeface="Calibri"/>
            </a:endParaRPr>
          </a:p>
          <a:p>
            <a:pPr lvl="1"/>
            <a:endParaRPr lang="en-US" b="1" dirty="0">
              <a:cs typeface="Calibri"/>
            </a:endParaRPr>
          </a:p>
          <a:p>
            <a:pPr lvl="1"/>
            <a:r>
              <a:rPr lang="en-US" dirty="0"/>
              <a:t>“We prefer the term amplified musculoskeletal pain since it refers to the fact that the body takes a mild pain signal and makes it very painful, similar to when a guitar amplifier takes a soft sound and makes it very loud” (Sherry &amp; </a:t>
            </a:r>
            <a:r>
              <a:rPr lang="en-US" dirty="0" err="1"/>
              <a:t>Krepcio</a:t>
            </a:r>
            <a:r>
              <a:rPr lang="en-US" dirty="0"/>
              <a:t>, 2014)</a:t>
            </a:r>
            <a:endParaRPr lang="en-US" dirty="0">
              <a:cs typeface="Calibri"/>
            </a:endParaRPr>
          </a:p>
          <a:p>
            <a:endParaRPr lang="en-US" dirty="0"/>
          </a:p>
          <a:p>
            <a:r>
              <a:rPr lang="en-US" dirty="0"/>
              <a:t>“We avoid using the terms RSD, CRPS, or fibromyalgia except for research purposes” because “children are different than adults in their presentation, the responses to treatment, and the long-term prognosis; children fare much better.” (Sherry &amp; </a:t>
            </a:r>
            <a:r>
              <a:rPr lang="en-US" dirty="0" err="1"/>
              <a:t>Krepcio</a:t>
            </a:r>
            <a:r>
              <a:rPr lang="en-US" dirty="0"/>
              <a:t>, 2014)</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001D72F-D42B-45DA-A8F1-9FDF22A93D6F}" type="slidenum">
              <a:rPr lang="en-US" smtClean="0"/>
              <a:t>8</a:t>
            </a:fld>
            <a:endParaRPr lang="en-US"/>
          </a:p>
        </p:txBody>
      </p:sp>
    </p:spTree>
    <p:extLst>
      <p:ext uri="{BB962C8B-B14F-4D97-AF65-F5344CB8AC3E}">
        <p14:creationId xmlns:p14="http://schemas.microsoft.com/office/powerpoint/2010/main" val="407536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Symbol"/>
              <a:buChar char="•"/>
            </a:pPr>
            <a:r>
              <a:rPr lang="en-US" dirty="0">
                <a:cs typeface="Calibri"/>
              </a:rPr>
              <a:t>C</a:t>
            </a:r>
          </a:p>
          <a:p>
            <a:pPr marL="291179" indent="-291179">
              <a:buFont typeface="Symbol"/>
              <a:buChar char="•"/>
            </a:pPr>
            <a:r>
              <a:rPr lang="en-US" dirty="0">
                <a:cs typeface="Calibri"/>
              </a:rPr>
              <a:t>It is also important to remember that pain is very subjective and people experience pain differently, especially those who are neurodiverse; sometimes its challenging for neurodiverse individuals as well as parents and medical providers to identify pain</a:t>
            </a:r>
          </a:p>
          <a:p>
            <a:pPr marL="291179" indent="-291179">
              <a:buFont typeface="Symbol"/>
              <a:buChar char="•"/>
            </a:pPr>
            <a:endParaRPr lang="en-US" dirty="0"/>
          </a:p>
          <a:p>
            <a:pPr marL="291179" indent="-291179">
              <a:buFont typeface="Symbol"/>
              <a:buChar char="•"/>
            </a:pPr>
            <a:r>
              <a:rPr lang="en-US" dirty="0"/>
              <a:t>The pain that a person with AMPS is feeling is magnified, or amplified, compared to the level of pain that is expected of a specific injury/condition and greatly affects their ability to participate in their daily routines</a:t>
            </a:r>
            <a:endParaRPr lang="en-US" dirty="0">
              <a:cs typeface="Calibri"/>
            </a:endParaRPr>
          </a:p>
          <a:p>
            <a:pPr marL="291179" indent="-291179" defTabSz="931774">
              <a:buFont typeface="Symbol"/>
              <a:buChar char="•"/>
              <a:defRPr/>
            </a:pPr>
            <a:r>
              <a:rPr lang="en-US" dirty="0">
                <a:latin typeface="Times New Roman"/>
                <a:cs typeface="Times New Roman"/>
              </a:rPr>
              <a:t>Amount of noxious stimuli does not correlate to the degree of pain; </a:t>
            </a:r>
            <a:r>
              <a:rPr lang="en-US" dirty="0"/>
              <a:t>The pain experienced by the patient often exceeds clinical expectations, Pain is wide-spread pain &amp; heightened pain response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001D72F-D42B-45DA-A8F1-9FDF22A93D6F}" type="slidenum">
              <a:rPr lang="en-US" smtClean="0"/>
              <a:t>9</a:t>
            </a:fld>
            <a:endParaRPr lang="en-US"/>
          </a:p>
        </p:txBody>
      </p:sp>
    </p:spTree>
    <p:extLst>
      <p:ext uri="{BB962C8B-B14F-4D97-AF65-F5344CB8AC3E}">
        <p14:creationId xmlns:p14="http://schemas.microsoft.com/office/powerpoint/2010/main" val="3502387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grpSp>
        <p:nvGrpSpPr>
          <p:cNvPr id="16" name="Group 15"/>
          <p:cNvGrpSpPr/>
          <p:nvPr/>
        </p:nvGrpSpPr>
        <p:grpSpPr>
          <a:xfrm>
            <a:off x="-1191" y="1"/>
            <a:ext cx="9145191" cy="5146166"/>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80144"/>
            <a:ext cx="6649217" cy="1364742"/>
          </a:xfrm>
          <a:prstGeom prst="rect">
            <a:avLst/>
          </a:prstGeo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3771900"/>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1/9/2024</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30492822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1/9/2024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3" r:id="rId12"/>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imperfectfamilies.com/is-your-child-stresse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1016/j.pmrj.2015.09.006"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16/j.jpeds.2015.06.036"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F350-A3E1-4686-E66C-A416BAC1CFA4}"/>
              </a:ext>
            </a:extLst>
          </p:cNvPr>
          <p:cNvSpPr>
            <a:spLocks noGrp="1"/>
          </p:cNvSpPr>
          <p:nvPr>
            <p:ph type="ctrTitle"/>
          </p:nvPr>
        </p:nvSpPr>
        <p:spPr/>
        <p:txBody>
          <a:bodyPr>
            <a:normAutofit fontScale="90000"/>
          </a:bodyPr>
          <a:lstStyle/>
          <a:p>
            <a:r>
              <a:rPr lang="en-US">
                <a:latin typeface="Times New Roman"/>
                <a:cs typeface="Times New Roman"/>
              </a:rPr>
              <a:t>A Pediatric Rehabilitation Perspective on:</a:t>
            </a:r>
            <a:br>
              <a:rPr lang="en-US">
                <a:latin typeface="Times New Roman"/>
                <a:cs typeface="Times New Roman"/>
              </a:rPr>
            </a:br>
            <a:r>
              <a:rPr lang="en-US" sz="3000">
                <a:latin typeface="Times New Roman"/>
                <a:cs typeface="Times New Roman"/>
              </a:rPr>
              <a:t>Amplified Musculoskeletal Pain Syndrome (AMPS) </a:t>
            </a:r>
            <a:r>
              <a:rPr lang="en-US" sz="3000" b="1">
                <a:solidFill>
                  <a:srgbClr val="000000"/>
                </a:solidFill>
                <a:latin typeface="Times New Roman"/>
                <a:cs typeface="Times New Roman"/>
              </a:rPr>
              <a:t> </a:t>
            </a:r>
            <a:r>
              <a:rPr lang="en-US" sz="3000">
                <a:solidFill>
                  <a:srgbClr val="000000"/>
                </a:solidFill>
                <a:latin typeface="Times New Roman"/>
                <a:cs typeface="Times New Roman"/>
              </a:rPr>
              <a:t> </a:t>
            </a:r>
            <a:endParaRPr lang="en-US" sz="3000">
              <a:latin typeface="Times New Roman"/>
              <a:cs typeface="Times New Roman"/>
            </a:endParaRPr>
          </a:p>
        </p:txBody>
      </p:sp>
      <p:sp>
        <p:nvSpPr>
          <p:cNvPr id="3" name="Subtitle 2">
            <a:extLst>
              <a:ext uri="{FF2B5EF4-FFF2-40B4-BE49-F238E27FC236}">
                <a16:creationId xmlns:a16="http://schemas.microsoft.com/office/drawing/2014/main" id="{7DDE10AC-2136-6193-04BA-864BBD0F1B22}"/>
              </a:ext>
            </a:extLst>
          </p:cNvPr>
          <p:cNvSpPr>
            <a:spLocks noGrp="1"/>
          </p:cNvSpPr>
          <p:nvPr>
            <p:ph type="subTitle" idx="1"/>
          </p:nvPr>
        </p:nvSpPr>
        <p:spPr/>
        <p:txBody>
          <a:bodyPr/>
          <a:lstStyle/>
          <a:p>
            <a:r>
              <a:rPr lang="en-US">
                <a:latin typeface="Times New Roman"/>
                <a:cs typeface="Times New Roman"/>
              </a:rPr>
              <a:t>Courtney Bucher PT,  DPT, PCS &amp; Jessica Zelenak, MS OTR/L</a:t>
            </a:r>
          </a:p>
        </p:txBody>
      </p:sp>
    </p:spTree>
    <p:extLst>
      <p:ext uri="{BB962C8B-B14F-4D97-AF65-F5344CB8AC3E}">
        <p14:creationId xmlns:p14="http://schemas.microsoft.com/office/powerpoint/2010/main" val="111328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3F88-5617-A226-D14C-BD51D63E1792}"/>
              </a:ext>
            </a:extLst>
          </p:cNvPr>
          <p:cNvSpPr>
            <a:spLocks noGrp="1"/>
          </p:cNvSpPr>
          <p:nvPr>
            <p:ph type="title"/>
          </p:nvPr>
        </p:nvSpPr>
        <p:spPr/>
        <p:txBody>
          <a:bodyPr>
            <a:normAutofit/>
          </a:bodyPr>
          <a:lstStyle/>
          <a:p>
            <a:r>
              <a:rPr lang="en-US" sz="3200" dirty="0">
                <a:cs typeface="Calibri"/>
              </a:rPr>
              <a:t>Symptoms: Medical  </a:t>
            </a:r>
          </a:p>
        </p:txBody>
      </p:sp>
      <p:sp>
        <p:nvSpPr>
          <p:cNvPr id="3" name="Content Placeholder 2">
            <a:extLst>
              <a:ext uri="{FF2B5EF4-FFF2-40B4-BE49-F238E27FC236}">
                <a16:creationId xmlns:a16="http://schemas.microsoft.com/office/drawing/2014/main" id="{2A8E69AB-D924-957F-D44F-92CD35F2DD96}"/>
              </a:ext>
            </a:extLst>
          </p:cNvPr>
          <p:cNvSpPr>
            <a:spLocks noGrp="1"/>
          </p:cNvSpPr>
          <p:nvPr>
            <p:ph idx="1"/>
          </p:nvPr>
        </p:nvSpPr>
        <p:spPr/>
        <p:txBody>
          <a:bodyPr vert="horz" lIns="91440" tIns="45720" rIns="91440" bIns="45720" rtlCol="0" anchor="t">
            <a:normAutofit fontScale="85000" lnSpcReduction="20000"/>
          </a:bodyPr>
          <a:lstStyle/>
          <a:p>
            <a:pPr>
              <a:buFont typeface="Arial,Sans-Serif" panose="020B0604020202020204" pitchFamily="34" charset="0"/>
            </a:pPr>
            <a:r>
              <a:rPr lang="en-US" sz="1800" dirty="0">
                <a:cs typeface="Calibri"/>
              </a:rPr>
              <a:t>Headaches, Migraines</a:t>
            </a:r>
          </a:p>
          <a:p>
            <a:pPr>
              <a:buFont typeface="Arial,Sans-Serif" panose="020B0604020202020204" pitchFamily="34" charset="0"/>
            </a:pPr>
            <a:r>
              <a:rPr lang="en-US" sz="1800" dirty="0">
                <a:cs typeface="Calibri"/>
              </a:rPr>
              <a:t>Abdominal pain, Irritable Bowel Syndrome (IBS)</a:t>
            </a:r>
          </a:p>
          <a:p>
            <a:pPr>
              <a:buFont typeface="Arial,Sans-Serif" panose="020B0604020202020204" pitchFamily="34" charset="0"/>
            </a:pPr>
            <a:r>
              <a:rPr lang="en-US" sz="1800" dirty="0">
                <a:cs typeface="Calibri"/>
              </a:rPr>
              <a:t>Difficulty sleeping</a:t>
            </a:r>
          </a:p>
          <a:p>
            <a:pPr>
              <a:buFont typeface="Arial,Sans-Serif" panose="020B0604020202020204" pitchFamily="34" charset="0"/>
            </a:pPr>
            <a:r>
              <a:rPr lang="en-US" sz="1800" dirty="0">
                <a:cs typeface="Calibri"/>
              </a:rPr>
              <a:t>Skin changes</a:t>
            </a:r>
          </a:p>
          <a:p>
            <a:pPr>
              <a:buFont typeface="Arial,Sans-Serif" panose="020B0604020202020204" pitchFamily="34" charset="0"/>
            </a:pPr>
            <a:r>
              <a:rPr lang="en-US" sz="1800" dirty="0">
                <a:cs typeface="Calibri"/>
              </a:rPr>
              <a:t>Allodynia</a:t>
            </a:r>
          </a:p>
          <a:p>
            <a:pPr>
              <a:buFont typeface="Arial,Sans-Serif" panose="020B0604020202020204" pitchFamily="34" charset="0"/>
            </a:pPr>
            <a:r>
              <a:rPr lang="en-US" sz="1800" dirty="0">
                <a:cs typeface="Calibri"/>
              </a:rPr>
              <a:t>Weight loss</a:t>
            </a:r>
          </a:p>
          <a:p>
            <a:pPr>
              <a:buFont typeface="Arial,Sans-Serif" panose="020B0604020202020204" pitchFamily="34" charset="0"/>
            </a:pPr>
            <a:r>
              <a:rPr lang="en-US" sz="1800" dirty="0">
                <a:cs typeface="Calibri"/>
              </a:rPr>
              <a:t>Hype</a:t>
            </a:r>
            <a:r>
              <a:rPr lang="en-US" sz="1800" b="0" i="0" u="none" strike="noStrike" dirty="0">
                <a:effectLst/>
                <a:latin typeface="Calibri"/>
                <a:cs typeface="Calibri"/>
              </a:rPr>
              <a:t>ralgesia following aerobic and</a:t>
            </a:r>
            <a:r>
              <a:rPr lang="en-US" sz="1800" b="0" i="0" u="none" strike="noStrike" dirty="0">
                <a:solidFill>
                  <a:srgbClr val="000000"/>
                </a:solidFill>
                <a:effectLst/>
                <a:latin typeface="Calibri"/>
                <a:cs typeface="Calibri"/>
              </a:rPr>
              <a:t> isometric exercises</a:t>
            </a:r>
            <a:endParaRPr lang="en-US" sz="1800" dirty="0">
              <a:cs typeface="Calibri"/>
            </a:endParaRPr>
          </a:p>
          <a:p>
            <a:pPr>
              <a:buFont typeface="Arial,Sans-Serif" panose="020B0604020202020204" pitchFamily="34" charset="0"/>
            </a:pPr>
            <a:r>
              <a:rPr lang="en-US" sz="1800" dirty="0">
                <a:cs typeface="Calibri"/>
              </a:rPr>
              <a:t>Decreased strength &amp; endurance</a:t>
            </a:r>
          </a:p>
          <a:p>
            <a:pPr>
              <a:buFont typeface="Arial,Sans-Serif" panose="020B0604020202020204" pitchFamily="34" charset="0"/>
            </a:pPr>
            <a:r>
              <a:rPr lang="en-US" sz="1800" dirty="0">
                <a:cs typeface="Calibri"/>
              </a:rPr>
              <a:t>Executive functioning difficulties</a:t>
            </a:r>
            <a:endParaRPr lang="en-US" sz="1400" dirty="0">
              <a:cs typeface="Calibri"/>
            </a:endParaRPr>
          </a:p>
          <a:p>
            <a:pPr>
              <a:buFont typeface="Arial,Sans-Serif" panose="020B0604020202020204" pitchFamily="34" charset="0"/>
            </a:pPr>
            <a:r>
              <a:rPr lang="en-US" sz="1800" dirty="0">
                <a:cs typeface="Calibri"/>
              </a:rPr>
              <a:t>Conversion symptoms</a:t>
            </a:r>
          </a:p>
          <a:p>
            <a:pPr>
              <a:buFont typeface="Arial,Sans-Serif" panose="020B0604020202020204" pitchFamily="34" charset="0"/>
            </a:pPr>
            <a:r>
              <a:rPr lang="en-US" sz="1800" dirty="0">
                <a:cs typeface="Calibri"/>
              </a:rPr>
              <a:t>Psychological symptoms</a:t>
            </a:r>
          </a:p>
          <a:p>
            <a:pPr lvl="1">
              <a:buFont typeface="Arial,Sans-Serif" panose="020B0604020202020204" pitchFamily="34" charset="0"/>
            </a:pPr>
            <a:r>
              <a:rPr lang="en-US" sz="1400" dirty="0">
                <a:cs typeface="Calibri"/>
              </a:rPr>
              <a:t>Anxiety</a:t>
            </a:r>
          </a:p>
          <a:p>
            <a:pPr lvl="1">
              <a:buFont typeface="Arial,Sans-Serif" panose="020B0604020202020204" pitchFamily="34" charset="0"/>
            </a:pPr>
            <a:r>
              <a:rPr lang="en-US" sz="1400" dirty="0">
                <a:cs typeface="Calibri"/>
              </a:rPr>
              <a:t>Depression</a:t>
            </a:r>
          </a:p>
          <a:p>
            <a:pPr lvl="1">
              <a:buFont typeface="Arial,Sans-Serif" panose="020B0604020202020204" pitchFamily="34" charset="0"/>
            </a:pPr>
            <a:r>
              <a:rPr lang="en-US" sz="1400" dirty="0">
                <a:cs typeface="Calibri"/>
              </a:rPr>
              <a:t>Obsessive Compulsive Disorder</a:t>
            </a:r>
          </a:p>
          <a:p>
            <a:pPr lvl="1">
              <a:buFont typeface="Arial,Sans-Serif" panose="020B0604020202020204" pitchFamily="34" charset="0"/>
            </a:pPr>
            <a:r>
              <a:rPr lang="en-US" sz="1400" dirty="0">
                <a:cs typeface="Calibri"/>
              </a:rPr>
              <a:t>Suicidal ideations </a:t>
            </a:r>
          </a:p>
          <a:p>
            <a:pPr lvl="1">
              <a:buFont typeface="Arial" panose="020B0604020202020204" pitchFamily="34" charset="0"/>
              <a:buChar char="•"/>
            </a:pPr>
            <a:endParaRPr lang="en-US" dirty="0">
              <a:cs typeface="Calibri"/>
            </a:endParaRPr>
          </a:p>
        </p:txBody>
      </p:sp>
      <p:pic>
        <p:nvPicPr>
          <p:cNvPr id="5" name="Picture 4" descr="Clinical Symptoms Stock Illustrations – 372 Clinical Symptoms Stock ...">
            <a:extLst>
              <a:ext uri="{FF2B5EF4-FFF2-40B4-BE49-F238E27FC236}">
                <a16:creationId xmlns:a16="http://schemas.microsoft.com/office/drawing/2014/main" id="{D6E2289E-9555-D90B-1201-D55716825F6A}"/>
              </a:ext>
            </a:extLst>
          </p:cNvPr>
          <p:cNvPicPr>
            <a:picLocks noChangeAspect="1"/>
          </p:cNvPicPr>
          <p:nvPr/>
        </p:nvPicPr>
        <p:blipFill>
          <a:blip r:embed="rId3"/>
          <a:stretch>
            <a:fillRect/>
          </a:stretch>
        </p:blipFill>
        <p:spPr>
          <a:xfrm>
            <a:off x="5929603" y="1161498"/>
            <a:ext cx="1891783" cy="2283993"/>
          </a:xfrm>
          <a:prstGeom prst="rect">
            <a:avLst/>
          </a:prstGeom>
        </p:spPr>
      </p:pic>
      <p:sp>
        <p:nvSpPr>
          <p:cNvPr id="9" name="TextBox 8">
            <a:extLst>
              <a:ext uri="{FF2B5EF4-FFF2-40B4-BE49-F238E27FC236}">
                <a16:creationId xmlns:a16="http://schemas.microsoft.com/office/drawing/2014/main" id="{640C6811-FA0B-C39E-8D8B-D6A5883D43BD}"/>
              </a:ext>
            </a:extLst>
          </p:cNvPr>
          <p:cNvSpPr txBox="1"/>
          <p:nvPr/>
        </p:nvSpPr>
        <p:spPr>
          <a:xfrm>
            <a:off x="990600" y="4645142"/>
            <a:ext cx="5410200" cy="246221"/>
          </a:xfrm>
          <a:prstGeom prst="rect">
            <a:avLst/>
          </a:prstGeom>
          <a:noFill/>
        </p:spPr>
        <p:txBody>
          <a:bodyPr wrap="square" rtlCol="0">
            <a:spAutoFit/>
          </a:bodyPr>
          <a:lstStyle/>
          <a:p>
            <a:r>
              <a:rPr lang="en-US" sz="1000" dirty="0"/>
              <a:t>(Black &amp; </a:t>
            </a:r>
            <a:r>
              <a:rPr lang="en-US" sz="1000" dirty="0" err="1"/>
              <a:t>Zuck</a:t>
            </a:r>
            <a:r>
              <a:rPr lang="en-US" sz="1000" dirty="0"/>
              <a:t>, 2016; </a:t>
            </a:r>
            <a:r>
              <a:rPr lang="en-US" sz="1000" dirty="0" err="1"/>
              <a:t>Jastrowski</a:t>
            </a:r>
            <a:r>
              <a:rPr lang="en-US" sz="1000" dirty="0"/>
              <a:t> Mano et al., 2020; Sherry et al., 2020; Weiss &amp; </a:t>
            </a:r>
            <a:r>
              <a:rPr lang="en-US" sz="1000" dirty="0" err="1"/>
              <a:t>Kashikar-Zuck</a:t>
            </a:r>
            <a:r>
              <a:rPr lang="en-US" sz="1000" dirty="0"/>
              <a:t>, 2021)</a:t>
            </a:r>
          </a:p>
        </p:txBody>
      </p:sp>
    </p:spTree>
    <p:extLst>
      <p:ext uri="{BB962C8B-B14F-4D97-AF65-F5344CB8AC3E}">
        <p14:creationId xmlns:p14="http://schemas.microsoft.com/office/powerpoint/2010/main" val="332591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67E0-4A8A-69D9-5256-0EC63A96C2F9}"/>
              </a:ext>
            </a:extLst>
          </p:cNvPr>
          <p:cNvSpPr>
            <a:spLocks noGrp="1"/>
          </p:cNvSpPr>
          <p:nvPr>
            <p:ph type="title"/>
          </p:nvPr>
        </p:nvSpPr>
        <p:spPr>
          <a:xfrm>
            <a:off x="457200" y="206375"/>
            <a:ext cx="8229600" cy="857250"/>
          </a:xfrm>
        </p:spPr>
        <p:txBody>
          <a:bodyPr anchor="ctr">
            <a:normAutofit/>
          </a:bodyPr>
          <a:lstStyle/>
          <a:p>
            <a:r>
              <a:rPr lang="en-US" dirty="0"/>
              <a:t>Symptoms: Functional</a:t>
            </a:r>
          </a:p>
        </p:txBody>
      </p:sp>
      <p:graphicFrame>
        <p:nvGraphicFramePr>
          <p:cNvPr id="5" name="Content Placeholder 2">
            <a:extLst>
              <a:ext uri="{FF2B5EF4-FFF2-40B4-BE49-F238E27FC236}">
                <a16:creationId xmlns:a16="http://schemas.microsoft.com/office/drawing/2014/main" id="{850083D8-0D98-F908-C233-7EF1406CC4B5}"/>
              </a:ext>
            </a:extLst>
          </p:cNvPr>
          <p:cNvGraphicFramePr>
            <a:graphicFrameLocks noGrp="1"/>
          </p:cNvGraphicFramePr>
          <p:nvPr>
            <p:ph idx="1"/>
            <p:extLst>
              <p:ext uri="{D42A27DB-BD31-4B8C-83A1-F6EECF244321}">
                <p14:modId xmlns:p14="http://schemas.microsoft.com/office/powerpoint/2010/main" val="1353570819"/>
              </p:ext>
            </p:extLst>
          </p:nvPr>
        </p:nvGraphicFramePr>
        <p:xfrm>
          <a:off x="457200" y="1200150"/>
          <a:ext cx="8077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69859F4-0B4F-6998-FF70-CD8A70D2C90F}"/>
              </a:ext>
            </a:extLst>
          </p:cNvPr>
          <p:cNvSpPr txBox="1"/>
          <p:nvPr/>
        </p:nvSpPr>
        <p:spPr>
          <a:xfrm>
            <a:off x="3733800" y="4730750"/>
            <a:ext cx="1828800" cy="523220"/>
          </a:xfrm>
          <a:prstGeom prst="rect">
            <a:avLst/>
          </a:prstGeom>
          <a:noFill/>
        </p:spPr>
        <p:txBody>
          <a:bodyPr wrap="square" rtlCol="0">
            <a:spAutoFit/>
          </a:bodyPr>
          <a:lstStyle/>
          <a:p>
            <a:r>
              <a:rPr lang="en-US" sz="1000"/>
              <a:t>(Weiss &amp; </a:t>
            </a:r>
            <a:r>
              <a:rPr lang="en-US" sz="1000" err="1"/>
              <a:t>Kashikar-Zuck</a:t>
            </a:r>
            <a:r>
              <a:rPr lang="en-US" sz="1000"/>
              <a:t>, 2021)</a:t>
            </a:r>
            <a:endParaRPr lang="en-US" sz="1000">
              <a:cs typeface="Calibri"/>
            </a:endParaRPr>
          </a:p>
          <a:p>
            <a:endParaRPr lang="en-US"/>
          </a:p>
        </p:txBody>
      </p:sp>
    </p:spTree>
    <p:extLst>
      <p:ext uri="{BB962C8B-B14F-4D97-AF65-F5344CB8AC3E}">
        <p14:creationId xmlns:p14="http://schemas.microsoft.com/office/powerpoint/2010/main" val="108002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29C1-2161-EEA2-E351-9196FF2C0567}"/>
              </a:ext>
            </a:extLst>
          </p:cNvPr>
          <p:cNvSpPr>
            <a:spLocks noGrp="1"/>
          </p:cNvSpPr>
          <p:nvPr>
            <p:ph type="title"/>
          </p:nvPr>
        </p:nvSpPr>
        <p:spPr/>
        <p:txBody>
          <a:bodyPr>
            <a:normAutofit/>
          </a:bodyPr>
          <a:lstStyle/>
          <a:p>
            <a:r>
              <a:rPr lang="en-US" dirty="0"/>
              <a:t>Personal &amp; Family Characteristics</a:t>
            </a:r>
          </a:p>
        </p:txBody>
      </p:sp>
      <p:sp>
        <p:nvSpPr>
          <p:cNvPr id="4" name="Text Placeholder 3">
            <a:extLst>
              <a:ext uri="{FF2B5EF4-FFF2-40B4-BE49-F238E27FC236}">
                <a16:creationId xmlns:a16="http://schemas.microsoft.com/office/drawing/2014/main" id="{B0D5234E-3AD9-3102-7270-CB33EBBC8785}"/>
              </a:ext>
            </a:extLst>
          </p:cNvPr>
          <p:cNvSpPr>
            <a:spLocks noGrp="1"/>
          </p:cNvSpPr>
          <p:nvPr>
            <p:ph type="body" idx="1"/>
          </p:nvPr>
        </p:nvSpPr>
        <p:spPr/>
        <p:txBody>
          <a:bodyPr/>
          <a:lstStyle/>
          <a:p>
            <a:r>
              <a:rPr lang="en-US" dirty="0"/>
              <a:t>Personal</a:t>
            </a:r>
          </a:p>
        </p:txBody>
      </p:sp>
      <p:sp>
        <p:nvSpPr>
          <p:cNvPr id="5" name="Content Placeholder 4">
            <a:extLst>
              <a:ext uri="{FF2B5EF4-FFF2-40B4-BE49-F238E27FC236}">
                <a16:creationId xmlns:a16="http://schemas.microsoft.com/office/drawing/2014/main" id="{20670923-B659-512A-8AE3-75EA335A1E77}"/>
              </a:ext>
            </a:extLst>
          </p:cNvPr>
          <p:cNvSpPr>
            <a:spLocks noGrp="1"/>
          </p:cNvSpPr>
          <p:nvPr>
            <p:ph sz="half" idx="2"/>
          </p:nvPr>
        </p:nvSpPr>
        <p:spPr/>
        <p:txBody>
          <a:bodyPr/>
          <a:lstStyle/>
          <a:p>
            <a:r>
              <a:rPr lang="en-US" dirty="0"/>
              <a:t>Mature beyond years</a:t>
            </a:r>
          </a:p>
          <a:p>
            <a:r>
              <a:rPr lang="en-US" dirty="0"/>
              <a:t>Excels at school and extracurricular activities</a:t>
            </a:r>
          </a:p>
          <a:p>
            <a:r>
              <a:rPr lang="en-US" dirty="0"/>
              <a:t>Perfectionistic</a:t>
            </a:r>
          </a:p>
          <a:p>
            <a:r>
              <a:rPr lang="en-US" dirty="0"/>
              <a:t>People Pleaser</a:t>
            </a:r>
          </a:p>
          <a:p>
            <a:endParaRPr lang="en-US" dirty="0"/>
          </a:p>
        </p:txBody>
      </p:sp>
      <p:sp>
        <p:nvSpPr>
          <p:cNvPr id="6" name="Text Placeholder 5">
            <a:extLst>
              <a:ext uri="{FF2B5EF4-FFF2-40B4-BE49-F238E27FC236}">
                <a16:creationId xmlns:a16="http://schemas.microsoft.com/office/drawing/2014/main" id="{BDAB91A4-BB42-D696-884F-831F709DA8B8}"/>
              </a:ext>
            </a:extLst>
          </p:cNvPr>
          <p:cNvSpPr>
            <a:spLocks noGrp="1"/>
          </p:cNvSpPr>
          <p:nvPr>
            <p:ph type="body" sz="quarter" idx="3"/>
          </p:nvPr>
        </p:nvSpPr>
        <p:spPr/>
        <p:txBody>
          <a:bodyPr/>
          <a:lstStyle/>
          <a:p>
            <a:r>
              <a:rPr lang="en-US" dirty="0"/>
              <a:t>Family</a:t>
            </a:r>
          </a:p>
        </p:txBody>
      </p:sp>
      <p:sp>
        <p:nvSpPr>
          <p:cNvPr id="7" name="Content Placeholder 6">
            <a:extLst>
              <a:ext uri="{FF2B5EF4-FFF2-40B4-BE49-F238E27FC236}">
                <a16:creationId xmlns:a16="http://schemas.microsoft.com/office/drawing/2014/main" id="{0AC38513-461A-C923-B847-1119E6DDC84A}"/>
              </a:ext>
            </a:extLst>
          </p:cNvPr>
          <p:cNvSpPr>
            <a:spLocks noGrp="1"/>
          </p:cNvSpPr>
          <p:nvPr>
            <p:ph sz="quarter" idx="4"/>
          </p:nvPr>
        </p:nvSpPr>
        <p:spPr>
          <a:xfrm>
            <a:off x="4645024" y="1539801"/>
            <a:ext cx="4041775" cy="2962275"/>
          </a:xfrm>
        </p:spPr>
        <p:txBody>
          <a:bodyPr/>
          <a:lstStyle/>
          <a:p>
            <a:r>
              <a:rPr lang="en-US" dirty="0"/>
              <a:t>Parents often speak for child/teen</a:t>
            </a:r>
          </a:p>
          <a:p>
            <a:r>
              <a:rPr lang="en-US" dirty="0"/>
              <a:t>Family members with pain can (unintentionally) influence how child/teen copes with pain</a:t>
            </a:r>
          </a:p>
          <a:p>
            <a:r>
              <a:rPr lang="en-US" dirty="0"/>
              <a:t>Parent pain catastrophizing</a:t>
            </a:r>
          </a:p>
        </p:txBody>
      </p:sp>
      <p:sp>
        <p:nvSpPr>
          <p:cNvPr id="16" name="TextBox 15">
            <a:extLst>
              <a:ext uri="{FF2B5EF4-FFF2-40B4-BE49-F238E27FC236}">
                <a16:creationId xmlns:a16="http://schemas.microsoft.com/office/drawing/2014/main" id="{0EB86E73-D0F8-4858-0024-5F970C6DE858}"/>
              </a:ext>
            </a:extLst>
          </p:cNvPr>
          <p:cNvSpPr txBox="1"/>
          <p:nvPr/>
        </p:nvSpPr>
        <p:spPr>
          <a:xfrm>
            <a:off x="753139" y="4814014"/>
            <a:ext cx="3273056" cy="246221"/>
          </a:xfrm>
          <a:prstGeom prst="rect">
            <a:avLst/>
          </a:prstGeom>
          <a:noFill/>
        </p:spPr>
        <p:txBody>
          <a:bodyPr wrap="square" rtlCol="0">
            <a:spAutoFit/>
          </a:bodyPr>
          <a:lstStyle/>
          <a:p>
            <a:r>
              <a:rPr lang="en-US" sz="1000" dirty="0"/>
              <a:t>(</a:t>
            </a:r>
            <a:r>
              <a:rPr lang="en-US" sz="1000" dirty="0">
                <a:cs typeface="Calibri"/>
              </a:rPr>
              <a:t>Coles &amp; </a:t>
            </a:r>
            <a:r>
              <a:rPr lang="en-US" sz="1000" dirty="0" err="1">
                <a:cs typeface="Calibri"/>
              </a:rPr>
              <a:t>Uziel</a:t>
            </a:r>
            <a:r>
              <a:rPr lang="en-US" sz="1000" dirty="0">
                <a:cs typeface="Calibri"/>
              </a:rPr>
              <a:t> 2021; </a:t>
            </a:r>
            <a:r>
              <a:rPr lang="en-US" sz="1000" dirty="0"/>
              <a:t>Dougherty et al., 2020; Sherry, 2000)</a:t>
            </a:r>
          </a:p>
        </p:txBody>
      </p:sp>
    </p:spTree>
    <p:extLst>
      <p:ext uri="{BB962C8B-B14F-4D97-AF65-F5344CB8AC3E}">
        <p14:creationId xmlns:p14="http://schemas.microsoft.com/office/powerpoint/2010/main" val="291093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008E-BB42-AE9A-108F-0C18CB8D11C5}"/>
              </a:ext>
            </a:extLst>
          </p:cNvPr>
          <p:cNvSpPr>
            <a:spLocks noGrp="1"/>
          </p:cNvSpPr>
          <p:nvPr>
            <p:ph type="title"/>
          </p:nvPr>
        </p:nvSpPr>
        <p:spPr/>
        <p:txBody>
          <a:bodyPr/>
          <a:lstStyle/>
          <a:p>
            <a:r>
              <a:rPr lang="en-US"/>
              <a:t>Diagnosing AMPS</a:t>
            </a:r>
          </a:p>
        </p:txBody>
      </p:sp>
      <p:sp>
        <p:nvSpPr>
          <p:cNvPr id="3" name="Content Placeholder 2">
            <a:extLst>
              <a:ext uri="{FF2B5EF4-FFF2-40B4-BE49-F238E27FC236}">
                <a16:creationId xmlns:a16="http://schemas.microsoft.com/office/drawing/2014/main" id="{411F435E-8055-239A-3AF6-287EC4779792}"/>
              </a:ext>
            </a:extLst>
          </p:cNvPr>
          <p:cNvSpPr>
            <a:spLocks noGrp="1"/>
          </p:cNvSpPr>
          <p:nvPr>
            <p:ph sz="half" idx="1"/>
          </p:nvPr>
        </p:nvSpPr>
        <p:spPr/>
        <p:txBody>
          <a:bodyPr>
            <a:normAutofit/>
          </a:bodyPr>
          <a:lstStyle/>
          <a:p>
            <a:r>
              <a:rPr lang="en-US" sz="1800" dirty="0">
                <a:solidFill>
                  <a:srgbClr val="000000"/>
                </a:solidFill>
                <a:latin typeface="Calibri" panose="020F0502020204030204" pitchFamily="34" charset="0"/>
              </a:rPr>
              <a:t>Diagnosis criteria:</a:t>
            </a:r>
          </a:p>
          <a:p>
            <a:pPr lvl="1"/>
            <a:r>
              <a:rPr lang="en-US" sz="1400" dirty="0">
                <a:solidFill>
                  <a:srgbClr val="000000"/>
                </a:solidFill>
                <a:latin typeface="Calibri" panose="020F0502020204030204" pitchFamily="34" charset="0"/>
              </a:rPr>
              <a:t>Subjective report of </a:t>
            </a:r>
            <a:r>
              <a:rPr lang="en-US" sz="1400" dirty="0">
                <a:latin typeface="Calibri" panose="020F0502020204030204" pitchFamily="34" charset="0"/>
              </a:rPr>
              <a:t>amplified, chronic pain in 1 or more body parts causing decreased participation in meaningful occupations</a:t>
            </a:r>
          </a:p>
          <a:p>
            <a:pPr lvl="1"/>
            <a:r>
              <a:rPr lang="en-US" sz="1400" dirty="0">
                <a:solidFill>
                  <a:srgbClr val="000000"/>
                </a:solidFill>
                <a:latin typeface="Calibri" panose="020F0502020204030204" pitchFamily="34" charset="0"/>
              </a:rPr>
              <a:t>Pain can be constant or intermittent </a:t>
            </a:r>
          </a:p>
          <a:p>
            <a:pPr lvl="1"/>
            <a:r>
              <a:rPr lang="en-US" sz="1400" dirty="0">
                <a:solidFill>
                  <a:srgbClr val="000000"/>
                </a:solidFill>
                <a:latin typeface="Calibri" panose="020F0502020204030204" pitchFamily="34" charset="0"/>
              </a:rPr>
              <a:t>Physical examination results in no abnormalities</a:t>
            </a:r>
          </a:p>
          <a:p>
            <a:pPr lvl="1"/>
            <a:r>
              <a:rPr lang="en-US" sz="1400" dirty="0">
                <a:solidFill>
                  <a:srgbClr val="000000"/>
                </a:solidFill>
                <a:latin typeface="Calibri" panose="020F0502020204030204" pitchFamily="34" charset="0"/>
              </a:rPr>
              <a:t>Medical tests (i.e., bloodwork, MRI, X-ray) result in no abnormalities or inflammation</a:t>
            </a:r>
            <a:endParaRPr lang="en-US" sz="1800" dirty="0">
              <a:solidFill>
                <a:srgbClr val="000000"/>
              </a:solidFill>
              <a:latin typeface="Calibri" panose="020F0502020204030204" pitchFamily="34" charset="0"/>
            </a:endParaRPr>
          </a:p>
          <a:p>
            <a:r>
              <a:rPr lang="en-US" sz="1800" b="0" i="0" dirty="0">
                <a:solidFill>
                  <a:srgbClr val="000000"/>
                </a:solidFill>
                <a:effectLst/>
                <a:latin typeface="Calibri" panose="020F0502020204030204" pitchFamily="34" charset="0"/>
              </a:rPr>
              <a:t>AMPS can be a </a:t>
            </a:r>
            <a:r>
              <a:rPr lang="en-US" sz="1800" i="0" dirty="0">
                <a:effectLst/>
                <a:latin typeface="Calibri" panose="020F0502020204030204" pitchFamily="34" charset="0"/>
              </a:rPr>
              <a:t>primary or secondary </a:t>
            </a:r>
            <a:r>
              <a:rPr lang="en-US" sz="1800" b="0" i="0" dirty="0">
                <a:solidFill>
                  <a:srgbClr val="000000"/>
                </a:solidFill>
                <a:effectLst/>
                <a:latin typeface="Calibri" panose="020F0502020204030204" pitchFamily="34" charset="0"/>
              </a:rPr>
              <a:t>pain condition  </a:t>
            </a:r>
          </a:p>
        </p:txBody>
      </p:sp>
      <p:sp>
        <p:nvSpPr>
          <p:cNvPr id="5" name="TextBox 4">
            <a:extLst>
              <a:ext uri="{FF2B5EF4-FFF2-40B4-BE49-F238E27FC236}">
                <a16:creationId xmlns:a16="http://schemas.microsoft.com/office/drawing/2014/main" id="{F1C90DD9-0A2C-0BE3-136F-D701CE90F2E9}"/>
              </a:ext>
            </a:extLst>
          </p:cNvPr>
          <p:cNvSpPr txBox="1"/>
          <p:nvPr/>
        </p:nvSpPr>
        <p:spPr>
          <a:xfrm>
            <a:off x="838200" y="4561605"/>
            <a:ext cx="4343400" cy="538609"/>
          </a:xfrm>
          <a:prstGeom prst="rect">
            <a:avLst/>
          </a:prstGeom>
          <a:noFill/>
        </p:spPr>
        <p:txBody>
          <a:bodyPr wrap="square" rtlCol="0">
            <a:spAutoFit/>
          </a:bodyPr>
          <a:lstStyle/>
          <a:p>
            <a:r>
              <a:rPr lang="en-US" sz="1100" b="0" i="0" dirty="0">
                <a:solidFill>
                  <a:srgbClr val="000000"/>
                </a:solidFill>
                <a:effectLst/>
                <a:latin typeface="Calibri" panose="020F0502020204030204" pitchFamily="34" charset="0"/>
              </a:rPr>
              <a:t>(</a:t>
            </a:r>
            <a:r>
              <a:rPr lang="en-US" sz="1100" b="0" i="0" dirty="0" err="1">
                <a:solidFill>
                  <a:srgbClr val="000000"/>
                </a:solidFill>
                <a:effectLst/>
                <a:latin typeface="Calibri" panose="020F0502020204030204" pitchFamily="34" charset="0"/>
              </a:rPr>
              <a:t>Daffin</a:t>
            </a:r>
            <a:r>
              <a:rPr lang="en-US" sz="1100" b="0" i="0" dirty="0">
                <a:solidFill>
                  <a:srgbClr val="000000"/>
                </a:solidFill>
                <a:effectLst/>
                <a:latin typeface="Calibri" panose="020F0502020204030204" pitchFamily="34" charset="0"/>
              </a:rPr>
              <a:t>, </a:t>
            </a:r>
            <a:r>
              <a:rPr lang="en-US" sz="1100" b="0" i="0" dirty="0" err="1">
                <a:solidFill>
                  <a:srgbClr val="000000"/>
                </a:solidFill>
                <a:effectLst/>
                <a:latin typeface="Calibri" panose="020F0502020204030204" pitchFamily="34" charset="0"/>
              </a:rPr>
              <a:t>Gibler</a:t>
            </a:r>
            <a:r>
              <a:rPr lang="en-US" sz="1100" b="0" i="0" dirty="0">
                <a:solidFill>
                  <a:srgbClr val="000000"/>
                </a:solidFill>
                <a:effectLst/>
                <a:latin typeface="Calibri" panose="020F0502020204030204" pitchFamily="34" charset="0"/>
              </a:rPr>
              <a:t>, &amp;</a:t>
            </a:r>
            <a:r>
              <a:rPr lang="en-US" sz="1100" b="0" i="0" dirty="0" err="1">
                <a:solidFill>
                  <a:srgbClr val="000000"/>
                </a:solidFill>
                <a:effectLst/>
                <a:latin typeface="Calibri" panose="020F0502020204030204" pitchFamily="34" charset="0"/>
              </a:rPr>
              <a:t>Kashikar-Zuick</a:t>
            </a:r>
            <a:r>
              <a:rPr lang="en-US" sz="1100" b="0" i="0" dirty="0">
                <a:solidFill>
                  <a:srgbClr val="000000"/>
                </a:solidFill>
                <a:effectLst/>
                <a:latin typeface="Calibri" panose="020F0502020204030204" pitchFamily="34" charset="0"/>
              </a:rPr>
              <a:t>, 2020; Weiss &amp; </a:t>
            </a:r>
            <a:r>
              <a:rPr lang="en-US" sz="1100" b="0" i="0" dirty="0" err="1">
                <a:solidFill>
                  <a:srgbClr val="000000"/>
                </a:solidFill>
                <a:effectLst/>
                <a:latin typeface="Calibri" panose="020F0502020204030204" pitchFamily="34" charset="0"/>
              </a:rPr>
              <a:t>Kashikar-Zuck</a:t>
            </a:r>
            <a:r>
              <a:rPr lang="en-US" sz="1100" b="0" i="0" dirty="0">
                <a:solidFill>
                  <a:srgbClr val="000000"/>
                </a:solidFill>
                <a:effectLst/>
                <a:latin typeface="Calibri" panose="020F0502020204030204" pitchFamily="34" charset="0"/>
              </a:rPr>
              <a:t>, 2021) </a:t>
            </a:r>
          </a:p>
          <a:p>
            <a:endParaRPr lang="en-US" dirty="0"/>
          </a:p>
        </p:txBody>
      </p:sp>
      <p:pic>
        <p:nvPicPr>
          <p:cNvPr id="7" name="Picture 6" descr="Hand holding blood samples">
            <a:extLst>
              <a:ext uri="{FF2B5EF4-FFF2-40B4-BE49-F238E27FC236}">
                <a16:creationId xmlns:a16="http://schemas.microsoft.com/office/drawing/2014/main" id="{870F7CAD-5D21-1B31-8FE2-A3C836E31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22625"/>
            <a:ext cx="3284678" cy="2189785"/>
          </a:xfrm>
          <a:prstGeom prst="rect">
            <a:avLst/>
          </a:prstGeom>
        </p:spPr>
      </p:pic>
      <p:sp>
        <p:nvSpPr>
          <p:cNvPr id="8" name="Rectangle 7">
            <a:extLst>
              <a:ext uri="{FF2B5EF4-FFF2-40B4-BE49-F238E27FC236}">
                <a16:creationId xmlns:a16="http://schemas.microsoft.com/office/drawing/2014/main" id="{D9EB0E3E-88E0-836C-E4C0-B8D8DF8E55D1}"/>
              </a:ext>
            </a:extLst>
          </p:cNvPr>
          <p:cNvSpPr/>
          <p:nvPr/>
        </p:nvSpPr>
        <p:spPr>
          <a:xfrm>
            <a:off x="6886937" y="2897187"/>
            <a:ext cx="75235" cy="285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42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D53C-0A1E-FEAC-C8EC-7FD022DE0205}"/>
              </a:ext>
            </a:extLst>
          </p:cNvPr>
          <p:cNvSpPr>
            <a:spLocks noGrp="1"/>
          </p:cNvSpPr>
          <p:nvPr>
            <p:ph type="title"/>
          </p:nvPr>
        </p:nvSpPr>
        <p:spPr/>
        <p:txBody>
          <a:bodyPr/>
          <a:lstStyle/>
          <a:p>
            <a:r>
              <a:rPr lang="en-US"/>
              <a:t>AMPS Causes/Triggers</a:t>
            </a:r>
          </a:p>
        </p:txBody>
      </p:sp>
      <p:sp>
        <p:nvSpPr>
          <p:cNvPr id="3" name="Content Placeholder 2">
            <a:extLst>
              <a:ext uri="{FF2B5EF4-FFF2-40B4-BE49-F238E27FC236}">
                <a16:creationId xmlns:a16="http://schemas.microsoft.com/office/drawing/2014/main" id="{7C1C56F3-40A4-CA2C-3E4A-59DAD30F9A07}"/>
              </a:ext>
            </a:extLst>
          </p:cNvPr>
          <p:cNvSpPr>
            <a:spLocks noGrp="1"/>
          </p:cNvSpPr>
          <p:nvPr>
            <p:ph idx="1"/>
          </p:nvPr>
        </p:nvSpPr>
        <p:spPr>
          <a:xfrm>
            <a:off x="457200" y="1200150"/>
            <a:ext cx="4572000" cy="3394075"/>
          </a:xfrm>
        </p:spPr>
        <p:txBody>
          <a:bodyPr vert="horz" lIns="91440" tIns="45720" rIns="91440" bIns="45720" rtlCol="0" anchor="t">
            <a:noAutofit/>
          </a:bodyPr>
          <a:lstStyle/>
          <a:p>
            <a:r>
              <a:rPr lang="en-US" sz="1800" dirty="0">
                <a:latin typeface="+mj-lt"/>
                <a:cs typeface="Times New Roman"/>
              </a:rPr>
              <a:t>Acute injury (i.e., broken bone)</a:t>
            </a:r>
            <a:endParaRPr lang="en-US" sz="1100" dirty="0">
              <a:latin typeface="+mj-lt"/>
              <a:cs typeface="Calibri"/>
            </a:endParaRPr>
          </a:p>
          <a:p>
            <a:r>
              <a:rPr lang="en-US" sz="1800" dirty="0">
                <a:latin typeface="+mj-lt"/>
                <a:cs typeface="Times New Roman"/>
              </a:rPr>
              <a:t>Illness (i.e., Mono virus, flu, COVID)</a:t>
            </a:r>
            <a:endParaRPr lang="en-US" sz="1100" dirty="0">
              <a:latin typeface="+mj-lt"/>
              <a:cs typeface="Times New Roman"/>
            </a:endParaRPr>
          </a:p>
          <a:p>
            <a:r>
              <a:rPr lang="en-US" sz="1800" dirty="0">
                <a:latin typeface="+mj-lt"/>
                <a:cs typeface="Times New Roman"/>
              </a:rPr>
              <a:t>Psychological stress (i.e., change in school, change at home)</a:t>
            </a:r>
          </a:p>
          <a:p>
            <a:r>
              <a:rPr lang="en-US" sz="1800" dirty="0">
                <a:latin typeface="+mj-lt"/>
                <a:cs typeface="Calibri"/>
              </a:rPr>
              <a:t>Genetics</a:t>
            </a:r>
          </a:p>
          <a:p>
            <a:r>
              <a:rPr lang="en-US" sz="1800" dirty="0">
                <a:latin typeface="+mj-lt"/>
                <a:cs typeface="Calibri"/>
              </a:rPr>
              <a:t>Age &amp; hormones</a:t>
            </a:r>
          </a:p>
          <a:p>
            <a:r>
              <a:rPr lang="en-US" sz="1800" dirty="0">
                <a:latin typeface="+mj-lt"/>
                <a:cs typeface="Calibri"/>
              </a:rPr>
              <a:t>Another condition</a:t>
            </a:r>
          </a:p>
          <a:p>
            <a:r>
              <a:rPr lang="en-US" sz="1800" dirty="0">
                <a:latin typeface="+mj-lt"/>
                <a:cs typeface="Calibri"/>
              </a:rPr>
              <a:t>Having AMPS previously </a:t>
            </a:r>
            <a:endParaRPr lang="en-US" sz="1600" dirty="0">
              <a:latin typeface="+mj-lt"/>
              <a:cs typeface="Calibri"/>
            </a:endParaRPr>
          </a:p>
        </p:txBody>
      </p:sp>
      <p:pic>
        <p:nvPicPr>
          <p:cNvPr id="4" name="Picture 3" descr="Image result for child stress">
            <a:extLst>
              <a:ext uri="{FF2B5EF4-FFF2-40B4-BE49-F238E27FC236}">
                <a16:creationId xmlns:a16="http://schemas.microsoft.com/office/drawing/2014/main" id="{5F0D853B-92CE-648A-5A1B-066079E373EA}"/>
              </a:ext>
            </a:extLst>
          </p:cNvPr>
          <p:cNvPicPr>
            <a:picLocks noChangeAspect="1"/>
          </p:cNvPicPr>
          <p:nvPr/>
        </p:nvPicPr>
        <p:blipFill>
          <a:blip r:embed="rId3"/>
          <a:stretch>
            <a:fillRect/>
          </a:stretch>
        </p:blipFill>
        <p:spPr>
          <a:xfrm>
            <a:off x="5663852" y="1900655"/>
            <a:ext cx="2743200" cy="2015933"/>
          </a:xfrm>
          <a:prstGeom prst="rect">
            <a:avLst/>
          </a:prstGeom>
        </p:spPr>
      </p:pic>
      <p:sp>
        <p:nvSpPr>
          <p:cNvPr id="5" name="TextBox 4">
            <a:extLst>
              <a:ext uri="{FF2B5EF4-FFF2-40B4-BE49-F238E27FC236}">
                <a16:creationId xmlns:a16="http://schemas.microsoft.com/office/drawing/2014/main" id="{A21B2EE8-CB34-3390-B42B-E29F6A970366}"/>
              </a:ext>
            </a:extLst>
          </p:cNvPr>
          <p:cNvSpPr txBox="1"/>
          <p:nvPr/>
        </p:nvSpPr>
        <p:spPr>
          <a:xfrm>
            <a:off x="6064912" y="3916588"/>
            <a:ext cx="208848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002060"/>
                </a:solidFill>
                <a:ea typeface="+mn-lt"/>
                <a:cs typeface="+mn-lt"/>
              </a:rPr>
              <a:t>https://imperfectfamilies.com/is-your-child-stressed/</a:t>
            </a:r>
            <a:endParaRPr lang="en-US" sz="600">
              <a:solidFill>
                <a:srgbClr val="002060"/>
              </a:solidFill>
              <a:cs typeface="Calibri"/>
              <a:hlinkClick r:id="rId4">
                <a:extLst>
                  <a:ext uri="{A12FA001-AC4F-418D-AE19-62706E023703}">
                    <ahyp:hlinkClr xmlns:ahyp="http://schemas.microsoft.com/office/drawing/2018/hyperlinkcolor" val="tx"/>
                  </a:ext>
                </a:extLst>
              </a:hlinkClick>
            </a:endParaRPr>
          </a:p>
        </p:txBody>
      </p:sp>
      <p:sp>
        <p:nvSpPr>
          <p:cNvPr id="15" name="TextBox 14">
            <a:extLst>
              <a:ext uri="{FF2B5EF4-FFF2-40B4-BE49-F238E27FC236}">
                <a16:creationId xmlns:a16="http://schemas.microsoft.com/office/drawing/2014/main" id="{BB281FDD-7A85-CBAC-048A-7B41218E1EE0}"/>
              </a:ext>
            </a:extLst>
          </p:cNvPr>
          <p:cNvSpPr txBox="1"/>
          <p:nvPr/>
        </p:nvSpPr>
        <p:spPr>
          <a:xfrm>
            <a:off x="685800" y="4708479"/>
            <a:ext cx="5334000" cy="246221"/>
          </a:xfrm>
          <a:prstGeom prst="rect">
            <a:avLst/>
          </a:prstGeom>
          <a:noFill/>
        </p:spPr>
        <p:txBody>
          <a:bodyPr wrap="square" rtlCol="0">
            <a:spAutoFit/>
          </a:bodyPr>
          <a:lstStyle/>
          <a:p>
            <a:r>
              <a:rPr lang="en-US" sz="1000" dirty="0">
                <a:latin typeface="+mj-lt"/>
                <a:cs typeface="Times New Roman"/>
              </a:rPr>
              <a:t>(Sherry, 2000; Sherry &amp; </a:t>
            </a:r>
            <a:r>
              <a:rPr lang="en-US" sz="1000" dirty="0" err="1">
                <a:latin typeface="+mj-lt"/>
                <a:cs typeface="Times New Roman"/>
              </a:rPr>
              <a:t>Krepcio</a:t>
            </a:r>
            <a:r>
              <a:rPr lang="en-US" sz="1000" dirty="0">
                <a:latin typeface="+mj-lt"/>
                <a:cs typeface="Times New Roman"/>
              </a:rPr>
              <a:t>, 2014; Sherry et al., 2020; Weiss &amp; </a:t>
            </a:r>
            <a:r>
              <a:rPr lang="en-US" sz="1000" dirty="0" err="1">
                <a:latin typeface="+mj-lt"/>
                <a:cs typeface="Times New Roman"/>
              </a:rPr>
              <a:t>Kashikar-Zuck</a:t>
            </a:r>
            <a:r>
              <a:rPr lang="en-US" sz="1000" dirty="0">
                <a:latin typeface="+mj-lt"/>
                <a:cs typeface="Times New Roman"/>
              </a:rPr>
              <a:t>, 2021)</a:t>
            </a:r>
            <a:endParaRPr lang="en-US" sz="1000" dirty="0">
              <a:latin typeface="+mj-lt"/>
            </a:endParaRPr>
          </a:p>
        </p:txBody>
      </p:sp>
    </p:spTree>
    <p:extLst>
      <p:ext uri="{BB962C8B-B14F-4D97-AF65-F5344CB8AC3E}">
        <p14:creationId xmlns:p14="http://schemas.microsoft.com/office/powerpoint/2010/main" val="379452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1445-6D54-71C3-719C-1A820B247701}"/>
              </a:ext>
            </a:extLst>
          </p:cNvPr>
          <p:cNvSpPr>
            <a:spLocks noGrp="1"/>
          </p:cNvSpPr>
          <p:nvPr>
            <p:ph type="title"/>
          </p:nvPr>
        </p:nvSpPr>
        <p:spPr/>
        <p:txBody>
          <a:bodyPr/>
          <a:lstStyle/>
          <a:p>
            <a:r>
              <a:rPr lang="en-US"/>
              <a:t>Prevalence</a:t>
            </a:r>
          </a:p>
        </p:txBody>
      </p:sp>
      <p:sp>
        <p:nvSpPr>
          <p:cNvPr id="3" name="Content Placeholder 2">
            <a:extLst>
              <a:ext uri="{FF2B5EF4-FFF2-40B4-BE49-F238E27FC236}">
                <a16:creationId xmlns:a16="http://schemas.microsoft.com/office/drawing/2014/main" id="{124687B7-82EF-1C09-3049-7C566A633139}"/>
              </a:ext>
            </a:extLst>
          </p:cNvPr>
          <p:cNvSpPr>
            <a:spLocks noGrp="1"/>
          </p:cNvSpPr>
          <p:nvPr>
            <p:ph idx="1"/>
          </p:nvPr>
        </p:nvSpPr>
        <p:spPr/>
        <p:txBody>
          <a:bodyPr/>
          <a:lstStyle/>
          <a:p>
            <a:r>
              <a:rPr lang="en-US" sz="2400" dirty="0"/>
              <a:t>Prevalence </a:t>
            </a:r>
          </a:p>
          <a:p>
            <a:pPr lvl="1"/>
            <a:r>
              <a:rPr lang="en-US" sz="2400" dirty="0"/>
              <a:t>Occurs in 2-6% of the pediatric population</a:t>
            </a:r>
          </a:p>
          <a:p>
            <a:pPr lvl="1"/>
            <a:r>
              <a:rPr lang="en-US" sz="2400" dirty="0"/>
              <a:t>Females tend to be more affected (4 females:1 male)</a:t>
            </a:r>
            <a:endParaRPr lang="en-US" sz="1100" dirty="0"/>
          </a:p>
          <a:p>
            <a:pPr lvl="1"/>
            <a:r>
              <a:rPr lang="en-US" sz="2400" dirty="0"/>
              <a:t>Most common in adolescents 13-15 years old</a:t>
            </a:r>
          </a:p>
          <a:p>
            <a:pPr lvl="1"/>
            <a:r>
              <a:rPr lang="en-US" sz="2400" dirty="0"/>
              <a:t>Pain tends to be/start in lower extremity </a:t>
            </a:r>
            <a:endParaRPr lang="en-US" dirty="0"/>
          </a:p>
        </p:txBody>
      </p:sp>
      <p:sp>
        <p:nvSpPr>
          <p:cNvPr id="4" name="TextBox 3">
            <a:extLst>
              <a:ext uri="{FF2B5EF4-FFF2-40B4-BE49-F238E27FC236}">
                <a16:creationId xmlns:a16="http://schemas.microsoft.com/office/drawing/2014/main" id="{D7B0ECD8-C684-65E0-1E82-6EE25638EBE1}"/>
              </a:ext>
            </a:extLst>
          </p:cNvPr>
          <p:cNvSpPr txBox="1"/>
          <p:nvPr/>
        </p:nvSpPr>
        <p:spPr>
          <a:xfrm>
            <a:off x="3352800" y="4248150"/>
            <a:ext cx="3423684" cy="261610"/>
          </a:xfrm>
          <a:prstGeom prst="rect">
            <a:avLst/>
          </a:prstGeom>
          <a:noFill/>
        </p:spPr>
        <p:txBody>
          <a:bodyPr wrap="square" rtlCol="0">
            <a:spAutoFit/>
          </a:bodyPr>
          <a:lstStyle/>
          <a:p>
            <a:r>
              <a:rPr lang="en-US" sz="1100" dirty="0"/>
              <a:t>(Sherry et al., 2015; Weis &amp; </a:t>
            </a:r>
            <a:r>
              <a:rPr lang="en-US" sz="1100" dirty="0" err="1"/>
              <a:t>Kashikar-Zuck</a:t>
            </a:r>
            <a:r>
              <a:rPr lang="en-US" sz="1100" dirty="0"/>
              <a:t>, 2021)</a:t>
            </a:r>
          </a:p>
        </p:txBody>
      </p:sp>
    </p:spTree>
    <p:extLst>
      <p:ext uri="{BB962C8B-B14F-4D97-AF65-F5344CB8AC3E}">
        <p14:creationId xmlns:p14="http://schemas.microsoft.com/office/powerpoint/2010/main" val="163145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1290-C04A-680B-BBA2-49DC9D1423FE}"/>
              </a:ext>
            </a:extLst>
          </p:cNvPr>
          <p:cNvSpPr>
            <a:spLocks noGrp="1"/>
          </p:cNvSpPr>
          <p:nvPr>
            <p:ph type="title"/>
          </p:nvPr>
        </p:nvSpPr>
        <p:spPr/>
        <p:txBody>
          <a:bodyPr/>
          <a:lstStyle/>
          <a:p>
            <a:r>
              <a:rPr lang="en-US"/>
              <a:t>Prognosis</a:t>
            </a:r>
          </a:p>
        </p:txBody>
      </p:sp>
      <p:sp>
        <p:nvSpPr>
          <p:cNvPr id="13" name="Content Placeholder 12">
            <a:extLst>
              <a:ext uri="{FF2B5EF4-FFF2-40B4-BE49-F238E27FC236}">
                <a16:creationId xmlns:a16="http://schemas.microsoft.com/office/drawing/2014/main" id="{BA321EDF-129F-1D93-7CE2-2CBE2F88B22D}"/>
              </a:ext>
            </a:extLst>
          </p:cNvPr>
          <p:cNvSpPr>
            <a:spLocks noGrp="1"/>
          </p:cNvSpPr>
          <p:nvPr>
            <p:ph idx="1"/>
          </p:nvPr>
        </p:nvSpPr>
        <p:spPr/>
        <p:txBody>
          <a:bodyPr>
            <a:normAutofit fontScale="70000" lnSpcReduction="20000"/>
          </a:bodyPr>
          <a:lstStyle/>
          <a:p>
            <a:r>
              <a:rPr lang="en-US" dirty="0"/>
              <a:t>Mixed reports on prognosis following participation in intensive program</a:t>
            </a:r>
          </a:p>
          <a:p>
            <a:pPr lvl="1"/>
            <a:r>
              <a:rPr lang="en-US" dirty="0"/>
              <a:t>Earlier studies </a:t>
            </a:r>
          </a:p>
          <a:p>
            <a:pPr lvl="2"/>
            <a:r>
              <a:rPr lang="en-US" dirty="0">
                <a:cs typeface="Calibri"/>
              </a:rPr>
              <a:t>90% of children were pain free and functional after 5 years</a:t>
            </a:r>
            <a:endParaRPr lang="en-US" dirty="0"/>
          </a:p>
          <a:p>
            <a:pPr lvl="1"/>
            <a:r>
              <a:rPr lang="en-US" dirty="0"/>
              <a:t>Recent studies</a:t>
            </a:r>
          </a:p>
          <a:p>
            <a:pPr lvl="2"/>
            <a:r>
              <a:rPr lang="en-US" dirty="0">
                <a:cs typeface="Calibri"/>
              </a:rPr>
              <a:t>After 2 years, 70% of children were not meeting diagnostic criteria anymore</a:t>
            </a:r>
          </a:p>
          <a:p>
            <a:pPr lvl="2"/>
            <a:r>
              <a:rPr lang="en-US" dirty="0">
                <a:cs typeface="Calibri"/>
              </a:rPr>
              <a:t>50-70% of adolescents continued to have physical and psychosocial symptoms into adulthood, although the severity of symptoms tend to decrease over time</a:t>
            </a:r>
            <a:endParaRPr lang="en-US" sz="2200" dirty="0"/>
          </a:p>
          <a:p>
            <a:r>
              <a:rPr lang="en-US" dirty="0"/>
              <a:t>Pain catastrophizing and fear of movement lead to poorer prognosis</a:t>
            </a:r>
          </a:p>
          <a:p>
            <a:r>
              <a:rPr lang="en-US" dirty="0"/>
              <a:t>An AMPS flare can occur, typically in first 6 months following initial diagnosis</a:t>
            </a:r>
          </a:p>
          <a:p>
            <a:pPr marL="457200" lvl="1" indent="0">
              <a:buNone/>
            </a:pPr>
            <a:endParaRPr lang="en-US" sz="1400" dirty="0"/>
          </a:p>
        </p:txBody>
      </p:sp>
      <p:sp>
        <p:nvSpPr>
          <p:cNvPr id="17" name="TextBox 16">
            <a:extLst>
              <a:ext uri="{FF2B5EF4-FFF2-40B4-BE49-F238E27FC236}">
                <a16:creationId xmlns:a16="http://schemas.microsoft.com/office/drawing/2014/main" id="{3517B913-8651-AEE4-2EDD-A99B61DF3E0F}"/>
              </a:ext>
            </a:extLst>
          </p:cNvPr>
          <p:cNvSpPr txBox="1"/>
          <p:nvPr/>
        </p:nvSpPr>
        <p:spPr>
          <a:xfrm>
            <a:off x="1765611" y="4730750"/>
            <a:ext cx="5229921" cy="400110"/>
          </a:xfrm>
          <a:prstGeom prst="rect">
            <a:avLst/>
          </a:prstGeom>
          <a:noFill/>
        </p:spPr>
        <p:txBody>
          <a:bodyPr wrap="square" rtlCol="0">
            <a:spAutoFit/>
          </a:bodyPr>
          <a:lstStyle/>
          <a:p>
            <a:r>
              <a:rPr lang="en-US" sz="1000" dirty="0">
                <a:cs typeface="Calibri"/>
              </a:rPr>
              <a:t>(</a:t>
            </a:r>
            <a:r>
              <a:rPr lang="en-US" sz="1000" dirty="0"/>
              <a:t>Coles &amp; </a:t>
            </a:r>
            <a:r>
              <a:rPr lang="en-US" sz="1000" dirty="0" err="1"/>
              <a:t>Uziel</a:t>
            </a:r>
            <a:r>
              <a:rPr lang="en-US" sz="1000" dirty="0"/>
              <a:t> 2021; Sherry, 2000; Sherry &amp; </a:t>
            </a:r>
            <a:r>
              <a:rPr lang="en-US" sz="1000" dirty="0" err="1"/>
              <a:t>Krepcio</a:t>
            </a:r>
            <a:r>
              <a:rPr lang="en-US" sz="1000" dirty="0"/>
              <a:t>, 2014; </a:t>
            </a:r>
            <a:r>
              <a:rPr lang="en-US" sz="1000" dirty="0">
                <a:cs typeface="Calibri"/>
              </a:rPr>
              <a:t>Weiss &amp; </a:t>
            </a:r>
            <a:r>
              <a:rPr lang="en-US" sz="1000" dirty="0" err="1">
                <a:cs typeface="Calibri"/>
              </a:rPr>
              <a:t>Kashikar-Zuck</a:t>
            </a:r>
            <a:r>
              <a:rPr lang="en-US" sz="1000" dirty="0">
                <a:cs typeface="Calibri"/>
              </a:rPr>
              <a:t>, 2021</a:t>
            </a:r>
            <a:r>
              <a:rPr lang="en-US" sz="1000" dirty="0"/>
              <a:t>)</a:t>
            </a:r>
            <a:endParaRPr lang="en-US" sz="1000" dirty="0">
              <a:cs typeface="Calibri"/>
            </a:endParaRPr>
          </a:p>
          <a:p>
            <a:endParaRPr lang="en-US" sz="1000" dirty="0"/>
          </a:p>
        </p:txBody>
      </p:sp>
    </p:spTree>
    <p:extLst>
      <p:ext uri="{BB962C8B-B14F-4D97-AF65-F5344CB8AC3E}">
        <p14:creationId xmlns:p14="http://schemas.microsoft.com/office/powerpoint/2010/main" val="2792066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87A6-F310-EF21-E3B4-1F1D2769EB85}"/>
              </a:ext>
            </a:extLst>
          </p:cNvPr>
          <p:cNvSpPr>
            <a:spLocks noGrp="1"/>
          </p:cNvSpPr>
          <p:nvPr>
            <p:ph type="title"/>
          </p:nvPr>
        </p:nvSpPr>
        <p:spPr>
          <a:xfrm>
            <a:off x="457200" y="206375"/>
            <a:ext cx="8229600" cy="857250"/>
          </a:xfrm>
        </p:spPr>
        <p:txBody>
          <a:bodyPr anchor="ctr">
            <a:normAutofit/>
          </a:bodyPr>
          <a:lstStyle/>
          <a:p>
            <a:r>
              <a:rPr lang="en-US"/>
              <a:t>Quick Neuroanatomy Review</a:t>
            </a:r>
          </a:p>
        </p:txBody>
      </p:sp>
      <p:pic>
        <p:nvPicPr>
          <p:cNvPr id="4102" name="Picture 6" descr="Figure, Illustration of the brain and...] - StatPearls - NCBI Bookshelf">
            <a:extLst>
              <a:ext uri="{FF2B5EF4-FFF2-40B4-BE49-F238E27FC236}">
                <a16:creationId xmlns:a16="http://schemas.microsoft.com/office/drawing/2014/main" id="{A4C59DA7-E0FE-222B-166C-AE5658658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1153110"/>
            <a:ext cx="3562350"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A32F13-4B6F-D7D4-7048-89752E333C8C}"/>
              </a:ext>
            </a:extLst>
          </p:cNvPr>
          <p:cNvSpPr txBox="1"/>
          <p:nvPr/>
        </p:nvSpPr>
        <p:spPr>
          <a:xfrm>
            <a:off x="2239536" y="4761338"/>
            <a:ext cx="4785732" cy="215444"/>
          </a:xfrm>
          <a:prstGeom prst="rect">
            <a:avLst/>
          </a:prstGeom>
          <a:noFill/>
        </p:spPr>
        <p:txBody>
          <a:bodyPr wrap="square" rtlCol="0">
            <a:spAutoFit/>
          </a:bodyPr>
          <a:lstStyle/>
          <a:p>
            <a:r>
              <a:rPr lang="en-US" sz="800" dirty="0"/>
              <a:t>https://www.ncbi.nlm.nih.gov/books/NBK525993/figure/article-901.image.f2/?report=objectonly</a:t>
            </a:r>
          </a:p>
        </p:txBody>
      </p:sp>
    </p:spTree>
    <p:extLst>
      <p:ext uri="{BB962C8B-B14F-4D97-AF65-F5344CB8AC3E}">
        <p14:creationId xmlns:p14="http://schemas.microsoft.com/office/powerpoint/2010/main" val="4184304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000A-5452-1A4B-2A11-8ADDAF52D5E8}"/>
              </a:ext>
            </a:extLst>
          </p:cNvPr>
          <p:cNvSpPr>
            <a:spLocks noGrp="1"/>
          </p:cNvSpPr>
          <p:nvPr>
            <p:ph type="title"/>
          </p:nvPr>
        </p:nvSpPr>
        <p:spPr/>
        <p:txBody>
          <a:bodyPr/>
          <a:lstStyle/>
          <a:p>
            <a:r>
              <a:rPr lang="en-US"/>
              <a:t>Typical Pain Signal</a:t>
            </a:r>
          </a:p>
        </p:txBody>
      </p:sp>
      <p:sp>
        <p:nvSpPr>
          <p:cNvPr id="7" name="Content Placeholder 6">
            <a:extLst>
              <a:ext uri="{FF2B5EF4-FFF2-40B4-BE49-F238E27FC236}">
                <a16:creationId xmlns:a16="http://schemas.microsoft.com/office/drawing/2014/main" id="{EB0242A7-8813-CAA6-16DB-130A1CABDD4F}"/>
              </a:ext>
            </a:extLst>
          </p:cNvPr>
          <p:cNvSpPr>
            <a:spLocks noGrp="1"/>
          </p:cNvSpPr>
          <p:nvPr>
            <p:ph idx="1"/>
          </p:nvPr>
        </p:nvSpPr>
        <p:spPr/>
        <p:txBody>
          <a:bodyPr/>
          <a:lstStyle/>
          <a:p>
            <a:pPr marL="0" indent="0">
              <a:buNone/>
            </a:pPr>
            <a:r>
              <a:rPr lang="en-US"/>
              <a:t>  </a:t>
            </a:r>
          </a:p>
        </p:txBody>
      </p:sp>
      <p:pic>
        <p:nvPicPr>
          <p:cNvPr id="6146" name="Picture 2" descr="Pain: Types and Pathways | Concise Medical Knowledge">
            <a:extLst>
              <a:ext uri="{FF2B5EF4-FFF2-40B4-BE49-F238E27FC236}">
                <a16:creationId xmlns:a16="http://schemas.microsoft.com/office/drawing/2014/main" id="{1EA31D31-99B5-BAA0-39F2-B883735F2D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261910"/>
            <a:ext cx="5181600" cy="3675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9D640C-0D17-7973-AD41-5A0EAE19D42C}"/>
              </a:ext>
            </a:extLst>
          </p:cNvPr>
          <p:cNvSpPr txBox="1"/>
          <p:nvPr/>
        </p:nvSpPr>
        <p:spPr>
          <a:xfrm>
            <a:off x="5601283" y="4671138"/>
            <a:ext cx="132086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cs typeface="Calibri"/>
              </a:rPr>
              <a:t>Louvx</a:t>
            </a:r>
            <a:r>
              <a:rPr lang="en-US" sz="800">
                <a:cs typeface="Calibri"/>
              </a:rPr>
              <a:t>, n.d.</a:t>
            </a:r>
          </a:p>
        </p:txBody>
      </p:sp>
    </p:spTree>
    <p:extLst>
      <p:ext uri="{BB962C8B-B14F-4D97-AF65-F5344CB8AC3E}">
        <p14:creationId xmlns:p14="http://schemas.microsoft.com/office/powerpoint/2010/main" val="1651154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41E3-0C24-457D-1B35-FD66863660F6}"/>
              </a:ext>
            </a:extLst>
          </p:cNvPr>
          <p:cNvSpPr>
            <a:spLocks noGrp="1"/>
          </p:cNvSpPr>
          <p:nvPr>
            <p:ph type="title"/>
          </p:nvPr>
        </p:nvSpPr>
        <p:spPr/>
        <p:txBody>
          <a:bodyPr/>
          <a:lstStyle/>
          <a:p>
            <a:r>
              <a:rPr lang="en-US"/>
              <a:t>Homunculus </a:t>
            </a:r>
          </a:p>
        </p:txBody>
      </p:sp>
      <p:pic>
        <p:nvPicPr>
          <p:cNvPr id="7170" name="Picture 2" descr="Homunculus | Description, History, Models, &amp; Importance | Britannica">
            <a:extLst>
              <a:ext uri="{FF2B5EF4-FFF2-40B4-BE49-F238E27FC236}">
                <a16:creationId xmlns:a16="http://schemas.microsoft.com/office/drawing/2014/main" id="{53A3523F-B338-56AB-B5D6-14731ED4CD4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948"/>
          <a:stretch/>
        </p:blipFill>
        <p:spPr bwMode="auto">
          <a:xfrm>
            <a:off x="1066800" y="1196898"/>
            <a:ext cx="6248400" cy="347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CFE204-DFF1-8A53-458A-2DF5F5467A37}"/>
              </a:ext>
            </a:extLst>
          </p:cNvPr>
          <p:cNvSpPr txBox="1"/>
          <p:nvPr/>
        </p:nvSpPr>
        <p:spPr>
          <a:xfrm>
            <a:off x="3015669" y="4674137"/>
            <a:ext cx="3875785" cy="215444"/>
          </a:xfrm>
          <a:prstGeom prst="rect">
            <a:avLst/>
          </a:prstGeom>
          <a:noFill/>
        </p:spPr>
        <p:txBody>
          <a:bodyPr wrap="square" rtlCol="0">
            <a:spAutoFit/>
          </a:bodyPr>
          <a:lstStyle/>
          <a:p>
            <a:r>
              <a:rPr lang="en-US" sz="800" dirty="0"/>
              <a:t>https://www.britannica.com/science/homunculus-biology</a:t>
            </a:r>
          </a:p>
        </p:txBody>
      </p:sp>
    </p:spTree>
    <p:extLst>
      <p:ext uri="{BB962C8B-B14F-4D97-AF65-F5344CB8AC3E}">
        <p14:creationId xmlns:p14="http://schemas.microsoft.com/office/powerpoint/2010/main" val="355923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a:t>
            </a:r>
            <a:br>
              <a:rPr lang="en-US" sz="3200" dirty="0"/>
            </a:br>
            <a:r>
              <a:rPr lang="en-US" sz="3200" dirty="0"/>
              <a:t>Credit Information</a:t>
            </a:r>
          </a:p>
        </p:txBody>
      </p:sp>
      <p:sp>
        <p:nvSpPr>
          <p:cNvPr id="5" name="Content Placeholder 2"/>
          <p:cNvSpPr>
            <a:spLocks noGrp="1"/>
          </p:cNvSpPr>
          <p:nvPr>
            <p:ph idx="1"/>
          </p:nvPr>
        </p:nvSpPr>
        <p:spPr/>
        <p:txBody>
          <a:bodyPr/>
          <a:lstStyle/>
          <a:p>
            <a:r>
              <a:rPr lang="en-US" dirty="0"/>
              <a:t>Attain a </a:t>
            </a:r>
            <a:r>
              <a:rPr lang="en-US" b="1" dirty="0">
                <a:solidFill>
                  <a:schemeClr val="tx2">
                    <a:lumMod val="60000"/>
                    <a:lumOff val="40000"/>
                  </a:schemeClr>
                </a:solidFill>
              </a:rPr>
              <a:t>comprehensive</a:t>
            </a:r>
            <a:r>
              <a:rPr lang="en-US" dirty="0"/>
              <a:t> understanding of AMPS and provide rehabilitative intervention strategies </a:t>
            </a:r>
          </a:p>
          <a:p>
            <a:pPr marL="0" indent="0">
              <a:buNone/>
            </a:pPr>
            <a:endParaRPr lang="en-US" dirty="0"/>
          </a:p>
          <a:p>
            <a:r>
              <a:rPr lang="en-US" dirty="0"/>
              <a:t>Target Audience:  </a:t>
            </a:r>
            <a:r>
              <a:rPr lang="en-US" b="1" dirty="0">
                <a:solidFill>
                  <a:schemeClr val="tx2">
                    <a:lumMod val="60000"/>
                    <a:lumOff val="40000"/>
                  </a:schemeClr>
                </a:solidFill>
              </a:rPr>
              <a:t>All </a:t>
            </a:r>
            <a:r>
              <a:rPr lang="en-US" dirty="0"/>
              <a:t>Providers</a:t>
            </a:r>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6C90-3FE3-EEF2-DDCB-E8734767DF2D}"/>
              </a:ext>
            </a:extLst>
          </p:cNvPr>
          <p:cNvSpPr>
            <a:spLocks noGrp="1"/>
          </p:cNvSpPr>
          <p:nvPr>
            <p:ph type="title"/>
          </p:nvPr>
        </p:nvSpPr>
        <p:spPr/>
        <p:txBody>
          <a:bodyPr/>
          <a:lstStyle/>
          <a:p>
            <a:r>
              <a:rPr lang="en-US"/>
              <a:t>Central Sensitization </a:t>
            </a:r>
          </a:p>
        </p:txBody>
      </p:sp>
      <p:pic>
        <p:nvPicPr>
          <p:cNvPr id="4" name="Picture 2" descr="Thyroid Nodule Illustration">
            <a:extLst>
              <a:ext uri="{FF2B5EF4-FFF2-40B4-BE49-F238E27FC236}">
                <a16:creationId xmlns:a16="http://schemas.microsoft.com/office/drawing/2014/main" id="{9A61C199-703A-8BAD-4E51-CB188C8660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46042" y="1214803"/>
            <a:ext cx="6173223" cy="3394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DEF70A-FFFF-3534-4200-1A0DC75A876F}"/>
              </a:ext>
            </a:extLst>
          </p:cNvPr>
          <p:cNvSpPr txBox="1"/>
          <p:nvPr/>
        </p:nvSpPr>
        <p:spPr>
          <a:xfrm>
            <a:off x="2356625" y="4759763"/>
            <a:ext cx="4265341" cy="215444"/>
          </a:xfrm>
          <a:prstGeom prst="rect">
            <a:avLst/>
          </a:prstGeom>
          <a:noFill/>
        </p:spPr>
        <p:txBody>
          <a:bodyPr wrap="square">
            <a:spAutoFit/>
          </a:bodyPr>
          <a:lstStyle/>
          <a:p>
            <a:r>
              <a:rPr lang="en-US" sz="800" dirty="0"/>
              <a:t>https://www.chop.edu/conditions-diseases/amplified-musculoskeletal-pain-syndrome-amps</a:t>
            </a:r>
          </a:p>
        </p:txBody>
      </p:sp>
    </p:spTree>
    <p:extLst>
      <p:ext uri="{BB962C8B-B14F-4D97-AF65-F5344CB8AC3E}">
        <p14:creationId xmlns:p14="http://schemas.microsoft.com/office/powerpoint/2010/main" val="365650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AD57-8E5B-D991-AEFE-4E4066F232A7}"/>
              </a:ext>
            </a:extLst>
          </p:cNvPr>
          <p:cNvSpPr>
            <a:spLocks noGrp="1"/>
          </p:cNvSpPr>
          <p:nvPr>
            <p:ph type="title"/>
          </p:nvPr>
        </p:nvSpPr>
        <p:spPr/>
        <p:txBody>
          <a:bodyPr/>
          <a:lstStyle/>
          <a:p>
            <a:r>
              <a:rPr lang="en-US"/>
              <a:t>Central Sensitization </a:t>
            </a:r>
          </a:p>
        </p:txBody>
      </p:sp>
      <p:sp>
        <p:nvSpPr>
          <p:cNvPr id="3" name="Content Placeholder 2">
            <a:extLst>
              <a:ext uri="{FF2B5EF4-FFF2-40B4-BE49-F238E27FC236}">
                <a16:creationId xmlns:a16="http://schemas.microsoft.com/office/drawing/2014/main" id="{87A530E2-664D-010D-5CD9-5A07096F54BB}"/>
              </a:ext>
            </a:extLst>
          </p:cNvPr>
          <p:cNvSpPr>
            <a:spLocks noGrp="1"/>
          </p:cNvSpPr>
          <p:nvPr>
            <p:ph idx="1"/>
          </p:nvPr>
        </p:nvSpPr>
        <p:spPr/>
        <p:txBody>
          <a:bodyPr vert="horz" lIns="91440" tIns="45720" rIns="91440" bIns="45720" rtlCol="0" anchor="t">
            <a:normAutofit/>
          </a:bodyPr>
          <a:lstStyle/>
          <a:p>
            <a:r>
              <a:rPr lang="en-US" b="0" i="0" dirty="0">
                <a:solidFill>
                  <a:srgbClr val="000000"/>
                </a:solidFill>
                <a:effectLst/>
                <a:latin typeface="Calibri"/>
                <a:cs typeface="Calibri"/>
              </a:rPr>
              <a:t>There are changes in the structural and metabolically activity of the central nervous system. The body interprets </a:t>
            </a:r>
            <a:r>
              <a:rPr lang="en-US" b="0" i="0" dirty="0">
                <a:solidFill>
                  <a:srgbClr val="FF0000"/>
                </a:solidFill>
                <a:effectLst/>
                <a:latin typeface="Calibri"/>
                <a:cs typeface="Calibri"/>
              </a:rPr>
              <a:t>pain at a heightened </a:t>
            </a:r>
            <a:r>
              <a:rPr lang="en-US" b="0" i="0" dirty="0">
                <a:solidFill>
                  <a:srgbClr val="000000"/>
                </a:solidFill>
                <a:effectLst/>
                <a:latin typeface="Calibri"/>
                <a:cs typeface="Calibri"/>
              </a:rPr>
              <a:t>level due to </a:t>
            </a:r>
            <a:r>
              <a:rPr lang="en-US" b="0" i="0" dirty="0">
                <a:solidFill>
                  <a:srgbClr val="FF0000"/>
                </a:solidFill>
                <a:effectLst/>
                <a:latin typeface="Calibri"/>
                <a:cs typeface="Calibri"/>
              </a:rPr>
              <a:t>impaired pain modulation</a:t>
            </a:r>
            <a:r>
              <a:rPr lang="en-US" b="0" i="0" dirty="0">
                <a:solidFill>
                  <a:srgbClr val="000000"/>
                </a:solidFill>
                <a:effectLst/>
                <a:latin typeface="Calibri"/>
                <a:cs typeface="Calibri"/>
              </a:rPr>
              <a:t>.  </a:t>
            </a:r>
            <a:r>
              <a:rPr lang="en-US" sz="1500" b="0" i="0" dirty="0">
                <a:solidFill>
                  <a:srgbClr val="000000"/>
                </a:solidFill>
                <a:effectLst/>
                <a:latin typeface="Calibri"/>
                <a:cs typeface="Calibri"/>
              </a:rPr>
              <a:t>(Weiss &amp; </a:t>
            </a:r>
            <a:r>
              <a:rPr lang="en-US" sz="1500" b="0" i="0" dirty="0" err="1">
                <a:solidFill>
                  <a:srgbClr val="000000"/>
                </a:solidFill>
                <a:effectLst/>
                <a:latin typeface="Calibri"/>
                <a:cs typeface="Calibri"/>
              </a:rPr>
              <a:t>Kashikar-Zuck</a:t>
            </a:r>
            <a:r>
              <a:rPr lang="en-US" sz="1500" b="0" i="0" dirty="0">
                <a:solidFill>
                  <a:srgbClr val="000000"/>
                </a:solidFill>
                <a:effectLst/>
                <a:latin typeface="Calibri"/>
                <a:cs typeface="Calibri"/>
              </a:rPr>
              <a:t>, 2021)</a:t>
            </a:r>
            <a:endParaRPr lang="en-US" sz="1500" dirty="0">
              <a:latin typeface="Calibri"/>
              <a:cs typeface="Calibri"/>
            </a:endParaRPr>
          </a:p>
        </p:txBody>
      </p:sp>
    </p:spTree>
    <p:extLst>
      <p:ext uri="{BB962C8B-B14F-4D97-AF65-F5344CB8AC3E}">
        <p14:creationId xmlns:p14="http://schemas.microsoft.com/office/powerpoint/2010/main" val="179202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D390E-5EDC-6564-9606-679AE9FC5071}"/>
              </a:ext>
            </a:extLst>
          </p:cNvPr>
          <p:cNvSpPr>
            <a:spLocks noGrp="1"/>
          </p:cNvSpPr>
          <p:nvPr>
            <p:ph type="title"/>
          </p:nvPr>
        </p:nvSpPr>
        <p:spPr/>
        <p:txBody>
          <a:bodyPr/>
          <a:lstStyle/>
          <a:p>
            <a:r>
              <a:rPr lang="en-US"/>
              <a:t>Evaluating and Treating AMPS</a:t>
            </a:r>
          </a:p>
        </p:txBody>
      </p:sp>
      <p:sp>
        <p:nvSpPr>
          <p:cNvPr id="3" name="Text Placeholder 2">
            <a:extLst>
              <a:ext uri="{FF2B5EF4-FFF2-40B4-BE49-F238E27FC236}">
                <a16:creationId xmlns:a16="http://schemas.microsoft.com/office/drawing/2014/main" id="{1C3F253A-E1AC-975D-27CD-F7153996A3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61828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4EE2CDF0-B8BE-C6D9-BCF7-47F5718CC704}"/>
              </a:ext>
            </a:extLst>
          </p:cNvPr>
          <p:cNvSpPr>
            <a:spLocks noGrp="1"/>
          </p:cNvSpPr>
          <p:nvPr>
            <p:ph type="title"/>
          </p:nvPr>
        </p:nvSpPr>
        <p:spPr/>
        <p:txBody>
          <a:bodyPr/>
          <a:lstStyle/>
          <a:p>
            <a:r>
              <a:rPr lang="en-US"/>
              <a:t>Interdisciplinary Team</a:t>
            </a:r>
          </a:p>
        </p:txBody>
      </p:sp>
      <p:graphicFrame>
        <p:nvGraphicFramePr>
          <p:cNvPr id="2" name="Diagram 1">
            <a:extLst>
              <a:ext uri="{FF2B5EF4-FFF2-40B4-BE49-F238E27FC236}">
                <a16:creationId xmlns:a16="http://schemas.microsoft.com/office/drawing/2014/main" id="{D3D9A29C-664B-BB49-8101-B04DCF45EDC7}"/>
              </a:ext>
            </a:extLst>
          </p:cNvPr>
          <p:cNvGraphicFramePr/>
          <p:nvPr>
            <p:extLst>
              <p:ext uri="{D42A27DB-BD31-4B8C-83A1-F6EECF244321}">
                <p14:modId xmlns:p14="http://schemas.microsoft.com/office/powerpoint/2010/main" val="3511799882"/>
              </p:ext>
            </p:extLst>
          </p:nvPr>
        </p:nvGraphicFramePr>
        <p:xfrm>
          <a:off x="3581400" y="1276350"/>
          <a:ext cx="5334000" cy="302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C3DBC433-258F-8BEB-1691-4590D7EEE845}"/>
              </a:ext>
            </a:extLst>
          </p:cNvPr>
          <p:cNvSpPr>
            <a:spLocks noGrp="1"/>
          </p:cNvSpPr>
          <p:nvPr>
            <p:ph idx="1"/>
          </p:nvPr>
        </p:nvSpPr>
        <p:spPr>
          <a:xfrm>
            <a:off x="457200" y="1911350"/>
            <a:ext cx="3295650" cy="1955800"/>
          </a:xfrm>
        </p:spPr>
        <p:txBody>
          <a:bodyPr vert="horz" lIns="91440" tIns="45720" rIns="91440" bIns="45720" rtlCol="0" anchor="t">
            <a:noAutofit/>
          </a:bodyPr>
          <a:lstStyle/>
          <a:p>
            <a:pPr marL="0" indent="0">
              <a:buNone/>
            </a:pPr>
            <a:r>
              <a:rPr lang="en-US" sz="1800" b="1" dirty="0">
                <a:solidFill>
                  <a:schemeClr val="accent1"/>
                </a:solidFill>
                <a:cs typeface="Calibri"/>
              </a:rPr>
              <a:t>Multi-modal/ integrated pain treatment approach </a:t>
            </a:r>
            <a:r>
              <a:rPr lang="en-US" sz="1800" dirty="0">
                <a:cs typeface="Calibri"/>
              </a:rPr>
              <a:t>of behavioral interventions and exercise-based interventions is best for evaluating and treating AMPS </a:t>
            </a:r>
          </a:p>
          <a:p>
            <a:pPr marL="0" indent="0">
              <a:buNone/>
            </a:pPr>
            <a:r>
              <a:rPr lang="en-US" sz="1000" dirty="0">
                <a:cs typeface="Calibri"/>
              </a:rPr>
              <a:t>(Weiss &amp; </a:t>
            </a:r>
            <a:r>
              <a:rPr lang="en-US" sz="1000" dirty="0" err="1">
                <a:cs typeface="Calibri"/>
              </a:rPr>
              <a:t>Kashikar-Zuck</a:t>
            </a:r>
            <a:r>
              <a:rPr lang="en-US" sz="1000" dirty="0">
                <a:cs typeface="Calibri"/>
              </a:rPr>
              <a:t>, 2021)</a:t>
            </a:r>
          </a:p>
        </p:txBody>
      </p:sp>
    </p:spTree>
    <p:extLst>
      <p:ext uri="{BB962C8B-B14F-4D97-AF65-F5344CB8AC3E}">
        <p14:creationId xmlns:p14="http://schemas.microsoft.com/office/powerpoint/2010/main" val="928224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E2106-99B4-0234-D974-4740D6489BE8}"/>
              </a:ext>
            </a:extLst>
          </p:cNvPr>
          <p:cNvSpPr>
            <a:spLocks noGrp="1"/>
          </p:cNvSpPr>
          <p:nvPr>
            <p:ph type="title" idx="4294967295"/>
          </p:nvPr>
        </p:nvSpPr>
        <p:spPr>
          <a:xfrm rot="16200000">
            <a:off x="-1735442" y="2236787"/>
            <a:ext cx="4886325" cy="527050"/>
          </a:xfrm>
        </p:spPr>
        <p:txBody>
          <a:bodyPr>
            <a:normAutofit fontScale="90000"/>
          </a:bodyPr>
          <a:lstStyle/>
          <a:p>
            <a:r>
              <a:rPr lang="en-US"/>
              <a:t>Roles </a:t>
            </a:r>
          </a:p>
        </p:txBody>
      </p:sp>
      <p:sp>
        <p:nvSpPr>
          <p:cNvPr id="13" name="TextBox 12">
            <a:extLst>
              <a:ext uri="{FF2B5EF4-FFF2-40B4-BE49-F238E27FC236}">
                <a16:creationId xmlns:a16="http://schemas.microsoft.com/office/drawing/2014/main" id="{32BE6071-5138-F099-F16B-6705FB9E0BFD}"/>
              </a:ext>
            </a:extLst>
          </p:cNvPr>
          <p:cNvSpPr txBox="1"/>
          <p:nvPr/>
        </p:nvSpPr>
        <p:spPr>
          <a:xfrm>
            <a:off x="707721" y="1200150"/>
            <a:ext cx="1828800" cy="381000"/>
          </a:xfrm>
          <a:prstGeom prst="rect">
            <a:avLst/>
          </a:prstGeom>
          <a:noFill/>
        </p:spPr>
        <p:txBody>
          <a:bodyPr wrap="square" rtlCol="0">
            <a:spAutoFit/>
          </a:bodyPr>
          <a:lstStyle/>
          <a:p>
            <a:r>
              <a:rPr lang="en-US"/>
              <a:t> </a:t>
            </a:r>
          </a:p>
        </p:txBody>
      </p:sp>
      <p:graphicFrame>
        <p:nvGraphicFramePr>
          <p:cNvPr id="17" name="Diagram 16">
            <a:extLst>
              <a:ext uri="{FF2B5EF4-FFF2-40B4-BE49-F238E27FC236}">
                <a16:creationId xmlns:a16="http://schemas.microsoft.com/office/drawing/2014/main" id="{042FB483-F9BD-A6C8-0EDF-A16375B3BE81}"/>
              </a:ext>
            </a:extLst>
          </p:cNvPr>
          <p:cNvGraphicFramePr/>
          <p:nvPr>
            <p:extLst>
              <p:ext uri="{D42A27DB-BD31-4B8C-83A1-F6EECF244321}">
                <p14:modId xmlns:p14="http://schemas.microsoft.com/office/powerpoint/2010/main" val="3281899367"/>
              </p:ext>
            </p:extLst>
          </p:nvPr>
        </p:nvGraphicFramePr>
        <p:xfrm>
          <a:off x="1143000" y="361950"/>
          <a:ext cx="7391400" cy="398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543AA631-F7C9-A210-CA83-C485C8033FD9}"/>
              </a:ext>
            </a:extLst>
          </p:cNvPr>
          <p:cNvSpPr txBox="1"/>
          <p:nvPr/>
        </p:nvSpPr>
        <p:spPr>
          <a:xfrm>
            <a:off x="6934200" y="3976790"/>
            <a:ext cx="1905000" cy="246221"/>
          </a:xfrm>
          <a:prstGeom prst="rect">
            <a:avLst/>
          </a:prstGeom>
          <a:noFill/>
        </p:spPr>
        <p:txBody>
          <a:bodyPr wrap="square" rtlCol="0">
            <a:spAutoFit/>
          </a:bodyPr>
          <a:lstStyle/>
          <a:p>
            <a:r>
              <a:rPr lang="en-US" sz="1000"/>
              <a:t>(Cunningham, et al., 2019)</a:t>
            </a:r>
          </a:p>
        </p:txBody>
      </p:sp>
      <p:sp>
        <p:nvSpPr>
          <p:cNvPr id="19" name="TextBox 18">
            <a:extLst>
              <a:ext uri="{FF2B5EF4-FFF2-40B4-BE49-F238E27FC236}">
                <a16:creationId xmlns:a16="http://schemas.microsoft.com/office/drawing/2014/main" id="{189103CA-F04A-F272-E539-47FE00AFF728}"/>
              </a:ext>
            </a:extLst>
          </p:cNvPr>
          <p:cNvSpPr txBox="1"/>
          <p:nvPr/>
        </p:nvSpPr>
        <p:spPr>
          <a:xfrm>
            <a:off x="7581900" y="3028950"/>
            <a:ext cx="1117905" cy="246221"/>
          </a:xfrm>
          <a:prstGeom prst="rect">
            <a:avLst/>
          </a:prstGeom>
          <a:noFill/>
        </p:spPr>
        <p:txBody>
          <a:bodyPr wrap="square" rtlCol="0">
            <a:spAutoFit/>
          </a:bodyPr>
          <a:lstStyle/>
          <a:p>
            <a:r>
              <a:rPr lang="en-US" sz="1000" dirty="0"/>
              <a:t>(AOTA, 2021)</a:t>
            </a:r>
          </a:p>
        </p:txBody>
      </p:sp>
    </p:spTree>
    <p:extLst>
      <p:ext uri="{BB962C8B-B14F-4D97-AF65-F5344CB8AC3E}">
        <p14:creationId xmlns:p14="http://schemas.microsoft.com/office/powerpoint/2010/main" val="2752435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07C6-4571-BAC0-83F3-2E9E2A2844B0}"/>
              </a:ext>
            </a:extLst>
          </p:cNvPr>
          <p:cNvSpPr>
            <a:spLocks noGrp="1"/>
          </p:cNvSpPr>
          <p:nvPr>
            <p:ph type="title"/>
          </p:nvPr>
        </p:nvSpPr>
        <p:spPr/>
        <p:txBody>
          <a:bodyPr>
            <a:normAutofit fontScale="90000"/>
          </a:bodyPr>
          <a:lstStyle/>
          <a:p>
            <a:r>
              <a:rPr lang="en-US"/>
              <a:t>Evaluating AMPS: </a:t>
            </a:r>
            <a:br>
              <a:rPr lang="en-US"/>
            </a:br>
            <a:r>
              <a:rPr lang="en-US"/>
              <a:t>Combined Outpatient PT and OT Perspectives</a:t>
            </a:r>
            <a:endParaRPr lang="en-US">
              <a:cs typeface="Calibri"/>
            </a:endParaRPr>
          </a:p>
        </p:txBody>
      </p:sp>
      <p:sp>
        <p:nvSpPr>
          <p:cNvPr id="3" name="Text Placeholder 2">
            <a:extLst>
              <a:ext uri="{FF2B5EF4-FFF2-40B4-BE49-F238E27FC236}">
                <a16:creationId xmlns:a16="http://schemas.microsoft.com/office/drawing/2014/main" id="{2C1DBCCC-2280-F0C6-AEB2-0CA1255534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34110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20DB9-39B4-A46A-F83E-5C2942A501E0}"/>
              </a:ext>
            </a:extLst>
          </p:cNvPr>
          <p:cNvSpPr>
            <a:spLocks noGrp="1"/>
          </p:cNvSpPr>
          <p:nvPr>
            <p:ph type="title"/>
          </p:nvPr>
        </p:nvSpPr>
        <p:spPr/>
        <p:txBody>
          <a:bodyPr/>
          <a:lstStyle/>
          <a:p>
            <a:r>
              <a:rPr lang="en-US">
                <a:cs typeface="Calibri"/>
              </a:rPr>
              <a:t>Initial Evaluation </a:t>
            </a:r>
          </a:p>
        </p:txBody>
      </p:sp>
      <p:sp>
        <p:nvSpPr>
          <p:cNvPr id="3" name="Content Placeholder 2">
            <a:extLst>
              <a:ext uri="{FF2B5EF4-FFF2-40B4-BE49-F238E27FC236}">
                <a16:creationId xmlns:a16="http://schemas.microsoft.com/office/drawing/2014/main" id="{7A526699-5DAB-72E2-E442-D3B69A91C1C3}"/>
              </a:ext>
            </a:extLst>
          </p:cNvPr>
          <p:cNvSpPr>
            <a:spLocks noGrp="1"/>
          </p:cNvSpPr>
          <p:nvPr>
            <p:ph idx="1"/>
          </p:nvPr>
        </p:nvSpPr>
        <p:spPr/>
        <p:txBody>
          <a:bodyPr vert="horz" lIns="91440" tIns="45720" rIns="91440" bIns="45720" rtlCol="0" anchor="t">
            <a:normAutofit/>
          </a:bodyPr>
          <a:lstStyle/>
          <a:p>
            <a:r>
              <a:rPr lang="en-US" sz="2400" dirty="0">
                <a:latin typeface="Calibri"/>
              </a:rPr>
              <a:t>A multidimensional</a:t>
            </a:r>
            <a:r>
              <a:rPr lang="en-US" sz="2400" dirty="0">
                <a:solidFill>
                  <a:schemeClr val="accent1"/>
                </a:solidFill>
                <a:latin typeface="Calibri"/>
              </a:rPr>
              <a:t> </a:t>
            </a:r>
            <a:r>
              <a:rPr lang="en-US" sz="2400" dirty="0">
                <a:latin typeface="Calibri"/>
              </a:rPr>
              <a:t>assessment is recommended to best assess pain levels, secondary symptoms and understand the impact on functioning and quality of life </a:t>
            </a:r>
            <a:r>
              <a:rPr lang="en-US" sz="1100" dirty="0">
                <a:latin typeface="Calibri"/>
              </a:rPr>
              <a:t>(</a:t>
            </a:r>
            <a:r>
              <a:rPr lang="en-US" sz="1100" dirty="0" err="1">
                <a:latin typeface="Calibri"/>
              </a:rPr>
              <a:t>Daffin</a:t>
            </a:r>
            <a:r>
              <a:rPr lang="en-US" sz="1100" dirty="0">
                <a:latin typeface="Calibri"/>
              </a:rPr>
              <a:t> et al., 2020)</a:t>
            </a:r>
            <a:endParaRPr lang="en-US" sz="1100" dirty="0">
              <a:latin typeface="Calibri"/>
              <a:cs typeface="Calibri"/>
            </a:endParaRPr>
          </a:p>
          <a:p>
            <a:endParaRPr lang="en-US" sz="2400" dirty="0">
              <a:cs typeface="Calibri"/>
            </a:endParaRPr>
          </a:p>
          <a:p>
            <a:endParaRPr lang="en-US" sz="2400" dirty="0">
              <a:cs typeface="Calibri"/>
            </a:endParaRPr>
          </a:p>
        </p:txBody>
      </p:sp>
      <p:pic>
        <p:nvPicPr>
          <p:cNvPr id="4" name="Picture 3" descr="A diagram of activities and activities&#10;&#10;Description automatically generated">
            <a:extLst>
              <a:ext uri="{FF2B5EF4-FFF2-40B4-BE49-F238E27FC236}">
                <a16:creationId xmlns:a16="http://schemas.microsoft.com/office/drawing/2014/main" id="{F8F13106-7423-406E-B786-ADA005D3A5FD}"/>
              </a:ext>
            </a:extLst>
          </p:cNvPr>
          <p:cNvPicPr>
            <a:picLocks noChangeAspect="1"/>
          </p:cNvPicPr>
          <p:nvPr/>
        </p:nvPicPr>
        <p:blipFill>
          <a:blip r:embed="rId3"/>
          <a:stretch>
            <a:fillRect/>
          </a:stretch>
        </p:blipFill>
        <p:spPr>
          <a:xfrm>
            <a:off x="1931335" y="2446489"/>
            <a:ext cx="5029198" cy="2490636"/>
          </a:xfrm>
          <a:prstGeom prst="rect">
            <a:avLst/>
          </a:prstGeom>
        </p:spPr>
      </p:pic>
      <p:sp>
        <p:nvSpPr>
          <p:cNvPr id="5" name="TextBox 4">
            <a:extLst>
              <a:ext uri="{FF2B5EF4-FFF2-40B4-BE49-F238E27FC236}">
                <a16:creationId xmlns:a16="http://schemas.microsoft.com/office/drawing/2014/main" id="{AC6AE735-DE9A-6925-A732-10BC3194B08B}"/>
              </a:ext>
            </a:extLst>
          </p:cNvPr>
          <p:cNvSpPr txBox="1"/>
          <p:nvPr/>
        </p:nvSpPr>
        <p:spPr>
          <a:xfrm>
            <a:off x="229857" y="4829403"/>
            <a:ext cx="706461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rPr>
              <a:t>https://www.physio-pedia.com/International_Classification_of_Functioning,_Disability_and_Health_(ICF)#/media/File:ICF_Model_Generic_(correct_version).png</a:t>
            </a:r>
            <a:endParaRPr lang="en-US" sz="800" dirty="0">
              <a:cs typeface="Calibri"/>
            </a:endParaRPr>
          </a:p>
        </p:txBody>
      </p:sp>
    </p:spTree>
    <p:extLst>
      <p:ext uri="{BB962C8B-B14F-4D97-AF65-F5344CB8AC3E}">
        <p14:creationId xmlns:p14="http://schemas.microsoft.com/office/powerpoint/2010/main" val="1150535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9196-1AA8-8474-C408-8229B1BC4BF9}"/>
              </a:ext>
            </a:extLst>
          </p:cNvPr>
          <p:cNvSpPr>
            <a:spLocks noGrp="1"/>
          </p:cNvSpPr>
          <p:nvPr>
            <p:ph type="title"/>
          </p:nvPr>
        </p:nvSpPr>
        <p:spPr/>
        <p:txBody>
          <a:bodyPr/>
          <a:lstStyle/>
          <a:p>
            <a:r>
              <a:rPr lang="en-US" dirty="0"/>
              <a:t>History</a:t>
            </a:r>
          </a:p>
        </p:txBody>
      </p:sp>
      <p:graphicFrame>
        <p:nvGraphicFramePr>
          <p:cNvPr id="6" name="Diagram 5">
            <a:extLst>
              <a:ext uri="{FF2B5EF4-FFF2-40B4-BE49-F238E27FC236}">
                <a16:creationId xmlns:a16="http://schemas.microsoft.com/office/drawing/2014/main" id="{2EA2E78B-53F1-9EE0-E325-09EC7906177D}"/>
              </a:ext>
            </a:extLst>
          </p:cNvPr>
          <p:cNvGraphicFramePr/>
          <p:nvPr>
            <p:extLst>
              <p:ext uri="{D42A27DB-BD31-4B8C-83A1-F6EECF244321}">
                <p14:modId xmlns:p14="http://schemas.microsoft.com/office/powerpoint/2010/main" val="722582849"/>
              </p:ext>
            </p:extLst>
          </p:nvPr>
        </p:nvGraphicFramePr>
        <p:xfrm>
          <a:off x="1295400" y="1075064"/>
          <a:ext cx="6096000" cy="388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C253A5F-2240-8DA3-DC8F-71B7E5D1EA31}"/>
              </a:ext>
            </a:extLst>
          </p:cNvPr>
          <p:cNvSpPr txBox="1"/>
          <p:nvPr/>
        </p:nvSpPr>
        <p:spPr>
          <a:xfrm>
            <a:off x="3464312" y="4881890"/>
            <a:ext cx="1864112" cy="523220"/>
          </a:xfrm>
          <a:prstGeom prst="rect">
            <a:avLst/>
          </a:prstGeom>
          <a:noFill/>
        </p:spPr>
        <p:txBody>
          <a:bodyPr wrap="square" rtlCol="0">
            <a:spAutoFit/>
          </a:bodyPr>
          <a:lstStyle/>
          <a:p>
            <a:r>
              <a:rPr lang="en-US" sz="1000" dirty="0">
                <a:latin typeface="+mj-lt"/>
                <a:cs typeface="Calibri"/>
              </a:rPr>
              <a:t>(Weiss &amp; </a:t>
            </a:r>
            <a:r>
              <a:rPr lang="en-US" sz="1000" dirty="0" err="1">
                <a:latin typeface="+mj-lt"/>
                <a:cs typeface="Calibri"/>
              </a:rPr>
              <a:t>Kashikar-Zuck</a:t>
            </a:r>
            <a:r>
              <a:rPr lang="en-US" sz="1000" dirty="0">
                <a:latin typeface="+mj-lt"/>
                <a:cs typeface="Calibri"/>
              </a:rPr>
              <a:t>, 2021)</a:t>
            </a:r>
          </a:p>
          <a:p>
            <a:endParaRPr lang="en-US" dirty="0"/>
          </a:p>
        </p:txBody>
      </p:sp>
    </p:spTree>
    <p:extLst>
      <p:ext uri="{BB962C8B-B14F-4D97-AF65-F5344CB8AC3E}">
        <p14:creationId xmlns:p14="http://schemas.microsoft.com/office/powerpoint/2010/main" val="3335872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5132-6ECB-BF39-0540-7BA374086A8B}"/>
              </a:ext>
            </a:extLst>
          </p:cNvPr>
          <p:cNvSpPr>
            <a:spLocks noGrp="1"/>
          </p:cNvSpPr>
          <p:nvPr>
            <p:ph type="title"/>
          </p:nvPr>
        </p:nvSpPr>
        <p:spPr/>
        <p:txBody>
          <a:bodyPr/>
          <a:lstStyle/>
          <a:p>
            <a:r>
              <a:rPr lang="en-US"/>
              <a:t>Occupational Profile</a:t>
            </a:r>
          </a:p>
        </p:txBody>
      </p:sp>
      <p:sp>
        <p:nvSpPr>
          <p:cNvPr id="7" name="Content Placeholder 6">
            <a:extLst>
              <a:ext uri="{FF2B5EF4-FFF2-40B4-BE49-F238E27FC236}">
                <a16:creationId xmlns:a16="http://schemas.microsoft.com/office/drawing/2014/main" id="{A5E47611-3E68-4FBF-D0C7-22570A4C41A4}"/>
              </a:ext>
            </a:extLst>
          </p:cNvPr>
          <p:cNvSpPr>
            <a:spLocks noGrp="1"/>
          </p:cNvSpPr>
          <p:nvPr>
            <p:ph idx="1"/>
          </p:nvPr>
        </p:nvSpPr>
        <p:spPr/>
        <p:txBody>
          <a:bodyPr/>
          <a:lstStyle/>
          <a:p>
            <a:endParaRPr lang="en-US"/>
          </a:p>
        </p:txBody>
      </p:sp>
      <p:pic>
        <p:nvPicPr>
          <p:cNvPr id="13" name="Picture 12">
            <a:extLst>
              <a:ext uri="{FF2B5EF4-FFF2-40B4-BE49-F238E27FC236}">
                <a16:creationId xmlns:a16="http://schemas.microsoft.com/office/drawing/2014/main" id="{97193A7D-F8FC-A545-9C6C-2F610D09D409}"/>
              </a:ext>
            </a:extLst>
          </p:cNvPr>
          <p:cNvPicPr>
            <a:picLocks noChangeAspect="1"/>
          </p:cNvPicPr>
          <p:nvPr/>
        </p:nvPicPr>
        <p:blipFill rotWithShape="1">
          <a:blip r:embed="rId3"/>
          <a:srcRect l="27067" t="20042" r="30536" b="55917"/>
          <a:stretch/>
        </p:blipFill>
        <p:spPr>
          <a:xfrm>
            <a:off x="323540" y="1200149"/>
            <a:ext cx="8496920" cy="3212093"/>
          </a:xfrm>
          <a:prstGeom prst="rect">
            <a:avLst/>
          </a:prstGeom>
        </p:spPr>
      </p:pic>
      <p:sp>
        <p:nvSpPr>
          <p:cNvPr id="14" name="TextBox 13">
            <a:extLst>
              <a:ext uri="{FF2B5EF4-FFF2-40B4-BE49-F238E27FC236}">
                <a16:creationId xmlns:a16="http://schemas.microsoft.com/office/drawing/2014/main" id="{1869AE21-1083-1D35-6CCC-34BA1EB50B58}"/>
              </a:ext>
            </a:extLst>
          </p:cNvPr>
          <p:cNvSpPr txBox="1"/>
          <p:nvPr/>
        </p:nvSpPr>
        <p:spPr>
          <a:xfrm>
            <a:off x="892098" y="4548766"/>
            <a:ext cx="1888273" cy="246221"/>
          </a:xfrm>
          <a:prstGeom prst="rect">
            <a:avLst/>
          </a:prstGeom>
          <a:noFill/>
        </p:spPr>
        <p:txBody>
          <a:bodyPr wrap="square" rtlCol="0">
            <a:spAutoFit/>
          </a:bodyPr>
          <a:lstStyle/>
          <a:p>
            <a:r>
              <a:rPr lang="en-US" sz="1000" dirty="0"/>
              <a:t>(AOTA, 2020)</a:t>
            </a:r>
          </a:p>
        </p:txBody>
      </p:sp>
    </p:spTree>
    <p:extLst>
      <p:ext uri="{BB962C8B-B14F-4D97-AF65-F5344CB8AC3E}">
        <p14:creationId xmlns:p14="http://schemas.microsoft.com/office/powerpoint/2010/main" val="285065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0B96EBE-D2D2-44F0-C5AE-094AF31DF54F}"/>
              </a:ext>
            </a:extLst>
          </p:cNvPr>
          <p:cNvSpPr>
            <a:spLocks noGrp="1"/>
          </p:cNvSpPr>
          <p:nvPr>
            <p:ph type="title"/>
          </p:nvPr>
        </p:nvSpPr>
        <p:spPr>
          <a:xfrm>
            <a:off x="457200" y="206375"/>
            <a:ext cx="8229600" cy="857250"/>
          </a:xfrm>
        </p:spPr>
        <p:txBody>
          <a:bodyPr>
            <a:normAutofit/>
          </a:bodyPr>
          <a:lstStyle/>
          <a:p>
            <a:r>
              <a:rPr lang="en-US" sz="4000" dirty="0">
                <a:cs typeface="Times New Roman"/>
              </a:rPr>
              <a:t>Pain Assessments </a:t>
            </a:r>
            <a:endParaRPr lang="en-US" sz="4000" dirty="0"/>
          </a:p>
        </p:txBody>
      </p:sp>
      <p:sp>
        <p:nvSpPr>
          <p:cNvPr id="19" name="Content Placeholder 2">
            <a:extLst>
              <a:ext uri="{FF2B5EF4-FFF2-40B4-BE49-F238E27FC236}">
                <a16:creationId xmlns:a16="http://schemas.microsoft.com/office/drawing/2014/main" id="{C17D71C1-7ED6-F3B9-D4E0-870C4BD362A5}"/>
              </a:ext>
            </a:extLst>
          </p:cNvPr>
          <p:cNvSpPr>
            <a:spLocks noGrp="1"/>
          </p:cNvSpPr>
          <p:nvPr>
            <p:ph sz="half" idx="1"/>
          </p:nvPr>
        </p:nvSpPr>
        <p:spPr>
          <a:xfrm>
            <a:off x="457200" y="1200150"/>
            <a:ext cx="4038600" cy="3394075"/>
          </a:xfrm>
        </p:spPr>
        <p:txBody>
          <a:bodyPr vert="horz" lIns="91440" tIns="45720" rIns="91440" bIns="45720" rtlCol="0" anchor="t">
            <a:normAutofit/>
          </a:bodyPr>
          <a:lstStyle/>
          <a:p>
            <a:pPr marL="0" indent="0">
              <a:buNone/>
            </a:pPr>
            <a:r>
              <a:rPr lang="en-US" sz="2000" b="1" dirty="0">
                <a:latin typeface="+mj-lt"/>
                <a:cs typeface="Times New Roman"/>
              </a:rPr>
              <a:t>Visual analog scale for pain report </a:t>
            </a:r>
            <a:r>
              <a:rPr lang="en-US" sz="1000" dirty="0">
                <a:latin typeface="+mj-lt"/>
                <a:cs typeface="Times New Roman"/>
              </a:rPr>
              <a:t>(</a:t>
            </a:r>
            <a:r>
              <a:rPr lang="en-US" sz="1000" dirty="0" err="1">
                <a:latin typeface="+mj-lt"/>
                <a:cs typeface="Times New Roman"/>
              </a:rPr>
              <a:t>Lallo</a:t>
            </a:r>
            <a:r>
              <a:rPr lang="en-US" sz="1000" dirty="0">
                <a:latin typeface="+mj-lt"/>
                <a:cs typeface="Times New Roman"/>
              </a:rPr>
              <a:t> et al, 2020; Sherry et al., 2015)</a:t>
            </a:r>
          </a:p>
          <a:p>
            <a:endParaRPr lang="en-US" sz="2000" dirty="0">
              <a:latin typeface="+mj-lt"/>
              <a:cs typeface="Times New Roman"/>
            </a:endParaRPr>
          </a:p>
          <a:p>
            <a:endParaRPr lang="en-US" sz="2000" dirty="0">
              <a:latin typeface="+mj-lt"/>
              <a:cs typeface="Times New Roman"/>
            </a:endParaRPr>
          </a:p>
          <a:p>
            <a:pPr marL="0" indent="0">
              <a:buNone/>
            </a:pPr>
            <a:endParaRPr lang="en-US" sz="2000" dirty="0">
              <a:latin typeface="+mj-lt"/>
              <a:cs typeface="Times New Roman"/>
            </a:endParaRPr>
          </a:p>
          <a:p>
            <a:pPr marL="0" indent="0">
              <a:buNone/>
            </a:pPr>
            <a:r>
              <a:rPr lang="en-US" sz="2000" b="1" dirty="0">
                <a:latin typeface="+mj-lt"/>
                <a:cs typeface="Times New Roman"/>
              </a:rPr>
              <a:t>Faces pain scale revised (FPS-R) </a:t>
            </a:r>
          </a:p>
          <a:p>
            <a:pPr marL="0" indent="0">
              <a:buNone/>
            </a:pPr>
            <a:r>
              <a:rPr lang="en-US" sz="1000" dirty="0">
                <a:latin typeface="+mj-lt"/>
                <a:cs typeface="Times New Roman"/>
              </a:rPr>
              <a:t>(</a:t>
            </a:r>
            <a:r>
              <a:rPr lang="en-US" sz="1000" dirty="0" err="1">
                <a:latin typeface="+mj-lt"/>
                <a:cs typeface="Times New Roman"/>
              </a:rPr>
              <a:t>Lallo</a:t>
            </a:r>
            <a:r>
              <a:rPr lang="en-US" sz="1000" dirty="0">
                <a:latin typeface="+mj-lt"/>
                <a:cs typeface="Times New Roman"/>
              </a:rPr>
              <a:t> et al, 2020)</a:t>
            </a:r>
            <a:endParaRPr lang="en-US" sz="1000" dirty="0">
              <a:latin typeface="+mj-lt"/>
              <a:cs typeface="Calibri"/>
            </a:endParaRPr>
          </a:p>
        </p:txBody>
      </p:sp>
      <p:sp>
        <p:nvSpPr>
          <p:cNvPr id="20" name="Content Placeholder 3">
            <a:extLst>
              <a:ext uri="{FF2B5EF4-FFF2-40B4-BE49-F238E27FC236}">
                <a16:creationId xmlns:a16="http://schemas.microsoft.com/office/drawing/2014/main" id="{B65879AE-DD06-0D8C-5CEB-EF7B57B230F6}"/>
              </a:ext>
            </a:extLst>
          </p:cNvPr>
          <p:cNvSpPr>
            <a:spLocks noGrp="1"/>
          </p:cNvSpPr>
          <p:nvPr>
            <p:ph sz="half" idx="2"/>
          </p:nvPr>
        </p:nvSpPr>
        <p:spPr>
          <a:xfrm>
            <a:off x="4901687" y="1200149"/>
            <a:ext cx="4038600" cy="3394075"/>
          </a:xfrm>
        </p:spPr>
        <p:txBody>
          <a:bodyPr vert="horz" lIns="91440" tIns="45720" rIns="91440" bIns="45720" rtlCol="0" anchor="t">
            <a:normAutofit/>
          </a:bodyPr>
          <a:lstStyle/>
          <a:p>
            <a:pPr marL="0" indent="0">
              <a:buNone/>
            </a:pPr>
            <a:r>
              <a:rPr lang="en-US" sz="2000" b="1" dirty="0">
                <a:latin typeface="+mj-lt"/>
                <a:cs typeface="Times New Roman"/>
              </a:rPr>
              <a:t>Pediatric Pain and Symptom Assessment Tool  </a:t>
            </a:r>
            <a:r>
              <a:rPr lang="en-US" sz="1000" dirty="0">
                <a:latin typeface="+mj-lt"/>
                <a:cs typeface="Times New Roman"/>
              </a:rPr>
              <a:t>(Sherry et al., 2015)</a:t>
            </a:r>
          </a:p>
          <a:p>
            <a:pPr marL="0" indent="0">
              <a:buNone/>
            </a:pPr>
            <a:endParaRPr lang="en-US" sz="2000" dirty="0">
              <a:latin typeface="+mj-lt"/>
              <a:cs typeface="Times New Roman"/>
            </a:endParaRPr>
          </a:p>
          <a:p>
            <a:endParaRPr lang="en-US" sz="2000" dirty="0">
              <a:latin typeface="+mj-lt"/>
              <a:cs typeface="Times New Roman"/>
            </a:endParaRPr>
          </a:p>
          <a:p>
            <a:pPr marL="0" indent="0" algn="ctr">
              <a:buNone/>
            </a:pPr>
            <a:r>
              <a:rPr lang="en-US" sz="2000" b="1" dirty="0">
                <a:latin typeface="+mj-lt"/>
                <a:cs typeface="Times New Roman"/>
              </a:rPr>
              <a:t>Eleven Point Numerical Rating Scale </a:t>
            </a:r>
            <a:r>
              <a:rPr lang="en-US" sz="1000" dirty="0">
                <a:latin typeface="+mj-lt"/>
                <a:cs typeface="Times New Roman"/>
              </a:rPr>
              <a:t>(</a:t>
            </a:r>
            <a:r>
              <a:rPr lang="en-US" sz="1000" dirty="0" err="1">
                <a:latin typeface="+mj-lt"/>
                <a:cs typeface="Times New Roman"/>
              </a:rPr>
              <a:t>Lallo</a:t>
            </a:r>
            <a:r>
              <a:rPr lang="en-US" sz="1000" dirty="0">
                <a:latin typeface="+mj-lt"/>
                <a:cs typeface="Times New Roman"/>
              </a:rPr>
              <a:t> et al., 2020)</a:t>
            </a:r>
          </a:p>
        </p:txBody>
      </p:sp>
      <p:pic>
        <p:nvPicPr>
          <p:cNvPr id="6" name="Picture 5" descr="Effective Psychological Treatment of Pain">
            <a:extLst>
              <a:ext uri="{FF2B5EF4-FFF2-40B4-BE49-F238E27FC236}">
                <a16:creationId xmlns:a16="http://schemas.microsoft.com/office/drawing/2014/main" id="{06C9881C-DE54-D056-C9E9-DA385318173D}"/>
              </a:ext>
            </a:extLst>
          </p:cNvPr>
          <p:cNvPicPr>
            <a:picLocks noChangeAspect="1"/>
          </p:cNvPicPr>
          <p:nvPr/>
        </p:nvPicPr>
        <p:blipFill>
          <a:blip r:embed="rId3"/>
          <a:stretch>
            <a:fillRect/>
          </a:stretch>
        </p:blipFill>
        <p:spPr>
          <a:xfrm>
            <a:off x="997380" y="3498993"/>
            <a:ext cx="2727966" cy="1411227"/>
          </a:xfrm>
          <a:prstGeom prst="rect">
            <a:avLst/>
          </a:prstGeom>
        </p:spPr>
      </p:pic>
      <p:sp>
        <p:nvSpPr>
          <p:cNvPr id="7" name="TextBox 6">
            <a:extLst>
              <a:ext uri="{FF2B5EF4-FFF2-40B4-BE49-F238E27FC236}">
                <a16:creationId xmlns:a16="http://schemas.microsoft.com/office/drawing/2014/main" id="{660E5457-9582-DE7E-1E88-07E29F0E2738}"/>
              </a:ext>
            </a:extLst>
          </p:cNvPr>
          <p:cNvSpPr txBox="1"/>
          <p:nvPr/>
        </p:nvSpPr>
        <p:spPr>
          <a:xfrm>
            <a:off x="244673" y="4844730"/>
            <a:ext cx="450430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rPr>
              <a:t>https://anxietysolutionscbt.com/wp-content/uploads/2016/08/Pain-Measurement-Scale.png</a:t>
            </a:r>
            <a:endParaRPr lang="en-US" sz="800" dirty="0">
              <a:cs typeface="Calibri"/>
            </a:endParaRPr>
          </a:p>
        </p:txBody>
      </p:sp>
      <p:pic>
        <p:nvPicPr>
          <p:cNvPr id="9" name="Picture 8">
            <a:extLst>
              <a:ext uri="{FF2B5EF4-FFF2-40B4-BE49-F238E27FC236}">
                <a16:creationId xmlns:a16="http://schemas.microsoft.com/office/drawing/2014/main" id="{FF5B0387-EE59-1978-BB81-063614AB8664}"/>
              </a:ext>
            </a:extLst>
          </p:cNvPr>
          <p:cNvPicPr>
            <a:picLocks noChangeAspect="1"/>
          </p:cNvPicPr>
          <p:nvPr/>
        </p:nvPicPr>
        <p:blipFill rotWithShape="1">
          <a:blip r:embed="rId4"/>
          <a:srcRect b="40185"/>
          <a:stretch/>
        </p:blipFill>
        <p:spPr>
          <a:xfrm>
            <a:off x="4696113" y="3325898"/>
            <a:ext cx="4277249" cy="659005"/>
          </a:xfrm>
          <a:prstGeom prst="rect">
            <a:avLst/>
          </a:prstGeom>
        </p:spPr>
      </p:pic>
      <p:sp>
        <p:nvSpPr>
          <p:cNvPr id="15" name="TextBox 14">
            <a:extLst>
              <a:ext uri="{FF2B5EF4-FFF2-40B4-BE49-F238E27FC236}">
                <a16:creationId xmlns:a16="http://schemas.microsoft.com/office/drawing/2014/main" id="{E7DFFF7E-5607-BF75-9D1E-8820E396D414}"/>
              </a:ext>
            </a:extLst>
          </p:cNvPr>
          <p:cNvSpPr txBox="1"/>
          <p:nvPr/>
        </p:nvSpPr>
        <p:spPr>
          <a:xfrm>
            <a:off x="5046354" y="3980991"/>
            <a:ext cx="350875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rPr>
              <a:t>(https://rebelem.com/wp-content/uploads/2018/03/Visual-Analog-Scale.png)</a:t>
            </a:r>
            <a:endParaRPr lang="en-US" sz="800" dirty="0">
              <a:cs typeface="Calibri"/>
            </a:endParaRPr>
          </a:p>
        </p:txBody>
      </p:sp>
      <p:pic>
        <p:nvPicPr>
          <p:cNvPr id="2" name="Picture 1">
            <a:extLst>
              <a:ext uri="{FF2B5EF4-FFF2-40B4-BE49-F238E27FC236}">
                <a16:creationId xmlns:a16="http://schemas.microsoft.com/office/drawing/2014/main" id="{FC319D9A-0E86-46C8-571F-C924DC00F9E0}"/>
              </a:ext>
            </a:extLst>
          </p:cNvPr>
          <p:cNvPicPr>
            <a:picLocks noChangeAspect="1"/>
          </p:cNvPicPr>
          <p:nvPr/>
        </p:nvPicPr>
        <p:blipFill rotWithShape="1">
          <a:blip r:embed="rId4"/>
          <a:srcRect t="60531" b="1"/>
          <a:stretch/>
        </p:blipFill>
        <p:spPr>
          <a:xfrm>
            <a:off x="457200" y="1813584"/>
            <a:ext cx="4277249" cy="535402"/>
          </a:xfrm>
          <a:prstGeom prst="rect">
            <a:avLst/>
          </a:prstGeom>
        </p:spPr>
      </p:pic>
      <p:sp>
        <p:nvSpPr>
          <p:cNvPr id="3" name="TextBox 2">
            <a:extLst>
              <a:ext uri="{FF2B5EF4-FFF2-40B4-BE49-F238E27FC236}">
                <a16:creationId xmlns:a16="http://schemas.microsoft.com/office/drawing/2014/main" id="{376FB975-BF49-C878-B54D-39B14B860183}"/>
              </a:ext>
            </a:extLst>
          </p:cNvPr>
          <p:cNvSpPr txBox="1"/>
          <p:nvPr/>
        </p:nvSpPr>
        <p:spPr>
          <a:xfrm>
            <a:off x="563650" y="2270067"/>
            <a:ext cx="38257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rPr>
              <a:t>(https://rebelem.com/wp-content/uploads/2018/03/Visual-Analog-Scale.png)</a:t>
            </a:r>
            <a:endParaRPr lang="en-US" sz="800" dirty="0">
              <a:cs typeface="Calibri"/>
            </a:endParaRPr>
          </a:p>
        </p:txBody>
      </p:sp>
      <p:sp>
        <p:nvSpPr>
          <p:cNvPr id="4" name="Rectangle 3">
            <a:extLst>
              <a:ext uri="{FF2B5EF4-FFF2-40B4-BE49-F238E27FC236}">
                <a16:creationId xmlns:a16="http://schemas.microsoft.com/office/drawing/2014/main" id="{0D7BD79A-9EF5-DEBA-6B73-80595050C17D}"/>
              </a:ext>
            </a:extLst>
          </p:cNvPr>
          <p:cNvSpPr/>
          <p:nvPr/>
        </p:nvSpPr>
        <p:spPr>
          <a:xfrm>
            <a:off x="411144" y="1200150"/>
            <a:ext cx="4391315" cy="14112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764D2C-14F2-6C79-2863-A3FE4ED99EDE}"/>
              </a:ext>
            </a:extLst>
          </p:cNvPr>
          <p:cNvSpPr/>
          <p:nvPr/>
        </p:nvSpPr>
        <p:spPr>
          <a:xfrm>
            <a:off x="256887" y="2812179"/>
            <a:ext cx="4038601" cy="2247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9F3690-609D-A6D9-EC55-092EC29C4A01}"/>
              </a:ext>
            </a:extLst>
          </p:cNvPr>
          <p:cNvSpPr/>
          <p:nvPr/>
        </p:nvSpPr>
        <p:spPr>
          <a:xfrm>
            <a:off x="4908909" y="1158597"/>
            <a:ext cx="3506545" cy="1190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BDBC60-8487-7F44-E8B7-8E7188C81FF2}"/>
              </a:ext>
            </a:extLst>
          </p:cNvPr>
          <p:cNvSpPr/>
          <p:nvPr/>
        </p:nvSpPr>
        <p:spPr>
          <a:xfrm>
            <a:off x="4541856" y="2666206"/>
            <a:ext cx="4517755" cy="1620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178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Luke’s University Health Network designates this live educational activity for a maximum of  1  AMA PRA Category 1 Credits™.  Physicians should only claim credits commensurate to the extent of their participation on the activity.</a:t>
            </a:r>
          </a:p>
          <a:p>
            <a:endParaRPr lang="en-US" altLang="en-US" dirty="0"/>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D90CA9-855A-8EDA-9660-128E3C1175E9}"/>
              </a:ext>
            </a:extLst>
          </p:cNvPr>
          <p:cNvSpPr>
            <a:spLocks noGrp="1"/>
          </p:cNvSpPr>
          <p:nvPr>
            <p:ph type="title"/>
          </p:nvPr>
        </p:nvSpPr>
        <p:spPr>
          <a:xfrm>
            <a:off x="457200" y="204788"/>
            <a:ext cx="3008313" cy="871537"/>
          </a:xfrm>
        </p:spPr>
        <p:txBody>
          <a:bodyPr anchor="b">
            <a:normAutofit/>
          </a:bodyPr>
          <a:lstStyle/>
          <a:p>
            <a:pPr algn="ctr">
              <a:lnSpc>
                <a:spcPct val="90000"/>
              </a:lnSpc>
            </a:pPr>
            <a:r>
              <a:rPr lang="en-US" sz="1700" dirty="0"/>
              <a:t>Pain and Symptom Assessment Tool</a:t>
            </a:r>
          </a:p>
        </p:txBody>
      </p:sp>
      <p:pic>
        <p:nvPicPr>
          <p:cNvPr id="5" name="Picture 4" descr="A screenshot of a medical survey&#10;&#10;Description automatically generated">
            <a:extLst>
              <a:ext uri="{FF2B5EF4-FFF2-40B4-BE49-F238E27FC236}">
                <a16:creationId xmlns:a16="http://schemas.microsoft.com/office/drawing/2014/main" id="{58BAA3C5-04C3-965A-AFB8-29226FCECD3E}"/>
              </a:ext>
            </a:extLst>
          </p:cNvPr>
          <p:cNvPicPr>
            <a:picLocks noChangeAspect="1"/>
          </p:cNvPicPr>
          <p:nvPr/>
        </p:nvPicPr>
        <p:blipFill>
          <a:blip r:embed="rId3"/>
          <a:stretch>
            <a:fillRect/>
          </a:stretch>
        </p:blipFill>
        <p:spPr>
          <a:xfrm>
            <a:off x="3875768" y="106817"/>
            <a:ext cx="4967513" cy="4928279"/>
          </a:xfrm>
          <a:prstGeom prst="rect">
            <a:avLst/>
          </a:prstGeom>
          <a:noFill/>
        </p:spPr>
      </p:pic>
      <p:sp>
        <p:nvSpPr>
          <p:cNvPr id="14" name="Text Placeholder 3">
            <a:extLst>
              <a:ext uri="{FF2B5EF4-FFF2-40B4-BE49-F238E27FC236}">
                <a16:creationId xmlns:a16="http://schemas.microsoft.com/office/drawing/2014/main" id="{74B93DD1-858E-50C0-6B8A-EC6B282AEEE0}"/>
              </a:ext>
            </a:extLst>
          </p:cNvPr>
          <p:cNvSpPr>
            <a:spLocks noGrp="1"/>
          </p:cNvSpPr>
          <p:nvPr>
            <p:ph type="body" sz="half" idx="2"/>
          </p:nvPr>
        </p:nvSpPr>
        <p:spPr>
          <a:xfrm>
            <a:off x="457200" y="1076325"/>
            <a:ext cx="3008313" cy="3517900"/>
          </a:xfrm>
        </p:spPr>
        <p:txBody>
          <a:bodyPr/>
          <a:lstStyle/>
          <a:p>
            <a:endParaRPr lang="en-US"/>
          </a:p>
        </p:txBody>
      </p:sp>
      <p:sp>
        <p:nvSpPr>
          <p:cNvPr id="2" name="TextBox 1">
            <a:extLst>
              <a:ext uri="{FF2B5EF4-FFF2-40B4-BE49-F238E27FC236}">
                <a16:creationId xmlns:a16="http://schemas.microsoft.com/office/drawing/2014/main" id="{DBED134E-F44D-A3B8-D2E0-239FD1F748C5}"/>
              </a:ext>
            </a:extLst>
          </p:cNvPr>
          <p:cNvSpPr txBox="1"/>
          <p:nvPr/>
        </p:nvSpPr>
        <p:spPr>
          <a:xfrm>
            <a:off x="7419278" y="4780156"/>
            <a:ext cx="2111298" cy="246221"/>
          </a:xfrm>
          <a:prstGeom prst="rect">
            <a:avLst/>
          </a:prstGeom>
          <a:noFill/>
        </p:spPr>
        <p:txBody>
          <a:bodyPr wrap="square" rtlCol="0">
            <a:spAutoFit/>
          </a:bodyPr>
          <a:lstStyle/>
          <a:p>
            <a:r>
              <a:rPr lang="en-US" sz="1000" dirty="0"/>
              <a:t>(</a:t>
            </a:r>
            <a:r>
              <a:rPr lang="en-US" sz="1000" dirty="0" err="1"/>
              <a:t>Daffin</a:t>
            </a:r>
            <a:r>
              <a:rPr lang="en-US" sz="1000" dirty="0"/>
              <a:t> et al., 2020) </a:t>
            </a:r>
          </a:p>
        </p:txBody>
      </p:sp>
    </p:spTree>
    <p:extLst>
      <p:ext uri="{BB962C8B-B14F-4D97-AF65-F5344CB8AC3E}">
        <p14:creationId xmlns:p14="http://schemas.microsoft.com/office/powerpoint/2010/main" val="2681115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B281-8A98-D3B7-5511-FFD6FBB3F9B1}"/>
              </a:ext>
            </a:extLst>
          </p:cNvPr>
          <p:cNvSpPr>
            <a:spLocks noGrp="1"/>
          </p:cNvSpPr>
          <p:nvPr>
            <p:ph type="title"/>
          </p:nvPr>
        </p:nvSpPr>
        <p:spPr/>
        <p:txBody>
          <a:bodyPr/>
          <a:lstStyle/>
          <a:p>
            <a:r>
              <a:rPr lang="en-US">
                <a:cs typeface="Calibri"/>
              </a:rPr>
              <a:t>Activity Level Outcome Measures</a:t>
            </a:r>
            <a:endParaRPr lang="en-US"/>
          </a:p>
        </p:txBody>
      </p:sp>
      <p:sp>
        <p:nvSpPr>
          <p:cNvPr id="3" name="TextBox 2">
            <a:extLst>
              <a:ext uri="{FF2B5EF4-FFF2-40B4-BE49-F238E27FC236}">
                <a16:creationId xmlns:a16="http://schemas.microsoft.com/office/drawing/2014/main" id="{A23B9523-D757-3EB4-E16A-A563D9B2F7DB}"/>
              </a:ext>
            </a:extLst>
          </p:cNvPr>
          <p:cNvSpPr txBox="1"/>
          <p:nvPr/>
        </p:nvSpPr>
        <p:spPr>
          <a:xfrm>
            <a:off x="640581" y="1215222"/>
            <a:ext cx="45187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cs typeface="Calibri"/>
              </a:rPr>
              <a:t>Bruininks</a:t>
            </a:r>
            <a:r>
              <a:rPr lang="en-US" sz="2800" dirty="0">
                <a:cs typeface="Calibri"/>
              </a:rPr>
              <a:t>- </a:t>
            </a:r>
            <a:r>
              <a:rPr lang="en-US" sz="2800" dirty="0" err="1">
                <a:cs typeface="Calibri"/>
              </a:rPr>
              <a:t>Oseretsky</a:t>
            </a:r>
            <a:r>
              <a:rPr lang="en-US" sz="2800" dirty="0">
                <a:cs typeface="Calibri"/>
              </a:rPr>
              <a:t> Test of </a:t>
            </a:r>
            <a:r>
              <a:rPr lang="en-US" sz="2800" dirty="0" err="1">
                <a:cs typeface="Calibri"/>
              </a:rPr>
              <a:t>MotorPerformance</a:t>
            </a:r>
            <a:r>
              <a:rPr lang="en-US" sz="2800" dirty="0">
                <a:cs typeface="Calibri"/>
              </a:rPr>
              <a:t>- 2</a:t>
            </a:r>
            <a:r>
              <a:rPr lang="en-US" sz="2800" baseline="30000" dirty="0">
                <a:cs typeface="Calibri"/>
              </a:rPr>
              <a:t>nd</a:t>
            </a:r>
            <a:r>
              <a:rPr lang="en-US" sz="2800" dirty="0">
                <a:cs typeface="Calibri"/>
              </a:rPr>
              <a:t> Ed.</a:t>
            </a:r>
          </a:p>
          <a:p>
            <a:pPr marL="457200" indent="-457200">
              <a:buFont typeface="Arial"/>
              <a:buChar char="•"/>
            </a:pPr>
            <a:endParaRPr lang="en-US" sz="2800" dirty="0">
              <a:cs typeface="Calibri"/>
            </a:endParaRPr>
          </a:p>
          <a:p>
            <a:endParaRPr lang="en-US" sz="2800" dirty="0">
              <a:cs typeface="Calibri"/>
            </a:endParaRPr>
          </a:p>
          <a:p>
            <a:r>
              <a:rPr lang="en-US" sz="2800" dirty="0">
                <a:cs typeface="Calibri"/>
              </a:rPr>
              <a:t>Brue Treadmill Protocol</a:t>
            </a:r>
            <a:endParaRPr lang="en-US" dirty="0">
              <a:cs typeface="Calibri"/>
            </a:endParaRPr>
          </a:p>
        </p:txBody>
      </p:sp>
      <p:pic>
        <p:nvPicPr>
          <p:cNvPr id="1026" name="Picture 2" descr="BOT-2 Examination Kit">
            <a:extLst>
              <a:ext uri="{FF2B5EF4-FFF2-40B4-BE49-F238E27FC236}">
                <a16:creationId xmlns:a16="http://schemas.microsoft.com/office/drawing/2014/main" id="{9094779A-04B1-900D-66BD-75A00418D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77" y="1311866"/>
            <a:ext cx="2767594" cy="13837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923EAF-015E-8416-4DA6-416789E328C5}"/>
              </a:ext>
            </a:extLst>
          </p:cNvPr>
          <p:cNvSpPr txBox="1"/>
          <p:nvPr/>
        </p:nvSpPr>
        <p:spPr>
          <a:xfrm>
            <a:off x="1129989" y="4527395"/>
            <a:ext cx="2758069" cy="400110"/>
          </a:xfrm>
          <a:prstGeom prst="rect">
            <a:avLst/>
          </a:prstGeom>
          <a:noFill/>
        </p:spPr>
        <p:txBody>
          <a:bodyPr wrap="square" rtlCol="0">
            <a:spAutoFit/>
          </a:bodyPr>
          <a:lstStyle/>
          <a:p>
            <a:r>
              <a:rPr lang="en-US" sz="1000" dirty="0">
                <a:cs typeface="Calibri"/>
              </a:rPr>
              <a:t>(Sherry et al, 2015)</a:t>
            </a:r>
          </a:p>
          <a:p>
            <a:endParaRPr lang="en-US" sz="1000" dirty="0"/>
          </a:p>
        </p:txBody>
      </p:sp>
      <p:pic>
        <p:nvPicPr>
          <p:cNvPr id="1028" name="Picture 4" descr="Commercial Treadmill Reviews in 2021 | Best Treadmill Commercial Price">
            <a:extLst>
              <a:ext uri="{FF2B5EF4-FFF2-40B4-BE49-F238E27FC236}">
                <a16:creationId xmlns:a16="http://schemas.microsoft.com/office/drawing/2014/main" id="{63842687-BE21-6989-AFC5-D4CC36575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77" y="3044898"/>
            <a:ext cx="1499142" cy="147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80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7EDC-840C-191E-7602-D892D61E739D}"/>
              </a:ext>
            </a:extLst>
          </p:cNvPr>
          <p:cNvSpPr>
            <a:spLocks noGrp="1"/>
          </p:cNvSpPr>
          <p:nvPr>
            <p:ph type="title"/>
          </p:nvPr>
        </p:nvSpPr>
        <p:spPr>
          <a:xfrm>
            <a:off x="457200" y="206375"/>
            <a:ext cx="8229600" cy="857250"/>
          </a:xfrm>
        </p:spPr>
        <p:txBody>
          <a:bodyPr vert="horz" lIns="91440" tIns="45720" rIns="91440" bIns="45720" rtlCol="0" anchor="ctr">
            <a:normAutofit/>
          </a:bodyPr>
          <a:lstStyle/>
          <a:p>
            <a:pPr>
              <a:lnSpc>
                <a:spcPct val="90000"/>
              </a:lnSpc>
            </a:pPr>
            <a:r>
              <a:rPr lang="en-US" sz="3700" kern="1200">
                <a:latin typeface="+mj-lt"/>
                <a:ea typeface="+mj-ea"/>
                <a:cs typeface="+mj-cs"/>
              </a:rPr>
              <a:t>Participation Level Outcome Measures</a:t>
            </a:r>
          </a:p>
        </p:txBody>
      </p:sp>
      <p:sp>
        <p:nvSpPr>
          <p:cNvPr id="3" name="TextBox 2">
            <a:extLst>
              <a:ext uri="{FF2B5EF4-FFF2-40B4-BE49-F238E27FC236}">
                <a16:creationId xmlns:a16="http://schemas.microsoft.com/office/drawing/2014/main" id="{CF0D83DE-9086-E981-9947-2D0BC3606BDE}"/>
              </a:ext>
            </a:extLst>
          </p:cNvPr>
          <p:cNvSpPr txBox="1"/>
          <p:nvPr/>
        </p:nvSpPr>
        <p:spPr>
          <a:xfrm>
            <a:off x="4648200" y="1200150"/>
            <a:ext cx="4038600" cy="339407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marL="342900" indent="-342900">
              <a:lnSpc>
                <a:spcPct val="90000"/>
              </a:lnSpc>
              <a:spcBef>
                <a:spcPct val="20000"/>
              </a:spcBef>
              <a:buFont typeface="Arial" panose="020B0604020202020204" pitchFamily="34" charset="0"/>
              <a:buChar char="•"/>
            </a:pPr>
            <a:r>
              <a:rPr lang="en-US" sz="2000" dirty="0" err="1"/>
              <a:t>Promis</a:t>
            </a:r>
            <a:r>
              <a:rPr lang="en-US" sz="2000" dirty="0"/>
              <a:t> Pediatric Pain Interference Scale (PROMIS) </a:t>
            </a:r>
          </a:p>
          <a:p>
            <a:pPr marL="342900" indent="-342900">
              <a:lnSpc>
                <a:spcPct val="90000"/>
              </a:lnSpc>
              <a:spcBef>
                <a:spcPct val="20000"/>
              </a:spcBef>
              <a:buFont typeface="Arial" panose="020B0604020202020204" pitchFamily="34" charset="0"/>
              <a:buChar char="•"/>
            </a:pPr>
            <a:r>
              <a:rPr lang="en-US" sz="2000" dirty="0"/>
              <a:t>Functional Disability Index (FDI)</a:t>
            </a:r>
          </a:p>
          <a:p>
            <a:pPr marL="342900" indent="-342900">
              <a:lnSpc>
                <a:spcPct val="90000"/>
              </a:lnSpc>
              <a:spcBef>
                <a:spcPct val="20000"/>
              </a:spcBef>
              <a:buFont typeface="Arial" panose="020B0604020202020204" pitchFamily="34" charset="0"/>
              <a:buChar char="•"/>
            </a:pPr>
            <a:r>
              <a:rPr lang="en-US" sz="2000" dirty="0"/>
              <a:t>Pediatric Quality of Life Inventory (</a:t>
            </a:r>
            <a:r>
              <a:rPr lang="en-US" sz="2000" dirty="0" err="1"/>
              <a:t>PedsQL</a:t>
            </a:r>
            <a:r>
              <a:rPr lang="en-US" sz="2000" dirty="0"/>
              <a:t>) </a:t>
            </a:r>
          </a:p>
          <a:p>
            <a:pPr marL="342900" indent="-342900">
              <a:lnSpc>
                <a:spcPct val="90000"/>
              </a:lnSpc>
              <a:spcBef>
                <a:spcPct val="20000"/>
              </a:spcBef>
              <a:buFont typeface="Arial" panose="020B0604020202020204" pitchFamily="34" charset="0"/>
              <a:buChar char="•"/>
            </a:pPr>
            <a:r>
              <a:rPr lang="en-US" sz="2000" dirty="0"/>
              <a:t>Pain Stages of Change Questionnaire </a:t>
            </a:r>
          </a:p>
          <a:p>
            <a:pPr marL="342900" indent="-342900">
              <a:lnSpc>
                <a:spcPct val="90000"/>
              </a:lnSpc>
              <a:spcBef>
                <a:spcPct val="20000"/>
              </a:spcBef>
              <a:buFont typeface="Arial" panose="020B0604020202020204" pitchFamily="34" charset="0"/>
              <a:buChar char="•"/>
            </a:pPr>
            <a:r>
              <a:rPr lang="en-US" sz="2000" dirty="0">
                <a:solidFill>
                  <a:schemeClr val="tx2"/>
                </a:solidFill>
              </a:rPr>
              <a:t>Canadian Occupational Performance Measure (COPM)</a:t>
            </a:r>
          </a:p>
          <a:p>
            <a:pPr marL="342900" indent="-342900">
              <a:lnSpc>
                <a:spcPct val="90000"/>
              </a:lnSpc>
              <a:spcBef>
                <a:spcPct val="20000"/>
              </a:spcBef>
              <a:buFont typeface="Arial" panose="020B0604020202020204" pitchFamily="34" charset="0"/>
              <a:buChar char="•"/>
            </a:pPr>
            <a:r>
              <a:rPr lang="en-US" sz="2000" dirty="0">
                <a:solidFill>
                  <a:schemeClr val="tx2"/>
                </a:solidFill>
              </a:rPr>
              <a:t>The Roll Evaluation of Activities of Life (REAL)</a:t>
            </a:r>
          </a:p>
          <a:p>
            <a:pPr marL="342900" indent="-342900">
              <a:lnSpc>
                <a:spcPct val="90000"/>
              </a:lnSpc>
              <a:spcBef>
                <a:spcPct val="20000"/>
              </a:spcBef>
              <a:buFont typeface="Arial" panose="020B0604020202020204" pitchFamily="34" charset="0"/>
              <a:buChar char="•"/>
            </a:pPr>
            <a:r>
              <a:rPr lang="en-US" sz="2000" dirty="0">
                <a:solidFill>
                  <a:schemeClr val="tx2"/>
                </a:solidFill>
              </a:rPr>
              <a:t>Sensory Profile-2</a:t>
            </a:r>
          </a:p>
        </p:txBody>
      </p:sp>
      <p:sp>
        <p:nvSpPr>
          <p:cNvPr id="5" name="TextBox 4">
            <a:extLst>
              <a:ext uri="{FF2B5EF4-FFF2-40B4-BE49-F238E27FC236}">
                <a16:creationId xmlns:a16="http://schemas.microsoft.com/office/drawing/2014/main" id="{E624970B-F5A4-4507-AA4D-2F2BEB3CBD57}"/>
              </a:ext>
            </a:extLst>
          </p:cNvPr>
          <p:cNvSpPr txBox="1"/>
          <p:nvPr/>
        </p:nvSpPr>
        <p:spPr>
          <a:xfrm>
            <a:off x="4958576" y="4663063"/>
            <a:ext cx="2297151" cy="246221"/>
          </a:xfrm>
          <a:prstGeom prst="rect">
            <a:avLst/>
          </a:prstGeom>
          <a:noFill/>
        </p:spPr>
        <p:txBody>
          <a:bodyPr wrap="square" rtlCol="0">
            <a:spAutoFit/>
          </a:bodyPr>
          <a:lstStyle/>
          <a:p>
            <a:r>
              <a:rPr lang="en-US" sz="1000" dirty="0"/>
              <a:t>(</a:t>
            </a:r>
            <a:r>
              <a:rPr lang="en-US" sz="1000" dirty="0" err="1"/>
              <a:t>Daffin</a:t>
            </a:r>
            <a:r>
              <a:rPr lang="en-US" sz="1000" dirty="0"/>
              <a:t> et al. 2015; Sherry et al., 2015)</a:t>
            </a:r>
          </a:p>
        </p:txBody>
      </p:sp>
      <p:pic>
        <p:nvPicPr>
          <p:cNvPr id="8" name="Picture 7" descr="People together at home">
            <a:extLst>
              <a:ext uri="{FF2B5EF4-FFF2-40B4-BE49-F238E27FC236}">
                <a16:creationId xmlns:a16="http://schemas.microsoft.com/office/drawing/2014/main" id="{6BEF369F-9792-7A95-6A93-DB19F4761362}"/>
              </a:ext>
            </a:extLst>
          </p:cNvPr>
          <p:cNvPicPr>
            <a:picLocks noChangeAspect="1"/>
          </p:cNvPicPr>
          <p:nvPr/>
        </p:nvPicPr>
        <p:blipFill rotWithShape="1">
          <a:blip r:embed="rId3">
            <a:extLst>
              <a:ext uri="{28A0092B-C50C-407E-A947-70E740481C1C}">
                <a14:useLocalDpi xmlns:a14="http://schemas.microsoft.com/office/drawing/2010/main" val="0"/>
              </a:ext>
            </a:extLst>
          </a:blip>
          <a:srcRect t="20678" b="4554"/>
          <a:stretch/>
        </p:blipFill>
        <p:spPr>
          <a:xfrm>
            <a:off x="609747" y="1091465"/>
            <a:ext cx="3434281" cy="3845660"/>
          </a:xfrm>
          <a:prstGeom prst="rect">
            <a:avLst/>
          </a:prstGeom>
        </p:spPr>
      </p:pic>
    </p:spTree>
    <p:extLst>
      <p:ext uri="{BB962C8B-B14F-4D97-AF65-F5344CB8AC3E}">
        <p14:creationId xmlns:p14="http://schemas.microsoft.com/office/powerpoint/2010/main" val="465201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0CFC0-0C84-7703-1F3D-578D056866DA}"/>
              </a:ext>
            </a:extLst>
          </p:cNvPr>
          <p:cNvSpPr>
            <a:spLocks noGrp="1"/>
          </p:cNvSpPr>
          <p:nvPr>
            <p:ph type="title"/>
          </p:nvPr>
        </p:nvSpPr>
        <p:spPr/>
        <p:txBody>
          <a:bodyPr/>
          <a:lstStyle/>
          <a:p>
            <a:r>
              <a:rPr lang="en-US">
                <a:ea typeface="Calibri"/>
                <a:cs typeface="Calibri"/>
              </a:rPr>
              <a:t>Caregiver Outcome Measures</a:t>
            </a:r>
            <a:endParaRPr lang="en-US"/>
          </a:p>
        </p:txBody>
      </p:sp>
      <p:sp>
        <p:nvSpPr>
          <p:cNvPr id="3" name="Content Placeholder 2">
            <a:extLst>
              <a:ext uri="{FF2B5EF4-FFF2-40B4-BE49-F238E27FC236}">
                <a16:creationId xmlns:a16="http://schemas.microsoft.com/office/drawing/2014/main" id="{8CD0F374-220B-A721-2CCF-D83598E57F3E}"/>
              </a:ext>
            </a:extLst>
          </p:cNvPr>
          <p:cNvSpPr>
            <a:spLocks noGrp="1"/>
          </p:cNvSpPr>
          <p:nvPr>
            <p:ph sz="half" idx="1"/>
          </p:nvPr>
        </p:nvSpPr>
        <p:spPr>
          <a:xfrm>
            <a:off x="457200" y="1200150"/>
            <a:ext cx="4691001" cy="3327276"/>
          </a:xfrm>
        </p:spPr>
        <p:txBody>
          <a:bodyPr vert="horz" lIns="91440" tIns="45720" rIns="91440" bIns="45720" rtlCol="0" anchor="t">
            <a:normAutofit/>
          </a:bodyPr>
          <a:lstStyle/>
          <a:p>
            <a:pPr marL="0" indent="0">
              <a:buNone/>
            </a:pPr>
            <a:r>
              <a:rPr lang="en-US" sz="2400" dirty="0">
                <a:latin typeface="Times New Roman"/>
                <a:ea typeface="Calibri"/>
                <a:cs typeface="Calibri"/>
              </a:rPr>
              <a:t>Pain catastrophizing Scale- Child &amp; Parent Version</a:t>
            </a:r>
            <a:endParaRPr lang="en-US"/>
          </a:p>
          <a:p>
            <a:endParaRPr lang="en-US" sz="2400" dirty="0">
              <a:latin typeface="Times New Roman"/>
              <a:ea typeface="Calibri"/>
              <a:cs typeface="Calibri"/>
            </a:endParaRPr>
          </a:p>
          <a:p>
            <a:pPr marL="0" indent="0">
              <a:buNone/>
            </a:pPr>
            <a:r>
              <a:rPr lang="en-US" sz="2400" dirty="0">
                <a:latin typeface="Times New Roman"/>
                <a:ea typeface="Calibri"/>
                <a:cs typeface="Calibri"/>
              </a:rPr>
              <a:t>Adult Response to Children’s Symptoms (ARCS)  </a:t>
            </a:r>
          </a:p>
          <a:p>
            <a:endParaRPr lang="en-US" sz="1100" dirty="0">
              <a:ea typeface="Calibri"/>
              <a:cs typeface="Calibri"/>
            </a:endParaRPr>
          </a:p>
          <a:p>
            <a:endParaRPr lang="en-US" dirty="0">
              <a:ea typeface="Calibri"/>
              <a:cs typeface="Calibri"/>
            </a:endParaRPr>
          </a:p>
        </p:txBody>
      </p:sp>
      <p:pic>
        <p:nvPicPr>
          <p:cNvPr id="7" name="Picture 6" descr="Parents with child">
            <a:extLst>
              <a:ext uri="{FF2B5EF4-FFF2-40B4-BE49-F238E27FC236}">
                <a16:creationId xmlns:a16="http://schemas.microsoft.com/office/drawing/2014/main" id="{3F6533B4-8E84-9992-C36E-86686F2B6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485" y="1767716"/>
            <a:ext cx="3288525" cy="2192143"/>
          </a:xfrm>
          <a:prstGeom prst="rect">
            <a:avLst/>
          </a:prstGeom>
        </p:spPr>
      </p:pic>
      <p:sp>
        <p:nvSpPr>
          <p:cNvPr id="9" name="TextBox 8">
            <a:extLst>
              <a:ext uri="{FF2B5EF4-FFF2-40B4-BE49-F238E27FC236}">
                <a16:creationId xmlns:a16="http://schemas.microsoft.com/office/drawing/2014/main" id="{92EFE8EE-239D-2207-2D99-E3B148230BEC}"/>
              </a:ext>
            </a:extLst>
          </p:cNvPr>
          <p:cNvSpPr txBox="1"/>
          <p:nvPr/>
        </p:nvSpPr>
        <p:spPr>
          <a:xfrm>
            <a:off x="1011377" y="4663950"/>
            <a:ext cx="4572000" cy="246221"/>
          </a:xfrm>
          <a:prstGeom prst="rect">
            <a:avLst/>
          </a:prstGeom>
          <a:noFill/>
        </p:spPr>
        <p:txBody>
          <a:bodyPr wrap="square">
            <a:spAutoFit/>
          </a:bodyPr>
          <a:lstStyle/>
          <a:p>
            <a:r>
              <a:rPr lang="en-US" sz="1000" dirty="0">
                <a:latin typeface="+mj-lt"/>
                <a:ea typeface="+mn-lt"/>
                <a:cs typeface="+mn-lt"/>
              </a:rPr>
              <a:t>(Dougherty et al., 2020</a:t>
            </a:r>
            <a:r>
              <a:rPr lang="en-US" sz="1000" dirty="0">
                <a:latin typeface="Times New Roman"/>
                <a:ea typeface="+mn-lt"/>
                <a:cs typeface="+mn-lt"/>
              </a:rPr>
              <a:t>)</a:t>
            </a:r>
            <a:endParaRPr lang="en-US" dirty="0"/>
          </a:p>
        </p:txBody>
      </p:sp>
    </p:spTree>
    <p:extLst>
      <p:ext uri="{BB962C8B-B14F-4D97-AF65-F5344CB8AC3E}">
        <p14:creationId xmlns:p14="http://schemas.microsoft.com/office/powerpoint/2010/main" val="112065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828A-B7A6-590B-B202-E486196917B0}"/>
              </a:ext>
            </a:extLst>
          </p:cNvPr>
          <p:cNvSpPr>
            <a:spLocks noGrp="1"/>
          </p:cNvSpPr>
          <p:nvPr>
            <p:ph type="title"/>
          </p:nvPr>
        </p:nvSpPr>
        <p:spPr>
          <a:xfrm>
            <a:off x="457200" y="206375"/>
            <a:ext cx="8229600" cy="857250"/>
          </a:xfrm>
        </p:spPr>
        <p:txBody>
          <a:bodyPr anchor="ctr">
            <a:normAutofit/>
          </a:bodyPr>
          <a:lstStyle/>
          <a:p>
            <a:r>
              <a:rPr lang="en-US"/>
              <a:t>Collective Goal</a:t>
            </a:r>
          </a:p>
        </p:txBody>
      </p:sp>
      <p:pic>
        <p:nvPicPr>
          <p:cNvPr id="5" name="Picture 4" descr="Young adults drinking smoothies">
            <a:extLst>
              <a:ext uri="{FF2B5EF4-FFF2-40B4-BE49-F238E27FC236}">
                <a16:creationId xmlns:a16="http://schemas.microsoft.com/office/drawing/2014/main" id="{5E8480D0-CDEA-26FB-5804-342F81A543B7}"/>
              </a:ext>
            </a:extLst>
          </p:cNvPr>
          <p:cNvPicPr>
            <a:picLocks noChangeAspect="1"/>
          </p:cNvPicPr>
          <p:nvPr/>
        </p:nvPicPr>
        <p:blipFill rotWithShape="1">
          <a:blip r:embed="rId3">
            <a:extLst>
              <a:ext uri="{28A0092B-C50C-407E-A947-70E740481C1C}">
                <a14:useLocalDpi xmlns:a14="http://schemas.microsoft.com/office/drawing/2010/main" val="0"/>
              </a:ext>
            </a:extLst>
          </a:blip>
          <a:srcRect l="20574" r="2" b="1"/>
          <a:stretch/>
        </p:blipFill>
        <p:spPr>
          <a:xfrm>
            <a:off x="457200" y="1200150"/>
            <a:ext cx="4038600" cy="3394075"/>
          </a:xfrm>
          <a:prstGeom prst="rect">
            <a:avLst/>
          </a:prstGeom>
          <a:noFill/>
        </p:spPr>
      </p:pic>
      <p:sp>
        <p:nvSpPr>
          <p:cNvPr id="3" name="Content Placeholder 2">
            <a:extLst>
              <a:ext uri="{FF2B5EF4-FFF2-40B4-BE49-F238E27FC236}">
                <a16:creationId xmlns:a16="http://schemas.microsoft.com/office/drawing/2014/main" id="{1A18F46A-B4C1-7B81-8346-9CF84E2621F1}"/>
              </a:ext>
            </a:extLst>
          </p:cNvPr>
          <p:cNvSpPr>
            <a:spLocks noGrp="1"/>
          </p:cNvSpPr>
          <p:nvPr>
            <p:ph sz="half" idx="2"/>
          </p:nvPr>
        </p:nvSpPr>
        <p:spPr>
          <a:xfrm>
            <a:off x="4648200" y="1200150"/>
            <a:ext cx="4038600" cy="3394075"/>
          </a:xfrm>
        </p:spPr>
        <p:txBody>
          <a:bodyPr>
            <a:normAutofit/>
          </a:bodyPr>
          <a:lstStyle/>
          <a:p>
            <a:r>
              <a:rPr lang="en-US"/>
              <a:t>Functional restoration</a:t>
            </a:r>
          </a:p>
          <a:p>
            <a:pPr lvl="1"/>
            <a:r>
              <a:rPr lang="en-US"/>
              <a:t>Return to participating in daily activities, both physically and psychosocially</a:t>
            </a:r>
          </a:p>
          <a:p>
            <a:pPr lvl="1"/>
            <a:r>
              <a:rPr lang="en-US"/>
              <a:t>It is </a:t>
            </a:r>
            <a:r>
              <a:rPr lang="en-US" b="1"/>
              <a:t>NOT</a:t>
            </a:r>
            <a:r>
              <a:rPr lang="en-US"/>
              <a:t> to eliminate pain</a:t>
            </a:r>
          </a:p>
          <a:p>
            <a:endParaRPr lang="en-US"/>
          </a:p>
        </p:txBody>
      </p:sp>
      <p:sp>
        <p:nvSpPr>
          <p:cNvPr id="9" name="TextBox 8">
            <a:extLst>
              <a:ext uri="{FF2B5EF4-FFF2-40B4-BE49-F238E27FC236}">
                <a16:creationId xmlns:a16="http://schemas.microsoft.com/office/drawing/2014/main" id="{315E13C0-510B-5DB1-3A52-773CA0C3889D}"/>
              </a:ext>
            </a:extLst>
          </p:cNvPr>
          <p:cNvSpPr txBox="1"/>
          <p:nvPr/>
        </p:nvSpPr>
        <p:spPr>
          <a:xfrm>
            <a:off x="5109117" y="4814014"/>
            <a:ext cx="2209800" cy="246221"/>
          </a:xfrm>
          <a:prstGeom prst="rect">
            <a:avLst/>
          </a:prstGeom>
          <a:noFill/>
        </p:spPr>
        <p:txBody>
          <a:bodyPr wrap="square" rtlCol="0">
            <a:spAutoFit/>
          </a:bodyPr>
          <a:lstStyle/>
          <a:p>
            <a:r>
              <a:rPr lang="en-US" sz="1000" dirty="0"/>
              <a:t>(AOTA, 2021; Durban, 2019)</a:t>
            </a:r>
          </a:p>
        </p:txBody>
      </p:sp>
    </p:spTree>
    <p:extLst>
      <p:ext uri="{BB962C8B-B14F-4D97-AF65-F5344CB8AC3E}">
        <p14:creationId xmlns:p14="http://schemas.microsoft.com/office/powerpoint/2010/main" val="387868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25AB4-C5BD-30C7-3CA9-4EBCCBAF4FFC}"/>
              </a:ext>
            </a:extLst>
          </p:cNvPr>
          <p:cNvSpPr>
            <a:spLocks noGrp="1"/>
          </p:cNvSpPr>
          <p:nvPr>
            <p:ph type="title"/>
          </p:nvPr>
        </p:nvSpPr>
        <p:spPr/>
        <p:txBody>
          <a:bodyPr>
            <a:normAutofit fontScale="90000"/>
          </a:bodyPr>
          <a:lstStyle/>
          <a:p>
            <a:r>
              <a:rPr lang="en-US"/>
              <a:t>AMPS Treatment:</a:t>
            </a:r>
            <a:br>
              <a:rPr lang="en-US"/>
            </a:br>
            <a:r>
              <a:rPr lang="en-US"/>
              <a:t>Combined Outpatient PT and OT Perspectives</a:t>
            </a:r>
          </a:p>
        </p:txBody>
      </p:sp>
      <p:sp>
        <p:nvSpPr>
          <p:cNvPr id="6" name="Text Placeholder 5">
            <a:extLst>
              <a:ext uri="{FF2B5EF4-FFF2-40B4-BE49-F238E27FC236}">
                <a16:creationId xmlns:a16="http://schemas.microsoft.com/office/drawing/2014/main" id="{1F0A9162-5899-7839-6EC5-F7BC49B7205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4034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FEAA-9A1E-3BE7-ED26-53DCBC2BC8EE}"/>
              </a:ext>
            </a:extLst>
          </p:cNvPr>
          <p:cNvSpPr>
            <a:spLocks noGrp="1"/>
          </p:cNvSpPr>
          <p:nvPr>
            <p:ph type="title"/>
          </p:nvPr>
        </p:nvSpPr>
        <p:spPr/>
        <p:txBody>
          <a:bodyPr/>
          <a:lstStyle/>
          <a:p>
            <a:r>
              <a:rPr lang="en-US"/>
              <a:t>General Guidelines</a:t>
            </a:r>
          </a:p>
        </p:txBody>
      </p:sp>
      <p:sp>
        <p:nvSpPr>
          <p:cNvPr id="3" name="Content Placeholder 2">
            <a:extLst>
              <a:ext uri="{FF2B5EF4-FFF2-40B4-BE49-F238E27FC236}">
                <a16:creationId xmlns:a16="http://schemas.microsoft.com/office/drawing/2014/main" id="{4C031E97-8D22-0E46-6684-5DECA65B9203}"/>
              </a:ext>
            </a:extLst>
          </p:cNvPr>
          <p:cNvSpPr>
            <a:spLocks noGrp="1"/>
          </p:cNvSpPr>
          <p:nvPr>
            <p:ph idx="1"/>
          </p:nvPr>
        </p:nvSpPr>
        <p:spPr/>
        <p:txBody>
          <a:bodyPr>
            <a:normAutofit fontScale="70000" lnSpcReduction="20000"/>
          </a:bodyPr>
          <a:lstStyle/>
          <a:p>
            <a:r>
              <a:rPr lang="en-US" dirty="0"/>
              <a:t>Individual treatment plans are vital</a:t>
            </a:r>
          </a:p>
          <a:p>
            <a:r>
              <a:rPr lang="en-US" dirty="0"/>
              <a:t>Education about AMPS </a:t>
            </a:r>
            <a:r>
              <a:rPr lang="en-US" sz="1100" dirty="0"/>
              <a:t>(Coles &amp; </a:t>
            </a:r>
            <a:r>
              <a:rPr lang="en-US" sz="1100" dirty="0" err="1"/>
              <a:t>Uziel</a:t>
            </a:r>
            <a:r>
              <a:rPr lang="en-US" sz="1100" dirty="0"/>
              <a:t> 2021; Weiss &amp; </a:t>
            </a:r>
            <a:r>
              <a:rPr lang="en-US" sz="1100" dirty="0" err="1"/>
              <a:t>Kashikar-Zuck</a:t>
            </a:r>
            <a:r>
              <a:rPr lang="en-US" sz="1100" dirty="0"/>
              <a:t>, 2021)</a:t>
            </a:r>
          </a:p>
          <a:p>
            <a:pPr lvl="1"/>
            <a:r>
              <a:rPr lang="en-US" dirty="0"/>
              <a:t>StopChildhoodPain.org</a:t>
            </a:r>
          </a:p>
          <a:p>
            <a:r>
              <a:rPr lang="en-US" dirty="0"/>
              <a:t>Don’t discuss their pain in treatment sessions</a:t>
            </a:r>
          </a:p>
          <a:p>
            <a:r>
              <a:rPr lang="en-US" dirty="0"/>
              <a:t>Parents remain out of sessions </a:t>
            </a:r>
            <a:r>
              <a:rPr lang="en-US" sz="1200" dirty="0"/>
              <a:t>(Sherry &amp; </a:t>
            </a:r>
            <a:r>
              <a:rPr lang="en-US" sz="1200" dirty="0" err="1"/>
              <a:t>Krepcio</a:t>
            </a:r>
            <a:r>
              <a:rPr lang="en-US" sz="1200" dirty="0"/>
              <a:t>, 2014)</a:t>
            </a:r>
          </a:p>
          <a:p>
            <a:r>
              <a:rPr lang="en-US" dirty="0"/>
              <a:t>Building a strong therapeutic relationship grounded in trust is essential </a:t>
            </a:r>
            <a:r>
              <a:rPr lang="en-US" sz="1200" dirty="0"/>
              <a:t>(Neville-Jan, 2003)</a:t>
            </a:r>
          </a:p>
          <a:p>
            <a:r>
              <a:rPr lang="en-US" sz="3200" dirty="0">
                <a:latin typeface="Calibri"/>
                <a:cs typeface="Calibri"/>
              </a:rPr>
              <a:t>It is important to reassure that their perceived pain is real </a:t>
            </a:r>
            <a:r>
              <a:rPr lang="en-US" sz="1200" dirty="0">
                <a:latin typeface="Calibri"/>
                <a:cs typeface="Calibri"/>
              </a:rPr>
              <a:t>(Coles &amp; </a:t>
            </a:r>
            <a:r>
              <a:rPr lang="en-US" sz="1200" dirty="0" err="1">
                <a:latin typeface="Calibri"/>
                <a:cs typeface="Calibri"/>
              </a:rPr>
              <a:t>Uziel</a:t>
            </a:r>
            <a:r>
              <a:rPr lang="en-US" sz="1200" dirty="0">
                <a:latin typeface="Calibri"/>
                <a:cs typeface="Calibri"/>
              </a:rPr>
              <a:t> 2021)</a:t>
            </a:r>
          </a:p>
          <a:p>
            <a:r>
              <a:rPr lang="en-US" dirty="0">
                <a:latin typeface="Calibri"/>
                <a:cs typeface="Calibri"/>
              </a:rPr>
              <a:t>Movement is essential to reset nerve pathways</a:t>
            </a:r>
            <a:r>
              <a:rPr lang="en-US" sz="1200" dirty="0">
                <a:ea typeface="+mn-lt"/>
                <a:cs typeface="+mn-lt"/>
              </a:rPr>
              <a:t> (</a:t>
            </a:r>
            <a:r>
              <a:rPr lang="en-US" sz="1200" dirty="0" err="1">
                <a:ea typeface="+mn-lt"/>
                <a:cs typeface="+mn-lt"/>
              </a:rPr>
              <a:t>Doughtry</a:t>
            </a:r>
            <a:r>
              <a:rPr lang="en-US" sz="1200" dirty="0">
                <a:ea typeface="+mn-lt"/>
                <a:cs typeface="+mn-lt"/>
              </a:rPr>
              <a:t> et al., 2020).   </a:t>
            </a:r>
            <a:endParaRPr lang="en-US" sz="1200" dirty="0"/>
          </a:p>
          <a:p>
            <a:pPr marL="0" indent="0">
              <a:buNone/>
            </a:pPr>
            <a:endParaRPr lang="en-US" dirty="0"/>
          </a:p>
          <a:p>
            <a:pPr lvl="1"/>
            <a:endParaRPr lang="en-US" dirty="0"/>
          </a:p>
        </p:txBody>
      </p:sp>
    </p:spTree>
    <p:extLst>
      <p:ext uri="{BB962C8B-B14F-4D97-AF65-F5344CB8AC3E}">
        <p14:creationId xmlns:p14="http://schemas.microsoft.com/office/powerpoint/2010/main" val="3289728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9B83-CC0C-2C7A-1847-D58482197B86}"/>
              </a:ext>
            </a:extLst>
          </p:cNvPr>
          <p:cNvSpPr>
            <a:spLocks noGrp="1"/>
          </p:cNvSpPr>
          <p:nvPr>
            <p:ph type="title"/>
          </p:nvPr>
        </p:nvSpPr>
        <p:spPr>
          <a:xfrm>
            <a:off x="457200" y="206375"/>
            <a:ext cx="8229600" cy="765176"/>
          </a:xfrm>
        </p:spPr>
        <p:txBody>
          <a:bodyPr>
            <a:normAutofit/>
          </a:bodyPr>
          <a:lstStyle/>
          <a:p>
            <a:r>
              <a:rPr lang="en-US" dirty="0"/>
              <a:t>Frequency in Outpatient</a:t>
            </a:r>
          </a:p>
        </p:txBody>
      </p:sp>
      <p:sp>
        <p:nvSpPr>
          <p:cNvPr id="3" name="Content Placeholder 2">
            <a:extLst>
              <a:ext uri="{FF2B5EF4-FFF2-40B4-BE49-F238E27FC236}">
                <a16:creationId xmlns:a16="http://schemas.microsoft.com/office/drawing/2014/main" id="{B68439C4-1D3E-93BC-07F5-1F0A96DE4CC2}"/>
              </a:ext>
            </a:extLst>
          </p:cNvPr>
          <p:cNvSpPr>
            <a:spLocks noGrp="1"/>
          </p:cNvSpPr>
          <p:nvPr>
            <p:ph idx="1"/>
          </p:nvPr>
        </p:nvSpPr>
        <p:spPr/>
        <p:txBody>
          <a:bodyPr/>
          <a:lstStyle/>
          <a:p>
            <a:r>
              <a:rPr lang="en-US" dirty="0"/>
              <a:t>2-</a:t>
            </a:r>
            <a:r>
              <a:rPr lang="en-US" b="1" dirty="0"/>
              <a:t>3x</a:t>
            </a:r>
            <a:r>
              <a:rPr lang="en-US" dirty="0"/>
              <a:t>/week of PT for 8-12 weeks</a:t>
            </a:r>
          </a:p>
          <a:p>
            <a:r>
              <a:rPr lang="en-US" dirty="0"/>
              <a:t>1-</a:t>
            </a:r>
            <a:r>
              <a:rPr lang="en-US" b="1" dirty="0"/>
              <a:t>2x</a:t>
            </a:r>
            <a:r>
              <a:rPr lang="en-US" dirty="0"/>
              <a:t>/week of OT for 8-12 weeks</a:t>
            </a:r>
          </a:p>
          <a:p>
            <a:r>
              <a:rPr lang="en-US" dirty="0"/>
              <a:t>45 minute sessions</a:t>
            </a:r>
          </a:p>
          <a:p>
            <a:r>
              <a:rPr lang="en-US" dirty="0"/>
              <a:t>Land and aquatic sessions when available</a:t>
            </a:r>
          </a:p>
        </p:txBody>
      </p:sp>
    </p:spTree>
    <p:extLst>
      <p:ext uri="{BB962C8B-B14F-4D97-AF65-F5344CB8AC3E}">
        <p14:creationId xmlns:p14="http://schemas.microsoft.com/office/powerpoint/2010/main" val="315495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A343D-FFFB-5FB0-870E-EC98AF28F19F}"/>
              </a:ext>
            </a:extLst>
          </p:cNvPr>
          <p:cNvSpPr>
            <a:spLocks noGrp="1"/>
          </p:cNvSpPr>
          <p:nvPr>
            <p:ph type="title"/>
          </p:nvPr>
        </p:nvSpPr>
        <p:spPr/>
        <p:txBody>
          <a:bodyPr/>
          <a:lstStyle/>
          <a:p>
            <a:r>
              <a:rPr lang="en-US" dirty="0"/>
              <a:t>PT Specific Treatment Approaches</a:t>
            </a:r>
          </a:p>
        </p:txBody>
      </p:sp>
      <p:sp>
        <p:nvSpPr>
          <p:cNvPr id="5" name="Text Placeholder 4">
            <a:extLst>
              <a:ext uri="{FF2B5EF4-FFF2-40B4-BE49-F238E27FC236}">
                <a16:creationId xmlns:a16="http://schemas.microsoft.com/office/drawing/2014/main" id="{A4F855F1-B881-6145-8581-29657E69BF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1012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AB7A-F5AE-3531-B8E7-9264C1BD2063}"/>
              </a:ext>
            </a:extLst>
          </p:cNvPr>
          <p:cNvSpPr>
            <a:spLocks noGrp="1"/>
          </p:cNvSpPr>
          <p:nvPr>
            <p:ph type="title"/>
          </p:nvPr>
        </p:nvSpPr>
        <p:spPr/>
        <p:txBody>
          <a:bodyPr/>
          <a:lstStyle/>
          <a:p>
            <a:r>
              <a:rPr lang="en-US" dirty="0"/>
              <a:t>PT Interventions</a:t>
            </a:r>
          </a:p>
        </p:txBody>
      </p:sp>
      <p:sp>
        <p:nvSpPr>
          <p:cNvPr id="3" name="Content Placeholder 2">
            <a:extLst>
              <a:ext uri="{FF2B5EF4-FFF2-40B4-BE49-F238E27FC236}">
                <a16:creationId xmlns:a16="http://schemas.microsoft.com/office/drawing/2014/main" id="{EF95F8E1-A9AA-7C1A-3D88-5ECA6157FD49}"/>
              </a:ext>
            </a:extLst>
          </p:cNvPr>
          <p:cNvSpPr>
            <a:spLocks noGrp="1"/>
          </p:cNvSpPr>
          <p:nvPr>
            <p:ph sz="half" idx="1"/>
          </p:nvPr>
        </p:nvSpPr>
        <p:spPr/>
        <p:txBody>
          <a:bodyPr>
            <a:normAutofit fontScale="40000" lnSpcReduction="20000"/>
          </a:bodyPr>
          <a:lstStyle/>
          <a:p>
            <a:r>
              <a:rPr lang="en-US" sz="4800" b="0" i="0" u="none" strike="noStrike" dirty="0">
                <a:solidFill>
                  <a:srgbClr val="000000"/>
                </a:solidFill>
                <a:effectLst/>
                <a:latin typeface="Calibri"/>
                <a:cs typeface="Calibri"/>
              </a:rPr>
              <a:t>Exercises assist with stimulating brain regions responsible in the descending inhibitory pain pathways, resulting in improved pain modulation.</a:t>
            </a:r>
          </a:p>
          <a:p>
            <a:pPr marL="0" indent="0">
              <a:buNone/>
            </a:pPr>
            <a:r>
              <a:rPr lang="en-US" sz="4800" b="0" i="0" u="none" strike="noStrike" dirty="0">
                <a:solidFill>
                  <a:srgbClr val="000000"/>
                </a:solidFill>
                <a:effectLst/>
                <a:latin typeface="Calibri"/>
                <a:cs typeface="Calibri"/>
              </a:rPr>
              <a:t> </a:t>
            </a:r>
            <a:endParaRPr lang="en-US" sz="4800" dirty="0">
              <a:solidFill>
                <a:srgbClr val="000000"/>
              </a:solidFill>
              <a:latin typeface="Calibri"/>
              <a:cs typeface="Calibri"/>
            </a:endParaRPr>
          </a:p>
          <a:p>
            <a:r>
              <a:rPr lang="en-US" sz="4800" b="0" i="0" u="none" strike="noStrike" dirty="0">
                <a:solidFill>
                  <a:srgbClr val="000000"/>
                </a:solidFill>
                <a:effectLst/>
                <a:latin typeface="Calibri"/>
                <a:cs typeface="Calibri"/>
              </a:rPr>
              <a:t>Functional MRI studies have demonstrated that consistent exercise can reduce pain perception in individuals with fibromyalgia through neurological changes.</a:t>
            </a:r>
            <a:r>
              <a:rPr lang="en-US" sz="4800" dirty="0">
                <a:solidFill>
                  <a:srgbClr val="000000"/>
                </a:solidFill>
                <a:latin typeface="Calibri"/>
                <a:cs typeface="Calibri"/>
              </a:rPr>
              <a:t>  </a:t>
            </a:r>
            <a:endParaRPr lang="en-US" sz="4800" dirty="0"/>
          </a:p>
        </p:txBody>
      </p:sp>
      <p:pic>
        <p:nvPicPr>
          <p:cNvPr id="8" name="Content Placeholder 7" descr="Person squatting with a kettlebell">
            <a:extLst>
              <a:ext uri="{FF2B5EF4-FFF2-40B4-BE49-F238E27FC236}">
                <a16:creationId xmlns:a16="http://schemas.microsoft.com/office/drawing/2014/main" id="{B396143E-38C5-D486-E8AE-2913DD9EBAC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550987"/>
            <a:ext cx="4038600" cy="2692400"/>
          </a:xfrm>
        </p:spPr>
      </p:pic>
      <p:sp>
        <p:nvSpPr>
          <p:cNvPr id="4" name="TextBox 3">
            <a:extLst>
              <a:ext uri="{FF2B5EF4-FFF2-40B4-BE49-F238E27FC236}">
                <a16:creationId xmlns:a16="http://schemas.microsoft.com/office/drawing/2014/main" id="{CDBDCB13-AF15-1DB1-13E8-61B3215A1EFB}"/>
              </a:ext>
            </a:extLst>
          </p:cNvPr>
          <p:cNvSpPr txBox="1"/>
          <p:nvPr/>
        </p:nvSpPr>
        <p:spPr>
          <a:xfrm>
            <a:off x="2575934" y="2169412"/>
            <a:ext cx="1330711" cy="246221"/>
          </a:xfrm>
          <a:prstGeom prst="rect">
            <a:avLst/>
          </a:prstGeom>
          <a:noFill/>
        </p:spPr>
        <p:txBody>
          <a:bodyPr wrap="square" rtlCol="0">
            <a:spAutoFit/>
          </a:bodyPr>
          <a:lstStyle/>
          <a:p>
            <a:r>
              <a:rPr lang="en-US" sz="1000" dirty="0">
                <a:solidFill>
                  <a:srgbClr val="000000"/>
                </a:solidFill>
                <a:latin typeface="Calibri"/>
                <a:cs typeface="Calibri"/>
              </a:rPr>
              <a:t>(Black &amp; </a:t>
            </a:r>
            <a:r>
              <a:rPr lang="en-US" sz="1000" dirty="0" err="1">
                <a:solidFill>
                  <a:srgbClr val="000000"/>
                </a:solidFill>
                <a:latin typeface="Calibri"/>
                <a:cs typeface="Calibri"/>
              </a:rPr>
              <a:t>Zuck</a:t>
            </a:r>
            <a:r>
              <a:rPr lang="en-US" sz="1000" dirty="0">
                <a:solidFill>
                  <a:srgbClr val="000000"/>
                </a:solidFill>
                <a:latin typeface="Calibri"/>
                <a:cs typeface="Calibri"/>
              </a:rPr>
              <a:t>, 2016)</a:t>
            </a:r>
          </a:p>
        </p:txBody>
      </p:sp>
      <p:sp>
        <p:nvSpPr>
          <p:cNvPr id="5" name="TextBox 4">
            <a:extLst>
              <a:ext uri="{FF2B5EF4-FFF2-40B4-BE49-F238E27FC236}">
                <a16:creationId xmlns:a16="http://schemas.microsoft.com/office/drawing/2014/main" id="{7AF01F62-D00C-4DFD-050F-C276F6492D4E}"/>
              </a:ext>
            </a:extLst>
          </p:cNvPr>
          <p:cNvSpPr txBox="1"/>
          <p:nvPr/>
        </p:nvSpPr>
        <p:spPr>
          <a:xfrm>
            <a:off x="1891991" y="3990988"/>
            <a:ext cx="1486827" cy="246221"/>
          </a:xfrm>
          <a:prstGeom prst="rect">
            <a:avLst/>
          </a:prstGeom>
          <a:noFill/>
        </p:spPr>
        <p:txBody>
          <a:bodyPr wrap="square" rtlCol="0">
            <a:spAutoFit/>
          </a:bodyPr>
          <a:lstStyle/>
          <a:p>
            <a:r>
              <a:rPr lang="en-US" sz="1000" dirty="0">
                <a:cs typeface="Calibri"/>
              </a:rPr>
              <a:t>(Coles &amp; </a:t>
            </a:r>
            <a:r>
              <a:rPr lang="en-US" sz="1000" dirty="0" err="1">
                <a:cs typeface="Calibri"/>
              </a:rPr>
              <a:t>Uziel</a:t>
            </a:r>
            <a:r>
              <a:rPr lang="en-US" sz="1000" dirty="0">
                <a:cs typeface="Calibri"/>
              </a:rPr>
              <a:t> 2021)</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158181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Disclosure Information</a:t>
            </a:r>
            <a:endParaRPr lang="en-US"/>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933A-F1EF-BAD0-6D94-FDC94DEB1174}"/>
              </a:ext>
            </a:extLst>
          </p:cNvPr>
          <p:cNvSpPr>
            <a:spLocks noGrp="1"/>
          </p:cNvSpPr>
          <p:nvPr>
            <p:ph type="title"/>
          </p:nvPr>
        </p:nvSpPr>
        <p:spPr>
          <a:xfrm>
            <a:off x="457200" y="206375"/>
            <a:ext cx="8229600" cy="857250"/>
          </a:xfrm>
        </p:spPr>
        <p:txBody>
          <a:bodyPr anchor="ctr">
            <a:normAutofit/>
          </a:bodyPr>
          <a:lstStyle/>
          <a:p>
            <a:r>
              <a:rPr lang="en-US" dirty="0"/>
              <a:t>PT Interventions</a:t>
            </a:r>
          </a:p>
        </p:txBody>
      </p:sp>
      <p:pic>
        <p:nvPicPr>
          <p:cNvPr id="6" name="Content Placeholder 5" descr="Woman jogging in park">
            <a:extLst>
              <a:ext uri="{FF2B5EF4-FFF2-40B4-BE49-F238E27FC236}">
                <a16:creationId xmlns:a16="http://schemas.microsoft.com/office/drawing/2014/main" id="{542CBCAC-7322-DF29-9DC7-E3059423A5A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3974" r="6601" b="1"/>
          <a:stretch/>
        </p:blipFill>
        <p:spPr>
          <a:xfrm>
            <a:off x="457200" y="1200150"/>
            <a:ext cx="4038600" cy="3394075"/>
          </a:xfrm>
          <a:noFill/>
        </p:spPr>
      </p:pic>
      <p:sp>
        <p:nvSpPr>
          <p:cNvPr id="3" name="Content Placeholder 2">
            <a:extLst>
              <a:ext uri="{FF2B5EF4-FFF2-40B4-BE49-F238E27FC236}">
                <a16:creationId xmlns:a16="http://schemas.microsoft.com/office/drawing/2014/main" id="{B3B3AF5B-2D74-CC0A-DF8C-5DA260E37B44}"/>
              </a:ext>
            </a:extLst>
          </p:cNvPr>
          <p:cNvSpPr>
            <a:spLocks noGrp="1"/>
          </p:cNvSpPr>
          <p:nvPr>
            <p:ph sz="half" idx="2"/>
          </p:nvPr>
        </p:nvSpPr>
        <p:spPr>
          <a:xfrm>
            <a:off x="4648200" y="1200150"/>
            <a:ext cx="4038600" cy="3394075"/>
          </a:xfrm>
        </p:spPr>
        <p:txBody>
          <a:bodyPr vert="horz" lIns="91440" tIns="45720" rIns="91440" bIns="45720" rtlCol="0">
            <a:normAutofit/>
          </a:bodyPr>
          <a:lstStyle/>
          <a:p>
            <a:pPr>
              <a:lnSpc>
                <a:spcPct val="90000"/>
              </a:lnSpc>
            </a:pPr>
            <a:r>
              <a:rPr lang="en-US" sz="1500" dirty="0"/>
              <a:t>Black &amp; </a:t>
            </a:r>
            <a:r>
              <a:rPr lang="en-US" sz="1500" dirty="0" err="1"/>
              <a:t>Zuck</a:t>
            </a:r>
            <a:r>
              <a:rPr lang="en-US" sz="1500" dirty="0"/>
              <a:t> proposed a new exercise approach, termed “Fibromyalgia Integrative Training” for a tailored and progressive exercise program including: </a:t>
            </a:r>
          </a:p>
          <a:p>
            <a:pPr lvl="1">
              <a:lnSpc>
                <a:spcPct val="90000"/>
              </a:lnSpc>
            </a:pPr>
            <a:r>
              <a:rPr lang="en-US" sz="1500" dirty="0"/>
              <a:t>(1) Neuromuscular Training: improved movement mechanics with functional based movements progressing from isometric, concentric, eccentric, to the full functional movement </a:t>
            </a:r>
          </a:p>
          <a:p>
            <a:pPr lvl="1">
              <a:lnSpc>
                <a:spcPct val="90000"/>
              </a:lnSpc>
            </a:pPr>
            <a:r>
              <a:rPr lang="en-US" sz="1500" dirty="0"/>
              <a:t>(2) Cognitive Behavioral therapy </a:t>
            </a:r>
          </a:p>
          <a:p>
            <a:pPr marL="457200" lvl="1" indent="0">
              <a:lnSpc>
                <a:spcPct val="90000"/>
              </a:lnSpc>
              <a:buNone/>
            </a:pPr>
            <a:endParaRPr lang="en-US" sz="1500" dirty="0"/>
          </a:p>
          <a:p>
            <a:pPr>
              <a:lnSpc>
                <a:spcPct val="90000"/>
              </a:lnSpc>
            </a:pPr>
            <a:endParaRPr lang="en-US" sz="1500" dirty="0"/>
          </a:p>
        </p:txBody>
      </p:sp>
      <p:sp>
        <p:nvSpPr>
          <p:cNvPr id="7" name="TextBox 6">
            <a:extLst>
              <a:ext uri="{FF2B5EF4-FFF2-40B4-BE49-F238E27FC236}">
                <a16:creationId xmlns:a16="http://schemas.microsoft.com/office/drawing/2014/main" id="{D72D6E4E-60FF-3BD4-B769-8B40212DE12B}"/>
              </a:ext>
            </a:extLst>
          </p:cNvPr>
          <p:cNvSpPr txBox="1"/>
          <p:nvPr/>
        </p:nvSpPr>
        <p:spPr>
          <a:xfrm>
            <a:off x="5590479" y="4607639"/>
            <a:ext cx="1947746" cy="246221"/>
          </a:xfrm>
          <a:prstGeom prst="rect">
            <a:avLst/>
          </a:prstGeom>
          <a:noFill/>
        </p:spPr>
        <p:txBody>
          <a:bodyPr wrap="square" rtlCol="0">
            <a:spAutoFit/>
          </a:bodyPr>
          <a:lstStyle/>
          <a:p>
            <a:r>
              <a:rPr lang="en-US" sz="1000" dirty="0"/>
              <a:t>(Black &amp; </a:t>
            </a:r>
            <a:r>
              <a:rPr lang="en-US" sz="1000" dirty="0" err="1"/>
              <a:t>Zuck</a:t>
            </a:r>
            <a:r>
              <a:rPr lang="en-US" sz="1000" dirty="0"/>
              <a:t>, 2016)</a:t>
            </a:r>
          </a:p>
        </p:txBody>
      </p:sp>
    </p:spTree>
    <p:extLst>
      <p:ext uri="{BB962C8B-B14F-4D97-AF65-F5344CB8AC3E}">
        <p14:creationId xmlns:p14="http://schemas.microsoft.com/office/powerpoint/2010/main" val="1337169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ECB8-4073-3A80-73FB-2D2F7C6CAAD8}"/>
              </a:ext>
            </a:extLst>
          </p:cNvPr>
          <p:cNvSpPr>
            <a:spLocks noGrp="1"/>
          </p:cNvSpPr>
          <p:nvPr>
            <p:ph type="title"/>
          </p:nvPr>
        </p:nvSpPr>
        <p:spPr/>
        <p:txBody>
          <a:bodyPr/>
          <a:lstStyle/>
          <a:p>
            <a:r>
              <a:rPr lang="en-US">
                <a:cs typeface="Calibri"/>
              </a:rPr>
              <a:t>Encourage Activity!</a:t>
            </a:r>
            <a:endParaRPr lang="en-US"/>
          </a:p>
        </p:txBody>
      </p:sp>
      <p:sp>
        <p:nvSpPr>
          <p:cNvPr id="3" name="Content Placeholder 2">
            <a:extLst>
              <a:ext uri="{FF2B5EF4-FFF2-40B4-BE49-F238E27FC236}">
                <a16:creationId xmlns:a16="http://schemas.microsoft.com/office/drawing/2014/main" id="{809DE4E5-AB25-5A00-8A9F-5EFCDAC6725E}"/>
              </a:ext>
            </a:extLst>
          </p:cNvPr>
          <p:cNvSpPr>
            <a:spLocks noGrp="1"/>
          </p:cNvSpPr>
          <p:nvPr>
            <p:ph idx="1"/>
          </p:nvPr>
        </p:nvSpPr>
        <p:spPr>
          <a:xfrm>
            <a:off x="4755829" y="1296099"/>
            <a:ext cx="3788096" cy="3555446"/>
          </a:xfrm>
        </p:spPr>
        <p:txBody>
          <a:bodyPr vert="horz" lIns="91440" tIns="45720" rIns="91440" bIns="45720" rtlCol="0" anchor="t">
            <a:noAutofit/>
          </a:bodyPr>
          <a:lstStyle/>
          <a:p>
            <a:pPr marL="228600" lvl="0" indent="-228600" rtl="0">
              <a:buChar char="•"/>
            </a:pPr>
            <a:r>
              <a:rPr lang="en-US" sz="1600" dirty="0">
                <a:latin typeface="Calibri"/>
                <a:ea typeface="Calibri"/>
                <a:cs typeface="Calibri"/>
              </a:rPr>
              <a:t>American Pain Society recommends at least 30 minutes of moderate to vigorous activity 2-3x/week in individuals with fibromyalgia</a:t>
            </a:r>
          </a:p>
          <a:p>
            <a:pPr marL="228600" lvl="0" indent="-228600" rtl="0">
              <a:buChar char="•"/>
            </a:pPr>
            <a:r>
              <a:rPr lang="en-US" sz="1600" dirty="0">
                <a:latin typeface="Calibri"/>
                <a:ea typeface="Calibri"/>
                <a:cs typeface="Calibri"/>
              </a:rPr>
              <a:t>Resistance exercises have been shown to reduce physical activity, and aerobic exercises to reduce pain levels in children and adolescents with fibromyalgia </a:t>
            </a:r>
            <a:endParaRPr lang="en-US" sz="1600" dirty="0">
              <a:latin typeface="Calibri"/>
              <a:cs typeface="Calibri"/>
            </a:endParaRPr>
          </a:p>
          <a:p>
            <a:pPr marL="228600" lvl="0" indent="-228600" rtl="0">
              <a:buChar char="•"/>
            </a:pPr>
            <a:r>
              <a:rPr lang="en-US" sz="1600" dirty="0">
                <a:cs typeface="Calibri"/>
              </a:rPr>
              <a:t>Movement is helpful and not harmful in their child’s recovery</a:t>
            </a:r>
          </a:p>
        </p:txBody>
      </p:sp>
      <p:sp>
        <p:nvSpPr>
          <p:cNvPr id="6" name="TextBox 5">
            <a:extLst>
              <a:ext uri="{FF2B5EF4-FFF2-40B4-BE49-F238E27FC236}">
                <a16:creationId xmlns:a16="http://schemas.microsoft.com/office/drawing/2014/main" id="{88D35DFA-C378-41E3-3065-DEBA8624519D}"/>
              </a:ext>
            </a:extLst>
          </p:cNvPr>
          <p:cNvSpPr txBox="1"/>
          <p:nvPr/>
        </p:nvSpPr>
        <p:spPr>
          <a:xfrm>
            <a:off x="7430827" y="2046718"/>
            <a:ext cx="1947746" cy="246221"/>
          </a:xfrm>
          <a:prstGeom prst="rect">
            <a:avLst/>
          </a:prstGeom>
          <a:noFill/>
        </p:spPr>
        <p:txBody>
          <a:bodyPr wrap="square" rtlCol="0">
            <a:spAutoFit/>
          </a:bodyPr>
          <a:lstStyle/>
          <a:p>
            <a:r>
              <a:rPr lang="en-US" sz="1000" dirty="0"/>
              <a:t>(Black &amp; </a:t>
            </a:r>
            <a:r>
              <a:rPr lang="en-US" sz="1000" dirty="0" err="1"/>
              <a:t>Zuck</a:t>
            </a:r>
            <a:r>
              <a:rPr lang="en-US" sz="1000" dirty="0"/>
              <a:t>, 2016)</a:t>
            </a:r>
          </a:p>
        </p:txBody>
      </p:sp>
      <p:sp>
        <p:nvSpPr>
          <p:cNvPr id="7" name="TextBox 6">
            <a:extLst>
              <a:ext uri="{FF2B5EF4-FFF2-40B4-BE49-F238E27FC236}">
                <a16:creationId xmlns:a16="http://schemas.microsoft.com/office/drawing/2014/main" id="{49E99AEC-8A53-1B70-1F14-7169C238101F}"/>
              </a:ext>
            </a:extLst>
          </p:cNvPr>
          <p:cNvSpPr txBox="1"/>
          <p:nvPr/>
        </p:nvSpPr>
        <p:spPr>
          <a:xfrm>
            <a:off x="6142696" y="3388440"/>
            <a:ext cx="1947746" cy="246221"/>
          </a:xfrm>
          <a:prstGeom prst="rect">
            <a:avLst/>
          </a:prstGeom>
          <a:noFill/>
        </p:spPr>
        <p:txBody>
          <a:bodyPr wrap="square" rtlCol="0">
            <a:spAutoFit/>
          </a:bodyPr>
          <a:lstStyle/>
          <a:p>
            <a:r>
              <a:rPr lang="en-US" sz="1000" dirty="0"/>
              <a:t>(Black &amp; </a:t>
            </a:r>
            <a:r>
              <a:rPr lang="en-US" sz="1000" dirty="0" err="1"/>
              <a:t>Zuck</a:t>
            </a:r>
            <a:r>
              <a:rPr lang="en-US" sz="1000" dirty="0"/>
              <a:t>, 2016)</a:t>
            </a:r>
          </a:p>
        </p:txBody>
      </p:sp>
      <p:sp>
        <p:nvSpPr>
          <p:cNvPr id="8" name="TextBox 7">
            <a:extLst>
              <a:ext uri="{FF2B5EF4-FFF2-40B4-BE49-F238E27FC236}">
                <a16:creationId xmlns:a16="http://schemas.microsoft.com/office/drawing/2014/main" id="{EA0F4DB8-166F-3569-5851-537615880D26}"/>
              </a:ext>
            </a:extLst>
          </p:cNvPr>
          <p:cNvSpPr txBox="1"/>
          <p:nvPr/>
        </p:nvSpPr>
        <p:spPr>
          <a:xfrm>
            <a:off x="6764510" y="3880942"/>
            <a:ext cx="1947746" cy="246221"/>
          </a:xfrm>
          <a:prstGeom prst="rect">
            <a:avLst/>
          </a:prstGeom>
          <a:noFill/>
        </p:spPr>
        <p:txBody>
          <a:bodyPr wrap="square" rtlCol="0">
            <a:spAutoFit/>
          </a:bodyPr>
          <a:lstStyle/>
          <a:p>
            <a:r>
              <a:rPr lang="en-US" sz="1000" dirty="0">
                <a:cs typeface="Calibri"/>
              </a:rPr>
              <a:t>(Weiss &amp; </a:t>
            </a:r>
            <a:r>
              <a:rPr lang="en-US" sz="1000" dirty="0" err="1">
                <a:cs typeface="Calibri"/>
              </a:rPr>
              <a:t>Kashikar-Zuck</a:t>
            </a:r>
            <a:r>
              <a:rPr lang="en-US" sz="1000" dirty="0">
                <a:cs typeface="Calibri"/>
              </a:rPr>
              <a:t>, 2021)</a:t>
            </a:r>
            <a:endParaRPr lang="en-US" sz="1000" dirty="0"/>
          </a:p>
        </p:txBody>
      </p:sp>
      <p:pic>
        <p:nvPicPr>
          <p:cNvPr id="10" name="Picture 9" descr="Children running outside">
            <a:extLst>
              <a:ext uri="{FF2B5EF4-FFF2-40B4-BE49-F238E27FC236}">
                <a16:creationId xmlns:a16="http://schemas.microsoft.com/office/drawing/2014/main" id="{776B9DD2-06F2-260C-ABBE-D8D58E285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44" y="1610265"/>
            <a:ext cx="4140256" cy="2393788"/>
          </a:xfrm>
          <a:prstGeom prst="rect">
            <a:avLst/>
          </a:prstGeom>
        </p:spPr>
      </p:pic>
    </p:spTree>
    <p:extLst>
      <p:ext uri="{BB962C8B-B14F-4D97-AF65-F5344CB8AC3E}">
        <p14:creationId xmlns:p14="http://schemas.microsoft.com/office/powerpoint/2010/main" val="194266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1CAE-B096-DC7F-4E2B-6EBA1A17B917}"/>
              </a:ext>
            </a:extLst>
          </p:cNvPr>
          <p:cNvSpPr>
            <a:spLocks noGrp="1"/>
          </p:cNvSpPr>
          <p:nvPr>
            <p:ph type="title"/>
          </p:nvPr>
        </p:nvSpPr>
        <p:spPr/>
        <p:txBody>
          <a:bodyPr/>
          <a:lstStyle/>
          <a:p>
            <a:r>
              <a:rPr lang="en-US">
                <a:cs typeface="Calibri"/>
              </a:rPr>
              <a:t>Frequency Matters!</a:t>
            </a:r>
            <a:endParaRPr lang="en-US"/>
          </a:p>
        </p:txBody>
      </p:sp>
      <p:sp>
        <p:nvSpPr>
          <p:cNvPr id="3" name="Content Placeholder 2">
            <a:extLst>
              <a:ext uri="{FF2B5EF4-FFF2-40B4-BE49-F238E27FC236}">
                <a16:creationId xmlns:a16="http://schemas.microsoft.com/office/drawing/2014/main" id="{400EDDF4-68A0-F6E5-FF88-BA08679660E0}"/>
              </a:ext>
            </a:extLst>
          </p:cNvPr>
          <p:cNvSpPr>
            <a:spLocks noGrp="1"/>
          </p:cNvSpPr>
          <p:nvPr>
            <p:ph idx="1"/>
          </p:nvPr>
        </p:nvSpPr>
        <p:spPr>
          <a:xfrm>
            <a:off x="277587" y="1200150"/>
            <a:ext cx="4686300" cy="3443061"/>
          </a:xfrm>
        </p:spPr>
        <p:txBody>
          <a:bodyPr vert="horz" lIns="91440" tIns="45720" rIns="91440" bIns="45720" rtlCol="0" anchor="t">
            <a:normAutofit fontScale="85000" lnSpcReduction="20000"/>
          </a:bodyPr>
          <a:lstStyle/>
          <a:p>
            <a:r>
              <a:rPr lang="en-US" sz="2400" dirty="0">
                <a:cs typeface="Calibri"/>
              </a:rPr>
              <a:t>Psychology on board</a:t>
            </a:r>
          </a:p>
          <a:p>
            <a:endParaRPr lang="en-US" sz="2400" dirty="0">
              <a:cs typeface="Calibri"/>
            </a:endParaRPr>
          </a:p>
          <a:p>
            <a:r>
              <a:rPr lang="en-US" sz="2400" dirty="0">
                <a:cs typeface="Calibri"/>
              </a:rPr>
              <a:t>PT &amp; OT 3x/week</a:t>
            </a:r>
          </a:p>
          <a:p>
            <a:pPr marL="0" indent="0">
              <a:buNone/>
            </a:pPr>
            <a:endParaRPr lang="en-US" sz="2400" dirty="0">
              <a:cs typeface="Calibri"/>
            </a:endParaRPr>
          </a:p>
          <a:p>
            <a:r>
              <a:rPr lang="en-US" sz="2400" dirty="0">
                <a:cs typeface="Calibri"/>
              </a:rPr>
              <a:t>A cohort of children with fibromyalgia treated with intensive physical and occupational therapy and psychotherapy, demonstrated improvements on standardized testing with improved functioning, endurance, gross motor strength, motivation to address pain, and reported pain levels</a:t>
            </a:r>
          </a:p>
        </p:txBody>
      </p:sp>
      <p:pic>
        <p:nvPicPr>
          <p:cNvPr id="7" name="Picture 6" descr="Hourglass and a calendar">
            <a:extLst>
              <a:ext uri="{FF2B5EF4-FFF2-40B4-BE49-F238E27FC236}">
                <a16:creationId xmlns:a16="http://schemas.microsoft.com/office/drawing/2014/main" id="{59B5BAC3-EB74-EAD5-36FE-26AA4850AFE7}"/>
              </a:ext>
            </a:extLst>
          </p:cNvPr>
          <p:cNvPicPr>
            <a:picLocks noChangeAspect="1"/>
          </p:cNvPicPr>
          <p:nvPr/>
        </p:nvPicPr>
        <p:blipFill rotWithShape="1">
          <a:blip r:embed="rId3">
            <a:extLst>
              <a:ext uri="{28A0092B-C50C-407E-A947-70E740481C1C}">
                <a14:useLocalDpi xmlns:a14="http://schemas.microsoft.com/office/drawing/2010/main" val="0"/>
              </a:ext>
            </a:extLst>
          </a:blip>
          <a:srcRect l="27287"/>
          <a:stretch/>
        </p:blipFill>
        <p:spPr>
          <a:xfrm>
            <a:off x="5298425" y="1338598"/>
            <a:ext cx="3124464" cy="2878645"/>
          </a:xfrm>
          <a:prstGeom prst="rect">
            <a:avLst/>
          </a:prstGeom>
        </p:spPr>
      </p:pic>
      <p:sp>
        <p:nvSpPr>
          <p:cNvPr id="8" name="TextBox 7">
            <a:extLst>
              <a:ext uri="{FF2B5EF4-FFF2-40B4-BE49-F238E27FC236}">
                <a16:creationId xmlns:a16="http://schemas.microsoft.com/office/drawing/2014/main" id="{481F04CD-859F-1184-9031-5B591E8ED1C8}"/>
              </a:ext>
            </a:extLst>
          </p:cNvPr>
          <p:cNvSpPr txBox="1"/>
          <p:nvPr/>
        </p:nvSpPr>
        <p:spPr>
          <a:xfrm>
            <a:off x="1903141" y="4413905"/>
            <a:ext cx="2066693" cy="523220"/>
          </a:xfrm>
          <a:prstGeom prst="rect">
            <a:avLst/>
          </a:prstGeom>
          <a:noFill/>
        </p:spPr>
        <p:txBody>
          <a:bodyPr wrap="square" rtlCol="0">
            <a:spAutoFit/>
          </a:bodyPr>
          <a:lstStyle/>
          <a:p>
            <a:r>
              <a:rPr lang="en-US" sz="1000" dirty="0">
                <a:cs typeface="Calibri"/>
              </a:rPr>
              <a:t>(Sherry et al, 2015)</a:t>
            </a:r>
          </a:p>
          <a:p>
            <a:endParaRPr lang="en-US" dirty="0"/>
          </a:p>
        </p:txBody>
      </p:sp>
    </p:spTree>
    <p:extLst>
      <p:ext uri="{BB962C8B-B14F-4D97-AF65-F5344CB8AC3E}">
        <p14:creationId xmlns:p14="http://schemas.microsoft.com/office/powerpoint/2010/main" val="4170473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E308B1-31F7-B87E-11E0-6CFD8AAEBBC9}"/>
              </a:ext>
            </a:extLst>
          </p:cNvPr>
          <p:cNvSpPr>
            <a:spLocks noGrp="1"/>
          </p:cNvSpPr>
          <p:nvPr>
            <p:ph type="title"/>
          </p:nvPr>
        </p:nvSpPr>
        <p:spPr/>
        <p:txBody>
          <a:bodyPr/>
          <a:lstStyle/>
          <a:p>
            <a:r>
              <a:rPr lang="en-US" dirty="0"/>
              <a:t>OT Specific Treatment Approaches</a:t>
            </a:r>
          </a:p>
        </p:txBody>
      </p:sp>
      <p:sp>
        <p:nvSpPr>
          <p:cNvPr id="5" name="Text Placeholder 4">
            <a:extLst>
              <a:ext uri="{FF2B5EF4-FFF2-40B4-BE49-F238E27FC236}">
                <a16:creationId xmlns:a16="http://schemas.microsoft.com/office/drawing/2014/main" id="{E218901B-9B60-EE3F-ACDF-03F145185D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2339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49F0E5-2A42-4AF4-4333-034BA8951542}"/>
              </a:ext>
            </a:extLst>
          </p:cNvPr>
          <p:cNvSpPr>
            <a:spLocks noGrp="1"/>
          </p:cNvSpPr>
          <p:nvPr>
            <p:ph type="title"/>
          </p:nvPr>
        </p:nvSpPr>
        <p:spPr/>
        <p:txBody>
          <a:bodyPr/>
          <a:lstStyle/>
          <a:p>
            <a:r>
              <a:rPr lang="en-US" dirty="0"/>
              <a:t>OT Treatment Strategies</a:t>
            </a:r>
          </a:p>
        </p:txBody>
      </p:sp>
      <p:sp>
        <p:nvSpPr>
          <p:cNvPr id="5" name="Content Placeholder 4">
            <a:extLst>
              <a:ext uri="{FF2B5EF4-FFF2-40B4-BE49-F238E27FC236}">
                <a16:creationId xmlns:a16="http://schemas.microsoft.com/office/drawing/2014/main" id="{849FC3A9-45AE-0D3A-E924-1056390599A5}"/>
              </a:ext>
            </a:extLst>
          </p:cNvPr>
          <p:cNvSpPr>
            <a:spLocks noGrp="1"/>
          </p:cNvSpPr>
          <p:nvPr>
            <p:ph sz="half" idx="1"/>
          </p:nvPr>
        </p:nvSpPr>
        <p:spPr>
          <a:xfrm>
            <a:off x="4648200" y="1275385"/>
            <a:ext cx="4038600" cy="3394075"/>
          </a:xfrm>
        </p:spPr>
        <p:txBody>
          <a:bodyPr>
            <a:normAutofit fontScale="77500" lnSpcReduction="20000"/>
          </a:bodyPr>
          <a:lstStyle/>
          <a:p>
            <a:r>
              <a:rPr lang="en-US" dirty="0"/>
              <a:t>Meaningful occupations</a:t>
            </a:r>
          </a:p>
          <a:p>
            <a:pPr lvl="1"/>
            <a:r>
              <a:rPr lang="en-US" dirty="0"/>
              <a:t>Sports</a:t>
            </a:r>
          </a:p>
          <a:p>
            <a:pPr lvl="1"/>
            <a:r>
              <a:rPr lang="en-US" dirty="0"/>
              <a:t>Arts and Crafts</a:t>
            </a:r>
          </a:p>
          <a:p>
            <a:pPr lvl="1"/>
            <a:r>
              <a:rPr lang="en-US" dirty="0"/>
              <a:t>Music</a:t>
            </a:r>
          </a:p>
          <a:p>
            <a:pPr lvl="1"/>
            <a:r>
              <a:rPr lang="en-US" dirty="0"/>
              <a:t>Video games</a:t>
            </a:r>
          </a:p>
          <a:p>
            <a:pPr lvl="1"/>
            <a:r>
              <a:rPr lang="en-US" dirty="0"/>
              <a:t>Cooking</a:t>
            </a:r>
          </a:p>
          <a:p>
            <a:r>
              <a:rPr lang="en-US" dirty="0"/>
              <a:t>Implementing better routines</a:t>
            </a:r>
          </a:p>
          <a:p>
            <a:r>
              <a:rPr lang="en-US" dirty="0"/>
              <a:t>Self-Advocacy</a:t>
            </a:r>
          </a:p>
          <a:p>
            <a:r>
              <a:rPr lang="en-US" dirty="0"/>
              <a:t>Education </a:t>
            </a:r>
          </a:p>
          <a:p>
            <a:r>
              <a:rPr lang="en-US" dirty="0"/>
              <a:t>Therapeutic Use of Self</a:t>
            </a:r>
          </a:p>
          <a:p>
            <a:pPr marL="0" indent="0">
              <a:buNone/>
            </a:pPr>
            <a:endParaRPr lang="en-US" dirty="0"/>
          </a:p>
        </p:txBody>
      </p:sp>
      <p:pic>
        <p:nvPicPr>
          <p:cNvPr id="10" name="Content Placeholder 9" descr="Person pouring milk">
            <a:extLst>
              <a:ext uri="{FF2B5EF4-FFF2-40B4-BE49-F238E27FC236}">
                <a16:creationId xmlns:a16="http://schemas.microsoft.com/office/drawing/2014/main" id="{2E38C7BB-D8E5-0A3F-C96D-D01272C0C9D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7694" y="1509136"/>
            <a:ext cx="4038600" cy="2695079"/>
          </a:xfrm>
        </p:spPr>
      </p:pic>
      <p:sp>
        <p:nvSpPr>
          <p:cNvPr id="2" name="TextBox 1">
            <a:extLst>
              <a:ext uri="{FF2B5EF4-FFF2-40B4-BE49-F238E27FC236}">
                <a16:creationId xmlns:a16="http://schemas.microsoft.com/office/drawing/2014/main" id="{60DAB2F6-2B60-7D99-AA1F-A13BAE548420}"/>
              </a:ext>
            </a:extLst>
          </p:cNvPr>
          <p:cNvSpPr txBox="1"/>
          <p:nvPr/>
        </p:nvSpPr>
        <p:spPr>
          <a:xfrm>
            <a:off x="5500655" y="4814014"/>
            <a:ext cx="1843482" cy="246221"/>
          </a:xfrm>
          <a:prstGeom prst="rect">
            <a:avLst/>
          </a:prstGeom>
          <a:noFill/>
        </p:spPr>
        <p:txBody>
          <a:bodyPr wrap="square" rtlCol="0">
            <a:spAutoFit/>
          </a:bodyPr>
          <a:lstStyle/>
          <a:p>
            <a:r>
              <a:rPr lang="en-US" sz="1000" dirty="0"/>
              <a:t>(AOTA, 2021; Durban, 2019)</a:t>
            </a:r>
          </a:p>
        </p:txBody>
      </p:sp>
    </p:spTree>
    <p:extLst>
      <p:ext uri="{BB962C8B-B14F-4D97-AF65-F5344CB8AC3E}">
        <p14:creationId xmlns:p14="http://schemas.microsoft.com/office/powerpoint/2010/main" val="3875993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3497-95B1-3B14-A0CC-D57682B308C0}"/>
              </a:ext>
            </a:extLst>
          </p:cNvPr>
          <p:cNvSpPr>
            <a:spLocks noGrp="1"/>
          </p:cNvSpPr>
          <p:nvPr>
            <p:ph type="title"/>
          </p:nvPr>
        </p:nvSpPr>
        <p:spPr/>
        <p:txBody>
          <a:bodyPr/>
          <a:lstStyle/>
          <a:p>
            <a:r>
              <a:rPr lang="en-US" dirty="0"/>
              <a:t>OT Treatment Strategies</a:t>
            </a:r>
          </a:p>
        </p:txBody>
      </p:sp>
      <p:sp>
        <p:nvSpPr>
          <p:cNvPr id="3" name="Content Placeholder 2">
            <a:extLst>
              <a:ext uri="{FF2B5EF4-FFF2-40B4-BE49-F238E27FC236}">
                <a16:creationId xmlns:a16="http://schemas.microsoft.com/office/drawing/2014/main" id="{6840CFA7-66AC-0915-E027-CE0B100DE680}"/>
              </a:ext>
            </a:extLst>
          </p:cNvPr>
          <p:cNvSpPr>
            <a:spLocks noGrp="1"/>
          </p:cNvSpPr>
          <p:nvPr>
            <p:ph idx="1"/>
          </p:nvPr>
        </p:nvSpPr>
        <p:spPr/>
        <p:txBody>
          <a:bodyPr>
            <a:normAutofit fontScale="62500" lnSpcReduction="20000"/>
          </a:bodyPr>
          <a:lstStyle/>
          <a:p>
            <a:r>
              <a:rPr lang="en-US" dirty="0"/>
              <a:t>Obstacle Courses</a:t>
            </a:r>
          </a:p>
          <a:p>
            <a:r>
              <a:rPr lang="en-US" dirty="0"/>
              <a:t>Yoga </a:t>
            </a:r>
          </a:p>
          <a:p>
            <a:r>
              <a:rPr lang="en-US" dirty="0" err="1"/>
              <a:t>Theraputty</a:t>
            </a:r>
            <a:r>
              <a:rPr lang="en-US" dirty="0"/>
              <a:t> activities</a:t>
            </a:r>
          </a:p>
          <a:p>
            <a:r>
              <a:rPr lang="en-US" dirty="0"/>
              <a:t>Desensitization activities</a:t>
            </a:r>
          </a:p>
          <a:p>
            <a:r>
              <a:rPr lang="en-US" dirty="0"/>
              <a:t>Board Games</a:t>
            </a:r>
          </a:p>
          <a:p>
            <a:r>
              <a:rPr lang="en-US" dirty="0"/>
              <a:t>Puzzles</a:t>
            </a:r>
          </a:p>
          <a:p>
            <a:r>
              <a:rPr lang="en-US" dirty="0"/>
              <a:t>Mindfulness, Meditation</a:t>
            </a:r>
          </a:p>
          <a:p>
            <a:r>
              <a:rPr lang="en-US" dirty="0"/>
              <a:t>Interoception Awareness</a:t>
            </a:r>
          </a:p>
          <a:p>
            <a:pPr marL="0" indent="0">
              <a:buNone/>
            </a:pPr>
            <a:endParaRPr lang="en-US" sz="1500" dirty="0"/>
          </a:p>
          <a:p>
            <a:r>
              <a:rPr lang="en-US" dirty="0"/>
              <a:t>Graded Motor Imagery</a:t>
            </a:r>
          </a:p>
          <a:p>
            <a:r>
              <a:rPr lang="en-US" dirty="0"/>
              <a:t>Virtual Realty</a:t>
            </a:r>
          </a:p>
        </p:txBody>
      </p:sp>
      <p:sp>
        <p:nvSpPr>
          <p:cNvPr id="4" name="TextBox 3">
            <a:extLst>
              <a:ext uri="{FF2B5EF4-FFF2-40B4-BE49-F238E27FC236}">
                <a16:creationId xmlns:a16="http://schemas.microsoft.com/office/drawing/2014/main" id="{3EED5B3D-47E4-938C-51AA-67953E00BFF8}"/>
              </a:ext>
            </a:extLst>
          </p:cNvPr>
          <p:cNvSpPr txBox="1"/>
          <p:nvPr/>
        </p:nvSpPr>
        <p:spPr>
          <a:xfrm>
            <a:off x="911293" y="4730750"/>
            <a:ext cx="1843482" cy="246221"/>
          </a:xfrm>
          <a:prstGeom prst="rect">
            <a:avLst/>
          </a:prstGeom>
          <a:noFill/>
        </p:spPr>
        <p:txBody>
          <a:bodyPr wrap="square" rtlCol="0">
            <a:spAutoFit/>
          </a:bodyPr>
          <a:lstStyle/>
          <a:p>
            <a:r>
              <a:rPr lang="en-US" sz="1000" dirty="0"/>
              <a:t>(AOTA, 2021; Durban, 2019)</a:t>
            </a:r>
          </a:p>
        </p:txBody>
      </p:sp>
      <p:sp>
        <p:nvSpPr>
          <p:cNvPr id="5" name="TextBox 4">
            <a:extLst>
              <a:ext uri="{FF2B5EF4-FFF2-40B4-BE49-F238E27FC236}">
                <a16:creationId xmlns:a16="http://schemas.microsoft.com/office/drawing/2014/main" id="{5AC040BB-81F8-9B6E-2702-50D169404672}"/>
              </a:ext>
            </a:extLst>
          </p:cNvPr>
          <p:cNvSpPr txBox="1"/>
          <p:nvPr/>
        </p:nvSpPr>
        <p:spPr>
          <a:xfrm>
            <a:off x="1932972" y="3576577"/>
            <a:ext cx="4056927" cy="215444"/>
          </a:xfrm>
          <a:prstGeom prst="rect">
            <a:avLst/>
          </a:prstGeom>
          <a:noFill/>
        </p:spPr>
        <p:txBody>
          <a:bodyPr wrap="square" rtlCol="0">
            <a:spAutoFit/>
          </a:bodyPr>
          <a:lstStyle/>
          <a:p>
            <a:r>
              <a:rPr lang="en-US" sz="800" dirty="0"/>
              <a:t>(</a:t>
            </a:r>
            <a:r>
              <a:rPr lang="en-US" sz="800" dirty="0" err="1"/>
              <a:t>Peelgrane</a:t>
            </a:r>
            <a:r>
              <a:rPr lang="en-US" sz="800" dirty="0"/>
              <a:t>, Spencer, &amp; Mahler, 2022)</a:t>
            </a:r>
          </a:p>
        </p:txBody>
      </p:sp>
      <p:pic>
        <p:nvPicPr>
          <p:cNvPr id="7" name="Picture 6" descr="Children doing yoga">
            <a:extLst>
              <a:ext uri="{FF2B5EF4-FFF2-40B4-BE49-F238E27FC236}">
                <a16:creationId xmlns:a16="http://schemas.microsoft.com/office/drawing/2014/main" id="{372697C7-D37B-DD6F-1411-29BC3A95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999" y="1555936"/>
            <a:ext cx="3726957" cy="2487110"/>
          </a:xfrm>
          <a:prstGeom prst="rect">
            <a:avLst/>
          </a:prstGeom>
        </p:spPr>
      </p:pic>
    </p:spTree>
    <p:extLst>
      <p:ext uri="{BB962C8B-B14F-4D97-AF65-F5344CB8AC3E}">
        <p14:creationId xmlns:p14="http://schemas.microsoft.com/office/powerpoint/2010/main" val="3544367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78E2E-49D5-E05F-DC30-EF8C92892863}"/>
              </a:ext>
            </a:extLst>
          </p:cNvPr>
          <p:cNvSpPr>
            <a:spLocks noGrp="1"/>
          </p:cNvSpPr>
          <p:nvPr>
            <p:ph type="title"/>
          </p:nvPr>
        </p:nvSpPr>
        <p:spPr/>
        <p:txBody>
          <a:bodyPr/>
          <a:lstStyle/>
          <a:p>
            <a:r>
              <a:rPr lang="en-US"/>
              <a:t>Home Exercise Programs</a:t>
            </a:r>
          </a:p>
        </p:txBody>
      </p:sp>
      <p:sp>
        <p:nvSpPr>
          <p:cNvPr id="5" name="Text Placeholder 4">
            <a:extLst>
              <a:ext uri="{FF2B5EF4-FFF2-40B4-BE49-F238E27FC236}">
                <a16:creationId xmlns:a16="http://schemas.microsoft.com/office/drawing/2014/main" id="{7C5AAFF0-7E1E-29E3-7949-B552508140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21667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A8F6-BD71-5CA3-4CDA-5904DA7D43E6}"/>
              </a:ext>
            </a:extLst>
          </p:cNvPr>
          <p:cNvSpPr>
            <a:spLocks noGrp="1"/>
          </p:cNvSpPr>
          <p:nvPr>
            <p:ph type="title"/>
          </p:nvPr>
        </p:nvSpPr>
        <p:spPr>
          <a:xfrm>
            <a:off x="457200" y="206375"/>
            <a:ext cx="8229600" cy="857250"/>
          </a:xfrm>
        </p:spPr>
        <p:txBody>
          <a:bodyPr anchor="ctr">
            <a:normAutofit/>
          </a:bodyPr>
          <a:lstStyle/>
          <a:p>
            <a:r>
              <a:rPr lang="en-US"/>
              <a:t>Promoting Longterm Adherence</a:t>
            </a:r>
          </a:p>
        </p:txBody>
      </p:sp>
      <p:graphicFrame>
        <p:nvGraphicFramePr>
          <p:cNvPr id="7" name="Content Placeholder 2">
            <a:extLst>
              <a:ext uri="{FF2B5EF4-FFF2-40B4-BE49-F238E27FC236}">
                <a16:creationId xmlns:a16="http://schemas.microsoft.com/office/drawing/2014/main" id="{913EDCBB-A2A8-8FDE-B47E-D1D67E0D7ECD}"/>
              </a:ext>
            </a:extLst>
          </p:cNvPr>
          <p:cNvGraphicFramePr>
            <a:graphicFrameLocks noGrp="1"/>
          </p:cNvGraphicFramePr>
          <p:nvPr>
            <p:ph idx="1"/>
            <p:extLst>
              <p:ext uri="{D42A27DB-BD31-4B8C-83A1-F6EECF244321}">
                <p14:modId xmlns:p14="http://schemas.microsoft.com/office/powerpoint/2010/main" val="1366192390"/>
              </p:ext>
            </p:extLst>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1E01F15-91D8-4052-33F7-DB65432258DA}"/>
              </a:ext>
            </a:extLst>
          </p:cNvPr>
          <p:cNvSpPr txBox="1"/>
          <p:nvPr/>
        </p:nvSpPr>
        <p:spPr>
          <a:xfrm>
            <a:off x="2839844" y="2230244"/>
            <a:ext cx="1732156" cy="523220"/>
          </a:xfrm>
          <a:prstGeom prst="rect">
            <a:avLst/>
          </a:prstGeom>
          <a:noFill/>
        </p:spPr>
        <p:txBody>
          <a:bodyPr wrap="square" rtlCol="0">
            <a:spAutoFit/>
          </a:bodyPr>
          <a:lstStyle/>
          <a:p>
            <a:r>
              <a:rPr lang="en-US" sz="1000" dirty="0"/>
              <a:t>(Black &amp; </a:t>
            </a:r>
            <a:r>
              <a:rPr lang="en-US" sz="1000" dirty="0" err="1"/>
              <a:t>Zuck</a:t>
            </a:r>
            <a:r>
              <a:rPr lang="en-US" sz="1000" dirty="0"/>
              <a:t>, 2016).</a:t>
            </a:r>
          </a:p>
          <a:p>
            <a:endParaRPr lang="en-US" dirty="0"/>
          </a:p>
        </p:txBody>
      </p:sp>
      <p:sp>
        <p:nvSpPr>
          <p:cNvPr id="4" name="TextBox 3">
            <a:extLst>
              <a:ext uri="{FF2B5EF4-FFF2-40B4-BE49-F238E27FC236}">
                <a16:creationId xmlns:a16="http://schemas.microsoft.com/office/drawing/2014/main" id="{12EA0D9F-D4ED-C9FC-43B3-CCC2FD62A660}"/>
              </a:ext>
            </a:extLst>
          </p:cNvPr>
          <p:cNvSpPr txBox="1"/>
          <p:nvPr/>
        </p:nvSpPr>
        <p:spPr>
          <a:xfrm>
            <a:off x="2940205" y="4129669"/>
            <a:ext cx="1732156" cy="523220"/>
          </a:xfrm>
          <a:prstGeom prst="rect">
            <a:avLst/>
          </a:prstGeom>
          <a:noFill/>
        </p:spPr>
        <p:txBody>
          <a:bodyPr wrap="square" rtlCol="0">
            <a:spAutoFit/>
          </a:bodyPr>
          <a:lstStyle/>
          <a:p>
            <a:r>
              <a:rPr lang="en-US" sz="1000" dirty="0"/>
              <a:t>(Black &amp; </a:t>
            </a:r>
            <a:r>
              <a:rPr lang="en-US" sz="1000" dirty="0" err="1"/>
              <a:t>Zuck</a:t>
            </a:r>
            <a:r>
              <a:rPr lang="en-US" sz="1000" dirty="0"/>
              <a:t>, 2016).</a:t>
            </a:r>
          </a:p>
          <a:p>
            <a:endParaRPr lang="en-US" dirty="0"/>
          </a:p>
        </p:txBody>
      </p:sp>
      <p:sp>
        <p:nvSpPr>
          <p:cNvPr id="5" name="TextBox 4">
            <a:extLst>
              <a:ext uri="{FF2B5EF4-FFF2-40B4-BE49-F238E27FC236}">
                <a16:creationId xmlns:a16="http://schemas.microsoft.com/office/drawing/2014/main" id="{26A9D309-D3E8-5DCB-D925-2C54CEDF5933}"/>
              </a:ext>
            </a:extLst>
          </p:cNvPr>
          <p:cNvSpPr txBox="1"/>
          <p:nvPr/>
        </p:nvSpPr>
        <p:spPr>
          <a:xfrm>
            <a:off x="6374781" y="4119933"/>
            <a:ext cx="1732156" cy="246221"/>
          </a:xfrm>
          <a:prstGeom prst="rect">
            <a:avLst/>
          </a:prstGeom>
          <a:noFill/>
        </p:spPr>
        <p:txBody>
          <a:bodyPr wrap="square" rtlCol="0">
            <a:spAutoFit/>
          </a:bodyPr>
          <a:lstStyle/>
          <a:p>
            <a:pPr lvl="0"/>
            <a:r>
              <a:rPr lang="en-US" sz="1000" dirty="0"/>
              <a:t>(Vasileios et al., 2022) </a:t>
            </a:r>
          </a:p>
        </p:txBody>
      </p:sp>
    </p:spTree>
    <p:extLst>
      <p:ext uri="{BB962C8B-B14F-4D97-AF65-F5344CB8AC3E}">
        <p14:creationId xmlns:p14="http://schemas.microsoft.com/office/powerpoint/2010/main" val="2249473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7727-9439-B8C8-6D24-6264975A322F}"/>
              </a:ext>
            </a:extLst>
          </p:cNvPr>
          <p:cNvSpPr>
            <a:spLocks noGrp="1"/>
          </p:cNvSpPr>
          <p:nvPr>
            <p:ph type="title"/>
          </p:nvPr>
        </p:nvSpPr>
        <p:spPr>
          <a:xfrm>
            <a:off x="457200" y="206375"/>
            <a:ext cx="8229600" cy="857250"/>
          </a:xfrm>
        </p:spPr>
        <p:txBody>
          <a:bodyPr anchor="ctr">
            <a:normAutofit/>
          </a:bodyPr>
          <a:lstStyle/>
          <a:p>
            <a:r>
              <a:rPr lang="en-US" dirty="0"/>
              <a:t>Failed Outpatient Services</a:t>
            </a:r>
          </a:p>
        </p:txBody>
      </p:sp>
      <p:pic>
        <p:nvPicPr>
          <p:cNvPr id="4" name="Picture 3" descr="Hospital free to use clip art - WikiClipArt">
            <a:extLst>
              <a:ext uri="{FF2B5EF4-FFF2-40B4-BE49-F238E27FC236}">
                <a16:creationId xmlns:a16="http://schemas.microsoft.com/office/drawing/2014/main" id="{4AC00F58-DCB4-02AE-F84F-B1F6676F733E}"/>
              </a:ext>
            </a:extLst>
          </p:cNvPr>
          <p:cNvPicPr>
            <a:picLocks noChangeAspect="1"/>
          </p:cNvPicPr>
          <p:nvPr/>
        </p:nvPicPr>
        <p:blipFill>
          <a:blip r:embed="rId3"/>
          <a:stretch>
            <a:fillRect/>
          </a:stretch>
        </p:blipFill>
        <p:spPr>
          <a:xfrm>
            <a:off x="699497" y="1200150"/>
            <a:ext cx="3369651" cy="3215866"/>
          </a:xfrm>
          <a:prstGeom prst="rect">
            <a:avLst/>
          </a:prstGeom>
          <a:noFill/>
        </p:spPr>
      </p:pic>
      <p:sp>
        <p:nvSpPr>
          <p:cNvPr id="10" name="Content Placeholder 9">
            <a:extLst>
              <a:ext uri="{FF2B5EF4-FFF2-40B4-BE49-F238E27FC236}">
                <a16:creationId xmlns:a16="http://schemas.microsoft.com/office/drawing/2014/main" id="{DDFF1148-8D0B-E925-C880-05ECC3BCF651}"/>
              </a:ext>
            </a:extLst>
          </p:cNvPr>
          <p:cNvSpPr>
            <a:spLocks noGrp="1"/>
          </p:cNvSpPr>
          <p:nvPr>
            <p:ph sz="half" idx="2"/>
          </p:nvPr>
        </p:nvSpPr>
        <p:spPr>
          <a:xfrm>
            <a:off x="4648200" y="1531434"/>
            <a:ext cx="4038600" cy="3394075"/>
          </a:xfrm>
        </p:spPr>
        <p:txBody>
          <a:bodyPr/>
          <a:lstStyle/>
          <a:p>
            <a:r>
              <a:rPr lang="en-US" dirty="0"/>
              <a:t>Little to no progress following ~12 week outpatient program</a:t>
            </a:r>
          </a:p>
          <a:p>
            <a:r>
              <a:rPr lang="en-US" dirty="0"/>
              <a:t>Next step: Inpatient program</a:t>
            </a:r>
          </a:p>
          <a:p>
            <a:endParaRPr lang="en-US" dirty="0"/>
          </a:p>
        </p:txBody>
      </p:sp>
      <p:sp>
        <p:nvSpPr>
          <p:cNvPr id="11" name="TextBox 10">
            <a:extLst>
              <a:ext uri="{FF2B5EF4-FFF2-40B4-BE49-F238E27FC236}">
                <a16:creationId xmlns:a16="http://schemas.microsoft.com/office/drawing/2014/main" id="{D932CD53-E66A-E474-ABE4-E475330C93F1}"/>
              </a:ext>
            </a:extLst>
          </p:cNvPr>
          <p:cNvSpPr txBox="1"/>
          <p:nvPr/>
        </p:nvSpPr>
        <p:spPr>
          <a:xfrm>
            <a:off x="5367454" y="4594302"/>
            <a:ext cx="1434790" cy="246221"/>
          </a:xfrm>
          <a:prstGeom prst="rect">
            <a:avLst/>
          </a:prstGeom>
          <a:noFill/>
        </p:spPr>
        <p:txBody>
          <a:bodyPr wrap="square" rtlCol="0">
            <a:spAutoFit/>
          </a:bodyPr>
          <a:lstStyle/>
          <a:p>
            <a:r>
              <a:rPr lang="en-US" sz="1000" dirty="0"/>
              <a:t>(Coles &amp; </a:t>
            </a:r>
            <a:r>
              <a:rPr lang="en-US" sz="1000" dirty="0" err="1"/>
              <a:t>Uziel</a:t>
            </a:r>
            <a:r>
              <a:rPr lang="en-US" sz="1000" dirty="0"/>
              <a:t> 2021)</a:t>
            </a:r>
          </a:p>
        </p:txBody>
      </p:sp>
    </p:spTree>
    <p:extLst>
      <p:ext uri="{BB962C8B-B14F-4D97-AF65-F5344CB8AC3E}">
        <p14:creationId xmlns:p14="http://schemas.microsoft.com/office/powerpoint/2010/main" val="825701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9F967-23E3-7F7D-D6E7-1BDE9433D948}"/>
              </a:ext>
            </a:extLst>
          </p:cNvPr>
          <p:cNvSpPr>
            <a:spLocks noGrp="1"/>
          </p:cNvSpPr>
          <p:nvPr>
            <p:ph type="title"/>
          </p:nvPr>
        </p:nvSpPr>
        <p:spPr/>
        <p:txBody>
          <a:bodyPr/>
          <a:lstStyle/>
          <a:p>
            <a:r>
              <a:rPr lang="en-US" dirty="0"/>
              <a:t>Inpatient Programs</a:t>
            </a:r>
          </a:p>
        </p:txBody>
      </p:sp>
      <p:sp>
        <p:nvSpPr>
          <p:cNvPr id="3" name="Content Placeholder 2">
            <a:extLst>
              <a:ext uri="{FF2B5EF4-FFF2-40B4-BE49-F238E27FC236}">
                <a16:creationId xmlns:a16="http://schemas.microsoft.com/office/drawing/2014/main" id="{BDC85365-1DF8-F2E7-BE22-B33AD8DA3623}"/>
              </a:ext>
            </a:extLst>
          </p:cNvPr>
          <p:cNvSpPr>
            <a:spLocks noGrp="1"/>
          </p:cNvSpPr>
          <p:nvPr>
            <p:ph sz="half" idx="1"/>
          </p:nvPr>
        </p:nvSpPr>
        <p:spPr/>
        <p:txBody>
          <a:bodyPr vert="horz" lIns="91440" tIns="45720" rIns="91440" bIns="45720" rtlCol="0" anchor="t">
            <a:normAutofit/>
          </a:bodyPr>
          <a:lstStyle/>
          <a:p>
            <a:r>
              <a:rPr lang="en-US" dirty="0"/>
              <a:t>Hospital stay for 1-4 weeks</a:t>
            </a:r>
          </a:p>
          <a:p>
            <a:r>
              <a:rPr lang="en-US" dirty="0"/>
              <a:t>5 hours of therapeutic PT and OT daily</a:t>
            </a:r>
          </a:p>
          <a:p>
            <a:r>
              <a:rPr lang="en-US" dirty="0"/>
              <a:t>Psychotherapy, music and art therapy </a:t>
            </a:r>
          </a:p>
          <a:p>
            <a:pPr marL="0" indent="0">
              <a:buNone/>
            </a:pPr>
            <a:endParaRPr lang="en-US" dirty="0"/>
          </a:p>
        </p:txBody>
      </p:sp>
      <p:sp>
        <p:nvSpPr>
          <p:cNvPr id="4" name="Content Placeholder 3">
            <a:extLst>
              <a:ext uri="{FF2B5EF4-FFF2-40B4-BE49-F238E27FC236}">
                <a16:creationId xmlns:a16="http://schemas.microsoft.com/office/drawing/2014/main" id="{5AF031B7-7A08-1E80-3900-45EBFC3F15FE}"/>
              </a:ext>
            </a:extLst>
          </p:cNvPr>
          <p:cNvSpPr>
            <a:spLocks noGrp="1"/>
          </p:cNvSpPr>
          <p:nvPr>
            <p:ph sz="half" idx="2"/>
          </p:nvPr>
        </p:nvSpPr>
        <p:spPr/>
        <p:txBody>
          <a:bodyPr>
            <a:normAutofit/>
          </a:bodyPr>
          <a:lstStyle/>
          <a:p>
            <a:r>
              <a:rPr lang="en-US" dirty="0"/>
              <a:t>Programs</a:t>
            </a:r>
          </a:p>
          <a:p>
            <a:pPr lvl="1"/>
            <a:r>
              <a:rPr lang="en-US" dirty="0"/>
              <a:t>Children’s Hospital of Philadelphia </a:t>
            </a:r>
          </a:p>
          <a:p>
            <a:pPr lvl="1"/>
            <a:r>
              <a:rPr lang="en-US" dirty="0"/>
              <a:t>Children’s Specialized Hospital at RWJ Barnabas Health in NJ</a:t>
            </a:r>
          </a:p>
          <a:p>
            <a:pPr lvl="1"/>
            <a:r>
              <a:rPr lang="en-US" dirty="0"/>
              <a:t>Children’s Institute of Pittsburgh</a:t>
            </a:r>
          </a:p>
        </p:txBody>
      </p:sp>
      <p:sp>
        <p:nvSpPr>
          <p:cNvPr id="5" name="TextBox 4">
            <a:extLst>
              <a:ext uri="{FF2B5EF4-FFF2-40B4-BE49-F238E27FC236}">
                <a16:creationId xmlns:a16="http://schemas.microsoft.com/office/drawing/2014/main" id="{3E7371B0-D378-30BF-1354-EF641D9D9B84}"/>
              </a:ext>
            </a:extLst>
          </p:cNvPr>
          <p:cNvSpPr txBox="1"/>
          <p:nvPr/>
        </p:nvSpPr>
        <p:spPr>
          <a:xfrm>
            <a:off x="758282" y="4594225"/>
            <a:ext cx="4378713" cy="246221"/>
          </a:xfrm>
          <a:prstGeom prst="rect">
            <a:avLst/>
          </a:prstGeom>
          <a:noFill/>
        </p:spPr>
        <p:txBody>
          <a:bodyPr wrap="square" rtlCol="0">
            <a:spAutoFit/>
          </a:bodyPr>
          <a:lstStyle/>
          <a:p>
            <a:r>
              <a:rPr lang="en-US" sz="1000" dirty="0"/>
              <a:t>https://www.chop.edu/services/therapeutic-hospital-treatment-program-amps</a:t>
            </a:r>
          </a:p>
        </p:txBody>
      </p:sp>
    </p:spTree>
    <p:extLst>
      <p:ext uri="{BB962C8B-B14F-4D97-AF65-F5344CB8AC3E}">
        <p14:creationId xmlns:p14="http://schemas.microsoft.com/office/powerpoint/2010/main" val="62120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A415-7A2C-B106-4FF1-90F922CC8857}"/>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046A6E02-C46D-58A1-5614-9A848E73D19E}"/>
              </a:ext>
            </a:extLst>
          </p:cNvPr>
          <p:cNvSpPr>
            <a:spLocks noGrp="1"/>
          </p:cNvSpPr>
          <p:nvPr>
            <p:ph idx="1"/>
          </p:nvPr>
        </p:nvSpPr>
        <p:spPr/>
        <p:txBody>
          <a:bodyPr vert="horz" lIns="91440" tIns="45720" rIns="91440" bIns="45720" rtlCol="0" anchor="t">
            <a:normAutofit fontScale="70000" lnSpcReduction="20000"/>
          </a:bodyPr>
          <a:lstStyle/>
          <a:p>
            <a:pPr marL="514350" indent="-514350">
              <a:buFont typeface="+mj-lt"/>
              <a:buAutoNum type="arabicPeriod"/>
            </a:pPr>
            <a:r>
              <a:rPr lang="en-US" b="1" dirty="0"/>
              <a:t>Define</a:t>
            </a:r>
            <a:r>
              <a:rPr lang="en-US" dirty="0"/>
              <a:t> Amplified Musculoskeletal Pain Syndrome (AMPS) and understand a patient’s clinical presentation</a:t>
            </a:r>
          </a:p>
          <a:p>
            <a:pPr marL="514350" indent="-514350">
              <a:buFont typeface="+mj-lt"/>
              <a:buAutoNum type="arabicPeriod"/>
            </a:pPr>
            <a:r>
              <a:rPr lang="en-US" b="1" dirty="0"/>
              <a:t>Understand</a:t>
            </a:r>
            <a:r>
              <a:rPr lang="en-US" dirty="0"/>
              <a:t> which medical diagnoses coincide with AMPS</a:t>
            </a:r>
          </a:p>
          <a:p>
            <a:pPr marL="514350" indent="-514350">
              <a:buFont typeface="+mj-lt"/>
              <a:buAutoNum type="arabicPeriod"/>
            </a:pPr>
            <a:r>
              <a:rPr lang="en-US" b="1" dirty="0"/>
              <a:t>Perform</a:t>
            </a:r>
            <a:r>
              <a:rPr lang="en-US" dirty="0"/>
              <a:t> an initial evaluation with reliable and valid tests and measures</a:t>
            </a:r>
          </a:p>
          <a:p>
            <a:pPr marL="514350" indent="-514350">
              <a:buFont typeface="+mj-lt"/>
              <a:buAutoNum type="arabicPeriod"/>
            </a:pPr>
            <a:r>
              <a:rPr lang="en-US" b="1" dirty="0"/>
              <a:t>Synthesize</a:t>
            </a:r>
            <a:r>
              <a:rPr lang="en-US" dirty="0"/>
              <a:t> best practice for rehabilitation interventions for patients with AMPS</a:t>
            </a:r>
          </a:p>
          <a:p>
            <a:pPr marL="514350" indent="-514350">
              <a:buFont typeface="+mj-lt"/>
              <a:buAutoNum type="arabicPeriod"/>
            </a:pPr>
            <a:r>
              <a:rPr lang="en-US" b="1" dirty="0"/>
              <a:t>Formulate </a:t>
            </a:r>
            <a:r>
              <a:rPr lang="en-US" dirty="0"/>
              <a:t>appropriate goals, monitor progress, and means for discharge from rehabilitation services, focusing on physical and occupational therapy </a:t>
            </a:r>
          </a:p>
        </p:txBody>
      </p:sp>
    </p:spTree>
    <p:extLst>
      <p:ext uri="{BB962C8B-B14F-4D97-AF65-F5344CB8AC3E}">
        <p14:creationId xmlns:p14="http://schemas.microsoft.com/office/powerpoint/2010/main" val="4080487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F383-C0D2-A5D1-2C3C-727F802D327E}"/>
              </a:ext>
            </a:extLst>
          </p:cNvPr>
          <p:cNvSpPr>
            <a:spLocks noGrp="1"/>
          </p:cNvSpPr>
          <p:nvPr>
            <p:ph type="title"/>
          </p:nvPr>
        </p:nvSpPr>
        <p:spPr/>
        <p:txBody>
          <a:bodyPr/>
          <a:lstStyle/>
          <a:p>
            <a:r>
              <a:rPr lang="en-US"/>
              <a:t>Case Study: Mary</a:t>
            </a:r>
          </a:p>
        </p:txBody>
      </p:sp>
      <p:sp>
        <p:nvSpPr>
          <p:cNvPr id="3" name="Text Placeholder 2">
            <a:extLst>
              <a:ext uri="{FF2B5EF4-FFF2-40B4-BE49-F238E27FC236}">
                <a16:creationId xmlns:a16="http://schemas.microsoft.com/office/drawing/2014/main" id="{F56DBCF0-C51B-FAC6-D9A8-A763B2D4F74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4916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7E81-946E-E139-ADDF-B89B31458165}"/>
              </a:ext>
            </a:extLst>
          </p:cNvPr>
          <p:cNvSpPr>
            <a:spLocks noGrp="1"/>
          </p:cNvSpPr>
          <p:nvPr>
            <p:ph type="title"/>
          </p:nvPr>
        </p:nvSpPr>
        <p:spPr/>
        <p:txBody>
          <a:bodyPr/>
          <a:lstStyle/>
          <a:p>
            <a:r>
              <a:rPr lang="en-US"/>
              <a:t>Mary</a:t>
            </a:r>
          </a:p>
        </p:txBody>
      </p:sp>
      <p:pic>
        <p:nvPicPr>
          <p:cNvPr id="5" name="Content Placeholder 4" descr="Sleepy child">
            <a:extLst>
              <a:ext uri="{FF2B5EF4-FFF2-40B4-BE49-F238E27FC236}">
                <a16:creationId xmlns:a16="http://schemas.microsoft.com/office/drawing/2014/main" id="{592FA1C8-330D-F759-37C8-C780A2FFEB5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28950" y="1962150"/>
            <a:ext cx="3086100" cy="2057400"/>
          </a:xfrm>
        </p:spPr>
      </p:pic>
      <p:sp>
        <p:nvSpPr>
          <p:cNvPr id="6" name="TextBox 5">
            <a:extLst>
              <a:ext uri="{FF2B5EF4-FFF2-40B4-BE49-F238E27FC236}">
                <a16:creationId xmlns:a16="http://schemas.microsoft.com/office/drawing/2014/main" id="{F17E6383-7CCA-320F-558A-893434D541CE}"/>
              </a:ext>
            </a:extLst>
          </p:cNvPr>
          <p:cNvSpPr txBox="1"/>
          <p:nvPr/>
        </p:nvSpPr>
        <p:spPr>
          <a:xfrm>
            <a:off x="1019175" y="1140799"/>
            <a:ext cx="1676400" cy="830997"/>
          </a:xfrm>
          <a:prstGeom prst="rect">
            <a:avLst/>
          </a:prstGeom>
          <a:noFill/>
        </p:spPr>
        <p:txBody>
          <a:bodyPr wrap="square" rtlCol="0">
            <a:spAutoFit/>
          </a:bodyPr>
          <a:lstStyle/>
          <a:p>
            <a:r>
              <a:rPr lang="en-US" sz="1600" dirty="0"/>
              <a:t>Mild skin changes/irritation on legs</a:t>
            </a:r>
          </a:p>
        </p:txBody>
      </p:sp>
      <p:sp>
        <p:nvSpPr>
          <p:cNvPr id="7" name="TextBox 6">
            <a:extLst>
              <a:ext uri="{FF2B5EF4-FFF2-40B4-BE49-F238E27FC236}">
                <a16:creationId xmlns:a16="http://schemas.microsoft.com/office/drawing/2014/main" id="{D383B3C3-1371-2B7B-F0A5-A4B6C249F52A}"/>
              </a:ext>
            </a:extLst>
          </p:cNvPr>
          <p:cNvSpPr txBox="1"/>
          <p:nvPr/>
        </p:nvSpPr>
        <p:spPr>
          <a:xfrm>
            <a:off x="424841" y="2126089"/>
            <a:ext cx="2095500" cy="1323439"/>
          </a:xfrm>
          <a:prstGeom prst="rect">
            <a:avLst/>
          </a:prstGeom>
          <a:noFill/>
        </p:spPr>
        <p:txBody>
          <a:bodyPr wrap="square" rtlCol="0">
            <a:spAutoFit/>
          </a:bodyPr>
          <a:lstStyle/>
          <a:p>
            <a:r>
              <a:rPr lang="en-US" sz="1600" dirty="0"/>
              <a:t>Complaining of varying pain throughout body for 2 years following day of fun outdoor activity (during COVID)</a:t>
            </a:r>
          </a:p>
        </p:txBody>
      </p:sp>
      <p:sp>
        <p:nvSpPr>
          <p:cNvPr id="9" name="TextBox 8">
            <a:extLst>
              <a:ext uri="{FF2B5EF4-FFF2-40B4-BE49-F238E27FC236}">
                <a16:creationId xmlns:a16="http://schemas.microsoft.com/office/drawing/2014/main" id="{8C0F84B1-6B81-2CA9-0410-CB52CA63885D}"/>
              </a:ext>
            </a:extLst>
          </p:cNvPr>
          <p:cNvSpPr txBox="1"/>
          <p:nvPr/>
        </p:nvSpPr>
        <p:spPr>
          <a:xfrm>
            <a:off x="3438293" y="1372079"/>
            <a:ext cx="2568498" cy="338554"/>
          </a:xfrm>
          <a:prstGeom prst="rect">
            <a:avLst/>
          </a:prstGeom>
          <a:noFill/>
        </p:spPr>
        <p:txBody>
          <a:bodyPr wrap="square" rtlCol="0">
            <a:spAutoFit/>
          </a:bodyPr>
          <a:lstStyle/>
          <a:p>
            <a:r>
              <a:rPr lang="en-US" sz="1600" dirty="0"/>
              <a:t>8-year-old female</a:t>
            </a:r>
          </a:p>
        </p:txBody>
      </p:sp>
      <p:sp>
        <p:nvSpPr>
          <p:cNvPr id="10" name="TextBox 9">
            <a:extLst>
              <a:ext uri="{FF2B5EF4-FFF2-40B4-BE49-F238E27FC236}">
                <a16:creationId xmlns:a16="http://schemas.microsoft.com/office/drawing/2014/main" id="{C2766556-8DAE-DEAD-7ED1-C1310BB9FD2C}"/>
              </a:ext>
            </a:extLst>
          </p:cNvPr>
          <p:cNvSpPr txBox="1"/>
          <p:nvPr/>
        </p:nvSpPr>
        <p:spPr>
          <a:xfrm>
            <a:off x="6248400" y="1095046"/>
            <a:ext cx="1676400" cy="1323439"/>
          </a:xfrm>
          <a:prstGeom prst="rect">
            <a:avLst/>
          </a:prstGeom>
          <a:noFill/>
        </p:spPr>
        <p:txBody>
          <a:bodyPr wrap="square" rtlCol="0">
            <a:spAutoFit/>
          </a:bodyPr>
          <a:lstStyle/>
          <a:p>
            <a:r>
              <a:rPr lang="en-US" sz="1600" dirty="0"/>
              <a:t>Decreased interest in physical activities- would rather read or play on tablet</a:t>
            </a:r>
          </a:p>
        </p:txBody>
      </p:sp>
      <p:sp>
        <p:nvSpPr>
          <p:cNvPr id="11" name="TextBox 10">
            <a:extLst>
              <a:ext uri="{FF2B5EF4-FFF2-40B4-BE49-F238E27FC236}">
                <a16:creationId xmlns:a16="http://schemas.microsoft.com/office/drawing/2014/main" id="{671B008F-BF5B-6C57-F8D0-F1911E12AAF9}"/>
              </a:ext>
            </a:extLst>
          </p:cNvPr>
          <p:cNvSpPr txBox="1"/>
          <p:nvPr/>
        </p:nvSpPr>
        <p:spPr>
          <a:xfrm>
            <a:off x="6627376" y="2582846"/>
            <a:ext cx="1676400" cy="584775"/>
          </a:xfrm>
          <a:prstGeom prst="rect">
            <a:avLst/>
          </a:prstGeom>
          <a:noFill/>
        </p:spPr>
        <p:txBody>
          <a:bodyPr wrap="square" rtlCol="0">
            <a:spAutoFit/>
          </a:bodyPr>
          <a:lstStyle/>
          <a:p>
            <a:r>
              <a:rPr lang="en-US" sz="1600" dirty="0"/>
              <a:t>Not attending school regularly</a:t>
            </a:r>
          </a:p>
        </p:txBody>
      </p:sp>
      <p:sp>
        <p:nvSpPr>
          <p:cNvPr id="12" name="TextBox 11">
            <a:extLst>
              <a:ext uri="{FF2B5EF4-FFF2-40B4-BE49-F238E27FC236}">
                <a16:creationId xmlns:a16="http://schemas.microsoft.com/office/drawing/2014/main" id="{987F0EB7-1A25-A26A-E388-FD38DD078EA9}"/>
              </a:ext>
            </a:extLst>
          </p:cNvPr>
          <p:cNvSpPr txBox="1"/>
          <p:nvPr/>
        </p:nvSpPr>
        <p:spPr>
          <a:xfrm>
            <a:off x="3200400" y="4171950"/>
            <a:ext cx="3962400" cy="830997"/>
          </a:xfrm>
          <a:prstGeom prst="rect">
            <a:avLst/>
          </a:prstGeom>
          <a:noFill/>
        </p:spPr>
        <p:txBody>
          <a:bodyPr wrap="square" rtlCol="0">
            <a:spAutoFit/>
          </a:bodyPr>
          <a:lstStyle/>
          <a:p>
            <a:r>
              <a:rPr lang="en-US" sz="1600" dirty="0"/>
              <a:t>Rheumatologist diagnosed with AMPS, Arthralgia- unspecified joint and Musculoskeletal pain</a:t>
            </a:r>
          </a:p>
        </p:txBody>
      </p:sp>
      <p:sp>
        <p:nvSpPr>
          <p:cNvPr id="4" name="TextBox 3">
            <a:extLst>
              <a:ext uri="{FF2B5EF4-FFF2-40B4-BE49-F238E27FC236}">
                <a16:creationId xmlns:a16="http://schemas.microsoft.com/office/drawing/2014/main" id="{D6E641EE-9E53-3BD4-B692-40FD6CE49273}"/>
              </a:ext>
            </a:extLst>
          </p:cNvPr>
          <p:cNvSpPr txBox="1"/>
          <p:nvPr/>
        </p:nvSpPr>
        <p:spPr>
          <a:xfrm>
            <a:off x="587762" y="3848784"/>
            <a:ext cx="2307838" cy="584775"/>
          </a:xfrm>
          <a:prstGeom prst="rect">
            <a:avLst/>
          </a:prstGeom>
          <a:noFill/>
        </p:spPr>
        <p:txBody>
          <a:bodyPr wrap="square" rtlCol="0">
            <a:spAutoFit/>
          </a:bodyPr>
          <a:lstStyle/>
          <a:p>
            <a:r>
              <a:rPr lang="en-US" sz="1600" dirty="0"/>
              <a:t>ODD and Adjustment Disorder diagnoses</a:t>
            </a:r>
          </a:p>
        </p:txBody>
      </p:sp>
      <p:sp>
        <p:nvSpPr>
          <p:cNvPr id="13" name="TextBox 12">
            <a:extLst>
              <a:ext uri="{FF2B5EF4-FFF2-40B4-BE49-F238E27FC236}">
                <a16:creationId xmlns:a16="http://schemas.microsoft.com/office/drawing/2014/main" id="{090119F9-07F0-8ECA-E781-10F41BD2C529}"/>
              </a:ext>
            </a:extLst>
          </p:cNvPr>
          <p:cNvSpPr txBox="1"/>
          <p:nvPr/>
        </p:nvSpPr>
        <p:spPr>
          <a:xfrm>
            <a:off x="6575503" y="3434775"/>
            <a:ext cx="2111297" cy="584775"/>
          </a:xfrm>
          <a:prstGeom prst="rect">
            <a:avLst/>
          </a:prstGeom>
          <a:noFill/>
        </p:spPr>
        <p:txBody>
          <a:bodyPr wrap="square" rtlCol="0">
            <a:spAutoFit/>
          </a:bodyPr>
          <a:lstStyle/>
          <a:p>
            <a:r>
              <a:rPr lang="en-US" sz="1600" dirty="0"/>
              <a:t>Family history of pain, financial hardships</a:t>
            </a:r>
          </a:p>
        </p:txBody>
      </p:sp>
    </p:spTree>
    <p:extLst>
      <p:ext uri="{BB962C8B-B14F-4D97-AF65-F5344CB8AC3E}">
        <p14:creationId xmlns:p14="http://schemas.microsoft.com/office/powerpoint/2010/main" val="18660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4"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1980-0656-AC56-715B-4349C5F0E02E}"/>
              </a:ext>
            </a:extLst>
          </p:cNvPr>
          <p:cNvSpPr>
            <a:spLocks noGrp="1"/>
          </p:cNvSpPr>
          <p:nvPr>
            <p:ph type="title"/>
          </p:nvPr>
        </p:nvSpPr>
        <p:spPr/>
        <p:txBody>
          <a:bodyPr/>
          <a:lstStyle/>
          <a:p>
            <a:r>
              <a:rPr lang="en-US" dirty="0"/>
              <a:t>Physical Therapy</a:t>
            </a:r>
          </a:p>
        </p:txBody>
      </p:sp>
      <p:sp>
        <p:nvSpPr>
          <p:cNvPr id="3" name="Content Placeholder 2">
            <a:extLst>
              <a:ext uri="{FF2B5EF4-FFF2-40B4-BE49-F238E27FC236}">
                <a16:creationId xmlns:a16="http://schemas.microsoft.com/office/drawing/2014/main" id="{74793D55-38C0-586C-E9B9-7FEA65C92773}"/>
              </a:ext>
            </a:extLst>
          </p:cNvPr>
          <p:cNvSpPr>
            <a:spLocks noGrp="1"/>
          </p:cNvSpPr>
          <p:nvPr>
            <p:ph idx="1"/>
          </p:nvPr>
        </p:nvSpPr>
        <p:spPr/>
        <p:txBody>
          <a:bodyPr vert="horz" lIns="91440" tIns="45720" rIns="91440" bIns="45720" rtlCol="0" anchor="t">
            <a:normAutofit fontScale="85000" lnSpcReduction="20000"/>
          </a:bodyPr>
          <a:lstStyle/>
          <a:p>
            <a:endParaRPr lang="en-US" sz="1500" dirty="0">
              <a:ea typeface="Calibri"/>
              <a:cs typeface="Calibri"/>
            </a:endParaRPr>
          </a:p>
          <a:p>
            <a:r>
              <a:rPr lang="en-US" sz="1900" dirty="0">
                <a:ea typeface="Calibri"/>
                <a:cs typeface="Calibri"/>
              </a:rPr>
              <a:t>Pain levels </a:t>
            </a:r>
          </a:p>
          <a:p>
            <a:pPr lvl="1">
              <a:buFont typeface="Arial" panose="020B0604020202020204" pitchFamily="34" charset="0"/>
              <a:buChar char="•"/>
            </a:pPr>
            <a:r>
              <a:rPr lang="en-US" sz="1400" dirty="0">
                <a:ea typeface="Calibri"/>
                <a:cs typeface="Calibri"/>
              </a:rPr>
              <a:t>FACES: 10/10 at worst; 4/10 at eval</a:t>
            </a:r>
          </a:p>
          <a:p>
            <a:pPr lvl="1">
              <a:buFont typeface="Arial" panose="020B0604020202020204" pitchFamily="34" charset="0"/>
              <a:buChar char="•"/>
            </a:pPr>
            <a:r>
              <a:rPr lang="en-US" sz="1400" dirty="0">
                <a:ea typeface="Calibri"/>
                <a:cs typeface="Calibri"/>
              </a:rPr>
              <a:t>Balance</a:t>
            </a:r>
            <a:endParaRPr lang="en-US" dirty="0">
              <a:ea typeface="Calibri"/>
              <a:cs typeface="Calibri"/>
            </a:endParaRPr>
          </a:p>
          <a:p>
            <a:r>
              <a:rPr lang="en-US" sz="1800" dirty="0">
                <a:ea typeface="Calibri"/>
                <a:cs typeface="Calibri"/>
              </a:rPr>
              <a:t>Gait</a:t>
            </a:r>
          </a:p>
          <a:p>
            <a:pPr lvl="1"/>
            <a:r>
              <a:rPr lang="en-US" sz="1400" dirty="0">
                <a:ea typeface="Calibri"/>
                <a:cs typeface="Calibri"/>
              </a:rPr>
              <a:t>Decreased cadence, decreased plantarflexion push off in terminal swing bilaterally </a:t>
            </a:r>
          </a:p>
          <a:p>
            <a:r>
              <a:rPr lang="en-US" sz="1800" dirty="0">
                <a:ea typeface="Calibri"/>
                <a:cs typeface="Calibri"/>
              </a:rPr>
              <a:t>Fundamental motor abilities</a:t>
            </a:r>
          </a:p>
          <a:p>
            <a:pPr lvl="1"/>
            <a:r>
              <a:rPr lang="en-US" sz="1400" dirty="0">
                <a:ea typeface="Calibri"/>
                <a:cs typeface="Calibri"/>
              </a:rPr>
              <a:t>Decreased fluidity with skipping</a:t>
            </a:r>
          </a:p>
          <a:p>
            <a:pPr lvl="1"/>
            <a:r>
              <a:rPr lang="en-US" sz="1400" dirty="0">
                <a:ea typeface="Calibri"/>
                <a:cs typeface="Calibri"/>
              </a:rPr>
              <a:t>Impaired single limb hopping</a:t>
            </a:r>
          </a:p>
          <a:p>
            <a:pPr>
              <a:buChar char="•"/>
            </a:pPr>
            <a:r>
              <a:rPr lang="en-US" sz="1800" dirty="0">
                <a:ea typeface="Calibri"/>
                <a:cs typeface="Calibri"/>
              </a:rPr>
              <a:t>Balance</a:t>
            </a:r>
            <a:endParaRPr lang="en-US" dirty="0">
              <a:ea typeface="Calibri"/>
              <a:cs typeface="Calibri"/>
            </a:endParaRPr>
          </a:p>
          <a:p>
            <a:pPr lvl="1">
              <a:buChar char="•"/>
            </a:pPr>
            <a:r>
              <a:rPr lang="en-US" sz="1400" dirty="0">
                <a:ea typeface="Calibri"/>
                <a:cs typeface="Calibri"/>
              </a:rPr>
              <a:t>Impaired single limb stance</a:t>
            </a:r>
          </a:p>
          <a:p>
            <a:r>
              <a:rPr lang="en-US" sz="1800" dirty="0">
                <a:ea typeface="Calibri"/>
                <a:cs typeface="Calibri"/>
              </a:rPr>
              <a:t>Manual Muscle Testing</a:t>
            </a:r>
          </a:p>
          <a:p>
            <a:pPr lvl="1">
              <a:buChar char="•"/>
            </a:pPr>
            <a:r>
              <a:rPr lang="en-US" sz="1400" dirty="0">
                <a:ea typeface="Calibri"/>
                <a:cs typeface="Calibri"/>
              </a:rPr>
              <a:t>Impaired 3/5 strength globally</a:t>
            </a:r>
          </a:p>
          <a:p>
            <a:pPr lvl="1">
              <a:buChar char="•"/>
            </a:pPr>
            <a:r>
              <a:rPr lang="en-US" sz="1400" dirty="0">
                <a:ea typeface="Calibri"/>
                <a:cs typeface="Calibri"/>
              </a:rPr>
              <a:t>Impaired core strength on timed 30 second abdominal crunch </a:t>
            </a:r>
            <a:endParaRPr lang="en-US" dirty="0"/>
          </a:p>
          <a:p>
            <a:r>
              <a:rPr lang="en-US" sz="1800" dirty="0">
                <a:ea typeface="Calibri"/>
                <a:cs typeface="Calibri"/>
              </a:rPr>
              <a:t>Endurance</a:t>
            </a:r>
          </a:p>
          <a:p>
            <a:pPr lvl="1">
              <a:buChar char="•"/>
            </a:pPr>
            <a:r>
              <a:rPr lang="en-US" sz="1400" dirty="0">
                <a:ea typeface="Calibri"/>
                <a:cs typeface="Calibri"/>
              </a:rPr>
              <a:t>Below average on 3 minute walk test</a:t>
            </a:r>
          </a:p>
          <a:p>
            <a:pPr lvl="1">
              <a:buChar char="•"/>
            </a:pPr>
            <a:endParaRPr lang="en-US" sz="1400" dirty="0">
              <a:ea typeface="Calibri"/>
              <a:cs typeface="Calibri"/>
            </a:endParaRPr>
          </a:p>
          <a:p>
            <a:pPr lvl="1">
              <a:buChar char="•"/>
            </a:pPr>
            <a:endParaRPr lang="en-US" sz="1400" dirty="0">
              <a:ea typeface="Calibri"/>
              <a:cs typeface="Calibri"/>
            </a:endParaRPr>
          </a:p>
        </p:txBody>
      </p:sp>
    </p:spTree>
    <p:extLst>
      <p:ext uri="{BB962C8B-B14F-4D97-AF65-F5344CB8AC3E}">
        <p14:creationId xmlns:p14="http://schemas.microsoft.com/office/powerpoint/2010/main" val="209678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C755-BD2B-E756-D027-B243E9942F2E}"/>
              </a:ext>
            </a:extLst>
          </p:cNvPr>
          <p:cNvSpPr>
            <a:spLocks noGrp="1"/>
          </p:cNvSpPr>
          <p:nvPr>
            <p:ph type="title"/>
          </p:nvPr>
        </p:nvSpPr>
        <p:spPr/>
        <p:txBody>
          <a:bodyPr/>
          <a:lstStyle/>
          <a:p>
            <a:r>
              <a:rPr lang="en-US">
                <a:ea typeface="Calibri"/>
                <a:cs typeface="Calibri"/>
              </a:rPr>
              <a:t>Physical Therapy Interventions</a:t>
            </a:r>
            <a:endParaRPr lang="en-US"/>
          </a:p>
        </p:txBody>
      </p:sp>
      <p:sp>
        <p:nvSpPr>
          <p:cNvPr id="3" name="Content Placeholder 2">
            <a:extLst>
              <a:ext uri="{FF2B5EF4-FFF2-40B4-BE49-F238E27FC236}">
                <a16:creationId xmlns:a16="http://schemas.microsoft.com/office/drawing/2014/main" id="{1EA2CDC9-84C5-ED58-E386-9B5F2565038E}"/>
              </a:ext>
            </a:extLst>
          </p:cNvPr>
          <p:cNvSpPr>
            <a:spLocks noGrp="1"/>
          </p:cNvSpPr>
          <p:nvPr>
            <p:ph idx="1"/>
          </p:nvPr>
        </p:nvSpPr>
        <p:spPr/>
        <p:txBody>
          <a:bodyPr vert="horz" lIns="91440" tIns="45720" rIns="91440" bIns="45720" rtlCol="0" anchor="t">
            <a:normAutofit fontScale="70000" lnSpcReduction="20000"/>
          </a:bodyPr>
          <a:lstStyle/>
          <a:p>
            <a:r>
              <a:rPr lang="en-US" dirty="0">
                <a:ea typeface="Calibri"/>
                <a:cs typeface="Calibri"/>
              </a:rPr>
              <a:t>Frequency: 3x/week with home exercise program</a:t>
            </a:r>
            <a:endParaRPr lang="en-US" dirty="0"/>
          </a:p>
          <a:p>
            <a:r>
              <a:rPr lang="en-US" dirty="0">
                <a:ea typeface="Calibri"/>
                <a:cs typeface="Calibri"/>
              </a:rPr>
              <a:t>Cardiovascular endurance:</a:t>
            </a:r>
          </a:p>
          <a:p>
            <a:pPr lvl="1">
              <a:buFont typeface="Courier New" panose="020B0604020202020204" pitchFamily="34" charset="0"/>
              <a:buChar char="o"/>
            </a:pPr>
            <a:r>
              <a:rPr lang="en-US" dirty="0">
                <a:ea typeface="Calibri"/>
                <a:cs typeface="Calibri"/>
              </a:rPr>
              <a:t>Treadmill, seated scooter, biking</a:t>
            </a:r>
          </a:p>
          <a:p>
            <a:r>
              <a:rPr lang="en-US" dirty="0">
                <a:ea typeface="Calibri"/>
                <a:cs typeface="Calibri"/>
              </a:rPr>
              <a:t>Self- paced movement</a:t>
            </a:r>
          </a:p>
          <a:p>
            <a:pPr lvl="1">
              <a:buFont typeface="Courier New" panose="020B0604020202020204" pitchFamily="34" charset="0"/>
              <a:buChar char="o"/>
            </a:pPr>
            <a:r>
              <a:rPr lang="en-US" dirty="0">
                <a:ea typeface="Calibri"/>
                <a:cs typeface="Calibri"/>
              </a:rPr>
              <a:t>Skipping, anterior jumping, hopping, jumping jacks, running across gym (50 feet) for playing board games</a:t>
            </a:r>
          </a:p>
          <a:p>
            <a:r>
              <a:rPr lang="en-US" dirty="0">
                <a:ea typeface="Calibri"/>
                <a:cs typeface="Calibri"/>
              </a:rPr>
              <a:t>Strength training</a:t>
            </a:r>
          </a:p>
          <a:p>
            <a:pPr lvl="1">
              <a:buFont typeface="Courier New" panose="020B0604020202020204" pitchFamily="34" charset="0"/>
              <a:buChar char="o"/>
            </a:pPr>
            <a:r>
              <a:rPr lang="en-US" dirty="0">
                <a:ea typeface="Calibri"/>
                <a:cs typeface="Calibri"/>
              </a:rPr>
              <a:t>Modified push-ups, lateral arm raises, bicep curls</a:t>
            </a:r>
          </a:p>
          <a:p>
            <a:pPr lvl="1">
              <a:buFont typeface="Courier New" panose="020B0604020202020204" pitchFamily="34" charset="0"/>
              <a:buChar char="o"/>
            </a:pPr>
            <a:r>
              <a:rPr lang="en-US" dirty="0">
                <a:ea typeface="Calibri"/>
                <a:cs typeface="Calibri"/>
              </a:rPr>
              <a:t>Squats, bridges, lunges</a:t>
            </a:r>
          </a:p>
          <a:p>
            <a:pPr lvl="1">
              <a:buFont typeface="Courier New" panose="020B0604020202020204" pitchFamily="34" charset="0"/>
              <a:buChar char="o"/>
            </a:pPr>
            <a:r>
              <a:rPr lang="en-US" dirty="0">
                <a:ea typeface="Calibri"/>
                <a:cs typeface="Calibri"/>
              </a:rPr>
              <a:t>Superman hold, side plank, abdominal crunches</a:t>
            </a:r>
          </a:p>
        </p:txBody>
      </p:sp>
    </p:spTree>
    <p:extLst>
      <p:ext uri="{BB962C8B-B14F-4D97-AF65-F5344CB8AC3E}">
        <p14:creationId xmlns:p14="http://schemas.microsoft.com/office/powerpoint/2010/main" val="2367521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42D0-855F-0A36-33CD-C8AB3EEEABA9}"/>
              </a:ext>
            </a:extLst>
          </p:cNvPr>
          <p:cNvSpPr>
            <a:spLocks noGrp="1"/>
          </p:cNvSpPr>
          <p:nvPr>
            <p:ph type="title"/>
          </p:nvPr>
        </p:nvSpPr>
        <p:spPr/>
        <p:txBody>
          <a:bodyPr>
            <a:noAutofit/>
          </a:bodyPr>
          <a:lstStyle/>
          <a:p>
            <a:r>
              <a:rPr lang="en-US" sz="3200">
                <a:cs typeface="Calibri"/>
              </a:rPr>
              <a:t>Physical Therapy Goals/ Means for Discharge </a:t>
            </a:r>
            <a:endParaRPr lang="en-US" sz="3200"/>
          </a:p>
        </p:txBody>
      </p:sp>
      <p:sp>
        <p:nvSpPr>
          <p:cNvPr id="3" name="Content Placeholder 2">
            <a:extLst>
              <a:ext uri="{FF2B5EF4-FFF2-40B4-BE49-F238E27FC236}">
                <a16:creationId xmlns:a16="http://schemas.microsoft.com/office/drawing/2014/main" id="{054B853C-3C66-7761-72A6-F0B651C5962B}"/>
              </a:ext>
            </a:extLst>
          </p:cNvPr>
          <p:cNvSpPr>
            <a:spLocks noGrp="1"/>
          </p:cNvSpPr>
          <p:nvPr>
            <p:ph sz="half" idx="1"/>
          </p:nvPr>
        </p:nvSpPr>
        <p:spPr>
          <a:xfrm>
            <a:off x="457200" y="1200150"/>
            <a:ext cx="7198946" cy="3301268"/>
          </a:xfrm>
        </p:spPr>
        <p:txBody>
          <a:bodyPr vert="horz" lIns="91440" tIns="45720" rIns="91440" bIns="45720" rtlCol="0" anchor="t">
            <a:normAutofit fontScale="55000" lnSpcReduction="20000"/>
          </a:bodyPr>
          <a:lstStyle/>
          <a:p>
            <a:pPr marL="0" indent="0">
              <a:buNone/>
            </a:pPr>
            <a:endParaRPr lang="en-US" dirty="0"/>
          </a:p>
          <a:p>
            <a:pPr marL="0" indent="0">
              <a:buNone/>
            </a:pPr>
            <a:r>
              <a:rPr lang="en-US" b="1" dirty="0">
                <a:ea typeface="+mn-lt"/>
                <a:cs typeface="+mn-lt"/>
              </a:rPr>
              <a:t>Short Term Goals to be achieved in 6 weeks:</a:t>
            </a:r>
            <a:br>
              <a:rPr lang="en-US" dirty="0">
                <a:ea typeface="+mn-lt"/>
                <a:cs typeface="+mn-lt"/>
              </a:rPr>
            </a:br>
            <a:r>
              <a:rPr lang="en-US" dirty="0">
                <a:ea typeface="+mn-lt"/>
                <a:cs typeface="+mn-lt"/>
              </a:rPr>
              <a:t>1. Patient will score age appropriate on three minute walk test to display improved age-appropriate endurance</a:t>
            </a:r>
            <a:br>
              <a:rPr lang="en-US" dirty="0">
                <a:ea typeface="+mn-lt"/>
                <a:cs typeface="+mn-lt"/>
              </a:rPr>
            </a:br>
            <a:r>
              <a:rPr lang="en-US" dirty="0">
                <a:ea typeface="+mn-lt"/>
                <a:cs typeface="+mn-lt"/>
              </a:rPr>
              <a:t>2. Patient will demonstrate ability to perform age matched norms for 30 second sit-up test to demonstrate improve core strength</a:t>
            </a:r>
            <a:br>
              <a:rPr lang="en-US" dirty="0">
                <a:ea typeface="+mn-lt"/>
                <a:cs typeface="+mn-lt"/>
              </a:rPr>
            </a:br>
            <a:r>
              <a:rPr lang="en-US" dirty="0">
                <a:ea typeface="+mn-lt"/>
                <a:cs typeface="+mn-lt"/>
              </a:rPr>
              <a:t>3. Patient will report baseline pain of 3/10 or less for improved functional mobility.</a:t>
            </a:r>
            <a:br>
              <a:rPr lang="en-US" dirty="0">
                <a:ea typeface="+mn-lt"/>
                <a:cs typeface="+mn-lt"/>
              </a:rPr>
            </a:br>
            <a:br>
              <a:rPr lang="en-US" dirty="0">
                <a:ea typeface="+mn-lt"/>
                <a:cs typeface="+mn-lt"/>
              </a:rPr>
            </a:br>
            <a:r>
              <a:rPr lang="en-US" b="1" dirty="0">
                <a:ea typeface="+mn-lt"/>
                <a:cs typeface="+mn-lt"/>
              </a:rPr>
              <a:t>Long Term goals to be achieved in 12 weeks:</a:t>
            </a:r>
            <a:br>
              <a:rPr lang="en-US" dirty="0">
                <a:ea typeface="+mn-lt"/>
                <a:cs typeface="+mn-lt"/>
              </a:rPr>
            </a:br>
            <a:r>
              <a:rPr lang="en-US" dirty="0">
                <a:ea typeface="+mn-lt"/>
                <a:cs typeface="+mn-lt"/>
              </a:rPr>
              <a:t>1. Patient will participate in 30 minutes of continuous play activities outside with friends without reporting fatigue for improved endurance. </a:t>
            </a:r>
            <a:br>
              <a:rPr lang="en-US" dirty="0">
                <a:ea typeface="+mn-lt"/>
                <a:cs typeface="+mn-lt"/>
              </a:rPr>
            </a:br>
            <a:r>
              <a:rPr lang="en-US" dirty="0">
                <a:ea typeface="+mn-lt"/>
                <a:cs typeface="+mn-lt"/>
              </a:rPr>
              <a:t>2. Patient will demonstrate improved gross strength with increased muscle grade to 4/5 globally for improved functioning. </a:t>
            </a:r>
            <a:br>
              <a:rPr lang="en-US" dirty="0">
                <a:ea typeface="+mn-lt"/>
                <a:cs typeface="+mn-lt"/>
              </a:rPr>
            </a:br>
            <a:r>
              <a:rPr lang="en-US" dirty="0">
                <a:ea typeface="+mn-lt"/>
                <a:cs typeface="+mn-lt"/>
              </a:rPr>
              <a:t>3. Patient and family will be (I) and compliant with HEP. </a:t>
            </a:r>
            <a:endParaRPr lang="en-US" dirty="0"/>
          </a:p>
        </p:txBody>
      </p:sp>
    </p:spTree>
    <p:extLst>
      <p:ext uri="{BB962C8B-B14F-4D97-AF65-F5344CB8AC3E}">
        <p14:creationId xmlns:p14="http://schemas.microsoft.com/office/powerpoint/2010/main" val="4293568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D72F-2AB7-BB75-E20F-C046D1A45AA2}"/>
              </a:ext>
            </a:extLst>
          </p:cNvPr>
          <p:cNvSpPr>
            <a:spLocks noGrp="1"/>
          </p:cNvSpPr>
          <p:nvPr>
            <p:ph type="title"/>
          </p:nvPr>
        </p:nvSpPr>
        <p:spPr/>
        <p:txBody>
          <a:bodyPr>
            <a:normAutofit/>
          </a:bodyPr>
          <a:lstStyle/>
          <a:p>
            <a:r>
              <a:rPr lang="en-US" dirty="0"/>
              <a:t>Occupational Therapy</a:t>
            </a:r>
          </a:p>
        </p:txBody>
      </p:sp>
      <p:sp>
        <p:nvSpPr>
          <p:cNvPr id="3" name="Content Placeholder 2">
            <a:extLst>
              <a:ext uri="{FF2B5EF4-FFF2-40B4-BE49-F238E27FC236}">
                <a16:creationId xmlns:a16="http://schemas.microsoft.com/office/drawing/2014/main" id="{FBA4EA95-184E-D078-C9A2-CDCF4BF0FF97}"/>
              </a:ext>
            </a:extLst>
          </p:cNvPr>
          <p:cNvSpPr>
            <a:spLocks noGrp="1"/>
          </p:cNvSpPr>
          <p:nvPr>
            <p:ph sz="half" idx="1"/>
          </p:nvPr>
        </p:nvSpPr>
        <p:spPr/>
        <p:txBody>
          <a:bodyPr>
            <a:normAutofit fontScale="47500" lnSpcReduction="20000"/>
          </a:bodyPr>
          <a:lstStyle/>
          <a:p>
            <a:r>
              <a:rPr lang="en-US" dirty="0"/>
              <a:t>Self-Regulation</a:t>
            </a:r>
          </a:p>
          <a:p>
            <a:pPr lvl="1"/>
            <a:r>
              <a:rPr lang="en-US" dirty="0"/>
              <a:t>Difficulty regulating herself and emotions at times</a:t>
            </a:r>
          </a:p>
          <a:p>
            <a:pPr lvl="1"/>
            <a:r>
              <a:rPr lang="en-US" dirty="0"/>
              <a:t>Combination of over- and under- responding as well as signals being mixed with interoception awareness</a:t>
            </a:r>
          </a:p>
          <a:p>
            <a:r>
              <a:rPr lang="en-US" dirty="0"/>
              <a:t>Sensory Processing</a:t>
            </a:r>
          </a:p>
          <a:p>
            <a:pPr lvl="1"/>
            <a:r>
              <a:rPr lang="en-US" dirty="0"/>
              <a:t>Can be a picky eater and has some sensitivities to clothing</a:t>
            </a:r>
          </a:p>
          <a:p>
            <a:pPr lvl="1"/>
            <a:r>
              <a:rPr lang="en-US" dirty="0"/>
              <a:t>Mild rash on occasion, mild hypersensitivity on legs</a:t>
            </a:r>
          </a:p>
          <a:p>
            <a:r>
              <a:rPr lang="en-US" dirty="0"/>
              <a:t>Motor skills</a:t>
            </a:r>
          </a:p>
          <a:p>
            <a:pPr lvl="1"/>
            <a:r>
              <a:rPr lang="en-US" dirty="0"/>
              <a:t>Decreased core strength and motor planning</a:t>
            </a:r>
          </a:p>
          <a:p>
            <a:pPr lvl="1"/>
            <a:endParaRPr lang="en-US" dirty="0"/>
          </a:p>
          <a:p>
            <a:pPr marL="457200" lvl="1" indent="0">
              <a:buNone/>
            </a:pPr>
            <a:endParaRPr lang="en-US" dirty="0"/>
          </a:p>
          <a:p>
            <a:r>
              <a:rPr lang="en-US" dirty="0"/>
              <a:t>Assessments completed:</a:t>
            </a:r>
          </a:p>
          <a:p>
            <a:pPr lvl="1"/>
            <a:r>
              <a:rPr lang="en-US" dirty="0"/>
              <a:t>FACES Pain Scale, FDI, </a:t>
            </a:r>
            <a:r>
              <a:rPr lang="en-US" dirty="0" err="1"/>
              <a:t>PedsQL</a:t>
            </a:r>
            <a:endParaRPr lang="en-US" dirty="0"/>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9BE23AD4-6149-A0B0-F4FD-9D60EA0BC4F6}"/>
              </a:ext>
            </a:extLst>
          </p:cNvPr>
          <p:cNvSpPr>
            <a:spLocks noGrp="1"/>
          </p:cNvSpPr>
          <p:nvPr>
            <p:ph sz="half" idx="2"/>
          </p:nvPr>
        </p:nvSpPr>
        <p:spPr/>
        <p:txBody>
          <a:bodyPr>
            <a:normAutofit fontScale="47500" lnSpcReduction="20000"/>
          </a:bodyPr>
          <a:lstStyle/>
          <a:p>
            <a:r>
              <a:rPr lang="en-US" dirty="0"/>
              <a:t>Occupations</a:t>
            </a:r>
          </a:p>
          <a:p>
            <a:pPr lvl="1"/>
            <a:r>
              <a:rPr lang="en-US" dirty="0"/>
              <a:t>ADL</a:t>
            </a:r>
          </a:p>
          <a:p>
            <a:pPr lvl="2"/>
            <a:r>
              <a:rPr lang="en-US" dirty="0"/>
              <a:t>Reporting pain with most ADL, still completing, does lack motivation </a:t>
            </a:r>
          </a:p>
          <a:p>
            <a:pPr lvl="2"/>
            <a:r>
              <a:rPr lang="en-US" dirty="0"/>
              <a:t>Sleep routine: Poor; has a really difficult time falling asleep </a:t>
            </a:r>
          </a:p>
          <a:p>
            <a:pPr lvl="2"/>
            <a:r>
              <a:rPr lang="en-US" dirty="0"/>
              <a:t>Hydration/Diet- Primarily drinks water but not drinking enough; diet- well balanced</a:t>
            </a:r>
          </a:p>
          <a:p>
            <a:pPr lvl="1"/>
            <a:r>
              <a:rPr lang="en-US" dirty="0"/>
              <a:t>IADL</a:t>
            </a:r>
          </a:p>
          <a:p>
            <a:pPr lvl="2"/>
            <a:r>
              <a:rPr lang="en-US" dirty="0"/>
              <a:t>Chores- reporting pain, lack of motivation</a:t>
            </a:r>
          </a:p>
          <a:p>
            <a:pPr lvl="2"/>
            <a:r>
              <a:rPr lang="en-US" dirty="0"/>
              <a:t>Homework- Enjoys and completes most of the time</a:t>
            </a:r>
          </a:p>
          <a:p>
            <a:pPr lvl="1"/>
            <a:r>
              <a:rPr lang="en-US" dirty="0"/>
              <a:t>Education</a:t>
            </a:r>
          </a:p>
          <a:p>
            <a:pPr lvl="2"/>
            <a:r>
              <a:rPr lang="en-US" dirty="0"/>
              <a:t>Attending school most of the time, but still missing some</a:t>
            </a:r>
          </a:p>
          <a:p>
            <a:pPr lvl="1"/>
            <a:r>
              <a:rPr lang="en-US" dirty="0"/>
              <a:t>Social</a:t>
            </a:r>
          </a:p>
          <a:p>
            <a:pPr lvl="2"/>
            <a:r>
              <a:rPr lang="en-US" dirty="0"/>
              <a:t>Has some difficulty interacting with peers (anxiety)</a:t>
            </a:r>
          </a:p>
          <a:p>
            <a:pPr lvl="1"/>
            <a:r>
              <a:rPr lang="en-US" dirty="0"/>
              <a:t>Play/Leisure</a:t>
            </a:r>
          </a:p>
          <a:p>
            <a:pPr lvl="2"/>
            <a:r>
              <a:rPr lang="en-US" dirty="0"/>
              <a:t>Reading, craft, construction-based tasks-participating in</a:t>
            </a:r>
          </a:p>
        </p:txBody>
      </p:sp>
    </p:spTree>
    <p:extLst>
      <p:ext uri="{BB962C8B-B14F-4D97-AF65-F5344CB8AC3E}">
        <p14:creationId xmlns:p14="http://schemas.microsoft.com/office/powerpoint/2010/main" val="1221205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5752-C835-56CE-C8BA-64BC204D31CF}"/>
              </a:ext>
            </a:extLst>
          </p:cNvPr>
          <p:cNvSpPr>
            <a:spLocks noGrp="1"/>
          </p:cNvSpPr>
          <p:nvPr>
            <p:ph type="title"/>
          </p:nvPr>
        </p:nvSpPr>
        <p:spPr/>
        <p:txBody>
          <a:bodyPr/>
          <a:lstStyle/>
          <a:p>
            <a:r>
              <a:rPr lang="en-US" dirty="0"/>
              <a:t>OT Goals</a:t>
            </a:r>
          </a:p>
        </p:txBody>
      </p:sp>
      <p:sp>
        <p:nvSpPr>
          <p:cNvPr id="3" name="Content Placeholder 2">
            <a:extLst>
              <a:ext uri="{FF2B5EF4-FFF2-40B4-BE49-F238E27FC236}">
                <a16:creationId xmlns:a16="http://schemas.microsoft.com/office/drawing/2014/main" id="{C71A3886-3543-65BC-4556-3A2A4A34A542}"/>
              </a:ext>
            </a:extLst>
          </p:cNvPr>
          <p:cNvSpPr>
            <a:spLocks noGrp="1"/>
          </p:cNvSpPr>
          <p:nvPr>
            <p:ph idx="1"/>
          </p:nvPr>
        </p:nvSpPr>
        <p:spPr>
          <a:xfrm>
            <a:off x="397727" y="1125809"/>
            <a:ext cx="8229600" cy="3394075"/>
          </a:xfrm>
        </p:spPr>
        <p:txBody>
          <a:bodyPr>
            <a:normAutofit fontScale="85000" lnSpcReduction="10000"/>
          </a:bodyPr>
          <a:lstStyle/>
          <a:p>
            <a:pPr algn="l"/>
            <a:r>
              <a:rPr lang="en-US" sz="1800" b="1" u="sng" dirty="0">
                <a:solidFill>
                  <a:srgbClr val="000000"/>
                </a:solidFill>
                <a:latin typeface="+mj-lt"/>
              </a:rPr>
              <a:t>Long Term Goals:</a:t>
            </a:r>
          </a:p>
          <a:p>
            <a:pPr lvl="1"/>
            <a:r>
              <a:rPr lang="en-US" sz="1400" dirty="0">
                <a:solidFill>
                  <a:srgbClr val="000000"/>
                </a:solidFill>
                <a:latin typeface="+mj-lt"/>
              </a:rPr>
              <a:t>Mary will demonstrate increased participation in all occupations, especially ADL/IADL/leisure, reporting an acceptable level of pain, with less fatigue, across 5/7 days by discharge.</a:t>
            </a:r>
          </a:p>
          <a:p>
            <a:pPr lvl="1"/>
            <a:r>
              <a:rPr lang="en-US" sz="1400" i="0" dirty="0">
                <a:solidFill>
                  <a:srgbClr val="000000"/>
                </a:solidFill>
                <a:effectLst/>
                <a:latin typeface="+mj-lt"/>
              </a:rPr>
              <a:t>Mary and her family will integ</a:t>
            </a:r>
            <a:r>
              <a:rPr lang="en-US" sz="1400" dirty="0">
                <a:solidFill>
                  <a:srgbClr val="000000"/>
                </a:solidFill>
                <a:latin typeface="+mj-lt"/>
              </a:rPr>
              <a:t>rate her HEP into her/their daily routine 4/5 days, by discharge.</a:t>
            </a:r>
          </a:p>
          <a:p>
            <a:pPr lvl="1"/>
            <a:r>
              <a:rPr lang="en-US" sz="1400" dirty="0">
                <a:solidFill>
                  <a:srgbClr val="000000"/>
                </a:solidFill>
                <a:latin typeface="+mj-lt"/>
              </a:rPr>
              <a:t>Mary will identify and consistently implement 2-5 calming strategies during night-time routine, 4/5 nights, to improve sleep by discharge. </a:t>
            </a:r>
          </a:p>
          <a:p>
            <a:pPr lvl="1"/>
            <a:r>
              <a:rPr lang="en-US" sz="1400" dirty="0">
                <a:solidFill>
                  <a:srgbClr val="000000"/>
                </a:solidFill>
                <a:latin typeface="+mj-lt"/>
              </a:rPr>
              <a:t>Mary will participate in a 45-minute OT session without reports of fatigue by discharge.</a:t>
            </a:r>
          </a:p>
          <a:p>
            <a:pPr lvl="1"/>
            <a:r>
              <a:rPr lang="en-US" sz="1400" dirty="0">
                <a:solidFill>
                  <a:srgbClr val="000000"/>
                </a:solidFill>
                <a:latin typeface="+mj-lt"/>
              </a:rPr>
              <a:t>Mary will demonstrate increased ability to independently recognize her body signals and related body states/emotions to support self-regulation, 80% of the time by discharge.</a:t>
            </a:r>
          </a:p>
          <a:p>
            <a:r>
              <a:rPr lang="en-US" sz="1800" b="1" u="sng" dirty="0">
                <a:solidFill>
                  <a:srgbClr val="000000"/>
                </a:solidFill>
                <a:latin typeface="+mj-lt"/>
              </a:rPr>
              <a:t>Short Term Goals:</a:t>
            </a:r>
          </a:p>
          <a:p>
            <a:pPr lvl="1"/>
            <a:r>
              <a:rPr lang="en-US" sz="1400" dirty="0">
                <a:solidFill>
                  <a:srgbClr val="000000"/>
                </a:solidFill>
                <a:latin typeface="+mj-lt"/>
              </a:rPr>
              <a:t>Mary will demonstrate increased core strength/endurance by being able to independently maintain “boat position” for 30 (or more) seconds, 5/5 opportunities in 6 weeks.</a:t>
            </a:r>
          </a:p>
          <a:p>
            <a:pPr lvl="1"/>
            <a:r>
              <a:rPr lang="en-US" sz="1400" dirty="0">
                <a:solidFill>
                  <a:srgbClr val="000000"/>
                </a:solidFill>
                <a:latin typeface="+mj-lt"/>
              </a:rPr>
              <a:t>Mary will identify and integrate 3-5 activities she finds relaxing (yoga, mindfulness, meditation, arts and crafts, </a:t>
            </a:r>
            <a:r>
              <a:rPr lang="en-US" sz="1400" dirty="0" err="1">
                <a:solidFill>
                  <a:srgbClr val="000000"/>
                </a:solidFill>
                <a:latin typeface="+mj-lt"/>
              </a:rPr>
              <a:t>etc</a:t>
            </a:r>
            <a:r>
              <a:rPr lang="en-US" sz="1400" dirty="0">
                <a:solidFill>
                  <a:srgbClr val="000000"/>
                </a:solidFill>
                <a:latin typeface="+mj-lt"/>
              </a:rPr>
              <a:t>) into her daily routine to </a:t>
            </a:r>
          </a:p>
          <a:p>
            <a:pPr lvl="1"/>
            <a:r>
              <a:rPr lang="en-US" sz="1400" dirty="0">
                <a:solidFill>
                  <a:srgbClr val="000000"/>
                </a:solidFill>
                <a:latin typeface="+mj-lt"/>
              </a:rPr>
              <a:t>Mary will tolerate desensitization activities for at least 2 minutes, 5/5 opportunities in 6 weeks.</a:t>
            </a:r>
          </a:p>
          <a:p>
            <a:pPr lvl="1"/>
            <a:r>
              <a:rPr lang="en-US" sz="1400" dirty="0">
                <a:solidFill>
                  <a:srgbClr val="000000"/>
                </a:solidFill>
                <a:latin typeface="+mj-lt"/>
              </a:rPr>
              <a:t>Mary will consistently implement 2-3 strategies to improve hydration throughout her daily routine in 6 weeks. </a:t>
            </a:r>
          </a:p>
          <a:p>
            <a:pPr lvl="1"/>
            <a:r>
              <a:rPr lang="en-US" sz="1400" dirty="0">
                <a:solidFill>
                  <a:srgbClr val="000000"/>
                </a:solidFill>
                <a:latin typeface="+mj-lt"/>
              </a:rPr>
              <a:t>Mary will participate in a 45 minute OT session without reports of fatigue 4/5 opportunities by discharge.</a:t>
            </a:r>
          </a:p>
          <a:p>
            <a:pPr marL="457200" lvl="1" indent="0">
              <a:buNone/>
            </a:pPr>
            <a:endParaRPr lang="en-US" sz="1400" dirty="0">
              <a:solidFill>
                <a:srgbClr val="000000"/>
              </a:solidFill>
              <a:latin typeface="+mj-lt"/>
            </a:endParaRPr>
          </a:p>
          <a:p>
            <a:endParaRPr lang="en-US" dirty="0"/>
          </a:p>
        </p:txBody>
      </p:sp>
    </p:spTree>
    <p:extLst>
      <p:ext uri="{BB962C8B-B14F-4D97-AF65-F5344CB8AC3E}">
        <p14:creationId xmlns:p14="http://schemas.microsoft.com/office/powerpoint/2010/main" val="921661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A5B0-17A6-8A23-B111-10D69A9E029C}"/>
              </a:ext>
            </a:extLst>
          </p:cNvPr>
          <p:cNvSpPr>
            <a:spLocks noGrp="1"/>
          </p:cNvSpPr>
          <p:nvPr>
            <p:ph type="title"/>
          </p:nvPr>
        </p:nvSpPr>
        <p:spPr/>
        <p:txBody>
          <a:bodyPr/>
          <a:lstStyle/>
          <a:p>
            <a:r>
              <a:rPr lang="en-US" dirty="0"/>
              <a:t>OT Interventions</a:t>
            </a:r>
          </a:p>
        </p:txBody>
      </p:sp>
      <p:sp>
        <p:nvSpPr>
          <p:cNvPr id="3" name="Content Placeholder 2">
            <a:extLst>
              <a:ext uri="{FF2B5EF4-FFF2-40B4-BE49-F238E27FC236}">
                <a16:creationId xmlns:a16="http://schemas.microsoft.com/office/drawing/2014/main" id="{5298B8DC-EDFB-C9E7-B56D-8B4C310A39D2}"/>
              </a:ext>
            </a:extLst>
          </p:cNvPr>
          <p:cNvSpPr>
            <a:spLocks noGrp="1"/>
          </p:cNvSpPr>
          <p:nvPr>
            <p:ph idx="1"/>
          </p:nvPr>
        </p:nvSpPr>
        <p:spPr/>
        <p:txBody>
          <a:bodyPr>
            <a:normAutofit fontScale="47500" lnSpcReduction="20000"/>
          </a:bodyPr>
          <a:lstStyle/>
          <a:p>
            <a:r>
              <a:rPr lang="en-US" dirty="0"/>
              <a:t>Education for Mary and family</a:t>
            </a:r>
          </a:p>
          <a:p>
            <a:r>
              <a:rPr lang="en-US" dirty="0"/>
              <a:t>Strong therapeutic relationship</a:t>
            </a:r>
          </a:p>
          <a:p>
            <a:r>
              <a:rPr lang="en-US" dirty="0"/>
              <a:t>Obstacle courses (swings, variety of mats)</a:t>
            </a:r>
          </a:p>
          <a:p>
            <a:r>
              <a:rPr lang="en-US" dirty="0"/>
              <a:t>Yoga (Cosmic Kids, Make your own yoga story)</a:t>
            </a:r>
          </a:p>
          <a:p>
            <a:r>
              <a:rPr lang="en-US" dirty="0"/>
              <a:t>Arts and crafts (Adult coloring books, Sticker mosaics)</a:t>
            </a:r>
          </a:p>
          <a:p>
            <a:r>
              <a:rPr lang="en-US" dirty="0"/>
              <a:t>Building activities (ex: </a:t>
            </a:r>
            <a:r>
              <a:rPr lang="en-US" dirty="0" err="1"/>
              <a:t>magnatiles</a:t>
            </a:r>
            <a:r>
              <a:rPr lang="en-US" dirty="0"/>
              <a:t>, STEM construction tasks)</a:t>
            </a:r>
          </a:p>
          <a:p>
            <a:r>
              <a:rPr lang="en-US" dirty="0"/>
              <a:t>Board games and puzzles (ex: Rush Hour, logic puzzles, escape rooms)</a:t>
            </a:r>
          </a:p>
          <a:p>
            <a:r>
              <a:rPr lang="en-US" dirty="0"/>
              <a:t>Desensitization (towel, vibration, CHOP video)</a:t>
            </a:r>
          </a:p>
          <a:p>
            <a:r>
              <a:rPr lang="en-US" dirty="0" err="1"/>
              <a:t>Theraputty</a:t>
            </a:r>
            <a:endParaRPr lang="en-US" dirty="0"/>
          </a:p>
          <a:p>
            <a:r>
              <a:rPr lang="en-US" dirty="0"/>
              <a:t>Interoception Awareness Curriculum</a:t>
            </a:r>
          </a:p>
          <a:p>
            <a:r>
              <a:rPr lang="en-US" dirty="0"/>
              <a:t>Mindfulness, meditation (Cosmic Kids meditation, Calm Go Noodle)</a:t>
            </a:r>
          </a:p>
          <a:p>
            <a:r>
              <a:rPr lang="en-US" dirty="0"/>
              <a:t>HEP charts for hydration, exercises, sleep routine; Toolbox full of items to help with carryover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54121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2862-7E21-EB01-1212-36596DC50046}"/>
              </a:ext>
            </a:extLst>
          </p:cNvPr>
          <p:cNvSpPr>
            <a:spLocks noGrp="1"/>
          </p:cNvSpPr>
          <p:nvPr>
            <p:ph type="title"/>
          </p:nvPr>
        </p:nvSpPr>
        <p:spPr/>
        <p:txBody>
          <a:bodyPr/>
          <a:lstStyle/>
          <a:p>
            <a:r>
              <a:rPr lang="en-US" dirty="0"/>
              <a:t>Combined PT/OT HEP</a:t>
            </a:r>
          </a:p>
        </p:txBody>
      </p:sp>
      <p:sp>
        <p:nvSpPr>
          <p:cNvPr id="12" name="Text Placeholder 11">
            <a:extLst>
              <a:ext uri="{FF2B5EF4-FFF2-40B4-BE49-F238E27FC236}">
                <a16:creationId xmlns:a16="http://schemas.microsoft.com/office/drawing/2014/main" id="{1671F5E9-D4C3-2177-C23F-8539D918013B}"/>
              </a:ext>
            </a:extLst>
          </p:cNvPr>
          <p:cNvSpPr>
            <a:spLocks noGrp="1"/>
          </p:cNvSpPr>
          <p:nvPr>
            <p:ph type="body" idx="1"/>
          </p:nvPr>
        </p:nvSpPr>
        <p:spPr/>
        <p:txBody>
          <a:bodyPr/>
          <a:lstStyle/>
          <a:p>
            <a:r>
              <a:rPr lang="en-US" dirty="0"/>
              <a:t>Morning</a:t>
            </a:r>
          </a:p>
        </p:txBody>
      </p:sp>
      <p:sp>
        <p:nvSpPr>
          <p:cNvPr id="10" name="Content Placeholder 9">
            <a:extLst>
              <a:ext uri="{FF2B5EF4-FFF2-40B4-BE49-F238E27FC236}">
                <a16:creationId xmlns:a16="http://schemas.microsoft.com/office/drawing/2014/main" id="{C772B980-DEC8-0F06-0D8B-D8921D56E500}"/>
              </a:ext>
            </a:extLst>
          </p:cNvPr>
          <p:cNvSpPr>
            <a:spLocks noGrp="1"/>
          </p:cNvSpPr>
          <p:nvPr>
            <p:ph sz="half" idx="2"/>
          </p:nvPr>
        </p:nvSpPr>
        <p:spPr/>
        <p:txBody>
          <a:bodyPr>
            <a:normAutofit fontScale="92500" lnSpcReduction="20000"/>
          </a:bodyPr>
          <a:lstStyle/>
          <a:p>
            <a:r>
              <a:rPr lang="en-US" dirty="0"/>
              <a:t>1 minute of burpees</a:t>
            </a:r>
          </a:p>
          <a:p>
            <a:r>
              <a:rPr lang="en-US" dirty="0"/>
              <a:t>2 30-second side planks</a:t>
            </a:r>
          </a:p>
          <a:p>
            <a:r>
              <a:rPr lang="en-US" dirty="0"/>
              <a:t>“Swim” on belly (prone)</a:t>
            </a:r>
          </a:p>
          <a:p>
            <a:r>
              <a:rPr lang="en-US" dirty="0"/>
              <a:t>1 minute of squats</a:t>
            </a:r>
          </a:p>
          <a:p>
            <a:r>
              <a:rPr lang="en-US" dirty="0"/>
              <a:t>Find 10 beads in </a:t>
            </a:r>
            <a:r>
              <a:rPr lang="en-US" dirty="0" err="1"/>
              <a:t>theraputty</a:t>
            </a:r>
            <a:endParaRPr lang="en-US" dirty="0"/>
          </a:p>
          <a:p>
            <a:r>
              <a:rPr lang="en-US" dirty="0"/>
              <a:t>Head massager on legs for 1-2 minutes</a:t>
            </a:r>
          </a:p>
          <a:p>
            <a:r>
              <a:rPr lang="en-US" dirty="0"/>
              <a:t>Body Check In</a:t>
            </a:r>
          </a:p>
        </p:txBody>
      </p:sp>
      <p:sp>
        <p:nvSpPr>
          <p:cNvPr id="13" name="Text Placeholder 12">
            <a:extLst>
              <a:ext uri="{FF2B5EF4-FFF2-40B4-BE49-F238E27FC236}">
                <a16:creationId xmlns:a16="http://schemas.microsoft.com/office/drawing/2014/main" id="{8C74BC7D-88D4-3764-E4F2-B089F546D017}"/>
              </a:ext>
            </a:extLst>
          </p:cNvPr>
          <p:cNvSpPr>
            <a:spLocks noGrp="1"/>
          </p:cNvSpPr>
          <p:nvPr>
            <p:ph type="body" sz="quarter" idx="3"/>
          </p:nvPr>
        </p:nvSpPr>
        <p:spPr/>
        <p:txBody>
          <a:bodyPr/>
          <a:lstStyle/>
          <a:p>
            <a:r>
              <a:rPr lang="en-US" dirty="0"/>
              <a:t>Evening</a:t>
            </a:r>
          </a:p>
        </p:txBody>
      </p:sp>
      <p:sp>
        <p:nvSpPr>
          <p:cNvPr id="14" name="Content Placeholder 13">
            <a:extLst>
              <a:ext uri="{FF2B5EF4-FFF2-40B4-BE49-F238E27FC236}">
                <a16:creationId xmlns:a16="http://schemas.microsoft.com/office/drawing/2014/main" id="{E2C0FD72-F779-1971-FD5C-46506E0F834F}"/>
              </a:ext>
            </a:extLst>
          </p:cNvPr>
          <p:cNvSpPr>
            <a:spLocks noGrp="1"/>
          </p:cNvSpPr>
          <p:nvPr>
            <p:ph sz="quarter" idx="4"/>
          </p:nvPr>
        </p:nvSpPr>
        <p:spPr/>
        <p:txBody>
          <a:bodyPr>
            <a:normAutofit fontScale="92500" lnSpcReduction="20000"/>
          </a:bodyPr>
          <a:lstStyle/>
          <a:p>
            <a:r>
              <a:rPr lang="en-US" dirty="0"/>
              <a:t>Crab walk across living room 2 times</a:t>
            </a:r>
          </a:p>
          <a:p>
            <a:r>
              <a:rPr lang="en-US" dirty="0"/>
              <a:t>20 arm raises</a:t>
            </a:r>
          </a:p>
          <a:p>
            <a:r>
              <a:rPr lang="en-US" dirty="0"/>
              <a:t>Squeeze stress ball 20x each hand</a:t>
            </a:r>
          </a:p>
          <a:p>
            <a:r>
              <a:rPr lang="en-US" dirty="0"/>
              <a:t>Body Check In</a:t>
            </a:r>
          </a:p>
          <a:p>
            <a:r>
              <a:rPr lang="en-US" dirty="0"/>
              <a:t>Calming activity (not reading)</a:t>
            </a:r>
          </a:p>
          <a:p>
            <a:r>
              <a:rPr lang="en-US" dirty="0"/>
              <a:t>Zen Den Meditation before bed</a:t>
            </a:r>
          </a:p>
        </p:txBody>
      </p:sp>
    </p:spTree>
    <p:extLst>
      <p:ext uri="{BB962C8B-B14F-4D97-AF65-F5344CB8AC3E}">
        <p14:creationId xmlns:p14="http://schemas.microsoft.com/office/powerpoint/2010/main" val="2187394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ADB2-9195-3A5C-2392-2B255DF0D55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A19FA02-C48C-8D0B-87D1-E82A495B8B96}"/>
              </a:ext>
            </a:extLst>
          </p:cNvPr>
          <p:cNvSpPr>
            <a:spLocks noGrp="1"/>
          </p:cNvSpPr>
          <p:nvPr>
            <p:ph idx="1"/>
          </p:nvPr>
        </p:nvSpPr>
        <p:spPr>
          <a:xfrm>
            <a:off x="457200" y="1200150"/>
            <a:ext cx="8229600" cy="3394999"/>
          </a:xfrm>
        </p:spPr>
        <p:txBody>
          <a:bodyPr>
            <a:normAutofit fontScale="25000" lnSpcReduction="20000"/>
          </a:bodyPr>
          <a:lstStyle/>
          <a:p>
            <a:pPr marL="0" indent="0">
              <a:buNone/>
            </a:pPr>
            <a:r>
              <a:rPr lang="en-US" sz="4800" dirty="0">
                <a:latin typeface="+mj-lt"/>
              </a:rPr>
              <a:t>American Occupational Therapy Association. (2020). Occupational therapy practice framework: Domain and process (4th ed.). </a:t>
            </a:r>
            <a:r>
              <a:rPr lang="en-US" sz="4800" i="1" dirty="0">
                <a:latin typeface="+mj-lt"/>
              </a:rPr>
              <a:t>American Journal of Occupational Therapy</a:t>
            </a:r>
            <a:r>
              <a:rPr lang="en-US" sz="4800" dirty="0">
                <a:latin typeface="+mj-lt"/>
              </a:rPr>
              <a:t>, 74(Suppl. 2), 7412410010. https://doi. org/10.5014/ajot.2020.74S2001</a:t>
            </a:r>
          </a:p>
          <a:p>
            <a:pPr marL="0" indent="0">
              <a:buNone/>
            </a:pPr>
            <a:endParaRPr lang="en-US" sz="4800" dirty="0">
              <a:latin typeface="+mj-lt"/>
            </a:endParaRPr>
          </a:p>
          <a:p>
            <a:pPr marL="0" indent="0">
              <a:buNone/>
            </a:pPr>
            <a:r>
              <a:rPr lang="en-US" sz="4800" dirty="0">
                <a:latin typeface="+mj-lt"/>
              </a:rPr>
              <a:t>American Occupational Therapy Association. (2021).Position Statement- Role of occupational therapy in pain management. American Journal of Occupational Therapy, </a:t>
            </a:r>
            <a:r>
              <a:rPr lang="en-US" sz="4800" i="1" dirty="0">
                <a:latin typeface="+mj-lt"/>
              </a:rPr>
              <a:t>75</a:t>
            </a:r>
            <a:r>
              <a:rPr lang="en-US" sz="4800" dirty="0">
                <a:latin typeface="+mj-lt"/>
              </a:rPr>
              <a:t>(Suppl. 3), 7513410010. https://doi.org/10.5014/ajot.2021.75S3001</a:t>
            </a:r>
          </a:p>
          <a:p>
            <a:pPr marL="0" indent="0">
              <a:buNone/>
            </a:pPr>
            <a:endParaRPr lang="en-US" sz="4800" dirty="0">
              <a:latin typeface="+mj-lt"/>
            </a:endParaRPr>
          </a:p>
          <a:p>
            <a:pPr marL="0" indent="0">
              <a:buNone/>
            </a:pPr>
            <a:r>
              <a:rPr lang="en-US" sz="4800" b="0" i="0" dirty="0">
                <a:effectLst/>
                <a:latin typeface="+mj-lt"/>
              </a:rPr>
              <a:t>Black, W. R., &amp; </a:t>
            </a:r>
            <a:r>
              <a:rPr lang="en-US" sz="4800" b="0" i="0" dirty="0" err="1">
                <a:effectLst/>
                <a:latin typeface="+mj-lt"/>
              </a:rPr>
              <a:t>Kashikar-Zuck</a:t>
            </a:r>
            <a:r>
              <a:rPr lang="en-US" sz="4800" b="0" i="0" dirty="0">
                <a:effectLst/>
                <a:latin typeface="+mj-lt"/>
              </a:rPr>
              <a:t>, S. (2017). Exercise interventions for juvenile fibromyalgia: current state and recent advancements. </a:t>
            </a:r>
            <a:r>
              <a:rPr lang="en-US" sz="4800" b="0" i="1" dirty="0">
                <a:effectLst/>
                <a:latin typeface="+mj-lt"/>
              </a:rPr>
              <a:t>Pain management</a:t>
            </a:r>
            <a:r>
              <a:rPr lang="en-US" sz="4800" b="0" i="0" dirty="0">
                <a:effectLst/>
                <a:latin typeface="+mj-lt"/>
              </a:rPr>
              <a:t>, </a:t>
            </a:r>
            <a:r>
              <a:rPr lang="en-US" sz="4800" b="0" i="1" dirty="0">
                <a:effectLst/>
                <a:latin typeface="+mj-lt"/>
              </a:rPr>
              <a:t>7</a:t>
            </a:r>
            <a:r>
              <a:rPr lang="en-US" sz="4800" b="0" i="0" dirty="0">
                <a:effectLst/>
                <a:latin typeface="+mj-lt"/>
              </a:rPr>
              <a:t>(3), 143–148. https://doi.org/10.2217/pmt-2016-0066</a:t>
            </a:r>
          </a:p>
          <a:p>
            <a:pPr marL="0" indent="0">
              <a:buNone/>
            </a:pPr>
            <a:endParaRPr lang="en-US" sz="4800" b="0" i="0" dirty="0">
              <a:effectLst/>
              <a:latin typeface="+mj-lt"/>
            </a:endParaRPr>
          </a:p>
          <a:p>
            <a:pPr marL="0" indent="0">
              <a:buNone/>
            </a:pPr>
            <a:r>
              <a:rPr lang="en-US" sz="4800" b="0" i="0" dirty="0">
                <a:effectLst/>
                <a:latin typeface="+mj-lt"/>
              </a:rPr>
              <a:t>Coles, M. L., &amp; </a:t>
            </a:r>
            <a:r>
              <a:rPr lang="en-US" sz="4800" b="0" i="0" dirty="0" err="1">
                <a:effectLst/>
                <a:latin typeface="+mj-lt"/>
              </a:rPr>
              <a:t>Uziel</a:t>
            </a:r>
            <a:r>
              <a:rPr lang="en-US" sz="4800" b="0" i="0" dirty="0">
                <a:effectLst/>
                <a:latin typeface="+mj-lt"/>
              </a:rPr>
              <a:t>, Y. (2021). Juvenile primary fibromyalgia syndrome: A review- treatment and prognosis. </a:t>
            </a:r>
            <a:r>
              <a:rPr lang="en-US" sz="4800" b="0" i="1" dirty="0">
                <a:effectLst/>
                <a:latin typeface="+mj-lt"/>
              </a:rPr>
              <a:t>Pediatric Rheumatology</a:t>
            </a:r>
            <a:r>
              <a:rPr lang="en-US" sz="4800" b="0" i="0" dirty="0">
                <a:effectLst/>
                <a:latin typeface="+mj-lt"/>
              </a:rPr>
              <a:t>, </a:t>
            </a:r>
            <a:r>
              <a:rPr lang="en-US" sz="4800" b="0" i="1" dirty="0">
                <a:effectLst/>
                <a:latin typeface="+mj-lt"/>
              </a:rPr>
              <a:t>19</a:t>
            </a:r>
            <a:r>
              <a:rPr lang="en-US" sz="4800" b="0" i="0" dirty="0">
                <a:effectLst/>
                <a:latin typeface="+mj-lt"/>
              </a:rPr>
              <a:t>(1). </a:t>
            </a:r>
            <a:r>
              <a:rPr lang="en-US" sz="4800" b="0" i="0" u="sng" strike="noStrike" dirty="0">
                <a:effectLst/>
                <a:latin typeface="+mj-lt"/>
              </a:rPr>
              <a:t>https://doi.org/10.1186/s12969-021-00529-x</a:t>
            </a:r>
            <a:r>
              <a:rPr lang="en-US" sz="4800" b="0" i="0" u="sng" dirty="0">
                <a:effectLst/>
                <a:latin typeface="+mj-lt"/>
              </a:rPr>
              <a:t> </a:t>
            </a:r>
          </a:p>
          <a:p>
            <a:pPr marL="0" indent="0">
              <a:buNone/>
            </a:pPr>
            <a:endParaRPr lang="en-US" sz="4800" b="0" i="0" dirty="0">
              <a:effectLst/>
              <a:latin typeface="+mj-lt"/>
            </a:endParaRPr>
          </a:p>
          <a:p>
            <a:pPr marL="0" indent="0">
              <a:buNone/>
            </a:pPr>
            <a:r>
              <a:rPr lang="en-US" sz="4800" b="0" i="0" dirty="0">
                <a:effectLst/>
                <a:latin typeface="+mj-lt"/>
              </a:rPr>
              <a:t>Cunningham, N. R., </a:t>
            </a:r>
            <a:r>
              <a:rPr lang="en-US" sz="4800" b="0" i="0" dirty="0" err="1">
                <a:effectLst/>
                <a:latin typeface="+mj-lt"/>
              </a:rPr>
              <a:t>Kashikar-Zuck</a:t>
            </a:r>
            <a:r>
              <a:rPr lang="en-US" sz="4800" b="0" i="0" dirty="0">
                <a:effectLst/>
                <a:latin typeface="+mj-lt"/>
              </a:rPr>
              <a:t>, S., &amp; Coghill, R. C. (2019). Brain mechanisms impacted by psychological therapies for pain. </a:t>
            </a:r>
            <a:r>
              <a:rPr lang="en-US" sz="4800" b="0" i="1" dirty="0">
                <a:effectLst/>
                <a:latin typeface="+mj-lt"/>
              </a:rPr>
              <a:t>PAIN Reports</a:t>
            </a:r>
            <a:r>
              <a:rPr lang="en-US" sz="4800" b="0" i="0" dirty="0">
                <a:effectLst/>
                <a:latin typeface="+mj-lt"/>
              </a:rPr>
              <a:t>, </a:t>
            </a:r>
            <a:r>
              <a:rPr lang="en-US" sz="4800" b="0" i="1" dirty="0">
                <a:effectLst/>
                <a:latin typeface="+mj-lt"/>
              </a:rPr>
              <a:t>4</a:t>
            </a:r>
            <a:r>
              <a:rPr lang="en-US" sz="4800" b="0" i="0" dirty="0">
                <a:effectLst/>
                <a:latin typeface="+mj-lt"/>
              </a:rPr>
              <a:t>(4), e767. https://doi.org/10.1097/pr9.0000000000000767</a:t>
            </a:r>
          </a:p>
          <a:p>
            <a:pPr marL="0" indent="0">
              <a:buNone/>
            </a:pPr>
            <a:endParaRPr lang="en-US" sz="4800" b="0" i="0" dirty="0">
              <a:effectLst/>
              <a:latin typeface="+mj-lt"/>
            </a:endParaRPr>
          </a:p>
          <a:p>
            <a:pPr marL="0" indent="0">
              <a:buNone/>
            </a:pPr>
            <a:r>
              <a:rPr lang="en-US" sz="4800" b="0" i="0" dirty="0" err="1">
                <a:effectLst/>
                <a:latin typeface="+mj-lt"/>
              </a:rPr>
              <a:t>Daffin</a:t>
            </a:r>
            <a:r>
              <a:rPr lang="en-US" sz="4800" b="0" i="0" dirty="0">
                <a:effectLst/>
                <a:latin typeface="+mj-lt"/>
              </a:rPr>
              <a:t>, M., </a:t>
            </a:r>
            <a:r>
              <a:rPr lang="en-US" sz="4800" b="0" i="0" dirty="0" err="1">
                <a:effectLst/>
                <a:latin typeface="+mj-lt"/>
              </a:rPr>
              <a:t>Gibler</a:t>
            </a:r>
            <a:r>
              <a:rPr lang="en-US" sz="4800" b="0" i="0" dirty="0">
                <a:effectLst/>
                <a:latin typeface="+mj-lt"/>
              </a:rPr>
              <a:t>, R. C., &amp; </a:t>
            </a:r>
            <a:r>
              <a:rPr lang="en-US" sz="4800" b="0" i="0" dirty="0" err="1">
                <a:effectLst/>
                <a:latin typeface="+mj-lt"/>
              </a:rPr>
              <a:t>Kashikar-Zuck</a:t>
            </a:r>
            <a:r>
              <a:rPr lang="en-US" sz="4800" b="0" i="0" dirty="0">
                <a:effectLst/>
                <a:latin typeface="+mj-lt"/>
              </a:rPr>
              <a:t>, S. (2020). Measures of juvenile </a:t>
            </a:r>
            <a:r>
              <a:rPr lang="en-US" sz="4800" dirty="0">
                <a:latin typeface="+mj-lt"/>
              </a:rPr>
              <a:t>fi</a:t>
            </a:r>
            <a:r>
              <a:rPr lang="en-US" sz="4800" b="0" i="0" dirty="0">
                <a:effectLst/>
                <a:latin typeface="+mj-lt"/>
              </a:rPr>
              <a:t>bromyalgia. </a:t>
            </a:r>
            <a:r>
              <a:rPr lang="en-US" sz="4800" b="0" i="1" dirty="0">
                <a:effectLst/>
                <a:latin typeface="+mj-lt"/>
              </a:rPr>
              <a:t>Arthritis care &amp; research</a:t>
            </a:r>
            <a:r>
              <a:rPr lang="en-US" sz="4800" b="0" i="0" dirty="0">
                <a:effectLst/>
                <a:latin typeface="+mj-lt"/>
              </a:rPr>
              <a:t>, </a:t>
            </a:r>
            <a:r>
              <a:rPr lang="en-US" sz="4800" b="0" i="1" dirty="0">
                <a:effectLst/>
                <a:latin typeface="+mj-lt"/>
              </a:rPr>
              <a:t>72 Suppl 10</a:t>
            </a:r>
            <a:r>
              <a:rPr lang="en-US" sz="4800" b="0" i="0" dirty="0">
                <a:effectLst/>
                <a:latin typeface="+mj-lt"/>
              </a:rPr>
              <a:t>(Suppl 10), 171–182. </a:t>
            </a:r>
            <a:r>
              <a:rPr lang="en-US" sz="4800" b="0" i="0" u="sng" strike="noStrike" dirty="0">
                <a:effectLst/>
                <a:latin typeface="+mj-lt"/>
              </a:rPr>
              <a:t>https://doi.org/10.1002/acr.24197</a:t>
            </a:r>
            <a:r>
              <a:rPr lang="en-US" sz="4800" b="0" i="0" dirty="0">
                <a:effectLst/>
                <a:latin typeface="+mj-lt"/>
              </a:rPr>
              <a:t> </a:t>
            </a:r>
          </a:p>
          <a:p>
            <a:pPr marL="0" indent="0">
              <a:buNone/>
            </a:pPr>
            <a:endParaRPr lang="en-US" sz="4800" dirty="0">
              <a:latin typeface="+mj-lt"/>
            </a:endParaRPr>
          </a:p>
          <a:p>
            <a:pPr marL="0" indent="0">
              <a:buNone/>
            </a:pPr>
            <a:r>
              <a:rPr lang="en-US" sz="4800" b="0" i="0" dirty="0">
                <a:effectLst/>
                <a:latin typeface="+mj-lt"/>
              </a:rPr>
              <a:t>Dougherty, B. L., </a:t>
            </a:r>
            <a:r>
              <a:rPr lang="en-US" sz="4800" b="0" i="0" dirty="0" err="1">
                <a:effectLst/>
                <a:latin typeface="+mj-lt"/>
              </a:rPr>
              <a:t>Zelikovsky</a:t>
            </a:r>
            <a:r>
              <a:rPr lang="en-US" sz="4800" b="0" i="0" dirty="0">
                <a:effectLst/>
                <a:latin typeface="+mj-lt"/>
              </a:rPr>
              <a:t>, N., Miller, K. S., Rodriguez, D., Armstrong, S. L., &amp; Sherry, D. D. (2021). Longitudinal </a:t>
            </a:r>
          </a:p>
          <a:p>
            <a:pPr marL="0" indent="0">
              <a:buNone/>
            </a:pPr>
            <a:r>
              <a:rPr lang="en-US" sz="4800" b="0" i="0" dirty="0">
                <a:effectLst/>
                <a:latin typeface="+mj-lt"/>
              </a:rPr>
              <a:t>impact of parental </a:t>
            </a:r>
            <a:r>
              <a:rPr lang="en-US" sz="4800" dirty="0">
                <a:latin typeface="+mj-lt"/>
              </a:rPr>
              <a:t>c</a:t>
            </a:r>
            <a:r>
              <a:rPr lang="en-US" sz="4800" b="0" i="0" dirty="0">
                <a:effectLst/>
                <a:latin typeface="+mj-lt"/>
              </a:rPr>
              <a:t>atastrophizing on child </a:t>
            </a:r>
            <a:r>
              <a:rPr lang="en-US" sz="4800" dirty="0">
                <a:latin typeface="+mj-lt"/>
              </a:rPr>
              <a:t>f</a:t>
            </a:r>
            <a:r>
              <a:rPr lang="en-US" sz="4800" b="0" i="0" dirty="0">
                <a:effectLst/>
                <a:latin typeface="+mj-lt"/>
              </a:rPr>
              <a:t>unctional </a:t>
            </a:r>
            <a:r>
              <a:rPr lang="en-US" sz="4800" dirty="0">
                <a:latin typeface="+mj-lt"/>
              </a:rPr>
              <a:t>d</a:t>
            </a:r>
            <a:r>
              <a:rPr lang="en-US" sz="4800" b="0" i="0" dirty="0">
                <a:effectLst/>
                <a:latin typeface="+mj-lt"/>
              </a:rPr>
              <a:t>isability in pediatric </a:t>
            </a:r>
            <a:r>
              <a:rPr lang="en-US" sz="4800" dirty="0">
                <a:latin typeface="+mj-lt"/>
              </a:rPr>
              <a:t>a</a:t>
            </a:r>
            <a:r>
              <a:rPr lang="en-US" sz="4800" b="0" i="0" dirty="0">
                <a:effectLst/>
                <a:latin typeface="+mj-lt"/>
              </a:rPr>
              <a:t>mplified </a:t>
            </a:r>
            <a:r>
              <a:rPr lang="en-US" sz="4800" dirty="0">
                <a:latin typeface="+mj-lt"/>
              </a:rPr>
              <a:t>p</a:t>
            </a:r>
            <a:r>
              <a:rPr lang="en-US" sz="4800" b="0" i="0" dirty="0">
                <a:effectLst/>
                <a:latin typeface="+mj-lt"/>
              </a:rPr>
              <a:t>ain. </a:t>
            </a:r>
            <a:r>
              <a:rPr lang="en-US" sz="4800" b="0" i="1" dirty="0">
                <a:effectLst/>
                <a:latin typeface="+mj-lt"/>
              </a:rPr>
              <a:t>Journal of pediatric </a:t>
            </a:r>
          </a:p>
          <a:p>
            <a:pPr marL="0" indent="0">
              <a:buNone/>
            </a:pPr>
            <a:r>
              <a:rPr lang="en-US" sz="4800" b="0" i="1" dirty="0">
                <a:effectLst/>
                <a:latin typeface="+mj-lt"/>
              </a:rPr>
              <a:t>psychology</a:t>
            </a:r>
            <a:r>
              <a:rPr lang="en-US" sz="4800" b="0" i="0" dirty="0">
                <a:effectLst/>
                <a:latin typeface="+mj-lt"/>
              </a:rPr>
              <a:t>, </a:t>
            </a:r>
            <a:r>
              <a:rPr lang="en-US" sz="4800" b="0" i="1" dirty="0">
                <a:effectLst/>
                <a:latin typeface="+mj-lt"/>
              </a:rPr>
              <a:t>46</a:t>
            </a:r>
            <a:r>
              <a:rPr lang="en-US" sz="4800" b="0" i="0" dirty="0">
                <a:effectLst/>
                <a:latin typeface="+mj-lt"/>
              </a:rPr>
              <a:t>(4), 474–484. https://doi.org/10.1093/jpepsy/jsaa127 </a:t>
            </a:r>
          </a:p>
          <a:p>
            <a:pPr marL="0" indent="0">
              <a:buNone/>
            </a:pPr>
            <a:endParaRPr lang="en-US" sz="4800" dirty="0">
              <a:latin typeface="+mj-lt"/>
            </a:endParaRPr>
          </a:p>
          <a:p>
            <a:endParaRPr lang="en-US" dirty="0"/>
          </a:p>
        </p:txBody>
      </p:sp>
    </p:spTree>
    <p:extLst>
      <p:ext uri="{BB962C8B-B14F-4D97-AF65-F5344CB8AC3E}">
        <p14:creationId xmlns:p14="http://schemas.microsoft.com/office/powerpoint/2010/main" val="347743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9852A-631D-EAB1-F218-4FE7D7DD79FE}"/>
              </a:ext>
            </a:extLst>
          </p:cNvPr>
          <p:cNvSpPr>
            <a:spLocks noGrp="1"/>
          </p:cNvSpPr>
          <p:nvPr>
            <p:ph type="title"/>
          </p:nvPr>
        </p:nvSpPr>
        <p:spPr/>
        <p:txBody>
          <a:bodyPr/>
          <a:lstStyle/>
          <a:p>
            <a:r>
              <a:rPr lang="en-US" dirty="0"/>
              <a:t>Amplified Musculoskeletal Pain Syndrome</a:t>
            </a:r>
          </a:p>
        </p:txBody>
      </p:sp>
      <p:sp>
        <p:nvSpPr>
          <p:cNvPr id="5" name="Text Placeholder 4">
            <a:extLst>
              <a:ext uri="{FF2B5EF4-FFF2-40B4-BE49-F238E27FC236}">
                <a16:creationId xmlns:a16="http://schemas.microsoft.com/office/drawing/2014/main" id="{F80B6337-F127-23A6-F689-BE5929D19B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87432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430E-309E-2D3B-AD19-02629C1099F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F0D259C9-DE4A-F6D5-B6AA-4AB6B87F286F}"/>
              </a:ext>
            </a:extLst>
          </p:cNvPr>
          <p:cNvSpPr>
            <a:spLocks noGrp="1"/>
          </p:cNvSpPr>
          <p:nvPr>
            <p:ph idx="1"/>
          </p:nvPr>
        </p:nvSpPr>
        <p:spPr/>
        <p:txBody>
          <a:bodyPr>
            <a:normAutofit fontScale="85000" lnSpcReduction="20000"/>
          </a:bodyPr>
          <a:lstStyle/>
          <a:p>
            <a:pPr marL="0" indent="0" algn="l" rtl="0" fontAlgn="base">
              <a:buNone/>
            </a:pPr>
            <a:r>
              <a:rPr lang="en-US" sz="1500" b="0" i="0" dirty="0">
                <a:effectLst/>
                <a:latin typeface="+mj-lt"/>
              </a:rPr>
              <a:t>Durban, N. R. (2019). Pediatric amplified </a:t>
            </a:r>
            <a:r>
              <a:rPr lang="en-US" sz="1500" dirty="0">
                <a:latin typeface="+mj-lt"/>
              </a:rPr>
              <a:t>m</a:t>
            </a:r>
            <a:r>
              <a:rPr lang="en-US" sz="1500" b="0" i="0" dirty="0">
                <a:effectLst/>
                <a:latin typeface="+mj-lt"/>
              </a:rPr>
              <a:t>usculoskeletal </a:t>
            </a:r>
            <a:r>
              <a:rPr lang="en-US" sz="1500" dirty="0">
                <a:latin typeface="+mj-lt"/>
              </a:rPr>
              <a:t>p</a:t>
            </a:r>
            <a:r>
              <a:rPr lang="en-US" sz="1500" b="0" i="0" dirty="0">
                <a:effectLst/>
                <a:latin typeface="+mj-lt"/>
              </a:rPr>
              <a:t>ain </a:t>
            </a:r>
            <a:r>
              <a:rPr lang="en-US" sz="1500" dirty="0">
                <a:latin typeface="+mj-lt"/>
              </a:rPr>
              <a:t>s</a:t>
            </a:r>
            <a:r>
              <a:rPr lang="en-US" sz="1500" b="0" i="0" dirty="0">
                <a:effectLst/>
                <a:latin typeface="+mj-lt"/>
              </a:rPr>
              <a:t>yndrome. </a:t>
            </a:r>
            <a:r>
              <a:rPr lang="en-US" sz="1500" b="0" i="1" dirty="0" err="1">
                <a:effectLst/>
                <a:latin typeface="+mj-lt"/>
              </a:rPr>
              <a:t>Orthopaedic</a:t>
            </a:r>
            <a:r>
              <a:rPr lang="en-US" sz="1500" b="0" i="1" dirty="0">
                <a:effectLst/>
                <a:latin typeface="+mj-lt"/>
              </a:rPr>
              <a:t> Practice </a:t>
            </a:r>
            <a:r>
              <a:rPr lang="en-US" sz="1500" b="0" i="0" dirty="0">
                <a:effectLst/>
                <a:latin typeface="+mj-lt"/>
              </a:rPr>
              <a:t>, </a:t>
            </a:r>
            <a:r>
              <a:rPr lang="en-US" sz="1500" b="0" i="1" dirty="0">
                <a:effectLst/>
                <a:latin typeface="+mj-lt"/>
              </a:rPr>
              <a:t>31</a:t>
            </a:r>
            <a:r>
              <a:rPr lang="en-US" sz="1500" b="0" i="0" dirty="0">
                <a:effectLst/>
                <a:latin typeface="+mj-lt"/>
              </a:rPr>
              <a:t>(4), 243–245.</a:t>
            </a:r>
          </a:p>
          <a:p>
            <a:pPr marL="0" indent="0" algn="l" rtl="0" fontAlgn="base">
              <a:buNone/>
            </a:pPr>
            <a:endParaRPr lang="en-US" sz="1500" dirty="0">
              <a:latin typeface="+mj-lt"/>
            </a:endParaRPr>
          </a:p>
          <a:p>
            <a:pPr marL="0" indent="0" fontAlgn="base">
              <a:buNone/>
            </a:pPr>
            <a:r>
              <a:rPr lang="en-US" sz="1500" b="0" i="0" dirty="0" err="1">
                <a:effectLst/>
                <a:latin typeface="+mj-lt"/>
              </a:rPr>
              <a:t>Jastrowski</a:t>
            </a:r>
            <a:r>
              <a:rPr lang="en-US" sz="1500" b="0" i="0" dirty="0">
                <a:effectLst/>
                <a:latin typeface="+mj-lt"/>
              </a:rPr>
              <a:t> Mano, K. E., Beckmann, E., </a:t>
            </a:r>
            <a:r>
              <a:rPr lang="en-US" sz="1500" b="0" i="0" dirty="0" err="1">
                <a:effectLst/>
                <a:latin typeface="+mj-lt"/>
              </a:rPr>
              <a:t>Fussner</a:t>
            </a:r>
            <a:r>
              <a:rPr lang="en-US" sz="1500" b="0" i="0" dirty="0">
                <a:effectLst/>
                <a:latin typeface="+mj-lt"/>
              </a:rPr>
              <a:t>, L. M., &amp; </a:t>
            </a:r>
            <a:r>
              <a:rPr lang="en-US" sz="1500" b="0" i="0" dirty="0" err="1">
                <a:effectLst/>
                <a:latin typeface="+mj-lt"/>
              </a:rPr>
              <a:t>Kashikar‐Zuck</a:t>
            </a:r>
            <a:r>
              <a:rPr lang="en-US" sz="1500" b="0" i="0" dirty="0">
                <a:effectLst/>
                <a:latin typeface="+mj-lt"/>
              </a:rPr>
              <a:t>, S. (2020) Executive functioning in adolescents with chronic </a:t>
            </a:r>
            <a:r>
              <a:rPr lang="en-US" sz="1500" dirty="0">
                <a:latin typeface="+mj-lt"/>
              </a:rPr>
              <a:t>m</a:t>
            </a:r>
            <a:r>
              <a:rPr lang="en-US" sz="1500" b="0" i="0" dirty="0">
                <a:effectLst/>
                <a:latin typeface="+mj-lt"/>
              </a:rPr>
              <a:t>usculoskeletal </a:t>
            </a:r>
            <a:r>
              <a:rPr lang="en-US" sz="1500" dirty="0">
                <a:latin typeface="+mj-lt"/>
              </a:rPr>
              <a:t>p</a:t>
            </a:r>
            <a:r>
              <a:rPr lang="en-US" sz="1500" b="0" i="0" dirty="0">
                <a:effectLst/>
                <a:latin typeface="+mj-lt"/>
              </a:rPr>
              <a:t>ain. </a:t>
            </a:r>
            <a:r>
              <a:rPr lang="en-US" sz="1500" b="0" i="1" dirty="0">
                <a:effectLst/>
                <a:latin typeface="+mj-lt"/>
              </a:rPr>
              <a:t>Children</a:t>
            </a:r>
            <a:r>
              <a:rPr lang="en-US" sz="1500" b="0" i="0" dirty="0">
                <a:effectLst/>
                <a:latin typeface="+mj-lt"/>
              </a:rPr>
              <a:t>, </a:t>
            </a:r>
            <a:r>
              <a:rPr lang="en-US" sz="1500" b="0" i="1" dirty="0">
                <a:effectLst/>
                <a:latin typeface="+mj-lt"/>
              </a:rPr>
              <a:t>7</a:t>
            </a:r>
            <a:r>
              <a:rPr lang="en-US" sz="1500" b="0" i="0" dirty="0">
                <a:effectLst/>
                <a:latin typeface="+mj-lt"/>
              </a:rPr>
              <a:t>(12), 273. https://doi.org/10.3390/children7120273</a:t>
            </a:r>
          </a:p>
          <a:p>
            <a:pPr marL="0" indent="0" algn="l" rtl="0" fontAlgn="base">
              <a:buNone/>
            </a:pPr>
            <a:endParaRPr lang="en-US" sz="1500" b="0" i="0" dirty="0">
              <a:effectLst/>
              <a:latin typeface="+mj-lt"/>
            </a:endParaRPr>
          </a:p>
          <a:p>
            <a:pPr marL="0" indent="0" algn="l" rtl="0" fontAlgn="base">
              <a:buNone/>
            </a:pPr>
            <a:r>
              <a:rPr lang="en-US" sz="1500" b="0" i="0" dirty="0" err="1">
                <a:effectLst/>
                <a:latin typeface="+mj-lt"/>
              </a:rPr>
              <a:t>Lalloo</a:t>
            </a:r>
            <a:r>
              <a:rPr lang="en-US" sz="1500" b="0" i="0" dirty="0">
                <a:effectLst/>
                <a:latin typeface="+mj-lt"/>
              </a:rPr>
              <a:t>, C., </a:t>
            </a:r>
            <a:r>
              <a:rPr lang="en-US" sz="1500" b="0" i="0" dirty="0" err="1">
                <a:effectLst/>
                <a:latin typeface="+mj-lt"/>
              </a:rPr>
              <a:t>Mesaroli</a:t>
            </a:r>
            <a:r>
              <a:rPr lang="en-US" sz="1500" b="0" i="0" dirty="0">
                <a:effectLst/>
                <a:latin typeface="+mj-lt"/>
              </a:rPr>
              <a:t>, G., </a:t>
            </a:r>
            <a:r>
              <a:rPr lang="en-US" sz="1500" b="0" i="0" dirty="0" err="1">
                <a:effectLst/>
                <a:latin typeface="+mj-lt"/>
              </a:rPr>
              <a:t>Makkar</a:t>
            </a:r>
            <a:r>
              <a:rPr lang="en-US" sz="1500" b="0" i="0" dirty="0">
                <a:effectLst/>
                <a:latin typeface="+mj-lt"/>
              </a:rPr>
              <a:t>, M., &amp; Stinson, J. (2020). Outcome measures for pediatric </a:t>
            </a:r>
            <a:r>
              <a:rPr lang="en-US" sz="1500" dirty="0">
                <a:latin typeface="+mj-lt"/>
              </a:rPr>
              <a:t>p</a:t>
            </a:r>
            <a:r>
              <a:rPr lang="en-US" sz="1500" b="0" i="0" dirty="0">
                <a:effectLst/>
                <a:latin typeface="+mj-lt"/>
              </a:rPr>
              <a:t>ain: Practical guidance on clinical </a:t>
            </a:r>
            <a:r>
              <a:rPr lang="en-US" sz="1500" dirty="0">
                <a:latin typeface="+mj-lt"/>
              </a:rPr>
              <a:t>u</a:t>
            </a:r>
            <a:r>
              <a:rPr lang="en-US" sz="1500" b="0" i="0" dirty="0">
                <a:effectLst/>
                <a:latin typeface="+mj-lt"/>
              </a:rPr>
              <a:t>se in juvenile </a:t>
            </a:r>
            <a:r>
              <a:rPr lang="en-US" sz="1500" dirty="0">
                <a:latin typeface="+mj-lt"/>
              </a:rPr>
              <a:t>a</a:t>
            </a:r>
            <a:r>
              <a:rPr lang="en-US" sz="1500" b="0" i="0" dirty="0">
                <a:effectLst/>
                <a:latin typeface="+mj-lt"/>
              </a:rPr>
              <a:t>rthritis. </a:t>
            </a:r>
            <a:r>
              <a:rPr lang="en-US" sz="1500" b="0" i="1" dirty="0">
                <a:effectLst/>
                <a:latin typeface="+mj-lt"/>
              </a:rPr>
              <a:t>Arthritis care &amp; research</a:t>
            </a:r>
            <a:r>
              <a:rPr lang="en-US" sz="1500" b="0" i="0" dirty="0">
                <a:effectLst/>
                <a:latin typeface="+mj-lt"/>
              </a:rPr>
              <a:t>, </a:t>
            </a:r>
            <a:r>
              <a:rPr lang="en-US" sz="1500" b="0" i="1" dirty="0">
                <a:effectLst/>
                <a:latin typeface="+mj-lt"/>
              </a:rPr>
              <a:t>72 Suppl 10</a:t>
            </a:r>
            <a:r>
              <a:rPr lang="en-US" sz="1500" b="0" i="0" dirty="0">
                <a:effectLst/>
                <a:latin typeface="+mj-lt"/>
              </a:rPr>
              <a:t>, 358–368. https://doi.org/10.1002/acr.24217 </a:t>
            </a:r>
          </a:p>
          <a:p>
            <a:pPr marL="0" indent="0" algn="l" rtl="0" fontAlgn="base">
              <a:buNone/>
            </a:pPr>
            <a:endParaRPr lang="en-US" sz="1500" b="0" i="0" dirty="0">
              <a:effectLst/>
              <a:latin typeface="+mj-lt"/>
            </a:endParaRPr>
          </a:p>
          <a:p>
            <a:pPr marL="0" indent="0" algn="l" rtl="0" fontAlgn="base">
              <a:buNone/>
            </a:pPr>
            <a:r>
              <a:rPr lang="en-US" sz="1500" b="0" i="0" dirty="0">
                <a:effectLst/>
                <a:latin typeface="+mj-lt"/>
              </a:rPr>
              <a:t>Landry, B. W., Fischer, P. R., Driscoll, S. W., Koch, K. M., </a:t>
            </a:r>
            <a:r>
              <a:rPr lang="en-US" sz="1500" b="0" i="0" dirty="0" err="1">
                <a:effectLst/>
                <a:latin typeface="+mj-lt"/>
              </a:rPr>
              <a:t>Harbeck</a:t>
            </a:r>
            <a:r>
              <a:rPr lang="en-US" sz="1500" b="0" i="0" dirty="0">
                <a:effectLst/>
                <a:latin typeface="+mj-lt"/>
              </a:rPr>
              <a:t>-Weber, C., Mack, K. J., Wilder, R. T., Bauer, B. A., &amp; Brandenburg, J. E. (2015). Managing chronic </a:t>
            </a:r>
            <a:r>
              <a:rPr lang="en-US" sz="1500" dirty="0">
                <a:latin typeface="+mj-lt"/>
              </a:rPr>
              <a:t>p</a:t>
            </a:r>
            <a:r>
              <a:rPr lang="en-US" sz="1500" b="0" i="0" dirty="0">
                <a:effectLst/>
                <a:latin typeface="+mj-lt"/>
              </a:rPr>
              <a:t>ain in children and adolescents: A clinical </a:t>
            </a:r>
            <a:r>
              <a:rPr lang="en-US" sz="1500" dirty="0">
                <a:latin typeface="+mj-lt"/>
              </a:rPr>
              <a:t>r</a:t>
            </a:r>
            <a:r>
              <a:rPr lang="en-US" sz="1500" b="0" i="0" dirty="0">
                <a:effectLst/>
                <a:latin typeface="+mj-lt"/>
              </a:rPr>
              <a:t>eview. </a:t>
            </a:r>
            <a:r>
              <a:rPr lang="en-US" sz="1500" b="0" i="1" dirty="0">
                <a:effectLst/>
                <a:latin typeface="+mj-lt"/>
              </a:rPr>
              <a:t>PM &amp; R : The journal of injury, function, and rehabilitation</a:t>
            </a:r>
            <a:r>
              <a:rPr lang="en-US" sz="1500" b="0" i="0" dirty="0">
                <a:effectLst/>
                <a:latin typeface="+mj-lt"/>
              </a:rPr>
              <a:t>, </a:t>
            </a:r>
            <a:r>
              <a:rPr lang="en-US" sz="1500" b="0" i="1" dirty="0">
                <a:effectLst/>
                <a:latin typeface="+mj-lt"/>
              </a:rPr>
              <a:t>7</a:t>
            </a:r>
            <a:r>
              <a:rPr lang="en-US" sz="1500" b="0" i="0" dirty="0">
                <a:effectLst/>
                <a:latin typeface="+mj-lt"/>
              </a:rPr>
              <a:t>(11 Suppl), S295–S315. </a:t>
            </a:r>
            <a:r>
              <a:rPr lang="en-US" sz="1500" b="0" i="0" u="sng" strike="noStrike" dirty="0">
                <a:effectLst/>
                <a:latin typeface="+mj-lt"/>
                <a:hlinkClick r:id="rId3">
                  <a:extLst>
                    <a:ext uri="{A12FA001-AC4F-418D-AE19-62706E023703}">
                      <ahyp:hlinkClr xmlns:ahyp="http://schemas.microsoft.com/office/drawing/2018/hyperlinkcolor" val="tx"/>
                    </a:ext>
                  </a:extLst>
                </a:hlinkClick>
              </a:rPr>
              <a:t>https://doi.org/10.1016/j.pmrj.2015.09.006</a:t>
            </a:r>
            <a:r>
              <a:rPr lang="en-US" sz="1500" b="0" i="0" dirty="0">
                <a:effectLst/>
                <a:latin typeface="+mj-lt"/>
              </a:rPr>
              <a:t> </a:t>
            </a:r>
          </a:p>
          <a:p>
            <a:pPr marL="0" indent="0" algn="l" rtl="0" fontAlgn="base">
              <a:buNone/>
            </a:pPr>
            <a:endParaRPr lang="en-US" sz="1500" dirty="0">
              <a:latin typeface="+mj-lt"/>
            </a:endParaRPr>
          </a:p>
          <a:p>
            <a:pPr marL="0" indent="0" fontAlgn="base">
              <a:buNone/>
            </a:pPr>
            <a:r>
              <a:rPr lang="en-US" sz="1500" b="0" i="0" dirty="0">
                <a:effectLst/>
                <a:latin typeface="+mj-lt"/>
              </a:rPr>
              <a:t>Louw, Adrian (n.d.). </a:t>
            </a:r>
            <a:r>
              <a:rPr lang="en-US" sz="1500" b="0" i="1" dirty="0">
                <a:effectLst/>
                <a:latin typeface="+mj-lt"/>
              </a:rPr>
              <a:t>The Neuroscience of Pain </a:t>
            </a:r>
            <a:r>
              <a:rPr lang="en-US" sz="1500" b="0" i="0" dirty="0">
                <a:effectLst/>
                <a:latin typeface="+mj-lt"/>
              </a:rPr>
              <a:t>[Lecture Notes, Power Point Slides] </a:t>
            </a:r>
            <a:r>
              <a:rPr lang="en-US" sz="1500" b="0" i="0" dirty="0" err="1">
                <a:effectLst/>
                <a:latin typeface="+mj-lt"/>
              </a:rPr>
              <a:t>Medbrige</a:t>
            </a:r>
            <a:r>
              <a:rPr lang="en-US" sz="1500" b="0" i="0" dirty="0">
                <a:effectLst/>
                <a:latin typeface="+mj-lt"/>
              </a:rPr>
              <a:t>. https://www.medbridgeeducation.com </a:t>
            </a:r>
          </a:p>
          <a:p>
            <a:pPr marL="0" indent="0" fontAlgn="base">
              <a:buNone/>
            </a:pPr>
            <a:endParaRPr lang="en-US" sz="1500" b="0" i="0" dirty="0">
              <a:effectLst/>
              <a:latin typeface="+mj-lt"/>
            </a:endParaRPr>
          </a:p>
          <a:p>
            <a:pPr marL="0" indent="0" fontAlgn="base">
              <a:buNone/>
            </a:pPr>
            <a:r>
              <a:rPr lang="en-US" sz="1500" b="0" i="0" dirty="0">
                <a:effectLst/>
                <a:latin typeface="+mj-lt"/>
              </a:rPr>
              <a:t>Neville-Jan, A. (2003). Encounters in a world of pain: An autoethnography. </a:t>
            </a:r>
            <a:r>
              <a:rPr lang="en-US" sz="1500" b="0" i="1" dirty="0">
                <a:effectLst/>
                <a:latin typeface="+mj-lt"/>
              </a:rPr>
              <a:t>American Journal of Occupational Therapy</a:t>
            </a:r>
            <a:r>
              <a:rPr lang="en-US" sz="1500" b="0" i="0" dirty="0">
                <a:effectLst/>
                <a:latin typeface="+mj-lt"/>
              </a:rPr>
              <a:t>, </a:t>
            </a:r>
            <a:r>
              <a:rPr lang="en-US" sz="1500" b="0" i="1" dirty="0">
                <a:effectLst/>
                <a:latin typeface="+mj-lt"/>
              </a:rPr>
              <a:t>57</a:t>
            </a:r>
            <a:r>
              <a:rPr lang="en-US" sz="1500" b="0" i="0" dirty="0">
                <a:effectLst/>
                <a:latin typeface="+mj-lt"/>
              </a:rPr>
              <a:t>(1), 88–98. https://doi.org/10.5014/ajot.57.1.88</a:t>
            </a:r>
          </a:p>
          <a:p>
            <a:pPr marL="0" indent="0" fontAlgn="base">
              <a:buNone/>
            </a:pPr>
            <a:endParaRPr lang="en-US" sz="1700" b="0" i="0" dirty="0">
              <a:effectLst/>
              <a:latin typeface="+mj-lt"/>
            </a:endParaRPr>
          </a:p>
          <a:p>
            <a:pPr marL="0" indent="0" algn="l" rtl="0" fontAlgn="base">
              <a:buNone/>
            </a:pPr>
            <a:endParaRPr lang="en-US" sz="1800" b="0" i="0" dirty="0">
              <a:effectLst/>
              <a:latin typeface="Times New Roman" panose="02020603050405020304" pitchFamily="18" charset="0"/>
            </a:endParaRPr>
          </a:p>
          <a:p>
            <a:pPr marL="0" indent="0" algn="l" rtl="0" fontAlgn="base">
              <a:buNone/>
            </a:pPr>
            <a:endParaRPr lang="en-US" sz="1800" dirty="0">
              <a:latin typeface="Times New Roman" panose="02020603050405020304" pitchFamily="18" charset="0"/>
            </a:endParaRPr>
          </a:p>
          <a:p>
            <a:pPr marL="0" indent="0" algn="l" rtl="0" fontAlgn="base">
              <a:buNone/>
            </a:pPr>
            <a:endParaRPr lang="en-US" sz="1800" b="0" i="0" dirty="0">
              <a:effectLst/>
              <a:latin typeface="Times New Roman" panose="02020603050405020304" pitchFamily="18" charset="0"/>
            </a:endParaRPr>
          </a:p>
          <a:p>
            <a:pPr marL="0" indent="0" algn="l" rtl="0" fontAlgn="base">
              <a:buNone/>
            </a:pPr>
            <a:endParaRPr lang="en-US" sz="1800" b="0" i="0" dirty="0">
              <a:effectLst/>
              <a:latin typeface="Times New Roman" panose="02020603050405020304" pitchFamily="18" charset="0"/>
            </a:endParaRPr>
          </a:p>
          <a:p>
            <a:pPr marL="0" indent="0" algn="l" rtl="0" fontAlgn="base">
              <a:buNone/>
            </a:pPr>
            <a:endParaRPr lang="en-US" sz="1800" b="0" i="0" dirty="0">
              <a:effectLst/>
              <a:latin typeface="Times New Roman" panose="02020603050405020304" pitchFamily="18" charset="0"/>
            </a:endParaRPr>
          </a:p>
          <a:p>
            <a:pPr marL="0" indent="0" algn="l" rtl="0" fontAlgn="base">
              <a:buNone/>
            </a:pPr>
            <a:endParaRPr lang="en-US" sz="1800" b="0" i="0" dirty="0">
              <a:effectLst/>
              <a:latin typeface="Times New Roman" panose="02020603050405020304" pitchFamily="18" charset="0"/>
            </a:endParaRPr>
          </a:p>
          <a:p>
            <a:pPr marL="0" indent="0" algn="l" rtl="0" fontAlgn="base">
              <a:buNone/>
            </a:pPr>
            <a:endParaRPr lang="en-US" b="0" i="0" dirty="0">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3724594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C463-672C-392E-01A8-23219FF5C06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8335DB7-8638-B74A-7601-6A78B5D905E8}"/>
              </a:ext>
            </a:extLst>
          </p:cNvPr>
          <p:cNvSpPr>
            <a:spLocks noGrp="1"/>
          </p:cNvSpPr>
          <p:nvPr>
            <p:ph idx="1"/>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Peelgrane</a:t>
            </a:r>
            <a:r>
              <a:rPr lang="en-US" sz="1200" dirty="0"/>
              <a:t>, D., Spencer, J., &amp; Mahler, K. (2022). Interoception Supports for Chronic Pain, Health Management &amp; Emotional Well-Being in Adults: It is Never Too Late! [</a:t>
            </a:r>
            <a:r>
              <a:rPr lang="en-US" sz="1200" dirty="0" err="1"/>
              <a:t>Powerpoint</a:t>
            </a:r>
            <a:r>
              <a:rPr lang="en-US" sz="1200" dirty="0"/>
              <a:t> Slides]. https://Kelly-Mahler.com.</a:t>
            </a:r>
          </a:p>
          <a:p>
            <a:pPr marL="0" indent="0" algn="l" rtl="0" fontAlgn="base">
              <a:buNone/>
            </a:pPr>
            <a:endParaRPr lang="en-US" sz="1200" b="0" i="0" dirty="0">
              <a:effectLst/>
              <a:latin typeface="+mj-lt"/>
            </a:endParaRPr>
          </a:p>
          <a:p>
            <a:pPr marL="0" indent="0" algn="l" rtl="0" fontAlgn="base">
              <a:buNone/>
            </a:pPr>
            <a:r>
              <a:rPr lang="en-US" sz="1200" b="0" i="0" dirty="0">
                <a:effectLst/>
                <a:latin typeface="+mj-lt"/>
              </a:rPr>
              <a:t>Sherry, D.D., (2000). </a:t>
            </a:r>
            <a:r>
              <a:rPr lang="en-US" sz="1200" dirty="0">
                <a:latin typeface="+mj-lt"/>
              </a:rPr>
              <a:t>An overview of amplified musculoskeletal pain syndromes. </a:t>
            </a:r>
            <a:r>
              <a:rPr lang="en-US" sz="1200" i="1" dirty="0">
                <a:latin typeface="+mj-lt"/>
              </a:rPr>
              <a:t>The Journal of Rheumatology</a:t>
            </a:r>
            <a:r>
              <a:rPr lang="en-US" sz="1200" dirty="0">
                <a:latin typeface="+mj-lt"/>
              </a:rPr>
              <a:t>, 27(58), 44-48. </a:t>
            </a:r>
          </a:p>
          <a:p>
            <a:pPr marL="0" indent="0" algn="l" rtl="0" fontAlgn="base">
              <a:buNone/>
            </a:pPr>
            <a:endParaRPr lang="en-US" sz="1200" b="0" i="0" dirty="0">
              <a:effectLst/>
              <a:latin typeface="+mj-lt"/>
            </a:endParaRPr>
          </a:p>
          <a:p>
            <a:pPr marL="0" indent="0" algn="l" rtl="0" fontAlgn="base">
              <a:buNone/>
            </a:pPr>
            <a:r>
              <a:rPr lang="en-US" sz="1200" b="0" i="0" dirty="0">
                <a:effectLst/>
                <a:latin typeface="+mj-lt"/>
              </a:rPr>
              <a:t>Sherry, D. D., </a:t>
            </a:r>
            <a:r>
              <a:rPr lang="en-US" sz="1200" b="0" i="0" dirty="0" err="1">
                <a:effectLst/>
                <a:latin typeface="+mj-lt"/>
              </a:rPr>
              <a:t>Sonagra</a:t>
            </a:r>
            <a:r>
              <a:rPr lang="en-US" sz="1200" b="0" i="0" dirty="0">
                <a:effectLst/>
                <a:latin typeface="+mj-lt"/>
              </a:rPr>
              <a:t>, M., &amp; </a:t>
            </a:r>
            <a:r>
              <a:rPr lang="en-US" sz="1200" b="0" i="0" dirty="0" err="1">
                <a:effectLst/>
                <a:latin typeface="+mj-lt"/>
              </a:rPr>
              <a:t>Gmuca</a:t>
            </a:r>
            <a:r>
              <a:rPr lang="en-US" sz="1200" b="0" i="0" dirty="0">
                <a:effectLst/>
                <a:latin typeface="+mj-lt"/>
              </a:rPr>
              <a:t>, S. (2020). The spectrum of pediatric amplified musculoskeletal pain syndrome. </a:t>
            </a:r>
            <a:r>
              <a:rPr lang="en-US" sz="1200" b="0" i="1" dirty="0">
                <a:effectLst/>
                <a:latin typeface="+mj-lt"/>
              </a:rPr>
              <a:t>Pediatric rheumatology online journal</a:t>
            </a:r>
            <a:r>
              <a:rPr lang="en-US" sz="1200" b="0" i="0" dirty="0">
                <a:effectLst/>
                <a:latin typeface="+mj-lt"/>
              </a:rPr>
              <a:t>, </a:t>
            </a:r>
            <a:r>
              <a:rPr lang="en-US" sz="1200" b="0" i="1" dirty="0">
                <a:effectLst/>
                <a:latin typeface="+mj-lt"/>
              </a:rPr>
              <a:t>18</a:t>
            </a:r>
            <a:r>
              <a:rPr lang="en-US" sz="1200" b="0" i="0" dirty="0">
                <a:effectLst/>
                <a:latin typeface="+mj-lt"/>
              </a:rPr>
              <a:t>(1), 77. https://doi.org/10.1186/s12969-020-00473-2 </a:t>
            </a:r>
          </a:p>
          <a:p>
            <a:pPr marL="0" indent="0" algn="l" rtl="0" fontAlgn="base">
              <a:buNone/>
            </a:pPr>
            <a:endParaRPr lang="en-US" sz="1200" b="0" i="0" dirty="0">
              <a:effectLst/>
              <a:latin typeface="+mj-lt"/>
            </a:endParaRPr>
          </a:p>
          <a:p>
            <a:pPr marL="0" indent="0" algn="l" rtl="0" fontAlgn="base">
              <a:buNone/>
            </a:pPr>
            <a:r>
              <a:rPr lang="en-US" sz="1200" b="0" i="0" dirty="0">
                <a:effectLst/>
                <a:latin typeface="+mj-lt"/>
              </a:rPr>
              <a:t>Sherry, D. D., Brake, L., Tress, J. L., </a:t>
            </a:r>
            <a:r>
              <a:rPr lang="en-US" sz="1200" b="0" i="0" dirty="0" err="1">
                <a:effectLst/>
                <a:latin typeface="+mj-lt"/>
              </a:rPr>
              <a:t>Sherker</a:t>
            </a:r>
            <a:r>
              <a:rPr lang="en-US" sz="1200" b="0" i="0" dirty="0">
                <a:effectLst/>
                <a:latin typeface="+mj-lt"/>
              </a:rPr>
              <a:t>, J., </a:t>
            </a:r>
            <a:r>
              <a:rPr lang="en-US" sz="1200" b="0" i="0" dirty="0" err="1">
                <a:effectLst/>
                <a:latin typeface="+mj-lt"/>
              </a:rPr>
              <a:t>Fash</a:t>
            </a:r>
            <a:r>
              <a:rPr lang="en-US" sz="1200" b="0" i="0" dirty="0">
                <a:effectLst/>
                <a:latin typeface="+mj-lt"/>
              </a:rPr>
              <a:t>, K., Ferry, K., &amp; Weiss, P. F. (2015). The treatment of </a:t>
            </a:r>
            <a:r>
              <a:rPr lang="en-US" sz="1200" dirty="0">
                <a:latin typeface="+mj-lt"/>
              </a:rPr>
              <a:t>j</a:t>
            </a:r>
            <a:r>
              <a:rPr lang="en-US" sz="1200" b="0" i="0" dirty="0">
                <a:effectLst/>
                <a:latin typeface="+mj-lt"/>
              </a:rPr>
              <a:t>uvenile </a:t>
            </a:r>
            <a:r>
              <a:rPr lang="en-US" sz="1200" dirty="0">
                <a:latin typeface="+mj-lt"/>
              </a:rPr>
              <a:t>f</a:t>
            </a:r>
            <a:r>
              <a:rPr lang="en-US" sz="1200" b="0" i="0" dirty="0">
                <a:effectLst/>
                <a:latin typeface="+mj-lt"/>
              </a:rPr>
              <a:t>ibromyalgia with an intensive physical and psychosocial program. </a:t>
            </a:r>
            <a:r>
              <a:rPr lang="en-US" sz="1200" b="0" i="1" dirty="0">
                <a:effectLst/>
                <a:latin typeface="+mj-lt"/>
              </a:rPr>
              <a:t>The Journal of pediatrics</a:t>
            </a:r>
            <a:r>
              <a:rPr lang="en-US" sz="1200" b="0" i="0" dirty="0">
                <a:effectLst/>
                <a:latin typeface="+mj-lt"/>
              </a:rPr>
              <a:t>, </a:t>
            </a:r>
            <a:r>
              <a:rPr lang="en-US" sz="1200" b="0" i="1" dirty="0">
                <a:effectLst/>
                <a:latin typeface="+mj-lt"/>
              </a:rPr>
              <a:t>167</a:t>
            </a:r>
            <a:r>
              <a:rPr lang="en-US" sz="1200" b="0" i="0" dirty="0">
                <a:effectLst/>
                <a:latin typeface="+mj-lt"/>
              </a:rPr>
              <a:t>(3), 731–737. </a:t>
            </a:r>
            <a:r>
              <a:rPr lang="en-US" sz="1200" b="0" i="0" u="sng" strike="noStrike" dirty="0">
                <a:effectLst/>
                <a:latin typeface="+mj-lt"/>
                <a:hlinkClick r:id="rId3">
                  <a:extLst>
                    <a:ext uri="{A12FA001-AC4F-418D-AE19-62706E023703}">
                      <ahyp:hlinkClr xmlns:ahyp="http://schemas.microsoft.com/office/drawing/2018/hyperlinkcolor" val="tx"/>
                    </a:ext>
                  </a:extLst>
                </a:hlinkClick>
              </a:rPr>
              <a:t>https://doi.org/10.1016/j.jpeds.2015.06.036</a:t>
            </a:r>
            <a:r>
              <a:rPr lang="en-US" sz="1200" b="0" i="0" dirty="0">
                <a:effectLst/>
                <a:latin typeface="+mj-lt"/>
              </a:rPr>
              <a:t> </a:t>
            </a:r>
          </a:p>
          <a:p>
            <a:pPr marL="0" indent="0" algn="l" rtl="0" fontAlgn="base">
              <a:buNone/>
            </a:pPr>
            <a:endParaRPr lang="en-US" sz="1200" b="0" i="0" dirty="0">
              <a:effectLst/>
              <a:latin typeface="+mj-lt"/>
            </a:endParaRPr>
          </a:p>
          <a:p>
            <a:pPr marL="0" indent="0" algn="l" rtl="0" fontAlgn="base">
              <a:buNone/>
            </a:pPr>
            <a:r>
              <a:rPr lang="en-US" sz="1200" b="0" i="0" dirty="0">
                <a:effectLst/>
                <a:latin typeface="+mj-lt"/>
              </a:rPr>
              <a:t>Vasileios, P., </a:t>
            </a:r>
            <a:r>
              <a:rPr lang="en-US" sz="1200" b="0" i="0" dirty="0" err="1">
                <a:effectLst/>
                <a:latin typeface="+mj-lt"/>
              </a:rPr>
              <a:t>Styliani</a:t>
            </a:r>
            <a:r>
              <a:rPr lang="en-US" sz="1200" b="0" i="0" dirty="0">
                <a:effectLst/>
                <a:latin typeface="+mj-lt"/>
              </a:rPr>
              <a:t>, P., </a:t>
            </a:r>
            <a:r>
              <a:rPr lang="en-US" sz="1200" b="0" i="0" dirty="0" err="1">
                <a:effectLst/>
                <a:latin typeface="+mj-lt"/>
              </a:rPr>
              <a:t>Nifon</a:t>
            </a:r>
            <a:r>
              <a:rPr lang="en-US" sz="1200" b="0" i="0" dirty="0">
                <a:effectLst/>
                <a:latin typeface="+mj-lt"/>
              </a:rPr>
              <a:t>, G., </a:t>
            </a:r>
            <a:r>
              <a:rPr lang="en-US" sz="1200" b="0" i="0" dirty="0" err="1">
                <a:effectLst/>
                <a:latin typeface="+mj-lt"/>
              </a:rPr>
              <a:t>Pavlos</a:t>
            </a:r>
            <a:r>
              <a:rPr lang="en-US" sz="1200" b="0" i="0" dirty="0">
                <a:effectLst/>
                <a:latin typeface="+mj-lt"/>
              </a:rPr>
              <a:t>, S., Aris, F., &amp; </a:t>
            </a:r>
            <a:r>
              <a:rPr lang="en-US" sz="1200" b="0" i="0" dirty="0" err="1">
                <a:effectLst/>
                <a:latin typeface="+mj-lt"/>
              </a:rPr>
              <a:t>Ioannis</a:t>
            </a:r>
            <a:r>
              <a:rPr lang="en-US" sz="1200" b="0" i="0" dirty="0">
                <a:effectLst/>
                <a:latin typeface="+mj-lt"/>
              </a:rPr>
              <a:t>, P. (2022). Managing fibromyalgia with complementary and alternative medical exercise: a systematic review and meta-analysis of clinical trials. </a:t>
            </a:r>
            <a:r>
              <a:rPr lang="en-US" sz="1200" b="0" i="1" dirty="0">
                <a:effectLst/>
                <a:latin typeface="+mj-lt"/>
              </a:rPr>
              <a:t>Rheumatology international</a:t>
            </a:r>
            <a:r>
              <a:rPr lang="en-US" sz="1200" b="0" i="0" dirty="0">
                <a:effectLst/>
                <a:latin typeface="+mj-lt"/>
              </a:rPr>
              <a:t>, </a:t>
            </a:r>
            <a:r>
              <a:rPr lang="en-US" sz="1200" b="0" i="1" dirty="0">
                <a:effectLst/>
                <a:latin typeface="+mj-lt"/>
              </a:rPr>
              <a:t>42</a:t>
            </a:r>
            <a:r>
              <a:rPr lang="en-US" sz="1200" b="0" i="0" dirty="0">
                <a:effectLst/>
                <a:latin typeface="+mj-lt"/>
              </a:rPr>
              <a:t>(11), 1909–1923. https://doi.org/10.1007/s00296-022-05151-y </a:t>
            </a:r>
          </a:p>
          <a:p>
            <a:pPr marL="0" indent="0" algn="l" rtl="0" fontAlgn="base">
              <a:buNone/>
            </a:pPr>
            <a:endParaRPr lang="en-US" sz="1200" b="0" i="0" dirty="0">
              <a:effectLst/>
              <a:latin typeface="+mj-lt"/>
            </a:endParaRPr>
          </a:p>
          <a:p>
            <a:pPr marL="0" indent="0" algn="l" rtl="0" fontAlgn="base">
              <a:buNone/>
            </a:pPr>
            <a:r>
              <a:rPr lang="en-US" sz="1200" b="0" i="0" dirty="0">
                <a:effectLst/>
                <a:latin typeface="+mj-lt"/>
              </a:rPr>
              <a:t>Weiss, J. E., &amp; </a:t>
            </a:r>
            <a:r>
              <a:rPr lang="en-US" sz="1200" b="0" i="0" dirty="0" err="1">
                <a:effectLst/>
                <a:latin typeface="+mj-lt"/>
              </a:rPr>
              <a:t>Kashikar-Zuck</a:t>
            </a:r>
            <a:r>
              <a:rPr lang="en-US" sz="1200" b="0" i="0" dirty="0">
                <a:effectLst/>
                <a:latin typeface="+mj-lt"/>
              </a:rPr>
              <a:t>, S. (2021). Juvenile fibromyalgia. </a:t>
            </a:r>
            <a:r>
              <a:rPr lang="en-US" sz="1200" b="0" i="1" dirty="0">
                <a:effectLst/>
                <a:latin typeface="+mj-lt"/>
              </a:rPr>
              <a:t>Rheumatic diseases clinics of North America</a:t>
            </a:r>
            <a:r>
              <a:rPr lang="en-US" sz="1200" b="0" i="0" dirty="0">
                <a:effectLst/>
                <a:latin typeface="+mj-lt"/>
              </a:rPr>
              <a:t>, </a:t>
            </a:r>
            <a:r>
              <a:rPr lang="en-US" sz="1200" b="0" i="1" dirty="0">
                <a:effectLst/>
                <a:latin typeface="+mj-lt"/>
              </a:rPr>
              <a:t>47</a:t>
            </a:r>
            <a:r>
              <a:rPr lang="en-US" sz="1200" b="0" i="0" dirty="0">
                <a:effectLst/>
                <a:latin typeface="+mj-lt"/>
              </a:rPr>
              <a:t>(4), </a:t>
            </a:r>
          </a:p>
          <a:p>
            <a:pPr marL="0" indent="0" algn="l" rtl="0" fontAlgn="base">
              <a:buNone/>
            </a:pPr>
            <a:r>
              <a:rPr lang="en-US" sz="1200" b="0" i="0" dirty="0">
                <a:effectLst/>
                <a:latin typeface="+mj-lt"/>
              </a:rPr>
              <a:t>725–736. </a:t>
            </a:r>
            <a:r>
              <a:rPr lang="en-US" sz="1200" u="sng" dirty="0">
                <a:latin typeface="+mj-lt"/>
              </a:rPr>
              <a:t>https://doi.org/10.1016/j.rdc.2021.07.002</a:t>
            </a:r>
            <a:endParaRPr lang="en-US" sz="1200" b="0" i="0" dirty="0">
              <a:effectLst/>
              <a:latin typeface="+mj-lt"/>
            </a:endParaRPr>
          </a:p>
        </p:txBody>
      </p:sp>
    </p:spTree>
    <p:extLst>
      <p:ext uri="{BB962C8B-B14F-4D97-AF65-F5344CB8AC3E}">
        <p14:creationId xmlns:p14="http://schemas.microsoft.com/office/powerpoint/2010/main" val="3038196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4B89-40EC-928F-6687-07AAADA960A2}"/>
              </a:ext>
            </a:extLst>
          </p:cNvPr>
          <p:cNvSpPr>
            <a:spLocks noGrp="1"/>
          </p:cNvSpPr>
          <p:nvPr>
            <p:ph type="ctrTitle"/>
          </p:nvPr>
        </p:nvSpPr>
        <p:spPr>
          <a:xfrm>
            <a:off x="685800" y="2266950"/>
            <a:ext cx="7772400" cy="1711325"/>
          </a:xfrm>
        </p:spPr>
        <p:txBody>
          <a:bodyPr anchor="ctr">
            <a:normAutofit/>
          </a:bodyPr>
          <a:lstStyle/>
          <a:p>
            <a:r>
              <a:rPr lang="en-US"/>
              <a:t>Thank you!</a:t>
            </a:r>
            <a:br>
              <a:rPr lang="en-US"/>
            </a:br>
            <a:r>
              <a:rPr lang="en-US"/>
              <a:t>Questions?</a:t>
            </a:r>
          </a:p>
        </p:txBody>
      </p:sp>
      <p:sp>
        <p:nvSpPr>
          <p:cNvPr id="10" name="Subtitle 2">
            <a:extLst>
              <a:ext uri="{FF2B5EF4-FFF2-40B4-BE49-F238E27FC236}">
                <a16:creationId xmlns:a16="http://schemas.microsoft.com/office/drawing/2014/main" id="{CB39359F-DF36-C077-6463-C58BE852BEE4}"/>
              </a:ext>
            </a:extLst>
          </p:cNvPr>
          <p:cNvSpPr>
            <a:spLocks noGrp="1"/>
          </p:cNvSpPr>
          <p:nvPr>
            <p:ph type="subTitle" idx="1"/>
          </p:nvPr>
        </p:nvSpPr>
        <p:spPr>
          <a:xfrm>
            <a:off x="1371600" y="4019550"/>
            <a:ext cx="6400800" cy="552450"/>
          </a:xfrm>
        </p:spPr>
        <p:txBody>
          <a:bodyPr/>
          <a:lstStyle/>
          <a:p>
            <a:endParaRPr lang="en-US"/>
          </a:p>
        </p:txBody>
      </p:sp>
    </p:spTree>
    <p:extLst>
      <p:ext uri="{BB962C8B-B14F-4D97-AF65-F5344CB8AC3E}">
        <p14:creationId xmlns:p14="http://schemas.microsoft.com/office/powerpoint/2010/main" val="257834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7066-A1CA-2A0C-6506-3A979C8F434D}"/>
              </a:ext>
            </a:extLst>
          </p:cNvPr>
          <p:cNvSpPr>
            <a:spLocks noGrp="1"/>
          </p:cNvSpPr>
          <p:nvPr>
            <p:ph type="title"/>
          </p:nvPr>
        </p:nvSpPr>
        <p:spPr/>
        <p:txBody>
          <a:bodyPr/>
          <a:lstStyle/>
          <a:p>
            <a:r>
              <a:rPr lang="en-US"/>
              <a:t>What is AMPS?</a:t>
            </a:r>
          </a:p>
        </p:txBody>
      </p:sp>
      <p:sp>
        <p:nvSpPr>
          <p:cNvPr id="3" name="Content Placeholder 2">
            <a:extLst>
              <a:ext uri="{FF2B5EF4-FFF2-40B4-BE49-F238E27FC236}">
                <a16:creationId xmlns:a16="http://schemas.microsoft.com/office/drawing/2014/main" id="{A20E07B0-7A87-6D11-3BD9-48571E67F358}"/>
              </a:ext>
            </a:extLst>
          </p:cNvPr>
          <p:cNvSpPr>
            <a:spLocks noGrp="1"/>
          </p:cNvSpPr>
          <p:nvPr>
            <p:ph idx="1"/>
          </p:nvPr>
        </p:nvSpPr>
        <p:spPr>
          <a:xfrm>
            <a:off x="457200" y="1200150"/>
            <a:ext cx="8153400" cy="2667000"/>
          </a:xfrm>
        </p:spPr>
        <p:txBody>
          <a:bodyPr>
            <a:normAutofit fontScale="62500" lnSpcReduction="20000"/>
          </a:bodyPr>
          <a:lstStyle/>
          <a:p>
            <a:r>
              <a:rPr lang="en-US" dirty="0"/>
              <a:t>“Amplified Musculoskeletal Pain Syndrome (AMPS) is a term that encompasses the </a:t>
            </a:r>
            <a:r>
              <a:rPr lang="en-US" b="1" dirty="0">
                <a:solidFill>
                  <a:schemeClr val="tx2">
                    <a:lumMod val="60000"/>
                    <a:lumOff val="40000"/>
                  </a:schemeClr>
                </a:solidFill>
              </a:rPr>
              <a:t>spectrum of manifestations </a:t>
            </a:r>
            <a:r>
              <a:rPr lang="en-US" dirty="0"/>
              <a:t>of chronic pediatric musculoskeletal pain. The common thread underlying these different subtypes is central and/or peripheral sensory </a:t>
            </a:r>
            <a:r>
              <a:rPr lang="en-US" b="1" dirty="0">
                <a:solidFill>
                  <a:schemeClr val="tx2">
                    <a:lumMod val="60000"/>
                    <a:lumOff val="40000"/>
                  </a:schemeClr>
                </a:solidFill>
              </a:rPr>
              <a:t>pain amplification, </a:t>
            </a:r>
            <a:r>
              <a:rPr lang="en-US" dirty="0"/>
              <a:t>hence the name amplified musculoskeletal pain.” </a:t>
            </a:r>
            <a:r>
              <a:rPr lang="en-US" sz="1800" dirty="0"/>
              <a:t>(Sherry et al, 2020) </a:t>
            </a:r>
            <a:endParaRPr lang="en-US" dirty="0"/>
          </a:p>
          <a:p>
            <a:r>
              <a:rPr lang="en-US" dirty="0"/>
              <a:t>A “spectrum of chronic, </a:t>
            </a:r>
            <a:r>
              <a:rPr lang="en-US" b="1" dirty="0">
                <a:solidFill>
                  <a:schemeClr val="tx2">
                    <a:lumMod val="60000"/>
                    <a:lumOff val="40000"/>
                  </a:schemeClr>
                </a:solidFill>
              </a:rPr>
              <a:t>non-inflammatory</a:t>
            </a:r>
            <a:r>
              <a:rPr lang="en-US" dirty="0"/>
              <a:t>, pediatric musculoskeletal pain” </a:t>
            </a:r>
            <a:r>
              <a:rPr lang="en-US" sz="1800" dirty="0"/>
              <a:t>(Sherry et al., 2020) </a:t>
            </a:r>
          </a:p>
          <a:p>
            <a:r>
              <a:rPr lang="en-US" dirty="0"/>
              <a:t>“These children have </a:t>
            </a:r>
            <a:r>
              <a:rPr lang="en-US" b="1" dirty="0">
                <a:solidFill>
                  <a:schemeClr val="accent1"/>
                </a:solidFill>
              </a:rPr>
              <a:t>real pain</a:t>
            </a:r>
            <a:r>
              <a:rPr lang="en-US" b="1" dirty="0"/>
              <a:t> </a:t>
            </a:r>
            <a:r>
              <a:rPr lang="en-US" dirty="0"/>
              <a:t>and are not exaggerating but the body is amplifying the pain signal.” </a:t>
            </a:r>
            <a:r>
              <a:rPr lang="en-US" sz="1800" dirty="0"/>
              <a:t>(Sherry &amp; </a:t>
            </a:r>
            <a:r>
              <a:rPr lang="en-US" sz="1800" dirty="0" err="1"/>
              <a:t>Krepcio</a:t>
            </a:r>
            <a:r>
              <a:rPr lang="en-US" sz="1800" dirty="0"/>
              <a:t>, 2014)</a:t>
            </a:r>
            <a:endParaRPr lang="en-US" dirty="0"/>
          </a:p>
          <a:p>
            <a:pPr marL="0" indent="0">
              <a:buNone/>
            </a:pPr>
            <a:endParaRPr lang="en-US" dirty="0"/>
          </a:p>
        </p:txBody>
      </p:sp>
      <p:pic>
        <p:nvPicPr>
          <p:cNvPr id="1030" name="Picture 6">
            <a:extLst>
              <a:ext uri="{FF2B5EF4-FFF2-40B4-BE49-F238E27FC236}">
                <a16:creationId xmlns:a16="http://schemas.microsoft.com/office/drawing/2014/main" id="{BE977287-C002-4841-F4B8-E5AAFB89C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638550"/>
            <a:ext cx="1371600" cy="136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4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A833-AA67-4AC2-8EF2-B4D6E90444F2}"/>
              </a:ext>
            </a:extLst>
          </p:cNvPr>
          <p:cNvSpPr>
            <a:spLocks noGrp="1"/>
          </p:cNvSpPr>
          <p:nvPr>
            <p:ph type="title"/>
          </p:nvPr>
        </p:nvSpPr>
        <p:spPr/>
        <p:txBody>
          <a:bodyPr/>
          <a:lstStyle/>
          <a:p>
            <a:r>
              <a:rPr lang="en-US"/>
              <a:t>AMPS- Umbrella Term </a:t>
            </a:r>
          </a:p>
        </p:txBody>
      </p:sp>
      <p:pic>
        <p:nvPicPr>
          <p:cNvPr id="2050" name="Picture 2" descr="14,200+ Umbrella Clipart Stock Illustrations, Royalty-Free Vector Graphics  &amp; Clip Art - iStock">
            <a:extLst>
              <a:ext uri="{FF2B5EF4-FFF2-40B4-BE49-F238E27FC236}">
                <a16:creationId xmlns:a16="http://schemas.microsoft.com/office/drawing/2014/main" id="{19D4FE2C-40E4-18DE-E370-9B3BDAFBD1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32808" y="1071126"/>
            <a:ext cx="3433762" cy="2383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33CCED-7BA7-222E-DD58-D0E348B7D1F8}"/>
              </a:ext>
            </a:extLst>
          </p:cNvPr>
          <p:cNvSpPr txBox="1"/>
          <p:nvPr/>
        </p:nvSpPr>
        <p:spPr>
          <a:xfrm>
            <a:off x="1160478" y="2456842"/>
            <a:ext cx="1752600" cy="646331"/>
          </a:xfrm>
          <a:prstGeom prst="rect">
            <a:avLst/>
          </a:prstGeom>
          <a:noFill/>
        </p:spPr>
        <p:txBody>
          <a:bodyPr wrap="square" rtlCol="0">
            <a:spAutoFit/>
          </a:bodyPr>
          <a:lstStyle/>
          <a:p>
            <a:r>
              <a:rPr lang="en-US" dirty="0"/>
              <a:t>Pediatric Fibromyalgia </a:t>
            </a:r>
          </a:p>
        </p:txBody>
      </p:sp>
      <p:sp>
        <p:nvSpPr>
          <p:cNvPr id="8" name="TextBox 7">
            <a:extLst>
              <a:ext uri="{FF2B5EF4-FFF2-40B4-BE49-F238E27FC236}">
                <a16:creationId xmlns:a16="http://schemas.microsoft.com/office/drawing/2014/main" id="{62B7DE8B-8F80-9D3A-E83D-47D9E9C9AC6F}"/>
              </a:ext>
            </a:extLst>
          </p:cNvPr>
          <p:cNvSpPr txBox="1"/>
          <p:nvPr/>
        </p:nvSpPr>
        <p:spPr>
          <a:xfrm>
            <a:off x="1998559" y="3434279"/>
            <a:ext cx="1752600" cy="923330"/>
          </a:xfrm>
          <a:prstGeom prst="rect">
            <a:avLst/>
          </a:prstGeom>
          <a:noFill/>
        </p:spPr>
        <p:txBody>
          <a:bodyPr wrap="square" rtlCol="0">
            <a:spAutoFit/>
          </a:bodyPr>
          <a:lstStyle/>
          <a:p>
            <a:r>
              <a:rPr lang="en-US"/>
              <a:t>Chronic Regional Pain Syndrome (CRPS)</a:t>
            </a:r>
          </a:p>
        </p:txBody>
      </p:sp>
      <p:sp>
        <p:nvSpPr>
          <p:cNvPr id="9" name="TextBox 8">
            <a:extLst>
              <a:ext uri="{FF2B5EF4-FFF2-40B4-BE49-F238E27FC236}">
                <a16:creationId xmlns:a16="http://schemas.microsoft.com/office/drawing/2014/main" id="{53883549-D03E-DA72-B7CF-409F2BDDBD3B}"/>
              </a:ext>
            </a:extLst>
          </p:cNvPr>
          <p:cNvSpPr txBox="1"/>
          <p:nvPr/>
        </p:nvSpPr>
        <p:spPr>
          <a:xfrm>
            <a:off x="4637120" y="3409950"/>
            <a:ext cx="1511446" cy="923330"/>
          </a:xfrm>
          <a:prstGeom prst="rect">
            <a:avLst/>
          </a:prstGeom>
          <a:noFill/>
        </p:spPr>
        <p:txBody>
          <a:bodyPr wrap="square" rtlCol="0">
            <a:spAutoFit/>
          </a:bodyPr>
          <a:lstStyle/>
          <a:p>
            <a:r>
              <a:rPr lang="en-US"/>
              <a:t>Reflex Sympathetic Dystrophy </a:t>
            </a:r>
          </a:p>
        </p:txBody>
      </p:sp>
      <p:sp>
        <p:nvSpPr>
          <p:cNvPr id="11" name="TextBox 10">
            <a:extLst>
              <a:ext uri="{FF2B5EF4-FFF2-40B4-BE49-F238E27FC236}">
                <a16:creationId xmlns:a16="http://schemas.microsoft.com/office/drawing/2014/main" id="{8799FC48-C3C2-AC0F-095E-79604C0D12F5}"/>
              </a:ext>
            </a:extLst>
          </p:cNvPr>
          <p:cNvSpPr txBox="1"/>
          <p:nvPr/>
        </p:nvSpPr>
        <p:spPr>
          <a:xfrm>
            <a:off x="6324600" y="2343150"/>
            <a:ext cx="1693984" cy="1200329"/>
          </a:xfrm>
          <a:prstGeom prst="rect">
            <a:avLst/>
          </a:prstGeom>
          <a:noFill/>
        </p:spPr>
        <p:txBody>
          <a:bodyPr wrap="square" rtlCol="0">
            <a:spAutoFit/>
          </a:bodyPr>
          <a:lstStyle/>
          <a:p>
            <a:r>
              <a:rPr lang="en-US"/>
              <a:t>Reflex neurovascular dystrophy (RND)</a:t>
            </a:r>
          </a:p>
        </p:txBody>
      </p:sp>
      <p:sp>
        <p:nvSpPr>
          <p:cNvPr id="3" name="TextBox 2">
            <a:extLst>
              <a:ext uri="{FF2B5EF4-FFF2-40B4-BE49-F238E27FC236}">
                <a16:creationId xmlns:a16="http://schemas.microsoft.com/office/drawing/2014/main" id="{79DC0E7C-694B-B360-8AA6-DC2B444184F8}"/>
              </a:ext>
            </a:extLst>
          </p:cNvPr>
          <p:cNvSpPr txBox="1"/>
          <p:nvPr/>
        </p:nvSpPr>
        <p:spPr>
          <a:xfrm>
            <a:off x="3527121" y="4525716"/>
            <a:ext cx="1511446" cy="369332"/>
          </a:xfrm>
          <a:prstGeom prst="rect">
            <a:avLst/>
          </a:prstGeom>
          <a:noFill/>
        </p:spPr>
        <p:txBody>
          <a:bodyPr wrap="square" rtlCol="0">
            <a:spAutoFit/>
          </a:bodyPr>
          <a:lstStyle/>
          <a:p>
            <a:r>
              <a:rPr lang="en-US"/>
              <a:t>and more…</a:t>
            </a:r>
          </a:p>
        </p:txBody>
      </p:sp>
      <p:sp>
        <p:nvSpPr>
          <p:cNvPr id="5" name="TextBox 4">
            <a:extLst>
              <a:ext uri="{FF2B5EF4-FFF2-40B4-BE49-F238E27FC236}">
                <a16:creationId xmlns:a16="http://schemas.microsoft.com/office/drawing/2014/main" id="{CB33A6E9-5913-FF02-CA74-F820C82C8AA1}"/>
              </a:ext>
            </a:extLst>
          </p:cNvPr>
          <p:cNvSpPr txBox="1"/>
          <p:nvPr/>
        </p:nvSpPr>
        <p:spPr>
          <a:xfrm>
            <a:off x="5791200" y="4823004"/>
            <a:ext cx="1585734" cy="246221"/>
          </a:xfrm>
          <a:prstGeom prst="rect">
            <a:avLst/>
          </a:prstGeom>
          <a:noFill/>
        </p:spPr>
        <p:txBody>
          <a:bodyPr wrap="square" rtlCol="0">
            <a:spAutoFit/>
          </a:bodyPr>
          <a:lstStyle/>
          <a:p>
            <a:r>
              <a:rPr lang="en-US" sz="1000"/>
              <a:t>(Sherry &amp; </a:t>
            </a:r>
            <a:r>
              <a:rPr lang="en-US" sz="1000" err="1"/>
              <a:t>Krepcio</a:t>
            </a:r>
            <a:r>
              <a:rPr lang="en-US" sz="1000"/>
              <a:t>, 2014)</a:t>
            </a:r>
          </a:p>
        </p:txBody>
      </p:sp>
    </p:spTree>
    <p:extLst>
      <p:ext uri="{BB962C8B-B14F-4D97-AF65-F5344CB8AC3E}">
        <p14:creationId xmlns:p14="http://schemas.microsoft.com/office/powerpoint/2010/main" val="359972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5791-1CDE-C802-9705-9E3E157DD583}"/>
              </a:ext>
            </a:extLst>
          </p:cNvPr>
          <p:cNvSpPr>
            <a:spLocks noGrp="1"/>
          </p:cNvSpPr>
          <p:nvPr>
            <p:ph type="title"/>
          </p:nvPr>
        </p:nvSpPr>
        <p:spPr/>
        <p:txBody>
          <a:bodyPr/>
          <a:lstStyle/>
          <a:p>
            <a:r>
              <a:rPr lang="en-US"/>
              <a:t>Symptoms: Pain Presentation </a:t>
            </a:r>
          </a:p>
        </p:txBody>
      </p:sp>
      <p:sp>
        <p:nvSpPr>
          <p:cNvPr id="3" name="Content Placeholder 2">
            <a:extLst>
              <a:ext uri="{FF2B5EF4-FFF2-40B4-BE49-F238E27FC236}">
                <a16:creationId xmlns:a16="http://schemas.microsoft.com/office/drawing/2014/main" id="{A11CDA54-916F-47C4-8CE3-447108247688}"/>
              </a:ext>
            </a:extLst>
          </p:cNvPr>
          <p:cNvSpPr>
            <a:spLocks noGrp="1"/>
          </p:cNvSpPr>
          <p:nvPr>
            <p:ph sz="half" idx="1"/>
          </p:nvPr>
        </p:nvSpPr>
        <p:spPr/>
        <p:txBody>
          <a:bodyPr vert="horz" lIns="91440" tIns="45720" rIns="91440" bIns="45720" rtlCol="0" anchor="t">
            <a:normAutofit lnSpcReduction="10000"/>
          </a:bodyPr>
          <a:lstStyle/>
          <a:p>
            <a:r>
              <a:rPr lang="en-US" sz="2000" dirty="0">
                <a:latin typeface="+mj-lt"/>
                <a:cs typeface="Times New Roman"/>
              </a:rPr>
              <a:t>Magnified &amp; amplified pain in any body part lasting 3+ months</a:t>
            </a:r>
          </a:p>
          <a:p>
            <a:r>
              <a:rPr lang="en-US" sz="2000" dirty="0">
                <a:latin typeface="+mj-lt"/>
                <a:cs typeface="Times New Roman"/>
              </a:rPr>
              <a:t>Can start in one body part and expand to additional body parts or migrate to a different body part</a:t>
            </a:r>
          </a:p>
          <a:p>
            <a:r>
              <a:rPr lang="en-US" sz="2000" dirty="0">
                <a:latin typeface="+mj-lt"/>
                <a:cs typeface="Times New Roman"/>
              </a:rPr>
              <a:t>Constant extreme pain (flare) or intermittent pain attacks followed by periods of no pain (remission)</a:t>
            </a:r>
          </a:p>
          <a:p>
            <a:r>
              <a:rPr lang="en-US" sz="2000" dirty="0">
                <a:latin typeface="+mj-lt"/>
                <a:cs typeface="Times New Roman"/>
              </a:rPr>
              <a:t>The pain is </a:t>
            </a:r>
            <a:r>
              <a:rPr lang="en-US" sz="2000" u="sng" dirty="0">
                <a:latin typeface="+mj-lt"/>
                <a:cs typeface="Times New Roman"/>
              </a:rPr>
              <a:t>very real</a:t>
            </a:r>
            <a:r>
              <a:rPr lang="en-US" sz="2000" dirty="0">
                <a:latin typeface="+mj-lt"/>
                <a:cs typeface="Times New Roman"/>
              </a:rPr>
              <a:t>, </a:t>
            </a:r>
            <a:r>
              <a:rPr lang="en-US" sz="2000" b="1" dirty="0">
                <a:latin typeface="+mj-lt"/>
                <a:cs typeface="Times New Roman"/>
              </a:rPr>
              <a:t>not</a:t>
            </a:r>
            <a:r>
              <a:rPr lang="en-US" sz="2000" dirty="0">
                <a:latin typeface="+mj-lt"/>
                <a:cs typeface="Times New Roman"/>
              </a:rPr>
              <a:t> “made up” or “just inside of their heads”</a:t>
            </a:r>
          </a:p>
          <a:p>
            <a:endParaRPr lang="en-US" sz="2000" dirty="0">
              <a:latin typeface="Times New Roman"/>
              <a:cs typeface="Times New Roman"/>
            </a:endParaRPr>
          </a:p>
          <a:p>
            <a:endParaRPr lang="en-US" sz="2000" dirty="0">
              <a:latin typeface="Times New Roman"/>
              <a:cs typeface="Times New Roman"/>
            </a:endParaRPr>
          </a:p>
          <a:p>
            <a:endParaRPr lang="en-US" sz="2000" dirty="0">
              <a:latin typeface="Times New Roman"/>
              <a:cs typeface="Times New Roman"/>
            </a:endParaRPr>
          </a:p>
        </p:txBody>
      </p:sp>
      <p:pic>
        <p:nvPicPr>
          <p:cNvPr id="4" name="Picture 3" descr="Chronic Pain in Children has Devastating Effect on Families - Pain Gone">
            <a:extLst>
              <a:ext uri="{FF2B5EF4-FFF2-40B4-BE49-F238E27FC236}">
                <a16:creationId xmlns:a16="http://schemas.microsoft.com/office/drawing/2014/main" id="{AECF852B-D6C9-3AC4-9823-C5B6C04EDF96}"/>
              </a:ext>
            </a:extLst>
          </p:cNvPr>
          <p:cNvPicPr>
            <a:picLocks noChangeAspect="1"/>
          </p:cNvPicPr>
          <p:nvPr/>
        </p:nvPicPr>
        <p:blipFill>
          <a:blip r:embed="rId3"/>
          <a:stretch>
            <a:fillRect/>
          </a:stretch>
        </p:blipFill>
        <p:spPr>
          <a:xfrm>
            <a:off x="4648202" y="1401349"/>
            <a:ext cx="4038600" cy="2514600"/>
          </a:xfrm>
          <a:prstGeom prst="rect">
            <a:avLst/>
          </a:prstGeom>
        </p:spPr>
      </p:pic>
      <p:sp>
        <p:nvSpPr>
          <p:cNvPr id="5" name="TextBox 4">
            <a:extLst>
              <a:ext uri="{FF2B5EF4-FFF2-40B4-BE49-F238E27FC236}">
                <a16:creationId xmlns:a16="http://schemas.microsoft.com/office/drawing/2014/main" id="{0D3E1B5B-BE33-C87A-0430-2942249265F2}"/>
              </a:ext>
            </a:extLst>
          </p:cNvPr>
          <p:cNvSpPr txBox="1"/>
          <p:nvPr/>
        </p:nvSpPr>
        <p:spPr>
          <a:xfrm>
            <a:off x="4572000" y="3915949"/>
            <a:ext cx="42512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https://professionals.paingone.us/chronic-pain-in-children-has-devastating-effect-on-families/</a:t>
            </a:r>
            <a:endParaRPr lang="en-US" sz="800" dirty="0">
              <a:solidFill>
                <a:srgbClr val="002060"/>
              </a:solidFill>
              <a:cs typeface="Calibri"/>
            </a:endParaRPr>
          </a:p>
        </p:txBody>
      </p:sp>
      <p:sp>
        <p:nvSpPr>
          <p:cNvPr id="7" name="TextBox 6">
            <a:extLst>
              <a:ext uri="{FF2B5EF4-FFF2-40B4-BE49-F238E27FC236}">
                <a16:creationId xmlns:a16="http://schemas.microsoft.com/office/drawing/2014/main" id="{CC81186F-0481-AEA2-C218-82673B0369D6}"/>
              </a:ext>
            </a:extLst>
          </p:cNvPr>
          <p:cNvSpPr txBox="1"/>
          <p:nvPr/>
        </p:nvSpPr>
        <p:spPr>
          <a:xfrm>
            <a:off x="793897" y="4760198"/>
            <a:ext cx="4104167" cy="246221"/>
          </a:xfrm>
          <a:prstGeom prst="rect">
            <a:avLst/>
          </a:prstGeom>
          <a:noFill/>
        </p:spPr>
        <p:txBody>
          <a:bodyPr wrap="square" rtlCol="0">
            <a:spAutoFit/>
          </a:bodyPr>
          <a:lstStyle/>
          <a:p>
            <a:r>
              <a:rPr lang="en-US" sz="1000" dirty="0"/>
              <a:t>(Sherry et al., 2015; Sherry &amp; </a:t>
            </a:r>
            <a:r>
              <a:rPr lang="en-US" sz="1000" dirty="0" err="1"/>
              <a:t>Krepcio</a:t>
            </a:r>
            <a:r>
              <a:rPr lang="en-US" sz="1000" dirty="0"/>
              <a:t>, 2014; </a:t>
            </a:r>
            <a:r>
              <a:rPr lang="en-US" sz="1000" dirty="0">
                <a:cs typeface="Times New Roman"/>
              </a:rPr>
              <a:t>Weiss &amp; </a:t>
            </a:r>
            <a:r>
              <a:rPr lang="en-US" sz="1000" dirty="0" err="1">
                <a:cs typeface="Times New Roman"/>
              </a:rPr>
              <a:t>Kashikar-Zuck</a:t>
            </a:r>
            <a:r>
              <a:rPr lang="en-US" sz="1000" dirty="0">
                <a:cs typeface="Times New Roman"/>
              </a:rPr>
              <a:t>, 2021</a:t>
            </a:r>
            <a:r>
              <a:rPr lang="en-US" sz="1000" dirty="0">
                <a:latin typeface="Times New Roman"/>
                <a:cs typeface="Times New Roman"/>
              </a:rPr>
              <a:t>)</a:t>
            </a:r>
            <a:r>
              <a:rPr lang="en-US" sz="1000" dirty="0"/>
              <a:t> </a:t>
            </a:r>
          </a:p>
        </p:txBody>
      </p:sp>
    </p:spTree>
    <p:extLst>
      <p:ext uri="{BB962C8B-B14F-4D97-AF65-F5344CB8AC3E}">
        <p14:creationId xmlns:p14="http://schemas.microsoft.com/office/powerpoint/2010/main" val="356733312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900554C76854D82D87A436236B994" ma:contentTypeVersion="11" ma:contentTypeDescription="Create a new document." ma:contentTypeScope="" ma:versionID="57fbb3c716992e2c84e2cb578061d6cd">
  <xsd:schema xmlns:xsd="http://www.w3.org/2001/XMLSchema" xmlns:xs="http://www.w3.org/2001/XMLSchema" xmlns:p="http://schemas.microsoft.com/office/2006/metadata/properties" xmlns:ns3="ab3ed064-e094-418b-a3db-3a265d6eade0" xmlns:ns4="eab078ff-544c-48dc-8528-04e3da841dbc" targetNamespace="http://schemas.microsoft.com/office/2006/metadata/properties" ma:root="true" ma:fieldsID="c9eec0f1f929a5c7b9dbe91754df0ca1" ns3:_="" ns4:_="">
    <xsd:import namespace="ab3ed064-e094-418b-a3db-3a265d6eade0"/>
    <xsd:import namespace="eab078ff-544c-48dc-8528-04e3da841db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ed064-e094-418b-a3db-3a265d6ea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78ff-544c-48dc-8528-04e3da841db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b3ed064-e094-418b-a3db-3a265d6eade0" xsi:nil="true"/>
  </documentManagement>
</p:properties>
</file>

<file path=customXml/itemProps1.xml><?xml version="1.0" encoding="utf-8"?>
<ds:datastoreItem xmlns:ds="http://schemas.openxmlformats.org/officeDocument/2006/customXml" ds:itemID="{613C5941-1C5D-45A7-9DBE-6036CDB5C1C0}">
  <ds:schemaRefs>
    <ds:schemaRef ds:uri="ab3ed064-e094-418b-a3db-3a265d6eade0"/>
    <ds:schemaRef ds:uri="eab078ff-544c-48dc-8528-04e3da841d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2C1271-C870-435E-B649-BEA9A8BC9E5C}">
  <ds:schemaRefs>
    <ds:schemaRef ds:uri="http://schemas.microsoft.com/sharepoint/v3/contenttype/forms"/>
  </ds:schemaRefs>
</ds:datastoreItem>
</file>

<file path=customXml/itemProps3.xml><?xml version="1.0" encoding="utf-8"?>
<ds:datastoreItem xmlns:ds="http://schemas.openxmlformats.org/officeDocument/2006/customXml" ds:itemID="{22B0A9DD-553D-4BDC-861B-CDB7DEF4DE1C}">
  <ds:schemaRefs>
    <ds:schemaRef ds:uri="ab3ed064-e094-418b-a3db-3a265d6eade0"/>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eab078ff-544c-48dc-8528-04e3da841dbc"/>
    <ds:schemaRef ds:uri="http://purl.org/dc/dcmitype/"/>
    <ds:schemaRef ds:uri="http://www.w3.org/XML/1998/namespace"/>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87</TotalTime>
  <Words>8502</Words>
  <Application>Microsoft Office PowerPoint</Application>
  <PresentationFormat>On-screen Show (16:9)</PresentationFormat>
  <Paragraphs>901</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Custom Design</vt:lpstr>
      <vt:lpstr>A Pediatric Rehabilitation Perspective on: Amplified Musculoskeletal Pain Syndrome (AMPS)   </vt:lpstr>
      <vt:lpstr>Continuing Medical Education  Credit Information</vt:lpstr>
      <vt:lpstr>Designation Statement</vt:lpstr>
      <vt:lpstr>Disclosure Information</vt:lpstr>
      <vt:lpstr>Learning Objectives</vt:lpstr>
      <vt:lpstr>Amplified Musculoskeletal Pain Syndrome</vt:lpstr>
      <vt:lpstr>What is AMPS?</vt:lpstr>
      <vt:lpstr>AMPS- Umbrella Term </vt:lpstr>
      <vt:lpstr>Symptoms: Pain Presentation </vt:lpstr>
      <vt:lpstr>Symptoms: Medical  </vt:lpstr>
      <vt:lpstr>Symptoms: Functional</vt:lpstr>
      <vt:lpstr>Personal &amp; Family Characteristics</vt:lpstr>
      <vt:lpstr>Diagnosing AMPS</vt:lpstr>
      <vt:lpstr>AMPS Causes/Triggers</vt:lpstr>
      <vt:lpstr>Prevalence</vt:lpstr>
      <vt:lpstr>Prognosis</vt:lpstr>
      <vt:lpstr>Quick Neuroanatomy Review</vt:lpstr>
      <vt:lpstr>Typical Pain Signal</vt:lpstr>
      <vt:lpstr>Homunculus </vt:lpstr>
      <vt:lpstr>Central Sensitization </vt:lpstr>
      <vt:lpstr>Central Sensitization </vt:lpstr>
      <vt:lpstr>Evaluating and Treating AMPS</vt:lpstr>
      <vt:lpstr>Interdisciplinary Team</vt:lpstr>
      <vt:lpstr>Roles </vt:lpstr>
      <vt:lpstr>Evaluating AMPS:  Combined Outpatient PT and OT Perspectives</vt:lpstr>
      <vt:lpstr>Initial Evaluation </vt:lpstr>
      <vt:lpstr>History</vt:lpstr>
      <vt:lpstr>Occupational Profile</vt:lpstr>
      <vt:lpstr>Pain Assessments </vt:lpstr>
      <vt:lpstr>Pain and Symptom Assessment Tool</vt:lpstr>
      <vt:lpstr>Activity Level Outcome Measures</vt:lpstr>
      <vt:lpstr>Participation Level Outcome Measures</vt:lpstr>
      <vt:lpstr>Caregiver Outcome Measures</vt:lpstr>
      <vt:lpstr>Collective Goal</vt:lpstr>
      <vt:lpstr>AMPS Treatment: Combined Outpatient PT and OT Perspectives</vt:lpstr>
      <vt:lpstr>General Guidelines</vt:lpstr>
      <vt:lpstr>Frequency in Outpatient</vt:lpstr>
      <vt:lpstr>PT Specific Treatment Approaches</vt:lpstr>
      <vt:lpstr>PT Interventions</vt:lpstr>
      <vt:lpstr>PT Interventions</vt:lpstr>
      <vt:lpstr>Encourage Activity!</vt:lpstr>
      <vt:lpstr>Frequency Matters!</vt:lpstr>
      <vt:lpstr>OT Specific Treatment Approaches</vt:lpstr>
      <vt:lpstr>OT Treatment Strategies</vt:lpstr>
      <vt:lpstr>OT Treatment Strategies</vt:lpstr>
      <vt:lpstr>Home Exercise Programs</vt:lpstr>
      <vt:lpstr>Promoting Longterm Adherence</vt:lpstr>
      <vt:lpstr>Failed Outpatient Services</vt:lpstr>
      <vt:lpstr>Inpatient Programs</vt:lpstr>
      <vt:lpstr>Case Study: Mary</vt:lpstr>
      <vt:lpstr>Mary</vt:lpstr>
      <vt:lpstr>Physical Therapy</vt:lpstr>
      <vt:lpstr>Physical Therapy Interventions</vt:lpstr>
      <vt:lpstr>Physical Therapy Goals/ Means for Discharge </vt:lpstr>
      <vt:lpstr>Occupational Therapy</vt:lpstr>
      <vt:lpstr>OT Goals</vt:lpstr>
      <vt:lpstr>OT Interventions</vt:lpstr>
      <vt:lpstr>Combined PT/OT HEP</vt:lpstr>
      <vt:lpstr>Resources</vt:lpstr>
      <vt:lpstr>Resources</vt:lpstr>
      <vt:lpstr>Resources</vt:lpstr>
      <vt:lpstr>Thank you! Questions?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Zelenak, Jessica</cp:lastModifiedBy>
  <cp:revision>4</cp:revision>
  <dcterms:created xsi:type="dcterms:W3CDTF">2013-05-03T03:00:51Z</dcterms:created>
  <dcterms:modified xsi:type="dcterms:W3CDTF">2024-01-09T15:38:58Z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0x010100468900554C76854D82D87A436236B994</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ies>
</file>