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39"/>
  </p:notesMasterIdLst>
  <p:handoutMasterIdLst>
    <p:handoutMasterId r:id="rId40"/>
  </p:handoutMasterIdLst>
  <p:sldIdLst>
    <p:sldId id="263" r:id="rId5"/>
    <p:sldId id="260" r:id="rId6"/>
    <p:sldId id="258" r:id="rId7"/>
    <p:sldId id="262" r:id="rId8"/>
    <p:sldId id="261" r:id="rId9"/>
    <p:sldId id="264" r:id="rId10"/>
    <p:sldId id="778" r:id="rId11"/>
    <p:sldId id="779" r:id="rId12"/>
    <p:sldId id="784" r:id="rId13"/>
    <p:sldId id="780" r:id="rId14"/>
    <p:sldId id="781" r:id="rId15"/>
    <p:sldId id="435" r:id="rId16"/>
    <p:sldId id="266" r:id="rId17"/>
    <p:sldId id="267" r:id="rId18"/>
    <p:sldId id="473" r:id="rId19"/>
    <p:sldId id="451" r:id="rId20"/>
    <p:sldId id="789" r:id="rId21"/>
    <p:sldId id="470" r:id="rId22"/>
    <p:sldId id="469" r:id="rId23"/>
    <p:sldId id="424" r:id="rId24"/>
    <p:sldId id="425" r:id="rId25"/>
    <p:sldId id="394" r:id="rId26"/>
    <p:sldId id="790" r:id="rId27"/>
    <p:sldId id="471" r:id="rId28"/>
    <p:sldId id="472" r:id="rId29"/>
    <p:sldId id="785" r:id="rId30"/>
    <p:sldId id="474" r:id="rId31"/>
    <p:sldId id="475" r:id="rId32"/>
    <p:sldId id="782" r:id="rId33"/>
    <p:sldId id="788" r:id="rId34"/>
    <p:sldId id="476" r:id="rId35"/>
    <p:sldId id="777" r:id="rId36"/>
    <p:sldId id="259" r:id="rId37"/>
    <p:sldId id="783" r:id="rId3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F"/>
    <a:srgbClr val="FAC71C"/>
    <a:srgbClr val="005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64681" autoAdjust="0"/>
  </p:normalViewPr>
  <p:slideViewPr>
    <p:cSldViewPr>
      <p:cViewPr varScale="1">
        <p:scale>
          <a:sx n="102" d="100"/>
          <a:sy n="102" d="100"/>
        </p:scale>
        <p:origin x="216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0" d="100"/>
          <a:sy n="70" d="100"/>
        </p:scale>
        <p:origin x="-328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EE7877-3D6D-4BF6-8A7D-91BEA9C0B03D}" type="slidenum">
              <a:rPr lang="en-US" smtClean="0"/>
              <a:t>‹#›</a:t>
            </a:fld>
            <a:endParaRPr lang="en-US"/>
          </a:p>
        </p:txBody>
      </p:sp>
    </p:spTree>
    <p:extLst>
      <p:ext uri="{BB962C8B-B14F-4D97-AF65-F5344CB8AC3E}">
        <p14:creationId xmlns:p14="http://schemas.microsoft.com/office/powerpoint/2010/main" val="3130042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FE42-B1B0-47D2-BDFD-F24A5A6FF1A8}" type="datetimeFigureOut">
              <a:rPr lang="en-US" smtClean="0"/>
              <a:t>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1D72F-D42B-45DA-A8F1-9FDF22A93D6F}" type="slidenum">
              <a:rPr lang="en-US" smtClean="0"/>
              <a:t>‹#›</a:t>
            </a:fld>
            <a:endParaRPr lang="en-US"/>
          </a:p>
        </p:txBody>
      </p:sp>
    </p:spTree>
    <p:extLst>
      <p:ext uri="{BB962C8B-B14F-4D97-AF65-F5344CB8AC3E}">
        <p14:creationId xmlns:p14="http://schemas.microsoft.com/office/powerpoint/2010/main" val="120277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US" b="0" i="0" dirty="0">
                <a:solidFill>
                  <a:srgbClr val="202124"/>
                </a:solidFill>
                <a:effectLst/>
                <a:latin typeface="Roboto" panose="020F0502020204030204" pitchFamily="34" charset="0"/>
              </a:rPr>
            </a:br>
            <a:endParaRPr lang="en-US" b="0" i="0" dirty="0">
              <a:solidFill>
                <a:srgbClr val="202124"/>
              </a:solidFill>
              <a:effectLst/>
              <a:latin typeface="Roboto" panose="020F0502020204030204" pitchFamily="34" charset="0"/>
            </a:endParaRPr>
          </a:p>
          <a:p>
            <a:pPr algn="l"/>
            <a:r>
              <a:rPr lang="en-US" b="0" i="0" dirty="0">
                <a:solidFill>
                  <a:srgbClr val="4D5156"/>
                </a:solidFill>
                <a:effectLst/>
                <a:latin typeface="Google Sans"/>
              </a:rPr>
              <a:t>A composite FPI‐6 score </a:t>
            </a:r>
            <a:r>
              <a:rPr lang="en-US" b="0" i="0" dirty="0">
                <a:solidFill>
                  <a:srgbClr val="040C28"/>
                </a:solidFill>
                <a:effectLst/>
                <a:latin typeface="Google Sans"/>
              </a:rPr>
              <a:t>ranges from −12 to +12</a:t>
            </a:r>
            <a:r>
              <a:rPr lang="en-US" b="0" i="0" dirty="0">
                <a:solidFill>
                  <a:srgbClr val="4D5156"/>
                </a:solidFill>
                <a:effectLst/>
                <a:latin typeface="Google Sans"/>
              </a:rPr>
              <a:t>, and a foot type is classified as a highly pronated posture with a score of 10 or greater, a pronated posture with scores of +6 to +9, normal posture with scores of 0 to +5, a supinated posture with scores of −4 to −1, or a highly supinated posture with ≤−5.</a:t>
            </a:r>
            <a:endParaRPr lang="en-US" b="0" i="0" dirty="0">
              <a:solidFill>
                <a:srgbClr val="202124"/>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E7DC277D-C360-EF4F-9211-78B2E560F4E4}" type="slidenum">
              <a:rPr lang="en-US" smtClean="0"/>
              <a:t>7</a:t>
            </a:fld>
            <a:endParaRPr lang="en-US"/>
          </a:p>
        </p:txBody>
      </p:sp>
    </p:spTree>
    <p:extLst>
      <p:ext uri="{BB962C8B-B14F-4D97-AF65-F5344CB8AC3E}">
        <p14:creationId xmlns:p14="http://schemas.microsoft.com/office/powerpoint/2010/main" val="1690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Range of motion review.</a:t>
            </a:r>
          </a:p>
        </p:txBody>
      </p:sp>
      <p:sp>
        <p:nvSpPr>
          <p:cNvPr id="4" name="Slide Number Placeholder 3"/>
          <p:cNvSpPr>
            <a:spLocks noGrp="1"/>
          </p:cNvSpPr>
          <p:nvPr>
            <p:ph type="sldNum" sz="quarter" idx="10"/>
          </p:nvPr>
        </p:nvSpPr>
        <p:spPr/>
        <p:txBody>
          <a:bodyPr/>
          <a:lstStyle/>
          <a:p>
            <a:fld id="{A4C67495-0858-B149-ACF0-21D7D20A9001}" type="slidenum">
              <a:rPr lang="en-US" smtClean="0"/>
              <a:t>13</a:t>
            </a:fld>
            <a:endParaRPr lang="en-US"/>
          </a:p>
        </p:txBody>
      </p:sp>
    </p:spTree>
    <p:extLst>
      <p:ext uri="{BB962C8B-B14F-4D97-AF65-F5344CB8AC3E}">
        <p14:creationId xmlns:p14="http://schemas.microsoft.com/office/powerpoint/2010/main" val="329078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 review for normal gait.</a:t>
            </a:r>
          </a:p>
        </p:txBody>
      </p:sp>
      <p:sp>
        <p:nvSpPr>
          <p:cNvPr id="4" name="Slide Number Placeholder 3"/>
          <p:cNvSpPr>
            <a:spLocks noGrp="1"/>
          </p:cNvSpPr>
          <p:nvPr>
            <p:ph type="sldNum" sz="quarter" idx="10"/>
          </p:nvPr>
        </p:nvSpPr>
        <p:spPr/>
        <p:txBody>
          <a:bodyPr/>
          <a:lstStyle/>
          <a:p>
            <a:fld id="{A4C67495-0858-B149-ACF0-21D7D20A9001}" type="slidenum">
              <a:rPr lang="en-US" smtClean="0"/>
              <a:t>14</a:t>
            </a:fld>
            <a:endParaRPr lang="en-US"/>
          </a:p>
        </p:txBody>
      </p:sp>
    </p:spTree>
    <p:extLst>
      <p:ext uri="{BB962C8B-B14F-4D97-AF65-F5344CB8AC3E}">
        <p14:creationId xmlns:p14="http://schemas.microsoft.com/office/powerpoint/2010/main" val="297247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C277D-C360-EF4F-9211-78B2E560F4E4}" type="slidenum">
              <a:rPr lang="en-US" smtClean="0"/>
              <a:t>15</a:t>
            </a:fld>
            <a:endParaRPr lang="en-US"/>
          </a:p>
        </p:txBody>
      </p:sp>
    </p:spTree>
    <p:extLst>
      <p:ext uri="{BB962C8B-B14F-4D97-AF65-F5344CB8AC3E}">
        <p14:creationId xmlns:p14="http://schemas.microsoft.com/office/powerpoint/2010/main" val="354887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Rigid- hard, plastic control, great biomechanical control, poor shock absorption, great at controlling for excessive pronation, poor compliance</a:t>
            </a:r>
          </a:p>
          <a:p>
            <a:r>
              <a:rPr lang="en-US" dirty="0"/>
              <a:t>Semi-Rigid- good control, with excellent adaptability and good shock absorption, lightweight, but, relatively long lasting, lighter weight, can be fitted for a variety of shoe styles, cleats- dress shoes, sneakers, </a:t>
            </a:r>
            <a:r>
              <a:rPr lang="en-US" dirty="0" err="1"/>
              <a:t>etc</a:t>
            </a:r>
            <a:endParaRPr lang="en-US" dirty="0"/>
          </a:p>
          <a:p>
            <a:r>
              <a:rPr lang="en-US" dirty="0" err="1"/>
              <a:t>Accomodative</a:t>
            </a:r>
            <a:r>
              <a:rPr lang="en-US" dirty="0"/>
              <a:t>- fair- poor biomechanical control, excellent shock absorption, mostly constructed of high-density foam for shock absorption- good for diabetic neuropathy patients</a:t>
            </a:r>
          </a:p>
        </p:txBody>
      </p:sp>
      <p:sp>
        <p:nvSpPr>
          <p:cNvPr id="4" name="Slide Number Placeholder 3"/>
          <p:cNvSpPr>
            <a:spLocks noGrp="1"/>
          </p:cNvSpPr>
          <p:nvPr>
            <p:ph type="sldNum" sz="quarter" idx="5"/>
          </p:nvPr>
        </p:nvSpPr>
        <p:spPr/>
        <p:txBody>
          <a:bodyPr/>
          <a:lstStyle/>
          <a:p>
            <a:fld id="{E7DC277D-C360-EF4F-9211-78B2E560F4E4}" type="slidenum">
              <a:rPr lang="en-US" smtClean="0"/>
              <a:t>16</a:t>
            </a:fld>
            <a:endParaRPr lang="en-US"/>
          </a:p>
        </p:txBody>
      </p:sp>
    </p:spTree>
    <p:extLst>
      <p:ext uri="{BB962C8B-B14F-4D97-AF65-F5344CB8AC3E}">
        <p14:creationId xmlns:p14="http://schemas.microsoft.com/office/powerpoint/2010/main" val="12212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DC277D-C360-EF4F-9211-78B2E560F4E4}" type="slidenum">
              <a:rPr lang="en-US" smtClean="0"/>
              <a:t>33</a:t>
            </a:fld>
            <a:endParaRPr lang="en-US"/>
          </a:p>
        </p:txBody>
      </p:sp>
    </p:spTree>
    <p:extLst>
      <p:ext uri="{BB962C8B-B14F-4D97-AF65-F5344CB8AC3E}">
        <p14:creationId xmlns:p14="http://schemas.microsoft.com/office/powerpoint/2010/main" val="2637676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6950"/>
            <a:ext cx="7772400" cy="17113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4019550"/>
            <a:ext cx="6400800" cy="552450"/>
          </a:xfrm>
        </p:spPr>
        <p:txBody>
          <a:bodyPr anchor="ctr" anchorCtr="0">
            <a:normAutofit/>
          </a:bodyPr>
          <a:lstStyle>
            <a:lvl1pPr marL="0" indent="0" algn="ctr">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03535" y="467534"/>
            <a:ext cx="3136928" cy="1799416"/>
          </a:xfrm>
          <a:prstGeom prst="rect">
            <a:avLst/>
          </a:prstGeom>
        </p:spPr>
      </p:pic>
      <p:sp>
        <p:nvSpPr>
          <p:cNvPr id="38" name="Frame 37"/>
          <p:cNvSpPr/>
          <p:nvPr userDrawn="1"/>
        </p:nvSpPr>
        <p:spPr>
          <a:xfrm>
            <a:off x="304800" y="285750"/>
            <a:ext cx="8534399" cy="4572000"/>
          </a:xfrm>
          <a:prstGeom prst="frame">
            <a:avLst>
              <a:gd name="adj1" fmla="val 3956"/>
            </a:avLst>
          </a:prstGeom>
          <a:solidFill>
            <a:srgbClr val="005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userDrawn="1"/>
        </p:nvSpPr>
        <p:spPr>
          <a:xfrm>
            <a:off x="228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8610600" y="1200150"/>
            <a:ext cx="30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22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473880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41637" y="3712869"/>
            <a:ext cx="1379235" cy="791162"/>
          </a:xfrm>
          <a:prstGeom prst="rect">
            <a:avLst/>
          </a:prstGeom>
        </p:spPr>
      </p:pic>
      <p:sp>
        <p:nvSpPr>
          <p:cNvPr id="7" name="Rectangle 6"/>
          <p:cNvSpPr/>
          <p:nvPr userDrawn="1"/>
        </p:nvSpPr>
        <p:spPr>
          <a:xfrm>
            <a:off x="6629400" y="186060"/>
            <a:ext cx="2057400" cy="4443089"/>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291505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1"/>
            <a:ext cx="8229600" cy="854869"/>
          </a:xfrm>
        </p:spPr>
        <p:txBody>
          <a:bodyPr/>
          <a:lstStyle/>
          <a:p>
            <a:r>
              <a:rPr lang="en-US"/>
              <a:t>Click to edit Master title style</a:t>
            </a:r>
          </a:p>
        </p:txBody>
      </p:sp>
      <p:sp>
        <p:nvSpPr>
          <p:cNvPr id="3" name="ClipArt Placeholder 2"/>
          <p:cNvSpPr>
            <a:spLocks noGrp="1"/>
          </p:cNvSpPr>
          <p:nvPr>
            <p:ph type="clipArt" sz="half" idx="1"/>
          </p:nvPr>
        </p:nvSpPr>
        <p:spPr>
          <a:xfrm>
            <a:off x="457200" y="1200151"/>
            <a:ext cx="4038600" cy="3398044"/>
          </a:xfrm>
        </p:spPr>
        <p:txBody>
          <a:bodyPr/>
          <a:lstStyle/>
          <a:p>
            <a:pPr lvl="0"/>
            <a:endParaRPr lang="en-US" noProof="0"/>
          </a:p>
        </p:txBody>
      </p:sp>
      <p:sp>
        <p:nvSpPr>
          <p:cNvPr id="4" name="Text Placeholder 3"/>
          <p:cNvSpPr>
            <a:spLocks noGrp="1"/>
          </p:cNvSpPr>
          <p:nvPr>
            <p:ph type="body" sz="half" idx="2"/>
          </p:nvPr>
        </p:nvSpPr>
        <p:spPr>
          <a:xfrm>
            <a:off x="4648200" y="1200151"/>
            <a:ext cx="4038600" cy="3398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ECFF821-8C79-F440-9815-D5F669F4903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4085F8-E59C-8741-BB34-FDC817C715C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571292B-F647-2A47-84DB-E8929C4B23EB}"/>
              </a:ext>
            </a:extLst>
          </p:cNvPr>
          <p:cNvSpPr>
            <a:spLocks noGrp="1" noChangeArrowheads="1"/>
          </p:cNvSpPr>
          <p:nvPr>
            <p:ph type="sldNum" sz="quarter" idx="12"/>
          </p:nvPr>
        </p:nvSpPr>
        <p:spPr>
          <a:ln/>
        </p:spPr>
        <p:txBody>
          <a:bodyPr/>
          <a:lstStyle>
            <a:lvl1pPr>
              <a:defRPr/>
            </a:lvl1pPr>
          </a:lstStyle>
          <a:p>
            <a:pPr>
              <a:defRPr/>
            </a:pPr>
            <a:fld id="{A8372522-2365-ED4D-BF2F-4017D39F28B7}" type="slidenum">
              <a:rPr lang="en-US" altLang="en-US"/>
              <a:pPr>
                <a:defRPr/>
              </a:pPr>
              <a:t>‹#›</a:t>
            </a:fld>
            <a:endParaRPr lang="en-US" altLang="en-US"/>
          </a:p>
        </p:txBody>
      </p:sp>
    </p:spTree>
    <p:extLst>
      <p:ext uri="{BB962C8B-B14F-4D97-AF65-F5344CB8AC3E}">
        <p14:creationId xmlns:p14="http://schemas.microsoft.com/office/powerpoint/2010/main" val="327419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3618B7-DDA4-48C1-B2B4-FEC7CDC307AC}"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623288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3618B7-DDA4-48C1-B2B4-FEC7CDC307AC}" type="datetimeFigureOut">
              <a:rPr lang="en-US" smtClean="0"/>
              <a:t>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C28E3-00D6-4682-BCAB-2932672799A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Tree>
    <p:extLst>
      <p:ext uri="{BB962C8B-B14F-4D97-AF65-F5344CB8AC3E}">
        <p14:creationId xmlns:p14="http://schemas.microsoft.com/office/powerpoint/2010/main" val="299984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3618B7-DDA4-48C1-B2B4-FEC7CDC307AC}"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522972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3618B7-DDA4-48C1-B2B4-FEC7CDC307AC}" type="datetimeFigureOut">
              <a:rPr lang="en-US" smtClean="0"/>
              <a:t>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73447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3618B7-DDA4-48C1-B2B4-FEC7CDC307AC}" type="datetimeFigureOut">
              <a:rPr lang="en-US" smtClean="0"/>
              <a:t>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50338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Date Placeholder 1"/>
          <p:cNvSpPr>
            <a:spLocks noGrp="1"/>
          </p:cNvSpPr>
          <p:nvPr>
            <p:ph type="dt" sz="half" idx="10"/>
          </p:nvPr>
        </p:nvSpPr>
        <p:spPr/>
        <p:txBody>
          <a:bodyPr/>
          <a:lstStyle/>
          <a:p>
            <a:fld id="{F33618B7-DDA4-48C1-B2B4-FEC7CDC307AC}" type="datetimeFigureOut">
              <a:rPr lang="en-US" smtClean="0"/>
              <a:t>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38560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9" name="Rectangle 8"/>
          <p:cNvSpPr/>
          <p:nvPr userDrawn="1"/>
        </p:nvSpPr>
        <p:spPr>
          <a:xfrm>
            <a:off x="443144" y="209550"/>
            <a:ext cx="30480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16020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0282" y="4236977"/>
            <a:ext cx="1379235" cy="791162"/>
          </a:xfrm>
          <a:prstGeom prst="rect">
            <a:avLst/>
          </a:prstGeom>
        </p:spPr>
      </p:pic>
      <p:sp>
        <p:nvSpPr>
          <p:cNvPr id="2" name="Title 1"/>
          <p:cNvSpPr>
            <a:spLocks noGrp="1"/>
          </p:cNvSpPr>
          <p:nvPr>
            <p:ph type="title"/>
          </p:nvPr>
        </p:nvSpPr>
        <p:spPr>
          <a:xfrm>
            <a:off x="1792288" y="3600450"/>
            <a:ext cx="5486400" cy="425450"/>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3618B7-DDA4-48C1-B2B4-FEC7CDC307AC}" type="datetimeFigureOut">
              <a:rPr lang="en-US" smtClean="0"/>
              <a:t>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C28E3-00D6-4682-BCAB-2932672799A0}" type="slidenum">
              <a:rPr lang="en-US" smtClean="0"/>
              <a:t>‹#›</a:t>
            </a:fld>
            <a:endParaRPr lang="en-US"/>
          </a:p>
        </p:txBody>
      </p:sp>
    </p:spTree>
    <p:extLst>
      <p:ext uri="{BB962C8B-B14F-4D97-AF65-F5344CB8AC3E}">
        <p14:creationId xmlns:p14="http://schemas.microsoft.com/office/powerpoint/2010/main" val="40446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57200" y="209550"/>
            <a:ext cx="8229600" cy="838200"/>
          </a:xfrm>
          <a:prstGeom prst="rect">
            <a:avLst/>
          </a:prstGeom>
          <a:solidFill>
            <a:srgbClr val="0052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00282" y="4248150"/>
            <a:ext cx="1379235" cy="791162"/>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8B7-DDA4-48C1-B2B4-FEC7CDC307AC}" type="datetimeFigureOut">
              <a:rPr lang="en-US" smtClean="0"/>
              <a:t>2/20/24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4AC28E3-00D6-4682-BCAB-2932672799A0}" type="slidenum">
              <a:rPr lang="en-US" smtClean="0"/>
              <a:t>‹#›</a:t>
            </a:fld>
            <a:endParaRPr lang="en-US"/>
          </a:p>
        </p:txBody>
      </p:sp>
    </p:spTree>
    <p:extLst>
      <p:ext uri="{BB962C8B-B14F-4D97-AF65-F5344CB8AC3E}">
        <p14:creationId xmlns:p14="http://schemas.microsoft.com/office/powerpoint/2010/main" val="1245795012"/>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defTabSz="914400" rtl="0" eaLnBrk="1" latinLnBrk="0" hangingPunct="1">
        <a:spcBef>
          <a:spcPct val="0"/>
        </a:spcBef>
        <a:buNone/>
        <a:defRPr sz="4400" kern="1200">
          <a:solidFill>
            <a:srgbClr val="FAC71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source=images&amp;cd=&amp;cad=rja&amp;uact=8&amp;docid=Xb-kSgOOb6KU2M&amp;tbnid=hfRmWZ28Db1yrM:&amp;ved=0CAUQjRw&amp;url=http%3A%2F%2Fwww.painfreefeet.ca%2Findex.cfm%3Fid%3D60110&amp;ei=iloQVLymLJLisATI74DgBg&amp;bvm=bv.74649129,d.cWc&amp;psig=AFQjCNGylEl_PlSKKM787D3_r4gQT2qTdg&amp;ust=1410444271793965"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16/j.clinbiomech.2008.07.00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doi.org/10.1080/02640414.2019.1626069" TargetMode="External"/><Relationship Id="rId4" Type="http://schemas.openxmlformats.org/officeDocument/2006/relationships/hyperlink" Target="https://doi.org/10.1016/S0268-0033(02)00186-9"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038350"/>
            <a:ext cx="8229600" cy="1711325"/>
          </a:xfrm>
        </p:spPr>
        <p:txBody>
          <a:bodyPr>
            <a:noAutofit/>
          </a:bodyPr>
          <a:lstStyle/>
          <a:p>
            <a:r>
              <a:rPr lang="en-US" sz="3000" i="0" dirty="0">
                <a:solidFill>
                  <a:srgbClr val="242424"/>
                </a:solidFill>
                <a:effectLst/>
                <a:latin typeface="Arial" panose="020B0604020202020204" pitchFamily="34" charset="0"/>
                <a:cs typeface="Arial" panose="020B0604020202020204" pitchFamily="34" charset="0"/>
              </a:rPr>
              <a:t>Orthotics: Over-the-Counter versus Custom. What to prescribe and when.</a:t>
            </a:r>
            <a:endParaRPr lang="en-US" sz="3000" dirty="0">
              <a:latin typeface="Arial" panose="020B0604020202020204" pitchFamily="34" charset="0"/>
              <a:cs typeface="Arial" panose="020B0604020202020204" pitchFamily="34" charset="0"/>
            </a:endParaRPr>
          </a:p>
        </p:txBody>
      </p:sp>
      <p:sp>
        <p:nvSpPr>
          <p:cNvPr id="2" name="Subtitle 1">
            <a:extLst>
              <a:ext uri="{FF2B5EF4-FFF2-40B4-BE49-F238E27FC236}">
                <a16:creationId xmlns:a16="http://schemas.microsoft.com/office/drawing/2014/main" id="{48C1A9A0-3053-9312-ECB7-C3416EAD807E}"/>
              </a:ext>
            </a:extLst>
          </p:cNvPr>
          <p:cNvSpPr>
            <a:spLocks noGrp="1"/>
          </p:cNvSpPr>
          <p:nvPr>
            <p:ph type="subTitle" idx="1"/>
          </p:nvPr>
        </p:nvSpPr>
        <p:spPr/>
        <p:txBody>
          <a:bodyPr/>
          <a:lstStyle/>
          <a:p>
            <a:r>
              <a:rPr lang="en-US" dirty="0"/>
              <a:t>Elizabeth Ballard, PT, DPT, OCS, SCS, LAT, ATC</a:t>
            </a:r>
          </a:p>
        </p:txBody>
      </p:sp>
    </p:spTree>
    <p:extLst>
      <p:ext uri="{BB962C8B-B14F-4D97-AF65-F5344CB8AC3E}">
        <p14:creationId xmlns:p14="http://schemas.microsoft.com/office/powerpoint/2010/main" val="1571940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BB87-0119-B94C-B684-0F5B4DA8E052}"/>
              </a:ext>
            </a:extLst>
          </p:cNvPr>
          <p:cNvSpPr>
            <a:spLocks noGrp="1"/>
          </p:cNvSpPr>
          <p:nvPr>
            <p:ph type="title"/>
          </p:nvPr>
        </p:nvSpPr>
        <p:spPr/>
        <p:txBody>
          <a:bodyPr>
            <a:normAutofit/>
          </a:bodyPr>
          <a:lstStyle/>
          <a:p>
            <a:r>
              <a:rPr lang="en-US" sz="4000" dirty="0"/>
              <a:t>Evidenced Based Practice</a:t>
            </a:r>
          </a:p>
        </p:txBody>
      </p:sp>
      <p:sp>
        <p:nvSpPr>
          <p:cNvPr id="3" name="Content Placeholder 2">
            <a:extLst>
              <a:ext uri="{FF2B5EF4-FFF2-40B4-BE49-F238E27FC236}">
                <a16:creationId xmlns:a16="http://schemas.microsoft.com/office/drawing/2014/main" id="{B5D9EDA6-DFE7-F94E-99E7-0269D81BECBD}"/>
              </a:ext>
            </a:extLst>
          </p:cNvPr>
          <p:cNvSpPr>
            <a:spLocks noGrp="1"/>
          </p:cNvSpPr>
          <p:nvPr>
            <p:ph idx="1"/>
          </p:nvPr>
        </p:nvSpPr>
        <p:spPr>
          <a:xfrm>
            <a:off x="457200" y="1311275"/>
            <a:ext cx="8229600" cy="3394075"/>
          </a:xfrm>
        </p:spPr>
        <p:txBody>
          <a:bodyPr>
            <a:normAutofit/>
          </a:bodyPr>
          <a:lstStyle/>
          <a:p>
            <a:r>
              <a:rPr lang="en-US" sz="2200" dirty="0"/>
              <a:t>Orthotics should be one component of treatment</a:t>
            </a:r>
          </a:p>
          <a:p>
            <a:r>
              <a:rPr lang="en-US" sz="2200" b="1" dirty="0">
                <a:solidFill>
                  <a:srgbClr val="00528F"/>
                </a:solidFill>
              </a:rPr>
              <a:t>Orthotics are rarely the only intervention needed* </a:t>
            </a:r>
          </a:p>
        </p:txBody>
      </p:sp>
      <p:pic>
        <p:nvPicPr>
          <p:cNvPr id="2050" name="Picture 2" descr="Glute Med Exercises | 6 Exercises to Target the Gluteus Medius">
            <a:extLst>
              <a:ext uri="{FF2B5EF4-FFF2-40B4-BE49-F238E27FC236}">
                <a16:creationId xmlns:a16="http://schemas.microsoft.com/office/drawing/2014/main" id="{5F0766C6-93EE-2C4F-912E-13507E177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194" y="2361565"/>
            <a:ext cx="1896395" cy="15817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wel Stretch (plantar fasciitis stretch) - YouTube">
            <a:extLst>
              <a:ext uri="{FF2B5EF4-FFF2-40B4-BE49-F238E27FC236}">
                <a16:creationId xmlns:a16="http://schemas.microsoft.com/office/drawing/2014/main" id="{08034019-EC59-7548-8142-35C33A44E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430516"/>
            <a:ext cx="2144439" cy="12080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oe yoga exercise for toe dexterity | Foot exercises, Overpronation  exercises, Toe exercises">
            <a:extLst>
              <a:ext uri="{FF2B5EF4-FFF2-40B4-BE49-F238E27FC236}">
                <a16:creationId xmlns:a16="http://schemas.microsoft.com/office/drawing/2014/main" id="{3ABDD037-AA21-A149-9823-FA8BEE25F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844" y="3709811"/>
            <a:ext cx="2601245" cy="14336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w to Do a Plank Exercise (Plus, Plank Exercise Variations for a Strong  Stomach) | Shape">
            <a:extLst>
              <a:ext uri="{FF2B5EF4-FFF2-40B4-BE49-F238E27FC236}">
                <a16:creationId xmlns:a16="http://schemas.microsoft.com/office/drawing/2014/main" id="{2A9C23AC-8E90-1148-940E-C563775D69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4434" y="2969269"/>
            <a:ext cx="1995424" cy="199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6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A65A-00AE-6C47-A705-B54B7908C38D}"/>
              </a:ext>
            </a:extLst>
          </p:cNvPr>
          <p:cNvSpPr>
            <a:spLocks noGrp="1"/>
          </p:cNvSpPr>
          <p:nvPr>
            <p:ph type="title"/>
          </p:nvPr>
        </p:nvSpPr>
        <p:spPr/>
        <p:txBody>
          <a:bodyPr/>
          <a:lstStyle/>
          <a:p>
            <a:r>
              <a:rPr lang="en-US" dirty="0"/>
              <a:t>Evaluation and Prescription</a:t>
            </a:r>
          </a:p>
        </p:txBody>
      </p:sp>
      <p:sp>
        <p:nvSpPr>
          <p:cNvPr id="3" name="Content Placeholder 2">
            <a:extLst>
              <a:ext uri="{FF2B5EF4-FFF2-40B4-BE49-F238E27FC236}">
                <a16:creationId xmlns:a16="http://schemas.microsoft.com/office/drawing/2014/main" id="{51A189CD-51B2-154D-B0C2-E083E6E71332}"/>
              </a:ext>
            </a:extLst>
          </p:cNvPr>
          <p:cNvSpPr>
            <a:spLocks noGrp="1"/>
          </p:cNvSpPr>
          <p:nvPr>
            <p:ph idx="1"/>
          </p:nvPr>
        </p:nvSpPr>
        <p:spPr>
          <a:xfrm>
            <a:off x="304800" y="1539875"/>
            <a:ext cx="8229600" cy="3394075"/>
          </a:xfrm>
        </p:spPr>
        <p:txBody>
          <a:bodyPr>
            <a:normAutofit/>
          </a:bodyPr>
          <a:lstStyle/>
          <a:p>
            <a:r>
              <a:rPr lang="en-US" sz="2200" dirty="0"/>
              <a:t>Foot posture/ Foot Type</a:t>
            </a:r>
          </a:p>
          <a:p>
            <a:r>
              <a:rPr lang="en-US" sz="2200" dirty="0"/>
              <a:t>Stance and Gait assessment</a:t>
            </a:r>
          </a:p>
          <a:p>
            <a:r>
              <a:rPr lang="en-US" sz="2200" dirty="0"/>
              <a:t>Mobility/ ROM assessment</a:t>
            </a:r>
          </a:p>
          <a:p>
            <a:r>
              <a:rPr lang="en-US" sz="2200" dirty="0"/>
              <a:t>Note Deformities</a:t>
            </a:r>
          </a:p>
          <a:p>
            <a:r>
              <a:rPr lang="en-US" sz="2200" dirty="0"/>
              <a:t>Activity Level</a:t>
            </a:r>
          </a:p>
          <a:p>
            <a:r>
              <a:rPr lang="en-US" sz="2200" dirty="0"/>
              <a:t>Type of shoe orthotic will be fitted for</a:t>
            </a:r>
          </a:p>
          <a:p>
            <a:r>
              <a:rPr lang="en-US" sz="2200" b="1" dirty="0">
                <a:solidFill>
                  <a:srgbClr val="00528F"/>
                </a:solidFill>
              </a:rPr>
              <a:t>Scanning* </a:t>
            </a:r>
            <a:r>
              <a:rPr lang="en-US" sz="2200" dirty="0"/>
              <a:t>of foot</a:t>
            </a:r>
          </a:p>
        </p:txBody>
      </p:sp>
      <p:pic>
        <p:nvPicPr>
          <p:cNvPr id="1026" name="Picture 2" descr="Body alignment positioning during 3D scanning for foot orthotics – Align  Custom Fit Footwear &amp; Footcare">
            <a:extLst>
              <a:ext uri="{FF2B5EF4-FFF2-40B4-BE49-F238E27FC236}">
                <a16:creationId xmlns:a16="http://schemas.microsoft.com/office/drawing/2014/main" id="{686FD70D-864B-A947-8018-C16C6881A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2403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able&#10;&#10;Description automatically generated with medium confidence">
            <a:extLst>
              <a:ext uri="{FF2B5EF4-FFF2-40B4-BE49-F238E27FC236}">
                <a16:creationId xmlns:a16="http://schemas.microsoft.com/office/drawing/2014/main" id="{0058D4D2-BAC9-6787-633D-C06E6C3E55DC}"/>
              </a:ext>
            </a:extLst>
          </p:cNvPr>
          <p:cNvPicPr>
            <a:picLocks noChangeAspect="1"/>
          </p:cNvPicPr>
          <p:nvPr/>
        </p:nvPicPr>
        <p:blipFill rotWithShape="1">
          <a:blip r:embed="rId3">
            <a:extLst>
              <a:ext uri="{28A0092B-C50C-407E-A947-70E740481C1C}">
                <a14:useLocalDpi xmlns:a14="http://schemas.microsoft.com/office/drawing/2010/main" val="0"/>
              </a:ext>
            </a:extLst>
          </a:blip>
          <a:srcRect t="9249"/>
          <a:stretch/>
        </p:blipFill>
        <p:spPr>
          <a:xfrm>
            <a:off x="6823790" y="2419350"/>
            <a:ext cx="2320210" cy="2724150"/>
          </a:xfrm>
          <a:prstGeom prst="rect">
            <a:avLst/>
          </a:prstGeom>
        </p:spPr>
      </p:pic>
    </p:spTree>
    <p:extLst>
      <p:ext uri="{BB962C8B-B14F-4D97-AF65-F5344CB8AC3E}">
        <p14:creationId xmlns:p14="http://schemas.microsoft.com/office/powerpoint/2010/main" val="164876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FFC44374-C0CD-4C43-A152-11707F57C385}"/>
              </a:ext>
            </a:extLst>
          </p:cNvPr>
          <p:cNvSpPr>
            <a:spLocks noGrp="1" noChangeArrowheads="1"/>
          </p:cNvSpPr>
          <p:nvPr>
            <p:ph type="title"/>
          </p:nvPr>
        </p:nvSpPr>
        <p:spPr/>
        <p:txBody>
          <a:bodyPr>
            <a:noAutofit/>
          </a:bodyPr>
          <a:lstStyle/>
          <a:p>
            <a:pPr eaLnBrk="1" hangingPunct="1">
              <a:defRPr/>
            </a:pPr>
            <a:r>
              <a:rPr lang="en-US" altLang="en-US" sz="3600" b="1" dirty="0"/>
              <a:t>Stance Phase: </a:t>
            </a:r>
            <a:r>
              <a:rPr lang="en-US" altLang="en-US" sz="3600" b="1" dirty="0">
                <a:solidFill>
                  <a:schemeClr val="accent2"/>
                </a:solidFill>
              </a:rPr>
              <a:t>Rancho</a:t>
            </a:r>
            <a:r>
              <a:rPr lang="en-US" altLang="en-US" sz="3600" b="1" dirty="0"/>
              <a:t>/Traditional</a:t>
            </a:r>
          </a:p>
        </p:txBody>
      </p:sp>
      <p:sp>
        <p:nvSpPr>
          <p:cNvPr id="209923" name="Rectangle 3">
            <a:extLst>
              <a:ext uri="{FF2B5EF4-FFF2-40B4-BE49-F238E27FC236}">
                <a16:creationId xmlns:a16="http://schemas.microsoft.com/office/drawing/2014/main" id="{C937D47C-67CC-4964-B417-FB7BB414056A}"/>
              </a:ext>
            </a:extLst>
          </p:cNvPr>
          <p:cNvSpPr>
            <a:spLocks noGrp="1" noChangeArrowheads="1"/>
          </p:cNvSpPr>
          <p:nvPr>
            <p:ph sz="half" idx="1"/>
          </p:nvPr>
        </p:nvSpPr>
        <p:spPr>
          <a:xfrm>
            <a:off x="457200" y="1063625"/>
            <a:ext cx="6286500" cy="3086100"/>
          </a:xfrm>
        </p:spPr>
        <p:txBody>
          <a:bodyPr/>
          <a:lstStyle/>
          <a:p>
            <a:pPr eaLnBrk="1" hangingPunct="1">
              <a:defRPr/>
            </a:pPr>
            <a:r>
              <a:rPr lang="en-US" altLang="en-US" sz="2100" b="1" dirty="0">
                <a:solidFill>
                  <a:schemeClr val="accent2"/>
                </a:solidFill>
              </a:rPr>
              <a:t>Initial Contact</a:t>
            </a:r>
            <a:r>
              <a:rPr lang="en-US" altLang="en-US" sz="2100" b="1" dirty="0">
                <a:solidFill>
                  <a:srgbClr val="FAC71C"/>
                </a:solidFill>
              </a:rPr>
              <a:t>/ Heel strike</a:t>
            </a:r>
          </a:p>
          <a:p>
            <a:pPr eaLnBrk="1" hangingPunct="1">
              <a:defRPr/>
            </a:pPr>
            <a:r>
              <a:rPr lang="en-US" altLang="en-US" sz="2100" b="1" dirty="0">
                <a:solidFill>
                  <a:schemeClr val="accent2"/>
                </a:solidFill>
              </a:rPr>
              <a:t>Loading response</a:t>
            </a:r>
            <a:r>
              <a:rPr lang="en-US" altLang="en-US" sz="2100" b="1" dirty="0">
                <a:solidFill>
                  <a:srgbClr val="FAC71C"/>
                </a:solidFill>
              </a:rPr>
              <a:t>/ Foot Flat</a:t>
            </a:r>
          </a:p>
          <a:p>
            <a:pPr eaLnBrk="1" hangingPunct="1">
              <a:defRPr/>
            </a:pPr>
            <a:r>
              <a:rPr lang="en-US" altLang="en-US" sz="2100" b="1" dirty="0">
                <a:solidFill>
                  <a:schemeClr val="accent2"/>
                </a:solidFill>
              </a:rPr>
              <a:t>Mid-stance</a:t>
            </a:r>
            <a:r>
              <a:rPr lang="en-US" altLang="en-US" sz="2100" b="1" dirty="0">
                <a:solidFill>
                  <a:srgbClr val="FAC71C"/>
                </a:solidFill>
              </a:rPr>
              <a:t>/ Mid-stance</a:t>
            </a:r>
          </a:p>
          <a:p>
            <a:pPr eaLnBrk="1" hangingPunct="1">
              <a:defRPr/>
            </a:pPr>
            <a:r>
              <a:rPr lang="en-US" altLang="en-US" sz="2100" b="1" dirty="0">
                <a:solidFill>
                  <a:schemeClr val="accent2"/>
                </a:solidFill>
              </a:rPr>
              <a:t>Terminal Stance</a:t>
            </a:r>
            <a:r>
              <a:rPr lang="en-US" altLang="en-US" sz="2100" b="1" dirty="0">
                <a:solidFill>
                  <a:srgbClr val="FAC71C"/>
                </a:solidFill>
              </a:rPr>
              <a:t>/ Heel Off</a:t>
            </a:r>
          </a:p>
          <a:p>
            <a:pPr eaLnBrk="1" hangingPunct="1">
              <a:defRPr/>
            </a:pPr>
            <a:r>
              <a:rPr lang="en-US" altLang="en-US" sz="2100" b="1" dirty="0">
                <a:solidFill>
                  <a:schemeClr val="accent2"/>
                </a:solidFill>
              </a:rPr>
              <a:t>Pre-swing</a:t>
            </a:r>
            <a:r>
              <a:rPr lang="en-US" altLang="en-US" sz="2100" b="1" dirty="0">
                <a:solidFill>
                  <a:srgbClr val="FAC71C"/>
                </a:solidFill>
              </a:rPr>
              <a:t>/ Toe off - Mid-Swing</a:t>
            </a:r>
          </a:p>
          <a:p>
            <a:pPr eaLnBrk="1" hangingPunct="1">
              <a:defRPr/>
            </a:pPr>
            <a:endParaRPr lang="en-US" altLang="en-US" sz="2100" dirty="0"/>
          </a:p>
        </p:txBody>
      </p:sp>
      <p:pic>
        <p:nvPicPr>
          <p:cNvPr id="13316" name="Picture 5" descr="stance phase">
            <a:extLst>
              <a:ext uri="{FF2B5EF4-FFF2-40B4-BE49-F238E27FC236}">
                <a16:creationId xmlns:a16="http://schemas.microsoft.com/office/drawing/2014/main" id="{BA74ABD5-E4A6-45B8-8CE7-14C513B3ED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14600" y="3051780"/>
            <a:ext cx="4229100" cy="211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9ED6FB-19CA-8C4F-ACA6-E482224767B1}"/>
              </a:ext>
            </a:extLst>
          </p:cNvPr>
          <p:cNvSpPr>
            <a:spLocks noGrp="1"/>
          </p:cNvSpPr>
          <p:nvPr>
            <p:ph type="title"/>
          </p:nvPr>
        </p:nvSpPr>
        <p:spPr/>
        <p:txBody>
          <a:bodyPr/>
          <a:lstStyle/>
          <a:p>
            <a:r>
              <a:rPr lang="en-US" dirty="0"/>
              <a:t>Joint Position</a:t>
            </a:r>
          </a:p>
        </p:txBody>
      </p:sp>
      <p:graphicFrame>
        <p:nvGraphicFramePr>
          <p:cNvPr id="4" name="Content Placeholder 3">
            <a:extLst>
              <a:ext uri="{FF2B5EF4-FFF2-40B4-BE49-F238E27FC236}">
                <a16:creationId xmlns:a16="http://schemas.microsoft.com/office/drawing/2014/main" id="{1B7938C9-E2A1-F248-A835-EC25936A668A}"/>
              </a:ext>
            </a:extLst>
          </p:cNvPr>
          <p:cNvGraphicFramePr>
            <a:graphicFrameLocks noGrp="1"/>
          </p:cNvGraphicFramePr>
          <p:nvPr>
            <p:ph idx="1"/>
            <p:extLst>
              <p:ext uri="{D42A27DB-BD31-4B8C-83A1-F6EECF244321}">
                <p14:modId xmlns:p14="http://schemas.microsoft.com/office/powerpoint/2010/main" val="2511567417"/>
              </p:ext>
            </p:extLst>
          </p:nvPr>
        </p:nvGraphicFramePr>
        <p:xfrm>
          <a:off x="0" y="971550"/>
          <a:ext cx="9144001" cy="4594325"/>
        </p:xfrm>
        <a:graphic>
          <a:graphicData uri="http://schemas.openxmlformats.org/drawingml/2006/table">
            <a:tbl>
              <a:tblPr firstRow="1" bandRow="1">
                <a:tableStyleId>{5C22544A-7EE6-4342-B048-85BDC9FD1C3A}</a:tableStyleId>
              </a:tblPr>
              <a:tblGrid>
                <a:gridCol w="1121434">
                  <a:extLst>
                    <a:ext uri="{9D8B030D-6E8A-4147-A177-3AD203B41FA5}">
                      <a16:colId xmlns:a16="http://schemas.microsoft.com/office/drawing/2014/main" val="1201585327"/>
                    </a:ext>
                  </a:extLst>
                </a:gridCol>
                <a:gridCol w="910567">
                  <a:extLst>
                    <a:ext uri="{9D8B030D-6E8A-4147-A177-3AD203B41FA5}">
                      <a16:colId xmlns:a16="http://schemas.microsoft.com/office/drawing/2014/main" val="1046790320"/>
                    </a:ext>
                  </a:extLst>
                </a:gridCol>
                <a:gridCol w="1016000">
                  <a:extLst>
                    <a:ext uri="{9D8B030D-6E8A-4147-A177-3AD203B41FA5}">
                      <a16:colId xmlns:a16="http://schemas.microsoft.com/office/drawing/2014/main" val="2628770922"/>
                    </a:ext>
                  </a:extLst>
                </a:gridCol>
                <a:gridCol w="1016000">
                  <a:extLst>
                    <a:ext uri="{9D8B030D-6E8A-4147-A177-3AD203B41FA5}">
                      <a16:colId xmlns:a16="http://schemas.microsoft.com/office/drawing/2014/main" val="1839334834"/>
                    </a:ext>
                  </a:extLst>
                </a:gridCol>
                <a:gridCol w="1016000">
                  <a:extLst>
                    <a:ext uri="{9D8B030D-6E8A-4147-A177-3AD203B41FA5}">
                      <a16:colId xmlns:a16="http://schemas.microsoft.com/office/drawing/2014/main" val="1081294333"/>
                    </a:ext>
                  </a:extLst>
                </a:gridCol>
                <a:gridCol w="1016000">
                  <a:extLst>
                    <a:ext uri="{9D8B030D-6E8A-4147-A177-3AD203B41FA5}">
                      <a16:colId xmlns:a16="http://schemas.microsoft.com/office/drawing/2014/main" val="1331050026"/>
                    </a:ext>
                  </a:extLst>
                </a:gridCol>
                <a:gridCol w="1016000">
                  <a:extLst>
                    <a:ext uri="{9D8B030D-6E8A-4147-A177-3AD203B41FA5}">
                      <a16:colId xmlns:a16="http://schemas.microsoft.com/office/drawing/2014/main" val="3995103021"/>
                    </a:ext>
                  </a:extLst>
                </a:gridCol>
                <a:gridCol w="1016000">
                  <a:extLst>
                    <a:ext uri="{9D8B030D-6E8A-4147-A177-3AD203B41FA5}">
                      <a16:colId xmlns:a16="http://schemas.microsoft.com/office/drawing/2014/main" val="3370657348"/>
                    </a:ext>
                  </a:extLst>
                </a:gridCol>
                <a:gridCol w="1016000">
                  <a:extLst>
                    <a:ext uri="{9D8B030D-6E8A-4147-A177-3AD203B41FA5}">
                      <a16:colId xmlns:a16="http://schemas.microsoft.com/office/drawing/2014/main" val="627873339"/>
                    </a:ext>
                  </a:extLst>
                </a:gridCol>
              </a:tblGrid>
              <a:tr h="918865">
                <a:tc>
                  <a:txBody>
                    <a:bodyPr/>
                    <a:lstStyle/>
                    <a:p>
                      <a:pPr algn="ctr"/>
                      <a:endParaRPr lang="en-US" sz="3300" b="1" dirty="0">
                        <a:solidFill>
                          <a:schemeClr val="tx1"/>
                        </a:solidFill>
                      </a:endParaRPr>
                    </a:p>
                  </a:txBody>
                  <a:tcPr marL="63743" marR="63743" marT="34290" marB="34290"/>
                </a:tc>
                <a:tc>
                  <a:txBody>
                    <a:bodyPr/>
                    <a:lstStyle/>
                    <a:p>
                      <a:pPr algn="ctr"/>
                      <a:r>
                        <a:rPr lang="en-US" sz="3300" b="1" dirty="0">
                          <a:solidFill>
                            <a:schemeClr val="tx1"/>
                          </a:solidFill>
                        </a:rPr>
                        <a:t>IC</a:t>
                      </a:r>
                    </a:p>
                  </a:txBody>
                  <a:tcPr marL="63743" marR="63743" marT="34290" marB="34290"/>
                </a:tc>
                <a:tc>
                  <a:txBody>
                    <a:bodyPr/>
                    <a:lstStyle/>
                    <a:p>
                      <a:pPr algn="ctr"/>
                      <a:r>
                        <a:rPr lang="en-US" sz="3300" b="1" dirty="0">
                          <a:solidFill>
                            <a:schemeClr val="tx1"/>
                          </a:solidFill>
                        </a:rPr>
                        <a:t>LR</a:t>
                      </a:r>
                    </a:p>
                  </a:txBody>
                  <a:tcPr marL="63743" marR="63743" marT="34290" marB="34290"/>
                </a:tc>
                <a:tc>
                  <a:txBody>
                    <a:bodyPr/>
                    <a:lstStyle/>
                    <a:p>
                      <a:pPr algn="ctr"/>
                      <a:r>
                        <a:rPr lang="en-US" sz="3300" b="1" dirty="0">
                          <a:solidFill>
                            <a:schemeClr val="tx1"/>
                          </a:solidFill>
                        </a:rPr>
                        <a:t>MS</a:t>
                      </a:r>
                    </a:p>
                  </a:txBody>
                  <a:tcPr marL="63743" marR="63743" marT="34290" marB="34290"/>
                </a:tc>
                <a:tc>
                  <a:txBody>
                    <a:bodyPr/>
                    <a:lstStyle/>
                    <a:p>
                      <a:pPr algn="ctr"/>
                      <a:r>
                        <a:rPr lang="en-US" sz="3300" b="1" dirty="0">
                          <a:solidFill>
                            <a:schemeClr val="tx1"/>
                          </a:solidFill>
                        </a:rPr>
                        <a:t>TS</a:t>
                      </a:r>
                    </a:p>
                  </a:txBody>
                  <a:tcPr marL="63743" marR="63743" marT="34290" marB="34290"/>
                </a:tc>
                <a:tc>
                  <a:txBody>
                    <a:bodyPr/>
                    <a:lstStyle/>
                    <a:p>
                      <a:pPr algn="ctr"/>
                      <a:r>
                        <a:rPr lang="en-US" sz="3300" b="1" dirty="0">
                          <a:solidFill>
                            <a:schemeClr val="tx1"/>
                          </a:solidFill>
                        </a:rPr>
                        <a:t>PS</a:t>
                      </a:r>
                    </a:p>
                  </a:txBody>
                  <a:tcPr marL="63743" marR="63743" marT="34290" marB="34290"/>
                </a:tc>
                <a:tc>
                  <a:txBody>
                    <a:bodyPr/>
                    <a:lstStyle/>
                    <a:p>
                      <a:pPr algn="ctr"/>
                      <a:r>
                        <a:rPr lang="en-US" sz="3300" b="1" dirty="0">
                          <a:solidFill>
                            <a:schemeClr val="tx1"/>
                          </a:solidFill>
                        </a:rPr>
                        <a:t>IS</a:t>
                      </a:r>
                    </a:p>
                  </a:txBody>
                  <a:tcPr marL="63743" marR="63743" marT="34290" marB="34290"/>
                </a:tc>
                <a:tc>
                  <a:txBody>
                    <a:bodyPr/>
                    <a:lstStyle/>
                    <a:p>
                      <a:pPr algn="ctr"/>
                      <a:r>
                        <a:rPr lang="en-US" sz="3300" b="1" dirty="0">
                          <a:solidFill>
                            <a:schemeClr val="tx1"/>
                          </a:solidFill>
                        </a:rPr>
                        <a:t>MS</a:t>
                      </a:r>
                    </a:p>
                  </a:txBody>
                  <a:tcPr marL="63743" marR="63743" marT="34290" marB="34290"/>
                </a:tc>
                <a:tc>
                  <a:txBody>
                    <a:bodyPr/>
                    <a:lstStyle/>
                    <a:p>
                      <a:pPr algn="ctr"/>
                      <a:r>
                        <a:rPr lang="en-US" sz="3300" b="1" dirty="0">
                          <a:solidFill>
                            <a:schemeClr val="tx1"/>
                          </a:solidFill>
                        </a:rPr>
                        <a:t>TS</a:t>
                      </a:r>
                    </a:p>
                  </a:txBody>
                  <a:tcPr marL="63743" marR="63743" marT="34290" marB="34290"/>
                </a:tc>
                <a:extLst>
                  <a:ext uri="{0D108BD9-81ED-4DB2-BD59-A6C34878D82A}">
                    <a16:rowId xmlns:a16="http://schemas.microsoft.com/office/drawing/2014/main" val="3361353137"/>
                  </a:ext>
                </a:extLst>
              </a:tr>
              <a:tr h="918865">
                <a:tc>
                  <a:txBody>
                    <a:bodyPr/>
                    <a:lstStyle/>
                    <a:p>
                      <a:pPr algn="ctr"/>
                      <a:r>
                        <a:rPr lang="en-US" sz="1600" b="1" dirty="0">
                          <a:solidFill>
                            <a:schemeClr val="tx1"/>
                          </a:solidFill>
                        </a:rPr>
                        <a:t>Hip</a:t>
                      </a:r>
                    </a:p>
                  </a:txBody>
                  <a:tcPr marL="63743" marR="63743" marT="34290" marB="34290"/>
                </a:tc>
                <a:tc>
                  <a:txBody>
                    <a:bodyPr/>
                    <a:lstStyle/>
                    <a:p>
                      <a:pPr algn="ctr"/>
                      <a:r>
                        <a:rPr lang="en-US" sz="2000" b="1" dirty="0">
                          <a:solidFill>
                            <a:schemeClr val="tx1"/>
                          </a:solidFill>
                        </a:rPr>
                        <a:t>20˚√</a:t>
                      </a:r>
                    </a:p>
                  </a:txBody>
                  <a:tcPr marL="63743" marR="63743" marT="34290" marB="34290"/>
                </a:tc>
                <a:tc>
                  <a:txBody>
                    <a:bodyPr/>
                    <a:lstStyle/>
                    <a:p>
                      <a:pPr algn="ctr"/>
                      <a:r>
                        <a:rPr lang="en-US" sz="2000" b="1" dirty="0">
                          <a:solidFill>
                            <a:schemeClr val="tx1"/>
                          </a:solidFill>
                        </a:rPr>
                        <a:t>20˚√</a:t>
                      </a:r>
                    </a:p>
                  </a:txBody>
                  <a:tcPr marL="63743" marR="63743" marT="34290" marB="34290"/>
                </a:tc>
                <a:tc>
                  <a:txBody>
                    <a:bodyPr/>
                    <a:lstStyle/>
                    <a:p>
                      <a:pPr algn="ctr"/>
                      <a:r>
                        <a:rPr lang="en-US" sz="2000" b="1" dirty="0">
                          <a:solidFill>
                            <a:schemeClr val="tx1"/>
                          </a:solidFill>
                        </a:rPr>
                        <a:t>0˚</a:t>
                      </a:r>
                    </a:p>
                  </a:txBody>
                  <a:tcPr marL="63743" marR="63743" marT="34290" marB="34290"/>
                </a:tc>
                <a:tc>
                  <a:txBody>
                    <a:bodyPr/>
                    <a:lstStyle/>
                    <a:p>
                      <a:pPr algn="ctr"/>
                      <a:r>
                        <a:rPr lang="en-US" sz="2000" b="1" dirty="0">
                          <a:solidFill>
                            <a:schemeClr val="tx1"/>
                          </a:solidFill>
                        </a:rPr>
                        <a:t>20˚/</a:t>
                      </a:r>
                    </a:p>
                  </a:txBody>
                  <a:tcPr marL="63743" marR="63743" marT="34290" marB="34290"/>
                </a:tc>
                <a:tc>
                  <a:txBody>
                    <a:bodyPr/>
                    <a:lstStyle/>
                    <a:p>
                      <a:pPr algn="ctr"/>
                      <a:r>
                        <a:rPr lang="en-US" sz="2000" b="1" dirty="0">
                          <a:solidFill>
                            <a:schemeClr val="tx1"/>
                          </a:solidFill>
                        </a:rPr>
                        <a:t>10˚/</a:t>
                      </a:r>
                    </a:p>
                  </a:txBody>
                  <a:tcPr marL="63743" marR="63743" marT="34290" marB="34290"/>
                </a:tc>
                <a:tc>
                  <a:txBody>
                    <a:bodyPr/>
                    <a:lstStyle/>
                    <a:p>
                      <a:pPr algn="ctr"/>
                      <a:r>
                        <a:rPr lang="en-US" sz="2000" b="1" dirty="0">
                          <a:solidFill>
                            <a:schemeClr val="tx1"/>
                          </a:solidFill>
                        </a:rPr>
                        <a:t>15˚√</a:t>
                      </a:r>
                    </a:p>
                  </a:txBody>
                  <a:tcPr marL="63743" marR="63743" marT="34290" marB="34290"/>
                </a:tc>
                <a:tc>
                  <a:txBody>
                    <a:bodyPr/>
                    <a:lstStyle/>
                    <a:p>
                      <a:pPr algn="ctr"/>
                      <a:r>
                        <a:rPr lang="en-US" sz="2000" b="1" dirty="0">
                          <a:solidFill>
                            <a:schemeClr val="tx1"/>
                          </a:solidFill>
                        </a:rPr>
                        <a:t>25˚√</a:t>
                      </a:r>
                    </a:p>
                  </a:txBody>
                  <a:tcPr marL="63743" marR="63743" marT="34290" marB="34290"/>
                </a:tc>
                <a:tc>
                  <a:txBody>
                    <a:bodyPr/>
                    <a:lstStyle/>
                    <a:p>
                      <a:pPr algn="ctr"/>
                      <a:r>
                        <a:rPr lang="en-US" sz="2000" b="1" dirty="0">
                          <a:solidFill>
                            <a:schemeClr val="tx1"/>
                          </a:solidFill>
                        </a:rPr>
                        <a:t>20˚√</a:t>
                      </a:r>
                    </a:p>
                  </a:txBody>
                  <a:tcPr marL="63743" marR="63743" marT="34290" marB="34290"/>
                </a:tc>
                <a:extLst>
                  <a:ext uri="{0D108BD9-81ED-4DB2-BD59-A6C34878D82A}">
                    <a16:rowId xmlns:a16="http://schemas.microsoft.com/office/drawing/2014/main" val="2049055449"/>
                  </a:ext>
                </a:extLst>
              </a:tr>
              <a:tr h="918865">
                <a:tc>
                  <a:txBody>
                    <a:bodyPr/>
                    <a:lstStyle/>
                    <a:p>
                      <a:pPr algn="ctr"/>
                      <a:r>
                        <a:rPr lang="en-US" sz="1600" b="1" dirty="0">
                          <a:solidFill>
                            <a:schemeClr val="tx1"/>
                          </a:solidFill>
                        </a:rPr>
                        <a:t>Knee</a:t>
                      </a:r>
                    </a:p>
                  </a:txBody>
                  <a:tcPr marL="63743" marR="63743" marT="34290" marB="34290"/>
                </a:tc>
                <a:tc>
                  <a:txBody>
                    <a:bodyPr/>
                    <a:lstStyle/>
                    <a:p>
                      <a:pPr algn="ctr"/>
                      <a:r>
                        <a:rPr lang="en-US" sz="2000" b="1" dirty="0">
                          <a:solidFill>
                            <a:schemeClr val="tx1"/>
                          </a:solidFill>
                        </a:rPr>
                        <a:t>5˚√</a:t>
                      </a:r>
                    </a:p>
                  </a:txBody>
                  <a:tcPr marL="63743" marR="63743" marT="34290" marB="34290"/>
                </a:tc>
                <a:tc>
                  <a:txBody>
                    <a:bodyPr/>
                    <a:lstStyle/>
                    <a:p>
                      <a:pPr algn="ctr"/>
                      <a:r>
                        <a:rPr lang="en-US" sz="2000" b="1" dirty="0">
                          <a:solidFill>
                            <a:schemeClr val="tx1"/>
                          </a:solidFill>
                        </a:rPr>
                        <a:t>15˚√</a:t>
                      </a:r>
                    </a:p>
                  </a:txBody>
                  <a:tcPr marL="63743" marR="63743" marT="34290" marB="34290"/>
                </a:tc>
                <a:tc>
                  <a:txBody>
                    <a:bodyPr/>
                    <a:lstStyle/>
                    <a:p>
                      <a:pPr algn="ctr"/>
                      <a:r>
                        <a:rPr lang="en-US" sz="2000" b="1" dirty="0">
                          <a:solidFill>
                            <a:schemeClr val="tx1"/>
                          </a:solidFill>
                        </a:rPr>
                        <a:t>5˚√</a:t>
                      </a:r>
                    </a:p>
                  </a:txBody>
                  <a:tcPr marL="63743" marR="63743" marT="34290" marB="34290"/>
                </a:tc>
                <a:tc>
                  <a:txBody>
                    <a:bodyPr/>
                    <a:lstStyle/>
                    <a:p>
                      <a:pPr algn="ctr"/>
                      <a:r>
                        <a:rPr lang="en-US" sz="2000" b="1" dirty="0">
                          <a:solidFill>
                            <a:schemeClr val="tx1"/>
                          </a:solidFill>
                        </a:rPr>
                        <a:t>5˚√</a:t>
                      </a:r>
                    </a:p>
                  </a:txBody>
                  <a:tcPr marL="63743" marR="63743" marT="34290" marB="34290"/>
                </a:tc>
                <a:tc>
                  <a:txBody>
                    <a:bodyPr/>
                    <a:lstStyle/>
                    <a:p>
                      <a:pPr algn="ctr"/>
                      <a:r>
                        <a:rPr lang="en-US" sz="2000" b="1" dirty="0">
                          <a:solidFill>
                            <a:schemeClr val="tx1"/>
                          </a:solidFill>
                        </a:rPr>
                        <a:t>40˚√</a:t>
                      </a:r>
                    </a:p>
                  </a:txBody>
                  <a:tcPr marL="63743" marR="63743" marT="34290" marB="34290"/>
                </a:tc>
                <a:tc>
                  <a:txBody>
                    <a:bodyPr/>
                    <a:lstStyle/>
                    <a:p>
                      <a:pPr algn="ctr"/>
                      <a:r>
                        <a:rPr lang="en-US" sz="2000" b="1" dirty="0">
                          <a:solidFill>
                            <a:schemeClr val="tx1"/>
                          </a:solidFill>
                        </a:rPr>
                        <a:t>60˚√</a:t>
                      </a:r>
                    </a:p>
                  </a:txBody>
                  <a:tcPr marL="63743" marR="63743" marT="34290" marB="34290"/>
                </a:tc>
                <a:tc>
                  <a:txBody>
                    <a:bodyPr/>
                    <a:lstStyle/>
                    <a:p>
                      <a:pPr algn="ctr"/>
                      <a:r>
                        <a:rPr lang="en-US" sz="2000" b="1" dirty="0">
                          <a:solidFill>
                            <a:schemeClr val="tx1"/>
                          </a:solidFill>
                        </a:rPr>
                        <a:t>25˚√</a:t>
                      </a:r>
                    </a:p>
                  </a:txBody>
                  <a:tcPr marL="63743" marR="63743" marT="34290" marB="34290"/>
                </a:tc>
                <a:tc>
                  <a:txBody>
                    <a:bodyPr/>
                    <a:lstStyle/>
                    <a:p>
                      <a:pPr algn="ctr"/>
                      <a:r>
                        <a:rPr lang="en-US" sz="2000" b="1" dirty="0">
                          <a:solidFill>
                            <a:schemeClr val="tx1"/>
                          </a:solidFill>
                        </a:rPr>
                        <a:t>5˚√</a:t>
                      </a:r>
                    </a:p>
                  </a:txBody>
                  <a:tcPr marL="63743" marR="63743" marT="34290" marB="34290"/>
                </a:tc>
                <a:extLst>
                  <a:ext uri="{0D108BD9-81ED-4DB2-BD59-A6C34878D82A}">
                    <a16:rowId xmlns:a16="http://schemas.microsoft.com/office/drawing/2014/main" val="3417449743"/>
                  </a:ext>
                </a:extLst>
              </a:tr>
              <a:tr h="918865">
                <a:tc>
                  <a:txBody>
                    <a:bodyPr/>
                    <a:lstStyle/>
                    <a:p>
                      <a:pPr algn="ctr"/>
                      <a:r>
                        <a:rPr lang="en-US" sz="1600" b="1" dirty="0">
                          <a:solidFill>
                            <a:schemeClr val="tx1"/>
                          </a:solidFill>
                        </a:rPr>
                        <a:t>Ankle</a:t>
                      </a:r>
                    </a:p>
                  </a:txBody>
                  <a:tcPr marL="63743" marR="63743" marT="34290" marB="34290"/>
                </a:tc>
                <a:tc>
                  <a:txBody>
                    <a:bodyPr/>
                    <a:lstStyle/>
                    <a:p>
                      <a:pPr algn="ctr"/>
                      <a:r>
                        <a:rPr lang="en-US" sz="2000" b="1" dirty="0">
                          <a:solidFill>
                            <a:schemeClr val="tx1"/>
                          </a:solidFill>
                        </a:rPr>
                        <a:t>0˚</a:t>
                      </a:r>
                    </a:p>
                  </a:txBody>
                  <a:tcPr marL="63743" marR="63743" marT="34290" marB="34290"/>
                </a:tc>
                <a:tc>
                  <a:txBody>
                    <a:bodyPr/>
                    <a:lstStyle/>
                    <a:p>
                      <a:pPr algn="ctr"/>
                      <a:r>
                        <a:rPr lang="en-US" sz="2000" b="1" dirty="0">
                          <a:solidFill>
                            <a:schemeClr val="tx1"/>
                          </a:solidFill>
                        </a:rPr>
                        <a:t>5˚ PF</a:t>
                      </a:r>
                    </a:p>
                  </a:txBody>
                  <a:tcPr marL="63743" marR="63743" marT="34290" marB="34290"/>
                </a:tc>
                <a:tc>
                  <a:txBody>
                    <a:bodyPr/>
                    <a:lstStyle/>
                    <a:p>
                      <a:pPr algn="ctr"/>
                      <a:r>
                        <a:rPr lang="en-US" sz="2000" b="1" dirty="0">
                          <a:solidFill>
                            <a:schemeClr val="tx1"/>
                          </a:solidFill>
                        </a:rPr>
                        <a:t>5˚ DF</a:t>
                      </a:r>
                    </a:p>
                  </a:txBody>
                  <a:tcPr marL="63743" marR="63743" marT="34290" marB="34290"/>
                </a:tc>
                <a:tc>
                  <a:txBody>
                    <a:bodyPr/>
                    <a:lstStyle/>
                    <a:p>
                      <a:pPr algn="ctr"/>
                      <a:r>
                        <a:rPr lang="en-US" sz="2000" b="1" dirty="0">
                          <a:solidFill>
                            <a:schemeClr val="tx1"/>
                          </a:solidFill>
                        </a:rPr>
                        <a:t>10˚ DF</a:t>
                      </a:r>
                    </a:p>
                  </a:txBody>
                  <a:tcPr marL="63743" marR="63743" marT="34290" marB="34290"/>
                </a:tc>
                <a:tc>
                  <a:txBody>
                    <a:bodyPr/>
                    <a:lstStyle/>
                    <a:p>
                      <a:pPr algn="ctr"/>
                      <a:r>
                        <a:rPr lang="en-US" sz="2000" b="1" dirty="0">
                          <a:solidFill>
                            <a:schemeClr val="tx1"/>
                          </a:solidFill>
                        </a:rPr>
                        <a:t>15˚ PF</a:t>
                      </a:r>
                    </a:p>
                  </a:txBody>
                  <a:tcPr marL="63743" marR="63743" marT="34290" marB="34290"/>
                </a:tc>
                <a:tc>
                  <a:txBody>
                    <a:bodyPr/>
                    <a:lstStyle/>
                    <a:p>
                      <a:pPr algn="ctr"/>
                      <a:r>
                        <a:rPr lang="en-US" sz="2000" b="1" dirty="0">
                          <a:solidFill>
                            <a:schemeClr val="tx1"/>
                          </a:solidFill>
                        </a:rPr>
                        <a:t>5˚ PF</a:t>
                      </a:r>
                    </a:p>
                  </a:txBody>
                  <a:tcPr marL="63743" marR="63743" marT="34290" marB="34290"/>
                </a:tc>
                <a:tc>
                  <a:txBody>
                    <a:bodyPr/>
                    <a:lstStyle/>
                    <a:p>
                      <a:pPr algn="ctr"/>
                      <a:r>
                        <a:rPr lang="en-US" sz="2000" b="1" dirty="0">
                          <a:solidFill>
                            <a:schemeClr val="tx1"/>
                          </a:solidFill>
                        </a:rPr>
                        <a:t>0˚</a:t>
                      </a:r>
                    </a:p>
                  </a:txBody>
                  <a:tcPr marL="63743" marR="63743" marT="34290" marB="34290"/>
                </a:tc>
                <a:tc>
                  <a:txBody>
                    <a:bodyPr/>
                    <a:lstStyle/>
                    <a:p>
                      <a:pPr algn="ctr"/>
                      <a:r>
                        <a:rPr lang="en-US" sz="2000" b="1" dirty="0">
                          <a:solidFill>
                            <a:schemeClr val="tx1"/>
                          </a:solidFill>
                        </a:rPr>
                        <a:t>0˚</a:t>
                      </a:r>
                    </a:p>
                  </a:txBody>
                  <a:tcPr marL="63743" marR="63743" marT="34290" marB="34290"/>
                </a:tc>
                <a:extLst>
                  <a:ext uri="{0D108BD9-81ED-4DB2-BD59-A6C34878D82A}">
                    <a16:rowId xmlns:a16="http://schemas.microsoft.com/office/drawing/2014/main" val="2298183906"/>
                  </a:ext>
                </a:extLst>
              </a:tr>
              <a:tr h="918865">
                <a:tc>
                  <a:txBody>
                    <a:bodyPr/>
                    <a:lstStyle/>
                    <a:p>
                      <a:pPr algn="ctr"/>
                      <a:r>
                        <a:rPr lang="en-US" sz="1600" b="1" dirty="0">
                          <a:solidFill>
                            <a:schemeClr val="tx1"/>
                          </a:solidFill>
                        </a:rPr>
                        <a:t>Subtalar</a:t>
                      </a:r>
                    </a:p>
                  </a:txBody>
                  <a:tcPr marL="63743" marR="63743" marT="34290" marB="34290"/>
                </a:tc>
                <a:tc>
                  <a:txBody>
                    <a:bodyPr/>
                    <a:lstStyle/>
                    <a:p>
                      <a:pPr algn="ctr"/>
                      <a:r>
                        <a:rPr lang="en-US" sz="1500" b="0" dirty="0">
                          <a:solidFill>
                            <a:schemeClr val="tx1"/>
                          </a:solidFill>
                        </a:rPr>
                        <a:t>supinated</a:t>
                      </a:r>
                    </a:p>
                  </a:txBody>
                  <a:tcPr marL="63743" marR="63743" marT="34290" marB="34290"/>
                </a:tc>
                <a:tc>
                  <a:txBody>
                    <a:bodyPr/>
                    <a:lstStyle/>
                    <a:p>
                      <a:pPr algn="ctr"/>
                      <a:r>
                        <a:rPr lang="en-US" sz="1500" b="0" dirty="0">
                          <a:solidFill>
                            <a:schemeClr val="tx1"/>
                          </a:solidFill>
                        </a:rPr>
                        <a:t>pronating</a:t>
                      </a:r>
                    </a:p>
                  </a:txBody>
                  <a:tcPr marL="63743" marR="63743" marT="34290" marB="34290"/>
                </a:tc>
                <a:tc>
                  <a:txBody>
                    <a:bodyPr/>
                    <a:lstStyle/>
                    <a:p>
                      <a:pPr algn="ctr"/>
                      <a:r>
                        <a:rPr lang="en-US" sz="1500" b="0" dirty="0">
                          <a:solidFill>
                            <a:schemeClr val="tx1"/>
                          </a:solidFill>
                        </a:rPr>
                        <a:t>pronated</a:t>
                      </a:r>
                    </a:p>
                  </a:txBody>
                  <a:tcPr marL="63743" marR="63743" marT="34290" marB="34290"/>
                </a:tc>
                <a:tc>
                  <a:txBody>
                    <a:bodyPr/>
                    <a:lstStyle/>
                    <a:p>
                      <a:pPr algn="ctr"/>
                      <a:r>
                        <a:rPr lang="en-US" sz="1500" b="0" dirty="0">
                          <a:solidFill>
                            <a:schemeClr val="tx1"/>
                          </a:solidFill>
                        </a:rPr>
                        <a:t>neutral</a:t>
                      </a:r>
                    </a:p>
                  </a:txBody>
                  <a:tcPr marL="63743" marR="63743" marT="34290" marB="34290"/>
                </a:tc>
                <a:tc>
                  <a:txBody>
                    <a:bodyPr/>
                    <a:lstStyle/>
                    <a:p>
                      <a:pPr algn="ctr"/>
                      <a:r>
                        <a:rPr lang="en-US" sz="1600" b="1" dirty="0">
                          <a:solidFill>
                            <a:schemeClr val="tx1"/>
                          </a:solidFill>
                        </a:rPr>
                        <a:t>--</a:t>
                      </a:r>
                    </a:p>
                  </a:txBody>
                  <a:tcPr marL="63743" marR="63743" marT="34290" marB="34290"/>
                </a:tc>
                <a:tc>
                  <a:txBody>
                    <a:bodyPr/>
                    <a:lstStyle/>
                    <a:p>
                      <a:pPr algn="ctr"/>
                      <a:r>
                        <a:rPr lang="en-US" sz="1600" b="1" dirty="0">
                          <a:solidFill>
                            <a:schemeClr val="tx1"/>
                          </a:solidFill>
                        </a:rPr>
                        <a:t>--</a:t>
                      </a:r>
                    </a:p>
                  </a:txBody>
                  <a:tcPr marL="63743" marR="63743" marT="34290" marB="34290"/>
                </a:tc>
                <a:tc>
                  <a:txBody>
                    <a:bodyPr/>
                    <a:lstStyle/>
                    <a:p>
                      <a:pPr algn="ctr"/>
                      <a:r>
                        <a:rPr lang="en-US" sz="1600" b="1" dirty="0">
                          <a:solidFill>
                            <a:schemeClr val="tx1"/>
                          </a:solidFill>
                        </a:rPr>
                        <a:t>--</a:t>
                      </a:r>
                    </a:p>
                  </a:txBody>
                  <a:tcPr marL="63743" marR="63743" marT="34290" marB="34290"/>
                </a:tc>
                <a:tc>
                  <a:txBody>
                    <a:bodyPr/>
                    <a:lstStyle/>
                    <a:p>
                      <a:pPr algn="ctr"/>
                      <a:r>
                        <a:rPr lang="en-US" sz="1600" b="1" dirty="0">
                          <a:solidFill>
                            <a:schemeClr val="tx1"/>
                          </a:solidFill>
                        </a:rPr>
                        <a:t>--</a:t>
                      </a:r>
                    </a:p>
                  </a:txBody>
                  <a:tcPr marL="63743" marR="63743" marT="34290" marB="34290"/>
                </a:tc>
                <a:extLst>
                  <a:ext uri="{0D108BD9-81ED-4DB2-BD59-A6C34878D82A}">
                    <a16:rowId xmlns:a16="http://schemas.microsoft.com/office/drawing/2014/main" val="2175413993"/>
                  </a:ext>
                </a:extLst>
              </a:tr>
            </a:tbl>
          </a:graphicData>
        </a:graphic>
      </p:graphicFrame>
    </p:spTree>
    <p:extLst>
      <p:ext uri="{BB962C8B-B14F-4D97-AF65-F5344CB8AC3E}">
        <p14:creationId xmlns:p14="http://schemas.microsoft.com/office/powerpoint/2010/main" val="145718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6501-08BB-7C4C-8142-4160E91DECDD}"/>
              </a:ext>
            </a:extLst>
          </p:cNvPr>
          <p:cNvSpPr>
            <a:spLocks noGrp="1"/>
          </p:cNvSpPr>
          <p:nvPr>
            <p:ph type="title"/>
          </p:nvPr>
        </p:nvSpPr>
        <p:spPr/>
        <p:txBody>
          <a:bodyPr/>
          <a:lstStyle/>
          <a:p>
            <a:r>
              <a:rPr lang="en-US" dirty="0"/>
              <a:t>Strength</a:t>
            </a:r>
          </a:p>
        </p:txBody>
      </p:sp>
      <p:graphicFrame>
        <p:nvGraphicFramePr>
          <p:cNvPr id="4" name="Content Placeholder 3">
            <a:extLst>
              <a:ext uri="{FF2B5EF4-FFF2-40B4-BE49-F238E27FC236}">
                <a16:creationId xmlns:a16="http://schemas.microsoft.com/office/drawing/2014/main" id="{2253BA34-850E-0846-9544-D74BAD77A21D}"/>
              </a:ext>
            </a:extLst>
          </p:cNvPr>
          <p:cNvGraphicFramePr>
            <a:graphicFrameLocks noGrp="1"/>
          </p:cNvGraphicFramePr>
          <p:nvPr>
            <p:ph idx="1"/>
            <p:extLst>
              <p:ext uri="{D42A27DB-BD31-4B8C-83A1-F6EECF244321}">
                <p14:modId xmlns:p14="http://schemas.microsoft.com/office/powerpoint/2010/main" val="408709837"/>
              </p:ext>
            </p:extLst>
          </p:nvPr>
        </p:nvGraphicFramePr>
        <p:xfrm>
          <a:off x="1" y="971550"/>
          <a:ext cx="9144000" cy="4674695"/>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201585327"/>
                    </a:ext>
                  </a:extLst>
                </a:gridCol>
                <a:gridCol w="1016000">
                  <a:extLst>
                    <a:ext uri="{9D8B030D-6E8A-4147-A177-3AD203B41FA5}">
                      <a16:colId xmlns:a16="http://schemas.microsoft.com/office/drawing/2014/main" val="1046790320"/>
                    </a:ext>
                  </a:extLst>
                </a:gridCol>
                <a:gridCol w="1016000">
                  <a:extLst>
                    <a:ext uri="{9D8B030D-6E8A-4147-A177-3AD203B41FA5}">
                      <a16:colId xmlns:a16="http://schemas.microsoft.com/office/drawing/2014/main" val="2628770922"/>
                    </a:ext>
                  </a:extLst>
                </a:gridCol>
                <a:gridCol w="1016000">
                  <a:extLst>
                    <a:ext uri="{9D8B030D-6E8A-4147-A177-3AD203B41FA5}">
                      <a16:colId xmlns:a16="http://schemas.microsoft.com/office/drawing/2014/main" val="1839334834"/>
                    </a:ext>
                  </a:extLst>
                </a:gridCol>
                <a:gridCol w="1016000">
                  <a:extLst>
                    <a:ext uri="{9D8B030D-6E8A-4147-A177-3AD203B41FA5}">
                      <a16:colId xmlns:a16="http://schemas.microsoft.com/office/drawing/2014/main" val="1081294333"/>
                    </a:ext>
                  </a:extLst>
                </a:gridCol>
                <a:gridCol w="1016000">
                  <a:extLst>
                    <a:ext uri="{9D8B030D-6E8A-4147-A177-3AD203B41FA5}">
                      <a16:colId xmlns:a16="http://schemas.microsoft.com/office/drawing/2014/main" val="1331050026"/>
                    </a:ext>
                  </a:extLst>
                </a:gridCol>
                <a:gridCol w="1016000">
                  <a:extLst>
                    <a:ext uri="{9D8B030D-6E8A-4147-A177-3AD203B41FA5}">
                      <a16:colId xmlns:a16="http://schemas.microsoft.com/office/drawing/2014/main" val="3995103021"/>
                    </a:ext>
                  </a:extLst>
                </a:gridCol>
                <a:gridCol w="1016000">
                  <a:extLst>
                    <a:ext uri="{9D8B030D-6E8A-4147-A177-3AD203B41FA5}">
                      <a16:colId xmlns:a16="http://schemas.microsoft.com/office/drawing/2014/main" val="3370657348"/>
                    </a:ext>
                  </a:extLst>
                </a:gridCol>
                <a:gridCol w="1016000">
                  <a:extLst>
                    <a:ext uri="{9D8B030D-6E8A-4147-A177-3AD203B41FA5}">
                      <a16:colId xmlns:a16="http://schemas.microsoft.com/office/drawing/2014/main" val="627873339"/>
                    </a:ext>
                  </a:extLst>
                </a:gridCol>
              </a:tblGrid>
              <a:tr h="934939">
                <a:tc>
                  <a:txBody>
                    <a:bodyPr/>
                    <a:lstStyle/>
                    <a:p>
                      <a:pPr algn="ctr"/>
                      <a:endParaRPr lang="en-US" sz="3300" b="1" dirty="0">
                        <a:solidFill>
                          <a:schemeClr val="tx1"/>
                        </a:solidFill>
                      </a:endParaRPr>
                    </a:p>
                  </a:txBody>
                  <a:tcPr marL="63743" marR="63743" marT="34290" marB="34290"/>
                </a:tc>
                <a:tc>
                  <a:txBody>
                    <a:bodyPr/>
                    <a:lstStyle/>
                    <a:p>
                      <a:pPr algn="ctr"/>
                      <a:r>
                        <a:rPr lang="en-US" sz="3300" b="1" dirty="0">
                          <a:solidFill>
                            <a:schemeClr val="tx1"/>
                          </a:solidFill>
                        </a:rPr>
                        <a:t>IC</a:t>
                      </a:r>
                    </a:p>
                  </a:txBody>
                  <a:tcPr marL="63743" marR="63743" marT="34290" marB="34290"/>
                </a:tc>
                <a:tc>
                  <a:txBody>
                    <a:bodyPr/>
                    <a:lstStyle/>
                    <a:p>
                      <a:pPr algn="ctr"/>
                      <a:r>
                        <a:rPr lang="en-US" sz="3300" b="1" dirty="0">
                          <a:solidFill>
                            <a:schemeClr val="tx1"/>
                          </a:solidFill>
                        </a:rPr>
                        <a:t>LR</a:t>
                      </a:r>
                    </a:p>
                  </a:txBody>
                  <a:tcPr marL="63743" marR="63743" marT="34290" marB="34290"/>
                </a:tc>
                <a:tc>
                  <a:txBody>
                    <a:bodyPr/>
                    <a:lstStyle/>
                    <a:p>
                      <a:pPr algn="ctr"/>
                      <a:r>
                        <a:rPr lang="en-US" sz="3300" b="1" dirty="0">
                          <a:solidFill>
                            <a:schemeClr val="tx1"/>
                          </a:solidFill>
                        </a:rPr>
                        <a:t>MS</a:t>
                      </a:r>
                    </a:p>
                  </a:txBody>
                  <a:tcPr marL="63743" marR="63743" marT="34290" marB="34290"/>
                </a:tc>
                <a:tc>
                  <a:txBody>
                    <a:bodyPr/>
                    <a:lstStyle/>
                    <a:p>
                      <a:pPr algn="ctr"/>
                      <a:r>
                        <a:rPr lang="en-US" sz="3300" b="1" dirty="0">
                          <a:solidFill>
                            <a:schemeClr val="tx1"/>
                          </a:solidFill>
                        </a:rPr>
                        <a:t>TS</a:t>
                      </a:r>
                    </a:p>
                  </a:txBody>
                  <a:tcPr marL="63743" marR="63743" marT="34290" marB="34290"/>
                </a:tc>
                <a:tc>
                  <a:txBody>
                    <a:bodyPr/>
                    <a:lstStyle/>
                    <a:p>
                      <a:pPr algn="ctr"/>
                      <a:r>
                        <a:rPr lang="en-US" sz="3300" b="1" dirty="0">
                          <a:solidFill>
                            <a:schemeClr val="tx1"/>
                          </a:solidFill>
                        </a:rPr>
                        <a:t>PS</a:t>
                      </a:r>
                    </a:p>
                  </a:txBody>
                  <a:tcPr marL="63743" marR="63743" marT="34290" marB="34290"/>
                </a:tc>
                <a:tc>
                  <a:txBody>
                    <a:bodyPr/>
                    <a:lstStyle/>
                    <a:p>
                      <a:pPr algn="ctr"/>
                      <a:r>
                        <a:rPr lang="en-US" sz="3300" b="1" dirty="0">
                          <a:solidFill>
                            <a:schemeClr val="tx1"/>
                          </a:solidFill>
                        </a:rPr>
                        <a:t>IS</a:t>
                      </a:r>
                    </a:p>
                  </a:txBody>
                  <a:tcPr marL="63743" marR="63743" marT="34290" marB="34290"/>
                </a:tc>
                <a:tc>
                  <a:txBody>
                    <a:bodyPr/>
                    <a:lstStyle/>
                    <a:p>
                      <a:pPr algn="ctr"/>
                      <a:r>
                        <a:rPr lang="en-US" sz="3300" b="1" dirty="0">
                          <a:solidFill>
                            <a:schemeClr val="tx1"/>
                          </a:solidFill>
                        </a:rPr>
                        <a:t>MS</a:t>
                      </a:r>
                    </a:p>
                  </a:txBody>
                  <a:tcPr marL="63743" marR="63743" marT="34290" marB="34290"/>
                </a:tc>
                <a:tc>
                  <a:txBody>
                    <a:bodyPr/>
                    <a:lstStyle/>
                    <a:p>
                      <a:pPr algn="ctr"/>
                      <a:r>
                        <a:rPr lang="en-US" sz="3300" b="1" dirty="0">
                          <a:solidFill>
                            <a:schemeClr val="tx1"/>
                          </a:solidFill>
                        </a:rPr>
                        <a:t>TS</a:t>
                      </a:r>
                    </a:p>
                  </a:txBody>
                  <a:tcPr marL="63743" marR="63743" marT="34290" marB="34290"/>
                </a:tc>
                <a:extLst>
                  <a:ext uri="{0D108BD9-81ED-4DB2-BD59-A6C34878D82A}">
                    <a16:rowId xmlns:a16="http://schemas.microsoft.com/office/drawing/2014/main" val="3361353137"/>
                  </a:ext>
                </a:extLst>
              </a:tr>
              <a:tr h="934939">
                <a:tc>
                  <a:txBody>
                    <a:bodyPr/>
                    <a:lstStyle/>
                    <a:p>
                      <a:pPr algn="ctr"/>
                      <a:r>
                        <a:rPr lang="en-US" sz="2300" b="1" dirty="0">
                          <a:solidFill>
                            <a:schemeClr val="tx1"/>
                          </a:solidFill>
                        </a:rPr>
                        <a:t>Hip</a:t>
                      </a:r>
                    </a:p>
                  </a:txBody>
                  <a:tcPr marL="63743" marR="63743" marT="34290" marB="34290"/>
                </a:tc>
                <a:tc>
                  <a:txBody>
                    <a:bodyPr/>
                    <a:lstStyle/>
                    <a:p>
                      <a:pPr algn="ctr"/>
                      <a:r>
                        <a:rPr lang="en-US" sz="1700" b="1" dirty="0">
                          <a:solidFill>
                            <a:schemeClr val="tx1"/>
                          </a:solidFill>
                        </a:rPr>
                        <a:t>Extensors</a:t>
                      </a:r>
                    </a:p>
                  </a:txBody>
                  <a:tcPr marL="63743" marR="63743" marT="34290" marB="34290"/>
                </a:tc>
                <a:tc>
                  <a:txBody>
                    <a:bodyPr/>
                    <a:lstStyle/>
                    <a:p>
                      <a:pPr algn="ctr"/>
                      <a:r>
                        <a:rPr lang="en-US" sz="1700" b="1" dirty="0">
                          <a:solidFill>
                            <a:schemeClr val="tx1"/>
                          </a:solidFill>
                        </a:rPr>
                        <a:t>Extensors/ABD</a:t>
                      </a:r>
                    </a:p>
                  </a:txBody>
                  <a:tcPr marL="63743" marR="63743" marT="34290" marB="34290"/>
                </a:tc>
                <a:tc>
                  <a:txBody>
                    <a:bodyPr/>
                    <a:lstStyle/>
                    <a:p>
                      <a:pPr algn="ctr"/>
                      <a:r>
                        <a:rPr lang="en-US" sz="1700" b="1" dirty="0">
                          <a:solidFill>
                            <a:schemeClr val="tx1"/>
                          </a:solidFill>
                        </a:rPr>
                        <a:t>ABD</a:t>
                      </a:r>
                    </a:p>
                  </a:txBody>
                  <a:tcPr marL="63743" marR="63743" marT="34290" marB="34290"/>
                </a:tc>
                <a:tc>
                  <a:txBody>
                    <a:bodyPr/>
                    <a:lstStyle/>
                    <a:p>
                      <a:pPr algn="ctr"/>
                      <a:r>
                        <a:rPr lang="en-US" sz="1700" b="1" dirty="0">
                          <a:solidFill>
                            <a:schemeClr val="tx1"/>
                          </a:solidFill>
                        </a:rPr>
                        <a:t>nothing</a:t>
                      </a:r>
                    </a:p>
                  </a:txBody>
                  <a:tcPr marL="63743" marR="63743" marT="34290" marB="34290"/>
                </a:tc>
                <a:tc>
                  <a:txBody>
                    <a:bodyPr/>
                    <a:lstStyle/>
                    <a:p>
                      <a:pPr algn="ctr"/>
                      <a:r>
                        <a:rPr lang="en-US" sz="1700" b="1" dirty="0">
                          <a:solidFill>
                            <a:schemeClr val="tx1"/>
                          </a:solidFill>
                        </a:rPr>
                        <a:t>ADD L</a:t>
                      </a:r>
                    </a:p>
                  </a:txBody>
                  <a:tcPr marL="63743" marR="63743" marT="34290" marB="34290"/>
                </a:tc>
                <a:tc>
                  <a:txBody>
                    <a:bodyPr/>
                    <a:lstStyle/>
                    <a:p>
                      <a:pPr algn="ctr"/>
                      <a:r>
                        <a:rPr lang="en-US" sz="1600" b="1" dirty="0">
                          <a:solidFill>
                            <a:schemeClr val="tx1"/>
                          </a:solidFill>
                        </a:rPr>
                        <a:t>Iliopsoas, </a:t>
                      </a:r>
                      <a:r>
                        <a:rPr lang="en-US" sz="1600" b="1" dirty="0" err="1">
                          <a:solidFill>
                            <a:schemeClr val="tx1"/>
                          </a:solidFill>
                        </a:rPr>
                        <a:t>Gracilis</a:t>
                      </a:r>
                      <a:r>
                        <a:rPr lang="en-US" sz="1600" b="1" dirty="0">
                          <a:solidFill>
                            <a:schemeClr val="tx1"/>
                          </a:solidFill>
                        </a:rPr>
                        <a:t>, </a:t>
                      </a:r>
                      <a:r>
                        <a:rPr lang="en-US" sz="1600" b="1" dirty="0" err="1">
                          <a:solidFill>
                            <a:schemeClr val="tx1"/>
                          </a:solidFill>
                        </a:rPr>
                        <a:t>Sartorious</a:t>
                      </a:r>
                      <a:endParaRPr lang="en-US" sz="1600" b="1" dirty="0">
                        <a:solidFill>
                          <a:schemeClr val="tx1"/>
                        </a:solidFill>
                      </a:endParaRPr>
                    </a:p>
                  </a:txBody>
                  <a:tcPr marL="63743" marR="63743" marT="34290" marB="34290"/>
                </a:tc>
                <a:tc>
                  <a:txBody>
                    <a:bodyPr/>
                    <a:lstStyle/>
                    <a:p>
                      <a:pPr algn="ctr"/>
                      <a:r>
                        <a:rPr lang="en-US" sz="1700" b="1" dirty="0">
                          <a:solidFill>
                            <a:schemeClr val="tx1"/>
                          </a:solidFill>
                        </a:rPr>
                        <a:t>Hip flexors</a:t>
                      </a:r>
                      <a:r>
                        <a:rPr lang="en-US" sz="1700" b="1" dirty="0">
                          <a:solidFill>
                            <a:schemeClr val="tx1"/>
                          </a:solidFill>
                          <a:sym typeface="Wingdings" pitchFamily="2" charset="2"/>
                        </a:rPr>
                        <a:t> extensors</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Extensors</a:t>
                      </a:r>
                    </a:p>
                  </a:txBody>
                  <a:tcPr marL="63743" marR="63743" marT="34290" marB="34290"/>
                </a:tc>
                <a:extLst>
                  <a:ext uri="{0D108BD9-81ED-4DB2-BD59-A6C34878D82A}">
                    <a16:rowId xmlns:a16="http://schemas.microsoft.com/office/drawing/2014/main" val="2049055449"/>
                  </a:ext>
                </a:extLst>
              </a:tr>
              <a:tr h="934939">
                <a:tc>
                  <a:txBody>
                    <a:bodyPr/>
                    <a:lstStyle/>
                    <a:p>
                      <a:pPr algn="ctr"/>
                      <a:r>
                        <a:rPr lang="en-US" sz="2300" b="1" dirty="0">
                          <a:solidFill>
                            <a:schemeClr val="tx1"/>
                          </a:solidFill>
                        </a:rPr>
                        <a:t>Knee</a:t>
                      </a:r>
                    </a:p>
                  </a:txBody>
                  <a:tcPr marL="63743" marR="63743" marT="34290" marB="34290"/>
                </a:tc>
                <a:tc>
                  <a:txBody>
                    <a:bodyPr/>
                    <a:lstStyle/>
                    <a:p>
                      <a:pPr algn="ctr"/>
                      <a:r>
                        <a:rPr lang="en-US" sz="1700" b="1" dirty="0">
                          <a:solidFill>
                            <a:schemeClr val="tx1"/>
                          </a:solidFill>
                        </a:rPr>
                        <a:t>quads</a:t>
                      </a:r>
                    </a:p>
                  </a:txBody>
                  <a:tcPr marL="63743" marR="63743" marT="34290" marB="34290"/>
                </a:tc>
                <a:tc>
                  <a:txBody>
                    <a:bodyPr/>
                    <a:lstStyle/>
                    <a:p>
                      <a:pPr algn="ctr"/>
                      <a:r>
                        <a:rPr lang="en-US" sz="1700" b="1" dirty="0">
                          <a:solidFill>
                            <a:schemeClr val="tx1"/>
                          </a:solidFill>
                        </a:rPr>
                        <a:t>quads</a:t>
                      </a:r>
                    </a:p>
                  </a:txBody>
                  <a:tcPr marL="63743" marR="63743" marT="34290" marB="34290"/>
                </a:tc>
                <a:tc>
                  <a:txBody>
                    <a:bodyPr/>
                    <a:lstStyle/>
                    <a:p>
                      <a:pPr algn="ctr"/>
                      <a:r>
                        <a:rPr lang="en-US" sz="1700" b="1" dirty="0">
                          <a:solidFill>
                            <a:schemeClr val="tx1"/>
                          </a:solidFill>
                        </a:rPr>
                        <a:t>Quads</a:t>
                      </a:r>
                      <a:r>
                        <a:rPr lang="en-US" sz="1700" b="1" dirty="0">
                          <a:solidFill>
                            <a:schemeClr val="tx1"/>
                          </a:solidFill>
                          <a:sym typeface="Wingdings" pitchFamily="2" charset="2"/>
                        </a:rPr>
                        <a:t> quads turn off</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nothing</a:t>
                      </a:r>
                    </a:p>
                  </a:txBody>
                  <a:tcPr marL="63743" marR="63743" marT="34290" marB="34290"/>
                </a:tc>
                <a:tc>
                  <a:txBody>
                    <a:bodyPr/>
                    <a:lstStyle/>
                    <a:p>
                      <a:pPr algn="ctr"/>
                      <a:r>
                        <a:rPr lang="en-US" sz="1700" b="1" dirty="0">
                          <a:solidFill>
                            <a:schemeClr val="tx1"/>
                          </a:solidFill>
                        </a:rPr>
                        <a:t>nothing</a:t>
                      </a:r>
                    </a:p>
                  </a:txBody>
                  <a:tcPr marL="63743" marR="63743" marT="34290" marB="34290"/>
                </a:tc>
                <a:tc>
                  <a:txBody>
                    <a:bodyPr/>
                    <a:lstStyle/>
                    <a:p>
                      <a:pPr algn="ctr"/>
                      <a:r>
                        <a:rPr lang="en-US" sz="1700" b="1" dirty="0">
                          <a:solidFill>
                            <a:schemeClr val="tx1"/>
                          </a:solidFill>
                        </a:rPr>
                        <a:t>Short head biceps</a:t>
                      </a:r>
                    </a:p>
                  </a:txBody>
                  <a:tcPr marL="63743" marR="63743" marT="34290" marB="34290"/>
                </a:tc>
                <a:tc>
                  <a:txBody>
                    <a:bodyPr/>
                    <a:lstStyle/>
                    <a:p>
                      <a:pPr algn="ctr"/>
                      <a:r>
                        <a:rPr lang="en-US" sz="1700" b="1" dirty="0">
                          <a:solidFill>
                            <a:schemeClr val="tx1"/>
                          </a:solidFill>
                        </a:rPr>
                        <a:t>SH biceps</a:t>
                      </a:r>
                    </a:p>
                  </a:txBody>
                  <a:tcPr marL="63743" marR="63743" marT="34290" marB="34290"/>
                </a:tc>
                <a:tc>
                  <a:txBody>
                    <a:bodyPr/>
                    <a:lstStyle/>
                    <a:p>
                      <a:pPr algn="ctr"/>
                      <a:r>
                        <a:rPr lang="en-US" sz="1600" b="1" dirty="0">
                          <a:solidFill>
                            <a:schemeClr val="tx1"/>
                          </a:solidFill>
                        </a:rPr>
                        <a:t>Hamstring</a:t>
                      </a:r>
                      <a:r>
                        <a:rPr lang="en-US" sz="1600" b="1" dirty="0">
                          <a:solidFill>
                            <a:schemeClr val="tx1"/>
                          </a:solidFill>
                          <a:sym typeface="Wingdings" pitchFamily="2" charset="2"/>
                        </a:rPr>
                        <a:t> quads</a:t>
                      </a:r>
                      <a:endParaRPr lang="en-US" sz="1600" b="1" dirty="0">
                        <a:solidFill>
                          <a:schemeClr val="tx1"/>
                        </a:solidFill>
                      </a:endParaRPr>
                    </a:p>
                  </a:txBody>
                  <a:tcPr marL="63743" marR="63743" marT="34290" marB="34290"/>
                </a:tc>
                <a:extLst>
                  <a:ext uri="{0D108BD9-81ED-4DB2-BD59-A6C34878D82A}">
                    <a16:rowId xmlns:a16="http://schemas.microsoft.com/office/drawing/2014/main" val="3417449743"/>
                  </a:ext>
                </a:extLst>
              </a:tr>
              <a:tr h="934939">
                <a:tc>
                  <a:txBody>
                    <a:bodyPr/>
                    <a:lstStyle/>
                    <a:p>
                      <a:pPr algn="ctr"/>
                      <a:r>
                        <a:rPr lang="en-US" sz="2300" b="1" dirty="0">
                          <a:solidFill>
                            <a:schemeClr val="tx1"/>
                          </a:solidFill>
                        </a:rPr>
                        <a:t>Ankle</a:t>
                      </a:r>
                    </a:p>
                  </a:txBody>
                  <a:tcPr marL="63743" marR="63743" marT="34290" marB="34290"/>
                </a:tc>
                <a:tc>
                  <a:txBody>
                    <a:bodyPr/>
                    <a:lstStyle/>
                    <a:p>
                      <a:pPr algn="ctr"/>
                      <a:r>
                        <a:rPr lang="en-US" sz="1700" b="1" dirty="0">
                          <a:solidFill>
                            <a:schemeClr val="tx1"/>
                          </a:solidFill>
                        </a:rPr>
                        <a:t>Pre-</a:t>
                      </a:r>
                      <a:r>
                        <a:rPr lang="en-US" sz="1700" b="1" dirty="0" err="1">
                          <a:solidFill>
                            <a:schemeClr val="tx1"/>
                          </a:solidFill>
                        </a:rPr>
                        <a:t>tib</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Pre-</a:t>
                      </a:r>
                      <a:r>
                        <a:rPr lang="en-US" sz="1700" b="1" dirty="0" err="1">
                          <a:solidFill>
                            <a:schemeClr val="tx1"/>
                          </a:solidFill>
                        </a:rPr>
                        <a:t>tib</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calf</a:t>
                      </a:r>
                    </a:p>
                  </a:txBody>
                  <a:tcPr marL="63743" marR="63743" marT="34290" marB="34290"/>
                </a:tc>
                <a:tc>
                  <a:txBody>
                    <a:bodyPr/>
                    <a:lstStyle/>
                    <a:p>
                      <a:pPr algn="ctr"/>
                      <a:r>
                        <a:rPr lang="en-US" sz="1700" b="1" dirty="0">
                          <a:solidFill>
                            <a:schemeClr val="tx1"/>
                          </a:solidFill>
                        </a:rPr>
                        <a:t>calf</a:t>
                      </a:r>
                    </a:p>
                  </a:txBody>
                  <a:tcPr marL="63743" marR="63743" marT="34290" marB="34290"/>
                </a:tc>
                <a:tc>
                  <a:txBody>
                    <a:bodyPr/>
                    <a:lstStyle/>
                    <a:p>
                      <a:pPr algn="ctr"/>
                      <a:r>
                        <a:rPr lang="en-US" sz="1700" b="1" dirty="0">
                          <a:solidFill>
                            <a:schemeClr val="tx1"/>
                          </a:solidFill>
                        </a:rPr>
                        <a:t>Calf</a:t>
                      </a:r>
                      <a:r>
                        <a:rPr lang="en-US" sz="1700" b="1" dirty="0">
                          <a:solidFill>
                            <a:schemeClr val="tx1"/>
                          </a:solidFill>
                          <a:sym typeface="Wingdings" pitchFamily="2" charset="2"/>
                        </a:rPr>
                        <a:t> calf turn off</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Pre-</a:t>
                      </a:r>
                      <a:r>
                        <a:rPr lang="en-US" sz="1700" b="1" dirty="0" err="1">
                          <a:solidFill>
                            <a:schemeClr val="tx1"/>
                          </a:solidFill>
                        </a:rPr>
                        <a:t>tib</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Pre-</a:t>
                      </a:r>
                      <a:r>
                        <a:rPr lang="en-US" sz="1700" b="1" dirty="0" err="1">
                          <a:solidFill>
                            <a:schemeClr val="tx1"/>
                          </a:solidFill>
                        </a:rPr>
                        <a:t>tib</a:t>
                      </a:r>
                      <a:endParaRPr lang="en-US" sz="1700" b="1" dirty="0">
                        <a:solidFill>
                          <a:schemeClr val="tx1"/>
                        </a:solidFill>
                      </a:endParaRPr>
                    </a:p>
                  </a:txBody>
                  <a:tcPr marL="63743" marR="63743" marT="34290" marB="34290"/>
                </a:tc>
                <a:tc>
                  <a:txBody>
                    <a:bodyPr/>
                    <a:lstStyle/>
                    <a:p>
                      <a:pPr algn="ctr"/>
                      <a:r>
                        <a:rPr lang="en-US" sz="1700" b="1" dirty="0">
                          <a:solidFill>
                            <a:schemeClr val="tx1"/>
                          </a:solidFill>
                        </a:rPr>
                        <a:t>Pre-</a:t>
                      </a:r>
                      <a:r>
                        <a:rPr lang="en-US" sz="1700" b="1" dirty="0" err="1">
                          <a:solidFill>
                            <a:schemeClr val="tx1"/>
                          </a:solidFill>
                        </a:rPr>
                        <a:t>tib</a:t>
                      </a:r>
                      <a:endParaRPr lang="en-US" sz="1700" b="1" dirty="0">
                        <a:solidFill>
                          <a:schemeClr val="tx1"/>
                        </a:solidFill>
                      </a:endParaRPr>
                    </a:p>
                  </a:txBody>
                  <a:tcPr marL="63743" marR="63743" marT="34290" marB="34290"/>
                </a:tc>
                <a:extLst>
                  <a:ext uri="{0D108BD9-81ED-4DB2-BD59-A6C34878D82A}">
                    <a16:rowId xmlns:a16="http://schemas.microsoft.com/office/drawing/2014/main" val="2298183906"/>
                  </a:ext>
                </a:extLst>
              </a:tr>
              <a:tr h="934939">
                <a:tc>
                  <a:txBody>
                    <a:bodyPr/>
                    <a:lstStyle/>
                    <a:p>
                      <a:pPr algn="ctr"/>
                      <a:r>
                        <a:rPr lang="en-US" sz="2000" b="1" dirty="0">
                          <a:solidFill>
                            <a:schemeClr val="tx1"/>
                          </a:solidFill>
                        </a:rPr>
                        <a:t>Subtalar</a:t>
                      </a:r>
                    </a:p>
                  </a:txBody>
                  <a:tcPr marL="63743" marR="63743" marT="34290" marB="34290"/>
                </a:tc>
                <a:tc>
                  <a:txBody>
                    <a:bodyPr/>
                    <a:lstStyle/>
                    <a:p>
                      <a:pPr algn="ctr"/>
                      <a:r>
                        <a:rPr lang="en-US" sz="1700" b="1" dirty="0">
                          <a:solidFill>
                            <a:schemeClr val="tx1"/>
                          </a:solidFill>
                        </a:rPr>
                        <a:t>Post-tib, intrinsic</a:t>
                      </a:r>
                    </a:p>
                  </a:txBody>
                  <a:tcPr marL="63743" marR="63743" marT="34290" marB="34290"/>
                </a:tc>
                <a:tc>
                  <a:txBody>
                    <a:bodyPr/>
                    <a:lstStyle/>
                    <a:p>
                      <a:pPr algn="ctr"/>
                      <a:r>
                        <a:rPr lang="en-US" sz="1700" b="1" dirty="0">
                          <a:solidFill>
                            <a:schemeClr val="tx1"/>
                          </a:solidFill>
                        </a:rPr>
                        <a:t>Post-tib, intrinsic</a:t>
                      </a:r>
                    </a:p>
                  </a:txBody>
                  <a:tcPr marL="63743" marR="63743" marT="34290" marB="34290"/>
                </a:tc>
                <a:tc>
                  <a:txBody>
                    <a:bodyPr/>
                    <a:lstStyle/>
                    <a:p>
                      <a:pPr algn="ctr"/>
                      <a:r>
                        <a:rPr lang="en-US" sz="1700" b="1" dirty="0">
                          <a:solidFill>
                            <a:schemeClr val="tx1"/>
                          </a:solidFill>
                        </a:rPr>
                        <a:t>Post-tib* intrinsic</a:t>
                      </a:r>
                    </a:p>
                  </a:txBody>
                  <a:tcPr marL="63743" marR="63743" marT="34290" marB="34290"/>
                </a:tc>
                <a:tc>
                  <a:txBody>
                    <a:bodyPr/>
                    <a:lstStyle/>
                    <a:p>
                      <a:pPr algn="ctr"/>
                      <a:r>
                        <a:rPr lang="en-US" sz="1700" b="1" dirty="0">
                          <a:solidFill>
                            <a:schemeClr val="tx1"/>
                          </a:solidFill>
                        </a:rPr>
                        <a:t>--</a:t>
                      </a:r>
                    </a:p>
                  </a:txBody>
                  <a:tcPr marL="63743" marR="63743" marT="34290" marB="34290"/>
                </a:tc>
                <a:tc>
                  <a:txBody>
                    <a:bodyPr/>
                    <a:lstStyle/>
                    <a:p>
                      <a:pPr algn="ctr"/>
                      <a:r>
                        <a:rPr lang="en-US" sz="1700" b="1" dirty="0">
                          <a:solidFill>
                            <a:schemeClr val="tx1"/>
                          </a:solidFill>
                        </a:rPr>
                        <a:t>--</a:t>
                      </a:r>
                    </a:p>
                  </a:txBody>
                  <a:tcPr marL="63743" marR="63743" marT="34290" marB="34290"/>
                </a:tc>
                <a:tc>
                  <a:txBody>
                    <a:bodyPr/>
                    <a:lstStyle/>
                    <a:p>
                      <a:pPr algn="ctr"/>
                      <a:r>
                        <a:rPr lang="en-US" sz="1700" b="1" dirty="0">
                          <a:solidFill>
                            <a:schemeClr val="tx1"/>
                          </a:solidFill>
                        </a:rPr>
                        <a:t>--</a:t>
                      </a:r>
                    </a:p>
                  </a:txBody>
                  <a:tcPr marL="63743" marR="63743" marT="34290" marB="34290"/>
                </a:tc>
                <a:tc>
                  <a:txBody>
                    <a:bodyPr/>
                    <a:lstStyle/>
                    <a:p>
                      <a:pPr algn="ctr"/>
                      <a:r>
                        <a:rPr lang="en-US" sz="1700" b="1" dirty="0">
                          <a:solidFill>
                            <a:schemeClr val="tx1"/>
                          </a:solidFill>
                        </a:rPr>
                        <a:t>--</a:t>
                      </a:r>
                    </a:p>
                  </a:txBody>
                  <a:tcPr marL="63743" marR="63743" marT="34290" marB="34290"/>
                </a:tc>
                <a:tc>
                  <a:txBody>
                    <a:bodyPr/>
                    <a:lstStyle/>
                    <a:p>
                      <a:pPr algn="ctr"/>
                      <a:r>
                        <a:rPr lang="en-US" sz="1700" b="1" dirty="0">
                          <a:solidFill>
                            <a:schemeClr val="tx1"/>
                          </a:solidFill>
                        </a:rPr>
                        <a:t>--</a:t>
                      </a:r>
                    </a:p>
                  </a:txBody>
                  <a:tcPr marL="63743" marR="63743" marT="34290" marB="34290"/>
                </a:tc>
                <a:extLst>
                  <a:ext uri="{0D108BD9-81ED-4DB2-BD59-A6C34878D82A}">
                    <a16:rowId xmlns:a16="http://schemas.microsoft.com/office/drawing/2014/main" val="3850678498"/>
                  </a:ext>
                </a:extLst>
              </a:tr>
            </a:tbl>
          </a:graphicData>
        </a:graphic>
      </p:graphicFrame>
    </p:spTree>
    <p:extLst>
      <p:ext uri="{BB962C8B-B14F-4D97-AF65-F5344CB8AC3E}">
        <p14:creationId xmlns:p14="http://schemas.microsoft.com/office/powerpoint/2010/main" val="298434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62763-A709-E46A-0DF2-B52C4FF35116}"/>
              </a:ext>
            </a:extLst>
          </p:cNvPr>
          <p:cNvSpPr>
            <a:spLocks noGrp="1"/>
          </p:cNvSpPr>
          <p:nvPr>
            <p:ph type="title"/>
          </p:nvPr>
        </p:nvSpPr>
        <p:spPr/>
        <p:txBody>
          <a:bodyPr>
            <a:noAutofit/>
          </a:bodyPr>
          <a:lstStyle/>
          <a:p>
            <a:r>
              <a:rPr lang="en-US" sz="3400" dirty="0"/>
              <a:t>Evidence for scanning, molding, impressions</a:t>
            </a:r>
          </a:p>
        </p:txBody>
      </p:sp>
      <p:sp>
        <p:nvSpPr>
          <p:cNvPr id="3" name="Content Placeholder 2">
            <a:extLst>
              <a:ext uri="{FF2B5EF4-FFF2-40B4-BE49-F238E27FC236}">
                <a16:creationId xmlns:a16="http://schemas.microsoft.com/office/drawing/2014/main" id="{135459A8-0DE7-0726-C931-F76223E175AA}"/>
              </a:ext>
            </a:extLst>
          </p:cNvPr>
          <p:cNvSpPr>
            <a:spLocks noGrp="1"/>
          </p:cNvSpPr>
          <p:nvPr>
            <p:ph idx="1"/>
          </p:nvPr>
        </p:nvSpPr>
        <p:spPr/>
        <p:txBody>
          <a:bodyPr>
            <a:normAutofit/>
          </a:bodyPr>
          <a:lstStyle/>
          <a:p>
            <a:r>
              <a:rPr lang="en-US" sz="1800" dirty="0"/>
              <a:t>Practice is moving towards scanning with iPad and Laser scanner</a:t>
            </a:r>
          </a:p>
          <a:p>
            <a:r>
              <a:rPr lang="en-US" sz="1800" b="1" dirty="0">
                <a:solidFill>
                  <a:srgbClr val="00528F"/>
                </a:solidFill>
              </a:rPr>
              <a:t>Clinician Training </a:t>
            </a:r>
            <a:r>
              <a:rPr lang="en-US" sz="1800" dirty="0"/>
              <a:t>drives accuracy</a:t>
            </a:r>
          </a:p>
          <a:p>
            <a:r>
              <a:rPr lang="en-US" sz="1800" dirty="0"/>
              <a:t>Both plaster and scanning are more accurate in comparison to impression trays or weightbearing assessment (clinician skill &amp; experience impacts casting outcomes)</a:t>
            </a:r>
          </a:p>
          <a:p>
            <a:r>
              <a:rPr lang="en-US" sz="1800" kern="10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3-D LASER scanning results in increased accuracy and validity of measuring a patient for custom foot orthotics.</a:t>
            </a:r>
            <a:r>
              <a:rPr lang="en-US" sz="1800" kern="100" baseline="30000" dirty="0">
                <a:solidFill>
                  <a:srgbClr val="040C28"/>
                </a:solidFill>
                <a:latin typeface="Calibri" panose="020F0502020204030204" pitchFamily="34" charset="0"/>
                <a:ea typeface="Calibri" panose="020F0502020204030204" pitchFamily="34" charset="0"/>
                <a:cs typeface="Calibri" panose="020F0502020204030204" pitchFamily="34" charset="0"/>
              </a:rPr>
              <a:t>6</a:t>
            </a:r>
            <a:endParaRPr lang="en-US" sz="1800" kern="100" baseline="30000" dirty="0">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3-D LASER scanning also results in increased speed of lab production and delivery of custom orthotics to patients.</a:t>
            </a:r>
            <a:r>
              <a:rPr lang="en-US" sz="1800" kern="100" baseline="30000" dirty="0">
                <a:solidFill>
                  <a:srgbClr val="040C28"/>
                </a:solidFill>
                <a:effectLst/>
                <a:latin typeface="Calibri" panose="020F0502020204030204" pitchFamily="34" charset="0"/>
                <a:ea typeface="Calibri" panose="020F0502020204030204" pitchFamily="34" charset="0"/>
                <a:cs typeface="Calibri" panose="020F0502020204030204" pitchFamily="34" charset="0"/>
              </a:rPr>
              <a:t>6</a:t>
            </a:r>
            <a:endPar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2" descr="Custom Orthotics: Made Possible Through 3-D Scanning | Cincinnati Foot &amp;  Ankle Care">
            <a:extLst>
              <a:ext uri="{FF2B5EF4-FFF2-40B4-BE49-F238E27FC236}">
                <a16:creationId xmlns:a16="http://schemas.microsoft.com/office/drawing/2014/main" id="{58138FD7-116A-7D14-C7FE-8A0D8A6BB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67150"/>
            <a:ext cx="1861779"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uture of footwear and orthoses is here. Now what? | Lower Extremity  Review Magazine">
            <a:extLst>
              <a:ext uri="{FF2B5EF4-FFF2-40B4-BE49-F238E27FC236}">
                <a16:creationId xmlns:a16="http://schemas.microsoft.com/office/drawing/2014/main" id="{231AB9F0-062E-5320-9810-BF707E0E9A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653"/>
          <a:stretch/>
        </p:blipFill>
        <p:spPr bwMode="auto">
          <a:xfrm>
            <a:off x="2710221" y="3668929"/>
            <a:ext cx="1861779" cy="1474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uller &amp; Weber Physical Therapy - How custom orthotics are made at the lab">
            <a:extLst>
              <a:ext uri="{FF2B5EF4-FFF2-40B4-BE49-F238E27FC236}">
                <a16:creationId xmlns:a16="http://schemas.microsoft.com/office/drawing/2014/main" id="{2DF98050-7527-E90E-78F8-9D8293C29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668929"/>
            <a:ext cx="1908709" cy="14745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ody alignment positioning during 3D scanning for foot orthotics – Align  Custom Fit Footwear &amp; Footcare">
            <a:extLst>
              <a:ext uri="{FF2B5EF4-FFF2-40B4-BE49-F238E27FC236}">
                <a16:creationId xmlns:a16="http://schemas.microsoft.com/office/drawing/2014/main" id="{7ABB329B-046A-188C-933E-358155AEE6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4418" y="3486005"/>
            <a:ext cx="1697182" cy="169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7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AD844D61-BC39-6248-8C8F-3CB80C25B71E}"/>
              </a:ext>
            </a:extLst>
          </p:cNvPr>
          <p:cNvSpPr>
            <a:spLocks noGrp="1" noChangeArrowheads="1"/>
          </p:cNvSpPr>
          <p:nvPr>
            <p:ph type="title"/>
          </p:nvPr>
        </p:nvSpPr>
        <p:spPr/>
        <p:txBody>
          <a:bodyPr/>
          <a:lstStyle/>
          <a:p>
            <a:r>
              <a:rPr lang="en-US" altLang="en-US"/>
              <a:t>Types of Orthotics</a:t>
            </a:r>
          </a:p>
        </p:txBody>
      </p:sp>
      <p:sp>
        <p:nvSpPr>
          <p:cNvPr id="58370" name="Content Placeholder 2">
            <a:extLst>
              <a:ext uri="{FF2B5EF4-FFF2-40B4-BE49-F238E27FC236}">
                <a16:creationId xmlns:a16="http://schemas.microsoft.com/office/drawing/2014/main" id="{577DBB76-F197-EA48-8E5C-2C31257794F0}"/>
              </a:ext>
            </a:extLst>
          </p:cNvPr>
          <p:cNvSpPr>
            <a:spLocks noGrp="1" noChangeArrowheads="1"/>
          </p:cNvSpPr>
          <p:nvPr>
            <p:ph idx="1"/>
          </p:nvPr>
        </p:nvSpPr>
        <p:spPr>
          <a:xfrm>
            <a:off x="337740" y="1258774"/>
            <a:ext cx="8229600" cy="3394075"/>
          </a:xfrm>
        </p:spPr>
        <p:txBody>
          <a:bodyPr>
            <a:normAutofit/>
          </a:bodyPr>
          <a:lstStyle/>
          <a:p>
            <a:r>
              <a:rPr lang="en-US" altLang="en-US" sz="2400" dirty="0"/>
              <a:t>Rigid </a:t>
            </a:r>
          </a:p>
          <a:p>
            <a:r>
              <a:rPr lang="en-US" altLang="en-US" sz="2400" dirty="0"/>
              <a:t>Semi-Rigid </a:t>
            </a:r>
          </a:p>
          <a:p>
            <a:r>
              <a:rPr lang="en-US" altLang="en-US" sz="2400" dirty="0"/>
              <a:t>Accommodative </a:t>
            </a:r>
          </a:p>
        </p:txBody>
      </p:sp>
      <p:pic>
        <p:nvPicPr>
          <p:cNvPr id="58371" name="Picture 13" descr="Photo of Red/White/Blue">
            <a:extLst>
              <a:ext uri="{FF2B5EF4-FFF2-40B4-BE49-F238E27FC236}">
                <a16:creationId xmlns:a16="http://schemas.microsoft.com/office/drawing/2014/main" id="{A1A61A5E-6F4E-524C-9073-35600A21C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7310" y="1145470"/>
            <a:ext cx="3028950" cy="205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Photo of Athletic">
            <a:extLst>
              <a:ext uri="{FF2B5EF4-FFF2-40B4-BE49-F238E27FC236}">
                <a16:creationId xmlns:a16="http://schemas.microsoft.com/office/drawing/2014/main" id="{3FE1B8AA-B144-2045-A7EA-5C1FF802F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708" y="1104805"/>
            <a:ext cx="2692092" cy="18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hoto of Ridig">
            <a:extLst>
              <a:ext uri="{FF2B5EF4-FFF2-40B4-BE49-F238E27FC236}">
                <a16:creationId xmlns:a16="http://schemas.microsoft.com/office/drawing/2014/main" id="{97622887-D65B-1742-A41E-D52D3F0B36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708" y="2937578"/>
            <a:ext cx="2714625" cy="2192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hoto of Shocker">
            <a:extLst>
              <a:ext uri="{FF2B5EF4-FFF2-40B4-BE49-F238E27FC236}">
                <a16:creationId xmlns:a16="http://schemas.microsoft.com/office/drawing/2014/main" id="{11953B69-AE84-DB15-74D8-100D45947A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3897" y="1919418"/>
            <a:ext cx="2471299" cy="214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shoe&#10;&#10;Description automatically generated with medium confidence">
            <a:extLst>
              <a:ext uri="{FF2B5EF4-FFF2-40B4-BE49-F238E27FC236}">
                <a16:creationId xmlns:a16="http://schemas.microsoft.com/office/drawing/2014/main" id="{9E631DD6-871F-A270-66BD-DD95D5A0F1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4317" y="3063427"/>
            <a:ext cx="2612231" cy="1919190"/>
          </a:xfrm>
          <a:prstGeom prst="rect">
            <a:avLst/>
          </a:prstGeom>
        </p:spPr>
      </p:pic>
      <p:pic>
        <p:nvPicPr>
          <p:cNvPr id="1026" name="Picture 2" descr="Plastazote (Accommodative) Orthotic (MNP / FNP) | Wrymark, Inc. - Premium  Custom Orthotics &amp; Prosthetics">
            <a:extLst>
              <a:ext uri="{FF2B5EF4-FFF2-40B4-BE49-F238E27FC236}">
                <a16:creationId xmlns:a16="http://schemas.microsoft.com/office/drawing/2014/main" id="{3BCD3C68-EC90-7DD7-4EA7-A1B5BE9A3C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664" y="1145470"/>
            <a:ext cx="2614861" cy="19586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 Lam Custom Foot Orthoses - Hersco Ortho Labs | Lower Extremity Review  Magazine">
            <a:extLst>
              <a:ext uri="{FF2B5EF4-FFF2-40B4-BE49-F238E27FC236}">
                <a16:creationId xmlns:a16="http://schemas.microsoft.com/office/drawing/2014/main" id="{0F9FFD02-9130-953C-7C96-E4EB29A270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477" y="3249637"/>
            <a:ext cx="3843233" cy="1809963"/>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8" descr="Photo of Ortho Arch">
            <a:extLst>
              <a:ext uri="{FF2B5EF4-FFF2-40B4-BE49-F238E27FC236}">
                <a16:creationId xmlns:a16="http://schemas.microsoft.com/office/drawing/2014/main" id="{79D17493-A721-F746-B98D-BE51286D33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7603" y="2198450"/>
            <a:ext cx="2612231"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837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837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3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583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B9CE-544D-0272-7B4F-F56164684B95}"/>
              </a:ext>
            </a:extLst>
          </p:cNvPr>
          <p:cNvSpPr>
            <a:spLocks noGrp="1"/>
          </p:cNvSpPr>
          <p:nvPr>
            <p:ph type="title"/>
          </p:nvPr>
        </p:nvSpPr>
        <p:spPr/>
        <p:txBody>
          <a:bodyPr/>
          <a:lstStyle/>
          <a:p>
            <a:r>
              <a:rPr lang="en-US" dirty="0"/>
              <a:t>Length of Orthotic</a:t>
            </a:r>
          </a:p>
        </p:txBody>
      </p:sp>
      <p:sp>
        <p:nvSpPr>
          <p:cNvPr id="3" name="Content Placeholder 2">
            <a:extLst>
              <a:ext uri="{FF2B5EF4-FFF2-40B4-BE49-F238E27FC236}">
                <a16:creationId xmlns:a16="http://schemas.microsoft.com/office/drawing/2014/main" id="{7480751F-B6E5-19E7-E794-79AA0657B438}"/>
              </a:ext>
            </a:extLst>
          </p:cNvPr>
          <p:cNvSpPr>
            <a:spLocks noGrp="1"/>
          </p:cNvSpPr>
          <p:nvPr>
            <p:ph idx="1"/>
          </p:nvPr>
        </p:nvSpPr>
        <p:spPr>
          <a:xfrm>
            <a:off x="457200" y="1143000"/>
            <a:ext cx="8229600" cy="3394075"/>
          </a:xfrm>
        </p:spPr>
        <p:txBody>
          <a:bodyPr/>
          <a:lstStyle/>
          <a:p>
            <a:r>
              <a:rPr lang="en-US" dirty="0"/>
              <a:t>Full Length</a:t>
            </a:r>
          </a:p>
          <a:p>
            <a:r>
              <a:rPr lang="en-US" dirty="0"/>
              <a:t>Toe Crest </a:t>
            </a:r>
          </a:p>
          <a:p>
            <a:r>
              <a:rPr lang="en-US" dirty="0"/>
              <a:t>Met Head</a:t>
            </a:r>
          </a:p>
        </p:txBody>
      </p:sp>
      <p:pic>
        <p:nvPicPr>
          <p:cNvPr id="1026" name="Picture 2" descr="Footlogics Meta Full-length | Footlogics Orthotics">
            <a:extLst>
              <a:ext uri="{FF2B5EF4-FFF2-40B4-BE49-F238E27FC236}">
                <a16:creationId xmlns:a16="http://schemas.microsoft.com/office/drawing/2014/main" id="{E152F968-1664-3CAB-AFD6-FBE297B89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430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enco 3/4 Length Orthotic Arch Supports | Unisex Insoles – Footwear etc.">
            <a:extLst>
              <a:ext uri="{FF2B5EF4-FFF2-40B4-BE49-F238E27FC236}">
                <a16:creationId xmlns:a16="http://schemas.microsoft.com/office/drawing/2014/main" id="{2010583D-6B5D-2392-1635-76A3E415A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745" y="122237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3/4 Length Eva Orthotic Insoles: High Arch Support - Temu">
            <a:extLst>
              <a:ext uri="{FF2B5EF4-FFF2-40B4-BE49-F238E27FC236}">
                <a16:creationId xmlns:a16="http://schemas.microsoft.com/office/drawing/2014/main" id="{187461B9-6B4E-05C3-7037-87C398DFFB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22237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A58D-261C-4B42-88ED-C6472279DD4D}"/>
              </a:ext>
            </a:extLst>
          </p:cNvPr>
          <p:cNvSpPr>
            <a:spLocks noGrp="1"/>
          </p:cNvSpPr>
          <p:nvPr>
            <p:ph type="title"/>
          </p:nvPr>
        </p:nvSpPr>
        <p:spPr>
          <a:xfrm>
            <a:off x="1792288" y="3600450"/>
            <a:ext cx="5486400" cy="425450"/>
          </a:xfrm>
        </p:spPr>
        <p:txBody>
          <a:bodyPr anchor="b">
            <a:noAutofit/>
          </a:bodyPr>
          <a:lstStyle/>
          <a:p>
            <a:r>
              <a:rPr lang="en-US" sz="3600" dirty="0">
                <a:solidFill>
                  <a:srgbClr val="00528F"/>
                </a:solidFill>
              </a:rPr>
              <a:t>Orthotic Accommodations</a:t>
            </a:r>
          </a:p>
        </p:txBody>
      </p:sp>
      <p:pic>
        <p:nvPicPr>
          <p:cNvPr id="3074" name="Picture 2" descr="Anatomy of an Orthotic and Materials | Forward Motion">
            <a:extLst>
              <a:ext uri="{FF2B5EF4-FFF2-40B4-BE49-F238E27FC236}">
                <a16:creationId xmlns:a16="http://schemas.microsoft.com/office/drawing/2014/main" id="{AF38B8EC-F6F7-3749-CBB8-F441868C4FB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2288" y="1150440"/>
            <a:ext cx="5486400" cy="1705970"/>
          </a:xfrm>
          <a:prstGeom prst="rect">
            <a:avLst/>
          </a:prstGeom>
          <a:solidFill>
            <a:srgbClr val="FFFFFF"/>
          </a:solidFill>
        </p:spPr>
      </p:pic>
    </p:spTree>
    <p:extLst>
      <p:ext uri="{BB962C8B-B14F-4D97-AF65-F5344CB8AC3E}">
        <p14:creationId xmlns:p14="http://schemas.microsoft.com/office/powerpoint/2010/main" val="3182298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06D6-0765-314F-BECD-79BF29340A62}"/>
              </a:ext>
            </a:extLst>
          </p:cNvPr>
          <p:cNvSpPr>
            <a:spLocks noGrp="1"/>
          </p:cNvSpPr>
          <p:nvPr>
            <p:ph type="title"/>
          </p:nvPr>
        </p:nvSpPr>
        <p:spPr/>
        <p:txBody>
          <a:bodyPr/>
          <a:lstStyle/>
          <a:p>
            <a:r>
              <a:rPr lang="en-US" dirty="0"/>
              <a:t>Shoes</a:t>
            </a:r>
          </a:p>
        </p:txBody>
      </p:sp>
      <p:pic>
        <p:nvPicPr>
          <p:cNvPr id="22530" name="Picture 2" descr="Are high heels bad for your health? Two experts review the evidence">
            <a:extLst>
              <a:ext uri="{FF2B5EF4-FFF2-40B4-BE49-F238E27FC236}">
                <a16:creationId xmlns:a16="http://schemas.microsoft.com/office/drawing/2014/main" id="{459FE45F-0671-DB4E-B4A8-7055677E51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000"/>
          <a:stretch/>
        </p:blipFill>
        <p:spPr bwMode="auto">
          <a:xfrm>
            <a:off x="478971" y="1276350"/>
            <a:ext cx="2286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SOCCER.COM | Soccer Cleats and Shoes, Soccer Jerseys, Soccer Balls,  Goalkeeping, Shin guards, Socks">
            <a:extLst>
              <a:ext uri="{FF2B5EF4-FFF2-40B4-BE49-F238E27FC236}">
                <a16:creationId xmlns:a16="http://schemas.microsoft.com/office/drawing/2014/main" id="{FA844765-E76D-8A45-95C9-08604AAF3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475014"/>
            <a:ext cx="2614456" cy="147773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How to Choose Running Shoes | Running Shoe Fit Guide 2022">
            <a:extLst>
              <a:ext uri="{FF2B5EF4-FFF2-40B4-BE49-F238E27FC236}">
                <a16:creationId xmlns:a16="http://schemas.microsoft.com/office/drawing/2014/main" id="{17FF99E3-4E8A-274D-83A3-495C47663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85" y="3282950"/>
            <a:ext cx="3422015" cy="172720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Best Dress Shoes 2021: Reviews of Top Oxfords, Boots, Loafers for Men -  Rolling Stone">
            <a:extLst>
              <a:ext uri="{FF2B5EF4-FFF2-40B4-BE49-F238E27FC236}">
                <a16:creationId xmlns:a16="http://schemas.microsoft.com/office/drawing/2014/main" id="{833AFF5F-78F3-4B41-82C7-75120FAB4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386818"/>
            <a:ext cx="3236454" cy="1623332"/>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Gavin by Fay's – Fays Irish Dancing Shoes">
            <a:extLst>
              <a:ext uri="{FF2B5EF4-FFF2-40B4-BE49-F238E27FC236}">
                <a16:creationId xmlns:a16="http://schemas.microsoft.com/office/drawing/2014/main" id="{F7746EBA-8445-4B44-8F68-785AE84EE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5471" y="1332138"/>
            <a:ext cx="2629558" cy="167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8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Designation Statement</a:t>
            </a:r>
          </a:p>
        </p:txBody>
      </p:sp>
      <p:sp>
        <p:nvSpPr>
          <p:cNvPr id="5123" name="Content Placeholder 2"/>
          <p:cNvSpPr>
            <a:spLocks noGrp="1"/>
          </p:cNvSpPr>
          <p:nvPr>
            <p:ph idx="1"/>
          </p:nvPr>
        </p:nvSpPr>
        <p:spPr/>
        <p:txBody>
          <a:bodyPr>
            <a:normAutofit fontScale="55000" lnSpcReduction="20000"/>
          </a:bodyPr>
          <a:lstStyle/>
          <a:p>
            <a:r>
              <a:rPr lang="en-US" altLang="en-US" dirty="0"/>
              <a:t>It is St. Luke’s University Health Network policy to ensure balance, independence, objectivity and scientific rigor in all of our sponsored educational programs.  Faculty and all others who have the ability to control the content of continuing medical education activities sponsored by the St. Luke’s Hospital &amp; Health Network are expected to disclose to the audience whether they do or do not have any real or apparent conflict(s) of interest or other relationships related to the content of their presentation(s).</a:t>
            </a:r>
          </a:p>
          <a:p>
            <a:endParaRPr lang="en-US" altLang="en-US" dirty="0"/>
          </a:p>
          <a:p>
            <a:r>
              <a:rPr lang="en-US" altLang="en-US" dirty="0"/>
              <a:t>The St. Luke’s University Health Network is accredited by the Pennsylvania Medical Society to provide continuing medical education for physicians.</a:t>
            </a:r>
          </a:p>
          <a:p>
            <a:endParaRPr lang="en-US" altLang="en-US" dirty="0"/>
          </a:p>
          <a:p>
            <a:r>
              <a:rPr lang="en-US" altLang="en-US" dirty="0"/>
              <a:t>The St. Luke’s University Health Network designates this live educational activity for a maximum of  1  AMA PRA Category 1 Credits™.  Physicians should only claim credits commensurate to the extent of their participation on the activity.</a:t>
            </a:r>
          </a:p>
          <a:p>
            <a:endParaRPr lang="en-US" altLang="en-US" dirty="0"/>
          </a:p>
        </p:txBody>
      </p:sp>
      <p:sp>
        <p:nvSpPr>
          <p:cNvPr id="5124" name="Slide Number Placeholder 5"/>
          <p:cNvSpPr>
            <a:spLocks noGrp="1"/>
          </p:cNvSpPr>
          <p:nvPr>
            <p:ph type="sldNum" sz="quarter" idx="10"/>
          </p:nvPr>
        </p:nvSpPr>
        <p:spPr/>
        <p:txBody>
          <a:bodyPr/>
          <a:lstStyle>
            <a:lvl1pPr eaLnBrk="0" hangingPunct="0">
              <a:defRPr>
                <a:solidFill>
                  <a:schemeClr val="tx1"/>
                </a:solidFill>
                <a:latin typeface="Arial" pitchFamily="34" charset="0"/>
                <a:ea typeface="Geneva" charset="-128"/>
              </a:defRPr>
            </a:lvl1pPr>
            <a:lvl2pPr marL="742950" indent="-285750" eaLnBrk="0" hangingPunct="0">
              <a:defRPr>
                <a:solidFill>
                  <a:schemeClr val="tx1"/>
                </a:solidFill>
                <a:latin typeface="Arial" pitchFamily="34" charset="0"/>
                <a:ea typeface="Geneva" charset="-128"/>
              </a:defRPr>
            </a:lvl2pPr>
            <a:lvl3pPr marL="1143000" indent="-228600" eaLnBrk="0" hangingPunct="0">
              <a:defRPr>
                <a:solidFill>
                  <a:schemeClr val="tx1"/>
                </a:solidFill>
                <a:latin typeface="Arial" pitchFamily="34" charset="0"/>
                <a:ea typeface="Geneva" charset="-128"/>
              </a:defRPr>
            </a:lvl3pPr>
            <a:lvl4pPr marL="1600200" indent="-228600" eaLnBrk="0" hangingPunct="0">
              <a:defRPr>
                <a:solidFill>
                  <a:schemeClr val="tx1"/>
                </a:solidFill>
                <a:latin typeface="Arial" pitchFamily="34" charset="0"/>
                <a:ea typeface="Geneva" charset="-128"/>
              </a:defRPr>
            </a:lvl4pPr>
            <a:lvl5pPr marL="2057400" indent="-228600" eaLnBrk="0" hangingPunct="0">
              <a:defRPr>
                <a:solidFill>
                  <a:schemeClr val="tx1"/>
                </a:solidFill>
                <a:latin typeface="Arial" pitchFamily="34" charset="0"/>
                <a:ea typeface="Geneva" charset="-128"/>
              </a:defRPr>
            </a:lvl5pPr>
            <a:lvl6pPr marL="2514600" indent="-228600" eaLnBrk="0" fontAlgn="base" hangingPunct="0">
              <a:spcBef>
                <a:spcPct val="0"/>
              </a:spcBef>
              <a:spcAft>
                <a:spcPct val="0"/>
              </a:spcAft>
              <a:defRPr>
                <a:solidFill>
                  <a:schemeClr val="tx1"/>
                </a:solidFill>
                <a:latin typeface="Arial" pitchFamily="34" charset="0"/>
                <a:ea typeface="Geneva" charset="-128"/>
              </a:defRPr>
            </a:lvl6pPr>
            <a:lvl7pPr marL="2971800" indent="-228600" eaLnBrk="0" fontAlgn="base" hangingPunct="0">
              <a:spcBef>
                <a:spcPct val="0"/>
              </a:spcBef>
              <a:spcAft>
                <a:spcPct val="0"/>
              </a:spcAft>
              <a:defRPr>
                <a:solidFill>
                  <a:schemeClr val="tx1"/>
                </a:solidFill>
                <a:latin typeface="Arial" pitchFamily="34" charset="0"/>
                <a:ea typeface="Geneva" charset="-128"/>
              </a:defRPr>
            </a:lvl7pPr>
            <a:lvl8pPr marL="3429000" indent="-228600" eaLnBrk="0" fontAlgn="base" hangingPunct="0">
              <a:spcBef>
                <a:spcPct val="0"/>
              </a:spcBef>
              <a:spcAft>
                <a:spcPct val="0"/>
              </a:spcAft>
              <a:defRPr>
                <a:solidFill>
                  <a:schemeClr val="tx1"/>
                </a:solidFill>
                <a:latin typeface="Arial" pitchFamily="34" charset="0"/>
                <a:ea typeface="Geneva" charset="-128"/>
              </a:defRPr>
            </a:lvl8pPr>
            <a:lvl9pPr marL="3886200" indent="-228600" eaLnBrk="0" fontAlgn="base" hangingPunct="0">
              <a:spcBef>
                <a:spcPct val="0"/>
              </a:spcBef>
              <a:spcAft>
                <a:spcPct val="0"/>
              </a:spcAft>
              <a:defRPr>
                <a:solidFill>
                  <a:schemeClr val="tx1"/>
                </a:solidFill>
                <a:latin typeface="Arial" pitchFamily="34" charset="0"/>
                <a:ea typeface="Geneva" charset="-128"/>
              </a:defRPr>
            </a:lvl9pPr>
          </a:lstStyle>
          <a:p>
            <a:r>
              <a:rPr lang="en-US" altLang="en-US"/>
              <a:t>2</a:t>
            </a:r>
          </a:p>
        </p:txBody>
      </p:sp>
    </p:spTree>
    <p:extLst>
      <p:ext uri="{BB962C8B-B14F-4D97-AF65-F5344CB8AC3E}">
        <p14:creationId xmlns:p14="http://schemas.microsoft.com/office/powerpoint/2010/main" val="2822806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FCDE47A-6DBF-084A-8FCA-753697B462BF}"/>
              </a:ext>
            </a:extLst>
          </p:cNvPr>
          <p:cNvSpPr>
            <a:spLocks noGrp="1" noChangeArrowheads="1"/>
          </p:cNvSpPr>
          <p:nvPr>
            <p:ph type="title"/>
          </p:nvPr>
        </p:nvSpPr>
        <p:spPr>
          <a:xfrm>
            <a:off x="1485900" y="408385"/>
            <a:ext cx="6172200" cy="457200"/>
          </a:xfrm>
        </p:spPr>
        <p:txBody>
          <a:bodyPr>
            <a:noAutofit/>
          </a:bodyPr>
          <a:lstStyle/>
          <a:p>
            <a:pPr eaLnBrk="1" hangingPunct="1"/>
            <a:r>
              <a:rPr lang="en-US" altLang="en-US" dirty="0"/>
              <a:t>Proper Shoe Fit</a:t>
            </a:r>
          </a:p>
        </p:txBody>
      </p:sp>
      <p:sp>
        <p:nvSpPr>
          <p:cNvPr id="20482" name="Rectangle 3">
            <a:extLst>
              <a:ext uri="{FF2B5EF4-FFF2-40B4-BE49-F238E27FC236}">
                <a16:creationId xmlns:a16="http://schemas.microsoft.com/office/drawing/2014/main" id="{CFEB9BE5-5529-844F-8F22-6F98FD315B44}"/>
              </a:ext>
            </a:extLst>
          </p:cNvPr>
          <p:cNvSpPr>
            <a:spLocks noGrp="1" noChangeArrowheads="1"/>
          </p:cNvSpPr>
          <p:nvPr>
            <p:ph type="body" sz="half" idx="2"/>
          </p:nvPr>
        </p:nvSpPr>
        <p:spPr>
          <a:xfrm>
            <a:off x="228600" y="1428749"/>
            <a:ext cx="8001000" cy="3306365"/>
          </a:xfrm>
        </p:spPr>
        <p:txBody>
          <a:bodyPr>
            <a:normAutofit/>
          </a:bodyPr>
          <a:lstStyle/>
          <a:p>
            <a:pPr eaLnBrk="1" hangingPunct="1">
              <a:lnSpc>
                <a:spcPct val="90000"/>
              </a:lnSpc>
            </a:pPr>
            <a:r>
              <a:rPr lang="en-US" altLang="en-US" sz="2400" dirty="0"/>
              <a:t>80% of running/walking shoes fit ½ size smaller than marked on tongue</a:t>
            </a:r>
          </a:p>
          <a:p>
            <a:pPr eaLnBrk="1" hangingPunct="1">
              <a:lnSpc>
                <a:spcPct val="90000"/>
              </a:lnSpc>
            </a:pPr>
            <a:r>
              <a:rPr lang="en-US" altLang="en-US" sz="2400" dirty="0"/>
              <a:t>Feet get bigger with age &amp; swell during the day</a:t>
            </a:r>
          </a:p>
          <a:p>
            <a:pPr eaLnBrk="1" hangingPunct="1">
              <a:lnSpc>
                <a:spcPct val="90000"/>
              </a:lnSpc>
            </a:pPr>
            <a:r>
              <a:rPr lang="en-US" altLang="en-US" sz="2400" dirty="0"/>
              <a:t>Running/Walking shoe materials do NOT stretch</a:t>
            </a:r>
          </a:p>
          <a:p>
            <a:pPr eaLnBrk="1" hangingPunct="1">
              <a:lnSpc>
                <a:spcPct val="90000"/>
              </a:lnSpc>
            </a:pPr>
            <a:r>
              <a:rPr lang="en-US" altLang="en-US" sz="2400" dirty="0"/>
              <a:t>“Size Matters”</a:t>
            </a:r>
          </a:p>
          <a:p>
            <a:pPr lvl="1" eaLnBrk="1" hangingPunct="1">
              <a:lnSpc>
                <a:spcPct val="90000"/>
              </a:lnSpc>
            </a:pPr>
            <a:r>
              <a:rPr lang="en-US" altLang="en-US" sz="2200" b="1" dirty="0">
                <a:solidFill>
                  <a:srgbClr val="00528F"/>
                </a:solidFill>
              </a:rPr>
              <a:t>If the shoe doesn’t fit properly </a:t>
            </a:r>
            <a:r>
              <a:rPr lang="en-US" altLang="en-US" sz="2200" b="1" u="sng" dirty="0">
                <a:solidFill>
                  <a:srgbClr val="00528F"/>
                </a:solidFill>
              </a:rPr>
              <a:t>nothing</a:t>
            </a:r>
            <a:r>
              <a:rPr lang="en-US" altLang="en-US" sz="2200" b="1" dirty="0">
                <a:solidFill>
                  <a:srgbClr val="00528F"/>
                </a:solidFill>
              </a:rPr>
              <a:t> else matters</a:t>
            </a:r>
          </a:p>
        </p:txBody>
      </p:sp>
      <p:pic>
        <p:nvPicPr>
          <p:cNvPr id="20484" name="Picture 7" descr="https://encrypted-tbn2.gstatic.com/images?q=tbn:ANd9GcR7AiutALlHG9AW19U8Uz2Fe96ndcnpagi2O0yzwqkuMAEewvSU8g">
            <a:hlinkClick r:id="rId2"/>
            <a:extLst>
              <a:ext uri="{FF2B5EF4-FFF2-40B4-BE49-F238E27FC236}">
                <a16:creationId xmlns:a16="http://schemas.microsoft.com/office/drawing/2014/main" id="{5127CBE5-01FF-A848-ABE0-9533656B1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038350"/>
            <a:ext cx="193531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982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A3A366A6-B203-B14B-9AD6-A7C95D260741}"/>
              </a:ext>
            </a:extLst>
          </p:cNvPr>
          <p:cNvSpPr>
            <a:spLocks noGrp="1" noChangeArrowheads="1"/>
          </p:cNvSpPr>
          <p:nvPr>
            <p:ph type="title"/>
          </p:nvPr>
        </p:nvSpPr>
        <p:spPr>
          <a:xfrm>
            <a:off x="1485900" y="298250"/>
            <a:ext cx="6172200" cy="494110"/>
          </a:xfrm>
        </p:spPr>
        <p:txBody>
          <a:bodyPr>
            <a:noAutofit/>
          </a:bodyPr>
          <a:lstStyle/>
          <a:p>
            <a:pPr eaLnBrk="1" hangingPunct="1"/>
            <a:r>
              <a:rPr lang="en-US" altLang="en-US" dirty="0"/>
              <a:t>Shoe Components</a:t>
            </a:r>
          </a:p>
        </p:txBody>
      </p:sp>
      <p:sp>
        <p:nvSpPr>
          <p:cNvPr id="21506" name="Rectangle 3">
            <a:extLst>
              <a:ext uri="{FF2B5EF4-FFF2-40B4-BE49-F238E27FC236}">
                <a16:creationId xmlns:a16="http://schemas.microsoft.com/office/drawing/2014/main" id="{E90A8F22-69D3-6443-BCB0-2E7C1B140179}"/>
              </a:ext>
            </a:extLst>
          </p:cNvPr>
          <p:cNvSpPr>
            <a:spLocks noGrp="1" noChangeArrowheads="1"/>
          </p:cNvSpPr>
          <p:nvPr>
            <p:ph type="body" sz="half" idx="2"/>
          </p:nvPr>
        </p:nvSpPr>
        <p:spPr>
          <a:xfrm>
            <a:off x="4114800" y="1314451"/>
            <a:ext cx="4520045" cy="2602923"/>
          </a:xfrm>
        </p:spPr>
        <p:txBody>
          <a:bodyPr>
            <a:noAutofit/>
          </a:bodyPr>
          <a:lstStyle/>
          <a:p>
            <a:pPr eaLnBrk="1" hangingPunct="1">
              <a:lnSpc>
                <a:spcPct val="90000"/>
              </a:lnSpc>
              <a:buFont typeface="Wingdings" pitchFamily="2" charset="2"/>
              <a:buNone/>
            </a:pPr>
            <a:endParaRPr lang="en-US" altLang="en-US" sz="2000" dirty="0"/>
          </a:p>
          <a:p>
            <a:pPr eaLnBrk="1" hangingPunct="1">
              <a:lnSpc>
                <a:spcPct val="90000"/>
              </a:lnSpc>
            </a:pPr>
            <a:r>
              <a:rPr lang="en-US" altLang="en-US" sz="2000" dirty="0"/>
              <a:t>Heel Counter</a:t>
            </a:r>
          </a:p>
          <a:p>
            <a:pPr eaLnBrk="1" hangingPunct="1">
              <a:lnSpc>
                <a:spcPct val="90000"/>
              </a:lnSpc>
            </a:pPr>
            <a:r>
              <a:rPr lang="en-US" altLang="en-US" sz="2000" dirty="0"/>
              <a:t>Outside Lasting</a:t>
            </a:r>
          </a:p>
          <a:p>
            <a:pPr eaLnBrk="1" hangingPunct="1">
              <a:lnSpc>
                <a:spcPct val="90000"/>
              </a:lnSpc>
            </a:pPr>
            <a:r>
              <a:rPr lang="en-US" altLang="en-US" sz="2000" dirty="0"/>
              <a:t>Inside Lasting (Shoe Construction)</a:t>
            </a:r>
          </a:p>
          <a:p>
            <a:pPr eaLnBrk="1" hangingPunct="1">
              <a:lnSpc>
                <a:spcPct val="90000"/>
              </a:lnSpc>
            </a:pPr>
            <a:r>
              <a:rPr lang="en-US" altLang="en-US" sz="2000" dirty="0"/>
              <a:t>Rearfoot Posting</a:t>
            </a:r>
          </a:p>
          <a:p>
            <a:pPr eaLnBrk="1" hangingPunct="1">
              <a:lnSpc>
                <a:spcPct val="90000"/>
              </a:lnSpc>
            </a:pPr>
            <a:r>
              <a:rPr lang="en-US" altLang="en-US" sz="2000" dirty="0"/>
              <a:t>Midsole Construction</a:t>
            </a:r>
          </a:p>
          <a:p>
            <a:pPr eaLnBrk="1" hangingPunct="1">
              <a:lnSpc>
                <a:spcPct val="90000"/>
              </a:lnSpc>
            </a:pPr>
            <a:r>
              <a:rPr lang="en-US" altLang="en-US" sz="2000" dirty="0"/>
              <a:t>Heel Flare</a:t>
            </a:r>
          </a:p>
          <a:p>
            <a:pPr eaLnBrk="1" hangingPunct="1">
              <a:lnSpc>
                <a:spcPct val="90000"/>
              </a:lnSpc>
            </a:pPr>
            <a:r>
              <a:rPr lang="en-US" altLang="en-US" sz="2000" dirty="0"/>
              <a:t>Toe Box</a:t>
            </a:r>
          </a:p>
        </p:txBody>
      </p:sp>
      <p:pic>
        <p:nvPicPr>
          <p:cNvPr id="21507" name="Picture 4" descr="Shoes 1">
            <a:extLst>
              <a:ext uri="{FF2B5EF4-FFF2-40B4-BE49-F238E27FC236}">
                <a16:creationId xmlns:a16="http://schemas.microsoft.com/office/drawing/2014/main" id="{DD37A0DD-AF8A-6240-93B2-BD28957CAD8D}"/>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838200" y="1200151"/>
            <a:ext cx="2987279" cy="3398044"/>
          </a:xfrm>
          <a:solidFill>
            <a:schemeClr val="tx1"/>
          </a:solidFill>
        </p:spPr>
      </p:pic>
    </p:spTree>
    <p:extLst>
      <p:ext uri="{BB962C8B-B14F-4D97-AF65-F5344CB8AC3E}">
        <p14:creationId xmlns:p14="http://schemas.microsoft.com/office/powerpoint/2010/main" val="24937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933495C3-92FC-8641-A93C-643623095801}"/>
              </a:ext>
            </a:extLst>
          </p:cNvPr>
          <p:cNvSpPr>
            <a:spLocks noGrp="1" noChangeArrowheads="1"/>
          </p:cNvSpPr>
          <p:nvPr>
            <p:ph type="title"/>
          </p:nvPr>
        </p:nvSpPr>
        <p:spPr>
          <a:xfrm>
            <a:off x="1658862" y="405900"/>
            <a:ext cx="6172200" cy="457200"/>
          </a:xfrm>
        </p:spPr>
        <p:txBody>
          <a:bodyPr>
            <a:noAutofit/>
          </a:bodyPr>
          <a:lstStyle/>
          <a:p>
            <a:pPr eaLnBrk="1" hangingPunct="1"/>
            <a:r>
              <a:rPr lang="en-US" altLang="en-US" dirty="0"/>
              <a:t>Heel Counter</a:t>
            </a:r>
          </a:p>
        </p:txBody>
      </p:sp>
      <p:sp>
        <p:nvSpPr>
          <p:cNvPr id="23554" name="Rectangle 3">
            <a:extLst>
              <a:ext uri="{FF2B5EF4-FFF2-40B4-BE49-F238E27FC236}">
                <a16:creationId xmlns:a16="http://schemas.microsoft.com/office/drawing/2014/main" id="{1747A2B2-AD67-8A40-AFF5-254BFBF15BFB}"/>
              </a:ext>
            </a:extLst>
          </p:cNvPr>
          <p:cNvSpPr>
            <a:spLocks noGrp="1" noChangeArrowheads="1"/>
          </p:cNvSpPr>
          <p:nvPr>
            <p:ph type="body" sz="half" idx="2"/>
          </p:nvPr>
        </p:nvSpPr>
        <p:spPr>
          <a:xfrm>
            <a:off x="457200" y="1181100"/>
            <a:ext cx="8229600" cy="2000250"/>
          </a:xfrm>
        </p:spPr>
        <p:txBody>
          <a:bodyPr>
            <a:normAutofit fontScale="77500" lnSpcReduction="20000"/>
          </a:bodyPr>
          <a:lstStyle/>
          <a:p>
            <a:pPr eaLnBrk="1" hangingPunct="1"/>
            <a:r>
              <a:rPr lang="en-US" altLang="en-US" dirty="0"/>
              <a:t>Provides control of rearfoot*</a:t>
            </a:r>
          </a:p>
          <a:p>
            <a:pPr eaLnBrk="1" hangingPunct="1"/>
            <a:r>
              <a:rPr lang="en-US" altLang="en-US" dirty="0"/>
              <a:t>Rearfoot should be stable when stressed from side to side</a:t>
            </a:r>
          </a:p>
          <a:p>
            <a:pPr eaLnBrk="1" hangingPunct="1"/>
            <a:r>
              <a:rPr lang="en-US" altLang="en-US" dirty="0"/>
              <a:t>Provides rigid support for controlling heel motion</a:t>
            </a:r>
          </a:p>
          <a:p>
            <a:pPr eaLnBrk="1" hangingPunct="1"/>
            <a:r>
              <a:rPr lang="en-US" altLang="en-US" dirty="0"/>
              <a:t>Pinch Test:  pinch heel counter to see if it collapses</a:t>
            </a:r>
          </a:p>
          <a:p>
            <a:pPr eaLnBrk="1" hangingPunct="1"/>
            <a:r>
              <a:rPr lang="en-US" altLang="en-US" b="1" dirty="0">
                <a:solidFill>
                  <a:srgbClr val="00528F"/>
                </a:solidFill>
              </a:rPr>
              <a:t>Custom orthotic = Neutral shoe*</a:t>
            </a:r>
          </a:p>
        </p:txBody>
      </p:sp>
      <p:pic>
        <p:nvPicPr>
          <p:cNvPr id="23555" name="Picture 2">
            <a:extLst>
              <a:ext uri="{FF2B5EF4-FFF2-40B4-BE49-F238E27FC236}">
                <a16:creationId xmlns:a16="http://schemas.microsoft.com/office/drawing/2014/main" id="{CE1DAD06-E794-3843-92F1-CFC9572C47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7339" y="3276600"/>
            <a:ext cx="1975247" cy="16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Brooks Adrenaline GTS 22 Review | Running Shoes Guru">
            <a:extLst>
              <a:ext uri="{FF2B5EF4-FFF2-40B4-BE49-F238E27FC236}">
                <a16:creationId xmlns:a16="http://schemas.microsoft.com/office/drawing/2014/main" id="{8AD9D53A-7FAB-4029-8909-2AA012AD01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30040"/>
            <a:ext cx="2475080" cy="18563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w Balance Fresh Foam 880 v10 Review | Running Shoes Guru">
            <a:extLst>
              <a:ext uri="{FF2B5EF4-FFF2-40B4-BE49-F238E27FC236}">
                <a16:creationId xmlns:a16="http://schemas.microsoft.com/office/drawing/2014/main" id="{4F2321CA-D02F-7B91-48A4-26D745362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0076" y="3357541"/>
            <a:ext cx="2313653" cy="165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51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20311-325F-D88B-F7E1-ECC78FFEB0E5}"/>
              </a:ext>
            </a:extLst>
          </p:cNvPr>
          <p:cNvSpPr>
            <a:spLocks noGrp="1"/>
          </p:cNvSpPr>
          <p:nvPr>
            <p:ph type="title"/>
          </p:nvPr>
        </p:nvSpPr>
        <p:spPr/>
        <p:txBody>
          <a:bodyPr>
            <a:noAutofit/>
          </a:bodyPr>
          <a:lstStyle/>
          <a:p>
            <a:r>
              <a:rPr lang="en-US" sz="3600" dirty="0"/>
              <a:t>Shoe Recommendations with Orthotics</a:t>
            </a:r>
          </a:p>
        </p:txBody>
      </p:sp>
      <p:sp>
        <p:nvSpPr>
          <p:cNvPr id="3" name="Online Image Placeholder 2">
            <a:extLst>
              <a:ext uri="{FF2B5EF4-FFF2-40B4-BE49-F238E27FC236}">
                <a16:creationId xmlns:a16="http://schemas.microsoft.com/office/drawing/2014/main" id="{3562805B-AD50-2C16-3FF1-42505C0BB723}"/>
              </a:ext>
            </a:extLst>
          </p:cNvPr>
          <p:cNvSpPr>
            <a:spLocks noGrp="1"/>
          </p:cNvSpPr>
          <p:nvPr>
            <p:ph type="clipArt" sz="half" idx="1"/>
          </p:nvPr>
        </p:nvSpPr>
        <p:spPr>
          <a:xfrm>
            <a:off x="457200" y="1200151"/>
            <a:ext cx="7848600" cy="3398044"/>
          </a:xfrm>
        </p:spPr>
        <p:txBody>
          <a:bodyPr>
            <a:normAutofit fontScale="85000" lnSpcReduction="20000"/>
          </a:bodyPr>
          <a:lstStyle/>
          <a:p>
            <a:r>
              <a:rPr lang="en-US" altLang="en-US" b="1" dirty="0">
                <a:solidFill>
                  <a:schemeClr val="accent2">
                    <a:lumMod val="75000"/>
                  </a:schemeClr>
                </a:solidFill>
              </a:rPr>
              <a:t>Wait to recommend shoe wear change until orthotics are made*</a:t>
            </a:r>
          </a:p>
          <a:p>
            <a:r>
              <a:rPr lang="en-US" altLang="en-US" dirty="0"/>
              <a:t>Often patients require a larger and wider shoe to fit the device</a:t>
            </a:r>
          </a:p>
          <a:p>
            <a:pPr lvl="1"/>
            <a:r>
              <a:rPr lang="en-US" altLang="en-US" dirty="0"/>
              <a:t>The device will be custom to the patient's foot width, deformities, length, etc. </a:t>
            </a:r>
          </a:p>
          <a:p>
            <a:pPr lvl="1"/>
            <a:r>
              <a:rPr lang="en-US" dirty="0"/>
              <a:t>It will be custom to their needs</a:t>
            </a:r>
          </a:p>
          <a:p>
            <a:pPr lvl="2"/>
            <a:r>
              <a:rPr lang="en-US" dirty="0"/>
              <a:t>To offload pain, correct mechanics </a:t>
            </a:r>
            <a:r>
              <a:rPr lang="en-US" dirty="0" err="1"/>
              <a:t>etc</a:t>
            </a:r>
            <a:endParaRPr lang="en-US" dirty="0"/>
          </a:p>
          <a:p>
            <a:pPr lvl="3"/>
            <a:r>
              <a:rPr lang="en-US" dirty="0"/>
              <a:t>This, the recommendation is made to place orthotic in a neutral shoe</a:t>
            </a:r>
          </a:p>
        </p:txBody>
      </p:sp>
    </p:spTree>
    <p:extLst>
      <p:ext uri="{BB962C8B-B14F-4D97-AF65-F5344CB8AC3E}">
        <p14:creationId xmlns:p14="http://schemas.microsoft.com/office/powerpoint/2010/main" val="3777136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344EB-57E1-EF2F-602A-9DC61D824F0A}"/>
              </a:ext>
            </a:extLst>
          </p:cNvPr>
          <p:cNvSpPr>
            <a:spLocks noGrp="1"/>
          </p:cNvSpPr>
          <p:nvPr>
            <p:ph type="title"/>
          </p:nvPr>
        </p:nvSpPr>
        <p:spPr/>
        <p:txBody>
          <a:bodyPr/>
          <a:lstStyle/>
          <a:p>
            <a:r>
              <a:rPr lang="en-US" dirty="0"/>
              <a:t>Putting it all together</a:t>
            </a:r>
          </a:p>
        </p:txBody>
      </p:sp>
      <p:sp>
        <p:nvSpPr>
          <p:cNvPr id="5" name="Text Placeholder 4">
            <a:extLst>
              <a:ext uri="{FF2B5EF4-FFF2-40B4-BE49-F238E27FC236}">
                <a16:creationId xmlns:a16="http://schemas.microsoft.com/office/drawing/2014/main" id="{E45BAA71-F492-CE2E-E21A-6C5372DF572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929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B0D038-63A5-3C59-B245-3822A83B71AE}"/>
              </a:ext>
            </a:extLst>
          </p:cNvPr>
          <p:cNvSpPr>
            <a:spLocks noGrp="1"/>
          </p:cNvSpPr>
          <p:nvPr>
            <p:ph type="title"/>
          </p:nvPr>
        </p:nvSpPr>
        <p:spPr/>
        <p:txBody>
          <a:bodyPr/>
          <a:lstStyle/>
          <a:p>
            <a:r>
              <a:rPr lang="en-US" dirty="0"/>
              <a:t>SIJ case</a:t>
            </a:r>
          </a:p>
        </p:txBody>
      </p:sp>
      <p:sp>
        <p:nvSpPr>
          <p:cNvPr id="6" name="Content Placeholder 5">
            <a:extLst>
              <a:ext uri="{FF2B5EF4-FFF2-40B4-BE49-F238E27FC236}">
                <a16:creationId xmlns:a16="http://schemas.microsoft.com/office/drawing/2014/main" id="{00F320E5-C5AD-56A7-3477-699AAE26C96C}"/>
              </a:ext>
            </a:extLst>
          </p:cNvPr>
          <p:cNvSpPr>
            <a:spLocks noGrp="1"/>
          </p:cNvSpPr>
          <p:nvPr>
            <p:ph idx="1"/>
          </p:nvPr>
        </p:nvSpPr>
        <p:spPr>
          <a:xfrm>
            <a:off x="457200" y="1200150"/>
            <a:ext cx="8229600" cy="3048000"/>
          </a:xfrm>
        </p:spPr>
        <p:txBody>
          <a:bodyPr>
            <a:normAutofit lnSpcReduction="10000"/>
          </a:bodyPr>
          <a:lstStyle/>
          <a:p>
            <a:r>
              <a:rPr lang="en-US" sz="2000" dirty="0"/>
              <a:t>Patient with history of chronic L SIJ dysfunction </a:t>
            </a:r>
          </a:p>
          <a:p>
            <a:r>
              <a:rPr lang="en-US" sz="2000" dirty="0"/>
              <a:t>Completed several bouts of formal PT/AT rehab, focused on core, glut strengthening, lumbopelvic mobility, education on self- correction, avoiding aggravating factors (excessive single leg training and running)</a:t>
            </a:r>
          </a:p>
          <a:p>
            <a:r>
              <a:rPr lang="en-US" sz="2000" dirty="0"/>
              <a:t>Evaluation finds L foot excessively pronated (FPI = +7) and the R foot neutral (FPI = +3)</a:t>
            </a:r>
          </a:p>
          <a:p>
            <a:r>
              <a:rPr lang="en-US" sz="2000" dirty="0"/>
              <a:t>LLD L- 1 cm longer</a:t>
            </a:r>
          </a:p>
          <a:p>
            <a:r>
              <a:rPr lang="en-US" sz="2000" dirty="0"/>
              <a:t>Custom orthotic to control excessive pronation and added heel lift </a:t>
            </a:r>
          </a:p>
          <a:p>
            <a:pPr lvl="1"/>
            <a:r>
              <a:rPr lang="en-US" sz="1600" dirty="0"/>
              <a:t>Heel lift is more important because changing LLD should decrease pronation</a:t>
            </a:r>
          </a:p>
        </p:txBody>
      </p:sp>
    </p:spTree>
    <p:extLst>
      <p:ext uri="{BB962C8B-B14F-4D97-AF65-F5344CB8AC3E}">
        <p14:creationId xmlns:p14="http://schemas.microsoft.com/office/powerpoint/2010/main" val="98761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8CDE-E22C-CA8B-CDA1-CFE725B51EA3}"/>
              </a:ext>
            </a:extLst>
          </p:cNvPr>
          <p:cNvSpPr>
            <a:spLocks noGrp="1"/>
          </p:cNvSpPr>
          <p:nvPr>
            <p:ph type="title"/>
          </p:nvPr>
        </p:nvSpPr>
        <p:spPr/>
        <p:txBody>
          <a:bodyPr/>
          <a:lstStyle/>
          <a:p>
            <a:r>
              <a:rPr lang="en-US" dirty="0"/>
              <a:t>“Medial Shin Splints”</a:t>
            </a:r>
          </a:p>
        </p:txBody>
      </p:sp>
      <p:sp>
        <p:nvSpPr>
          <p:cNvPr id="3" name="Content Placeholder 2">
            <a:extLst>
              <a:ext uri="{FF2B5EF4-FFF2-40B4-BE49-F238E27FC236}">
                <a16:creationId xmlns:a16="http://schemas.microsoft.com/office/drawing/2014/main" id="{74A8DDB5-0C2E-C346-6612-EB8BE3F8DAC0}"/>
              </a:ext>
            </a:extLst>
          </p:cNvPr>
          <p:cNvSpPr>
            <a:spLocks noGrp="1"/>
          </p:cNvSpPr>
          <p:nvPr>
            <p:ph idx="1"/>
          </p:nvPr>
        </p:nvSpPr>
        <p:spPr>
          <a:xfrm>
            <a:off x="381000" y="1123950"/>
            <a:ext cx="8229600" cy="4191000"/>
          </a:xfrm>
        </p:spPr>
        <p:txBody>
          <a:bodyPr>
            <a:normAutofit fontScale="55000" lnSpcReduction="20000"/>
          </a:bodyPr>
          <a:lstStyle/>
          <a:p>
            <a:r>
              <a:rPr lang="en-US" dirty="0"/>
              <a:t>18-year-old female, LAX player, with a chronic history of </a:t>
            </a:r>
            <a:r>
              <a:rPr lang="en-US" dirty="0" err="1"/>
              <a:t>b/l</a:t>
            </a:r>
            <a:r>
              <a:rPr lang="en-US" dirty="0"/>
              <a:t> MTSS and posterior tibialis tendon dysfunction.</a:t>
            </a:r>
          </a:p>
          <a:p>
            <a:r>
              <a:rPr lang="en-US" dirty="0"/>
              <a:t>Has a previous history of orthotic use (rigid device) but refused to wear them.</a:t>
            </a:r>
          </a:p>
          <a:p>
            <a:r>
              <a:rPr lang="en-US" dirty="0"/>
              <a:t>FPI- L-6, R-6</a:t>
            </a:r>
          </a:p>
          <a:p>
            <a:r>
              <a:rPr lang="en-US" dirty="0"/>
              <a:t>Walking Gait- </a:t>
            </a:r>
          </a:p>
          <a:p>
            <a:pPr lvl="1"/>
            <a:r>
              <a:rPr lang="en-US" dirty="0"/>
              <a:t>Rearfoot- supinated @ IC, midstance- Passes through neutral into pronation, but excessively pronates, never recovers to neutral or supination in late stance </a:t>
            </a:r>
          </a:p>
          <a:p>
            <a:r>
              <a:rPr lang="en-US" dirty="0"/>
              <a:t>Running gait in sneaker (stability shoe)- same as above </a:t>
            </a:r>
          </a:p>
          <a:p>
            <a:r>
              <a:rPr lang="en-US" dirty="0"/>
              <a:t>Running gait in cleat – early excessive pronation, remains pronated throughout gait cycle</a:t>
            </a:r>
          </a:p>
          <a:p>
            <a:r>
              <a:rPr lang="en-US" dirty="0"/>
              <a:t>Single leg squat assessment, hip drop, valgus, excessive pronation</a:t>
            </a:r>
          </a:p>
          <a:p>
            <a:r>
              <a:rPr lang="en-US" dirty="0"/>
              <a:t>Discussed switching shoes to turf shoe</a:t>
            </a:r>
          </a:p>
          <a:p>
            <a:pPr lvl="1"/>
            <a:r>
              <a:rPr lang="en-US" dirty="0"/>
              <a:t>Allows for a bulkier more, controlling device</a:t>
            </a:r>
          </a:p>
          <a:p>
            <a:r>
              <a:rPr lang="en-US" dirty="0"/>
              <a:t>Orthotic recommendation: semi-rigid, full-length device, deepened </a:t>
            </a:r>
          </a:p>
          <a:p>
            <a:pPr marL="0" indent="0">
              <a:buNone/>
            </a:pPr>
            <a:r>
              <a:rPr lang="en-US" dirty="0"/>
              <a:t>        heel cup, medial rearfoot and forefoot medial posting</a:t>
            </a:r>
          </a:p>
        </p:txBody>
      </p:sp>
    </p:spTree>
    <p:extLst>
      <p:ext uri="{BB962C8B-B14F-4D97-AF65-F5344CB8AC3E}">
        <p14:creationId xmlns:p14="http://schemas.microsoft.com/office/powerpoint/2010/main" val="628527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C174-C295-DD1A-D2E2-BDE76AF682DB}"/>
              </a:ext>
            </a:extLst>
          </p:cNvPr>
          <p:cNvSpPr>
            <a:spLocks noGrp="1"/>
          </p:cNvSpPr>
          <p:nvPr>
            <p:ph type="title"/>
          </p:nvPr>
        </p:nvSpPr>
        <p:spPr/>
        <p:txBody>
          <a:bodyPr/>
          <a:lstStyle/>
          <a:p>
            <a:r>
              <a:rPr lang="en-US" dirty="0"/>
              <a:t>PFP</a:t>
            </a:r>
          </a:p>
        </p:txBody>
      </p:sp>
      <p:sp>
        <p:nvSpPr>
          <p:cNvPr id="3" name="Content Placeholder 2">
            <a:extLst>
              <a:ext uri="{FF2B5EF4-FFF2-40B4-BE49-F238E27FC236}">
                <a16:creationId xmlns:a16="http://schemas.microsoft.com/office/drawing/2014/main" id="{ABD5DBD2-42B7-1D99-5130-8EC39D524103}"/>
              </a:ext>
            </a:extLst>
          </p:cNvPr>
          <p:cNvSpPr>
            <a:spLocks noGrp="1"/>
          </p:cNvSpPr>
          <p:nvPr>
            <p:ph idx="1"/>
          </p:nvPr>
        </p:nvSpPr>
        <p:spPr>
          <a:xfrm>
            <a:off x="457200" y="1123950"/>
            <a:ext cx="8229600" cy="2133599"/>
          </a:xfrm>
        </p:spPr>
        <p:txBody>
          <a:bodyPr>
            <a:noAutofit/>
          </a:bodyPr>
          <a:lstStyle/>
          <a:p>
            <a:r>
              <a:rPr lang="en-US" sz="1500" dirty="0"/>
              <a:t>14 </a:t>
            </a:r>
            <a:r>
              <a:rPr lang="en-US" sz="1500" dirty="0" err="1"/>
              <a:t>y.o</a:t>
            </a:r>
            <a:r>
              <a:rPr lang="en-US" sz="1500" dirty="0"/>
              <a:t>. male with CC of anterior knee pain, worse with descending stairs, squatting, and running.</a:t>
            </a:r>
          </a:p>
          <a:p>
            <a:r>
              <a:rPr lang="en-US" sz="1500" dirty="0"/>
              <a:t>Has completed 4 weeks of formal rehab with gradual improvement, but still has difficulty with the functional tasks mentioned above</a:t>
            </a:r>
          </a:p>
          <a:p>
            <a:r>
              <a:rPr lang="en-US" sz="1500" dirty="0"/>
              <a:t>FPI- L = +10, R = + 11</a:t>
            </a:r>
          </a:p>
          <a:p>
            <a:r>
              <a:rPr lang="en-US" sz="1500" dirty="0"/>
              <a:t>Step down- excessive pronation IR of LE and valgus collapse</a:t>
            </a:r>
          </a:p>
          <a:p>
            <a:r>
              <a:rPr lang="en-US" sz="1500" dirty="0"/>
              <a:t>Squat mechanics- same as above</a:t>
            </a:r>
          </a:p>
          <a:p>
            <a:r>
              <a:rPr lang="en-US" sz="1500" dirty="0"/>
              <a:t>Gait- early, excessive pronator</a:t>
            </a:r>
          </a:p>
          <a:p>
            <a:r>
              <a:rPr lang="en-US" sz="1500" dirty="0"/>
              <a:t>Formal PT has focused on improving DF ROM, as well as glut, post tib, and intrinsic strengthening. </a:t>
            </a:r>
          </a:p>
          <a:p>
            <a:r>
              <a:rPr lang="en-US" sz="1500" dirty="0"/>
              <a:t>Patient fitted for custom orthotic with deepened heel cup and rearfoot &amp; forefoot medial posting to help control excessive pronation. </a:t>
            </a:r>
          </a:p>
        </p:txBody>
      </p:sp>
      <p:pic>
        <p:nvPicPr>
          <p:cNvPr id="2050" name="Picture 2" descr="But My Doctor Told Me Not To Squat?! — HealthFit: Physical Therapy and  Chiropractic in Pasadena, CA">
            <a:extLst>
              <a:ext uri="{FF2B5EF4-FFF2-40B4-BE49-F238E27FC236}">
                <a16:creationId xmlns:a16="http://schemas.microsoft.com/office/drawing/2014/main" id="{50ED455E-28C5-492D-34F7-72144C248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22" b="20909"/>
          <a:stretch/>
        </p:blipFill>
        <p:spPr bwMode="auto">
          <a:xfrm>
            <a:off x="3611952" y="3821254"/>
            <a:ext cx="1531547" cy="14174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NDAY MUSINGS - WHY YOU CAN'T SQUAT #3/5 — Island Rehab Hub">
            <a:extLst>
              <a:ext uri="{FF2B5EF4-FFF2-40B4-BE49-F238E27FC236}">
                <a16:creationId xmlns:a16="http://schemas.microsoft.com/office/drawing/2014/main" id="{C32846E1-7E08-1054-C57D-F64F158B4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22157"/>
            <a:ext cx="1215736" cy="16440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s Planus - Physiopedia">
            <a:extLst>
              <a:ext uri="{FF2B5EF4-FFF2-40B4-BE49-F238E27FC236}">
                <a16:creationId xmlns:a16="http://schemas.microsoft.com/office/drawing/2014/main" id="{941D0D7C-CD39-7690-83FF-0B1991F62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21254"/>
            <a:ext cx="1790700" cy="1341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91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535C-C77F-24DC-6D1D-655242C36B3E}"/>
              </a:ext>
            </a:extLst>
          </p:cNvPr>
          <p:cNvSpPr>
            <a:spLocks noGrp="1"/>
          </p:cNvSpPr>
          <p:nvPr>
            <p:ph type="title"/>
          </p:nvPr>
        </p:nvSpPr>
        <p:spPr/>
        <p:txBody>
          <a:bodyPr/>
          <a:lstStyle/>
          <a:p>
            <a:r>
              <a:rPr lang="en-US" dirty="0"/>
              <a:t>Lateral Ankle Sprain</a:t>
            </a:r>
          </a:p>
        </p:txBody>
      </p:sp>
      <p:sp>
        <p:nvSpPr>
          <p:cNvPr id="3" name="Content Placeholder 2">
            <a:extLst>
              <a:ext uri="{FF2B5EF4-FFF2-40B4-BE49-F238E27FC236}">
                <a16:creationId xmlns:a16="http://schemas.microsoft.com/office/drawing/2014/main" id="{6DF0EAD3-095A-598C-67AC-AEF103269E87}"/>
              </a:ext>
            </a:extLst>
          </p:cNvPr>
          <p:cNvSpPr>
            <a:spLocks noGrp="1"/>
          </p:cNvSpPr>
          <p:nvPr>
            <p:ph idx="1"/>
          </p:nvPr>
        </p:nvSpPr>
        <p:spPr>
          <a:xfrm>
            <a:off x="304800" y="1200150"/>
            <a:ext cx="6400800" cy="3394075"/>
          </a:xfrm>
        </p:spPr>
        <p:txBody>
          <a:bodyPr>
            <a:noAutofit/>
          </a:bodyPr>
          <a:lstStyle/>
          <a:p>
            <a:r>
              <a:rPr lang="en-US" sz="2000" dirty="0"/>
              <a:t>15 </a:t>
            </a:r>
            <a:r>
              <a:rPr lang="en-US" sz="2000" dirty="0" err="1"/>
              <a:t>y.o</a:t>
            </a:r>
            <a:r>
              <a:rPr lang="en-US" sz="2000" dirty="0"/>
              <a:t>. Male 8-weeks post lateral ankle sprain</a:t>
            </a:r>
          </a:p>
          <a:p>
            <a:r>
              <a:rPr lang="en-US" sz="2000" dirty="0"/>
              <a:t>CC of sinus tarsi impingement &amp; lateral column pain</a:t>
            </a:r>
          </a:p>
          <a:p>
            <a:r>
              <a:rPr lang="en-US" sz="2000" dirty="0"/>
              <a:t>Tx: Initially seen for radiographs in ED r/o fracture</a:t>
            </a:r>
          </a:p>
          <a:p>
            <a:r>
              <a:rPr lang="en-US" sz="2000" dirty="0"/>
              <a:t>Completed 3 weeks of rehab including mobility, balance training, and intrinsic, post tib, &amp; fibularis strength</a:t>
            </a:r>
          </a:p>
          <a:p>
            <a:r>
              <a:rPr lang="en-US" sz="2000" dirty="0"/>
              <a:t>Goals to return to hiking and recreational soccer</a:t>
            </a:r>
          </a:p>
          <a:p>
            <a:r>
              <a:rPr lang="en-US" sz="2000" dirty="0"/>
              <a:t>Slightly Pronated Foot, FPI = 6</a:t>
            </a:r>
          </a:p>
          <a:p>
            <a:r>
              <a:rPr lang="en-US" sz="2000" dirty="0"/>
              <a:t>Gait- mid-stance excessive pronator, involved LE toed out</a:t>
            </a:r>
          </a:p>
          <a:p>
            <a:r>
              <a:rPr lang="en-US" sz="2000" dirty="0"/>
              <a:t>Recommendation of custom orthotic with 5</a:t>
            </a:r>
            <a:r>
              <a:rPr lang="en-US" sz="2000" baseline="30000" dirty="0"/>
              <a:t>th</a:t>
            </a:r>
            <a:r>
              <a:rPr lang="en-US" sz="2000" dirty="0"/>
              <a:t> met cut out to offload entire 5</a:t>
            </a:r>
            <a:r>
              <a:rPr lang="en-US" sz="2000" baseline="30000" dirty="0"/>
              <a:t>th</a:t>
            </a:r>
            <a:r>
              <a:rPr lang="en-US" sz="2000" dirty="0"/>
              <a:t> met and lateral column</a:t>
            </a:r>
          </a:p>
        </p:txBody>
      </p:sp>
      <p:pic>
        <p:nvPicPr>
          <p:cNvPr id="1026" name="Picture 2" descr="Cuboid Syndrome: Causes, Symptoms, Diagnosis &amp; Treatment">
            <a:extLst>
              <a:ext uri="{FF2B5EF4-FFF2-40B4-BE49-F238E27FC236}">
                <a16:creationId xmlns:a16="http://schemas.microsoft.com/office/drawing/2014/main" id="{76AC0617-7D62-2195-ED32-DA2B1B63D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770" y="1230261"/>
            <a:ext cx="2226329" cy="164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12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A3B5-D386-5965-AD65-E913C0139DF4}"/>
              </a:ext>
            </a:extLst>
          </p:cNvPr>
          <p:cNvSpPr>
            <a:spLocks noGrp="1"/>
          </p:cNvSpPr>
          <p:nvPr>
            <p:ph type="title"/>
          </p:nvPr>
        </p:nvSpPr>
        <p:spPr/>
        <p:txBody>
          <a:bodyPr/>
          <a:lstStyle/>
          <a:p>
            <a:r>
              <a:rPr lang="en-US" dirty="0"/>
              <a:t>Metatarsalgia</a:t>
            </a:r>
          </a:p>
        </p:txBody>
      </p:sp>
      <p:sp>
        <p:nvSpPr>
          <p:cNvPr id="3" name="Content Placeholder 2">
            <a:extLst>
              <a:ext uri="{FF2B5EF4-FFF2-40B4-BE49-F238E27FC236}">
                <a16:creationId xmlns:a16="http://schemas.microsoft.com/office/drawing/2014/main" id="{AC3D5D1D-04A3-2063-9E6B-4B463C645FEF}"/>
              </a:ext>
            </a:extLst>
          </p:cNvPr>
          <p:cNvSpPr>
            <a:spLocks noGrp="1"/>
          </p:cNvSpPr>
          <p:nvPr>
            <p:ph idx="1"/>
          </p:nvPr>
        </p:nvSpPr>
        <p:spPr>
          <a:xfrm>
            <a:off x="457200" y="1123950"/>
            <a:ext cx="8229600" cy="3736975"/>
          </a:xfrm>
        </p:spPr>
        <p:txBody>
          <a:bodyPr>
            <a:normAutofit fontScale="55000" lnSpcReduction="20000"/>
          </a:bodyPr>
          <a:lstStyle/>
          <a:p>
            <a:r>
              <a:rPr lang="en-US" dirty="0"/>
              <a:t>20 </a:t>
            </a:r>
            <a:r>
              <a:rPr lang="en-US" dirty="0" err="1"/>
              <a:t>y.o</a:t>
            </a:r>
            <a:r>
              <a:rPr lang="en-US" dirty="0"/>
              <a:t>. male, track athlete (sprinter) w/ CC of met head pain (2-3) R foot, history of accessory navicular </a:t>
            </a:r>
            <a:r>
              <a:rPr lang="en-US" dirty="0" err="1"/>
              <a:t>b/l</a:t>
            </a:r>
            <a:endParaRPr lang="en-US" dirty="0"/>
          </a:p>
          <a:p>
            <a:r>
              <a:rPr lang="en-US" dirty="0"/>
              <a:t>Worse with activity on toes, worse in spikes, worse in men’s dress shoes</a:t>
            </a:r>
          </a:p>
          <a:p>
            <a:r>
              <a:rPr lang="en-US" dirty="0"/>
              <a:t>Evaluation – </a:t>
            </a:r>
            <a:r>
              <a:rPr lang="en-US" dirty="0" err="1"/>
              <a:t>cavus</a:t>
            </a:r>
            <a:r>
              <a:rPr lang="en-US" dirty="0"/>
              <a:t> foot in NWB, neutral in stance, excessive mid-stance pronation during gait, extensor tightness, hypomobility of forefoot</a:t>
            </a:r>
          </a:p>
          <a:p>
            <a:r>
              <a:rPr lang="en-US" dirty="0"/>
              <a:t>Prior treatment includes changing shoes (wider toe box) and use of toe spacer with minimal to no improvement, over the counter orthotic with slight medial clip</a:t>
            </a:r>
          </a:p>
          <a:p>
            <a:r>
              <a:rPr lang="en-US" dirty="0"/>
              <a:t>Day 1 patient was educated about intrinsic stretching, avoiding aggravating factors, treated with LASER, and clinician added padding to his OTC insert</a:t>
            </a:r>
          </a:p>
          <a:p>
            <a:r>
              <a:rPr lang="en-US" dirty="0"/>
              <a:t>1 week later 50% improvement in symptoms but, padding had compressed</a:t>
            </a:r>
          </a:p>
          <a:p>
            <a:r>
              <a:rPr lang="en-US" dirty="0"/>
              <a:t>Custom, low-profile orthotic ordered with metatarsal bar, and medial clip (for accessory navicular), patient provided with progression of intrinsic activation</a:t>
            </a:r>
          </a:p>
          <a:p>
            <a:r>
              <a:rPr lang="en-US" dirty="0"/>
              <a:t>4 weeks later (after proper break-in) patient was 100% improved, running, and completing pain-free ADL.</a:t>
            </a:r>
          </a:p>
        </p:txBody>
      </p:sp>
    </p:spTree>
    <p:extLst>
      <p:ext uri="{BB962C8B-B14F-4D97-AF65-F5344CB8AC3E}">
        <p14:creationId xmlns:p14="http://schemas.microsoft.com/office/powerpoint/2010/main" val="67959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Disclosure Information</a:t>
            </a:r>
            <a:endParaRPr lang="en-US" dirty="0"/>
          </a:p>
        </p:txBody>
      </p:sp>
      <p:sp>
        <p:nvSpPr>
          <p:cNvPr id="3" name="Content Placeholder 2"/>
          <p:cNvSpPr>
            <a:spLocks noGrp="1"/>
          </p:cNvSpPr>
          <p:nvPr>
            <p:ph idx="1"/>
          </p:nvPr>
        </p:nvSpPr>
        <p:spPr/>
        <p:txBody>
          <a:bodyPr>
            <a:normAutofit/>
          </a:bodyPr>
          <a:lstStyle/>
          <a:p>
            <a:r>
              <a:rPr lang="en-US" sz="2800" dirty="0"/>
              <a:t>The Planners involved in this activity have no relevant financial relationships to disclose.</a:t>
            </a:r>
          </a:p>
          <a:p>
            <a:r>
              <a:rPr lang="en-US" sz="2800" dirty="0"/>
              <a:t>The Faculty/Presenters involved in this activity have no relevant financial relationships to disclose.</a:t>
            </a:r>
          </a:p>
        </p:txBody>
      </p:sp>
    </p:spTree>
    <p:extLst>
      <p:ext uri="{BB962C8B-B14F-4D97-AF65-F5344CB8AC3E}">
        <p14:creationId xmlns:p14="http://schemas.microsoft.com/office/powerpoint/2010/main" val="4152239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1DEAC-93F9-E466-F5A0-69F272CCF0F9}"/>
              </a:ext>
            </a:extLst>
          </p:cNvPr>
          <p:cNvSpPr>
            <a:spLocks noGrp="1"/>
          </p:cNvSpPr>
          <p:nvPr>
            <p:ph type="title"/>
          </p:nvPr>
        </p:nvSpPr>
        <p:spPr/>
        <p:txBody>
          <a:bodyPr/>
          <a:lstStyle/>
          <a:p>
            <a:r>
              <a:rPr lang="en-US" dirty="0"/>
              <a:t>Bunion and Hallux Valgus</a:t>
            </a:r>
          </a:p>
        </p:txBody>
      </p:sp>
      <p:sp>
        <p:nvSpPr>
          <p:cNvPr id="3" name="Content Placeholder 2">
            <a:extLst>
              <a:ext uri="{FF2B5EF4-FFF2-40B4-BE49-F238E27FC236}">
                <a16:creationId xmlns:a16="http://schemas.microsoft.com/office/drawing/2014/main" id="{F281C2A9-5DAA-B50A-071C-E471552D189E}"/>
              </a:ext>
            </a:extLst>
          </p:cNvPr>
          <p:cNvSpPr>
            <a:spLocks noGrp="1"/>
          </p:cNvSpPr>
          <p:nvPr>
            <p:ph idx="1"/>
          </p:nvPr>
        </p:nvSpPr>
        <p:spPr/>
        <p:txBody>
          <a:bodyPr>
            <a:normAutofit fontScale="55000" lnSpcReduction="20000"/>
          </a:bodyPr>
          <a:lstStyle/>
          <a:p>
            <a:r>
              <a:rPr lang="en-US" dirty="0"/>
              <a:t>22-year-old male basketball player with history of hallux valgus, bunions</a:t>
            </a:r>
          </a:p>
          <a:p>
            <a:r>
              <a:rPr lang="en-US" dirty="0"/>
              <a:t>Complains of pain at 1</a:t>
            </a:r>
            <a:r>
              <a:rPr lang="en-US" baseline="30000" dirty="0"/>
              <a:t>st</a:t>
            </a:r>
            <a:r>
              <a:rPr lang="en-US" dirty="0"/>
              <a:t> met head each season with increased jumping, running activity</a:t>
            </a:r>
          </a:p>
          <a:p>
            <a:r>
              <a:rPr lang="en-US" dirty="0"/>
              <a:t>Prior Treatment: </a:t>
            </a:r>
          </a:p>
          <a:p>
            <a:pPr lvl="1"/>
            <a:r>
              <a:rPr lang="en-US" dirty="0"/>
              <a:t>Has switched to shoes with a wider toe box, occasionally wears toe spacer, feels improvement with hallux valgus tape correction for basketball specific activity, completed intrinsic strengthening rehab</a:t>
            </a:r>
          </a:p>
          <a:p>
            <a:r>
              <a:rPr lang="en-US" dirty="0"/>
              <a:t>FPI- 10 </a:t>
            </a:r>
            <a:r>
              <a:rPr lang="en-US" dirty="0" err="1"/>
              <a:t>b/l</a:t>
            </a:r>
            <a:endParaRPr lang="en-US" dirty="0"/>
          </a:p>
          <a:p>
            <a:r>
              <a:rPr lang="en-US" dirty="0"/>
              <a:t>Great toe extension ROM- </a:t>
            </a:r>
            <a:r>
              <a:rPr lang="en-US"/>
              <a:t>35 degrees </a:t>
            </a:r>
            <a:endParaRPr lang="en-US" dirty="0"/>
          </a:p>
          <a:p>
            <a:r>
              <a:rPr lang="en-US" dirty="0"/>
              <a:t>Gait- early excessive pronator, remains excessively pronated throughout gait cycle</a:t>
            </a:r>
          </a:p>
          <a:p>
            <a:r>
              <a:rPr lang="en-US" dirty="0"/>
              <a:t>Recommendation: semi-custom orthotic with plantarflexed first ray, medial forefoot and rearfoot posting, </a:t>
            </a:r>
          </a:p>
          <a:p>
            <a:endParaRPr lang="en-US" dirty="0"/>
          </a:p>
        </p:txBody>
      </p:sp>
    </p:spTree>
    <p:extLst>
      <p:ext uri="{BB962C8B-B14F-4D97-AF65-F5344CB8AC3E}">
        <p14:creationId xmlns:p14="http://schemas.microsoft.com/office/powerpoint/2010/main" val="2219572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F3975-882E-1A89-3CA7-1177A1AFB594}"/>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B642F1C8-E543-DA70-E363-72370FFA7F42}"/>
              </a:ext>
            </a:extLst>
          </p:cNvPr>
          <p:cNvSpPr>
            <a:spLocks noGrp="1"/>
          </p:cNvSpPr>
          <p:nvPr>
            <p:ph idx="1"/>
          </p:nvPr>
        </p:nvSpPr>
        <p:spPr/>
        <p:txBody>
          <a:bodyPr>
            <a:normAutofit fontScale="62500" lnSpcReduction="20000"/>
          </a:bodyPr>
          <a:lstStyle/>
          <a:p>
            <a:r>
              <a:rPr lang="en-US" dirty="0"/>
              <a:t>Upcoming Continuing Education Events</a:t>
            </a:r>
          </a:p>
          <a:p>
            <a:pPr lvl="1"/>
            <a:r>
              <a:rPr lang="en-US" dirty="0"/>
              <a:t>EBP Orthotics Talk- April 6-7</a:t>
            </a:r>
          </a:p>
          <a:p>
            <a:r>
              <a:rPr lang="en-US" dirty="0"/>
              <a:t>Find a specialist near you for consult:</a:t>
            </a:r>
          </a:p>
          <a:p>
            <a:pPr lvl="1"/>
            <a:r>
              <a:rPr lang="en-US" dirty="0"/>
              <a:t>Bethlehem (North, Moravian, Commons, 3</a:t>
            </a:r>
            <a:r>
              <a:rPr lang="en-US" baseline="30000" dirty="0"/>
              <a:t>rd</a:t>
            </a:r>
            <a:r>
              <a:rPr lang="en-US" dirty="0"/>
              <a:t> &amp; New)</a:t>
            </a:r>
          </a:p>
          <a:p>
            <a:pPr lvl="1"/>
            <a:r>
              <a:rPr lang="en-US" dirty="0"/>
              <a:t>Allentown (</a:t>
            </a:r>
            <a:r>
              <a:rPr lang="en-US" dirty="0" err="1"/>
              <a:t>Foglesville</a:t>
            </a:r>
            <a:r>
              <a:rPr lang="en-US" dirty="0"/>
              <a:t>)</a:t>
            </a:r>
          </a:p>
          <a:p>
            <a:pPr lvl="1"/>
            <a:r>
              <a:rPr lang="en-US" dirty="0"/>
              <a:t>Center Valley</a:t>
            </a:r>
          </a:p>
          <a:p>
            <a:pPr lvl="1"/>
            <a:r>
              <a:rPr lang="en-US" dirty="0"/>
              <a:t>Brodheadsville </a:t>
            </a:r>
          </a:p>
          <a:p>
            <a:pPr lvl="1"/>
            <a:r>
              <a:rPr lang="en-US" dirty="0"/>
              <a:t>Lehighton</a:t>
            </a:r>
          </a:p>
          <a:p>
            <a:pPr lvl="1"/>
            <a:r>
              <a:rPr lang="en-US" dirty="0"/>
              <a:t>Forks</a:t>
            </a:r>
          </a:p>
          <a:p>
            <a:pPr lvl="1"/>
            <a:r>
              <a:rPr lang="en-US" dirty="0"/>
              <a:t>Hillcrest</a:t>
            </a:r>
          </a:p>
          <a:p>
            <a:pPr lvl="1"/>
            <a:r>
              <a:rPr lang="en-US" dirty="0"/>
              <a:t>Coming Soon:</a:t>
            </a:r>
          </a:p>
          <a:p>
            <a:pPr lvl="2"/>
            <a:r>
              <a:rPr lang="en-US" dirty="0"/>
              <a:t>Hamburg, Orwigsburg, Whitehall Peds, Reading</a:t>
            </a:r>
          </a:p>
        </p:txBody>
      </p:sp>
    </p:spTree>
    <p:extLst>
      <p:ext uri="{BB962C8B-B14F-4D97-AF65-F5344CB8AC3E}">
        <p14:creationId xmlns:p14="http://schemas.microsoft.com/office/powerpoint/2010/main" val="1661901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ECA6-AA6E-C608-840C-B4D5389DEB05}"/>
              </a:ext>
            </a:extLst>
          </p:cNvPr>
          <p:cNvSpPr>
            <a:spLocks noGrp="1"/>
          </p:cNvSpPr>
          <p:nvPr>
            <p:ph type="title"/>
          </p:nvPr>
        </p:nvSpPr>
        <p:spPr/>
        <p:txBody>
          <a:bodyPr/>
          <a:lstStyle/>
          <a:p>
            <a:r>
              <a:rPr lang="en-US" dirty="0"/>
              <a:t>Questions</a:t>
            </a:r>
          </a:p>
        </p:txBody>
      </p:sp>
      <p:pic>
        <p:nvPicPr>
          <p:cNvPr id="2050" name="Picture 2" descr="693 Question Mark Feet Images, Stock Photos &amp; Vectors | Shutterstock">
            <a:extLst>
              <a:ext uri="{FF2B5EF4-FFF2-40B4-BE49-F238E27FC236}">
                <a16:creationId xmlns:a16="http://schemas.microsoft.com/office/drawing/2014/main" id="{CAAE6E6B-4504-EE9B-FCFE-C303E6E141C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304"/>
          <a:stretch/>
        </p:blipFill>
        <p:spPr bwMode="auto">
          <a:xfrm>
            <a:off x="3308350" y="1164541"/>
            <a:ext cx="2527300" cy="377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018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9142-DD0B-2648-8150-07904E8A3B0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5E9A375-0B64-524D-B018-C6ED7702F232}"/>
              </a:ext>
            </a:extLst>
          </p:cNvPr>
          <p:cNvSpPr>
            <a:spLocks noGrp="1"/>
          </p:cNvSpPr>
          <p:nvPr>
            <p:ph idx="1"/>
          </p:nvPr>
        </p:nvSpPr>
        <p:spPr>
          <a:xfrm>
            <a:off x="381000" y="1123950"/>
            <a:ext cx="8305800" cy="3394075"/>
          </a:xfrm>
        </p:spPr>
        <p:txBody>
          <a:bodyPr>
            <a:noAutofit/>
          </a:bodyPr>
          <a:lstStyle/>
          <a:p>
            <a:pPr fontAlgn="base">
              <a:buFont typeface="+mj-lt"/>
              <a:buAutoNum type="arabicPeriod"/>
            </a:pPr>
            <a:r>
              <a:rPr lang="en-US" sz="1200" dirty="0"/>
              <a:t> </a:t>
            </a:r>
            <a:r>
              <a:rPr lang="en-US" sz="1100" dirty="0" err="1"/>
              <a:t>lmsted</a:t>
            </a:r>
            <a:r>
              <a:rPr lang="en-US" sz="1100" dirty="0"/>
              <a:t> LC, Hertel J. Influence of Foot Type and Orthotics on Static and Dynamic Postural Control. </a:t>
            </a:r>
            <a:r>
              <a:rPr lang="en-US" sz="1100" i="1" dirty="0"/>
              <a:t>Journal of Sport Rehabilitation</a:t>
            </a:r>
            <a:r>
              <a:rPr lang="en-US" sz="1100" dirty="0"/>
              <a:t>. 2004;13(1):54-66. </a:t>
            </a:r>
          </a:p>
          <a:p>
            <a:pPr fontAlgn="base">
              <a:buFont typeface="+mj-lt"/>
              <a:buAutoNum type="arabicPeriod"/>
            </a:pPr>
            <a:r>
              <a:rPr lang="en-US" sz="1100" dirty="0" err="1"/>
              <a:t>Zifchock</a:t>
            </a:r>
            <a:r>
              <a:rPr lang="en-US" sz="1100" dirty="0"/>
              <a:t> RA, Davis I. A comparison of semi-custom and custom foot orthotic devices in high- and low-arched individuals during walking, </a:t>
            </a:r>
            <a:r>
              <a:rPr lang="en-US" sz="1100" i="1" dirty="0"/>
              <a:t>Clinical Biomechanic</a:t>
            </a:r>
            <a:r>
              <a:rPr lang="en-US" sz="1100" dirty="0"/>
              <a:t>s. 2008; 23 (10): 1287-1293. </a:t>
            </a:r>
            <a:r>
              <a:rPr lang="en-US" sz="1100" dirty="0">
                <a:hlinkClick r:id="rId3">
                  <a:extLst>
                    <a:ext uri="{A12FA001-AC4F-418D-AE19-62706E023703}">
                      <ahyp:hlinkClr xmlns:ahyp="http://schemas.microsoft.com/office/drawing/2018/hyperlinkcolor" val="tx"/>
                    </a:ext>
                  </a:extLst>
                </a:hlinkClick>
              </a:rPr>
              <a:t>https://doi.org/10.1016/j.clinbiomech.2008.07.008</a:t>
            </a:r>
            <a:r>
              <a:rPr lang="en-US" sz="1100" dirty="0"/>
              <a:t>.</a:t>
            </a:r>
          </a:p>
          <a:p>
            <a:pPr fontAlgn="base">
              <a:buFont typeface="+mj-lt"/>
              <a:buAutoNum type="arabicPeriod"/>
            </a:pPr>
            <a:r>
              <a:rPr lang="en-US" sz="1100" dirty="0" err="1"/>
              <a:t>Mündermann</a:t>
            </a:r>
            <a:r>
              <a:rPr lang="en-US" sz="1100" dirty="0"/>
              <a:t> A, </a:t>
            </a:r>
            <a:r>
              <a:rPr lang="en-US" sz="1100" dirty="0" err="1"/>
              <a:t>Nigg</a:t>
            </a:r>
            <a:r>
              <a:rPr lang="en-US" sz="1100" dirty="0"/>
              <a:t> MB, Humble RN, </a:t>
            </a:r>
            <a:r>
              <a:rPr lang="en-US" sz="1100" dirty="0" err="1"/>
              <a:t>Stefanyshyn</a:t>
            </a:r>
            <a:r>
              <a:rPr lang="en-US" sz="1100" dirty="0"/>
              <a:t> DJ. Foot orthotics affect lower extremity kinematics and kinetics during running. </a:t>
            </a:r>
            <a:r>
              <a:rPr lang="en-US" sz="1100" i="1" dirty="0"/>
              <a:t>Clinical Biomechanics</a:t>
            </a:r>
            <a:r>
              <a:rPr lang="en-US" sz="1100" dirty="0"/>
              <a:t>. 2003;18(3): 254-262. </a:t>
            </a:r>
            <a:r>
              <a:rPr lang="en-US" sz="1100" dirty="0">
                <a:hlinkClick r:id="rId4"/>
              </a:rPr>
              <a:t>https://doi.org/10.1016/S0268-0033(02)00186-9</a:t>
            </a:r>
            <a:r>
              <a:rPr lang="en-US" sz="1100" dirty="0"/>
              <a:t>.</a:t>
            </a:r>
          </a:p>
          <a:p>
            <a:pPr fontAlgn="base">
              <a:buFont typeface="+mj-lt"/>
              <a:buAutoNum type="arabicPeriod"/>
            </a:pPr>
            <a:r>
              <a:rPr lang="en-US" sz="1100" dirty="0">
                <a:solidFill>
                  <a:srgbClr val="222222"/>
                </a:solidFill>
              </a:rPr>
              <a:t>Perez-</a:t>
            </a:r>
            <a:r>
              <a:rPr lang="en-US" sz="1100" dirty="0" err="1">
                <a:solidFill>
                  <a:srgbClr val="222222"/>
                </a:solidFill>
              </a:rPr>
              <a:t>Morcillo</a:t>
            </a:r>
            <a:r>
              <a:rPr lang="en-US" sz="1100" dirty="0">
                <a:solidFill>
                  <a:srgbClr val="222222"/>
                </a:solidFill>
              </a:rPr>
              <a:t> A, Gomez-Bernal A, et al. Association between the foot posture index and running related injuries: A case-control study. </a:t>
            </a:r>
            <a:r>
              <a:rPr lang="en-US" sz="1100" i="1" dirty="0">
                <a:solidFill>
                  <a:srgbClr val="222222"/>
                </a:solidFill>
              </a:rPr>
              <a:t>Clinical Biomechanics</a:t>
            </a:r>
            <a:r>
              <a:rPr lang="en-US" sz="1100" dirty="0">
                <a:solidFill>
                  <a:srgbClr val="222222"/>
                </a:solidFill>
              </a:rPr>
              <a:t>. 2019;61: 217-221.  </a:t>
            </a:r>
          </a:p>
          <a:p>
            <a:pPr fontAlgn="base">
              <a:buFont typeface="+mj-lt"/>
              <a:buAutoNum type="arabicPeriod"/>
            </a:pPr>
            <a:r>
              <a:rPr lang="en-US" sz="1100" dirty="0" err="1">
                <a:solidFill>
                  <a:srgbClr val="222222"/>
                </a:solidFill>
              </a:rPr>
              <a:t>Cherati</a:t>
            </a:r>
            <a:r>
              <a:rPr lang="en-US" sz="1100" dirty="0">
                <a:solidFill>
                  <a:srgbClr val="222222"/>
                </a:solidFill>
              </a:rPr>
              <a:t> AS, </a:t>
            </a:r>
            <a:r>
              <a:rPr lang="en-US" sz="1100" dirty="0" err="1">
                <a:solidFill>
                  <a:srgbClr val="222222"/>
                </a:solidFill>
              </a:rPr>
              <a:t>Dousti</a:t>
            </a:r>
            <a:r>
              <a:rPr lang="en-US" sz="1100" dirty="0">
                <a:solidFill>
                  <a:srgbClr val="222222"/>
                </a:solidFill>
              </a:rPr>
              <a:t> M, </a:t>
            </a:r>
            <a:r>
              <a:rPr lang="en-US" sz="1100" dirty="0" err="1">
                <a:solidFill>
                  <a:srgbClr val="222222"/>
                </a:solidFill>
              </a:rPr>
              <a:t>Younespour</a:t>
            </a:r>
            <a:r>
              <a:rPr lang="en-US" sz="1100" dirty="0">
                <a:solidFill>
                  <a:srgbClr val="222222"/>
                </a:solidFill>
              </a:rPr>
              <a:t> S.  Association between foot posture index and ankle sprain in indoor football players. </a:t>
            </a:r>
            <a:r>
              <a:rPr lang="en-US" sz="1100" i="1" dirty="0">
                <a:solidFill>
                  <a:srgbClr val="222222"/>
                </a:solidFill>
              </a:rPr>
              <a:t>Global Journal of Health Sciences. </a:t>
            </a:r>
            <a:r>
              <a:rPr lang="en-US" sz="1100" dirty="0">
                <a:solidFill>
                  <a:srgbClr val="222222"/>
                </a:solidFill>
              </a:rPr>
              <a:t>2016; 8(10): 160-166.</a:t>
            </a:r>
          </a:p>
          <a:p>
            <a:pPr fontAlgn="base">
              <a:buFont typeface="+mj-lt"/>
              <a:buAutoNum type="arabicPeriod"/>
            </a:pPr>
            <a:r>
              <a:rPr lang="en-US" sz="1100" b="0" i="0" dirty="0">
                <a:solidFill>
                  <a:srgbClr val="222222"/>
                </a:solidFill>
                <a:effectLst/>
              </a:rPr>
              <a:t>Barrios-Muriel J, Romero-Sánchez F, Alonso-Sánchez FJ, Rodríguez Salgado D. Advances in Orthotic and Prosthetic Manufacturing: A Technology Review. </a:t>
            </a:r>
            <a:r>
              <a:rPr lang="en-US" sz="1100" b="0" i="1" dirty="0">
                <a:solidFill>
                  <a:srgbClr val="222222"/>
                </a:solidFill>
                <a:effectLst/>
              </a:rPr>
              <a:t>Materials</a:t>
            </a:r>
            <a:r>
              <a:rPr lang="en-US" sz="1100" b="0" i="0" dirty="0">
                <a:solidFill>
                  <a:srgbClr val="222222"/>
                </a:solidFill>
                <a:effectLst/>
              </a:rPr>
              <a:t>. 2020; 13(2):295. https://</a:t>
            </a:r>
            <a:r>
              <a:rPr lang="en-US" sz="1100" b="0" i="0" dirty="0" err="1">
                <a:solidFill>
                  <a:srgbClr val="222222"/>
                </a:solidFill>
                <a:effectLst/>
              </a:rPr>
              <a:t>doi.org</a:t>
            </a:r>
            <a:r>
              <a:rPr lang="en-US" sz="1100" b="0" i="0" dirty="0">
                <a:solidFill>
                  <a:srgbClr val="222222"/>
                </a:solidFill>
                <a:effectLst/>
              </a:rPr>
              <a:t>/10.3390/ma13020295</a:t>
            </a:r>
            <a:endParaRPr lang="en-US" sz="1100" dirty="0">
              <a:solidFill>
                <a:srgbClr val="000000"/>
              </a:solidFill>
            </a:endParaRPr>
          </a:p>
          <a:p>
            <a:pPr fontAlgn="base">
              <a:buFont typeface="+mj-lt"/>
              <a:buAutoNum type="arabicPeriod"/>
            </a:pPr>
            <a:r>
              <a:rPr lang="en-US" sz="1100" b="0" i="0" u="none" strike="noStrike" dirty="0">
                <a:solidFill>
                  <a:srgbClr val="000000"/>
                </a:solidFill>
                <a:effectLst/>
              </a:rPr>
              <a:t>Mo S, Leung SHS, Chan ZYS, Sze LKY, </a:t>
            </a:r>
            <a:r>
              <a:rPr lang="en-US" sz="1100" b="0" i="0" u="none" strike="noStrike" dirty="0" err="1">
                <a:solidFill>
                  <a:srgbClr val="000000"/>
                </a:solidFill>
                <a:effectLst/>
              </a:rPr>
              <a:t>Mok</a:t>
            </a:r>
            <a:r>
              <a:rPr lang="en-US" sz="1100" b="0" i="0" u="none" strike="noStrike" dirty="0">
                <a:solidFill>
                  <a:srgbClr val="000000"/>
                </a:solidFill>
                <a:effectLst/>
              </a:rPr>
              <a:t> KM, Yung PSH, Ferber R, Cheung RTH.  The biomechanical difference between running with traditional and 3D printed orthoses. </a:t>
            </a:r>
            <a:r>
              <a:rPr lang="en-US" sz="1100" b="0" i="1" u="none" strike="noStrike" dirty="0">
                <a:solidFill>
                  <a:srgbClr val="000000"/>
                </a:solidFill>
                <a:effectLst/>
              </a:rPr>
              <a:t>Journal of Sports Sciences</a:t>
            </a:r>
            <a:r>
              <a:rPr lang="en-US" sz="1100" b="0" i="0" u="none" strike="noStrike" dirty="0">
                <a:solidFill>
                  <a:srgbClr val="000000"/>
                </a:solidFill>
                <a:effectLst/>
              </a:rPr>
              <a:t>. 2019;37(19): 2191-2197. DOI: </a:t>
            </a:r>
            <a:r>
              <a:rPr lang="en-US" sz="1100" b="0" i="0" u="sng" strike="noStrike" dirty="0">
                <a:solidFill>
                  <a:srgbClr val="000000"/>
                </a:solidFill>
                <a:effectLst/>
                <a:hlinkClick r:id="rId5"/>
              </a:rPr>
              <a:t>10.1080/02640414.2019.1626069</a:t>
            </a:r>
            <a:r>
              <a:rPr lang="en-US" sz="1100" b="0" i="0" u="none" strike="noStrike" dirty="0">
                <a:solidFill>
                  <a:srgbClr val="000000"/>
                </a:solidFill>
                <a:effectLst/>
              </a:rPr>
              <a:t> Accessed March 22, 2023.  </a:t>
            </a:r>
            <a:endParaRPr lang="en-US" sz="1100" dirty="0"/>
          </a:p>
          <a:p>
            <a:pPr fontAlgn="base">
              <a:buFont typeface="+mj-lt"/>
              <a:buAutoNum type="arabicPeriod"/>
            </a:pPr>
            <a:r>
              <a:rPr lang="en-US" sz="1100" b="0" i="0" u="none" strike="noStrike" dirty="0">
                <a:solidFill>
                  <a:srgbClr val="000000"/>
                </a:solidFill>
                <a:effectLst/>
              </a:rPr>
              <a:t>Costa BL. </a:t>
            </a:r>
            <a:r>
              <a:rPr lang="en-US" sz="1100" b="0" i="0" u="none" strike="noStrike" dirty="0" err="1">
                <a:solidFill>
                  <a:srgbClr val="000000"/>
                </a:solidFill>
                <a:effectLst/>
              </a:rPr>
              <a:t>Magalhaes</a:t>
            </a:r>
            <a:r>
              <a:rPr lang="en-US" sz="1100" b="0" i="0" u="none" strike="noStrike" dirty="0">
                <a:solidFill>
                  <a:srgbClr val="000000"/>
                </a:solidFill>
                <a:effectLst/>
              </a:rPr>
              <a:t> FA, Araujo VL, Richards J, Viera FM, Souza TR, </a:t>
            </a:r>
            <a:r>
              <a:rPr lang="en-US" sz="1100" b="0" i="0" u="none" strike="noStrike" dirty="0" err="1">
                <a:solidFill>
                  <a:srgbClr val="000000"/>
                </a:solidFill>
                <a:effectLst/>
              </a:rPr>
              <a:t>Treade</a:t>
            </a:r>
            <a:r>
              <a:rPr lang="en-US" sz="1100" b="0" i="0" u="none" strike="noStrike" dirty="0">
                <a:solidFill>
                  <a:srgbClr val="000000"/>
                </a:solidFill>
                <a:effectLst/>
              </a:rPr>
              <a:t> R. Is there a dose-response of medial wedge insoles on lower limb biomechanics in people with pronated feet during walking and running? Gait &amp; Posture. 2021;90: 190-196. DOI: 10.1016/j.gaitpost.2021.09.163. Accessed March 22, 2023. </a:t>
            </a:r>
            <a:endParaRPr lang="en-US" sz="1100" dirty="0"/>
          </a:p>
          <a:p>
            <a:pPr fontAlgn="base">
              <a:buFont typeface="+mj-lt"/>
              <a:buAutoNum type="arabicPeriod"/>
            </a:pPr>
            <a:r>
              <a:rPr lang="en-US" sz="1100" b="0" i="0" u="none" strike="noStrike" dirty="0" err="1">
                <a:solidFill>
                  <a:srgbClr val="000000"/>
                </a:solidFill>
                <a:effectLst/>
              </a:rPr>
              <a:t>Awad</a:t>
            </a:r>
            <a:r>
              <a:rPr lang="en-US" sz="1100" b="0" i="0" u="none" strike="noStrike" dirty="0">
                <a:solidFill>
                  <a:srgbClr val="000000"/>
                </a:solidFill>
                <a:effectLst/>
              </a:rPr>
              <a:t>, MA, </a:t>
            </a:r>
            <a:r>
              <a:rPr lang="en-US" sz="1100" b="0" i="0" u="none" strike="noStrike" dirty="0" err="1">
                <a:solidFill>
                  <a:srgbClr val="000000"/>
                </a:solidFill>
                <a:effectLst/>
              </a:rPr>
              <a:t>Botla</a:t>
            </a:r>
            <a:r>
              <a:rPr lang="en-US" sz="1100" b="0" i="0" u="none" strike="noStrike" dirty="0">
                <a:solidFill>
                  <a:srgbClr val="000000"/>
                </a:solidFill>
                <a:effectLst/>
              </a:rPr>
              <a:t>, AF, El-Hamid A, Allah AA, AMR SA. Effect of Arch Support on Prevention of Foot Pain During Pregnancy. Med. J. Cairo Univ. 2019;87(2): 881-888.  </a:t>
            </a:r>
            <a:endParaRPr lang="en-US" sz="1100" b="0" i="0" u="none" strike="noStrike" dirty="0">
              <a:effectLst/>
            </a:endParaRPr>
          </a:p>
        </p:txBody>
      </p:sp>
    </p:spTree>
    <p:extLst>
      <p:ext uri="{BB962C8B-B14F-4D97-AF65-F5344CB8AC3E}">
        <p14:creationId xmlns:p14="http://schemas.microsoft.com/office/powerpoint/2010/main" val="2927592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7437-2748-FF69-D461-CDC669CA8C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3475F8D-8D6C-09D0-25F0-44BDE4206466}"/>
              </a:ext>
            </a:extLst>
          </p:cNvPr>
          <p:cNvSpPr>
            <a:spLocks noGrp="1"/>
          </p:cNvSpPr>
          <p:nvPr>
            <p:ph idx="1"/>
          </p:nvPr>
        </p:nvSpPr>
        <p:spPr/>
        <p:txBody>
          <a:bodyPr>
            <a:normAutofit/>
          </a:bodyPr>
          <a:lstStyle/>
          <a:p>
            <a:pPr marL="0" indent="0" algn="l" rtl="0" fontAlgn="base">
              <a:buNone/>
            </a:pPr>
            <a:r>
              <a:rPr lang="en-US" sz="1300" b="0" i="0" u="none" strike="noStrike" dirty="0">
                <a:solidFill>
                  <a:srgbClr val="000000"/>
                </a:solidFill>
                <a:effectLst/>
                <a:latin typeface="Calibri" panose="020F0502020204030204" pitchFamily="34" charset="0"/>
              </a:rPr>
              <a:t>10. </a:t>
            </a:r>
            <a:r>
              <a:rPr lang="en-US" sz="1300" b="0" i="0" u="none" strike="noStrike" dirty="0" err="1">
                <a:solidFill>
                  <a:srgbClr val="000000"/>
                </a:solidFill>
                <a:effectLst/>
                <a:latin typeface="Calibri" panose="020F0502020204030204" pitchFamily="34" charset="0"/>
              </a:rPr>
              <a:t>Kosonen</a:t>
            </a:r>
            <a:r>
              <a:rPr lang="en-US" sz="1300" b="0" i="0" u="none" strike="noStrike" dirty="0">
                <a:solidFill>
                  <a:srgbClr val="000000"/>
                </a:solidFill>
                <a:effectLst/>
                <a:latin typeface="Calibri" panose="020F0502020204030204" pitchFamily="34" charset="0"/>
              </a:rPr>
              <a:t> J, </a:t>
            </a:r>
            <a:r>
              <a:rPr lang="en-US" sz="1300" b="0" i="0" u="none" strike="noStrike" dirty="0" err="1">
                <a:solidFill>
                  <a:srgbClr val="000000"/>
                </a:solidFill>
                <a:effectLst/>
                <a:latin typeface="Calibri" panose="020F0502020204030204" pitchFamily="34" charset="0"/>
              </a:rPr>
              <a:t>Julmala</a:t>
            </a:r>
            <a:r>
              <a:rPr lang="en-US" sz="1300" b="0" i="0" u="none" strike="noStrike" dirty="0">
                <a:solidFill>
                  <a:srgbClr val="000000"/>
                </a:solidFill>
                <a:effectLst/>
                <a:latin typeface="Calibri" panose="020F0502020204030204" pitchFamily="34" charset="0"/>
              </a:rPr>
              <a:t> JP, Muller E, </a:t>
            </a:r>
            <a:r>
              <a:rPr lang="en-US" sz="1300" b="0" i="0" u="none" strike="noStrike" dirty="0" err="1">
                <a:solidFill>
                  <a:srgbClr val="000000"/>
                </a:solidFill>
                <a:effectLst/>
                <a:latin typeface="Calibri" panose="020F0502020204030204" pitchFamily="34" charset="0"/>
              </a:rPr>
              <a:t>Avela</a:t>
            </a:r>
            <a:r>
              <a:rPr lang="en-US" sz="1300" b="0" i="0" u="none" strike="noStrike" dirty="0">
                <a:solidFill>
                  <a:srgbClr val="000000"/>
                </a:solidFill>
                <a:effectLst/>
                <a:latin typeface="Calibri" panose="020F0502020204030204" pitchFamily="34" charset="0"/>
              </a:rPr>
              <a:t> J. Effects of medially posted insoles on foot and lower limb mechanics across walking and running in overpronating men. </a:t>
            </a:r>
            <a:r>
              <a:rPr lang="en-US" sz="1300" b="0" i="1" u="none" strike="noStrike" dirty="0">
                <a:solidFill>
                  <a:srgbClr val="000000"/>
                </a:solidFill>
                <a:effectLst/>
                <a:latin typeface="Calibri" panose="020F0502020204030204" pitchFamily="34" charset="0"/>
              </a:rPr>
              <a:t>Journal of Biomechanics</a:t>
            </a:r>
            <a:r>
              <a:rPr lang="en-US" sz="1300" b="0" i="0" u="none" strike="noStrike" dirty="0">
                <a:solidFill>
                  <a:srgbClr val="000000"/>
                </a:solidFill>
                <a:effectLst/>
                <a:latin typeface="Calibri" panose="020F0502020204030204" pitchFamily="34" charset="0"/>
              </a:rPr>
              <a:t>. 2017 54:58-63. </a:t>
            </a:r>
            <a:endParaRPr lang="en-US" sz="1300" b="0" i="0" u="none" strike="noStrike" dirty="0">
              <a:effectLst/>
              <a:latin typeface="Calibri" panose="020F0502020204030204" pitchFamily="34" charset="0"/>
            </a:endParaRPr>
          </a:p>
          <a:p>
            <a:pPr marL="0" indent="0" algn="l" rtl="0" fontAlgn="base">
              <a:buNone/>
            </a:pPr>
            <a:r>
              <a:rPr lang="en-US" sz="1300" b="0" i="0" u="none" strike="noStrike" dirty="0">
                <a:solidFill>
                  <a:srgbClr val="000000"/>
                </a:solidFill>
                <a:effectLst/>
                <a:latin typeface="Calibri" panose="020F0502020204030204" pitchFamily="34" charset="0"/>
              </a:rPr>
              <a:t>11. Colo G. </a:t>
            </a:r>
            <a:r>
              <a:rPr lang="en-US" sz="1300" b="0" i="0" u="none" strike="noStrike" dirty="0" err="1">
                <a:solidFill>
                  <a:srgbClr val="000000"/>
                </a:solidFill>
                <a:effectLst/>
                <a:latin typeface="Calibri" panose="020F0502020204030204" pitchFamily="34" charset="0"/>
              </a:rPr>
              <a:t>Fuisini</a:t>
            </a:r>
            <a:r>
              <a:rPr lang="en-US" sz="1300" b="0" i="0" u="none" strike="noStrike" dirty="0">
                <a:solidFill>
                  <a:srgbClr val="000000"/>
                </a:solidFill>
                <a:effectLst/>
                <a:latin typeface="Calibri" panose="020F0502020204030204" pitchFamily="34" charset="0"/>
              </a:rPr>
              <a:t> F, </a:t>
            </a:r>
            <a:r>
              <a:rPr lang="en-US" sz="1300" b="0" i="0" u="none" strike="noStrike" dirty="0" err="1">
                <a:solidFill>
                  <a:srgbClr val="000000"/>
                </a:solidFill>
                <a:effectLst/>
                <a:latin typeface="Calibri" panose="020F0502020204030204" pitchFamily="34" charset="0"/>
              </a:rPr>
              <a:t>Samaila</a:t>
            </a:r>
            <a:r>
              <a:rPr lang="en-US" sz="1300" b="0" i="0" u="none" strike="noStrike" dirty="0">
                <a:solidFill>
                  <a:srgbClr val="000000"/>
                </a:solidFill>
                <a:effectLst/>
                <a:latin typeface="Calibri" panose="020F0502020204030204" pitchFamily="34" charset="0"/>
              </a:rPr>
              <a:t> EM, </a:t>
            </a:r>
            <a:r>
              <a:rPr lang="en-US" sz="1300" b="0" i="0" u="none" strike="noStrike" dirty="0" err="1">
                <a:solidFill>
                  <a:srgbClr val="000000"/>
                </a:solidFill>
                <a:effectLst/>
                <a:latin typeface="Calibri" panose="020F0502020204030204" pitchFamily="34" charset="0"/>
              </a:rPr>
              <a:t>Rava</a:t>
            </a:r>
            <a:r>
              <a:rPr lang="en-US" sz="1300" b="0" i="0" u="none" strike="noStrike" dirty="0">
                <a:solidFill>
                  <a:srgbClr val="000000"/>
                </a:solidFill>
                <a:effectLst/>
                <a:latin typeface="Calibri" panose="020F0502020204030204" pitchFamily="34" charset="0"/>
              </a:rPr>
              <a:t> A, </a:t>
            </a:r>
            <a:r>
              <a:rPr lang="en-US" sz="1300" b="0" i="0" u="none" strike="noStrike" dirty="0" err="1">
                <a:solidFill>
                  <a:srgbClr val="000000"/>
                </a:solidFill>
                <a:effectLst/>
                <a:latin typeface="Calibri" panose="020F0502020204030204" pitchFamily="34" charset="0"/>
              </a:rPr>
              <a:t>Felli</a:t>
            </a:r>
            <a:r>
              <a:rPr lang="en-US" sz="1300" b="0" i="0" u="none" strike="noStrike" dirty="0">
                <a:solidFill>
                  <a:srgbClr val="000000"/>
                </a:solidFill>
                <a:effectLst/>
                <a:latin typeface="Calibri" panose="020F0502020204030204" pitchFamily="34" charset="0"/>
              </a:rPr>
              <a:t> L, Mazzola M, </a:t>
            </a:r>
            <a:r>
              <a:rPr lang="en-US" sz="1300" b="0" i="0" u="none" strike="noStrike" dirty="0" err="1">
                <a:solidFill>
                  <a:srgbClr val="000000"/>
                </a:solidFill>
                <a:effectLst/>
                <a:latin typeface="Calibri" panose="020F0502020204030204" pitchFamily="34" charset="0"/>
              </a:rPr>
              <a:t>Magnan</a:t>
            </a:r>
            <a:r>
              <a:rPr lang="en-US" sz="1300" b="0" i="0" u="none" strike="noStrike" dirty="0">
                <a:solidFill>
                  <a:srgbClr val="000000"/>
                </a:solidFill>
                <a:effectLst/>
                <a:latin typeface="Calibri" panose="020F0502020204030204" pitchFamily="34" charset="0"/>
              </a:rPr>
              <a:t> B. The efficacy of shoe modifications and foot orthoses in treating patients with hallux rigidus: a comprehensive review of literature. </a:t>
            </a:r>
            <a:r>
              <a:rPr lang="en-US" sz="1300" b="0" i="1" u="none" strike="noStrike" dirty="0">
                <a:solidFill>
                  <a:srgbClr val="000000"/>
                </a:solidFill>
                <a:effectLst/>
                <a:latin typeface="Calibri" panose="020F0502020204030204" pitchFamily="34" charset="0"/>
              </a:rPr>
              <a:t>Acta Biomed</a:t>
            </a:r>
            <a:r>
              <a:rPr lang="en-US" sz="1300" b="0" i="0" u="none" strike="noStrike" dirty="0">
                <a:solidFill>
                  <a:srgbClr val="000000"/>
                </a:solidFill>
                <a:effectLst/>
                <a:latin typeface="Calibri" panose="020F0502020204030204" pitchFamily="34" charset="0"/>
              </a:rPr>
              <a:t>. 202; 91 (14) 1-10. DOI: 10.23750/abm.v91i14-S.10969 </a:t>
            </a:r>
          </a:p>
          <a:p>
            <a:endParaRPr lang="en-US" dirty="0"/>
          </a:p>
        </p:txBody>
      </p:sp>
    </p:spTree>
    <p:extLst>
      <p:ext uri="{BB962C8B-B14F-4D97-AF65-F5344CB8AC3E}">
        <p14:creationId xmlns:p14="http://schemas.microsoft.com/office/powerpoint/2010/main" val="337211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200" dirty="0"/>
              <a:t>Continuing Medical Education Credit Information</a:t>
            </a:r>
          </a:p>
        </p:txBody>
      </p:sp>
      <p:sp>
        <p:nvSpPr>
          <p:cNvPr id="5" name="Content Placeholder 2"/>
          <p:cNvSpPr>
            <a:spLocks noGrp="1"/>
          </p:cNvSpPr>
          <p:nvPr>
            <p:ph idx="1"/>
          </p:nvPr>
        </p:nvSpPr>
        <p:spPr/>
        <p:txBody>
          <a:bodyPr>
            <a:normAutofit fontScale="92500" lnSpcReduction="10000"/>
          </a:bodyPr>
          <a:lstStyle/>
          <a:p>
            <a:r>
              <a:rPr lang="en-US" dirty="0"/>
              <a:t>Activity Description/Statement of Need:</a:t>
            </a:r>
          </a:p>
          <a:p>
            <a:pPr lvl="1"/>
            <a:r>
              <a:rPr lang="en-US" sz="2000" dirty="0">
                <a:solidFill>
                  <a:srgbClr val="242424"/>
                </a:solidFill>
                <a:effectLst/>
                <a:latin typeface="Calibri" panose="020F0502020204030204" pitchFamily="34" charset="0"/>
                <a:ea typeface="Times New Roman" panose="02020603050405020304" pitchFamily="18" charset="0"/>
              </a:rPr>
              <a:t>There is little reported in the literature on validity of custom versus over-the-counter orthotics. </a:t>
            </a:r>
          </a:p>
          <a:p>
            <a:pPr lvl="1"/>
            <a:r>
              <a:rPr lang="en-US" sz="2000" dirty="0">
                <a:solidFill>
                  <a:srgbClr val="242424"/>
                </a:solidFill>
                <a:effectLst/>
                <a:latin typeface="Calibri" panose="020F0502020204030204" pitchFamily="34" charset="0"/>
                <a:ea typeface="Times New Roman" panose="02020603050405020304" pitchFamily="18" charset="0"/>
              </a:rPr>
              <a:t>Across professions and manufacturers there are differing terminology and jargon related to the prescription of orthotics. </a:t>
            </a:r>
          </a:p>
          <a:p>
            <a:pPr lvl="1"/>
            <a:r>
              <a:rPr lang="en-US" sz="2000" dirty="0">
                <a:solidFill>
                  <a:srgbClr val="242424"/>
                </a:solidFill>
                <a:effectLst/>
                <a:latin typeface="Calibri" panose="020F0502020204030204" pitchFamily="34" charset="0"/>
                <a:ea typeface="Times New Roman" panose="02020603050405020304" pitchFamily="18" charset="0"/>
              </a:rPr>
              <a:t>New data is emerging regarding technology and rigidity of the prescribed custom orthotics. </a:t>
            </a:r>
          </a:p>
          <a:p>
            <a:pPr lvl="1"/>
            <a:r>
              <a:rPr lang="en-US" sz="2000" dirty="0">
                <a:solidFill>
                  <a:srgbClr val="242424"/>
                </a:solidFill>
                <a:effectLst/>
                <a:latin typeface="Calibri" panose="020F0502020204030204" pitchFamily="34" charset="0"/>
                <a:ea typeface="Times New Roman" panose="02020603050405020304" pitchFamily="18" charset="0"/>
              </a:rPr>
              <a:t>This results in a knowledge gap for many clinicians regarding the prescription of orthotics. </a:t>
            </a:r>
            <a:endParaRPr lang="en-US" sz="2000" dirty="0"/>
          </a:p>
          <a:p>
            <a:r>
              <a:rPr lang="en-US" dirty="0"/>
              <a:t>Target Audience:  All Providers</a:t>
            </a:r>
          </a:p>
        </p:txBody>
      </p:sp>
      <p:sp>
        <p:nvSpPr>
          <p:cNvPr id="4" name="Slide Number Placeholder 3"/>
          <p:cNvSpPr>
            <a:spLocks noGrp="1"/>
          </p:cNvSpPr>
          <p:nvPr>
            <p:ph type="sldNum" sz="quarter" idx="10"/>
          </p:nvPr>
        </p:nvSpPr>
        <p:spPr/>
        <p:txBody>
          <a:bodyPr/>
          <a:lstStyle/>
          <a:p>
            <a:fld id="{6B37DA30-6FE1-4437-ADF8-B541233246AB}" type="slidenum">
              <a:rPr lang="en-US" smtClean="0"/>
              <a:pPr/>
              <a:t>4</a:t>
            </a:fld>
            <a:endParaRPr lang="en-US"/>
          </a:p>
        </p:txBody>
      </p:sp>
    </p:spTree>
    <p:extLst>
      <p:ext uri="{BB962C8B-B14F-4D97-AF65-F5344CB8AC3E}">
        <p14:creationId xmlns:p14="http://schemas.microsoft.com/office/powerpoint/2010/main" val="4224874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marR="0" indent="457200">
              <a:spcBef>
                <a:spcPts val="0"/>
              </a:spcBef>
              <a:spcAft>
                <a:spcPts val="0"/>
              </a:spcAft>
            </a:pP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At the conclusion of this talk: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tabLst>
                <a:tab pos="914400" algn="l"/>
              </a:tabLst>
            </a:pP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Clinicians will demonstrate an understanding of the difference between custom, semi-custom, and off-the-shelf orthotics.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tabLst>
                <a:tab pos="914400" algn="l"/>
              </a:tabLst>
            </a:pP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Clinicians will demonstrate an understanding of the three rigidities of orthotics and what type of patients respond best to each </a:t>
            </a:r>
            <a:r>
              <a:rPr lang="en-US" sz="1800" dirty="0">
                <a:solidFill>
                  <a:srgbClr val="242424"/>
                </a:solidFill>
                <a:latin typeface="Calibri" panose="020F0502020204030204" pitchFamily="34" charset="0"/>
                <a:ea typeface="Times New Roman" panose="02020603050405020304" pitchFamily="18" charset="0"/>
                <a:cs typeface="Calibri" panose="020F0502020204030204" pitchFamily="34" charset="0"/>
              </a:rPr>
              <a:t>level</a:t>
            </a: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 of control. </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tabLst>
                <a:tab pos="914400" algn="l"/>
              </a:tabLst>
            </a:pP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Clinicians will be able to determine when a custom foot orthosis should be prescribed for a patient with LE pathology or deformity. </a:t>
            </a:r>
            <a:endParaRPr lang="en-US" sz="1800" dirty="0">
              <a:solidFill>
                <a:srgbClr val="242424"/>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tabLst>
                <a:tab pos="914400" algn="l"/>
              </a:tabLst>
            </a:pP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Clinicians will be able to describe the changes in gait and lower limb mechanics in the pronated individual with and without the use of foot orthotics. </a:t>
            </a:r>
            <a:endParaRPr lang="en-US" sz="1800" dirty="0">
              <a:solidFill>
                <a:srgbClr val="242424"/>
              </a:solidFill>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tabLst>
                <a:tab pos="914400" algn="l"/>
              </a:tabLst>
            </a:pPr>
            <a:r>
              <a:rPr lang="en-US" sz="1800" dirty="0">
                <a:solidFill>
                  <a:srgbClr val="242424"/>
                </a:solidFill>
                <a:effectLst/>
                <a:latin typeface="Calibri" panose="020F0502020204030204" pitchFamily="34" charset="0"/>
                <a:ea typeface="Times New Roman" panose="02020603050405020304" pitchFamily="18" charset="0"/>
                <a:cs typeface="Calibri" panose="020F0502020204030204" pitchFamily="34" charset="0"/>
              </a:rPr>
              <a:t>Clinician will be able to discuss basic modifications of orthotics including rearfoot and forefoot posting, met rise/met bar, heel cup, clips and cutouts. </a:t>
            </a:r>
            <a:endParaRPr lang="en-US" sz="1800" dirty="0">
              <a:solidFill>
                <a:srgbClr val="242424"/>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8491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174E-2C7F-4608-A218-F3EEE02915D9}"/>
              </a:ext>
            </a:extLst>
          </p:cNvPr>
          <p:cNvSpPr>
            <a:spLocks noGrp="1"/>
          </p:cNvSpPr>
          <p:nvPr>
            <p:ph type="title"/>
          </p:nvPr>
        </p:nvSpPr>
        <p:spPr/>
        <p:txBody>
          <a:bodyPr>
            <a:normAutofit/>
          </a:bodyPr>
          <a:lstStyle/>
          <a:p>
            <a:r>
              <a:rPr lang="en-US" sz="4000" dirty="0"/>
              <a:t>What does the evidence say?</a:t>
            </a:r>
          </a:p>
        </p:txBody>
      </p:sp>
      <p:sp>
        <p:nvSpPr>
          <p:cNvPr id="3" name="Content Placeholder 2">
            <a:extLst>
              <a:ext uri="{FF2B5EF4-FFF2-40B4-BE49-F238E27FC236}">
                <a16:creationId xmlns:a16="http://schemas.microsoft.com/office/drawing/2014/main" id="{ED054507-9583-4825-B6B6-F09FB278F0E6}"/>
              </a:ext>
            </a:extLst>
          </p:cNvPr>
          <p:cNvSpPr>
            <a:spLocks noGrp="1"/>
          </p:cNvSpPr>
          <p:nvPr>
            <p:ph idx="1"/>
          </p:nvPr>
        </p:nvSpPr>
        <p:spPr>
          <a:xfrm>
            <a:off x="457200" y="1066800"/>
            <a:ext cx="8382000" cy="4076700"/>
          </a:xfrm>
        </p:spPr>
        <p:txBody>
          <a:bodyPr>
            <a:normAutofit fontScale="62500" lnSpcReduction="20000"/>
          </a:bodyPr>
          <a:lstStyle/>
          <a:p>
            <a:r>
              <a:rPr lang="en-US" dirty="0"/>
              <a:t>Evidence is mixed regarding custom versus semi-custom orthotics</a:t>
            </a:r>
            <a:r>
              <a:rPr lang="en-US" baseline="30000" dirty="0"/>
              <a:t>1,2</a:t>
            </a:r>
          </a:p>
          <a:p>
            <a:pPr lvl="1"/>
            <a:r>
              <a:rPr lang="en-US" dirty="0"/>
              <a:t>Both devices were effective at reducing eversion velocity and knee excursion</a:t>
            </a:r>
          </a:p>
          <a:p>
            <a:pPr lvl="1"/>
            <a:r>
              <a:rPr lang="en-US" dirty="0"/>
              <a:t>Semi-custom orthotics are NOT off-the-shelf devices</a:t>
            </a:r>
          </a:p>
          <a:p>
            <a:endParaRPr lang="en-US" dirty="0"/>
          </a:p>
          <a:p>
            <a:r>
              <a:rPr lang="en-US" dirty="0"/>
              <a:t>Custom orthotics can change foot pressure in stance and during gait</a:t>
            </a:r>
          </a:p>
          <a:p>
            <a:pPr lvl="1"/>
            <a:r>
              <a:rPr lang="en-US" dirty="0"/>
              <a:t>In both </a:t>
            </a:r>
            <a:r>
              <a:rPr lang="en-US" b="1" u="sng" dirty="0">
                <a:solidFill>
                  <a:srgbClr val="00528F"/>
                </a:solidFill>
              </a:rPr>
              <a:t>pes planus </a:t>
            </a:r>
            <a:r>
              <a:rPr lang="en-US" dirty="0"/>
              <a:t>and </a:t>
            </a:r>
            <a:r>
              <a:rPr lang="en-US" b="1" u="sng" dirty="0">
                <a:solidFill>
                  <a:srgbClr val="00528F"/>
                </a:solidFill>
              </a:rPr>
              <a:t>pes </a:t>
            </a:r>
            <a:r>
              <a:rPr lang="en-US" b="1" u="sng" dirty="0" err="1">
                <a:solidFill>
                  <a:srgbClr val="00528F"/>
                </a:solidFill>
              </a:rPr>
              <a:t>cavus</a:t>
            </a:r>
            <a:r>
              <a:rPr lang="en-US" b="1" dirty="0">
                <a:solidFill>
                  <a:srgbClr val="00528F"/>
                </a:solidFill>
              </a:rPr>
              <a:t> </a:t>
            </a:r>
            <a:r>
              <a:rPr lang="en-US" dirty="0"/>
              <a:t>feet</a:t>
            </a:r>
            <a:r>
              <a:rPr lang="en-US" baseline="30000" dirty="0"/>
              <a:t>1</a:t>
            </a:r>
            <a:endParaRPr lang="en-US" dirty="0"/>
          </a:p>
          <a:p>
            <a:pPr marL="457200" lvl="1" indent="0">
              <a:buNone/>
            </a:pPr>
            <a:endParaRPr lang="en-US" dirty="0"/>
          </a:p>
          <a:p>
            <a:r>
              <a:rPr lang="en-US" dirty="0"/>
              <a:t>Custom orthotics that include intrinsic or extrinsic posting further decrease ankle inversion, eversion, knee valgus, knee external rotation and vertical loading during gait</a:t>
            </a:r>
            <a:r>
              <a:rPr lang="en-US" baseline="30000" dirty="0"/>
              <a:t>2</a:t>
            </a:r>
            <a:endParaRPr lang="en-US" dirty="0"/>
          </a:p>
          <a:p>
            <a:pPr marL="457200" lvl="1" indent="0">
              <a:buNone/>
            </a:pPr>
            <a:endParaRPr lang="en-US" dirty="0"/>
          </a:p>
          <a:p>
            <a:r>
              <a:rPr lang="en-US" dirty="0"/>
              <a:t>Evidence is clear regarding orthotics impact on decreasing impact, decreasing foot pressure, and correcting foot posture but, it is </a:t>
            </a:r>
          </a:p>
          <a:p>
            <a:pPr marL="0" indent="0">
              <a:buNone/>
            </a:pPr>
            <a:r>
              <a:rPr lang="en-US" dirty="0"/>
              <a:t>      unclear if these changes </a:t>
            </a:r>
            <a:r>
              <a:rPr lang="en-US" dirty="0">
                <a:highlight>
                  <a:srgbClr val="FFFF00"/>
                </a:highlight>
              </a:rPr>
              <a:t>actually prevent future injury</a:t>
            </a:r>
            <a:r>
              <a:rPr lang="en-US" baseline="30000" dirty="0">
                <a:highlight>
                  <a:srgbClr val="FFFF00"/>
                </a:highlight>
              </a:rPr>
              <a:t>3</a:t>
            </a:r>
            <a:endParaRPr lang="en-US" dirty="0">
              <a:highlight>
                <a:srgbClr val="FFFF00"/>
              </a:highlight>
            </a:endParaRPr>
          </a:p>
        </p:txBody>
      </p:sp>
    </p:spTree>
    <p:extLst>
      <p:ext uri="{BB962C8B-B14F-4D97-AF65-F5344CB8AC3E}">
        <p14:creationId xmlns:p14="http://schemas.microsoft.com/office/powerpoint/2010/main" val="258748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FF708-BCB1-AEEE-4F87-45944B8878FA}"/>
              </a:ext>
            </a:extLst>
          </p:cNvPr>
          <p:cNvSpPr>
            <a:spLocks noGrp="1"/>
          </p:cNvSpPr>
          <p:nvPr>
            <p:ph type="title"/>
          </p:nvPr>
        </p:nvSpPr>
        <p:spPr/>
        <p:txBody>
          <a:bodyPr>
            <a:normAutofit/>
          </a:bodyPr>
          <a:lstStyle/>
          <a:p>
            <a:r>
              <a:rPr lang="en-US" sz="4000" dirty="0"/>
              <a:t>Foot Posture Index</a:t>
            </a:r>
          </a:p>
        </p:txBody>
      </p:sp>
      <p:sp>
        <p:nvSpPr>
          <p:cNvPr id="3" name="Content Placeholder 2">
            <a:extLst>
              <a:ext uri="{FF2B5EF4-FFF2-40B4-BE49-F238E27FC236}">
                <a16:creationId xmlns:a16="http://schemas.microsoft.com/office/drawing/2014/main" id="{A4069494-E23B-B9C5-5384-15E50D5E5787}"/>
              </a:ext>
            </a:extLst>
          </p:cNvPr>
          <p:cNvSpPr>
            <a:spLocks noGrp="1"/>
          </p:cNvSpPr>
          <p:nvPr>
            <p:ph idx="1"/>
          </p:nvPr>
        </p:nvSpPr>
        <p:spPr/>
        <p:txBody>
          <a:bodyPr>
            <a:normAutofit/>
          </a:bodyPr>
          <a:lstStyle/>
          <a:p>
            <a:r>
              <a:rPr lang="en-US" sz="2000" dirty="0"/>
              <a:t>6 item scale (based on anatomical landmarks) utilized to classify foot type</a:t>
            </a:r>
          </a:p>
          <a:p>
            <a:r>
              <a:rPr lang="en-US" sz="2000" dirty="0"/>
              <a:t>Foot posture index predicts injury in runners</a:t>
            </a:r>
            <a:r>
              <a:rPr lang="en-US" sz="2000" baseline="30000" dirty="0"/>
              <a:t>4</a:t>
            </a:r>
            <a:endParaRPr lang="en-US" sz="2000" dirty="0"/>
          </a:p>
          <a:p>
            <a:pPr lvl="1"/>
            <a:r>
              <a:rPr lang="en-US" sz="1600" dirty="0"/>
              <a:t>Highly pronated foot increases injury risk by 20-fold</a:t>
            </a:r>
          </a:p>
          <a:p>
            <a:pPr lvl="1"/>
            <a:r>
              <a:rPr lang="en-US" sz="1600" dirty="0"/>
              <a:t>Highly supinated foot increases injury risk by 77-fold</a:t>
            </a:r>
          </a:p>
          <a:p>
            <a:r>
              <a:rPr lang="en-US" sz="2000" dirty="0"/>
              <a:t>Evidence suggests that lowering foot posture scores in pronated individuals decreases risk of injury</a:t>
            </a:r>
            <a:r>
              <a:rPr lang="en-US" sz="2000" baseline="30000" dirty="0"/>
              <a:t>5</a:t>
            </a:r>
            <a:endParaRPr lang="en-US" sz="2000" dirty="0"/>
          </a:p>
          <a:p>
            <a:r>
              <a:rPr lang="en-US" sz="2000" dirty="0"/>
              <a:t>Therefore, if orthotics alter foot posture scores, they should decrease injury risk</a:t>
            </a:r>
          </a:p>
        </p:txBody>
      </p:sp>
      <p:graphicFrame>
        <p:nvGraphicFramePr>
          <p:cNvPr id="4" name="Table 4">
            <a:extLst>
              <a:ext uri="{FF2B5EF4-FFF2-40B4-BE49-F238E27FC236}">
                <a16:creationId xmlns:a16="http://schemas.microsoft.com/office/drawing/2014/main" id="{D117E39D-A5DA-0BA3-0BDC-69D18081A7FD}"/>
              </a:ext>
            </a:extLst>
          </p:cNvPr>
          <p:cNvGraphicFramePr>
            <a:graphicFrameLocks noGrp="1"/>
          </p:cNvGraphicFramePr>
          <p:nvPr/>
        </p:nvGraphicFramePr>
        <p:xfrm>
          <a:off x="685800" y="3887470"/>
          <a:ext cx="6400800" cy="741680"/>
        </p:xfrm>
        <a:graphic>
          <a:graphicData uri="http://schemas.openxmlformats.org/drawingml/2006/table">
            <a:tbl>
              <a:tblPr firstRow="1" bandRow="1">
                <a:tableStyleId>{5C22544A-7EE6-4342-B048-85BDC9FD1C3A}</a:tableStyleId>
              </a:tblPr>
              <a:tblGrid>
                <a:gridCol w="1280160">
                  <a:extLst>
                    <a:ext uri="{9D8B030D-6E8A-4147-A177-3AD203B41FA5}">
                      <a16:colId xmlns:a16="http://schemas.microsoft.com/office/drawing/2014/main" val="456135361"/>
                    </a:ext>
                  </a:extLst>
                </a:gridCol>
                <a:gridCol w="1280160">
                  <a:extLst>
                    <a:ext uri="{9D8B030D-6E8A-4147-A177-3AD203B41FA5}">
                      <a16:colId xmlns:a16="http://schemas.microsoft.com/office/drawing/2014/main" val="2272863396"/>
                    </a:ext>
                  </a:extLst>
                </a:gridCol>
                <a:gridCol w="1280160">
                  <a:extLst>
                    <a:ext uri="{9D8B030D-6E8A-4147-A177-3AD203B41FA5}">
                      <a16:colId xmlns:a16="http://schemas.microsoft.com/office/drawing/2014/main" val="873247790"/>
                    </a:ext>
                  </a:extLst>
                </a:gridCol>
                <a:gridCol w="1280160">
                  <a:extLst>
                    <a:ext uri="{9D8B030D-6E8A-4147-A177-3AD203B41FA5}">
                      <a16:colId xmlns:a16="http://schemas.microsoft.com/office/drawing/2014/main" val="873544458"/>
                    </a:ext>
                  </a:extLst>
                </a:gridCol>
                <a:gridCol w="1280160">
                  <a:extLst>
                    <a:ext uri="{9D8B030D-6E8A-4147-A177-3AD203B41FA5}">
                      <a16:colId xmlns:a16="http://schemas.microsoft.com/office/drawing/2014/main" val="2058729127"/>
                    </a:ext>
                  </a:extLst>
                </a:gridCol>
              </a:tblGrid>
              <a:tr h="370840">
                <a:tc>
                  <a:txBody>
                    <a:bodyPr/>
                    <a:lstStyle/>
                    <a:p>
                      <a:pPr algn="ctr"/>
                      <a:r>
                        <a:rPr lang="en-US" sz="1200" dirty="0"/>
                        <a:t>-5 to -12</a:t>
                      </a:r>
                    </a:p>
                  </a:txBody>
                  <a:tcPr/>
                </a:tc>
                <a:tc>
                  <a:txBody>
                    <a:bodyPr/>
                    <a:lstStyle/>
                    <a:p>
                      <a:pPr algn="ctr"/>
                      <a:r>
                        <a:rPr lang="en-US" sz="1200" dirty="0"/>
                        <a:t>-1 to -4</a:t>
                      </a:r>
                    </a:p>
                  </a:txBody>
                  <a:tcPr/>
                </a:tc>
                <a:tc>
                  <a:txBody>
                    <a:bodyPr/>
                    <a:lstStyle/>
                    <a:p>
                      <a:pPr algn="ctr"/>
                      <a:r>
                        <a:rPr lang="en-US" sz="1200" dirty="0"/>
                        <a:t>0 to +5</a:t>
                      </a:r>
                    </a:p>
                  </a:txBody>
                  <a:tcPr/>
                </a:tc>
                <a:tc>
                  <a:txBody>
                    <a:bodyPr/>
                    <a:lstStyle/>
                    <a:p>
                      <a:pPr algn="ctr"/>
                      <a:r>
                        <a:rPr lang="en-US" sz="1200" dirty="0"/>
                        <a:t>+6 to +9</a:t>
                      </a:r>
                    </a:p>
                  </a:txBody>
                  <a:tcPr/>
                </a:tc>
                <a:tc>
                  <a:txBody>
                    <a:bodyPr/>
                    <a:lstStyle/>
                    <a:p>
                      <a:pPr algn="ctr"/>
                      <a:r>
                        <a:rPr lang="en-US" sz="1200" dirty="0"/>
                        <a:t>+10 to +12</a:t>
                      </a:r>
                    </a:p>
                  </a:txBody>
                  <a:tcPr/>
                </a:tc>
                <a:extLst>
                  <a:ext uri="{0D108BD9-81ED-4DB2-BD59-A6C34878D82A}">
                    <a16:rowId xmlns:a16="http://schemas.microsoft.com/office/drawing/2014/main" val="2904332972"/>
                  </a:ext>
                </a:extLst>
              </a:tr>
              <a:tr h="370840">
                <a:tc>
                  <a:txBody>
                    <a:bodyPr/>
                    <a:lstStyle/>
                    <a:p>
                      <a:pPr algn="ctr"/>
                      <a:r>
                        <a:rPr lang="en-US" sz="1200" dirty="0"/>
                        <a:t>Highly Supinated</a:t>
                      </a:r>
                    </a:p>
                  </a:txBody>
                  <a:tcPr/>
                </a:tc>
                <a:tc>
                  <a:txBody>
                    <a:bodyPr/>
                    <a:lstStyle/>
                    <a:p>
                      <a:pPr algn="ctr"/>
                      <a:r>
                        <a:rPr lang="en-US" sz="1200" dirty="0"/>
                        <a:t>Supinated</a:t>
                      </a:r>
                    </a:p>
                  </a:txBody>
                  <a:tcPr/>
                </a:tc>
                <a:tc>
                  <a:txBody>
                    <a:bodyPr/>
                    <a:lstStyle/>
                    <a:p>
                      <a:pPr algn="ctr"/>
                      <a:r>
                        <a:rPr lang="en-US" sz="1200" dirty="0"/>
                        <a:t>Neutral</a:t>
                      </a:r>
                    </a:p>
                  </a:txBody>
                  <a:tcPr/>
                </a:tc>
                <a:tc>
                  <a:txBody>
                    <a:bodyPr/>
                    <a:lstStyle/>
                    <a:p>
                      <a:pPr algn="ctr"/>
                      <a:r>
                        <a:rPr lang="en-US" sz="1200" dirty="0"/>
                        <a:t>Pronated</a:t>
                      </a:r>
                    </a:p>
                  </a:txBody>
                  <a:tcPr/>
                </a:tc>
                <a:tc>
                  <a:txBody>
                    <a:bodyPr/>
                    <a:lstStyle/>
                    <a:p>
                      <a:pPr algn="ctr"/>
                      <a:r>
                        <a:rPr lang="en-US" sz="1200" dirty="0"/>
                        <a:t>Highly Pronated</a:t>
                      </a:r>
                    </a:p>
                  </a:txBody>
                  <a:tcPr/>
                </a:tc>
                <a:extLst>
                  <a:ext uri="{0D108BD9-81ED-4DB2-BD59-A6C34878D82A}">
                    <a16:rowId xmlns:a16="http://schemas.microsoft.com/office/drawing/2014/main" val="3053158006"/>
                  </a:ext>
                </a:extLst>
              </a:tr>
            </a:tbl>
          </a:graphicData>
        </a:graphic>
      </p:graphicFrame>
    </p:spTree>
    <p:extLst>
      <p:ext uri="{BB962C8B-B14F-4D97-AF65-F5344CB8AC3E}">
        <p14:creationId xmlns:p14="http://schemas.microsoft.com/office/powerpoint/2010/main" val="288464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CABF-D0A7-D346-9635-9AEE59F57752}"/>
              </a:ext>
            </a:extLst>
          </p:cNvPr>
          <p:cNvSpPr>
            <a:spLocks noGrp="1"/>
          </p:cNvSpPr>
          <p:nvPr>
            <p:ph type="title"/>
          </p:nvPr>
        </p:nvSpPr>
        <p:spPr/>
        <p:txBody>
          <a:bodyPr>
            <a:normAutofit/>
          </a:bodyPr>
          <a:lstStyle/>
          <a:p>
            <a:r>
              <a:rPr lang="en-US" sz="4000" dirty="0"/>
              <a:t>Clinical Experience</a:t>
            </a:r>
          </a:p>
        </p:txBody>
      </p:sp>
      <p:sp>
        <p:nvSpPr>
          <p:cNvPr id="3" name="Content Placeholder 2">
            <a:extLst>
              <a:ext uri="{FF2B5EF4-FFF2-40B4-BE49-F238E27FC236}">
                <a16:creationId xmlns:a16="http://schemas.microsoft.com/office/drawing/2014/main" id="{BCEF7D6D-DFFC-8244-B661-7D819D99492F}"/>
              </a:ext>
            </a:extLst>
          </p:cNvPr>
          <p:cNvSpPr>
            <a:spLocks noGrp="1"/>
          </p:cNvSpPr>
          <p:nvPr>
            <p:ph idx="1"/>
          </p:nvPr>
        </p:nvSpPr>
        <p:spPr/>
        <p:txBody>
          <a:bodyPr>
            <a:normAutofit fontScale="70000" lnSpcReduction="20000"/>
          </a:bodyPr>
          <a:lstStyle/>
          <a:p>
            <a:r>
              <a:rPr lang="en-US" dirty="0"/>
              <a:t>Good results from custom orthotics in the treatment of:</a:t>
            </a:r>
          </a:p>
          <a:p>
            <a:pPr lvl="1"/>
            <a:r>
              <a:rPr lang="en-US" dirty="0"/>
              <a:t>Medial tibial stress syndrome</a:t>
            </a:r>
          </a:p>
          <a:p>
            <a:pPr lvl="1"/>
            <a:r>
              <a:rPr lang="en-US" dirty="0"/>
              <a:t>Stress reactions / stress fractures</a:t>
            </a:r>
          </a:p>
          <a:p>
            <a:pPr lvl="1"/>
            <a:r>
              <a:rPr lang="en-US" dirty="0"/>
              <a:t>Pes planus foot</a:t>
            </a:r>
          </a:p>
          <a:p>
            <a:pPr lvl="1"/>
            <a:r>
              <a:rPr lang="en-US" dirty="0"/>
              <a:t>Toe deformities – Hallux valgus, turf toe, hallux rigidus</a:t>
            </a:r>
          </a:p>
          <a:p>
            <a:pPr lvl="1"/>
            <a:r>
              <a:rPr lang="en-US" dirty="0"/>
              <a:t>Metatarsalgia </a:t>
            </a:r>
          </a:p>
          <a:p>
            <a:pPr lvl="1"/>
            <a:r>
              <a:rPr lang="en-US" dirty="0"/>
              <a:t>Plantar fasciitis</a:t>
            </a:r>
          </a:p>
          <a:p>
            <a:pPr lvl="1"/>
            <a:r>
              <a:rPr lang="en-US" dirty="0"/>
              <a:t>Patellofemoral pain</a:t>
            </a:r>
          </a:p>
          <a:p>
            <a:pPr lvl="1"/>
            <a:r>
              <a:rPr lang="en-US" dirty="0"/>
              <a:t>Hip impingement</a:t>
            </a:r>
          </a:p>
          <a:p>
            <a:pPr lvl="1"/>
            <a:r>
              <a:rPr lang="en-US" dirty="0"/>
              <a:t>ITB syndrome</a:t>
            </a:r>
          </a:p>
        </p:txBody>
      </p:sp>
      <p:pic>
        <p:nvPicPr>
          <p:cNvPr id="3074" name="Picture 2" descr="Sharp Shape Labs – AOMS Participating Labs, the orthotic marketplace, foot  orthotic laboratory list">
            <a:extLst>
              <a:ext uri="{FF2B5EF4-FFF2-40B4-BE49-F238E27FC236}">
                <a16:creationId xmlns:a16="http://schemas.microsoft.com/office/drawing/2014/main" id="{61A52C81-AB37-8147-9997-383B86E930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274" t="-1309"/>
          <a:stretch/>
        </p:blipFill>
        <p:spPr bwMode="auto">
          <a:xfrm>
            <a:off x="3962400" y="3302795"/>
            <a:ext cx="2260114" cy="159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078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EA1C-73E3-C120-110B-D21AB09EC3B0}"/>
              </a:ext>
            </a:extLst>
          </p:cNvPr>
          <p:cNvSpPr>
            <a:spLocks noGrp="1"/>
          </p:cNvSpPr>
          <p:nvPr>
            <p:ph type="title"/>
          </p:nvPr>
        </p:nvSpPr>
        <p:spPr/>
        <p:txBody>
          <a:bodyPr/>
          <a:lstStyle/>
          <a:p>
            <a:r>
              <a:rPr lang="en-US" dirty="0"/>
              <a:t>Patient Needs and Customization</a:t>
            </a:r>
          </a:p>
        </p:txBody>
      </p:sp>
      <p:sp>
        <p:nvSpPr>
          <p:cNvPr id="3" name="Content Placeholder 2">
            <a:extLst>
              <a:ext uri="{FF2B5EF4-FFF2-40B4-BE49-F238E27FC236}">
                <a16:creationId xmlns:a16="http://schemas.microsoft.com/office/drawing/2014/main" id="{36EFCB3D-DA91-1D76-5A5A-CFF7A55B6B00}"/>
              </a:ext>
            </a:extLst>
          </p:cNvPr>
          <p:cNvSpPr>
            <a:spLocks noGrp="1"/>
          </p:cNvSpPr>
          <p:nvPr>
            <p:ph idx="1"/>
          </p:nvPr>
        </p:nvSpPr>
        <p:spPr/>
        <p:txBody>
          <a:bodyPr>
            <a:normAutofit/>
          </a:bodyPr>
          <a:lstStyle/>
          <a:p>
            <a:r>
              <a:rPr lang="en-US" dirty="0"/>
              <a:t>Shoe wear</a:t>
            </a:r>
          </a:p>
          <a:p>
            <a:r>
              <a:rPr lang="en-US" dirty="0"/>
              <a:t>Activity level</a:t>
            </a:r>
          </a:p>
          <a:p>
            <a:r>
              <a:rPr lang="en-US" dirty="0"/>
              <a:t>Comfort</a:t>
            </a:r>
          </a:p>
          <a:p>
            <a:r>
              <a:rPr lang="en-US" dirty="0"/>
              <a:t>Weight of patient</a:t>
            </a:r>
          </a:p>
          <a:p>
            <a:r>
              <a:rPr lang="en-US" dirty="0"/>
              <a:t>Previous experience with an orthotic</a:t>
            </a:r>
          </a:p>
        </p:txBody>
      </p:sp>
    </p:spTree>
    <p:extLst>
      <p:ext uri="{BB962C8B-B14F-4D97-AF65-F5344CB8AC3E}">
        <p14:creationId xmlns:p14="http://schemas.microsoft.com/office/powerpoint/2010/main" val="36249933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71C08EAF9A324F870F138F4120985A" ma:contentTypeVersion="12" ma:contentTypeDescription="Create a new document." ma:contentTypeScope="" ma:versionID="1a272c7103ed941ce354f0db0fed86a8">
  <xsd:schema xmlns:xsd="http://www.w3.org/2001/XMLSchema" xmlns:xs="http://www.w3.org/2001/XMLSchema" xmlns:p="http://schemas.microsoft.com/office/2006/metadata/properties" xmlns:ns2="240a6722-3a19-464f-b7f3-5cc0f38ab87d" xmlns:ns3="26c20447-2f6b-48f4-b640-7ac208de339c" targetNamespace="http://schemas.microsoft.com/office/2006/metadata/properties" ma:root="true" ma:fieldsID="d3ce445f9290f608321cbe2afac57412" ns2:_="" ns3:_="">
    <xsd:import namespace="240a6722-3a19-464f-b7f3-5cc0f38ab87d"/>
    <xsd:import namespace="26c20447-2f6b-48f4-b640-7ac208de33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a6722-3a19-464f-b7f3-5cc0f38ab8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c20447-2f6b-48f4-b640-7ac208de33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B0A9DD-553D-4BDC-861B-CDB7DEF4DE1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05BA083-611F-4122-A3C4-55FB593CD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a6722-3a19-464f-b7f3-5cc0f38ab87d"/>
    <ds:schemaRef ds:uri="26c20447-2f6b-48f4-b640-7ac208de3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2C1271-C870-435E-B649-BEA9A8BC9E5C}">
  <ds:schemaRefs>
    <ds:schemaRef ds:uri="http://schemas.microsoft.com/sharepoint/v3/contenttype/forms"/>
  </ds:schemaRefs>
</ds:datastoreItem>
</file>

<file path=docMetadata/LabelInfo.xml><?xml version="1.0" encoding="utf-8"?>
<clbl:labelList xmlns:clbl="http://schemas.microsoft.com/office/2020/mipLabelMetadata">
  <clbl:label id="{c2e367f7-8194-49ff-9ea4-6cc686ce90ed}" enabled="1" method="Privileged" siteId="{ef4fd2f8-4c96-45ab-9b15-7831920f55cf}" removed="0"/>
</clbl:labelList>
</file>

<file path=docProps/app.xml><?xml version="1.0" encoding="utf-8"?>
<Properties xmlns="http://schemas.openxmlformats.org/officeDocument/2006/extended-properties" xmlns:vt="http://schemas.openxmlformats.org/officeDocument/2006/docPropsVTypes">
  <Template>OrthoPTRes</Template>
  <TotalTime>4590</TotalTime>
  <Words>2667</Words>
  <Application>Microsoft Macintosh PowerPoint</Application>
  <PresentationFormat>On-screen Show (16:9)</PresentationFormat>
  <Paragraphs>321</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Google Sans</vt:lpstr>
      <vt:lpstr>Roboto</vt:lpstr>
      <vt:lpstr>Wingdings</vt:lpstr>
      <vt:lpstr>Custom Design</vt:lpstr>
      <vt:lpstr>Orthotics: Over-the-Counter versus Custom. What to prescribe and when.</vt:lpstr>
      <vt:lpstr>Designation Statement</vt:lpstr>
      <vt:lpstr>Disclosure Information</vt:lpstr>
      <vt:lpstr>Continuing Medical Education Credit Information</vt:lpstr>
      <vt:lpstr>Learning Objectives</vt:lpstr>
      <vt:lpstr>What does the evidence say?</vt:lpstr>
      <vt:lpstr>Foot Posture Index</vt:lpstr>
      <vt:lpstr>Clinical Experience</vt:lpstr>
      <vt:lpstr>Patient Needs and Customization</vt:lpstr>
      <vt:lpstr>Evidenced Based Practice</vt:lpstr>
      <vt:lpstr>Evaluation and Prescription</vt:lpstr>
      <vt:lpstr>Stance Phase: Rancho/Traditional</vt:lpstr>
      <vt:lpstr>Joint Position</vt:lpstr>
      <vt:lpstr>Strength</vt:lpstr>
      <vt:lpstr>Evidence for scanning, molding, impressions</vt:lpstr>
      <vt:lpstr>Types of Orthotics</vt:lpstr>
      <vt:lpstr>Length of Orthotic</vt:lpstr>
      <vt:lpstr>Orthotic Accommodations</vt:lpstr>
      <vt:lpstr>Shoes</vt:lpstr>
      <vt:lpstr>Proper Shoe Fit</vt:lpstr>
      <vt:lpstr>Shoe Components</vt:lpstr>
      <vt:lpstr>Heel Counter</vt:lpstr>
      <vt:lpstr>Shoe Recommendations with Orthotics</vt:lpstr>
      <vt:lpstr>Putting it all together</vt:lpstr>
      <vt:lpstr>SIJ case</vt:lpstr>
      <vt:lpstr>“Medial Shin Splints”</vt:lpstr>
      <vt:lpstr>PFP</vt:lpstr>
      <vt:lpstr>Lateral Ankle Sprain</vt:lpstr>
      <vt:lpstr>Metatarsalgia</vt:lpstr>
      <vt:lpstr>Bunion and Hallux Valgus</vt:lpstr>
      <vt:lpstr>What’s Next</vt:lpstr>
      <vt:lpstr>Questions</vt:lpstr>
      <vt:lpstr>References</vt:lpstr>
      <vt:lpstr>References</vt:lpstr>
    </vt:vector>
  </TitlesOfParts>
  <Company>St Luke's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PPT Template</dc:title>
  <dc:creator>Steve Kareha</dc:creator>
  <cp:lastModifiedBy>Ballard, Elizabeth</cp:lastModifiedBy>
  <cp:revision>105</cp:revision>
  <dcterms:created xsi:type="dcterms:W3CDTF">2013-05-03T03:00:51Z</dcterms:created>
  <dcterms:modified xsi:type="dcterms:W3CDTF">2024-02-20T15:52:47Z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Residency PPT Template</vt:lpwstr>
  </property>
  <property fmtid="{D5CDD505-2E9C-101B-9397-08002B2CF9AE}" pid="3" name="SlideDescription">
    <vt:lpwstr/>
  </property>
  <property fmtid="{D5CDD505-2E9C-101B-9397-08002B2CF9AE}" pid="4" name="ContentTypeId">
    <vt:lpwstr>0x0101005E71C08EAF9A324F870F138F4120985A</vt:lpwstr>
  </property>
  <property fmtid="{D5CDD505-2E9C-101B-9397-08002B2CF9AE}" pid="5" name="MSIP_Label_c2e367f7-8194-49ff-9ea4-6cc686ce90ed_Enabled">
    <vt:lpwstr>True</vt:lpwstr>
  </property>
  <property fmtid="{D5CDD505-2E9C-101B-9397-08002B2CF9AE}" pid="6" name="MSIP_Label_c2e367f7-8194-49ff-9ea4-6cc686ce90ed_SiteId">
    <vt:lpwstr>ef4fd2f8-4c96-45ab-9b15-7831920f55cf</vt:lpwstr>
  </property>
  <property fmtid="{D5CDD505-2E9C-101B-9397-08002B2CF9AE}" pid="7" name="MSIP_Label_c2e367f7-8194-49ff-9ea4-6cc686ce90ed_SetDate">
    <vt:lpwstr>2022-07-13T06:15:07Z</vt:lpwstr>
  </property>
  <property fmtid="{D5CDD505-2E9C-101B-9397-08002B2CF9AE}" pid="8" name="MSIP_Label_c2e367f7-8194-49ff-9ea4-6cc686ce90ed_Name">
    <vt:lpwstr>Confidential \ Health</vt:lpwstr>
  </property>
  <property fmtid="{D5CDD505-2E9C-101B-9397-08002B2CF9AE}" pid="9" name="MSIP_Label_c2e367f7-8194-49ff-9ea4-6cc686ce90ed_ActionId">
    <vt:lpwstr>38b136a5-8fea-433f-8959-da9419a21fea</vt:lpwstr>
  </property>
  <property fmtid="{D5CDD505-2E9C-101B-9397-08002B2CF9AE}" pid="10" name="MSIP_Label_c2e367f7-8194-49ff-9ea4-6cc686ce90ed_Removed">
    <vt:lpwstr>False</vt:lpwstr>
  </property>
  <property fmtid="{D5CDD505-2E9C-101B-9397-08002B2CF9AE}" pid="11" name="MSIP_Label_c2e367f7-8194-49ff-9ea4-6cc686ce90ed_Parent">
    <vt:lpwstr>1490281d-0219-42bc-a01e-8e95f4190402</vt:lpwstr>
  </property>
  <property fmtid="{D5CDD505-2E9C-101B-9397-08002B2CF9AE}" pid="12" name="MSIP_Label_c2e367f7-8194-49ff-9ea4-6cc686ce90ed_Extended_MSFT_Method">
    <vt:lpwstr>Standard</vt:lpwstr>
  </property>
  <property fmtid="{D5CDD505-2E9C-101B-9397-08002B2CF9AE}" pid="13" name="MSIP_Label_1490281d-0219-42bc-a01e-8e95f4190402_Enabled">
    <vt:lpwstr>True</vt:lpwstr>
  </property>
  <property fmtid="{D5CDD505-2E9C-101B-9397-08002B2CF9AE}" pid="14" name="MSIP_Label_1490281d-0219-42bc-a01e-8e95f4190402_SiteId">
    <vt:lpwstr>ef4fd2f8-4c96-45ab-9b15-7831920f55cf</vt:lpwstr>
  </property>
  <property fmtid="{D5CDD505-2E9C-101B-9397-08002B2CF9AE}" pid="15" name="MSIP_Label_1490281d-0219-42bc-a01e-8e95f4190402_SetDate">
    <vt:lpwstr>2022-07-13T06:15:07Z</vt:lpwstr>
  </property>
  <property fmtid="{D5CDD505-2E9C-101B-9397-08002B2CF9AE}" pid="16" name="MSIP_Label_1490281d-0219-42bc-a01e-8e95f4190402_Name">
    <vt:lpwstr>Confidential</vt:lpwstr>
  </property>
  <property fmtid="{D5CDD505-2E9C-101B-9397-08002B2CF9AE}" pid="17" name="MSIP_Label_1490281d-0219-42bc-a01e-8e95f4190402_ActionId">
    <vt:lpwstr>9e8460dd-52d9-4222-87e8-bdbbc4797480</vt:lpwstr>
  </property>
  <property fmtid="{D5CDD505-2E9C-101B-9397-08002B2CF9AE}" pid="18" name="MSIP_Label_1490281d-0219-42bc-a01e-8e95f4190402_Extended_MSFT_Method">
    <vt:lpwstr>Standard</vt:lpwstr>
  </property>
  <property fmtid="{D5CDD505-2E9C-101B-9397-08002B2CF9AE}" pid="19" name="Sensitivity">
    <vt:lpwstr>Confidential \ Health Confidential</vt:lpwstr>
  </property>
</Properties>
</file>