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78"/>
  </p:notesMasterIdLst>
  <p:sldIdLst>
    <p:sldId id="256" r:id="rId2"/>
    <p:sldId id="262" r:id="rId3"/>
    <p:sldId id="260" r:id="rId4"/>
    <p:sldId id="258" r:id="rId5"/>
    <p:sldId id="351" r:id="rId6"/>
    <p:sldId id="352" r:id="rId7"/>
    <p:sldId id="409" r:id="rId8"/>
    <p:sldId id="353" r:id="rId9"/>
    <p:sldId id="424" r:id="rId10"/>
    <p:sldId id="357" r:id="rId11"/>
    <p:sldId id="435" r:id="rId12"/>
    <p:sldId id="418" r:id="rId13"/>
    <p:sldId id="419" r:id="rId14"/>
    <p:sldId id="382" r:id="rId15"/>
    <p:sldId id="426" r:id="rId16"/>
    <p:sldId id="434" r:id="rId17"/>
    <p:sldId id="427" r:id="rId18"/>
    <p:sldId id="356" r:id="rId19"/>
    <p:sldId id="358" r:id="rId20"/>
    <p:sldId id="423" r:id="rId21"/>
    <p:sldId id="359" r:id="rId22"/>
    <p:sldId id="380" r:id="rId23"/>
    <p:sldId id="383" r:id="rId24"/>
    <p:sldId id="433" r:id="rId25"/>
    <p:sldId id="360" r:id="rId26"/>
    <p:sldId id="374" r:id="rId27"/>
    <p:sldId id="375" r:id="rId28"/>
    <p:sldId id="376" r:id="rId29"/>
    <p:sldId id="362" r:id="rId30"/>
    <p:sldId id="354" r:id="rId31"/>
    <p:sldId id="364" r:id="rId32"/>
    <p:sldId id="365" r:id="rId33"/>
    <p:sldId id="436" r:id="rId34"/>
    <p:sldId id="366" r:id="rId35"/>
    <p:sldId id="389" r:id="rId36"/>
    <p:sldId id="390" r:id="rId37"/>
    <p:sldId id="391" r:id="rId38"/>
    <p:sldId id="392" r:id="rId39"/>
    <p:sldId id="393" r:id="rId40"/>
    <p:sldId id="394" r:id="rId41"/>
    <p:sldId id="412" r:id="rId42"/>
    <p:sldId id="368" r:id="rId43"/>
    <p:sldId id="367" r:id="rId44"/>
    <p:sldId id="371" r:id="rId45"/>
    <p:sldId id="369" r:id="rId46"/>
    <p:sldId id="370" r:id="rId47"/>
    <p:sldId id="373" r:id="rId48"/>
    <p:sldId id="430" r:id="rId49"/>
    <p:sldId id="379" r:id="rId50"/>
    <p:sldId id="381" r:id="rId51"/>
    <p:sldId id="386" r:id="rId52"/>
    <p:sldId id="387" r:id="rId53"/>
    <p:sldId id="388" r:id="rId54"/>
    <p:sldId id="428" r:id="rId55"/>
    <p:sldId id="429" r:id="rId56"/>
    <p:sldId id="431" r:id="rId57"/>
    <p:sldId id="432" r:id="rId58"/>
    <p:sldId id="395" r:id="rId59"/>
    <p:sldId id="397" r:id="rId60"/>
    <p:sldId id="398" r:id="rId61"/>
    <p:sldId id="399" r:id="rId62"/>
    <p:sldId id="408" r:id="rId63"/>
    <p:sldId id="411" r:id="rId64"/>
    <p:sldId id="402" r:id="rId65"/>
    <p:sldId id="413" r:id="rId66"/>
    <p:sldId id="407" r:id="rId67"/>
    <p:sldId id="417" r:id="rId68"/>
    <p:sldId id="361" r:id="rId69"/>
    <p:sldId id="403" r:id="rId70"/>
    <p:sldId id="405" r:id="rId71"/>
    <p:sldId id="400" r:id="rId72"/>
    <p:sldId id="425" r:id="rId73"/>
    <p:sldId id="421" r:id="rId74"/>
    <p:sldId id="420" r:id="rId75"/>
    <p:sldId id="415" r:id="rId76"/>
    <p:sldId id="416"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9D4CB-8F7D-4030-874F-1E4857FEB74D}" v="43" dt="2024-02-20T04:37:16.333"/>
    <p1510:client id="{E5AE3413-FF45-4132-AD69-EC991B500312}" v="100" dt="2024-02-20T23:23:39.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54774" autoAdjust="0"/>
  </p:normalViewPr>
  <p:slideViewPr>
    <p:cSldViewPr>
      <p:cViewPr>
        <p:scale>
          <a:sx n="60" d="100"/>
          <a:sy n="60" d="100"/>
        </p:scale>
        <p:origin x="2102" y="77"/>
      </p:cViewPr>
      <p:guideLst>
        <p:guide orient="horz" pos="1620"/>
        <p:guide pos="2880"/>
      </p:guideLst>
    </p:cSldViewPr>
  </p:slideViewPr>
  <p:outlineViewPr>
    <p:cViewPr>
      <p:scale>
        <a:sx n="33" d="100"/>
        <a:sy n="33" d="100"/>
      </p:scale>
      <p:origin x="0" y="-431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lasio, Maria" userId="b7b3dcb9-390e-4552-820b-6a8e2cdcf002" providerId="ADAL" clId="{E5AE3413-FF45-4132-AD69-EC991B500312}"/>
    <pc:docChg chg="undo custSel addSld delSld modSld sldOrd">
      <pc:chgData name="DeBlasio, Maria" userId="b7b3dcb9-390e-4552-820b-6a8e2cdcf002" providerId="ADAL" clId="{E5AE3413-FF45-4132-AD69-EC991B500312}" dt="2024-02-20T23:44:49.166" v="2336"/>
      <pc:docMkLst>
        <pc:docMk/>
      </pc:docMkLst>
      <pc:sldChg chg="modSp mod">
        <pc:chgData name="DeBlasio, Maria" userId="b7b3dcb9-390e-4552-820b-6a8e2cdcf002" providerId="ADAL" clId="{E5AE3413-FF45-4132-AD69-EC991B500312}" dt="2024-02-20T19:33:38.997" v="1174" actId="20577"/>
        <pc:sldMkLst>
          <pc:docMk/>
          <pc:sldMk cId="431053514" sldId="352"/>
        </pc:sldMkLst>
        <pc:spChg chg="mod">
          <ac:chgData name="DeBlasio, Maria" userId="b7b3dcb9-390e-4552-820b-6a8e2cdcf002" providerId="ADAL" clId="{E5AE3413-FF45-4132-AD69-EC991B500312}" dt="2024-02-20T19:33:38.997" v="1174" actId="20577"/>
          <ac:spMkLst>
            <pc:docMk/>
            <pc:sldMk cId="431053514" sldId="352"/>
            <ac:spMk id="6" creationId="{D94D45DE-EF6A-55A1-DA2A-150E1BEBF090}"/>
          </ac:spMkLst>
        </pc:spChg>
      </pc:sldChg>
      <pc:sldChg chg="ord modNotesTx">
        <pc:chgData name="DeBlasio, Maria" userId="b7b3dcb9-390e-4552-820b-6a8e2cdcf002" providerId="ADAL" clId="{E5AE3413-FF45-4132-AD69-EC991B500312}" dt="2024-02-20T22:55:28.496" v="2052"/>
        <pc:sldMkLst>
          <pc:docMk/>
          <pc:sldMk cId="452748773" sldId="356"/>
        </pc:sldMkLst>
      </pc:sldChg>
      <pc:sldChg chg="modNotesTx">
        <pc:chgData name="DeBlasio, Maria" userId="b7b3dcb9-390e-4552-820b-6a8e2cdcf002" providerId="ADAL" clId="{E5AE3413-FF45-4132-AD69-EC991B500312}" dt="2024-02-20T19:35:09.847" v="1220" actId="20577"/>
        <pc:sldMkLst>
          <pc:docMk/>
          <pc:sldMk cId="1391698848" sldId="357"/>
        </pc:sldMkLst>
      </pc:sldChg>
      <pc:sldChg chg="addSp delSp modSp mod modClrScheme chgLayout modNotesTx">
        <pc:chgData name="DeBlasio, Maria" userId="b7b3dcb9-390e-4552-820b-6a8e2cdcf002" providerId="ADAL" clId="{E5AE3413-FF45-4132-AD69-EC991B500312}" dt="2024-02-20T23:03:36.160" v="2146" actId="20577"/>
        <pc:sldMkLst>
          <pc:docMk/>
          <pc:sldMk cId="230397663" sldId="358"/>
        </pc:sldMkLst>
        <pc:spChg chg="del mod ord">
          <ac:chgData name="DeBlasio, Maria" userId="b7b3dcb9-390e-4552-820b-6a8e2cdcf002" providerId="ADAL" clId="{E5AE3413-FF45-4132-AD69-EC991B500312}" dt="2024-02-20T23:00:39.304" v="2060" actId="700"/>
          <ac:spMkLst>
            <pc:docMk/>
            <pc:sldMk cId="230397663" sldId="358"/>
            <ac:spMk id="2" creationId="{460DB4BE-732C-CB35-2EBC-0898E234D4DA}"/>
          </ac:spMkLst>
        </pc:spChg>
        <pc:spChg chg="mod ord">
          <ac:chgData name="DeBlasio, Maria" userId="b7b3dcb9-390e-4552-820b-6a8e2cdcf002" providerId="ADAL" clId="{E5AE3413-FF45-4132-AD69-EC991B500312}" dt="2024-02-20T23:01:03.007" v="2065" actId="700"/>
          <ac:spMkLst>
            <pc:docMk/>
            <pc:sldMk cId="230397663" sldId="358"/>
            <ac:spMk id="3" creationId="{D7D7B3AF-A4BD-209B-AFDF-48AA78D4CB0A}"/>
          </ac:spMkLst>
        </pc:spChg>
        <pc:spChg chg="add del mod ord">
          <ac:chgData name="DeBlasio, Maria" userId="b7b3dcb9-390e-4552-820b-6a8e2cdcf002" providerId="ADAL" clId="{E5AE3413-FF45-4132-AD69-EC991B500312}" dt="2024-02-20T23:00:11.140" v="2054" actId="700"/>
          <ac:spMkLst>
            <pc:docMk/>
            <pc:sldMk cId="230397663" sldId="358"/>
            <ac:spMk id="4" creationId="{6D3CF487-59BC-20A3-03A8-5AA62BFA6E7D}"/>
          </ac:spMkLst>
        </pc:spChg>
        <pc:spChg chg="add del mod ord">
          <ac:chgData name="DeBlasio, Maria" userId="b7b3dcb9-390e-4552-820b-6a8e2cdcf002" providerId="ADAL" clId="{E5AE3413-FF45-4132-AD69-EC991B500312}" dt="2024-02-20T23:00:11.140" v="2054" actId="700"/>
          <ac:spMkLst>
            <pc:docMk/>
            <pc:sldMk cId="230397663" sldId="358"/>
            <ac:spMk id="5" creationId="{26382338-2E3F-1F4E-1A9C-9A15530301AE}"/>
          </ac:spMkLst>
        </pc:spChg>
        <pc:spChg chg="add del mod ord">
          <ac:chgData name="DeBlasio, Maria" userId="b7b3dcb9-390e-4552-820b-6a8e2cdcf002" providerId="ADAL" clId="{E5AE3413-FF45-4132-AD69-EC991B500312}" dt="2024-02-20T23:01:03.007" v="2065" actId="700"/>
          <ac:spMkLst>
            <pc:docMk/>
            <pc:sldMk cId="230397663" sldId="358"/>
            <ac:spMk id="7" creationId="{BF1CDBC0-DDA7-A2B9-A2E7-C6565DDE35F2}"/>
          </ac:spMkLst>
        </pc:spChg>
        <pc:spChg chg="add del mod ord">
          <ac:chgData name="DeBlasio, Maria" userId="b7b3dcb9-390e-4552-820b-6a8e2cdcf002" providerId="ADAL" clId="{E5AE3413-FF45-4132-AD69-EC991B500312}" dt="2024-02-20T23:01:03.007" v="2065" actId="700"/>
          <ac:spMkLst>
            <pc:docMk/>
            <pc:sldMk cId="230397663" sldId="358"/>
            <ac:spMk id="8" creationId="{A5E96D34-6E37-39DE-5E5D-820714B45DAA}"/>
          </ac:spMkLst>
        </pc:spChg>
        <pc:spChg chg="add del mod ord">
          <ac:chgData name="DeBlasio, Maria" userId="b7b3dcb9-390e-4552-820b-6a8e2cdcf002" providerId="ADAL" clId="{E5AE3413-FF45-4132-AD69-EC991B500312}" dt="2024-02-20T23:01:03.007" v="2065" actId="700"/>
          <ac:spMkLst>
            <pc:docMk/>
            <pc:sldMk cId="230397663" sldId="358"/>
            <ac:spMk id="9" creationId="{95F31E19-FEBB-EB5E-A807-E7126831BF50}"/>
          </ac:spMkLst>
        </pc:spChg>
        <pc:spChg chg="add mod ord">
          <ac:chgData name="DeBlasio, Maria" userId="b7b3dcb9-390e-4552-820b-6a8e2cdcf002" providerId="ADAL" clId="{E5AE3413-FF45-4132-AD69-EC991B500312}" dt="2024-02-20T23:03:36.160" v="2146" actId="20577"/>
          <ac:spMkLst>
            <pc:docMk/>
            <pc:sldMk cId="230397663" sldId="358"/>
            <ac:spMk id="10" creationId="{4A3D1D16-2C6E-1E22-91D4-FDC55B71F990}"/>
          </ac:spMkLst>
        </pc:spChg>
        <pc:spChg chg="add mod ord">
          <ac:chgData name="DeBlasio, Maria" userId="b7b3dcb9-390e-4552-820b-6a8e2cdcf002" providerId="ADAL" clId="{E5AE3413-FF45-4132-AD69-EC991B500312}" dt="2024-02-20T23:01:49.821" v="2087" actId="114"/>
          <ac:spMkLst>
            <pc:docMk/>
            <pc:sldMk cId="230397663" sldId="358"/>
            <ac:spMk id="11" creationId="{68A4AE18-1937-A4A1-ACA2-095050C099B5}"/>
          </ac:spMkLst>
        </pc:spChg>
        <pc:spChg chg="add del mod ord">
          <ac:chgData name="DeBlasio, Maria" userId="b7b3dcb9-390e-4552-820b-6a8e2cdcf002" providerId="ADAL" clId="{E5AE3413-FF45-4132-AD69-EC991B500312}" dt="2024-02-20T23:01:18.229" v="2071"/>
          <ac:spMkLst>
            <pc:docMk/>
            <pc:sldMk cId="230397663" sldId="358"/>
            <ac:spMk id="12" creationId="{9F3B85FF-98AC-CD38-CEFB-C0C030D3A261}"/>
          </ac:spMkLst>
        </pc:spChg>
        <pc:graphicFrameChg chg="add del mod">
          <ac:chgData name="DeBlasio, Maria" userId="b7b3dcb9-390e-4552-820b-6a8e2cdcf002" providerId="ADAL" clId="{E5AE3413-FF45-4132-AD69-EC991B500312}" dt="2024-02-20T23:01:16.332" v="2070" actId="21"/>
          <ac:graphicFrameMkLst>
            <pc:docMk/>
            <pc:sldMk cId="230397663" sldId="358"/>
            <ac:graphicFrameMk id="6" creationId="{893FA3EC-5B7F-9061-3E99-E4641B396E5D}"/>
          </ac:graphicFrameMkLst>
        </pc:graphicFrameChg>
        <pc:graphicFrameChg chg="add mod">
          <ac:chgData name="DeBlasio, Maria" userId="b7b3dcb9-390e-4552-820b-6a8e2cdcf002" providerId="ADAL" clId="{E5AE3413-FF45-4132-AD69-EC991B500312}" dt="2024-02-20T23:02:06.004" v="2092" actId="14100"/>
          <ac:graphicFrameMkLst>
            <pc:docMk/>
            <pc:sldMk cId="230397663" sldId="358"/>
            <ac:graphicFrameMk id="13" creationId="{F11BB7E5-7CD4-A92B-45D3-D8E34800D308}"/>
          </ac:graphicFrameMkLst>
        </pc:graphicFrameChg>
      </pc:sldChg>
      <pc:sldChg chg="modSp mod ord modNotesTx">
        <pc:chgData name="DeBlasio, Maria" userId="b7b3dcb9-390e-4552-820b-6a8e2cdcf002" providerId="ADAL" clId="{E5AE3413-FF45-4132-AD69-EC991B500312}" dt="2024-02-20T23:07:03.463" v="2227" actId="1076"/>
        <pc:sldMkLst>
          <pc:docMk/>
          <pc:sldMk cId="2293980989" sldId="359"/>
        </pc:sldMkLst>
        <pc:spChg chg="mod">
          <ac:chgData name="DeBlasio, Maria" userId="b7b3dcb9-390e-4552-820b-6a8e2cdcf002" providerId="ADAL" clId="{E5AE3413-FF45-4132-AD69-EC991B500312}" dt="2024-02-20T23:07:03.463" v="2227" actId="1076"/>
          <ac:spMkLst>
            <pc:docMk/>
            <pc:sldMk cId="2293980989" sldId="359"/>
            <ac:spMk id="8" creationId="{E240119C-7ABA-181C-5E2B-79C70EF5CE11}"/>
          </ac:spMkLst>
        </pc:spChg>
      </pc:sldChg>
      <pc:sldChg chg="modSp mod modNotesTx">
        <pc:chgData name="DeBlasio, Maria" userId="b7b3dcb9-390e-4552-820b-6a8e2cdcf002" providerId="ADAL" clId="{E5AE3413-FF45-4132-AD69-EC991B500312}" dt="2024-02-20T19:59:32.508" v="1714" actId="255"/>
        <pc:sldMkLst>
          <pc:docMk/>
          <pc:sldMk cId="1616051872" sldId="360"/>
        </pc:sldMkLst>
        <pc:spChg chg="mod">
          <ac:chgData name="DeBlasio, Maria" userId="b7b3dcb9-390e-4552-820b-6a8e2cdcf002" providerId="ADAL" clId="{E5AE3413-FF45-4132-AD69-EC991B500312}" dt="2024-02-20T19:59:32.508" v="1714" actId="255"/>
          <ac:spMkLst>
            <pc:docMk/>
            <pc:sldMk cId="1616051872" sldId="360"/>
            <ac:spMk id="2" creationId="{FB7B3651-BDF0-993B-413E-6C921F3C28DE}"/>
          </ac:spMkLst>
        </pc:spChg>
      </pc:sldChg>
      <pc:sldChg chg="modSp mod modNotesTx">
        <pc:chgData name="DeBlasio, Maria" userId="b7b3dcb9-390e-4552-820b-6a8e2cdcf002" providerId="ADAL" clId="{E5AE3413-FF45-4132-AD69-EC991B500312}" dt="2024-02-20T23:21:43.547" v="2274"/>
        <pc:sldMkLst>
          <pc:docMk/>
          <pc:sldMk cId="1512179185" sldId="364"/>
        </pc:sldMkLst>
        <pc:spChg chg="mod">
          <ac:chgData name="DeBlasio, Maria" userId="b7b3dcb9-390e-4552-820b-6a8e2cdcf002" providerId="ADAL" clId="{E5AE3413-FF45-4132-AD69-EC991B500312}" dt="2024-02-20T14:34:00.604" v="4" actId="1076"/>
          <ac:spMkLst>
            <pc:docMk/>
            <pc:sldMk cId="1512179185" sldId="364"/>
            <ac:spMk id="2" creationId="{13800A3E-6787-3AD1-C05B-DE1FA1CC68E1}"/>
          </ac:spMkLst>
        </pc:spChg>
        <pc:graphicFrameChg chg="mod">
          <ac:chgData name="DeBlasio, Maria" userId="b7b3dcb9-390e-4552-820b-6a8e2cdcf002" providerId="ADAL" clId="{E5AE3413-FF45-4132-AD69-EC991B500312}" dt="2024-02-20T14:41:29.700" v="81"/>
          <ac:graphicFrameMkLst>
            <pc:docMk/>
            <pc:sldMk cId="1512179185" sldId="364"/>
            <ac:graphicFrameMk id="14" creationId="{C71458A5-4434-A543-8D48-F75CF13221F8}"/>
          </ac:graphicFrameMkLst>
        </pc:graphicFrameChg>
      </pc:sldChg>
      <pc:sldChg chg="modNotesTx">
        <pc:chgData name="DeBlasio, Maria" userId="b7b3dcb9-390e-4552-820b-6a8e2cdcf002" providerId="ADAL" clId="{E5AE3413-FF45-4132-AD69-EC991B500312}" dt="2024-02-20T14:43:38.739" v="114" actId="404"/>
        <pc:sldMkLst>
          <pc:docMk/>
          <pc:sldMk cId="2979110086" sldId="365"/>
        </pc:sldMkLst>
      </pc:sldChg>
      <pc:sldChg chg="modSp mod modNotesTx">
        <pc:chgData name="DeBlasio, Maria" userId="b7b3dcb9-390e-4552-820b-6a8e2cdcf002" providerId="ADAL" clId="{E5AE3413-FF45-4132-AD69-EC991B500312}" dt="2024-02-20T19:50:44.213" v="1524" actId="255"/>
        <pc:sldMkLst>
          <pc:docMk/>
          <pc:sldMk cId="2087815175" sldId="366"/>
        </pc:sldMkLst>
        <pc:spChg chg="mod">
          <ac:chgData name="DeBlasio, Maria" userId="b7b3dcb9-390e-4552-820b-6a8e2cdcf002" providerId="ADAL" clId="{E5AE3413-FF45-4132-AD69-EC991B500312}" dt="2024-02-20T19:50:44.213" v="1524" actId="255"/>
          <ac:spMkLst>
            <pc:docMk/>
            <pc:sldMk cId="2087815175" sldId="366"/>
            <ac:spMk id="2" creationId="{6D172178-F47E-2484-C383-0D44A282A02E}"/>
          </ac:spMkLst>
        </pc:spChg>
        <pc:spChg chg="mod">
          <ac:chgData name="DeBlasio, Maria" userId="b7b3dcb9-390e-4552-820b-6a8e2cdcf002" providerId="ADAL" clId="{E5AE3413-FF45-4132-AD69-EC991B500312}" dt="2024-02-20T14:58:10.162" v="118" actId="255"/>
          <ac:spMkLst>
            <pc:docMk/>
            <pc:sldMk cId="2087815175" sldId="366"/>
            <ac:spMk id="3" creationId="{BD4980AE-5D8A-0671-80D4-733C8AE141CB}"/>
          </ac:spMkLst>
        </pc:spChg>
      </pc:sldChg>
      <pc:sldChg chg="modSp mod ord">
        <pc:chgData name="DeBlasio, Maria" userId="b7b3dcb9-390e-4552-820b-6a8e2cdcf002" providerId="ADAL" clId="{E5AE3413-FF45-4132-AD69-EC991B500312}" dt="2024-02-20T23:41:53.350" v="2332"/>
        <pc:sldMkLst>
          <pc:docMk/>
          <pc:sldMk cId="4224382716" sldId="367"/>
        </pc:sldMkLst>
        <pc:spChg chg="mod">
          <ac:chgData name="DeBlasio, Maria" userId="b7b3dcb9-390e-4552-820b-6a8e2cdcf002" providerId="ADAL" clId="{E5AE3413-FF45-4132-AD69-EC991B500312}" dt="2024-02-20T20:00:29.985" v="1721" actId="20577"/>
          <ac:spMkLst>
            <pc:docMk/>
            <pc:sldMk cId="4224382716" sldId="367"/>
            <ac:spMk id="2" creationId="{A15B02EB-2639-1D5B-2BB6-CC52407094D4}"/>
          </ac:spMkLst>
        </pc:spChg>
      </pc:sldChg>
      <pc:sldChg chg="modSp mod ord">
        <pc:chgData name="DeBlasio, Maria" userId="b7b3dcb9-390e-4552-820b-6a8e2cdcf002" providerId="ADAL" clId="{E5AE3413-FF45-4132-AD69-EC991B500312}" dt="2024-02-20T20:10:51.645" v="1815"/>
        <pc:sldMkLst>
          <pc:docMk/>
          <pc:sldMk cId="233878543" sldId="368"/>
        </pc:sldMkLst>
        <pc:spChg chg="mod">
          <ac:chgData name="DeBlasio, Maria" userId="b7b3dcb9-390e-4552-820b-6a8e2cdcf002" providerId="ADAL" clId="{E5AE3413-FF45-4132-AD69-EC991B500312}" dt="2024-02-20T20:05:58.588" v="1800" actId="255"/>
          <ac:spMkLst>
            <pc:docMk/>
            <pc:sldMk cId="233878543" sldId="368"/>
            <ac:spMk id="2" creationId="{827B5961-B1B4-89C3-852B-971A8BE9D4ED}"/>
          </ac:spMkLst>
        </pc:spChg>
        <pc:spChg chg="mod">
          <ac:chgData name="DeBlasio, Maria" userId="b7b3dcb9-390e-4552-820b-6a8e2cdcf002" providerId="ADAL" clId="{E5AE3413-FF45-4132-AD69-EC991B500312}" dt="2024-02-20T20:06:14.918" v="1802" actId="2711"/>
          <ac:spMkLst>
            <pc:docMk/>
            <pc:sldMk cId="233878543" sldId="368"/>
            <ac:spMk id="3" creationId="{E87DCC03-3D18-0F39-044F-F8AB2BA2F36A}"/>
          </ac:spMkLst>
        </pc:spChg>
      </pc:sldChg>
      <pc:sldChg chg="modSp mod">
        <pc:chgData name="DeBlasio, Maria" userId="b7b3dcb9-390e-4552-820b-6a8e2cdcf002" providerId="ADAL" clId="{E5AE3413-FF45-4132-AD69-EC991B500312}" dt="2024-02-20T20:04:33.734" v="1730" actId="113"/>
        <pc:sldMkLst>
          <pc:docMk/>
          <pc:sldMk cId="3666928588" sldId="369"/>
        </pc:sldMkLst>
        <pc:spChg chg="mod">
          <ac:chgData name="DeBlasio, Maria" userId="b7b3dcb9-390e-4552-820b-6a8e2cdcf002" providerId="ADAL" clId="{E5AE3413-FF45-4132-AD69-EC991B500312}" dt="2024-02-20T20:04:23.791" v="1729"/>
          <ac:spMkLst>
            <pc:docMk/>
            <pc:sldMk cId="3666928588" sldId="369"/>
            <ac:spMk id="2" creationId="{F8100D06-150B-DF3D-C904-E211E3FF677A}"/>
          </ac:spMkLst>
        </pc:spChg>
        <pc:spChg chg="mod">
          <ac:chgData name="DeBlasio, Maria" userId="b7b3dcb9-390e-4552-820b-6a8e2cdcf002" providerId="ADAL" clId="{E5AE3413-FF45-4132-AD69-EC991B500312}" dt="2024-02-20T20:04:33.734" v="1730" actId="113"/>
          <ac:spMkLst>
            <pc:docMk/>
            <pc:sldMk cId="3666928588" sldId="369"/>
            <ac:spMk id="3" creationId="{3515CD19-4281-38B1-AAC1-3D4559474AB0}"/>
          </ac:spMkLst>
        </pc:spChg>
      </pc:sldChg>
      <pc:sldChg chg="modSp mod">
        <pc:chgData name="DeBlasio, Maria" userId="b7b3dcb9-390e-4552-820b-6a8e2cdcf002" providerId="ADAL" clId="{E5AE3413-FF45-4132-AD69-EC991B500312}" dt="2024-02-20T20:04:16.308" v="1727"/>
        <pc:sldMkLst>
          <pc:docMk/>
          <pc:sldMk cId="4084232667" sldId="370"/>
        </pc:sldMkLst>
        <pc:spChg chg="mod">
          <ac:chgData name="DeBlasio, Maria" userId="b7b3dcb9-390e-4552-820b-6a8e2cdcf002" providerId="ADAL" clId="{E5AE3413-FF45-4132-AD69-EC991B500312}" dt="2024-02-20T20:04:16.308" v="1727"/>
          <ac:spMkLst>
            <pc:docMk/>
            <pc:sldMk cId="4084232667" sldId="370"/>
            <ac:spMk id="2" creationId="{E49F7FCE-8CC7-6665-8C88-F37B7843D8A8}"/>
          </ac:spMkLst>
        </pc:spChg>
      </pc:sldChg>
      <pc:sldChg chg="modSp mod ord">
        <pc:chgData name="DeBlasio, Maria" userId="b7b3dcb9-390e-4552-820b-6a8e2cdcf002" providerId="ADAL" clId="{E5AE3413-FF45-4132-AD69-EC991B500312}" dt="2024-02-20T20:10:12.463" v="1811"/>
        <pc:sldMkLst>
          <pc:docMk/>
          <pc:sldMk cId="1625772494" sldId="371"/>
        </pc:sldMkLst>
        <pc:spChg chg="mod">
          <ac:chgData name="DeBlasio, Maria" userId="b7b3dcb9-390e-4552-820b-6a8e2cdcf002" providerId="ADAL" clId="{E5AE3413-FF45-4132-AD69-EC991B500312}" dt="2024-02-20T20:07:05.452" v="1807" actId="1076"/>
          <ac:spMkLst>
            <pc:docMk/>
            <pc:sldMk cId="1625772494" sldId="371"/>
            <ac:spMk id="2" creationId="{360C059E-18BD-35E2-F73D-362715D1CABC}"/>
          </ac:spMkLst>
        </pc:spChg>
      </pc:sldChg>
      <pc:sldChg chg="addSp delSp modSp mod modClrScheme chgLayout modNotesTx">
        <pc:chgData name="DeBlasio, Maria" userId="b7b3dcb9-390e-4552-820b-6a8e2cdcf002" providerId="ADAL" clId="{E5AE3413-FF45-4132-AD69-EC991B500312}" dt="2024-02-20T16:00:02.889" v="866" actId="1076"/>
        <pc:sldMkLst>
          <pc:docMk/>
          <pc:sldMk cId="371204712" sldId="373"/>
        </pc:sldMkLst>
        <pc:spChg chg="mod ord">
          <ac:chgData name="DeBlasio, Maria" userId="b7b3dcb9-390e-4552-820b-6a8e2cdcf002" providerId="ADAL" clId="{E5AE3413-FF45-4132-AD69-EC991B500312}" dt="2024-02-20T16:00:02.889" v="866" actId="1076"/>
          <ac:spMkLst>
            <pc:docMk/>
            <pc:sldMk cId="371204712" sldId="373"/>
            <ac:spMk id="2" creationId="{BD468138-0D31-3569-D951-167040365688}"/>
          </ac:spMkLst>
        </pc:spChg>
        <pc:spChg chg="mod ord">
          <ac:chgData name="DeBlasio, Maria" userId="b7b3dcb9-390e-4552-820b-6a8e2cdcf002" providerId="ADAL" clId="{E5AE3413-FF45-4132-AD69-EC991B500312}" dt="2024-02-20T15:58:56.667" v="862" actId="27636"/>
          <ac:spMkLst>
            <pc:docMk/>
            <pc:sldMk cId="371204712" sldId="373"/>
            <ac:spMk id="3" creationId="{8FB1DA04-BAF9-FA86-29A5-86873A827168}"/>
          </ac:spMkLst>
        </pc:spChg>
        <pc:spChg chg="mod ord">
          <ac:chgData name="DeBlasio, Maria" userId="b7b3dcb9-390e-4552-820b-6a8e2cdcf002" providerId="ADAL" clId="{E5AE3413-FF45-4132-AD69-EC991B500312}" dt="2024-02-20T15:58:56.647" v="860" actId="700"/>
          <ac:spMkLst>
            <pc:docMk/>
            <pc:sldMk cId="371204712" sldId="373"/>
            <ac:spMk id="4" creationId="{5D529C0C-0A90-11D0-09E6-405021C4C46F}"/>
          </ac:spMkLst>
        </pc:spChg>
        <pc:spChg chg="add del mod ord">
          <ac:chgData name="DeBlasio, Maria" userId="b7b3dcb9-390e-4552-820b-6a8e2cdcf002" providerId="ADAL" clId="{E5AE3413-FF45-4132-AD69-EC991B500312}" dt="2024-02-20T15:59:08.162" v="863" actId="22"/>
          <ac:spMkLst>
            <pc:docMk/>
            <pc:sldMk cId="371204712" sldId="373"/>
            <ac:spMk id="5" creationId="{0C4B842F-EE2F-A3E2-979A-28AA20AFED1C}"/>
          </ac:spMkLst>
        </pc:spChg>
        <pc:picChg chg="add mod ord">
          <ac:chgData name="DeBlasio, Maria" userId="b7b3dcb9-390e-4552-820b-6a8e2cdcf002" providerId="ADAL" clId="{E5AE3413-FF45-4132-AD69-EC991B500312}" dt="2024-02-20T15:59:14.617" v="865" actId="14100"/>
          <ac:picMkLst>
            <pc:docMk/>
            <pc:sldMk cId="371204712" sldId="373"/>
            <ac:picMk id="7" creationId="{720716D4-6F9D-8627-3A03-3BD73DAF426A}"/>
          </ac:picMkLst>
        </pc:picChg>
      </pc:sldChg>
      <pc:sldChg chg="ord">
        <pc:chgData name="DeBlasio, Maria" userId="b7b3dcb9-390e-4552-820b-6a8e2cdcf002" providerId="ADAL" clId="{E5AE3413-FF45-4132-AD69-EC991B500312}" dt="2024-02-20T23:44:49.166" v="2336"/>
        <pc:sldMkLst>
          <pc:docMk/>
          <pc:sldMk cId="1054409306" sldId="374"/>
        </pc:sldMkLst>
      </pc:sldChg>
      <pc:sldChg chg="ord">
        <pc:chgData name="DeBlasio, Maria" userId="b7b3dcb9-390e-4552-820b-6a8e2cdcf002" providerId="ADAL" clId="{E5AE3413-FF45-4132-AD69-EC991B500312}" dt="2024-02-20T23:44:49.166" v="2336"/>
        <pc:sldMkLst>
          <pc:docMk/>
          <pc:sldMk cId="553398114" sldId="375"/>
        </pc:sldMkLst>
      </pc:sldChg>
      <pc:sldChg chg="ord modNotesTx">
        <pc:chgData name="DeBlasio, Maria" userId="b7b3dcb9-390e-4552-820b-6a8e2cdcf002" providerId="ADAL" clId="{E5AE3413-FF45-4132-AD69-EC991B500312}" dt="2024-02-20T23:44:49.166" v="2336"/>
        <pc:sldMkLst>
          <pc:docMk/>
          <pc:sldMk cId="2823338188" sldId="376"/>
        </pc:sldMkLst>
      </pc:sldChg>
      <pc:sldChg chg="modSp del mod ord modNotesTx">
        <pc:chgData name="DeBlasio, Maria" userId="b7b3dcb9-390e-4552-820b-6a8e2cdcf002" providerId="ADAL" clId="{E5AE3413-FF45-4132-AD69-EC991B500312}" dt="2024-02-20T23:21:54.453" v="2275" actId="47"/>
        <pc:sldMkLst>
          <pc:docMk/>
          <pc:sldMk cId="1120505536" sldId="377"/>
        </pc:sldMkLst>
        <pc:spChg chg="mod">
          <ac:chgData name="DeBlasio, Maria" userId="b7b3dcb9-390e-4552-820b-6a8e2cdcf002" providerId="ADAL" clId="{E5AE3413-FF45-4132-AD69-EC991B500312}" dt="2024-02-20T23:21:29.669" v="2271" actId="21"/>
          <ac:spMkLst>
            <pc:docMk/>
            <pc:sldMk cId="1120505536" sldId="377"/>
            <ac:spMk id="3" creationId="{8DC16488-C6C9-1292-A078-9F86E9D834DE}"/>
          </ac:spMkLst>
        </pc:spChg>
      </pc:sldChg>
      <pc:sldChg chg="modSp del mod ord">
        <pc:chgData name="DeBlasio, Maria" userId="b7b3dcb9-390e-4552-820b-6a8e2cdcf002" providerId="ADAL" clId="{E5AE3413-FF45-4132-AD69-EC991B500312}" dt="2024-02-20T23:29:31.205" v="2326" actId="47"/>
        <pc:sldMkLst>
          <pc:docMk/>
          <pc:sldMk cId="303964842" sldId="378"/>
        </pc:sldMkLst>
        <pc:spChg chg="mod">
          <ac:chgData name="DeBlasio, Maria" userId="b7b3dcb9-390e-4552-820b-6a8e2cdcf002" providerId="ADAL" clId="{E5AE3413-FF45-4132-AD69-EC991B500312}" dt="2024-02-20T23:23:26.562" v="2278" actId="21"/>
          <ac:spMkLst>
            <pc:docMk/>
            <pc:sldMk cId="303964842" sldId="378"/>
            <ac:spMk id="3" creationId="{843D20F6-397C-ACED-F39B-D19D91449120}"/>
          </ac:spMkLst>
        </pc:spChg>
      </pc:sldChg>
      <pc:sldChg chg="addSp modSp mod ord modNotesTx">
        <pc:chgData name="DeBlasio, Maria" userId="b7b3dcb9-390e-4552-820b-6a8e2cdcf002" providerId="ADAL" clId="{E5AE3413-FF45-4132-AD69-EC991B500312}" dt="2024-02-20T23:06:02.258" v="2222" actId="20577"/>
        <pc:sldMkLst>
          <pc:docMk/>
          <pc:sldMk cId="4208708234" sldId="380"/>
        </pc:sldMkLst>
        <pc:spChg chg="mod">
          <ac:chgData name="DeBlasio, Maria" userId="b7b3dcb9-390e-4552-820b-6a8e2cdcf002" providerId="ADAL" clId="{E5AE3413-FF45-4132-AD69-EC991B500312}" dt="2024-02-20T19:54:09.593" v="1594" actId="255"/>
          <ac:spMkLst>
            <pc:docMk/>
            <pc:sldMk cId="4208708234" sldId="380"/>
            <ac:spMk id="2" creationId="{4ACB363F-F915-82EF-2553-D38BBD790263}"/>
          </ac:spMkLst>
        </pc:spChg>
        <pc:spChg chg="mod">
          <ac:chgData name="DeBlasio, Maria" userId="b7b3dcb9-390e-4552-820b-6a8e2cdcf002" providerId="ADAL" clId="{E5AE3413-FF45-4132-AD69-EC991B500312}" dt="2024-02-20T23:02:24.395" v="2094" actId="27636"/>
          <ac:spMkLst>
            <pc:docMk/>
            <pc:sldMk cId="4208708234" sldId="380"/>
            <ac:spMk id="3" creationId="{E5EC0FE8-FA74-5438-58E5-9195F63503E0}"/>
          </ac:spMkLst>
        </pc:spChg>
        <pc:picChg chg="add mod">
          <ac:chgData name="DeBlasio, Maria" userId="b7b3dcb9-390e-4552-820b-6a8e2cdcf002" providerId="ADAL" clId="{E5AE3413-FF45-4132-AD69-EC991B500312}" dt="2024-02-20T19:57:40.461" v="1609" actId="14100"/>
          <ac:picMkLst>
            <pc:docMk/>
            <pc:sldMk cId="4208708234" sldId="380"/>
            <ac:picMk id="6" creationId="{1DD171C5-CE4A-6B8C-73BA-03BDCB9DD844}"/>
          </ac:picMkLst>
        </pc:picChg>
      </pc:sldChg>
      <pc:sldChg chg="ord">
        <pc:chgData name="DeBlasio, Maria" userId="b7b3dcb9-390e-4552-820b-6a8e2cdcf002" providerId="ADAL" clId="{E5AE3413-FF45-4132-AD69-EC991B500312}" dt="2024-02-20T19:39:15.035" v="1230"/>
        <pc:sldMkLst>
          <pc:docMk/>
          <pc:sldMk cId="2742289547" sldId="382"/>
        </pc:sldMkLst>
      </pc:sldChg>
      <pc:sldChg chg="addSp delSp modSp mod ord modClrScheme chgLayout modNotesTx">
        <pc:chgData name="DeBlasio, Maria" userId="b7b3dcb9-390e-4552-820b-6a8e2cdcf002" providerId="ADAL" clId="{E5AE3413-FF45-4132-AD69-EC991B500312}" dt="2024-02-20T23:09:07.419" v="2246" actId="20577"/>
        <pc:sldMkLst>
          <pc:docMk/>
          <pc:sldMk cId="1124355081" sldId="383"/>
        </pc:sldMkLst>
        <pc:spChg chg="mod ord">
          <ac:chgData name="DeBlasio, Maria" userId="b7b3dcb9-390e-4552-820b-6a8e2cdcf002" providerId="ADAL" clId="{E5AE3413-FF45-4132-AD69-EC991B500312}" dt="2024-02-20T19:29:16.900" v="1034" actId="20577"/>
          <ac:spMkLst>
            <pc:docMk/>
            <pc:sldMk cId="1124355081" sldId="383"/>
            <ac:spMk id="2" creationId="{86874C21-B25D-FA55-6BA7-B06C67631E6A}"/>
          </ac:spMkLst>
        </pc:spChg>
        <pc:spChg chg="mod ord">
          <ac:chgData name="DeBlasio, Maria" userId="b7b3dcb9-390e-4552-820b-6a8e2cdcf002" providerId="ADAL" clId="{E5AE3413-FF45-4132-AD69-EC991B500312}" dt="2024-02-20T23:09:05.192" v="2245" actId="20577"/>
          <ac:spMkLst>
            <pc:docMk/>
            <pc:sldMk cId="1124355081" sldId="383"/>
            <ac:spMk id="3" creationId="{91908599-ADCC-6551-6EA9-F058143EFB16}"/>
          </ac:spMkLst>
        </pc:spChg>
        <pc:spChg chg="mod ord">
          <ac:chgData name="DeBlasio, Maria" userId="b7b3dcb9-390e-4552-820b-6a8e2cdcf002" providerId="ADAL" clId="{E5AE3413-FF45-4132-AD69-EC991B500312}" dt="2024-02-20T15:51:39.320" v="775" actId="700"/>
          <ac:spMkLst>
            <pc:docMk/>
            <pc:sldMk cId="1124355081" sldId="383"/>
            <ac:spMk id="4" creationId="{D15B3DF2-C793-529C-9D5D-A2D42636345D}"/>
          </ac:spMkLst>
        </pc:spChg>
        <pc:spChg chg="add del mod ord">
          <ac:chgData name="DeBlasio, Maria" userId="b7b3dcb9-390e-4552-820b-6a8e2cdcf002" providerId="ADAL" clId="{E5AE3413-FF45-4132-AD69-EC991B500312}" dt="2024-02-20T16:01:21.981" v="867" actId="22"/>
          <ac:spMkLst>
            <pc:docMk/>
            <pc:sldMk cId="1124355081" sldId="383"/>
            <ac:spMk id="5" creationId="{444199B3-3271-C6CA-5046-7DE892903B92}"/>
          </ac:spMkLst>
        </pc:spChg>
        <pc:picChg chg="add mod ord">
          <ac:chgData name="DeBlasio, Maria" userId="b7b3dcb9-390e-4552-820b-6a8e2cdcf002" providerId="ADAL" clId="{E5AE3413-FF45-4132-AD69-EC991B500312}" dt="2024-02-20T16:01:32.956" v="870" actId="14100"/>
          <ac:picMkLst>
            <pc:docMk/>
            <pc:sldMk cId="1124355081" sldId="383"/>
            <ac:picMk id="7" creationId="{2C910533-64D7-C549-0478-F2C5A676FB1A}"/>
          </ac:picMkLst>
        </pc:picChg>
      </pc:sldChg>
      <pc:sldChg chg="del">
        <pc:chgData name="DeBlasio, Maria" userId="b7b3dcb9-390e-4552-820b-6a8e2cdcf002" providerId="ADAL" clId="{E5AE3413-FF45-4132-AD69-EC991B500312}" dt="2024-02-20T19:49:54.554" v="1520" actId="47"/>
        <pc:sldMkLst>
          <pc:docMk/>
          <pc:sldMk cId="3461560420" sldId="384"/>
        </pc:sldMkLst>
      </pc:sldChg>
      <pc:sldChg chg="del">
        <pc:chgData name="DeBlasio, Maria" userId="b7b3dcb9-390e-4552-820b-6a8e2cdcf002" providerId="ADAL" clId="{E5AE3413-FF45-4132-AD69-EC991B500312}" dt="2024-02-20T15:50:45.709" v="735" actId="47"/>
        <pc:sldMkLst>
          <pc:docMk/>
          <pc:sldMk cId="2396391709" sldId="385"/>
        </pc:sldMkLst>
      </pc:sldChg>
      <pc:sldChg chg="ord">
        <pc:chgData name="DeBlasio, Maria" userId="b7b3dcb9-390e-4552-820b-6a8e2cdcf002" providerId="ADAL" clId="{E5AE3413-FF45-4132-AD69-EC991B500312}" dt="2024-02-20T20:10:12.463" v="1811"/>
        <pc:sldMkLst>
          <pc:docMk/>
          <pc:sldMk cId="2902286946" sldId="389"/>
        </pc:sldMkLst>
      </pc:sldChg>
      <pc:sldChg chg="ord">
        <pc:chgData name="DeBlasio, Maria" userId="b7b3dcb9-390e-4552-820b-6a8e2cdcf002" providerId="ADAL" clId="{E5AE3413-FF45-4132-AD69-EC991B500312}" dt="2024-02-20T20:10:12.463" v="1811"/>
        <pc:sldMkLst>
          <pc:docMk/>
          <pc:sldMk cId="13107017" sldId="390"/>
        </pc:sldMkLst>
      </pc:sldChg>
      <pc:sldChg chg="ord">
        <pc:chgData name="DeBlasio, Maria" userId="b7b3dcb9-390e-4552-820b-6a8e2cdcf002" providerId="ADAL" clId="{E5AE3413-FF45-4132-AD69-EC991B500312}" dt="2024-02-20T20:10:12.463" v="1811"/>
        <pc:sldMkLst>
          <pc:docMk/>
          <pc:sldMk cId="4263323578" sldId="391"/>
        </pc:sldMkLst>
      </pc:sldChg>
      <pc:sldChg chg="ord">
        <pc:chgData name="DeBlasio, Maria" userId="b7b3dcb9-390e-4552-820b-6a8e2cdcf002" providerId="ADAL" clId="{E5AE3413-FF45-4132-AD69-EC991B500312}" dt="2024-02-20T20:10:12.463" v="1811"/>
        <pc:sldMkLst>
          <pc:docMk/>
          <pc:sldMk cId="1099035740" sldId="392"/>
        </pc:sldMkLst>
      </pc:sldChg>
      <pc:sldChg chg="ord">
        <pc:chgData name="DeBlasio, Maria" userId="b7b3dcb9-390e-4552-820b-6a8e2cdcf002" providerId="ADAL" clId="{E5AE3413-FF45-4132-AD69-EC991B500312}" dt="2024-02-20T20:10:12.463" v="1811"/>
        <pc:sldMkLst>
          <pc:docMk/>
          <pc:sldMk cId="603913324" sldId="393"/>
        </pc:sldMkLst>
      </pc:sldChg>
      <pc:sldChg chg="ord">
        <pc:chgData name="DeBlasio, Maria" userId="b7b3dcb9-390e-4552-820b-6a8e2cdcf002" providerId="ADAL" clId="{E5AE3413-FF45-4132-AD69-EC991B500312}" dt="2024-02-20T20:10:12.463" v="1811"/>
        <pc:sldMkLst>
          <pc:docMk/>
          <pc:sldMk cId="2361204841" sldId="394"/>
        </pc:sldMkLst>
      </pc:sldChg>
      <pc:sldChg chg="addSp delSp modSp mod ord modClrScheme chgLayout">
        <pc:chgData name="DeBlasio, Maria" userId="b7b3dcb9-390e-4552-820b-6a8e2cdcf002" providerId="ADAL" clId="{E5AE3413-FF45-4132-AD69-EC991B500312}" dt="2024-02-20T16:13:43.787" v="1009"/>
        <pc:sldMkLst>
          <pc:docMk/>
          <pc:sldMk cId="289620217" sldId="395"/>
        </pc:sldMkLst>
        <pc:spChg chg="mod ord">
          <ac:chgData name="DeBlasio, Maria" userId="b7b3dcb9-390e-4552-820b-6a8e2cdcf002" providerId="ADAL" clId="{E5AE3413-FF45-4132-AD69-EC991B500312}" dt="2024-02-20T16:07:33.914" v="948" actId="27636"/>
          <ac:spMkLst>
            <pc:docMk/>
            <pc:sldMk cId="289620217" sldId="395"/>
            <ac:spMk id="2" creationId="{21CBAF45-9F29-00EF-8402-BBD0C1E7F526}"/>
          </ac:spMkLst>
        </pc:spChg>
        <pc:spChg chg="mod ord">
          <ac:chgData name="DeBlasio, Maria" userId="b7b3dcb9-390e-4552-820b-6a8e2cdcf002" providerId="ADAL" clId="{E5AE3413-FF45-4132-AD69-EC991B500312}" dt="2024-02-20T16:07:07.708" v="939" actId="700"/>
          <ac:spMkLst>
            <pc:docMk/>
            <pc:sldMk cId="289620217" sldId="395"/>
            <ac:spMk id="4" creationId="{45D50CF9-FE1D-8291-3EE1-D549E3C0F6E9}"/>
          </ac:spMkLst>
        </pc:spChg>
        <pc:spChg chg="add del mod ord">
          <ac:chgData name="DeBlasio, Maria" userId="b7b3dcb9-390e-4552-820b-6a8e2cdcf002" providerId="ADAL" clId="{E5AE3413-FF45-4132-AD69-EC991B500312}" dt="2024-02-20T16:07:13.079" v="940" actId="22"/>
          <ac:spMkLst>
            <pc:docMk/>
            <pc:sldMk cId="289620217" sldId="395"/>
            <ac:spMk id="7" creationId="{56E24211-8CB4-9A8A-7737-055138F6CA11}"/>
          </ac:spMkLst>
        </pc:spChg>
        <pc:picChg chg="del">
          <ac:chgData name="DeBlasio, Maria" userId="b7b3dcb9-390e-4552-820b-6a8e2cdcf002" providerId="ADAL" clId="{E5AE3413-FF45-4132-AD69-EC991B500312}" dt="2024-02-20T16:06:36.112" v="937" actId="478"/>
          <ac:picMkLst>
            <pc:docMk/>
            <pc:sldMk cId="289620217" sldId="395"/>
            <ac:picMk id="3" creationId="{69E744A3-1DC7-9C21-15FF-9F4D4551A296}"/>
          </ac:picMkLst>
        </pc:picChg>
        <pc:picChg chg="add del">
          <ac:chgData name="DeBlasio, Maria" userId="b7b3dcb9-390e-4552-820b-6a8e2cdcf002" providerId="ADAL" clId="{E5AE3413-FF45-4132-AD69-EC991B500312}" dt="2024-02-20T16:07:18.722" v="942" actId="478"/>
          <ac:picMkLst>
            <pc:docMk/>
            <pc:sldMk cId="289620217" sldId="395"/>
            <ac:picMk id="6" creationId="{34FCA43E-2F38-8089-351F-3852A7C4794E}"/>
          </ac:picMkLst>
        </pc:picChg>
        <pc:picChg chg="add mod ord">
          <ac:chgData name="DeBlasio, Maria" userId="b7b3dcb9-390e-4552-820b-6a8e2cdcf002" providerId="ADAL" clId="{E5AE3413-FF45-4132-AD69-EC991B500312}" dt="2024-02-20T16:07:22.396" v="943" actId="1076"/>
          <ac:picMkLst>
            <pc:docMk/>
            <pc:sldMk cId="289620217" sldId="395"/>
            <ac:picMk id="9" creationId="{024BB0A0-ACAA-CA17-5E22-AE7FA0A26CDB}"/>
          </ac:picMkLst>
        </pc:picChg>
      </pc:sldChg>
      <pc:sldChg chg="modSp del mod">
        <pc:chgData name="DeBlasio, Maria" userId="b7b3dcb9-390e-4552-820b-6a8e2cdcf002" providerId="ADAL" clId="{E5AE3413-FF45-4132-AD69-EC991B500312}" dt="2024-02-20T16:13:49.979" v="1010" actId="47"/>
        <pc:sldMkLst>
          <pc:docMk/>
          <pc:sldMk cId="963652454" sldId="396"/>
        </pc:sldMkLst>
        <pc:spChg chg="mod">
          <ac:chgData name="DeBlasio, Maria" userId="b7b3dcb9-390e-4552-820b-6a8e2cdcf002" providerId="ADAL" clId="{E5AE3413-FF45-4132-AD69-EC991B500312}" dt="2024-02-20T16:10:39.684" v="949" actId="21"/>
          <ac:spMkLst>
            <pc:docMk/>
            <pc:sldMk cId="963652454" sldId="396"/>
            <ac:spMk id="3" creationId="{40DA1CC5-58BE-F325-8979-8A24008D8E93}"/>
          </ac:spMkLst>
        </pc:spChg>
      </pc:sldChg>
      <pc:sldChg chg="modSp mod modNotesTx">
        <pc:chgData name="DeBlasio, Maria" userId="b7b3dcb9-390e-4552-820b-6a8e2cdcf002" providerId="ADAL" clId="{E5AE3413-FF45-4132-AD69-EC991B500312}" dt="2024-02-20T16:15:06.551" v="1018" actId="113"/>
        <pc:sldMkLst>
          <pc:docMk/>
          <pc:sldMk cId="2049571052" sldId="397"/>
        </pc:sldMkLst>
        <pc:spChg chg="mod">
          <ac:chgData name="DeBlasio, Maria" userId="b7b3dcb9-390e-4552-820b-6a8e2cdcf002" providerId="ADAL" clId="{E5AE3413-FF45-4132-AD69-EC991B500312}" dt="2024-02-20T16:11:02.093" v="954" actId="27636"/>
          <ac:spMkLst>
            <pc:docMk/>
            <pc:sldMk cId="2049571052" sldId="397"/>
            <ac:spMk id="5" creationId="{8B6C12C0-1744-C805-BEDF-6BB50735E1DD}"/>
          </ac:spMkLst>
        </pc:spChg>
      </pc:sldChg>
      <pc:sldChg chg="del ord">
        <pc:chgData name="DeBlasio, Maria" userId="b7b3dcb9-390e-4552-820b-6a8e2cdcf002" providerId="ADAL" clId="{E5AE3413-FF45-4132-AD69-EC991B500312}" dt="2024-02-20T23:42:42.807" v="2333" actId="47"/>
        <pc:sldMkLst>
          <pc:docMk/>
          <pc:sldMk cId="970498338" sldId="401"/>
        </pc:sldMkLst>
      </pc:sldChg>
      <pc:sldChg chg="modSp mod">
        <pc:chgData name="DeBlasio, Maria" userId="b7b3dcb9-390e-4552-820b-6a8e2cdcf002" providerId="ADAL" clId="{E5AE3413-FF45-4132-AD69-EC991B500312}" dt="2024-02-20T22:48:24.924" v="1871" actId="27636"/>
        <pc:sldMkLst>
          <pc:docMk/>
          <pc:sldMk cId="1055290210" sldId="405"/>
        </pc:sldMkLst>
        <pc:spChg chg="mod">
          <ac:chgData name="DeBlasio, Maria" userId="b7b3dcb9-390e-4552-820b-6a8e2cdcf002" providerId="ADAL" clId="{E5AE3413-FF45-4132-AD69-EC991B500312}" dt="2024-02-20T22:48:24.924" v="1871" actId="27636"/>
          <ac:spMkLst>
            <pc:docMk/>
            <pc:sldMk cId="1055290210" sldId="405"/>
            <ac:spMk id="3" creationId="{FB98832B-669F-BD87-2552-756A509F1910}"/>
          </ac:spMkLst>
        </pc:spChg>
      </pc:sldChg>
      <pc:sldChg chg="addSp modSp mod modNotesTx">
        <pc:chgData name="DeBlasio, Maria" userId="b7b3dcb9-390e-4552-820b-6a8e2cdcf002" providerId="ADAL" clId="{E5AE3413-FF45-4132-AD69-EC991B500312}" dt="2024-02-20T16:12:46.299" v="1005" actId="20577"/>
        <pc:sldMkLst>
          <pc:docMk/>
          <pc:sldMk cId="628454629" sldId="408"/>
        </pc:sldMkLst>
        <pc:spChg chg="mod">
          <ac:chgData name="DeBlasio, Maria" userId="b7b3dcb9-390e-4552-820b-6a8e2cdcf002" providerId="ADAL" clId="{E5AE3413-FF45-4132-AD69-EC991B500312}" dt="2024-02-20T16:12:34.205" v="1004" actId="20577"/>
          <ac:spMkLst>
            <pc:docMk/>
            <pc:sldMk cId="628454629" sldId="408"/>
            <ac:spMk id="2" creationId="{CF247C4F-9553-6C34-EDFA-ECD292CE47E8}"/>
          </ac:spMkLst>
        </pc:spChg>
        <pc:picChg chg="add mod">
          <ac:chgData name="DeBlasio, Maria" userId="b7b3dcb9-390e-4552-820b-6a8e2cdcf002" providerId="ADAL" clId="{E5AE3413-FF45-4132-AD69-EC991B500312}" dt="2024-02-20T16:11:45.284" v="958"/>
          <ac:picMkLst>
            <pc:docMk/>
            <pc:sldMk cId="628454629" sldId="408"/>
            <ac:picMk id="5" creationId="{672C9C4E-2423-AC62-3F4F-3773176C246F}"/>
          </ac:picMkLst>
        </pc:picChg>
      </pc:sldChg>
      <pc:sldChg chg="modSp mod">
        <pc:chgData name="DeBlasio, Maria" userId="b7b3dcb9-390e-4552-820b-6a8e2cdcf002" providerId="ADAL" clId="{E5AE3413-FF45-4132-AD69-EC991B500312}" dt="2024-02-20T19:34:21.446" v="1212" actId="20577"/>
        <pc:sldMkLst>
          <pc:docMk/>
          <pc:sldMk cId="3656089440" sldId="409"/>
        </pc:sldMkLst>
        <pc:spChg chg="mod">
          <ac:chgData name="DeBlasio, Maria" userId="b7b3dcb9-390e-4552-820b-6a8e2cdcf002" providerId="ADAL" clId="{E5AE3413-FF45-4132-AD69-EC991B500312}" dt="2024-02-20T19:34:21.446" v="1212" actId="20577"/>
          <ac:spMkLst>
            <pc:docMk/>
            <pc:sldMk cId="3656089440" sldId="409"/>
            <ac:spMk id="2" creationId="{CF247C4F-9553-6C34-EDFA-ECD292CE47E8}"/>
          </ac:spMkLst>
        </pc:spChg>
      </pc:sldChg>
      <pc:sldChg chg="del">
        <pc:chgData name="DeBlasio, Maria" userId="b7b3dcb9-390e-4552-820b-6a8e2cdcf002" providerId="ADAL" clId="{E5AE3413-FF45-4132-AD69-EC991B500312}" dt="2024-02-20T16:11:55.781" v="959" actId="47"/>
        <pc:sldMkLst>
          <pc:docMk/>
          <pc:sldMk cId="4076351451" sldId="410"/>
        </pc:sldMkLst>
      </pc:sldChg>
      <pc:sldChg chg="modNotesTx">
        <pc:chgData name="DeBlasio, Maria" userId="b7b3dcb9-390e-4552-820b-6a8e2cdcf002" providerId="ADAL" clId="{E5AE3413-FF45-4132-AD69-EC991B500312}" dt="2024-02-20T15:47:56.380" v="734"/>
        <pc:sldMkLst>
          <pc:docMk/>
          <pc:sldMk cId="1203304341" sldId="411"/>
        </pc:sldMkLst>
      </pc:sldChg>
      <pc:sldChg chg="modSp mod ord modNotesTx">
        <pc:chgData name="DeBlasio, Maria" userId="b7b3dcb9-390e-4552-820b-6a8e2cdcf002" providerId="ADAL" clId="{E5AE3413-FF45-4132-AD69-EC991B500312}" dt="2024-02-20T20:10:42.042" v="1813"/>
        <pc:sldMkLst>
          <pc:docMk/>
          <pc:sldMk cId="3477006694" sldId="412"/>
        </pc:sldMkLst>
        <pc:spChg chg="mod">
          <ac:chgData name="DeBlasio, Maria" userId="b7b3dcb9-390e-4552-820b-6a8e2cdcf002" providerId="ADAL" clId="{E5AE3413-FF45-4132-AD69-EC991B500312}" dt="2024-02-20T15:47:16.398" v="732" actId="255"/>
          <ac:spMkLst>
            <pc:docMk/>
            <pc:sldMk cId="3477006694" sldId="412"/>
            <ac:spMk id="2" creationId="{E49F7FCE-8CC7-6665-8C88-F37B7843D8A8}"/>
          </ac:spMkLst>
        </pc:spChg>
      </pc:sldChg>
      <pc:sldChg chg="ord">
        <pc:chgData name="DeBlasio, Maria" userId="b7b3dcb9-390e-4552-820b-6a8e2cdcf002" providerId="ADAL" clId="{E5AE3413-FF45-4132-AD69-EC991B500312}" dt="2024-02-20T19:39:08.401" v="1226"/>
        <pc:sldMkLst>
          <pc:docMk/>
          <pc:sldMk cId="4095364796" sldId="418"/>
        </pc:sldMkLst>
      </pc:sldChg>
      <pc:sldChg chg="ord">
        <pc:chgData name="DeBlasio, Maria" userId="b7b3dcb9-390e-4552-820b-6a8e2cdcf002" providerId="ADAL" clId="{E5AE3413-FF45-4132-AD69-EC991B500312}" dt="2024-02-20T19:39:10.423" v="1228"/>
        <pc:sldMkLst>
          <pc:docMk/>
          <pc:sldMk cId="1136492561" sldId="419"/>
        </pc:sldMkLst>
      </pc:sldChg>
      <pc:sldChg chg="ord modNotesTx">
        <pc:chgData name="DeBlasio, Maria" userId="b7b3dcb9-390e-4552-820b-6a8e2cdcf002" providerId="ADAL" clId="{E5AE3413-FF45-4132-AD69-EC991B500312}" dt="2024-02-20T23:11:30.919" v="2268"/>
        <pc:sldMkLst>
          <pc:docMk/>
          <pc:sldMk cId="4122637883" sldId="423"/>
        </pc:sldMkLst>
      </pc:sldChg>
      <pc:sldChg chg="modNotesTx">
        <pc:chgData name="DeBlasio, Maria" userId="b7b3dcb9-390e-4552-820b-6a8e2cdcf002" providerId="ADAL" clId="{E5AE3413-FF45-4132-AD69-EC991B500312}" dt="2024-02-20T19:34:57.022" v="1218" actId="20577"/>
        <pc:sldMkLst>
          <pc:docMk/>
          <pc:sldMk cId="3072560000" sldId="424"/>
        </pc:sldMkLst>
      </pc:sldChg>
      <pc:sldChg chg="ord">
        <pc:chgData name="DeBlasio, Maria" userId="b7b3dcb9-390e-4552-820b-6a8e2cdcf002" providerId="ADAL" clId="{E5AE3413-FF45-4132-AD69-EC991B500312}" dt="2024-02-20T19:39:17.379" v="1232"/>
        <pc:sldMkLst>
          <pc:docMk/>
          <pc:sldMk cId="3129421951" sldId="426"/>
        </pc:sldMkLst>
      </pc:sldChg>
      <pc:sldChg chg="ord">
        <pc:chgData name="DeBlasio, Maria" userId="b7b3dcb9-390e-4552-820b-6a8e2cdcf002" providerId="ADAL" clId="{E5AE3413-FF45-4132-AD69-EC991B500312}" dt="2024-02-20T23:40:22.426" v="2330"/>
        <pc:sldMkLst>
          <pc:docMk/>
          <pc:sldMk cId="1639842369" sldId="427"/>
        </pc:sldMkLst>
      </pc:sldChg>
      <pc:sldChg chg="ord modNotesTx">
        <pc:chgData name="DeBlasio, Maria" userId="b7b3dcb9-390e-4552-820b-6a8e2cdcf002" providerId="ADAL" clId="{E5AE3413-FF45-4132-AD69-EC991B500312}" dt="2024-02-20T23:39:17.865" v="2328"/>
        <pc:sldMkLst>
          <pc:docMk/>
          <pc:sldMk cId="3821519455" sldId="428"/>
        </pc:sldMkLst>
      </pc:sldChg>
      <pc:sldChg chg="addSp delSp modSp add mod ord modNotesTx">
        <pc:chgData name="DeBlasio, Maria" userId="b7b3dcb9-390e-4552-820b-6a8e2cdcf002" providerId="ADAL" clId="{E5AE3413-FF45-4132-AD69-EC991B500312}" dt="2024-02-20T23:39:17.865" v="2328"/>
        <pc:sldMkLst>
          <pc:docMk/>
          <pc:sldMk cId="4111884917" sldId="429"/>
        </pc:sldMkLst>
        <pc:spChg chg="mod">
          <ac:chgData name="DeBlasio, Maria" userId="b7b3dcb9-390e-4552-820b-6a8e2cdcf002" providerId="ADAL" clId="{E5AE3413-FF45-4132-AD69-EC991B500312}" dt="2024-02-20T15:01:18.452" v="292" actId="20577"/>
          <ac:spMkLst>
            <pc:docMk/>
            <pc:sldMk cId="4111884917" sldId="429"/>
            <ac:spMk id="2" creationId="{6D172178-F47E-2484-C383-0D44A282A02E}"/>
          </ac:spMkLst>
        </pc:spChg>
        <pc:spChg chg="mod">
          <ac:chgData name="DeBlasio, Maria" userId="b7b3dcb9-390e-4552-820b-6a8e2cdcf002" providerId="ADAL" clId="{E5AE3413-FF45-4132-AD69-EC991B500312}" dt="2024-02-20T15:31:29.449" v="471" actId="20577"/>
          <ac:spMkLst>
            <pc:docMk/>
            <pc:sldMk cId="4111884917" sldId="429"/>
            <ac:spMk id="3" creationId="{BD4980AE-5D8A-0671-80D4-733C8AE141CB}"/>
          </ac:spMkLst>
        </pc:spChg>
        <pc:spChg chg="add del mod">
          <ac:chgData name="DeBlasio, Maria" userId="b7b3dcb9-390e-4552-820b-6a8e2cdcf002" providerId="ADAL" clId="{E5AE3413-FF45-4132-AD69-EC991B500312}" dt="2024-02-20T15:12:43.556" v="307" actId="22"/>
          <ac:spMkLst>
            <pc:docMk/>
            <pc:sldMk cId="4111884917" sldId="429"/>
            <ac:spMk id="6" creationId="{B9DA8688-3D98-28E4-34F6-A8A4DF035C36}"/>
          </ac:spMkLst>
        </pc:spChg>
        <pc:picChg chg="add mod ord">
          <ac:chgData name="DeBlasio, Maria" userId="b7b3dcb9-390e-4552-820b-6a8e2cdcf002" providerId="ADAL" clId="{E5AE3413-FF45-4132-AD69-EC991B500312}" dt="2024-02-20T15:12:58.886" v="310" actId="1076"/>
          <ac:picMkLst>
            <pc:docMk/>
            <pc:sldMk cId="4111884917" sldId="429"/>
            <ac:picMk id="8" creationId="{1C7BB899-DE8E-82C5-9766-0C46AAAA86E6}"/>
          </ac:picMkLst>
        </pc:picChg>
        <pc:picChg chg="del">
          <ac:chgData name="DeBlasio, Maria" userId="b7b3dcb9-390e-4552-820b-6a8e2cdcf002" providerId="ADAL" clId="{E5AE3413-FF45-4132-AD69-EC991B500312}" dt="2024-02-20T15:02:30.674" v="306" actId="478"/>
          <ac:picMkLst>
            <pc:docMk/>
            <pc:sldMk cId="4111884917" sldId="429"/>
            <ac:picMk id="9" creationId="{5D937BC6-391C-6E4D-F4CB-F1FBA62A6588}"/>
          </ac:picMkLst>
        </pc:picChg>
      </pc:sldChg>
      <pc:sldChg chg="modSp add mod modNotesTx">
        <pc:chgData name="DeBlasio, Maria" userId="b7b3dcb9-390e-4552-820b-6a8e2cdcf002" providerId="ADAL" clId="{E5AE3413-FF45-4132-AD69-EC991B500312}" dt="2024-02-20T15:43:15.953" v="708" actId="20577"/>
        <pc:sldMkLst>
          <pc:docMk/>
          <pc:sldMk cId="4096080450" sldId="430"/>
        </pc:sldMkLst>
        <pc:spChg chg="mod">
          <ac:chgData name="DeBlasio, Maria" userId="b7b3dcb9-390e-4552-820b-6a8e2cdcf002" providerId="ADAL" clId="{E5AE3413-FF45-4132-AD69-EC991B500312}" dt="2024-02-20T15:43:11.193" v="707" actId="20577"/>
          <ac:spMkLst>
            <pc:docMk/>
            <pc:sldMk cId="4096080450" sldId="430"/>
            <ac:spMk id="3" creationId="{8FB1DA04-BAF9-FA86-29A5-86873A827168}"/>
          </ac:spMkLst>
        </pc:spChg>
      </pc:sldChg>
      <pc:sldChg chg="addSp delSp modSp add mod ord modClrScheme chgLayout">
        <pc:chgData name="DeBlasio, Maria" userId="b7b3dcb9-390e-4552-820b-6a8e2cdcf002" providerId="ADAL" clId="{E5AE3413-FF45-4132-AD69-EC991B500312}" dt="2024-02-20T23:39:17.865" v="2328"/>
        <pc:sldMkLst>
          <pc:docMk/>
          <pc:sldMk cId="1491379312" sldId="431"/>
        </pc:sldMkLst>
        <pc:spChg chg="mod">
          <ac:chgData name="DeBlasio, Maria" userId="b7b3dcb9-390e-4552-820b-6a8e2cdcf002" providerId="ADAL" clId="{E5AE3413-FF45-4132-AD69-EC991B500312}" dt="2024-02-20T15:53:35.187" v="790" actId="26606"/>
          <ac:spMkLst>
            <pc:docMk/>
            <pc:sldMk cId="1491379312" sldId="431"/>
            <ac:spMk id="2" creationId="{6D172178-F47E-2484-C383-0D44A282A02E}"/>
          </ac:spMkLst>
        </pc:spChg>
        <pc:spChg chg="del mod">
          <ac:chgData name="DeBlasio, Maria" userId="b7b3dcb9-390e-4552-820b-6a8e2cdcf002" providerId="ADAL" clId="{E5AE3413-FF45-4132-AD69-EC991B500312}" dt="2024-02-20T15:53:37.482" v="791" actId="478"/>
          <ac:spMkLst>
            <pc:docMk/>
            <pc:sldMk cId="1491379312" sldId="431"/>
            <ac:spMk id="3" creationId="{BD4980AE-5D8A-0671-80D4-733C8AE141CB}"/>
          </ac:spMkLst>
        </pc:spChg>
        <pc:spChg chg="mod">
          <ac:chgData name="DeBlasio, Maria" userId="b7b3dcb9-390e-4552-820b-6a8e2cdcf002" providerId="ADAL" clId="{E5AE3413-FF45-4132-AD69-EC991B500312}" dt="2024-02-20T15:53:35.187" v="790" actId="26606"/>
          <ac:spMkLst>
            <pc:docMk/>
            <pc:sldMk cId="1491379312" sldId="431"/>
            <ac:spMk id="4" creationId="{031AB94A-F530-13D2-A9D5-58EC4206E1C6}"/>
          </ac:spMkLst>
        </pc:spChg>
        <pc:spChg chg="add del mod">
          <ac:chgData name="DeBlasio, Maria" userId="b7b3dcb9-390e-4552-820b-6a8e2cdcf002" providerId="ADAL" clId="{E5AE3413-FF45-4132-AD69-EC991B500312}" dt="2024-02-20T15:53:55.898" v="793" actId="478"/>
          <ac:spMkLst>
            <pc:docMk/>
            <pc:sldMk cId="1491379312" sldId="431"/>
            <ac:spMk id="6" creationId="{992C0B73-DF4C-7FDE-F3F7-FC417A67B150}"/>
          </ac:spMkLst>
        </pc:spChg>
        <pc:spChg chg="add del mod">
          <ac:chgData name="DeBlasio, Maria" userId="b7b3dcb9-390e-4552-820b-6a8e2cdcf002" providerId="ADAL" clId="{E5AE3413-FF45-4132-AD69-EC991B500312}" dt="2024-02-20T15:53:40.228" v="792" actId="478"/>
          <ac:spMkLst>
            <pc:docMk/>
            <pc:sldMk cId="1491379312" sldId="431"/>
            <ac:spMk id="11" creationId="{44BD7469-5390-91D6-B1AA-F833C9F04992}"/>
          </ac:spMkLst>
        </pc:spChg>
        <pc:picChg chg="del">
          <ac:chgData name="DeBlasio, Maria" userId="b7b3dcb9-390e-4552-820b-6a8e2cdcf002" providerId="ADAL" clId="{E5AE3413-FF45-4132-AD69-EC991B500312}" dt="2024-02-20T15:53:03.579" v="780" actId="478"/>
          <ac:picMkLst>
            <pc:docMk/>
            <pc:sldMk cId="1491379312" sldId="431"/>
            <ac:picMk id="8" creationId="{1C7BB899-DE8E-82C5-9766-0C46AAAA86E6}"/>
          </ac:picMkLst>
        </pc:picChg>
        <pc:picChg chg="add del mod">
          <ac:chgData name="DeBlasio, Maria" userId="b7b3dcb9-390e-4552-820b-6a8e2cdcf002" providerId="ADAL" clId="{E5AE3413-FF45-4132-AD69-EC991B500312}" dt="2024-02-20T15:53:34.510" v="789" actId="22"/>
          <ac:picMkLst>
            <pc:docMk/>
            <pc:sldMk cId="1491379312" sldId="431"/>
            <ac:picMk id="9" creationId="{32D9DCF3-E7E0-644D-C5D7-72BD1DA44192}"/>
          </ac:picMkLst>
        </pc:picChg>
        <pc:picChg chg="add mod">
          <ac:chgData name="DeBlasio, Maria" userId="b7b3dcb9-390e-4552-820b-6a8e2cdcf002" providerId="ADAL" clId="{E5AE3413-FF45-4132-AD69-EC991B500312}" dt="2024-02-20T15:54:19.815" v="800" actId="1076"/>
          <ac:picMkLst>
            <pc:docMk/>
            <pc:sldMk cId="1491379312" sldId="431"/>
            <ac:picMk id="13" creationId="{52AA92DF-A8FB-5664-C497-AEF8F9A30B86}"/>
          </ac:picMkLst>
        </pc:picChg>
      </pc:sldChg>
      <pc:sldChg chg="addSp delSp modSp add mod ord modNotesTx">
        <pc:chgData name="DeBlasio, Maria" userId="b7b3dcb9-390e-4552-820b-6a8e2cdcf002" providerId="ADAL" clId="{E5AE3413-FF45-4132-AD69-EC991B500312}" dt="2024-02-20T23:39:17.865" v="2328"/>
        <pc:sldMkLst>
          <pc:docMk/>
          <pc:sldMk cId="1309760119" sldId="432"/>
        </pc:sldMkLst>
        <pc:spChg chg="mod">
          <ac:chgData name="DeBlasio, Maria" userId="b7b3dcb9-390e-4552-820b-6a8e2cdcf002" providerId="ADAL" clId="{E5AE3413-FF45-4132-AD69-EC991B500312}" dt="2024-02-20T15:55:33.847" v="850" actId="20577"/>
          <ac:spMkLst>
            <pc:docMk/>
            <pc:sldMk cId="1309760119" sldId="432"/>
            <ac:spMk id="2" creationId="{6D172178-F47E-2484-C383-0D44A282A02E}"/>
          </ac:spMkLst>
        </pc:spChg>
        <pc:spChg chg="add del mod">
          <ac:chgData name="DeBlasio, Maria" userId="b7b3dcb9-390e-4552-820b-6a8e2cdcf002" providerId="ADAL" clId="{E5AE3413-FF45-4132-AD69-EC991B500312}" dt="2024-02-20T15:56:32.711" v="855" actId="478"/>
          <ac:spMkLst>
            <pc:docMk/>
            <pc:sldMk cId="1309760119" sldId="432"/>
            <ac:spMk id="6" creationId="{5C956D28-4E65-6486-D733-1418E49D0DB1}"/>
          </ac:spMkLst>
        </pc:spChg>
        <pc:picChg chg="del">
          <ac:chgData name="DeBlasio, Maria" userId="b7b3dcb9-390e-4552-820b-6a8e2cdcf002" providerId="ADAL" clId="{E5AE3413-FF45-4132-AD69-EC991B500312}" dt="2024-02-20T15:56:20.122" v="852" actId="478"/>
          <ac:picMkLst>
            <pc:docMk/>
            <pc:sldMk cId="1309760119" sldId="432"/>
            <ac:picMk id="8" creationId="{1C7BB899-DE8E-82C5-9766-0C46AAAA86E6}"/>
          </ac:picMkLst>
        </pc:picChg>
        <pc:picChg chg="add mod">
          <ac:chgData name="DeBlasio, Maria" userId="b7b3dcb9-390e-4552-820b-6a8e2cdcf002" providerId="ADAL" clId="{E5AE3413-FF45-4132-AD69-EC991B500312}" dt="2024-02-20T15:56:46.480" v="859" actId="1076"/>
          <ac:picMkLst>
            <pc:docMk/>
            <pc:sldMk cId="1309760119" sldId="432"/>
            <ac:picMk id="9" creationId="{406A6326-0DF2-D115-CBFF-411BB4E712C4}"/>
          </ac:picMkLst>
        </pc:picChg>
      </pc:sldChg>
      <pc:sldChg chg="addSp delSp modSp add mod ord modNotesTx">
        <pc:chgData name="DeBlasio, Maria" userId="b7b3dcb9-390e-4552-820b-6a8e2cdcf002" providerId="ADAL" clId="{E5AE3413-FF45-4132-AD69-EC991B500312}" dt="2024-02-20T23:10:21.951" v="2266" actId="20577"/>
        <pc:sldMkLst>
          <pc:docMk/>
          <pc:sldMk cId="3145819175" sldId="433"/>
        </pc:sldMkLst>
        <pc:spChg chg="mod">
          <ac:chgData name="DeBlasio, Maria" userId="b7b3dcb9-390e-4552-820b-6a8e2cdcf002" providerId="ADAL" clId="{E5AE3413-FF45-4132-AD69-EC991B500312}" dt="2024-02-20T16:02:59.200" v="899" actId="20577"/>
          <ac:spMkLst>
            <pc:docMk/>
            <pc:sldMk cId="3145819175" sldId="433"/>
            <ac:spMk id="2" creationId="{86874C21-B25D-FA55-6BA7-B06C67631E6A}"/>
          </ac:spMkLst>
        </pc:spChg>
        <pc:spChg chg="mod">
          <ac:chgData name="DeBlasio, Maria" userId="b7b3dcb9-390e-4552-820b-6a8e2cdcf002" providerId="ADAL" clId="{E5AE3413-FF45-4132-AD69-EC991B500312}" dt="2024-02-20T23:10:21.951" v="2266" actId="20577"/>
          <ac:spMkLst>
            <pc:docMk/>
            <pc:sldMk cId="3145819175" sldId="433"/>
            <ac:spMk id="3" creationId="{91908599-ADCC-6551-6EA9-F058143EFB16}"/>
          </ac:spMkLst>
        </pc:spChg>
        <pc:spChg chg="add del mod">
          <ac:chgData name="DeBlasio, Maria" userId="b7b3dcb9-390e-4552-820b-6a8e2cdcf002" providerId="ADAL" clId="{E5AE3413-FF45-4132-AD69-EC991B500312}" dt="2024-02-20T19:27:38.822" v="1024" actId="22"/>
          <ac:spMkLst>
            <pc:docMk/>
            <pc:sldMk cId="3145819175" sldId="433"/>
            <ac:spMk id="6" creationId="{95A32532-1CFC-15B7-5B7B-1FEBDB784ECA}"/>
          </ac:spMkLst>
        </pc:spChg>
        <pc:picChg chg="del">
          <ac:chgData name="DeBlasio, Maria" userId="b7b3dcb9-390e-4552-820b-6a8e2cdcf002" providerId="ADAL" clId="{E5AE3413-FF45-4132-AD69-EC991B500312}" dt="2024-02-20T19:27:35.679" v="1023" actId="478"/>
          <ac:picMkLst>
            <pc:docMk/>
            <pc:sldMk cId="3145819175" sldId="433"/>
            <ac:picMk id="7" creationId="{2C910533-64D7-C549-0478-F2C5A676FB1A}"/>
          </ac:picMkLst>
        </pc:picChg>
        <pc:picChg chg="add mod ord">
          <ac:chgData name="DeBlasio, Maria" userId="b7b3dcb9-390e-4552-820b-6a8e2cdcf002" providerId="ADAL" clId="{E5AE3413-FF45-4132-AD69-EC991B500312}" dt="2024-02-20T19:27:56.577" v="1028" actId="14100"/>
          <ac:picMkLst>
            <pc:docMk/>
            <pc:sldMk cId="3145819175" sldId="433"/>
            <ac:picMk id="9" creationId="{E065A158-9BB9-B61C-5141-01F52295F7B4}"/>
          </ac:picMkLst>
        </pc:picChg>
      </pc:sldChg>
      <pc:sldChg chg="addSp delSp modSp add mod modNotesTx">
        <pc:chgData name="DeBlasio, Maria" userId="b7b3dcb9-390e-4552-820b-6a8e2cdcf002" providerId="ADAL" clId="{E5AE3413-FF45-4132-AD69-EC991B500312}" dt="2024-02-20T19:49:11.986" v="1519" actId="20577"/>
        <pc:sldMkLst>
          <pc:docMk/>
          <pc:sldMk cId="2434237885" sldId="434"/>
        </pc:sldMkLst>
        <pc:spChg chg="add del mod">
          <ac:chgData name="DeBlasio, Maria" userId="b7b3dcb9-390e-4552-820b-6a8e2cdcf002" providerId="ADAL" clId="{E5AE3413-FF45-4132-AD69-EC991B500312}" dt="2024-02-20T19:46:46.946" v="1294" actId="478"/>
          <ac:spMkLst>
            <pc:docMk/>
            <pc:sldMk cId="2434237885" sldId="434"/>
            <ac:spMk id="4" creationId="{DB068FC3-0C8C-4BC5-C110-E876065489B0}"/>
          </ac:spMkLst>
        </pc:spChg>
        <pc:spChg chg="mod">
          <ac:chgData name="DeBlasio, Maria" userId="b7b3dcb9-390e-4552-820b-6a8e2cdcf002" providerId="ADAL" clId="{E5AE3413-FF45-4132-AD69-EC991B500312}" dt="2024-02-20T19:44:06.302" v="1286" actId="20577"/>
          <ac:spMkLst>
            <pc:docMk/>
            <pc:sldMk cId="2434237885" sldId="434"/>
            <ac:spMk id="5" creationId="{E88ADE8C-DC46-47F5-8A9F-8860CCC8F131}"/>
          </ac:spMkLst>
        </pc:spChg>
        <pc:spChg chg="mod">
          <ac:chgData name="DeBlasio, Maria" userId="b7b3dcb9-390e-4552-820b-6a8e2cdcf002" providerId="ADAL" clId="{E5AE3413-FF45-4132-AD69-EC991B500312}" dt="2024-02-20T19:49:11.986" v="1519" actId="20577"/>
          <ac:spMkLst>
            <pc:docMk/>
            <pc:sldMk cId="2434237885" sldId="434"/>
            <ac:spMk id="6" creationId="{3FF81C7A-0F96-9109-71C0-0A90741A162F}"/>
          </ac:spMkLst>
        </pc:spChg>
        <pc:picChg chg="add mod">
          <ac:chgData name="DeBlasio, Maria" userId="b7b3dcb9-390e-4552-820b-6a8e2cdcf002" providerId="ADAL" clId="{E5AE3413-FF45-4132-AD69-EC991B500312}" dt="2024-02-20T19:46:56.863" v="1298" actId="14100"/>
          <ac:picMkLst>
            <pc:docMk/>
            <pc:sldMk cId="2434237885" sldId="434"/>
            <ac:picMk id="8" creationId="{724958E7-A9AC-ED94-DE82-2B8D495EB2B3}"/>
          </ac:picMkLst>
        </pc:picChg>
        <pc:picChg chg="del">
          <ac:chgData name="DeBlasio, Maria" userId="b7b3dcb9-390e-4552-820b-6a8e2cdcf002" providerId="ADAL" clId="{E5AE3413-FF45-4132-AD69-EC991B500312}" dt="2024-02-20T19:46:39.802" v="1292" actId="478"/>
          <ac:picMkLst>
            <pc:docMk/>
            <pc:sldMk cId="2434237885" sldId="434"/>
            <ac:picMk id="11" creationId="{00084325-9425-4D2E-974E-4D70E1200199}"/>
          </ac:picMkLst>
        </pc:picChg>
      </pc:sldChg>
      <pc:sldChg chg="addSp delSp modSp add mod ord modNotesTx">
        <pc:chgData name="DeBlasio, Maria" userId="b7b3dcb9-390e-4552-820b-6a8e2cdcf002" providerId="ADAL" clId="{E5AE3413-FF45-4132-AD69-EC991B500312}" dt="2024-02-20T22:54:46.013" v="2050"/>
        <pc:sldMkLst>
          <pc:docMk/>
          <pc:sldMk cId="1322293219" sldId="435"/>
        </pc:sldMkLst>
        <pc:spChg chg="mod">
          <ac:chgData name="DeBlasio, Maria" userId="b7b3dcb9-390e-4552-820b-6a8e2cdcf002" providerId="ADAL" clId="{E5AE3413-FF45-4132-AD69-EC991B500312}" dt="2024-02-20T22:42:17.070" v="1849" actId="20577"/>
          <ac:spMkLst>
            <pc:docMk/>
            <pc:sldMk cId="1322293219" sldId="435"/>
            <ac:spMk id="5" creationId="{E88ADE8C-DC46-47F5-8A9F-8860CCC8F131}"/>
          </ac:spMkLst>
        </pc:spChg>
        <pc:spChg chg="mod">
          <ac:chgData name="DeBlasio, Maria" userId="b7b3dcb9-390e-4552-820b-6a8e2cdcf002" providerId="ADAL" clId="{E5AE3413-FF45-4132-AD69-EC991B500312}" dt="2024-02-20T22:54:29.730" v="2048" actId="20577"/>
          <ac:spMkLst>
            <pc:docMk/>
            <pc:sldMk cId="1322293219" sldId="435"/>
            <ac:spMk id="6" creationId="{3FF81C7A-0F96-9109-71C0-0A90741A162F}"/>
          </ac:spMkLst>
        </pc:spChg>
        <pc:picChg chg="add mod">
          <ac:chgData name="DeBlasio, Maria" userId="b7b3dcb9-390e-4552-820b-6a8e2cdcf002" providerId="ADAL" clId="{E5AE3413-FF45-4132-AD69-EC991B500312}" dt="2024-02-20T22:42:30.103" v="1854" actId="14100"/>
          <ac:picMkLst>
            <pc:docMk/>
            <pc:sldMk cId="1322293219" sldId="435"/>
            <ac:picMk id="4" creationId="{5C171D91-78BB-A314-8137-2EF0556DE21E}"/>
          </ac:picMkLst>
        </pc:picChg>
        <pc:picChg chg="del">
          <ac:chgData name="DeBlasio, Maria" userId="b7b3dcb9-390e-4552-820b-6a8e2cdcf002" providerId="ADAL" clId="{E5AE3413-FF45-4132-AD69-EC991B500312}" dt="2024-02-20T22:42:20.504" v="1850" actId="478"/>
          <ac:picMkLst>
            <pc:docMk/>
            <pc:sldMk cId="1322293219" sldId="435"/>
            <ac:picMk id="8" creationId="{724958E7-A9AC-ED94-DE82-2B8D495EB2B3}"/>
          </ac:picMkLst>
        </pc:picChg>
      </pc:sldChg>
      <pc:sldChg chg="addSp delSp modSp add mod modNotesTx">
        <pc:chgData name="DeBlasio, Maria" userId="b7b3dcb9-390e-4552-820b-6a8e2cdcf002" providerId="ADAL" clId="{E5AE3413-FF45-4132-AD69-EC991B500312}" dt="2024-02-20T23:29:24.975" v="2325" actId="27636"/>
        <pc:sldMkLst>
          <pc:docMk/>
          <pc:sldMk cId="981123044" sldId="436"/>
        </pc:sldMkLst>
        <pc:spChg chg="mod">
          <ac:chgData name="DeBlasio, Maria" userId="b7b3dcb9-390e-4552-820b-6a8e2cdcf002" providerId="ADAL" clId="{E5AE3413-FF45-4132-AD69-EC991B500312}" dt="2024-02-20T23:29:24.975" v="2325" actId="27636"/>
          <ac:spMkLst>
            <pc:docMk/>
            <pc:sldMk cId="981123044" sldId="436"/>
            <ac:spMk id="3" creationId="{3C595EF5-3ACB-79DF-2E9B-DF64771A9F3B}"/>
          </ac:spMkLst>
        </pc:spChg>
        <pc:spChg chg="add del mod">
          <ac:chgData name="DeBlasio, Maria" userId="b7b3dcb9-390e-4552-820b-6a8e2cdcf002" providerId="ADAL" clId="{E5AE3413-FF45-4132-AD69-EC991B500312}" dt="2024-02-20T23:26:12.804" v="2285" actId="22"/>
          <ac:spMkLst>
            <pc:docMk/>
            <pc:sldMk cId="981123044" sldId="436"/>
            <ac:spMk id="6" creationId="{9747627A-5E18-6254-095F-621C994A7B7B}"/>
          </ac:spMkLst>
        </pc:spChg>
        <pc:spChg chg="add del mod">
          <ac:chgData name="DeBlasio, Maria" userId="b7b3dcb9-390e-4552-820b-6a8e2cdcf002" providerId="ADAL" clId="{E5AE3413-FF45-4132-AD69-EC991B500312}" dt="2024-02-20T23:28:40.022" v="2290" actId="22"/>
          <ac:spMkLst>
            <pc:docMk/>
            <pc:sldMk cId="981123044" sldId="436"/>
            <ac:spMk id="11" creationId="{4274F251-E81E-041D-A63B-642F2AB970C5}"/>
          </ac:spMkLst>
        </pc:spChg>
        <pc:picChg chg="del">
          <ac:chgData name="DeBlasio, Maria" userId="b7b3dcb9-390e-4552-820b-6a8e2cdcf002" providerId="ADAL" clId="{E5AE3413-FF45-4132-AD69-EC991B500312}" dt="2024-02-20T23:26:09.352" v="2284" actId="478"/>
          <ac:picMkLst>
            <pc:docMk/>
            <pc:sldMk cId="981123044" sldId="436"/>
            <ac:picMk id="7" creationId="{F6105BCA-1720-54D3-6962-B7D067198009}"/>
          </ac:picMkLst>
        </pc:picChg>
        <pc:picChg chg="add del mod ord">
          <ac:chgData name="DeBlasio, Maria" userId="b7b3dcb9-390e-4552-820b-6a8e2cdcf002" providerId="ADAL" clId="{E5AE3413-FF45-4132-AD69-EC991B500312}" dt="2024-02-20T23:28:23.607" v="2287" actId="478"/>
          <ac:picMkLst>
            <pc:docMk/>
            <pc:sldMk cId="981123044" sldId="436"/>
            <ac:picMk id="9" creationId="{2255A52C-E6C3-BE68-F090-45F74A353C38}"/>
          </ac:picMkLst>
        </pc:picChg>
        <pc:picChg chg="add del">
          <ac:chgData name="DeBlasio, Maria" userId="b7b3dcb9-390e-4552-820b-6a8e2cdcf002" providerId="ADAL" clId="{E5AE3413-FF45-4132-AD69-EC991B500312}" dt="2024-02-20T23:28:26.323" v="2289" actId="478"/>
          <ac:picMkLst>
            <pc:docMk/>
            <pc:sldMk cId="981123044" sldId="436"/>
            <ac:picMk id="13" creationId="{A1B5D9F0-2CF8-6C2F-8A95-99A066221BA3}"/>
          </ac:picMkLst>
        </pc:picChg>
        <pc:picChg chg="add mod ord">
          <ac:chgData name="DeBlasio, Maria" userId="b7b3dcb9-390e-4552-820b-6a8e2cdcf002" providerId="ADAL" clId="{E5AE3413-FF45-4132-AD69-EC991B500312}" dt="2024-02-20T23:28:56.578" v="2296" actId="14100"/>
          <ac:picMkLst>
            <pc:docMk/>
            <pc:sldMk cId="981123044" sldId="436"/>
            <ac:picMk id="15" creationId="{9372B28B-6D68-0F90-7B93-D5FE0A08861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3317947325553"/>
          <c:y val="0.23783926798277813"/>
          <c:w val="0.67351525024889125"/>
          <c:h val="0.73397701362558265"/>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598-4B19-9C43-C234A877551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598-4B19-9C43-C234A877551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598-4B19-9C43-C234A877551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598-4B19-9C43-C234A877551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598-4B19-9C43-C234A877551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598-4B19-9C43-C234A877551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598-4B19-9C43-C234A877551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598-4B19-9C43-C234A8775512}"/>
                </c:ext>
              </c:extLst>
            </c:dLbl>
            <c:dLbl>
              <c:idx val="1"/>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8754624822820896"/>
                      <c:h val="0.23561186541064871"/>
                    </c:manualLayout>
                  </c15:layout>
                </c:ext>
                <c:ext xmlns:c16="http://schemas.microsoft.com/office/drawing/2014/chart" uri="{C3380CC4-5D6E-409C-BE32-E72D297353CC}">
                  <c16:uniqueId val="{00000003-5598-4B19-9C43-C234A8775512}"/>
                </c:ext>
              </c:extLst>
            </c:dLbl>
            <c:dLbl>
              <c:idx val="2"/>
              <c:layout>
                <c:manualLayout>
                  <c:x val="1.4789301852630775E-2"/>
                  <c:y val="-5.926696940624335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669828524635518"/>
                      <c:h val="0.17518385848681284"/>
                    </c:manualLayout>
                  </c15:layout>
                </c:ext>
                <c:ext xmlns:c16="http://schemas.microsoft.com/office/drawing/2014/chart" uri="{C3380CC4-5D6E-409C-BE32-E72D297353CC}">
                  <c16:uniqueId val="{00000005-5598-4B19-9C43-C234A8775512}"/>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5598-4B19-9C43-C234A8775512}"/>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5598-4B19-9C43-C234A8775512}"/>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5598-4B19-9C43-C234A8775512}"/>
                </c:ext>
              </c:extLst>
            </c:dLbl>
            <c:dLbl>
              <c:idx val="6"/>
              <c:delete val="1"/>
              <c:extLst>
                <c:ext xmlns:c15="http://schemas.microsoft.com/office/drawing/2012/chart" uri="{CE6537A1-D6FC-4f65-9D91-7224C49458BB}"/>
                <c:ext xmlns:c16="http://schemas.microsoft.com/office/drawing/2014/chart" uri="{C3380CC4-5D6E-409C-BE32-E72D297353CC}">
                  <c16:uniqueId val="{0000000D-5598-4B19-9C43-C234A877551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Infectious Disease</c:v>
                </c:pt>
                <c:pt idx="1">
                  <c:v>Heart Disease</c:v>
                </c:pt>
                <c:pt idx="2">
                  <c:v>Diabetes</c:v>
                </c:pt>
                <c:pt idx="3">
                  <c:v>Accidents</c:v>
                </c:pt>
                <c:pt idx="4">
                  <c:v>Cancer</c:v>
                </c:pt>
                <c:pt idx="5">
                  <c:v>Other</c:v>
                </c:pt>
                <c:pt idx="6">
                  <c:v>Alzheimers</c:v>
                </c:pt>
              </c:strCache>
            </c:strRef>
          </c:cat>
          <c:val>
            <c:numRef>
              <c:f>Sheet1!$B$2:$B$8</c:f>
              <c:numCache>
                <c:formatCode>General</c:formatCode>
                <c:ptCount val="7"/>
                <c:pt idx="0">
                  <c:v>53</c:v>
                </c:pt>
                <c:pt idx="1">
                  <c:v>12</c:v>
                </c:pt>
                <c:pt idx="2">
                  <c:v>10</c:v>
                </c:pt>
                <c:pt idx="3">
                  <c:v>7</c:v>
                </c:pt>
                <c:pt idx="4">
                  <c:v>6</c:v>
                </c:pt>
                <c:pt idx="5">
                  <c:v>12</c:v>
                </c:pt>
                <c:pt idx="6">
                  <c:v>0</c:v>
                </c:pt>
              </c:numCache>
            </c:numRef>
          </c:val>
          <c:extLst>
            <c:ext xmlns:c16="http://schemas.microsoft.com/office/drawing/2014/chart" uri="{C3380CC4-5D6E-409C-BE32-E72D297353CC}">
              <c16:uniqueId val="{0000000E-5598-4B19-9C43-C234A877551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2506151574803"/>
          <c:y val="0.10038280632487658"/>
          <c:w val="0.54174889271653548"/>
          <c:h val="0.81262328908567361"/>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4A8-4A12-BE8B-71B9BC1C9F6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4A8-4A12-BE8B-71B9BC1C9F6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4A8-4A12-BE8B-71B9BC1C9F6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4A8-4A12-BE8B-71B9BC1C9F6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4A8-4A12-BE8B-71B9BC1C9F6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4A8-4A12-BE8B-71B9BC1C9F6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4A8-4A12-BE8B-71B9BC1C9F6D}"/>
              </c:ext>
            </c:extLst>
          </c:dPt>
          <c:dLbls>
            <c:dLbl>
              <c:idx val="0"/>
              <c:layout>
                <c:manualLayout>
                  <c:x val="0.16190476190476191"/>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4A8-4A12-BE8B-71B9BC1C9F6D}"/>
                </c:ext>
              </c:extLst>
            </c:dLbl>
            <c:dLbl>
              <c:idx val="1"/>
              <c:layout>
                <c:manualLayout>
                  <c:x val="3.4920634920634804E-2"/>
                  <c:y val="0.1316872427983539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4A8-4A12-BE8B-71B9BC1C9F6D}"/>
                </c:ext>
              </c:extLst>
            </c:dLbl>
            <c:dLbl>
              <c:idx val="2"/>
              <c:layout>
                <c:manualLayout>
                  <c:x val="7.9365079365079361E-2"/>
                  <c:y val="-0.1920438957475994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4A8-4A12-BE8B-71B9BC1C9F6D}"/>
                </c:ext>
              </c:extLst>
            </c:dLbl>
            <c:dLbl>
              <c:idx val="3"/>
              <c:layout>
                <c:manualLayout>
                  <c:x val="4.7619047619047616E-2"/>
                  <c:y val="-1.0059325952015797E-1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A8-4A12-BE8B-71B9BC1C9F6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44A8-4A12-BE8B-71B9BC1C9F6D}"/>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44A8-4A12-BE8B-71B9BC1C9F6D}"/>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44A8-4A12-BE8B-71B9BC1C9F6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Infectious Disease</c:v>
                </c:pt>
                <c:pt idx="1">
                  <c:v>Heart Disease</c:v>
                </c:pt>
                <c:pt idx="2">
                  <c:v>Diabetes</c:v>
                </c:pt>
                <c:pt idx="3">
                  <c:v>Accidents</c:v>
                </c:pt>
                <c:pt idx="4">
                  <c:v>Cancer</c:v>
                </c:pt>
                <c:pt idx="5">
                  <c:v>Other</c:v>
                </c:pt>
              </c:strCache>
            </c:strRef>
          </c:cat>
          <c:val>
            <c:numRef>
              <c:f>Sheet1!$B$2:$B$8</c:f>
              <c:numCache>
                <c:formatCode>General</c:formatCode>
                <c:ptCount val="7"/>
                <c:pt idx="0">
                  <c:v>3</c:v>
                </c:pt>
                <c:pt idx="1">
                  <c:v>33</c:v>
                </c:pt>
                <c:pt idx="2">
                  <c:v>4</c:v>
                </c:pt>
                <c:pt idx="3">
                  <c:v>6</c:v>
                </c:pt>
                <c:pt idx="4">
                  <c:v>32</c:v>
                </c:pt>
                <c:pt idx="5">
                  <c:v>22</c:v>
                </c:pt>
              </c:numCache>
            </c:numRef>
          </c:val>
          <c:extLst>
            <c:ext xmlns:c16="http://schemas.microsoft.com/office/drawing/2014/chart" uri="{C3380CC4-5D6E-409C-BE32-E72D297353CC}">
              <c16:uniqueId val="{0000000E-44A8-4A12-BE8B-71B9BC1C9F6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9232B-7D26-43B8-B6F1-906C50F76A7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D965C5A-6574-43F7-8BCD-0C12F7966F96}">
      <dgm:prSet/>
      <dgm:spPr/>
      <dgm:t>
        <a:bodyPr/>
        <a:lstStyle/>
        <a:p>
          <a:pPr>
            <a:defRPr cap="all"/>
          </a:pPr>
          <a:r>
            <a:rPr lang="en-US"/>
            <a:t>Eat healthfully - 33%</a:t>
          </a:r>
        </a:p>
      </dgm:t>
    </dgm:pt>
    <dgm:pt modelId="{A3442C15-202C-410C-A881-7C04655F5EF8}" type="parTrans" cxnId="{EA950637-FA20-42AF-9EDF-133171A231A6}">
      <dgm:prSet/>
      <dgm:spPr/>
      <dgm:t>
        <a:bodyPr/>
        <a:lstStyle/>
        <a:p>
          <a:endParaRPr lang="en-US"/>
        </a:p>
      </dgm:t>
    </dgm:pt>
    <dgm:pt modelId="{C114EEFA-3F52-4B3D-914A-2A2875354673}" type="sibTrans" cxnId="{EA950637-FA20-42AF-9EDF-133171A231A6}">
      <dgm:prSet/>
      <dgm:spPr/>
      <dgm:t>
        <a:bodyPr/>
        <a:lstStyle/>
        <a:p>
          <a:endParaRPr lang="en-US"/>
        </a:p>
      </dgm:t>
    </dgm:pt>
    <dgm:pt modelId="{EDBFCA06-C9DF-4F33-B82A-C54F646AB922}">
      <dgm:prSet/>
      <dgm:spPr/>
      <dgm:t>
        <a:bodyPr/>
        <a:lstStyle/>
        <a:p>
          <a:pPr>
            <a:defRPr cap="all"/>
          </a:pPr>
          <a:r>
            <a:rPr lang="en-US" dirty="0"/>
            <a:t>Active lifestyle – 40%</a:t>
          </a:r>
        </a:p>
      </dgm:t>
    </dgm:pt>
    <dgm:pt modelId="{5F0F387C-EF5E-4ED4-AA75-686D22C41A3F}" type="parTrans" cxnId="{1092838C-F429-45BC-A984-C89F6649251E}">
      <dgm:prSet/>
      <dgm:spPr/>
      <dgm:t>
        <a:bodyPr/>
        <a:lstStyle/>
        <a:p>
          <a:endParaRPr lang="en-US"/>
        </a:p>
      </dgm:t>
    </dgm:pt>
    <dgm:pt modelId="{5C03CF8A-CEC7-4F76-8F80-C5E699B9B743}" type="sibTrans" cxnId="{1092838C-F429-45BC-A984-C89F6649251E}">
      <dgm:prSet/>
      <dgm:spPr/>
      <dgm:t>
        <a:bodyPr/>
        <a:lstStyle/>
        <a:p>
          <a:endParaRPr lang="en-US"/>
        </a:p>
      </dgm:t>
    </dgm:pt>
    <dgm:pt modelId="{1D7E7DAE-AB67-457E-B95F-B90DB5358B7D}">
      <dgm:prSet/>
      <dgm:spPr/>
      <dgm:t>
        <a:bodyPr/>
        <a:lstStyle/>
        <a:p>
          <a:pPr>
            <a:defRPr cap="all"/>
          </a:pPr>
          <a:r>
            <a:rPr lang="en-US"/>
            <a:t>Healthy weight – 40%</a:t>
          </a:r>
        </a:p>
      </dgm:t>
    </dgm:pt>
    <dgm:pt modelId="{108111BC-3F60-409B-9213-3B91952339DB}" type="parTrans" cxnId="{CEF9D44D-B7E0-4581-B46A-9EE911A7A33D}">
      <dgm:prSet/>
      <dgm:spPr/>
      <dgm:t>
        <a:bodyPr/>
        <a:lstStyle/>
        <a:p>
          <a:endParaRPr lang="en-US"/>
        </a:p>
      </dgm:t>
    </dgm:pt>
    <dgm:pt modelId="{9276B701-8FC5-4DDD-B45A-66D012998111}" type="sibTrans" cxnId="{CEF9D44D-B7E0-4581-B46A-9EE911A7A33D}">
      <dgm:prSet/>
      <dgm:spPr/>
      <dgm:t>
        <a:bodyPr/>
        <a:lstStyle/>
        <a:p>
          <a:endParaRPr lang="en-US"/>
        </a:p>
      </dgm:t>
    </dgm:pt>
    <dgm:pt modelId="{484BA4CD-9CF4-4532-AE07-4A654EAAC9F9}">
      <dgm:prSet/>
      <dgm:spPr/>
      <dgm:t>
        <a:bodyPr/>
        <a:lstStyle/>
        <a:p>
          <a:pPr>
            <a:defRPr cap="all"/>
          </a:pPr>
          <a:r>
            <a:rPr lang="en-US"/>
            <a:t>Emotional resilience – 50%</a:t>
          </a:r>
        </a:p>
      </dgm:t>
    </dgm:pt>
    <dgm:pt modelId="{3293A62A-5B6D-4047-9C5B-19DF9DD0D4D8}" type="parTrans" cxnId="{EE253C5A-0973-4A39-9981-6108177E1463}">
      <dgm:prSet/>
      <dgm:spPr/>
      <dgm:t>
        <a:bodyPr/>
        <a:lstStyle/>
        <a:p>
          <a:endParaRPr lang="en-US"/>
        </a:p>
      </dgm:t>
    </dgm:pt>
    <dgm:pt modelId="{66E827CA-D543-430E-9063-00DEF8040FBF}" type="sibTrans" cxnId="{EE253C5A-0973-4A39-9981-6108177E1463}">
      <dgm:prSet/>
      <dgm:spPr/>
      <dgm:t>
        <a:bodyPr/>
        <a:lstStyle/>
        <a:p>
          <a:endParaRPr lang="en-US"/>
        </a:p>
      </dgm:t>
    </dgm:pt>
    <dgm:pt modelId="{18877949-5596-46A7-9B92-0A2E3FAECFA4}" type="pres">
      <dgm:prSet presAssocID="{B399232B-7D26-43B8-B6F1-906C50F76A74}" presName="root" presStyleCnt="0">
        <dgm:presLayoutVars>
          <dgm:dir/>
          <dgm:resizeHandles val="exact"/>
        </dgm:presLayoutVars>
      </dgm:prSet>
      <dgm:spPr/>
    </dgm:pt>
    <dgm:pt modelId="{21A14C57-A341-4399-B3B1-B7FDC610F1A9}" type="pres">
      <dgm:prSet presAssocID="{4D965C5A-6574-43F7-8BCD-0C12F7966F96}" presName="compNode" presStyleCnt="0"/>
      <dgm:spPr/>
    </dgm:pt>
    <dgm:pt modelId="{1BDB18FE-A564-4051-801B-4620A373B75A}" type="pres">
      <dgm:prSet presAssocID="{4D965C5A-6574-43F7-8BCD-0C12F7966F96}" presName="iconBgRect" presStyleLbl="bgShp" presStyleIdx="0" presStyleCnt="4"/>
      <dgm:spPr/>
    </dgm:pt>
    <dgm:pt modelId="{59D26863-9396-4539-9853-EAD169F220FA}" type="pres">
      <dgm:prSet presAssocID="{4D965C5A-6574-43F7-8BCD-0C12F7966F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27BEB929-5E85-4368-88F7-39679CA17678}" type="pres">
      <dgm:prSet presAssocID="{4D965C5A-6574-43F7-8BCD-0C12F7966F96}" presName="spaceRect" presStyleCnt="0"/>
      <dgm:spPr/>
    </dgm:pt>
    <dgm:pt modelId="{F03A7C2E-EC1E-4C99-BF0D-035B051351CF}" type="pres">
      <dgm:prSet presAssocID="{4D965C5A-6574-43F7-8BCD-0C12F7966F96}" presName="textRect" presStyleLbl="revTx" presStyleIdx="0" presStyleCnt="4">
        <dgm:presLayoutVars>
          <dgm:chMax val="1"/>
          <dgm:chPref val="1"/>
        </dgm:presLayoutVars>
      </dgm:prSet>
      <dgm:spPr/>
    </dgm:pt>
    <dgm:pt modelId="{4CD797A1-0085-47F4-A47C-6EA2A99A209A}" type="pres">
      <dgm:prSet presAssocID="{C114EEFA-3F52-4B3D-914A-2A2875354673}" presName="sibTrans" presStyleCnt="0"/>
      <dgm:spPr/>
    </dgm:pt>
    <dgm:pt modelId="{32908B3D-33FF-4414-B3F2-9F97EE43C45F}" type="pres">
      <dgm:prSet presAssocID="{EDBFCA06-C9DF-4F33-B82A-C54F646AB922}" presName="compNode" presStyleCnt="0"/>
      <dgm:spPr/>
    </dgm:pt>
    <dgm:pt modelId="{E8C2C911-4E20-463F-8BCA-FBB5DA57F71D}" type="pres">
      <dgm:prSet presAssocID="{EDBFCA06-C9DF-4F33-B82A-C54F646AB922}" presName="iconBgRect" presStyleLbl="bgShp" presStyleIdx="1" presStyleCnt="4"/>
      <dgm:spPr/>
    </dgm:pt>
    <dgm:pt modelId="{9D5BC5D4-1B4E-434C-8092-313FB6E4186B}" type="pres">
      <dgm:prSet presAssocID="{EDBFCA06-C9DF-4F33-B82A-C54F646AB922}" presName="iconRect" presStyleLbl="node1" presStyleIdx="1" presStyleCnt="4" custLinFactX="138810" custLinFactNeighborX="200000" custLinFactNeighborY="100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oons"/>
        </a:ext>
      </dgm:extLst>
    </dgm:pt>
    <dgm:pt modelId="{E8480FC8-BC4A-4667-84BB-4B778562D302}" type="pres">
      <dgm:prSet presAssocID="{EDBFCA06-C9DF-4F33-B82A-C54F646AB922}" presName="spaceRect" presStyleCnt="0"/>
      <dgm:spPr/>
    </dgm:pt>
    <dgm:pt modelId="{A88F103A-C383-4BC4-8787-1357ED3560C1}" type="pres">
      <dgm:prSet presAssocID="{EDBFCA06-C9DF-4F33-B82A-C54F646AB922}" presName="textRect" presStyleLbl="revTx" presStyleIdx="1" presStyleCnt="4">
        <dgm:presLayoutVars>
          <dgm:chMax val="1"/>
          <dgm:chPref val="1"/>
        </dgm:presLayoutVars>
      </dgm:prSet>
      <dgm:spPr/>
    </dgm:pt>
    <dgm:pt modelId="{E5ACF452-1DCF-4C77-A692-23D191009BA9}" type="pres">
      <dgm:prSet presAssocID="{5C03CF8A-CEC7-4F76-8F80-C5E699B9B743}" presName="sibTrans" presStyleCnt="0"/>
      <dgm:spPr/>
    </dgm:pt>
    <dgm:pt modelId="{32145599-E96E-445C-A8F3-1D2CF0CD3CFD}" type="pres">
      <dgm:prSet presAssocID="{1D7E7DAE-AB67-457E-B95F-B90DB5358B7D}" presName="compNode" presStyleCnt="0"/>
      <dgm:spPr/>
    </dgm:pt>
    <dgm:pt modelId="{6EA1DF19-BACD-467B-A549-7996A572A101}" type="pres">
      <dgm:prSet presAssocID="{1D7E7DAE-AB67-457E-B95F-B90DB5358B7D}" presName="iconBgRect" presStyleLbl="bgShp" presStyleIdx="2" presStyleCnt="4"/>
      <dgm:spPr/>
    </dgm:pt>
    <dgm:pt modelId="{70BFA323-17E3-4820-B6FA-6FB228DCD203}" type="pres">
      <dgm:prSet presAssocID="{1D7E7DAE-AB67-457E-B95F-B90DB5358B7D}" presName="iconRect" presStyleLbl="node1" presStyleIdx="2" presStyleCnt="4" custLinFactX="-135571" custLinFactNeighborX="-200000" custLinFactNeighborY="-20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D1AD53B9-F46F-48D1-ACDD-E3244A363AC0}" type="pres">
      <dgm:prSet presAssocID="{1D7E7DAE-AB67-457E-B95F-B90DB5358B7D}" presName="spaceRect" presStyleCnt="0"/>
      <dgm:spPr/>
    </dgm:pt>
    <dgm:pt modelId="{658DE17A-7B17-4D68-ABD4-BF7FC5B3506A}" type="pres">
      <dgm:prSet presAssocID="{1D7E7DAE-AB67-457E-B95F-B90DB5358B7D}" presName="textRect" presStyleLbl="revTx" presStyleIdx="2" presStyleCnt="4">
        <dgm:presLayoutVars>
          <dgm:chMax val="1"/>
          <dgm:chPref val="1"/>
        </dgm:presLayoutVars>
      </dgm:prSet>
      <dgm:spPr/>
    </dgm:pt>
    <dgm:pt modelId="{66FA36D7-D9D0-4B63-B8E4-DC65A7D9D2FD}" type="pres">
      <dgm:prSet presAssocID="{9276B701-8FC5-4DDD-B45A-66D012998111}" presName="sibTrans" presStyleCnt="0"/>
      <dgm:spPr/>
    </dgm:pt>
    <dgm:pt modelId="{BF8A77A3-1964-4B6B-8D58-E268900D8EDF}" type="pres">
      <dgm:prSet presAssocID="{484BA4CD-9CF4-4532-AE07-4A654EAAC9F9}" presName="compNode" presStyleCnt="0"/>
      <dgm:spPr/>
    </dgm:pt>
    <dgm:pt modelId="{B7C3C2EF-3A22-45D4-9155-327691C0A4C6}" type="pres">
      <dgm:prSet presAssocID="{484BA4CD-9CF4-4532-AE07-4A654EAAC9F9}" presName="iconBgRect" presStyleLbl="bgShp" presStyleIdx="3" presStyleCnt="4"/>
      <dgm:spPr/>
    </dgm:pt>
    <dgm:pt modelId="{43751E18-4FD3-4A16-98F6-16F81886C998}" type="pres">
      <dgm:prSet presAssocID="{484BA4CD-9CF4-4532-AE07-4A654EAAC9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AF0EF0A0-EDCC-4496-9062-FDAE9C0646A7}" type="pres">
      <dgm:prSet presAssocID="{484BA4CD-9CF4-4532-AE07-4A654EAAC9F9}" presName="spaceRect" presStyleCnt="0"/>
      <dgm:spPr/>
    </dgm:pt>
    <dgm:pt modelId="{CEB062EE-FD7B-4571-BAD6-44FEBEFCB8F9}" type="pres">
      <dgm:prSet presAssocID="{484BA4CD-9CF4-4532-AE07-4A654EAAC9F9}" presName="textRect" presStyleLbl="revTx" presStyleIdx="3" presStyleCnt="4">
        <dgm:presLayoutVars>
          <dgm:chMax val="1"/>
          <dgm:chPref val="1"/>
        </dgm:presLayoutVars>
      </dgm:prSet>
      <dgm:spPr/>
    </dgm:pt>
  </dgm:ptLst>
  <dgm:cxnLst>
    <dgm:cxn modelId="{EA950637-FA20-42AF-9EDF-133171A231A6}" srcId="{B399232B-7D26-43B8-B6F1-906C50F76A74}" destId="{4D965C5A-6574-43F7-8BCD-0C12F7966F96}" srcOrd="0" destOrd="0" parTransId="{A3442C15-202C-410C-A881-7C04655F5EF8}" sibTransId="{C114EEFA-3F52-4B3D-914A-2A2875354673}"/>
    <dgm:cxn modelId="{CEF9D44D-B7E0-4581-B46A-9EE911A7A33D}" srcId="{B399232B-7D26-43B8-B6F1-906C50F76A74}" destId="{1D7E7DAE-AB67-457E-B95F-B90DB5358B7D}" srcOrd="2" destOrd="0" parTransId="{108111BC-3F60-409B-9213-3B91952339DB}" sibTransId="{9276B701-8FC5-4DDD-B45A-66D012998111}"/>
    <dgm:cxn modelId="{EE253C5A-0973-4A39-9981-6108177E1463}" srcId="{B399232B-7D26-43B8-B6F1-906C50F76A74}" destId="{484BA4CD-9CF4-4532-AE07-4A654EAAC9F9}" srcOrd="3" destOrd="0" parTransId="{3293A62A-5B6D-4047-9C5B-19DF9DD0D4D8}" sibTransId="{66E827CA-D543-430E-9063-00DEF8040FBF}"/>
    <dgm:cxn modelId="{40A54A87-4453-40D8-88C5-16C9D2D6F6C9}" type="presOf" srcId="{1D7E7DAE-AB67-457E-B95F-B90DB5358B7D}" destId="{658DE17A-7B17-4D68-ABD4-BF7FC5B3506A}" srcOrd="0" destOrd="0" presId="urn:microsoft.com/office/officeart/2018/5/layout/IconCircleLabelList"/>
    <dgm:cxn modelId="{1092838C-F429-45BC-A984-C89F6649251E}" srcId="{B399232B-7D26-43B8-B6F1-906C50F76A74}" destId="{EDBFCA06-C9DF-4F33-B82A-C54F646AB922}" srcOrd="1" destOrd="0" parTransId="{5F0F387C-EF5E-4ED4-AA75-686D22C41A3F}" sibTransId="{5C03CF8A-CEC7-4F76-8F80-C5E699B9B743}"/>
    <dgm:cxn modelId="{0FBCDC8C-B20B-48F4-AD0E-7B4375785636}" type="presOf" srcId="{484BA4CD-9CF4-4532-AE07-4A654EAAC9F9}" destId="{CEB062EE-FD7B-4571-BAD6-44FEBEFCB8F9}" srcOrd="0" destOrd="0" presId="urn:microsoft.com/office/officeart/2018/5/layout/IconCircleLabelList"/>
    <dgm:cxn modelId="{1F0E57B3-7C1C-47CC-8DE0-78AD9FA0827A}" type="presOf" srcId="{B399232B-7D26-43B8-B6F1-906C50F76A74}" destId="{18877949-5596-46A7-9B92-0A2E3FAECFA4}" srcOrd="0" destOrd="0" presId="urn:microsoft.com/office/officeart/2018/5/layout/IconCircleLabelList"/>
    <dgm:cxn modelId="{0EEF10C5-45CC-43DB-A890-2E4B2A6733C4}" type="presOf" srcId="{EDBFCA06-C9DF-4F33-B82A-C54F646AB922}" destId="{A88F103A-C383-4BC4-8787-1357ED3560C1}" srcOrd="0" destOrd="0" presId="urn:microsoft.com/office/officeart/2018/5/layout/IconCircleLabelList"/>
    <dgm:cxn modelId="{CB1FA9CE-357A-4A8E-B7AC-A9B3768D2087}" type="presOf" srcId="{4D965C5A-6574-43F7-8BCD-0C12F7966F96}" destId="{F03A7C2E-EC1E-4C99-BF0D-035B051351CF}" srcOrd="0" destOrd="0" presId="urn:microsoft.com/office/officeart/2018/5/layout/IconCircleLabelList"/>
    <dgm:cxn modelId="{E96008EA-F929-4816-B8A5-3215D8523FB8}" type="presParOf" srcId="{18877949-5596-46A7-9B92-0A2E3FAECFA4}" destId="{21A14C57-A341-4399-B3B1-B7FDC610F1A9}" srcOrd="0" destOrd="0" presId="urn:microsoft.com/office/officeart/2018/5/layout/IconCircleLabelList"/>
    <dgm:cxn modelId="{14A7771F-768A-4AB6-BCAD-2921B47C4A7B}" type="presParOf" srcId="{21A14C57-A341-4399-B3B1-B7FDC610F1A9}" destId="{1BDB18FE-A564-4051-801B-4620A373B75A}" srcOrd="0" destOrd="0" presId="urn:microsoft.com/office/officeart/2018/5/layout/IconCircleLabelList"/>
    <dgm:cxn modelId="{F5920B4F-D91B-4A99-BD0C-FF312B99DE3E}" type="presParOf" srcId="{21A14C57-A341-4399-B3B1-B7FDC610F1A9}" destId="{59D26863-9396-4539-9853-EAD169F220FA}" srcOrd="1" destOrd="0" presId="urn:microsoft.com/office/officeart/2018/5/layout/IconCircleLabelList"/>
    <dgm:cxn modelId="{88404BA0-4A0A-4600-ACFC-5C85C01159D6}" type="presParOf" srcId="{21A14C57-A341-4399-B3B1-B7FDC610F1A9}" destId="{27BEB929-5E85-4368-88F7-39679CA17678}" srcOrd="2" destOrd="0" presId="urn:microsoft.com/office/officeart/2018/5/layout/IconCircleLabelList"/>
    <dgm:cxn modelId="{A6477278-11AB-46C7-A970-1B30F86008F4}" type="presParOf" srcId="{21A14C57-A341-4399-B3B1-B7FDC610F1A9}" destId="{F03A7C2E-EC1E-4C99-BF0D-035B051351CF}" srcOrd="3" destOrd="0" presId="urn:microsoft.com/office/officeart/2018/5/layout/IconCircleLabelList"/>
    <dgm:cxn modelId="{1C7817C1-0C0E-45E5-B12A-7EEFAE722819}" type="presParOf" srcId="{18877949-5596-46A7-9B92-0A2E3FAECFA4}" destId="{4CD797A1-0085-47F4-A47C-6EA2A99A209A}" srcOrd="1" destOrd="0" presId="urn:microsoft.com/office/officeart/2018/5/layout/IconCircleLabelList"/>
    <dgm:cxn modelId="{079CE529-9AAE-428C-9A83-07982A807AA8}" type="presParOf" srcId="{18877949-5596-46A7-9B92-0A2E3FAECFA4}" destId="{32908B3D-33FF-4414-B3F2-9F97EE43C45F}" srcOrd="2" destOrd="0" presId="urn:microsoft.com/office/officeart/2018/5/layout/IconCircleLabelList"/>
    <dgm:cxn modelId="{EB2004AC-825A-4999-9059-4D697094116A}" type="presParOf" srcId="{32908B3D-33FF-4414-B3F2-9F97EE43C45F}" destId="{E8C2C911-4E20-463F-8BCA-FBB5DA57F71D}" srcOrd="0" destOrd="0" presId="urn:microsoft.com/office/officeart/2018/5/layout/IconCircleLabelList"/>
    <dgm:cxn modelId="{B9175E99-3E39-488C-A556-44515DBF0321}" type="presParOf" srcId="{32908B3D-33FF-4414-B3F2-9F97EE43C45F}" destId="{9D5BC5D4-1B4E-434C-8092-313FB6E4186B}" srcOrd="1" destOrd="0" presId="urn:microsoft.com/office/officeart/2018/5/layout/IconCircleLabelList"/>
    <dgm:cxn modelId="{94FDC0BD-5E7A-4D1E-A54D-D50B93FB2018}" type="presParOf" srcId="{32908B3D-33FF-4414-B3F2-9F97EE43C45F}" destId="{E8480FC8-BC4A-4667-84BB-4B778562D302}" srcOrd="2" destOrd="0" presId="urn:microsoft.com/office/officeart/2018/5/layout/IconCircleLabelList"/>
    <dgm:cxn modelId="{DE921862-A337-40E2-B9F4-ED33ACEAF474}" type="presParOf" srcId="{32908B3D-33FF-4414-B3F2-9F97EE43C45F}" destId="{A88F103A-C383-4BC4-8787-1357ED3560C1}" srcOrd="3" destOrd="0" presId="urn:microsoft.com/office/officeart/2018/5/layout/IconCircleLabelList"/>
    <dgm:cxn modelId="{86F966EA-CF9A-4761-8C3C-206F0203C536}" type="presParOf" srcId="{18877949-5596-46A7-9B92-0A2E3FAECFA4}" destId="{E5ACF452-1DCF-4C77-A692-23D191009BA9}" srcOrd="3" destOrd="0" presId="urn:microsoft.com/office/officeart/2018/5/layout/IconCircleLabelList"/>
    <dgm:cxn modelId="{D0D278B8-4CCD-4191-A109-B8E0DF93EF2A}" type="presParOf" srcId="{18877949-5596-46A7-9B92-0A2E3FAECFA4}" destId="{32145599-E96E-445C-A8F3-1D2CF0CD3CFD}" srcOrd="4" destOrd="0" presId="urn:microsoft.com/office/officeart/2018/5/layout/IconCircleLabelList"/>
    <dgm:cxn modelId="{B5ADB22F-CC27-46A8-9554-D084DC8D69B9}" type="presParOf" srcId="{32145599-E96E-445C-A8F3-1D2CF0CD3CFD}" destId="{6EA1DF19-BACD-467B-A549-7996A572A101}" srcOrd="0" destOrd="0" presId="urn:microsoft.com/office/officeart/2018/5/layout/IconCircleLabelList"/>
    <dgm:cxn modelId="{32D9E479-7E72-4505-A87B-02EAA8FF64D0}" type="presParOf" srcId="{32145599-E96E-445C-A8F3-1D2CF0CD3CFD}" destId="{70BFA323-17E3-4820-B6FA-6FB228DCD203}" srcOrd="1" destOrd="0" presId="urn:microsoft.com/office/officeart/2018/5/layout/IconCircleLabelList"/>
    <dgm:cxn modelId="{6529D059-BE24-4CED-806B-D61E1A4E221F}" type="presParOf" srcId="{32145599-E96E-445C-A8F3-1D2CF0CD3CFD}" destId="{D1AD53B9-F46F-48D1-ACDD-E3244A363AC0}" srcOrd="2" destOrd="0" presId="urn:microsoft.com/office/officeart/2018/5/layout/IconCircleLabelList"/>
    <dgm:cxn modelId="{9D1AC8CD-EF52-42AB-B115-4C8E684E3BF8}" type="presParOf" srcId="{32145599-E96E-445C-A8F3-1D2CF0CD3CFD}" destId="{658DE17A-7B17-4D68-ABD4-BF7FC5B3506A}" srcOrd="3" destOrd="0" presId="urn:microsoft.com/office/officeart/2018/5/layout/IconCircleLabelList"/>
    <dgm:cxn modelId="{2ED25E45-ACA7-48BB-AE94-88E3E4E3B832}" type="presParOf" srcId="{18877949-5596-46A7-9B92-0A2E3FAECFA4}" destId="{66FA36D7-D9D0-4B63-B8E4-DC65A7D9D2FD}" srcOrd="5" destOrd="0" presId="urn:microsoft.com/office/officeart/2018/5/layout/IconCircleLabelList"/>
    <dgm:cxn modelId="{B8F62609-367C-45DB-AD2C-0A77AFFE8571}" type="presParOf" srcId="{18877949-5596-46A7-9B92-0A2E3FAECFA4}" destId="{BF8A77A3-1964-4B6B-8D58-E268900D8EDF}" srcOrd="6" destOrd="0" presId="urn:microsoft.com/office/officeart/2018/5/layout/IconCircleLabelList"/>
    <dgm:cxn modelId="{3ADF3F0C-E938-48BF-8149-6F3CD9B4EA07}" type="presParOf" srcId="{BF8A77A3-1964-4B6B-8D58-E268900D8EDF}" destId="{B7C3C2EF-3A22-45D4-9155-327691C0A4C6}" srcOrd="0" destOrd="0" presId="urn:microsoft.com/office/officeart/2018/5/layout/IconCircleLabelList"/>
    <dgm:cxn modelId="{30C0554D-1D04-42D5-8527-66CE41EB3C79}" type="presParOf" srcId="{BF8A77A3-1964-4B6B-8D58-E268900D8EDF}" destId="{43751E18-4FD3-4A16-98F6-16F81886C998}" srcOrd="1" destOrd="0" presId="urn:microsoft.com/office/officeart/2018/5/layout/IconCircleLabelList"/>
    <dgm:cxn modelId="{B72CA91C-B5D8-4C13-B663-3E95D16284A9}" type="presParOf" srcId="{BF8A77A3-1964-4B6B-8D58-E268900D8EDF}" destId="{AF0EF0A0-EDCC-4496-9062-FDAE9C0646A7}" srcOrd="2" destOrd="0" presId="urn:microsoft.com/office/officeart/2018/5/layout/IconCircleLabelList"/>
    <dgm:cxn modelId="{3311A284-3423-4390-ABC1-8D2AF84FA0F1}" type="presParOf" srcId="{BF8A77A3-1964-4B6B-8D58-E268900D8EDF}" destId="{CEB062EE-FD7B-4571-BAD6-44FEBEFCB8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B8BBD-195D-4F19-A77B-554E46810379}"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B6EF12C5-93B2-480A-AC9D-C8D63686F716}">
      <dgm:prSet custT="1"/>
      <dgm:spPr/>
      <dgm:t>
        <a:bodyPr/>
        <a:lstStyle/>
        <a:p>
          <a:pPr>
            <a:defRPr cap="all"/>
          </a:pPr>
          <a:r>
            <a:rPr lang="en-US" sz="1600" b="1" cap="none" baseline="0" dirty="0">
              <a:latin typeface="Georgia" panose="02040502050405020303" pitchFamily="18" charset="0"/>
            </a:rPr>
            <a:t>Evidence-based practice utilized to treat, reverse and prevent chronic diseases</a:t>
          </a:r>
          <a:r>
            <a:rPr lang="en-US" sz="1600" b="1" dirty="0">
              <a:latin typeface="Georgia" panose="02040502050405020303" pitchFamily="18" charset="0"/>
            </a:rPr>
            <a:t>.</a:t>
          </a:r>
          <a:endParaRPr lang="en-US" sz="1600" dirty="0">
            <a:latin typeface="Georgia" panose="02040502050405020303" pitchFamily="18" charset="0"/>
          </a:endParaRPr>
        </a:p>
      </dgm:t>
    </dgm:pt>
    <dgm:pt modelId="{3797FC03-4985-41E2-A4FF-94FDB38710C0}" type="parTrans" cxnId="{73BB43ED-5EE0-478A-8D09-71E53B3AED64}">
      <dgm:prSet/>
      <dgm:spPr/>
      <dgm:t>
        <a:bodyPr/>
        <a:lstStyle/>
        <a:p>
          <a:endParaRPr lang="en-US"/>
        </a:p>
      </dgm:t>
    </dgm:pt>
    <dgm:pt modelId="{02506045-CECA-40D6-BD76-CC76D0FDC239}" type="sibTrans" cxnId="{73BB43ED-5EE0-478A-8D09-71E53B3AED64}">
      <dgm:prSet/>
      <dgm:spPr/>
      <dgm:t>
        <a:bodyPr/>
        <a:lstStyle/>
        <a:p>
          <a:endParaRPr lang="en-US"/>
        </a:p>
      </dgm:t>
    </dgm:pt>
    <dgm:pt modelId="{6A2CE6A1-6115-421F-852C-FFFD4CF5424C}">
      <dgm:prSet/>
      <dgm:spPr/>
      <dgm:t>
        <a:bodyPr/>
        <a:lstStyle/>
        <a:p>
          <a:pPr>
            <a:defRPr cap="all"/>
          </a:pPr>
          <a:r>
            <a:rPr lang="en-US" b="1" cap="none" baseline="0" dirty="0">
              <a:latin typeface="Georgia" panose="02040502050405020303" pitchFamily="18" charset="0"/>
            </a:rPr>
            <a:t>Education, motivation and support to change habits &amp; behaviors that improve overall health &amp; quality of life.</a:t>
          </a:r>
          <a:endParaRPr lang="en-US" cap="none" baseline="0" dirty="0">
            <a:latin typeface="Georgia" panose="02040502050405020303" pitchFamily="18" charset="0"/>
          </a:endParaRPr>
        </a:p>
      </dgm:t>
    </dgm:pt>
    <dgm:pt modelId="{F430EB5C-6DCE-4434-826C-14937AF2EDC9}" type="parTrans" cxnId="{E4E27DA5-C9BF-4867-8E97-3D4EDD54BB83}">
      <dgm:prSet/>
      <dgm:spPr/>
      <dgm:t>
        <a:bodyPr/>
        <a:lstStyle/>
        <a:p>
          <a:endParaRPr lang="en-US"/>
        </a:p>
      </dgm:t>
    </dgm:pt>
    <dgm:pt modelId="{AEECA01E-96B5-461E-AAC3-66F447C1FBC7}" type="sibTrans" cxnId="{E4E27DA5-C9BF-4867-8E97-3D4EDD54BB83}">
      <dgm:prSet/>
      <dgm:spPr/>
      <dgm:t>
        <a:bodyPr/>
        <a:lstStyle/>
        <a:p>
          <a:endParaRPr lang="en-US"/>
        </a:p>
      </dgm:t>
    </dgm:pt>
    <dgm:pt modelId="{6013F003-0213-44EA-8921-06BE0ABF797E}">
      <dgm:prSet/>
      <dgm:spPr/>
      <dgm:t>
        <a:bodyPr/>
        <a:lstStyle/>
        <a:p>
          <a:pPr>
            <a:defRPr cap="all"/>
          </a:pPr>
          <a:r>
            <a:rPr lang="en-US" b="1" cap="none" baseline="0" dirty="0">
              <a:latin typeface="Georgia" panose="02040502050405020303" pitchFamily="18" charset="0"/>
            </a:rPr>
            <a:t>Promotion of healthy lifestyle choices to prevent and treat chronic diseases</a:t>
          </a:r>
          <a:endParaRPr lang="en-US" cap="none" baseline="0" dirty="0">
            <a:latin typeface="Georgia" panose="02040502050405020303" pitchFamily="18" charset="0"/>
          </a:endParaRPr>
        </a:p>
      </dgm:t>
    </dgm:pt>
    <dgm:pt modelId="{548FC2D1-436C-49B5-AE5F-EE5A9FF7C936}" type="parTrans" cxnId="{F36DFBA3-9F4B-43E4-8DFF-EFC62DBFA1E6}">
      <dgm:prSet/>
      <dgm:spPr/>
      <dgm:t>
        <a:bodyPr/>
        <a:lstStyle/>
        <a:p>
          <a:endParaRPr lang="en-US"/>
        </a:p>
      </dgm:t>
    </dgm:pt>
    <dgm:pt modelId="{28BAEDDD-6A35-434C-BE96-5E828A2E0979}" type="sibTrans" cxnId="{F36DFBA3-9F4B-43E4-8DFF-EFC62DBFA1E6}">
      <dgm:prSet/>
      <dgm:spPr/>
      <dgm:t>
        <a:bodyPr/>
        <a:lstStyle/>
        <a:p>
          <a:endParaRPr lang="en-US"/>
        </a:p>
      </dgm:t>
    </dgm:pt>
    <dgm:pt modelId="{BCCE7E30-6BAA-4F2A-8F36-9487E46637C5}" type="pres">
      <dgm:prSet presAssocID="{AD9B8BBD-195D-4F19-A77B-554E46810379}" presName="root" presStyleCnt="0">
        <dgm:presLayoutVars>
          <dgm:dir/>
          <dgm:resizeHandles val="exact"/>
        </dgm:presLayoutVars>
      </dgm:prSet>
      <dgm:spPr/>
    </dgm:pt>
    <dgm:pt modelId="{E6D878A9-BBE5-43E3-A4B7-F65635BB432D}" type="pres">
      <dgm:prSet presAssocID="{B6EF12C5-93B2-480A-AC9D-C8D63686F716}" presName="compNode" presStyleCnt="0"/>
      <dgm:spPr/>
    </dgm:pt>
    <dgm:pt modelId="{F997A5E6-790D-4CD7-BCB8-559F28023AE8}" type="pres">
      <dgm:prSet presAssocID="{B6EF12C5-93B2-480A-AC9D-C8D63686F716}" presName="iconBgRect" presStyleLbl="bgShp" presStyleIdx="0" presStyleCnt="3"/>
      <dgm:spPr>
        <a:prstGeom prst="round2DiagRect">
          <a:avLst>
            <a:gd name="adj1" fmla="val 29727"/>
            <a:gd name="adj2" fmla="val 0"/>
          </a:avLst>
        </a:prstGeom>
      </dgm:spPr>
    </dgm:pt>
    <dgm:pt modelId="{0EC91970-9000-497F-9B42-4CA1FF247BE7}" type="pres">
      <dgm:prSet presAssocID="{B6EF12C5-93B2-480A-AC9D-C8D63686F7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0D56278-4E9D-4F71-AC43-3869B6E7B9CB}" type="pres">
      <dgm:prSet presAssocID="{B6EF12C5-93B2-480A-AC9D-C8D63686F716}" presName="spaceRect" presStyleCnt="0"/>
      <dgm:spPr/>
    </dgm:pt>
    <dgm:pt modelId="{81CC6487-C3F2-411C-8564-0714222B25DE}" type="pres">
      <dgm:prSet presAssocID="{B6EF12C5-93B2-480A-AC9D-C8D63686F716}" presName="textRect" presStyleLbl="revTx" presStyleIdx="0" presStyleCnt="3" custScaleY="104857" custLinFactNeighborX="-2824" custLinFactNeighborY="-3770">
        <dgm:presLayoutVars>
          <dgm:chMax val="1"/>
          <dgm:chPref val="1"/>
        </dgm:presLayoutVars>
      </dgm:prSet>
      <dgm:spPr/>
    </dgm:pt>
    <dgm:pt modelId="{06776D1D-1C93-4B48-BE81-C71475F4326E}" type="pres">
      <dgm:prSet presAssocID="{02506045-CECA-40D6-BD76-CC76D0FDC239}" presName="sibTrans" presStyleCnt="0"/>
      <dgm:spPr/>
    </dgm:pt>
    <dgm:pt modelId="{70EA55A2-0625-46C9-A6E5-F22BDB207461}" type="pres">
      <dgm:prSet presAssocID="{6A2CE6A1-6115-421F-852C-FFFD4CF5424C}" presName="compNode" presStyleCnt="0"/>
      <dgm:spPr/>
    </dgm:pt>
    <dgm:pt modelId="{B736FABE-7564-433F-9BB8-3E6786616FF4}" type="pres">
      <dgm:prSet presAssocID="{6A2CE6A1-6115-421F-852C-FFFD4CF5424C}" presName="iconBgRect" presStyleLbl="bgShp" presStyleIdx="1" presStyleCnt="3"/>
      <dgm:spPr>
        <a:prstGeom prst="round2DiagRect">
          <a:avLst>
            <a:gd name="adj1" fmla="val 29727"/>
            <a:gd name="adj2" fmla="val 0"/>
          </a:avLst>
        </a:prstGeom>
      </dgm:spPr>
    </dgm:pt>
    <dgm:pt modelId="{20DE096D-BF87-419C-A898-AA5E752FB4E3}" type="pres">
      <dgm:prSet presAssocID="{6A2CE6A1-6115-421F-852C-FFFD4CF542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60541FD-A4D2-43C3-BA94-B1DF8307A3BD}" type="pres">
      <dgm:prSet presAssocID="{6A2CE6A1-6115-421F-852C-FFFD4CF5424C}" presName="spaceRect" presStyleCnt="0"/>
      <dgm:spPr/>
    </dgm:pt>
    <dgm:pt modelId="{B831E67E-42D1-4003-B5F0-525F81C327A8}" type="pres">
      <dgm:prSet presAssocID="{6A2CE6A1-6115-421F-852C-FFFD4CF5424C}" presName="textRect" presStyleLbl="revTx" presStyleIdx="1" presStyleCnt="3" custScaleY="125724" custLinFactNeighborX="-203" custLinFactNeighborY="28745">
        <dgm:presLayoutVars>
          <dgm:chMax val="1"/>
          <dgm:chPref val="1"/>
        </dgm:presLayoutVars>
      </dgm:prSet>
      <dgm:spPr/>
    </dgm:pt>
    <dgm:pt modelId="{DBFBA154-BDD0-4DD1-8231-52593505853A}" type="pres">
      <dgm:prSet presAssocID="{AEECA01E-96B5-461E-AAC3-66F447C1FBC7}" presName="sibTrans" presStyleCnt="0"/>
      <dgm:spPr/>
    </dgm:pt>
    <dgm:pt modelId="{91FA28FF-A845-4F2C-904C-9EB12FEABF96}" type="pres">
      <dgm:prSet presAssocID="{6013F003-0213-44EA-8921-06BE0ABF797E}" presName="compNode" presStyleCnt="0"/>
      <dgm:spPr/>
    </dgm:pt>
    <dgm:pt modelId="{8FAD76D8-6E48-43D2-ABF7-901C2DCFEDC7}" type="pres">
      <dgm:prSet presAssocID="{6013F003-0213-44EA-8921-06BE0ABF797E}" presName="iconBgRect" presStyleLbl="bgShp" presStyleIdx="2" presStyleCnt="3"/>
      <dgm:spPr>
        <a:prstGeom prst="round2DiagRect">
          <a:avLst>
            <a:gd name="adj1" fmla="val 29727"/>
            <a:gd name="adj2" fmla="val 0"/>
          </a:avLst>
        </a:prstGeom>
      </dgm:spPr>
    </dgm:pt>
    <dgm:pt modelId="{5FA0E798-B3E4-43B1-954D-F6AACCEB685A}" type="pres">
      <dgm:prSet presAssocID="{6013F003-0213-44EA-8921-06BE0ABF79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pple"/>
        </a:ext>
      </dgm:extLst>
    </dgm:pt>
    <dgm:pt modelId="{FBB86EDD-BBED-493C-BDB7-5D6378DA8F78}" type="pres">
      <dgm:prSet presAssocID="{6013F003-0213-44EA-8921-06BE0ABF797E}" presName="spaceRect" presStyleCnt="0"/>
      <dgm:spPr/>
    </dgm:pt>
    <dgm:pt modelId="{D0FA37CE-FCBB-46CE-A288-A12C662AF53E}" type="pres">
      <dgm:prSet presAssocID="{6013F003-0213-44EA-8921-06BE0ABF797E}" presName="textRect" presStyleLbl="revTx" presStyleIdx="2" presStyleCnt="3" custScaleY="111313">
        <dgm:presLayoutVars>
          <dgm:chMax val="1"/>
          <dgm:chPref val="1"/>
        </dgm:presLayoutVars>
      </dgm:prSet>
      <dgm:spPr/>
    </dgm:pt>
  </dgm:ptLst>
  <dgm:cxnLst>
    <dgm:cxn modelId="{FBAFA523-CABB-4FE6-9BFB-D256A72E0E90}" type="presOf" srcId="{6A2CE6A1-6115-421F-852C-FFFD4CF5424C}" destId="{B831E67E-42D1-4003-B5F0-525F81C327A8}" srcOrd="0" destOrd="0" presId="urn:microsoft.com/office/officeart/2018/5/layout/IconLeafLabelList"/>
    <dgm:cxn modelId="{6426FA65-7250-4D40-BD00-76C0E64B26AB}" type="presOf" srcId="{B6EF12C5-93B2-480A-AC9D-C8D63686F716}" destId="{81CC6487-C3F2-411C-8564-0714222B25DE}" srcOrd="0" destOrd="0" presId="urn:microsoft.com/office/officeart/2018/5/layout/IconLeafLabelList"/>
    <dgm:cxn modelId="{F36DFBA3-9F4B-43E4-8DFF-EFC62DBFA1E6}" srcId="{AD9B8BBD-195D-4F19-A77B-554E46810379}" destId="{6013F003-0213-44EA-8921-06BE0ABF797E}" srcOrd="2" destOrd="0" parTransId="{548FC2D1-436C-49B5-AE5F-EE5A9FF7C936}" sibTransId="{28BAEDDD-6A35-434C-BE96-5E828A2E0979}"/>
    <dgm:cxn modelId="{E4E27DA5-C9BF-4867-8E97-3D4EDD54BB83}" srcId="{AD9B8BBD-195D-4F19-A77B-554E46810379}" destId="{6A2CE6A1-6115-421F-852C-FFFD4CF5424C}" srcOrd="1" destOrd="0" parTransId="{F430EB5C-6DCE-4434-826C-14937AF2EDC9}" sibTransId="{AEECA01E-96B5-461E-AAC3-66F447C1FBC7}"/>
    <dgm:cxn modelId="{A4C41DDD-8BA7-4BF1-B974-A2948068A0E8}" type="presOf" srcId="{AD9B8BBD-195D-4F19-A77B-554E46810379}" destId="{BCCE7E30-6BAA-4F2A-8F36-9487E46637C5}" srcOrd="0" destOrd="0" presId="urn:microsoft.com/office/officeart/2018/5/layout/IconLeafLabelList"/>
    <dgm:cxn modelId="{73BB43ED-5EE0-478A-8D09-71E53B3AED64}" srcId="{AD9B8BBD-195D-4F19-A77B-554E46810379}" destId="{B6EF12C5-93B2-480A-AC9D-C8D63686F716}" srcOrd="0" destOrd="0" parTransId="{3797FC03-4985-41E2-A4FF-94FDB38710C0}" sibTransId="{02506045-CECA-40D6-BD76-CC76D0FDC239}"/>
    <dgm:cxn modelId="{3991BEFB-6BF2-43FD-B014-03FB025A17E6}" type="presOf" srcId="{6013F003-0213-44EA-8921-06BE0ABF797E}" destId="{D0FA37CE-FCBB-46CE-A288-A12C662AF53E}" srcOrd="0" destOrd="0" presId="urn:microsoft.com/office/officeart/2018/5/layout/IconLeafLabelList"/>
    <dgm:cxn modelId="{1E4AEB65-5C98-40AA-8A0D-47BA822C4309}" type="presParOf" srcId="{BCCE7E30-6BAA-4F2A-8F36-9487E46637C5}" destId="{E6D878A9-BBE5-43E3-A4B7-F65635BB432D}" srcOrd="0" destOrd="0" presId="urn:microsoft.com/office/officeart/2018/5/layout/IconLeafLabelList"/>
    <dgm:cxn modelId="{BA78BDCE-AA61-4865-9649-98E5C8035B17}" type="presParOf" srcId="{E6D878A9-BBE5-43E3-A4B7-F65635BB432D}" destId="{F997A5E6-790D-4CD7-BCB8-559F28023AE8}" srcOrd="0" destOrd="0" presId="urn:microsoft.com/office/officeart/2018/5/layout/IconLeafLabelList"/>
    <dgm:cxn modelId="{F2F8E112-28D4-46E8-9EDF-18BFB71C752F}" type="presParOf" srcId="{E6D878A9-BBE5-43E3-A4B7-F65635BB432D}" destId="{0EC91970-9000-497F-9B42-4CA1FF247BE7}" srcOrd="1" destOrd="0" presId="urn:microsoft.com/office/officeart/2018/5/layout/IconLeafLabelList"/>
    <dgm:cxn modelId="{9C8F2BBA-D917-40D0-B5D5-FCD2F6074179}" type="presParOf" srcId="{E6D878A9-BBE5-43E3-A4B7-F65635BB432D}" destId="{80D56278-4E9D-4F71-AC43-3869B6E7B9CB}" srcOrd="2" destOrd="0" presId="urn:microsoft.com/office/officeart/2018/5/layout/IconLeafLabelList"/>
    <dgm:cxn modelId="{F11C9F2B-E8CE-45F5-8CA3-7C0A7E60C700}" type="presParOf" srcId="{E6D878A9-BBE5-43E3-A4B7-F65635BB432D}" destId="{81CC6487-C3F2-411C-8564-0714222B25DE}" srcOrd="3" destOrd="0" presId="urn:microsoft.com/office/officeart/2018/5/layout/IconLeafLabelList"/>
    <dgm:cxn modelId="{1BE9467B-1C8D-45B9-860D-375E4435922D}" type="presParOf" srcId="{BCCE7E30-6BAA-4F2A-8F36-9487E46637C5}" destId="{06776D1D-1C93-4B48-BE81-C71475F4326E}" srcOrd="1" destOrd="0" presId="urn:microsoft.com/office/officeart/2018/5/layout/IconLeafLabelList"/>
    <dgm:cxn modelId="{0833F7A3-916B-482C-9786-0043FA4DCFF6}" type="presParOf" srcId="{BCCE7E30-6BAA-4F2A-8F36-9487E46637C5}" destId="{70EA55A2-0625-46C9-A6E5-F22BDB207461}" srcOrd="2" destOrd="0" presId="urn:microsoft.com/office/officeart/2018/5/layout/IconLeafLabelList"/>
    <dgm:cxn modelId="{2A1A62FD-C4CE-4C19-AEA6-39C8A747EEE3}" type="presParOf" srcId="{70EA55A2-0625-46C9-A6E5-F22BDB207461}" destId="{B736FABE-7564-433F-9BB8-3E6786616FF4}" srcOrd="0" destOrd="0" presId="urn:microsoft.com/office/officeart/2018/5/layout/IconLeafLabelList"/>
    <dgm:cxn modelId="{4D4CC99A-7333-4A34-88C6-3956BEFD4BB7}" type="presParOf" srcId="{70EA55A2-0625-46C9-A6E5-F22BDB207461}" destId="{20DE096D-BF87-419C-A898-AA5E752FB4E3}" srcOrd="1" destOrd="0" presId="urn:microsoft.com/office/officeart/2018/5/layout/IconLeafLabelList"/>
    <dgm:cxn modelId="{6FED78B4-5ABA-468A-AE5D-B61F2C04D771}" type="presParOf" srcId="{70EA55A2-0625-46C9-A6E5-F22BDB207461}" destId="{C60541FD-A4D2-43C3-BA94-B1DF8307A3BD}" srcOrd="2" destOrd="0" presId="urn:microsoft.com/office/officeart/2018/5/layout/IconLeafLabelList"/>
    <dgm:cxn modelId="{A7D3C3AC-CE24-45C4-9C12-B8AB1387ADCC}" type="presParOf" srcId="{70EA55A2-0625-46C9-A6E5-F22BDB207461}" destId="{B831E67E-42D1-4003-B5F0-525F81C327A8}" srcOrd="3" destOrd="0" presId="urn:microsoft.com/office/officeart/2018/5/layout/IconLeafLabelList"/>
    <dgm:cxn modelId="{83C866E0-A5DE-4470-BBC9-B62D3B995886}" type="presParOf" srcId="{BCCE7E30-6BAA-4F2A-8F36-9487E46637C5}" destId="{DBFBA154-BDD0-4DD1-8231-52593505853A}" srcOrd="3" destOrd="0" presId="urn:microsoft.com/office/officeart/2018/5/layout/IconLeafLabelList"/>
    <dgm:cxn modelId="{7EF14E4E-8C25-4E15-AD7F-68A191DD68B1}" type="presParOf" srcId="{BCCE7E30-6BAA-4F2A-8F36-9487E46637C5}" destId="{91FA28FF-A845-4F2C-904C-9EB12FEABF96}" srcOrd="4" destOrd="0" presId="urn:microsoft.com/office/officeart/2018/5/layout/IconLeafLabelList"/>
    <dgm:cxn modelId="{32EE1603-E4CD-4581-A3C4-7633AB5A2137}" type="presParOf" srcId="{91FA28FF-A845-4F2C-904C-9EB12FEABF96}" destId="{8FAD76D8-6E48-43D2-ABF7-901C2DCFEDC7}" srcOrd="0" destOrd="0" presId="urn:microsoft.com/office/officeart/2018/5/layout/IconLeafLabelList"/>
    <dgm:cxn modelId="{66BE8016-AEB8-46C4-AC40-5D4AA63748A8}" type="presParOf" srcId="{91FA28FF-A845-4F2C-904C-9EB12FEABF96}" destId="{5FA0E798-B3E4-43B1-954D-F6AACCEB685A}" srcOrd="1" destOrd="0" presId="urn:microsoft.com/office/officeart/2018/5/layout/IconLeafLabelList"/>
    <dgm:cxn modelId="{D103DC81-0FA0-4CF1-99B8-10A10BEC71D9}" type="presParOf" srcId="{91FA28FF-A845-4F2C-904C-9EB12FEABF96}" destId="{FBB86EDD-BBED-493C-BDB7-5D6378DA8F78}" srcOrd="2" destOrd="0" presId="urn:microsoft.com/office/officeart/2018/5/layout/IconLeafLabelList"/>
    <dgm:cxn modelId="{98206D9E-4374-4238-9F45-3F9F04CDDD9C}" type="presParOf" srcId="{91FA28FF-A845-4F2C-904C-9EB12FEABF96}" destId="{D0FA37CE-FCBB-46CE-A288-A12C662AF53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4F5A0-D32C-4F95-8704-24C309DA1DF2}"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2826D3EB-83A8-4F16-812A-6BEC61C43395}">
      <dgm:prSet/>
      <dgm:spPr/>
      <dgm:t>
        <a:bodyPr/>
        <a:lstStyle/>
        <a:p>
          <a:r>
            <a:rPr lang="en-US"/>
            <a:t>Social, psychological and biological predispositions of patient’s behaviors</a:t>
          </a:r>
        </a:p>
      </dgm:t>
    </dgm:pt>
    <dgm:pt modelId="{3551122E-68B0-48EF-AE21-674049C7477B}" type="parTrans" cxnId="{B5FE7F89-55CE-4A79-BB6B-DADC7CDFAD5D}">
      <dgm:prSet/>
      <dgm:spPr/>
      <dgm:t>
        <a:bodyPr/>
        <a:lstStyle/>
        <a:p>
          <a:endParaRPr lang="en-US"/>
        </a:p>
      </dgm:t>
    </dgm:pt>
    <dgm:pt modelId="{DC60D772-D62F-4BB6-9DCE-E75051BE3ED9}" type="sibTrans" cxnId="{B5FE7F89-55CE-4A79-BB6B-DADC7CDFAD5D}">
      <dgm:prSet/>
      <dgm:spPr/>
      <dgm:t>
        <a:bodyPr/>
        <a:lstStyle/>
        <a:p>
          <a:endParaRPr lang="en-US"/>
        </a:p>
      </dgm:t>
    </dgm:pt>
    <dgm:pt modelId="{88943421-570B-4757-8D3C-37D7772BFD38}">
      <dgm:prSet/>
      <dgm:spPr/>
      <dgm:t>
        <a:bodyPr/>
        <a:lstStyle/>
        <a:p>
          <a:r>
            <a:rPr lang="en-US"/>
            <a:t>Patient and their family’s readiness, willingness and ability to make health behavior changes</a:t>
          </a:r>
        </a:p>
      </dgm:t>
    </dgm:pt>
    <dgm:pt modelId="{C28AE0FA-C9D7-4695-AE9C-9466466176D3}" type="parTrans" cxnId="{CBA2782B-9F04-4F3B-A473-F2C6B1847458}">
      <dgm:prSet/>
      <dgm:spPr/>
      <dgm:t>
        <a:bodyPr/>
        <a:lstStyle/>
        <a:p>
          <a:endParaRPr lang="en-US"/>
        </a:p>
      </dgm:t>
    </dgm:pt>
    <dgm:pt modelId="{D2CD146B-547A-4E25-8EFE-2665BF92D444}" type="sibTrans" cxnId="{CBA2782B-9F04-4F3B-A473-F2C6B1847458}">
      <dgm:prSet/>
      <dgm:spPr/>
      <dgm:t>
        <a:bodyPr/>
        <a:lstStyle/>
        <a:p>
          <a:endParaRPr lang="en-US"/>
        </a:p>
      </dgm:t>
    </dgm:pt>
    <dgm:pt modelId="{3560E774-A7C7-4CA5-9B8A-7C8BFD357367}">
      <dgm:prSet/>
      <dgm:spPr/>
      <dgm:t>
        <a:bodyPr/>
        <a:lstStyle/>
        <a:p>
          <a:r>
            <a:rPr lang="en-US"/>
            <a:t>Physical Exam  </a:t>
          </a:r>
        </a:p>
      </dgm:t>
    </dgm:pt>
    <dgm:pt modelId="{31D74554-E1E6-474F-95A6-5A1DE4AC7D38}" type="parTrans" cxnId="{9546C384-614E-4458-AA5B-254E83B0A6B0}">
      <dgm:prSet/>
      <dgm:spPr/>
      <dgm:t>
        <a:bodyPr/>
        <a:lstStyle/>
        <a:p>
          <a:endParaRPr lang="en-US"/>
        </a:p>
      </dgm:t>
    </dgm:pt>
    <dgm:pt modelId="{58335793-BC4F-4F35-B89B-D68D8E24B0DD}" type="sibTrans" cxnId="{9546C384-614E-4458-AA5B-254E83B0A6B0}">
      <dgm:prSet/>
      <dgm:spPr/>
      <dgm:t>
        <a:bodyPr/>
        <a:lstStyle/>
        <a:p>
          <a:endParaRPr lang="en-US"/>
        </a:p>
      </dgm:t>
    </dgm:pt>
    <dgm:pt modelId="{84371E87-CCDC-4DE6-9774-0C4040705929}">
      <dgm:prSet/>
      <dgm:spPr/>
      <dgm:t>
        <a:bodyPr/>
        <a:lstStyle/>
        <a:p>
          <a:r>
            <a:rPr lang="en-US"/>
            <a:t>Lifestyle Vital Signs</a:t>
          </a:r>
        </a:p>
      </dgm:t>
    </dgm:pt>
    <dgm:pt modelId="{3CD98CA8-F2F8-429D-AFCC-E606FA081F90}" type="parTrans" cxnId="{ACCA7F49-6CC4-40D7-8B0C-176D91DEE534}">
      <dgm:prSet/>
      <dgm:spPr/>
      <dgm:t>
        <a:bodyPr/>
        <a:lstStyle/>
        <a:p>
          <a:endParaRPr lang="en-US"/>
        </a:p>
      </dgm:t>
    </dgm:pt>
    <dgm:pt modelId="{55D9B335-89A0-4066-8597-CEED6454DC6C}" type="sibTrans" cxnId="{ACCA7F49-6CC4-40D7-8B0C-176D91DEE534}">
      <dgm:prSet/>
      <dgm:spPr/>
      <dgm:t>
        <a:bodyPr/>
        <a:lstStyle/>
        <a:p>
          <a:endParaRPr lang="en-US"/>
        </a:p>
      </dgm:t>
    </dgm:pt>
    <dgm:pt modelId="{55451EBB-3C66-4170-A6B6-927310971C30}">
      <dgm:prSet/>
      <dgm:spPr/>
      <dgm:t>
        <a:bodyPr/>
        <a:lstStyle/>
        <a:p>
          <a:r>
            <a:rPr lang="en-US"/>
            <a:t>Diet, physical activity, BMI, stress level, sleep, emotional well-being, tobacco use, alcohol consumption.</a:t>
          </a:r>
        </a:p>
      </dgm:t>
    </dgm:pt>
    <dgm:pt modelId="{E3626147-E50C-4EC6-B2CC-77C18E15B132}" type="parTrans" cxnId="{6D68A5C9-A872-4EB1-A0CD-CF8EFB63B7CC}">
      <dgm:prSet/>
      <dgm:spPr/>
      <dgm:t>
        <a:bodyPr/>
        <a:lstStyle/>
        <a:p>
          <a:endParaRPr lang="en-US"/>
        </a:p>
      </dgm:t>
    </dgm:pt>
    <dgm:pt modelId="{B2E30CDC-2C84-448B-A713-6B3848A9C634}" type="sibTrans" cxnId="{6D68A5C9-A872-4EB1-A0CD-CF8EFB63B7CC}">
      <dgm:prSet/>
      <dgm:spPr/>
      <dgm:t>
        <a:bodyPr/>
        <a:lstStyle/>
        <a:p>
          <a:endParaRPr lang="en-US"/>
        </a:p>
      </dgm:t>
    </dgm:pt>
    <dgm:pt modelId="{B8773C9C-E125-4A32-86F8-BC4618A59DDA}" type="pres">
      <dgm:prSet presAssocID="{0224F5A0-D32C-4F95-8704-24C309DA1DF2}" presName="diagram" presStyleCnt="0">
        <dgm:presLayoutVars>
          <dgm:dir/>
          <dgm:resizeHandles val="exact"/>
        </dgm:presLayoutVars>
      </dgm:prSet>
      <dgm:spPr/>
    </dgm:pt>
    <dgm:pt modelId="{4C1C0C79-E8E7-4707-8E91-8EA18CC19BC8}" type="pres">
      <dgm:prSet presAssocID="{2826D3EB-83A8-4F16-812A-6BEC61C43395}" presName="node" presStyleLbl="node1" presStyleIdx="0" presStyleCnt="4">
        <dgm:presLayoutVars>
          <dgm:bulletEnabled val="1"/>
        </dgm:presLayoutVars>
      </dgm:prSet>
      <dgm:spPr/>
    </dgm:pt>
    <dgm:pt modelId="{635404CF-1C8F-422F-84CC-31A3D0AAA055}" type="pres">
      <dgm:prSet presAssocID="{DC60D772-D62F-4BB6-9DCE-E75051BE3ED9}" presName="sibTrans" presStyleCnt="0"/>
      <dgm:spPr/>
    </dgm:pt>
    <dgm:pt modelId="{B7968BEB-78E0-4A40-A9ED-C7423797C89B}" type="pres">
      <dgm:prSet presAssocID="{88943421-570B-4757-8D3C-37D7772BFD38}" presName="node" presStyleLbl="node1" presStyleIdx="1" presStyleCnt="4">
        <dgm:presLayoutVars>
          <dgm:bulletEnabled val="1"/>
        </dgm:presLayoutVars>
      </dgm:prSet>
      <dgm:spPr/>
    </dgm:pt>
    <dgm:pt modelId="{C2A7AC74-2386-4FB4-954D-BC0F27CDDAEF}" type="pres">
      <dgm:prSet presAssocID="{D2CD146B-547A-4E25-8EFE-2665BF92D444}" presName="sibTrans" presStyleCnt="0"/>
      <dgm:spPr/>
    </dgm:pt>
    <dgm:pt modelId="{F7A35918-8BAF-4481-BD57-2563A657B686}" type="pres">
      <dgm:prSet presAssocID="{3560E774-A7C7-4CA5-9B8A-7C8BFD357367}" presName="node" presStyleLbl="node1" presStyleIdx="2" presStyleCnt="4">
        <dgm:presLayoutVars>
          <dgm:bulletEnabled val="1"/>
        </dgm:presLayoutVars>
      </dgm:prSet>
      <dgm:spPr/>
    </dgm:pt>
    <dgm:pt modelId="{A5273B8A-910E-4E58-90A4-D5855EB4C351}" type="pres">
      <dgm:prSet presAssocID="{58335793-BC4F-4F35-B89B-D68D8E24B0DD}" presName="sibTrans" presStyleCnt="0"/>
      <dgm:spPr/>
    </dgm:pt>
    <dgm:pt modelId="{31ACDCC6-7CAF-47FC-915D-71AAD8031F36}" type="pres">
      <dgm:prSet presAssocID="{84371E87-CCDC-4DE6-9774-0C4040705929}" presName="node" presStyleLbl="node1" presStyleIdx="3" presStyleCnt="4">
        <dgm:presLayoutVars>
          <dgm:bulletEnabled val="1"/>
        </dgm:presLayoutVars>
      </dgm:prSet>
      <dgm:spPr/>
    </dgm:pt>
  </dgm:ptLst>
  <dgm:cxnLst>
    <dgm:cxn modelId="{CBA2782B-9F04-4F3B-A473-F2C6B1847458}" srcId="{0224F5A0-D32C-4F95-8704-24C309DA1DF2}" destId="{88943421-570B-4757-8D3C-37D7772BFD38}" srcOrd="1" destOrd="0" parTransId="{C28AE0FA-C9D7-4695-AE9C-9466466176D3}" sibTransId="{D2CD146B-547A-4E25-8EFE-2665BF92D444}"/>
    <dgm:cxn modelId="{11D8B65F-4016-48D1-AC9F-25D1CB2D7DDD}" type="presOf" srcId="{0224F5A0-D32C-4F95-8704-24C309DA1DF2}" destId="{B8773C9C-E125-4A32-86F8-BC4618A59DDA}" srcOrd="0" destOrd="0" presId="urn:microsoft.com/office/officeart/2005/8/layout/default"/>
    <dgm:cxn modelId="{87B36649-90B2-44EE-98B4-BBCCF6F3CF0D}" type="presOf" srcId="{88943421-570B-4757-8D3C-37D7772BFD38}" destId="{B7968BEB-78E0-4A40-A9ED-C7423797C89B}" srcOrd="0" destOrd="0" presId="urn:microsoft.com/office/officeart/2005/8/layout/default"/>
    <dgm:cxn modelId="{ACCA7F49-6CC4-40D7-8B0C-176D91DEE534}" srcId="{0224F5A0-D32C-4F95-8704-24C309DA1DF2}" destId="{84371E87-CCDC-4DE6-9774-0C4040705929}" srcOrd="3" destOrd="0" parTransId="{3CD98CA8-F2F8-429D-AFCC-E606FA081F90}" sibTransId="{55D9B335-89A0-4066-8597-CEED6454DC6C}"/>
    <dgm:cxn modelId="{0EC96E6D-E6B7-4201-A138-0BD142BFE25E}" type="presOf" srcId="{3560E774-A7C7-4CA5-9B8A-7C8BFD357367}" destId="{F7A35918-8BAF-4481-BD57-2563A657B686}" srcOrd="0" destOrd="0" presId="urn:microsoft.com/office/officeart/2005/8/layout/default"/>
    <dgm:cxn modelId="{9546C384-614E-4458-AA5B-254E83B0A6B0}" srcId="{0224F5A0-D32C-4F95-8704-24C309DA1DF2}" destId="{3560E774-A7C7-4CA5-9B8A-7C8BFD357367}" srcOrd="2" destOrd="0" parTransId="{31D74554-E1E6-474F-95A6-5A1DE4AC7D38}" sibTransId="{58335793-BC4F-4F35-B89B-D68D8E24B0DD}"/>
    <dgm:cxn modelId="{F23FCA86-BBAA-49EA-A7FD-60556515C5F8}" type="presOf" srcId="{84371E87-CCDC-4DE6-9774-0C4040705929}" destId="{31ACDCC6-7CAF-47FC-915D-71AAD8031F36}" srcOrd="0" destOrd="0" presId="urn:microsoft.com/office/officeart/2005/8/layout/default"/>
    <dgm:cxn modelId="{B5FE7F89-55CE-4A79-BB6B-DADC7CDFAD5D}" srcId="{0224F5A0-D32C-4F95-8704-24C309DA1DF2}" destId="{2826D3EB-83A8-4F16-812A-6BEC61C43395}" srcOrd="0" destOrd="0" parTransId="{3551122E-68B0-48EF-AE21-674049C7477B}" sibTransId="{DC60D772-D62F-4BB6-9DCE-E75051BE3ED9}"/>
    <dgm:cxn modelId="{F8CE8692-B697-475A-96FF-F233C45F3797}" type="presOf" srcId="{55451EBB-3C66-4170-A6B6-927310971C30}" destId="{31ACDCC6-7CAF-47FC-915D-71AAD8031F36}" srcOrd="0" destOrd="1" presId="urn:microsoft.com/office/officeart/2005/8/layout/default"/>
    <dgm:cxn modelId="{EE9056C4-323D-43D8-8145-AEF70FF0C7E6}" type="presOf" srcId="{2826D3EB-83A8-4F16-812A-6BEC61C43395}" destId="{4C1C0C79-E8E7-4707-8E91-8EA18CC19BC8}" srcOrd="0" destOrd="0" presId="urn:microsoft.com/office/officeart/2005/8/layout/default"/>
    <dgm:cxn modelId="{6D68A5C9-A872-4EB1-A0CD-CF8EFB63B7CC}" srcId="{84371E87-CCDC-4DE6-9774-0C4040705929}" destId="{55451EBB-3C66-4170-A6B6-927310971C30}" srcOrd="0" destOrd="0" parTransId="{E3626147-E50C-4EC6-B2CC-77C18E15B132}" sibTransId="{B2E30CDC-2C84-448B-A713-6B3848A9C634}"/>
    <dgm:cxn modelId="{426E2FE1-07B9-439C-A1AC-DFB4E840245E}" type="presParOf" srcId="{B8773C9C-E125-4A32-86F8-BC4618A59DDA}" destId="{4C1C0C79-E8E7-4707-8E91-8EA18CC19BC8}" srcOrd="0" destOrd="0" presId="urn:microsoft.com/office/officeart/2005/8/layout/default"/>
    <dgm:cxn modelId="{0C2171F5-7FF5-45C8-AA1F-27D9A0B416DD}" type="presParOf" srcId="{B8773C9C-E125-4A32-86F8-BC4618A59DDA}" destId="{635404CF-1C8F-422F-84CC-31A3D0AAA055}" srcOrd="1" destOrd="0" presId="urn:microsoft.com/office/officeart/2005/8/layout/default"/>
    <dgm:cxn modelId="{196C6BB4-C458-4FF8-950A-81BE61146455}" type="presParOf" srcId="{B8773C9C-E125-4A32-86F8-BC4618A59DDA}" destId="{B7968BEB-78E0-4A40-A9ED-C7423797C89B}" srcOrd="2" destOrd="0" presId="urn:microsoft.com/office/officeart/2005/8/layout/default"/>
    <dgm:cxn modelId="{BCFA8B6F-C006-495E-80A8-97E219CA30AB}" type="presParOf" srcId="{B8773C9C-E125-4A32-86F8-BC4618A59DDA}" destId="{C2A7AC74-2386-4FB4-954D-BC0F27CDDAEF}" srcOrd="3" destOrd="0" presId="urn:microsoft.com/office/officeart/2005/8/layout/default"/>
    <dgm:cxn modelId="{3A12D046-4E6E-4D6B-ADB4-A8DCB91040B2}" type="presParOf" srcId="{B8773C9C-E125-4A32-86F8-BC4618A59DDA}" destId="{F7A35918-8BAF-4481-BD57-2563A657B686}" srcOrd="4" destOrd="0" presId="urn:microsoft.com/office/officeart/2005/8/layout/default"/>
    <dgm:cxn modelId="{D064DAE5-65B3-48A4-B396-2CAAF55E1B69}" type="presParOf" srcId="{B8773C9C-E125-4A32-86F8-BC4618A59DDA}" destId="{A5273B8A-910E-4E58-90A4-D5855EB4C351}" srcOrd="5" destOrd="0" presId="urn:microsoft.com/office/officeart/2005/8/layout/default"/>
    <dgm:cxn modelId="{5C179652-1845-4ACD-951C-3C569811EA67}" type="presParOf" srcId="{B8773C9C-E125-4A32-86F8-BC4618A59DDA}" destId="{31ACDCC6-7CAF-47FC-915D-71AAD8031F3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B18FE-A564-4051-801B-4620A373B75A}">
      <dsp:nvSpPr>
        <dsp:cNvPr id="0" name=""/>
        <dsp:cNvSpPr/>
      </dsp:nvSpPr>
      <dsp:spPr>
        <a:xfrm>
          <a:off x="393299" y="617037"/>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26863-9396-4539-9853-EAD169F220FA}">
      <dsp:nvSpPr>
        <dsp:cNvPr id="0" name=""/>
        <dsp:cNvSpPr/>
      </dsp:nvSpPr>
      <dsp:spPr>
        <a:xfrm>
          <a:off x="627299" y="85103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3A7C2E-EC1E-4C99-BF0D-035B051351CF}">
      <dsp:nvSpPr>
        <dsp:cNvPr id="0" name=""/>
        <dsp:cNvSpPr/>
      </dsp:nvSpPr>
      <dsp:spPr>
        <a:xfrm>
          <a:off x="42299" y="205703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Eat healthfully - 33%</a:t>
          </a:r>
        </a:p>
      </dsp:txBody>
      <dsp:txXfrm>
        <a:off x="42299" y="2057037"/>
        <a:ext cx="1800000" cy="720000"/>
      </dsp:txXfrm>
    </dsp:sp>
    <dsp:sp modelId="{E8C2C911-4E20-463F-8BCA-FBB5DA57F71D}">
      <dsp:nvSpPr>
        <dsp:cNvPr id="0" name=""/>
        <dsp:cNvSpPr/>
      </dsp:nvSpPr>
      <dsp:spPr>
        <a:xfrm>
          <a:off x="2508300" y="617037"/>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BC5D4-1B4E-434C-8092-313FB6E4186B}">
      <dsp:nvSpPr>
        <dsp:cNvPr id="0" name=""/>
        <dsp:cNvSpPr/>
      </dsp:nvSpPr>
      <dsp:spPr>
        <a:xfrm>
          <a:off x="4876803" y="914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F103A-C383-4BC4-8787-1357ED3560C1}">
      <dsp:nvSpPr>
        <dsp:cNvPr id="0" name=""/>
        <dsp:cNvSpPr/>
      </dsp:nvSpPr>
      <dsp:spPr>
        <a:xfrm>
          <a:off x="2157300" y="205703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Active lifestyle – 40%</a:t>
          </a:r>
        </a:p>
      </dsp:txBody>
      <dsp:txXfrm>
        <a:off x="2157300" y="2057037"/>
        <a:ext cx="1800000" cy="720000"/>
      </dsp:txXfrm>
    </dsp:sp>
    <dsp:sp modelId="{6EA1DF19-BACD-467B-A549-7996A572A101}">
      <dsp:nvSpPr>
        <dsp:cNvPr id="0" name=""/>
        <dsp:cNvSpPr/>
      </dsp:nvSpPr>
      <dsp:spPr>
        <a:xfrm>
          <a:off x="4623300" y="617037"/>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FA323-17E3-4820-B6FA-6FB228DCD203}">
      <dsp:nvSpPr>
        <dsp:cNvPr id="0" name=""/>
        <dsp:cNvSpPr/>
      </dsp:nvSpPr>
      <dsp:spPr>
        <a:xfrm>
          <a:off x="2743202" y="83819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8DE17A-7B17-4D68-ABD4-BF7FC5B3506A}">
      <dsp:nvSpPr>
        <dsp:cNvPr id="0" name=""/>
        <dsp:cNvSpPr/>
      </dsp:nvSpPr>
      <dsp:spPr>
        <a:xfrm>
          <a:off x="4272300" y="205703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Healthy weight – 40%</a:t>
          </a:r>
        </a:p>
      </dsp:txBody>
      <dsp:txXfrm>
        <a:off x="4272300" y="2057037"/>
        <a:ext cx="1800000" cy="720000"/>
      </dsp:txXfrm>
    </dsp:sp>
    <dsp:sp modelId="{B7C3C2EF-3A22-45D4-9155-327691C0A4C6}">
      <dsp:nvSpPr>
        <dsp:cNvPr id="0" name=""/>
        <dsp:cNvSpPr/>
      </dsp:nvSpPr>
      <dsp:spPr>
        <a:xfrm>
          <a:off x="6738300" y="617037"/>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51E18-4FD3-4A16-98F6-16F81886C998}">
      <dsp:nvSpPr>
        <dsp:cNvPr id="0" name=""/>
        <dsp:cNvSpPr/>
      </dsp:nvSpPr>
      <dsp:spPr>
        <a:xfrm>
          <a:off x="6972300" y="85103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B062EE-FD7B-4571-BAD6-44FEBEFCB8F9}">
      <dsp:nvSpPr>
        <dsp:cNvPr id="0" name=""/>
        <dsp:cNvSpPr/>
      </dsp:nvSpPr>
      <dsp:spPr>
        <a:xfrm>
          <a:off x="6387300" y="205703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Emotional resilience – 50%</a:t>
          </a:r>
        </a:p>
      </dsp:txBody>
      <dsp:txXfrm>
        <a:off x="6387300" y="2057037"/>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7A5E6-790D-4CD7-BCB8-559F28023AE8}">
      <dsp:nvSpPr>
        <dsp:cNvPr id="0" name=""/>
        <dsp:cNvSpPr/>
      </dsp:nvSpPr>
      <dsp:spPr>
        <a:xfrm>
          <a:off x="535049" y="187946"/>
          <a:ext cx="1475437" cy="147543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91970-9000-497F-9B42-4CA1FF247BE7}">
      <dsp:nvSpPr>
        <dsp:cNvPr id="0" name=""/>
        <dsp:cNvSpPr/>
      </dsp:nvSpPr>
      <dsp:spPr>
        <a:xfrm>
          <a:off x="849487" y="502384"/>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CC6487-C3F2-411C-8564-0714222B25DE}">
      <dsp:nvSpPr>
        <dsp:cNvPr id="0" name=""/>
        <dsp:cNvSpPr/>
      </dsp:nvSpPr>
      <dsp:spPr>
        <a:xfrm>
          <a:off x="0" y="2057397"/>
          <a:ext cx="2418750" cy="110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cap="none" baseline="0" dirty="0">
              <a:latin typeface="Georgia" panose="02040502050405020303" pitchFamily="18" charset="0"/>
            </a:rPr>
            <a:t>Evidence-based practice utilized to treat, reverse and prevent chronic diseases</a:t>
          </a:r>
          <a:r>
            <a:rPr lang="en-US" sz="1600" b="1" kern="1200" dirty="0">
              <a:latin typeface="Georgia" panose="02040502050405020303" pitchFamily="18" charset="0"/>
            </a:rPr>
            <a:t>.</a:t>
          </a:r>
          <a:endParaRPr lang="en-US" sz="1600" kern="1200" dirty="0">
            <a:latin typeface="Georgia" panose="02040502050405020303" pitchFamily="18" charset="0"/>
          </a:endParaRPr>
        </a:p>
      </dsp:txBody>
      <dsp:txXfrm>
        <a:off x="0" y="2057397"/>
        <a:ext cx="2418750" cy="1108862"/>
      </dsp:txXfrm>
    </dsp:sp>
    <dsp:sp modelId="{B736FABE-7564-433F-9BB8-3E6786616FF4}">
      <dsp:nvSpPr>
        <dsp:cNvPr id="0" name=""/>
        <dsp:cNvSpPr/>
      </dsp:nvSpPr>
      <dsp:spPr>
        <a:xfrm>
          <a:off x="3377081" y="132779"/>
          <a:ext cx="1475437" cy="147543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E096D-BF87-419C-A898-AA5E752FB4E3}">
      <dsp:nvSpPr>
        <dsp:cNvPr id="0" name=""/>
        <dsp:cNvSpPr/>
      </dsp:nvSpPr>
      <dsp:spPr>
        <a:xfrm>
          <a:off x="3691518" y="447217"/>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31E67E-42D1-4003-B5F0-525F81C327A8}">
      <dsp:nvSpPr>
        <dsp:cNvPr id="0" name=""/>
        <dsp:cNvSpPr/>
      </dsp:nvSpPr>
      <dsp:spPr>
        <a:xfrm>
          <a:off x="2900514" y="2064543"/>
          <a:ext cx="2418750" cy="132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cap="none" baseline="0" dirty="0">
              <a:latin typeface="Georgia" panose="02040502050405020303" pitchFamily="18" charset="0"/>
            </a:rPr>
            <a:t>Education, motivation and support to change habits &amp; behaviors that improve overall health &amp; quality of life.</a:t>
          </a:r>
          <a:endParaRPr lang="en-US" sz="1600" kern="1200" cap="none" baseline="0" dirty="0">
            <a:latin typeface="Georgia" panose="02040502050405020303" pitchFamily="18" charset="0"/>
          </a:endParaRPr>
        </a:p>
      </dsp:txBody>
      <dsp:txXfrm>
        <a:off x="2900514" y="2064543"/>
        <a:ext cx="2418750" cy="1329531"/>
      </dsp:txXfrm>
    </dsp:sp>
    <dsp:sp modelId="{8FAD76D8-6E48-43D2-ABF7-901C2DCFEDC7}">
      <dsp:nvSpPr>
        <dsp:cNvPr id="0" name=""/>
        <dsp:cNvSpPr/>
      </dsp:nvSpPr>
      <dsp:spPr>
        <a:xfrm>
          <a:off x="6219112" y="170878"/>
          <a:ext cx="1475437" cy="147543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0E798-B3E4-43B1-954D-F6AACCEB685A}">
      <dsp:nvSpPr>
        <dsp:cNvPr id="0" name=""/>
        <dsp:cNvSpPr/>
      </dsp:nvSpPr>
      <dsp:spPr>
        <a:xfrm>
          <a:off x="6533550" y="485316"/>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FA37CE-FCBB-46CE-A288-A12C662AF53E}">
      <dsp:nvSpPr>
        <dsp:cNvPr id="0" name=""/>
        <dsp:cNvSpPr/>
      </dsp:nvSpPr>
      <dsp:spPr>
        <a:xfrm>
          <a:off x="5747456" y="2046061"/>
          <a:ext cx="2418750" cy="11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cap="none" baseline="0" dirty="0">
              <a:latin typeface="Georgia" panose="02040502050405020303" pitchFamily="18" charset="0"/>
            </a:rPr>
            <a:t>Promotion of healthy lifestyle choices to prevent and treat chronic diseases</a:t>
          </a:r>
          <a:endParaRPr lang="en-US" sz="1600" kern="1200" cap="none" baseline="0" dirty="0">
            <a:latin typeface="Georgia" panose="02040502050405020303" pitchFamily="18" charset="0"/>
          </a:endParaRPr>
        </a:p>
      </dsp:txBody>
      <dsp:txXfrm>
        <a:off x="5747456" y="2046061"/>
        <a:ext cx="2418750" cy="1177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C0C79-E8E7-4707-8E91-8EA18CC19BC8}">
      <dsp:nvSpPr>
        <dsp:cNvPr id="0" name=""/>
        <dsp:cNvSpPr/>
      </dsp:nvSpPr>
      <dsp:spPr>
        <a:xfrm>
          <a:off x="1376489" y="1892"/>
          <a:ext cx="2607915" cy="15647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Social, psychological and biological predispositions of patient’s behaviors</a:t>
          </a:r>
        </a:p>
      </dsp:txBody>
      <dsp:txXfrm>
        <a:off x="1376489" y="1892"/>
        <a:ext cx="2607915" cy="1564749"/>
      </dsp:txXfrm>
    </dsp:sp>
    <dsp:sp modelId="{B7968BEB-78E0-4A40-A9ED-C7423797C89B}">
      <dsp:nvSpPr>
        <dsp:cNvPr id="0" name=""/>
        <dsp:cNvSpPr/>
      </dsp:nvSpPr>
      <dsp:spPr>
        <a:xfrm>
          <a:off x="4245195" y="1892"/>
          <a:ext cx="2607915" cy="15647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Patient and their family’s readiness, willingness and ability to make health behavior changes</a:t>
          </a:r>
        </a:p>
      </dsp:txBody>
      <dsp:txXfrm>
        <a:off x="4245195" y="1892"/>
        <a:ext cx="2607915" cy="1564749"/>
      </dsp:txXfrm>
    </dsp:sp>
    <dsp:sp modelId="{F7A35918-8BAF-4481-BD57-2563A657B686}">
      <dsp:nvSpPr>
        <dsp:cNvPr id="0" name=""/>
        <dsp:cNvSpPr/>
      </dsp:nvSpPr>
      <dsp:spPr>
        <a:xfrm>
          <a:off x="1376489" y="1827433"/>
          <a:ext cx="2607915" cy="15647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Physical Exam  </a:t>
          </a:r>
        </a:p>
      </dsp:txBody>
      <dsp:txXfrm>
        <a:off x="1376489" y="1827433"/>
        <a:ext cx="2607915" cy="1564749"/>
      </dsp:txXfrm>
    </dsp:sp>
    <dsp:sp modelId="{31ACDCC6-7CAF-47FC-915D-71AAD8031F36}">
      <dsp:nvSpPr>
        <dsp:cNvPr id="0" name=""/>
        <dsp:cNvSpPr/>
      </dsp:nvSpPr>
      <dsp:spPr>
        <a:xfrm>
          <a:off x="4245195" y="1827433"/>
          <a:ext cx="2607915" cy="15647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Lifestyle Vital Signs</a:t>
          </a:r>
        </a:p>
        <a:p>
          <a:pPr marL="114300" lvl="1" indent="-114300" algn="l" defTabSz="666750">
            <a:lnSpc>
              <a:spcPct val="90000"/>
            </a:lnSpc>
            <a:spcBef>
              <a:spcPct val="0"/>
            </a:spcBef>
            <a:spcAft>
              <a:spcPct val="15000"/>
            </a:spcAft>
            <a:buChar char="•"/>
          </a:pPr>
          <a:r>
            <a:rPr lang="en-US" sz="1500" kern="1200"/>
            <a:t>Diet, physical activity, BMI, stress level, sleep, emotional well-being, tobacco use, alcohol consumption.</a:t>
          </a:r>
        </a:p>
      </dsp:txBody>
      <dsp:txXfrm>
        <a:off x="4245195" y="1827433"/>
        <a:ext cx="2607915" cy="156474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5E0E0-7B51-45DE-8825-85DD347345BB}"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ACBCB-3E46-461E-AFEE-DB953CC76E4A}" type="slidenum">
              <a:rPr lang="en-US" smtClean="0"/>
              <a:t>‹#›</a:t>
            </a:fld>
            <a:endParaRPr lang="en-US"/>
          </a:p>
        </p:txBody>
      </p:sp>
    </p:spTree>
    <p:extLst>
      <p:ext uri="{BB962C8B-B14F-4D97-AF65-F5344CB8AC3E}">
        <p14:creationId xmlns:p14="http://schemas.microsoft.com/office/powerpoint/2010/main" val="419033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forbes.com/health/mind/ptsd/" TargetMode="External"/><Relationship Id="rId13" Type="http://schemas.openxmlformats.org/officeDocument/2006/relationships/hyperlink" Target="https://www.forbes.com/health/mind/mental-health-statistics/#footnote_19" TargetMode="External"/><Relationship Id="rId3" Type="http://schemas.openxmlformats.org/officeDocument/2006/relationships/hyperlink" Target="https://www.forbes.com/health/mind/what-is-anxiety/" TargetMode="External"/><Relationship Id="rId7" Type="http://schemas.openxmlformats.org/officeDocument/2006/relationships/hyperlink" Target="https://www.forbes.com/health/mind/mental-health-statistics/#footnote_16" TargetMode="External"/><Relationship Id="rId12" Type="http://schemas.openxmlformats.org/officeDocument/2006/relationships/hyperlink" Target="https://www.forbes.com/health/mind/what-is-schizophreni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forbes.com/health/mind/common-depression-symptoms/" TargetMode="External"/><Relationship Id="rId11" Type="http://schemas.openxmlformats.org/officeDocument/2006/relationships/hyperlink" Target="https://www.forbes.com/health/mind/mental-health-statistics/#footnote_18" TargetMode="External"/><Relationship Id="rId5" Type="http://schemas.openxmlformats.org/officeDocument/2006/relationships/hyperlink" Target="https://www.forbes.com/health/mind/mental-health-statistics/#footnote_15" TargetMode="External"/><Relationship Id="rId10" Type="http://schemas.openxmlformats.org/officeDocument/2006/relationships/hyperlink" Target="https://www.forbes.com/health/mind/bipolar-disorder/" TargetMode="External"/><Relationship Id="rId4" Type="http://schemas.openxmlformats.org/officeDocument/2006/relationships/hyperlink" Target="https://www.forbes.com/health/mind/what-is-ocd/" TargetMode="External"/><Relationship Id="rId9" Type="http://schemas.openxmlformats.org/officeDocument/2006/relationships/hyperlink" Target="https://www.forbes.com/health/mind/mental-health-statistics/#footnote_1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Lifestyle_medici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n.wikipedia.org/wiki/Lifestyle_medicin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Lifestyle_medicin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Lifestyle_medici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Lifestyle_medicin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s://en.wikipedia.org/wiki/John_Travis_%28physician%29#cite_note-Sweeney2009-14" TargetMode="External"/><Relationship Id="rId13" Type="http://schemas.openxmlformats.org/officeDocument/2006/relationships/hyperlink" Target="https://en.wikipedia.org/wiki/John_Travis_%28physician%29#cite_note-Thompson2007-19" TargetMode="External"/><Relationship Id="rId3" Type="http://schemas.openxmlformats.org/officeDocument/2006/relationships/hyperlink" Target="https://en.wikipedia.org/wiki/Alternative_medicine" TargetMode="External"/><Relationship Id="rId7" Type="http://schemas.openxmlformats.org/officeDocument/2006/relationships/hyperlink" Target="https://en.wikipedia.org/wiki/John_Travis_%28physician%29#cite_note-Dever1997-13" TargetMode="External"/><Relationship Id="rId12" Type="http://schemas.openxmlformats.org/officeDocument/2006/relationships/hyperlink" Target="https://en.wikipedia.org/wiki/John_Travis_%28physician%29#cite_note-Tooman-18"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s://en.wikipedia.org/wiki/John_Travis_%28physician%29#cite_note-Ferguson-9" TargetMode="External"/><Relationship Id="rId11" Type="http://schemas.openxmlformats.org/officeDocument/2006/relationships/hyperlink" Target="https://en.wikipedia.org/wiki/John_Travis_%28physician%29#cite_note-DeSales_University-17" TargetMode="External"/><Relationship Id="rId5" Type="http://schemas.openxmlformats.org/officeDocument/2006/relationships/hyperlink" Target="https://en.wikipedia.org/wiki/Halbert_L._Dunn" TargetMode="External"/><Relationship Id="rId15" Type="http://schemas.openxmlformats.org/officeDocument/2006/relationships/hyperlink" Target="https://en.wikipedia.org/wiki/John_Travis_%28physician%29#cite_note-rmit-2" TargetMode="External"/><Relationship Id="rId10" Type="http://schemas.openxmlformats.org/officeDocument/2006/relationships/hyperlink" Target="https://en.wikipedia.org/wiki/John_Travis_%28physician%29#cite_note-16" TargetMode="External"/><Relationship Id="rId4" Type="http://schemas.openxmlformats.org/officeDocument/2006/relationships/hyperlink" Target="https://en.wikipedia.org/wiki/Wellness_(alternative_medicine)" TargetMode="External"/><Relationship Id="rId9" Type="http://schemas.openxmlformats.org/officeDocument/2006/relationships/hyperlink" Target="https://en.wikipedia.org/wiki/John_Travis_%28physician%29#cite_note-15" TargetMode="External"/><Relationship Id="rId14" Type="http://schemas.openxmlformats.org/officeDocument/2006/relationships/hyperlink" Target="https://en.wikipedia.org/wiki/John_Travis_%28physician%29#cite_note-Baer2004-1" TargetMode="Externa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s://en.wikipedia.org/wiki/John_Travis_%28physician%29#cite_note-DeSales_University-17" TargetMode="External"/><Relationship Id="rId3" Type="http://schemas.openxmlformats.org/officeDocument/2006/relationships/hyperlink" Target="https://en.wikipedia.org/wiki/John_Travis_%28physician%29#cite_note-Ferguson-9" TargetMode="External"/><Relationship Id="rId7" Type="http://schemas.openxmlformats.org/officeDocument/2006/relationships/hyperlink" Target="https://en.wikipedia.org/wiki/John_Travis_%28physician%29#cite_note-16" TargetMode="External"/><Relationship Id="rId12" Type="http://schemas.openxmlformats.org/officeDocument/2006/relationships/hyperlink" Target="https://en.wikipedia.org/wiki/John_Travis_%28physician%29#cite_note-rmit-2"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en.wikipedia.org/wiki/John_Travis_%28physician%29#cite_note-15" TargetMode="External"/><Relationship Id="rId11" Type="http://schemas.openxmlformats.org/officeDocument/2006/relationships/hyperlink" Target="https://en.wikipedia.org/wiki/John_Travis_%28physician%29#cite_note-Baer2004-1" TargetMode="External"/><Relationship Id="rId5" Type="http://schemas.openxmlformats.org/officeDocument/2006/relationships/hyperlink" Target="https://en.wikipedia.org/wiki/John_Travis_%28physician%29#cite_note-Sweeney2009-14" TargetMode="External"/><Relationship Id="rId10" Type="http://schemas.openxmlformats.org/officeDocument/2006/relationships/hyperlink" Target="https://en.wikipedia.org/wiki/John_Travis_%28physician%29#cite_note-Thompson2007-19" TargetMode="External"/><Relationship Id="rId4" Type="http://schemas.openxmlformats.org/officeDocument/2006/relationships/hyperlink" Target="https://en.wikipedia.org/wiki/John_Travis_%28physician%29#cite_note-Dever1997-13" TargetMode="External"/><Relationship Id="rId9" Type="http://schemas.openxmlformats.org/officeDocument/2006/relationships/hyperlink" Target="https://en.wikipedia.org/wiki/John_Travis_%28physician%29#cite_note-Tooman-1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a:t>
            </a:fld>
            <a:endParaRPr lang="en-US"/>
          </a:p>
        </p:txBody>
      </p:sp>
    </p:spTree>
    <p:extLst>
      <p:ext uri="{BB962C8B-B14F-4D97-AF65-F5344CB8AC3E}">
        <p14:creationId xmlns:p14="http://schemas.microsoft.com/office/powerpoint/2010/main" val="247192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Calibri" panose="020F0502020204030204" pitchFamily="34" charset="0"/>
              </a:rPr>
              <a:t>Let’s take a look and see. </a:t>
            </a:r>
          </a:p>
          <a:p>
            <a:endParaRPr lang="en-US" sz="1200" b="1"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So with all of that investment into the health and wellness industry, all of the available nutrition supplements, fitness and diet trends, and all of the technological, economic and medical advances of the millennium, </a:t>
            </a:r>
            <a:r>
              <a:rPr lang="en-US" sz="1200" b="1" i="1" u="sng" strike="noStrike" baseline="0" dirty="0">
                <a:latin typeface="Calibri" panose="020F0502020204030204" pitchFamily="34" charset="0"/>
              </a:rPr>
              <a:t>we have to be healthy, right?</a:t>
            </a:r>
          </a:p>
          <a:p>
            <a:endParaRPr lang="en-US" sz="1200" b="0"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Do we eat healthfully?</a:t>
            </a:r>
          </a:p>
          <a:p>
            <a:r>
              <a:rPr lang="en-US" sz="1200" b="1" i="0" u="none" strike="noStrike" baseline="0" dirty="0">
                <a:latin typeface="Arial" panose="020B0604020202020204" pitchFamily="34" charset="0"/>
              </a:rPr>
              <a:t>•</a:t>
            </a:r>
            <a:r>
              <a:rPr lang="en-US" sz="1200" b="1" i="0" u="none" strike="noStrike" baseline="0" dirty="0">
                <a:latin typeface="Calibri" panose="020F0502020204030204" pitchFamily="34" charset="0"/>
              </a:rPr>
              <a:t>Not 77% of us</a:t>
            </a:r>
          </a:p>
          <a:p>
            <a:endParaRPr lang="en-US" sz="1200" b="1"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Do we live active days?</a:t>
            </a:r>
          </a:p>
          <a:p>
            <a:r>
              <a:rPr lang="en-US" sz="1200" b="1" i="0" u="none" strike="noStrike" baseline="0" dirty="0">
                <a:latin typeface="Arial" panose="020B0604020202020204" pitchFamily="34" charset="0"/>
              </a:rPr>
              <a:t>•</a:t>
            </a:r>
            <a:r>
              <a:rPr lang="en-US" sz="1200" b="1" i="0" u="none" strike="noStrike" baseline="0" dirty="0">
                <a:latin typeface="Calibri" panose="020F0502020204030204" pitchFamily="34" charset="0"/>
              </a:rPr>
              <a:t>60% of us are sedentary</a:t>
            </a:r>
          </a:p>
          <a:p>
            <a:endParaRPr lang="en-US" sz="1200" b="1"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Are we at a healthy weight?</a:t>
            </a:r>
          </a:p>
          <a:p>
            <a:r>
              <a:rPr lang="en-US" sz="1200" b="1" i="0" u="none" strike="noStrike" baseline="0" dirty="0">
                <a:latin typeface="Arial" panose="020B0604020202020204" pitchFamily="34" charset="0"/>
              </a:rPr>
              <a:t>•</a:t>
            </a:r>
            <a:r>
              <a:rPr lang="en-US" sz="1200" b="1" i="0" u="none" strike="noStrike" baseline="0" dirty="0">
                <a:latin typeface="Calibri" panose="020F0502020204030204" pitchFamily="34" charset="0"/>
              </a:rPr>
              <a:t>60% of us are overweight or obese</a:t>
            </a:r>
          </a:p>
          <a:p>
            <a:endParaRPr lang="en-US" sz="1200" b="1"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Do we have emotional resilience?</a:t>
            </a:r>
          </a:p>
          <a:p>
            <a:r>
              <a:rPr lang="en-US" sz="1200" b="1" i="0" u="none" strike="noStrike" baseline="0" dirty="0">
                <a:latin typeface="Arial" panose="020B0604020202020204" pitchFamily="34" charset="0"/>
              </a:rPr>
              <a:t>•</a:t>
            </a:r>
            <a:r>
              <a:rPr lang="en-US" sz="1200" b="1" i="0" u="none" strike="noStrike" baseline="0" dirty="0">
                <a:latin typeface="Calibri" panose="020F0502020204030204" pitchFamily="34" charset="0"/>
              </a:rPr>
              <a:t>We are split at 50/50</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10</a:t>
            </a:fld>
            <a:endParaRPr lang="en-US"/>
          </a:p>
        </p:txBody>
      </p:sp>
    </p:spTree>
    <p:extLst>
      <p:ext uri="{BB962C8B-B14F-4D97-AF65-F5344CB8AC3E}">
        <p14:creationId xmlns:p14="http://schemas.microsoft.com/office/powerpoint/2010/main" val="39386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Georgia" panose="02040502050405020303" pitchFamily="18" charset="0"/>
              </a:rPr>
              <a:t>In the United States, poor diet was once associated with undernutrition. Today it is more often associated with excess, particularly excesses in calories, saturated fats,</a:t>
            </a:r>
            <a:r>
              <a:rPr lang="en-US" b="1" i="1" dirty="0">
                <a:solidFill>
                  <a:srgbClr val="000000"/>
                </a:solidFill>
                <a:effectLst/>
                <a:latin typeface="Georgia" panose="02040502050405020303" pitchFamily="18" charset="0"/>
              </a:rPr>
              <a:t> trans</a:t>
            </a:r>
            <a:r>
              <a:rPr lang="en-US" b="1" i="0" dirty="0">
                <a:solidFill>
                  <a:srgbClr val="000000"/>
                </a:solidFill>
                <a:effectLst/>
                <a:latin typeface="Georgia" panose="02040502050405020303" pitchFamily="18" charset="0"/>
              </a:rPr>
              <a:t> fats, added sugars, and sodium.</a:t>
            </a:r>
          </a:p>
          <a:p>
            <a:pPr algn="l"/>
            <a:endParaRPr lang="en-US" b="1" i="0" dirty="0">
              <a:solidFill>
                <a:srgbClr val="000000"/>
              </a:solidFill>
              <a:effectLst/>
              <a:latin typeface="Georgia" panose="02040502050405020303" pitchFamily="18" charset="0"/>
            </a:endParaRPr>
          </a:p>
          <a:p>
            <a:pPr algn="l"/>
            <a:r>
              <a:rPr lang="en-US" b="1" i="0" dirty="0">
                <a:solidFill>
                  <a:srgbClr val="202124"/>
                </a:solidFill>
                <a:effectLst/>
                <a:latin typeface="Google Sans"/>
              </a:rPr>
              <a:t>Unhealthy diet contributes to </a:t>
            </a:r>
            <a:r>
              <a:rPr lang="en-US" b="1" i="0" dirty="0">
                <a:solidFill>
                  <a:srgbClr val="040C28"/>
                </a:solidFill>
                <a:effectLst/>
                <a:latin typeface="Google Sans"/>
              </a:rPr>
              <a:t>approximately 678,000 deaths each year in the U.S.</a:t>
            </a:r>
            <a:r>
              <a:rPr lang="en-US" b="1" i="0" dirty="0">
                <a:solidFill>
                  <a:srgbClr val="202124"/>
                </a:solidFill>
                <a:effectLst/>
                <a:latin typeface="Google Sans"/>
              </a:rPr>
              <a:t>, due to nutrition- and obesity-related diseases, such as heart disease, cancer, and type 2 diabetes. </a:t>
            </a:r>
          </a:p>
          <a:p>
            <a:pPr algn="l"/>
            <a:endParaRPr lang="en-US" b="1" i="0" dirty="0">
              <a:solidFill>
                <a:srgbClr val="202124"/>
              </a:solidFill>
              <a:effectLst/>
              <a:latin typeface="Google Sans"/>
            </a:endParaRPr>
          </a:p>
          <a:p>
            <a:pPr algn="l"/>
            <a:r>
              <a:rPr lang="en-US" b="1" i="0" dirty="0">
                <a:solidFill>
                  <a:srgbClr val="202124"/>
                </a:solidFill>
                <a:effectLst/>
                <a:latin typeface="Google Sans"/>
              </a:rPr>
              <a:t>In the last 30 years, obesity rates have </a:t>
            </a:r>
            <a:r>
              <a:rPr lang="en-US" b="1" i="0" u="none" dirty="0">
                <a:solidFill>
                  <a:srgbClr val="202124"/>
                </a:solidFill>
                <a:effectLst/>
                <a:latin typeface="Google Sans"/>
              </a:rPr>
              <a:t>doubled in adults, tripled in children, and quadrupled in adolescents.</a:t>
            </a:r>
            <a:endParaRPr lang="en-US" b="1" u="none" dirty="0">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B19ACBCB-3E46-461E-AFEE-DB953CC76E4A}" type="slidenum">
              <a:rPr lang="en-US" smtClean="0"/>
              <a:t>11</a:t>
            </a:fld>
            <a:endParaRPr lang="en-US"/>
          </a:p>
        </p:txBody>
      </p:sp>
    </p:spTree>
    <p:extLst>
      <p:ext uri="{BB962C8B-B14F-4D97-AF65-F5344CB8AC3E}">
        <p14:creationId xmlns:p14="http://schemas.microsoft.com/office/powerpoint/2010/main" val="400250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D5156"/>
                </a:solidFill>
                <a:effectLst/>
                <a:latin typeface="Google Sans"/>
              </a:rPr>
              <a:t>Nationally, </a:t>
            </a:r>
            <a:r>
              <a:rPr lang="en-US" b="1" i="0" dirty="0">
                <a:solidFill>
                  <a:srgbClr val="040C28"/>
                </a:solidFill>
                <a:effectLst/>
                <a:latin typeface="Google Sans"/>
              </a:rPr>
              <a:t>41.9 percent</a:t>
            </a:r>
            <a:r>
              <a:rPr lang="en-US" b="1" i="0" dirty="0">
                <a:solidFill>
                  <a:srgbClr val="4D5156"/>
                </a:solidFill>
                <a:effectLst/>
                <a:latin typeface="Google Sans"/>
              </a:rPr>
              <a:t> of adults have obesity.</a:t>
            </a:r>
            <a:endParaRPr lang="en-US" b="1" dirty="0"/>
          </a:p>
          <a:p>
            <a:endParaRPr lang="en-US" b="1" i="0" dirty="0">
              <a:solidFill>
                <a:srgbClr val="333333"/>
              </a:solidFill>
              <a:effectLst/>
              <a:latin typeface="Guardian TextSans Web"/>
            </a:endParaRPr>
          </a:p>
          <a:p>
            <a:r>
              <a:rPr lang="en-US" b="1" i="0" dirty="0">
                <a:solidFill>
                  <a:srgbClr val="333333"/>
                </a:solidFill>
                <a:effectLst/>
                <a:latin typeface="Guardian TextSans Web"/>
              </a:rPr>
              <a:t>At least 35% of adults in 22 US states are now living with obesity, according to the CDC. </a:t>
            </a:r>
          </a:p>
          <a:p>
            <a:endParaRPr lang="en-US" b="1" i="0" dirty="0">
              <a:solidFill>
                <a:srgbClr val="333333"/>
              </a:solidFill>
              <a:effectLst/>
              <a:latin typeface="Guardian TextSans Web"/>
            </a:endParaRPr>
          </a:p>
          <a:p>
            <a:r>
              <a:rPr lang="en-US" b="1" i="0" dirty="0">
                <a:solidFill>
                  <a:srgbClr val="333333"/>
                </a:solidFill>
                <a:effectLst/>
                <a:latin typeface="Guardian TextSans Web"/>
              </a:rPr>
              <a:t>In 3 of those states—Louisiana, Oklahoma, and West Virginia—at least 40% of adults have obesity. </a:t>
            </a:r>
          </a:p>
          <a:p>
            <a:endParaRPr lang="en-US" b="1" i="0" dirty="0">
              <a:solidFill>
                <a:srgbClr val="333333"/>
              </a:solidFill>
              <a:effectLst/>
              <a:latin typeface="Guardian TextSans Web"/>
            </a:endParaRPr>
          </a:p>
          <a:p>
            <a:r>
              <a:rPr lang="en-US" b="1" i="0" dirty="0">
                <a:solidFill>
                  <a:srgbClr val="333333"/>
                </a:solidFill>
                <a:effectLst/>
                <a:latin typeface="Guardian TextSans Web"/>
              </a:rPr>
              <a:t>By comparison, 19 states had an adult obesity prevalence at or above 35% in 2019 and </a:t>
            </a:r>
            <a:r>
              <a:rPr lang="en-US" b="1" i="1" u="sng" dirty="0">
                <a:solidFill>
                  <a:srgbClr val="333333"/>
                </a:solidFill>
                <a:effectLst/>
                <a:latin typeface="Guardian TextSans Web"/>
              </a:rPr>
              <a:t>NONE</a:t>
            </a:r>
            <a:r>
              <a:rPr lang="en-US" b="1" i="0" dirty="0">
                <a:solidFill>
                  <a:srgbClr val="333333"/>
                </a:solidFill>
                <a:effectLst/>
                <a:latin typeface="Guardian TextSans Web"/>
              </a:rPr>
              <a:t> did a decade ago.</a:t>
            </a:r>
          </a:p>
          <a:p>
            <a:endParaRPr lang="en-US" b="0" i="0" dirty="0">
              <a:solidFill>
                <a:srgbClr val="333333"/>
              </a:solidFill>
              <a:effectLst/>
              <a:latin typeface="Guardian TextSans Web"/>
            </a:endParaRPr>
          </a:p>
        </p:txBody>
      </p:sp>
      <p:sp>
        <p:nvSpPr>
          <p:cNvPr id="4" name="Slide Number Placeholder 3"/>
          <p:cNvSpPr>
            <a:spLocks noGrp="1"/>
          </p:cNvSpPr>
          <p:nvPr>
            <p:ph type="sldNum" sz="quarter" idx="5"/>
          </p:nvPr>
        </p:nvSpPr>
        <p:spPr/>
        <p:txBody>
          <a:bodyPr/>
          <a:lstStyle/>
          <a:p>
            <a:fld id="{B19ACBCB-3E46-461E-AFEE-DB953CC76E4A}" type="slidenum">
              <a:rPr lang="en-US" smtClean="0"/>
              <a:t>12</a:t>
            </a:fld>
            <a:endParaRPr lang="en-US"/>
          </a:p>
        </p:txBody>
      </p:sp>
    </p:spTree>
    <p:extLst>
      <p:ext uri="{BB962C8B-B14F-4D97-AF65-F5344CB8AC3E}">
        <p14:creationId xmlns:p14="http://schemas.microsoft.com/office/powerpoint/2010/main" val="78886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Georgia" panose="02040502050405020303" pitchFamily="18" charset="0"/>
              </a:rPr>
              <a:t>So if 41.9% of  adults are obese, what about children?</a:t>
            </a:r>
          </a:p>
          <a:p>
            <a:pPr algn="l"/>
            <a:endParaRPr lang="en-US" b="1" i="0" dirty="0">
              <a:solidFill>
                <a:srgbClr val="000000"/>
              </a:solidFill>
              <a:effectLst/>
              <a:latin typeface="Georgia" panose="02040502050405020303" pitchFamily="18" charset="0"/>
            </a:endParaRPr>
          </a:p>
          <a:p>
            <a:pPr algn="l"/>
            <a:r>
              <a:rPr lang="en-US" b="1" i="0" dirty="0">
                <a:solidFill>
                  <a:srgbClr val="000000"/>
                </a:solidFill>
                <a:effectLst/>
                <a:latin typeface="Georgia" panose="02040502050405020303" pitchFamily="18" charset="0"/>
              </a:rPr>
              <a:t>For children and adolescents aged 2-19 years:</a:t>
            </a:r>
          </a:p>
          <a:p>
            <a:pPr algn="l"/>
            <a:endParaRPr lang="en-US" b="1" i="0" dirty="0">
              <a:solidFill>
                <a:srgbClr val="000000"/>
              </a:solidFill>
              <a:effectLst/>
              <a:latin typeface="Georgia" panose="02040502050405020303" pitchFamily="18" charset="0"/>
            </a:endParaRPr>
          </a:p>
          <a:p>
            <a:pPr algn="l">
              <a:buFont typeface="Arial" panose="020B0604020202020204" pitchFamily="34" charset="0"/>
              <a:buChar char="•"/>
            </a:pPr>
            <a:r>
              <a:rPr lang="en-US" b="1" i="0" dirty="0">
                <a:solidFill>
                  <a:srgbClr val="000000"/>
                </a:solidFill>
                <a:effectLst/>
                <a:latin typeface="Georgia" panose="02040502050405020303" pitchFamily="18" charset="0"/>
              </a:rPr>
              <a:t>In 2022, the prevalence of obesity was 19.7% and affected about 14.7 million children and adolescents.</a:t>
            </a:r>
          </a:p>
          <a:p>
            <a:pPr algn="l">
              <a:buFont typeface="Arial" panose="020B0604020202020204" pitchFamily="34" charset="0"/>
              <a:buChar char="•"/>
            </a:pPr>
            <a:endParaRPr lang="en-US" b="1" i="0" dirty="0">
              <a:solidFill>
                <a:srgbClr val="000000"/>
              </a:solidFill>
              <a:effectLst/>
              <a:latin typeface="Georgia" panose="02040502050405020303" pitchFamily="18" charset="0"/>
            </a:endParaRPr>
          </a:p>
          <a:p>
            <a:pPr algn="l">
              <a:buFont typeface="Arial" panose="020B0604020202020204" pitchFamily="34" charset="0"/>
              <a:buChar char="•"/>
            </a:pPr>
            <a:r>
              <a:rPr lang="en-US" b="1" i="0" dirty="0">
                <a:solidFill>
                  <a:srgbClr val="000000"/>
                </a:solidFill>
                <a:effectLst/>
                <a:latin typeface="Georgia" panose="02040502050405020303" pitchFamily="18" charset="0"/>
              </a:rPr>
              <a:t>Obesity prevalence:</a:t>
            </a:r>
          </a:p>
          <a:p>
            <a:pPr lvl="1" algn="l">
              <a:buFont typeface="Arial" panose="020B0604020202020204" pitchFamily="34" charset="0"/>
              <a:buChar char="•"/>
            </a:pPr>
            <a:r>
              <a:rPr lang="en-US" b="1" i="0" dirty="0">
                <a:solidFill>
                  <a:srgbClr val="000000"/>
                </a:solidFill>
                <a:effectLst/>
                <a:latin typeface="Georgia" panose="02040502050405020303" pitchFamily="18" charset="0"/>
              </a:rPr>
              <a:t>12.7% among 2- to 5-year-olds</a:t>
            </a:r>
          </a:p>
          <a:p>
            <a:pPr lvl="1" algn="l">
              <a:buFont typeface="Arial" panose="020B0604020202020204" pitchFamily="34" charset="0"/>
              <a:buChar char="•"/>
            </a:pPr>
            <a:r>
              <a:rPr lang="en-US" b="1" i="0" dirty="0">
                <a:solidFill>
                  <a:srgbClr val="000000"/>
                </a:solidFill>
                <a:effectLst/>
                <a:latin typeface="Georgia" panose="02040502050405020303" pitchFamily="18" charset="0"/>
              </a:rPr>
              <a:t>20.7% among 6- to 11-year-olds</a:t>
            </a:r>
          </a:p>
          <a:p>
            <a:pPr lvl="1" algn="l">
              <a:buFont typeface="Arial" panose="020B0604020202020204" pitchFamily="34" charset="0"/>
              <a:buChar char="•"/>
            </a:pPr>
            <a:r>
              <a:rPr lang="en-US" b="1" i="0" dirty="0">
                <a:solidFill>
                  <a:srgbClr val="000000"/>
                </a:solidFill>
                <a:effectLst/>
                <a:latin typeface="Georgia" panose="02040502050405020303" pitchFamily="18" charset="0"/>
              </a:rPr>
              <a:t>22.2% among 12- to 19-year-olds. </a:t>
            </a:r>
          </a:p>
          <a:p>
            <a:pPr lvl="1" algn="l">
              <a:buFont typeface="Arial" panose="020B0604020202020204" pitchFamily="34" charset="0"/>
              <a:buChar char="•"/>
            </a:pPr>
            <a:endParaRPr lang="en-US" b="1" i="0" dirty="0">
              <a:solidFill>
                <a:srgbClr val="000000"/>
              </a:solidFill>
              <a:effectLst/>
              <a:latin typeface="Georgia" panose="02040502050405020303" pitchFamily="18" charset="0"/>
            </a:endParaRPr>
          </a:p>
          <a:p>
            <a:pPr lvl="0" algn="l">
              <a:buFont typeface="Arial" panose="020B0604020202020204" pitchFamily="34" charset="0"/>
              <a:buChar char="•"/>
            </a:pPr>
            <a:r>
              <a:rPr lang="en-US" b="1" i="0" dirty="0">
                <a:solidFill>
                  <a:srgbClr val="000000"/>
                </a:solidFill>
                <a:effectLst/>
                <a:latin typeface="Georgia" panose="02040502050405020303" pitchFamily="18" charset="0"/>
              </a:rPr>
              <a:t>Childhood obesity is also more common among certain populations.</a:t>
            </a:r>
          </a:p>
          <a:p>
            <a:pPr algn="l">
              <a:buFont typeface="Arial" panose="020B0604020202020204" pitchFamily="34" charset="0"/>
              <a:buChar char="•"/>
            </a:pPr>
            <a:endParaRPr lang="en-US" b="1" i="0" dirty="0">
              <a:solidFill>
                <a:srgbClr val="000000"/>
              </a:solidFill>
              <a:effectLst/>
              <a:latin typeface="Georgia" panose="02040502050405020303" pitchFamily="18" charset="0"/>
            </a:endParaRPr>
          </a:p>
          <a:p>
            <a:endParaRPr lang="en-US" b="0" i="0" dirty="0">
              <a:solidFill>
                <a:srgbClr val="333333"/>
              </a:solidFill>
              <a:effectLst/>
              <a:latin typeface="Guardian TextSans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Georgia" panose="02040502050405020303" pitchFamily="18" charset="0"/>
              </a:rPr>
              <a:t>(Obesity is body mass index (BMI) at or above the 95th percentile from the sex-specific BMI-for-age 2000 CDC Growth Charts.)</a:t>
            </a:r>
          </a:p>
          <a:p>
            <a:endParaRPr lang="en-US" b="0" i="0" dirty="0">
              <a:solidFill>
                <a:srgbClr val="333333"/>
              </a:solidFill>
              <a:effectLst/>
              <a:latin typeface="Guardian TextSans Web"/>
            </a:endParaRPr>
          </a:p>
        </p:txBody>
      </p:sp>
      <p:sp>
        <p:nvSpPr>
          <p:cNvPr id="4" name="Slide Number Placeholder 3"/>
          <p:cNvSpPr>
            <a:spLocks noGrp="1"/>
          </p:cNvSpPr>
          <p:nvPr>
            <p:ph type="sldNum" sz="quarter" idx="5"/>
          </p:nvPr>
        </p:nvSpPr>
        <p:spPr/>
        <p:txBody>
          <a:bodyPr/>
          <a:lstStyle/>
          <a:p>
            <a:fld id="{B19ACBCB-3E46-461E-AFEE-DB953CC76E4A}" type="slidenum">
              <a:rPr lang="en-US" smtClean="0"/>
              <a:t>13</a:t>
            </a:fld>
            <a:endParaRPr lang="en-US"/>
          </a:p>
        </p:txBody>
      </p:sp>
    </p:spTree>
    <p:extLst>
      <p:ext uri="{BB962C8B-B14F-4D97-AF65-F5344CB8AC3E}">
        <p14:creationId xmlns:p14="http://schemas.microsoft.com/office/powerpoint/2010/main" val="228822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According to the CDC,  37.3 million people in the US have DM.</a:t>
            </a:r>
          </a:p>
          <a:p>
            <a:endParaRPr lang="en-US" b="1" dirty="0"/>
          </a:p>
          <a:p>
            <a:r>
              <a:rPr lang="en-US" b="1" dirty="0"/>
              <a:t>1 in 10 are diagnosed.</a:t>
            </a:r>
          </a:p>
          <a:p>
            <a:endParaRPr lang="en-US" b="1" dirty="0"/>
          </a:p>
          <a:p>
            <a:r>
              <a:rPr lang="en-US" b="1" dirty="0"/>
              <a:t>1 in 5 are undiagnosed.</a:t>
            </a:r>
          </a:p>
          <a:p>
            <a:endParaRPr lang="en-US" b="1" dirty="0"/>
          </a:p>
          <a:p>
            <a:r>
              <a:rPr lang="en-US" b="1" dirty="0"/>
              <a:t>The overall number of Americans with diabetes is expected to rise to more than 54.9 million by 2030.</a:t>
            </a:r>
          </a:p>
        </p:txBody>
      </p:sp>
      <p:sp>
        <p:nvSpPr>
          <p:cNvPr id="4" name="Slide Number Placeholder 3"/>
          <p:cNvSpPr>
            <a:spLocks noGrp="1"/>
          </p:cNvSpPr>
          <p:nvPr>
            <p:ph type="sldNum" sz="quarter" idx="5"/>
          </p:nvPr>
        </p:nvSpPr>
        <p:spPr/>
        <p:txBody>
          <a:bodyPr/>
          <a:lstStyle/>
          <a:p>
            <a:fld id="{B19ACBCB-3E46-461E-AFEE-DB953CC76E4A}" type="slidenum">
              <a:rPr lang="en-US" smtClean="0"/>
              <a:t>14</a:t>
            </a:fld>
            <a:endParaRPr lang="en-US"/>
          </a:p>
        </p:txBody>
      </p:sp>
    </p:spTree>
    <p:extLst>
      <p:ext uri="{BB962C8B-B14F-4D97-AF65-F5344CB8AC3E}">
        <p14:creationId xmlns:p14="http://schemas.microsoft.com/office/powerpoint/2010/main" val="341545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22328"/>
                </a:solidFill>
                <a:effectLst/>
                <a:latin typeface="Montserrat" panose="00000500000000000000" pitchFamily="2" charset="0"/>
              </a:rPr>
              <a:t>This year's report said 121.5 million adults in the U.S. – 48 percent based on 2016 figures – have cardiovascular disease.</a:t>
            </a:r>
          </a:p>
          <a:p>
            <a:endParaRPr lang="en-US" b="1" i="0" dirty="0">
              <a:solidFill>
                <a:srgbClr val="222328"/>
              </a:solidFill>
              <a:effectLst/>
              <a:latin typeface="Montserrat" panose="00000500000000000000" pitchFamily="2" charset="0"/>
            </a:endParaRPr>
          </a:p>
          <a:p>
            <a:r>
              <a:rPr lang="en-US" b="1" i="0" dirty="0">
                <a:solidFill>
                  <a:srgbClr val="222328"/>
                </a:solidFill>
                <a:effectLst/>
                <a:latin typeface="Montserrat" panose="00000500000000000000" pitchFamily="2" charset="0"/>
              </a:rPr>
              <a:t>116.4 million or 46% of adults in the US are estimated to have hypertension, and many are not aware their blood pressure is elevated.</a:t>
            </a:r>
            <a:endParaRPr lang="en-US" b="1" dirty="0"/>
          </a:p>
        </p:txBody>
      </p:sp>
      <p:sp>
        <p:nvSpPr>
          <p:cNvPr id="4" name="Slide Number Placeholder 3"/>
          <p:cNvSpPr>
            <a:spLocks noGrp="1"/>
          </p:cNvSpPr>
          <p:nvPr>
            <p:ph type="sldNum" sz="quarter" idx="5"/>
          </p:nvPr>
        </p:nvSpPr>
        <p:spPr/>
        <p:txBody>
          <a:bodyPr/>
          <a:lstStyle/>
          <a:p>
            <a:fld id="{B19ACBCB-3E46-461E-AFEE-DB953CC76E4A}" type="slidenum">
              <a:rPr lang="en-US" smtClean="0"/>
              <a:t>15</a:t>
            </a:fld>
            <a:endParaRPr lang="en-US"/>
          </a:p>
        </p:txBody>
      </p:sp>
    </p:spTree>
    <p:extLst>
      <p:ext uri="{BB962C8B-B14F-4D97-AF65-F5344CB8AC3E}">
        <p14:creationId xmlns:p14="http://schemas.microsoft.com/office/powerpoint/2010/main" val="101026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74747"/>
                </a:solidFill>
                <a:effectLst/>
                <a:latin typeface="Open Sans" panose="020B0606030504020204" pitchFamily="34" charset="0"/>
              </a:rPr>
              <a:t>Among people aged 12 or older in 2021:</a:t>
            </a:r>
            <a:endParaRPr lang="en-US" b="0" i="0" dirty="0">
              <a:solidFill>
                <a:srgbClr val="474747"/>
              </a:solidFill>
              <a:effectLst/>
              <a:latin typeface="Open Sans" panose="020B0606030504020204" pitchFamily="34" charset="0"/>
            </a:endParaRPr>
          </a:p>
          <a:p>
            <a:pPr algn="l">
              <a:buFont typeface="Arial" panose="020B0604020202020204" pitchFamily="34" charset="0"/>
              <a:buChar char="•"/>
            </a:pPr>
            <a:r>
              <a:rPr lang="en-US" b="0" i="0" dirty="0">
                <a:solidFill>
                  <a:srgbClr val="474747"/>
                </a:solidFill>
                <a:effectLst/>
                <a:latin typeface="Open Sans" panose="020B0606030504020204" pitchFamily="34" charset="0"/>
              </a:rPr>
              <a:t>22.0% (or about 61.6 million people) reported using </a:t>
            </a:r>
            <a:r>
              <a:rPr lang="en-US" b="1" i="0" dirty="0">
                <a:solidFill>
                  <a:srgbClr val="474747"/>
                </a:solidFill>
                <a:effectLst/>
                <a:latin typeface="Open Sans" panose="020B0606030504020204" pitchFamily="34" charset="0"/>
              </a:rPr>
              <a:t>tobacco products or vaping nicotine</a:t>
            </a:r>
            <a:endParaRPr lang="en-US" b="0" i="0" dirty="0">
              <a:solidFill>
                <a:srgbClr val="474747"/>
              </a:solidFill>
              <a:effectLst/>
              <a:latin typeface="Open Sans" panose="020B0606030504020204" pitchFamily="34" charset="0"/>
            </a:endParaRPr>
          </a:p>
          <a:p>
            <a:endParaRPr lang="en-US" b="1" dirty="0"/>
          </a:p>
          <a:p>
            <a:r>
              <a:rPr lang="en-US" b="1" i="0" dirty="0">
                <a:solidFill>
                  <a:srgbClr val="5F6368"/>
                </a:solidFill>
                <a:effectLst/>
                <a:latin typeface="Roboto" panose="02000000000000000000" pitchFamily="2" charset="0"/>
              </a:rPr>
              <a:t>1 out of every 20 Americans routinely </a:t>
            </a:r>
            <a:r>
              <a:rPr lang="en-US" b="1" i="0" dirty="0" err="1">
                <a:solidFill>
                  <a:srgbClr val="5F6368"/>
                </a:solidFill>
                <a:effectLst/>
                <a:latin typeface="Roboto" panose="02000000000000000000" pitchFamily="2" charset="0"/>
              </a:rPr>
              <a:t>u.ses</a:t>
            </a:r>
            <a:r>
              <a:rPr lang="en-US" b="1" i="0" dirty="0">
                <a:solidFill>
                  <a:srgbClr val="5F6368"/>
                </a:solidFill>
                <a:effectLst/>
                <a:latin typeface="Roboto" panose="02000000000000000000" pitchFamily="2" charset="0"/>
              </a:rPr>
              <a:t> a vaping product</a:t>
            </a:r>
            <a:endParaRPr lang="en-US" b="1" dirty="0"/>
          </a:p>
        </p:txBody>
      </p:sp>
      <p:sp>
        <p:nvSpPr>
          <p:cNvPr id="4" name="Slide Number Placeholder 3"/>
          <p:cNvSpPr>
            <a:spLocks noGrp="1"/>
          </p:cNvSpPr>
          <p:nvPr>
            <p:ph type="sldNum" sz="quarter" idx="5"/>
          </p:nvPr>
        </p:nvSpPr>
        <p:spPr/>
        <p:txBody>
          <a:bodyPr/>
          <a:lstStyle/>
          <a:p>
            <a:fld id="{B19ACBCB-3E46-461E-AFEE-DB953CC76E4A}" type="slidenum">
              <a:rPr lang="en-US" smtClean="0"/>
              <a:t>16</a:t>
            </a:fld>
            <a:endParaRPr lang="en-US"/>
          </a:p>
        </p:txBody>
      </p:sp>
    </p:spTree>
    <p:extLst>
      <p:ext uri="{BB962C8B-B14F-4D97-AF65-F5344CB8AC3E}">
        <p14:creationId xmlns:p14="http://schemas.microsoft.com/office/powerpoint/2010/main" val="256218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Georgia" panose="02040502050405020303" pitchFamily="18" charset="0"/>
              </a:rPr>
              <a:t>Here’s a look at how individuals across the U.S. are affected by mental health conditions.</a:t>
            </a:r>
          </a:p>
          <a:p>
            <a:pPr algn="l">
              <a:buFont typeface="Arial" panose="020B0604020202020204" pitchFamily="34" charset="0"/>
              <a:buChar char="•"/>
            </a:pPr>
            <a:r>
              <a:rPr lang="en-US" b="1" i="0" dirty="0">
                <a:solidFill>
                  <a:srgbClr val="333333"/>
                </a:solidFill>
                <a:effectLst/>
                <a:latin typeface="EuclidCircularB-Bold"/>
              </a:rPr>
              <a:t>Anxiety:</a:t>
            </a:r>
            <a:r>
              <a:rPr lang="en-US" b="0" i="0" dirty="0">
                <a:solidFill>
                  <a:srgbClr val="333333"/>
                </a:solidFill>
                <a:effectLst/>
                <a:latin typeface="Georgia" panose="02040502050405020303" pitchFamily="18" charset="0"/>
              </a:rPr>
              <a:t> Anxiety disorders such as </a:t>
            </a:r>
            <a:r>
              <a:rPr lang="en-US" b="0" i="0" dirty="0">
                <a:solidFill>
                  <a:srgbClr val="657E79"/>
                </a:solidFill>
                <a:effectLst/>
                <a:latin typeface="inherit"/>
                <a:hlinkClick r:id="rId3"/>
              </a:rPr>
              <a:t>generalized anxiety</a:t>
            </a:r>
            <a:r>
              <a:rPr lang="en-US" b="0" i="0" dirty="0">
                <a:solidFill>
                  <a:srgbClr val="333333"/>
                </a:solidFill>
                <a:effectLst/>
                <a:latin typeface="Georgia" panose="02040502050405020303" pitchFamily="18" charset="0"/>
              </a:rPr>
              <a:t>, </a:t>
            </a:r>
            <a:r>
              <a:rPr lang="en-US" b="0" i="0" dirty="0">
                <a:solidFill>
                  <a:srgbClr val="657E79"/>
                </a:solidFill>
                <a:effectLst/>
                <a:latin typeface="inherit"/>
                <a:hlinkClick r:id="rId4"/>
              </a:rPr>
              <a:t>obsessive-compulsive disorder</a:t>
            </a:r>
            <a:r>
              <a:rPr lang="en-US" b="0" i="0" dirty="0">
                <a:solidFill>
                  <a:srgbClr val="333333"/>
                </a:solidFill>
                <a:effectLst/>
                <a:latin typeface="Georgia" panose="02040502050405020303" pitchFamily="18" charset="0"/>
              </a:rPr>
              <a:t> and panic disorder are some of the most commonly diagnosed mental health conditions in the U.S., affecting 42.5 million adults</a:t>
            </a:r>
            <a:r>
              <a:rPr lang="en-US" b="0" i="0" baseline="30000" dirty="0">
                <a:solidFill>
                  <a:srgbClr val="657E79"/>
                </a:solidFill>
                <a:effectLst/>
                <a:latin typeface="inherit"/>
                <a:hlinkClick r:id="rId5"/>
              </a:rPr>
              <a:t>[15]</a:t>
            </a:r>
            <a:r>
              <a:rPr lang="en-US" b="0" i="0" dirty="0">
                <a:solidFill>
                  <a:srgbClr val="333333"/>
                </a:solidFill>
                <a:effectLst/>
                <a:latin typeface="Georgia" panose="02040502050405020303" pitchFamily="18" charset="0"/>
              </a:rPr>
              <a:t>.</a:t>
            </a:r>
          </a:p>
          <a:p>
            <a:pPr algn="l">
              <a:buFont typeface="Arial" panose="020B0604020202020204" pitchFamily="34" charset="0"/>
              <a:buChar char="•"/>
            </a:pPr>
            <a:r>
              <a:rPr lang="en-US" b="1" i="0" dirty="0">
                <a:solidFill>
                  <a:srgbClr val="333333"/>
                </a:solidFill>
                <a:effectLst/>
                <a:latin typeface="EuclidCircularB-Bold"/>
              </a:rPr>
              <a:t>Depression:</a:t>
            </a:r>
            <a:r>
              <a:rPr lang="en-US" b="0" i="0" dirty="0">
                <a:solidFill>
                  <a:srgbClr val="333333"/>
                </a:solidFill>
                <a:effectLst/>
                <a:latin typeface="Georgia" panose="02040502050405020303" pitchFamily="18" charset="0"/>
              </a:rPr>
              <a:t> 21 million U.S. adults are living with </a:t>
            </a:r>
            <a:r>
              <a:rPr lang="en-US" b="0" i="0" dirty="0">
                <a:solidFill>
                  <a:srgbClr val="657E79"/>
                </a:solidFill>
                <a:effectLst/>
                <a:latin typeface="inherit"/>
                <a:hlinkClick r:id="rId6"/>
              </a:rPr>
              <a:t>depression</a:t>
            </a:r>
            <a:r>
              <a:rPr lang="en-US" b="0" i="0" dirty="0">
                <a:solidFill>
                  <a:srgbClr val="333333"/>
                </a:solidFill>
                <a:effectLst/>
                <a:latin typeface="Georgia" panose="02040502050405020303" pitchFamily="18" charset="0"/>
              </a:rPr>
              <a:t>, while 3.7 million people ages 12 to 17 experience major depression and 2.5 million people ages 12 to 17 experience severe depression</a:t>
            </a:r>
            <a:r>
              <a:rPr lang="en-US" b="0" i="0" baseline="30000" dirty="0">
                <a:solidFill>
                  <a:srgbClr val="657E79"/>
                </a:solidFill>
                <a:effectLst/>
                <a:latin typeface="inherit"/>
                <a:hlinkClick r:id="rId7"/>
              </a:rPr>
              <a:t>[16]</a:t>
            </a:r>
            <a:r>
              <a:rPr lang="en-US" b="0" i="0" dirty="0">
                <a:solidFill>
                  <a:srgbClr val="333333"/>
                </a:solidFill>
                <a:effectLst/>
                <a:latin typeface="Georgia" panose="02040502050405020303" pitchFamily="18" charset="0"/>
              </a:rPr>
              <a:t>.</a:t>
            </a:r>
          </a:p>
          <a:p>
            <a:pPr algn="l">
              <a:buFont typeface="Arial" panose="020B0604020202020204" pitchFamily="34" charset="0"/>
              <a:buChar char="•"/>
            </a:pPr>
            <a:r>
              <a:rPr lang="en-US" b="1" i="0" dirty="0">
                <a:solidFill>
                  <a:srgbClr val="333333"/>
                </a:solidFill>
                <a:effectLst/>
                <a:latin typeface="EuclidCircularB-Bold"/>
              </a:rPr>
              <a:t>PTSD:</a:t>
            </a:r>
            <a:r>
              <a:rPr lang="en-US" b="0" i="0" dirty="0">
                <a:solidFill>
                  <a:srgbClr val="333333"/>
                </a:solidFill>
                <a:effectLst/>
                <a:latin typeface="Georgia" panose="02040502050405020303" pitchFamily="18" charset="0"/>
              </a:rPr>
              <a:t> There are 12 million U.S. adults living with </a:t>
            </a:r>
            <a:r>
              <a:rPr lang="en-US" b="0" i="0" dirty="0">
                <a:solidFill>
                  <a:srgbClr val="657E79"/>
                </a:solidFill>
                <a:effectLst/>
                <a:latin typeface="inherit"/>
                <a:hlinkClick r:id="rId8"/>
              </a:rPr>
              <a:t>post-traumatic stress disorder</a:t>
            </a:r>
            <a:r>
              <a:rPr lang="en-US" b="0" i="0" dirty="0">
                <a:solidFill>
                  <a:srgbClr val="333333"/>
                </a:solidFill>
                <a:effectLst/>
                <a:latin typeface="Georgia" panose="02040502050405020303" pitchFamily="18" charset="0"/>
              </a:rPr>
              <a:t> (PTSD)</a:t>
            </a:r>
            <a:r>
              <a:rPr lang="en-US" b="0" i="0" baseline="30000" dirty="0">
                <a:solidFill>
                  <a:srgbClr val="657E79"/>
                </a:solidFill>
                <a:effectLst/>
                <a:latin typeface="inherit"/>
                <a:hlinkClick r:id="rId9"/>
              </a:rPr>
              <a:t>[17]</a:t>
            </a:r>
            <a:r>
              <a:rPr lang="en-US" b="0" i="0" dirty="0">
                <a:solidFill>
                  <a:srgbClr val="333333"/>
                </a:solidFill>
                <a:effectLst/>
                <a:latin typeface="Georgia" panose="02040502050405020303" pitchFamily="18" charset="0"/>
              </a:rPr>
              <a:t>.</a:t>
            </a:r>
          </a:p>
          <a:p>
            <a:pPr algn="l">
              <a:buFont typeface="Arial" panose="020B0604020202020204" pitchFamily="34" charset="0"/>
              <a:buChar char="•"/>
            </a:pPr>
            <a:r>
              <a:rPr lang="en-US" b="1" i="0" dirty="0">
                <a:solidFill>
                  <a:srgbClr val="333333"/>
                </a:solidFill>
                <a:effectLst/>
                <a:latin typeface="EuclidCircularB-Bold"/>
              </a:rPr>
              <a:t>Bipolar disorder:</a:t>
            </a:r>
            <a:r>
              <a:rPr lang="en-US" b="0" i="0" dirty="0">
                <a:solidFill>
                  <a:srgbClr val="333333"/>
                </a:solidFill>
                <a:effectLst/>
                <a:latin typeface="Georgia" panose="02040502050405020303" pitchFamily="18" charset="0"/>
              </a:rPr>
              <a:t> There are 3.3 million U.S. adults with a </a:t>
            </a:r>
            <a:r>
              <a:rPr lang="en-US" b="0" i="0" dirty="0">
                <a:solidFill>
                  <a:srgbClr val="657E79"/>
                </a:solidFill>
                <a:effectLst/>
                <a:latin typeface="inherit"/>
                <a:hlinkClick r:id="rId10"/>
              </a:rPr>
              <a:t>bipolar disorder</a:t>
            </a:r>
            <a:r>
              <a:rPr lang="en-US" b="0" i="0" dirty="0">
                <a:solidFill>
                  <a:srgbClr val="333333"/>
                </a:solidFill>
                <a:effectLst/>
                <a:latin typeface="Georgia" panose="02040502050405020303" pitchFamily="18" charset="0"/>
              </a:rPr>
              <a:t> diagnosis</a:t>
            </a:r>
            <a:r>
              <a:rPr lang="en-US" b="0" i="0" baseline="30000" dirty="0">
                <a:solidFill>
                  <a:srgbClr val="657E79"/>
                </a:solidFill>
                <a:effectLst/>
                <a:latin typeface="inherit"/>
                <a:hlinkClick r:id="rId11"/>
              </a:rPr>
              <a:t>[18]</a:t>
            </a:r>
            <a:r>
              <a:rPr lang="en-US" b="0" i="0" dirty="0">
                <a:solidFill>
                  <a:srgbClr val="333333"/>
                </a:solidFill>
                <a:effectLst/>
                <a:latin typeface="Georgia" panose="02040502050405020303" pitchFamily="18" charset="0"/>
              </a:rPr>
              <a:t>.</a:t>
            </a:r>
          </a:p>
          <a:p>
            <a:pPr algn="l">
              <a:buFont typeface="Arial" panose="020B0604020202020204" pitchFamily="34" charset="0"/>
              <a:buChar char="•"/>
            </a:pPr>
            <a:r>
              <a:rPr lang="en-US" b="1" i="0" dirty="0">
                <a:solidFill>
                  <a:srgbClr val="333333"/>
                </a:solidFill>
                <a:effectLst/>
                <a:latin typeface="EuclidCircularB-Bold"/>
              </a:rPr>
              <a:t>Schizophrenia:</a:t>
            </a:r>
            <a:r>
              <a:rPr lang="en-US" b="0" i="0" dirty="0">
                <a:solidFill>
                  <a:srgbClr val="333333"/>
                </a:solidFill>
                <a:effectLst/>
                <a:latin typeface="Georgia" panose="02040502050405020303" pitchFamily="18" charset="0"/>
              </a:rPr>
              <a:t> Around 1.5 million U.S. adults have a diagnosis of </a:t>
            </a:r>
            <a:r>
              <a:rPr lang="en-US" b="0" i="0" dirty="0">
                <a:solidFill>
                  <a:srgbClr val="657E79"/>
                </a:solidFill>
                <a:effectLst/>
                <a:latin typeface="inherit"/>
                <a:hlinkClick r:id="rId12"/>
              </a:rPr>
              <a:t>schizophrenia</a:t>
            </a:r>
            <a:r>
              <a:rPr lang="en-US" b="0" i="0" baseline="30000" dirty="0">
                <a:solidFill>
                  <a:srgbClr val="657E79"/>
                </a:solidFill>
                <a:effectLst/>
                <a:latin typeface="inherit"/>
                <a:hlinkClick r:id="rId13"/>
              </a:rPr>
              <a:t>[19]</a:t>
            </a:r>
            <a:r>
              <a:rPr lang="en-US" b="0" i="0" dirty="0">
                <a:solidFill>
                  <a:srgbClr val="333333"/>
                </a:solidFill>
                <a:effectLst/>
                <a:latin typeface="Georgia" panose="02040502050405020303" pitchFamily="18" charset="0"/>
              </a:rPr>
              <a:t>.</a:t>
            </a:r>
          </a:p>
          <a:p>
            <a:endParaRPr lang="en-US" b="1" dirty="0"/>
          </a:p>
        </p:txBody>
      </p:sp>
      <p:sp>
        <p:nvSpPr>
          <p:cNvPr id="4" name="Slide Number Placeholder 3"/>
          <p:cNvSpPr>
            <a:spLocks noGrp="1"/>
          </p:cNvSpPr>
          <p:nvPr>
            <p:ph type="sldNum" sz="quarter" idx="5"/>
          </p:nvPr>
        </p:nvSpPr>
        <p:spPr/>
        <p:txBody>
          <a:bodyPr/>
          <a:lstStyle/>
          <a:p>
            <a:fld id="{B19ACBCB-3E46-461E-AFEE-DB953CC76E4A}" type="slidenum">
              <a:rPr lang="en-US" smtClean="0"/>
              <a:t>17</a:t>
            </a:fld>
            <a:endParaRPr lang="en-US"/>
          </a:p>
        </p:txBody>
      </p:sp>
    </p:spTree>
    <p:extLst>
      <p:ext uri="{BB962C8B-B14F-4D97-AF65-F5344CB8AC3E}">
        <p14:creationId xmlns:p14="http://schemas.microsoft.com/office/powerpoint/2010/main" val="898230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eorgia" panose="02040502050405020303" pitchFamily="18" charset="0"/>
              </a:rPr>
              <a:t>In order to examine how healthfully we are living, we need to look at the causes of our mortality.</a:t>
            </a:r>
          </a:p>
          <a:p>
            <a:endParaRPr lang="en-US" b="1" dirty="0"/>
          </a:p>
          <a:p>
            <a:r>
              <a:rPr lang="en-US" b="1" dirty="0"/>
              <a:t>So let’s look the leading causes of death over the past century and see how they’ve changed:</a:t>
            </a:r>
          </a:p>
          <a:p>
            <a:endParaRPr lang="en-US" b="1" dirty="0"/>
          </a:p>
          <a:p>
            <a:r>
              <a:rPr lang="en-US" b="1" dirty="0"/>
              <a:t>In 1900, the leading cause of death was infectious disease at 53%. </a:t>
            </a:r>
          </a:p>
          <a:p>
            <a:endParaRPr lang="en-US" b="1" dirty="0"/>
          </a:p>
          <a:p>
            <a:r>
              <a:rPr lang="en-US" b="1" dirty="0"/>
              <a:t>Infectious diseases such as smallpox, cholera, diphtheria, typhoid, and tuberculosis were rampant.</a:t>
            </a:r>
          </a:p>
          <a:p>
            <a:r>
              <a:rPr lang="en-US" b="1" dirty="0"/>
              <a:t>Heart Disease = 12%</a:t>
            </a:r>
          </a:p>
          <a:p>
            <a:r>
              <a:rPr lang="en-US" b="1" dirty="0"/>
              <a:t>Diabetes = 10%</a:t>
            </a:r>
          </a:p>
          <a:p>
            <a:r>
              <a:rPr lang="en-US" b="1" dirty="0"/>
              <a:t>Accidents = 7%</a:t>
            </a:r>
          </a:p>
          <a:p>
            <a:r>
              <a:rPr lang="en-US" b="1" dirty="0"/>
              <a:t>Cancer = 6%</a:t>
            </a:r>
          </a:p>
          <a:p>
            <a:r>
              <a:rPr lang="en-US" b="1" dirty="0"/>
              <a:t>Other = 12%</a:t>
            </a:r>
          </a:p>
          <a:p>
            <a:r>
              <a:rPr lang="en-US" b="1" dirty="0"/>
              <a:t>The life expectancy was 47 years.</a:t>
            </a:r>
          </a:p>
          <a:p>
            <a:endParaRPr lang="en-US" b="1" dirty="0"/>
          </a:p>
          <a:p>
            <a:endParaRPr lang="en-US" b="1" dirty="0"/>
          </a:p>
          <a:p>
            <a:r>
              <a:rPr lang="en-US" b="1" dirty="0"/>
              <a:t>In 2018, the leading cause of death was heart disease at 33%. </a:t>
            </a:r>
          </a:p>
          <a:p>
            <a:r>
              <a:rPr lang="en-US" b="1" dirty="0"/>
              <a:t>Cancer = 32% </a:t>
            </a:r>
            <a:r>
              <a:rPr lang="en-US" b="1" u="sng" dirty="0"/>
              <a:t>(increased by 26%)</a:t>
            </a:r>
          </a:p>
          <a:p>
            <a:r>
              <a:rPr lang="en-US" b="1" dirty="0"/>
              <a:t>Accidents = 6%</a:t>
            </a:r>
          </a:p>
          <a:p>
            <a:r>
              <a:rPr lang="en-US" b="1" dirty="0"/>
              <a:t>Diabetes = 4%</a:t>
            </a:r>
          </a:p>
          <a:p>
            <a:r>
              <a:rPr lang="en-US" b="1" dirty="0"/>
              <a:t>Infectious disease = 3% </a:t>
            </a:r>
            <a:r>
              <a:rPr lang="en-US" b="1" u="sng" dirty="0"/>
              <a:t>(decreased by 50%) </a:t>
            </a:r>
          </a:p>
          <a:p>
            <a:r>
              <a:rPr lang="en-US" b="1" dirty="0"/>
              <a:t>Other = 22% (included 8% for frailty and 4% for </a:t>
            </a:r>
            <a:r>
              <a:rPr lang="en-US" b="1" dirty="0" err="1"/>
              <a:t>Alzheimers</a:t>
            </a:r>
            <a:r>
              <a:rPr lang="en-US" b="1" dirty="0"/>
              <a:t>)</a:t>
            </a:r>
          </a:p>
          <a:p>
            <a:endParaRPr lang="en-US" b="1" dirty="0"/>
          </a:p>
          <a:p>
            <a:r>
              <a:rPr lang="en-US" b="1" dirty="0"/>
              <a:t>The life expectancy was 79 years.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what’s changed? Advances in medicine, development of vaccinations and antibiotics (penicillin was discovered in 1928) have changed the leading cause of death from communicable to non-communicable diseases (cardiovascular disease, cancer, etc.).</a:t>
            </a:r>
          </a:p>
          <a:p>
            <a:endParaRPr lang="en-US" b="1" dirty="0"/>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18</a:t>
            </a:fld>
            <a:endParaRPr lang="en-US"/>
          </a:p>
        </p:txBody>
      </p:sp>
    </p:spTree>
    <p:extLst>
      <p:ext uri="{BB962C8B-B14F-4D97-AF65-F5344CB8AC3E}">
        <p14:creationId xmlns:p14="http://schemas.microsoft.com/office/powerpoint/2010/main" val="42855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19</a:t>
            </a:fld>
            <a:endParaRPr lang="en-US"/>
          </a:p>
        </p:txBody>
      </p:sp>
    </p:spTree>
    <p:extLst>
      <p:ext uri="{BB962C8B-B14F-4D97-AF65-F5344CB8AC3E}">
        <p14:creationId xmlns:p14="http://schemas.microsoft.com/office/powerpoint/2010/main" val="138110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a:t>
            </a:fld>
            <a:endParaRPr lang="en-US"/>
          </a:p>
        </p:txBody>
      </p:sp>
    </p:spTree>
    <p:extLst>
      <p:ext uri="{BB962C8B-B14F-4D97-AF65-F5344CB8AC3E}">
        <p14:creationId xmlns:p14="http://schemas.microsoft.com/office/powerpoint/2010/main" val="359506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Poor lifestyle choices like dietary patterns, physical inactivity,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tobacco use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alcohol addiction</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dependence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drug</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addiction</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dependence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well as psychosocial factors, such as chronic stress and lack of social support, contribute to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chronic disease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[1][4][5]</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20</a:t>
            </a:fld>
            <a:endParaRPr lang="en-US"/>
          </a:p>
        </p:txBody>
      </p:sp>
    </p:spTree>
    <p:extLst>
      <p:ext uri="{BB962C8B-B14F-4D97-AF65-F5344CB8AC3E}">
        <p14:creationId xmlns:p14="http://schemas.microsoft.com/office/powerpoint/2010/main" val="1071987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2024, with all of these advances in medicine and our opportunities to treat diseases, what’s the big deal?  </a:t>
            </a:r>
          </a:p>
          <a:p>
            <a:endParaRPr lang="en-US" b="1" dirty="0"/>
          </a:p>
          <a:p>
            <a:r>
              <a:rPr lang="en-US" b="1" dirty="0"/>
              <a:t>Our expectations are part of the problem.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With our current approach to healthcare, we expect medication and/or surgery to fix our issues. There is always something new trending, a newer, better, more effective and convenient health or fitness trend, a new diet, weight-loss medication to “cure” our problem. </a:t>
            </a:r>
          </a:p>
          <a:p>
            <a:endParaRPr lang="en-US" b="1" dirty="0"/>
          </a:p>
          <a:p>
            <a:r>
              <a:rPr lang="en-US" b="1" dirty="0"/>
              <a:t>We expect instant gratification and results with minimal effort. We think there is a quick fix for everything, including our healthcare, fitness, diet and overall health.  </a:t>
            </a:r>
          </a:p>
          <a:p>
            <a:endParaRPr lang="en-US" b="1" dirty="0"/>
          </a:p>
          <a:p>
            <a:r>
              <a:rPr lang="en-US" b="1" dirty="0"/>
              <a:t>We rely solely on these external sources to cure our issues instead of reflecting on our habits, choices and overall lifestyle. </a:t>
            </a:r>
          </a:p>
          <a:p>
            <a:endParaRPr lang="en-US" b="1"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21</a:t>
            </a:fld>
            <a:endParaRPr lang="en-US"/>
          </a:p>
        </p:txBody>
      </p:sp>
    </p:spTree>
    <p:extLst>
      <p:ext uri="{BB962C8B-B14F-4D97-AF65-F5344CB8AC3E}">
        <p14:creationId xmlns:p14="http://schemas.microsoft.com/office/powerpoint/2010/main" val="375792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advent of the term Lifestyle Related Diseases.</a:t>
            </a:r>
          </a:p>
        </p:txBody>
      </p:sp>
      <p:sp>
        <p:nvSpPr>
          <p:cNvPr id="4" name="Slide Number Placeholder 3"/>
          <p:cNvSpPr>
            <a:spLocks noGrp="1"/>
          </p:cNvSpPr>
          <p:nvPr>
            <p:ph type="sldNum" sz="quarter" idx="5"/>
          </p:nvPr>
        </p:nvSpPr>
        <p:spPr/>
        <p:txBody>
          <a:bodyPr/>
          <a:lstStyle/>
          <a:p>
            <a:fld id="{B19ACBCB-3E46-461E-AFEE-DB953CC76E4A}" type="slidenum">
              <a:rPr lang="en-US" smtClean="0"/>
              <a:t>22</a:t>
            </a:fld>
            <a:endParaRPr lang="en-US"/>
          </a:p>
        </p:txBody>
      </p:sp>
    </p:spTree>
    <p:extLst>
      <p:ext uri="{BB962C8B-B14F-4D97-AF65-F5344CB8AC3E}">
        <p14:creationId xmlns:p14="http://schemas.microsoft.com/office/powerpoint/2010/main" val="2879811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0063" lvl="1" indent="-214313">
              <a:lnSpc>
                <a:spcPct val="107000"/>
              </a:lnSpc>
              <a:spcBef>
                <a:spcPts val="0"/>
              </a:spcBef>
              <a:spcAft>
                <a:spcPts val="600"/>
              </a:spcAft>
              <a:tabLst>
                <a:tab pos="685800" algn="l"/>
              </a:tabLst>
            </a:pPr>
            <a:endParaRPr lang="en-US" sz="1200" b="1" dirty="0">
              <a:latin typeface="Georgia" panose="02040502050405020303" pitchFamily="18" charset="0"/>
              <a:ea typeface="Calibri" panose="020F0502020204030204" pitchFamily="34" charset="0"/>
              <a:cs typeface="Arial" panose="020B0604020202020204" pitchFamily="34" charset="0"/>
            </a:endParaRPr>
          </a:p>
          <a:p>
            <a:pPr marL="500063" lvl="1" indent="-214313">
              <a:lnSpc>
                <a:spcPct val="107000"/>
              </a:lnSpc>
              <a:spcBef>
                <a:spcPts val="0"/>
              </a:spcBef>
              <a:spcAft>
                <a:spcPts val="600"/>
              </a:spcAft>
              <a:tabLst>
                <a:tab pos="685800" algn="l"/>
              </a:tabLst>
            </a:pPr>
            <a:r>
              <a:rPr lang="en-US" sz="1200" b="1" dirty="0">
                <a:latin typeface="Georgia" panose="02040502050405020303" pitchFamily="18" charset="0"/>
                <a:ea typeface="Calibri" panose="020F0502020204030204" pitchFamily="34" charset="0"/>
                <a:cs typeface="Arial" panose="020B0604020202020204" pitchFamily="34" charset="0"/>
              </a:rPr>
              <a:t>Healthcare costs related to LRDs = 75%</a:t>
            </a:r>
          </a:p>
          <a:p>
            <a:pPr marL="500063" lvl="1" indent="-214313">
              <a:lnSpc>
                <a:spcPct val="107000"/>
              </a:lnSpc>
              <a:spcBef>
                <a:spcPts val="0"/>
              </a:spcBef>
              <a:spcAft>
                <a:spcPts val="600"/>
              </a:spcAft>
              <a:tabLst>
                <a:tab pos="685800" algn="l"/>
              </a:tabLst>
            </a:pPr>
            <a:r>
              <a:rPr lang="en-US" sz="1200" b="1" dirty="0">
                <a:latin typeface="Georgia" panose="02040502050405020303" pitchFamily="18" charset="0"/>
                <a:ea typeface="Calibri" panose="020F0502020204030204" pitchFamily="34" charset="0"/>
                <a:cs typeface="Arial" panose="020B0604020202020204" pitchFamily="34" charset="0"/>
              </a:rPr>
              <a:t>GNP spent on healthcare in past decade = 18%</a:t>
            </a:r>
          </a:p>
          <a:p>
            <a:pPr marL="500063" lvl="1" indent="-214313">
              <a:lnSpc>
                <a:spcPct val="107000"/>
              </a:lnSpc>
              <a:spcBef>
                <a:spcPts val="0"/>
              </a:spcBef>
              <a:spcAft>
                <a:spcPts val="600"/>
              </a:spcAft>
              <a:tabLst>
                <a:tab pos="685800" algn="l"/>
              </a:tabLst>
            </a:pPr>
            <a:r>
              <a:rPr lang="en-US" sz="1200" b="1" dirty="0">
                <a:latin typeface="Georgia" panose="02040502050405020303" pitchFamily="18" charset="0"/>
                <a:ea typeface="Calibri" panose="020F0502020204030204" pitchFamily="34" charset="0"/>
                <a:cs typeface="Arial" panose="020B0604020202020204" pitchFamily="34" charset="0"/>
              </a:rPr>
              <a:t>Amount spent on healthcare in 2022 = 4 trillion ($13,413/person)</a:t>
            </a:r>
          </a:p>
          <a:p>
            <a:pPr marL="500063" lvl="1" indent="-214313">
              <a:lnSpc>
                <a:spcPct val="107000"/>
              </a:lnSpc>
              <a:spcBef>
                <a:spcPts val="0"/>
              </a:spcBef>
              <a:spcAft>
                <a:spcPts val="600"/>
              </a:spcAft>
              <a:tabLst>
                <a:tab pos="685800" algn="l"/>
              </a:tabLst>
            </a:pPr>
            <a:r>
              <a:rPr lang="en-US" sz="1200" b="1" dirty="0">
                <a:latin typeface="Georgia" panose="02040502050405020303" pitchFamily="18" charset="0"/>
                <a:ea typeface="Calibri" panose="020F0502020204030204" pitchFamily="34" charset="0"/>
                <a:cs typeface="Arial" panose="020B0604020202020204" pitchFamily="34" charset="0"/>
              </a:rPr>
              <a:t>Projected amount to be spent on healthcare in 2031 = 7.2 trillion ($20,425/person)</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23</a:t>
            </a:fld>
            <a:endParaRPr lang="en-US"/>
          </a:p>
        </p:txBody>
      </p:sp>
    </p:spTree>
    <p:extLst>
      <p:ext uri="{BB962C8B-B14F-4D97-AF65-F5344CB8AC3E}">
        <p14:creationId xmlns:p14="http://schemas.microsoft.com/office/powerpoint/2010/main" val="2894304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eorgia" panose="02040502050405020303" pitchFamily="18" charset="0"/>
                <a:ea typeface="Calibri" panose="020F0502020204030204" pitchFamily="34" charset="0"/>
                <a:cs typeface="Times New Roman" panose="02020603050405020304" pitchFamily="18" charset="0"/>
              </a:rPr>
              <a:t>What is the cost globally?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Georgia" panose="02040502050405020303" pitchFamily="18" charset="0"/>
              <a:ea typeface="Calibri" panose="020F0502020204030204" pitchFamily="34" charset="0"/>
              <a:cs typeface="Times New Roman" panose="02020603050405020304" pitchFamily="18" charset="0"/>
            </a:endParaRPr>
          </a:p>
          <a:p>
            <a:pPr marL="100013" indent="-214313">
              <a:lnSpc>
                <a:spcPct val="107000"/>
              </a:lnSpc>
              <a:spcBef>
                <a:spcPts val="0"/>
              </a:spcBef>
              <a:spcAft>
                <a:spcPts val="600"/>
              </a:spcAft>
              <a:tabLst>
                <a:tab pos="685800" algn="l"/>
              </a:tabLst>
            </a:pPr>
            <a:r>
              <a:rPr lang="en-US" sz="2600" b="1" dirty="0">
                <a:latin typeface="Georgia" panose="02040502050405020303" pitchFamily="18" charset="0"/>
                <a:cs typeface="Times New Roman" panose="02020603050405020304" pitchFamily="18" charset="0"/>
              </a:rPr>
              <a:t>LRDs account for 71% of global burden of disease.</a:t>
            </a:r>
          </a:p>
          <a:p>
            <a:pPr marL="100013" indent="-214313">
              <a:lnSpc>
                <a:spcPct val="107000"/>
              </a:lnSpc>
              <a:spcBef>
                <a:spcPts val="0"/>
              </a:spcBef>
              <a:spcAft>
                <a:spcPts val="600"/>
              </a:spcAft>
              <a:tabLst>
                <a:tab pos="685800" algn="l"/>
              </a:tabLst>
            </a:pPr>
            <a:endParaRPr lang="en-US" sz="2600" b="1" dirty="0">
              <a:latin typeface="Georgia" panose="02040502050405020303" pitchFamily="18" charset="0"/>
              <a:cs typeface="Times New Roman" panose="02020603050405020304" pitchFamily="18" charset="0"/>
            </a:endParaRPr>
          </a:p>
          <a:p>
            <a:pPr marL="100013" indent="-214313">
              <a:lnSpc>
                <a:spcPct val="107000"/>
              </a:lnSpc>
              <a:spcBef>
                <a:spcPts val="0"/>
              </a:spcBef>
              <a:spcAft>
                <a:spcPts val="600"/>
              </a:spcAft>
              <a:tabLst>
                <a:tab pos="685800" algn="l"/>
              </a:tabLst>
            </a:pPr>
            <a:r>
              <a:rPr lang="en-US" b="1" dirty="0">
                <a:latin typeface="Georgia" panose="02040502050405020303" pitchFamily="18" charset="0"/>
                <a:cs typeface="Times New Roman" panose="02020603050405020304" pitchFamily="18" charset="0"/>
              </a:rPr>
              <a:t>GBD provides comprehensive picture of mortality &amp; disability across countries, time, age and gender.</a:t>
            </a:r>
          </a:p>
          <a:p>
            <a:pPr marL="100013" indent="-214313">
              <a:lnSpc>
                <a:spcPct val="107000"/>
              </a:lnSpc>
              <a:spcBef>
                <a:spcPts val="0"/>
              </a:spcBef>
              <a:spcAft>
                <a:spcPts val="600"/>
              </a:spcAft>
              <a:tabLst>
                <a:tab pos="685800" algn="l"/>
              </a:tabLst>
            </a:pPr>
            <a:endParaRPr lang="en-US" b="1" dirty="0">
              <a:latin typeface="Georgia" panose="02040502050405020303" pitchFamily="18" charset="0"/>
              <a:cs typeface="Times New Roman" panose="02020603050405020304" pitchFamily="18" charset="0"/>
            </a:endParaRPr>
          </a:p>
          <a:p>
            <a:pPr marL="100013" indent="-214313">
              <a:lnSpc>
                <a:spcPct val="107000"/>
              </a:lnSpc>
              <a:spcBef>
                <a:spcPts val="0"/>
              </a:spcBef>
              <a:spcAft>
                <a:spcPts val="600"/>
              </a:spcAft>
              <a:tabLst>
                <a:tab pos="685800" algn="l"/>
              </a:tabLst>
            </a:pPr>
            <a:r>
              <a:rPr lang="en-US" b="1" dirty="0">
                <a:latin typeface="Georgia" panose="02040502050405020303" pitchFamily="18" charset="0"/>
                <a:cs typeface="Times New Roman" panose="02020603050405020304" pitchFamily="18" charset="0"/>
              </a:rPr>
              <a:t>Quantifies health loss from diseases, injuries &amp; risk factors.</a:t>
            </a:r>
          </a:p>
          <a:p>
            <a:pPr marL="100013" indent="-214313">
              <a:lnSpc>
                <a:spcPct val="107000"/>
              </a:lnSpc>
              <a:spcBef>
                <a:spcPts val="0"/>
              </a:spcBef>
              <a:spcAft>
                <a:spcPts val="600"/>
              </a:spcAft>
              <a:tabLst>
                <a:tab pos="685800" algn="l"/>
              </a:tabLst>
            </a:pPr>
            <a:endParaRPr lang="en-US" b="1" dirty="0">
              <a:latin typeface="Georgia" panose="02040502050405020303" pitchFamily="18" charset="0"/>
              <a:cs typeface="Times New Roman" panose="02020603050405020304" pitchFamily="18" charset="0"/>
            </a:endParaRPr>
          </a:p>
          <a:p>
            <a:pPr marL="100013" indent="-214313">
              <a:lnSpc>
                <a:spcPct val="107000"/>
              </a:lnSpc>
              <a:spcBef>
                <a:spcPts val="0"/>
              </a:spcBef>
              <a:spcAft>
                <a:spcPts val="600"/>
              </a:spcAft>
              <a:tabLst>
                <a:tab pos="685800" algn="l"/>
              </a:tabLst>
            </a:pPr>
            <a:r>
              <a:rPr lang="en-US" b="1" dirty="0">
                <a:latin typeface="Georgia" panose="02040502050405020303" pitchFamily="18" charset="0"/>
                <a:cs typeface="Times New Roman" panose="02020603050405020304" pitchFamily="18" charset="0"/>
              </a:rPr>
              <a:t>Data utilized to improve healthcare systems.</a:t>
            </a:r>
            <a:endParaRPr lang="en-US" b="1" dirty="0">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24</a:t>
            </a:fld>
            <a:endParaRPr lang="en-US"/>
          </a:p>
        </p:txBody>
      </p:sp>
    </p:spTree>
    <p:extLst>
      <p:ext uri="{BB962C8B-B14F-4D97-AF65-F5344CB8AC3E}">
        <p14:creationId xmlns:p14="http://schemas.microsoft.com/office/powerpoint/2010/main" val="2330988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change is needed in how we view our health and the idea of being healthy.</a:t>
            </a:r>
          </a:p>
          <a:p>
            <a:endParaRPr lang="en-US" b="1" dirty="0"/>
          </a:p>
          <a:p>
            <a:r>
              <a:rPr lang="en-US" b="1" dirty="0"/>
              <a:t>Although we have an extraordinary healthcare system that is exception at treating the effects of diseases, we need to shift our focus to preventing the diseases from developing or progressing. </a:t>
            </a:r>
          </a:p>
          <a:p>
            <a:endParaRPr lang="en-US" b="1" dirty="0"/>
          </a:p>
          <a:p>
            <a:r>
              <a:rPr lang="en-US" b="1" dirty="0"/>
              <a:t>We need to be more proactive and less reactive.</a:t>
            </a:r>
          </a:p>
          <a:p>
            <a:endParaRPr lang="en-US" b="1" dirty="0"/>
          </a:p>
          <a:p>
            <a:r>
              <a:rPr lang="en-US" b="1" dirty="0"/>
              <a:t>We need to create a ripple effect of lifestyle habits and choices as our medicine. </a:t>
            </a:r>
          </a:p>
          <a:p>
            <a:endParaRPr lang="en-US" b="1" dirty="0"/>
          </a:p>
          <a:p>
            <a:r>
              <a:rPr lang="en-US" b="1" dirty="0"/>
              <a:t>There is always a place for medicine and surgery, but the goal is promote preventative care. </a:t>
            </a:r>
          </a:p>
          <a:p>
            <a:endParaRPr lang="en-US" b="1" dirty="0"/>
          </a:p>
          <a:p>
            <a:r>
              <a:rPr lang="en-US" b="1" u="sng" dirty="0"/>
              <a:t>We have to practice what we are preaching to instill what we are teaching. </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25</a:t>
            </a:fld>
            <a:endParaRPr lang="en-US"/>
          </a:p>
        </p:txBody>
      </p:sp>
    </p:spTree>
    <p:extLst>
      <p:ext uri="{BB962C8B-B14F-4D97-AF65-F5344CB8AC3E}">
        <p14:creationId xmlns:p14="http://schemas.microsoft.com/office/powerpoint/2010/main" val="809315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Calibri" panose="020F0502020204030204" pitchFamily="34" charset="0"/>
              </a:rPr>
              <a:t>Potsdam Study 2009: </a:t>
            </a:r>
            <a:r>
              <a:rPr lang="en-US" sz="1200" b="0" i="0" u="none" strike="noStrike" baseline="0" dirty="0">
                <a:solidFill>
                  <a:srgbClr val="000000"/>
                </a:solidFill>
                <a:latin typeface="Calibri" panose="020F0502020204030204" pitchFamily="34" charset="0"/>
              </a:rPr>
              <a:t>(23,153 German adults)</a:t>
            </a:r>
          </a:p>
          <a:p>
            <a:r>
              <a:rPr lang="en-US" sz="1200" b="1" i="0" u="none" strike="noStrike" baseline="0" dirty="0">
                <a:solidFill>
                  <a:srgbClr val="000000"/>
                </a:solidFill>
                <a:latin typeface="Calibri" panose="020F0502020204030204" pitchFamily="34" charset="0"/>
              </a:rPr>
              <a:t>Objective: </a:t>
            </a:r>
            <a:r>
              <a:rPr lang="en-US" sz="1200" b="0" i="0" u="none" strike="noStrike" baseline="0" dirty="0">
                <a:solidFill>
                  <a:srgbClr val="000000"/>
                </a:solidFill>
                <a:latin typeface="Calibri" panose="020F0502020204030204" pitchFamily="34" charset="0"/>
              </a:rPr>
              <a:t>look at 4 healthy lifestyle factors and relative risk reduction of developing </a:t>
            </a:r>
          </a:p>
          <a:p>
            <a:r>
              <a:rPr lang="en-US" sz="1200" b="0" i="0" u="none" strike="noStrike" baseline="0" dirty="0">
                <a:solidFill>
                  <a:srgbClr val="000000"/>
                </a:solidFill>
                <a:latin typeface="Calibri" panose="020F0502020204030204" pitchFamily="34" charset="0"/>
              </a:rPr>
              <a:t>1.CV disease</a:t>
            </a:r>
          </a:p>
          <a:p>
            <a:r>
              <a:rPr lang="en-US" sz="1200" b="0" i="0" u="none" strike="noStrike" baseline="0" dirty="0">
                <a:solidFill>
                  <a:srgbClr val="000000"/>
                </a:solidFill>
                <a:latin typeface="Calibri" panose="020F0502020204030204" pitchFamily="34" charset="0"/>
              </a:rPr>
              <a:t>2.Type 2 diabetes</a:t>
            </a:r>
          </a:p>
          <a:p>
            <a:r>
              <a:rPr lang="en-US" sz="1200" b="0" i="0" u="none" strike="noStrike" baseline="0" dirty="0">
                <a:solidFill>
                  <a:srgbClr val="000000"/>
                </a:solidFill>
                <a:latin typeface="Calibri" panose="020F0502020204030204" pitchFamily="34" charset="0"/>
              </a:rPr>
              <a:t>3.Stroke</a:t>
            </a:r>
          </a:p>
          <a:p>
            <a:r>
              <a:rPr lang="en-US" sz="1200" b="0" i="0" u="none" strike="noStrike" baseline="0" dirty="0">
                <a:solidFill>
                  <a:srgbClr val="000000"/>
                </a:solidFill>
                <a:latin typeface="Calibri" panose="020F0502020204030204" pitchFamily="34" charset="0"/>
              </a:rPr>
              <a:t>4.Cancer</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26</a:t>
            </a:fld>
            <a:endParaRPr lang="en-US"/>
          </a:p>
        </p:txBody>
      </p:sp>
    </p:spTree>
    <p:extLst>
      <p:ext uri="{BB962C8B-B14F-4D97-AF65-F5344CB8AC3E}">
        <p14:creationId xmlns:p14="http://schemas.microsoft.com/office/powerpoint/2010/main" val="336115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Calibri" panose="020F0502020204030204" pitchFamily="34" charset="0"/>
              </a:rPr>
              <a:t>Lifestyle factors: </a:t>
            </a:r>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No history of smoking</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BMI &lt;30</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at least 3.5 </a:t>
            </a:r>
            <a:r>
              <a:rPr lang="en-US" sz="1200" b="0" i="0" u="none" strike="noStrike" baseline="0" dirty="0" err="1">
                <a:solidFill>
                  <a:srgbClr val="000000"/>
                </a:solidFill>
                <a:latin typeface="Calibri" panose="020F0502020204030204" pitchFamily="34" charset="0"/>
              </a:rPr>
              <a:t>hr</a:t>
            </a:r>
            <a:r>
              <a:rPr lang="en-US" sz="1200" b="0" i="0" u="none" strike="noStrike" baseline="0" dirty="0">
                <a:solidFill>
                  <a:srgbClr val="000000"/>
                </a:solidFill>
                <a:latin typeface="Calibri" panose="020F0502020204030204" pitchFamily="34" charset="0"/>
              </a:rPr>
              <a:t>/week physical activity</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Healthy diet</a:t>
            </a:r>
          </a:p>
          <a:p>
            <a:endParaRPr lang="en-US" sz="1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pPr algn="l"/>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Those participating in all 4 healthy factors:</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78% lower risk of developing chronic condition</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Diabetes 93%</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Myocardial Infarction 81%</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Stroke 50%</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Cancer 36%</a:t>
            </a:r>
          </a:p>
          <a:p>
            <a:r>
              <a:rPr lang="en-US" sz="1200" b="0" i="0" u="none" strike="noStrike" baseline="0" dirty="0">
                <a:solidFill>
                  <a:srgbClr val="000000"/>
                </a:solidFill>
                <a:latin typeface="Calibri" panose="020F0502020204030204" pitchFamily="34" charset="0"/>
              </a:rPr>
              <a:t>Ford ES, Bergmann MM, </a:t>
            </a:r>
            <a:r>
              <a:rPr lang="en-US" sz="1200" b="0" i="0" u="none" strike="noStrike" baseline="0" dirty="0" err="1">
                <a:solidFill>
                  <a:srgbClr val="000000"/>
                </a:solidFill>
                <a:latin typeface="Calibri" panose="020F0502020204030204" pitchFamily="34" charset="0"/>
              </a:rPr>
              <a:t>KrögerJ</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SchienkiewitzA</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WeikertC</a:t>
            </a:r>
            <a:r>
              <a:rPr lang="en-US" sz="1200" b="0" i="0" u="none" strike="noStrike" baseline="0" dirty="0">
                <a:solidFill>
                  <a:srgbClr val="000000"/>
                </a:solidFill>
                <a:latin typeface="Calibri" panose="020F0502020204030204" pitchFamily="34" charset="0"/>
              </a:rPr>
              <a:t>, Boeing H. Healthy living is the best revenge: findings from the European Prospective Investigation Into Cancer and </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Ford ES, Bergmann MM, </a:t>
            </a:r>
            <a:r>
              <a:rPr lang="en-US" sz="1200" b="0" i="0" u="none" strike="noStrike" baseline="0" dirty="0" err="1">
                <a:solidFill>
                  <a:srgbClr val="000000"/>
                </a:solidFill>
                <a:latin typeface="Calibri" panose="020F0502020204030204" pitchFamily="34" charset="0"/>
              </a:rPr>
              <a:t>KrögerJ</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SchienkiewitzA</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WeikertC</a:t>
            </a:r>
            <a:r>
              <a:rPr lang="en-US" sz="1200" b="0" i="0" u="none" strike="noStrike" baseline="0" dirty="0">
                <a:solidFill>
                  <a:srgbClr val="000000"/>
                </a:solidFill>
                <a:latin typeface="Calibri" panose="020F0502020204030204" pitchFamily="34" charset="0"/>
              </a:rPr>
              <a:t>, Boeing H. Healthy living is the best revenge: findings from the European Prospective Investigation Into Cancer and </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27</a:t>
            </a:fld>
            <a:endParaRPr lang="en-US"/>
          </a:p>
        </p:txBody>
      </p:sp>
    </p:spTree>
    <p:extLst>
      <p:ext uri="{BB962C8B-B14F-4D97-AF65-F5344CB8AC3E}">
        <p14:creationId xmlns:p14="http://schemas.microsoft.com/office/powerpoint/2010/main" val="238169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Calibri" panose="020F0502020204030204" pitchFamily="34" charset="0"/>
              </a:rPr>
              <a:t>For those that actively engaged in all 4 healthy lifestyle factors, they had 78% reduction in their risk of developing these 4 diseases.</a:t>
            </a:r>
          </a:p>
          <a:p>
            <a:endParaRPr lang="en-US" sz="1200" b="1" i="0" u="none" strike="noStrike" baseline="0" dirty="0">
              <a:solidFill>
                <a:srgbClr val="000000"/>
              </a:solidFill>
              <a:latin typeface="Calibri" panose="020F0502020204030204" pitchFamily="34" charset="0"/>
            </a:endParaRPr>
          </a:p>
          <a:p>
            <a:r>
              <a:rPr lang="en-US" sz="1200" b="1" i="0" u="none" strike="noStrike" baseline="0" dirty="0">
                <a:solidFill>
                  <a:srgbClr val="000000"/>
                </a:solidFill>
                <a:latin typeface="Calibri" panose="020F0502020204030204" pitchFamily="34" charset="0"/>
              </a:rPr>
              <a:t>The main finding is the hazard ratio for developing a chronic disease decreased as healthy factors increased. </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28</a:t>
            </a:fld>
            <a:endParaRPr lang="en-US"/>
          </a:p>
        </p:txBody>
      </p:sp>
    </p:spTree>
    <p:extLst>
      <p:ext uri="{BB962C8B-B14F-4D97-AF65-F5344CB8AC3E}">
        <p14:creationId xmlns:p14="http://schemas.microsoft.com/office/powerpoint/2010/main" val="3970390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29</a:t>
            </a:fld>
            <a:endParaRPr lang="en-US"/>
          </a:p>
        </p:txBody>
      </p:sp>
    </p:spTree>
    <p:extLst>
      <p:ext uri="{BB962C8B-B14F-4D97-AF65-F5344CB8AC3E}">
        <p14:creationId xmlns:p14="http://schemas.microsoft.com/office/powerpoint/2010/main" val="31413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3</a:t>
            </a:fld>
            <a:endParaRPr lang="en-US"/>
          </a:p>
        </p:txBody>
      </p:sp>
    </p:spTree>
    <p:extLst>
      <p:ext uri="{BB962C8B-B14F-4D97-AF65-F5344CB8AC3E}">
        <p14:creationId xmlns:p14="http://schemas.microsoft.com/office/powerpoint/2010/main" val="2226022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of lifestyle as medicine was perceived thousands of years ago by Hippocrates.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antidote for chronic and preventable lifestyle related diseases is lifestyle medicine.</a:t>
            </a:r>
          </a:p>
          <a:p>
            <a:endParaRPr lang="en-US" dirty="0"/>
          </a:p>
          <a:p>
            <a:r>
              <a:rPr lang="en-US" dirty="0"/>
              <a:t>Despite the technological, economic, and medical advances of the new millennium, and to some extent even because of those advances, the world is experiencing a marked increase in chronic diseases including cardiovascular disease, cancer and diabetes. </a:t>
            </a:r>
          </a:p>
          <a:p>
            <a:endParaRPr lang="en-US" dirty="0"/>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30</a:t>
            </a:fld>
            <a:endParaRPr lang="en-US"/>
          </a:p>
        </p:txBody>
      </p:sp>
    </p:spTree>
    <p:extLst>
      <p:ext uri="{BB962C8B-B14F-4D97-AF65-F5344CB8AC3E}">
        <p14:creationId xmlns:p14="http://schemas.microsoft.com/office/powerpoint/2010/main" val="37745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Georgia" panose="02040502050405020303" pitchFamily="18" charset="0"/>
              </a:rPr>
              <a:t>So now that we know the why behind lifestyle medicine, let’s talk about WHAT this branch of medicine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1" u="sng" dirty="0">
                <a:latin typeface="Georgia" panose="02040502050405020303" pitchFamily="18" charset="0"/>
              </a:rPr>
              <a:t>What is Lifestyle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dirty="0">
              <a:latin typeface="Georgia" panose="02040502050405020303" pitchFamily="18" charset="0"/>
            </a:endParaRPr>
          </a:p>
          <a:p>
            <a:pPr algn="l"/>
            <a:r>
              <a:rPr lang="en-US" sz="1050" b="0" i="0" u="none" strike="noStrike" baseline="0" dirty="0">
                <a:solidFill>
                  <a:srgbClr val="000000"/>
                </a:solidFill>
                <a:latin typeface="Calibri" panose="020F0502020204030204" pitchFamily="34" charset="0"/>
              </a:rPr>
              <a:t>It is educating patients on their role in their own health, providing education and support to allow them to replace unhealthy behaviors with health-enhancing behaviors. </a:t>
            </a:r>
          </a:p>
          <a:p>
            <a:pPr algn="l"/>
            <a:endParaRPr lang="en-US" sz="1050" b="0" i="0" u="none" strike="noStrike" baseline="0" dirty="0">
              <a:solidFill>
                <a:srgbClr val="000000"/>
              </a:solidFill>
              <a:latin typeface="Calibri" panose="020F0502020204030204" pitchFamily="34" charset="0"/>
            </a:endParaRPr>
          </a:p>
          <a:p>
            <a:pPr algn="l"/>
            <a:r>
              <a:rPr lang="en-US" sz="1050" b="0" i="0" u="none" strike="noStrike" baseline="0" dirty="0">
                <a:solidFill>
                  <a:srgbClr val="000000"/>
                </a:solidFill>
                <a:latin typeface="Calibri" panose="020F0502020204030204" pitchFamily="34" charset="0"/>
              </a:rPr>
              <a:t>It is helping those in our community create and sustain healthy behaviors to positively impact their health and overall quality of life.</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Lifestyle medicine focuses on </a:t>
            </a:r>
            <a:r>
              <a:rPr lang="en-US" sz="1200" b="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educating </a:t>
            </a: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motivating patients to improve the </a:t>
            </a:r>
            <a:r>
              <a:rPr lang="en-US" sz="1200" b="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quality of their lives</a:t>
            </a: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by changing personal habits and behaviors.</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900113" lvl="2" indent="-214313">
              <a:lnSpc>
                <a:spcPct val="107000"/>
              </a:lnSpc>
              <a:spcBef>
                <a:spcPts val="0"/>
              </a:spcBef>
              <a:spcAft>
                <a:spcPts val="600"/>
              </a:spcAft>
              <a:tabLst>
                <a:tab pos="685800" algn="l"/>
              </a:tabLst>
            </a:pPr>
            <a:r>
              <a:rPr lang="en-US" sz="1200" dirty="0">
                <a:latin typeface="Georgia" panose="02040502050405020303" pitchFamily="18" charset="0"/>
                <a:ea typeface="Calibri" panose="020F0502020204030204" pitchFamily="34" charset="0"/>
                <a:cs typeface="Times New Roman" panose="02020603050405020304" pitchFamily="18" charset="0"/>
              </a:rPr>
              <a:t>Provision of education and motivation to change habits and behaviors that improve overall health and quality of life.</a:t>
            </a:r>
          </a:p>
          <a:p>
            <a:pPr marL="900113" lvl="2" indent="-214313">
              <a:lnSpc>
                <a:spcPct val="107000"/>
              </a:lnSpc>
              <a:spcBef>
                <a:spcPts val="0"/>
              </a:spcBef>
              <a:spcAft>
                <a:spcPts val="600"/>
              </a:spcAft>
              <a:tabLst>
                <a:tab pos="685800" algn="l"/>
              </a:tabLst>
            </a:pPr>
            <a:r>
              <a:rPr lang="en-US" sz="1200" dirty="0">
                <a:latin typeface="Georgia" panose="02040502050405020303" pitchFamily="18" charset="0"/>
                <a:ea typeface="Calibri" panose="020F0502020204030204" pitchFamily="34" charset="0"/>
                <a:cs typeface="Times New Roman" panose="02020603050405020304" pitchFamily="18" charset="0"/>
              </a:rPr>
              <a:t>Promotion of healthy lifestyle choices to prevent and treat chronic diseases.</a:t>
            </a:r>
          </a:p>
          <a:p>
            <a:pPr marL="900113" lvl="2" indent="-214313">
              <a:lnSpc>
                <a:spcPct val="107000"/>
              </a:lnSpc>
              <a:spcBef>
                <a:spcPts val="0"/>
              </a:spcBef>
              <a:spcAft>
                <a:spcPts val="600"/>
              </a:spcAft>
              <a:tabLst>
                <a:tab pos="685800" algn="l"/>
              </a:tabLst>
            </a:pPr>
            <a:r>
              <a:rPr lang="en-US" sz="1200" dirty="0">
                <a:latin typeface="Georgia" panose="02040502050405020303" pitchFamily="18" charset="0"/>
                <a:ea typeface="Calibri" panose="020F0502020204030204" pitchFamily="34" charset="0"/>
                <a:cs typeface="Times New Roman" panose="02020603050405020304" pitchFamily="18" charset="0"/>
              </a:rPr>
              <a:t>Promotion of living healthier through behavioral change.</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clinic, major barriers to lifestyle counseling are that physicians feel ill-prepared and are skeptical about their patients' receptivity.</a:t>
            </a:r>
            <a:r>
              <a:rPr lang="en-US" sz="1200" b="0"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[6]</a:t>
            </a: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However, by encouraging healthy decisions, illnesses can be better managed, reversed, or prevented in the long term.</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LM is similar to preventive medicine in that it also bridges the gap between conventional medicine and public health.</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LM interventions such as behavioral change counseling are used in adjunct with </a:t>
            </a:r>
            <a:r>
              <a:rPr lang="en-US" sz="1200" b="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pharmacotherapy</a:t>
            </a: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0"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[17]</a:t>
            </a: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Like all of medicine, LM promotes healthy lifestyle choices to prevent and treat diseases. </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Overall wellness and self-management are a crucial components of lifestyle medicine and enforce the idea of living healthier through behavioral change. </a:t>
            </a:r>
          </a:p>
          <a:p>
            <a:pPr marL="0" marR="0">
              <a:lnSpc>
                <a:spcPct val="107000"/>
              </a:lnSpc>
              <a:spcBef>
                <a:spcPts val="0"/>
              </a:spcBef>
              <a:spcAft>
                <a:spcPts val="800"/>
              </a:spcAft>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 promotion is the foundation of LM and encourages individuals to participate in their own care and well-being.</a:t>
            </a:r>
            <a:r>
              <a:rPr lang="en-US" sz="1200" b="0"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[18]</a:t>
            </a:r>
            <a:endParaRPr lang="en-US" sz="1200" b="0"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050" b="0" i="0" u="none" strike="noStrike" baseline="0" dirty="0">
              <a:solidFill>
                <a:srgbClr val="000000"/>
              </a:solidFill>
              <a:latin typeface="Calibri" panose="020F0502020204030204" pitchFamily="34" charset="0"/>
            </a:endParaRPr>
          </a:p>
          <a:p>
            <a:pPr algn="l"/>
            <a:endParaRPr lang="en-US" sz="1050" b="0" i="0" u="none" strike="noStrike" baseline="0" dirty="0">
              <a:solidFill>
                <a:srgbClr val="000000"/>
              </a:solidFill>
              <a:latin typeface="Calibri" panose="020F0502020204030204" pitchFamily="34" charset="0"/>
            </a:endParaRPr>
          </a:p>
          <a:p>
            <a:pPr algn="l"/>
            <a:endParaRPr lang="en-US" sz="105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31</a:t>
            </a:fld>
            <a:endParaRPr lang="en-US"/>
          </a:p>
        </p:txBody>
      </p:sp>
    </p:spTree>
    <p:extLst>
      <p:ext uri="{BB962C8B-B14F-4D97-AF65-F5344CB8AC3E}">
        <p14:creationId xmlns:p14="http://schemas.microsoft.com/office/powerpoint/2010/main" val="931924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LM is similar to preventive medicine in that it also bridges the gap between conventional medicine and public health.</a:t>
            </a:r>
          </a:p>
          <a:p>
            <a:pPr marL="0" marR="0">
              <a:lnSpc>
                <a:spcPct val="107000"/>
              </a:lnSpc>
              <a:spcBef>
                <a:spcPts val="0"/>
              </a:spcBef>
              <a:spcAft>
                <a:spcPts val="800"/>
              </a:spcAft>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LM interventions such as behavioral change counseling are used in adjunct with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pharmacotherapy</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[17]</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Like all of medicine, LM promotes healthy lifestyle choices to prevent and treat diseases. </a:t>
            </a:r>
          </a:p>
          <a:p>
            <a:pPr marL="0" marR="0">
              <a:lnSpc>
                <a:spcPct val="107000"/>
              </a:lnSpc>
              <a:spcBef>
                <a:spcPts val="0"/>
              </a:spcBef>
              <a:spcAft>
                <a:spcPts val="800"/>
              </a:spcAft>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Overall wellness and self-management are a crucial components of lifestyle medicine and enforce the idea of living healthier through behavioral change. </a:t>
            </a:r>
          </a:p>
          <a:p>
            <a:pPr marL="0" marR="0">
              <a:lnSpc>
                <a:spcPct val="107000"/>
              </a:lnSpc>
              <a:spcBef>
                <a:spcPts val="0"/>
              </a:spcBef>
              <a:spcAft>
                <a:spcPts val="800"/>
              </a:spcAft>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 promotion is the foundation of LM and encourages individuals to participate in their own care and well-being.</a:t>
            </a:r>
            <a:r>
              <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[18]</a:t>
            </a:r>
            <a:endPar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clinic, major barriers to lifestyle counseling are that physicians feel ill-prepared and are skeptical about their patients' receptivity.</a:t>
            </a:r>
            <a:r>
              <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[6]</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However, by encouraging healthy decisions, illnesses can be better managed, reversed, or prevented in the long term.</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32</a:t>
            </a:fld>
            <a:endParaRPr lang="en-US"/>
          </a:p>
        </p:txBody>
      </p:sp>
    </p:spTree>
    <p:extLst>
      <p:ext uri="{BB962C8B-B14F-4D97-AF65-F5344CB8AC3E}">
        <p14:creationId xmlns:p14="http://schemas.microsoft.com/office/powerpoint/2010/main" val="2644115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concepts of healthful living that constitute the foundational principles of lifestyle medicine (6 pillars) are not new to our understanding of health and wellness. </a:t>
            </a:r>
          </a:p>
          <a:p>
            <a:endParaRPr lang="en-US" dirty="0"/>
          </a:p>
          <a:p>
            <a:r>
              <a:rPr lang="en-US" dirty="0"/>
              <a:t>2. Our current healthcare format focuses on treating the symptoms of diseases instead of addressing the root causes.</a:t>
            </a:r>
          </a:p>
          <a:p>
            <a:endParaRPr lang="en-US" sz="12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r>
              <a:rPr lang="en-US" sz="12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3. LM is not being embraced and integrated into healthcare practice, </a:t>
            </a:r>
            <a:r>
              <a:rPr lang="en-US" sz="1200" b="1" i="1"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yet.</a:t>
            </a:r>
          </a:p>
          <a:p>
            <a:endParaRPr lang="en-US" sz="12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r>
              <a:rPr lang="en-US" sz="12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4. The first choice to address chronic diseases, </a:t>
            </a:r>
            <a:r>
              <a:rPr lang="en-US" sz="1200" b="1" i="1"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but it should be.</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33</a:t>
            </a:fld>
            <a:endParaRPr lang="en-US"/>
          </a:p>
        </p:txBody>
      </p:sp>
    </p:spTree>
    <p:extLst>
      <p:ext uri="{BB962C8B-B14F-4D97-AF65-F5344CB8AC3E}">
        <p14:creationId xmlns:p14="http://schemas.microsoft.com/office/powerpoint/2010/main" val="147871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Poor lifestyle choices like dietary patterns, physical inactivity,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tobacco use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alcohol addiction</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dependence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drug</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addiction</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dependence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well as psychosocial factors, such as chronic stress and lack of social support, contribute to </a:t>
            </a:r>
            <a:r>
              <a:rPr lang="en-US" sz="12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chronic disease</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[1][4][5]</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concepts are super simple and really the “common sense” of medical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inherently know this general advice and routinely briefly mention to our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is that enough or is it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34</a:t>
            </a:fld>
            <a:endParaRPr lang="en-US"/>
          </a:p>
        </p:txBody>
      </p:sp>
    </p:spTree>
    <p:extLst>
      <p:ext uri="{BB962C8B-B14F-4D97-AF65-F5344CB8AC3E}">
        <p14:creationId xmlns:p14="http://schemas.microsoft.com/office/powerpoint/2010/main" val="2341984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Give a man a fish, feed him for a day.</a:t>
            </a:r>
          </a:p>
          <a:p>
            <a:endParaRPr lang="en-US" b="1" dirty="0"/>
          </a:p>
          <a:p>
            <a:r>
              <a:rPr lang="en-US" b="1" dirty="0"/>
              <a:t>Teach a man to fish, feed him for a lifetime.</a:t>
            </a:r>
          </a:p>
          <a:p>
            <a:endParaRPr lang="en-US" b="1" dirty="0"/>
          </a:p>
          <a:p>
            <a:r>
              <a:rPr lang="en-US" b="1" dirty="0"/>
              <a:t>Doing To:</a:t>
            </a:r>
          </a:p>
          <a:p>
            <a:pPr marL="228600" indent="-228600">
              <a:buAutoNum type="arabicPeriod"/>
            </a:pPr>
            <a:r>
              <a:rPr lang="en-US" b="1" dirty="0"/>
              <a:t>Medication</a:t>
            </a:r>
          </a:p>
          <a:p>
            <a:pPr marL="228600" indent="-228600">
              <a:buAutoNum type="arabicPeriod"/>
            </a:pPr>
            <a:r>
              <a:rPr lang="en-US" b="1" dirty="0"/>
              <a:t>Injections</a:t>
            </a:r>
          </a:p>
          <a:p>
            <a:pPr marL="228600" indent="-228600">
              <a:buAutoNum type="arabicPeriod"/>
            </a:pPr>
            <a:r>
              <a:rPr lang="en-US" b="1" dirty="0"/>
              <a:t>Surgery</a:t>
            </a:r>
          </a:p>
          <a:p>
            <a:pPr marL="228600" indent="-228600">
              <a:buAutoNum type="arabicPeriod"/>
            </a:pPr>
            <a:r>
              <a:rPr lang="en-US" b="1" dirty="0"/>
              <a:t>Passive Modalities</a:t>
            </a:r>
          </a:p>
          <a:p>
            <a:pPr marL="228600" indent="-228600">
              <a:buAutoNum type="arabicPeriod"/>
            </a:pPr>
            <a:endParaRPr lang="en-US" b="1" dirty="0"/>
          </a:p>
          <a:p>
            <a:pPr marL="0" indent="0">
              <a:buNone/>
            </a:pPr>
            <a:r>
              <a:rPr lang="en-US" b="1" dirty="0"/>
              <a:t>Doing For:</a:t>
            </a:r>
          </a:p>
          <a:p>
            <a:pPr marL="228600" indent="-228600">
              <a:buAutoNum type="arabicPeriod"/>
            </a:pPr>
            <a:r>
              <a:rPr lang="en-US" b="1" dirty="0"/>
              <a:t>Educate</a:t>
            </a:r>
          </a:p>
          <a:p>
            <a:pPr marL="228600" indent="-228600">
              <a:buAutoNum type="arabicPeriod"/>
            </a:pPr>
            <a:r>
              <a:rPr lang="en-US" b="1" dirty="0"/>
              <a:t>Empower</a:t>
            </a:r>
          </a:p>
          <a:p>
            <a:pPr marL="228600" indent="-228600">
              <a:buAutoNum type="arabicPeriod"/>
            </a:pPr>
            <a:r>
              <a:rPr lang="en-US" b="1" dirty="0"/>
              <a:t>Tools</a:t>
            </a:r>
          </a:p>
          <a:p>
            <a:pPr marL="228600" indent="-228600">
              <a:buAutoNum type="arabicPeriod"/>
            </a:pPr>
            <a:r>
              <a:rPr lang="en-US" b="1" dirty="0"/>
              <a:t>Resources</a:t>
            </a:r>
          </a:p>
        </p:txBody>
      </p:sp>
      <p:sp>
        <p:nvSpPr>
          <p:cNvPr id="4" name="Slide Number Placeholder 3"/>
          <p:cNvSpPr>
            <a:spLocks noGrp="1"/>
          </p:cNvSpPr>
          <p:nvPr>
            <p:ph type="sldNum" sz="quarter" idx="5"/>
          </p:nvPr>
        </p:nvSpPr>
        <p:spPr/>
        <p:txBody>
          <a:bodyPr/>
          <a:lstStyle/>
          <a:p>
            <a:fld id="{B19ACBCB-3E46-461E-AFEE-DB953CC76E4A}" type="slidenum">
              <a:rPr lang="en-US" smtClean="0"/>
              <a:t>41</a:t>
            </a:fld>
            <a:endParaRPr lang="en-US"/>
          </a:p>
        </p:txBody>
      </p:sp>
    </p:spTree>
    <p:extLst>
      <p:ext uri="{BB962C8B-B14F-4D97-AF65-F5344CB8AC3E}">
        <p14:creationId xmlns:p14="http://schemas.microsoft.com/office/powerpoint/2010/main" val="2990941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42</a:t>
            </a:fld>
            <a:endParaRPr lang="en-US"/>
          </a:p>
        </p:txBody>
      </p:sp>
    </p:spTree>
    <p:extLst>
      <p:ext uri="{BB962C8B-B14F-4D97-AF65-F5344CB8AC3E}">
        <p14:creationId xmlns:p14="http://schemas.microsoft.com/office/powerpoint/2010/main" val="1671336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44</a:t>
            </a:fld>
            <a:endParaRPr lang="en-US"/>
          </a:p>
        </p:txBody>
      </p:sp>
    </p:spTree>
    <p:extLst>
      <p:ext uri="{BB962C8B-B14F-4D97-AF65-F5344CB8AC3E}">
        <p14:creationId xmlns:p14="http://schemas.microsoft.com/office/powerpoint/2010/main" val="2462145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45</a:t>
            </a:fld>
            <a:endParaRPr lang="en-US"/>
          </a:p>
        </p:txBody>
      </p:sp>
    </p:spTree>
    <p:extLst>
      <p:ext uri="{BB962C8B-B14F-4D97-AF65-F5344CB8AC3E}">
        <p14:creationId xmlns:p14="http://schemas.microsoft.com/office/powerpoint/2010/main" val="949028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Calibri" panose="020F0502020204030204" pitchFamily="34" charset="0"/>
              </a:rPr>
              <a:t>Live longer in better health with less risk of disease or disability.</a:t>
            </a:r>
            <a:endParaRPr lang="en-US" sz="1200" b="0" i="0" u="none" strike="noStrike" baseline="0" dirty="0">
              <a:solidFill>
                <a:srgbClr val="000000"/>
              </a:solidFill>
              <a:latin typeface="Calibri" panose="020F0502020204030204" pitchFamily="34" charset="0"/>
            </a:endParaRPr>
          </a:p>
          <a:p>
            <a:pPr algn="l"/>
            <a:endParaRPr lang="en-US" sz="1200" b="0" i="0" u="none" strike="noStrike" baseline="0" dirty="0">
              <a:solidFill>
                <a:srgbClr val="000000"/>
              </a:solidFill>
              <a:latin typeface="Calibri" panose="020F0502020204030204" pitchFamily="34" charset="0"/>
            </a:endParaRPr>
          </a:p>
          <a:p>
            <a:pPr algn="l"/>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 years to life and life to your years.</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47</a:t>
            </a:fld>
            <a:endParaRPr lang="en-US"/>
          </a:p>
        </p:txBody>
      </p:sp>
    </p:spTree>
    <p:extLst>
      <p:ext uri="{BB962C8B-B14F-4D97-AF65-F5344CB8AC3E}">
        <p14:creationId xmlns:p14="http://schemas.microsoft.com/office/powerpoint/2010/main" val="85486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a:t>
            </a:fld>
            <a:endParaRPr lang="en-US"/>
          </a:p>
        </p:txBody>
      </p:sp>
    </p:spTree>
    <p:extLst>
      <p:ext uri="{BB962C8B-B14F-4D97-AF65-F5344CB8AC3E}">
        <p14:creationId xmlns:p14="http://schemas.microsoft.com/office/powerpoint/2010/main" val="376334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48</a:t>
            </a:fld>
            <a:endParaRPr lang="en-US"/>
          </a:p>
        </p:txBody>
      </p:sp>
    </p:spTree>
    <p:extLst>
      <p:ext uri="{BB962C8B-B14F-4D97-AF65-F5344CB8AC3E}">
        <p14:creationId xmlns:p14="http://schemas.microsoft.com/office/powerpoint/2010/main" val="2741129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2003 First official founder meeting</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2004 By laws drafted</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2010 ACLM Fellowship established: Seminal article in JAMA “Physician Competencies for Prescribing Lifestyle Medicine”</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2011 First stand alone conference for ACLM</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2013 Expanded membership beyond physicians and PhD level professionals</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2016 Launch of “Lifestyle Medicine Story Project” www.lifestylemedicine.org/StoryProject</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2017 ACLM partners with BS CA to provide LM training for its provider network</a:t>
            </a:r>
          </a:p>
          <a:p>
            <a:r>
              <a:rPr lang="en-US" sz="1200" b="0" i="0" u="none" strike="noStrike" baseline="0" dirty="0">
                <a:solidFill>
                  <a:srgbClr val="000000"/>
                </a:solidFill>
                <a:latin typeface="Arial" panose="020B0604020202020204" pitchFamily="34" charset="0"/>
              </a:rPr>
              <a:t>•</a:t>
            </a:r>
            <a:r>
              <a:rPr lang="en-US" sz="1200" b="0" i="0" u="none" strike="noStrike" baseline="0" dirty="0">
                <a:solidFill>
                  <a:srgbClr val="000000"/>
                </a:solidFill>
                <a:latin typeface="Calibri" panose="020F0502020204030204" pitchFamily="34" charset="0"/>
              </a:rPr>
              <a:t>2019 ACLM approved provider of CE for National Board Health and Wellness Coaching</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49</a:t>
            </a:fld>
            <a:endParaRPr lang="en-US"/>
          </a:p>
        </p:txBody>
      </p:sp>
    </p:spTree>
    <p:extLst>
      <p:ext uri="{BB962C8B-B14F-4D97-AF65-F5344CB8AC3E}">
        <p14:creationId xmlns:p14="http://schemas.microsoft.com/office/powerpoint/2010/main" val="2248272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clinical setting, major barriers to lifestyle counseling are that physicians feel ill-prepared and are skeptical about their patients' receptivity.</a:t>
            </a:r>
            <a:r>
              <a:rPr lang="en-US" sz="1200" b="1" u="none"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[6]</a:t>
            </a: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we practicing what we are preaching?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need to take a moment and put on our own oxygen masks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54</a:t>
            </a:fld>
            <a:endParaRPr lang="en-US"/>
          </a:p>
        </p:txBody>
      </p:sp>
    </p:spTree>
    <p:extLst>
      <p:ext uri="{BB962C8B-B14F-4D97-AF65-F5344CB8AC3E}">
        <p14:creationId xmlns:p14="http://schemas.microsoft.com/office/powerpoint/2010/main" val="3548367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Definition: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What started out as important, meaningful and challenging work becomes unpleasant, unfulfilling and meaningless.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Energy turns into exhaustion, involvement turns into cynicism and efficacy turns into ineffectiveness.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Leads to emotional exhaustion, depersonalization in relationships with co-workers, a sense of inadequacy and/or reduced personal accomplishment.</a:t>
            </a:r>
          </a:p>
          <a:p>
            <a:pPr marL="342900" marR="0" lvl="0" indent="-342900">
              <a:lnSpc>
                <a:spcPct val="107000"/>
              </a:lnSpc>
              <a:spcBef>
                <a:spcPts val="0"/>
              </a:spcBef>
              <a:spcAft>
                <a:spcPts val="800"/>
              </a:spcAft>
              <a:buFont typeface="Lato" panose="020F0502020204030203" pitchFamily="34" charset="0"/>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Compassion Fatigue: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Indifference to charitable appeals on behalf of those who are suffering, experienced as a result of the frequency and/or number of appeals.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“Cost of caring” for others in emotional pain.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Stages: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1. Emotional Exhaustion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2. Depersonalization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3. Reduced Personal Accomplishment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55</a:t>
            </a:fld>
            <a:endParaRPr lang="en-US"/>
          </a:p>
        </p:txBody>
      </p:sp>
    </p:spTree>
    <p:extLst>
      <p:ext uri="{BB962C8B-B14F-4D97-AF65-F5344CB8AC3E}">
        <p14:creationId xmlns:p14="http://schemas.microsoft.com/office/powerpoint/2010/main" val="428847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Definition: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What started out as important, meaningful and challenging work becomes unpleasant, unfulfilling and meaningless.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Energy turns into exhaustion, involvement turns into cynicism and efficacy turns into ineffectiveness.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Leads to emotional exhaustion, depersonalization in relationships with co-workers, a sense of inadequacy and/or reduced personal accomplishment.</a:t>
            </a:r>
          </a:p>
          <a:p>
            <a:pPr marL="342900" marR="0" lvl="0" indent="-342900">
              <a:lnSpc>
                <a:spcPct val="107000"/>
              </a:lnSpc>
              <a:spcBef>
                <a:spcPts val="0"/>
              </a:spcBef>
              <a:spcAft>
                <a:spcPts val="800"/>
              </a:spcAft>
              <a:buFont typeface="Lato" panose="020F0502020204030203" pitchFamily="34" charset="0"/>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Compassion Fatigue: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Indifference to charitable appeals on behalf of those who are suffering, experienced as a result of the frequency and/or number of appeals.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Lato" panose="020F0502020204030203"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“Cost of caring” for others in emotional pain.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Stages: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1. Emotional Exhaustion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2. Depersonalization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	3. Reduced Personal Accomplishment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56</a:t>
            </a:fld>
            <a:endParaRPr lang="en-US"/>
          </a:p>
        </p:txBody>
      </p:sp>
    </p:spTree>
    <p:extLst>
      <p:ext uri="{BB962C8B-B14F-4D97-AF65-F5344CB8AC3E}">
        <p14:creationId xmlns:p14="http://schemas.microsoft.com/office/powerpoint/2010/main" val="1556018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57</a:t>
            </a:fld>
            <a:endParaRPr lang="en-US"/>
          </a:p>
        </p:txBody>
      </p:sp>
    </p:spTree>
    <p:extLst>
      <p:ext uri="{BB962C8B-B14F-4D97-AF65-F5344CB8AC3E}">
        <p14:creationId xmlns:p14="http://schemas.microsoft.com/office/powerpoint/2010/main" val="590112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put all of the pieces together?</a:t>
            </a:r>
          </a:p>
        </p:txBody>
      </p:sp>
      <p:sp>
        <p:nvSpPr>
          <p:cNvPr id="4" name="Slide Number Placeholder 3"/>
          <p:cNvSpPr>
            <a:spLocks noGrp="1"/>
          </p:cNvSpPr>
          <p:nvPr>
            <p:ph type="sldNum" sz="quarter" idx="5"/>
          </p:nvPr>
        </p:nvSpPr>
        <p:spPr/>
        <p:txBody>
          <a:bodyPr/>
          <a:lstStyle/>
          <a:p>
            <a:fld id="{B19ACBCB-3E46-461E-AFEE-DB953CC76E4A}" type="slidenum">
              <a:rPr lang="en-US" smtClean="0"/>
              <a:t>58</a:t>
            </a:fld>
            <a:endParaRPr lang="en-US"/>
          </a:p>
        </p:txBody>
      </p:sp>
    </p:spTree>
    <p:extLst>
      <p:ext uri="{BB962C8B-B14F-4D97-AF65-F5344CB8AC3E}">
        <p14:creationId xmlns:p14="http://schemas.microsoft.com/office/powerpoint/2010/main" val="3635925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Engage patients in deeper conversations about their health and wellness goals, provide education and coaching to assist in comprehensive plan of care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need to meet patients where they are currently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order to understand where they are in there readiness for change, we need to actively listen to what they are telling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59</a:t>
            </a:fld>
            <a:endParaRPr lang="en-US"/>
          </a:p>
        </p:txBody>
      </p:sp>
    </p:spTree>
    <p:extLst>
      <p:ext uri="{BB962C8B-B14F-4D97-AF65-F5344CB8AC3E}">
        <p14:creationId xmlns:p14="http://schemas.microsoft.com/office/powerpoint/2010/main" val="1991452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000000"/>
                </a:solidFill>
                <a:effectLst/>
                <a:latin typeface="Arial" panose="020B0604020202020204" pitchFamily="34" charset="0"/>
              </a:rPr>
              <a:t>Precontemplation:</a:t>
            </a:r>
          </a:p>
          <a:p>
            <a:pPr lvl="1" algn="l">
              <a:buFont typeface="+mj-lt"/>
              <a:buNone/>
            </a:pPr>
            <a:r>
              <a:rPr lang="en-US" b="0" i="0" dirty="0">
                <a:solidFill>
                  <a:srgbClr val="000000"/>
                </a:solidFill>
                <a:effectLst/>
                <a:latin typeface="Arial" panose="020B0604020202020204" pitchFamily="34" charset="0"/>
              </a:rPr>
              <a:t>-Do not intend to take action in the foreseeable future (defined as within the next 6 months). </a:t>
            </a:r>
          </a:p>
          <a:p>
            <a:pPr lvl="1" algn="l">
              <a:buFont typeface="+mj-lt"/>
              <a:buNone/>
            </a:pPr>
            <a:r>
              <a:rPr lang="en-US" b="0" i="0" dirty="0">
                <a:solidFill>
                  <a:srgbClr val="000000"/>
                </a:solidFill>
                <a:effectLst/>
                <a:latin typeface="Arial" panose="020B0604020202020204" pitchFamily="34" charset="0"/>
              </a:rPr>
              <a:t>-Unaware that their behavior is problematic or produces negative consequences. </a:t>
            </a:r>
          </a:p>
          <a:p>
            <a:pPr lvl="1" algn="l">
              <a:buFont typeface="+mj-lt"/>
              <a:buNone/>
            </a:pPr>
            <a:r>
              <a:rPr lang="en-US" b="0" i="0" dirty="0">
                <a:solidFill>
                  <a:srgbClr val="000000"/>
                </a:solidFill>
                <a:effectLst/>
                <a:latin typeface="Arial" panose="020B0604020202020204" pitchFamily="34" charset="0"/>
              </a:rPr>
              <a:t>-Often underestimate the pros of changing behavior </a:t>
            </a:r>
          </a:p>
          <a:p>
            <a:pPr lvl="1" algn="l">
              <a:buFont typeface="+mj-lt"/>
              <a:buNone/>
            </a:pPr>
            <a:r>
              <a:rPr lang="en-US" b="0" i="0" dirty="0">
                <a:solidFill>
                  <a:srgbClr val="000000"/>
                </a:solidFill>
                <a:effectLst/>
                <a:latin typeface="Arial" panose="020B0604020202020204" pitchFamily="34" charset="0"/>
              </a:rPr>
              <a:t>-Place too much emphasis on the cons of changing behavior.</a:t>
            </a:r>
          </a:p>
          <a:p>
            <a:pPr algn="l">
              <a:buFont typeface="+mj-lt"/>
              <a:buAutoNum type="arabicPeriod"/>
            </a:pPr>
            <a:endParaRPr lang="en-US" b="0" i="0" dirty="0">
              <a:solidFill>
                <a:srgbClr val="000000"/>
              </a:solidFill>
              <a:effectLst/>
              <a:latin typeface="Arial" panose="020B0604020202020204" pitchFamily="34" charset="0"/>
            </a:endParaRPr>
          </a:p>
          <a:p>
            <a:pPr algn="l">
              <a:buFont typeface="+mj-lt"/>
              <a:buAutoNum type="arabicPeriod"/>
            </a:pPr>
            <a:r>
              <a:rPr lang="en-US" b="0" i="0" dirty="0">
                <a:solidFill>
                  <a:srgbClr val="000000"/>
                </a:solidFill>
                <a:effectLst/>
                <a:latin typeface="Arial" panose="020B0604020202020204" pitchFamily="34" charset="0"/>
              </a:rPr>
              <a:t>Contemplation: </a:t>
            </a:r>
          </a:p>
          <a:p>
            <a:pPr lvl="1" algn="l">
              <a:buFont typeface="+mj-lt"/>
              <a:buNone/>
            </a:pPr>
            <a:r>
              <a:rPr lang="en-US" b="0" i="0" dirty="0">
                <a:solidFill>
                  <a:srgbClr val="000000"/>
                </a:solidFill>
                <a:effectLst/>
                <a:latin typeface="Arial" panose="020B0604020202020204" pitchFamily="34" charset="0"/>
              </a:rPr>
              <a:t>-Intending to start the healthy behavior in the foreseeable future (defined as within the next 6 months). </a:t>
            </a:r>
          </a:p>
          <a:p>
            <a:pPr lvl="1" algn="l">
              <a:buFont typeface="+mj-lt"/>
              <a:buNone/>
            </a:pPr>
            <a:r>
              <a:rPr lang="en-US" b="0" i="0" dirty="0">
                <a:solidFill>
                  <a:srgbClr val="000000"/>
                </a:solidFill>
                <a:effectLst/>
                <a:latin typeface="Arial" panose="020B0604020202020204" pitchFamily="34" charset="0"/>
              </a:rPr>
              <a:t>-Recognize that their behavior may be problematic</a:t>
            </a:r>
          </a:p>
          <a:p>
            <a:pPr lvl="1" algn="l">
              <a:buFont typeface="+mj-lt"/>
              <a:buNone/>
            </a:pPr>
            <a:r>
              <a:rPr lang="en-US" b="0" i="0" dirty="0">
                <a:solidFill>
                  <a:srgbClr val="000000"/>
                </a:solidFill>
                <a:effectLst/>
                <a:latin typeface="Arial" panose="020B0604020202020204" pitchFamily="34" charset="0"/>
              </a:rPr>
              <a:t>-A more thoughtful and practical consideration of the pros and cons of changing the behavior takes place</a:t>
            </a:r>
          </a:p>
          <a:p>
            <a:pPr lvl="1" algn="l">
              <a:buFont typeface="+mj-lt"/>
              <a:buNone/>
            </a:pPr>
            <a:r>
              <a:rPr lang="en-US" b="0" i="0" dirty="0">
                <a:solidFill>
                  <a:srgbClr val="000000"/>
                </a:solidFill>
                <a:effectLst/>
                <a:latin typeface="Arial" panose="020B0604020202020204" pitchFamily="34" charset="0"/>
              </a:rPr>
              <a:t>-Even with this recognition, people may still feel ambivalent toward changing their behavior.</a:t>
            </a:r>
          </a:p>
          <a:p>
            <a:pPr algn="l">
              <a:buFont typeface="+mj-lt"/>
              <a:buAutoNum type="arabicPeriod"/>
            </a:pPr>
            <a:endParaRPr lang="en-US" b="0" i="0" dirty="0">
              <a:solidFill>
                <a:srgbClr val="000000"/>
              </a:solidFill>
              <a:effectLst/>
              <a:latin typeface="Arial" panose="020B0604020202020204" pitchFamily="34" charset="0"/>
            </a:endParaRPr>
          </a:p>
          <a:p>
            <a:pPr algn="l">
              <a:buFont typeface="+mj-lt"/>
              <a:buAutoNum type="arabicPeriod"/>
            </a:pPr>
            <a:r>
              <a:rPr lang="en-US" b="0" i="0" dirty="0">
                <a:solidFill>
                  <a:srgbClr val="000000"/>
                </a:solidFill>
                <a:effectLst/>
                <a:latin typeface="Arial" panose="020B0604020202020204" pitchFamily="34" charset="0"/>
              </a:rPr>
              <a:t>Preparation (Determination):</a:t>
            </a:r>
          </a:p>
          <a:p>
            <a:pPr lvl="1" algn="l">
              <a:buFont typeface="+mj-lt"/>
              <a:buNone/>
            </a:pPr>
            <a:r>
              <a:rPr lang="en-US" b="0" i="0" dirty="0">
                <a:solidFill>
                  <a:srgbClr val="000000"/>
                </a:solidFill>
                <a:effectLst/>
                <a:latin typeface="Arial" panose="020B0604020202020204" pitchFamily="34" charset="0"/>
              </a:rPr>
              <a:t>-Ready to take action within the next 30 days.</a:t>
            </a:r>
          </a:p>
          <a:p>
            <a:pPr lvl="1" algn="l">
              <a:buFont typeface="+mj-lt"/>
              <a:buNone/>
            </a:pPr>
            <a:r>
              <a:rPr lang="en-US" b="0" i="0" dirty="0">
                <a:solidFill>
                  <a:srgbClr val="000000"/>
                </a:solidFill>
                <a:effectLst/>
                <a:latin typeface="Arial" panose="020B0604020202020204" pitchFamily="34" charset="0"/>
              </a:rPr>
              <a:t>-Start to take small steps toward the behavior change, and they believe changing their behavior can lead to a healthier life.</a:t>
            </a:r>
          </a:p>
          <a:p>
            <a:pPr algn="l">
              <a:buFont typeface="+mj-lt"/>
              <a:buAutoNum type="arabicPeriod"/>
            </a:pPr>
            <a:endParaRPr lang="en-US" b="0" i="0" dirty="0">
              <a:solidFill>
                <a:srgbClr val="000000"/>
              </a:solidFill>
              <a:effectLst/>
              <a:latin typeface="Arial" panose="020B0604020202020204" pitchFamily="34" charset="0"/>
            </a:endParaRPr>
          </a:p>
          <a:p>
            <a:pPr algn="l">
              <a:buFont typeface="+mj-lt"/>
              <a:buAutoNum type="arabicPeriod"/>
            </a:pPr>
            <a:r>
              <a:rPr lang="en-US" b="0" i="0" dirty="0">
                <a:solidFill>
                  <a:srgbClr val="000000"/>
                </a:solidFill>
                <a:effectLst/>
                <a:latin typeface="Arial" panose="020B0604020202020204" pitchFamily="34" charset="0"/>
              </a:rPr>
              <a:t>Action:</a:t>
            </a:r>
          </a:p>
          <a:p>
            <a:pPr lvl="1" algn="l">
              <a:buFont typeface="+mj-lt"/>
              <a:buNone/>
            </a:pPr>
            <a:r>
              <a:rPr lang="en-US" b="0" i="0" dirty="0">
                <a:solidFill>
                  <a:srgbClr val="000000"/>
                </a:solidFill>
                <a:effectLst/>
                <a:latin typeface="Arial" panose="020B0604020202020204" pitchFamily="34" charset="0"/>
              </a:rPr>
              <a:t>-Recently changed their behavior (defined as within the last 6 months)</a:t>
            </a:r>
          </a:p>
          <a:p>
            <a:pPr lvl="1" algn="l">
              <a:buFont typeface="+mj-lt"/>
              <a:buNone/>
            </a:pPr>
            <a:r>
              <a:rPr lang="en-US" b="0" i="0" dirty="0">
                <a:solidFill>
                  <a:srgbClr val="000000"/>
                </a:solidFill>
                <a:effectLst/>
                <a:latin typeface="Arial" panose="020B0604020202020204" pitchFamily="34" charset="0"/>
              </a:rPr>
              <a:t>-Intend to keep moving forward with that behavior change. </a:t>
            </a:r>
          </a:p>
          <a:p>
            <a:pPr lvl="1" algn="l">
              <a:buFont typeface="+mj-lt"/>
              <a:buNone/>
            </a:pPr>
            <a:r>
              <a:rPr lang="en-US" b="0" i="0" dirty="0">
                <a:solidFill>
                  <a:srgbClr val="000000"/>
                </a:solidFill>
                <a:effectLst/>
                <a:latin typeface="Arial" panose="020B0604020202020204" pitchFamily="34" charset="0"/>
              </a:rPr>
              <a:t>-May exhibit this by modifying their problem behavior or acquiring new healthy behaviors.</a:t>
            </a:r>
          </a:p>
          <a:p>
            <a:pPr algn="l">
              <a:buFont typeface="+mj-lt"/>
              <a:buAutoNum type="arabicPeriod"/>
            </a:pPr>
            <a:endParaRPr lang="en-US" b="0" i="0" dirty="0">
              <a:solidFill>
                <a:srgbClr val="000000"/>
              </a:solidFill>
              <a:effectLst/>
              <a:latin typeface="Arial" panose="020B0604020202020204" pitchFamily="34" charset="0"/>
            </a:endParaRPr>
          </a:p>
          <a:p>
            <a:pPr algn="l">
              <a:buFont typeface="+mj-lt"/>
              <a:buAutoNum type="arabicPeriod"/>
            </a:pPr>
            <a:r>
              <a:rPr lang="en-US" b="0" i="0" dirty="0">
                <a:solidFill>
                  <a:srgbClr val="000000"/>
                </a:solidFill>
                <a:effectLst/>
                <a:latin typeface="Arial" panose="020B0604020202020204" pitchFamily="34" charset="0"/>
              </a:rPr>
              <a:t>Maintenance:</a:t>
            </a:r>
          </a:p>
          <a:p>
            <a:pPr lvl="1" algn="l">
              <a:buFont typeface="+mj-lt"/>
              <a:buNone/>
            </a:pPr>
            <a:r>
              <a:rPr lang="en-US" b="0" i="0" dirty="0">
                <a:solidFill>
                  <a:srgbClr val="000000"/>
                </a:solidFill>
                <a:effectLst/>
                <a:latin typeface="Arial" panose="020B0604020202020204" pitchFamily="34" charset="0"/>
              </a:rPr>
              <a:t>-Sustained their behavior change for a while (defined as more than 6 months) and intend to maintain the behavior change going forward. </a:t>
            </a:r>
          </a:p>
          <a:p>
            <a:pPr lvl="1" algn="l">
              <a:buFont typeface="+mj-lt"/>
              <a:buNone/>
            </a:pPr>
            <a:r>
              <a:rPr lang="en-US" b="0" i="0" dirty="0">
                <a:solidFill>
                  <a:srgbClr val="000000"/>
                </a:solidFill>
                <a:effectLst/>
                <a:latin typeface="Arial" panose="020B0604020202020204" pitchFamily="34" charset="0"/>
              </a:rPr>
              <a:t>-Work to prevent relapse to earlier stages.</a:t>
            </a:r>
          </a:p>
          <a:p>
            <a:pPr algn="l">
              <a:buFont typeface="+mj-lt"/>
              <a:buAutoNum type="arabicPeriod"/>
            </a:pPr>
            <a:endParaRPr lang="en-US" b="0" i="0" dirty="0">
              <a:solidFill>
                <a:srgbClr val="000000"/>
              </a:solidFill>
              <a:effectLst/>
              <a:latin typeface="Arial" panose="020B0604020202020204" pitchFamily="34" charset="0"/>
            </a:endParaRPr>
          </a:p>
          <a:p>
            <a:pPr algn="l">
              <a:buFont typeface="+mj-lt"/>
              <a:buAutoNum type="arabicPeriod"/>
            </a:pPr>
            <a:r>
              <a:rPr lang="en-US" b="0" i="0" dirty="0">
                <a:solidFill>
                  <a:srgbClr val="000000"/>
                </a:solidFill>
                <a:effectLst/>
                <a:latin typeface="Arial" panose="020B0604020202020204" pitchFamily="34" charset="0"/>
              </a:rPr>
              <a:t>Termination </a:t>
            </a:r>
          </a:p>
          <a:p>
            <a:pPr lvl="1" algn="l">
              <a:buFont typeface="+mj-lt"/>
              <a:buNone/>
            </a:pPr>
            <a:r>
              <a:rPr lang="en-US" b="0" i="0" dirty="0">
                <a:solidFill>
                  <a:srgbClr val="000000"/>
                </a:solidFill>
                <a:effectLst/>
                <a:latin typeface="Arial" panose="020B0604020202020204" pitchFamily="34" charset="0"/>
              </a:rPr>
              <a:t>-No desire to return to their unhealthy behaviors and are sure they will not relapse.</a:t>
            </a:r>
          </a:p>
          <a:p>
            <a:pPr lvl="1" algn="l">
              <a:buFont typeface="+mj-lt"/>
              <a:buNone/>
            </a:pPr>
            <a:r>
              <a:rPr lang="en-US" b="0" i="0" dirty="0">
                <a:solidFill>
                  <a:srgbClr val="000000"/>
                </a:solidFill>
                <a:effectLst/>
                <a:latin typeface="Arial" panose="020B0604020202020204" pitchFamily="34" charset="0"/>
              </a:rPr>
              <a:t>-Since this is rarely reached, and people tend to stay in the maintenance stage, this stage is often not considered in health promotion programs.  </a:t>
            </a: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60</a:t>
            </a:fld>
            <a:endParaRPr lang="en-US"/>
          </a:p>
        </p:txBody>
      </p:sp>
    </p:spTree>
    <p:extLst>
      <p:ext uri="{BB962C8B-B14F-4D97-AF65-F5344CB8AC3E}">
        <p14:creationId xmlns:p14="http://schemas.microsoft.com/office/powerpoint/2010/main" val="2954991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62</a:t>
            </a:fld>
            <a:endParaRPr lang="en-US"/>
          </a:p>
        </p:txBody>
      </p:sp>
    </p:spTree>
    <p:extLst>
      <p:ext uri="{BB962C8B-B14F-4D97-AF65-F5344CB8AC3E}">
        <p14:creationId xmlns:p14="http://schemas.microsoft.com/office/powerpoint/2010/main" val="325683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5</a:t>
            </a:fld>
            <a:endParaRPr lang="en-US"/>
          </a:p>
        </p:txBody>
      </p:sp>
    </p:spTree>
    <p:extLst>
      <p:ext uri="{BB962C8B-B14F-4D97-AF65-F5344CB8AC3E}">
        <p14:creationId xmlns:p14="http://schemas.microsoft.com/office/powerpoint/2010/main" val="3377352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Motivational interviewing (MI) is a technique that has been specifically developed to help motivate ambivalent patients to change their behavior.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63</a:t>
            </a:fld>
            <a:endParaRPr lang="en-US"/>
          </a:p>
        </p:txBody>
      </p:sp>
    </p:spTree>
    <p:extLst>
      <p:ext uri="{BB962C8B-B14F-4D97-AF65-F5344CB8AC3E}">
        <p14:creationId xmlns:p14="http://schemas.microsoft.com/office/powerpoint/2010/main" val="179604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66</a:t>
            </a:fld>
            <a:endParaRPr lang="en-US"/>
          </a:p>
        </p:txBody>
      </p:sp>
    </p:spTree>
    <p:extLst>
      <p:ext uri="{BB962C8B-B14F-4D97-AF65-F5344CB8AC3E}">
        <p14:creationId xmlns:p14="http://schemas.microsoft.com/office/powerpoint/2010/main" val="34335100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67</a:t>
            </a:fld>
            <a:endParaRPr lang="en-US"/>
          </a:p>
        </p:txBody>
      </p:sp>
    </p:spTree>
    <p:extLst>
      <p:ext uri="{BB962C8B-B14F-4D97-AF65-F5344CB8AC3E}">
        <p14:creationId xmlns:p14="http://schemas.microsoft.com/office/powerpoint/2010/main" val="1192308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68</a:t>
            </a:fld>
            <a:endParaRPr lang="en-US"/>
          </a:p>
        </p:txBody>
      </p:sp>
    </p:spTree>
    <p:extLst>
      <p:ext uri="{BB962C8B-B14F-4D97-AF65-F5344CB8AC3E}">
        <p14:creationId xmlns:p14="http://schemas.microsoft.com/office/powerpoint/2010/main" val="127440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71</a:t>
            </a:fld>
            <a:endParaRPr lang="en-US"/>
          </a:p>
        </p:txBody>
      </p:sp>
    </p:spTree>
    <p:extLst>
      <p:ext uri="{BB962C8B-B14F-4D97-AF65-F5344CB8AC3E}">
        <p14:creationId xmlns:p14="http://schemas.microsoft.com/office/powerpoint/2010/main" val="200163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Health is an investment, not an expense.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It’s an investment of time into education, understanding, commitment and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It’s being accountable for your own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Your state of health will become an expense if you don’t take time to invest in cultivating it.</a:t>
            </a:r>
          </a:p>
        </p:txBody>
      </p:sp>
      <p:sp>
        <p:nvSpPr>
          <p:cNvPr id="4" name="Slide Number Placeholder 3"/>
          <p:cNvSpPr>
            <a:spLocks noGrp="1"/>
          </p:cNvSpPr>
          <p:nvPr>
            <p:ph type="sldNum" sz="quarter" idx="5"/>
          </p:nvPr>
        </p:nvSpPr>
        <p:spPr/>
        <p:txBody>
          <a:bodyPr/>
          <a:lstStyle/>
          <a:p>
            <a:fld id="{B19ACBCB-3E46-461E-AFEE-DB953CC76E4A}" type="slidenum">
              <a:rPr lang="en-US" smtClean="0"/>
              <a:t>72</a:t>
            </a:fld>
            <a:endParaRPr lang="en-US"/>
          </a:p>
        </p:txBody>
      </p:sp>
    </p:spTree>
    <p:extLst>
      <p:ext uri="{BB962C8B-B14F-4D97-AF65-F5344CB8AC3E}">
        <p14:creationId xmlns:p14="http://schemas.microsoft.com/office/powerpoint/2010/main" val="2335697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73</a:t>
            </a:fld>
            <a:endParaRPr lang="en-US"/>
          </a:p>
        </p:txBody>
      </p:sp>
    </p:spTree>
    <p:extLst>
      <p:ext uri="{BB962C8B-B14F-4D97-AF65-F5344CB8AC3E}">
        <p14:creationId xmlns:p14="http://schemas.microsoft.com/office/powerpoint/2010/main" val="2967495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74</a:t>
            </a:fld>
            <a:endParaRPr lang="en-US"/>
          </a:p>
        </p:txBody>
      </p:sp>
    </p:spTree>
    <p:extLst>
      <p:ext uri="{BB962C8B-B14F-4D97-AF65-F5344CB8AC3E}">
        <p14:creationId xmlns:p14="http://schemas.microsoft.com/office/powerpoint/2010/main" val="1172641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2"/>
                </a:solidFill>
                <a:effectLst/>
                <a:latin typeface="Arial" panose="020B0604020202020204" pitchFamily="34" charset="0"/>
              </a:rPr>
              <a:t>John W. Travis</a:t>
            </a:r>
            <a:r>
              <a:rPr lang="en-US" b="0" i="0" dirty="0">
                <a:solidFill>
                  <a:srgbClr val="202122"/>
                </a:solidFill>
                <a:effectLst/>
                <a:latin typeface="Arial" panose="020B0604020202020204" pitchFamily="34" charset="0"/>
              </a:rPr>
              <a:t> is an American author and medical practitioner. He is a proponent of the </a:t>
            </a:r>
            <a:r>
              <a:rPr lang="en-US" b="0" i="0" u="none" strike="noStrike" dirty="0">
                <a:solidFill>
                  <a:srgbClr val="3366CC"/>
                </a:solidFill>
                <a:effectLst/>
                <a:latin typeface="Arial" panose="020B0604020202020204" pitchFamily="34" charset="0"/>
                <a:hlinkClick r:id="rId3" tooltip="Alternative medicine"/>
              </a:rPr>
              <a:t>alternative medicine</a:t>
            </a:r>
            <a:r>
              <a:rPr lang="en-US" b="0" i="0" dirty="0">
                <a:solidFill>
                  <a:srgbClr val="202122"/>
                </a:solidFill>
                <a:effectLst/>
                <a:latin typeface="Arial" panose="020B0604020202020204" pitchFamily="34" charset="0"/>
              </a:rPr>
              <a:t> concept of "</a:t>
            </a:r>
            <a:r>
              <a:rPr lang="en-US" b="0" i="0" u="none" strike="noStrike" dirty="0">
                <a:solidFill>
                  <a:srgbClr val="3366CC"/>
                </a:solidFill>
                <a:effectLst/>
                <a:latin typeface="Arial" panose="020B0604020202020204" pitchFamily="34" charset="0"/>
                <a:hlinkClick r:id="rId4" tooltip="Wellness (alternative medicine)"/>
              </a:rPr>
              <a:t>wellness</a:t>
            </a:r>
            <a:r>
              <a:rPr lang="en-US" b="0" i="0" dirty="0">
                <a:solidFill>
                  <a:srgbClr val="202122"/>
                </a:solidFill>
                <a:effectLst/>
                <a:latin typeface="Arial" panose="020B0604020202020204" pitchFamily="34" charset="0"/>
              </a:rPr>
              <a:t>", originally proposed in 1961 by </a:t>
            </a:r>
            <a:r>
              <a:rPr lang="en-US" b="0" i="0" u="none" strike="noStrike" dirty="0">
                <a:solidFill>
                  <a:srgbClr val="3366CC"/>
                </a:solidFill>
                <a:effectLst/>
                <a:latin typeface="Arial" panose="020B0604020202020204" pitchFamily="34" charset="0"/>
                <a:hlinkClick r:id="rId5" tooltip="Halbert L. Dunn"/>
              </a:rPr>
              <a:t>Halbert L. Dunn</a:t>
            </a:r>
            <a:r>
              <a:rPr lang="en-US" b="0" i="0" dirty="0">
                <a:solidFill>
                  <a:srgbClr val="202122"/>
                </a:solidFill>
                <a:effectLst/>
                <a:latin typeface="Arial" panose="020B0604020202020204" pitchFamily="34" charset="0"/>
              </a:rPr>
              <a:t>, and has written books on the subject. In</a:t>
            </a:r>
          </a:p>
          <a:p>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Travis believed that a medical approach that relied on the presence or absence of symptoms of disease to demonstrate wellness was insufficient. As shown in the Continuum, the right side reflects degrees of wellness, while the left indicates degrees of illness.</a:t>
            </a:r>
            <a:r>
              <a:rPr lang="en-US" b="0" i="0" u="none" strike="noStrike" baseline="30000" dirty="0">
                <a:solidFill>
                  <a:srgbClr val="3366CC"/>
                </a:solidFill>
                <a:effectLst/>
                <a:latin typeface="Arial" panose="020B0604020202020204" pitchFamily="34" charset="0"/>
                <a:hlinkClick r:id="rId6"/>
              </a:rPr>
              <a:t>[9]</a:t>
            </a:r>
            <a:r>
              <a:rPr lang="en-US" b="0" i="0" dirty="0">
                <a:solidFill>
                  <a:srgbClr val="202122"/>
                </a:solidFill>
                <a:effectLst/>
                <a:latin typeface="Arial" panose="020B0604020202020204" pitchFamily="34" charset="0"/>
              </a:rPr>
              <a:t> The model has been used to describe how, in the absence of physical disease, an individual can suffer from depression, anxiety or other conditions.</a:t>
            </a:r>
            <a:r>
              <a:rPr lang="en-US" b="0" i="0" u="none" strike="noStrike" baseline="30000" dirty="0">
                <a:solidFill>
                  <a:srgbClr val="3366CC"/>
                </a:solidFill>
                <a:effectLst/>
                <a:latin typeface="Arial" panose="020B0604020202020204" pitchFamily="34" charset="0"/>
                <a:hlinkClick r:id="rId7"/>
              </a:rPr>
              <a:t>[13]</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He contends that medicine typically treats injuries, disabilities, and symptoms, to bring the individual to a "neutral point" where there is no longer any visible illness. However, the Wellness Paradigm requires moving the state of wellbeing further along the continuum towards optimal emotional and mental states.</a:t>
            </a:r>
            <a:r>
              <a:rPr lang="en-US" b="0" i="0" u="none" strike="noStrike" baseline="30000" dirty="0">
                <a:solidFill>
                  <a:srgbClr val="3366CC"/>
                </a:solidFill>
                <a:effectLst/>
                <a:latin typeface="Arial" panose="020B0604020202020204" pitchFamily="34" charset="0"/>
                <a:hlinkClick r:id="rId8"/>
              </a:rPr>
              <a:t>[14]</a:t>
            </a:r>
            <a:r>
              <a:rPr lang="en-US" b="0" i="0" u="none" strike="noStrike" baseline="30000" dirty="0">
                <a:solidFill>
                  <a:srgbClr val="3366CC"/>
                </a:solidFill>
                <a:effectLst/>
                <a:latin typeface="Arial" panose="020B0604020202020204" pitchFamily="34" charset="0"/>
                <a:hlinkClick r:id="rId9"/>
              </a:rPr>
              <a:t>[15]</a:t>
            </a:r>
            <a:r>
              <a:rPr lang="en-US" b="0" i="0" dirty="0">
                <a:solidFill>
                  <a:srgbClr val="202122"/>
                </a:solidFill>
                <a:effectLst/>
                <a:latin typeface="Arial" panose="020B0604020202020204" pitchFamily="34" charset="0"/>
              </a:rPr>
              <a:t> The concept assumes that wellbeing is a dynamic rather than a static process.</a:t>
            </a:r>
            <a:r>
              <a:rPr lang="en-US" b="0" i="0" u="none" strike="noStrike" baseline="30000" dirty="0">
                <a:solidFill>
                  <a:srgbClr val="3366CC"/>
                </a:solidFill>
                <a:effectLst/>
                <a:latin typeface="Arial" panose="020B0604020202020204" pitchFamily="34" charset="0"/>
                <a:hlinkClick r:id="rId10"/>
              </a:rPr>
              <a:t>[16]</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Illness-Wellness Continuum proposes that individuals can move farther to the right, towards greater health and wellbeing, passing through the stages of awareness, education, and growth.</a:t>
            </a:r>
            <a:r>
              <a:rPr lang="en-US" b="0" i="0" u="none" strike="noStrike" baseline="30000" dirty="0">
                <a:solidFill>
                  <a:srgbClr val="3366CC"/>
                </a:solidFill>
                <a:effectLst/>
                <a:latin typeface="Arial" panose="020B0604020202020204" pitchFamily="34" charset="0"/>
                <a:hlinkClick r:id="rId11"/>
              </a:rPr>
              <a:t>[17]</a:t>
            </a:r>
            <a:r>
              <a:rPr lang="en-US" b="0" i="0" dirty="0">
                <a:solidFill>
                  <a:srgbClr val="202122"/>
                </a:solidFill>
                <a:effectLst/>
                <a:latin typeface="Arial" panose="020B0604020202020204" pitchFamily="34" charset="0"/>
              </a:rPr>
              <a:t> Worsening states of health are reflected by signs, symptoms and disability.</a:t>
            </a:r>
          </a:p>
          <a:p>
            <a:pPr algn="l"/>
            <a:r>
              <a:rPr lang="en-US" b="0" i="0" dirty="0">
                <a:solidFill>
                  <a:srgbClr val="202122"/>
                </a:solidFill>
                <a:effectLst/>
                <a:latin typeface="Arial" panose="020B0604020202020204" pitchFamily="34" charset="0"/>
              </a:rPr>
              <a:t>In addition, a person's outlook can affect wellness. According to the concept, a positive outlook will enhance health and wellbeing, while a negative outlook will hinder it, independent of the current health status. For example, a person who demonstrates no symptoms of disease, but is constantly complaining, will be facing the left side of the Continuum and away from a state of high-level wellness. Conversely, a person with a disability, but who maintains a positive outlook, will be facing to the right, toward a high level of wellness.</a:t>
            </a:r>
            <a:r>
              <a:rPr lang="en-US" b="0" i="0" u="none" strike="noStrike" baseline="30000" dirty="0">
                <a:solidFill>
                  <a:srgbClr val="3366CC"/>
                </a:solidFill>
                <a:effectLst/>
                <a:latin typeface="Arial" panose="020B0604020202020204" pitchFamily="34" charset="0"/>
                <a:hlinkClick r:id="rId12"/>
              </a:rPr>
              <a:t>[18]</a:t>
            </a:r>
            <a:r>
              <a:rPr lang="en-US" b="0" i="0" dirty="0">
                <a:solidFill>
                  <a:srgbClr val="202122"/>
                </a:solidFill>
                <a:effectLst/>
                <a:latin typeface="Arial" panose="020B0604020202020204" pitchFamily="34" charset="0"/>
              </a:rPr>
              <a:t> It is less important where a person </a:t>
            </a:r>
            <a:r>
              <a:rPr lang="en-US" b="0" i="1" dirty="0">
                <a:solidFill>
                  <a:srgbClr val="202122"/>
                </a:solidFill>
                <a:effectLst/>
                <a:latin typeface="Arial" panose="020B0604020202020204" pitchFamily="34" charset="0"/>
              </a:rPr>
              <a:t>is</a:t>
            </a:r>
            <a:r>
              <a:rPr lang="en-US" b="0" i="0" dirty="0">
                <a:solidFill>
                  <a:srgbClr val="202122"/>
                </a:solidFill>
                <a:effectLst/>
                <a:latin typeface="Arial" panose="020B0604020202020204" pitchFamily="34" charset="0"/>
              </a:rPr>
              <a:t> on the Continuum than the direction they are facing.</a:t>
            </a:r>
          </a:p>
          <a:p>
            <a:pPr algn="l"/>
            <a:r>
              <a:rPr lang="en-US" b="0" i="0" dirty="0">
                <a:solidFill>
                  <a:srgbClr val="202122"/>
                </a:solidFill>
                <a:effectLst/>
                <a:latin typeface="Arial" panose="020B0604020202020204" pitchFamily="34" charset="0"/>
              </a:rPr>
              <a:t>The Illness-Wellness Continuum has been viewed as promoting preventive treatment, which improves wellbeing before an individual presents with signs or symptoms of illness, as well as educating people to be aware of and avoid risk factors, in order to protect against pathology and premature death.</a:t>
            </a:r>
            <a:r>
              <a:rPr lang="en-US" b="0" i="0" u="none" strike="noStrike" baseline="30000" dirty="0">
                <a:solidFill>
                  <a:srgbClr val="3366CC"/>
                </a:solidFill>
                <a:effectLst/>
                <a:latin typeface="Arial" panose="020B0604020202020204" pitchFamily="34" charset="0"/>
                <a:hlinkClick r:id="rId13"/>
              </a:rPr>
              <a:t>[19]</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 the 1970s, Travis founded the first "wellness center" in California.</a:t>
            </a:r>
            <a:r>
              <a:rPr lang="en-US" b="0" i="0" u="none" strike="noStrike" baseline="30000" dirty="0">
                <a:solidFill>
                  <a:srgbClr val="3366CC"/>
                </a:solidFill>
                <a:effectLst/>
                <a:latin typeface="Arial" panose="020B0604020202020204" pitchFamily="34" charset="0"/>
                <a:hlinkClick r:id="rId14"/>
              </a:rPr>
              <a:t>[1]</a:t>
            </a:r>
            <a:r>
              <a:rPr lang="en-US" b="0" i="0" dirty="0">
                <a:solidFill>
                  <a:srgbClr val="202122"/>
                </a:solidFill>
                <a:effectLst/>
                <a:latin typeface="Arial" panose="020B0604020202020204" pitchFamily="34" charset="0"/>
              </a:rPr>
              <a:t> He originated the Illness–Wellness Continuum.</a:t>
            </a:r>
            <a:r>
              <a:rPr lang="en-US" b="0" i="0" u="none" strike="noStrike" baseline="30000" dirty="0">
                <a:solidFill>
                  <a:srgbClr val="3366CC"/>
                </a:solidFill>
                <a:effectLst/>
                <a:latin typeface="Arial" panose="020B0604020202020204" pitchFamily="34" charset="0"/>
                <a:hlinkClick r:id="rId15"/>
              </a:rPr>
              <a:t>[2]</a:t>
            </a:r>
            <a:endParaRPr lang="en-US" dirty="0"/>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75</a:t>
            </a:fld>
            <a:endParaRPr lang="en-US"/>
          </a:p>
        </p:txBody>
      </p:sp>
    </p:spTree>
    <p:extLst>
      <p:ext uri="{BB962C8B-B14F-4D97-AF65-F5344CB8AC3E}">
        <p14:creationId xmlns:p14="http://schemas.microsoft.com/office/powerpoint/2010/main" val="11814340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Travis believed that a medical approach that relied on the presence or absence of symptoms of disease to demonstrate wellness was insufficient.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As shown in the Continuum, the right side reflects degrees of wellness, while the left indicates degrees of illness.</a:t>
            </a:r>
            <a:r>
              <a:rPr lang="en-US" b="0" i="0" u="none" strike="noStrike" baseline="30000" dirty="0">
                <a:solidFill>
                  <a:srgbClr val="3366CC"/>
                </a:solidFill>
                <a:effectLst/>
                <a:latin typeface="Arial" panose="020B0604020202020204" pitchFamily="34" charset="0"/>
                <a:hlinkClick r:id="rId3"/>
              </a:rPr>
              <a:t>[9]</a:t>
            </a:r>
            <a:r>
              <a:rPr lang="en-US" b="0" i="0" dirty="0">
                <a:solidFill>
                  <a:srgbClr val="202122"/>
                </a:solidFill>
                <a:effectLst/>
                <a:latin typeface="Arial" panose="020B0604020202020204" pitchFamily="34" charset="0"/>
              </a:rPr>
              <a:t>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model has been used to describe how, in the absence of physical disease, an individual can suffer from depression, anxiety or other conditions.</a:t>
            </a:r>
            <a:r>
              <a:rPr lang="en-US" b="0" i="0" u="none" strike="noStrike" baseline="30000" dirty="0">
                <a:solidFill>
                  <a:srgbClr val="3366CC"/>
                </a:solidFill>
                <a:effectLst/>
                <a:latin typeface="Arial" panose="020B0604020202020204" pitchFamily="34" charset="0"/>
                <a:hlinkClick r:id="rId4"/>
              </a:rPr>
              <a:t>[13]</a:t>
            </a:r>
            <a:endParaRPr lang="en-US" b="0" i="0" u="none" strike="noStrike" baseline="30000" dirty="0">
              <a:solidFill>
                <a:srgbClr val="3366CC"/>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He contends that medicine typically treats injuries, disabilities, and symptoms, to bring the individual to a "neutral point" where there is no longer any visible illness.</a:t>
            </a:r>
          </a:p>
          <a:p>
            <a:pPr algn="l"/>
            <a:r>
              <a:rPr lang="en-US" b="0" i="0" dirty="0">
                <a:solidFill>
                  <a:srgbClr val="202122"/>
                </a:solidFill>
                <a:effectLst/>
                <a:latin typeface="Arial" panose="020B0604020202020204" pitchFamily="34" charset="0"/>
              </a:rPr>
              <a:t>However, the Wellness Paradigm requires moving the state of wellbeing further along the continuum towards optimal emotional and mental states.</a:t>
            </a:r>
            <a:r>
              <a:rPr lang="en-US" b="0" i="0" u="none" strike="noStrike" baseline="30000" dirty="0">
                <a:solidFill>
                  <a:srgbClr val="3366CC"/>
                </a:solidFill>
                <a:effectLst/>
                <a:latin typeface="Arial" panose="020B0604020202020204" pitchFamily="34" charset="0"/>
                <a:hlinkClick r:id="rId5"/>
              </a:rPr>
              <a:t>[14]</a:t>
            </a:r>
            <a:r>
              <a:rPr lang="en-US" b="0" i="0" u="none" strike="noStrike" baseline="30000" dirty="0">
                <a:solidFill>
                  <a:srgbClr val="3366CC"/>
                </a:solidFill>
                <a:effectLst/>
                <a:latin typeface="Arial" panose="020B0604020202020204" pitchFamily="34" charset="0"/>
                <a:hlinkClick r:id="rId6"/>
              </a:rPr>
              <a:t>[15]</a:t>
            </a:r>
            <a:r>
              <a:rPr lang="en-US" b="0" i="0" dirty="0">
                <a:solidFill>
                  <a:srgbClr val="202122"/>
                </a:solidFill>
                <a:effectLst/>
                <a:latin typeface="Arial" panose="020B0604020202020204" pitchFamily="34" charset="0"/>
              </a:rPr>
              <a:t> The concept assumes that wellbeing is a dynamic rather than a static process.</a:t>
            </a:r>
            <a:r>
              <a:rPr lang="en-US" b="0" i="0" u="none" strike="noStrike" baseline="30000" dirty="0">
                <a:solidFill>
                  <a:srgbClr val="3366CC"/>
                </a:solidFill>
                <a:effectLst/>
                <a:latin typeface="Arial" panose="020B0604020202020204" pitchFamily="34" charset="0"/>
                <a:hlinkClick r:id="rId7"/>
              </a:rPr>
              <a:t>[16]</a:t>
            </a:r>
            <a:endParaRPr lang="en-US" b="0" i="0" u="none" strike="noStrike" baseline="30000" dirty="0">
              <a:solidFill>
                <a:srgbClr val="3366CC"/>
              </a:solidFill>
              <a:effectLst/>
              <a:latin typeface="Arial" panose="020B0604020202020204" pitchFamily="34" charset="0"/>
            </a:endParaRP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Illness-Wellness Continuum proposes that individuals can move farther to the right, towards greater health and wellbeing, passing through the stages of awareness, education, and growth.</a:t>
            </a:r>
            <a:r>
              <a:rPr lang="en-US" b="0" i="0" u="none" strike="noStrike" baseline="30000" dirty="0">
                <a:solidFill>
                  <a:srgbClr val="3366CC"/>
                </a:solidFill>
                <a:effectLst/>
                <a:latin typeface="Arial" panose="020B0604020202020204" pitchFamily="34" charset="0"/>
                <a:hlinkClick r:id="rId8"/>
              </a:rPr>
              <a:t>[17]</a:t>
            </a:r>
            <a:r>
              <a:rPr lang="en-US" b="0" i="0" dirty="0">
                <a:solidFill>
                  <a:srgbClr val="202122"/>
                </a:solidFill>
                <a:effectLst/>
                <a:latin typeface="Arial" panose="020B0604020202020204" pitchFamily="34" charset="0"/>
              </a:rPr>
              <a:t>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Worsening states of health are reflected by signs, symptoms and disability.</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In addition, a person's outlook can affect wellness.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According to the concept, a positive outlook will enhance health and wellbeing, while a negative outlook will hinder it, independent of the current health status. For example, a person who demonstrates no symptoms of disease, but is constantly complaining, will be facing the left side of the Continuum and away from a state of high-level wellness.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Conversely, a person with a disability, but who maintains a positive outlook, will be facing to the right, toward a high level of wellness.</a:t>
            </a:r>
            <a:r>
              <a:rPr lang="en-US" b="0" i="0" u="none" strike="noStrike" baseline="30000" dirty="0">
                <a:solidFill>
                  <a:srgbClr val="3366CC"/>
                </a:solidFill>
                <a:effectLst/>
                <a:latin typeface="Arial" panose="020B0604020202020204" pitchFamily="34" charset="0"/>
                <a:hlinkClick r:id="rId9"/>
              </a:rPr>
              <a:t>[18]</a:t>
            </a:r>
            <a:r>
              <a:rPr lang="en-US" b="0" i="0" dirty="0">
                <a:solidFill>
                  <a:srgbClr val="202122"/>
                </a:solidFill>
                <a:effectLst/>
                <a:latin typeface="Arial" panose="020B0604020202020204" pitchFamily="34" charset="0"/>
              </a:rPr>
              <a:t> </a:t>
            </a:r>
          </a:p>
          <a:p>
            <a:pPr algn="l"/>
            <a:endParaRPr lang="en-US" b="0" i="0" dirty="0">
              <a:solidFill>
                <a:srgbClr val="202122"/>
              </a:solidFill>
              <a:effectLst/>
              <a:latin typeface="Arial" panose="020B0604020202020204" pitchFamily="34" charset="0"/>
            </a:endParaRPr>
          </a:p>
          <a:p>
            <a:pPr algn="l"/>
            <a:r>
              <a:rPr lang="en-US" b="1" i="0" dirty="0">
                <a:solidFill>
                  <a:srgbClr val="202122"/>
                </a:solidFill>
                <a:effectLst/>
                <a:latin typeface="Arial" panose="020B0604020202020204" pitchFamily="34" charset="0"/>
              </a:rPr>
              <a:t>It is less important where a person </a:t>
            </a:r>
            <a:r>
              <a:rPr lang="en-US" b="1" i="1" dirty="0">
                <a:solidFill>
                  <a:srgbClr val="202122"/>
                </a:solidFill>
                <a:effectLst/>
                <a:latin typeface="Arial" panose="020B0604020202020204" pitchFamily="34" charset="0"/>
              </a:rPr>
              <a:t>is</a:t>
            </a:r>
            <a:r>
              <a:rPr lang="en-US" b="1" i="0" dirty="0">
                <a:solidFill>
                  <a:srgbClr val="202122"/>
                </a:solidFill>
                <a:effectLst/>
                <a:latin typeface="Arial" panose="020B0604020202020204" pitchFamily="34" charset="0"/>
              </a:rPr>
              <a:t> on the Continuum than the direction they are facing.</a:t>
            </a:r>
          </a:p>
          <a:p>
            <a:pPr algn="l"/>
            <a:endParaRPr lang="en-US" b="1"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Illness-Wellness Continuum has been viewed as promoting preventive treatment, which improves wellbeing before an individual presents with signs or symptoms of illness, as well as educating people to be aware of and avoid risk factors, in order to protect against pathology and premature death.</a:t>
            </a:r>
            <a:r>
              <a:rPr lang="en-US" b="0" i="0" u="none" strike="noStrike" baseline="30000" dirty="0">
                <a:solidFill>
                  <a:srgbClr val="3366CC"/>
                </a:solidFill>
                <a:effectLst/>
                <a:latin typeface="Arial" panose="020B0604020202020204" pitchFamily="34" charset="0"/>
                <a:hlinkClick r:id="rId10"/>
              </a:rPr>
              <a:t>[19]</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 the 1970s, Travis founded the first "wellness center" in California.</a:t>
            </a:r>
            <a:r>
              <a:rPr lang="en-US" b="0" i="0" u="none" strike="noStrike" baseline="30000" dirty="0">
                <a:solidFill>
                  <a:srgbClr val="3366CC"/>
                </a:solidFill>
                <a:effectLst/>
                <a:latin typeface="Arial" panose="020B0604020202020204" pitchFamily="34" charset="0"/>
                <a:hlinkClick r:id="rId11"/>
              </a:rPr>
              <a:t>[1]</a:t>
            </a:r>
            <a:r>
              <a:rPr lang="en-US" b="0" i="0" dirty="0">
                <a:solidFill>
                  <a:srgbClr val="202122"/>
                </a:solidFill>
                <a:effectLst/>
                <a:latin typeface="Arial" panose="020B0604020202020204" pitchFamily="34" charset="0"/>
              </a:rPr>
              <a:t> He originated the Illness–Wellness Continuum.</a:t>
            </a:r>
            <a:r>
              <a:rPr lang="en-US" b="0" i="0" u="none" strike="noStrike" baseline="30000" dirty="0">
                <a:solidFill>
                  <a:srgbClr val="3366CC"/>
                </a:solidFill>
                <a:effectLst/>
                <a:latin typeface="Arial" panose="020B0604020202020204" pitchFamily="34" charset="0"/>
                <a:hlinkClick r:id="rId12"/>
              </a:rPr>
              <a:t>[2]</a:t>
            </a:r>
            <a:endParaRPr lang="en-US" dirty="0"/>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76</a:t>
            </a:fld>
            <a:endParaRPr lang="en-US"/>
          </a:p>
        </p:txBody>
      </p:sp>
    </p:spTree>
    <p:extLst>
      <p:ext uri="{BB962C8B-B14F-4D97-AF65-F5344CB8AC3E}">
        <p14:creationId xmlns:p14="http://schemas.microsoft.com/office/powerpoint/2010/main" val="213583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6</a:t>
            </a:fld>
            <a:endParaRPr lang="en-US"/>
          </a:p>
        </p:txBody>
      </p:sp>
    </p:spTree>
    <p:extLst>
      <p:ext uri="{BB962C8B-B14F-4D97-AF65-F5344CB8AC3E}">
        <p14:creationId xmlns:p14="http://schemas.microsoft.com/office/powerpoint/2010/main" val="405618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why am I here? </a:t>
            </a:r>
          </a:p>
          <a:p>
            <a:endParaRPr lang="en-US" b="1" dirty="0"/>
          </a:p>
          <a:p>
            <a:r>
              <a:rPr lang="en-US" b="1" dirty="0"/>
              <a:t>Increase in patient referrals like this example, and difficult to determine an effective plan of care. </a:t>
            </a:r>
          </a:p>
          <a:p>
            <a:endParaRPr lang="en-US" b="1" dirty="0"/>
          </a:p>
          <a:p>
            <a:r>
              <a:rPr lang="en-US" b="1" dirty="0"/>
              <a:t>Went to orthopedic surgeon, not a candidate for surgery due to medical status.</a:t>
            </a:r>
          </a:p>
          <a:p>
            <a:r>
              <a:rPr lang="en-US" b="1" dirty="0"/>
              <a:t>CSI not effective.</a:t>
            </a:r>
          </a:p>
          <a:p>
            <a:r>
              <a:rPr lang="en-US" b="1" dirty="0"/>
              <a:t>Doesn’t like to exercise. </a:t>
            </a:r>
          </a:p>
          <a:p>
            <a:r>
              <a:rPr lang="en-US" b="1" dirty="0"/>
              <a:t>Referred to PT.</a:t>
            </a:r>
          </a:p>
          <a:p>
            <a:endParaRPr lang="en-US" b="1" dirty="0"/>
          </a:p>
          <a:p>
            <a:r>
              <a:rPr lang="en-US" b="1" dirty="0"/>
              <a:t>So how can we help this patient? </a:t>
            </a:r>
          </a:p>
          <a:p>
            <a:endParaRPr lang="en-US" b="1" dirty="0"/>
          </a:p>
          <a:p>
            <a:r>
              <a:rPr lang="en-US" b="1" dirty="0"/>
              <a:t>What kind of improvement can we provide for her?</a:t>
            </a:r>
          </a:p>
          <a:p>
            <a:endParaRPr lang="en-US" b="1" dirty="0"/>
          </a:p>
          <a:p>
            <a:r>
              <a:rPr lang="en-US" b="1" dirty="0"/>
              <a:t>Are we responsible for fixing her pain? </a:t>
            </a:r>
          </a:p>
          <a:p>
            <a:endParaRPr lang="en-US" b="1" dirty="0"/>
          </a:p>
          <a:p>
            <a:r>
              <a:rPr lang="en-US" b="1" dirty="0"/>
              <a:t>What is her FOTO outcome going to be?</a:t>
            </a:r>
          </a:p>
          <a:p>
            <a:r>
              <a:rPr lang="en-US" b="1" dirty="0"/>
              <a:t> </a:t>
            </a:r>
          </a:p>
          <a:p>
            <a:r>
              <a:rPr lang="en-US" b="1" dirty="0"/>
              <a:t>Is she going to have a satisfactory Press Ganey Survey?</a:t>
            </a:r>
          </a:p>
        </p:txBody>
      </p:sp>
      <p:sp>
        <p:nvSpPr>
          <p:cNvPr id="4" name="Slide Number Placeholder 3"/>
          <p:cNvSpPr>
            <a:spLocks noGrp="1"/>
          </p:cNvSpPr>
          <p:nvPr>
            <p:ph type="sldNum" sz="quarter" idx="5"/>
          </p:nvPr>
        </p:nvSpPr>
        <p:spPr/>
        <p:txBody>
          <a:bodyPr/>
          <a:lstStyle/>
          <a:p>
            <a:fld id="{B19ACBCB-3E46-461E-AFEE-DB953CC76E4A}" type="slidenum">
              <a:rPr lang="en-US" smtClean="0"/>
              <a:t>7</a:t>
            </a:fld>
            <a:endParaRPr lang="en-US"/>
          </a:p>
        </p:txBody>
      </p:sp>
    </p:spTree>
    <p:extLst>
      <p:ext uri="{BB962C8B-B14F-4D97-AF65-F5344CB8AC3E}">
        <p14:creationId xmlns:p14="http://schemas.microsoft.com/office/powerpoint/2010/main" val="24339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So, why are </a:t>
            </a:r>
            <a:r>
              <a:rPr lang="en-US" sz="1400" b="1" i="1" u="sng" dirty="0">
                <a:latin typeface="Georgia" panose="02040502050405020303" pitchFamily="18" charset="0"/>
              </a:rPr>
              <a:t>WE</a:t>
            </a:r>
            <a:r>
              <a:rPr lang="en-US" sz="1400" b="1" dirty="0">
                <a:latin typeface="Georgia" panose="02040502050405020303" pitchFamily="18" charset="0"/>
              </a:rPr>
              <a:t>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What </a:t>
            </a:r>
            <a:r>
              <a:rPr lang="en-US" sz="1400" b="1" i="1" u="sng" dirty="0">
                <a:latin typeface="Georgia" panose="02040502050405020303" pitchFamily="18" charset="0"/>
              </a:rPr>
              <a:t>IS</a:t>
            </a:r>
            <a:r>
              <a:rPr lang="en-US" sz="1400" b="1" dirty="0">
                <a:latin typeface="Georgia" panose="02040502050405020303" pitchFamily="18" charset="0"/>
              </a:rPr>
              <a:t> lifestyle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eorgia" panose="02040502050405020303" pitchFamily="18" charset="0"/>
              </a:rPr>
              <a:t>Before we talk about what lifestyle medicine is, I think it’s important to discuss our current state of health and why this branch of medicine was developed.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8</a:t>
            </a:fld>
            <a:endParaRPr lang="en-US"/>
          </a:p>
        </p:txBody>
      </p:sp>
    </p:spTree>
    <p:extLst>
      <p:ext uri="{BB962C8B-B14F-4D97-AF65-F5344CB8AC3E}">
        <p14:creationId xmlns:p14="http://schemas.microsoft.com/office/powerpoint/2010/main" val="361274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333333"/>
                </a:solidFill>
                <a:effectLst/>
                <a:latin typeface="Montserrat" panose="00000500000000000000" pitchFamily="2" charset="0"/>
              </a:rPr>
              <a:t>The health and wellness industry is booming.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333333"/>
                </a:solidFill>
                <a:effectLst/>
                <a:latin typeface="Montserrat" panose="00000500000000000000" pitchFamily="2" charset="0"/>
              </a:rPr>
              <a:t>In 2022, the global wellness economy reached $5.6 trillion, nearly 14% higher than in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333333"/>
                </a:solidFill>
                <a:effectLst/>
                <a:latin typeface="Montserrat" panose="00000500000000000000" pitchFamily="2" charset="0"/>
              </a:rPr>
              <a:t>The wellness economy is projected to continue its robust growth, with the wellness economy reaching $8.5 trillion in 2027.</a:t>
            </a:r>
            <a:endParaRPr lang="en-US" sz="2000" b="1"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333333"/>
                </a:solidFill>
                <a:effectLst/>
                <a:latin typeface="Montserrat" panose="00000500000000000000" pitchFamily="2" charset="0"/>
              </a:rPr>
              <a:t>But just because we are investing more money into wellness, are we actually healthier?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333333"/>
                </a:solidFill>
                <a:effectLst/>
                <a:latin typeface="Montserrat" panose="00000500000000000000" pitchFamily="2" charset="0"/>
              </a:rPr>
              <a:t>Are we benefiting from our financial investments into wellness?</a:t>
            </a:r>
            <a:endParaRPr lang="en-US" sz="1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9ACBCB-3E46-461E-AFEE-DB953CC76E4A}" type="slidenum">
              <a:rPr lang="en-US" smtClean="0"/>
              <a:t>9</a:t>
            </a:fld>
            <a:endParaRPr lang="en-US"/>
          </a:p>
        </p:txBody>
      </p:sp>
    </p:spTree>
    <p:extLst>
      <p:ext uri="{BB962C8B-B14F-4D97-AF65-F5344CB8AC3E}">
        <p14:creationId xmlns:p14="http://schemas.microsoft.com/office/powerpoint/2010/main" val="1524558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baseline="0">
                <a:solidFill>
                  <a:schemeClr val="tx1"/>
                </a:solidFill>
              </a:defRPr>
            </a:lvl1pPr>
          </a:lstStyle>
          <a:p>
            <a:endParaRPr lang="en-US" dirty="0"/>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5D2E8-034B-4682-B76E-78CB16191125}"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76CCC-E72B-4985-8466-0A0B8E304104}"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BB9DC-1906-4465-A574-3BD6C21C308B}"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FCB8-7DE5-405D-BB72-2FAAE0EC8859}"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4667C-B1C2-4E54-B060-F6B05B910FBC}" type="datetime1">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DEF11-D332-45F6-8A39-A76B27572EA3}" type="datetime1">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38B7-2DAC-4BEC-A5C1-97A287222DAD}" type="datetime1">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52197A04-4D19-4F6F-9159-C6F83BF4DB72}" type="datetime1">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901FF2-80B3-4D85-B3A4-209679FB7311}" type="datetime1">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108A64-2399-4822-BF46-EA05C28B5539}" type="datetime1">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8285DB0-3D93-4243-BE93-53BCC8C91A55}" type="datetime1">
              <a:rPr lang="en-US" smtClean="0"/>
              <a:t>2/20/2024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defTabSz="914400" rtl="0" eaLnBrk="1" latinLnBrk="0" hangingPunct="1">
        <a:spcBef>
          <a:spcPct val="0"/>
        </a:spcBef>
        <a:buNone/>
        <a:defRPr sz="4400" kern="1200" baseline="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www.who.int/dietphysicalactivity/media/en/gsfs_general.pdf" TargetMode="External"/><Relationship Id="rId7" Type="http://schemas.openxmlformats.org/officeDocument/2006/relationships/hyperlink" Target="https://www.ncbi.nlm.nih.gov/books/NBK209844/" TargetMode="External"/><Relationship Id="rId2" Type="http://schemas.openxmlformats.org/officeDocument/2006/relationships/hyperlink" Target="https://www.lifestylemedicine.org/ACLM/Tools_and_Resources/Case_for_Lifestyle_Medicine.aspx" TargetMode="External"/><Relationship Id="rId1" Type="http://schemas.openxmlformats.org/officeDocument/2006/relationships/slideLayout" Target="../slideLayouts/slideLayout2.xml"/><Relationship Id="rId6" Type="http://schemas.openxmlformats.org/officeDocument/2006/relationships/hyperlink" Target="https://www.apa.org/news/press/releases/2023/11/psychological-impacts-collective-trauma#:~:text=Adults%20ages%2035%20to%2044,illnesses%20at%2050%25%20in%202023." TargetMode="External"/><Relationship Id="rId5" Type="http://schemas.openxmlformats.org/officeDocument/2006/relationships/hyperlink" Target="https://www.cdc.gov/obesity/data/childhood.html#Prevalence" TargetMode="External"/><Relationship Id="rId4" Type="http://schemas.openxmlformats.org/officeDocument/2006/relationships/hyperlink" Target="https://www.lifestylemedicine.org/ACLM/About/What_is_Lifestyle_Medicine_/Lifestyle_Medicine.aspx"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3ED6-97BE-16D1-18C3-CC2184C589F4}"/>
              </a:ext>
            </a:extLst>
          </p:cNvPr>
          <p:cNvSpPr>
            <a:spLocks noGrp="1"/>
          </p:cNvSpPr>
          <p:nvPr>
            <p:ph type="ctrTitle"/>
          </p:nvPr>
        </p:nvSpPr>
        <p:spPr>
          <a:xfrm>
            <a:off x="685800" y="1547445"/>
            <a:ext cx="7772400" cy="1711325"/>
          </a:xfrm>
        </p:spPr>
        <p:txBody>
          <a:bodyPr>
            <a:normAutofit fontScale="90000"/>
          </a:bodyPr>
          <a:lstStyle/>
          <a:p>
            <a:pPr algn="ctr"/>
            <a:br>
              <a:rPr lang="en-US" sz="3600" b="0" dirty="0">
                <a:latin typeface="Georgia" panose="02040502050405020303" pitchFamily="18" charset="0"/>
              </a:rPr>
            </a:br>
            <a:br>
              <a:rPr lang="en-US" sz="3600" b="0" dirty="0">
                <a:latin typeface="Georgia" panose="02040502050405020303" pitchFamily="18" charset="0"/>
              </a:rPr>
            </a:br>
            <a:br>
              <a:rPr lang="en-US" sz="3600" b="0" dirty="0">
                <a:latin typeface="Georgia" panose="02040502050405020303" pitchFamily="18" charset="0"/>
              </a:rPr>
            </a:br>
            <a:r>
              <a:rPr lang="en-US" sz="3600" b="1" dirty="0">
                <a:latin typeface="Georgia" panose="02040502050405020303" pitchFamily="18" charset="0"/>
              </a:rPr>
              <a:t>Lifestyle Medicine</a:t>
            </a:r>
            <a:br>
              <a:rPr lang="en-US" sz="3600" b="0" dirty="0">
                <a:latin typeface="Georgia" panose="02040502050405020303" pitchFamily="18" charset="0"/>
              </a:rPr>
            </a:br>
            <a:br>
              <a:rPr lang="en-US" sz="2700" dirty="0">
                <a:solidFill>
                  <a:schemeClr val="bg1"/>
                </a:solidFill>
                <a:latin typeface="Georgia" panose="02040502050405020303" pitchFamily="18" charset="0"/>
              </a:rPr>
            </a:br>
            <a:endParaRPr lang="en-US" sz="2700" b="0" dirty="0"/>
          </a:p>
        </p:txBody>
      </p:sp>
      <p:sp>
        <p:nvSpPr>
          <p:cNvPr id="3" name="Content Placeholder 2">
            <a:extLst>
              <a:ext uri="{FF2B5EF4-FFF2-40B4-BE49-F238E27FC236}">
                <a16:creationId xmlns:a16="http://schemas.microsoft.com/office/drawing/2014/main" id="{BECBB7E0-D10A-FC2E-E2FB-EEC095E0D3E1}"/>
              </a:ext>
            </a:extLst>
          </p:cNvPr>
          <p:cNvSpPr>
            <a:spLocks noGrp="1"/>
          </p:cNvSpPr>
          <p:nvPr>
            <p:ph type="subTitle" idx="1"/>
          </p:nvPr>
        </p:nvSpPr>
        <p:spPr>
          <a:xfrm>
            <a:off x="1066800" y="3257550"/>
            <a:ext cx="7086600" cy="1248128"/>
          </a:xfrm>
        </p:spPr>
        <p:txBody>
          <a:bodyPr>
            <a:normAutofit/>
          </a:bodyPr>
          <a:lstStyle/>
          <a:p>
            <a:endParaRPr lang="en-US" sz="1800" b="1" dirty="0">
              <a:latin typeface="Georgia" panose="02040502050405020303" pitchFamily="18" charset="0"/>
            </a:endParaRPr>
          </a:p>
          <a:p>
            <a:pPr algn="ctr"/>
            <a:r>
              <a:rPr lang="en-US" sz="1800" b="1" dirty="0">
                <a:solidFill>
                  <a:schemeClr val="tx1"/>
                </a:solidFill>
                <a:latin typeface="Georgia" panose="02040502050405020303" pitchFamily="18" charset="0"/>
              </a:rPr>
              <a:t>Maria DeBlasio, DPT</a:t>
            </a:r>
            <a:br>
              <a:rPr lang="en-US" sz="1800" b="1" dirty="0">
                <a:solidFill>
                  <a:schemeClr val="tx1"/>
                </a:solidFill>
                <a:latin typeface="Georgia" panose="02040502050405020303" pitchFamily="18" charset="0"/>
              </a:rPr>
            </a:br>
            <a:r>
              <a:rPr lang="en-US" sz="1800" b="1" dirty="0">
                <a:solidFill>
                  <a:schemeClr val="tx1"/>
                </a:solidFill>
                <a:latin typeface="Georgia" panose="02040502050405020303" pitchFamily="18" charset="0"/>
              </a:rPr>
              <a:t>Outpatient Physical Therapist &amp; Facility Director</a:t>
            </a:r>
            <a:br>
              <a:rPr lang="en-US" sz="1800" b="1" dirty="0">
                <a:solidFill>
                  <a:schemeClr val="tx1"/>
                </a:solidFill>
                <a:latin typeface="Georgia" panose="02040502050405020303" pitchFamily="18" charset="0"/>
              </a:rPr>
            </a:br>
            <a:r>
              <a:rPr lang="en-US" sz="1800" b="1" dirty="0">
                <a:solidFill>
                  <a:schemeClr val="tx1"/>
                </a:solidFill>
                <a:latin typeface="Georgia" panose="02040502050405020303" pitchFamily="18" charset="0"/>
              </a:rPr>
              <a:t>Physical Therapy at St. Luke’s</a:t>
            </a:r>
          </a:p>
          <a:p>
            <a:endParaRPr lang="en-US" dirty="0"/>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1108-7861-77FC-67DA-53A2C2C30E33}"/>
              </a:ext>
            </a:extLst>
          </p:cNvPr>
          <p:cNvSpPr>
            <a:spLocks noGrp="1"/>
          </p:cNvSpPr>
          <p:nvPr>
            <p:ph type="title"/>
          </p:nvPr>
        </p:nvSpPr>
        <p:spPr>
          <a:xfrm>
            <a:off x="457200" y="353667"/>
            <a:ext cx="8229600" cy="857250"/>
          </a:xfrm>
        </p:spPr>
        <p:txBody>
          <a:bodyPr anchor="ctr">
            <a:normAutofit fontScale="90000"/>
          </a:bodyPr>
          <a:lstStyle/>
          <a:p>
            <a:pPr>
              <a:lnSpc>
                <a:spcPct val="90000"/>
              </a:lnSpc>
            </a:pPr>
            <a:r>
              <a:rPr lang="en-US" sz="4000" b="1" dirty="0">
                <a:latin typeface="Georgia" panose="02040502050405020303" pitchFamily="18" charset="0"/>
              </a:rPr>
              <a:t>Health Statistics</a:t>
            </a:r>
            <a:br>
              <a:rPr lang="en-US" sz="2400" dirty="0"/>
            </a:br>
            <a:endParaRPr lang="en-US" sz="2400" dirty="0"/>
          </a:p>
        </p:txBody>
      </p:sp>
      <p:sp>
        <p:nvSpPr>
          <p:cNvPr id="4" name="Slide Number Placeholder 3">
            <a:extLst>
              <a:ext uri="{FF2B5EF4-FFF2-40B4-BE49-F238E27FC236}">
                <a16:creationId xmlns:a16="http://schemas.microsoft.com/office/drawing/2014/main" id="{A53964D3-B07F-B387-4947-F99C615B8FDC}"/>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10</a:t>
            </a:fld>
            <a:endParaRPr lang="en-US"/>
          </a:p>
        </p:txBody>
      </p:sp>
      <p:graphicFrame>
        <p:nvGraphicFramePr>
          <p:cNvPr id="12" name="Content Placeholder 2">
            <a:extLst>
              <a:ext uri="{FF2B5EF4-FFF2-40B4-BE49-F238E27FC236}">
                <a16:creationId xmlns:a16="http://schemas.microsoft.com/office/drawing/2014/main" id="{0865697E-FE43-0DC3-8030-09F7F82E31D6}"/>
              </a:ext>
            </a:extLst>
          </p:cNvPr>
          <p:cNvGraphicFramePr>
            <a:graphicFrameLocks noGrp="1"/>
          </p:cNvGraphicFramePr>
          <p:nvPr>
            <p:ph idx="1"/>
            <p:extLst>
              <p:ext uri="{D42A27DB-BD31-4B8C-83A1-F6EECF244321}">
                <p14:modId xmlns:p14="http://schemas.microsoft.com/office/powerpoint/2010/main" val="436206728"/>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Weight Gain with solid fill">
            <a:extLst>
              <a:ext uri="{FF2B5EF4-FFF2-40B4-BE49-F238E27FC236}">
                <a16:creationId xmlns:a16="http://schemas.microsoft.com/office/drawing/2014/main" id="{B64111B0-CB52-81E2-1B93-8D86F18414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7800" y="1962150"/>
            <a:ext cx="762000" cy="762000"/>
          </a:xfrm>
          <a:prstGeom prst="rect">
            <a:avLst/>
          </a:prstGeom>
        </p:spPr>
      </p:pic>
    </p:spTree>
    <p:extLst>
      <p:ext uri="{BB962C8B-B14F-4D97-AF65-F5344CB8AC3E}">
        <p14:creationId xmlns:p14="http://schemas.microsoft.com/office/powerpoint/2010/main" val="139169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ADE8C-DC46-47F5-8A9F-8860CCC8F131}"/>
              </a:ext>
            </a:extLst>
          </p:cNvPr>
          <p:cNvSpPr>
            <a:spLocks noGrp="1"/>
          </p:cNvSpPr>
          <p:nvPr>
            <p:ph type="title"/>
          </p:nvPr>
        </p:nvSpPr>
        <p:spPr>
          <a:xfrm>
            <a:off x="457200" y="375367"/>
            <a:ext cx="8229600" cy="857250"/>
          </a:xfrm>
        </p:spPr>
        <p:txBody>
          <a:bodyPr anchor="ctr">
            <a:normAutofit fontScale="90000"/>
          </a:bodyPr>
          <a:lstStyle/>
          <a:p>
            <a:pPr>
              <a:lnSpc>
                <a:spcPct val="90000"/>
              </a:lnSpc>
            </a:pPr>
            <a:r>
              <a:rPr lang="en-US" sz="3600" b="1" dirty="0">
                <a:latin typeface="Georgia" panose="02040502050405020303" pitchFamily="18" charset="0"/>
              </a:rPr>
              <a:t>(Un)Healthy Eating </a:t>
            </a:r>
            <a:br>
              <a:rPr lang="en-US" sz="2400" b="1" dirty="0"/>
            </a:br>
            <a:endParaRPr lang="en-US" sz="2400" dirty="0"/>
          </a:p>
        </p:txBody>
      </p:sp>
      <p:sp>
        <p:nvSpPr>
          <p:cNvPr id="6" name="Content Placeholder 5">
            <a:extLst>
              <a:ext uri="{FF2B5EF4-FFF2-40B4-BE49-F238E27FC236}">
                <a16:creationId xmlns:a16="http://schemas.microsoft.com/office/drawing/2014/main" id="{3FF81C7A-0F96-9109-71C0-0A90741A162F}"/>
              </a:ext>
            </a:extLst>
          </p:cNvPr>
          <p:cNvSpPr>
            <a:spLocks noGrp="1"/>
          </p:cNvSpPr>
          <p:nvPr>
            <p:ph sz="half" idx="1"/>
          </p:nvPr>
        </p:nvSpPr>
        <p:spPr>
          <a:xfrm>
            <a:off x="457200" y="1200150"/>
            <a:ext cx="4038600" cy="3394075"/>
          </a:xfrm>
        </p:spPr>
        <p:txBody>
          <a:bodyPr>
            <a:normAutofit/>
          </a:bodyPr>
          <a:lstStyle/>
          <a:p>
            <a:pPr marL="0" indent="0">
              <a:lnSpc>
                <a:spcPct val="90000"/>
              </a:lnSpc>
              <a:buNone/>
            </a:pPr>
            <a:endParaRPr lang="en-US" sz="2600" b="1" dirty="0"/>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Excess calories</a:t>
            </a:r>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Saturated fats</a:t>
            </a:r>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Trans fats</a:t>
            </a:r>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High fructose corn syrup</a:t>
            </a:r>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Sodium</a:t>
            </a:r>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Artificial ingredients</a:t>
            </a:r>
          </a:p>
        </p:txBody>
      </p:sp>
      <p:sp>
        <p:nvSpPr>
          <p:cNvPr id="2" name="Slide Number Placeholder 1">
            <a:extLst>
              <a:ext uri="{FF2B5EF4-FFF2-40B4-BE49-F238E27FC236}">
                <a16:creationId xmlns:a16="http://schemas.microsoft.com/office/drawing/2014/main" id="{8B1DE5A3-0BEB-7A58-45FC-AA411F815DBD}"/>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11</a:t>
            </a:fld>
            <a:endParaRPr lang="en-US"/>
          </a:p>
        </p:txBody>
      </p:sp>
      <p:pic>
        <p:nvPicPr>
          <p:cNvPr id="4" name="Picture 3">
            <a:extLst>
              <a:ext uri="{FF2B5EF4-FFF2-40B4-BE49-F238E27FC236}">
                <a16:creationId xmlns:a16="http://schemas.microsoft.com/office/drawing/2014/main" id="{5C171D91-78BB-A314-8137-2EF0556DE21E}"/>
              </a:ext>
            </a:extLst>
          </p:cNvPr>
          <p:cNvPicPr>
            <a:picLocks noChangeAspect="1"/>
          </p:cNvPicPr>
          <p:nvPr/>
        </p:nvPicPr>
        <p:blipFill>
          <a:blip r:embed="rId3"/>
          <a:stretch>
            <a:fillRect/>
          </a:stretch>
        </p:blipFill>
        <p:spPr>
          <a:xfrm>
            <a:off x="5379712" y="1504950"/>
            <a:ext cx="3168683" cy="2438400"/>
          </a:xfrm>
          <a:prstGeom prst="rect">
            <a:avLst/>
          </a:prstGeom>
        </p:spPr>
      </p:pic>
    </p:spTree>
    <p:extLst>
      <p:ext uri="{BB962C8B-B14F-4D97-AF65-F5344CB8AC3E}">
        <p14:creationId xmlns:p14="http://schemas.microsoft.com/office/powerpoint/2010/main" val="132229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F5F8A-7F7B-30AF-6C27-42A594FF9ACF}"/>
              </a:ext>
            </a:extLst>
          </p:cNvPr>
          <p:cNvSpPr>
            <a:spLocks noGrp="1"/>
          </p:cNvSpPr>
          <p:nvPr>
            <p:ph type="title"/>
          </p:nvPr>
        </p:nvSpPr>
        <p:spPr/>
        <p:txBody>
          <a:bodyPr>
            <a:normAutofit fontScale="90000"/>
          </a:bodyPr>
          <a:lstStyle/>
          <a:p>
            <a:br>
              <a:rPr lang="en-US" dirty="0">
                <a:latin typeface="Georgia" panose="02040502050405020303" pitchFamily="18" charset="0"/>
              </a:rPr>
            </a:br>
            <a:r>
              <a:rPr lang="en-US" sz="4000" b="1" dirty="0">
                <a:latin typeface="Georgia" panose="02040502050405020303" pitchFamily="18" charset="0"/>
              </a:rPr>
              <a:t>Adult Obesity </a:t>
            </a:r>
            <a:br>
              <a:rPr lang="en-US" dirty="0">
                <a:latin typeface="Georgia" panose="02040502050405020303" pitchFamily="18" charset="0"/>
              </a:rPr>
            </a:br>
            <a:endParaRPr lang="en-US" dirty="0"/>
          </a:p>
        </p:txBody>
      </p:sp>
      <p:sp>
        <p:nvSpPr>
          <p:cNvPr id="6" name="Content Placeholder 5">
            <a:extLst>
              <a:ext uri="{FF2B5EF4-FFF2-40B4-BE49-F238E27FC236}">
                <a16:creationId xmlns:a16="http://schemas.microsoft.com/office/drawing/2014/main" id="{D94D45DE-EF6A-55A1-DA2A-150E1BEBF090}"/>
              </a:ext>
            </a:extLst>
          </p:cNvPr>
          <p:cNvSpPr>
            <a:spLocks noGrp="1"/>
          </p:cNvSpPr>
          <p:nvPr>
            <p:ph sz="half" idx="1"/>
          </p:nvPr>
        </p:nvSpPr>
        <p:spPr/>
        <p:txBody>
          <a:bodyPr>
            <a:normAutofit/>
          </a:bodyPr>
          <a:lstStyle/>
          <a:p>
            <a:pPr marL="0" indent="0">
              <a:buNone/>
            </a:pPr>
            <a:endParaRPr lang="en-US" sz="3000" dirty="0">
              <a:latin typeface="Georgia" panose="02040502050405020303" pitchFamily="18" charset="0"/>
            </a:endParaRPr>
          </a:p>
          <a:p>
            <a:pPr marL="214313" indent="-214313">
              <a:lnSpc>
                <a:spcPct val="107000"/>
              </a:lnSpc>
              <a:spcBef>
                <a:spcPts val="0"/>
              </a:spcBef>
              <a:spcAft>
                <a:spcPts val="600"/>
              </a:spcAft>
              <a:tabLst>
                <a:tab pos="685800" algn="l"/>
              </a:tabLst>
            </a:pPr>
            <a:r>
              <a:rPr lang="en-US" sz="2550" b="1" dirty="0">
                <a:latin typeface="Georgia" panose="02040502050405020303" pitchFamily="18" charset="0"/>
                <a:cs typeface="Times New Roman" panose="02020603050405020304" pitchFamily="18" charset="0"/>
              </a:rPr>
              <a:t>41.9% of adults in US have obesity</a:t>
            </a:r>
          </a:p>
          <a:p>
            <a:pPr marL="214313" indent="-214313">
              <a:lnSpc>
                <a:spcPct val="107000"/>
              </a:lnSpc>
              <a:spcBef>
                <a:spcPts val="0"/>
              </a:spcBef>
              <a:spcAft>
                <a:spcPts val="600"/>
              </a:spcAft>
              <a:tabLst>
                <a:tab pos="685800" algn="l"/>
              </a:tabLst>
            </a:pPr>
            <a:endParaRPr lang="en-US" dirty="0"/>
          </a:p>
        </p:txBody>
      </p:sp>
      <p:pic>
        <p:nvPicPr>
          <p:cNvPr id="7" name="Content Placeholder 6">
            <a:extLst>
              <a:ext uri="{FF2B5EF4-FFF2-40B4-BE49-F238E27FC236}">
                <a16:creationId xmlns:a16="http://schemas.microsoft.com/office/drawing/2014/main" id="{A5B57C0E-5EB3-8D97-F18B-9C18339AA4F9}"/>
              </a:ext>
            </a:extLst>
          </p:cNvPr>
          <p:cNvPicPr>
            <a:picLocks noGrp="1" noChangeAspect="1"/>
          </p:cNvPicPr>
          <p:nvPr>
            <p:ph sz="half" idx="2"/>
          </p:nvPr>
        </p:nvPicPr>
        <p:blipFill>
          <a:blip r:embed="rId3"/>
          <a:stretch>
            <a:fillRect/>
          </a:stretch>
        </p:blipFill>
        <p:spPr>
          <a:xfrm>
            <a:off x="4648200" y="1423098"/>
            <a:ext cx="4038600" cy="2948178"/>
          </a:xfrm>
        </p:spPr>
      </p:pic>
      <p:sp>
        <p:nvSpPr>
          <p:cNvPr id="2" name="Slide Number Placeholder 1">
            <a:extLst>
              <a:ext uri="{FF2B5EF4-FFF2-40B4-BE49-F238E27FC236}">
                <a16:creationId xmlns:a16="http://schemas.microsoft.com/office/drawing/2014/main" id="{47DCF8EE-7580-F4C0-EB39-A2190F9B4D95}"/>
              </a:ext>
            </a:extLst>
          </p:cNvPr>
          <p:cNvSpPr>
            <a:spLocks noGrp="1"/>
          </p:cNvSpPr>
          <p:nvPr>
            <p:ph type="sldNum" sz="quarter" idx="12"/>
          </p:nvPr>
        </p:nvSpPr>
        <p:spPr/>
        <p:txBody>
          <a:bodyPr/>
          <a:lstStyle/>
          <a:p>
            <a:fld id="{84AC28E3-00D6-4682-BCAB-2932672799A0}" type="slidenum">
              <a:rPr lang="en-US" smtClean="0"/>
              <a:t>12</a:t>
            </a:fld>
            <a:endParaRPr lang="en-US"/>
          </a:p>
        </p:txBody>
      </p:sp>
    </p:spTree>
    <p:extLst>
      <p:ext uri="{BB962C8B-B14F-4D97-AF65-F5344CB8AC3E}">
        <p14:creationId xmlns:p14="http://schemas.microsoft.com/office/powerpoint/2010/main" val="409536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F5F8A-7F7B-30AF-6C27-42A594FF9ACF}"/>
              </a:ext>
            </a:extLst>
          </p:cNvPr>
          <p:cNvSpPr>
            <a:spLocks noGrp="1"/>
          </p:cNvSpPr>
          <p:nvPr>
            <p:ph type="title"/>
          </p:nvPr>
        </p:nvSpPr>
        <p:spPr/>
        <p:txBody>
          <a:bodyPr>
            <a:normAutofit fontScale="90000"/>
          </a:bodyPr>
          <a:lstStyle/>
          <a:p>
            <a:br>
              <a:rPr lang="en-US" dirty="0">
                <a:latin typeface="Georgia" panose="02040502050405020303" pitchFamily="18" charset="0"/>
              </a:rPr>
            </a:br>
            <a:r>
              <a:rPr lang="en-US" sz="4000" b="1" dirty="0">
                <a:latin typeface="Georgia" panose="02040502050405020303" pitchFamily="18" charset="0"/>
              </a:rPr>
              <a:t>Childhood Obesity</a:t>
            </a:r>
            <a:br>
              <a:rPr lang="en-US" dirty="0">
                <a:latin typeface="Georgia" panose="02040502050405020303" pitchFamily="18" charset="0"/>
              </a:rPr>
            </a:br>
            <a:endParaRPr lang="en-US" dirty="0"/>
          </a:p>
        </p:txBody>
      </p:sp>
      <p:sp>
        <p:nvSpPr>
          <p:cNvPr id="6" name="Content Placeholder 5">
            <a:extLst>
              <a:ext uri="{FF2B5EF4-FFF2-40B4-BE49-F238E27FC236}">
                <a16:creationId xmlns:a16="http://schemas.microsoft.com/office/drawing/2014/main" id="{D94D45DE-EF6A-55A1-DA2A-150E1BEBF090}"/>
              </a:ext>
            </a:extLst>
          </p:cNvPr>
          <p:cNvSpPr>
            <a:spLocks noGrp="1"/>
          </p:cNvSpPr>
          <p:nvPr>
            <p:ph sz="half" idx="1"/>
          </p:nvPr>
        </p:nvSpPr>
        <p:spPr/>
        <p:txBody>
          <a:bodyPr>
            <a:normAutofit/>
          </a:bodyPr>
          <a:lstStyle/>
          <a:p>
            <a:pPr marL="0" indent="0">
              <a:buNone/>
            </a:pPr>
            <a:endParaRPr lang="en-US" sz="3000" dirty="0">
              <a:latin typeface="Georgia" panose="02040502050405020303" pitchFamily="18" charset="0"/>
            </a:endParaRPr>
          </a:p>
          <a:p>
            <a:pPr marL="214313" indent="-214313">
              <a:lnSpc>
                <a:spcPct val="107000"/>
              </a:lnSpc>
              <a:spcBef>
                <a:spcPts val="0"/>
              </a:spcBef>
              <a:spcAft>
                <a:spcPts val="600"/>
              </a:spcAft>
              <a:tabLst>
                <a:tab pos="685800" algn="l"/>
              </a:tabLst>
            </a:pPr>
            <a:r>
              <a:rPr lang="en-US" sz="2550" b="1" dirty="0">
                <a:latin typeface="Georgia" panose="02040502050405020303" pitchFamily="18" charset="0"/>
                <a:cs typeface="Times New Roman" panose="02020603050405020304" pitchFamily="18" charset="0"/>
              </a:rPr>
              <a:t>19.7% of children have obesity</a:t>
            </a:r>
          </a:p>
          <a:p>
            <a:pPr marL="614363" lvl="1" indent="-214313">
              <a:lnSpc>
                <a:spcPct val="107000"/>
              </a:lnSpc>
              <a:spcBef>
                <a:spcPts val="0"/>
              </a:spcBef>
              <a:spcAft>
                <a:spcPts val="600"/>
              </a:spcAft>
              <a:tabLst>
                <a:tab pos="685800" algn="l"/>
              </a:tabLst>
            </a:pPr>
            <a:r>
              <a:rPr lang="en-US" sz="2150" b="1" dirty="0">
                <a:latin typeface="Georgia" panose="02040502050405020303" pitchFamily="18" charset="0"/>
                <a:cs typeface="Times New Roman" panose="02020603050405020304" pitchFamily="18" charset="0"/>
              </a:rPr>
              <a:t>2-5: 12.7%</a:t>
            </a:r>
          </a:p>
          <a:p>
            <a:pPr marL="614363" lvl="1" indent="-214313">
              <a:lnSpc>
                <a:spcPct val="107000"/>
              </a:lnSpc>
              <a:spcBef>
                <a:spcPts val="0"/>
              </a:spcBef>
              <a:spcAft>
                <a:spcPts val="600"/>
              </a:spcAft>
              <a:tabLst>
                <a:tab pos="685800" algn="l"/>
              </a:tabLst>
            </a:pPr>
            <a:r>
              <a:rPr lang="en-US" sz="2150" b="1" dirty="0">
                <a:latin typeface="Georgia" panose="02040502050405020303" pitchFamily="18" charset="0"/>
                <a:cs typeface="Times New Roman" panose="02020603050405020304" pitchFamily="18" charset="0"/>
              </a:rPr>
              <a:t>6-11: 20.7%</a:t>
            </a:r>
          </a:p>
          <a:p>
            <a:pPr marL="614363" lvl="1" indent="-214313">
              <a:lnSpc>
                <a:spcPct val="107000"/>
              </a:lnSpc>
              <a:spcBef>
                <a:spcPts val="0"/>
              </a:spcBef>
              <a:spcAft>
                <a:spcPts val="600"/>
              </a:spcAft>
              <a:tabLst>
                <a:tab pos="685800" algn="l"/>
              </a:tabLst>
            </a:pPr>
            <a:r>
              <a:rPr lang="en-US" sz="2150" b="1" dirty="0">
                <a:latin typeface="Georgia" panose="02040502050405020303" pitchFamily="18" charset="0"/>
                <a:cs typeface="Times New Roman" panose="02020603050405020304" pitchFamily="18" charset="0"/>
              </a:rPr>
              <a:t>12-19: 22.2%</a:t>
            </a:r>
          </a:p>
          <a:p>
            <a:pPr marL="614363" lvl="1" indent="-214313">
              <a:lnSpc>
                <a:spcPct val="107000"/>
              </a:lnSpc>
              <a:spcBef>
                <a:spcPts val="0"/>
              </a:spcBef>
              <a:spcAft>
                <a:spcPts val="600"/>
              </a:spcAft>
              <a:tabLst>
                <a:tab pos="685800" algn="l"/>
              </a:tabLst>
            </a:pPr>
            <a:endParaRPr lang="en-US" sz="2150" b="1" dirty="0">
              <a:latin typeface="Georgia" panose="02040502050405020303" pitchFamily="18" charset="0"/>
              <a:cs typeface="Times New Roman" panose="02020603050405020304" pitchFamily="18" charset="0"/>
            </a:endParaRPr>
          </a:p>
          <a:p>
            <a:pPr marL="214313" indent="-214313">
              <a:lnSpc>
                <a:spcPct val="107000"/>
              </a:lnSpc>
              <a:spcBef>
                <a:spcPts val="0"/>
              </a:spcBef>
              <a:spcAft>
                <a:spcPts val="600"/>
              </a:spcAft>
              <a:tabLst>
                <a:tab pos="685800" algn="l"/>
              </a:tabLst>
            </a:pPr>
            <a:endParaRPr lang="en-US" dirty="0"/>
          </a:p>
        </p:txBody>
      </p:sp>
      <p:sp>
        <p:nvSpPr>
          <p:cNvPr id="2" name="Slide Number Placeholder 1">
            <a:extLst>
              <a:ext uri="{FF2B5EF4-FFF2-40B4-BE49-F238E27FC236}">
                <a16:creationId xmlns:a16="http://schemas.microsoft.com/office/drawing/2014/main" id="{47DCF8EE-7580-F4C0-EB39-A2190F9B4D95}"/>
              </a:ext>
            </a:extLst>
          </p:cNvPr>
          <p:cNvSpPr>
            <a:spLocks noGrp="1"/>
          </p:cNvSpPr>
          <p:nvPr>
            <p:ph type="sldNum" sz="quarter" idx="12"/>
          </p:nvPr>
        </p:nvSpPr>
        <p:spPr/>
        <p:txBody>
          <a:bodyPr/>
          <a:lstStyle/>
          <a:p>
            <a:fld id="{84AC28E3-00D6-4682-BCAB-2932672799A0}" type="slidenum">
              <a:rPr lang="en-US" smtClean="0"/>
              <a:t>13</a:t>
            </a:fld>
            <a:endParaRPr lang="en-US"/>
          </a:p>
        </p:txBody>
      </p:sp>
      <p:pic>
        <p:nvPicPr>
          <p:cNvPr id="9" name="Content Placeholder 8">
            <a:extLst>
              <a:ext uri="{FF2B5EF4-FFF2-40B4-BE49-F238E27FC236}">
                <a16:creationId xmlns:a16="http://schemas.microsoft.com/office/drawing/2014/main" id="{44942912-E95A-669C-1B20-1CBD36A2DF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544978"/>
            <a:ext cx="4038600" cy="2704419"/>
          </a:xfrm>
        </p:spPr>
      </p:pic>
    </p:spTree>
    <p:extLst>
      <p:ext uri="{BB962C8B-B14F-4D97-AF65-F5344CB8AC3E}">
        <p14:creationId xmlns:p14="http://schemas.microsoft.com/office/powerpoint/2010/main" val="113649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ADE8C-DC46-47F5-8A9F-8860CCC8F131}"/>
              </a:ext>
            </a:extLst>
          </p:cNvPr>
          <p:cNvSpPr>
            <a:spLocks noGrp="1"/>
          </p:cNvSpPr>
          <p:nvPr>
            <p:ph type="title"/>
          </p:nvPr>
        </p:nvSpPr>
        <p:spPr>
          <a:xfrm>
            <a:off x="457200" y="416593"/>
            <a:ext cx="8229600" cy="857250"/>
          </a:xfrm>
        </p:spPr>
        <p:txBody>
          <a:bodyPr>
            <a:normAutofit fontScale="90000"/>
          </a:bodyPr>
          <a:lstStyle/>
          <a:p>
            <a:r>
              <a:rPr lang="en-US" b="1" dirty="0">
                <a:latin typeface="Georgia" panose="02040502050405020303" pitchFamily="18" charset="0"/>
              </a:rPr>
              <a:t>Type II Diabetes</a:t>
            </a:r>
            <a:br>
              <a:rPr lang="en-US" b="1" dirty="0">
                <a:latin typeface="Georgia" panose="02040502050405020303" pitchFamily="18" charset="0"/>
              </a:rPr>
            </a:br>
            <a:endParaRPr lang="en-US" dirty="0"/>
          </a:p>
        </p:txBody>
      </p:sp>
      <p:sp>
        <p:nvSpPr>
          <p:cNvPr id="6" name="Content Placeholder 5">
            <a:extLst>
              <a:ext uri="{FF2B5EF4-FFF2-40B4-BE49-F238E27FC236}">
                <a16:creationId xmlns:a16="http://schemas.microsoft.com/office/drawing/2014/main" id="{3FF81C7A-0F96-9109-71C0-0A90741A162F}"/>
              </a:ext>
            </a:extLst>
          </p:cNvPr>
          <p:cNvSpPr>
            <a:spLocks noGrp="1"/>
          </p:cNvSpPr>
          <p:nvPr>
            <p:ph sz="half" idx="1"/>
          </p:nvPr>
        </p:nvSpPr>
        <p:spPr/>
        <p:txBody>
          <a:bodyPr>
            <a:normAutofit/>
          </a:bodyPr>
          <a:lstStyle/>
          <a:p>
            <a:pPr marL="0" indent="0">
              <a:buNone/>
            </a:pPr>
            <a:endParaRPr lang="en-US" sz="1800" b="1" dirty="0">
              <a:latin typeface="Georgia" panose="02040502050405020303" pitchFamily="18" charset="0"/>
            </a:endParaRPr>
          </a:p>
          <a:p>
            <a:pPr marL="157163"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Arial" panose="020B0604020202020204" pitchFamily="34" charset="0"/>
              </a:rPr>
              <a:t>37.3 million people in United States have diabetes</a:t>
            </a:r>
            <a:r>
              <a:rPr lang="en-US" sz="2200" b="1" baseline="30000" dirty="0">
                <a:latin typeface="Georgia" panose="02040502050405020303" pitchFamily="18" charset="0"/>
                <a:ea typeface="Calibri" panose="020F0502020204030204" pitchFamily="34" charset="0"/>
                <a:cs typeface="Arial" panose="020B0604020202020204" pitchFamily="34" charset="0"/>
              </a:rPr>
              <a:t>.</a:t>
            </a:r>
          </a:p>
          <a:p>
            <a:pPr marL="557213" lvl="1"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Arial" panose="020B0604020202020204" pitchFamily="34" charset="0"/>
              </a:rPr>
              <a:t>1 in 10 diagnosed</a:t>
            </a:r>
          </a:p>
          <a:p>
            <a:pPr marL="557213" lvl="1"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Arial" panose="020B0604020202020204" pitchFamily="34" charset="0"/>
              </a:rPr>
              <a:t>1 in 5  undiagnosed</a:t>
            </a:r>
          </a:p>
          <a:p>
            <a:pPr marL="100013"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Arial" panose="020B0604020202020204" pitchFamily="34" charset="0"/>
              </a:rPr>
              <a:t>Projected to increase to 54.9 million by 2030.</a:t>
            </a:r>
            <a:endParaRPr lang="en-US" sz="2200" b="1" dirty="0">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9" name="Content Placeholder 8">
            <a:extLst>
              <a:ext uri="{FF2B5EF4-FFF2-40B4-BE49-F238E27FC236}">
                <a16:creationId xmlns:a16="http://schemas.microsoft.com/office/drawing/2014/main" id="{6EB5B0ED-160F-3B66-ADF8-5656489B5DB9}"/>
              </a:ext>
            </a:extLst>
          </p:cNvPr>
          <p:cNvPicPr>
            <a:picLocks noGrp="1" noChangeAspect="1"/>
          </p:cNvPicPr>
          <p:nvPr>
            <p:ph sz="half" idx="2"/>
          </p:nvPr>
        </p:nvPicPr>
        <p:blipFill>
          <a:blip r:embed="rId3"/>
          <a:stretch>
            <a:fillRect/>
          </a:stretch>
        </p:blipFill>
        <p:spPr>
          <a:xfrm>
            <a:off x="4800600" y="1428750"/>
            <a:ext cx="3886200" cy="2628649"/>
          </a:xfrm>
        </p:spPr>
      </p:pic>
      <p:sp>
        <p:nvSpPr>
          <p:cNvPr id="2" name="Slide Number Placeholder 1">
            <a:extLst>
              <a:ext uri="{FF2B5EF4-FFF2-40B4-BE49-F238E27FC236}">
                <a16:creationId xmlns:a16="http://schemas.microsoft.com/office/drawing/2014/main" id="{8B1DE5A3-0BEB-7A58-45FC-AA411F815DBD}"/>
              </a:ext>
            </a:extLst>
          </p:cNvPr>
          <p:cNvSpPr>
            <a:spLocks noGrp="1"/>
          </p:cNvSpPr>
          <p:nvPr>
            <p:ph type="sldNum" sz="quarter" idx="12"/>
          </p:nvPr>
        </p:nvSpPr>
        <p:spPr/>
        <p:txBody>
          <a:bodyPr/>
          <a:lstStyle/>
          <a:p>
            <a:fld id="{84AC28E3-00D6-4682-BCAB-2932672799A0}" type="slidenum">
              <a:rPr lang="en-US" smtClean="0"/>
              <a:t>14</a:t>
            </a:fld>
            <a:endParaRPr lang="en-US"/>
          </a:p>
        </p:txBody>
      </p:sp>
    </p:spTree>
    <p:extLst>
      <p:ext uri="{BB962C8B-B14F-4D97-AF65-F5344CB8AC3E}">
        <p14:creationId xmlns:p14="http://schemas.microsoft.com/office/powerpoint/2010/main" val="274228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ADE8C-DC46-47F5-8A9F-8860CCC8F131}"/>
              </a:ext>
            </a:extLst>
          </p:cNvPr>
          <p:cNvSpPr>
            <a:spLocks noGrp="1"/>
          </p:cNvSpPr>
          <p:nvPr>
            <p:ph type="title"/>
          </p:nvPr>
        </p:nvSpPr>
        <p:spPr>
          <a:xfrm>
            <a:off x="457200" y="375367"/>
            <a:ext cx="8229600" cy="857250"/>
          </a:xfrm>
        </p:spPr>
        <p:txBody>
          <a:bodyPr anchor="ctr">
            <a:normAutofit fontScale="90000"/>
          </a:bodyPr>
          <a:lstStyle/>
          <a:p>
            <a:pPr>
              <a:lnSpc>
                <a:spcPct val="90000"/>
              </a:lnSpc>
            </a:pPr>
            <a:r>
              <a:rPr lang="en-US" sz="3600" b="1" dirty="0">
                <a:latin typeface="Georgia" panose="02040502050405020303" pitchFamily="18" charset="0"/>
              </a:rPr>
              <a:t>Cardiovascular Disease </a:t>
            </a:r>
            <a:br>
              <a:rPr lang="en-US" sz="2400" b="1" dirty="0"/>
            </a:br>
            <a:endParaRPr lang="en-US" sz="2400" dirty="0"/>
          </a:p>
        </p:txBody>
      </p:sp>
      <p:sp>
        <p:nvSpPr>
          <p:cNvPr id="6" name="Content Placeholder 5">
            <a:extLst>
              <a:ext uri="{FF2B5EF4-FFF2-40B4-BE49-F238E27FC236}">
                <a16:creationId xmlns:a16="http://schemas.microsoft.com/office/drawing/2014/main" id="{3FF81C7A-0F96-9109-71C0-0A90741A162F}"/>
              </a:ext>
            </a:extLst>
          </p:cNvPr>
          <p:cNvSpPr>
            <a:spLocks noGrp="1"/>
          </p:cNvSpPr>
          <p:nvPr>
            <p:ph sz="half" idx="1"/>
          </p:nvPr>
        </p:nvSpPr>
        <p:spPr>
          <a:xfrm>
            <a:off x="457200" y="1200150"/>
            <a:ext cx="4038600" cy="3394075"/>
          </a:xfrm>
        </p:spPr>
        <p:txBody>
          <a:bodyPr>
            <a:normAutofit/>
          </a:bodyPr>
          <a:lstStyle/>
          <a:p>
            <a:pPr marL="0" indent="0">
              <a:lnSpc>
                <a:spcPct val="90000"/>
              </a:lnSpc>
              <a:buNone/>
            </a:pPr>
            <a:endParaRPr lang="en-US" sz="2600" b="1" dirty="0"/>
          </a:p>
          <a:p>
            <a:pPr marL="157163" indent="-214313">
              <a:lnSpc>
                <a:spcPct val="90000"/>
              </a:lnSpc>
              <a:spcBef>
                <a:spcPts val="0"/>
              </a:spcBef>
              <a:spcAft>
                <a:spcPts val="600"/>
              </a:spcAft>
              <a:tabLst>
                <a:tab pos="685800" algn="l"/>
              </a:tabLst>
            </a:pPr>
            <a:r>
              <a:rPr lang="en-US" sz="2600" b="1" dirty="0"/>
              <a:t>121.5 million adults in United States have cardiovascular disease.</a:t>
            </a:r>
            <a:endParaRPr lang="en-US" sz="2600" b="1" baseline="30000" dirty="0"/>
          </a:p>
          <a:p>
            <a:pPr marL="557213" lvl="1" indent="-214313">
              <a:lnSpc>
                <a:spcPct val="90000"/>
              </a:lnSpc>
              <a:spcBef>
                <a:spcPts val="0"/>
              </a:spcBef>
              <a:spcAft>
                <a:spcPts val="600"/>
              </a:spcAft>
              <a:tabLst>
                <a:tab pos="685800" algn="l"/>
              </a:tabLst>
            </a:pPr>
            <a:r>
              <a:rPr lang="en-US" sz="2600" b="1" dirty="0"/>
              <a:t>1 in 10 diagnosed</a:t>
            </a:r>
          </a:p>
          <a:p>
            <a:pPr marL="557213" lvl="1" indent="-214313">
              <a:lnSpc>
                <a:spcPct val="90000"/>
              </a:lnSpc>
              <a:spcBef>
                <a:spcPts val="0"/>
              </a:spcBef>
              <a:spcAft>
                <a:spcPts val="600"/>
              </a:spcAft>
              <a:tabLst>
                <a:tab pos="685800" algn="l"/>
              </a:tabLst>
            </a:pPr>
            <a:r>
              <a:rPr lang="en-US" sz="2600" b="1" dirty="0"/>
              <a:t>1 in 5  undiagnosed</a:t>
            </a:r>
          </a:p>
          <a:p>
            <a:pPr marL="100013" indent="-214313">
              <a:lnSpc>
                <a:spcPct val="90000"/>
              </a:lnSpc>
              <a:spcBef>
                <a:spcPts val="0"/>
              </a:spcBef>
              <a:spcAft>
                <a:spcPts val="600"/>
              </a:spcAft>
              <a:tabLst>
                <a:tab pos="685800" algn="l"/>
              </a:tabLst>
            </a:pPr>
            <a:r>
              <a:rPr lang="en-US" sz="2600" b="1" dirty="0"/>
              <a:t>116.4 million adults have hypertension</a:t>
            </a:r>
          </a:p>
          <a:p>
            <a:pPr>
              <a:lnSpc>
                <a:spcPct val="90000"/>
              </a:lnSpc>
            </a:pPr>
            <a:endParaRPr lang="en-US" sz="2600" dirty="0"/>
          </a:p>
        </p:txBody>
      </p:sp>
      <p:pic>
        <p:nvPicPr>
          <p:cNvPr id="11" name="Content Placeholder 10">
            <a:extLst>
              <a:ext uri="{FF2B5EF4-FFF2-40B4-BE49-F238E27FC236}">
                <a16:creationId xmlns:a16="http://schemas.microsoft.com/office/drawing/2014/main" id="{00084325-9425-4D2E-974E-4D70E1200199}"/>
              </a:ext>
            </a:extLst>
          </p:cNvPr>
          <p:cNvPicPr>
            <a:picLocks noGrp="1" noChangeAspect="1"/>
          </p:cNvPicPr>
          <p:nvPr>
            <p:ph sz="half" idx="2"/>
          </p:nvPr>
        </p:nvPicPr>
        <p:blipFill>
          <a:blip r:embed="rId3"/>
          <a:stretch>
            <a:fillRect/>
          </a:stretch>
        </p:blipFill>
        <p:spPr>
          <a:xfrm>
            <a:off x="4648200" y="1244293"/>
            <a:ext cx="4038600" cy="3305788"/>
          </a:xfrm>
          <a:noFill/>
        </p:spPr>
      </p:pic>
      <p:sp>
        <p:nvSpPr>
          <p:cNvPr id="2" name="Slide Number Placeholder 1">
            <a:extLst>
              <a:ext uri="{FF2B5EF4-FFF2-40B4-BE49-F238E27FC236}">
                <a16:creationId xmlns:a16="http://schemas.microsoft.com/office/drawing/2014/main" id="{8B1DE5A3-0BEB-7A58-45FC-AA411F815DBD}"/>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15</a:t>
            </a:fld>
            <a:endParaRPr lang="en-US"/>
          </a:p>
        </p:txBody>
      </p:sp>
    </p:spTree>
    <p:extLst>
      <p:ext uri="{BB962C8B-B14F-4D97-AF65-F5344CB8AC3E}">
        <p14:creationId xmlns:p14="http://schemas.microsoft.com/office/powerpoint/2010/main" val="312942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ADE8C-DC46-47F5-8A9F-8860CCC8F131}"/>
              </a:ext>
            </a:extLst>
          </p:cNvPr>
          <p:cNvSpPr>
            <a:spLocks noGrp="1"/>
          </p:cNvSpPr>
          <p:nvPr>
            <p:ph type="title"/>
          </p:nvPr>
        </p:nvSpPr>
        <p:spPr>
          <a:xfrm>
            <a:off x="457200" y="375367"/>
            <a:ext cx="8229600" cy="857250"/>
          </a:xfrm>
        </p:spPr>
        <p:txBody>
          <a:bodyPr anchor="ctr">
            <a:normAutofit fontScale="90000"/>
          </a:bodyPr>
          <a:lstStyle/>
          <a:p>
            <a:pPr>
              <a:lnSpc>
                <a:spcPct val="90000"/>
              </a:lnSpc>
            </a:pPr>
            <a:r>
              <a:rPr lang="en-US" sz="3600" b="1" dirty="0">
                <a:latin typeface="Georgia" panose="02040502050405020303" pitchFamily="18" charset="0"/>
              </a:rPr>
              <a:t>Tobacco Use </a:t>
            </a:r>
            <a:br>
              <a:rPr lang="en-US" sz="2400" b="1" dirty="0"/>
            </a:br>
            <a:endParaRPr lang="en-US" sz="2400" dirty="0"/>
          </a:p>
        </p:txBody>
      </p:sp>
      <p:sp>
        <p:nvSpPr>
          <p:cNvPr id="6" name="Content Placeholder 5">
            <a:extLst>
              <a:ext uri="{FF2B5EF4-FFF2-40B4-BE49-F238E27FC236}">
                <a16:creationId xmlns:a16="http://schemas.microsoft.com/office/drawing/2014/main" id="{3FF81C7A-0F96-9109-71C0-0A90741A162F}"/>
              </a:ext>
            </a:extLst>
          </p:cNvPr>
          <p:cNvSpPr>
            <a:spLocks noGrp="1"/>
          </p:cNvSpPr>
          <p:nvPr>
            <p:ph sz="half" idx="1"/>
          </p:nvPr>
        </p:nvSpPr>
        <p:spPr>
          <a:xfrm>
            <a:off x="457200" y="1200150"/>
            <a:ext cx="4038600" cy="3394075"/>
          </a:xfrm>
        </p:spPr>
        <p:txBody>
          <a:bodyPr>
            <a:normAutofit/>
          </a:bodyPr>
          <a:lstStyle/>
          <a:p>
            <a:pPr marL="0" indent="0">
              <a:lnSpc>
                <a:spcPct val="90000"/>
              </a:lnSpc>
              <a:buNone/>
            </a:pPr>
            <a:endParaRPr lang="en-US" sz="2600" b="1" dirty="0"/>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22% aged 12 or older use tobacco products, e-cigarettes or vape.</a:t>
            </a:r>
          </a:p>
          <a:p>
            <a:pPr marL="157163" indent="-214313">
              <a:lnSpc>
                <a:spcPct val="90000"/>
              </a:lnSpc>
              <a:spcBef>
                <a:spcPts val="0"/>
              </a:spcBef>
              <a:spcAft>
                <a:spcPts val="600"/>
              </a:spcAft>
              <a:tabLst>
                <a:tab pos="685800" algn="l"/>
              </a:tabLst>
            </a:pPr>
            <a:r>
              <a:rPr lang="en-US" sz="1800" b="1" dirty="0">
                <a:latin typeface="Georgia" panose="02040502050405020303" pitchFamily="18" charset="0"/>
              </a:rPr>
              <a:t>1 in 20  routinely uses vaping product</a:t>
            </a:r>
            <a:endParaRPr lang="en-US" sz="1800" dirty="0">
              <a:latin typeface="Georgia" panose="02040502050405020303" pitchFamily="18" charset="0"/>
            </a:endParaRPr>
          </a:p>
        </p:txBody>
      </p:sp>
      <p:sp>
        <p:nvSpPr>
          <p:cNvPr id="2" name="Slide Number Placeholder 1">
            <a:extLst>
              <a:ext uri="{FF2B5EF4-FFF2-40B4-BE49-F238E27FC236}">
                <a16:creationId xmlns:a16="http://schemas.microsoft.com/office/drawing/2014/main" id="{8B1DE5A3-0BEB-7A58-45FC-AA411F815DBD}"/>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16</a:t>
            </a:fld>
            <a:endParaRPr lang="en-US"/>
          </a:p>
        </p:txBody>
      </p:sp>
      <p:pic>
        <p:nvPicPr>
          <p:cNvPr id="8" name="Picture 7">
            <a:extLst>
              <a:ext uri="{FF2B5EF4-FFF2-40B4-BE49-F238E27FC236}">
                <a16:creationId xmlns:a16="http://schemas.microsoft.com/office/drawing/2014/main" id="{724958E7-A9AC-ED94-DE82-2B8D495EB2B3}"/>
              </a:ext>
            </a:extLst>
          </p:cNvPr>
          <p:cNvPicPr>
            <a:picLocks noChangeAspect="1"/>
          </p:cNvPicPr>
          <p:nvPr/>
        </p:nvPicPr>
        <p:blipFill>
          <a:blip r:embed="rId3"/>
          <a:stretch>
            <a:fillRect/>
          </a:stretch>
        </p:blipFill>
        <p:spPr>
          <a:xfrm>
            <a:off x="5872164" y="1581151"/>
            <a:ext cx="2167086" cy="2167086"/>
          </a:xfrm>
          <a:prstGeom prst="rect">
            <a:avLst/>
          </a:prstGeom>
        </p:spPr>
      </p:pic>
    </p:spTree>
    <p:extLst>
      <p:ext uri="{BB962C8B-B14F-4D97-AF65-F5344CB8AC3E}">
        <p14:creationId xmlns:p14="http://schemas.microsoft.com/office/powerpoint/2010/main" val="243423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ADE8C-DC46-47F5-8A9F-8860CCC8F131}"/>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3600" b="1" dirty="0">
                <a:latin typeface="Georgia" panose="02040502050405020303" pitchFamily="18" charset="0"/>
              </a:rPr>
              <a:t>Mental Health </a:t>
            </a:r>
            <a:br>
              <a:rPr lang="en-US" sz="2400" b="1" dirty="0"/>
            </a:br>
            <a:endParaRPr lang="en-US" sz="2400" dirty="0"/>
          </a:p>
        </p:txBody>
      </p:sp>
      <p:sp>
        <p:nvSpPr>
          <p:cNvPr id="6" name="Content Placeholder 5">
            <a:extLst>
              <a:ext uri="{FF2B5EF4-FFF2-40B4-BE49-F238E27FC236}">
                <a16:creationId xmlns:a16="http://schemas.microsoft.com/office/drawing/2014/main" id="{3FF81C7A-0F96-9109-71C0-0A90741A162F}"/>
              </a:ext>
            </a:extLst>
          </p:cNvPr>
          <p:cNvSpPr>
            <a:spLocks noGrp="1"/>
          </p:cNvSpPr>
          <p:nvPr>
            <p:ph idx="1"/>
          </p:nvPr>
        </p:nvSpPr>
        <p:spPr/>
        <p:txBody>
          <a:bodyPr>
            <a:normAutofit/>
          </a:bodyPr>
          <a:lstStyle/>
          <a:p>
            <a:pPr marL="0" indent="0">
              <a:lnSpc>
                <a:spcPct val="90000"/>
              </a:lnSpc>
              <a:buNone/>
            </a:pPr>
            <a:endParaRPr lang="en-US" sz="2600" b="1" dirty="0"/>
          </a:p>
          <a:p>
            <a:pPr>
              <a:lnSpc>
                <a:spcPct val="90000"/>
              </a:lnSpc>
            </a:pPr>
            <a:endParaRPr lang="en-US" sz="2600" dirty="0"/>
          </a:p>
        </p:txBody>
      </p:sp>
      <p:sp>
        <p:nvSpPr>
          <p:cNvPr id="2" name="Slide Number Placeholder 1">
            <a:extLst>
              <a:ext uri="{FF2B5EF4-FFF2-40B4-BE49-F238E27FC236}">
                <a16:creationId xmlns:a16="http://schemas.microsoft.com/office/drawing/2014/main" id="{8B1DE5A3-0BEB-7A58-45FC-AA411F815DBD}"/>
              </a:ext>
            </a:extLst>
          </p:cNvPr>
          <p:cNvSpPr>
            <a:spLocks noGrp="1"/>
          </p:cNvSpPr>
          <p:nvPr>
            <p:ph type="sldNum" sz="quarter" idx="12"/>
          </p:nvPr>
        </p:nvSpPr>
        <p:spPr/>
        <p:txBody>
          <a:bodyPr anchor="ctr">
            <a:normAutofit/>
          </a:bodyPr>
          <a:lstStyle/>
          <a:p>
            <a:pPr>
              <a:spcAft>
                <a:spcPts val="600"/>
              </a:spcAft>
            </a:pPr>
            <a:fld id="{84AC28E3-00D6-4682-BCAB-2932672799A0}" type="slidenum">
              <a:rPr lang="en-US" smtClean="0"/>
              <a:pPr>
                <a:spcAft>
                  <a:spcPts val="600"/>
                </a:spcAft>
              </a:pPr>
              <a:t>17</a:t>
            </a:fld>
            <a:endParaRPr lang="en-US"/>
          </a:p>
        </p:txBody>
      </p:sp>
      <p:pic>
        <p:nvPicPr>
          <p:cNvPr id="2052" name="Picture 4" descr="The Implications of COVID-19 for Mental Health and Substance Use | KFF">
            <a:extLst>
              <a:ext uri="{FF2B5EF4-FFF2-40B4-BE49-F238E27FC236}">
                <a16:creationId xmlns:a16="http://schemas.microsoft.com/office/drawing/2014/main" id="{AE98E545-747C-39ED-DA4E-C0CF47099EA9}"/>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752600" y="1237801"/>
            <a:ext cx="5410200" cy="283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4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9A94-E0AC-7A30-332B-E542890302A5}"/>
              </a:ext>
            </a:extLst>
          </p:cNvPr>
          <p:cNvSpPr>
            <a:spLocks noGrp="1"/>
          </p:cNvSpPr>
          <p:nvPr>
            <p:ph type="title"/>
          </p:nvPr>
        </p:nvSpPr>
        <p:spPr/>
        <p:txBody>
          <a:bodyPr/>
          <a:lstStyle/>
          <a:p>
            <a:r>
              <a:rPr lang="en-US" sz="3600" b="1" dirty="0">
                <a:latin typeface="Georgia" panose="02040502050405020303" pitchFamily="18" charset="0"/>
              </a:rPr>
              <a:t>Leading Causes of Death</a:t>
            </a:r>
            <a:r>
              <a:rPr lang="en-US" dirty="0">
                <a:latin typeface="Georgia" panose="02040502050405020303" pitchFamily="18" charset="0"/>
              </a:rPr>
              <a:t>	</a:t>
            </a:r>
          </a:p>
        </p:txBody>
      </p:sp>
      <p:sp>
        <p:nvSpPr>
          <p:cNvPr id="3" name="Text Placeholder 2">
            <a:extLst>
              <a:ext uri="{FF2B5EF4-FFF2-40B4-BE49-F238E27FC236}">
                <a16:creationId xmlns:a16="http://schemas.microsoft.com/office/drawing/2014/main" id="{B7B217DF-A2C3-B8FD-6B39-FC4609897AE6}"/>
              </a:ext>
            </a:extLst>
          </p:cNvPr>
          <p:cNvSpPr>
            <a:spLocks noGrp="1"/>
          </p:cNvSpPr>
          <p:nvPr>
            <p:ph type="body" idx="1"/>
          </p:nvPr>
        </p:nvSpPr>
        <p:spPr/>
        <p:txBody>
          <a:bodyPr/>
          <a:lstStyle/>
          <a:p>
            <a:r>
              <a:rPr lang="en-US" dirty="0">
                <a:latin typeface="Georgia" panose="02040502050405020303" pitchFamily="18" charset="0"/>
              </a:rPr>
              <a:t>1900:	</a:t>
            </a:r>
          </a:p>
        </p:txBody>
      </p:sp>
      <p:sp>
        <p:nvSpPr>
          <p:cNvPr id="5" name="Text Placeholder 4">
            <a:extLst>
              <a:ext uri="{FF2B5EF4-FFF2-40B4-BE49-F238E27FC236}">
                <a16:creationId xmlns:a16="http://schemas.microsoft.com/office/drawing/2014/main" id="{97BC0DFD-699E-1392-4E25-9C03CFE05D6E}"/>
              </a:ext>
            </a:extLst>
          </p:cNvPr>
          <p:cNvSpPr>
            <a:spLocks noGrp="1"/>
          </p:cNvSpPr>
          <p:nvPr>
            <p:ph type="body" sz="quarter" idx="3"/>
          </p:nvPr>
        </p:nvSpPr>
        <p:spPr/>
        <p:txBody>
          <a:bodyPr/>
          <a:lstStyle/>
          <a:p>
            <a:r>
              <a:rPr lang="en-US" dirty="0">
                <a:latin typeface="Georgia" panose="02040502050405020303" pitchFamily="18" charset="0"/>
              </a:rPr>
              <a:t>2018</a:t>
            </a:r>
            <a:r>
              <a:rPr lang="en-US" dirty="0"/>
              <a:t>:</a:t>
            </a:r>
          </a:p>
        </p:txBody>
      </p:sp>
      <p:graphicFrame>
        <p:nvGraphicFramePr>
          <p:cNvPr id="7" name="Content Placeholder 6">
            <a:extLst>
              <a:ext uri="{FF2B5EF4-FFF2-40B4-BE49-F238E27FC236}">
                <a16:creationId xmlns:a16="http://schemas.microsoft.com/office/drawing/2014/main" id="{6DAB499E-9BB2-3D98-37FE-AEB8917ED9AD}"/>
              </a:ext>
            </a:extLst>
          </p:cNvPr>
          <p:cNvGraphicFramePr>
            <a:graphicFrameLocks noGrp="1"/>
          </p:cNvGraphicFramePr>
          <p:nvPr>
            <p:ph sz="half" idx="2"/>
            <p:extLst>
              <p:ext uri="{D42A27DB-BD31-4B8C-83A1-F6EECF244321}">
                <p14:modId xmlns:p14="http://schemas.microsoft.com/office/powerpoint/2010/main" val="3231147904"/>
              </p:ext>
            </p:extLst>
          </p:nvPr>
        </p:nvGraphicFramePr>
        <p:xfrm>
          <a:off x="306164" y="1744144"/>
          <a:ext cx="4293678" cy="2571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C716A5A2-1757-1947-4D49-00C8CBE5F422}"/>
              </a:ext>
            </a:extLst>
          </p:cNvPr>
          <p:cNvGraphicFramePr>
            <a:graphicFrameLocks noGrp="1"/>
          </p:cNvGraphicFramePr>
          <p:nvPr>
            <p:ph sz="quarter" idx="4"/>
            <p:extLst>
              <p:ext uri="{D42A27DB-BD31-4B8C-83A1-F6EECF244321}">
                <p14:modId xmlns:p14="http://schemas.microsoft.com/office/powerpoint/2010/main" val="901410097"/>
              </p:ext>
            </p:extLst>
          </p:nvPr>
        </p:nvGraphicFramePr>
        <p:xfrm>
          <a:off x="4599842" y="2000976"/>
          <a:ext cx="4000500" cy="231457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9410D74C-E420-F744-CA75-5393F29857EA}"/>
              </a:ext>
            </a:extLst>
          </p:cNvPr>
          <p:cNvSpPr>
            <a:spLocks noGrp="1"/>
          </p:cNvSpPr>
          <p:nvPr>
            <p:ph type="sldNum" sz="quarter" idx="12"/>
          </p:nvPr>
        </p:nvSpPr>
        <p:spPr/>
        <p:txBody>
          <a:bodyPr/>
          <a:lstStyle/>
          <a:p>
            <a:fld id="{84AC28E3-00D6-4682-BCAB-2932672799A0}" type="slidenum">
              <a:rPr lang="en-US" smtClean="0"/>
              <a:t>18</a:t>
            </a:fld>
            <a:endParaRPr lang="en-US"/>
          </a:p>
        </p:txBody>
      </p:sp>
    </p:spTree>
    <p:extLst>
      <p:ext uri="{BB962C8B-B14F-4D97-AF65-F5344CB8AC3E}">
        <p14:creationId xmlns:p14="http://schemas.microsoft.com/office/powerpoint/2010/main" val="45274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A3D1D16-2C6E-1E22-91D4-FDC55B71F990}"/>
              </a:ext>
            </a:extLst>
          </p:cNvPr>
          <p:cNvSpPr>
            <a:spLocks noGrp="1"/>
          </p:cNvSpPr>
          <p:nvPr>
            <p:ph type="title"/>
          </p:nvPr>
        </p:nvSpPr>
        <p:spPr/>
        <p:txBody>
          <a:bodyPr>
            <a:normAutofit/>
          </a:bodyPr>
          <a:lstStyle/>
          <a:p>
            <a:r>
              <a:rPr lang="en-US" sz="3600" b="1" dirty="0">
                <a:latin typeface="Georgia" panose="02040502050405020303" pitchFamily="18" charset="0"/>
              </a:rPr>
              <a:t>Lifestyle Factors</a:t>
            </a:r>
          </a:p>
        </p:txBody>
      </p:sp>
      <p:sp>
        <p:nvSpPr>
          <p:cNvPr id="11" name="Content Placeholder 10">
            <a:extLst>
              <a:ext uri="{FF2B5EF4-FFF2-40B4-BE49-F238E27FC236}">
                <a16:creationId xmlns:a16="http://schemas.microsoft.com/office/drawing/2014/main" id="{68A4AE18-1937-A4A1-ACA2-095050C099B5}"/>
              </a:ext>
            </a:extLst>
          </p:cNvPr>
          <p:cNvSpPr>
            <a:spLocks noGrp="1"/>
          </p:cNvSpPr>
          <p:nvPr>
            <p:ph sz="half" idx="1"/>
          </p:nvPr>
        </p:nvSpPr>
        <p:spPr/>
        <p:txBody>
          <a:bodyPr/>
          <a:lstStyle/>
          <a:p>
            <a:r>
              <a:rPr lang="en-US" sz="2800" b="1" dirty="0">
                <a:solidFill>
                  <a:schemeClr val="tx1"/>
                </a:solidFill>
                <a:latin typeface="Georgia" panose="02040502050405020303" pitchFamily="18" charset="0"/>
              </a:rPr>
              <a:t>Most deaths from chronic illness in the US are preventable and related to           </a:t>
            </a:r>
            <a:r>
              <a:rPr lang="en-US" sz="2800" b="1" i="1" u="sng" dirty="0">
                <a:solidFill>
                  <a:schemeClr val="tx1"/>
                </a:solidFill>
                <a:latin typeface="Georgia" panose="02040502050405020303" pitchFamily="18" charset="0"/>
              </a:rPr>
              <a:t>how we live</a:t>
            </a:r>
            <a:r>
              <a:rPr lang="en-US" sz="2800" b="1" u="sng" dirty="0">
                <a:solidFill>
                  <a:schemeClr val="tx1"/>
                </a:solidFill>
                <a:latin typeface="Georgia" panose="02040502050405020303" pitchFamily="18" charset="0"/>
              </a:rPr>
              <a:t>.</a:t>
            </a:r>
            <a:br>
              <a:rPr lang="en-US" dirty="0">
                <a:solidFill>
                  <a:schemeClr val="tx1"/>
                </a:solidFill>
                <a:latin typeface="Georgia" panose="02040502050405020303" pitchFamily="18" charset="0"/>
              </a:rPr>
            </a:br>
            <a:endParaRPr lang="en-US" dirty="0"/>
          </a:p>
          <a:p>
            <a:endParaRPr lang="en-US" dirty="0"/>
          </a:p>
        </p:txBody>
      </p:sp>
      <p:sp>
        <p:nvSpPr>
          <p:cNvPr id="3" name="Slide Number Placeholder 2">
            <a:extLst>
              <a:ext uri="{FF2B5EF4-FFF2-40B4-BE49-F238E27FC236}">
                <a16:creationId xmlns:a16="http://schemas.microsoft.com/office/drawing/2014/main" id="{D7D7B3AF-A4BD-209B-AFDF-48AA78D4CB0A}"/>
              </a:ext>
            </a:extLst>
          </p:cNvPr>
          <p:cNvSpPr>
            <a:spLocks noGrp="1"/>
          </p:cNvSpPr>
          <p:nvPr>
            <p:ph type="sldNum" sz="quarter" idx="12"/>
          </p:nvPr>
        </p:nvSpPr>
        <p:spPr/>
        <p:txBody>
          <a:bodyPr/>
          <a:lstStyle/>
          <a:p>
            <a:fld id="{84AC28E3-00D6-4682-BCAB-2932672799A0}" type="slidenum">
              <a:rPr lang="en-US" smtClean="0"/>
              <a:t>19</a:t>
            </a:fld>
            <a:endParaRPr lang="en-US"/>
          </a:p>
        </p:txBody>
      </p:sp>
      <p:graphicFrame>
        <p:nvGraphicFramePr>
          <p:cNvPr id="13" name="Content Placeholder 12">
            <a:extLst>
              <a:ext uri="{FF2B5EF4-FFF2-40B4-BE49-F238E27FC236}">
                <a16:creationId xmlns:a16="http://schemas.microsoft.com/office/drawing/2014/main" id="{F11BB7E5-7CD4-A92B-45D3-D8E34800D308}"/>
              </a:ext>
            </a:extLst>
          </p:cNvPr>
          <p:cNvGraphicFramePr>
            <a:graphicFrameLocks noGrp="1" noChangeAspect="1"/>
          </p:cNvGraphicFramePr>
          <p:nvPr>
            <p:ph sz="half" idx="2"/>
            <p:extLst>
              <p:ext uri="{D42A27DB-BD31-4B8C-83A1-F6EECF244321}">
                <p14:modId xmlns:p14="http://schemas.microsoft.com/office/powerpoint/2010/main" val="4203283649"/>
              </p:ext>
            </p:extLst>
          </p:nvPr>
        </p:nvGraphicFramePr>
        <p:xfrm>
          <a:off x="5105400" y="1524077"/>
          <a:ext cx="3148957" cy="2358551"/>
        </p:xfrm>
        <a:graphic>
          <a:graphicData uri="http://schemas.openxmlformats.org/presentationml/2006/ole">
            <mc:AlternateContent xmlns:mc="http://schemas.openxmlformats.org/markup-compatibility/2006">
              <mc:Choice xmlns:v="urn:schemas-microsoft-com:vml" Requires="v">
                <p:oleObj name="Bitmap Image" r:id="rId3" imgW="1973520" imgH="1478160" progId="Paint.Picture">
                  <p:embed/>
                </p:oleObj>
              </mc:Choice>
              <mc:Fallback>
                <p:oleObj name="Bitmap Image" r:id="rId3" imgW="1973520" imgH="1478160" progId="Paint.Picture">
                  <p:embed/>
                  <p:pic>
                    <p:nvPicPr>
                      <p:cNvPr id="13" name="Content Placeholder 12">
                        <a:extLst>
                          <a:ext uri="{FF2B5EF4-FFF2-40B4-BE49-F238E27FC236}">
                            <a16:creationId xmlns:a16="http://schemas.microsoft.com/office/drawing/2014/main" id="{F11BB7E5-7CD4-A92B-45D3-D8E34800D308}"/>
                          </a:ext>
                        </a:extLst>
                      </p:cNvPr>
                      <p:cNvPicPr/>
                      <p:nvPr/>
                    </p:nvPicPr>
                    <p:blipFill>
                      <a:blip r:embed="rId4"/>
                      <a:stretch>
                        <a:fillRect/>
                      </a:stretch>
                    </p:blipFill>
                    <p:spPr>
                      <a:xfrm>
                        <a:off x="5105400" y="1524077"/>
                        <a:ext cx="3148957" cy="2358551"/>
                      </a:xfrm>
                      <a:prstGeom prst="rect">
                        <a:avLst/>
                      </a:prstGeom>
                    </p:spPr>
                  </p:pic>
                </p:oleObj>
              </mc:Fallback>
            </mc:AlternateContent>
          </a:graphicData>
        </a:graphic>
      </p:graphicFrame>
    </p:spTree>
    <p:extLst>
      <p:ext uri="{BB962C8B-B14F-4D97-AF65-F5344CB8AC3E}">
        <p14:creationId xmlns:p14="http://schemas.microsoft.com/office/powerpoint/2010/main" val="23039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800" b="1" dirty="0">
                <a:latin typeface="Georgia" panose="02040502050405020303" pitchFamily="18" charset="0"/>
              </a:rPr>
              <a:t>Continuing Medical Education Credit Information</a:t>
            </a:r>
          </a:p>
        </p:txBody>
      </p:sp>
      <p:sp>
        <p:nvSpPr>
          <p:cNvPr id="5" name="Content Placeholder 2"/>
          <p:cNvSpPr>
            <a:spLocks noGrp="1"/>
          </p:cNvSpPr>
          <p:nvPr>
            <p:ph idx="1"/>
          </p:nvPr>
        </p:nvSpPr>
        <p:spPr/>
        <p:txBody>
          <a:bodyPr>
            <a:normAutofit lnSpcReduction="10000"/>
          </a:bodyPr>
          <a:lstStyle/>
          <a:p>
            <a:r>
              <a:rPr lang="en-US" sz="2400" b="1" dirty="0">
                <a:latin typeface="Georgia" panose="02040502050405020303" pitchFamily="18" charset="0"/>
              </a:rPr>
              <a:t>Activity Description/Statement of Need: </a:t>
            </a:r>
          </a:p>
          <a:p>
            <a:pPr marL="400050" lvl="1" indent="0">
              <a:buNone/>
            </a:pPr>
            <a:r>
              <a:rPr lang="en-US" sz="1700" b="1" dirty="0">
                <a:latin typeface="Georgia" panose="02040502050405020303" pitchFamily="18" charset="0"/>
              </a:rPr>
              <a:t>Evidence has shown that didactic and lab continuing education does a fantastic job of developing the cognitive knowledge of providers.  However, this classic educational model lacks in changing the practice of providers once the knowledge is gained.  This course will review the current literature and recommendations regarding mentoring to facilitate the use of that increased knowledge to improve clinical decision-making in practice.  Medical professionals, including physical therapists, should expect to achieve enhanced communication skills for other  and patients with or without referral.</a:t>
            </a:r>
            <a:endParaRPr lang="en-US" sz="2400" b="1" dirty="0">
              <a:latin typeface="Georgia" panose="02040502050405020303" pitchFamily="18" charset="0"/>
            </a:endParaRPr>
          </a:p>
          <a:p>
            <a:r>
              <a:rPr lang="en-US" sz="2400" b="1" dirty="0">
                <a:latin typeface="Georgia" panose="02040502050405020303" pitchFamily="18" charset="0"/>
              </a:rPr>
              <a:t>Target Audience:  All Providers</a:t>
            </a:r>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194-C095-CDE9-BB15-CBDE86C655AC}"/>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dirty="0">
                <a:latin typeface="Georgia" panose="02040502050405020303" pitchFamily="18" charset="0"/>
              </a:rPr>
              <a:t>Causes of Chronic Diseases</a:t>
            </a:r>
            <a:br>
              <a:rPr lang="en-US" sz="1800" dirty="0"/>
            </a:br>
            <a:endParaRPr lang="en-US" sz="1800" dirty="0"/>
          </a:p>
        </p:txBody>
      </p:sp>
      <p:sp>
        <p:nvSpPr>
          <p:cNvPr id="3" name="Slide Number Placeholder 2">
            <a:extLst>
              <a:ext uri="{FF2B5EF4-FFF2-40B4-BE49-F238E27FC236}">
                <a16:creationId xmlns:a16="http://schemas.microsoft.com/office/drawing/2014/main" id="{4B1B0E5C-17C5-2EE1-5A91-D5B645573431}"/>
              </a:ext>
            </a:extLst>
          </p:cNvPr>
          <p:cNvSpPr>
            <a:spLocks noGrp="1"/>
          </p:cNvSpPr>
          <p:nvPr>
            <p:ph type="sldNum" sz="quarter" idx="12"/>
          </p:nvPr>
        </p:nvSpPr>
        <p:spPr/>
        <p:txBody>
          <a:bodyPr/>
          <a:lstStyle/>
          <a:p>
            <a:fld id="{84AC28E3-00D6-4682-BCAB-2932672799A0}" type="slidenum">
              <a:rPr lang="en-US" smtClean="0"/>
              <a:t>20</a:t>
            </a:fld>
            <a:endParaRPr lang="en-US"/>
          </a:p>
        </p:txBody>
      </p:sp>
      <p:pic>
        <p:nvPicPr>
          <p:cNvPr id="9" name="Content Placeholder 8">
            <a:extLst>
              <a:ext uri="{FF2B5EF4-FFF2-40B4-BE49-F238E27FC236}">
                <a16:creationId xmlns:a16="http://schemas.microsoft.com/office/drawing/2014/main" id="{65F8CB8F-3206-AFAD-24CF-8175622E1801}"/>
              </a:ext>
            </a:extLst>
          </p:cNvPr>
          <p:cNvPicPr>
            <a:picLocks noGrp="1" noChangeAspect="1"/>
          </p:cNvPicPr>
          <p:nvPr>
            <p:ph idx="1"/>
          </p:nvPr>
        </p:nvPicPr>
        <p:blipFill>
          <a:blip r:embed="rId3"/>
          <a:stretch>
            <a:fillRect/>
          </a:stretch>
        </p:blipFill>
        <p:spPr>
          <a:xfrm>
            <a:off x="1123651" y="1352551"/>
            <a:ext cx="6896698" cy="2866822"/>
          </a:xfrm>
        </p:spPr>
      </p:pic>
    </p:spTree>
    <p:extLst>
      <p:ext uri="{BB962C8B-B14F-4D97-AF65-F5344CB8AC3E}">
        <p14:creationId xmlns:p14="http://schemas.microsoft.com/office/powerpoint/2010/main" val="412263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0A86-2F18-9EAB-0F95-0661EE07A9C4}"/>
              </a:ext>
            </a:extLst>
          </p:cNvPr>
          <p:cNvSpPr>
            <a:spLocks noGrp="1"/>
          </p:cNvSpPr>
          <p:nvPr>
            <p:ph type="title"/>
          </p:nvPr>
        </p:nvSpPr>
        <p:spPr/>
        <p:txBody>
          <a:bodyPr>
            <a:normAutofit fontScale="90000"/>
          </a:bodyPr>
          <a:lstStyle/>
          <a:p>
            <a:br>
              <a:rPr lang="en-US" dirty="0">
                <a:latin typeface="Georgia" panose="02040502050405020303"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4A1F4E5-BA44-1EB4-5A00-21CAB229EC52}"/>
              </a:ext>
            </a:extLst>
          </p:cNvPr>
          <p:cNvSpPr>
            <a:spLocks noGrp="1"/>
          </p:cNvSpPr>
          <p:nvPr>
            <p:ph idx="1"/>
          </p:nvPr>
        </p:nvSpPr>
        <p:spPr/>
        <p:txBody>
          <a:bodyPr>
            <a:normAutofit lnSpcReduction="10000"/>
          </a:bodyPr>
          <a:lstStyle/>
          <a:p>
            <a:pPr>
              <a:lnSpc>
                <a:spcPct val="107000"/>
              </a:lnSpc>
              <a:spcBef>
                <a:spcPts val="0"/>
              </a:spcBef>
              <a:spcAft>
                <a:spcPts val="600"/>
              </a:spcAft>
              <a:tabLst>
                <a:tab pos="685800" algn="l"/>
              </a:tabLst>
            </a:pPr>
            <a:r>
              <a:rPr lang="en-US" sz="2700" b="1" dirty="0">
                <a:latin typeface="Georgia" panose="02040502050405020303" pitchFamily="18" charset="0"/>
                <a:ea typeface="Calibri" panose="020F0502020204030204" pitchFamily="34" charset="0"/>
                <a:cs typeface="Arial" panose="020B0604020202020204" pitchFamily="34" charset="0"/>
              </a:rPr>
              <a:t>80% of chronic diseases could be </a:t>
            </a:r>
            <a:r>
              <a:rPr lang="en-US" sz="2700" b="1" i="1" dirty="0">
                <a:latin typeface="Georgia" panose="02040502050405020303" pitchFamily="18" charset="0"/>
                <a:ea typeface="Calibri" panose="020F0502020204030204" pitchFamily="34" charset="0"/>
                <a:cs typeface="Arial" panose="020B0604020202020204" pitchFamily="34" charset="0"/>
              </a:rPr>
              <a:t>prevented </a:t>
            </a:r>
            <a:r>
              <a:rPr lang="en-US" sz="2700" b="1" dirty="0">
                <a:latin typeface="Georgia" panose="02040502050405020303" pitchFamily="18" charset="0"/>
                <a:ea typeface="Calibri" panose="020F0502020204030204" pitchFamily="34" charset="0"/>
                <a:cs typeface="Arial" panose="020B0604020202020204" pitchFamily="34" charset="0"/>
              </a:rPr>
              <a:t>with lifestyle factors</a:t>
            </a:r>
            <a:endParaRPr lang="en-US" sz="2700" b="1" i="1" dirty="0">
              <a:latin typeface="Georgia" panose="02040502050405020303" pitchFamily="18" charset="0"/>
              <a:ea typeface="Calibri" panose="020F0502020204030204" pitchFamily="34" charset="0"/>
              <a:cs typeface="Arial" panose="020B0604020202020204" pitchFamily="34" charset="0"/>
            </a:endParaRPr>
          </a:p>
          <a:p>
            <a:pPr>
              <a:lnSpc>
                <a:spcPct val="107000"/>
              </a:lnSpc>
              <a:spcBef>
                <a:spcPts val="0"/>
              </a:spcBef>
              <a:spcAft>
                <a:spcPts val="600"/>
              </a:spcAft>
              <a:tabLst>
                <a:tab pos="685800" algn="l"/>
              </a:tabLst>
            </a:pPr>
            <a:r>
              <a:rPr lang="en-US" sz="2700" b="1" dirty="0">
                <a:latin typeface="Georgia" panose="02040502050405020303" pitchFamily="18" charset="0"/>
                <a:ea typeface="Calibri" panose="020F0502020204030204" pitchFamily="34" charset="0"/>
                <a:cs typeface="Arial" panose="020B0604020202020204" pitchFamily="34" charset="0"/>
              </a:rPr>
              <a:t>80% of heart disease, stroke, type 2 diabetes and 40% of cancer could be </a:t>
            </a:r>
            <a:r>
              <a:rPr lang="en-US" sz="2700" b="1" i="1" dirty="0">
                <a:latin typeface="Georgia" panose="02040502050405020303" pitchFamily="18" charset="0"/>
                <a:ea typeface="Calibri" panose="020F0502020204030204" pitchFamily="34" charset="0"/>
                <a:cs typeface="Arial" panose="020B0604020202020204" pitchFamily="34" charset="0"/>
              </a:rPr>
              <a:t>prevented</a:t>
            </a:r>
            <a:r>
              <a:rPr lang="en-US" sz="2700" b="1" dirty="0">
                <a:latin typeface="Georgia" panose="02040502050405020303" pitchFamily="18" charset="0"/>
                <a:ea typeface="Calibri" panose="020F0502020204030204" pitchFamily="34" charset="0"/>
                <a:cs typeface="Arial" panose="020B0604020202020204" pitchFamily="34" charset="0"/>
              </a:rPr>
              <a:t> with lifestyle factors</a:t>
            </a:r>
          </a:p>
          <a:p>
            <a:pPr>
              <a:lnSpc>
                <a:spcPct val="107000"/>
              </a:lnSpc>
              <a:spcBef>
                <a:spcPts val="0"/>
              </a:spcBef>
              <a:spcAft>
                <a:spcPts val="600"/>
              </a:spcAft>
              <a:tabLst>
                <a:tab pos="685800" algn="l"/>
              </a:tabLst>
            </a:pPr>
            <a:r>
              <a:rPr lang="en-US" sz="2700" b="1" dirty="0">
                <a:latin typeface="Georgia" panose="02040502050405020303" pitchFamily="18" charset="0"/>
                <a:ea typeface="Calibri" panose="020F0502020204030204" pitchFamily="34" charset="0"/>
                <a:cs typeface="Arial" panose="020B0604020202020204" pitchFamily="34" charset="0"/>
              </a:rPr>
              <a:t>80% of healthcare spending directed to health conditions related to lifestyle factors</a:t>
            </a:r>
          </a:p>
          <a:p>
            <a:endParaRPr lang="en-US" dirty="0"/>
          </a:p>
        </p:txBody>
      </p:sp>
      <p:sp>
        <p:nvSpPr>
          <p:cNvPr id="4" name="Slide Number Placeholder 3">
            <a:extLst>
              <a:ext uri="{FF2B5EF4-FFF2-40B4-BE49-F238E27FC236}">
                <a16:creationId xmlns:a16="http://schemas.microsoft.com/office/drawing/2014/main" id="{B576AAD7-4C95-F196-A7A8-8EC233C24832}"/>
              </a:ext>
            </a:extLst>
          </p:cNvPr>
          <p:cNvSpPr>
            <a:spLocks noGrp="1"/>
          </p:cNvSpPr>
          <p:nvPr>
            <p:ph type="sldNum" sz="quarter" idx="12"/>
          </p:nvPr>
        </p:nvSpPr>
        <p:spPr/>
        <p:txBody>
          <a:bodyPr/>
          <a:lstStyle/>
          <a:p>
            <a:fld id="{84AC28E3-00D6-4682-BCAB-2932672799A0}" type="slidenum">
              <a:rPr lang="en-US" smtClean="0"/>
              <a:t>21</a:t>
            </a:fld>
            <a:endParaRPr lang="en-US"/>
          </a:p>
        </p:txBody>
      </p:sp>
      <p:sp>
        <p:nvSpPr>
          <p:cNvPr id="8" name="Title 1">
            <a:extLst>
              <a:ext uri="{FF2B5EF4-FFF2-40B4-BE49-F238E27FC236}">
                <a16:creationId xmlns:a16="http://schemas.microsoft.com/office/drawing/2014/main" id="{E240119C-7ABA-181C-5E2B-79C70EF5CE11}"/>
              </a:ext>
            </a:extLst>
          </p:cNvPr>
          <p:cNvSpPr txBox="1">
            <a:spLocks/>
          </p:cNvSpPr>
          <p:nvPr/>
        </p:nvSpPr>
        <p:spPr>
          <a:xfrm>
            <a:off x="457200" y="398463"/>
            <a:ext cx="82296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rgbClr val="FAC71C"/>
                </a:solidFill>
                <a:latin typeface="+mj-lt"/>
                <a:ea typeface="+mj-ea"/>
                <a:cs typeface="+mj-cs"/>
              </a:defRPr>
            </a:lvl1pPr>
          </a:lstStyle>
          <a:p>
            <a:pPr>
              <a:lnSpc>
                <a:spcPct val="90000"/>
              </a:lnSpc>
            </a:pPr>
            <a:r>
              <a:rPr lang="en-US" sz="3600" b="1" dirty="0">
                <a:latin typeface="Georgia" panose="02040502050405020303" pitchFamily="18" charset="0"/>
              </a:rPr>
              <a:t>Chronic Diseases</a:t>
            </a:r>
            <a:br>
              <a:rPr lang="en-US" sz="3600" dirty="0"/>
            </a:br>
            <a:endParaRPr lang="en-US" sz="3600" dirty="0"/>
          </a:p>
        </p:txBody>
      </p:sp>
    </p:spTree>
    <p:extLst>
      <p:ext uri="{BB962C8B-B14F-4D97-AF65-F5344CB8AC3E}">
        <p14:creationId xmlns:p14="http://schemas.microsoft.com/office/powerpoint/2010/main" val="229398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363F-F915-82EF-2553-D38BBD790263}"/>
              </a:ext>
            </a:extLst>
          </p:cNvPr>
          <p:cNvSpPr>
            <a:spLocks noGrp="1"/>
          </p:cNvSpPr>
          <p:nvPr>
            <p:ph type="title"/>
          </p:nvPr>
        </p:nvSpPr>
        <p:spPr>
          <a:xfrm>
            <a:off x="533400" y="771525"/>
            <a:ext cx="8229600" cy="857250"/>
          </a:xfrm>
        </p:spPr>
        <p:txBody>
          <a:bodyPr>
            <a:normAutofit fontScale="90000"/>
          </a:bodyPr>
          <a:lstStyle/>
          <a:p>
            <a:r>
              <a:rPr lang="en-US" sz="4000" b="1" dirty="0">
                <a:latin typeface="Georgia" panose="02040502050405020303" pitchFamily="18" charset="0"/>
              </a:rPr>
              <a:t>Lifestyle Related Diseases </a:t>
            </a:r>
            <a:br>
              <a:rPr lang="en-US" b="1" dirty="0">
                <a:latin typeface="Georgia" panose="02040502050405020303" pitchFamily="18" charset="0"/>
              </a:rPr>
            </a:br>
            <a:br>
              <a:rPr lang="en-US" b="1" dirty="0">
                <a:latin typeface="Georgia" panose="02040502050405020303"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5EC0FE8-FA74-5438-58E5-9195F63503E0}"/>
              </a:ext>
            </a:extLst>
          </p:cNvPr>
          <p:cNvSpPr>
            <a:spLocks noGrp="1"/>
          </p:cNvSpPr>
          <p:nvPr>
            <p:ph idx="1"/>
          </p:nvPr>
        </p:nvSpPr>
        <p:spPr>
          <a:xfrm>
            <a:off x="457200" y="1200150"/>
            <a:ext cx="5410200" cy="3394075"/>
          </a:xfrm>
        </p:spPr>
        <p:txBody>
          <a:bodyPr>
            <a:normAutofit fontScale="77500" lnSpcReduction="20000"/>
          </a:bodyPr>
          <a:lstStyle/>
          <a:p>
            <a:pPr marL="100013" indent="-214313">
              <a:lnSpc>
                <a:spcPct val="107000"/>
              </a:lnSpc>
              <a:spcBef>
                <a:spcPts val="0"/>
              </a:spcBef>
              <a:spcAft>
                <a:spcPts val="600"/>
              </a:spcAft>
              <a:tabLst>
                <a:tab pos="685800" algn="l"/>
              </a:tabLst>
            </a:pPr>
            <a:r>
              <a:rPr lang="en-US" sz="2600" b="1" dirty="0">
                <a:latin typeface="Georgia" panose="02040502050405020303" pitchFamily="18" charset="0"/>
                <a:ea typeface="Calibri" panose="020F0502020204030204" pitchFamily="34" charset="0"/>
                <a:cs typeface="Times New Roman" panose="02020603050405020304" pitchFamily="18" charset="0"/>
              </a:rPr>
              <a:t>More than 80% of chronic illnesses can be addressed through lifestyle choices.</a:t>
            </a:r>
          </a:p>
          <a:p>
            <a:pPr marL="100013" indent="-214313">
              <a:lnSpc>
                <a:spcPct val="107000"/>
              </a:lnSpc>
              <a:spcBef>
                <a:spcPts val="0"/>
              </a:spcBef>
              <a:spcAft>
                <a:spcPts val="600"/>
              </a:spcAft>
              <a:tabLst>
                <a:tab pos="685800" algn="l"/>
              </a:tabLst>
            </a:pPr>
            <a:r>
              <a:rPr lang="en-US" sz="2600" b="1" dirty="0">
                <a:latin typeface="Georgia" panose="02040502050405020303" pitchFamily="18" charset="0"/>
                <a:ea typeface="Calibri" panose="020F0502020204030204" pitchFamily="34" charset="0"/>
                <a:cs typeface="Times New Roman" panose="02020603050405020304" pitchFamily="18" charset="0"/>
              </a:rPr>
              <a:t>Most chronic diseases are due to lifestyle choices, thus, the definition of lifestyle related diseases (LRDs)</a:t>
            </a:r>
          </a:p>
          <a:p>
            <a:pPr lvl="1">
              <a:lnSpc>
                <a:spcPct val="107000"/>
              </a:lnSpc>
              <a:spcBef>
                <a:spcPts val="0"/>
              </a:spcBef>
              <a:spcAft>
                <a:spcPts val="600"/>
              </a:spcAft>
              <a:tabLst>
                <a:tab pos="1028700" algn="l"/>
              </a:tabLst>
            </a:pPr>
            <a:r>
              <a:rPr lang="en-US" sz="2600" b="1" dirty="0">
                <a:latin typeface="Georgia" panose="02040502050405020303" pitchFamily="18" charset="0"/>
                <a:ea typeface="Calibri" panose="020F0502020204030204" pitchFamily="34" charset="0"/>
                <a:cs typeface="Times New Roman" panose="02020603050405020304" pitchFamily="18" charset="0"/>
              </a:rPr>
              <a:t>Cardiovascular disease</a:t>
            </a:r>
          </a:p>
          <a:p>
            <a:pPr lvl="1">
              <a:lnSpc>
                <a:spcPct val="107000"/>
              </a:lnSpc>
              <a:spcBef>
                <a:spcPts val="0"/>
              </a:spcBef>
              <a:spcAft>
                <a:spcPts val="600"/>
              </a:spcAft>
              <a:tabLst>
                <a:tab pos="1028700" algn="l"/>
              </a:tabLst>
            </a:pPr>
            <a:r>
              <a:rPr lang="en-US" sz="2600" b="1" dirty="0">
                <a:latin typeface="Georgia" panose="02040502050405020303" pitchFamily="18" charset="0"/>
                <a:ea typeface="Calibri" panose="020F0502020204030204" pitchFamily="34" charset="0"/>
                <a:cs typeface="Times New Roman" panose="02020603050405020304" pitchFamily="18" charset="0"/>
              </a:rPr>
              <a:t>Type II diabetes</a:t>
            </a:r>
          </a:p>
          <a:p>
            <a:pPr lvl="1">
              <a:lnSpc>
                <a:spcPct val="107000"/>
              </a:lnSpc>
              <a:spcBef>
                <a:spcPts val="0"/>
              </a:spcBef>
              <a:spcAft>
                <a:spcPts val="600"/>
              </a:spcAft>
              <a:tabLst>
                <a:tab pos="1028700" algn="l"/>
              </a:tabLst>
            </a:pPr>
            <a:r>
              <a:rPr lang="en-US" sz="2600" b="1" dirty="0">
                <a:latin typeface="Georgia" panose="02040502050405020303" pitchFamily="18" charset="0"/>
                <a:ea typeface="Calibri" panose="020F0502020204030204" pitchFamily="34" charset="0"/>
                <a:cs typeface="Times New Roman" panose="02020603050405020304" pitchFamily="18" charset="0"/>
              </a:rPr>
              <a:t>Obesity</a:t>
            </a:r>
          </a:p>
          <a:p>
            <a:pPr lvl="1">
              <a:lnSpc>
                <a:spcPct val="107000"/>
              </a:lnSpc>
              <a:spcBef>
                <a:spcPts val="0"/>
              </a:spcBef>
              <a:spcAft>
                <a:spcPts val="600"/>
              </a:spcAft>
              <a:tabLst>
                <a:tab pos="1028700" algn="l"/>
              </a:tabLst>
            </a:pPr>
            <a:r>
              <a:rPr lang="en-US" sz="2600" b="1" dirty="0">
                <a:latin typeface="Georgia" panose="02040502050405020303" pitchFamily="18" charset="0"/>
                <a:ea typeface="Calibri" panose="020F0502020204030204" pitchFamily="34" charset="0"/>
                <a:cs typeface="Times New Roman" panose="02020603050405020304" pitchFamily="18" charset="0"/>
              </a:rPr>
              <a:t>Cancer</a:t>
            </a:r>
          </a:p>
          <a:p>
            <a:endParaRPr lang="en-US" dirty="0"/>
          </a:p>
        </p:txBody>
      </p:sp>
      <p:sp>
        <p:nvSpPr>
          <p:cNvPr id="4" name="Slide Number Placeholder 3">
            <a:extLst>
              <a:ext uri="{FF2B5EF4-FFF2-40B4-BE49-F238E27FC236}">
                <a16:creationId xmlns:a16="http://schemas.microsoft.com/office/drawing/2014/main" id="{08490E79-B988-C781-D487-1EDEBCFAD942}"/>
              </a:ext>
            </a:extLst>
          </p:cNvPr>
          <p:cNvSpPr>
            <a:spLocks noGrp="1"/>
          </p:cNvSpPr>
          <p:nvPr>
            <p:ph type="sldNum" sz="quarter" idx="12"/>
          </p:nvPr>
        </p:nvSpPr>
        <p:spPr/>
        <p:txBody>
          <a:bodyPr/>
          <a:lstStyle/>
          <a:p>
            <a:fld id="{84AC28E3-00D6-4682-BCAB-2932672799A0}" type="slidenum">
              <a:rPr lang="en-US" smtClean="0"/>
              <a:t>22</a:t>
            </a:fld>
            <a:endParaRPr lang="en-US"/>
          </a:p>
        </p:txBody>
      </p:sp>
      <p:pic>
        <p:nvPicPr>
          <p:cNvPr id="6" name="Picture 5">
            <a:extLst>
              <a:ext uri="{FF2B5EF4-FFF2-40B4-BE49-F238E27FC236}">
                <a16:creationId xmlns:a16="http://schemas.microsoft.com/office/drawing/2014/main" id="{1DD171C5-CE4A-6B8C-73BA-03BDCB9DD844}"/>
              </a:ext>
            </a:extLst>
          </p:cNvPr>
          <p:cNvPicPr>
            <a:picLocks noChangeAspect="1"/>
          </p:cNvPicPr>
          <p:nvPr/>
        </p:nvPicPr>
        <p:blipFill>
          <a:blip r:embed="rId3"/>
          <a:stretch>
            <a:fillRect/>
          </a:stretch>
        </p:blipFill>
        <p:spPr>
          <a:xfrm>
            <a:off x="5715000" y="1554061"/>
            <a:ext cx="2895600" cy="2370189"/>
          </a:xfrm>
          <a:prstGeom prst="rect">
            <a:avLst/>
          </a:prstGeom>
        </p:spPr>
      </p:pic>
    </p:spTree>
    <p:extLst>
      <p:ext uri="{BB962C8B-B14F-4D97-AF65-F5344CB8AC3E}">
        <p14:creationId xmlns:p14="http://schemas.microsoft.com/office/powerpoint/2010/main" val="420870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4C21-B25D-FA55-6BA7-B06C67631E6A}"/>
              </a:ext>
            </a:extLst>
          </p:cNvPr>
          <p:cNvSpPr>
            <a:spLocks noGrp="1"/>
          </p:cNvSpPr>
          <p:nvPr>
            <p:ph type="title"/>
          </p:nvPr>
        </p:nvSpPr>
        <p:spPr>
          <a:xfrm>
            <a:off x="457200" y="439636"/>
            <a:ext cx="8229600" cy="857250"/>
          </a:xfrm>
        </p:spPr>
        <p:txBody>
          <a:bodyPr>
            <a:normAutofit fontScale="90000"/>
          </a:bodyPr>
          <a:lstStyle/>
          <a:p>
            <a:r>
              <a:rPr lang="en-US" sz="4000" b="1" dirty="0">
                <a:latin typeface="Georgia" panose="02040502050405020303" pitchFamily="18" charset="0"/>
              </a:rPr>
              <a:t>US Healthcare Costs</a:t>
            </a:r>
            <a:br>
              <a:rPr lang="en-US" b="1"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1908599-ADCC-6551-6EA9-F058143EFB16}"/>
              </a:ext>
            </a:extLst>
          </p:cNvPr>
          <p:cNvSpPr>
            <a:spLocks noGrp="1"/>
          </p:cNvSpPr>
          <p:nvPr>
            <p:ph sz="half" idx="1"/>
          </p:nvPr>
        </p:nvSpPr>
        <p:spPr/>
        <p:txBody>
          <a:bodyPr>
            <a:normAutofit fontScale="85000" lnSpcReduction="20000"/>
          </a:bodyPr>
          <a:lstStyle/>
          <a:p>
            <a:pPr marL="157163" indent="-214313">
              <a:lnSpc>
                <a:spcPct val="107000"/>
              </a:lnSpc>
              <a:spcBef>
                <a:spcPts val="0"/>
              </a:spcBef>
              <a:spcAft>
                <a:spcPts val="600"/>
              </a:spcAft>
              <a:tabLst>
                <a:tab pos="685800" algn="l"/>
              </a:tabLst>
            </a:pPr>
            <a:r>
              <a:rPr lang="en-US" sz="2300" b="1" dirty="0">
                <a:latin typeface="Georgia" panose="02040502050405020303" pitchFamily="18" charset="0"/>
                <a:ea typeface="Calibri" panose="020F0502020204030204" pitchFamily="34" charset="0"/>
                <a:cs typeface="Times New Roman" panose="02020603050405020304" pitchFamily="18" charset="0"/>
              </a:rPr>
              <a:t>What is the cost to </a:t>
            </a:r>
            <a:r>
              <a:rPr lang="en-US" sz="2300" b="1" u="sng" dirty="0">
                <a:latin typeface="Georgia" panose="02040502050405020303" pitchFamily="18" charset="0"/>
                <a:ea typeface="Calibri" panose="020F0502020204030204" pitchFamily="34" charset="0"/>
                <a:cs typeface="Times New Roman" panose="02020603050405020304" pitchFamily="18" charset="0"/>
              </a:rPr>
              <a:t>US</a:t>
            </a:r>
            <a:r>
              <a:rPr lang="en-US" sz="2300" b="1" dirty="0">
                <a:latin typeface="Georgia" panose="02040502050405020303" pitchFamily="18" charset="0"/>
                <a:ea typeface="Calibri" panose="020F0502020204030204" pitchFamily="34" charset="0"/>
                <a:cs typeface="Times New Roman" panose="02020603050405020304" pitchFamily="18" charset="0"/>
              </a:rPr>
              <a:t>?</a:t>
            </a:r>
          </a:p>
          <a:p>
            <a:pPr marL="500063" lvl="1" indent="-214313">
              <a:lnSpc>
                <a:spcPct val="107000"/>
              </a:lnSpc>
              <a:spcBef>
                <a:spcPts val="0"/>
              </a:spcBef>
              <a:spcAft>
                <a:spcPts val="600"/>
              </a:spcAft>
              <a:tabLst>
                <a:tab pos="685800" algn="l"/>
              </a:tabLst>
            </a:pPr>
            <a:r>
              <a:rPr lang="en-US" sz="2300" b="1" dirty="0">
                <a:latin typeface="Georgia" panose="02040502050405020303" pitchFamily="18" charset="0"/>
                <a:ea typeface="Calibri" panose="020F0502020204030204" pitchFamily="34" charset="0"/>
                <a:cs typeface="Arial" panose="020B0604020202020204" pitchFamily="34" charset="0"/>
              </a:rPr>
              <a:t>Healthcare costs related to LRDs = 75%</a:t>
            </a:r>
          </a:p>
          <a:p>
            <a:pPr marL="500063" lvl="1" indent="-214313">
              <a:lnSpc>
                <a:spcPct val="107000"/>
              </a:lnSpc>
              <a:spcBef>
                <a:spcPts val="0"/>
              </a:spcBef>
              <a:spcAft>
                <a:spcPts val="600"/>
              </a:spcAft>
              <a:tabLst>
                <a:tab pos="685800" algn="l"/>
              </a:tabLst>
            </a:pPr>
            <a:r>
              <a:rPr lang="en-US" sz="2300" b="1" dirty="0">
                <a:latin typeface="Georgia" panose="02040502050405020303" pitchFamily="18" charset="0"/>
                <a:ea typeface="Calibri" panose="020F0502020204030204" pitchFamily="34" charset="0"/>
                <a:cs typeface="Arial" panose="020B0604020202020204" pitchFamily="34" charset="0"/>
              </a:rPr>
              <a:t>Amount spent on healthcare in 2022 = 4 trillion </a:t>
            </a:r>
          </a:p>
          <a:p>
            <a:pPr marL="900113" lvl="2" indent="-214313">
              <a:lnSpc>
                <a:spcPct val="107000"/>
              </a:lnSpc>
              <a:spcBef>
                <a:spcPts val="0"/>
              </a:spcBef>
              <a:spcAft>
                <a:spcPts val="600"/>
              </a:spcAft>
              <a:tabLst>
                <a:tab pos="685800" algn="l"/>
              </a:tabLst>
            </a:pPr>
            <a:r>
              <a:rPr lang="en-US" sz="1900" b="1" dirty="0">
                <a:latin typeface="Georgia" panose="02040502050405020303" pitchFamily="18" charset="0"/>
                <a:ea typeface="Calibri" panose="020F0502020204030204" pitchFamily="34" charset="0"/>
                <a:cs typeface="Arial" panose="020B0604020202020204" pitchFamily="34" charset="0"/>
              </a:rPr>
              <a:t>$13,413/person</a:t>
            </a:r>
          </a:p>
          <a:p>
            <a:pPr marL="500063" lvl="1" indent="-214313">
              <a:lnSpc>
                <a:spcPct val="107000"/>
              </a:lnSpc>
              <a:spcBef>
                <a:spcPts val="0"/>
              </a:spcBef>
              <a:spcAft>
                <a:spcPts val="600"/>
              </a:spcAft>
              <a:tabLst>
                <a:tab pos="685800" algn="l"/>
              </a:tabLst>
            </a:pPr>
            <a:r>
              <a:rPr lang="en-US" sz="2300" b="1" dirty="0">
                <a:latin typeface="Georgia" panose="02040502050405020303" pitchFamily="18" charset="0"/>
                <a:ea typeface="Calibri" panose="020F0502020204030204" pitchFamily="34" charset="0"/>
                <a:cs typeface="Arial" panose="020B0604020202020204" pitchFamily="34" charset="0"/>
              </a:rPr>
              <a:t>Projected amount to be spent on healthcare in 2031 = 7.2 trillion</a:t>
            </a:r>
          </a:p>
          <a:p>
            <a:pPr marL="900113" lvl="2" indent="-214313">
              <a:lnSpc>
                <a:spcPct val="107000"/>
              </a:lnSpc>
              <a:spcBef>
                <a:spcPts val="0"/>
              </a:spcBef>
              <a:spcAft>
                <a:spcPts val="600"/>
              </a:spcAft>
              <a:tabLst>
                <a:tab pos="685800" algn="l"/>
              </a:tabLst>
            </a:pPr>
            <a:r>
              <a:rPr lang="en-US" sz="1900" b="1" dirty="0">
                <a:latin typeface="Georgia" panose="02040502050405020303" pitchFamily="18" charset="0"/>
                <a:ea typeface="Calibri" panose="020F0502020204030204" pitchFamily="34" charset="0"/>
                <a:cs typeface="Arial" panose="020B0604020202020204" pitchFamily="34" charset="0"/>
              </a:rPr>
              <a:t>$20,425/person</a:t>
            </a:r>
          </a:p>
          <a:p>
            <a:endParaRPr lang="en-US" dirty="0"/>
          </a:p>
        </p:txBody>
      </p:sp>
      <p:pic>
        <p:nvPicPr>
          <p:cNvPr id="7" name="Content Placeholder 6">
            <a:extLst>
              <a:ext uri="{FF2B5EF4-FFF2-40B4-BE49-F238E27FC236}">
                <a16:creationId xmlns:a16="http://schemas.microsoft.com/office/drawing/2014/main" id="{2C910533-64D7-C549-0478-F2C5A676FB1A}"/>
              </a:ext>
            </a:extLst>
          </p:cNvPr>
          <p:cNvPicPr>
            <a:picLocks noGrp="1" noChangeAspect="1"/>
          </p:cNvPicPr>
          <p:nvPr>
            <p:ph sz="half" idx="2"/>
          </p:nvPr>
        </p:nvPicPr>
        <p:blipFill>
          <a:blip r:embed="rId3"/>
          <a:stretch>
            <a:fillRect/>
          </a:stretch>
        </p:blipFill>
        <p:spPr>
          <a:xfrm>
            <a:off x="4921725" y="1432618"/>
            <a:ext cx="3805554" cy="2205931"/>
          </a:xfrm>
        </p:spPr>
      </p:pic>
      <p:sp>
        <p:nvSpPr>
          <p:cNvPr id="4" name="Slide Number Placeholder 3">
            <a:extLst>
              <a:ext uri="{FF2B5EF4-FFF2-40B4-BE49-F238E27FC236}">
                <a16:creationId xmlns:a16="http://schemas.microsoft.com/office/drawing/2014/main" id="{D15B3DF2-C793-529C-9D5D-A2D42636345D}"/>
              </a:ext>
            </a:extLst>
          </p:cNvPr>
          <p:cNvSpPr>
            <a:spLocks noGrp="1"/>
          </p:cNvSpPr>
          <p:nvPr>
            <p:ph type="sldNum" sz="quarter" idx="12"/>
          </p:nvPr>
        </p:nvSpPr>
        <p:spPr/>
        <p:txBody>
          <a:bodyPr/>
          <a:lstStyle/>
          <a:p>
            <a:fld id="{84AC28E3-00D6-4682-BCAB-2932672799A0}" type="slidenum">
              <a:rPr lang="en-US" smtClean="0"/>
              <a:t>23</a:t>
            </a:fld>
            <a:endParaRPr lang="en-US"/>
          </a:p>
        </p:txBody>
      </p:sp>
    </p:spTree>
    <p:extLst>
      <p:ext uri="{BB962C8B-B14F-4D97-AF65-F5344CB8AC3E}">
        <p14:creationId xmlns:p14="http://schemas.microsoft.com/office/powerpoint/2010/main" val="112435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4C21-B25D-FA55-6BA7-B06C67631E6A}"/>
              </a:ext>
            </a:extLst>
          </p:cNvPr>
          <p:cNvSpPr>
            <a:spLocks noGrp="1"/>
          </p:cNvSpPr>
          <p:nvPr>
            <p:ph type="title"/>
          </p:nvPr>
        </p:nvSpPr>
        <p:spPr>
          <a:xfrm>
            <a:off x="457200" y="439636"/>
            <a:ext cx="8229600" cy="857250"/>
          </a:xfrm>
        </p:spPr>
        <p:txBody>
          <a:bodyPr>
            <a:normAutofit fontScale="90000"/>
          </a:bodyPr>
          <a:lstStyle/>
          <a:p>
            <a:r>
              <a:rPr lang="en-US" sz="4000" b="1" dirty="0">
                <a:latin typeface="Georgia" panose="02040502050405020303" pitchFamily="18" charset="0"/>
              </a:rPr>
              <a:t>Global Healthcare Costs</a:t>
            </a:r>
            <a:br>
              <a:rPr lang="en-US" b="1"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1908599-ADCC-6551-6EA9-F058143EFB16}"/>
              </a:ext>
            </a:extLst>
          </p:cNvPr>
          <p:cNvSpPr>
            <a:spLocks noGrp="1"/>
          </p:cNvSpPr>
          <p:nvPr>
            <p:ph sz="half" idx="1"/>
          </p:nvPr>
        </p:nvSpPr>
        <p:spPr/>
        <p:txBody>
          <a:bodyPr>
            <a:normAutofit fontScale="70000" lnSpcReduction="20000"/>
          </a:bodyPr>
          <a:lstStyle/>
          <a:p>
            <a:pPr marL="100013" indent="-214313">
              <a:lnSpc>
                <a:spcPct val="107000"/>
              </a:lnSpc>
              <a:spcBef>
                <a:spcPts val="0"/>
              </a:spcBef>
              <a:spcAft>
                <a:spcPts val="600"/>
              </a:spcAft>
              <a:tabLst>
                <a:tab pos="685800" algn="l"/>
              </a:tabLst>
            </a:pPr>
            <a:r>
              <a:rPr lang="en-US" sz="2600" b="1" dirty="0">
                <a:latin typeface="Georgia" panose="02040502050405020303" pitchFamily="18" charset="0"/>
                <a:cs typeface="Times New Roman" panose="02020603050405020304" pitchFamily="18" charset="0"/>
              </a:rPr>
              <a:t>LRDs = 71% of global burden of disease</a:t>
            </a:r>
          </a:p>
          <a:p>
            <a:pPr marL="100013" indent="-214313">
              <a:lnSpc>
                <a:spcPct val="107000"/>
              </a:lnSpc>
              <a:spcBef>
                <a:spcPts val="0"/>
              </a:spcBef>
              <a:spcAft>
                <a:spcPts val="600"/>
              </a:spcAft>
              <a:tabLst>
                <a:tab pos="685800" algn="l"/>
              </a:tabLst>
            </a:pPr>
            <a:r>
              <a:rPr lang="en-US" sz="2600" b="1" dirty="0">
                <a:latin typeface="Georgia" panose="02040502050405020303" pitchFamily="18" charset="0"/>
                <a:cs typeface="Times New Roman" panose="02020603050405020304" pitchFamily="18" charset="0"/>
              </a:rPr>
              <a:t>GBD </a:t>
            </a:r>
          </a:p>
          <a:p>
            <a:pPr marL="500063" lvl="1" indent="-214313">
              <a:lnSpc>
                <a:spcPct val="107000"/>
              </a:lnSpc>
              <a:spcBef>
                <a:spcPts val="0"/>
              </a:spcBef>
              <a:spcAft>
                <a:spcPts val="600"/>
              </a:spcAft>
              <a:tabLst>
                <a:tab pos="685800" algn="l"/>
              </a:tabLst>
            </a:pPr>
            <a:r>
              <a:rPr lang="en-US" sz="2600" b="1" dirty="0">
                <a:latin typeface="Georgia" panose="02040502050405020303" pitchFamily="18" charset="0"/>
                <a:cs typeface="Times New Roman" panose="02020603050405020304" pitchFamily="18" charset="0"/>
              </a:rPr>
              <a:t>Provides comprehensive picture of mortality &amp; disability across countries, time, age and gender.</a:t>
            </a:r>
          </a:p>
          <a:p>
            <a:pPr marL="500063" lvl="1" indent="-214313">
              <a:lnSpc>
                <a:spcPct val="107000"/>
              </a:lnSpc>
              <a:spcBef>
                <a:spcPts val="0"/>
              </a:spcBef>
              <a:spcAft>
                <a:spcPts val="600"/>
              </a:spcAft>
              <a:tabLst>
                <a:tab pos="685800" algn="l"/>
              </a:tabLst>
            </a:pPr>
            <a:r>
              <a:rPr lang="en-US" sz="2600" b="1" dirty="0">
                <a:latin typeface="Georgia" panose="02040502050405020303" pitchFamily="18" charset="0"/>
                <a:cs typeface="Times New Roman" panose="02020603050405020304" pitchFamily="18" charset="0"/>
              </a:rPr>
              <a:t>Quantifies health loss from diseases, injuries &amp; risk factors.</a:t>
            </a:r>
          </a:p>
          <a:p>
            <a:pPr marL="500063" lvl="1" indent="-214313">
              <a:lnSpc>
                <a:spcPct val="107000"/>
              </a:lnSpc>
              <a:spcBef>
                <a:spcPts val="0"/>
              </a:spcBef>
              <a:spcAft>
                <a:spcPts val="600"/>
              </a:spcAft>
              <a:tabLst>
                <a:tab pos="685800" algn="l"/>
              </a:tabLst>
            </a:pPr>
            <a:r>
              <a:rPr lang="en-US" sz="2600" b="1" dirty="0">
                <a:latin typeface="Georgia" panose="02040502050405020303" pitchFamily="18" charset="0"/>
                <a:cs typeface="Times New Roman" panose="02020603050405020304" pitchFamily="18" charset="0"/>
              </a:rPr>
              <a:t>Data utilized to improve healthcare systems.</a:t>
            </a:r>
            <a:endParaRPr lang="en-US" sz="2600" b="1" dirty="0">
              <a:latin typeface="Georgia"/>
            </a:endParaRPr>
          </a:p>
          <a:p>
            <a:endParaRPr lang="en-US" dirty="0"/>
          </a:p>
        </p:txBody>
      </p:sp>
      <p:sp>
        <p:nvSpPr>
          <p:cNvPr id="4" name="Slide Number Placeholder 3">
            <a:extLst>
              <a:ext uri="{FF2B5EF4-FFF2-40B4-BE49-F238E27FC236}">
                <a16:creationId xmlns:a16="http://schemas.microsoft.com/office/drawing/2014/main" id="{D15B3DF2-C793-529C-9D5D-A2D42636345D}"/>
              </a:ext>
            </a:extLst>
          </p:cNvPr>
          <p:cNvSpPr>
            <a:spLocks noGrp="1"/>
          </p:cNvSpPr>
          <p:nvPr>
            <p:ph type="sldNum" sz="quarter" idx="12"/>
          </p:nvPr>
        </p:nvSpPr>
        <p:spPr/>
        <p:txBody>
          <a:bodyPr/>
          <a:lstStyle/>
          <a:p>
            <a:fld id="{84AC28E3-00D6-4682-BCAB-2932672799A0}" type="slidenum">
              <a:rPr lang="en-US" smtClean="0"/>
              <a:t>24</a:t>
            </a:fld>
            <a:endParaRPr lang="en-US"/>
          </a:p>
        </p:txBody>
      </p:sp>
      <p:pic>
        <p:nvPicPr>
          <p:cNvPr id="9" name="Content Placeholder 8">
            <a:extLst>
              <a:ext uri="{FF2B5EF4-FFF2-40B4-BE49-F238E27FC236}">
                <a16:creationId xmlns:a16="http://schemas.microsoft.com/office/drawing/2014/main" id="{E065A158-9BB9-B61C-5141-01F52295F7B4}"/>
              </a:ext>
            </a:extLst>
          </p:cNvPr>
          <p:cNvPicPr>
            <a:picLocks noGrp="1" noChangeAspect="1"/>
          </p:cNvPicPr>
          <p:nvPr>
            <p:ph sz="half" idx="2"/>
          </p:nvPr>
        </p:nvPicPr>
        <p:blipFill>
          <a:blip r:embed="rId3"/>
          <a:stretch>
            <a:fillRect/>
          </a:stretch>
        </p:blipFill>
        <p:spPr>
          <a:xfrm>
            <a:off x="4953000" y="1708847"/>
            <a:ext cx="3733800" cy="2234503"/>
          </a:xfrm>
        </p:spPr>
      </p:pic>
    </p:spTree>
    <p:extLst>
      <p:ext uri="{BB962C8B-B14F-4D97-AF65-F5344CB8AC3E}">
        <p14:creationId xmlns:p14="http://schemas.microsoft.com/office/powerpoint/2010/main" val="3145819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3651-BDF0-993B-413E-6C921F3C28DE}"/>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dirty="0">
                <a:latin typeface="Georgia" panose="02040502050405020303" pitchFamily="18" charset="0"/>
              </a:rPr>
              <a:t>Time for Change</a:t>
            </a:r>
            <a:br>
              <a:rPr lang="en-US" sz="2400" dirty="0"/>
            </a:br>
            <a:endParaRPr lang="en-US" sz="2400" dirty="0"/>
          </a:p>
        </p:txBody>
      </p:sp>
      <p:sp>
        <p:nvSpPr>
          <p:cNvPr id="3" name="Content Placeholder 2">
            <a:extLst>
              <a:ext uri="{FF2B5EF4-FFF2-40B4-BE49-F238E27FC236}">
                <a16:creationId xmlns:a16="http://schemas.microsoft.com/office/drawing/2014/main" id="{3A15ADB6-F78C-88BB-A272-25782D1AE162}"/>
              </a:ext>
            </a:extLst>
          </p:cNvPr>
          <p:cNvSpPr>
            <a:spLocks noGrp="1"/>
          </p:cNvSpPr>
          <p:nvPr>
            <p:ph sz="half" idx="1"/>
          </p:nvPr>
        </p:nvSpPr>
        <p:spPr>
          <a:xfrm>
            <a:off x="457200" y="1200150"/>
            <a:ext cx="4038600" cy="3394075"/>
          </a:xfrm>
        </p:spPr>
        <p:txBody>
          <a:bodyPr>
            <a:normAutofit fontScale="92500" lnSpcReduction="10000"/>
          </a:bodyPr>
          <a:lstStyle/>
          <a:p>
            <a:pPr>
              <a:lnSpc>
                <a:spcPct val="90000"/>
              </a:lnSpc>
              <a:spcBef>
                <a:spcPts val="0"/>
              </a:spcBef>
              <a:spcAft>
                <a:spcPts val="600"/>
              </a:spcAft>
              <a:tabLst>
                <a:tab pos="685800" algn="l"/>
              </a:tabLst>
            </a:pPr>
            <a:r>
              <a:rPr lang="en-US" sz="2300" b="1" dirty="0">
                <a:latin typeface="Georgia" panose="02040502050405020303" pitchFamily="18" charset="0"/>
              </a:rPr>
              <a:t>Shift focus from treating symptoms to addressing the root cause.</a:t>
            </a:r>
          </a:p>
          <a:p>
            <a:pPr>
              <a:lnSpc>
                <a:spcPct val="90000"/>
              </a:lnSpc>
              <a:spcBef>
                <a:spcPts val="0"/>
              </a:spcBef>
              <a:spcAft>
                <a:spcPts val="600"/>
              </a:spcAft>
              <a:tabLst>
                <a:tab pos="685800" algn="l"/>
              </a:tabLst>
            </a:pPr>
            <a:r>
              <a:rPr lang="en-US" sz="2300" b="1" dirty="0">
                <a:latin typeface="Georgia" panose="02040502050405020303" pitchFamily="18" charset="0"/>
              </a:rPr>
              <a:t>Decrease reliance to “fix” the problem with medication or surgery.</a:t>
            </a:r>
          </a:p>
          <a:p>
            <a:pPr>
              <a:lnSpc>
                <a:spcPct val="90000"/>
              </a:lnSpc>
              <a:spcBef>
                <a:spcPts val="0"/>
              </a:spcBef>
              <a:spcAft>
                <a:spcPts val="600"/>
              </a:spcAft>
              <a:tabLst>
                <a:tab pos="685800" algn="l"/>
              </a:tabLst>
            </a:pPr>
            <a:r>
              <a:rPr lang="en-US" sz="2300" b="1" dirty="0">
                <a:latin typeface="Georgia" panose="02040502050405020303" pitchFamily="18" charset="0"/>
              </a:rPr>
              <a:t>Promote self-responsibility for our own state of health.</a:t>
            </a:r>
          </a:p>
          <a:p>
            <a:pPr>
              <a:lnSpc>
                <a:spcPct val="90000"/>
              </a:lnSpc>
              <a:spcBef>
                <a:spcPts val="0"/>
              </a:spcBef>
              <a:spcAft>
                <a:spcPts val="600"/>
              </a:spcAft>
              <a:tabLst>
                <a:tab pos="685800" algn="l"/>
              </a:tabLst>
            </a:pPr>
            <a:r>
              <a:rPr lang="en-US" sz="2300" b="1" dirty="0">
                <a:latin typeface="Georgia" panose="02040502050405020303" pitchFamily="18" charset="0"/>
              </a:rPr>
              <a:t>Empower, create and support healthful living.</a:t>
            </a:r>
          </a:p>
          <a:p>
            <a:pPr>
              <a:lnSpc>
                <a:spcPct val="90000"/>
              </a:lnSpc>
            </a:pPr>
            <a:endParaRPr lang="en-US" sz="2000" dirty="0"/>
          </a:p>
        </p:txBody>
      </p:sp>
      <p:pic>
        <p:nvPicPr>
          <p:cNvPr id="12" name="Content Placeholder 11">
            <a:extLst>
              <a:ext uri="{FF2B5EF4-FFF2-40B4-BE49-F238E27FC236}">
                <a16:creationId xmlns:a16="http://schemas.microsoft.com/office/drawing/2014/main" id="{BE278DE3-6CAE-9E13-E447-36E1E278229B}"/>
              </a:ext>
            </a:extLst>
          </p:cNvPr>
          <p:cNvPicPr>
            <a:picLocks noGrp="1" noChangeAspect="1"/>
          </p:cNvPicPr>
          <p:nvPr>
            <p:ph sz="half" idx="2"/>
          </p:nvPr>
        </p:nvPicPr>
        <p:blipFill>
          <a:blip r:embed="rId3"/>
          <a:stretch>
            <a:fillRect/>
          </a:stretch>
        </p:blipFill>
        <p:spPr>
          <a:xfrm>
            <a:off x="4648200" y="1449388"/>
            <a:ext cx="4038600" cy="2895599"/>
          </a:xfrm>
          <a:prstGeom prst="rect">
            <a:avLst/>
          </a:prstGeom>
          <a:noFill/>
        </p:spPr>
      </p:pic>
      <p:sp>
        <p:nvSpPr>
          <p:cNvPr id="4" name="Slide Number Placeholder 3">
            <a:extLst>
              <a:ext uri="{FF2B5EF4-FFF2-40B4-BE49-F238E27FC236}">
                <a16:creationId xmlns:a16="http://schemas.microsoft.com/office/drawing/2014/main" id="{82F654D7-50AE-30EA-44A8-0EBDD63931DB}"/>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25</a:t>
            </a:fld>
            <a:endParaRPr lang="en-US"/>
          </a:p>
        </p:txBody>
      </p:sp>
    </p:spTree>
    <p:extLst>
      <p:ext uri="{BB962C8B-B14F-4D97-AF65-F5344CB8AC3E}">
        <p14:creationId xmlns:p14="http://schemas.microsoft.com/office/powerpoint/2010/main" val="161605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29B-1E30-2598-FFDA-D4D0BADC7538}"/>
              </a:ext>
            </a:extLst>
          </p:cNvPr>
          <p:cNvSpPr>
            <a:spLocks noGrp="1"/>
          </p:cNvSpPr>
          <p:nvPr>
            <p:ph type="title"/>
          </p:nvPr>
        </p:nvSpPr>
        <p:spPr>
          <a:xfrm>
            <a:off x="457200" y="438150"/>
            <a:ext cx="8229600" cy="857250"/>
          </a:xfrm>
        </p:spPr>
        <p:txBody>
          <a:bodyPr>
            <a:normAutofit fontScale="90000"/>
          </a:bodyPr>
          <a:lstStyle/>
          <a:p>
            <a:r>
              <a:rPr lang="en-US" dirty="0">
                <a:latin typeface="Georgia" panose="02040502050405020303" pitchFamily="18" charset="0"/>
              </a:rPr>
              <a:t>Where is the Evidence?</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C09545FA-7187-C7B6-6FE7-50B2A9355762}"/>
              </a:ext>
            </a:extLst>
          </p:cNvPr>
          <p:cNvSpPr>
            <a:spLocks noGrp="1"/>
          </p:cNvSpPr>
          <p:nvPr>
            <p:ph idx="1"/>
          </p:nvPr>
        </p:nvSpPr>
        <p:spPr/>
        <p:txBody>
          <a:bodyPr>
            <a:normAutofit fontScale="85000" lnSpcReduction="20000"/>
          </a:bodyPr>
          <a:lstStyle/>
          <a:p>
            <a:pPr marL="85725" algn="ctr"/>
            <a:endParaRPr lang="en-US" sz="1500" dirty="0">
              <a:latin typeface="Georgia" panose="02040502050405020303" pitchFamily="18" charset="0"/>
            </a:endParaRPr>
          </a:p>
          <a:p>
            <a:pPr marL="557213" lvl="1"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European Prospective Investigation into Cancer and Nutrition – Potsdam Study (2009)</a:t>
            </a:r>
          </a:p>
          <a:p>
            <a:pPr marL="900113" lvl="2" indent="-214313">
              <a:lnSpc>
                <a:spcPct val="107000"/>
              </a:lnSpc>
              <a:spcAft>
                <a:spcPts val="600"/>
              </a:spcAft>
              <a:tabLst>
                <a:tab pos="685800" algn="l"/>
              </a:tabLst>
            </a:pPr>
            <a:r>
              <a:rPr lang="en-US" dirty="0">
                <a:latin typeface="Georgia" panose="02040502050405020303" pitchFamily="18" charset="0"/>
                <a:ea typeface="Calibri" panose="020F0502020204030204" pitchFamily="34" charset="0"/>
                <a:cs typeface="Times New Roman" panose="02020603050405020304" pitchFamily="18" charset="0"/>
              </a:rPr>
              <a:t>Objective: Evaluate how 4 healthy lifestyle factors and relative risk reduction of developing:</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Cardiovascular disease</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Type II DM</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CVA</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Cancer</a:t>
            </a:r>
          </a:p>
          <a:p>
            <a:endParaRPr lang="en-US" dirty="0"/>
          </a:p>
        </p:txBody>
      </p:sp>
      <p:sp>
        <p:nvSpPr>
          <p:cNvPr id="4" name="Slide Number Placeholder 3">
            <a:extLst>
              <a:ext uri="{FF2B5EF4-FFF2-40B4-BE49-F238E27FC236}">
                <a16:creationId xmlns:a16="http://schemas.microsoft.com/office/drawing/2014/main" id="{8641BA1A-14E6-1C7E-C0D5-4D6029DCB491}"/>
              </a:ext>
            </a:extLst>
          </p:cNvPr>
          <p:cNvSpPr>
            <a:spLocks noGrp="1"/>
          </p:cNvSpPr>
          <p:nvPr>
            <p:ph type="sldNum" sz="quarter" idx="12"/>
          </p:nvPr>
        </p:nvSpPr>
        <p:spPr/>
        <p:txBody>
          <a:bodyPr/>
          <a:lstStyle/>
          <a:p>
            <a:fld id="{84AC28E3-00D6-4682-BCAB-2932672799A0}" type="slidenum">
              <a:rPr lang="en-US" smtClean="0"/>
              <a:t>26</a:t>
            </a:fld>
            <a:endParaRPr lang="en-US"/>
          </a:p>
        </p:txBody>
      </p:sp>
    </p:spTree>
    <p:extLst>
      <p:ext uri="{BB962C8B-B14F-4D97-AF65-F5344CB8AC3E}">
        <p14:creationId xmlns:p14="http://schemas.microsoft.com/office/powerpoint/2010/main" val="1054409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735F-DB5B-47D2-AD39-CB751D6ED9E2}"/>
              </a:ext>
            </a:extLst>
          </p:cNvPr>
          <p:cNvSpPr>
            <a:spLocks noGrp="1"/>
          </p:cNvSpPr>
          <p:nvPr>
            <p:ph type="title"/>
          </p:nvPr>
        </p:nvSpPr>
        <p:spPr>
          <a:xfrm>
            <a:off x="457200" y="495300"/>
            <a:ext cx="8229600" cy="857250"/>
          </a:xfrm>
        </p:spPr>
        <p:txBody>
          <a:bodyPr>
            <a:normAutofit fontScale="90000"/>
          </a:bodyPr>
          <a:lstStyle/>
          <a:p>
            <a:r>
              <a:rPr lang="en-US" dirty="0">
                <a:latin typeface="Georgia" panose="02040502050405020303" pitchFamily="18" charset="0"/>
              </a:rPr>
              <a:t>Where is the Evidence?</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53C6FA44-DEDF-776B-C6B1-2028807A13EE}"/>
              </a:ext>
            </a:extLst>
          </p:cNvPr>
          <p:cNvSpPr>
            <a:spLocks noGrp="1"/>
          </p:cNvSpPr>
          <p:nvPr>
            <p:ph idx="1"/>
          </p:nvPr>
        </p:nvSpPr>
        <p:spPr/>
        <p:txBody>
          <a:bodyPr>
            <a:normAutofit fontScale="92500" lnSpcReduction="20000"/>
          </a:bodyPr>
          <a:lstStyle/>
          <a:p>
            <a:pPr marL="85725" algn="ctr"/>
            <a:endParaRPr lang="en-US" sz="1500" dirty="0">
              <a:latin typeface="Georgia" panose="02040502050405020303" pitchFamily="18" charset="0"/>
            </a:endParaRPr>
          </a:p>
          <a:p>
            <a:pPr marL="557213" lvl="1"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European Prospective Investigation into Cancer and Nutrition – Potsdam Study (2009)</a:t>
            </a:r>
          </a:p>
          <a:p>
            <a:pPr marL="900113" lvl="2" indent="-214313">
              <a:lnSpc>
                <a:spcPct val="107000"/>
              </a:lnSpc>
              <a:spcAft>
                <a:spcPts val="600"/>
              </a:spcAft>
              <a:tabLst>
                <a:tab pos="685800" algn="l"/>
              </a:tabLst>
            </a:pPr>
            <a:r>
              <a:rPr lang="en-US" dirty="0">
                <a:latin typeface="Georgia" panose="02040502050405020303" pitchFamily="18" charset="0"/>
                <a:ea typeface="Calibri" panose="020F0502020204030204" pitchFamily="34" charset="0"/>
                <a:cs typeface="Times New Roman" panose="02020603050405020304" pitchFamily="18" charset="0"/>
              </a:rPr>
              <a:t>Lifestyle Factors:</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No history of smoking</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BMI &lt; 30</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3.5 hours/week of physical activity</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Healthy diet</a:t>
            </a:r>
          </a:p>
          <a:p>
            <a:endParaRPr lang="en-US" dirty="0"/>
          </a:p>
        </p:txBody>
      </p:sp>
      <p:sp>
        <p:nvSpPr>
          <p:cNvPr id="4" name="Slide Number Placeholder 3">
            <a:extLst>
              <a:ext uri="{FF2B5EF4-FFF2-40B4-BE49-F238E27FC236}">
                <a16:creationId xmlns:a16="http://schemas.microsoft.com/office/drawing/2014/main" id="{F5343C44-72D9-7C8E-A7C3-F61C184467F3}"/>
              </a:ext>
            </a:extLst>
          </p:cNvPr>
          <p:cNvSpPr>
            <a:spLocks noGrp="1"/>
          </p:cNvSpPr>
          <p:nvPr>
            <p:ph type="sldNum" sz="quarter" idx="12"/>
          </p:nvPr>
        </p:nvSpPr>
        <p:spPr/>
        <p:txBody>
          <a:bodyPr/>
          <a:lstStyle/>
          <a:p>
            <a:fld id="{84AC28E3-00D6-4682-BCAB-2932672799A0}" type="slidenum">
              <a:rPr lang="en-US" smtClean="0"/>
              <a:t>27</a:t>
            </a:fld>
            <a:endParaRPr lang="en-US"/>
          </a:p>
        </p:txBody>
      </p:sp>
    </p:spTree>
    <p:extLst>
      <p:ext uri="{BB962C8B-B14F-4D97-AF65-F5344CB8AC3E}">
        <p14:creationId xmlns:p14="http://schemas.microsoft.com/office/powerpoint/2010/main" val="553398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0C65-0E8E-313E-C20E-2CB2DCC0B976}"/>
              </a:ext>
            </a:extLst>
          </p:cNvPr>
          <p:cNvSpPr>
            <a:spLocks noGrp="1"/>
          </p:cNvSpPr>
          <p:nvPr>
            <p:ph type="title"/>
          </p:nvPr>
        </p:nvSpPr>
        <p:spPr>
          <a:xfrm>
            <a:off x="457200" y="438150"/>
            <a:ext cx="8229600" cy="857250"/>
          </a:xfrm>
        </p:spPr>
        <p:txBody>
          <a:bodyPr>
            <a:normAutofit fontScale="90000"/>
          </a:bodyPr>
          <a:lstStyle/>
          <a:p>
            <a:r>
              <a:rPr lang="en-US" dirty="0">
                <a:latin typeface="Georgia" panose="02040502050405020303" pitchFamily="18" charset="0"/>
              </a:rPr>
              <a:t>Where is the Evidence?</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5C9771F-D520-8C38-B09B-42106445D0F8}"/>
              </a:ext>
            </a:extLst>
          </p:cNvPr>
          <p:cNvSpPr>
            <a:spLocks noGrp="1"/>
          </p:cNvSpPr>
          <p:nvPr>
            <p:ph idx="1"/>
          </p:nvPr>
        </p:nvSpPr>
        <p:spPr/>
        <p:txBody>
          <a:bodyPr>
            <a:normAutofit fontScale="77500" lnSpcReduction="20000"/>
          </a:bodyPr>
          <a:lstStyle/>
          <a:p>
            <a:pPr marL="85725" algn="ctr"/>
            <a:endParaRPr lang="en-US" sz="1500" dirty="0">
              <a:latin typeface="Georgia" panose="02040502050405020303" pitchFamily="18" charset="0"/>
            </a:endParaRPr>
          </a:p>
          <a:p>
            <a:pPr marL="557213" lvl="1"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European Prospective Investigation into Cancer and Nutrition – Potsdam Study (2009)</a:t>
            </a:r>
          </a:p>
          <a:p>
            <a:pPr marL="900113" lvl="2" indent="-214313">
              <a:lnSpc>
                <a:spcPct val="107000"/>
              </a:lnSpc>
              <a:spcAft>
                <a:spcPts val="600"/>
              </a:spcAft>
              <a:tabLst>
                <a:tab pos="685800" algn="l"/>
              </a:tabLst>
            </a:pPr>
            <a:r>
              <a:rPr lang="en-US" dirty="0">
                <a:latin typeface="Georgia" panose="02040502050405020303" pitchFamily="18" charset="0"/>
                <a:ea typeface="Calibri" panose="020F0502020204030204" pitchFamily="34" charset="0"/>
                <a:cs typeface="Times New Roman" panose="02020603050405020304" pitchFamily="18" charset="0"/>
              </a:rPr>
              <a:t>Findings:</a:t>
            </a:r>
          </a:p>
          <a:p>
            <a:pPr marL="1243013" lvl="3" indent="-214313">
              <a:lnSpc>
                <a:spcPct val="107000"/>
              </a:lnSpc>
              <a:spcAft>
                <a:spcPts val="600"/>
              </a:spcAft>
              <a:tabLst>
                <a:tab pos="685800" algn="l"/>
              </a:tabLst>
            </a:pPr>
            <a:r>
              <a:rPr lang="en-US" sz="2100" dirty="0">
                <a:latin typeface="Georgia" panose="02040502050405020303" pitchFamily="18" charset="0"/>
                <a:ea typeface="Calibri" panose="020F0502020204030204" pitchFamily="34" charset="0"/>
                <a:cs typeface="Times New Roman" panose="02020603050405020304" pitchFamily="18" charset="0"/>
              </a:rPr>
              <a:t>Participation in all 4 healthy factors had 78% reduction in risk of developing chronic conditions</a:t>
            </a:r>
          </a:p>
          <a:p>
            <a:pPr marL="1585913" lvl="4" indent="-214313">
              <a:lnSpc>
                <a:spcPct val="107000"/>
              </a:lnSpc>
              <a:spcAft>
                <a:spcPts val="600"/>
              </a:spcAft>
              <a:tabLst>
                <a:tab pos="685800" algn="l"/>
              </a:tabLst>
            </a:pPr>
            <a:r>
              <a:rPr lang="en-US" sz="2100" dirty="0">
                <a:latin typeface="Georgia" panose="02040502050405020303" pitchFamily="18" charset="0"/>
                <a:ea typeface="Calibri" panose="020F0502020204030204" pitchFamily="34" charset="0"/>
                <a:cs typeface="Times New Roman" panose="02020603050405020304" pitchFamily="18" charset="0"/>
              </a:rPr>
              <a:t>Cardiovascular disease – 81%</a:t>
            </a:r>
          </a:p>
          <a:p>
            <a:pPr marL="1585913" lvl="4" indent="-214313">
              <a:lnSpc>
                <a:spcPct val="107000"/>
              </a:lnSpc>
              <a:spcAft>
                <a:spcPts val="600"/>
              </a:spcAft>
              <a:tabLst>
                <a:tab pos="685800" algn="l"/>
              </a:tabLst>
            </a:pPr>
            <a:r>
              <a:rPr lang="en-US" sz="2100" dirty="0">
                <a:latin typeface="Georgia" panose="02040502050405020303" pitchFamily="18" charset="0"/>
                <a:ea typeface="Calibri" panose="020F0502020204030204" pitchFamily="34" charset="0"/>
                <a:cs typeface="Times New Roman" panose="02020603050405020304" pitchFamily="18" charset="0"/>
              </a:rPr>
              <a:t>Type II DM – 93%</a:t>
            </a:r>
          </a:p>
          <a:p>
            <a:pPr marL="1585913" lvl="4" indent="-214313">
              <a:lnSpc>
                <a:spcPct val="107000"/>
              </a:lnSpc>
              <a:spcAft>
                <a:spcPts val="600"/>
              </a:spcAft>
              <a:tabLst>
                <a:tab pos="685800" algn="l"/>
              </a:tabLst>
            </a:pPr>
            <a:r>
              <a:rPr lang="en-US" sz="2100" dirty="0">
                <a:latin typeface="Georgia" panose="02040502050405020303" pitchFamily="18" charset="0"/>
                <a:ea typeface="Calibri" panose="020F0502020204030204" pitchFamily="34" charset="0"/>
                <a:cs typeface="Times New Roman" panose="02020603050405020304" pitchFamily="18" charset="0"/>
              </a:rPr>
              <a:t>CVA – 50%</a:t>
            </a:r>
          </a:p>
          <a:p>
            <a:pPr marL="1585913" lvl="4" indent="-214313">
              <a:lnSpc>
                <a:spcPct val="107000"/>
              </a:lnSpc>
              <a:spcAft>
                <a:spcPts val="600"/>
              </a:spcAft>
              <a:tabLst>
                <a:tab pos="685800" algn="l"/>
              </a:tabLst>
            </a:pPr>
            <a:r>
              <a:rPr lang="en-US" sz="2100" dirty="0">
                <a:latin typeface="Georgia" panose="02040502050405020303" pitchFamily="18" charset="0"/>
                <a:ea typeface="Calibri" panose="020F0502020204030204" pitchFamily="34" charset="0"/>
                <a:cs typeface="Times New Roman" panose="02020603050405020304" pitchFamily="18" charset="0"/>
              </a:rPr>
              <a:t>Cancer – 36% </a:t>
            </a:r>
          </a:p>
          <a:p>
            <a:endParaRPr lang="en-US" dirty="0"/>
          </a:p>
        </p:txBody>
      </p:sp>
      <p:sp>
        <p:nvSpPr>
          <p:cNvPr id="4" name="Slide Number Placeholder 3">
            <a:extLst>
              <a:ext uri="{FF2B5EF4-FFF2-40B4-BE49-F238E27FC236}">
                <a16:creationId xmlns:a16="http://schemas.microsoft.com/office/drawing/2014/main" id="{D7F43DF8-850E-AE3D-7D83-6B361DC09807}"/>
              </a:ext>
            </a:extLst>
          </p:cNvPr>
          <p:cNvSpPr>
            <a:spLocks noGrp="1"/>
          </p:cNvSpPr>
          <p:nvPr>
            <p:ph type="sldNum" sz="quarter" idx="12"/>
          </p:nvPr>
        </p:nvSpPr>
        <p:spPr/>
        <p:txBody>
          <a:bodyPr/>
          <a:lstStyle/>
          <a:p>
            <a:fld id="{84AC28E3-00D6-4682-BCAB-2932672799A0}" type="slidenum">
              <a:rPr lang="en-US" smtClean="0"/>
              <a:t>28</a:t>
            </a:fld>
            <a:endParaRPr lang="en-US"/>
          </a:p>
        </p:txBody>
      </p:sp>
    </p:spTree>
    <p:extLst>
      <p:ext uri="{BB962C8B-B14F-4D97-AF65-F5344CB8AC3E}">
        <p14:creationId xmlns:p14="http://schemas.microsoft.com/office/powerpoint/2010/main" val="2823338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C0D6-4E0D-6E1B-09EA-96732AFBF06E}"/>
              </a:ext>
            </a:extLst>
          </p:cNvPr>
          <p:cNvSpPr>
            <a:spLocks noGrp="1"/>
          </p:cNvSpPr>
          <p:nvPr>
            <p:ph type="ctrTitle" idx="4294967295"/>
          </p:nvPr>
        </p:nvSpPr>
        <p:spPr>
          <a:xfrm>
            <a:off x="1295400" y="2114550"/>
            <a:ext cx="7086600" cy="1368425"/>
          </a:xfrm>
        </p:spPr>
        <p:txBody>
          <a:bodyPr>
            <a:normAutofit fontScale="90000"/>
          </a:bodyPr>
          <a:lstStyle/>
          <a:p>
            <a:r>
              <a:rPr lang="en-US" sz="4000" b="1" dirty="0">
                <a:solidFill>
                  <a:schemeClr val="tx1"/>
                </a:solidFill>
                <a:latin typeface="Georgia" panose="02040502050405020303" pitchFamily="18" charset="0"/>
              </a:rPr>
              <a:t>“An ounce of prevention is worth a pound of cure.” </a:t>
            </a:r>
            <a:br>
              <a:rPr lang="en-US" sz="4000" b="1" dirty="0">
                <a:solidFill>
                  <a:schemeClr val="tx1"/>
                </a:solidFill>
                <a:latin typeface="Georgia" panose="02040502050405020303" pitchFamily="18" charset="0"/>
              </a:rPr>
            </a:br>
            <a:br>
              <a:rPr lang="en-US" sz="4000" b="1" dirty="0">
                <a:solidFill>
                  <a:schemeClr val="tx1"/>
                </a:solidFill>
                <a:latin typeface="Georgia" panose="02040502050405020303" pitchFamily="18" charset="0"/>
              </a:rPr>
            </a:br>
            <a:r>
              <a:rPr lang="en-US" sz="4000" b="1" dirty="0">
                <a:solidFill>
                  <a:schemeClr val="tx1"/>
                </a:solidFill>
                <a:latin typeface="Georgia" panose="02040502050405020303" pitchFamily="18" charset="0"/>
              </a:rPr>
              <a:t>~ Benjamin Franklin</a:t>
            </a:r>
            <a:br>
              <a:rPr lang="en-US" sz="3600" dirty="0">
                <a:latin typeface="Georgia" panose="02040502050405020303" pitchFamily="18" charset="0"/>
              </a:rPr>
            </a:br>
            <a:endParaRPr lang="en-US" dirty="0"/>
          </a:p>
        </p:txBody>
      </p:sp>
      <p:sp>
        <p:nvSpPr>
          <p:cNvPr id="3" name="Slide Number Placeholder 2">
            <a:extLst>
              <a:ext uri="{FF2B5EF4-FFF2-40B4-BE49-F238E27FC236}">
                <a16:creationId xmlns:a16="http://schemas.microsoft.com/office/drawing/2014/main" id="{A7D90002-9528-BB19-3D82-69FDEDB2B0FB}"/>
              </a:ext>
            </a:extLst>
          </p:cNvPr>
          <p:cNvSpPr>
            <a:spLocks noGrp="1"/>
          </p:cNvSpPr>
          <p:nvPr>
            <p:ph type="sldNum" sz="quarter" idx="12"/>
          </p:nvPr>
        </p:nvSpPr>
        <p:spPr/>
        <p:txBody>
          <a:bodyPr/>
          <a:lstStyle/>
          <a:p>
            <a:fld id="{84AC28E3-00D6-4682-BCAB-2932672799A0}" type="slidenum">
              <a:rPr lang="en-US" smtClean="0"/>
              <a:t>29</a:t>
            </a:fld>
            <a:endParaRPr lang="en-US"/>
          </a:p>
        </p:txBody>
      </p:sp>
    </p:spTree>
    <p:extLst>
      <p:ext uri="{BB962C8B-B14F-4D97-AF65-F5344CB8AC3E}">
        <p14:creationId xmlns:p14="http://schemas.microsoft.com/office/powerpoint/2010/main" val="372368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altLang="en-US" sz="3400" b="1" dirty="0">
                <a:latin typeface="Georgia" panose="02040502050405020303" pitchFamily="18" charset="0"/>
              </a:rPr>
              <a:t>Designation Statement</a:t>
            </a:r>
          </a:p>
        </p:txBody>
      </p:sp>
      <p:sp>
        <p:nvSpPr>
          <p:cNvPr id="5123" name="Content Placeholder 2"/>
          <p:cNvSpPr>
            <a:spLocks noGrp="1"/>
          </p:cNvSpPr>
          <p:nvPr>
            <p:ph idx="1"/>
          </p:nvPr>
        </p:nvSpPr>
        <p:spPr/>
        <p:txBody>
          <a:bodyPr>
            <a:normAutofit fontScale="25000" lnSpcReduction="20000"/>
          </a:bodyPr>
          <a:lstStyle/>
          <a:p>
            <a:r>
              <a:rPr lang="en-US" altLang="en-US" sz="6000" b="1" dirty="0">
                <a:latin typeface="Georgia" panose="02040502050405020303" pitchFamily="18" charset="0"/>
              </a:rPr>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sz="6000" b="1" dirty="0">
              <a:latin typeface="Georgia" panose="02040502050405020303" pitchFamily="18" charset="0"/>
            </a:endParaRPr>
          </a:p>
          <a:p>
            <a:r>
              <a:rPr lang="en-US" altLang="en-US" sz="6000" b="1" dirty="0">
                <a:latin typeface="Georgia" panose="02040502050405020303" pitchFamily="18" charset="0"/>
              </a:rPr>
              <a:t>The St. Luke’s University Health Network is accredited by the Pennsylvania Medical Society to provide continuing medical education for physicians.</a:t>
            </a:r>
          </a:p>
          <a:p>
            <a:endParaRPr lang="en-US" altLang="en-US" sz="6000" b="1" dirty="0">
              <a:latin typeface="Georgia" panose="02040502050405020303" pitchFamily="18" charset="0"/>
            </a:endParaRPr>
          </a:p>
          <a:p>
            <a:r>
              <a:rPr lang="en-US" altLang="en-US" sz="6000" b="1" dirty="0">
                <a:latin typeface="Georgia" panose="02040502050405020303" pitchFamily="18" charset="0"/>
              </a:rPr>
              <a:t>The St. Luke’s University Health Network designates this live educational activity for a maximum of  1  AMA PRA Category 1 Credits™.  Physicians should only claim credits commensurate to the extent of their participation on the activity.</a:t>
            </a:r>
          </a:p>
          <a:p>
            <a:endParaRPr lang="en-US" altLang="en-US" dirty="0"/>
          </a:p>
        </p:txBody>
      </p:sp>
    </p:spTree>
    <p:extLst>
      <p:ext uri="{BB962C8B-B14F-4D97-AF65-F5344CB8AC3E}">
        <p14:creationId xmlns:p14="http://schemas.microsoft.com/office/powerpoint/2010/main" val="282280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5643-530E-5A63-6BB5-A620102FCD13}"/>
              </a:ext>
            </a:extLst>
          </p:cNvPr>
          <p:cNvSpPr>
            <a:spLocks noGrp="1"/>
          </p:cNvSpPr>
          <p:nvPr>
            <p:ph type="ctrTitle" idx="4294967295"/>
          </p:nvPr>
        </p:nvSpPr>
        <p:spPr>
          <a:xfrm>
            <a:off x="609600" y="1504950"/>
            <a:ext cx="7772400" cy="1711325"/>
          </a:xfrm>
        </p:spPr>
        <p:txBody>
          <a:bodyPr>
            <a:noAutofit/>
          </a:bodyPr>
          <a:lstStyle/>
          <a:p>
            <a:br>
              <a:rPr lang="en-US" sz="3600" b="1" dirty="0">
                <a:solidFill>
                  <a:schemeClr val="tx1"/>
                </a:solidFill>
                <a:latin typeface="Georgia" panose="02040502050405020303" pitchFamily="18" charset="0"/>
              </a:rPr>
            </a:br>
            <a:r>
              <a:rPr lang="en-US" sz="3600" b="1" dirty="0">
                <a:solidFill>
                  <a:schemeClr val="tx1"/>
                </a:solidFill>
                <a:latin typeface="Georgia" panose="02040502050405020303" pitchFamily="18" charset="0"/>
              </a:rPr>
              <a:t>“If we could give every individual the right amount of nourishment and exercise, not too little and not too much, we would have found the safest way to health.”</a:t>
            </a:r>
            <a:br>
              <a:rPr lang="en-US" sz="3600" b="1" dirty="0">
                <a:solidFill>
                  <a:schemeClr val="tx1"/>
                </a:solidFill>
                <a:latin typeface="Georgia" panose="02040502050405020303" pitchFamily="18" charset="0"/>
              </a:rPr>
            </a:br>
            <a:r>
              <a:rPr lang="en-US" sz="3600" b="1" dirty="0">
                <a:solidFill>
                  <a:schemeClr val="tx1"/>
                </a:solidFill>
                <a:latin typeface="Georgia" panose="02040502050405020303" pitchFamily="18" charset="0"/>
              </a:rPr>
              <a:t>~ Hippocrates</a:t>
            </a:r>
            <a:br>
              <a:rPr lang="en-US" sz="1800" dirty="0">
                <a:latin typeface="Georgia" panose="02040502050405020303" pitchFamily="18" charset="0"/>
              </a:rPr>
            </a:br>
            <a:endParaRPr lang="en-US" sz="1800" dirty="0"/>
          </a:p>
        </p:txBody>
      </p:sp>
      <p:sp>
        <p:nvSpPr>
          <p:cNvPr id="3" name="Slide Number Placeholder 2">
            <a:extLst>
              <a:ext uri="{FF2B5EF4-FFF2-40B4-BE49-F238E27FC236}">
                <a16:creationId xmlns:a16="http://schemas.microsoft.com/office/drawing/2014/main" id="{094177B0-F18D-F160-A4A8-85F9D6F6E5AB}"/>
              </a:ext>
            </a:extLst>
          </p:cNvPr>
          <p:cNvSpPr>
            <a:spLocks noGrp="1"/>
          </p:cNvSpPr>
          <p:nvPr>
            <p:ph type="sldNum" sz="quarter" idx="12"/>
          </p:nvPr>
        </p:nvSpPr>
        <p:spPr/>
        <p:txBody>
          <a:bodyPr/>
          <a:lstStyle/>
          <a:p>
            <a:fld id="{84AC28E3-00D6-4682-BCAB-2932672799A0}" type="slidenum">
              <a:rPr lang="en-US" smtClean="0"/>
              <a:t>30</a:t>
            </a:fld>
            <a:endParaRPr lang="en-US"/>
          </a:p>
        </p:txBody>
      </p:sp>
    </p:spTree>
    <p:extLst>
      <p:ext uri="{BB962C8B-B14F-4D97-AF65-F5344CB8AC3E}">
        <p14:creationId xmlns:p14="http://schemas.microsoft.com/office/powerpoint/2010/main" val="230100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0A3E-6787-3AD1-C05B-DE1FA1CC68E1}"/>
              </a:ext>
            </a:extLst>
          </p:cNvPr>
          <p:cNvSpPr>
            <a:spLocks noGrp="1"/>
          </p:cNvSpPr>
          <p:nvPr>
            <p:ph type="title"/>
          </p:nvPr>
        </p:nvSpPr>
        <p:spPr>
          <a:xfrm>
            <a:off x="452284" y="342900"/>
            <a:ext cx="8229600" cy="857250"/>
          </a:xfrm>
        </p:spPr>
        <p:txBody>
          <a:bodyPr anchor="ctr">
            <a:normAutofit fontScale="90000"/>
          </a:bodyPr>
          <a:lstStyle/>
          <a:p>
            <a:pPr>
              <a:lnSpc>
                <a:spcPct val="90000"/>
              </a:lnSpc>
            </a:pPr>
            <a:r>
              <a:rPr lang="en-US" sz="4000" b="1" dirty="0">
                <a:latin typeface="Georgia" panose="02040502050405020303" pitchFamily="18" charset="0"/>
              </a:rPr>
              <a:t>Lifestyle Medicine</a:t>
            </a:r>
            <a:br>
              <a:rPr lang="en-US" sz="2400" dirty="0"/>
            </a:br>
            <a:endParaRPr lang="en-US" sz="2400" dirty="0"/>
          </a:p>
        </p:txBody>
      </p:sp>
      <p:sp>
        <p:nvSpPr>
          <p:cNvPr id="4" name="Slide Number Placeholder 3">
            <a:extLst>
              <a:ext uri="{FF2B5EF4-FFF2-40B4-BE49-F238E27FC236}">
                <a16:creationId xmlns:a16="http://schemas.microsoft.com/office/drawing/2014/main" id="{841585CB-6C58-89A4-F7D6-B8E3E45B16ED}"/>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31</a:t>
            </a:fld>
            <a:endParaRPr lang="en-US"/>
          </a:p>
        </p:txBody>
      </p:sp>
      <p:graphicFrame>
        <p:nvGraphicFramePr>
          <p:cNvPr id="14" name="Content Placeholder 2">
            <a:extLst>
              <a:ext uri="{FF2B5EF4-FFF2-40B4-BE49-F238E27FC236}">
                <a16:creationId xmlns:a16="http://schemas.microsoft.com/office/drawing/2014/main" id="{C71458A5-4434-A543-8D48-F75CF13221F8}"/>
              </a:ext>
            </a:extLst>
          </p:cNvPr>
          <p:cNvGraphicFramePr>
            <a:graphicFrameLocks noGrp="1"/>
          </p:cNvGraphicFramePr>
          <p:nvPr>
            <p:ph idx="1"/>
            <p:extLst>
              <p:ext uri="{D42A27DB-BD31-4B8C-83A1-F6EECF244321}">
                <p14:modId xmlns:p14="http://schemas.microsoft.com/office/powerpoint/2010/main" val="820122718"/>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17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1236-BAFB-8183-6878-FC99884D2023}"/>
              </a:ext>
            </a:extLst>
          </p:cNvPr>
          <p:cNvSpPr>
            <a:spLocks noGrp="1"/>
          </p:cNvSpPr>
          <p:nvPr>
            <p:ph type="title"/>
          </p:nvPr>
        </p:nvSpPr>
        <p:spPr>
          <a:xfrm>
            <a:off x="452284" y="342900"/>
            <a:ext cx="8229600" cy="857250"/>
          </a:xfrm>
        </p:spPr>
        <p:txBody>
          <a:bodyPr anchor="ctr">
            <a:normAutofit fontScale="90000"/>
          </a:bodyPr>
          <a:lstStyle/>
          <a:p>
            <a:pPr>
              <a:lnSpc>
                <a:spcPct val="90000"/>
              </a:lnSpc>
            </a:pPr>
            <a:r>
              <a:rPr lang="en-US" sz="3600" b="1" dirty="0">
                <a:latin typeface="Georgia" panose="02040502050405020303" pitchFamily="18" charset="0"/>
              </a:rPr>
              <a:t>Lifestyle Medicine</a:t>
            </a:r>
            <a:br>
              <a:rPr lang="en-US" sz="2400" dirty="0"/>
            </a:br>
            <a:endParaRPr lang="en-US" sz="2400" dirty="0"/>
          </a:p>
        </p:txBody>
      </p:sp>
      <p:sp>
        <p:nvSpPr>
          <p:cNvPr id="3" name="Content Placeholder 2">
            <a:extLst>
              <a:ext uri="{FF2B5EF4-FFF2-40B4-BE49-F238E27FC236}">
                <a16:creationId xmlns:a16="http://schemas.microsoft.com/office/drawing/2014/main" id="{3C595EF5-3ACB-79DF-2E9B-DF64771A9F3B}"/>
              </a:ext>
            </a:extLst>
          </p:cNvPr>
          <p:cNvSpPr>
            <a:spLocks noGrp="1"/>
          </p:cNvSpPr>
          <p:nvPr>
            <p:ph sz="half" idx="1"/>
          </p:nvPr>
        </p:nvSpPr>
        <p:spPr>
          <a:xfrm>
            <a:off x="457200" y="1200150"/>
            <a:ext cx="4038600" cy="3394075"/>
          </a:xfrm>
        </p:spPr>
        <p:txBody>
          <a:bodyPr>
            <a:normAutofit lnSpcReduction="10000"/>
          </a:bodyPr>
          <a:lstStyle/>
          <a:p>
            <a:pPr marL="214313" indent="-214313">
              <a:lnSpc>
                <a:spcPct val="90000"/>
              </a:lnSpc>
              <a:spcBef>
                <a:spcPts val="0"/>
              </a:spcBef>
              <a:spcAft>
                <a:spcPts val="600"/>
              </a:spcAft>
              <a:tabLst>
                <a:tab pos="685800" algn="l"/>
              </a:tabLst>
            </a:pPr>
            <a:r>
              <a:rPr lang="en-US" sz="1800" b="1" dirty="0">
                <a:latin typeface="Georgia" panose="02040502050405020303" pitchFamily="18" charset="0"/>
              </a:rPr>
              <a:t>Similar to preventative medicine.</a:t>
            </a:r>
          </a:p>
          <a:p>
            <a:pPr marL="214313" indent="-214313">
              <a:lnSpc>
                <a:spcPct val="90000"/>
              </a:lnSpc>
              <a:spcBef>
                <a:spcPts val="0"/>
              </a:spcBef>
              <a:spcAft>
                <a:spcPts val="600"/>
              </a:spcAft>
              <a:tabLst>
                <a:tab pos="685800" algn="l"/>
              </a:tabLst>
            </a:pPr>
            <a:r>
              <a:rPr lang="en-US" sz="1800" b="1" dirty="0">
                <a:latin typeface="Georgia" panose="02040502050405020303" pitchFamily="18" charset="0"/>
              </a:rPr>
              <a:t>Proactive vs. reactive.</a:t>
            </a:r>
          </a:p>
          <a:p>
            <a:pPr marL="214313" indent="-214313">
              <a:lnSpc>
                <a:spcPct val="90000"/>
              </a:lnSpc>
              <a:spcAft>
                <a:spcPts val="600"/>
              </a:spcAft>
              <a:tabLst>
                <a:tab pos="685800" algn="l"/>
              </a:tabLst>
            </a:pPr>
            <a:r>
              <a:rPr lang="en-US" sz="1800" b="1" dirty="0">
                <a:latin typeface="Georgia" panose="02040502050405020303" pitchFamily="18" charset="0"/>
              </a:rPr>
              <a:t>Holistic approach to overall health and wellness.</a:t>
            </a:r>
          </a:p>
          <a:p>
            <a:pPr marL="214313" indent="-214313">
              <a:lnSpc>
                <a:spcPct val="90000"/>
              </a:lnSpc>
              <a:spcAft>
                <a:spcPts val="600"/>
              </a:spcAft>
              <a:tabLst>
                <a:tab pos="685800" algn="l"/>
              </a:tabLst>
            </a:pPr>
            <a:r>
              <a:rPr lang="en-US" sz="1800" b="1" kern="100" dirty="0">
                <a:latin typeface="Georgia" panose="02040502050405020303" pitchFamily="18" charset="0"/>
              </a:rPr>
              <a:t>Addressing behaviors and choices that directly impact health including nutrition, physical inactivity, chronic stress and self-destructive behaviors (consumption of tobacco products, drug abuse, alcohol abuse).</a:t>
            </a:r>
          </a:p>
          <a:p>
            <a:pPr>
              <a:lnSpc>
                <a:spcPct val="90000"/>
              </a:lnSpc>
            </a:pPr>
            <a:endParaRPr lang="en-US" sz="1800" dirty="0"/>
          </a:p>
        </p:txBody>
      </p:sp>
      <p:pic>
        <p:nvPicPr>
          <p:cNvPr id="7" name="Content Placeholder 6">
            <a:extLst>
              <a:ext uri="{FF2B5EF4-FFF2-40B4-BE49-F238E27FC236}">
                <a16:creationId xmlns:a16="http://schemas.microsoft.com/office/drawing/2014/main" id="{F6105BCA-1720-54D3-6962-B7D067198009}"/>
              </a:ext>
            </a:extLst>
          </p:cNvPr>
          <p:cNvPicPr>
            <a:picLocks noGrp="1" noChangeAspect="1"/>
          </p:cNvPicPr>
          <p:nvPr>
            <p:ph sz="half" idx="2"/>
          </p:nvPr>
        </p:nvPicPr>
        <p:blipFill rotWithShape="1">
          <a:blip r:embed="rId3"/>
          <a:srcRect l="10996" r="22371" b="1"/>
          <a:stretch/>
        </p:blipFill>
        <p:spPr>
          <a:xfrm>
            <a:off x="4648200" y="1200150"/>
            <a:ext cx="4038600" cy="3394075"/>
          </a:xfrm>
          <a:noFill/>
        </p:spPr>
      </p:pic>
      <p:sp>
        <p:nvSpPr>
          <p:cNvPr id="4" name="Slide Number Placeholder 3">
            <a:extLst>
              <a:ext uri="{FF2B5EF4-FFF2-40B4-BE49-F238E27FC236}">
                <a16:creationId xmlns:a16="http://schemas.microsoft.com/office/drawing/2014/main" id="{8A066212-F7E9-080D-9412-58AB92B1491D}"/>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32</a:t>
            </a:fld>
            <a:endParaRPr lang="en-US"/>
          </a:p>
        </p:txBody>
      </p:sp>
    </p:spTree>
    <p:extLst>
      <p:ext uri="{BB962C8B-B14F-4D97-AF65-F5344CB8AC3E}">
        <p14:creationId xmlns:p14="http://schemas.microsoft.com/office/powerpoint/2010/main" val="2979110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1236-BAFB-8183-6878-FC99884D2023}"/>
              </a:ext>
            </a:extLst>
          </p:cNvPr>
          <p:cNvSpPr>
            <a:spLocks noGrp="1"/>
          </p:cNvSpPr>
          <p:nvPr>
            <p:ph type="title"/>
          </p:nvPr>
        </p:nvSpPr>
        <p:spPr>
          <a:xfrm>
            <a:off x="452284" y="342900"/>
            <a:ext cx="8229600" cy="857250"/>
          </a:xfrm>
        </p:spPr>
        <p:txBody>
          <a:bodyPr anchor="ctr">
            <a:normAutofit fontScale="90000"/>
          </a:bodyPr>
          <a:lstStyle/>
          <a:p>
            <a:pPr>
              <a:lnSpc>
                <a:spcPct val="90000"/>
              </a:lnSpc>
            </a:pPr>
            <a:r>
              <a:rPr lang="en-US" sz="3600" b="1" dirty="0">
                <a:latin typeface="Georgia" panose="02040502050405020303" pitchFamily="18" charset="0"/>
              </a:rPr>
              <a:t>Lifestyle Medicine</a:t>
            </a:r>
            <a:br>
              <a:rPr lang="en-US" sz="2400" dirty="0"/>
            </a:br>
            <a:endParaRPr lang="en-US" sz="2400" dirty="0"/>
          </a:p>
        </p:txBody>
      </p:sp>
      <p:sp>
        <p:nvSpPr>
          <p:cNvPr id="3" name="Content Placeholder 2">
            <a:extLst>
              <a:ext uri="{FF2B5EF4-FFF2-40B4-BE49-F238E27FC236}">
                <a16:creationId xmlns:a16="http://schemas.microsoft.com/office/drawing/2014/main" id="{3C595EF5-3ACB-79DF-2E9B-DF64771A9F3B}"/>
              </a:ext>
            </a:extLst>
          </p:cNvPr>
          <p:cNvSpPr>
            <a:spLocks noGrp="1"/>
          </p:cNvSpPr>
          <p:nvPr>
            <p:ph sz="half" idx="1"/>
          </p:nvPr>
        </p:nvSpPr>
        <p:spPr>
          <a:xfrm>
            <a:off x="457200" y="1200150"/>
            <a:ext cx="4038600" cy="3394075"/>
          </a:xfrm>
        </p:spPr>
        <p:txBody>
          <a:bodyPr>
            <a:normAutofit fontScale="92500" lnSpcReduction="20000"/>
          </a:bodyPr>
          <a:lstStyle/>
          <a:p>
            <a:pPr marL="157163"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What is it not?</a:t>
            </a:r>
          </a:p>
          <a:p>
            <a:pPr marL="500063" lvl="1"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New ideas or research findings.</a:t>
            </a:r>
          </a:p>
          <a:p>
            <a:pPr marL="500063" lvl="1"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Treating only the symptoms of diseases.</a:t>
            </a:r>
          </a:p>
          <a:p>
            <a:pPr marL="500063" lvl="1"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Being embraced and integrated into healthcare practice.</a:t>
            </a:r>
          </a:p>
          <a:p>
            <a:pPr marL="500063" lvl="1"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The first choice to address chronic diseases.</a:t>
            </a:r>
          </a:p>
          <a:p>
            <a:pPr>
              <a:lnSpc>
                <a:spcPct val="90000"/>
              </a:lnSpc>
            </a:pPr>
            <a:endParaRPr lang="en-US" sz="1800" dirty="0"/>
          </a:p>
        </p:txBody>
      </p:sp>
      <p:sp>
        <p:nvSpPr>
          <p:cNvPr id="4" name="Slide Number Placeholder 3">
            <a:extLst>
              <a:ext uri="{FF2B5EF4-FFF2-40B4-BE49-F238E27FC236}">
                <a16:creationId xmlns:a16="http://schemas.microsoft.com/office/drawing/2014/main" id="{8A066212-F7E9-080D-9412-58AB92B1491D}"/>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33</a:t>
            </a:fld>
            <a:endParaRPr lang="en-US"/>
          </a:p>
        </p:txBody>
      </p:sp>
      <p:pic>
        <p:nvPicPr>
          <p:cNvPr id="15" name="Content Placeholder 14">
            <a:extLst>
              <a:ext uri="{FF2B5EF4-FFF2-40B4-BE49-F238E27FC236}">
                <a16:creationId xmlns:a16="http://schemas.microsoft.com/office/drawing/2014/main" id="{9372B28B-6D68-0F90-7B93-D5FE0A08861E}"/>
              </a:ext>
            </a:extLst>
          </p:cNvPr>
          <p:cNvPicPr>
            <a:picLocks noGrp="1" noChangeAspect="1"/>
          </p:cNvPicPr>
          <p:nvPr>
            <p:ph sz="half" idx="2"/>
          </p:nvPr>
        </p:nvPicPr>
        <p:blipFill>
          <a:blip r:embed="rId3"/>
          <a:stretch>
            <a:fillRect/>
          </a:stretch>
        </p:blipFill>
        <p:spPr>
          <a:xfrm>
            <a:off x="4705011" y="1352550"/>
            <a:ext cx="3976873" cy="2743200"/>
          </a:xfrm>
        </p:spPr>
      </p:pic>
    </p:spTree>
    <p:extLst>
      <p:ext uri="{BB962C8B-B14F-4D97-AF65-F5344CB8AC3E}">
        <p14:creationId xmlns:p14="http://schemas.microsoft.com/office/powerpoint/2010/main" val="98112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2178-F47E-2484-C383-0D44A282A02E}"/>
              </a:ext>
            </a:extLst>
          </p:cNvPr>
          <p:cNvSpPr>
            <a:spLocks noGrp="1"/>
          </p:cNvSpPr>
          <p:nvPr>
            <p:ph type="title"/>
          </p:nvPr>
        </p:nvSpPr>
        <p:spPr>
          <a:xfrm>
            <a:off x="533402" y="533538"/>
            <a:ext cx="8229600" cy="857250"/>
          </a:xfrm>
        </p:spPr>
        <p:txBody>
          <a:bodyPr>
            <a:normAutofit fontScale="90000"/>
          </a:bodyPr>
          <a:lstStyle/>
          <a:p>
            <a:r>
              <a:rPr lang="en-US" sz="4000" b="1" dirty="0">
                <a:latin typeface="Georgia" panose="02040502050405020303" pitchFamily="18" charset="0"/>
              </a:rPr>
              <a:t>Lifestyle Medicine</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BD4980AE-5D8A-0671-80D4-733C8AE141CB}"/>
              </a:ext>
            </a:extLst>
          </p:cNvPr>
          <p:cNvSpPr>
            <a:spLocks noGrp="1"/>
          </p:cNvSpPr>
          <p:nvPr>
            <p:ph sz="half" idx="1"/>
          </p:nvPr>
        </p:nvSpPr>
        <p:spPr/>
        <p:txBody>
          <a:bodyPr>
            <a:normAutofit fontScale="62500" lnSpcReduction="20000"/>
          </a:bodyPr>
          <a:lstStyle/>
          <a:p>
            <a:pPr marL="85725"/>
            <a:endParaRPr lang="en-US" sz="3750" dirty="0">
              <a:latin typeface="Georgia" panose="02040502050405020303" pitchFamily="18" charset="0"/>
            </a:endParaRPr>
          </a:p>
          <a:p>
            <a:pPr marL="214313" indent="-214313">
              <a:lnSpc>
                <a:spcPct val="107000"/>
              </a:lnSpc>
              <a:spcBef>
                <a:spcPts val="0"/>
              </a:spcBef>
              <a:spcAft>
                <a:spcPts val="600"/>
              </a:spcAft>
              <a:tabLst>
                <a:tab pos="685800" algn="l"/>
              </a:tabLst>
            </a:pPr>
            <a:r>
              <a:rPr lang="en-US" sz="2900" b="1" dirty="0">
                <a:latin typeface="Georgia" panose="02040502050405020303" pitchFamily="18" charset="0"/>
                <a:ea typeface="Calibri" panose="020F0502020204030204" pitchFamily="34" charset="0"/>
                <a:cs typeface="Times New Roman" panose="02020603050405020304" pitchFamily="18" charset="0"/>
              </a:rPr>
              <a:t>6 Pillars</a:t>
            </a:r>
          </a:p>
          <a:p>
            <a:pPr marL="557213" lvl="1" indent="-214313">
              <a:lnSpc>
                <a:spcPct val="107000"/>
              </a:lnSpc>
              <a:spcAft>
                <a:spcPts val="600"/>
              </a:spcAft>
              <a:tabLst>
                <a:tab pos="685800" algn="l"/>
              </a:tabLst>
            </a:pPr>
            <a:r>
              <a:rPr lang="en-US" sz="2900" b="1" dirty="0">
                <a:latin typeface="Georgia" panose="02040502050405020303" pitchFamily="18" charset="0"/>
                <a:ea typeface="Calibri" panose="020F0502020204030204" pitchFamily="34" charset="0"/>
                <a:cs typeface="Times New Roman" panose="02020603050405020304" pitchFamily="18" charset="0"/>
              </a:rPr>
              <a:t>1. Nutrition</a:t>
            </a:r>
          </a:p>
          <a:p>
            <a:pPr marL="557213" lvl="1" indent="-214313">
              <a:lnSpc>
                <a:spcPct val="107000"/>
              </a:lnSpc>
              <a:spcAft>
                <a:spcPts val="600"/>
              </a:spcAft>
              <a:tabLst>
                <a:tab pos="685800" algn="l"/>
              </a:tabLst>
            </a:pPr>
            <a:r>
              <a:rPr lang="en-US" sz="2900" b="1" dirty="0">
                <a:latin typeface="Georgia" panose="02040502050405020303" pitchFamily="18" charset="0"/>
                <a:cs typeface="Times New Roman" panose="02020603050405020304" pitchFamily="18" charset="0"/>
              </a:rPr>
              <a:t>2. Exercise</a:t>
            </a:r>
          </a:p>
          <a:p>
            <a:pPr marL="557213" lvl="1" indent="-214313">
              <a:lnSpc>
                <a:spcPct val="107000"/>
              </a:lnSpc>
              <a:spcAft>
                <a:spcPts val="600"/>
              </a:spcAft>
              <a:tabLst>
                <a:tab pos="685800" algn="l"/>
              </a:tabLst>
            </a:pPr>
            <a:r>
              <a:rPr lang="en-US" sz="2900" b="1" dirty="0">
                <a:latin typeface="Georgia" panose="02040502050405020303" pitchFamily="18" charset="0"/>
                <a:cs typeface="Times New Roman" panose="02020603050405020304" pitchFamily="18" charset="0"/>
              </a:rPr>
              <a:t>3. Sleep</a:t>
            </a:r>
          </a:p>
          <a:p>
            <a:pPr marL="557213" lvl="1" indent="-214313">
              <a:lnSpc>
                <a:spcPct val="107000"/>
              </a:lnSpc>
              <a:spcAft>
                <a:spcPts val="600"/>
              </a:spcAft>
              <a:tabLst>
                <a:tab pos="685800" algn="l"/>
              </a:tabLst>
            </a:pPr>
            <a:r>
              <a:rPr lang="en-US" sz="2900" b="1" dirty="0">
                <a:latin typeface="Georgia" panose="02040502050405020303" pitchFamily="18" charset="0"/>
                <a:cs typeface="Times New Roman" panose="02020603050405020304" pitchFamily="18" charset="0"/>
              </a:rPr>
              <a:t>4. Stress management</a:t>
            </a:r>
          </a:p>
          <a:p>
            <a:pPr marL="557213" lvl="1" indent="-214313">
              <a:lnSpc>
                <a:spcPct val="107000"/>
              </a:lnSpc>
              <a:spcAft>
                <a:spcPts val="600"/>
              </a:spcAft>
              <a:tabLst>
                <a:tab pos="685800" algn="l"/>
              </a:tabLst>
            </a:pPr>
            <a:r>
              <a:rPr lang="en-US" sz="2900" b="1" dirty="0">
                <a:latin typeface="Georgia" panose="02040502050405020303" pitchFamily="18" charset="0"/>
                <a:cs typeface="Times New Roman" panose="02020603050405020304" pitchFamily="18" charset="0"/>
              </a:rPr>
              <a:t>5. Positive social connections</a:t>
            </a:r>
          </a:p>
          <a:p>
            <a:pPr marL="557213" lvl="1" indent="-214313">
              <a:lnSpc>
                <a:spcPct val="107000"/>
              </a:lnSpc>
              <a:spcAft>
                <a:spcPts val="600"/>
              </a:spcAft>
              <a:tabLst>
                <a:tab pos="685800" algn="l"/>
              </a:tabLst>
            </a:pPr>
            <a:r>
              <a:rPr lang="en-US" sz="2900" b="1" dirty="0">
                <a:latin typeface="Georgia" panose="02040502050405020303" pitchFamily="18" charset="0"/>
                <a:cs typeface="Times New Roman" panose="02020603050405020304" pitchFamily="18" charset="0"/>
              </a:rPr>
              <a:t>6. Avoidance of risky substances</a:t>
            </a:r>
            <a:endParaRPr lang="en-US" sz="2900" b="1" dirty="0">
              <a:latin typeface="Georgia" panose="02040502050405020303" pitchFamily="18" charset="0"/>
            </a:endParaRPr>
          </a:p>
          <a:p>
            <a:endParaRPr lang="en-US" dirty="0"/>
          </a:p>
        </p:txBody>
      </p:sp>
      <p:pic>
        <p:nvPicPr>
          <p:cNvPr id="6" name="Content Placeholder 5">
            <a:extLst>
              <a:ext uri="{FF2B5EF4-FFF2-40B4-BE49-F238E27FC236}">
                <a16:creationId xmlns:a16="http://schemas.microsoft.com/office/drawing/2014/main" id="{A75C5085-70AF-868F-1313-2124DE5C0262}"/>
              </a:ext>
            </a:extLst>
          </p:cNvPr>
          <p:cNvPicPr>
            <a:picLocks noGrp="1" noChangeAspect="1"/>
          </p:cNvPicPr>
          <p:nvPr>
            <p:ph sz="half" idx="2"/>
          </p:nvPr>
        </p:nvPicPr>
        <p:blipFill>
          <a:blip r:embed="rId3"/>
          <a:stretch>
            <a:fillRect/>
          </a:stretch>
        </p:blipFill>
        <p:spPr>
          <a:xfrm>
            <a:off x="4929177" y="1200150"/>
            <a:ext cx="3476645" cy="3394075"/>
          </a:xfrm>
        </p:spPr>
      </p:pic>
      <p:sp>
        <p:nvSpPr>
          <p:cNvPr id="4" name="Slide Number Placeholder 3">
            <a:extLst>
              <a:ext uri="{FF2B5EF4-FFF2-40B4-BE49-F238E27FC236}">
                <a16:creationId xmlns:a16="http://schemas.microsoft.com/office/drawing/2014/main" id="{031AB94A-F530-13D2-A9D5-58EC4206E1C6}"/>
              </a:ext>
            </a:extLst>
          </p:cNvPr>
          <p:cNvSpPr>
            <a:spLocks noGrp="1"/>
          </p:cNvSpPr>
          <p:nvPr>
            <p:ph type="sldNum" sz="quarter" idx="12"/>
          </p:nvPr>
        </p:nvSpPr>
        <p:spPr/>
        <p:txBody>
          <a:bodyPr/>
          <a:lstStyle/>
          <a:p>
            <a:fld id="{84AC28E3-00D6-4682-BCAB-2932672799A0}" type="slidenum">
              <a:rPr lang="en-US" smtClean="0"/>
              <a:t>34</a:t>
            </a:fld>
            <a:endParaRPr lang="en-US"/>
          </a:p>
        </p:txBody>
      </p:sp>
    </p:spTree>
    <p:extLst>
      <p:ext uri="{BB962C8B-B14F-4D97-AF65-F5344CB8AC3E}">
        <p14:creationId xmlns:p14="http://schemas.microsoft.com/office/powerpoint/2010/main" val="2087815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A8D9-CE6B-8F43-F2A4-08FC9FC21943}"/>
              </a:ext>
            </a:extLst>
          </p:cNvPr>
          <p:cNvSpPr>
            <a:spLocks noGrp="1"/>
          </p:cNvSpPr>
          <p:nvPr>
            <p:ph type="title"/>
          </p:nvPr>
        </p:nvSpPr>
        <p:spPr>
          <a:xfrm>
            <a:off x="467710" y="438150"/>
            <a:ext cx="8229600" cy="857250"/>
          </a:xfrm>
        </p:spPr>
        <p:txBody>
          <a:bodyPr>
            <a:normAutofit fontScale="90000"/>
          </a:bodyPr>
          <a:lstStyle/>
          <a:p>
            <a:r>
              <a:rPr lang="en-US" sz="4400" dirty="0">
                <a:latin typeface="Georgia" panose="02040502050405020303" pitchFamily="18" charset="0"/>
              </a:rPr>
              <a:t>Lifestyle Medicine Interventions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64B24765-6972-DC7F-596C-0096AF01F25F}"/>
              </a:ext>
            </a:extLst>
          </p:cNvPr>
          <p:cNvSpPr>
            <a:spLocks noGrp="1"/>
          </p:cNvSpPr>
          <p:nvPr>
            <p:ph sz="half" idx="1"/>
          </p:nvPr>
        </p:nvSpPr>
        <p:spPr/>
        <p:txBody>
          <a:bodyPr>
            <a:normAutofit fontScale="92500" lnSpcReduction="1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Plant-based nutrition</a:t>
            </a:r>
          </a:p>
          <a:p>
            <a:pPr marL="1600200" lvl="3" indent="-228600">
              <a:lnSpc>
                <a:spcPct val="107000"/>
              </a:lnSpc>
              <a:spcAft>
                <a:spcPts val="800"/>
              </a:spcAft>
              <a:buFont typeface="Arial" panose="020B0604020202020204" pitchFamily="34" charset="0"/>
              <a:buChar char="•"/>
              <a:tabLst>
                <a:tab pos="1371600" algn="l"/>
              </a:tabLst>
            </a:pPr>
            <a:r>
              <a:rPr lang="en-US" sz="2600" dirty="0">
                <a:latin typeface="Georgia" panose="02040502050405020303" pitchFamily="18" charset="0"/>
                <a:ea typeface="Calibri" panose="020F0502020204030204" pitchFamily="34" charset="0"/>
                <a:cs typeface="Times New Roman" panose="02020603050405020304" pitchFamily="18" charset="0"/>
              </a:rPr>
              <a:t>Predominantly plant-based diet rich in whole vegetables, fruits, beans, nuts and seeds</a:t>
            </a:r>
            <a:endParaRPr lang="en-US" sz="26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B8DAB9CE-9A90-7F51-DF60-D0ED7BBABAA8}"/>
              </a:ext>
            </a:extLst>
          </p:cNvPr>
          <p:cNvPicPr>
            <a:picLocks noGrp="1" noChangeAspect="1"/>
          </p:cNvPicPr>
          <p:nvPr>
            <p:ph sz="half" idx="2"/>
          </p:nvPr>
        </p:nvPicPr>
        <p:blipFill>
          <a:blip r:embed="rId2"/>
          <a:stretch>
            <a:fillRect/>
          </a:stretch>
        </p:blipFill>
        <p:spPr>
          <a:xfrm>
            <a:off x="5554883" y="2268483"/>
            <a:ext cx="2225233" cy="1257409"/>
          </a:xfrm>
          <a:prstGeom prst="rect">
            <a:avLst/>
          </a:prstGeom>
        </p:spPr>
      </p:pic>
      <p:sp>
        <p:nvSpPr>
          <p:cNvPr id="4" name="Slide Number Placeholder 3">
            <a:extLst>
              <a:ext uri="{FF2B5EF4-FFF2-40B4-BE49-F238E27FC236}">
                <a16:creationId xmlns:a16="http://schemas.microsoft.com/office/drawing/2014/main" id="{BF44DD8D-0CDE-22F6-C1FE-87C47E8FCAEB}"/>
              </a:ext>
            </a:extLst>
          </p:cNvPr>
          <p:cNvSpPr>
            <a:spLocks noGrp="1"/>
          </p:cNvSpPr>
          <p:nvPr>
            <p:ph type="sldNum" sz="quarter" idx="12"/>
          </p:nvPr>
        </p:nvSpPr>
        <p:spPr/>
        <p:txBody>
          <a:bodyPr/>
          <a:lstStyle/>
          <a:p>
            <a:fld id="{84AC28E3-00D6-4682-BCAB-2932672799A0}" type="slidenum">
              <a:rPr lang="en-US" smtClean="0"/>
              <a:t>35</a:t>
            </a:fld>
            <a:endParaRPr lang="en-US"/>
          </a:p>
        </p:txBody>
      </p:sp>
    </p:spTree>
    <p:extLst>
      <p:ext uri="{BB962C8B-B14F-4D97-AF65-F5344CB8AC3E}">
        <p14:creationId xmlns:p14="http://schemas.microsoft.com/office/powerpoint/2010/main" val="2902286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DE14-E482-E63F-8206-BF09DBEB3358}"/>
              </a:ext>
            </a:extLst>
          </p:cNvPr>
          <p:cNvSpPr>
            <a:spLocks noGrp="1"/>
          </p:cNvSpPr>
          <p:nvPr>
            <p:ph type="title"/>
          </p:nvPr>
        </p:nvSpPr>
        <p:spPr>
          <a:xfrm>
            <a:off x="459828" y="438150"/>
            <a:ext cx="8229600" cy="857250"/>
          </a:xfrm>
        </p:spPr>
        <p:txBody>
          <a:bodyPr>
            <a:normAutofit fontScale="90000"/>
          </a:bodyPr>
          <a:lstStyle/>
          <a:p>
            <a:r>
              <a:rPr lang="en-US" sz="4400" dirty="0">
                <a:latin typeface="Georgia" panose="02040502050405020303" pitchFamily="18" charset="0"/>
              </a:rPr>
              <a:t>Lifestyle Medicine Interventions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401ACF25-4E83-CFEB-CD31-ED376C5AE0AD}"/>
              </a:ext>
            </a:extLst>
          </p:cNvPr>
          <p:cNvSpPr>
            <a:spLocks noGrp="1"/>
          </p:cNvSpPr>
          <p:nvPr>
            <p:ph sz="half" idx="1"/>
          </p:nvPr>
        </p:nvSpPr>
        <p:spPr/>
        <p:txBody>
          <a:bodyPr>
            <a:normAutofit fontScale="70000" lnSpcReduction="2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Exercise</a:t>
            </a:r>
          </a:p>
          <a:p>
            <a:pPr marL="1600200" lvl="3" indent="-228600">
              <a:lnSpc>
                <a:spcPct val="107000"/>
              </a:lnSpc>
              <a:spcAft>
                <a:spcPts val="800"/>
              </a:spcAft>
              <a:buFont typeface="Arial" panose="020B0604020202020204" pitchFamily="34" charset="0"/>
              <a:buChar char="•"/>
              <a:tabLst>
                <a:tab pos="1371600" algn="l"/>
              </a:tabLst>
            </a:pPr>
            <a:r>
              <a:rPr lang="en-US" sz="2600" dirty="0">
                <a:latin typeface="Georgia" panose="02040502050405020303" pitchFamily="18" charset="0"/>
                <a:ea typeface="Calibri" panose="020F0502020204030204" pitchFamily="34" charset="0"/>
                <a:cs typeface="Times New Roman" panose="02020603050405020304" pitchFamily="18" charset="0"/>
              </a:rPr>
              <a:t>Daily, enjoyed and maintainable throughout lifetime</a:t>
            </a:r>
          </a:p>
          <a:p>
            <a:pPr marL="1600200" lvl="3" indent="-228600">
              <a:lnSpc>
                <a:spcPct val="107000"/>
              </a:lnSpc>
              <a:spcAft>
                <a:spcPts val="800"/>
              </a:spcAft>
              <a:buFont typeface="Arial" panose="020B0604020202020204" pitchFamily="34" charset="0"/>
              <a:buChar char="•"/>
              <a:tabLst>
                <a:tab pos="1371600" algn="l"/>
              </a:tabLst>
            </a:pPr>
            <a:r>
              <a:rPr lang="en-US" sz="2600" dirty="0">
                <a:effectLst/>
                <a:latin typeface="Georgia" panose="02040502050405020303" pitchFamily="18" charset="0"/>
                <a:ea typeface="Calibri" panose="020F0502020204030204" pitchFamily="34" charset="0"/>
                <a:cs typeface="Times New Roman" panose="02020603050405020304" pitchFamily="18" charset="0"/>
              </a:rPr>
              <a:t>ODP recommends 150 </a:t>
            </a:r>
            <a:r>
              <a:rPr lang="en-US" sz="2600" dirty="0">
                <a:latin typeface="Georgia" panose="02040502050405020303" pitchFamily="18" charset="0"/>
                <a:ea typeface="Calibri" panose="020F0502020204030204" pitchFamily="34" charset="0"/>
                <a:cs typeface="Times New Roman" panose="02020603050405020304" pitchFamily="18" charset="0"/>
              </a:rPr>
              <a:t>-300 minutes of moderate-intensity or 75-150 minutes of vigorous intensity aerobic activity weekly</a:t>
            </a:r>
            <a:endParaRPr lang="en-US" sz="26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5DDFEA92-F4CB-DB22-21C2-57628C822551}"/>
              </a:ext>
            </a:extLst>
          </p:cNvPr>
          <p:cNvPicPr>
            <a:picLocks noGrp="1" noChangeAspect="1"/>
          </p:cNvPicPr>
          <p:nvPr>
            <p:ph sz="half" idx="2"/>
          </p:nvPr>
        </p:nvPicPr>
        <p:blipFill>
          <a:blip r:embed="rId2"/>
          <a:stretch>
            <a:fillRect/>
          </a:stretch>
        </p:blipFill>
        <p:spPr>
          <a:xfrm>
            <a:off x="5638711" y="2184656"/>
            <a:ext cx="2057578" cy="1425063"/>
          </a:xfrm>
          <a:prstGeom prst="rect">
            <a:avLst/>
          </a:prstGeom>
        </p:spPr>
      </p:pic>
      <p:sp>
        <p:nvSpPr>
          <p:cNvPr id="4" name="Slide Number Placeholder 3">
            <a:extLst>
              <a:ext uri="{FF2B5EF4-FFF2-40B4-BE49-F238E27FC236}">
                <a16:creationId xmlns:a16="http://schemas.microsoft.com/office/drawing/2014/main" id="{2064D731-2219-F827-83BE-5F31CA9CC5B6}"/>
              </a:ext>
            </a:extLst>
          </p:cNvPr>
          <p:cNvSpPr>
            <a:spLocks noGrp="1"/>
          </p:cNvSpPr>
          <p:nvPr>
            <p:ph type="sldNum" sz="quarter" idx="12"/>
          </p:nvPr>
        </p:nvSpPr>
        <p:spPr/>
        <p:txBody>
          <a:bodyPr/>
          <a:lstStyle/>
          <a:p>
            <a:fld id="{84AC28E3-00D6-4682-BCAB-2932672799A0}" type="slidenum">
              <a:rPr lang="en-US" smtClean="0"/>
              <a:t>36</a:t>
            </a:fld>
            <a:endParaRPr lang="en-US"/>
          </a:p>
        </p:txBody>
      </p:sp>
    </p:spTree>
    <p:extLst>
      <p:ext uri="{BB962C8B-B14F-4D97-AF65-F5344CB8AC3E}">
        <p14:creationId xmlns:p14="http://schemas.microsoft.com/office/powerpoint/2010/main" val="13107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BA31-A9BC-91AC-AA5D-7BD8480522B0}"/>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Interventions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192B4B6F-EC6C-2379-7747-A20394240A98}"/>
              </a:ext>
            </a:extLst>
          </p:cNvPr>
          <p:cNvSpPr>
            <a:spLocks noGrp="1"/>
          </p:cNvSpPr>
          <p:nvPr>
            <p:ph sz="half" idx="1"/>
          </p:nvPr>
        </p:nvSpPr>
        <p:spPr/>
        <p:txBody>
          <a:bodyPr>
            <a:normAutofit fontScale="92500" lnSpcReduction="1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Sleep hygiene</a:t>
            </a:r>
          </a:p>
          <a:p>
            <a:pPr marL="1600200" lvl="3" indent="-228600">
              <a:lnSpc>
                <a:spcPct val="107000"/>
              </a:lnSpc>
              <a:spcAft>
                <a:spcPts val="800"/>
              </a:spcAft>
              <a:buFont typeface="Arial" panose="020B0604020202020204" pitchFamily="34" charset="0"/>
              <a:buChar char="•"/>
              <a:tabLst>
                <a:tab pos="1371600" algn="l"/>
              </a:tabLst>
            </a:pPr>
            <a:r>
              <a:rPr lang="en-US" sz="2600" dirty="0">
                <a:latin typeface="Georgia" panose="02040502050405020303" pitchFamily="18" charset="0"/>
                <a:ea typeface="Calibri" panose="020F0502020204030204" pitchFamily="34" charset="0"/>
                <a:cs typeface="Times New Roman" panose="02020603050405020304" pitchFamily="18" charset="0"/>
              </a:rPr>
              <a:t>Quantity and quality both important for immune function and other health factors</a:t>
            </a:r>
          </a:p>
          <a:p>
            <a:endParaRPr lang="en-US" dirty="0"/>
          </a:p>
        </p:txBody>
      </p:sp>
      <p:pic>
        <p:nvPicPr>
          <p:cNvPr id="5" name="Content Placeholder 4">
            <a:extLst>
              <a:ext uri="{FF2B5EF4-FFF2-40B4-BE49-F238E27FC236}">
                <a16:creationId xmlns:a16="http://schemas.microsoft.com/office/drawing/2014/main" id="{A5BEDE0F-F93C-09BA-9C59-1CCBBC49C9F3}"/>
              </a:ext>
            </a:extLst>
          </p:cNvPr>
          <p:cNvPicPr>
            <a:picLocks noGrp="1" noChangeAspect="1"/>
          </p:cNvPicPr>
          <p:nvPr>
            <p:ph sz="half" idx="2"/>
          </p:nvPr>
        </p:nvPicPr>
        <p:blipFill>
          <a:blip r:embed="rId2"/>
          <a:stretch>
            <a:fillRect/>
          </a:stretch>
        </p:blipFill>
        <p:spPr>
          <a:xfrm>
            <a:off x="5890192" y="2032242"/>
            <a:ext cx="1554615" cy="1729890"/>
          </a:xfrm>
          <a:prstGeom prst="rect">
            <a:avLst/>
          </a:prstGeom>
        </p:spPr>
      </p:pic>
      <p:sp>
        <p:nvSpPr>
          <p:cNvPr id="4" name="Slide Number Placeholder 3">
            <a:extLst>
              <a:ext uri="{FF2B5EF4-FFF2-40B4-BE49-F238E27FC236}">
                <a16:creationId xmlns:a16="http://schemas.microsoft.com/office/drawing/2014/main" id="{5C407FD3-0ACB-8925-3378-8830E56D01C8}"/>
              </a:ext>
            </a:extLst>
          </p:cNvPr>
          <p:cNvSpPr>
            <a:spLocks noGrp="1"/>
          </p:cNvSpPr>
          <p:nvPr>
            <p:ph type="sldNum" sz="quarter" idx="12"/>
          </p:nvPr>
        </p:nvSpPr>
        <p:spPr/>
        <p:txBody>
          <a:bodyPr/>
          <a:lstStyle/>
          <a:p>
            <a:fld id="{84AC28E3-00D6-4682-BCAB-2932672799A0}" type="slidenum">
              <a:rPr lang="en-US" smtClean="0"/>
              <a:t>37</a:t>
            </a:fld>
            <a:endParaRPr lang="en-US"/>
          </a:p>
        </p:txBody>
      </p:sp>
    </p:spTree>
    <p:extLst>
      <p:ext uri="{BB962C8B-B14F-4D97-AF65-F5344CB8AC3E}">
        <p14:creationId xmlns:p14="http://schemas.microsoft.com/office/powerpoint/2010/main" val="426332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09D6-F794-DDDA-2684-8913A4E7FDDF}"/>
              </a:ext>
            </a:extLst>
          </p:cNvPr>
          <p:cNvSpPr>
            <a:spLocks noGrp="1"/>
          </p:cNvSpPr>
          <p:nvPr>
            <p:ph type="title"/>
          </p:nvPr>
        </p:nvSpPr>
        <p:spPr>
          <a:xfrm>
            <a:off x="475593" y="438150"/>
            <a:ext cx="8229600" cy="857250"/>
          </a:xfrm>
        </p:spPr>
        <p:txBody>
          <a:bodyPr>
            <a:normAutofit fontScale="90000"/>
          </a:bodyPr>
          <a:lstStyle/>
          <a:p>
            <a:r>
              <a:rPr lang="en-US" sz="4400" dirty="0">
                <a:latin typeface="Georgia" panose="02040502050405020303" pitchFamily="18" charset="0"/>
              </a:rPr>
              <a:t>Lifestyle Medicine Interventions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05EACD26-D70C-44FA-B52A-2D16FFA221DE}"/>
              </a:ext>
            </a:extLst>
          </p:cNvPr>
          <p:cNvSpPr>
            <a:spLocks noGrp="1"/>
          </p:cNvSpPr>
          <p:nvPr>
            <p:ph sz="half" idx="1"/>
          </p:nvPr>
        </p:nvSpPr>
        <p:spPr/>
        <p:txBody>
          <a:bodyPr>
            <a:normAutofit fontScale="92500" lnSpcReduction="1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Stress management</a:t>
            </a:r>
          </a:p>
          <a:p>
            <a:pPr marL="1600200" lvl="3" indent="-228600">
              <a:lnSpc>
                <a:spcPct val="107000"/>
              </a:lnSpc>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Reduction methods</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Coping mechanisms</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CD1BCA23-7BB1-8358-A30D-0C8507860F9E}"/>
              </a:ext>
            </a:extLst>
          </p:cNvPr>
          <p:cNvPicPr>
            <a:picLocks noGrp="1" noChangeAspect="1"/>
          </p:cNvPicPr>
          <p:nvPr>
            <p:ph sz="half" idx="2"/>
          </p:nvPr>
        </p:nvPicPr>
        <p:blipFill>
          <a:blip r:embed="rId2"/>
          <a:stretch>
            <a:fillRect/>
          </a:stretch>
        </p:blipFill>
        <p:spPr>
          <a:xfrm>
            <a:off x="5619659" y="2199897"/>
            <a:ext cx="2095682" cy="1394581"/>
          </a:xfrm>
          <a:prstGeom prst="rect">
            <a:avLst/>
          </a:prstGeom>
        </p:spPr>
      </p:pic>
      <p:sp>
        <p:nvSpPr>
          <p:cNvPr id="4" name="Slide Number Placeholder 3">
            <a:extLst>
              <a:ext uri="{FF2B5EF4-FFF2-40B4-BE49-F238E27FC236}">
                <a16:creationId xmlns:a16="http://schemas.microsoft.com/office/drawing/2014/main" id="{3A40D8E7-B318-1522-E678-EE09D4C04665}"/>
              </a:ext>
            </a:extLst>
          </p:cNvPr>
          <p:cNvSpPr>
            <a:spLocks noGrp="1"/>
          </p:cNvSpPr>
          <p:nvPr>
            <p:ph type="sldNum" sz="quarter" idx="12"/>
          </p:nvPr>
        </p:nvSpPr>
        <p:spPr/>
        <p:txBody>
          <a:bodyPr/>
          <a:lstStyle/>
          <a:p>
            <a:fld id="{84AC28E3-00D6-4682-BCAB-2932672799A0}" type="slidenum">
              <a:rPr lang="en-US" smtClean="0"/>
              <a:t>38</a:t>
            </a:fld>
            <a:endParaRPr lang="en-US"/>
          </a:p>
        </p:txBody>
      </p:sp>
    </p:spTree>
    <p:extLst>
      <p:ext uri="{BB962C8B-B14F-4D97-AF65-F5344CB8AC3E}">
        <p14:creationId xmlns:p14="http://schemas.microsoft.com/office/powerpoint/2010/main" val="1099035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E73B-6354-DB4D-3147-FC1E6C348E38}"/>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Interventions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C7473E3D-8178-2A09-4308-42479B0EE6F9}"/>
              </a:ext>
            </a:extLst>
          </p:cNvPr>
          <p:cNvSpPr>
            <a:spLocks noGrp="1"/>
          </p:cNvSpPr>
          <p:nvPr>
            <p:ph sz="half" idx="1"/>
          </p:nvPr>
        </p:nvSpPr>
        <p:spPr/>
        <p:txBody>
          <a:bodyPr>
            <a:normAutofit/>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Positive social connections</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Essential to emotional health</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9548BB1D-1225-84EB-4D09-D15AA6857EB6}"/>
              </a:ext>
            </a:extLst>
          </p:cNvPr>
          <p:cNvPicPr>
            <a:picLocks noGrp="1" noChangeAspect="1"/>
          </p:cNvPicPr>
          <p:nvPr>
            <p:ph sz="half" idx="2"/>
          </p:nvPr>
        </p:nvPicPr>
        <p:blipFill>
          <a:blip r:embed="rId2"/>
          <a:stretch>
            <a:fillRect/>
          </a:stretch>
        </p:blipFill>
        <p:spPr>
          <a:xfrm>
            <a:off x="5848279" y="2074156"/>
            <a:ext cx="1638442" cy="1646063"/>
          </a:xfrm>
          <a:prstGeom prst="rect">
            <a:avLst/>
          </a:prstGeom>
        </p:spPr>
      </p:pic>
      <p:sp>
        <p:nvSpPr>
          <p:cNvPr id="4" name="Slide Number Placeholder 3">
            <a:extLst>
              <a:ext uri="{FF2B5EF4-FFF2-40B4-BE49-F238E27FC236}">
                <a16:creationId xmlns:a16="http://schemas.microsoft.com/office/drawing/2014/main" id="{3CAD0E3D-8AD2-9460-BA78-A62610C0A141}"/>
              </a:ext>
            </a:extLst>
          </p:cNvPr>
          <p:cNvSpPr>
            <a:spLocks noGrp="1"/>
          </p:cNvSpPr>
          <p:nvPr>
            <p:ph type="sldNum" sz="quarter" idx="12"/>
          </p:nvPr>
        </p:nvSpPr>
        <p:spPr/>
        <p:txBody>
          <a:bodyPr/>
          <a:lstStyle/>
          <a:p>
            <a:fld id="{84AC28E3-00D6-4682-BCAB-2932672799A0}" type="slidenum">
              <a:rPr lang="en-US" smtClean="0"/>
              <a:t>39</a:t>
            </a:fld>
            <a:endParaRPr lang="en-US"/>
          </a:p>
        </p:txBody>
      </p:sp>
    </p:spTree>
    <p:extLst>
      <p:ext uri="{BB962C8B-B14F-4D97-AF65-F5344CB8AC3E}">
        <p14:creationId xmlns:p14="http://schemas.microsoft.com/office/powerpoint/2010/main" val="60391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latin typeface="Georgia" panose="02040502050405020303" pitchFamily="18" charset="0"/>
              </a:rPr>
              <a:t>Disclosure Information</a:t>
            </a:r>
            <a:endParaRPr lang="en-US" sz="36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400" b="1" dirty="0">
                <a:latin typeface="Georgia" panose="02040502050405020303" pitchFamily="18" charset="0"/>
              </a:rPr>
              <a:t>The Planners involved in this activity have no relevant financial relationships to disclose.</a:t>
            </a:r>
          </a:p>
          <a:p>
            <a:r>
              <a:rPr lang="en-US" sz="2400" b="1" dirty="0">
                <a:latin typeface="Georgia" panose="02040502050405020303" pitchFamily="18" charset="0"/>
              </a:rPr>
              <a:t>The Faculty/Presenters involved in this activity have no relevant financial relationships to disclose.</a:t>
            </a:r>
          </a:p>
        </p:txBody>
      </p:sp>
      <p:sp>
        <p:nvSpPr>
          <p:cNvPr id="4" name="Slide Number Placeholder 3">
            <a:extLst>
              <a:ext uri="{FF2B5EF4-FFF2-40B4-BE49-F238E27FC236}">
                <a16:creationId xmlns:a16="http://schemas.microsoft.com/office/drawing/2014/main" id="{5A5061BE-39D2-F404-6BAB-690B428596EF}"/>
              </a:ext>
            </a:extLst>
          </p:cNvPr>
          <p:cNvSpPr>
            <a:spLocks noGrp="1"/>
          </p:cNvSpPr>
          <p:nvPr>
            <p:ph type="sldNum" sz="quarter" idx="12"/>
          </p:nvPr>
        </p:nvSpPr>
        <p:spPr/>
        <p:txBody>
          <a:bodyPr/>
          <a:lstStyle/>
          <a:p>
            <a:fld id="{84AC28E3-00D6-4682-BCAB-2932672799A0}" type="slidenum">
              <a:rPr lang="en-US" smtClean="0"/>
              <a:t>4</a:t>
            </a:fld>
            <a:endParaRPr lang="en-US"/>
          </a:p>
        </p:txBody>
      </p:sp>
    </p:spTree>
    <p:extLst>
      <p:ext uri="{BB962C8B-B14F-4D97-AF65-F5344CB8AC3E}">
        <p14:creationId xmlns:p14="http://schemas.microsoft.com/office/powerpoint/2010/main" val="415223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EA77-C655-E9C6-6291-3177AE6C811A}"/>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Interventions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E04D86E5-D59C-8AC3-2332-550281C7D989}"/>
              </a:ext>
            </a:extLst>
          </p:cNvPr>
          <p:cNvSpPr>
            <a:spLocks noGrp="1"/>
          </p:cNvSpPr>
          <p:nvPr>
            <p:ph sz="half" idx="1"/>
          </p:nvPr>
        </p:nvSpPr>
        <p:spPr/>
        <p:txBody>
          <a:bodyPr>
            <a:normAutofit lnSpcReduction="1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Avoidance of risky substances</a:t>
            </a:r>
          </a:p>
          <a:p>
            <a:pPr marL="1600200" lvl="3" indent="-228600">
              <a:lnSpc>
                <a:spcPct val="107000"/>
              </a:lnSpc>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Tobacco, drugs, a</a:t>
            </a:r>
            <a:r>
              <a:rPr lang="en-US" sz="3200" dirty="0">
                <a:latin typeface="Georgia" panose="02040502050405020303" pitchFamily="18" charset="0"/>
                <a:ea typeface="Calibri" panose="020F0502020204030204" pitchFamily="34" charset="0"/>
                <a:cs typeface="Times New Roman" panose="02020603050405020304" pitchFamily="18" charset="0"/>
              </a:rPr>
              <a:t>lcohol</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047B217F-A2C3-D1CE-3DEC-D859B980299F}"/>
              </a:ext>
            </a:extLst>
          </p:cNvPr>
          <p:cNvPicPr>
            <a:picLocks noGrp="1" noChangeAspect="1"/>
          </p:cNvPicPr>
          <p:nvPr>
            <p:ph sz="half" idx="2"/>
          </p:nvPr>
        </p:nvPicPr>
        <p:blipFill>
          <a:blip r:embed="rId2"/>
          <a:stretch>
            <a:fillRect/>
          </a:stretch>
        </p:blipFill>
        <p:spPr>
          <a:xfrm>
            <a:off x="5486297" y="2276103"/>
            <a:ext cx="2362405" cy="1242168"/>
          </a:xfrm>
          <a:prstGeom prst="rect">
            <a:avLst/>
          </a:prstGeom>
        </p:spPr>
      </p:pic>
      <p:sp>
        <p:nvSpPr>
          <p:cNvPr id="4" name="Slide Number Placeholder 3">
            <a:extLst>
              <a:ext uri="{FF2B5EF4-FFF2-40B4-BE49-F238E27FC236}">
                <a16:creationId xmlns:a16="http://schemas.microsoft.com/office/drawing/2014/main" id="{F2AB85D5-A7D9-A667-7CCF-29A7B35DDFE5}"/>
              </a:ext>
            </a:extLst>
          </p:cNvPr>
          <p:cNvSpPr>
            <a:spLocks noGrp="1"/>
          </p:cNvSpPr>
          <p:nvPr>
            <p:ph type="sldNum" sz="quarter" idx="12"/>
          </p:nvPr>
        </p:nvSpPr>
        <p:spPr/>
        <p:txBody>
          <a:bodyPr/>
          <a:lstStyle/>
          <a:p>
            <a:fld id="{84AC28E3-00D6-4682-BCAB-2932672799A0}" type="slidenum">
              <a:rPr lang="en-US" smtClean="0"/>
              <a:t>40</a:t>
            </a:fld>
            <a:endParaRPr lang="en-US"/>
          </a:p>
        </p:txBody>
      </p:sp>
    </p:spTree>
    <p:extLst>
      <p:ext uri="{BB962C8B-B14F-4D97-AF65-F5344CB8AC3E}">
        <p14:creationId xmlns:p14="http://schemas.microsoft.com/office/powerpoint/2010/main" val="2361204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7FCE-8CC7-6665-8C88-F37B7843D8A8}"/>
              </a:ext>
            </a:extLst>
          </p:cNvPr>
          <p:cNvSpPr>
            <a:spLocks noGrp="1"/>
          </p:cNvSpPr>
          <p:nvPr>
            <p:ph type="title"/>
          </p:nvPr>
        </p:nvSpPr>
        <p:spPr>
          <a:xfrm>
            <a:off x="457200" y="438150"/>
            <a:ext cx="8229600" cy="857250"/>
          </a:xfrm>
        </p:spPr>
        <p:txBody>
          <a:bodyPr>
            <a:normAutofit fontScale="90000"/>
          </a:bodyPr>
          <a:lstStyle/>
          <a:p>
            <a:r>
              <a:rPr lang="en-US" sz="4000" b="1" dirty="0">
                <a:latin typeface="Georgia" panose="02040502050405020303" pitchFamily="18" charset="0"/>
              </a:rPr>
              <a:t>Lifestyle Medicine Goals</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D8714442-0C33-137E-189C-201D75F85E9E}"/>
              </a:ext>
            </a:extLst>
          </p:cNvPr>
          <p:cNvSpPr>
            <a:spLocks noGrp="1"/>
          </p:cNvSpPr>
          <p:nvPr>
            <p:ph idx="1"/>
          </p:nvPr>
        </p:nvSpPr>
        <p:spPr/>
        <p:txBody>
          <a:bodyPr>
            <a:normAutofit/>
          </a:bodyPr>
          <a:lstStyle/>
          <a:p>
            <a:pPr marL="85725" algn="ctr"/>
            <a:endParaRPr lang="en-US" sz="1500" dirty="0">
              <a:latin typeface="Georgia" panose="02040502050405020303" pitchFamily="18" charset="0"/>
            </a:endParaRPr>
          </a:p>
          <a:p>
            <a:endParaRPr lang="en-US" dirty="0"/>
          </a:p>
        </p:txBody>
      </p:sp>
      <p:pic>
        <p:nvPicPr>
          <p:cNvPr id="5" name="Picture 4">
            <a:extLst>
              <a:ext uri="{FF2B5EF4-FFF2-40B4-BE49-F238E27FC236}">
                <a16:creationId xmlns:a16="http://schemas.microsoft.com/office/drawing/2014/main" id="{74C33213-1288-175E-D76A-8A4957170F6D}"/>
              </a:ext>
            </a:extLst>
          </p:cNvPr>
          <p:cNvPicPr>
            <a:picLocks noChangeAspect="1"/>
          </p:cNvPicPr>
          <p:nvPr/>
        </p:nvPicPr>
        <p:blipFill>
          <a:blip r:embed="rId3"/>
          <a:stretch>
            <a:fillRect/>
          </a:stretch>
        </p:blipFill>
        <p:spPr>
          <a:xfrm>
            <a:off x="1752600" y="1083516"/>
            <a:ext cx="5176109" cy="3722594"/>
          </a:xfrm>
          <a:prstGeom prst="rect">
            <a:avLst/>
          </a:prstGeom>
        </p:spPr>
      </p:pic>
      <p:sp>
        <p:nvSpPr>
          <p:cNvPr id="4" name="Slide Number Placeholder 3">
            <a:extLst>
              <a:ext uri="{FF2B5EF4-FFF2-40B4-BE49-F238E27FC236}">
                <a16:creationId xmlns:a16="http://schemas.microsoft.com/office/drawing/2014/main" id="{88B6ECFD-2043-F18E-40D2-A5217145DBB8}"/>
              </a:ext>
            </a:extLst>
          </p:cNvPr>
          <p:cNvSpPr>
            <a:spLocks noGrp="1"/>
          </p:cNvSpPr>
          <p:nvPr>
            <p:ph type="sldNum" sz="quarter" idx="12"/>
          </p:nvPr>
        </p:nvSpPr>
        <p:spPr/>
        <p:txBody>
          <a:bodyPr/>
          <a:lstStyle/>
          <a:p>
            <a:fld id="{84AC28E3-00D6-4682-BCAB-2932672799A0}" type="slidenum">
              <a:rPr lang="en-US" smtClean="0"/>
              <a:t>41</a:t>
            </a:fld>
            <a:endParaRPr lang="en-US"/>
          </a:p>
        </p:txBody>
      </p:sp>
    </p:spTree>
    <p:extLst>
      <p:ext uri="{BB962C8B-B14F-4D97-AF65-F5344CB8AC3E}">
        <p14:creationId xmlns:p14="http://schemas.microsoft.com/office/powerpoint/2010/main" val="347700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5961-B1B4-89C3-852B-971A8BE9D4ED}"/>
              </a:ext>
            </a:extLst>
          </p:cNvPr>
          <p:cNvSpPr>
            <a:spLocks noGrp="1"/>
          </p:cNvSpPr>
          <p:nvPr>
            <p:ph type="title"/>
          </p:nvPr>
        </p:nvSpPr>
        <p:spPr>
          <a:xfrm>
            <a:off x="-65707" y="438150"/>
            <a:ext cx="9275413" cy="969771"/>
          </a:xfrm>
        </p:spPr>
        <p:txBody>
          <a:bodyPr>
            <a:normAutofit fontScale="90000"/>
          </a:bodyPr>
          <a:lstStyle/>
          <a:p>
            <a:r>
              <a:rPr lang="en-US" sz="4000" b="1" dirty="0">
                <a:latin typeface="Georgia" panose="02040502050405020303" pitchFamily="18" charset="0"/>
              </a:rPr>
              <a:t>Trust</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E87DCC03-3D18-0F39-044F-F8AB2BA2F36A}"/>
              </a:ext>
            </a:extLst>
          </p:cNvPr>
          <p:cNvSpPr>
            <a:spLocks noGrp="1"/>
          </p:cNvSpPr>
          <p:nvPr>
            <p:ph idx="1"/>
          </p:nvPr>
        </p:nvSpPr>
        <p:spPr/>
        <p:txBody>
          <a:bodyPr/>
          <a:lstStyle/>
          <a:p>
            <a:pPr marL="85725"/>
            <a:endParaRPr lang="en-US" sz="3750" dirty="0">
              <a:latin typeface="Georgia" panose="02040502050405020303" pitchFamily="18" charset="0"/>
            </a:endParaRPr>
          </a:p>
          <a:p>
            <a:pPr marL="557213" lvl="1" indent="-214313">
              <a:lnSpc>
                <a:spcPct val="107000"/>
              </a:lnSpc>
              <a:spcAft>
                <a:spcPts val="600"/>
              </a:spcAft>
              <a:tabLst>
                <a:tab pos="685800" algn="l"/>
              </a:tabLst>
            </a:pPr>
            <a:r>
              <a:rPr lang="en-US" sz="2400" b="1" dirty="0">
                <a:latin typeface="Georgia" panose="02040502050405020303" pitchFamily="18" charset="0"/>
              </a:rPr>
              <a:t>The physician’s (clinician’s) trusted relationship with the patient, with the support of the family, an interdisciplinary team and the community, is key to improving health behaviors and outcomes.</a:t>
            </a:r>
            <a:r>
              <a:rPr lang="en-US" sz="2400" b="1" baseline="30000" dirty="0">
                <a:latin typeface="Georgia" panose="02040502050405020303" pitchFamily="18" charset="0"/>
                <a:ea typeface="Calibri" panose="020F0502020204030204" pitchFamily="34" charset="0"/>
                <a:cs typeface="Times New Roman" panose="02020603050405020304" pitchFamily="18" charset="0"/>
              </a:rPr>
              <a:t> [4]</a:t>
            </a:r>
            <a:endParaRPr lang="en-US" sz="2400" b="1"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FD4A74DA-96F3-1C85-EC34-F9CD7B6B7263}"/>
              </a:ext>
            </a:extLst>
          </p:cNvPr>
          <p:cNvSpPr>
            <a:spLocks noGrp="1"/>
          </p:cNvSpPr>
          <p:nvPr>
            <p:ph type="sldNum" sz="quarter" idx="12"/>
          </p:nvPr>
        </p:nvSpPr>
        <p:spPr/>
        <p:txBody>
          <a:bodyPr/>
          <a:lstStyle/>
          <a:p>
            <a:fld id="{84AC28E3-00D6-4682-BCAB-2932672799A0}" type="slidenum">
              <a:rPr lang="en-US" smtClean="0"/>
              <a:t>42</a:t>
            </a:fld>
            <a:endParaRPr lang="en-US"/>
          </a:p>
        </p:txBody>
      </p:sp>
    </p:spTree>
    <p:extLst>
      <p:ext uri="{BB962C8B-B14F-4D97-AF65-F5344CB8AC3E}">
        <p14:creationId xmlns:p14="http://schemas.microsoft.com/office/powerpoint/2010/main" val="233878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02EB-2639-1D5B-2BB6-CC52407094D4}"/>
              </a:ext>
            </a:extLst>
          </p:cNvPr>
          <p:cNvSpPr>
            <a:spLocks noGrp="1"/>
          </p:cNvSpPr>
          <p:nvPr>
            <p:ph type="title"/>
          </p:nvPr>
        </p:nvSpPr>
        <p:spPr>
          <a:xfrm>
            <a:off x="0" y="438150"/>
            <a:ext cx="9144001" cy="969771"/>
          </a:xfrm>
        </p:spPr>
        <p:txBody>
          <a:bodyPr>
            <a:normAutofit fontScale="90000"/>
          </a:bodyPr>
          <a:lstStyle/>
          <a:p>
            <a:r>
              <a:rPr lang="en-US" sz="4000" b="1" dirty="0">
                <a:latin typeface="Georgia" panose="02040502050405020303" pitchFamily="18" charset="0"/>
              </a:rPr>
              <a:t>Value of Lifestyle Medicine </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A3BE633-F227-8A73-ABA5-604C42819317}"/>
              </a:ext>
            </a:extLst>
          </p:cNvPr>
          <p:cNvSpPr>
            <a:spLocks noGrp="1"/>
          </p:cNvSpPr>
          <p:nvPr>
            <p:ph idx="1"/>
          </p:nvPr>
        </p:nvSpPr>
        <p:spPr/>
        <p:txBody>
          <a:bodyPr>
            <a:normAutofit/>
          </a:bodyPr>
          <a:lstStyle/>
          <a:p>
            <a:pPr marL="85725"/>
            <a:endParaRPr lang="en-US" sz="3750" dirty="0">
              <a:latin typeface="Georgia" panose="02040502050405020303" pitchFamily="18" charset="0"/>
            </a:endParaRPr>
          </a:p>
          <a:p>
            <a:pPr marL="214313" indent="-214313">
              <a:lnSpc>
                <a:spcPct val="107000"/>
              </a:lnSpc>
              <a:spcAft>
                <a:spcPts val="600"/>
              </a:spcAft>
              <a:tabLst>
                <a:tab pos="685800" algn="l"/>
              </a:tabLst>
            </a:pPr>
            <a:r>
              <a:rPr lang="en-US" sz="2550" dirty="0">
                <a:latin typeface="Georgia" panose="02040502050405020303" pitchFamily="18" charset="0"/>
              </a:rPr>
              <a:t>Lifestyle practices and health habits are among the nation’s most important health determinants.</a:t>
            </a:r>
          </a:p>
          <a:p>
            <a:pPr marL="214313" indent="-214313">
              <a:lnSpc>
                <a:spcPct val="107000"/>
              </a:lnSpc>
              <a:spcAft>
                <a:spcPts val="600"/>
              </a:spcAft>
              <a:tabLst>
                <a:tab pos="685800" algn="l"/>
              </a:tabLst>
            </a:pPr>
            <a:r>
              <a:rPr lang="en-US" sz="2550" dirty="0">
                <a:latin typeface="Georgia" panose="02040502050405020303" pitchFamily="18" charset="0"/>
              </a:rPr>
              <a:t>Changing unhealthy behaviors is foundational to medical care, disease prevention, and health promotion.</a:t>
            </a:r>
          </a:p>
          <a:p>
            <a:endParaRPr lang="en-US" dirty="0"/>
          </a:p>
        </p:txBody>
      </p:sp>
      <p:sp>
        <p:nvSpPr>
          <p:cNvPr id="4" name="Slide Number Placeholder 3">
            <a:extLst>
              <a:ext uri="{FF2B5EF4-FFF2-40B4-BE49-F238E27FC236}">
                <a16:creationId xmlns:a16="http://schemas.microsoft.com/office/drawing/2014/main" id="{8E1753FB-6F49-413C-451A-E7A07B925BC4}"/>
              </a:ext>
            </a:extLst>
          </p:cNvPr>
          <p:cNvSpPr>
            <a:spLocks noGrp="1"/>
          </p:cNvSpPr>
          <p:nvPr>
            <p:ph type="sldNum" sz="quarter" idx="12"/>
          </p:nvPr>
        </p:nvSpPr>
        <p:spPr/>
        <p:txBody>
          <a:bodyPr/>
          <a:lstStyle/>
          <a:p>
            <a:fld id="{84AC28E3-00D6-4682-BCAB-2932672799A0}" type="slidenum">
              <a:rPr lang="en-US" smtClean="0"/>
              <a:t>43</a:t>
            </a:fld>
            <a:endParaRPr lang="en-US"/>
          </a:p>
        </p:txBody>
      </p:sp>
    </p:spTree>
    <p:extLst>
      <p:ext uri="{BB962C8B-B14F-4D97-AF65-F5344CB8AC3E}">
        <p14:creationId xmlns:p14="http://schemas.microsoft.com/office/powerpoint/2010/main" val="4224382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059E-18BD-35E2-F73D-362715D1CABC}"/>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3600" b="1" dirty="0">
                <a:latin typeface="Georgia" panose="02040502050405020303" pitchFamily="18" charset="0"/>
              </a:rPr>
              <a:t>Lifestyle Medicine Assessment</a:t>
            </a:r>
            <a:br>
              <a:rPr lang="en-US" sz="2400" dirty="0"/>
            </a:br>
            <a:endParaRPr lang="en-US" sz="2400" dirty="0"/>
          </a:p>
        </p:txBody>
      </p:sp>
      <p:graphicFrame>
        <p:nvGraphicFramePr>
          <p:cNvPr id="9" name="Content Placeholder 2">
            <a:extLst>
              <a:ext uri="{FF2B5EF4-FFF2-40B4-BE49-F238E27FC236}">
                <a16:creationId xmlns:a16="http://schemas.microsoft.com/office/drawing/2014/main" id="{99C13433-8A8B-81A0-18DD-492679D07AD9}"/>
              </a:ext>
            </a:extLst>
          </p:cNvPr>
          <p:cNvGraphicFramePr>
            <a:graphicFrameLocks noGrp="1"/>
          </p:cNvGraphicFramePr>
          <p:nvPr>
            <p:ph idx="1"/>
            <p:extLst>
              <p:ext uri="{D42A27DB-BD31-4B8C-83A1-F6EECF244321}">
                <p14:modId xmlns:p14="http://schemas.microsoft.com/office/powerpoint/2010/main" val="260669557"/>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33ACA45-5663-A234-3190-19A0E61E4EEC}"/>
              </a:ext>
            </a:extLst>
          </p:cNvPr>
          <p:cNvSpPr>
            <a:spLocks noGrp="1"/>
          </p:cNvSpPr>
          <p:nvPr>
            <p:ph type="sldNum" sz="quarter" idx="12"/>
          </p:nvPr>
        </p:nvSpPr>
        <p:spPr/>
        <p:txBody>
          <a:bodyPr/>
          <a:lstStyle/>
          <a:p>
            <a:fld id="{84AC28E3-00D6-4682-BCAB-2932672799A0}" type="slidenum">
              <a:rPr lang="en-US" smtClean="0"/>
              <a:t>44</a:t>
            </a:fld>
            <a:endParaRPr lang="en-US"/>
          </a:p>
        </p:txBody>
      </p:sp>
    </p:spTree>
    <p:extLst>
      <p:ext uri="{BB962C8B-B14F-4D97-AF65-F5344CB8AC3E}">
        <p14:creationId xmlns:p14="http://schemas.microsoft.com/office/powerpoint/2010/main" val="1625772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0D06-150B-DF3D-C904-E211E3FF677A}"/>
              </a:ext>
            </a:extLst>
          </p:cNvPr>
          <p:cNvSpPr>
            <a:spLocks noGrp="1"/>
          </p:cNvSpPr>
          <p:nvPr>
            <p:ph type="title"/>
          </p:nvPr>
        </p:nvSpPr>
        <p:spPr>
          <a:xfrm>
            <a:off x="468923" y="438150"/>
            <a:ext cx="8229600" cy="857250"/>
          </a:xfrm>
        </p:spPr>
        <p:txBody>
          <a:bodyPr>
            <a:normAutofit fontScale="90000"/>
          </a:bodyPr>
          <a:lstStyle/>
          <a:p>
            <a:r>
              <a:rPr lang="en-US" sz="4400" b="1" dirty="0">
                <a:latin typeface="Georgia" panose="02040502050405020303" pitchFamily="18" charset="0"/>
              </a:rPr>
              <a:t>Lifestyle Medicine Goals</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3515CD19-4281-38B1-AAC1-3D4559474AB0}"/>
              </a:ext>
            </a:extLst>
          </p:cNvPr>
          <p:cNvSpPr>
            <a:spLocks noGrp="1"/>
          </p:cNvSpPr>
          <p:nvPr>
            <p:ph idx="1"/>
          </p:nvPr>
        </p:nvSpPr>
        <p:spPr/>
        <p:txBody>
          <a:bodyPr>
            <a:normAutofit fontScale="92500" lnSpcReduction="10000"/>
          </a:bodyPr>
          <a:lstStyle/>
          <a:p>
            <a:pPr marL="85725" algn="ctr"/>
            <a:endParaRPr lang="en-US" sz="3750" dirty="0">
              <a:latin typeface="Georgia" panose="02040502050405020303" pitchFamily="18" charset="0"/>
            </a:endParaRP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Promote healthy behaviors as foundational to overall wellness.</a:t>
            </a:r>
          </a:p>
          <a:p>
            <a:pPr marL="900113" lvl="2" indent="-214313">
              <a:lnSpc>
                <a:spcPct val="107000"/>
              </a:lnSpc>
              <a:spcAft>
                <a:spcPts val="600"/>
              </a:spcAft>
              <a:tabLst>
                <a:tab pos="685800" algn="l"/>
              </a:tabLst>
            </a:pPr>
            <a:r>
              <a:rPr lang="en-US" b="1" dirty="0">
                <a:latin typeface="Georgia" panose="02040502050405020303" pitchFamily="18" charset="0"/>
                <a:ea typeface="Calibri" panose="020F0502020204030204" pitchFamily="34" charset="0"/>
                <a:cs typeface="Times New Roman" panose="02020603050405020304" pitchFamily="18" charset="0"/>
              </a:rPr>
              <a:t>Health </a:t>
            </a:r>
            <a:r>
              <a:rPr lang="en-US" b="1" u="sng" dirty="0">
                <a:latin typeface="Georgia" panose="02040502050405020303" pitchFamily="18" charset="0"/>
                <a:ea typeface="Calibri" panose="020F0502020204030204" pitchFamily="34" charset="0"/>
                <a:cs typeface="Times New Roman" panose="02020603050405020304" pitchFamily="18" charset="0"/>
              </a:rPr>
              <a:t>P</a:t>
            </a:r>
            <a:r>
              <a:rPr lang="en-US" b="1" dirty="0">
                <a:latin typeface="Georgia" panose="02040502050405020303" pitchFamily="18" charset="0"/>
                <a:ea typeface="Calibri" panose="020F0502020204030204" pitchFamily="34" charset="0"/>
                <a:cs typeface="Times New Roman" panose="02020603050405020304" pitchFamily="18" charset="0"/>
              </a:rPr>
              <a:t>romotion</a:t>
            </a:r>
          </a:p>
          <a:p>
            <a:pPr marL="900113" lvl="2" indent="-214313">
              <a:lnSpc>
                <a:spcPct val="107000"/>
              </a:lnSpc>
              <a:spcAft>
                <a:spcPts val="600"/>
              </a:spcAft>
              <a:tabLst>
                <a:tab pos="685800" algn="l"/>
              </a:tabLst>
            </a:pPr>
            <a:r>
              <a:rPr lang="en-US" b="1" dirty="0">
                <a:latin typeface="Georgia" panose="02040502050405020303" pitchFamily="18" charset="0"/>
                <a:ea typeface="Calibri" panose="020F0502020204030204" pitchFamily="34" charset="0"/>
                <a:cs typeface="Times New Roman" panose="02020603050405020304" pitchFamily="18" charset="0"/>
              </a:rPr>
              <a:t>Medical </a:t>
            </a:r>
            <a:r>
              <a:rPr lang="en-US" b="1" u="sng" dirty="0">
                <a:latin typeface="Georgia" panose="02040502050405020303" pitchFamily="18" charset="0"/>
                <a:ea typeface="Calibri" panose="020F0502020204030204" pitchFamily="34" charset="0"/>
                <a:cs typeface="Times New Roman" panose="02020603050405020304" pitchFamily="18" charset="0"/>
              </a:rPr>
              <a:t>C</a:t>
            </a:r>
            <a:r>
              <a:rPr lang="en-US" b="1" dirty="0">
                <a:latin typeface="Georgia" panose="02040502050405020303" pitchFamily="18" charset="0"/>
                <a:ea typeface="Calibri" panose="020F0502020204030204" pitchFamily="34" charset="0"/>
                <a:cs typeface="Times New Roman" panose="02020603050405020304" pitchFamily="18" charset="0"/>
              </a:rPr>
              <a:t>are</a:t>
            </a:r>
          </a:p>
          <a:p>
            <a:pPr marL="900113" lvl="2" indent="-214313">
              <a:lnSpc>
                <a:spcPct val="107000"/>
              </a:lnSpc>
              <a:spcAft>
                <a:spcPts val="600"/>
              </a:spcAft>
              <a:tabLst>
                <a:tab pos="685800" algn="l"/>
              </a:tabLst>
            </a:pPr>
            <a:r>
              <a:rPr lang="en-US" b="1" dirty="0">
                <a:latin typeface="Georgia" panose="02040502050405020303" pitchFamily="18" charset="0"/>
                <a:ea typeface="Calibri" panose="020F0502020204030204" pitchFamily="34" charset="0"/>
                <a:cs typeface="Times New Roman" panose="02020603050405020304" pitchFamily="18" charset="0"/>
              </a:rPr>
              <a:t>Disease </a:t>
            </a:r>
            <a:r>
              <a:rPr lang="en-US" b="1" u="sng" dirty="0">
                <a:latin typeface="Georgia" panose="02040502050405020303" pitchFamily="18" charset="0"/>
                <a:ea typeface="Calibri" panose="020F0502020204030204" pitchFamily="34" charset="0"/>
                <a:cs typeface="Times New Roman" panose="02020603050405020304" pitchFamily="18" charset="0"/>
              </a:rPr>
              <a:t>P</a:t>
            </a:r>
            <a:r>
              <a:rPr lang="en-US" b="1" dirty="0">
                <a:latin typeface="Georgia" panose="02040502050405020303" pitchFamily="18" charset="0"/>
                <a:ea typeface="Calibri" panose="020F0502020204030204" pitchFamily="34" charset="0"/>
                <a:cs typeface="Times New Roman" panose="02020603050405020304" pitchFamily="18" charset="0"/>
              </a:rPr>
              <a:t>revention</a:t>
            </a: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Coordinated team-based approach to healthcare.</a:t>
            </a:r>
          </a:p>
          <a:p>
            <a:endParaRPr lang="en-US" dirty="0"/>
          </a:p>
        </p:txBody>
      </p:sp>
      <p:sp>
        <p:nvSpPr>
          <p:cNvPr id="4" name="Slide Number Placeholder 3">
            <a:extLst>
              <a:ext uri="{FF2B5EF4-FFF2-40B4-BE49-F238E27FC236}">
                <a16:creationId xmlns:a16="http://schemas.microsoft.com/office/drawing/2014/main" id="{33699B8F-71DA-20C2-CE12-A9A9230A2552}"/>
              </a:ext>
            </a:extLst>
          </p:cNvPr>
          <p:cNvSpPr>
            <a:spLocks noGrp="1"/>
          </p:cNvSpPr>
          <p:nvPr>
            <p:ph type="sldNum" sz="quarter" idx="12"/>
          </p:nvPr>
        </p:nvSpPr>
        <p:spPr/>
        <p:txBody>
          <a:bodyPr/>
          <a:lstStyle/>
          <a:p>
            <a:fld id="{84AC28E3-00D6-4682-BCAB-2932672799A0}" type="slidenum">
              <a:rPr lang="en-US" smtClean="0"/>
              <a:t>45</a:t>
            </a:fld>
            <a:endParaRPr lang="en-US"/>
          </a:p>
        </p:txBody>
      </p:sp>
    </p:spTree>
    <p:extLst>
      <p:ext uri="{BB962C8B-B14F-4D97-AF65-F5344CB8AC3E}">
        <p14:creationId xmlns:p14="http://schemas.microsoft.com/office/powerpoint/2010/main" val="3666928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7FCE-8CC7-6665-8C88-F37B7843D8A8}"/>
              </a:ext>
            </a:extLst>
          </p:cNvPr>
          <p:cNvSpPr>
            <a:spLocks noGrp="1"/>
          </p:cNvSpPr>
          <p:nvPr>
            <p:ph type="title"/>
          </p:nvPr>
        </p:nvSpPr>
        <p:spPr>
          <a:xfrm>
            <a:off x="457200" y="438150"/>
            <a:ext cx="8229600" cy="857250"/>
          </a:xfrm>
        </p:spPr>
        <p:txBody>
          <a:bodyPr>
            <a:normAutofit fontScale="90000"/>
          </a:bodyPr>
          <a:lstStyle/>
          <a:p>
            <a:r>
              <a:rPr lang="en-US" sz="4400" b="1" dirty="0">
                <a:latin typeface="Georgia" panose="02040502050405020303" pitchFamily="18" charset="0"/>
              </a:rPr>
              <a:t>Lifestyle Medicine Goals</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D8714442-0C33-137E-189C-201D75F85E9E}"/>
              </a:ext>
            </a:extLst>
          </p:cNvPr>
          <p:cNvSpPr>
            <a:spLocks noGrp="1"/>
          </p:cNvSpPr>
          <p:nvPr>
            <p:ph idx="1"/>
          </p:nvPr>
        </p:nvSpPr>
        <p:spPr/>
        <p:txBody>
          <a:bodyPr>
            <a:normAutofit fontScale="85000" lnSpcReduction="20000"/>
          </a:bodyPr>
          <a:lstStyle/>
          <a:p>
            <a:pPr marL="85725" algn="ctr"/>
            <a:endParaRPr lang="en-US" sz="1500" dirty="0">
              <a:latin typeface="Georgia" panose="02040502050405020303" pitchFamily="18" charset="0"/>
            </a:endParaRPr>
          </a:p>
          <a:p>
            <a:pPr marL="557213" lvl="1"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Create and sustain healthy behaviors that improve overall wellness and quality of life.</a:t>
            </a:r>
          </a:p>
          <a:p>
            <a:pPr marL="900113" lvl="2" indent="-214313">
              <a:lnSpc>
                <a:spcPct val="107000"/>
              </a:lnSpc>
              <a:spcAft>
                <a:spcPts val="600"/>
              </a:spcAft>
              <a:tabLst>
                <a:tab pos="685800" algn="l"/>
              </a:tabLst>
            </a:pPr>
            <a:r>
              <a:rPr lang="en-US" dirty="0">
                <a:latin typeface="Georgia" panose="02040502050405020303" pitchFamily="18" charset="0"/>
                <a:ea typeface="Calibri" panose="020F0502020204030204" pitchFamily="34" charset="0"/>
                <a:cs typeface="Times New Roman" panose="02020603050405020304" pitchFamily="18" charset="0"/>
              </a:rPr>
              <a:t>Education </a:t>
            </a:r>
          </a:p>
          <a:p>
            <a:pPr marL="900113" lvl="2" indent="-214313">
              <a:lnSpc>
                <a:spcPct val="107000"/>
              </a:lnSpc>
              <a:spcAft>
                <a:spcPts val="600"/>
              </a:spcAft>
              <a:tabLst>
                <a:tab pos="685800" algn="l"/>
              </a:tabLst>
            </a:pPr>
            <a:r>
              <a:rPr lang="en-US" dirty="0">
                <a:latin typeface="Georgia" panose="02040502050405020303" pitchFamily="18" charset="0"/>
                <a:ea typeface="Calibri" panose="020F0502020204030204" pitchFamily="34" charset="0"/>
                <a:cs typeface="Times New Roman" panose="02020603050405020304" pitchFamily="18" charset="0"/>
              </a:rPr>
              <a:t>Motivation</a:t>
            </a:r>
          </a:p>
          <a:p>
            <a:pPr marL="900113" lvl="2" indent="-214313">
              <a:lnSpc>
                <a:spcPct val="107000"/>
              </a:lnSpc>
              <a:spcAft>
                <a:spcPts val="600"/>
              </a:spcAft>
              <a:tabLst>
                <a:tab pos="685800" algn="l"/>
              </a:tabLst>
            </a:pPr>
            <a:r>
              <a:rPr lang="en-US" dirty="0">
                <a:latin typeface="Georgia" panose="02040502050405020303" pitchFamily="18" charset="0"/>
                <a:ea typeface="Calibri" panose="020F0502020204030204" pitchFamily="34" charset="0"/>
                <a:cs typeface="Times New Roman" panose="02020603050405020304" pitchFamily="18" charset="0"/>
              </a:rPr>
              <a:t>Change</a:t>
            </a:r>
          </a:p>
          <a:p>
            <a:pPr marL="1243013" lvl="3"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Replace unhealthy behaviors with health enhancing behaviors</a:t>
            </a:r>
          </a:p>
          <a:p>
            <a:pPr marL="557213" lvl="1" indent="-214313">
              <a:lnSpc>
                <a:spcPct val="107000"/>
              </a:lnSpc>
              <a:spcAft>
                <a:spcPts val="600"/>
              </a:spcAft>
              <a:tabLst>
                <a:tab pos="685800" algn="l"/>
              </a:tabLst>
            </a:pPr>
            <a:r>
              <a:rPr lang="en-US" sz="2400" dirty="0">
                <a:latin typeface="Georgia" panose="02040502050405020303" pitchFamily="18" charset="0"/>
                <a:ea typeface="Calibri" panose="020F0502020204030204" pitchFamily="34" charset="0"/>
                <a:cs typeface="Times New Roman" panose="02020603050405020304" pitchFamily="18" charset="0"/>
              </a:rPr>
              <a:t>Address root cause of LRDs instead of chasing symptoms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8639DF8-377F-5CE9-5D65-4FD47AE294B7}"/>
              </a:ext>
            </a:extLst>
          </p:cNvPr>
          <p:cNvSpPr>
            <a:spLocks noGrp="1"/>
          </p:cNvSpPr>
          <p:nvPr>
            <p:ph type="sldNum" sz="quarter" idx="12"/>
          </p:nvPr>
        </p:nvSpPr>
        <p:spPr/>
        <p:txBody>
          <a:bodyPr/>
          <a:lstStyle/>
          <a:p>
            <a:fld id="{84AC28E3-00D6-4682-BCAB-2932672799A0}" type="slidenum">
              <a:rPr lang="en-US" smtClean="0"/>
              <a:t>46</a:t>
            </a:fld>
            <a:endParaRPr lang="en-US"/>
          </a:p>
        </p:txBody>
      </p:sp>
    </p:spTree>
    <p:extLst>
      <p:ext uri="{BB962C8B-B14F-4D97-AF65-F5344CB8AC3E}">
        <p14:creationId xmlns:p14="http://schemas.microsoft.com/office/powerpoint/2010/main" val="4084232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8138-0D31-3569-D951-167040365688}"/>
              </a:ext>
            </a:extLst>
          </p:cNvPr>
          <p:cNvSpPr>
            <a:spLocks noGrp="1"/>
          </p:cNvSpPr>
          <p:nvPr>
            <p:ph type="title"/>
          </p:nvPr>
        </p:nvSpPr>
        <p:spPr>
          <a:xfrm>
            <a:off x="457200" y="549275"/>
            <a:ext cx="8229600" cy="857250"/>
          </a:xfrm>
        </p:spPr>
        <p:txBody>
          <a:bodyPr>
            <a:normAutofit fontScale="90000"/>
          </a:bodyPr>
          <a:lstStyle/>
          <a:p>
            <a:r>
              <a:rPr lang="en-US" sz="4000" b="1" dirty="0">
                <a:latin typeface="Georgia" panose="02040502050405020303" pitchFamily="18" charset="0"/>
              </a:rPr>
              <a:t>Benefits of Lifestyle Medicine</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FB1DA04-BAF9-FA86-29A5-86873A827168}"/>
              </a:ext>
            </a:extLst>
          </p:cNvPr>
          <p:cNvSpPr>
            <a:spLocks noGrp="1"/>
          </p:cNvSpPr>
          <p:nvPr>
            <p:ph sz="half" idx="1"/>
          </p:nvPr>
        </p:nvSpPr>
        <p:spPr/>
        <p:txBody>
          <a:bodyPr>
            <a:normAutofit lnSpcReduction="10000"/>
          </a:bodyPr>
          <a:lstStyle/>
          <a:p>
            <a:pPr marL="0" indent="0" algn="ctr">
              <a:buNone/>
            </a:pPr>
            <a:endParaRPr lang="en-US" sz="1500" dirty="0">
              <a:latin typeface="Georgia" panose="02040502050405020303" pitchFamily="18" charset="0"/>
            </a:endParaRP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Live longer.</a:t>
            </a: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Live longer in better health.</a:t>
            </a: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Live longer in better health with improved quality of life.</a:t>
            </a:r>
          </a:p>
          <a:p>
            <a:endParaRPr lang="en-US" dirty="0"/>
          </a:p>
        </p:txBody>
      </p:sp>
      <p:pic>
        <p:nvPicPr>
          <p:cNvPr id="7" name="Content Placeholder 6">
            <a:extLst>
              <a:ext uri="{FF2B5EF4-FFF2-40B4-BE49-F238E27FC236}">
                <a16:creationId xmlns:a16="http://schemas.microsoft.com/office/drawing/2014/main" id="{720716D4-6F9D-8627-3A03-3BD73DAF426A}"/>
              </a:ext>
            </a:extLst>
          </p:cNvPr>
          <p:cNvPicPr>
            <a:picLocks noGrp="1" noChangeAspect="1"/>
          </p:cNvPicPr>
          <p:nvPr>
            <p:ph sz="half" idx="2"/>
          </p:nvPr>
        </p:nvPicPr>
        <p:blipFill>
          <a:blip r:embed="rId3"/>
          <a:stretch>
            <a:fillRect/>
          </a:stretch>
        </p:blipFill>
        <p:spPr>
          <a:xfrm>
            <a:off x="4689848" y="1581150"/>
            <a:ext cx="3692152" cy="2456959"/>
          </a:xfrm>
        </p:spPr>
      </p:pic>
      <p:sp>
        <p:nvSpPr>
          <p:cNvPr id="4" name="Slide Number Placeholder 3">
            <a:extLst>
              <a:ext uri="{FF2B5EF4-FFF2-40B4-BE49-F238E27FC236}">
                <a16:creationId xmlns:a16="http://schemas.microsoft.com/office/drawing/2014/main" id="{5D529C0C-0A90-11D0-09E6-405021C4C46F}"/>
              </a:ext>
            </a:extLst>
          </p:cNvPr>
          <p:cNvSpPr>
            <a:spLocks noGrp="1"/>
          </p:cNvSpPr>
          <p:nvPr>
            <p:ph type="sldNum" sz="quarter" idx="12"/>
          </p:nvPr>
        </p:nvSpPr>
        <p:spPr/>
        <p:txBody>
          <a:bodyPr/>
          <a:lstStyle/>
          <a:p>
            <a:fld id="{84AC28E3-00D6-4682-BCAB-2932672799A0}" type="slidenum">
              <a:rPr lang="en-US" smtClean="0"/>
              <a:t>47</a:t>
            </a:fld>
            <a:endParaRPr lang="en-US"/>
          </a:p>
        </p:txBody>
      </p:sp>
    </p:spTree>
    <p:extLst>
      <p:ext uri="{BB962C8B-B14F-4D97-AF65-F5344CB8AC3E}">
        <p14:creationId xmlns:p14="http://schemas.microsoft.com/office/powerpoint/2010/main" val="37120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8138-0D31-3569-D951-167040365688}"/>
              </a:ext>
            </a:extLst>
          </p:cNvPr>
          <p:cNvSpPr>
            <a:spLocks noGrp="1"/>
          </p:cNvSpPr>
          <p:nvPr>
            <p:ph type="title"/>
          </p:nvPr>
        </p:nvSpPr>
        <p:spPr>
          <a:xfrm>
            <a:off x="457200" y="438150"/>
            <a:ext cx="8229600" cy="857250"/>
          </a:xfrm>
        </p:spPr>
        <p:txBody>
          <a:bodyPr>
            <a:normAutofit fontScale="90000"/>
          </a:bodyPr>
          <a:lstStyle/>
          <a:p>
            <a:r>
              <a:rPr lang="en-US" sz="4000" b="1" dirty="0">
                <a:latin typeface="Georgia" panose="02040502050405020303" pitchFamily="18" charset="0"/>
              </a:rPr>
              <a:t>Benefits of Lifestyle Medicine</a:t>
            </a:r>
            <a:br>
              <a:rPr 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FB1DA04-BAF9-FA86-29A5-86873A827168}"/>
              </a:ext>
            </a:extLst>
          </p:cNvPr>
          <p:cNvSpPr>
            <a:spLocks noGrp="1"/>
          </p:cNvSpPr>
          <p:nvPr>
            <p:ph idx="1"/>
          </p:nvPr>
        </p:nvSpPr>
        <p:spPr/>
        <p:txBody>
          <a:bodyPr>
            <a:normAutofit/>
          </a:bodyPr>
          <a:lstStyle/>
          <a:p>
            <a:pPr marL="0" indent="0" algn="ctr">
              <a:buNone/>
            </a:pPr>
            <a:endParaRPr lang="en-US" sz="1500" dirty="0">
              <a:latin typeface="Georgia" panose="02040502050405020303" pitchFamily="18" charset="0"/>
            </a:endParaRP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Increased value to our current healthcare practices.</a:t>
            </a:r>
          </a:p>
          <a:p>
            <a:pPr marL="557213" lvl="1" indent="-214313">
              <a:lnSpc>
                <a:spcPct val="107000"/>
              </a:lnSpc>
              <a:spcAft>
                <a:spcPts val="600"/>
              </a:spcAft>
              <a:tabLst>
                <a:tab pos="685800" algn="l"/>
              </a:tabLst>
            </a:pPr>
            <a:r>
              <a:rPr lang="en-US" sz="2400" b="1" dirty="0">
                <a:latin typeface="Georgia" panose="02040502050405020303" pitchFamily="18" charset="0"/>
                <a:ea typeface="Calibri" panose="020F0502020204030204" pitchFamily="34" charset="0"/>
                <a:cs typeface="Times New Roman" panose="02020603050405020304" pitchFamily="18" charset="0"/>
              </a:rPr>
              <a:t>Establish partnership for life with our patients.</a:t>
            </a:r>
          </a:p>
          <a:p>
            <a:pPr marL="557213" lvl="1" indent="-214313">
              <a:lnSpc>
                <a:spcPct val="107000"/>
              </a:lnSpc>
              <a:spcAft>
                <a:spcPts val="600"/>
              </a:spcAft>
              <a:tabLst>
                <a:tab pos="685800" algn="l"/>
              </a:tabLst>
            </a:pPr>
            <a:endParaRPr lang="en-US" sz="2400" b="1" dirty="0">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D529C0C-0A90-11D0-09E6-405021C4C46F}"/>
              </a:ext>
            </a:extLst>
          </p:cNvPr>
          <p:cNvSpPr>
            <a:spLocks noGrp="1"/>
          </p:cNvSpPr>
          <p:nvPr>
            <p:ph type="sldNum" sz="quarter" idx="12"/>
          </p:nvPr>
        </p:nvSpPr>
        <p:spPr/>
        <p:txBody>
          <a:bodyPr/>
          <a:lstStyle/>
          <a:p>
            <a:fld id="{84AC28E3-00D6-4682-BCAB-2932672799A0}" type="slidenum">
              <a:rPr lang="en-US" smtClean="0"/>
              <a:t>48</a:t>
            </a:fld>
            <a:endParaRPr lang="en-US"/>
          </a:p>
        </p:txBody>
      </p:sp>
    </p:spTree>
    <p:extLst>
      <p:ext uri="{BB962C8B-B14F-4D97-AF65-F5344CB8AC3E}">
        <p14:creationId xmlns:p14="http://schemas.microsoft.com/office/powerpoint/2010/main" val="4096080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08CF-D9B2-122C-3BE8-CBEAD62A008F}"/>
              </a:ext>
            </a:extLst>
          </p:cNvPr>
          <p:cNvSpPr>
            <a:spLocks noGrp="1"/>
          </p:cNvSpPr>
          <p:nvPr>
            <p:ph type="title"/>
          </p:nvPr>
        </p:nvSpPr>
        <p:spPr>
          <a:xfrm>
            <a:off x="457200" y="514350"/>
            <a:ext cx="8229600" cy="857250"/>
          </a:xfrm>
        </p:spPr>
        <p:txBody>
          <a:bodyPr>
            <a:normAutofit fontScale="90000"/>
          </a:bodyPr>
          <a:lstStyle/>
          <a:p>
            <a:r>
              <a:rPr lang="en-US" dirty="0">
                <a:latin typeface="Georgia" panose="02040502050405020303" pitchFamily="18" charset="0"/>
              </a:rPr>
              <a:t>Lifestyle Medicine Introduction</a:t>
            </a:r>
            <a:br>
              <a:rPr lang="en-US" b="1"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68ED436-C14F-A56E-949C-9290B1C9FD6A}"/>
              </a:ext>
            </a:extLst>
          </p:cNvPr>
          <p:cNvSpPr>
            <a:spLocks noGrp="1"/>
          </p:cNvSpPr>
          <p:nvPr>
            <p:ph idx="1"/>
          </p:nvPr>
        </p:nvSpPr>
        <p:spPr/>
        <p:txBody>
          <a:bodyPr>
            <a:normAutofit fontScale="92500" lnSpcReduction="10000"/>
          </a:bodyPr>
          <a:lstStyle/>
          <a:p>
            <a:pPr marL="85725"/>
            <a:endParaRPr lang="en-US" sz="1800" b="1" dirty="0">
              <a:latin typeface="Georgia" panose="02040502050405020303" pitchFamily="18" charset="0"/>
            </a:endParaRPr>
          </a:p>
          <a:p>
            <a:pPr marL="557213" lvl="1" indent="-214313">
              <a:lnSpc>
                <a:spcPct val="107000"/>
              </a:lnSpc>
              <a:spcBef>
                <a:spcPts val="0"/>
              </a:spcBef>
              <a:spcAft>
                <a:spcPts val="600"/>
              </a:spcAft>
              <a:tabLst>
                <a:tab pos="685800" algn="l"/>
              </a:tabLst>
            </a:pPr>
            <a:r>
              <a:rPr lang="en-US" sz="1800" b="1" dirty="0">
                <a:latin typeface="Georgia" panose="02040502050405020303" pitchFamily="18" charset="0"/>
                <a:ea typeface="Calibri" panose="020F0502020204030204" pitchFamily="34" charset="0"/>
                <a:cs typeface="Times New Roman" panose="02020603050405020304" pitchFamily="18" charset="0"/>
              </a:rPr>
              <a:t>Is it new?</a:t>
            </a: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ea typeface="Calibri" panose="020F0502020204030204" pitchFamily="34" charset="0"/>
                <a:cs typeface="Times New Roman" panose="02020603050405020304" pitchFamily="18" charset="0"/>
              </a:rPr>
              <a:t>Founded in 2003.</a:t>
            </a: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ea typeface="Calibri" panose="020F0502020204030204" pitchFamily="34" charset="0"/>
                <a:cs typeface="Arial" panose="020B0604020202020204" pitchFamily="34" charset="0"/>
              </a:rPr>
              <a:t>The American College of Lifestyle Medicine</a:t>
            </a:r>
            <a:r>
              <a:rPr lang="en-US" sz="1800" dirty="0">
                <a:latin typeface="Georgia" panose="02040502050405020303" pitchFamily="18" charset="0"/>
                <a:ea typeface="Calibri" panose="020F0502020204030204" pitchFamily="34" charset="0"/>
                <a:cs typeface="Times New Roman" panose="02020603050405020304" pitchFamily="18" charset="0"/>
              </a:rPr>
              <a:t> Fellowship was established in 2010.</a:t>
            </a: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rPr>
              <a:t>2013 Expanded membership beyond physicians and PhD level professionals</a:t>
            </a:r>
            <a:endParaRPr lang="en-US" sz="1800" dirty="0">
              <a:latin typeface="Georgia" panose="02040502050405020303" pitchFamily="18" charset="0"/>
              <a:ea typeface="Calibri" panose="020F0502020204030204" pitchFamily="34" charset="0"/>
              <a:cs typeface="Times New Roman" panose="02020603050405020304" pitchFamily="18" charset="0"/>
            </a:endParaRP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ea typeface="Calibri" panose="020F0502020204030204" pitchFamily="34" charset="0"/>
                <a:cs typeface="Arial" panose="020B0604020202020204" pitchFamily="34" charset="0"/>
              </a:rPr>
              <a:t>The American College of Lifestyle Medicine began providing board certification in Lifestyle Medicine to qualified physicians in 2017.</a:t>
            </a: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rPr>
              <a:t>2019 ACLM approved provider of CE for National Board Health and Wellness Coaching</a:t>
            </a:r>
          </a:p>
          <a:p>
            <a:endParaRPr lang="en-US" dirty="0"/>
          </a:p>
        </p:txBody>
      </p:sp>
      <p:sp>
        <p:nvSpPr>
          <p:cNvPr id="4" name="Slide Number Placeholder 3">
            <a:extLst>
              <a:ext uri="{FF2B5EF4-FFF2-40B4-BE49-F238E27FC236}">
                <a16:creationId xmlns:a16="http://schemas.microsoft.com/office/drawing/2014/main" id="{2CC01635-4496-F2EC-E105-F58D04F4CDE6}"/>
              </a:ext>
            </a:extLst>
          </p:cNvPr>
          <p:cNvSpPr>
            <a:spLocks noGrp="1"/>
          </p:cNvSpPr>
          <p:nvPr>
            <p:ph type="sldNum" sz="quarter" idx="12"/>
          </p:nvPr>
        </p:nvSpPr>
        <p:spPr/>
        <p:txBody>
          <a:bodyPr/>
          <a:lstStyle/>
          <a:p>
            <a:fld id="{84AC28E3-00D6-4682-BCAB-2932672799A0}" type="slidenum">
              <a:rPr lang="en-US" smtClean="0"/>
              <a:t>49</a:t>
            </a:fld>
            <a:endParaRPr lang="en-US"/>
          </a:p>
        </p:txBody>
      </p:sp>
    </p:spTree>
    <p:extLst>
      <p:ext uri="{BB962C8B-B14F-4D97-AF65-F5344CB8AC3E}">
        <p14:creationId xmlns:p14="http://schemas.microsoft.com/office/powerpoint/2010/main" val="307222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C113-F952-5742-FC56-2C3CBC562208}"/>
              </a:ext>
            </a:extLst>
          </p:cNvPr>
          <p:cNvSpPr>
            <a:spLocks noGrp="1"/>
          </p:cNvSpPr>
          <p:nvPr>
            <p:ph type="title"/>
          </p:nvPr>
        </p:nvSpPr>
        <p:spPr/>
        <p:txBody>
          <a:bodyPr>
            <a:normAutofit fontScale="90000"/>
          </a:bodyPr>
          <a:lstStyle/>
          <a:p>
            <a:pPr algn="ctr"/>
            <a:br>
              <a:rPr lang="en-US" b="1" dirty="0">
                <a:latin typeface="Georgia" panose="02040502050405020303" pitchFamily="18" charset="0"/>
              </a:rPr>
            </a:br>
            <a:r>
              <a:rPr lang="en-US" sz="4000" b="1" dirty="0">
                <a:latin typeface="Georgia" panose="02040502050405020303" pitchFamily="18" charset="0"/>
              </a:rPr>
              <a:t>Introduction</a:t>
            </a:r>
            <a:br>
              <a:rPr lang="en-US" b="1"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ACB1337F-F35B-38CA-9170-B68B8CF10740}"/>
              </a:ext>
            </a:extLst>
          </p:cNvPr>
          <p:cNvSpPr>
            <a:spLocks noGrp="1"/>
          </p:cNvSpPr>
          <p:nvPr>
            <p:ph sz="half" idx="1"/>
          </p:nvPr>
        </p:nvSpPr>
        <p:spPr/>
        <p:txBody>
          <a:bodyPr>
            <a:normAutofit fontScale="92500" lnSpcReduction="10000"/>
          </a:bodyPr>
          <a:lstStyle/>
          <a:p>
            <a:endParaRPr lang="en-US" sz="3000" dirty="0">
              <a:latin typeface="Georgia" panose="02040502050405020303" pitchFamily="18" charset="0"/>
            </a:endParaRPr>
          </a:p>
          <a:p>
            <a:pPr marL="214313"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University of Iowa 1998-2002</a:t>
            </a:r>
          </a:p>
          <a:p>
            <a:pPr marL="214313"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University Of Delaware 2003-2006</a:t>
            </a:r>
          </a:p>
          <a:p>
            <a:pPr marL="214313" indent="-214313">
              <a:lnSpc>
                <a:spcPct val="107000"/>
              </a:lnSpc>
              <a:spcBef>
                <a:spcPts val="0"/>
              </a:spcBef>
              <a:spcAft>
                <a:spcPts val="600"/>
              </a:spcAft>
              <a:tabLst>
                <a:tab pos="685800" algn="l"/>
              </a:tabLst>
            </a:pPr>
            <a:r>
              <a:rPr lang="en-US" sz="2200" b="1" dirty="0">
                <a:latin typeface="Georgia" panose="02040502050405020303" pitchFamily="18" charset="0"/>
                <a:ea typeface="Calibri" panose="020F0502020204030204" pitchFamily="34" charset="0"/>
                <a:cs typeface="Times New Roman" panose="02020603050405020304" pitchFamily="18" charset="0"/>
              </a:rPr>
              <a:t>St. Luke’s Physical Therapy 2007 – Present</a:t>
            </a:r>
          </a:p>
          <a:p>
            <a:pPr marL="214313" indent="-214313">
              <a:lnSpc>
                <a:spcPct val="107000"/>
              </a:lnSpc>
              <a:spcBef>
                <a:spcPts val="0"/>
              </a:spcBef>
              <a:spcAft>
                <a:spcPts val="600"/>
              </a:spcAft>
              <a:tabLst>
                <a:tab pos="685800" algn="l"/>
              </a:tabLst>
            </a:pPr>
            <a:r>
              <a:rPr lang="en-US" sz="2200" b="1" dirty="0">
                <a:latin typeface="Georgia" panose="02040502050405020303" pitchFamily="18" charset="0"/>
                <a:cs typeface="Times New Roman" panose="02020603050405020304" pitchFamily="18" charset="0"/>
              </a:rPr>
              <a:t>Lifestyle Medicine Certification – 2023</a:t>
            </a:r>
          </a:p>
          <a:p>
            <a:endParaRPr lang="en-US" dirty="0"/>
          </a:p>
        </p:txBody>
      </p:sp>
      <p:pic>
        <p:nvPicPr>
          <p:cNvPr id="6" name="Content Placeholder 5">
            <a:extLst>
              <a:ext uri="{FF2B5EF4-FFF2-40B4-BE49-F238E27FC236}">
                <a16:creationId xmlns:a16="http://schemas.microsoft.com/office/drawing/2014/main" id="{3A8CD48F-F759-7778-4A9A-3AFF94A6F60F}"/>
              </a:ext>
            </a:extLst>
          </p:cNvPr>
          <p:cNvPicPr>
            <a:picLocks noGrp="1" noChangeAspect="1"/>
          </p:cNvPicPr>
          <p:nvPr>
            <p:ph sz="half" idx="2"/>
          </p:nvPr>
        </p:nvPicPr>
        <p:blipFill>
          <a:blip r:embed="rId3"/>
          <a:stretch>
            <a:fillRect/>
          </a:stretch>
        </p:blipFill>
        <p:spPr>
          <a:xfrm>
            <a:off x="5932916" y="1140499"/>
            <a:ext cx="1459928" cy="1024129"/>
          </a:xfrm>
        </p:spPr>
      </p:pic>
      <p:pic>
        <p:nvPicPr>
          <p:cNvPr id="8" name="Picture 7">
            <a:extLst>
              <a:ext uri="{FF2B5EF4-FFF2-40B4-BE49-F238E27FC236}">
                <a16:creationId xmlns:a16="http://schemas.microsoft.com/office/drawing/2014/main" id="{CB41A9A9-DBC1-487A-37CC-F3310CE21F4F}"/>
              </a:ext>
            </a:extLst>
          </p:cNvPr>
          <p:cNvPicPr>
            <a:picLocks noChangeAspect="1"/>
          </p:cNvPicPr>
          <p:nvPr/>
        </p:nvPicPr>
        <p:blipFill>
          <a:blip r:embed="rId4"/>
          <a:stretch>
            <a:fillRect/>
          </a:stretch>
        </p:blipFill>
        <p:spPr>
          <a:xfrm>
            <a:off x="5932915" y="2272148"/>
            <a:ext cx="1691096" cy="1024129"/>
          </a:xfrm>
          <a:prstGeom prst="rect">
            <a:avLst/>
          </a:prstGeom>
        </p:spPr>
      </p:pic>
      <p:pic>
        <p:nvPicPr>
          <p:cNvPr id="12" name="Picture 11">
            <a:extLst>
              <a:ext uri="{FF2B5EF4-FFF2-40B4-BE49-F238E27FC236}">
                <a16:creationId xmlns:a16="http://schemas.microsoft.com/office/drawing/2014/main" id="{4E4E21CD-C69B-ECA8-79E0-85A73BC73130}"/>
              </a:ext>
            </a:extLst>
          </p:cNvPr>
          <p:cNvPicPr>
            <a:picLocks noChangeAspect="1"/>
          </p:cNvPicPr>
          <p:nvPr/>
        </p:nvPicPr>
        <p:blipFill>
          <a:blip r:embed="rId5"/>
          <a:stretch>
            <a:fillRect/>
          </a:stretch>
        </p:blipFill>
        <p:spPr>
          <a:xfrm>
            <a:off x="6266398" y="3490936"/>
            <a:ext cx="1024129" cy="1024129"/>
          </a:xfrm>
          <a:prstGeom prst="rect">
            <a:avLst/>
          </a:prstGeom>
        </p:spPr>
      </p:pic>
      <p:sp>
        <p:nvSpPr>
          <p:cNvPr id="4" name="Slide Number Placeholder 3">
            <a:extLst>
              <a:ext uri="{FF2B5EF4-FFF2-40B4-BE49-F238E27FC236}">
                <a16:creationId xmlns:a16="http://schemas.microsoft.com/office/drawing/2014/main" id="{9BDB3802-BBFC-F39A-73F0-EF0AB3C0426E}"/>
              </a:ext>
            </a:extLst>
          </p:cNvPr>
          <p:cNvSpPr>
            <a:spLocks noGrp="1"/>
          </p:cNvSpPr>
          <p:nvPr>
            <p:ph type="sldNum" sz="quarter" idx="12"/>
          </p:nvPr>
        </p:nvSpPr>
        <p:spPr/>
        <p:txBody>
          <a:bodyPr/>
          <a:lstStyle/>
          <a:p>
            <a:fld id="{84AC28E3-00D6-4682-BCAB-2932672799A0}" type="slidenum">
              <a:rPr lang="en-US" smtClean="0"/>
              <a:t>5</a:t>
            </a:fld>
            <a:endParaRPr lang="en-US"/>
          </a:p>
        </p:txBody>
      </p:sp>
    </p:spTree>
    <p:extLst>
      <p:ext uri="{BB962C8B-B14F-4D97-AF65-F5344CB8AC3E}">
        <p14:creationId xmlns:p14="http://schemas.microsoft.com/office/powerpoint/2010/main" val="103719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EC07-CB42-69AD-B1E6-A7921D28C038}"/>
              </a:ext>
            </a:extLst>
          </p:cNvPr>
          <p:cNvSpPr>
            <a:spLocks noGrp="1"/>
          </p:cNvSpPr>
          <p:nvPr>
            <p:ph type="title"/>
          </p:nvPr>
        </p:nvSpPr>
        <p:spPr>
          <a:xfrm>
            <a:off x="457874" y="536968"/>
            <a:ext cx="8229600" cy="857250"/>
          </a:xfrm>
        </p:spPr>
        <p:txBody>
          <a:bodyPr>
            <a:normAutofit fontScale="90000"/>
          </a:bodyPr>
          <a:lstStyle/>
          <a:p>
            <a:r>
              <a:rPr lang="en-US" dirty="0">
                <a:latin typeface="Georgia" panose="02040502050405020303" pitchFamily="18" charset="0"/>
              </a:rPr>
              <a:t>Lifestyle Medicine Introduction</a:t>
            </a:r>
            <a:br>
              <a:rPr lang="en-US" b="1"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6F29E4C-E92C-6378-CA30-C1B6013FC5B6}"/>
              </a:ext>
            </a:extLst>
          </p:cNvPr>
          <p:cNvSpPr>
            <a:spLocks noGrp="1"/>
          </p:cNvSpPr>
          <p:nvPr>
            <p:ph idx="1"/>
          </p:nvPr>
        </p:nvSpPr>
        <p:spPr/>
        <p:txBody>
          <a:bodyPr/>
          <a:lstStyle/>
          <a:p>
            <a:pPr marL="85725"/>
            <a:endParaRPr lang="en-US" sz="1800" b="1" dirty="0">
              <a:latin typeface="Georgia" panose="02040502050405020303" pitchFamily="18" charset="0"/>
            </a:endParaRPr>
          </a:p>
          <a:p>
            <a:pPr marL="557213" lvl="1" indent="-214313">
              <a:lnSpc>
                <a:spcPct val="107000"/>
              </a:lnSpc>
              <a:spcBef>
                <a:spcPts val="0"/>
              </a:spcBef>
              <a:spcAft>
                <a:spcPts val="600"/>
              </a:spcAft>
              <a:buFont typeface="Arial" panose="020B0604020202020204" pitchFamily="34" charset="0"/>
              <a:buChar char="•"/>
              <a:tabLst>
                <a:tab pos="685800" algn="l"/>
              </a:tabLst>
            </a:pPr>
            <a:r>
              <a:rPr lang="en-US" sz="1800" b="1" dirty="0">
                <a:latin typeface="Georgia" panose="02040502050405020303" pitchFamily="18" charset="0"/>
                <a:ea typeface="Calibri" panose="020F0502020204030204" pitchFamily="34" charset="0"/>
                <a:cs typeface="Times New Roman" panose="02020603050405020304" pitchFamily="18" charset="0"/>
              </a:rPr>
              <a:t>Why do we need it?</a:t>
            </a: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ea typeface="Calibri" panose="020F0502020204030204" pitchFamily="34" charset="0"/>
                <a:cs typeface="Times New Roman" panose="02020603050405020304" pitchFamily="18" charset="0"/>
              </a:rPr>
              <a:t>Lifestyle practices and health habits are among the nation’s most important health determinants.</a:t>
            </a:r>
          </a:p>
          <a:p>
            <a:pPr marL="900113" lvl="2" indent="-214313">
              <a:lnSpc>
                <a:spcPct val="107000"/>
              </a:lnSpc>
              <a:spcBef>
                <a:spcPts val="0"/>
              </a:spcBef>
              <a:spcAft>
                <a:spcPts val="600"/>
              </a:spcAft>
              <a:tabLst>
                <a:tab pos="685800" algn="l"/>
              </a:tabLst>
            </a:pPr>
            <a:r>
              <a:rPr lang="en-US" sz="1800" dirty="0">
                <a:latin typeface="Georgia" panose="02040502050405020303" pitchFamily="18" charset="0"/>
                <a:ea typeface="Calibri" panose="020F0502020204030204" pitchFamily="34" charset="0"/>
                <a:cs typeface="Times New Roman" panose="02020603050405020304" pitchFamily="18" charset="0"/>
              </a:rPr>
              <a:t>Changing unhealthy behaviors is foundational to medical care, disease prevention, and health promotion.</a:t>
            </a:r>
            <a:endParaRPr lang="en-US" sz="1800" dirty="0">
              <a:latin typeface="Georgia" panose="02040502050405020303" pitchFamily="18"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6280331-286E-1A5E-9BD8-C9D0A75C4872}"/>
              </a:ext>
            </a:extLst>
          </p:cNvPr>
          <p:cNvSpPr>
            <a:spLocks noGrp="1"/>
          </p:cNvSpPr>
          <p:nvPr>
            <p:ph type="sldNum" sz="quarter" idx="12"/>
          </p:nvPr>
        </p:nvSpPr>
        <p:spPr/>
        <p:txBody>
          <a:bodyPr/>
          <a:lstStyle/>
          <a:p>
            <a:fld id="{84AC28E3-00D6-4682-BCAB-2932672799A0}" type="slidenum">
              <a:rPr lang="en-US" smtClean="0"/>
              <a:t>50</a:t>
            </a:fld>
            <a:endParaRPr lang="en-US"/>
          </a:p>
        </p:txBody>
      </p:sp>
    </p:spTree>
    <p:extLst>
      <p:ext uri="{BB962C8B-B14F-4D97-AF65-F5344CB8AC3E}">
        <p14:creationId xmlns:p14="http://schemas.microsoft.com/office/powerpoint/2010/main" val="103739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B279-8D9C-DB04-552F-89597AC66A8B}"/>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Values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26DEF6F-3195-BA89-BDA9-C7CD12F3A011}"/>
              </a:ext>
            </a:extLst>
          </p:cNvPr>
          <p:cNvSpPr>
            <a:spLocks noGrp="1"/>
          </p:cNvSpPr>
          <p:nvPr>
            <p:ph idx="1"/>
          </p:nvPr>
        </p:nvSpPr>
        <p:spPr/>
        <p:txBody>
          <a:bodyPr>
            <a:normAutofit fontScale="70000" lnSpcReduction="20000"/>
          </a:bodyPr>
          <a:lstStyle/>
          <a:p>
            <a:pPr marL="742950" lvl="1" indent="-285750">
              <a:lnSpc>
                <a:spcPct val="107000"/>
              </a:lnSpc>
              <a:spcAft>
                <a:spcPts val="800"/>
              </a:spcAft>
              <a:buFont typeface="Arial" panose="020B0604020202020204" pitchFamily="34" charset="0"/>
              <a:buChar char="•"/>
              <a:tabLst>
                <a:tab pos="9144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Promot</a:t>
            </a:r>
            <a:r>
              <a:rPr lang="en-US" sz="3200" dirty="0">
                <a:latin typeface="Georgia" panose="02040502050405020303" pitchFamily="18" charset="0"/>
                <a:ea typeface="Calibri" panose="020F0502020204030204" pitchFamily="34" charset="0"/>
                <a:cs typeface="Times New Roman" panose="02020603050405020304" pitchFamily="18" charset="0"/>
              </a:rPr>
              <a:t>e healthy behaviors as foundational to overall wellness.</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Health </a:t>
            </a:r>
            <a:r>
              <a:rPr lang="en-US" sz="3200" u="sng" dirty="0">
                <a:latin typeface="Georgia" panose="02040502050405020303" pitchFamily="18" charset="0"/>
                <a:ea typeface="Calibri" panose="020F0502020204030204" pitchFamily="34" charset="0"/>
                <a:cs typeface="Times New Roman" panose="02020603050405020304" pitchFamily="18" charset="0"/>
              </a:rPr>
              <a:t>P</a:t>
            </a:r>
            <a:r>
              <a:rPr lang="en-US" sz="3200" dirty="0">
                <a:latin typeface="Georgia" panose="02040502050405020303" pitchFamily="18" charset="0"/>
                <a:ea typeface="Calibri" panose="020F0502020204030204" pitchFamily="34" charset="0"/>
                <a:cs typeface="Times New Roman" panose="02020603050405020304" pitchFamily="18" charset="0"/>
              </a:rPr>
              <a:t>romotion</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Medical </a:t>
            </a:r>
            <a:r>
              <a:rPr lang="en-US" sz="3200" u="sng" dirty="0">
                <a:latin typeface="Georgia" panose="02040502050405020303" pitchFamily="18" charset="0"/>
                <a:ea typeface="Calibri" panose="020F0502020204030204" pitchFamily="34" charset="0"/>
                <a:cs typeface="Times New Roman" panose="02020603050405020304" pitchFamily="18" charset="0"/>
              </a:rPr>
              <a:t>C</a:t>
            </a:r>
            <a:r>
              <a:rPr lang="en-US" sz="3200" dirty="0">
                <a:latin typeface="Georgia" panose="02040502050405020303" pitchFamily="18" charset="0"/>
                <a:ea typeface="Calibri" panose="020F0502020204030204" pitchFamily="34" charset="0"/>
                <a:cs typeface="Times New Roman" panose="02020603050405020304" pitchFamily="18" charset="0"/>
              </a:rPr>
              <a:t>are</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Disease </a:t>
            </a:r>
            <a:r>
              <a:rPr lang="en-US" sz="3200" u="sng" dirty="0">
                <a:latin typeface="Georgia" panose="02040502050405020303" pitchFamily="18" charset="0"/>
                <a:ea typeface="Calibri" panose="020F0502020204030204" pitchFamily="34" charset="0"/>
                <a:cs typeface="Times New Roman" panose="02020603050405020304" pitchFamily="18" charset="0"/>
              </a:rPr>
              <a:t>P</a:t>
            </a:r>
            <a:r>
              <a:rPr lang="en-US" sz="3200" dirty="0">
                <a:latin typeface="Georgia" panose="02040502050405020303" pitchFamily="18" charset="0"/>
                <a:ea typeface="Calibri" panose="020F0502020204030204" pitchFamily="34" charset="0"/>
                <a:cs typeface="Times New Roman" panose="02020603050405020304" pitchFamily="18" charset="0"/>
              </a:rPr>
              <a:t>revention</a:t>
            </a:r>
          </a:p>
          <a:p>
            <a:pPr marL="742950" lvl="1" indent="-285750">
              <a:lnSpc>
                <a:spcPct val="107000"/>
              </a:lnSpc>
              <a:spcAft>
                <a:spcPts val="800"/>
              </a:spcAft>
              <a:buFont typeface="Arial" panose="020B0604020202020204" pitchFamily="34" charset="0"/>
              <a:buChar char="•"/>
              <a:tabLst>
                <a:tab pos="9144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Coordinated team-based approach to healthcare </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PCP, PT, OT, SLP, RD, PsyD, etc.</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13A50C6-146F-F026-C295-15375AA5EFC9}"/>
              </a:ext>
            </a:extLst>
          </p:cNvPr>
          <p:cNvSpPr>
            <a:spLocks noGrp="1"/>
          </p:cNvSpPr>
          <p:nvPr>
            <p:ph type="sldNum" sz="quarter" idx="12"/>
          </p:nvPr>
        </p:nvSpPr>
        <p:spPr/>
        <p:txBody>
          <a:bodyPr/>
          <a:lstStyle/>
          <a:p>
            <a:fld id="{84AC28E3-00D6-4682-BCAB-2932672799A0}" type="slidenum">
              <a:rPr lang="en-US" smtClean="0"/>
              <a:t>51</a:t>
            </a:fld>
            <a:endParaRPr lang="en-US"/>
          </a:p>
        </p:txBody>
      </p:sp>
    </p:spTree>
    <p:extLst>
      <p:ext uri="{BB962C8B-B14F-4D97-AF65-F5344CB8AC3E}">
        <p14:creationId xmlns:p14="http://schemas.microsoft.com/office/powerpoint/2010/main" val="3923139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F85C-2304-4FCE-4138-4489FDAF6BDB}"/>
              </a:ext>
            </a:extLst>
          </p:cNvPr>
          <p:cNvSpPr>
            <a:spLocks noGrp="1"/>
          </p:cNvSpPr>
          <p:nvPr>
            <p:ph type="title"/>
          </p:nvPr>
        </p:nvSpPr>
        <p:spPr>
          <a:xfrm>
            <a:off x="457200" y="535480"/>
            <a:ext cx="8229600" cy="857250"/>
          </a:xfrm>
        </p:spPr>
        <p:txBody>
          <a:bodyPr>
            <a:normAutofit fontScale="90000"/>
          </a:bodyPr>
          <a:lstStyle/>
          <a:p>
            <a:r>
              <a:rPr lang="en-US" sz="4400" dirty="0">
                <a:latin typeface="Georgia" panose="02040502050405020303" pitchFamily="18" charset="0"/>
              </a:rPr>
              <a:t>Lifestyle Medicine Goals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352ACC4-A75E-E183-F464-B30BEEDC4A16}"/>
              </a:ext>
            </a:extLst>
          </p:cNvPr>
          <p:cNvSpPr>
            <a:spLocks noGrp="1"/>
          </p:cNvSpPr>
          <p:nvPr>
            <p:ph idx="1"/>
          </p:nvPr>
        </p:nvSpPr>
        <p:spPr/>
        <p:txBody>
          <a:bodyPr>
            <a:normAutofit fontScale="70000" lnSpcReduction="20000"/>
          </a:bodyPr>
          <a:lstStyle/>
          <a:p>
            <a:pPr marL="742950" lvl="1"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C</a:t>
            </a:r>
            <a:r>
              <a:rPr lang="en-US" sz="3200" dirty="0">
                <a:effectLst/>
                <a:latin typeface="Georgia" panose="02040502050405020303" pitchFamily="18" charset="0"/>
                <a:ea typeface="Calibri" panose="020F0502020204030204" pitchFamily="34" charset="0"/>
                <a:cs typeface="Times New Roman" panose="02020603050405020304" pitchFamily="18" charset="0"/>
              </a:rPr>
              <a:t>reate and sustain healthy behaviors that improve overall wellness and quality of life.</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Education </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Motivation</a:t>
            </a:r>
          </a:p>
          <a:p>
            <a:pPr marL="1200150" lvl="2"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Change</a:t>
            </a:r>
          </a:p>
          <a:p>
            <a:pPr marL="1657350" lvl="3" indent="-285750">
              <a:lnSpc>
                <a:spcPct val="107000"/>
              </a:lnSpc>
              <a:spcAft>
                <a:spcPts val="800"/>
              </a:spcAft>
              <a:buFont typeface="Arial" panose="020B0604020202020204" pitchFamily="34" charset="0"/>
              <a:buChar char="•"/>
              <a:tabLst>
                <a:tab pos="9144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Replace unhealthy behaviors with health enhancing behaviors</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Address root cause of LRDs </a:t>
            </a:r>
            <a:r>
              <a:rPr lang="en-US" sz="3200" dirty="0">
                <a:latin typeface="Georgia" panose="02040502050405020303" pitchFamily="18" charset="0"/>
                <a:ea typeface="Calibri" panose="020F0502020204030204" pitchFamily="34" charset="0"/>
                <a:cs typeface="Times New Roman" panose="02020603050405020304" pitchFamily="18" charset="0"/>
              </a:rPr>
              <a:t>instead of chasing symptoms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FC4697-6C59-2730-EC3F-4D2939F7CACF}"/>
              </a:ext>
            </a:extLst>
          </p:cNvPr>
          <p:cNvSpPr>
            <a:spLocks noGrp="1"/>
          </p:cNvSpPr>
          <p:nvPr>
            <p:ph type="sldNum" sz="quarter" idx="12"/>
          </p:nvPr>
        </p:nvSpPr>
        <p:spPr/>
        <p:txBody>
          <a:bodyPr/>
          <a:lstStyle/>
          <a:p>
            <a:fld id="{84AC28E3-00D6-4682-BCAB-2932672799A0}" type="slidenum">
              <a:rPr lang="en-US" smtClean="0"/>
              <a:t>52</a:t>
            </a:fld>
            <a:endParaRPr lang="en-US"/>
          </a:p>
        </p:txBody>
      </p:sp>
    </p:spTree>
    <p:extLst>
      <p:ext uri="{BB962C8B-B14F-4D97-AF65-F5344CB8AC3E}">
        <p14:creationId xmlns:p14="http://schemas.microsoft.com/office/powerpoint/2010/main" val="2384632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D283-1707-F9D0-4657-9F5CAD217A29}"/>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Assessment</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3E93A690-AAA0-E21B-A0F2-404D6E2455E4}"/>
              </a:ext>
            </a:extLst>
          </p:cNvPr>
          <p:cNvSpPr>
            <a:spLocks noGrp="1"/>
          </p:cNvSpPr>
          <p:nvPr>
            <p:ph idx="1"/>
          </p:nvPr>
        </p:nvSpPr>
        <p:spPr/>
        <p:txBody>
          <a:bodyPr>
            <a:normAutofit fontScale="70000" lnSpcReduction="2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Social, psychological and biological predispositions of patient’s behaviors</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Patient and their family’s readiness, willingness and ability to make health behavior changes</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Physical Exam  </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Lifestyle Vital Signs</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Tobacco use, alcohol consumption, diet, physical activity, BMI, stress level, sleep, emotional well-being</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57EFAD5-7D16-1F16-BE3F-A17A50D201EE}"/>
              </a:ext>
            </a:extLst>
          </p:cNvPr>
          <p:cNvSpPr>
            <a:spLocks noGrp="1"/>
          </p:cNvSpPr>
          <p:nvPr>
            <p:ph type="sldNum" sz="quarter" idx="12"/>
          </p:nvPr>
        </p:nvSpPr>
        <p:spPr/>
        <p:txBody>
          <a:bodyPr/>
          <a:lstStyle/>
          <a:p>
            <a:fld id="{84AC28E3-00D6-4682-BCAB-2932672799A0}" type="slidenum">
              <a:rPr lang="en-US" smtClean="0"/>
              <a:t>53</a:t>
            </a:fld>
            <a:endParaRPr lang="en-US"/>
          </a:p>
        </p:txBody>
      </p:sp>
    </p:spTree>
    <p:extLst>
      <p:ext uri="{BB962C8B-B14F-4D97-AF65-F5344CB8AC3E}">
        <p14:creationId xmlns:p14="http://schemas.microsoft.com/office/powerpoint/2010/main" val="35236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2178-F47E-2484-C383-0D44A282A02E}"/>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dirty="0">
                <a:latin typeface="Georgia" panose="02040502050405020303" pitchFamily="18" charset="0"/>
              </a:rPr>
              <a:t>Barriers</a:t>
            </a:r>
            <a:br>
              <a:rPr lang="en-US" sz="2400" dirty="0"/>
            </a:br>
            <a:endParaRPr lang="en-US" sz="2400" dirty="0"/>
          </a:p>
        </p:txBody>
      </p:sp>
      <p:sp>
        <p:nvSpPr>
          <p:cNvPr id="3" name="Content Placeholder 2">
            <a:extLst>
              <a:ext uri="{FF2B5EF4-FFF2-40B4-BE49-F238E27FC236}">
                <a16:creationId xmlns:a16="http://schemas.microsoft.com/office/drawing/2014/main" id="{BD4980AE-5D8A-0671-80D4-733C8AE141CB}"/>
              </a:ext>
            </a:extLst>
          </p:cNvPr>
          <p:cNvSpPr>
            <a:spLocks noGrp="1"/>
          </p:cNvSpPr>
          <p:nvPr>
            <p:ph sz="half" idx="1"/>
          </p:nvPr>
        </p:nvSpPr>
        <p:spPr>
          <a:xfrm>
            <a:off x="457200" y="1200150"/>
            <a:ext cx="4038600" cy="3394075"/>
          </a:xfrm>
        </p:spPr>
        <p:txBody>
          <a:bodyPr>
            <a:normAutofit fontScale="92500" lnSpcReduction="20000"/>
          </a:bodyPr>
          <a:lstStyle/>
          <a:p>
            <a:pPr marL="85725">
              <a:lnSpc>
                <a:spcPct val="90000"/>
              </a:lnSpc>
            </a:pPr>
            <a:endParaRPr lang="en-US" sz="2200" dirty="0">
              <a:latin typeface="Georgia" panose="02040502050405020303" pitchFamily="18" charset="0"/>
            </a:endParaRP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Ill-prepared</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Ineffective communication</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Skeptical</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Stress about time</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Relationship with patient</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Lack of empathy</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Not involving patients in decision-making</a:t>
            </a:r>
          </a:p>
          <a:p>
            <a:pPr marL="214313" indent="-214313">
              <a:lnSpc>
                <a:spcPct val="90000"/>
              </a:lnSpc>
              <a:spcBef>
                <a:spcPts val="0"/>
              </a:spcBef>
              <a:spcAft>
                <a:spcPts val="600"/>
              </a:spcAft>
              <a:tabLst>
                <a:tab pos="685800" algn="l"/>
              </a:tabLst>
            </a:pPr>
            <a:endParaRPr lang="en-US" sz="2200" dirty="0">
              <a:latin typeface="Georgia" panose="02040502050405020303" pitchFamily="18" charset="0"/>
            </a:endParaRPr>
          </a:p>
        </p:txBody>
      </p:sp>
      <p:pic>
        <p:nvPicPr>
          <p:cNvPr id="9" name="Content Placeholder 8">
            <a:extLst>
              <a:ext uri="{FF2B5EF4-FFF2-40B4-BE49-F238E27FC236}">
                <a16:creationId xmlns:a16="http://schemas.microsoft.com/office/drawing/2014/main" id="{5D937BC6-391C-6E4D-F4CB-F1FBA62A6588}"/>
              </a:ext>
            </a:extLst>
          </p:cNvPr>
          <p:cNvPicPr>
            <a:picLocks noGrp="1" noChangeAspect="1"/>
          </p:cNvPicPr>
          <p:nvPr>
            <p:ph sz="half" idx="2"/>
          </p:nvPr>
        </p:nvPicPr>
        <p:blipFill>
          <a:blip r:embed="rId3"/>
          <a:stretch>
            <a:fillRect/>
          </a:stretch>
        </p:blipFill>
        <p:spPr>
          <a:xfrm>
            <a:off x="4648200" y="1558303"/>
            <a:ext cx="4038600" cy="2677768"/>
          </a:xfrm>
          <a:noFill/>
        </p:spPr>
      </p:pic>
      <p:sp>
        <p:nvSpPr>
          <p:cNvPr id="4" name="Slide Number Placeholder 3">
            <a:extLst>
              <a:ext uri="{FF2B5EF4-FFF2-40B4-BE49-F238E27FC236}">
                <a16:creationId xmlns:a16="http://schemas.microsoft.com/office/drawing/2014/main" id="{031AB94A-F530-13D2-A9D5-58EC4206E1C6}"/>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54</a:t>
            </a:fld>
            <a:endParaRPr lang="en-US"/>
          </a:p>
        </p:txBody>
      </p:sp>
    </p:spTree>
    <p:extLst>
      <p:ext uri="{BB962C8B-B14F-4D97-AF65-F5344CB8AC3E}">
        <p14:creationId xmlns:p14="http://schemas.microsoft.com/office/powerpoint/2010/main" val="3821519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2178-F47E-2484-C383-0D44A282A02E}"/>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dirty="0">
                <a:latin typeface="Georgia" panose="02040502050405020303" pitchFamily="18" charset="0"/>
              </a:rPr>
              <a:t>Burnout</a:t>
            </a:r>
            <a:br>
              <a:rPr lang="en-US" sz="2400" dirty="0"/>
            </a:br>
            <a:endParaRPr lang="en-US" sz="2400" dirty="0"/>
          </a:p>
        </p:txBody>
      </p:sp>
      <p:sp>
        <p:nvSpPr>
          <p:cNvPr id="3" name="Content Placeholder 2">
            <a:extLst>
              <a:ext uri="{FF2B5EF4-FFF2-40B4-BE49-F238E27FC236}">
                <a16:creationId xmlns:a16="http://schemas.microsoft.com/office/drawing/2014/main" id="{BD4980AE-5D8A-0671-80D4-733C8AE141CB}"/>
              </a:ext>
            </a:extLst>
          </p:cNvPr>
          <p:cNvSpPr>
            <a:spLocks noGrp="1"/>
          </p:cNvSpPr>
          <p:nvPr>
            <p:ph sz="half" idx="1"/>
          </p:nvPr>
        </p:nvSpPr>
        <p:spPr>
          <a:xfrm>
            <a:off x="457200" y="1200150"/>
            <a:ext cx="4038600" cy="3394075"/>
          </a:xfrm>
        </p:spPr>
        <p:txBody>
          <a:bodyPr>
            <a:normAutofit/>
          </a:bodyPr>
          <a:lstStyle/>
          <a:p>
            <a:pPr marL="85725">
              <a:lnSpc>
                <a:spcPct val="90000"/>
              </a:lnSpc>
            </a:pPr>
            <a:endParaRPr lang="en-US" sz="2200" dirty="0">
              <a:latin typeface="Georgia" panose="02040502050405020303" pitchFamily="18" charset="0"/>
            </a:endParaRP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Compassion Fatigue</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Stages</a:t>
            </a:r>
          </a:p>
          <a:p>
            <a:pPr marL="614363" lvl="1" indent="-214313">
              <a:lnSpc>
                <a:spcPct val="90000"/>
              </a:lnSpc>
              <a:spcBef>
                <a:spcPts val="0"/>
              </a:spcBef>
              <a:spcAft>
                <a:spcPts val="600"/>
              </a:spcAft>
              <a:tabLst>
                <a:tab pos="685800" algn="l"/>
              </a:tabLst>
            </a:pPr>
            <a:r>
              <a:rPr lang="en-US" sz="2100" b="1" dirty="0">
                <a:latin typeface="Georgia" panose="02040502050405020303" pitchFamily="18" charset="0"/>
              </a:rPr>
              <a:t>Emotional Exhaustion</a:t>
            </a:r>
          </a:p>
          <a:p>
            <a:pPr marL="614363" lvl="1" indent="-214313">
              <a:lnSpc>
                <a:spcPct val="90000"/>
              </a:lnSpc>
              <a:spcBef>
                <a:spcPts val="0"/>
              </a:spcBef>
              <a:spcAft>
                <a:spcPts val="600"/>
              </a:spcAft>
              <a:tabLst>
                <a:tab pos="685800" algn="l"/>
              </a:tabLst>
            </a:pPr>
            <a:r>
              <a:rPr lang="en-US" sz="2100" b="1" dirty="0">
                <a:latin typeface="Georgia" panose="02040502050405020303" pitchFamily="18" charset="0"/>
              </a:rPr>
              <a:t>Depersonalization</a:t>
            </a:r>
          </a:p>
          <a:p>
            <a:pPr marL="614363" lvl="1" indent="-214313">
              <a:lnSpc>
                <a:spcPct val="90000"/>
              </a:lnSpc>
              <a:spcBef>
                <a:spcPts val="0"/>
              </a:spcBef>
              <a:spcAft>
                <a:spcPts val="600"/>
              </a:spcAft>
              <a:tabLst>
                <a:tab pos="685800" algn="l"/>
              </a:tabLst>
            </a:pPr>
            <a:r>
              <a:rPr lang="en-US" sz="2100" b="1" dirty="0">
                <a:latin typeface="Georgia" panose="02040502050405020303" pitchFamily="18" charset="0"/>
              </a:rPr>
              <a:t>Reduced Personal Accomplishment </a:t>
            </a:r>
          </a:p>
          <a:p>
            <a:pPr marL="214313" indent="-214313">
              <a:lnSpc>
                <a:spcPct val="90000"/>
              </a:lnSpc>
              <a:spcBef>
                <a:spcPts val="0"/>
              </a:spcBef>
              <a:spcAft>
                <a:spcPts val="600"/>
              </a:spcAft>
              <a:tabLst>
                <a:tab pos="685800" algn="l"/>
              </a:tabLst>
            </a:pPr>
            <a:endParaRPr lang="en-US" sz="22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031AB94A-F530-13D2-A9D5-58EC4206E1C6}"/>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55</a:t>
            </a:fld>
            <a:endParaRPr lang="en-US"/>
          </a:p>
        </p:txBody>
      </p:sp>
      <p:pic>
        <p:nvPicPr>
          <p:cNvPr id="8" name="Content Placeholder 7">
            <a:extLst>
              <a:ext uri="{FF2B5EF4-FFF2-40B4-BE49-F238E27FC236}">
                <a16:creationId xmlns:a16="http://schemas.microsoft.com/office/drawing/2014/main" id="{1C7BB899-DE8E-82C5-9766-0C46AAAA86E6}"/>
              </a:ext>
            </a:extLst>
          </p:cNvPr>
          <p:cNvPicPr>
            <a:picLocks noGrp="1" noChangeAspect="1"/>
          </p:cNvPicPr>
          <p:nvPr>
            <p:ph sz="half" idx="2"/>
          </p:nvPr>
        </p:nvPicPr>
        <p:blipFill>
          <a:blip r:embed="rId3"/>
          <a:stretch>
            <a:fillRect/>
          </a:stretch>
        </p:blipFill>
        <p:spPr>
          <a:xfrm>
            <a:off x="4660902" y="1304131"/>
            <a:ext cx="3802856" cy="2535237"/>
          </a:xfrm>
        </p:spPr>
      </p:pic>
    </p:spTree>
    <p:extLst>
      <p:ext uri="{BB962C8B-B14F-4D97-AF65-F5344CB8AC3E}">
        <p14:creationId xmlns:p14="http://schemas.microsoft.com/office/powerpoint/2010/main" val="4111884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2178-F47E-2484-C383-0D44A282A02E}"/>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a:latin typeface="Georgia" panose="02040502050405020303" pitchFamily="18" charset="0"/>
              </a:rPr>
              <a:t>Burnout</a:t>
            </a:r>
            <a:br>
              <a:rPr lang="en-US" sz="2400" dirty="0"/>
            </a:br>
            <a:endParaRPr lang="en-US" sz="2400" dirty="0"/>
          </a:p>
        </p:txBody>
      </p:sp>
      <p:sp>
        <p:nvSpPr>
          <p:cNvPr id="4" name="Slide Number Placeholder 3">
            <a:extLst>
              <a:ext uri="{FF2B5EF4-FFF2-40B4-BE49-F238E27FC236}">
                <a16:creationId xmlns:a16="http://schemas.microsoft.com/office/drawing/2014/main" id="{031AB94A-F530-13D2-A9D5-58EC4206E1C6}"/>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56</a:t>
            </a:fld>
            <a:endParaRPr lang="en-US"/>
          </a:p>
        </p:txBody>
      </p:sp>
      <p:pic>
        <p:nvPicPr>
          <p:cNvPr id="13" name="Picture 12">
            <a:extLst>
              <a:ext uri="{FF2B5EF4-FFF2-40B4-BE49-F238E27FC236}">
                <a16:creationId xmlns:a16="http://schemas.microsoft.com/office/drawing/2014/main" id="{52AA92DF-A8FB-5664-C497-AEF8F9A30B86}"/>
              </a:ext>
            </a:extLst>
          </p:cNvPr>
          <p:cNvPicPr>
            <a:picLocks noChangeAspect="1"/>
          </p:cNvPicPr>
          <p:nvPr/>
        </p:nvPicPr>
        <p:blipFill>
          <a:blip r:embed="rId3"/>
          <a:stretch>
            <a:fillRect/>
          </a:stretch>
        </p:blipFill>
        <p:spPr>
          <a:xfrm>
            <a:off x="1600200" y="1361025"/>
            <a:ext cx="5753100" cy="2840342"/>
          </a:xfrm>
          <a:prstGeom prst="rect">
            <a:avLst/>
          </a:prstGeom>
        </p:spPr>
      </p:pic>
    </p:spTree>
    <p:extLst>
      <p:ext uri="{BB962C8B-B14F-4D97-AF65-F5344CB8AC3E}">
        <p14:creationId xmlns:p14="http://schemas.microsoft.com/office/powerpoint/2010/main" val="1491379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2178-F47E-2484-C383-0D44A282A02E}"/>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dirty="0">
                <a:latin typeface="Georgia" panose="02040502050405020303" pitchFamily="18" charset="0"/>
              </a:rPr>
              <a:t>Self-Care for Healthcare </a:t>
            </a:r>
            <a:br>
              <a:rPr lang="en-US" sz="2400" dirty="0"/>
            </a:br>
            <a:endParaRPr lang="en-US" sz="2400" dirty="0"/>
          </a:p>
        </p:txBody>
      </p:sp>
      <p:sp>
        <p:nvSpPr>
          <p:cNvPr id="3" name="Content Placeholder 2">
            <a:extLst>
              <a:ext uri="{FF2B5EF4-FFF2-40B4-BE49-F238E27FC236}">
                <a16:creationId xmlns:a16="http://schemas.microsoft.com/office/drawing/2014/main" id="{BD4980AE-5D8A-0671-80D4-733C8AE141CB}"/>
              </a:ext>
            </a:extLst>
          </p:cNvPr>
          <p:cNvSpPr>
            <a:spLocks noGrp="1"/>
          </p:cNvSpPr>
          <p:nvPr>
            <p:ph sz="half" idx="1"/>
          </p:nvPr>
        </p:nvSpPr>
        <p:spPr>
          <a:xfrm>
            <a:off x="457200" y="1200150"/>
            <a:ext cx="4038600" cy="3394075"/>
          </a:xfrm>
        </p:spPr>
        <p:txBody>
          <a:bodyPr>
            <a:normAutofit/>
          </a:bodyPr>
          <a:lstStyle/>
          <a:p>
            <a:pPr marL="85725">
              <a:lnSpc>
                <a:spcPct val="90000"/>
              </a:lnSpc>
            </a:pPr>
            <a:endParaRPr lang="en-US" sz="2200" dirty="0">
              <a:latin typeface="Georgia" panose="02040502050405020303" pitchFamily="18" charset="0"/>
            </a:endParaRP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Compassion Fatigue</a:t>
            </a:r>
          </a:p>
          <a:p>
            <a:pPr marL="214313" indent="-214313">
              <a:lnSpc>
                <a:spcPct val="90000"/>
              </a:lnSpc>
              <a:spcBef>
                <a:spcPts val="0"/>
              </a:spcBef>
              <a:spcAft>
                <a:spcPts val="600"/>
              </a:spcAft>
              <a:tabLst>
                <a:tab pos="685800" algn="l"/>
              </a:tabLst>
            </a:pPr>
            <a:r>
              <a:rPr lang="en-US" sz="2500" b="1" dirty="0">
                <a:latin typeface="Georgia" panose="02040502050405020303" pitchFamily="18" charset="0"/>
              </a:rPr>
              <a:t>Stages</a:t>
            </a:r>
          </a:p>
          <a:p>
            <a:pPr marL="614363" lvl="1" indent="-214313">
              <a:lnSpc>
                <a:spcPct val="90000"/>
              </a:lnSpc>
              <a:spcBef>
                <a:spcPts val="0"/>
              </a:spcBef>
              <a:spcAft>
                <a:spcPts val="600"/>
              </a:spcAft>
              <a:tabLst>
                <a:tab pos="685800" algn="l"/>
              </a:tabLst>
            </a:pPr>
            <a:r>
              <a:rPr lang="en-US" sz="2100" b="1" dirty="0">
                <a:latin typeface="Georgia" panose="02040502050405020303" pitchFamily="18" charset="0"/>
              </a:rPr>
              <a:t>Emotional Exhaustion</a:t>
            </a:r>
          </a:p>
          <a:p>
            <a:pPr marL="614363" lvl="1" indent="-214313">
              <a:lnSpc>
                <a:spcPct val="90000"/>
              </a:lnSpc>
              <a:spcBef>
                <a:spcPts val="0"/>
              </a:spcBef>
              <a:spcAft>
                <a:spcPts val="600"/>
              </a:spcAft>
              <a:tabLst>
                <a:tab pos="685800" algn="l"/>
              </a:tabLst>
            </a:pPr>
            <a:r>
              <a:rPr lang="en-US" sz="2100" b="1" dirty="0">
                <a:latin typeface="Georgia" panose="02040502050405020303" pitchFamily="18" charset="0"/>
              </a:rPr>
              <a:t>Depersonalization</a:t>
            </a:r>
          </a:p>
          <a:p>
            <a:pPr marL="614363" lvl="1" indent="-214313">
              <a:lnSpc>
                <a:spcPct val="90000"/>
              </a:lnSpc>
              <a:spcBef>
                <a:spcPts val="0"/>
              </a:spcBef>
              <a:spcAft>
                <a:spcPts val="600"/>
              </a:spcAft>
              <a:tabLst>
                <a:tab pos="685800" algn="l"/>
              </a:tabLst>
            </a:pPr>
            <a:r>
              <a:rPr lang="en-US" sz="2100" b="1" dirty="0">
                <a:latin typeface="Georgia" panose="02040502050405020303" pitchFamily="18" charset="0"/>
              </a:rPr>
              <a:t>Reduced Personal Accomplishment </a:t>
            </a:r>
          </a:p>
          <a:p>
            <a:pPr marL="214313" indent="-214313">
              <a:lnSpc>
                <a:spcPct val="90000"/>
              </a:lnSpc>
              <a:spcBef>
                <a:spcPts val="0"/>
              </a:spcBef>
              <a:spcAft>
                <a:spcPts val="600"/>
              </a:spcAft>
              <a:tabLst>
                <a:tab pos="685800" algn="l"/>
              </a:tabLst>
            </a:pPr>
            <a:endParaRPr lang="en-US" sz="22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031AB94A-F530-13D2-A9D5-58EC4206E1C6}"/>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57</a:t>
            </a:fld>
            <a:endParaRPr lang="en-US"/>
          </a:p>
        </p:txBody>
      </p:sp>
      <p:pic>
        <p:nvPicPr>
          <p:cNvPr id="9" name="Picture 8">
            <a:extLst>
              <a:ext uri="{FF2B5EF4-FFF2-40B4-BE49-F238E27FC236}">
                <a16:creationId xmlns:a16="http://schemas.microsoft.com/office/drawing/2014/main" id="{406A6326-0DF2-D115-CBFF-411BB4E712C4}"/>
              </a:ext>
            </a:extLst>
          </p:cNvPr>
          <p:cNvPicPr>
            <a:picLocks noChangeAspect="1"/>
          </p:cNvPicPr>
          <p:nvPr/>
        </p:nvPicPr>
        <p:blipFill>
          <a:blip r:embed="rId3"/>
          <a:stretch>
            <a:fillRect/>
          </a:stretch>
        </p:blipFill>
        <p:spPr>
          <a:xfrm>
            <a:off x="5029200" y="1352550"/>
            <a:ext cx="2743200" cy="2743200"/>
          </a:xfrm>
          <a:prstGeom prst="rect">
            <a:avLst/>
          </a:prstGeom>
        </p:spPr>
      </p:pic>
    </p:spTree>
    <p:extLst>
      <p:ext uri="{BB962C8B-B14F-4D97-AF65-F5344CB8AC3E}">
        <p14:creationId xmlns:p14="http://schemas.microsoft.com/office/powerpoint/2010/main" val="1309760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AF45-9F29-00EF-8402-BBD0C1E7F526}"/>
              </a:ext>
            </a:extLst>
          </p:cNvPr>
          <p:cNvSpPr>
            <a:spLocks noGrp="1"/>
          </p:cNvSpPr>
          <p:nvPr>
            <p:ph type="title"/>
          </p:nvPr>
        </p:nvSpPr>
        <p:spPr/>
        <p:txBody>
          <a:bodyPr>
            <a:normAutofit/>
          </a:bodyPr>
          <a:lstStyle/>
          <a:p>
            <a:r>
              <a:rPr lang="en-US" sz="3600" b="1" dirty="0">
                <a:latin typeface="Georgia" panose="02040502050405020303" pitchFamily="18" charset="0"/>
              </a:rPr>
              <a:t>Lifestyle Medicine Application</a:t>
            </a:r>
          </a:p>
        </p:txBody>
      </p:sp>
      <p:pic>
        <p:nvPicPr>
          <p:cNvPr id="9" name="Content Placeholder 8">
            <a:extLst>
              <a:ext uri="{FF2B5EF4-FFF2-40B4-BE49-F238E27FC236}">
                <a16:creationId xmlns:a16="http://schemas.microsoft.com/office/drawing/2014/main" id="{024BB0A0-ACAA-CA17-5E22-AE7FA0A26CDB}"/>
              </a:ext>
            </a:extLst>
          </p:cNvPr>
          <p:cNvPicPr>
            <a:picLocks noGrp="1" noChangeAspect="1"/>
          </p:cNvPicPr>
          <p:nvPr>
            <p:ph idx="1"/>
          </p:nvPr>
        </p:nvPicPr>
        <p:blipFill>
          <a:blip r:embed="rId3"/>
          <a:stretch>
            <a:fillRect/>
          </a:stretch>
        </p:blipFill>
        <p:spPr>
          <a:xfrm>
            <a:off x="2514600" y="1376289"/>
            <a:ext cx="3371924" cy="3371924"/>
          </a:xfrm>
        </p:spPr>
      </p:pic>
      <p:sp>
        <p:nvSpPr>
          <p:cNvPr id="4" name="Slide Number Placeholder 3">
            <a:extLst>
              <a:ext uri="{FF2B5EF4-FFF2-40B4-BE49-F238E27FC236}">
                <a16:creationId xmlns:a16="http://schemas.microsoft.com/office/drawing/2014/main" id="{45D50CF9-FE1D-8291-3EE1-D549E3C0F6E9}"/>
              </a:ext>
            </a:extLst>
          </p:cNvPr>
          <p:cNvSpPr>
            <a:spLocks noGrp="1"/>
          </p:cNvSpPr>
          <p:nvPr>
            <p:ph type="sldNum" sz="quarter" idx="12"/>
          </p:nvPr>
        </p:nvSpPr>
        <p:spPr/>
        <p:txBody>
          <a:bodyPr/>
          <a:lstStyle/>
          <a:p>
            <a:fld id="{84AC28E3-00D6-4682-BCAB-2932672799A0}" type="slidenum">
              <a:rPr lang="en-US" smtClean="0"/>
              <a:t>58</a:t>
            </a:fld>
            <a:endParaRPr lang="en-US"/>
          </a:p>
        </p:txBody>
      </p:sp>
    </p:spTree>
    <p:extLst>
      <p:ext uri="{BB962C8B-B14F-4D97-AF65-F5344CB8AC3E}">
        <p14:creationId xmlns:p14="http://schemas.microsoft.com/office/powerpoint/2010/main" val="289620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A891C1-D5D2-33D9-63B8-BCC2CF51BCB6}"/>
              </a:ext>
            </a:extLst>
          </p:cNvPr>
          <p:cNvSpPr>
            <a:spLocks noGrp="1"/>
          </p:cNvSpPr>
          <p:nvPr>
            <p:ph type="title"/>
          </p:nvPr>
        </p:nvSpPr>
        <p:spPr>
          <a:xfrm>
            <a:off x="457200" y="549275"/>
            <a:ext cx="8229600" cy="857250"/>
          </a:xfrm>
        </p:spPr>
        <p:txBody>
          <a:bodyPr>
            <a:normAutofit fontScale="90000"/>
          </a:bodyPr>
          <a:lstStyle/>
          <a:p>
            <a:r>
              <a:rPr lang="en-US" sz="4400" dirty="0">
                <a:latin typeface="Georgia" panose="02040502050405020303" pitchFamily="18" charset="0"/>
              </a:rPr>
              <a:t>Lifestyle Medicine Application</a:t>
            </a:r>
            <a:br>
              <a:rPr lang="en-US" sz="4400" dirty="0">
                <a:latin typeface="Georgia" panose="02040502050405020303" pitchFamily="18" charset="0"/>
              </a:rPr>
            </a:br>
            <a:endParaRPr lang="en-US" dirty="0"/>
          </a:p>
        </p:txBody>
      </p:sp>
      <p:sp>
        <p:nvSpPr>
          <p:cNvPr id="5" name="Content Placeholder 4">
            <a:extLst>
              <a:ext uri="{FF2B5EF4-FFF2-40B4-BE49-F238E27FC236}">
                <a16:creationId xmlns:a16="http://schemas.microsoft.com/office/drawing/2014/main" id="{8B6C12C0-1744-C805-BEDF-6BB50735E1DD}"/>
              </a:ext>
            </a:extLst>
          </p:cNvPr>
          <p:cNvSpPr>
            <a:spLocks noGrp="1"/>
          </p:cNvSpPr>
          <p:nvPr>
            <p:ph sz="half" idx="1"/>
          </p:nvPr>
        </p:nvSpPr>
        <p:spPr/>
        <p:txBody>
          <a:bodyPr>
            <a:normAutofit fontScale="92500" lnSpcReduction="20000"/>
          </a:bodyPr>
          <a:lstStyle/>
          <a:p>
            <a:pPr>
              <a:lnSpc>
                <a:spcPct val="107000"/>
              </a:lnSpc>
              <a:spcBef>
                <a:spcPts val="0"/>
              </a:spcBef>
              <a:spcAft>
                <a:spcPts val="800"/>
              </a:spcAft>
              <a:tabLst>
                <a:tab pos="1371600" algn="l"/>
              </a:tabLst>
            </a:pPr>
            <a:r>
              <a:rPr lang="en-US" sz="4000" dirty="0">
                <a:latin typeface="Georgia" panose="02040502050405020303" pitchFamily="18" charset="0"/>
                <a:ea typeface="Calibri" panose="020F0502020204030204" pitchFamily="34" charset="0"/>
                <a:cs typeface="Times New Roman" panose="02020603050405020304" pitchFamily="18" charset="0"/>
              </a:rPr>
              <a:t>Assess lifestyle factors</a:t>
            </a:r>
          </a:p>
          <a:p>
            <a:pPr indent="-228600">
              <a:lnSpc>
                <a:spcPct val="107000"/>
              </a:lnSpc>
              <a:spcBef>
                <a:spcPts val="0"/>
              </a:spcBef>
              <a:spcAft>
                <a:spcPts val="800"/>
              </a:spcAft>
              <a:tabLst>
                <a:tab pos="1371600" algn="l"/>
              </a:tabLst>
            </a:pPr>
            <a:r>
              <a:rPr lang="en-US" sz="4000" dirty="0">
                <a:latin typeface="Georgia" panose="02040502050405020303" pitchFamily="18" charset="0"/>
                <a:ea typeface="Calibri" panose="020F0502020204030204" pitchFamily="34" charset="0"/>
                <a:cs typeface="Times New Roman" panose="02020603050405020304" pitchFamily="18" charset="0"/>
              </a:rPr>
              <a:t>Assess desire and readiness for making change</a:t>
            </a:r>
          </a:p>
          <a:p>
            <a:endParaRPr lang="en-US" dirty="0"/>
          </a:p>
        </p:txBody>
      </p:sp>
      <p:pic>
        <p:nvPicPr>
          <p:cNvPr id="7" name="Content Placeholder 6">
            <a:extLst>
              <a:ext uri="{FF2B5EF4-FFF2-40B4-BE49-F238E27FC236}">
                <a16:creationId xmlns:a16="http://schemas.microsoft.com/office/drawing/2014/main" id="{D3B0A1CA-6EBB-8DBA-3E50-275ACF3BB854}"/>
              </a:ext>
            </a:extLst>
          </p:cNvPr>
          <p:cNvPicPr>
            <a:picLocks noGrp="1" noChangeAspect="1"/>
          </p:cNvPicPr>
          <p:nvPr>
            <p:ph sz="half" idx="2"/>
          </p:nvPr>
        </p:nvPicPr>
        <p:blipFill>
          <a:blip r:embed="rId3"/>
          <a:stretch>
            <a:fillRect/>
          </a:stretch>
        </p:blipFill>
        <p:spPr>
          <a:xfrm>
            <a:off x="5474866" y="1757899"/>
            <a:ext cx="2385267" cy="2278577"/>
          </a:xfrm>
          <a:prstGeom prst="rect">
            <a:avLst/>
          </a:prstGeom>
        </p:spPr>
      </p:pic>
      <p:sp>
        <p:nvSpPr>
          <p:cNvPr id="2" name="Slide Number Placeholder 1">
            <a:extLst>
              <a:ext uri="{FF2B5EF4-FFF2-40B4-BE49-F238E27FC236}">
                <a16:creationId xmlns:a16="http://schemas.microsoft.com/office/drawing/2014/main" id="{684ABD1E-BF39-9095-856E-EF7776C77EBA}"/>
              </a:ext>
            </a:extLst>
          </p:cNvPr>
          <p:cNvSpPr>
            <a:spLocks noGrp="1"/>
          </p:cNvSpPr>
          <p:nvPr>
            <p:ph type="sldNum" sz="quarter" idx="12"/>
          </p:nvPr>
        </p:nvSpPr>
        <p:spPr/>
        <p:txBody>
          <a:bodyPr/>
          <a:lstStyle/>
          <a:p>
            <a:fld id="{84AC28E3-00D6-4682-BCAB-2932672799A0}" type="slidenum">
              <a:rPr lang="en-US" smtClean="0"/>
              <a:t>59</a:t>
            </a:fld>
            <a:endParaRPr lang="en-US"/>
          </a:p>
        </p:txBody>
      </p:sp>
    </p:spTree>
    <p:extLst>
      <p:ext uri="{BB962C8B-B14F-4D97-AF65-F5344CB8AC3E}">
        <p14:creationId xmlns:p14="http://schemas.microsoft.com/office/powerpoint/2010/main" val="204957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F5F8A-7F7B-30AF-6C27-42A594FF9ACF}"/>
              </a:ext>
            </a:extLst>
          </p:cNvPr>
          <p:cNvSpPr>
            <a:spLocks noGrp="1"/>
          </p:cNvSpPr>
          <p:nvPr>
            <p:ph type="title"/>
          </p:nvPr>
        </p:nvSpPr>
        <p:spPr>
          <a:xfrm>
            <a:off x="457200" y="137025"/>
            <a:ext cx="8229600" cy="1069975"/>
          </a:xfrm>
        </p:spPr>
        <p:txBody>
          <a:bodyPr>
            <a:normAutofit fontScale="90000"/>
          </a:bodyPr>
          <a:lstStyle/>
          <a:p>
            <a:br>
              <a:rPr lang="en-US" dirty="0">
                <a:latin typeface="Georgia" panose="02040502050405020303" pitchFamily="18" charset="0"/>
              </a:rPr>
            </a:br>
            <a:r>
              <a:rPr lang="en-US" sz="4000" b="1" dirty="0">
                <a:latin typeface="Georgia" panose="02040502050405020303" pitchFamily="18" charset="0"/>
              </a:rPr>
              <a:t>Learning Objectives</a:t>
            </a:r>
            <a:br>
              <a:rPr lang="en-US" dirty="0">
                <a:latin typeface="Georgia" panose="02040502050405020303" pitchFamily="18" charset="0"/>
              </a:rPr>
            </a:br>
            <a:endParaRPr lang="en-US" dirty="0"/>
          </a:p>
        </p:txBody>
      </p:sp>
      <p:sp>
        <p:nvSpPr>
          <p:cNvPr id="6" name="Content Placeholder 5">
            <a:extLst>
              <a:ext uri="{FF2B5EF4-FFF2-40B4-BE49-F238E27FC236}">
                <a16:creationId xmlns:a16="http://schemas.microsoft.com/office/drawing/2014/main" id="{D94D45DE-EF6A-55A1-DA2A-150E1BEBF090}"/>
              </a:ext>
            </a:extLst>
          </p:cNvPr>
          <p:cNvSpPr>
            <a:spLocks noGrp="1"/>
          </p:cNvSpPr>
          <p:nvPr>
            <p:ph idx="1"/>
          </p:nvPr>
        </p:nvSpPr>
        <p:spPr/>
        <p:txBody>
          <a:bodyPr>
            <a:normAutofit fontScale="85000" lnSpcReduction="10000"/>
          </a:bodyPr>
          <a:lstStyle/>
          <a:p>
            <a:pPr marL="0" indent="0">
              <a:buNone/>
            </a:pPr>
            <a:endParaRPr lang="en-US" sz="3000" dirty="0">
              <a:latin typeface="Georgia" panose="02040502050405020303" pitchFamily="18" charset="0"/>
            </a:endParaRPr>
          </a:p>
          <a:p>
            <a:pPr marL="214313" indent="-214313">
              <a:lnSpc>
                <a:spcPct val="107000"/>
              </a:lnSpc>
              <a:spcBef>
                <a:spcPts val="0"/>
              </a:spcBef>
              <a:spcAft>
                <a:spcPts val="600"/>
              </a:spcAft>
              <a:tabLst>
                <a:tab pos="685800" algn="l"/>
              </a:tabLst>
            </a:pPr>
            <a:r>
              <a:rPr lang="en-US" sz="2550" b="1" dirty="0">
                <a:latin typeface="Georgia" panose="02040502050405020303" pitchFamily="18" charset="0"/>
                <a:ea typeface="Calibri" panose="020F0502020204030204" pitchFamily="34" charset="0"/>
                <a:cs typeface="Times New Roman" panose="02020603050405020304" pitchFamily="18" charset="0"/>
              </a:rPr>
              <a:t>To provide a general overview of  current state of health.</a:t>
            </a:r>
          </a:p>
          <a:p>
            <a:pPr marL="214313" indent="-214313">
              <a:lnSpc>
                <a:spcPct val="107000"/>
              </a:lnSpc>
              <a:spcBef>
                <a:spcPts val="0"/>
              </a:spcBef>
              <a:spcAft>
                <a:spcPts val="600"/>
              </a:spcAft>
              <a:tabLst>
                <a:tab pos="685800" algn="l"/>
              </a:tabLst>
            </a:pPr>
            <a:r>
              <a:rPr lang="en-US" sz="2550" b="1" dirty="0">
                <a:latin typeface="Georgia" panose="02040502050405020303" pitchFamily="18" charset="0"/>
                <a:ea typeface="Calibri" panose="020F0502020204030204" pitchFamily="34" charset="0"/>
                <a:cs typeface="Times New Roman" panose="02020603050405020304" pitchFamily="18" charset="0"/>
              </a:rPr>
              <a:t>To provide a general overview of lifestyle medicine.</a:t>
            </a:r>
          </a:p>
          <a:p>
            <a:pPr marL="214313" indent="-214313">
              <a:lnSpc>
                <a:spcPct val="107000"/>
              </a:lnSpc>
              <a:spcBef>
                <a:spcPts val="0"/>
              </a:spcBef>
              <a:spcAft>
                <a:spcPts val="600"/>
              </a:spcAft>
              <a:tabLst>
                <a:tab pos="685800" algn="l"/>
              </a:tabLst>
            </a:pPr>
            <a:r>
              <a:rPr lang="en-US" sz="2550" b="1" dirty="0">
                <a:latin typeface="Georgia" panose="02040502050405020303" pitchFamily="18" charset="0"/>
                <a:ea typeface="Calibri" panose="020F0502020204030204" pitchFamily="34" charset="0"/>
                <a:cs typeface="Times New Roman" panose="02020603050405020304" pitchFamily="18" charset="0"/>
              </a:rPr>
              <a:t>To describe the 6 pillars that comprise lifestyle medicine.</a:t>
            </a:r>
          </a:p>
          <a:p>
            <a:pPr marL="214313" indent="-214313">
              <a:lnSpc>
                <a:spcPct val="107000"/>
              </a:lnSpc>
              <a:spcBef>
                <a:spcPts val="0"/>
              </a:spcBef>
              <a:spcAft>
                <a:spcPts val="600"/>
              </a:spcAft>
              <a:tabLst>
                <a:tab pos="685800" algn="l"/>
              </a:tabLst>
            </a:pPr>
            <a:r>
              <a:rPr lang="en-US" sz="2550" b="1" dirty="0">
                <a:latin typeface="Georgia" panose="02040502050405020303" pitchFamily="18" charset="0"/>
                <a:ea typeface="Calibri" panose="020F0502020204030204" pitchFamily="34" charset="0"/>
                <a:cs typeface="Times New Roman" panose="02020603050405020304" pitchFamily="18" charset="0"/>
              </a:rPr>
              <a:t>To provide insight into ways in which we can implement these concepts into our current practice. </a:t>
            </a:r>
            <a:endParaRPr lang="en-US" sz="3150" b="1" dirty="0">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47DCF8EE-7580-F4C0-EB39-A2190F9B4D95}"/>
              </a:ext>
            </a:extLst>
          </p:cNvPr>
          <p:cNvSpPr>
            <a:spLocks noGrp="1"/>
          </p:cNvSpPr>
          <p:nvPr>
            <p:ph type="sldNum" sz="quarter" idx="12"/>
          </p:nvPr>
        </p:nvSpPr>
        <p:spPr/>
        <p:txBody>
          <a:bodyPr/>
          <a:lstStyle/>
          <a:p>
            <a:fld id="{84AC28E3-00D6-4682-BCAB-2932672799A0}" type="slidenum">
              <a:rPr lang="en-US" smtClean="0"/>
              <a:t>6</a:t>
            </a:fld>
            <a:endParaRPr lang="en-US"/>
          </a:p>
        </p:txBody>
      </p:sp>
    </p:spTree>
    <p:extLst>
      <p:ext uri="{BB962C8B-B14F-4D97-AF65-F5344CB8AC3E}">
        <p14:creationId xmlns:p14="http://schemas.microsoft.com/office/powerpoint/2010/main" val="431053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282F-A41A-E71F-2011-D7671CC53C92}"/>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Application</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26979D1-C358-02AF-D3C4-22239194390D}"/>
              </a:ext>
            </a:extLst>
          </p:cNvPr>
          <p:cNvSpPr>
            <a:spLocks noGrp="1"/>
          </p:cNvSpPr>
          <p:nvPr>
            <p:ph sz="half" idx="1"/>
          </p:nvPr>
        </p:nvSpPr>
        <p:spPr/>
        <p:txBody>
          <a:bodyPr>
            <a:normAutofit fontScale="62500" lnSpcReduction="20000"/>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Transtheoretical Model of Change</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1. Precontemplation</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2. Contemplation</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3. Preparation</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4. Action</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5. Maintenance</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6. Termination</a:t>
            </a:r>
          </a:p>
          <a:p>
            <a:endParaRPr lang="en-US" dirty="0"/>
          </a:p>
        </p:txBody>
      </p:sp>
      <p:pic>
        <p:nvPicPr>
          <p:cNvPr id="5" name="Content Placeholder 4">
            <a:extLst>
              <a:ext uri="{FF2B5EF4-FFF2-40B4-BE49-F238E27FC236}">
                <a16:creationId xmlns:a16="http://schemas.microsoft.com/office/drawing/2014/main" id="{73E4E70C-0EA0-726B-7494-F01B951C031F}"/>
              </a:ext>
            </a:extLst>
          </p:cNvPr>
          <p:cNvPicPr>
            <a:picLocks noGrp="1" noChangeAspect="1"/>
          </p:cNvPicPr>
          <p:nvPr>
            <p:ph sz="half" idx="2"/>
          </p:nvPr>
        </p:nvPicPr>
        <p:blipFill>
          <a:blip r:embed="rId3"/>
          <a:stretch>
            <a:fillRect/>
          </a:stretch>
        </p:blipFill>
        <p:spPr>
          <a:xfrm>
            <a:off x="4953214" y="1849568"/>
            <a:ext cx="3428571" cy="2095238"/>
          </a:xfrm>
          <a:prstGeom prst="rect">
            <a:avLst/>
          </a:prstGeom>
        </p:spPr>
      </p:pic>
      <p:sp>
        <p:nvSpPr>
          <p:cNvPr id="4" name="Slide Number Placeholder 3">
            <a:extLst>
              <a:ext uri="{FF2B5EF4-FFF2-40B4-BE49-F238E27FC236}">
                <a16:creationId xmlns:a16="http://schemas.microsoft.com/office/drawing/2014/main" id="{DDB41DC6-D2B4-4D91-CA84-CF480628AE3D}"/>
              </a:ext>
            </a:extLst>
          </p:cNvPr>
          <p:cNvSpPr>
            <a:spLocks noGrp="1"/>
          </p:cNvSpPr>
          <p:nvPr>
            <p:ph type="sldNum" sz="quarter" idx="12"/>
          </p:nvPr>
        </p:nvSpPr>
        <p:spPr/>
        <p:txBody>
          <a:bodyPr/>
          <a:lstStyle/>
          <a:p>
            <a:fld id="{84AC28E3-00D6-4682-BCAB-2932672799A0}" type="slidenum">
              <a:rPr lang="en-US" smtClean="0"/>
              <a:t>60</a:t>
            </a:fld>
            <a:endParaRPr lang="en-US"/>
          </a:p>
        </p:txBody>
      </p:sp>
    </p:spTree>
    <p:extLst>
      <p:ext uri="{BB962C8B-B14F-4D97-AF65-F5344CB8AC3E}">
        <p14:creationId xmlns:p14="http://schemas.microsoft.com/office/powerpoint/2010/main" val="78332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8658-DB8B-4490-53D0-21FF1C1ECC18}"/>
              </a:ext>
            </a:extLst>
          </p:cNvPr>
          <p:cNvSpPr>
            <a:spLocks noGrp="1"/>
          </p:cNvSpPr>
          <p:nvPr>
            <p:ph type="title"/>
          </p:nvPr>
        </p:nvSpPr>
        <p:spPr>
          <a:xfrm>
            <a:off x="457200" y="206375"/>
            <a:ext cx="8229600" cy="857250"/>
          </a:xfrm>
        </p:spPr>
        <p:txBody>
          <a:bodyPr anchor="ctr">
            <a:normAutofit/>
          </a:bodyPr>
          <a:lstStyle/>
          <a:p>
            <a:pPr>
              <a:lnSpc>
                <a:spcPct val="90000"/>
              </a:lnSpc>
            </a:pPr>
            <a:r>
              <a:rPr lang="en-US" sz="2400"/>
              <a:t>Lifestyle Medicine Application</a:t>
            </a:r>
            <a:br>
              <a:rPr lang="en-US" sz="2400"/>
            </a:br>
            <a:endParaRPr lang="en-US" sz="2400"/>
          </a:p>
        </p:txBody>
      </p:sp>
      <p:sp>
        <p:nvSpPr>
          <p:cNvPr id="3" name="Content Placeholder 2">
            <a:extLst>
              <a:ext uri="{FF2B5EF4-FFF2-40B4-BE49-F238E27FC236}">
                <a16:creationId xmlns:a16="http://schemas.microsoft.com/office/drawing/2014/main" id="{6E43DEFB-F7DA-ED1C-3DA4-D4D96D0C7BE4}"/>
              </a:ext>
            </a:extLst>
          </p:cNvPr>
          <p:cNvSpPr>
            <a:spLocks noGrp="1"/>
          </p:cNvSpPr>
          <p:nvPr>
            <p:ph sz="half" idx="1"/>
          </p:nvPr>
        </p:nvSpPr>
        <p:spPr>
          <a:xfrm>
            <a:off x="457200" y="1200150"/>
            <a:ext cx="4038600" cy="3394075"/>
          </a:xfrm>
        </p:spPr>
        <p:txBody>
          <a:bodyPr>
            <a:normAutofit/>
          </a:bodyPr>
          <a:lstStyle/>
          <a:p>
            <a:pPr marL="1143000" marR="0" lvl="2" indent="-228600">
              <a:spcBef>
                <a:spcPts val="0"/>
              </a:spcBef>
              <a:spcAft>
                <a:spcPts val="800"/>
              </a:spcAft>
              <a:buFont typeface="Arial" panose="020B0604020202020204" pitchFamily="34" charset="0"/>
              <a:buChar char="•"/>
              <a:tabLst>
                <a:tab pos="1371600" algn="l"/>
              </a:tabLst>
            </a:pPr>
            <a:r>
              <a:rPr lang="en-US" sz="2800"/>
              <a:t>Motivational Interviewing</a:t>
            </a:r>
          </a:p>
          <a:p>
            <a:endParaRPr lang="en-US" dirty="0"/>
          </a:p>
        </p:txBody>
      </p:sp>
      <p:pic>
        <p:nvPicPr>
          <p:cNvPr id="5" name="Content Placeholder 4">
            <a:extLst>
              <a:ext uri="{FF2B5EF4-FFF2-40B4-BE49-F238E27FC236}">
                <a16:creationId xmlns:a16="http://schemas.microsoft.com/office/drawing/2014/main" id="{72529C37-4D68-164E-1ADF-190992DA0486}"/>
              </a:ext>
            </a:extLst>
          </p:cNvPr>
          <p:cNvPicPr>
            <a:picLocks noGrp="1" noChangeAspect="1"/>
          </p:cNvPicPr>
          <p:nvPr>
            <p:ph sz="half" idx="2"/>
          </p:nvPr>
        </p:nvPicPr>
        <p:blipFill>
          <a:blip r:embed="rId2"/>
          <a:stretch>
            <a:fillRect/>
          </a:stretch>
        </p:blipFill>
        <p:spPr>
          <a:xfrm>
            <a:off x="4970462" y="1200150"/>
            <a:ext cx="3394075" cy="3394075"/>
          </a:xfrm>
        </p:spPr>
      </p:pic>
      <p:sp>
        <p:nvSpPr>
          <p:cNvPr id="4" name="Slide Number Placeholder 3">
            <a:extLst>
              <a:ext uri="{FF2B5EF4-FFF2-40B4-BE49-F238E27FC236}">
                <a16:creationId xmlns:a16="http://schemas.microsoft.com/office/drawing/2014/main" id="{EFD6C7F2-10B5-169E-3938-B802F503B133}"/>
              </a:ext>
            </a:extLst>
          </p:cNvPr>
          <p:cNvSpPr>
            <a:spLocks noGrp="1"/>
          </p:cNvSpPr>
          <p:nvPr>
            <p:ph type="sldNum" sz="quarter" idx="12"/>
          </p:nvPr>
        </p:nvSpPr>
        <p:spPr/>
        <p:txBody>
          <a:bodyPr/>
          <a:lstStyle/>
          <a:p>
            <a:fld id="{84AC28E3-00D6-4682-BCAB-2932672799A0}" type="slidenum">
              <a:rPr lang="en-US" smtClean="0"/>
              <a:t>61</a:t>
            </a:fld>
            <a:endParaRPr lang="en-US"/>
          </a:p>
        </p:txBody>
      </p:sp>
    </p:spTree>
    <p:extLst>
      <p:ext uri="{BB962C8B-B14F-4D97-AF65-F5344CB8AC3E}">
        <p14:creationId xmlns:p14="http://schemas.microsoft.com/office/powerpoint/2010/main" val="809212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7C4F-9553-6C34-EDFA-ECD292CE47E8}"/>
              </a:ext>
            </a:extLst>
          </p:cNvPr>
          <p:cNvSpPr>
            <a:spLocks noGrp="1"/>
          </p:cNvSpPr>
          <p:nvPr>
            <p:ph type="title"/>
          </p:nvPr>
        </p:nvSpPr>
        <p:spPr>
          <a:xfrm>
            <a:off x="457200" y="438150"/>
            <a:ext cx="8229600" cy="857250"/>
          </a:xfrm>
        </p:spPr>
        <p:txBody>
          <a:bodyPr>
            <a:normAutofit fontScale="90000"/>
          </a:bodyPr>
          <a:lstStyle/>
          <a:p>
            <a:r>
              <a:rPr lang="en-US" sz="4000" b="1" dirty="0">
                <a:latin typeface="Georgia" panose="02040502050405020303" pitchFamily="18" charset="0"/>
              </a:rPr>
              <a:t>SMART Goals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7D35EE7C-3F75-345B-CE1D-C5D993A85D12}"/>
              </a:ext>
            </a:extLst>
          </p:cNvPr>
          <p:cNvSpPr>
            <a:spLocks noGrp="1"/>
          </p:cNvSpPr>
          <p:nvPr>
            <p:ph idx="1"/>
          </p:nvPr>
        </p:nvSpPr>
        <p:spPr/>
        <p:txBody>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SMART Goals</a:t>
            </a:r>
          </a:p>
          <a:p>
            <a:endParaRPr lang="en-US" dirty="0"/>
          </a:p>
        </p:txBody>
      </p:sp>
      <p:sp>
        <p:nvSpPr>
          <p:cNvPr id="4" name="Slide Number Placeholder 3">
            <a:extLst>
              <a:ext uri="{FF2B5EF4-FFF2-40B4-BE49-F238E27FC236}">
                <a16:creationId xmlns:a16="http://schemas.microsoft.com/office/drawing/2014/main" id="{EAE29808-97B7-3F36-E79D-D196E5D84BF6}"/>
              </a:ext>
            </a:extLst>
          </p:cNvPr>
          <p:cNvSpPr>
            <a:spLocks noGrp="1"/>
          </p:cNvSpPr>
          <p:nvPr>
            <p:ph type="sldNum" sz="quarter" idx="12"/>
          </p:nvPr>
        </p:nvSpPr>
        <p:spPr/>
        <p:txBody>
          <a:bodyPr/>
          <a:lstStyle/>
          <a:p>
            <a:fld id="{84AC28E3-00D6-4682-BCAB-2932672799A0}" type="slidenum">
              <a:rPr lang="en-US" smtClean="0"/>
              <a:t>62</a:t>
            </a:fld>
            <a:endParaRPr lang="en-US"/>
          </a:p>
        </p:txBody>
      </p:sp>
      <p:pic>
        <p:nvPicPr>
          <p:cNvPr id="5" name="Content Placeholder 4">
            <a:extLst>
              <a:ext uri="{FF2B5EF4-FFF2-40B4-BE49-F238E27FC236}">
                <a16:creationId xmlns:a16="http://schemas.microsoft.com/office/drawing/2014/main" id="{672C9C4E-2423-AC62-3F4F-3773176C246F}"/>
              </a:ext>
            </a:extLst>
          </p:cNvPr>
          <p:cNvPicPr>
            <a:picLocks noChangeAspect="1"/>
          </p:cNvPicPr>
          <p:nvPr/>
        </p:nvPicPr>
        <p:blipFill>
          <a:blip r:embed="rId3"/>
          <a:stretch>
            <a:fillRect/>
          </a:stretch>
        </p:blipFill>
        <p:spPr>
          <a:xfrm>
            <a:off x="4858182" y="1200150"/>
            <a:ext cx="3618635" cy="3394075"/>
          </a:xfrm>
          <a:prstGeom prst="rect">
            <a:avLst/>
          </a:prstGeom>
        </p:spPr>
      </p:pic>
    </p:spTree>
    <p:extLst>
      <p:ext uri="{BB962C8B-B14F-4D97-AF65-F5344CB8AC3E}">
        <p14:creationId xmlns:p14="http://schemas.microsoft.com/office/powerpoint/2010/main" val="628454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7C4F-9553-6C34-EDFA-ECD292CE47E8}"/>
              </a:ext>
            </a:extLst>
          </p:cNvPr>
          <p:cNvSpPr>
            <a:spLocks noGrp="1"/>
          </p:cNvSpPr>
          <p:nvPr>
            <p:ph type="title"/>
          </p:nvPr>
        </p:nvSpPr>
        <p:spPr>
          <a:xfrm>
            <a:off x="457200" y="370338"/>
            <a:ext cx="8229600" cy="857250"/>
          </a:xfrm>
        </p:spPr>
        <p:txBody>
          <a:bodyPr anchor="ctr">
            <a:normAutofit fontScale="90000"/>
          </a:bodyPr>
          <a:lstStyle/>
          <a:p>
            <a:pPr>
              <a:lnSpc>
                <a:spcPct val="90000"/>
              </a:lnSpc>
            </a:pPr>
            <a:r>
              <a:rPr lang="en-US" sz="4000" dirty="0">
                <a:latin typeface="Georgia" panose="02040502050405020303" pitchFamily="18" charset="0"/>
              </a:rPr>
              <a:t>Motivational Interviewing</a:t>
            </a:r>
            <a:br>
              <a:rPr lang="en-US" sz="2400" dirty="0"/>
            </a:br>
            <a:endParaRPr lang="en-US" sz="2400" dirty="0"/>
          </a:p>
        </p:txBody>
      </p:sp>
      <p:sp>
        <p:nvSpPr>
          <p:cNvPr id="3" name="Content Placeholder 2">
            <a:extLst>
              <a:ext uri="{FF2B5EF4-FFF2-40B4-BE49-F238E27FC236}">
                <a16:creationId xmlns:a16="http://schemas.microsoft.com/office/drawing/2014/main" id="{7D35EE7C-3F75-345B-CE1D-C5D993A85D12}"/>
              </a:ext>
            </a:extLst>
          </p:cNvPr>
          <p:cNvSpPr>
            <a:spLocks noGrp="1"/>
          </p:cNvSpPr>
          <p:nvPr>
            <p:ph sz="half" idx="1"/>
          </p:nvPr>
        </p:nvSpPr>
        <p:spPr>
          <a:xfrm>
            <a:off x="457200" y="1200150"/>
            <a:ext cx="4038600" cy="3394075"/>
          </a:xfrm>
        </p:spPr>
        <p:txBody>
          <a:bodyPr>
            <a:normAutofit/>
          </a:bodyPr>
          <a:lstStyle/>
          <a:p>
            <a:pPr indent="-228600">
              <a:spcBef>
                <a:spcPts val="0"/>
              </a:spcBef>
              <a:spcAft>
                <a:spcPts val="800"/>
              </a:spcAft>
              <a:tabLst>
                <a:tab pos="1371600" algn="l"/>
              </a:tabLst>
            </a:pPr>
            <a:endParaRPr lang="en-US" sz="2400" dirty="0">
              <a:latin typeface="Georgia" panose="02040502050405020303" pitchFamily="18" charset="0"/>
            </a:endParaRPr>
          </a:p>
          <a:p>
            <a:pPr indent="-228600">
              <a:spcBef>
                <a:spcPts val="0"/>
              </a:spcBef>
              <a:spcAft>
                <a:spcPts val="800"/>
              </a:spcAft>
              <a:tabLst>
                <a:tab pos="1371600" algn="l"/>
              </a:tabLst>
            </a:pPr>
            <a:r>
              <a:rPr lang="en-US" sz="2400" dirty="0">
                <a:latin typeface="Georgia" panose="02040502050405020303" pitchFamily="18" charset="0"/>
              </a:rPr>
              <a:t>Open-Ended Questions</a:t>
            </a:r>
          </a:p>
          <a:p>
            <a:pPr indent="-228600">
              <a:spcBef>
                <a:spcPts val="0"/>
              </a:spcBef>
              <a:spcAft>
                <a:spcPts val="800"/>
              </a:spcAft>
              <a:tabLst>
                <a:tab pos="1371600" algn="l"/>
              </a:tabLst>
            </a:pPr>
            <a:r>
              <a:rPr lang="en-US" sz="2400" dirty="0">
                <a:latin typeface="Georgia" panose="02040502050405020303" pitchFamily="18" charset="0"/>
              </a:rPr>
              <a:t>Affirmations</a:t>
            </a:r>
          </a:p>
          <a:p>
            <a:pPr indent="-228600">
              <a:spcBef>
                <a:spcPts val="0"/>
              </a:spcBef>
              <a:spcAft>
                <a:spcPts val="800"/>
              </a:spcAft>
              <a:tabLst>
                <a:tab pos="1371600" algn="l"/>
              </a:tabLst>
            </a:pPr>
            <a:r>
              <a:rPr lang="en-US" sz="2400" dirty="0">
                <a:latin typeface="Georgia" panose="02040502050405020303" pitchFamily="18" charset="0"/>
              </a:rPr>
              <a:t>Reflection</a:t>
            </a:r>
          </a:p>
          <a:p>
            <a:pPr indent="-228600">
              <a:spcBef>
                <a:spcPts val="0"/>
              </a:spcBef>
              <a:spcAft>
                <a:spcPts val="800"/>
              </a:spcAft>
              <a:tabLst>
                <a:tab pos="1371600" algn="l"/>
              </a:tabLst>
            </a:pPr>
            <a:r>
              <a:rPr lang="en-US" sz="2400" dirty="0">
                <a:latin typeface="Georgia" panose="02040502050405020303" pitchFamily="18" charset="0"/>
              </a:rPr>
              <a:t>Summary</a:t>
            </a:r>
          </a:p>
          <a:p>
            <a:endParaRPr lang="en-US" dirty="0"/>
          </a:p>
        </p:txBody>
      </p:sp>
      <p:pic>
        <p:nvPicPr>
          <p:cNvPr id="10" name="Content Placeholder 9">
            <a:extLst>
              <a:ext uri="{FF2B5EF4-FFF2-40B4-BE49-F238E27FC236}">
                <a16:creationId xmlns:a16="http://schemas.microsoft.com/office/drawing/2014/main" id="{B9F2AF75-014A-E271-CF83-A2F0928D4940}"/>
              </a:ext>
            </a:extLst>
          </p:cNvPr>
          <p:cNvPicPr>
            <a:picLocks noGrp="1" noChangeAspect="1"/>
          </p:cNvPicPr>
          <p:nvPr>
            <p:ph sz="half" idx="2"/>
          </p:nvPr>
        </p:nvPicPr>
        <p:blipFill>
          <a:blip r:embed="rId3"/>
          <a:stretch>
            <a:fillRect/>
          </a:stretch>
        </p:blipFill>
        <p:spPr>
          <a:xfrm>
            <a:off x="4460832" y="1428750"/>
            <a:ext cx="4454568" cy="2964313"/>
          </a:xfrm>
        </p:spPr>
      </p:pic>
      <p:sp>
        <p:nvSpPr>
          <p:cNvPr id="4" name="Slide Number Placeholder 3">
            <a:extLst>
              <a:ext uri="{FF2B5EF4-FFF2-40B4-BE49-F238E27FC236}">
                <a16:creationId xmlns:a16="http://schemas.microsoft.com/office/drawing/2014/main" id="{339A9193-AC6D-2671-064D-939D6DBF90F0}"/>
              </a:ext>
            </a:extLst>
          </p:cNvPr>
          <p:cNvSpPr>
            <a:spLocks noGrp="1"/>
          </p:cNvSpPr>
          <p:nvPr>
            <p:ph type="sldNum" sz="quarter" idx="12"/>
          </p:nvPr>
        </p:nvSpPr>
        <p:spPr/>
        <p:txBody>
          <a:bodyPr/>
          <a:lstStyle/>
          <a:p>
            <a:fld id="{84AC28E3-00D6-4682-BCAB-2932672799A0}" type="slidenum">
              <a:rPr lang="en-US" smtClean="0"/>
              <a:t>63</a:t>
            </a:fld>
            <a:endParaRPr lang="en-US"/>
          </a:p>
        </p:txBody>
      </p:sp>
    </p:spTree>
    <p:extLst>
      <p:ext uri="{BB962C8B-B14F-4D97-AF65-F5344CB8AC3E}">
        <p14:creationId xmlns:p14="http://schemas.microsoft.com/office/powerpoint/2010/main" val="1203304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AA1D-52B6-84C9-1092-54BD5447B17D}"/>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Application</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7233E127-1359-BC67-78C5-63301FEF1AC0}"/>
              </a:ext>
            </a:extLst>
          </p:cNvPr>
          <p:cNvSpPr>
            <a:spLocks noGrp="1"/>
          </p:cNvSpPr>
          <p:nvPr>
            <p:ph idx="1"/>
          </p:nvPr>
        </p:nvSpPr>
        <p:spPr/>
        <p:txBody>
          <a:bodyPr>
            <a:normAutofit fontScale="70000" lnSpcReduction="20000"/>
          </a:bodyPr>
          <a:lstStyle/>
          <a:p>
            <a:pPr marL="1371600" lvl="3" indent="0">
              <a:lnSpc>
                <a:spcPct val="107000"/>
              </a:lnSpc>
              <a:spcAft>
                <a:spcPts val="800"/>
              </a:spcAft>
              <a:buNone/>
              <a:tabLst>
                <a:tab pos="1371600" algn="l"/>
              </a:tabLst>
            </a:pPr>
            <a:endParaRPr lang="en-US" sz="3200" dirty="0">
              <a:ln>
                <a:solidFill>
                  <a:schemeClr val="tx1"/>
                </a:solidFill>
              </a:ln>
              <a:effectLst/>
              <a:latin typeface="Georgia" panose="02040502050405020303" pitchFamily="18"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How does this help </a:t>
            </a:r>
            <a:r>
              <a:rPr lang="en-US" sz="3200" dirty="0">
                <a:latin typeface="Georgia" panose="02040502050405020303" pitchFamily="18" charset="0"/>
                <a:ea typeface="Calibri" panose="020F0502020204030204" pitchFamily="34" charset="0"/>
                <a:cs typeface="Times New Roman" panose="02020603050405020304" pitchFamily="18" charset="0"/>
              </a:rPr>
              <a:t>SLPT?</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Improved overall health awareness and involvement for employees</a:t>
            </a:r>
            <a:endParaRPr lang="en-US" sz="3200" dirty="0">
              <a:latin typeface="Georgia" panose="02040502050405020303" pitchFamily="18"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371600" algn="l"/>
              </a:tabLst>
            </a:pPr>
            <a:r>
              <a:rPr lang="en-US" sz="2600" dirty="0">
                <a:effectLst/>
                <a:latin typeface="Georgia" panose="02040502050405020303" pitchFamily="18" charset="0"/>
                <a:ea typeface="Calibri" panose="020F0502020204030204" pitchFamily="34" charset="0"/>
                <a:cs typeface="Times New Roman" panose="02020603050405020304" pitchFamily="18" charset="0"/>
              </a:rPr>
              <a:t>Improved work-life balance, stress management,  mindfulness and reduced burnout.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3200" dirty="0">
                <a:effectLst/>
                <a:latin typeface="Georgia" panose="02040502050405020303" pitchFamily="18" charset="0"/>
                <a:ea typeface="Calibri" panose="020F0502020204030204" pitchFamily="34" charset="0"/>
                <a:cs typeface="Times New Roman" panose="02020603050405020304" pitchFamily="18" charset="0"/>
              </a:rPr>
              <a:t>Cascade effect of healthier employees</a:t>
            </a:r>
          </a:p>
          <a:p>
            <a:pPr marL="1600200" lvl="3"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I</a:t>
            </a:r>
            <a:r>
              <a:rPr lang="en-US" sz="2600" dirty="0">
                <a:effectLst/>
                <a:latin typeface="Georgia" panose="02040502050405020303" pitchFamily="18" charset="0"/>
                <a:ea typeface="Calibri" panose="020F0502020204030204" pitchFamily="34" charset="0"/>
                <a:cs typeface="Times New Roman" panose="02020603050405020304" pitchFamily="18" charset="0"/>
              </a:rPr>
              <a:t>mproves employee relationships and ability to provide patient quality of care (decreased compassion fatigue).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6B4C494-3BD6-D785-DF44-DABDE64E4B7E}"/>
              </a:ext>
            </a:extLst>
          </p:cNvPr>
          <p:cNvSpPr>
            <a:spLocks noGrp="1"/>
          </p:cNvSpPr>
          <p:nvPr>
            <p:ph type="sldNum" sz="quarter" idx="12"/>
          </p:nvPr>
        </p:nvSpPr>
        <p:spPr/>
        <p:txBody>
          <a:bodyPr/>
          <a:lstStyle/>
          <a:p>
            <a:fld id="{84AC28E3-00D6-4682-BCAB-2932672799A0}" type="slidenum">
              <a:rPr lang="en-US" smtClean="0"/>
              <a:t>64</a:t>
            </a:fld>
            <a:endParaRPr lang="en-US"/>
          </a:p>
        </p:txBody>
      </p:sp>
    </p:spTree>
    <p:extLst>
      <p:ext uri="{BB962C8B-B14F-4D97-AF65-F5344CB8AC3E}">
        <p14:creationId xmlns:p14="http://schemas.microsoft.com/office/powerpoint/2010/main" val="2471795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AA1D-52B6-84C9-1092-54BD5447B17D}"/>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Lifestyle Medicine Application</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7233E127-1359-BC67-78C5-63301FEF1AC0}"/>
              </a:ext>
            </a:extLst>
          </p:cNvPr>
          <p:cNvSpPr>
            <a:spLocks noGrp="1"/>
          </p:cNvSpPr>
          <p:nvPr>
            <p:ph idx="1"/>
          </p:nvPr>
        </p:nvSpPr>
        <p:spPr/>
        <p:txBody>
          <a:bodyPr>
            <a:normAutofit/>
          </a:bodyPr>
          <a:lstStyle/>
          <a:p>
            <a:pPr marL="1371600" lvl="3" indent="0">
              <a:lnSpc>
                <a:spcPct val="107000"/>
              </a:lnSpc>
              <a:spcAft>
                <a:spcPts val="800"/>
              </a:spcAft>
              <a:buNone/>
              <a:tabLst>
                <a:tab pos="1371600" algn="l"/>
              </a:tabLst>
            </a:pPr>
            <a:endParaRPr lang="en-US" sz="3200" dirty="0">
              <a:ln>
                <a:solidFill>
                  <a:schemeClr val="tx1"/>
                </a:solidFill>
              </a:ln>
              <a:effectLst/>
              <a:latin typeface="Georgia" panose="02040502050405020303" pitchFamily="18"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Arial" panose="020B0604020202020204" pitchFamily="34" charset="0"/>
              <a:buChar char="•"/>
              <a:tabLst>
                <a:tab pos="1371600" algn="l"/>
              </a:tabLst>
            </a:pPr>
            <a:r>
              <a:rPr lang="en-US" sz="3200" dirty="0">
                <a:latin typeface="Georgia" panose="02040502050405020303" pitchFamily="18" charset="0"/>
                <a:ea typeface="Calibri" panose="020F0502020204030204" pitchFamily="34" charset="0"/>
                <a:cs typeface="Times New Roman" panose="02020603050405020304" pitchFamily="18" charset="0"/>
              </a:rPr>
              <a:t>Things to Consider…</a:t>
            </a:r>
          </a:p>
          <a:p>
            <a:pPr marL="685800" lvl="1" indent="-228600">
              <a:lnSpc>
                <a:spcPct val="107000"/>
              </a:lnSpc>
              <a:spcAft>
                <a:spcPts val="800"/>
              </a:spcAft>
              <a:buFont typeface="Arial" panose="020B0604020202020204" pitchFamily="34" charset="0"/>
              <a:buChar char="•"/>
              <a:tabLst>
                <a:tab pos="1371600" algn="l"/>
              </a:tabLst>
            </a:pPr>
            <a:endParaRPr lang="en-US" sz="3200"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E7AFE9C-ADB4-CD8C-E09F-F176FD47408A}"/>
              </a:ext>
            </a:extLst>
          </p:cNvPr>
          <p:cNvSpPr>
            <a:spLocks noGrp="1"/>
          </p:cNvSpPr>
          <p:nvPr>
            <p:ph type="sldNum" sz="quarter" idx="12"/>
          </p:nvPr>
        </p:nvSpPr>
        <p:spPr/>
        <p:txBody>
          <a:bodyPr/>
          <a:lstStyle/>
          <a:p>
            <a:fld id="{84AC28E3-00D6-4682-BCAB-2932672799A0}" type="slidenum">
              <a:rPr lang="en-US" smtClean="0"/>
              <a:t>65</a:t>
            </a:fld>
            <a:endParaRPr lang="en-US"/>
          </a:p>
        </p:txBody>
      </p:sp>
    </p:spTree>
    <p:extLst>
      <p:ext uri="{BB962C8B-B14F-4D97-AF65-F5344CB8AC3E}">
        <p14:creationId xmlns:p14="http://schemas.microsoft.com/office/powerpoint/2010/main" val="4087576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7C4F-9553-6C34-EDFA-ECD292CE47E8}"/>
              </a:ext>
            </a:extLst>
          </p:cNvPr>
          <p:cNvSpPr>
            <a:spLocks noGrp="1"/>
          </p:cNvSpPr>
          <p:nvPr>
            <p:ph type="title"/>
          </p:nvPr>
        </p:nvSpPr>
        <p:spPr>
          <a:xfrm>
            <a:off x="457200" y="366920"/>
            <a:ext cx="8229600" cy="857250"/>
          </a:xfrm>
        </p:spPr>
        <p:txBody>
          <a:bodyPr anchor="ctr">
            <a:normAutofit fontScale="90000"/>
          </a:bodyPr>
          <a:lstStyle/>
          <a:p>
            <a:pPr>
              <a:lnSpc>
                <a:spcPct val="90000"/>
              </a:lnSpc>
            </a:pPr>
            <a:r>
              <a:rPr lang="en-US" sz="4000" b="1" dirty="0">
                <a:latin typeface="Georgia" panose="02040502050405020303" pitchFamily="18" charset="0"/>
              </a:rPr>
              <a:t>Lifestyle Medicine</a:t>
            </a:r>
            <a:br>
              <a:rPr lang="en-US" sz="2400" dirty="0"/>
            </a:br>
            <a:endParaRPr lang="en-US" sz="2400" dirty="0"/>
          </a:p>
        </p:txBody>
      </p:sp>
      <p:sp>
        <p:nvSpPr>
          <p:cNvPr id="3" name="Content Placeholder 2">
            <a:extLst>
              <a:ext uri="{FF2B5EF4-FFF2-40B4-BE49-F238E27FC236}">
                <a16:creationId xmlns:a16="http://schemas.microsoft.com/office/drawing/2014/main" id="{7D35EE7C-3F75-345B-CE1D-C5D993A85D12}"/>
              </a:ext>
            </a:extLst>
          </p:cNvPr>
          <p:cNvSpPr>
            <a:spLocks noGrp="1"/>
          </p:cNvSpPr>
          <p:nvPr>
            <p:ph sz="half" idx="1"/>
          </p:nvPr>
        </p:nvSpPr>
        <p:spPr>
          <a:xfrm>
            <a:off x="457200" y="1200150"/>
            <a:ext cx="4038600" cy="3394075"/>
          </a:xfrm>
        </p:spPr>
        <p:txBody>
          <a:bodyPr>
            <a:normAutofit/>
          </a:bodyPr>
          <a:lstStyle/>
          <a:p>
            <a:pPr indent="-228600">
              <a:spcBef>
                <a:spcPts val="0"/>
              </a:spcBef>
              <a:spcAft>
                <a:spcPts val="800"/>
              </a:spcAft>
              <a:tabLst>
                <a:tab pos="1371600" algn="l"/>
              </a:tabLst>
            </a:pPr>
            <a:r>
              <a:rPr lang="en-US" sz="2400" b="1" dirty="0">
                <a:latin typeface="Georgia" panose="02040502050405020303" pitchFamily="18" charset="0"/>
              </a:rPr>
              <a:t>Quiz</a:t>
            </a:r>
          </a:p>
          <a:p>
            <a:pPr indent="-228600">
              <a:spcBef>
                <a:spcPts val="0"/>
              </a:spcBef>
              <a:spcAft>
                <a:spcPts val="800"/>
              </a:spcAft>
              <a:tabLst>
                <a:tab pos="1371600" algn="l"/>
              </a:tabLst>
            </a:pPr>
            <a:r>
              <a:rPr lang="en-US" sz="2400" b="1" dirty="0">
                <a:latin typeface="Georgia" panose="02040502050405020303" pitchFamily="18" charset="0"/>
              </a:rPr>
              <a:t>Survey</a:t>
            </a:r>
          </a:p>
          <a:p>
            <a:pPr indent="-228600">
              <a:spcBef>
                <a:spcPts val="0"/>
              </a:spcBef>
              <a:spcAft>
                <a:spcPts val="800"/>
              </a:spcAft>
              <a:tabLst>
                <a:tab pos="1371600" algn="l"/>
              </a:tabLst>
            </a:pPr>
            <a:r>
              <a:rPr lang="en-US" sz="2400" b="1" dirty="0">
                <a:latin typeface="Georgia" panose="02040502050405020303" pitchFamily="18" charset="0"/>
              </a:rPr>
              <a:t>Lunch &amp; Learn Series</a:t>
            </a:r>
          </a:p>
          <a:p>
            <a:pPr indent="-228600">
              <a:spcBef>
                <a:spcPts val="0"/>
              </a:spcBef>
              <a:spcAft>
                <a:spcPts val="800"/>
              </a:spcAft>
              <a:tabLst>
                <a:tab pos="1371600" algn="l"/>
              </a:tabLst>
            </a:pPr>
            <a:r>
              <a:rPr lang="en-US" sz="2400" b="1" dirty="0">
                <a:latin typeface="Georgia" panose="02040502050405020303" pitchFamily="18" charset="0"/>
              </a:rPr>
              <a:t>Lifestyle Medicine Program</a:t>
            </a:r>
          </a:p>
          <a:p>
            <a:endParaRPr lang="en-US" dirty="0"/>
          </a:p>
        </p:txBody>
      </p:sp>
      <p:pic>
        <p:nvPicPr>
          <p:cNvPr id="6" name="Content Placeholder 5">
            <a:extLst>
              <a:ext uri="{FF2B5EF4-FFF2-40B4-BE49-F238E27FC236}">
                <a16:creationId xmlns:a16="http://schemas.microsoft.com/office/drawing/2014/main" id="{2B50EC66-9239-EE25-025C-A460D0DE2D71}"/>
              </a:ext>
            </a:extLst>
          </p:cNvPr>
          <p:cNvPicPr>
            <a:picLocks noGrp="1" noChangeAspect="1"/>
          </p:cNvPicPr>
          <p:nvPr>
            <p:ph sz="half" idx="2"/>
          </p:nvPr>
        </p:nvPicPr>
        <p:blipFill>
          <a:blip r:embed="rId3"/>
          <a:stretch>
            <a:fillRect/>
          </a:stretch>
        </p:blipFill>
        <p:spPr>
          <a:xfrm>
            <a:off x="4970463" y="1200151"/>
            <a:ext cx="3048000" cy="3048000"/>
          </a:xfrm>
        </p:spPr>
      </p:pic>
      <p:sp>
        <p:nvSpPr>
          <p:cNvPr id="4" name="Slide Number Placeholder 3">
            <a:extLst>
              <a:ext uri="{FF2B5EF4-FFF2-40B4-BE49-F238E27FC236}">
                <a16:creationId xmlns:a16="http://schemas.microsoft.com/office/drawing/2014/main" id="{C0714D0A-69DC-CEFD-0D60-11EEC55DA004}"/>
              </a:ext>
            </a:extLst>
          </p:cNvPr>
          <p:cNvSpPr>
            <a:spLocks noGrp="1"/>
          </p:cNvSpPr>
          <p:nvPr>
            <p:ph type="sldNum" sz="quarter" idx="12"/>
          </p:nvPr>
        </p:nvSpPr>
        <p:spPr/>
        <p:txBody>
          <a:bodyPr/>
          <a:lstStyle/>
          <a:p>
            <a:fld id="{84AC28E3-00D6-4682-BCAB-2932672799A0}" type="slidenum">
              <a:rPr lang="en-US" smtClean="0"/>
              <a:t>66</a:t>
            </a:fld>
            <a:endParaRPr lang="en-US"/>
          </a:p>
        </p:txBody>
      </p:sp>
    </p:spTree>
    <p:extLst>
      <p:ext uri="{BB962C8B-B14F-4D97-AF65-F5344CB8AC3E}">
        <p14:creationId xmlns:p14="http://schemas.microsoft.com/office/powerpoint/2010/main" val="4225703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AA1D-52B6-84C9-1092-54BD5447B17D}"/>
              </a:ext>
            </a:extLst>
          </p:cNvPr>
          <p:cNvSpPr>
            <a:spLocks noGrp="1"/>
          </p:cNvSpPr>
          <p:nvPr>
            <p:ph type="title"/>
          </p:nvPr>
        </p:nvSpPr>
        <p:spPr>
          <a:xfrm>
            <a:off x="457200" y="438150"/>
            <a:ext cx="8229600" cy="857250"/>
          </a:xfrm>
        </p:spPr>
        <p:txBody>
          <a:bodyPr>
            <a:normAutofit fontScale="90000"/>
          </a:bodyPr>
          <a:lstStyle/>
          <a:p>
            <a:r>
              <a:rPr lang="en-US" sz="4000" b="1" dirty="0">
                <a:latin typeface="Georgia" panose="02040502050405020303" pitchFamily="18" charset="0"/>
              </a:rPr>
              <a:t>Questions</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7233E127-1359-BC67-78C5-63301FEF1AC0}"/>
              </a:ext>
            </a:extLst>
          </p:cNvPr>
          <p:cNvSpPr>
            <a:spLocks noGrp="1"/>
          </p:cNvSpPr>
          <p:nvPr>
            <p:ph idx="1"/>
          </p:nvPr>
        </p:nvSpPr>
        <p:spPr/>
        <p:txBody>
          <a:bodyPr>
            <a:normAutofit/>
          </a:bodyPr>
          <a:lstStyle/>
          <a:p>
            <a:pPr marL="457200" lvl="1" indent="0">
              <a:lnSpc>
                <a:spcPct val="107000"/>
              </a:lnSpc>
              <a:spcAft>
                <a:spcPts val="800"/>
              </a:spcAft>
              <a:buNone/>
              <a:tabLst>
                <a:tab pos="1371600" algn="l"/>
              </a:tabLst>
            </a:pPr>
            <a:endParaRPr lang="en-US" sz="3200" dirty="0">
              <a:latin typeface="Georgia" panose="02040502050405020303" pitchFamily="18"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Arial" panose="020B0604020202020204" pitchFamily="34" charset="0"/>
              <a:buChar char="•"/>
              <a:tabLst>
                <a:tab pos="1371600" algn="l"/>
              </a:tabLst>
            </a:pPr>
            <a:endParaRPr lang="en-US" sz="3200" dirty="0">
              <a:latin typeface="Georgia" panose="02040502050405020303"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4DDED6F-E989-460A-7E82-234FB74BAC40}"/>
              </a:ext>
            </a:extLst>
          </p:cNvPr>
          <p:cNvPicPr>
            <a:picLocks noChangeAspect="1"/>
          </p:cNvPicPr>
          <p:nvPr/>
        </p:nvPicPr>
        <p:blipFill>
          <a:blip r:embed="rId3"/>
          <a:stretch>
            <a:fillRect/>
          </a:stretch>
        </p:blipFill>
        <p:spPr>
          <a:xfrm>
            <a:off x="2590800" y="1530237"/>
            <a:ext cx="3733800" cy="2413113"/>
          </a:xfrm>
          <a:prstGeom prst="rect">
            <a:avLst/>
          </a:prstGeom>
        </p:spPr>
      </p:pic>
      <p:sp>
        <p:nvSpPr>
          <p:cNvPr id="9" name="Slide Number Placeholder 8">
            <a:extLst>
              <a:ext uri="{FF2B5EF4-FFF2-40B4-BE49-F238E27FC236}">
                <a16:creationId xmlns:a16="http://schemas.microsoft.com/office/drawing/2014/main" id="{2BE64A87-1833-EFA1-BDFF-2C42040ADAE4}"/>
              </a:ext>
            </a:extLst>
          </p:cNvPr>
          <p:cNvSpPr>
            <a:spLocks noGrp="1"/>
          </p:cNvSpPr>
          <p:nvPr>
            <p:ph type="sldNum" sz="quarter" idx="12"/>
          </p:nvPr>
        </p:nvSpPr>
        <p:spPr/>
        <p:txBody>
          <a:bodyPr/>
          <a:lstStyle/>
          <a:p>
            <a:fld id="{84AC28E3-00D6-4682-BCAB-2932672799A0}" type="slidenum">
              <a:rPr lang="en-US" smtClean="0"/>
              <a:t>67</a:t>
            </a:fld>
            <a:endParaRPr lang="en-US"/>
          </a:p>
        </p:txBody>
      </p:sp>
    </p:spTree>
    <p:extLst>
      <p:ext uri="{BB962C8B-B14F-4D97-AF65-F5344CB8AC3E}">
        <p14:creationId xmlns:p14="http://schemas.microsoft.com/office/powerpoint/2010/main" val="19371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5BF434-6D4E-475B-3DE0-EEBA22218B85}"/>
              </a:ext>
            </a:extLst>
          </p:cNvPr>
          <p:cNvSpPr>
            <a:spLocks noGrp="1"/>
          </p:cNvSpPr>
          <p:nvPr>
            <p:ph type="ctrTitle" idx="4294967295"/>
          </p:nvPr>
        </p:nvSpPr>
        <p:spPr>
          <a:xfrm>
            <a:off x="990600" y="2266950"/>
            <a:ext cx="7086600" cy="1368425"/>
          </a:xfrm>
        </p:spPr>
        <p:txBody>
          <a:bodyPr>
            <a:normAutofit fontScale="90000"/>
          </a:bodyPr>
          <a:lstStyle/>
          <a:p>
            <a:r>
              <a:rPr lang="en-US" sz="3000" dirty="0">
                <a:solidFill>
                  <a:schemeClr val="tx1"/>
                </a:solidFill>
                <a:latin typeface="Georgia" panose="02040502050405020303" pitchFamily="18" charset="0"/>
              </a:rPr>
              <a:t>“Diseases and symptoms are the   </a:t>
            </a:r>
            <a:br>
              <a:rPr lang="en-US" sz="3000" dirty="0">
                <a:solidFill>
                  <a:schemeClr val="tx1"/>
                </a:solidFill>
                <a:latin typeface="Georgia" panose="02040502050405020303" pitchFamily="18" charset="0"/>
              </a:rPr>
            </a:br>
            <a:r>
              <a:rPr lang="en-US" sz="3000" dirty="0">
                <a:solidFill>
                  <a:schemeClr val="tx1"/>
                </a:solidFill>
                <a:latin typeface="Georgia" panose="02040502050405020303" pitchFamily="18" charset="0"/>
              </a:rPr>
              <a:t>  body-mind-spirit’s attempt to solve   </a:t>
            </a:r>
            <a:br>
              <a:rPr lang="en-US" sz="3000" dirty="0">
                <a:solidFill>
                  <a:schemeClr val="tx1"/>
                </a:solidFill>
                <a:latin typeface="Georgia" panose="02040502050405020303" pitchFamily="18" charset="0"/>
              </a:rPr>
            </a:br>
            <a:r>
              <a:rPr lang="en-US" sz="3000" dirty="0">
                <a:solidFill>
                  <a:schemeClr val="tx1"/>
                </a:solidFill>
                <a:latin typeface="Georgia" panose="02040502050405020303" pitchFamily="18" charset="0"/>
              </a:rPr>
              <a:t>  a problem.” </a:t>
            </a:r>
            <a:br>
              <a:rPr lang="en-US" sz="3000" dirty="0">
                <a:solidFill>
                  <a:schemeClr val="tx1"/>
                </a:solidFill>
                <a:latin typeface="Georgia" panose="02040502050405020303" pitchFamily="18" charset="0"/>
              </a:rPr>
            </a:br>
            <a:br>
              <a:rPr lang="en-US" sz="3000" dirty="0">
                <a:solidFill>
                  <a:schemeClr val="tx1"/>
                </a:solidFill>
                <a:latin typeface="Georgia" panose="02040502050405020303" pitchFamily="18" charset="0"/>
              </a:rPr>
            </a:br>
            <a:r>
              <a:rPr lang="en-US" sz="3000" dirty="0">
                <a:solidFill>
                  <a:schemeClr val="tx1"/>
                </a:solidFill>
                <a:latin typeface="Georgia" panose="02040502050405020303" pitchFamily="18" charset="0"/>
              </a:rPr>
              <a:t>~ John Travis</a:t>
            </a:r>
            <a:br>
              <a:rPr lang="en-US" b="1" dirty="0">
                <a:latin typeface="Georgia" panose="02040502050405020303" pitchFamily="18" charset="0"/>
              </a:rPr>
            </a:br>
            <a:endParaRPr lang="en-US" dirty="0"/>
          </a:p>
        </p:txBody>
      </p:sp>
      <p:sp>
        <p:nvSpPr>
          <p:cNvPr id="2" name="Slide Number Placeholder 1">
            <a:extLst>
              <a:ext uri="{FF2B5EF4-FFF2-40B4-BE49-F238E27FC236}">
                <a16:creationId xmlns:a16="http://schemas.microsoft.com/office/drawing/2014/main" id="{A8185AF5-D894-8D38-7129-3814B9404DD4}"/>
              </a:ext>
            </a:extLst>
          </p:cNvPr>
          <p:cNvSpPr>
            <a:spLocks noGrp="1"/>
          </p:cNvSpPr>
          <p:nvPr>
            <p:ph type="sldNum" sz="quarter" idx="12"/>
          </p:nvPr>
        </p:nvSpPr>
        <p:spPr/>
        <p:txBody>
          <a:bodyPr/>
          <a:lstStyle/>
          <a:p>
            <a:fld id="{84AC28E3-00D6-4682-BCAB-2932672799A0}" type="slidenum">
              <a:rPr lang="en-US" smtClean="0"/>
              <a:t>68</a:t>
            </a:fld>
            <a:endParaRPr lang="en-US"/>
          </a:p>
        </p:txBody>
      </p:sp>
    </p:spTree>
    <p:extLst>
      <p:ext uri="{BB962C8B-B14F-4D97-AF65-F5344CB8AC3E}">
        <p14:creationId xmlns:p14="http://schemas.microsoft.com/office/powerpoint/2010/main" val="2686665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EA8B-EDBA-0912-29D8-34A7EC12E12E}"/>
              </a:ext>
            </a:extLst>
          </p:cNvPr>
          <p:cNvSpPr>
            <a:spLocks noGrp="1"/>
          </p:cNvSpPr>
          <p:nvPr>
            <p:ph type="title"/>
          </p:nvPr>
        </p:nvSpPr>
        <p:spPr/>
        <p:txBody>
          <a:bodyPr>
            <a:normAutofit fontScale="90000"/>
          </a:bodyPr>
          <a:lstStyle/>
          <a:p>
            <a:r>
              <a:rPr lang="en-US" sz="4400" dirty="0">
                <a:latin typeface="Georgia" panose="02040502050405020303" pitchFamily="18" charset="0"/>
              </a:rPr>
              <a:t>St. Luke’s Physical Therapy Lifestyle Medicine Program</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AAF0315D-C683-D9E5-E54F-0097F0640A8F}"/>
              </a:ext>
            </a:extLst>
          </p:cNvPr>
          <p:cNvSpPr>
            <a:spLocks noGrp="1"/>
          </p:cNvSpPr>
          <p:nvPr>
            <p:ph idx="1"/>
          </p:nvPr>
        </p:nvSpPr>
        <p:spPr/>
        <p:txBody>
          <a:bodyPr>
            <a:normAutofit fontScale="62500" lnSpcReduction="20000"/>
          </a:bodyPr>
          <a:lstStyle/>
          <a:p>
            <a:pPr lvl="1">
              <a:lnSpc>
                <a:spcPct val="107000"/>
              </a:lnSpc>
              <a:spcAft>
                <a:spcPts val="800"/>
              </a:spcAft>
              <a:tabLst>
                <a:tab pos="914400" algn="l"/>
              </a:tabLst>
            </a:pPr>
            <a:endParaRPr lang="en-US" sz="2600" dirty="0">
              <a:latin typeface="Georgia" panose="02040502050405020303" pitchFamily="18" charset="0"/>
            </a:endParaRPr>
          </a:p>
          <a:p>
            <a:pPr marR="0" lvl="0">
              <a:lnSpc>
                <a:spcPct val="107000"/>
              </a:lnSpc>
              <a:spcBef>
                <a:spcPts val="0"/>
              </a:spcBef>
              <a:spcAft>
                <a:spcPts val="0"/>
              </a:spcAft>
            </a:pPr>
            <a:r>
              <a:rPr lang="en-US" sz="3200" dirty="0">
                <a:latin typeface="Georgia" panose="02040502050405020303" pitchFamily="18" charset="0"/>
                <a:ea typeface="Calibri" panose="020F0502020204030204" pitchFamily="34" charset="0"/>
                <a:cs typeface="Times New Roman" panose="02020603050405020304" pitchFamily="18" charset="0"/>
              </a:rPr>
              <a:t>4. </a:t>
            </a:r>
            <a:r>
              <a:rPr lang="en-US" sz="3200" dirty="0">
                <a:effectLst/>
                <a:latin typeface="Georgia" panose="02040502050405020303" pitchFamily="18" charset="0"/>
                <a:ea typeface="Calibri" panose="020F0502020204030204" pitchFamily="34" charset="0"/>
                <a:cs typeface="Times New Roman" panose="02020603050405020304" pitchFamily="18" charset="0"/>
              </a:rPr>
              <a:t>Incorporate Lifestyle Medicine into St. Luke’s Physical Therapy</a:t>
            </a:r>
          </a:p>
          <a:p>
            <a:pPr marL="914400" lvl="1" indent="-457200">
              <a:lnSpc>
                <a:spcPct val="107000"/>
              </a:lnSpc>
              <a:buFont typeface="Arial" panose="020B0604020202020204" pitchFamily="34" charset="0"/>
              <a:buChar char="•"/>
            </a:pPr>
            <a:r>
              <a:rPr lang="en-US" sz="3000" dirty="0">
                <a:latin typeface="Georgia" panose="02040502050405020303" pitchFamily="18" charset="0"/>
                <a:ea typeface="Calibri" panose="020F0502020204030204" pitchFamily="34" charset="0"/>
                <a:cs typeface="Times New Roman" panose="02020603050405020304" pitchFamily="18" charset="0"/>
              </a:rPr>
              <a:t>Epic IE Lifestyle</a:t>
            </a:r>
            <a:r>
              <a:rPr lang="en-US" sz="3000" dirty="0">
                <a:effectLst/>
                <a:latin typeface="Georgia" panose="02040502050405020303" pitchFamily="18" charset="0"/>
                <a:ea typeface="Calibri" panose="020F0502020204030204" pitchFamily="34" charset="0"/>
                <a:cs typeface="Times New Roman" panose="02020603050405020304" pitchFamily="18" charset="0"/>
              </a:rPr>
              <a:t> Questionnaire (LM vital signs)</a:t>
            </a:r>
          </a:p>
          <a:p>
            <a:pPr marL="914400" lvl="1" indent="-457200">
              <a:lnSpc>
                <a:spcPct val="107000"/>
              </a:lnSpc>
              <a:buFont typeface="Arial" panose="020B0604020202020204" pitchFamily="34" charset="0"/>
              <a:buChar char="•"/>
            </a:pPr>
            <a:r>
              <a:rPr lang="en-US" sz="3000" dirty="0">
                <a:effectLst/>
                <a:latin typeface="Georgia" panose="02040502050405020303" pitchFamily="18" charset="0"/>
                <a:ea typeface="Calibri" panose="020F0502020204030204" pitchFamily="34" charset="0"/>
                <a:cs typeface="Times New Roman" panose="02020603050405020304" pitchFamily="18" charset="0"/>
              </a:rPr>
              <a:t>Lifestyle factors related to PT outcome (motivation, support)</a:t>
            </a:r>
            <a:endParaRPr lang="en-US" sz="3000" dirty="0">
              <a:latin typeface="Georgia" panose="02040502050405020303" pitchFamily="18"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3000" dirty="0">
                <a:effectLst/>
                <a:latin typeface="Georgia" panose="02040502050405020303" pitchFamily="18" charset="0"/>
                <a:ea typeface="Calibri" panose="020F0502020204030204" pitchFamily="34" charset="0"/>
                <a:cs typeface="Times New Roman" panose="02020603050405020304" pitchFamily="18" charset="0"/>
              </a:rPr>
              <a:t>Engage patients in deeper conversations about their health and wellness goals, provide education and coaching to assist in comprehensive plan of care including PT diagnosis </a:t>
            </a:r>
          </a:p>
          <a:p>
            <a:pPr marL="1371600" lvl="2" indent="-457200">
              <a:lnSpc>
                <a:spcPct val="107000"/>
              </a:lnSpc>
              <a:buFont typeface="Arial" panose="020B0604020202020204" pitchFamily="34" charset="0"/>
              <a:buChar char="•"/>
            </a:pPr>
            <a:r>
              <a:rPr lang="en-US" sz="3000" dirty="0">
                <a:effectLst/>
                <a:latin typeface="Georgia" panose="02040502050405020303" pitchFamily="18" charset="0"/>
                <a:ea typeface="Calibri" panose="020F0502020204030204" pitchFamily="34" charset="0"/>
                <a:cs typeface="Times New Roman" panose="02020603050405020304" pitchFamily="18" charset="0"/>
              </a:rPr>
              <a:t>Ex: R knee pain, improving nutrition to assist with weight loss.</a:t>
            </a:r>
          </a:p>
          <a:p>
            <a:endParaRPr lang="en-US" dirty="0"/>
          </a:p>
        </p:txBody>
      </p:sp>
      <p:sp>
        <p:nvSpPr>
          <p:cNvPr id="4" name="Slide Number Placeholder 3">
            <a:extLst>
              <a:ext uri="{FF2B5EF4-FFF2-40B4-BE49-F238E27FC236}">
                <a16:creationId xmlns:a16="http://schemas.microsoft.com/office/drawing/2014/main" id="{94B4F36F-7F46-B8D2-4D99-8974B4B26216}"/>
              </a:ext>
            </a:extLst>
          </p:cNvPr>
          <p:cNvSpPr>
            <a:spLocks noGrp="1"/>
          </p:cNvSpPr>
          <p:nvPr>
            <p:ph type="sldNum" sz="quarter" idx="12"/>
          </p:nvPr>
        </p:nvSpPr>
        <p:spPr/>
        <p:txBody>
          <a:bodyPr/>
          <a:lstStyle/>
          <a:p>
            <a:fld id="{84AC28E3-00D6-4682-BCAB-2932672799A0}" type="slidenum">
              <a:rPr lang="en-US" smtClean="0"/>
              <a:t>69</a:t>
            </a:fld>
            <a:endParaRPr lang="en-US"/>
          </a:p>
        </p:txBody>
      </p:sp>
    </p:spTree>
    <p:extLst>
      <p:ext uri="{BB962C8B-B14F-4D97-AF65-F5344CB8AC3E}">
        <p14:creationId xmlns:p14="http://schemas.microsoft.com/office/powerpoint/2010/main" val="144894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7C4F-9553-6C34-EDFA-ECD292CE47E8}"/>
              </a:ext>
            </a:extLst>
          </p:cNvPr>
          <p:cNvSpPr>
            <a:spLocks noGrp="1"/>
          </p:cNvSpPr>
          <p:nvPr>
            <p:ph type="title"/>
          </p:nvPr>
        </p:nvSpPr>
        <p:spPr>
          <a:xfrm>
            <a:off x="457200" y="307276"/>
            <a:ext cx="8229600" cy="857250"/>
          </a:xfrm>
        </p:spPr>
        <p:txBody>
          <a:bodyPr anchor="ctr">
            <a:normAutofit fontScale="90000"/>
          </a:bodyPr>
          <a:lstStyle/>
          <a:p>
            <a:pPr>
              <a:lnSpc>
                <a:spcPct val="90000"/>
              </a:lnSpc>
            </a:pPr>
            <a:r>
              <a:rPr lang="en-US" sz="4000" b="1" dirty="0">
                <a:latin typeface="Georgia" panose="02040502050405020303" pitchFamily="18" charset="0"/>
              </a:rPr>
              <a:t>Patient Example</a:t>
            </a:r>
            <a:br>
              <a:rPr lang="en-US" sz="2400" dirty="0"/>
            </a:br>
            <a:endParaRPr lang="en-US" sz="2400" dirty="0"/>
          </a:p>
        </p:txBody>
      </p:sp>
      <p:sp>
        <p:nvSpPr>
          <p:cNvPr id="3" name="Content Placeholder 2">
            <a:extLst>
              <a:ext uri="{FF2B5EF4-FFF2-40B4-BE49-F238E27FC236}">
                <a16:creationId xmlns:a16="http://schemas.microsoft.com/office/drawing/2014/main" id="{7D35EE7C-3F75-345B-CE1D-C5D993A85D12}"/>
              </a:ext>
            </a:extLst>
          </p:cNvPr>
          <p:cNvSpPr>
            <a:spLocks noGrp="1"/>
          </p:cNvSpPr>
          <p:nvPr>
            <p:ph sz="half" idx="1"/>
          </p:nvPr>
        </p:nvSpPr>
        <p:spPr>
          <a:xfrm>
            <a:off x="457200" y="1200150"/>
            <a:ext cx="4038600" cy="3394075"/>
          </a:xfrm>
        </p:spPr>
        <p:txBody>
          <a:bodyPr>
            <a:normAutofit/>
          </a:bodyPr>
          <a:lstStyle/>
          <a:p>
            <a:pPr indent="-228600">
              <a:spcBef>
                <a:spcPts val="0"/>
              </a:spcBef>
              <a:spcAft>
                <a:spcPts val="800"/>
              </a:spcAft>
              <a:tabLst>
                <a:tab pos="1371600" algn="l"/>
              </a:tabLst>
            </a:pPr>
            <a:r>
              <a:rPr lang="en-US" sz="2400" b="1" dirty="0">
                <a:latin typeface="Georgia" panose="02040502050405020303" pitchFamily="18" charset="0"/>
              </a:rPr>
              <a:t>Patient Example:</a:t>
            </a:r>
            <a:endParaRPr lang="en-US" sz="2000" b="1" dirty="0">
              <a:latin typeface="Georgia" panose="02040502050405020303" pitchFamily="18" charset="0"/>
            </a:endParaRPr>
          </a:p>
          <a:p>
            <a:pPr lvl="1" indent="-228600">
              <a:spcBef>
                <a:spcPts val="0"/>
              </a:spcBef>
              <a:spcAft>
                <a:spcPts val="800"/>
              </a:spcAft>
              <a:tabLst>
                <a:tab pos="1371600" algn="l"/>
              </a:tabLst>
            </a:pPr>
            <a:r>
              <a:rPr lang="en-US" sz="2000" b="1" dirty="0">
                <a:latin typeface="Georgia" panose="02040502050405020303" pitchFamily="18" charset="0"/>
              </a:rPr>
              <a:t>57 year-old female with c/o severe bilateral knee pain</a:t>
            </a:r>
            <a:endParaRPr lang="en-US" sz="1600" b="1" dirty="0">
              <a:latin typeface="Georgia" panose="02040502050405020303" pitchFamily="18" charset="0"/>
            </a:endParaRPr>
          </a:p>
          <a:p>
            <a:pPr lvl="3">
              <a:spcBef>
                <a:spcPts val="0"/>
              </a:spcBef>
              <a:spcAft>
                <a:spcPts val="800"/>
              </a:spcAft>
              <a:tabLst>
                <a:tab pos="1371600" algn="l"/>
              </a:tabLst>
            </a:pPr>
            <a:r>
              <a:rPr lang="en-US" b="1" dirty="0">
                <a:latin typeface="Georgia" panose="02040502050405020303" pitchFamily="18" charset="0"/>
              </a:rPr>
              <a:t>BMI = 55.93 kg/m</a:t>
            </a:r>
            <a:r>
              <a:rPr lang="en-US" b="1" baseline="30000" dirty="0">
                <a:latin typeface="Georgia" panose="02040502050405020303" pitchFamily="18" charset="0"/>
              </a:rPr>
              <a:t>2</a:t>
            </a:r>
            <a:endParaRPr lang="en-US" b="1" dirty="0">
              <a:latin typeface="Georgia" panose="02040502050405020303" pitchFamily="18" charset="0"/>
            </a:endParaRPr>
          </a:p>
          <a:p>
            <a:pPr lvl="3">
              <a:spcBef>
                <a:spcPts val="0"/>
              </a:spcBef>
              <a:spcAft>
                <a:spcPts val="800"/>
              </a:spcAft>
              <a:tabLst>
                <a:tab pos="1371600" algn="l"/>
              </a:tabLst>
            </a:pPr>
            <a:r>
              <a:rPr lang="en-US" b="1" dirty="0">
                <a:latin typeface="Georgia" panose="02040502050405020303" pitchFamily="18" charset="0"/>
              </a:rPr>
              <a:t>Prediabetes</a:t>
            </a:r>
          </a:p>
          <a:p>
            <a:pPr lvl="3">
              <a:spcBef>
                <a:spcPts val="0"/>
              </a:spcBef>
              <a:spcAft>
                <a:spcPts val="800"/>
              </a:spcAft>
              <a:tabLst>
                <a:tab pos="1371600" algn="l"/>
              </a:tabLst>
            </a:pPr>
            <a:r>
              <a:rPr lang="en-US" b="1" dirty="0">
                <a:latin typeface="Georgia" panose="02040502050405020303" pitchFamily="18" charset="0"/>
              </a:rPr>
              <a:t>HTN</a:t>
            </a:r>
          </a:p>
          <a:p>
            <a:pPr lvl="3">
              <a:spcBef>
                <a:spcPts val="0"/>
              </a:spcBef>
              <a:spcAft>
                <a:spcPts val="800"/>
              </a:spcAft>
              <a:tabLst>
                <a:tab pos="1371600" algn="l"/>
              </a:tabLst>
            </a:pPr>
            <a:r>
              <a:rPr lang="en-US" b="1" dirty="0">
                <a:latin typeface="Georgia" panose="02040502050405020303" pitchFamily="18" charset="0"/>
              </a:rPr>
              <a:t>RA</a:t>
            </a:r>
          </a:p>
          <a:p>
            <a:pPr lvl="3">
              <a:spcBef>
                <a:spcPts val="0"/>
              </a:spcBef>
              <a:spcAft>
                <a:spcPts val="800"/>
              </a:spcAft>
              <a:tabLst>
                <a:tab pos="1371600" algn="l"/>
              </a:tabLst>
            </a:pPr>
            <a:endParaRPr lang="en-US" sz="1400" dirty="0">
              <a:latin typeface="Georgia" panose="02040502050405020303" pitchFamily="18" charset="0"/>
            </a:endParaRPr>
          </a:p>
          <a:p>
            <a:pPr lvl="3">
              <a:spcBef>
                <a:spcPts val="0"/>
              </a:spcBef>
              <a:spcAft>
                <a:spcPts val="800"/>
              </a:spcAft>
              <a:tabLst>
                <a:tab pos="1371600" algn="l"/>
              </a:tabLst>
            </a:pPr>
            <a:endParaRPr lang="en-US" sz="1400" dirty="0">
              <a:latin typeface="Georgia" panose="02040502050405020303" pitchFamily="18" charset="0"/>
            </a:endParaRPr>
          </a:p>
        </p:txBody>
      </p:sp>
      <p:pic>
        <p:nvPicPr>
          <p:cNvPr id="2050" name="Picture 2">
            <a:extLst>
              <a:ext uri="{FF2B5EF4-FFF2-40B4-BE49-F238E27FC236}">
                <a16:creationId xmlns:a16="http://schemas.microsoft.com/office/drawing/2014/main" id="{3AFAB44D-9552-9B02-64C5-860D6993BDE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301940"/>
            <a:ext cx="4038600" cy="31904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F407275-19D8-BD5A-770E-44CAA893E0D0}"/>
              </a:ext>
            </a:extLst>
          </p:cNvPr>
          <p:cNvSpPr>
            <a:spLocks noGrp="1"/>
          </p:cNvSpPr>
          <p:nvPr>
            <p:ph type="sldNum" sz="quarter" idx="12"/>
          </p:nvPr>
        </p:nvSpPr>
        <p:spPr/>
        <p:txBody>
          <a:bodyPr/>
          <a:lstStyle/>
          <a:p>
            <a:fld id="{84AC28E3-00D6-4682-BCAB-2932672799A0}" type="slidenum">
              <a:rPr lang="en-US" smtClean="0"/>
              <a:t>7</a:t>
            </a:fld>
            <a:endParaRPr lang="en-US"/>
          </a:p>
        </p:txBody>
      </p:sp>
    </p:spTree>
    <p:extLst>
      <p:ext uri="{BB962C8B-B14F-4D97-AF65-F5344CB8AC3E}">
        <p14:creationId xmlns:p14="http://schemas.microsoft.com/office/powerpoint/2010/main" val="3656089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34B1-696D-392D-CBF8-255040643185}"/>
              </a:ext>
            </a:extLst>
          </p:cNvPr>
          <p:cNvSpPr>
            <a:spLocks noGrp="1"/>
          </p:cNvSpPr>
          <p:nvPr>
            <p:ph type="title"/>
          </p:nvPr>
        </p:nvSpPr>
        <p:spPr>
          <a:xfrm>
            <a:off x="438807" y="438150"/>
            <a:ext cx="8229600" cy="857250"/>
          </a:xfrm>
        </p:spPr>
        <p:txBody>
          <a:bodyPr>
            <a:normAutofit fontScale="90000"/>
          </a:bodyPr>
          <a:lstStyle/>
          <a:p>
            <a:r>
              <a:rPr lang="en-US" sz="4400" i="0" dirty="0">
                <a:effectLst/>
                <a:latin typeface="Georgia" panose="02040502050405020303" pitchFamily="18" charset="0"/>
              </a:rPr>
              <a:t>References</a:t>
            </a:r>
            <a:br>
              <a:rPr lang="en-US" sz="4400" i="0" dirty="0">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FB98832B-669F-BD87-2552-756A509F1910}"/>
              </a:ext>
            </a:extLst>
          </p:cNvPr>
          <p:cNvSpPr>
            <a:spLocks noGrp="1"/>
          </p:cNvSpPr>
          <p:nvPr>
            <p:ph idx="1"/>
          </p:nvPr>
        </p:nvSpPr>
        <p:spPr/>
        <p:txBody>
          <a:bodyPr>
            <a:normAutofit fontScale="40000" lnSpcReduction="20000"/>
          </a:bodyPr>
          <a:lstStyle/>
          <a:p>
            <a:pPr algn="ctr"/>
            <a:endParaRPr lang="en-US" sz="4800" i="0" dirty="0">
              <a:effectLst/>
              <a:latin typeface="Georgia" panose="02040502050405020303" pitchFamily="18" charset="0"/>
            </a:endParaRPr>
          </a:p>
          <a:p>
            <a:pPr marL="457200" indent="-457200">
              <a:buAutoNum type="arabicPeriod"/>
            </a:pPr>
            <a:r>
              <a:rPr lang="en-US" sz="3200" i="0" u="none" strike="noStrike" baseline="0" dirty="0" err="1">
                <a:latin typeface="Georgia" panose="02040502050405020303" pitchFamily="18" charset="0"/>
              </a:rPr>
              <a:t>BodaiBI</a:t>
            </a:r>
            <a:r>
              <a:rPr lang="en-US" sz="3200" i="0" u="none" strike="noStrike" baseline="0" dirty="0">
                <a:latin typeface="Georgia" panose="02040502050405020303" pitchFamily="18" charset="0"/>
              </a:rPr>
              <a:t>, Nakata TE, Wong WT, et al. Lifestyle Medicine: A Brief Review of Its Dramatic Impact on Health and Survival. </a:t>
            </a:r>
            <a:r>
              <a:rPr lang="en-US" sz="3200" i="1" u="none" strike="noStrike" baseline="0" dirty="0">
                <a:latin typeface="Georgia" panose="02040502050405020303" pitchFamily="18" charset="0"/>
              </a:rPr>
              <a:t>Perm J</a:t>
            </a:r>
            <a:r>
              <a:rPr lang="en-US" sz="3200" i="0" u="none" strike="noStrike" baseline="0" dirty="0">
                <a:latin typeface="Georgia" panose="02040502050405020303" pitchFamily="18" charset="0"/>
              </a:rPr>
              <a:t>. 2018;22:17–025. doi:10.7812/TPP/17-025</a:t>
            </a:r>
          </a:p>
          <a:p>
            <a:pPr marL="457200" indent="-457200">
              <a:buAutoNum type="arabicPeriod"/>
            </a:pPr>
            <a:r>
              <a:rPr lang="en-US" sz="3200" i="0" u="none" strike="noStrike" baseline="0" dirty="0">
                <a:latin typeface="Georgia" panose="02040502050405020303" pitchFamily="18" charset="0"/>
                <a:hlinkClick r:id="rId2">
                  <a:extLst>
                    <a:ext uri="{A12FA001-AC4F-418D-AE19-62706E023703}">
                      <ahyp:hlinkClr xmlns:ahyp="http://schemas.microsoft.com/office/drawing/2018/hyperlinkcolor" val="tx"/>
                    </a:ext>
                  </a:extLst>
                </a:hlinkClick>
              </a:rPr>
              <a:t>https://www.lifestylemedicine.org/ACLM/Tools_and_Resources/Case_for_Lifestyle_Medicine.aspx</a:t>
            </a:r>
            <a:endParaRPr lang="en-US" sz="3200" i="0" u="none" strike="noStrike" baseline="0" dirty="0">
              <a:latin typeface="Georgia" panose="02040502050405020303" pitchFamily="18" charset="0"/>
            </a:endParaRPr>
          </a:p>
          <a:p>
            <a:pPr marL="457200" indent="-457200">
              <a:buAutoNum type="arabicPeriod"/>
            </a:pPr>
            <a:r>
              <a:rPr lang="en-US" sz="3200" i="0" u="none" strike="noStrike" baseline="0" dirty="0">
                <a:latin typeface="Georgia" panose="02040502050405020303" pitchFamily="18" charset="0"/>
                <a:hlinkClick r:id="rId3">
                  <a:extLst>
                    <a:ext uri="{A12FA001-AC4F-418D-AE19-62706E023703}">
                      <ahyp:hlinkClr xmlns:ahyp="http://schemas.microsoft.com/office/drawing/2018/hyperlinkcolor" val="tx"/>
                    </a:ext>
                  </a:extLst>
                </a:hlinkClick>
              </a:rPr>
              <a:t>https://www.who.int/dietphysicalactivity/media/en/gsfs_general.pdf</a:t>
            </a:r>
            <a:endParaRPr lang="en-US" sz="3200" i="0" u="none" strike="noStrike" baseline="0" dirty="0">
              <a:latin typeface="Georgia" panose="02040502050405020303" pitchFamily="18" charset="0"/>
            </a:endParaRPr>
          </a:p>
          <a:p>
            <a:pPr marL="457200" indent="-457200">
              <a:buFontTx/>
              <a:buAutoNum type="arabicPeriod"/>
            </a:pPr>
            <a:r>
              <a:rPr lang="en-US" sz="3200" i="0" u="none" strike="noStrike" baseline="0" dirty="0">
                <a:latin typeface="Georgia" panose="02040502050405020303" pitchFamily="18" charset="0"/>
                <a:hlinkClick r:id="rId4">
                  <a:extLst>
                    <a:ext uri="{A12FA001-AC4F-418D-AE19-62706E023703}">
                      <ahyp:hlinkClr xmlns:ahyp="http://schemas.microsoft.com/office/drawing/2018/hyperlinkcolor" val="tx"/>
                    </a:ext>
                  </a:extLst>
                </a:hlinkClick>
              </a:rPr>
              <a:t>https://www.lifestylemedicine.org/ACLM/About/What_is_Lifestyle_Medicine_/Lifestyle_Medicine.aspx</a:t>
            </a:r>
            <a:endParaRPr lang="en-US" sz="3200" i="0" u="none" strike="noStrike" baseline="0" dirty="0">
              <a:latin typeface="Georgia" panose="02040502050405020303" pitchFamily="18" charset="0"/>
            </a:endParaRPr>
          </a:p>
          <a:p>
            <a:pPr marL="457200" indent="-457200">
              <a:buFontTx/>
              <a:buAutoNum type="arabicPeriod"/>
            </a:pPr>
            <a:r>
              <a:rPr lang="en-US" sz="3200" i="0" dirty="0">
                <a:effectLst/>
                <a:latin typeface="Georgia" panose="02040502050405020303" pitchFamily="18" charset="0"/>
              </a:rPr>
              <a:t>Ford ES, Bergmann MM, </a:t>
            </a:r>
            <a:r>
              <a:rPr lang="en-US" sz="3200" i="0" dirty="0" err="1">
                <a:effectLst/>
                <a:latin typeface="Georgia" panose="02040502050405020303" pitchFamily="18" charset="0"/>
              </a:rPr>
              <a:t>Kröger</a:t>
            </a:r>
            <a:r>
              <a:rPr lang="en-US" sz="3200" i="0" dirty="0">
                <a:effectLst/>
                <a:latin typeface="Georgia" panose="02040502050405020303" pitchFamily="18" charset="0"/>
              </a:rPr>
              <a:t> J, </a:t>
            </a:r>
            <a:r>
              <a:rPr lang="en-US" sz="3200" i="0" dirty="0" err="1">
                <a:effectLst/>
                <a:latin typeface="Georgia" panose="02040502050405020303" pitchFamily="18" charset="0"/>
              </a:rPr>
              <a:t>Schienkiewitz</a:t>
            </a:r>
            <a:r>
              <a:rPr lang="en-US" sz="3200" i="0" dirty="0">
                <a:effectLst/>
                <a:latin typeface="Georgia" panose="02040502050405020303" pitchFamily="18" charset="0"/>
              </a:rPr>
              <a:t> A, </a:t>
            </a:r>
            <a:r>
              <a:rPr lang="en-US" sz="3200" i="0" dirty="0" err="1">
                <a:effectLst/>
                <a:latin typeface="Georgia" panose="02040502050405020303" pitchFamily="18" charset="0"/>
              </a:rPr>
              <a:t>Weikert</a:t>
            </a:r>
            <a:r>
              <a:rPr lang="en-US" sz="3200" i="0" dirty="0">
                <a:effectLst/>
                <a:latin typeface="Georgia" panose="02040502050405020303" pitchFamily="18" charset="0"/>
              </a:rPr>
              <a:t> C, Boeing H. Healthy living is the best revenge: findings from the European Prospective Investigation Into Cancer and Nutrition-Potsdam study. Arch Intern Med. 2009 Aug 10;169(15):1355-62. </a:t>
            </a:r>
            <a:r>
              <a:rPr lang="en-US" sz="3200" i="0" dirty="0" err="1">
                <a:effectLst/>
                <a:latin typeface="Georgia" panose="02040502050405020303" pitchFamily="18" charset="0"/>
              </a:rPr>
              <a:t>doi</a:t>
            </a:r>
            <a:r>
              <a:rPr lang="en-US" sz="3200" i="0" dirty="0">
                <a:effectLst/>
                <a:latin typeface="Georgia" panose="02040502050405020303" pitchFamily="18" charset="0"/>
              </a:rPr>
              <a:t>: 10.1001/archinternmed.2009.237. PMID: 19667296.</a:t>
            </a:r>
            <a:endParaRPr lang="en-US" sz="3200" u="none" dirty="0">
              <a:effectLst/>
              <a:latin typeface="Georgia" panose="02040502050405020303" pitchFamily="18" charset="0"/>
              <a:ea typeface="Calibri" panose="020F0502020204030204" pitchFamily="34" charset="0"/>
              <a:cs typeface="Times New Roman" panose="02020603050405020304" pitchFamily="18" charset="0"/>
            </a:endParaRPr>
          </a:p>
          <a:p>
            <a:pPr marL="457200" indent="-457200">
              <a:buAutoNum type="arabicPeriod"/>
            </a:pPr>
            <a:r>
              <a:rPr lang="en-US" dirty="0">
                <a:hlinkClick r:id="rId5"/>
              </a:rPr>
              <a:t>Childhood Obesity Facts | Overweight &amp; Obesity | CDC</a:t>
            </a:r>
            <a:endParaRPr lang="en-US" dirty="0"/>
          </a:p>
          <a:p>
            <a:pPr marL="457200" indent="-457200">
              <a:buAutoNum type="arabicPeriod"/>
            </a:pPr>
            <a:r>
              <a:rPr lang="en-US" dirty="0">
                <a:hlinkClick r:id="rId6"/>
              </a:rPr>
              <a:t>Stress in America™ 2023: A nation grappling with psychological impacts of collective trauma (apa.org)</a:t>
            </a:r>
            <a:endParaRPr lang="en-US" sz="3200" i="0" u="none" strike="noStrike" baseline="0" dirty="0">
              <a:latin typeface="Georgia" panose="02040502050405020303" pitchFamily="18" charset="0"/>
            </a:endParaRPr>
          </a:p>
          <a:p>
            <a:pPr marL="457200" indent="-457200">
              <a:buAutoNum type="arabicPeriod"/>
            </a:pPr>
            <a:r>
              <a:rPr lang="en-US" dirty="0">
                <a:hlinkClick r:id="rId7"/>
              </a:rPr>
              <a:t>Overview of Health and Diet in America - Front-of-Package Nutrition Rating Systems and Symbols - NCBI Bookshelf (nih.gov)</a:t>
            </a:r>
            <a:endParaRPr lang="en-US" sz="3200" b="1" dirty="0">
              <a:solidFill>
                <a:schemeClr val="bg1"/>
              </a:solidFill>
              <a:latin typeface="Georgia" panose="02040502050405020303" pitchFamily="18" charset="0"/>
            </a:endParaRPr>
          </a:p>
          <a:p>
            <a:pPr marL="457200" indent="-457200">
              <a:buAutoNum type="arabicPeriod"/>
            </a:pPr>
            <a:endParaRPr lang="en-US" sz="3200" b="1" i="0" dirty="0">
              <a:solidFill>
                <a:schemeClr val="bg1"/>
              </a:solidFill>
              <a:effectLst/>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8B25FAF8-0FC0-5B0A-5BD8-9D104BBE2FA2}"/>
              </a:ext>
            </a:extLst>
          </p:cNvPr>
          <p:cNvSpPr>
            <a:spLocks noGrp="1"/>
          </p:cNvSpPr>
          <p:nvPr>
            <p:ph type="sldNum" sz="quarter" idx="12"/>
          </p:nvPr>
        </p:nvSpPr>
        <p:spPr/>
        <p:txBody>
          <a:bodyPr/>
          <a:lstStyle/>
          <a:p>
            <a:fld id="{84AC28E3-00D6-4682-BCAB-2932672799A0}" type="slidenum">
              <a:rPr lang="en-US" smtClean="0"/>
              <a:t>70</a:t>
            </a:fld>
            <a:endParaRPr lang="en-US"/>
          </a:p>
        </p:txBody>
      </p:sp>
    </p:spTree>
    <p:extLst>
      <p:ext uri="{BB962C8B-B14F-4D97-AF65-F5344CB8AC3E}">
        <p14:creationId xmlns:p14="http://schemas.microsoft.com/office/powerpoint/2010/main" val="1055290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7C4F-9553-6C34-EDFA-ECD292CE47E8}"/>
              </a:ext>
            </a:extLst>
          </p:cNvPr>
          <p:cNvSpPr>
            <a:spLocks noGrp="1"/>
          </p:cNvSpPr>
          <p:nvPr>
            <p:ph type="title"/>
          </p:nvPr>
        </p:nvSpPr>
        <p:spPr>
          <a:xfrm>
            <a:off x="457200" y="438150"/>
            <a:ext cx="8229600" cy="857250"/>
          </a:xfrm>
        </p:spPr>
        <p:txBody>
          <a:bodyPr>
            <a:normAutofit fontScale="90000"/>
          </a:bodyPr>
          <a:lstStyle/>
          <a:p>
            <a:r>
              <a:rPr lang="en-US" sz="4400" dirty="0">
                <a:latin typeface="Georgia" panose="02040502050405020303" pitchFamily="18" charset="0"/>
              </a:rPr>
              <a:t>Thank You!</a:t>
            </a:r>
            <a:br>
              <a:rPr lang="en-US" sz="4400"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7D35EE7C-3F75-345B-CE1D-C5D993A85D12}"/>
              </a:ext>
            </a:extLst>
          </p:cNvPr>
          <p:cNvSpPr>
            <a:spLocks noGrp="1"/>
          </p:cNvSpPr>
          <p:nvPr>
            <p:ph idx="1"/>
          </p:nvPr>
        </p:nvSpPr>
        <p:spPr/>
        <p:txBody>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endParaRPr lang="en-US" sz="3200" dirty="0">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6990911-0143-9CA6-1D22-E93DB6F36146}"/>
              </a:ext>
            </a:extLst>
          </p:cNvPr>
          <p:cNvPicPr>
            <a:picLocks noChangeAspect="1"/>
          </p:cNvPicPr>
          <p:nvPr/>
        </p:nvPicPr>
        <p:blipFill>
          <a:blip r:embed="rId3"/>
          <a:stretch>
            <a:fillRect/>
          </a:stretch>
        </p:blipFill>
        <p:spPr>
          <a:xfrm>
            <a:off x="3557714" y="1373377"/>
            <a:ext cx="2028571" cy="3047619"/>
          </a:xfrm>
          <a:prstGeom prst="rect">
            <a:avLst/>
          </a:prstGeom>
        </p:spPr>
      </p:pic>
      <p:sp>
        <p:nvSpPr>
          <p:cNvPr id="4" name="Slide Number Placeholder 3">
            <a:extLst>
              <a:ext uri="{FF2B5EF4-FFF2-40B4-BE49-F238E27FC236}">
                <a16:creationId xmlns:a16="http://schemas.microsoft.com/office/drawing/2014/main" id="{3AD7A353-249E-E351-E9CC-4683A922D453}"/>
              </a:ext>
            </a:extLst>
          </p:cNvPr>
          <p:cNvSpPr>
            <a:spLocks noGrp="1"/>
          </p:cNvSpPr>
          <p:nvPr>
            <p:ph type="sldNum" sz="quarter" idx="12"/>
          </p:nvPr>
        </p:nvSpPr>
        <p:spPr/>
        <p:txBody>
          <a:bodyPr/>
          <a:lstStyle/>
          <a:p>
            <a:fld id="{84AC28E3-00D6-4682-BCAB-2932672799A0}" type="slidenum">
              <a:rPr lang="en-US" smtClean="0"/>
              <a:t>71</a:t>
            </a:fld>
            <a:endParaRPr lang="en-US"/>
          </a:p>
        </p:txBody>
      </p:sp>
    </p:spTree>
    <p:extLst>
      <p:ext uri="{BB962C8B-B14F-4D97-AF65-F5344CB8AC3E}">
        <p14:creationId xmlns:p14="http://schemas.microsoft.com/office/powerpoint/2010/main" val="1045187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194-C095-CDE9-BB15-CBDE86C655AC}"/>
              </a:ext>
            </a:extLst>
          </p:cNvPr>
          <p:cNvSpPr>
            <a:spLocks noGrp="1"/>
          </p:cNvSpPr>
          <p:nvPr>
            <p:ph type="title"/>
          </p:nvPr>
        </p:nvSpPr>
        <p:spPr>
          <a:xfrm>
            <a:off x="457200" y="206375"/>
            <a:ext cx="8229600" cy="857250"/>
          </a:xfrm>
        </p:spPr>
        <p:txBody>
          <a:bodyPr anchor="ctr">
            <a:normAutofit/>
          </a:bodyPr>
          <a:lstStyle/>
          <a:p>
            <a:pPr>
              <a:lnSpc>
                <a:spcPct val="90000"/>
              </a:lnSpc>
            </a:pPr>
            <a:r>
              <a:rPr lang="en-US" sz="2400" b="1"/>
              <a:t>Lifestyle Medicine</a:t>
            </a:r>
            <a:br>
              <a:rPr lang="en-US" sz="2400"/>
            </a:br>
            <a:endParaRPr lang="en-US" sz="2400"/>
          </a:p>
        </p:txBody>
      </p:sp>
      <p:pic>
        <p:nvPicPr>
          <p:cNvPr id="5" name="Picture 4">
            <a:extLst>
              <a:ext uri="{FF2B5EF4-FFF2-40B4-BE49-F238E27FC236}">
                <a16:creationId xmlns:a16="http://schemas.microsoft.com/office/drawing/2014/main" id="{F30B434E-AC4D-26EB-C987-7A952D2B088C}"/>
              </a:ext>
            </a:extLst>
          </p:cNvPr>
          <p:cNvPicPr>
            <a:picLocks noChangeAspect="1"/>
          </p:cNvPicPr>
          <p:nvPr/>
        </p:nvPicPr>
        <p:blipFill>
          <a:blip r:embed="rId3"/>
          <a:stretch>
            <a:fillRect/>
          </a:stretch>
        </p:blipFill>
        <p:spPr>
          <a:xfrm>
            <a:off x="2021807" y="1200150"/>
            <a:ext cx="5100386" cy="3394075"/>
          </a:xfrm>
          <a:prstGeom prst="rect">
            <a:avLst/>
          </a:prstGeom>
          <a:noFill/>
        </p:spPr>
      </p:pic>
      <p:sp>
        <p:nvSpPr>
          <p:cNvPr id="3" name="Slide Number Placeholder 2">
            <a:extLst>
              <a:ext uri="{FF2B5EF4-FFF2-40B4-BE49-F238E27FC236}">
                <a16:creationId xmlns:a16="http://schemas.microsoft.com/office/drawing/2014/main" id="{4B1B0E5C-17C5-2EE1-5A91-D5B645573431}"/>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72</a:t>
            </a:fld>
            <a:endParaRPr lang="en-US"/>
          </a:p>
        </p:txBody>
      </p:sp>
    </p:spTree>
    <p:extLst>
      <p:ext uri="{BB962C8B-B14F-4D97-AF65-F5344CB8AC3E}">
        <p14:creationId xmlns:p14="http://schemas.microsoft.com/office/powerpoint/2010/main" val="3892493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194-C095-CDE9-BB15-CBDE86C655AC}"/>
              </a:ext>
            </a:extLst>
          </p:cNvPr>
          <p:cNvSpPr>
            <a:spLocks noGrp="1"/>
          </p:cNvSpPr>
          <p:nvPr>
            <p:ph type="title"/>
          </p:nvPr>
        </p:nvSpPr>
        <p:spPr/>
        <p:txBody>
          <a:bodyPr anchor="ctr">
            <a:normAutofit fontScale="90000"/>
          </a:bodyPr>
          <a:lstStyle/>
          <a:p>
            <a:pPr>
              <a:lnSpc>
                <a:spcPct val="90000"/>
              </a:lnSpc>
            </a:pPr>
            <a:r>
              <a:rPr lang="en-US" sz="4000" b="1" dirty="0">
                <a:latin typeface="Georgia" panose="02040502050405020303" pitchFamily="18" charset="0"/>
              </a:rPr>
              <a:t>Epigenetics</a:t>
            </a:r>
            <a:br>
              <a:rPr lang="en-US" sz="1800" dirty="0"/>
            </a:br>
            <a:endParaRPr lang="en-US" sz="1800" dirty="0"/>
          </a:p>
        </p:txBody>
      </p:sp>
      <p:sp>
        <p:nvSpPr>
          <p:cNvPr id="4" name="Content Placeholder 3">
            <a:extLst>
              <a:ext uri="{FF2B5EF4-FFF2-40B4-BE49-F238E27FC236}">
                <a16:creationId xmlns:a16="http://schemas.microsoft.com/office/drawing/2014/main" id="{7259090B-CCC6-3464-C3DF-B1EBC0E495A2}"/>
              </a:ext>
            </a:extLst>
          </p:cNvPr>
          <p:cNvSpPr>
            <a:spLocks noGrp="1"/>
          </p:cNvSpPr>
          <p:nvPr>
            <p:ph sz="half" idx="1"/>
          </p:nvPr>
        </p:nvSpPr>
        <p:spPr/>
        <p:txBody>
          <a:bodyPr/>
          <a:lstStyle/>
          <a:p>
            <a:endParaRPr lang="en-US"/>
          </a:p>
        </p:txBody>
      </p:sp>
      <p:sp>
        <p:nvSpPr>
          <p:cNvPr id="3" name="Slide Number Placeholder 2">
            <a:extLst>
              <a:ext uri="{FF2B5EF4-FFF2-40B4-BE49-F238E27FC236}">
                <a16:creationId xmlns:a16="http://schemas.microsoft.com/office/drawing/2014/main" id="{4B1B0E5C-17C5-2EE1-5A91-D5B645573431}"/>
              </a:ext>
            </a:extLst>
          </p:cNvPr>
          <p:cNvSpPr>
            <a:spLocks noGrp="1"/>
          </p:cNvSpPr>
          <p:nvPr>
            <p:ph type="sldNum" sz="quarter" idx="12"/>
          </p:nvPr>
        </p:nvSpPr>
        <p:spPr/>
        <p:txBody>
          <a:bodyPr/>
          <a:lstStyle/>
          <a:p>
            <a:fld id="{84AC28E3-00D6-4682-BCAB-2932672799A0}" type="slidenum">
              <a:rPr lang="en-US" smtClean="0"/>
              <a:t>73</a:t>
            </a:fld>
            <a:endParaRPr lang="en-US"/>
          </a:p>
        </p:txBody>
      </p:sp>
      <p:pic>
        <p:nvPicPr>
          <p:cNvPr id="1026" name="Picture 2" descr="figure 1">
            <a:extLst>
              <a:ext uri="{FF2B5EF4-FFF2-40B4-BE49-F238E27FC236}">
                <a16:creationId xmlns:a16="http://schemas.microsoft.com/office/drawing/2014/main" id="{BF006E82-3D2B-1BDB-8923-9AD8D2189C5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200150"/>
            <a:ext cx="4038600" cy="317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87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194-C095-CDE9-BB15-CBDE86C655AC}"/>
              </a:ext>
            </a:extLst>
          </p:cNvPr>
          <p:cNvSpPr>
            <a:spLocks noGrp="1"/>
          </p:cNvSpPr>
          <p:nvPr>
            <p:ph type="title"/>
          </p:nvPr>
        </p:nvSpPr>
        <p:spPr/>
        <p:txBody>
          <a:bodyPr anchor="ctr">
            <a:normAutofit fontScale="90000"/>
          </a:bodyPr>
          <a:lstStyle/>
          <a:p>
            <a:pPr>
              <a:lnSpc>
                <a:spcPct val="90000"/>
              </a:lnSpc>
            </a:pPr>
            <a:r>
              <a:rPr lang="en-US" sz="4000" b="1" dirty="0">
                <a:latin typeface="Georgia" panose="02040502050405020303" pitchFamily="18" charset="0"/>
              </a:rPr>
              <a:t>Epigenetics</a:t>
            </a:r>
            <a:br>
              <a:rPr lang="en-US" sz="1800" dirty="0"/>
            </a:br>
            <a:endParaRPr lang="en-US" sz="1800" dirty="0"/>
          </a:p>
        </p:txBody>
      </p:sp>
      <p:sp>
        <p:nvSpPr>
          <p:cNvPr id="3" name="Slide Number Placeholder 2">
            <a:extLst>
              <a:ext uri="{FF2B5EF4-FFF2-40B4-BE49-F238E27FC236}">
                <a16:creationId xmlns:a16="http://schemas.microsoft.com/office/drawing/2014/main" id="{4B1B0E5C-17C5-2EE1-5A91-D5B645573431}"/>
              </a:ext>
            </a:extLst>
          </p:cNvPr>
          <p:cNvSpPr>
            <a:spLocks noGrp="1"/>
          </p:cNvSpPr>
          <p:nvPr>
            <p:ph type="sldNum" sz="quarter" idx="12"/>
          </p:nvPr>
        </p:nvSpPr>
        <p:spPr/>
        <p:txBody>
          <a:bodyPr/>
          <a:lstStyle/>
          <a:p>
            <a:fld id="{84AC28E3-00D6-4682-BCAB-2932672799A0}" type="slidenum">
              <a:rPr lang="en-US" smtClean="0"/>
              <a:t>74</a:t>
            </a:fld>
            <a:endParaRPr lang="en-US"/>
          </a:p>
        </p:txBody>
      </p:sp>
      <p:pic>
        <p:nvPicPr>
          <p:cNvPr id="8" name="Picture 7">
            <a:extLst>
              <a:ext uri="{FF2B5EF4-FFF2-40B4-BE49-F238E27FC236}">
                <a16:creationId xmlns:a16="http://schemas.microsoft.com/office/drawing/2014/main" id="{3CAB2E83-6433-3530-B0F0-93140329A069}"/>
              </a:ext>
            </a:extLst>
          </p:cNvPr>
          <p:cNvPicPr>
            <a:picLocks noChangeAspect="1"/>
          </p:cNvPicPr>
          <p:nvPr/>
        </p:nvPicPr>
        <p:blipFill>
          <a:blip r:embed="rId3"/>
          <a:stretch>
            <a:fillRect/>
          </a:stretch>
        </p:blipFill>
        <p:spPr>
          <a:xfrm>
            <a:off x="1682117" y="1200149"/>
            <a:ext cx="5709283" cy="3567113"/>
          </a:xfrm>
          <a:prstGeom prst="rect">
            <a:avLst/>
          </a:prstGeom>
        </p:spPr>
      </p:pic>
    </p:spTree>
    <p:extLst>
      <p:ext uri="{BB962C8B-B14F-4D97-AF65-F5344CB8AC3E}">
        <p14:creationId xmlns:p14="http://schemas.microsoft.com/office/powerpoint/2010/main" val="889610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3651-BDF0-993B-413E-6C921F3C28DE}"/>
              </a:ext>
            </a:extLst>
          </p:cNvPr>
          <p:cNvSpPr>
            <a:spLocks noGrp="1"/>
          </p:cNvSpPr>
          <p:nvPr>
            <p:ph type="title"/>
          </p:nvPr>
        </p:nvSpPr>
        <p:spPr>
          <a:xfrm>
            <a:off x="457200" y="438150"/>
            <a:ext cx="8229600" cy="857250"/>
          </a:xfrm>
        </p:spPr>
        <p:txBody>
          <a:bodyPr>
            <a:normAutofit fontScale="90000"/>
          </a:bodyPr>
          <a:lstStyle/>
          <a:p>
            <a:r>
              <a:rPr lang="en-US" dirty="0">
                <a:latin typeface="Georgia" panose="02040502050405020303" pitchFamily="18" charset="0"/>
                <a:ea typeface="Calibri" panose="020F0502020204030204" pitchFamily="34" charset="0"/>
                <a:cs typeface="Times New Roman" panose="02020603050405020304" pitchFamily="18" charset="0"/>
              </a:rPr>
              <a:t>Illness-Wellness Continuum</a:t>
            </a:r>
            <a:br>
              <a:rPr lang="en-US" dirty="0">
                <a:latin typeface="Georgia" panose="02040502050405020303" pitchFamily="18" charset="0"/>
                <a:ea typeface="Calibri" panose="020F0502020204030204" pitchFamily="34"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7A17A3E6-5DC4-FFB7-F957-343DDADABFB9}"/>
              </a:ext>
            </a:extLst>
          </p:cNvPr>
          <p:cNvPicPr>
            <a:picLocks noGrp="1" noChangeAspect="1"/>
          </p:cNvPicPr>
          <p:nvPr>
            <p:ph idx="1"/>
          </p:nvPr>
        </p:nvPicPr>
        <p:blipFill>
          <a:blip r:embed="rId3"/>
          <a:stretch>
            <a:fillRect/>
          </a:stretch>
        </p:blipFill>
        <p:spPr>
          <a:xfrm>
            <a:off x="1181524" y="1786076"/>
            <a:ext cx="6780952" cy="2222222"/>
          </a:xfrm>
        </p:spPr>
      </p:pic>
      <p:sp>
        <p:nvSpPr>
          <p:cNvPr id="3" name="Slide Number Placeholder 2">
            <a:extLst>
              <a:ext uri="{FF2B5EF4-FFF2-40B4-BE49-F238E27FC236}">
                <a16:creationId xmlns:a16="http://schemas.microsoft.com/office/drawing/2014/main" id="{92C3AD84-263A-7695-67B8-14F879691B2A}"/>
              </a:ext>
            </a:extLst>
          </p:cNvPr>
          <p:cNvSpPr>
            <a:spLocks noGrp="1"/>
          </p:cNvSpPr>
          <p:nvPr>
            <p:ph type="sldNum" sz="quarter" idx="12"/>
          </p:nvPr>
        </p:nvSpPr>
        <p:spPr/>
        <p:txBody>
          <a:bodyPr/>
          <a:lstStyle/>
          <a:p>
            <a:fld id="{84AC28E3-00D6-4682-BCAB-2932672799A0}" type="slidenum">
              <a:rPr lang="en-US" smtClean="0"/>
              <a:t>75</a:t>
            </a:fld>
            <a:endParaRPr lang="en-US"/>
          </a:p>
        </p:txBody>
      </p:sp>
    </p:spTree>
    <p:extLst>
      <p:ext uri="{BB962C8B-B14F-4D97-AF65-F5344CB8AC3E}">
        <p14:creationId xmlns:p14="http://schemas.microsoft.com/office/powerpoint/2010/main" val="3792143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3651-BDF0-993B-413E-6C921F3C28DE}"/>
              </a:ext>
            </a:extLst>
          </p:cNvPr>
          <p:cNvSpPr>
            <a:spLocks noGrp="1"/>
          </p:cNvSpPr>
          <p:nvPr>
            <p:ph type="title"/>
          </p:nvPr>
        </p:nvSpPr>
        <p:spPr>
          <a:xfrm>
            <a:off x="457200" y="206375"/>
            <a:ext cx="8229600" cy="857250"/>
          </a:xfrm>
        </p:spPr>
        <p:txBody>
          <a:bodyPr anchor="ctr">
            <a:normAutofit fontScale="90000"/>
          </a:bodyPr>
          <a:lstStyle/>
          <a:p>
            <a:pPr>
              <a:lnSpc>
                <a:spcPct val="90000"/>
              </a:lnSpc>
            </a:pPr>
            <a:r>
              <a:rPr lang="en-US" sz="4000" dirty="0">
                <a:latin typeface="Georgia" panose="02040502050405020303" pitchFamily="18" charset="0"/>
              </a:rPr>
              <a:t>Illness-Wellness Continuum</a:t>
            </a:r>
            <a:br>
              <a:rPr lang="en-US" sz="2400" dirty="0"/>
            </a:br>
            <a:endParaRPr lang="en-US" sz="2400" dirty="0"/>
          </a:p>
        </p:txBody>
      </p:sp>
      <p:sp>
        <p:nvSpPr>
          <p:cNvPr id="10" name="Content Placeholder 2">
            <a:extLst>
              <a:ext uri="{FF2B5EF4-FFF2-40B4-BE49-F238E27FC236}">
                <a16:creationId xmlns:a16="http://schemas.microsoft.com/office/drawing/2014/main" id="{95F2DFE2-7923-95E0-DA97-B0ECBA8B77EA}"/>
              </a:ext>
            </a:extLst>
          </p:cNvPr>
          <p:cNvSpPr>
            <a:spLocks noGrp="1"/>
          </p:cNvSpPr>
          <p:nvPr>
            <p:ph sz="half" idx="1"/>
          </p:nvPr>
        </p:nvSpPr>
        <p:spPr>
          <a:xfrm>
            <a:off x="457200" y="1200150"/>
            <a:ext cx="4038600" cy="3394075"/>
          </a:xfrm>
        </p:spPr>
        <p:txBody>
          <a:bodyPr/>
          <a:lstStyle/>
          <a:p>
            <a:r>
              <a:rPr lang="en-US" dirty="0">
                <a:latin typeface="Georgia" panose="02040502050405020303" pitchFamily="18" charset="0"/>
              </a:rPr>
              <a:t>Wellness is…</a:t>
            </a:r>
          </a:p>
          <a:p>
            <a:pPr lvl="1"/>
            <a:r>
              <a:rPr lang="en-US" dirty="0">
                <a:latin typeface="Georgia" panose="02040502050405020303" pitchFamily="18" charset="0"/>
              </a:rPr>
              <a:t>Physical</a:t>
            </a:r>
          </a:p>
          <a:p>
            <a:pPr lvl="1"/>
            <a:r>
              <a:rPr lang="en-US" dirty="0">
                <a:latin typeface="Georgia" panose="02040502050405020303" pitchFamily="18" charset="0"/>
              </a:rPr>
              <a:t>Emotional</a:t>
            </a:r>
          </a:p>
          <a:p>
            <a:pPr lvl="1"/>
            <a:r>
              <a:rPr lang="en-US" dirty="0">
                <a:latin typeface="Georgia" panose="02040502050405020303" pitchFamily="18" charset="0"/>
              </a:rPr>
              <a:t>Intellectual</a:t>
            </a:r>
          </a:p>
          <a:p>
            <a:pPr lvl="1"/>
            <a:r>
              <a:rPr lang="en-US" dirty="0">
                <a:latin typeface="Georgia" panose="02040502050405020303" pitchFamily="18" charset="0"/>
              </a:rPr>
              <a:t>Spiritual</a:t>
            </a:r>
          </a:p>
          <a:p>
            <a:pPr lvl="1"/>
            <a:r>
              <a:rPr lang="en-US" dirty="0">
                <a:latin typeface="Georgia" panose="02040502050405020303" pitchFamily="18" charset="0"/>
              </a:rPr>
              <a:t>Dynamic</a:t>
            </a:r>
          </a:p>
          <a:p>
            <a:pPr lvl="1"/>
            <a:r>
              <a:rPr lang="en-US" dirty="0">
                <a:latin typeface="Georgia" panose="02040502050405020303" pitchFamily="18" charset="0"/>
              </a:rPr>
              <a:t> </a:t>
            </a:r>
          </a:p>
        </p:txBody>
      </p:sp>
      <p:pic>
        <p:nvPicPr>
          <p:cNvPr id="5" name="Content Placeholder 4">
            <a:extLst>
              <a:ext uri="{FF2B5EF4-FFF2-40B4-BE49-F238E27FC236}">
                <a16:creationId xmlns:a16="http://schemas.microsoft.com/office/drawing/2014/main" id="{7A17A3E6-5DC4-FFB7-F957-343DDADABFB9}"/>
              </a:ext>
            </a:extLst>
          </p:cNvPr>
          <p:cNvPicPr>
            <a:picLocks noGrp="1" noChangeAspect="1"/>
          </p:cNvPicPr>
          <p:nvPr>
            <p:ph sz="half" idx="2"/>
          </p:nvPr>
        </p:nvPicPr>
        <p:blipFill>
          <a:blip r:embed="rId3"/>
          <a:stretch>
            <a:fillRect/>
          </a:stretch>
        </p:blipFill>
        <p:spPr>
          <a:xfrm>
            <a:off x="4648200" y="2235867"/>
            <a:ext cx="4038600" cy="1322641"/>
          </a:xfrm>
          <a:noFill/>
        </p:spPr>
      </p:pic>
      <p:sp>
        <p:nvSpPr>
          <p:cNvPr id="3" name="Slide Number Placeholder 2">
            <a:extLst>
              <a:ext uri="{FF2B5EF4-FFF2-40B4-BE49-F238E27FC236}">
                <a16:creationId xmlns:a16="http://schemas.microsoft.com/office/drawing/2014/main" id="{B98C5CDB-1318-5D41-D73F-39FF85A2DC69}"/>
              </a:ext>
            </a:extLst>
          </p:cNvPr>
          <p:cNvSpPr>
            <a:spLocks noGrp="1"/>
          </p:cNvSpPr>
          <p:nvPr>
            <p:ph type="sldNum" sz="quarter" idx="12"/>
          </p:nvPr>
        </p:nvSpPr>
        <p:spPr/>
        <p:txBody>
          <a:bodyPr/>
          <a:lstStyle/>
          <a:p>
            <a:fld id="{84AC28E3-00D6-4682-BCAB-2932672799A0}" type="slidenum">
              <a:rPr lang="en-US" smtClean="0"/>
              <a:t>76</a:t>
            </a:fld>
            <a:endParaRPr lang="en-US"/>
          </a:p>
        </p:txBody>
      </p:sp>
    </p:spTree>
    <p:extLst>
      <p:ext uri="{BB962C8B-B14F-4D97-AF65-F5344CB8AC3E}">
        <p14:creationId xmlns:p14="http://schemas.microsoft.com/office/powerpoint/2010/main" val="129904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194-C095-CDE9-BB15-CBDE86C655AC}"/>
              </a:ext>
            </a:extLst>
          </p:cNvPr>
          <p:cNvSpPr>
            <a:spLocks noGrp="1"/>
          </p:cNvSpPr>
          <p:nvPr>
            <p:ph type="title"/>
          </p:nvPr>
        </p:nvSpPr>
        <p:spPr>
          <a:xfrm>
            <a:off x="457200" y="342900"/>
            <a:ext cx="8229600" cy="857250"/>
          </a:xfrm>
        </p:spPr>
        <p:txBody>
          <a:bodyPr anchor="ctr">
            <a:normAutofit fontScale="90000"/>
          </a:bodyPr>
          <a:lstStyle/>
          <a:p>
            <a:pPr>
              <a:lnSpc>
                <a:spcPct val="90000"/>
              </a:lnSpc>
            </a:pPr>
            <a:r>
              <a:rPr lang="en-US" sz="4000" b="1" dirty="0">
                <a:latin typeface="Georgia" panose="02040502050405020303" pitchFamily="18" charset="0"/>
              </a:rPr>
              <a:t>Lifestyle Medicine</a:t>
            </a:r>
            <a:br>
              <a:rPr lang="en-US" sz="1800" dirty="0"/>
            </a:br>
            <a:endParaRPr lang="en-US" sz="1800" dirty="0"/>
          </a:p>
        </p:txBody>
      </p:sp>
      <p:pic>
        <p:nvPicPr>
          <p:cNvPr id="13" name="Content Placeholder 12">
            <a:extLst>
              <a:ext uri="{FF2B5EF4-FFF2-40B4-BE49-F238E27FC236}">
                <a16:creationId xmlns:a16="http://schemas.microsoft.com/office/drawing/2014/main" id="{839FA14F-028B-4D72-7F66-68A002E88DF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4962" y="1200150"/>
            <a:ext cx="3394075" cy="3394075"/>
          </a:xfrm>
          <a:prstGeom prst="rect">
            <a:avLst/>
          </a:prstGeom>
          <a:noFill/>
          <a:ln>
            <a:noFill/>
          </a:ln>
        </p:spPr>
      </p:pic>
      <p:sp>
        <p:nvSpPr>
          <p:cNvPr id="3" name="Slide Number Placeholder 2">
            <a:extLst>
              <a:ext uri="{FF2B5EF4-FFF2-40B4-BE49-F238E27FC236}">
                <a16:creationId xmlns:a16="http://schemas.microsoft.com/office/drawing/2014/main" id="{4B1B0E5C-17C5-2EE1-5A91-D5B645573431}"/>
              </a:ext>
            </a:extLst>
          </p:cNvPr>
          <p:cNvSpPr>
            <a:spLocks noGrp="1"/>
          </p:cNvSpPr>
          <p:nvPr>
            <p:ph type="sldNum" sz="quarter" idx="12"/>
          </p:nvPr>
        </p:nvSpPr>
        <p:spPr/>
        <p:txBody>
          <a:bodyPr/>
          <a:lstStyle/>
          <a:p>
            <a:fld id="{84AC28E3-00D6-4682-BCAB-2932672799A0}" type="slidenum">
              <a:rPr lang="en-US" smtClean="0"/>
              <a:t>8</a:t>
            </a:fld>
            <a:endParaRPr lang="en-US"/>
          </a:p>
        </p:txBody>
      </p:sp>
    </p:spTree>
    <p:extLst>
      <p:ext uri="{BB962C8B-B14F-4D97-AF65-F5344CB8AC3E}">
        <p14:creationId xmlns:p14="http://schemas.microsoft.com/office/powerpoint/2010/main" val="36174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194-C095-CDE9-BB15-CBDE86C655AC}"/>
              </a:ext>
            </a:extLst>
          </p:cNvPr>
          <p:cNvSpPr>
            <a:spLocks noGrp="1"/>
          </p:cNvSpPr>
          <p:nvPr>
            <p:ph type="title"/>
          </p:nvPr>
        </p:nvSpPr>
        <p:spPr>
          <a:xfrm>
            <a:off x="609600" y="377927"/>
            <a:ext cx="8229600" cy="857250"/>
          </a:xfrm>
        </p:spPr>
        <p:txBody>
          <a:bodyPr anchor="ctr">
            <a:noAutofit/>
          </a:bodyPr>
          <a:lstStyle/>
          <a:p>
            <a:pPr>
              <a:lnSpc>
                <a:spcPct val="90000"/>
              </a:lnSpc>
            </a:pPr>
            <a:r>
              <a:rPr lang="en-US" sz="3600" b="1" dirty="0">
                <a:latin typeface="Georgia" panose="02040502050405020303" pitchFamily="18" charset="0"/>
              </a:rPr>
              <a:t>Global Wellness Economy</a:t>
            </a:r>
            <a:br>
              <a:rPr lang="en-US" sz="3600" b="1" dirty="0">
                <a:latin typeface="Georgia" panose="02040502050405020303" pitchFamily="18" charset="0"/>
              </a:rPr>
            </a:br>
            <a:endParaRPr lang="en-US" sz="3600" b="1" dirty="0">
              <a:latin typeface="Georgia" panose="02040502050405020303" pitchFamily="18" charset="0"/>
            </a:endParaRPr>
          </a:p>
        </p:txBody>
      </p:sp>
      <p:pic>
        <p:nvPicPr>
          <p:cNvPr id="7" name="Picture 6">
            <a:extLst>
              <a:ext uri="{FF2B5EF4-FFF2-40B4-BE49-F238E27FC236}">
                <a16:creationId xmlns:a16="http://schemas.microsoft.com/office/drawing/2014/main" id="{66EF1EFF-CDBC-540B-026D-4EF6CC65D11E}"/>
              </a:ext>
            </a:extLst>
          </p:cNvPr>
          <p:cNvPicPr>
            <a:picLocks noChangeAspect="1"/>
          </p:cNvPicPr>
          <p:nvPr/>
        </p:nvPicPr>
        <p:blipFill>
          <a:blip r:embed="rId3"/>
          <a:stretch>
            <a:fillRect/>
          </a:stretch>
        </p:blipFill>
        <p:spPr>
          <a:xfrm>
            <a:off x="1600200" y="1200150"/>
            <a:ext cx="5791200" cy="3394075"/>
          </a:xfrm>
          <a:prstGeom prst="rect">
            <a:avLst/>
          </a:prstGeom>
          <a:noFill/>
        </p:spPr>
      </p:pic>
      <p:sp>
        <p:nvSpPr>
          <p:cNvPr id="3" name="Slide Number Placeholder 2">
            <a:extLst>
              <a:ext uri="{FF2B5EF4-FFF2-40B4-BE49-F238E27FC236}">
                <a16:creationId xmlns:a16="http://schemas.microsoft.com/office/drawing/2014/main" id="{4B1B0E5C-17C5-2EE1-5A91-D5B645573431}"/>
              </a:ext>
            </a:extLst>
          </p:cNvPr>
          <p:cNvSpPr>
            <a:spLocks noGrp="1"/>
          </p:cNvSpPr>
          <p:nvPr>
            <p:ph type="sldNum" sz="quarter" idx="12"/>
          </p:nvPr>
        </p:nvSpPr>
        <p:spPr>
          <a:xfrm>
            <a:off x="6553200" y="4767263"/>
            <a:ext cx="2133600" cy="274637"/>
          </a:xfrm>
        </p:spPr>
        <p:txBody>
          <a:bodyPr anchor="ctr">
            <a:normAutofit/>
          </a:bodyPr>
          <a:lstStyle/>
          <a:p>
            <a:pPr>
              <a:spcAft>
                <a:spcPts val="600"/>
              </a:spcAft>
            </a:pPr>
            <a:fld id="{84AC28E3-00D6-4682-BCAB-2932672799A0}" type="slidenum">
              <a:rPr lang="en-US" smtClean="0"/>
              <a:pPr>
                <a:spcAft>
                  <a:spcPts val="600"/>
                </a:spcAft>
              </a:pPr>
              <a:t>9</a:t>
            </a:fld>
            <a:endParaRPr lang="en-US"/>
          </a:p>
        </p:txBody>
      </p:sp>
    </p:spTree>
    <p:extLst>
      <p:ext uri="{BB962C8B-B14F-4D97-AF65-F5344CB8AC3E}">
        <p14:creationId xmlns:p14="http://schemas.microsoft.com/office/powerpoint/2010/main" val="3072560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2e367f7-8194-49ff-9ea4-6cc686ce90ed}" enabled="1" method="Standar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1408</TotalTime>
  <Words>6529</Words>
  <Application>Microsoft Office PowerPoint</Application>
  <PresentationFormat>On-screen Show (16:9)</PresentationFormat>
  <Paragraphs>874</Paragraphs>
  <Slides>76</Slides>
  <Notes>59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90" baseType="lpstr">
      <vt:lpstr>Arial</vt:lpstr>
      <vt:lpstr>Calibri</vt:lpstr>
      <vt:lpstr>Cambria</vt:lpstr>
      <vt:lpstr>EuclidCircularB-Bold</vt:lpstr>
      <vt:lpstr>Georgia</vt:lpstr>
      <vt:lpstr>Google Sans</vt:lpstr>
      <vt:lpstr>Guardian TextSans Web</vt:lpstr>
      <vt:lpstr>inherit</vt:lpstr>
      <vt:lpstr>Lato</vt:lpstr>
      <vt:lpstr>Montserrat</vt:lpstr>
      <vt:lpstr>Open Sans</vt:lpstr>
      <vt:lpstr>Roboto</vt:lpstr>
      <vt:lpstr>Custom Design</vt:lpstr>
      <vt:lpstr>Paintbrush Picture</vt:lpstr>
      <vt:lpstr>   Lifestyle Medicine  </vt:lpstr>
      <vt:lpstr>Continuing Medical Education Credit Information</vt:lpstr>
      <vt:lpstr>Designation Statement</vt:lpstr>
      <vt:lpstr>Disclosure Information</vt:lpstr>
      <vt:lpstr> Introduction </vt:lpstr>
      <vt:lpstr> Learning Objectives </vt:lpstr>
      <vt:lpstr>Patient Example </vt:lpstr>
      <vt:lpstr>Lifestyle Medicine </vt:lpstr>
      <vt:lpstr>Global Wellness Economy </vt:lpstr>
      <vt:lpstr>Health Statistics </vt:lpstr>
      <vt:lpstr>(Un)Healthy Eating  </vt:lpstr>
      <vt:lpstr> Adult Obesity  </vt:lpstr>
      <vt:lpstr> Childhood Obesity </vt:lpstr>
      <vt:lpstr>Type II Diabetes </vt:lpstr>
      <vt:lpstr>Cardiovascular Disease  </vt:lpstr>
      <vt:lpstr>Tobacco Use  </vt:lpstr>
      <vt:lpstr>Mental Health  </vt:lpstr>
      <vt:lpstr>Leading Causes of Death </vt:lpstr>
      <vt:lpstr>Lifestyle Factors</vt:lpstr>
      <vt:lpstr>Causes of Chronic Diseases </vt:lpstr>
      <vt:lpstr> </vt:lpstr>
      <vt:lpstr>Lifestyle Related Diseases   </vt:lpstr>
      <vt:lpstr>US Healthcare Costs </vt:lpstr>
      <vt:lpstr>Global Healthcare Costs </vt:lpstr>
      <vt:lpstr>Time for Change </vt:lpstr>
      <vt:lpstr>Where is the Evidence? </vt:lpstr>
      <vt:lpstr>Where is the Evidence? </vt:lpstr>
      <vt:lpstr>Where is the Evidence? </vt:lpstr>
      <vt:lpstr>“An ounce of prevention is worth a pound of cure.”   ~ Benjamin Franklin </vt:lpstr>
      <vt:lpstr> “If we could give every individual the right amount of nourishment and exercise, not too little and not too much, we would have found the safest way to health.” ~ Hippocrates </vt:lpstr>
      <vt:lpstr>Lifestyle Medicine </vt:lpstr>
      <vt:lpstr>Lifestyle Medicine </vt:lpstr>
      <vt:lpstr>Lifestyle Medicine </vt:lpstr>
      <vt:lpstr>Lifestyle Medicine </vt:lpstr>
      <vt:lpstr>Lifestyle Medicine Interventions </vt:lpstr>
      <vt:lpstr>Lifestyle Medicine Interventions </vt:lpstr>
      <vt:lpstr>Lifestyle Medicine Interventions </vt:lpstr>
      <vt:lpstr>Lifestyle Medicine Interventions </vt:lpstr>
      <vt:lpstr>Lifestyle Medicine Interventions </vt:lpstr>
      <vt:lpstr>Lifestyle Medicine Interventions </vt:lpstr>
      <vt:lpstr>Lifestyle Medicine Goals </vt:lpstr>
      <vt:lpstr>Trust </vt:lpstr>
      <vt:lpstr>Value of Lifestyle Medicine  </vt:lpstr>
      <vt:lpstr>Lifestyle Medicine Assessment </vt:lpstr>
      <vt:lpstr>Lifestyle Medicine Goals </vt:lpstr>
      <vt:lpstr>Lifestyle Medicine Goals </vt:lpstr>
      <vt:lpstr>Benefits of Lifestyle Medicine </vt:lpstr>
      <vt:lpstr>Benefits of Lifestyle Medicine </vt:lpstr>
      <vt:lpstr>Lifestyle Medicine Introduction </vt:lpstr>
      <vt:lpstr>Lifestyle Medicine Introduction </vt:lpstr>
      <vt:lpstr>Lifestyle Medicine Values </vt:lpstr>
      <vt:lpstr>Lifestyle Medicine Goals </vt:lpstr>
      <vt:lpstr>Lifestyle Medicine Assessment </vt:lpstr>
      <vt:lpstr>Barriers </vt:lpstr>
      <vt:lpstr>Burnout </vt:lpstr>
      <vt:lpstr>Burnout </vt:lpstr>
      <vt:lpstr>Self-Care for Healthcare  </vt:lpstr>
      <vt:lpstr>Lifestyle Medicine Application</vt:lpstr>
      <vt:lpstr>Lifestyle Medicine Application </vt:lpstr>
      <vt:lpstr>Lifestyle Medicine Application </vt:lpstr>
      <vt:lpstr>Lifestyle Medicine Application </vt:lpstr>
      <vt:lpstr>SMART Goals </vt:lpstr>
      <vt:lpstr>Motivational Interviewing </vt:lpstr>
      <vt:lpstr>Lifestyle Medicine Application </vt:lpstr>
      <vt:lpstr>Lifestyle Medicine Application </vt:lpstr>
      <vt:lpstr>Lifestyle Medicine </vt:lpstr>
      <vt:lpstr>Questions </vt:lpstr>
      <vt:lpstr>“Diseases and symptoms are the      body-mind-spirit’s attempt to solve      a problem.”   ~ John Travis </vt:lpstr>
      <vt:lpstr>St. Luke’s Physical Therapy Lifestyle Medicine Program </vt:lpstr>
      <vt:lpstr>References </vt:lpstr>
      <vt:lpstr>Thank You! </vt:lpstr>
      <vt:lpstr>Lifestyle Medicine </vt:lpstr>
      <vt:lpstr>Epigenetics </vt:lpstr>
      <vt:lpstr>Epigenetics </vt:lpstr>
      <vt:lpstr>Illness-Wellness Continuum </vt:lpstr>
      <vt:lpstr>Illness-Wellness Continuum </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DeBlasio, Maria</cp:lastModifiedBy>
  <cp:revision>26</cp:revision>
  <dcterms:created xsi:type="dcterms:W3CDTF">2013-05-03T03:00:51Z</dcterms:created>
  <dcterms:modified xsi:type="dcterms:W3CDTF">2024-02-20T23:44:58Z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ies>
</file>