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30"/>
  </p:notesMasterIdLst>
  <p:handoutMasterIdLst>
    <p:handoutMasterId r:id="rId31"/>
  </p:handoutMasterIdLst>
  <p:sldIdLst>
    <p:sldId id="257" r:id="rId5"/>
    <p:sldId id="262" r:id="rId6"/>
    <p:sldId id="260" r:id="rId7"/>
    <p:sldId id="258" r:id="rId8"/>
    <p:sldId id="261" r:id="rId9"/>
    <p:sldId id="263" r:id="rId10"/>
    <p:sldId id="298" r:id="rId11"/>
    <p:sldId id="299" r:id="rId12"/>
    <p:sldId id="300" r:id="rId13"/>
    <p:sldId id="264" r:id="rId14"/>
    <p:sldId id="289" r:id="rId15"/>
    <p:sldId id="265" r:id="rId16"/>
    <p:sldId id="281" r:id="rId17"/>
    <p:sldId id="295" r:id="rId18"/>
    <p:sldId id="285" r:id="rId19"/>
    <p:sldId id="290" r:id="rId20"/>
    <p:sldId id="302" r:id="rId21"/>
    <p:sldId id="291" r:id="rId22"/>
    <p:sldId id="301" r:id="rId23"/>
    <p:sldId id="303" r:id="rId24"/>
    <p:sldId id="286" r:id="rId25"/>
    <p:sldId id="297" r:id="rId26"/>
    <p:sldId id="276" r:id="rId27"/>
    <p:sldId id="305" r:id="rId28"/>
    <p:sldId id="277"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8F"/>
    <a:srgbClr val="FAC71C"/>
    <a:srgbClr val="005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AF8527-A926-4B03-A8B3-B6683F938C77}" v="2" dt="2024-05-09T23:45:41.4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4731" autoAdjust="0"/>
  </p:normalViewPr>
  <p:slideViewPr>
    <p:cSldViewPr>
      <p:cViewPr varScale="1">
        <p:scale>
          <a:sx n="102" d="100"/>
          <a:sy n="102" d="100"/>
        </p:scale>
        <p:origin x="1232" y="7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0" d="100"/>
          <a:sy n="70" d="100"/>
        </p:scale>
        <p:origin x="-328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ges, Lauren" userId="1cd35a9e-1cf0-4183-b203-c338515f5876" providerId="ADAL" clId="{17AF8527-A926-4B03-A8B3-B6683F938C77}"/>
    <pc:docChg chg="custSel modSld">
      <pc:chgData name="Garges, Lauren" userId="1cd35a9e-1cf0-4183-b203-c338515f5876" providerId="ADAL" clId="{17AF8527-A926-4B03-A8B3-B6683F938C77}" dt="2024-05-09T23:32:24.683" v="5" actId="1076"/>
      <pc:docMkLst>
        <pc:docMk/>
      </pc:docMkLst>
      <pc:sldChg chg="modSp mod">
        <pc:chgData name="Garges, Lauren" userId="1cd35a9e-1cf0-4183-b203-c338515f5876" providerId="ADAL" clId="{17AF8527-A926-4B03-A8B3-B6683F938C77}" dt="2024-05-09T23:30:13.065" v="1" actId="20577"/>
        <pc:sldMkLst>
          <pc:docMk/>
          <pc:sldMk cId="1808279973" sldId="276"/>
        </pc:sldMkLst>
        <pc:spChg chg="mod">
          <ac:chgData name="Garges, Lauren" userId="1cd35a9e-1cf0-4183-b203-c338515f5876" providerId="ADAL" clId="{17AF8527-A926-4B03-A8B3-B6683F938C77}" dt="2024-05-09T23:30:13.065" v="1" actId="20577"/>
          <ac:spMkLst>
            <pc:docMk/>
            <pc:sldMk cId="1808279973" sldId="276"/>
            <ac:spMk id="3" creationId="{FF0CFE35-BAB1-8A4A-9DE8-9B09448C1192}"/>
          </ac:spMkLst>
        </pc:spChg>
      </pc:sldChg>
      <pc:sldChg chg="addSp delSp modSp mod">
        <pc:chgData name="Garges, Lauren" userId="1cd35a9e-1cf0-4183-b203-c338515f5876" providerId="ADAL" clId="{17AF8527-A926-4B03-A8B3-B6683F938C77}" dt="2024-05-09T23:32:24.683" v="5" actId="1076"/>
        <pc:sldMkLst>
          <pc:docMk/>
          <pc:sldMk cId="2243346519" sldId="305"/>
        </pc:sldMkLst>
        <pc:picChg chg="del">
          <ac:chgData name="Garges, Lauren" userId="1cd35a9e-1cf0-4183-b203-c338515f5876" providerId="ADAL" clId="{17AF8527-A926-4B03-A8B3-B6683F938C77}" dt="2024-05-09T23:32:21.250" v="4" actId="478"/>
          <ac:picMkLst>
            <pc:docMk/>
            <pc:sldMk cId="2243346519" sldId="305"/>
            <ac:picMk id="3" creationId="{BA533A75-17FF-F55F-8839-9AE5A0C469F0}"/>
          </ac:picMkLst>
        </pc:picChg>
        <pc:picChg chg="add mod">
          <ac:chgData name="Garges, Lauren" userId="1cd35a9e-1cf0-4183-b203-c338515f5876" providerId="ADAL" clId="{17AF8527-A926-4B03-A8B3-B6683F938C77}" dt="2024-05-09T23:32:24.683" v="5" actId="1076"/>
          <ac:picMkLst>
            <pc:docMk/>
            <pc:sldMk cId="2243346519" sldId="305"/>
            <ac:picMk id="4" creationId="{50ECA4E9-2A38-030A-567D-503D9635A194}"/>
          </ac:picMkLst>
        </pc:picChg>
      </pc:sldChg>
    </pc:docChg>
  </pc:docChgLst>
  <pc:docChgLst>
    <pc:chgData name="Garges, Lauren" userId="1cd35a9e-1cf0-4183-b203-c338515f5876" providerId="ADAL" clId="{2C17ACF6-E852-4B92-AEE3-82EEEBE8EFC7}"/>
    <pc:docChg chg="modSld sldOrd">
      <pc:chgData name="Garges, Lauren" userId="1cd35a9e-1cf0-4183-b203-c338515f5876" providerId="ADAL" clId="{2C17ACF6-E852-4B92-AEE3-82EEEBE8EFC7}" dt="2024-05-09T16:47:25.988" v="3" actId="20577"/>
      <pc:docMkLst>
        <pc:docMk/>
      </pc:docMkLst>
      <pc:sldChg chg="ord">
        <pc:chgData name="Garges, Lauren" userId="1cd35a9e-1cf0-4183-b203-c338515f5876" providerId="ADAL" clId="{2C17ACF6-E852-4B92-AEE3-82EEEBE8EFC7}" dt="2024-05-09T16:46:02.720" v="1"/>
        <pc:sldMkLst>
          <pc:docMk/>
          <pc:sldMk cId="3847305746" sldId="265"/>
        </pc:sldMkLst>
      </pc:sldChg>
      <pc:sldChg chg="modSp mod">
        <pc:chgData name="Garges, Lauren" userId="1cd35a9e-1cf0-4183-b203-c338515f5876" providerId="ADAL" clId="{2C17ACF6-E852-4B92-AEE3-82EEEBE8EFC7}" dt="2024-05-09T16:47:25.988" v="3" actId="20577"/>
        <pc:sldMkLst>
          <pc:docMk/>
          <pc:sldMk cId="2797714872" sldId="302"/>
        </pc:sldMkLst>
        <pc:spChg chg="mod">
          <ac:chgData name="Garges, Lauren" userId="1cd35a9e-1cf0-4183-b203-c338515f5876" providerId="ADAL" clId="{2C17ACF6-E852-4B92-AEE3-82EEEBE8EFC7}" dt="2024-05-09T16:47:25.988" v="3" actId="20577"/>
          <ac:spMkLst>
            <pc:docMk/>
            <pc:sldMk cId="2797714872" sldId="302"/>
            <ac:spMk id="3" creationId="{4198B0D0-DDEF-5A5C-9B2A-D2DD6920C22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EE7877-3D6D-4BF6-8A7D-91BEA9C0B03D}" type="slidenum">
              <a:rPr lang="en-US" smtClean="0"/>
              <a:t>‹#›</a:t>
            </a:fld>
            <a:endParaRPr lang="en-US"/>
          </a:p>
        </p:txBody>
      </p:sp>
    </p:spTree>
    <p:extLst>
      <p:ext uri="{BB962C8B-B14F-4D97-AF65-F5344CB8AC3E}">
        <p14:creationId xmlns:p14="http://schemas.microsoft.com/office/powerpoint/2010/main" val="3130042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5FE42-B1B0-47D2-BDFD-F24A5A6FF1A8}" type="datetimeFigureOut">
              <a:rPr lang="en-US" smtClean="0"/>
              <a:t>5/9/2024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01D72F-D42B-45DA-A8F1-9FDF22A93D6F}" type="slidenum">
              <a:rPr lang="en-US" smtClean="0"/>
              <a:t>‹#›</a:t>
            </a:fld>
            <a:endParaRPr lang="en-US"/>
          </a:p>
        </p:txBody>
      </p:sp>
    </p:spTree>
    <p:extLst>
      <p:ext uri="{BB962C8B-B14F-4D97-AF65-F5344CB8AC3E}">
        <p14:creationId xmlns:p14="http://schemas.microsoft.com/office/powerpoint/2010/main" val="1202776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Innovative </a:t>
            </a:r>
            <a:r>
              <a:rPr lang="en-US" dirty="0" err="1"/>
              <a:t>initiave</a:t>
            </a:r>
            <a:r>
              <a:rPr lang="en-US" dirty="0"/>
              <a:t> borne from our patient population who requested </a:t>
            </a:r>
          </a:p>
        </p:txBody>
      </p:sp>
      <p:sp>
        <p:nvSpPr>
          <p:cNvPr id="4" name="Slide Number Placeholder 3"/>
          <p:cNvSpPr>
            <a:spLocks noGrp="1"/>
          </p:cNvSpPr>
          <p:nvPr>
            <p:ph type="sldNum" sz="quarter" idx="5"/>
          </p:nvPr>
        </p:nvSpPr>
        <p:spPr/>
        <p:txBody>
          <a:bodyPr/>
          <a:lstStyle/>
          <a:p>
            <a:fld id="{7001D72F-D42B-45DA-A8F1-9FDF22A93D6F}" type="slidenum">
              <a:rPr lang="en-US" smtClean="0"/>
              <a:t>6</a:t>
            </a:fld>
            <a:endParaRPr lang="en-US"/>
          </a:p>
        </p:txBody>
      </p:sp>
    </p:spTree>
    <p:extLst>
      <p:ext uri="{BB962C8B-B14F-4D97-AF65-F5344CB8AC3E}">
        <p14:creationId xmlns:p14="http://schemas.microsoft.com/office/powerpoint/2010/main" val="286428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Pain with sex – don’t tell patient to just relax and have wine</a:t>
            </a:r>
          </a:p>
          <a:p>
            <a:endParaRPr lang="en-US" dirty="0"/>
          </a:p>
        </p:txBody>
      </p:sp>
      <p:sp>
        <p:nvSpPr>
          <p:cNvPr id="4" name="Slide Number Placeholder 3"/>
          <p:cNvSpPr>
            <a:spLocks noGrp="1"/>
          </p:cNvSpPr>
          <p:nvPr>
            <p:ph type="sldNum" sz="quarter" idx="5"/>
          </p:nvPr>
        </p:nvSpPr>
        <p:spPr/>
        <p:txBody>
          <a:bodyPr/>
          <a:lstStyle/>
          <a:p>
            <a:fld id="{7001D72F-D42B-45DA-A8F1-9FDF22A93D6F}" type="slidenum">
              <a:rPr lang="en-US" smtClean="0"/>
              <a:t>16</a:t>
            </a:fld>
            <a:endParaRPr lang="en-US"/>
          </a:p>
        </p:txBody>
      </p:sp>
    </p:spTree>
    <p:extLst>
      <p:ext uri="{BB962C8B-B14F-4D97-AF65-F5344CB8AC3E}">
        <p14:creationId xmlns:p14="http://schemas.microsoft.com/office/powerpoint/2010/main" val="1744247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Treatment – manual therapy, PFMT, electrical stimulation/TENS, dilator training</a:t>
            </a:r>
          </a:p>
        </p:txBody>
      </p:sp>
      <p:sp>
        <p:nvSpPr>
          <p:cNvPr id="4" name="Slide Number Placeholder 3"/>
          <p:cNvSpPr>
            <a:spLocks noGrp="1"/>
          </p:cNvSpPr>
          <p:nvPr>
            <p:ph type="sldNum" sz="quarter" idx="5"/>
          </p:nvPr>
        </p:nvSpPr>
        <p:spPr/>
        <p:txBody>
          <a:bodyPr/>
          <a:lstStyle/>
          <a:p>
            <a:fld id="{7001D72F-D42B-45DA-A8F1-9FDF22A93D6F}" type="slidenum">
              <a:rPr lang="en-US" smtClean="0"/>
              <a:t>17</a:t>
            </a:fld>
            <a:endParaRPr lang="en-US"/>
          </a:p>
        </p:txBody>
      </p:sp>
    </p:spTree>
    <p:extLst>
      <p:ext uri="{BB962C8B-B14F-4D97-AF65-F5344CB8AC3E}">
        <p14:creationId xmlns:p14="http://schemas.microsoft.com/office/powerpoint/2010/main" val="1757932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assume that patient is ready to return to running just b/c soft tissue healing has likely occurred by this point. Individual and based on motor control, strength and ability of deep core muscles to coordinate together </a:t>
            </a:r>
          </a:p>
          <a:p>
            <a:endParaRPr lang="en-US" dirty="0"/>
          </a:p>
          <a:p>
            <a:r>
              <a:rPr lang="en-US" dirty="0"/>
              <a:t> 33 were included in this scoping review. Most studies stated that RTS postpartum can begin once 'medically safe', around 6 weeks postpartum, but this term was generally left undefined. In addition, most studies recommended engaging in 150 min of moderate-vigorous physical activity per week after 6 weeks postpartum, but the type of exercise recommended was often non-specific.</a:t>
            </a:r>
          </a:p>
          <a:p>
            <a:endParaRPr lang="en-US" dirty="0"/>
          </a:p>
          <a:p>
            <a:r>
              <a:rPr lang="en-US" dirty="0"/>
              <a:t>Conclusion: A lack of consistent, evidence-based guidelines exist for RTA or RTS postpartum. Multiple evidence gaps require additional research to inform patient and activity specific guidelines for a safe and successful RTA or RTS postpartum.</a:t>
            </a:r>
          </a:p>
        </p:txBody>
      </p:sp>
      <p:sp>
        <p:nvSpPr>
          <p:cNvPr id="4" name="Slide Number Placeholder 3"/>
          <p:cNvSpPr>
            <a:spLocks noGrp="1"/>
          </p:cNvSpPr>
          <p:nvPr>
            <p:ph type="sldNum" sz="quarter" idx="5"/>
          </p:nvPr>
        </p:nvSpPr>
        <p:spPr/>
        <p:txBody>
          <a:bodyPr/>
          <a:lstStyle/>
          <a:p>
            <a:fld id="{7001D72F-D42B-45DA-A8F1-9FDF22A93D6F}" type="slidenum">
              <a:rPr lang="en-US" smtClean="0"/>
              <a:t>18</a:t>
            </a:fld>
            <a:endParaRPr lang="en-US"/>
          </a:p>
        </p:txBody>
      </p:sp>
    </p:spTree>
    <p:extLst>
      <p:ext uri="{BB962C8B-B14F-4D97-AF65-F5344CB8AC3E}">
        <p14:creationId xmlns:p14="http://schemas.microsoft.com/office/powerpoint/2010/main" val="3696145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01D72F-D42B-45DA-A8F1-9FDF22A93D6F}" type="slidenum">
              <a:rPr lang="en-US" smtClean="0"/>
              <a:t>19</a:t>
            </a:fld>
            <a:endParaRPr lang="en-US"/>
          </a:p>
        </p:txBody>
      </p:sp>
    </p:spTree>
    <p:extLst>
      <p:ext uri="{BB962C8B-B14F-4D97-AF65-F5344CB8AC3E}">
        <p14:creationId xmlns:p14="http://schemas.microsoft.com/office/powerpoint/2010/main" val="509127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total number of women including female athletes who will undergo surgery for correction of pelvic organ prolapse alone is expected to increase by ~48% over the next four decades.</a:t>
            </a:r>
          </a:p>
          <a:p>
            <a:endParaRPr lang="en-US" dirty="0"/>
          </a:p>
          <a:p>
            <a:r>
              <a:rPr lang="en-US" dirty="0"/>
              <a:t>Prevalent postpartum conditions including musculoskeletal pain, urinary incontinence, abdominal separation, and pelvic organ prolapse are factors that may limit physical performance and safe return to sport.11 Christopher et al. and de Mattos Lourenco et al. have found that more than one-third of postpartum runners experience pain upon their return as well as some form of urinary incontinence</a:t>
            </a:r>
          </a:p>
        </p:txBody>
      </p:sp>
      <p:sp>
        <p:nvSpPr>
          <p:cNvPr id="4" name="Slide Number Placeholder 3"/>
          <p:cNvSpPr>
            <a:spLocks noGrp="1"/>
          </p:cNvSpPr>
          <p:nvPr>
            <p:ph type="sldNum" sz="quarter" idx="5"/>
          </p:nvPr>
        </p:nvSpPr>
        <p:spPr/>
        <p:txBody>
          <a:bodyPr/>
          <a:lstStyle/>
          <a:p>
            <a:fld id="{7001D72F-D42B-45DA-A8F1-9FDF22A93D6F}" type="slidenum">
              <a:rPr lang="en-US" smtClean="0"/>
              <a:t>20</a:t>
            </a:fld>
            <a:endParaRPr lang="en-US"/>
          </a:p>
        </p:txBody>
      </p:sp>
    </p:spTree>
    <p:extLst>
      <p:ext uri="{BB962C8B-B14F-4D97-AF65-F5344CB8AC3E}">
        <p14:creationId xmlns:p14="http://schemas.microsoft.com/office/powerpoint/2010/main" val="2815083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01D72F-D42B-45DA-A8F1-9FDF22A93D6F}" type="slidenum">
              <a:rPr lang="en-US" smtClean="0"/>
              <a:t>22</a:t>
            </a:fld>
            <a:endParaRPr lang="en-US"/>
          </a:p>
        </p:txBody>
      </p:sp>
    </p:spTree>
    <p:extLst>
      <p:ext uri="{BB962C8B-B14F-4D97-AF65-F5344CB8AC3E}">
        <p14:creationId xmlns:p14="http://schemas.microsoft.com/office/powerpoint/2010/main" val="3752289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01D72F-D42B-45DA-A8F1-9FDF22A93D6F}" type="slidenum">
              <a:rPr lang="en-US" smtClean="0"/>
              <a:t>23</a:t>
            </a:fld>
            <a:endParaRPr lang="en-US"/>
          </a:p>
        </p:txBody>
      </p:sp>
    </p:spTree>
    <p:extLst>
      <p:ext uri="{BB962C8B-B14F-4D97-AF65-F5344CB8AC3E}">
        <p14:creationId xmlns:p14="http://schemas.microsoft.com/office/powerpoint/2010/main" val="2782558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01D72F-D42B-45DA-A8F1-9FDF22A93D6F}" type="slidenum">
              <a:rPr lang="en-US" smtClean="0"/>
              <a:t>24</a:t>
            </a:fld>
            <a:endParaRPr lang="en-US"/>
          </a:p>
        </p:txBody>
      </p:sp>
    </p:spTree>
    <p:extLst>
      <p:ext uri="{BB962C8B-B14F-4D97-AF65-F5344CB8AC3E}">
        <p14:creationId xmlns:p14="http://schemas.microsoft.com/office/powerpoint/2010/main" val="273875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01D72F-D42B-45DA-A8F1-9FDF22A93D6F}" type="slidenum">
              <a:rPr lang="en-US" smtClean="0"/>
              <a:t>7</a:t>
            </a:fld>
            <a:endParaRPr lang="en-US"/>
          </a:p>
        </p:txBody>
      </p:sp>
    </p:spTree>
    <p:extLst>
      <p:ext uri="{BB962C8B-B14F-4D97-AF65-F5344CB8AC3E}">
        <p14:creationId xmlns:p14="http://schemas.microsoft.com/office/powerpoint/2010/main" val="1234292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01D72F-D42B-45DA-A8F1-9FDF22A93D6F}" type="slidenum">
              <a:rPr lang="en-US" smtClean="0"/>
              <a:t>8</a:t>
            </a:fld>
            <a:endParaRPr lang="en-US"/>
          </a:p>
        </p:txBody>
      </p:sp>
    </p:spTree>
    <p:extLst>
      <p:ext uri="{BB962C8B-B14F-4D97-AF65-F5344CB8AC3E}">
        <p14:creationId xmlns:p14="http://schemas.microsoft.com/office/powerpoint/2010/main" val="3513928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01D72F-D42B-45DA-A8F1-9FDF22A93D6F}" type="slidenum">
              <a:rPr lang="en-US" smtClean="0"/>
              <a:t>9</a:t>
            </a:fld>
            <a:endParaRPr lang="en-US"/>
          </a:p>
        </p:txBody>
      </p:sp>
    </p:spTree>
    <p:extLst>
      <p:ext uri="{BB962C8B-B14F-4D97-AF65-F5344CB8AC3E}">
        <p14:creationId xmlns:p14="http://schemas.microsoft.com/office/powerpoint/2010/main" val="1895391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postpartum physical therapy is a service that is often overlooked, underutilized, or simply unknown. There are a lot of common myths that keep people from seeking out the help of a postpartum PT. Let’s bust those myths now, and get you on your way to recovery.</a:t>
            </a:r>
          </a:p>
          <a:p>
            <a:endParaRPr lang="en-US" dirty="0"/>
          </a:p>
          <a:p>
            <a:r>
              <a:rPr lang="en-US" dirty="0"/>
              <a:t>There is a ton of evidence that support patients coming to PT as a preventative measure (1Trusted Source, 2Trusted Source, 3). If you’re able to talk with a provider or establish care prior to having symptoms (like pain, leaking, prolapse, </a:t>
            </a:r>
            <a:r>
              <a:rPr lang="en-US" dirty="0" err="1"/>
              <a:t>etc</a:t>
            </a:r>
            <a:r>
              <a:rPr lang="en-US" dirty="0"/>
              <a:t>), we can help decrease the risk or severity of those things happening and also improve recovery. </a:t>
            </a:r>
          </a:p>
          <a:p>
            <a:endParaRPr lang="en-US" dirty="0"/>
          </a:p>
          <a:p>
            <a:r>
              <a:rPr lang="lt-LT" dirty="0"/>
              <a:t>Romeikienė KE, Bartkevičienė D. Pelvic-Floor Dysfunction Prevention in Prepartum and Postpartum Periods. Medicina (Kaunas). 2021 Apr 16;57(4):387. doi: 10.3390/medicina57040387. PMID: 33923810; PMCID: PMC8073097.</a:t>
            </a:r>
            <a:endParaRPr lang="en-US" dirty="0"/>
          </a:p>
          <a:p>
            <a:r>
              <a:rPr lang="en-US" dirty="0"/>
              <a:t>Ren, S., Gao, Y., Yang, Z., Li, J., Xuan, R., Liu, J., Chen, X. and </a:t>
            </a:r>
            <a:r>
              <a:rPr lang="en-US" dirty="0" err="1"/>
              <a:t>Thirupathi</a:t>
            </a:r>
            <a:r>
              <a:rPr lang="en-US" dirty="0"/>
              <a:t>, A. (2020) ‘The Effect of Pelvic Floor Muscle Training on Pelvic Floor Dysfunction in Pregnant and Postpartum Women’, Physical Activity and Health, 4(1), p. 130–141. Available at: https://doi.org/10.5334/paah.64.</a:t>
            </a:r>
          </a:p>
        </p:txBody>
      </p:sp>
      <p:sp>
        <p:nvSpPr>
          <p:cNvPr id="4" name="Slide Number Placeholder 3"/>
          <p:cNvSpPr>
            <a:spLocks noGrp="1"/>
          </p:cNvSpPr>
          <p:nvPr>
            <p:ph type="sldNum" sz="quarter" idx="5"/>
          </p:nvPr>
        </p:nvSpPr>
        <p:spPr/>
        <p:txBody>
          <a:bodyPr/>
          <a:lstStyle/>
          <a:p>
            <a:fld id="{7001D72F-D42B-45DA-A8F1-9FDF22A93D6F}" type="slidenum">
              <a:rPr lang="en-US" smtClean="0"/>
              <a:t>10</a:t>
            </a:fld>
            <a:endParaRPr lang="en-US"/>
          </a:p>
        </p:txBody>
      </p:sp>
    </p:spTree>
    <p:extLst>
      <p:ext uri="{BB962C8B-B14F-4D97-AF65-F5344CB8AC3E}">
        <p14:creationId xmlns:p14="http://schemas.microsoft.com/office/powerpoint/2010/main" val="208814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01D72F-D42B-45DA-A8F1-9FDF22A93D6F}" type="slidenum">
              <a:rPr lang="en-US" smtClean="0"/>
              <a:t>11</a:t>
            </a:fld>
            <a:endParaRPr lang="en-US"/>
          </a:p>
        </p:txBody>
      </p:sp>
    </p:spTree>
    <p:extLst>
      <p:ext uri="{BB962C8B-B14F-4D97-AF65-F5344CB8AC3E}">
        <p14:creationId xmlns:p14="http://schemas.microsoft.com/office/powerpoint/2010/main" val="3275654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Childbirth is both medical and musculoskeletal event </a:t>
            </a:r>
          </a:p>
        </p:txBody>
      </p:sp>
      <p:sp>
        <p:nvSpPr>
          <p:cNvPr id="4" name="Slide Number Placeholder 3"/>
          <p:cNvSpPr>
            <a:spLocks noGrp="1"/>
          </p:cNvSpPr>
          <p:nvPr>
            <p:ph type="sldNum" sz="quarter" idx="5"/>
          </p:nvPr>
        </p:nvSpPr>
        <p:spPr/>
        <p:txBody>
          <a:bodyPr/>
          <a:lstStyle/>
          <a:p>
            <a:fld id="{7001D72F-D42B-45DA-A8F1-9FDF22A93D6F}" type="slidenum">
              <a:rPr lang="en-US" smtClean="0"/>
              <a:t>12</a:t>
            </a:fld>
            <a:endParaRPr lang="en-US"/>
          </a:p>
        </p:txBody>
      </p:sp>
    </p:spTree>
    <p:extLst>
      <p:ext uri="{BB962C8B-B14F-4D97-AF65-F5344CB8AC3E}">
        <p14:creationId xmlns:p14="http://schemas.microsoft.com/office/powerpoint/2010/main" val="1277096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a:p>
            <a:pPr marL="228600" indent="-228600">
              <a:buAutoNum type="arabicPeriod"/>
            </a:pPr>
            <a:r>
              <a:rPr lang="en-US" dirty="0"/>
              <a:t>Identifying the underlying cause </a:t>
            </a:r>
          </a:p>
          <a:p>
            <a:pPr marL="228600" indent="-228600">
              <a:buAutoNum type="arabicPeriod"/>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Don’t tell patient to just do </a:t>
            </a:r>
            <a:r>
              <a:rPr lang="en-US" dirty="0" err="1"/>
              <a:t>kegels</a:t>
            </a:r>
            <a:r>
              <a:rPr lang="en-US" dirty="0"/>
              <a:t> unless the PFM has been fully assessed to ensure both contract and relax</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7001D72F-D42B-45DA-A8F1-9FDF22A93D6F}" type="slidenum">
              <a:rPr lang="en-US" smtClean="0"/>
              <a:t>13</a:t>
            </a:fld>
            <a:endParaRPr lang="en-US"/>
          </a:p>
        </p:txBody>
      </p:sp>
    </p:spTree>
    <p:extLst>
      <p:ext uri="{BB962C8B-B14F-4D97-AF65-F5344CB8AC3E}">
        <p14:creationId xmlns:p14="http://schemas.microsoft.com/office/powerpoint/2010/main" val="338500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01D72F-D42B-45DA-A8F1-9FDF22A93D6F}" type="slidenum">
              <a:rPr lang="en-US" smtClean="0"/>
              <a:t>15</a:t>
            </a:fld>
            <a:endParaRPr lang="en-US"/>
          </a:p>
        </p:txBody>
      </p:sp>
    </p:spTree>
    <p:extLst>
      <p:ext uri="{BB962C8B-B14F-4D97-AF65-F5344CB8AC3E}">
        <p14:creationId xmlns:p14="http://schemas.microsoft.com/office/powerpoint/2010/main" val="1547790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66950"/>
            <a:ext cx="7772400" cy="17113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4019550"/>
            <a:ext cx="6400800" cy="552450"/>
          </a:xfrm>
        </p:spPr>
        <p:txBody>
          <a:bodyPr anchor="ctr" anchorCtr="0">
            <a:normAutofit/>
          </a:bodyPr>
          <a:lstStyle>
            <a:lvl1pPr marL="0" indent="0" algn="ct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03535" y="467534"/>
            <a:ext cx="3136928" cy="1799416"/>
          </a:xfrm>
          <a:prstGeom prst="rect">
            <a:avLst/>
          </a:prstGeom>
        </p:spPr>
      </p:pic>
      <p:sp>
        <p:nvSpPr>
          <p:cNvPr id="38" name="Frame 37"/>
          <p:cNvSpPr/>
          <p:nvPr userDrawn="1"/>
        </p:nvSpPr>
        <p:spPr>
          <a:xfrm>
            <a:off x="304800" y="285750"/>
            <a:ext cx="8534399" cy="4572000"/>
          </a:xfrm>
          <a:prstGeom prst="frame">
            <a:avLst>
              <a:gd name="adj1" fmla="val 3956"/>
            </a:avLst>
          </a:prstGeom>
          <a:solidFill>
            <a:srgbClr val="005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p:cNvSpPr/>
          <p:nvPr userDrawn="1"/>
        </p:nvSpPr>
        <p:spPr>
          <a:xfrm>
            <a:off x="228600" y="1200150"/>
            <a:ext cx="3048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8610600" y="1200150"/>
            <a:ext cx="3048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022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47388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41637" y="3712869"/>
            <a:ext cx="1379235" cy="791162"/>
          </a:xfrm>
          <a:prstGeom prst="rect">
            <a:avLst/>
          </a:prstGeom>
        </p:spPr>
      </p:pic>
      <p:sp>
        <p:nvSpPr>
          <p:cNvPr id="7" name="Rectangle 6"/>
          <p:cNvSpPr/>
          <p:nvPr userDrawn="1"/>
        </p:nvSpPr>
        <p:spPr>
          <a:xfrm>
            <a:off x="6629400" y="186060"/>
            <a:ext cx="2057400" cy="4443089"/>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06375"/>
            <a:ext cx="2057400" cy="438785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429150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62328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3618B7-DDA4-48C1-B2B4-FEC7CDC307AC}"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Tree>
    <p:extLst>
      <p:ext uri="{BB962C8B-B14F-4D97-AF65-F5344CB8AC3E}">
        <p14:creationId xmlns:p14="http://schemas.microsoft.com/office/powerpoint/2010/main" val="299984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3618B7-DDA4-48C1-B2B4-FEC7CDC307AC}"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52297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3618B7-DDA4-48C1-B2B4-FEC7CDC307AC}" type="datetimeFigureOut">
              <a:rPr lang="en-US" smtClean="0"/>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73447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3618B7-DDA4-48C1-B2B4-FEC7CDC307AC}" type="datetimeFigureOut">
              <a:rPr lang="en-US" smtClean="0"/>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50338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
        <p:nvSpPr>
          <p:cNvPr id="2" name="Date Placeholder 1"/>
          <p:cNvSpPr>
            <a:spLocks noGrp="1"/>
          </p:cNvSpPr>
          <p:nvPr>
            <p:ph type="dt" sz="half" idx="10"/>
          </p:nvPr>
        </p:nvSpPr>
        <p:spPr/>
        <p:txBody>
          <a:bodyPr/>
          <a:lstStyle/>
          <a:p>
            <a:fld id="{F33618B7-DDA4-48C1-B2B4-FEC7CDC307AC}" type="datetimeFigureOut">
              <a:rPr lang="en-US" smtClean="0"/>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856079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
        <p:nvSpPr>
          <p:cNvPr id="9" name="Rectangle 8"/>
          <p:cNvSpPr/>
          <p:nvPr userDrawn="1"/>
        </p:nvSpPr>
        <p:spPr>
          <a:xfrm>
            <a:off x="443144" y="209550"/>
            <a:ext cx="3048000" cy="838200"/>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3618B7-DDA4-48C1-B2B4-FEC7CDC307AC}"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60206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
        <p:nvSpPr>
          <p:cNvPr id="2" name="Title 1"/>
          <p:cNvSpPr>
            <a:spLocks noGrp="1"/>
          </p:cNvSpPr>
          <p:nvPr>
            <p:ph type="title"/>
          </p:nvPr>
        </p:nvSpPr>
        <p:spPr>
          <a:xfrm>
            <a:off x="1792288" y="3600450"/>
            <a:ext cx="5486400" cy="425450"/>
          </a:xfrm>
        </p:spPr>
        <p:txBody>
          <a:bodyPr anchor="b"/>
          <a:lstStyle>
            <a:lvl1pPr algn="l">
              <a:defRPr sz="20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3618B7-DDA4-48C1-B2B4-FEC7CDC307AC}"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404464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57200" y="209550"/>
            <a:ext cx="8229600" cy="838200"/>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00282" y="4248150"/>
            <a:ext cx="1379235" cy="791162"/>
          </a:xfrm>
          <a:prstGeom prst="rect">
            <a:avLst/>
          </a:prstGeom>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33618B7-DDA4-48C1-B2B4-FEC7CDC307AC}" type="datetimeFigureOut">
              <a:rPr lang="en-US" smtClean="0"/>
              <a:t>5/9/2024</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4AC28E3-00D6-4682-BCAB-2932672799A0}" type="slidenum">
              <a:rPr lang="en-US" smtClean="0"/>
              <a:t>‹#›</a:t>
            </a:fld>
            <a:endParaRPr lang="en-US"/>
          </a:p>
        </p:txBody>
      </p:sp>
    </p:spTree>
    <p:extLst>
      <p:ext uri="{BB962C8B-B14F-4D97-AF65-F5344CB8AC3E}">
        <p14:creationId xmlns:p14="http://schemas.microsoft.com/office/powerpoint/2010/main" val="124579501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rgbClr val="FAC71C"/>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hyperlink" Target="http://www.google.com/url?sa=i&amp;rct=j&amp;q=&amp;esrc=s&amp;source=images&amp;cd=&amp;cad=rja&amp;uact=8&amp;ved=0ahUKEwiukrWs3enVAhWl24MKHb0eBIIQjRwIBw&amp;url=http://sequencewiz.org/2014/09/17/yoga-for-pelvic-floor-muscles/&amp;psig=AFQjCNE-F-pZFrz-_zMx_uqQzE0Ov1dd2g&amp;ust=1503452949981202" TargetMode="External"/><Relationship Id="rId1" Type="http://schemas.openxmlformats.org/officeDocument/2006/relationships/slideLayout" Target="../slideLayouts/slideLayout4.xml"/><Relationship Id="rId6" Type="http://schemas.openxmlformats.org/officeDocument/2006/relationships/hyperlink" Target="http://sequencewiz.org/2014/09/17/yoga-for-pelvic-floor-muscles/" TargetMode="External"/><Relationship Id="rId5" Type="http://schemas.openxmlformats.org/officeDocument/2006/relationships/image" Target="../media/image4.png"/><Relationship Id="rId4" Type="http://schemas.openxmlformats.org/officeDocument/2006/relationships/hyperlink" Target="http://www.google.com/url?sa=i&amp;rct=j&amp;q=&amp;esrc=s&amp;source=images&amp;cd=&amp;cad=rja&amp;uact=8&amp;ved=0ahUKEwj7xNq33enVAhXh44MKHU5qB0wQjRwIBw&amp;url=http://sequencewiz.org/2014/09/17/yoga-for-pelvic-floor-muscles/&amp;psig=AFQjCNE-F-pZFrz-_zMx_uqQzE0Ov1dd2g&amp;ust=1503452949981202"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600" dirty="0">
                <a:solidFill>
                  <a:srgbClr val="FF0000"/>
                </a:solidFill>
                <a:effectLst/>
                <a:latin typeface="Calibri" panose="020F0502020204030204" pitchFamily="34" charset="0"/>
                <a:ea typeface="Times New Roman" panose="02020603050405020304" pitchFamily="18" charset="0"/>
              </a:rPr>
              <a:t>Postpartum Physical Therapy Initiative - Raising the bar in Postpartum Recovery </a:t>
            </a:r>
            <a:br>
              <a:rPr lang="en-US" sz="1800" dirty="0">
                <a:effectLst/>
                <a:latin typeface="Calibri" panose="020F0502020204030204" pitchFamily="34" charset="0"/>
                <a:ea typeface="Times New Roman" panose="02020603050405020304" pitchFamily="18" charset="0"/>
              </a:rPr>
            </a:br>
            <a:endParaRPr lang="en-US" dirty="0"/>
          </a:p>
        </p:txBody>
      </p:sp>
      <p:sp>
        <p:nvSpPr>
          <p:cNvPr id="3" name="Subtitle 2"/>
          <p:cNvSpPr>
            <a:spLocks noGrp="1"/>
          </p:cNvSpPr>
          <p:nvPr>
            <p:ph type="subTitle" idx="1"/>
          </p:nvPr>
        </p:nvSpPr>
        <p:spPr/>
        <p:txBody>
          <a:bodyPr/>
          <a:lstStyle/>
          <a:p>
            <a:r>
              <a:rPr lang="en-US" dirty="0"/>
              <a:t>Lauren Garges, PT, DPT, WCS, CAPP-Pelvic/OB</a:t>
            </a:r>
          </a:p>
        </p:txBody>
      </p:sp>
    </p:spTree>
    <p:extLst>
      <p:ext uri="{BB962C8B-B14F-4D97-AF65-F5344CB8AC3E}">
        <p14:creationId xmlns:p14="http://schemas.microsoft.com/office/powerpoint/2010/main" val="1969673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D1152-ABB2-1E70-8239-379FE1F2E2FD}"/>
              </a:ext>
            </a:extLst>
          </p:cNvPr>
          <p:cNvSpPr>
            <a:spLocks noGrp="1"/>
          </p:cNvSpPr>
          <p:nvPr>
            <p:ph type="title"/>
          </p:nvPr>
        </p:nvSpPr>
        <p:spPr/>
        <p:txBody>
          <a:bodyPr>
            <a:normAutofit/>
          </a:bodyPr>
          <a:lstStyle/>
          <a:p>
            <a:r>
              <a:rPr lang="en-US" dirty="0"/>
              <a:t>Should ALL patients be referred?</a:t>
            </a:r>
          </a:p>
        </p:txBody>
      </p:sp>
      <p:sp>
        <p:nvSpPr>
          <p:cNvPr id="3" name="Content Placeholder 2">
            <a:extLst>
              <a:ext uri="{FF2B5EF4-FFF2-40B4-BE49-F238E27FC236}">
                <a16:creationId xmlns:a16="http://schemas.microsoft.com/office/drawing/2014/main" id="{02E53BD4-60F5-9A9F-A62E-2A64DCA82906}"/>
              </a:ext>
            </a:extLst>
          </p:cNvPr>
          <p:cNvSpPr>
            <a:spLocks noGrp="1"/>
          </p:cNvSpPr>
          <p:nvPr>
            <p:ph idx="1"/>
          </p:nvPr>
        </p:nvSpPr>
        <p:spPr>
          <a:xfrm>
            <a:off x="457200" y="1200150"/>
            <a:ext cx="8382000" cy="3736975"/>
          </a:xfrm>
        </p:spPr>
        <p:txBody>
          <a:bodyPr>
            <a:normAutofit/>
          </a:bodyPr>
          <a:lstStyle/>
          <a:p>
            <a:pPr marL="0" indent="0" algn="ctr">
              <a:buNone/>
            </a:pPr>
            <a:r>
              <a:rPr lang="en-US" sz="4400" dirty="0"/>
              <a:t>YES!</a:t>
            </a:r>
          </a:p>
          <a:p>
            <a:pPr marL="0" indent="0" algn="ctr">
              <a:buNone/>
            </a:pPr>
            <a:endParaRPr lang="en-US" dirty="0"/>
          </a:p>
          <a:p>
            <a:r>
              <a:rPr lang="en-US" sz="2800" dirty="0"/>
              <a:t>WHY? OBGYN training does not include assessment of the musculoskeletal system of the postpartum female</a:t>
            </a:r>
          </a:p>
          <a:p>
            <a:pPr algn="ctr"/>
            <a:r>
              <a:rPr lang="en-US" sz="2800" dirty="0"/>
              <a:t>Childbirth is both a medical AND musculoskeletal event</a:t>
            </a:r>
          </a:p>
          <a:p>
            <a:endParaRPr lang="en-US" dirty="0"/>
          </a:p>
          <a:p>
            <a:endParaRPr lang="en-US" dirty="0"/>
          </a:p>
        </p:txBody>
      </p:sp>
    </p:spTree>
    <p:extLst>
      <p:ext uri="{BB962C8B-B14F-4D97-AF65-F5344CB8AC3E}">
        <p14:creationId xmlns:p14="http://schemas.microsoft.com/office/powerpoint/2010/main" val="542804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7731C-9C58-6B4B-90F1-FBA9D401D067}"/>
              </a:ext>
            </a:extLst>
          </p:cNvPr>
          <p:cNvSpPr>
            <a:spLocks noGrp="1"/>
          </p:cNvSpPr>
          <p:nvPr>
            <p:ph type="title"/>
          </p:nvPr>
        </p:nvSpPr>
        <p:spPr/>
        <p:txBody>
          <a:bodyPr/>
          <a:lstStyle/>
          <a:p>
            <a:r>
              <a:rPr lang="en-US" dirty="0"/>
              <a:t>6-week myth</a:t>
            </a:r>
          </a:p>
        </p:txBody>
      </p:sp>
      <p:sp>
        <p:nvSpPr>
          <p:cNvPr id="3" name="Content Placeholder 2">
            <a:extLst>
              <a:ext uri="{FF2B5EF4-FFF2-40B4-BE49-F238E27FC236}">
                <a16:creationId xmlns:a16="http://schemas.microsoft.com/office/drawing/2014/main" id="{22329DC5-697B-494F-C1BE-03F54578AD6F}"/>
              </a:ext>
            </a:extLst>
          </p:cNvPr>
          <p:cNvSpPr>
            <a:spLocks noGrp="1"/>
          </p:cNvSpPr>
          <p:nvPr>
            <p:ph idx="1"/>
          </p:nvPr>
        </p:nvSpPr>
        <p:spPr/>
        <p:txBody>
          <a:bodyPr>
            <a:normAutofit fontScale="85000" lnSpcReduction="20000"/>
          </a:bodyPr>
          <a:lstStyle/>
          <a:p>
            <a:r>
              <a:rPr lang="en-US" dirty="0"/>
              <a:t>Tissue healing </a:t>
            </a:r>
          </a:p>
          <a:p>
            <a:pPr marL="457200" lvl="1" indent="0">
              <a:buNone/>
            </a:pPr>
            <a:r>
              <a:rPr lang="en-US" dirty="0">
                <a:sym typeface="Wingdings" panose="05000000000000000000" pitchFamily="2" charset="2"/>
              </a:rPr>
              <a:t> 	</a:t>
            </a:r>
            <a:r>
              <a:rPr lang="en-US" dirty="0"/>
              <a:t> Complete</a:t>
            </a:r>
          </a:p>
          <a:p>
            <a:r>
              <a:rPr lang="en-US" dirty="0"/>
              <a:t>Muscle tone, strength, length, endurance</a:t>
            </a:r>
          </a:p>
          <a:p>
            <a:pPr marL="0" indent="0">
              <a:buNone/>
            </a:pPr>
            <a:r>
              <a:rPr lang="en-US" dirty="0"/>
              <a:t>	 </a:t>
            </a:r>
            <a:r>
              <a:rPr lang="en-US" dirty="0">
                <a:sym typeface="Wingdings" panose="05000000000000000000" pitchFamily="2" charset="2"/>
              </a:rPr>
              <a:t>It depends </a:t>
            </a:r>
          </a:p>
          <a:p>
            <a:r>
              <a:rPr lang="en-US" dirty="0">
                <a:sym typeface="Wingdings" panose="05000000000000000000" pitchFamily="2" charset="2"/>
              </a:rPr>
              <a:t>Core stability and coordination</a:t>
            </a:r>
          </a:p>
          <a:p>
            <a:pPr marL="0" indent="0">
              <a:buNone/>
            </a:pPr>
            <a:r>
              <a:rPr lang="en-US" dirty="0">
                <a:sym typeface="Wingdings" panose="05000000000000000000" pitchFamily="2" charset="2"/>
              </a:rPr>
              <a:t>	It depends</a:t>
            </a:r>
          </a:p>
          <a:p>
            <a:r>
              <a:rPr lang="en-US" dirty="0">
                <a:sym typeface="Wingdings" panose="05000000000000000000" pitchFamily="2" charset="2"/>
              </a:rPr>
              <a:t>Postural control and trunk stability</a:t>
            </a:r>
          </a:p>
          <a:p>
            <a:pPr marL="0" indent="0">
              <a:buNone/>
            </a:pPr>
            <a:r>
              <a:rPr lang="en-US" dirty="0">
                <a:sym typeface="Wingdings" panose="05000000000000000000" pitchFamily="2" charset="2"/>
              </a:rPr>
              <a:t>	 It depends</a:t>
            </a:r>
          </a:p>
        </p:txBody>
      </p:sp>
    </p:spTree>
    <p:extLst>
      <p:ext uri="{BB962C8B-B14F-4D97-AF65-F5344CB8AC3E}">
        <p14:creationId xmlns:p14="http://schemas.microsoft.com/office/powerpoint/2010/main" val="2315845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C9A82-B9A0-FA8C-ECF7-C991CECACB0D}"/>
              </a:ext>
            </a:extLst>
          </p:cNvPr>
          <p:cNvSpPr>
            <a:spLocks noGrp="1"/>
          </p:cNvSpPr>
          <p:nvPr>
            <p:ph type="title"/>
          </p:nvPr>
        </p:nvSpPr>
        <p:spPr/>
        <p:txBody>
          <a:bodyPr/>
          <a:lstStyle/>
          <a:p>
            <a:r>
              <a:rPr lang="en-US" dirty="0"/>
              <a:t>6-week myth</a:t>
            </a:r>
          </a:p>
        </p:txBody>
      </p:sp>
      <p:sp>
        <p:nvSpPr>
          <p:cNvPr id="3" name="Content Placeholder 2">
            <a:extLst>
              <a:ext uri="{FF2B5EF4-FFF2-40B4-BE49-F238E27FC236}">
                <a16:creationId xmlns:a16="http://schemas.microsoft.com/office/drawing/2014/main" id="{69266D24-4600-3523-6CEA-5589D4933D20}"/>
              </a:ext>
            </a:extLst>
          </p:cNvPr>
          <p:cNvSpPr>
            <a:spLocks noGrp="1"/>
          </p:cNvSpPr>
          <p:nvPr>
            <p:ph idx="1"/>
          </p:nvPr>
        </p:nvSpPr>
        <p:spPr/>
        <p:txBody>
          <a:bodyPr>
            <a:normAutofit/>
          </a:bodyPr>
          <a:lstStyle/>
          <a:p>
            <a:pPr marL="0" indent="0">
              <a:buNone/>
            </a:pPr>
            <a:endParaRPr lang="en-US" dirty="0"/>
          </a:p>
          <a:p>
            <a:pPr marL="0" indent="0" algn="ctr">
              <a:buNone/>
            </a:pPr>
            <a:r>
              <a:rPr lang="en-US" dirty="0"/>
              <a:t>From a physical therapy perspective, a patient would not return to full-blown sport or activity 6 weeks after a major musculoskeletal event with no rehabilitation</a:t>
            </a:r>
          </a:p>
        </p:txBody>
      </p:sp>
    </p:spTree>
    <p:extLst>
      <p:ext uri="{BB962C8B-B14F-4D97-AF65-F5344CB8AC3E}">
        <p14:creationId xmlns:p14="http://schemas.microsoft.com/office/powerpoint/2010/main" val="3847305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3176-00F8-6A9C-C794-FBAB0ED64FB3}"/>
              </a:ext>
            </a:extLst>
          </p:cNvPr>
          <p:cNvSpPr>
            <a:spLocks noGrp="1"/>
          </p:cNvSpPr>
          <p:nvPr>
            <p:ph type="title"/>
          </p:nvPr>
        </p:nvSpPr>
        <p:spPr/>
        <p:txBody>
          <a:bodyPr/>
          <a:lstStyle/>
          <a:p>
            <a:r>
              <a:rPr lang="en-US" dirty="0"/>
              <a:t>Consider</a:t>
            </a:r>
          </a:p>
        </p:txBody>
      </p:sp>
      <p:sp>
        <p:nvSpPr>
          <p:cNvPr id="3" name="Content Placeholder 2">
            <a:extLst>
              <a:ext uri="{FF2B5EF4-FFF2-40B4-BE49-F238E27FC236}">
                <a16:creationId xmlns:a16="http://schemas.microsoft.com/office/drawing/2014/main" id="{D937B552-2097-5015-E08E-41585ADCB5B3}"/>
              </a:ext>
            </a:extLst>
          </p:cNvPr>
          <p:cNvSpPr>
            <a:spLocks noGrp="1"/>
          </p:cNvSpPr>
          <p:nvPr>
            <p:ph idx="1"/>
          </p:nvPr>
        </p:nvSpPr>
        <p:spPr>
          <a:xfrm>
            <a:off x="457200" y="1063625"/>
            <a:ext cx="8229600" cy="3394075"/>
          </a:xfrm>
        </p:spPr>
        <p:txBody>
          <a:bodyPr>
            <a:noAutofit/>
          </a:bodyPr>
          <a:lstStyle/>
          <a:p>
            <a:pPr marL="0" indent="0" algn="ctr">
              <a:buNone/>
            </a:pPr>
            <a:endParaRPr lang="en-US" sz="2800" dirty="0"/>
          </a:p>
          <a:p>
            <a:pPr marL="0" indent="0" algn="ctr">
              <a:buNone/>
            </a:pPr>
            <a:r>
              <a:rPr lang="en-US" dirty="0"/>
              <a:t>What do you tell a patient with c/c stress urinary incontinence with laughing or exercise?</a:t>
            </a:r>
          </a:p>
        </p:txBody>
      </p:sp>
    </p:spTree>
    <p:extLst>
      <p:ext uri="{BB962C8B-B14F-4D97-AF65-F5344CB8AC3E}">
        <p14:creationId xmlns:p14="http://schemas.microsoft.com/office/powerpoint/2010/main" val="3289596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4FC82-2A14-B55D-9E9A-370F7CAF0213}"/>
              </a:ext>
            </a:extLst>
          </p:cNvPr>
          <p:cNvSpPr>
            <a:spLocks noGrp="1"/>
          </p:cNvSpPr>
          <p:nvPr>
            <p:ph type="title"/>
          </p:nvPr>
        </p:nvSpPr>
        <p:spPr/>
        <p:txBody>
          <a:bodyPr/>
          <a:lstStyle/>
          <a:p>
            <a:r>
              <a:rPr lang="en-US" dirty="0"/>
              <a:t>Kegels may not be the answer!</a:t>
            </a:r>
          </a:p>
        </p:txBody>
      </p:sp>
      <p:sp>
        <p:nvSpPr>
          <p:cNvPr id="3" name="Content Placeholder 2">
            <a:extLst>
              <a:ext uri="{FF2B5EF4-FFF2-40B4-BE49-F238E27FC236}">
                <a16:creationId xmlns:a16="http://schemas.microsoft.com/office/drawing/2014/main" id="{33A45600-AF22-355D-CB79-E6BC5A7D101F}"/>
              </a:ext>
            </a:extLst>
          </p:cNvPr>
          <p:cNvSpPr>
            <a:spLocks noGrp="1"/>
          </p:cNvSpPr>
          <p:nvPr>
            <p:ph sz="half" idx="1"/>
          </p:nvPr>
        </p:nvSpPr>
        <p:spPr/>
        <p:txBody>
          <a:bodyPr>
            <a:normAutofit/>
          </a:bodyPr>
          <a:lstStyle/>
          <a:p>
            <a:pPr eaLnBrk="1" hangingPunct="1">
              <a:buFont typeface="Wingdings" pitchFamily="2" charset="2"/>
              <a:buChar char="§"/>
            </a:pPr>
            <a:r>
              <a:rPr lang="en-US" altLang="en-US" dirty="0"/>
              <a:t>Too much mobility (droopy hammock)</a:t>
            </a:r>
          </a:p>
          <a:p>
            <a:pPr eaLnBrk="1" hangingPunct="1">
              <a:buFont typeface="Wingdings" pitchFamily="2" charset="2"/>
              <a:buChar char="§"/>
            </a:pPr>
            <a:r>
              <a:rPr lang="en-US" altLang="en-US" dirty="0"/>
              <a:t>Too much stability (taut hammock) </a:t>
            </a:r>
          </a:p>
          <a:p>
            <a:pPr eaLnBrk="1" hangingPunct="1">
              <a:buFont typeface="Wingdings" pitchFamily="2" charset="2"/>
              <a:buChar char="§"/>
            </a:pPr>
            <a:r>
              <a:rPr lang="en-US" altLang="en-US" dirty="0"/>
              <a:t>Optimum – muscle balance</a:t>
            </a:r>
          </a:p>
          <a:p>
            <a:endParaRPr lang="en-US" dirty="0"/>
          </a:p>
        </p:txBody>
      </p:sp>
      <p:pic>
        <p:nvPicPr>
          <p:cNvPr id="5" name="Content Placeholder 4" descr="Image result for tense pelvic floor">
            <a:hlinkClick r:id="rId2"/>
            <a:extLst>
              <a:ext uri="{FF2B5EF4-FFF2-40B4-BE49-F238E27FC236}">
                <a16:creationId xmlns:a16="http://schemas.microsoft.com/office/drawing/2014/main" id="{3C5C6988-1555-CD34-22FD-B18E6618631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62600" y="1271318"/>
            <a:ext cx="2057400" cy="13004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tense pelvic floor">
            <a:hlinkClick r:id="rId4"/>
            <a:extLst>
              <a:ext uri="{FF2B5EF4-FFF2-40B4-BE49-F238E27FC236}">
                <a16:creationId xmlns:a16="http://schemas.microsoft.com/office/drawing/2014/main" id="{BEB4AA86-57B7-52BD-4BF4-F173951631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8787" y="2672270"/>
            <a:ext cx="2057400" cy="10983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tense pelvic floor">
            <a:hlinkClick r:id="rId6"/>
            <a:extLst>
              <a:ext uri="{FF2B5EF4-FFF2-40B4-BE49-F238E27FC236}">
                <a16:creationId xmlns:a16="http://schemas.microsoft.com/office/drawing/2014/main" id="{8256D8C4-1F81-17EE-67BE-FD1C42199D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8787" y="3943350"/>
            <a:ext cx="1943100" cy="959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914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7B3A-CDE1-50BD-7D47-000E69B49720}"/>
              </a:ext>
            </a:extLst>
          </p:cNvPr>
          <p:cNvSpPr>
            <a:spLocks noGrp="1"/>
          </p:cNvSpPr>
          <p:nvPr>
            <p:ph type="title"/>
          </p:nvPr>
        </p:nvSpPr>
        <p:spPr/>
        <p:txBody>
          <a:bodyPr>
            <a:normAutofit/>
          </a:bodyPr>
          <a:lstStyle/>
          <a:p>
            <a:r>
              <a:rPr lang="en-US" sz="4400" dirty="0"/>
              <a:t>Urinary Incontinence</a:t>
            </a:r>
            <a:endParaRPr lang="en-US" dirty="0"/>
          </a:p>
        </p:txBody>
      </p:sp>
      <p:sp>
        <p:nvSpPr>
          <p:cNvPr id="3" name="Content Placeholder 2">
            <a:extLst>
              <a:ext uri="{FF2B5EF4-FFF2-40B4-BE49-F238E27FC236}">
                <a16:creationId xmlns:a16="http://schemas.microsoft.com/office/drawing/2014/main" id="{A82C8B87-420A-03CE-ACBA-F73B6D765D9E}"/>
              </a:ext>
            </a:extLst>
          </p:cNvPr>
          <p:cNvSpPr>
            <a:spLocks noGrp="1"/>
          </p:cNvSpPr>
          <p:nvPr>
            <p:ph idx="1"/>
          </p:nvPr>
        </p:nvSpPr>
        <p:spPr/>
        <p:txBody>
          <a:bodyPr>
            <a:normAutofit/>
          </a:bodyPr>
          <a:lstStyle/>
          <a:p>
            <a:pPr marL="0" indent="0">
              <a:buNone/>
            </a:pPr>
            <a:r>
              <a:rPr lang="en-US" i="1" dirty="0"/>
              <a:t>Urinary Leakage Incidence 47 % in first year pp</a:t>
            </a:r>
          </a:p>
          <a:p>
            <a:pPr marR="0" algn="l" rtl="0">
              <a:buSzPts val="3000"/>
              <a:buFont typeface="Arial" panose="020B0604020202020204" pitchFamily="34" charset="0"/>
              <a:buChar char="•"/>
            </a:pPr>
            <a:r>
              <a:rPr lang="en-US" sz="3000" dirty="0"/>
              <a:t>2016 Long cohort study – 76% of women who have UI at 3 months PP have incontinence symptoms 12 years </a:t>
            </a:r>
            <a:r>
              <a:rPr lang="en-US" sz="3000" b="0" i="0" u="none" strike="noStrike" kern="100" baseline="0" dirty="0">
                <a:solidFill>
                  <a:srgbClr val="000000"/>
                </a:solidFill>
                <a:latin typeface="Calibri" panose="020F0502020204030204" pitchFamily="34" charset="0"/>
              </a:rPr>
              <a:t>later.</a:t>
            </a:r>
            <a:r>
              <a:rPr lang="en-US" sz="3000" kern="100" baseline="30000" dirty="0">
                <a:solidFill>
                  <a:srgbClr val="000000"/>
                </a:solidFill>
                <a:latin typeface="Calibri" panose="020F0502020204030204" pitchFamily="34" charset="0"/>
              </a:rPr>
              <a:t>2</a:t>
            </a:r>
            <a:endParaRPr lang="en-US" sz="3000" b="0" i="0" u="none" strike="noStrike" kern="100" baseline="0" dirty="0">
              <a:solidFill>
                <a:srgbClr val="000000"/>
              </a:solidFill>
              <a:latin typeface="Calibri" panose="020F0502020204030204" pitchFamily="34" charset="0"/>
            </a:endParaRPr>
          </a:p>
          <a:p>
            <a:r>
              <a:rPr lang="en-US" sz="3000" dirty="0"/>
              <a:t>2019 Cochrane review – physical therapy 5-8 times more likely to eliminate UI </a:t>
            </a:r>
            <a:r>
              <a:rPr lang="en-US" sz="3000" b="0" i="0" u="none" strike="noStrike" kern="100" baseline="0" dirty="0">
                <a:solidFill>
                  <a:srgbClr val="000000"/>
                </a:solidFill>
                <a:latin typeface="Calibri" panose="020F0502020204030204" pitchFamily="34" charset="0"/>
              </a:rPr>
              <a:t>symptoms.</a:t>
            </a:r>
            <a:r>
              <a:rPr lang="en-US" sz="3000" b="0" i="0" u="none" strike="noStrike" kern="100" baseline="30000" dirty="0">
                <a:solidFill>
                  <a:srgbClr val="000000"/>
                </a:solidFill>
                <a:latin typeface="Calibri" panose="020F0502020204030204" pitchFamily="34" charset="0"/>
              </a:rPr>
              <a:t>1</a:t>
            </a:r>
            <a:endParaRPr lang="en-US" sz="3000" b="0" i="0" u="none" strike="noStrike" kern="100" baseline="30000" dirty="0">
              <a:solidFill>
                <a:srgbClr val="000000"/>
              </a:solidFill>
              <a:latin typeface="Times New Roman" panose="02020603050405020304" pitchFamily="18" charset="0"/>
            </a:endParaRPr>
          </a:p>
          <a:p>
            <a:endParaRPr lang="en-US" b="0" i="0" u="none" strike="noStrike" kern="100" baseline="0" dirty="0"/>
          </a:p>
        </p:txBody>
      </p:sp>
    </p:spTree>
    <p:extLst>
      <p:ext uri="{BB962C8B-B14F-4D97-AF65-F5344CB8AC3E}">
        <p14:creationId xmlns:p14="http://schemas.microsoft.com/office/powerpoint/2010/main" val="366834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BA583-600D-6F00-DE62-80493D3F2921}"/>
              </a:ext>
            </a:extLst>
          </p:cNvPr>
          <p:cNvSpPr>
            <a:spLocks noGrp="1"/>
          </p:cNvSpPr>
          <p:nvPr>
            <p:ph type="title"/>
          </p:nvPr>
        </p:nvSpPr>
        <p:spPr/>
        <p:txBody>
          <a:bodyPr/>
          <a:lstStyle/>
          <a:p>
            <a:r>
              <a:rPr lang="en-US" dirty="0"/>
              <a:t>Consider</a:t>
            </a:r>
          </a:p>
        </p:txBody>
      </p:sp>
      <p:sp>
        <p:nvSpPr>
          <p:cNvPr id="3" name="Content Placeholder 2">
            <a:extLst>
              <a:ext uri="{FF2B5EF4-FFF2-40B4-BE49-F238E27FC236}">
                <a16:creationId xmlns:a16="http://schemas.microsoft.com/office/drawing/2014/main" id="{BE15F9CF-014F-28BB-45E3-17D9DD2F570E}"/>
              </a:ext>
            </a:extLst>
          </p:cNvPr>
          <p:cNvSpPr>
            <a:spLocks noGrp="1"/>
          </p:cNvSpPr>
          <p:nvPr>
            <p:ph idx="1"/>
          </p:nvPr>
        </p:nvSpPr>
        <p:spPr/>
        <p:txBody>
          <a:bodyPr/>
          <a:lstStyle/>
          <a:p>
            <a:pPr marL="0" indent="0" algn="ctr">
              <a:buNone/>
            </a:pPr>
            <a:endParaRPr lang="en-US" sz="3200" dirty="0"/>
          </a:p>
          <a:p>
            <a:pPr marL="0" indent="0" algn="ctr">
              <a:buNone/>
            </a:pPr>
            <a:r>
              <a:rPr lang="en-US" sz="3200" dirty="0"/>
              <a:t>What are the recommendations for a 5 </a:t>
            </a:r>
            <a:r>
              <a:rPr lang="en-US" sz="3200" dirty="0" err="1"/>
              <a:t>mo</a:t>
            </a:r>
            <a:r>
              <a:rPr lang="en-US" sz="3200" dirty="0"/>
              <a:t> pp patient with dyspareunia from scar tissue due to repair of a grade 3 tear?</a:t>
            </a:r>
          </a:p>
          <a:p>
            <a:endParaRPr lang="en-US" dirty="0"/>
          </a:p>
        </p:txBody>
      </p:sp>
    </p:spTree>
    <p:extLst>
      <p:ext uri="{BB962C8B-B14F-4D97-AF65-F5344CB8AC3E}">
        <p14:creationId xmlns:p14="http://schemas.microsoft.com/office/powerpoint/2010/main" val="3314071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6D74-F78C-ABAE-81BB-70CEC59B8287}"/>
              </a:ext>
            </a:extLst>
          </p:cNvPr>
          <p:cNvSpPr>
            <a:spLocks noGrp="1"/>
          </p:cNvSpPr>
          <p:nvPr>
            <p:ph type="title"/>
          </p:nvPr>
        </p:nvSpPr>
        <p:spPr/>
        <p:txBody>
          <a:bodyPr/>
          <a:lstStyle/>
          <a:p>
            <a:r>
              <a:rPr lang="en-US" dirty="0"/>
              <a:t>Painful sex</a:t>
            </a:r>
          </a:p>
        </p:txBody>
      </p:sp>
      <p:sp>
        <p:nvSpPr>
          <p:cNvPr id="3" name="Content Placeholder 2">
            <a:extLst>
              <a:ext uri="{FF2B5EF4-FFF2-40B4-BE49-F238E27FC236}">
                <a16:creationId xmlns:a16="http://schemas.microsoft.com/office/drawing/2014/main" id="{4198B0D0-DDEF-5A5C-9B2A-D2DD6920C22B}"/>
              </a:ext>
            </a:extLst>
          </p:cNvPr>
          <p:cNvSpPr>
            <a:spLocks noGrp="1"/>
          </p:cNvSpPr>
          <p:nvPr>
            <p:ph idx="1"/>
          </p:nvPr>
        </p:nvSpPr>
        <p:spPr/>
        <p:txBody>
          <a:bodyPr>
            <a:normAutofit fontScale="92500" lnSpcReduction="10000"/>
          </a:bodyPr>
          <a:lstStyle/>
          <a:p>
            <a:pPr marL="0" indent="0" algn="ctr">
              <a:buNone/>
            </a:pPr>
            <a:r>
              <a:rPr lang="en-US" sz="3000" i="1" dirty="0"/>
              <a:t>Dyspareunia incidence 64% at 6 </a:t>
            </a:r>
            <a:r>
              <a:rPr lang="en-US" sz="3000" i="1" dirty="0" err="1"/>
              <a:t>mo</a:t>
            </a:r>
            <a:r>
              <a:rPr lang="en-US" sz="3000" i="1" dirty="0"/>
              <a:t> pp</a:t>
            </a:r>
          </a:p>
          <a:p>
            <a:pPr marR="0" algn="l" rtl="0">
              <a:buSzPts val="2800"/>
              <a:buFont typeface="Arial" panose="020B0604020202020204" pitchFamily="34" charset="0"/>
              <a:buChar char="•"/>
            </a:pPr>
            <a:r>
              <a:rPr lang="en-US" sz="3000" dirty="0"/>
              <a:t>2019 RCT found physical therapy treatment improved </a:t>
            </a:r>
            <a:r>
              <a:rPr lang="en-US" sz="3000" dirty="0" err="1"/>
              <a:t>genito</a:t>
            </a:r>
            <a:r>
              <a:rPr lang="en-US" sz="3000" dirty="0"/>
              <a:t>-pelvic pain, sexual function, PFM strength, and endurance in women with symptomatic </a:t>
            </a:r>
            <a:r>
              <a:rPr lang="en-US" b="0" i="0" u="none" strike="noStrike" kern="100" baseline="0" dirty="0">
                <a:solidFill>
                  <a:srgbClr val="000000"/>
                </a:solidFill>
                <a:latin typeface="Calibri" panose="020F0502020204030204" pitchFamily="34" charset="0"/>
              </a:rPr>
              <a:t>dyspareunia </a:t>
            </a:r>
            <a:r>
              <a:rPr lang="en-US" b="0" i="0" u="none" strike="noStrike" kern="100" baseline="30000" dirty="0">
                <a:solidFill>
                  <a:srgbClr val="000000"/>
                </a:solidFill>
                <a:latin typeface="Calibri" panose="020F0502020204030204" pitchFamily="34" charset="0"/>
              </a:rPr>
              <a:t>3</a:t>
            </a:r>
            <a:endParaRPr lang="en-US" b="0" i="0" u="none" strike="noStrike" kern="1200" baseline="0" dirty="0">
              <a:solidFill>
                <a:srgbClr val="000000"/>
              </a:solidFill>
              <a:latin typeface="Calibri" panose="020F0502020204030204" pitchFamily="34" charset="0"/>
            </a:endParaRPr>
          </a:p>
          <a:p>
            <a:r>
              <a:rPr lang="en-US" sz="3000" dirty="0"/>
              <a:t>2023 systematic review and meta-analysis of 19 studies found clinically significant improvements in dyspareunia and quality of life with PT </a:t>
            </a:r>
            <a:r>
              <a:rPr lang="en-US" sz="3000" kern="100" dirty="0"/>
              <a:t>i</a:t>
            </a:r>
            <a:r>
              <a:rPr lang="en-US" sz="3000" b="0" i="0" u="none" strike="noStrike" kern="100" baseline="0" dirty="0"/>
              <a:t>ntervention </a:t>
            </a:r>
            <a:r>
              <a:rPr lang="en-US" sz="3000" b="0" i="0" u="none" strike="noStrike" kern="100" baseline="30000" dirty="0"/>
              <a:t>4</a:t>
            </a:r>
            <a:endParaRPr lang="en-US" sz="3000" b="0" i="0" u="none" strike="noStrike" kern="100" baseline="0" dirty="0"/>
          </a:p>
          <a:p>
            <a:endParaRPr lang="en-US" dirty="0"/>
          </a:p>
        </p:txBody>
      </p:sp>
    </p:spTree>
    <p:extLst>
      <p:ext uri="{BB962C8B-B14F-4D97-AF65-F5344CB8AC3E}">
        <p14:creationId xmlns:p14="http://schemas.microsoft.com/office/powerpoint/2010/main" val="279771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B243F-4F22-3937-DBA9-00D83F0BF4BE}"/>
              </a:ext>
            </a:extLst>
          </p:cNvPr>
          <p:cNvSpPr>
            <a:spLocks noGrp="1"/>
          </p:cNvSpPr>
          <p:nvPr>
            <p:ph type="title"/>
          </p:nvPr>
        </p:nvSpPr>
        <p:spPr/>
        <p:txBody>
          <a:bodyPr/>
          <a:lstStyle/>
          <a:p>
            <a:r>
              <a:rPr lang="en-US" dirty="0"/>
              <a:t>Consider</a:t>
            </a:r>
          </a:p>
        </p:txBody>
      </p:sp>
      <p:sp>
        <p:nvSpPr>
          <p:cNvPr id="3" name="Content Placeholder 2">
            <a:extLst>
              <a:ext uri="{FF2B5EF4-FFF2-40B4-BE49-F238E27FC236}">
                <a16:creationId xmlns:a16="http://schemas.microsoft.com/office/drawing/2014/main" id="{75A7591B-45CC-D832-BB28-65BB938202AD}"/>
              </a:ext>
            </a:extLst>
          </p:cNvPr>
          <p:cNvSpPr>
            <a:spLocks noGrp="1"/>
          </p:cNvSpPr>
          <p:nvPr>
            <p:ph idx="1"/>
          </p:nvPr>
        </p:nvSpPr>
        <p:spPr/>
        <p:txBody>
          <a:bodyPr/>
          <a:lstStyle/>
          <a:p>
            <a:pPr marL="0" indent="0" algn="ctr">
              <a:buNone/>
            </a:pPr>
            <a:endParaRPr lang="en-US" sz="3200" dirty="0"/>
          </a:p>
          <a:p>
            <a:pPr marL="0" indent="0" algn="ctr">
              <a:buNone/>
            </a:pPr>
            <a:r>
              <a:rPr lang="en-US" sz="3200" dirty="0"/>
              <a:t>What are the recommendations for a 6 </a:t>
            </a:r>
            <a:r>
              <a:rPr lang="en-US" sz="3200" dirty="0" err="1"/>
              <a:t>wk</a:t>
            </a:r>
            <a:r>
              <a:rPr lang="en-US" sz="3200" dirty="0"/>
              <a:t> pp patient who wishes to run a ½ marathon in 6 months?</a:t>
            </a:r>
          </a:p>
          <a:p>
            <a:endParaRPr lang="en-US" dirty="0"/>
          </a:p>
        </p:txBody>
      </p:sp>
    </p:spTree>
    <p:extLst>
      <p:ext uri="{BB962C8B-B14F-4D97-AF65-F5344CB8AC3E}">
        <p14:creationId xmlns:p14="http://schemas.microsoft.com/office/powerpoint/2010/main" val="4180034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42AD2-E76B-9AA4-012E-F7E383C22B9C}"/>
              </a:ext>
            </a:extLst>
          </p:cNvPr>
          <p:cNvSpPr>
            <a:spLocks noGrp="1"/>
          </p:cNvSpPr>
          <p:nvPr>
            <p:ph type="title"/>
          </p:nvPr>
        </p:nvSpPr>
        <p:spPr/>
        <p:txBody>
          <a:bodyPr/>
          <a:lstStyle/>
          <a:p>
            <a:r>
              <a:rPr lang="en-US" dirty="0"/>
              <a:t>Postpartum Return to Sport</a:t>
            </a:r>
          </a:p>
        </p:txBody>
      </p:sp>
      <p:sp>
        <p:nvSpPr>
          <p:cNvPr id="3" name="Content Placeholder 2">
            <a:extLst>
              <a:ext uri="{FF2B5EF4-FFF2-40B4-BE49-F238E27FC236}">
                <a16:creationId xmlns:a16="http://schemas.microsoft.com/office/drawing/2014/main" id="{7302181C-42D1-331F-1578-4609418A64C8}"/>
              </a:ext>
            </a:extLst>
          </p:cNvPr>
          <p:cNvSpPr>
            <a:spLocks noGrp="1"/>
          </p:cNvSpPr>
          <p:nvPr>
            <p:ph idx="1"/>
          </p:nvPr>
        </p:nvSpPr>
        <p:spPr/>
        <p:txBody>
          <a:bodyPr>
            <a:normAutofit fontScale="62500" lnSpcReduction="20000"/>
          </a:bodyPr>
          <a:lstStyle/>
          <a:p>
            <a:pPr marL="0" indent="0">
              <a:buNone/>
            </a:pPr>
            <a:r>
              <a:rPr lang="en-US" u="sng" dirty="0"/>
              <a:t>Navigating the ‘new normal’: what guidelines exist for postpartum return to physical activity and sport?</a:t>
            </a:r>
            <a:r>
              <a:rPr lang="en-US" dirty="0"/>
              <a:t> 2023 review of 33 studies in BJSM. Most studies stated that RTS postpartum can begin once </a:t>
            </a:r>
            <a:r>
              <a:rPr lang="en-US" i="1" dirty="0"/>
              <a:t>'medically safe</a:t>
            </a:r>
            <a:r>
              <a:rPr lang="en-US" dirty="0"/>
              <a:t>', around 6 weeks postpartum, but this term was generally left </a:t>
            </a:r>
            <a:r>
              <a:rPr lang="en-US" b="1" dirty="0"/>
              <a:t>undefined</a:t>
            </a:r>
            <a:r>
              <a:rPr lang="en-US" dirty="0"/>
              <a:t>. In addition, most studies recommended engaging in </a:t>
            </a:r>
            <a:r>
              <a:rPr lang="en-US" i="1" dirty="0"/>
              <a:t>150 min of moderate-vigorous physical activity per week after 6 weeks postpartum</a:t>
            </a:r>
            <a:r>
              <a:rPr lang="en-US" dirty="0"/>
              <a:t>, but the type of exercise recommended was often </a:t>
            </a:r>
            <a:r>
              <a:rPr lang="en-US" b="1" dirty="0"/>
              <a:t>non-specific</a:t>
            </a:r>
            <a:r>
              <a:rPr lang="en-US" dirty="0"/>
              <a:t>.</a:t>
            </a:r>
          </a:p>
          <a:p>
            <a:endParaRPr lang="en-US" dirty="0"/>
          </a:p>
          <a:p>
            <a:pPr marL="0" indent="0" algn="ctr">
              <a:buNone/>
            </a:pPr>
            <a:r>
              <a:rPr lang="en-US" dirty="0"/>
              <a:t>Conclusion: “A lack of consistent, evidence-based guidelines exist for RTA or RTS postpartum. Multiple evidence gaps require additional research to inform patient and activity specific guidelines for a safe and successful RTA or RTS </a:t>
            </a:r>
            <a:r>
              <a:rPr lang="en-US" b="0" i="0" u="none" strike="noStrike" kern="1200" baseline="0" dirty="0">
                <a:solidFill>
                  <a:srgbClr val="000000"/>
                </a:solidFill>
              </a:rPr>
              <a:t>postpartum.” </a:t>
            </a:r>
            <a:r>
              <a:rPr lang="en-US" b="0" i="0" u="none" strike="noStrike" kern="1200" baseline="30000" dirty="0">
                <a:solidFill>
                  <a:srgbClr val="000000"/>
                </a:solidFill>
              </a:rPr>
              <a:t>5</a:t>
            </a:r>
            <a:endParaRPr lang="en-US" b="0" i="0" u="none" strike="noStrike" kern="1200" baseline="0" dirty="0">
              <a:solidFill>
                <a:srgbClr val="000000"/>
              </a:solidFill>
            </a:endParaRPr>
          </a:p>
          <a:p>
            <a:pPr marL="0" indent="0">
              <a:buNone/>
            </a:pPr>
            <a:endParaRPr lang="en-US" dirty="0"/>
          </a:p>
          <a:p>
            <a:endParaRPr lang="en-US" dirty="0"/>
          </a:p>
        </p:txBody>
      </p:sp>
    </p:spTree>
    <p:extLst>
      <p:ext uri="{BB962C8B-B14F-4D97-AF65-F5344CB8AC3E}">
        <p14:creationId xmlns:p14="http://schemas.microsoft.com/office/powerpoint/2010/main" val="2529757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3200" dirty="0"/>
              <a:t>Continuing Medical Education Credit Information</a:t>
            </a:r>
          </a:p>
        </p:txBody>
      </p:sp>
      <p:sp>
        <p:nvSpPr>
          <p:cNvPr id="5" name="Content Placeholder 2"/>
          <p:cNvSpPr>
            <a:spLocks noGrp="1"/>
          </p:cNvSpPr>
          <p:nvPr>
            <p:ph idx="1"/>
          </p:nvPr>
        </p:nvSpPr>
        <p:spPr/>
        <p:txBody>
          <a:bodyPr>
            <a:normAutofit/>
          </a:bodyPr>
          <a:lstStyle/>
          <a:p>
            <a:r>
              <a:rPr lang="en-US" sz="2800" dirty="0"/>
              <a:t>Activity Description/Statement of Need: </a:t>
            </a:r>
          </a:p>
          <a:p>
            <a:r>
              <a:rPr lang="en-US" sz="1800" dirty="0">
                <a:solidFill>
                  <a:srgbClr val="000000"/>
                </a:solidFill>
                <a:effectLst/>
                <a:latin typeface="Calibri" panose="020F0502020204030204" pitchFamily="34" charset="0"/>
                <a:ea typeface="Times New Roman" panose="02020603050405020304" pitchFamily="18" charset="0"/>
              </a:rPr>
              <a:t>This presentation addresses the critical need for specialized physical therapy interventions in guiding women through postpartum recovery, a period often overlooked in traditional medical care. Historically, women have faced significant gaps in postpartum support from the medical community, resulting in prolonged discomfort and functional limitations. However, recent research underscores the efficacy of targeted physical therapy approaches in facilitating women's recovery post childbirth. This course delves into evidence-based strategies and techniques designed to support to women during this transformative phase of life.</a:t>
            </a:r>
            <a:endParaRPr lang="en-US" dirty="0"/>
          </a:p>
          <a:p>
            <a:r>
              <a:rPr lang="en-US" sz="2800" dirty="0"/>
              <a:t>Target Audience:  All Providers</a:t>
            </a:r>
          </a:p>
        </p:txBody>
      </p:sp>
      <p:sp>
        <p:nvSpPr>
          <p:cNvPr id="4" name="Slide Number Placeholder 3"/>
          <p:cNvSpPr>
            <a:spLocks noGrp="1"/>
          </p:cNvSpPr>
          <p:nvPr>
            <p:ph type="sldNum" sz="quarter" idx="10"/>
          </p:nvPr>
        </p:nvSpPr>
        <p:spPr/>
        <p:txBody>
          <a:bodyPr/>
          <a:lstStyle/>
          <a:p>
            <a:fld id="{6B37DA30-6FE1-4437-ADF8-B541233246AB}" type="slidenum">
              <a:rPr lang="en-US" smtClean="0"/>
              <a:pPr/>
              <a:t>2</a:t>
            </a:fld>
            <a:endParaRPr lang="en-US"/>
          </a:p>
        </p:txBody>
      </p:sp>
    </p:spTree>
    <p:extLst>
      <p:ext uri="{BB962C8B-B14F-4D97-AF65-F5344CB8AC3E}">
        <p14:creationId xmlns:p14="http://schemas.microsoft.com/office/powerpoint/2010/main" val="3987522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2DA40-5970-F4D1-47C8-AA114803D167}"/>
              </a:ext>
            </a:extLst>
          </p:cNvPr>
          <p:cNvSpPr>
            <a:spLocks noGrp="1"/>
          </p:cNvSpPr>
          <p:nvPr>
            <p:ph type="title"/>
          </p:nvPr>
        </p:nvSpPr>
        <p:spPr/>
        <p:txBody>
          <a:bodyPr/>
          <a:lstStyle/>
          <a:p>
            <a:r>
              <a:rPr lang="en-US" dirty="0"/>
              <a:t>Postpartum Return to Sport</a:t>
            </a:r>
          </a:p>
        </p:txBody>
      </p:sp>
      <p:sp>
        <p:nvSpPr>
          <p:cNvPr id="3" name="Content Placeholder 2">
            <a:extLst>
              <a:ext uri="{FF2B5EF4-FFF2-40B4-BE49-F238E27FC236}">
                <a16:creationId xmlns:a16="http://schemas.microsoft.com/office/drawing/2014/main" id="{2D242F67-E985-B5F7-2C9D-F658380A8660}"/>
              </a:ext>
            </a:extLst>
          </p:cNvPr>
          <p:cNvSpPr>
            <a:spLocks noGrp="1"/>
          </p:cNvSpPr>
          <p:nvPr>
            <p:ph idx="1"/>
          </p:nvPr>
        </p:nvSpPr>
        <p:spPr>
          <a:xfrm>
            <a:off x="457200" y="1200150"/>
            <a:ext cx="8229600" cy="3736975"/>
          </a:xfrm>
        </p:spPr>
        <p:txBody>
          <a:bodyPr>
            <a:normAutofit/>
          </a:bodyPr>
          <a:lstStyle/>
          <a:p>
            <a:pPr marL="0" indent="0" algn="ctr">
              <a:buNone/>
            </a:pPr>
            <a:r>
              <a:rPr lang="en-US" sz="2400" i="1" dirty="0"/>
              <a:t>Peak athletic performance coincides with peak fertility years</a:t>
            </a:r>
          </a:p>
          <a:p>
            <a:r>
              <a:rPr lang="en-US" sz="2400" dirty="0"/>
              <a:t>During labor and delivery, pelvic floor musculature is stretched to 250% of its resting length during </a:t>
            </a:r>
            <a:r>
              <a:rPr lang="en-US" sz="2400" b="0" i="0" u="none" strike="noStrike" kern="1200" baseline="0" dirty="0">
                <a:solidFill>
                  <a:srgbClr val="000000"/>
                </a:solidFill>
              </a:rPr>
              <a:t>delivery. </a:t>
            </a:r>
            <a:r>
              <a:rPr lang="en-US" sz="2400" b="0" i="0" u="none" strike="noStrike" kern="1200" baseline="30000" dirty="0">
                <a:solidFill>
                  <a:srgbClr val="000000"/>
                </a:solidFill>
              </a:rPr>
              <a:t>6</a:t>
            </a:r>
          </a:p>
          <a:p>
            <a:r>
              <a:rPr lang="en-US" sz="2400" b="0" i="0" u="none" strike="noStrike" kern="1200" baseline="0" dirty="0">
                <a:solidFill>
                  <a:srgbClr val="000000"/>
                </a:solidFill>
              </a:rPr>
              <a:t>High impact exercise has five-fold increased risk of PFD as compared with low impact exercise. </a:t>
            </a:r>
            <a:r>
              <a:rPr lang="en-US" sz="2400" b="0" i="0" u="none" strike="noStrike" kern="1200" baseline="30000" dirty="0">
                <a:solidFill>
                  <a:srgbClr val="000000"/>
                </a:solidFill>
              </a:rPr>
              <a:t>7</a:t>
            </a:r>
          </a:p>
          <a:p>
            <a:pPr marL="0" indent="0">
              <a:buNone/>
            </a:pPr>
            <a:endParaRPr lang="en-US" sz="2400" b="0" i="0" u="none" strike="noStrike" kern="100" baseline="0" dirty="0">
              <a:solidFill>
                <a:srgbClr val="000000"/>
              </a:solidFill>
            </a:endParaRPr>
          </a:p>
          <a:p>
            <a:pPr marL="0" indent="0" algn="ctr">
              <a:buNone/>
            </a:pPr>
            <a:r>
              <a:rPr lang="en-US" sz="2400" dirty="0"/>
              <a:t>Summary – Return to sport readiness is unique to each individual and needs to be individually assessed</a:t>
            </a:r>
          </a:p>
        </p:txBody>
      </p:sp>
    </p:spTree>
    <p:extLst>
      <p:ext uri="{BB962C8B-B14F-4D97-AF65-F5344CB8AC3E}">
        <p14:creationId xmlns:p14="http://schemas.microsoft.com/office/powerpoint/2010/main" val="4223617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18B2F-0FFF-4E5E-086B-5E06C1BE1132}"/>
              </a:ext>
            </a:extLst>
          </p:cNvPr>
          <p:cNvSpPr>
            <a:spLocks noGrp="1"/>
          </p:cNvSpPr>
          <p:nvPr>
            <p:ph type="title"/>
          </p:nvPr>
        </p:nvSpPr>
        <p:spPr/>
        <p:txBody>
          <a:bodyPr/>
          <a:lstStyle/>
          <a:p>
            <a:r>
              <a:rPr lang="en-US" dirty="0"/>
              <a:t>Physical therapy evaluation</a:t>
            </a:r>
          </a:p>
        </p:txBody>
      </p:sp>
      <p:sp>
        <p:nvSpPr>
          <p:cNvPr id="3" name="Content Placeholder 2">
            <a:extLst>
              <a:ext uri="{FF2B5EF4-FFF2-40B4-BE49-F238E27FC236}">
                <a16:creationId xmlns:a16="http://schemas.microsoft.com/office/drawing/2014/main" id="{9B2982C1-C95B-0502-D287-5FCA2D9AA9D5}"/>
              </a:ext>
            </a:extLst>
          </p:cNvPr>
          <p:cNvSpPr>
            <a:spLocks noGrp="1"/>
          </p:cNvSpPr>
          <p:nvPr>
            <p:ph idx="1"/>
          </p:nvPr>
        </p:nvSpPr>
        <p:spPr/>
        <p:txBody>
          <a:bodyPr>
            <a:normAutofit fontScale="55000" lnSpcReduction="20000"/>
          </a:bodyPr>
          <a:lstStyle/>
          <a:p>
            <a:r>
              <a:rPr lang="en-US" sz="4500" dirty="0"/>
              <a:t>History and verbal and written consent</a:t>
            </a:r>
          </a:p>
          <a:p>
            <a:r>
              <a:rPr lang="en-US" sz="4500" dirty="0"/>
              <a:t>Postural/External/Orthopedic assessment</a:t>
            </a:r>
          </a:p>
          <a:p>
            <a:r>
              <a:rPr lang="en-US" sz="4500" dirty="0"/>
              <a:t>Palpation and internal assessment of vaginal tone, strength, muscle symmetry, reflexes, sensation and pain (as needed)</a:t>
            </a:r>
          </a:p>
          <a:p>
            <a:r>
              <a:rPr lang="en-US" sz="4500" dirty="0"/>
              <a:t>Education on day one re: ergonomics, BF posture, protective strategies for scar tissue and core protection</a:t>
            </a:r>
          </a:p>
          <a:p>
            <a:endParaRPr lang="en-US" dirty="0"/>
          </a:p>
          <a:p>
            <a:endParaRPr lang="en-US" dirty="0"/>
          </a:p>
          <a:p>
            <a:endParaRPr lang="en-US" dirty="0"/>
          </a:p>
          <a:p>
            <a:pPr marL="0" indent="0">
              <a:buNone/>
            </a:pPr>
            <a:r>
              <a:rPr lang="en-US" dirty="0"/>
              <a:t>-</a:t>
            </a:r>
          </a:p>
        </p:txBody>
      </p:sp>
    </p:spTree>
    <p:extLst>
      <p:ext uri="{BB962C8B-B14F-4D97-AF65-F5344CB8AC3E}">
        <p14:creationId xmlns:p14="http://schemas.microsoft.com/office/powerpoint/2010/main" val="2374831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FC361-D6EB-27FB-4164-9F2E587EE3BE}"/>
              </a:ext>
            </a:extLst>
          </p:cNvPr>
          <p:cNvSpPr>
            <a:spLocks noGrp="1"/>
          </p:cNvSpPr>
          <p:nvPr>
            <p:ph type="title"/>
          </p:nvPr>
        </p:nvSpPr>
        <p:spPr/>
        <p:txBody>
          <a:bodyPr/>
          <a:lstStyle/>
          <a:p>
            <a:r>
              <a:rPr lang="en-US" dirty="0"/>
              <a:t>Physical therapy treatment</a:t>
            </a:r>
          </a:p>
        </p:txBody>
      </p:sp>
      <p:sp>
        <p:nvSpPr>
          <p:cNvPr id="3" name="Content Placeholder 2">
            <a:extLst>
              <a:ext uri="{FF2B5EF4-FFF2-40B4-BE49-F238E27FC236}">
                <a16:creationId xmlns:a16="http://schemas.microsoft.com/office/drawing/2014/main" id="{2990C487-E4D9-E610-CFE1-D1FE518CD09A}"/>
              </a:ext>
            </a:extLst>
          </p:cNvPr>
          <p:cNvSpPr>
            <a:spLocks noGrp="1"/>
          </p:cNvSpPr>
          <p:nvPr>
            <p:ph sz="half" idx="1"/>
          </p:nvPr>
        </p:nvSpPr>
        <p:spPr/>
        <p:txBody>
          <a:bodyPr>
            <a:normAutofit fontScale="85000" lnSpcReduction="20000"/>
          </a:bodyPr>
          <a:lstStyle/>
          <a:p>
            <a:r>
              <a:rPr lang="en-US" dirty="0"/>
              <a:t>Postural education</a:t>
            </a:r>
          </a:p>
          <a:p>
            <a:r>
              <a:rPr lang="en-US" dirty="0"/>
              <a:t>Ergonomic training (baby wearing, breastfeeding, bed transfers, carrying </a:t>
            </a:r>
            <a:r>
              <a:rPr lang="en-US" dirty="0" err="1"/>
              <a:t>carseat</a:t>
            </a:r>
            <a:r>
              <a:rPr lang="en-US" dirty="0"/>
              <a:t>, holding toddlers)</a:t>
            </a:r>
          </a:p>
          <a:p>
            <a:r>
              <a:rPr lang="en-US" dirty="0"/>
              <a:t>Therapeutic exercises with home program</a:t>
            </a:r>
          </a:p>
          <a:p>
            <a:r>
              <a:rPr lang="en-US" dirty="0"/>
              <a:t>Soft tissue manipulation</a:t>
            </a:r>
          </a:p>
          <a:p>
            <a:r>
              <a:rPr lang="en-US" dirty="0"/>
              <a:t>Educational material </a:t>
            </a:r>
          </a:p>
          <a:p>
            <a:r>
              <a:rPr lang="en-US" dirty="0"/>
              <a:t>Breathing strategies</a:t>
            </a:r>
          </a:p>
          <a:p>
            <a:pPr marL="0" indent="0">
              <a:buNone/>
            </a:pPr>
            <a:endParaRPr lang="en-US" dirty="0"/>
          </a:p>
        </p:txBody>
      </p:sp>
      <p:sp>
        <p:nvSpPr>
          <p:cNvPr id="4" name="Content Placeholder 3">
            <a:extLst>
              <a:ext uri="{FF2B5EF4-FFF2-40B4-BE49-F238E27FC236}">
                <a16:creationId xmlns:a16="http://schemas.microsoft.com/office/drawing/2014/main" id="{9926A4F3-0F4A-19FB-0C40-BC7CEA63685E}"/>
              </a:ext>
            </a:extLst>
          </p:cNvPr>
          <p:cNvSpPr>
            <a:spLocks noGrp="1"/>
          </p:cNvSpPr>
          <p:nvPr>
            <p:ph sz="half" idx="2"/>
          </p:nvPr>
        </p:nvSpPr>
        <p:spPr>
          <a:xfrm>
            <a:off x="4648200" y="1200150"/>
            <a:ext cx="4038600" cy="3736975"/>
          </a:xfrm>
        </p:spPr>
        <p:txBody>
          <a:bodyPr>
            <a:normAutofit fontScale="85000" lnSpcReduction="20000"/>
          </a:bodyPr>
          <a:lstStyle/>
          <a:p>
            <a:r>
              <a:rPr lang="en-US" dirty="0"/>
              <a:t>Biofeedback</a:t>
            </a:r>
          </a:p>
          <a:p>
            <a:r>
              <a:rPr lang="en-US" dirty="0"/>
              <a:t>Dilator training</a:t>
            </a:r>
          </a:p>
          <a:p>
            <a:r>
              <a:rPr lang="en-US" dirty="0"/>
              <a:t>Visceral mobilization</a:t>
            </a:r>
          </a:p>
          <a:p>
            <a:r>
              <a:rPr lang="en-US" dirty="0"/>
              <a:t>Myofascial release</a:t>
            </a:r>
          </a:p>
          <a:p>
            <a:r>
              <a:rPr lang="en-US" dirty="0"/>
              <a:t>Bladder retraining</a:t>
            </a:r>
          </a:p>
          <a:p>
            <a:r>
              <a:rPr lang="en-US" dirty="0"/>
              <a:t>Relaxation techniques </a:t>
            </a:r>
          </a:p>
          <a:p>
            <a:r>
              <a:rPr lang="en-US" dirty="0"/>
              <a:t>Dietary recommendations </a:t>
            </a:r>
          </a:p>
          <a:p>
            <a:r>
              <a:rPr lang="en-US" dirty="0"/>
              <a:t>Electrical stimulation</a:t>
            </a:r>
          </a:p>
        </p:txBody>
      </p:sp>
    </p:spTree>
    <p:extLst>
      <p:ext uri="{BB962C8B-B14F-4D97-AF65-F5344CB8AC3E}">
        <p14:creationId xmlns:p14="http://schemas.microsoft.com/office/powerpoint/2010/main" val="1821891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6D632-ACB2-7785-2BE8-5869068717C8}"/>
              </a:ext>
            </a:extLst>
          </p:cNvPr>
          <p:cNvSpPr>
            <a:spLocks noGrp="1"/>
          </p:cNvSpPr>
          <p:nvPr>
            <p:ph type="title"/>
          </p:nvPr>
        </p:nvSpPr>
        <p:spPr/>
        <p:txBody>
          <a:bodyPr/>
          <a:lstStyle/>
          <a:p>
            <a:r>
              <a:rPr lang="en-US" dirty="0"/>
              <a:t>SLUHN PP Initiative </a:t>
            </a:r>
          </a:p>
        </p:txBody>
      </p:sp>
      <p:sp>
        <p:nvSpPr>
          <p:cNvPr id="3" name="Content Placeholder 2">
            <a:extLst>
              <a:ext uri="{FF2B5EF4-FFF2-40B4-BE49-F238E27FC236}">
                <a16:creationId xmlns:a16="http://schemas.microsoft.com/office/drawing/2014/main" id="{FF0CFE35-BAB1-8A4A-9DE8-9B09448C1192}"/>
              </a:ext>
            </a:extLst>
          </p:cNvPr>
          <p:cNvSpPr>
            <a:spLocks noGrp="1"/>
          </p:cNvSpPr>
          <p:nvPr>
            <p:ph idx="1"/>
          </p:nvPr>
        </p:nvSpPr>
        <p:spPr>
          <a:xfrm>
            <a:off x="457200" y="1200150"/>
            <a:ext cx="8229600" cy="3943350"/>
          </a:xfrm>
        </p:spPr>
        <p:txBody>
          <a:bodyPr>
            <a:normAutofit/>
          </a:bodyPr>
          <a:lstStyle/>
          <a:p>
            <a:r>
              <a:rPr lang="en-US" dirty="0"/>
              <a:t>Referrals to happen at postpartum checkup between 3-6 weeks </a:t>
            </a:r>
          </a:p>
          <a:p>
            <a:r>
              <a:rPr lang="en-US" dirty="0"/>
              <a:t>PT sessions – 45 to 60 minutes, 1x/week</a:t>
            </a:r>
          </a:p>
          <a:p>
            <a:r>
              <a:rPr lang="en-US" dirty="0"/>
              <a:t>Patients will be seen by trained women’s health physical therapists</a:t>
            </a:r>
          </a:p>
        </p:txBody>
      </p:sp>
    </p:spTree>
    <p:extLst>
      <p:ext uri="{BB962C8B-B14F-4D97-AF65-F5344CB8AC3E}">
        <p14:creationId xmlns:p14="http://schemas.microsoft.com/office/powerpoint/2010/main" val="1808279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ECA4E9-2A38-030A-567D-503D9635A194}"/>
              </a:ext>
            </a:extLst>
          </p:cNvPr>
          <p:cNvPicPr>
            <a:picLocks noChangeAspect="1"/>
          </p:cNvPicPr>
          <p:nvPr/>
        </p:nvPicPr>
        <p:blipFill>
          <a:blip r:embed="rId3"/>
          <a:stretch>
            <a:fillRect/>
          </a:stretch>
        </p:blipFill>
        <p:spPr>
          <a:xfrm>
            <a:off x="2286000" y="142875"/>
            <a:ext cx="4857750" cy="4857750"/>
          </a:xfrm>
          <a:prstGeom prst="rect">
            <a:avLst/>
          </a:prstGeom>
        </p:spPr>
      </p:pic>
    </p:spTree>
    <p:extLst>
      <p:ext uri="{BB962C8B-B14F-4D97-AF65-F5344CB8AC3E}">
        <p14:creationId xmlns:p14="http://schemas.microsoft.com/office/powerpoint/2010/main" val="2243346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ED51-E959-CDE0-ACC5-C18B5F5972E6}"/>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18E5A268-767D-FFD8-E48F-B7CAEDF0D46C}"/>
              </a:ext>
            </a:extLst>
          </p:cNvPr>
          <p:cNvSpPr>
            <a:spLocks noGrp="1"/>
          </p:cNvSpPr>
          <p:nvPr>
            <p:ph idx="1"/>
          </p:nvPr>
        </p:nvSpPr>
        <p:spPr>
          <a:xfrm>
            <a:off x="457200" y="1200150"/>
            <a:ext cx="8229600" cy="3429000"/>
          </a:xfrm>
        </p:spPr>
        <p:txBody>
          <a:bodyPr>
            <a:normAutofit fontScale="92500" lnSpcReduction="20000"/>
          </a:bodyPr>
          <a:lstStyle/>
          <a:p>
            <a:pPr marL="0" indent="0">
              <a:buNone/>
            </a:pPr>
            <a:r>
              <a:rPr lang="en-US" sz="1400" dirty="0"/>
              <a:t>1. Critchley, Claire J. Physical Therapy Is an Important Component of Postpartum Care in the Fourth Trimester, Physical Therapy. 2022: 102 (5)doi.org/10.1093/ptj/pzac021</a:t>
            </a:r>
          </a:p>
          <a:p>
            <a:pPr marL="0" indent="0">
              <a:buNone/>
            </a:pPr>
            <a:r>
              <a:rPr lang="en-US" sz="1400" dirty="0"/>
              <a:t>2. MacArthur   C, Wilson   D, </a:t>
            </a:r>
            <a:r>
              <a:rPr lang="en-US" sz="1400" dirty="0" err="1"/>
              <a:t>Herbison</a:t>
            </a:r>
            <a:r>
              <a:rPr lang="en-US" sz="1400" dirty="0"/>
              <a:t>   P, et al.   Urinary incontinence persisting after childbirth: extent, delivery history, and effects in a 12–year longitudinal cohort study. BJOG. 2016;123:1022–1029.</a:t>
            </a:r>
          </a:p>
          <a:p>
            <a:pPr marL="0" indent="0">
              <a:buNone/>
            </a:pPr>
            <a:r>
              <a:rPr lang="en-US" sz="1400" dirty="0"/>
              <a:t>3. Ghaderi F, </a:t>
            </a:r>
            <a:r>
              <a:rPr lang="en-US" sz="1400" dirty="0" err="1"/>
              <a:t>Bastani</a:t>
            </a:r>
            <a:r>
              <a:rPr lang="en-US" sz="1400" dirty="0"/>
              <a:t> P, </a:t>
            </a:r>
            <a:r>
              <a:rPr lang="en-US" sz="1400" dirty="0" err="1"/>
              <a:t>Hajebrahimi</a:t>
            </a:r>
            <a:r>
              <a:rPr lang="en-US" sz="1400" dirty="0"/>
              <a:t> S, </a:t>
            </a:r>
            <a:r>
              <a:rPr lang="en-US" sz="1400" dirty="0" err="1"/>
              <a:t>Jafarabadi</a:t>
            </a:r>
            <a:r>
              <a:rPr lang="en-US" sz="1400" dirty="0"/>
              <a:t> MA, </a:t>
            </a:r>
            <a:r>
              <a:rPr lang="en-US" sz="1400" dirty="0" err="1"/>
              <a:t>Berghmans</a:t>
            </a:r>
            <a:r>
              <a:rPr lang="en-US" sz="1400" dirty="0"/>
              <a:t> B. Pelvic floor rehabilitation in the treatment of women with dyspareunia: a randomized controlled clinical trial. International urogynecology journal. 2019 Nov;30:1849-55.</a:t>
            </a:r>
          </a:p>
          <a:p>
            <a:pPr marL="0" indent="0">
              <a:buNone/>
            </a:pPr>
            <a:r>
              <a:rPr lang="en-US" sz="1400" dirty="0"/>
              <a:t>4. Fernández-Pérez P, et al. Effectiveness of physical therapy interventions in women with dyspareunia: a systematic review and meta-analysis. BMC </a:t>
            </a:r>
            <a:r>
              <a:rPr lang="en-US" sz="1400" dirty="0" err="1"/>
              <a:t>Womens</a:t>
            </a:r>
            <a:r>
              <a:rPr lang="en-US" sz="1400" dirty="0"/>
              <a:t> Health. 2023;23(1):387. Published 2023 Jul 24. doi:10.1186/s12905-023-02532-8</a:t>
            </a:r>
          </a:p>
          <a:p>
            <a:pPr marL="0" indent="0">
              <a:buNone/>
            </a:pPr>
            <a:r>
              <a:rPr lang="en-US" sz="1400" dirty="0"/>
              <a:t> 5. Schulz JM, </a:t>
            </a:r>
            <a:r>
              <a:rPr lang="en-US" sz="1400" dirty="0" err="1"/>
              <a:t>Marmura</a:t>
            </a:r>
            <a:r>
              <a:rPr lang="en-US" sz="1400" dirty="0"/>
              <a:t> H, Hewitt CM, Parkinson LJ, Thornton JS. Navigating the 'new normal': what guidelines exist for postpartum return to physical activity and sport? A scoping review. Br J Sports Med. 2023;57(24):1573-1578. Published 2023 Nov 30. doi:10.1136/bjsports-2023-107166</a:t>
            </a:r>
          </a:p>
          <a:p>
            <a:pPr marL="0" indent="0">
              <a:buNone/>
            </a:pPr>
            <a:r>
              <a:rPr lang="en-US" sz="1400" dirty="0"/>
              <a:t>6. </a:t>
            </a:r>
            <a:r>
              <a:rPr lang="en-US" sz="1400" dirty="0" err="1"/>
              <a:t>Svabík</a:t>
            </a:r>
            <a:r>
              <a:rPr lang="en-US" sz="1400" dirty="0"/>
              <a:t> K, </a:t>
            </a:r>
            <a:r>
              <a:rPr lang="en-US" sz="1400" dirty="0" err="1"/>
              <a:t>Shek</a:t>
            </a:r>
            <a:r>
              <a:rPr lang="en-US" sz="1400" dirty="0"/>
              <a:t> K, Dietz H. How much does the </a:t>
            </a:r>
            <a:r>
              <a:rPr lang="en-US" sz="1400" dirty="0" err="1"/>
              <a:t>levator</a:t>
            </a:r>
            <a:r>
              <a:rPr lang="en-US" sz="1400" dirty="0"/>
              <a:t> hiatus have to stretch during childbirth? BJOG. 2009;116(12):1657-1662. doi:10.1111/j.1471-0528.2009.02321.x</a:t>
            </a:r>
          </a:p>
          <a:p>
            <a:pPr marL="0" indent="0">
              <a:buNone/>
            </a:pPr>
            <a:r>
              <a:rPr lang="en-US" sz="1400" dirty="0"/>
              <a:t>7. Selman R, Early K, Battles B, </a:t>
            </a:r>
            <a:r>
              <a:rPr lang="en-US" sz="1400" dirty="0" err="1"/>
              <a:t>Seidenburg</a:t>
            </a:r>
            <a:r>
              <a:rPr lang="en-US" sz="1400" dirty="0"/>
              <a:t> M, Wendel E, </a:t>
            </a:r>
            <a:r>
              <a:rPr lang="en-US" sz="1400" dirty="0" err="1"/>
              <a:t>Westerlund</a:t>
            </a:r>
            <a:r>
              <a:rPr lang="en-US" sz="1400" dirty="0"/>
              <a:t> S. Maximizing Recovery in the Postpartum Period: A Timeline for Rehabilitation from Pregnancy through Return to Sport. Int J Sports Phys </a:t>
            </a:r>
            <a:r>
              <a:rPr lang="en-US" sz="1400" dirty="0" err="1"/>
              <a:t>Ther</a:t>
            </a:r>
            <a:r>
              <a:rPr lang="en-US" sz="1400" dirty="0"/>
              <a:t>. 2022 Oct 1;17(6):1170-1183. </a:t>
            </a:r>
            <a:r>
              <a:rPr lang="en-US" sz="1400" dirty="0" err="1"/>
              <a:t>doi</a:t>
            </a:r>
            <a:r>
              <a:rPr lang="en-US" sz="1400" dirty="0"/>
              <a:t>: 10.26603/001c.37863. PMID: 36237644; PMCID: PMC9528725.</a:t>
            </a:r>
          </a:p>
        </p:txBody>
      </p:sp>
    </p:spTree>
    <p:extLst>
      <p:ext uri="{BB962C8B-B14F-4D97-AF65-F5344CB8AC3E}">
        <p14:creationId xmlns:p14="http://schemas.microsoft.com/office/powerpoint/2010/main" val="2060490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t>Designation Statement</a:t>
            </a:r>
          </a:p>
        </p:txBody>
      </p:sp>
      <p:sp>
        <p:nvSpPr>
          <p:cNvPr id="5123" name="Content Placeholder 2"/>
          <p:cNvSpPr>
            <a:spLocks noGrp="1"/>
          </p:cNvSpPr>
          <p:nvPr>
            <p:ph idx="1"/>
          </p:nvPr>
        </p:nvSpPr>
        <p:spPr/>
        <p:txBody>
          <a:bodyPr>
            <a:normAutofit fontScale="55000" lnSpcReduction="20000"/>
          </a:bodyPr>
          <a:lstStyle/>
          <a:p>
            <a:r>
              <a:rPr lang="en-US" altLang="en-US" dirty="0"/>
              <a:t>It is St. Luke’s University Health Network policy to ensure balance, independence, objectivity and scientific rigor in all of our sponsored educational programs.  Faculty and all others who have the ability to control the content of continuing medical education activities sponsored by the St. Luke’s Hospital &amp; Health Network are expected to disclose to the audience whether they do or do not have any real or apparent conflict(s) of interest or other relationships related to the content of their presentation(s).</a:t>
            </a:r>
          </a:p>
          <a:p>
            <a:endParaRPr lang="en-US" altLang="en-US" dirty="0"/>
          </a:p>
          <a:p>
            <a:r>
              <a:rPr lang="en-US" altLang="en-US" dirty="0"/>
              <a:t>The St. Luke’s University Health Network is accredited by the Pennsylvania Medical Society to provide continuing medical education for physicians.</a:t>
            </a:r>
          </a:p>
          <a:p>
            <a:endParaRPr lang="en-US" altLang="en-US" dirty="0"/>
          </a:p>
          <a:p>
            <a:r>
              <a:rPr lang="en-US" altLang="en-US" dirty="0"/>
              <a:t>The St. </a:t>
            </a:r>
            <a:r>
              <a:rPr lang="en-US" altLang="en-US"/>
              <a:t>Luke’s University Health </a:t>
            </a:r>
            <a:r>
              <a:rPr lang="en-US" altLang="en-US" dirty="0"/>
              <a:t>Network designates this live educational activity for a maximum of  1  AMA PRA Category 1 Credits™.  Physicians should only claim credits commensurate to the extent of their participation on the activity.</a:t>
            </a:r>
          </a:p>
          <a:p>
            <a:endParaRPr lang="en-US" altLang="en-US" dirty="0"/>
          </a:p>
        </p:txBody>
      </p:sp>
      <p:sp>
        <p:nvSpPr>
          <p:cNvPr id="5124" name="Slide Number Placeholder 5"/>
          <p:cNvSpPr>
            <a:spLocks noGrp="1"/>
          </p:cNvSpPr>
          <p:nvPr>
            <p:ph type="sldNum" sz="quarter" idx="10"/>
          </p:nvPr>
        </p:nvSpPr>
        <p:spPr/>
        <p:txBody>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eaLnBrk="0" fontAlgn="base" hangingPunct="0">
              <a:spcBef>
                <a:spcPct val="0"/>
              </a:spcBef>
              <a:spcAft>
                <a:spcPct val="0"/>
              </a:spcAft>
              <a:defRPr>
                <a:solidFill>
                  <a:schemeClr val="tx1"/>
                </a:solidFill>
                <a:latin typeface="Arial" pitchFamily="34" charset="0"/>
                <a:ea typeface="Geneva" charset="-128"/>
              </a:defRPr>
            </a:lvl6pPr>
            <a:lvl7pPr marL="2971800" indent="-228600" eaLnBrk="0" fontAlgn="base" hangingPunct="0">
              <a:spcBef>
                <a:spcPct val="0"/>
              </a:spcBef>
              <a:spcAft>
                <a:spcPct val="0"/>
              </a:spcAft>
              <a:defRPr>
                <a:solidFill>
                  <a:schemeClr val="tx1"/>
                </a:solidFill>
                <a:latin typeface="Arial" pitchFamily="34" charset="0"/>
                <a:ea typeface="Geneva" charset="-128"/>
              </a:defRPr>
            </a:lvl7pPr>
            <a:lvl8pPr marL="3429000" indent="-228600" eaLnBrk="0" fontAlgn="base" hangingPunct="0">
              <a:spcBef>
                <a:spcPct val="0"/>
              </a:spcBef>
              <a:spcAft>
                <a:spcPct val="0"/>
              </a:spcAft>
              <a:defRPr>
                <a:solidFill>
                  <a:schemeClr val="tx1"/>
                </a:solidFill>
                <a:latin typeface="Arial" pitchFamily="34" charset="0"/>
                <a:ea typeface="Geneva" charset="-128"/>
              </a:defRPr>
            </a:lvl8pPr>
            <a:lvl9pPr marL="3886200" indent="-228600" eaLnBrk="0" fontAlgn="base" hangingPunct="0">
              <a:spcBef>
                <a:spcPct val="0"/>
              </a:spcBef>
              <a:spcAft>
                <a:spcPct val="0"/>
              </a:spcAft>
              <a:defRPr>
                <a:solidFill>
                  <a:schemeClr val="tx1"/>
                </a:solidFill>
                <a:latin typeface="Arial" pitchFamily="34" charset="0"/>
                <a:ea typeface="Geneva" charset="-128"/>
              </a:defRPr>
            </a:lvl9pPr>
          </a:lstStyle>
          <a:p>
            <a:r>
              <a:rPr lang="en-US" altLang="en-US"/>
              <a:t>2</a:t>
            </a:r>
          </a:p>
        </p:txBody>
      </p:sp>
    </p:spTree>
    <p:extLst>
      <p:ext uri="{BB962C8B-B14F-4D97-AF65-F5344CB8AC3E}">
        <p14:creationId xmlns:p14="http://schemas.microsoft.com/office/powerpoint/2010/main" val="2822806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Disclosure Information</a:t>
            </a:r>
            <a:endParaRPr lang="en-US" dirty="0"/>
          </a:p>
        </p:txBody>
      </p:sp>
      <p:sp>
        <p:nvSpPr>
          <p:cNvPr id="3" name="Content Placeholder 2"/>
          <p:cNvSpPr>
            <a:spLocks noGrp="1"/>
          </p:cNvSpPr>
          <p:nvPr>
            <p:ph idx="1"/>
          </p:nvPr>
        </p:nvSpPr>
        <p:spPr/>
        <p:txBody>
          <a:bodyPr/>
          <a:lstStyle/>
          <a:p>
            <a:r>
              <a:rPr lang="en-US" dirty="0"/>
              <a:t>The Planners involved in this activity have no relevant financial relationships to disclose.</a:t>
            </a:r>
          </a:p>
          <a:p>
            <a:r>
              <a:rPr lang="en-US" dirty="0"/>
              <a:t>The Faculty/Presenters involved in this activity have no relevant financial relationships to disclose.</a:t>
            </a:r>
          </a:p>
        </p:txBody>
      </p:sp>
    </p:spTree>
    <p:extLst>
      <p:ext uri="{BB962C8B-B14F-4D97-AF65-F5344CB8AC3E}">
        <p14:creationId xmlns:p14="http://schemas.microsoft.com/office/powerpoint/2010/main" val="4152239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pPr marR="0">
              <a:spcBef>
                <a:spcPts val="0"/>
              </a:spcBef>
              <a:spcAft>
                <a:spcPts val="0"/>
              </a:spcAft>
              <a:buAutoNum type="arabicPeriod"/>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Recognize the historical underservice of women in postpartum care within the medical community and its impact on their recovery process.</a:t>
            </a:r>
          </a:p>
          <a:p>
            <a:pPr marR="0">
              <a:spcBef>
                <a:spcPts val="0"/>
              </a:spcBef>
              <a:spcAft>
                <a:spcPts val="0"/>
              </a:spcAft>
              <a:buAutoNum type="arabicPeriod"/>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Explore current research findings that support the role of physical therapy in addressing common postpartum issues such as pelvic floor dysfunction, diastasis recti, and musculoskeletal pain.</a:t>
            </a:r>
          </a:p>
          <a:p>
            <a:pPr marR="0">
              <a:spcBef>
                <a:spcPts val="0"/>
              </a:spcBef>
              <a:spcAft>
                <a:spcPts val="0"/>
              </a:spcAft>
              <a:buAutoNum type="arabicPeriod"/>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Support physical therapy as an important part of ACOG's "Continuum of care in the Fourth Trimester." </a:t>
            </a:r>
          </a:p>
          <a:p>
            <a:endParaRPr lang="en-US" dirty="0"/>
          </a:p>
        </p:txBody>
      </p:sp>
    </p:spTree>
    <p:extLst>
      <p:ext uri="{BB962C8B-B14F-4D97-AF65-F5344CB8AC3E}">
        <p14:creationId xmlns:p14="http://schemas.microsoft.com/office/powerpoint/2010/main" val="84916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038E0-71A1-5BE2-7714-E20788197F67}"/>
              </a:ext>
            </a:extLst>
          </p:cNvPr>
          <p:cNvSpPr>
            <a:spLocks noGrp="1"/>
          </p:cNvSpPr>
          <p:nvPr>
            <p:ph type="title"/>
          </p:nvPr>
        </p:nvSpPr>
        <p:spPr/>
        <p:txBody>
          <a:bodyPr/>
          <a:lstStyle/>
          <a:p>
            <a:r>
              <a:rPr lang="en-US" dirty="0"/>
              <a:t>What is this PP Initiative?</a:t>
            </a:r>
          </a:p>
        </p:txBody>
      </p:sp>
      <p:sp>
        <p:nvSpPr>
          <p:cNvPr id="3" name="Content Placeholder 2">
            <a:extLst>
              <a:ext uri="{FF2B5EF4-FFF2-40B4-BE49-F238E27FC236}">
                <a16:creationId xmlns:a16="http://schemas.microsoft.com/office/drawing/2014/main" id="{0B0AF8DC-3D9E-6566-4341-2287FE181E4E}"/>
              </a:ext>
            </a:extLst>
          </p:cNvPr>
          <p:cNvSpPr>
            <a:spLocks noGrp="1"/>
          </p:cNvSpPr>
          <p:nvPr>
            <p:ph idx="1"/>
          </p:nvPr>
        </p:nvSpPr>
        <p:spPr/>
        <p:txBody>
          <a:bodyPr/>
          <a:lstStyle/>
          <a:p>
            <a:pPr marL="0" indent="0" algn="ctr">
              <a:buNone/>
            </a:pPr>
            <a:endParaRPr lang="en-US" dirty="0"/>
          </a:p>
          <a:p>
            <a:pPr marL="0" indent="0" algn="ctr">
              <a:buNone/>
            </a:pPr>
            <a:r>
              <a:rPr lang="en-US" dirty="0"/>
              <a:t>Change in standard protocol to include the referral of </a:t>
            </a:r>
            <a:r>
              <a:rPr lang="en-US" i="1" dirty="0">
                <a:solidFill>
                  <a:schemeClr val="tx2">
                    <a:lumMod val="60000"/>
                    <a:lumOff val="40000"/>
                  </a:schemeClr>
                </a:solidFill>
              </a:rPr>
              <a:t>all postpartum patients to physical therapy</a:t>
            </a:r>
            <a:r>
              <a:rPr lang="en-US" dirty="0"/>
              <a:t> when they attend their postpartum OBGYN visit</a:t>
            </a:r>
          </a:p>
        </p:txBody>
      </p:sp>
    </p:spTree>
    <p:extLst>
      <p:ext uri="{BB962C8B-B14F-4D97-AF65-F5344CB8AC3E}">
        <p14:creationId xmlns:p14="http://schemas.microsoft.com/office/powerpoint/2010/main" val="3908995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3E027-6DD0-FEDC-8D2C-FA9FBA4CBD14}"/>
              </a:ext>
            </a:extLst>
          </p:cNvPr>
          <p:cNvSpPr>
            <a:spLocks noGrp="1"/>
          </p:cNvSpPr>
          <p:nvPr>
            <p:ph type="title"/>
          </p:nvPr>
        </p:nvSpPr>
        <p:spPr/>
        <p:txBody>
          <a:bodyPr/>
          <a:lstStyle/>
          <a:p>
            <a:r>
              <a:rPr lang="en-US" dirty="0"/>
              <a:t>Defining the 4</a:t>
            </a:r>
            <a:r>
              <a:rPr lang="en-US" baseline="30000" dirty="0"/>
              <a:t>th</a:t>
            </a:r>
            <a:r>
              <a:rPr lang="en-US" dirty="0"/>
              <a:t> Trimester</a:t>
            </a:r>
          </a:p>
        </p:txBody>
      </p:sp>
      <p:sp>
        <p:nvSpPr>
          <p:cNvPr id="3" name="Content Placeholder 2">
            <a:extLst>
              <a:ext uri="{FF2B5EF4-FFF2-40B4-BE49-F238E27FC236}">
                <a16:creationId xmlns:a16="http://schemas.microsoft.com/office/drawing/2014/main" id="{C8331EF9-9800-8417-A33D-C0DA48689837}"/>
              </a:ext>
            </a:extLst>
          </p:cNvPr>
          <p:cNvSpPr>
            <a:spLocks noGrp="1"/>
          </p:cNvSpPr>
          <p:nvPr>
            <p:ph idx="1"/>
          </p:nvPr>
        </p:nvSpPr>
        <p:spPr/>
        <p:txBody>
          <a:bodyPr/>
          <a:lstStyle/>
          <a:p>
            <a:pPr marL="0" indent="0" algn="ctr">
              <a:buNone/>
            </a:pPr>
            <a:endParaRPr lang="en-US" sz="3200" dirty="0"/>
          </a:p>
          <a:p>
            <a:pPr marL="0" indent="0" algn="ctr">
              <a:buNone/>
            </a:pPr>
            <a:r>
              <a:rPr lang="en-US" sz="3200" dirty="0"/>
              <a:t>April 23, 2018 – ACOG released a “revised Committee Opinion” to introduce a new paradigm for care in the first 12 weeks in the postpartum period</a:t>
            </a:r>
          </a:p>
          <a:p>
            <a:endParaRPr lang="en-US" dirty="0"/>
          </a:p>
        </p:txBody>
      </p:sp>
    </p:spTree>
    <p:extLst>
      <p:ext uri="{BB962C8B-B14F-4D97-AF65-F5344CB8AC3E}">
        <p14:creationId xmlns:p14="http://schemas.microsoft.com/office/powerpoint/2010/main" val="911175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F4187-D86F-68BC-890B-E657C6DB138E}"/>
              </a:ext>
            </a:extLst>
          </p:cNvPr>
          <p:cNvSpPr>
            <a:spLocks noGrp="1"/>
          </p:cNvSpPr>
          <p:nvPr>
            <p:ph type="title"/>
          </p:nvPr>
        </p:nvSpPr>
        <p:spPr/>
        <p:txBody>
          <a:bodyPr/>
          <a:lstStyle/>
          <a:p>
            <a:r>
              <a:rPr lang="en-US" dirty="0"/>
              <a:t>ACOG Committee Opinion </a:t>
            </a:r>
          </a:p>
        </p:txBody>
      </p:sp>
      <p:sp>
        <p:nvSpPr>
          <p:cNvPr id="3" name="Content Placeholder 2">
            <a:extLst>
              <a:ext uri="{FF2B5EF4-FFF2-40B4-BE49-F238E27FC236}">
                <a16:creationId xmlns:a16="http://schemas.microsoft.com/office/drawing/2014/main" id="{632506B2-8440-F0A8-8069-5558264AB66D}"/>
              </a:ext>
            </a:extLst>
          </p:cNvPr>
          <p:cNvSpPr>
            <a:spLocks noGrp="1"/>
          </p:cNvSpPr>
          <p:nvPr>
            <p:ph idx="1"/>
          </p:nvPr>
        </p:nvSpPr>
        <p:spPr/>
        <p:txBody>
          <a:bodyPr/>
          <a:lstStyle/>
          <a:p>
            <a:pPr marL="0" indent="0" algn="ctr">
              <a:buNone/>
            </a:pPr>
            <a:endParaRPr lang="en-US" sz="3200" dirty="0"/>
          </a:p>
          <a:p>
            <a:pPr marL="0" indent="0" algn="ctr">
              <a:buNone/>
            </a:pPr>
            <a:r>
              <a:rPr lang="en-US" sz="3200" dirty="0"/>
              <a:t>The recommendations state that postpartum care should be an </a:t>
            </a:r>
            <a:r>
              <a:rPr lang="en-US" sz="3200" i="1" dirty="0">
                <a:solidFill>
                  <a:srgbClr val="00B0F0"/>
                </a:solidFill>
              </a:rPr>
              <a:t>ongoing process</a:t>
            </a:r>
            <a:r>
              <a:rPr lang="en-US" sz="3200" dirty="0"/>
              <a:t>, rather than a single encounter</a:t>
            </a:r>
            <a:endParaRPr lang="en-US" dirty="0"/>
          </a:p>
        </p:txBody>
      </p:sp>
    </p:spTree>
    <p:extLst>
      <p:ext uri="{BB962C8B-B14F-4D97-AF65-F5344CB8AC3E}">
        <p14:creationId xmlns:p14="http://schemas.microsoft.com/office/powerpoint/2010/main" val="3499546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6ED70-A5B6-50DE-AFA8-3492DBFDFD60}"/>
              </a:ext>
            </a:extLst>
          </p:cNvPr>
          <p:cNvSpPr>
            <a:spLocks noGrp="1"/>
          </p:cNvSpPr>
          <p:nvPr>
            <p:ph type="title"/>
          </p:nvPr>
        </p:nvSpPr>
        <p:spPr/>
        <p:txBody>
          <a:bodyPr/>
          <a:lstStyle/>
          <a:p>
            <a:r>
              <a:rPr lang="en-US" dirty="0"/>
              <a:t>US vs. other nations</a:t>
            </a:r>
          </a:p>
        </p:txBody>
      </p:sp>
      <p:sp>
        <p:nvSpPr>
          <p:cNvPr id="3" name="Content Placeholder 2">
            <a:extLst>
              <a:ext uri="{FF2B5EF4-FFF2-40B4-BE49-F238E27FC236}">
                <a16:creationId xmlns:a16="http://schemas.microsoft.com/office/drawing/2014/main" id="{9FD5798B-8049-0558-5511-536AD3F6D643}"/>
              </a:ext>
            </a:extLst>
          </p:cNvPr>
          <p:cNvSpPr>
            <a:spLocks noGrp="1"/>
          </p:cNvSpPr>
          <p:nvPr>
            <p:ph idx="1"/>
          </p:nvPr>
        </p:nvSpPr>
        <p:spPr>
          <a:xfrm>
            <a:off x="457200" y="1200150"/>
            <a:ext cx="8229600" cy="3736975"/>
          </a:xfrm>
        </p:spPr>
        <p:txBody>
          <a:bodyPr>
            <a:normAutofit fontScale="32500" lnSpcReduction="20000"/>
          </a:bodyPr>
          <a:lstStyle/>
          <a:p>
            <a:r>
              <a:rPr lang="en-US" sz="6000" u="sng" dirty="0"/>
              <a:t>United Kingdom </a:t>
            </a:r>
            <a:r>
              <a:rPr lang="en-US" sz="6000" dirty="0"/>
              <a:t>- evidence-based federal guidelines on postpartum care, which recommend assessment of pelvic health at </a:t>
            </a:r>
            <a:r>
              <a:rPr lang="en-US" sz="6000" b="1" dirty="0"/>
              <a:t>multiple postpartum visits.</a:t>
            </a:r>
          </a:p>
          <a:p>
            <a:r>
              <a:rPr lang="en-US" sz="6000" u="sng" dirty="0"/>
              <a:t>Germany</a:t>
            </a:r>
            <a:r>
              <a:rPr lang="en-US" sz="6000" dirty="0"/>
              <a:t> - multidisciplinary team, including physical therapists, with </a:t>
            </a:r>
            <a:r>
              <a:rPr lang="en-US" sz="6000" b="1" dirty="0"/>
              <a:t>daily home visits for 10 days after childbirth</a:t>
            </a:r>
            <a:r>
              <a:rPr lang="en-US" sz="6000" dirty="0"/>
              <a:t>, then an additional 16 visits until 2 months after delivery</a:t>
            </a:r>
          </a:p>
          <a:p>
            <a:r>
              <a:rPr lang="en-US" sz="6000" u="sng" dirty="0"/>
              <a:t>France</a:t>
            </a:r>
            <a:r>
              <a:rPr lang="en-US" sz="6000" dirty="0"/>
              <a:t> - comprehensive pelvic floor and abdominal rehabilitation, women are automatically eligible for a minimum of </a:t>
            </a:r>
            <a:r>
              <a:rPr lang="en-US" sz="6000" b="1" dirty="0"/>
              <a:t>10 physical therapy sessions after vaginal birth and up to 30 physical therapy sessions for cesarean </a:t>
            </a:r>
          </a:p>
          <a:p>
            <a:r>
              <a:rPr lang="en-US" sz="6000" u="sng" dirty="0"/>
              <a:t>United States </a:t>
            </a:r>
            <a:r>
              <a:rPr lang="en-US" sz="6000" dirty="0"/>
              <a:t>– 1 postpartum visit with OBGYN</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2800" dirty="0"/>
          </a:p>
          <a:p>
            <a:pPr marL="0" indent="0">
              <a:buNone/>
            </a:pPr>
            <a:r>
              <a:rPr lang="en-US" sz="2800" dirty="0"/>
              <a:t>Critchley,  2022.</a:t>
            </a:r>
          </a:p>
        </p:txBody>
      </p:sp>
    </p:spTree>
    <p:extLst>
      <p:ext uri="{BB962C8B-B14F-4D97-AF65-F5344CB8AC3E}">
        <p14:creationId xmlns:p14="http://schemas.microsoft.com/office/powerpoint/2010/main" val="116400072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71C08EAF9A324F870F138F4120985A" ma:contentTypeVersion="14" ma:contentTypeDescription="Create a new document." ma:contentTypeScope="" ma:versionID="637dcf463e675d8eedf0effc088b9180">
  <xsd:schema xmlns:xsd="http://www.w3.org/2001/XMLSchema" xmlns:xs="http://www.w3.org/2001/XMLSchema" xmlns:p="http://schemas.microsoft.com/office/2006/metadata/properties" xmlns:ns2="240a6722-3a19-464f-b7f3-5cc0f38ab87d" xmlns:ns3="26c20447-2f6b-48f4-b640-7ac208de339c" targetNamespace="http://schemas.microsoft.com/office/2006/metadata/properties" ma:root="true" ma:fieldsID="ec869d35138b744911fffef33317ad0f" ns2:_="" ns3:_="">
    <xsd:import namespace="240a6722-3a19-464f-b7f3-5cc0f38ab87d"/>
    <xsd:import namespace="26c20447-2f6b-48f4-b640-7ac208de33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a6722-3a19-464f-b7f3-5cc0f38ab8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c20447-2f6b-48f4-b640-7ac208de339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2C1271-C870-435E-B649-BEA9A8BC9E5C}">
  <ds:schemaRefs>
    <ds:schemaRef ds:uri="http://schemas.microsoft.com/sharepoint/v3/contenttype/forms"/>
  </ds:schemaRefs>
</ds:datastoreItem>
</file>

<file path=customXml/itemProps2.xml><?xml version="1.0" encoding="utf-8"?>
<ds:datastoreItem xmlns:ds="http://schemas.openxmlformats.org/officeDocument/2006/customXml" ds:itemID="{2A439A78-9576-416E-89D2-CCDC24BCB254}"/>
</file>

<file path=customXml/itemProps3.xml><?xml version="1.0" encoding="utf-8"?>
<ds:datastoreItem xmlns:ds="http://schemas.openxmlformats.org/officeDocument/2006/customXml" ds:itemID="{22B0A9DD-553D-4BDC-861B-CDB7DEF4DE1C}">
  <ds:schemaRefs>
    <ds:schemaRef ds:uri="f418c002-07de-49dc-9cff-4242eb341116"/>
    <ds:schemaRef ds:uri="f608a9b5-6f10-4e62-a795-c33a6721f6de"/>
    <ds:schemaRef ds:uri="http://purl.org/dc/term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c2e367f7-8194-49ff-9ea4-6cc686ce90ed}" enabled="1" method="Privileged" siteId="{ef4fd2f8-4c96-45ab-9b15-7831920f55cf}" removed="0"/>
</clbl:labelList>
</file>

<file path=docProps/app.xml><?xml version="1.0" encoding="utf-8"?>
<Properties xmlns="http://schemas.openxmlformats.org/officeDocument/2006/extended-properties" xmlns:vt="http://schemas.openxmlformats.org/officeDocument/2006/docPropsVTypes">
  <Template>OrthoPTRes</Template>
  <TotalTime>4920</TotalTime>
  <Words>2089</Words>
  <Application>Microsoft Office PowerPoint</Application>
  <PresentationFormat>On-screen Show (16:9)</PresentationFormat>
  <Paragraphs>164</Paragraphs>
  <Slides>25</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Wingdings</vt:lpstr>
      <vt:lpstr>Custom Design</vt:lpstr>
      <vt:lpstr>Postpartum Physical Therapy Initiative - Raising the bar in Postpartum Recovery  </vt:lpstr>
      <vt:lpstr>Continuing Medical Education Credit Information</vt:lpstr>
      <vt:lpstr>Designation Statement</vt:lpstr>
      <vt:lpstr>Disclosure Information</vt:lpstr>
      <vt:lpstr>Learning Objectives</vt:lpstr>
      <vt:lpstr>What is this PP Initiative?</vt:lpstr>
      <vt:lpstr>Defining the 4th Trimester</vt:lpstr>
      <vt:lpstr>ACOG Committee Opinion </vt:lpstr>
      <vt:lpstr>US vs. other nations</vt:lpstr>
      <vt:lpstr>Should ALL patients be referred?</vt:lpstr>
      <vt:lpstr>6-week myth</vt:lpstr>
      <vt:lpstr>6-week myth</vt:lpstr>
      <vt:lpstr>Consider</vt:lpstr>
      <vt:lpstr>Kegels may not be the answer!</vt:lpstr>
      <vt:lpstr>Urinary Incontinence</vt:lpstr>
      <vt:lpstr>Consider</vt:lpstr>
      <vt:lpstr>Painful sex</vt:lpstr>
      <vt:lpstr>Consider</vt:lpstr>
      <vt:lpstr>Postpartum Return to Sport</vt:lpstr>
      <vt:lpstr>Postpartum Return to Sport</vt:lpstr>
      <vt:lpstr>Physical therapy evaluation</vt:lpstr>
      <vt:lpstr>Physical therapy treatment</vt:lpstr>
      <vt:lpstr>SLUHN PP Initiative </vt:lpstr>
      <vt:lpstr>PowerPoint Presentation</vt:lpstr>
      <vt:lpstr>Bibliography</vt:lpstr>
    </vt:vector>
  </TitlesOfParts>
  <Company>St Luke's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Residency PPT Template</dc:title>
  <dc:creator>Steve Kareha</dc:creator>
  <cp:lastModifiedBy>Garges, Lauren</cp:lastModifiedBy>
  <cp:revision>97</cp:revision>
  <dcterms:created xsi:type="dcterms:W3CDTF">2013-05-03T03:00:51Z</dcterms:created>
  <dcterms:modified xsi:type="dcterms:W3CDTF">2024-05-09T23:46:02Z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Residency PPT Template</vt:lpwstr>
  </property>
  <property fmtid="{D5CDD505-2E9C-101B-9397-08002B2CF9AE}" pid="3" name="SlideDescription">
    <vt:lpwstr/>
  </property>
  <property fmtid="{D5CDD505-2E9C-101B-9397-08002B2CF9AE}" pid="4" name="ContentTypeId">
    <vt:lpwstr>0x010100EFF38D9A96DA064CA463A4CA7750792D</vt:lpwstr>
  </property>
  <property fmtid="{D5CDD505-2E9C-101B-9397-08002B2CF9AE}" pid="5" name="MSIP_Label_c2e367f7-8194-49ff-9ea4-6cc686ce90ed_Enabled">
    <vt:lpwstr>True</vt:lpwstr>
  </property>
  <property fmtid="{D5CDD505-2E9C-101B-9397-08002B2CF9AE}" pid="6" name="MSIP_Label_c2e367f7-8194-49ff-9ea4-6cc686ce90ed_SiteId">
    <vt:lpwstr>ef4fd2f8-4c96-45ab-9b15-7831920f55cf</vt:lpwstr>
  </property>
  <property fmtid="{D5CDD505-2E9C-101B-9397-08002B2CF9AE}" pid="7" name="MSIP_Label_c2e367f7-8194-49ff-9ea4-6cc686ce90ed_SetDate">
    <vt:lpwstr>2022-07-13T06:15:07Z</vt:lpwstr>
  </property>
  <property fmtid="{D5CDD505-2E9C-101B-9397-08002B2CF9AE}" pid="8" name="MSIP_Label_c2e367f7-8194-49ff-9ea4-6cc686ce90ed_Name">
    <vt:lpwstr>Confidential \ Health</vt:lpwstr>
  </property>
  <property fmtid="{D5CDD505-2E9C-101B-9397-08002B2CF9AE}" pid="9" name="MSIP_Label_c2e367f7-8194-49ff-9ea4-6cc686ce90ed_ActionId">
    <vt:lpwstr>38b136a5-8fea-433f-8959-da9419a21fea</vt:lpwstr>
  </property>
  <property fmtid="{D5CDD505-2E9C-101B-9397-08002B2CF9AE}" pid="10" name="MSIP_Label_c2e367f7-8194-49ff-9ea4-6cc686ce90ed_Removed">
    <vt:lpwstr>False</vt:lpwstr>
  </property>
  <property fmtid="{D5CDD505-2E9C-101B-9397-08002B2CF9AE}" pid="11" name="MSIP_Label_c2e367f7-8194-49ff-9ea4-6cc686ce90ed_Parent">
    <vt:lpwstr>1490281d-0219-42bc-a01e-8e95f4190402</vt:lpwstr>
  </property>
  <property fmtid="{D5CDD505-2E9C-101B-9397-08002B2CF9AE}" pid="12" name="MSIP_Label_c2e367f7-8194-49ff-9ea4-6cc686ce90ed_Extended_MSFT_Method">
    <vt:lpwstr>Standard</vt:lpwstr>
  </property>
  <property fmtid="{D5CDD505-2E9C-101B-9397-08002B2CF9AE}" pid="13" name="MSIP_Label_1490281d-0219-42bc-a01e-8e95f4190402_Enabled">
    <vt:lpwstr>True</vt:lpwstr>
  </property>
  <property fmtid="{D5CDD505-2E9C-101B-9397-08002B2CF9AE}" pid="14" name="MSIP_Label_1490281d-0219-42bc-a01e-8e95f4190402_SiteId">
    <vt:lpwstr>ef4fd2f8-4c96-45ab-9b15-7831920f55cf</vt:lpwstr>
  </property>
  <property fmtid="{D5CDD505-2E9C-101B-9397-08002B2CF9AE}" pid="15" name="MSIP_Label_1490281d-0219-42bc-a01e-8e95f4190402_SetDate">
    <vt:lpwstr>2022-07-13T06:15:07Z</vt:lpwstr>
  </property>
  <property fmtid="{D5CDD505-2E9C-101B-9397-08002B2CF9AE}" pid="16" name="MSIP_Label_1490281d-0219-42bc-a01e-8e95f4190402_Name">
    <vt:lpwstr>Confidential</vt:lpwstr>
  </property>
  <property fmtid="{D5CDD505-2E9C-101B-9397-08002B2CF9AE}" pid="17" name="MSIP_Label_1490281d-0219-42bc-a01e-8e95f4190402_ActionId">
    <vt:lpwstr>9e8460dd-52d9-4222-87e8-bdbbc4797480</vt:lpwstr>
  </property>
  <property fmtid="{D5CDD505-2E9C-101B-9397-08002B2CF9AE}" pid="18" name="MSIP_Label_1490281d-0219-42bc-a01e-8e95f4190402_Extended_MSFT_Method">
    <vt:lpwstr>Standard</vt:lpwstr>
  </property>
  <property fmtid="{D5CDD505-2E9C-101B-9397-08002B2CF9AE}" pid="19" name="Sensitivity">
    <vt:lpwstr>Confidential \ Health Confidential</vt:lpwstr>
  </property>
</Properties>
</file>