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1"/>
  </p:notesMasterIdLst>
  <p:handoutMasterIdLst>
    <p:handoutMasterId r:id="rId22"/>
  </p:handoutMasterIdLst>
  <p:sldIdLst>
    <p:sldId id="256" r:id="rId5"/>
    <p:sldId id="268" r:id="rId6"/>
    <p:sldId id="273" r:id="rId7"/>
    <p:sldId id="271" r:id="rId8"/>
    <p:sldId id="269" r:id="rId9"/>
    <p:sldId id="274" r:id="rId10"/>
    <p:sldId id="272" r:id="rId11"/>
    <p:sldId id="275" r:id="rId12"/>
    <p:sldId id="277" r:id="rId13"/>
    <p:sldId id="282" r:id="rId14"/>
    <p:sldId id="263" r:id="rId15"/>
    <p:sldId id="276" r:id="rId16"/>
    <p:sldId id="280" r:id="rId17"/>
    <p:sldId id="283" r:id="rId18"/>
    <p:sldId id="284"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7" autoAdjust="0"/>
    <p:restoredTop sz="67463" autoAdjust="0"/>
  </p:normalViewPr>
  <p:slideViewPr>
    <p:cSldViewPr snapToGrid="0">
      <p:cViewPr varScale="1">
        <p:scale>
          <a:sx n="43" d="100"/>
          <a:sy n="43" d="100"/>
        </p:scale>
        <p:origin x="1384" y="48"/>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8/23/2024</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8/23/2024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initial full body or head to toe skin assessment is particularly critical at the point of admission to a healthcare facility.</a:t>
            </a:r>
          </a:p>
          <a:p>
            <a:endParaRPr lang="en-US" dirty="0"/>
          </a:p>
          <a:p>
            <a:r>
              <a:rPr lang="en-US" dirty="0"/>
              <a:t>A key responsibility of the admitting nurse is prompt identification of any existing wound or other skin condition. CMS no longer provides reimbursement and payment for full- thickness pressure ulcers that develop while the patient is in the hospital.</a:t>
            </a:r>
          </a:p>
          <a:p>
            <a:endParaRPr lang="en-US" dirty="0"/>
          </a:p>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4173042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5</a:t>
            </a:fld>
            <a:endParaRPr lang="en-US" dirty="0"/>
          </a:p>
        </p:txBody>
      </p:sp>
    </p:spTree>
    <p:extLst>
      <p:ext uri="{BB962C8B-B14F-4D97-AF65-F5344CB8AC3E}">
        <p14:creationId xmlns:p14="http://schemas.microsoft.com/office/powerpoint/2010/main" val="3871000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FCCC portal</a:t>
            </a:r>
          </a:p>
          <a:p>
            <a:r>
              <a:rPr lang="en-US" dirty="0"/>
              <a:t>Nursing</a:t>
            </a:r>
            <a:r>
              <a:rPr lang="en-US" baseline="0" dirty="0"/>
              <a:t> administration</a:t>
            </a:r>
          </a:p>
          <a:p>
            <a:r>
              <a:rPr lang="en-US" baseline="0" dirty="0"/>
              <a:t>Clinical links</a:t>
            </a:r>
          </a:p>
          <a:p>
            <a:r>
              <a:rPr lang="en-US" baseline="0" dirty="0"/>
              <a:t>Nursing standards</a:t>
            </a:r>
          </a:p>
          <a:p>
            <a:r>
              <a:rPr lang="en-US" baseline="0" dirty="0"/>
              <a:t>Integumentary</a:t>
            </a:r>
          </a:p>
          <a:p>
            <a:r>
              <a:rPr lang="en-US" baseline="0" dirty="0"/>
              <a:t>Wound and pressure ulcer care PDF- Download</a:t>
            </a:r>
          </a:p>
          <a:p>
            <a:r>
              <a:rPr lang="en-US" baseline="0" dirty="0"/>
              <a:t>Pressure ulcer risk reduction intervention using Braden scale</a:t>
            </a: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16821993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are consulted to see a patient we try to write our recommendations on the treatment sticky note to make it easier for the primary care nurse to find current and up to date wound care recommendations.</a:t>
            </a:r>
          </a:p>
        </p:txBody>
      </p:sp>
      <p:sp>
        <p:nvSpPr>
          <p:cNvPr id="4" name="Slide Number Placeholder 3"/>
          <p:cNvSpPr>
            <a:spLocks noGrp="1"/>
          </p:cNvSpPr>
          <p:nvPr>
            <p:ph type="sldNum" sz="quarter" idx="5"/>
          </p:nvPr>
        </p:nvSpPr>
        <p:spPr/>
        <p:txBody>
          <a:bodyPr/>
          <a:lstStyle/>
          <a:p>
            <a:fld id="{BC849E9A-41F7-4779-A581-48A7C374A227}" type="slidenum">
              <a:rPr lang="en-US" smtClean="0"/>
              <a:t>10</a:t>
            </a:fld>
            <a:endParaRPr lang="en-US" dirty="0"/>
          </a:p>
        </p:txBody>
      </p:sp>
    </p:spTree>
    <p:extLst>
      <p:ext uri="{BB962C8B-B14F-4D97-AF65-F5344CB8AC3E}">
        <p14:creationId xmlns:p14="http://schemas.microsoft.com/office/powerpoint/2010/main" val="3471960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Still in the works will update with more information when the centroid is coming.</a:t>
            </a:r>
          </a:p>
        </p:txBody>
      </p:sp>
      <p:sp>
        <p:nvSpPr>
          <p:cNvPr id="4" name="Slide Number Placeholder 3"/>
          <p:cNvSpPr>
            <a:spLocks noGrp="1"/>
          </p:cNvSpPr>
          <p:nvPr>
            <p:ph type="sldNum" sz="quarter" idx="10"/>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1825341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 to marys slides?</a:t>
            </a:r>
            <a:endParaRPr lang="en-US" dirty="0"/>
          </a:p>
        </p:txBody>
      </p:sp>
      <p:sp>
        <p:nvSpPr>
          <p:cNvPr id="4" name="Slide Number Placeholder 3"/>
          <p:cNvSpPr>
            <a:spLocks noGrp="1"/>
          </p:cNvSpPr>
          <p:nvPr>
            <p:ph type="sldNum" sz="quarter" idx="5"/>
          </p:nvPr>
        </p:nvSpPr>
        <p:spPr/>
        <p:txBody>
          <a:bodyPr/>
          <a:lstStyle/>
          <a:p>
            <a:fld id="{01F2A70B-78F2-4DCF-B53B-C990D2FAFB8A}" type="slidenum">
              <a:rPr lang="en-US" smtClean="0"/>
              <a:t>13</a:t>
            </a:fld>
            <a:endParaRPr lang="en-US"/>
          </a:p>
        </p:txBody>
      </p:sp>
    </p:spTree>
    <p:extLst>
      <p:ext uri="{BB962C8B-B14F-4D97-AF65-F5344CB8AC3E}">
        <p14:creationId xmlns:p14="http://schemas.microsoft.com/office/powerpoint/2010/main" val="2949669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3869866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how the LDA looks in EPIC rover- clicking on the LDA wound will prompt you to document on this wound and will allow you to add a picture as well as measurements that will be placed in the flow sheets as well as the media tab.</a:t>
            </a:r>
          </a:p>
          <a:p>
            <a:endParaRPr lang="en-US" dirty="0"/>
          </a:p>
          <a:p>
            <a:r>
              <a:rPr lang="en-US" dirty="0"/>
              <a:t>The last picture shows an example of how the documentation appears in EPIC after using Rover</a:t>
            </a:r>
          </a:p>
        </p:txBody>
      </p:sp>
      <p:sp>
        <p:nvSpPr>
          <p:cNvPr id="4" name="Slide Number Placeholder 3"/>
          <p:cNvSpPr>
            <a:spLocks noGrp="1"/>
          </p:cNvSpPr>
          <p:nvPr>
            <p:ph type="sldNum" sz="quarter" idx="5"/>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224170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64420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8/23/2024</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oleObject" Target="../embeddings/oleObject6.bin"/><Relationship Id="rId2" Type="http://schemas.openxmlformats.org/officeDocument/2006/relationships/oleObject" Target="../embeddings/oleObject1.bin"/><Relationship Id="rId1" Type="http://schemas.openxmlformats.org/officeDocument/2006/relationships/slideLayout" Target="../slideLayouts/slideLayout6.xml"/><Relationship Id="rId6" Type="http://schemas.openxmlformats.org/officeDocument/2006/relationships/oleObject" Target="../embeddings/oleObject3.bin"/><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7.svg"/><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svg"/><Relationship Id="rId4"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654295" y="4522156"/>
            <a:ext cx="5609222" cy="1363215"/>
          </a:xfrm>
        </p:spPr>
        <p:txBody>
          <a:bodyPr anchor="t">
            <a:normAutofit fontScale="90000"/>
          </a:bodyPr>
          <a:lstStyle/>
          <a:p>
            <a:pPr algn="l"/>
            <a:r>
              <a:rPr lang="en-US" sz="4400" dirty="0">
                <a:latin typeface="Franklin Gothic Book" panose="020B0503020102020204" pitchFamily="34" charset="0"/>
                <a:cs typeface="Segoe UI" panose="020B0502040204020203" pitchFamily="34" charset="0"/>
              </a:rPr>
              <a:t>Documentation and Legal Issues in Wound Care </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80302" y="1293093"/>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25024" y="327889"/>
            <a:ext cx="2260711" cy="2260711"/>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964952" y="0"/>
            <a:ext cx="10515600" cy="1325563"/>
          </a:xfrm>
        </p:spPr>
        <p:txBody>
          <a:bodyPr/>
          <a:lstStyle/>
          <a:p>
            <a:r>
              <a:rPr lang="en-US" dirty="0">
                <a:latin typeface="Franklin Gothic Book" panose="020B0503020102020204" pitchFamily="34" charset="0"/>
                <a:cs typeface="Segoe UI" panose="020B0502040204020203" pitchFamily="34" charset="0"/>
              </a:rPr>
              <a:t>Documentation </a:t>
            </a:r>
          </a:p>
        </p:txBody>
      </p:sp>
      <p:sp>
        <p:nvSpPr>
          <p:cNvPr id="8" name="Oval 7">
            <a:extLst>
              <a:ext uri="{FF2B5EF4-FFF2-40B4-BE49-F238E27FC236}">
                <a16:creationId xmlns:a16="http://schemas.microsoft.com/office/drawing/2014/main" id="{E5585411-DE61-42EC-8DAB-BA853F129791}"/>
              </a:ext>
            </a:extLst>
          </p:cNvPr>
          <p:cNvSpPr/>
          <p:nvPr/>
        </p:nvSpPr>
        <p:spPr>
          <a:xfrm>
            <a:off x="438145" y="1023261"/>
            <a:ext cx="808764" cy="6827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Segoe UI" panose="020B0502040204020203" pitchFamily="34" charset="0"/>
                <a:cs typeface="Segoe UI" panose="020B0502040204020203" pitchFamily="34" charset="0"/>
              </a:rPr>
              <a:t>1</a:t>
            </a:r>
          </a:p>
        </p:txBody>
      </p:sp>
      <p:sp>
        <p:nvSpPr>
          <p:cNvPr id="3" name="TextBox 2"/>
          <p:cNvSpPr txBox="1"/>
          <p:nvPr/>
        </p:nvSpPr>
        <p:spPr>
          <a:xfrm>
            <a:off x="784338" y="1706060"/>
            <a:ext cx="2834640" cy="4678204"/>
          </a:xfrm>
          <a:prstGeom prst="rect">
            <a:avLst/>
          </a:prstGeom>
          <a:noFill/>
        </p:spPr>
        <p:txBody>
          <a:bodyPr wrap="square" rtlCol="0">
            <a:spAutoFit/>
          </a:bodyPr>
          <a:lstStyle/>
          <a:p>
            <a:r>
              <a:rPr lang="en-US" sz="2800" dirty="0"/>
              <a:t>Do’s: </a:t>
            </a:r>
          </a:p>
          <a:p>
            <a:pPr marL="285750" indent="-285750">
              <a:buFont typeface="Arial" panose="020B0604020202020204" pitchFamily="34" charset="0"/>
              <a:buChar char="•"/>
            </a:pPr>
            <a:r>
              <a:rPr lang="en-US" dirty="0"/>
              <a:t>Describe what you see</a:t>
            </a:r>
          </a:p>
          <a:p>
            <a:pPr marL="742950" lvl="1" indent="-285750">
              <a:buFont typeface="Arial" panose="020B0604020202020204" pitchFamily="34" charset="0"/>
              <a:buChar char="•"/>
            </a:pPr>
            <a:r>
              <a:rPr lang="en-US" dirty="0"/>
              <a:t>Wound</a:t>
            </a:r>
          </a:p>
          <a:p>
            <a:pPr marL="742950" lvl="1" indent="-285750">
              <a:buFont typeface="Arial" panose="020B0604020202020204" pitchFamily="34" charset="0"/>
              <a:buChar char="•"/>
            </a:pPr>
            <a:r>
              <a:rPr lang="en-US" dirty="0"/>
              <a:t>Location</a:t>
            </a:r>
          </a:p>
          <a:p>
            <a:pPr marL="742950" lvl="1" indent="-285750">
              <a:buFont typeface="Arial" panose="020B0604020202020204" pitchFamily="34" charset="0"/>
              <a:buChar char="•"/>
            </a:pPr>
            <a:r>
              <a:rPr lang="en-US" dirty="0"/>
              <a:t>Size</a:t>
            </a:r>
          </a:p>
          <a:p>
            <a:pPr marL="742950" lvl="1" indent="-285750">
              <a:buFont typeface="Arial" panose="020B0604020202020204" pitchFamily="34" charset="0"/>
              <a:buChar char="•"/>
            </a:pPr>
            <a:r>
              <a:rPr lang="en-US" dirty="0"/>
              <a:t>Stage (if known)</a:t>
            </a:r>
          </a:p>
          <a:p>
            <a:pPr marL="742950" lvl="1" indent="-285750">
              <a:buFont typeface="Arial" panose="020B0604020202020204" pitchFamily="34" charset="0"/>
              <a:buChar char="•"/>
            </a:pPr>
            <a:r>
              <a:rPr lang="en-US" dirty="0"/>
              <a:t>Colors</a:t>
            </a:r>
          </a:p>
          <a:p>
            <a:pPr marL="742950" lvl="1" indent="-285750">
              <a:buFont typeface="Arial" panose="020B0604020202020204" pitchFamily="34" charset="0"/>
              <a:buChar char="•"/>
            </a:pPr>
            <a:r>
              <a:rPr lang="en-US" dirty="0"/>
              <a:t>Tissue type</a:t>
            </a:r>
          </a:p>
          <a:p>
            <a:pPr marL="742950" lvl="1" indent="-285750">
              <a:buFont typeface="Arial" panose="020B0604020202020204" pitchFamily="34" charset="0"/>
              <a:buChar char="•"/>
            </a:pPr>
            <a:r>
              <a:rPr lang="en-US" dirty="0"/>
              <a:t>Exudate</a:t>
            </a:r>
          </a:p>
          <a:p>
            <a:pPr marL="742950" lvl="1" indent="-285750">
              <a:buFont typeface="Arial" panose="020B0604020202020204" pitchFamily="34" charset="0"/>
              <a:buChar char="•"/>
            </a:pPr>
            <a:r>
              <a:rPr lang="en-US" dirty="0"/>
              <a:t>Erythema</a:t>
            </a:r>
          </a:p>
          <a:p>
            <a:pPr marL="742950" lvl="1" indent="-285750">
              <a:buFont typeface="Arial" panose="020B0604020202020204" pitchFamily="34" charset="0"/>
              <a:buChar char="•"/>
            </a:pPr>
            <a:r>
              <a:rPr lang="en-US" dirty="0"/>
              <a:t>Condition of </a:t>
            </a:r>
            <a:r>
              <a:rPr lang="en-US" dirty="0" err="1"/>
              <a:t>peri</a:t>
            </a:r>
            <a:r>
              <a:rPr lang="en-US" dirty="0"/>
              <a:t>-wound</a:t>
            </a:r>
          </a:p>
          <a:p>
            <a:pPr marL="742950" lvl="1" indent="-285750">
              <a:buFont typeface="Arial" panose="020B0604020202020204" pitchFamily="34" charset="0"/>
              <a:buChar char="•"/>
            </a:pPr>
            <a:r>
              <a:rPr lang="en-US" dirty="0"/>
              <a:t>2 RN check on admission and transfer</a:t>
            </a:r>
          </a:p>
          <a:p>
            <a:pPr lvl="1"/>
            <a:endParaRPr lang="en-US" dirty="0"/>
          </a:p>
        </p:txBody>
      </p:sp>
      <p:sp>
        <p:nvSpPr>
          <p:cNvPr id="10" name="TextBox 9"/>
          <p:cNvSpPr txBox="1"/>
          <p:nvPr/>
        </p:nvSpPr>
        <p:spPr>
          <a:xfrm>
            <a:off x="3893987" y="1706060"/>
            <a:ext cx="2818014" cy="1969770"/>
          </a:xfrm>
          <a:prstGeom prst="rect">
            <a:avLst/>
          </a:prstGeom>
          <a:noFill/>
        </p:spPr>
        <p:txBody>
          <a:bodyPr wrap="square" rtlCol="0">
            <a:spAutoFit/>
          </a:bodyPr>
          <a:lstStyle/>
          <a:p>
            <a:r>
              <a:rPr lang="en-US" sz="3200" dirty="0"/>
              <a:t>Don’ts: </a:t>
            </a:r>
          </a:p>
          <a:p>
            <a:pPr marL="742950" lvl="1" indent="-285750">
              <a:buFont typeface="Arial" panose="020B0604020202020204" pitchFamily="34" charset="0"/>
              <a:buChar char="•"/>
            </a:pPr>
            <a:r>
              <a:rPr lang="en-US" dirty="0"/>
              <a:t>Guess at wound type or PI stage</a:t>
            </a:r>
          </a:p>
          <a:p>
            <a:pPr marL="742950" lvl="1" indent="-285750">
              <a:buFont typeface="Arial" panose="020B0604020202020204" pitchFamily="34" charset="0"/>
              <a:buChar char="•"/>
            </a:pPr>
            <a:r>
              <a:rPr lang="en-US" dirty="0"/>
              <a:t>Write unstageable if unsure of stage</a:t>
            </a:r>
          </a:p>
          <a:p>
            <a:pPr lvl="1"/>
            <a:endParaRPr lang="en-US" dirty="0"/>
          </a:p>
        </p:txBody>
      </p:sp>
      <p:sp>
        <p:nvSpPr>
          <p:cNvPr id="11" name="TextBox 10"/>
          <p:cNvSpPr txBox="1"/>
          <p:nvPr/>
        </p:nvSpPr>
        <p:spPr>
          <a:xfrm>
            <a:off x="4092402" y="4493029"/>
            <a:ext cx="6247690" cy="1200329"/>
          </a:xfrm>
          <a:prstGeom prst="rect">
            <a:avLst/>
          </a:prstGeom>
          <a:noFill/>
        </p:spPr>
        <p:txBody>
          <a:bodyPr wrap="square" rtlCol="0">
            <a:spAutoFit/>
          </a:bodyPr>
          <a:lstStyle/>
          <a:p>
            <a:r>
              <a:rPr lang="en-US" dirty="0"/>
              <a:t>Example of good documentation: 2 cm diameter purple area over sacrum. Skin intact. No depth noted on palpation. Could be bruise or DTI. Implemented PI protocol. Wound care consulted. Assess sacral area every shift. Specialty bed implemented.</a:t>
            </a:r>
          </a:p>
        </p:txBody>
      </p:sp>
      <p:pic>
        <p:nvPicPr>
          <p:cNvPr id="1026" name="Picture 2" descr="How Providers Use Clinical Documentation Improvement Too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5063" y="1706060"/>
            <a:ext cx="2665029" cy="172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491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63138" y="232397"/>
            <a:ext cx="10515600" cy="1325563"/>
          </a:xfrm>
        </p:spPr>
        <p:txBody>
          <a:bodyPr/>
          <a:lstStyle/>
          <a:p>
            <a:r>
              <a:rPr lang="en-US" dirty="0"/>
              <a:t>Epic Documentation </a:t>
            </a:r>
          </a:p>
        </p:txBody>
      </p:sp>
      <p:pic>
        <p:nvPicPr>
          <p:cNvPr id="4" name="Content Placeholder 9"/>
          <p:cNvPicPr>
            <a:picLocks noGrp="1"/>
          </p:cNvPicPr>
          <p:nvPr>
            <p:ph idx="4294967295"/>
          </p:nvPr>
        </p:nvPicPr>
        <p:blipFill>
          <a:blip r:embed="rId3">
            <a:extLst>
              <a:ext uri="{28A0092B-C50C-407E-A947-70E740481C1C}">
                <a14:useLocalDpi xmlns:a14="http://schemas.microsoft.com/office/drawing/2010/main" val="0"/>
              </a:ext>
            </a:extLst>
          </a:blip>
          <a:srcRect/>
          <a:stretch>
            <a:fillRect/>
          </a:stretch>
        </p:blipFill>
        <p:spPr bwMode="auto">
          <a:xfrm>
            <a:off x="197600" y="2120785"/>
            <a:ext cx="6228138" cy="2895600"/>
          </a:xfrm>
          <a:prstGeom prst="rect">
            <a:avLst/>
          </a:prstGeom>
          <a:noFill/>
          <a:ln>
            <a:noFill/>
          </a:ln>
        </p:spPr>
      </p:pic>
      <p:sp>
        <p:nvSpPr>
          <p:cNvPr id="9" name="Striped Right Arrow 8"/>
          <p:cNvSpPr/>
          <p:nvPr/>
        </p:nvSpPr>
        <p:spPr>
          <a:xfrm rot="10800000">
            <a:off x="3807230" y="4571999"/>
            <a:ext cx="1787236" cy="31172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38545" y="1440171"/>
            <a:ext cx="6096000" cy="646331"/>
          </a:xfrm>
          <a:prstGeom prst="rect">
            <a:avLst/>
          </a:prstGeom>
        </p:spPr>
        <p:txBody>
          <a:bodyPr>
            <a:spAutoFit/>
          </a:bodyPr>
          <a:lstStyle/>
          <a:p>
            <a:pPr>
              <a:spcAft>
                <a:spcPts val="600"/>
              </a:spcAft>
              <a:tabLst>
                <a:tab pos="790575" algn="l"/>
              </a:tabLst>
            </a:pPr>
            <a:r>
              <a:rPr lang="en-US" dirty="0">
                <a:solidFill>
                  <a:srgbClr val="272D2D"/>
                </a:solidFill>
                <a:latin typeface="Calibri" panose="020F0502020204030204" pitchFamily="34" charset="0"/>
                <a:ea typeface="Calibri" panose="020F0502020204030204" pitchFamily="34" charset="0"/>
                <a:cs typeface="Times New Roman" panose="02020603050405020304" pitchFamily="18" charset="0"/>
              </a:rPr>
              <a:t>This can be found under assessment flowsheet, integumentary section.</a:t>
            </a:r>
            <a:endParaRPr lang="en-US" sz="2000" dirty="0">
              <a:solidFill>
                <a:srgbClr val="272D2D"/>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6844838" y="1440171"/>
            <a:ext cx="3898669" cy="4759210"/>
          </a:xfrm>
          <a:prstGeom prst="rect">
            <a:avLst/>
          </a:prstGeom>
          <a:noFill/>
          <a:ln>
            <a:noFill/>
          </a:ln>
        </p:spPr>
      </p:pic>
      <p:sp>
        <p:nvSpPr>
          <p:cNvPr id="12" name="Striped Right Arrow 11"/>
          <p:cNvSpPr/>
          <p:nvPr/>
        </p:nvSpPr>
        <p:spPr>
          <a:xfrm rot="10800000">
            <a:off x="8956271" y="4727862"/>
            <a:ext cx="1787236" cy="31172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39288" y="5358584"/>
            <a:ext cx="6096000" cy="646331"/>
          </a:xfrm>
          <a:prstGeom prst="rect">
            <a:avLst/>
          </a:prstGeom>
        </p:spPr>
        <p:txBody>
          <a:bodyPr>
            <a:spAutoFit/>
          </a:bodyPr>
          <a:lstStyle/>
          <a:p>
            <a:r>
              <a:rPr lang="en-US"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IF you do not document turning, repositioning, interventions…. “they did not happen”</a:t>
            </a:r>
            <a:endParaRPr lang="en-US" dirty="0">
              <a:solidFill>
                <a:schemeClr val="accent1">
                  <a:lumMod val="50000"/>
                </a:schemeClr>
              </a:solidFill>
            </a:endParaRPr>
          </a:p>
        </p:txBody>
      </p:sp>
    </p:spTree>
    <p:extLst>
      <p:ext uri="{BB962C8B-B14F-4D97-AF65-F5344CB8AC3E}">
        <p14:creationId xmlns:p14="http://schemas.microsoft.com/office/powerpoint/2010/main" val="2715819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D1E12A6-FA7A-477F-8C87-308C5B84B139}"/>
              </a:ext>
            </a:extLst>
          </p:cNvPr>
          <p:cNvSpPr>
            <a:spLocks noGrp="1"/>
          </p:cNvSpPr>
          <p:nvPr>
            <p:ph idx="1"/>
          </p:nvPr>
        </p:nvSpPr>
        <p:spPr>
          <a:xfrm>
            <a:off x="796637" y="545465"/>
            <a:ext cx="774469" cy="585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marL="0" indent="0" algn="ctr">
              <a:buNone/>
            </a:pPr>
            <a:r>
              <a:rPr lang="en-US" sz="3600" b="1" dirty="0">
                <a:latin typeface="Segoe UI" panose="020B0502040204020203" pitchFamily="34" charset="0"/>
                <a:cs typeface="Segoe UI" panose="020B0502040204020203" pitchFamily="34" charset="0"/>
              </a:rPr>
              <a:t>2</a:t>
            </a:r>
          </a:p>
        </p:txBody>
      </p:sp>
      <p:sp>
        <p:nvSpPr>
          <p:cNvPr id="5" name="TextBox 4"/>
          <p:cNvSpPr txBox="1"/>
          <p:nvPr/>
        </p:nvSpPr>
        <p:spPr>
          <a:xfrm>
            <a:off x="1571106" y="1130531"/>
            <a:ext cx="4214552" cy="2185214"/>
          </a:xfrm>
          <a:prstGeom prst="rect">
            <a:avLst/>
          </a:prstGeom>
          <a:noFill/>
        </p:spPr>
        <p:txBody>
          <a:bodyPr wrap="square" rtlCol="0">
            <a:spAutoFit/>
          </a:bodyPr>
          <a:lstStyle/>
          <a:p>
            <a:r>
              <a:rPr lang="en-US" sz="2800" b="1" dirty="0"/>
              <a:t>Do’s </a:t>
            </a:r>
          </a:p>
          <a:p>
            <a:r>
              <a:rPr lang="en-US" dirty="0"/>
              <a:t>Perform an accurate Braden assessment</a:t>
            </a:r>
          </a:p>
          <a:p>
            <a:pPr marL="742950" lvl="1" indent="-285750">
              <a:buFont typeface="Arial" panose="020B0604020202020204" pitchFamily="34" charset="0"/>
              <a:buChar char="•"/>
            </a:pPr>
            <a:r>
              <a:rPr lang="en-US" dirty="0"/>
              <a:t>Think of score as a snapshot of the patient at one single point</a:t>
            </a:r>
          </a:p>
          <a:p>
            <a:pPr marL="742950" lvl="1" indent="-285750">
              <a:buFont typeface="Arial" panose="020B0604020202020204" pitchFamily="34" charset="0"/>
              <a:buChar char="•"/>
            </a:pPr>
            <a:r>
              <a:rPr lang="en-US" dirty="0"/>
              <a:t>Braden is helpful for implementing pressure prevention </a:t>
            </a:r>
          </a:p>
          <a:p>
            <a:pPr marL="742950" lvl="1" indent="-285750">
              <a:buFont typeface="Arial" panose="020B0604020202020204" pitchFamily="34" charset="0"/>
              <a:buChar char="•"/>
            </a:pPr>
            <a:r>
              <a:rPr lang="en-US" dirty="0"/>
              <a:t>It’s a guide to skin care</a:t>
            </a:r>
          </a:p>
        </p:txBody>
      </p:sp>
      <p:sp>
        <p:nvSpPr>
          <p:cNvPr id="6" name="TextBox 5"/>
          <p:cNvSpPr txBox="1"/>
          <p:nvPr/>
        </p:nvSpPr>
        <p:spPr>
          <a:xfrm>
            <a:off x="1571106" y="3457557"/>
            <a:ext cx="2818014" cy="1138773"/>
          </a:xfrm>
          <a:prstGeom prst="rect">
            <a:avLst/>
          </a:prstGeom>
          <a:noFill/>
        </p:spPr>
        <p:txBody>
          <a:bodyPr wrap="square" rtlCol="0">
            <a:spAutoFit/>
          </a:bodyPr>
          <a:lstStyle/>
          <a:p>
            <a:r>
              <a:rPr lang="en-US" sz="3200" dirty="0"/>
              <a:t>Don’ts: </a:t>
            </a:r>
            <a:endParaRPr lang="en-US" dirty="0"/>
          </a:p>
          <a:p>
            <a:pPr marL="914400" lvl="1" indent="-457200">
              <a:buFont typeface="Arial" panose="020B0604020202020204" pitchFamily="34" charset="0"/>
              <a:buChar char="•"/>
            </a:pPr>
            <a:r>
              <a:rPr lang="en-US" dirty="0"/>
              <a:t>Base the Braden on previous shift.</a:t>
            </a:r>
          </a:p>
        </p:txBody>
      </p:sp>
      <p:pic>
        <p:nvPicPr>
          <p:cNvPr id="7" name="Picture 6"/>
          <p:cNvPicPr>
            <a:picLocks noChangeAspect="1"/>
          </p:cNvPicPr>
          <p:nvPr/>
        </p:nvPicPr>
        <p:blipFill>
          <a:blip r:embed="rId2"/>
          <a:stretch>
            <a:fillRect/>
          </a:stretch>
        </p:blipFill>
        <p:spPr>
          <a:xfrm>
            <a:off x="5785658" y="1130531"/>
            <a:ext cx="5924550" cy="4400550"/>
          </a:xfrm>
          <a:prstGeom prst="rect">
            <a:avLst/>
          </a:prstGeom>
        </p:spPr>
      </p:pic>
    </p:spTree>
    <p:extLst>
      <p:ext uri="{BB962C8B-B14F-4D97-AF65-F5344CB8AC3E}">
        <p14:creationId xmlns:p14="http://schemas.microsoft.com/office/powerpoint/2010/main" val="1131912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7" name="Oval 6">
            <a:extLst>
              <a:ext uri="{FF2B5EF4-FFF2-40B4-BE49-F238E27FC236}">
                <a16:creationId xmlns:a16="http://schemas.microsoft.com/office/drawing/2014/main" id="{80E468E0-1E2D-4439-A9A0-6DAD141DA9B9}"/>
              </a:ext>
            </a:extLst>
          </p:cNvPr>
          <p:cNvSpPr/>
          <p:nvPr/>
        </p:nvSpPr>
        <p:spPr>
          <a:xfrm>
            <a:off x="665232" y="1276423"/>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Segoe UI" panose="020B0502040204020203" pitchFamily="34" charset="0"/>
                <a:cs typeface="Segoe UI" panose="020B0502040204020203" pitchFamily="34" charset="0"/>
              </a:rPr>
              <a:t>3</a:t>
            </a:r>
          </a:p>
        </p:txBody>
      </p:sp>
      <p:sp>
        <p:nvSpPr>
          <p:cNvPr id="9" name="TextBox 8"/>
          <p:cNvSpPr txBox="1"/>
          <p:nvPr/>
        </p:nvSpPr>
        <p:spPr>
          <a:xfrm>
            <a:off x="1251386" y="420212"/>
            <a:ext cx="6047189" cy="646331"/>
          </a:xfrm>
          <a:prstGeom prst="rect">
            <a:avLst/>
          </a:prstGeom>
          <a:noFill/>
        </p:spPr>
        <p:txBody>
          <a:bodyPr wrap="square" rtlCol="0">
            <a:spAutoFit/>
          </a:bodyPr>
          <a:lstStyle/>
          <a:p>
            <a:r>
              <a:rPr lang="en-US" sz="3600" dirty="0"/>
              <a:t>Refusal of Treatment</a:t>
            </a:r>
          </a:p>
        </p:txBody>
      </p:sp>
      <p:sp>
        <p:nvSpPr>
          <p:cNvPr id="10" name="TextBox 9"/>
          <p:cNvSpPr txBox="1"/>
          <p:nvPr/>
        </p:nvSpPr>
        <p:spPr>
          <a:xfrm>
            <a:off x="1251386" y="1852364"/>
            <a:ext cx="3715469" cy="3354765"/>
          </a:xfrm>
          <a:prstGeom prst="rect">
            <a:avLst/>
          </a:prstGeom>
          <a:noFill/>
        </p:spPr>
        <p:txBody>
          <a:bodyPr wrap="square" rtlCol="0">
            <a:spAutoFit/>
          </a:bodyPr>
          <a:lstStyle/>
          <a:p>
            <a:r>
              <a:rPr lang="en-US" sz="3200" dirty="0"/>
              <a:t>Do’s</a:t>
            </a:r>
          </a:p>
          <a:p>
            <a:pPr marL="742950" lvl="1" indent="-285750">
              <a:buFont typeface="Arial" panose="020B0604020202020204" pitchFamily="34" charset="0"/>
              <a:buChar char="•"/>
            </a:pPr>
            <a:r>
              <a:rPr lang="en-US" b="1" dirty="0"/>
              <a:t>Describe in medical record the who, what, why, where, and when of a patient or resident who refused treatment or care</a:t>
            </a:r>
          </a:p>
          <a:p>
            <a:pPr marL="742950" lvl="1" indent="-285750">
              <a:buFont typeface="Arial" panose="020B0604020202020204" pitchFamily="34" charset="0"/>
              <a:buChar char="•"/>
            </a:pPr>
            <a:r>
              <a:rPr lang="en-US" dirty="0"/>
              <a:t>Document how you educated the patient </a:t>
            </a:r>
          </a:p>
          <a:p>
            <a:pPr marL="742950" lvl="1" indent="-285750">
              <a:buFont typeface="Arial" panose="020B0604020202020204" pitchFamily="34" charset="0"/>
              <a:buChar char="•"/>
            </a:pPr>
            <a:r>
              <a:rPr lang="en-US" dirty="0"/>
              <a:t>Document other options that were offered</a:t>
            </a:r>
          </a:p>
          <a:p>
            <a:pPr lvl="1"/>
            <a:endParaRPr lang="en-US" dirty="0"/>
          </a:p>
        </p:txBody>
      </p:sp>
      <p:sp>
        <p:nvSpPr>
          <p:cNvPr id="11" name="TextBox 10"/>
          <p:cNvSpPr txBox="1"/>
          <p:nvPr/>
        </p:nvSpPr>
        <p:spPr>
          <a:xfrm>
            <a:off x="5486508" y="1951051"/>
            <a:ext cx="2818014" cy="2246769"/>
          </a:xfrm>
          <a:prstGeom prst="rect">
            <a:avLst/>
          </a:prstGeom>
          <a:noFill/>
        </p:spPr>
        <p:txBody>
          <a:bodyPr wrap="square" rtlCol="0">
            <a:spAutoFit/>
          </a:bodyPr>
          <a:lstStyle/>
          <a:p>
            <a:r>
              <a:rPr lang="en-US" sz="3200" dirty="0"/>
              <a:t>Don’ts: </a:t>
            </a:r>
          </a:p>
          <a:p>
            <a:pPr marL="742950" lvl="1" indent="-285750">
              <a:buFont typeface="Arial" panose="020B0604020202020204" pitchFamily="34" charset="0"/>
              <a:buChar char="•"/>
            </a:pPr>
            <a:r>
              <a:rPr lang="en-US" dirty="0"/>
              <a:t>Be judgmental about patient’s refusal</a:t>
            </a:r>
          </a:p>
          <a:p>
            <a:pPr marL="742950" lvl="1" indent="-285750">
              <a:buFont typeface="Arial" panose="020B0604020202020204" pitchFamily="34" charset="0"/>
              <a:buChar char="•"/>
            </a:pPr>
            <a:r>
              <a:rPr lang="en-US" dirty="0"/>
              <a:t>Document personal feelings</a:t>
            </a:r>
          </a:p>
          <a:p>
            <a:pPr lvl="1"/>
            <a:endParaRPr lang="en-US" dirty="0"/>
          </a:p>
        </p:txBody>
      </p:sp>
      <p:pic>
        <p:nvPicPr>
          <p:cNvPr id="2050" name="Picture 2" descr="What You Need To Know To Deal With Treatment Refusal | Consent - YouTub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512338" y="4514318"/>
            <a:ext cx="3526963" cy="1983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580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Epic Documentation</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895301" y="1804164"/>
            <a:ext cx="6715818" cy="3014316"/>
          </a:xfrm>
          <a:prstGeom prst="rect">
            <a:avLst/>
          </a:prstGeom>
          <a:noFill/>
          <a:ln>
            <a:noFill/>
          </a:ln>
        </p:spPr>
      </p:pic>
      <p:sp>
        <p:nvSpPr>
          <p:cNvPr id="6" name="Striped Right Arrow 5"/>
          <p:cNvSpPr/>
          <p:nvPr/>
        </p:nvSpPr>
        <p:spPr>
          <a:xfrm rot="10800000">
            <a:off x="5436524" y="3660490"/>
            <a:ext cx="1787236" cy="31172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7896225" y="4316067"/>
            <a:ext cx="3457575" cy="1714500"/>
          </a:xfrm>
          <a:prstGeom prst="rect">
            <a:avLst/>
          </a:prstGeom>
        </p:spPr>
      </p:pic>
      <p:sp>
        <p:nvSpPr>
          <p:cNvPr id="8" name="Rectangle 7"/>
          <p:cNvSpPr/>
          <p:nvPr/>
        </p:nvSpPr>
        <p:spPr>
          <a:xfrm>
            <a:off x="2125287" y="4931956"/>
            <a:ext cx="6096000" cy="1200329"/>
          </a:xfrm>
          <a:prstGeom prst="rect">
            <a:avLst/>
          </a:prstGeom>
        </p:spPr>
        <p:txBody>
          <a:bodyPr>
            <a:spAutoFit/>
          </a:bodyPr>
          <a:lstStyle/>
          <a:p>
            <a:pPr>
              <a:spcAft>
                <a:spcPts val="600"/>
              </a:spcAft>
            </a:pPr>
            <a:r>
              <a:rPr lang="en-US" dirty="0">
                <a:solidFill>
                  <a:srgbClr val="272D2D"/>
                </a:solidFill>
                <a:latin typeface="Calibri" panose="020F0502020204030204" pitchFamily="34" charset="0"/>
                <a:ea typeface="Calibri" panose="020F0502020204030204" pitchFamily="34" charset="0"/>
                <a:cs typeface="Calibri" panose="020F0502020204030204" pitchFamily="34" charset="0"/>
              </a:rPr>
              <a:t>Click the cascade next to patient reposition, check box for unable to reposition reason, accept. Then documents in the flow sheet reasons why unable to reposition (unstable, procedure, refusal). </a:t>
            </a:r>
            <a:endParaRPr lang="en-US" sz="2000" dirty="0">
              <a:solidFill>
                <a:srgbClr val="272D2D"/>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6096000" y="1424470"/>
            <a:ext cx="6096000" cy="923330"/>
          </a:xfrm>
          <a:prstGeom prst="rect">
            <a:avLst/>
          </a:prstGeom>
        </p:spPr>
        <p:txBody>
          <a:bodyPr>
            <a:spAutoFit/>
          </a:bodyPr>
          <a:lstStyle/>
          <a:p>
            <a:pPr>
              <a:spcAft>
                <a:spcPts val="600"/>
              </a:spcAft>
            </a:pPr>
            <a:r>
              <a:rPr lang="en-US" dirty="0">
                <a:solidFill>
                  <a:srgbClr val="FFFFFF"/>
                </a:solidFill>
                <a:highlight>
                  <a:srgbClr val="008B8B"/>
                </a:highlight>
                <a:latin typeface="Calibri" panose="020F0502020204030204" pitchFamily="34" charset="0"/>
                <a:ea typeface="Calibri" panose="020F0502020204030204" pitchFamily="34" charset="0"/>
                <a:cs typeface="Times New Roman" panose="02020603050405020304" pitchFamily="18" charset="0"/>
              </a:rPr>
              <a:t>Documenting these interventions helps to established that you did everything possible to prevent pressure injuries if called into court.</a:t>
            </a:r>
            <a:r>
              <a:rPr lang="en-US" dirty="0">
                <a:solidFill>
                  <a:srgbClr val="FFFFFF"/>
                </a:solidFill>
                <a:latin typeface="Calibri" panose="020F0502020204030204" pitchFamily="34" charset="0"/>
                <a:ea typeface="Calibri" panose="020F0502020204030204" pitchFamily="34" charset="0"/>
                <a:cs typeface="Times New Roman" panose="02020603050405020304" pitchFamily="18" charset="0"/>
              </a:rPr>
              <a:t> </a:t>
            </a:r>
            <a:endParaRPr lang="en-US" sz="2000" dirty="0">
              <a:solidFill>
                <a:srgbClr val="272D2D"/>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0999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71FD909-67DD-41D1-8AC0-F79A8ED9E072}"/>
              </a:ext>
            </a:extLst>
          </p:cNvPr>
          <p:cNvSpPr/>
          <p:nvPr/>
        </p:nvSpPr>
        <p:spPr>
          <a:xfrm>
            <a:off x="428426" y="1214727"/>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4</a:t>
            </a:r>
          </a:p>
        </p:txBody>
      </p:sp>
      <p:sp>
        <p:nvSpPr>
          <p:cNvPr id="5" name="Rectangle 4"/>
          <p:cNvSpPr/>
          <p:nvPr/>
        </p:nvSpPr>
        <p:spPr>
          <a:xfrm>
            <a:off x="595745" y="1900555"/>
            <a:ext cx="6096000" cy="923330"/>
          </a:xfrm>
          <a:prstGeom prst="rect">
            <a:avLst/>
          </a:prstGeom>
        </p:spPr>
        <p:txBody>
          <a:bodyPr>
            <a:spAutoFit/>
          </a:bodyPr>
          <a:lstStyle/>
          <a:p>
            <a:pPr marL="1200150" lvl="2" indent="-285750">
              <a:buFont typeface="Arial" panose="020B0604020202020204" pitchFamily="34" charset="0"/>
              <a:buChar char="•"/>
            </a:pPr>
            <a:r>
              <a:rPr lang="en-US" dirty="0"/>
              <a:t>Consult CWOCN</a:t>
            </a:r>
          </a:p>
          <a:p>
            <a:pPr marL="1200150" lvl="2" indent="-285750">
              <a:buFont typeface="Arial" panose="020B0604020202020204" pitchFamily="34" charset="0"/>
              <a:buChar char="•"/>
            </a:pPr>
            <a:r>
              <a:rPr lang="en-US" dirty="0"/>
              <a:t>Notify MD</a:t>
            </a:r>
          </a:p>
          <a:p>
            <a:pPr marL="1200150" lvl="2" indent="-285750">
              <a:buFont typeface="Arial" panose="020B0604020202020204" pitchFamily="34" charset="0"/>
              <a:buChar char="•"/>
            </a:pPr>
            <a:r>
              <a:rPr lang="en-US" dirty="0"/>
              <a:t>Follow the nursing standard</a:t>
            </a:r>
          </a:p>
        </p:txBody>
      </p:sp>
      <p:sp>
        <p:nvSpPr>
          <p:cNvPr id="6" name="Rectangle 5"/>
          <p:cNvSpPr/>
          <p:nvPr/>
        </p:nvSpPr>
        <p:spPr>
          <a:xfrm>
            <a:off x="1260123" y="1373969"/>
            <a:ext cx="4941172" cy="584775"/>
          </a:xfrm>
          <a:prstGeom prst="rect">
            <a:avLst/>
          </a:prstGeom>
        </p:spPr>
        <p:txBody>
          <a:bodyPr wrap="square">
            <a:spAutoFit/>
          </a:bodyPr>
          <a:lstStyle/>
          <a:p>
            <a:r>
              <a:rPr lang="en-US" sz="3200" dirty="0"/>
              <a:t>Do’s</a:t>
            </a:r>
          </a:p>
        </p:txBody>
      </p:sp>
      <p:sp>
        <p:nvSpPr>
          <p:cNvPr id="7" name="Rectangle 6"/>
          <p:cNvSpPr/>
          <p:nvPr/>
        </p:nvSpPr>
        <p:spPr>
          <a:xfrm>
            <a:off x="5634324" y="1469668"/>
            <a:ext cx="6096000" cy="2739211"/>
          </a:xfrm>
          <a:prstGeom prst="rect">
            <a:avLst/>
          </a:prstGeom>
        </p:spPr>
        <p:txBody>
          <a:bodyPr>
            <a:spAutoFit/>
          </a:bodyPr>
          <a:lstStyle/>
          <a:p>
            <a:r>
              <a:rPr lang="en-US" sz="3200" dirty="0"/>
              <a:t>Don’ts:</a:t>
            </a:r>
          </a:p>
          <a:p>
            <a:pPr marL="914400" lvl="1" indent="-457200">
              <a:buFont typeface="Arial" panose="020B0604020202020204" pitchFamily="34" charset="0"/>
              <a:buChar char="•"/>
            </a:pPr>
            <a:r>
              <a:rPr lang="en-US" dirty="0"/>
              <a:t>Falsify your documentation</a:t>
            </a:r>
          </a:p>
          <a:p>
            <a:pPr marL="914400" lvl="1" indent="-457200">
              <a:buFont typeface="Arial" panose="020B0604020202020204" pitchFamily="34" charset="0"/>
              <a:buChar char="•"/>
            </a:pPr>
            <a:r>
              <a:rPr lang="en-US" dirty="0"/>
              <a:t>Forget to collaborate with the interdisciplinary team </a:t>
            </a:r>
          </a:p>
          <a:p>
            <a:pPr marL="1371600" lvl="2" indent="-457200">
              <a:buFont typeface="Arial" panose="020B0604020202020204" pitchFamily="34" charset="0"/>
              <a:buChar char="•"/>
            </a:pPr>
            <a:r>
              <a:rPr lang="en-US" dirty="0"/>
              <a:t>PT/OT/Speech</a:t>
            </a:r>
          </a:p>
          <a:p>
            <a:pPr marL="1371600" lvl="2" indent="-457200">
              <a:buFont typeface="Arial" panose="020B0604020202020204" pitchFamily="34" charset="0"/>
              <a:buChar char="•"/>
            </a:pPr>
            <a:r>
              <a:rPr lang="en-US" dirty="0"/>
              <a:t>CWOCN</a:t>
            </a:r>
          </a:p>
          <a:p>
            <a:pPr marL="1371600" lvl="2" indent="-457200">
              <a:buFont typeface="Arial" panose="020B0604020202020204" pitchFamily="34" charset="0"/>
              <a:buChar char="•"/>
            </a:pPr>
            <a:r>
              <a:rPr lang="en-US" dirty="0"/>
              <a:t>MD</a:t>
            </a:r>
          </a:p>
          <a:p>
            <a:pPr lvl="1"/>
            <a:r>
              <a:rPr lang="en-US" sz="3200" dirty="0"/>
              <a:t> </a:t>
            </a:r>
          </a:p>
          <a:p>
            <a:pPr marL="914400" lvl="1" indent="-457200">
              <a:buFont typeface="Arial" panose="020B0604020202020204" pitchFamily="34" charset="0"/>
              <a:buChar char="•"/>
            </a:pPr>
            <a:endParaRPr lang="en-US" dirty="0"/>
          </a:p>
        </p:txBody>
      </p:sp>
      <p:sp>
        <p:nvSpPr>
          <p:cNvPr id="11" name="Title 10"/>
          <p:cNvSpPr>
            <a:spLocks noGrp="1"/>
          </p:cNvSpPr>
          <p:nvPr>
            <p:ph type="title"/>
          </p:nvPr>
        </p:nvSpPr>
        <p:spPr>
          <a:xfrm>
            <a:off x="821575" y="180424"/>
            <a:ext cx="10515600" cy="1325563"/>
          </a:xfrm>
        </p:spPr>
        <p:txBody>
          <a:bodyPr/>
          <a:lstStyle/>
          <a:p>
            <a:r>
              <a:rPr lang="en-US" dirty="0"/>
              <a:t>Collaborating  </a:t>
            </a:r>
          </a:p>
        </p:txBody>
      </p:sp>
      <p:pic>
        <p:nvPicPr>
          <p:cNvPr id="12" name="Picture 11"/>
          <p:cNvPicPr>
            <a:picLocks noChangeAspect="1"/>
          </p:cNvPicPr>
          <p:nvPr/>
        </p:nvPicPr>
        <p:blipFill>
          <a:blip r:embed="rId3"/>
          <a:stretch>
            <a:fillRect/>
          </a:stretch>
        </p:blipFill>
        <p:spPr>
          <a:xfrm>
            <a:off x="410171" y="2973921"/>
            <a:ext cx="6074106" cy="3502102"/>
          </a:xfrm>
          <a:prstGeom prst="rect">
            <a:avLst/>
          </a:prstGeom>
        </p:spPr>
      </p:pic>
      <p:sp>
        <p:nvSpPr>
          <p:cNvPr id="13" name="Left Arrow 12"/>
          <p:cNvSpPr/>
          <p:nvPr/>
        </p:nvSpPr>
        <p:spPr>
          <a:xfrm>
            <a:off x="5079076" y="5918662"/>
            <a:ext cx="1787237" cy="3574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Left Arrow 13"/>
          <p:cNvSpPr/>
          <p:nvPr/>
        </p:nvSpPr>
        <p:spPr>
          <a:xfrm>
            <a:off x="5618048" y="4491729"/>
            <a:ext cx="1471353" cy="38136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4110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656706" y="84789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278630964"/>
              </p:ext>
            </p:extLst>
          </p:nvPr>
        </p:nvGraphicFramePr>
        <p:xfrm>
          <a:off x="656706" y="495830"/>
          <a:ext cx="4124325" cy="1876425"/>
        </p:xfrm>
        <a:graphic>
          <a:graphicData uri="http://schemas.openxmlformats.org/presentationml/2006/ole">
            <mc:AlternateContent xmlns:mc="http://schemas.openxmlformats.org/markup-compatibility/2006">
              <mc:Choice xmlns:v="urn:schemas-microsoft-com:vml" Requires="v">
                <p:oleObj name="Bitmap Image" r:id="rId2" imgW="3352381" imgH="1952898" progId="Paint.Picture">
                  <p:embed/>
                </p:oleObj>
              </mc:Choice>
              <mc:Fallback>
                <p:oleObj name="Bitmap Image" r:id="rId2" imgW="3352381" imgH="1952898" progId="Paint.Picture">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706" y="495830"/>
                        <a:ext cx="4124325" cy="1876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1878676" y="264344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a:spLocks noChangeArrowheads="1"/>
          </p:cNvSpPr>
          <p:nvPr/>
        </p:nvSpPr>
        <p:spPr bwMode="auto">
          <a:xfrm>
            <a:off x="315884" y="463850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612374583"/>
              </p:ext>
            </p:extLst>
          </p:nvPr>
        </p:nvGraphicFramePr>
        <p:xfrm>
          <a:off x="115167" y="4427317"/>
          <a:ext cx="4591050" cy="2105025"/>
        </p:xfrm>
        <a:graphic>
          <a:graphicData uri="http://schemas.openxmlformats.org/presentationml/2006/ole">
            <mc:AlternateContent xmlns:mc="http://schemas.openxmlformats.org/markup-compatibility/2006">
              <mc:Choice xmlns:v="urn:schemas-microsoft-com:vml" Requires="v">
                <p:oleObj name="Bitmap Image" r:id="rId4" imgW="5353797" imgH="2457143" progId="Paint.Picture">
                  <p:embed/>
                </p:oleObj>
              </mc:Choice>
              <mc:Fallback>
                <p:oleObj name="Bitmap Image" r:id="rId4" imgW="5353797" imgH="2457143"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167" y="4427317"/>
                        <a:ext cx="4591050" cy="2105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a:spLocks noChangeArrowheads="1"/>
          </p:cNvSpPr>
          <p:nvPr/>
        </p:nvSpPr>
        <p:spPr bwMode="auto">
          <a:xfrm>
            <a:off x="6516572" y="485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3162432828"/>
              </p:ext>
            </p:extLst>
          </p:nvPr>
        </p:nvGraphicFramePr>
        <p:xfrm>
          <a:off x="5187515" y="329910"/>
          <a:ext cx="4591050" cy="2257425"/>
        </p:xfrm>
        <a:graphic>
          <a:graphicData uri="http://schemas.openxmlformats.org/presentationml/2006/ole">
            <mc:AlternateContent xmlns:mc="http://schemas.openxmlformats.org/markup-compatibility/2006">
              <mc:Choice xmlns:v="urn:schemas-microsoft-com:vml" Requires="v">
                <p:oleObj name="Bitmap Image" r:id="rId6" imgW="9307224" imgH="4552381" progId="Paint.Picture">
                  <p:embed/>
                </p:oleObj>
              </mc:Choice>
              <mc:Fallback>
                <p:oleObj name="Bitmap Image" r:id="rId6" imgW="9307224" imgH="4552381" progId="Paint.Picture">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87515" y="329910"/>
                        <a:ext cx="4591050" cy="2257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p:cNvSpPr>
            <a:spLocks noChangeArrowheads="1"/>
          </p:cNvSpPr>
          <p:nvPr/>
        </p:nvSpPr>
        <p:spPr bwMode="auto">
          <a:xfrm>
            <a:off x="6691746" y="284303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406191925"/>
              </p:ext>
            </p:extLst>
          </p:nvPr>
        </p:nvGraphicFramePr>
        <p:xfrm>
          <a:off x="6495955" y="2191809"/>
          <a:ext cx="3657600" cy="3023284"/>
        </p:xfrm>
        <a:graphic>
          <a:graphicData uri="http://schemas.openxmlformats.org/presentationml/2006/ole">
            <mc:AlternateContent xmlns:mc="http://schemas.openxmlformats.org/markup-compatibility/2006">
              <mc:Choice xmlns:v="urn:schemas-microsoft-com:vml" Requires="v">
                <p:oleObj name="Bitmap Image" r:id="rId8" imgW="3657143" imgH="3591426" progId="Paint.Picture">
                  <p:embed/>
                </p:oleObj>
              </mc:Choice>
              <mc:Fallback>
                <p:oleObj name="Bitmap Image" r:id="rId8" imgW="3657143" imgH="3591426" progId="Paint.Picture">
                  <p:embed/>
                  <p:pic>
                    <p:nvPicPr>
                      <p:cNvPr id="0"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95955" y="2191809"/>
                        <a:ext cx="3657600" cy="3023284"/>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68288560"/>
              </p:ext>
            </p:extLst>
          </p:nvPr>
        </p:nvGraphicFramePr>
        <p:xfrm>
          <a:off x="1522974" y="2112742"/>
          <a:ext cx="4276725" cy="2314575"/>
        </p:xfrm>
        <a:graphic>
          <a:graphicData uri="http://schemas.openxmlformats.org/presentationml/2006/ole">
            <mc:AlternateContent xmlns:mc="http://schemas.openxmlformats.org/markup-compatibility/2006">
              <mc:Choice xmlns:v="urn:schemas-microsoft-com:vml" Requires="v">
                <p:oleObj name="Bitmap Image" r:id="rId10" imgW="4277322" imgH="2314286" progId="Paint.Picture">
                  <p:embed/>
                </p:oleObj>
              </mc:Choice>
              <mc:Fallback>
                <p:oleObj name="Bitmap Image" r:id="rId10" imgW="4277322" imgH="2314286" progId="Paint.Picture">
                  <p:embed/>
                  <p:pic>
                    <p:nvPicPr>
                      <p:cNvPr id="6"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2974" y="2112742"/>
                        <a:ext cx="4276725" cy="2314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12"/>
          <p:cNvSpPr>
            <a:spLocks noChangeArrowheads="1"/>
          </p:cNvSpPr>
          <p:nvPr/>
        </p:nvSpPr>
        <p:spPr bwMode="auto">
          <a:xfrm flipV="1">
            <a:off x="8952077" y="2094998"/>
            <a:ext cx="593477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3604425618"/>
              </p:ext>
            </p:extLst>
          </p:nvPr>
        </p:nvGraphicFramePr>
        <p:xfrm>
          <a:off x="7716539" y="4512268"/>
          <a:ext cx="3904924" cy="2308927"/>
        </p:xfrm>
        <a:graphic>
          <a:graphicData uri="http://schemas.openxmlformats.org/presentationml/2006/ole">
            <mc:AlternateContent xmlns:mc="http://schemas.openxmlformats.org/markup-compatibility/2006">
              <mc:Choice xmlns:v="urn:schemas-microsoft-com:vml" Requires="v">
                <p:oleObj name="Bitmap Image" r:id="rId12" imgW="7516274" imgH="4439270" progId="Paint.Picture">
                  <p:embed/>
                </p:oleObj>
              </mc:Choice>
              <mc:Fallback>
                <p:oleObj name="Bitmap Image" r:id="rId12" imgW="7516274" imgH="4439270" progId="Paint.Picture">
                  <p:embed/>
                  <p:pic>
                    <p:nvPicPr>
                      <p:cNvPr id="0" name="Object 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16539" y="4512268"/>
                        <a:ext cx="3904924" cy="2308927"/>
                      </a:xfrm>
                      <a:prstGeom prst="rect">
                        <a:avLst/>
                      </a:prstGeom>
                      <a:noFill/>
                    </p:spPr>
                  </p:pic>
                </p:oleObj>
              </mc:Fallback>
            </mc:AlternateContent>
          </a:graphicData>
        </a:graphic>
      </p:graphicFrame>
    </p:spTree>
    <p:extLst>
      <p:ext uri="{BB962C8B-B14F-4D97-AF65-F5344CB8AC3E}">
        <p14:creationId xmlns:p14="http://schemas.microsoft.com/office/powerpoint/2010/main" val="852157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Take Credit</a:t>
            </a:r>
          </a:p>
        </p:txBody>
      </p:sp>
      <p:pic>
        <p:nvPicPr>
          <p:cNvPr id="5" name="Picture 4"/>
          <p:cNvPicPr>
            <a:picLocks noChangeAspect="1"/>
          </p:cNvPicPr>
          <p:nvPr/>
        </p:nvPicPr>
        <p:blipFill>
          <a:blip r:embed="rId2"/>
          <a:stretch>
            <a:fillRect/>
          </a:stretch>
        </p:blipFill>
        <p:spPr>
          <a:xfrm>
            <a:off x="2560159" y="3217722"/>
            <a:ext cx="5984951" cy="1162050"/>
          </a:xfrm>
          <a:prstGeom prst="rect">
            <a:avLst/>
          </a:prstGeom>
        </p:spPr>
      </p:pic>
      <p:pic>
        <p:nvPicPr>
          <p:cNvPr id="6" name="Picture 5"/>
          <p:cNvPicPr>
            <a:picLocks noChangeAspect="1"/>
          </p:cNvPicPr>
          <p:nvPr/>
        </p:nvPicPr>
        <p:blipFill>
          <a:blip r:embed="rId3"/>
          <a:stretch>
            <a:fillRect/>
          </a:stretch>
        </p:blipFill>
        <p:spPr>
          <a:xfrm>
            <a:off x="6854189" y="2646264"/>
            <a:ext cx="3238500" cy="3190875"/>
          </a:xfrm>
          <a:prstGeom prst="rect">
            <a:avLst/>
          </a:prstGeom>
        </p:spPr>
      </p:pic>
      <p:sp>
        <p:nvSpPr>
          <p:cNvPr id="7" name="Oval 6">
            <a:extLst>
              <a:ext uri="{FF2B5EF4-FFF2-40B4-BE49-F238E27FC236}">
                <a16:creationId xmlns:a16="http://schemas.microsoft.com/office/drawing/2014/main" id="{771FD909-67DD-41D1-8AC0-F79A8ED9E072}"/>
              </a:ext>
            </a:extLst>
          </p:cNvPr>
          <p:cNvSpPr/>
          <p:nvPr/>
        </p:nvSpPr>
        <p:spPr>
          <a:xfrm>
            <a:off x="1156068" y="1421123"/>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5</a:t>
            </a:r>
          </a:p>
        </p:txBody>
      </p:sp>
      <p:sp>
        <p:nvSpPr>
          <p:cNvPr id="8" name="Rectangle 7"/>
          <p:cNvSpPr/>
          <p:nvPr/>
        </p:nvSpPr>
        <p:spPr>
          <a:xfrm>
            <a:off x="2657300" y="1607820"/>
            <a:ext cx="2649310" cy="1692771"/>
          </a:xfrm>
          <a:prstGeom prst="rect">
            <a:avLst/>
          </a:prstGeom>
        </p:spPr>
        <p:txBody>
          <a:bodyPr wrap="square">
            <a:spAutoFit/>
          </a:bodyPr>
          <a:lstStyle/>
          <a:p>
            <a:r>
              <a:rPr lang="en-US" sz="3200" dirty="0"/>
              <a:t>Do’s</a:t>
            </a:r>
          </a:p>
          <a:p>
            <a:pPr marL="742950" lvl="1" indent="-285750">
              <a:buFont typeface="Arial" panose="020B0604020202020204" pitchFamily="34" charset="0"/>
              <a:buChar char="•"/>
            </a:pPr>
            <a:r>
              <a:rPr lang="en-US" dirty="0"/>
              <a:t>Document all interventions you perform</a:t>
            </a:r>
          </a:p>
          <a:p>
            <a:pPr marL="742950" lvl="1" indent="-285750">
              <a:buFont typeface="Arial" panose="020B0604020202020204" pitchFamily="34" charset="0"/>
              <a:buChar char="•"/>
            </a:pPr>
            <a:endParaRPr lang="en-US" dirty="0"/>
          </a:p>
        </p:txBody>
      </p:sp>
      <p:sp>
        <p:nvSpPr>
          <p:cNvPr id="9" name="Right Arrow 8"/>
          <p:cNvSpPr/>
          <p:nvPr/>
        </p:nvSpPr>
        <p:spPr>
          <a:xfrm>
            <a:off x="4274592" y="4526564"/>
            <a:ext cx="2439704" cy="5818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Select all</a:t>
            </a:r>
          </a:p>
        </p:txBody>
      </p:sp>
    </p:spTree>
    <p:extLst>
      <p:ext uri="{BB962C8B-B14F-4D97-AF65-F5344CB8AC3E}">
        <p14:creationId xmlns:p14="http://schemas.microsoft.com/office/powerpoint/2010/main" val="2838040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CWOCN Documentation </a:t>
            </a:r>
          </a:p>
        </p:txBody>
      </p:sp>
      <p:sp>
        <p:nvSpPr>
          <p:cNvPr id="3" name="Oval 2">
            <a:extLst>
              <a:ext uri="{FF2B5EF4-FFF2-40B4-BE49-F238E27FC236}">
                <a16:creationId xmlns:a16="http://schemas.microsoft.com/office/drawing/2014/main" id="{771FD909-67DD-41D1-8AC0-F79A8ED9E072}"/>
              </a:ext>
            </a:extLst>
          </p:cNvPr>
          <p:cNvSpPr/>
          <p:nvPr/>
        </p:nvSpPr>
        <p:spPr>
          <a:xfrm>
            <a:off x="1272111" y="1540503"/>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6</a:t>
            </a:r>
          </a:p>
        </p:txBody>
      </p:sp>
      <p:pic>
        <p:nvPicPr>
          <p:cNvPr id="4" name="Picture 3"/>
          <p:cNvPicPr>
            <a:picLocks noChangeAspect="1"/>
          </p:cNvPicPr>
          <p:nvPr/>
        </p:nvPicPr>
        <p:blipFill>
          <a:blip r:embed="rId3"/>
          <a:stretch>
            <a:fillRect/>
          </a:stretch>
        </p:blipFill>
        <p:spPr>
          <a:xfrm>
            <a:off x="2167004" y="1540502"/>
            <a:ext cx="2521518" cy="4606409"/>
          </a:xfrm>
          <a:prstGeom prst="rect">
            <a:avLst/>
          </a:prstGeom>
        </p:spPr>
      </p:pic>
      <p:pic>
        <p:nvPicPr>
          <p:cNvPr id="5" name="Picture 4"/>
          <p:cNvPicPr>
            <a:picLocks noChangeAspect="1"/>
          </p:cNvPicPr>
          <p:nvPr/>
        </p:nvPicPr>
        <p:blipFill>
          <a:blip r:embed="rId4"/>
          <a:stretch>
            <a:fillRect/>
          </a:stretch>
        </p:blipFill>
        <p:spPr>
          <a:xfrm>
            <a:off x="4951110" y="1363381"/>
            <a:ext cx="6665279" cy="5052424"/>
          </a:xfrm>
          <a:prstGeom prst="rect">
            <a:avLst/>
          </a:prstGeom>
        </p:spPr>
      </p:pic>
    </p:spTree>
    <p:extLst>
      <p:ext uri="{BB962C8B-B14F-4D97-AF65-F5344CB8AC3E}">
        <p14:creationId xmlns:p14="http://schemas.microsoft.com/office/powerpoint/2010/main" val="3475026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Graphic 3" descr="Blackboard">
            <a:extLst>
              <a:ext uri="{FF2B5EF4-FFF2-40B4-BE49-F238E27FC236}">
                <a16:creationId xmlns:a16="http://schemas.microsoft.com/office/drawing/2014/main" id="{A4298283-DDB8-4365-95A1-90935E16BE2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3044" y="1066668"/>
            <a:ext cx="1097280" cy="1097280"/>
          </a:xfrm>
          <a:prstGeom prst="rect">
            <a:avLst/>
          </a:prstGeom>
        </p:spPr>
      </p:pic>
      <p:sp>
        <p:nvSpPr>
          <p:cNvPr id="2" name="Title 1">
            <a:extLst>
              <a:ext uri="{FF2B5EF4-FFF2-40B4-BE49-F238E27FC236}">
                <a16:creationId xmlns:a16="http://schemas.microsoft.com/office/drawing/2014/main" id="{DD648CF1-C72A-4313-8FC7-BF6DD4642AFE}"/>
              </a:ext>
            </a:extLst>
          </p:cNvPr>
          <p:cNvSpPr>
            <a:spLocks noGrp="1"/>
          </p:cNvSpPr>
          <p:nvPr>
            <p:ph type="title"/>
          </p:nvPr>
        </p:nvSpPr>
        <p:spPr>
          <a:xfrm>
            <a:off x="2052799" y="880326"/>
            <a:ext cx="5406902" cy="1469965"/>
          </a:xfrm>
        </p:spPr>
        <p:txBody>
          <a:bodyPr anchor="ctr">
            <a:normAutofit/>
          </a:bodyPr>
          <a:lstStyle/>
          <a:p>
            <a:r>
              <a:rPr lang="en-US" dirty="0">
                <a:latin typeface="Franklin Gothic Book" panose="020B0503020102020204" pitchFamily="34" charset="0"/>
                <a:cs typeface="Segoe UI" panose="020B0502040204020203" pitchFamily="34" charset="0"/>
              </a:rPr>
              <a:t>New technology/ initiatives coming </a:t>
            </a:r>
          </a:p>
        </p:txBody>
      </p:sp>
      <p:sp>
        <p:nvSpPr>
          <p:cNvPr id="6" name="Content Placeholder 5">
            <a:extLst>
              <a:ext uri="{FF2B5EF4-FFF2-40B4-BE49-F238E27FC236}">
                <a16:creationId xmlns:a16="http://schemas.microsoft.com/office/drawing/2014/main" id="{C856D755-2374-40B4-B692-603C5E927388}"/>
              </a:ext>
            </a:extLst>
          </p:cNvPr>
          <p:cNvSpPr>
            <a:spLocks noGrp="1"/>
          </p:cNvSpPr>
          <p:nvPr>
            <p:ph idx="1"/>
          </p:nvPr>
        </p:nvSpPr>
        <p:spPr>
          <a:xfrm>
            <a:off x="1860324" y="2414280"/>
            <a:ext cx="6438339" cy="3834120"/>
          </a:xfrm>
        </p:spPr>
        <p:txBody>
          <a:bodyPr vert="horz" lIns="91440" tIns="45720" rIns="91440" bIns="45720" rtlCol="0" anchor="t">
            <a:normAutofit/>
          </a:bodyPr>
          <a:lstStyle/>
          <a:p>
            <a:pPr marL="0" indent="0">
              <a:buNone/>
            </a:pPr>
            <a:r>
              <a:rPr lang="en-US" sz="3200" dirty="0" err="1">
                <a:solidFill>
                  <a:schemeClr val="accent1">
                    <a:lumMod val="50000"/>
                  </a:schemeClr>
                </a:solidFill>
                <a:latin typeface="Segoe UI" panose="020B0502040204020203" pitchFamily="34" charset="0"/>
                <a:cs typeface="Segoe UI" panose="020B0502040204020203" pitchFamily="34" charset="0"/>
              </a:rPr>
              <a:t>Masimo</a:t>
            </a:r>
            <a:endParaRPr lang="en-US" sz="3200" dirty="0">
              <a:solidFill>
                <a:schemeClr val="accent1">
                  <a:lumMod val="50000"/>
                </a:schemeClr>
              </a:solidFill>
              <a:latin typeface="Segoe UI" panose="020B0502040204020203" pitchFamily="34" charset="0"/>
              <a:cs typeface="Segoe UI" panose="020B0502040204020203" pitchFamily="34" charset="0"/>
            </a:endParaRPr>
          </a:p>
          <a:p>
            <a:pPr>
              <a:buFont typeface="Wingdings" panose="05000000000000000000" pitchFamily="2" charset="2"/>
              <a:buChar char="Ø"/>
            </a:pPr>
            <a:r>
              <a:rPr lang="en-US" sz="1800" dirty="0"/>
              <a:t>Centroid identifies whether a patient is lying down, standing, sitting upright, walking, or has fallen</a:t>
            </a:r>
          </a:p>
          <a:p>
            <a:pPr>
              <a:buFont typeface="Wingdings" panose="05000000000000000000" pitchFamily="2" charset="2"/>
              <a:buChar char="Ø"/>
            </a:pPr>
            <a:r>
              <a:rPr lang="en-US" sz="1800" dirty="0"/>
              <a:t>  Alerts based on duration of static patient position can help clinicians adhere to hospital patient movement protocols </a:t>
            </a:r>
          </a:p>
          <a:p>
            <a:pPr>
              <a:buFont typeface="Wingdings" panose="05000000000000000000" pitchFamily="2" charset="2"/>
              <a:buChar char="Ø"/>
            </a:pPr>
            <a:r>
              <a:rPr lang="en-US" sz="1800" dirty="0"/>
              <a:t> Color-coded markers (low risk, moderate risk, and high risk) help identify the amount of time a patient has spent on each part of their body</a:t>
            </a:r>
          </a:p>
          <a:p>
            <a:pPr>
              <a:buFont typeface="Wingdings" panose="05000000000000000000" pitchFamily="2" charset="2"/>
              <a:buChar char="Ø"/>
            </a:pPr>
            <a:r>
              <a:rPr lang="en-US" sz="1800" dirty="0"/>
              <a:t>  Centroid automatically takes into account patient self-turns.</a:t>
            </a:r>
          </a:p>
          <a:p>
            <a:pPr>
              <a:buFont typeface="Wingdings" panose="05000000000000000000" pitchFamily="2" charset="2"/>
              <a:buChar char="Ø"/>
            </a:pPr>
            <a:r>
              <a:rPr lang="en-US" sz="1800" dirty="0"/>
              <a:t> Customizable alarm zones may help avoid patient positions that could negatively impact recovery time</a:t>
            </a:r>
            <a:endParaRPr lang="en-US" dirty="0">
              <a:latin typeface="Segoe UI" panose="020B0502040204020203" pitchFamily="34" charset="0"/>
              <a:cs typeface="Segoe UI" panose="020B0502040204020203" pitchFamily="34" charset="0"/>
            </a:endParaRPr>
          </a:p>
        </p:txBody>
      </p:sp>
      <p:pic>
        <p:nvPicPr>
          <p:cNvPr id="8" name="Graphic 7">
            <a:extLst>
              <a:ext uri="{FF2B5EF4-FFF2-40B4-BE49-F238E27FC236}">
                <a16:creationId xmlns:a16="http://schemas.microsoft.com/office/drawing/2014/main" id="{B6C7BDF7-D7AC-4209-A6A9-11B953F882E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5000"/>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3514892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50339" y="1235054"/>
            <a:ext cx="6715125" cy="4162425"/>
          </a:xfrm>
          <a:prstGeom prst="rect">
            <a:avLst/>
          </a:prstGeom>
        </p:spPr>
      </p:pic>
    </p:spTree>
    <p:extLst>
      <p:ext uri="{BB962C8B-B14F-4D97-AF65-F5344CB8AC3E}">
        <p14:creationId xmlns:p14="http://schemas.microsoft.com/office/powerpoint/2010/main" val="504392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9584" y="274638"/>
            <a:ext cx="8762998" cy="1020762"/>
          </a:xfrm>
        </p:spPr>
        <p:txBody>
          <a:bodyPr/>
          <a:lstStyle/>
          <a:p>
            <a:r>
              <a:rPr lang="en-US" dirty="0"/>
              <a:t>Documentation of Interventions</a:t>
            </a:r>
          </a:p>
        </p:txBody>
      </p:sp>
      <p:sp>
        <p:nvSpPr>
          <p:cNvPr id="3" name="Content Placeholder 2"/>
          <p:cNvSpPr>
            <a:spLocks noGrp="1"/>
          </p:cNvSpPr>
          <p:nvPr>
            <p:ph idx="1"/>
          </p:nvPr>
        </p:nvSpPr>
        <p:spPr>
          <a:xfrm>
            <a:off x="699584" y="1703046"/>
            <a:ext cx="7048411" cy="2067804"/>
          </a:xfrm>
        </p:spPr>
        <p:txBody>
          <a:bodyPr>
            <a:normAutofit fontScale="85000" lnSpcReduction="20000"/>
          </a:bodyPr>
          <a:lstStyle/>
          <a:p>
            <a:r>
              <a:rPr lang="en-US" dirty="0"/>
              <a:t>Document in Epic under “Daily Cares/Safety” or directly from task on Brain/Worklist</a:t>
            </a:r>
          </a:p>
          <a:p>
            <a:r>
              <a:rPr lang="en-US" dirty="0"/>
              <a:t>Turning, repositioning,  hygiene, peri-care, CHG, pad count, etc.</a:t>
            </a:r>
          </a:p>
          <a:p>
            <a:r>
              <a:rPr lang="en-US" dirty="0"/>
              <a:t>If you do not document it, “it did not happen”.</a:t>
            </a:r>
          </a:p>
          <a:p>
            <a:r>
              <a:rPr lang="en-US" dirty="0"/>
              <a:t>Take credit for your patient care, time, and efforts!</a:t>
            </a:r>
          </a:p>
          <a:p>
            <a:endParaRPr lang="en-US" dirty="0"/>
          </a:p>
        </p:txBody>
      </p:sp>
      <p:pic>
        <p:nvPicPr>
          <p:cNvPr id="4" name="Picture 3"/>
          <p:cNvPicPr>
            <a:picLocks noChangeAspect="1"/>
          </p:cNvPicPr>
          <p:nvPr/>
        </p:nvPicPr>
        <p:blipFill rotWithShape="1">
          <a:blip r:embed="rId3"/>
          <a:srcRect b="17368"/>
          <a:stretch/>
        </p:blipFill>
        <p:spPr>
          <a:xfrm>
            <a:off x="7747996" y="403391"/>
            <a:ext cx="4258477" cy="3859556"/>
          </a:xfrm>
          <a:prstGeom prst="rect">
            <a:avLst/>
          </a:prstGeom>
        </p:spPr>
      </p:pic>
      <p:pic>
        <p:nvPicPr>
          <p:cNvPr id="5" name="Picture 4">
            <a:extLst>
              <a:ext uri="{FF2B5EF4-FFF2-40B4-BE49-F238E27FC236}">
                <a16:creationId xmlns:a16="http://schemas.microsoft.com/office/drawing/2014/main" id="{D6C903FA-DAA0-3B78-D83A-40E4990C1034}"/>
              </a:ext>
            </a:extLst>
          </p:cNvPr>
          <p:cNvPicPr>
            <a:picLocks noChangeAspect="1"/>
          </p:cNvPicPr>
          <p:nvPr/>
        </p:nvPicPr>
        <p:blipFill rotWithShape="1">
          <a:blip r:embed="rId4"/>
          <a:srcRect t="28584"/>
          <a:stretch/>
        </p:blipFill>
        <p:spPr>
          <a:xfrm>
            <a:off x="5430917" y="4365424"/>
            <a:ext cx="4634156" cy="1020762"/>
          </a:xfrm>
          <a:prstGeom prst="rect">
            <a:avLst/>
          </a:prstGeom>
        </p:spPr>
      </p:pic>
      <p:pic>
        <p:nvPicPr>
          <p:cNvPr id="7" name="Picture 6">
            <a:extLst>
              <a:ext uri="{FF2B5EF4-FFF2-40B4-BE49-F238E27FC236}">
                <a16:creationId xmlns:a16="http://schemas.microsoft.com/office/drawing/2014/main" id="{A8C87BAF-9B28-3C21-6F68-875EF413E0B0}"/>
              </a:ext>
            </a:extLst>
          </p:cNvPr>
          <p:cNvPicPr>
            <a:picLocks noChangeAspect="1"/>
          </p:cNvPicPr>
          <p:nvPr/>
        </p:nvPicPr>
        <p:blipFill>
          <a:blip r:embed="rId5"/>
          <a:stretch>
            <a:fillRect/>
          </a:stretch>
        </p:blipFill>
        <p:spPr>
          <a:xfrm>
            <a:off x="827699" y="3886200"/>
            <a:ext cx="3431942" cy="2905994"/>
          </a:xfrm>
          <a:prstGeom prst="rect">
            <a:avLst/>
          </a:prstGeom>
        </p:spPr>
      </p:pic>
      <p:pic>
        <p:nvPicPr>
          <p:cNvPr id="6" name="Picture 5">
            <a:extLst>
              <a:ext uri="{FF2B5EF4-FFF2-40B4-BE49-F238E27FC236}">
                <a16:creationId xmlns:a16="http://schemas.microsoft.com/office/drawing/2014/main" id="{F88C8E4F-A662-3C9E-5621-692D615808CF}"/>
              </a:ext>
            </a:extLst>
          </p:cNvPr>
          <p:cNvPicPr>
            <a:picLocks noChangeAspect="1"/>
          </p:cNvPicPr>
          <p:nvPr/>
        </p:nvPicPr>
        <p:blipFill>
          <a:blip r:embed="rId6"/>
          <a:stretch>
            <a:fillRect/>
          </a:stretch>
        </p:blipFill>
        <p:spPr>
          <a:xfrm>
            <a:off x="3813860" y="5580386"/>
            <a:ext cx="7924800" cy="908383"/>
          </a:xfrm>
          <a:prstGeom prst="rect">
            <a:avLst/>
          </a:prstGeom>
        </p:spPr>
      </p:pic>
    </p:spTree>
    <p:extLst>
      <p:ext uri="{BB962C8B-B14F-4D97-AF65-F5344CB8AC3E}">
        <p14:creationId xmlns:p14="http://schemas.microsoft.com/office/powerpoint/2010/main" val="4234639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5B4BB-A073-A37A-58E6-B9A2D64CE334}"/>
              </a:ext>
            </a:extLst>
          </p:cNvPr>
          <p:cNvSpPr>
            <a:spLocks noGrp="1"/>
          </p:cNvSpPr>
          <p:nvPr>
            <p:ph type="title"/>
          </p:nvPr>
        </p:nvSpPr>
        <p:spPr/>
        <p:txBody>
          <a:bodyPr/>
          <a:lstStyle/>
          <a:p>
            <a:r>
              <a:rPr lang="en-US" dirty="0"/>
              <a:t>EPIC Rover Documentation</a:t>
            </a:r>
          </a:p>
        </p:txBody>
      </p:sp>
      <p:sp>
        <p:nvSpPr>
          <p:cNvPr id="3" name="Content Placeholder 2">
            <a:extLst>
              <a:ext uri="{FF2B5EF4-FFF2-40B4-BE49-F238E27FC236}">
                <a16:creationId xmlns:a16="http://schemas.microsoft.com/office/drawing/2014/main" id="{79E147E7-D3B0-0DF5-23D1-493915BC99DB}"/>
              </a:ext>
            </a:extLst>
          </p:cNvPr>
          <p:cNvSpPr>
            <a:spLocks noGrp="1"/>
          </p:cNvSpPr>
          <p:nvPr>
            <p:ph idx="1"/>
          </p:nvPr>
        </p:nvSpPr>
        <p:spPr/>
        <p:txBody>
          <a:bodyPr/>
          <a:lstStyle/>
          <a:p>
            <a:r>
              <a:rPr lang="en-US" sz="2000" dirty="0"/>
              <a:t>Implementing wound photography using Rover.</a:t>
            </a:r>
          </a:p>
          <a:p>
            <a:r>
              <a:rPr lang="en-US" sz="2000" dirty="0"/>
              <a:t>Wounds photos are taken on admission, transfer and weekly on Wound Wednesday ( night shift)</a:t>
            </a:r>
          </a:p>
          <a:p>
            <a:r>
              <a:rPr lang="en-US" sz="2000" dirty="0"/>
              <a:t>Roving educations being done on the floors and health stream assigned to all inpatient nurses.</a:t>
            </a:r>
          </a:p>
          <a:p>
            <a:r>
              <a:rPr lang="en-US" sz="2000" dirty="0"/>
              <a:t>Policy in place with tip sheets live in policy tech.</a:t>
            </a:r>
          </a:p>
          <a:p>
            <a:r>
              <a:rPr lang="en-US" sz="2000" dirty="0"/>
              <a:t>Ability to add wound measurements when wound photo is taken</a:t>
            </a:r>
          </a:p>
          <a:p>
            <a:r>
              <a:rPr lang="en-US" sz="2000" dirty="0"/>
              <a:t>Photo will appear in both the media tab and under the flow sheets.</a:t>
            </a:r>
          </a:p>
          <a:p>
            <a:r>
              <a:rPr lang="en-US" sz="2000" dirty="0"/>
              <a:t>Feel free to ask </a:t>
            </a:r>
            <a:r>
              <a:rPr lang="en-US" sz="2000"/>
              <a:t>CWOCNs questions </a:t>
            </a:r>
            <a:endParaRPr lang="en-US" sz="2000" dirty="0"/>
          </a:p>
          <a:p>
            <a:endParaRPr lang="en-US" dirty="0"/>
          </a:p>
          <a:p>
            <a:endParaRPr lang="en-US" dirty="0"/>
          </a:p>
        </p:txBody>
      </p:sp>
      <p:pic>
        <p:nvPicPr>
          <p:cNvPr id="4" name="Content Placeholder 5" descr="A cell phone with a skin rash on the leg">
            <a:extLst>
              <a:ext uri="{FF2B5EF4-FFF2-40B4-BE49-F238E27FC236}">
                <a16:creationId xmlns:a16="http://schemas.microsoft.com/office/drawing/2014/main" id="{90D52E7C-4866-FDE0-3DC3-54D3EEFAD317}"/>
              </a:ext>
            </a:extLst>
          </p:cNvPr>
          <p:cNvPicPr>
            <a:picLocks noChangeAspect="1"/>
          </p:cNvPicPr>
          <p:nvPr/>
        </p:nvPicPr>
        <p:blipFill>
          <a:blip r:embed="rId3">
            <a:extLst>
              <a:ext uri="{28A0092B-C50C-407E-A947-70E740481C1C}">
                <a14:useLocalDpi xmlns:a14="http://schemas.microsoft.com/office/drawing/2010/main" val="0"/>
              </a:ext>
            </a:extLst>
          </a:blip>
          <a:srcRect l="13368" r="10812" b="1"/>
          <a:stretch/>
        </p:blipFill>
        <p:spPr>
          <a:xfrm>
            <a:off x="8292228" y="3219189"/>
            <a:ext cx="2547297" cy="2469304"/>
          </a:xfrm>
          <a:prstGeom prst="rect">
            <a:avLst/>
          </a:prstGeom>
        </p:spPr>
      </p:pic>
    </p:spTree>
    <p:extLst>
      <p:ext uri="{BB962C8B-B14F-4D97-AF65-F5344CB8AC3E}">
        <p14:creationId xmlns:p14="http://schemas.microsoft.com/office/powerpoint/2010/main" val="1287871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C3887-8486-BB6C-0546-AC44C7045B29}"/>
              </a:ext>
            </a:extLst>
          </p:cNvPr>
          <p:cNvSpPr>
            <a:spLocks noGrp="1"/>
          </p:cNvSpPr>
          <p:nvPr>
            <p:ph type="title"/>
          </p:nvPr>
        </p:nvSpPr>
        <p:spPr/>
        <p:txBody>
          <a:bodyPr/>
          <a:lstStyle/>
          <a:p>
            <a:r>
              <a:rPr lang="en-US" dirty="0"/>
              <a:t>Documentation examples</a:t>
            </a:r>
          </a:p>
        </p:txBody>
      </p:sp>
      <p:pic>
        <p:nvPicPr>
          <p:cNvPr id="5" name="Content Placeholder 4" descr="A screenshot of a phone&#10;&#10;Description automatically generated">
            <a:extLst>
              <a:ext uri="{FF2B5EF4-FFF2-40B4-BE49-F238E27FC236}">
                <a16:creationId xmlns:a16="http://schemas.microsoft.com/office/drawing/2014/main" id="{DD527B6F-001E-5BC5-BB98-42968BD3B07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78971" y="1690689"/>
            <a:ext cx="2505029" cy="3932506"/>
          </a:xfrm>
        </p:spPr>
      </p:pic>
      <p:pic>
        <p:nvPicPr>
          <p:cNvPr id="7" name="Picture 6" descr="A screenshot of a medical information&#10;&#10;Description automatically generated">
            <a:extLst>
              <a:ext uri="{FF2B5EF4-FFF2-40B4-BE49-F238E27FC236}">
                <a16:creationId xmlns:a16="http://schemas.microsoft.com/office/drawing/2014/main" id="{1ED47FB7-44A0-F6CB-BAD0-F5034AD169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0772" y="1322991"/>
            <a:ext cx="3227285" cy="4667901"/>
          </a:xfrm>
          <a:prstGeom prst="rect">
            <a:avLst/>
          </a:prstGeom>
        </p:spPr>
      </p:pic>
      <p:pic>
        <p:nvPicPr>
          <p:cNvPr id="9" name="Picture 8" descr="A screenshot of a cell phone&#10;&#10;Description automatically generated">
            <a:extLst>
              <a:ext uri="{FF2B5EF4-FFF2-40B4-BE49-F238E27FC236}">
                <a16:creationId xmlns:a16="http://schemas.microsoft.com/office/drawing/2014/main" id="{B9730CB4-5633-30E7-2F97-5C1DBFD825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6298" y="1558007"/>
            <a:ext cx="4305901" cy="4434213"/>
          </a:xfrm>
          <a:prstGeom prst="rect">
            <a:avLst/>
          </a:prstGeom>
        </p:spPr>
      </p:pic>
    </p:spTree>
    <p:extLst>
      <p:ext uri="{BB962C8B-B14F-4D97-AF65-F5344CB8AC3E}">
        <p14:creationId xmlns:p14="http://schemas.microsoft.com/office/powerpoint/2010/main" val="406430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0041" y="982364"/>
            <a:ext cx="2659472" cy="2659472"/>
          </a:xfrm>
          <a:prstGeom prst="rect">
            <a:avLst/>
          </a:prstGeom>
        </p:spPr>
      </p:pic>
      <p:cxnSp>
        <p:nvCxnSpPr>
          <p:cNvPr id="16" name="Straight Connector 15">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90143" y="983211"/>
            <a:ext cx="2646677" cy="2646677"/>
          </a:xfrm>
          <a:prstGeom prst="rect">
            <a:avLst/>
          </a:prstGeom>
        </p:spPr>
      </p:pic>
      <p:cxnSp>
        <p:nvCxnSpPr>
          <p:cNvPr id="20" name="Straight Connector 19">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256859" y="982364"/>
            <a:ext cx="2648371" cy="2648371"/>
          </a:xfrm>
          <a:prstGeom prst="rect">
            <a:avLst/>
          </a:prstGeom>
        </p:spPr>
      </p:pic>
      <p:cxnSp>
        <p:nvCxnSpPr>
          <p:cNvPr id="22" name="Straight Connector 21">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225269" y="1004677"/>
            <a:ext cx="2648372" cy="2648372"/>
          </a:xfrm>
          <a:prstGeom prst="rect">
            <a:avLst/>
          </a:prstGeom>
        </p:spPr>
      </p:pic>
      <p:sp>
        <p:nvSpPr>
          <p:cNvPr id="18" name="Rectangle 17">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527538" y="4756638"/>
            <a:ext cx="11139854" cy="930447"/>
          </a:xfrm>
        </p:spPr>
        <p:txBody>
          <a:bodyPr>
            <a:normAutofit/>
          </a:bodyPr>
          <a:lstStyle/>
          <a:p>
            <a:r>
              <a:rPr lang="en-US" sz="5400" dirty="0">
                <a:solidFill>
                  <a:srgbClr val="FFFFFF"/>
                </a:solidFill>
                <a:latin typeface="Franklin Gothic Book" panose="020B0503020102020204" pitchFamily="34" charset="0"/>
                <a:cs typeface="Segoe UI" panose="020B0502040204020203" pitchFamily="34" charset="0"/>
              </a:rPr>
              <a:t>Thank you for all you do</a:t>
            </a:r>
          </a:p>
        </p:txBody>
      </p:sp>
      <p:cxnSp>
        <p:nvCxnSpPr>
          <p:cNvPr id="24" name="Straight Connector 23">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96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B503DE05AA1B408ED0E7CF15F41BB5" ma:contentTypeVersion="7" ma:contentTypeDescription="Create a new document." ma:contentTypeScope="" ma:versionID="4ce888c79ea0285da56c98b16931fb0e">
  <xsd:schema xmlns:xsd="http://www.w3.org/2001/XMLSchema" xmlns:xs="http://www.w3.org/2001/XMLSchema" xmlns:p="http://schemas.microsoft.com/office/2006/metadata/properties" xmlns:ns3="d0b8e104-997f-4090-abbb-961ff98f984f" xmlns:ns4="6f14c96d-5ec7-48be-ba3f-fb22542a85e1" targetNamespace="http://schemas.microsoft.com/office/2006/metadata/properties" ma:root="true" ma:fieldsID="3a75d5f1511aad757aef70807f100101" ns3:_="" ns4:_="">
    <xsd:import namespace="d0b8e104-997f-4090-abbb-961ff98f984f"/>
    <xsd:import namespace="6f14c96d-5ec7-48be-ba3f-fb22542a85e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ObjectDetectorVersion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b8e104-997f-4090-abbb-961ff98f984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f14c96d-5ec7-48be-ba3f-fb22542a85e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B3EBB73-1841-4A27-A8BE-13EB2E4E26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b8e104-997f-4090-abbb-961ff98f984f"/>
    <ds:schemaRef ds:uri="6f14c96d-5ec7-48be-ba3f-fb22542a85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3.xml><?xml version="1.0" encoding="utf-8"?>
<ds:datastoreItem xmlns:ds="http://schemas.openxmlformats.org/officeDocument/2006/customXml" ds:itemID="{03C7D9E6-B0D9-433E-BD46-EB60F64F4DA8}">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d0b8e104-997f-4090-abbb-961ff98f984f"/>
    <ds:schemaRef ds:uri="6f14c96d-5ec7-48be-ba3f-fb22542a85e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799</Words>
  <Application>Microsoft Office PowerPoint</Application>
  <PresentationFormat>Widescreen</PresentationFormat>
  <Paragraphs>111</Paragraphs>
  <Slides>16</Slides>
  <Notes>10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4" baseType="lpstr">
      <vt:lpstr>Arial</vt:lpstr>
      <vt:lpstr>Calibri</vt:lpstr>
      <vt:lpstr>Calibri Light</vt:lpstr>
      <vt:lpstr>Franklin Gothic Book</vt:lpstr>
      <vt:lpstr>Segoe UI</vt:lpstr>
      <vt:lpstr>Wingdings</vt:lpstr>
      <vt:lpstr>Office Theme</vt:lpstr>
      <vt:lpstr>Bitmap Image</vt:lpstr>
      <vt:lpstr>Documentation and Legal Issues in Wound Care </vt:lpstr>
      <vt:lpstr>Documentation </vt:lpstr>
      <vt:lpstr>Epic Documentation </vt:lpstr>
      <vt:lpstr>PowerPoint Presentation</vt:lpstr>
      <vt:lpstr>Slide 3</vt:lpstr>
      <vt:lpstr>Epic Documentation</vt:lpstr>
      <vt:lpstr>Collaborating  </vt:lpstr>
      <vt:lpstr>PowerPoint Presentation</vt:lpstr>
      <vt:lpstr>Take Credit</vt:lpstr>
      <vt:lpstr>CWOCN Documentation </vt:lpstr>
      <vt:lpstr>New technology/ initiatives coming </vt:lpstr>
      <vt:lpstr>PowerPoint Presentation</vt:lpstr>
      <vt:lpstr>Documentation of Interventions</vt:lpstr>
      <vt:lpstr>EPIC Rover Documentation</vt:lpstr>
      <vt:lpstr>Documentation examples</vt:lpstr>
      <vt:lpstr>Thank you for all you do</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2022-05-11T19:52:02Z</dcterms:created>
  <dcterms:modified xsi:type="dcterms:W3CDTF">2024-08-23T18:10:26Z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0x01010058B503DE05AA1B408ED0E7CF15F41BB5</vt:lpwstr>
  </property>
</Properties>
</file>