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Lst>
  <p:notesMasterIdLst>
    <p:notesMasterId r:id="rId38"/>
  </p:notesMasterIdLst>
  <p:handoutMasterIdLst>
    <p:handoutMasterId r:id="rId39"/>
  </p:handoutMasterIdLst>
  <p:sldIdLst>
    <p:sldId id="257" r:id="rId5"/>
    <p:sldId id="262" r:id="rId6"/>
    <p:sldId id="260" r:id="rId7"/>
    <p:sldId id="258" r:id="rId8"/>
    <p:sldId id="261" r:id="rId9"/>
    <p:sldId id="263" r:id="rId10"/>
    <p:sldId id="264" r:id="rId11"/>
    <p:sldId id="265" r:id="rId12"/>
    <p:sldId id="266" r:id="rId13"/>
    <p:sldId id="267" r:id="rId14"/>
    <p:sldId id="268" r:id="rId15"/>
    <p:sldId id="269" r:id="rId16"/>
    <p:sldId id="270" r:id="rId17"/>
    <p:sldId id="271" r:id="rId18"/>
    <p:sldId id="275" r:id="rId19"/>
    <p:sldId id="276" r:id="rId20"/>
    <p:sldId id="280" r:id="rId21"/>
    <p:sldId id="272" r:id="rId22"/>
    <p:sldId id="279" r:id="rId23"/>
    <p:sldId id="273" r:id="rId24"/>
    <p:sldId id="277" r:id="rId25"/>
    <p:sldId id="278" r:id="rId26"/>
    <p:sldId id="281" r:id="rId27"/>
    <p:sldId id="282" r:id="rId28"/>
    <p:sldId id="283" r:id="rId29"/>
    <p:sldId id="284" r:id="rId30"/>
    <p:sldId id="285" r:id="rId31"/>
    <p:sldId id="286" r:id="rId32"/>
    <p:sldId id="287" r:id="rId33"/>
    <p:sldId id="288" r:id="rId34"/>
    <p:sldId id="290" r:id="rId35"/>
    <p:sldId id="289" r:id="rId36"/>
    <p:sldId id="291" r:id="rId3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28F"/>
    <a:srgbClr val="FAC71C"/>
    <a:srgbClr val="0052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C3C62F-26B0-40A8-B8EC-0B82DFF54400}" v="8" dt="2024-07-29T00:32:26.7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300" autoAdjust="0"/>
  </p:normalViewPr>
  <p:slideViewPr>
    <p:cSldViewPr>
      <p:cViewPr varScale="1">
        <p:scale>
          <a:sx n="138" d="100"/>
          <a:sy n="138" d="100"/>
        </p:scale>
        <p:origin x="834" y="12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0" d="100"/>
          <a:sy n="70" d="100"/>
        </p:scale>
        <p:origin x="-328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ick, Rachel" userId="4da6da36-5163-49e8-8d2f-565e2d8cec01" providerId="ADAL" clId="{0EC3C62F-26B0-40A8-B8EC-0B82DFF54400}"/>
    <pc:docChg chg="custSel addSld delSld modSld sldOrd">
      <pc:chgData name="Panick, Rachel" userId="4da6da36-5163-49e8-8d2f-565e2d8cec01" providerId="ADAL" clId="{0EC3C62F-26B0-40A8-B8EC-0B82DFF54400}" dt="2024-08-01T11:46:26.473" v="7028" actId="255"/>
      <pc:docMkLst>
        <pc:docMk/>
      </pc:docMkLst>
      <pc:sldChg chg="modSp mod">
        <pc:chgData name="Panick, Rachel" userId="4da6da36-5163-49e8-8d2f-565e2d8cec01" providerId="ADAL" clId="{0EC3C62F-26B0-40A8-B8EC-0B82DFF54400}" dt="2024-08-01T11:39:00.073" v="6488" actId="20577"/>
        <pc:sldMkLst>
          <pc:docMk/>
          <pc:sldMk cId="849161337" sldId="261"/>
        </pc:sldMkLst>
        <pc:spChg chg="mod">
          <ac:chgData name="Panick, Rachel" userId="4da6da36-5163-49e8-8d2f-565e2d8cec01" providerId="ADAL" clId="{0EC3C62F-26B0-40A8-B8EC-0B82DFF54400}" dt="2024-08-01T11:39:00.073" v="6488" actId="20577"/>
          <ac:spMkLst>
            <pc:docMk/>
            <pc:sldMk cId="849161337" sldId="261"/>
            <ac:spMk id="3" creationId="{00000000-0000-0000-0000-000000000000}"/>
          </ac:spMkLst>
        </pc:spChg>
      </pc:sldChg>
      <pc:sldChg chg="modSp mod">
        <pc:chgData name="Panick, Rachel" userId="4da6da36-5163-49e8-8d2f-565e2d8cec01" providerId="ADAL" clId="{0EC3C62F-26B0-40A8-B8EC-0B82DFF54400}" dt="2024-08-01T11:45:15.916" v="7016" actId="1076"/>
        <pc:sldMkLst>
          <pc:docMk/>
          <pc:sldMk cId="274788407" sldId="270"/>
        </pc:sldMkLst>
        <pc:spChg chg="mod">
          <ac:chgData name="Panick, Rachel" userId="4da6da36-5163-49e8-8d2f-565e2d8cec01" providerId="ADAL" clId="{0EC3C62F-26B0-40A8-B8EC-0B82DFF54400}" dt="2024-08-01T11:45:15.916" v="7016" actId="1076"/>
          <ac:spMkLst>
            <pc:docMk/>
            <pc:sldMk cId="274788407" sldId="270"/>
            <ac:spMk id="4" creationId="{97E84EE6-0CF8-0014-8812-B9B82BA79428}"/>
          </ac:spMkLst>
        </pc:spChg>
      </pc:sldChg>
      <pc:sldChg chg="ord">
        <pc:chgData name="Panick, Rachel" userId="4da6da36-5163-49e8-8d2f-565e2d8cec01" providerId="ADAL" clId="{0EC3C62F-26B0-40A8-B8EC-0B82DFF54400}" dt="2024-07-26T01:56:16.547" v="1228"/>
        <pc:sldMkLst>
          <pc:docMk/>
          <pc:sldMk cId="3921875418" sldId="271"/>
        </pc:sldMkLst>
      </pc:sldChg>
      <pc:sldChg chg="modSp mod ord">
        <pc:chgData name="Panick, Rachel" userId="4da6da36-5163-49e8-8d2f-565e2d8cec01" providerId="ADAL" clId="{0EC3C62F-26B0-40A8-B8EC-0B82DFF54400}" dt="2024-08-01T11:39:30.203" v="6504" actId="27636"/>
        <pc:sldMkLst>
          <pc:docMk/>
          <pc:sldMk cId="2820751175" sldId="272"/>
        </pc:sldMkLst>
        <pc:spChg chg="mod">
          <ac:chgData name="Panick, Rachel" userId="4da6da36-5163-49e8-8d2f-565e2d8cec01" providerId="ADAL" clId="{0EC3C62F-26B0-40A8-B8EC-0B82DFF54400}" dt="2024-08-01T11:39:30.203" v="6504" actId="27636"/>
          <ac:spMkLst>
            <pc:docMk/>
            <pc:sldMk cId="2820751175" sldId="272"/>
            <ac:spMk id="3" creationId="{B4BD7FA5-C87B-EE69-02D7-6C99E946EEC3}"/>
          </ac:spMkLst>
        </pc:spChg>
      </pc:sldChg>
      <pc:sldChg chg="modSp mod ord">
        <pc:chgData name="Panick, Rachel" userId="4da6da36-5163-49e8-8d2f-565e2d8cec01" providerId="ADAL" clId="{0EC3C62F-26B0-40A8-B8EC-0B82DFF54400}" dt="2024-08-01T11:40:34.929" v="6687" actId="20577"/>
        <pc:sldMkLst>
          <pc:docMk/>
          <pc:sldMk cId="1116521781" sldId="273"/>
        </pc:sldMkLst>
        <pc:spChg chg="mod">
          <ac:chgData name="Panick, Rachel" userId="4da6da36-5163-49e8-8d2f-565e2d8cec01" providerId="ADAL" clId="{0EC3C62F-26B0-40A8-B8EC-0B82DFF54400}" dt="2024-07-26T01:56:27.390" v="1231" actId="20577"/>
          <ac:spMkLst>
            <pc:docMk/>
            <pc:sldMk cId="1116521781" sldId="273"/>
            <ac:spMk id="2" creationId="{FDF99A79-C3C3-0564-2896-E1B007BE2FCC}"/>
          </ac:spMkLst>
        </pc:spChg>
        <pc:spChg chg="mod">
          <ac:chgData name="Panick, Rachel" userId="4da6da36-5163-49e8-8d2f-565e2d8cec01" providerId="ADAL" clId="{0EC3C62F-26B0-40A8-B8EC-0B82DFF54400}" dt="2024-08-01T11:40:34.929" v="6687" actId="20577"/>
          <ac:spMkLst>
            <pc:docMk/>
            <pc:sldMk cId="1116521781" sldId="273"/>
            <ac:spMk id="3" creationId="{75DC45F5-C4DB-F038-7194-E90841EE9268}"/>
          </ac:spMkLst>
        </pc:spChg>
      </pc:sldChg>
      <pc:sldChg chg="del">
        <pc:chgData name="Panick, Rachel" userId="4da6da36-5163-49e8-8d2f-565e2d8cec01" providerId="ADAL" clId="{0EC3C62F-26B0-40A8-B8EC-0B82DFF54400}" dt="2024-07-26T01:53:33.624" v="1041" actId="47"/>
        <pc:sldMkLst>
          <pc:docMk/>
          <pc:sldMk cId="904384152" sldId="274"/>
        </pc:sldMkLst>
      </pc:sldChg>
      <pc:sldChg chg="modSp new mod ord">
        <pc:chgData name="Panick, Rachel" userId="4da6da36-5163-49e8-8d2f-565e2d8cec01" providerId="ADAL" clId="{0EC3C62F-26B0-40A8-B8EC-0B82DFF54400}" dt="2024-07-26T02:00:07.608" v="1741" actId="20577"/>
        <pc:sldMkLst>
          <pc:docMk/>
          <pc:sldMk cId="3373409708" sldId="275"/>
        </pc:sldMkLst>
        <pc:spChg chg="mod">
          <ac:chgData name="Panick, Rachel" userId="4da6da36-5163-49e8-8d2f-565e2d8cec01" providerId="ADAL" clId="{0EC3C62F-26B0-40A8-B8EC-0B82DFF54400}" dt="2024-07-26T01:40:28.139" v="13" actId="20577"/>
          <ac:spMkLst>
            <pc:docMk/>
            <pc:sldMk cId="3373409708" sldId="275"/>
            <ac:spMk id="2" creationId="{1D604FF8-DE3B-75D5-9966-4AEB4872FF99}"/>
          </ac:spMkLst>
        </pc:spChg>
        <pc:spChg chg="mod">
          <ac:chgData name="Panick, Rachel" userId="4da6da36-5163-49e8-8d2f-565e2d8cec01" providerId="ADAL" clId="{0EC3C62F-26B0-40A8-B8EC-0B82DFF54400}" dt="2024-07-26T02:00:07.608" v="1741" actId="20577"/>
          <ac:spMkLst>
            <pc:docMk/>
            <pc:sldMk cId="3373409708" sldId="275"/>
            <ac:spMk id="3" creationId="{D4FE8597-0086-E8C6-B03C-71ACFDCBE137}"/>
          </ac:spMkLst>
        </pc:spChg>
      </pc:sldChg>
      <pc:sldChg chg="modSp new mod">
        <pc:chgData name="Panick, Rachel" userId="4da6da36-5163-49e8-8d2f-565e2d8cec01" providerId="ADAL" clId="{0EC3C62F-26B0-40A8-B8EC-0B82DFF54400}" dt="2024-07-26T02:00:14.233" v="1747" actId="27636"/>
        <pc:sldMkLst>
          <pc:docMk/>
          <pc:sldMk cId="1468455363" sldId="276"/>
        </pc:sldMkLst>
        <pc:spChg chg="mod">
          <ac:chgData name="Panick, Rachel" userId="4da6da36-5163-49e8-8d2f-565e2d8cec01" providerId="ADAL" clId="{0EC3C62F-26B0-40A8-B8EC-0B82DFF54400}" dt="2024-07-26T01:45:17.793" v="174" actId="20577"/>
          <ac:spMkLst>
            <pc:docMk/>
            <pc:sldMk cId="1468455363" sldId="276"/>
            <ac:spMk id="2" creationId="{F1508944-0CC5-F139-D086-59E558105DBE}"/>
          </ac:spMkLst>
        </pc:spChg>
        <pc:spChg chg="mod">
          <ac:chgData name="Panick, Rachel" userId="4da6da36-5163-49e8-8d2f-565e2d8cec01" providerId="ADAL" clId="{0EC3C62F-26B0-40A8-B8EC-0B82DFF54400}" dt="2024-07-26T02:00:14.233" v="1747" actId="27636"/>
          <ac:spMkLst>
            <pc:docMk/>
            <pc:sldMk cId="1468455363" sldId="276"/>
            <ac:spMk id="3" creationId="{D85B88E9-4C47-07C5-AB15-047606EEF702}"/>
          </ac:spMkLst>
        </pc:spChg>
      </pc:sldChg>
      <pc:sldChg chg="modSp new mod">
        <pc:chgData name="Panick, Rachel" userId="4da6da36-5163-49e8-8d2f-565e2d8cec01" providerId="ADAL" clId="{0EC3C62F-26B0-40A8-B8EC-0B82DFF54400}" dt="2024-07-26T01:48:13.109" v="781" actId="20577"/>
        <pc:sldMkLst>
          <pc:docMk/>
          <pc:sldMk cId="4253467162" sldId="277"/>
        </pc:sldMkLst>
        <pc:spChg chg="mod">
          <ac:chgData name="Panick, Rachel" userId="4da6da36-5163-49e8-8d2f-565e2d8cec01" providerId="ADAL" clId="{0EC3C62F-26B0-40A8-B8EC-0B82DFF54400}" dt="2024-07-26T01:47:55.431" v="724" actId="20577"/>
          <ac:spMkLst>
            <pc:docMk/>
            <pc:sldMk cId="4253467162" sldId="277"/>
            <ac:spMk id="2" creationId="{F675A5A0-CEF7-C1DD-6172-B89A7446E5EE}"/>
          </ac:spMkLst>
        </pc:spChg>
        <pc:spChg chg="mod">
          <ac:chgData name="Panick, Rachel" userId="4da6da36-5163-49e8-8d2f-565e2d8cec01" providerId="ADAL" clId="{0EC3C62F-26B0-40A8-B8EC-0B82DFF54400}" dt="2024-07-26T01:48:13.109" v="781" actId="20577"/>
          <ac:spMkLst>
            <pc:docMk/>
            <pc:sldMk cId="4253467162" sldId="277"/>
            <ac:spMk id="3" creationId="{6674EB9E-2CD4-149B-2928-37612D589E76}"/>
          </ac:spMkLst>
        </pc:spChg>
      </pc:sldChg>
      <pc:sldChg chg="addSp delSp modSp new mod">
        <pc:chgData name="Panick, Rachel" userId="4da6da36-5163-49e8-8d2f-565e2d8cec01" providerId="ADAL" clId="{0EC3C62F-26B0-40A8-B8EC-0B82DFF54400}" dt="2024-07-28T23:53:33.640" v="3664" actId="114"/>
        <pc:sldMkLst>
          <pc:docMk/>
          <pc:sldMk cId="3637411372" sldId="278"/>
        </pc:sldMkLst>
        <pc:spChg chg="mod">
          <ac:chgData name="Panick, Rachel" userId="4da6da36-5163-49e8-8d2f-565e2d8cec01" providerId="ADAL" clId="{0EC3C62F-26B0-40A8-B8EC-0B82DFF54400}" dt="2024-07-26T02:00:30.601" v="1778" actId="20577"/>
          <ac:spMkLst>
            <pc:docMk/>
            <pc:sldMk cId="3637411372" sldId="278"/>
            <ac:spMk id="2" creationId="{B61952F3-92E7-1053-1707-E41558370A4C}"/>
          </ac:spMkLst>
        </pc:spChg>
        <pc:spChg chg="mod">
          <ac:chgData name="Panick, Rachel" userId="4da6da36-5163-49e8-8d2f-565e2d8cec01" providerId="ADAL" clId="{0EC3C62F-26B0-40A8-B8EC-0B82DFF54400}" dt="2024-07-28T23:51:52.044" v="3515" actId="20577"/>
          <ac:spMkLst>
            <pc:docMk/>
            <pc:sldMk cId="3637411372" sldId="278"/>
            <ac:spMk id="3" creationId="{8FFD7BC8-2652-4178-2E09-46B6E480906B}"/>
          </ac:spMkLst>
        </pc:spChg>
        <pc:spChg chg="add mod">
          <ac:chgData name="Panick, Rachel" userId="4da6da36-5163-49e8-8d2f-565e2d8cec01" providerId="ADAL" clId="{0EC3C62F-26B0-40A8-B8EC-0B82DFF54400}" dt="2024-07-28T23:53:33.640" v="3664" actId="114"/>
          <ac:spMkLst>
            <pc:docMk/>
            <pc:sldMk cId="3637411372" sldId="278"/>
            <ac:spMk id="4" creationId="{5EAC8CED-AF5B-9225-D8B0-F3A54822F04B}"/>
          </ac:spMkLst>
        </pc:spChg>
        <pc:spChg chg="add del mod">
          <ac:chgData name="Panick, Rachel" userId="4da6da36-5163-49e8-8d2f-565e2d8cec01" providerId="ADAL" clId="{0EC3C62F-26B0-40A8-B8EC-0B82DFF54400}" dt="2024-07-28T23:53:23.880" v="3662" actId="478"/>
          <ac:spMkLst>
            <pc:docMk/>
            <pc:sldMk cId="3637411372" sldId="278"/>
            <ac:spMk id="5" creationId="{6BC1764D-5DFB-38CA-80E8-24200F5A18F2}"/>
          </ac:spMkLst>
        </pc:spChg>
      </pc:sldChg>
      <pc:sldChg chg="addSp delSp modSp new mod">
        <pc:chgData name="Panick, Rachel" userId="4da6da36-5163-49e8-8d2f-565e2d8cec01" providerId="ADAL" clId="{0EC3C62F-26B0-40A8-B8EC-0B82DFF54400}" dt="2024-07-26T02:14:56.751" v="2286" actId="255"/>
        <pc:sldMkLst>
          <pc:docMk/>
          <pc:sldMk cId="14251599" sldId="279"/>
        </pc:sldMkLst>
        <pc:spChg chg="mod">
          <ac:chgData name="Panick, Rachel" userId="4da6da36-5163-49e8-8d2f-565e2d8cec01" providerId="ADAL" clId="{0EC3C62F-26B0-40A8-B8EC-0B82DFF54400}" dt="2024-07-26T02:02:04.359" v="1805" actId="20577"/>
          <ac:spMkLst>
            <pc:docMk/>
            <pc:sldMk cId="14251599" sldId="279"/>
            <ac:spMk id="2" creationId="{2419651A-342F-AAB0-8424-178E4E089265}"/>
          </ac:spMkLst>
        </pc:spChg>
        <pc:spChg chg="mod">
          <ac:chgData name="Panick, Rachel" userId="4da6da36-5163-49e8-8d2f-565e2d8cec01" providerId="ADAL" clId="{0EC3C62F-26B0-40A8-B8EC-0B82DFF54400}" dt="2024-07-26T02:11:40.689" v="2272" actId="20577"/>
          <ac:spMkLst>
            <pc:docMk/>
            <pc:sldMk cId="14251599" sldId="279"/>
            <ac:spMk id="3" creationId="{A5579BB0-F5D6-C5F2-FD26-050BCB3823CC}"/>
          </ac:spMkLst>
        </pc:spChg>
        <pc:spChg chg="del mod">
          <ac:chgData name="Panick, Rachel" userId="4da6da36-5163-49e8-8d2f-565e2d8cec01" providerId="ADAL" clId="{0EC3C62F-26B0-40A8-B8EC-0B82DFF54400}" dt="2024-07-26T02:13:57.527" v="2279" actId="478"/>
          <ac:spMkLst>
            <pc:docMk/>
            <pc:sldMk cId="14251599" sldId="279"/>
            <ac:spMk id="4" creationId="{DF9BF931-6482-FD48-B18D-ED8145141DEA}"/>
          </ac:spMkLst>
        </pc:spChg>
        <pc:spChg chg="add mod">
          <ac:chgData name="Panick, Rachel" userId="4da6da36-5163-49e8-8d2f-565e2d8cec01" providerId="ADAL" clId="{0EC3C62F-26B0-40A8-B8EC-0B82DFF54400}" dt="2024-07-26T02:14:56.751" v="2286" actId="255"/>
          <ac:spMkLst>
            <pc:docMk/>
            <pc:sldMk cId="14251599" sldId="279"/>
            <ac:spMk id="5" creationId="{E1988464-C709-BC52-7E03-6B2554F1E5E2}"/>
          </ac:spMkLst>
        </pc:spChg>
      </pc:sldChg>
      <pc:sldChg chg="addSp modSp new mod">
        <pc:chgData name="Panick, Rachel" userId="4da6da36-5163-49e8-8d2f-565e2d8cec01" providerId="ADAL" clId="{0EC3C62F-26B0-40A8-B8EC-0B82DFF54400}" dt="2024-07-26T02:26:34.078" v="2766" actId="1076"/>
        <pc:sldMkLst>
          <pc:docMk/>
          <pc:sldMk cId="4085108825" sldId="280"/>
        </pc:sldMkLst>
        <pc:spChg chg="mod">
          <ac:chgData name="Panick, Rachel" userId="4da6da36-5163-49e8-8d2f-565e2d8cec01" providerId="ADAL" clId="{0EC3C62F-26B0-40A8-B8EC-0B82DFF54400}" dt="2024-07-26T02:22:22.674" v="2310" actId="20577"/>
          <ac:spMkLst>
            <pc:docMk/>
            <pc:sldMk cId="4085108825" sldId="280"/>
            <ac:spMk id="2" creationId="{2A3B85B7-25AB-3708-44B2-D7AF80DD76A8}"/>
          </ac:spMkLst>
        </pc:spChg>
        <pc:spChg chg="mod">
          <ac:chgData name="Panick, Rachel" userId="4da6da36-5163-49e8-8d2f-565e2d8cec01" providerId="ADAL" clId="{0EC3C62F-26B0-40A8-B8EC-0B82DFF54400}" dt="2024-07-26T02:24:53.506" v="2758" actId="20577"/>
          <ac:spMkLst>
            <pc:docMk/>
            <pc:sldMk cId="4085108825" sldId="280"/>
            <ac:spMk id="3" creationId="{33B247BB-6E42-3694-C4AB-9DB34AE02D31}"/>
          </ac:spMkLst>
        </pc:spChg>
        <pc:spChg chg="add mod">
          <ac:chgData name="Panick, Rachel" userId="4da6da36-5163-49e8-8d2f-565e2d8cec01" providerId="ADAL" clId="{0EC3C62F-26B0-40A8-B8EC-0B82DFF54400}" dt="2024-07-26T02:26:34.078" v="2766" actId="1076"/>
          <ac:spMkLst>
            <pc:docMk/>
            <pc:sldMk cId="4085108825" sldId="280"/>
            <ac:spMk id="4" creationId="{505617F8-AEB3-CD43-CD33-DB7393534EB3}"/>
          </ac:spMkLst>
        </pc:spChg>
      </pc:sldChg>
      <pc:sldChg chg="modSp new mod">
        <pc:chgData name="Panick, Rachel" userId="4da6da36-5163-49e8-8d2f-565e2d8cec01" providerId="ADAL" clId="{0EC3C62F-26B0-40A8-B8EC-0B82DFF54400}" dt="2024-08-01T11:39:22.198" v="6496" actId="27636"/>
        <pc:sldMkLst>
          <pc:docMk/>
          <pc:sldMk cId="2462839181" sldId="281"/>
        </pc:sldMkLst>
        <pc:spChg chg="mod">
          <ac:chgData name="Panick, Rachel" userId="4da6da36-5163-49e8-8d2f-565e2d8cec01" providerId="ADAL" clId="{0EC3C62F-26B0-40A8-B8EC-0B82DFF54400}" dt="2024-07-26T02:38:12.325" v="2927" actId="20577"/>
          <ac:spMkLst>
            <pc:docMk/>
            <pc:sldMk cId="2462839181" sldId="281"/>
            <ac:spMk id="2" creationId="{0111F5EE-73DE-1B78-AE69-21FC46A05464}"/>
          </ac:spMkLst>
        </pc:spChg>
        <pc:spChg chg="mod">
          <ac:chgData name="Panick, Rachel" userId="4da6da36-5163-49e8-8d2f-565e2d8cec01" providerId="ADAL" clId="{0EC3C62F-26B0-40A8-B8EC-0B82DFF54400}" dt="2024-08-01T11:39:22.198" v="6496" actId="27636"/>
          <ac:spMkLst>
            <pc:docMk/>
            <pc:sldMk cId="2462839181" sldId="281"/>
            <ac:spMk id="3" creationId="{22036A5E-4F60-0C5D-A597-296B82405BB2}"/>
          </ac:spMkLst>
        </pc:spChg>
      </pc:sldChg>
      <pc:sldChg chg="addSp delSp modSp new mod">
        <pc:chgData name="Panick, Rachel" userId="4da6da36-5163-49e8-8d2f-565e2d8cec01" providerId="ADAL" clId="{0EC3C62F-26B0-40A8-B8EC-0B82DFF54400}" dt="2024-07-28T23:40:50.116" v="3148" actId="20577"/>
        <pc:sldMkLst>
          <pc:docMk/>
          <pc:sldMk cId="1389707090" sldId="282"/>
        </pc:sldMkLst>
        <pc:spChg chg="mod">
          <ac:chgData name="Panick, Rachel" userId="4da6da36-5163-49e8-8d2f-565e2d8cec01" providerId="ADAL" clId="{0EC3C62F-26B0-40A8-B8EC-0B82DFF54400}" dt="2024-07-28T23:40:50.116" v="3148" actId="20577"/>
          <ac:spMkLst>
            <pc:docMk/>
            <pc:sldMk cId="1389707090" sldId="282"/>
            <ac:spMk id="2" creationId="{9745E33F-30A8-86E1-33F2-CB86A24A4E04}"/>
          </ac:spMkLst>
        </pc:spChg>
        <pc:spChg chg="del">
          <ac:chgData name="Panick, Rachel" userId="4da6da36-5163-49e8-8d2f-565e2d8cec01" providerId="ADAL" clId="{0EC3C62F-26B0-40A8-B8EC-0B82DFF54400}" dt="2024-07-28T23:39:48.980" v="3118"/>
          <ac:spMkLst>
            <pc:docMk/>
            <pc:sldMk cId="1389707090" sldId="282"/>
            <ac:spMk id="3" creationId="{0B335698-80BF-8438-2F2E-3766AD3B0DA7}"/>
          </ac:spMkLst>
        </pc:spChg>
        <pc:picChg chg="add mod">
          <ac:chgData name="Panick, Rachel" userId="4da6da36-5163-49e8-8d2f-565e2d8cec01" providerId="ADAL" clId="{0EC3C62F-26B0-40A8-B8EC-0B82DFF54400}" dt="2024-07-28T23:39:48.980" v="3118"/>
          <ac:picMkLst>
            <pc:docMk/>
            <pc:sldMk cId="1389707090" sldId="282"/>
            <ac:picMk id="1026" creationId="{E8B6D458-4BC0-3AD5-BAE1-D966FF77A06E}"/>
          </ac:picMkLst>
        </pc:picChg>
      </pc:sldChg>
      <pc:sldChg chg="modSp new mod">
        <pc:chgData name="Panick, Rachel" userId="4da6da36-5163-49e8-8d2f-565e2d8cec01" providerId="ADAL" clId="{0EC3C62F-26B0-40A8-B8EC-0B82DFF54400}" dt="2024-07-29T00:11:58.596" v="4132" actId="20577"/>
        <pc:sldMkLst>
          <pc:docMk/>
          <pc:sldMk cId="1467812161" sldId="283"/>
        </pc:sldMkLst>
        <pc:spChg chg="mod">
          <ac:chgData name="Panick, Rachel" userId="4da6da36-5163-49e8-8d2f-565e2d8cec01" providerId="ADAL" clId="{0EC3C62F-26B0-40A8-B8EC-0B82DFF54400}" dt="2024-07-28T23:40:56.955" v="3174" actId="20577"/>
          <ac:spMkLst>
            <pc:docMk/>
            <pc:sldMk cId="1467812161" sldId="283"/>
            <ac:spMk id="2" creationId="{217F371B-AFC9-32D3-826F-8EA01F7BBCC8}"/>
          </ac:spMkLst>
        </pc:spChg>
        <pc:spChg chg="mod">
          <ac:chgData name="Panick, Rachel" userId="4da6da36-5163-49e8-8d2f-565e2d8cec01" providerId="ADAL" clId="{0EC3C62F-26B0-40A8-B8EC-0B82DFF54400}" dt="2024-07-29T00:11:58.596" v="4132" actId="20577"/>
          <ac:spMkLst>
            <pc:docMk/>
            <pc:sldMk cId="1467812161" sldId="283"/>
            <ac:spMk id="3" creationId="{045826E1-7DC3-1521-121B-C03A5DD6B7F5}"/>
          </ac:spMkLst>
        </pc:spChg>
      </pc:sldChg>
      <pc:sldChg chg="modSp new del mod">
        <pc:chgData name="Panick, Rachel" userId="4da6da36-5163-49e8-8d2f-565e2d8cec01" providerId="ADAL" clId="{0EC3C62F-26B0-40A8-B8EC-0B82DFF54400}" dt="2024-07-28T23:49:57.167" v="3212" actId="2696"/>
        <pc:sldMkLst>
          <pc:docMk/>
          <pc:sldMk cId="445020923" sldId="284"/>
        </pc:sldMkLst>
        <pc:spChg chg="mod">
          <ac:chgData name="Panick, Rachel" userId="4da6da36-5163-49e8-8d2f-565e2d8cec01" providerId="ADAL" clId="{0EC3C62F-26B0-40A8-B8EC-0B82DFF54400}" dt="2024-07-28T23:49:06.983" v="3188" actId="20577"/>
          <ac:spMkLst>
            <pc:docMk/>
            <pc:sldMk cId="445020923" sldId="284"/>
            <ac:spMk id="2" creationId="{45BE16B0-C730-D5B8-91D1-CB0450B6A524}"/>
          </ac:spMkLst>
        </pc:spChg>
        <pc:spChg chg="mod">
          <ac:chgData name="Panick, Rachel" userId="4da6da36-5163-49e8-8d2f-565e2d8cec01" providerId="ADAL" clId="{0EC3C62F-26B0-40A8-B8EC-0B82DFF54400}" dt="2024-07-28T23:49:28.344" v="3211" actId="20577"/>
          <ac:spMkLst>
            <pc:docMk/>
            <pc:sldMk cId="445020923" sldId="284"/>
            <ac:spMk id="3" creationId="{90563C77-F419-BB9E-A617-7241A76C737C}"/>
          </ac:spMkLst>
        </pc:spChg>
      </pc:sldChg>
      <pc:sldChg chg="modSp new mod">
        <pc:chgData name="Panick, Rachel" userId="4da6da36-5163-49e8-8d2f-565e2d8cec01" providerId="ADAL" clId="{0EC3C62F-26B0-40A8-B8EC-0B82DFF54400}" dt="2024-07-29T00:13:03.249" v="4160" actId="20577"/>
        <pc:sldMkLst>
          <pc:docMk/>
          <pc:sldMk cId="3121270531" sldId="284"/>
        </pc:sldMkLst>
        <pc:spChg chg="mod">
          <ac:chgData name="Panick, Rachel" userId="4da6da36-5163-49e8-8d2f-565e2d8cec01" providerId="ADAL" clId="{0EC3C62F-26B0-40A8-B8EC-0B82DFF54400}" dt="2024-07-29T00:01:58.093" v="3865" actId="20577"/>
          <ac:spMkLst>
            <pc:docMk/>
            <pc:sldMk cId="3121270531" sldId="284"/>
            <ac:spMk id="2" creationId="{F4C94E30-E289-3277-D95D-F15D178DEAF5}"/>
          </ac:spMkLst>
        </pc:spChg>
        <pc:spChg chg="mod">
          <ac:chgData name="Panick, Rachel" userId="4da6da36-5163-49e8-8d2f-565e2d8cec01" providerId="ADAL" clId="{0EC3C62F-26B0-40A8-B8EC-0B82DFF54400}" dt="2024-07-29T00:13:03.249" v="4160" actId="20577"/>
          <ac:spMkLst>
            <pc:docMk/>
            <pc:sldMk cId="3121270531" sldId="284"/>
            <ac:spMk id="3" creationId="{3B908D98-BE9A-2856-5B30-673FDBCBD08A}"/>
          </ac:spMkLst>
        </pc:spChg>
      </pc:sldChg>
      <pc:sldChg chg="modSp new mod">
        <pc:chgData name="Panick, Rachel" userId="4da6da36-5163-49e8-8d2f-565e2d8cec01" providerId="ADAL" clId="{0EC3C62F-26B0-40A8-B8EC-0B82DFF54400}" dt="2024-07-29T00:21:05.876" v="4591" actId="20577"/>
        <pc:sldMkLst>
          <pc:docMk/>
          <pc:sldMk cId="327839274" sldId="285"/>
        </pc:sldMkLst>
        <pc:spChg chg="mod">
          <ac:chgData name="Panick, Rachel" userId="4da6da36-5163-49e8-8d2f-565e2d8cec01" providerId="ADAL" clId="{0EC3C62F-26B0-40A8-B8EC-0B82DFF54400}" dt="2024-07-29T00:15:16.308" v="4252" actId="20577"/>
          <ac:spMkLst>
            <pc:docMk/>
            <pc:sldMk cId="327839274" sldId="285"/>
            <ac:spMk id="2" creationId="{BECC2AD1-DF44-BF1F-640F-768F8955FD6A}"/>
          </ac:spMkLst>
        </pc:spChg>
        <pc:spChg chg="mod">
          <ac:chgData name="Panick, Rachel" userId="4da6da36-5163-49e8-8d2f-565e2d8cec01" providerId="ADAL" clId="{0EC3C62F-26B0-40A8-B8EC-0B82DFF54400}" dt="2024-07-29T00:21:05.876" v="4591" actId="20577"/>
          <ac:spMkLst>
            <pc:docMk/>
            <pc:sldMk cId="327839274" sldId="285"/>
            <ac:spMk id="3" creationId="{C9CCEB09-B505-1C2F-0910-B46D035A793D}"/>
          </ac:spMkLst>
        </pc:spChg>
      </pc:sldChg>
      <pc:sldChg chg="addSp modSp new mod">
        <pc:chgData name="Panick, Rachel" userId="4da6da36-5163-49e8-8d2f-565e2d8cec01" providerId="ADAL" clId="{0EC3C62F-26B0-40A8-B8EC-0B82DFF54400}" dt="2024-07-29T00:32:56.363" v="5177" actId="255"/>
        <pc:sldMkLst>
          <pc:docMk/>
          <pc:sldMk cId="3404102534" sldId="286"/>
        </pc:sldMkLst>
        <pc:spChg chg="mod">
          <ac:chgData name="Panick, Rachel" userId="4da6da36-5163-49e8-8d2f-565e2d8cec01" providerId="ADAL" clId="{0EC3C62F-26B0-40A8-B8EC-0B82DFF54400}" dt="2024-07-29T00:24:16.266" v="4613" actId="20577"/>
          <ac:spMkLst>
            <pc:docMk/>
            <pc:sldMk cId="3404102534" sldId="286"/>
            <ac:spMk id="2" creationId="{86427E0A-07FD-D29E-EB15-CB044F12E13B}"/>
          </ac:spMkLst>
        </pc:spChg>
        <pc:spChg chg="mod">
          <ac:chgData name="Panick, Rachel" userId="4da6da36-5163-49e8-8d2f-565e2d8cec01" providerId="ADAL" clId="{0EC3C62F-26B0-40A8-B8EC-0B82DFF54400}" dt="2024-07-29T00:30:58.197" v="5049" actId="14"/>
          <ac:spMkLst>
            <pc:docMk/>
            <pc:sldMk cId="3404102534" sldId="286"/>
            <ac:spMk id="3" creationId="{8D7ED695-ABDA-0C17-3360-5BBC25F81B24}"/>
          </ac:spMkLst>
        </pc:spChg>
        <pc:spChg chg="add mod">
          <ac:chgData name="Panick, Rachel" userId="4da6da36-5163-49e8-8d2f-565e2d8cec01" providerId="ADAL" clId="{0EC3C62F-26B0-40A8-B8EC-0B82DFF54400}" dt="2024-07-29T00:32:56.363" v="5177" actId="255"/>
          <ac:spMkLst>
            <pc:docMk/>
            <pc:sldMk cId="3404102534" sldId="286"/>
            <ac:spMk id="4" creationId="{7E781E94-FDEC-164C-0B1C-F27275A41950}"/>
          </ac:spMkLst>
        </pc:spChg>
      </pc:sldChg>
      <pc:sldChg chg="addSp delSp modSp new mod">
        <pc:chgData name="Panick, Rachel" userId="4da6da36-5163-49e8-8d2f-565e2d8cec01" providerId="ADAL" clId="{0EC3C62F-26B0-40A8-B8EC-0B82DFF54400}" dt="2024-07-29T12:28:53.958" v="6348" actId="20577"/>
        <pc:sldMkLst>
          <pc:docMk/>
          <pc:sldMk cId="2131761202" sldId="287"/>
        </pc:sldMkLst>
        <pc:spChg chg="mod">
          <ac:chgData name="Panick, Rachel" userId="4da6da36-5163-49e8-8d2f-565e2d8cec01" providerId="ADAL" clId="{0EC3C62F-26B0-40A8-B8EC-0B82DFF54400}" dt="2024-07-29T00:33:16.961" v="5198" actId="20577"/>
          <ac:spMkLst>
            <pc:docMk/>
            <pc:sldMk cId="2131761202" sldId="287"/>
            <ac:spMk id="2" creationId="{8ABD7E4D-71AC-C1AF-60C9-50924479493F}"/>
          </ac:spMkLst>
        </pc:spChg>
        <pc:spChg chg="del mod">
          <ac:chgData name="Panick, Rachel" userId="4da6da36-5163-49e8-8d2f-565e2d8cec01" providerId="ADAL" clId="{0EC3C62F-26B0-40A8-B8EC-0B82DFF54400}" dt="2024-07-29T12:21:36.779" v="5654" actId="3680"/>
          <ac:spMkLst>
            <pc:docMk/>
            <pc:sldMk cId="2131761202" sldId="287"/>
            <ac:spMk id="3" creationId="{F5AA89A9-DA5D-CBCE-5B04-EAD802ADC1D4}"/>
          </ac:spMkLst>
        </pc:spChg>
        <pc:graphicFrameChg chg="add mod ord modGraphic">
          <ac:chgData name="Panick, Rachel" userId="4da6da36-5163-49e8-8d2f-565e2d8cec01" providerId="ADAL" clId="{0EC3C62F-26B0-40A8-B8EC-0B82DFF54400}" dt="2024-07-29T12:28:53.958" v="6348" actId="20577"/>
          <ac:graphicFrameMkLst>
            <pc:docMk/>
            <pc:sldMk cId="2131761202" sldId="287"/>
            <ac:graphicFrameMk id="4" creationId="{0ECAB136-600F-3B4B-79FC-0BEC5FB52744}"/>
          </ac:graphicFrameMkLst>
        </pc:graphicFrameChg>
      </pc:sldChg>
      <pc:sldChg chg="modSp new mod">
        <pc:chgData name="Panick, Rachel" userId="4da6da36-5163-49e8-8d2f-565e2d8cec01" providerId="ADAL" clId="{0EC3C62F-26B0-40A8-B8EC-0B82DFF54400}" dt="2024-07-29T00:36:56.167" v="5519" actId="20577"/>
        <pc:sldMkLst>
          <pc:docMk/>
          <pc:sldMk cId="4248430515" sldId="288"/>
        </pc:sldMkLst>
        <pc:spChg chg="mod">
          <ac:chgData name="Panick, Rachel" userId="4da6da36-5163-49e8-8d2f-565e2d8cec01" providerId="ADAL" clId="{0EC3C62F-26B0-40A8-B8EC-0B82DFF54400}" dt="2024-07-29T00:35:38.215" v="5217" actId="20577"/>
          <ac:spMkLst>
            <pc:docMk/>
            <pc:sldMk cId="4248430515" sldId="288"/>
            <ac:spMk id="2" creationId="{275B546F-117F-EB1A-EBD7-638C876D1C97}"/>
          </ac:spMkLst>
        </pc:spChg>
        <pc:spChg chg="mod">
          <ac:chgData name="Panick, Rachel" userId="4da6da36-5163-49e8-8d2f-565e2d8cec01" providerId="ADAL" clId="{0EC3C62F-26B0-40A8-B8EC-0B82DFF54400}" dt="2024-07-29T00:36:56.167" v="5519" actId="20577"/>
          <ac:spMkLst>
            <pc:docMk/>
            <pc:sldMk cId="4248430515" sldId="288"/>
            <ac:spMk id="3" creationId="{457FB6AE-39E6-C80D-8119-76B5FA84A015}"/>
          </ac:spMkLst>
        </pc:spChg>
      </pc:sldChg>
      <pc:sldChg chg="modSp new mod">
        <pc:chgData name="Panick, Rachel" userId="4da6da36-5163-49e8-8d2f-565e2d8cec01" providerId="ADAL" clId="{0EC3C62F-26B0-40A8-B8EC-0B82DFF54400}" dt="2024-07-29T12:29:31.680" v="6487" actId="20577"/>
        <pc:sldMkLst>
          <pc:docMk/>
          <pc:sldMk cId="717978588" sldId="289"/>
        </pc:sldMkLst>
        <pc:spChg chg="mod">
          <ac:chgData name="Panick, Rachel" userId="4da6da36-5163-49e8-8d2f-565e2d8cec01" providerId="ADAL" clId="{0EC3C62F-26B0-40A8-B8EC-0B82DFF54400}" dt="2024-07-29T00:42:07.521" v="5584" actId="20577"/>
          <ac:spMkLst>
            <pc:docMk/>
            <pc:sldMk cId="717978588" sldId="289"/>
            <ac:spMk id="2" creationId="{F351B3FC-6ECD-F911-315D-4422093CFC9F}"/>
          </ac:spMkLst>
        </pc:spChg>
        <pc:spChg chg="mod">
          <ac:chgData name="Panick, Rachel" userId="4da6da36-5163-49e8-8d2f-565e2d8cec01" providerId="ADAL" clId="{0EC3C62F-26B0-40A8-B8EC-0B82DFF54400}" dt="2024-07-29T12:29:31.680" v="6487" actId="20577"/>
          <ac:spMkLst>
            <pc:docMk/>
            <pc:sldMk cId="717978588" sldId="289"/>
            <ac:spMk id="3" creationId="{1D44599A-9783-FC78-42AD-DC1D87E31896}"/>
          </ac:spMkLst>
        </pc:spChg>
      </pc:sldChg>
      <pc:sldChg chg="modSp new mod ord">
        <pc:chgData name="Panick, Rachel" userId="4da6da36-5163-49e8-8d2f-565e2d8cec01" providerId="ADAL" clId="{0EC3C62F-26B0-40A8-B8EC-0B82DFF54400}" dt="2024-08-01T11:44:51.864" v="6993" actId="20577"/>
        <pc:sldMkLst>
          <pc:docMk/>
          <pc:sldMk cId="556623019" sldId="290"/>
        </pc:sldMkLst>
        <pc:spChg chg="mod">
          <ac:chgData name="Panick, Rachel" userId="4da6da36-5163-49e8-8d2f-565e2d8cec01" providerId="ADAL" clId="{0EC3C62F-26B0-40A8-B8EC-0B82DFF54400}" dt="2024-08-01T11:40:53.172" v="6716" actId="20577"/>
          <ac:spMkLst>
            <pc:docMk/>
            <pc:sldMk cId="556623019" sldId="290"/>
            <ac:spMk id="2" creationId="{664A8AB2-9125-B3BB-B519-5601DB1CCC66}"/>
          </ac:spMkLst>
        </pc:spChg>
        <pc:spChg chg="mod">
          <ac:chgData name="Panick, Rachel" userId="4da6da36-5163-49e8-8d2f-565e2d8cec01" providerId="ADAL" clId="{0EC3C62F-26B0-40A8-B8EC-0B82DFF54400}" dt="2024-08-01T11:44:51.864" v="6993" actId="20577"/>
          <ac:spMkLst>
            <pc:docMk/>
            <pc:sldMk cId="556623019" sldId="290"/>
            <ac:spMk id="3" creationId="{D69E0EE5-F633-0E43-6EB7-A830A70245A6}"/>
          </ac:spMkLst>
        </pc:spChg>
      </pc:sldChg>
      <pc:sldChg chg="modSp new mod">
        <pc:chgData name="Panick, Rachel" userId="4da6da36-5163-49e8-8d2f-565e2d8cec01" providerId="ADAL" clId="{0EC3C62F-26B0-40A8-B8EC-0B82DFF54400}" dt="2024-08-01T11:46:26.473" v="7028" actId="255"/>
        <pc:sldMkLst>
          <pc:docMk/>
          <pc:sldMk cId="2640592953" sldId="291"/>
        </pc:sldMkLst>
        <pc:spChg chg="mod">
          <ac:chgData name="Panick, Rachel" userId="4da6da36-5163-49e8-8d2f-565e2d8cec01" providerId="ADAL" clId="{0EC3C62F-26B0-40A8-B8EC-0B82DFF54400}" dt="2024-08-01T11:45:02.547" v="7015" actId="20577"/>
          <ac:spMkLst>
            <pc:docMk/>
            <pc:sldMk cId="2640592953" sldId="291"/>
            <ac:spMk id="2" creationId="{25BDC78B-64B8-286C-72EF-756B4A9C58AB}"/>
          </ac:spMkLst>
        </pc:spChg>
        <pc:spChg chg="mod">
          <ac:chgData name="Panick, Rachel" userId="4da6da36-5163-49e8-8d2f-565e2d8cec01" providerId="ADAL" clId="{0EC3C62F-26B0-40A8-B8EC-0B82DFF54400}" dt="2024-08-01T11:46:26.473" v="7028" actId="255"/>
          <ac:spMkLst>
            <pc:docMk/>
            <pc:sldMk cId="2640592953" sldId="291"/>
            <ac:spMk id="3" creationId="{BBA85B87-2D80-C267-7723-B9C4C9B9C87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EE7877-3D6D-4BF6-8A7D-91BEA9C0B03D}" type="slidenum">
              <a:rPr lang="en-US" smtClean="0"/>
              <a:t>‹#›</a:t>
            </a:fld>
            <a:endParaRPr lang="en-US"/>
          </a:p>
        </p:txBody>
      </p:sp>
    </p:spTree>
    <p:extLst>
      <p:ext uri="{BB962C8B-B14F-4D97-AF65-F5344CB8AC3E}">
        <p14:creationId xmlns:p14="http://schemas.microsoft.com/office/powerpoint/2010/main" val="3130042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45FE42-B1B0-47D2-BDFD-F24A5A6FF1A8}" type="datetimeFigureOut">
              <a:rPr lang="en-US" smtClean="0"/>
              <a:t>8/1/2024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01D72F-D42B-45DA-A8F1-9FDF22A93D6F}" type="slidenum">
              <a:rPr lang="en-US" smtClean="0"/>
              <a:t>‹#›</a:t>
            </a:fld>
            <a:endParaRPr lang="en-US"/>
          </a:p>
        </p:txBody>
      </p:sp>
    </p:spTree>
    <p:extLst>
      <p:ext uri="{BB962C8B-B14F-4D97-AF65-F5344CB8AC3E}">
        <p14:creationId xmlns:p14="http://schemas.microsoft.com/office/powerpoint/2010/main" val="1202776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01D72F-D42B-45DA-A8F1-9FDF22A93D6F}" type="slidenum">
              <a:rPr lang="en-US" smtClean="0"/>
              <a:t>1</a:t>
            </a:fld>
            <a:endParaRPr lang="en-US"/>
          </a:p>
        </p:txBody>
      </p:sp>
    </p:spTree>
    <p:extLst>
      <p:ext uri="{BB962C8B-B14F-4D97-AF65-F5344CB8AC3E}">
        <p14:creationId xmlns:p14="http://schemas.microsoft.com/office/powerpoint/2010/main" val="218606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01D72F-D42B-45DA-A8F1-9FDF22A93D6F}" type="slidenum">
              <a:rPr lang="en-US" smtClean="0"/>
              <a:t>10</a:t>
            </a:fld>
            <a:endParaRPr lang="en-US"/>
          </a:p>
        </p:txBody>
      </p:sp>
    </p:spTree>
    <p:extLst>
      <p:ext uri="{BB962C8B-B14F-4D97-AF65-F5344CB8AC3E}">
        <p14:creationId xmlns:p14="http://schemas.microsoft.com/office/powerpoint/2010/main" val="18882779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66950"/>
            <a:ext cx="7772400" cy="1711325"/>
          </a:xfrm>
        </p:spPr>
        <p:txBody>
          <a:bodyPr/>
          <a:lstStyle>
            <a:lvl1pP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4019550"/>
            <a:ext cx="6400800" cy="552450"/>
          </a:xfrm>
        </p:spPr>
        <p:txBody>
          <a:bodyPr anchor="ctr" anchorCtr="0">
            <a:normAutofit/>
          </a:bodyPr>
          <a:lstStyle>
            <a:lvl1pPr marL="0" indent="0" algn="ctr">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03535" y="467534"/>
            <a:ext cx="3136928" cy="1799416"/>
          </a:xfrm>
          <a:prstGeom prst="rect">
            <a:avLst/>
          </a:prstGeom>
        </p:spPr>
      </p:pic>
      <p:sp>
        <p:nvSpPr>
          <p:cNvPr id="38" name="Frame 37"/>
          <p:cNvSpPr/>
          <p:nvPr userDrawn="1"/>
        </p:nvSpPr>
        <p:spPr>
          <a:xfrm>
            <a:off x="304800" y="285750"/>
            <a:ext cx="8534399" cy="4572000"/>
          </a:xfrm>
          <a:prstGeom prst="frame">
            <a:avLst>
              <a:gd name="adj1" fmla="val 3956"/>
            </a:avLst>
          </a:prstGeom>
          <a:solidFill>
            <a:srgbClr val="00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Rectangle 38"/>
          <p:cNvSpPr/>
          <p:nvPr userDrawn="1"/>
        </p:nvSpPr>
        <p:spPr>
          <a:xfrm>
            <a:off x="228600" y="1200150"/>
            <a:ext cx="304800" cy="28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userDrawn="1"/>
        </p:nvSpPr>
        <p:spPr>
          <a:xfrm>
            <a:off x="8610600" y="1200150"/>
            <a:ext cx="304800" cy="28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0224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3618B7-DDA4-48C1-B2B4-FEC7CDC307AC}"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147388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141637" y="3712869"/>
            <a:ext cx="1379235" cy="791162"/>
          </a:xfrm>
          <a:prstGeom prst="rect">
            <a:avLst/>
          </a:prstGeom>
        </p:spPr>
      </p:pic>
      <p:sp>
        <p:nvSpPr>
          <p:cNvPr id="7" name="Rectangle 6"/>
          <p:cNvSpPr/>
          <p:nvPr userDrawn="1"/>
        </p:nvSpPr>
        <p:spPr>
          <a:xfrm>
            <a:off x="6629400" y="186060"/>
            <a:ext cx="2057400" cy="4443089"/>
          </a:xfrm>
          <a:prstGeom prst="rect">
            <a:avLst/>
          </a:prstGeom>
          <a:solidFill>
            <a:srgbClr val="00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06375"/>
            <a:ext cx="2057400" cy="438785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3618B7-DDA4-48C1-B2B4-FEC7CDC307AC}"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4291505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3618B7-DDA4-48C1-B2B4-FEC7CDC307AC}"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362328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3618B7-DDA4-48C1-B2B4-FEC7CDC307AC}"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C28E3-00D6-4682-BCAB-2932672799A0}"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00282" y="4236977"/>
            <a:ext cx="1379235" cy="791162"/>
          </a:xfrm>
          <a:prstGeom prst="rect">
            <a:avLst/>
          </a:prstGeom>
        </p:spPr>
      </p:pic>
    </p:spTree>
    <p:extLst>
      <p:ext uri="{BB962C8B-B14F-4D97-AF65-F5344CB8AC3E}">
        <p14:creationId xmlns:p14="http://schemas.microsoft.com/office/powerpoint/2010/main" val="2999847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3618B7-DDA4-48C1-B2B4-FEC7CDC307AC}"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1522972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3618B7-DDA4-48C1-B2B4-FEC7CDC307AC}" type="datetimeFigureOut">
              <a:rPr lang="en-US" smtClean="0"/>
              <a:t>8/1/2024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3734479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3618B7-DDA4-48C1-B2B4-FEC7CDC307AC}" type="datetimeFigureOut">
              <a:rPr lang="en-US" smtClean="0"/>
              <a:t>8/1/2024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50338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00282" y="4236977"/>
            <a:ext cx="1379235" cy="791162"/>
          </a:xfrm>
          <a:prstGeom prst="rect">
            <a:avLst/>
          </a:prstGeom>
        </p:spPr>
      </p:pic>
      <p:sp>
        <p:nvSpPr>
          <p:cNvPr id="2" name="Date Placeholder 1"/>
          <p:cNvSpPr>
            <a:spLocks noGrp="1"/>
          </p:cNvSpPr>
          <p:nvPr>
            <p:ph type="dt" sz="half" idx="10"/>
          </p:nvPr>
        </p:nvSpPr>
        <p:spPr/>
        <p:txBody>
          <a:bodyPr/>
          <a:lstStyle/>
          <a:p>
            <a:fld id="{F33618B7-DDA4-48C1-B2B4-FEC7CDC307AC}" type="datetimeFigureOut">
              <a:rPr lang="en-US" smtClean="0"/>
              <a:t>8/1/2024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38560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00282" y="4236977"/>
            <a:ext cx="1379235" cy="791162"/>
          </a:xfrm>
          <a:prstGeom prst="rect">
            <a:avLst/>
          </a:prstGeom>
        </p:spPr>
      </p:pic>
      <p:sp>
        <p:nvSpPr>
          <p:cNvPr id="9" name="Rectangle 8"/>
          <p:cNvSpPr/>
          <p:nvPr userDrawn="1"/>
        </p:nvSpPr>
        <p:spPr>
          <a:xfrm>
            <a:off x="443144" y="209550"/>
            <a:ext cx="3048000" cy="838200"/>
          </a:xfrm>
          <a:prstGeom prst="rect">
            <a:avLst/>
          </a:prstGeom>
          <a:solidFill>
            <a:srgbClr val="00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3618B7-DDA4-48C1-B2B4-FEC7CDC307AC}"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16020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00282" y="4236977"/>
            <a:ext cx="1379235" cy="791162"/>
          </a:xfrm>
          <a:prstGeom prst="rect">
            <a:avLst/>
          </a:prstGeom>
        </p:spPr>
      </p:pic>
      <p:sp>
        <p:nvSpPr>
          <p:cNvPr id="2" name="Title 1"/>
          <p:cNvSpPr>
            <a:spLocks noGrp="1"/>
          </p:cNvSpPr>
          <p:nvPr>
            <p:ph type="title"/>
          </p:nvPr>
        </p:nvSpPr>
        <p:spPr>
          <a:xfrm>
            <a:off x="1792288" y="3600450"/>
            <a:ext cx="5486400" cy="425450"/>
          </a:xfrm>
        </p:spPr>
        <p:txBody>
          <a:bodyPr anchor="b"/>
          <a:lstStyle>
            <a:lvl1pPr algn="l">
              <a:defRPr sz="2000" b="1">
                <a:solidFill>
                  <a:schemeClr val="tx1"/>
                </a:solidFill>
              </a:defRPr>
            </a:lvl1pPr>
          </a:lstStyle>
          <a:p>
            <a:r>
              <a:rPr lang="en-US" dirty="0"/>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3618B7-DDA4-48C1-B2B4-FEC7CDC307AC}"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C28E3-00D6-4682-BCAB-2932672799A0}" type="slidenum">
              <a:rPr lang="en-US" smtClean="0"/>
              <a:t>‹#›</a:t>
            </a:fld>
            <a:endParaRPr lang="en-US"/>
          </a:p>
        </p:txBody>
      </p:sp>
    </p:spTree>
    <p:extLst>
      <p:ext uri="{BB962C8B-B14F-4D97-AF65-F5344CB8AC3E}">
        <p14:creationId xmlns:p14="http://schemas.microsoft.com/office/powerpoint/2010/main" val="404464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57200" y="209550"/>
            <a:ext cx="8229600" cy="838200"/>
          </a:xfrm>
          <a:prstGeom prst="rect">
            <a:avLst/>
          </a:prstGeom>
          <a:solidFill>
            <a:srgbClr val="00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400282" y="4248150"/>
            <a:ext cx="1379235" cy="791162"/>
          </a:xfrm>
          <a:prstGeom prst="rect">
            <a:avLst/>
          </a:prstGeom>
        </p:spPr>
      </p:pic>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F33618B7-DDA4-48C1-B2B4-FEC7CDC307AC}" type="datetimeFigureOut">
              <a:rPr lang="en-US" smtClean="0"/>
              <a:t>8/1/2024</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4AC28E3-00D6-4682-BCAB-2932672799A0}" type="slidenum">
              <a:rPr lang="en-US" smtClean="0"/>
              <a:t>‹#›</a:t>
            </a:fld>
            <a:endParaRPr lang="en-US"/>
          </a:p>
        </p:txBody>
      </p:sp>
    </p:spTree>
    <p:extLst>
      <p:ext uri="{BB962C8B-B14F-4D97-AF65-F5344CB8AC3E}">
        <p14:creationId xmlns:p14="http://schemas.microsoft.com/office/powerpoint/2010/main" val="1245795012"/>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914400" rtl="0" eaLnBrk="1" latinLnBrk="0" hangingPunct="1">
        <a:spcBef>
          <a:spcPct val="0"/>
        </a:spcBef>
        <a:buNone/>
        <a:defRPr sz="4400" kern="1200">
          <a:solidFill>
            <a:srgbClr val="FAC71C"/>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utMGP8h75nM?feature=oembed"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Vocal Wellness and Therapeutic Approaches</a:t>
            </a:r>
          </a:p>
        </p:txBody>
      </p:sp>
      <p:sp>
        <p:nvSpPr>
          <p:cNvPr id="3" name="Subtitle 2"/>
          <p:cNvSpPr>
            <a:spLocks noGrp="1"/>
          </p:cNvSpPr>
          <p:nvPr>
            <p:ph type="subTitle" idx="1"/>
          </p:nvPr>
        </p:nvSpPr>
        <p:spPr/>
        <p:txBody>
          <a:bodyPr/>
          <a:lstStyle/>
          <a:p>
            <a:r>
              <a:rPr lang="en-US" dirty="0"/>
              <a:t>[Rachel Panick M.S. CCC-</a:t>
            </a:r>
            <a:r>
              <a:rPr lang="en-US" dirty="0" err="1"/>
              <a:t>SLP</a:t>
            </a:r>
            <a:r>
              <a:rPr lang="en-US" dirty="0"/>
              <a:t>]</a:t>
            </a:r>
          </a:p>
        </p:txBody>
      </p:sp>
    </p:spTree>
    <p:extLst>
      <p:ext uri="{BB962C8B-B14F-4D97-AF65-F5344CB8AC3E}">
        <p14:creationId xmlns:p14="http://schemas.microsoft.com/office/powerpoint/2010/main" val="1969673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FCBFB-A4CA-A9C5-7731-4EA3EDD9880E}"/>
              </a:ext>
            </a:extLst>
          </p:cNvPr>
          <p:cNvSpPr>
            <a:spLocks noGrp="1"/>
          </p:cNvSpPr>
          <p:nvPr>
            <p:ph type="title"/>
          </p:nvPr>
        </p:nvSpPr>
        <p:spPr/>
        <p:txBody>
          <a:bodyPr/>
          <a:lstStyle/>
          <a:p>
            <a:r>
              <a:rPr lang="en-US" dirty="0"/>
              <a:t>Power Source Filter</a:t>
            </a:r>
          </a:p>
        </p:txBody>
      </p:sp>
      <p:pic>
        <p:nvPicPr>
          <p:cNvPr id="1026" name="Picture 2" descr="How Does The Voice Work? | Estill Voice Training">
            <a:extLst>
              <a:ext uri="{FF2B5EF4-FFF2-40B4-BE49-F238E27FC236}">
                <a16:creationId xmlns:a16="http://schemas.microsoft.com/office/drawing/2014/main" id="{110D0FA5-18C1-40D3-1BEF-3EF9BC64210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14857" y="1287663"/>
            <a:ext cx="5714286" cy="3219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0615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F3CA9-9A4D-0857-29AE-D54CD499A660}"/>
              </a:ext>
            </a:extLst>
          </p:cNvPr>
          <p:cNvSpPr>
            <a:spLocks noGrp="1"/>
          </p:cNvSpPr>
          <p:nvPr>
            <p:ph type="title"/>
          </p:nvPr>
        </p:nvSpPr>
        <p:spPr/>
        <p:txBody>
          <a:bodyPr/>
          <a:lstStyle/>
          <a:p>
            <a:r>
              <a:rPr lang="en-US" dirty="0"/>
              <a:t>Vocal Hygiene</a:t>
            </a:r>
          </a:p>
        </p:txBody>
      </p:sp>
      <p:sp>
        <p:nvSpPr>
          <p:cNvPr id="3" name="Content Placeholder 2">
            <a:extLst>
              <a:ext uri="{FF2B5EF4-FFF2-40B4-BE49-F238E27FC236}">
                <a16:creationId xmlns:a16="http://schemas.microsoft.com/office/drawing/2014/main" id="{B83774F0-9487-5D83-BA55-031DACF0F493}"/>
              </a:ext>
            </a:extLst>
          </p:cNvPr>
          <p:cNvSpPr>
            <a:spLocks noGrp="1"/>
          </p:cNvSpPr>
          <p:nvPr>
            <p:ph idx="1"/>
          </p:nvPr>
        </p:nvSpPr>
        <p:spPr/>
        <p:txBody>
          <a:bodyPr/>
          <a:lstStyle/>
          <a:p>
            <a:r>
              <a:rPr lang="en-US" dirty="0"/>
              <a:t>What does “good vocal hygiene” mean to you?</a:t>
            </a:r>
          </a:p>
        </p:txBody>
      </p:sp>
      <p:pic>
        <p:nvPicPr>
          <p:cNvPr id="2050" name="Picture 2" descr="Happy larynx character color icon ...">
            <a:extLst>
              <a:ext uri="{FF2B5EF4-FFF2-40B4-BE49-F238E27FC236}">
                <a16:creationId xmlns:a16="http://schemas.microsoft.com/office/drawing/2014/main" id="{1DD6063F-FB11-44F6-8A27-35B6965AE64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1157"/>
          <a:stretch/>
        </p:blipFill>
        <p:spPr bwMode="auto">
          <a:xfrm>
            <a:off x="3238500" y="2055921"/>
            <a:ext cx="2667000" cy="2683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6660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354C0-0AAC-0B53-0951-F38EE06A092E}"/>
              </a:ext>
            </a:extLst>
          </p:cNvPr>
          <p:cNvSpPr>
            <a:spLocks noGrp="1"/>
          </p:cNvSpPr>
          <p:nvPr>
            <p:ph type="title"/>
          </p:nvPr>
        </p:nvSpPr>
        <p:spPr/>
        <p:txBody>
          <a:bodyPr/>
          <a:lstStyle/>
          <a:p>
            <a:r>
              <a:rPr lang="en-US" dirty="0"/>
              <a:t>Vocal Hygiene Cont.</a:t>
            </a:r>
          </a:p>
        </p:txBody>
      </p:sp>
      <p:sp>
        <p:nvSpPr>
          <p:cNvPr id="3" name="Content Placeholder 2">
            <a:extLst>
              <a:ext uri="{FF2B5EF4-FFF2-40B4-BE49-F238E27FC236}">
                <a16:creationId xmlns:a16="http://schemas.microsoft.com/office/drawing/2014/main" id="{EBE285AE-96C5-8655-76AA-FD013AE1A47E}"/>
              </a:ext>
            </a:extLst>
          </p:cNvPr>
          <p:cNvSpPr>
            <a:spLocks noGrp="1"/>
          </p:cNvSpPr>
          <p:nvPr>
            <p:ph idx="1"/>
          </p:nvPr>
        </p:nvSpPr>
        <p:spPr/>
        <p:txBody>
          <a:bodyPr/>
          <a:lstStyle/>
          <a:p>
            <a:r>
              <a:rPr lang="en-US" dirty="0"/>
              <a:t>Every patient should be educated on what good vocal hygiene looks like</a:t>
            </a:r>
          </a:p>
          <a:p>
            <a:pPr lvl="1"/>
            <a:r>
              <a:rPr lang="en-US" dirty="0"/>
              <a:t>Please note that this may look different for every person</a:t>
            </a:r>
          </a:p>
          <a:p>
            <a:pPr lvl="1"/>
            <a:r>
              <a:rPr lang="en-US" dirty="0"/>
              <a:t>Try creating a list with patients of misuses and abuses to help them identify </a:t>
            </a:r>
          </a:p>
        </p:txBody>
      </p:sp>
    </p:spTree>
    <p:extLst>
      <p:ext uri="{BB962C8B-B14F-4D97-AF65-F5344CB8AC3E}">
        <p14:creationId xmlns:p14="http://schemas.microsoft.com/office/powerpoint/2010/main" val="3885338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B3439-7424-4B2E-010A-2A538C6A7ACC}"/>
              </a:ext>
            </a:extLst>
          </p:cNvPr>
          <p:cNvSpPr>
            <a:spLocks noGrp="1"/>
          </p:cNvSpPr>
          <p:nvPr>
            <p:ph type="title"/>
          </p:nvPr>
        </p:nvSpPr>
        <p:spPr/>
        <p:txBody>
          <a:bodyPr/>
          <a:lstStyle/>
          <a:p>
            <a:r>
              <a:rPr lang="en-US" dirty="0"/>
              <a:t>Professional Voice Users</a:t>
            </a:r>
          </a:p>
        </p:txBody>
      </p:sp>
      <p:sp>
        <p:nvSpPr>
          <p:cNvPr id="3" name="Content Placeholder 2">
            <a:extLst>
              <a:ext uri="{FF2B5EF4-FFF2-40B4-BE49-F238E27FC236}">
                <a16:creationId xmlns:a16="http://schemas.microsoft.com/office/drawing/2014/main" id="{829386AC-9966-7BAD-D36A-D3C54A282917}"/>
              </a:ext>
            </a:extLst>
          </p:cNvPr>
          <p:cNvSpPr>
            <a:spLocks noGrp="1"/>
          </p:cNvSpPr>
          <p:nvPr>
            <p:ph idx="1"/>
          </p:nvPr>
        </p:nvSpPr>
        <p:spPr/>
        <p:txBody>
          <a:bodyPr>
            <a:normAutofit fontScale="77500" lnSpcReduction="20000"/>
          </a:bodyPr>
          <a:lstStyle/>
          <a:p>
            <a:r>
              <a:rPr lang="en-US" dirty="0"/>
              <a:t>According to systematic review completed by University of Ghent (Belgium)</a:t>
            </a:r>
          </a:p>
          <a:p>
            <a:pPr lvl="1"/>
            <a:r>
              <a:rPr lang="en-US" dirty="0"/>
              <a:t>17% (4 studies) linked low awareness of vocal hygiene or insufficient vocal hygiene education to self-reported acute and chronic voice symptoms, as well as a greater perception of voice handicap </a:t>
            </a:r>
          </a:p>
          <a:p>
            <a:pPr lvl="1"/>
            <a:r>
              <a:rPr lang="en-US" dirty="0"/>
              <a:t>43% (10 studies) showed that adequate voice training or vocal hygiene education was linked to positive vocal outcomes</a:t>
            </a:r>
          </a:p>
          <a:p>
            <a:pPr lvl="1"/>
            <a:r>
              <a:rPr lang="en-US" dirty="0"/>
              <a:t>6.26% (6 studies) demonstrated that vocal hygiene education is more effective when combined with direct voice therapy</a:t>
            </a:r>
          </a:p>
        </p:txBody>
      </p:sp>
      <p:sp>
        <p:nvSpPr>
          <p:cNvPr id="4" name="TextBox 3">
            <a:extLst>
              <a:ext uri="{FF2B5EF4-FFF2-40B4-BE49-F238E27FC236}">
                <a16:creationId xmlns:a16="http://schemas.microsoft.com/office/drawing/2014/main" id="{97E84EE6-0CF8-0014-8812-B9B82BA79428}"/>
              </a:ext>
            </a:extLst>
          </p:cNvPr>
          <p:cNvSpPr txBox="1"/>
          <p:nvPr/>
        </p:nvSpPr>
        <p:spPr>
          <a:xfrm>
            <a:off x="304800" y="4376807"/>
            <a:ext cx="6934200" cy="707886"/>
          </a:xfrm>
          <a:prstGeom prst="rect">
            <a:avLst/>
          </a:prstGeom>
          <a:noFill/>
        </p:spPr>
        <p:txBody>
          <a:bodyPr wrap="square" rtlCol="0">
            <a:spAutoFit/>
          </a:bodyPr>
          <a:lstStyle/>
          <a:p>
            <a:r>
              <a:rPr lang="en-US" sz="1100" kern="100" dirty="0">
                <a:effectLst/>
                <a:ea typeface="Calibri" panose="020F0502020204030204" pitchFamily="34" charset="0"/>
                <a:cs typeface="Times New Roman" panose="02020603050405020304" pitchFamily="18" charset="0"/>
              </a:rPr>
              <a:t>Vermeulen R, Toit M, </a:t>
            </a:r>
            <a:r>
              <a:rPr lang="en-US" sz="1100" kern="100" dirty="0" err="1">
                <a:effectLst/>
                <a:ea typeface="Calibri" panose="020F0502020204030204" pitchFamily="34" charset="0"/>
                <a:cs typeface="Times New Roman" panose="02020603050405020304" pitchFamily="18" charset="0"/>
              </a:rPr>
              <a:t>Lierde</a:t>
            </a:r>
            <a:r>
              <a:rPr lang="en-US" sz="1100" kern="100" dirty="0">
                <a:effectLst/>
                <a:ea typeface="Calibri" panose="020F0502020204030204" pitchFamily="34" charset="0"/>
                <a:cs typeface="Times New Roman" panose="02020603050405020304" pitchFamily="18" charset="0"/>
              </a:rPr>
              <a:t> K, and Linde J.  The Effect of Vocal Hygiene Education Programs on Voice Quality in Professional Voice Users: A Systematic Review.  </a:t>
            </a:r>
            <a:r>
              <a:rPr lang="en-US" sz="1100" i="1" kern="100" dirty="0">
                <a:effectLst/>
                <a:ea typeface="Calibri" panose="020F0502020204030204" pitchFamily="34" charset="0"/>
                <a:cs typeface="Times New Roman" panose="02020603050405020304" pitchFamily="18" charset="0"/>
              </a:rPr>
              <a:t>Journal of Speech, Language, and Hearing Research.</a:t>
            </a:r>
            <a:r>
              <a:rPr lang="en-US" sz="1100" kern="100" dirty="0">
                <a:effectLst/>
                <a:ea typeface="Calibri" panose="020F0502020204030204" pitchFamily="34" charset="0"/>
                <a:cs typeface="Times New Roman" panose="02020603050405020304" pitchFamily="18" charset="0"/>
              </a:rPr>
              <a:t>  2022; 65 (12). </a:t>
            </a:r>
          </a:p>
          <a:p>
            <a:endParaRPr lang="en-US" dirty="0"/>
          </a:p>
        </p:txBody>
      </p:sp>
    </p:spTree>
    <p:extLst>
      <p:ext uri="{BB962C8B-B14F-4D97-AF65-F5344CB8AC3E}">
        <p14:creationId xmlns:p14="http://schemas.microsoft.com/office/powerpoint/2010/main" val="274788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3799E-BB46-A158-E992-452C6B5B8D41}"/>
              </a:ext>
            </a:extLst>
          </p:cNvPr>
          <p:cNvSpPr>
            <a:spLocks noGrp="1"/>
          </p:cNvSpPr>
          <p:nvPr>
            <p:ph type="title"/>
          </p:nvPr>
        </p:nvSpPr>
        <p:spPr/>
        <p:txBody>
          <a:bodyPr>
            <a:normAutofit fontScale="90000"/>
          </a:bodyPr>
          <a:lstStyle/>
          <a:p>
            <a:r>
              <a:rPr lang="en-US" dirty="0"/>
              <a:t>Semi Occluded Vocal Tract Exercises</a:t>
            </a:r>
          </a:p>
        </p:txBody>
      </p:sp>
      <p:pic>
        <p:nvPicPr>
          <p:cNvPr id="4" name="Online Media 3" title="The Science Behind Straw Phonation">
            <a:hlinkClick r:id="" action="ppaction://media"/>
            <a:extLst>
              <a:ext uri="{FF2B5EF4-FFF2-40B4-BE49-F238E27FC236}">
                <a16:creationId xmlns:a16="http://schemas.microsoft.com/office/drawing/2014/main" id="{7A834E46-99C8-5446-BD4D-E68419D85448}"/>
              </a:ext>
            </a:extLst>
          </p:cNvPr>
          <p:cNvPicPr>
            <a:picLocks noGrp="1" noRot="1" noChangeAspect="1"/>
          </p:cNvPicPr>
          <p:nvPr>
            <p:ph idx="1"/>
            <a:videoFile r:link="rId1"/>
          </p:nvPr>
        </p:nvPicPr>
        <p:blipFill>
          <a:blip r:embed="rId3"/>
          <a:stretch>
            <a:fillRect/>
          </a:stretch>
        </p:blipFill>
        <p:spPr>
          <a:xfrm>
            <a:off x="1568450" y="1200150"/>
            <a:ext cx="6007100" cy="3394075"/>
          </a:xfrm>
          <a:prstGeom prst="rect">
            <a:avLst/>
          </a:prstGeom>
        </p:spPr>
      </p:pic>
    </p:spTree>
    <p:extLst>
      <p:ext uri="{BB962C8B-B14F-4D97-AF65-F5344CB8AC3E}">
        <p14:creationId xmlns:p14="http://schemas.microsoft.com/office/powerpoint/2010/main" val="3921875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04FF8-DE3B-75D5-9966-4AEB4872FF99}"/>
              </a:ext>
            </a:extLst>
          </p:cNvPr>
          <p:cNvSpPr>
            <a:spLocks noGrp="1"/>
          </p:cNvSpPr>
          <p:nvPr>
            <p:ph type="title"/>
          </p:nvPr>
        </p:nvSpPr>
        <p:spPr/>
        <p:txBody>
          <a:bodyPr/>
          <a:lstStyle/>
          <a:p>
            <a:r>
              <a:rPr lang="en-US" dirty="0" err="1"/>
              <a:t>SOVTE</a:t>
            </a:r>
            <a:r>
              <a:rPr lang="en-US" dirty="0"/>
              <a:t> History</a:t>
            </a:r>
          </a:p>
        </p:txBody>
      </p:sp>
      <p:sp>
        <p:nvSpPr>
          <p:cNvPr id="3" name="Content Placeholder 2">
            <a:extLst>
              <a:ext uri="{FF2B5EF4-FFF2-40B4-BE49-F238E27FC236}">
                <a16:creationId xmlns:a16="http://schemas.microsoft.com/office/drawing/2014/main" id="{D4FE8597-0086-E8C6-B03C-71ACFDCBE137}"/>
              </a:ext>
            </a:extLst>
          </p:cNvPr>
          <p:cNvSpPr>
            <a:spLocks noGrp="1"/>
          </p:cNvSpPr>
          <p:nvPr>
            <p:ph idx="1"/>
          </p:nvPr>
        </p:nvSpPr>
        <p:spPr/>
        <p:txBody>
          <a:bodyPr>
            <a:normAutofit fontScale="92500" lnSpcReduction="20000"/>
          </a:bodyPr>
          <a:lstStyle/>
          <a:p>
            <a:r>
              <a:rPr lang="en-US" dirty="0" err="1"/>
              <a:t>SOVTE</a:t>
            </a:r>
            <a:r>
              <a:rPr lang="en-US" dirty="0"/>
              <a:t> have been used by vocal scholars dating back to the </a:t>
            </a:r>
            <a:r>
              <a:rPr lang="en-US" dirty="0" err="1"/>
              <a:t>1800s</a:t>
            </a:r>
            <a:endParaRPr lang="en-US" dirty="0"/>
          </a:p>
          <a:p>
            <a:pPr lvl="1"/>
            <a:r>
              <a:rPr lang="en-US" dirty="0" err="1"/>
              <a:t>Titze</a:t>
            </a:r>
            <a:r>
              <a:rPr lang="en-US" dirty="0"/>
              <a:t> is credited with the most research dating back to 1988</a:t>
            </a:r>
          </a:p>
          <a:p>
            <a:pPr lvl="1"/>
            <a:r>
              <a:rPr lang="en-US" dirty="0" err="1"/>
              <a:t>Titze</a:t>
            </a:r>
            <a:r>
              <a:rPr lang="en-US" dirty="0"/>
              <a:t> explains:</a:t>
            </a:r>
          </a:p>
          <a:p>
            <a:pPr lvl="2"/>
            <a:r>
              <a:rPr lang="en-US" dirty="0"/>
              <a:t>Acoustic energy intersects with a narrowing anywhere along the vocal tract, some of it is redirected back toward the sound source, creating backpressure and an un-pressing of the vocal folds</a:t>
            </a:r>
          </a:p>
        </p:txBody>
      </p:sp>
    </p:spTree>
    <p:extLst>
      <p:ext uri="{BB962C8B-B14F-4D97-AF65-F5344CB8AC3E}">
        <p14:creationId xmlns:p14="http://schemas.microsoft.com/office/powerpoint/2010/main" val="3373409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08944-0CC5-F139-D086-59E558105DBE}"/>
              </a:ext>
            </a:extLst>
          </p:cNvPr>
          <p:cNvSpPr>
            <a:spLocks noGrp="1"/>
          </p:cNvSpPr>
          <p:nvPr>
            <p:ph type="title"/>
          </p:nvPr>
        </p:nvSpPr>
        <p:spPr/>
        <p:txBody>
          <a:bodyPr/>
          <a:lstStyle/>
          <a:p>
            <a:r>
              <a:rPr lang="en-US" dirty="0"/>
              <a:t>How it Works</a:t>
            </a:r>
          </a:p>
        </p:txBody>
      </p:sp>
      <p:sp>
        <p:nvSpPr>
          <p:cNvPr id="3" name="Content Placeholder 2">
            <a:extLst>
              <a:ext uri="{FF2B5EF4-FFF2-40B4-BE49-F238E27FC236}">
                <a16:creationId xmlns:a16="http://schemas.microsoft.com/office/drawing/2014/main" id="{D85B88E9-4C47-07C5-AB15-047606EEF702}"/>
              </a:ext>
            </a:extLst>
          </p:cNvPr>
          <p:cNvSpPr>
            <a:spLocks noGrp="1"/>
          </p:cNvSpPr>
          <p:nvPr>
            <p:ph idx="1"/>
          </p:nvPr>
        </p:nvSpPr>
        <p:spPr/>
        <p:txBody>
          <a:bodyPr>
            <a:normAutofit fontScale="92500" lnSpcReduction="10000"/>
          </a:bodyPr>
          <a:lstStyle/>
          <a:p>
            <a:r>
              <a:rPr lang="en-US" dirty="0"/>
              <a:t>When vocal fold adduction is neutral (not too harsh or too soft), you can ease hyperfunction</a:t>
            </a:r>
          </a:p>
          <a:p>
            <a:r>
              <a:rPr lang="en-US" dirty="0"/>
              <a:t>Promoting a “safe zone” to practice voicing without high impact </a:t>
            </a:r>
          </a:p>
          <a:p>
            <a:r>
              <a:rPr lang="en-US" dirty="0"/>
              <a:t>Creating a relaxed and open sensation of the vocal tract</a:t>
            </a:r>
          </a:p>
          <a:p>
            <a:r>
              <a:rPr lang="en-US" dirty="0"/>
              <a:t>Tactile and visual feedback in the moment </a:t>
            </a:r>
          </a:p>
          <a:p>
            <a:pPr marL="0" indent="0">
              <a:buNone/>
            </a:pPr>
            <a:endParaRPr lang="en-US" dirty="0"/>
          </a:p>
        </p:txBody>
      </p:sp>
    </p:spTree>
    <p:extLst>
      <p:ext uri="{BB962C8B-B14F-4D97-AF65-F5344CB8AC3E}">
        <p14:creationId xmlns:p14="http://schemas.microsoft.com/office/powerpoint/2010/main" val="1468455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B85B7-25AB-3708-44B2-D7AF80DD76A8}"/>
              </a:ext>
            </a:extLst>
          </p:cNvPr>
          <p:cNvSpPr>
            <a:spLocks noGrp="1"/>
          </p:cNvSpPr>
          <p:nvPr>
            <p:ph type="title"/>
          </p:nvPr>
        </p:nvSpPr>
        <p:spPr/>
        <p:txBody>
          <a:bodyPr/>
          <a:lstStyle/>
          <a:p>
            <a:r>
              <a:rPr lang="en-US" dirty="0"/>
              <a:t>How it Works Cont.	</a:t>
            </a:r>
          </a:p>
        </p:txBody>
      </p:sp>
      <p:sp>
        <p:nvSpPr>
          <p:cNvPr id="3" name="Content Placeholder 2">
            <a:extLst>
              <a:ext uri="{FF2B5EF4-FFF2-40B4-BE49-F238E27FC236}">
                <a16:creationId xmlns:a16="http://schemas.microsoft.com/office/drawing/2014/main" id="{33B247BB-6E42-3694-C4AB-9DB34AE02D31}"/>
              </a:ext>
            </a:extLst>
          </p:cNvPr>
          <p:cNvSpPr>
            <a:spLocks noGrp="1"/>
          </p:cNvSpPr>
          <p:nvPr>
            <p:ph idx="1"/>
          </p:nvPr>
        </p:nvSpPr>
        <p:spPr/>
        <p:txBody>
          <a:bodyPr>
            <a:normAutofit fontScale="85000" lnSpcReduction="10000"/>
          </a:bodyPr>
          <a:lstStyle/>
          <a:p>
            <a:r>
              <a:rPr lang="en-US" dirty="0"/>
              <a:t>In a research study focused on musical theater students:</a:t>
            </a:r>
          </a:p>
          <a:p>
            <a:pPr lvl="1"/>
            <a:r>
              <a:rPr lang="en-US" dirty="0"/>
              <a:t>Semitone range increased after completing water resistance exercises (objective)</a:t>
            </a:r>
          </a:p>
          <a:p>
            <a:pPr lvl="1"/>
            <a:r>
              <a:rPr lang="en-US" dirty="0"/>
              <a:t>50% of the study group experienced a wider vocal range after completing a vocal warm up with water resistance exercises compared to control group (subjective)</a:t>
            </a:r>
          </a:p>
          <a:p>
            <a:pPr lvl="1"/>
            <a:r>
              <a:rPr lang="en-US" dirty="0"/>
              <a:t>Subjects reported an easier speaking voice and a relaxed larynx or throat compared to the control group</a:t>
            </a:r>
          </a:p>
        </p:txBody>
      </p:sp>
      <p:sp>
        <p:nvSpPr>
          <p:cNvPr id="4" name="TextBox 3">
            <a:extLst>
              <a:ext uri="{FF2B5EF4-FFF2-40B4-BE49-F238E27FC236}">
                <a16:creationId xmlns:a16="http://schemas.microsoft.com/office/drawing/2014/main" id="{505617F8-AEB3-CD43-CD33-DB7393534EB3}"/>
              </a:ext>
            </a:extLst>
          </p:cNvPr>
          <p:cNvSpPr txBox="1"/>
          <p:nvPr/>
        </p:nvSpPr>
        <p:spPr>
          <a:xfrm>
            <a:off x="304800" y="4498543"/>
            <a:ext cx="7239000" cy="877163"/>
          </a:xfrm>
          <a:prstGeom prst="rect">
            <a:avLst/>
          </a:prstGeom>
          <a:noFill/>
        </p:spPr>
        <p:txBody>
          <a:bodyPr wrap="square" rtlCol="0">
            <a:spAutoFit/>
          </a:bodyPr>
          <a:lstStyle/>
          <a:p>
            <a:r>
              <a:rPr lang="en-US" sz="1100" kern="100" dirty="0" err="1">
                <a:effectLst/>
                <a:ea typeface="Calibri" panose="020F0502020204030204" pitchFamily="34" charset="0"/>
                <a:cs typeface="Times New Roman" panose="02020603050405020304" pitchFamily="18" charset="0"/>
              </a:rPr>
              <a:t>Meerschman</a:t>
            </a:r>
            <a:r>
              <a:rPr lang="en-US" sz="1100" kern="100" dirty="0">
                <a:effectLst/>
                <a:ea typeface="Calibri" panose="020F0502020204030204" pitchFamily="34" charset="0"/>
                <a:cs typeface="Times New Roman" panose="02020603050405020304" pitchFamily="18" charset="0"/>
              </a:rPr>
              <a:t> I, Van </a:t>
            </a:r>
            <a:r>
              <a:rPr lang="en-US" sz="1100" kern="100" dirty="0" err="1">
                <a:effectLst/>
                <a:ea typeface="Calibri" panose="020F0502020204030204" pitchFamily="34" charset="0"/>
                <a:cs typeface="Times New Roman" panose="02020603050405020304" pitchFamily="18" charset="0"/>
              </a:rPr>
              <a:t>Lierde</a:t>
            </a:r>
            <a:r>
              <a:rPr lang="en-US" sz="1100" kern="100" dirty="0">
                <a:effectLst/>
                <a:ea typeface="Calibri" panose="020F0502020204030204" pitchFamily="34" charset="0"/>
                <a:cs typeface="Times New Roman" panose="02020603050405020304" pitchFamily="18" charset="0"/>
              </a:rPr>
              <a:t> K, Gonzales Redman Y, et al.  Immediate Effects of a Semi-Occluded Water Resistance Ventilation Mask on Objective and Subjective Vocal Outcomes in Musical Theater Students.  </a:t>
            </a:r>
            <a:r>
              <a:rPr lang="en-US" sz="1100" i="1" kern="100" dirty="0">
                <a:effectLst/>
                <a:ea typeface="Calibri" panose="020F0502020204030204" pitchFamily="34" charset="0"/>
                <a:cs typeface="Times New Roman" panose="02020603050405020304" pitchFamily="18" charset="0"/>
              </a:rPr>
              <a:t>Journal of Speech, Language, and Hearing Research.</a:t>
            </a:r>
            <a:r>
              <a:rPr lang="en-US" sz="1100" kern="100" dirty="0">
                <a:effectLst/>
                <a:ea typeface="Calibri" panose="020F0502020204030204" pitchFamily="34" charset="0"/>
                <a:cs typeface="Times New Roman" panose="02020603050405020304" pitchFamily="18" charset="0"/>
              </a:rPr>
              <a:t>  2020; 63 (3).</a:t>
            </a:r>
          </a:p>
          <a:p>
            <a:endParaRPr lang="en-US" dirty="0"/>
          </a:p>
        </p:txBody>
      </p:sp>
    </p:spTree>
    <p:extLst>
      <p:ext uri="{BB962C8B-B14F-4D97-AF65-F5344CB8AC3E}">
        <p14:creationId xmlns:p14="http://schemas.microsoft.com/office/powerpoint/2010/main" val="408510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BB674-2170-FD67-8767-480FC72ED5C0}"/>
              </a:ext>
            </a:extLst>
          </p:cNvPr>
          <p:cNvSpPr>
            <a:spLocks noGrp="1"/>
          </p:cNvSpPr>
          <p:nvPr>
            <p:ph type="title"/>
          </p:nvPr>
        </p:nvSpPr>
        <p:spPr/>
        <p:txBody>
          <a:bodyPr/>
          <a:lstStyle/>
          <a:p>
            <a:r>
              <a:rPr lang="en-US" dirty="0" err="1"/>
              <a:t>SOVTE</a:t>
            </a:r>
            <a:r>
              <a:rPr lang="en-US" dirty="0"/>
              <a:t> Cont.</a:t>
            </a:r>
          </a:p>
        </p:txBody>
      </p:sp>
      <p:sp>
        <p:nvSpPr>
          <p:cNvPr id="3" name="Content Placeholder 2">
            <a:extLst>
              <a:ext uri="{FF2B5EF4-FFF2-40B4-BE49-F238E27FC236}">
                <a16:creationId xmlns:a16="http://schemas.microsoft.com/office/drawing/2014/main" id="{B4BD7FA5-C87B-EE69-02D7-6C99E946EEC3}"/>
              </a:ext>
            </a:extLst>
          </p:cNvPr>
          <p:cNvSpPr>
            <a:spLocks noGrp="1"/>
          </p:cNvSpPr>
          <p:nvPr>
            <p:ph idx="1"/>
          </p:nvPr>
        </p:nvSpPr>
        <p:spPr/>
        <p:txBody>
          <a:bodyPr>
            <a:normAutofit fontScale="85000" lnSpcReduction="20000"/>
          </a:bodyPr>
          <a:lstStyle/>
          <a:p>
            <a:r>
              <a:rPr lang="en-US" dirty="0"/>
              <a:t>Disorders that can benefit</a:t>
            </a:r>
          </a:p>
          <a:p>
            <a:pPr lvl="1"/>
            <a:r>
              <a:rPr lang="en-US" dirty="0"/>
              <a:t>Vocal fatigue</a:t>
            </a:r>
          </a:p>
          <a:p>
            <a:pPr lvl="1"/>
            <a:r>
              <a:rPr lang="en-US" dirty="0" err="1"/>
              <a:t>MTD</a:t>
            </a:r>
            <a:endParaRPr lang="en-US" dirty="0"/>
          </a:p>
          <a:p>
            <a:pPr lvl="1"/>
            <a:r>
              <a:rPr lang="en-US" dirty="0"/>
              <a:t>Glottic insufficiency</a:t>
            </a:r>
          </a:p>
          <a:p>
            <a:pPr lvl="2"/>
            <a:r>
              <a:rPr lang="en-US" dirty="0"/>
              <a:t>Nodules, polyps, granuloma, cysts, etc.</a:t>
            </a:r>
          </a:p>
          <a:p>
            <a:pPr lvl="1"/>
            <a:r>
              <a:rPr lang="en-US" dirty="0"/>
              <a:t>VF mismatch</a:t>
            </a:r>
          </a:p>
          <a:p>
            <a:pPr lvl="2"/>
            <a:r>
              <a:rPr lang="en-US" dirty="0"/>
              <a:t>Hyper/Hypofunction </a:t>
            </a:r>
          </a:p>
          <a:p>
            <a:pPr lvl="1"/>
            <a:r>
              <a:rPr lang="en-US" dirty="0"/>
              <a:t>VF paresis</a:t>
            </a:r>
          </a:p>
          <a:p>
            <a:pPr lvl="1"/>
            <a:r>
              <a:rPr lang="en-US" dirty="0" err="1"/>
              <a:t>Presbyphonia</a:t>
            </a:r>
            <a:endParaRPr lang="en-US" dirty="0"/>
          </a:p>
        </p:txBody>
      </p:sp>
    </p:spTree>
    <p:extLst>
      <p:ext uri="{BB962C8B-B14F-4D97-AF65-F5344CB8AC3E}">
        <p14:creationId xmlns:p14="http://schemas.microsoft.com/office/powerpoint/2010/main" val="2820751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9651A-342F-AAB0-8424-178E4E089265}"/>
              </a:ext>
            </a:extLst>
          </p:cNvPr>
          <p:cNvSpPr>
            <a:spLocks noGrp="1"/>
          </p:cNvSpPr>
          <p:nvPr>
            <p:ph type="title"/>
          </p:nvPr>
        </p:nvSpPr>
        <p:spPr/>
        <p:txBody>
          <a:bodyPr/>
          <a:lstStyle/>
          <a:p>
            <a:r>
              <a:rPr lang="en-US" dirty="0" err="1"/>
              <a:t>SOVTE</a:t>
            </a:r>
            <a:r>
              <a:rPr lang="en-US" dirty="0"/>
              <a:t> and </a:t>
            </a:r>
            <a:r>
              <a:rPr lang="en-US" dirty="0" err="1"/>
              <a:t>Presbyphonia</a:t>
            </a:r>
            <a:endParaRPr lang="en-US" dirty="0"/>
          </a:p>
        </p:txBody>
      </p:sp>
      <p:sp>
        <p:nvSpPr>
          <p:cNvPr id="3" name="Content Placeholder 2">
            <a:extLst>
              <a:ext uri="{FF2B5EF4-FFF2-40B4-BE49-F238E27FC236}">
                <a16:creationId xmlns:a16="http://schemas.microsoft.com/office/drawing/2014/main" id="{A5579BB0-F5D6-C5F2-FD26-050BCB3823CC}"/>
              </a:ext>
            </a:extLst>
          </p:cNvPr>
          <p:cNvSpPr>
            <a:spLocks noGrp="1"/>
          </p:cNvSpPr>
          <p:nvPr>
            <p:ph idx="1"/>
          </p:nvPr>
        </p:nvSpPr>
        <p:spPr/>
        <p:txBody>
          <a:bodyPr>
            <a:normAutofit lnSpcReduction="10000"/>
          </a:bodyPr>
          <a:lstStyle/>
          <a:p>
            <a:r>
              <a:rPr lang="en-US" dirty="0"/>
              <a:t>According to a study completed in 2020, patients with age related vocal issues were noted to have a significantly less </a:t>
            </a:r>
            <a:r>
              <a:rPr lang="en-US" dirty="0" err="1"/>
              <a:t>NHR</a:t>
            </a:r>
            <a:r>
              <a:rPr lang="en-US" dirty="0"/>
              <a:t> after completing </a:t>
            </a:r>
            <a:r>
              <a:rPr lang="en-US" dirty="0" err="1"/>
              <a:t>SOVTEs</a:t>
            </a:r>
            <a:endParaRPr lang="en-US" dirty="0"/>
          </a:p>
          <a:p>
            <a:pPr lvl="1"/>
            <a:r>
              <a:rPr lang="en-US" dirty="0"/>
              <a:t>Meaning more clarity of voice</a:t>
            </a:r>
          </a:p>
          <a:p>
            <a:r>
              <a:rPr lang="en-US" dirty="0"/>
              <a:t>Results also found that patients had less of a breathy vocal quality and lower VHI-10 scores</a:t>
            </a:r>
          </a:p>
        </p:txBody>
      </p:sp>
      <p:sp>
        <p:nvSpPr>
          <p:cNvPr id="5" name="TextBox 4">
            <a:extLst>
              <a:ext uri="{FF2B5EF4-FFF2-40B4-BE49-F238E27FC236}">
                <a16:creationId xmlns:a16="http://schemas.microsoft.com/office/drawing/2014/main" id="{E1988464-C709-BC52-7E03-6B2554F1E5E2}"/>
              </a:ext>
            </a:extLst>
          </p:cNvPr>
          <p:cNvSpPr txBox="1"/>
          <p:nvPr/>
        </p:nvSpPr>
        <p:spPr>
          <a:xfrm>
            <a:off x="457200" y="4594225"/>
            <a:ext cx="6934200" cy="707886"/>
          </a:xfrm>
          <a:prstGeom prst="rect">
            <a:avLst/>
          </a:prstGeom>
          <a:noFill/>
        </p:spPr>
        <p:txBody>
          <a:bodyPr wrap="square" rtlCol="0">
            <a:spAutoFit/>
          </a:bodyPr>
          <a:lstStyle/>
          <a:p>
            <a:r>
              <a:rPr lang="en-US" sz="1100" kern="100" dirty="0">
                <a:effectLst/>
                <a:ea typeface="Calibri" panose="020F0502020204030204" pitchFamily="34" charset="0"/>
                <a:cs typeface="Times New Roman" panose="02020603050405020304" pitchFamily="18" charset="0"/>
              </a:rPr>
              <a:t>Wu C, Chan R.  Effects of a 6-Week Straw Phonation in Water Exercise Program on the Aging Voice.  </a:t>
            </a:r>
            <a:r>
              <a:rPr lang="en-US" sz="1100" i="1" kern="100" dirty="0">
                <a:effectLst/>
                <a:ea typeface="Calibri" panose="020F0502020204030204" pitchFamily="34" charset="0"/>
                <a:cs typeface="Times New Roman" panose="02020603050405020304" pitchFamily="18" charset="0"/>
              </a:rPr>
              <a:t>Journal of Speech, Language, and Hearing Research</a:t>
            </a:r>
            <a:r>
              <a:rPr lang="en-US" sz="1100" kern="100" dirty="0">
                <a:effectLst/>
                <a:ea typeface="Calibri" panose="020F0502020204030204" pitchFamily="34" charset="0"/>
                <a:cs typeface="Times New Roman" panose="02020603050405020304" pitchFamily="18" charset="0"/>
              </a:rPr>
              <a:t>.  2020; 63 (4). </a:t>
            </a:r>
          </a:p>
          <a:p>
            <a:endParaRPr lang="en-US" dirty="0"/>
          </a:p>
        </p:txBody>
      </p:sp>
    </p:spTree>
    <p:extLst>
      <p:ext uri="{BB962C8B-B14F-4D97-AF65-F5344CB8AC3E}">
        <p14:creationId xmlns:p14="http://schemas.microsoft.com/office/powerpoint/2010/main" val="14251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Autofit/>
          </a:bodyPr>
          <a:lstStyle/>
          <a:p>
            <a:r>
              <a:rPr lang="en-US" sz="3200" dirty="0"/>
              <a:t>Continuing Medical Education Credit Information</a:t>
            </a:r>
          </a:p>
        </p:txBody>
      </p:sp>
      <p:sp>
        <p:nvSpPr>
          <p:cNvPr id="5" name="Content Placeholder 2"/>
          <p:cNvSpPr>
            <a:spLocks noGrp="1"/>
          </p:cNvSpPr>
          <p:nvPr>
            <p:ph idx="1"/>
          </p:nvPr>
        </p:nvSpPr>
        <p:spPr/>
        <p:txBody>
          <a:bodyPr>
            <a:normAutofit fontScale="85000" lnSpcReduction="20000"/>
          </a:bodyPr>
          <a:lstStyle/>
          <a:p>
            <a:pPr marL="0" indent="0">
              <a:buNone/>
            </a:pPr>
            <a:endParaRPr lang="en-US" dirty="0"/>
          </a:p>
          <a:p>
            <a:r>
              <a:rPr lang="en-US" dirty="0"/>
              <a:t>This course aims to provide an up-to-date review on voice therapy approaches for all healthcare professionals.  A review of the literature on vocal health and hygiene will be discussed as well as treatment approaches for the most common vocal diagnoses and patient concerns.</a:t>
            </a:r>
          </a:p>
          <a:p>
            <a:pPr marL="0" indent="0">
              <a:buNone/>
            </a:pPr>
            <a:endParaRPr lang="en-US" dirty="0"/>
          </a:p>
          <a:p>
            <a:r>
              <a:rPr lang="en-US" dirty="0"/>
              <a:t>Target Audience:  All Providers</a:t>
            </a:r>
          </a:p>
        </p:txBody>
      </p:sp>
      <p:sp>
        <p:nvSpPr>
          <p:cNvPr id="4" name="Slide Number Placeholder 3"/>
          <p:cNvSpPr>
            <a:spLocks noGrp="1"/>
          </p:cNvSpPr>
          <p:nvPr>
            <p:ph type="sldNum" sz="quarter" idx="10"/>
          </p:nvPr>
        </p:nvSpPr>
        <p:spPr/>
        <p:txBody>
          <a:bodyPr/>
          <a:lstStyle/>
          <a:p>
            <a:fld id="{6B37DA30-6FE1-4437-ADF8-B541233246AB}" type="slidenum">
              <a:rPr lang="en-US" smtClean="0"/>
              <a:pPr/>
              <a:t>2</a:t>
            </a:fld>
            <a:endParaRPr lang="en-US"/>
          </a:p>
        </p:txBody>
      </p:sp>
    </p:spTree>
    <p:extLst>
      <p:ext uri="{BB962C8B-B14F-4D97-AF65-F5344CB8AC3E}">
        <p14:creationId xmlns:p14="http://schemas.microsoft.com/office/powerpoint/2010/main" val="3987522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9A79-C3C3-0564-2896-E1B007BE2FCC}"/>
              </a:ext>
            </a:extLst>
          </p:cNvPr>
          <p:cNvSpPr>
            <a:spLocks noGrp="1"/>
          </p:cNvSpPr>
          <p:nvPr>
            <p:ph type="title"/>
          </p:nvPr>
        </p:nvSpPr>
        <p:spPr/>
        <p:txBody>
          <a:bodyPr/>
          <a:lstStyle/>
          <a:p>
            <a:r>
              <a:rPr lang="en-US" dirty="0" err="1"/>
              <a:t>SOVTE</a:t>
            </a:r>
            <a:r>
              <a:rPr lang="en-US" dirty="0"/>
              <a:t> in Treatment</a:t>
            </a:r>
          </a:p>
        </p:txBody>
      </p:sp>
      <p:sp>
        <p:nvSpPr>
          <p:cNvPr id="3" name="Content Placeholder 2">
            <a:extLst>
              <a:ext uri="{FF2B5EF4-FFF2-40B4-BE49-F238E27FC236}">
                <a16:creationId xmlns:a16="http://schemas.microsoft.com/office/drawing/2014/main" id="{75DC45F5-C4DB-F038-7194-E90841EE9268}"/>
              </a:ext>
            </a:extLst>
          </p:cNvPr>
          <p:cNvSpPr>
            <a:spLocks noGrp="1"/>
          </p:cNvSpPr>
          <p:nvPr>
            <p:ph idx="1"/>
          </p:nvPr>
        </p:nvSpPr>
        <p:spPr/>
        <p:txBody>
          <a:bodyPr>
            <a:normAutofit fontScale="62500" lnSpcReduction="20000"/>
          </a:bodyPr>
          <a:lstStyle/>
          <a:p>
            <a:r>
              <a:rPr lang="en-US" dirty="0"/>
              <a:t>Methods can include:</a:t>
            </a:r>
          </a:p>
          <a:p>
            <a:pPr lvl="1"/>
            <a:r>
              <a:rPr lang="en-US" dirty="0"/>
              <a:t>Cup and straw</a:t>
            </a:r>
          </a:p>
          <a:p>
            <a:pPr lvl="1"/>
            <a:r>
              <a:rPr lang="en-US" dirty="0"/>
              <a:t>Cup only</a:t>
            </a:r>
          </a:p>
          <a:p>
            <a:pPr lvl="1"/>
            <a:r>
              <a:rPr lang="en-US" dirty="0"/>
              <a:t>Straw only (with various sized straws)</a:t>
            </a:r>
          </a:p>
          <a:p>
            <a:pPr lvl="1"/>
            <a:r>
              <a:rPr lang="en-US" dirty="0"/>
              <a:t>Tongue or lip trill</a:t>
            </a:r>
          </a:p>
          <a:p>
            <a:pPr lvl="1"/>
            <a:r>
              <a:rPr lang="en-US" dirty="0"/>
              <a:t>Kazoo</a:t>
            </a:r>
          </a:p>
          <a:p>
            <a:pPr lvl="1"/>
            <a:r>
              <a:rPr lang="en-US" dirty="0"/>
              <a:t>Y-buzz</a:t>
            </a:r>
          </a:p>
          <a:p>
            <a:r>
              <a:rPr lang="en-US" dirty="0"/>
              <a:t>Can use apps to help you with pitch accuracy and range</a:t>
            </a:r>
          </a:p>
          <a:p>
            <a:pPr lvl="1"/>
            <a:r>
              <a:rPr lang="en-US" dirty="0"/>
              <a:t>Pitch Pipe</a:t>
            </a:r>
          </a:p>
          <a:p>
            <a:pPr lvl="1"/>
            <a:r>
              <a:rPr lang="en-US" dirty="0" err="1"/>
              <a:t>TunerT</a:t>
            </a:r>
            <a:r>
              <a:rPr lang="en-US" dirty="0"/>
              <a:t> 1</a:t>
            </a:r>
          </a:p>
          <a:p>
            <a:pPr lvl="1"/>
            <a:r>
              <a:rPr lang="en-US" dirty="0"/>
              <a:t>Voice Analyst</a:t>
            </a:r>
          </a:p>
          <a:p>
            <a:pPr marL="0" indent="0">
              <a:buNone/>
            </a:pPr>
            <a:endParaRPr lang="en-US" dirty="0"/>
          </a:p>
        </p:txBody>
      </p:sp>
    </p:spTree>
    <p:extLst>
      <p:ext uri="{BB962C8B-B14F-4D97-AF65-F5344CB8AC3E}">
        <p14:creationId xmlns:p14="http://schemas.microsoft.com/office/powerpoint/2010/main" val="1116521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5A5A0-CEF7-C1DD-6172-B89A7446E5EE}"/>
              </a:ext>
            </a:extLst>
          </p:cNvPr>
          <p:cNvSpPr>
            <a:spLocks noGrp="1"/>
          </p:cNvSpPr>
          <p:nvPr>
            <p:ph type="title"/>
          </p:nvPr>
        </p:nvSpPr>
        <p:spPr/>
        <p:txBody>
          <a:bodyPr/>
          <a:lstStyle/>
          <a:p>
            <a:r>
              <a:rPr lang="en-US" dirty="0"/>
              <a:t>Demonstration</a:t>
            </a:r>
          </a:p>
        </p:txBody>
      </p:sp>
      <p:sp>
        <p:nvSpPr>
          <p:cNvPr id="3" name="Content Placeholder 2">
            <a:extLst>
              <a:ext uri="{FF2B5EF4-FFF2-40B4-BE49-F238E27FC236}">
                <a16:creationId xmlns:a16="http://schemas.microsoft.com/office/drawing/2014/main" id="{6674EB9E-2CD4-149B-2928-37612D589E76}"/>
              </a:ext>
            </a:extLst>
          </p:cNvPr>
          <p:cNvSpPr>
            <a:spLocks noGrp="1"/>
          </p:cNvSpPr>
          <p:nvPr>
            <p:ph idx="1"/>
          </p:nvPr>
        </p:nvSpPr>
        <p:spPr/>
        <p:txBody>
          <a:bodyPr/>
          <a:lstStyle/>
          <a:p>
            <a:r>
              <a:rPr lang="en-US" dirty="0"/>
              <a:t>Get out your cup and straw!</a:t>
            </a:r>
          </a:p>
        </p:txBody>
      </p:sp>
    </p:spTree>
    <p:extLst>
      <p:ext uri="{BB962C8B-B14F-4D97-AF65-F5344CB8AC3E}">
        <p14:creationId xmlns:p14="http://schemas.microsoft.com/office/powerpoint/2010/main" val="4253467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952F3-92E7-1053-1707-E41558370A4C}"/>
              </a:ext>
            </a:extLst>
          </p:cNvPr>
          <p:cNvSpPr>
            <a:spLocks noGrp="1"/>
          </p:cNvSpPr>
          <p:nvPr>
            <p:ph type="title"/>
          </p:nvPr>
        </p:nvSpPr>
        <p:spPr/>
        <p:txBody>
          <a:bodyPr/>
          <a:lstStyle/>
          <a:p>
            <a:r>
              <a:rPr lang="en-US" dirty="0"/>
              <a:t>Vocal Function Exercises</a:t>
            </a:r>
          </a:p>
        </p:txBody>
      </p:sp>
      <p:sp>
        <p:nvSpPr>
          <p:cNvPr id="3" name="Content Placeholder 2">
            <a:extLst>
              <a:ext uri="{FF2B5EF4-FFF2-40B4-BE49-F238E27FC236}">
                <a16:creationId xmlns:a16="http://schemas.microsoft.com/office/drawing/2014/main" id="{8FFD7BC8-2652-4178-2E09-46B6E480906B}"/>
              </a:ext>
            </a:extLst>
          </p:cNvPr>
          <p:cNvSpPr>
            <a:spLocks noGrp="1"/>
          </p:cNvSpPr>
          <p:nvPr>
            <p:ph idx="1"/>
          </p:nvPr>
        </p:nvSpPr>
        <p:spPr/>
        <p:txBody>
          <a:bodyPr>
            <a:normAutofit fontScale="85000" lnSpcReduction="10000"/>
          </a:bodyPr>
          <a:lstStyle/>
          <a:p>
            <a:r>
              <a:rPr lang="en-US" dirty="0"/>
              <a:t>Developed by Dr. Joseph Stemple dating back to 1994</a:t>
            </a:r>
          </a:p>
          <a:p>
            <a:r>
              <a:rPr lang="en-US" dirty="0"/>
              <a:t>Purpose: Strengthening and conditioning vocal folds as well as finding resonant voicing </a:t>
            </a:r>
          </a:p>
          <a:p>
            <a:r>
              <a:rPr lang="en-US" dirty="0"/>
              <a:t>Research suggests that VFEs can help improve voice issues in children and aging adults, enhance normal voice production, and provide preventative care to those with high vocal demand</a:t>
            </a:r>
          </a:p>
          <a:p>
            <a:endParaRPr lang="en-US" dirty="0"/>
          </a:p>
        </p:txBody>
      </p:sp>
      <p:sp>
        <p:nvSpPr>
          <p:cNvPr id="4" name="TextBox 3">
            <a:extLst>
              <a:ext uri="{FF2B5EF4-FFF2-40B4-BE49-F238E27FC236}">
                <a16:creationId xmlns:a16="http://schemas.microsoft.com/office/drawing/2014/main" id="{5EAC8CED-AF5B-9225-D8B0-F3A54822F04B}"/>
              </a:ext>
            </a:extLst>
          </p:cNvPr>
          <p:cNvSpPr txBox="1"/>
          <p:nvPr/>
        </p:nvSpPr>
        <p:spPr>
          <a:xfrm>
            <a:off x="457200" y="4431523"/>
            <a:ext cx="6934200" cy="538609"/>
          </a:xfrm>
          <a:prstGeom prst="rect">
            <a:avLst/>
          </a:prstGeom>
          <a:noFill/>
        </p:spPr>
        <p:txBody>
          <a:bodyPr wrap="square" rtlCol="0">
            <a:spAutoFit/>
          </a:bodyPr>
          <a:lstStyle/>
          <a:p>
            <a:r>
              <a:rPr lang="en-US" sz="1100" kern="100" dirty="0">
                <a:effectLst/>
                <a:ea typeface="Calibri" panose="020F0502020204030204" pitchFamily="34" charset="0"/>
                <a:cs typeface="Times New Roman" panose="02020603050405020304" pitchFamily="18" charset="0"/>
              </a:rPr>
              <a:t>Angadi V, </a:t>
            </a:r>
            <a:r>
              <a:rPr lang="en-US" sz="1100" kern="100" dirty="0" err="1">
                <a:effectLst/>
                <a:ea typeface="Calibri" panose="020F0502020204030204" pitchFamily="34" charset="0"/>
                <a:cs typeface="Times New Roman" panose="02020603050405020304" pitchFamily="18" charset="0"/>
              </a:rPr>
              <a:t>Croake</a:t>
            </a:r>
            <a:r>
              <a:rPr lang="en-US" sz="1100" kern="100" dirty="0">
                <a:effectLst/>
                <a:ea typeface="Calibri" panose="020F0502020204030204" pitchFamily="34" charset="0"/>
                <a:cs typeface="Times New Roman" panose="02020603050405020304" pitchFamily="18" charset="0"/>
              </a:rPr>
              <a:t> D, Stemple J.  Effects of Vocal Function Exercises: A Systematic Review.  </a:t>
            </a:r>
            <a:r>
              <a:rPr lang="en-US" sz="1100" i="1" kern="100" dirty="0">
                <a:effectLst/>
                <a:ea typeface="Calibri" panose="020F0502020204030204" pitchFamily="34" charset="0"/>
                <a:cs typeface="Times New Roman" panose="02020603050405020304" pitchFamily="18" charset="0"/>
              </a:rPr>
              <a:t>Journal of Voice.  </a:t>
            </a:r>
            <a:r>
              <a:rPr lang="en-US" sz="1100" kern="100" dirty="0">
                <a:effectLst/>
                <a:ea typeface="Calibri" panose="020F0502020204030204" pitchFamily="34" charset="0"/>
                <a:cs typeface="Times New Roman" panose="02020603050405020304" pitchFamily="18" charset="0"/>
              </a:rPr>
              <a:t>2019; 33 (1).</a:t>
            </a:r>
          </a:p>
          <a:p>
            <a:endParaRPr lang="en-US" dirty="0"/>
          </a:p>
        </p:txBody>
      </p:sp>
    </p:spTree>
    <p:extLst>
      <p:ext uri="{BB962C8B-B14F-4D97-AF65-F5344CB8AC3E}">
        <p14:creationId xmlns:p14="http://schemas.microsoft.com/office/powerpoint/2010/main" val="3637411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1F5EE-73DE-1B78-AE69-21FC46A05464}"/>
              </a:ext>
            </a:extLst>
          </p:cNvPr>
          <p:cNvSpPr>
            <a:spLocks noGrp="1"/>
          </p:cNvSpPr>
          <p:nvPr>
            <p:ph type="title"/>
          </p:nvPr>
        </p:nvSpPr>
        <p:spPr/>
        <p:txBody>
          <a:bodyPr/>
          <a:lstStyle/>
          <a:p>
            <a:r>
              <a:rPr lang="en-US" dirty="0" err="1"/>
              <a:t>VFE</a:t>
            </a:r>
            <a:r>
              <a:rPr lang="en-US" dirty="0"/>
              <a:t> Cont.</a:t>
            </a:r>
          </a:p>
        </p:txBody>
      </p:sp>
      <p:sp>
        <p:nvSpPr>
          <p:cNvPr id="3" name="Content Placeholder 2">
            <a:extLst>
              <a:ext uri="{FF2B5EF4-FFF2-40B4-BE49-F238E27FC236}">
                <a16:creationId xmlns:a16="http://schemas.microsoft.com/office/drawing/2014/main" id="{22036A5E-4F60-0C5D-A597-296B82405BB2}"/>
              </a:ext>
            </a:extLst>
          </p:cNvPr>
          <p:cNvSpPr>
            <a:spLocks noGrp="1"/>
          </p:cNvSpPr>
          <p:nvPr>
            <p:ph idx="1"/>
          </p:nvPr>
        </p:nvSpPr>
        <p:spPr/>
        <p:txBody>
          <a:bodyPr>
            <a:normAutofit fontScale="92500" lnSpcReduction="20000"/>
          </a:bodyPr>
          <a:lstStyle/>
          <a:p>
            <a:r>
              <a:rPr lang="en-US" dirty="0"/>
              <a:t>Disorders that can benefit</a:t>
            </a:r>
          </a:p>
          <a:p>
            <a:pPr lvl="1"/>
            <a:r>
              <a:rPr lang="en-US" dirty="0" err="1"/>
              <a:t>MTD</a:t>
            </a:r>
            <a:endParaRPr lang="en-US" dirty="0"/>
          </a:p>
          <a:p>
            <a:pPr lvl="1"/>
            <a:r>
              <a:rPr lang="en-US" dirty="0"/>
              <a:t>Glottic insufficiency</a:t>
            </a:r>
          </a:p>
          <a:p>
            <a:pPr lvl="2"/>
            <a:r>
              <a:rPr lang="en-US" dirty="0"/>
              <a:t>Nodules, polyps, granuloma, cysts, etc.</a:t>
            </a:r>
          </a:p>
          <a:p>
            <a:pPr lvl="1"/>
            <a:r>
              <a:rPr lang="en-US" dirty="0"/>
              <a:t>VF mismatch</a:t>
            </a:r>
          </a:p>
          <a:p>
            <a:pPr lvl="2"/>
            <a:r>
              <a:rPr lang="en-US" dirty="0"/>
              <a:t>Hyper/Hypofunction </a:t>
            </a:r>
          </a:p>
          <a:p>
            <a:pPr lvl="1"/>
            <a:r>
              <a:rPr lang="en-US" dirty="0"/>
              <a:t>VF paresis</a:t>
            </a:r>
          </a:p>
          <a:p>
            <a:pPr lvl="1"/>
            <a:r>
              <a:rPr lang="en-US" dirty="0" err="1"/>
              <a:t>Presbyphonia</a:t>
            </a:r>
            <a:endParaRPr lang="en-US" dirty="0"/>
          </a:p>
          <a:p>
            <a:pPr marL="0" indent="0">
              <a:buNone/>
            </a:pPr>
            <a:endParaRPr lang="en-US" dirty="0"/>
          </a:p>
        </p:txBody>
      </p:sp>
    </p:spTree>
    <p:extLst>
      <p:ext uri="{BB962C8B-B14F-4D97-AF65-F5344CB8AC3E}">
        <p14:creationId xmlns:p14="http://schemas.microsoft.com/office/powerpoint/2010/main" val="2462839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5E33F-30A8-86E1-33F2-CB86A24A4E04}"/>
              </a:ext>
            </a:extLst>
          </p:cNvPr>
          <p:cNvSpPr>
            <a:spLocks noGrp="1"/>
          </p:cNvSpPr>
          <p:nvPr>
            <p:ph type="title"/>
          </p:nvPr>
        </p:nvSpPr>
        <p:spPr/>
        <p:txBody>
          <a:bodyPr/>
          <a:lstStyle/>
          <a:p>
            <a:r>
              <a:rPr lang="en-US" dirty="0"/>
              <a:t>VFE Demonstration</a:t>
            </a:r>
          </a:p>
        </p:txBody>
      </p:sp>
      <p:pic>
        <p:nvPicPr>
          <p:cNvPr id="1026" name="Picture 2" descr="Voice Treatment: Orientations, Framework, and Interventions | Ento Key">
            <a:extLst>
              <a:ext uri="{FF2B5EF4-FFF2-40B4-BE49-F238E27FC236}">
                <a16:creationId xmlns:a16="http://schemas.microsoft.com/office/drawing/2014/main" id="{E8B6D458-4BC0-3AD5-BAE1-D966FF77A06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58170" y="1200150"/>
            <a:ext cx="6227660" cy="3394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9707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F371B-AFC9-32D3-826F-8EA01F7BBCC8}"/>
              </a:ext>
            </a:extLst>
          </p:cNvPr>
          <p:cNvSpPr>
            <a:spLocks noGrp="1"/>
          </p:cNvSpPr>
          <p:nvPr>
            <p:ph type="title"/>
          </p:nvPr>
        </p:nvSpPr>
        <p:spPr/>
        <p:txBody>
          <a:bodyPr/>
          <a:lstStyle/>
          <a:p>
            <a:r>
              <a:rPr lang="en-US" dirty="0"/>
              <a:t>Resonant Voice Therapy</a:t>
            </a:r>
          </a:p>
        </p:txBody>
      </p:sp>
      <p:sp>
        <p:nvSpPr>
          <p:cNvPr id="3" name="Content Placeholder 2">
            <a:extLst>
              <a:ext uri="{FF2B5EF4-FFF2-40B4-BE49-F238E27FC236}">
                <a16:creationId xmlns:a16="http://schemas.microsoft.com/office/drawing/2014/main" id="{045826E1-7DC3-1521-121B-C03A5DD6B7F5}"/>
              </a:ext>
            </a:extLst>
          </p:cNvPr>
          <p:cNvSpPr>
            <a:spLocks noGrp="1"/>
          </p:cNvSpPr>
          <p:nvPr>
            <p:ph idx="1"/>
          </p:nvPr>
        </p:nvSpPr>
        <p:spPr/>
        <p:txBody>
          <a:bodyPr/>
          <a:lstStyle/>
          <a:p>
            <a:r>
              <a:rPr lang="en-US" dirty="0"/>
              <a:t>Purpose: To refocus voice away from larynx to the front of the vocal tract (e.g. oral resonance, nasal resonance)</a:t>
            </a:r>
          </a:p>
          <a:p>
            <a:r>
              <a:rPr lang="en-US" dirty="0"/>
              <a:t>Most common protocols include Stemple’s approach (VFE) </a:t>
            </a:r>
            <a:r>
              <a:rPr lang="en-US" dirty="0" err="1"/>
              <a:t>Abott’s</a:t>
            </a:r>
            <a:r>
              <a:rPr lang="en-US" dirty="0"/>
              <a:t> approach (</a:t>
            </a:r>
            <a:r>
              <a:rPr lang="en-US" dirty="0" err="1"/>
              <a:t>Lessac</a:t>
            </a:r>
            <a:r>
              <a:rPr lang="en-US" dirty="0"/>
              <a:t>-Madsen)</a:t>
            </a:r>
          </a:p>
        </p:txBody>
      </p:sp>
    </p:spTree>
    <p:extLst>
      <p:ext uri="{BB962C8B-B14F-4D97-AF65-F5344CB8AC3E}">
        <p14:creationId xmlns:p14="http://schemas.microsoft.com/office/powerpoint/2010/main" val="1467812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94E30-E289-3277-D95D-F15D178DEAF5}"/>
              </a:ext>
            </a:extLst>
          </p:cNvPr>
          <p:cNvSpPr>
            <a:spLocks noGrp="1"/>
          </p:cNvSpPr>
          <p:nvPr>
            <p:ph type="title"/>
          </p:nvPr>
        </p:nvSpPr>
        <p:spPr/>
        <p:txBody>
          <a:bodyPr/>
          <a:lstStyle/>
          <a:p>
            <a:r>
              <a:rPr lang="en-US" dirty="0" err="1"/>
              <a:t>RVT</a:t>
            </a:r>
            <a:r>
              <a:rPr lang="en-US" dirty="0"/>
              <a:t> Cont.</a:t>
            </a:r>
          </a:p>
        </p:txBody>
      </p:sp>
      <p:sp>
        <p:nvSpPr>
          <p:cNvPr id="3" name="Content Placeholder 2">
            <a:extLst>
              <a:ext uri="{FF2B5EF4-FFF2-40B4-BE49-F238E27FC236}">
                <a16:creationId xmlns:a16="http://schemas.microsoft.com/office/drawing/2014/main" id="{3B908D98-BE9A-2856-5B30-673FDBCBD08A}"/>
              </a:ext>
            </a:extLst>
          </p:cNvPr>
          <p:cNvSpPr>
            <a:spLocks noGrp="1"/>
          </p:cNvSpPr>
          <p:nvPr>
            <p:ph idx="1"/>
          </p:nvPr>
        </p:nvSpPr>
        <p:spPr/>
        <p:txBody>
          <a:bodyPr>
            <a:normAutofit fontScale="92500" lnSpcReduction="20000"/>
          </a:bodyPr>
          <a:lstStyle/>
          <a:p>
            <a:r>
              <a:rPr lang="en-US" dirty="0"/>
              <a:t>Disorders that can benefit</a:t>
            </a:r>
          </a:p>
          <a:p>
            <a:pPr lvl="1"/>
            <a:r>
              <a:rPr lang="en-US" dirty="0"/>
              <a:t>Vocal fatigue</a:t>
            </a:r>
          </a:p>
          <a:p>
            <a:pPr lvl="1"/>
            <a:r>
              <a:rPr lang="en-US" dirty="0" err="1"/>
              <a:t>MTD</a:t>
            </a:r>
            <a:endParaRPr lang="en-US" dirty="0"/>
          </a:p>
          <a:p>
            <a:pPr lvl="1"/>
            <a:r>
              <a:rPr lang="en-US" dirty="0"/>
              <a:t>Glottic insufficiency</a:t>
            </a:r>
          </a:p>
          <a:p>
            <a:pPr lvl="2"/>
            <a:r>
              <a:rPr lang="en-US" dirty="0"/>
              <a:t>Nodules, polyps, granuloma, cysts, etc.</a:t>
            </a:r>
          </a:p>
          <a:p>
            <a:pPr lvl="1"/>
            <a:r>
              <a:rPr lang="en-US" dirty="0"/>
              <a:t>VF mismatch</a:t>
            </a:r>
          </a:p>
          <a:p>
            <a:pPr lvl="2"/>
            <a:r>
              <a:rPr lang="en-US" dirty="0"/>
              <a:t>Hyper/Hypofunction </a:t>
            </a:r>
          </a:p>
          <a:p>
            <a:pPr lvl="1"/>
            <a:r>
              <a:rPr lang="en-US" dirty="0"/>
              <a:t>VF paresis</a:t>
            </a:r>
          </a:p>
          <a:p>
            <a:endParaRPr lang="en-US" dirty="0"/>
          </a:p>
        </p:txBody>
      </p:sp>
    </p:spTree>
    <p:extLst>
      <p:ext uri="{BB962C8B-B14F-4D97-AF65-F5344CB8AC3E}">
        <p14:creationId xmlns:p14="http://schemas.microsoft.com/office/powerpoint/2010/main" val="31212705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C2AD1-DF44-BF1F-640F-768F8955FD6A}"/>
              </a:ext>
            </a:extLst>
          </p:cNvPr>
          <p:cNvSpPr>
            <a:spLocks noGrp="1"/>
          </p:cNvSpPr>
          <p:nvPr>
            <p:ph type="title"/>
          </p:nvPr>
        </p:nvSpPr>
        <p:spPr/>
        <p:txBody>
          <a:bodyPr/>
          <a:lstStyle/>
          <a:p>
            <a:r>
              <a:rPr lang="en-US" dirty="0" err="1"/>
              <a:t>RVT</a:t>
            </a:r>
            <a:r>
              <a:rPr lang="en-US" dirty="0"/>
              <a:t> Demonstration</a:t>
            </a:r>
          </a:p>
        </p:txBody>
      </p:sp>
      <p:sp>
        <p:nvSpPr>
          <p:cNvPr id="3" name="Content Placeholder 2">
            <a:extLst>
              <a:ext uri="{FF2B5EF4-FFF2-40B4-BE49-F238E27FC236}">
                <a16:creationId xmlns:a16="http://schemas.microsoft.com/office/drawing/2014/main" id="{C9CCEB09-B505-1C2F-0910-B46D035A793D}"/>
              </a:ext>
            </a:extLst>
          </p:cNvPr>
          <p:cNvSpPr>
            <a:spLocks noGrp="1"/>
          </p:cNvSpPr>
          <p:nvPr>
            <p:ph idx="1"/>
          </p:nvPr>
        </p:nvSpPr>
        <p:spPr/>
        <p:txBody>
          <a:bodyPr>
            <a:normAutofit fontScale="92500" lnSpcReduction="10000"/>
          </a:bodyPr>
          <a:lstStyle/>
          <a:p>
            <a:r>
              <a:rPr lang="en-US" dirty="0"/>
              <a:t>Find nasal or oral resonance by using nasal sound or open/rounded vowels</a:t>
            </a:r>
          </a:p>
          <a:p>
            <a:pPr lvl="1"/>
            <a:r>
              <a:rPr lang="en-US" dirty="0"/>
              <a:t>Work up speech hierarchy (e.g. words, phrases, sentences, conversation) </a:t>
            </a:r>
          </a:p>
          <a:p>
            <a:r>
              <a:rPr lang="en-US" dirty="0"/>
              <a:t>Use of negative practice </a:t>
            </a:r>
          </a:p>
          <a:p>
            <a:r>
              <a:rPr lang="en-US" dirty="0"/>
              <a:t>Self-feedback through recordings </a:t>
            </a:r>
          </a:p>
          <a:p>
            <a:r>
              <a:rPr lang="en-US" dirty="0"/>
              <a:t>Add in suprasegmentals </a:t>
            </a:r>
          </a:p>
        </p:txBody>
      </p:sp>
    </p:spTree>
    <p:extLst>
      <p:ext uri="{BB962C8B-B14F-4D97-AF65-F5344CB8AC3E}">
        <p14:creationId xmlns:p14="http://schemas.microsoft.com/office/powerpoint/2010/main" val="327839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27E0A-07FD-D29E-EB15-CB044F12E13B}"/>
              </a:ext>
            </a:extLst>
          </p:cNvPr>
          <p:cNvSpPr>
            <a:spLocks noGrp="1"/>
          </p:cNvSpPr>
          <p:nvPr>
            <p:ph type="title"/>
          </p:nvPr>
        </p:nvSpPr>
        <p:spPr/>
        <p:txBody>
          <a:bodyPr/>
          <a:lstStyle/>
          <a:p>
            <a:r>
              <a:rPr lang="en-US" dirty="0"/>
              <a:t>Duration of Treatment</a:t>
            </a:r>
          </a:p>
        </p:txBody>
      </p:sp>
      <p:sp>
        <p:nvSpPr>
          <p:cNvPr id="3" name="Content Placeholder 2">
            <a:extLst>
              <a:ext uri="{FF2B5EF4-FFF2-40B4-BE49-F238E27FC236}">
                <a16:creationId xmlns:a16="http://schemas.microsoft.com/office/drawing/2014/main" id="{8D7ED695-ABDA-0C17-3360-5BBC25F81B24}"/>
              </a:ext>
            </a:extLst>
          </p:cNvPr>
          <p:cNvSpPr>
            <a:spLocks noGrp="1"/>
          </p:cNvSpPr>
          <p:nvPr>
            <p:ph idx="1"/>
          </p:nvPr>
        </p:nvSpPr>
        <p:spPr/>
        <p:txBody>
          <a:bodyPr>
            <a:normAutofit lnSpcReduction="10000"/>
          </a:bodyPr>
          <a:lstStyle/>
          <a:p>
            <a:r>
              <a:rPr lang="en-US" dirty="0"/>
              <a:t>According to research, an average of 5.32 sessions of voice therapy are needed before discharged can be considered  </a:t>
            </a:r>
          </a:p>
          <a:p>
            <a:pPr lvl="1"/>
            <a:r>
              <a:rPr lang="en-US" dirty="0"/>
              <a:t>Session durations ranged from 4.3 session for </a:t>
            </a:r>
            <a:r>
              <a:rPr lang="en-US" dirty="0" err="1"/>
              <a:t>presbyphonia</a:t>
            </a:r>
            <a:r>
              <a:rPr lang="en-US" dirty="0"/>
              <a:t> to 6.7 sessions for VF lesions  </a:t>
            </a:r>
          </a:p>
          <a:p>
            <a:pPr lvl="1"/>
            <a:r>
              <a:rPr lang="en-US" dirty="0"/>
              <a:t>This is not including voice protocols such as </a:t>
            </a:r>
            <a:r>
              <a:rPr lang="en-US" dirty="0" err="1"/>
              <a:t>LSVT</a:t>
            </a:r>
            <a:r>
              <a:rPr lang="en-US" dirty="0"/>
              <a:t> or SPEAK OUT!</a:t>
            </a:r>
          </a:p>
          <a:p>
            <a:endParaRPr lang="en-US" dirty="0"/>
          </a:p>
        </p:txBody>
      </p:sp>
      <p:sp>
        <p:nvSpPr>
          <p:cNvPr id="4" name="TextBox 3">
            <a:extLst>
              <a:ext uri="{FF2B5EF4-FFF2-40B4-BE49-F238E27FC236}">
                <a16:creationId xmlns:a16="http://schemas.microsoft.com/office/drawing/2014/main" id="{7E781E94-FDEC-164C-0B1C-F27275A41950}"/>
              </a:ext>
            </a:extLst>
          </p:cNvPr>
          <p:cNvSpPr txBox="1"/>
          <p:nvPr/>
        </p:nvSpPr>
        <p:spPr>
          <a:xfrm>
            <a:off x="457200" y="4431523"/>
            <a:ext cx="6934200" cy="707886"/>
          </a:xfrm>
          <a:prstGeom prst="rect">
            <a:avLst/>
          </a:prstGeom>
          <a:noFill/>
        </p:spPr>
        <p:txBody>
          <a:bodyPr wrap="square" rtlCol="0">
            <a:spAutoFit/>
          </a:bodyPr>
          <a:lstStyle/>
          <a:p>
            <a:r>
              <a:rPr lang="en-US" sz="1100" kern="100" dirty="0" err="1">
                <a:effectLst/>
                <a:ea typeface="Calibri" panose="020F0502020204030204" pitchFamily="34" charset="0"/>
                <a:cs typeface="Times New Roman" panose="02020603050405020304" pitchFamily="18" charset="0"/>
              </a:rPr>
              <a:t>Fujiki</a:t>
            </a:r>
            <a:r>
              <a:rPr lang="en-US" sz="1100" kern="100" dirty="0">
                <a:effectLst/>
                <a:ea typeface="Calibri" panose="020F0502020204030204" pitchFamily="34" charset="0"/>
                <a:cs typeface="Times New Roman" panose="02020603050405020304" pitchFamily="18" charset="0"/>
              </a:rPr>
              <a:t> R, </a:t>
            </a:r>
            <a:r>
              <a:rPr lang="en-US" sz="1100" kern="100" dirty="0" err="1">
                <a:effectLst/>
                <a:ea typeface="Calibri" panose="020F0502020204030204" pitchFamily="34" charset="0"/>
                <a:cs typeface="Times New Roman" panose="02020603050405020304" pitchFamily="18" charset="0"/>
              </a:rPr>
              <a:t>Thibeault</a:t>
            </a:r>
            <a:r>
              <a:rPr lang="en-US" sz="1100" kern="100" dirty="0">
                <a:effectLst/>
                <a:ea typeface="Calibri" panose="020F0502020204030204" pitchFamily="34" charset="0"/>
                <a:cs typeface="Times New Roman" panose="02020603050405020304" pitchFamily="18" charset="0"/>
              </a:rPr>
              <a:t> S.  Examining Therapy Durations in Adults with Voice Disorders.  </a:t>
            </a:r>
            <a:r>
              <a:rPr lang="en-US" sz="1100" i="1" kern="100" dirty="0">
                <a:effectLst/>
                <a:ea typeface="Calibri" panose="020F0502020204030204" pitchFamily="34" charset="0"/>
                <a:cs typeface="Times New Roman" panose="02020603050405020304" pitchFamily="18" charset="0"/>
              </a:rPr>
              <a:t>American Journal of Speech-Language Pathology.</a:t>
            </a:r>
            <a:r>
              <a:rPr lang="en-US" sz="1100" kern="100" dirty="0">
                <a:effectLst/>
                <a:ea typeface="Calibri" panose="020F0502020204030204" pitchFamily="34" charset="0"/>
                <a:cs typeface="Times New Roman" panose="02020603050405020304" pitchFamily="18" charset="0"/>
              </a:rPr>
              <a:t>  2023; 32 (4).  </a:t>
            </a:r>
          </a:p>
          <a:p>
            <a:endParaRPr lang="en-US" dirty="0"/>
          </a:p>
        </p:txBody>
      </p:sp>
    </p:spTree>
    <p:extLst>
      <p:ext uri="{BB962C8B-B14F-4D97-AF65-F5344CB8AC3E}">
        <p14:creationId xmlns:p14="http://schemas.microsoft.com/office/powerpoint/2010/main" val="3404102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D7E4D-71AC-C1AF-60C9-50924479493F}"/>
              </a:ext>
            </a:extLst>
          </p:cNvPr>
          <p:cNvSpPr>
            <a:spLocks noGrp="1"/>
          </p:cNvSpPr>
          <p:nvPr>
            <p:ph type="title"/>
          </p:nvPr>
        </p:nvSpPr>
        <p:spPr/>
        <p:txBody>
          <a:bodyPr/>
          <a:lstStyle/>
          <a:p>
            <a:r>
              <a:rPr lang="en-US" dirty="0"/>
              <a:t>How to Decide</a:t>
            </a:r>
          </a:p>
        </p:txBody>
      </p:sp>
      <p:graphicFrame>
        <p:nvGraphicFramePr>
          <p:cNvPr id="4" name="Content Placeholder 3">
            <a:extLst>
              <a:ext uri="{FF2B5EF4-FFF2-40B4-BE49-F238E27FC236}">
                <a16:creationId xmlns:a16="http://schemas.microsoft.com/office/drawing/2014/main" id="{0ECAB136-600F-3B4B-79FC-0BEC5FB52744}"/>
              </a:ext>
            </a:extLst>
          </p:cNvPr>
          <p:cNvGraphicFramePr>
            <a:graphicFrameLocks noGrp="1"/>
          </p:cNvGraphicFramePr>
          <p:nvPr>
            <p:ph idx="1"/>
            <p:extLst>
              <p:ext uri="{D42A27DB-BD31-4B8C-83A1-F6EECF244321}">
                <p14:modId xmlns:p14="http://schemas.microsoft.com/office/powerpoint/2010/main" val="1268963208"/>
              </p:ext>
            </p:extLst>
          </p:nvPr>
        </p:nvGraphicFramePr>
        <p:xfrm>
          <a:off x="457200" y="1200150"/>
          <a:ext cx="8229600" cy="265684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18908270"/>
                    </a:ext>
                  </a:extLst>
                </a:gridCol>
                <a:gridCol w="2743200">
                  <a:extLst>
                    <a:ext uri="{9D8B030D-6E8A-4147-A177-3AD203B41FA5}">
                      <a16:colId xmlns:a16="http://schemas.microsoft.com/office/drawing/2014/main" val="684061996"/>
                    </a:ext>
                  </a:extLst>
                </a:gridCol>
                <a:gridCol w="2743200">
                  <a:extLst>
                    <a:ext uri="{9D8B030D-6E8A-4147-A177-3AD203B41FA5}">
                      <a16:colId xmlns:a16="http://schemas.microsoft.com/office/drawing/2014/main" val="2889125667"/>
                    </a:ext>
                  </a:extLst>
                </a:gridCol>
              </a:tblGrid>
              <a:tr h="370840">
                <a:tc>
                  <a:txBody>
                    <a:bodyPr/>
                    <a:lstStyle/>
                    <a:p>
                      <a:r>
                        <a:rPr lang="en-US" dirty="0" err="1"/>
                        <a:t>SOVTE</a:t>
                      </a:r>
                      <a:endParaRPr lang="en-US" dirty="0"/>
                    </a:p>
                  </a:txBody>
                  <a:tcPr/>
                </a:tc>
                <a:tc>
                  <a:txBody>
                    <a:bodyPr/>
                    <a:lstStyle/>
                    <a:p>
                      <a:r>
                        <a:rPr lang="en-US" dirty="0"/>
                        <a:t>VFE</a:t>
                      </a:r>
                    </a:p>
                  </a:txBody>
                  <a:tcPr/>
                </a:tc>
                <a:tc>
                  <a:txBody>
                    <a:bodyPr/>
                    <a:lstStyle/>
                    <a:p>
                      <a:r>
                        <a:rPr lang="en-US" dirty="0" err="1"/>
                        <a:t>RVT</a:t>
                      </a:r>
                      <a:endParaRPr lang="en-US" dirty="0"/>
                    </a:p>
                  </a:txBody>
                  <a:tcPr/>
                </a:tc>
                <a:extLst>
                  <a:ext uri="{0D108BD9-81ED-4DB2-BD59-A6C34878D82A}">
                    <a16:rowId xmlns:a16="http://schemas.microsoft.com/office/drawing/2014/main" val="3772971413"/>
                  </a:ext>
                </a:extLst>
              </a:tr>
              <a:tr h="370840">
                <a:tc>
                  <a:txBody>
                    <a:bodyPr/>
                    <a:lstStyle/>
                    <a:p>
                      <a:r>
                        <a:rPr lang="en-US" dirty="0"/>
                        <a:t>-If patient has a rough, hoarse, or gravely voice</a:t>
                      </a:r>
                    </a:p>
                    <a:p>
                      <a:r>
                        <a:rPr lang="en-US" dirty="0"/>
                        <a:t>-If patient has muscle tension, hyper/hypo function, glottic insufficiency, VF paresis </a:t>
                      </a:r>
                    </a:p>
                    <a:p>
                      <a:r>
                        <a:rPr lang="en-US" dirty="0"/>
                        <a:t>-If voicing improves with the use of </a:t>
                      </a:r>
                      <a:r>
                        <a:rPr lang="en-US" dirty="0" err="1"/>
                        <a:t>SOVTE</a:t>
                      </a:r>
                      <a:endParaRPr lang="en-US" dirty="0"/>
                    </a:p>
                  </a:txBody>
                  <a:tcPr/>
                </a:tc>
                <a:tc>
                  <a:txBody>
                    <a:bodyPr/>
                    <a:lstStyle/>
                    <a:p>
                      <a:r>
                        <a:rPr lang="en-US" dirty="0"/>
                        <a:t>-If patient has a rough, hoarse, or gravely voice</a:t>
                      </a:r>
                    </a:p>
                    <a:p>
                      <a:r>
                        <a:rPr lang="en-US" dirty="0"/>
                        <a:t>-If patient has muscle tension, glottic insufficiency, VF paresis</a:t>
                      </a:r>
                    </a:p>
                    <a:p>
                      <a:r>
                        <a:rPr lang="en-US" dirty="0"/>
                        <a:t>-If voicing improves with the use of </a:t>
                      </a:r>
                      <a:r>
                        <a:rPr lang="en-US" dirty="0" err="1"/>
                        <a:t>SOVTE</a:t>
                      </a:r>
                      <a:endParaRPr lang="en-US" dirty="0"/>
                    </a:p>
                  </a:txBody>
                  <a:tcPr/>
                </a:tc>
                <a:tc>
                  <a:txBody>
                    <a:bodyPr/>
                    <a:lstStyle/>
                    <a:p>
                      <a:r>
                        <a:rPr lang="en-US" dirty="0"/>
                        <a:t>-If patient has a breathy, weak, back focused voice</a:t>
                      </a:r>
                    </a:p>
                    <a:p>
                      <a:r>
                        <a:rPr lang="en-US" dirty="0"/>
                        <a:t>-If patient has muscle tension, hyperfunction, glottic insufficiency, VF paresis</a:t>
                      </a:r>
                    </a:p>
                    <a:p>
                      <a:r>
                        <a:rPr lang="en-US" dirty="0"/>
                        <a:t>-If voicing improves with a strong, forward focus hum </a:t>
                      </a:r>
                    </a:p>
                  </a:txBody>
                  <a:tcPr/>
                </a:tc>
                <a:extLst>
                  <a:ext uri="{0D108BD9-81ED-4DB2-BD59-A6C34878D82A}">
                    <a16:rowId xmlns:a16="http://schemas.microsoft.com/office/drawing/2014/main" val="612158871"/>
                  </a:ext>
                </a:extLst>
              </a:tr>
            </a:tbl>
          </a:graphicData>
        </a:graphic>
      </p:graphicFrame>
    </p:spTree>
    <p:extLst>
      <p:ext uri="{BB962C8B-B14F-4D97-AF65-F5344CB8AC3E}">
        <p14:creationId xmlns:p14="http://schemas.microsoft.com/office/powerpoint/2010/main" val="2131761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a:t>Designation Statement</a:t>
            </a:r>
          </a:p>
        </p:txBody>
      </p:sp>
      <p:sp>
        <p:nvSpPr>
          <p:cNvPr id="5123" name="Content Placeholder 2"/>
          <p:cNvSpPr>
            <a:spLocks noGrp="1"/>
          </p:cNvSpPr>
          <p:nvPr>
            <p:ph idx="1"/>
          </p:nvPr>
        </p:nvSpPr>
        <p:spPr/>
        <p:txBody>
          <a:bodyPr>
            <a:normAutofit fontScale="55000" lnSpcReduction="20000"/>
          </a:bodyPr>
          <a:lstStyle/>
          <a:p>
            <a:r>
              <a:rPr lang="en-US" altLang="en-US" dirty="0"/>
              <a:t>It is St. Luke’s University Health Network policy to ensure balance, independence, objectivity and scientific rigor in all of our sponsored educational programs.  Faculty and all others who have the ability to control the content of continuing medical education activities sponsored by the St. Luke’s Hospital &amp; Health Network are expected to disclose to the audience whether they do or do not have any real or apparent conflict(s) of interest or other relationships related to the content of their presentation(s).</a:t>
            </a:r>
          </a:p>
          <a:p>
            <a:endParaRPr lang="en-US" altLang="en-US" dirty="0"/>
          </a:p>
          <a:p>
            <a:r>
              <a:rPr lang="en-US" altLang="en-US" dirty="0"/>
              <a:t>The St. Luke’s University Health Network is accredited by the Pennsylvania Medical Society to provide continuing medical education for physicians.</a:t>
            </a:r>
          </a:p>
          <a:p>
            <a:endParaRPr lang="en-US" altLang="en-US" dirty="0"/>
          </a:p>
          <a:p>
            <a:r>
              <a:rPr lang="en-US" altLang="en-US" dirty="0"/>
              <a:t>The St. Luke’s University Health Network designates this live educational activity for a maximum of  1  AMA PRA Category 1 Credits™.  Physicians should only claim credits commensurate to the extent of their participation on the activity.</a:t>
            </a:r>
          </a:p>
          <a:p>
            <a:endParaRPr lang="en-US" altLang="en-US" dirty="0"/>
          </a:p>
        </p:txBody>
      </p:sp>
      <p:sp>
        <p:nvSpPr>
          <p:cNvPr id="5124" name="Slide Number Placeholder 5"/>
          <p:cNvSpPr>
            <a:spLocks noGrp="1"/>
          </p:cNvSpPr>
          <p:nvPr>
            <p:ph type="sldNum" sz="quarter" idx="10"/>
          </p:nvPr>
        </p:nvSpPr>
        <p:spPr/>
        <p:txBody>
          <a:bodyPr/>
          <a:lstStyle>
            <a:lvl1pPr eaLnBrk="0" hangingPunct="0">
              <a:defRPr>
                <a:solidFill>
                  <a:schemeClr val="tx1"/>
                </a:solidFill>
                <a:latin typeface="Arial" pitchFamily="34" charset="0"/>
                <a:ea typeface="Geneva" charset="-128"/>
              </a:defRPr>
            </a:lvl1pPr>
            <a:lvl2pPr marL="742950" indent="-285750" eaLnBrk="0" hangingPunct="0">
              <a:defRPr>
                <a:solidFill>
                  <a:schemeClr val="tx1"/>
                </a:solidFill>
                <a:latin typeface="Arial" pitchFamily="34" charset="0"/>
                <a:ea typeface="Geneva" charset="-128"/>
              </a:defRPr>
            </a:lvl2pPr>
            <a:lvl3pPr marL="1143000" indent="-228600" eaLnBrk="0" hangingPunct="0">
              <a:defRPr>
                <a:solidFill>
                  <a:schemeClr val="tx1"/>
                </a:solidFill>
                <a:latin typeface="Arial" pitchFamily="34" charset="0"/>
                <a:ea typeface="Geneva" charset="-128"/>
              </a:defRPr>
            </a:lvl3pPr>
            <a:lvl4pPr marL="1600200" indent="-228600" eaLnBrk="0" hangingPunct="0">
              <a:defRPr>
                <a:solidFill>
                  <a:schemeClr val="tx1"/>
                </a:solidFill>
                <a:latin typeface="Arial" pitchFamily="34" charset="0"/>
                <a:ea typeface="Geneva" charset="-128"/>
              </a:defRPr>
            </a:lvl4pPr>
            <a:lvl5pPr marL="2057400" indent="-228600" eaLnBrk="0" hangingPunct="0">
              <a:defRPr>
                <a:solidFill>
                  <a:schemeClr val="tx1"/>
                </a:solidFill>
                <a:latin typeface="Arial" pitchFamily="34" charset="0"/>
                <a:ea typeface="Geneva" charset="-128"/>
              </a:defRPr>
            </a:lvl5pPr>
            <a:lvl6pPr marL="2514600" indent="-228600" eaLnBrk="0" fontAlgn="base" hangingPunct="0">
              <a:spcBef>
                <a:spcPct val="0"/>
              </a:spcBef>
              <a:spcAft>
                <a:spcPct val="0"/>
              </a:spcAft>
              <a:defRPr>
                <a:solidFill>
                  <a:schemeClr val="tx1"/>
                </a:solidFill>
                <a:latin typeface="Arial" pitchFamily="34" charset="0"/>
                <a:ea typeface="Geneva" charset="-128"/>
              </a:defRPr>
            </a:lvl6pPr>
            <a:lvl7pPr marL="2971800" indent="-228600" eaLnBrk="0" fontAlgn="base" hangingPunct="0">
              <a:spcBef>
                <a:spcPct val="0"/>
              </a:spcBef>
              <a:spcAft>
                <a:spcPct val="0"/>
              </a:spcAft>
              <a:defRPr>
                <a:solidFill>
                  <a:schemeClr val="tx1"/>
                </a:solidFill>
                <a:latin typeface="Arial" pitchFamily="34" charset="0"/>
                <a:ea typeface="Geneva" charset="-128"/>
              </a:defRPr>
            </a:lvl7pPr>
            <a:lvl8pPr marL="3429000" indent="-228600" eaLnBrk="0" fontAlgn="base" hangingPunct="0">
              <a:spcBef>
                <a:spcPct val="0"/>
              </a:spcBef>
              <a:spcAft>
                <a:spcPct val="0"/>
              </a:spcAft>
              <a:defRPr>
                <a:solidFill>
                  <a:schemeClr val="tx1"/>
                </a:solidFill>
                <a:latin typeface="Arial" pitchFamily="34" charset="0"/>
                <a:ea typeface="Geneva" charset="-128"/>
              </a:defRPr>
            </a:lvl8pPr>
            <a:lvl9pPr marL="3886200" indent="-228600" eaLnBrk="0" fontAlgn="base" hangingPunct="0">
              <a:spcBef>
                <a:spcPct val="0"/>
              </a:spcBef>
              <a:spcAft>
                <a:spcPct val="0"/>
              </a:spcAft>
              <a:defRPr>
                <a:solidFill>
                  <a:schemeClr val="tx1"/>
                </a:solidFill>
                <a:latin typeface="Arial" pitchFamily="34" charset="0"/>
                <a:ea typeface="Geneva" charset="-128"/>
              </a:defRPr>
            </a:lvl9pPr>
          </a:lstStyle>
          <a:p>
            <a:r>
              <a:rPr lang="en-US" altLang="en-US"/>
              <a:t>2</a:t>
            </a:r>
          </a:p>
        </p:txBody>
      </p:sp>
    </p:spTree>
    <p:extLst>
      <p:ext uri="{BB962C8B-B14F-4D97-AF65-F5344CB8AC3E}">
        <p14:creationId xmlns:p14="http://schemas.microsoft.com/office/powerpoint/2010/main" val="2822806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B546F-117F-EB1A-EBD7-638C876D1C97}"/>
              </a:ext>
            </a:extLst>
          </p:cNvPr>
          <p:cNvSpPr>
            <a:spLocks noGrp="1"/>
          </p:cNvSpPr>
          <p:nvPr>
            <p:ph type="title"/>
          </p:nvPr>
        </p:nvSpPr>
        <p:spPr/>
        <p:txBody>
          <a:bodyPr/>
          <a:lstStyle/>
          <a:p>
            <a:r>
              <a:rPr lang="en-US" dirty="0"/>
              <a:t>Case Scenario</a:t>
            </a:r>
          </a:p>
        </p:txBody>
      </p:sp>
      <p:sp>
        <p:nvSpPr>
          <p:cNvPr id="3" name="Content Placeholder 2">
            <a:extLst>
              <a:ext uri="{FF2B5EF4-FFF2-40B4-BE49-F238E27FC236}">
                <a16:creationId xmlns:a16="http://schemas.microsoft.com/office/drawing/2014/main" id="{457FB6AE-39E6-C80D-8119-76B5FA84A015}"/>
              </a:ext>
            </a:extLst>
          </p:cNvPr>
          <p:cNvSpPr>
            <a:spLocks noGrp="1"/>
          </p:cNvSpPr>
          <p:nvPr>
            <p:ph idx="1"/>
          </p:nvPr>
        </p:nvSpPr>
        <p:spPr/>
        <p:txBody>
          <a:bodyPr/>
          <a:lstStyle/>
          <a:p>
            <a:r>
              <a:rPr lang="en-US" dirty="0"/>
              <a:t>42 </a:t>
            </a:r>
            <a:r>
              <a:rPr lang="en-US" dirty="0" err="1"/>
              <a:t>y.o</a:t>
            </a:r>
            <a:r>
              <a:rPr lang="en-US" dirty="0"/>
              <a:t>. female </a:t>
            </a:r>
          </a:p>
          <a:p>
            <a:r>
              <a:rPr lang="en-US" dirty="0"/>
              <a:t>Kindergarten teacher</a:t>
            </a:r>
          </a:p>
          <a:p>
            <a:r>
              <a:rPr lang="en-US" dirty="0"/>
              <a:t>Sings in church choir </a:t>
            </a:r>
          </a:p>
          <a:p>
            <a:r>
              <a:rPr lang="en-US" dirty="0"/>
              <a:t>Vocal nodules resulting in vocal fatigue and hoarse vocal quality</a:t>
            </a:r>
          </a:p>
        </p:txBody>
      </p:sp>
    </p:spTree>
    <p:extLst>
      <p:ext uri="{BB962C8B-B14F-4D97-AF65-F5344CB8AC3E}">
        <p14:creationId xmlns:p14="http://schemas.microsoft.com/office/powerpoint/2010/main" val="42484305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A8AB2-9125-B3BB-B519-5601DB1CCC66}"/>
              </a:ext>
            </a:extLst>
          </p:cNvPr>
          <p:cNvSpPr>
            <a:spLocks noGrp="1"/>
          </p:cNvSpPr>
          <p:nvPr>
            <p:ph type="title"/>
          </p:nvPr>
        </p:nvSpPr>
        <p:spPr/>
        <p:txBody>
          <a:bodyPr/>
          <a:lstStyle/>
          <a:p>
            <a:r>
              <a:rPr lang="en-US" dirty="0"/>
              <a:t>Additional Resources</a:t>
            </a:r>
          </a:p>
        </p:txBody>
      </p:sp>
      <p:sp>
        <p:nvSpPr>
          <p:cNvPr id="3" name="Content Placeholder 2">
            <a:extLst>
              <a:ext uri="{FF2B5EF4-FFF2-40B4-BE49-F238E27FC236}">
                <a16:creationId xmlns:a16="http://schemas.microsoft.com/office/drawing/2014/main" id="{D69E0EE5-F633-0E43-6EB7-A830A70245A6}"/>
              </a:ext>
            </a:extLst>
          </p:cNvPr>
          <p:cNvSpPr>
            <a:spLocks noGrp="1"/>
          </p:cNvSpPr>
          <p:nvPr>
            <p:ph idx="1"/>
          </p:nvPr>
        </p:nvSpPr>
        <p:spPr/>
        <p:txBody>
          <a:bodyPr>
            <a:normAutofit fontScale="70000" lnSpcReduction="20000"/>
          </a:bodyPr>
          <a:lstStyle/>
          <a:p>
            <a:r>
              <a:rPr lang="en-US" dirty="0"/>
              <a:t>Websites</a:t>
            </a:r>
          </a:p>
          <a:p>
            <a:pPr lvl="1"/>
            <a:r>
              <a:rPr lang="en-US" dirty="0"/>
              <a:t>asha.org</a:t>
            </a:r>
          </a:p>
          <a:p>
            <a:pPr lvl="1"/>
            <a:r>
              <a:rPr lang="en-US" dirty="0"/>
              <a:t>A Tempo Voice Center</a:t>
            </a:r>
          </a:p>
          <a:p>
            <a:pPr lvl="2"/>
            <a:r>
              <a:rPr lang="en-US" dirty="0"/>
              <a:t>Christine Knickerbocker CCC-</a:t>
            </a:r>
            <a:r>
              <a:rPr lang="en-US" dirty="0" err="1"/>
              <a:t>SLP</a:t>
            </a:r>
            <a:endParaRPr lang="en-US" dirty="0"/>
          </a:p>
          <a:p>
            <a:r>
              <a:rPr lang="en-US" dirty="0"/>
              <a:t>YouTube Channels</a:t>
            </a:r>
          </a:p>
          <a:p>
            <a:pPr lvl="1"/>
            <a:r>
              <a:rPr lang="en-US" dirty="0"/>
              <a:t>Rejoice in Your Voice</a:t>
            </a:r>
          </a:p>
          <a:p>
            <a:pPr lvl="2"/>
            <a:r>
              <a:rPr lang="en-US" dirty="0"/>
              <a:t>Tricia </a:t>
            </a:r>
            <a:r>
              <a:rPr lang="en-US" dirty="0" err="1"/>
              <a:t>Leines</a:t>
            </a:r>
            <a:endParaRPr lang="en-US" dirty="0"/>
          </a:p>
          <a:p>
            <a:pPr lvl="1"/>
            <a:r>
              <a:rPr lang="en-US" dirty="0"/>
              <a:t>Melissa </a:t>
            </a:r>
            <a:r>
              <a:rPr lang="en-US" dirty="0" err="1"/>
              <a:t>Grassia</a:t>
            </a:r>
            <a:r>
              <a:rPr lang="en-US" dirty="0"/>
              <a:t> Chisholm CCC-</a:t>
            </a:r>
            <a:r>
              <a:rPr lang="en-US" dirty="0" err="1"/>
              <a:t>SLP</a:t>
            </a:r>
            <a:endParaRPr lang="en-US" dirty="0"/>
          </a:p>
          <a:p>
            <a:r>
              <a:rPr lang="en-US" dirty="0"/>
              <a:t>Books</a:t>
            </a:r>
          </a:p>
          <a:p>
            <a:pPr lvl="1"/>
            <a:r>
              <a:rPr lang="en-US" dirty="0"/>
              <a:t>The Science of the Singing Voice</a:t>
            </a:r>
          </a:p>
        </p:txBody>
      </p:sp>
    </p:spTree>
    <p:extLst>
      <p:ext uri="{BB962C8B-B14F-4D97-AF65-F5344CB8AC3E}">
        <p14:creationId xmlns:p14="http://schemas.microsoft.com/office/powerpoint/2010/main" val="5566230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1B3FC-6ECD-F911-315D-4422093CFC9F}"/>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1D44599A-9783-FC78-42AD-DC1D87E31896}"/>
              </a:ext>
            </a:extLst>
          </p:cNvPr>
          <p:cNvSpPr>
            <a:spLocks noGrp="1"/>
          </p:cNvSpPr>
          <p:nvPr>
            <p:ph idx="1"/>
          </p:nvPr>
        </p:nvSpPr>
        <p:spPr/>
        <p:txBody>
          <a:bodyPr/>
          <a:lstStyle/>
          <a:p>
            <a:r>
              <a:rPr lang="en-US" dirty="0"/>
              <a:t>Feel free to ask any questions now… </a:t>
            </a:r>
          </a:p>
          <a:p>
            <a:r>
              <a:rPr lang="en-US" dirty="0"/>
              <a:t>Or if questions arise later, please feel free to contact me at rachel.panick@sluhn.org</a:t>
            </a:r>
          </a:p>
        </p:txBody>
      </p:sp>
    </p:spTree>
    <p:extLst>
      <p:ext uri="{BB962C8B-B14F-4D97-AF65-F5344CB8AC3E}">
        <p14:creationId xmlns:p14="http://schemas.microsoft.com/office/powerpoint/2010/main" val="7179785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DC78B-64B8-286C-72EF-756B4A9C58AB}"/>
              </a:ext>
            </a:extLst>
          </p:cNvPr>
          <p:cNvSpPr>
            <a:spLocks noGrp="1"/>
          </p:cNvSpPr>
          <p:nvPr>
            <p:ph type="title"/>
          </p:nvPr>
        </p:nvSpPr>
        <p:spPr/>
        <p:txBody>
          <a:bodyPr/>
          <a:lstStyle/>
          <a:p>
            <a:r>
              <a:rPr lang="en-US" dirty="0"/>
              <a:t>Works Cited</a:t>
            </a:r>
          </a:p>
        </p:txBody>
      </p:sp>
      <p:sp>
        <p:nvSpPr>
          <p:cNvPr id="3" name="Content Placeholder 2">
            <a:extLst>
              <a:ext uri="{FF2B5EF4-FFF2-40B4-BE49-F238E27FC236}">
                <a16:creationId xmlns:a16="http://schemas.microsoft.com/office/drawing/2014/main" id="{BBA85B87-2D80-C267-7723-B9C4C9B9C870}"/>
              </a:ext>
            </a:extLst>
          </p:cNvPr>
          <p:cNvSpPr>
            <a:spLocks noGrp="1"/>
          </p:cNvSpPr>
          <p:nvPr>
            <p:ph idx="1"/>
          </p:nvPr>
        </p:nvSpPr>
        <p:spPr/>
        <p:txBody>
          <a:bodyPr/>
          <a:lstStyle/>
          <a:p>
            <a:r>
              <a:rPr lang="en-US" sz="1600" kern="100" dirty="0">
                <a:effectLst/>
                <a:ea typeface="Calibri" panose="020F0502020204030204" pitchFamily="34" charset="0"/>
                <a:cs typeface="Times New Roman" panose="02020603050405020304" pitchFamily="18" charset="0"/>
              </a:rPr>
              <a:t>Vermeulen R, Toit M, </a:t>
            </a:r>
            <a:r>
              <a:rPr lang="en-US" sz="1600" kern="100" dirty="0" err="1">
                <a:effectLst/>
                <a:ea typeface="Calibri" panose="020F0502020204030204" pitchFamily="34" charset="0"/>
                <a:cs typeface="Times New Roman" panose="02020603050405020304" pitchFamily="18" charset="0"/>
              </a:rPr>
              <a:t>Lierde</a:t>
            </a:r>
            <a:r>
              <a:rPr lang="en-US" sz="1600" kern="100" dirty="0">
                <a:effectLst/>
                <a:ea typeface="Calibri" panose="020F0502020204030204" pitchFamily="34" charset="0"/>
                <a:cs typeface="Times New Roman" panose="02020603050405020304" pitchFamily="18" charset="0"/>
              </a:rPr>
              <a:t> K, and Linde J.  The Effect of Vocal Hygiene Education Programs on Voice Quality in Professional Voice Users: A Systematic Review.  </a:t>
            </a:r>
            <a:r>
              <a:rPr lang="en-US" sz="1600" i="1" kern="100" dirty="0">
                <a:effectLst/>
                <a:ea typeface="Calibri" panose="020F0502020204030204" pitchFamily="34" charset="0"/>
                <a:cs typeface="Times New Roman" panose="02020603050405020304" pitchFamily="18" charset="0"/>
              </a:rPr>
              <a:t>Journal of Speech, Language, and Hearing Research.</a:t>
            </a:r>
            <a:r>
              <a:rPr lang="en-US" sz="1600" kern="100" dirty="0">
                <a:effectLst/>
                <a:ea typeface="Calibri" panose="020F0502020204030204" pitchFamily="34" charset="0"/>
                <a:cs typeface="Times New Roman" panose="02020603050405020304" pitchFamily="18" charset="0"/>
              </a:rPr>
              <a:t>  2022; 65 (12). </a:t>
            </a:r>
          </a:p>
          <a:p>
            <a:r>
              <a:rPr lang="en-US" sz="1600" kern="100" dirty="0" err="1">
                <a:effectLst/>
                <a:ea typeface="Calibri" panose="020F0502020204030204" pitchFamily="34" charset="0"/>
                <a:cs typeface="Times New Roman" panose="02020603050405020304" pitchFamily="18" charset="0"/>
              </a:rPr>
              <a:t>Meerschman</a:t>
            </a:r>
            <a:r>
              <a:rPr lang="en-US" sz="1600" kern="100" dirty="0">
                <a:effectLst/>
                <a:ea typeface="Calibri" panose="020F0502020204030204" pitchFamily="34" charset="0"/>
                <a:cs typeface="Times New Roman" panose="02020603050405020304" pitchFamily="18" charset="0"/>
              </a:rPr>
              <a:t> I, Van </a:t>
            </a:r>
            <a:r>
              <a:rPr lang="en-US" sz="1600" kern="100" dirty="0" err="1">
                <a:effectLst/>
                <a:ea typeface="Calibri" panose="020F0502020204030204" pitchFamily="34" charset="0"/>
                <a:cs typeface="Times New Roman" panose="02020603050405020304" pitchFamily="18" charset="0"/>
              </a:rPr>
              <a:t>Lierde</a:t>
            </a:r>
            <a:r>
              <a:rPr lang="en-US" sz="1600" kern="100" dirty="0">
                <a:effectLst/>
                <a:ea typeface="Calibri" panose="020F0502020204030204" pitchFamily="34" charset="0"/>
                <a:cs typeface="Times New Roman" panose="02020603050405020304" pitchFamily="18" charset="0"/>
              </a:rPr>
              <a:t> K, Gonzales Redman Y, et al.  Immediate Effects of a Semi-Occluded Water Resistance Ventilation Mask on Objective and Subjective Vocal Outcomes in Musical Theater Students.  </a:t>
            </a:r>
            <a:r>
              <a:rPr lang="en-US" sz="1600" i="1" kern="100" dirty="0">
                <a:effectLst/>
                <a:ea typeface="Calibri" panose="020F0502020204030204" pitchFamily="34" charset="0"/>
                <a:cs typeface="Times New Roman" panose="02020603050405020304" pitchFamily="18" charset="0"/>
              </a:rPr>
              <a:t>Journal of Speech, Language, and Hearing Research.</a:t>
            </a:r>
            <a:r>
              <a:rPr lang="en-US" sz="1600" kern="100" dirty="0">
                <a:effectLst/>
                <a:ea typeface="Calibri" panose="020F0502020204030204" pitchFamily="34" charset="0"/>
                <a:cs typeface="Times New Roman" panose="02020603050405020304" pitchFamily="18" charset="0"/>
              </a:rPr>
              <a:t>  2020; 63 (3).</a:t>
            </a:r>
          </a:p>
          <a:p>
            <a:r>
              <a:rPr lang="en-US" sz="1600" kern="100" dirty="0">
                <a:effectLst/>
                <a:ea typeface="Calibri" panose="020F0502020204030204" pitchFamily="34" charset="0"/>
                <a:cs typeface="Times New Roman" panose="02020603050405020304" pitchFamily="18" charset="0"/>
              </a:rPr>
              <a:t>Wu C, Chan R.  Effects of a 6-Week Straw Phonation in Water Exercise Program on the Aging Voice.  </a:t>
            </a:r>
            <a:r>
              <a:rPr lang="en-US" sz="1600" i="1" kern="100" dirty="0">
                <a:effectLst/>
                <a:ea typeface="Calibri" panose="020F0502020204030204" pitchFamily="34" charset="0"/>
                <a:cs typeface="Times New Roman" panose="02020603050405020304" pitchFamily="18" charset="0"/>
              </a:rPr>
              <a:t>Journal of Speech, Language, and Hearing Research</a:t>
            </a:r>
            <a:r>
              <a:rPr lang="en-US" sz="1600" kern="100" dirty="0">
                <a:effectLst/>
                <a:ea typeface="Calibri" panose="020F0502020204030204" pitchFamily="34" charset="0"/>
                <a:cs typeface="Times New Roman" panose="02020603050405020304" pitchFamily="18" charset="0"/>
              </a:rPr>
              <a:t>.  2020; 63 (4). </a:t>
            </a:r>
          </a:p>
          <a:p>
            <a:r>
              <a:rPr lang="en-US" sz="1600" kern="100" dirty="0">
                <a:effectLst/>
                <a:ea typeface="Calibri" panose="020F0502020204030204" pitchFamily="34" charset="0"/>
                <a:cs typeface="Times New Roman" panose="02020603050405020304" pitchFamily="18" charset="0"/>
              </a:rPr>
              <a:t>Angadi V, </a:t>
            </a:r>
            <a:r>
              <a:rPr lang="en-US" sz="1600" kern="100" dirty="0" err="1">
                <a:effectLst/>
                <a:ea typeface="Calibri" panose="020F0502020204030204" pitchFamily="34" charset="0"/>
                <a:cs typeface="Times New Roman" panose="02020603050405020304" pitchFamily="18" charset="0"/>
              </a:rPr>
              <a:t>Croake</a:t>
            </a:r>
            <a:r>
              <a:rPr lang="en-US" sz="1600" kern="100" dirty="0">
                <a:effectLst/>
                <a:ea typeface="Calibri" panose="020F0502020204030204" pitchFamily="34" charset="0"/>
                <a:cs typeface="Times New Roman" panose="02020603050405020304" pitchFamily="18" charset="0"/>
              </a:rPr>
              <a:t> D, Stemple J.  Effects of Vocal Function Exercises: A Systematic Review.  </a:t>
            </a:r>
            <a:r>
              <a:rPr lang="en-US" sz="1600" i="1" kern="100" dirty="0">
                <a:effectLst/>
                <a:ea typeface="Calibri" panose="020F0502020204030204" pitchFamily="34" charset="0"/>
                <a:cs typeface="Times New Roman" panose="02020603050405020304" pitchFamily="18" charset="0"/>
              </a:rPr>
              <a:t>Journal of Voice.  </a:t>
            </a:r>
            <a:r>
              <a:rPr lang="en-US" sz="1600" kern="100" dirty="0">
                <a:effectLst/>
                <a:ea typeface="Calibri" panose="020F0502020204030204" pitchFamily="34" charset="0"/>
                <a:cs typeface="Times New Roman" panose="02020603050405020304" pitchFamily="18" charset="0"/>
              </a:rPr>
              <a:t>2019; 33 (1).</a:t>
            </a:r>
          </a:p>
          <a:p>
            <a:r>
              <a:rPr lang="en-US" sz="1600" kern="100" dirty="0" err="1">
                <a:effectLst/>
                <a:ea typeface="Calibri" panose="020F0502020204030204" pitchFamily="34" charset="0"/>
                <a:cs typeface="Times New Roman" panose="02020603050405020304" pitchFamily="18" charset="0"/>
              </a:rPr>
              <a:t>Fujiki</a:t>
            </a:r>
            <a:r>
              <a:rPr lang="en-US" sz="1600" kern="100" dirty="0">
                <a:effectLst/>
                <a:ea typeface="Calibri" panose="020F0502020204030204" pitchFamily="34" charset="0"/>
                <a:cs typeface="Times New Roman" panose="02020603050405020304" pitchFamily="18" charset="0"/>
              </a:rPr>
              <a:t> R, </a:t>
            </a:r>
            <a:r>
              <a:rPr lang="en-US" sz="1600" kern="100" dirty="0" err="1">
                <a:effectLst/>
                <a:ea typeface="Calibri" panose="020F0502020204030204" pitchFamily="34" charset="0"/>
                <a:cs typeface="Times New Roman" panose="02020603050405020304" pitchFamily="18" charset="0"/>
              </a:rPr>
              <a:t>Thibeault</a:t>
            </a:r>
            <a:r>
              <a:rPr lang="en-US" sz="1600" kern="100" dirty="0">
                <a:effectLst/>
                <a:ea typeface="Calibri" panose="020F0502020204030204" pitchFamily="34" charset="0"/>
                <a:cs typeface="Times New Roman" panose="02020603050405020304" pitchFamily="18" charset="0"/>
              </a:rPr>
              <a:t> S.  Examining Therapy Durations in Adults with Voice Disorders.  </a:t>
            </a:r>
            <a:r>
              <a:rPr lang="en-US" sz="1600" i="1" kern="100" dirty="0">
                <a:effectLst/>
                <a:ea typeface="Calibri" panose="020F0502020204030204" pitchFamily="34" charset="0"/>
                <a:cs typeface="Times New Roman" panose="02020603050405020304" pitchFamily="18" charset="0"/>
              </a:rPr>
              <a:t>American Journal of Speech-Language Pathology.</a:t>
            </a:r>
            <a:r>
              <a:rPr lang="en-US" sz="1600" kern="100" dirty="0">
                <a:effectLst/>
                <a:ea typeface="Calibri" panose="020F0502020204030204" pitchFamily="34" charset="0"/>
                <a:cs typeface="Times New Roman" panose="02020603050405020304" pitchFamily="18" charset="0"/>
              </a:rPr>
              <a:t>  2023; 32 (4).  </a:t>
            </a:r>
          </a:p>
          <a:p>
            <a:endParaRPr lang="en-US" sz="1200" kern="100" dirty="0">
              <a:effectLst/>
              <a:ea typeface="Calibri" panose="020F0502020204030204" pitchFamily="34" charset="0"/>
              <a:cs typeface="Times New Roman" panose="02020603050405020304" pitchFamily="18" charset="0"/>
            </a:endParaRPr>
          </a:p>
          <a:p>
            <a:endParaRPr lang="en-US" sz="1200" kern="100" dirty="0">
              <a:effectLst/>
              <a:ea typeface="Calibri" panose="020F0502020204030204" pitchFamily="34" charset="0"/>
              <a:cs typeface="Times New Roman" panose="02020603050405020304" pitchFamily="18" charset="0"/>
            </a:endParaRPr>
          </a:p>
          <a:p>
            <a:endParaRPr lang="en-US" sz="1200" kern="100" dirty="0">
              <a:effectLst/>
              <a:ea typeface="Calibri" panose="020F0502020204030204" pitchFamily="34" charset="0"/>
              <a:cs typeface="Times New Roman" panose="02020603050405020304" pitchFamily="18" charset="0"/>
            </a:endParaRPr>
          </a:p>
          <a:p>
            <a:endParaRPr lang="en-US" sz="1200" kern="100" dirty="0">
              <a:effectLst/>
              <a:ea typeface="Calibri" panose="020F0502020204030204" pitchFamily="34" charset="0"/>
              <a:cs typeface="Times New Roman" panose="02020603050405020304" pitchFamily="18" charset="0"/>
            </a:endParaRPr>
          </a:p>
          <a:p>
            <a:endParaRPr lang="en-US" sz="1200" kern="1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40592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Disclosure Information</a:t>
            </a:r>
            <a:endParaRPr lang="en-US" dirty="0"/>
          </a:p>
        </p:txBody>
      </p:sp>
      <p:sp>
        <p:nvSpPr>
          <p:cNvPr id="3" name="Content Placeholder 2"/>
          <p:cNvSpPr>
            <a:spLocks noGrp="1"/>
          </p:cNvSpPr>
          <p:nvPr>
            <p:ph idx="1"/>
          </p:nvPr>
        </p:nvSpPr>
        <p:spPr/>
        <p:txBody>
          <a:bodyPr/>
          <a:lstStyle/>
          <a:p>
            <a:r>
              <a:rPr lang="en-US" dirty="0"/>
              <a:t>The Planners involved in this activity have no relevant financial relationships to disclose.</a:t>
            </a:r>
          </a:p>
          <a:p>
            <a:r>
              <a:rPr lang="en-US" dirty="0"/>
              <a:t>The Faculty/Presenters involved in this activity have no relevant financial relationships to disclose.</a:t>
            </a:r>
          </a:p>
        </p:txBody>
      </p:sp>
    </p:spTree>
    <p:extLst>
      <p:ext uri="{BB962C8B-B14F-4D97-AF65-F5344CB8AC3E}">
        <p14:creationId xmlns:p14="http://schemas.microsoft.com/office/powerpoint/2010/main" val="4152239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457200" y="1200150"/>
            <a:ext cx="8229600" cy="3124199"/>
          </a:xfrm>
        </p:spPr>
        <p:txBody>
          <a:bodyPr>
            <a:noAutofit/>
          </a:bodyPr>
          <a:lstStyle/>
          <a:p>
            <a:r>
              <a:rPr lang="en-US" sz="2300" dirty="0"/>
              <a:t>Discuss vocal therapy approaches including diaphragmatic breathing, </a:t>
            </a:r>
            <a:r>
              <a:rPr lang="en-US" sz="2300" dirty="0" err="1"/>
              <a:t>SOVTE</a:t>
            </a:r>
            <a:r>
              <a:rPr lang="en-US" sz="2300" dirty="0"/>
              <a:t>, VFE, and </a:t>
            </a:r>
            <a:r>
              <a:rPr lang="en-US" sz="2300" dirty="0" err="1"/>
              <a:t>RVT</a:t>
            </a:r>
            <a:endParaRPr lang="en-US" sz="2300" dirty="0"/>
          </a:p>
          <a:p>
            <a:r>
              <a:rPr lang="en-US" sz="2300" dirty="0"/>
              <a:t>Differentiate which treatment approach(es) is/are most appropriate for patient, given a case scenario</a:t>
            </a:r>
          </a:p>
          <a:p>
            <a:r>
              <a:rPr lang="en-US" sz="2300" dirty="0"/>
              <a:t>Describe how to convey the importance of vocal hygiene to patients to carry over into everyday life</a:t>
            </a:r>
          </a:p>
          <a:p>
            <a:r>
              <a:rPr lang="en-US" sz="2300" dirty="0"/>
              <a:t>Describe treatment approaches confidently with voice patients</a:t>
            </a:r>
          </a:p>
          <a:p>
            <a:r>
              <a:rPr lang="en-US" sz="2300" dirty="0"/>
              <a:t>Discriminate between a healthy voice and a non-healthy voice</a:t>
            </a:r>
          </a:p>
        </p:txBody>
      </p:sp>
    </p:spTree>
    <p:extLst>
      <p:ext uri="{BB962C8B-B14F-4D97-AF65-F5344CB8AC3E}">
        <p14:creationId xmlns:p14="http://schemas.microsoft.com/office/powerpoint/2010/main" val="849161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64E6-7508-F1B5-1191-1B4C195F5D00}"/>
              </a:ext>
            </a:extLst>
          </p:cNvPr>
          <p:cNvSpPr>
            <a:spLocks noGrp="1"/>
          </p:cNvSpPr>
          <p:nvPr>
            <p:ph type="title"/>
          </p:nvPr>
        </p:nvSpPr>
        <p:spPr/>
        <p:txBody>
          <a:bodyPr/>
          <a:lstStyle/>
          <a:p>
            <a:r>
              <a:rPr lang="en-US" dirty="0"/>
              <a:t>Vocal Anatomy Overview</a:t>
            </a:r>
          </a:p>
        </p:txBody>
      </p:sp>
      <p:sp>
        <p:nvSpPr>
          <p:cNvPr id="3" name="Content Placeholder 2">
            <a:extLst>
              <a:ext uri="{FF2B5EF4-FFF2-40B4-BE49-F238E27FC236}">
                <a16:creationId xmlns:a16="http://schemas.microsoft.com/office/drawing/2014/main" id="{2F33BFBF-FE64-DF73-79C1-FBB9418CA19A}"/>
              </a:ext>
            </a:extLst>
          </p:cNvPr>
          <p:cNvSpPr>
            <a:spLocks noGrp="1"/>
          </p:cNvSpPr>
          <p:nvPr>
            <p:ph idx="1"/>
          </p:nvPr>
        </p:nvSpPr>
        <p:spPr/>
        <p:txBody>
          <a:bodyPr>
            <a:normAutofit fontScale="92500" lnSpcReduction="20000"/>
          </a:bodyPr>
          <a:lstStyle/>
          <a:p>
            <a:r>
              <a:rPr lang="en-US" dirty="0"/>
              <a:t>Diaphragmatic breathing  </a:t>
            </a:r>
          </a:p>
          <a:p>
            <a:pPr lvl="1"/>
            <a:r>
              <a:rPr lang="en-US" dirty="0"/>
              <a:t>Abdominal muscles help move diaphragm and give you more power to empty your lungs</a:t>
            </a:r>
          </a:p>
          <a:p>
            <a:pPr lvl="1"/>
            <a:r>
              <a:rPr lang="en-US" dirty="0"/>
              <a:t>Allows for use of lungs at 100% capacity </a:t>
            </a:r>
          </a:p>
          <a:p>
            <a:pPr lvl="1"/>
            <a:r>
              <a:rPr lang="en-US" dirty="0"/>
              <a:t>Increases lung efficiency </a:t>
            </a:r>
          </a:p>
          <a:p>
            <a:pPr lvl="1"/>
            <a:r>
              <a:rPr lang="en-US" dirty="0"/>
              <a:t>Decreases muscular action and tension in shoulder girdle and laryngeal regions</a:t>
            </a:r>
          </a:p>
          <a:p>
            <a:pPr lvl="1"/>
            <a:r>
              <a:rPr lang="en-US" dirty="0"/>
              <a:t>Mechanical energy</a:t>
            </a:r>
          </a:p>
        </p:txBody>
      </p:sp>
    </p:spTree>
    <p:extLst>
      <p:ext uri="{BB962C8B-B14F-4D97-AF65-F5344CB8AC3E}">
        <p14:creationId xmlns:p14="http://schemas.microsoft.com/office/powerpoint/2010/main" val="3489116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601A8-9B14-20B7-4317-C25E3833856F}"/>
              </a:ext>
            </a:extLst>
          </p:cNvPr>
          <p:cNvSpPr>
            <a:spLocks noGrp="1"/>
          </p:cNvSpPr>
          <p:nvPr>
            <p:ph type="title"/>
          </p:nvPr>
        </p:nvSpPr>
        <p:spPr/>
        <p:txBody>
          <a:bodyPr/>
          <a:lstStyle/>
          <a:p>
            <a:r>
              <a:rPr lang="en-US" dirty="0"/>
              <a:t>Vocal Anatomy Cont.</a:t>
            </a:r>
          </a:p>
        </p:txBody>
      </p:sp>
      <p:sp>
        <p:nvSpPr>
          <p:cNvPr id="3" name="Content Placeholder 2">
            <a:extLst>
              <a:ext uri="{FF2B5EF4-FFF2-40B4-BE49-F238E27FC236}">
                <a16:creationId xmlns:a16="http://schemas.microsoft.com/office/drawing/2014/main" id="{C7F1A40D-DA0A-7518-1BA9-ADE2D7558DFD}"/>
              </a:ext>
            </a:extLst>
          </p:cNvPr>
          <p:cNvSpPr>
            <a:spLocks noGrp="1"/>
          </p:cNvSpPr>
          <p:nvPr>
            <p:ph idx="1"/>
          </p:nvPr>
        </p:nvSpPr>
        <p:spPr/>
        <p:txBody>
          <a:bodyPr/>
          <a:lstStyle/>
          <a:p>
            <a:r>
              <a:rPr lang="en-US" dirty="0"/>
              <a:t>Laryngeal Action </a:t>
            </a:r>
          </a:p>
          <a:p>
            <a:pPr lvl="1"/>
            <a:r>
              <a:rPr lang="en-US" dirty="0"/>
              <a:t>When subglottic pressure reaches 3-5 cm/H2O, vocal folds blow open</a:t>
            </a:r>
          </a:p>
          <a:p>
            <a:pPr lvl="1"/>
            <a:r>
              <a:rPr lang="en-US" dirty="0"/>
              <a:t>Wave like motion begins (anterior to posterior and superior to inferior)	</a:t>
            </a:r>
          </a:p>
          <a:p>
            <a:pPr lvl="1"/>
            <a:r>
              <a:rPr lang="en-US" dirty="0"/>
              <a:t>Acoustic energy </a:t>
            </a:r>
          </a:p>
          <a:p>
            <a:endParaRPr lang="en-US" dirty="0"/>
          </a:p>
        </p:txBody>
      </p:sp>
    </p:spTree>
    <p:extLst>
      <p:ext uri="{BB962C8B-B14F-4D97-AF65-F5344CB8AC3E}">
        <p14:creationId xmlns:p14="http://schemas.microsoft.com/office/powerpoint/2010/main" val="1208592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2B8E9-01C6-35D4-3234-622C7898CF5F}"/>
              </a:ext>
            </a:extLst>
          </p:cNvPr>
          <p:cNvSpPr>
            <a:spLocks noGrp="1"/>
          </p:cNvSpPr>
          <p:nvPr>
            <p:ph type="title"/>
          </p:nvPr>
        </p:nvSpPr>
        <p:spPr/>
        <p:txBody>
          <a:bodyPr/>
          <a:lstStyle/>
          <a:p>
            <a:r>
              <a:rPr lang="en-US" dirty="0"/>
              <a:t>Vocal Anatomy Cont.</a:t>
            </a:r>
          </a:p>
        </p:txBody>
      </p:sp>
      <p:sp>
        <p:nvSpPr>
          <p:cNvPr id="3" name="Content Placeholder 2">
            <a:extLst>
              <a:ext uri="{FF2B5EF4-FFF2-40B4-BE49-F238E27FC236}">
                <a16:creationId xmlns:a16="http://schemas.microsoft.com/office/drawing/2014/main" id="{0262807E-7AFB-CFEE-90CE-2ABAB8C249DE}"/>
              </a:ext>
            </a:extLst>
          </p:cNvPr>
          <p:cNvSpPr>
            <a:spLocks noGrp="1"/>
          </p:cNvSpPr>
          <p:nvPr>
            <p:ph idx="1"/>
          </p:nvPr>
        </p:nvSpPr>
        <p:spPr/>
        <p:txBody>
          <a:bodyPr/>
          <a:lstStyle/>
          <a:p>
            <a:r>
              <a:rPr lang="en-US" dirty="0"/>
              <a:t>Resonators </a:t>
            </a:r>
          </a:p>
          <a:p>
            <a:pPr lvl="1"/>
            <a:r>
              <a:rPr lang="en-US" dirty="0"/>
              <a:t>Structures include pharynx, velum, hard palate, tongue, sinuses </a:t>
            </a:r>
          </a:p>
          <a:p>
            <a:pPr lvl="1"/>
            <a:r>
              <a:rPr lang="en-US" dirty="0"/>
              <a:t>As acoustic energy (i.e. vibration) passes through resonators, sound can be shaped</a:t>
            </a:r>
          </a:p>
        </p:txBody>
      </p:sp>
    </p:spTree>
    <p:extLst>
      <p:ext uri="{BB962C8B-B14F-4D97-AF65-F5344CB8AC3E}">
        <p14:creationId xmlns:p14="http://schemas.microsoft.com/office/powerpoint/2010/main" val="366582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30E-73D6-C88A-F56A-645688CB1CBF}"/>
              </a:ext>
            </a:extLst>
          </p:cNvPr>
          <p:cNvSpPr>
            <a:spLocks noGrp="1"/>
          </p:cNvSpPr>
          <p:nvPr>
            <p:ph type="title"/>
          </p:nvPr>
        </p:nvSpPr>
        <p:spPr/>
        <p:txBody>
          <a:bodyPr/>
          <a:lstStyle/>
          <a:p>
            <a:r>
              <a:rPr lang="en-US" dirty="0"/>
              <a:t>Vocal Anatomy Cont.</a:t>
            </a:r>
          </a:p>
        </p:txBody>
      </p:sp>
      <p:sp>
        <p:nvSpPr>
          <p:cNvPr id="3" name="Content Placeholder 2">
            <a:extLst>
              <a:ext uri="{FF2B5EF4-FFF2-40B4-BE49-F238E27FC236}">
                <a16:creationId xmlns:a16="http://schemas.microsoft.com/office/drawing/2014/main" id="{08572BD5-36EC-1D85-B044-67817283C724}"/>
              </a:ext>
            </a:extLst>
          </p:cNvPr>
          <p:cNvSpPr>
            <a:spLocks noGrp="1"/>
          </p:cNvSpPr>
          <p:nvPr>
            <p:ph idx="1"/>
          </p:nvPr>
        </p:nvSpPr>
        <p:spPr/>
        <p:txBody>
          <a:bodyPr/>
          <a:lstStyle/>
          <a:p>
            <a:r>
              <a:rPr lang="en-US" dirty="0"/>
              <a:t>Articulators</a:t>
            </a:r>
          </a:p>
          <a:p>
            <a:pPr lvl="1"/>
            <a:r>
              <a:rPr lang="en-US" dirty="0"/>
              <a:t>Structures include velum, hard palate, tongue, cheeks, lips, teeth </a:t>
            </a:r>
          </a:p>
          <a:p>
            <a:pPr lvl="1"/>
            <a:r>
              <a:rPr lang="en-US" dirty="0"/>
              <a:t>Creates actual speech production </a:t>
            </a:r>
          </a:p>
          <a:p>
            <a:pPr lvl="1"/>
            <a:r>
              <a:rPr lang="en-US" dirty="0"/>
              <a:t>Important for both consonant and vowel sounds</a:t>
            </a:r>
          </a:p>
          <a:p>
            <a:pPr lvl="1"/>
            <a:endParaRPr lang="en-US" dirty="0"/>
          </a:p>
        </p:txBody>
      </p:sp>
    </p:spTree>
    <p:extLst>
      <p:ext uri="{BB962C8B-B14F-4D97-AF65-F5344CB8AC3E}">
        <p14:creationId xmlns:p14="http://schemas.microsoft.com/office/powerpoint/2010/main" val="12666854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E71C08EAF9A324F870F138F4120985A" ma:contentTypeVersion="12" ma:contentTypeDescription="Create a new document." ma:contentTypeScope="" ma:versionID="1a272c7103ed941ce354f0db0fed86a8">
  <xsd:schema xmlns:xsd="http://www.w3.org/2001/XMLSchema" xmlns:xs="http://www.w3.org/2001/XMLSchema" xmlns:p="http://schemas.microsoft.com/office/2006/metadata/properties" xmlns:ns2="240a6722-3a19-464f-b7f3-5cc0f38ab87d" xmlns:ns3="26c20447-2f6b-48f4-b640-7ac208de339c" targetNamespace="http://schemas.microsoft.com/office/2006/metadata/properties" ma:root="true" ma:fieldsID="d3ce445f9290f608321cbe2afac57412" ns2:_="" ns3:_="">
    <xsd:import namespace="240a6722-3a19-464f-b7f3-5cc0f38ab87d"/>
    <xsd:import namespace="26c20447-2f6b-48f4-b640-7ac208de339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0a6722-3a19-464f-b7f3-5cc0f38ab8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6c20447-2f6b-48f4-b640-7ac208de339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2C1271-C870-435E-B649-BEA9A8BC9E5C}">
  <ds:schemaRefs>
    <ds:schemaRef ds:uri="http://schemas.microsoft.com/sharepoint/v3/contenttype/forms"/>
  </ds:schemaRefs>
</ds:datastoreItem>
</file>

<file path=customXml/itemProps2.xml><?xml version="1.0" encoding="utf-8"?>
<ds:datastoreItem xmlns:ds="http://schemas.openxmlformats.org/officeDocument/2006/customXml" ds:itemID="{22B0A9DD-553D-4BDC-861B-CDB7DEF4DE1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05BA083-611F-4122-A3C4-55FB593CDA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0a6722-3a19-464f-b7f3-5cc0f38ab87d"/>
    <ds:schemaRef ds:uri="26c20447-2f6b-48f4-b640-7ac208de33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2e367f7-8194-49ff-9ea4-6cc686ce90ed}" enabled="1" method="Privileged" siteId="{ef4fd2f8-4c96-45ab-9b15-7831920f55cf}" removed="0"/>
</clbl:labelList>
</file>

<file path=docProps/app.xml><?xml version="1.0" encoding="utf-8"?>
<Properties xmlns="http://schemas.openxmlformats.org/officeDocument/2006/extended-properties" xmlns:vt="http://schemas.openxmlformats.org/officeDocument/2006/docPropsVTypes">
  <Template>OrthoPTRes</Template>
  <TotalTime>12089</TotalTime>
  <Words>1768</Words>
  <Application>Microsoft Office PowerPoint</Application>
  <PresentationFormat>On-screen Show (16:9)</PresentationFormat>
  <Paragraphs>186</Paragraphs>
  <Slides>33</Slides>
  <Notes>2</Notes>
  <HiddenSlides>0</HiddenSlides>
  <MMClips>1</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Custom Design</vt:lpstr>
      <vt:lpstr>Vocal Wellness and Therapeutic Approaches</vt:lpstr>
      <vt:lpstr>Continuing Medical Education Credit Information</vt:lpstr>
      <vt:lpstr>Designation Statement</vt:lpstr>
      <vt:lpstr>Disclosure Information</vt:lpstr>
      <vt:lpstr>Learning Objectives</vt:lpstr>
      <vt:lpstr>Vocal Anatomy Overview</vt:lpstr>
      <vt:lpstr>Vocal Anatomy Cont.</vt:lpstr>
      <vt:lpstr>Vocal Anatomy Cont.</vt:lpstr>
      <vt:lpstr>Vocal Anatomy Cont.</vt:lpstr>
      <vt:lpstr>Power Source Filter</vt:lpstr>
      <vt:lpstr>Vocal Hygiene</vt:lpstr>
      <vt:lpstr>Vocal Hygiene Cont.</vt:lpstr>
      <vt:lpstr>Professional Voice Users</vt:lpstr>
      <vt:lpstr>Semi Occluded Vocal Tract Exercises</vt:lpstr>
      <vt:lpstr>SOVTE History</vt:lpstr>
      <vt:lpstr>How it Works</vt:lpstr>
      <vt:lpstr>How it Works Cont. </vt:lpstr>
      <vt:lpstr>SOVTE Cont.</vt:lpstr>
      <vt:lpstr>SOVTE and Presbyphonia</vt:lpstr>
      <vt:lpstr>SOVTE in Treatment</vt:lpstr>
      <vt:lpstr>Demonstration</vt:lpstr>
      <vt:lpstr>Vocal Function Exercises</vt:lpstr>
      <vt:lpstr>VFE Cont.</vt:lpstr>
      <vt:lpstr>VFE Demonstration</vt:lpstr>
      <vt:lpstr>Resonant Voice Therapy</vt:lpstr>
      <vt:lpstr>RVT Cont.</vt:lpstr>
      <vt:lpstr>RVT Demonstration</vt:lpstr>
      <vt:lpstr>Duration of Treatment</vt:lpstr>
      <vt:lpstr>How to Decide</vt:lpstr>
      <vt:lpstr>Case Scenario</vt:lpstr>
      <vt:lpstr>Additional Resources</vt:lpstr>
      <vt:lpstr>Questions</vt:lpstr>
      <vt:lpstr>Works Cited</vt:lpstr>
    </vt:vector>
  </TitlesOfParts>
  <Company>St Luke's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Residency PPT Template</dc:title>
  <dc:creator>Steve Kareha</dc:creator>
  <cp:lastModifiedBy>Panick, Rachel</cp:lastModifiedBy>
  <cp:revision>94</cp:revision>
  <dcterms:created xsi:type="dcterms:W3CDTF">2013-05-03T03:00:51Z</dcterms:created>
  <dcterms:modified xsi:type="dcterms:W3CDTF">2024-08-01T11:46:30Z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Residency PPT Template</vt:lpwstr>
  </property>
  <property fmtid="{D5CDD505-2E9C-101B-9397-08002B2CF9AE}" pid="3" name="SlideDescription">
    <vt:lpwstr/>
  </property>
  <property fmtid="{D5CDD505-2E9C-101B-9397-08002B2CF9AE}" pid="4" name="ContentTypeId">
    <vt:lpwstr>0x0101005E71C08EAF9A324F870F138F4120985A</vt:lpwstr>
  </property>
  <property fmtid="{D5CDD505-2E9C-101B-9397-08002B2CF9AE}" pid="5" name="MSIP_Label_c2e367f7-8194-49ff-9ea4-6cc686ce90ed_Enabled">
    <vt:lpwstr>True</vt:lpwstr>
  </property>
  <property fmtid="{D5CDD505-2E9C-101B-9397-08002B2CF9AE}" pid="6" name="MSIP_Label_c2e367f7-8194-49ff-9ea4-6cc686ce90ed_SiteId">
    <vt:lpwstr>ef4fd2f8-4c96-45ab-9b15-7831920f55cf</vt:lpwstr>
  </property>
  <property fmtid="{D5CDD505-2E9C-101B-9397-08002B2CF9AE}" pid="7" name="MSIP_Label_c2e367f7-8194-49ff-9ea4-6cc686ce90ed_SetDate">
    <vt:lpwstr>2022-07-13T06:15:07Z</vt:lpwstr>
  </property>
  <property fmtid="{D5CDD505-2E9C-101B-9397-08002B2CF9AE}" pid="8" name="MSIP_Label_c2e367f7-8194-49ff-9ea4-6cc686ce90ed_Name">
    <vt:lpwstr>Confidential \ Health</vt:lpwstr>
  </property>
  <property fmtid="{D5CDD505-2E9C-101B-9397-08002B2CF9AE}" pid="9" name="MSIP_Label_c2e367f7-8194-49ff-9ea4-6cc686ce90ed_ActionId">
    <vt:lpwstr>38b136a5-8fea-433f-8959-da9419a21fea</vt:lpwstr>
  </property>
  <property fmtid="{D5CDD505-2E9C-101B-9397-08002B2CF9AE}" pid="10" name="MSIP_Label_c2e367f7-8194-49ff-9ea4-6cc686ce90ed_Removed">
    <vt:lpwstr>False</vt:lpwstr>
  </property>
  <property fmtid="{D5CDD505-2E9C-101B-9397-08002B2CF9AE}" pid="11" name="MSIP_Label_c2e367f7-8194-49ff-9ea4-6cc686ce90ed_Parent">
    <vt:lpwstr>1490281d-0219-42bc-a01e-8e95f4190402</vt:lpwstr>
  </property>
  <property fmtid="{D5CDD505-2E9C-101B-9397-08002B2CF9AE}" pid="12" name="MSIP_Label_c2e367f7-8194-49ff-9ea4-6cc686ce90ed_Extended_MSFT_Method">
    <vt:lpwstr>Standard</vt:lpwstr>
  </property>
  <property fmtid="{D5CDD505-2E9C-101B-9397-08002B2CF9AE}" pid="13" name="MSIP_Label_1490281d-0219-42bc-a01e-8e95f4190402_Enabled">
    <vt:lpwstr>True</vt:lpwstr>
  </property>
  <property fmtid="{D5CDD505-2E9C-101B-9397-08002B2CF9AE}" pid="14" name="MSIP_Label_1490281d-0219-42bc-a01e-8e95f4190402_SiteId">
    <vt:lpwstr>ef4fd2f8-4c96-45ab-9b15-7831920f55cf</vt:lpwstr>
  </property>
  <property fmtid="{D5CDD505-2E9C-101B-9397-08002B2CF9AE}" pid="15" name="MSIP_Label_1490281d-0219-42bc-a01e-8e95f4190402_SetDate">
    <vt:lpwstr>2022-07-13T06:15:07Z</vt:lpwstr>
  </property>
  <property fmtid="{D5CDD505-2E9C-101B-9397-08002B2CF9AE}" pid="16" name="MSIP_Label_1490281d-0219-42bc-a01e-8e95f4190402_Name">
    <vt:lpwstr>Confidential</vt:lpwstr>
  </property>
  <property fmtid="{D5CDD505-2E9C-101B-9397-08002B2CF9AE}" pid="17" name="MSIP_Label_1490281d-0219-42bc-a01e-8e95f4190402_ActionId">
    <vt:lpwstr>9e8460dd-52d9-4222-87e8-bdbbc4797480</vt:lpwstr>
  </property>
  <property fmtid="{D5CDD505-2E9C-101B-9397-08002B2CF9AE}" pid="18" name="MSIP_Label_1490281d-0219-42bc-a01e-8e95f4190402_Extended_MSFT_Method">
    <vt:lpwstr>Standard</vt:lpwstr>
  </property>
  <property fmtid="{D5CDD505-2E9C-101B-9397-08002B2CF9AE}" pid="19" name="Sensitivity">
    <vt:lpwstr>Confidential \ Health Confidential</vt:lpwstr>
  </property>
</Properties>
</file>