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4"/>
  </p:notesMasterIdLst>
  <p:handoutMasterIdLst>
    <p:handoutMasterId r:id="rId45"/>
  </p:handoutMasterIdLst>
  <p:sldIdLst>
    <p:sldId id="257" r:id="rId5"/>
    <p:sldId id="262" r:id="rId6"/>
    <p:sldId id="260" r:id="rId7"/>
    <p:sldId id="258" r:id="rId8"/>
    <p:sldId id="261" r:id="rId9"/>
    <p:sldId id="263" r:id="rId10"/>
    <p:sldId id="271" r:id="rId11"/>
    <p:sldId id="290" r:id="rId12"/>
    <p:sldId id="292" r:id="rId13"/>
    <p:sldId id="266" r:id="rId14"/>
    <p:sldId id="299" r:id="rId15"/>
    <p:sldId id="300" r:id="rId16"/>
    <p:sldId id="268" r:id="rId17"/>
    <p:sldId id="289" r:id="rId18"/>
    <p:sldId id="294" r:id="rId19"/>
    <p:sldId id="265" r:id="rId20"/>
    <p:sldId id="301" r:id="rId21"/>
    <p:sldId id="302" r:id="rId22"/>
    <p:sldId id="267" r:id="rId23"/>
    <p:sldId id="297" r:id="rId24"/>
    <p:sldId id="296" r:id="rId25"/>
    <p:sldId id="303" r:id="rId26"/>
    <p:sldId id="304" r:id="rId27"/>
    <p:sldId id="295" r:id="rId28"/>
    <p:sldId id="269" r:id="rId29"/>
    <p:sldId id="291" r:id="rId30"/>
    <p:sldId id="305" r:id="rId31"/>
    <p:sldId id="270" r:id="rId32"/>
    <p:sldId id="280" r:id="rId33"/>
    <p:sldId id="298" r:id="rId34"/>
    <p:sldId id="273" r:id="rId35"/>
    <p:sldId id="274" r:id="rId36"/>
    <p:sldId id="281" r:id="rId37"/>
    <p:sldId id="275" r:id="rId38"/>
    <p:sldId id="278" r:id="rId39"/>
    <p:sldId id="287" r:id="rId40"/>
    <p:sldId id="293" r:id="rId41"/>
    <p:sldId id="279" r:id="rId42"/>
    <p:sldId id="288"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A46B9-F630-4803-8041-CE5E7284FDE2}" v="24" dt="2024-08-30T14:59:46.507"/>
    <p1510:client id="{1BD43FFE-AD46-4930-BE26-1A3201FD534E}" v="31" dt="2024-08-29T14:00:27.748"/>
    <p1510:client id="{3B4CF062-13BC-4FA6-9960-FB58E64830A3}" v="700" dt="2024-08-30T01:04:41.368"/>
    <p1510:client id="{6A0316D0-3519-4837-8EA2-333B1401079B}" v="4" dt="2024-08-30T13:54:46.260"/>
    <p1510:client id="{7B129D22-5C27-4733-A7E0-00B1226CFFF2}" v="19" dt="2024-08-30T14:53:48.124"/>
    <p1510:client id="{999C5765-B2EC-4B49-A891-F1234AF53B05}" v="1" dt="2024-08-30T15:01:55.685"/>
    <p1510:client id="{D82D85DE-F33F-403B-B8CB-DB73670A0B6C}" v="179" dt="2024-08-30T13:41:24.930"/>
    <p1510:client id="{D8A45BA2-2F2B-4037-A4FD-CADEC3FFEC59}" v="31" dt="2024-08-29T14:07:5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erald.com/insight/search?q=Joy%20Smiley%20Zabal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merald.com/insight/search?q=Dianne%20Chamb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accommunity.net/caac_slp/aac-competenci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tinternetmodules.org/storage/ocali-ims-sites/ocali-ims-atim/documents/AAC_Feature_Matching_Overview.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ssistiveware.com/learn-aac/roadblock-aac-users-are-required-to-prove-themselv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These sound the same to me</a:t>
            </a:r>
          </a:p>
        </p:txBody>
      </p:sp>
      <p:sp>
        <p:nvSpPr>
          <p:cNvPr id="4" name="Slide Number Placeholder 3"/>
          <p:cNvSpPr>
            <a:spLocks noGrp="1"/>
          </p:cNvSpPr>
          <p:nvPr>
            <p:ph type="sldNum" sz="quarter" idx="5"/>
          </p:nvPr>
        </p:nvSpPr>
        <p:spPr/>
        <p:txBody>
          <a:bodyPr/>
          <a:lstStyle/>
          <a:p>
            <a:fld id="{7001D72F-D42B-45DA-A8F1-9FDF22A93D6F}" type="slidenum">
              <a:rPr lang="en-US" smtClean="0"/>
              <a:t>5</a:t>
            </a:fld>
            <a:endParaRPr lang="en-US"/>
          </a:p>
        </p:txBody>
      </p:sp>
    </p:spTree>
    <p:extLst>
      <p:ext uri="{BB962C8B-B14F-4D97-AF65-F5344CB8AC3E}">
        <p14:creationId xmlns:p14="http://schemas.microsoft.com/office/powerpoint/2010/main" val="261755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https://praacticalaac.org/praactical/finding-my-words-considerations-in-language-displays-and-organization/</a:t>
            </a:r>
          </a:p>
        </p:txBody>
      </p:sp>
      <p:sp>
        <p:nvSpPr>
          <p:cNvPr id="4" name="Slide Number Placeholder 3"/>
          <p:cNvSpPr>
            <a:spLocks noGrp="1"/>
          </p:cNvSpPr>
          <p:nvPr>
            <p:ph type="sldNum" sz="quarter" idx="5"/>
          </p:nvPr>
        </p:nvSpPr>
        <p:spPr/>
        <p:txBody>
          <a:bodyPr/>
          <a:lstStyle/>
          <a:p>
            <a:fld id="{7001D72F-D42B-45DA-A8F1-9FDF22A93D6F}" type="slidenum">
              <a:rPr lang="en-US" smtClean="0"/>
              <a:t>23</a:t>
            </a:fld>
            <a:endParaRPr lang="en-US"/>
          </a:p>
        </p:txBody>
      </p:sp>
    </p:spTree>
    <p:extLst>
      <p:ext uri="{BB962C8B-B14F-4D97-AF65-F5344CB8AC3E}">
        <p14:creationId xmlns:p14="http://schemas.microsoft.com/office/powerpoint/2010/main" val="10453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Need access to this thru university website</a:t>
            </a:r>
            <a:r>
              <a:rPr lang="en-US"/>
              <a:t> in order to read full article</a:t>
            </a:r>
          </a:p>
          <a:p>
            <a:r>
              <a:rPr lang="en-US">
                <a:hlinkClick r:id="rId3"/>
              </a:rPr>
              <a:t>Zabala, J.S.</a:t>
            </a:r>
            <a:r>
              <a:rPr lang="en-US"/>
              <a:t> (2020), "The SETT Framework: A Model for Selection and Use of Assistive Technology Tools and More", </a:t>
            </a:r>
            <a:r>
              <a:rPr lang="en-US">
                <a:hlinkClick r:id="rId4"/>
              </a:rPr>
              <a:t>Chambers, D.</a:t>
            </a:r>
            <a:r>
              <a:rPr lang="en-US"/>
              <a:t> (Ed.) </a:t>
            </a:r>
            <a:r>
              <a:rPr lang="en-US" i="1"/>
              <a:t>Assistive Technology to Support Inclusive Education</a:t>
            </a:r>
            <a:r>
              <a:rPr lang="en-US"/>
              <a:t> (</a:t>
            </a:r>
            <a:r>
              <a:rPr lang="en-US" i="1"/>
              <a:t>International Perspectives on Inclusive Education, Vol. 14</a:t>
            </a:r>
            <a:r>
              <a:rPr lang="en-US"/>
              <a:t>), Emerald Publishing Limited, Leeds, pp. 17-36</a:t>
            </a:r>
          </a:p>
        </p:txBody>
      </p:sp>
      <p:sp>
        <p:nvSpPr>
          <p:cNvPr id="4" name="Slide Number Placeholder 3"/>
          <p:cNvSpPr>
            <a:spLocks noGrp="1"/>
          </p:cNvSpPr>
          <p:nvPr>
            <p:ph type="sldNum" sz="quarter" idx="5"/>
          </p:nvPr>
        </p:nvSpPr>
        <p:spPr/>
        <p:txBody>
          <a:bodyPr/>
          <a:lstStyle/>
          <a:p>
            <a:fld id="{7001D72F-D42B-45DA-A8F1-9FDF22A93D6F}" type="slidenum">
              <a:rPr lang="en-US" smtClean="0"/>
              <a:t>24</a:t>
            </a:fld>
            <a:endParaRPr lang="en-US"/>
          </a:p>
        </p:txBody>
      </p:sp>
    </p:spTree>
    <p:extLst>
      <p:ext uri="{BB962C8B-B14F-4D97-AF65-F5344CB8AC3E}">
        <p14:creationId xmlns:p14="http://schemas.microsoft.com/office/powerpoint/2010/main" val="24202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Vocabulary and settings where communication is most motivating</a:t>
            </a:r>
          </a:p>
        </p:txBody>
      </p:sp>
      <p:sp>
        <p:nvSpPr>
          <p:cNvPr id="4" name="Slide Number Placeholder 3"/>
          <p:cNvSpPr>
            <a:spLocks noGrp="1"/>
          </p:cNvSpPr>
          <p:nvPr>
            <p:ph type="sldNum" sz="quarter" idx="5"/>
          </p:nvPr>
        </p:nvSpPr>
        <p:spPr/>
        <p:txBody>
          <a:bodyPr/>
          <a:lstStyle/>
          <a:p>
            <a:fld id="{7001D72F-D42B-45DA-A8F1-9FDF22A93D6F}" type="slidenum">
              <a:rPr lang="en-US" smtClean="0"/>
              <a:t>26</a:t>
            </a:fld>
            <a:endParaRPr lang="en-US"/>
          </a:p>
        </p:txBody>
      </p:sp>
    </p:spTree>
    <p:extLst>
      <p:ext uri="{BB962C8B-B14F-4D97-AF65-F5344CB8AC3E}">
        <p14:creationId xmlns:p14="http://schemas.microsoft.com/office/powerpoint/2010/main" val="54948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28</a:t>
            </a:fld>
            <a:endParaRPr lang="en-US"/>
          </a:p>
        </p:txBody>
      </p:sp>
    </p:spTree>
    <p:extLst>
      <p:ext uri="{BB962C8B-B14F-4D97-AF65-F5344CB8AC3E}">
        <p14:creationId xmlns:p14="http://schemas.microsoft.com/office/powerpoint/2010/main" val="89894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Need to define open ended vs direct cues</a:t>
            </a:r>
          </a:p>
          <a:p>
            <a:r>
              <a:rPr lang="en-US">
                <a:ea typeface="Calibri"/>
                <a:cs typeface="Calibri"/>
              </a:rPr>
              <a:t>Can talk about Hand under hand here </a:t>
            </a:r>
          </a:p>
        </p:txBody>
      </p:sp>
      <p:sp>
        <p:nvSpPr>
          <p:cNvPr id="4" name="Slide Number Placeholder 3"/>
          <p:cNvSpPr>
            <a:spLocks noGrp="1"/>
          </p:cNvSpPr>
          <p:nvPr>
            <p:ph type="sldNum" sz="quarter" idx="5"/>
          </p:nvPr>
        </p:nvSpPr>
        <p:spPr/>
        <p:txBody>
          <a:bodyPr/>
          <a:lstStyle/>
          <a:p>
            <a:fld id="{7001D72F-D42B-45DA-A8F1-9FDF22A93D6F}" type="slidenum">
              <a:rPr lang="en-US" smtClean="0"/>
              <a:t>32</a:t>
            </a:fld>
            <a:endParaRPr lang="en-US"/>
          </a:p>
        </p:txBody>
      </p:sp>
    </p:spTree>
    <p:extLst>
      <p:ext uri="{BB962C8B-B14F-4D97-AF65-F5344CB8AC3E}">
        <p14:creationId xmlns:p14="http://schemas.microsoft.com/office/powerpoint/2010/main" val="286567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https://aaccommunity.net/caac_slp/the-descriptive-teaching-method-and-aac/</a:t>
            </a:r>
          </a:p>
        </p:txBody>
      </p:sp>
      <p:sp>
        <p:nvSpPr>
          <p:cNvPr id="4" name="Slide Number Placeholder 3"/>
          <p:cNvSpPr>
            <a:spLocks noGrp="1"/>
          </p:cNvSpPr>
          <p:nvPr>
            <p:ph type="sldNum" sz="quarter" idx="5"/>
          </p:nvPr>
        </p:nvSpPr>
        <p:spPr/>
        <p:txBody>
          <a:bodyPr/>
          <a:lstStyle/>
          <a:p>
            <a:fld id="{7001D72F-D42B-45DA-A8F1-9FDF22A93D6F}" type="slidenum">
              <a:rPr lang="en-US" smtClean="0"/>
              <a:t>33</a:t>
            </a:fld>
            <a:endParaRPr lang="en-US"/>
          </a:p>
        </p:txBody>
      </p:sp>
    </p:spTree>
    <p:extLst>
      <p:ext uri="{BB962C8B-B14F-4D97-AF65-F5344CB8AC3E}">
        <p14:creationId xmlns:p14="http://schemas.microsoft.com/office/powerpoint/2010/main" val="182178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https://aaccommunity.net/caac_slp/aac-competencies/</a:t>
            </a:r>
            <a:endParaRPr lang="en-US"/>
          </a:p>
          <a:p>
            <a:endParaRPr lang="en-US">
              <a:ea typeface="Calibri"/>
              <a:cs typeface="Calibri"/>
            </a:endParaRPr>
          </a:p>
          <a:p>
            <a:r>
              <a:rPr lang="en-US">
                <a:ea typeface="Calibri"/>
                <a:cs typeface="Calibri"/>
              </a:rPr>
              <a:t>Mooney article</a:t>
            </a:r>
          </a:p>
        </p:txBody>
      </p:sp>
      <p:sp>
        <p:nvSpPr>
          <p:cNvPr id="4" name="Slide Number Placeholder 3"/>
          <p:cNvSpPr>
            <a:spLocks noGrp="1"/>
          </p:cNvSpPr>
          <p:nvPr>
            <p:ph type="sldNum" sz="quarter" idx="5"/>
          </p:nvPr>
        </p:nvSpPr>
        <p:spPr/>
        <p:txBody>
          <a:bodyPr/>
          <a:lstStyle/>
          <a:p>
            <a:fld id="{7001D72F-D42B-45DA-A8F1-9FDF22A93D6F}" type="slidenum">
              <a:rPr lang="en-US" smtClean="0"/>
              <a:t>34</a:t>
            </a:fld>
            <a:endParaRPr lang="en-US"/>
          </a:p>
        </p:txBody>
      </p:sp>
    </p:spTree>
    <p:extLst>
      <p:ext uri="{BB962C8B-B14F-4D97-AF65-F5344CB8AC3E}">
        <p14:creationId xmlns:p14="http://schemas.microsoft.com/office/powerpoint/2010/main" val="181853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people with complex communication needs expand their participation in societal activities, they will increasingly encounter individuals (e.g., store employees, cafe workers) who have had limited, if any, interactions with people who make use of AAC. The use of an introduction strategy on the AAC system (i.e., appropriate information about the individual’s means of communication, instructions on how the new partner can best communicate with the individual who uses AAC) is a common clinical recommendation"</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36</a:t>
            </a:fld>
            <a:endParaRPr lang="en-US"/>
          </a:p>
        </p:txBody>
      </p:sp>
    </p:spTree>
    <p:extLst>
      <p:ext uri="{BB962C8B-B14F-4D97-AF65-F5344CB8AC3E}">
        <p14:creationId xmlns:p14="http://schemas.microsoft.com/office/powerpoint/2010/main" val="46729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https://www.attainmentcompany.com/technology/gotalks/gotalk-20-lite-touch</a:t>
            </a:r>
          </a:p>
        </p:txBody>
      </p:sp>
      <p:sp>
        <p:nvSpPr>
          <p:cNvPr id="4" name="Slide Number Placeholder 3"/>
          <p:cNvSpPr>
            <a:spLocks noGrp="1"/>
          </p:cNvSpPr>
          <p:nvPr>
            <p:ph type="sldNum" sz="quarter" idx="5"/>
          </p:nvPr>
        </p:nvSpPr>
        <p:spPr/>
        <p:txBody>
          <a:bodyPr/>
          <a:lstStyle/>
          <a:p>
            <a:fld id="{7001D72F-D42B-45DA-A8F1-9FDF22A93D6F}" type="slidenum">
              <a:rPr lang="en-US" smtClean="0"/>
              <a:t>38</a:t>
            </a:fld>
            <a:endParaRPr lang="en-US"/>
          </a:p>
        </p:txBody>
      </p:sp>
    </p:spTree>
    <p:extLst>
      <p:ext uri="{BB962C8B-B14F-4D97-AF65-F5344CB8AC3E}">
        <p14:creationId xmlns:p14="http://schemas.microsoft.com/office/powerpoint/2010/main" val="348449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we need this slide?</a:t>
            </a:r>
          </a:p>
        </p:txBody>
      </p:sp>
      <p:sp>
        <p:nvSpPr>
          <p:cNvPr id="4" name="Slide Number Placeholder 3"/>
          <p:cNvSpPr>
            <a:spLocks noGrp="1"/>
          </p:cNvSpPr>
          <p:nvPr>
            <p:ph type="sldNum" sz="quarter" idx="5"/>
          </p:nvPr>
        </p:nvSpPr>
        <p:spPr/>
        <p:txBody>
          <a:bodyPr/>
          <a:lstStyle/>
          <a:p>
            <a:fld id="{7001D72F-D42B-45DA-A8F1-9FDF22A93D6F}" type="slidenum">
              <a:rPr lang="en-US" smtClean="0"/>
              <a:t>8</a:t>
            </a:fld>
            <a:endParaRPr lang="en-US"/>
          </a:p>
        </p:txBody>
      </p:sp>
    </p:spTree>
    <p:extLst>
      <p:ext uri="{BB962C8B-B14F-4D97-AF65-F5344CB8AC3E}">
        <p14:creationId xmlns:p14="http://schemas.microsoft.com/office/powerpoint/2010/main" val="57127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we need this slide?</a:t>
            </a:r>
          </a:p>
        </p:txBody>
      </p:sp>
      <p:sp>
        <p:nvSpPr>
          <p:cNvPr id="4" name="Slide Number Placeholder 3"/>
          <p:cNvSpPr>
            <a:spLocks noGrp="1"/>
          </p:cNvSpPr>
          <p:nvPr>
            <p:ph type="sldNum" sz="quarter" idx="5"/>
          </p:nvPr>
        </p:nvSpPr>
        <p:spPr/>
        <p:txBody>
          <a:bodyPr/>
          <a:lstStyle/>
          <a:p>
            <a:fld id="{7001D72F-D42B-45DA-A8F1-9FDF22A93D6F}" type="slidenum">
              <a:rPr lang="en-US" smtClean="0"/>
              <a:t>9</a:t>
            </a:fld>
            <a:endParaRPr lang="en-US"/>
          </a:p>
        </p:txBody>
      </p:sp>
    </p:spTree>
    <p:extLst>
      <p:ext uri="{BB962C8B-B14F-4D97-AF65-F5344CB8AC3E}">
        <p14:creationId xmlns:p14="http://schemas.microsoft.com/office/powerpoint/2010/main" val="351820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ct val="20000"/>
              </a:spcBef>
              <a:buFont typeface="Courier New,monospace"/>
              <a:buChar char="•"/>
            </a:pPr>
            <a:r>
              <a:rPr lang="en-US"/>
              <a:t>https://www.assistiveware.com/learn-aac/roadblock-aac-users-are-required-to-prove-themselves</a:t>
            </a:r>
          </a:p>
          <a:p>
            <a:pPr marL="0" lvl="1">
              <a:spcBef>
                <a:spcPct val="20000"/>
              </a:spcBef>
              <a:buFont typeface="Courier New,monospace"/>
              <a:buChar char="•"/>
            </a:pPr>
            <a:endParaRPr lang="en-US"/>
          </a:p>
          <a:p>
            <a:pPr marL="0" lvl="1">
              <a:spcBef>
                <a:spcPct val="20000"/>
              </a:spcBef>
              <a:buFont typeface="Courier New,monospace"/>
              <a:buChar char="•"/>
            </a:pPr>
            <a:r>
              <a:rPr lang="en-US"/>
              <a:t>Receptive &gt; expressive</a:t>
            </a:r>
          </a:p>
          <a:p>
            <a:pPr marL="0" lvl="1">
              <a:spcBef>
                <a:spcPct val="20000"/>
              </a:spcBef>
              <a:buFont typeface="Courier New,monospace"/>
              <a:buChar char="•"/>
            </a:pPr>
            <a:r>
              <a:rPr lang="en-US"/>
              <a:t>They are using message combinations</a:t>
            </a:r>
          </a:p>
          <a:p>
            <a:pPr marL="0" lvl="1">
              <a:spcBef>
                <a:spcPct val="20000"/>
              </a:spcBef>
              <a:buFont typeface="Courier New,monospace"/>
              <a:buChar char="•"/>
            </a:pPr>
            <a:r>
              <a:rPr lang="en-US"/>
              <a:t>They are using alternative access</a:t>
            </a:r>
          </a:p>
          <a:p>
            <a:pPr marL="0" lvl="1">
              <a:spcBef>
                <a:spcPct val="20000"/>
              </a:spcBef>
              <a:buFont typeface="Courier New,monospace"/>
              <a:buChar char="•"/>
            </a:pPr>
            <a:r>
              <a:rPr lang="en-US"/>
              <a:t>Presume competence</a:t>
            </a:r>
          </a:p>
        </p:txBody>
      </p:sp>
      <p:sp>
        <p:nvSpPr>
          <p:cNvPr id="4" name="Slide Number Placeholder 3"/>
          <p:cNvSpPr>
            <a:spLocks noGrp="1"/>
          </p:cNvSpPr>
          <p:nvPr>
            <p:ph type="sldNum" sz="quarter" idx="5"/>
          </p:nvPr>
        </p:nvSpPr>
        <p:spPr/>
        <p:txBody>
          <a:bodyPr/>
          <a:lstStyle/>
          <a:p>
            <a:fld id="{7001D72F-D42B-45DA-A8F1-9FDF22A93D6F}" type="slidenum">
              <a:rPr lang="en-US" smtClean="0"/>
              <a:t>14</a:t>
            </a:fld>
            <a:endParaRPr lang="en-US"/>
          </a:p>
        </p:txBody>
      </p:sp>
    </p:spTree>
    <p:extLst>
      <p:ext uri="{BB962C8B-B14F-4D97-AF65-F5344CB8AC3E}">
        <p14:creationId xmlns:p14="http://schemas.microsoft.com/office/powerpoint/2010/main" val="202732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Bef>
                <a:spcPct val="20000"/>
              </a:spcBef>
              <a:buFont typeface="Arial"/>
              <a:buChar char="•"/>
            </a:pPr>
            <a:r>
              <a:rPr lang="en-US">
                <a:hlinkClick r:id="rId3"/>
              </a:rPr>
              <a:t>AAC Feature Matching Overview (atinternetmodules.org)</a:t>
            </a:r>
            <a:endParaRPr lang="en-US"/>
          </a:p>
          <a:p>
            <a:pPr>
              <a:spcBef>
                <a:spcPct val="20000"/>
              </a:spcBef>
            </a:pPr>
            <a:r>
              <a:rPr lang="en-US"/>
              <a:t>https://praacticalaac.org/praactical/finding-my-words-considerations-in-language-displays-and-organization/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15</a:t>
            </a:fld>
            <a:endParaRPr lang="en-US"/>
          </a:p>
        </p:txBody>
      </p:sp>
    </p:spTree>
    <p:extLst>
      <p:ext uri="{BB962C8B-B14F-4D97-AF65-F5344CB8AC3E}">
        <p14:creationId xmlns:p14="http://schemas.microsoft.com/office/powerpoint/2010/main" val="101400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Would be cool if we could split this up into three slides with photo examples</a:t>
            </a:r>
          </a:p>
        </p:txBody>
      </p:sp>
      <p:sp>
        <p:nvSpPr>
          <p:cNvPr id="4" name="Slide Number Placeholder 3"/>
          <p:cNvSpPr>
            <a:spLocks noGrp="1"/>
          </p:cNvSpPr>
          <p:nvPr>
            <p:ph type="sldNum" sz="quarter" idx="5"/>
          </p:nvPr>
        </p:nvSpPr>
        <p:spPr/>
        <p:txBody>
          <a:bodyPr/>
          <a:lstStyle/>
          <a:p>
            <a:fld id="{7001D72F-D42B-45DA-A8F1-9FDF22A93D6F}" type="slidenum">
              <a:rPr lang="en-US" smtClean="0"/>
              <a:t>16</a:t>
            </a:fld>
            <a:endParaRPr lang="en-US"/>
          </a:p>
        </p:txBody>
      </p:sp>
    </p:spTree>
    <p:extLst>
      <p:ext uri="{BB962C8B-B14F-4D97-AF65-F5344CB8AC3E}">
        <p14:creationId xmlns:p14="http://schemas.microsoft.com/office/powerpoint/2010/main" val="213254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spcBef>
                <a:spcPct val="20000"/>
              </a:spcBef>
              <a:buFont typeface="Arial"/>
              <a:buChar char="•"/>
            </a:pPr>
            <a:r>
              <a:rPr lang="en-US"/>
              <a:t>Bigger buttons = less vocab, words needed don't exist</a:t>
            </a:r>
          </a:p>
          <a:p>
            <a:pPr marL="1085850" lvl="2" indent="-171450">
              <a:spcBef>
                <a:spcPct val="20000"/>
              </a:spcBef>
              <a:buFont typeface="Arial"/>
              <a:buChar char="•"/>
            </a:pPr>
            <a:r>
              <a:rPr lang="en-US"/>
              <a:t>Bigger buttons = more folders, more navigation, longer to form messages</a:t>
            </a:r>
            <a:endParaRPr lang="en-US">
              <a:ea typeface="Calibri"/>
              <a:cs typeface="Calibri"/>
            </a:endParaRPr>
          </a:p>
          <a:p>
            <a:pPr marL="628650" lvl="1" indent="-171450">
              <a:spcBef>
                <a:spcPct val="20000"/>
              </a:spcBef>
              <a:buFont typeface="Arial"/>
              <a:buChar char="•"/>
            </a:pPr>
            <a:endParaRPr lang="en-US"/>
          </a:p>
          <a:p>
            <a:pPr marL="628650" lvl="1" indent="-171450">
              <a:spcBef>
                <a:spcPct val="20000"/>
              </a:spcBef>
              <a:buFont typeface="Arial"/>
              <a:buChar char="•"/>
            </a:pPr>
            <a:r>
              <a:rPr lang="en-US"/>
              <a:t>AAC users </a:t>
            </a:r>
            <a:r>
              <a:rPr lang="en-US">
                <a:hlinkClick r:id="rId3"/>
              </a:rPr>
              <a:t>don't need to prove themselves</a:t>
            </a:r>
            <a:r>
              <a:rPr lang="en-US"/>
              <a:t> by first showing they can use a few buttons per page.</a:t>
            </a:r>
          </a:p>
          <a:p>
            <a:pPr marL="628650" lvl="1" indent="-171450">
              <a:spcBef>
                <a:spcPct val="20000"/>
              </a:spcBef>
              <a:buFont typeface="Arial"/>
              <a:buChar char="•"/>
            </a:pPr>
            <a:r>
              <a:rPr lang="en-US"/>
              <a:t>AAC users need to have as many buttons per page as they can see and touch. This will give them more words and more opportunities to develop language.</a:t>
            </a:r>
            <a:endParaRPr lang="en-US">
              <a:ea typeface="Calibri"/>
              <a:cs typeface="Calibri"/>
            </a:endParaRPr>
          </a:p>
          <a:p>
            <a:pPr marL="628650" lvl="1" indent="-171450">
              <a:spcBef>
                <a:spcPct val="20000"/>
              </a:spcBef>
              <a:buFont typeface="Arial"/>
              <a:buChar char="•"/>
            </a:pPr>
            <a:r>
              <a:rPr lang="en-US" b="1"/>
              <a:t>Fewer buttons, fewer opportunities</a:t>
            </a:r>
            <a:endParaRPr lang="en-US"/>
          </a:p>
          <a:p>
            <a:pPr marL="628650" lvl="1" indent="-171450">
              <a:spcBef>
                <a:spcPct val="20000"/>
              </a:spcBef>
              <a:buFont typeface="Courier New,monospace"/>
              <a:buChar char="o"/>
            </a:pPr>
            <a:r>
              <a:rPr lang="en-US"/>
              <a:t>Patient is doing well with larger buttons, now what? </a:t>
            </a:r>
            <a:endParaRPr lang="en-US">
              <a:ea typeface="Calibri"/>
              <a:cs typeface="Calibri"/>
            </a:endParaRPr>
          </a:p>
          <a:p>
            <a:pPr marL="1085850" lvl="2" indent="-171450">
              <a:spcBef>
                <a:spcPct val="20000"/>
              </a:spcBef>
              <a:buFont typeface="Courier New,monospace"/>
              <a:buChar char="o"/>
            </a:pPr>
            <a:r>
              <a:rPr lang="en-US"/>
              <a:t>When you make the grid size bigger, buttons move, motor plans change and need to be relearned</a:t>
            </a:r>
          </a:p>
          <a:p>
            <a:endParaRPr lang="en-US"/>
          </a:p>
          <a:p>
            <a:r>
              <a:rPr lang="en-US"/>
              <a:t>"When using VSDs with children with developmental disabilities, research supports the use of personalized photos that include familiar people engaged in meaningful activities"</a:t>
            </a:r>
            <a:endParaRPr lang="en-US">
              <a:ea typeface="Calibri"/>
              <a:cs typeface="Calibri"/>
            </a:endParaRPr>
          </a:p>
        </p:txBody>
      </p:sp>
      <p:sp>
        <p:nvSpPr>
          <p:cNvPr id="4" name="Slide Number Placeholder 3"/>
          <p:cNvSpPr>
            <a:spLocks noGrp="1"/>
          </p:cNvSpPr>
          <p:nvPr>
            <p:ph type="sldNum" sz="quarter" idx="5"/>
          </p:nvPr>
        </p:nvSpPr>
        <p:spPr/>
        <p:txBody>
          <a:bodyPr/>
          <a:lstStyle/>
          <a:p>
            <a:fld id="{7001D72F-D42B-45DA-A8F1-9FDF22A93D6F}" type="slidenum">
              <a:rPr lang="en-US" smtClean="0"/>
              <a:t>19</a:t>
            </a:fld>
            <a:endParaRPr lang="en-US"/>
          </a:p>
        </p:txBody>
      </p:sp>
    </p:spTree>
    <p:extLst>
      <p:ext uri="{BB962C8B-B14F-4D97-AF65-F5344CB8AC3E}">
        <p14:creationId xmlns:p14="http://schemas.microsoft.com/office/powerpoint/2010/main" val="172719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https://praacticalaac.org/praactical/finding-my-words-considerations-in-language-displays-and-organization/</a:t>
            </a:r>
          </a:p>
        </p:txBody>
      </p:sp>
      <p:sp>
        <p:nvSpPr>
          <p:cNvPr id="4" name="Slide Number Placeholder 3"/>
          <p:cNvSpPr>
            <a:spLocks noGrp="1"/>
          </p:cNvSpPr>
          <p:nvPr>
            <p:ph type="sldNum" sz="quarter" idx="5"/>
          </p:nvPr>
        </p:nvSpPr>
        <p:spPr/>
        <p:txBody>
          <a:bodyPr/>
          <a:lstStyle/>
          <a:p>
            <a:fld id="{7001D72F-D42B-45DA-A8F1-9FDF22A93D6F}" type="slidenum">
              <a:rPr lang="en-US" smtClean="0"/>
              <a:t>21</a:t>
            </a:fld>
            <a:endParaRPr lang="en-US"/>
          </a:p>
        </p:txBody>
      </p:sp>
    </p:spTree>
    <p:extLst>
      <p:ext uri="{BB962C8B-B14F-4D97-AF65-F5344CB8AC3E}">
        <p14:creationId xmlns:p14="http://schemas.microsoft.com/office/powerpoint/2010/main" val="157135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https://praacticalaac.org/praactical/finding-my-words-considerations-in-language-displays-and-organization/</a:t>
            </a:r>
          </a:p>
        </p:txBody>
      </p:sp>
      <p:sp>
        <p:nvSpPr>
          <p:cNvPr id="4" name="Slide Number Placeholder 3"/>
          <p:cNvSpPr>
            <a:spLocks noGrp="1"/>
          </p:cNvSpPr>
          <p:nvPr>
            <p:ph type="sldNum" sz="quarter" idx="5"/>
          </p:nvPr>
        </p:nvSpPr>
        <p:spPr/>
        <p:txBody>
          <a:bodyPr/>
          <a:lstStyle/>
          <a:p>
            <a:fld id="{7001D72F-D42B-45DA-A8F1-9FDF22A93D6F}" type="slidenum">
              <a:rPr lang="en-US" smtClean="0"/>
              <a:t>22</a:t>
            </a:fld>
            <a:endParaRPr lang="en-US"/>
          </a:p>
        </p:txBody>
      </p:sp>
    </p:spTree>
    <p:extLst>
      <p:ext uri="{BB962C8B-B14F-4D97-AF65-F5344CB8AC3E}">
        <p14:creationId xmlns:p14="http://schemas.microsoft.com/office/powerpoint/2010/main" val="116899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8/30/2024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gscholarship.unco.edu/honors/60" TargetMode="External"/><Relationship Id="rId2" Type="http://schemas.openxmlformats.org/officeDocument/2006/relationships/hyperlink" Target="https://www.asha.org/Practice-Portal/Professional-Issues/Augmentative-and-Alternative-Communication/#collapse_1" TargetMode="External"/><Relationship Id="rId1" Type="http://schemas.openxmlformats.org/officeDocument/2006/relationships/slideLayout" Target="../slideLayouts/slideLayout2.xml"/><Relationship Id="rId6" Type="http://schemas.openxmlformats.org/officeDocument/2006/relationships/hyperlink" Target="https://www.assistiveware.com/learn-aac/roadblock-aac-users-are-required-to-prove-themselves" TargetMode="External"/><Relationship Id="rId5" Type="http://schemas.openxmlformats.org/officeDocument/2006/relationships/hyperlink" Target="https://thespeechroomnews.com/2022/08/what-is-aided-language-stimulation.html" TargetMode="External"/><Relationship Id="rId4" Type="http://schemas.openxmlformats.org/officeDocument/2006/relationships/hyperlink" Target="https://praacticalaac.org/praactical/finding-my-words-considerations-in-language-displays-and-organiz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sha.org/Practice-Portal/Professional-Issues/Augmentative-and-Alternative-Communication/#collapse_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sha.org/Practice-Portal/Professional-Issues/Augmentative-and-Alternative-Communication/#collapse_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a:ea typeface="+mj-lt"/>
                <a:cs typeface="+mj-lt"/>
              </a:rPr>
              <a:t>Foundations of Augmentative and Alternative Communication: Principles of Speech Generating Device Evaluation and Treatment</a:t>
            </a:r>
          </a:p>
        </p:txBody>
      </p:sp>
      <p:sp>
        <p:nvSpPr>
          <p:cNvPr id="3" name="Subtitle 2"/>
          <p:cNvSpPr>
            <a:spLocks noGrp="1"/>
          </p:cNvSpPr>
          <p:nvPr>
            <p:ph type="subTitle" idx="1"/>
          </p:nvPr>
        </p:nvSpPr>
        <p:spPr/>
        <p:txBody>
          <a:bodyPr/>
          <a:lstStyle/>
          <a:p>
            <a:r>
              <a:rPr lang="en-US"/>
              <a:t> Deven Knox, M.A., CCC-SLP/L and Alexandra </a:t>
            </a:r>
            <a:r>
              <a:rPr lang="en-US" err="1"/>
              <a:t>Newins</a:t>
            </a:r>
            <a:r>
              <a:rPr lang="en-US"/>
              <a:t>, M.S., CCC-SLP/L</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38-74FF-79C1-1DAA-EAEBF42CF48A}"/>
              </a:ext>
            </a:extLst>
          </p:cNvPr>
          <p:cNvSpPr>
            <a:spLocks noGrp="1"/>
          </p:cNvSpPr>
          <p:nvPr>
            <p:ph type="title"/>
          </p:nvPr>
        </p:nvSpPr>
        <p:spPr/>
        <p:txBody>
          <a:bodyPr/>
          <a:lstStyle/>
          <a:p>
            <a:r>
              <a:rPr lang="en-US">
                <a:cs typeface="Calibri"/>
              </a:rPr>
              <a:t>Hardware Types</a:t>
            </a:r>
            <a:endParaRPr lang="en-US"/>
          </a:p>
        </p:txBody>
      </p:sp>
      <p:sp>
        <p:nvSpPr>
          <p:cNvPr id="3" name="Content Placeholder 2">
            <a:extLst>
              <a:ext uri="{FF2B5EF4-FFF2-40B4-BE49-F238E27FC236}">
                <a16:creationId xmlns:a16="http://schemas.microsoft.com/office/drawing/2014/main" id="{F37CCE15-0B7C-6B08-5BEA-5D6B973D84CD}"/>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Direct Select/Manual Selection Device</a:t>
            </a:r>
          </a:p>
          <a:p>
            <a:pPr lvl="1">
              <a:buFont typeface="Courier New" panose="020B0604020202020204" pitchFamily="34" charset="0"/>
              <a:buChar char="o"/>
            </a:pPr>
            <a:r>
              <a:rPr lang="en-US">
                <a:ea typeface="Calibri"/>
                <a:cs typeface="Calibri"/>
              </a:rPr>
              <a:t>High tech, mid tech, low tech</a:t>
            </a:r>
          </a:p>
          <a:p>
            <a:r>
              <a:rPr lang="en-US">
                <a:cs typeface="Calibri"/>
              </a:rPr>
              <a:t>Switch</a:t>
            </a:r>
            <a:endParaRPr lang="en-US">
              <a:ea typeface="Calibri"/>
              <a:cs typeface="Calibri"/>
            </a:endParaRPr>
          </a:p>
          <a:p>
            <a:pPr lvl="1">
              <a:buFont typeface="Courier New" panose="020B0604020202020204" pitchFamily="34" charset="0"/>
              <a:buChar char="o"/>
            </a:pPr>
            <a:r>
              <a:rPr lang="en-US">
                <a:cs typeface="Calibri"/>
              </a:rPr>
              <a:t>Head Switch</a:t>
            </a:r>
            <a:endParaRPr lang="en-US">
              <a:ea typeface="Calibri"/>
              <a:cs typeface="Calibri"/>
            </a:endParaRPr>
          </a:p>
          <a:p>
            <a:pPr lvl="1">
              <a:buFont typeface="Courier New" panose="020B0604020202020204" pitchFamily="34" charset="0"/>
              <a:buChar char="o"/>
            </a:pPr>
            <a:r>
              <a:rPr lang="en-US">
                <a:cs typeface="Calibri"/>
              </a:rPr>
              <a:t>Joystick</a:t>
            </a:r>
            <a:endParaRPr lang="en-US">
              <a:ea typeface="Calibri"/>
              <a:cs typeface="Calibri"/>
            </a:endParaRPr>
          </a:p>
          <a:p>
            <a:pPr lvl="1">
              <a:buFont typeface="Courier New" panose="020B0604020202020204" pitchFamily="34" charset="0"/>
              <a:buChar char="o"/>
            </a:pPr>
            <a:r>
              <a:rPr lang="en-US">
                <a:cs typeface="Calibri"/>
              </a:rPr>
              <a:t>Single message button</a:t>
            </a:r>
            <a:endParaRPr lang="en-US">
              <a:ea typeface="Calibri"/>
              <a:cs typeface="Calibri"/>
            </a:endParaRPr>
          </a:p>
          <a:p>
            <a:pPr lvl="1">
              <a:buFont typeface="Courier New" panose="020B0604020202020204" pitchFamily="34" charset="0"/>
              <a:buChar char="o"/>
            </a:pPr>
            <a:r>
              <a:rPr lang="en-US">
                <a:cs typeface="Calibri"/>
              </a:rPr>
              <a:t>Scan to select</a:t>
            </a: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184034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BD26-3D83-C078-EE62-56D4BD4F45E0}"/>
              </a:ext>
            </a:extLst>
          </p:cNvPr>
          <p:cNvSpPr>
            <a:spLocks noGrp="1"/>
          </p:cNvSpPr>
          <p:nvPr>
            <p:ph type="title"/>
          </p:nvPr>
        </p:nvSpPr>
        <p:spPr/>
        <p:txBody>
          <a:bodyPr/>
          <a:lstStyle/>
          <a:p>
            <a:r>
              <a:rPr lang="en-US">
                <a:ea typeface="Calibri"/>
                <a:cs typeface="Calibri"/>
              </a:rPr>
              <a:t>Direct Select Examples</a:t>
            </a:r>
            <a:endParaRPr lang="en-US"/>
          </a:p>
        </p:txBody>
      </p:sp>
      <p:pic>
        <p:nvPicPr>
          <p:cNvPr id="4" name="Content Placeholder 3" descr="Image result for AAC">
            <a:extLst>
              <a:ext uri="{FF2B5EF4-FFF2-40B4-BE49-F238E27FC236}">
                <a16:creationId xmlns:a16="http://schemas.microsoft.com/office/drawing/2014/main" id="{C6F5D986-82F1-08D9-DF43-915BB93B2116}"/>
              </a:ext>
            </a:extLst>
          </p:cNvPr>
          <p:cNvPicPr>
            <a:picLocks noGrp="1" noChangeAspect="1"/>
          </p:cNvPicPr>
          <p:nvPr>
            <p:ph idx="1"/>
          </p:nvPr>
        </p:nvPicPr>
        <p:blipFill>
          <a:blip r:embed="rId2"/>
          <a:stretch>
            <a:fillRect/>
          </a:stretch>
        </p:blipFill>
        <p:spPr>
          <a:xfrm>
            <a:off x="312539" y="1880989"/>
            <a:ext cx="1973460" cy="2264568"/>
          </a:xfrm>
        </p:spPr>
      </p:pic>
      <p:pic>
        <p:nvPicPr>
          <p:cNvPr id="5" name="Picture 4" descr="low tech aac devices for cerebral palsy - Cristen Cho">
            <a:extLst>
              <a:ext uri="{FF2B5EF4-FFF2-40B4-BE49-F238E27FC236}">
                <a16:creationId xmlns:a16="http://schemas.microsoft.com/office/drawing/2014/main" id="{5027AA81-4A59-6A1E-2E13-23373F6C4D9D}"/>
              </a:ext>
            </a:extLst>
          </p:cNvPr>
          <p:cNvPicPr>
            <a:picLocks noChangeAspect="1"/>
          </p:cNvPicPr>
          <p:nvPr/>
        </p:nvPicPr>
        <p:blipFill>
          <a:blip r:embed="rId3"/>
          <a:stretch>
            <a:fillRect/>
          </a:stretch>
        </p:blipFill>
        <p:spPr>
          <a:xfrm>
            <a:off x="2825949" y="1062631"/>
            <a:ext cx="2420543" cy="1946674"/>
          </a:xfrm>
          <a:prstGeom prst="rect">
            <a:avLst/>
          </a:prstGeom>
        </p:spPr>
      </p:pic>
      <p:pic>
        <p:nvPicPr>
          <p:cNvPr id="7" name="Picture 6" descr="my-own-voice » Prentke Romich Company">
            <a:extLst>
              <a:ext uri="{FF2B5EF4-FFF2-40B4-BE49-F238E27FC236}">
                <a16:creationId xmlns:a16="http://schemas.microsoft.com/office/drawing/2014/main" id="{10284A16-4D18-7C7B-1D67-BB1721E9F845}"/>
              </a:ext>
            </a:extLst>
          </p:cNvPr>
          <p:cNvPicPr>
            <a:picLocks noChangeAspect="1"/>
          </p:cNvPicPr>
          <p:nvPr/>
        </p:nvPicPr>
        <p:blipFill>
          <a:blip r:embed="rId4"/>
          <a:stretch>
            <a:fillRect/>
          </a:stretch>
        </p:blipFill>
        <p:spPr>
          <a:xfrm>
            <a:off x="2744986" y="3010073"/>
            <a:ext cx="2582466" cy="2016574"/>
          </a:xfrm>
          <a:prstGeom prst="rect">
            <a:avLst/>
          </a:prstGeom>
        </p:spPr>
      </p:pic>
      <p:pic>
        <p:nvPicPr>
          <p:cNvPr id="8" name="Picture 7" descr="Where to Find FREE Core Vocabulary, Low Tech AAC Board | Speechy Musings">
            <a:extLst>
              <a:ext uri="{FF2B5EF4-FFF2-40B4-BE49-F238E27FC236}">
                <a16:creationId xmlns:a16="http://schemas.microsoft.com/office/drawing/2014/main" id="{5C65BF59-1F1B-ED61-0FD7-DD94C5341564}"/>
              </a:ext>
            </a:extLst>
          </p:cNvPr>
          <p:cNvPicPr>
            <a:picLocks noChangeAspect="1"/>
          </p:cNvPicPr>
          <p:nvPr/>
        </p:nvPicPr>
        <p:blipFill>
          <a:blip r:embed="rId5"/>
          <a:stretch>
            <a:fillRect/>
          </a:stretch>
        </p:blipFill>
        <p:spPr>
          <a:xfrm>
            <a:off x="5845969" y="1818677"/>
            <a:ext cx="2256236" cy="2390183"/>
          </a:xfrm>
          <a:prstGeom prst="rect">
            <a:avLst/>
          </a:prstGeom>
        </p:spPr>
      </p:pic>
    </p:spTree>
    <p:extLst>
      <p:ext uri="{BB962C8B-B14F-4D97-AF65-F5344CB8AC3E}">
        <p14:creationId xmlns:p14="http://schemas.microsoft.com/office/powerpoint/2010/main" val="187674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6CBC-1FDA-9AFD-8D91-180E4D55A6B9}"/>
              </a:ext>
            </a:extLst>
          </p:cNvPr>
          <p:cNvSpPr>
            <a:spLocks noGrp="1"/>
          </p:cNvSpPr>
          <p:nvPr>
            <p:ph type="title"/>
          </p:nvPr>
        </p:nvSpPr>
        <p:spPr/>
        <p:txBody>
          <a:bodyPr/>
          <a:lstStyle/>
          <a:p>
            <a:r>
              <a:rPr lang="en-US">
                <a:ea typeface="Calibri"/>
                <a:cs typeface="Calibri"/>
              </a:rPr>
              <a:t>Switch Examples</a:t>
            </a:r>
            <a:endParaRPr lang="en-US"/>
          </a:p>
        </p:txBody>
      </p:sp>
      <p:pic>
        <p:nvPicPr>
          <p:cNvPr id="4" name="Content Placeholder 3" descr="10 Different AAC - switches &amp; access tools ideas | switches, aac ...">
            <a:extLst>
              <a:ext uri="{FF2B5EF4-FFF2-40B4-BE49-F238E27FC236}">
                <a16:creationId xmlns:a16="http://schemas.microsoft.com/office/drawing/2014/main" id="{B02F1A00-F37D-9BB1-27FB-53AEBDBA804F}"/>
              </a:ext>
            </a:extLst>
          </p:cNvPr>
          <p:cNvPicPr>
            <a:picLocks noGrp="1" noChangeAspect="1"/>
          </p:cNvPicPr>
          <p:nvPr>
            <p:ph idx="1"/>
          </p:nvPr>
        </p:nvPicPr>
        <p:blipFill>
          <a:blip r:embed="rId2"/>
          <a:stretch>
            <a:fillRect/>
          </a:stretch>
        </p:blipFill>
        <p:spPr>
          <a:xfrm>
            <a:off x="870160" y="1798083"/>
            <a:ext cx="2143125" cy="2143125"/>
          </a:xfrm>
        </p:spPr>
      </p:pic>
      <p:pic>
        <p:nvPicPr>
          <p:cNvPr id="5" name="Picture 4" descr="Image result for AAC switch joy stick">
            <a:extLst>
              <a:ext uri="{FF2B5EF4-FFF2-40B4-BE49-F238E27FC236}">
                <a16:creationId xmlns:a16="http://schemas.microsoft.com/office/drawing/2014/main" id="{33213BA5-437F-BFFF-8407-36A4841AAFD0}"/>
              </a:ext>
            </a:extLst>
          </p:cNvPr>
          <p:cNvPicPr>
            <a:picLocks noChangeAspect="1"/>
          </p:cNvPicPr>
          <p:nvPr/>
        </p:nvPicPr>
        <p:blipFill>
          <a:blip r:embed="rId3"/>
          <a:stretch>
            <a:fillRect/>
          </a:stretch>
        </p:blipFill>
        <p:spPr>
          <a:xfrm>
            <a:off x="3409892" y="1181215"/>
            <a:ext cx="1849113" cy="1582987"/>
          </a:xfrm>
          <a:prstGeom prst="rect">
            <a:avLst/>
          </a:prstGeom>
        </p:spPr>
      </p:pic>
      <p:pic>
        <p:nvPicPr>
          <p:cNvPr id="6" name="Picture 5" descr="Image result for AAC head switch">
            <a:extLst>
              <a:ext uri="{FF2B5EF4-FFF2-40B4-BE49-F238E27FC236}">
                <a16:creationId xmlns:a16="http://schemas.microsoft.com/office/drawing/2014/main" id="{0D61B7F8-1502-1D89-35A4-E9488791BC30}"/>
              </a:ext>
            </a:extLst>
          </p:cNvPr>
          <p:cNvPicPr>
            <a:picLocks noChangeAspect="1"/>
          </p:cNvPicPr>
          <p:nvPr/>
        </p:nvPicPr>
        <p:blipFill>
          <a:blip r:embed="rId4"/>
          <a:stretch>
            <a:fillRect/>
          </a:stretch>
        </p:blipFill>
        <p:spPr>
          <a:xfrm>
            <a:off x="5752583" y="1931739"/>
            <a:ext cx="2238375" cy="1885950"/>
          </a:xfrm>
          <a:prstGeom prst="rect">
            <a:avLst/>
          </a:prstGeom>
        </p:spPr>
      </p:pic>
      <p:pic>
        <p:nvPicPr>
          <p:cNvPr id="7" name="Picture 6" descr="Image result for AAC puff and suck">
            <a:extLst>
              <a:ext uri="{FF2B5EF4-FFF2-40B4-BE49-F238E27FC236}">
                <a16:creationId xmlns:a16="http://schemas.microsoft.com/office/drawing/2014/main" id="{697B73D7-6E88-6F70-0630-9CB955F16CB1}"/>
              </a:ext>
            </a:extLst>
          </p:cNvPr>
          <p:cNvPicPr>
            <a:picLocks noChangeAspect="1"/>
          </p:cNvPicPr>
          <p:nvPr/>
        </p:nvPicPr>
        <p:blipFill>
          <a:blip r:embed="rId5"/>
          <a:stretch>
            <a:fillRect/>
          </a:stretch>
        </p:blipFill>
        <p:spPr>
          <a:xfrm>
            <a:off x="3459468" y="2998998"/>
            <a:ext cx="1743075" cy="1885950"/>
          </a:xfrm>
          <a:prstGeom prst="rect">
            <a:avLst/>
          </a:prstGeom>
        </p:spPr>
      </p:pic>
    </p:spTree>
    <p:extLst>
      <p:ext uri="{BB962C8B-B14F-4D97-AF65-F5344CB8AC3E}">
        <p14:creationId xmlns:p14="http://schemas.microsoft.com/office/powerpoint/2010/main" val="27383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lstStyle/>
          <a:p>
            <a:r>
              <a:rPr lang="en-US">
                <a:cs typeface="Calibri"/>
              </a:rPr>
              <a:t>Software Types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p:txBody>
          <a:bodyPr vert="horz" lIns="91440" tIns="45720" rIns="91440" bIns="45720" rtlCol="0" anchor="t">
            <a:normAutofit/>
          </a:bodyPr>
          <a:lstStyle/>
          <a:p>
            <a:r>
              <a:rPr lang="en-US">
                <a:cs typeface="Calibri"/>
              </a:rPr>
              <a:t>iPad applications:</a:t>
            </a:r>
          </a:p>
          <a:p>
            <a:pPr lvl="1">
              <a:buFont typeface="Courier New" panose="020B0604020202020204" pitchFamily="34" charset="0"/>
              <a:buChar char="o"/>
            </a:pPr>
            <a:r>
              <a:rPr lang="en-US" err="1">
                <a:cs typeface="Calibri"/>
              </a:rPr>
              <a:t>TouchChat,LAMP</a:t>
            </a:r>
            <a:r>
              <a:rPr lang="en-US">
                <a:cs typeface="Calibri"/>
              </a:rPr>
              <a:t>, Grid, ProLoQuo2Go, </a:t>
            </a:r>
            <a:r>
              <a:rPr lang="en-US" err="1">
                <a:cs typeface="Calibri"/>
              </a:rPr>
              <a:t>TDSnap</a:t>
            </a:r>
            <a:r>
              <a:rPr lang="en-US">
                <a:cs typeface="Calibri"/>
              </a:rPr>
              <a:t>, </a:t>
            </a:r>
            <a:r>
              <a:rPr lang="en-US" err="1">
                <a:cs typeface="Calibri"/>
              </a:rPr>
              <a:t>Lingraphica</a:t>
            </a:r>
            <a:endParaRPr lang="en-US">
              <a:ea typeface="Calibri"/>
              <a:cs typeface="Calibri"/>
            </a:endParaRPr>
          </a:p>
          <a:p>
            <a:r>
              <a:rPr lang="en-US">
                <a:cs typeface="Calibri"/>
              </a:rPr>
              <a:t>Dedicated Device:</a:t>
            </a:r>
            <a:endParaRPr lang="en-US">
              <a:ea typeface="Calibri"/>
              <a:cs typeface="Calibri"/>
            </a:endParaRPr>
          </a:p>
          <a:p>
            <a:pPr lvl="1">
              <a:buFont typeface="Courier New" panose="020B0604020202020204" pitchFamily="34" charset="0"/>
              <a:buChar char="o"/>
            </a:pPr>
            <a:r>
              <a:rPr lang="en-US">
                <a:cs typeface="Calibri"/>
              </a:rPr>
              <a:t>Unity/Accent, </a:t>
            </a:r>
            <a:r>
              <a:rPr lang="en-US" err="1">
                <a:cs typeface="Calibri"/>
              </a:rPr>
              <a:t>NovaChat</a:t>
            </a:r>
            <a:r>
              <a:rPr lang="en-US">
                <a:cs typeface="Calibri"/>
              </a:rPr>
              <a:t>/</a:t>
            </a:r>
            <a:r>
              <a:rPr lang="en-US" err="1">
                <a:cs typeface="Calibri"/>
              </a:rPr>
              <a:t>WordPower</a:t>
            </a:r>
            <a:r>
              <a:rPr lang="en-US">
                <a:cs typeface="Calibri"/>
              </a:rPr>
              <a:t>, </a:t>
            </a:r>
            <a:r>
              <a:rPr lang="en-US" err="1">
                <a:cs typeface="Calibri"/>
              </a:rPr>
              <a:t>TobiiDynavox</a:t>
            </a:r>
            <a:r>
              <a:rPr lang="en-US">
                <a:cs typeface="Calibri"/>
              </a:rPr>
              <a:t>/Snap, Zuvo/</a:t>
            </a:r>
            <a:r>
              <a:rPr lang="en-US" err="1">
                <a:cs typeface="Calibri"/>
              </a:rPr>
              <a:t>Wego</a:t>
            </a:r>
            <a:endParaRPr lang="en-US" err="1">
              <a:ea typeface="Calibri"/>
              <a:cs typeface="Calibri"/>
            </a:endParaRPr>
          </a:p>
        </p:txBody>
      </p:sp>
    </p:spTree>
    <p:extLst>
      <p:ext uri="{BB962C8B-B14F-4D97-AF65-F5344CB8AC3E}">
        <p14:creationId xmlns:p14="http://schemas.microsoft.com/office/powerpoint/2010/main" val="151665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00B6-AEB5-1575-24E2-A17F7BA2A60B}"/>
              </a:ext>
            </a:extLst>
          </p:cNvPr>
          <p:cNvSpPr>
            <a:spLocks noGrp="1"/>
          </p:cNvSpPr>
          <p:nvPr>
            <p:ph type="title"/>
          </p:nvPr>
        </p:nvSpPr>
        <p:spPr/>
        <p:txBody>
          <a:bodyPr>
            <a:normAutofit/>
          </a:bodyPr>
          <a:lstStyle/>
          <a:p>
            <a:r>
              <a:rPr lang="en-US">
                <a:ea typeface="Calibri"/>
                <a:cs typeface="Calibri"/>
              </a:rPr>
              <a:t>Prerequisites for High Tech AAC</a:t>
            </a:r>
            <a:endParaRPr lang="en-US"/>
          </a:p>
        </p:txBody>
      </p:sp>
      <p:sp>
        <p:nvSpPr>
          <p:cNvPr id="3" name="Content Placeholder 2">
            <a:extLst>
              <a:ext uri="{FF2B5EF4-FFF2-40B4-BE49-F238E27FC236}">
                <a16:creationId xmlns:a16="http://schemas.microsoft.com/office/drawing/2014/main" id="{50FEBE78-15DA-8085-4D2D-DDD373F0CF7E}"/>
              </a:ext>
            </a:extLst>
          </p:cNvPr>
          <p:cNvSpPr>
            <a:spLocks noGrp="1"/>
          </p:cNvSpPr>
          <p:nvPr>
            <p:ph idx="1"/>
          </p:nvPr>
        </p:nvSpPr>
        <p:spPr>
          <a:xfrm>
            <a:off x="457200" y="1200150"/>
            <a:ext cx="8229600" cy="3944008"/>
          </a:xfrm>
        </p:spPr>
        <p:txBody>
          <a:bodyPr vert="horz" lIns="91440" tIns="45720" rIns="91440" bIns="45720" rtlCol="0" anchor="t">
            <a:noAutofit/>
          </a:bodyPr>
          <a:lstStyle/>
          <a:p>
            <a:r>
              <a:rPr lang="en-US" sz="1600">
                <a:ea typeface="Calibri"/>
                <a:cs typeface="Calibri"/>
              </a:rPr>
              <a:t>No hierarchical progression required</a:t>
            </a:r>
          </a:p>
          <a:p>
            <a:r>
              <a:rPr lang="en-US" sz="1600">
                <a:ea typeface="Calibri"/>
                <a:cs typeface="Calibri"/>
              </a:rPr>
              <a:t>Goal = effective communication regardless of the mode</a:t>
            </a:r>
          </a:p>
          <a:p>
            <a:r>
              <a:rPr lang="en-US" sz="1600">
                <a:ea typeface="+mn-lt"/>
                <a:cs typeface="+mn-lt"/>
              </a:rPr>
              <a:t>Some AAC practitioners believe certain prerequisite skills are needed for AAC including:</a:t>
            </a:r>
            <a:endParaRPr lang="en-US" sz="1600">
              <a:ea typeface="Calibri"/>
              <a:cs typeface="Calibri"/>
            </a:endParaRPr>
          </a:p>
          <a:p>
            <a:pPr lvl="1">
              <a:buFont typeface="Courier New" panose="020B0604020202020204" pitchFamily="34" charset="0"/>
              <a:buChar char="o"/>
            </a:pPr>
            <a:r>
              <a:rPr lang="en-US" sz="1600">
                <a:ea typeface="+mn-lt"/>
                <a:cs typeface="+mn-lt"/>
              </a:rPr>
              <a:t>understand cause and effect</a:t>
            </a:r>
            <a:endParaRPr lang="en-US" sz="1600">
              <a:ea typeface="Calibri"/>
              <a:cs typeface="Calibri"/>
            </a:endParaRPr>
          </a:p>
          <a:p>
            <a:pPr lvl="1">
              <a:buFont typeface="Courier New" panose="020B0604020202020204" pitchFamily="34" charset="0"/>
              <a:buChar char="o"/>
            </a:pPr>
            <a:r>
              <a:rPr lang="en-US" sz="1600">
                <a:ea typeface="+mn-lt"/>
                <a:cs typeface="+mn-lt"/>
              </a:rPr>
              <a:t>understand that symbols represent objects and actions</a:t>
            </a:r>
            <a:endParaRPr lang="en-US" sz="1600">
              <a:ea typeface="Calibri"/>
              <a:cs typeface="Calibri"/>
            </a:endParaRPr>
          </a:p>
          <a:p>
            <a:pPr lvl="1">
              <a:buFont typeface="Courier New" panose="020B0604020202020204" pitchFamily="34" charset="0"/>
              <a:buChar char="o"/>
            </a:pPr>
            <a:r>
              <a:rPr lang="en-US" sz="1600">
                <a:ea typeface="+mn-lt"/>
                <a:cs typeface="+mn-lt"/>
              </a:rPr>
              <a:t>show certain motor skills</a:t>
            </a:r>
            <a:endParaRPr lang="en-US" sz="1600">
              <a:ea typeface="Calibri"/>
              <a:cs typeface="Calibri"/>
            </a:endParaRPr>
          </a:p>
          <a:p>
            <a:pPr lvl="1">
              <a:buFont typeface="Courier New" panose="020B0604020202020204" pitchFamily="34" charset="0"/>
              <a:buChar char="o"/>
            </a:pPr>
            <a:r>
              <a:rPr lang="en-US" sz="1600">
                <a:ea typeface="+mn-lt"/>
                <a:cs typeface="+mn-lt"/>
              </a:rPr>
              <a:t>demonstrate a minimum level of language understanding</a:t>
            </a:r>
            <a:endParaRPr lang="en-US" sz="1600">
              <a:ea typeface="Calibri"/>
              <a:cs typeface="Calibri"/>
            </a:endParaRPr>
          </a:p>
          <a:p>
            <a:pPr lvl="1">
              <a:buFont typeface="Courier New" panose="020B0604020202020204" pitchFamily="34" charset="0"/>
              <a:buChar char="o"/>
            </a:pPr>
            <a:r>
              <a:rPr lang="en-US" sz="1600">
                <a:ea typeface="+mn-lt"/>
                <a:cs typeface="+mn-lt"/>
              </a:rPr>
              <a:t>demonstrate a minimum level of cognitive skills</a:t>
            </a:r>
            <a:endParaRPr lang="en-US" sz="1600">
              <a:ea typeface="Calibri"/>
              <a:cs typeface="Calibri"/>
            </a:endParaRPr>
          </a:p>
          <a:p>
            <a:r>
              <a:rPr lang="en-US" sz="1600">
                <a:ea typeface="Calibri"/>
                <a:cs typeface="Calibri"/>
              </a:rPr>
              <a:t>This is no longer recommended and high tech AAC can be introduced alongside other communication methods such as sign or PECS, manual boards, </a:t>
            </a:r>
            <a:r>
              <a:rPr lang="en-US" sz="1600" err="1">
                <a:ea typeface="Calibri"/>
                <a:cs typeface="Calibri"/>
              </a:rPr>
              <a:t>etc</a:t>
            </a:r>
            <a:r>
              <a:rPr lang="en-US" sz="1600">
                <a:ea typeface="Calibri"/>
                <a:cs typeface="Calibri"/>
              </a:rPr>
              <a:t> without the individual having to "prove themselves" </a:t>
            </a:r>
          </a:p>
          <a:p>
            <a:endParaRPr lang="en-US" sz="1600">
              <a:ea typeface="Calibri"/>
              <a:cs typeface="Calibri"/>
            </a:endParaRPr>
          </a:p>
          <a:p>
            <a:pPr marL="0" indent="0">
              <a:buNone/>
            </a:pPr>
            <a:r>
              <a:rPr lang="en-US" sz="1200" err="1">
                <a:solidFill>
                  <a:srgbClr val="111111"/>
                </a:solidFill>
                <a:ea typeface="Calibri"/>
                <a:cs typeface="Calibri"/>
              </a:rPr>
              <a:t>AssistiveWare</a:t>
            </a:r>
            <a:r>
              <a:rPr lang="en-US" sz="1200">
                <a:solidFill>
                  <a:srgbClr val="111111"/>
                </a:solidFill>
                <a:ea typeface="Calibri"/>
                <a:cs typeface="Calibri"/>
              </a:rPr>
              <a:t>. (n.d.).</a:t>
            </a:r>
            <a:endParaRPr lang="en-US"/>
          </a:p>
        </p:txBody>
      </p:sp>
    </p:spTree>
    <p:extLst>
      <p:ext uri="{BB962C8B-B14F-4D97-AF65-F5344CB8AC3E}">
        <p14:creationId xmlns:p14="http://schemas.microsoft.com/office/powerpoint/2010/main" val="425328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67DA5BD-6609-DC1C-1604-F323B4D3F8D0}"/>
              </a:ext>
            </a:extLst>
          </p:cNvPr>
          <p:cNvSpPr/>
          <p:nvPr/>
        </p:nvSpPr>
        <p:spPr>
          <a:xfrm>
            <a:off x="6436615" y="2055751"/>
            <a:ext cx="1771375" cy="1624852"/>
          </a:xfrm>
          <a:prstGeom prst="roundRect">
            <a:avLst/>
          </a:prstGeom>
          <a:solidFill>
            <a:schemeClr val="accent5">
              <a:lumMod val="20000"/>
              <a:lumOff val="80000"/>
            </a:schemeClr>
          </a:solidFill>
          <a:ln>
            <a:solidFill>
              <a:srgbClr val="005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D833A29-78D0-C5D2-307D-7952387F06FB}"/>
              </a:ext>
            </a:extLst>
          </p:cNvPr>
          <p:cNvSpPr/>
          <p:nvPr/>
        </p:nvSpPr>
        <p:spPr>
          <a:xfrm>
            <a:off x="937276" y="2055751"/>
            <a:ext cx="1792941" cy="1624852"/>
          </a:xfrm>
          <a:prstGeom prst="roundRect">
            <a:avLst/>
          </a:prstGeom>
          <a:solidFill>
            <a:schemeClr val="accent5">
              <a:lumMod val="20000"/>
              <a:lumOff val="80000"/>
            </a:schemeClr>
          </a:solidFill>
          <a:ln>
            <a:solidFill>
              <a:srgbClr val="005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a:xfrm>
            <a:off x="457200" y="1200150"/>
            <a:ext cx="8229600" cy="3437207"/>
          </a:xfrm>
        </p:spPr>
        <p:txBody>
          <a:bodyPr vert="horz" lIns="91440" tIns="45720" rIns="91440" bIns="45720" rtlCol="0" anchor="t">
            <a:normAutofit/>
          </a:bodyPr>
          <a:lstStyle/>
          <a:p>
            <a:pPr marL="0" indent="0">
              <a:buNone/>
            </a:pPr>
            <a:r>
              <a:rPr lang="en-US" sz="2000">
                <a:ea typeface="Calibri"/>
                <a:cs typeface="Calibri"/>
              </a:rPr>
              <a:t>Feature Matching- aligning communication needs to the hardware and software of the AAC systems, One Size Does Not Fit All</a:t>
            </a:r>
            <a:endParaRPr lang="en-US" sz="2000"/>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Calibri"/>
              <a:cs typeface="Calibri"/>
            </a:endParaRPr>
          </a:p>
          <a:p>
            <a:pPr marL="514350" indent="-514350"/>
            <a:endParaRPr lang="en-US">
              <a:ea typeface="Calibri"/>
              <a:cs typeface="Calibri"/>
            </a:endParaRPr>
          </a:p>
        </p:txBody>
      </p:sp>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Evaluation</a:t>
            </a:r>
            <a:endParaRPr lang="en-US"/>
          </a:p>
        </p:txBody>
      </p:sp>
      <p:grpSp>
        <p:nvGrpSpPr>
          <p:cNvPr id="12" name="Group 11">
            <a:extLst>
              <a:ext uri="{FF2B5EF4-FFF2-40B4-BE49-F238E27FC236}">
                <a16:creationId xmlns:a16="http://schemas.microsoft.com/office/drawing/2014/main" id="{5CE47FE8-EC5D-9416-90C1-10C060749BCC}"/>
              </a:ext>
            </a:extLst>
          </p:cNvPr>
          <p:cNvGrpSpPr/>
          <p:nvPr/>
        </p:nvGrpSpPr>
        <p:grpSpPr>
          <a:xfrm>
            <a:off x="992037" y="2211597"/>
            <a:ext cx="1680670" cy="1424167"/>
            <a:chOff x="938122" y="2114550"/>
            <a:chExt cx="1788500" cy="1564346"/>
          </a:xfrm>
        </p:grpSpPr>
        <p:pic>
          <p:nvPicPr>
            <p:cNvPr id="4" name="Graphic 3" descr="Eye with solid fill">
              <a:extLst>
                <a:ext uri="{FF2B5EF4-FFF2-40B4-BE49-F238E27FC236}">
                  <a16:creationId xmlns:a16="http://schemas.microsoft.com/office/drawing/2014/main" id="{517DA1FD-1536-D597-2521-7FBAFE97D7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913" y="2114550"/>
              <a:ext cx="914400" cy="914400"/>
            </a:xfrm>
            <a:prstGeom prst="rect">
              <a:avLst/>
            </a:prstGeom>
          </p:spPr>
        </p:pic>
        <p:sp>
          <p:nvSpPr>
            <p:cNvPr id="7" name="TextBox 6">
              <a:extLst>
                <a:ext uri="{FF2B5EF4-FFF2-40B4-BE49-F238E27FC236}">
                  <a16:creationId xmlns:a16="http://schemas.microsoft.com/office/drawing/2014/main" id="{887046AC-6A8E-6070-9B1C-0A00EAF9C76C}"/>
                </a:ext>
              </a:extLst>
            </p:cNvPr>
            <p:cNvSpPr txBox="1"/>
            <p:nvPr/>
          </p:nvSpPr>
          <p:spPr>
            <a:xfrm>
              <a:off x="938122" y="3032565"/>
              <a:ext cx="1788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Vision &amp; Vision Processing</a:t>
              </a:r>
            </a:p>
          </p:txBody>
        </p:sp>
      </p:grpSp>
      <p:sp>
        <p:nvSpPr>
          <p:cNvPr id="13" name="Rectangle: Rounded Corners 12">
            <a:extLst>
              <a:ext uri="{FF2B5EF4-FFF2-40B4-BE49-F238E27FC236}">
                <a16:creationId xmlns:a16="http://schemas.microsoft.com/office/drawing/2014/main" id="{EFA6E803-D186-3A71-60DE-6D6C0C892D30}"/>
              </a:ext>
            </a:extLst>
          </p:cNvPr>
          <p:cNvSpPr/>
          <p:nvPr/>
        </p:nvSpPr>
        <p:spPr>
          <a:xfrm>
            <a:off x="3686946" y="2055751"/>
            <a:ext cx="1792941" cy="1624852"/>
          </a:xfrm>
          <a:prstGeom prst="roundRect">
            <a:avLst/>
          </a:prstGeom>
          <a:solidFill>
            <a:schemeClr val="accent5">
              <a:lumMod val="20000"/>
              <a:lumOff val="80000"/>
            </a:schemeClr>
          </a:solidFill>
          <a:ln>
            <a:solidFill>
              <a:srgbClr val="005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4C32FB89-66BA-C27A-0571-71DBEFAE9208}"/>
              </a:ext>
            </a:extLst>
          </p:cNvPr>
          <p:cNvGrpSpPr/>
          <p:nvPr/>
        </p:nvGrpSpPr>
        <p:grpSpPr>
          <a:xfrm>
            <a:off x="3784838" y="2114550"/>
            <a:ext cx="1594406" cy="1553563"/>
            <a:chOff x="3784838" y="2114550"/>
            <a:chExt cx="1594406" cy="1553563"/>
          </a:xfrm>
        </p:grpSpPr>
        <p:pic>
          <p:nvPicPr>
            <p:cNvPr id="5" name="Graphic 4" descr="Head with gears with solid fill">
              <a:extLst>
                <a:ext uri="{FF2B5EF4-FFF2-40B4-BE49-F238E27FC236}">
                  <a16:creationId xmlns:a16="http://schemas.microsoft.com/office/drawing/2014/main" id="{20831AB2-328F-2EB4-F44B-3BEBFB2CE3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4800" y="2114550"/>
              <a:ext cx="914400" cy="914400"/>
            </a:xfrm>
            <a:prstGeom prst="rect">
              <a:avLst/>
            </a:prstGeom>
          </p:spPr>
        </p:pic>
        <p:sp>
          <p:nvSpPr>
            <p:cNvPr id="8" name="TextBox 7">
              <a:extLst>
                <a:ext uri="{FF2B5EF4-FFF2-40B4-BE49-F238E27FC236}">
                  <a16:creationId xmlns:a16="http://schemas.microsoft.com/office/drawing/2014/main" id="{D4C3F1DC-4E22-A4C2-DBBE-CCB748B977FD}"/>
                </a:ext>
              </a:extLst>
            </p:cNvPr>
            <p:cNvSpPr txBox="1"/>
            <p:nvPr/>
          </p:nvSpPr>
          <p:spPr>
            <a:xfrm>
              <a:off x="3784838" y="3021782"/>
              <a:ext cx="15944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Cogntive &amp; Linguistic Skills</a:t>
              </a:r>
            </a:p>
          </p:txBody>
        </p:sp>
      </p:grpSp>
      <p:grpSp>
        <p:nvGrpSpPr>
          <p:cNvPr id="10" name="Group 9">
            <a:extLst>
              <a:ext uri="{FF2B5EF4-FFF2-40B4-BE49-F238E27FC236}">
                <a16:creationId xmlns:a16="http://schemas.microsoft.com/office/drawing/2014/main" id="{6221F7C5-9821-C57E-130B-4D31381D87B6}"/>
              </a:ext>
            </a:extLst>
          </p:cNvPr>
          <p:cNvGrpSpPr/>
          <p:nvPr/>
        </p:nvGrpSpPr>
        <p:grpSpPr>
          <a:xfrm>
            <a:off x="6566857" y="2060635"/>
            <a:ext cx="1529708" cy="1618261"/>
            <a:chOff x="6459027" y="2114550"/>
            <a:chExt cx="1734585" cy="1564346"/>
          </a:xfrm>
        </p:grpSpPr>
        <p:pic>
          <p:nvPicPr>
            <p:cNvPr id="6" name="Graphic 5" descr="Touchscreen with solid fill">
              <a:extLst>
                <a:ext uri="{FF2B5EF4-FFF2-40B4-BE49-F238E27FC236}">
                  <a16:creationId xmlns:a16="http://schemas.microsoft.com/office/drawing/2014/main" id="{D23EE5C3-77D0-CE45-32C0-90043334DE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75253" y="2114550"/>
              <a:ext cx="914400" cy="914400"/>
            </a:xfrm>
            <a:prstGeom prst="rect">
              <a:avLst/>
            </a:prstGeom>
          </p:spPr>
        </p:pic>
        <p:sp>
          <p:nvSpPr>
            <p:cNvPr id="9" name="TextBox 8">
              <a:extLst>
                <a:ext uri="{FF2B5EF4-FFF2-40B4-BE49-F238E27FC236}">
                  <a16:creationId xmlns:a16="http://schemas.microsoft.com/office/drawing/2014/main" id="{BE9970C8-9CAA-8E53-8789-FD52B700E41B}"/>
                </a:ext>
              </a:extLst>
            </p:cNvPr>
            <p:cNvSpPr txBox="1"/>
            <p:nvPr/>
          </p:nvSpPr>
          <p:spPr>
            <a:xfrm>
              <a:off x="6459027" y="3032565"/>
              <a:ext cx="17345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Physical (Motor) Skills</a:t>
              </a:r>
            </a:p>
          </p:txBody>
        </p:sp>
      </p:grpSp>
      <p:sp>
        <p:nvSpPr>
          <p:cNvPr id="16" name="TextBox 15">
            <a:extLst>
              <a:ext uri="{FF2B5EF4-FFF2-40B4-BE49-F238E27FC236}">
                <a16:creationId xmlns:a16="http://schemas.microsoft.com/office/drawing/2014/main" id="{E194AD14-B6D0-AAC8-6D88-9EA6B225C4DD}"/>
              </a:ext>
            </a:extLst>
          </p:cNvPr>
          <p:cNvSpPr txBox="1"/>
          <p:nvPr/>
        </p:nvSpPr>
        <p:spPr>
          <a:xfrm>
            <a:off x="303609" y="4732734"/>
            <a:ext cx="6018609" cy="241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1A8DBCA0-B517-C4D0-AF83-35017303920A}"/>
              </a:ext>
            </a:extLst>
          </p:cNvPr>
          <p:cNvSpPr txBox="1"/>
          <p:nvPr/>
        </p:nvSpPr>
        <p:spPr>
          <a:xfrm>
            <a:off x="309563" y="4455914"/>
            <a:ext cx="73193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Calibri"/>
                <a:cs typeface="Calibri"/>
              </a:rPr>
              <a:t>https://praacticalaac.org/praactical/finding-my-words-considerations-in-language-displays-and-organization/</a:t>
            </a:r>
            <a:endParaRPr lang="en-US"/>
          </a:p>
        </p:txBody>
      </p:sp>
    </p:spTree>
    <p:extLst>
      <p:ext uri="{BB962C8B-B14F-4D97-AF65-F5344CB8AC3E}">
        <p14:creationId xmlns:p14="http://schemas.microsoft.com/office/powerpoint/2010/main" val="40349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C0C1-714B-77C7-B188-9756555D92A3}"/>
              </a:ext>
            </a:extLst>
          </p:cNvPr>
          <p:cNvSpPr>
            <a:spLocks noGrp="1"/>
          </p:cNvSpPr>
          <p:nvPr>
            <p:ph type="title"/>
          </p:nvPr>
        </p:nvSpPr>
        <p:spPr/>
        <p:txBody>
          <a:bodyPr>
            <a:normAutofit fontScale="90000"/>
          </a:bodyPr>
          <a:lstStyle/>
          <a:p>
            <a:r>
              <a:rPr lang="en-US">
                <a:cs typeface="Calibri"/>
              </a:rPr>
              <a:t>Evaluation- Hardware Considerations</a:t>
            </a:r>
            <a:endParaRPr lang="en-US"/>
          </a:p>
        </p:txBody>
      </p:sp>
      <p:sp>
        <p:nvSpPr>
          <p:cNvPr id="3" name="Content Placeholder 2">
            <a:extLst>
              <a:ext uri="{FF2B5EF4-FFF2-40B4-BE49-F238E27FC236}">
                <a16:creationId xmlns:a16="http://schemas.microsoft.com/office/drawing/2014/main" id="{28E86CA7-D81A-33C2-DAEA-D8BA2397F89B}"/>
              </a:ext>
            </a:extLst>
          </p:cNvPr>
          <p:cNvSpPr>
            <a:spLocks noGrp="1"/>
          </p:cNvSpPr>
          <p:nvPr>
            <p:ph idx="1"/>
          </p:nvPr>
        </p:nvSpPr>
        <p:spPr>
          <a:xfrm>
            <a:off x="457200" y="1200150"/>
            <a:ext cx="4113014" cy="3733403"/>
          </a:xfrm>
        </p:spPr>
        <p:txBody>
          <a:bodyPr vert="horz" lIns="91440" tIns="45720" rIns="91440" bIns="45720" rtlCol="0" anchor="t">
            <a:normAutofit lnSpcReduction="10000"/>
          </a:bodyPr>
          <a:lstStyle/>
          <a:p>
            <a:r>
              <a:rPr lang="en-US">
                <a:cs typeface="Calibri"/>
              </a:rPr>
              <a:t>Hardware Selection:</a:t>
            </a:r>
          </a:p>
          <a:p>
            <a:pPr lvl="1">
              <a:buFont typeface="Courier New" panose="020B0604020202020204" pitchFamily="34" charset="0"/>
              <a:buChar char="o"/>
            </a:pPr>
            <a:r>
              <a:rPr lang="en-US">
                <a:cs typeface="Calibri"/>
              </a:rPr>
              <a:t>Gross Motor Skills</a:t>
            </a:r>
            <a:endParaRPr lang="en-US">
              <a:ea typeface="Calibri"/>
              <a:cs typeface="Calibri"/>
            </a:endParaRPr>
          </a:p>
          <a:p>
            <a:pPr lvl="2">
              <a:buFont typeface="Wingdings" panose="020B0604020202020204" pitchFamily="34" charset="0"/>
              <a:buChar char="§"/>
            </a:pPr>
            <a:r>
              <a:rPr lang="en-US">
                <a:cs typeface="Calibri"/>
              </a:rPr>
              <a:t>Ambulatory/Non-Ambulatory</a:t>
            </a:r>
            <a:endParaRPr lang="en-US">
              <a:ea typeface="Calibri"/>
              <a:cs typeface="Calibri"/>
            </a:endParaRPr>
          </a:p>
          <a:p>
            <a:pPr lvl="2">
              <a:buFont typeface="Wingdings" panose="020B0604020202020204" pitchFamily="34" charset="0"/>
              <a:buChar char="§"/>
            </a:pPr>
            <a:r>
              <a:rPr lang="en-US">
                <a:cs typeface="Calibri"/>
              </a:rPr>
              <a:t>Mounting needs</a:t>
            </a:r>
            <a:endParaRPr lang="en-US">
              <a:ea typeface="Calibri"/>
              <a:cs typeface="Calibri"/>
            </a:endParaRPr>
          </a:p>
          <a:p>
            <a:pPr lvl="2">
              <a:buFont typeface="Wingdings" panose="020B0604020202020204" pitchFamily="34" charset="0"/>
              <a:buChar char="§"/>
            </a:pPr>
            <a:r>
              <a:rPr lang="en-US">
                <a:ea typeface="Calibri"/>
                <a:cs typeface="Calibri"/>
              </a:rPr>
              <a:t>Head and limb movements for switch access</a:t>
            </a:r>
            <a:endParaRPr lang="en-US">
              <a:cs typeface="Calibri"/>
            </a:endParaRPr>
          </a:p>
          <a:p>
            <a:pPr lvl="2">
              <a:buFont typeface="Wingdings" panose="020B0604020202020204" pitchFamily="34" charset="0"/>
              <a:buChar char="§"/>
            </a:pPr>
            <a:r>
              <a:rPr lang="en-US">
                <a:ea typeface="Calibri"/>
                <a:cs typeface="Calibri"/>
              </a:rPr>
              <a:t>Eye-Gaze</a:t>
            </a:r>
          </a:p>
          <a:p>
            <a:pPr marL="457200" lvl="1" indent="0">
              <a:buNone/>
            </a:pPr>
            <a:endParaRPr lang="en-US">
              <a:ea typeface="Calibri"/>
              <a:cs typeface="Calibri"/>
            </a:endParaRPr>
          </a:p>
          <a:p>
            <a:pPr lvl="1">
              <a:buFont typeface="Courier New,monospace" panose="020B0604020202020204" pitchFamily="34" charset="0"/>
              <a:buChar char="o"/>
            </a:pPr>
            <a:endParaRPr lang="en-US" sz="2000">
              <a:ea typeface="Calibri"/>
              <a:cs typeface="Calibri"/>
            </a:endParaRPr>
          </a:p>
        </p:txBody>
      </p:sp>
      <p:pic>
        <p:nvPicPr>
          <p:cNvPr id="4" name="Picture 3" descr="Image result for AAC wheelchair mount">
            <a:extLst>
              <a:ext uri="{FF2B5EF4-FFF2-40B4-BE49-F238E27FC236}">
                <a16:creationId xmlns:a16="http://schemas.microsoft.com/office/drawing/2014/main" id="{DC401746-8E24-1EA2-CD30-3C415E0EC38B}"/>
              </a:ext>
            </a:extLst>
          </p:cNvPr>
          <p:cNvPicPr>
            <a:picLocks noChangeAspect="1"/>
          </p:cNvPicPr>
          <p:nvPr/>
        </p:nvPicPr>
        <p:blipFill>
          <a:blip r:embed="rId3"/>
          <a:stretch>
            <a:fillRect/>
          </a:stretch>
        </p:blipFill>
        <p:spPr>
          <a:xfrm>
            <a:off x="5005983" y="1198364"/>
            <a:ext cx="1650207" cy="1469827"/>
          </a:xfrm>
          <a:prstGeom prst="rect">
            <a:avLst/>
          </a:prstGeom>
        </p:spPr>
      </p:pic>
      <p:pic>
        <p:nvPicPr>
          <p:cNvPr id="5" name="Picture 4" descr="Image result for AAC eye gaze">
            <a:extLst>
              <a:ext uri="{FF2B5EF4-FFF2-40B4-BE49-F238E27FC236}">
                <a16:creationId xmlns:a16="http://schemas.microsoft.com/office/drawing/2014/main" id="{B7B1DF11-CDD1-C779-A446-742036ABAE0A}"/>
              </a:ext>
            </a:extLst>
          </p:cNvPr>
          <p:cNvPicPr>
            <a:picLocks noChangeAspect="1"/>
          </p:cNvPicPr>
          <p:nvPr/>
        </p:nvPicPr>
        <p:blipFill>
          <a:blip r:embed="rId4"/>
          <a:stretch>
            <a:fillRect/>
          </a:stretch>
        </p:blipFill>
        <p:spPr>
          <a:xfrm>
            <a:off x="7119343" y="1360884"/>
            <a:ext cx="1245394" cy="1135857"/>
          </a:xfrm>
          <a:prstGeom prst="rect">
            <a:avLst/>
          </a:prstGeom>
        </p:spPr>
      </p:pic>
      <p:pic>
        <p:nvPicPr>
          <p:cNvPr id="6" name="Picture 5" descr="Image result for AAC head switches">
            <a:extLst>
              <a:ext uri="{FF2B5EF4-FFF2-40B4-BE49-F238E27FC236}">
                <a16:creationId xmlns:a16="http://schemas.microsoft.com/office/drawing/2014/main" id="{9148F852-9A06-C74C-EDED-E4A291FD6C2D}"/>
              </a:ext>
            </a:extLst>
          </p:cNvPr>
          <p:cNvPicPr>
            <a:picLocks noChangeAspect="1"/>
          </p:cNvPicPr>
          <p:nvPr/>
        </p:nvPicPr>
        <p:blipFill>
          <a:blip r:embed="rId5"/>
          <a:stretch>
            <a:fillRect/>
          </a:stretch>
        </p:blipFill>
        <p:spPr>
          <a:xfrm>
            <a:off x="4802981" y="3066455"/>
            <a:ext cx="1850827" cy="1466255"/>
          </a:xfrm>
          <a:prstGeom prst="rect">
            <a:avLst/>
          </a:prstGeom>
        </p:spPr>
      </p:pic>
      <p:pic>
        <p:nvPicPr>
          <p:cNvPr id="7" name="Picture 6" descr="Image result for AAC foot switches">
            <a:extLst>
              <a:ext uri="{FF2B5EF4-FFF2-40B4-BE49-F238E27FC236}">
                <a16:creationId xmlns:a16="http://schemas.microsoft.com/office/drawing/2014/main" id="{FCFE2D79-639D-312F-EEBB-EB7360CA1196}"/>
              </a:ext>
            </a:extLst>
          </p:cNvPr>
          <p:cNvPicPr>
            <a:picLocks noChangeAspect="1"/>
          </p:cNvPicPr>
          <p:nvPr/>
        </p:nvPicPr>
        <p:blipFill>
          <a:blip r:embed="rId6"/>
          <a:stretch>
            <a:fillRect/>
          </a:stretch>
        </p:blipFill>
        <p:spPr>
          <a:xfrm>
            <a:off x="6973490" y="2810470"/>
            <a:ext cx="1546027" cy="1308497"/>
          </a:xfrm>
          <a:prstGeom prst="rect">
            <a:avLst/>
          </a:prstGeom>
        </p:spPr>
      </p:pic>
    </p:spTree>
    <p:extLst>
      <p:ext uri="{BB962C8B-B14F-4D97-AF65-F5344CB8AC3E}">
        <p14:creationId xmlns:p14="http://schemas.microsoft.com/office/powerpoint/2010/main" val="99033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27DB-E2EE-A3D8-7BFB-E18E8043EB72}"/>
              </a:ext>
            </a:extLst>
          </p:cNvPr>
          <p:cNvSpPr>
            <a:spLocks noGrp="1"/>
          </p:cNvSpPr>
          <p:nvPr>
            <p:ph type="title"/>
          </p:nvPr>
        </p:nvSpPr>
        <p:spPr/>
        <p:txBody>
          <a:bodyPr>
            <a:normAutofit fontScale="90000"/>
          </a:bodyPr>
          <a:lstStyle/>
          <a:p>
            <a:r>
              <a:rPr lang="en-US">
                <a:ea typeface="Calibri"/>
                <a:cs typeface="Calibri"/>
              </a:rPr>
              <a:t>Evaluation – Hardware Considerations</a:t>
            </a:r>
            <a:endParaRPr lang="en-US"/>
          </a:p>
        </p:txBody>
      </p:sp>
      <p:sp>
        <p:nvSpPr>
          <p:cNvPr id="3" name="Content Placeholder 2">
            <a:extLst>
              <a:ext uri="{FF2B5EF4-FFF2-40B4-BE49-F238E27FC236}">
                <a16:creationId xmlns:a16="http://schemas.microsoft.com/office/drawing/2014/main" id="{D93E0947-CC2F-3E72-986F-ED6293528C7F}"/>
              </a:ext>
            </a:extLst>
          </p:cNvPr>
          <p:cNvSpPr>
            <a:spLocks noGrp="1"/>
          </p:cNvSpPr>
          <p:nvPr>
            <p:ph idx="1"/>
          </p:nvPr>
        </p:nvSpPr>
        <p:spPr>
          <a:xfrm>
            <a:off x="457200" y="1200150"/>
            <a:ext cx="3630811" cy="3394075"/>
          </a:xfrm>
        </p:spPr>
        <p:txBody>
          <a:bodyPr vert="horz" lIns="91440" tIns="45720" rIns="91440" bIns="45720" rtlCol="0" anchor="t">
            <a:normAutofit/>
          </a:bodyPr>
          <a:lstStyle/>
          <a:p>
            <a:r>
              <a:rPr lang="en-US" sz="2400">
                <a:ea typeface="Calibri"/>
                <a:cs typeface="Calibri"/>
              </a:rPr>
              <a:t>Fine Motor Skills</a:t>
            </a:r>
            <a:endParaRPr lang="en-US"/>
          </a:p>
          <a:p>
            <a:pPr lvl="1">
              <a:buFont typeface="Courier New" panose="020B0604020202020204" pitchFamily="34" charset="0"/>
              <a:buChar char="o"/>
            </a:pPr>
            <a:r>
              <a:rPr lang="en-US" sz="2100">
                <a:ea typeface="Calibri"/>
                <a:cs typeface="Calibri"/>
              </a:rPr>
              <a:t>Bracing needs </a:t>
            </a:r>
          </a:p>
          <a:p>
            <a:pPr lvl="1">
              <a:buFont typeface="Courier New" panose="020B0604020202020204" pitchFamily="34" charset="0"/>
              <a:buChar char="o"/>
            </a:pPr>
            <a:r>
              <a:rPr lang="en-US" sz="2100">
                <a:ea typeface="Calibri"/>
                <a:cs typeface="Calibri"/>
              </a:rPr>
              <a:t>Keyguard/</a:t>
            </a:r>
            <a:r>
              <a:rPr lang="en-US" sz="2100" err="1">
                <a:ea typeface="Calibri"/>
                <a:cs typeface="Calibri"/>
              </a:rPr>
              <a:t>Touchguide</a:t>
            </a:r>
            <a:endParaRPr lang="en-US">
              <a:ea typeface="Calibri"/>
              <a:cs typeface="Calibri"/>
            </a:endParaRPr>
          </a:p>
          <a:p>
            <a:pPr lvl="1">
              <a:buFont typeface="Courier New" panose="020B0604020202020204" pitchFamily="34" charset="0"/>
              <a:buChar char="o"/>
            </a:pPr>
            <a:r>
              <a:rPr lang="en-US" sz="2100">
                <a:ea typeface="Calibri"/>
                <a:cs typeface="Calibri"/>
              </a:rPr>
              <a:t>Eye Gaze</a:t>
            </a:r>
          </a:p>
        </p:txBody>
      </p:sp>
      <p:pic>
        <p:nvPicPr>
          <p:cNvPr id="4" name="Picture 3" descr="Pediatric Glove-style Hand Splint with ...">
            <a:extLst>
              <a:ext uri="{FF2B5EF4-FFF2-40B4-BE49-F238E27FC236}">
                <a16:creationId xmlns:a16="http://schemas.microsoft.com/office/drawing/2014/main" id="{254103D6-EB6F-ABE1-E263-FAFF22DFFB48}"/>
              </a:ext>
            </a:extLst>
          </p:cNvPr>
          <p:cNvPicPr>
            <a:picLocks noChangeAspect="1"/>
          </p:cNvPicPr>
          <p:nvPr/>
        </p:nvPicPr>
        <p:blipFill>
          <a:blip r:embed="rId2"/>
          <a:stretch>
            <a:fillRect/>
          </a:stretch>
        </p:blipFill>
        <p:spPr>
          <a:xfrm>
            <a:off x="4089798" y="1196579"/>
            <a:ext cx="1473399" cy="1473399"/>
          </a:xfrm>
          <a:prstGeom prst="rect">
            <a:avLst/>
          </a:prstGeom>
        </p:spPr>
      </p:pic>
      <p:pic>
        <p:nvPicPr>
          <p:cNvPr id="5" name="Picture 4" descr="Keyguards: Improve Activation Accuracy — NWACS">
            <a:extLst>
              <a:ext uri="{FF2B5EF4-FFF2-40B4-BE49-F238E27FC236}">
                <a16:creationId xmlns:a16="http://schemas.microsoft.com/office/drawing/2014/main" id="{3F15D4D9-B8E3-9365-60C5-6B1D0FF4B5D8}"/>
              </a:ext>
            </a:extLst>
          </p:cNvPr>
          <p:cNvPicPr>
            <a:picLocks noChangeAspect="1"/>
          </p:cNvPicPr>
          <p:nvPr/>
        </p:nvPicPr>
        <p:blipFill>
          <a:blip r:embed="rId3"/>
          <a:stretch>
            <a:fillRect/>
          </a:stretch>
        </p:blipFill>
        <p:spPr>
          <a:xfrm>
            <a:off x="5988249" y="1194197"/>
            <a:ext cx="2275286" cy="1683544"/>
          </a:xfrm>
          <a:prstGeom prst="rect">
            <a:avLst/>
          </a:prstGeom>
        </p:spPr>
      </p:pic>
      <p:pic>
        <p:nvPicPr>
          <p:cNvPr id="6" name="Picture 5" descr="Keyguards And TouchGuides And KeyGuides - Oh My! What's The Difference - AAC  &amp; Speech Devices from PRC">
            <a:extLst>
              <a:ext uri="{FF2B5EF4-FFF2-40B4-BE49-F238E27FC236}">
                <a16:creationId xmlns:a16="http://schemas.microsoft.com/office/drawing/2014/main" id="{6F0A9A36-B450-C451-3BBD-1D704C4F9965}"/>
              </a:ext>
            </a:extLst>
          </p:cNvPr>
          <p:cNvPicPr>
            <a:picLocks noChangeAspect="1"/>
          </p:cNvPicPr>
          <p:nvPr/>
        </p:nvPicPr>
        <p:blipFill>
          <a:blip r:embed="rId4"/>
          <a:stretch>
            <a:fillRect/>
          </a:stretch>
        </p:blipFill>
        <p:spPr>
          <a:xfrm>
            <a:off x="5313164" y="3161110"/>
            <a:ext cx="1902024" cy="1696641"/>
          </a:xfrm>
          <a:prstGeom prst="rect">
            <a:avLst/>
          </a:prstGeom>
        </p:spPr>
      </p:pic>
    </p:spTree>
    <p:extLst>
      <p:ext uri="{BB962C8B-B14F-4D97-AF65-F5344CB8AC3E}">
        <p14:creationId xmlns:p14="http://schemas.microsoft.com/office/powerpoint/2010/main" val="390583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FA92-770F-B67F-AE6C-AE65BA6DBEB0}"/>
              </a:ext>
            </a:extLst>
          </p:cNvPr>
          <p:cNvSpPr>
            <a:spLocks noGrp="1"/>
          </p:cNvSpPr>
          <p:nvPr>
            <p:ph type="title"/>
          </p:nvPr>
        </p:nvSpPr>
        <p:spPr/>
        <p:txBody>
          <a:bodyPr>
            <a:normAutofit fontScale="90000"/>
          </a:bodyPr>
          <a:lstStyle/>
          <a:p>
            <a:r>
              <a:rPr lang="en-US">
                <a:ea typeface="Calibri"/>
                <a:cs typeface="Calibri"/>
              </a:rPr>
              <a:t>Evaluation – Hardware Considerations</a:t>
            </a:r>
            <a:endParaRPr lang="en-US"/>
          </a:p>
        </p:txBody>
      </p:sp>
      <p:sp>
        <p:nvSpPr>
          <p:cNvPr id="3" name="Content Placeholder 2">
            <a:extLst>
              <a:ext uri="{FF2B5EF4-FFF2-40B4-BE49-F238E27FC236}">
                <a16:creationId xmlns:a16="http://schemas.microsoft.com/office/drawing/2014/main" id="{8FF3951D-D6F8-67E0-5918-0768B97CB83E}"/>
              </a:ext>
            </a:extLst>
          </p:cNvPr>
          <p:cNvSpPr>
            <a:spLocks noGrp="1"/>
          </p:cNvSpPr>
          <p:nvPr>
            <p:ph idx="1"/>
          </p:nvPr>
        </p:nvSpPr>
        <p:spPr>
          <a:xfrm>
            <a:off x="243748" y="1392945"/>
            <a:ext cx="2762479" cy="3394075"/>
          </a:xfrm>
        </p:spPr>
        <p:txBody>
          <a:bodyPr vert="horz" lIns="91440" tIns="45720" rIns="91440" bIns="45720" rtlCol="0" anchor="t">
            <a:normAutofit/>
          </a:bodyPr>
          <a:lstStyle/>
          <a:p>
            <a:r>
              <a:rPr lang="en-US" sz="2400">
                <a:ea typeface="Calibri"/>
                <a:cs typeface="Calibri"/>
              </a:rPr>
              <a:t>Vision Needs</a:t>
            </a:r>
          </a:p>
          <a:p>
            <a:pPr lvl="1">
              <a:buFont typeface="Courier New" panose="020B0604020202020204" pitchFamily="34" charset="0"/>
              <a:buChar char="o"/>
            </a:pPr>
            <a:r>
              <a:rPr lang="en-US" sz="2100">
                <a:ea typeface="Calibri"/>
                <a:cs typeface="Calibri"/>
              </a:rPr>
              <a:t>High Contrast </a:t>
            </a:r>
          </a:p>
          <a:p>
            <a:pPr lvl="1">
              <a:buFont typeface="Courier New" panose="020B0604020202020204" pitchFamily="34" charset="0"/>
              <a:buChar char="o"/>
            </a:pPr>
            <a:r>
              <a:rPr lang="en-US" sz="2100">
                <a:ea typeface="Calibri"/>
                <a:cs typeface="Calibri"/>
              </a:rPr>
              <a:t>Tactile supports</a:t>
            </a:r>
          </a:p>
        </p:txBody>
      </p:sp>
      <p:pic>
        <p:nvPicPr>
          <p:cNvPr id="4" name="Picture 3" descr="High contrast AAC symbols discussed in this post by Jane Farrall | AAC ...">
            <a:extLst>
              <a:ext uri="{FF2B5EF4-FFF2-40B4-BE49-F238E27FC236}">
                <a16:creationId xmlns:a16="http://schemas.microsoft.com/office/drawing/2014/main" id="{67CF95BC-3CCB-4EB4-AEF7-0548EA7F4631}"/>
              </a:ext>
            </a:extLst>
          </p:cNvPr>
          <p:cNvPicPr>
            <a:picLocks noChangeAspect="1"/>
          </p:cNvPicPr>
          <p:nvPr/>
        </p:nvPicPr>
        <p:blipFill>
          <a:blip r:embed="rId2"/>
          <a:stretch>
            <a:fillRect/>
          </a:stretch>
        </p:blipFill>
        <p:spPr>
          <a:xfrm>
            <a:off x="6141904" y="1580692"/>
            <a:ext cx="2864387" cy="2409022"/>
          </a:xfrm>
          <a:prstGeom prst="rect">
            <a:avLst/>
          </a:prstGeom>
        </p:spPr>
      </p:pic>
      <p:pic>
        <p:nvPicPr>
          <p:cNvPr id="5" name="Picture 4" descr="Image result for tactile supports AACC">
            <a:extLst>
              <a:ext uri="{FF2B5EF4-FFF2-40B4-BE49-F238E27FC236}">
                <a16:creationId xmlns:a16="http://schemas.microsoft.com/office/drawing/2014/main" id="{EDFC4D75-224E-B717-217E-646635E91B3F}"/>
              </a:ext>
            </a:extLst>
          </p:cNvPr>
          <p:cNvPicPr>
            <a:picLocks noChangeAspect="1"/>
          </p:cNvPicPr>
          <p:nvPr/>
        </p:nvPicPr>
        <p:blipFill>
          <a:blip r:embed="rId3"/>
          <a:stretch>
            <a:fillRect/>
          </a:stretch>
        </p:blipFill>
        <p:spPr>
          <a:xfrm>
            <a:off x="3181350" y="1746977"/>
            <a:ext cx="2781300" cy="2076450"/>
          </a:xfrm>
          <a:prstGeom prst="rect">
            <a:avLst/>
          </a:prstGeom>
        </p:spPr>
      </p:pic>
    </p:spTree>
    <p:extLst>
      <p:ext uri="{BB962C8B-B14F-4D97-AF65-F5344CB8AC3E}">
        <p14:creationId xmlns:p14="http://schemas.microsoft.com/office/powerpoint/2010/main" val="187805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p:txBody>
          <a:bodyPr vert="horz" lIns="91440" tIns="45720" rIns="91440" bIns="45720" rtlCol="0" anchor="t">
            <a:noAutofit/>
          </a:bodyPr>
          <a:lstStyle/>
          <a:p>
            <a:pPr marL="0" indent="0">
              <a:buNone/>
            </a:pPr>
            <a:r>
              <a:rPr lang="en-US" sz="1800" b="1">
                <a:cs typeface="Calibri"/>
              </a:rPr>
              <a:t>Grid Size and Vocabulary</a:t>
            </a:r>
            <a:endParaRPr lang="en-US" sz="1800" b="1">
              <a:ea typeface="Calibri"/>
              <a:cs typeface="Calibri"/>
            </a:endParaRPr>
          </a:p>
          <a:p>
            <a:r>
              <a:rPr lang="en-US" sz="1800">
                <a:ea typeface="Calibri"/>
                <a:cs typeface="Calibri"/>
              </a:rPr>
              <a:t>Robust vocabulary </a:t>
            </a:r>
            <a:endParaRPr lang="en-US" sz="1800">
              <a:ea typeface="+mn-lt"/>
              <a:cs typeface="+mn-lt"/>
            </a:endParaRPr>
          </a:p>
          <a:p>
            <a:pPr lvl="1">
              <a:buFont typeface="Courier New" panose="020B0604020202020204" pitchFamily="34" charset="0"/>
              <a:buChar char="o"/>
            </a:pPr>
            <a:r>
              <a:rPr lang="en-US" sz="1800">
                <a:ea typeface="+mn-lt"/>
                <a:cs typeface="+mn-lt"/>
              </a:rPr>
              <a:t>choose the grid size </a:t>
            </a:r>
            <a:r>
              <a:rPr lang="en-US" sz="1800" b="1">
                <a:ea typeface="+mn-lt"/>
                <a:cs typeface="+mn-lt"/>
              </a:rPr>
              <a:t>based on what the AAC learner can see and touch.</a:t>
            </a:r>
            <a:endParaRPr lang="en-US" sz="1800">
              <a:ea typeface="Calibri"/>
              <a:cs typeface="Calibri"/>
            </a:endParaRPr>
          </a:p>
          <a:p>
            <a:pPr lvl="1">
              <a:buFont typeface="Courier New" panose="020B0604020202020204" pitchFamily="34" charset="0"/>
              <a:buChar char="o"/>
            </a:pPr>
            <a:r>
              <a:rPr lang="en-US" sz="1800">
                <a:ea typeface="+mn-lt"/>
                <a:cs typeface="+mn-lt"/>
              </a:rPr>
              <a:t>Bigger buttons look easier          CAUTION! It may be making it harder!</a:t>
            </a:r>
          </a:p>
          <a:p>
            <a:pPr lvl="1">
              <a:buFont typeface="Courier New" panose="020B0604020202020204" pitchFamily="34" charset="0"/>
              <a:buChar char="o"/>
            </a:pPr>
            <a:r>
              <a:rPr lang="en-US" sz="1800">
                <a:ea typeface="Calibri"/>
                <a:cs typeface="Calibri"/>
              </a:rPr>
              <a:t>Choose a vocabulary set that can grow with the patient</a:t>
            </a:r>
          </a:p>
          <a:p>
            <a:pPr marL="400050"/>
            <a:r>
              <a:rPr lang="en-US" sz="1800">
                <a:ea typeface="Calibri"/>
                <a:cs typeface="Calibri"/>
              </a:rPr>
              <a:t>Personalized vocabulary</a:t>
            </a:r>
          </a:p>
          <a:p>
            <a:pPr marL="800100" lvl="1">
              <a:buFont typeface="Courier New" panose="020B0604020202020204" pitchFamily="34" charset="0"/>
              <a:buChar char="o"/>
            </a:pPr>
            <a:r>
              <a:rPr lang="en-US" sz="1800">
                <a:ea typeface="Calibri"/>
                <a:cs typeface="Calibri"/>
              </a:rPr>
              <a:t>Add photos of family, patients, familiar places toys and foods</a:t>
            </a:r>
          </a:p>
          <a:p>
            <a:pPr marL="57150" indent="0">
              <a:buNone/>
            </a:pPr>
            <a:endParaRPr lang="en-US">
              <a:ea typeface="Calibri"/>
              <a:cs typeface="Calibri"/>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3E4BC20C-0EA2-538F-4A1B-A5A28856E367}"/>
              </a:ext>
            </a:extLst>
          </p:cNvPr>
          <p:cNvSpPr txBox="1"/>
          <p:nvPr/>
        </p:nvSpPr>
        <p:spPr>
          <a:xfrm>
            <a:off x="456275" y="4672501"/>
            <a:ext cx="148358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22222"/>
                </a:solidFill>
                <a:latin typeface="Arial"/>
                <a:cs typeface="Arial"/>
              </a:rPr>
              <a:t>Light, J. et al.</a:t>
            </a:r>
            <a:endParaRPr lang="en-US"/>
          </a:p>
        </p:txBody>
      </p:sp>
      <p:pic>
        <p:nvPicPr>
          <p:cNvPr id="5" name="Graphic 4" descr="Warning outline">
            <a:extLst>
              <a:ext uri="{FF2B5EF4-FFF2-40B4-BE49-F238E27FC236}">
                <a16:creationId xmlns:a16="http://schemas.microsoft.com/office/drawing/2014/main" id="{163A6EB3-3651-5F68-2E6C-DCFC8AAD6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5828" y="2103767"/>
            <a:ext cx="472297" cy="461514"/>
          </a:xfrm>
          <a:prstGeom prst="rect">
            <a:avLst/>
          </a:prstGeom>
        </p:spPr>
      </p:pic>
    </p:spTree>
    <p:extLst>
      <p:ext uri="{BB962C8B-B14F-4D97-AF65-F5344CB8AC3E}">
        <p14:creationId xmlns:p14="http://schemas.microsoft.com/office/powerpoint/2010/main" val="123687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a:t>Continuing Medical Education Credit Information</a:t>
            </a:r>
          </a:p>
        </p:txBody>
      </p:sp>
      <p:sp>
        <p:nvSpPr>
          <p:cNvPr id="5" name="Content Placeholder 2"/>
          <p:cNvSpPr>
            <a:spLocks noGrp="1"/>
          </p:cNvSpPr>
          <p:nvPr>
            <p:ph idx="1"/>
          </p:nvPr>
        </p:nvSpPr>
        <p:spPr/>
        <p:txBody>
          <a:bodyPr vert="horz" lIns="91440" tIns="45720" rIns="91440" bIns="45720" rtlCol="0" anchor="t">
            <a:normAutofit fontScale="77500" lnSpcReduction="20000"/>
          </a:bodyPr>
          <a:lstStyle/>
          <a:p>
            <a:r>
              <a:rPr lang="en-US"/>
              <a:t>Activity Description/Statement of Need: </a:t>
            </a:r>
            <a:endParaRPr lang="en-US">
              <a:ea typeface="Calibri"/>
              <a:cs typeface="Calibri"/>
            </a:endParaRPr>
          </a:p>
          <a:p>
            <a:pPr lvl="1">
              <a:buFont typeface="Courier New" panose="020B0604020202020204" pitchFamily="34" charset="0"/>
              <a:buChar char="o"/>
            </a:pPr>
            <a:r>
              <a:rPr lang="en-US">
                <a:ea typeface="+mn-lt"/>
                <a:cs typeface="+mn-lt"/>
              </a:rPr>
              <a:t>This will explore evidence-based practice principles of AAC. Participants will learn how to create effective treatment plans tailored to individual needs, establish measurable goals and navigate the clinical decision-making process. This presentation will review a variety of AAC systems, providing insight into the process of selecting and trialing devices to ensure optimal outcomes. Participants will gain practical strategies and tools for integrating AAC into therapy to overall enhance communication for individuals with complex communication needs.</a:t>
            </a:r>
          </a:p>
          <a:p>
            <a:r>
              <a:rPr lang="en-US"/>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2</a:t>
            </a:fld>
            <a:endParaRPr lang="en-US"/>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79FA-908F-0666-6C96-622E9B3C4182}"/>
              </a:ext>
            </a:extLst>
          </p:cNvPr>
          <p:cNvSpPr>
            <a:spLocks noGrp="1"/>
          </p:cNvSpPr>
          <p:nvPr>
            <p:ph type="title"/>
          </p:nvPr>
        </p:nvSpPr>
        <p:spPr/>
        <p:txBody>
          <a:bodyPr/>
          <a:lstStyle/>
          <a:p>
            <a:r>
              <a:rPr lang="en-US">
                <a:ea typeface="Calibri"/>
                <a:cs typeface="Calibri"/>
              </a:rPr>
              <a:t>Evaluation – Grid Size and Editing</a:t>
            </a:r>
            <a:endParaRPr lang="en-US"/>
          </a:p>
        </p:txBody>
      </p:sp>
      <p:pic>
        <p:nvPicPr>
          <p:cNvPr id="4" name="Picture 3">
            <a:extLst>
              <a:ext uri="{FF2B5EF4-FFF2-40B4-BE49-F238E27FC236}">
                <a16:creationId xmlns:a16="http://schemas.microsoft.com/office/drawing/2014/main" id="{2A8877F1-A043-2CB6-44D4-1FA09D5CB298}"/>
              </a:ext>
            </a:extLst>
          </p:cNvPr>
          <p:cNvPicPr>
            <a:picLocks noChangeAspect="1"/>
          </p:cNvPicPr>
          <p:nvPr/>
        </p:nvPicPr>
        <p:blipFill>
          <a:blip r:embed="rId2"/>
          <a:stretch>
            <a:fillRect/>
          </a:stretch>
        </p:blipFill>
        <p:spPr>
          <a:xfrm>
            <a:off x="660514" y="1641021"/>
            <a:ext cx="3708172" cy="2514601"/>
          </a:xfrm>
          <a:prstGeom prst="rect">
            <a:avLst/>
          </a:prstGeom>
        </p:spPr>
      </p:pic>
      <p:pic>
        <p:nvPicPr>
          <p:cNvPr id="5" name="Picture 4" descr="Device Options: WordPower®">
            <a:extLst>
              <a:ext uri="{FF2B5EF4-FFF2-40B4-BE49-F238E27FC236}">
                <a16:creationId xmlns:a16="http://schemas.microsoft.com/office/drawing/2014/main" id="{8695F4D9-5081-283D-C2CC-9725748AA75E}"/>
              </a:ext>
            </a:extLst>
          </p:cNvPr>
          <p:cNvPicPr>
            <a:picLocks noChangeAspect="1"/>
          </p:cNvPicPr>
          <p:nvPr/>
        </p:nvPicPr>
        <p:blipFill>
          <a:blip r:embed="rId3"/>
          <a:stretch>
            <a:fillRect/>
          </a:stretch>
        </p:blipFill>
        <p:spPr>
          <a:xfrm>
            <a:off x="4570639" y="1767568"/>
            <a:ext cx="4231821" cy="2514600"/>
          </a:xfrm>
          <a:prstGeom prst="rect">
            <a:avLst/>
          </a:prstGeom>
        </p:spPr>
      </p:pic>
    </p:spTree>
    <p:extLst>
      <p:ext uri="{BB962C8B-B14F-4D97-AF65-F5344CB8AC3E}">
        <p14:creationId xmlns:p14="http://schemas.microsoft.com/office/powerpoint/2010/main" val="260123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a:xfrm>
            <a:off x="457200" y="1289033"/>
            <a:ext cx="4295354" cy="3603746"/>
          </a:xfrm>
        </p:spPr>
        <p:txBody>
          <a:bodyPr vert="horz" lIns="91440" tIns="45720" rIns="91440" bIns="45720" rtlCol="0" anchor="t">
            <a:noAutofit/>
          </a:bodyPr>
          <a:lstStyle/>
          <a:p>
            <a:pPr marL="0" indent="0">
              <a:buNone/>
            </a:pPr>
            <a:r>
              <a:rPr lang="en-US" sz="1800" b="1">
                <a:cs typeface="Calibri"/>
              </a:rPr>
              <a:t>Consider Motor Planning Navigation if....</a:t>
            </a:r>
            <a:endParaRPr lang="en-US" sz="1800" b="1">
              <a:ea typeface="Calibri"/>
              <a:cs typeface="Calibri"/>
            </a:endParaRPr>
          </a:p>
          <a:p>
            <a:pPr marL="685800" lvl="1">
              <a:buChar char="•"/>
            </a:pPr>
            <a:r>
              <a:rPr lang="en-US" sz="1800">
                <a:solidFill>
                  <a:srgbClr val="333333"/>
                </a:solidFill>
                <a:latin typeface="Calibri"/>
                <a:ea typeface="Roboto Slab"/>
                <a:cs typeface="Roboto Slab"/>
              </a:rPr>
              <a:t>Motor Recall skills are greater than Receptive Language skills</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Visual processing and recall challenges are present</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Patients learn better through repetition of routine</a:t>
            </a:r>
          </a:p>
          <a:p>
            <a:pPr marL="400050" lvl="1" indent="0">
              <a:buNone/>
            </a:pPr>
            <a:endParaRPr lang="en-US" sz="1800">
              <a:solidFill>
                <a:srgbClr val="333333"/>
              </a:solidFill>
              <a:ea typeface="Roboto Slab"/>
              <a:cs typeface="Roboto Slab"/>
            </a:endParaRPr>
          </a:p>
          <a:p>
            <a:pPr marL="0" indent="0">
              <a:buNone/>
            </a:pPr>
            <a:endParaRPr lang="en-US">
              <a:solidFill>
                <a:srgbClr val="000000"/>
              </a:solidFill>
              <a:ea typeface="Calibri"/>
              <a:cs typeface="Calibri"/>
            </a:endParaRPr>
          </a:p>
          <a:p>
            <a:pPr marL="400050" lvl="1" indent="0">
              <a:buNone/>
            </a:pPr>
            <a:endParaRPr lang="en-US">
              <a:ea typeface="Calibri"/>
              <a:cs typeface="Calibri"/>
            </a:endParaRPr>
          </a:p>
          <a:p>
            <a:pPr marL="400050" lvl="1" indent="0">
              <a:buNone/>
            </a:pPr>
            <a:endParaRPr lang="en-US">
              <a:ea typeface="Calibri"/>
              <a:cs typeface="Calibri"/>
            </a:endParaRPr>
          </a:p>
          <a:p>
            <a:endParaRPr lang="en-US">
              <a:ea typeface="Calibri"/>
              <a:cs typeface="Calibri"/>
            </a:endParaRPr>
          </a:p>
          <a:p>
            <a:pPr lvl="1"/>
            <a:endParaRPr lang="en-US">
              <a:ea typeface="Calibri"/>
              <a:cs typeface="Calibri"/>
            </a:endParaRPr>
          </a:p>
        </p:txBody>
      </p:sp>
      <p:sp>
        <p:nvSpPr>
          <p:cNvPr id="4" name="TextBox 3">
            <a:extLst>
              <a:ext uri="{FF2B5EF4-FFF2-40B4-BE49-F238E27FC236}">
                <a16:creationId xmlns:a16="http://schemas.microsoft.com/office/drawing/2014/main" id="{3EE0DDE5-D5DA-70DA-DB68-082AF46B45E5}"/>
              </a:ext>
            </a:extLst>
          </p:cNvPr>
          <p:cNvSpPr txBox="1"/>
          <p:nvPr/>
        </p:nvSpPr>
        <p:spPr>
          <a:xfrm>
            <a:off x="151805" y="4893469"/>
            <a:ext cx="70425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https://praacticalaac.org/praactical/finding-my-words-considerations-in-language-displays-and-organization/</a:t>
            </a:r>
          </a:p>
          <a:p>
            <a:pPr algn="l"/>
            <a:endParaRPr lang="en-US">
              <a:ea typeface="Calibri"/>
              <a:cs typeface="Calibri"/>
            </a:endParaRPr>
          </a:p>
        </p:txBody>
      </p:sp>
      <p:pic>
        <p:nvPicPr>
          <p:cNvPr id="5" name="Picture 4" descr="Screenshot of LAMP Words for Life app">
            <a:extLst>
              <a:ext uri="{FF2B5EF4-FFF2-40B4-BE49-F238E27FC236}">
                <a16:creationId xmlns:a16="http://schemas.microsoft.com/office/drawing/2014/main" id="{1969FD8E-CAB1-8266-FB0C-A3664E234D10}"/>
              </a:ext>
            </a:extLst>
          </p:cNvPr>
          <p:cNvPicPr>
            <a:picLocks noChangeAspect="1"/>
          </p:cNvPicPr>
          <p:nvPr/>
        </p:nvPicPr>
        <p:blipFill>
          <a:blip r:embed="rId3"/>
          <a:stretch>
            <a:fillRect/>
          </a:stretch>
        </p:blipFill>
        <p:spPr>
          <a:xfrm>
            <a:off x="5160091" y="1153753"/>
            <a:ext cx="3524865" cy="3140178"/>
          </a:xfrm>
          <a:prstGeom prst="rect">
            <a:avLst/>
          </a:prstGeom>
        </p:spPr>
      </p:pic>
    </p:spTree>
    <p:extLst>
      <p:ext uri="{BB962C8B-B14F-4D97-AF65-F5344CB8AC3E}">
        <p14:creationId xmlns:p14="http://schemas.microsoft.com/office/powerpoint/2010/main" val="405853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a:xfrm>
            <a:off x="457200" y="1289033"/>
            <a:ext cx="4212394" cy="3603746"/>
          </a:xfrm>
        </p:spPr>
        <p:txBody>
          <a:bodyPr vert="horz" lIns="91440" tIns="45720" rIns="91440" bIns="45720" rtlCol="0" anchor="t">
            <a:noAutofit/>
          </a:bodyPr>
          <a:lstStyle/>
          <a:p>
            <a:pPr marL="0" indent="0">
              <a:buNone/>
            </a:pPr>
            <a:r>
              <a:rPr lang="en-US" sz="1800" b="1">
                <a:cs typeface="Calibri"/>
              </a:rPr>
              <a:t>Consider Linguistic Based Navigation if ...</a:t>
            </a:r>
            <a:endParaRPr lang="en-US" sz="1800" b="1">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Patients demonstrate understanding of semantic/syntactic category (clothing, food, places…) or (actions, people, describing words)</a:t>
            </a:r>
            <a:endParaRPr lang="en-US" sz="1800">
              <a:solidFill>
                <a:srgbClr val="333333"/>
              </a:solidFill>
              <a:ea typeface="Roboto Slab"/>
              <a:cs typeface="Roboto Slab"/>
            </a:endParaRPr>
          </a:p>
          <a:p>
            <a:pPr marL="685800" lvl="1">
              <a:buChar char="•"/>
            </a:pPr>
            <a:r>
              <a:rPr lang="en-US" sz="1800">
                <a:ea typeface="Calibri"/>
                <a:cs typeface="Calibri"/>
              </a:rPr>
              <a:t>Receptive skills &gt; Expressive skills</a:t>
            </a:r>
          </a:p>
          <a:p>
            <a:pPr marL="685800" lvl="1">
              <a:buChar char="•"/>
            </a:pPr>
            <a:r>
              <a:rPr lang="en-US" sz="1800">
                <a:ea typeface="Calibri"/>
                <a:cs typeface="Calibri"/>
              </a:rPr>
              <a:t>Parents hesitant about AAC</a:t>
            </a:r>
          </a:p>
          <a:p>
            <a:pPr marL="0" indent="0">
              <a:buNone/>
            </a:pPr>
            <a:endParaRPr lang="en-US" sz="1450" b="1">
              <a:solidFill>
                <a:srgbClr val="000000"/>
              </a:solidFill>
              <a:ea typeface="Calibri"/>
              <a:cs typeface="Calibri"/>
            </a:endParaRPr>
          </a:p>
          <a:p>
            <a:pPr marL="0" indent="0">
              <a:buNone/>
            </a:pPr>
            <a:endParaRPr lang="en-US">
              <a:solidFill>
                <a:srgbClr val="000000"/>
              </a:solidFill>
              <a:ea typeface="Calibri"/>
              <a:cs typeface="Calibri"/>
            </a:endParaRPr>
          </a:p>
          <a:p>
            <a:pPr marL="400050" lvl="1" indent="0">
              <a:buNone/>
            </a:pPr>
            <a:endParaRPr lang="en-US">
              <a:ea typeface="Calibri"/>
              <a:cs typeface="Calibri"/>
            </a:endParaRPr>
          </a:p>
          <a:p>
            <a:pPr marL="400050" lvl="1" indent="0">
              <a:buNone/>
            </a:pPr>
            <a:endParaRPr lang="en-US">
              <a:ea typeface="Calibri"/>
              <a:cs typeface="Calibri"/>
            </a:endParaRPr>
          </a:p>
          <a:p>
            <a:pPr>
              <a:buChar char="•"/>
            </a:pPr>
            <a:endParaRPr lang="en-US">
              <a:ea typeface="Calibri"/>
              <a:cs typeface="Calibri"/>
            </a:endParaRPr>
          </a:p>
          <a:p>
            <a:pPr lvl="1"/>
            <a:endParaRPr lang="en-US">
              <a:ea typeface="Calibri"/>
              <a:cs typeface="Calibri"/>
            </a:endParaRPr>
          </a:p>
        </p:txBody>
      </p:sp>
      <p:sp>
        <p:nvSpPr>
          <p:cNvPr id="4" name="TextBox 3">
            <a:extLst>
              <a:ext uri="{FF2B5EF4-FFF2-40B4-BE49-F238E27FC236}">
                <a16:creationId xmlns:a16="http://schemas.microsoft.com/office/drawing/2014/main" id="{3EE0DDE5-D5DA-70DA-DB68-082AF46B45E5}"/>
              </a:ext>
            </a:extLst>
          </p:cNvPr>
          <p:cNvSpPr txBox="1"/>
          <p:nvPr/>
        </p:nvSpPr>
        <p:spPr>
          <a:xfrm>
            <a:off x="151805" y="4893469"/>
            <a:ext cx="70425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https://praacticalaac.org/praactical/finding-my-words-considerations-in-language-displays-and-organization/</a:t>
            </a:r>
          </a:p>
          <a:p>
            <a:pPr algn="l"/>
            <a:endParaRPr lang="en-US">
              <a:ea typeface="Calibri"/>
              <a:cs typeface="Calibri"/>
            </a:endParaRPr>
          </a:p>
        </p:txBody>
      </p:sp>
      <p:pic>
        <p:nvPicPr>
          <p:cNvPr id="5" name="Picture 4" descr="Device Options: WordPower®">
            <a:extLst>
              <a:ext uri="{FF2B5EF4-FFF2-40B4-BE49-F238E27FC236}">
                <a16:creationId xmlns:a16="http://schemas.microsoft.com/office/drawing/2014/main" id="{4AB14C67-2C4D-D2CF-1A18-E9023C1D655C}"/>
              </a:ext>
            </a:extLst>
          </p:cNvPr>
          <p:cNvPicPr>
            <a:picLocks noChangeAspect="1"/>
          </p:cNvPicPr>
          <p:nvPr/>
        </p:nvPicPr>
        <p:blipFill>
          <a:blip r:embed="rId3"/>
          <a:stretch>
            <a:fillRect/>
          </a:stretch>
        </p:blipFill>
        <p:spPr>
          <a:xfrm>
            <a:off x="4670322" y="1882569"/>
            <a:ext cx="3813073" cy="2272481"/>
          </a:xfrm>
          <a:prstGeom prst="rect">
            <a:avLst/>
          </a:prstGeom>
        </p:spPr>
      </p:pic>
      <p:sp>
        <p:nvSpPr>
          <p:cNvPr id="6" name="TextBox 5">
            <a:extLst>
              <a:ext uri="{FF2B5EF4-FFF2-40B4-BE49-F238E27FC236}">
                <a16:creationId xmlns:a16="http://schemas.microsoft.com/office/drawing/2014/main" id="{DADE0951-B4B9-4265-0026-9F46AFD3AEAF}"/>
              </a:ext>
            </a:extLst>
          </p:cNvPr>
          <p:cNvSpPr txBox="1"/>
          <p:nvPr/>
        </p:nvSpPr>
        <p:spPr>
          <a:xfrm>
            <a:off x="4950805" y="1442795"/>
            <a:ext cx="32534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ea typeface="Calibri"/>
                <a:cs typeface="Calibri"/>
              </a:rPr>
              <a:t>TouchChat</a:t>
            </a:r>
            <a:r>
              <a:rPr lang="en-US" b="1">
                <a:ea typeface="Calibri"/>
                <a:cs typeface="Calibri"/>
              </a:rPr>
              <a:t> with </a:t>
            </a:r>
            <a:r>
              <a:rPr lang="en-US" b="1" err="1">
                <a:ea typeface="Calibri"/>
                <a:cs typeface="Calibri"/>
              </a:rPr>
              <a:t>WordPower</a:t>
            </a:r>
            <a:r>
              <a:rPr lang="en-US" b="1">
                <a:ea typeface="Calibri"/>
                <a:cs typeface="Calibri"/>
              </a:rPr>
              <a:t> 60</a:t>
            </a:r>
          </a:p>
        </p:txBody>
      </p:sp>
    </p:spTree>
    <p:extLst>
      <p:ext uri="{BB962C8B-B14F-4D97-AF65-F5344CB8AC3E}">
        <p14:creationId xmlns:p14="http://schemas.microsoft.com/office/powerpoint/2010/main" val="337112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1AB9-670E-5659-096A-CB8039F02C5C}"/>
              </a:ext>
            </a:extLst>
          </p:cNvPr>
          <p:cNvSpPr>
            <a:spLocks noGrp="1"/>
          </p:cNvSpPr>
          <p:nvPr>
            <p:ph type="title"/>
          </p:nvPr>
        </p:nvSpPr>
        <p:spPr/>
        <p:txBody>
          <a:bodyPr>
            <a:normAutofit fontScale="90000"/>
          </a:bodyPr>
          <a:lstStyle/>
          <a:p>
            <a:r>
              <a:rPr lang="en-US">
                <a:cs typeface="Calibri"/>
              </a:rPr>
              <a:t>Evaluation- Software Considerations</a:t>
            </a:r>
            <a:endParaRPr lang="en-US"/>
          </a:p>
        </p:txBody>
      </p:sp>
      <p:sp>
        <p:nvSpPr>
          <p:cNvPr id="3" name="Content Placeholder 2">
            <a:extLst>
              <a:ext uri="{FF2B5EF4-FFF2-40B4-BE49-F238E27FC236}">
                <a16:creationId xmlns:a16="http://schemas.microsoft.com/office/drawing/2014/main" id="{C11873A8-BA60-018A-19A6-3FF0616BAB4A}"/>
              </a:ext>
            </a:extLst>
          </p:cNvPr>
          <p:cNvSpPr>
            <a:spLocks noGrp="1"/>
          </p:cNvSpPr>
          <p:nvPr>
            <p:ph idx="1"/>
          </p:nvPr>
        </p:nvSpPr>
        <p:spPr>
          <a:xfrm>
            <a:off x="457200" y="1064351"/>
            <a:ext cx="4180914" cy="3649834"/>
          </a:xfrm>
        </p:spPr>
        <p:txBody>
          <a:bodyPr vert="horz" lIns="91440" tIns="45720" rIns="91440" bIns="45720" rtlCol="0" anchor="t">
            <a:noAutofit/>
          </a:bodyPr>
          <a:lstStyle/>
          <a:p>
            <a:pPr marL="0" indent="0">
              <a:buNone/>
            </a:pPr>
            <a:r>
              <a:rPr lang="en-US" sz="1800" b="1">
                <a:solidFill>
                  <a:srgbClr val="333333"/>
                </a:solidFill>
                <a:ea typeface="Roboto Slab"/>
                <a:cs typeface="Roboto Slab"/>
              </a:rPr>
              <a:t>Consider Environmentally</a:t>
            </a:r>
            <a:r>
              <a:rPr lang="en-US" sz="1800" b="1">
                <a:solidFill>
                  <a:srgbClr val="333333"/>
                </a:solidFill>
                <a:latin typeface="Calibri"/>
                <a:ea typeface="Roboto Slab"/>
                <a:cs typeface="Roboto Slab"/>
              </a:rPr>
              <a:t> Based Navigation</a:t>
            </a:r>
            <a:r>
              <a:rPr lang="en-US" sz="1800" b="1">
                <a:ea typeface="Calibri"/>
                <a:cs typeface="Calibri"/>
              </a:rPr>
              <a:t> if...</a:t>
            </a:r>
            <a:endParaRPr lang="en-US" sz="1800" b="1">
              <a:solidFill>
                <a:srgbClr val="000000"/>
              </a:solidFill>
              <a:ea typeface="Calibri"/>
              <a:cs typeface="Calibri"/>
            </a:endParaRPr>
          </a:p>
          <a:p>
            <a:pPr marL="685800" lvl="1">
              <a:buChar char="•"/>
            </a:pPr>
            <a:r>
              <a:rPr lang="en-US" sz="1800">
                <a:solidFill>
                  <a:srgbClr val="333333"/>
                </a:solidFill>
                <a:latin typeface="Calibri"/>
                <a:ea typeface="Roboto Slab"/>
                <a:cs typeface="Roboto Slab"/>
              </a:rPr>
              <a:t>Patient benefits from the cognitive ease of topic-based pages</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Patient demonstrates the ability to recognize the context/environment</a:t>
            </a:r>
            <a:endParaRPr lang="en-US" sz="1800">
              <a:solidFill>
                <a:srgbClr val="000000"/>
              </a:solidFill>
              <a:latin typeface="Calibri"/>
              <a:ea typeface="Calibri"/>
              <a:cs typeface="Calibri"/>
            </a:endParaRPr>
          </a:p>
          <a:p>
            <a:pPr marL="685800" lvl="1">
              <a:buChar char="•"/>
            </a:pPr>
            <a:r>
              <a:rPr lang="en-US" sz="1800">
                <a:solidFill>
                  <a:srgbClr val="333333"/>
                </a:solidFill>
                <a:latin typeface="Calibri"/>
                <a:ea typeface="Roboto Slab"/>
                <a:cs typeface="Roboto Slab"/>
              </a:rPr>
              <a:t> Benefit from the ability to access quick phrase-based communication (ex. GLP)</a:t>
            </a:r>
            <a:endParaRPr lang="en-US" sz="1800">
              <a:solidFill>
                <a:srgbClr val="333333"/>
              </a:solidFill>
              <a:highlight>
                <a:srgbClr val="FFFF00"/>
              </a:highlight>
              <a:ea typeface="Roboto Slab"/>
              <a:cs typeface="Roboto Slab"/>
            </a:endParaRPr>
          </a:p>
          <a:p>
            <a:pPr marL="685800" lvl="1">
              <a:buChar char="•"/>
            </a:pPr>
            <a:r>
              <a:rPr lang="en-US" sz="1800">
                <a:solidFill>
                  <a:srgbClr val="333333"/>
                </a:solidFill>
                <a:ea typeface="Roboto Slab"/>
                <a:cs typeface="Roboto Slab"/>
              </a:rPr>
              <a:t>Motor challenges impact the ability to select multiple buttons</a:t>
            </a:r>
            <a:endParaRPr lang="en-US" sz="1800">
              <a:solidFill>
                <a:srgbClr val="333333"/>
              </a:solidFill>
              <a:highlight>
                <a:srgbClr val="FFFF00"/>
              </a:highlight>
              <a:ea typeface="Roboto Slab"/>
              <a:cs typeface="Roboto Slab"/>
            </a:endParaRPr>
          </a:p>
          <a:p>
            <a:pPr marL="0" indent="0">
              <a:buNone/>
            </a:pPr>
            <a:endParaRPr lang="en-US" sz="1800">
              <a:solidFill>
                <a:srgbClr val="000000"/>
              </a:solidFill>
              <a:ea typeface="Calibri"/>
              <a:cs typeface="Calibri"/>
            </a:endParaRPr>
          </a:p>
          <a:p>
            <a:pPr marL="400050" lvl="1" indent="0">
              <a:buNone/>
            </a:pPr>
            <a:endParaRPr lang="en-US" sz="1800">
              <a:ea typeface="Calibri"/>
              <a:cs typeface="Calibri"/>
            </a:endParaRPr>
          </a:p>
          <a:p>
            <a:pPr marL="400050" lvl="1" indent="0">
              <a:buNone/>
            </a:pPr>
            <a:endParaRPr lang="en-US" sz="1800">
              <a:ea typeface="Calibri"/>
              <a:cs typeface="Calibri"/>
            </a:endParaRPr>
          </a:p>
          <a:p>
            <a:pPr>
              <a:buChar char="•"/>
            </a:pPr>
            <a:endParaRPr lang="en-US" sz="1800">
              <a:ea typeface="Calibri"/>
              <a:cs typeface="Calibri"/>
            </a:endParaRPr>
          </a:p>
          <a:p>
            <a:pPr lvl="1"/>
            <a:endParaRPr lang="en-US" sz="1800">
              <a:ea typeface="Calibri"/>
              <a:cs typeface="Calibri"/>
            </a:endParaRPr>
          </a:p>
        </p:txBody>
      </p:sp>
      <p:sp>
        <p:nvSpPr>
          <p:cNvPr id="4" name="TextBox 3">
            <a:extLst>
              <a:ext uri="{FF2B5EF4-FFF2-40B4-BE49-F238E27FC236}">
                <a16:creationId xmlns:a16="http://schemas.microsoft.com/office/drawing/2014/main" id="{3EE0DDE5-D5DA-70DA-DB68-082AF46B45E5}"/>
              </a:ext>
            </a:extLst>
          </p:cNvPr>
          <p:cNvSpPr txBox="1"/>
          <p:nvPr/>
        </p:nvSpPr>
        <p:spPr>
          <a:xfrm>
            <a:off x="151805" y="4893469"/>
            <a:ext cx="70425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https://praacticalaac.org/praactical/finding-my-words-considerations-in-language-displays-and-organization/</a:t>
            </a:r>
          </a:p>
          <a:p>
            <a:pPr algn="l"/>
            <a:endParaRPr lang="en-US">
              <a:ea typeface="Calibri"/>
              <a:cs typeface="Calibri"/>
            </a:endParaRPr>
          </a:p>
        </p:txBody>
      </p:sp>
      <p:pic>
        <p:nvPicPr>
          <p:cNvPr id="6" name="Picture 5" descr="TD Snap">
            <a:extLst>
              <a:ext uri="{FF2B5EF4-FFF2-40B4-BE49-F238E27FC236}">
                <a16:creationId xmlns:a16="http://schemas.microsoft.com/office/drawing/2014/main" id="{5DE67360-0A6C-72A3-0C39-00722EB8F6F4}"/>
              </a:ext>
            </a:extLst>
          </p:cNvPr>
          <p:cNvPicPr>
            <a:picLocks noChangeAspect="1"/>
          </p:cNvPicPr>
          <p:nvPr/>
        </p:nvPicPr>
        <p:blipFill>
          <a:blip r:embed="rId3"/>
          <a:stretch>
            <a:fillRect/>
          </a:stretch>
        </p:blipFill>
        <p:spPr>
          <a:xfrm>
            <a:off x="4786762" y="1589776"/>
            <a:ext cx="3905250" cy="2438400"/>
          </a:xfrm>
          <a:prstGeom prst="rect">
            <a:avLst/>
          </a:prstGeom>
        </p:spPr>
      </p:pic>
    </p:spTree>
    <p:extLst>
      <p:ext uri="{BB962C8B-B14F-4D97-AF65-F5344CB8AC3E}">
        <p14:creationId xmlns:p14="http://schemas.microsoft.com/office/powerpoint/2010/main" val="346772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normAutofit fontScale="90000"/>
          </a:bodyPr>
          <a:lstStyle/>
          <a:p>
            <a:r>
              <a:rPr lang="en-US">
                <a:cs typeface="Calibri"/>
              </a:rPr>
              <a:t>Evaluation- Multidisciplinary Approach </a:t>
            </a:r>
            <a:endParaRPr lang="en-US"/>
          </a:p>
        </p:txBody>
      </p:sp>
      <p:graphicFrame>
        <p:nvGraphicFramePr>
          <p:cNvPr id="4" name="Table 3">
            <a:extLst>
              <a:ext uri="{FF2B5EF4-FFF2-40B4-BE49-F238E27FC236}">
                <a16:creationId xmlns:a16="http://schemas.microsoft.com/office/drawing/2014/main" id="{558D647C-2862-DEBB-BF92-3972264177C0}"/>
              </a:ext>
            </a:extLst>
          </p:cNvPr>
          <p:cNvGraphicFramePr>
            <a:graphicFrameLocks noGrp="1"/>
          </p:cNvGraphicFramePr>
          <p:nvPr>
            <p:extLst>
              <p:ext uri="{D42A27DB-BD31-4B8C-83A1-F6EECF244321}">
                <p14:modId xmlns:p14="http://schemas.microsoft.com/office/powerpoint/2010/main" val="1833738349"/>
              </p:ext>
            </p:extLst>
          </p:nvPr>
        </p:nvGraphicFramePr>
        <p:xfrm>
          <a:off x="285750" y="1190625"/>
          <a:ext cx="8606813" cy="2721394"/>
        </p:xfrm>
        <a:graphic>
          <a:graphicData uri="http://schemas.openxmlformats.org/drawingml/2006/table">
            <a:tbl>
              <a:tblPr firstRow="1" bandRow="1">
                <a:tableStyleId>{3B4B98B0-60AC-42C2-AFA5-B58CD77FA1E5}</a:tableStyleId>
              </a:tblPr>
              <a:tblGrid>
                <a:gridCol w="1935674">
                  <a:extLst>
                    <a:ext uri="{9D8B030D-6E8A-4147-A177-3AD203B41FA5}">
                      <a16:colId xmlns:a16="http://schemas.microsoft.com/office/drawing/2014/main" val="3011194508"/>
                    </a:ext>
                  </a:extLst>
                </a:gridCol>
                <a:gridCol w="6671139">
                  <a:extLst>
                    <a:ext uri="{9D8B030D-6E8A-4147-A177-3AD203B41FA5}">
                      <a16:colId xmlns:a16="http://schemas.microsoft.com/office/drawing/2014/main" val="1948511661"/>
                    </a:ext>
                  </a:extLst>
                </a:gridCol>
              </a:tblGrid>
              <a:tr h="396488">
                <a:tc gridSpan="2">
                  <a:txBody>
                    <a:bodyPr/>
                    <a:lstStyle/>
                    <a:p>
                      <a:pPr lvl="0" algn="ctr">
                        <a:buNone/>
                      </a:pPr>
                      <a:r>
                        <a:rPr lang="en-US"/>
                        <a:t>SETT Framework adapted for Outpatient Therapy</a:t>
                      </a:r>
                    </a:p>
                  </a:txBody>
                  <a:tcPr/>
                </a:tc>
                <a:tc hMerge="1">
                  <a:txBody>
                    <a:bodyPr/>
                    <a:lstStyle/>
                    <a:p>
                      <a:endParaRPr lang="en-US"/>
                    </a:p>
                  </a:txBody>
                  <a:tcPr marL="0" marR="0" marT="0" marB="0" horzOverflow="overflow"/>
                </a:tc>
                <a:extLst>
                  <a:ext uri="{0D108BD9-81ED-4DB2-BD59-A6C34878D82A}">
                    <a16:rowId xmlns:a16="http://schemas.microsoft.com/office/drawing/2014/main" val="1143625280"/>
                  </a:ext>
                </a:extLst>
              </a:tr>
              <a:tr h="396488">
                <a:tc>
                  <a:txBody>
                    <a:bodyPr/>
                    <a:lstStyle/>
                    <a:p>
                      <a:r>
                        <a:rPr lang="en-US"/>
                        <a:t>Team Member</a:t>
                      </a:r>
                    </a:p>
                  </a:txBody>
                  <a:tcPr/>
                </a:tc>
                <a:tc>
                  <a:txBody>
                    <a:bodyPr/>
                    <a:lstStyle/>
                    <a:p>
                      <a:r>
                        <a:rPr lang="en-US"/>
                        <a:t>Responsibility</a:t>
                      </a:r>
                    </a:p>
                  </a:txBody>
                  <a:tcPr/>
                </a:tc>
                <a:extLst>
                  <a:ext uri="{0D108BD9-81ED-4DB2-BD59-A6C34878D82A}">
                    <a16:rowId xmlns:a16="http://schemas.microsoft.com/office/drawing/2014/main" val="4106908814"/>
                  </a:ext>
                </a:extLst>
              </a:tr>
              <a:tr h="371475">
                <a:tc>
                  <a:txBody>
                    <a:bodyPr/>
                    <a:lstStyle/>
                    <a:p>
                      <a:r>
                        <a:rPr lang="en-US" sz="1200"/>
                        <a:t>Speech Pathologist</a:t>
                      </a:r>
                    </a:p>
                  </a:txBody>
                  <a:tcPr/>
                </a:tc>
                <a:tc>
                  <a:txBody>
                    <a:bodyPr/>
                    <a:lstStyle/>
                    <a:p>
                      <a:pPr lvl="0">
                        <a:buNone/>
                      </a:pPr>
                      <a:r>
                        <a:rPr lang="en-US" sz="1200" u="none" strike="noStrike" noProof="0">
                          <a:solidFill>
                            <a:srgbClr val="000000"/>
                          </a:solidFill>
                        </a:rPr>
                        <a:t>Trial AAC device(s). Set up the vocabulary and customize for the student's needs. </a:t>
                      </a:r>
                    </a:p>
                  </a:txBody>
                  <a:tcPr/>
                </a:tc>
                <a:extLst>
                  <a:ext uri="{0D108BD9-81ED-4DB2-BD59-A6C34878D82A}">
                    <a16:rowId xmlns:a16="http://schemas.microsoft.com/office/drawing/2014/main" val="473858248"/>
                  </a:ext>
                </a:extLst>
              </a:tr>
              <a:tr h="570557">
                <a:tc>
                  <a:txBody>
                    <a:bodyPr/>
                    <a:lstStyle/>
                    <a:p>
                      <a:r>
                        <a:rPr lang="en-US" sz="1200"/>
                        <a:t>Occupational Therapist</a:t>
                      </a:r>
                    </a:p>
                  </a:txBody>
                  <a:tcPr/>
                </a:tc>
                <a:tc>
                  <a:txBody>
                    <a:bodyPr/>
                    <a:lstStyle/>
                    <a:p>
                      <a:pPr marL="342900" marR="0" lvl="0" indent="-342900" algn="l">
                        <a:lnSpc>
                          <a:spcPct val="100000"/>
                        </a:lnSpc>
                        <a:spcBef>
                          <a:spcPct val="20000"/>
                        </a:spcBef>
                        <a:spcAft>
                          <a:spcPts val="0"/>
                        </a:spcAft>
                        <a:buNone/>
                      </a:pPr>
                      <a:r>
                        <a:rPr lang="en-US" sz="1200" u="none" strike="noStrike" noProof="0">
                          <a:solidFill>
                            <a:srgbClr val="000000"/>
                          </a:solidFill>
                        </a:rPr>
                        <a:t>Consult with the team on the best means of access to the device (direct touch, keyguard, switches, eye gaze, </a:t>
                      </a:r>
                      <a:r>
                        <a:rPr lang="en-US" sz="1200" u="none" strike="noStrike" noProof="0" err="1">
                          <a:solidFill>
                            <a:srgbClr val="000000"/>
                          </a:solidFill>
                        </a:rPr>
                        <a:t>etc</a:t>
                      </a:r>
                      <a:r>
                        <a:rPr lang="en-US" sz="1200" u="none" strike="noStrike" noProof="0">
                          <a:solidFill>
                            <a:srgbClr val="000000"/>
                          </a:solidFill>
                        </a:rPr>
                        <a:t>)</a:t>
                      </a:r>
                    </a:p>
                  </a:txBody>
                  <a:tcPr/>
                </a:tc>
                <a:extLst>
                  <a:ext uri="{0D108BD9-81ED-4DB2-BD59-A6C34878D82A}">
                    <a16:rowId xmlns:a16="http://schemas.microsoft.com/office/drawing/2014/main" val="1848969848"/>
                  </a:ext>
                </a:extLst>
              </a:tr>
              <a:tr h="415829">
                <a:tc>
                  <a:txBody>
                    <a:bodyPr/>
                    <a:lstStyle/>
                    <a:p>
                      <a:r>
                        <a:rPr lang="en-US" sz="1200"/>
                        <a:t>Physical Therapist</a:t>
                      </a:r>
                    </a:p>
                  </a:txBody>
                  <a:tcPr/>
                </a:tc>
                <a:tc>
                  <a:txBody>
                    <a:bodyPr/>
                    <a:lstStyle/>
                    <a:p>
                      <a:pPr marL="342900" marR="0" lvl="0" indent="-342900" algn="l">
                        <a:lnSpc>
                          <a:spcPct val="100000"/>
                        </a:lnSpc>
                        <a:spcBef>
                          <a:spcPct val="20000"/>
                        </a:spcBef>
                        <a:spcAft>
                          <a:spcPts val="0"/>
                        </a:spcAft>
                        <a:buNone/>
                      </a:pPr>
                      <a:r>
                        <a:rPr lang="en-US" sz="1200" u="none" strike="noStrike" noProof="0">
                          <a:solidFill>
                            <a:srgbClr val="000000"/>
                          </a:solidFill>
                        </a:rPr>
                        <a:t>Determine best positioning for optimal access and attention to the device</a:t>
                      </a:r>
                    </a:p>
                  </a:txBody>
                  <a:tcPr/>
                </a:tc>
                <a:extLst>
                  <a:ext uri="{0D108BD9-81ED-4DB2-BD59-A6C34878D82A}">
                    <a16:rowId xmlns:a16="http://schemas.microsoft.com/office/drawing/2014/main" val="905979638"/>
                  </a:ext>
                </a:extLst>
              </a:tr>
              <a:tr h="570557">
                <a:tc>
                  <a:txBody>
                    <a:bodyPr/>
                    <a:lstStyle/>
                    <a:p>
                      <a:r>
                        <a:rPr lang="en-US" sz="1200"/>
                        <a:t>Parent</a:t>
                      </a:r>
                    </a:p>
                  </a:txBody>
                  <a:tcPr/>
                </a:tc>
                <a:tc>
                  <a:txBody>
                    <a:bodyPr/>
                    <a:lstStyle/>
                    <a:p>
                      <a:pPr marL="342900" marR="0" lvl="0" indent="-342900" algn="l">
                        <a:lnSpc>
                          <a:spcPct val="100000"/>
                        </a:lnSpc>
                        <a:spcBef>
                          <a:spcPct val="20000"/>
                        </a:spcBef>
                        <a:spcAft>
                          <a:spcPts val="0"/>
                        </a:spcAft>
                        <a:buNone/>
                      </a:pPr>
                      <a:r>
                        <a:rPr lang="en-US" sz="1200" u="none" strike="noStrike" noProof="0">
                          <a:solidFill>
                            <a:srgbClr val="000000"/>
                          </a:solidFill>
                        </a:rPr>
                        <a:t>Help determine any specific vocabulary needed to highlight the student's preferred</a:t>
                      </a:r>
                      <a:endParaRPr lang="en-US" sz="1200"/>
                    </a:p>
                    <a:p>
                      <a:pPr marL="342900" marR="0" lvl="0" indent="-342900" algn="l">
                        <a:lnSpc>
                          <a:spcPct val="100000"/>
                        </a:lnSpc>
                        <a:spcBef>
                          <a:spcPct val="20000"/>
                        </a:spcBef>
                        <a:spcAft>
                          <a:spcPts val="0"/>
                        </a:spcAft>
                        <a:buNone/>
                      </a:pPr>
                      <a:r>
                        <a:rPr lang="en-US" sz="1200" u="none" strike="noStrike" noProof="0">
                          <a:solidFill>
                            <a:srgbClr val="000000"/>
                          </a:solidFill>
                        </a:rPr>
                        <a:t> topics of vocabulary, model AAC across daily</a:t>
                      </a:r>
                      <a:endParaRPr lang="en-US" sz="1200"/>
                    </a:p>
                  </a:txBody>
                  <a:tcPr/>
                </a:tc>
                <a:extLst>
                  <a:ext uri="{0D108BD9-81ED-4DB2-BD59-A6C34878D82A}">
                    <a16:rowId xmlns:a16="http://schemas.microsoft.com/office/drawing/2014/main" val="3748240736"/>
                  </a:ext>
                </a:extLst>
              </a:tr>
            </a:tbl>
          </a:graphicData>
        </a:graphic>
      </p:graphicFrame>
      <p:sp>
        <p:nvSpPr>
          <p:cNvPr id="3" name="TextBox 2">
            <a:extLst>
              <a:ext uri="{FF2B5EF4-FFF2-40B4-BE49-F238E27FC236}">
                <a16:creationId xmlns:a16="http://schemas.microsoft.com/office/drawing/2014/main" id="{AD843CC2-E8E4-FE43-A8BC-242B874A705D}"/>
              </a:ext>
            </a:extLst>
          </p:cNvPr>
          <p:cNvSpPr txBox="1"/>
          <p:nvPr/>
        </p:nvSpPr>
        <p:spPr>
          <a:xfrm>
            <a:off x="347869" y="4398064"/>
            <a:ext cx="13790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Zabala, J.S. (2020)</a:t>
            </a:r>
            <a:endParaRPr lang="en-US"/>
          </a:p>
        </p:txBody>
      </p:sp>
    </p:spTree>
    <p:extLst>
      <p:ext uri="{BB962C8B-B14F-4D97-AF65-F5344CB8AC3E}">
        <p14:creationId xmlns:p14="http://schemas.microsoft.com/office/powerpoint/2010/main" val="52108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1BAF-3D6B-1747-428A-C00694985788}"/>
              </a:ext>
            </a:extLst>
          </p:cNvPr>
          <p:cNvSpPr>
            <a:spLocks noGrp="1"/>
          </p:cNvSpPr>
          <p:nvPr>
            <p:ph type="title"/>
          </p:nvPr>
        </p:nvSpPr>
        <p:spPr/>
        <p:txBody>
          <a:bodyPr/>
          <a:lstStyle/>
          <a:p>
            <a:r>
              <a:rPr lang="en-US">
                <a:cs typeface="Calibri"/>
              </a:rPr>
              <a:t>Trial – Requirements </a:t>
            </a:r>
            <a:endParaRPr lang="en-US"/>
          </a:p>
        </p:txBody>
      </p:sp>
      <p:sp>
        <p:nvSpPr>
          <p:cNvPr id="3" name="Content Placeholder 2">
            <a:extLst>
              <a:ext uri="{FF2B5EF4-FFF2-40B4-BE49-F238E27FC236}">
                <a16:creationId xmlns:a16="http://schemas.microsoft.com/office/drawing/2014/main" id="{F79345BE-71E9-20F0-9ED2-26E2379C0C81}"/>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Must consider 3 different devices</a:t>
            </a:r>
          </a:p>
          <a:p>
            <a:pPr lvl="1">
              <a:buFont typeface="Courier New" panose="020B0604020202020204" pitchFamily="34" charset="0"/>
              <a:buChar char="o"/>
            </a:pPr>
            <a:r>
              <a:rPr lang="en-US">
                <a:cs typeface="Calibri"/>
              </a:rPr>
              <a:t>"consider"      "full-trial"</a:t>
            </a:r>
            <a:endParaRPr lang="en-US">
              <a:ea typeface="Calibri"/>
              <a:cs typeface="Calibri"/>
            </a:endParaRPr>
          </a:p>
          <a:p>
            <a:r>
              <a:rPr lang="en-US">
                <a:cs typeface="Calibri"/>
              </a:rPr>
              <a:t>Insurance requirements</a:t>
            </a:r>
            <a:endParaRPr lang="en-US">
              <a:ea typeface="Calibri"/>
              <a:cs typeface="Calibri"/>
            </a:endParaRPr>
          </a:p>
          <a:p>
            <a:pPr lvl="1">
              <a:buFont typeface="Courier New" panose="020B0604020202020204" pitchFamily="34" charset="0"/>
              <a:buChar char="o"/>
            </a:pPr>
            <a:r>
              <a:rPr lang="en-US">
                <a:cs typeface="Calibri"/>
              </a:rPr>
              <a:t>Ask company representative</a:t>
            </a:r>
            <a:endParaRPr lang="en-US">
              <a:ea typeface="Calibri"/>
              <a:cs typeface="Calibri"/>
            </a:endParaRPr>
          </a:p>
          <a:p>
            <a:r>
              <a:rPr lang="en-US">
                <a:cs typeface="Calibri"/>
              </a:rPr>
              <a:t>Data</a:t>
            </a:r>
            <a:endParaRPr lang="en-US">
              <a:ea typeface="Calibri"/>
              <a:cs typeface="Calibri"/>
            </a:endParaRPr>
          </a:p>
          <a:p>
            <a:r>
              <a:rPr lang="en-US">
                <a:cs typeface="Calibri"/>
              </a:rPr>
              <a:t>Home and clinic trial </a:t>
            </a:r>
            <a:endParaRPr lang="en-US">
              <a:ea typeface="Calibri"/>
              <a:cs typeface="Calibri"/>
            </a:endParaRPr>
          </a:p>
          <a:p>
            <a:pPr lvl="1">
              <a:buFont typeface="Courier New" panose="020B0604020202020204" pitchFamily="34" charset="0"/>
              <a:buChar char="o"/>
            </a:pPr>
            <a:r>
              <a:rPr lang="en-US">
                <a:ea typeface="Calibri"/>
                <a:cs typeface="Calibri"/>
              </a:rPr>
              <a:t>Some insurances require data from multiple settings</a:t>
            </a:r>
          </a:p>
        </p:txBody>
      </p:sp>
      <p:sp>
        <p:nvSpPr>
          <p:cNvPr id="4" name="Not Equal 3">
            <a:extLst>
              <a:ext uri="{FF2B5EF4-FFF2-40B4-BE49-F238E27FC236}">
                <a16:creationId xmlns:a16="http://schemas.microsoft.com/office/drawing/2014/main" id="{D8FAC4C5-D9F4-C091-6B43-807CA4706213}"/>
              </a:ext>
            </a:extLst>
          </p:cNvPr>
          <p:cNvSpPr/>
          <p:nvPr/>
        </p:nvSpPr>
        <p:spPr>
          <a:xfrm>
            <a:off x="2704231" y="1800181"/>
            <a:ext cx="375986" cy="255671"/>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940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0467-293B-1E39-7452-7B7156019233}"/>
              </a:ext>
            </a:extLst>
          </p:cNvPr>
          <p:cNvSpPr>
            <a:spLocks noGrp="1"/>
          </p:cNvSpPr>
          <p:nvPr>
            <p:ph type="title"/>
          </p:nvPr>
        </p:nvSpPr>
        <p:spPr/>
        <p:txBody>
          <a:bodyPr/>
          <a:lstStyle/>
          <a:p>
            <a:r>
              <a:rPr lang="en-US">
                <a:ea typeface="Calibri"/>
                <a:cs typeface="Calibri"/>
              </a:rPr>
              <a:t>Caregiver Training </a:t>
            </a:r>
            <a:endParaRPr lang="en-US"/>
          </a:p>
        </p:txBody>
      </p:sp>
      <p:sp>
        <p:nvSpPr>
          <p:cNvPr id="3" name="Content Placeholder 2">
            <a:extLst>
              <a:ext uri="{FF2B5EF4-FFF2-40B4-BE49-F238E27FC236}">
                <a16:creationId xmlns:a16="http://schemas.microsoft.com/office/drawing/2014/main" id="{DEA161F0-FF16-B2D9-010E-619962CA17C7}"/>
              </a:ext>
            </a:extLst>
          </p:cNvPr>
          <p:cNvSpPr>
            <a:spLocks noGrp="1"/>
          </p:cNvSpPr>
          <p:nvPr>
            <p:ph idx="1"/>
          </p:nvPr>
        </p:nvSpPr>
        <p:spPr>
          <a:xfrm>
            <a:off x="457200" y="1200150"/>
            <a:ext cx="8218817" cy="3652867"/>
          </a:xfrm>
        </p:spPr>
        <p:txBody>
          <a:bodyPr vert="horz" lIns="91440" tIns="45720" rIns="91440" bIns="45720" rtlCol="0" anchor="t">
            <a:normAutofit fontScale="92500" lnSpcReduction="10000"/>
          </a:bodyPr>
          <a:lstStyle/>
          <a:p>
            <a:r>
              <a:rPr lang="en-US">
                <a:ea typeface="+mn-lt"/>
                <a:cs typeface="+mn-lt"/>
              </a:rPr>
              <a:t>Person Centered Approach</a:t>
            </a:r>
          </a:p>
          <a:p>
            <a:pPr lvl="1">
              <a:buFont typeface="Courier New" panose="020B0604020202020204" pitchFamily="34" charset="0"/>
              <a:buChar char="o"/>
            </a:pPr>
            <a:r>
              <a:rPr lang="en-US">
                <a:ea typeface="+mn-lt"/>
                <a:cs typeface="+mn-lt"/>
              </a:rPr>
              <a:t>Identify patient and family communication priorities</a:t>
            </a:r>
          </a:p>
          <a:p>
            <a:pPr marL="457200" lvl="1" indent="0">
              <a:buNone/>
            </a:pPr>
            <a:endParaRPr lang="en-US">
              <a:ea typeface="+mn-lt"/>
              <a:cs typeface="+mn-lt"/>
            </a:endParaRPr>
          </a:p>
          <a:p>
            <a:r>
              <a:rPr lang="en-US">
                <a:ea typeface="+mn-lt"/>
                <a:cs typeface="+mn-lt"/>
              </a:rPr>
              <a:t>"The identification and development of an AAC system is only the beginning; equally important is the support for the person who uses AAC and his or her communication partners in learning how to use AAC"</a:t>
            </a:r>
          </a:p>
          <a:p>
            <a:pPr marL="0" indent="0">
              <a:buNone/>
            </a:pPr>
            <a:endParaRPr lang="en-US">
              <a:ea typeface="Calibri"/>
              <a:cs typeface="Calibri"/>
            </a:endParaRPr>
          </a:p>
        </p:txBody>
      </p:sp>
      <p:sp>
        <p:nvSpPr>
          <p:cNvPr id="5" name="TextBox 4">
            <a:extLst>
              <a:ext uri="{FF2B5EF4-FFF2-40B4-BE49-F238E27FC236}">
                <a16:creationId xmlns:a16="http://schemas.microsoft.com/office/drawing/2014/main" id="{FA44C86D-09A2-7BD6-C715-B8F0B242A925}"/>
              </a:ext>
            </a:extLst>
          </p:cNvPr>
          <p:cNvSpPr txBox="1"/>
          <p:nvPr/>
        </p:nvSpPr>
        <p:spPr>
          <a:xfrm>
            <a:off x="458134" y="4588371"/>
            <a:ext cx="23842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11111"/>
                </a:solidFill>
                <a:ea typeface="+mn-lt"/>
                <a:cs typeface="+mn-lt"/>
              </a:rPr>
              <a:t>(McNaughton et al., 2019)</a:t>
            </a:r>
            <a:endParaRPr lang="en-US"/>
          </a:p>
        </p:txBody>
      </p:sp>
    </p:spTree>
    <p:extLst>
      <p:ext uri="{BB962C8B-B14F-4D97-AF65-F5344CB8AC3E}">
        <p14:creationId xmlns:p14="http://schemas.microsoft.com/office/powerpoint/2010/main" val="427002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23D7-1D52-684D-63E7-4CF6C3B58142}"/>
              </a:ext>
            </a:extLst>
          </p:cNvPr>
          <p:cNvSpPr>
            <a:spLocks noGrp="1"/>
          </p:cNvSpPr>
          <p:nvPr>
            <p:ph type="title"/>
          </p:nvPr>
        </p:nvSpPr>
        <p:spPr/>
        <p:txBody>
          <a:bodyPr/>
          <a:lstStyle/>
          <a:p>
            <a:r>
              <a:rPr lang="en-US">
                <a:ea typeface="Calibri"/>
                <a:cs typeface="Calibri"/>
              </a:rPr>
              <a:t>Caregiver Training Methods</a:t>
            </a:r>
          </a:p>
        </p:txBody>
      </p:sp>
      <p:sp>
        <p:nvSpPr>
          <p:cNvPr id="3" name="Content Placeholder 2">
            <a:extLst>
              <a:ext uri="{FF2B5EF4-FFF2-40B4-BE49-F238E27FC236}">
                <a16:creationId xmlns:a16="http://schemas.microsoft.com/office/drawing/2014/main" id="{1CADFD82-956E-CBE8-4E95-DADD113A1C57}"/>
              </a:ext>
            </a:extLst>
          </p:cNvPr>
          <p:cNvSpPr>
            <a:spLocks noGrp="1"/>
          </p:cNvSpPr>
          <p:nvPr>
            <p:ph idx="1"/>
          </p:nvPr>
        </p:nvSpPr>
        <p:spPr/>
        <p:txBody>
          <a:bodyPr vert="horz" lIns="91440" tIns="45720" rIns="91440" bIns="45720" rtlCol="0" anchor="t">
            <a:normAutofit fontScale="92500" lnSpcReduction="10000"/>
          </a:bodyPr>
          <a:lstStyle/>
          <a:p>
            <a:r>
              <a:rPr lang="en-US">
                <a:ea typeface="Calibri"/>
                <a:cs typeface="Calibri"/>
              </a:rPr>
              <a:t>Structured Parent Training – During session</a:t>
            </a:r>
          </a:p>
          <a:p>
            <a:pPr lvl="1">
              <a:buFont typeface="Courier New" panose="020B0604020202020204" pitchFamily="34" charset="0"/>
              <a:buChar char="o"/>
            </a:pPr>
            <a:r>
              <a:rPr lang="en-US">
                <a:ea typeface="Calibri"/>
                <a:cs typeface="Calibri"/>
              </a:rPr>
              <a:t>Incorporating 4 communicative interaction skills</a:t>
            </a:r>
          </a:p>
          <a:p>
            <a:r>
              <a:rPr lang="en-US">
                <a:ea typeface="Calibri"/>
                <a:cs typeface="Calibri"/>
              </a:rPr>
              <a:t>Natural Teaching Strategies – Hand-out</a:t>
            </a:r>
          </a:p>
          <a:p>
            <a:r>
              <a:rPr lang="en-US">
                <a:ea typeface="Calibri"/>
                <a:cs typeface="Calibri"/>
              </a:rPr>
              <a:t>Training Videos</a:t>
            </a:r>
          </a:p>
          <a:p>
            <a:r>
              <a:rPr lang="en-US">
                <a:ea typeface="Calibri"/>
                <a:cs typeface="Calibri"/>
              </a:rPr>
              <a:t>Training v Training and Coaching – During session</a:t>
            </a:r>
          </a:p>
          <a:p>
            <a:pPr lvl="1">
              <a:buFont typeface="Courier New" panose="020B0604020202020204" pitchFamily="34" charset="0"/>
              <a:buChar char="o"/>
            </a:pPr>
            <a:r>
              <a:rPr lang="en-US">
                <a:ea typeface="Calibri"/>
                <a:cs typeface="Calibri"/>
              </a:rPr>
              <a:t>Improved outcomes with Training and Coaching</a:t>
            </a:r>
          </a:p>
          <a:p>
            <a:r>
              <a:rPr lang="en-US">
                <a:ea typeface="Calibri"/>
                <a:cs typeface="Calibri"/>
              </a:rPr>
              <a:t>Family-centered intervention</a:t>
            </a:r>
          </a:p>
          <a:p>
            <a:endParaRPr lang="en-US">
              <a:ea typeface="Calibri"/>
              <a:cs typeface="Calibri"/>
            </a:endParaRPr>
          </a:p>
        </p:txBody>
      </p:sp>
      <p:sp>
        <p:nvSpPr>
          <p:cNvPr id="4" name="TextBox 3">
            <a:extLst>
              <a:ext uri="{FF2B5EF4-FFF2-40B4-BE49-F238E27FC236}">
                <a16:creationId xmlns:a16="http://schemas.microsoft.com/office/drawing/2014/main" id="{02301805-9F19-984A-04C5-65CC30B15167}"/>
              </a:ext>
            </a:extLst>
          </p:cNvPr>
          <p:cNvSpPr txBox="1"/>
          <p:nvPr/>
        </p:nvSpPr>
        <p:spPr>
          <a:xfrm>
            <a:off x="129448" y="4732433"/>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11111"/>
                </a:solidFill>
              </a:rPr>
              <a:t>Constransitch, Mia</a:t>
            </a:r>
            <a:endParaRPr lang="en-US"/>
          </a:p>
        </p:txBody>
      </p:sp>
    </p:spTree>
    <p:extLst>
      <p:ext uri="{BB962C8B-B14F-4D97-AF65-F5344CB8AC3E}">
        <p14:creationId xmlns:p14="http://schemas.microsoft.com/office/powerpoint/2010/main" val="266469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Caregiver Training </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Autofit/>
          </a:bodyPr>
          <a:lstStyle/>
          <a:p>
            <a:r>
              <a:rPr lang="en-US" sz="1800">
                <a:cs typeface="Calibri"/>
              </a:rPr>
              <a:t>AAC Myths Handout</a:t>
            </a:r>
            <a:endParaRPr lang="en-US" sz="1800">
              <a:ea typeface="Calibri"/>
              <a:cs typeface="Calibri"/>
            </a:endParaRPr>
          </a:p>
          <a:p>
            <a:r>
              <a:rPr lang="en-US" sz="1800">
                <a:cs typeface="Calibri"/>
              </a:rPr>
              <a:t>Caregiver coaching models</a:t>
            </a:r>
            <a:endParaRPr lang="en-US" sz="1800">
              <a:ea typeface="Calibri"/>
              <a:cs typeface="Calibri"/>
            </a:endParaRPr>
          </a:p>
          <a:p>
            <a:pPr lvl="1">
              <a:buFont typeface="Courier New" panose="020B0604020202020204" pitchFamily="34" charset="0"/>
              <a:buChar char="o"/>
            </a:pPr>
            <a:r>
              <a:rPr lang="en-US" sz="1600">
                <a:ea typeface="Calibri"/>
                <a:cs typeface="Calibri"/>
              </a:rPr>
              <a:t>Caregiver attends sessions</a:t>
            </a:r>
          </a:p>
          <a:p>
            <a:pPr lvl="1">
              <a:buFont typeface="Courier New" panose="020B0604020202020204" pitchFamily="34" charset="0"/>
              <a:buChar char="o"/>
            </a:pPr>
            <a:r>
              <a:rPr lang="en-US" sz="1600">
                <a:ea typeface="Calibri"/>
                <a:cs typeface="Calibri"/>
              </a:rPr>
              <a:t>Focus on daily living routines- embed language in routines</a:t>
            </a:r>
          </a:p>
          <a:p>
            <a:pPr lvl="1">
              <a:buFont typeface="Courier New" panose="020B0604020202020204" pitchFamily="34" charset="0"/>
              <a:buChar char="o"/>
            </a:pPr>
            <a:r>
              <a:rPr lang="en-US" sz="1600">
                <a:ea typeface="Calibri"/>
                <a:cs typeface="Calibri"/>
              </a:rPr>
              <a:t>Caregiver practices modeling on AAC device with real time feedback from SLP</a:t>
            </a:r>
          </a:p>
          <a:p>
            <a:pPr lvl="1">
              <a:buFont typeface="Courier New" panose="020B0604020202020204" pitchFamily="34" charset="0"/>
              <a:buChar char="o"/>
            </a:pPr>
            <a:r>
              <a:rPr lang="en-US" sz="1600">
                <a:ea typeface="Calibri"/>
                <a:cs typeface="Calibri"/>
              </a:rPr>
              <a:t>Education on importance of modeling without expectation</a:t>
            </a:r>
          </a:p>
          <a:p>
            <a:pPr lvl="1">
              <a:buFont typeface="Courier New" panose="020B0604020202020204" pitchFamily="34" charset="0"/>
              <a:buChar char="o"/>
            </a:pPr>
            <a:r>
              <a:rPr lang="en-US" sz="1600">
                <a:ea typeface="Calibri"/>
                <a:cs typeface="Calibri"/>
              </a:rPr>
              <a:t>Caregiver demonstrates operational competencies (editing, charging, volume, display)    --this can be a therapy goal!</a:t>
            </a:r>
          </a:p>
          <a:p>
            <a:r>
              <a:rPr lang="en-US" sz="1800">
                <a:cs typeface="Calibri"/>
              </a:rPr>
              <a:t>Consider data tracking charts for measuring carryover</a:t>
            </a:r>
            <a:endParaRPr lang="en-US" sz="1800">
              <a:ea typeface="Calibri"/>
              <a:cs typeface="Calibri"/>
            </a:endParaRPr>
          </a:p>
          <a:p>
            <a:pPr marL="0" indent="0">
              <a:buNone/>
            </a:pPr>
            <a:endParaRPr lang="en-US" sz="1800">
              <a:ea typeface="Calibri"/>
              <a:cs typeface="Calibri"/>
            </a:endParaRPr>
          </a:p>
          <a:p>
            <a:pPr marL="0" indent="0">
              <a:buNone/>
            </a:pPr>
            <a:r>
              <a:rPr lang="en-US" sz="1800" b="1">
                <a:ea typeface="Calibri"/>
                <a:cs typeface="Calibri"/>
              </a:rPr>
              <a:t>Encourage 200 Models without expectation (aided language input) A DAY!</a:t>
            </a:r>
          </a:p>
          <a:p>
            <a:pPr marL="0" indent="0">
              <a:buNone/>
            </a:pPr>
            <a:endParaRPr lang="en-US" sz="1800">
              <a:highlight>
                <a:srgbClr val="FFFF00"/>
              </a:highlight>
              <a:ea typeface="Calibri"/>
              <a:cs typeface="Calibri"/>
            </a:endParaRPr>
          </a:p>
        </p:txBody>
      </p:sp>
      <p:sp>
        <p:nvSpPr>
          <p:cNvPr id="4" name="TextBox 3">
            <a:extLst>
              <a:ext uri="{FF2B5EF4-FFF2-40B4-BE49-F238E27FC236}">
                <a16:creationId xmlns:a16="http://schemas.microsoft.com/office/drawing/2014/main" id="{753FCAC3-5C81-2C5D-9741-4C5FEE8F6480}"/>
              </a:ext>
            </a:extLst>
          </p:cNvPr>
          <p:cNvSpPr txBox="1"/>
          <p:nvPr/>
        </p:nvSpPr>
        <p:spPr>
          <a:xfrm>
            <a:off x="340178" y="4586121"/>
            <a:ext cx="66030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Calibri"/>
                <a:cs typeface="Calibri"/>
              </a:rPr>
              <a:t>https://praacticalaac.org/praactical/aac-implementation-framework-step-3-take-in/</a:t>
            </a:r>
            <a:endParaRPr lang="en-US"/>
          </a:p>
        </p:txBody>
      </p:sp>
    </p:spTree>
    <p:extLst>
      <p:ext uri="{BB962C8B-B14F-4D97-AF65-F5344CB8AC3E}">
        <p14:creationId xmlns:p14="http://schemas.microsoft.com/office/powerpoint/2010/main" val="114222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Strategies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92500" lnSpcReduction="20000"/>
          </a:bodyPr>
          <a:lstStyle/>
          <a:p>
            <a:r>
              <a:rPr lang="en-US">
                <a:ea typeface="Calibri"/>
                <a:cs typeface="Calibri"/>
              </a:rPr>
              <a:t>Aided Language Input</a:t>
            </a:r>
            <a:endParaRPr lang="en-US"/>
          </a:p>
          <a:p>
            <a:pPr lvl="1">
              <a:buFont typeface="Courier New" panose="020B0604020202020204" pitchFamily="34" charset="0"/>
              <a:buChar char="o"/>
            </a:pPr>
            <a:r>
              <a:rPr lang="en-US">
                <a:ea typeface="Calibri"/>
                <a:cs typeface="Calibri"/>
              </a:rPr>
              <a:t>When a communication partner uses the AAC system to model language for the AAC learner, providing language stimulation in the same modality that we are expecting language to develop</a:t>
            </a:r>
          </a:p>
          <a:p>
            <a:pPr lvl="1">
              <a:buFont typeface="Courier New" panose="020B0604020202020204" pitchFamily="34" charset="0"/>
              <a:buChar char="o"/>
            </a:pPr>
            <a:r>
              <a:rPr lang="en-US">
                <a:ea typeface="Calibri"/>
                <a:cs typeface="Calibri"/>
              </a:rPr>
              <a:t>Plus-one rule</a:t>
            </a:r>
          </a:p>
          <a:p>
            <a:pPr lvl="2">
              <a:buFont typeface="Wingdings" panose="020B0604020202020204" pitchFamily="34" charset="0"/>
              <a:buChar char="§"/>
            </a:pPr>
            <a:r>
              <a:rPr lang="en-US">
                <a:ea typeface="Calibri"/>
                <a:cs typeface="Calibri"/>
              </a:rPr>
              <a:t>Patient is Nonspeaking? Model one word at a time</a:t>
            </a:r>
          </a:p>
          <a:p>
            <a:pPr lvl="2">
              <a:buFont typeface="Wingdings" panose="020B0604020202020204" pitchFamily="34" charset="0"/>
              <a:buChar char="§"/>
            </a:pPr>
            <a:r>
              <a:rPr lang="en-US">
                <a:ea typeface="Calibri"/>
                <a:cs typeface="Calibri"/>
              </a:rPr>
              <a:t>Patient says 1-2 word phrases? Model 2-3 words</a:t>
            </a:r>
          </a:p>
          <a:p>
            <a:pPr lvl="1">
              <a:buFont typeface="Courier New" panose="020B0604020202020204" pitchFamily="34" charset="0"/>
              <a:buChar char="o"/>
            </a:pPr>
            <a:r>
              <a:rPr lang="en-US">
                <a:ea typeface="Calibri"/>
                <a:cs typeface="Calibri"/>
              </a:rPr>
              <a:t>200 opportunities per day for interaction</a:t>
            </a:r>
          </a:p>
        </p:txBody>
      </p:sp>
      <p:sp>
        <p:nvSpPr>
          <p:cNvPr id="4" name="TextBox 3">
            <a:extLst>
              <a:ext uri="{FF2B5EF4-FFF2-40B4-BE49-F238E27FC236}">
                <a16:creationId xmlns:a16="http://schemas.microsoft.com/office/drawing/2014/main" id="{E692EAE5-8FEE-61F8-4726-FD3979327A67}"/>
              </a:ext>
            </a:extLst>
          </p:cNvPr>
          <p:cNvSpPr txBox="1"/>
          <p:nvPr/>
        </p:nvSpPr>
        <p:spPr>
          <a:xfrm>
            <a:off x="309681" y="4666824"/>
            <a:ext cx="21173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22222"/>
                </a:solidFill>
                <a:latin typeface="Arial"/>
                <a:cs typeface="Arial"/>
              </a:rPr>
              <a:t>Laher, Z., &amp; Dada, S. (2023)</a:t>
            </a:r>
            <a:endParaRPr lang="en-US"/>
          </a:p>
        </p:txBody>
      </p:sp>
    </p:spTree>
    <p:extLst>
      <p:ext uri="{BB962C8B-B14F-4D97-AF65-F5344CB8AC3E}">
        <p14:creationId xmlns:p14="http://schemas.microsoft.com/office/powerpoint/2010/main" val="51165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a:p>
          <a:p>
            <a:r>
              <a:rPr lang="en-US" altLang="en-US"/>
              <a:t>The St. Luke’s University Health Network is accredited by the Pennsylvania Medical Society to provide continuing medical education for physicians.</a:t>
            </a:r>
          </a:p>
          <a:p>
            <a:endParaRPr lang="en-US" altLang="en-US"/>
          </a:p>
          <a:p>
            <a:r>
              <a:rPr lang="en-US" altLang="en-US"/>
              <a:t>The St. Luke’s University Health Network designates this live educational activity for a maximum of  1  AMA PRA Category 1 Credits™.  Physicians should only claim credits commensurate to the extent of their participation on the activity.</a:t>
            </a:r>
          </a:p>
          <a:p>
            <a:endParaRPr lang="en-US" altLang="en-US"/>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F463-CBCA-1791-0A9A-7CBBEF4659CE}"/>
              </a:ext>
            </a:extLst>
          </p:cNvPr>
          <p:cNvSpPr>
            <a:spLocks noGrp="1"/>
          </p:cNvSpPr>
          <p:nvPr>
            <p:ph type="title"/>
          </p:nvPr>
        </p:nvSpPr>
        <p:spPr/>
        <p:txBody>
          <a:bodyPr/>
          <a:lstStyle/>
          <a:p>
            <a:r>
              <a:rPr lang="en-US">
                <a:ea typeface="Calibri"/>
                <a:cs typeface="Calibri"/>
              </a:rPr>
              <a:t>Treatment Strategies</a:t>
            </a:r>
            <a:endParaRPr lang="en-US"/>
          </a:p>
        </p:txBody>
      </p:sp>
      <p:pic>
        <p:nvPicPr>
          <p:cNvPr id="4" name="Content Placeholder 3">
            <a:extLst>
              <a:ext uri="{FF2B5EF4-FFF2-40B4-BE49-F238E27FC236}">
                <a16:creationId xmlns:a16="http://schemas.microsoft.com/office/drawing/2014/main" id="{4ED8030B-14CE-200D-9CA7-5D507746BC52}"/>
              </a:ext>
            </a:extLst>
          </p:cNvPr>
          <p:cNvPicPr>
            <a:picLocks noGrp="1" noChangeAspect="1"/>
          </p:cNvPicPr>
          <p:nvPr>
            <p:ph idx="1"/>
          </p:nvPr>
        </p:nvPicPr>
        <p:blipFill>
          <a:blip r:embed="rId2"/>
          <a:srcRect r="11161"/>
          <a:stretch/>
        </p:blipFill>
        <p:spPr>
          <a:xfrm>
            <a:off x="999289" y="1286414"/>
            <a:ext cx="6347900" cy="3394075"/>
          </a:xfrm>
        </p:spPr>
      </p:pic>
      <p:sp>
        <p:nvSpPr>
          <p:cNvPr id="5" name="TextBox 4">
            <a:extLst>
              <a:ext uri="{FF2B5EF4-FFF2-40B4-BE49-F238E27FC236}">
                <a16:creationId xmlns:a16="http://schemas.microsoft.com/office/drawing/2014/main" id="{F307F479-91F7-E340-AEB2-4E6E56797D72}"/>
              </a:ext>
            </a:extLst>
          </p:cNvPr>
          <p:cNvSpPr txBox="1"/>
          <p:nvPr/>
        </p:nvSpPr>
        <p:spPr>
          <a:xfrm>
            <a:off x="454170" y="4776107"/>
            <a:ext cx="74402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ea typeface="+mn-lt"/>
                <a:cs typeface="+mn-lt"/>
              </a:rPr>
              <a:t>https://thespeechroomnews.com/2022/08/what-is-aided-language-stimulation.html</a:t>
            </a:r>
            <a:endParaRPr lang="en-US" sz="1200"/>
          </a:p>
        </p:txBody>
      </p:sp>
    </p:spTree>
    <p:extLst>
      <p:ext uri="{BB962C8B-B14F-4D97-AF65-F5344CB8AC3E}">
        <p14:creationId xmlns:p14="http://schemas.microsoft.com/office/powerpoint/2010/main" val="97879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Strategies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70000" lnSpcReduction="20000"/>
          </a:bodyPr>
          <a:lstStyle/>
          <a:p>
            <a:r>
              <a:rPr lang="en-US">
                <a:ea typeface="Calibri"/>
                <a:cs typeface="Calibri"/>
              </a:rPr>
              <a:t>MASTER PAL Training (</a:t>
            </a:r>
            <a:r>
              <a:rPr lang="en-US">
                <a:ea typeface="+mn-lt"/>
                <a:cs typeface="+mn-lt"/>
              </a:rPr>
              <a:t>https://nwacs.info/master-pal)</a:t>
            </a:r>
            <a:endParaRPr lang="en-US">
              <a:ea typeface="Calibri"/>
              <a:cs typeface="Calibri"/>
            </a:endParaRPr>
          </a:p>
          <a:p>
            <a:pPr lvl="1">
              <a:buFont typeface="Courier New" panose="020B0604020202020204" pitchFamily="34" charset="0"/>
              <a:buChar char="o"/>
            </a:pPr>
            <a:r>
              <a:rPr lang="en-US">
                <a:ea typeface="Calibri"/>
                <a:cs typeface="Calibri"/>
              </a:rPr>
              <a:t>Motivate</a:t>
            </a:r>
          </a:p>
          <a:p>
            <a:pPr lvl="1">
              <a:buFont typeface="Courier New" panose="020B0604020202020204" pitchFamily="34" charset="0"/>
              <a:buChar char="o"/>
            </a:pPr>
            <a:r>
              <a:rPr lang="en-US" b="1">
                <a:ea typeface="Calibri"/>
                <a:cs typeface="Calibri"/>
              </a:rPr>
              <a:t>Accept multiple modalities- total communication approach</a:t>
            </a:r>
          </a:p>
          <a:p>
            <a:pPr lvl="1">
              <a:buFont typeface="Courier New" panose="020B0604020202020204" pitchFamily="34" charset="0"/>
              <a:buChar char="o"/>
            </a:pPr>
            <a:r>
              <a:rPr lang="en-US">
                <a:ea typeface="Calibri"/>
                <a:cs typeface="Calibri"/>
              </a:rPr>
              <a:t>Statements over questions</a:t>
            </a:r>
          </a:p>
          <a:p>
            <a:pPr lvl="1">
              <a:buFont typeface="Courier New" panose="020B0604020202020204" pitchFamily="34" charset="0"/>
              <a:buChar char="o"/>
            </a:pPr>
            <a:r>
              <a:rPr lang="en-US" b="1">
                <a:ea typeface="Calibri"/>
                <a:cs typeface="Calibri"/>
              </a:rPr>
              <a:t>Time</a:t>
            </a:r>
          </a:p>
          <a:p>
            <a:pPr lvl="1">
              <a:buFont typeface="Courier New" panose="020B0604020202020204" pitchFamily="34" charset="0"/>
              <a:buChar char="o"/>
            </a:pPr>
            <a:r>
              <a:rPr lang="en-US">
                <a:ea typeface="Calibri"/>
                <a:cs typeface="Calibri"/>
              </a:rPr>
              <a:t>Engage Naturally </a:t>
            </a:r>
          </a:p>
          <a:p>
            <a:pPr lvl="1">
              <a:buFont typeface="Courier New" panose="020B0604020202020204" pitchFamily="34" charset="0"/>
              <a:buChar char="o"/>
            </a:pPr>
            <a:r>
              <a:rPr lang="en-US">
                <a:ea typeface="Calibri"/>
                <a:cs typeface="Calibri"/>
              </a:rPr>
              <a:t>Response Not Required</a:t>
            </a:r>
          </a:p>
          <a:p>
            <a:pPr lvl="1">
              <a:buFont typeface="Courier New" panose="020B0604020202020204" pitchFamily="34" charset="0"/>
              <a:buChar char="o"/>
            </a:pPr>
            <a:r>
              <a:rPr lang="en-US">
                <a:ea typeface="Calibri"/>
                <a:cs typeface="Calibri"/>
              </a:rPr>
              <a:t>Presume Potential</a:t>
            </a:r>
          </a:p>
          <a:p>
            <a:pPr lvl="1">
              <a:buFont typeface="Courier New" panose="020B0604020202020204" pitchFamily="34" charset="0"/>
              <a:buChar char="o"/>
            </a:pPr>
            <a:r>
              <a:rPr lang="en-US" b="1">
                <a:ea typeface="Calibri"/>
                <a:cs typeface="Calibri"/>
              </a:rPr>
              <a:t>Appropriate Prompting</a:t>
            </a:r>
          </a:p>
          <a:p>
            <a:pPr lvl="1">
              <a:buFont typeface="Courier New" panose="020B0604020202020204" pitchFamily="34" charset="0"/>
              <a:buChar char="o"/>
            </a:pPr>
            <a:r>
              <a:rPr lang="en-US">
                <a:ea typeface="Calibri"/>
                <a:cs typeface="Calibri"/>
              </a:rPr>
              <a:t>Let the Child Lead</a:t>
            </a:r>
          </a:p>
        </p:txBody>
      </p:sp>
    </p:spTree>
    <p:extLst>
      <p:ext uri="{BB962C8B-B14F-4D97-AF65-F5344CB8AC3E}">
        <p14:creationId xmlns:p14="http://schemas.microsoft.com/office/powerpoint/2010/main" val="1844041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Prompting Hierarchy</a:t>
            </a:r>
            <a:endParaRPr lang="en-US"/>
          </a:p>
        </p:txBody>
      </p:sp>
      <p:grpSp>
        <p:nvGrpSpPr>
          <p:cNvPr id="13" name="Group 12">
            <a:extLst>
              <a:ext uri="{FF2B5EF4-FFF2-40B4-BE49-F238E27FC236}">
                <a16:creationId xmlns:a16="http://schemas.microsoft.com/office/drawing/2014/main" id="{FBCC19B5-13CF-B3A5-9A1F-08E6A4305368}"/>
              </a:ext>
            </a:extLst>
          </p:cNvPr>
          <p:cNvGrpSpPr/>
          <p:nvPr/>
        </p:nvGrpSpPr>
        <p:grpSpPr>
          <a:xfrm>
            <a:off x="2449684" y="1735771"/>
            <a:ext cx="3989571" cy="3066059"/>
            <a:chOff x="1644821" y="1530983"/>
            <a:chExt cx="3989571" cy="3066059"/>
          </a:xfrm>
        </p:grpSpPr>
        <p:sp>
          <p:nvSpPr>
            <p:cNvPr id="7" name="Isosceles Triangle 6">
              <a:extLst>
                <a:ext uri="{FF2B5EF4-FFF2-40B4-BE49-F238E27FC236}">
                  <a16:creationId xmlns:a16="http://schemas.microsoft.com/office/drawing/2014/main" id="{6EEFC55F-2058-A4A3-38ED-A7DCA048A11C}"/>
                </a:ext>
              </a:extLst>
            </p:cNvPr>
            <p:cNvSpPr/>
            <p:nvPr/>
          </p:nvSpPr>
          <p:spPr>
            <a:xfrm>
              <a:off x="1644821" y="1530983"/>
              <a:ext cx="3989571" cy="306605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1626D28-33B2-662F-3593-1355F974CAC6}"/>
                </a:ext>
              </a:extLst>
            </p:cNvPr>
            <p:cNvCxnSpPr/>
            <p:nvPr/>
          </p:nvCxnSpPr>
          <p:spPr>
            <a:xfrm flipV="1">
              <a:off x="2043113" y="3990975"/>
              <a:ext cx="3190874" cy="476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880A804-9063-5732-441A-191DC2E0EA4D}"/>
                </a:ext>
              </a:extLst>
            </p:cNvPr>
            <p:cNvCxnSpPr>
              <a:cxnSpLocks/>
            </p:cNvCxnSpPr>
            <p:nvPr/>
          </p:nvCxnSpPr>
          <p:spPr>
            <a:xfrm flipV="1">
              <a:off x="2362200" y="3500438"/>
              <a:ext cx="2562224" cy="476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ABDED8-CE1A-6C24-39B3-A4B28D65922E}"/>
                </a:ext>
              </a:extLst>
            </p:cNvPr>
            <p:cNvCxnSpPr>
              <a:cxnSpLocks/>
            </p:cNvCxnSpPr>
            <p:nvPr/>
          </p:nvCxnSpPr>
          <p:spPr>
            <a:xfrm>
              <a:off x="2671763" y="3014662"/>
              <a:ext cx="1919286" cy="476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5DD9AF-78E0-739D-C487-B4993677B6C4}"/>
                </a:ext>
              </a:extLst>
            </p:cNvPr>
            <p:cNvCxnSpPr>
              <a:cxnSpLocks/>
            </p:cNvCxnSpPr>
            <p:nvPr/>
          </p:nvCxnSpPr>
          <p:spPr>
            <a:xfrm>
              <a:off x="3005137" y="2519362"/>
              <a:ext cx="1266824" cy="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01A14A3-94C0-6AEA-C99A-2E6B18234BB2}"/>
              </a:ext>
            </a:extLst>
          </p:cNvPr>
          <p:cNvSpPr txBox="1"/>
          <p:nvPr/>
        </p:nvSpPr>
        <p:spPr>
          <a:xfrm>
            <a:off x="144916" y="4135115"/>
            <a:ext cx="2418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Aided Language Input</a:t>
            </a:r>
            <a:endParaRPr lang="en-US"/>
          </a:p>
        </p:txBody>
      </p:sp>
      <p:sp>
        <p:nvSpPr>
          <p:cNvPr id="16" name="TextBox 15">
            <a:extLst>
              <a:ext uri="{FF2B5EF4-FFF2-40B4-BE49-F238E27FC236}">
                <a16:creationId xmlns:a16="http://schemas.microsoft.com/office/drawing/2014/main" id="{34E19064-4D06-D352-E2BC-F2A10C365D2A}"/>
              </a:ext>
            </a:extLst>
          </p:cNvPr>
          <p:cNvSpPr txBox="1"/>
          <p:nvPr/>
        </p:nvSpPr>
        <p:spPr>
          <a:xfrm>
            <a:off x="6439953" y="3269688"/>
            <a:ext cx="22572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Invitation &amp; Wait time</a:t>
            </a:r>
          </a:p>
          <a:p>
            <a:pPr algn="r"/>
            <a:r>
              <a:rPr lang="en-US" sz="1200">
                <a:ea typeface="Calibri"/>
                <a:cs typeface="Calibri"/>
              </a:rPr>
              <a:t>"Let's talk about it (pause)"</a:t>
            </a:r>
          </a:p>
          <a:p>
            <a:pPr algn="r"/>
            <a:endParaRPr lang="en-US">
              <a:ea typeface="Calibri"/>
              <a:cs typeface="Calibri"/>
            </a:endParaRPr>
          </a:p>
        </p:txBody>
      </p:sp>
      <p:sp>
        <p:nvSpPr>
          <p:cNvPr id="17" name="TextBox 16">
            <a:extLst>
              <a:ext uri="{FF2B5EF4-FFF2-40B4-BE49-F238E27FC236}">
                <a16:creationId xmlns:a16="http://schemas.microsoft.com/office/drawing/2014/main" id="{85FB8529-8002-CB6C-001F-B0ACCD4A25A4}"/>
              </a:ext>
            </a:extLst>
          </p:cNvPr>
          <p:cNvSpPr txBox="1"/>
          <p:nvPr/>
        </p:nvSpPr>
        <p:spPr>
          <a:xfrm>
            <a:off x="424" y="2661795"/>
            <a:ext cx="33247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Open Ended or Indirect Cues</a:t>
            </a:r>
            <a:endParaRPr lang="en-US"/>
          </a:p>
          <a:p>
            <a:pPr algn="ctr"/>
            <a:r>
              <a:rPr lang="en-US" sz="1400">
                <a:ea typeface="Calibri"/>
                <a:cs typeface="Calibri"/>
              </a:rPr>
              <a:t>Guide towards a response without explicitly telling them what to say </a:t>
            </a:r>
          </a:p>
          <a:p>
            <a:pPr algn="ctr"/>
            <a:r>
              <a:rPr lang="en-US" sz="1400">
                <a:ea typeface="Calibri"/>
                <a:cs typeface="Calibri"/>
              </a:rPr>
              <a:t>"What should we do now"</a:t>
            </a:r>
            <a:endParaRPr lang="en-US">
              <a:ea typeface="Calibri"/>
              <a:cs typeface="Calibri"/>
            </a:endParaRPr>
          </a:p>
        </p:txBody>
      </p:sp>
      <p:sp>
        <p:nvSpPr>
          <p:cNvPr id="18" name="TextBox 17">
            <a:extLst>
              <a:ext uri="{FF2B5EF4-FFF2-40B4-BE49-F238E27FC236}">
                <a16:creationId xmlns:a16="http://schemas.microsoft.com/office/drawing/2014/main" id="{5BD2BBDD-EB99-BC9A-0F70-259DDA484A1F}"/>
              </a:ext>
            </a:extLst>
          </p:cNvPr>
          <p:cNvSpPr txBox="1"/>
          <p:nvPr/>
        </p:nvSpPr>
        <p:spPr>
          <a:xfrm>
            <a:off x="5660879" y="2086701"/>
            <a:ext cx="283950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Direct Point Cues</a:t>
            </a:r>
          </a:p>
          <a:p>
            <a:pPr algn="r"/>
            <a:r>
              <a:rPr lang="en-US" sz="1400">
                <a:ea typeface="Calibri"/>
                <a:cs typeface="Calibri"/>
              </a:rPr>
              <a:t>"you could say </a:t>
            </a:r>
            <a:r>
              <a:rPr lang="en-US" sz="1400" i="1">
                <a:ea typeface="Calibri"/>
                <a:cs typeface="Calibri"/>
              </a:rPr>
              <a:t>want</a:t>
            </a:r>
            <a:r>
              <a:rPr lang="en-US" sz="1400">
                <a:ea typeface="Calibri"/>
                <a:cs typeface="Calibri"/>
              </a:rPr>
              <a:t>" while therapist is pointing to button</a:t>
            </a:r>
          </a:p>
        </p:txBody>
      </p:sp>
      <p:sp>
        <p:nvSpPr>
          <p:cNvPr id="19" name="TextBox 18">
            <a:extLst>
              <a:ext uri="{FF2B5EF4-FFF2-40B4-BE49-F238E27FC236}">
                <a16:creationId xmlns:a16="http://schemas.microsoft.com/office/drawing/2014/main" id="{FC6BB621-D28F-3587-4AB7-F53CF6F1F04D}"/>
              </a:ext>
            </a:extLst>
          </p:cNvPr>
          <p:cNvSpPr txBox="1"/>
          <p:nvPr/>
        </p:nvSpPr>
        <p:spPr>
          <a:xfrm>
            <a:off x="1356919" y="1362134"/>
            <a:ext cx="214939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ea typeface="Calibri"/>
                <a:cs typeface="Calibri"/>
              </a:rPr>
              <a:t>Model</a:t>
            </a:r>
          </a:p>
          <a:p>
            <a:pPr algn="r"/>
            <a:r>
              <a:rPr lang="en-US" sz="1200">
                <a:ea typeface="Calibri"/>
                <a:cs typeface="Calibri"/>
              </a:rPr>
              <a:t>Modeling selections in the patient's point of view</a:t>
            </a:r>
          </a:p>
        </p:txBody>
      </p:sp>
      <p:cxnSp>
        <p:nvCxnSpPr>
          <p:cNvPr id="20" name="Straight Arrow Connector 19">
            <a:extLst>
              <a:ext uri="{FF2B5EF4-FFF2-40B4-BE49-F238E27FC236}">
                <a16:creationId xmlns:a16="http://schemas.microsoft.com/office/drawing/2014/main" id="{0F1BED55-7176-B2A8-3890-0C6DD8F0A337}"/>
              </a:ext>
            </a:extLst>
          </p:cNvPr>
          <p:cNvCxnSpPr/>
          <p:nvPr/>
        </p:nvCxnSpPr>
        <p:spPr>
          <a:xfrm>
            <a:off x="3533831" y="2019357"/>
            <a:ext cx="1090678" cy="365485"/>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B2AD756-97E0-47AE-4434-33C3F4D478A0}"/>
              </a:ext>
            </a:extLst>
          </p:cNvPr>
          <p:cNvCxnSpPr>
            <a:cxnSpLocks/>
          </p:cNvCxnSpPr>
          <p:nvPr/>
        </p:nvCxnSpPr>
        <p:spPr>
          <a:xfrm flipV="1">
            <a:off x="4637752" y="2764854"/>
            <a:ext cx="1694188" cy="146930"/>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68C7C95-2D86-180B-DD19-88CFFEA27D2E}"/>
              </a:ext>
            </a:extLst>
          </p:cNvPr>
          <p:cNvCxnSpPr>
            <a:cxnSpLocks/>
          </p:cNvCxnSpPr>
          <p:nvPr/>
        </p:nvCxnSpPr>
        <p:spPr>
          <a:xfrm>
            <a:off x="1948566" y="4481862"/>
            <a:ext cx="1401977" cy="60443"/>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DB936389-4F9A-6446-0952-089B36A47000}"/>
              </a:ext>
            </a:extLst>
          </p:cNvPr>
          <p:cNvCxnSpPr>
            <a:cxnSpLocks/>
          </p:cNvCxnSpPr>
          <p:nvPr/>
        </p:nvCxnSpPr>
        <p:spPr>
          <a:xfrm>
            <a:off x="2959158" y="3270328"/>
            <a:ext cx="1358845" cy="254537"/>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CA95FB2-FE91-F526-440B-D5379FDE56C0}"/>
              </a:ext>
            </a:extLst>
          </p:cNvPr>
          <p:cNvCxnSpPr>
            <a:cxnSpLocks/>
          </p:cNvCxnSpPr>
          <p:nvPr/>
        </p:nvCxnSpPr>
        <p:spPr>
          <a:xfrm flipV="1">
            <a:off x="5392709" y="3669997"/>
            <a:ext cx="1429692" cy="298070"/>
          </a:xfrm>
          <a:prstGeom prst="straightConnector1">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967D25-1775-7299-CFEA-5B77C157F036}"/>
              </a:ext>
            </a:extLst>
          </p:cNvPr>
          <p:cNvSpPr txBox="1"/>
          <p:nvPr/>
        </p:nvSpPr>
        <p:spPr>
          <a:xfrm>
            <a:off x="7268222" y="1258800"/>
            <a:ext cx="12262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Calibri"/>
                <a:cs typeface="Calibri"/>
              </a:rPr>
              <a:t>Hand over Hand Prompting</a:t>
            </a:r>
            <a:endParaRPr lang="en-US" b="1">
              <a:ea typeface="Calibri"/>
              <a:cs typeface="Calibri"/>
            </a:endParaRPr>
          </a:p>
        </p:txBody>
      </p:sp>
      <p:pic>
        <p:nvPicPr>
          <p:cNvPr id="15" name="Graphic 14" descr="No Touch outline">
            <a:extLst>
              <a:ext uri="{FF2B5EF4-FFF2-40B4-BE49-F238E27FC236}">
                <a16:creationId xmlns:a16="http://schemas.microsoft.com/office/drawing/2014/main" id="{13528F07-EE63-B83F-BE0F-1C4986EF2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8810" y="1154861"/>
            <a:ext cx="720306" cy="666391"/>
          </a:xfrm>
          <a:prstGeom prst="rect">
            <a:avLst/>
          </a:prstGeom>
        </p:spPr>
      </p:pic>
    </p:spTree>
    <p:extLst>
      <p:ext uri="{BB962C8B-B14F-4D97-AF65-F5344CB8AC3E}">
        <p14:creationId xmlns:p14="http://schemas.microsoft.com/office/powerpoint/2010/main" val="510541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Strategies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a:xfrm>
            <a:off x="457200" y="1200150"/>
            <a:ext cx="5975950" cy="3394075"/>
          </a:xfrm>
        </p:spPr>
        <p:txBody>
          <a:bodyPr vert="horz" lIns="91440" tIns="45720" rIns="91440" bIns="45720" rtlCol="0" anchor="t">
            <a:normAutofit fontScale="92500" lnSpcReduction="20000"/>
          </a:bodyPr>
          <a:lstStyle/>
          <a:p>
            <a:r>
              <a:rPr lang="en-US">
                <a:ea typeface="Calibri"/>
                <a:cs typeface="Calibri"/>
              </a:rPr>
              <a:t>Descriptive Teaching Model</a:t>
            </a:r>
            <a:endParaRPr lang="en-US"/>
          </a:p>
          <a:p>
            <a:pPr lvl="1">
              <a:buFont typeface="Courier New" panose="020B0604020202020204" pitchFamily="34" charset="0"/>
              <a:buChar char="o"/>
            </a:pPr>
            <a:r>
              <a:rPr lang="en-US">
                <a:ea typeface="Calibri"/>
                <a:cs typeface="Calibri"/>
              </a:rPr>
              <a:t>Using core vocabulary to describe more specific, usually academic word</a:t>
            </a:r>
          </a:p>
          <a:p>
            <a:pPr lvl="1">
              <a:buFont typeface="Courier New" panose="020B0604020202020204" pitchFamily="34" charset="0"/>
              <a:buChar char="o"/>
            </a:pPr>
            <a:r>
              <a:rPr lang="en-US">
                <a:ea typeface="Calibri"/>
                <a:cs typeface="Calibri"/>
              </a:rPr>
              <a:t>Ex: big, gray, heavy, loud when teaching about an elephant</a:t>
            </a:r>
          </a:p>
          <a:p>
            <a:pPr lvl="1">
              <a:buFont typeface="Courier New" panose="020B0604020202020204" pitchFamily="34" charset="0"/>
              <a:buChar char="o"/>
            </a:pPr>
            <a:r>
              <a:rPr lang="en-US">
                <a:ea typeface="Calibri"/>
                <a:cs typeface="Calibri"/>
              </a:rPr>
              <a:t>Descriptive teaching method helps the learner conceptualize specialized vocabulary and learn where nouns and descriptors are on device</a:t>
            </a:r>
            <a:endParaRPr lang="en-US">
              <a:highlight>
                <a:srgbClr val="FFFF00"/>
              </a:highlight>
              <a:ea typeface="Calibri"/>
              <a:cs typeface="Calibri"/>
            </a:endParaRPr>
          </a:p>
        </p:txBody>
      </p:sp>
      <p:sp>
        <p:nvSpPr>
          <p:cNvPr id="4" name="TextBox 3">
            <a:extLst>
              <a:ext uri="{FF2B5EF4-FFF2-40B4-BE49-F238E27FC236}">
                <a16:creationId xmlns:a16="http://schemas.microsoft.com/office/drawing/2014/main" id="{7302FE63-772D-3E50-CACD-EC91A7D2AA08}"/>
              </a:ext>
            </a:extLst>
          </p:cNvPr>
          <p:cNvSpPr txBox="1"/>
          <p:nvPr/>
        </p:nvSpPr>
        <p:spPr>
          <a:xfrm>
            <a:off x="299357" y="4517571"/>
            <a:ext cx="59871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https://aaccommunity.net/caac_slp/the-descriptive-teaching-method-and-aac/</a:t>
            </a:r>
          </a:p>
          <a:p>
            <a:pPr algn="l"/>
            <a:endParaRPr lang="en-US">
              <a:ea typeface="Calibri"/>
              <a:cs typeface="Calibri"/>
            </a:endParaRPr>
          </a:p>
        </p:txBody>
      </p:sp>
      <p:pic>
        <p:nvPicPr>
          <p:cNvPr id="5" name="Picture 4" descr="AAC &amp; The Descriptive Teaching Method – AAC Community">
            <a:extLst>
              <a:ext uri="{FF2B5EF4-FFF2-40B4-BE49-F238E27FC236}">
                <a16:creationId xmlns:a16="http://schemas.microsoft.com/office/drawing/2014/main" id="{9CDD50A2-ECF9-8893-B3A0-C68E1D4B153E}"/>
              </a:ext>
            </a:extLst>
          </p:cNvPr>
          <p:cNvPicPr>
            <a:picLocks noChangeAspect="1"/>
          </p:cNvPicPr>
          <p:nvPr/>
        </p:nvPicPr>
        <p:blipFill>
          <a:blip r:embed="rId3"/>
          <a:stretch>
            <a:fillRect/>
          </a:stretch>
        </p:blipFill>
        <p:spPr>
          <a:xfrm>
            <a:off x="6448964" y="1283179"/>
            <a:ext cx="2133600" cy="2857500"/>
          </a:xfrm>
          <a:prstGeom prst="rect">
            <a:avLst/>
          </a:prstGeom>
        </p:spPr>
      </p:pic>
    </p:spTree>
    <p:extLst>
      <p:ext uri="{BB962C8B-B14F-4D97-AF65-F5344CB8AC3E}">
        <p14:creationId xmlns:p14="http://schemas.microsoft.com/office/powerpoint/2010/main" val="2766985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Treatment Goals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a:bodyPr>
          <a:lstStyle/>
          <a:p>
            <a:r>
              <a:rPr lang="en-US" sz="2200" b="1">
                <a:cs typeface="Calibri"/>
              </a:rPr>
              <a:t>Consider writing goals in all four competency areas</a:t>
            </a:r>
            <a:endParaRPr lang="en-US" sz="2200" b="1">
              <a:ea typeface="Calibri"/>
              <a:cs typeface="Calibri"/>
            </a:endParaRPr>
          </a:p>
          <a:p>
            <a:pPr lvl="1">
              <a:buFont typeface="Courier New" panose="020B0604020202020204" pitchFamily="34" charset="0"/>
              <a:buChar char="o"/>
            </a:pPr>
            <a:r>
              <a:rPr lang="en-US" sz="2200" b="1">
                <a:cs typeface="Calibri"/>
              </a:rPr>
              <a:t>Linguistic</a:t>
            </a:r>
            <a:r>
              <a:rPr lang="en-US" sz="2200">
                <a:cs typeface="Calibri"/>
              </a:rPr>
              <a:t>- receptive and expressive language skills</a:t>
            </a:r>
            <a:endParaRPr lang="en-US" sz="2200">
              <a:ea typeface="Calibri"/>
              <a:cs typeface="Calibri"/>
            </a:endParaRPr>
          </a:p>
          <a:p>
            <a:pPr lvl="1">
              <a:buFont typeface="Courier New,monospace" panose="020B0604020202020204" pitchFamily="34" charset="0"/>
              <a:buChar char="o"/>
            </a:pPr>
            <a:r>
              <a:rPr lang="en-US" sz="2200" b="1">
                <a:cs typeface="Calibri"/>
              </a:rPr>
              <a:t>Social</a:t>
            </a:r>
            <a:r>
              <a:rPr lang="en-US" sz="2200">
                <a:cs typeface="Calibri"/>
              </a:rPr>
              <a:t>- greetings, farewells, reciprocal communication</a:t>
            </a:r>
            <a:endParaRPr lang="en-US" sz="2200">
              <a:ea typeface="Calibri"/>
              <a:cs typeface="Calibri"/>
            </a:endParaRPr>
          </a:p>
          <a:p>
            <a:pPr lvl="1">
              <a:buFont typeface="Courier New,monospace" panose="020B0604020202020204" pitchFamily="34" charset="0"/>
              <a:buChar char="o"/>
            </a:pPr>
            <a:r>
              <a:rPr lang="en-US" sz="2200" b="1">
                <a:cs typeface="Calibri"/>
              </a:rPr>
              <a:t>Operational</a:t>
            </a:r>
            <a:r>
              <a:rPr lang="en-US" sz="2200">
                <a:cs typeface="Calibri"/>
              </a:rPr>
              <a:t>- increasing effective use of SGD, transporting device, Navigation, Volume, Positioning, Battery usage</a:t>
            </a:r>
            <a:endParaRPr lang="en-US" sz="2200">
              <a:ea typeface="Calibri"/>
              <a:cs typeface="Calibri"/>
            </a:endParaRPr>
          </a:p>
          <a:p>
            <a:pPr lvl="1">
              <a:buFont typeface="Courier New,monospace" panose="020B0604020202020204" pitchFamily="34" charset="0"/>
              <a:buChar char="o"/>
            </a:pPr>
            <a:r>
              <a:rPr lang="en-US" sz="2200" b="1">
                <a:cs typeface="Calibri"/>
              </a:rPr>
              <a:t>Strategic</a:t>
            </a:r>
            <a:r>
              <a:rPr lang="en-US" sz="2200">
                <a:cs typeface="Calibri"/>
              </a:rPr>
              <a:t>- overcoming limitations, clarifying communication breakdowns, personal safety information, requesting to add vocabulary, introductory strategies</a:t>
            </a:r>
            <a:endParaRPr lang="en-US" sz="2200">
              <a:ea typeface="Calibri"/>
              <a:cs typeface="Calibri"/>
            </a:endParaRPr>
          </a:p>
          <a:p>
            <a:pPr lvl="1">
              <a:buFont typeface="Courier New,monospace" panose="020B0604020202020204" pitchFamily="34" charset="0"/>
              <a:buChar char="o"/>
            </a:pPr>
            <a:endParaRPr lang="en-US" sz="1800">
              <a:ea typeface="Calibri"/>
              <a:cs typeface="Calibri"/>
            </a:endParaRPr>
          </a:p>
          <a:p>
            <a:pPr lvl="1">
              <a:buFont typeface="Courier New,monospace" panose="020B0604020202020204" pitchFamily="34" charset="0"/>
              <a:buChar char="o"/>
            </a:pPr>
            <a:endParaRPr lang="en-US">
              <a:ea typeface="Calibri"/>
              <a:cs typeface="Calibri"/>
            </a:endParaRPr>
          </a:p>
        </p:txBody>
      </p:sp>
      <p:sp>
        <p:nvSpPr>
          <p:cNvPr id="5" name="TextBox 4">
            <a:extLst>
              <a:ext uri="{FF2B5EF4-FFF2-40B4-BE49-F238E27FC236}">
                <a16:creationId xmlns:a16="http://schemas.microsoft.com/office/drawing/2014/main" id="{6BD0F4D8-9D2C-E6C6-7228-A26E6A81B83A}"/>
              </a:ext>
            </a:extLst>
          </p:cNvPr>
          <p:cNvSpPr txBox="1"/>
          <p:nvPr/>
        </p:nvSpPr>
        <p:spPr>
          <a:xfrm>
            <a:off x="340178" y="4367892"/>
            <a:ext cx="54836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Mooney Mahan et al.</a:t>
            </a:r>
            <a:endParaRPr lang="en-US"/>
          </a:p>
        </p:txBody>
      </p:sp>
    </p:spTree>
    <p:extLst>
      <p:ext uri="{BB962C8B-B14F-4D97-AF65-F5344CB8AC3E}">
        <p14:creationId xmlns:p14="http://schemas.microsoft.com/office/powerpoint/2010/main" val="3444610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normAutofit fontScale="90000"/>
          </a:bodyPr>
          <a:lstStyle/>
          <a:p>
            <a:r>
              <a:rPr lang="en-US">
                <a:ea typeface="Calibri"/>
                <a:cs typeface="Calibri"/>
              </a:rPr>
              <a:t>Increasing AAC Access within the clinic</a:t>
            </a:r>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a:bodyPr>
          <a:lstStyle/>
          <a:p>
            <a:r>
              <a:rPr lang="en-US">
                <a:cs typeface="Calibri"/>
              </a:rPr>
              <a:t>Switch toys</a:t>
            </a:r>
            <a:endParaRPr lang="en-US"/>
          </a:p>
          <a:p>
            <a:r>
              <a:rPr lang="en-US">
                <a:cs typeface="Calibri"/>
              </a:rPr>
              <a:t>Long Term loaner devices</a:t>
            </a:r>
            <a:endParaRPr lang="en-US">
              <a:ea typeface="Calibri"/>
              <a:cs typeface="Calibri"/>
            </a:endParaRPr>
          </a:p>
          <a:p>
            <a:r>
              <a:rPr lang="en-US">
                <a:cs typeface="Calibri"/>
              </a:rPr>
              <a:t>Request funding for AAC apps/</a:t>
            </a:r>
            <a:r>
              <a:rPr lang="en-US" err="1">
                <a:cs typeface="Calibri"/>
              </a:rPr>
              <a:t>ipads</a:t>
            </a:r>
          </a:p>
          <a:p>
            <a:r>
              <a:rPr lang="en-US">
                <a:ea typeface="Calibri"/>
                <a:cs typeface="Calibri"/>
              </a:rPr>
              <a:t>AAC Clinical track- staff training</a:t>
            </a:r>
          </a:p>
          <a:p>
            <a:pPr lvl="1">
              <a:buFont typeface="Courier New" panose="020B0604020202020204" pitchFamily="34" charset="0"/>
              <a:buChar char="o"/>
            </a:pPr>
            <a:endParaRPr lang="en-US">
              <a:ea typeface="Calibri"/>
              <a:cs typeface="Calibri"/>
            </a:endParaRPr>
          </a:p>
        </p:txBody>
      </p:sp>
    </p:spTree>
    <p:extLst>
      <p:ext uri="{BB962C8B-B14F-4D97-AF65-F5344CB8AC3E}">
        <p14:creationId xmlns:p14="http://schemas.microsoft.com/office/powerpoint/2010/main" val="353349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B403-42FB-081B-8D6E-473095E64068}"/>
              </a:ext>
            </a:extLst>
          </p:cNvPr>
          <p:cNvSpPr>
            <a:spLocks noGrp="1"/>
          </p:cNvSpPr>
          <p:nvPr>
            <p:ph type="title"/>
          </p:nvPr>
        </p:nvSpPr>
        <p:spPr/>
        <p:txBody>
          <a:bodyPr>
            <a:normAutofit fontScale="90000"/>
          </a:bodyPr>
          <a:lstStyle/>
          <a:p>
            <a:r>
              <a:rPr lang="en-US">
                <a:cs typeface="Calibri"/>
              </a:rPr>
              <a:t>Increasing AAC access across settings</a:t>
            </a:r>
            <a:endParaRPr lang="en-US"/>
          </a:p>
        </p:txBody>
      </p:sp>
      <p:sp>
        <p:nvSpPr>
          <p:cNvPr id="3" name="Content Placeholder 2">
            <a:extLst>
              <a:ext uri="{FF2B5EF4-FFF2-40B4-BE49-F238E27FC236}">
                <a16:creationId xmlns:a16="http://schemas.microsoft.com/office/drawing/2014/main" id="{FAC16D58-107F-DD02-AB2B-825D37555579}"/>
              </a:ext>
            </a:extLst>
          </p:cNvPr>
          <p:cNvSpPr>
            <a:spLocks noGrp="1"/>
          </p:cNvSpPr>
          <p:nvPr>
            <p:ph idx="1"/>
          </p:nvPr>
        </p:nvSpPr>
        <p:spPr/>
        <p:txBody>
          <a:bodyPr vert="horz" lIns="91440" tIns="45720" rIns="91440" bIns="45720" rtlCol="0" anchor="t">
            <a:normAutofit/>
          </a:bodyPr>
          <a:lstStyle/>
          <a:p>
            <a:r>
              <a:rPr lang="en-US">
                <a:cs typeface="Calibri"/>
              </a:rPr>
              <a:t>Collaborate with school ST</a:t>
            </a:r>
          </a:p>
          <a:p>
            <a:r>
              <a:rPr lang="en-US">
                <a:cs typeface="Calibri"/>
              </a:rPr>
              <a:t>Collaborate with behavior therapy</a:t>
            </a:r>
            <a:endParaRPr lang="en-US">
              <a:ea typeface="Calibri"/>
              <a:cs typeface="Calibri"/>
            </a:endParaRPr>
          </a:p>
          <a:p>
            <a:r>
              <a:rPr lang="en-US">
                <a:cs typeface="Calibri"/>
              </a:rPr>
              <a:t>AAC letters to teachers</a:t>
            </a:r>
            <a:endParaRPr lang="en-US">
              <a:ea typeface="Calibri"/>
              <a:cs typeface="Calibri"/>
            </a:endParaRPr>
          </a:p>
          <a:p>
            <a:r>
              <a:rPr lang="en-US">
                <a:ea typeface="Calibri"/>
                <a:cs typeface="Calibri"/>
              </a:rPr>
              <a:t>Incorporate AAC in community events</a:t>
            </a:r>
          </a:p>
          <a:p>
            <a:r>
              <a:rPr lang="en-US">
                <a:ea typeface="Calibri"/>
                <a:cs typeface="Calibri"/>
              </a:rPr>
              <a:t>Introduction Strategy on the AAC system</a:t>
            </a:r>
          </a:p>
          <a:p>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
        <p:nvSpPr>
          <p:cNvPr id="5" name="TextBox 4">
            <a:extLst>
              <a:ext uri="{FF2B5EF4-FFF2-40B4-BE49-F238E27FC236}">
                <a16:creationId xmlns:a16="http://schemas.microsoft.com/office/drawing/2014/main" id="{2C416469-E2B6-0655-7862-4DAF5A6F923D}"/>
              </a:ext>
            </a:extLst>
          </p:cNvPr>
          <p:cNvSpPr txBox="1"/>
          <p:nvPr/>
        </p:nvSpPr>
        <p:spPr>
          <a:xfrm>
            <a:off x="458134" y="4588371"/>
            <a:ext cx="23842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11111"/>
                </a:solidFill>
                <a:ea typeface="+mn-lt"/>
                <a:cs typeface="+mn-lt"/>
              </a:rPr>
              <a:t>(McNaughton et al., 2019)</a:t>
            </a:r>
            <a:endParaRPr lang="en-US"/>
          </a:p>
        </p:txBody>
      </p:sp>
    </p:spTree>
    <p:extLst>
      <p:ext uri="{BB962C8B-B14F-4D97-AF65-F5344CB8AC3E}">
        <p14:creationId xmlns:p14="http://schemas.microsoft.com/office/powerpoint/2010/main" val="2649532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711E-3336-CF6C-A033-F206DC7818A7}"/>
              </a:ext>
            </a:extLst>
          </p:cNvPr>
          <p:cNvSpPr>
            <a:spLocks noGrp="1"/>
          </p:cNvSpPr>
          <p:nvPr>
            <p:ph type="title"/>
          </p:nvPr>
        </p:nvSpPr>
        <p:spPr/>
        <p:txBody>
          <a:bodyPr/>
          <a:lstStyle/>
          <a:p>
            <a:r>
              <a:rPr lang="en-US">
                <a:ea typeface="Calibri"/>
                <a:cs typeface="Calibri"/>
              </a:rPr>
              <a:t>Closing</a:t>
            </a:r>
            <a:endParaRPr lang="en-US"/>
          </a:p>
        </p:txBody>
      </p:sp>
      <p:sp>
        <p:nvSpPr>
          <p:cNvPr id="3" name="Content Placeholder 2">
            <a:extLst>
              <a:ext uri="{FF2B5EF4-FFF2-40B4-BE49-F238E27FC236}">
                <a16:creationId xmlns:a16="http://schemas.microsoft.com/office/drawing/2014/main" id="{44ED9F8B-5868-566C-34F3-BAFE8CEEF75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a:ea typeface="+mn-lt"/>
                <a:cs typeface="+mn-lt"/>
              </a:rPr>
              <a:t>"AAC can be like magic, providing access to communication and participation for individuals who might otherwise be unable to interact with others. </a:t>
            </a:r>
            <a:endParaRPr lang="en-US"/>
          </a:p>
          <a:p>
            <a:endParaRPr lang="en-US">
              <a:ea typeface="+mn-lt"/>
              <a:cs typeface="+mn-lt"/>
            </a:endParaRPr>
          </a:p>
          <a:p>
            <a:pPr marL="0" indent="0">
              <a:buNone/>
            </a:pPr>
            <a:r>
              <a:rPr lang="en-US">
                <a:ea typeface="+mn-lt"/>
                <a:cs typeface="+mn-lt"/>
              </a:rPr>
              <a:t>Unlike magic, however, the full success of AAC intervention is best evaluated not by a single performance under controlled conditions, but rather by the extent to which it improves access and participation in valued activities and experiences of everyday life."</a:t>
            </a:r>
            <a:endParaRPr lang="en-US">
              <a:ea typeface="Calibri"/>
              <a:cs typeface="Calibri"/>
            </a:endParaRPr>
          </a:p>
        </p:txBody>
      </p:sp>
      <p:sp>
        <p:nvSpPr>
          <p:cNvPr id="4" name="TextBox 3">
            <a:extLst>
              <a:ext uri="{FF2B5EF4-FFF2-40B4-BE49-F238E27FC236}">
                <a16:creationId xmlns:a16="http://schemas.microsoft.com/office/drawing/2014/main" id="{6F4344C2-214B-136E-570C-4578531E5B9F}"/>
              </a:ext>
            </a:extLst>
          </p:cNvPr>
          <p:cNvSpPr txBox="1"/>
          <p:nvPr/>
        </p:nvSpPr>
        <p:spPr>
          <a:xfrm>
            <a:off x="458134" y="4588371"/>
            <a:ext cx="23842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11111"/>
                </a:solidFill>
                <a:ea typeface="+mn-lt"/>
                <a:cs typeface="+mn-lt"/>
              </a:rPr>
              <a:t>(McNaughton et al., 2019)</a:t>
            </a:r>
            <a:endParaRPr lang="en-US"/>
          </a:p>
        </p:txBody>
      </p:sp>
    </p:spTree>
    <p:extLst>
      <p:ext uri="{BB962C8B-B14F-4D97-AF65-F5344CB8AC3E}">
        <p14:creationId xmlns:p14="http://schemas.microsoft.com/office/powerpoint/2010/main" val="152763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a:xfrm>
            <a:off x="354980" y="141326"/>
            <a:ext cx="8229600" cy="857250"/>
          </a:xfrm>
        </p:spPr>
        <p:txBody>
          <a:bodyPr>
            <a:normAutofit/>
          </a:bodyPr>
          <a:lstStyle/>
          <a:p>
            <a:r>
              <a:rPr lang="en-US">
                <a:ea typeface="Calibri"/>
                <a:cs typeface="Calibri"/>
              </a:rPr>
              <a:t>Handouts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47500" lnSpcReduction="20000"/>
          </a:bodyPr>
          <a:lstStyle/>
          <a:p>
            <a:r>
              <a:rPr lang="en-US">
                <a:ea typeface="Calibri"/>
                <a:cs typeface="Calibri"/>
              </a:rPr>
              <a:t>AAC Myths PDF</a:t>
            </a:r>
          </a:p>
          <a:p>
            <a:r>
              <a:rPr lang="en-US">
                <a:ea typeface="Calibri"/>
                <a:cs typeface="Calibri"/>
              </a:rPr>
              <a:t>AAC Letter to teachers/school therapist PDF</a:t>
            </a:r>
          </a:p>
          <a:p>
            <a:r>
              <a:rPr lang="en-US">
                <a:ea typeface="Calibri"/>
                <a:cs typeface="Calibri"/>
              </a:rPr>
              <a:t>How to adapt a switch toy and QR code to amazon list for switch toys and adapters</a:t>
            </a:r>
          </a:p>
          <a:p>
            <a:r>
              <a:rPr lang="en-US" err="1">
                <a:ea typeface="Calibri"/>
                <a:cs typeface="Calibri"/>
              </a:rPr>
              <a:t>Youtube</a:t>
            </a:r>
            <a:r>
              <a:rPr lang="en-US">
                <a:ea typeface="Calibri"/>
                <a:cs typeface="Calibri"/>
              </a:rPr>
              <a:t> video collections for modeling for parents (QR code handout for TC, LAMP, GRID, TD Snap)</a:t>
            </a:r>
          </a:p>
          <a:p>
            <a:r>
              <a:rPr lang="en-US">
                <a:ea typeface="Calibri"/>
                <a:cs typeface="Calibri"/>
              </a:rPr>
              <a:t>Master PAL training website</a:t>
            </a:r>
          </a:p>
          <a:p>
            <a:r>
              <a:rPr lang="en-US">
                <a:ea typeface="Calibri"/>
                <a:cs typeface="Calibri"/>
              </a:rPr>
              <a:t>AAC Training Manual for Parents PDF</a:t>
            </a:r>
          </a:p>
          <a:p>
            <a:r>
              <a:rPr lang="en-US">
                <a:ea typeface="Calibri"/>
                <a:cs typeface="Calibri"/>
              </a:rPr>
              <a:t>Door Hanger PDF</a:t>
            </a:r>
          </a:p>
          <a:p>
            <a:r>
              <a:rPr lang="en-US">
                <a:ea typeface="Calibri"/>
                <a:cs typeface="Calibri"/>
              </a:rPr>
              <a:t>Communication Bill of Rights Poster</a:t>
            </a:r>
          </a:p>
          <a:p>
            <a:r>
              <a:rPr lang="en-US">
                <a:ea typeface="Calibri"/>
                <a:cs typeface="Calibri"/>
              </a:rPr>
              <a:t>Mid Tech- go talk now website to purchase</a:t>
            </a:r>
          </a:p>
          <a:p>
            <a:r>
              <a:rPr lang="en-US">
                <a:ea typeface="Calibri"/>
                <a:cs typeface="Calibri"/>
              </a:rPr>
              <a:t>Prompting Hierarchy with examples</a:t>
            </a:r>
          </a:p>
          <a:p>
            <a:r>
              <a:rPr lang="en-US">
                <a:ea typeface="Calibri"/>
                <a:cs typeface="Calibri"/>
              </a:rPr>
              <a:t>Medical needs core board (for if medical SLPs come to the talk??)</a:t>
            </a:r>
          </a:p>
          <a:p>
            <a:r>
              <a:rPr lang="en-US">
                <a:ea typeface="Calibri"/>
                <a:cs typeface="Calibri"/>
              </a:rPr>
              <a:t>Charts for carryover of data</a:t>
            </a:r>
          </a:p>
          <a:p>
            <a:r>
              <a:rPr lang="en-US">
                <a:ea typeface="Calibri"/>
                <a:cs typeface="Calibri"/>
              </a:rPr>
              <a:t>Goal Ideas PDF</a:t>
            </a:r>
          </a:p>
          <a:p>
            <a:r>
              <a:rPr lang="en-US">
                <a:ea typeface="Calibri"/>
                <a:cs typeface="Calibri"/>
              </a:rPr>
              <a:t>List of websites/IG handles </a:t>
            </a:r>
          </a:p>
        </p:txBody>
      </p:sp>
    </p:spTree>
    <p:extLst>
      <p:ext uri="{BB962C8B-B14F-4D97-AF65-F5344CB8AC3E}">
        <p14:creationId xmlns:p14="http://schemas.microsoft.com/office/powerpoint/2010/main" val="1920406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C081-FE8A-CCC6-47C5-23097524911D}"/>
              </a:ext>
            </a:extLst>
          </p:cNvPr>
          <p:cNvSpPr>
            <a:spLocks noGrp="1"/>
          </p:cNvSpPr>
          <p:nvPr>
            <p:ph type="title"/>
          </p:nvPr>
        </p:nvSpPr>
        <p:spPr/>
        <p:txBody>
          <a:bodyPr/>
          <a:lstStyle/>
          <a:p>
            <a:r>
              <a:rPr lang="en-US">
                <a:cs typeface="Calibri"/>
              </a:rPr>
              <a:t>Sources</a:t>
            </a:r>
            <a:endParaRPr lang="en-US"/>
          </a:p>
        </p:txBody>
      </p:sp>
      <p:sp>
        <p:nvSpPr>
          <p:cNvPr id="3" name="Content Placeholder 2">
            <a:extLst>
              <a:ext uri="{FF2B5EF4-FFF2-40B4-BE49-F238E27FC236}">
                <a16:creationId xmlns:a16="http://schemas.microsoft.com/office/drawing/2014/main" id="{0BCB2BD2-E5A5-6135-9CC8-B7C674640D05}"/>
              </a:ext>
            </a:extLst>
          </p:cNvPr>
          <p:cNvSpPr>
            <a:spLocks noGrp="1"/>
          </p:cNvSpPr>
          <p:nvPr>
            <p:ph idx="1"/>
          </p:nvPr>
        </p:nvSpPr>
        <p:spPr/>
        <p:txBody>
          <a:bodyPr vert="horz" lIns="91440" tIns="45720" rIns="91440" bIns="45720" rtlCol="0" anchor="t">
            <a:normAutofit fontScale="92500" lnSpcReduction="20000"/>
          </a:bodyPr>
          <a:lstStyle/>
          <a:p>
            <a:r>
              <a:rPr lang="en-US" sz="1200" dirty="0">
                <a:latin typeface="Calibri"/>
                <a:ea typeface="Calibri"/>
                <a:cs typeface="Arial"/>
              </a:rPr>
              <a:t>Laher, Z., &amp; Dada, S. (2023). The effect of aided language stimulation on the acquisition of receptive vocabulary in children with complex communication needs and severe intellectual disability: a comparison of two dosages. </a:t>
            </a:r>
            <a:r>
              <a:rPr lang="en-US" sz="1200" i="1" dirty="0">
                <a:latin typeface="Calibri"/>
                <a:ea typeface="Calibri"/>
                <a:cs typeface="Arial"/>
              </a:rPr>
              <a:t>Augmentative and Alternative Communication</a:t>
            </a:r>
            <a:r>
              <a:rPr lang="en-US" sz="1200" dirty="0">
                <a:latin typeface="Calibri"/>
                <a:ea typeface="Calibri"/>
                <a:cs typeface="Arial"/>
              </a:rPr>
              <a:t>, </a:t>
            </a:r>
            <a:r>
              <a:rPr lang="en-US" sz="1200" i="1" dirty="0">
                <a:latin typeface="Calibri"/>
                <a:ea typeface="Calibri"/>
                <a:cs typeface="Arial"/>
              </a:rPr>
              <a:t>39</a:t>
            </a:r>
            <a:r>
              <a:rPr lang="en-US" sz="1200" dirty="0">
                <a:latin typeface="Calibri"/>
                <a:ea typeface="Calibri"/>
                <a:cs typeface="Arial"/>
              </a:rPr>
              <a:t>(2), 96-109.</a:t>
            </a:r>
          </a:p>
          <a:p>
            <a:r>
              <a:rPr lang="en-US" sz="1200" dirty="0">
                <a:latin typeface="Calibri"/>
                <a:ea typeface="Calibri"/>
                <a:cs typeface="Arial"/>
              </a:rPr>
              <a:t>Light, J., Wilkinson, K. M., Thiessen, A., Beukelman, D. R., &amp; Fager, S. K. (2019). Designing effective AAC displays for individuals with developmental or acquired disabilities: State of the science and future research directions. </a:t>
            </a:r>
            <a:r>
              <a:rPr lang="en-US" sz="1200" i="1" dirty="0">
                <a:latin typeface="Calibri"/>
                <a:ea typeface="Calibri"/>
                <a:cs typeface="Arial"/>
              </a:rPr>
              <a:t>Augmentative and Alternative Communication</a:t>
            </a:r>
            <a:r>
              <a:rPr lang="en-US" sz="1200" dirty="0">
                <a:latin typeface="Calibri"/>
                <a:ea typeface="Calibri"/>
                <a:cs typeface="Arial"/>
              </a:rPr>
              <a:t>, </a:t>
            </a:r>
            <a:r>
              <a:rPr lang="en-US" sz="1200" i="1" dirty="0">
                <a:latin typeface="Calibri"/>
                <a:ea typeface="Calibri"/>
                <a:cs typeface="Arial"/>
              </a:rPr>
              <a:t>35</a:t>
            </a:r>
            <a:r>
              <a:rPr lang="en-US" sz="1200" dirty="0">
                <a:latin typeface="Calibri"/>
                <a:ea typeface="Calibri"/>
                <a:cs typeface="Arial"/>
              </a:rPr>
              <a:t>(1), 42-55.</a:t>
            </a:r>
          </a:p>
          <a:p>
            <a:r>
              <a:rPr lang="en-US" sz="1200" dirty="0">
                <a:latin typeface="Calibri"/>
                <a:ea typeface="Calibri"/>
                <a:cs typeface="Arial"/>
              </a:rPr>
              <a:t>Bruno, J., &amp; Trembath, D. (2020). Implementing augmentative and alternative communication: supporting children and adults with complex communication needs. Perspectives of the ASHA Special Interest Groups, 5(6), 1615-1624. </a:t>
            </a:r>
          </a:p>
          <a:p>
            <a:r>
              <a:rPr lang="en-US" sz="1200" dirty="0">
                <a:ea typeface="+mn-lt"/>
                <a:cs typeface="+mn-lt"/>
              </a:rPr>
              <a:t>McNaughton, D., Light, J., Beukelman, D. R., Klein, C., Nieder, D., &amp; Nazareth, G. (2019). Building capacity in AAC: A person-</a:t>
            </a:r>
            <a:r>
              <a:rPr lang="en-US" sz="1200" err="1">
                <a:ea typeface="+mn-lt"/>
                <a:cs typeface="+mn-lt"/>
              </a:rPr>
              <a:t>centred</a:t>
            </a:r>
            <a:r>
              <a:rPr lang="en-US" sz="1200" dirty="0">
                <a:ea typeface="+mn-lt"/>
                <a:cs typeface="+mn-lt"/>
              </a:rPr>
              <a:t> approach to supporting participation by people with complex communication needs. </a:t>
            </a:r>
            <a:r>
              <a:rPr lang="en-US" sz="1200" i="1" dirty="0">
                <a:ea typeface="+mn-lt"/>
                <a:cs typeface="+mn-lt"/>
              </a:rPr>
              <a:t>Augmentative and Alternative Communication, 35</a:t>
            </a:r>
            <a:r>
              <a:rPr lang="en-US" sz="1200" dirty="0">
                <a:ea typeface="+mn-lt"/>
                <a:cs typeface="+mn-lt"/>
              </a:rPr>
              <a:t>(1), 56-68.</a:t>
            </a:r>
            <a:endParaRPr lang="en-US" sz="1200" dirty="0">
              <a:latin typeface="Calibri"/>
              <a:ea typeface="+mn-lt"/>
              <a:cs typeface="Arial"/>
            </a:endParaRPr>
          </a:p>
          <a:p>
            <a:r>
              <a:rPr lang="en-US" sz="1200" dirty="0">
                <a:ea typeface="+mn-lt"/>
                <a:cs typeface="+mn-lt"/>
              </a:rPr>
              <a:t>Mooney Mahan, A. M., Bean, A., &amp; Sonntag, A. M. (2023). Language Sample Analysis to Assess Communicative Competence of Children Who Use Augmentative and Alternative Communication. Communication Disorders Quarterly, 15257401231187076.</a:t>
            </a:r>
          </a:p>
          <a:p>
            <a:r>
              <a:rPr lang="en-US" sz="1200" dirty="0" err="1">
                <a:ea typeface="+mn-lt"/>
                <a:cs typeface="+mn-lt"/>
              </a:rPr>
              <a:t>Constransitch</a:t>
            </a:r>
            <a:r>
              <a:rPr lang="en-US" sz="1200" dirty="0">
                <a:ea typeface="+mn-lt"/>
                <a:cs typeface="+mn-lt"/>
              </a:rPr>
              <a:t>, Mia, "A Systematic Review of Parent Training Effects Children's Use of Augmentative and Alternative Communication Systems" (2021). Undergraduate Honors Theses. 60.</a:t>
            </a:r>
          </a:p>
          <a:p>
            <a:r>
              <a:rPr lang="en-US" sz="1200" dirty="0">
                <a:ea typeface="+mn-lt"/>
                <a:cs typeface="+mn-lt"/>
                <a:hlinkClick r:id="rId2">
                  <a:extLst>
                    <a:ext uri="{A12FA001-AC4F-418D-AE19-62706E023703}">
                      <ahyp:hlinkClr xmlns:ahyp="http://schemas.microsoft.com/office/drawing/2018/hyperlinkcolor" val="tx"/>
                    </a:ext>
                  </a:extLst>
                </a:hlinkClick>
              </a:rPr>
              <a:t>Augmentative and Alternative Communication (AAC) (asha.org)</a:t>
            </a:r>
            <a:br>
              <a:rPr lang="en-US" sz="1200" dirty="0">
                <a:ea typeface="+mn-lt"/>
                <a:cs typeface="+mn-lt"/>
              </a:rPr>
            </a:br>
            <a:r>
              <a:rPr lang="en-US" sz="1200" dirty="0">
                <a:ea typeface="+mn-lt"/>
                <a:cs typeface="+mn-lt"/>
                <a:hlinkClick r:id="rId3">
                  <a:extLst>
                    <a:ext uri="{A12FA001-AC4F-418D-AE19-62706E023703}">
                      <ahyp:hlinkClr xmlns:ahyp="http://schemas.microsoft.com/office/drawing/2018/hyperlinkcolor" val="tx"/>
                    </a:ext>
                  </a:extLst>
                </a:hlinkClick>
              </a:rPr>
              <a:t>https://digscholarship.unco.edu/honors/60</a:t>
            </a:r>
            <a:endParaRPr lang="en-US"/>
          </a:p>
          <a:p>
            <a:r>
              <a:rPr lang="en-US" sz="1200" dirty="0">
                <a:ea typeface="+mn-lt"/>
                <a:cs typeface="+mn-lt"/>
                <a:hlinkClick r:id="rId4">
                  <a:extLst>
                    <a:ext uri="{A12FA001-AC4F-418D-AE19-62706E023703}">
                      <ahyp:hlinkClr xmlns:ahyp="http://schemas.microsoft.com/office/drawing/2018/hyperlinkcolor" val="tx"/>
                    </a:ext>
                  </a:extLst>
                </a:hlinkClick>
              </a:rPr>
              <a:t>https://praacticalaac.org/praactical/finding-my-words-considerations-in-language-displays-and-organization/</a:t>
            </a:r>
            <a:endParaRPr lang="en-US" sz="1200">
              <a:ea typeface="+mn-lt"/>
              <a:cs typeface="+mn-lt"/>
              <a:hlinkClick r:id="rId4">
                <a:extLst>
                  <a:ext uri="{A12FA001-AC4F-418D-AE19-62706E023703}">
                    <ahyp:hlinkClr xmlns:ahyp="http://schemas.microsoft.com/office/drawing/2018/hyperlinkcolor" val="tx"/>
                  </a:ext>
                </a:extLst>
              </a:hlinkClick>
            </a:endParaRPr>
          </a:p>
          <a:p>
            <a:r>
              <a:rPr lang="en-US" sz="1200" dirty="0">
                <a:ea typeface="+mn-lt"/>
                <a:cs typeface="+mn-lt"/>
                <a:hlinkClick r:id="rId4">
                  <a:extLst>
                    <a:ext uri="{A12FA001-AC4F-418D-AE19-62706E023703}">
                      <ahyp:hlinkClr xmlns:ahyp="http://schemas.microsoft.com/office/drawing/2018/hyperlinkcolor" val="tx"/>
                    </a:ext>
                  </a:extLst>
                </a:hlinkClick>
              </a:rPr>
              <a:t>https://praacticalaac.org/praactical/finding-my-words-considerations-in-language-displays-and-organization/</a:t>
            </a:r>
            <a:endParaRPr lang="en-US" sz="1200">
              <a:ea typeface="+mn-lt"/>
              <a:cs typeface="+mn-lt"/>
              <a:hlinkClick r:id="rId4">
                <a:extLst>
                  <a:ext uri="{A12FA001-AC4F-418D-AE19-62706E023703}">
                    <ahyp:hlinkClr xmlns:ahyp="http://schemas.microsoft.com/office/drawing/2018/hyperlinkcolor" val="tx"/>
                  </a:ext>
                </a:extLst>
              </a:hlinkClick>
            </a:endParaRPr>
          </a:p>
          <a:p>
            <a:r>
              <a:rPr lang="en-US" sz="1200" dirty="0">
                <a:ea typeface="+mn-lt"/>
                <a:cs typeface="+mn-lt"/>
                <a:hlinkClick r:id="rId5">
                  <a:extLst>
                    <a:ext uri="{A12FA001-AC4F-418D-AE19-62706E023703}">
                      <ahyp:hlinkClr xmlns:ahyp="http://schemas.microsoft.com/office/drawing/2018/hyperlinkcolor" val="tx"/>
                    </a:ext>
                  </a:extLst>
                </a:hlinkClick>
              </a:rPr>
              <a:t>https://thespeechroomnews.com/2022/08/what-is-aided-language-stimulation.html</a:t>
            </a:r>
            <a:endParaRPr lang="en-US" sz="1200">
              <a:ea typeface="+mn-lt"/>
              <a:cs typeface="+mn-lt"/>
              <a:hlinkClick r:id="rId5">
                <a:extLst>
                  <a:ext uri="{A12FA001-AC4F-418D-AE19-62706E023703}">
                    <ahyp:hlinkClr xmlns:ahyp="http://schemas.microsoft.com/office/drawing/2018/hyperlinkcolor" val="tx"/>
                  </a:ext>
                </a:extLst>
              </a:hlinkClick>
            </a:endParaRPr>
          </a:p>
          <a:p>
            <a:r>
              <a:rPr lang="en-US" sz="1200" dirty="0">
                <a:ea typeface="+mn-lt"/>
                <a:cs typeface="+mn-lt"/>
                <a:hlinkClick r:id="rId6">
                  <a:extLst>
                    <a:ext uri="{A12FA001-AC4F-418D-AE19-62706E023703}">
                      <ahyp:hlinkClr xmlns:ahyp="http://schemas.microsoft.com/office/drawing/2018/hyperlinkcolor" val="tx"/>
                    </a:ext>
                  </a:extLst>
                </a:hlinkClick>
              </a:rPr>
              <a:t>https://www.assistiveware.com/learn-aac/roadblock-aac-users-are-required-to-prove-themselves</a:t>
            </a:r>
          </a:p>
          <a:p>
            <a:endParaRPr lang="en-US" sz="1200">
              <a:solidFill>
                <a:srgbClr val="111111"/>
              </a:solidFill>
              <a:ea typeface="+mn-lt"/>
              <a:cs typeface="+mn-lt"/>
            </a:endParaRPr>
          </a:p>
        </p:txBody>
      </p:sp>
    </p:spTree>
    <p:extLst>
      <p:ext uri="{BB962C8B-B14F-4D97-AF65-F5344CB8AC3E}">
        <p14:creationId xmlns:p14="http://schemas.microsoft.com/office/powerpoint/2010/main" val="59291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a:p>
        </p:txBody>
      </p:sp>
      <p:sp>
        <p:nvSpPr>
          <p:cNvPr id="3" name="Content Placeholder 2"/>
          <p:cNvSpPr>
            <a:spLocks noGrp="1"/>
          </p:cNvSpPr>
          <p:nvPr>
            <p:ph idx="1"/>
          </p:nvPr>
        </p:nvSpPr>
        <p:spPr/>
        <p:txBody>
          <a:bodyPr/>
          <a:lstStyle/>
          <a:p>
            <a:r>
              <a:rPr lang="en-US"/>
              <a:t>The Planners involved in this activity have no relevant financial relationships to disclose.</a:t>
            </a:r>
          </a:p>
          <a:p>
            <a:r>
              <a:rPr lang="en-US"/>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a:ea typeface="+mn-lt"/>
                <a:cs typeface="+mn-lt"/>
              </a:rPr>
              <a:t>Participants will recognize and implement best practice when assessing and treating patients who utilize or will utilize augmentative and alternative communication (AAC)</a:t>
            </a:r>
          </a:p>
          <a:p>
            <a:r>
              <a:rPr lang="en-US">
                <a:ea typeface="+mn-lt"/>
                <a:cs typeface="+mn-lt"/>
              </a:rPr>
              <a:t>Participants will be able to discuss best practice when assessing and treating patient using AAC</a:t>
            </a:r>
          </a:p>
          <a:p>
            <a:r>
              <a:rPr lang="en-US">
                <a:ea typeface="+mn-lt"/>
                <a:cs typeface="+mn-lt"/>
              </a:rPr>
              <a:t>Participants will execute evidence-based treatment techniques to future therapy with AAC</a:t>
            </a:r>
          </a:p>
          <a:p>
            <a:r>
              <a:rPr lang="en-US">
                <a:ea typeface="+mn-lt"/>
                <a:cs typeface="+mn-lt"/>
              </a:rPr>
              <a:t>Participants will design treatment plans appropriate for an AAC user</a:t>
            </a:r>
          </a:p>
          <a:p>
            <a:endParaRPr lang="en-US">
              <a:ea typeface="Calibri"/>
              <a:cs typeface="Calibri"/>
            </a:endParaRPr>
          </a:p>
        </p:txBody>
      </p:sp>
    </p:spTree>
    <p:extLst>
      <p:ext uri="{BB962C8B-B14F-4D97-AF65-F5344CB8AC3E}">
        <p14:creationId xmlns:p14="http://schemas.microsoft.com/office/powerpoint/2010/main" val="8491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0CAA-BF13-9634-1BD9-5929B5FA61F9}"/>
              </a:ext>
            </a:extLst>
          </p:cNvPr>
          <p:cNvSpPr>
            <a:spLocks noGrp="1"/>
          </p:cNvSpPr>
          <p:nvPr>
            <p:ph type="title"/>
          </p:nvPr>
        </p:nvSpPr>
        <p:spPr/>
        <p:txBody>
          <a:bodyPr/>
          <a:lstStyle/>
          <a:p>
            <a:r>
              <a:rPr lang="en-US">
                <a:cs typeface="Calibri"/>
              </a:rPr>
              <a:t>AAC Vocabulary</a:t>
            </a:r>
            <a:endParaRPr lang="en-US"/>
          </a:p>
        </p:txBody>
      </p:sp>
      <p:sp>
        <p:nvSpPr>
          <p:cNvPr id="3" name="Content Placeholder 2">
            <a:extLst>
              <a:ext uri="{FF2B5EF4-FFF2-40B4-BE49-F238E27FC236}">
                <a16:creationId xmlns:a16="http://schemas.microsoft.com/office/drawing/2014/main" id="{A3AB8CC9-E4B4-F214-59F0-38CFB6489483}"/>
              </a:ext>
            </a:extLst>
          </p:cNvPr>
          <p:cNvSpPr>
            <a:spLocks noGrp="1"/>
          </p:cNvSpPr>
          <p:nvPr>
            <p:ph idx="1"/>
          </p:nvPr>
        </p:nvSpPr>
        <p:spPr>
          <a:xfrm>
            <a:off x="457200" y="1062439"/>
            <a:ext cx="8229600" cy="3738352"/>
          </a:xfrm>
        </p:spPr>
        <p:txBody>
          <a:bodyPr vert="horz" lIns="91440" tIns="45720" rIns="91440" bIns="45720" rtlCol="0" anchor="t">
            <a:noAutofit/>
          </a:bodyPr>
          <a:lstStyle/>
          <a:p>
            <a:r>
              <a:rPr lang="en-US" sz="1800">
                <a:cs typeface="Calibri"/>
              </a:rPr>
              <a:t>Augmentative and Alternative communication (AAC)</a:t>
            </a:r>
            <a:endParaRPr lang="en-US" sz="1800">
              <a:ea typeface="Calibri"/>
              <a:cs typeface="Calibri"/>
            </a:endParaRPr>
          </a:p>
          <a:p>
            <a:pPr lvl="1">
              <a:buFont typeface="Courier New" panose="020B0604020202020204" pitchFamily="34" charset="0"/>
              <a:buChar char="o"/>
            </a:pPr>
            <a:r>
              <a:rPr lang="en-US" sz="1400">
                <a:cs typeface="Calibri"/>
              </a:rPr>
              <a:t>Any external/alternative method for communication that is not verbal speech</a:t>
            </a:r>
            <a:endParaRPr lang="en-US" sz="1400">
              <a:ea typeface="Calibri"/>
              <a:cs typeface="Calibri"/>
            </a:endParaRPr>
          </a:p>
          <a:p>
            <a:r>
              <a:rPr lang="en-US" sz="1800">
                <a:cs typeface="Calibri"/>
              </a:rPr>
              <a:t>High Technology</a:t>
            </a:r>
            <a:endParaRPr lang="en-US" sz="1800">
              <a:ea typeface="Calibri"/>
              <a:cs typeface="Calibri"/>
            </a:endParaRPr>
          </a:p>
          <a:p>
            <a:pPr lvl="1">
              <a:buFont typeface="Courier New" panose="020B0604020202020204" pitchFamily="34" charset="0"/>
              <a:buChar char="o"/>
            </a:pPr>
            <a:r>
              <a:rPr lang="en-US" sz="1400">
                <a:cs typeface="Calibri"/>
              </a:rPr>
              <a:t>A speech generating device with a dynamic display – computer or software technology, typically a tablet-based device </a:t>
            </a:r>
            <a:endParaRPr lang="en-US" sz="1400">
              <a:ea typeface="Calibri"/>
              <a:cs typeface="Calibri"/>
            </a:endParaRPr>
          </a:p>
          <a:p>
            <a:r>
              <a:rPr lang="en-US" sz="1800">
                <a:cs typeface="Calibri"/>
              </a:rPr>
              <a:t>Dynamic Display</a:t>
            </a:r>
            <a:endParaRPr lang="en-US" sz="1800">
              <a:ea typeface="Calibri"/>
              <a:cs typeface="Calibri"/>
            </a:endParaRPr>
          </a:p>
          <a:p>
            <a:pPr lvl="1">
              <a:buFont typeface="Courier New" panose="020B0604020202020204" pitchFamily="34" charset="0"/>
              <a:buChar char="o"/>
            </a:pPr>
            <a:r>
              <a:rPr lang="en-US" sz="1400">
                <a:cs typeface="Calibri"/>
              </a:rPr>
              <a:t>An interactive display that changes upon icon selection (e.g., iPad based or tablet-based device) </a:t>
            </a:r>
            <a:endParaRPr lang="en-US" sz="1400">
              <a:ea typeface="Calibri"/>
              <a:cs typeface="Calibri"/>
            </a:endParaRPr>
          </a:p>
          <a:p>
            <a:r>
              <a:rPr lang="en-US" sz="1800">
                <a:cs typeface="Calibri"/>
              </a:rPr>
              <a:t>Speech Generating Device</a:t>
            </a:r>
            <a:endParaRPr lang="en-US" sz="1800">
              <a:ea typeface="Calibri"/>
              <a:cs typeface="Calibri"/>
            </a:endParaRPr>
          </a:p>
          <a:p>
            <a:pPr lvl="1">
              <a:buFont typeface="Courier New" panose="020B0604020202020204" pitchFamily="34" charset="0"/>
              <a:buChar char="o"/>
            </a:pPr>
            <a:r>
              <a:rPr lang="en-US" sz="1400">
                <a:cs typeface="Calibri"/>
              </a:rPr>
              <a:t>Any AAC device that produces voice, whether dynamic display OR pre-recorded</a:t>
            </a:r>
            <a:endParaRPr lang="en-US" sz="1400">
              <a:ea typeface="Calibri"/>
              <a:cs typeface="Calibri"/>
            </a:endParaRPr>
          </a:p>
          <a:p>
            <a:r>
              <a:rPr lang="en-US" sz="1800">
                <a:cs typeface="Calibri"/>
              </a:rPr>
              <a:t>Mid-Technology</a:t>
            </a:r>
            <a:endParaRPr lang="en-US" sz="1800">
              <a:ea typeface="Calibri"/>
              <a:cs typeface="Calibri"/>
            </a:endParaRPr>
          </a:p>
          <a:p>
            <a:pPr lvl="1">
              <a:buFont typeface="Courier New" panose="020B0604020202020204" pitchFamily="34" charset="0"/>
              <a:buChar char="o"/>
            </a:pPr>
            <a:r>
              <a:rPr lang="en-US" sz="1400">
                <a:cs typeface="Calibri"/>
              </a:rPr>
              <a:t> Non-dynamic display speech generating device and battery operated – such as </a:t>
            </a:r>
            <a:r>
              <a:rPr lang="en-US" sz="1400" err="1">
                <a:cs typeface="Calibri"/>
              </a:rPr>
              <a:t>GoTalk</a:t>
            </a:r>
            <a:r>
              <a:rPr lang="en-US" sz="1400">
                <a:cs typeface="Calibri"/>
              </a:rPr>
              <a:t> and Switch</a:t>
            </a:r>
            <a:endParaRPr lang="en-US" sz="1400">
              <a:ea typeface="Calibri"/>
              <a:cs typeface="Calibri"/>
            </a:endParaRPr>
          </a:p>
          <a:p>
            <a:r>
              <a:rPr lang="en-US" sz="1800">
                <a:cs typeface="Calibri"/>
              </a:rPr>
              <a:t>Light Technology/Low-Technology</a:t>
            </a:r>
            <a:endParaRPr lang="en-US" sz="1800">
              <a:ea typeface="Calibri"/>
              <a:cs typeface="Calibri"/>
            </a:endParaRPr>
          </a:p>
          <a:p>
            <a:pPr lvl="1">
              <a:buFont typeface="Courier New" panose="020B0604020202020204" pitchFamily="34" charset="0"/>
              <a:buChar char="o"/>
            </a:pPr>
            <a:r>
              <a:rPr lang="en-US" sz="1400">
                <a:cs typeface="Calibri"/>
              </a:rPr>
              <a:t>Non-speech generating device and typically paper-based system, such as core board </a:t>
            </a:r>
            <a:endParaRPr lang="en-US" sz="1400">
              <a:ea typeface="Calibri"/>
              <a:cs typeface="Calibri"/>
            </a:endParaRPr>
          </a:p>
          <a:p>
            <a:endParaRPr lang="en-US" sz="2000">
              <a:cs typeface="Calibri"/>
            </a:endParaRPr>
          </a:p>
          <a:p>
            <a:endParaRPr lang="en-US" sz="2000">
              <a:cs typeface="Calibri"/>
            </a:endParaRPr>
          </a:p>
          <a:p>
            <a:endParaRPr lang="en-US">
              <a:cs typeface="Calibri"/>
            </a:endParaRPr>
          </a:p>
        </p:txBody>
      </p:sp>
      <p:sp>
        <p:nvSpPr>
          <p:cNvPr id="4" name="TextBox 3">
            <a:extLst>
              <a:ext uri="{FF2B5EF4-FFF2-40B4-BE49-F238E27FC236}">
                <a16:creationId xmlns:a16="http://schemas.microsoft.com/office/drawing/2014/main" id="{F8669B9B-A783-9D73-FF6D-97B5CB0F24CA}"/>
              </a:ext>
            </a:extLst>
          </p:cNvPr>
          <p:cNvSpPr txBox="1"/>
          <p:nvPr/>
        </p:nvSpPr>
        <p:spPr>
          <a:xfrm>
            <a:off x="95020" y="4801289"/>
            <a:ext cx="722568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hlinkClick r:id="rId2"/>
              </a:rPr>
              <a:t>Augmentative and Alternative Communication (AAC) (asha.org)</a:t>
            </a:r>
            <a:endParaRPr lang="en-US" sz="800"/>
          </a:p>
        </p:txBody>
      </p:sp>
    </p:spTree>
    <p:extLst>
      <p:ext uri="{BB962C8B-B14F-4D97-AF65-F5344CB8AC3E}">
        <p14:creationId xmlns:p14="http://schemas.microsoft.com/office/powerpoint/2010/main" val="320919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A9D6-61E2-AEA0-B44C-AAFB4139B36A}"/>
              </a:ext>
            </a:extLst>
          </p:cNvPr>
          <p:cNvSpPr>
            <a:spLocks noGrp="1"/>
          </p:cNvSpPr>
          <p:nvPr>
            <p:ph type="title"/>
          </p:nvPr>
        </p:nvSpPr>
        <p:spPr/>
        <p:txBody>
          <a:bodyPr/>
          <a:lstStyle/>
          <a:p>
            <a:r>
              <a:rPr lang="en-US">
                <a:cs typeface="Calibri"/>
              </a:rPr>
              <a:t>Switches and Alternative Access</a:t>
            </a:r>
            <a:endParaRPr lang="en-US"/>
          </a:p>
        </p:txBody>
      </p:sp>
      <p:sp>
        <p:nvSpPr>
          <p:cNvPr id="3" name="Content Placeholder 2">
            <a:extLst>
              <a:ext uri="{FF2B5EF4-FFF2-40B4-BE49-F238E27FC236}">
                <a16:creationId xmlns:a16="http://schemas.microsoft.com/office/drawing/2014/main" id="{9156EB6A-4C33-F2A8-607C-A2C5DDF4841B}"/>
              </a:ext>
            </a:extLst>
          </p:cNvPr>
          <p:cNvSpPr>
            <a:spLocks noGrp="1"/>
          </p:cNvSpPr>
          <p:nvPr>
            <p:ph idx="1"/>
          </p:nvPr>
        </p:nvSpPr>
        <p:spPr/>
        <p:txBody>
          <a:bodyPr vert="horz" lIns="91440" tIns="45720" rIns="91440" bIns="45720" rtlCol="0" anchor="t">
            <a:normAutofit fontScale="70000" lnSpcReduction="20000"/>
          </a:bodyPr>
          <a:lstStyle/>
          <a:p>
            <a:r>
              <a:rPr lang="en-US">
                <a:ea typeface="Calibri"/>
                <a:cs typeface="Calibri"/>
              </a:rPr>
              <a:t>4 Types of Access Methods</a:t>
            </a:r>
          </a:p>
          <a:p>
            <a:pPr lvl="1">
              <a:buFont typeface="Courier New" panose="020B0604020202020204" pitchFamily="34" charset="0"/>
              <a:buChar char="o"/>
            </a:pPr>
            <a:r>
              <a:rPr lang="en-US">
                <a:ea typeface="Calibri"/>
                <a:cs typeface="Calibri"/>
              </a:rPr>
              <a:t>Eye Gaze- this is a direct selection strategy that uses eye tracking components to allow individuals to control their AAC device with their eyes</a:t>
            </a:r>
          </a:p>
          <a:p>
            <a:pPr lvl="1">
              <a:buFont typeface="Courier New" panose="020B0604020202020204" pitchFamily="34" charset="0"/>
              <a:buChar char="o"/>
            </a:pPr>
            <a:r>
              <a:rPr lang="en-US">
                <a:ea typeface="Calibri"/>
                <a:cs typeface="Calibri"/>
              </a:rPr>
              <a:t>Switch Scanning- indirect selection technique that allows individuals to access their device by scanning choices with a special button called a switch</a:t>
            </a:r>
          </a:p>
          <a:p>
            <a:pPr lvl="1">
              <a:buFont typeface="Courier New" panose="020B0604020202020204" pitchFamily="34" charset="0"/>
              <a:buChar char="o"/>
            </a:pPr>
            <a:r>
              <a:rPr lang="en-US">
                <a:ea typeface="Calibri"/>
                <a:cs typeface="Calibri"/>
              </a:rPr>
              <a:t>Partner Assisted Scanning- partners provide scanning by systematically speaking the name of items, allow individuals to make selections</a:t>
            </a:r>
          </a:p>
          <a:p>
            <a:pPr lvl="1">
              <a:buFont typeface="Courier New" panose="020B0604020202020204" pitchFamily="34" charset="0"/>
              <a:buChar char="o"/>
            </a:pPr>
            <a:r>
              <a:rPr lang="en-US">
                <a:ea typeface="Calibri"/>
                <a:cs typeface="Calibri"/>
              </a:rPr>
              <a:t>Touch Selection- Direct select strategy that allows an individual to access their device by touching the screen with their finger, fist or sometimes a stylus </a:t>
            </a:r>
          </a:p>
        </p:txBody>
      </p:sp>
      <p:sp>
        <p:nvSpPr>
          <p:cNvPr id="4" name="TextBox 3">
            <a:extLst>
              <a:ext uri="{FF2B5EF4-FFF2-40B4-BE49-F238E27FC236}">
                <a16:creationId xmlns:a16="http://schemas.microsoft.com/office/drawing/2014/main" id="{9C9F6F8B-643C-F6AF-3199-25B9E4FE8984}"/>
              </a:ext>
            </a:extLst>
          </p:cNvPr>
          <p:cNvSpPr txBox="1"/>
          <p:nvPr/>
        </p:nvSpPr>
        <p:spPr>
          <a:xfrm>
            <a:off x="108792" y="4732433"/>
            <a:ext cx="655090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hlinkClick r:id="rId2"/>
              </a:rPr>
              <a:t>Augmentative and Alternative Communication (AAC) (asha.org)</a:t>
            </a:r>
            <a:endParaRPr lang="en-US" sz="900"/>
          </a:p>
        </p:txBody>
      </p:sp>
    </p:spTree>
    <p:extLst>
      <p:ext uri="{BB962C8B-B14F-4D97-AF65-F5344CB8AC3E}">
        <p14:creationId xmlns:p14="http://schemas.microsoft.com/office/powerpoint/2010/main" val="282853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C417-DCE8-FCF8-F5AF-9738A59784B0}"/>
              </a:ext>
            </a:extLst>
          </p:cNvPr>
          <p:cNvSpPr>
            <a:spLocks noGrp="1"/>
          </p:cNvSpPr>
          <p:nvPr>
            <p:ph type="title"/>
          </p:nvPr>
        </p:nvSpPr>
        <p:spPr/>
        <p:txBody>
          <a:bodyPr/>
          <a:lstStyle/>
          <a:p>
            <a:r>
              <a:rPr lang="en-US">
                <a:ea typeface="Calibri"/>
                <a:cs typeface="Calibri"/>
              </a:rPr>
              <a:t>Who Benefits From AAC?</a:t>
            </a:r>
          </a:p>
        </p:txBody>
      </p:sp>
      <p:sp>
        <p:nvSpPr>
          <p:cNvPr id="3" name="Content Placeholder 2">
            <a:extLst>
              <a:ext uri="{FF2B5EF4-FFF2-40B4-BE49-F238E27FC236}">
                <a16:creationId xmlns:a16="http://schemas.microsoft.com/office/drawing/2014/main" id="{F4CDF9A2-A3C6-1EDB-F100-B161E0E44DA5}"/>
              </a:ext>
            </a:extLst>
          </p:cNvPr>
          <p:cNvSpPr>
            <a:spLocks noGrp="1"/>
          </p:cNvSpPr>
          <p:nvPr>
            <p:ph idx="1"/>
          </p:nvPr>
        </p:nvSpPr>
        <p:spPr/>
        <p:txBody>
          <a:bodyPr vert="horz" lIns="91440" tIns="45720" rIns="91440" bIns="45720" rtlCol="0" anchor="t">
            <a:normAutofit/>
          </a:bodyPr>
          <a:lstStyle/>
          <a:p>
            <a:r>
              <a:rPr lang="en-US">
                <a:ea typeface="Calibri"/>
                <a:cs typeface="Calibri"/>
              </a:rPr>
              <a:t>Non-speaking communicators/limited-speaking communicators</a:t>
            </a:r>
          </a:p>
          <a:p>
            <a:r>
              <a:rPr lang="en-US">
                <a:ea typeface="Calibri"/>
                <a:cs typeface="Calibri"/>
              </a:rPr>
              <a:t>Patients with unintelligible speech</a:t>
            </a:r>
          </a:p>
          <a:p>
            <a:r>
              <a:rPr lang="en-US">
                <a:ea typeface="Calibri"/>
                <a:cs typeface="Calibri"/>
              </a:rPr>
              <a:t>Gestalt language processors</a:t>
            </a:r>
          </a:p>
          <a:p>
            <a:pPr marL="0" indent="0">
              <a:buNone/>
            </a:pPr>
            <a:endParaRPr lang="en-US">
              <a:ea typeface="Calibri"/>
              <a:cs typeface="Calibri"/>
            </a:endParaRPr>
          </a:p>
        </p:txBody>
      </p:sp>
    </p:spTree>
    <p:extLst>
      <p:ext uri="{BB962C8B-B14F-4D97-AF65-F5344CB8AC3E}">
        <p14:creationId xmlns:p14="http://schemas.microsoft.com/office/powerpoint/2010/main" val="61742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1DF1-DA91-BC47-BEB1-8287578240AE}"/>
              </a:ext>
            </a:extLst>
          </p:cNvPr>
          <p:cNvSpPr>
            <a:spLocks noGrp="1"/>
          </p:cNvSpPr>
          <p:nvPr>
            <p:ph type="title"/>
          </p:nvPr>
        </p:nvSpPr>
        <p:spPr>
          <a:xfrm>
            <a:off x="457200" y="206375"/>
            <a:ext cx="8229600" cy="857250"/>
          </a:xfrm>
        </p:spPr>
        <p:txBody>
          <a:bodyPr anchor="ctr">
            <a:normAutofit/>
          </a:bodyPr>
          <a:lstStyle/>
          <a:p>
            <a:r>
              <a:rPr lang="en-US"/>
              <a:t>Major Considerations</a:t>
            </a:r>
          </a:p>
        </p:txBody>
      </p:sp>
      <p:pic>
        <p:nvPicPr>
          <p:cNvPr id="10" name="Content Placeholder 9" descr="What is Evidence-Based Practice?">
            <a:extLst>
              <a:ext uri="{FF2B5EF4-FFF2-40B4-BE49-F238E27FC236}">
                <a16:creationId xmlns:a16="http://schemas.microsoft.com/office/drawing/2014/main" id="{49BB97F5-57E3-0E99-08DE-7F6E3A5B96AE}"/>
              </a:ext>
            </a:extLst>
          </p:cNvPr>
          <p:cNvPicPr>
            <a:picLocks noGrp="1" noChangeAspect="1"/>
          </p:cNvPicPr>
          <p:nvPr>
            <p:ph sz="half" idx="1"/>
          </p:nvPr>
        </p:nvPicPr>
        <p:blipFill>
          <a:blip r:embed="rId3"/>
          <a:stretch>
            <a:fillRect/>
          </a:stretch>
        </p:blipFill>
        <p:spPr>
          <a:xfrm>
            <a:off x="457200" y="1887537"/>
            <a:ext cx="4038600" cy="2019300"/>
          </a:xfrm>
          <a:noFill/>
        </p:spPr>
      </p:pic>
      <p:sp>
        <p:nvSpPr>
          <p:cNvPr id="19" name="Content Placeholder 3">
            <a:extLst>
              <a:ext uri="{FF2B5EF4-FFF2-40B4-BE49-F238E27FC236}">
                <a16:creationId xmlns:a16="http://schemas.microsoft.com/office/drawing/2014/main" id="{065B8A37-9BC1-095A-5C0F-2DE956AC58E5}"/>
              </a:ext>
            </a:extLst>
          </p:cNvPr>
          <p:cNvSpPr>
            <a:spLocks noGrp="1"/>
          </p:cNvSpPr>
          <p:nvPr>
            <p:ph sz="half" idx="2"/>
          </p:nvPr>
        </p:nvSpPr>
        <p:spPr>
          <a:xfrm>
            <a:off x="4648200" y="1200150"/>
            <a:ext cx="4038600" cy="3394075"/>
          </a:xfrm>
        </p:spPr>
        <p:txBody>
          <a:bodyPr vert="horz" lIns="91440" tIns="45720" rIns="91440" bIns="45720" rtlCol="0" anchor="t">
            <a:normAutofit/>
          </a:bodyPr>
          <a:lstStyle/>
          <a:p>
            <a:r>
              <a:rPr lang="en-US">
                <a:ea typeface="Calibri"/>
                <a:cs typeface="Calibri"/>
              </a:rPr>
              <a:t>User, their needs</a:t>
            </a:r>
          </a:p>
          <a:p>
            <a:r>
              <a:rPr lang="en-US">
                <a:ea typeface="Calibri"/>
                <a:cs typeface="Calibri"/>
              </a:rPr>
              <a:t>Environmental factors</a:t>
            </a:r>
          </a:p>
          <a:p>
            <a:r>
              <a:rPr lang="en-US">
                <a:ea typeface="Calibri"/>
                <a:cs typeface="Calibri"/>
              </a:rPr>
              <a:t>Software/Hardware</a:t>
            </a:r>
          </a:p>
          <a:p>
            <a:r>
              <a:rPr lang="en-US">
                <a:ea typeface="Calibri"/>
                <a:cs typeface="Calibri"/>
              </a:rPr>
              <a:t>Feedback from caregivers and users</a:t>
            </a:r>
          </a:p>
          <a:p>
            <a:r>
              <a:rPr lang="en-US">
                <a:ea typeface="Calibri"/>
                <a:cs typeface="Calibri"/>
              </a:rPr>
              <a:t>Trainings</a:t>
            </a: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8857446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2" ma:contentTypeDescription="Create a new document." ma:contentTypeScope="" ma:versionID="1a272c7103ed941ce354f0db0fed86a8">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d3ce445f9290f608321cbe2afac57412"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0A9DD-553D-4BDC-861B-CDB7DEF4DE1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2C1271-C870-435E-B649-BEA9A8BC9E5C}">
  <ds:schemaRefs>
    <ds:schemaRef ds:uri="http://schemas.microsoft.com/sharepoint/v3/contenttype/forms"/>
  </ds:schemaRefs>
</ds:datastoreItem>
</file>

<file path=customXml/itemProps3.xml><?xml version="1.0" encoding="utf-8"?>
<ds:datastoreItem xmlns:ds="http://schemas.openxmlformats.org/officeDocument/2006/customXml" ds:itemID="{B05BA083-611F-4122-A3C4-55FB593CDA0C}">
  <ds:schemaRefs>
    <ds:schemaRef ds:uri="240a6722-3a19-464f-b7f3-5cc0f38ab87d"/>
    <ds:schemaRef ds:uri="26c20447-2f6b-48f4-b640-7ac208de33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0</TotalTime>
  <Words>2858</Words>
  <Application>Microsoft Office PowerPoint</Application>
  <PresentationFormat>On-screen Show (16:9)</PresentationFormat>
  <Paragraphs>348</Paragraphs>
  <Slides>39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Courier New,monospace</vt:lpstr>
      <vt:lpstr>Wingdings</vt:lpstr>
      <vt:lpstr>Custom Design</vt:lpstr>
      <vt:lpstr>Foundations of Augmentative and Alternative Communication: Principles of Speech Generating Device Evaluation and Treatment</vt:lpstr>
      <vt:lpstr>Continuing Medical Education Credit Information</vt:lpstr>
      <vt:lpstr>Designation Statement</vt:lpstr>
      <vt:lpstr>Disclosure Information</vt:lpstr>
      <vt:lpstr>Learning Objectives</vt:lpstr>
      <vt:lpstr>AAC Vocabulary</vt:lpstr>
      <vt:lpstr>Switches and Alternative Access</vt:lpstr>
      <vt:lpstr>Who Benefits From AAC?</vt:lpstr>
      <vt:lpstr>Major Considerations</vt:lpstr>
      <vt:lpstr>Hardware Types</vt:lpstr>
      <vt:lpstr>Direct Select Examples</vt:lpstr>
      <vt:lpstr>Switch Examples</vt:lpstr>
      <vt:lpstr>Software Types</vt:lpstr>
      <vt:lpstr>Prerequisites for High Tech AAC</vt:lpstr>
      <vt:lpstr>Evaluation</vt:lpstr>
      <vt:lpstr>Evaluation- Hardware Considerations</vt:lpstr>
      <vt:lpstr>Evaluation – Hardware Considerations</vt:lpstr>
      <vt:lpstr>Evaluation – Hardware Considerations</vt:lpstr>
      <vt:lpstr>Evaluation- Software Considerations</vt:lpstr>
      <vt:lpstr>Evaluation – Grid Size and Editing</vt:lpstr>
      <vt:lpstr>Evaluation- Software Considerations</vt:lpstr>
      <vt:lpstr>Evaluation- Software Considerations</vt:lpstr>
      <vt:lpstr>Evaluation- Software Considerations</vt:lpstr>
      <vt:lpstr>Evaluation- Multidisciplinary Approach </vt:lpstr>
      <vt:lpstr>Trial – Requirements </vt:lpstr>
      <vt:lpstr>Caregiver Training </vt:lpstr>
      <vt:lpstr>Caregiver Training Methods</vt:lpstr>
      <vt:lpstr>Caregiver Training </vt:lpstr>
      <vt:lpstr>Treatment Strategies</vt:lpstr>
      <vt:lpstr>Treatment Strategies</vt:lpstr>
      <vt:lpstr>Treatment Strategies</vt:lpstr>
      <vt:lpstr>Prompting Hierarchy</vt:lpstr>
      <vt:lpstr>Treatment Strategies</vt:lpstr>
      <vt:lpstr>Treatment Goals</vt:lpstr>
      <vt:lpstr>Increasing AAC Access within the clinic</vt:lpstr>
      <vt:lpstr>Increasing AAC access across settings</vt:lpstr>
      <vt:lpstr>Closing</vt:lpstr>
      <vt:lpstr>Handouts</vt:lpstr>
      <vt:lpstr>Sources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Knox, Deven</cp:lastModifiedBy>
  <cp:revision>17</cp:revision>
  <dcterms:created xsi:type="dcterms:W3CDTF">2013-05-03T03:00:51Z</dcterms:created>
  <dcterms:modified xsi:type="dcterms:W3CDTF">2024-08-30T15:03:10Z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0x0101005E71C08EAF9A324F870F138F4120985A</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