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57" r:id="rId2"/>
    <p:sldId id="258" r:id="rId3"/>
    <p:sldId id="274" r:id="rId4"/>
    <p:sldId id="262" r:id="rId5"/>
    <p:sldId id="263" r:id="rId6"/>
    <p:sldId id="264" r:id="rId7"/>
    <p:sldId id="265" r:id="rId8"/>
    <p:sldId id="270" r:id="rId9"/>
    <p:sldId id="267" r:id="rId10"/>
    <p:sldId id="268" r:id="rId11"/>
    <p:sldId id="273" r:id="rId12"/>
    <p:sldId id="271" r:id="rId13"/>
    <p:sldId id="266" r:id="rId14"/>
    <p:sldId id="280" r:id="rId15"/>
    <p:sldId id="294" r:id="rId16"/>
    <p:sldId id="272" r:id="rId17"/>
    <p:sldId id="259" r:id="rId18"/>
    <p:sldId id="278" r:id="rId19"/>
    <p:sldId id="277" r:id="rId20"/>
    <p:sldId id="282" r:id="rId21"/>
    <p:sldId id="283" r:id="rId22"/>
    <p:sldId id="286" r:id="rId23"/>
    <p:sldId id="285" r:id="rId24"/>
    <p:sldId id="288" r:id="rId25"/>
    <p:sldId id="289" r:id="rId26"/>
    <p:sldId id="290" r:id="rId27"/>
    <p:sldId id="292" r:id="rId28"/>
    <p:sldId id="291" r:id="rId29"/>
    <p:sldId id="293" r:id="rId30"/>
    <p:sldId id="261" r:id="rId31"/>
  </p:sldIdLst>
  <p:sldSz cx="12192000" cy="6858000"/>
  <p:notesSz cx="9220200" cy="6934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6163" autoAdjust="0"/>
  </p:normalViewPr>
  <p:slideViewPr>
    <p:cSldViewPr snapToGrid="0">
      <p:cViewPr varScale="1">
        <p:scale>
          <a:sx n="85" d="100"/>
          <a:sy n="85" d="100"/>
        </p:scale>
        <p:origin x="153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95420" cy="347914"/>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sz="quarter" idx="1"/>
          </p:nvPr>
        </p:nvSpPr>
        <p:spPr>
          <a:xfrm>
            <a:off x="5222646" y="1"/>
            <a:ext cx="3995420" cy="347914"/>
          </a:xfrm>
          <a:prstGeom prst="rect">
            <a:avLst/>
          </a:prstGeom>
        </p:spPr>
        <p:txBody>
          <a:bodyPr vert="horz" lIns="92309" tIns="46154" rIns="92309" bIns="46154" rtlCol="0"/>
          <a:lstStyle>
            <a:lvl1pPr algn="r">
              <a:defRPr sz="1200"/>
            </a:lvl1pPr>
          </a:lstStyle>
          <a:p>
            <a:fld id="{3E5C43FB-9D79-49CA-9A68-2D26AED95C9E}" type="datetimeFigureOut">
              <a:rPr lang="en-US" smtClean="0"/>
              <a:t>10/28/2024</a:t>
            </a:fld>
            <a:endParaRPr lang="en-US"/>
          </a:p>
        </p:txBody>
      </p:sp>
      <p:sp>
        <p:nvSpPr>
          <p:cNvPr id="4" name="Footer Placeholder 3"/>
          <p:cNvSpPr>
            <a:spLocks noGrp="1"/>
          </p:cNvSpPr>
          <p:nvPr>
            <p:ph type="ftr" sz="quarter" idx="2"/>
          </p:nvPr>
        </p:nvSpPr>
        <p:spPr>
          <a:xfrm>
            <a:off x="0" y="6586287"/>
            <a:ext cx="3995420" cy="347913"/>
          </a:xfrm>
          <a:prstGeom prst="rect">
            <a:avLst/>
          </a:prstGeom>
        </p:spPr>
        <p:txBody>
          <a:bodyPr vert="horz" lIns="92309" tIns="46154" rIns="92309" bIns="46154" rtlCol="0" anchor="b"/>
          <a:lstStyle>
            <a:lvl1pPr algn="l">
              <a:defRPr sz="1200"/>
            </a:lvl1pPr>
          </a:lstStyle>
          <a:p>
            <a:endParaRPr lang="en-US"/>
          </a:p>
        </p:txBody>
      </p:sp>
      <p:sp>
        <p:nvSpPr>
          <p:cNvPr id="5" name="Slide Number Placeholder 4"/>
          <p:cNvSpPr>
            <a:spLocks noGrp="1"/>
          </p:cNvSpPr>
          <p:nvPr>
            <p:ph type="sldNum" sz="quarter" idx="3"/>
          </p:nvPr>
        </p:nvSpPr>
        <p:spPr>
          <a:xfrm>
            <a:off x="5222646" y="6586287"/>
            <a:ext cx="3995420" cy="347913"/>
          </a:xfrm>
          <a:prstGeom prst="rect">
            <a:avLst/>
          </a:prstGeom>
        </p:spPr>
        <p:txBody>
          <a:bodyPr vert="horz" lIns="92309" tIns="46154" rIns="92309" bIns="46154" rtlCol="0" anchor="b"/>
          <a:lstStyle>
            <a:lvl1pPr algn="r">
              <a:defRPr sz="1200"/>
            </a:lvl1pPr>
          </a:lstStyle>
          <a:p>
            <a:fld id="{771AB6F7-F384-4E92-B8B3-423BEEBB85BE}" type="slidenum">
              <a:rPr lang="en-US" smtClean="0"/>
              <a:t>‹#›</a:t>
            </a:fld>
            <a:endParaRPr lang="en-US"/>
          </a:p>
        </p:txBody>
      </p:sp>
    </p:spTree>
    <p:extLst>
      <p:ext uri="{BB962C8B-B14F-4D97-AF65-F5344CB8AC3E}">
        <p14:creationId xmlns:p14="http://schemas.microsoft.com/office/powerpoint/2010/main" val="707661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95420" cy="347914"/>
          </a:xfrm>
          <a:prstGeom prst="rect">
            <a:avLst/>
          </a:prstGeom>
        </p:spPr>
        <p:txBody>
          <a:bodyPr vert="horz" lIns="92309" tIns="46154" rIns="92309" bIns="46154" rtlCol="0"/>
          <a:lstStyle>
            <a:lvl1pPr algn="l">
              <a:defRPr sz="1200"/>
            </a:lvl1pPr>
          </a:lstStyle>
          <a:p>
            <a:endParaRPr lang="en-US" dirty="0"/>
          </a:p>
        </p:txBody>
      </p:sp>
      <p:sp>
        <p:nvSpPr>
          <p:cNvPr id="3" name="Date Placeholder 2"/>
          <p:cNvSpPr>
            <a:spLocks noGrp="1"/>
          </p:cNvSpPr>
          <p:nvPr>
            <p:ph type="dt" idx="1"/>
          </p:nvPr>
        </p:nvSpPr>
        <p:spPr>
          <a:xfrm>
            <a:off x="5222646" y="1"/>
            <a:ext cx="3995420" cy="347914"/>
          </a:xfrm>
          <a:prstGeom prst="rect">
            <a:avLst/>
          </a:prstGeom>
        </p:spPr>
        <p:txBody>
          <a:bodyPr vert="horz" lIns="92309" tIns="46154" rIns="92309" bIns="46154" rtlCol="0"/>
          <a:lstStyle>
            <a:lvl1pPr algn="r">
              <a:defRPr sz="1200"/>
            </a:lvl1pPr>
          </a:lstStyle>
          <a:p>
            <a:fld id="{55E953A4-A657-41EA-B458-1A22F9777D12}" type="datetimeFigureOut">
              <a:rPr lang="en-US" smtClean="0"/>
              <a:t>10/28/2024</a:t>
            </a:fld>
            <a:endParaRPr lang="en-US" dirty="0"/>
          </a:p>
        </p:txBody>
      </p:sp>
      <p:sp>
        <p:nvSpPr>
          <p:cNvPr id="4" name="Slide Image Placeholder 3"/>
          <p:cNvSpPr>
            <a:spLocks noGrp="1" noRot="1" noChangeAspect="1"/>
          </p:cNvSpPr>
          <p:nvPr>
            <p:ph type="sldImg" idx="2"/>
          </p:nvPr>
        </p:nvSpPr>
        <p:spPr>
          <a:xfrm>
            <a:off x="2530475" y="866775"/>
            <a:ext cx="4159250" cy="2339975"/>
          </a:xfrm>
          <a:prstGeom prst="rect">
            <a:avLst/>
          </a:prstGeom>
          <a:noFill/>
          <a:ln w="12700">
            <a:solidFill>
              <a:prstClr val="black"/>
            </a:solidFill>
          </a:ln>
        </p:spPr>
        <p:txBody>
          <a:bodyPr vert="horz" lIns="92309" tIns="46154" rIns="92309" bIns="46154" rtlCol="0" anchor="ctr"/>
          <a:lstStyle/>
          <a:p>
            <a:endParaRPr lang="en-US" dirty="0"/>
          </a:p>
        </p:txBody>
      </p:sp>
      <p:sp>
        <p:nvSpPr>
          <p:cNvPr id="5" name="Notes Placeholder 4"/>
          <p:cNvSpPr>
            <a:spLocks noGrp="1"/>
          </p:cNvSpPr>
          <p:nvPr>
            <p:ph type="body" sz="quarter" idx="3"/>
          </p:nvPr>
        </p:nvSpPr>
        <p:spPr>
          <a:xfrm>
            <a:off x="922020" y="3337083"/>
            <a:ext cx="7376160" cy="2730342"/>
          </a:xfrm>
          <a:prstGeom prst="rect">
            <a:avLst/>
          </a:prstGeom>
        </p:spPr>
        <p:txBody>
          <a:bodyPr vert="horz" lIns="92309" tIns="46154" rIns="92309" bIns="4615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86287"/>
            <a:ext cx="3995420" cy="347913"/>
          </a:xfrm>
          <a:prstGeom prst="rect">
            <a:avLst/>
          </a:prstGeom>
        </p:spPr>
        <p:txBody>
          <a:bodyPr vert="horz" lIns="92309" tIns="46154" rIns="92309" bIns="46154"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22646" y="6586287"/>
            <a:ext cx="3995420" cy="347913"/>
          </a:xfrm>
          <a:prstGeom prst="rect">
            <a:avLst/>
          </a:prstGeom>
        </p:spPr>
        <p:txBody>
          <a:bodyPr vert="horz" lIns="92309" tIns="46154" rIns="92309" bIns="46154" rtlCol="0" anchor="b"/>
          <a:lstStyle>
            <a:lvl1pPr algn="r">
              <a:defRPr sz="1200"/>
            </a:lvl1pPr>
          </a:lstStyle>
          <a:p>
            <a:fld id="{292F5870-8473-41F5-99DA-FCD5D28B5062}" type="slidenum">
              <a:rPr lang="en-US" smtClean="0"/>
              <a:t>‹#›</a:t>
            </a:fld>
            <a:endParaRPr lang="en-US" dirty="0"/>
          </a:p>
        </p:txBody>
      </p:sp>
    </p:spTree>
    <p:extLst>
      <p:ext uri="{BB962C8B-B14F-4D97-AF65-F5344CB8AC3E}">
        <p14:creationId xmlns:p14="http://schemas.microsoft.com/office/powerpoint/2010/main" val="2478586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Mansoor A, Mahabadi N. Volume of Distribution. [Updated 2023 Jul 24]. In: StatPearls [Internet]. Treasure Island (FL): StatPearls Publishing; 2020 Jan-. Available from: https://www.ncbi.nlm.nih.gov/books/NBK545280/</a:t>
            </a:r>
          </a:p>
          <a:p>
            <a:r>
              <a:rPr lang="en-US" dirty="0"/>
              <a:t>https://www.aafp.org/afp/2019/0701/p32.html</a:t>
            </a:r>
          </a:p>
          <a:p>
            <a:endParaRPr lang="en-US" dirty="0"/>
          </a:p>
          <a:p>
            <a:r>
              <a:rPr lang="en-US" b="0" i="0" dirty="0">
                <a:solidFill>
                  <a:srgbClr val="000000"/>
                </a:solidFill>
                <a:effectLst/>
                <a:latin typeface="Times New Roman" panose="02020603050405020304" pitchFamily="18" charset="0"/>
              </a:rPr>
              <a:t>To make safe decisions regarding medication administration, the nurse must have a strong understanding of </a:t>
            </a:r>
            <a:r>
              <a:rPr lang="en-US" b="1" i="0" dirty="0">
                <a:solidFill>
                  <a:srgbClr val="000000"/>
                </a:solidFill>
                <a:effectLst/>
                <a:latin typeface="Times New Roman" panose="02020603050405020304" pitchFamily="18" charset="0"/>
              </a:rPr>
              <a:t>pharmacology</a:t>
            </a:r>
            <a:r>
              <a:rPr lang="en-US" b="0" i="0" dirty="0">
                <a:solidFill>
                  <a:srgbClr val="000000"/>
                </a:solidFill>
                <a:effectLst/>
                <a:latin typeface="Times New Roman" panose="02020603050405020304" pitchFamily="18" charset="0"/>
              </a:rPr>
              <a:t>, the science dealing with actions of drugs on the body. </a:t>
            </a:r>
          </a:p>
          <a:p>
            <a:r>
              <a:rPr lang="en-US" sz="1200" u="sng" dirty="0"/>
              <a:t>Pharmacokinetics</a:t>
            </a:r>
            <a:r>
              <a:rPr lang="en-US" sz="1200" dirty="0"/>
              <a:t>:</a:t>
            </a:r>
            <a:r>
              <a:rPr lang="en-US" sz="1200" b="0" i="0" dirty="0">
                <a:solidFill>
                  <a:srgbClr val="000000"/>
                </a:solidFill>
                <a:effectLst/>
                <a:latin typeface="Times New Roman" panose="02020603050405020304" pitchFamily="18" charset="0"/>
              </a:rPr>
              <a:t> drug movement throughout the human body </a:t>
            </a:r>
            <a:endParaRPr lang="en-US" dirty="0"/>
          </a:p>
        </p:txBody>
      </p:sp>
      <p:sp>
        <p:nvSpPr>
          <p:cNvPr id="4" name="Slide Number Placeholder 3"/>
          <p:cNvSpPr>
            <a:spLocks noGrp="1"/>
          </p:cNvSpPr>
          <p:nvPr>
            <p:ph type="sldNum" sz="quarter" idx="10"/>
          </p:nvPr>
        </p:nvSpPr>
        <p:spPr/>
        <p:txBody>
          <a:bodyPr/>
          <a:lstStyle/>
          <a:p>
            <a:fld id="{292F5870-8473-41F5-99DA-FCD5D28B5062}" type="slidenum">
              <a:rPr lang="en-US" smtClean="0"/>
              <a:t>2</a:t>
            </a:fld>
            <a:endParaRPr lang="en-US" dirty="0"/>
          </a:p>
        </p:txBody>
      </p:sp>
    </p:spTree>
    <p:extLst>
      <p:ext uri="{BB962C8B-B14F-4D97-AF65-F5344CB8AC3E}">
        <p14:creationId xmlns:p14="http://schemas.microsoft.com/office/powerpoint/2010/main" val="464537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https://www.ncbi.nlm.nih.gov/pmc/articles/PMC1873806/pdf/bcp0046-0531.pdf</a:t>
            </a:r>
          </a:p>
          <a:p>
            <a:r>
              <a:rPr lang="en-US" dirty="0"/>
              <a:t>https://www.ncbi.nlm.nih.gov/pmc/articles/PMC3885807/pdf/fphys-04-00396.pdf</a:t>
            </a:r>
          </a:p>
          <a:p>
            <a:r>
              <a:rPr lang="en-US" dirty="0"/>
              <a:t>https://link.springer.com/article/10.1007/s00134-013-3121-7#citeas</a:t>
            </a:r>
          </a:p>
          <a:p>
            <a:pPr defTabSz="923087">
              <a:defRPr/>
            </a:pPr>
            <a:r>
              <a:rPr lang="en-US" dirty="0"/>
              <a:t>1) </a:t>
            </a:r>
            <a:r>
              <a:rPr lang="en-US" dirty="0" err="1"/>
              <a:t>Biston</a:t>
            </a:r>
            <a:r>
              <a:rPr lang="en-US" dirty="0"/>
              <a:t> P, </a:t>
            </a:r>
            <a:r>
              <a:rPr lang="en-US" dirty="0" err="1"/>
              <a:t>Aldecoa</a:t>
            </a:r>
            <a:r>
              <a:rPr lang="en-US" dirty="0"/>
              <a:t> C, </a:t>
            </a:r>
            <a:r>
              <a:rPr lang="en-US" dirty="0" err="1"/>
              <a:t>Devriendt</a:t>
            </a:r>
            <a:r>
              <a:rPr lang="en-US" dirty="0"/>
              <a:t> J, et al. Outcome of elderly patients with circulatory failure. Intensive Care Med. 2014;40(1):50-56</a:t>
            </a:r>
          </a:p>
          <a:p>
            <a:endParaRPr lang="en-US" dirty="0"/>
          </a:p>
        </p:txBody>
      </p:sp>
      <p:sp>
        <p:nvSpPr>
          <p:cNvPr id="4" name="Slide Number Placeholder 3"/>
          <p:cNvSpPr>
            <a:spLocks noGrp="1"/>
          </p:cNvSpPr>
          <p:nvPr>
            <p:ph type="sldNum" sz="quarter" idx="10"/>
          </p:nvPr>
        </p:nvSpPr>
        <p:spPr/>
        <p:txBody>
          <a:bodyPr/>
          <a:lstStyle/>
          <a:p>
            <a:fld id="{292F5870-8473-41F5-99DA-FCD5D28B5062}" type="slidenum">
              <a:rPr lang="en-US" smtClean="0"/>
              <a:t>13</a:t>
            </a:fld>
            <a:endParaRPr lang="en-US" dirty="0"/>
          </a:p>
        </p:txBody>
      </p:sp>
    </p:spTree>
    <p:extLst>
      <p:ext uri="{BB962C8B-B14F-4D97-AF65-F5344CB8AC3E}">
        <p14:creationId xmlns:p14="http://schemas.microsoft.com/office/powerpoint/2010/main" val="39502645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F5870-8473-41F5-99DA-FCD5D28B5062}" type="slidenum">
              <a:rPr lang="en-US" smtClean="0"/>
              <a:t>14</a:t>
            </a:fld>
            <a:endParaRPr lang="en-US" dirty="0"/>
          </a:p>
        </p:txBody>
      </p:sp>
    </p:spTree>
    <p:extLst>
      <p:ext uri="{BB962C8B-B14F-4D97-AF65-F5344CB8AC3E}">
        <p14:creationId xmlns:p14="http://schemas.microsoft.com/office/powerpoint/2010/main" val="22017615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DPYD</a:t>
            </a:r>
            <a:r>
              <a:rPr lang="en-US" baseline="0" dirty="0"/>
              <a:t> = dihydropyrimdine dehydrogenase</a:t>
            </a:r>
          </a:p>
          <a:p>
            <a:r>
              <a:rPr lang="en-US" baseline="0" dirty="0"/>
              <a:t>G6PD = glucose-6-phosphate dehydrogenase</a:t>
            </a:r>
          </a:p>
          <a:p>
            <a:r>
              <a:rPr lang="en-US" baseline="0" dirty="0"/>
              <a:t>TPMT = thiopurine-s-methyltransferase</a:t>
            </a:r>
          </a:p>
          <a:p>
            <a:endParaRPr lang="en-US" baseline="0" dirty="0"/>
          </a:p>
          <a:p>
            <a:r>
              <a:rPr lang="en-US" dirty="0"/>
              <a:t>https://www.ncbi.nlm.nih.gov/pmc/articles/PMC4512946/</a:t>
            </a:r>
          </a:p>
        </p:txBody>
      </p:sp>
      <p:sp>
        <p:nvSpPr>
          <p:cNvPr id="4" name="Slide Number Placeholder 3"/>
          <p:cNvSpPr>
            <a:spLocks noGrp="1"/>
          </p:cNvSpPr>
          <p:nvPr>
            <p:ph type="sldNum" sz="quarter" idx="10"/>
          </p:nvPr>
        </p:nvSpPr>
        <p:spPr/>
        <p:txBody>
          <a:bodyPr/>
          <a:lstStyle/>
          <a:p>
            <a:fld id="{292F5870-8473-41F5-99DA-FCD5D28B5062}" type="slidenum">
              <a:rPr lang="en-US" smtClean="0"/>
              <a:t>16</a:t>
            </a:fld>
            <a:endParaRPr lang="en-US" dirty="0"/>
          </a:p>
        </p:txBody>
      </p:sp>
    </p:spTree>
    <p:extLst>
      <p:ext uri="{BB962C8B-B14F-4D97-AF65-F5344CB8AC3E}">
        <p14:creationId xmlns:p14="http://schemas.microsoft.com/office/powerpoint/2010/main" val="21852535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3087">
              <a:defRPr/>
            </a:pPr>
            <a:r>
              <a:rPr lang="en-US" dirty="0"/>
              <a:t>The Joint commission has </a:t>
            </a:r>
            <a:r>
              <a:rPr lang="en-US" u="sng" dirty="0"/>
              <a:t>medication history and reconciliation </a:t>
            </a:r>
            <a:r>
              <a:rPr lang="en-US" dirty="0"/>
              <a:t>as part of Hospital National Patient Safety Goals (since 2011)</a:t>
            </a:r>
          </a:p>
          <a:p>
            <a:endParaRPr lang="en-US" dirty="0"/>
          </a:p>
        </p:txBody>
      </p:sp>
      <p:sp>
        <p:nvSpPr>
          <p:cNvPr id="4" name="Slide Number Placeholder 3"/>
          <p:cNvSpPr>
            <a:spLocks noGrp="1"/>
          </p:cNvSpPr>
          <p:nvPr>
            <p:ph type="sldNum" sz="quarter" idx="10"/>
          </p:nvPr>
        </p:nvSpPr>
        <p:spPr/>
        <p:txBody>
          <a:bodyPr/>
          <a:lstStyle/>
          <a:p>
            <a:fld id="{292F5870-8473-41F5-99DA-FCD5D28B5062}" type="slidenum">
              <a:rPr lang="en-US" smtClean="0"/>
              <a:t>18</a:t>
            </a:fld>
            <a:endParaRPr lang="en-US" dirty="0"/>
          </a:p>
        </p:txBody>
      </p:sp>
    </p:spTree>
    <p:extLst>
      <p:ext uri="{BB962C8B-B14F-4D97-AF65-F5344CB8AC3E}">
        <p14:creationId xmlns:p14="http://schemas.microsoft.com/office/powerpoint/2010/main" val="3976347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https://www.cancer.gov/about-cancer/treatment/cam</a:t>
            </a:r>
          </a:p>
          <a:p>
            <a:r>
              <a:rPr lang="en-US" dirty="0"/>
              <a:t>https://www.nccih.nih.gov/health/providers</a:t>
            </a:r>
          </a:p>
        </p:txBody>
      </p:sp>
      <p:sp>
        <p:nvSpPr>
          <p:cNvPr id="4" name="Slide Number Placeholder 3"/>
          <p:cNvSpPr>
            <a:spLocks noGrp="1"/>
          </p:cNvSpPr>
          <p:nvPr>
            <p:ph type="sldNum" sz="quarter" idx="10"/>
          </p:nvPr>
        </p:nvSpPr>
        <p:spPr/>
        <p:txBody>
          <a:bodyPr/>
          <a:lstStyle/>
          <a:p>
            <a:fld id="{292F5870-8473-41F5-99DA-FCD5D28B5062}" type="slidenum">
              <a:rPr lang="en-US" smtClean="0"/>
              <a:t>20</a:t>
            </a:fld>
            <a:endParaRPr lang="en-US" dirty="0"/>
          </a:p>
        </p:txBody>
      </p:sp>
    </p:spTree>
    <p:extLst>
      <p:ext uri="{BB962C8B-B14F-4D97-AF65-F5344CB8AC3E}">
        <p14:creationId xmlns:p14="http://schemas.microsoft.com/office/powerpoint/2010/main" val="3129185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https://www.uptodate.com/contents/overview-of-herbal-medicine-and-dietary-supplements?search=herbal%20supplements&amp;source=search_result&amp;selectedTitle=1~150&amp;usage_type=default&amp;display_rank=1#H22</a:t>
            </a:r>
          </a:p>
        </p:txBody>
      </p:sp>
      <p:sp>
        <p:nvSpPr>
          <p:cNvPr id="4" name="Slide Number Placeholder 3"/>
          <p:cNvSpPr>
            <a:spLocks noGrp="1"/>
          </p:cNvSpPr>
          <p:nvPr>
            <p:ph type="sldNum" sz="quarter" idx="10"/>
          </p:nvPr>
        </p:nvSpPr>
        <p:spPr/>
        <p:txBody>
          <a:bodyPr/>
          <a:lstStyle/>
          <a:p>
            <a:fld id="{292F5870-8473-41F5-99DA-FCD5D28B5062}" type="slidenum">
              <a:rPr lang="en-US" smtClean="0"/>
              <a:t>21</a:t>
            </a:fld>
            <a:endParaRPr lang="en-US" dirty="0"/>
          </a:p>
        </p:txBody>
      </p:sp>
    </p:spTree>
    <p:extLst>
      <p:ext uri="{BB962C8B-B14F-4D97-AF65-F5344CB8AC3E}">
        <p14:creationId xmlns:p14="http://schemas.microsoft.com/office/powerpoint/2010/main" val="29072113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https://www.uptodate.com/contents/overview-of-herbal-medicine-and-dietary-supplements?search=herbal%20supplements&amp;source=search_result&amp;selectedTitle=1~150&amp;usage_type=default&amp;display_rank=1#H22</a:t>
            </a:r>
          </a:p>
          <a:p>
            <a:r>
              <a:rPr lang="en-US" dirty="0"/>
              <a:t>https://pubmed.ncbi.nlm.nih.gov/15197212/</a:t>
            </a:r>
          </a:p>
          <a:p>
            <a:r>
              <a:rPr lang="en-US" dirty="0"/>
              <a:t>https://www.urmc.rochester.edu/encyclopedia/content.aspx?contenttypeid=1&amp;contentid=4538</a:t>
            </a:r>
          </a:p>
          <a:p>
            <a:r>
              <a:rPr lang="en-US" dirty="0"/>
              <a:t>https://www.nccih.nih.gov/health/asian-ginseng</a:t>
            </a:r>
          </a:p>
        </p:txBody>
      </p:sp>
      <p:sp>
        <p:nvSpPr>
          <p:cNvPr id="4" name="Slide Number Placeholder 3"/>
          <p:cNvSpPr>
            <a:spLocks noGrp="1"/>
          </p:cNvSpPr>
          <p:nvPr>
            <p:ph type="sldNum" sz="quarter" idx="10"/>
          </p:nvPr>
        </p:nvSpPr>
        <p:spPr/>
        <p:txBody>
          <a:bodyPr/>
          <a:lstStyle/>
          <a:p>
            <a:fld id="{292F5870-8473-41F5-99DA-FCD5D28B5062}" type="slidenum">
              <a:rPr lang="en-US" smtClean="0"/>
              <a:t>22</a:t>
            </a:fld>
            <a:endParaRPr lang="en-US" dirty="0"/>
          </a:p>
        </p:txBody>
      </p:sp>
    </p:spTree>
    <p:extLst>
      <p:ext uri="{BB962C8B-B14F-4D97-AF65-F5344CB8AC3E}">
        <p14:creationId xmlns:p14="http://schemas.microsoft.com/office/powerpoint/2010/main" val="4466001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https://www.uptodate.com/contents/preventive-treatment-of-migraine-in-adults?sectionName=Feverfew&amp;search=overview%20of%20herbal%20medicine&amp;topicRef=1392&amp;anchor=H17&amp;source=see_link#H17</a:t>
            </a:r>
          </a:p>
          <a:p>
            <a:r>
              <a:rPr lang="en-US" dirty="0"/>
              <a:t>Vaes LP, Chyka PA. Interactions of warfarin with garlic, ginger, ginkgo, or ginseng: nature of the evidence. Ann Pharmacother. 2000;34(12):1478-1482.</a:t>
            </a:r>
          </a:p>
          <a:p>
            <a:r>
              <a:rPr lang="en-US" dirty="0"/>
              <a:t>https://www.urmc.rochester.edu/encyclopedia/content.aspx?contenttypeid=1&amp;contentid=4538</a:t>
            </a:r>
          </a:p>
        </p:txBody>
      </p:sp>
      <p:sp>
        <p:nvSpPr>
          <p:cNvPr id="4" name="Slide Number Placeholder 3"/>
          <p:cNvSpPr>
            <a:spLocks noGrp="1"/>
          </p:cNvSpPr>
          <p:nvPr>
            <p:ph type="sldNum" sz="quarter" idx="10"/>
          </p:nvPr>
        </p:nvSpPr>
        <p:spPr/>
        <p:txBody>
          <a:bodyPr/>
          <a:lstStyle/>
          <a:p>
            <a:fld id="{292F5870-8473-41F5-99DA-FCD5D28B5062}" type="slidenum">
              <a:rPr lang="en-US" smtClean="0"/>
              <a:t>23</a:t>
            </a:fld>
            <a:endParaRPr lang="en-US" dirty="0"/>
          </a:p>
        </p:txBody>
      </p:sp>
    </p:spTree>
    <p:extLst>
      <p:ext uri="{BB962C8B-B14F-4D97-AF65-F5344CB8AC3E}">
        <p14:creationId xmlns:p14="http://schemas.microsoft.com/office/powerpoint/2010/main" val="20155810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https://www.uptodate.com/contents/overview-of-herbal-medicine-and-dietary-supplements?search=herbal%20supplements&amp;source=search_result&amp;selectedTitle=1~150&amp;usage_type=default&amp;display_rank=1#H22</a:t>
            </a:r>
          </a:p>
          <a:p>
            <a:r>
              <a:rPr lang="en-US" dirty="0"/>
              <a:t>https://www.urmc.rochester.edu/encyclopedia/content.aspx?contenttypeid=1&amp;contentid=4538</a:t>
            </a:r>
          </a:p>
          <a:p>
            <a:r>
              <a:rPr lang="en-US" dirty="0"/>
              <a:t>Golden EB, Lam PY, Kardosh A, et al. Green tea polyphenols block the anticancer effects of bortezomib and other boronic acid-based proteasome inhibitors. Blood. 2009;113(23):5927-5937.</a:t>
            </a:r>
          </a:p>
          <a:p>
            <a:r>
              <a:rPr lang="en-US" dirty="0"/>
              <a:t>https://www.uptodate.com/contents/clinical-use-of-saw-palmetto?search=overview%20of%20herbal%20medicine&amp;topicRef=1392&amp;source=see_link#H6</a:t>
            </a:r>
          </a:p>
          <a:p>
            <a:r>
              <a:rPr lang="en-US" dirty="0"/>
              <a:t>https://www.nccih.nih.gov/health/soy</a:t>
            </a:r>
          </a:p>
        </p:txBody>
      </p:sp>
      <p:sp>
        <p:nvSpPr>
          <p:cNvPr id="4" name="Slide Number Placeholder 3"/>
          <p:cNvSpPr>
            <a:spLocks noGrp="1"/>
          </p:cNvSpPr>
          <p:nvPr>
            <p:ph type="sldNum" sz="quarter" idx="10"/>
          </p:nvPr>
        </p:nvSpPr>
        <p:spPr/>
        <p:txBody>
          <a:bodyPr/>
          <a:lstStyle/>
          <a:p>
            <a:fld id="{292F5870-8473-41F5-99DA-FCD5D28B5062}" type="slidenum">
              <a:rPr lang="en-US" smtClean="0"/>
              <a:t>24</a:t>
            </a:fld>
            <a:endParaRPr lang="en-US" dirty="0"/>
          </a:p>
        </p:txBody>
      </p:sp>
    </p:spTree>
    <p:extLst>
      <p:ext uri="{BB962C8B-B14F-4D97-AF65-F5344CB8AC3E}">
        <p14:creationId xmlns:p14="http://schemas.microsoft.com/office/powerpoint/2010/main" val="8629245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F5870-8473-41F5-99DA-FCD5D28B5062}" type="slidenum">
              <a:rPr lang="en-US" smtClean="0"/>
              <a:t>25</a:t>
            </a:fld>
            <a:endParaRPr lang="en-US" dirty="0"/>
          </a:p>
        </p:txBody>
      </p:sp>
    </p:spTree>
    <p:extLst>
      <p:ext uri="{BB962C8B-B14F-4D97-AF65-F5344CB8AC3E}">
        <p14:creationId xmlns:p14="http://schemas.microsoft.com/office/powerpoint/2010/main" val="3811925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Mansoor A, Mahabadi N. Volume of Distribution. [Updated 2020 Jul 27]. In: StatPearls [Internet]. Treasure Island (FL): StatPearls Publishing; 2020 Jan-. Available from: https://www.ncbi.nlm.nih.gov/books/NBK545280/</a:t>
            </a:r>
          </a:p>
          <a:p>
            <a:r>
              <a:rPr lang="en-US" dirty="0"/>
              <a:t>https://www.aafp.org/afp/2019/0701/p32.html</a:t>
            </a:r>
          </a:p>
          <a:p>
            <a:endParaRPr lang="en-US" dirty="0"/>
          </a:p>
          <a:p>
            <a:r>
              <a:rPr lang="en-US" b="1" i="0" dirty="0">
                <a:solidFill>
                  <a:srgbClr val="000000"/>
                </a:solidFill>
                <a:effectLst/>
                <a:latin typeface="Times New Roman" panose="02020603050405020304" pitchFamily="18" charset="0"/>
              </a:rPr>
              <a:t>Therefore, </a:t>
            </a:r>
            <a:r>
              <a:rPr lang="en-US" b="0" i="0" dirty="0">
                <a:solidFill>
                  <a:srgbClr val="000000"/>
                </a:solidFill>
                <a:effectLst/>
                <a:latin typeface="Times New Roman" panose="02020603050405020304" pitchFamily="18" charset="0"/>
              </a:rPr>
              <a:t>at a constant rate of clearance, a drug with a </a:t>
            </a:r>
            <a:r>
              <a:rPr lang="en-US" b="1" i="0" dirty="0">
                <a:solidFill>
                  <a:srgbClr val="000000"/>
                </a:solidFill>
                <a:effectLst/>
                <a:latin typeface="Times New Roman" panose="02020603050405020304" pitchFamily="18" charset="0"/>
              </a:rPr>
              <a:t>high</a:t>
            </a:r>
            <a:r>
              <a:rPr lang="en-US" b="0" i="0" dirty="0">
                <a:solidFill>
                  <a:srgbClr val="000000"/>
                </a:solidFill>
                <a:effectLst/>
                <a:latin typeface="Times New Roman" panose="02020603050405020304" pitchFamily="18" charset="0"/>
              </a:rPr>
              <a:t> </a:t>
            </a:r>
            <a:r>
              <a:rPr lang="en-US" b="1" i="0" dirty="0" err="1">
                <a:solidFill>
                  <a:srgbClr val="000000"/>
                </a:solidFill>
                <a:effectLst/>
                <a:latin typeface="Times New Roman" panose="02020603050405020304" pitchFamily="18" charset="0"/>
              </a:rPr>
              <a:t>Vd</a:t>
            </a:r>
            <a:r>
              <a:rPr lang="en-US" b="0" i="0" dirty="0">
                <a:solidFill>
                  <a:srgbClr val="000000"/>
                </a:solidFill>
                <a:effectLst/>
                <a:latin typeface="Times New Roman" panose="02020603050405020304" pitchFamily="18" charset="0"/>
              </a:rPr>
              <a:t> will have a </a:t>
            </a:r>
            <a:r>
              <a:rPr lang="en-US" b="1" i="1" dirty="0">
                <a:solidFill>
                  <a:srgbClr val="000000"/>
                </a:solidFill>
                <a:effectLst/>
                <a:latin typeface="Times New Roman" panose="02020603050405020304" pitchFamily="18" charset="0"/>
              </a:rPr>
              <a:t>longer</a:t>
            </a:r>
            <a:r>
              <a:rPr lang="en-US" b="0" i="0" dirty="0">
                <a:solidFill>
                  <a:srgbClr val="000000"/>
                </a:solidFill>
                <a:effectLst/>
                <a:latin typeface="Times New Roman" panose="02020603050405020304" pitchFamily="18" charset="0"/>
              </a:rPr>
              <a:t> </a:t>
            </a:r>
            <a:r>
              <a:rPr lang="en-US" b="1" i="0" dirty="0">
                <a:solidFill>
                  <a:srgbClr val="000000"/>
                </a:solidFill>
                <a:effectLst/>
                <a:latin typeface="Times New Roman" panose="02020603050405020304" pitchFamily="18" charset="0"/>
              </a:rPr>
              <a:t>elimination</a:t>
            </a:r>
            <a:r>
              <a:rPr lang="en-US" b="0" i="0" dirty="0">
                <a:solidFill>
                  <a:srgbClr val="000000"/>
                </a:solidFill>
                <a:effectLst/>
                <a:latin typeface="Times New Roman" panose="02020603050405020304" pitchFamily="18" charset="0"/>
              </a:rPr>
              <a:t> </a:t>
            </a:r>
            <a:r>
              <a:rPr lang="en-US" b="1" i="0" dirty="0">
                <a:solidFill>
                  <a:srgbClr val="000000"/>
                </a:solidFill>
                <a:effectLst/>
                <a:latin typeface="Times New Roman" panose="02020603050405020304" pitchFamily="18" charset="0"/>
              </a:rPr>
              <a:t>half-life</a:t>
            </a:r>
            <a:r>
              <a:rPr lang="en-US" b="0" i="0" dirty="0">
                <a:solidFill>
                  <a:srgbClr val="000000"/>
                </a:solidFill>
                <a:effectLst/>
                <a:latin typeface="Times New Roman" panose="02020603050405020304" pitchFamily="18" charset="0"/>
              </a:rPr>
              <a:t> than a drug with </a:t>
            </a:r>
            <a:r>
              <a:rPr lang="en-US" b="1" i="1" dirty="0">
                <a:solidFill>
                  <a:srgbClr val="000000"/>
                </a:solidFill>
                <a:effectLst/>
                <a:latin typeface="Times New Roman" panose="02020603050405020304" pitchFamily="18" charset="0"/>
              </a:rPr>
              <a:t>lower</a:t>
            </a:r>
            <a:r>
              <a:rPr lang="en-US" b="1" i="0" dirty="0">
                <a:solidFill>
                  <a:srgbClr val="000000"/>
                </a:solidFill>
                <a:effectLst/>
                <a:latin typeface="Times New Roman" panose="02020603050405020304" pitchFamily="18" charset="0"/>
              </a:rPr>
              <a:t> </a:t>
            </a:r>
            <a:r>
              <a:rPr lang="en-US" b="1" i="0" dirty="0" err="1">
                <a:solidFill>
                  <a:srgbClr val="000000"/>
                </a:solidFill>
                <a:effectLst/>
                <a:latin typeface="Times New Roman" panose="02020603050405020304" pitchFamily="18" charset="0"/>
              </a:rPr>
              <a:t>Vd</a:t>
            </a:r>
            <a:r>
              <a:rPr lang="en-US" b="1" i="0" dirty="0">
                <a:solidFill>
                  <a:srgbClr val="000000"/>
                </a:solidFill>
                <a:effectLst/>
                <a:latin typeface="Times New Roman" panose="02020603050405020304" pitchFamily="18" charset="0"/>
              </a:rPr>
              <a:t>. </a:t>
            </a:r>
            <a:endParaRPr lang="en-US" dirty="0"/>
          </a:p>
        </p:txBody>
      </p:sp>
      <p:sp>
        <p:nvSpPr>
          <p:cNvPr id="4" name="Slide Number Placeholder 3"/>
          <p:cNvSpPr>
            <a:spLocks noGrp="1"/>
          </p:cNvSpPr>
          <p:nvPr>
            <p:ph type="sldNum" sz="quarter" idx="10"/>
          </p:nvPr>
        </p:nvSpPr>
        <p:spPr/>
        <p:txBody>
          <a:bodyPr/>
          <a:lstStyle/>
          <a:p>
            <a:fld id="{292F5870-8473-41F5-99DA-FCD5D28B5062}" type="slidenum">
              <a:rPr lang="en-US" smtClean="0"/>
              <a:t>3</a:t>
            </a:fld>
            <a:endParaRPr lang="en-US" dirty="0"/>
          </a:p>
        </p:txBody>
      </p:sp>
    </p:spTree>
    <p:extLst>
      <p:ext uri="{BB962C8B-B14F-4D97-AF65-F5344CB8AC3E}">
        <p14:creationId xmlns:p14="http://schemas.microsoft.com/office/powerpoint/2010/main" val="197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2F5870-8473-41F5-99DA-FCD5D28B5062}" type="slidenum">
              <a:rPr lang="en-US" smtClean="0"/>
              <a:t>5</a:t>
            </a:fld>
            <a:endParaRPr lang="en-US" dirty="0"/>
          </a:p>
        </p:txBody>
      </p:sp>
    </p:spTree>
    <p:extLst>
      <p:ext uri="{BB962C8B-B14F-4D97-AF65-F5344CB8AC3E}">
        <p14:creationId xmlns:p14="http://schemas.microsoft.com/office/powerpoint/2010/main" val="465361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https://www.ncbi.nlm.nih.gov/pmc/articles/PMC3444856/pdf/Dtsch_Arztebl_Int-109-0546.pdf</a:t>
            </a:r>
          </a:p>
          <a:p>
            <a:endParaRPr lang="en-US" dirty="0"/>
          </a:p>
          <a:p>
            <a:r>
              <a:rPr lang="en-US" dirty="0"/>
              <a:t>Plasma protein phenytoin interaction: https://www.ncbi.nlm.nih.gov/pmc/articles/PMC1427743/pdf/brjclinpharm00190-0139.pdf</a:t>
            </a:r>
          </a:p>
          <a:p>
            <a:endParaRPr lang="en-US" dirty="0"/>
          </a:p>
          <a:p>
            <a:r>
              <a:rPr lang="en-US" dirty="0"/>
              <a:t> 3-carbonyl and 4-oxo functional groups on the antibiotic forms a chelate with the cations resulting in inactive antimicrobials.</a:t>
            </a:r>
            <a:r>
              <a:rPr lang="en-US" baseline="30000" dirty="0"/>
              <a:t> </a:t>
            </a:r>
            <a:r>
              <a:rPr lang="en-US" dirty="0"/>
              <a:t>This interaction appears most significant with aluminum and magnesium ions, to a lesser extent with calcium ions. The reduction in quinolone absorption can significantly affect </a:t>
            </a:r>
            <a:r>
              <a:rPr lang="en-US" dirty="0" err="1"/>
              <a:t>C</a:t>
            </a:r>
            <a:r>
              <a:rPr lang="en-US" baseline="-25000" dirty="0" err="1"/>
              <a:t>max</a:t>
            </a:r>
            <a:r>
              <a:rPr lang="en-US" dirty="0"/>
              <a:t> and percent bioavailability, at times inhibiting the therapeutic effectiveness of the antibiotic. </a:t>
            </a:r>
          </a:p>
        </p:txBody>
      </p:sp>
      <p:sp>
        <p:nvSpPr>
          <p:cNvPr id="4" name="Slide Number Placeholder 3"/>
          <p:cNvSpPr>
            <a:spLocks noGrp="1"/>
          </p:cNvSpPr>
          <p:nvPr>
            <p:ph type="sldNum" sz="quarter" idx="10"/>
          </p:nvPr>
        </p:nvSpPr>
        <p:spPr/>
        <p:txBody>
          <a:bodyPr/>
          <a:lstStyle/>
          <a:p>
            <a:fld id="{292F5870-8473-41F5-99DA-FCD5D28B5062}" type="slidenum">
              <a:rPr lang="en-US" smtClean="0"/>
              <a:t>7</a:t>
            </a:fld>
            <a:endParaRPr lang="en-US" dirty="0"/>
          </a:p>
        </p:txBody>
      </p:sp>
    </p:spTree>
    <p:extLst>
      <p:ext uri="{BB962C8B-B14F-4D97-AF65-F5344CB8AC3E}">
        <p14:creationId xmlns:p14="http://schemas.microsoft.com/office/powerpoint/2010/main" val="130959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Organic anion transporters (OATs) are the </a:t>
            </a:r>
            <a:r>
              <a:rPr lang="en-US" b="1" dirty="0"/>
              <a:t>secondary/tertiary active transporter proteins</a:t>
            </a:r>
            <a:r>
              <a:rPr lang="en-US" dirty="0"/>
              <a:t> that regulate anion balance in the body. They are primarily expressed in the kidney and liver and control the excretion of common drugs, toxins, and endogenous metabolites into the urine.</a:t>
            </a:r>
          </a:p>
          <a:p>
            <a:endParaRPr lang="en-US" dirty="0"/>
          </a:p>
          <a:p>
            <a:r>
              <a:rPr lang="en-US" dirty="0"/>
              <a:t>https://www.ncbi.nlm.nih.gov/pmc/articles/PMC3444856/pdf/Dtsch_Arztebl_Int-109-0546.pdf</a:t>
            </a:r>
          </a:p>
          <a:p>
            <a:r>
              <a:rPr lang="en-US" dirty="0"/>
              <a:t>https://dmd.aspetjournals.org/content/dmd/42/12/2041.full.pdf</a:t>
            </a:r>
          </a:p>
        </p:txBody>
      </p:sp>
      <p:sp>
        <p:nvSpPr>
          <p:cNvPr id="4" name="Slide Number Placeholder 3"/>
          <p:cNvSpPr>
            <a:spLocks noGrp="1"/>
          </p:cNvSpPr>
          <p:nvPr>
            <p:ph type="sldNum" sz="quarter" idx="10"/>
          </p:nvPr>
        </p:nvSpPr>
        <p:spPr/>
        <p:txBody>
          <a:bodyPr/>
          <a:lstStyle/>
          <a:p>
            <a:fld id="{292F5870-8473-41F5-99DA-FCD5D28B5062}" type="slidenum">
              <a:rPr lang="en-US" smtClean="0"/>
              <a:t>8</a:t>
            </a:fld>
            <a:endParaRPr lang="en-US" dirty="0"/>
          </a:p>
        </p:txBody>
      </p:sp>
    </p:spTree>
    <p:extLst>
      <p:ext uri="{BB962C8B-B14F-4D97-AF65-F5344CB8AC3E}">
        <p14:creationId xmlns:p14="http://schemas.microsoft.com/office/powerpoint/2010/main" val="4142239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https://www.ncbi.nlm.nih.gov/pmc/articles/PMC3191675/pdf/OMJ-D-10-00078.pdf</a:t>
            </a:r>
          </a:p>
          <a:p>
            <a:endParaRPr lang="en-US" dirty="0"/>
          </a:p>
          <a:p>
            <a:r>
              <a:rPr lang="en-US" dirty="0"/>
              <a:t>Following administration of </a:t>
            </a:r>
            <a:r>
              <a:rPr lang="en-US" dirty="0" err="1"/>
              <a:t>posaconazole</a:t>
            </a:r>
            <a:r>
              <a:rPr lang="en-US" dirty="0"/>
              <a:t> delayed-release tablets, the AUC increased 51% when given with a high-fat meal compared with a fasted state. Management: Take tablet with food when possible but may be taken with or without food. Consider alternative antifungal therapy in patients with severe diarrhea/vomiting. Adequate </a:t>
            </a:r>
            <a:r>
              <a:rPr lang="en-US" dirty="0" err="1"/>
              <a:t>posaconazole</a:t>
            </a:r>
            <a:r>
              <a:rPr lang="en-US" dirty="0"/>
              <a:t> absorption from GI tract and subsequent plasma concentrations are dependent on food for efficacy. Lower average plasma concentrations have been associated with an increased risk of treatment failure. </a:t>
            </a:r>
          </a:p>
        </p:txBody>
      </p:sp>
      <p:sp>
        <p:nvSpPr>
          <p:cNvPr id="4" name="Slide Number Placeholder 3"/>
          <p:cNvSpPr>
            <a:spLocks noGrp="1"/>
          </p:cNvSpPr>
          <p:nvPr>
            <p:ph type="sldNum" sz="quarter" idx="10"/>
          </p:nvPr>
        </p:nvSpPr>
        <p:spPr/>
        <p:txBody>
          <a:bodyPr/>
          <a:lstStyle/>
          <a:p>
            <a:fld id="{292F5870-8473-41F5-99DA-FCD5D28B5062}" type="slidenum">
              <a:rPr lang="en-US" smtClean="0"/>
              <a:t>9</a:t>
            </a:fld>
            <a:endParaRPr lang="en-US" dirty="0"/>
          </a:p>
        </p:txBody>
      </p:sp>
    </p:spTree>
    <p:extLst>
      <p:ext uri="{BB962C8B-B14F-4D97-AF65-F5344CB8AC3E}">
        <p14:creationId xmlns:p14="http://schemas.microsoft.com/office/powerpoint/2010/main" val="2596649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https://www.ncbi.nlm.nih.gov/pmc/articles/PMC1884408/pdf/bcp0057-0006.pdf</a:t>
            </a:r>
          </a:p>
          <a:p>
            <a:r>
              <a:rPr lang="en-US" dirty="0"/>
              <a:t>file:///C:/Users/herronb/AppData/Local/Temp/jama_278_8_041.pdf</a:t>
            </a:r>
          </a:p>
          <a:p>
            <a:r>
              <a:rPr lang="en-US" dirty="0"/>
              <a:t>https://onlinelibrary.wiley.com/doi/epdf/10.1111/j.1365-2036.2009.03993.x</a:t>
            </a:r>
          </a:p>
          <a:p>
            <a:r>
              <a:rPr lang="en-US" dirty="0"/>
              <a:t>https://www.gastrojournal.org/action/showPdf?pii=S0016-5085%2802%2970678-1</a:t>
            </a:r>
          </a:p>
          <a:p>
            <a:r>
              <a:rPr lang="en-US" dirty="0"/>
              <a:t>https://reader.elsevier.com/reader/sd/pii/S131901641200031X?token=41572940314AAD6B35085DD5E5017C4177F7D1A05838FBF4F249D341FE92E81D55DE912C5C5D40150859B321954DB9D1</a:t>
            </a:r>
          </a:p>
        </p:txBody>
      </p:sp>
      <p:sp>
        <p:nvSpPr>
          <p:cNvPr id="4" name="Slide Number Placeholder 3"/>
          <p:cNvSpPr>
            <a:spLocks noGrp="1"/>
          </p:cNvSpPr>
          <p:nvPr>
            <p:ph type="sldNum" sz="quarter" idx="10"/>
          </p:nvPr>
        </p:nvSpPr>
        <p:spPr/>
        <p:txBody>
          <a:bodyPr/>
          <a:lstStyle/>
          <a:p>
            <a:fld id="{292F5870-8473-41F5-99DA-FCD5D28B5062}" type="slidenum">
              <a:rPr lang="en-US" smtClean="0"/>
              <a:t>10</a:t>
            </a:fld>
            <a:endParaRPr lang="en-US" dirty="0"/>
          </a:p>
        </p:txBody>
      </p:sp>
    </p:spTree>
    <p:extLst>
      <p:ext uri="{BB962C8B-B14F-4D97-AF65-F5344CB8AC3E}">
        <p14:creationId xmlns:p14="http://schemas.microsoft.com/office/powerpoint/2010/main" val="2206196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https://www.ncbi.nlm.nih.gov/pmc/articles/PMC1884408/pdf/bcp0057-0006.pdf</a:t>
            </a:r>
          </a:p>
          <a:p>
            <a:r>
              <a:rPr lang="en-US" dirty="0"/>
              <a:t>file:///C:/Users/herronb/AppData/Local/Temp/jama_278_8_041.pdf</a:t>
            </a:r>
          </a:p>
          <a:p>
            <a:r>
              <a:rPr lang="en-US" dirty="0"/>
              <a:t>https://onlinelibrary.wiley.com/doi/epdf/10.1111/j.1365-2036.2009.03993.x</a:t>
            </a:r>
          </a:p>
          <a:p>
            <a:r>
              <a:rPr lang="en-US" dirty="0"/>
              <a:t>https://www.gastrojournal.org/action/showPdf?pii=S0016-5085%2802%2970678-1</a:t>
            </a:r>
          </a:p>
          <a:p>
            <a:r>
              <a:rPr lang="en-US" dirty="0"/>
              <a:t>https://reader.elsevier.com/reader/sd/pii/S131901641200031X?token=41572940314AAD6B35085DD5E5017C4177F7D1A05838FBF4F249D341FE92E81D55DE912C5C5D40150859B321954DB9D1</a:t>
            </a:r>
          </a:p>
          <a:p>
            <a:r>
              <a:rPr lang="en-US" dirty="0"/>
              <a:t>https://www.ncbi.nlm.nih.gov/pmc/articles/PMC1873806/pdf/bcp0046-0531.pdf</a:t>
            </a:r>
          </a:p>
        </p:txBody>
      </p:sp>
      <p:sp>
        <p:nvSpPr>
          <p:cNvPr id="4" name="Slide Number Placeholder 3"/>
          <p:cNvSpPr>
            <a:spLocks noGrp="1"/>
          </p:cNvSpPr>
          <p:nvPr>
            <p:ph type="sldNum" sz="quarter" idx="10"/>
          </p:nvPr>
        </p:nvSpPr>
        <p:spPr/>
        <p:txBody>
          <a:bodyPr/>
          <a:lstStyle/>
          <a:p>
            <a:fld id="{292F5870-8473-41F5-99DA-FCD5D28B5062}" type="slidenum">
              <a:rPr lang="en-US" smtClean="0"/>
              <a:t>11</a:t>
            </a:fld>
            <a:endParaRPr lang="en-US" dirty="0"/>
          </a:p>
        </p:txBody>
      </p:sp>
    </p:spTree>
    <p:extLst>
      <p:ext uri="{BB962C8B-B14F-4D97-AF65-F5344CB8AC3E}">
        <p14:creationId xmlns:p14="http://schemas.microsoft.com/office/powerpoint/2010/main" val="12225364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Drug Interactions—Principles, Examples</a:t>
            </a:r>
            <a:r>
              <a:rPr lang="en-US" baseline="0" dirty="0"/>
              <a:t> </a:t>
            </a:r>
            <a:r>
              <a:rPr lang="en-US" dirty="0"/>
              <a:t>and Clinical Consequences article</a:t>
            </a:r>
          </a:p>
          <a:p>
            <a:endParaRPr lang="en-US" dirty="0"/>
          </a:p>
          <a:p>
            <a:r>
              <a:rPr lang="en-US" b="0" i="0" dirty="0">
                <a:solidFill>
                  <a:srgbClr val="000000"/>
                </a:solidFill>
                <a:effectLst/>
                <a:latin typeface="Noto Sans" panose="020B0502040504020204" pitchFamily="34" charset="0"/>
              </a:rPr>
              <a:t>Mechanism of corticosteroid-induced GI ulcerations likely reflects the magnitude of prostaglandin synthesis inhibition, with subsequent reductions in GI protective mucosal secretions.</a:t>
            </a:r>
          </a:p>
          <a:p>
            <a:endParaRPr lang="en-US" dirty="0"/>
          </a:p>
          <a:p>
            <a:r>
              <a:rPr lang="en-US" dirty="0"/>
              <a:t>Renin converts angiotensinogen, which is produced in the liver, to the hormone angiotensin I. An enzyme known as ACE or angiotensin-converting enzyme found in the lungs metabolizes angiotensin I into angiotensin II. Angiotensin II causes blood vessels to constrict and blood pressure to increase.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FDA Safety Alert December 2019: serious, life-threatening, and fatal respiratory depression may occur in patients using </a:t>
            </a:r>
            <a:r>
              <a:rPr lang="en-US" dirty="0" err="1"/>
              <a:t>gabapentinoids</a:t>
            </a:r>
            <a:r>
              <a:rPr lang="en-US" dirty="0"/>
              <a:t> (gabapentin, pregabalin).  ↑ risk with other respiratory depressants and/or respiratory conditions (COPD).</a:t>
            </a:r>
          </a:p>
          <a:p>
            <a:endParaRPr lang="en-US" dirty="0"/>
          </a:p>
        </p:txBody>
      </p:sp>
      <p:sp>
        <p:nvSpPr>
          <p:cNvPr id="4" name="Slide Number Placeholder 3"/>
          <p:cNvSpPr>
            <a:spLocks noGrp="1"/>
          </p:cNvSpPr>
          <p:nvPr>
            <p:ph type="sldNum" sz="quarter" idx="10"/>
          </p:nvPr>
        </p:nvSpPr>
        <p:spPr/>
        <p:txBody>
          <a:bodyPr/>
          <a:lstStyle/>
          <a:p>
            <a:fld id="{292F5870-8473-41F5-99DA-FCD5D28B5062}" type="slidenum">
              <a:rPr lang="en-US" smtClean="0"/>
              <a:t>12</a:t>
            </a:fld>
            <a:endParaRPr lang="en-US" dirty="0"/>
          </a:p>
        </p:txBody>
      </p:sp>
    </p:spTree>
    <p:extLst>
      <p:ext uri="{BB962C8B-B14F-4D97-AF65-F5344CB8AC3E}">
        <p14:creationId xmlns:p14="http://schemas.microsoft.com/office/powerpoint/2010/main" val="4118217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42241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1838792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5392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412179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1306307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216456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1492138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1289831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3967408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3731777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4FB760D-6139-413D-B45F-AEC1A675E203}" type="datetimeFigureOut">
              <a:rPr lang="en-US" smtClean="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4DDCEB7-6C96-4883-BBE6-43AD51BA679E}" type="slidenum">
              <a:rPr lang="en-US" smtClean="0"/>
              <a:t>‹#›</a:t>
            </a:fld>
            <a:endParaRPr lang="en-US" dirty="0"/>
          </a:p>
        </p:txBody>
      </p:sp>
    </p:spTree>
    <p:extLst>
      <p:ext uri="{BB962C8B-B14F-4D97-AF65-F5344CB8AC3E}">
        <p14:creationId xmlns:p14="http://schemas.microsoft.com/office/powerpoint/2010/main" val="3454378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FB760D-6139-413D-B45F-AEC1A675E203}" type="datetimeFigureOut">
              <a:rPr lang="en-US" smtClean="0"/>
              <a:t>10/28/2024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DDCEB7-6C96-4883-BBE6-43AD51BA679E}" type="slidenum">
              <a:rPr lang="en-US" smtClean="0"/>
              <a:t>‹#›</a:t>
            </a:fld>
            <a:endParaRPr lang="en-US" dirty="0"/>
          </a:p>
        </p:txBody>
      </p:sp>
    </p:spTree>
    <p:extLst>
      <p:ext uri="{BB962C8B-B14F-4D97-AF65-F5344CB8AC3E}">
        <p14:creationId xmlns:p14="http://schemas.microsoft.com/office/powerpoint/2010/main" val="613562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rianna.Herron@fccc.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asahq.org/" TargetMode="External"/><Relationship Id="rId2" Type="http://schemas.openxmlformats.org/officeDocument/2006/relationships/hyperlink" Target="http://www.cancer.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5942" y="195943"/>
            <a:ext cx="11739895" cy="2197063"/>
          </a:xfrm>
        </p:spPr>
        <p:txBody>
          <a:bodyPr>
            <a:noAutofit/>
          </a:bodyPr>
          <a:lstStyle/>
          <a:p>
            <a:r>
              <a:rPr lang="en-US" sz="4600" dirty="0">
                <a:latin typeface="+mn-lt"/>
              </a:rPr>
              <a:t>Pharmacotherapeutics, Polypharmacy and Complementary and Alternative Therapies</a:t>
            </a:r>
          </a:p>
        </p:txBody>
      </p:sp>
      <p:sp>
        <p:nvSpPr>
          <p:cNvPr id="3" name="Subtitle 2"/>
          <p:cNvSpPr>
            <a:spLocks noGrp="1"/>
          </p:cNvSpPr>
          <p:nvPr>
            <p:ph type="subTitle" idx="1"/>
          </p:nvPr>
        </p:nvSpPr>
        <p:spPr>
          <a:xfrm>
            <a:off x="0" y="3958097"/>
            <a:ext cx="10658273" cy="2899903"/>
          </a:xfrm>
        </p:spPr>
        <p:txBody>
          <a:bodyPr/>
          <a:lstStyle/>
          <a:p>
            <a:pPr algn="l"/>
            <a:r>
              <a:rPr lang="en-US" sz="2200" dirty="0"/>
              <a:t>Kinjal Patel </a:t>
            </a:r>
            <a:r>
              <a:rPr lang="en-US" sz="2200" dirty="0" err="1"/>
              <a:t>PharmD</a:t>
            </a:r>
            <a:r>
              <a:rPr lang="en-US" sz="2200" dirty="0"/>
              <a:t>, BCOP</a:t>
            </a:r>
          </a:p>
          <a:p>
            <a:pPr algn="l"/>
            <a:r>
              <a:rPr lang="en-US" sz="2200" dirty="0"/>
              <a:t>Clinical Pharmacy Specialist</a:t>
            </a:r>
          </a:p>
          <a:p>
            <a:pPr algn="l"/>
            <a:r>
              <a:rPr lang="en-US" sz="2200" dirty="0"/>
              <a:t>Fox Chase Cancer Center</a:t>
            </a:r>
          </a:p>
          <a:p>
            <a:pPr algn="l"/>
            <a:r>
              <a:rPr lang="en-US" sz="2200" dirty="0"/>
              <a:t>Philadelphia PA</a:t>
            </a:r>
          </a:p>
          <a:p>
            <a:pPr algn="l"/>
            <a:r>
              <a:rPr lang="en-US" sz="2200" dirty="0">
                <a:hlinkClick r:id="rId2"/>
              </a:rPr>
              <a:t>Kinjal.patel@fccc.edu</a:t>
            </a:r>
            <a:endParaRPr lang="en-US" sz="2200" dirty="0"/>
          </a:p>
          <a:p>
            <a:pPr algn="l"/>
            <a:r>
              <a:rPr lang="en-US" sz="2200" dirty="0"/>
              <a:t>215-214-1536</a:t>
            </a:r>
          </a:p>
          <a:p>
            <a:pPr algn="l"/>
            <a:endParaRPr lang="en-US" dirty="0"/>
          </a:p>
        </p:txBody>
      </p:sp>
    </p:spTree>
    <p:extLst>
      <p:ext uri="{BB962C8B-B14F-4D97-AF65-F5344CB8AC3E}">
        <p14:creationId xmlns:p14="http://schemas.microsoft.com/office/powerpoint/2010/main" val="1600918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857" y="293914"/>
            <a:ext cx="10493830" cy="479170"/>
          </a:xfrm>
        </p:spPr>
        <p:txBody>
          <a:bodyPr>
            <a:normAutofit fontScale="90000"/>
          </a:bodyPr>
          <a:lstStyle/>
          <a:p>
            <a:r>
              <a:rPr lang="en-US" dirty="0"/>
              <a:t>Age-Related Pharmacokinetic Changes</a:t>
            </a:r>
          </a:p>
        </p:txBody>
      </p:sp>
      <p:sp>
        <p:nvSpPr>
          <p:cNvPr id="3" name="Content Placeholder 2"/>
          <p:cNvSpPr>
            <a:spLocks noGrp="1"/>
          </p:cNvSpPr>
          <p:nvPr>
            <p:ph idx="1"/>
          </p:nvPr>
        </p:nvSpPr>
        <p:spPr>
          <a:xfrm>
            <a:off x="489856" y="1066800"/>
            <a:ext cx="10983687" cy="5508171"/>
          </a:xfrm>
        </p:spPr>
        <p:txBody>
          <a:bodyPr>
            <a:normAutofit/>
          </a:bodyPr>
          <a:lstStyle/>
          <a:p>
            <a:r>
              <a:rPr lang="en-US" sz="2400" u="sng" dirty="0"/>
              <a:t>Gastric pH</a:t>
            </a:r>
            <a:r>
              <a:rPr lang="en-US" sz="2400" dirty="0"/>
              <a:t>: conflicting evidence about age-related increase in gastric pH </a:t>
            </a:r>
          </a:p>
          <a:p>
            <a:pPr marL="457200" lvl="1" indent="0">
              <a:buNone/>
            </a:pPr>
            <a:r>
              <a:rPr lang="en-US" sz="2000" dirty="0"/>
              <a:t>   </a:t>
            </a:r>
            <a:r>
              <a:rPr lang="en-US" sz="2200" dirty="0"/>
              <a:t>A decrease in stomach acidity (increase in pH) may impair the absorption of some drugs</a:t>
            </a:r>
          </a:p>
          <a:p>
            <a:pPr marL="457200" lvl="1" indent="0">
              <a:buNone/>
            </a:pPr>
            <a:r>
              <a:rPr lang="en-US" sz="2200" dirty="0"/>
              <a:t>   </a:t>
            </a:r>
            <a:r>
              <a:rPr lang="en-US" sz="2200" dirty="0" err="1"/>
              <a:t>e.x</a:t>
            </a:r>
            <a:r>
              <a:rPr lang="en-US" sz="2200" dirty="0"/>
              <a:t>. Atazanavir, cefpodoxime, ketoconazole</a:t>
            </a:r>
          </a:p>
          <a:p>
            <a:pPr marL="457200" lvl="1" indent="0">
              <a:buNone/>
            </a:pPr>
            <a:endParaRPr lang="en-US" sz="2200" dirty="0"/>
          </a:p>
          <a:p>
            <a:r>
              <a:rPr lang="en-US" sz="2400" u="sng" dirty="0"/>
              <a:t>Decrease in gastrointestinal motility: </a:t>
            </a:r>
            <a:r>
              <a:rPr lang="en-US" sz="2400" dirty="0"/>
              <a:t>Aging may cause delayed gastric emptying and delayed small bowel transit </a:t>
            </a:r>
          </a:p>
          <a:p>
            <a:pPr marL="457200" lvl="1" indent="0">
              <a:buNone/>
            </a:pPr>
            <a:r>
              <a:rPr lang="en-US" sz="2200" dirty="0"/>
              <a:t>Small intestine is the main site of drug absorption</a:t>
            </a:r>
          </a:p>
          <a:p>
            <a:pPr marL="457200" lvl="1" indent="0">
              <a:buNone/>
            </a:pPr>
            <a:r>
              <a:rPr lang="en-US" sz="2200" dirty="0"/>
              <a:t>Delayed gastric emptying (rate limiting step) = delay in the drug movement to the small intestine = increased or decreased rate of absorption for certain oral drugs</a:t>
            </a:r>
          </a:p>
          <a:p>
            <a:pPr marL="457200" lvl="1" indent="0">
              <a:buNone/>
            </a:pPr>
            <a:r>
              <a:rPr lang="en-US" sz="2200" dirty="0"/>
              <a:t>Drugs affecting gastric motility: metoclopramide, loperamide </a:t>
            </a:r>
          </a:p>
        </p:txBody>
      </p:sp>
    </p:spTree>
    <p:extLst>
      <p:ext uri="{BB962C8B-B14F-4D97-AF65-F5344CB8AC3E}">
        <p14:creationId xmlns:p14="http://schemas.microsoft.com/office/powerpoint/2010/main" val="516627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86" y="261257"/>
            <a:ext cx="10570028" cy="511827"/>
          </a:xfrm>
        </p:spPr>
        <p:txBody>
          <a:bodyPr>
            <a:normAutofit fontScale="90000"/>
          </a:bodyPr>
          <a:lstStyle/>
          <a:p>
            <a:r>
              <a:rPr lang="en-US" dirty="0"/>
              <a:t>Age-Related Pharmacokinetic Changes</a:t>
            </a:r>
          </a:p>
        </p:txBody>
      </p:sp>
      <p:sp>
        <p:nvSpPr>
          <p:cNvPr id="3" name="Content Placeholder 2"/>
          <p:cNvSpPr>
            <a:spLocks noGrp="1"/>
          </p:cNvSpPr>
          <p:nvPr>
            <p:ph idx="1"/>
          </p:nvPr>
        </p:nvSpPr>
        <p:spPr>
          <a:xfrm>
            <a:off x="783770" y="1208314"/>
            <a:ext cx="10831287" cy="5388429"/>
          </a:xfrm>
        </p:spPr>
        <p:txBody>
          <a:bodyPr>
            <a:normAutofit/>
          </a:bodyPr>
          <a:lstStyle/>
          <a:p>
            <a:pPr marL="0" indent="0">
              <a:buNone/>
            </a:pPr>
            <a:r>
              <a:rPr lang="en-US" sz="2400" u="sng" dirty="0"/>
              <a:t>Decreased body water, increased body fat, decrease in lean body mass</a:t>
            </a:r>
          </a:p>
          <a:p>
            <a:r>
              <a:rPr lang="en-US" sz="2400" dirty="0"/>
              <a:t>Drug distribution depends largely on body composition </a:t>
            </a:r>
          </a:p>
          <a:p>
            <a:r>
              <a:rPr lang="en-US" sz="2400" dirty="0"/>
              <a:t>These age-related changes result in reduced volume of distribution of water-soluble drugs</a:t>
            </a:r>
          </a:p>
          <a:p>
            <a:pPr lvl="1"/>
            <a:r>
              <a:rPr lang="en-US" dirty="0"/>
              <a:t>Ex: digoxin </a:t>
            </a:r>
            <a:r>
              <a:rPr lang="en-US" dirty="0">
                <a:sym typeface="Wingdings" panose="05000000000000000000" pitchFamily="2" charset="2"/>
              </a:rPr>
              <a:t> may lead to increased initial drug concentration</a:t>
            </a:r>
          </a:p>
          <a:p>
            <a:pPr lvl="1"/>
            <a:r>
              <a:rPr lang="en-US" dirty="0">
                <a:sym typeface="Wingdings" panose="05000000000000000000" pitchFamily="2" charset="2"/>
              </a:rPr>
              <a:t>Ex: benzodiazepines  may lead to increased elimination half life and prolonged effect</a:t>
            </a:r>
            <a:endParaRPr lang="en-US" dirty="0"/>
          </a:p>
          <a:p>
            <a:pPr marL="0" indent="0">
              <a:buNone/>
            </a:pPr>
            <a:endParaRPr lang="en-US" sz="2400" dirty="0"/>
          </a:p>
          <a:p>
            <a:pPr marL="0" indent="0">
              <a:buNone/>
            </a:pPr>
            <a:r>
              <a:rPr lang="en-US" sz="2400" u="sng" dirty="0"/>
              <a:t>Decline in renal function</a:t>
            </a:r>
          </a:p>
          <a:p>
            <a:r>
              <a:rPr lang="en-US" sz="2400" dirty="0"/>
              <a:t>Decreased glomerular function (↓ GFR) and/or decreased renal tubular function</a:t>
            </a:r>
          </a:p>
          <a:p>
            <a:pPr marL="0" indent="0">
              <a:buNone/>
            </a:pPr>
            <a:r>
              <a:rPr lang="en-US" sz="2400" dirty="0">
                <a:sym typeface="Wingdings" panose="05000000000000000000" pitchFamily="2" charset="2"/>
              </a:rPr>
              <a:t> </a:t>
            </a:r>
            <a:r>
              <a:rPr lang="en-US" sz="2400" dirty="0"/>
              <a:t>Decreased renal elimination </a:t>
            </a:r>
            <a:r>
              <a:rPr lang="en-US" sz="2400" dirty="0">
                <a:sym typeface="Wingdings" panose="05000000000000000000" pitchFamily="2" charset="2"/>
              </a:rPr>
              <a:t></a:t>
            </a:r>
            <a:r>
              <a:rPr lang="en-US" sz="2400" dirty="0"/>
              <a:t> Increased effect of renally-cleared drugs</a:t>
            </a:r>
          </a:p>
          <a:p>
            <a:pPr marL="0" indent="0">
              <a:buNone/>
            </a:pPr>
            <a:endParaRPr lang="en-US" sz="2400" dirty="0"/>
          </a:p>
          <a:p>
            <a:endParaRPr lang="en-US" sz="2400" dirty="0"/>
          </a:p>
        </p:txBody>
      </p:sp>
    </p:spTree>
    <p:extLst>
      <p:ext uri="{BB962C8B-B14F-4D97-AF65-F5344CB8AC3E}">
        <p14:creationId xmlns:p14="http://schemas.microsoft.com/office/powerpoint/2010/main" val="1440645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056" y="348343"/>
            <a:ext cx="10352315" cy="424741"/>
          </a:xfrm>
        </p:spPr>
        <p:txBody>
          <a:bodyPr>
            <a:normAutofit fontScale="90000"/>
          </a:bodyPr>
          <a:lstStyle/>
          <a:p>
            <a:r>
              <a:rPr lang="en-US" dirty="0"/>
              <a:t>Pharmacodynamic Drug Interactions</a:t>
            </a:r>
          </a:p>
        </p:txBody>
      </p:sp>
      <p:sp>
        <p:nvSpPr>
          <p:cNvPr id="3" name="Content Placeholder 2"/>
          <p:cNvSpPr>
            <a:spLocks noGrp="1"/>
          </p:cNvSpPr>
          <p:nvPr>
            <p:ph idx="1"/>
          </p:nvPr>
        </p:nvSpPr>
        <p:spPr>
          <a:xfrm>
            <a:off x="272143" y="925286"/>
            <a:ext cx="11244944" cy="5377543"/>
          </a:xfrm>
        </p:spPr>
        <p:txBody>
          <a:bodyPr>
            <a:noAutofit/>
          </a:bodyPr>
          <a:lstStyle/>
          <a:p>
            <a:r>
              <a:rPr lang="en-US" sz="2000" dirty="0"/>
              <a:t>One drug influences the sensitivity or responsiveness of tissues to another drug by having the same (agonistic) or a blocking (antagonistic) effect. </a:t>
            </a:r>
          </a:p>
          <a:p>
            <a:pPr marL="0" indent="0">
              <a:buNone/>
            </a:pPr>
            <a:endParaRPr lang="en-US" sz="2000" dirty="0"/>
          </a:p>
          <a:p>
            <a:r>
              <a:rPr lang="en-US" sz="2000" u="sng" dirty="0"/>
              <a:t>Additive/Agonist effects</a:t>
            </a:r>
          </a:p>
          <a:p>
            <a:pPr lvl="1"/>
            <a:r>
              <a:rPr lang="en-US" sz="2000" dirty="0"/>
              <a:t>NSAIDs + glucocorticoids = ↑ risk of GI bleed</a:t>
            </a:r>
          </a:p>
          <a:p>
            <a:pPr lvl="1"/>
            <a:r>
              <a:rPr lang="en-US" sz="2000" dirty="0"/>
              <a:t>Opioid + benzodiazepine = ↑ sedation, risk of falls, etc.</a:t>
            </a:r>
          </a:p>
          <a:p>
            <a:pPr lvl="1"/>
            <a:r>
              <a:rPr lang="en-US" sz="2000" dirty="0"/>
              <a:t>Quinolones + ondansetron = ↑ risk of QT-prolongation</a:t>
            </a:r>
          </a:p>
          <a:p>
            <a:pPr lvl="1"/>
            <a:r>
              <a:rPr lang="en-US" sz="2000" dirty="0"/>
              <a:t>Gabapentiniods + CNS depressants (opioids, etc.) = ↑ risk of respiratory depression</a:t>
            </a:r>
          </a:p>
          <a:p>
            <a:pPr lvl="2"/>
            <a:endParaRPr lang="en-US" dirty="0"/>
          </a:p>
          <a:p>
            <a:pPr lvl="0"/>
            <a:r>
              <a:rPr lang="en-US" sz="2000" u="sng" dirty="0">
                <a:solidFill>
                  <a:prstClr val="black"/>
                </a:solidFill>
              </a:rPr>
              <a:t>Antagonistic effects</a:t>
            </a:r>
            <a:endParaRPr lang="en-US" sz="2000" dirty="0"/>
          </a:p>
          <a:p>
            <a:pPr lvl="1"/>
            <a:r>
              <a:rPr lang="en-US" sz="2000" dirty="0">
                <a:solidFill>
                  <a:prstClr val="black"/>
                </a:solidFill>
              </a:rPr>
              <a:t>NSAIDS ↓ the effectiveness of ACEI</a:t>
            </a:r>
          </a:p>
          <a:p>
            <a:pPr lvl="1"/>
            <a:r>
              <a:rPr lang="en-US" sz="2000" dirty="0">
                <a:solidFill>
                  <a:prstClr val="black"/>
                </a:solidFill>
              </a:rPr>
              <a:t>NSAIDS decrease prostaglandin; this decreases glomerular perfusion which in turn causes a reactive increase in renin</a:t>
            </a:r>
          </a:p>
          <a:p>
            <a:pPr lvl="1"/>
            <a:r>
              <a:rPr lang="en-US" sz="2000" dirty="0">
                <a:solidFill>
                  <a:prstClr val="black"/>
                </a:solidFill>
              </a:rPr>
              <a:t>↑ renin = ↑ blood pressure</a:t>
            </a:r>
          </a:p>
        </p:txBody>
      </p:sp>
    </p:spTree>
    <p:extLst>
      <p:ext uri="{BB962C8B-B14F-4D97-AF65-F5344CB8AC3E}">
        <p14:creationId xmlns:p14="http://schemas.microsoft.com/office/powerpoint/2010/main" val="2813677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170" y="250371"/>
            <a:ext cx="11462659" cy="522713"/>
          </a:xfrm>
        </p:spPr>
        <p:txBody>
          <a:bodyPr>
            <a:normAutofit fontScale="90000"/>
          </a:bodyPr>
          <a:lstStyle/>
          <a:p>
            <a:r>
              <a:rPr lang="en-US" dirty="0"/>
              <a:t>Age-Related Pharmacodynamic Changes</a:t>
            </a:r>
          </a:p>
        </p:txBody>
      </p:sp>
      <p:sp>
        <p:nvSpPr>
          <p:cNvPr id="3" name="Content Placeholder 2"/>
          <p:cNvSpPr>
            <a:spLocks noGrp="1"/>
          </p:cNvSpPr>
          <p:nvPr>
            <p:ph idx="1"/>
          </p:nvPr>
        </p:nvSpPr>
        <p:spPr>
          <a:xfrm>
            <a:off x="348343" y="1121228"/>
            <a:ext cx="11070772" cy="5246915"/>
          </a:xfrm>
        </p:spPr>
        <p:txBody>
          <a:bodyPr>
            <a:normAutofit/>
          </a:bodyPr>
          <a:lstStyle/>
          <a:p>
            <a:pPr marL="0" indent="0">
              <a:buNone/>
            </a:pPr>
            <a:endParaRPr lang="en-US" u="sng" dirty="0"/>
          </a:p>
          <a:p>
            <a:pPr marL="0" indent="0">
              <a:buNone/>
            </a:pPr>
            <a:r>
              <a:rPr lang="en-US" sz="2600" u="sng" dirty="0"/>
              <a:t>Chronic diseases can affect distribution and metabolism</a:t>
            </a:r>
          </a:p>
          <a:p>
            <a:r>
              <a:rPr lang="en-US" sz="2600" dirty="0"/>
              <a:t>Liver - metabolism</a:t>
            </a:r>
          </a:p>
          <a:p>
            <a:r>
              <a:rPr lang="en-US" sz="2600" dirty="0"/>
              <a:t>Kidneys – excretion</a:t>
            </a:r>
          </a:p>
          <a:p>
            <a:r>
              <a:rPr lang="en-US" sz="2600" dirty="0"/>
              <a:t>Heart and vascular system – distribution</a:t>
            </a:r>
          </a:p>
          <a:p>
            <a:pPr marL="0" indent="0">
              <a:buNone/>
            </a:pPr>
            <a:endParaRPr lang="en-US" sz="2600" dirty="0"/>
          </a:p>
          <a:p>
            <a:pPr marL="0" indent="0">
              <a:buNone/>
            </a:pPr>
            <a:r>
              <a:rPr lang="en-US" sz="2600" u="sng" dirty="0"/>
              <a:t>Age-related decrease in receptors </a:t>
            </a:r>
            <a:endParaRPr lang="en-US" sz="2600" dirty="0"/>
          </a:p>
          <a:p>
            <a:r>
              <a:rPr lang="en-US" sz="2600" dirty="0"/>
              <a:t>Reduced </a:t>
            </a:r>
            <a:r>
              <a:rPr lang="el-GR" sz="2600" dirty="0"/>
              <a:t>β-</a:t>
            </a:r>
            <a:r>
              <a:rPr lang="en-US" sz="2600" dirty="0"/>
              <a:t>adrenergic receptor density and downregulation of </a:t>
            </a:r>
            <a:r>
              <a:rPr lang="el-GR" sz="2600" dirty="0"/>
              <a:t>β</a:t>
            </a:r>
            <a:r>
              <a:rPr lang="en-US" sz="2600" baseline="-25000" dirty="0"/>
              <a:t>1 </a:t>
            </a:r>
            <a:r>
              <a:rPr lang="en-US" sz="2600" dirty="0"/>
              <a:t>subtype</a:t>
            </a:r>
            <a:endParaRPr lang="en-US" sz="2600" baseline="-25000" dirty="0"/>
          </a:p>
          <a:p>
            <a:r>
              <a:rPr lang="en-US" sz="2600" dirty="0"/>
              <a:t>Reduced inotropic and chronotropic responses to </a:t>
            </a:r>
            <a:r>
              <a:rPr lang="el-GR" sz="2600" dirty="0"/>
              <a:t>β</a:t>
            </a:r>
            <a:r>
              <a:rPr lang="en-US" sz="2600" baseline="-25000" dirty="0"/>
              <a:t>1</a:t>
            </a:r>
            <a:r>
              <a:rPr lang="en-US" sz="2600" dirty="0"/>
              <a:t>-adrenergic stimulation</a:t>
            </a:r>
          </a:p>
          <a:p>
            <a:pPr lvl="2"/>
            <a:r>
              <a:rPr lang="en-US" sz="2200" dirty="0"/>
              <a:t>A study of elderly patients with circulatory failure: higher doses of dobutamine were required in old (75–84 years) and very old (≥85 years) patients</a:t>
            </a:r>
            <a:endParaRPr lang="en-US" sz="2200" baseline="30000" dirty="0"/>
          </a:p>
          <a:p>
            <a:pPr marL="0" indent="0">
              <a:buNone/>
            </a:pPr>
            <a:endParaRPr lang="en-US"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a:p>
            <a:pPr marL="0" indent="0">
              <a:buNone/>
            </a:pPr>
            <a:endParaRPr lang="en-US" sz="1200" dirty="0"/>
          </a:p>
        </p:txBody>
      </p:sp>
    </p:spTree>
    <p:extLst>
      <p:ext uri="{BB962C8B-B14F-4D97-AF65-F5344CB8AC3E}">
        <p14:creationId xmlns:p14="http://schemas.microsoft.com/office/powerpoint/2010/main" val="4087512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229" y="228601"/>
            <a:ext cx="10374086" cy="544484"/>
          </a:xfrm>
        </p:spPr>
        <p:txBody>
          <a:bodyPr>
            <a:normAutofit fontScale="90000"/>
          </a:bodyPr>
          <a:lstStyle/>
          <a:p>
            <a:r>
              <a:rPr lang="en-US" dirty="0"/>
              <a:t>Nursing Implications in Older Adults</a:t>
            </a:r>
          </a:p>
        </p:txBody>
      </p:sp>
      <p:sp>
        <p:nvSpPr>
          <p:cNvPr id="3" name="Content Placeholder 2"/>
          <p:cNvSpPr>
            <a:spLocks noGrp="1"/>
          </p:cNvSpPr>
          <p:nvPr>
            <p:ph idx="1"/>
          </p:nvPr>
        </p:nvSpPr>
        <p:spPr>
          <a:xfrm>
            <a:off x="511629" y="1143000"/>
            <a:ext cx="10624458" cy="5009444"/>
          </a:xfrm>
        </p:spPr>
        <p:txBody>
          <a:bodyPr>
            <a:noAutofit/>
          </a:bodyPr>
          <a:lstStyle/>
          <a:p>
            <a:r>
              <a:rPr lang="en-US" sz="2000" dirty="0"/>
              <a:t>“Start low and go slow”</a:t>
            </a:r>
          </a:p>
          <a:p>
            <a:r>
              <a:rPr lang="en-US" sz="2000" dirty="0"/>
              <a:t>Simplify medication regimens as much as possible (combination tablet formulations, etc.)</a:t>
            </a:r>
          </a:p>
          <a:p>
            <a:r>
              <a:rPr lang="en-US" sz="2000" dirty="0"/>
              <a:t>Once-daily formulations when possible</a:t>
            </a:r>
          </a:p>
          <a:p>
            <a:r>
              <a:rPr lang="en-US" sz="2000" dirty="0"/>
              <a:t>Group pills together</a:t>
            </a:r>
          </a:p>
          <a:p>
            <a:r>
              <a:rPr lang="en-US" sz="2000" dirty="0"/>
              <a:t>Timing with other activities, such as meals</a:t>
            </a:r>
          </a:p>
          <a:p>
            <a:r>
              <a:rPr lang="en-US" sz="2000" dirty="0"/>
              <a:t>Provide both generic and brand name of medication to prevent confusion</a:t>
            </a:r>
          </a:p>
          <a:p>
            <a:r>
              <a:rPr lang="en-US" sz="2000" dirty="0"/>
              <a:t>Easy-open containers</a:t>
            </a:r>
          </a:p>
          <a:p>
            <a:r>
              <a:rPr lang="en-US" sz="2000" dirty="0"/>
              <a:t>Help patients develop a system to improve adherence (pill box, calendar, smartphone alerts)</a:t>
            </a:r>
          </a:p>
          <a:p>
            <a:r>
              <a:rPr lang="en-US" sz="2000" dirty="0"/>
              <a:t>Assess financial resources: generics, drug coupons, cost-savings programs, institution outpatient pharmacy</a:t>
            </a:r>
          </a:p>
          <a:p>
            <a:r>
              <a:rPr lang="en-US" sz="2000" dirty="0"/>
              <a:t>Assess hearing/visual deficiencies </a:t>
            </a:r>
          </a:p>
          <a:p>
            <a:r>
              <a:rPr lang="en-US" sz="2000" dirty="0"/>
              <a:t>Provide easy-to-read information (large print, plain language)- see next slide</a:t>
            </a:r>
          </a:p>
          <a:p>
            <a:r>
              <a:rPr lang="en-US" sz="2000" dirty="0"/>
              <a:t>Involve caregivers</a:t>
            </a:r>
          </a:p>
        </p:txBody>
      </p:sp>
    </p:spTree>
    <p:extLst>
      <p:ext uri="{BB962C8B-B14F-4D97-AF65-F5344CB8AC3E}">
        <p14:creationId xmlns:p14="http://schemas.microsoft.com/office/powerpoint/2010/main" val="4116555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Nursing Implications in Older Adults</a:t>
            </a:r>
          </a:p>
        </p:txBody>
      </p:sp>
      <p:sp>
        <p:nvSpPr>
          <p:cNvPr id="3" name="Content Placeholder 2"/>
          <p:cNvSpPr>
            <a:spLocks noGrp="1"/>
          </p:cNvSpPr>
          <p:nvPr>
            <p:ph idx="1"/>
          </p:nvPr>
        </p:nvSpPr>
        <p:spPr/>
        <p:txBody>
          <a:bodyPr/>
          <a:lstStyle/>
          <a:p>
            <a:pPr marL="0" indent="0">
              <a:buNone/>
            </a:pPr>
            <a:r>
              <a:rPr lang="en-US" dirty="0"/>
              <a:t>Case study: Discharge medications instructions: </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98152497"/>
              </p:ext>
            </p:extLst>
          </p:nvPr>
        </p:nvGraphicFramePr>
        <p:xfrm>
          <a:off x="838200" y="2275114"/>
          <a:ext cx="9318170" cy="3657600"/>
        </p:xfrm>
        <a:graphic>
          <a:graphicData uri="http://schemas.openxmlformats.org/drawingml/2006/table">
            <a:tbl>
              <a:tblPr firstRow="1" bandRow="1">
                <a:tableStyleId>{5C22544A-7EE6-4342-B048-85BDC9FD1C3A}</a:tableStyleId>
              </a:tblPr>
              <a:tblGrid>
                <a:gridCol w="3570514">
                  <a:extLst>
                    <a:ext uri="{9D8B030D-6E8A-4147-A177-3AD203B41FA5}">
                      <a16:colId xmlns:a16="http://schemas.microsoft.com/office/drawing/2014/main" val="995918269"/>
                    </a:ext>
                  </a:extLst>
                </a:gridCol>
                <a:gridCol w="5747656">
                  <a:extLst>
                    <a:ext uri="{9D8B030D-6E8A-4147-A177-3AD203B41FA5}">
                      <a16:colId xmlns:a16="http://schemas.microsoft.com/office/drawing/2014/main" val="85619796"/>
                    </a:ext>
                  </a:extLst>
                </a:gridCol>
              </a:tblGrid>
              <a:tr h="329837">
                <a:tc>
                  <a:txBody>
                    <a:bodyPr/>
                    <a:lstStyle/>
                    <a:p>
                      <a:r>
                        <a:rPr lang="en-US" sz="2200" dirty="0">
                          <a:solidFill>
                            <a:srgbClr val="FF0000"/>
                          </a:solidFill>
                        </a:rPr>
                        <a:t>No</a:t>
                      </a:r>
                      <a:r>
                        <a:rPr lang="en-US" sz="2200" baseline="0" dirty="0">
                          <a:solidFill>
                            <a:srgbClr val="FF0000"/>
                          </a:solidFill>
                        </a:rPr>
                        <a:t>t appropriate</a:t>
                      </a:r>
                      <a:endParaRPr lang="en-US" sz="2200" dirty="0">
                        <a:solidFill>
                          <a:srgbClr val="FF0000"/>
                        </a:solidFill>
                      </a:endParaRPr>
                    </a:p>
                  </a:txBody>
                  <a:tcPr/>
                </a:tc>
                <a:tc>
                  <a:txBody>
                    <a:bodyPr/>
                    <a:lstStyle/>
                    <a:p>
                      <a:r>
                        <a:rPr lang="en-US" sz="2200" dirty="0">
                          <a:solidFill>
                            <a:schemeClr val="tx1">
                              <a:lumMod val="95000"/>
                              <a:lumOff val="5000"/>
                            </a:schemeClr>
                          </a:solidFill>
                        </a:rPr>
                        <a:t>Appropriate</a:t>
                      </a:r>
                    </a:p>
                  </a:txBody>
                  <a:tcPr/>
                </a:tc>
                <a:extLst>
                  <a:ext uri="{0D108BD9-81ED-4DB2-BD59-A6C34878D82A}">
                    <a16:rowId xmlns:a16="http://schemas.microsoft.com/office/drawing/2014/main" val="3162594287"/>
                  </a:ext>
                </a:extLst>
              </a:tr>
              <a:tr h="1248669">
                <a:tc>
                  <a:txBody>
                    <a:bodyPr/>
                    <a:lstStyle/>
                    <a:p>
                      <a:r>
                        <a:rPr lang="en-US" sz="2000" dirty="0"/>
                        <a:t>Lasix 40 mg QAM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Furosemide (Lasix) 80 mg orally once every morning.</a:t>
                      </a:r>
                      <a:r>
                        <a:rPr lang="en-US" sz="2000" baseline="0" dirty="0"/>
                        <a:t> W</a:t>
                      </a:r>
                      <a:r>
                        <a:rPr lang="en-US" sz="2000" dirty="0"/>
                        <a:t>ater pill for fluid retention. </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May administer with or without food.</a:t>
                      </a:r>
                    </a:p>
                    <a:p>
                      <a:endParaRPr lang="en-US" sz="2000" dirty="0"/>
                    </a:p>
                  </a:txBody>
                  <a:tcPr/>
                </a:tc>
                <a:extLst>
                  <a:ext uri="{0D108BD9-81ED-4DB2-BD59-A6C34878D82A}">
                    <a16:rowId xmlns:a16="http://schemas.microsoft.com/office/drawing/2014/main" val="2761560931"/>
                  </a:ext>
                </a:extLst>
              </a:tr>
              <a:tr h="1719865">
                <a:tc>
                  <a:txBody>
                    <a:bodyPr/>
                    <a:lstStyle/>
                    <a:p>
                      <a:r>
                        <a:rPr lang="en-US" sz="2000" dirty="0"/>
                        <a:t>Glimepiride 2 mg QAM</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err="1"/>
                        <a:t>Glimipride</a:t>
                      </a:r>
                      <a:r>
                        <a:rPr lang="en-US" sz="2000" dirty="0"/>
                        <a:t> (Amaryl) 2 mg orally once every  morning with breakfast or first main meal of the day for high blood glucose. During fasting states or with nausea and vomiting, you may need to hold your dose to avoid low blood glucose. </a:t>
                      </a:r>
                    </a:p>
                    <a:p>
                      <a:endParaRPr lang="en-US" sz="2000" dirty="0"/>
                    </a:p>
                  </a:txBody>
                  <a:tcPr/>
                </a:tc>
                <a:extLst>
                  <a:ext uri="{0D108BD9-81ED-4DB2-BD59-A6C34878D82A}">
                    <a16:rowId xmlns:a16="http://schemas.microsoft.com/office/drawing/2014/main" val="1054657299"/>
                  </a:ext>
                </a:extLst>
              </a:tr>
            </a:tbl>
          </a:graphicData>
        </a:graphic>
      </p:graphicFrame>
    </p:spTree>
    <p:extLst>
      <p:ext uri="{BB962C8B-B14F-4D97-AF65-F5344CB8AC3E}">
        <p14:creationId xmlns:p14="http://schemas.microsoft.com/office/powerpoint/2010/main" val="1482560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171" y="163286"/>
            <a:ext cx="11103430" cy="609798"/>
          </a:xfrm>
        </p:spPr>
        <p:txBody>
          <a:bodyPr>
            <a:normAutofit fontScale="90000"/>
          </a:bodyPr>
          <a:lstStyle/>
          <a:p>
            <a:r>
              <a:rPr lang="en-US" dirty="0"/>
              <a:t>Drug interactions and Pharmacogenomics</a:t>
            </a:r>
          </a:p>
        </p:txBody>
      </p:sp>
      <p:sp>
        <p:nvSpPr>
          <p:cNvPr id="3" name="Content Placeholder 2"/>
          <p:cNvSpPr>
            <a:spLocks noGrp="1"/>
          </p:cNvSpPr>
          <p:nvPr>
            <p:ph idx="1"/>
          </p:nvPr>
        </p:nvSpPr>
        <p:spPr>
          <a:xfrm>
            <a:off x="740228" y="1045029"/>
            <a:ext cx="10537373" cy="5268686"/>
          </a:xfrm>
        </p:spPr>
        <p:txBody>
          <a:bodyPr>
            <a:noAutofit/>
          </a:bodyPr>
          <a:lstStyle/>
          <a:p>
            <a:pPr marL="0" indent="0">
              <a:buNone/>
            </a:pPr>
            <a:r>
              <a:rPr lang="en-US" sz="1800" u="sng" dirty="0"/>
              <a:t>Pharmacogenomics:</a:t>
            </a:r>
            <a:r>
              <a:rPr lang="en-US" sz="1800" dirty="0"/>
              <a:t> the study of how genes affect a person’s response to drugs</a:t>
            </a:r>
          </a:p>
          <a:p>
            <a:pPr marL="0" indent="0">
              <a:buNone/>
            </a:pPr>
            <a:r>
              <a:rPr lang="en-US" sz="1800" u="sng" dirty="0"/>
              <a:t>Types of genomic variants</a:t>
            </a:r>
          </a:p>
          <a:p>
            <a:r>
              <a:rPr lang="en-US" sz="1800" dirty="0"/>
              <a:t>Germline: inherited mutations affect how you metabolize drugs</a:t>
            </a:r>
          </a:p>
          <a:p>
            <a:pPr marL="457200" lvl="1" indent="0">
              <a:buNone/>
            </a:pPr>
            <a:r>
              <a:rPr lang="en-US" sz="1800" dirty="0"/>
              <a:t>    Examples: </a:t>
            </a:r>
          </a:p>
          <a:p>
            <a:pPr lvl="1"/>
            <a:r>
              <a:rPr lang="en-US" sz="1800" dirty="0"/>
              <a:t>Tamoxifen: poor CYP2D6 metabolizers have a higher risk of breast cancer recurrence </a:t>
            </a:r>
            <a:r>
              <a:rPr lang="en-US" sz="1800" dirty="0">
                <a:sym typeface="Wingdings" panose="05000000000000000000" pitchFamily="2" charset="2"/>
              </a:rPr>
              <a:t> </a:t>
            </a:r>
            <a:r>
              <a:rPr lang="en-US" sz="1800" dirty="0"/>
              <a:t>should consider alternative therapy (aromatase inhibitor)</a:t>
            </a:r>
          </a:p>
          <a:p>
            <a:pPr lvl="1"/>
            <a:r>
              <a:rPr lang="en-US" sz="1800" dirty="0"/>
              <a:t>Fluorouracil/capecitabine: poor DPYD metabolizers</a:t>
            </a:r>
            <a:r>
              <a:rPr lang="en-US" sz="1800" dirty="0">
                <a:sym typeface="Wingdings" panose="05000000000000000000" pitchFamily="2" charset="2"/>
              </a:rPr>
              <a:t> </a:t>
            </a:r>
            <a:r>
              <a:rPr lang="en-US" sz="1800" dirty="0"/>
              <a:t>potentially severe/fatal toxicities such as neutropenia, mucositis, etc.</a:t>
            </a:r>
            <a:r>
              <a:rPr lang="en-US" sz="1800" dirty="0">
                <a:sym typeface="Wingdings" panose="05000000000000000000" pitchFamily="2" charset="2"/>
              </a:rPr>
              <a:t> </a:t>
            </a:r>
            <a:r>
              <a:rPr lang="en-US" sz="1800" dirty="0"/>
              <a:t>should avoid or greatly reduce the dose and monitor very carefully</a:t>
            </a:r>
          </a:p>
          <a:p>
            <a:pPr lvl="1"/>
            <a:r>
              <a:rPr lang="en-US" sz="1800" dirty="0"/>
              <a:t>Simvastatin: Patients with certain variants of the SLCO1B1 gene are at an increased risk of myopathy</a:t>
            </a:r>
            <a:r>
              <a:rPr lang="en-US" sz="1800" dirty="0">
                <a:sym typeface="Wingdings" panose="05000000000000000000" pitchFamily="2" charset="2"/>
              </a:rPr>
              <a:t></a:t>
            </a:r>
            <a:r>
              <a:rPr lang="en-US" sz="1800" dirty="0"/>
              <a:t> may require a lower starting dose or alternate statin</a:t>
            </a:r>
          </a:p>
          <a:p>
            <a:pPr lvl="1"/>
            <a:r>
              <a:rPr lang="en-US" sz="1800" dirty="0"/>
              <a:t>Others: CYP2C19/</a:t>
            </a:r>
            <a:r>
              <a:rPr lang="en-US" sz="1800" dirty="0" err="1"/>
              <a:t>clopidogel</a:t>
            </a:r>
            <a:r>
              <a:rPr lang="en-US" sz="1800" dirty="0"/>
              <a:t>, DPYD/</a:t>
            </a:r>
            <a:r>
              <a:rPr lang="en-US" sz="1800" dirty="0" err="1"/>
              <a:t>fluoropyrimidies</a:t>
            </a:r>
            <a:r>
              <a:rPr lang="en-US" sz="1800" dirty="0"/>
              <a:t>, G6PD/</a:t>
            </a:r>
            <a:r>
              <a:rPr lang="en-US" sz="1800" dirty="0" err="1"/>
              <a:t>rasburicase</a:t>
            </a:r>
            <a:r>
              <a:rPr lang="en-US" sz="1800" dirty="0"/>
              <a:t>, TPMT/mercaptopurine</a:t>
            </a:r>
          </a:p>
          <a:p>
            <a:pPr marL="914400" lvl="2" indent="0">
              <a:buNone/>
            </a:pPr>
            <a:endParaRPr lang="en-US" sz="1800" dirty="0"/>
          </a:p>
          <a:p>
            <a:r>
              <a:rPr lang="en-US" sz="1800" dirty="0"/>
              <a:t>Somatic: acquired mutations (often relates to tumors)</a:t>
            </a:r>
          </a:p>
          <a:p>
            <a:pPr marL="457200" lvl="1" indent="0">
              <a:buNone/>
            </a:pPr>
            <a:r>
              <a:rPr lang="en-US" sz="1800" dirty="0"/>
              <a:t>    Examples: </a:t>
            </a:r>
          </a:p>
          <a:p>
            <a:pPr lvl="1"/>
            <a:r>
              <a:rPr lang="en-US" sz="1800" dirty="0"/>
              <a:t>Loss of TP53 (tumor suppressor gene) results in oncogenic growth</a:t>
            </a:r>
          </a:p>
          <a:p>
            <a:pPr lvl="1"/>
            <a:r>
              <a:rPr lang="en-US" sz="1800" dirty="0"/>
              <a:t>T790M EGFR mutation in NSCLC = resistance to certain EGFR tyrosine kinase inhibitors</a:t>
            </a:r>
          </a:p>
          <a:p>
            <a:pPr marL="0" indent="0">
              <a:buNone/>
            </a:pPr>
            <a:endParaRPr lang="en-US" sz="1900" dirty="0"/>
          </a:p>
        </p:txBody>
      </p:sp>
    </p:spTree>
    <p:extLst>
      <p:ext uri="{BB962C8B-B14F-4D97-AF65-F5344CB8AC3E}">
        <p14:creationId xmlns:p14="http://schemas.microsoft.com/office/powerpoint/2010/main" val="496068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7457" y="272143"/>
            <a:ext cx="10635344" cy="500941"/>
          </a:xfrm>
        </p:spPr>
        <p:txBody>
          <a:bodyPr>
            <a:normAutofit fontScale="90000"/>
          </a:bodyPr>
          <a:lstStyle/>
          <a:p>
            <a:r>
              <a:rPr lang="en-US" dirty="0"/>
              <a:t>Polypharmacy</a:t>
            </a:r>
          </a:p>
        </p:txBody>
      </p:sp>
      <p:sp>
        <p:nvSpPr>
          <p:cNvPr id="3" name="Content Placeholder 2"/>
          <p:cNvSpPr>
            <a:spLocks noGrp="1"/>
          </p:cNvSpPr>
          <p:nvPr>
            <p:ph idx="1"/>
          </p:nvPr>
        </p:nvSpPr>
        <p:spPr>
          <a:xfrm>
            <a:off x="522514" y="1099457"/>
            <a:ext cx="11136086" cy="5529944"/>
          </a:xfrm>
        </p:spPr>
        <p:txBody>
          <a:bodyPr>
            <a:noAutofit/>
          </a:bodyPr>
          <a:lstStyle/>
          <a:p>
            <a:r>
              <a:rPr lang="en-US" sz="2200" dirty="0"/>
              <a:t>Definition: Condition of taking multiple medications, more than necessary or clinically indicated. </a:t>
            </a:r>
          </a:p>
          <a:p>
            <a:pPr marL="0" indent="0">
              <a:buNone/>
            </a:pPr>
            <a:r>
              <a:rPr lang="en-US" sz="2200" dirty="0"/>
              <a:t>    Typically, regular use of at least 5 medications</a:t>
            </a:r>
          </a:p>
          <a:p>
            <a:pPr lvl="1"/>
            <a:r>
              <a:rPr lang="en-US" sz="2000" dirty="0"/>
              <a:t>Prescription medications, OTCs, herbal products</a:t>
            </a:r>
          </a:p>
          <a:p>
            <a:r>
              <a:rPr lang="en-US" sz="2200" dirty="0"/>
              <a:t>Increased risk of polypharmacy with:</a:t>
            </a:r>
          </a:p>
          <a:p>
            <a:pPr lvl="1"/>
            <a:r>
              <a:rPr lang="en-US" sz="2200" dirty="0"/>
              <a:t>Multiple prescribers</a:t>
            </a:r>
          </a:p>
          <a:p>
            <a:pPr lvl="1"/>
            <a:r>
              <a:rPr lang="en-US" sz="2200" dirty="0"/>
              <a:t>Confusion over brand and generic drug names</a:t>
            </a:r>
          </a:p>
          <a:p>
            <a:pPr lvl="1"/>
            <a:r>
              <a:rPr lang="en-US" sz="2200" dirty="0"/>
              <a:t>Elderly – poor cognition, impaired hearing may lead to miscommunication and lack of understanding medication regimens, more likely to have multiple chronic medical conditions, </a:t>
            </a:r>
          </a:p>
          <a:p>
            <a:pPr lvl="1"/>
            <a:r>
              <a:rPr lang="en-US" sz="2200" dirty="0"/>
              <a:t>Multiple hospitalizations – medications unnecessarily continued post-discharge, confusion over medication related post-discharge instructions, therapeutic interchange</a:t>
            </a:r>
          </a:p>
          <a:p>
            <a:pPr lvl="1"/>
            <a:r>
              <a:rPr lang="en-US" sz="2200" dirty="0"/>
              <a:t>Using multiple pharmacies</a:t>
            </a:r>
          </a:p>
          <a:p>
            <a:pPr lvl="1"/>
            <a:r>
              <a:rPr lang="en-US" sz="2200" dirty="0"/>
              <a:t>Multiple caregivers or lack of caregiver assistance </a:t>
            </a:r>
          </a:p>
          <a:p>
            <a:endParaRPr lang="en-US" sz="2200" dirty="0"/>
          </a:p>
        </p:txBody>
      </p:sp>
    </p:spTree>
    <p:extLst>
      <p:ext uri="{BB962C8B-B14F-4D97-AF65-F5344CB8AC3E}">
        <p14:creationId xmlns:p14="http://schemas.microsoft.com/office/powerpoint/2010/main" val="1586025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142" y="239288"/>
            <a:ext cx="11375571" cy="773083"/>
          </a:xfrm>
        </p:spPr>
        <p:txBody>
          <a:bodyPr/>
          <a:lstStyle/>
          <a:p>
            <a:r>
              <a:rPr lang="en-US" dirty="0"/>
              <a:t>Polypharmacy prevention</a:t>
            </a:r>
          </a:p>
        </p:txBody>
      </p:sp>
      <p:sp>
        <p:nvSpPr>
          <p:cNvPr id="3" name="Content Placeholder 2"/>
          <p:cNvSpPr>
            <a:spLocks noGrp="1"/>
          </p:cNvSpPr>
          <p:nvPr>
            <p:ph idx="1"/>
          </p:nvPr>
        </p:nvSpPr>
        <p:spPr>
          <a:xfrm>
            <a:off x="500742" y="1034143"/>
            <a:ext cx="10657115" cy="5584372"/>
          </a:xfrm>
        </p:spPr>
        <p:txBody>
          <a:bodyPr>
            <a:noAutofit/>
          </a:bodyPr>
          <a:lstStyle/>
          <a:p>
            <a:r>
              <a:rPr lang="en-US" sz="1600" b="1" u="sng" dirty="0"/>
              <a:t>Perform medication reconciliation at each event</a:t>
            </a:r>
          </a:p>
          <a:p>
            <a:pPr lvl="1"/>
            <a:r>
              <a:rPr lang="en-US" sz="1600" dirty="0"/>
              <a:t>Create accurate list of all medications the patient is currently taking, compare it against admission/transfer/discharge orders</a:t>
            </a:r>
          </a:p>
          <a:p>
            <a:pPr lvl="1"/>
            <a:r>
              <a:rPr lang="en-US" sz="1600" dirty="0"/>
              <a:t>Review patient-provided pill bottles, patient-provided medication list, medical records (PTA meds) </a:t>
            </a:r>
          </a:p>
          <a:p>
            <a:pPr lvl="1"/>
            <a:r>
              <a:rPr lang="en-US" sz="1600" dirty="0"/>
              <a:t>Interview caregiver</a:t>
            </a:r>
          </a:p>
          <a:p>
            <a:pPr lvl="1"/>
            <a:r>
              <a:rPr lang="en-US" sz="1600" dirty="0"/>
              <a:t>Be sure to enquire about OTCs and herbals specifically; patients may not volunteer this information</a:t>
            </a:r>
          </a:p>
          <a:p>
            <a:pPr lvl="1"/>
            <a:r>
              <a:rPr lang="en-US" sz="1600" dirty="0"/>
              <a:t>Assess exposure to illicit drugs</a:t>
            </a:r>
          </a:p>
          <a:p>
            <a:pPr lvl="1"/>
            <a:r>
              <a:rPr lang="en-US" sz="1600" dirty="0"/>
              <a:t>Make the distinction between what the patient has been prescribed and what the patient</a:t>
            </a:r>
            <a:endParaRPr lang="en-US" sz="1600" i="1" dirty="0"/>
          </a:p>
          <a:p>
            <a:pPr lvl="1"/>
            <a:r>
              <a:rPr lang="en-US" sz="1600" dirty="0"/>
              <a:t>Assess drug allergies and adverse drug reactions (ADRs)</a:t>
            </a:r>
          </a:p>
          <a:p>
            <a:pPr lvl="1"/>
            <a:r>
              <a:rPr lang="en-US" sz="1600" dirty="0"/>
              <a:t>Give the patient written information about the medicines they need to take at discharge. </a:t>
            </a:r>
            <a:endParaRPr lang="en-US" sz="1600" i="1" dirty="0"/>
          </a:p>
          <a:p>
            <a:r>
              <a:rPr lang="en-US" sz="1600" b="1" u="sng" dirty="0"/>
              <a:t>Patient education</a:t>
            </a:r>
          </a:p>
          <a:p>
            <a:pPr lvl="1"/>
            <a:r>
              <a:rPr lang="en-US" sz="1600" dirty="0"/>
              <a:t>Use one pharmacy</a:t>
            </a:r>
          </a:p>
          <a:p>
            <a:pPr lvl="1"/>
            <a:r>
              <a:rPr lang="en-US" sz="1600" dirty="0"/>
              <a:t>Do not take medications from others</a:t>
            </a:r>
          </a:p>
          <a:p>
            <a:pPr lvl="1"/>
            <a:r>
              <a:rPr lang="en-US" sz="1600" dirty="0"/>
              <a:t>Always keep a current list of medications with you and bring the up-to-date list every time you visit a doctor</a:t>
            </a:r>
          </a:p>
          <a:p>
            <a:pPr lvl="1"/>
            <a:r>
              <a:rPr lang="en-US" sz="1600" dirty="0"/>
              <a:t>Use a pill box or other organization method –diary/phone reminders/calendars</a:t>
            </a:r>
          </a:p>
          <a:p>
            <a:pPr lvl="1"/>
            <a:r>
              <a:rPr lang="en-US" sz="1600" dirty="0"/>
              <a:t>Use one PCP and only see specialists referred by PCP</a:t>
            </a:r>
          </a:p>
          <a:p>
            <a:pPr lvl="1"/>
            <a:r>
              <a:rPr lang="en-US" sz="1600" dirty="0"/>
              <a:t>Keep follow-up appointments with providers</a:t>
            </a:r>
          </a:p>
          <a:p>
            <a:pPr lvl="1"/>
            <a:r>
              <a:rPr lang="en-US" sz="1600" dirty="0"/>
              <a:t>Keep records of side effects of medications</a:t>
            </a:r>
          </a:p>
          <a:p>
            <a:pPr lvl="1"/>
            <a:r>
              <a:rPr lang="en-US" sz="1600" dirty="0"/>
              <a:t>Keep a list of you medication allergies with you</a:t>
            </a:r>
          </a:p>
        </p:txBody>
      </p:sp>
    </p:spTree>
    <p:extLst>
      <p:ext uri="{BB962C8B-B14F-4D97-AF65-F5344CB8AC3E}">
        <p14:creationId xmlns:p14="http://schemas.microsoft.com/office/powerpoint/2010/main" val="26685182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028" y="250371"/>
            <a:ext cx="10874829" cy="522713"/>
          </a:xfrm>
        </p:spPr>
        <p:txBody>
          <a:bodyPr>
            <a:normAutofit fontScale="90000"/>
          </a:bodyPr>
          <a:lstStyle/>
          <a:p>
            <a:r>
              <a:rPr lang="en-US" dirty="0"/>
              <a:t>Reducing Adverse Drug Events</a:t>
            </a:r>
          </a:p>
        </p:txBody>
      </p:sp>
      <p:sp>
        <p:nvSpPr>
          <p:cNvPr id="3" name="Content Placeholder 2"/>
          <p:cNvSpPr>
            <a:spLocks noGrp="1"/>
          </p:cNvSpPr>
          <p:nvPr>
            <p:ph idx="1"/>
          </p:nvPr>
        </p:nvSpPr>
        <p:spPr>
          <a:xfrm>
            <a:off x="816428" y="1110343"/>
            <a:ext cx="9742715" cy="5431972"/>
          </a:xfrm>
        </p:spPr>
        <p:txBody>
          <a:bodyPr>
            <a:normAutofit/>
          </a:bodyPr>
          <a:lstStyle/>
          <a:p>
            <a:r>
              <a:rPr lang="en-US" sz="2400" dirty="0"/>
              <a:t>Monitoring</a:t>
            </a:r>
          </a:p>
          <a:p>
            <a:pPr lvl="1"/>
            <a:r>
              <a:rPr lang="en-US" dirty="0"/>
              <a:t>Labs/tests: warfarin/INR, heparin/aPTT, vancomycin levels</a:t>
            </a:r>
          </a:p>
          <a:p>
            <a:pPr lvl="1"/>
            <a:r>
              <a:rPr lang="en-US" dirty="0"/>
              <a:t>Familiarize with the adverse drug events/ side effects: </a:t>
            </a:r>
          </a:p>
          <a:p>
            <a:pPr lvl="2"/>
            <a:r>
              <a:rPr lang="en-US" sz="2400" dirty="0"/>
              <a:t>Infusion reactions with various chemotherapies, IVIG</a:t>
            </a:r>
          </a:p>
          <a:p>
            <a:pPr lvl="2"/>
            <a:r>
              <a:rPr lang="en-US" sz="2400" dirty="0"/>
              <a:t>Allergic reactions to antibiotics</a:t>
            </a:r>
          </a:p>
          <a:p>
            <a:pPr lvl="2"/>
            <a:r>
              <a:rPr lang="en-US" sz="2400" dirty="0"/>
              <a:t>Anticholinergic side effects (hyoscyamine, diphenhydramine)</a:t>
            </a:r>
          </a:p>
          <a:p>
            <a:r>
              <a:rPr lang="en-US" sz="2400" dirty="0"/>
              <a:t>Avoid transcription errors-  less with electronic ordering</a:t>
            </a:r>
          </a:p>
          <a:p>
            <a:r>
              <a:rPr lang="en-US" sz="2400" dirty="0"/>
              <a:t>Avoid dispensing errors- double checks (especially high alert meds) drug shortage/substitutions can add this error</a:t>
            </a:r>
          </a:p>
          <a:p>
            <a:r>
              <a:rPr lang="en-US" sz="2400" dirty="0"/>
              <a:t>Avoid administration errors </a:t>
            </a:r>
          </a:p>
          <a:p>
            <a:pPr lvl="1"/>
            <a:r>
              <a:rPr lang="en-US" dirty="0"/>
              <a:t>“Eight Rights”</a:t>
            </a:r>
          </a:p>
          <a:p>
            <a:r>
              <a:rPr lang="en-US" sz="2400" dirty="0"/>
              <a:t>Appropriate ordering: ordered drug appropriate for patient’s condition? </a:t>
            </a:r>
          </a:p>
        </p:txBody>
      </p:sp>
    </p:spTree>
    <p:extLst>
      <p:ext uri="{BB962C8B-B14F-4D97-AF65-F5344CB8AC3E}">
        <p14:creationId xmlns:p14="http://schemas.microsoft.com/office/powerpoint/2010/main" val="1065009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970" y="685800"/>
            <a:ext cx="11713029" cy="87284"/>
          </a:xfrm>
        </p:spPr>
        <p:txBody>
          <a:bodyPr>
            <a:normAutofit fontScale="90000"/>
          </a:bodyPr>
          <a:lstStyle/>
          <a:p>
            <a:r>
              <a:rPr lang="en-US" dirty="0"/>
              <a:t>Definitions</a:t>
            </a:r>
          </a:p>
        </p:txBody>
      </p:sp>
      <p:sp>
        <p:nvSpPr>
          <p:cNvPr id="3" name="Content Placeholder 2"/>
          <p:cNvSpPr>
            <a:spLocks noGrp="1"/>
          </p:cNvSpPr>
          <p:nvPr>
            <p:ph idx="1"/>
          </p:nvPr>
        </p:nvSpPr>
        <p:spPr>
          <a:xfrm>
            <a:off x="688622" y="1317772"/>
            <a:ext cx="9478634" cy="4919742"/>
          </a:xfrm>
        </p:spPr>
        <p:txBody>
          <a:bodyPr>
            <a:normAutofit fontScale="85000" lnSpcReduction="20000"/>
          </a:bodyPr>
          <a:lstStyle/>
          <a:p>
            <a:r>
              <a:rPr lang="en-US" sz="3100" u="sng" dirty="0"/>
              <a:t>Pharmacology or Pharmacotherapeutics </a:t>
            </a:r>
            <a:r>
              <a:rPr lang="en-US" sz="3100" dirty="0"/>
              <a:t>: the science of drugs including their origin, composition, pharmacokinetics, therapeutic use, and toxicology. Study of actions/effects of drugs on the body. </a:t>
            </a:r>
          </a:p>
          <a:p>
            <a:endParaRPr lang="en-US" sz="3100" u="sng" dirty="0"/>
          </a:p>
          <a:p>
            <a:r>
              <a:rPr lang="en-US" sz="3100" u="sng" dirty="0"/>
              <a:t>Pharmacokinetics</a:t>
            </a:r>
            <a:r>
              <a:rPr lang="en-US" sz="3100" dirty="0"/>
              <a:t>: the study of the bodily absorption, distribution, metabolism, and excretion of drugs (ADME). (what the body does to a drug). </a:t>
            </a:r>
          </a:p>
          <a:p>
            <a:endParaRPr lang="en-US" sz="3100" dirty="0"/>
          </a:p>
          <a:p>
            <a:r>
              <a:rPr lang="en-US" sz="3100" u="sng" dirty="0"/>
              <a:t>Pharmacodynamics</a:t>
            </a:r>
            <a:r>
              <a:rPr lang="en-US" sz="3100" dirty="0"/>
              <a:t>: the study of a drug's molecular, biochemical and physiologic effects or actions; how the drug affects the body. </a:t>
            </a:r>
          </a:p>
          <a:p>
            <a:endParaRPr lang="en-US" sz="3100" dirty="0"/>
          </a:p>
          <a:p>
            <a:r>
              <a:rPr lang="en-US" sz="3100" u="sng" dirty="0"/>
              <a:t>Substrate:</a:t>
            </a:r>
            <a:r>
              <a:rPr lang="en-US" sz="3100" dirty="0"/>
              <a:t> In a drug interaction, a substance (drug) that is being acted upon or being affected</a:t>
            </a:r>
          </a:p>
          <a:p>
            <a:pPr marL="0" indent="0">
              <a:buNone/>
            </a:pPr>
            <a:endParaRPr lang="en-US" dirty="0"/>
          </a:p>
        </p:txBody>
      </p:sp>
    </p:spTree>
    <p:extLst>
      <p:ext uri="{BB962C8B-B14F-4D97-AF65-F5344CB8AC3E}">
        <p14:creationId xmlns:p14="http://schemas.microsoft.com/office/powerpoint/2010/main" val="3271151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228" y="261257"/>
            <a:ext cx="11332029" cy="511827"/>
          </a:xfrm>
        </p:spPr>
        <p:txBody>
          <a:bodyPr>
            <a:normAutofit fontScale="90000"/>
          </a:bodyPr>
          <a:lstStyle/>
          <a:p>
            <a:r>
              <a:rPr lang="en-US" dirty="0"/>
              <a:t>Complementary and Alternative Medicine (CAM)</a:t>
            </a:r>
          </a:p>
        </p:txBody>
      </p:sp>
      <p:sp>
        <p:nvSpPr>
          <p:cNvPr id="3" name="Content Placeholder 2"/>
          <p:cNvSpPr>
            <a:spLocks noGrp="1"/>
          </p:cNvSpPr>
          <p:nvPr>
            <p:ph idx="1"/>
          </p:nvPr>
        </p:nvSpPr>
        <p:spPr>
          <a:xfrm>
            <a:off x="544286" y="1208314"/>
            <a:ext cx="11146971" cy="4789715"/>
          </a:xfrm>
        </p:spPr>
        <p:txBody>
          <a:bodyPr>
            <a:noAutofit/>
          </a:bodyPr>
          <a:lstStyle/>
          <a:p>
            <a:r>
              <a:rPr lang="en-US" sz="2300" dirty="0"/>
              <a:t>Definition: Medical products and practices that are not part of standard medical care. Supplement or replace conventional therapy, also called “integrative” medicine</a:t>
            </a:r>
          </a:p>
          <a:p>
            <a:r>
              <a:rPr lang="en-US" sz="2300" dirty="0"/>
              <a:t>Categories:</a:t>
            </a:r>
          </a:p>
          <a:p>
            <a:pPr lvl="1"/>
            <a:r>
              <a:rPr lang="en-US" sz="2300" dirty="0"/>
              <a:t>Alternative medical systems (Eastern medicine, homeopathy, naturopathic medicine)</a:t>
            </a:r>
          </a:p>
          <a:p>
            <a:pPr lvl="1"/>
            <a:r>
              <a:rPr lang="en-US" sz="2300" dirty="0"/>
              <a:t>Mind-body interventions (meditation, music therapy, prayer)</a:t>
            </a:r>
          </a:p>
          <a:p>
            <a:pPr lvl="1"/>
            <a:r>
              <a:rPr lang="en-US" sz="2300" dirty="0"/>
              <a:t>Biologically based therapies (herbal therapies and supplements, diet therapies)</a:t>
            </a:r>
          </a:p>
          <a:p>
            <a:pPr lvl="1"/>
            <a:r>
              <a:rPr lang="en-US" sz="2300" dirty="0"/>
              <a:t>Manipulation and body-based methods (chiropractic, massage, reflexology)</a:t>
            </a:r>
          </a:p>
          <a:p>
            <a:pPr lvl="1"/>
            <a:r>
              <a:rPr lang="en-US" sz="2300" dirty="0"/>
              <a:t>Energy therapies (acupuncture, Reiki*, Qi gong)</a:t>
            </a:r>
          </a:p>
          <a:p>
            <a:r>
              <a:rPr lang="en-US" sz="2300" b="1" dirty="0"/>
              <a:t>It is important to specifically ask patients if they take any herbal supplements with non-judgmental approach</a:t>
            </a:r>
          </a:p>
          <a:p>
            <a:pPr lvl="1"/>
            <a:r>
              <a:rPr lang="en-US" sz="2300" dirty="0"/>
              <a:t>May not be forthcoming with this information</a:t>
            </a:r>
          </a:p>
          <a:p>
            <a:pPr lvl="1"/>
            <a:r>
              <a:rPr lang="en-US" sz="2300" dirty="0"/>
              <a:t>May not think to mention it since it is “natural”</a:t>
            </a:r>
          </a:p>
          <a:p>
            <a:pPr marL="457200" lvl="1" indent="0">
              <a:buNone/>
            </a:pPr>
            <a:endParaRPr lang="en-US" sz="2300" dirty="0"/>
          </a:p>
        </p:txBody>
      </p:sp>
    </p:spTree>
    <p:extLst>
      <p:ext uri="{BB962C8B-B14F-4D97-AF65-F5344CB8AC3E}">
        <p14:creationId xmlns:p14="http://schemas.microsoft.com/office/powerpoint/2010/main" val="1750693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143" y="337457"/>
            <a:ext cx="10842172" cy="435627"/>
          </a:xfrm>
        </p:spPr>
        <p:txBody>
          <a:bodyPr>
            <a:normAutofit fontScale="90000"/>
          </a:bodyPr>
          <a:lstStyle/>
          <a:p>
            <a:r>
              <a:rPr lang="en-US" dirty="0"/>
              <a:t>Common Herbal Therapies </a:t>
            </a:r>
          </a:p>
        </p:txBody>
      </p:sp>
      <p:sp>
        <p:nvSpPr>
          <p:cNvPr id="3" name="Content Placeholder 2"/>
          <p:cNvSpPr>
            <a:spLocks noGrp="1"/>
          </p:cNvSpPr>
          <p:nvPr>
            <p:ph idx="1"/>
          </p:nvPr>
        </p:nvSpPr>
        <p:spPr>
          <a:xfrm>
            <a:off x="653142" y="1175657"/>
            <a:ext cx="10733315" cy="5007430"/>
          </a:xfrm>
        </p:spPr>
        <p:txBody>
          <a:bodyPr>
            <a:normAutofit/>
          </a:bodyPr>
          <a:lstStyle/>
          <a:p>
            <a:pPr marL="0" indent="0" algn="ctr">
              <a:buNone/>
            </a:pPr>
            <a:r>
              <a:rPr lang="en-US" sz="3600" b="1" dirty="0"/>
              <a:t>***Herbal supplements are prohibited and may not be administered to hospitalized patients at Fox Chase Cancer Center***</a:t>
            </a:r>
          </a:p>
          <a:p>
            <a:r>
              <a:rPr lang="en-US" sz="2100" dirty="0"/>
              <a:t>FDA approval is NOT required for dietary supplement manufacturing (no quality check, no oversight of accuracy of labeling, standardization, processing, harvesting or storage)</a:t>
            </a:r>
          </a:p>
          <a:p>
            <a:r>
              <a:rPr lang="en-US" sz="2100" dirty="0"/>
              <a:t>Adulteration: supplements may contain active pharmaceuticals or bioactive agents that are not identified on the label (thyroid hormone, laxatives, anabolic steroids, sildenafil, warfarin, etc.)</a:t>
            </a:r>
          </a:p>
          <a:p>
            <a:r>
              <a:rPr lang="en-US" sz="2100" dirty="0"/>
              <a:t>Drug interactions: </a:t>
            </a:r>
          </a:p>
          <a:p>
            <a:pPr lvl="1"/>
            <a:r>
              <a:rPr lang="en-US" sz="2100" dirty="0"/>
              <a:t>May interact with anesthesia (patients undergoing surgery should discontinue use of herbal products at least 2 weeks prior to surgery)</a:t>
            </a:r>
          </a:p>
          <a:p>
            <a:pPr lvl="1"/>
            <a:r>
              <a:rPr lang="en-US" sz="2100" dirty="0"/>
              <a:t>May interfere with clotting and increase risk of bleed in the perioperative period</a:t>
            </a:r>
          </a:p>
          <a:p>
            <a:pPr lvl="1"/>
            <a:r>
              <a:rPr lang="en-US" sz="2100" dirty="0"/>
              <a:t>May interact with antineoplastics</a:t>
            </a:r>
          </a:p>
          <a:p>
            <a:endParaRPr lang="en-US" dirty="0"/>
          </a:p>
        </p:txBody>
      </p:sp>
    </p:spTree>
    <p:extLst>
      <p:ext uri="{BB962C8B-B14F-4D97-AF65-F5344CB8AC3E}">
        <p14:creationId xmlns:p14="http://schemas.microsoft.com/office/powerpoint/2010/main" val="2891289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656" y="185057"/>
            <a:ext cx="10885715" cy="588027"/>
          </a:xfrm>
        </p:spPr>
        <p:txBody>
          <a:bodyPr>
            <a:normAutofit fontScale="90000"/>
          </a:bodyPr>
          <a:lstStyle/>
          <a:p>
            <a:r>
              <a:rPr lang="en-US" dirty="0"/>
              <a:t>Common Herbal Therapies</a:t>
            </a:r>
          </a:p>
        </p:txBody>
      </p:sp>
      <p:sp>
        <p:nvSpPr>
          <p:cNvPr id="3" name="Content Placeholder 2"/>
          <p:cNvSpPr>
            <a:spLocks noGrp="1"/>
          </p:cNvSpPr>
          <p:nvPr>
            <p:ph idx="1"/>
          </p:nvPr>
        </p:nvSpPr>
        <p:spPr>
          <a:xfrm>
            <a:off x="413656" y="1066800"/>
            <a:ext cx="10755087" cy="5366657"/>
          </a:xfrm>
        </p:spPr>
        <p:txBody>
          <a:bodyPr>
            <a:normAutofit/>
          </a:bodyPr>
          <a:lstStyle/>
          <a:p>
            <a:pPr marL="0" indent="0">
              <a:buNone/>
            </a:pPr>
            <a:r>
              <a:rPr lang="en-US" sz="2200" b="1" u="sng" dirty="0"/>
              <a:t>Asian Ginseng:</a:t>
            </a:r>
            <a:r>
              <a:rPr lang="en-US" sz="2200" dirty="0"/>
              <a:t>  marketed for immune support, depression, anxiety, overall health, stress reducer, menopausal hot flashes, etc. </a:t>
            </a:r>
          </a:p>
          <a:p>
            <a:r>
              <a:rPr lang="en-US" sz="2200" dirty="0"/>
              <a:t>May increase heart rate, blood pressure and risk of bleed; decrease blood sugar; may inhibit CYP2D6 (substrates of CYP2D6 include tamoxifen, doxorubicin)</a:t>
            </a:r>
          </a:p>
          <a:p>
            <a:pPr marL="0" indent="0">
              <a:buNone/>
            </a:pPr>
            <a:r>
              <a:rPr lang="en-US" sz="2200" b="1" u="sng" dirty="0"/>
              <a:t>Black cohosh:</a:t>
            </a:r>
            <a:r>
              <a:rPr lang="en-US" sz="2200" dirty="0"/>
              <a:t> marketed for relief of menopausal symptoms, PMS</a:t>
            </a:r>
          </a:p>
          <a:p>
            <a:r>
              <a:rPr lang="en-US" sz="2200" dirty="0"/>
              <a:t>Possible estrogenic effect on the breast, unknown risk in women with breast CA</a:t>
            </a:r>
          </a:p>
          <a:p>
            <a:r>
              <a:rPr lang="en-US" sz="2200" dirty="0"/>
              <a:t>Hepatotoxicity </a:t>
            </a:r>
          </a:p>
          <a:p>
            <a:r>
              <a:rPr lang="en-US" sz="2200" b="1" u="sng" dirty="0"/>
              <a:t>Echinacea:</a:t>
            </a:r>
            <a:r>
              <a:rPr lang="en-US" sz="2200" dirty="0"/>
              <a:t> marketed for strengthening the immune system, colds, flu</a:t>
            </a:r>
          </a:p>
          <a:p>
            <a:r>
              <a:rPr lang="en-US" sz="2200" dirty="0"/>
              <a:t>Inhibits CYP3A4: potential for MANY interactions including tyrosine kinase inhibitors (dasatinib, venetoclax, etc.), vinca alkaloids, direct oral anticoagulants</a:t>
            </a:r>
          </a:p>
          <a:p>
            <a:r>
              <a:rPr lang="en-US" sz="2200" dirty="0"/>
              <a:t>Immunostimulatory activity: diminish therapeutic effect of monoclonal antibodies and other immunosuppressant drugs. Avoid in patients with autoimmune disease</a:t>
            </a:r>
          </a:p>
          <a:p>
            <a:r>
              <a:rPr lang="en-US" sz="2200" dirty="0"/>
              <a:t>GI side effects and allergic reactions common</a:t>
            </a:r>
          </a:p>
        </p:txBody>
      </p:sp>
    </p:spTree>
    <p:extLst>
      <p:ext uri="{BB962C8B-B14F-4D97-AF65-F5344CB8AC3E}">
        <p14:creationId xmlns:p14="http://schemas.microsoft.com/office/powerpoint/2010/main" val="15811243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773083"/>
          </a:xfrm>
        </p:spPr>
        <p:txBody>
          <a:bodyPr/>
          <a:lstStyle/>
          <a:p>
            <a:r>
              <a:rPr lang="en-US" dirty="0"/>
              <a:t>Common Herbal Therapies</a:t>
            </a:r>
          </a:p>
        </p:txBody>
      </p:sp>
      <p:sp>
        <p:nvSpPr>
          <p:cNvPr id="3" name="Content Placeholder 2"/>
          <p:cNvSpPr>
            <a:spLocks noGrp="1"/>
          </p:cNvSpPr>
          <p:nvPr>
            <p:ph idx="1"/>
          </p:nvPr>
        </p:nvSpPr>
        <p:spPr>
          <a:xfrm>
            <a:off x="348343" y="881743"/>
            <a:ext cx="11038113" cy="5704113"/>
          </a:xfrm>
        </p:spPr>
        <p:txBody>
          <a:bodyPr>
            <a:noAutofit/>
          </a:bodyPr>
          <a:lstStyle/>
          <a:p>
            <a:pPr marL="0" indent="0">
              <a:buNone/>
            </a:pPr>
            <a:r>
              <a:rPr lang="en-US" sz="2000" b="1" u="sng" dirty="0"/>
              <a:t>Feverfew:</a:t>
            </a:r>
            <a:r>
              <a:rPr lang="en-US" sz="2000" dirty="0"/>
              <a:t> marketed for the prevention of migraine headaches (limited, conflicting data), fever, irregular menstrual periods, tinnitus, psoriasis, allergies and asthma</a:t>
            </a:r>
          </a:p>
          <a:p>
            <a:r>
              <a:rPr lang="en-US" sz="2000" dirty="0"/>
              <a:t>May increase risk of bleed, cause skin irritation</a:t>
            </a:r>
          </a:p>
          <a:p>
            <a:pPr marL="0" indent="0">
              <a:buNone/>
            </a:pPr>
            <a:r>
              <a:rPr lang="en-US" sz="2000" b="1" u="sng" dirty="0"/>
              <a:t>Garlic:</a:t>
            </a:r>
            <a:r>
              <a:rPr lang="en-US" sz="2000" dirty="0"/>
              <a:t> marketed for lowering cholesterol, cardiovascular health, prevention of cancer</a:t>
            </a:r>
          </a:p>
          <a:p>
            <a:r>
              <a:rPr lang="en-US" sz="2000" dirty="0"/>
              <a:t>May increase risk of bleed</a:t>
            </a:r>
          </a:p>
          <a:p>
            <a:r>
              <a:rPr lang="en-US" sz="2000" dirty="0"/>
              <a:t>May inhibit CYP3A4 and CYP2D6 although data is inconclusive. </a:t>
            </a:r>
          </a:p>
          <a:p>
            <a:r>
              <a:rPr lang="en-US" sz="2000" dirty="0"/>
              <a:t>Interferes with the HIV drug </a:t>
            </a:r>
            <a:r>
              <a:rPr lang="en-US" sz="2000" dirty="0" err="1"/>
              <a:t>saquinavir</a:t>
            </a:r>
            <a:r>
              <a:rPr lang="en-US" sz="2000" dirty="0"/>
              <a:t>. </a:t>
            </a:r>
          </a:p>
          <a:p>
            <a:pPr marL="0" indent="0">
              <a:buNone/>
            </a:pPr>
            <a:r>
              <a:rPr lang="en-US" sz="2000" b="1" u="sng" dirty="0"/>
              <a:t>Ginger:</a:t>
            </a:r>
            <a:r>
              <a:rPr lang="en-US" sz="2000" dirty="0"/>
              <a:t> marketed for nausea (post-surgical, motion sickness, chemo, pregnancy), osteoarthritis, rheumatoid arthritis</a:t>
            </a:r>
          </a:p>
          <a:p>
            <a:r>
              <a:rPr lang="en-US" sz="2000" dirty="0"/>
              <a:t>May increase risk of bleed and may interact with warfarin</a:t>
            </a:r>
          </a:p>
          <a:p>
            <a:pPr marL="0" indent="0">
              <a:buNone/>
            </a:pPr>
            <a:r>
              <a:rPr lang="en-US" sz="2000" b="1" u="sng" dirty="0"/>
              <a:t>Ginkgo: </a:t>
            </a:r>
            <a:r>
              <a:rPr lang="en-US" sz="2000" dirty="0"/>
              <a:t>marketed for memory health, improving blood circulation, tinnitus, others</a:t>
            </a:r>
          </a:p>
          <a:p>
            <a:r>
              <a:rPr lang="en-US" sz="2000" dirty="0"/>
              <a:t>May cause prolonged bleeding after surgery, interacts with anticoagulants</a:t>
            </a:r>
          </a:p>
          <a:p>
            <a:r>
              <a:rPr lang="en-US" sz="2000" dirty="0"/>
              <a:t>May cause prolonged sedation with anesthesia</a:t>
            </a:r>
          </a:p>
          <a:p>
            <a:r>
              <a:rPr lang="en-US" sz="2000" dirty="0"/>
              <a:t>May interfere with the pharmacokinetics of drugs metabolized by CYP2C19 (ex: citalopram, voriconazole) or CYP3A4 (ex: vincristine, many tyrosine kinase inhibitors, simvastatin)</a:t>
            </a:r>
          </a:p>
        </p:txBody>
      </p:sp>
    </p:spTree>
    <p:extLst>
      <p:ext uri="{BB962C8B-B14F-4D97-AF65-F5344CB8AC3E}">
        <p14:creationId xmlns:p14="http://schemas.microsoft.com/office/powerpoint/2010/main" val="612923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85057"/>
            <a:ext cx="11658600" cy="588027"/>
          </a:xfrm>
        </p:spPr>
        <p:txBody>
          <a:bodyPr>
            <a:normAutofit fontScale="90000"/>
          </a:bodyPr>
          <a:lstStyle/>
          <a:p>
            <a:r>
              <a:rPr lang="en-US" dirty="0"/>
              <a:t>Common Herbal Therapies</a:t>
            </a:r>
          </a:p>
        </p:txBody>
      </p:sp>
      <p:sp>
        <p:nvSpPr>
          <p:cNvPr id="3" name="Content Placeholder 2"/>
          <p:cNvSpPr>
            <a:spLocks noGrp="1"/>
          </p:cNvSpPr>
          <p:nvPr>
            <p:ph idx="1"/>
          </p:nvPr>
        </p:nvSpPr>
        <p:spPr>
          <a:xfrm>
            <a:off x="402770" y="1099456"/>
            <a:ext cx="11375573" cy="5551715"/>
          </a:xfrm>
        </p:spPr>
        <p:txBody>
          <a:bodyPr>
            <a:normAutofit fontScale="92500" lnSpcReduction="10000"/>
          </a:bodyPr>
          <a:lstStyle/>
          <a:p>
            <a:pPr marL="0" indent="0">
              <a:buNone/>
            </a:pPr>
            <a:r>
              <a:rPr lang="en-US" sz="2400" b="1" u="sng" dirty="0"/>
              <a:t>Green tea:</a:t>
            </a:r>
            <a:r>
              <a:rPr lang="en-US" sz="2400" dirty="0"/>
              <a:t> antioxidant; marketed for prevention of cancer, cardiovascular disease, weight loss, skin protectant and overall health</a:t>
            </a:r>
          </a:p>
          <a:p>
            <a:r>
              <a:rPr lang="en-US" sz="2400" dirty="0"/>
              <a:t>Decreases effectiveness of bortezomib</a:t>
            </a:r>
          </a:p>
          <a:p>
            <a:r>
              <a:rPr lang="en-US" sz="2400" dirty="0"/>
              <a:t>Contains caffeine- can cause insomnia, anxiety</a:t>
            </a:r>
          </a:p>
          <a:p>
            <a:r>
              <a:rPr lang="en-US" sz="2400" dirty="0"/>
              <a:t>Contains vitamin K (small amount)- may decrease warfarin effectiveness</a:t>
            </a:r>
          </a:p>
          <a:p>
            <a:pPr marL="0" indent="0">
              <a:buNone/>
            </a:pPr>
            <a:r>
              <a:rPr lang="en-US" sz="2400" b="1" u="sng" dirty="0"/>
              <a:t>Saw palmetto:</a:t>
            </a:r>
            <a:r>
              <a:rPr lang="en-US" sz="2400" dirty="0"/>
              <a:t> marketed for BPH, prostatitis, prostate cancer</a:t>
            </a:r>
          </a:p>
          <a:p>
            <a:r>
              <a:rPr lang="en-US" sz="2400" dirty="0"/>
              <a:t>Hormonal activity of saw palmetto could theoretically interfere with oral contraceptives and hormone therapy</a:t>
            </a:r>
          </a:p>
          <a:p>
            <a:pPr marL="0" indent="0">
              <a:buNone/>
            </a:pPr>
            <a:r>
              <a:rPr lang="en-US" sz="2400" b="1" u="sng" dirty="0"/>
              <a:t>Soy:</a:t>
            </a:r>
            <a:r>
              <a:rPr lang="en-US" sz="2400" dirty="0"/>
              <a:t> contains isoflavones which affects the body similar to estrogen; marketed for relief of post-menopausal symptoms</a:t>
            </a:r>
          </a:p>
          <a:p>
            <a:r>
              <a:rPr lang="en-US" sz="2400" dirty="0"/>
              <a:t>Long-term use of soy isoflavone supplements might increase the risk of endometrial hyperplasia (may lead to cancer)</a:t>
            </a:r>
          </a:p>
          <a:p>
            <a:r>
              <a:rPr lang="en-US" sz="2400" dirty="0"/>
              <a:t>Competes with estrogen and tamoxifen for binding sites</a:t>
            </a:r>
          </a:p>
          <a:p>
            <a:r>
              <a:rPr lang="en-US" sz="2400" dirty="0"/>
              <a:t>May stimulate tumor growth in estrogen receptor positive cancers (breast, endometrial)</a:t>
            </a:r>
          </a:p>
          <a:p>
            <a:r>
              <a:rPr lang="en-US" sz="2400" dirty="0"/>
              <a:t>May alter thyroid function in iodine deficient patients. </a:t>
            </a:r>
          </a:p>
          <a:p>
            <a:endParaRPr lang="en-US" sz="2800" dirty="0"/>
          </a:p>
        </p:txBody>
      </p:sp>
    </p:spTree>
    <p:extLst>
      <p:ext uri="{BB962C8B-B14F-4D97-AF65-F5344CB8AC3E}">
        <p14:creationId xmlns:p14="http://schemas.microsoft.com/office/powerpoint/2010/main" val="24263873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9714" y="283029"/>
            <a:ext cx="11212286" cy="490055"/>
          </a:xfrm>
        </p:spPr>
        <p:txBody>
          <a:bodyPr>
            <a:normAutofit fontScale="90000"/>
          </a:bodyPr>
          <a:lstStyle/>
          <a:p>
            <a:r>
              <a:rPr lang="en-US" dirty="0"/>
              <a:t>Common Herbal Therapies</a:t>
            </a:r>
          </a:p>
        </p:txBody>
      </p:sp>
      <p:sp>
        <p:nvSpPr>
          <p:cNvPr id="3" name="Content Placeholder 2"/>
          <p:cNvSpPr>
            <a:spLocks noGrp="1"/>
          </p:cNvSpPr>
          <p:nvPr>
            <p:ph idx="1"/>
          </p:nvPr>
        </p:nvSpPr>
        <p:spPr>
          <a:xfrm>
            <a:off x="598714" y="1055914"/>
            <a:ext cx="10820400" cy="5344886"/>
          </a:xfrm>
        </p:spPr>
        <p:txBody>
          <a:bodyPr>
            <a:noAutofit/>
          </a:bodyPr>
          <a:lstStyle/>
          <a:p>
            <a:pPr marL="0" indent="0">
              <a:buNone/>
            </a:pPr>
            <a:r>
              <a:rPr lang="en-US" sz="2000" b="1" u="sng" dirty="0"/>
              <a:t>St. John’s wort:</a:t>
            </a:r>
            <a:r>
              <a:rPr lang="en-US" sz="2000" dirty="0"/>
              <a:t> marketed for depression, anxiety, sleep disorders</a:t>
            </a:r>
          </a:p>
          <a:p>
            <a:r>
              <a:rPr lang="en-US" sz="2000" dirty="0"/>
              <a:t>Potent inducer of CYP1A2 CYP2B6 CYP2C9,CYP2C19, and CYP3A4, inducer of P-glycoprotein</a:t>
            </a:r>
          </a:p>
          <a:p>
            <a:r>
              <a:rPr lang="en-US" sz="2000" dirty="0"/>
              <a:t>Inhibitor of CYP1A2, CYP2C9, CYP2C19, CYP2D6, and CYP3A4</a:t>
            </a:r>
          </a:p>
          <a:p>
            <a:r>
              <a:rPr lang="en-US" sz="2000" dirty="0"/>
              <a:t>May increase the effects of anesthesia</a:t>
            </a:r>
          </a:p>
          <a:p>
            <a:r>
              <a:rPr lang="en-US" sz="2000" dirty="0"/>
              <a:t>Lots of drug interactions: tamoxifen, cyclophosphamide, vinka alkaloids, many tyrosine kinase inhibitors, doxorubicin, warfarin, oral contraceptives, seizure medication, HIV medications, cyclosporine</a:t>
            </a:r>
          </a:p>
          <a:p>
            <a:r>
              <a:rPr lang="en-US" sz="2000" dirty="0"/>
              <a:t>Avoid with all antineoplastic drugs and anti-depressants</a:t>
            </a:r>
          </a:p>
          <a:p>
            <a:r>
              <a:rPr lang="en-US" sz="2000" dirty="0"/>
              <a:t>May cause photosensitivity</a:t>
            </a:r>
          </a:p>
          <a:p>
            <a:pPr marL="0" indent="0">
              <a:buNone/>
            </a:pPr>
            <a:r>
              <a:rPr lang="en-US" sz="2000" b="1" u="sng" dirty="0"/>
              <a:t>Valerian:</a:t>
            </a:r>
            <a:r>
              <a:rPr lang="en-US" sz="2000" dirty="0"/>
              <a:t> marketed for insomnia, anxiety, headache, depression, irregular heartbeat</a:t>
            </a:r>
          </a:p>
          <a:p>
            <a:r>
              <a:rPr lang="en-US" sz="2000" dirty="0"/>
              <a:t>Weak inhibitor of CYP2C9, and CYP2C19; possible interactions (ex: tamoxifen, cyclophosphamide)</a:t>
            </a:r>
          </a:p>
          <a:p>
            <a:r>
              <a:rPr lang="en-US" sz="2000" dirty="0"/>
              <a:t>May increase the effects of anesthesia</a:t>
            </a:r>
          </a:p>
          <a:p>
            <a:r>
              <a:rPr lang="en-US" sz="2000" dirty="0"/>
              <a:t>May cause cardiac arrhythmia</a:t>
            </a:r>
          </a:p>
          <a:p>
            <a:r>
              <a:rPr lang="en-US" sz="2000" dirty="0"/>
              <a:t>Avoid alcohol or sedatives-may cause drowsiness. </a:t>
            </a:r>
          </a:p>
          <a:p>
            <a:pPr marL="0" indent="0">
              <a:buNone/>
            </a:pPr>
            <a:endParaRPr lang="en-US" sz="2000" dirty="0"/>
          </a:p>
        </p:txBody>
      </p:sp>
    </p:spTree>
    <p:extLst>
      <p:ext uri="{BB962C8B-B14F-4D97-AF65-F5344CB8AC3E}">
        <p14:creationId xmlns:p14="http://schemas.microsoft.com/office/powerpoint/2010/main" val="33194793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2061371" cy="1055913"/>
          </a:xfrm>
        </p:spPr>
        <p:txBody>
          <a:bodyPr/>
          <a:lstStyle/>
          <a:p>
            <a:r>
              <a:rPr lang="en-US" dirty="0"/>
              <a:t>Practice Question</a:t>
            </a:r>
          </a:p>
        </p:txBody>
      </p:sp>
      <p:sp>
        <p:nvSpPr>
          <p:cNvPr id="3" name="Content Placeholder 2"/>
          <p:cNvSpPr>
            <a:spLocks noGrp="1"/>
          </p:cNvSpPr>
          <p:nvPr>
            <p:ph idx="1"/>
          </p:nvPr>
        </p:nvSpPr>
        <p:spPr>
          <a:xfrm>
            <a:off x="402770" y="1295400"/>
            <a:ext cx="11789229" cy="4528457"/>
          </a:xfrm>
        </p:spPr>
        <p:txBody>
          <a:bodyPr/>
          <a:lstStyle/>
          <a:p>
            <a:pPr marL="0" indent="0">
              <a:buNone/>
            </a:pPr>
            <a:r>
              <a:rPr lang="en-US" sz="3600" dirty="0"/>
              <a:t>Polypharmacy is….</a:t>
            </a:r>
          </a:p>
          <a:p>
            <a:pPr marL="0" indent="0">
              <a:buNone/>
            </a:pPr>
            <a:endParaRPr lang="en-US" dirty="0"/>
          </a:p>
          <a:p>
            <a:pPr marL="514350" indent="-514350">
              <a:buAutoNum type="alphaLcParenR"/>
            </a:pPr>
            <a:r>
              <a:rPr lang="en-US" sz="2600" dirty="0">
                <a:ea typeface="Times New Roman" panose="02020603050405020304" pitchFamily="18" charset="0"/>
              </a:rPr>
              <a:t>A condition of taking medications, more than are necessary or clinically indicated </a:t>
            </a:r>
          </a:p>
          <a:p>
            <a:pPr marL="514350" indent="-514350">
              <a:buAutoNum type="alphaLcParenR"/>
            </a:pPr>
            <a:r>
              <a:rPr lang="en-US" sz="2600" dirty="0"/>
              <a:t>Relying on too many medications to treat a chronic illness</a:t>
            </a:r>
          </a:p>
          <a:p>
            <a:pPr marL="514350" indent="-514350">
              <a:buAutoNum type="alphaLcParenR"/>
            </a:pPr>
            <a:r>
              <a:rPr lang="en-US" sz="2600" dirty="0"/>
              <a:t>A condition of using multiple pharmacies to fill prescriptions </a:t>
            </a:r>
          </a:p>
          <a:p>
            <a:pPr marL="514350" indent="-514350">
              <a:buAutoNum type="alphaLcParenR"/>
            </a:pPr>
            <a:r>
              <a:rPr lang="en-US" sz="2600" dirty="0"/>
              <a:t>Taking too many unregulated herbal remedies and supplies </a:t>
            </a:r>
          </a:p>
        </p:txBody>
      </p:sp>
    </p:spTree>
    <p:extLst>
      <p:ext uri="{BB962C8B-B14F-4D97-AF65-F5344CB8AC3E}">
        <p14:creationId xmlns:p14="http://schemas.microsoft.com/office/powerpoint/2010/main" val="29992054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2061371" cy="1055913"/>
          </a:xfrm>
        </p:spPr>
        <p:txBody>
          <a:bodyPr/>
          <a:lstStyle/>
          <a:p>
            <a:r>
              <a:rPr lang="en-US" dirty="0"/>
              <a:t>Answer</a:t>
            </a:r>
          </a:p>
        </p:txBody>
      </p:sp>
      <p:sp>
        <p:nvSpPr>
          <p:cNvPr id="3" name="Content Placeholder 2"/>
          <p:cNvSpPr>
            <a:spLocks noGrp="1"/>
          </p:cNvSpPr>
          <p:nvPr>
            <p:ph idx="1"/>
          </p:nvPr>
        </p:nvSpPr>
        <p:spPr>
          <a:xfrm>
            <a:off x="609600" y="1349828"/>
            <a:ext cx="11201400" cy="4931229"/>
          </a:xfrm>
        </p:spPr>
        <p:txBody>
          <a:bodyPr/>
          <a:lstStyle/>
          <a:p>
            <a:pPr marL="0" indent="0">
              <a:buNone/>
            </a:pPr>
            <a:r>
              <a:rPr lang="en-US" dirty="0"/>
              <a:t>Polypharmacy is….</a:t>
            </a:r>
          </a:p>
          <a:p>
            <a:pPr marL="0" indent="0">
              <a:buNone/>
            </a:pPr>
            <a:endParaRPr lang="en-US" dirty="0"/>
          </a:p>
          <a:p>
            <a:pPr marL="0" indent="0">
              <a:buNone/>
            </a:pPr>
            <a:r>
              <a:rPr lang="en-US" dirty="0"/>
              <a:t>Answer: </a:t>
            </a:r>
          </a:p>
          <a:p>
            <a:pPr marL="457200" indent="-457200">
              <a:buAutoNum type="alphaLcParenR"/>
            </a:pPr>
            <a:r>
              <a:rPr lang="en-US" sz="2400" b="1" dirty="0"/>
              <a:t>A condition of taking medications, more than are necessary or clinically indicated </a:t>
            </a:r>
          </a:p>
          <a:p>
            <a:pPr marL="457200" indent="-457200">
              <a:buAutoNum type="alphaLcParenR"/>
            </a:pPr>
            <a:endParaRPr lang="en-US" sz="2400" dirty="0"/>
          </a:p>
          <a:p>
            <a:pPr marL="0" indent="0">
              <a:buNone/>
            </a:pPr>
            <a:r>
              <a:rPr lang="en-US" sz="2400" dirty="0"/>
              <a:t>Polypharmacy is generally defined as the concurrent use of 5 or more medications </a:t>
            </a:r>
          </a:p>
          <a:p>
            <a:pPr marL="0" indent="0">
              <a:buNone/>
            </a:pPr>
            <a:endParaRPr lang="en-US" dirty="0"/>
          </a:p>
        </p:txBody>
      </p:sp>
    </p:spTree>
    <p:extLst>
      <p:ext uri="{BB962C8B-B14F-4D97-AF65-F5344CB8AC3E}">
        <p14:creationId xmlns:p14="http://schemas.microsoft.com/office/powerpoint/2010/main" val="2396621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2061371" cy="1055913"/>
          </a:xfrm>
        </p:spPr>
        <p:txBody>
          <a:bodyPr/>
          <a:lstStyle/>
          <a:p>
            <a:r>
              <a:rPr lang="en-US" dirty="0"/>
              <a:t>Practice Question</a:t>
            </a:r>
          </a:p>
        </p:txBody>
      </p:sp>
      <p:sp>
        <p:nvSpPr>
          <p:cNvPr id="3" name="Content Placeholder 2"/>
          <p:cNvSpPr>
            <a:spLocks noGrp="1"/>
          </p:cNvSpPr>
          <p:nvPr>
            <p:ph idx="1"/>
          </p:nvPr>
        </p:nvSpPr>
        <p:spPr>
          <a:xfrm>
            <a:off x="402771" y="1186542"/>
            <a:ext cx="11103430" cy="5029201"/>
          </a:xfrm>
        </p:spPr>
        <p:txBody>
          <a:bodyPr>
            <a:normAutofit/>
          </a:bodyPr>
          <a:lstStyle/>
          <a:p>
            <a:pPr marL="0" indent="0">
              <a:buNone/>
            </a:pPr>
            <a:r>
              <a:rPr lang="en-US" sz="3600" dirty="0"/>
              <a:t>One of the principles of complementary herbal therapies is that the patient becomes:</a:t>
            </a:r>
          </a:p>
          <a:p>
            <a:pPr marL="0" indent="0">
              <a:buNone/>
            </a:pPr>
            <a:endParaRPr lang="en-US" sz="3600" dirty="0"/>
          </a:p>
          <a:p>
            <a:pPr marL="742950" indent="-742950">
              <a:buAutoNum type="alphaLcParenR"/>
            </a:pPr>
            <a:r>
              <a:rPr lang="en-US" sz="2400" dirty="0"/>
              <a:t>Submissive to the practitioner </a:t>
            </a:r>
          </a:p>
          <a:p>
            <a:pPr marL="742950" indent="-742950">
              <a:buAutoNum type="alphaLcParenR"/>
            </a:pPr>
            <a:r>
              <a:rPr lang="en-US" sz="2400" dirty="0"/>
              <a:t>Actively involved in the treatment </a:t>
            </a:r>
          </a:p>
          <a:p>
            <a:pPr marL="742950" indent="-742950">
              <a:buAutoNum type="alphaLcParenR"/>
            </a:pPr>
            <a:r>
              <a:rPr lang="en-US" sz="2400" dirty="0"/>
              <a:t>Less competent in his or her own care </a:t>
            </a:r>
          </a:p>
          <a:p>
            <a:pPr marL="742950" indent="-742950">
              <a:buAutoNum type="alphaLcParenR"/>
            </a:pPr>
            <a:r>
              <a:rPr lang="en-US" sz="2400" dirty="0"/>
              <a:t>A total believer in what is being taught </a:t>
            </a:r>
          </a:p>
        </p:txBody>
      </p:sp>
    </p:spTree>
    <p:extLst>
      <p:ext uri="{BB962C8B-B14F-4D97-AF65-F5344CB8AC3E}">
        <p14:creationId xmlns:p14="http://schemas.microsoft.com/office/powerpoint/2010/main" val="12394088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2061371" cy="1055913"/>
          </a:xfrm>
        </p:spPr>
        <p:txBody>
          <a:bodyPr/>
          <a:lstStyle/>
          <a:p>
            <a:r>
              <a:rPr lang="en-US" dirty="0"/>
              <a:t>Answer</a:t>
            </a:r>
          </a:p>
        </p:txBody>
      </p:sp>
      <p:sp>
        <p:nvSpPr>
          <p:cNvPr id="3" name="Content Placeholder 2"/>
          <p:cNvSpPr>
            <a:spLocks noGrp="1"/>
          </p:cNvSpPr>
          <p:nvPr>
            <p:ph idx="1"/>
          </p:nvPr>
        </p:nvSpPr>
        <p:spPr>
          <a:xfrm>
            <a:off x="359228" y="1132114"/>
            <a:ext cx="11201401" cy="4942115"/>
          </a:xfrm>
        </p:spPr>
        <p:txBody>
          <a:bodyPr/>
          <a:lstStyle/>
          <a:p>
            <a:pPr marL="0" indent="0">
              <a:buNone/>
            </a:pPr>
            <a:r>
              <a:rPr lang="en-US" dirty="0"/>
              <a:t>One of the principles of complementary herbal therapies is that the patient becomes:</a:t>
            </a:r>
          </a:p>
          <a:p>
            <a:pPr marL="0" indent="0">
              <a:buNone/>
            </a:pPr>
            <a:endParaRPr lang="en-US" dirty="0"/>
          </a:p>
          <a:p>
            <a:pPr marL="0" indent="0">
              <a:buNone/>
            </a:pPr>
            <a:r>
              <a:rPr lang="en-US" dirty="0"/>
              <a:t>Answer: </a:t>
            </a:r>
          </a:p>
          <a:p>
            <a:pPr marL="0" indent="0">
              <a:buNone/>
            </a:pPr>
            <a:r>
              <a:rPr lang="en-US" sz="2400" b="1" dirty="0"/>
              <a:t>b) Actively involved in the treatment </a:t>
            </a:r>
          </a:p>
          <a:p>
            <a:pPr marL="0" indent="0">
              <a:buNone/>
            </a:pPr>
            <a:endParaRPr lang="en-US" sz="2400" dirty="0"/>
          </a:p>
          <a:p>
            <a:pPr marL="0" indent="0">
              <a:buNone/>
            </a:pPr>
            <a:r>
              <a:rPr lang="en-US" sz="2400" dirty="0"/>
              <a:t>Complementary therapies build on the holistic perspective of patient care and include the patient in care decisions. Other options are counter to the basic premise of active patient involvement in his or her care </a:t>
            </a:r>
          </a:p>
        </p:txBody>
      </p:sp>
    </p:spTree>
    <p:extLst>
      <p:ext uri="{BB962C8B-B14F-4D97-AF65-F5344CB8AC3E}">
        <p14:creationId xmlns:p14="http://schemas.microsoft.com/office/powerpoint/2010/main" val="448964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829" y="315686"/>
            <a:ext cx="10450286" cy="674914"/>
          </a:xfrm>
        </p:spPr>
        <p:txBody>
          <a:bodyPr>
            <a:normAutofit fontScale="90000"/>
          </a:bodyPr>
          <a:lstStyle/>
          <a:p>
            <a:r>
              <a:rPr lang="en-US" dirty="0"/>
              <a:t>Definitions</a:t>
            </a:r>
          </a:p>
        </p:txBody>
      </p:sp>
      <p:sp>
        <p:nvSpPr>
          <p:cNvPr id="3" name="Content Placeholder 2"/>
          <p:cNvSpPr>
            <a:spLocks noGrp="1"/>
          </p:cNvSpPr>
          <p:nvPr>
            <p:ph idx="1"/>
          </p:nvPr>
        </p:nvSpPr>
        <p:spPr>
          <a:xfrm>
            <a:off x="587829" y="1055914"/>
            <a:ext cx="10722428" cy="5486400"/>
          </a:xfrm>
        </p:spPr>
        <p:txBody>
          <a:bodyPr>
            <a:noAutofit/>
          </a:bodyPr>
          <a:lstStyle/>
          <a:p>
            <a:r>
              <a:rPr lang="en-US" sz="2200" u="sng" dirty="0"/>
              <a:t>Bioavailability</a:t>
            </a:r>
            <a:r>
              <a:rPr lang="en-US" sz="2200" dirty="0"/>
              <a:t>: the extent to which a drug becomes completely available to its intended biological destination(s). </a:t>
            </a:r>
          </a:p>
          <a:p>
            <a:pPr marL="0" indent="0">
              <a:buNone/>
            </a:pPr>
            <a:r>
              <a:rPr lang="en-US" sz="2200" dirty="0"/>
              <a:t>e.g., Bioavailability of cephalexin is about 90%. Higher bioavailability = less side effects</a:t>
            </a:r>
          </a:p>
          <a:p>
            <a:r>
              <a:rPr lang="en-US" sz="2200" u="sng" dirty="0"/>
              <a:t>Volume of distribution (Vd)</a:t>
            </a:r>
            <a:r>
              <a:rPr lang="en-US" sz="2200" dirty="0"/>
              <a:t>: drug’s propensity to either remain in the plasma or redistribute to other tissue compartments. Ratio of total amount of drug in the body to the plasma concentration of the drug at a given time. </a:t>
            </a:r>
          </a:p>
          <a:p>
            <a:r>
              <a:rPr lang="en-US" sz="2200" u="sng" dirty="0"/>
              <a:t>Half life</a:t>
            </a:r>
            <a:r>
              <a:rPr lang="en-US" sz="2200" dirty="0"/>
              <a:t> (t</a:t>
            </a:r>
            <a:r>
              <a:rPr lang="en-US" sz="2200" baseline="-25000" dirty="0"/>
              <a:t>1/2</a:t>
            </a:r>
            <a:r>
              <a:rPr lang="en-US" sz="2200" dirty="0"/>
              <a:t> ) = time required for the drug plasma concentration to decrease by 50% </a:t>
            </a:r>
          </a:p>
          <a:p>
            <a:pPr marL="0" indent="0">
              <a:buNone/>
            </a:pPr>
            <a:endParaRPr lang="en-US" sz="2200" dirty="0"/>
          </a:p>
          <a:p>
            <a:r>
              <a:rPr lang="en-US" sz="2200" dirty="0"/>
              <a:t> </a:t>
            </a:r>
            <a:r>
              <a:rPr lang="en-US" sz="2200" dirty="0" err="1"/>
              <a:t>Vd</a:t>
            </a:r>
            <a:r>
              <a:rPr lang="en-US" sz="2200" dirty="0"/>
              <a:t> =drug with  propensity to leave the plasma= more distribution to other tissues =   drug dose required to achieve plasma concentration= longer time for plasma concentration to decrease= longer t</a:t>
            </a:r>
            <a:r>
              <a:rPr lang="en-US" sz="2200" baseline="-25000" dirty="0"/>
              <a:t>1/2</a:t>
            </a:r>
            <a:r>
              <a:rPr lang="en-US" sz="2200" dirty="0"/>
              <a:t> </a:t>
            </a:r>
          </a:p>
          <a:p>
            <a:r>
              <a:rPr lang="en-US" sz="2200" dirty="0"/>
              <a:t>Low Vd: lower dose of a drug is required to achieve a given plasma concentration (less distribution to other tissues; shorter half life)</a:t>
            </a:r>
          </a:p>
          <a:p>
            <a:pPr marL="0" indent="0">
              <a:buNone/>
            </a:pPr>
            <a:endParaRPr lang="en-US" sz="2200" u="sng" dirty="0"/>
          </a:p>
        </p:txBody>
      </p:sp>
      <p:sp>
        <p:nvSpPr>
          <p:cNvPr id="4" name="Arrow: Up 3">
            <a:extLst>
              <a:ext uri="{FF2B5EF4-FFF2-40B4-BE49-F238E27FC236}">
                <a16:creationId xmlns:a16="http://schemas.microsoft.com/office/drawing/2014/main" id="{DCF9D109-873D-E4C6-2603-76AF7FB6DE51}"/>
              </a:ext>
            </a:extLst>
          </p:cNvPr>
          <p:cNvSpPr/>
          <p:nvPr/>
        </p:nvSpPr>
        <p:spPr>
          <a:xfrm>
            <a:off x="881743" y="4177293"/>
            <a:ext cx="56445" cy="237066"/>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Up 4">
            <a:extLst>
              <a:ext uri="{FF2B5EF4-FFF2-40B4-BE49-F238E27FC236}">
                <a16:creationId xmlns:a16="http://schemas.microsoft.com/office/drawing/2014/main" id="{F415B9DA-B803-173D-D66E-53CAD7BC541E}"/>
              </a:ext>
            </a:extLst>
          </p:cNvPr>
          <p:cNvSpPr/>
          <p:nvPr/>
        </p:nvSpPr>
        <p:spPr>
          <a:xfrm>
            <a:off x="10453510" y="4177293"/>
            <a:ext cx="56445" cy="237066"/>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Up 5">
            <a:extLst>
              <a:ext uri="{FF2B5EF4-FFF2-40B4-BE49-F238E27FC236}">
                <a16:creationId xmlns:a16="http://schemas.microsoft.com/office/drawing/2014/main" id="{32CB6C08-9AC6-CE36-8789-6D35EC1C0F39}"/>
              </a:ext>
            </a:extLst>
          </p:cNvPr>
          <p:cNvSpPr/>
          <p:nvPr/>
        </p:nvSpPr>
        <p:spPr>
          <a:xfrm>
            <a:off x="2597653" y="4177293"/>
            <a:ext cx="56445" cy="237066"/>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8045321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773083"/>
          </a:xfrm>
        </p:spPr>
        <p:txBody>
          <a:bodyPr/>
          <a:lstStyle/>
          <a:p>
            <a:r>
              <a:rPr lang="en-US" dirty="0"/>
              <a:t>References</a:t>
            </a:r>
          </a:p>
        </p:txBody>
      </p:sp>
      <p:sp>
        <p:nvSpPr>
          <p:cNvPr id="3" name="Content Placeholder 2"/>
          <p:cNvSpPr>
            <a:spLocks noGrp="1"/>
          </p:cNvSpPr>
          <p:nvPr>
            <p:ph idx="1"/>
          </p:nvPr>
        </p:nvSpPr>
        <p:spPr>
          <a:xfrm>
            <a:off x="0" y="847899"/>
            <a:ext cx="12192000" cy="6084916"/>
          </a:xfrm>
        </p:spPr>
        <p:txBody>
          <a:bodyPr>
            <a:normAutofit/>
          </a:bodyPr>
          <a:lstStyle/>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Mansoor A, Mahabadi N. Volume of Distribution. [Updated 2020 Jul 27]. In: StatPearls [Internet]. Treasure Island (FL): StatPearls Publishing; 2020 Jan-</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Cascorbi I. Drug interactions–principles, examples and clinical consequences. Dtsch Arztebl Int. 2012;109:546–555</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Chioukh, Rym, et al. "Proton Pump Inhibitors Inhibit Methotrexate Transport By Renal Basolateral Organic Anion Transporter HOAT3." Drug Metabolism and Disposition: the Biological Fate of Chemicals, vol. 42, no. 12, 2014, pp. 2041-8.</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Bushra R, Aslam N, Khan AY. Food-drug interactions. Oman Med J. 2011;26(2):77-83. doi:10.5001/omj.2011.21</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Mangoni A. A., Jackson S. H. (2004). Age-related changes in pharmacokinetics and pharmacodynamics: basic principles and practical applications. Br. J. Clin. Pharmacol. 57 (1), 6–14.</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Lahner E, Annibale B, Delle Fave G. Systematic review: impaired drug absorption related to the co-administration of antisecretory therapy. 2009.</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Firth M, Prather CM. Gastrointestinal motility problems in the elderly patient. Gastroenterology. 2002;122(6):1688-1700</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Gavhane YN, Yadav AV. Loss of orally administered drugs in GI tract. Saudi Pharmaceutical Journal (2012) 20, 331-344</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Hughes SG. Prescribing for the elderly patient: why do we need to exercise caution? Br J Clin Pharmacol. 1998;46(6):531-3</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Biston P, Aldecoa C, Devriendt J, et al. Outcome of elderly patients with circulatory failure. Intensive Care Med. 2014;40(1):50-56</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“Drug prescribing for older adults” UpToDate 2020. Accessed 9/9/2020.</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American Geriatrics Society 2019 Updated AGS Beers Criteria for Potentially Inappropriate Medication Use in Older Adults. J Am Geriatr Soc. 2019</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Prudkin, L., Tang, X. &amp; Wistuba, I. I. Germ-line and somatic presentations of the EGFR T790M mutation in lung cancer. J.Thorac. Oncol.4, 139–141 (2009).</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Clinical Pharmacogenomics Implementation Consortium https://cpicpgx.org/ Accessed 9/2/2020</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“Complementary and Alternative Medicine” </a:t>
            </a:r>
            <a:r>
              <a:rPr lang="en-US"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www.cancer.gov</a:t>
            </a:r>
            <a:r>
              <a:rPr lang="en-US" sz="1100" dirty="0">
                <a:latin typeface="Calibri" panose="020F0502020204030204" pitchFamily="34" charset="0"/>
                <a:ea typeface="Calibri" panose="020F0502020204030204" pitchFamily="34" charset="0"/>
                <a:cs typeface="Times New Roman" panose="02020603050405020304" pitchFamily="18" charset="0"/>
              </a:rPr>
              <a:t> 2022. Accessed 2/10/2022</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“Overview of herbal medicine and dietary supplements” </a:t>
            </a:r>
            <a:r>
              <a:rPr lang="en-US" sz="1100" dirty="0" err="1">
                <a:latin typeface="Calibri" panose="020F0502020204030204" pitchFamily="34" charset="0"/>
                <a:ea typeface="Calibri" panose="020F0502020204030204" pitchFamily="34" charset="0"/>
                <a:cs typeface="Times New Roman" panose="02020603050405020304" pitchFamily="18" charset="0"/>
              </a:rPr>
              <a:t>UpToDate</a:t>
            </a:r>
            <a:r>
              <a:rPr lang="en-US" sz="1100" dirty="0">
                <a:latin typeface="Calibri" panose="020F0502020204030204" pitchFamily="34" charset="0"/>
                <a:ea typeface="Calibri" panose="020F0502020204030204" pitchFamily="34" charset="0"/>
                <a:cs typeface="Times New Roman" panose="02020603050405020304" pitchFamily="18" charset="0"/>
              </a:rPr>
              <a:t> 2022. Accessed 2/10/2022</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“What to know about herbs and surgery” ww.urmc.rochester.edu 2020. Accessed 9/10/20</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“Herbal and Dietary Supplements and Anesthesia” </a:t>
            </a:r>
            <a:r>
              <a:rPr lang="en-US"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www.asahq.org</a:t>
            </a:r>
            <a:r>
              <a:rPr lang="en-US" sz="1100" dirty="0">
                <a:latin typeface="Calibri" panose="020F0502020204030204" pitchFamily="34" charset="0"/>
                <a:ea typeface="Calibri" panose="020F0502020204030204" pitchFamily="34" charset="0"/>
                <a:cs typeface="Times New Roman" panose="02020603050405020304" pitchFamily="18" charset="0"/>
              </a:rPr>
              <a:t> 2020 Accessed 9/10/20</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Sparreboom A, Cox MC, Acharya MR, Figg WD. Herbal remedies in the United States: potential adverse interactions with anticancer agents. J Clin Oncol. 2004;22(12):2489-2503.</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“Preventive treatment of migraines in adults” UpToDate 2020. Accessed 9/10/2020</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Vaes LP, Chyka PA. Interactions of warfarin with garlic, ginger, ginkgo, or ginseng: nature of the evidence. Ann Pharmacother. 2000;34(12):1478-1482</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Golden EB, Lam PY, Kardosh A, et al. Green tea polyphenols block the anticancer effects of bortezomib and other boronic acid-based proteasome inhibitors. Blood. 2009;113(23):5927-5937.</a:t>
            </a:r>
          </a:p>
          <a:p>
            <a:pPr marL="342900" marR="0" lvl="0" indent="-342900">
              <a:lnSpc>
                <a:spcPct val="107000"/>
              </a:lnSpc>
              <a:spcBef>
                <a:spcPts val="0"/>
              </a:spcBef>
              <a:spcAft>
                <a:spcPts val="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“Clinical use of saw palmetto” UpToDate 2020. Accessed 9/10/2020</a:t>
            </a:r>
          </a:p>
          <a:p>
            <a:pPr marL="342900" marR="0" lvl="0" indent="-342900">
              <a:lnSpc>
                <a:spcPct val="107000"/>
              </a:lnSpc>
              <a:spcBef>
                <a:spcPts val="0"/>
              </a:spcBef>
              <a:spcAft>
                <a:spcPts val="800"/>
              </a:spcAft>
              <a:buFont typeface="+mj-lt"/>
              <a:buAutoNum type="arabicParenR"/>
            </a:pPr>
            <a:r>
              <a:rPr lang="en-US" sz="1100" dirty="0">
                <a:latin typeface="Calibri" panose="020F0502020204030204" pitchFamily="34" charset="0"/>
                <a:ea typeface="Calibri" panose="020F0502020204030204" pitchFamily="34" charset="0"/>
                <a:cs typeface="Times New Roman" panose="02020603050405020304" pitchFamily="18" charset="0"/>
              </a:rPr>
              <a:t>“Soy” </a:t>
            </a:r>
            <a:r>
              <a:rPr lang="en-US"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rPr>
              <a:t>www.nccih.nih.gov/health/herbsatglance</a:t>
            </a:r>
            <a:r>
              <a:rPr lang="en-US" sz="1100" dirty="0">
                <a:latin typeface="Calibri" panose="020F0502020204030204" pitchFamily="34" charset="0"/>
                <a:ea typeface="Calibri" panose="020F0502020204030204" pitchFamily="34" charset="0"/>
                <a:cs typeface="Times New Roman" panose="02020603050405020304" pitchFamily="18" charset="0"/>
              </a:rPr>
              <a:t>. Accessed 2/10/2022</a:t>
            </a:r>
          </a:p>
          <a:p>
            <a:pPr marL="0" indent="0">
              <a:buNone/>
            </a:pPr>
            <a:endParaRPr lang="en-US" sz="1100" dirty="0"/>
          </a:p>
        </p:txBody>
      </p:sp>
    </p:spTree>
    <p:extLst>
      <p:ext uri="{BB962C8B-B14F-4D97-AF65-F5344CB8AC3E}">
        <p14:creationId xmlns:p14="http://schemas.microsoft.com/office/powerpoint/2010/main" val="3407101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871" y="696687"/>
            <a:ext cx="12192000" cy="773083"/>
          </a:xfrm>
        </p:spPr>
        <p:txBody>
          <a:bodyPr/>
          <a:lstStyle/>
          <a:p>
            <a:r>
              <a:rPr lang="en-US" dirty="0"/>
              <a:t>Pharmacotherapeutics</a:t>
            </a:r>
          </a:p>
        </p:txBody>
      </p:sp>
      <p:sp>
        <p:nvSpPr>
          <p:cNvPr id="3" name="Content Placeholder 2"/>
          <p:cNvSpPr>
            <a:spLocks noGrp="1"/>
          </p:cNvSpPr>
          <p:nvPr>
            <p:ph idx="1"/>
          </p:nvPr>
        </p:nvSpPr>
        <p:spPr>
          <a:xfrm>
            <a:off x="772886" y="1285756"/>
            <a:ext cx="9394371" cy="4919101"/>
          </a:xfrm>
        </p:spPr>
        <p:txBody>
          <a:bodyPr/>
          <a:lstStyle/>
          <a:p>
            <a:endParaRPr lang="en-US" dirty="0"/>
          </a:p>
          <a:p>
            <a:pPr marL="0" indent="0">
              <a:buNone/>
            </a:pPr>
            <a:r>
              <a:rPr lang="en-US" sz="3600" dirty="0"/>
              <a:t>Nurses play an important role</a:t>
            </a:r>
          </a:p>
          <a:p>
            <a:pPr marL="0" indent="0">
              <a:buNone/>
            </a:pPr>
            <a:endParaRPr lang="en-US" dirty="0"/>
          </a:p>
          <a:p>
            <a:pPr lvl="1"/>
            <a:r>
              <a:rPr lang="en-US" sz="2800" dirty="0"/>
              <a:t>Drug administration </a:t>
            </a:r>
          </a:p>
          <a:p>
            <a:pPr marL="457200" lvl="1" indent="0">
              <a:buNone/>
            </a:pPr>
            <a:endParaRPr lang="en-US" dirty="0"/>
          </a:p>
          <a:p>
            <a:pPr lvl="1"/>
            <a:r>
              <a:rPr lang="en-US" sz="2800" dirty="0"/>
              <a:t>Providing drug information to patients</a:t>
            </a:r>
          </a:p>
          <a:p>
            <a:pPr marL="457200" lvl="1" indent="0">
              <a:buNone/>
            </a:pPr>
            <a:endParaRPr lang="en-US" sz="2800" dirty="0"/>
          </a:p>
          <a:p>
            <a:pPr lvl="1"/>
            <a:r>
              <a:rPr lang="en-US" sz="2800" dirty="0"/>
              <a:t>Monitoring and identifying side effects/adverse drug events and managing them</a:t>
            </a:r>
          </a:p>
          <a:p>
            <a:pPr lvl="1"/>
            <a:endParaRPr lang="en-US" sz="2800" dirty="0"/>
          </a:p>
          <a:p>
            <a:pPr lvl="1"/>
            <a:endParaRPr lang="en-US" dirty="0"/>
          </a:p>
          <a:p>
            <a:pPr lvl="1"/>
            <a:endParaRPr lang="en-US" dirty="0"/>
          </a:p>
          <a:p>
            <a:pPr marL="457200" lvl="1" indent="0">
              <a:buNone/>
            </a:pPr>
            <a:endParaRPr lang="en-US"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9786" y="2058839"/>
            <a:ext cx="3980214" cy="2657540"/>
          </a:xfrm>
          <a:prstGeom prst="rect">
            <a:avLst/>
          </a:prstGeom>
        </p:spPr>
      </p:pic>
    </p:spTree>
    <p:extLst>
      <p:ext uri="{BB962C8B-B14F-4D97-AF65-F5344CB8AC3E}">
        <p14:creationId xmlns:p14="http://schemas.microsoft.com/office/powerpoint/2010/main" val="415866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514" y="195944"/>
            <a:ext cx="12192000" cy="773083"/>
          </a:xfrm>
        </p:spPr>
        <p:txBody>
          <a:bodyPr>
            <a:normAutofit/>
          </a:bodyPr>
          <a:lstStyle/>
          <a:p>
            <a:r>
              <a:rPr lang="en-US" dirty="0"/>
              <a:t>Eight rights of drug administration</a:t>
            </a:r>
          </a:p>
        </p:txBody>
      </p:sp>
      <p:sp>
        <p:nvSpPr>
          <p:cNvPr id="3" name="Content Placeholder 2"/>
          <p:cNvSpPr>
            <a:spLocks noGrp="1"/>
          </p:cNvSpPr>
          <p:nvPr>
            <p:ph idx="1"/>
          </p:nvPr>
        </p:nvSpPr>
        <p:spPr>
          <a:xfrm>
            <a:off x="533400" y="1099457"/>
            <a:ext cx="10994571" cy="5377543"/>
          </a:xfrm>
        </p:spPr>
        <p:txBody>
          <a:bodyPr>
            <a:noAutofit/>
          </a:bodyPr>
          <a:lstStyle/>
          <a:p>
            <a:pPr marL="514350" indent="-514350">
              <a:buAutoNum type="arabicParenR"/>
            </a:pPr>
            <a:r>
              <a:rPr lang="en-US" sz="2000" dirty="0"/>
              <a:t>Right patient: </a:t>
            </a:r>
            <a:r>
              <a:rPr lang="en-US" sz="2000" u="sng" dirty="0"/>
              <a:t>Two identifiers </a:t>
            </a:r>
            <a:r>
              <a:rPr lang="en-US" sz="2000" dirty="0"/>
              <a:t>–ask patient’s name, use patient barcode system</a:t>
            </a:r>
          </a:p>
          <a:p>
            <a:pPr marL="514350" indent="-514350">
              <a:buAutoNum type="arabicParenR"/>
            </a:pPr>
            <a:r>
              <a:rPr lang="en-US" sz="2000" dirty="0"/>
              <a:t>Right medication: Check order and medication label, use medication barcode system</a:t>
            </a:r>
          </a:p>
          <a:p>
            <a:pPr marL="514350" indent="-514350">
              <a:buAutoNum type="arabicParenR"/>
            </a:pPr>
            <a:r>
              <a:rPr lang="en-US" sz="2000" dirty="0"/>
              <a:t>Right dose: Check order, check reference if needed, consult a pharmacist, have another nurse verify calculation (especially HIGH alert medications like heparin, insulin, ICU drips) </a:t>
            </a:r>
          </a:p>
          <a:p>
            <a:pPr marL="514350" indent="-514350">
              <a:buAutoNum type="arabicParenR"/>
            </a:pPr>
            <a:r>
              <a:rPr lang="en-US" sz="2000" dirty="0"/>
              <a:t>Right route: Verify patient can receive meds via the ordered route</a:t>
            </a:r>
          </a:p>
          <a:p>
            <a:pPr marL="514350" indent="-514350">
              <a:buAutoNum type="arabicParenR"/>
            </a:pPr>
            <a:r>
              <a:rPr lang="en-US" sz="2000" dirty="0"/>
              <a:t>Right time</a:t>
            </a:r>
          </a:p>
          <a:p>
            <a:pPr lvl="1"/>
            <a:r>
              <a:rPr lang="en-US" sz="2000" dirty="0"/>
              <a:t>Confirm time of last dose and that you are giving ordered dose at correct time (specially antibiotics, chemotherapy)</a:t>
            </a:r>
          </a:p>
          <a:p>
            <a:pPr lvl="1"/>
            <a:r>
              <a:rPr lang="en-US" sz="2000" dirty="0"/>
              <a:t>Verify that frequency is appropriate</a:t>
            </a:r>
          </a:p>
          <a:p>
            <a:pPr marL="514350" indent="-514350">
              <a:buAutoNum type="arabicParenR"/>
            </a:pPr>
            <a:r>
              <a:rPr lang="en-US" sz="2000" dirty="0"/>
              <a:t>Right documentation: Document </a:t>
            </a:r>
            <a:r>
              <a:rPr lang="en-US" sz="2000" i="1" u="sng" dirty="0"/>
              <a:t>after</a:t>
            </a:r>
            <a:r>
              <a:rPr lang="en-US" sz="2000" dirty="0"/>
              <a:t> the dose has been given: time, route and other info (injection site, BP, INR, etc.) </a:t>
            </a:r>
          </a:p>
          <a:p>
            <a:pPr marL="514350" indent="-514350">
              <a:buAutoNum type="arabicParenR"/>
            </a:pPr>
            <a:r>
              <a:rPr lang="en-US" sz="2000" dirty="0"/>
              <a:t>Right reason: Confirm rationale, prn reason, compatible with patient history, appropriate long term</a:t>
            </a:r>
          </a:p>
          <a:p>
            <a:pPr marL="514350" indent="-514350">
              <a:buAutoNum type="arabicParenR"/>
            </a:pPr>
            <a:r>
              <a:rPr lang="en-US" sz="2000" dirty="0"/>
              <a:t>Right response: Did the drug exert the desired effect (Ex: did the antihypertensive bring their blood pressure down? Did the opioid bring their pain level down?)</a:t>
            </a:r>
          </a:p>
        </p:txBody>
      </p:sp>
    </p:spTree>
    <p:extLst>
      <p:ext uri="{BB962C8B-B14F-4D97-AF65-F5344CB8AC3E}">
        <p14:creationId xmlns:p14="http://schemas.microsoft.com/office/powerpoint/2010/main" val="2797004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056" y="272143"/>
            <a:ext cx="12006943" cy="500941"/>
          </a:xfrm>
        </p:spPr>
        <p:txBody>
          <a:bodyPr>
            <a:normAutofit fontScale="90000"/>
          </a:bodyPr>
          <a:lstStyle/>
          <a:p>
            <a:r>
              <a:rPr lang="en-US" dirty="0"/>
              <a:t>Pharmacokinetics</a:t>
            </a:r>
          </a:p>
        </p:txBody>
      </p:sp>
      <p:sp>
        <p:nvSpPr>
          <p:cNvPr id="3" name="Content Placeholder 2"/>
          <p:cNvSpPr>
            <a:spLocks noGrp="1"/>
          </p:cNvSpPr>
          <p:nvPr>
            <p:ph idx="1"/>
          </p:nvPr>
        </p:nvSpPr>
        <p:spPr>
          <a:xfrm>
            <a:off x="522514" y="1197428"/>
            <a:ext cx="10570029" cy="4996543"/>
          </a:xfrm>
        </p:spPr>
        <p:txBody>
          <a:bodyPr>
            <a:normAutofit/>
          </a:bodyPr>
          <a:lstStyle/>
          <a:p>
            <a:r>
              <a:rPr lang="en-US" sz="2600" b="1" dirty="0"/>
              <a:t>A</a:t>
            </a:r>
            <a:r>
              <a:rPr lang="en-US" sz="2600" dirty="0"/>
              <a:t>bsorption: how does the drug enter the body?</a:t>
            </a:r>
          </a:p>
          <a:p>
            <a:r>
              <a:rPr lang="en-US" sz="2600" b="1" dirty="0"/>
              <a:t>D</a:t>
            </a:r>
            <a:r>
              <a:rPr lang="en-US" sz="2600" dirty="0"/>
              <a:t>istribution: where will the drug go when it enters?</a:t>
            </a:r>
          </a:p>
          <a:p>
            <a:r>
              <a:rPr lang="en-US" sz="2600" b="1" dirty="0"/>
              <a:t>M</a:t>
            </a:r>
            <a:r>
              <a:rPr lang="en-US" sz="2600" dirty="0"/>
              <a:t>etabolism: how will the drug be broken down?</a:t>
            </a:r>
          </a:p>
          <a:p>
            <a:r>
              <a:rPr lang="en-US" sz="2600" b="1" dirty="0"/>
              <a:t>E</a:t>
            </a:r>
            <a:r>
              <a:rPr lang="en-US" sz="2600" dirty="0"/>
              <a:t>xcretion: how will the drug exit the body?</a:t>
            </a:r>
          </a:p>
          <a:p>
            <a:r>
              <a:rPr lang="en-US" sz="2600" dirty="0"/>
              <a:t>ADME is affected by:</a:t>
            </a:r>
          </a:p>
          <a:p>
            <a:pPr lvl="1"/>
            <a:r>
              <a:rPr lang="en-US" sz="2600" dirty="0"/>
              <a:t>Drug interactions</a:t>
            </a:r>
          </a:p>
          <a:p>
            <a:pPr lvl="1"/>
            <a:r>
              <a:rPr lang="en-US" sz="2600" dirty="0"/>
              <a:t>Food interactions</a:t>
            </a:r>
          </a:p>
          <a:p>
            <a:pPr lvl="1"/>
            <a:r>
              <a:rPr lang="en-US" sz="2600" dirty="0"/>
              <a:t>Aging </a:t>
            </a:r>
          </a:p>
          <a:p>
            <a:pPr lvl="1"/>
            <a:r>
              <a:rPr lang="en-US" sz="2600" dirty="0"/>
              <a:t>Patient’s clinical status</a:t>
            </a:r>
          </a:p>
          <a:p>
            <a:pPr marL="457200" lvl="1" indent="0">
              <a:buNone/>
            </a:pPr>
            <a:endParaRPr lang="en-US" sz="2800" dirty="0"/>
          </a:p>
        </p:txBody>
      </p:sp>
      <p:pic>
        <p:nvPicPr>
          <p:cNvPr id="1026" name="Picture 2" descr="Basic Pharmacology | PPT">
            <a:extLst>
              <a:ext uri="{FF2B5EF4-FFF2-40B4-BE49-F238E27FC236}">
                <a16:creationId xmlns:a16="http://schemas.microsoft.com/office/drawing/2014/main" id="{9F1BE93E-E8E0-1DB8-4B4D-94FB52D82B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1022" y="2827867"/>
            <a:ext cx="4752622" cy="305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029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656" y="185057"/>
            <a:ext cx="11778343" cy="588027"/>
          </a:xfrm>
        </p:spPr>
        <p:txBody>
          <a:bodyPr>
            <a:normAutofit fontScale="90000"/>
          </a:bodyPr>
          <a:lstStyle/>
          <a:p>
            <a:r>
              <a:rPr lang="en-US" dirty="0"/>
              <a:t>Pharmacokinetic Drug Interactions</a:t>
            </a:r>
          </a:p>
        </p:txBody>
      </p:sp>
      <p:sp>
        <p:nvSpPr>
          <p:cNvPr id="3" name="Content Placeholder 2"/>
          <p:cNvSpPr>
            <a:spLocks noGrp="1"/>
          </p:cNvSpPr>
          <p:nvPr>
            <p:ph idx="1"/>
          </p:nvPr>
        </p:nvSpPr>
        <p:spPr>
          <a:xfrm>
            <a:off x="620486" y="925286"/>
            <a:ext cx="10940143" cy="5475514"/>
          </a:xfrm>
        </p:spPr>
        <p:txBody>
          <a:bodyPr>
            <a:noAutofit/>
          </a:bodyPr>
          <a:lstStyle/>
          <a:p>
            <a:r>
              <a:rPr lang="en-US" sz="1800" u="sng" dirty="0"/>
              <a:t>Absorption: </a:t>
            </a:r>
            <a:endParaRPr lang="en-US" sz="1800" dirty="0"/>
          </a:p>
          <a:p>
            <a:pPr lvl="1"/>
            <a:r>
              <a:rPr lang="en-US" sz="1800" dirty="0"/>
              <a:t>Formation of drug-drug chelates, or drug-food complexes affects bioavailability/absorption </a:t>
            </a:r>
          </a:p>
          <a:p>
            <a:pPr marL="914400" lvl="2" indent="0">
              <a:buNone/>
            </a:pPr>
            <a:r>
              <a:rPr lang="en-US" sz="1800" dirty="0"/>
              <a:t>ex: quinolones + calcium supplements. </a:t>
            </a:r>
            <a:r>
              <a:rPr lang="en-US" sz="1800" b="0" i="0" dirty="0">
                <a:solidFill>
                  <a:srgbClr val="000000"/>
                </a:solidFill>
                <a:effectLst/>
              </a:rPr>
              <a:t>Avoid concurrent administration</a:t>
            </a:r>
            <a:endParaRPr lang="en-US" sz="1800" dirty="0"/>
          </a:p>
          <a:p>
            <a:pPr lvl="1"/>
            <a:r>
              <a:rPr lang="en-US" sz="1800" dirty="0"/>
              <a:t>Membrane transport effects: efflux transporters move drugs </a:t>
            </a:r>
            <a:r>
              <a:rPr lang="en-US" sz="1800" b="1" dirty="0"/>
              <a:t>out</a:t>
            </a:r>
            <a:r>
              <a:rPr lang="en-US" sz="1800" dirty="0"/>
              <a:t> of cells e.g. P-glycoprotein (P-gp) – most important efflux transporter (intestine, liver, kidney, blood–brain barrier, placenta, testis, lymphocytes, tumor cells). </a:t>
            </a:r>
          </a:p>
          <a:p>
            <a:pPr lvl="2"/>
            <a:r>
              <a:rPr lang="en-US" sz="1800" dirty="0"/>
              <a:t>P-</a:t>
            </a:r>
            <a:r>
              <a:rPr lang="en-US" sz="1800" dirty="0" err="1"/>
              <a:t>gp</a:t>
            </a:r>
            <a:r>
              <a:rPr lang="en-US" sz="1800" dirty="0"/>
              <a:t> inducers</a:t>
            </a:r>
            <a:r>
              <a:rPr lang="en-US" sz="1800" dirty="0">
                <a:sym typeface="Wingdings" panose="05000000000000000000" pitchFamily="2" charset="2"/>
              </a:rPr>
              <a:t> increase drug transport decrease drug content in cells decrease efficacy</a:t>
            </a:r>
          </a:p>
          <a:p>
            <a:pPr lvl="2"/>
            <a:r>
              <a:rPr lang="en-US" sz="1800" dirty="0"/>
              <a:t>P-</a:t>
            </a:r>
            <a:r>
              <a:rPr lang="en-US" sz="1800" dirty="0" err="1"/>
              <a:t>gp</a:t>
            </a:r>
            <a:r>
              <a:rPr lang="en-US" sz="1800" dirty="0"/>
              <a:t> inhibitors</a:t>
            </a:r>
            <a:r>
              <a:rPr lang="en-US" sz="1800" dirty="0">
                <a:sym typeface="Wingdings" panose="05000000000000000000" pitchFamily="2" charset="2"/>
              </a:rPr>
              <a:t></a:t>
            </a:r>
            <a:r>
              <a:rPr lang="en-US" sz="1800" dirty="0"/>
              <a:t> </a:t>
            </a:r>
            <a:r>
              <a:rPr lang="en-US" sz="1800" dirty="0">
                <a:sym typeface="Wingdings" panose="05000000000000000000" pitchFamily="2" charset="2"/>
              </a:rPr>
              <a:t>decrease drug transport out of cell </a:t>
            </a:r>
            <a:r>
              <a:rPr lang="en-US" sz="1800" dirty="0" err="1">
                <a:sym typeface="Wingdings" panose="05000000000000000000" pitchFamily="2" charset="2"/>
              </a:rPr>
              <a:t>increease</a:t>
            </a:r>
            <a:r>
              <a:rPr lang="en-US" sz="1800" dirty="0">
                <a:sym typeface="Wingdings" panose="05000000000000000000" pitchFamily="2" charset="2"/>
              </a:rPr>
              <a:t> drug content in cells </a:t>
            </a:r>
            <a:r>
              <a:rPr lang="en-US" sz="1800" dirty="0"/>
              <a:t>increase the drug exposure </a:t>
            </a:r>
          </a:p>
          <a:p>
            <a:pPr lvl="2"/>
            <a:r>
              <a:rPr lang="en-US" sz="1800" dirty="0"/>
              <a:t>P-</a:t>
            </a:r>
            <a:r>
              <a:rPr lang="en-US" sz="1800" dirty="0" err="1"/>
              <a:t>gp</a:t>
            </a:r>
            <a:r>
              <a:rPr lang="en-US" sz="1800" dirty="0"/>
              <a:t> substrates: morphine, dabigatran, digoxin, </a:t>
            </a:r>
            <a:r>
              <a:rPr lang="en-US" sz="1800" dirty="0" err="1"/>
              <a:t>venetoclax</a:t>
            </a:r>
            <a:endParaRPr lang="en-US" sz="1800" dirty="0"/>
          </a:p>
          <a:p>
            <a:pPr lvl="2"/>
            <a:r>
              <a:rPr lang="en-US" sz="1800" dirty="0"/>
              <a:t>P-</a:t>
            </a:r>
            <a:r>
              <a:rPr lang="en-US" sz="1800" dirty="0" err="1"/>
              <a:t>gp</a:t>
            </a:r>
            <a:r>
              <a:rPr lang="en-US" sz="1800" dirty="0"/>
              <a:t> inhibitors: amiodarone, verapamil, clarithromycin, erythromycin</a:t>
            </a:r>
          </a:p>
          <a:p>
            <a:pPr lvl="2"/>
            <a:r>
              <a:rPr lang="en-US" sz="1800" dirty="0"/>
              <a:t>P-</a:t>
            </a:r>
            <a:r>
              <a:rPr lang="en-US" sz="1800" dirty="0" err="1"/>
              <a:t>gp</a:t>
            </a:r>
            <a:r>
              <a:rPr lang="en-US" sz="1800" dirty="0"/>
              <a:t> inducers: carbamazepine, phenytoin</a:t>
            </a:r>
          </a:p>
          <a:p>
            <a:pPr marL="457200" lvl="1" indent="0">
              <a:buNone/>
            </a:pPr>
            <a:endParaRPr lang="en-US" sz="1800" dirty="0"/>
          </a:p>
          <a:p>
            <a:pPr lvl="0"/>
            <a:r>
              <a:rPr lang="en-US" sz="1800" u="sng" dirty="0">
                <a:solidFill>
                  <a:prstClr val="black"/>
                </a:solidFill>
              </a:rPr>
              <a:t>Distribution</a:t>
            </a:r>
            <a:endParaRPr lang="en-US" sz="1800" dirty="0">
              <a:solidFill>
                <a:prstClr val="black"/>
              </a:solidFill>
            </a:endParaRPr>
          </a:p>
          <a:p>
            <a:pPr lvl="1"/>
            <a:r>
              <a:rPr lang="en-US" sz="1800" dirty="0">
                <a:solidFill>
                  <a:prstClr val="black"/>
                </a:solidFill>
              </a:rPr>
              <a:t>Drug-Plasma protein interactions: Increases or decreases pharmacologic effect ex: phenytoin-albumin </a:t>
            </a:r>
          </a:p>
          <a:p>
            <a:pPr marL="457200" lvl="1" indent="0">
              <a:buNone/>
            </a:pPr>
            <a:r>
              <a:rPr lang="en-US" sz="1800" dirty="0">
                <a:solidFill>
                  <a:prstClr val="black"/>
                </a:solidFill>
              </a:rPr>
              <a:t>    Phenytoin is highly protein bound. </a:t>
            </a:r>
          </a:p>
          <a:p>
            <a:pPr marL="457200" lvl="1" indent="0">
              <a:buNone/>
            </a:pPr>
            <a:r>
              <a:rPr lang="en-US" sz="1800" dirty="0">
                <a:solidFill>
                  <a:prstClr val="black"/>
                </a:solidFill>
              </a:rPr>
              <a:t>    Hypoalbuminemia = increased free (unbound) phenytoin = increased efficacy and toxicity</a:t>
            </a:r>
          </a:p>
          <a:p>
            <a:pPr lvl="1"/>
            <a:r>
              <a:rPr lang="en-US" sz="1800" dirty="0" err="1">
                <a:solidFill>
                  <a:prstClr val="black"/>
                </a:solidFill>
              </a:rPr>
              <a:t>Vd</a:t>
            </a:r>
            <a:r>
              <a:rPr lang="en-US" sz="1800" dirty="0">
                <a:solidFill>
                  <a:prstClr val="black"/>
                </a:solidFill>
              </a:rPr>
              <a:t> of drug also affects the distribution, leading to increases or decreased efficacy</a:t>
            </a:r>
          </a:p>
        </p:txBody>
      </p:sp>
    </p:spTree>
    <p:extLst>
      <p:ext uri="{BB962C8B-B14F-4D97-AF65-F5344CB8AC3E}">
        <p14:creationId xmlns:p14="http://schemas.microsoft.com/office/powerpoint/2010/main" val="1546718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056" y="239486"/>
            <a:ext cx="10221687" cy="533598"/>
          </a:xfrm>
        </p:spPr>
        <p:txBody>
          <a:bodyPr>
            <a:normAutofit fontScale="90000"/>
          </a:bodyPr>
          <a:lstStyle/>
          <a:p>
            <a:r>
              <a:rPr lang="en-US" dirty="0"/>
              <a:t>Pharmacokinetic Drug Interactions</a:t>
            </a:r>
          </a:p>
        </p:txBody>
      </p:sp>
      <p:sp>
        <p:nvSpPr>
          <p:cNvPr id="3" name="Content Placeholder 2"/>
          <p:cNvSpPr>
            <a:spLocks noGrp="1"/>
          </p:cNvSpPr>
          <p:nvPr>
            <p:ph idx="1"/>
          </p:nvPr>
        </p:nvSpPr>
        <p:spPr>
          <a:xfrm>
            <a:off x="413657" y="1034142"/>
            <a:ext cx="10700657" cy="5573487"/>
          </a:xfrm>
        </p:spPr>
        <p:txBody>
          <a:bodyPr>
            <a:noAutofit/>
          </a:bodyPr>
          <a:lstStyle/>
          <a:p>
            <a:r>
              <a:rPr lang="en-US" sz="1800" u="sng" dirty="0">
                <a:solidFill>
                  <a:prstClr val="black"/>
                </a:solidFill>
              </a:rPr>
              <a:t>Metabolism</a:t>
            </a:r>
          </a:p>
          <a:p>
            <a:pPr lvl="1"/>
            <a:r>
              <a:rPr lang="en-US" sz="1800" dirty="0">
                <a:solidFill>
                  <a:prstClr val="black"/>
                </a:solidFill>
              </a:rPr>
              <a:t>Drug- enzyme interaction affecting metabolism </a:t>
            </a:r>
          </a:p>
          <a:p>
            <a:pPr lvl="2"/>
            <a:r>
              <a:rPr lang="en-US" sz="1800" dirty="0">
                <a:solidFill>
                  <a:prstClr val="black"/>
                </a:solidFill>
              </a:rPr>
              <a:t>Cytochrome P450 (CYP) enzyme system responsible for hormone synthesis and drug breakdown: CYP3A4 interactions: inhibitors increase, and inducers decrease the drug levels of substrates</a:t>
            </a:r>
          </a:p>
          <a:p>
            <a:pPr marL="914400" lvl="2" indent="0">
              <a:buNone/>
            </a:pPr>
            <a:r>
              <a:rPr lang="en-US" sz="1800" dirty="0">
                <a:solidFill>
                  <a:prstClr val="black"/>
                </a:solidFill>
              </a:rPr>
              <a:t>    CYP3A4 substrates: alprazolam, apixaban, diltiazem, simvastatin, venetoclax, vincristine</a:t>
            </a:r>
          </a:p>
          <a:p>
            <a:pPr marL="914400" lvl="2" indent="0">
              <a:buNone/>
            </a:pPr>
            <a:r>
              <a:rPr lang="en-US" sz="1800" dirty="0">
                <a:solidFill>
                  <a:prstClr val="black"/>
                </a:solidFill>
              </a:rPr>
              <a:t>    CYP3A4  inhibitors: amiodarone, aprepitant/fosaprepitant, grapefruit juice, posaconazole </a:t>
            </a:r>
          </a:p>
          <a:p>
            <a:pPr marL="914400" lvl="2" indent="0">
              <a:buNone/>
            </a:pPr>
            <a:r>
              <a:rPr lang="en-US" sz="1800" dirty="0">
                <a:solidFill>
                  <a:prstClr val="black"/>
                </a:solidFill>
              </a:rPr>
              <a:t>    CYP3A4  inducers: carbamazepine, efavirenz, phenobarbital, phenytoin, rifampin</a:t>
            </a:r>
          </a:p>
          <a:p>
            <a:pPr marL="0" indent="0">
              <a:buNone/>
            </a:pPr>
            <a:endParaRPr lang="en-US" sz="1800" u="sng" dirty="0">
              <a:solidFill>
                <a:prstClr val="black"/>
              </a:solidFill>
            </a:endParaRPr>
          </a:p>
          <a:p>
            <a:pPr lvl="0"/>
            <a:r>
              <a:rPr lang="en-US" sz="1800" u="sng" dirty="0">
                <a:solidFill>
                  <a:prstClr val="black"/>
                </a:solidFill>
              </a:rPr>
              <a:t>Excretion</a:t>
            </a:r>
          </a:p>
          <a:p>
            <a:pPr lvl="1"/>
            <a:r>
              <a:rPr lang="en-US" sz="1800" dirty="0">
                <a:solidFill>
                  <a:prstClr val="black"/>
                </a:solidFill>
              </a:rPr>
              <a:t>Drug-drug interaction affecting the clearance </a:t>
            </a:r>
          </a:p>
          <a:p>
            <a:pPr lvl="2"/>
            <a:r>
              <a:rPr lang="en-US" sz="1800" dirty="0">
                <a:solidFill>
                  <a:prstClr val="black"/>
                </a:solidFill>
              </a:rPr>
              <a:t>Organic Anion Transporters (OATs) are influx transporters: control the drug excretion in urine</a:t>
            </a:r>
          </a:p>
          <a:p>
            <a:pPr lvl="2"/>
            <a:r>
              <a:rPr lang="en-US" sz="1800" dirty="0">
                <a:solidFill>
                  <a:prstClr val="black"/>
                </a:solidFill>
              </a:rPr>
              <a:t>Example: proton pump inhibitors (PPIs) and high dose methotrexate (MTX)</a:t>
            </a:r>
          </a:p>
          <a:p>
            <a:pPr lvl="2"/>
            <a:r>
              <a:rPr lang="en-US" sz="1800" dirty="0">
                <a:solidFill>
                  <a:prstClr val="black"/>
                </a:solidFill>
              </a:rPr>
              <a:t>Methotrexate (MTX) extensively renally excreted as unchanged drug</a:t>
            </a:r>
            <a:r>
              <a:rPr lang="en-US" sz="1800" dirty="0">
                <a:solidFill>
                  <a:prstClr val="black"/>
                </a:solidFill>
                <a:sym typeface="Wingdings" panose="05000000000000000000" pitchFamily="2" charset="2"/>
              </a:rPr>
              <a:t> </a:t>
            </a:r>
            <a:r>
              <a:rPr lang="en-US" sz="1800" dirty="0">
                <a:solidFill>
                  <a:prstClr val="black"/>
                </a:solidFill>
              </a:rPr>
              <a:t>OATs mediate the uptake of MTX into the renal proximal tubular cells, facilitates excretion</a:t>
            </a:r>
            <a:r>
              <a:rPr lang="en-US" sz="1800" dirty="0">
                <a:solidFill>
                  <a:prstClr val="black"/>
                </a:solidFill>
                <a:sym typeface="Wingdings" panose="05000000000000000000" pitchFamily="2" charset="2"/>
              </a:rPr>
              <a:t> PPIs</a:t>
            </a:r>
            <a:r>
              <a:rPr lang="en-US" sz="1800" dirty="0">
                <a:solidFill>
                  <a:prstClr val="black"/>
                </a:solidFill>
              </a:rPr>
              <a:t> inhibit OATs and compete with Methotrexate for excretion</a:t>
            </a:r>
            <a:r>
              <a:rPr lang="en-US" sz="1800" dirty="0">
                <a:solidFill>
                  <a:prstClr val="black"/>
                </a:solidFill>
                <a:sym typeface="Wingdings" panose="05000000000000000000" pitchFamily="2" charset="2"/>
              </a:rPr>
              <a:t></a:t>
            </a:r>
            <a:r>
              <a:rPr lang="en-US" sz="1800" dirty="0">
                <a:solidFill>
                  <a:prstClr val="black"/>
                </a:solidFill>
              </a:rPr>
              <a:t> increased levels and toxicity of methotrexate</a:t>
            </a:r>
          </a:p>
          <a:p>
            <a:pPr lvl="2"/>
            <a:endParaRPr lang="en-US" sz="1800" dirty="0">
              <a:solidFill>
                <a:prstClr val="black"/>
              </a:solidFill>
            </a:endParaRPr>
          </a:p>
          <a:p>
            <a:pPr lvl="1"/>
            <a:endParaRPr lang="en-US" sz="1800" dirty="0"/>
          </a:p>
        </p:txBody>
      </p:sp>
    </p:spTree>
    <p:extLst>
      <p:ext uri="{BB962C8B-B14F-4D97-AF65-F5344CB8AC3E}">
        <p14:creationId xmlns:p14="http://schemas.microsoft.com/office/powerpoint/2010/main" val="3671260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114" y="402771"/>
            <a:ext cx="8512629" cy="522515"/>
          </a:xfrm>
        </p:spPr>
        <p:txBody>
          <a:bodyPr>
            <a:normAutofit fontScale="90000"/>
          </a:bodyPr>
          <a:lstStyle/>
          <a:p>
            <a:r>
              <a:rPr lang="en-US" dirty="0"/>
              <a:t>Pharmacokinetic Food Interactions</a:t>
            </a:r>
          </a:p>
        </p:txBody>
      </p:sp>
      <p:sp>
        <p:nvSpPr>
          <p:cNvPr id="3" name="Content Placeholder 2"/>
          <p:cNvSpPr>
            <a:spLocks noGrp="1"/>
          </p:cNvSpPr>
          <p:nvPr>
            <p:ph idx="1"/>
          </p:nvPr>
        </p:nvSpPr>
        <p:spPr>
          <a:xfrm>
            <a:off x="370113" y="1230086"/>
            <a:ext cx="10940143" cy="4887685"/>
          </a:xfrm>
        </p:spPr>
        <p:txBody>
          <a:bodyPr>
            <a:normAutofit/>
          </a:bodyPr>
          <a:lstStyle/>
          <a:p>
            <a:r>
              <a:rPr lang="en-US" sz="1800" dirty="0"/>
              <a:t>Drug-Food interaction affect the ADME of drugs </a:t>
            </a:r>
          </a:p>
          <a:p>
            <a:pPr marL="0" indent="0">
              <a:buNone/>
            </a:pPr>
            <a:endParaRPr lang="en-US" sz="1800" dirty="0"/>
          </a:p>
          <a:p>
            <a:r>
              <a:rPr lang="en-US" sz="1800" dirty="0"/>
              <a:t>Examples:</a:t>
            </a:r>
          </a:p>
          <a:p>
            <a:pPr lvl="1"/>
            <a:r>
              <a:rPr lang="en-US" sz="1800" dirty="0"/>
              <a:t>Co-administration with dairy products decreases alendronate and antibiotic absorption</a:t>
            </a:r>
          </a:p>
          <a:p>
            <a:pPr lvl="1"/>
            <a:r>
              <a:rPr lang="en-US" sz="1800" dirty="0"/>
              <a:t>Some drugs have better absorption if administered with food: posaconazole</a:t>
            </a:r>
          </a:p>
          <a:p>
            <a:pPr lvl="1"/>
            <a:r>
              <a:rPr lang="en-US" sz="1800" dirty="0"/>
              <a:t>Some drugs have better absorption if administered on an empty stomach: levothyroxine</a:t>
            </a:r>
          </a:p>
          <a:p>
            <a:pPr lvl="1"/>
            <a:r>
              <a:rPr lang="en-US" sz="1800" dirty="0"/>
              <a:t>Coadministration with grapefruit juice (CYP3A4 inhibitor) increase the toxicity of CYP3A4 substrates (atorvastatin, simvastatin, diltiazem)</a:t>
            </a:r>
          </a:p>
          <a:p>
            <a:pPr lvl="1"/>
            <a:r>
              <a:rPr lang="en-US" sz="1800" dirty="0"/>
              <a:t>Coadministration with green, leafy vegetables (which are high in vitamin K) decrease aspirin efficacy</a:t>
            </a:r>
          </a:p>
          <a:p>
            <a:pPr lvl="1"/>
            <a:r>
              <a:rPr lang="en-US" sz="1800" dirty="0"/>
              <a:t>Consuming alcohol prolongs the effects of insulin and oral diabetic pills, leading to low blood sugar</a:t>
            </a:r>
          </a:p>
          <a:p>
            <a:pPr lvl="1"/>
            <a:r>
              <a:rPr lang="en-US" sz="1800" dirty="0"/>
              <a:t>Consuming alcohol with acetaminophen increases the chance of severe liver damage. </a:t>
            </a:r>
          </a:p>
          <a:p>
            <a:pPr lvl="1"/>
            <a:r>
              <a:rPr lang="en-US" sz="1800" dirty="0"/>
              <a:t>Consuming alcohol with Antihistamines, like diphenhydramine, should not be taken with because it will cause increased drowsiness.</a:t>
            </a:r>
          </a:p>
          <a:p>
            <a:pPr lvl="1"/>
            <a:endParaRPr lang="en-US" sz="2000" dirty="0"/>
          </a:p>
          <a:p>
            <a:endParaRPr lang="en-US" sz="3200" dirty="0"/>
          </a:p>
        </p:txBody>
      </p:sp>
    </p:spTree>
    <p:extLst>
      <p:ext uri="{BB962C8B-B14F-4D97-AF65-F5344CB8AC3E}">
        <p14:creationId xmlns:p14="http://schemas.microsoft.com/office/powerpoint/2010/main" val="142448230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14739</TotalTime>
  <Words>5151</Words>
  <Application>Microsoft Office PowerPoint</Application>
  <PresentationFormat>Widescreen</PresentationFormat>
  <Paragraphs>427</Paragraphs>
  <Slides>30</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Calibri Light</vt:lpstr>
      <vt:lpstr>Noto Sans</vt:lpstr>
      <vt:lpstr>Times New Roman</vt:lpstr>
      <vt:lpstr>Wingdings</vt:lpstr>
      <vt:lpstr>1_Office Theme</vt:lpstr>
      <vt:lpstr>Pharmacotherapeutics, Polypharmacy and Complementary and Alternative Therapies</vt:lpstr>
      <vt:lpstr>Definitions</vt:lpstr>
      <vt:lpstr>Definitions</vt:lpstr>
      <vt:lpstr>Pharmacotherapeutics</vt:lpstr>
      <vt:lpstr>Eight rights of drug administration</vt:lpstr>
      <vt:lpstr>Pharmacokinetics</vt:lpstr>
      <vt:lpstr>Pharmacokinetic Drug Interactions</vt:lpstr>
      <vt:lpstr>Pharmacokinetic Drug Interactions</vt:lpstr>
      <vt:lpstr>Pharmacokinetic Food Interactions</vt:lpstr>
      <vt:lpstr>Age-Related Pharmacokinetic Changes</vt:lpstr>
      <vt:lpstr>Age-Related Pharmacokinetic Changes</vt:lpstr>
      <vt:lpstr>Pharmacodynamic Drug Interactions</vt:lpstr>
      <vt:lpstr>Age-Related Pharmacodynamic Changes</vt:lpstr>
      <vt:lpstr>Nursing Implications in Older Adults</vt:lpstr>
      <vt:lpstr>Nursing Implications in Older Adults</vt:lpstr>
      <vt:lpstr>Drug interactions and Pharmacogenomics</vt:lpstr>
      <vt:lpstr>Polypharmacy</vt:lpstr>
      <vt:lpstr>Polypharmacy prevention</vt:lpstr>
      <vt:lpstr>Reducing Adverse Drug Events</vt:lpstr>
      <vt:lpstr>Complementary and Alternative Medicine (CAM)</vt:lpstr>
      <vt:lpstr>Common Herbal Therapies </vt:lpstr>
      <vt:lpstr>Common Herbal Therapies</vt:lpstr>
      <vt:lpstr>Common Herbal Therapies</vt:lpstr>
      <vt:lpstr>Common Herbal Therapies</vt:lpstr>
      <vt:lpstr>Common Herbal Therapies</vt:lpstr>
      <vt:lpstr>Practice Question</vt:lpstr>
      <vt:lpstr>Answer</vt:lpstr>
      <vt:lpstr>Practice Question</vt:lpstr>
      <vt:lpstr>Answer</vt:lpstr>
      <vt:lpstr>References</vt:lpstr>
    </vt:vector>
  </TitlesOfParts>
  <Company>Temple University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Pharmacotherapeutics, Polypharmacy and Complementary and Alternative Therapies</dc:title>
  <dc:creator>Herron, Brianna</dc:creator>
  <cp:lastModifiedBy>Patel, Kinjal</cp:lastModifiedBy>
  <cp:revision>356</cp:revision>
  <cp:lastPrinted>2023-10-30T18:52:30Z</cp:lastPrinted>
  <dcterms:created xsi:type="dcterms:W3CDTF">2020-08-14T19:09:13Z</dcterms:created>
  <dcterms:modified xsi:type="dcterms:W3CDTF">2024-10-28T17:23:19Z</dcterms:modified>
</cp:coreProperties>
</file>