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4"/>
  </p:sldMasterIdLst>
  <p:notesMasterIdLst>
    <p:notesMasterId r:id="rId27"/>
  </p:notesMasterIdLst>
  <p:sldIdLst>
    <p:sldId id="257" r:id="rId5"/>
    <p:sldId id="258" r:id="rId6"/>
    <p:sldId id="270" r:id="rId7"/>
    <p:sldId id="271" r:id="rId8"/>
    <p:sldId id="273" r:id="rId9"/>
    <p:sldId id="287" r:id="rId10"/>
    <p:sldId id="288" r:id="rId11"/>
    <p:sldId id="289" r:id="rId12"/>
    <p:sldId id="272" r:id="rId13"/>
    <p:sldId id="274" r:id="rId14"/>
    <p:sldId id="285" r:id="rId15"/>
    <p:sldId id="286" r:id="rId16"/>
    <p:sldId id="275" r:id="rId17"/>
    <p:sldId id="276" r:id="rId18"/>
    <p:sldId id="277" r:id="rId19"/>
    <p:sldId id="278" r:id="rId20"/>
    <p:sldId id="279" r:id="rId21"/>
    <p:sldId id="280" r:id="rId22"/>
    <p:sldId id="281" r:id="rId23"/>
    <p:sldId id="282" r:id="rId24"/>
    <p:sldId id="283" r:id="rId25"/>
    <p:sldId id="284" r:id="rId26"/>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28F"/>
    <a:srgbClr val="FAC71C"/>
    <a:srgbClr val="00528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72969"/>
  </p:normalViewPr>
  <p:slideViewPr>
    <p:cSldViewPr snapToGrid="0">
      <p:cViewPr varScale="1">
        <p:scale>
          <a:sx n="53" d="100"/>
          <a:sy n="53" d="100"/>
        </p:scale>
        <p:origin x="1339" y="5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A03B1B0-E3A2-433F-9628-B60B41B31CCF}" type="datetimeFigureOut">
              <a:t>10/8/2024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1F8C79E-9A27-4763-AFBF-3B473178A04D}" type="slidenum">
              <a:t>‹#›</a:t>
            </a:fld>
            <a:endParaRPr lang="en-US"/>
          </a:p>
        </p:txBody>
      </p:sp>
    </p:spTree>
    <p:extLst>
      <p:ext uri="{BB962C8B-B14F-4D97-AF65-F5344CB8AC3E}">
        <p14:creationId xmlns:p14="http://schemas.microsoft.com/office/powerpoint/2010/main" val="18304411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Anterolateral spinothalamic tract</a:t>
            </a:r>
            <a:endParaRPr lang="en-US" dirty="0">
              <a:cs typeface="Calibri"/>
            </a:endParaRPr>
          </a:p>
          <a:p>
            <a:endParaRPr lang="en-US" dirty="0">
              <a:cs typeface="Calibri"/>
            </a:endParaRPr>
          </a:p>
          <a:p>
            <a:r>
              <a:rPr lang="en-US" dirty="0">
                <a:cs typeface="Calibri"/>
              </a:rPr>
              <a:t>Pain is sensed by myelinated A delta fibers (faster signal- short lived, sharp, localized pain) and unmyelinated C fibers (slower signal- dull, aching, burning, delayed, poorly localized pain)</a:t>
            </a:r>
            <a:endParaRPr lang="en-US" dirty="0">
              <a:ea typeface="Calibri"/>
              <a:cs typeface="Calibri"/>
            </a:endParaRPr>
          </a:p>
          <a:p>
            <a:r>
              <a:rPr lang="en-US" dirty="0">
                <a:cs typeface="Calibri"/>
              </a:rPr>
              <a:t>A delta fibers sense mechanical and thermal stimuli</a:t>
            </a:r>
            <a:endParaRPr lang="en-US" dirty="0">
              <a:ea typeface="Calibri"/>
              <a:cs typeface="Calibri"/>
            </a:endParaRPr>
          </a:p>
          <a:p>
            <a:r>
              <a:rPr lang="en-US" dirty="0">
                <a:cs typeface="Calibri"/>
              </a:rPr>
              <a:t>C fibers sense mechanical, thermal, chemical stimuli</a:t>
            </a:r>
            <a:endParaRPr lang="en-US" dirty="0">
              <a:ea typeface="Calibri"/>
              <a:cs typeface="Calibri"/>
            </a:endParaRPr>
          </a:p>
          <a:p>
            <a:endParaRPr lang="en-US" dirty="0">
              <a:cs typeface="Calibri"/>
            </a:endParaRPr>
          </a:p>
          <a:p>
            <a:r>
              <a:rPr lang="en-US" dirty="0">
                <a:cs typeface="Calibri"/>
              </a:rPr>
              <a:t>Pain is initially sensed by nociceptors in the peripheral nervous system, the signal is sent through the dorsal root ganglion</a:t>
            </a:r>
          </a:p>
          <a:p>
            <a:r>
              <a:rPr lang="en-US" dirty="0">
                <a:cs typeface="Calibri"/>
              </a:rPr>
              <a:t>First synapse is in the dorsal horn gray matter</a:t>
            </a:r>
            <a:endParaRPr lang="en-US" dirty="0">
              <a:ea typeface="Calibri"/>
              <a:cs typeface="Calibri"/>
            </a:endParaRPr>
          </a:p>
          <a:p>
            <a:r>
              <a:rPr lang="en-US" dirty="0">
                <a:cs typeface="Calibri"/>
              </a:rPr>
              <a:t>2nd order neuron crosses over to the anterolateral funiculus and ascends up the tract</a:t>
            </a:r>
            <a:endParaRPr lang="en-US" dirty="0">
              <a:ea typeface="Calibri"/>
              <a:cs typeface="Calibri"/>
            </a:endParaRPr>
          </a:p>
          <a:p>
            <a:r>
              <a:rPr lang="en-US" dirty="0">
                <a:cs typeface="Calibri"/>
              </a:rPr>
              <a:t>Second synapse is in the thalamus</a:t>
            </a:r>
            <a:endParaRPr lang="en-US" dirty="0">
              <a:ea typeface="Calibri"/>
              <a:cs typeface="Calibri"/>
            </a:endParaRPr>
          </a:p>
          <a:p>
            <a:r>
              <a:rPr lang="en-US" dirty="0">
                <a:cs typeface="Calibri"/>
              </a:rPr>
              <a:t>3rd order neuron ascends to the primary somatosensory cortex</a:t>
            </a:r>
            <a:endParaRPr lang="en-US" dirty="0">
              <a:ea typeface="Calibri"/>
              <a:cs typeface="Calibri"/>
            </a:endParaRPr>
          </a:p>
        </p:txBody>
      </p:sp>
      <p:sp>
        <p:nvSpPr>
          <p:cNvPr id="4" name="Slide Number Placeholder 3"/>
          <p:cNvSpPr>
            <a:spLocks noGrp="1"/>
          </p:cNvSpPr>
          <p:nvPr>
            <p:ph type="sldNum" sz="quarter" idx="5"/>
          </p:nvPr>
        </p:nvSpPr>
        <p:spPr/>
        <p:txBody>
          <a:bodyPr/>
          <a:lstStyle/>
          <a:p>
            <a:fld id="{A1F8C79E-9A27-4763-AFBF-3B473178A04D}" type="slidenum">
              <a:t>4</a:t>
            </a:fld>
            <a:endParaRPr lang="en-US"/>
          </a:p>
        </p:txBody>
      </p:sp>
    </p:spTree>
    <p:extLst>
      <p:ext uri="{BB962C8B-B14F-4D97-AF65-F5344CB8AC3E}">
        <p14:creationId xmlns:p14="http://schemas.microsoft.com/office/powerpoint/2010/main" val="5273743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arachnoid mater is the middle layer of the meninges of the spinal cord</a:t>
            </a:r>
          </a:p>
        </p:txBody>
      </p:sp>
      <p:sp>
        <p:nvSpPr>
          <p:cNvPr id="4" name="Slide Number Placeholder 3"/>
          <p:cNvSpPr>
            <a:spLocks noGrp="1"/>
          </p:cNvSpPr>
          <p:nvPr>
            <p:ph type="sldNum" sz="quarter" idx="5"/>
          </p:nvPr>
        </p:nvSpPr>
        <p:spPr/>
        <p:txBody>
          <a:bodyPr/>
          <a:lstStyle/>
          <a:p>
            <a:fld id="{A1F8C79E-9A27-4763-AFBF-3B473178A04D}" type="slidenum">
              <a:rPr lang="en-US" smtClean="0"/>
              <a:t>16</a:t>
            </a:fld>
            <a:endParaRPr lang="en-US"/>
          </a:p>
        </p:txBody>
      </p:sp>
    </p:spTree>
    <p:extLst>
      <p:ext uri="{BB962C8B-B14F-4D97-AF65-F5344CB8AC3E}">
        <p14:creationId xmlns:p14="http://schemas.microsoft.com/office/powerpoint/2010/main" val="23469191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1F8C79E-9A27-4763-AFBF-3B473178A04D}" type="slidenum">
              <a:rPr lang="en-US" smtClean="0"/>
              <a:t>19</a:t>
            </a:fld>
            <a:endParaRPr lang="en-US"/>
          </a:p>
        </p:txBody>
      </p:sp>
    </p:spTree>
    <p:extLst>
      <p:ext uri="{BB962C8B-B14F-4D97-AF65-F5344CB8AC3E}">
        <p14:creationId xmlns:p14="http://schemas.microsoft.com/office/powerpoint/2010/main" val="38628008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Evidence shows that diagnosing pain phenotype optimizes patient care because clinicians can select interventions proven in the literature to target the neurobiological mechanism of each pain phenotype that is driving the patient’s pain symptoms (example: nerves like blood space and movement)</a:t>
            </a:r>
          </a:p>
          <a:p>
            <a:endParaRPr lang="en-US" dirty="0">
              <a:ea typeface="Calibri"/>
              <a:cs typeface="Calibri"/>
            </a:endParaRPr>
          </a:p>
          <a:p>
            <a:r>
              <a:rPr lang="en-US" dirty="0">
                <a:ea typeface="Calibri"/>
                <a:cs typeface="Calibri"/>
              </a:rPr>
              <a:t>Understanding pain phenotype can help us improve not only intervention selection, but dosage as well, and that goes our interventions as well as our examination. Most experienced clinicians are familiar with the sensitivity of the nervous system , in that nerve tissue and neural structures tend to be more sensitive than soft tissue structures</a:t>
            </a:r>
          </a:p>
          <a:p>
            <a:endParaRPr lang="en-US" dirty="0">
              <a:ea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ea typeface="Calibri"/>
                <a:cs typeface="Calibri"/>
              </a:rPr>
              <a:t>Understanding pain phenotype gives us insight into and the ability to predict how the system will respond to our exam and to our treatment, which we can use to dose our exam or treatment appropriately, for example we are likely to provide lower dosages for an exercise like nerve tensioners compared to an exercise like prone press ups</a:t>
            </a:r>
          </a:p>
          <a:p>
            <a:endParaRPr lang="en-US" dirty="0">
              <a:ea typeface="Calibri"/>
              <a:cs typeface="Calibri"/>
            </a:endParaRPr>
          </a:p>
        </p:txBody>
      </p:sp>
      <p:sp>
        <p:nvSpPr>
          <p:cNvPr id="4" name="Slide Number Placeholder 3"/>
          <p:cNvSpPr>
            <a:spLocks noGrp="1"/>
          </p:cNvSpPr>
          <p:nvPr>
            <p:ph type="sldNum" sz="quarter" idx="5"/>
          </p:nvPr>
        </p:nvSpPr>
        <p:spPr/>
        <p:txBody>
          <a:bodyPr/>
          <a:lstStyle/>
          <a:p>
            <a:fld id="{A1F8C79E-9A27-4763-AFBF-3B473178A04D}" type="slidenum">
              <a:rPr lang="en-US"/>
              <a:t>5</a:t>
            </a:fld>
            <a:endParaRPr lang="en-US"/>
          </a:p>
        </p:txBody>
      </p:sp>
    </p:spTree>
    <p:extLst>
      <p:ext uri="{BB962C8B-B14F-4D97-AF65-F5344CB8AC3E}">
        <p14:creationId xmlns:p14="http://schemas.microsoft.com/office/powerpoint/2010/main" val="1966084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Jumping a head a bit here, but will go over more detail in the next few slides exactly what these pain phenotypes are if </a:t>
            </a:r>
            <a:r>
              <a:rPr lang="en-US" dirty="0" err="1"/>
              <a:t>youre</a:t>
            </a:r>
            <a:r>
              <a:rPr lang="en-US" dirty="0"/>
              <a:t> not familiar yet</a:t>
            </a:r>
          </a:p>
        </p:txBody>
      </p:sp>
      <p:sp>
        <p:nvSpPr>
          <p:cNvPr id="4" name="Slide Number Placeholder 3"/>
          <p:cNvSpPr>
            <a:spLocks noGrp="1"/>
          </p:cNvSpPr>
          <p:nvPr>
            <p:ph type="sldNum" sz="quarter" idx="5"/>
          </p:nvPr>
        </p:nvSpPr>
        <p:spPr/>
        <p:txBody>
          <a:bodyPr/>
          <a:lstStyle/>
          <a:p>
            <a:fld id="{A1F8C79E-9A27-4763-AFBF-3B473178A04D}" type="slidenum">
              <a:rPr lang="en-US" smtClean="0"/>
              <a:t>6</a:t>
            </a:fld>
            <a:endParaRPr lang="en-US"/>
          </a:p>
        </p:txBody>
      </p:sp>
    </p:spTree>
    <p:extLst>
      <p:ext uri="{BB962C8B-B14F-4D97-AF65-F5344CB8AC3E}">
        <p14:creationId xmlns:p14="http://schemas.microsoft.com/office/powerpoint/2010/main" val="1888511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Nerves regenerate on average at 1mm per day</a:t>
            </a:r>
          </a:p>
        </p:txBody>
      </p:sp>
      <p:sp>
        <p:nvSpPr>
          <p:cNvPr id="4" name="Slide Number Placeholder 3"/>
          <p:cNvSpPr>
            <a:spLocks noGrp="1"/>
          </p:cNvSpPr>
          <p:nvPr>
            <p:ph type="sldNum" sz="quarter" idx="5"/>
          </p:nvPr>
        </p:nvSpPr>
        <p:spPr/>
        <p:txBody>
          <a:bodyPr/>
          <a:lstStyle/>
          <a:p>
            <a:fld id="{A1F8C79E-9A27-4763-AFBF-3B473178A04D}" type="slidenum">
              <a:rPr lang="en-US"/>
              <a:t>7</a:t>
            </a:fld>
            <a:endParaRPr lang="en-US"/>
          </a:p>
        </p:txBody>
      </p:sp>
    </p:spTree>
    <p:extLst>
      <p:ext uri="{BB962C8B-B14F-4D97-AF65-F5344CB8AC3E}">
        <p14:creationId xmlns:p14="http://schemas.microsoft.com/office/powerpoint/2010/main" val="22020104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Chronic central sensitization pain</a:t>
            </a:r>
          </a:p>
          <a:p>
            <a:endParaRPr lang="en-US" dirty="0"/>
          </a:p>
          <a:p>
            <a:endParaRPr lang="en-US" dirty="0"/>
          </a:p>
          <a:p>
            <a:r>
              <a:rPr lang="en-US" dirty="0"/>
              <a:t>Goes to show how prognosis can vary greatly just on pain phenotype alone let alone acuity and severity of injury- if we can communicate accurate prognosis to patients from </a:t>
            </a:r>
            <a:r>
              <a:rPr lang="en-US" dirty="0" err="1"/>
              <a:t>intial</a:t>
            </a:r>
            <a:r>
              <a:rPr lang="en-US" dirty="0"/>
              <a:t> evaluation were going to have much better outcomes if patient expectations are set appropriately</a:t>
            </a:r>
          </a:p>
        </p:txBody>
      </p:sp>
      <p:sp>
        <p:nvSpPr>
          <p:cNvPr id="4" name="Slide Number Placeholder 3"/>
          <p:cNvSpPr>
            <a:spLocks noGrp="1"/>
          </p:cNvSpPr>
          <p:nvPr>
            <p:ph type="sldNum" sz="quarter" idx="5"/>
          </p:nvPr>
        </p:nvSpPr>
        <p:spPr/>
        <p:txBody>
          <a:bodyPr/>
          <a:lstStyle/>
          <a:p>
            <a:fld id="{A1F8C79E-9A27-4763-AFBF-3B473178A04D}" type="slidenum">
              <a:rPr lang="en-US" smtClean="0"/>
              <a:t>8</a:t>
            </a:fld>
            <a:endParaRPr lang="en-US"/>
          </a:p>
        </p:txBody>
      </p:sp>
    </p:spTree>
    <p:extLst>
      <p:ext uri="{BB962C8B-B14F-4D97-AF65-F5344CB8AC3E}">
        <p14:creationId xmlns:p14="http://schemas.microsoft.com/office/powerpoint/2010/main" val="16981464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International association for the study of pain</a:t>
            </a:r>
          </a:p>
          <a:p>
            <a:endParaRPr lang="en-US" dirty="0"/>
          </a:p>
          <a:p>
            <a:r>
              <a:rPr lang="en-US" dirty="0"/>
              <a:t>Central sensitization is the process to which </a:t>
            </a:r>
            <a:r>
              <a:rPr lang="en-US" dirty="0" err="1"/>
              <a:t>nociplastic</a:t>
            </a:r>
            <a:r>
              <a:rPr lang="en-US" dirty="0"/>
              <a:t> pain is derived</a:t>
            </a:r>
          </a:p>
          <a:p>
            <a:endParaRPr lang="en-US" dirty="0"/>
          </a:p>
          <a:p>
            <a:endParaRPr lang="en-US" dirty="0"/>
          </a:p>
          <a:p>
            <a:r>
              <a:rPr lang="en-US" dirty="0"/>
              <a:t>Now of course this isn’t going to be cut and dry in every patient- our patients are likely going to have a combination of all three pain phenotypes contributing to their </a:t>
            </a:r>
            <a:r>
              <a:rPr lang="en-US" dirty="0" err="1"/>
              <a:t>symtpoms</a:t>
            </a:r>
            <a:r>
              <a:rPr lang="en-US" dirty="0"/>
              <a:t>, however our job is to diagnosis and treat the primary pain phenotype first and can progress </a:t>
            </a:r>
            <a:r>
              <a:rPr lang="en-US"/>
              <a:t>from there</a:t>
            </a:r>
            <a:endParaRPr lang="en-US" dirty="0"/>
          </a:p>
        </p:txBody>
      </p:sp>
      <p:sp>
        <p:nvSpPr>
          <p:cNvPr id="4" name="Slide Number Placeholder 3"/>
          <p:cNvSpPr>
            <a:spLocks noGrp="1"/>
          </p:cNvSpPr>
          <p:nvPr>
            <p:ph type="sldNum" sz="quarter" idx="5"/>
          </p:nvPr>
        </p:nvSpPr>
        <p:spPr/>
        <p:txBody>
          <a:bodyPr/>
          <a:lstStyle/>
          <a:p>
            <a:fld id="{A1F8C79E-9A27-4763-AFBF-3B473178A04D}" type="slidenum">
              <a:rPr lang="en-US" smtClean="0"/>
              <a:t>9</a:t>
            </a:fld>
            <a:endParaRPr lang="en-US"/>
          </a:p>
        </p:txBody>
      </p:sp>
    </p:spTree>
    <p:extLst>
      <p:ext uri="{BB962C8B-B14F-4D97-AF65-F5344CB8AC3E}">
        <p14:creationId xmlns:p14="http://schemas.microsoft.com/office/powerpoint/2010/main" val="40003045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Fatigue, concentration issues, sleep disturbances, mood disturbances</a:t>
            </a:r>
          </a:p>
        </p:txBody>
      </p:sp>
      <p:sp>
        <p:nvSpPr>
          <p:cNvPr id="4" name="Slide Number Placeholder 3"/>
          <p:cNvSpPr>
            <a:spLocks noGrp="1"/>
          </p:cNvSpPr>
          <p:nvPr>
            <p:ph type="sldNum" sz="quarter" idx="5"/>
          </p:nvPr>
        </p:nvSpPr>
        <p:spPr/>
        <p:txBody>
          <a:bodyPr/>
          <a:lstStyle/>
          <a:p>
            <a:fld id="{A1F8C79E-9A27-4763-AFBF-3B473178A04D}" type="slidenum">
              <a:rPr lang="en-US"/>
              <a:t>12</a:t>
            </a:fld>
            <a:endParaRPr lang="en-US"/>
          </a:p>
        </p:txBody>
      </p:sp>
    </p:spTree>
    <p:extLst>
      <p:ext uri="{BB962C8B-B14F-4D97-AF65-F5344CB8AC3E}">
        <p14:creationId xmlns:p14="http://schemas.microsoft.com/office/powerpoint/2010/main" val="7026966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spcBef>
                <a:spcPct val="20000"/>
              </a:spcBef>
              <a:buFont typeface="Arial"/>
              <a:buChar char="•"/>
            </a:pPr>
            <a:r>
              <a:rPr lang="en-US" dirty="0"/>
              <a:t>Literature supports the use of desensitization, transcutaneous electrical nerve stimulation or low level laser therapy, gentle range of motion and strengthening to restore function and increase cortical body representation, are effective interventions for neuropathic pain.</a:t>
            </a:r>
          </a:p>
          <a:p>
            <a:endParaRPr lang="en-US" dirty="0">
              <a:ea typeface="Calibri"/>
              <a:cs typeface="Calibri"/>
            </a:endParaRPr>
          </a:p>
        </p:txBody>
      </p:sp>
      <p:sp>
        <p:nvSpPr>
          <p:cNvPr id="4" name="Slide Number Placeholder 3"/>
          <p:cNvSpPr>
            <a:spLocks noGrp="1"/>
          </p:cNvSpPr>
          <p:nvPr>
            <p:ph type="sldNum" sz="quarter" idx="5"/>
          </p:nvPr>
        </p:nvSpPr>
        <p:spPr/>
        <p:txBody>
          <a:bodyPr/>
          <a:lstStyle/>
          <a:p>
            <a:fld id="{A1F8C79E-9A27-4763-AFBF-3B473178A04D}" type="slidenum">
              <a:rPr lang="en-US"/>
              <a:t>14</a:t>
            </a:fld>
            <a:endParaRPr lang="en-US"/>
          </a:p>
        </p:txBody>
      </p:sp>
    </p:spTree>
    <p:extLst>
      <p:ext uri="{BB962C8B-B14F-4D97-AF65-F5344CB8AC3E}">
        <p14:creationId xmlns:p14="http://schemas.microsoft.com/office/powerpoint/2010/main" val="27327761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a:buChar char="•"/>
            </a:pPr>
            <a:r>
              <a:rPr lang="en-US" dirty="0"/>
              <a:t>Cognitive Behavioral Therapy</a:t>
            </a:r>
          </a:p>
          <a:p>
            <a:pPr marL="742950" lvl="2" indent="-285750">
              <a:buFont typeface="Wingdings"/>
              <a:buChar char="§"/>
            </a:pPr>
            <a:r>
              <a:rPr lang="en-US" dirty="0"/>
              <a:t>Be aware of thoughts emotions and beliefs</a:t>
            </a:r>
            <a:endParaRPr lang="en-US" dirty="0">
              <a:ea typeface="Calibri" panose="020F0502020204030204"/>
              <a:cs typeface="Calibri" panose="020F0502020204030204"/>
            </a:endParaRPr>
          </a:p>
          <a:p>
            <a:pPr marL="742950" lvl="2" indent="-285750">
              <a:buFont typeface="Wingdings"/>
              <a:buChar char="§"/>
            </a:pPr>
            <a:r>
              <a:rPr lang="en-US" dirty="0"/>
              <a:t>Identify negative or inaccurate thinking</a:t>
            </a:r>
            <a:endParaRPr lang="en-US" dirty="0">
              <a:ea typeface="Calibri" panose="020F0502020204030204"/>
              <a:cs typeface="Calibri" panose="020F0502020204030204"/>
            </a:endParaRPr>
          </a:p>
          <a:p>
            <a:pPr marL="742950" lvl="2" indent="-285750">
              <a:buFont typeface="Wingdings"/>
              <a:buChar char="§"/>
            </a:pPr>
            <a:r>
              <a:rPr lang="en-US" dirty="0"/>
              <a:t>Reshape thinking</a:t>
            </a:r>
            <a:endParaRPr lang="en-US" dirty="0">
              <a:ea typeface="Calibri" panose="020F0502020204030204"/>
              <a:cs typeface="Calibri" panose="020F0502020204030204"/>
            </a:endParaRPr>
          </a:p>
          <a:p>
            <a:pPr marL="285750" indent="-285750">
              <a:buFont typeface="Arial"/>
              <a:buChar char="•"/>
            </a:pPr>
            <a:r>
              <a:rPr lang="en-US" dirty="0"/>
              <a:t>Graded Exposure</a:t>
            </a:r>
          </a:p>
          <a:p>
            <a:pPr marL="742950" lvl="2" indent="-285750">
              <a:buFont typeface="Wingdings"/>
              <a:buChar char="§"/>
            </a:pPr>
            <a:r>
              <a:rPr lang="en-US" dirty="0"/>
              <a:t>Desensitization</a:t>
            </a:r>
            <a:endParaRPr lang="en-US" dirty="0">
              <a:ea typeface="Calibri" panose="020F0502020204030204"/>
              <a:cs typeface="Calibri" panose="020F0502020204030204"/>
            </a:endParaRPr>
          </a:p>
          <a:p>
            <a:pPr marL="742950" lvl="2" indent="-285750">
              <a:buFont typeface="Wingdings"/>
              <a:buChar char="§"/>
            </a:pPr>
            <a:r>
              <a:rPr lang="en-US" dirty="0"/>
              <a:t>Exercise</a:t>
            </a:r>
            <a:endParaRPr lang="en-US" dirty="0">
              <a:ea typeface="Calibri" panose="020F0502020204030204"/>
              <a:cs typeface="Calibri" panose="020F0502020204030204"/>
            </a:endParaRPr>
          </a:p>
          <a:p>
            <a:pPr marL="742950" lvl="2" indent="-285750">
              <a:buFont typeface="Wingdings"/>
              <a:buChar char="§"/>
            </a:pPr>
            <a:r>
              <a:rPr lang="en-US" dirty="0">
                <a:ea typeface="Calibri" panose="020F0502020204030204"/>
                <a:cs typeface="Calibri" panose="020F0502020204030204"/>
              </a:rPr>
              <a:t>Functional movements</a:t>
            </a:r>
            <a:endParaRPr lang="en-US" dirty="0"/>
          </a:p>
          <a:p>
            <a:pPr marL="285750" indent="-285750">
              <a:buFont typeface="Arial"/>
              <a:buChar char="•"/>
            </a:pPr>
            <a:r>
              <a:rPr lang="en-US" dirty="0"/>
              <a:t>Graded Motor Imagery</a:t>
            </a:r>
          </a:p>
          <a:p>
            <a:pPr marL="742950" lvl="2" indent="-285750">
              <a:buFont typeface="Wingdings"/>
              <a:buChar char="§"/>
            </a:pPr>
            <a:r>
              <a:rPr lang="en-US" dirty="0"/>
              <a:t>Laterality training</a:t>
            </a:r>
            <a:endParaRPr lang="en-US" dirty="0">
              <a:ea typeface="Calibri" panose="020F0502020204030204"/>
              <a:cs typeface="Calibri" panose="020F0502020204030204"/>
            </a:endParaRPr>
          </a:p>
          <a:p>
            <a:pPr marL="742950" lvl="2" indent="-285750">
              <a:buFont typeface="Wingdings"/>
              <a:buChar char="§"/>
            </a:pPr>
            <a:r>
              <a:rPr lang="en-US" dirty="0"/>
              <a:t>Motor imagery</a:t>
            </a:r>
            <a:endParaRPr lang="en-US" dirty="0">
              <a:ea typeface="Calibri" panose="020F0502020204030204"/>
              <a:cs typeface="Calibri" panose="020F0502020204030204"/>
            </a:endParaRPr>
          </a:p>
          <a:p>
            <a:pPr marL="742950" lvl="2" indent="-285750">
              <a:buFont typeface="Wingdings"/>
              <a:buChar char="§"/>
            </a:pPr>
            <a:r>
              <a:rPr lang="en-US" dirty="0"/>
              <a:t>Mirror therapy</a:t>
            </a:r>
            <a:endParaRPr lang="en-US" dirty="0">
              <a:ea typeface="Calibri"/>
              <a:cs typeface="Calibri"/>
            </a:endParaRPr>
          </a:p>
          <a:p>
            <a:endParaRPr lang="en-US" dirty="0">
              <a:ea typeface="Calibri"/>
              <a:cs typeface="Calibri"/>
            </a:endParaRPr>
          </a:p>
        </p:txBody>
      </p:sp>
      <p:sp>
        <p:nvSpPr>
          <p:cNvPr id="4" name="Slide Number Placeholder 3"/>
          <p:cNvSpPr>
            <a:spLocks noGrp="1"/>
          </p:cNvSpPr>
          <p:nvPr>
            <p:ph type="sldNum" sz="quarter" idx="5"/>
          </p:nvPr>
        </p:nvSpPr>
        <p:spPr/>
        <p:txBody>
          <a:bodyPr/>
          <a:lstStyle/>
          <a:p>
            <a:fld id="{A1F8C79E-9A27-4763-AFBF-3B473178A04D}" type="slidenum">
              <a:rPr lang="en-US"/>
              <a:t>15</a:t>
            </a:fld>
            <a:endParaRPr lang="en-US"/>
          </a:p>
        </p:txBody>
      </p:sp>
    </p:spTree>
    <p:extLst>
      <p:ext uri="{BB962C8B-B14F-4D97-AF65-F5344CB8AC3E}">
        <p14:creationId xmlns:p14="http://schemas.microsoft.com/office/powerpoint/2010/main" val="330869005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66950"/>
            <a:ext cx="7772400" cy="1711325"/>
          </a:xfrm>
        </p:spPr>
        <p:txBody>
          <a:bodyPr/>
          <a:lstStyle>
            <a:lvl1pPr>
              <a:defRPr baseline="0">
                <a:solidFill>
                  <a:schemeClr val="tx1"/>
                </a:solidFill>
              </a:defRPr>
            </a:lvl1pPr>
          </a:lstStyle>
          <a:p>
            <a:endParaRPr lang="en-US"/>
          </a:p>
        </p:txBody>
      </p:sp>
      <p:sp>
        <p:nvSpPr>
          <p:cNvPr id="3" name="Subtitle 2"/>
          <p:cNvSpPr>
            <a:spLocks noGrp="1"/>
          </p:cNvSpPr>
          <p:nvPr>
            <p:ph type="subTitle" idx="1"/>
          </p:nvPr>
        </p:nvSpPr>
        <p:spPr>
          <a:xfrm>
            <a:off x="1371600" y="4019550"/>
            <a:ext cx="6400800" cy="552450"/>
          </a:xfrm>
        </p:spPr>
        <p:txBody>
          <a:bodyPr anchor="ctr" anchorCtr="0">
            <a:normAutofit/>
          </a:bodyPr>
          <a:lstStyle>
            <a:lvl1pPr marL="0" indent="0" algn="ctr">
              <a:buNone/>
              <a:defRPr sz="160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US"/>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463407" y="467534"/>
            <a:ext cx="4217185" cy="1799416"/>
          </a:xfrm>
          <a:prstGeom prst="rect">
            <a:avLst/>
          </a:prstGeom>
        </p:spPr>
      </p:pic>
      <p:sp>
        <p:nvSpPr>
          <p:cNvPr id="38" name="Frame 37"/>
          <p:cNvSpPr/>
          <p:nvPr userDrawn="1"/>
        </p:nvSpPr>
        <p:spPr>
          <a:xfrm>
            <a:off x="304800" y="285750"/>
            <a:ext cx="8534399" cy="4572000"/>
          </a:xfrm>
          <a:prstGeom prst="frame">
            <a:avLst>
              <a:gd name="adj1" fmla="val 3956"/>
            </a:avLst>
          </a:prstGeom>
          <a:solidFill>
            <a:srgbClr val="00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9" name="Rectangle 38"/>
          <p:cNvSpPr/>
          <p:nvPr userDrawn="1"/>
        </p:nvSpPr>
        <p:spPr>
          <a:xfrm>
            <a:off x="228600" y="1200150"/>
            <a:ext cx="304800" cy="2819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p:cNvSpPr/>
          <p:nvPr userDrawn="1"/>
        </p:nvSpPr>
        <p:spPr>
          <a:xfrm>
            <a:off x="8610600" y="1200150"/>
            <a:ext cx="304800" cy="2819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702242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3618B7-DDA4-48C1-B2B4-FEC7CDC307AC}" type="datetimeFigureOut">
              <a:rPr lang="en-US" smtClean="0"/>
              <a:t>10/8/2024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AC28E3-00D6-4682-BCAB-2932672799A0}" type="slidenum">
              <a:rPr lang="en-US" smtClean="0"/>
              <a:t>‹#›</a:t>
            </a:fld>
            <a:endParaRPr lang="en-US"/>
          </a:p>
        </p:txBody>
      </p:sp>
    </p:spTree>
    <p:extLst>
      <p:ext uri="{BB962C8B-B14F-4D97-AF65-F5344CB8AC3E}">
        <p14:creationId xmlns:p14="http://schemas.microsoft.com/office/powerpoint/2010/main" val="14738808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rot="5400000">
            <a:off x="-379119" y="3712869"/>
            <a:ext cx="1854200" cy="791162"/>
          </a:xfrm>
          <a:prstGeom prst="rect">
            <a:avLst/>
          </a:prstGeom>
        </p:spPr>
      </p:pic>
      <p:sp>
        <p:nvSpPr>
          <p:cNvPr id="7" name="Rectangle 6"/>
          <p:cNvSpPr/>
          <p:nvPr userDrawn="1"/>
        </p:nvSpPr>
        <p:spPr>
          <a:xfrm>
            <a:off x="6629400" y="186060"/>
            <a:ext cx="2057400" cy="4443089"/>
          </a:xfrm>
          <a:prstGeom prst="rect">
            <a:avLst/>
          </a:prstGeom>
          <a:solidFill>
            <a:srgbClr val="00528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6629400" y="206375"/>
            <a:ext cx="2057400" cy="43878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6375"/>
            <a:ext cx="6019800" cy="43878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3618B7-DDA4-48C1-B2B4-FEC7CDC307AC}" type="datetimeFigureOut">
              <a:rPr lang="en-US" smtClean="0"/>
              <a:t>10/8/2024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AC28E3-00D6-4682-BCAB-2932672799A0}" type="slidenum">
              <a:rPr lang="en-US" smtClean="0"/>
              <a:t>‹#›</a:t>
            </a:fld>
            <a:endParaRPr lang="en-US"/>
          </a:p>
        </p:txBody>
      </p:sp>
    </p:spTree>
    <p:extLst>
      <p:ext uri="{BB962C8B-B14F-4D97-AF65-F5344CB8AC3E}">
        <p14:creationId xmlns:p14="http://schemas.microsoft.com/office/powerpoint/2010/main" val="42915052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3618B7-DDA4-48C1-B2B4-FEC7CDC307AC}" type="datetimeFigureOut">
              <a:rPr lang="en-US" smtClean="0"/>
              <a:t>10/8/2024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AC28E3-00D6-4682-BCAB-2932672799A0}" type="slidenum">
              <a:rPr lang="en-US" smtClean="0"/>
              <a:t>‹#›</a:t>
            </a:fld>
            <a:endParaRPr lang="en-US"/>
          </a:p>
        </p:txBody>
      </p:sp>
    </p:spTree>
    <p:extLst>
      <p:ext uri="{BB962C8B-B14F-4D97-AF65-F5344CB8AC3E}">
        <p14:creationId xmlns:p14="http://schemas.microsoft.com/office/powerpoint/2010/main" val="36232883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5"/>
            <a:ext cx="7772400" cy="1022350"/>
          </a:xfrm>
        </p:spPr>
        <p:txBody>
          <a:bodyPr anchor="t"/>
          <a:lstStyle>
            <a:lvl1pPr algn="l">
              <a:defRPr sz="4000" b="1" cap="all">
                <a:solidFill>
                  <a:schemeClr val="tx1"/>
                </a:solidFill>
              </a:defRPr>
            </a:lvl1pPr>
          </a:lstStyle>
          <a:p>
            <a:r>
              <a:rPr lang="en-US"/>
              <a:t>Click to edit Master title style</a:t>
            </a:r>
          </a:p>
        </p:txBody>
      </p:sp>
      <p:sp>
        <p:nvSpPr>
          <p:cNvPr id="3" name="Text Placeholder 2"/>
          <p:cNvSpPr>
            <a:spLocks noGrp="1"/>
          </p:cNvSpPr>
          <p:nvPr>
            <p:ph type="body" idx="1"/>
          </p:nvPr>
        </p:nvSpPr>
        <p:spPr>
          <a:xfrm>
            <a:off x="722313" y="2179638"/>
            <a:ext cx="7772400" cy="11255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3618B7-DDA4-48C1-B2B4-FEC7CDC307AC}" type="datetimeFigureOut">
              <a:rPr lang="en-US" smtClean="0"/>
              <a:t>10/8/2024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AC28E3-00D6-4682-BCAB-2932672799A0}" type="slidenum">
              <a:rPr lang="en-US" smtClean="0"/>
              <a:t>‹#›</a:t>
            </a:fld>
            <a:endParaRPr 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4236977"/>
            <a:ext cx="1854200" cy="791162"/>
          </a:xfrm>
          <a:prstGeom prst="rect">
            <a:avLst/>
          </a:prstGeom>
        </p:spPr>
      </p:pic>
    </p:spTree>
    <p:extLst>
      <p:ext uri="{BB962C8B-B14F-4D97-AF65-F5344CB8AC3E}">
        <p14:creationId xmlns:p14="http://schemas.microsoft.com/office/powerpoint/2010/main" val="29998470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0"/>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0"/>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33618B7-DDA4-48C1-B2B4-FEC7CDC307AC}" type="datetimeFigureOut">
              <a:rPr lang="en-US" smtClean="0"/>
              <a:t>10/8/2024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AC28E3-00D6-4682-BCAB-2932672799A0}" type="slidenum">
              <a:rPr lang="en-US" smtClean="0"/>
              <a:t>‹#›</a:t>
            </a:fld>
            <a:endParaRPr lang="en-US"/>
          </a:p>
        </p:txBody>
      </p:sp>
    </p:spTree>
    <p:extLst>
      <p:ext uri="{BB962C8B-B14F-4D97-AF65-F5344CB8AC3E}">
        <p14:creationId xmlns:p14="http://schemas.microsoft.com/office/powerpoint/2010/main" val="15229723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0938"/>
            <a:ext cx="4040188"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950"/>
            <a:ext cx="4040188"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150938"/>
            <a:ext cx="4041775"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1631950"/>
            <a:ext cx="4041775"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33618B7-DDA4-48C1-B2B4-FEC7CDC307AC}" type="datetimeFigureOut">
              <a:rPr lang="en-US" smtClean="0"/>
              <a:t>10/8/2024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4AC28E3-00D6-4682-BCAB-2932672799A0}" type="slidenum">
              <a:rPr lang="en-US" smtClean="0"/>
              <a:t>‹#›</a:t>
            </a:fld>
            <a:endParaRPr lang="en-US"/>
          </a:p>
        </p:txBody>
      </p:sp>
    </p:spTree>
    <p:extLst>
      <p:ext uri="{BB962C8B-B14F-4D97-AF65-F5344CB8AC3E}">
        <p14:creationId xmlns:p14="http://schemas.microsoft.com/office/powerpoint/2010/main" val="37344799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33618B7-DDA4-48C1-B2B4-FEC7CDC307AC}" type="datetimeFigureOut">
              <a:rPr lang="en-US" smtClean="0"/>
              <a:t>10/8/2024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4AC28E3-00D6-4682-BCAB-2932672799A0}" type="slidenum">
              <a:rPr lang="en-US" smtClean="0"/>
              <a:t>‹#›</a:t>
            </a:fld>
            <a:endParaRPr lang="en-US"/>
          </a:p>
        </p:txBody>
      </p:sp>
    </p:spTree>
    <p:extLst>
      <p:ext uri="{BB962C8B-B14F-4D97-AF65-F5344CB8AC3E}">
        <p14:creationId xmlns:p14="http://schemas.microsoft.com/office/powerpoint/2010/main" val="503388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4236977"/>
            <a:ext cx="1854200" cy="791162"/>
          </a:xfrm>
          <a:prstGeom prst="rect">
            <a:avLst/>
          </a:prstGeom>
        </p:spPr>
      </p:pic>
      <p:sp>
        <p:nvSpPr>
          <p:cNvPr id="2" name="Date Placeholder 1"/>
          <p:cNvSpPr>
            <a:spLocks noGrp="1"/>
          </p:cNvSpPr>
          <p:nvPr>
            <p:ph type="dt" sz="half" idx="10"/>
          </p:nvPr>
        </p:nvSpPr>
        <p:spPr/>
        <p:txBody>
          <a:bodyPr/>
          <a:lstStyle/>
          <a:p>
            <a:fld id="{F33618B7-DDA4-48C1-B2B4-FEC7CDC307AC}" type="datetimeFigureOut">
              <a:rPr lang="en-US" smtClean="0"/>
              <a:t>10/8/2024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4AC28E3-00D6-4682-BCAB-2932672799A0}" type="slidenum">
              <a:rPr lang="en-US" smtClean="0"/>
              <a:t>‹#›</a:t>
            </a:fld>
            <a:endParaRPr lang="en-US"/>
          </a:p>
        </p:txBody>
      </p:sp>
    </p:spTree>
    <p:extLst>
      <p:ext uri="{BB962C8B-B14F-4D97-AF65-F5344CB8AC3E}">
        <p14:creationId xmlns:p14="http://schemas.microsoft.com/office/powerpoint/2010/main" val="3856079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4236977"/>
            <a:ext cx="1854200" cy="791162"/>
          </a:xfrm>
          <a:prstGeom prst="rect">
            <a:avLst/>
          </a:prstGeom>
        </p:spPr>
      </p:pic>
      <p:sp>
        <p:nvSpPr>
          <p:cNvPr id="9" name="Rectangle 8"/>
          <p:cNvSpPr/>
          <p:nvPr userDrawn="1"/>
        </p:nvSpPr>
        <p:spPr>
          <a:xfrm>
            <a:off x="443144" y="209550"/>
            <a:ext cx="3048000" cy="838200"/>
          </a:xfrm>
          <a:prstGeom prst="rect">
            <a:avLst/>
          </a:prstGeom>
          <a:solidFill>
            <a:srgbClr val="00528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04788"/>
            <a:ext cx="3008313" cy="871537"/>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4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076325"/>
            <a:ext cx="3008313" cy="35179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33618B7-DDA4-48C1-B2B4-FEC7CDC307AC}" type="datetimeFigureOut">
              <a:rPr lang="en-US" smtClean="0"/>
              <a:t>10/8/2024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AC28E3-00D6-4682-BCAB-2932672799A0}" type="slidenum">
              <a:rPr lang="en-US" smtClean="0"/>
              <a:t>‹#›</a:t>
            </a:fld>
            <a:endParaRPr lang="en-US"/>
          </a:p>
        </p:txBody>
      </p:sp>
    </p:spTree>
    <p:extLst>
      <p:ext uri="{BB962C8B-B14F-4D97-AF65-F5344CB8AC3E}">
        <p14:creationId xmlns:p14="http://schemas.microsoft.com/office/powerpoint/2010/main" val="160206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4236977"/>
            <a:ext cx="1854200" cy="791162"/>
          </a:xfrm>
          <a:prstGeom prst="rect">
            <a:avLst/>
          </a:prstGeom>
        </p:spPr>
      </p:pic>
      <p:sp>
        <p:nvSpPr>
          <p:cNvPr id="2" name="Title 1"/>
          <p:cNvSpPr>
            <a:spLocks noGrp="1"/>
          </p:cNvSpPr>
          <p:nvPr>
            <p:ph type="title"/>
          </p:nvPr>
        </p:nvSpPr>
        <p:spPr>
          <a:xfrm>
            <a:off x="1792288" y="3600450"/>
            <a:ext cx="5486400" cy="42545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60375"/>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900"/>
            <a:ext cx="5486400" cy="6032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33618B7-DDA4-48C1-B2B4-FEC7CDC307AC}" type="datetimeFigureOut">
              <a:rPr lang="en-US" smtClean="0"/>
              <a:t>10/8/2024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AC28E3-00D6-4682-BCAB-2932672799A0}" type="slidenum">
              <a:rPr lang="en-US" smtClean="0"/>
              <a:t>‹#›</a:t>
            </a:fld>
            <a:endParaRPr lang="en-US"/>
          </a:p>
        </p:txBody>
      </p:sp>
    </p:spTree>
    <p:extLst>
      <p:ext uri="{BB962C8B-B14F-4D97-AF65-F5344CB8AC3E}">
        <p14:creationId xmlns:p14="http://schemas.microsoft.com/office/powerpoint/2010/main" val="4044641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457200" y="209550"/>
            <a:ext cx="8229600" cy="838200"/>
          </a:xfrm>
          <a:prstGeom prst="rect">
            <a:avLst/>
          </a:prstGeom>
          <a:solidFill>
            <a:srgbClr val="00528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162800" y="4236977"/>
            <a:ext cx="1854200" cy="791162"/>
          </a:xfrm>
          <a:prstGeom prst="rect">
            <a:avLst/>
          </a:prstGeom>
        </p:spPr>
      </p:pic>
      <p:sp>
        <p:nvSpPr>
          <p:cNvPr id="2" name="Title Placeholder 1"/>
          <p:cNvSpPr>
            <a:spLocks noGrp="1"/>
          </p:cNvSpPr>
          <p:nvPr>
            <p:ph type="title"/>
          </p:nvPr>
        </p:nvSpPr>
        <p:spPr>
          <a:xfrm>
            <a:off x="457200" y="206375"/>
            <a:ext cx="8229600" cy="857250"/>
          </a:xfrm>
          <a:prstGeom prst="rect">
            <a:avLst/>
          </a:prstGeom>
        </p:spPr>
        <p:txBody>
          <a:bodyPr vert="horz" lIns="91440" tIns="45720" rIns="91440" bIns="45720" rtlCol="0" anchor="ctr">
            <a:normAutofit/>
          </a:bodyPr>
          <a:lstStyle/>
          <a:p>
            <a:endParaRPr lang="en-US"/>
          </a:p>
        </p:txBody>
      </p:sp>
      <p:sp>
        <p:nvSpPr>
          <p:cNvPr id="3" name="Text Placeholder 2"/>
          <p:cNvSpPr>
            <a:spLocks noGrp="1"/>
          </p:cNvSpPr>
          <p:nvPr>
            <p:ph type="body" idx="1"/>
          </p:nvPr>
        </p:nvSpPr>
        <p:spPr>
          <a:xfrm>
            <a:off x="457200" y="1200150"/>
            <a:ext cx="8229600" cy="339407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fld id="{F33618B7-DDA4-48C1-B2B4-FEC7CDC307AC}" type="datetimeFigureOut">
              <a:rPr lang="en-US" smtClean="0"/>
              <a:t>10/8/2024</a:t>
            </a:fld>
            <a:endParaRPr lang="en-US"/>
          </a:p>
        </p:txBody>
      </p:sp>
      <p:sp>
        <p:nvSpPr>
          <p:cNvPr id="5" name="Footer Placeholder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84AC28E3-00D6-4682-BCAB-2932672799A0}" type="slidenum">
              <a:rPr lang="en-US" smtClean="0"/>
              <a:t>‹#›</a:t>
            </a:fld>
            <a:endParaRPr lang="en-US"/>
          </a:p>
        </p:txBody>
      </p:sp>
    </p:spTree>
    <p:extLst>
      <p:ext uri="{BB962C8B-B14F-4D97-AF65-F5344CB8AC3E}">
        <p14:creationId xmlns:p14="http://schemas.microsoft.com/office/powerpoint/2010/main" val="1245795012"/>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ctr" defTabSz="914400" rtl="0" eaLnBrk="1" latinLnBrk="0" hangingPunct="1">
        <a:spcBef>
          <a:spcPct val="0"/>
        </a:spcBef>
        <a:buNone/>
        <a:defRPr sz="4400" kern="1200" baseline="0">
          <a:solidFill>
            <a:srgbClr val="FAC71C"/>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www.ncbi.nlm.nih.gov/pmc/articles/PMC7824970/"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B7DB912-AC26-4D7D-87B3-E7608521CD1E}"/>
              </a:ext>
            </a:extLst>
          </p:cNvPr>
          <p:cNvSpPr txBox="1"/>
          <p:nvPr/>
        </p:nvSpPr>
        <p:spPr>
          <a:xfrm>
            <a:off x="3478213" y="3288666"/>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a:cs typeface="Calibri"/>
            </a:endParaRPr>
          </a:p>
        </p:txBody>
      </p:sp>
      <p:sp>
        <p:nvSpPr>
          <p:cNvPr id="3" name="TextBox 2">
            <a:extLst>
              <a:ext uri="{FF2B5EF4-FFF2-40B4-BE49-F238E27FC236}">
                <a16:creationId xmlns:a16="http://schemas.microsoft.com/office/drawing/2014/main" id="{EEC7F7BB-B7E9-D6C1-41A9-AACC710FBF60}"/>
              </a:ext>
            </a:extLst>
          </p:cNvPr>
          <p:cNvSpPr txBox="1"/>
          <p:nvPr/>
        </p:nvSpPr>
        <p:spPr>
          <a:xfrm>
            <a:off x="938666" y="2951430"/>
            <a:ext cx="7266669" cy="584775"/>
          </a:xfrm>
          <a:prstGeom prst="rect">
            <a:avLst/>
          </a:prstGeom>
          <a:noFill/>
        </p:spPr>
        <p:txBody>
          <a:bodyPr wrap="none" rtlCol="0">
            <a:spAutoFit/>
          </a:bodyPr>
          <a:lstStyle/>
          <a:p>
            <a:r>
              <a:rPr lang="en-US" sz="3200">
                <a:latin typeface="+mj-lt"/>
              </a:rPr>
              <a:t>Diagnosing Pain Phenotype: A Case Report</a:t>
            </a:r>
          </a:p>
        </p:txBody>
      </p:sp>
    </p:spTree>
    <p:extLst>
      <p:ext uri="{BB962C8B-B14F-4D97-AF65-F5344CB8AC3E}">
        <p14:creationId xmlns:p14="http://schemas.microsoft.com/office/powerpoint/2010/main" val="19696730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2EE01A-8899-B6F3-9F34-C752CCDEF026}"/>
              </a:ext>
            </a:extLst>
          </p:cNvPr>
          <p:cNvSpPr>
            <a:spLocks noGrp="1"/>
          </p:cNvSpPr>
          <p:nvPr>
            <p:ph type="title"/>
          </p:nvPr>
        </p:nvSpPr>
        <p:spPr/>
        <p:txBody>
          <a:bodyPr>
            <a:normAutofit/>
          </a:bodyPr>
          <a:lstStyle/>
          <a:p>
            <a:r>
              <a:rPr lang="en-US" sz="3600" dirty="0"/>
              <a:t>Diagnosing Pain Phenotype: Nociceptive</a:t>
            </a:r>
          </a:p>
        </p:txBody>
      </p:sp>
      <p:sp>
        <p:nvSpPr>
          <p:cNvPr id="3" name="Content Placeholder 2">
            <a:extLst>
              <a:ext uri="{FF2B5EF4-FFF2-40B4-BE49-F238E27FC236}">
                <a16:creationId xmlns:a16="http://schemas.microsoft.com/office/drawing/2014/main" id="{EA6C2B98-2679-00EA-CE4D-3DF4C4387626}"/>
              </a:ext>
            </a:extLst>
          </p:cNvPr>
          <p:cNvSpPr>
            <a:spLocks noGrp="1"/>
          </p:cNvSpPr>
          <p:nvPr>
            <p:ph idx="1"/>
          </p:nvPr>
        </p:nvSpPr>
        <p:spPr>
          <a:xfrm>
            <a:off x="4827937" y="1542144"/>
            <a:ext cx="3786292" cy="3394075"/>
          </a:xfrm>
        </p:spPr>
        <p:txBody>
          <a:bodyPr vert="horz" lIns="91440" tIns="45720" rIns="91440" bIns="45720" rtlCol="0" anchor="t">
            <a:normAutofit/>
          </a:bodyPr>
          <a:lstStyle/>
          <a:p>
            <a:r>
              <a:rPr lang="en-US" sz="2200" dirty="0">
                <a:ea typeface="Calibri"/>
                <a:cs typeface="Calibri"/>
              </a:rPr>
              <a:t>Other Common Findings</a:t>
            </a:r>
            <a:r>
              <a:rPr lang="en-US" sz="1200" baseline="30000" dirty="0">
                <a:cs typeface="Calibri"/>
              </a:rPr>
              <a:t>(7,8)</a:t>
            </a:r>
            <a:endParaRPr lang="en-US" sz="1200" dirty="0">
              <a:ea typeface="Calibri"/>
              <a:cs typeface="Calibri"/>
            </a:endParaRPr>
          </a:p>
          <a:p>
            <a:pPr lvl="1">
              <a:buFont typeface="Courier New" panose="020B0604020202020204" pitchFamily="34" charset="0"/>
              <a:buChar char="o"/>
            </a:pPr>
            <a:r>
              <a:rPr lang="en-US" sz="2000" dirty="0">
                <a:cs typeface="Calibri"/>
              </a:rPr>
              <a:t>Responsive to NSAIDs</a:t>
            </a:r>
            <a:endParaRPr lang="en-US" sz="2000" dirty="0">
              <a:ea typeface="Calibri"/>
              <a:cs typeface="Calibri"/>
            </a:endParaRPr>
          </a:p>
          <a:p>
            <a:pPr lvl="1">
              <a:buFont typeface="Courier New" panose="020B0604020202020204" pitchFamily="34" charset="0"/>
              <a:buChar char="o"/>
            </a:pPr>
            <a:r>
              <a:rPr lang="en-US" sz="2000" dirty="0">
                <a:cs typeface="Calibri"/>
              </a:rPr>
              <a:t>Signs of inflammation</a:t>
            </a:r>
            <a:endParaRPr lang="en-US" sz="2000" dirty="0">
              <a:ea typeface="Calibri"/>
              <a:cs typeface="Calibri"/>
            </a:endParaRPr>
          </a:p>
          <a:p>
            <a:pPr lvl="1">
              <a:buFont typeface="Courier New" panose="020B0604020202020204" pitchFamily="34" charset="0"/>
              <a:buChar char="o"/>
            </a:pPr>
            <a:r>
              <a:rPr lang="en-US" sz="2000" dirty="0">
                <a:cs typeface="Calibri"/>
              </a:rPr>
              <a:t>Pain recovery corresponds with tissue healing timeframes</a:t>
            </a:r>
            <a:endParaRPr lang="en-US" sz="2000" dirty="0">
              <a:ea typeface="Calibri"/>
              <a:cs typeface="Calibri"/>
            </a:endParaRPr>
          </a:p>
          <a:p>
            <a:pPr lvl="1">
              <a:buFont typeface="Courier New" panose="020B0604020202020204" pitchFamily="34" charset="0"/>
              <a:buChar char="o"/>
            </a:pPr>
            <a:r>
              <a:rPr lang="en-US" sz="2000" dirty="0">
                <a:cs typeface="Calibri"/>
              </a:rPr>
              <a:t>Localized pain</a:t>
            </a:r>
            <a:endParaRPr lang="en-US" sz="2000" dirty="0">
              <a:ea typeface="Calibri"/>
              <a:cs typeface="Calibri"/>
            </a:endParaRPr>
          </a:p>
        </p:txBody>
      </p:sp>
      <p:grpSp>
        <p:nvGrpSpPr>
          <p:cNvPr id="8" name="Group 7">
            <a:extLst>
              <a:ext uri="{FF2B5EF4-FFF2-40B4-BE49-F238E27FC236}">
                <a16:creationId xmlns:a16="http://schemas.microsoft.com/office/drawing/2014/main" id="{0B254BB1-3D9E-C3A1-4120-2A87915C22B7}"/>
              </a:ext>
            </a:extLst>
          </p:cNvPr>
          <p:cNvGrpSpPr/>
          <p:nvPr/>
        </p:nvGrpSpPr>
        <p:grpSpPr>
          <a:xfrm>
            <a:off x="487320" y="1279072"/>
            <a:ext cx="4112863" cy="3742786"/>
            <a:chOff x="2184292" y="1397138"/>
            <a:chExt cx="4112863" cy="3742786"/>
          </a:xfrm>
        </p:grpSpPr>
        <p:sp>
          <p:nvSpPr>
            <p:cNvPr id="6" name="Content Placeholder 2">
              <a:extLst>
                <a:ext uri="{FF2B5EF4-FFF2-40B4-BE49-F238E27FC236}">
                  <a16:creationId xmlns:a16="http://schemas.microsoft.com/office/drawing/2014/main" id="{9FC2DF42-74C4-9029-4CD9-DA04AD944895}"/>
                </a:ext>
              </a:extLst>
            </p:cNvPr>
            <p:cNvSpPr txBox="1">
              <a:spLocks/>
            </p:cNvSpPr>
            <p:nvPr/>
          </p:nvSpPr>
          <p:spPr>
            <a:xfrm>
              <a:off x="2184292" y="1397138"/>
              <a:ext cx="4112863" cy="3742786"/>
            </a:xfrm>
            <a:prstGeom prst="rect">
              <a:avLst/>
            </a:prstGeom>
          </p:spPr>
          <p:txBody>
            <a:bodyPr vert="horz" lIns="91440" tIns="45720" rIns="91440" bIns="45720" rtlCol="0" anchor="t">
              <a:normAutofit fontScale="70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dirty="0">
                  <a:cs typeface="Calibri"/>
                </a:rPr>
                <a:t>Cluster by Smart et al, 2012</a:t>
              </a:r>
            </a:p>
            <a:p>
              <a:pPr lvl="1">
                <a:buFont typeface="Courier New" panose="020B0604020202020204" pitchFamily="34" charset="0"/>
                <a:buChar char="o"/>
              </a:pPr>
              <a:r>
                <a:rPr lang="en-US" dirty="0">
                  <a:ea typeface="Calibri"/>
                  <a:cs typeface="Calibri"/>
                </a:rPr>
                <a:t>Pain levels proportionate to the injury</a:t>
              </a:r>
            </a:p>
            <a:p>
              <a:pPr lvl="1">
                <a:buFont typeface="Courier New" panose="020B0604020202020204" pitchFamily="34" charset="0"/>
                <a:buChar char="o"/>
              </a:pPr>
              <a:r>
                <a:rPr lang="en-US" dirty="0">
                  <a:ea typeface="Calibri"/>
                  <a:cs typeface="Calibri"/>
                </a:rPr>
                <a:t>Clear mechanical nature to </a:t>
              </a:r>
              <a:r>
                <a:rPr lang="en-US" err="1">
                  <a:ea typeface="Calibri"/>
                  <a:cs typeface="Calibri"/>
                </a:rPr>
                <a:t>aggs</a:t>
              </a:r>
              <a:r>
                <a:rPr lang="en-US" dirty="0">
                  <a:ea typeface="Calibri"/>
                  <a:cs typeface="Calibri"/>
                </a:rPr>
                <a:t> and easing factors</a:t>
              </a:r>
            </a:p>
            <a:p>
              <a:pPr lvl="1">
                <a:buFont typeface="Courier New" panose="020B0604020202020204" pitchFamily="34" charset="0"/>
                <a:buChar char="o"/>
              </a:pPr>
              <a:r>
                <a:rPr lang="en-US" dirty="0">
                  <a:ea typeface="Calibri"/>
                  <a:cs typeface="Calibri"/>
                </a:rPr>
                <a:t>Intermittent sharp with movement, dull ache throb at rest</a:t>
              </a:r>
            </a:p>
            <a:p>
              <a:pPr lvl="1">
                <a:buFont typeface="Courier New" panose="020B0604020202020204" pitchFamily="34" charset="0"/>
                <a:buChar char="o"/>
              </a:pPr>
              <a:r>
                <a:rPr lang="en-US" dirty="0">
                  <a:ea typeface="Calibri"/>
                  <a:cs typeface="Calibri"/>
                </a:rPr>
                <a:t>Absence of pain associated with other dysesthesia</a:t>
              </a:r>
              <a:endParaRPr lang="en-US" dirty="0" err="1">
                <a:ea typeface="Calibri"/>
                <a:cs typeface="Calibri"/>
              </a:endParaRPr>
            </a:p>
            <a:p>
              <a:pPr lvl="2">
                <a:buFont typeface="Wingdings" panose="020B0604020202020204" pitchFamily="34" charset="0"/>
                <a:buChar char="§"/>
              </a:pPr>
              <a:r>
                <a:rPr lang="en-US" dirty="0">
                  <a:ea typeface="Calibri"/>
                  <a:cs typeface="Calibri"/>
                </a:rPr>
                <a:t>Night pain</a:t>
              </a:r>
            </a:p>
            <a:p>
              <a:pPr lvl="2">
                <a:buFont typeface="Wingdings" panose="020B0604020202020204" pitchFamily="34" charset="0"/>
                <a:buChar char="§"/>
              </a:pPr>
              <a:r>
                <a:rPr lang="en-US" dirty="0">
                  <a:ea typeface="Calibri"/>
                  <a:cs typeface="Calibri"/>
                </a:rPr>
                <a:t>Burning sharp shooting electric</a:t>
              </a:r>
            </a:p>
            <a:p>
              <a:pPr lvl="1">
                <a:buFont typeface="Courier New" panose="020B0604020202020204" pitchFamily="34" charset="0"/>
                <a:buChar char="o"/>
              </a:pPr>
              <a:endParaRPr lang="en-US" dirty="0">
                <a:ea typeface="Calibri"/>
                <a:cs typeface="Calibri"/>
              </a:endParaRPr>
            </a:p>
          </p:txBody>
        </p:sp>
        <p:sp>
          <p:nvSpPr>
            <p:cNvPr id="7" name="TextBox 6">
              <a:extLst>
                <a:ext uri="{FF2B5EF4-FFF2-40B4-BE49-F238E27FC236}">
                  <a16:creationId xmlns:a16="http://schemas.microsoft.com/office/drawing/2014/main" id="{FF6C65F6-7577-FBB9-AB4D-37F7E1CD7070}"/>
                </a:ext>
              </a:extLst>
            </p:cNvPr>
            <p:cNvSpPr txBox="1"/>
            <p:nvPr/>
          </p:nvSpPr>
          <p:spPr>
            <a:xfrm>
              <a:off x="3603356" y="4591372"/>
              <a:ext cx="1278610"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dirty="0">
                  <a:ea typeface="+mn-lt"/>
                  <a:cs typeface="+mn-lt"/>
                </a:rPr>
                <a:t>Sensitivity 90.9%</a:t>
              </a:r>
            </a:p>
            <a:p>
              <a:r>
                <a:rPr lang="en-US" sz="1200" dirty="0">
                  <a:ea typeface="+mn-lt"/>
                  <a:cs typeface="+mn-lt"/>
                </a:rPr>
                <a:t>Specificity 91.0%</a:t>
              </a:r>
              <a:endParaRPr lang="en-US" sz="1200" dirty="0">
                <a:ea typeface="Calibri"/>
                <a:cs typeface="Calibri"/>
              </a:endParaRPr>
            </a:p>
          </p:txBody>
        </p:sp>
      </p:grpSp>
    </p:spTree>
    <p:extLst>
      <p:ext uri="{BB962C8B-B14F-4D97-AF65-F5344CB8AC3E}">
        <p14:creationId xmlns:p14="http://schemas.microsoft.com/office/powerpoint/2010/main" val="36849309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5D453-E29B-D743-2088-3C70B597407E}"/>
              </a:ext>
            </a:extLst>
          </p:cNvPr>
          <p:cNvSpPr>
            <a:spLocks noGrp="1"/>
          </p:cNvSpPr>
          <p:nvPr>
            <p:ph type="title"/>
          </p:nvPr>
        </p:nvSpPr>
        <p:spPr/>
        <p:txBody>
          <a:bodyPr/>
          <a:lstStyle/>
          <a:p>
            <a:r>
              <a:rPr lang="en-US" sz="3600" dirty="0">
                <a:cs typeface="Calibri"/>
              </a:rPr>
              <a:t>Diagnosing Pain Phenotype: Neuropathic</a:t>
            </a:r>
            <a:endParaRPr lang="en-US" dirty="0"/>
          </a:p>
        </p:txBody>
      </p:sp>
      <p:sp>
        <p:nvSpPr>
          <p:cNvPr id="3" name="Content Placeholder 2">
            <a:extLst>
              <a:ext uri="{FF2B5EF4-FFF2-40B4-BE49-F238E27FC236}">
                <a16:creationId xmlns:a16="http://schemas.microsoft.com/office/drawing/2014/main" id="{779E9BB3-74D2-C6B5-F155-F5D228A5CE61}"/>
              </a:ext>
            </a:extLst>
          </p:cNvPr>
          <p:cNvSpPr>
            <a:spLocks noGrp="1"/>
          </p:cNvSpPr>
          <p:nvPr>
            <p:ph idx="1"/>
          </p:nvPr>
        </p:nvSpPr>
        <p:spPr>
          <a:xfrm>
            <a:off x="4930665" y="1554874"/>
            <a:ext cx="3756135" cy="2793015"/>
          </a:xfrm>
        </p:spPr>
        <p:txBody>
          <a:bodyPr vert="horz" lIns="91440" tIns="45720" rIns="91440" bIns="45720" rtlCol="0" anchor="t">
            <a:normAutofit fontScale="85000" lnSpcReduction="20000"/>
          </a:bodyPr>
          <a:lstStyle/>
          <a:p>
            <a:r>
              <a:rPr lang="en-US" sz="2200" dirty="0">
                <a:ea typeface="Calibri"/>
                <a:cs typeface="Calibri"/>
              </a:rPr>
              <a:t>Other Common Findings</a:t>
            </a:r>
            <a:r>
              <a:rPr lang="en-US" sz="2400" baseline="30000" dirty="0">
                <a:cs typeface="Calibri"/>
              </a:rPr>
              <a:t> </a:t>
            </a:r>
            <a:r>
              <a:rPr lang="en-US" sz="1400" baseline="30000" dirty="0">
                <a:cs typeface="Calibri"/>
              </a:rPr>
              <a:t>(7,8)</a:t>
            </a:r>
            <a:endParaRPr lang="en-US" sz="1400" dirty="0">
              <a:ea typeface="Calibri"/>
              <a:cs typeface="Calibri"/>
            </a:endParaRPr>
          </a:p>
          <a:p>
            <a:pPr lvl="1">
              <a:buFont typeface="Courier New" panose="020B0604020202020204" pitchFamily="34" charset="0"/>
              <a:buChar char="o"/>
            </a:pPr>
            <a:r>
              <a:rPr lang="en-US" sz="2000" dirty="0">
                <a:cs typeface="Calibri"/>
              </a:rPr>
              <a:t>Diagnostic evidence of lesion or disease to nervous system (MRI, EMG)</a:t>
            </a:r>
            <a:endParaRPr lang="en-US" sz="2000" dirty="0">
              <a:ea typeface="Calibri"/>
              <a:cs typeface="Calibri"/>
            </a:endParaRPr>
          </a:p>
          <a:p>
            <a:pPr lvl="1">
              <a:buFont typeface="Courier New" panose="020B0604020202020204" pitchFamily="34" charset="0"/>
              <a:buChar char="o"/>
            </a:pPr>
            <a:r>
              <a:rPr lang="en-US" sz="2000" dirty="0">
                <a:cs typeface="Calibri"/>
              </a:rPr>
              <a:t>Sensory deficits</a:t>
            </a:r>
            <a:endParaRPr lang="en-US" sz="2000" dirty="0">
              <a:ea typeface="Calibri"/>
              <a:cs typeface="Calibri"/>
            </a:endParaRPr>
          </a:p>
          <a:p>
            <a:pPr lvl="1">
              <a:buFont typeface="Courier New" panose="020B0604020202020204" pitchFamily="34" charset="0"/>
              <a:buChar char="o"/>
            </a:pPr>
            <a:r>
              <a:rPr lang="en-US" sz="2000" dirty="0" err="1">
                <a:ea typeface="Calibri"/>
                <a:cs typeface="Calibri"/>
              </a:rPr>
              <a:t>Myotomal</a:t>
            </a:r>
            <a:r>
              <a:rPr lang="en-US" sz="2000" dirty="0">
                <a:ea typeface="Calibri"/>
                <a:cs typeface="Calibri"/>
              </a:rPr>
              <a:t> weakness</a:t>
            </a:r>
            <a:endParaRPr lang="en-US" sz="2000" dirty="0">
              <a:cs typeface="Calibri"/>
            </a:endParaRPr>
          </a:p>
          <a:p>
            <a:pPr lvl="1">
              <a:buFont typeface="Courier New" panose="020B0604020202020204" pitchFamily="34" charset="0"/>
              <a:buChar char="o"/>
            </a:pPr>
            <a:r>
              <a:rPr lang="en-US" sz="2000" dirty="0">
                <a:cs typeface="Calibri"/>
              </a:rPr>
              <a:t>Altered deep tendon reflexes</a:t>
            </a:r>
            <a:endParaRPr lang="en-US" sz="2000" dirty="0">
              <a:ea typeface="Calibri"/>
              <a:cs typeface="Calibri"/>
            </a:endParaRPr>
          </a:p>
          <a:p>
            <a:pPr lvl="1">
              <a:buFont typeface="Courier New" panose="020B0604020202020204" pitchFamily="34" charset="0"/>
              <a:buChar char="o"/>
            </a:pPr>
            <a:r>
              <a:rPr lang="en-US" sz="2000" dirty="0">
                <a:cs typeface="Calibri"/>
              </a:rPr>
              <a:t>Burning, electric, shock-like quality</a:t>
            </a:r>
            <a:endParaRPr lang="en-US" sz="2000" dirty="0">
              <a:ea typeface="Calibri"/>
              <a:cs typeface="Calibri"/>
            </a:endParaRPr>
          </a:p>
          <a:p>
            <a:pPr lvl="1">
              <a:buFont typeface="Courier New" panose="020B0604020202020204" pitchFamily="34" charset="0"/>
              <a:buChar char="o"/>
            </a:pPr>
            <a:r>
              <a:rPr lang="en-US" sz="2000" dirty="0">
                <a:cs typeface="Calibri"/>
              </a:rPr>
              <a:t>Thermal, pins and needles, prickling, itchy quality</a:t>
            </a:r>
            <a:endParaRPr lang="en-US" sz="2000" dirty="0">
              <a:ea typeface="Calibri"/>
              <a:cs typeface="Calibri"/>
            </a:endParaRPr>
          </a:p>
          <a:p>
            <a:endParaRPr lang="en-US" dirty="0">
              <a:ea typeface="Calibri"/>
              <a:cs typeface="Calibri"/>
            </a:endParaRPr>
          </a:p>
          <a:p>
            <a:endParaRPr lang="en-US" dirty="0">
              <a:cs typeface="Calibri"/>
            </a:endParaRPr>
          </a:p>
        </p:txBody>
      </p:sp>
      <p:grpSp>
        <p:nvGrpSpPr>
          <p:cNvPr id="8" name="Group 7">
            <a:extLst>
              <a:ext uri="{FF2B5EF4-FFF2-40B4-BE49-F238E27FC236}">
                <a16:creationId xmlns:a16="http://schemas.microsoft.com/office/drawing/2014/main" id="{3C6FFC89-26BE-00A1-9727-2B6E34DB6F8F}"/>
              </a:ext>
            </a:extLst>
          </p:cNvPr>
          <p:cNvGrpSpPr/>
          <p:nvPr/>
        </p:nvGrpSpPr>
        <p:grpSpPr>
          <a:xfrm>
            <a:off x="457760" y="1288925"/>
            <a:ext cx="4112863" cy="3646046"/>
            <a:chOff x="2154732" y="1406991"/>
            <a:chExt cx="4112863" cy="3646046"/>
          </a:xfrm>
        </p:grpSpPr>
        <p:sp>
          <p:nvSpPr>
            <p:cNvPr id="6" name="Content Placeholder 2">
              <a:extLst>
                <a:ext uri="{FF2B5EF4-FFF2-40B4-BE49-F238E27FC236}">
                  <a16:creationId xmlns:a16="http://schemas.microsoft.com/office/drawing/2014/main" id="{660681D2-6B44-EE8A-A7B4-5B8392314482}"/>
                </a:ext>
              </a:extLst>
            </p:cNvPr>
            <p:cNvSpPr txBox="1">
              <a:spLocks/>
            </p:cNvSpPr>
            <p:nvPr/>
          </p:nvSpPr>
          <p:spPr>
            <a:xfrm>
              <a:off x="2154732" y="1406991"/>
              <a:ext cx="4112863" cy="3092459"/>
            </a:xfrm>
            <a:prstGeom prst="rect">
              <a:avLst/>
            </a:prstGeom>
          </p:spPr>
          <p:txBody>
            <a:bodyPr vert="horz" lIns="91440" tIns="45720" rIns="91440" bIns="45720" rtlCol="0" anchor="t">
              <a:normAutofit fontScale="85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dirty="0">
                  <a:cs typeface="Calibri"/>
                </a:rPr>
                <a:t>Cluster by Smart et al, 2012</a:t>
              </a:r>
            </a:p>
            <a:p>
              <a:pPr lvl="1">
                <a:buFont typeface="Courier New" panose="020B0604020202020204" pitchFamily="34" charset="0"/>
                <a:buChar char="o"/>
              </a:pPr>
              <a:r>
                <a:rPr lang="en-US" dirty="0">
                  <a:ea typeface="Calibri"/>
                  <a:cs typeface="Calibri"/>
                </a:rPr>
                <a:t>Cutaneous or dermatomal distribution</a:t>
              </a:r>
            </a:p>
            <a:p>
              <a:pPr lvl="1">
                <a:buFont typeface="Courier New" panose="020B0604020202020204" pitchFamily="34" charset="0"/>
                <a:buChar char="o"/>
              </a:pPr>
              <a:r>
                <a:rPr lang="en-US" dirty="0">
                  <a:ea typeface="Calibri"/>
                  <a:cs typeface="Calibri"/>
                </a:rPr>
                <a:t>History of nerve injury</a:t>
              </a:r>
            </a:p>
            <a:p>
              <a:pPr lvl="1">
                <a:buFont typeface="Courier New" panose="020B0604020202020204" pitchFamily="34" charset="0"/>
                <a:buChar char="o"/>
              </a:pPr>
              <a:r>
                <a:rPr lang="en-US" dirty="0">
                  <a:ea typeface="Calibri"/>
                  <a:cs typeface="Calibri"/>
                </a:rPr>
                <a:t>Positive mechanical tests for adverse neural dynamics or compressive tests</a:t>
              </a:r>
            </a:p>
            <a:p>
              <a:pPr marL="457200" lvl="1" indent="0">
                <a:buNone/>
              </a:pPr>
              <a:endParaRPr lang="en-US" dirty="0">
                <a:ea typeface="Calibri"/>
                <a:cs typeface="Calibri"/>
              </a:endParaRPr>
            </a:p>
            <a:p>
              <a:pPr lvl="1">
                <a:buFont typeface="Courier New" panose="020B0604020202020204" pitchFamily="34" charset="0"/>
                <a:buChar char="o"/>
              </a:pPr>
              <a:endParaRPr lang="en-US" dirty="0">
                <a:ea typeface="Calibri"/>
                <a:cs typeface="Calibri"/>
              </a:endParaRPr>
            </a:p>
          </p:txBody>
        </p:sp>
        <p:sp>
          <p:nvSpPr>
            <p:cNvPr id="7" name="TextBox 6">
              <a:extLst>
                <a:ext uri="{FF2B5EF4-FFF2-40B4-BE49-F238E27FC236}">
                  <a16:creationId xmlns:a16="http://schemas.microsoft.com/office/drawing/2014/main" id="{2473DA9A-A1D9-97EF-8070-F979ED9AE702}"/>
                </a:ext>
              </a:extLst>
            </p:cNvPr>
            <p:cNvSpPr txBox="1"/>
            <p:nvPr/>
          </p:nvSpPr>
          <p:spPr>
            <a:xfrm>
              <a:off x="3603356" y="4591372"/>
              <a:ext cx="1278610"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dirty="0">
                  <a:ea typeface="+mn-lt"/>
                  <a:cs typeface="+mn-lt"/>
                </a:rPr>
                <a:t>Sensitivity 86.3%</a:t>
              </a:r>
            </a:p>
            <a:p>
              <a:r>
                <a:rPr lang="en-US" sz="1200" dirty="0">
                  <a:ea typeface="+mn-lt"/>
                  <a:cs typeface="+mn-lt"/>
                </a:rPr>
                <a:t>Specificity 96.0%</a:t>
              </a:r>
              <a:endParaRPr lang="en-US" sz="1200" dirty="0">
                <a:ea typeface="Calibri"/>
                <a:cs typeface="Calibri"/>
              </a:endParaRPr>
            </a:p>
          </p:txBody>
        </p:sp>
      </p:grpSp>
    </p:spTree>
    <p:extLst>
      <p:ext uri="{BB962C8B-B14F-4D97-AF65-F5344CB8AC3E}">
        <p14:creationId xmlns:p14="http://schemas.microsoft.com/office/powerpoint/2010/main" val="17278756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57F6C5-3B50-4E8A-8A53-44BFC96F94E1}"/>
              </a:ext>
            </a:extLst>
          </p:cNvPr>
          <p:cNvSpPr>
            <a:spLocks noGrp="1"/>
          </p:cNvSpPr>
          <p:nvPr>
            <p:ph type="title"/>
          </p:nvPr>
        </p:nvSpPr>
        <p:spPr/>
        <p:txBody>
          <a:bodyPr/>
          <a:lstStyle/>
          <a:p>
            <a:r>
              <a:rPr lang="en-US" sz="3600" dirty="0">
                <a:cs typeface="Calibri"/>
              </a:rPr>
              <a:t>Diagnosing Pain Phenotype: </a:t>
            </a:r>
            <a:r>
              <a:rPr lang="en-US" sz="3600" dirty="0" err="1">
                <a:cs typeface="Calibri"/>
              </a:rPr>
              <a:t>Nociplastic</a:t>
            </a:r>
            <a:endParaRPr lang="en-US" dirty="0" err="1"/>
          </a:p>
        </p:txBody>
      </p:sp>
      <p:sp>
        <p:nvSpPr>
          <p:cNvPr id="3" name="Content Placeholder 2">
            <a:extLst>
              <a:ext uri="{FF2B5EF4-FFF2-40B4-BE49-F238E27FC236}">
                <a16:creationId xmlns:a16="http://schemas.microsoft.com/office/drawing/2014/main" id="{D0825A53-5C59-8DE5-0F49-87EFFCCE61FD}"/>
              </a:ext>
            </a:extLst>
          </p:cNvPr>
          <p:cNvSpPr>
            <a:spLocks noGrp="1"/>
          </p:cNvSpPr>
          <p:nvPr>
            <p:ph idx="1"/>
          </p:nvPr>
        </p:nvSpPr>
        <p:spPr>
          <a:xfrm>
            <a:off x="4871544" y="1751942"/>
            <a:ext cx="3608333" cy="2320050"/>
          </a:xfrm>
        </p:spPr>
        <p:txBody>
          <a:bodyPr vert="horz" lIns="91440" tIns="45720" rIns="91440" bIns="45720" rtlCol="0" anchor="t">
            <a:normAutofit/>
          </a:bodyPr>
          <a:lstStyle/>
          <a:p>
            <a:r>
              <a:rPr lang="en-US" sz="2200" dirty="0">
                <a:ea typeface="Calibri"/>
                <a:cs typeface="Calibri"/>
              </a:rPr>
              <a:t>Other Common Findings</a:t>
            </a:r>
            <a:r>
              <a:rPr lang="en-US" sz="2400" baseline="30000" dirty="0">
                <a:cs typeface="Calibri"/>
              </a:rPr>
              <a:t> </a:t>
            </a:r>
            <a:r>
              <a:rPr lang="en-US" sz="1200" baseline="30000" dirty="0">
                <a:cs typeface="Calibri"/>
              </a:rPr>
              <a:t>(7,8)</a:t>
            </a:r>
            <a:endParaRPr lang="en-US" sz="1200" dirty="0">
              <a:ea typeface="Calibri"/>
              <a:cs typeface="Calibri"/>
            </a:endParaRPr>
          </a:p>
          <a:p>
            <a:pPr lvl="1">
              <a:buFont typeface="Courier New" panose="020B0604020202020204" pitchFamily="34" charset="0"/>
              <a:buChar char="o"/>
            </a:pPr>
            <a:r>
              <a:rPr lang="en-US" sz="2000" dirty="0">
                <a:cs typeface="Calibri"/>
              </a:rPr>
              <a:t>Diffuse, widespread pain</a:t>
            </a:r>
            <a:endParaRPr lang="en-US" sz="2000" dirty="0">
              <a:ea typeface="Calibri"/>
              <a:cs typeface="Calibri"/>
            </a:endParaRPr>
          </a:p>
          <a:p>
            <a:pPr lvl="1">
              <a:buFont typeface="Courier New" panose="020B0604020202020204" pitchFamily="34" charset="0"/>
              <a:buChar char="o"/>
            </a:pPr>
            <a:r>
              <a:rPr lang="en-US" sz="2000" dirty="0">
                <a:ea typeface="Calibri"/>
                <a:cs typeface="Calibri"/>
              </a:rPr>
              <a:t>Multi-site pain (3 or more)</a:t>
            </a:r>
          </a:p>
          <a:p>
            <a:pPr lvl="1">
              <a:buFont typeface="Courier New" panose="020B0604020202020204" pitchFamily="34" charset="0"/>
              <a:buChar char="o"/>
            </a:pPr>
            <a:r>
              <a:rPr lang="en-US" sz="2000" dirty="0">
                <a:cs typeface="Calibri"/>
              </a:rPr>
              <a:t>Somatic symptoms</a:t>
            </a:r>
            <a:endParaRPr lang="en-US" sz="2000" dirty="0">
              <a:ea typeface="Calibri"/>
              <a:cs typeface="Calibri"/>
            </a:endParaRPr>
          </a:p>
          <a:p>
            <a:pPr marL="457200" lvl="1" indent="0">
              <a:buNone/>
            </a:pPr>
            <a:endParaRPr lang="en-US" dirty="0">
              <a:ea typeface="Calibri"/>
              <a:cs typeface="Calibri"/>
            </a:endParaRPr>
          </a:p>
          <a:p>
            <a:pPr lvl="1">
              <a:buFont typeface="Courier New" panose="020B0604020202020204" pitchFamily="34" charset="0"/>
              <a:buChar char="o"/>
            </a:pPr>
            <a:endParaRPr lang="en-US" dirty="0">
              <a:ea typeface="Calibri"/>
              <a:cs typeface="Calibri"/>
            </a:endParaRPr>
          </a:p>
          <a:p>
            <a:endParaRPr lang="en-US" dirty="0">
              <a:cs typeface="Calibri"/>
            </a:endParaRPr>
          </a:p>
        </p:txBody>
      </p:sp>
      <p:grpSp>
        <p:nvGrpSpPr>
          <p:cNvPr id="7" name="Group 6">
            <a:extLst>
              <a:ext uri="{FF2B5EF4-FFF2-40B4-BE49-F238E27FC236}">
                <a16:creationId xmlns:a16="http://schemas.microsoft.com/office/drawing/2014/main" id="{D8927C16-7EA9-FCED-3DD4-1BCB96989EBC}"/>
              </a:ext>
            </a:extLst>
          </p:cNvPr>
          <p:cNvGrpSpPr/>
          <p:nvPr/>
        </p:nvGrpSpPr>
        <p:grpSpPr>
          <a:xfrm>
            <a:off x="457760" y="1200244"/>
            <a:ext cx="4112863" cy="3646046"/>
            <a:chOff x="2154732" y="1406991"/>
            <a:chExt cx="4112863" cy="3646046"/>
          </a:xfrm>
        </p:grpSpPr>
        <p:sp>
          <p:nvSpPr>
            <p:cNvPr id="5" name="Content Placeholder 2">
              <a:extLst>
                <a:ext uri="{FF2B5EF4-FFF2-40B4-BE49-F238E27FC236}">
                  <a16:creationId xmlns:a16="http://schemas.microsoft.com/office/drawing/2014/main" id="{49CEC74C-6B78-A204-9555-F5F10F9AA699}"/>
                </a:ext>
              </a:extLst>
            </p:cNvPr>
            <p:cNvSpPr txBox="1">
              <a:spLocks/>
            </p:cNvSpPr>
            <p:nvPr/>
          </p:nvSpPr>
          <p:spPr>
            <a:xfrm>
              <a:off x="2154732" y="1406991"/>
              <a:ext cx="4112863" cy="3092459"/>
            </a:xfrm>
            <a:prstGeom prst="rect">
              <a:avLst/>
            </a:prstGeom>
          </p:spPr>
          <p:txBody>
            <a:bodyPr vert="horz" lIns="91440" tIns="45720" rIns="91440" bIns="45720" rtlCol="0" anchor="t">
              <a:normAutofit fontScale="70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dirty="0">
                  <a:cs typeface="Calibri"/>
                </a:rPr>
                <a:t>Cluster by Smart et al, 2012</a:t>
              </a:r>
            </a:p>
            <a:p>
              <a:pPr lvl="1">
                <a:buFont typeface="Courier New" panose="020B0604020202020204" pitchFamily="34" charset="0"/>
                <a:buChar char="o"/>
              </a:pPr>
              <a:r>
                <a:rPr lang="en-US" dirty="0">
                  <a:ea typeface="Calibri"/>
                  <a:cs typeface="Calibri"/>
                </a:rPr>
                <a:t>Disproportionate and unpredictable pattern of pain provocation with </a:t>
              </a:r>
              <a:r>
                <a:rPr lang="en-US" dirty="0" err="1">
                  <a:ea typeface="Calibri"/>
                  <a:cs typeface="Calibri"/>
                </a:rPr>
                <a:t>aggs</a:t>
              </a:r>
              <a:r>
                <a:rPr lang="en-US" dirty="0">
                  <a:ea typeface="Calibri"/>
                  <a:cs typeface="Calibri"/>
                </a:rPr>
                <a:t> and easing factors</a:t>
              </a:r>
            </a:p>
            <a:p>
              <a:pPr lvl="1">
                <a:buFont typeface="Courier New" panose="020B0604020202020204" pitchFamily="34" charset="0"/>
                <a:buChar char="o"/>
              </a:pPr>
              <a:r>
                <a:rPr lang="en-US" dirty="0">
                  <a:ea typeface="Calibri"/>
                  <a:cs typeface="Calibri"/>
                </a:rPr>
                <a:t>Pain disproportionate to the extent of the injury</a:t>
              </a:r>
            </a:p>
            <a:p>
              <a:pPr lvl="1">
                <a:buFont typeface="Courier New" panose="020B0604020202020204" pitchFamily="34" charset="0"/>
                <a:buChar char="o"/>
              </a:pPr>
              <a:r>
                <a:rPr lang="en-US" dirty="0">
                  <a:ea typeface="Calibri"/>
                  <a:cs typeface="Calibri"/>
                </a:rPr>
                <a:t>Diffuse, non-anatomic tenderness to palpation</a:t>
              </a:r>
            </a:p>
            <a:p>
              <a:pPr lvl="1">
                <a:buFont typeface="Courier New" panose="020B0604020202020204" pitchFamily="34" charset="0"/>
                <a:buChar char="o"/>
              </a:pPr>
              <a:r>
                <a:rPr lang="en-US" dirty="0">
                  <a:ea typeface="Calibri"/>
                  <a:cs typeface="Calibri"/>
                </a:rPr>
                <a:t>Maladaptive psychosocial factors</a:t>
              </a:r>
            </a:p>
            <a:p>
              <a:pPr marL="457200" lvl="1" indent="0">
                <a:buNone/>
              </a:pPr>
              <a:endParaRPr lang="en-US" dirty="0">
                <a:ea typeface="Calibri"/>
                <a:cs typeface="Calibri"/>
              </a:endParaRPr>
            </a:p>
            <a:p>
              <a:pPr lvl="1">
                <a:buFont typeface="Courier New" panose="020B0604020202020204" pitchFamily="34" charset="0"/>
                <a:buChar char="o"/>
              </a:pPr>
              <a:endParaRPr lang="en-US" dirty="0">
                <a:ea typeface="Calibri"/>
                <a:cs typeface="Calibri"/>
              </a:endParaRPr>
            </a:p>
          </p:txBody>
        </p:sp>
        <p:sp>
          <p:nvSpPr>
            <p:cNvPr id="6" name="TextBox 5">
              <a:extLst>
                <a:ext uri="{FF2B5EF4-FFF2-40B4-BE49-F238E27FC236}">
                  <a16:creationId xmlns:a16="http://schemas.microsoft.com/office/drawing/2014/main" id="{1D9069C0-E27C-4176-E7BB-AA5E91461FAE}"/>
                </a:ext>
              </a:extLst>
            </p:cNvPr>
            <p:cNvSpPr txBox="1"/>
            <p:nvPr/>
          </p:nvSpPr>
          <p:spPr>
            <a:xfrm>
              <a:off x="3603356" y="4591372"/>
              <a:ext cx="1278610"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dirty="0">
                  <a:ea typeface="+mn-lt"/>
                  <a:cs typeface="+mn-lt"/>
                </a:rPr>
                <a:t>Sensitivity 91.8%</a:t>
              </a:r>
            </a:p>
            <a:p>
              <a:r>
                <a:rPr lang="en-US" sz="1200" dirty="0">
                  <a:ea typeface="+mn-lt"/>
                  <a:cs typeface="+mn-lt"/>
                </a:rPr>
                <a:t>Specificity 97.7%</a:t>
              </a:r>
              <a:endParaRPr lang="en-US" sz="1200" dirty="0">
                <a:ea typeface="Calibri"/>
                <a:cs typeface="Calibri"/>
              </a:endParaRPr>
            </a:p>
          </p:txBody>
        </p:sp>
      </p:grpSp>
    </p:spTree>
    <p:extLst>
      <p:ext uri="{BB962C8B-B14F-4D97-AF65-F5344CB8AC3E}">
        <p14:creationId xmlns:p14="http://schemas.microsoft.com/office/powerpoint/2010/main" val="31710890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30442-C5F3-3AE8-FA80-06770852DFD6}"/>
              </a:ext>
            </a:extLst>
          </p:cNvPr>
          <p:cNvSpPr>
            <a:spLocks noGrp="1"/>
          </p:cNvSpPr>
          <p:nvPr>
            <p:ph type="title"/>
          </p:nvPr>
        </p:nvSpPr>
        <p:spPr/>
        <p:txBody>
          <a:bodyPr/>
          <a:lstStyle/>
          <a:p>
            <a:r>
              <a:rPr lang="en-US"/>
              <a:t>Interventions: Nociceptive</a:t>
            </a:r>
          </a:p>
        </p:txBody>
      </p:sp>
      <p:sp>
        <p:nvSpPr>
          <p:cNvPr id="3" name="Content Placeholder 2">
            <a:extLst>
              <a:ext uri="{FF2B5EF4-FFF2-40B4-BE49-F238E27FC236}">
                <a16:creationId xmlns:a16="http://schemas.microsoft.com/office/drawing/2014/main" id="{E38782DC-C67E-E5F4-BE53-CE9465CE1347}"/>
              </a:ext>
            </a:extLst>
          </p:cNvPr>
          <p:cNvSpPr>
            <a:spLocks noGrp="1"/>
          </p:cNvSpPr>
          <p:nvPr>
            <p:ph idx="1"/>
          </p:nvPr>
        </p:nvSpPr>
        <p:spPr/>
        <p:txBody>
          <a:bodyPr vert="horz" lIns="91440" tIns="45720" rIns="91440" bIns="45720" rtlCol="0" anchor="t">
            <a:normAutofit lnSpcReduction="10000"/>
          </a:bodyPr>
          <a:lstStyle/>
          <a:p>
            <a:r>
              <a:rPr lang="en-US" dirty="0">
                <a:ea typeface="Calibri"/>
                <a:cs typeface="Calibri"/>
              </a:rPr>
              <a:t>Treat specific tissue impairments</a:t>
            </a:r>
          </a:p>
          <a:p>
            <a:pPr lvl="1">
              <a:buFont typeface="Courier New" panose="020B0604020202020204" pitchFamily="34" charset="0"/>
              <a:buChar char="o"/>
            </a:pPr>
            <a:r>
              <a:rPr lang="en-US" dirty="0">
                <a:ea typeface="Calibri"/>
                <a:cs typeface="Calibri"/>
              </a:rPr>
              <a:t>Pain modulation, POLICE prn</a:t>
            </a:r>
          </a:p>
          <a:p>
            <a:pPr lvl="1">
              <a:buFont typeface="Courier New" panose="020B0604020202020204" pitchFamily="34" charset="0"/>
              <a:buChar char="o"/>
            </a:pPr>
            <a:r>
              <a:rPr lang="en-US" dirty="0">
                <a:ea typeface="Calibri"/>
                <a:cs typeface="Calibri"/>
              </a:rPr>
              <a:t>Mobility</a:t>
            </a:r>
            <a:endParaRPr lang="en-US" dirty="0"/>
          </a:p>
          <a:p>
            <a:pPr lvl="1">
              <a:buFont typeface="Courier New" panose="020B0604020202020204" pitchFamily="34" charset="0"/>
              <a:buChar char="o"/>
            </a:pPr>
            <a:r>
              <a:rPr lang="en-US" dirty="0">
                <a:ea typeface="Calibri"/>
                <a:cs typeface="Calibri"/>
              </a:rPr>
              <a:t>Motor Control</a:t>
            </a:r>
          </a:p>
          <a:p>
            <a:pPr lvl="1">
              <a:buFont typeface="Courier New" panose="020B0604020202020204" pitchFamily="34" charset="0"/>
              <a:buChar char="o"/>
            </a:pPr>
            <a:r>
              <a:rPr lang="en-US" dirty="0">
                <a:ea typeface="Calibri"/>
                <a:cs typeface="Calibri"/>
              </a:rPr>
              <a:t>Strength</a:t>
            </a:r>
          </a:p>
          <a:p>
            <a:pPr lvl="1">
              <a:buFont typeface="Courier New" panose="020B0604020202020204" pitchFamily="34" charset="0"/>
              <a:buChar char="o"/>
            </a:pPr>
            <a:r>
              <a:rPr lang="en-US" dirty="0">
                <a:ea typeface="Calibri"/>
                <a:cs typeface="Calibri"/>
              </a:rPr>
              <a:t>Endurance</a:t>
            </a:r>
          </a:p>
          <a:p>
            <a:pPr lvl="1">
              <a:buFont typeface="Courier New" panose="020B0604020202020204" pitchFamily="34" charset="0"/>
              <a:buChar char="o"/>
            </a:pPr>
            <a:r>
              <a:rPr lang="en-US" dirty="0">
                <a:ea typeface="Calibri"/>
                <a:cs typeface="Calibri"/>
              </a:rPr>
              <a:t>Functional Activity</a:t>
            </a:r>
          </a:p>
        </p:txBody>
      </p:sp>
    </p:spTree>
    <p:extLst>
      <p:ext uri="{BB962C8B-B14F-4D97-AF65-F5344CB8AC3E}">
        <p14:creationId xmlns:p14="http://schemas.microsoft.com/office/powerpoint/2010/main" val="40364613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1E61E-604F-A73C-0198-E81E921D64CF}"/>
              </a:ext>
            </a:extLst>
          </p:cNvPr>
          <p:cNvSpPr>
            <a:spLocks noGrp="1"/>
          </p:cNvSpPr>
          <p:nvPr>
            <p:ph type="title"/>
          </p:nvPr>
        </p:nvSpPr>
        <p:spPr/>
        <p:txBody>
          <a:bodyPr/>
          <a:lstStyle/>
          <a:p>
            <a:r>
              <a:rPr lang="en-US"/>
              <a:t>Interventions: Neuropathic</a:t>
            </a:r>
          </a:p>
        </p:txBody>
      </p:sp>
      <p:sp>
        <p:nvSpPr>
          <p:cNvPr id="5" name="Content Placeholder 2">
            <a:extLst>
              <a:ext uri="{FF2B5EF4-FFF2-40B4-BE49-F238E27FC236}">
                <a16:creationId xmlns:a16="http://schemas.microsoft.com/office/drawing/2014/main" id="{4CDEC372-689F-4CEF-9917-49493DC4BB8D}"/>
              </a:ext>
            </a:extLst>
          </p:cNvPr>
          <p:cNvSpPr txBox="1">
            <a:spLocks/>
          </p:cNvSpPr>
          <p:nvPr/>
        </p:nvSpPr>
        <p:spPr>
          <a:xfrm>
            <a:off x="458638" y="1287852"/>
            <a:ext cx="8229600" cy="3394075"/>
          </a:xfrm>
          <a:prstGeom prst="rect">
            <a:avLst/>
          </a:prstGeom>
        </p:spPr>
        <p:txBody>
          <a:bodyPr vert="horz" lIns="91440" tIns="45720" rIns="91440" bIns="45720" rtlCol="0" anchor="t">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dirty="0">
                <a:ea typeface="Calibri"/>
                <a:cs typeface="Calibri"/>
              </a:rPr>
              <a:t>Blood, Space, Movement</a:t>
            </a:r>
          </a:p>
          <a:p>
            <a:r>
              <a:rPr lang="en-US" dirty="0">
                <a:ea typeface="Calibri"/>
                <a:cs typeface="Calibri"/>
              </a:rPr>
              <a:t>Nerve gliders, tensioners</a:t>
            </a:r>
          </a:p>
          <a:p>
            <a:r>
              <a:rPr lang="en-US" dirty="0">
                <a:ea typeface="Calibri"/>
                <a:cs typeface="Calibri"/>
              </a:rPr>
              <a:t>Desensitization</a:t>
            </a:r>
          </a:p>
          <a:p>
            <a:r>
              <a:rPr lang="en-US" dirty="0">
                <a:ea typeface="Calibri"/>
                <a:cs typeface="Calibri"/>
              </a:rPr>
              <a:t>Modalities: TENS, LLLT</a:t>
            </a:r>
          </a:p>
          <a:p>
            <a:r>
              <a:rPr lang="en-US" dirty="0">
                <a:ea typeface="Calibri"/>
                <a:cs typeface="Calibri"/>
              </a:rPr>
              <a:t>Gentle ROM and strengthening in order to restore function and increase cortical body representation</a:t>
            </a:r>
          </a:p>
        </p:txBody>
      </p:sp>
      <p:sp>
        <p:nvSpPr>
          <p:cNvPr id="3" name="TextBox 2">
            <a:extLst>
              <a:ext uri="{FF2B5EF4-FFF2-40B4-BE49-F238E27FC236}">
                <a16:creationId xmlns:a16="http://schemas.microsoft.com/office/drawing/2014/main" id="{C93BF5DA-7FD9-EE64-FD6E-F85C9C859B93}"/>
              </a:ext>
            </a:extLst>
          </p:cNvPr>
          <p:cNvSpPr txBox="1"/>
          <p:nvPr/>
        </p:nvSpPr>
        <p:spPr>
          <a:xfrm>
            <a:off x="-1" y="4804475"/>
            <a:ext cx="2111643"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dirty="0">
                <a:ea typeface="Calibri"/>
                <a:cs typeface="Calibri"/>
              </a:rPr>
              <a:t>Bernetti et al, 2021</a:t>
            </a:r>
            <a:endParaRPr lang="en-US" sz="1600" dirty="0"/>
          </a:p>
        </p:txBody>
      </p:sp>
    </p:spTree>
    <p:extLst>
      <p:ext uri="{BB962C8B-B14F-4D97-AF65-F5344CB8AC3E}">
        <p14:creationId xmlns:p14="http://schemas.microsoft.com/office/powerpoint/2010/main" val="39967948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20B354-B175-2CA4-568C-BAEFE9E59D07}"/>
              </a:ext>
            </a:extLst>
          </p:cNvPr>
          <p:cNvSpPr>
            <a:spLocks noGrp="1"/>
          </p:cNvSpPr>
          <p:nvPr>
            <p:ph type="title"/>
          </p:nvPr>
        </p:nvSpPr>
        <p:spPr/>
        <p:txBody>
          <a:bodyPr/>
          <a:lstStyle/>
          <a:p>
            <a:r>
              <a:rPr lang="en-US"/>
              <a:t>Interventions: </a:t>
            </a:r>
            <a:r>
              <a:rPr lang="en-US" err="1"/>
              <a:t>Nociplastic</a:t>
            </a:r>
            <a:endParaRPr lang="en-US"/>
          </a:p>
        </p:txBody>
      </p:sp>
      <p:sp>
        <p:nvSpPr>
          <p:cNvPr id="3" name="Content Placeholder 2">
            <a:extLst>
              <a:ext uri="{FF2B5EF4-FFF2-40B4-BE49-F238E27FC236}">
                <a16:creationId xmlns:a16="http://schemas.microsoft.com/office/drawing/2014/main" id="{2607BAF7-81F0-FBA9-1442-2F51E8DF6868}"/>
              </a:ext>
            </a:extLst>
          </p:cNvPr>
          <p:cNvSpPr>
            <a:spLocks noGrp="1"/>
          </p:cNvSpPr>
          <p:nvPr>
            <p:ph idx="1"/>
          </p:nvPr>
        </p:nvSpPr>
        <p:spPr/>
        <p:txBody>
          <a:bodyPr vert="horz" lIns="91440" tIns="45720" rIns="91440" bIns="45720" rtlCol="0" anchor="t">
            <a:normAutofit fontScale="92500" lnSpcReduction="10000"/>
          </a:bodyPr>
          <a:lstStyle/>
          <a:p>
            <a:r>
              <a:rPr lang="en-US" dirty="0">
                <a:ea typeface="Calibri"/>
                <a:cs typeface="Calibri"/>
              </a:rPr>
              <a:t>Cognitive: PNE, CBT</a:t>
            </a:r>
          </a:p>
          <a:p>
            <a:r>
              <a:rPr lang="en-US" dirty="0">
                <a:ea typeface="Calibri"/>
                <a:cs typeface="Calibri"/>
              </a:rPr>
              <a:t>Overall wellbeing: stress management, sleep, nutrition</a:t>
            </a:r>
          </a:p>
          <a:p>
            <a:r>
              <a:rPr lang="en-US" dirty="0">
                <a:ea typeface="Calibri"/>
                <a:cs typeface="Calibri"/>
              </a:rPr>
              <a:t>Movement: aerobic exercise, strengthening</a:t>
            </a:r>
          </a:p>
          <a:p>
            <a:r>
              <a:rPr lang="en-US" dirty="0">
                <a:ea typeface="Calibri"/>
                <a:cs typeface="Calibri"/>
              </a:rPr>
              <a:t>Graded Motor Imagery</a:t>
            </a:r>
          </a:p>
          <a:p>
            <a:r>
              <a:rPr lang="en-US" dirty="0">
                <a:ea typeface="Calibri"/>
                <a:cs typeface="Calibri"/>
              </a:rPr>
              <a:t>Shift focus away from pain and towards functional goals</a:t>
            </a:r>
          </a:p>
        </p:txBody>
      </p:sp>
      <p:sp>
        <p:nvSpPr>
          <p:cNvPr id="5" name="TextBox 4">
            <a:extLst>
              <a:ext uri="{FF2B5EF4-FFF2-40B4-BE49-F238E27FC236}">
                <a16:creationId xmlns:a16="http://schemas.microsoft.com/office/drawing/2014/main" id="{9D1757F5-B3F8-1A53-2C65-E6224D5E8620}"/>
              </a:ext>
            </a:extLst>
          </p:cNvPr>
          <p:cNvSpPr txBox="1"/>
          <p:nvPr/>
        </p:nvSpPr>
        <p:spPr>
          <a:xfrm>
            <a:off x="0" y="4730750"/>
            <a:ext cx="2111643"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dirty="0">
                <a:ea typeface="Calibri"/>
                <a:cs typeface="Calibri"/>
              </a:rPr>
              <a:t>Bowering et al, 2015</a:t>
            </a:r>
          </a:p>
          <a:p>
            <a:r>
              <a:rPr lang="en-US" sz="1200" dirty="0">
                <a:cs typeface="Calibri"/>
              </a:rPr>
              <a:t>Ferro et al, 2021</a:t>
            </a:r>
            <a:endParaRPr lang="en-US" sz="1200" dirty="0"/>
          </a:p>
        </p:txBody>
      </p:sp>
    </p:spTree>
    <p:extLst>
      <p:ext uri="{BB962C8B-B14F-4D97-AF65-F5344CB8AC3E}">
        <p14:creationId xmlns:p14="http://schemas.microsoft.com/office/powerpoint/2010/main" val="18721063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7FA12-FFB0-720A-4A55-83F238485320}"/>
              </a:ext>
            </a:extLst>
          </p:cNvPr>
          <p:cNvSpPr>
            <a:spLocks noGrp="1"/>
          </p:cNvSpPr>
          <p:nvPr>
            <p:ph type="title"/>
          </p:nvPr>
        </p:nvSpPr>
        <p:spPr/>
        <p:txBody>
          <a:bodyPr/>
          <a:lstStyle/>
          <a:p>
            <a:r>
              <a:rPr lang="en-US"/>
              <a:t>Patient Case</a:t>
            </a:r>
          </a:p>
        </p:txBody>
      </p:sp>
      <p:sp>
        <p:nvSpPr>
          <p:cNvPr id="3" name="Content Placeholder 2">
            <a:extLst>
              <a:ext uri="{FF2B5EF4-FFF2-40B4-BE49-F238E27FC236}">
                <a16:creationId xmlns:a16="http://schemas.microsoft.com/office/drawing/2014/main" id="{E80F3175-8E1E-3AD3-B4C6-EA462C90092A}"/>
              </a:ext>
            </a:extLst>
          </p:cNvPr>
          <p:cNvSpPr>
            <a:spLocks noGrp="1"/>
          </p:cNvSpPr>
          <p:nvPr>
            <p:ph idx="1"/>
          </p:nvPr>
        </p:nvSpPr>
        <p:spPr/>
        <p:txBody>
          <a:bodyPr>
            <a:normAutofit fontScale="85000" lnSpcReduction="20000"/>
          </a:bodyPr>
          <a:lstStyle/>
          <a:p>
            <a:r>
              <a:rPr lang="en-US"/>
              <a:t>46 year-old male</a:t>
            </a:r>
          </a:p>
          <a:p>
            <a:r>
              <a:rPr lang="en-US"/>
              <a:t>PMH: sarcoidosis following COVID-19 infection, HTN</a:t>
            </a:r>
          </a:p>
          <a:p>
            <a:pPr lvl="1"/>
            <a:r>
              <a:rPr lang="en-US"/>
              <a:t>Sarcoidosis: lungs, spinal cord </a:t>
            </a:r>
            <a:r>
              <a:rPr lang="en-US">
                <a:sym typeface="Wingdings" pitchFamily="2" charset="2"/>
              </a:rPr>
              <a:t> asthma, arachnoiditis </a:t>
            </a:r>
          </a:p>
          <a:p>
            <a:r>
              <a:rPr lang="en-US">
                <a:sym typeface="Wingdings" pitchFamily="2" charset="2"/>
              </a:rPr>
              <a:t>MSK History: </a:t>
            </a:r>
          </a:p>
          <a:p>
            <a:pPr lvl="1"/>
            <a:r>
              <a:rPr lang="en-US">
                <a:sym typeface="Wingdings" pitchFamily="2" charset="2"/>
              </a:rPr>
              <a:t>GSW as an adolescent required RLE surgery to remove fragments with remaining </a:t>
            </a:r>
            <a:r>
              <a:rPr lang="en-US" err="1">
                <a:sym typeface="Wingdings" pitchFamily="2" charset="2"/>
              </a:rPr>
              <a:t>paresthesias</a:t>
            </a:r>
            <a:endParaRPr lang="en-US">
              <a:sym typeface="Wingdings" pitchFamily="2" charset="2"/>
            </a:endParaRPr>
          </a:p>
          <a:p>
            <a:pPr lvl="1"/>
            <a:r>
              <a:rPr lang="en-US">
                <a:sym typeface="Wingdings" pitchFamily="2" charset="2"/>
              </a:rPr>
              <a:t>R ankle ORIF 2011 following motorcycle accident</a:t>
            </a:r>
          </a:p>
          <a:p>
            <a:pPr lvl="1"/>
            <a:r>
              <a:rPr lang="en-US">
                <a:sym typeface="Wingdings" pitchFamily="2" charset="2"/>
              </a:rPr>
              <a:t>C</a:t>
            </a:r>
            <a:r>
              <a:rPr lang="en-US"/>
              <a:t>hronic LBP with SCS placed in October 2017 entering posteriorly at T12-L1</a:t>
            </a:r>
          </a:p>
        </p:txBody>
      </p:sp>
    </p:spTree>
    <p:extLst>
      <p:ext uri="{BB962C8B-B14F-4D97-AF65-F5344CB8AC3E}">
        <p14:creationId xmlns:p14="http://schemas.microsoft.com/office/powerpoint/2010/main" val="42487851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3789DE-0616-88E4-1365-179CB6604517}"/>
              </a:ext>
            </a:extLst>
          </p:cNvPr>
          <p:cNvSpPr>
            <a:spLocks noGrp="1"/>
          </p:cNvSpPr>
          <p:nvPr>
            <p:ph type="title"/>
          </p:nvPr>
        </p:nvSpPr>
        <p:spPr/>
        <p:txBody>
          <a:bodyPr/>
          <a:lstStyle/>
          <a:p>
            <a:r>
              <a:rPr lang="en-US"/>
              <a:t>Patient Case</a:t>
            </a:r>
          </a:p>
        </p:txBody>
      </p:sp>
      <p:sp>
        <p:nvSpPr>
          <p:cNvPr id="3" name="Content Placeholder 2">
            <a:extLst>
              <a:ext uri="{FF2B5EF4-FFF2-40B4-BE49-F238E27FC236}">
                <a16:creationId xmlns:a16="http://schemas.microsoft.com/office/drawing/2014/main" id="{341BD29F-CC7E-CE09-3AB0-D0760DA45F20}"/>
              </a:ext>
            </a:extLst>
          </p:cNvPr>
          <p:cNvSpPr>
            <a:spLocks noGrp="1"/>
          </p:cNvSpPr>
          <p:nvPr>
            <p:ph idx="1"/>
          </p:nvPr>
        </p:nvSpPr>
        <p:spPr/>
        <p:txBody>
          <a:bodyPr>
            <a:normAutofit fontScale="62500" lnSpcReduction="20000"/>
          </a:bodyPr>
          <a:lstStyle/>
          <a:p>
            <a:r>
              <a:rPr lang="en-US"/>
              <a:t>Personal factors</a:t>
            </a:r>
          </a:p>
          <a:p>
            <a:pPr lvl="1"/>
            <a:r>
              <a:rPr lang="en-US"/>
              <a:t>Works 2 manual labor jobs</a:t>
            </a:r>
          </a:p>
          <a:p>
            <a:pPr lvl="2"/>
            <a:r>
              <a:rPr lang="en-US"/>
              <a:t>AM job: standing walking</a:t>
            </a:r>
          </a:p>
          <a:p>
            <a:pPr lvl="2"/>
            <a:r>
              <a:rPr lang="en-US"/>
              <a:t>PM job: bending down to the ground to open a door on the floor</a:t>
            </a:r>
          </a:p>
          <a:p>
            <a:pPr lvl="1"/>
            <a:r>
              <a:rPr lang="en-US"/>
              <a:t>$35 copay</a:t>
            </a:r>
          </a:p>
          <a:p>
            <a:pPr lvl="1"/>
            <a:r>
              <a:rPr lang="en-US"/>
              <a:t>Chronically ill child that requires constant remote monitoring/extensive medical treatment at times</a:t>
            </a:r>
          </a:p>
          <a:p>
            <a:r>
              <a:rPr lang="en-US"/>
              <a:t>Symptoms</a:t>
            </a:r>
          </a:p>
          <a:p>
            <a:pPr lvl="1"/>
            <a:r>
              <a:rPr lang="en-US"/>
              <a:t>Constant severe LBP worsens with standing/walking</a:t>
            </a:r>
          </a:p>
          <a:p>
            <a:pPr lvl="1"/>
            <a:r>
              <a:rPr lang="en-US"/>
              <a:t>Nearly constant bilateral LE burning pain L&gt;R worsens with sitting/bending motions at work</a:t>
            </a:r>
          </a:p>
          <a:p>
            <a:pPr lvl="1"/>
            <a:r>
              <a:rPr lang="en-US"/>
              <a:t>Most tolerable position, not true relief, is sitting offloading/extending LLE</a:t>
            </a:r>
          </a:p>
          <a:p>
            <a:pPr lvl="1"/>
            <a:endParaRPr lang="en-US"/>
          </a:p>
        </p:txBody>
      </p:sp>
    </p:spTree>
    <p:extLst>
      <p:ext uri="{BB962C8B-B14F-4D97-AF65-F5344CB8AC3E}">
        <p14:creationId xmlns:p14="http://schemas.microsoft.com/office/powerpoint/2010/main" val="41400820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DA901-024F-A570-A77E-0A6AA02BEE9E}"/>
              </a:ext>
            </a:extLst>
          </p:cNvPr>
          <p:cNvSpPr>
            <a:spLocks noGrp="1"/>
          </p:cNvSpPr>
          <p:nvPr>
            <p:ph type="title"/>
          </p:nvPr>
        </p:nvSpPr>
        <p:spPr/>
        <p:txBody>
          <a:bodyPr/>
          <a:lstStyle/>
          <a:p>
            <a:r>
              <a:rPr lang="en-US"/>
              <a:t>Patient Case</a:t>
            </a:r>
          </a:p>
        </p:txBody>
      </p:sp>
      <p:sp>
        <p:nvSpPr>
          <p:cNvPr id="3" name="Content Placeholder 2">
            <a:extLst>
              <a:ext uri="{FF2B5EF4-FFF2-40B4-BE49-F238E27FC236}">
                <a16:creationId xmlns:a16="http://schemas.microsoft.com/office/drawing/2014/main" id="{0DD5D218-8E5F-C96A-B360-04A6F7A659C5}"/>
              </a:ext>
            </a:extLst>
          </p:cNvPr>
          <p:cNvSpPr>
            <a:spLocks noGrp="1"/>
          </p:cNvSpPr>
          <p:nvPr>
            <p:ph idx="1"/>
          </p:nvPr>
        </p:nvSpPr>
        <p:spPr/>
        <p:txBody>
          <a:bodyPr vert="horz" lIns="91440" tIns="45720" rIns="91440" bIns="45720" rtlCol="0" anchor="t">
            <a:normAutofit fontScale="77500" lnSpcReduction="20000"/>
          </a:bodyPr>
          <a:lstStyle/>
          <a:p>
            <a:r>
              <a:rPr lang="en-US" dirty="0"/>
              <a:t>Objective Exam</a:t>
            </a:r>
          </a:p>
          <a:p>
            <a:pPr lvl="1"/>
            <a:r>
              <a:rPr lang="en-US" dirty="0">
                <a:solidFill>
                  <a:srgbClr val="000000"/>
                </a:solidFill>
                <a:latin typeface="Calibri"/>
                <a:ea typeface="Calibri"/>
                <a:cs typeface="Calibri"/>
              </a:rPr>
              <a:t>H</a:t>
            </a:r>
            <a:r>
              <a:rPr lang="en-US" b="0" i="0" dirty="0">
                <a:solidFill>
                  <a:srgbClr val="000000"/>
                </a:solidFill>
                <a:effectLst/>
                <a:latin typeface="Calibri"/>
                <a:ea typeface="Calibri"/>
                <a:cs typeface="Calibri"/>
              </a:rPr>
              <a:t>yporeflexia globally in lower extremities</a:t>
            </a:r>
          </a:p>
          <a:p>
            <a:pPr lvl="1"/>
            <a:r>
              <a:rPr lang="en-US" dirty="0">
                <a:solidFill>
                  <a:srgbClr val="000000"/>
                </a:solidFill>
                <a:latin typeface="Calibri"/>
                <a:ea typeface="Calibri"/>
                <a:cs typeface="Calibri"/>
              </a:rPr>
              <a:t>D</a:t>
            </a:r>
            <a:r>
              <a:rPr lang="en-US" b="0" i="0" dirty="0">
                <a:solidFill>
                  <a:srgbClr val="000000"/>
                </a:solidFill>
                <a:effectLst/>
                <a:latin typeface="Calibri"/>
                <a:ea typeface="Calibri"/>
                <a:cs typeface="Calibri"/>
              </a:rPr>
              <a:t>ecreased light touch sensation globally in </a:t>
            </a:r>
            <a:r>
              <a:rPr lang="en-US" dirty="0">
                <a:solidFill>
                  <a:srgbClr val="000000"/>
                </a:solidFill>
                <a:latin typeface="Calibri"/>
                <a:ea typeface="Calibri"/>
                <a:cs typeface="Calibri"/>
              </a:rPr>
              <a:t>R lower leg</a:t>
            </a:r>
            <a:r>
              <a:rPr lang="en-US" b="0" i="0" dirty="0">
                <a:solidFill>
                  <a:srgbClr val="000000"/>
                </a:solidFill>
                <a:effectLst/>
                <a:latin typeface="Calibri"/>
                <a:ea typeface="Calibri"/>
                <a:cs typeface="Calibri"/>
              </a:rPr>
              <a:t>, L1-3 dermatomes in LLE</a:t>
            </a:r>
          </a:p>
          <a:p>
            <a:pPr lvl="1"/>
            <a:r>
              <a:rPr lang="en-US" b="0" i="0" dirty="0">
                <a:solidFill>
                  <a:srgbClr val="000000"/>
                </a:solidFill>
                <a:effectLst/>
                <a:latin typeface="Calibri"/>
                <a:cs typeface="Calibri"/>
              </a:rPr>
              <a:t>Decreased myotome strength at left </a:t>
            </a:r>
            <a:r>
              <a:rPr lang="en-US" dirty="0">
                <a:solidFill>
                  <a:srgbClr val="000000"/>
                </a:solidFill>
                <a:latin typeface="Calibri"/>
                <a:cs typeface="Calibri"/>
              </a:rPr>
              <a:t>L1-3</a:t>
            </a:r>
            <a:r>
              <a:rPr lang="en-US" b="0" i="0" dirty="0">
                <a:solidFill>
                  <a:srgbClr val="000000"/>
                </a:solidFill>
                <a:effectLst/>
                <a:latin typeface="Calibri"/>
                <a:cs typeface="Calibri"/>
              </a:rPr>
              <a:t> level</a:t>
            </a:r>
            <a:endParaRPr lang="en-US" b="0" i="0" dirty="0">
              <a:solidFill>
                <a:srgbClr val="000000"/>
              </a:solidFill>
              <a:effectLst/>
              <a:latin typeface="Calibri"/>
              <a:ea typeface="Calibri"/>
              <a:cs typeface="Calibri"/>
            </a:endParaRPr>
          </a:p>
          <a:p>
            <a:pPr lvl="1"/>
            <a:r>
              <a:rPr lang="en-US" dirty="0">
                <a:solidFill>
                  <a:srgbClr val="000000"/>
                </a:solidFill>
                <a:latin typeface="Calibri"/>
                <a:ea typeface="Calibri"/>
                <a:cs typeface="Calibri"/>
              </a:rPr>
              <a:t>L</a:t>
            </a:r>
            <a:r>
              <a:rPr lang="en-US" b="0" i="0" dirty="0">
                <a:solidFill>
                  <a:srgbClr val="000000"/>
                </a:solidFill>
                <a:effectLst/>
                <a:latin typeface="Calibri"/>
                <a:ea typeface="Calibri"/>
                <a:cs typeface="Calibri"/>
              </a:rPr>
              <a:t>umbar spine active range of motion severely restricted in all planes</a:t>
            </a:r>
          </a:p>
          <a:p>
            <a:pPr lvl="1"/>
            <a:r>
              <a:rPr lang="en-US" b="0" i="0" dirty="0">
                <a:solidFill>
                  <a:srgbClr val="000000"/>
                </a:solidFill>
                <a:effectLst/>
                <a:latin typeface="Calibri"/>
                <a:ea typeface="Calibri"/>
                <a:cs typeface="Calibri"/>
              </a:rPr>
              <a:t>Extension directional preference via mechanical assessment</a:t>
            </a:r>
          </a:p>
          <a:p>
            <a:pPr lvl="2"/>
            <a:r>
              <a:rPr lang="en-US" dirty="0">
                <a:solidFill>
                  <a:srgbClr val="000000"/>
                </a:solidFill>
                <a:latin typeface="Calibri"/>
                <a:ea typeface="Calibri"/>
                <a:cs typeface="Calibri"/>
              </a:rPr>
              <a:t>PPU abolished LLE burning pain, NB upon return to standing</a:t>
            </a:r>
            <a:endParaRPr lang="en-US" b="0" i="0" dirty="0">
              <a:solidFill>
                <a:srgbClr val="000000"/>
              </a:solidFill>
              <a:effectLst/>
              <a:latin typeface="Calibri"/>
              <a:ea typeface="Calibri"/>
              <a:cs typeface="Calibri"/>
            </a:endParaRPr>
          </a:p>
          <a:p>
            <a:pPr lvl="1"/>
            <a:r>
              <a:rPr lang="en-US" b="0" i="0" dirty="0">
                <a:solidFill>
                  <a:srgbClr val="000000"/>
                </a:solidFill>
                <a:effectLst/>
                <a:latin typeface="Calibri"/>
                <a:ea typeface="Calibri"/>
                <a:cs typeface="Calibri"/>
              </a:rPr>
              <a:t>Positive lower extremity neural tension testing</a:t>
            </a:r>
            <a:endParaRPr lang="en-US" dirty="0">
              <a:latin typeface="Calibri"/>
              <a:ea typeface="Calibri"/>
              <a:cs typeface="Calibri"/>
            </a:endParaRPr>
          </a:p>
        </p:txBody>
      </p:sp>
    </p:spTree>
    <p:extLst>
      <p:ext uri="{BB962C8B-B14F-4D97-AF65-F5344CB8AC3E}">
        <p14:creationId xmlns:p14="http://schemas.microsoft.com/office/powerpoint/2010/main" val="25806829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EBA70-C78E-AA99-93C5-953D3586DA22}"/>
              </a:ext>
            </a:extLst>
          </p:cNvPr>
          <p:cNvSpPr>
            <a:spLocks noGrp="1"/>
          </p:cNvSpPr>
          <p:nvPr>
            <p:ph type="title"/>
          </p:nvPr>
        </p:nvSpPr>
        <p:spPr/>
        <p:txBody>
          <a:bodyPr/>
          <a:lstStyle/>
          <a:p>
            <a:r>
              <a:rPr lang="en-US"/>
              <a:t>Patient Case</a:t>
            </a:r>
          </a:p>
        </p:txBody>
      </p:sp>
      <p:pic>
        <p:nvPicPr>
          <p:cNvPr id="8" name="Picture 7" descr="A diagram of a patient's health care system&#10;&#10;Description automatically generated">
            <a:extLst>
              <a:ext uri="{FF2B5EF4-FFF2-40B4-BE49-F238E27FC236}">
                <a16:creationId xmlns:a16="http://schemas.microsoft.com/office/drawing/2014/main" id="{EDDC284F-639D-AEBC-B7E4-FCA4F098E76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1" y="1063625"/>
            <a:ext cx="4571998" cy="4084403"/>
          </a:xfrm>
          <a:prstGeom prst="rect">
            <a:avLst/>
          </a:prstGeom>
        </p:spPr>
      </p:pic>
      <p:sp>
        <p:nvSpPr>
          <p:cNvPr id="3" name="TextBox 2">
            <a:extLst>
              <a:ext uri="{FF2B5EF4-FFF2-40B4-BE49-F238E27FC236}">
                <a16:creationId xmlns:a16="http://schemas.microsoft.com/office/drawing/2014/main" id="{36FB816F-6E52-3DB7-5186-AC964C66BEF2}"/>
              </a:ext>
            </a:extLst>
          </p:cNvPr>
          <p:cNvSpPr txBox="1"/>
          <p:nvPr/>
        </p:nvSpPr>
        <p:spPr>
          <a:xfrm>
            <a:off x="-1" y="4620638"/>
            <a:ext cx="2081719" cy="584775"/>
          </a:xfrm>
          <a:prstGeom prst="rect">
            <a:avLst/>
          </a:prstGeom>
          <a:noFill/>
        </p:spPr>
        <p:txBody>
          <a:bodyPr wrap="square" rtlCol="0">
            <a:spAutoFit/>
          </a:bodyPr>
          <a:lstStyle/>
          <a:p>
            <a:r>
              <a:rPr lang="en-US" sz="800" dirty="0"/>
              <a:t>https://</a:t>
            </a:r>
            <a:r>
              <a:rPr lang="en-US" sz="800" dirty="0" err="1"/>
              <a:t>www.orthodiv.org</a:t>
            </a:r>
            <a:r>
              <a:rPr lang="en-US" sz="800" dirty="0"/>
              <a:t>/wp-content/uploads/2021/08/Treatment-Based-Classification-System-for-Low-Back-Pain_-Revision-and-Update-watermark.pdf</a:t>
            </a:r>
          </a:p>
        </p:txBody>
      </p:sp>
    </p:spTree>
    <p:extLst>
      <p:ext uri="{BB962C8B-B14F-4D97-AF65-F5344CB8AC3E}">
        <p14:creationId xmlns:p14="http://schemas.microsoft.com/office/powerpoint/2010/main" val="37343268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AD174E-2C7F-4608-A218-F3EEE02915D9}"/>
              </a:ext>
            </a:extLst>
          </p:cNvPr>
          <p:cNvSpPr>
            <a:spLocks noGrp="1"/>
          </p:cNvSpPr>
          <p:nvPr>
            <p:ph type="title"/>
          </p:nvPr>
        </p:nvSpPr>
        <p:spPr/>
        <p:txBody>
          <a:bodyPr>
            <a:normAutofit/>
          </a:bodyPr>
          <a:lstStyle/>
          <a:p>
            <a:r>
              <a:rPr lang="en-US" sz="3600" b="0" i="0" u="none" strike="noStrike">
                <a:solidFill>
                  <a:srgbClr val="FAC71C"/>
                </a:solidFill>
                <a:effectLst/>
                <a:latin typeface="Calibri" panose="020F0502020204030204" pitchFamily="34" charset="0"/>
              </a:rPr>
              <a:t>Continuing Medical Education (CME)</a:t>
            </a:r>
            <a:r>
              <a:rPr lang="en-US" sz="3600" b="0" i="0">
                <a:solidFill>
                  <a:srgbClr val="000000"/>
                </a:solidFill>
                <a:effectLst/>
                <a:latin typeface="Calibri" panose="020F0502020204030204" pitchFamily="34" charset="0"/>
              </a:rPr>
              <a:t>​</a:t>
            </a:r>
            <a:endParaRPr lang="en-US" sz="3600">
              <a:cs typeface="Calibri"/>
            </a:endParaRPr>
          </a:p>
        </p:txBody>
      </p:sp>
      <p:sp>
        <p:nvSpPr>
          <p:cNvPr id="3" name="TextBox 2">
            <a:extLst>
              <a:ext uri="{FF2B5EF4-FFF2-40B4-BE49-F238E27FC236}">
                <a16:creationId xmlns:a16="http://schemas.microsoft.com/office/drawing/2014/main" id="{6A7AB074-0733-FF4D-629D-467B57549A1F}"/>
              </a:ext>
            </a:extLst>
          </p:cNvPr>
          <p:cNvSpPr txBox="1"/>
          <p:nvPr/>
        </p:nvSpPr>
        <p:spPr>
          <a:xfrm>
            <a:off x="457200" y="1371421"/>
            <a:ext cx="7546063" cy="1846659"/>
          </a:xfrm>
          <a:prstGeom prst="rect">
            <a:avLst/>
          </a:prstGeom>
          <a:noFill/>
        </p:spPr>
        <p:txBody>
          <a:bodyPr wrap="square" rtlCol="0">
            <a:spAutoFit/>
          </a:bodyPr>
          <a:lstStyle/>
          <a:p>
            <a:pPr algn="l" rtl="0" fontAlgn="base"/>
            <a:r>
              <a:rPr lang="en-US" sz="2400" b="0" i="0" u="sng">
                <a:solidFill>
                  <a:srgbClr val="000000"/>
                </a:solidFill>
                <a:effectLst/>
              </a:rPr>
              <a:t>Disclaimer​</a:t>
            </a:r>
          </a:p>
          <a:p>
            <a:pPr algn="l" rtl="0" fontAlgn="base"/>
            <a:endParaRPr lang="en-US" b="0" i="0" u="sng">
              <a:solidFill>
                <a:srgbClr val="000000"/>
              </a:solidFill>
              <a:effectLst/>
            </a:endParaRPr>
          </a:p>
          <a:p>
            <a:pPr algn="l" rtl="0" fontAlgn="base"/>
            <a:r>
              <a:rPr lang="en-US" b="0" i="0" u="none" strike="noStrike">
                <a:solidFill>
                  <a:srgbClr val="000000"/>
                </a:solidFill>
                <a:effectLst/>
              </a:rPr>
              <a:t>Planning Committee members have no financial relationships to disclose</a:t>
            </a:r>
          </a:p>
          <a:p>
            <a:pPr algn="l" rtl="0" fontAlgn="base"/>
            <a:r>
              <a:rPr lang="en-US" b="0" i="0">
                <a:solidFill>
                  <a:srgbClr val="000000"/>
                </a:solidFill>
                <a:effectLst/>
              </a:rPr>
              <a:t>​</a:t>
            </a:r>
          </a:p>
          <a:p>
            <a:pPr algn="l" rtl="0" fontAlgn="base"/>
            <a:r>
              <a:rPr lang="en-US" b="0" i="0" u="none" strike="noStrike">
                <a:solidFill>
                  <a:srgbClr val="000000"/>
                </a:solidFill>
                <a:effectLst/>
              </a:rPr>
              <a:t>Presenter has no financial relationships to disclose</a:t>
            </a:r>
            <a:r>
              <a:rPr lang="en-US" b="0" i="0">
                <a:solidFill>
                  <a:srgbClr val="000000"/>
                </a:solidFill>
                <a:effectLst/>
              </a:rPr>
              <a:t>​</a:t>
            </a:r>
          </a:p>
          <a:p>
            <a:endParaRPr lang="en-US"/>
          </a:p>
        </p:txBody>
      </p:sp>
    </p:spTree>
    <p:extLst>
      <p:ext uri="{BB962C8B-B14F-4D97-AF65-F5344CB8AC3E}">
        <p14:creationId xmlns:p14="http://schemas.microsoft.com/office/powerpoint/2010/main" val="25874899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2950FD-D49E-DE5F-D060-D06A5C33FA4C}"/>
              </a:ext>
            </a:extLst>
          </p:cNvPr>
          <p:cNvSpPr>
            <a:spLocks noGrp="1"/>
          </p:cNvSpPr>
          <p:nvPr>
            <p:ph type="title"/>
          </p:nvPr>
        </p:nvSpPr>
        <p:spPr/>
        <p:txBody>
          <a:bodyPr/>
          <a:lstStyle/>
          <a:p>
            <a:r>
              <a:rPr lang="en-US">
                <a:cs typeface="Calibri"/>
              </a:rPr>
              <a:t>Patient Case</a:t>
            </a:r>
            <a:endParaRPr lang="en-US"/>
          </a:p>
        </p:txBody>
      </p:sp>
      <p:sp>
        <p:nvSpPr>
          <p:cNvPr id="3" name="Content Placeholder 2">
            <a:extLst>
              <a:ext uri="{FF2B5EF4-FFF2-40B4-BE49-F238E27FC236}">
                <a16:creationId xmlns:a16="http://schemas.microsoft.com/office/drawing/2014/main" id="{5170F8E4-A3D9-9C14-F364-23BD722A3FA6}"/>
              </a:ext>
            </a:extLst>
          </p:cNvPr>
          <p:cNvSpPr>
            <a:spLocks noGrp="1"/>
          </p:cNvSpPr>
          <p:nvPr>
            <p:ph idx="1"/>
          </p:nvPr>
        </p:nvSpPr>
        <p:spPr>
          <a:xfrm>
            <a:off x="457200" y="1200150"/>
            <a:ext cx="8229600" cy="3851274"/>
          </a:xfrm>
        </p:spPr>
        <p:txBody>
          <a:bodyPr vert="horz" lIns="91440" tIns="45720" rIns="91440" bIns="45720" rtlCol="0" anchor="t">
            <a:normAutofit fontScale="62500" lnSpcReduction="20000"/>
          </a:bodyPr>
          <a:lstStyle/>
          <a:p>
            <a:r>
              <a:rPr lang="en-US">
                <a:cs typeface="Calibri"/>
              </a:rPr>
              <a:t>Initial evaluation</a:t>
            </a:r>
          </a:p>
          <a:p>
            <a:pPr lvl="1">
              <a:buFont typeface="Courier New" panose="020B0604020202020204" pitchFamily="34" charset="0"/>
              <a:buChar char="o"/>
            </a:pPr>
            <a:r>
              <a:rPr lang="en-US">
                <a:cs typeface="Calibri"/>
              </a:rPr>
              <a:t>Symptoms modulation – directional preference exercises</a:t>
            </a:r>
          </a:p>
          <a:p>
            <a:r>
              <a:rPr lang="en-US">
                <a:cs typeface="Calibri"/>
              </a:rPr>
              <a:t>After 3 visits </a:t>
            </a:r>
          </a:p>
          <a:p>
            <a:pPr lvl="1">
              <a:buFont typeface="Courier New" panose="020B0604020202020204" pitchFamily="34" charset="0"/>
              <a:buChar char="o"/>
            </a:pPr>
            <a:r>
              <a:rPr lang="en-US">
                <a:ea typeface="Calibri"/>
                <a:cs typeface="Calibri"/>
              </a:rPr>
              <a:t>No carryover in centralization upon return to standing even with force progressions</a:t>
            </a:r>
          </a:p>
          <a:p>
            <a:pPr lvl="1">
              <a:buFont typeface="Courier New" panose="020B0604020202020204" pitchFamily="34" charset="0"/>
              <a:buChar char="o"/>
            </a:pPr>
            <a:r>
              <a:rPr lang="en-US">
                <a:ea typeface="Calibri"/>
                <a:cs typeface="Calibri"/>
              </a:rPr>
              <a:t>Added motor control in mid-range functional activities</a:t>
            </a:r>
          </a:p>
          <a:p>
            <a:pPr lvl="2">
              <a:buFont typeface="Wingdings" panose="020B0604020202020204" pitchFamily="34" charset="0"/>
              <a:buChar char="§"/>
            </a:pPr>
            <a:r>
              <a:rPr lang="en-US">
                <a:ea typeface="Calibri"/>
                <a:cs typeface="Calibri"/>
              </a:rPr>
              <a:t>Lifting mechanics and STS</a:t>
            </a:r>
          </a:p>
          <a:p>
            <a:r>
              <a:rPr lang="en-US">
                <a:ea typeface="Calibri"/>
                <a:cs typeface="Calibri"/>
              </a:rPr>
              <a:t>At 5th visit</a:t>
            </a:r>
          </a:p>
          <a:p>
            <a:pPr lvl="1">
              <a:buFont typeface="Courier New" panose="020B0604020202020204" pitchFamily="34" charset="0"/>
              <a:buChar char="o"/>
            </a:pPr>
            <a:r>
              <a:rPr lang="en-US">
                <a:ea typeface="Calibri"/>
                <a:cs typeface="Calibri"/>
              </a:rPr>
              <a:t>Still no carryover </a:t>
            </a:r>
          </a:p>
          <a:p>
            <a:pPr lvl="1">
              <a:buFont typeface="Courier New" panose="020B0604020202020204" pitchFamily="34" charset="0"/>
              <a:buChar char="o"/>
            </a:pPr>
            <a:r>
              <a:rPr lang="en-US">
                <a:ea typeface="Calibri"/>
                <a:cs typeface="Calibri"/>
              </a:rPr>
              <a:t>Assessed and discovered severe adverse neural dynamics</a:t>
            </a:r>
          </a:p>
          <a:p>
            <a:pPr lvl="1">
              <a:buFont typeface="Courier New" panose="020B0604020202020204" pitchFamily="34" charset="0"/>
              <a:buChar char="o"/>
            </a:pPr>
            <a:r>
              <a:rPr lang="en-US">
                <a:cs typeface="Calibri"/>
              </a:rPr>
              <a:t>Very low level nerve mobilization</a:t>
            </a:r>
          </a:p>
          <a:p>
            <a:pPr lvl="2">
              <a:buFont typeface="Wingdings" panose="020B0604020202020204" pitchFamily="34" charset="0"/>
              <a:buChar char="§"/>
            </a:pPr>
            <a:r>
              <a:rPr lang="en-US">
                <a:cs typeface="Calibri"/>
              </a:rPr>
              <a:t>Dorsiflexion AROM in chair</a:t>
            </a:r>
          </a:p>
          <a:p>
            <a:r>
              <a:rPr lang="en-US">
                <a:cs typeface="Calibri"/>
              </a:rPr>
              <a:t>Self-discharged 2/2 lack of progress</a:t>
            </a:r>
          </a:p>
          <a:p>
            <a:pPr lvl="1">
              <a:buFont typeface="Courier New" panose="020B0604020202020204" pitchFamily="34" charset="0"/>
              <a:buChar char="o"/>
            </a:pPr>
            <a:endParaRPr lang="en-US">
              <a:ea typeface="Calibri"/>
              <a:cs typeface="Calibri"/>
            </a:endParaRPr>
          </a:p>
        </p:txBody>
      </p:sp>
    </p:spTree>
    <p:extLst>
      <p:ext uri="{BB962C8B-B14F-4D97-AF65-F5344CB8AC3E}">
        <p14:creationId xmlns:p14="http://schemas.microsoft.com/office/powerpoint/2010/main" val="35905840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82191-0A39-D5F6-4E58-686AFC0E19BE}"/>
              </a:ext>
            </a:extLst>
          </p:cNvPr>
          <p:cNvSpPr>
            <a:spLocks noGrp="1"/>
          </p:cNvSpPr>
          <p:nvPr>
            <p:ph type="title"/>
          </p:nvPr>
        </p:nvSpPr>
        <p:spPr/>
        <p:txBody>
          <a:bodyPr/>
          <a:lstStyle/>
          <a:p>
            <a:r>
              <a:rPr lang="en-US">
                <a:cs typeface="Calibri"/>
              </a:rPr>
              <a:t>Patient Case Reflection</a:t>
            </a:r>
            <a:endParaRPr lang="en-US"/>
          </a:p>
        </p:txBody>
      </p:sp>
      <p:sp>
        <p:nvSpPr>
          <p:cNvPr id="3" name="Content Placeholder 2">
            <a:extLst>
              <a:ext uri="{FF2B5EF4-FFF2-40B4-BE49-F238E27FC236}">
                <a16:creationId xmlns:a16="http://schemas.microsoft.com/office/drawing/2014/main" id="{1F7E874C-83B5-CA8D-D35D-DFA72D4884F5}"/>
              </a:ext>
            </a:extLst>
          </p:cNvPr>
          <p:cNvSpPr>
            <a:spLocks noGrp="1"/>
          </p:cNvSpPr>
          <p:nvPr>
            <p:ph idx="1"/>
          </p:nvPr>
        </p:nvSpPr>
        <p:spPr/>
        <p:txBody>
          <a:bodyPr vert="horz" lIns="91440" tIns="45720" rIns="91440" bIns="45720" rtlCol="0" anchor="t">
            <a:normAutofit/>
          </a:bodyPr>
          <a:lstStyle/>
          <a:p>
            <a:r>
              <a:rPr lang="en-US" dirty="0">
                <a:cs typeface="Calibri"/>
              </a:rPr>
              <a:t>Neuropathic pain targeted interventions</a:t>
            </a:r>
            <a:endParaRPr lang="en-US">
              <a:ea typeface="Calibri"/>
              <a:cs typeface="Calibri"/>
            </a:endParaRPr>
          </a:p>
          <a:p>
            <a:pPr lvl="1">
              <a:buFont typeface="Courier New" panose="020B0604020202020204" pitchFamily="34" charset="0"/>
              <a:buChar char="o"/>
            </a:pPr>
            <a:r>
              <a:rPr lang="en-US" dirty="0">
                <a:ea typeface="Calibri"/>
                <a:cs typeface="Calibri"/>
              </a:rPr>
              <a:t>Patient education: diagnosis, plan of care, prognosis</a:t>
            </a:r>
          </a:p>
          <a:p>
            <a:pPr lvl="1">
              <a:buFont typeface="Courier New" panose="020B0604020202020204" pitchFamily="34" charset="0"/>
              <a:buChar char="o"/>
            </a:pPr>
            <a:r>
              <a:rPr lang="en-US" dirty="0">
                <a:ea typeface="Calibri"/>
                <a:cs typeface="Calibri"/>
              </a:rPr>
              <a:t>Posture</a:t>
            </a:r>
          </a:p>
          <a:p>
            <a:pPr lvl="1">
              <a:buFont typeface="Courier New" panose="020B0604020202020204" pitchFamily="34" charset="0"/>
              <a:buChar char="o"/>
            </a:pPr>
            <a:r>
              <a:rPr lang="en-US" dirty="0">
                <a:ea typeface="Calibri"/>
                <a:cs typeface="Calibri"/>
              </a:rPr>
              <a:t>Nerve gliders &gt; tensioners as able</a:t>
            </a:r>
          </a:p>
          <a:p>
            <a:pPr lvl="1">
              <a:buFont typeface="Courier New" panose="020B0604020202020204" pitchFamily="34" charset="0"/>
              <a:buChar char="o"/>
            </a:pPr>
            <a:r>
              <a:rPr lang="en-US" dirty="0">
                <a:ea typeface="Calibri"/>
                <a:cs typeface="Calibri"/>
              </a:rPr>
              <a:t>Graded exposure to work related activity</a:t>
            </a:r>
          </a:p>
          <a:p>
            <a:pPr lvl="1">
              <a:buFont typeface="Courier New" panose="020B0604020202020204" pitchFamily="34" charset="0"/>
              <a:buChar char="o"/>
            </a:pPr>
            <a:endParaRPr lang="en-US" dirty="0">
              <a:ea typeface="Calibri"/>
              <a:cs typeface="Calibri"/>
            </a:endParaRPr>
          </a:p>
          <a:p>
            <a:pPr lvl="1">
              <a:buFont typeface="Courier New" panose="020B0604020202020204" pitchFamily="34" charset="0"/>
              <a:buChar char="o"/>
            </a:pPr>
            <a:endParaRPr lang="en-US" dirty="0">
              <a:ea typeface="Calibri"/>
              <a:cs typeface="Calibri"/>
            </a:endParaRPr>
          </a:p>
        </p:txBody>
      </p:sp>
    </p:spTree>
    <p:extLst>
      <p:ext uri="{BB962C8B-B14F-4D97-AF65-F5344CB8AC3E}">
        <p14:creationId xmlns:p14="http://schemas.microsoft.com/office/powerpoint/2010/main" val="42900215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D74093-8FD5-6DC1-F411-2F798F5A775D}"/>
              </a:ext>
            </a:extLst>
          </p:cNvPr>
          <p:cNvSpPr>
            <a:spLocks noGrp="1"/>
          </p:cNvSpPr>
          <p:nvPr>
            <p:ph type="title"/>
          </p:nvPr>
        </p:nvSpPr>
        <p:spPr/>
        <p:txBody>
          <a:bodyPr/>
          <a:lstStyle/>
          <a:p>
            <a:r>
              <a:rPr lang="en-US">
                <a:cs typeface="Calibri"/>
              </a:rPr>
              <a:t>References</a:t>
            </a:r>
            <a:endParaRPr lang="en-US"/>
          </a:p>
        </p:txBody>
      </p:sp>
      <p:sp>
        <p:nvSpPr>
          <p:cNvPr id="3" name="Content Placeholder 2">
            <a:extLst>
              <a:ext uri="{FF2B5EF4-FFF2-40B4-BE49-F238E27FC236}">
                <a16:creationId xmlns:a16="http://schemas.microsoft.com/office/drawing/2014/main" id="{8A66D42C-2093-2C7C-4F16-C2D5D6F41431}"/>
              </a:ext>
            </a:extLst>
          </p:cNvPr>
          <p:cNvSpPr>
            <a:spLocks noGrp="1"/>
          </p:cNvSpPr>
          <p:nvPr>
            <p:ph idx="1"/>
          </p:nvPr>
        </p:nvSpPr>
        <p:spPr/>
        <p:txBody>
          <a:bodyPr vert="horz" lIns="91440" tIns="45720" rIns="91440" bIns="45720" rtlCol="0" anchor="t">
            <a:normAutofit fontScale="55000" lnSpcReduction="20000"/>
          </a:bodyPr>
          <a:lstStyle/>
          <a:p>
            <a:pPr marL="228600" indent="-228600">
              <a:buFont typeface="Arial" panose="020B0604020202020204" pitchFamily="34" charset="0"/>
              <a:buAutoNum type="arabicPeriod"/>
            </a:pPr>
            <a:r>
              <a:rPr lang="it-IT" sz="1600" dirty="0">
                <a:latin typeface="Calibri" panose="020F0502020204030204" pitchFamily="34" charset="0"/>
                <a:ea typeface="Calibri"/>
                <a:cs typeface="Calibri" panose="020F0502020204030204" pitchFamily="34" charset="0"/>
              </a:rPr>
              <a:t>Bernetti A, Agostini </a:t>
            </a:r>
            <a:r>
              <a:rPr lang="it-IT" sz="1600" dirty="0" err="1">
                <a:latin typeface="Calibri" panose="020F0502020204030204" pitchFamily="34" charset="0"/>
                <a:ea typeface="Calibri"/>
                <a:cs typeface="Calibri" panose="020F0502020204030204" pitchFamily="34" charset="0"/>
              </a:rPr>
              <a:t>F</a:t>
            </a:r>
            <a:r>
              <a:rPr lang="it-IT" sz="1600" dirty="0">
                <a:latin typeface="Calibri" panose="020F0502020204030204" pitchFamily="34" charset="0"/>
                <a:ea typeface="Calibri"/>
                <a:cs typeface="Calibri" panose="020F0502020204030204" pitchFamily="34" charset="0"/>
              </a:rPr>
              <a:t>, de Sire A, Mangone M, Tognolo L, Di Cesare A, Ruiu </a:t>
            </a:r>
            <a:r>
              <a:rPr lang="it-IT" sz="1600" dirty="0" err="1">
                <a:latin typeface="Calibri" panose="020F0502020204030204" pitchFamily="34" charset="0"/>
                <a:ea typeface="Calibri"/>
                <a:cs typeface="Calibri" panose="020F0502020204030204" pitchFamily="34" charset="0"/>
              </a:rPr>
              <a:t>P</a:t>
            </a:r>
            <a:r>
              <a:rPr lang="it-IT" sz="1600" dirty="0">
                <a:latin typeface="Calibri" panose="020F0502020204030204" pitchFamily="34" charset="0"/>
                <a:ea typeface="Calibri"/>
                <a:cs typeface="Calibri" panose="020F0502020204030204" pitchFamily="34" charset="0"/>
              </a:rPr>
              <a:t>, Paolucci T, Invernizzi M, Paoloni M. </a:t>
            </a:r>
            <a:r>
              <a:rPr lang="en-US" sz="1600" dirty="0">
                <a:latin typeface="Calibri" panose="020F0502020204030204" pitchFamily="34" charset="0"/>
                <a:ea typeface="Calibri"/>
                <a:cs typeface="Calibri" panose="020F0502020204030204" pitchFamily="34" charset="0"/>
                <a:hlinkClick r:id="rId2">
                  <a:extLst>
                    <a:ext uri="{A12FA001-AC4F-418D-AE19-62706E023703}">
                      <ahyp:hlinkClr xmlns:ahyp="http://schemas.microsoft.com/office/drawing/2018/hyperlinkcolor" val="tx"/>
                    </a:ext>
                  </a:extLst>
                </a:hlinkClick>
              </a:rPr>
              <a:t>Neuropathic pain and rehabilitation: a systematic review of international guidelines.</a:t>
            </a:r>
            <a:r>
              <a:rPr lang="en-US" sz="1600" dirty="0">
                <a:latin typeface="Calibri" panose="020F0502020204030204" pitchFamily="34" charset="0"/>
                <a:ea typeface="Calibri"/>
                <a:cs typeface="Calibri" panose="020F0502020204030204" pitchFamily="34" charset="0"/>
              </a:rPr>
              <a:t> Diagnostics. 2021 Jan 5;11(1):74.</a:t>
            </a:r>
            <a:endParaRPr lang="en-US" sz="1600" dirty="0">
              <a:latin typeface="Calibri" panose="020F0502020204030204" pitchFamily="34" charset="0"/>
              <a:cs typeface="Calibri" panose="020F0502020204030204" pitchFamily="34" charset="0"/>
            </a:endParaRPr>
          </a:p>
          <a:p>
            <a:pPr marL="228600" indent="-228600">
              <a:buFont typeface="Arial" panose="020B0604020202020204" pitchFamily="34" charset="0"/>
              <a:buAutoNum type="arabicPeriod"/>
            </a:pPr>
            <a:r>
              <a:rPr lang="en-US" sz="1600" dirty="0">
                <a:latin typeface="Calibri" panose="020F0502020204030204" pitchFamily="34" charset="0"/>
                <a:ea typeface="Calibri"/>
                <a:cs typeface="Calibri" panose="020F0502020204030204" pitchFamily="34" charset="0"/>
              </a:rPr>
              <a:t>Bowering KJ, O'Connell NE, Tabor A, et al. The effects of graded motor imagery and its components on chronic pain: a systematic review and meta-analysis. J Pain. 2013;14(1):3-13. doi:10.1016/j.jpain.2012.09.007</a:t>
            </a:r>
          </a:p>
          <a:p>
            <a:pPr marL="228600" indent="-228600">
              <a:buFont typeface="Arial" panose="020B0604020202020204" pitchFamily="34" charset="0"/>
              <a:buAutoNum type="arabicPeriod"/>
            </a:pPr>
            <a:r>
              <a:rPr lang="en-US" sz="1600" dirty="0">
                <a:latin typeface="Calibri" panose="020F0502020204030204" pitchFamily="34" charset="0"/>
                <a:cs typeface="Calibri" panose="020F0502020204030204" pitchFamily="34" charset="0"/>
              </a:rPr>
              <a:t>Ferro Moura Franco K, Lenoir D, Dos Santos Franco YR, </a:t>
            </a:r>
            <a:r>
              <a:rPr lang="en-US" sz="1600" dirty="0" err="1">
                <a:latin typeface="Calibri" panose="020F0502020204030204" pitchFamily="34" charset="0"/>
                <a:cs typeface="Calibri" panose="020F0502020204030204" pitchFamily="34" charset="0"/>
              </a:rPr>
              <a:t>Jandre</a:t>
            </a:r>
            <a:r>
              <a:rPr lang="en-US" sz="1600" dirty="0">
                <a:latin typeface="Calibri" panose="020F0502020204030204" pitchFamily="34" charset="0"/>
                <a:cs typeface="Calibri" panose="020F0502020204030204" pitchFamily="34" charset="0"/>
              </a:rPr>
              <a:t> Reis FJ, Nunes Cabral CM, </a:t>
            </a:r>
            <a:r>
              <a:rPr lang="en-US" sz="1600" dirty="0" err="1">
                <a:latin typeface="Calibri" panose="020F0502020204030204" pitchFamily="34" charset="0"/>
                <a:cs typeface="Calibri" panose="020F0502020204030204" pitchFamily="34" charset="0"/>
              </a:rPr>
              <a:t>Meeus</a:t>
            </a:r>
            <a:r>
              <a:rPr lang="en-US" sz="1600" dirty="0">
                <a:latin typeface="Calibri" panose="020F0502020204030204" pitchFamily="34" charset="0"/>
                <a:cs typeface="Calibri" panose="020F0502020204030204" pitchFamily="34" charset="0"/>
              </a:rPr>
              <a:t> M. Prescription of exercises for the treatment of chronic pain along the continuum of </a:t>
            </a:r>
            <a:r>
              <a:rPr lang="en-US" sz="1600" dirty="0" err="1">
                <a:latin typeface="Calibri" panose="020F0502020204030204" pitchFamily="34" charset="0"/>
                <a:cs typeface="Calibri" panose="020F0502020204030204" pitchFamily="34" charset="0"/>
              </a:rPr>
              <a:t>nociplastic</a:t>
            </a:r>
            <a:r>
              <a:rPr lang="en-US" sz="1600" dirty="0">
                <a:latin typeface="Calibri" panose="020F0502020204030204" pitchFamily="34" charset="0"/>
                <a:cs typeface="Calibri" panose="020F0502020204030204" pitchFamily="34" charset="0"/>
              </a:rPr>
              <a:t> pain: A systematic review with meta-analysis. </a:t>
            </a:r>
            <a:r>
              <a:rPr lang="en-US" sz="1600" dirty="0" err="1">
                <a:latin typeface="Calibri" panose="020F0502020204030204" pitchFamily="34" charset="0"/>
                <a:cs typeface="Calibri" panose="020F0502020204030204" pitchFamily="34" charset="0"/>
              </a:rPr>
              <a:t>Eur</a:t>
            </a:r>
            <a:r>
              <a:rPr lang="en-US" sz="1600" dirty="0">
                <a:latin typeface="Calibri" panose="020F0502020204030204" pitchFamily="34" charset="0"/>
                <a:cs typeface="Calibri" panose="020F0502020204030204" pitchFamily="34" charset="0"/>
              </a:rPr>
              <a:t> J Pain. 2021;25(1):51-70. doi:10.1002/ejp.1666</a:t>
            </a:r>
          </a:p>
          <a:p>
            <a:pPr marL="228600" indent="-228600">
              <a:buAutoNum type="arabicPeriod"/>
            </a:pPr>
            <a:r>
              <a:rPr lang="en-US" sz="1600" dirty="0">
                <a:latin typeface="Calibri" panose="020F0502020204030204" pitchFamily="34" charset="0"/>
                <a:cs typeface="Calibri" panose="020F0502020204030204" pitchFamily="34" charset="0"/>
              </a:rPr>
              <a:t>International Association for the Study of Pain. Task Force on Taxonomy. IASP Terminology Updated from “Part III: Pain Terms, A Current List with Definitions and Notes on Usage” (pp 209–214), Classification of Chronic Pain, 2nd Edition. Seattle: IASP, 2017. p. IASP. </a:t>
            </a:r>
          </a:p>
          <a:p>
            <a:pPr marL="228600" indent="-228600">
              <a:buFont typeface="Arial" panose="020B0604020202020204" pitchFamily="34" charset="0"/>
              <a:buAutoNum type="arabicPeriod"/>
            </a:pPr>
            <a:r>
              <a:rPr lang="en-US" sz="1600" dirty="0" err="1">
                <a:latin typeface="Calibri" panose="020F0502020204030204" pitchFamily="34" charset="0"/>
                <a:cs typeface="Calibri" panose="020F0502020204030204" pitchFamily="34" charset="0"/>
              </a:rPr>
              <a:t>Kosek</a:t>
            </a:r>
            <a:r>
              <a:rPr lang="en-US" sz="1600" dirty="0">
                <a:latin typeface="Calibri" panose="020F0502020204030204" pitchFamily="34" charset="0"/>
                <a:cs typeface="Calibri" panose="020F0502020204030204" pitchFamily="34" charset="0"/>
              </a:rPr>
              <a:t> E, </a:t>
            </a:r>
            <a:r>
              <a:rPr lang="en-US" sz="1600" dirty="0" err="1">
                <a:latin typeface="Calibri" panose="020F0502020204030204" pitchFamily="34" charset="0"/>
                <a:cs typeface="Calibri" panose="020F0502020204030204" pitchFamily="34" charset="0"/>
              </a:rPr>
              <a:t>Clauw</a:t>
            </a:r>
            <a:r>
              <a:rPr lang="en-US" sz="1600" dirty="0">
                <a:latin typeface="Calibri" panose="020F0502020204030204" pitchFamily="34" charset="0"/>
                <a:cs typeface="Calibri" panose="020F0502020204030204" pitchFamily="34" charset="0"/>
              </a:rPr>
              <a:t> D, </a:t>
            </a:r>
            <a:r>
              <a:rPr lang="en-US" sz="1600" dirty="0" err="1">
                <a:latin typeface="Calibri" panose="020F0502020204030204" pitchFamily="34" charset="0"/>
                <a:cs typeface="Calibri" panose="020F0502020204030204" pitchFamily="34" charset="0"/>
              </a:rPr>
              <a:t>Nijs</a:t>
            </a:r>
            <a:r>
              <a:rPr lang="en-US" sz="1600" dirty="0">
                <a:latin typeface="Calibri" panose="020F0502020204030204" pitchFamily="34" charset="0"/>
                <a:cs typeface="Calibri" panose="020F0502020204030204" pitchFamily="34" charset="0"/>
              </a:rPr>
              <a:t> J, et al. Chronic </a:t>
            </a:r>
            <a:r>
              <a:rPr lang="en-US" sz="1600" dirty="0" err="1">
                <a:latin typeface="Calibri" panose="020F0502020204030204" pitchFamily="34" charset="0"/>
                <a:cs typeface="Calibri" panose="020F0502020204030204" pitchFamily="34" charset="0"/>
              </a:rPr>
              <a:t>nociplastic</a:t>
            </a:r>
            <a:r>
              <a:rPr lang="en-US" sz="1600" dirty="0">
                <a:latin typeface="Calibri" panose="020F0502020204030204" pitchFamily="34" charset="0"/>
                <a:cs typeface="Calibri" panose="020F0502020204030204" pitchFamily="34" charset="0"/>
              </a:rPr>
              <a:t> pain affecting the musculoskeletal system: clinical criteria and grading system. Pain. 2021;162(11):2629-2634. doi:10.1097/j.pain.0000000000002324</a:t>
            </a:r>
          </a:p>
          <a:p>
            <a:pPr marL="228600" indent="-228600">
              <a:buFont typeface="Arial" panose="020B0604020202020204" pitchFamily="34" charset="0"/>
              <a:buAutoNum type="arabicPeriod"/>
            </a:pPr>
            <a:r>
              <a:rPr lang="en-US" sz="1600" dirty="0">
                <a:latin typeface="Calibri" panose="020F0502020204030204" pitchFamily="34" charset="0"/>
                <a:cs typeface="Calibri" panose="020F0502020204030204" pitchFamily="34" charset="0"/>
              </a:rPr>
              <a:t>Schmid AB, </a:t>
            </a:r>
            <a:r>
              <a:rPr lang="en-US" sz="1600" dirty="0" err="1">
                <a:latin typeface="Calibri" panose="020F0502020204030204" pitchFamily="34" charset="0"/>
                <a:cs typeface="Calibri" panose="020F0502020204030204" pitchFamily="34" charset="0"/>
              </a:rPr>
              <a:t>Tampin</a:t>
            </a:r>
            <a:r>
              <a:rPr lang="en-US" sz="1600" dirty="0">
                <a:latin typeface="Calibri" panose="020F0502020204030204" pitchFamily="34" charset="0"/>
                <a:cs typeface="Calibri" panose="020F0502020204030204" pitchFamily="34" charset="0"/>
              </a:rPr>
              <a:t> B, Baron R, et al. Recommendations for terminology and the identification of neuropathic pain in people with spine-related leg pain. Outcomes from the </a:t>
            </a:r>
            <a:r>
              <a:rPr lang="en-US" sz="1600" dirty="0" err="1">
                <a:latin typeface="Calibri" panose="020F0502020204030204" pitchFamily="34" charset="0"/>
                <a:cs typeface="Calibri" panose="020F0502020204030204" pitchFamily="34" charset="0"/>
              </a:rPr>
              <a:t>NeuPSIG</a:t>
            </a:r>
            <a:r>
              <a:rPr lang="en-US" sz="1600" dirty="0">
                <a:latin typeface="Calibri" panose="020F0502020204030204" pitchFamily="34" charset="0"/>
                <a:cs typeface="Calibri" panose="020F0502020204030204" pitchFamily="34" charset="0"/>
              </a:rPr>
              <a:t> working group. Pain. 2023;164(8):1693-1704. doi:10.1097/j.pain.0000000000002919</a:t>
            </a:r>
          </a:p>
          <a:p>
            <a:pPr marL="228600" indent="-228600">
              <a:buFont typeface="Arial" panose="020B0604020202020204" pitchFamily="34" charset="0"/>
              <a:buAutoNum type="arabicPeriod"/>
            </a:pPr>
            <a:r>
              <a:rPr lang="en-US" sz="1600" dirty="0" err="1">
                <a:latin typeface="Calibri" panose="020F0502020204030204" pitchFamily="34" charset="0"/>
                <a:cs typeface="Calibri" panose="020F0502020204030204" pitchFamily="34" charset="0"/>
              </a:rPr>
              <a:t>Shraim</a:t>
            </a:r>
            <a:r>
              <a:rPr lang="en-US" sz="1600" dirty="0">
                <a:latin typeface="Calibri" panose="020F0502020204030204" pitchFamily="34" charset="0"/>
                <a:cs typeface="Calibri" panose="020F0502020204030204" pitchFamily="34" charset="0"/>
              </a:rPr>
              <a:t> MA, </a:t>
            </a:r>
            <a:r>
              <a:rPr lang="en-US" sz="1600" dirty="0" err="1">
                <a:latin typeface="Calibri" panose="020F0502020204030204" pitchFamily="34" charset="0"/>
                <a:cs typeface="Calibri" panose="020F0502020204030204" pitchFamily="34" charset="0"/>
              </a:rPr>
              <a:t>Massé</a:t>
            </a:r>
            <a:r>
              <a:rPr lang="en-US" sz="1600" dirty="0">
                <a:latin typeface="Calibri" panose="020F0502020204030204" pitchFamily="34" charset="0"/>
                <a:cs typeface="Calibri" panose="020F0502020204030204" pitchFamily="34" charset="0"/>
              </a:rPr>
              <a:t>-Alarie H, Hall LM, Hodges PW. Systematic Review and Synthesis of Mechanism-based Classification Systems for Pain Experienced in the Musculoskeletal System. Clin J Pain. 2020;36(10):793-812. doi:10.1097/AJP.0000000000000860</a:t>
            </a:r>
          </a:p>
          <a:p>
            <a:pPr marL="228600" indent="-228600">
              <a:buFont typeface="Arial" panose="020B0604020202020204" pitchFamily="34" charset="0"/>
              <a:buAutoNum type="arabicPeriod"/>
            </a:pPr>
            <a:r>
              <a:rPr lang="en-US" sz="1600" dirty="0" err="1">
                <a:latin typeface="Calibri" panose="020F0502020204030204" pitchFamily="34" charset="0"/>
                <a:cs typeface="Calibri" panose="020F0502020204030204" pitchFamily="34" charset="0"/>
              </a:rPr>
              <a:t>Shraim</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Muath</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A.a</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Massé</a:t>
            </a:r>
            <a:r>
              <a:rPr lang="en-US" sz="1600" dirty="0">
                <a:latin typeface="Calibri" panose="020F0502020204030204" pitchFamily="34" charset="0"/>
                <a:cs typeface="Calibri" panose="020F0502020204030204" pitchFamily="34" charset="0"/>
              </a:rPr>
              <a:t>-Alarie, </a:t>
            </a:r>
            <a:r>
              <a:rPr lang="en-US" sz="1600" dirty="0" err="1">
                <a:latin typeface="Calibri" panose="020F0502020204030204" pitchFamily="34" charset="0"/>
                <a:cs typeface="Calibri" panose="020F0502020204030204" pitchFamily="34" charset="0"/>
              </a:rPr>
              <a:t>Hugoa,b</a:t>
            </a:r>
            <a:r>
              <a:rPr lang="en-US" sz="1600" dirty="0">
                <a:latin typeface="Calibri" panose="020F0502020204030204" pitchFamily="34" charset="0"/>
                <a:cs typeface="Calibri" panose="020F0502020204030204" pitchFamily="34" charset="0"/>
              </a:rPr>
              <a:t>; Hodges, Paul </a:t>
            </a:r>
            <a:r>
              <a:rPr lang="en-US" sz="1600" dirty="0" err="1">
                <a:latin typeface="Calibri" panose="020F0502020204030204" pitchFamily="34" charset="0"/>
                <a:cs typeface="Calibri" panose="020F0502020204030204" pitchFamily="34" charset="0"/>
              </a:rPr>
              <a:t>W.a</a:t>
            </a:r>
            <a:r>
              <a:rPr lang="en-US" sz="1600" dirty="0">
                <a:latin typeface="Calibri" panose="020F0502020204030204" pitchFamily="34" charset="0"/>
                <a:cs typeface="Calibri" panose="020F0502020204030204" pitchFamily="34" charset="0"/>
              </a:rPr>
              <a:t>,*. Methods to discriminate between mechanism-based categories of pain experienced in the musculoskeletal system: a systematic review. PAIN 162(4):p 1007-1037, April 2021. | DOI: 10.1097/j.pain.0000000000002113</a:t>
            </a:r>
          </a:p>
          <a:p>
            <a:pPr marL="228600" indent="-228600">
              <a:buAutoNum type="arabicPeriod"/>
            </a:pPr>
            <a:r>
              <a:rPr lang="en-US" sz="1600" dirty="0" err="1">
                <a:latin typeface="Calibri" panose="020F0502020204030204" pitchFamily="34" charset="0"/>
                <a:cs typeface="Calibri" panose="020F0502020204030204" pitchFamily="34" charset="0"/>
              </a:rPr>
              <a:t>Shraim</a:t>
            </a:r>
            <a:r>
              <a:rPr lang="en-US" sz="1600" dirty="0">
                <a:latin typeface="Calibri" panose="020F0502020204030204" pitchFamily="34" charset="0"/>
                <a:cs typeface="Calibri" panose="020F0502020204030204" pitchFamily="34" charset="0"/>
              </a:rPr>
              <a:t>, Muath </a:t>
            </a:r>
            <a:r>
              <a:rPr lang="en-US" sz="1600" dirty="0" err="1">
                <a:latin typeface="Calibri" panose="020F0502020204030204" pitchFamily="34" charset="0"/>
                <a:cs typeface="Calibri" panose="020F0502020204030204" pitchFamily="34" charset="0"/>
              </a:rPr>
              <a:t>A.a</a:t>
            </a:r>
            <a:r>
              <a:rPr lang="en-US" sz="1600" dirty="0">
                <a:latin typeface="Calibri" panose="020F0502020204030204" pitchFamily="34" charset="0"/>
                <a:cs typeface="Calibri" panose="020F0502020204030204" pitchFamily="34" charset="0"/>
              </a:rPr>
              <a:t>; Sluka, Kathleen </a:t>
            </a:r>
            <a:r>
              <a:rPr lang="en-US" sz="1600" dirty="0" err="1">
                <a:latin typeface="Calibri" panose="020F0502020204030204" pitchFamily="34" charset="0"/>
                <a:cs typeface="Calibri" panose="020F0502020204030204" pitchFamily="34" charset="0"/>
              </a:rPr>
              <a:t>A.b</a:t>
            </a:r>
            <a:r>
              <a:rPr lang="en-US" sz="1600" dirty="0">
                <a:latin typeface="Calibri" panose="020F0502020204030204" pitchFamily="34" charset="0"/>
                <a:cs typeface="Calibri" panose="020F0502020204030204" pitchFamily="34" charset="0"/>
              </a:rPr>
              <a:t>; Sterling, </a:t>
            </a:r>
            <a:r>
              <a:rPr lang="en-US" sz="1600" dirty="0" err="1">
                <a:latin typeface="Calibri" panose="020F0502020204030204" pitchFamily="34" charset="0"/>
                <a:cs typeface="Calibri" panose="020F0502020204030204" pitchFamily="34" charset="0"/>
              </a:rPr>
              <a:t>Michelec</a:t>
            </a:r>
            <a:r>
              <a:rPr lang="en-US" sz="1600" dirty="0">
                <a:latin typeface="Calibri" panose="020F0502020204030204" pitchFamily="34" charset="0"/>
                <a:cs typeface="Calibri" panose="020F0502020204030204" pitchFamily="34" charset="0"/>
              </a:rPr>
              <a:t>; Arendt-Nielsen, </a:t>
            </a:r>
            <a:r>
              <a:rPr lang="en-US" sz="1600" dirty="0" err="1">
                <a:latin typeface="Calibri" panose="020F0502020204030204" pitchFamily="34" charset="0"/>
                <a:cs typeface="Calibri" panose="020F0502020204030204" pitchFamily="34" charset="0"/>
              </a:rPr>
              <a:t>Larsd</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Argoff</a:t>
            </a:r>
            <a:r>
              <a:rPr lang="en-US" sz="1600" dirty="0">
                <a:latin typeface="Calibri" panose="020F0502020204030204" pitchFamily="34" charset="0"/>
                <a:cs typeface="Calibri" panose="020F0502020204030204" pitchFamily="34" charset="0"/>
              </a:rPr>
              <a:t>, Charlese; </a:t>
            </a:r>
            <a:r>
              <a:rPr lang="en-US" sz="1600" dirty="0" err="1">
                <a:latin typeface="Calibri" panose="020F0502020204030204" pitchFamily="34" charset="0"/>
                <a:cs typeface="Calibri" panose="020F0502020204030204" pitchFamily="34" charset="0"/>
              </a:rPr>
              <a:t>Bagraith</a:t>
            </a:r>
            <a:r>
              <a:rPr lang="en-US" sz="1600" dirty="0">
                <a:latin typeface="Calibri" panose="020F0502020204030204" pitchFamily="34" charset="0"/>
                <a:cs typeface="Calibri" panose="020F0502020204030204" pitchFamily="34" charset="0"/>
              </a:rPr>
              <a:t>, Karl </a:t>
            </a:r>
            <a:r>
              <a:rPr lang="en-US" sz="1600" dirty="0" err="1">
                <a:latin typeface="Calibri" panose="020F0502020204030204" pitchFamily="34" charset="0"/>
                <a:cs typeface="Calibri" panose="020F0502020204030204" pitchFamily="34" charset="0"/>
              </a:rPr>
              <a:t>S.f</a:t>
            </a:r>
            <a:r>
              <a:rPr lang="en-US" sz="1600" dirty="0">
                <a:latin typeface="Calibri" panose="020F0502020204030204" pitchFamily="34" charset="0"/>
                <a:cs typeface="Calibri" panose="020F0502020204030204" pitchFamily="34" charset="0"/>
              </a:rPr>
              <a:t>; Baron, </a:t>
            </a:r>
            <a:r>
              <a:rPr lang="en-US" sz="1600" dirty="0" err="1">
                <a:latin typeface="Calibri" panose="020F0502020204030204" pitchFamily="34" charset="0"/>
                <a:cs typeface="Calibri" panose="020F0502020204030204" pitchFamily="34" charset="0"/>
              </a:rPr>
              <a:t>Ralfg</a:t>
            </a:r>
            <a:r>
              <a:rPr lang="en-US" sz="1600" dirty="0">
                <a:latin typeface="Calibri" panose="020F0502020204030204" pitchFamily="34" charset="0"/>
                <a:cs typeface="Calibri" panose="020F0502020204030204" pitchFamily="34" charset="0"/>
              </a:rPr>
              <a:t>; Brisby, Helenah; Carr, Daniel </a:t>
            </a:r>
            <a:r>
              <a:rPr lang="en-US" sz="1600" dirty="0" err="1">
                <a:latin typeface="Calibri" panose="020F0502020204030204" pitchFamily="34" charset="0"/>
                <a:cs typeface="Calibri" panose="020F0502020204030204" pitchFamily="34" charset="0"/>
              </a:rPr>
              <a:t>B.i</a:t>
            </a:r>
            <a:r>
              <a:rPr lang="en-US" sz="1600" dirty="0">
                <a:latin typeface="Calibri" panose="020F0502020204030204" pitchFamily="34" charset="0"/>
                <a:cs typeface="Calibri" panose="020F0502020204030204" pitchFamily="34" charset="0"/>
              </a:rPr>
              <a:t>; Chimenti, Ruth </a:t>
            </a:r>
            <a:r>
              <a:rPr lang="en-US" sz="1600" dirty="0" err="1">
                <a:latin typeface="Calibri" panose="020F0502020204030204" pitchFamily="34" charset="0"/>
                <a:cs typeface="Calibri" panose="020F0502020204030204" pitchFamily="34" charset="0"/>
              </a:rPr>
              <a:t>L.j</a:t>
            </a:r>
            <a:r>
              <a:rPr lang="en-US" sz="1600" dirty="0">
                <a:latin typeface="Calibri" panose="020F0502020204030204" pitchFamily="34" charset="0"/>
                <a:cs typeface="Calibri" panose="020F0502020204030204" pitchFamily="34" charset="0"/>
              </a:rPr>
              <a:t>; Courtney, Carol </a:t>
            </a:r>
            <a:r>
              <a:rPr lang="en-US" sz="1600" dirty="0" err="1">
                <a:latin typeface="Calibri" panose="020F0502020204030204" pitchFamily="34" charset="0"/>
                <a:cs typeface="Calibri" panose="020F0502020204030204" pitchFamily="34" charset="0"/>
              </a:rPr>
              <a:t>A.k</a:t>
            </a:r>
            <a:r>
              <a:rPr lang="en-US" sz="1600" dirty="0">
                <a:latin typeface="Calibri" panose="020F0502020204030204" pitchFamily="34" charset="0"/>
                <a:cs typeface="Calibri" panose="020F0502020204030204" pitchFamily="34" charset="0"/>
              </a:rPr>
              <a:t>; Curatolo, </a:t>
            </a:r>
            <a:r>
              <a:rPr lang="en-US" sz="1600" dirty="0" err="1">
                <a:latin typeface="Calibri" panose="020F0502020204030204" pitchFamily="34" charset="0"/>
                <a:cs typeface="Calibri" panose="020F0502020204030204" pitchFamily="34" charset="0"/>
              </a:rPr>
              <a:t>Michelel</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Darnall</a:t>
            </a:r>
            <a:r>
              <a:rPr lang="en-US" sz="1600" dirty="0">
                <a:latin typeface="Calibri" panose="020F0502020204030204" pitchFamily="34" charset="0"/>
                <a:cs typeface="Calibri" panose="020F0502020204030204" pitchFamily="34" charset="0"/>
              </a:rPr>
              <a:t>, Beth </a:t>
            </a:r>
            <a:r>
              <a:rPr lang="en-US" sz="1600" dirty="0" err="1">
                <a:latin typeface="Calibri" panose="020F0502020204030204" pitchFamily="34" charset="0"/>
                <a:cs typeface="Calibri" panose="020F0502020204030204" pitchFamily="34" charset="0"/>
              </a:rPr>
              <a:t>D.m</a:t>
            </a:r>
            <a:r>
              <a:rPr lang="en-US" sz="1600" dirty="0">
                <a:latin typeface="Calibri" panose="020F0502020204030204" pitchFamily="34" charset="0"/>
                <a:cs typeface="Calibri" panose="020F0502020204030204" pitchFamily="34" charset="0"/>
              </a:rPr>
              <a:t>; Ford, Jon </a:t>
            </a:r>
            <a:r>
              <a:rPr lang="en-US" sz="1600" dirty="0" err="1">
                <a:latin typeface="Calibri" panose="020F0502020204030204" pitchFamily="34" charset="0"/>
                <a:cs typeface="Calibri" panose="020F0502020204030204" pitchFamily="34" charset="0"/>
              </a:rPr>
              <a:t>J.n</a:t>
            </a:r>
            <a:r>
              <a:rPr lang="en-US" sz="1600" dirty="0">
                <a:latin typeface="Calibri" panose="020F0502020204030204" pitchFamily="34" charset="0"/>
                <a:cs typeface="Calibri" panose="020F0502020204030204" pitchFamily="34" charset="0"/>
              </a:rPr>
              <a:t>; Graven-Nielsen, Thomaso; Kolski, Melissa </a:t>
            </a:r>
            <a:r>
              <a:rPr lang="en-US" sz="1600" dirty="0" err="1">
                <a:latin typeface="Calibri" panose="020F0502020204030204" pitchFamily="34" charset="0"/>
                <a:cs typeface="Calibri" panose="020F0502020204030204" pitchFamily="34" charset="0"/>
              </a:rPr>
              <a:t>C.p</a:t>
            </a:r>
            <a:r>
              <a:rPr lang="en-US" sz="1600" dirty="0">
                <a:latin typeface="Calibri" panose="020F0502020204030204" pitchFamily="34" charset="0"/>
                <a:cs typeface="Calibri" panose="020F0502020204030204" pitchFamily="34" charset="0"/>
              </a:rPr>
              <a:t>; Kosek, </a:t>
            </a:r>
            <a:r>
              <a:rPr lang="en-US" sz="1600" dirty="0" err="1">
                <a:latin typeface="Calibri" panose="020F0502020204030204" pitchFamily="34" charset="0"/>
                <a:cs typeface="Calibri" panose="020F0502020204030204" pitchFamily="34" charset="0"/>
              </a:rPr>
              <a:t>Evaq,r</a:t>
            </a:r>
            <a:r>
              <a:rPr lang="en-US" sz="1600" dirty="0">
                <a:latin typeface="Calibri" panose="020F0502020204030204" pitchFamily="34" charset="0"/>
                <a:cs typeface="Calibri" panose="020F0502020204030204" pitchFamily="34" charset="0"/>
              </a:rPr>
              <a:t>; Liebano, Richard E.s; Merkle, Shannon L.t; Parker, </a:t>
            </a:r>
            <a:r>
              <a:rPr lang="en-US" sz="1600" dirty="0" err="1">
                <a:latin typeface="Calibri" panose="020F0502020204030204" pitchFamily="34" charset="0"/>
                <a:cs typeface="Calibri" panose="020F0502020204030204" pitchFamily="34" charset="0"/>
              </a:rPr>
              <a:t>Romyu</a:t>
            </a:r>
            <a:r>
              <a:rPr lang="en-US" sz="1600" dirty="0">
                <a:latin typeface="Calibri" panose="020F0502020204030204" pitchFamily="34" charset="0"/>
                <a:cs typeface="Calibri" panose="020F0502020204030204" pitchFamily="34" charset="0"/>
              </a:rPr>
              <a:t>; Reis, Felipe J. </a:t>
            </a:r>
            <a:r>
              <a:rPr lang="en-US" sz="1600" dirty="0" err="1">
                <a:latin typeface="Calibri" panose="020F0502020204030204" pitchFamily="34" charset="0"/>
                <a:cs typeface="Calibri" panose="020F0502020204030204" pitchFamily="34" charset="0"/>
              </a:rPr>
              <a:t>J.v,w</a:t>
            </a:r>
            <a:r>
              <a:rPr lang="en-US" sz="1600" dirty="0">
                <a:latin typeface="Calibri" panose="020F0502020204030204" pitchFamily="34" charset="0"/>
                <a:cs typeface="Calibri" panose="020F0502020204030204" pitchFamily="34" charset="0"/>
              </a:rPr>
              <a:t>; Smart, </a:t>
            </a:r>
            <a:r>
              <a:rPr lang="en-US" sz="1600" dirty="0" err="1">
                <a:latin typeface="Calibri" panose="020F0502020204030204" pitchFamily="34" charset="0"/>
                <a:cs typeface="Calibri" panose="020F0502020204030204" pitchFamily="34" charset="0"/>
              </a:rPr>
              <a:t>Keithx</a:t>
            </a:r>
            <a:r>
              <a:rPr lang="en-US" sz="1600" dirty="0">
                <a:latin typeface="Calibri" panose="020F0502020204030204" pitchFamily="34" charset="0"/>
                <a:cs typeface="Calibri" panose="020F0502020204030204" pitchFamily="34" charset="0"/>
              </a:rPr>
              <a:t>; Smeets, Rob J. E. </a:t>
            </a:r>
            <a:r>
              <a:rPr lang="en-US" sz="1600" dirty="0" err="1">
                <a:latin typeface="Calibri" panose="020F0502020204030204" pitchFamily="34" charset="0"/>
                <a:cs typeface="Calibri" panose="020F0502020204030204" pitchFamily="34" charset="0"/>
              </a:rPr>
              <a:t>M.y,z</a:t>
            </a:r>
            <a:r>
              <a:rPr lang="en-US" sz="1600" dirty="0">
                <a:latin typeface="Calibri" panose="020F0502020204030204" pitchFamily="34" charset="0"/>
                <a:cs typeface="Calibri" panose="020F0502020204030204" pitchFamily="34" charset="0"/>
              </a:rPr>
              <a:t>; Svensson, </a:t>
            </a:r>
            <a:r>
              <a:rPr lang="en-US" sz="1600" dirty="0" err="1">
                <a:latin typeface="Calibri" panose="020F0502020204030204" pitchFamily="34" charset="0"/>
                <a:cs typeface="Calibri" panose="020F0502020204030204" pitchFamily="34" charset="0"/>
              </a:rPr>
              <a:t>Peteraa</a:t>
            </a:r>
            <a:r>
              <a:rPr lang="en-US" sz="1600" dirty="0">
                <a:latin typeface="Calibri" panose="020F0502020204030204" pitchFamily="34" charset="0"/>
                <a:cs typeface="Calibri" panose="020F0502020204030204" pitchFamily="34" charset="0"/>
              </a:rPr>
              <a:t>; Thompson, Bronwyn </a:t>
            </a:r>
            <a:r>
              <a:rPr lang="en-US" sz="1600" dirty="0" err="1">
                <a:latin typeface="Calibri" panose="020F0502020204030204" pitchFamily="34" charset="0"/>
                <a:cs typeface="Calibri" panose="020F0502020204030204" pitchFamily="34" charset="0"/>
              </a:rPr>
              <a:t>L.ab</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Treede</a:t>
            </a:r>
            <a:r>
              <a:rPr lang="en-US" sz="1600" dirty="0">
                <a:latin typeface="Calibri" panose="020F0502020204030204" pitchFamily="34" charset="0"/>
                <a:cs typeface="Calibri" panose="020F0502020204030204" pitchFamily="34" charset="0"/>
              </a:rPr>
              <a:t>, Rolf-</a:t>
            </a:r>
            <a:r>
              <a:rPr lang="en-US" sz="1600" dirty="0" err="1">
                <a:latin typeface="Calibri" panose="020F0502020204030204" pitchFamily="34" charset="0"/>
                <a:cs typeface="Calibri" panose="020F0502020204030204" pitchFamily="34" charset="0"/>
              </a:rPr>
              <a:t>Detlefac</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Ushida</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Takahiroad</a:t>
            </a:r>
            <a:r>
              <a:rPr lang="en-US" sz="1600" dirty="0">
                <a:latin typeface="Calibri" panose="020F0502020204030204" pitchFamily="34" charset="0"/>
                <a:cs typeface="Calibri" panose="020F0502020204030204" pitchFamily="34" charset="0"/>
              </a:rPr>
              <a:t>; Williamson, Owen D.ae; Hodges, Paul </a:t>
            </a:r>
            <a:r>
              <a:rPr lang="en-US" sz="1600" dirty="0" err="1">
                <a:latin typeface="Calibri" panose="020F0502020204030204" pitchFamily="34" charset="0"/>
                <a:cs typeface="Calibri" panose="020F0502020204030204" pitchFamily="34" charset="0"/>
              </a:rPr>
              <a:t>W.a</a:t>
            </a:r>
            <a:r>
              <a:rPr lang="en-US" sz="1600" dirty="0">
                <a:latin typeface="Calibri" panose="020F0502020204030204" pitchFamily="34" charset="0"/>
                <a:cs typeface="Calibri" panose="020F0502020204030204" pitchFamily="34" charset="0"/>
              </a:rPr>
              <a:t>,*. Features and methods to discriminate between mechanism-based categories of pain experienced in the musculoskeletal system: a Delphi expert consensus study. PAIN 163(9):p 1812-1828, September 2022. | DOI: 10.1097/j.pain.0000000000002577</a:t>
            </a:r>
          </a:p>
          <a:p>
            <a:pPr marL="228600" indent="-228600">
              <a:buAutoNum type="arabicPeriod"/>
            </a:pPr>
            <a:r>
              <a:rPr lang="en-US" sz="1600" dirty="0">
                <a:latin typeface="Calibri" panose="020F0502020204030204" pitchFamily="34" charset="0"/>
                <a:cs typeface="Calibri" panose="020F0502020204030204" pitchFamily="34" charset="0"/>
              </a:rPr>
              <a:t>Smart KM, O’Connell NE, Doody C. Towards a mechanisms-based classification of pain in musculoskeletal physiotherapy? Physical Therapy Reviews 2008;13(1):1–10. </a:t>
            </a:r>
          </a:p>
          <a:p>
            <a:pPr marL="228600" indent="-228600">
              <a:buAutoNum type="arabicPeriod"/>
            </a:pPr>
            <a:r>
              <a:rPr lang="it-IT" sz="1600" dirty="0">
                <a:latin typeface="Calibri" panose="020F0502020204030204" pitchFamily="34" charset="0"/>
                <a:ea typeface="Calibri"/>
                <a:cs typeface="Calibri" panose="020F0502020204030204" pitchFamily="34" charset="0"/>
              </a:rPr>
              <a:t>Smart KM, Blake C, Staines A, </a:t>
            </a:r>
            <a:r>
              <a:rPr lang="it-IT" sz="1600" dirty="0" err="1">
                <a:latin typeface="Calibri" panose="020F0502020204030204" pitchFamily="34" charset="0"/>
                <a:ea typeface="Calibri"/>
                <a:cs typeface="Calibri" panose="020F0502020204030204" pitchFamily="34" charset="0"/>
              </a:rPr>
              <a:t>Thacker</a:t>
            </a:r>
            <a:r>
              <a:rPr lang="it-IT" sz="1600" dirty="0">
                <a:latin typeface="Calibri" panose="020F0502020204030204" pitchFamily="34" charset="0"/>
                <a:ea typeface="Calibri"/>
                <a:cs typeface="Calibri" panose="020F0502020204030204" pitchFamily="34" charset="0"/>
              </a:rPr>
              <a:t> M, </a:t>
            </a:r>
            <a:r>
              <a:rPr lang="it-IT" sz="1600" dirty="0" err="1">
                <a:latin typeface="Calibri" panose="020F0502020204030204" pitchFamily="34" charset="0"/>
                <a:ea typeface="Calibri"/>
                <a:cs typeface="Calibri" panose="020F0502020204030204" pitchFamily="34" charset="0"/>
              </a:rPr>
              <a:t>Doody</a:t>
            </a:r>
            <a:r>
              <a:rPr lang="it-IT" sz="1600" dirty="0">
                <a:latin typeface="Calibri" panose="020F0502020204030204" pitchFamily="34" charset="0"/>
                <a:ea typeface="Calibri"/>
                <a:cs typeface="Calibri" panose="020F0502020204030204" pitchFamily="34" charset="0"/>
              </a:rPr>
              <a:t> C. </a:t>
            </a:r>
            <a:r>
              <a:rPr lang="it-IT" sz="1600" dirty="0" err="1">
                <a:latin typeface="Calibri" panose="020F0502020204030204" pitchFamily="34" charset="0"/>
                <a:ea typeface="Calibri"/>
                <a:cs typeface="Calibri" panose="020F0502020204030204" pitchFamily="34" charset="0"/>
              </a:rPr>
              <a:t>Mechanisms-based</a:t>
            </a:r>
            <a:r>
              <a:rPr lang="it-IT" sz="1600" dirty="0">
                <a:latin typeface="Calibri" panose="020F0502020204030204" pitchFamily="34" charset="0"/>
                <a:ea typeface="Calibri"/>
                <a:cs typeface="Calibri" panose="020F0502020204030204" pitchFamily="34" charset="0"/>
              </a:rPr>
              <a:t> </a:t>
            </a:r>
            <a:r>
              <a:rPr lang="it-IT" sz="1600" dirty="0" err="1">
                <a:latin typeface="Calibri" panose="020F0502020204030204" pitchFamily="34" charset="0"/>
                <a:ea typeface="Calibri"/>
                <a:cs typeface="Calibri" panose="020F0502020204030204" pitchFamily="34" charset="0"/>
              </a:rPr>
              <a:t>classifications</a:t>
            </a:r>
            <a:r>
              <a:rPr lang="it-IT" sz="1600" dirty="0">
                <a:latin typeface="Calibri" panose="020F0502020204030204" pitchFamily="34" charset="0"/>
                <a:ea typeface="Calibri"/>
                <a:cs typeface="Calibri" panose="020F0502020204030204" pitchFamily="34" charset="0"/>
              </a:rPr>
              <a:t> of </a:t>
            </a:r>
            <a:r>
              <a:rPr lang="it-IT" sz="1600" dirty="0" err="1">
                <a:latin typeface="Calibri" panose="020F0502020204030204" pitchFamily="34" charset="0"/>
                <a:ea typeface="Calibri"/>
                <a:cs typeface="Calibri" panose="020F0502020204030204" pitchFamily="34" charset="0"/>
              </a:rPr>
              <a:t>musculoskeletal</a:t>
            </a:r>
            <a:r>
              <a:rPr lang="it-IT" sz="1600" dirty="0">
                <a:latin typeface="Calibri" panose="020F0502020204030204" pitchFamily="34" charset="0"/>
                <a:ea typeface="Calibri"/>
                <a:cs typeface="Calibri" panose="020F0502020204030204" pitchFamily="34" charset="0"/>
              </a:rPr>
              <a:t> </a:t>
            </a:r>
            <a:r>
              <a:rPr lang="it-IT" sz="1600" dirty="0" err="1">
                <a:latin typeface="Calibri" panose="020F0502020204030204" pitchFamily="34" charset="0"/>
                <a:ea typeface="Calibri"/>
                <a:cs typeface="Calibri" panose="020F0502020204030204" pitchFamily="34" charset="0"/>
              </a:rPr>
              <a:t>pain</a:t>
            </a:r>
            <a:r>
              <a:rPr lang="it-IT" sz="1600" dirty="0">
                <a:latin typeface="Calibri" panose="020F0502020204030204" pitchFamily="34" charset="0"/>
                <a:ea typeface="Calibri"/>
                <a:cs typeface="Calibri" panose="020F0502020204030204" pitchFamily="34" charset="0"/>
              </a:rPr>
              <a:t>: part 1 of 3: </a:t>
            </a:r>
            <a:r>
              <a:rPr lang="it-IT" sz="1600" dirty="0" err="1">
                <a:latin typeface="Calibri" panose="020F0502020204030204" pitchFamily="34" charset="0"/>
                <a:ea typeface="Calibri"/>
                <a:cs typeface="Calibri" panose="020F0502020204030204" pitchFamily="34" charset="0"/>
              </a:rPr>
              <a:t>symptoms</a:t>
            </a:r>
            <a:r>
              <a:rPr lang="it-IT" sz="1600" dirty="0">
                <a:latin typeface="Calibri" panose="020F0502020204030204" pitchFamily="34" charset="0"/>
                <a:ea typeface="Calibri"/>
                <a:cs typeface="Calibri" panose="020F0502020204030204" pitchFamily="34" charset="0"/>
              </a:rPr>
              <a:t> and </a:t>
            </a:r>
            <a:r>
              <a:rPr lang="it-IT" sz="1600" dirty="0" err="1">
                <a:latin typeface="Calibri" panose="020F0502020204030204" pitchFamily="34" charset="0"/>
                <a:ea typeface="Calibri"/>
                <a:cs typeface="Calibri" panose="020F0502020204030204" pitchFamily="34" charset="0"/>
              </a:rPr>
              <a:t>signs</a:t>
            </a:r>
            <a:r>
              <a:rPr lang="it-IT" sz="1600" dirty="0">
                <a:latin typeface="Calibri" panose="020F0502020204030204" pitchFamily="34" charset="0"/>
                <a:ea typeface="Calibri"/>
                <a:cs typeface="Calibri" panose="020F0502020204030204" pitchFamily="34" charset="0"/>
              </a:rPr>
              <a:t> of </a:t>
            </a:r>
            <a:r>
              <a:rPr lang="it-IT" sz="1600" dirty="0" err="1">
                <a:latin typeface="Calibri" panose="020F0502020204030204" pitchFamily="34" charset="0"/>
                <a:ea typeface="Calibri"/>
                <a:cs typeface="Calibri" panose="020F0502020204030204" pitchFamily="34" charset="0"/>
              </a:rPr>
              <a:t>central</a:t>
            </a:r>
            <a:r>
              <a:rPr lang="it-IT" sz="1600" dirty="0">
                <a:latin typeface="Calibri" panose="020F0502020204030204" pitchFamily="34" charset="0"/>
                <a:ea typeface="Calibri"/>
                <a:cs typeface="Calibri" panose="020F0502020204030204" pitchFamily="34" charset="0"/>
              </a:rPr>
              <a:t> </a:t>
            </a:r>
            <a:r>
              <a:rPr lang="it-IT" sz="1600" dirty="0" err="1">
                <a:latin typeface="Calibri" panose="020F0502020204030204" pitchFamily="34" charset="0"/>
                <a:ea typeface="Calibri"/>
                <a:cs typeface="Calibri" panose="020F0502020204030204" pitchFamily="34" charset="0"/>
              </a:rPr>
              <a:t>sensitisation</a:t>
            </a:r>
            <a:r>
              <a:rPr lang="it-IT" sz="1600" dirty="0">
                <a:latin typeface="Calibri" panose="020F0502020204030204" pitchFamily="34" charset="0"/>
                <a:ea typeface="Calibri"/>
                <a:cs typeface="Calibri" panose="020F0502020204030204" pitchFamily="34" charset="0"/>
              </a:rPr>
              <a:t> in </a:t>
            </a:r>
            <a:r>
              <a:rPr lang="it-IT" sz="1600" dirty="0" err="1">
                <a:latin typeface="Calibri" panose="020F0502020204030204" pitchFamily="34" charset="0"/>
                <a:ea typeface="Calibri"/>
                <a:cs typeface="Calibri" panose="020F0502020204030204" pitchFamily="34" charset="0"/>
              </a:rPr>
              <a:t>patients</a:t>
            </a:r>
            <a:r>
              <a:rPr lang="it-IT" sz="1600" dirty="0">
                <a:latin typeface="Calibri" panose="020F0502020204030204" pitchFamily="34" charset="0"/>
                <a:ea typeface="Calibri"/>
                <a:cs typeface="Calibri" panose="020F0502020204030204" pitchFamily="34" charset="0"/>
              </a:rPr>
              <a:t> with low back (± </a:t>
            </a:r>
            <a:r>
              <a:rPr lang="it-IT" sz="1600" dirty="0" err="1">
                <a:latin typeface="Calibri" panose="020F0502020204030204" pitchFamily="34" charset="0"/>
                <a:ea typeface="Calibri"/>
                <a:cs typeface="Calibri" panose="020F0502020204030204" pitchFamily="34" charset="0"/>
              </a:rPr>
              <a:t>leg</a:t>
            </a:r>
            <a:r>
              <a:rPr lang="it-IT" sz="1600" dirty="0">
                <a:latin typeface="Calibri" panose="020F0502020204030204" pitchFamily="34" charset="0"/>
                <a:ea typeface="Calibri"/>
                <a:cs typeface="Calibri" panose="020F0502020204030204" pitchFamily="34" charset="0"/>
              </a:rPr>
              <a:t>) </a:t>
            </a:r>
            <a:r>
              <a:rPr lang="it-IT" sz="1600" dirty="0" err="1">
                <a:latin typeface="Calibri" panose="020F0502020204030204" pitchFamily="34" charset="0"/>
                <a:ea typeface="Calibri"/>
                <a:cs typeface="Calibri" panose="020F0502020204030204" pitchFamily="34" charset="0"/>
              </a:rPr>
              <a:t>pain</a:t>
            </a:r>
            <a:r>
              <a:rPr lang="it-IT" sz="1600" dirty="0">
                <a:latin typeface="Calibri" panose="020F0502020204030204" pitchFamily="34" charset="0"/>
                <a:ea typeface="Calibri"/>
                <a:cs typeface="Calibri" panose="020F0502020204030204" pitchFamily="34" charset="0"/>
              </a:rPr>
              <a:t>. Man </a:t>
            </a:r>
            <a:r>
              <a:rPr lang="it-IT" sz="1600" dirty="0" err="1">
                <a:latin typeface="Calibri" panose="020F0502020204030204" pitchFamily="34" charset="0"/>
                <a:ea typeface="Calibri"/>
                <a:cs typeface="Calibri" panose="020F0502020204030204" pitchFamily="34" charset="0"/>
              </a:rPr>
              <a:t>Ther</a:t>
            </a:r>
            <a:r>
              <a:rPr lang="it-IT" sz="1600" dirty="0">
                <a:latin typeface="Calibri" panose="020F0502020204030204" pitchFamily="34" charset="0"/>
                <a:ea typeface="Calibri"/>
                <a:cs typeface="Calibri" panose="020F0502020204030204" pitchFamily="34" charset="0"/>
              </a:rPr>
              <a:t>. 2012;17(4):336-344. doi:10.1016/j.math.2012.03.013</a:t>
            </a:r>
          </a:p>
          <a:p>
            <a:pPr>
              <a:buAutoNum type="arabicPeriod"/>
            </a:pPr>
            <a:endParaRPr lang="en-US" sz="1000" dirty="0">
              <a:solidFill>
                <a:srgbClr val="212121"/>
              </a:solidFill>
              <a:latin typeface="STIXGeneral"/>
              <a:cs typeface="Calibri"/>
            </a:endParaRPr>
          </a:p>
          <a:p>
            <a:pPr>
              <a:buAutoNum type="arabicPeriod"/>
            </a:pPr>
            <a:endParaRPr lang="en-US" sz="1000" dirty="0">
              <a:solidFill>
                <a:srgbClr val="212121"/>
              </a:solidFill>
              <a:latin typeface="STIXGeneral"/>
              <a:ea typeface="Calibri"/>
              <a:cs typeface="Calibri"/>
            </a:endParaRPr>
          </a:p>
          <a:p>
            <a:pPr>
              <a:buAutoNum type="arabicPeriod"/>
            </a:pPr>
            <a:endParaRPr lang="en-US" dirty="0">
              <a:solidFill>
                <a:srgbClr val="000000"/>
              </a:solidFill>
              <a:latin typeface="Calibri"/>
              <a:ea typeface="Calibri"/>
              <a:cs typeface="Calibri"/>
            </a:endParaRPr>
          </a:p>
        </p:txBody>
      </p:sp>
    </p:spTree>
    <p:extLst>
      <p:ext uri="{BB962C8B-B14F-4D97-AF65-F5344CB8AC3E}">
        <p14:creationId xmlns:p14="http://schemas.microsoft.com/office/powerpoint/2010/main" val="18793495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AD174E-2C7F-4608-A218-F3EEE02915D9}"/>
              </a:ext>
            </a:extLst>
          </p:cNvPr>
          <p:cNvSpPr>
            <a:spLocks noGrp="1"/>
          </p:cNvSpPr>
          <p:nvPr>
            <p:ph type="title"/>
          </p:nvPr>
        </p:nvSpPr>
        <p:spPr/>
        <p:txBody>
          <a:bodyPr>
            <a:normAutofit/>
          </a:bodyPr>
          <a:lstStyle/>
          <a:p>
            <a:r>
              <a:rPr lang="en-US"/>
              <a:t>Objectives</a:t>
            </a:r>
          </a:p>
        </p:txBody>
      </p:sp>
      <p:sp>
        <p:nvSpPr>
          <p:cNvPr id="3" name="Content Placeholder 2">
            <a:extLst>
              <a:ext uri="{FF2B5EF4-FFF2-40B4-BE49-F238E27FC236}">
                <a16:creationId xmlns:a16="http://schemas.microsoft.com/office/drawing/2014/main" id="{ED054507-9583-4825-B6B6-F09FB278F0E6}"/>
              </a:ext>
            </a:extLst>
          </p:cNvPr>
          <p:cNvSpPr>
            <a:spLocks noGrp="1"/>
          </p:cNvSpPr>
          <p:nvPr>
            <p:ph idx="1"/>
          </p:nvPr>
        </p:nvSpPr>
        <p:spPr>
          <a:xfrm>
            <a:off x="457200" y="1200150"/>
            <a:ext cx="8229600" cy="3857744"/>
          </a:xfrm>
        </p:spPr>
        <p:txBody>
          <a:bodyPr vert="horz" lIns="91440" tIns="45720" rIns="91440" bIns="45720" rtlCol="0" anchor="t">
            <a:normAutofit/>
          </a:bodyPr>
          <a:lstStyle/>
          <a:p>
            <a:pPr>
              <a:spcBef>
                <a:spcPts val="0"/>
              </a:spcBef>
            </a:pPr>
            <a:r>
              <a:rPr lang="en-US" sz="1800" kern="100" dirty="0">
                <a:latin typeface="Calibri"/>
                <a:ea typeface="Calibri"/>
                <a:cs typeface="Times New Roman"/>
              </a:rPr>
              <a:t>Understand basic pain neuroscience</a:t>
            </a:r>
            <a:endParaRPr lang="en-US" sz="1800" kern="100" dirty="0">
              <a:effectLst/>
              <a:latin typeface="Calibri"/>
              <a:ea typeface="Calibri"/>
              <a:cs typeface="Times New Roman"/>
            </a:endParaRPr>
          </a:p>
          <a:p>
            <a:pPr>
              <a:spcBef>
                <a:spcPts val="0"/>
              </a:spcBef>
            </a:pPr>
            <a:endParaRPr lang="en-US" sz="1800" kern="100">
              <a:latin typeface="Calibri" panose="020F0502020204030204" pitchFamily="34" charset="0"/>
              <a:ea typeface="Calibri" panose="020F0502020204030204" pitchFamily="34" charset="0"/>
              <a:cs typeface="Times New Roman" panose="02020603050405020304" pitchFamily="18" charset="0"/>
            </a:endParaRPr>
          </a:p>
          <a:p>
            <a:pPr>
              <a:spcBef>
                <a:spcPts val="0"/>
              </a:spcBef>
            </a:pPr>
            <a:r>
              <a:rPr lang="en-US" sz="1800" kern="100" dirty="0">
                <a:effectLst/>
                <a:latin typeface="Calibri"/>
                <a:ea typeface="Calibri"/>
                <a:cs typeface="Times New Roman"/>
              </a:rPr>
              <a:t>Understand the importance of diagnosing and considering the pain phenotype that is the primary source of symptoms during patient care</a:t>
            </a:r>
          </a:p>
          <a:p>
            <a:pPr marL="0" indent="0">
              <a:spcBef>
                <a:spcPts val="0"/>
              </a:spcBef>
              <a:buNone/>
            </a:pPr>
            <a:endParaRPr lang="en-US" sz="1800" kern="100">
              <a:effectLst/>
              <a:latin typeface="Calibri" panose="020F0502020204030204" pitchFamily="34" charset="0"/>
              <a:ea typeface="Calibri" panose="020F0502020204030204" pitchFamily="34" charset="0"/>
              <a:cs typeface="Times New Roman" panose="02020603050405020304" pitchFamily="18" charset="0"/>
            </a:endParaRPr>
          </a:p>
          <a:p>
            <a:pPr>
              <a:spcBef>
                <a:spcPts val="0"/>
              </a:spcBef>
            </a:pPr>
            <a:r>
              <a:rPr lang="en-US" sz="1800" kern="100" dirty="0">
                <a:latin typeface="Calibri"/>
                <a:ea typeface="Calibri"/>
                <a:cs typeface="Times New Roman"/>
              </a:rPr>
              <a:t>Know the clinical prediction rules in order to improve ability to accurately diagnose each pain phenotype</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spcBef>
                <a:spcPts val="0"/>
              </a:spcBef>
              <a:buNone/>
            </a:pPr>
            <a:endParaRPr lang="en-US" sz="1800" kern="100">
              <a:effectLst/>
              <a:latin typeface="Calibri" panose="020F0502020204030204" pitchFamily="34" charset="0"/>
              <a:ea typeface="Calibri" panose="020F0502020204030204" pitchFamily="34" charset="0"/>
              <a:cs typeface="Times New Roman" panose="02020603050405020304" pitchFamily="18" charset="0"/>
            </a:endParaRPr>
          </a:p>
          <a:p>
            <a:pPr>
              <a:spcBef>
                <a:spcPts val="0"/>
              </a:spcBef>
            </a:pPr>
            <a:r>
              <a:rPr lang="en-US" sz="1800" kern="100" dirty="0">
                <a:effectLst/>
                <a:latin typeface="Calibri"/>
                <a:ea typeface="Calibri"/>
                <a:cs typeface="Times New Roman"/>
              </a:rPr>
              <a:t>Discuss appropriate interventions for each pain phenotype</a:t>
            </a:r>
          </a:p>
          <a:p>
            <a:pPr marL="0" indent="0">
              <a:spcBef>
                <a:spcPts val="0"/>
              </a:spcBef>
              <a:buNone/>
            </a:pPr>
            <a:endParaRPr lang="en-US" sz="1800" kern="100" dirty="0">
              <a:ea typeface="Calibri"/>
              <a:cs typeface="Times New Roman"/>
            </a:endParaRPr>
          </a:p>
          <a:p>
            <a:pPr>
              <a:spcBef>
                <a:spcPts val="0"/>
              </a:spcBef>
            </a:pPr>
            <a:r>
              <a:rPr lang="en-US" sz="1800" kern="100" dirty="0">
                <a:ea typeface="Calibri"/>
                <a:cs typeface="Times New Roman"/>
              </a:rPr>
              <a:t>Review a patient case as an example of misdiagnosing pain phenotype that led to ineffective patient care</a:t>
            </a:r>
          </a:p>
          <a:p>
            <a:pPr marL="0" indent="0">
              <a:buNone/>
            </a:pPr>
            <a:endParaRPr lang="en-US" sz="1800">
              <a:ea typeface="Calibri"/>
              <a:cs typeface="Calibri"/>
            </a:endParaRPr>
          </a:p>
        </p:txBody>
      </p:sp>
    </p:spTree>
    <p:extLst>
      <p:ext uri="{BB962C8B-B14F-4D97-AF65-F5344CB8AC3E}">
        <p14:creationId xmlns:p14="http://schemas.microsoft.com/office/powerpoint/2010/main" val="34686595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AD174E-2C7F-4608-A218-F3EEE02915D9}"/>
              </a:ext>
            </a:extLst>
          </p:cNvPr>
          <p:cNvSpPr>
            <a:spLocks noGrp="1"/>
          </p:cNvSpPr>
          <p:nvPr>
            <p:ph type="title"/>
          </p:nvPr>
        </p:nvSpPr>
        <p:spPr>
          <a:xfrm>
            <a:off x="457200" y="206375"/>
            <a:ext cx="8229600" cy="857250"/>
          </a:xfrm>
        </p:spPr>
        <p:txBody>
          <a:bodyPr anchor="ctr">
            <a:normAutofit/>
          </a:bodyPr>
          <a:lstStyle/>
          <a:p>
            <a:r>
              <a:rPr lang="en-US"/>
              <a:t>Pain</a:t>
            </a:r>
          </a:p>
        </p:txBody>
      </p:sp>
      <p:pic>
        <p:nvPicPr>
          <p:cNvPr id="6" name="Picture 5" descr="A diagram of the brain&#10;&#10;Description automatically generated">
            <a:extLst>
              <a:ext uri="{FF2B5EF4-FFF2-40B4-BE49-F238E27FC236}">
                <a16:creationId xmlns:a16="http://schemas.microsoft.com/office/drawing/2014/main" id="{98AE7A04-7542-2139-3BD4-3EB1F0224CD8}"/>
              </a:ext>
            </a:extLst>
          </p:cNvPr>
          <p:cNvPicPr>
            <a:picLocks noChangeAspect="1"/>
          </p:cNvPicPr>
          <p:nvPr/>
        </p:nvPicPr>
        <p:blipFill>
          <a:blip r:embed="rId3"/>
          <a:srcRect l="916" t="93" r="1389" b="1916"/>
          <a:stretch/>
        </p:blipFill>
        <p:spPr>
          <a:xfrm>
            <a:off x="2284078" y="1284971"/>
            <a:ext cx="4551828" cy="3642324"/>
          </a:xfrm>
          <a:prstGeom prst="rect">
            <a:avLst/>
          </a:prstGeom>
        </p:spPr>
      </p:pic>
    </p:spTree>
    <p:extLst>
      <p:ext uri="{BB962C8B-B14F-4D97-AF65-F5344CB8AC3E}">
        <p14:creationId xmlns:p14="http://schemas.microsoft.com/office/powerpoint/2010/main" val="27716802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4D6247-5150-0420-C901-5DB44C2F22A7}"/>
              </a:ext>
            </a:extLst>
          </p:cNvPr>
          <p:cNvSpPr>
            <a:spLocks noGrp="1"/>
          </p:cNvSpPr>
          <p:nvPr>
            <p:ph type="title"/>
          </p:nvPr>
        </p:nvSpPr>
        <p:spPr/>
        <p:txBody>
          <a:bodyPr/>
          <a:lstStyle/>
          <a:p>
            <a:r>
              <a:rPr lang="en-US"/>
              <a:t>Why Pain Phenotyping is Important</a:t>
            </a:r>
          </a:p>
        </p:txBody>
      </p:sp>
      <p:sp>
        <p:nvSpPr>
          <p:cNvPr id="3" name="Content Placeholder 2">
            <a:extLst>
              <a:ext uri="{FF2B5EF4-FFF2-40B4-BE49-F238E27FC236}">
                <a16:creationId xmlns:a16="http://schemas.microsoft.com/office/drawing/2014/main" id="{04F6C813-C7A5-C737-909C-29401FE41C73}"/>
              </a:ext>
            </a:extLst>
          </p:cNvPr>
          <p:cNvSpPr>
            <a:spLocks noGrp="1"/>
          </p:cNvSpPr>
          <p:nvPr>
            <p:ph idx="1"/>
          </p:nvPr>
        </p:nvSpPr>
        <p:spPr>
          <a:xfrm>
            <a:off x="457200" y="1887397"/>
            <a:ext cx="8229600" cy="1375739"/>
          </a:xfrm>
        </p:spPr>
        <p:txBody>
          <a:bodyPr vert="horz" lIns="91440" tIns="45720" rIns="91440" bIns="45720" rtlCol="0" anchor="t">
            <a:normAutofit/>
          </a:bodyPr>
          <a:lstStyle/>
          <a:p>
            <a:pPr marL="0" indent="0" algn="ctr">
              <a:buNone/>
            </a:pPr>
            <a:r>
              <a:rPr lang="en-US" sz="2800" dirty="0">
                <a:cs typeface="Calibri"/>
              </a:rPr>
              <a:t>Misdiagnosing pain phenotype leads to erroneous clinical reasoning, treatment prescription and prognosing, resulting in ineffective care. </a:t>
            </a:r>
            <a:r>
              <a:rPr lang="en-US" sz="1600" baseline="30000" dirty="0">
                <a:cs typeface="Calibri"/>
              </a:rPr>
              <a:t>(9,10,11)</a:t>
            </a:r>
            <a:endParaRPr lang="en-US" sz="1600" baseline="30000" dirty="0"/>
          </a:p>
          <a:p>
            <a:endParaRPr lang="en-US" dirty="0">
              <a:cs typeface="Calibri"/>
            </a:endParaRPr>
          </a:p>
        </p:txBody>
      </p:sp>
    </p:spTree>
    <p:extLst>
      <p:ext uri="{BB962C8B-B14F-4D97-AF65-F5344CB8AC3E}">
        <p14:creationId xmlns:p14="http://schemas.microsoft.com/office/powerpoint/2010/main" val="36701149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A16D8-77A1-99DF-5045-BBFD0BB356FA}"/>
              </a:ext>
            </a:extLst>
          </p:cNvPr>
          <p:cNvSpPr>
            <a:spLocks noGrp="1"/>
          </p:cNvSpPr>
          <p:nvPr>
            <p:ph type="title"/>
          </p:nvPr>
        </p:nvSpPr>
        <p:spPr/>
        <p:txBody>
          <a:bodyPr/>
          <a:lstStyle/>
          <a:p>
            <a:r>
              <a:rPr lang="en-US" dirty="0">
                <a:ea typeface="Calibri"/>
                <a:cs typeface="Calibri"/>
              </a:rPr>
              <a:t>Why Pain Phenotyping is Important</a:t>
            </a:r>
            <a:endParaRPr lang="en-US" dirty="0">
              <a:solidFill>
                <a:srgbClr val="000000"/>
              </a:solidFill>
              <a:ea typeface="Calibri"/>
              <a:cs typeface="Calibri"/>
            </a:endParaRPr>
          </a:p>
        </p:txBody>
      </p:sp>
      <p:pic>
        <p:nvPicPr>
          <p:cNvPr id="4" name="Picture 3" descr="A chart with different colored squares&#10;&#10;Description automatically generated">
            <a:extLst>
              <a:ext uri="{FF2B5EF4-FFF2-40B4-BE49-F238E27FC236}">
                <a16:creationId xmlns:a16="http://schemas.microsoft.com/office/drawing/2014/main" id="{3C00062E-03C5-6D39-0E71-E8FF1C3F02D6}"/>
              </a:ext>
            </a:extLst>
          </p:cNvPr>
          <p:cNvPicPr>
            <a:picLocks noChangeAspect="1"/>
          </p:cNvPicPr>
          <p:nvPr/>
        </p:nvPicPr>
        <p:blipFill>
          <a:blip r:embed="rId3"/>
          <a:stretch>
            <a:fillRect/>
          </a:stretch>
        </p:blipFill>
        <p:spPr>
          <a:xfrm>
            <a:off x="2197398" y="1723458"/>
            <a:ext cx="4757065" cy="2943576"/>
          </a:xfrm>
          <a:prstGeom prst="rect">
            <a:avLst/>
          </a:prstGeom>
        </p:spPr>
      </p:pic>
      <p:sp>
        <p:nvSpPr>
          <p:cNvPr id="8" name="Content Placeholder 2">
            <a:extLst>
              <a:ext uri="{FF2B5EF4-FFF2-40B4-BE49-F238E27FC236}">
                <a16:creationId xmlns:a16="http://schemas.microsoft.com/office/drawing/2014/main" id="{3E8FCB96-DFDC-7E66-BCB4-07B3A14A984A}"/>
              </a:ext>
            </a:extLst>
          </p:cNvPr>
          <p:cNvSpPr>
            <a:spLocks noGrp="1"/>
          </p:cNvSpPr>
          <p:nvPr>
            <p:ph idx="1"/>
          </p:nvPr>
        </p:nvSpPr>
        <p:spPr>
          <a:xfrm>
            <a:off x="459393" y="1163107"/>
            <a:ext cx="4107196" cy="558423"/>
          </a:xfrm>
        </p:spPr>
        <p:txBody>
          <a:bodyPr vert="horz" lIns="91440" tIns="45720" rIns="91440" bIns="45720" rtlCol="0" anchor="t">
            <a:normAutofit/>
          </a:bodyPr>
          <a:lstStyle/>
          <a:p>
            <a:pPr marL="0" indent="0">
              <a:buNone/>
            </a:pPr>
            <a:r>
              <a:rPr lang="en-US" sz="2800" dirty="0">
                <a:cs typeface="Calibri"/>
              </a:rPr>
              <a:t>Prognosis- nociceptive</a:t>
            </a:r>
            <a:endParaRPr lang="en-US" sz="1600" baseline="30000" dirty="0">
              <a:ea typeface="Calibri"/>
              <a:cs typeface="Calibri"/>
            </a:endParaRPr>
          </a:p>
          <a:p>
            <a:endParaRPr lang="en-US">
              <a:cs typeface="Calibri"/>
            </a:endParaRPr>
          </a:p>
        </p:txBody>
      </p:sp>
    </p:spTree>
    <p:extLst>
      <p:ext uri="{BB962C8B-B14F-4D97-AF65-F5344CB8AC3E}">
        <p14:creationId xmlns:p14="http://schemas.microsoft.com/office/powerpoint/2010/main" val="16870701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9BD74B-196C-BF1E-623F-7135AD3EAA45}"/>
              </a:ext>
            </a:extLst>
          </p:cNvPr>
          <p:cNvSpPr>
            <a:spLocks noGrp="1"/>
          </p:cNvSpPr>
          <p:nvPr>
            <p:ph type="title"/>
          </p:nvPr>
        </p:nvSpPr>
        <p:spPr/>
        <p:txBody>
          <a:bodyPr/>
          <a:lstStyle/>
          <a:p>
            <a:r>
              <a:rPr lang="en-US" dirty="0">
                <a:ea typeface="Calibri"/>
                <a:cs typeface="Calibri"/>
              </a:rPr>
              <a:t>Why Pain Phenotyping is Important</a:t>
            </a:r>
            <a:endParaRPr lang="en-US" dirty="0">
              <a:solidFill>
                <a:srgbClr val="000000"/>
              </a:solidFill>
              <a:ea typeface="Calibri"/>
              <a:cs typeface="Calibri"/>
            </a:endParaRPr>
          </a:p>
        </p:txBody>
      </p:sp>
      <p:sp>
        <p:nvSpPr>
          <p:cNvPr id="7" name="Content Placeholder 2">
            <a:extLst>
              <a:ext uri="{FF2B5EF4-FFF2-40B4-BE49-F238E27FC236}">
                <a16:creationId xmlns:a16="http://schemas.microsoft.com/office/drawing/2014/main" id="{AAD2CEAE-5D7E-B3D6-BC14-98F52A7EAA98}"/>
              </a:ext>
            </a:extLst>
          </p:cNvPr>
          <p:cNvSpPr>
            <a:spLocks noGrp="1"/>
          </p:cNvSpPr>
          <p:nvPr>
            <p:ph idx="1"/>
          </p:nvPr>
        </p:nvSpPr>
        <p:spPr>
          <a:xfrm>
            <a:off x="437827" y="1141541"/>
            <a:ext cx="3686659" cy="784866"/>
          </a:xfrm>
        </p:spPr>
        <p:txBody>
          <a:bodyPr vert="horz" lIns="91440" tIns="45720" rIns="91440" bIns="45720" rtlCol="0" anchor="t">
            <a:normAutofit/>
          </a:bodyPr>
          <a:lstStyle/>
          <a:p>
            <a:pPr marL="0" indent="0">
              <a:buNone/>
            </a:pPr>
            <a:r>
              <a:rPr lang="en-US" sz="2800" dirty="0">
                <a:cs typeface="Calibri"/>
              </a:rPr>
              <a:t>Prognosis- neuropathic</a:t>
            </a:r>
            <a:endParaRPr lang="en-US" sz="1600" baseline="30000" dirty="0">
              <a:ea typeface="Calibri"/>
              <a:cs typeface="Calibri"/>
            </a:endParaRPr>
          </a:p>
          <a:p>
            <a:endParaRPr lang="en-US">
              <a:cs typeface="Calibri"/>
            </a:endParaRPr>
          </a:p>
        </p:txBody>
      </p:sp>
      <p:pic>
        <p:nvPicPr>
          <p:cNvPr id="8" name="Picture 7" descr="A table with text overlay&#10;&#10;Description automatically generated">
            <a:extLst>
              <a:ext uri="{FF2B5EF4-FFF2-40B4-BE49-F238E27FC236}">
                <a16:creationId xmlns:a16="http://schemas.microsoft.com/office/drawing/2014/main" id="{88EB2C88-37C1-77D5-FE02-2FDBEF839A40}"/>
              </a:ext>
            </a:extLst>
          </p:cNvPr>
          <p:cNvPicPr>
            <a:picLocks noChangeAspect="1"/>
          </p:cNvPicPr>
          <p:nvPr/>
        </p:nvPicPr>
        <p:blipFill>
          <a:blip r:embed="rId3"/>
          <a:stretch>
            <a:fillRect/>
          </a:stretch>
        </p:blipFill>
        <p:spPr>
          <a:xfrm>
            <a:off x="2334427" y="1755183"/>
            <a:ext cx="4475147" cy="3086100"/>
          </a:xfrm>
          <a:prstGeom prst="rect">
            <a:avLst/>
          </a:prstGeom>
        </p:spPr>
      </p:pic>
      <p:sp>
        <p:nvSpPr>
          <p:cNvPr id="3" name="TextBox 2">
            <a:extLst>
              <a:ext uri="{FF2B5EF4-FFF2-40B4-BE49-F238E27FC236}">
                <a16:creationId xmlns:a16="http://schemas.microsoft.com/office/drawing/2014/main" id="{B7F8E7CD-136E-1E0E-C941-C91FE243C4D8}"/>
              </a:ext>
            </a:extLst>
          </p:cNvPr>
          <p:cNvSpPr txBox="1"/>
          <p:nvPr/>
        </p:nvSpPr>
        <p:spPr>
          <a:xfrm>
            <a:off x="2694856" y="4838430"/>
            <a:ext cx="3779897"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800" dirty="0">
                <a:ea typeface="+mn-lt"/>
                <a:cs typeface="+mn-lt"/>
              </a:rPr>
              <a:t>https://www.ncbi.nlm.nih.gov/books/NBK557746/figure/article-25766.image.f1/</a:t>
            </a:r>
            <a:endParaRPr lang="en-US" sz="800" dirty="0"/>
          </a:p>
        </p:txBody>
      </p:sp>
    </p:spTree>
    <p:extLst>
      <p:ext uri="{BB962C8B-B14F-4D97-AF65-F5344CB8AC3E}">
        <p14:creationId xmlns:p14="http://schemas.microsoft.com/office/powerpoint/2010/main" val="27605330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4D6280-71EF-1264-F5DB-F0F48EEC7CC6}"/>
              </a:ext>
            </a:extLst>
          </p:cNvPr>
          <p:cNvSpPr>
            <a:spLocks noGrp="1"/>
          </p:cNvSpPr>
          <p:nvPr>
            <p:ph type="title"/>
          </p:nvPr>
        </p:nvSpPr>
        <p:spPr/>
        <p:txBody>
          <a:bodyPr/>
          <a:lstStyle/>
          <a:p>
            <a:r>
              <a:rPr lang="en-US" dirty="0">
                <a:ea typeface="Calibri"/>
                <a:cs typeface="Calibri"/>
              </a:rPr>
              <a:t>Why Pain Phenotyping is Important</a:t>
            </a:r>
            <a:endParaRPr lang="en-US" dirty="0"/>
          </a:p>
        </p:txBody>
      </p:sp>
      <p:sp>
        <p:nvSpPr>
          <p:cNvPr id="5" name="Content Placeholder 2">
            <a:extLst>
              <a:ext uri="{FF2B5EF4-FFF2-40B4-BE49-F238E27FC236}">
                <a16:creationId xmlns:a16="http://schemas.microsoft.com/office/drawing/2014/main" id="{F3D252FC-E353-A75D-4523-646491B115F7}"/>
              </a:ext>
            </a:extLst>
          </p:cNvPr>
          <p:cNvSpPr>
            <a:spLocks noGrp="1"/>
          </p:cNvSpPr>
          <p:nvPr>
            <p:ph idx="1"/>
          </p:nvPr>
        </p:nvSpPr>
        <p:spPr>
          <a:xfrm>
            <a:off x="437827" y="1098409"/>
            <a:ext cx="3665093" cy="601555"/>
          </a:xfrm>
        </p:spPr>
        <p:txBody>
          <a:bodyPr vert="horz" lIns="91440" tIns="45720" rIns="91440" bIns="45720" rtlCol="0" anchor="t">
            <a:normAutofit/>
          </a:bodyPr>
          <a:lstStyle/>
          <a:p>
            <a:pPr marL="0" indent="0">
              <a:buNone/>
            </a:pPr>
            <a:r>
              <a:rPr lang="en-US" sz="2800" dirty="0">
                <a:cs typeface="Calibri"/>
              </a:rPr>
              <a:t>Prognosis- </a:t>
            </a:r>
            <a:r>
              <a:rPr lang="en-US" sz="2800" dirty="0" err="1">
                <a:cs typeface="Calibri"/>
              </a:rPr>
              <a:t>nociplastic</a:t>
            </a:r>
            <a:endParaRPr lang="en-US" sz="1600" baseline="30000" dirty="0" err="1">
              <a:ea typeface="Calibri"/>
              <a:cs typeface="Calibri"/>
            </a:endParaRPr>
          </a:p>
        </p:txBody>
      </p:sp>
      <p:sp>
        <p:nvSpPr>
          <p:cNvPr id="3" name="TextBox 2">
            <a:extLst>
              <a:ext uri="{FF2B5EF4-FFF2-40B4-BE49-F238E27FC236}">
                <a16:creationId xmlns:a16="http://schemas.microsoft.com/office/drawing/2014/main" id="{147B0E7B-B5E4-DFB3-CB67-07BD3989C699}"/>
              </a:ext>
            </a:extLst>
          </p:cNvPr>
          <p:cNvSpPr txBox="1"/>
          <p:nvPr/>
        </p:nvSpPr>
        <p:spPr>
          <a:xfrm>
            <a:off x="439857" y="1858273"/>
            <a:ext cx="7859921" cy="181588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sz="2800" dirty="0">
                <a:ea typeface="Calibri"/>
                <a:cs typeface="Calibri"/>
              </a:rPr>
              <a:t>Longer timeframe</a:t>
            </a:r>
          </a:p>
          <a:p>
            <a:pPr marL="285750" indent="-285750">
              <a:buFont typeface="Arial"/>
              <a:buChar char="•"/>
            </a:pPr>
            <a:r>
              <a:rPr lang="en-US" sz="2800" dirty="0">
                <a:ea typeface="Calibri"/>
                <a:cs typeface="Calibri"/>
              </a:rPr>
              <a:t>Highly individualized</a:t>
            </a:r>
            <a:endParaRPr lang="en-US" dirty="0"/>
          </a:p>
          <a:p>
            <a:pPr marL="285750" indent="-285750">
              <a:buFont typeface="Arial"/>
              <a:buChar char="•"/>
            </a:pPr>
            <a:r>
              <a:rPr lang="en-US" sz="2800" dirty="0">
                <a:ea typeface="Calibri"/>
                <a:cs typeface="Calibri"/>
              </a:rPr>
              <a:t>Shift focus away from pain relief and towards functional achievements</a:t>
            </a:r>
          </a:p>
        </p:txBody>
      </p:sp>
    </p:spTree>
    <p:extLst>
      <p:ext uri="{BB962C8B-B14F-4D97-AF65-F5344CB8AC3E}">
        <p14:creationId xmlns:p14="http://schemas.microsoft.com/office/powerpoint/2010/main" val="15866421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F4EA7-6333-4C7C-71E4-4A9DC813F2E0}"/>
              </a:ext>
            </a:extLst>
          </p:cNvPr>
          <p:cNvSpPr>
            <a:spLocks noGrp="1"/>
          </p:cNvSpPr>
          <p:nvPr>
            <p:ph type="title"/>
          </p:nvPr>
        </p:nvSpPr>
        <p:spPr/>
        <p:txBody>
          <a:bodyPr/>
          <a:lstStyle/>
          <a:p>
            <a:r>
              <a:rPr lang="en-US"/>
              <a:t>Pain Phenotypes</a:t>
            </a:r>
          </a:p>
        </p:txBody>
      </p:sp>
      <p:sp>
        <p:nvSpPr>
          <p:cNvPr id="3" name="Content Placeholder 2">
            <a:extLst>
              <a:ext uri="{FF2B5EF4-FFF2-40B4-BE49-F238E27FC236}">
                <a16:creationId xmlns:a16="http://schemas.microsoft.com/office/drawing/2014/main" id="{0B9A1C70-4F79-8797-602A-3BDF3C41BF34}"/>
              </a:ext>
            </a:extLst>
          </p:cNvPr>
          <p:cNvSpPr>
            <a:spLocks noGrp="1"/>
          </p:cNvSpPr>
          <p:nvPr>
            <p:ph idx="1"/>
          </p:nvPr>
        </p:nvSpPr>
        <p:spPr/>
        <p:txBody>
          <a:bodyPr vert="horz" lIns="91440" tIns="45720" rIns="91440" bIns="45720" rtlCol="0" anchor="t">
            <a:normAutofit fontScale="70000" lnSpcReduction="20000"/>
          </a:bodyPr>
          <a:lstStyle/>
          <a:p>
            <a:r>
              <a:rPr lang="en-US">
                <a:cs typeface="Calibri"/>
              </a:rPr>
              <a:t>Nociceptive pain</a:t>
            </a:r>
          </a:p>
          <a:p>
            <a:pPr lvl="1">
              <a:buFont typeface="Courier New" panose="020B0604020202020204" pitchFamily="34" charset="0"/>
              <a:buChar char="o"/>
            </a:pPr>
            <a:r>
              <a:rPr lang="en-US">
                <a:cs typeface="Calibri"/>
              </a:rPr>
              <a:t>Pain that arises from actual or threatened damage to non-neural tissue and is due to the activation of nociceptors</a:t>
            </a:r>
          </a:p>
          <a:p>
            <a:r>
              <a:rPr lang="en-US">
                <a:cs typeface="Calibri"/>
              </a:rPr>
              <a:t>Neuropathic pain</a:t>
            </a:r>
          </a:p>
          <a:p>
            <a:pPr lvl="1">
              <a:buFont typeface="Courier New" panose="020B0604020202020204" pitchFamily="34" charset="0"/>
              <a:buChar char="o"/>
            </a:pPr>
            <a:r>
              <a:rPr lang="en-US">
                <a:cs typeface="Calibri"/>
              </a:rPr>
              <a:t>Pain caused by a lesion or disease of the somatosensory nervous system</a:t>
            </a:r>
          </a:p>
          <a:p>
            <a:r>
              <a:rPr lang="en-US" err="1">
                <a:cs typeface="Calibri"/>
              </a:rPr>
              <a:t>Nociplastic</a:t>
            </a:r>
            <a:r>
              <a:rPr lang="en-US">
                <a:cs typeface="Calibri"/>
              </a:rPr>
              <a:t> pain</a:t>
            </a:r>
          </a:p>
          <a:p>
            <a:pPr lvl="1">
              <a:buFont typeface="Courier New" panose="020B0604020202020204" pitchFamily="34" charset="0"/>
              <a:buChar char="o"/>
            </a:pPr>
            <a:r>
              <a:rPr lang="en-US">
                <a:cs typeface="Calibri"/>
              </a:rPr>
              <a:t>Pain that arises from altered nociception despite no clear evidence of actual or threatened tissue damage causing the activation of peripheral nociceptors or evidence for disease or lesion of the somatosensory system causing the pain</a:t>
            </a:r>
          </a:p>
        </p:txBody>
      </p:sp>
    </p:spTree>
    <p:extLst>
      <p:ext uri="{BB962C8B-B14F-4D97-AF65-F5344CB8AC3E}">
        <p14:creationId xmlns:p14="http://schemas.microsoft.com/office/powerpoint/2010/main" val="3825830774"/>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421F33FBC1DC24A917C794CAE3512B3" ma:contentTypeVersion="12" ma:contentTypeDescription="Create a new document." ma:contentTypeScope="" ma:versionID="dc32589ec10143b714a395cf4fed8bb9">
  <xsd:schema xmlns:xsd="http://www.w3.org/2001/XMLSchema" xmlns:xs="http://www.w3.org/2001/XMLSchema" xmlns:p="http://schemas.microsoft.com/office/2006/metadata/properties" xmlns:ns2="8374ed90-e6a8-442b-b35c-cbd979c4884f" targetNamespace="http://schemas.microsoft.com/office/2006/metadata/properties" ma:root="true" ma:fieldsID="6aecfd8cb9ca547e67c07dc4f08073d7" ns2:_="">
    <xsd:import namespace="8374ed90-e6a8-442b-b35c-cbd979c4884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LengthInSeconds" minOccurs="0"/>
                <xsd:element ref="ns2:MediaServiceObjectDetectorVersions" minOccurs="0"/>
                <xsd:element ref="ns2:MediaServiceSearchProperties" minOccurs="0"/>
                <xsd:element ref="ns2:MediaServiceLocation"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374ed90-e6a8-442b-b35c-cbd979c4884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SearchProperties" ma:index="16" nillable="true" ma:displayName="MediaServiceSearchProperties" ma:hidden="true" ma:internalName="MediaServiceSearchProperties" ma:readOnly="true">
      <xsd:simpleType>
        <xsd:restriction base="dms:Note"/>
      </xsd:simpleType>
    </xsd:element>
    <xsd:element name="MediaServiceLocation" ma:index="17" nillable="true" ma:displayName="Location" ma:indexed="true" ma:internalName="MediaServiceLocatio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75583D3-1243-415D-9C7D-9EF6B91AEF45}">
  <ds:schemaRefs>
    <ds:schemaRef ds:uri="http://schemas.microsoft.com/sharepoint/v3/contenttype/forms"/>
  </ds:schemaRefs>
</ds:datastoreItem>
</file>

<file path=customXml/itemProps2.xml><?xml version="1.0" encoding="utf-8"?>
<ds:datastoreItem xmlns:ds="http://schemas.openxmlformats.org/officeDocument/2006/customXml" ds:itemID="{40B8603C-8F5F-44CA-8FC9-7EF631264F85}">
  <ds:schemaRefs>
    <ds:schemaRef ds:uri="8374ed90-e6a8-442b-b35c-cbd979c4884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775BDA83-9306-4BE6-BBDF-1474E49AAE49}">
  <ds:schemaRefs>
    <ds:schemaRef ds:uri="http://purl.org/dc/terms/"/>
    <ds:schemaRef ds:uri="http://schemas.openxmlformats.org/package/2006/metadata/core-properties"/>
    <ds:schemaRef ds:uri="http://purl.org/dc/dcmitype/"/>
    <ds:schemaRef ds:uri="http://schemas.microsoft.com/office/infopath/2007/PartnerControls"/>
    <ds:schemaRef ds:uri="8374ed90-e6a8-442b-b35c-cbd979c4884f"/>
    <ds:schemaRef ds:uri="http://purl.org/dc/elements/1.1/"/>
    <ds:schemaRef ds:uri="http://schemas.microsoft.com/office/2006/documentManagement/types"/>
    <ds:schemaRef ds:uri="http://schemas.microsoft.com/office/2006/metadata/properties"/>
    <ds:schemaRef ds:uri="http://www.w3.org/XML/1998/namespace"/>
  </ds:schemaRefs>
</ds:datastoreItem>
</file>

<file path=docMetadata/LabelInfo.xml><?xml version="1.0" encoding="utf-8"?>
<clbl:labelList xmlns:clbl="http://schemas.microsoft.com/office/2020/mipLabelMetadata">
  <clbl:label id="{ef4fd2f8-4c96-45ab-9b15-7831920f55cf}" enabled="0" method="" siteId="{ef4fd2f8-4c96-45ab-9b15-7831920f55cf}" removed="1"/>
</clbl:labelList>
</file>

<file path=docProps/app.xml><?xml version="1.0" encoding="utf-8"?>
<Properties xmlns="http://schemas.openxmlformats.org/officeDocument/2006/extended-properties" xmlns:vt="http://schemas.openxmlformats.org/officeDocument/2006/docPropsVTypes">
  <Template>OrthoPTRes</Template>
  <TotalTime>127</TotalTime>
  <Words>2151</Words>
  <Application>Microsoft Office PowerPoint</Application>
  <PresentationFormat>On-screen Show (16:9)</PresentationFormat>
  <Paragraphs>218</Paragraphs>
  <Slides>22</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Courier New</vt:lpstr>
      <vt:lpstr>STIXGeneral</vt:lpstr>
      <vt:lpstr>Wingdings</vt:lpstr>
      <vt:lpstr>Custom Design</vt:lpstr>
      <vt:lpstr>PowerPoint Presentation</vt:lpstr>
      <vt:lpstr>Continuing Medical Education (CME)​</vt:lpstr>
      <vt:lpstr>Objectives</vt:lpstr>
      <vt:lpstr>Pain</vt:lpstr>
      <vt:lpstr>Why Pain Phenotyping is Important</vt:lpstr>
      <vt:lpstr>Why Pain Phenotyping is Important</vt:lpstr>
      <vt:lpstr>Why Pain Phenotyping is Important</vt:lpstr>
      <vt:lpstr>Why Pain Phenotyping is Important</vt:lpstr>
      <vt:lpstr>Pain Phenotypes</vt:lpstr>
      <vt:lpstr>Diagnosing Pain Phenotype: Nociceptive</vt:lpstr>
      <vt:lpstr>Diagnosing Pain Phenotype: Neuropathic</vt:lpstr>
      <vt:lpstr>Diagnosing Pain Phenotype: Nociplastic</vt:lpstr>
      <vt:lpstr>Interventions: Nociceptive</vt:lpstr>
      <vt:lpstr>Interventions: Neuropathic</vt:lpstr>
      <vt:lpstr>Interventions: Nociplastic</vt:lpstr>
      <vt:lpstr>Patient Case</vt:lpstr>
      <vt:lpstr>Patient Case</vt:lpstr>
      <vt:lpstr>Patient Case</vt:lpstr>
      <vt:lpstr>Patient Case</vt:lpstr>
      <vt:lpstr>Patient Case</vt:lpstr>
      <vt:lpstr>Patient Case Reflection</vt:lpstr>
      <vt:lpstr>References</vt:lpstr>
    </vt:vector>
  </TitlesOfParts>
  <Company>St Luke's Hospital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Residency PPT Template</dc:title>
  <dc:creator>Steve Kareha</dc:creator>
  <cp:lastModifiedBy>Frey, Kasey</cp:lastModifiedBy>
  <cp:revision>410</cp:revision>
  <dcterms:created xsi:type="dcterms:W3CDTF">2013-05-03T03:00:51Z</dcterms:created>
  <dcterms:modified xsi:type="dcterms:W3CDTF">2024-10-08T15:59:44Z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
    <vt:lpwstr>Residency PPT Template</vt:lpwstr>
  </property>
  <property fmtid="{D5CDD505-2E9C-101B-9397-08002B2CF9AE}" pid="3" name="SlideDescription">
    <vt:lpwstr/>
  </property>
  <property fmtid="{D5CDD505-2E9C-101B-9397-08002B2CF9AE}" pid="4" name="ContentTypeId">
    <vt:lpwstr>0x010100F421F33FBC1DC24A917C794CAE3512B3</vt:lpwstr>
  </property>
  <property fmtid="{D5CDD505-2E9C-101B-9397-08002B2CF9AE}" pid="5" name="MediaServiceImageTags">
    <vt:lpwstr/>
  </property>
</Properties>
</file>