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77" r:id="rId7"/>
    <p:sldId id="279" r:id="rId8"/>
    <p:sldId id="280" r:id="rId9"/>
    <p:sldId id="261" r:id="rId10"/>
    <p:sldId id="262" r:id="rId11"/>
    <p:sldId id="264" r:id="rId12"/>
    <p:sldId id="266" r:id="rId13"/>
    <p:sldId id="289" r:id="rId14"/>
    <p:sldId id="287" r:id="rId15"/>
    <p:sldId id="268" r:id="rId16"/>
    <p:sldId id="271" r:id="rId17"/>
    <p:sldId id="273" r:id="rId18"/>
    <p:sldId id="281" r:id="rId19"/>
    <p:sldId id="282" r:id="rId20"/>
    <p:sldId id="283" r:id="rId21"/>
    <p:sldId id="284" r:id="rId22"/>
    <p:sldId id="285" r:id="rId23"/>
    <p:sldId id="286" r:id="rId24"/>
    <p:sldId id="272" r:id="rId25"/>
  </p:sldIdLst>
  <p:sldSz cx="18288000" cy="10287000"/>
  <p:notesSz cx="6858000" cy="9144000"/>
  <p:embeddedFontLst>
    <p:embeddedFont>
      <p:font typeface="Canva Sans" panose="020B0604020202020204" charset="0"/>
      <p:regular r:id="rId27"/>
    </p:embeddedFont>
    <p:embeddedFont>
      <p:font typeface="Open Sans" panose="020B0606030504020204" pitchFamily="34" charset="0"/>
      <p:regular r:id="rId28"/>
      <p:bold r:id="rId29"/>
      <p:italic r:id="rId30"/>
      <p:boldItalic r:id="rId31"/>
    </p:embeddedFont>
    <p:embeddedFont>
      <p:font typeface="Safira March"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3" autoAdjust="0"/>
  </p:normalViewPr>
  <p:slideViewPr>
    <p:cSldViewPr>
      <p:cViewPr varScale="1">
        <p:scale>
          <a:sx n="71" d="100"/>
          <a:sy n="71" d="100"/>
        </p:scale>
        <p:origin x="9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Centers for Disease Control and Prevention and the US Surgeon General both acknowledge that increasing </a:t>
            </a:r>
          </a:p>
          <a:p>
            <a:r>
              <a:rPr lang="en-US" dirty="0"/>
              <a:t>demands for access, safety, quality, and cost in the health-care system in the United States </a:t>
            </a:r>
          </a:p>
          <a:p>
            <a:r>
              <a:rPr lang="en-US" dirty="0"/>
              <a:t>is a challenge. </a:t>
            </a:r>
          </a:p>
          <a:p>
            <a:endParaRPr lang="en-US" dirty="0"/>
          </a:p>
          <a:p>
            <a:r>
              <a:rPr lang="en-US" dirty="0"/>
              <a:t>In the 2004 report from the American Society of Health-System Pharmacists detailing </a:t>
            </a:r>
          </a:p>
          <a:p>
            <a:r>
              <a:rPr lang="en-US" dirty="0"/>
              <a:t>the characteristics and trends in pharmacy ambulatory practice, oncology services were the second most prevalent setting, after anticoagulation, for </a:t>
            </a:r>
          </a:p>
          <a:p>
            <a:r>
              <a:rPr lang="en-US" dirty="0"/>
              <a:t>pharmacist involvement in the clinic.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dirty="0">
                <a:solidFill>
                  <a:srgbClr val="000000"/>
                </a:solidFill>
                <a:latin typeface="Open Sans"/>
                <a:ea typeface="Open Sans"/>
                <a:cs typeface="Open Sans"/>
                <a:sym typeface="Open Sans"/>
              </a:rPr>
              <a:t>staffing needs, patient preference</a:t>
            </a:r>
          </a:p>
          <a:p>
            <a:r>
              <a:rPr lang="en-US" sz="1200" dirty="0">
                <a:solidFill>
                  <a:srgbClr val="000000"/>
                </a:solidFill>
                <a:latin typeface="Open Sans"/>
                <a:ea typeface="Open Sans"/>
                <a:cs typeface="Open Sans"/>
                <a:sym typeface="Open Sans"/>
              </a:rPr>
              <a:t>QOPI requirement</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378235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Real time intervention; instead of pharmacy texting providers when patient is in the chair; and thus, interrupting clinics and preventing chair delay</a:t>
            </a:r>
          </a:p>
          <a:p>
            <a:endParaRPr lang="en-US" dirty="0"/>
          </a:p>
          <a:p>
            <a:r>
              <a:rPr lang="en-US" dirty="0"/>
              <a:t>Survey responses from US Oncology Network over 2 weeks were received from 17 practices within The Network and included 61 physicians, 17 nurse practitioners, and 12 physician assistants. The median provider time saved for each intervention type resulted as follows: Business Office Support was 23 minutes, Drug-Drug Interaction was 8 minutes, Drug Dosing was 8 minutes, Drug Information was 23 minutes, and Supportive Care was 23 minutes. In October 2024, 667 interventions were recorded by 14 clinical pharmacists, with 353 (53%) of these interventions falling into categories with known provider time-savings based on survey data. These interventions resulted in a total time-savings of 4489 minutes (75 hours) for practice providers</a:t>
            </a:r>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368060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F4323-DF3A-2CC1-FAFD-DF3FF23BC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96209-2470-0E76-E17F-02140111C9C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207E818-D372-54E9-CE40-75E617F63D6B}"/>
              </a:ext>
            </a:extLst>
          </p:cNvPr>
          <p:cNvSpPr>
            <a:spLocks noGrp="1"/>
          </p:cNvSpPr>
          <p:nvPr>
            <p:ph type="body" idx="1"/>
          </p:nvPr>
        </p:nvSpPr>
        <p:spPr/>
        <p:txBody>
          <a:bodyPr/>
          <a:lstStyle/>
          <a:p>
            <a:r>
              <a:rPr lang="en-US" dirty="0"/>
              <a:t>Real time intervention; instead of pharmacy texting providers when patient is in the chair; and thus, interrupting clinics and preventing chair delay</a:t>
            </a:r>
          </a:p>
          <a:p>
            <a:endParaRPr lang="en-US" dirty="0"/>
          </a:p>
          <a:p>
            <a:r>
              <a:rPr lang="en-US" dirty="0"/>
              <a:t>Survey responses from US Oncology Network over 2 weeks were received from 17 practices within The Network and included 61 physicians, 17 nurse practitioners, and 12 physician assistants. The median provider time saved for each intervention type resulted as follows: Business Office Support was 23 minutes, Drug-Drug Interaction was 8 minutes, Drug Dosing was 8 minutes, Drug Information was 23 minutes, and Supportive Care was 23 minutes. In October 2024, 667 interventions were recorded by 14 clinical pharmacists, with 353 (53%) of these interventions falling into categories with known provider time-savings based on survey data. These interventions resulted in a total time-savings of 4489 minutes (75 hours) for practice providers</a:t>
            </a:r>
          </a:p>
        </p:txBody>
      </p:sp>
      <p:sp>
        <p:nvSpPr>
          <p:cNvPr id="4" name="Slide Number Placeholder 3">
            <a:extLst>
              <a:ext uri="{FF2B5EF4-FFF2-40B4-BE49-F238E27FC236}">
                <a16:creationId xmlns:a16="http://schemas.microsoft.com/office/drawing/2014/main" id="{D75FACBC-7C9A-C13E-B85F-4CE3F3FBE866}"/>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28698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absence of prescriber status for reimbursement for clinical services provided by pharmacists and unregulated metrics</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94670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www.youtube.com/watch?v=UmEGQdcLYn4"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Impact%20of%20an%20Embedded%20Oncology%20Pharmacist%20in%20an%20Outpatient%20Oncology%20Clinic.pptx"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jhoponline.com/issue-archive/2025-issues/march-2025-vol-15-special-feature/4201:hopa-abstracts" TargetMode="External"/><Relationship Id="rId7" Type="http://schemas.openxmlformats.org/officeDocument/2006/relationships/hyperlink" Target="https://www.ajmc.com/authors/skylar-jeremias" TargetMode="External"/><Relationship Id="rId2" Type="http://schemas.openxmlformats.org/officeDocument/2006/relationships/hyperlink" Target="https://jhoponline.com/issue-archive/2025-issues/march-2025-vol-15-special-feature" TargetMode="External"/><Relationship Id="rId1" Type="http://schemas.openxmlformats.org/officeDocument/2006/relationships/slideLayout" Target="../slideLayouts/slideLayout7.xml"/><Relationship Id="rId6" Type="http://schemas.openxmlformats.org/officeDocument/2006/relationships/hyperlink" Target="https://jhoponline.com/issue-archive/2023-issues/august-2023-vol-13-no-4/3322:practical-issues-for-pharmacists" TargetMode="External"/><Relationship Id="rId11" Type="http://schemas.openxmlformats.org/officeDocument/2006/relationships/image" Target="../media/image4.svg"/><Relationship Id="rId5" Type="http://schemas.openxmlformats.org/officeDocument/2006/relationships/hyperlink" Target="https://jhoponline.com/issue-archive/2023-issues/august-2023-vol-13-no-4" TargetMode="External"/><Relationship Id="rId10" Type="http://schemas.openxmlformats.org/officeDocument/2006/relationships/image" Target="../media/image3.png"/><Relationship Id="rId4" Type="http://schemas.openxmlformats.org/officeDocument/2006/relationships/hyperlink" Target="https://doi.org/10.2146/ajhp160475" TargetMode="External"/><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67978" y="1754510"/>
            <a:ext cx="14625607" cy="1331590"/>
          </a:xfrm>
          <a:prstGeom prst="rect">
            <a:avLst/>
          </a:prstGeom>
        </p:spPr>
        <p:txBody>
          <a:bodyPr lIns="0" tIns="0" rIns="0" bIns="0" rtlCol="0" anchor="t">
            <a:spAutoFit/>
          </a:bodyPr>
          <a:lstStyle/>
          <a:p>
            <a:pPr algn="ctr">
              <a:lnSpc>
                <a:spcPts val="5355"/>
              </a:lnSpc>
            </a:pPr>
            <a:r>
              <a:rPr lang="en-US" sz="3825" dirty="0">
                <a:solidFill>
                  <a:srgbClr val="000000"/>
                </a:solidFill>
                <a:latin typeface="Canva Sans"/>
                <a:ea typeface="Canva Sans"/>
                <a:cs typeface="Canva Sans"/>
                <a:sym typeface="Canva Sans"/>
              </a:rPr>
              <a:t>Impact of an Embedded Oncology Pharmacist in an Outpatient Oncology Clinic</a:t>
            </a:r>
          </a:p>
        </p:txBody>
      </p:sp>
      <p:sp>
        <p:nvSpPr>
          <p:cNvPr id="8" name="TextBox 8"/>
          <p:cNvSpPr txBox="1"/>
          <p:nvPr/>
        </p:nvSpPr>
        <p:spPr>
          <a:xfrm>
            <a:off x="8962728" y="6402502"/>
            <a:ext cx="7061522" cy="1780540"/>
          </a:xfrm>
          <a:prstGeom prst="rect">
            <a:avLst/>
          </a:prstGeom>
        </p:spPr>
        <p:txBody>
          <a:bodyPr lIns="0" tIns="0" rIns="0" bIns="0" rtlCol="0" anchor="t">
            <a:spAutoFit/>
          </a:bodyPr>
          <a:lstStyle/>
          <a:p>
            <a:pPr algn="ctr">
              <a:lnSpc>
                <a:spcPts val="4759"/>
              </a:lnSpc>
            </a:pPr>
            <a:r>
              <a:rPr lang="en-US" sz="3399" dirty="0">
                <a:solidFill>
                  <a:srgbClr val="000000"/>
                </a:solidFill>
                <a:latin typeface="Canva Sans"/>
                <a:ea typeface="Canva Sans"/>
                <a:cs typeface="Canva Sans"/>
                <a:sym typeface="Canva Sans"/>
              </a:rPr>
              <a:t>Kinjal Patel</a:t>
            </a:r>
          </a:p>
          <a:p>
            <a:pPr algn="ctr">
              <a:lnSpc>
                <a:spcPts val="4759"/>
              </a:lnSpc>
            </a:pPr>
            <a:r>
              <a:rPr lang="en-US" sz="3399" dirty="0">
                <a:solidFill>
                  <a:srgbClr val="000000"/>
                </a:solidFill>
                <a:latin typeface="Canva Sans"/>
                <a:ea typeface="Canva Sans"/>
                <a:cs typeface="Canva Sans"/>
                <a:sym typeface="Canva Sans"/>
              </a:rPr>
              <a:t>Clinical Pharmacy Specialist</a:t>
            </a:r>
          </a:p>
          <a:p>
            <a:pPr algn="ctr">
              <a:lnSpc>
                <a:spcPts val="4759"/>
              </a:lnSpc>
            </a:pPr>
            <a:r>
              <a:rPr lang="en-US" sz="3399" dirty="0">
                <a:solidFill>
                  <a:srgbClr val="000000"/>
                </a:solidFill>
                <a:latin typeface="Canva Sans"/>
                <a:ea typeface="Canva Sans"/>
                <a:cs typeface="Canva Sans"/>
                <a:sym typeface="Canva Sans"/>
              </a:rPr>
              <a:t>5/14/25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TextBox 7"/>
          <p:cNvSpPr txBox="1"/>
          <p:nvPr/>
        </p:nvSpPr>
        <p:spPr>
          <a:xfrm>
            <a:off x="4512237" y="2014218"/>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CLINICAL/FINANCIAL IMPACT</a:t>
            </a:r>
          </a:p>
        </p:txBody>
      </p:sp>
      <p:sp>
        <p:nvSpPr>
          <p:cNvPr id="8" name="TextBox 8"/>
          <p:cNvSpPr txBox="1"/>
          <p:nvPr/>
        </p:nvSpPr>
        <p:spPr>
          <a:xfrm>
            <a:off x="2131402" y="3263734"/>
            <a:ext cx="14349458" cy="5189947"/>
          </a:xfrm>
          <a:prstGeom prst="rect">
            <a:avLst/>
          </a:prstGeom>
        </p:spPr>
        <p:txBody>
          <a:bodyPr lIns="0" tIns="0" rIns="0" bIns="0" rtlCol="0" anchor="t">
            <a:spAutoFit/>
          </a:bodyPr>
          <a:lstStyle/>
          <a:p>
            <a:pPr marL="457200" indent="-457200" algn="l">
              <a:lnSpc>
                <a:spcPts val="5892"/>
              </a:lnSpc>
              <a:buFont typeface="Arial" panose="020B0604020202020204" pitchFamily="34" charset="0"/>
              <a:buChar char="•"/>
            </a:pPr>
            <a:r>
              <a:rPr lang="en-US" sz="2500" dirty="0">
                <a:solidFill>
                  <a:srgbClr val="000000"/>
                </a:solidFill>
                <a:latin typeface="Open Sans"/>
                <a:ea typeface="Open Sans"/>
                <a:cs typeface="Open Sans"/>
                <a:sym typeface="Open Sans"/>
              </a:rPr>
              <a:t>Interventions: Documentation and quantification of pharmacist-driven clinical interventions</a:t>
            </a:r>
          </a:p>
          <a:p>
            <a:pPr marL="457200" indent="-457200" algn="l">
              <a:lnSpc>
                <a:spcPts val="5892"/>
              </a:lnSpc>
              <a:buFont typeface="Arial" panose="020B0604020202020204" pitchFamily="34" charset="0"/>
              <a:buChar char="•"/>
            </a:pPr>
            <a:r>
              <a:rPr lang="en-US" sz="2500" dirty="0">
                <a:solidFill>
                  <a:srgbClr val="000000"/>
                </a:solidFill>
                <a:latin typeface="Open Sans"/>
                <a:ea typeface="Open Sans"/>
                <a:cs typeface="Open Sans"/>
                <a:sym typeface="Open Sans"/>
              </a:rPr>
              <a:t>Patient Outcomes: Improved patient satisfaction and health outcomes through direct patient-centered care</a:t>
            </a:r>
          </a:p>
          <a:p>
            <a:pPr marL="457200" indent="-457200" algn="l">
              <a:lnSpc>
                <a:spcPts val="5892"/>
              </a:lnSpc>
              <a:buFont typeface="Arial" panose="020B0604020202020204" pitchFamily="34" charset="0"/>
              <a:buChar char="•"/>
            </a:pPr>
            <a:r>
              <a:rPr lang="en-US" sz="2500" dirty="0">
                <a:solidFill>
                  <a:srgbClr val="000000"/>
                </a:solidFill>
                <a:latin typeface="Open Sans"/>
                <a:ea typeface="Open Sans"/>
                <a:cs typeface="Open Sans"/>
                <a:sym typeface="Open Sans"/>
              </a:rPr>
              <a:t>Case study: Cost Avoidance: Estimated cost avoidance during study periods (e.g., $363,760) and Net Benefit: Financial benefits resulting from pharmacist interventions (e.g., $753,150 per year).</a:t>
            </a:r>
          </a:p>
          <a:p>
            <a:pPr marL="457200" indent="-457200" algn="l">
              <a:lnSpc>
                <a:spcPts val="5892"/>
              </a:lnSpc>
              <a:buFont typeface="Arial" panose="020B0604020202020204" pitchFamily="34" charset="0"/>
              <a:buChar char="•"/>
            </a:pPr>
            <a:r>
              <a:rPr lang="en-US" sz="2500" dirty="0">
                <a:solidFill>
                  <a:srgbClr val="000000"/>
                </a:solidFill>
                <a:latin typeface="Open Sans"/>
                <a:ea typeface="Open Sans"/>
                <a:cs typeface="Open Sans"/>
                <a:sym typeface="Open Sans"/>
              </a:rPr>
              <a:t>Medication pricing, alternatives (generic, biosimilars) and compassionate program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1" name="TextBox 11"/>
          <p:cNvSpPr txBox="1"/>
          <p:nvPr/>
        </p:nvSpPr>
        <p:spPr>
          <a:xfrm>
            <a:off x="2819400" y="3364219"/>
            <a:ext cx="11704051" cy="4620496"/>
          </a:xfrm>
          <a:prstGeom prst="rect">
            <a:avLst/>
          </a:prstGeom>
        </p:spPr>
        <p:txBody>
          <a:bodyPr lIns="0" tIns="0" rIns="0" bIns="0" rtlCol="0" anchor="t">
            <a:spAutoFit/>
          </a:bodyPr>
          <a:lstStyle/>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Medication adherence</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Medication counseling</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Addressing Herbal and non-traditional treatments </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Medication disposal</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Titration/desensitization/scheduling</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Public health promotion</a:t>
            </a:r>
          </a:p>
          <a:p>
            <a:pPr marL="457200" indent="-457200" algn="just">
              <a:lnSpc>
                <a:spcPct val="150000"/>
              </a:lnSpc>
              <a:buFont typeface="Arial" panose="020B0604020202020204" pitchFamily="34" charset="0"/>
              <a:buChar char="•"/>
            </a:pPr>
            <a:r>
              <a:rPr lang="en-US" sz="2600" dirty="0">
                <a:solidFill>
                  <a:srgbClr val="000000"/>
                </a:solidFill>
                <a:latin typeface="Open Sans"/>
                <a:ea typeface="Open Sans"/>
                <a:cs typeface="Open Sans"/>
                <a:sym typeface="Open Sans"/>
              </a:rPr>
              <a:t>Improved quality of life</a:t>
            </a:r>
            <a:endParaRPr lang="en-US" sz="2500" dirty="0">
              <a:solidFill>
                <a:srgbClr val="000000"/>
              </a:solidFill>
              <a:latin typeface="Open Sans"/>
              <a:ea typeface="Open Sans"/>
              <a:cs typeface="Open Sans"/>
              <a:sym typeface="Open Sans"/>
            </a:endParaRPr>
          </a:p>
          <a:p>
            <a:pPr algn="just">
              <a:lnSpc>
                <a:spcPts val="3500"/>
              </a:lnSpc>
            </a:pPr>
            <a:endParaRPr lang="en-US" sz="2500" dirty="0">
              <a:solidFill>
                <a:srgbClr val="000000"/>
              </a:solidFill>
              <a:latin typeface="Open Sans"/>
              <a:ea typeface="Open Sans"/>
              <a:cs typeface="Open Sans"/>
              <a:sym typeface="Open Sans"/>
            </a:endParaRPr>
          </a:p>
        </p:txBody>
      </p:sp>
      <p:sp>
        <p:nvSpPr>
          <p:cNvPr id="12" name="TextBox 12"/>
          <p:cNvSpPr txBox="1"/>
          <p:nvPr/>
        </p:nvSpPr>
        <p:spPr>
          <a:xfrm>
            <a:off x="4512237" y="2014218"/>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HUMANISTIC IMPACT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 name="TextBox 10"/>
          <p:cNvSpPr txBox="1"/>
          <p:nvPr/>
        </p:nvSpPr>
        <p:spPr>
          <a:xfrm>
            <a:off x="4512237" y="2014218"/>
            <a:ext cx="9263525" cy="686598"/>
          </a:xfrm>
          <a:prstGeom prst="rect">
            <a:avLst/>
          </a:prstGeom>
        </p:spPr>
        <p:txBody>
          <a:bodyPr lIns="0" tIns="0" rIns="0" bIns="0" rtlCol="0" anchor="t">
            <a:spAutoFit/>
          </a:bodyPr>
          <a:lstStyle/>
          <a:p>
            <a:pPr>
              <a:lnSpc>
                <a:spcPts val="5880"/>
              </a:lnSpc>
            </a:pPr>
            <a:r>
              <a:rPr lang="en-US" sz="3600" dirty="0">
                <a:solidFill>
                  <a:srgbClr val="000000"/>
                </a:solidFill>
                <a:latin typeface="Canva Sans"/>
                <a:ea typeface="Canva Sans"/>
                <a:cs typeface="Canva Sans"/>
                <a:sym typeface="Canva Sans"/>
              </a:rPr>
              <a:t>PROVIDER AND PATIENT SATISFACTION</a:t>
            </a:r>
          </a:p>
        </p:txBody>
      </p:sp>
      <p:sp>
        <p:nvSpPr>
          <p:cNvPr id="11" name="TextBox 11"/>
          <p:cNvSpPr txBox="1"/>
          <p:nvPr/>
        </p:nvSpPr>
        <p:spPr>
          <a:xfrm>
            <a:off x="1981200" y="2874339"/>
            <a:ext cx="13715999" cy="6145400"/>
          </a:xfrm>
          <a:prstGeom prst="rect">
            <a:avLst/>
          </a:prstGeom>
        </p:spPr>
        <p:txBody>
          <a:bodyPr wrap="square" lIns="0" tIns="0" rIns="0" bIns="0" rtlCol="0" anchor="t">
            <a:spAutoFit/>
          </a:bodyPr>
          <a:lstStyle/>
          <a:p>
            <a:pPr marL="571500" indent="-571500">
              <a:lnSpc>
                <a:spcPts val="5354"/>
              </a:lnSpc>
              <a:buFont typeface="Arial" panose="020B0604020202020204" pitchFamily="34" charset="0"/>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Nurses, APPS and providers: Positive feedback on the involvement of pharmacists in outpatient clinics</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Reduced burden on oncology team</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Review/revise EPIC orders </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Collaboration with multi-modal team</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Decrease infusion chair time</a:t>
            </a:r>
          </a:p>
          <a:p>
            <a:pPr marL="571500" indent="-571500">
              <a:lnSpc>
                <a:spcPts val="5354"/>
              </a:lnSpc>
              <a:buFont typeface="Arial" panose="020B0604020202020204" pitchFamily="34" charset="0"/>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Patient satisfaction</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Spend more time to discuss the concerns</a:t>
            </a:r>
          </a:p>
          <a:p>
            <a:pPr marL="1028700" lvl="1" indent="-571500">
              <a:lnSpc>
                <a:spcPts val="5354"/>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Detailed review of medications after clinics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a:extLst>
            <a:ext uri="{FF2B5EF4-FFF2-40B4-BE49-F238E27FC236}">
              <a16:creationId xmlns:a16="http://schemas.microsoft.com/office/drawing/2014/main" id="{4FAA0AF1-80D8-9AC5-2EA9-3DB2C6481C3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C11A0A-46AF-0FD4-BE88-C777ABED3CCB}"/>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40B5B06B-61B9-F61F-3811-9B46158F6189}"/>
                </a:ext>
              </a:extLst>
            </p:cNvPr>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a:extLst>
                <a:ext uri="{FF2B5EF4-FFF2-40B4-BE49-F238E27FC236}">
                  <a16:creationId xmlns:a16="http://schemas.microsoft.com/office/drawing/2014/main" id="{298ACCAE-4F29-8A13-B084-1786ADE44C80}"/>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Freeform 6">
            <a:extLst>
              <a:ext uri="{FF2B5EF4-FFF2-40B4-BE49-F238E27FC236}">
                <a16:creationId xmlns:a16="http://schemas.microsoft.com/office/drawing/2014/main" id="{91864483-E9A9-DF16-54C2-16C06FA0EFCB}"/>
              </a:ext>
            </a:extLst>
          </p:cNvPr>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a:extLst>
              <a:ext uri="{FF2B5EF4-FFF2-40B4-BE49-F238E27FC236}">
                <a16:creationId xmlns:a16="http://schemas.microsoft.com/office/drawing/2014/main" id="{FE372338-D61F-6704-DEF6-3699EFC4E415}"/>
              </a:ext>
            </a:extLst>
          </p:cNvPr>
          <p:cNvSpPr txBox="1"/>
          <p:nvPr/>
        </p:nvSpPr>
        <p:spPr>
          <a:xfrm>
            <a:off x="4512237" y="2014218"/>
            <a:ext cx="9263525" cy="686598"/>
          </a:xfrm>
          <a:prstGeom prst="rect">
            <a:avLst/>
          </a:prstGeom>
        </p:spPr>
        <p:txBody>
          <a:bodyPr lIns="0" tIns="0" rIns="0" bIns="0" rtlCol="0" anchor="t">
            <a:spAutoFit/>
          </a:bodyPr>
          <a:lstStyle/>
          <a:p>
            <a:pPr>
              <a:lnSpc>
                <a:spcPts val="5880"/>
              </a:lnSpc>
            </a:pPr>
            <a:r>
              <a:rPr lang="en-US" sz="3600" dirty="0">
                <a:solidFill>
                  <a:srgbClr val="000000"/>
                </a:solidFill>
                <a:latin typeface="Canva Sans"/>
                <a:ea typeface="Canva Sans"/>
                <a:cs typeface="Canva Sans"/>
                <a:sym typeface="Canva Sans"/>
              </a:rPr>
              <a:t>SUMMARY</a:t>
            </a:r>
          </a:p>
        </p:txBody>
      </p:sp>
      <p:pic>
        <p:nvPicPr>
          <p:cNvPr id="7" name="Picture 6" descr="A person in a white coat&#10;&#10;AI-generated content may be incorrect.">
            <a:extLst>
              <a:ext uri="{FF2B5EF4-FFF2-40B4-BE49-F238E27FC236}">
                <a16:creationId xmlns:a16="http://schemas.microsoft.com/office/drawing/2014/main" id="{3F55E440-ED18-4CC9-7559-1EF8E0B17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526" y="2845477"/>
            <a:ext cx="11233287" cy="5970157"/>
          </a:xfrm>
          <a:prstGeom prst="rect">
            <a:avLst/>
          </a:prstGeom>
        </p:spPr>
      </p:pic>
      <p:sp>
        <p:nvSpPr>
          <p:cNvPr id="5" name="Freeform 5">
            <a:extLst>
              <a:ext uri="{FF2B5EF4-FFF2-40B4-BE49-F238E27FC236}">
                <a16:creationId xmlns:a16="http://schemas.microsoft.com/office/drawing/2014/main" id="{56C695CD-540B-6C0A-BEE2-B62DA8CBD2C4}"/>
              </a:ext>
            </a:extLst>
          </p:cNvPr>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Tree>
    <p:extLst>
      <p:ext uri="{BB962C8B-B14F-4D97-AF65-F5344CB8AC3E}">
        <p14:creationId xmlns:p14="http://schemas.microsoft.com/office/powerpoint/2010/main" val="389030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a:extLst>
            <a:ext uri="{FF2B5EF4-FFF2-40B4-BE49-F238E27FC236}">
              <a16:creationId xmlns:a16="http://schemas.microsoft.com/office/drawing/2014/main" id="{D50B575A-2030-345B-FDD0-0B184D394F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FA500C5-EA78-2CA9-B0F1-F37046ECDAB5}"/>
              </a:ext>
            </a:extLst>
          </p:cNvPr>
          <p:cNvGrpSpPr/>
          <p:nvPr/>
        </p:nvGrpSpPr>
        <p:grpSpPr>
          <a:xfrm>
            <a:off x="1028700" y="1028700"/>
            <a:ext cx="16230600" cy="8229600"/>
            <a:chOff x="0" y="0"/>
            <a:chExt cx="4274726" cy="2167467"/>
          </a:xfrm>
        </p:grpSpPr>
        <p:sp>
          <p:nvSpPr>
            <p:cNvPr id="3" name="Freeform 3">
              <a:extLst>
                <a:ext uri="{FF2B5EF4-FFF2-40B4-BE49-F238E27FC236}">
                  <a16:creationId xmlns:a16="http://schemas.microsoft.com/office/drawing/2014/main" id="{C2237655-C3D2-4F72-CA85-D1AD23972F37}"/>
                </a:ext>
              </a:extLst>
            </p:cNvPr>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a:extLst>
                <a:ext uri="{FF2B5EF4-FFF2-40B4-BE49-F238E27FC236}">
                  <a16:creationId xmlns:a16="http://schemas.microsoft.com/office/drawing/2014/main" id="{940695A7-3CA9-EE51-C9A3-B087A48F7B31}"/>
                </a:ext>
              </a:extLst>
            </p:cNvPr>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a:extLst>
              <a:ext uri="{FF2B5EF4-FFF2-40B4-BE49-F238E27FC236}">
                <a16:creationId xmlns:a16="http://schemas.microsoft.com/office/drawing/2014/main" id="{579D322E-03C6-D5CC-3934-97F5817CCE4B}"/>
              </a:ext>
            </a:extLst>
          </p:cNvPr>
          <p:cNvSpPr/>
          <p:nvPr/>
        </p:nvSpPr>
        <p:spPr>
          <a:xfrm rot="1554809">
            <a:off x="-2138005" y="6899162"/>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a:extLst>
              <a:ext uri="{FF2B5EF4-FFF2-40B4-BE49-F238E27FC236}">
                <a16:creationId xmlns:a16="http://schemas.microsoft.com/office/drawing/2014/main" id="{2F963CF5-F303-3CE7-0A4B-1B8A9237B328}"/>
              </a:ext>
            </a:extLst>
          </p:cNvPr>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 name="TextBox 10">
            <a:extLst>
              <a:ext uri="{FF2B5EF4-FFF2-40B4-BE49-F238E27FC236}">
                <a16:creationId xmlns:a16="http://schemas.microsoft.com/office/drawing/2014/main" id="{832F8398-5FF1-BC37-643C-A8BA1E43FD75}"/>
              </a:ext>
            </a:extLst>
          </p:cNvPr>
          <p:cNvSpPr txBox="1"/>
          <p:nvPr/>
        </p:nvSpPr>
        <p:spPr>
          <a:xfrm>
            <a:off x="4512237" y="2014218"/>
            <a:ext cx="9263525" cy="686598"/>
          </a:xfrm>
          <a:prstGeom prst="rect">
            <a:avLst/>
          </a:prstGeom>
        </p:spPr>
        <p:txBody>
          <a:bodyPr lIns="0" tIns="0" rIns="0" bIns="0" rtlCol="0" anchor="t">
            <a:spAutoFit/>
          </a:bodyPr>
          <a:lstStyle/>
          <a:p>
            <a:pPr algn="ctr">
              <a:lnSpc>
                <a:spcPts val="5880"/>
              </a:lnSpc>
            </a:pPr>
            <a:r>
              <a:rPr lang="en-US" sz="3600" dirty="0">
                <a:solidFill>
                  <a:srgbClr val="000000"/>
                </a:solidFill>
                <a:latin typeface="Canva Sans"/>
                <a:ea typeface="Canva Sans"/>
                <a:cs typeface="Canva Sans"/>
                <a:sym typeface="Canva Sans"/>
              </a:rPr>
              <a:t>CHALLENGES AND SOLUTIONS</a:t>
            </a:r>
          </a:p>
        </p:txBody>
      </p:sp>
      <p:sp>
        <p:nvSpPr>
          <p:cNvPr id="11" name="TextBox 11">
            <a:extLst>
              <a:ext uri="{FF2B5EF4-FFF2-40B4-BE49-F238E27FC236}">
                <a16:creationId xmlns:a16="http://schemas.microsoft.com/office/drawing/2014/main" id="{132674CF-4661-CCB1-47C4-E3F08DDEFDCE}"/>
              </a:ext>
            </a:extLst>
          </p:cNvPr>
          <p:cNvSpPr txBox="1"/>
          <p:nvPr/>
        </p:nvSpPr>
        <p:spPr>
          <a:xfrm>
            <a:off x="1981200" y="2874339"/>
            <a:ext cx="15163800" cy="6537815"/>
          </a:xfrm>
          <a:prstGeom prst="rect">
            <a:avLst/>
          </a:prstGeom>
        </p:spPr>
        <p:txBody>
          <a:bodyPr wrap="square" lIns="0" tIns="0" rIns="0" bIns="0" rtlCol="0" anchor="t">
            <a:spAutoFit/>
          </a:bodyPr>
          <a:lstStyle/>
          <a:p>
            <a:pPr>
              <a:lnSpc>
                <a:spcPct val="150000"/>
              </a:lnSpc>
            </a:pPr>
            <a:r>
              <a:rPr lang="en-US" sz="2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Challenges:</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Lack of robust data</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Integration into care teams </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Lack of collaborative practice agreement</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Staffing challenges</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Emerging new data</a:t>
            </a:r>
          </a:p>
          <a:p>
            <a:pPr marL="571500" indent="-571500">
              <a:lnSpc>
                <a:spcPct val="150000"/>
              </a:lnSpc>
              <a:buFont typeface="Arial" panose="020B0604020202020204" pitchFamily="34" charset="0"/>
              <a:buChar char="•"/>
            </a:pPr>
            <a:r>
              <a:rPr lang="en-US" sz="26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Solutions: </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Standardized protocols</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Patient education</a:t>
            </a:r>
          </a:p>
          <a:p>
            <a:pPr marL="914400" lvl="1" indent="-457200">
              <a:lnSpc>
                <a:spcPct val="150000"/>
              </a:lnSpc>
              <a:buFont typeface="Courier New" panose="02070309020205020404" pitchFamily="49" charset="0"/>
              <a:buChar char="o"/>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Continuous training for pharmacists</a:t>
            </a:r>
          </a:p>
          <a:p>
            <a:pPr>
              <a:lnSpc>
                <a:spcPct val="150000"/>
              </a:lnSpc>
            </a:pPr>
            <a:endPar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endParaRPr>
          </a:p>
        </p:txBody>
      </p:sp>
    </p:spTree>
    <p:extLst>
      <p:ext uri="{BB962C8B-B14F-4D97-AF65-F5344CB8AC3E}">
        <p14:creationId xmlns:p14="http://schemas.microsoft.com/office/powerpoint/2010/main" val="350835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TextBox 10"/>
          <p:cNvSpPr txBox="1"/>
          <p:nvPr/>
        </p:nvSpPr>
        <p:spPr>
          <a:xfrm>
            <a:off x="4512237" y="2014218"/>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CONCLUSION</a:t>
            </a:r>
          </a:p>
        </p:txBody>
      </p:sp>
      <p:sp>
        <p:nvSpPr>
          <p:cNvPr id="11" name="TextBox 11"/>
          <p:cNvSpPr txBox="1"/>
          <p:nvPr/>
        </p:nvSpPr>
        <p:spPr>
          <a:xfrm>
            <a:off x="2743200" y="3314700"/>
            <a:ext cx="11996163" cy="4800994"/>
          </a:xfrm>
          <a:prstGeom prst="rect">
            <a:avLst/>
          </a:prstGeom>
        </p:spPr>
        <p:txBody>
          <a:bodyPr wrap="square" lIns="0" tIns="0" rIns="0" bIns="0" rtlCol="0" anchor="t">
            <a:spAutoFit/>
          </a:bodyPr>
          <a:lstStyle/>
          <a:p>
            <a:pPr>
              <a:lnSpc>
                <a:spcPts val="5354"/>
              </a:lnSpc>
            </a:pPr>
            <a:r>
              <a:rPr lang="en-US" sz="2800" dirty="0">
                <a:solidFill>
                  <a:srgbClr val="000000"/>
                </a:solidFill>
                <a:latin typeface="Canva Sans"/>
                <a:ea typeface="Canva Sans"/>
                <a:cs typeface="Canva Sans"/>
                <a:sym typeface="Canva Sans"/>
              </a:rPr>
              <a:t>Future Directions: </a:t>
            </a:r>
          </a:p>
          <a:p>
            <a:pPr marL="571500" indent="-571500">
              <a:lnSpc>
                <a:spcPts val="5354"/>
              </a:lnSpc>
              <a:buFont typeface="Arial" panose="020B0604020202020204" pitchFamily="34" charset="0"/>
              <a:buChar char="•"/>
            </a:pPr>
            <a:r>
              <a:rPr lang="en-US" sz="2800" dirty="0">
                <a:solidFill>
                  <a:srgbClr val="000000"/>
                </a:solidFill>
                <a:latin typeface="Canva Sans"/>
                <a:ea typeface="Canva Sans"/>
                <a:cs typeface="Canva Sans"/>
                <a:sym typeface="Canva Sans"/>
              </a:rPr>
              <a:t>Need for more robust data </a:t>
            </a:r>
          </a:p>
          <a:p>
            <a:pPr marL="571500" indent="-571500">
              <a:lnSpc>
                <a:spcPts val="5354"/>
              </a:lnSpc>
              <a:buFont typeface="Arial" panose="020B0604020202020204" pitchFamily="34" charset="0"/>
              <a:buChar char="•"/>
            </a:pPr>
            <a:r>
              <a:rPr lang="en-US" sz="2800" dirty="0">
                <a:solidFill>
                  <a:srgbClr val="000000"/>
                </a:solidFill>
                <a:latin typeface="Canva Sans"/>
                <a:ea typeface="Canva Sans"/>
                <a:cs typeface="Canva Sans"/>
                <a:sym typeface="Canva Sans"/>
              </a:rPr>
              <a:t>Expanded roles for pharmacists in outpatient oncology settings</a:t>
            </a:r>
          </a:p>
          <a:p>
            <a:pPr marL="571500" indent="-571500">
              <a:lnSpc>
                <a:spcPts val="5354"/>
              </a:lnSpc>
              <a:buFont typeface="Arial" panose="020B0604020202020204" pitchFamily="34" charset="0"/>
              <a:buChar char="•"/>
            </a:pPr>
            <a:r>
              <a:rPr lang="en-US" sz="2800" dirty="0">
                <a:solidFill>
                  <a:srgbClr val="000000"/>
                </a:solidFill>
                <a:latin typeface="Canva Sans"/>
                <a:ea typeface="Canva Sans"/>
                <a:cs typeface="Canva Sans"/>
                <a:sym typeface="Canva Sans"/>
              </a:rPr>
              <a:t>Develop patient satisfaction survey and provider survey</a:t>
            </a:r>
          </a:p>
          <a:p>
            <a:pPr marL="571500" indent="-571500">
              <a:lnSpc>
                <a:spcPts val="5354"/>
              </a:lnSpc>
              <a:buFont typeface="Arial" panose="020B0604020202020204" pitchFamily="34" charset="0"/>
              <a:buChar char="•"/>
            </a:pPr>
            <a:r>
              <a:rPr lang="en-US" sz="2800" dirty="0">
                <a:solidFill>
                  <a:srgbClr val="000000"/>
                </a:solidFill>
                <a:latin typeface="Canva Sans"/>
                <a:ea typeface="Canva Sans"/>
                <a:cs typeface="Canva Sans"/>
                <a:sym typeface="Canva Sans"/>
              </a:rPr>
              <a:t>Independent patient visits with pharmacist</a:t>
            </a:r>
          </a:p>
          <a:p>
            <a:pPr marL="571500" indent="-571500">
              <a:lnSpc>
                <a:spcPts val="5354"/>
              </a:lnSpc>
              <a:buFont typeface="Arial" panose="020B0604020202020204" pitchFamily="34" charset="0"/>
              <a:buChar char="•"/>
            </a:pPr>
            <a:endParaRPr lang="en-US" sz="3824" dirty="0">
              <a:solidFill>
                <a:srgbClr val="000000"/>
              </a:solidFill>
              <a:latin typeface="Canva Sans"/>
              <a:ea typeface="Canva Sans"/>
              <a:cs typeface="Canva Sans"/>
              <a:sym typeface="Canva Sans"/>
            </a:endParaRPr>
          </a:p>
          <a:p>
            <a:pPr>
              <a:lnSpc>
                <a:spcPts val="5354"/>
              </a:lnSpc>
            </a:pPr>
            <a:endParaRPr lang="en-US" sz="3824" dirty="0">
              <a:solidFill>
                <a:srgbClr val="000000"/>
              </a:solidFill>
              <a:latin typeface="Canva Sans"/>
              <a:ea typeface="Canva Sans"/>
              <a:cs typeface="Canva Sans"/>
              <a:sym typeface="Canva Sans"/>
            </a:endParaRPr>
          </a:p>
        </p:txBody>
      </p:sp>
      <p:sp>
        <p:nvSpPr>
          <p:cNvPr id="13" name="TextBox 12">
            <a:hlinkClick r:id="rId6" action="ppaction://hlinkpres?slideindex=1&amp;slidetitle="/>
            <a:extLst>
              <a:ext uri="{FF2B5EF4-FFF2-40B4-BE49-F238E27FC236}">
                <a16:creationId xmlns:a16="http://schemas.microsoft.com/office/drawing/2014/main" id="{32617488-E55E-8872-9089-5AF8A0D5BB80}"/>
              </a:ext>
            </a:extLst>
          </p:cNvPr>
          <p:cNvSpPr txBox="1"/>
          <p:nvPr/>
        </p:nvSpPr>
        <p:spPr>
          <a:xfrm>
            <a:off x="1905000" y="7526135"/>
            <a:ext cx="10430538" cy="902170"/>
          </a:xfrm>
          <a:prstGeom prst="rect">
            <a:avLst/>
          </a:prstGeom>
          <a:noFill/>
        </p:spPr>
        <p:txBody>
          <a:bodyPr wrap="square">
            <a:spAutoFit/>
          </a:bodyPr>
          <a:lstStyle/>
          <a:p>
            <a:pPr algn="ctr">
              <a:lnSpc>
                <a:spcPts val="7840"/>
              </a:lnSpc>
            </a:pPr>
            <a:r>
              <a:rPr lang="en-US" sz="1800" dirty="0">
                <a:solidFill>
                  <a:srgbClr val="000000"/>
                </a:solidFill>
                <a:latin typeface="Canva Sans"/>
                <a:ea typeface="Canva Sans"/>
                <a:cs typeface="Canva Sans"/>
                <a:sym typeface="Canva Sans"/>
                <a:hlinkClick r:id="rId7"/>
              </a:rPr>
              <a:t>https://www.youtube.com/watch?v=UmEGQdcLYn4</a:t>
            </a:r>
            <a:endParaRPr lang="en-US" sz="1800" dirty="0">
              <a:solidFill>
                <a:srgbClr val="000000"/>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2733841" y="4827117"/>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343401" y="2933700"/>
            <a:ext cx="9220200" cy="4936672"/>
          </a:xfrm>
          <a:prstGeom prst="rect">
            <a:avLst/>
          </a:prstGeom>
        </p:spPr>
        <p:txBody>
          <a:bodyPr wrap="square" lIns="0" tIns="0" rIns="0" bIns="0" rtlCol="0" anchor="t">
            <a:spAutoFit/>
          </a:bodyPr>
          <a:lstStyle/>
          <a:p>
            <a:pPr algn="ctr">
              <a:lnSpc>
                <a:spcPts val="7840"/>
              </a:lnSpc>
            </a:pPr>
            <a:endParaRPr lang="en-US" sz="5600" dirty="0">
              <a:solidFill>
                <a:srgbClr val="000000"/>
              </a:solidFill>
              <a:latin typeface="Safira March"/>
              <a:ea typeface="Open Sans" panose="020B0606030504020204" pitchFamily="34" charset="0"/>
              <a:cs typeface="Open Sans" panose="020B0606030504020204" pitchFamily="34" charset="0"/>
              <a:sym typeface="Safira March"/>
            </a:endParaRPr>
          </a:p>
          <a:p>
            <a:pPr algn="ctr">
              <a:lnSpc>
                <a:spcPts val="7840"/>
              </a:lnSpc>
            </a:pPr>
            <a:endParaRPr lang="en-US" sz="5600" dirty="0">
              <a:solidFill>
                <a:srgbClr val="000000"/>
              </a:solidFill>
              <a:latin typeface="Safira March"/>
              <a:ea typeface="Open Sans" panose="020B0606030504020204" pitchFamily="34" charset="0"/>
              <a:cs typeface="Open Sans" panose="020B0606030504020204" pitchFamily="34" charset="0"/>
              <a:sym typeface="Safira March"/>
            </a:endParaRPr>
          </a:p>
          <a:p>
            <a:pPr algn="ctr">
              <a:lnSpc>
                <a:spcPts val="7840"/>
              </a:lnSpc>
            </a:pPr>
            <a:r>
              <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THANK YOU</a:t>
            </a:r>
          </a:p>
          <a:p>
            <a:pPr algn="ctr">
              <a:lnSpc>
                <a:spcPts val="7840"/>
              </a:lnSpc>
            </a:pPr>
            <a:endPar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endParaRPr>
          </a:p>
          <a:p>
            <a:pPr algn="ctr">
              <a:lnSpc>
                <a:spcPts val="7840"/>
              </a:lnSpc>
            </a:pPr>
            <a:endPar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2733841" y="4827117"/>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343401" y="2933700"/>
            <a:ext cx="9220200" cy="1935851"/>
          </a:xfrm>
          <a:prstGeom prst="rect">
            <a:avLst/>
          </a:prstGeom>
        </p:spPr>
        <p:txBody>
          <a:bodyPr wrap="square" lIns="0" tIns="0" rIns="0" bIns="0" rtlCol="0" anchor="t">
            <a:spAutoFit/>
          </a:bodyPr>
          <a:lstStyle/>
          <a:p>
            <a:pPr algn="ctr">
              <a:lnSpc>
                <a:spcPts val="7840"/>
              </a:lnSpc>
            </a:pPr>
            <a:r>
              <a:rPr lang="en-US" sz="5600" dirty="0">
                <a:solidFill>
                  <a:srgbClr val="000000"/>
                </a:solidFill>
                <a:latin typeface="Safira March"/>
                <a:ea typeface="Safira March"/>
                <a:cs typeface="Safira March"/>
                <a:sym typeface="Safira March"/>
              </a:rPr>
              <a:t> </a:t>
            </a:r>
          </a:p>
          <a:p>
            <a:pPr algn="ctr">
              <a:lnSpc>
                <a:spcPts val="7840"/>
              </a:lnSpc>
            </a:pPr>
            <a:r>
              <a:rPr lang="en-US" sz="5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a:t>
            </a:r>
          </a:p>
        </p:txBody>
      </p:sp>
    </p:spTree>
    <p:extLst>
      <p:ext uri="{BB962C8B-B14F-4D97-AF65-F5344CB8AC3E}">
        <p14:creationId xmlns:p14="http://schemas.microsoft.com/office/powerpoint/2010/main" val="100455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95636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4406896" y="6449772"/>
            <a:ext cx="10298729" cy="11882470"/>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57400" y="1485900"/>
            <a:ext cx="13335000" cy="6408677"/>
          </a:xfrm>
          <a:prstGeom prst="rect">
            <a:avLst/>
          </a:prstGeom>
        </p:spPr>
        <p:txBody>
          <a:bodyPr wrap="square" lIns="0" tIns="0" rIns="0" bIns="0" rtlCol="0" anchor="t">
            <a:spAutoFit/>
          </a:bodyPr>
          <a:lstStyle/>
          <a:p>
            <a:pPr algn="ctr">
              <a:lnSpc>
                <a:spcPts val="7840"/>
              </a:lnSpc>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endPar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endParaRPr>
          </a:p>
          <a:p>
            <a:pPr marL="514350" indent="-514350">
              <a:lnSpc>
                <a:spcPct val="200000"/>
              </a:lnSpc>
              <a:buAutoNum type="arabi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What does a pharmacist in oncology clinic do? </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Dual signature of oncology orders</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 Obtain consent from patients for their treatment</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Work with scheduling department to arrange for procedures</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Reviews treatment plan to assure appropriateness of oncology therapy and supportive care</a:t>
            </a:r>
          </a:p>
        </p:txBody>
      </p:sp>
    </p:spTree>
    <p:extLst>
      <p:ext uri="{BB962C8B-B14F-4D97-AF65-F5344CB8AC3E}">
        <p14:creationId xmlns:p14="http://schemas.microsoft.com/office/powerpoint/2010/main" val="2371174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4001861" y="6386329"/>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57400" y="1485900"/>
            <a:ext cx="13258800" cy="7396384"/>
          </a:xfrm>
          <a:prstGeom prst="rect">
            <a:avLst/>
          </a:prstGeom>
        </p:spPr>
        <p:txBody>
          <a:bodyPr wrap="square" lIns="0" tIns="0" rIns="0" bIns="0" rtlCol="0" anchor="t">
            <a:spAutoFit/>
          </a:bodyPr>
          <a:lstStyle/>
          <a:p>
            <a:pPr algn="ctr">
              <a:lnSpc>
                <a:spcPts val="7840"/>
              </a:lnSpc>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p>
          <a:p>
            <a:pPr marL="514350" indent="-514350">
              <a:lnSpc>
                <a:spcPct val="200000"/>
              </a:lnSpc>
              <a:buAutoNum type="arabi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What does a pharmacist in oncology clinic do? </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Dual signature of oncology orders</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 Obtain consent from patients for their treatment</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Work with scheduling department to arrange for procedures</a:t>
            </a:r>
          </a:p>
          <a:p>
            <a:pPr marL="971550" lvl="1" indent="-514350">
              <a:lnSpc>
                <a:spcPct val="200000"/>
              </a:lnSpc>
              <a:buAutoNum type="alphaUcPeriod"/>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Reviews treatment plan to assure appropriateness of oncology therapy and supportive care</a:t>
            </a:r>
          </a:p>
          <a:p>
            <a:pPr algn="ctr">
              <a:lnSpc>
                <a:spcPts val="7840"/>
              </a:lnSpc>
            </a:pPr>
            <a:endPar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endParaRPr>
          </a:p>
        </p:txBody>
      </p:sp>
    </p:spTree>
    <p:extLst>
      <p:ext uri="{BB962C8B-B14F-4D97-AF65-F5344CB8AC3E}">
        <p14:creationId xmlns:p14="http://schemas.microsoft.com/office/powerpoint/2010/main" val="8760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512237" y="2065993"/>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OBJECTIVES</a:t>
            </a:r>
          </a:p>
        </p:txBody>
      </p:sp>
      <p:sp>
        <p:nvSpPr>
          <p:cNvPr id="8" name="TextBox 8"/>
          <p:cNvSpPr txBox="1"/>
          <p:nvPr/>
        </p:nvSpPr>
        <p:spPr>
          <a:xfrm>
            <a:off x="2041879" y="3302503"/>
            <a:ext cx="15053107" cy="3814827"/>
          </a:xfrm>
          <a:prstGeom prst="rect">
            <a:avLst/>
          </a:prstGeom>
        </p:spPr>
        <p:txBody>
          <a:bodyPr lIns="0" tIns="0" rIns="0" bIns="0" rtlCol="0" anchor="t">
            <a:spAutoFit/>
          </a:bodyPr>
          <a:lstStyle/>
          <a:p>
            <a:pPr marL="669285" lvl="1" indent="-334642" algn="just">
              <a:lnSpc>
                <a:spcPts val="4339"/>
              </a:lnSpc>
              <a:buFont typeface="Arial"/>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Define the potential roles and responsibilities of a pharmacist in outpatient oncology clinics</a:t>
            </a:r>
          </a:p>
          <a:p>
            <a:pPr marL="669285" lvl="1" indent="-334642" algn="just">
              <a:lnSpc>
                <a:spcPts val="4339"/>
              </a:lnSpc>
              <a:buFont typeface="Arial"/>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Summarize the clinical impact of this model</a:t>
            </a:r>
          </a:p>
          <a:p>
            <a:pPr marL="669285" lvl="1" indent="-334642" algn="just">
              <a:lnSpc>
                <a:spcPts val="4339"/>
              </a:lnSpc>
              <a:buFont typeface="Arial"/>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Evaluate cost and efficiency of multidisciplinary approach</a:t>
            </a:r>
          </a:p>
          <a:p>
            <a:pPr marL="669285" lvl="1" indent="-334642" algn="just">
              <a:lnSpc>
                <a:spcPts val="4339"/>
              </a:lnSpc>
              <a:buFont typeface="Arial"/>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Design humanistic outcomes</a:t>
            </a:r>
          </a:p>
          <a:p>
            <a:pPr marL="669285" lvl="1" indent="-334642" algn="just">
              <a:lnSpc>
                <a:spcPts val="4339"/>
              </a:lnSpc>
              <a:buFont typeface="Arial"/>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Demonstrate patient and provider satisfaction</a:t>
            </a:r>
          </a:p>
          <a:p>
            <a:pPr algn="just">
              <a:lnSpc>
                <a:spcPts val="4339"/>
              </a:lnSpc>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4001861" y="6251257"/>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57400" y="1485900"/>
            <a:ext cx="11506201" cy="6408677"/>
          </a:xfrm>
          <a:prstGeom prst="rect">
            <a:avLst/>
          </a:prstGeom>
        </p:spPr>
        <p:txBody>
          <a:bodyPr wrap="square" lIns="0" tIns="0" rIns="0" bIns="0" rtlCol="0" anchor="t">
            <a:spAutoFit/>
          </a:bodyPr>
          <a:lstStyle/>
          <a:p>
            <a:pPr algn="ctr">
              <a:lnSpc>
                <a:spcPts val="7840"/>
              </a:lnSpc>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p>
          <a:p>
            <a:pPr>
              <a:lnSpc>
                <a:spcPct val="200000"/>
              </a:lnSpc>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2. Which one of the following is </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NOT </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a challenge for clinic embedded pharmacist? </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Schedule integration within clinic</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Lack of standard protocols</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Pharmacist Staff overflow</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Lack of continuous training of pharmacist</a:t>
            </a:r>
          </a:p>
        </p:txBody>
      </p:sp>
    </p:spTree>
    <p:extLst>
      <p:ext uri="{BB962C8B-B14F-4D97-AF65-F5344CB8AC3E}">
        <p14:creationId xmlns:p14="http://schemas.microsoft.com/office/powerpoint/2010/main" val="74076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9602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4464731" y="6726738"/>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57400" y="1485900"/>
            <a:ext cx="11506201" cy="6408742"/>
          </a:xfrm>
          <a:prstGeom prst="rect">
            <a:avLst/>
          </a:prstGeom>
        </p:spPr>
        <p:txBody>
          <a:bodyPr wrap="square" lIns="0" tIns="0" rIns="0" bIns="0" rtlCol="0" anchor="t">
            <a:spAutoFit/>
          </a:bodyPr>
          <a:lstStyle/>
          <a:p>
            <a:pPr algn="ctr">
              <a:lnSpc>
                <a:spcPts val="7840"/>
              </a:lnSpc>
            </a:pP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p>
          <a:p>
            <a:pPr>
              <a:lnSpc>
                <a:spcPct val="200000"/>
              </a:lnSpc>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2. Which one of the following is </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NOT </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a challenge for clinic embedded pharmacist? </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Schedule integration within clinic</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Lack of standard protocols</a:t>
            </a:r>
          </a:p>
          <a:p>
            <a:pPr marL="971550" lvl="1" indent="-514350">
              <a:lnSpc>
                <a:spcPct val="200000"/>
              </a:lnSpc>
              <a:buAutoNum type="alphaUcPeriod"/>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Pharmacist Staff overflow</a:t>
            </a:r>
          </a:p>
          <a:p>
            <a:pPr marL="971550" lvl="1" indent="-514350">
              <a:lnSpc>
                <a:spcPct val="200000"/>
              </a:lnSpc>
              <a:buAutoNum type="alphaUcPeriod"/>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Lack of continuous training of pharmacists</a:t>
            </a:r>
            <a:endPar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endParaRPr>
          </a:p>
        </p:txBody>
      </p:sp>
    </p:spTree>
    <p:extLst>
      <p:ext uri="{BB962C8B-B14F-4D97-AF65-F5344CB8AC3E}">
        <p14:creationId xmlns:p14="http://schemas.microsoft.com/office/powerpoint/2010/main" val="41871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3011260" y="7641139"/>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2057400" y="1485900"/>
            <a:ext cx="13866311" cy="7332007"/>
          </a:xfrm>
          <a:prstGeom prst="rect">
            <a:avLst/>
          </a:prstGeom>
        </p:spPr>
        <p:txBody>
          <a:bodyPr wrap="square" lIns="0" tIns="0" rIns="0" bIns="0" rtlCol="0" anchor="t">
            <a:spAutoFit/>
          </a:bodyPr>
          <a:lstStyle/>
          <a:p>
            <a:pPr algn="ctr">
              <a:lnSpc>
                <a:spcPts val="7840"/>
              </a:lnSpc>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p>
          <a:p>
            <a:pPr>
              <a:lnSpc>
                <a:spcPct val="200000"/>
              </a:lnSpc>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3</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 How does a pharmacist assist with preventing care fragmentation? </a:t>
            </a:r>
          </a:p>
          <a:p>
            <a:pPr marL="322184" lvl="1" algn="just">
              <a:lnSpc>
                <a:spcPct val="200000"/>
              </a:lnSpc>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A.  Follow up on </a:t>
            </a:r>
            <a:r>
              <a:rPr lang="en-US" sz="3000" dirty="0">
                <a:solidFill>
                  <a:srgbClr val="000000"/>
                </a:solidFill>
                <a:latin typeface="Open Sans"/>
                <a:ea typeface="Open Sans"/>
                <a:cs typeface="Open Sans"/>
                <a:sym typeface="Open Sans"/>
              </a:rPr>
              <a:t>patients on oral oncolytic agents</a:t>
            </a:r>
          </a:p>
          <a:p>
            <a:pPr marL="322184" lvl="1" algn="just">
              <a:lnSpc>
                <a:spcPct val="200000"/>
              </a:lnSpc>
            </a:pPr>
            <a:r>
              <a:rPr lang="en-US" sz="3000" dirty="0">
                <a:solidFill>
                  <a:srgbClr val="000000"/>
                </a:solidFill>
                <a:latin typeface="Open Sans"/>
                <a:ea typeface="Open Sans"/>
                <a:cs typeface="Open Sans"/>
                <a:sym typeface="Open Sans"/>
              </a:rPr>
              <a:t>B. Coordinate with infusion room and retail pharmacy for patients receiving oral and IV oncolytic agents</a:t>
            </a:r>
          </a:p>
          <a:p>
            <a:pPr marL="322184" lvl="1" algn="just">
              <a:lnSpc>
                <a:spcPct val="200000"/>
              </a:lnSpc>
            </a:pPr>
            <a:r>
              <a:rPr lang="en-US" sz="3000" dirty="0">
                <a:solidFill>
                  <a:srgbClr val="000000"/>
                </a:solidFill>
                <a:latin typeface="Open Sans"/>
                <a:ea typeface="Open Sans"/>
                <a:cs typeface="Open Sans"/>
                <a:sym typeface="Open Sans"/>
              </a:rPr>
              <a:t>C. Communicate with staff members at remote sites within the institution and outside the institution </a:t>
            </a:r>
          </a:p>
          <a:p>
            <a:pPr marL="322184" lvl="1" algn="just">
              <a:lnSpc>
                <a:spcPct val="200000"/>
              </a:lnSpc>
            </a:pPr>
            <a:r>
              <a:rPr lang="en-US" sz="3000" dirty="0">
                <a:solidFill>
                  <a:srgbClr val="000000"/>
                </a:solidFill>
                <a:latin typeface="Open Sans"/>
                <a:ea typeface="Open Sans"/>
                <a:cs typeface="Open Sans"/>
                <a:sym typeface="Open Sans"/>
              </a:rPr>
              <a:t>D. All of the above </a:t>
            </a:r>
          </a:p>
        </p:txBody>
      </p:sp>
    </p:spTree>
    <p:extLst>
      <p:ext uri="{BB962C8B-B14F-4D97-AF65-F5344CB8AC3E}">
        <p14:creationId xmlns:p14="http://schemas.microsoft.com/office/powerpoint/2010/main" val="216055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2371" y="884039"/>
            <a:ext cx="16230600" cy="8374261"/>
            <a:chOff x="0" y="-38100"/>
            <a:chExt cx="4274726" cy="22055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706025">
            <a:off x="-4464730" y="7793538"/>
            <a:ext cx="13044260" cy="12166737"/>
          </a:xfrm>
          <a:custGeom>
            <a:avLst/>
            <a:gdLst/>
            <a:ahLst/>
            <a:cxnLst/>
            <a:rect l="l" t="t" r="r" b="b"/>
            <a:pathLst>
              <a:path w="13044260" h="12166737">
                <a:moveTo>
                  <a:pt x="0" y="0"/>
                </a:moveTo>
                <a:lnTo>
                  <a:pt x="13044260" y="0"/>
                </a:lnTo>
                <a:lnTo>
                  <a:pt x="13044260" y="12166737"/>
                </a:lnTo>
                <a:lnTo>
                  <a:pt x="0" y="12166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1413959" y="-5843869"/>
            <a:ext cx="8866190" cy="9468746"/>
          </a:xfrm>
          <a:custGeom>
            <a:avLst/>
            <a:gdLst/>
            <a:ahLst/>
            <a:cxnLst/>
            <a:rect l="l" t="t" r="r" b="b"/>
            <a:pathLst>
              <a:path w="8866190" h="9468746">
                <a:moveTo>
                  <a:pt x="0" y="0"/>
                </a:moveTo>
                <a:lnTo>
                  <a:pt x="8866189" y="0"/>
                </a:lnTo>
                <a:lnTo>
                  <a:pt x="8866189" y="9468747"/>
                </a:lnTo>
                <a:lnTo>
                  <a:pt x="0" y="94687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1524000" y="1485900"/>
            <a:ext cx="14630400" cy="7332072"/>
          </a:xfrm>
          <a:prstGeom prst="rect">
            <a:avLst/>
          </a:prstGeom>
        </p:spPr>
        <p:txBody>
          <a:bodyPr wrap="square" lIns="0" tIns="0" rIns="0" bIns="0" rtlCol="0" anchor="t">
            <a:spAutoFit/>
          </a:bodyPr>
          <a:lstStyle/>
          <a:p>
            <a:pPr algn="ctr">
              <a:lnSpc>
                <a:spcPts val="7840"/>
              </a:lnSpc>
            </a:pPr>
            <a:r>
              <a:rPr lang="en-US" sz="3200" b="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QUESTIONS </a:t>
            </a:r>
          </a:p>
          <a:p>
            <a:pPr>
              <a:lnSpc>
                <a:spcPct val="200000"/>
              </a:lnSpc>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3. </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How does a pharmacist assist with preventing care fragmentation? </a:t>
            </a:r>
          </a:p>
          <a:p>
            <a:pPr marL="322184" lvl="1" algn="just">
              <a:lnSpc>
                <a:spcPct val="200000"/>
              </a:lnSpc>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Safira March"/>
              </a:rPr>
              <a:t>A.  Follow up on </a:t>
            </a:r>
            <a:r>
              <a:rPr lang="en-US" sz="3000" dirty="0">
                <a:solidFill>
                  <a:srgbClr val="000000"/>
                </a:solidFill>
                <a:latin typeface="Open Sans"/>
                <a:ea typeface="Open Sans"/>
                <a:cs typeface="Open Sans"/>
                <a:sym typeface="Open Sans"/>
              </a:rPr>
              <a:t>patients on oral oncolytic agents</a:t>
            </a:r>
          </a:p>
          <a:p>
            <a:pPr marL="322184" lvl="1" algn="just">
              <a:lnSpc>
                <a:spcPct val="200000"/>
              </a:lnSpc>
            </a:pPr>
            <a:r>
              <a:rPr lang="en-US" sz="3000" dirty="0">
                <a:solidFill>
                  <a:srgbClr val="000000"/>
                </a:solidFill>
                <a:latin typeface="Open Sans"/>
                <a:ea typeface="Open Sans"/>
                <a:cs typeface="Open Sans"/>
                <a:sym typeface="Open Sans"/>
              </a:rPr>
              <a:t>B. Coordinate with infusion room and retail pharmacy for patients receiving oral and IV oncolytic agents</a:t>
            </a:r>
          </a:p>
          <a:p>
            <a:pPr marL="322184" lvl="1" algn="just">
              <a:lnSpc>
                <a:spcPct val="200000"/>
              </a:lnSpc>
            </a:pPr>
            <a:r>
              <a:rPr lang="en-US" sz="3000" dirty="0">
                <a:solidFill>
                  <a:srgbClr val="000000"/>
                </a:solidFill>
                <a:latin typeface="Open Sans"/>
                <a:ea typeface="Open Sans"/>
                <a:cs typeface="Open Sans"/>
                <a:sym typeface="Open Sans"/>
              </a:rPr>
              <a:t>C. Communicate with staff members at remote sites within the institution and outside the institution </a:t>
            </a:r>
          </a:p>
          <a:p>
            <a:pPr marL="322184" lvl="1" algn="just">
              <a:lnSpc>
                <a:spcPct val="200000"/>
              </a:lnSpc>
            </a:pPr>
            <a:r>
              <a:rPr lang="en-US" sz="3000" b="1" dirty="0">
                <a:solidFill>
                  <a:srgbClr val="000000"/>
                </a:solidFill>
                <a:latin typeface="Open Sans"/>
                <a:ea typeface="Open Sans"/>
                <a:cs typeface="Open Sans"/>
                <a:sym typeface="Open Sans"/>
              </a:rPr>
              <a:t>D. All of the above</a:t>
            </a:r>
          </a:p>
        </p:txBody>
      </p:sp>
    </p:spTree>
    <p:extLst>
      <p:ext uri="{BB962C8B-B14F-4D97-AF65-F5344CB8AC3E}">
        <p14:creationId xmlns:p14="http://schemas.microsoft.com/office/powerpoint/2010/main" val="126610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228600" y="99605"/>
            <a:ext cx="16230600" cy="10687996"/>
            <a:chOff x="-210726" y="-244700"/>
            <a:chExt cx="4274726" cy="2814946"/>
          </a:xfrm>
        </p:grpSpPr>
        <p:sp>
          <p:nvSpPr>
            <p:cNvPr id="3" name="Freeform 3"/>
            <p:cNvSpPr/>
            <p:nvPr/>
          </p:nvSpPr>
          <p:spPr>
            <a:xfrm>
              <a:off x="-210726" y="-244700"/>
              <a:ext cx="4274726" cy="2814946"/>
            </a:xfrm>
            <a:custGeom>
              <a:avLst/>
              <a:gdLst/>
              <a:ahLst/>
              <a:cxnLst/>
              <a:rect l="l" t="t" r="r" b="b"/>
              <a:pathLst>
                <a:path w="4274726" h="2814946">
                  <a:moveTo>
                    <a:pt x="24327" y="0"/>
                  </a:moveTo>
                  <a:lnTo>
                    <a:pt x="4250399" y="0"/>
                  </a:lnTo>
                  <a:cubicBezTo>
                    <a:pt x="4263834" y="0"/>
                    <a:pt x="4274726" y="10891"/>
                    <a:pt x="4274726" y="24327"/>
                  </a:cubicBezTo>
                  <a:lnTo>
                    <a:pt x="4274726" y="2790619"/>
                  </a:lnTo>
                  <a:cubicBezTo>
                    <a:pt x="4274726" y="2804054"/>
                    <a:pt x="4263834" y="2814946"/>
                    <a:pt x="4250399" y="2814946"/>
                  </a:cubicBezTo>
                  <a:lnTo>
                    <a:pt x="24327" y="2814946"/>
                  </a:lnTo>
                  <a:cubicBezTo>
                    <a:pt x="10891" y="2814946"/>
                    <a:pt x="0" y="2804054"/>
                    <a:pt x="0" y="2790619"/>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50173" y="321106"/>
              <a:ext cx="3793067" cy="2117295"/>
            </a:xfrm>
            <a:prstGeom prst="rect">
              <a:avLst/>
            </a:prstGeom>
          </p:spPr>
          <p:txBody>
            <a:bodyPr lIns="50800" tIns="50800" rIns="50800" bIns="50800" rtlCol="0" anchor="ctr"/>
            <a:lstStyle/>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The Impact of an Embedded Oncology Pharmacist in an Outpatient Oncology Center in the Treatment of Hematologic Malignancies: https://doi.org/10.6004/jadpro.2022.13.7.3</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Effect of Embedded Clinical Pharmacists on Health Utilization Outcomes in a Large Community Oncology Practice</a:t>
              </a:r>
            </a:p>
            <a:p>
              <a:pPr algn="just">
                <a:lnSpc>
                  <a:spcPts val="2659"/>
                </a:lnSpc>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2" tooltip="https://jhoponline.com/issue-archive/2025-issues/march-2025-vol-15-special-feature"/>
                </a:rPr>
                <a:t>JHOP - March 2025 Vol 15 Special Feature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3" tooltip="https://jhoponline.com/issue-archive/2025-issues/march-2025-vol-15-special-feature/4201:hopa-abstracts"/>
                </a:rPr>
                <a:t>HOPA Abstracts</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Mark Wagner, PharmD, BCOP, and Colton Zwart, PharmD, BCOP,        Cowell Family Cancer Center, Munson Healthcare, Traverse City, MI</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Evaluating the Impact of Interactive Ambulatory Care Discussions at an Oncology Center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2" tooltip="https://jhoponline.com/issue-archive/2025-issues/march-2025-vol-15-special-feature"/>
                </a:rPr>
                <a:t>JHOP - March 2025 Vol 15 Special Feature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3" tooltip="https://jhoponline.com/issue-archive/2025-issues/march-2025-vol-15-special-feature/4201:hopa-abstracts"/>
                </a:rPr>
                <a:t>HOPA Abstracts</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Abigail Shockley, PharmD, BCOP, Division of Pharmacy, University of Texas MD Anderson Cancer Center, Houston, TX</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Evaluation of a Decentralized Infusion Pharmacist in an Oncology Infusion Clinic of an Academic Medical Center</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2" tooltip="https://jhoponline.com/issue-archive/2025-issues/march-2025-vol-15-special-feature"/>
                </a:rPr>
                <a:t>JHOP - March 2025 Vol 15 Special Feature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3" tooltip="https://jhoponline.com/issue-archive/2025-issues/march-2025-vol-15-special-feature/4201:hopa-abstracts"/>
                </a:rPr>
                <a:t>HOPA Abstracts</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Sarah Castelo, PharmD, BCOP, Vanderbilt University Medical Center, Nashville, TN</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Evaluation of Services Provided by Pharmacists in Addition to Accredited Patient Management Program Responsibilities in a Health-System Specialty Pharmacy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2" tooltip="https://jhoponline.com/issue-archive/2025-issues/march-2025-vol-15-special-feature"/>
                </a:rPr>
                <a:t>JHOP - March 2025 Vol 15 Special Feature</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3" tooltip="https://jhoponline.com/issue-archive/2025-issues/march-2025-vol-15-special-feature/4201:hopa-abstracts"/>
                </a:rPr>
                <a:t>HOPA Abstracts</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Jeremiah Moore, PharmD, BCOP, James P. Wilmot Cancer Institute, University of Rochester Specialty Pharmacy, Rochester, NY</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Justin Gatwood, Katie Gatwood, Ezra Gabre, Maurice Alexander, Impact of clinical pharmacists in outpatient oncology practices: A review, </a:t>
              </a:r>
              <a:r>
                <a:rPr lang="en-US" i="1"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Italics"/>
                </a:rPr>
                <a:t>American Journal of Health-System Pharmacy</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Volume 74, Issue 19, 1 October 2017, Pages 1549–1557, </a:t>
              </a:r>
              <a:r>
                <a:rPr lang="en-US" u="sng"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4" tooltip="https://doi.org/10.2146/ajhp160475"/>
                </a:rPr>
                <a:t>https://doi.org/10.2146/ajhp160475</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Impact of Pharmacist-Led Oral Chemotherapy Telehealth Clinic at a Community Cancer Center Using the TAMER Model:</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5" tooltip="https://jhoponline.com/issue-archive/2023-issues/august-2023-vol-13-no-4"/>
                </a:rPr>
                <a:t> JHOP - August 2023 Vol 13, No 4</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 </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6" tooltip="https://jhoponline.com/issue-archive/2023-issues/august-2023-vol-13-no-4/3322:practical-issues-for-pharmacists"/>
                </a:rPr>
                <a:t>Practical Issues in Pharmacy Management</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Diana Tamer, PharmD, BCOP; Timothy Schieber, PharmD, MBA; Jake Wodtke, PharmD; Samira Zantout, PharmD, BCPS</a:t>
              </a:r>
            </a:p>
            <a:p>
              <a:pPr marL="410209" lvl="1" indent="-205105" algn="just">
                <a:lnSpc>
                  <a:spcPts val="2659"/>
                </a:lnSpc>
                <a:buFont typeface="Arial"/>
                <a:buChar char="•"/>
              </a:pP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Optimizing the Role of Oncology Pharmacists in Outpatient Care for Advanced Therapies: AJMC</a:t>
              </a:r>
              <a:r>
                <a:rPr lang="en-US"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hlinkClick r:id="rId7" tooltip="https://www.ajmc.com/authors/skylar-jeremias"/>
                </a:rPr>
                <a:t> November 2024: Skylar Jeremias</a:t>
              </a:r>
            </a:p>
          </p:txBody>
        </p:sp>
      </p:grpSp>
      <p:sp>
        <p:nvSpPr>
          <p:cNvPr id="5" name="Freeform 5"/>
          <p:cNvSpPr/>
          <p:nvPr/>
        </p:nvSpPr>
        <p:spPr>
          <a:xfrm rot="-706025">
            <a:off x="-1887118" y="10348586"/>
            <a:ext cx="7601636" cy="7090253"/>
          </a:xfrm>
          <a:custGeom>
            <a:avLst/>
            <a:gdLst/>
            <a:ahLst/>
            <a:cxnLst/>
            <a:rect l="l" t="t" r="r" b="b"/>
            <a:pathLst>
              <a:path w="7601636" h="7090253">
                <a:moveTo>
                  <a:pt x="0" y="0"/>
                </a:moveTo>
                <a:lnTo>
                  <a:pt x="7601636" y="0"/>
                </a:lnTo>
                <a:lnTo>
                  <a:pt x="7601636" y="7090253"/>
                </a:lnTo>
                <a:lnTo>
                  <a:pt x="0" y="70902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6" name="Freeform 6"/>
          <p:cNvSpPr/>
          <p:nvPr/>
        </p:nvSpPr>
        <p:spPr>
          <a:xfrm>
            <a:off x="11916655" y="-7393125"/>
            <a:ext cx="8866190" cy="9468746"/>
          </a:xfrm>
          <a:custGeom>
            <a:avLst/>
            <a:gdLst/>
            <a:ahLst/>
            <a:cxnLst/>
            <a:rect l="l" t="t" r="r" b="b"/>
            <a:pathLst>
              <a:path w="8866190" h="9468746">
                <a:moveTo>
                  <a:pt x="0" y="0"/>
                </a:moveTo>
                <a:lnTo>
                  <a:pt x="8866190" y="0"/>
                </a:lnTo>
                <a:lnTo>
                  <a:pt x="8866190" y="9468747"/>
                </a:lnTo>
                <a:lnTo>
                  <a:pt x="0" y="94687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7" name="TextBox 7"/>
          <p:cNvSpPr txBox="1"/>
          <p:nvPr/>
        </p:nvSpPr>
        <p:spPr>
          <a:xfrm>
            <a:off x="2653130" y="1429045"/>
            <a:ext cx="9263525" cy="962660"/>
          </a:xfrm>
          <a:prstGeom prst="rect">
            <a:avLst/>
          </a:prstGeom>
        </p:spPr>
        <p:txBody>
          <a:bodyPr lIns="0" tIns="0" rIns="0" bIns="0" rtlCol="0" anchor="t">
            <a:spAutoFit/>
          </a:bodyPr>
          <a:lstStyle/>
          <a:p>
            <a:pPr algn="ctr">
              <a:lnSpc>
                <a:spcPts val="7840"/>
              </a:lnSpc>
            </a:pPr>
            <a:r>
              <a:rPr lang="en-US" sz="5600" dirty="0">
                <a:solidFill>
                  <a:srgbClr val="000000"/>
                </a:solidFill>
                <a:latin typeface="Canva Sans"/>
                <a:ea typeface="Canva Sans"/>
                <a:cs typeface="Canva Sans"/>
                <a:sym typeface="Canva Sans"/>
              </a:rPr>
              <a:t>REFERENCES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307566" y="1154837"/>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pPr>
              <a:endParaRPr dirty="0"/>
            </a:p>
            <a:p>
              <a:pPr algn="ctr">
                <a:lnSpc>
                  <a:spcPts val="2659"/>
                </a:lnSpc>
              </a:pPr>
              <a:endParaRPr dirty="0"/>
            </a:p>
            <a:p>
              <a:pPr algn="ctr">
                <a:lnSpc>
                  <a:spcPts val="2659"/>
                </a:lnSpc>
              </a:pPr>
              <a:endParaRPr dirty="0"/>
            </a:p>
            <a:p>
              <a:pPr algn="ctr">
                <a:lnSpc>
                  <a:spcPts val="2659"/>
                </a:lnSpc>
              </a:pPr>
              <a:endParaRPr dirty="0"/>
            </a:p>
            <a:p>
              <a:pPr algn="ctr">
                <a:lnSpc>
                  <a:spcPts val="2659"/>
                </a:lnSpc>
                <a:spcBef>
                  <a:spcPct val="0"/>
                </a:spcBef>
              </a:pPr>
              <a:endParaRPr dirty="0"/>
            </a:p>
            <a:p>
              <a:pPr algn="ctr">
                <a:lnSpc>
                  <a:spcPts val="2659"/>
                </a:lnSpc>
                <a:spcBef>
                  <a:spcPct val="0"/>
                </a:spcBef>
              </a:pPr>
              <a:endParaRPr dirty="0"/>
            </a:p>
            <a:p>
              <a:pPr algn="ctr">
                <a:lnSpc>
                  <a:spcPts val="2659"/>
                </a:lnSpc>
                <a:spcBef>
                  <a:spcPct val="0"/>
                </a:spcBef>
              </a:pPr>
              <a:endParaRPr dirty="0"/>
            </a:p>
          </p:txBody>
        </p:sp>
      </p:grpSp>
      <p:sp>
        <p:nvSpPr>
          <p:cNvPr id="5" name="Freeform 5"/>
          <p:cNvSpPr/>
          <p:nvPr/>
        </p:nvSpPr>
        <p:spPr>
          <a:xfrm rot="1554809">
            <a:off x="-1065404" y="6851776"/>
            <a:ext cx="5430656" cy="5065321"/>
          </a:xfrm>
          <a:custGeom>
            <a:avLst/>
            <a:gdLst/>
            <a:ahLst/>
            <a:cxnLst/>
            <a:rect l="l" t="t" r="r" b="b"/>
            <a:pathLst>
              <a:path w="5430656" h="5065321">
                <a:moveTo>
                  <a:pt x="0" y="0"/>
                </a:moveTo>
                <a:lnTo>
                  <a:pt x="5430656" y="0"/>
                </a:lnTo>
                <a:lnTo>
                  <a:pt x="5430656" y="5065321"/>
                </a:lnTo>
                <a:lnTo>
                  <a:pt x="0" y="5065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15081122" y="-1028700"/>
            <a:ext cx="3852949" cy="4114800"/>
          </a:xfrm>
          <a:custGeom>
            <a:avLst/>
            <a:gdLst/>
            <a:ahLst/>
            <a:cxnLst/>
            <a:rect l="l" t="t" r="r" b="b"/>
            <a:pathLst>
              <a:path w="3852949" h="4114800">
                <a:moveTo>
                  <a:pt x="0" y="0"/>
                </a:moveTo>
                <a:lnTo>
                  <a:pt x="3852949" y="0"/>
                </a:lnTo>
                <a:lnTo>
                  <a:pt x="385294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Freeform 7"/>
          <p:cNvSpPr/>
          <p:nvPr/>
        </p:nvSpPr>
        <p:spPr>
          <a:xfrm>
            <a:off x="4048607" y="3086100"/>
            <a:ext cx="9927413" cy="5332755"/>
          </a:xfrm>
          <a:custGeom>
            <a:avLst/>
            <a:gdLst/>
            <a:ahLst/>
            <a:cxnLst/>
            <a:rect l="l" t="t" r="r" b="b"/>
            <a:pathLst>
              <a:path w="9927413" h="5332755">
                <a:moveTo>
                  <a:pt x="0" y="0"/>
                </a:moveTo>
                <a:lnTo>
                  <a:pt x="9927413" y="0"/>
                </a:lnTo>
                <a:lnTo>
                  <a:pt x="9927413" y="5332755"/>
                </a:lnTo>
                <a:lnTo>
                  <a:pt x="0" y="5332755"/>
                </a:lnTo>
                <a:lnTo>
                  <a:pt x="0" y="0"/>
                </a:lnTo>
                <a:close/>
              </a:path>
            </a:pathLst>
          </a:custGeom>
          <a:blipFill>
            <a:blip r:embed="rId6"/>
            <a:stretch>
              <a:fillRect t="-4694" b="-4694"/>
            </a:stretch>
          </a:blipFill>
        </p:spPr>
        <p:txBody>
          <a:bodyPr/>
          <a:lstStyle/>
          <a:p>
            <a:endParaRPr lang="en-US" dirty="0"/>
          </a:p>
        </p:txBody>
      </p:sp>
      <p:sp>
        <p:nvSpPr>
          <p:cNvPr id="8" name="TextBox 8"/>
          <p:cNvSpPr txBox="1"/>
          <p:nvPr/>
        </p:nvSpPr>
        <p:spPr>
          <a:xfrm>
            <a:off x="4512237" y="1902350"/>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TextBox 7"/>
          <p:cNvSpPr txBox="1"/>
          <p:nvPr/>
        </p:nvSpPr>
        <p:spPr>
          <a:xfrm>
            <a:off x="4512237" y="1874383"/>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BACKGROUND</a:t>
            </a:r>
          </a:p>
        </p:txBody>
      </p:sp>
      <p:sp>
        <p:nvSpPr>
          <p:cNvPr id="8" name="TextBox 8"/>
          <p:cNvSpPr txBox="1"/>
          <p:nvPr/>
        </p:nvSpPr>
        <p:spPr>
          <a:xfrm>
            <a:off x="2168783" y="2821579"/>
            <a:ext cx="12995017" cy="5719194"/>
          </a:xfrm>
          <a:prstGeom prst="rect">
            <a:avLst/>
          </a:prstGeom>
        </p:spPr>
        <p:txBody>
          <a:bodyPr wrap="square" lIns="0" tIns="0" rIns="0" bIns="0" rtlCol="0" anchor="t">
            <a:spAutoFit/>
          </a:bodyPr>
          <a:lstStyle/>
          <a:p>
            <a:pPr algn="just">
              <a:lnSpc>
                <a:spcPts val="4491"/>
              </a:lnSpc>
            </a:pPr>
            <a:endParaRPr lang="en-US" sz="2800" dirty="0">
              <a:solidFill>
                <a:srgbClr val="000000"/>
              </a:solidFill>
              <a:latin typeface="Open Sans"/>
              <a:ea typeface="Open Sans"/>
              <a:cs typeface="Open Sans"/>
              <a:sym typeface="Open Sans"/>
            </a:endParaRPr>
          </a:p>
          <a:p>
            <a:pPr algn="just">
              <a:lnSpc>
                <a:spcPts val="4491"/>
              </a:lnSpc>
            </a:pPr>
            <a:r>
              <a:rPr lang="en-US" sz="2800" dirty="0">
                <a:solidFill>
                  <a:srgbClr val="000000"/>
                </a:solidFill>
                <a:latin typeface="Open Sans"/>
                <a:ea typeface="Open Sans"/>
                <a:cs typeface="Open Sans"/>
                <a:sym typeface="Open Sans"/>
              </a:rPr>
              <a:t>Need for Oncology Pharmacists in ambulatory oncology settings: </a:t>
            </a:r>
          </a:p>
          <a:p>
            <a:pPr algn="just">
              <a:lnSpc>
                <a:spcPts val="4491"/>
              </a:lnSpc>
            </a:pPr>
            <a:endParaRPr lang="en-US" sz="2800" dirty="0">
              <a:solidFill>
                <a:srgbClr val="000000"/>
              </a:solidFill>
              <a:latin typeface="Open Sans"/>
              <a:ea typeface="Open Sans"/>
              <a:cs typeface="Open Sans"/>
              <a:sym typeface="Open Sans"/>
            </a:endParaRP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Reduce care fragmentation </a:t>
            </a: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Decrease incidence of unplanned healthcare utilization</a:t>
            </a: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Reduce burden on oncology team</a:t>
            </a: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Enhance patient satisfaction</a:t>
            </a: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Increase health literacy</a:t>
            </a:r>
          </a:p>
          <a:p>
            <a:pPr marL="692598" lvl="1" indent="-346299" algn="just">
              <a:lnSpc>
                <a:spcPts val="4491"/>
              </a:lnSpc>
              <a:buFont typeface="Arial"/>
              <a:buChar char="•"/>
            </a:pPr>
            <a:r>
              <a:rPr lang="en-US" sz="2800" dirty="0">
                <a:solidFill>
                  <a:srgbClr val="000000"/>
                </a:solidFill>
                <a:latin typeface="Open Sans"/>
                <a:ea typeface="Open Sans"/>
                <a:cs typeface="Open Sans"/>
                <a:sym typeface="Open Sans"/>
              </a:rPr>
              <a:t>Improve clinical, financial and humanistic outcomes</a:t>
            </a:r>
          </a:p>
          <a:p>
            <a:pPr algn="just">
              <a:lnSpc>
                <a:spcPts val="4491"/>
              </a:lnSpc>
            </a:pPr>
            <a:endParaRPr lang="en-US" sz="2800"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512237" y="1874383"/>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ROLES AND RESPONSIBILITIES</a:t>
            </a:r>
          </a:p>
        </p:txBody>
      </p:sp>
      <p:sp>
        <p:nvSpPr>
          <p:cNvPr id="8" name="TextBox 8"/>
          <p:cNvSpPr txBox="1"/>
          <p:nvPr/>
        </p:nvSpPr>
        <p:spPr>
          <a:xfrm>
            <a:off x="2133601" y="2586853"/>
            <a:ext cx="13334999" cy="5876096"/>
          </a:xfrm>
          <a:prstGeom prst="rect">
            <a:avLst/>
          </a:prstGeom>
        </p:spPr>
        <p:txBody>
          <a:bodyPr wrap="square" lIns="0" tIns="0" rIns="0" bIns="0" rtlCol="0" anchor="t">
            <a:spAutoFit/>
          </a:bodyPr>
          <a:lstStyle/>
          <a:p>
            <a:pPr algn="l">
              <a:lnSpc>
                <a:spcPts val="4178"/>
              </a:lnSpc>
            </a:pPr>
            <a:endParaRPr sz="2600" dirty="0">
              <a:latin typeface="Open Sans" panose="020B0606030504020204" pitchFamily="34" charset="0"/>
              <a:ea typeface="Open Sans" panose="020B0606030504020204" pitchFamily="34" charset="0"/>
              <a:cs typeface="Open Sans" panose="020B0606030504020204" pitchFamily="34" charset="0"/>
            </a:endParaRP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Supportive care management for prevention and treatment of adverse events (AE)</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Lab monitoring </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Drug-drug interaction (DDI) evaluation</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Chemotherapy regimen selection</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Patient education (for new start)</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Preferred biosimilar switch </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EMR standardization and improvisation</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Medication reconciliation</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Medication shortage awareness and alternatives</a:t>
            </a:r>
          </a:p>
          <a:p>
            <a:pPr marL="644370" lvl="1" indent="-322185" algn="l">
              <a:lnSpc>
                <a:spcPts val="4178"/>
              </a:lnSpc>
              <a:buFont typeface="Arial"/>
              <a:buChar char="•"/>
            </a:pP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Health care provider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512237" y="1619677"/>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PILOT (2/2024- 12/2024)</a:t>
            </a:r>
          </a:p>
        </p:txBody>
      </p:sp>
      <p:sp>
        <p:nvSpPr>
          <p:cNvPr id="8" name="TextBox 8"/>
          <p:cNvSpPr txBox="1"/>
          <p:nvPr/>
        </p:nvSpPr>
        <p:spPr>
          <a:xfrm>
            <a:off x="1904999" y="2470416"/>
            <a:ext cx="14478000" cy="6408101"/>
          </a:xfrm>
          <a:prstGeom prst="rect">
            <a:avLst/>
          </a:prstGeom>
        </p:spPr>
        <p:txBody>
          <a:bodyPr wrap="square" lIns="0" tIns="0" rIns="0" bIns="0" rtlCol="0" anchor="t">
            <a:spAutoFit/>
          </a:bodyPr>
          <a:lstStyle/>
          <a:p>
            <a:pPr marL="457200" indent="-457200">
              <a:lnSpc>
                <a:spcPts val="4178"/>
              </a:lnSpc>
              <a:buFont typeface="Arial" panose="020B0604020202020204" pitchFamily="34" charset="0"/>
              <a:buChar char="•"/>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1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Board Certified Clinical pharmacist </a:t>
            </a:r>
          </a:p>
          <a:p>
            <a:pPr marL="457200" indent="-457200">
              <a:lnSpc>
                <a:spcPts val="4178"/>
              </a:lnSpc>
              <a:buFont typeface="Arial" panose="020B0604020202020204" pitchFamily="34" charset="0"/>
              <a:buChar char="•"/>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Data collection for 8 months</a:t>
            </a:r>
          </a:p>
          <a:p>
            <a:pPr marL="457200" indent="-457200">
              <a:lnSpc>
                <a:spcPts val="4178"/>
              </a:lnSpc>
              <a:buFont typeface="Arial" panose="020B0604020202020204" pitchFamily="34" charset="0"/>
              <a:buChar char="•"/>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4 hours in Breast Clinics twice a week (256 hours total)</a:t>
            </a:r>
          </a:p>
          <a:p>
            <a:pPr marL="457200" indent="-457200">
              <a:lnSpc>
                <a:spcPts val="4178"/>
              </a:lnSpc>
              <a:buFont typeface="Arial" panose="020B0604020202020204" pitchFamily="34" charset="0"/>
              <a:buChar char="•"/>
            </a:pP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4 Breast Oncologists</a:t>
            </a:r>
            <a:endPar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endParaRPr>
          </a:p>
          <a:p>
            <a:pPr marL="457200" indent="-457200">
              <a:lnSpc>
                <a:spcPts val="4178"/>
              </a:lnSpc>
              <a:buFont typeface="Arial" panose="020B0604020202020204" pitchFamily="34" charset="0"/>
              <a:buChar char="•"/>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About 75 interventions documented (iVENTS)</a:t>
            </a:r>
          </a:p>
          <a:p>
            <a:pPr marL="457200" indent="-457200">
              <a:lnSpc>
                <a:spcPts val="4178"/>
              </a:lnSpc>
              <a:buFont typeface="Arial" panose="020B0604020202020204" pitchFamily="34" charset="0"/>
              <a:buChar char="•"/>
            </a:pP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Examples of iVENTS:</a:t>
            </a:r>
            <a:endParaRPr sz="2400" dirty="0">
              <a:latin typeface="Open Sans" panose="020B0606030504020204" pitchFamily="34" charset="0"/>
              <a:ea typeface="Open Sans" panose="020B0606030504020204" pitchFamily="34" charset="0"/>
              <a:cs typeface="Open Sans" panose="020B0606030504020204" pitchFamily="34" charset="0"/>
            </a:endParaRPr>
          </a:p>
          <a:p>
            <a:pPr marL="779385" lvl="1" indent="-457200">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Supportive care for AE: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dose reduction of gemcitabine for edema-added furosemide and steroid before next dose</a:t>
            </a:r>
          </a:p>
          <a:p>
            <a:pPr marL="779385" lvl="1" indent="-457200">
              <a:lnSpc>
                <a:spcPts val="4178"/>
              </a:lnSpc>
              <a:buFont typeface="Courier New" panose="02070309020205020404" pitchFamily="49" charset="0"/>
              <a:buChar char="o"/>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HSR management : titration, steroid prep, monitorin</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g</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79385" lvl="1" indent="-457200">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Lab monitoring recommendation: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mag/Phos with cisplatin, Ca with Zometa</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79385" lvl="1" indent="-457200">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DDI evaluation: 1)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patient Tx held due to elevated LFTs-Pt educated to stop OTC/herbs which could increase LFTs 2)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 Psych regimen changed due to interaction with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hormonal Tx  </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272746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419600" y="1602359"/>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PILOT (continued)</a:t>
            </a:r>
          </a:p>
        </p:txBody>
      </p:sp>
      <p:sp>
        <p:nvSpPr>
          <p:cNvPr id="10" name="TextBox 9">
            <a:extLst>
              <a:ext uri="{FF2B5EF4-FFF2-40B4-BE49-F238E27FC236}">
                <a16:creationId xmlns:a16="http://schemas.microsoft.com/office/drawing/2014/main" id="{84260247-51F2-328A-EAF5-8E32194C257E}"/>
              </a:ext>
            </a:extLst>
          </p:cNvPr>
          <p:cNvSpPr txBox="1"/>
          <p:nvPr/>
        </p:nvSpPr>
        <p:spPr>
          <a:xfrm>
            <a:off x="1905000" y="2536347"/>
            <a:ext cx="13527024" cy="6500434"/>
          </a:xfrm>
          <a:prstGeom prst="rect">
            <a:avLst/>
          </a:prstGeom>
          <a:noFill/>
        </p:spPr>
        <p:txBody>
          <a:bodyPr wrap="square">
            <a:spAutoFit/>
          </a:bodyPr>
          <a:lstStyle/>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Chemotherapy regimen decision making: 1)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Trodelvy progression. Next line of choice, based on CARIS 2) How long to wait after radiation to start ADC</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79385" lvl="1" indent="-457200">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Patient education (for new start): </a:t>
            </a:r>
            <a:r>
              <a:rPr kumimoji="0" lang="en-US" sz="2400" b="0" i="0" u="none" strike="noStrike" kern="1200" cap="none" spc="0" normalizeH="0" baseline="0" noProof="0" dirty="0">
                <a:ln>
                  <a:noFill/>
                </a:ln>
                <a:solidFill>
                  <a:srgbClr val="222222"/>
                </a:solidFill>
                <a:effectLst/>
                <a:uLnTx/>
                <a:uFillTx/>
                <a:latin typeface="Open Sans" panose="020B0606030504020204" pitchFamily="34" charset="0"/>
                <a:ea typeface="Open Sans" panose="020B0606030504020204" pitchFamily="34" charset="0"/>
                <a:cs typeface="Open Sans" panose="020B0606030504020204" pitchFamily="34" charset="0"/>
              </a:rPr>
              <a:t>risks, AE prevention and management, administration timing, storage, return/disposal, # of cycles</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Preferred biosimilar switch: Trastuzumab, peg-filgrastim</a:t>
            </a:r>
          </a:p>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Beacon treatment plan standardization project</a:t>
            </a:r>
          </a:p>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Medication reconciliation: including OTC, herbs</a:t>
            </a:r>
          </a:p>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Medication shortage awareness and alternatives: Platinum shortages- capped carboplatin to AUC 5 (for GYN)</a:t>
            </a:r>
          </a:p>
          <a:p>
            <a:pPr marL="779385" lvl="1" indent="-457200" algn="l">
              <a:lnSpc>
                <a:spcPts val="4178"/>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Health care provider education: 1) </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Zoladex administration technique (clinic nurses) </a:t>
            </a:r>
            <a:endPar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endParaRPr>
          </a:p>
          <a:p>
            <a:pPr marL="322185" lvl="1" algn="l">
              <a:lnSpc>
                <a:spcPts val="4178"/>
              </a:lnSpc>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2) P&amp;T policies/procedures/SOPs (for providers)- consent requirement change for    1	hormonal therapy</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Tree>
    <p:extLst>
      <p:ext uri="{BB962C8B-B14F-4D97-AF65-F5344CB8AC3E}">
        <p14:creationId xmlns:p14="http://schemas.microsoft.com/office/powerpoint/2010/main" val="41976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7" name="TextBox 7"/>
          <p:cNvSpPr txBox="1"/>
          <p:nvPr/>
        </p:nvSpPr>
        <p:spPr>
          <a:xfrm>
            <a:off x="4512237" y="1874383"/>
            <a:ext cx="9263525" cy="712470"/>
          </a:xfrm>
          <a:prstGeom prst="rect">
            <a:avLst/>
          </a:prstGeom>
        </p:spPr>
        <p:txBody>
          <a:bodyPr lIns="0" tIns="0" rIns="0" bIns="0" rtlCol="0" anchor="t">
            <a:spAutoFit/>
          </a:bodyPr>
          <a:lstStyle/>
          <a:p>
            <a:pPr algn="ctr">
              <a:lnSpc>
                <a:spcPts val="5880"/>
              </a:lnSpc>
            </a:pPr>
            <a:r>
              <a:rPr lang="en-US" sz="4200" dirty="0">
                <a:solidFill>
                  <a:srgbClr val="000000"/>
                </a:solidFill>
                <a:latin typeface="Canva Sans"/>
                <a:ea typeface="Canva Sans"/>
                <a:cs typeface="Canva Sans"/>
                <a:sym typeface="Canva Sans"/>
              </a:rPr>
              <a:t>PILOT (continued)</a:t>
            </a:r>
          </a:p>
        </p:txBody>
      </p:sp>
      <p:sp>
        <p:nvSpPr>
          <p:cNvPr id="10" name="TextBox 9">
            <a:extLst>
              <a:ext uri="{FF2B5EF4-FFF2-40B4-BE49-F238E27FC236}">
                <a16:creationId xmlns:a16="http://schemas.microsoft.com/office/drawing/2014/main" id="{84260247-51F2-328A-EAF5-8E32194C257E}"/>
              </a:ext>
            </a:extLst>
          </p:cNvPr>
          <p:cNvSpPr txBox="1"/>
          <p:nvPr/>
        </p:nvSpPr>
        <p:spPr>
          <a:xfrm>
            <a:off x="1447800" y="2923124"/>
            <a:ext cx="14859000" cy="6127255"/>
          </a:xfrm>
          <a:prstGeom prst="rect">
            <a:avLst/>
          </a:prstGeom>
          <a:noFill/>
        </p:spPr>
        <p:txBody>
          <a:bodyPr wrap="square">
            <a:spAutoFit/>
          </a:bodyPr>
          <a:lstStyle/>
          <a:p>
            <a:pPr marL="207885" indent="-342900">
              <a:lnSpc>
                <a:spcPct val="150000"/>
              </a:lnSpc>
              <a:buFont typeface="Courier New" panose="02070309020205020404" pitchFamily="49" charset="0"/>
              <a:buChar char="o"/>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Coordination of care: 1) </a:t>
            </a:r>
            <a:r>
              <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Pt on oral </a:t>
            </a: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TKI (</a:t>
            </a:r>
            <a:r>
              <a:rPr lang="en-US"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Kisquali), transferred care from Einstein Specialty Pharmacy.   Coordinated transfer of rx between Einstein Specialty Pharmacy and FCCC retail pharmacy</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2) Confirmed patient’s previous dose of IV chemo  (Fam-trastuzumab), by contacting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surgical</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 oncology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associates</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t>
            </a:r>
            <a:endPar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342900" indent="-342900">
              <a:lnSpc>
                <a:spcPct val="150000"/>
              </a:lnSpc>
              <a:buFont typeface="Courier New" panose="02070309020205020404" pitchFamily="49" charset="0"/>
              <a:buChar char="o"/>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Additional drugs recommendation: Pt on bisphosphonates – added calcium/vit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D</a:t>
            </a:r>
          </a:p>
          <a:p>
            <a:pPr marL="342900" indent="-342900">
              <a:lnSpc>
                <a:spcPct val="150000"/>
              </a:lnSpc>
              <a:buFont typeface="Courier New" panose="02070309020205020404" pitchFamily="49" charset="0"/>
              <a:buChar char="o"/>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Removed unnecessary drugs: olanzapine dc for a Tx plan when Tx changed from highly emetogenic to moderate</a:t>
            </a:r>
          </a:p>
          <a:p>
            <a:pPr marL="342900" indent="-342900">
              <a:lnSpc>
                <a:spcPct val="150000"/>
              </a:lnSpc>
              <a:buFont typeface="Courier New" panose="02070309020205020404" pitchFamily="49" charset="0"/>
              <a:buChar char="o"/>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Drug access: 1) Patient lost oral chemo pills- Contacted pt’s specialty pharmacy to coordinate refills and override 2) Compassionate care drug approval process- Pembro, Pertuzumab </a:t>
            </a:r>
          </a:p>
          <a:p>
            <a:pPr marL="342900" indent="-342900">
              <a:lnSpc>
                <a:spcPct val="150000"/>
              </a:lnSpc>
              <a:buFont typeface="Courier New" panose="02070309020205020404" pitchFamily="49" charset="0"/>
              <a:buChar char="o"/>
            </a:pP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Communication with pre-cert department for reimbursement assurance: Monthly </a:t>
            </a:r>
            <a:r>
              <a:rPr lang="en-US" sz="2400" dirty="0">
                <a:solidFill>
                  <a:srgbClr val="222222"/>
                </a:solidFill>
                <a:latin typeface="Open Sans" panose="020B0606030504020204" pitchFamily="34" charset="0"/>
                <a:ea typeface="Open Sans" panose="020B0606030504020204" pitchFamily="34" charset="0"/>
                <a:cs typeface="Open Sans" panose="020B0606030504020204" pitchFamily="34" charset="0"/>
              </a:rPr>
              <a:t>L</a:t>
            </a:r>
            <a:r>
              <a:rPr lang="en-US" sz="2400" b="0" i="0" u="none" strike="noStrike" dirty="0">
                <a:solidFill>
                  <a:srgbClr val="222222"/>
                </a:solidFill>
                <a:effectLst/>
                <a:latin typeface="Open Sans" panose="020B0606030504020204" pitchFamily="34" charset="0"/>
                <a:ea typeface="Open Sans" panose="020B0606030504020204" pitchFamily="34" charset="0"/>
                <a:cs typeface="Open Sans" panose="020B0606030504020204" pitchFamily="34" charset="0"/>
              </a:rPr>
              <a:t>upron 2 days early</a:t>
            </a:r>
          </a:p>
        </p:txBody>
      </p:sp>
    </p:spTree>
    <p:extLst>
      <p:ext uri="{BB962C8B-B14F-4D97-AF65-F5344CB8AC3E}">
        <p14:creationId xmlns:p14="http://schemas.microsoft.com/office/powerpoint/2010/main" val="280491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7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CDFDD"/>
            </a:solidFill>
            <a:ln w="285750" cap="rnd">
              <a:solidFill>
                <a:srgbClr val="F4BDBC"/>
              </a:solidFill>
              <a:prstDash val="solid"/>
              <a:round/>
            </a:ln>
          </p:spPr>
          <p:txBody>
            <a:bodyPr/>
            <a:lstStyle/>
            <a:p>
              <a:endParaRPr lang="en-US" dirty="0"/>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dirty="0"/>
            </a:p>
          </p:txBody>
        </p:sp>
      </p:grpSp>
      <p:sp>
        <p:nvSpPr>
          <p:cNvPr id="5" name="Freeform 5"/>
          <p:cNvSpPr/>
          <p:nvPr/>
        </p:nvSpPr>
        <p:spPr>
          <a:xfrm rot="-3729506">
            <a:off x="14735975" y="6725639"/>
            <a:ext cx="5430656" cy="5065321"/>
          </a:xfrm>
          <a:custGeom>
            <a:avLst/>
            <a:gdLst/>
            <a:ahLst/>
            <a:cxnLst/>
            <a:rect l="l" t="t" r="r" b="b"/>
            <a:pathLst>
              <a:path w="5430656" h="5065321">
                <a:moveTo>
                  <a:pt x="0" y="0"/>
                </a:moveTo>
                <a:lnTo>
                  <a:pt x="5430657" y="0"/>
                </a:lnTo>
                <a:lnTo>
                  <a:pt x="5430657" y="5065322"/>
                </a:lnTo>
                <a:lnTo>
                  <a:pt x="0" y="50653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6" name="Freeform 6"/>
          <p:cNvSpPr/>
          <p:nvPr/>
        </p:nvSpPr>
        <p:spPr>
          <a:xfrm>
            <a:off x="-897775" y="-1336337"/>
            <a:ext cx="3852949" cy="4114800"/>
          </a:xfrm>
          <a:custGeom>
            <a:avLst/>
            <a:gdLst/>
            <a:ahLst/>
            <a:cxnLst/>
            <a:rect l="l" t="t" r="r" b="b"/>
            <a:pathLst>
              <a:path w="3852949" h="4114800">
                <a:moveTo>
                  <a:pt x="0" y="0"/>
                </a:moveTo>
                <a:lnTo>
                  <a:pt x="3852950" y="0"/>
                </a:lnTo>
                <a:lnTo>
                  <a:pt x="385295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7" name="TextBox 7"/>
          <p:cNvSpPr txBox="1"/>
          <p:nvPr/>
        </p:nvSpPr>
        <p:spPr>
          <a:xfrm>
            <a:off x="4512237" y="1257300"/>
            <a:ext cx="11032563" cy="2173415"/>
          </a:xfrm>
          <a:prstGeom prst="rect">
            <a:avLst/>
          </a:prstGeom>
        </p:spPr>
        <p:txBody>
          <a:bodyPr wrap="square" lIns="0" tIns="0" rIns="0" bIns="0" rtlCol="0" anchor="t">
            <a:spAutoFit/>
          </a:bodyPr>
          <a:lstStyle/>
          <a:p>
            <a:pPr algn="ctr">
              <a:lnSpc>
                <a:spcPts val="5880"/>
              </a:lnSpc>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REDUCE CARE FRAGMENTATION and </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DECREASE INCIDENCE OF UNPLANNED HEALTHCARE UTILIZATION	</a:t>
            </a:r>
          </a:p>
          <a:p>
            <a:pPr algn="ctr">
              <a:lnSpc>
                <a:spcPts val="5880"/>
              </a:lnSpc>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anva Sans"/>
              </a:rPr>
              <a:t> </a:t>
            </a:r>
          </a:p>
        </p:txBody>
      </p:sp>
      <p:sp>
        <p:nvSpPr>
          <p:cNvPr id="8" name="TextBox 8"/>
          <p:cNvSpPr txBox="1"/>
          <p:nvPr/>
        </p:nvSpPr>
        <p:spPr>
          <a:xfrm>
            <a:off x="2564992" y="3552629"/>
            <a:ext cx="12510859" cy="4798878"/>
          </a:xfrm>
          <a:prstGeom prst="rect">
            <a:avLst/>
          </a:prstGeom>
        </p:spPr>
        <p:txBody>
          <a:bodyPr lIns="0" tIns="0" rIns="0" bIns="0" rtlCol="0" anchor="t">
            <a:spAutoFit/>
          </a:bodyPr>
          <a:lstStyle/>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Patients on oral agents: Initiation </a:t>
            </a:r>
            <a:r>
              <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rPr>
              <a:t>and Follow up (QOPI requirement</a:t>
            </a:r>
            <a:r>
              <a:rPr lang="en-US" sz="2600" dirty="0">
                <a:latin typeface="Open Sans" panose="020B0606030504020204" pitchFamily="34" charset="0"/>
                <a:ea typeface="Open Sans" panose="020B0606030504020204" pitchFamily="34" charset="0"/>
                <a:cs typeface="Open Sans" panose="020B0606030504020204" pitchFamily="34" charset="0"/>
                <a:sym typeface="Open Sans"/>
              </a:rPr>
              <a:t>)</a:t>
            </a:r>
            <a:endParaRPr lang="en-US" sz="26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Patients needing multimodal treatment: coordination of oral and IV agents, alignment with radiation </a:t>
            </a: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Oncology team transition, multidisciplinary team</a:t>
            </a: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Clinical trial patients: needing coordination with CRU</a:t>
            </a: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Coordination of Tx for patients at remote sites</a:t>
            </a: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Prevention of hospitalization and ER visits</a:t>
            </a:r>
          </a:p>
          <a:p>
            <a:pPr marL="644369" lvl="1" indent="-322185" algn="just">
              <a:lnSpc>
                <a:spcPts val="4178"/>
              </a:lnSpc>
              <a:buFont typeface="Arial"/>
              <a:buChar char="•"/>
            </a:pPr>
            <a:r>
              <a:rPr lang="en-US" sz="2600" dirty="0">
                <a:solidFill>
                  <a:srgbClr val="000000"/>
                </a:solidFill>
                <a:latin typeface="Open Sans"/>
                <a:ea typeface="Open Sans"/>
                <a:cs typeface="Open Sans"/>
                <a:sym typeface="Open Sans"/>
              </a:rPr>
              <a:t>Assist in TCC to prevent extra office visits</a:t>
            </a:r>
          </a:p>
          <a:p>
            <a:pPr algn="just">
              <a:lnSpc>
                <a:spcPts val="4178"/>
              </a:lnSpc>
            </a:pPr>
            <a:endParaRPr lang="en-US" sz="2600" dirty="0">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1880</Words>
  <Application>Microsoft Office PowerPoint</Application>
  <PresentationFormat>Custom</PresentationFormat>
  <Paragraphs>190</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Canva Sans</vt:lpstr>
      <vt:lpstr>Open Sans</vt:lpstr>
      <vt:lpstr>Safira March</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an Embedded Oncology Pharmacist in an Outpatient Oncology Clinic</dc:title>
  <dc:creator>Patel, Kinjal</dc:creator>
  <cp:lastModifiedBy>Patel, Kinjal</cp:lastModifiedBy>
  <cp:revision>130</cp:revision>
  <dcterms:created xsi:type="dcterms:W3CDTF">2006-08-16T00:00:00Z</dcterms:created>
  <dcterms:modified xsi:type="dcterms:W3CDTF">2025-05-13T14:43:43Z</dcterms:modified>
  <dc:identifier>DAGl8I9PB84</dc:identifier>
</cp:coreProperties>
</file>