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70"/>
  </p:notesMasterIdLst>
  <p:handoutMasterIdLst>
    <p:handoutMasterId r:id="rId71"/>
  </p:handoutMasterIdLst>
  <p:sldIdLst>
    <p:sldId id="257" r:id="rId5"/>
    <p:sldId id="262" r:id="rId6"/>
    <p:sldId id="260" r:id="rId7"/>
    <p:sldId id="258" r:id="rId8"/>
    <p:sldId id="261" r:id="rId9"/>
    <p:sldId id="308" r:id="rId10"/>
    <p:sldId id="263" r:id="rId11"/>
    <p:sldId id="292" r:id="rId12"/>
    <p:sldId id="314" r:id="rId13"/>
    <p:sldId id="306" r:id="rId14"/>
    <p:sldId id="318" r:id="rId15"/>
    <p:sldId id="301" r:id="rId16"/>
    <p:sldId id="288" r:id="rId17"/>
    <p:sldId id="299" r:id="rId18"/>
    <p:sldId id="300" r:id="rId19"/>
    <p:sldId id="265" r:id="rId20"/>
    <p:sldId id="267" r:id="rId21"/>
    <p:sldId id="269" r:id="rId22"/>
    <p:sldId id="295" r:id="rId23"/>
    <p:sldId id="268" r:id="rId24"/>
    <p:sldId id="315" r:id="rId25"/>
    <p:sldId id="297" r:id="rId26"/>
    <p:sldId id="296" r:id="rId27"/>
    <p:sldId id="302" r:id="rId28"/>
    <p:sldId id="266" r:id="rId29"/>
    <p:sldId id="270" r:id="rId30"/>
    <p:sldId id="290" r:id="rId31"/>
    <p:sldId id="310" r:id="rId32"/>
    <p:sldId id="316" r:id="rId33"/>
    <p:sldId id="305" r:id="rId34"/>
    <p:sldId id="309" r:id="rId35"/>
    <p:sldId id="331" r:id="rId36"/>
    <p:sldId id="319" r:id="rId37"/>
    <p:sldId id="303" r:id="rId38"/>
    <p:sldId id="294" r:id="rId39"/>
    <p:sldId id="338" r:id="rId40"/>
    <p:sldId id="313" r:id="rId41"/>
    <p:sldId id="321" r:id="rId42"/>
    <p:sldId id="335" r:id="rId43"/>
    <p:sldId id="285" r:id="rId44"/>
    <p:sldId id="272" r:id="rId45"/>
    <p:sldId id="275" r:id="rId46"/>
    <p:sldId id="336" r:id="rId47"/>
    <p:sldId id="273" r:id="rId48"/>
    <p:sldId id="298" r:id="rId49"/>
    <p:sldId id="281" r:id="rId50"/>
    <p:sldId id="323" r:id="rId51"/>
    <p:sldId id="312" r:id="rId52"/>
    <p:sldId id="304" r:id="rId53"/>
    <p:sldId id="317" r:id="rId54"/>
    <p:sldId id="282" r:id="rId55"/>
    <p:sldId id="325" r:id="rId56"/>
    <p:sldId id="334" r:id="rId57"/>
    <p:sldId id="277" r:id="rId58"/>
    <p:sldId id="322" r:id="rId59"/>
    <p:sldId id="283" r:id="rId60"/>
    <p:sldId id="279" r:id="rId61"/>
    <p:sldId id="280" r:id="rId62"/>
    <p:sldId id="278" r:id="rId63"/>
    <p:sldId id="293" r:id="rId64"/>
    <p:sldId id="311" r:id="rId65"/>
    <p:sldId id="327" r:id="rId66"/>
    <p:sldId id="328" r:id="rId67"/>
    <p:sldId id="329" r:id="rId68"/>
    <p:sldId id="330" r:id="rId6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64731" autoAdjust="0"/>
  </p:normalViewPr>
  <p:slideViewPr>
    <p:cSldViewPr>
      <p:cViewPr varScale="1">
        <p:scale>
          <a:sx n="102" d="100"/>
          <a:sy n="102" d="100"/>
        </p:scale>
        <p:origin x="1064" y="6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32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rst, Paul" userId="4c53bf99-9084-4292-b138-2787d3086371" providerId="ADAL" clId="{19A148AD-AA90-4558-B89B-E8192BA98FDB}"/>
    <pc:docChg chg="modSld">
      <pc:chgData name="Furst, Paul" userId="4c53bf99-9084-4292-b138-2787d3086371" providerId="ADAL" clId="{19A148AD-AA90-4558-B89B-E8192BA98FDB}" dt="2025-02-18T02:37:13.440" v="24" actId="20577"/>
      <pc:docMkLst>
        <pc:docMk/>
      </pc:docMkLst>
      <pc:sldChg chg="modSp mod">
        <pc:chgData name="Furst, Paul" userId="4c53bf99-9084-4292-b138-2787d3086371" providerId="ADAL" clId="{19A148AD-AA90-4558-B89B-E8192BA98FDB}" dt="2025-02-18T02:37:13.440" v="24" actId="20577"/>
        <pc:sldMkLst>
          <pc:docMk/>
          <pc:sldMk cId="1772418788" sldId="303"/>
        </pc:sldMkLst>
        <pc:spChg chg="mod">
          <ac:chgData name="Furst, Paul" userId="4c53bf99-9084-4292-b138-2787d3086371" providerId="ADAL" clId="{19A148AD-AA90-4558-B89B-E8192BA98FDB}" dt="2025-02-18T02:37:13.440" v="24" actId="20577"/>
          <ac:spMkLst>
            <pc:docMk/>
            <pc:sldMk cId="1772418788" sldId="303"/>
            <ac:spMk id="3" creationId="{0ACEC9E2-28DD-D5ED-AC05-858CCB748792}"/>
          </ac:spMkLst>
        </pc:spChg>
      </pc:sldChg>
      <pc:sldChg chg="modSp mod">
        <pc:chgData name="Furst, Paul" userId="4c53bf99-9084-4292-b138-2787d3086371" providerId="ADAL" clId="{19A148AD-AA90-4558-B89B-E8192BA98FDB}" dt="2025-02-18T02:36:51.890" v="1" actId="20577"/>
        <pc:sldMkLst>
          <pc:docMk/>
          <pc:sldMk cId="2661723520" sldId="317"/>
        </pc:sldMkLst>
        <pc:spChg chg="mod">
          <ac:chgData name="Furst, Paul" userId="4c53bf99-9084-4292-b138-2787d3086371" providerId="ADAL" clId="{19A148AD-AA90-4558-B89B-E8192BA98FDB}" dt="2025-02-18T02:36:51.890" v="1" actId="20577"/>
          <ac:spMkLst>
            <pc:docMk/>
            <pc:sldMk cId="2661723520" sldId="317"/>
            <ac:spMk id="4" creationId="{64323329-5971-E6FC-BC53-635ECDB614D0}"/>
          </ac:spMkLst>
        </pc:spChg>
      </pc:sldChg>
    </pc:docChg>
  </pc:docChgLst>
  <pc:docChgLst>
    <pc:chgData name="Furst, Paul" userId="4c53bf99-9084-4292-b138-2787d3086371" providerId="ADAL" clId="{52C9852C-CF5C-4C14-A6BC-62C2344C9D47}"/>
    <pc:docChg chg="undo custSel modSld">
      <pc:chgData name="Furst, Paul" userId="4c53bf99-9084-4292-b138-2787d3086371" providerId="ADAL" clId="{52C9852C-CF5C-4C14-A6BC-62C2344C9D47}" dt="2025-02-16T01:35:03.518" v="762" actId="20577"/>
      <pc:docMkLst>
        <pc:docMk/>
      </pc:docMkLst>
      <pc:sldChg chg="modSp mod">
        <pc:chgData name="Furst, Paul" userId="4c53bf99-9084-4292-b138-2787d3086371" providerId="ADAL" clId="{52C9852C-CF5C-4C14-A6BC-62C2344C9D47}" dt="2025-02-16T00:56:35.327" v="72" actId="6549"/>
        <pc:sldMkLst>
          <pc:docMk/>
          <pc:sldMk cId="2438701881" sldId="267"/>
        </pc:sldMkLst>
        <pc:spChg chg="mod">
          <ac:chgData name="Furst, Paul" userId="4c53bf99-9084-4292-b138-2787d3086371" providerId="ADAL" clId="{52C9852C-CF5C-4C14-A6BC-62C2344C9D47}" dt="2025-02-16T00:56:35.327" v="72" actId="6549"/>
          <ac:spMkLst>
            <pc:docMk/>
            <pc:sldMk cId="2438701881" sldId="267"/>
            <ac:spMk id="3" creationId="{0F2E2ADB-3D83-1EC3-419D-CDD0B40CFB14}"/>
          </ac:spMkLst>
        </pc:spChg>
      </pc:sldChg>
      <pc:sldChg chg="modSp mod">
        <pc:chgData name="Furst, Paul" userId="4c53bf99-9084-4292-b138-2787d3086371" providerId="ADAL" clId="{52C9852C-CF5C-4C14-A6BC-62C2344C9D47}" dt="2025-02-16T01:05:40.418" v="189" actId="5793"/>
        <pc:sldMkLst>
          <pc:docMk/>
          <pc:sldMk cId="3950467713" sldId="270"/>
        </pc:sldMkLst>
        <pc:spChg chg="mod">
          <ac:chgData name="Furst, Paul" userId="4c53bf99-9084-4292-b138-2787d3086371" providerId="ADAL" clId="{52C9852C-CF5C-4C14-A6BC-62C2344C9D47}" dt="2025-02-16T01:05:40.418" v="189" actId="5793"/>
          <ac:spMkLst>
            <pc:docMk/>
            <pc:sldMk cId="3950467713" sldId="270"/>
            <ac:spMk id="3" creationId="{8412FE90-60D2-5585-40A9-72DCE68536F7}"/>
          </ac:spMkLst>
        </pc:spChg>
      </pc:sldChg>
      <pc:sldChg chg="modSp mod">
        <pc:chgData name="Furst, Paul" userId="4c53bf99-9084-4292-b138-2787d3086371" providerId="ADAL" clId="{52C9852C-CF5C-4C14-A6BC-62C2344C9D47}" dt="2025-02-16T01:26:28.616" v="688" actId="20577"/>
        <pc:sldMkLst>
          <pc:docMk/>
          <pc:sldMk cId="997038569" sldId="273"/>
        </pc:sldMkLst>
        <pc:spChg chg="mod">
          <ac:chgData name="Furst, Paul" userId="4c53bf99-9084-4292-b138-2787d3086371" providerId="ADAL" clId="{52C9852C-CF5C-4C14-A6BC-62C2344C9D47}" dt="2025-02-16T01:26:28.616" v="688" actId="20577"/>
          <ac:spMkLst>
            <pc:docMk/>
            <pc:sldMk cId="997038569" sldId="273"/>
            <ac:spMk id="3" creationId="{F199C5AB-BA66-F892-E243-5B024BCE35B2}"/>
          </ac:spMkLst>
        </pc:spChg>
      </pc:sldChg>
      <pc:sldChg chg="modSp">
        <pc:chgData name="Furst, Paul" userId="4c53bf99-9084-4292-b138-2787d3086371" providerId="ADAL" clId="{52C9852C-CF5C-4C14-A6BC-62C2344C9D47}" dt="2025-02-16T01:31:51.836" v="717" actId="20578"/>
        <pc:sldMkLst>
          <pc:docMk/>
          <pc:sldMk cId="2434724539" sldId="277"/>
        </pc:sldMkLst>
        <pc:spChg chg="mod">
          <ac:chgData name="Furst, Paul" userId="4c53bf99-9084-4292-b138-2787d3086371" providerId="ADAL" clId="{52C9852C-CF5C-4C14-A6BC-62C2344C9D47}" dt="2025-02-16T01:31:51.836" v="717" actId="20578"/>
          <ac:spMkLst>
            <pc:docMk/>
            <pc:sldMk cId="2434724539" sldId="277"/>
            <ac:spMk id="3" creationId="{DDB5FA49-DFC6-E774-949A-EF65642F5006}"/>
          </ac:spMkLst>
        </pc:spChg>
      </pc:sldChg>
      <pc:sldChg chg="modSp mod">
        <pc:chgData name="Furst, Paul" userId="4c53bf99-9084-4292-b138-2787d3086371" providerId="ADAL" clId="{52C9852C-CF5C-4C14-A6BC-62C2344C9D47}" dt="2025-02-16T01:35:03.518" v="762" actId="20577"/>
        <pc:sldMkLst>
          <pc:docMk/>
          <pc:sldMk cId="4280996980" sldId="278"/>
        </pc:sldMkLst>
        <pc:spChg chg="mod">
          <ac:chgData name="Furst, Paul" userId="4c53bf99-9084-4292-b138-2787d3086371" providerId="ADAL" clId="{52C9852C-CF5C-4C14-A6BC-62C2344C9D47}" dt="2025-02-16T01:35:03.518" v="762" actId="20577"/>
          <ac:spMkLst>
            <pc:docMk/>
            <pc:sldMk cId="4280996980" sldId="278"/>
            <ac:spMk id="4" creationId="{12DD5C31-B9B4-1BBD-1CBF-E8AB814A6ECA}"/>
          </ac:spMkLst>
        </pc:spChg>
      </pc:sldChg>
      <pc:sldChg chg="modSp mod">
        <pc:chgData name="Furst, Paul" userId="4c53bf99-9084-4292-b138-2787d3086371" providerId="ADAL" clId="{52C9852C-CF5C-4C14-A6BC-62C2344C9D47}" dt="2025-02-16T01:33:15.435" v="759" actId="20577"/>
        <pc:sldMkLst>
          <pc:docMk/>
          <pc:sldMk cId="764951494" sldId="279"/>
        </pc:sldMkLst>
        <pc:spChg chg="mod">
          <ac:chgData name="Furst, Paul" userId="4c53bf99-9084-4292-b138-2787d3086371" providerId="ADAL" clId="{52C9852C-CF5C-4C14-A6BC-62C2344C9D47}" dt="2025-02-16T01:33:15.435" v="759" actId="20577"/>
          <ac:spMkLst>
            <pc:docMk/>
            <pc:sldMk cId="764951494" sldId="279"/>
            <ac:spMk id="2" creationId="{DD368082-6312-41C6-D873-BA09B106A4D3}"/>
          </ac:spMkLst>
        </pc:spChg>
      </pc:sldChg>
      <pc:sldChg chg="modSp mod">
        <pc:chgData name="Furst, Paul" userId="4c53bf99-9084-4292-b138-2787d3086371" providerId="ADAL" clId="{52C9852C-CF5C-4C14-A6BC-62C2344C9D47}" dt="2025-02-16T01:34:41.988" v="761" actId="113"/>
        <pc:sldMkLst>
          <pc:docMk/>
          <pc:sldMk cId="615600622" sldId="280"/>
        </pc:sldMkLst>
        <pc:spChg chg="mod">
          <ac:chgData name="Furst, Paul" userId="4c53bf99-9084-4292-b138-2787d3086371" providerId="ADAL" clId="{52C9852C-CF5C-4C14-A6BC-62C2344C9D47}" dt="2025-02-16T01:34:41.988" v="761" actId="113"/>
          <ac:spMkLst>
            <pc:docMk/>
            <pc:sldMk cId="615600622" sldId="280"/>
            <ac:spMk id="3" creationId="{8D9DC3DB-BA05-62C8-AC25-877270680E8C}"/>
          </ac:spMkLst>
        </pc:spChg>
      </pc:sldChg>
      <pc:sldChg chg="modSp mod">
        <pc:chgData name="Furst, Paul" userId="4c53bf99-9084-4292-b138-2787d3086371" providerId="ADAL" clId="{52C9852C-CF5C-4C14-A6BC-62C2344C9D47}" dt="2025-02-16T01:26:51.951" v="689" actId="33524"/>
        <pc:sldMkLst>
          <pc:docMk/>
          <pc:sldMk cId="2506183614" sldId="281"/>
        </pc:sldMkLst>
        <pc:spChg chg="mod">
          <ac:chgData name="Furst, Paul" userId="4c53bf99-9084-4292-b138-2787d3086371" providerId="ADAL" clId="{52C9852C-CF5C-4C14-A6BC-62C2344C9D47}" dt="2025-02-16T01:26:51.951" v="689" actId="33524"/>
          <ac:spMkLst>
            <pc:docMk/>
            <pc:sldMk cId="2506183614" sldId="281"/>
            <ac:spMk id="3" creationId="{BA17E336-D124-6D40-708B-042F8C1A4656}"/>
          </ac:spMkLst>
        </pc:spChg>
      </pc:sldChg>
      <pc:sldChg chg="addSp delSp modSp mod modClrScheme chgLayout">
        <pc:chgData name="Furst, Paul" userId="4c53bf99-9084-4292-b138-2787d3086371" providerId="ADAL" clId="{52C9852C-CF5C-4C14-A6BC-62C2344C9D47}" dt="2025-02-16T01:31:11.233" v="716" actId="478"/>
        <pc:sldMkLst>
          <pc:docMk/>
          <pc:sldMk cId="3439857228" sldId="282"/>
        </pc:sldMkLst>
        <pc:spChg chg="mod">
          <ac:chgData name="Furst, Paul" userId="4c53bf99-9084-4292-b138-2787d3086371" providerId="ADAL" clId="{52C9852C-CF5C-4C14-A6BC-62C2344C9D47}" dt="2025-02-16T01:30:51.303" v="711" actId="26606"/>
          <ac:spMkLst>
            <pc:docMk/>
            <pc:sldMk cId="3439857228" sldId="282"/>
            <ac:spMk id="2" creationId="{2A096E7B-B683-4C11-7E0F-C9CB6A2968E3}"/>
          </ac:spMkLst>
        </pc:spChg>
        <pc:spChg chg="mod ord">
          <ac:chgData name="Furst, Paul" userId="4c53bf99-9084-4292-b138-2787d3086371" providerId="ADAL" clId="{52C9852C-CF5C-4C14-A6BC-62C2344C9D47}" dt="2025-02-16T01:31:04.369" v="714" actId="26606"/>
          <ac:spMkLst>
            <pc:docMk/>
            <pc:sldMk cId="3439857228" sldId="282"/>
            <ac:spMk id="3" creationId="{E0F5EA84-B0F1-5C33-28E5-B8E0725BB48D}"/>
          </ac:spMkLst>
        </pc:spChg>
        <pc:spChg chg="add del">
          <ac:chgData name="Furst, Paul" userId="4c53bf99-9084-4292-b138-2787d3086371" providerId="ADAL" clId="{52C9852C-CF5C-4C14-A6BC-62C2344C9D47}" dt="2025-02-16T01:31:07.658" v="715" actId="478"/>
          <ac:spMkLst>
            <pc:docMk/>
            <pc:sldMk cId="3439857228" sldId="282"/>
            <ac:spMk id="7" creationId="{AF1D23D7-B1D9-AF9D-2AFE-034CFFDB7807}"/>
          </ac:spMkLst>
        </pc:spChg>
        <pc:spChg chg="add del">
          <ac:chgData name="Furst, Paul" userId="4c53bf99-9084-4292-b138-2787d3086371" providerId="ADAL" clId="{52C9852C-CF5C-4C14-A6BC-62C2344C9D47}" dt="2025-02-16T01:31:11.233" v="716" actId="478"/>
          <ac:spMkLst>
            <pc:docMk/>
            <pc:sldMk cId="3439857228" sldId="282"/>
            <ac:spMk id="8" creationId="{504C330B-E3D4-9EC4-B3D6-D446394C0982}"/>
          </ac:spMkLst>
        </pc:spChg>
        <pc:spChg chg="add del mod">
          <ac:chgData name="Furst, Paul" userId="4c53bf99-9084-4292-b138-2787d3086371" providerId="ADAL" clId="{52C9852C-CF5C-4C14-A6BC-62C2344C9D47}" dt="2025-02-16T01:30:51.303" v="710" actId="26606"/>
          <ac:spMkLst>
            <pc:docMk/>
            <pc:sldMk cId="3439857228" sldId="282"/>
            <ac:spMk id="10" creationId="{462AD68A-EA85-AB27-9747-BD533FB4CE42}"/>
          </ac:spMkLst>
        </pc:spChg>
        <pc:spChg chg="add del mod">
          <ac:chgData name="Furst, Paul" userId="4c53bf99-9084-4292-b138-2787d3086371" providerId="ADAL" clId="{52C9852C-CF5C-4C14-A6BC-62C2344C9D47}" dt="2025-02-16T01:30:51.303" v="710" actId="26606"/>
          <ac:spMkLst>
            <pc:docMk/>
            <pc:sldMk cId="3439857228" sldId="282"/>
            <ac:spMk id="12" creationId="{BD092BFC-B6F0-292C-3026-0F8F6ED1E4E6}"/>
          </ac:spMkLst>
        </pc:spChg>
        <pc:spChg chg="add del mod">
          <ac:chgData name="Furst, Paul" userId="4c53bf99-9084-4292-b138-2787d3086371" providerId="ADAL" clId="{52C9852C-CF5C-4C14-A6BC-62C2344C9D47}" dt="2025-02-16T01:31:01.300" v="713" actId="478"/>
          <ac:spMkLst>
            <pc:docMk/>
            <pc:sldMk cId="3439857228" sldId="282"/>
            <ac:spMk id="14" creationId="{7456F9BB-B31D-D39B-F9A2-B066E190A2EF}"/>
          </ac:spMkLst>
        </pc:spChg>
        <pc:spChg chg="add del mod">
          <ac:chgData name="Furst, Paul" userId="4c53bf99-9084-4292-b138-2787d3086371" providerId="ADAL" clId="{52C9852C-CF5C-4C14-A6BC-62C2344C9D47}" dt="2025-02-16T01:30:57.781" v="712" actId="478"/>
          <ac:spMkLst>
            <pc:docMk/>
            <pc:sldMk cId="3439857228" sldId="282"/>
            <ac:spMk id="15" creationId="{DE9F5868-DBE9-6E0B-44D7-782A604CA0F5}"/>
          </ac:spMkLst>
        </pc:spChg>
        <pc:picChg chg="add mod ord">
          <ac:chgData name="Furst, Paul" userId="4c53bf99-9084-4292-b138-2787d3086371" providerId="ADAL" clId="{52C9852C-CF5C-4C14-A6BC-62C2344C9D47}" dt="2025-02-16T01:31:04.369" v="714" actId="26606"/>
          <ac:picMkLst>
            <pc:docMk/>
            <pc:sldMk cId="3439857228" sldId="282"/>
            <ac:picMk id="5" creationId="{2BD45365-F346-DC89-B037-48B5FDF40DFE}"/>
          </ac:picMkLst>
        </pc:picChg>
      </pc:sldChg>
      <pc:sldChg chg="modSp mod">
        <pc:chgData name="Furst, Paul" userId="4c53bf99-9084-4292-b138-2787d3086371" providerId="ADAL" clId="{52C9852C-CF5C-4C14-A6BC-62C2344C9D47}" dt="2025-02-16T01:05:18.741" v="186" actId="20577"/>
        <pc:sldMkLst>
          <pc:docMk/>
          <pc:sldMk cId="4244253293" sldId="290"/>
        </pc:sldMkLst>
        <pc:spChg chg="mod">
          <ac:chgData name="Furst, Paul" userId="4c53bf99-9084-4292-b138-2787d3086371" providerId="ADAL" clId="{52C9852C-CF5C-4C14-A6BC-62C2344C9D47}" dt="2025-02-16T01:05:18.741" v="186" actId="20577"/>
          <ac:spMkLst>
            <pc:docMk/>
            <pc:sldMk cId="4244253293" sldId="290"/>
            <ac:spMk id="3" creationId="{0BC7E4CE-5D08-9209-FB04-70890C9BD1A5}"/>
          </ac:spMkLst>
        </pc:spChg>
      </pc:sldChg>
      <pc:sldChg chg="modSp mod">
        <pc:chgData name="Furst, Paul" userId="4c53bf99-9084-4292-b138-2787d3086371" providerId="ADAL" clId="{52C9852C-CF5C-4C14-A6BC-62C2344C9D47}" dt="2025-02-16T00:59:41.354" v="83" actId="20577"/>
        <pc:sldMkLst>
          <pc:docMk/>
          <pc:sldMk cId="3468461532" sldId="296"/>
        </pc:sldMkLst>
        <pc:spChg chg="mod">
          <ac:chgData name="Furst, Paul" userId="4c53bf99-9084-4292-b138-2787d3086371" providerId="ADAL" clId="{52C9852C-CF5C-4C14-A6BC-62C2344C9D47}" dt="2025-02-16T00:59:41.354" v="83" actId="20577"/>
          <ac:spMkLst>
            <pc:docMk/>
            <pc:sldMk cId="3468461532" sldId="296"/>
            <ac:spMk id="3" creationId="{F6A0002C-6F97-1285-B781-BDC251D502B9}"/>
          </ac:spMkLst>
        </pc:spChg>
      </pc:sldChg>
      <pc:sldChg chg="addSp modSp mod modNotesTx">
        <pc:chgData name="Furst, Paul" userId="4c53bf99-9084-4292-b138-2787d3086371" providerId="ADAL" clId="{52C9852C-CF5C-4C14-A6BC-62C2344C9D47}" dt="2025-02-16T01:11:23.269" v="480" actId="1076"/>
        <pc:sldMkLst>
          <pc:docMk/>
          <pc:sldMk cId="1772418788" sldId="303"/>
        </pc:sldMkLst>
        <pc:spChg chg="mod">
          <ac:chgData name="Furst, Paul" userId="4c53bf99-9084-4292-b138-2787d3086371" providerId="ADAL" clId="{52C9852C-CF5C-4C14-A6BC-62C2344C9D47}" dt="2025-02-16T01:10:49.949" v="478" actId="20577"/>
          <ac:spMkLst>
            <pc:docMk/>
            <pc:sldMk cId="1772418788" sldId="303"/>
            <ac:spMk id="3" creationId="{0ACEC9E2-28DD-D5ED-AC05-858CCB748792}"/>
          </ac:spMkLst>
        </pc:spChg>
        <pc:picChg chg="add mod">
          <ac:chgData name="Furst, Paul" userId="4c53bf99-9084-4292-b138-2787d3086371" providerId="ADAL" clId="{52C9852C-CF5C-4C14-A6BC-62C2344C9D47}" dt="2025-02-16T01:11:23.269" v="480" actId="1076"/>
          <ac:picMkLst>
            <pc:docMk/>
            <pc:sldMk cId="1772418788" sldId="303"/>
            <ac:picMk id="5" creationId="{CEE78DA0-910B-D14F-B3CE-258E4A59CA20}"/>
          </ac:picMkLst>
        </pc:picChg>
      </pc:sldChg>
      <pc:sldChg chg="modSp mod">
        <pc:chgData name="Furst, Paul" userId="4c53bf99-9084-4292-b138-2787d3086371" providerId="ADAL" clId="{52C9852C-CF5C-4C14-A6BC-62C2344C9D47}" dt="2025-02-16T01:02:38.406" v="171" actId="20577"/>
        <pc:sldMkLst>
          <pc:docMk/>
          <pc:sldMk cId="3320579647" sldId="305"/>
        </pc:sldMkLst>
        <pc:spChg chg="mod">
          <ac:chgData name="Furst, Paul" userId="4c53bf99-9084-4292-b138-2787d3086371" providerId="ADAL" clId="{52C9852C-CF5C-4C14-A6BC-62C2344C9D47}" dt="2025-02-16T01:01:42.719" v="108" actId="20577"/>
          <ac:spMkLst>
            <pc:docMk/>
            <pc:sldMk cId="3320579647" sldId="305"/>
            <ac:spMk id="2" creationId="{611DA4DA-0FF5-490B-CDD8-E6C6F2070CB8}"/>
          </ac:spMkLst>
        </pc:spChg>
        <pc:spChg chg="mod">
          <ac:chgData name="Furst, Paul" userId="4c53bf99-9084-4292-b138-2787d3086371" providerId="ADAL" clId="{52C9852C-CF5C-4C14-A6BC-62C2344C9D47}" dt="2025-02-16T01:02:38.406" v="171" actId="20577"/>
          <ac:spMkLst>
            <pc:docMk/>
            <pc:sldMk cId="3320579647" sldId="305"/>
            <ac:spMk id="3" creationId="{EE75928E-4A6F-18A4-4CBF-0FE7DC2052E7}"/>
          </ac:spMkLst>
        </pc:spChg>
      </pc:sldChg>
      <pc:sldChg chg="modSp mod">
        <pc:chgData name="Furst, Paul" userId="4c53bf99-9084-4292-b138-2787d3086371" providerId="ADAL" clId="{52C9852C-CF5C-4C14-A6BC-62C2344C9D47}" dt="2025-02-16T01:07:35.066" v="250" actId="20577"/>
        <pc:sldMkLst>
          <pc:docMk/>
          <pc:sldMk cId="1053193438" sldId="309"/>
        </pc:sldMkLst>
        <pc:spChg chg="mod">
          <ac:chgData name="Furst, Paul" userId="4c53bf99-9084-4292-b138-2787d3086371" providerId="ADAL" clId="{52C9852C-CF5C-4C14-A6BC-62C2344C9D47}" dt="2025-02-16T01:07:26.751" v="249" actId="20577"/>
          <ac:spMkLst>
            <pc:docMk/>
            <pc:sldMk cId="1053193438" sldId="309"/>
            <ac:spMk id="2" creationId="{830312A4-DAFA-F2BA-1CAC-7658BCF700EE}"/>
          </ac:spMkLst>
        </pc:spChg>
        <pc:spChg chg="mod">
          <ac:chgData name="Furst, Paul" userId="4c53bf99-9084-4292-b138-2787d3086371" providerId="ADAL" clId="{52C9852C-CF5C-4C14-A6BC-62C2344C9D47}" dt="2025-02-16T01:07:35.066" v="250" actId="20577"/>
          <ac:spMkLst>
            <pc:docMk/>
            <pc:sldMk cId="1053193438" sldId="309"/>
            <ac:spMk id="3" creationId="{923A484B-1289-F022-423F-A8E88DE78C70}"/>
          </ac:spMkLst>
        </pc:spChg>
      </pc:sldChg>
      <pc:sldChg chg="modSp mod">
        <pc:chgData name="Furst, Paul" userId="4c53bf99-9084-4292-b138-2787d3086371" providerId="ADAL" clId="{52C9852C-CF5C-4C14-A6BC-62C2344C9D47}" dt="2025-02-16T01:06:23.802" v="229" actId="115"/>
        <pc:sldMkLst>
          <pc:docMk/>
          <pc:sldMk cId="3563520465" sldId="310"/>
        </pc:sldMkLst>
        <pc:spChg chg="mod">
          <ac:chgData name="Furst, Paul" userId="4c53bf99-9084-4292-b138-2787d3086371" providerId="ADAL" clId="{52C9852C-CF5C-4C14-A6BC-62C2344C9D47}" dt="2025-02-16T01:06:23.802" v="229" actId="115"/>
          <ac:spMkLst>
            <pc:docMk/>
            <pc:sldMk cId="3563520465" sldId="310"/>
            <ac:spMk id="3" creationId="{C9D95F85-B22E-EB42-EC2C-E78B537E95B9}"/>
          </ac:spMkLst>
        </pc:spChg>
      </pc:sldChg>
      <pc:sldChg chg="addSp delSp modSp mod modNotesTx">
        <pc:chgData name="Furst, Paul" userId="4c53bf99-9084-4292-b138-2787d3086371" providerId="ADAL" clId="{52C9852C-CF5C-4C14-A6BC-62C2344C9D47}" dt="2025-02-16T01:13:54.512" v="578" actId="122"/>
        <pc:sldMkLst>
          <pc:docMk/>
          <pc:sldMk cId="3295888089" sldId="313"/>
        </pc:sldMkLst>
        <pc:spChg chg="del">
          <ac:chgData name="Furst, Paul" userId="4c53bf99-9084-4292-b138-2787d3086371" providerId="ADAL" clId="{52C9852C-CF5C-4C14-A6BC-62C2344C9D47}" dt="2025-02-16T01:13:15.378" v="569" actId="931"/>
          <ac:spMkLst>
            <pc:docMk/>
            <pc:sldMk cId="3295888089" sldId="313"/>
            <ac:spMk id="3" creationId="{10414779-D081-6982-500B-36321E7E1ACE}"/>
          </ac:spMkLst>
        </pc:spChg>
        <pc:spChg chg="add mod">
          <ac:chgData name="Furst, Paul" userId="4c53bf99-9084-4292-b138-2787d3086371" providerId="ADAL" clId="{52C9852C-CF5C-4C14-A6BC-62C2344C9D47}" dt="2025-02-16T01:13:54.512" v="578" actId="122"/>
          <ac:spMkLst>
            <pc:docMk/>
            <pc:sldMk cId="3295888089" sldId="313"/>
            <ac:spMk id="4" creationId="{929D62CF-D823-DE41-F709-663DCF015CDE}"/>
          </ac:spMkLst>
        </pc:spChg>
        <pc:picChg chg="mod">
          <ac:chgData name="Furst, Paul" userId="4c53bf99-9084-4292-b138-2787d3086371" providerId="ADAL" clId="{52C9852C-CF5C-4C14-A6BC-62C2344C9D47}" dt="2025-02-16T01:13:43.223" v="575" actId="1076"/>
          <ac:picMkLst>
            <pc:docMk/>
            <pc:sldMk cId="3295888089" sldId="313"/>
            <ac:picMk id="5" creationId="{6FE499C2-10C2-B3BE-E8A4-D3FE5235DEB2}"/>
          </ac:picMkLst>
        </pc:picChg>
        <pc:picChg chg="add mod">
          <ac:chgData name="Furst, Paul" userId="4c53bf99-9084-4292-b138-2787d3086371" providerId="ADAL" clId="{52C9852C-CF5C-4C14-A6BC-62C2344C9D47}" dt="2025-02-16T01:13:47.350" v="576" actId="1076"/>
          <ac:picMkLst>
            <pc:docMk/>
            <pc:sldMk cId="3295888089" sldId="313"/>
            <ac:picMk id="7" creationId="{73EC8DFF-DABC-2664-6FCF-63011685535C}"/>
          </ac:picMkLst>
        </pc:picChg>
      </pc:sldChg>
      <pc:sldChg chg="modSp mod">
        <pc:chgData name="Furst, Paul" userId="4c53bf99-9084-4292-b138-2787d3086371" providerId="ADAL" clId="{52C9852C-CF5C-4C14-A6BC-62C2344C9D47}" dt="2025-02-16T01:07:06.487" v="238" actId="20577"/>
        <pc:sldMkLst>
          <pc:docMk/>
          <pc:sldMk cId="1384991031" sldId="316"/>
        </pc:sldMkLst>
        <pc:spChg chg="mod">
          <ac:chgData name="Furst, Paul" userId="4c53bf99-9084-4292-b138-2787d3086371" providerId="ADAL" clId="{52C9852C-CF5C-4C14-A6BC-62C2344C9D47}" dt="2025-02-16T01:07:06.487" v="238" actId="20577"/>
          <ac:spMkLst>
            <pc:docMk/>
            <pc:sldMk cId="1384991031" sldId="316"/>
            <ac:spMk id="3" creationId="{81AF824F-BEAE-E6DB-5BCB-3ADAF93C9A36}"/>
          </ac:spMkLst>
        </pc:spChg>
      </pc:sldChg>
      <pc:sldChg chg="modSp mod">
        <pc:chgData name="Furst, Paul" userId="4c53bf99-9084-4292-b138-2787d3086371" providerId="ADAL" clId="{52C9852C-CF5C-4C14-A6BC-62C2344C9D47}" dt="2025-02-16T01:09:54.868" v="320" actId="20577"/>
        <pc:sldMkLst>
          <pc:docMk/>
          <pc:sldMk cId="2882033424" sldId="319"/>
        </pc:sldMkLst>
        <pc:spChg chg="mod">
          <ac:chgData name="Furst, Paul" userId="4c53bf99-9084-4292-b138-2787d3086371" providerId="ADAL" clId="{52C9852C-CF5C-4C14-A6BC-62C2344C9D47}" dt="2025-02-16T01:09:54.868" v="320" actId="20577"/>
          <ac:spMkLst>
            <pc:docMk/>
            <pc:sldMk cId="2882033424" sldId="319"/>
            <ac:spMk id="3" creationId="{F3963460-4CAA-9059-38D2-E5D370C34E53}"/>
          </ac:spMkLst>
        </pc:spChg>
      </pc:sldChg>
      <pc:sldChg chg="modSp mod">
        <pc:chgData name="Furst, Paul" userId="4c53bf99-9084-4292-b138-2787d3086371" providerId="ADAL" clId="{52C9852C-CF5C-4C14-A6BC-62C2344C9D47}" dt="2025-02-16T01:32:55.554" v="757" actId="20577"/>
        <pc:sldMkLst>
          <pc:docMk/>
          <pc:sldMk cId="411470018" sldId="322"/>
        </pc:sldMkLst>
        <pc:spChg chg="mod">
          <ac:chgData name="Furst, Paul" userId="4c53bf99-9084-4292-b138-2787d3086371" providerId="ADAL" clId="{52C9852C-CF5C-4C14-A6BC-62C2344C9D47}" dt="2025-02-16T01:32:55.554" v="757" actId="20577"/>
          <ac:spMkLst>
            <pc:docMk/>
            <pc:sldMk cId="411470018" sldId="322"/>
            <ac:spMk id="3" creationId="{69F7E1A2-D2D6-4B38-0BBA-384F99FD51F3}"/>
          </ac:spMkLst>
        </pc:spChg>
      </pc:sldChg>
      <pc:sldChg chg="addSp modSp mod">
        <pc:chgData name="Furst, Paul" userId="4c53bf99-9084-4292-b138-2787d3086371" providerId="ADAL" clId="{52C9852C-CF5C-4C14-A6BC-62C2344C9D47}" dt="2025-02-16T01:25:20.850" v="681" actId="20577"/>
        <pc:sldMkLst>
          <pc:docMk/>
          <pc:sldMk cId="4043895048" sldId="335"/>
        </pc:sldMkLst>
        <pc:spChg chg="mod">
          <ac:chgData name="Furst, Paul" userId="4c53bf99-9084-4292-b138-2787d3086371" providerId="ADAL" clId="{52C9852C-CF5C-4C14-A6BC-62C2344C9D47}" dt="2025-02-16T01:25:10.517" v="673" actId="20577"/>
          <ac:spMkLst>
            <pc:docMk/>
            <pc:sldMk cId="4043895048" sldId="335"/>
            <ac:spMk id="2" creationId="{29A3832F-EE84-D211-B2AB-5BE199041FE6}"/>
          </ac:spMkLst>
        </pc:spChg>
        <pc:spChg chg="mod">
          <ac:chgData name="Furst, Paul" userId="4c53bf99-9084-4292-b138-2787d3086371" providerId="ADAL" clId="{52C9852C-CF5C-4C14-A6BC-62C2344C9D47}" dt="2025-02-16T01:25:20.850" v="681" actId="20577"/>
          <ac:spMkLst>
            <pc:docMk/>
            <pc:sldMk cId="4043895048" sldId="335"/>
            <ac:spMk id="9" creationId="{FF3980A0-6B3A-F1C3-1A81-6EE1B2DE5CB7}"/>
          </ac:spMkLst>
        </pc:spChg>
        <pc:picChg chg="add mod modCrop">
          <ac:chgData name="Furst, Paul" userId="4c53bf99-9084-4292-b138-2787d3086371" providerId="ADAL" clId="{52C9852C-CF5C-4C14-A6BC-62C2344C9D47}" dt="2025-02-16T01:23:48.449" v="591" actId="14100"/>
          <ac:picMkLst>
            <pc:docMk/>
            <pc:sldMk cId="4043895048" sldId="335"/>
            <ac:picMk id="3" creationId="{8D048510-CF05-15DE-BC3B-D0CBBDFAC670}"/>
          </ac:picMkLst>
        </pc:picChg>
        <pc:picChg chg="add mod modCrop">
          <ac:chgData name="Furst, Paul" userId="4c53bf99-9084-4292-b138-2787d3086371" providerId="ADAL" clId="{52C9852C-CF5C-4C14-A6BC-62C2344C9D47}" dt="2025-02-16T01:24:13.330" v="595" actId="14100"/>
          <ac:picMkLst>
            <pc:docMk/>
            <pc:sldMk cId="4043895048" sldId="335"/>
            <ac:picMk id="6" creationId="{9E58988B-4259-0AD0-22F3-1E08AC4E5063}"/>
          </ac:picMkLst>
        </pc:picChg>
      </pc:sldChg>
      <pc:sldChg chg="modSp mod modNotesTx">
        <pc:chgData name="Furst, Paul" userId="4c53bf99-9084-4292-b138-2787d3086371" providerId="ADAL" clId="{52C9852C-CF5C-4C14-A6BC-62C2344C9D47}" dt="2025-02-16T01:12:20.240" v="501" actId="20577"/>
        <pc:sldMkLst>
          <pc:docMk/>
          <pc:sldMk cId="3419186317" sldId="338"/>
        </pc:sldMkLst>
        <pc:spChg chg="mod">
          <ac:chgData name="Furst, Paul" userId="4c53bf99-9084-4292-b138-2787d3086371" providerId="ADAL" clId="{52C9852C-CF5C-4C14-A6BC-62C2344C9D47}" dt="2025-02-16T01:12:20.240" v="501" actId="20577"/>
          <ac:spMkLst>
            <pc:docMk/>
            <pc:sldMk cId="3419186317" sldId="338"/>
            <ac:spMk id="3" creationId="{15B9A139-C2F0-548F-0164-1BF6E82C0E93}"/>
          </ac:spMkLst>
        </pc:spChg>
      </pc:sldChg>
    </pc:docChg>
  </pc:docChgLst>
  <pc:docChgLst>
    <pc:chgData name="Furst, Paul" userId="4c53bf99-9084-4292-b138-2787d3086371" providerId="ADAL" clId="{30320434-AE53-4519-96EE-009518B9548A}"/>
    <pc:docChg chg="undo custSel modSld sldOrd">
      <pc:chgData name="Furst, Paul" userId="4c53bf99-9084-4292-b138-2787d3086371" providerId="ADAL" clId="{30320434-AE53-4519-96EE-009518B9548A}" dt="2025-02-17T02:09:15.976" v="920" actId="1076"/>
      <pc:docMkLst>
        <pc:docMk/>
      </pc:docMkLst>
      <pc:sldChg chg="ord">
        <pc:chgData name="Furst, Paul" userId="4c53bf99-9084-4292-b138-2787d3086371" providerId="ADAL" clId="{30320434-AE53-4519-96EE-009518B9548A}" dt="2025-02-17T01:39:35.099" v="567"/>
        <pc:sldMkLst>
          <pc:docMk/>
          <pc:sldMk cId="3950467713" sldId="270"/>
        </pc:sldMkLst>
      </pc:sldChg>
      <pc:sldChg chg="modSp mod">
        <pc:chgData name="Furst, Paul" userId="4c53bf99-9084-4292-b138-2787d3086371" providerId="ADAL" clId="{30320434-AE53-4519-96EE-009518B9548A}" dt="2025-02-17T01:07:54.137" v="150" actId="5793"/>
        <pc:sldMkLst>
          <pc:docMk/>
          <pc:sldMk cId="997038569" sldId="273"/>
        </pc:sldMkLst>
        <pc:spChg chg="mod">
          <ac:chgData name="Furst, Paul" userId="4c53bf99-9084-4292-b138-2787d3086371" providerId="ADAL" clId="{30320434-AE53-4519-96EE-009518B9548A}" dt="2025-02-17T01:07:54.137" v="150" actId="5793"/>
          <ac:spMkLst>
            <pc:docMk/>
            <pc:sldMk cId="997038569" sldId="273"/>
            <ac:spMk id="3" creationId="{F199C5AB-BA66-F892-E243-5B024BCE35B2}"/>
          </ac:spMkLst>
        </pc:spChg>
      </pc:sldChg>
      <pc:sldChg chg="modSp mod">
        <pc:chgData name="Furst, Paul" userId="4c53bf99-9084-4292-b138-2787d3086371" providerId="ADAL" clId="{30320434-AE53-4519-96EE-009518B9548A}" dt="2025-02-17T01:04:28.652" v="103" actId="20577"/>
        <pc:sldMkLst>
          <pc:docMk/>
          <pc:sldMk cId="2434724539" sldId="277"/>
        </pc:sldMkLst>
        <pc:spChg chg="mod">
          <ac:chgData name="Furst, Paul" userId="4c53bf99-9084-4292-b138-2787d3086371" providerId="ADAL" clId="{30320434-AE53-4519-96EE-009518B9548A}" dt="2025-02-17T01:04:28.652" v="103" actId="20577"/>
          <ac:spMkLst>
            <pc:docMk/>
            <pc:sldMk cId="2434724539" sldId="277"/>
            <ac:spMk id="3" creationId="{DDB5FA49-DFC6-E774-949A-EF65642F5006}"/>
          </ac:spMkLst>
        </pc:spChg>
      </pc:sldChg>
      <pc:sldChg chg="modSp mod">
        <pc:chgData name="Furst, Paul" userId="4c53bf99-9084-4292-b138-2787d3086371" providerId="ADAL" clId="{30320434-AE53-4519-96EE-009518B9548A}" dt="2025-02-17T01:02:58.656" v="54" actId="20577"/>
        <pc:sldMkLst>
          <pc:docMk/>
          <pc:sldMk cId="4280996980" sldId="278"/>
        </pc:sldMkLst>
        <pc:spChg chg="mod">
          <ac:chgData name="Furst, Paul" userId="4c53bf99-9084-4292-b138-2787d3086371" providerId="ADAL" clId="{30320434-AE53-4519-96EE-009518B9548A}" dt="2025-02-17T01:02:58.656" v="54" actId="20577"/>
          <ac:spMkLst>
            <pc:docMk/>
            <pc:sldMk cId="4280996980" sldId="278"/>
            <ac:spMk id="4" creationId="{12DD5C31-B9B4-1BBD-1CBF-E8AB814A6ECA}"/>
          </ac:spMkLst>
        </pc:spChg>
      </pc:sldChg>
      <pc:sldChg chg="modSp mod">
        <pc:chgData name="Furst, Paul" userId="4c53bf99-9084-4292-b138-2787d3086371" providerId="ADAL" clId="{30320434-AE53-4519-96EE-009518B9548A}" dt="2025-02-17T01:48:50.730" v="863" actId="15"/>
        <pc:sldMkLst>
          <pc:docMk/>
          <pc:sldMk cId="2529008727" sldId="285"/>
        </pc:sldMkLst>
        <pc:spChg chg="mod">
          <ac:chgData name="Furst, Paul" userId="4c53bf99-9084-4292-b138-2787d3086371" providerId="ADAL" clId="{30320434-AE53-4519-96EE-009518B9548A}" dt="2025-02-17T01:48:50.730" v="863" actId="15"/>
          <ac:spMkLst>
            <pc:docMk/>
            <pc:sldMk cId="2529008727" sldId="285"/>
            <ac:spMk id="3" creationId="{58D4AC05-5506-78EA-6F53-03F78C4C065E}"/>
          </ac:spMkLst>
        </pc:spChg>
      </pc:sldChg>
      <pc:sldChg chg="modSp mod">
        <pc:chgData name="Furst, Paul" userId="4c53bf99-9084-4292-b138-2787d3086371" providerId="ADAL" clId="{30320434-AE53-4519-96EE-009518B9548A}" dt="2025-02-17T01:02:11.915" v="52" actId="20577"/>
        <pc:sldMkLst>
          <pc:docMk/>
          <pc:sldMk cId="2394673945" sldId="293"/>
        </pc:sldMkLst>
        <pc:spChg chg="mod">
          <ac:chgData name="Furst, Paul" userId="4c53bf99-9084-4292-b138-2787d3086371" providerId="ADAL" clId="{30320434-AE53-4519-96EE-009518B9548A}" dt="2025-02-17T01:02:11.915" v="52" actId="20577"/>
          <ac:spMkLst>
            <pc:docMk/>
            <pc:sldMk cId="2394673945" sldId="293"/>
            <ac:spMk id="3" creationId="{C4244108-E924-42E4-248B-A49D53663661}"/>
          </ac:spMkLst>
        </pc:spChg>
      </pc:sldChg>
      <pc:sldChg chg="addSp delSp modSp mod">
        <pc:chgData name="Furst, Paul" userId="4c53bf99-9084-4292-b138-2787d3086371" providerId="ADAL" clId="{30320434-AE53-4519-96EE-009518B9548A}" dt="2025-02-17T01:17:19.262" v="238" actId="5793"/>
        <pc:sldMkLst>
          <pc:docMk/>
          <pc:sldMk cId="786928623" sldId="299"/>
        </pc:sldMkLst>
        <pc:spChg chg="mod">
          <ac:chgData name="Furst, Paul" userId="4c53bf99-9084-4292-b138-2787d3086371" providerId="ADAL" clId="{30320434-AE53-4519-96EE-009518B9548A}" dt="2025-02-17T01:17:19.262" v="238" actId="5793"/>
          <ac:spMkLst>
            <pc:docMk/>
            <pc:sldMk cId="786928623" sldId="299"/>
            <ac:spMk id="3" creationId="{2A250544-A4AB-8A4F-8FF4-6E4A44E6B1E6}"/>
          </ac:spMkLst>
        </pc:spChg>
        <pc:spChg chg="add del mod">
          <ac:chgData name="Furst, Paul" userId="4c53bf99-9084-4292-b138-2787d3086371" providerId="ADAL" clId="{30320434-AE53-4519-96EE-009518B9548A}" dt="2025-02-17T01:17:04.023" v="237" actId="20577"/>
          <ac:spMkLst>
            <pc:docMk/>
            <pc:sldMk cId="786928623" sldId="299"/>
            <ac:spMk id="5" creationId="{52F8B977-88A7-E3D2-B04E-BA1C5845AC27}"/>
          </ac:spMkLst>
        </pc:spChg>
      </pc:sldChg>
      <pc:sldChg chg="modSp mod ord">
        <pc:chgData name="Furst, Paul" userId="4c53bf99-9084-4292-b138-2787d3086371" providerId="ADAL" clId="{30320434-AE53-4519-96EE-009518B9548A}" dt="2025-02-17T01:42:00.115" v="650" actId="113"/>
        <pc:sldMkLst>
          <pc:docMk/>
          <pc:sldMk cId="3320579647" sldId="305"/>
        </pc:sldMkLst>
        <pc:spChg chg="mod">
          <ac:chgData name="Furst, Paul" userId="4c53bf99-9084-4292-b138-2787d3086371" providerId="ADAL" clId="{30320434-AE53-4519-96EE-009518B9548A}" dt="2025-02-17T01:20:33.052" v="525" actId="20577"/>
          <ac:spMkLst>
            <pc:docMk/>
            <pc:sldMk cId="3320579647" sldId="305"/>
            <ac:spMk id="2" creationId="{611DA4DA-0FF5-490B-CDD8-E6C6F2070CB8}"/>
          </ac:spMkLst>
        </pc:spChg>
        <pc:spChg chg="mod">
          <ac:chgData name="Furst, Paul" userId="4c53bf99-9084-4292-b138-2787d3086371" providerId="ADAL" clId="{30320434-AE53-4519-96EE-009518B9548A}" dt="2025-02-17T01:42:00.115" v="650" actId="113"/>
          <ac:spMkLst>
            <pc:docMk/>
            <pc:sldMk cId="3320579647" sldId="305"/>
            <ac:spMk id="3" creationId="{EE75928E-4A6F-18A4-4CBF-0FE7DC2052E7}"/>
          </ac:spMkLst>
        </pc:spChg>
      </pc:sldChg>
      <pc:sldChg chg="modSp mod">
        <pc:chgData name="Furst, Paul" userId="4c53bf99-9084-4292-b138-2787d3086371" providerId="ADAL" clId="{30320434-AE53-4519-96EE-009518B9548A}" dt="2025-02-17T01:36:33.833" v="565" actId="1076"/>
        <pc:sldMkLst>
          <pc:docMk/>
          <pc:sldMk cId="3097535897" sldId="306"/>
        </pc:sldMkLst>
        <pc:spChg chg="mod">
          <ac:chgData name="Furst, Paul" userId="4c53bf99-9084-4292-b138-2787d3086371" providerId="ADAL" clId="{30320434-AE53-4519-96EE-009518B9548A}" dt="2025-02-17T01:36:19.240" v="563" actId="20577"/>
          <ac:spMkLst>
            <pc:docMk/>
            <pc:sldMk cId="3097535897" sldId="306"/>
            <ac:spMk id="3" creationId="{2558281F-FD4C-D611-224E-818E5BA33983}"/>
          </ac:spMkLst>
        </pc:spChg>
        <pc:picChg chg="mod">
          <ac:chgData name="Furst, Paul" userId="4c53bf99-9084-4292-b138-2787d3086371" providerId="ADAL" clId="{30320434-AE53-4519-96EE-009518B9548A}" dt="2025-02-17T01:36:33.833" v="565" actId="1076"/>
          <ac:picMkLst>
            <pc:docMk/>
            <pc:sldMk cId="3097535897" sldId="306"/>
            <ac:picMk id="4" creationId="{2341A6B6-C8B8-845C-67D3-648E04C9E79D}"/>
          </ac:picMkLst>
        </pc:picChg>
        <pc:picChg chg="mod">
          <ac:chgData name="Furst, Paul" userId="4c53bf99-9084-4292-b138-2787d3086371" providerId="ADAL" clId="{30320434-AE53-4519-96EE-009518B9548A}" dt="2025-02-17T01:36:26.950" v="564" actId="1076"/>
          <ac:picMkLst>
            <pc:docMk/>
            <pc:sldMk cId="3097535897" sldId="306"/>
            <ac:picMk id="5" creationId="{0722CD2B-5AD7-DC52-4A6F-874AFD08741A}"/>
          </ac:picMkLst>
        </pc:picChg>
      </pc:sldChg>
      <pc:sldChg chg="addSp modSp mod">
        <pc:chgData name="Furst, Paul" userId="4c53bf99-9084-4292-b138-2787d3086371" providerId="ADAL" clId="{30320434-AE53-4519-96EE-009518B9548A}" dt="2025-02-17T01:43:10.698" v="660" actId="255"/>
        <pc:sldMkLst>
          <pc:docMk/>
          <pc:sldMk cId="1053193438" sldId="309"/>
        </pc:sldMkLst>
        <pc:spChg chg="mod">
          <ac:chgData name="Furst, Paul" userId="4c53bf99-9084-4292-b138-2787d3086371" providerId="ADAL" clId="{30320434-AE53-4519-96EE-009518B9548A}" dt="2025-02-17T01:42:30.931" v="657" actId="20577"/>
          <ac:spMkLst>
            <pc:docMk/>
            <pc:sldMk cId="1053193438" sldId="309"/>
            <ac:spMk id="3" creationId="{923A484B-1289-F022-423F-A8E88DE78C70}"/>
          </ac:spMkLst>
        </pc:spChg>
        <pc:spChg chg="add mod">
          <ac:chgData name="Furst, Paul" userId="4c53bf99-9084-4292-b138-2787d3086371" providerId="ADAL" clId="{30320434-AE53-4519-96EE-009518B9548A}" dt="2025-02-17T01:43:10.698" v="660" actId="255"/>
          <ac:spMkLst>
            <pc:docMk/>
            <pc:sldMk cId="1053193438" sldId="309"/>
            <ac:spMk id="4" creationId="{F09629F8-5DCB-0CC2-FAB3-D45C0DF3D8B2}"/>
          </ac:spMkLst>
        </pc:spChg>
      </pc:sldChg>
      <pc:sldChg chg="modSp mod">
        <pc:chgData name="Furst, Paul" userId="4c53bf99-9084-4292-b138-2787d3086371" providerId="ADAL" clId="{30320434-AE53-4519-96EE-009518B9548A}" dt="2025-02-17T01:40:40.382" v="587" actId="20577"/>
        <pc:sldMkLst>
          <pc:docMk/>
          <pc:sldMk cId="3563520465" sldId="310"/>
        </pc:sldMkLst>
        <pc:spChg chg="mod">
          <ac:chgData name="Furst, Paul" userId="4c53bf99-9084-4292-b138-2787d3086371" providerId="ADAL" clId="{30320434-AE53-4519-96EE-009518B9548A}" dt="2025-02-17T01:40:40.382" v="587" actId="20577"/>
          <ac:spMkLst>
            <pc:docMk/>
            <pc:sldMk cId="3563520465" sldId="310"/>
            <ac:spMk id="3" creationId="{C9D95F85-B22E-EB42-EC2C-E78B537E95B9}"/>
          </ac:spMkLst>
        </pc:spChg>
      </pc:sldChg>
      <pc:sldChg chg="addSp modSp mod">
        <pc:chgData name="Furst, Paul" userId="4c53bf99-9084-4292-b138-2787d3086371" providerId="ADAL" clId="{30320434-AE53-4519-96EE-009518B9548A}" dt="2025-02-17T01:31:52.342" v="561" actId="14100"/>
        <pc:sldMkLst>
          <pc:docMk/>
          <pc:sldMk cId="87896912" sldId="311"/>
        </pc:sldMkLst>
        <pc:spChg chg="mod">
          <ac:chgData name="Furst, Paul" userId="4c53bf99-9084-4292-b138-2787d3086371" providerId="ADAL" clId="{30320434-AE53-4519-96EE-009518B9548A}" dt="2025-02-17T01:01:42.756" v="46" actId="115"/>
          <ac:spMkLst>
            <pc:docMk/>
            <pc:sldMk cId="87896912" sldId="311"/>
            <ac:spMk id="3" creationId="{96988DE1-D558-39EE-E6E8-2CD06CD72446}"/>
          </ac:spMkLst>
        </pc:spChg>
        <pc:picChg chg="add mod">
          <ac:chgData name="Furst, Paul" userId="4c53bf99-9084-4292-b138-2787d3086371" providerId="ADAL" clId="{30320434-AE53-4519-96EE-009518B9548A}" dt="2025-02-17T01:31:52.342" v="561" actId="14100"/>
          <ac:picMkLst>
            <pc:docMk/>
            <pc:sldMk cId="87896912" sldId="311"/>
            <ac:picMk id="4" creationId="{E175D018-2BFA-1124-E0BA-08E8F84E32EF}"/>
          </ac:picMkLst>
        </pc:picChg>
      </pc:sldChg>
      <pc:sldChg chg="modSp mod">
        <pc:chgData name="Furst, Paul" userId="4c53bf99-9084-4292-b138-2787d3086371" providerId="ADAL" clId="{30320434-AE53-4519-96EE-009518B9548A}" dt="2025-02-17T01:11:57.584" v="202" actId="20577"/>
        <pc:sldMkLst>
          <pc:docMk/>
          <pc:sldMk cId="1384991031" sldId="316"/>
        </pc:sldMkLst>
        <pc:spChg chg="mod">
          <ac:chgData name="Furst, Paul" userId="4c53bf99-9084-4292-b138-2787d3086371" providerId="ADAL" clId="{30320434-AE53-4519-96EE-009518B9548A}" dt="2025-02-17T01:11:57.584" v="202" actId="20577"/>
          <ac:spMkLst>
            <pc:docMk/>
            <pc:sldMk cId="1384991031" sldId="316"/>
            <ac:spMk id="3" creationId="{81AF824F-BEAE-E6DB-5BCB-3ADAF93C9A36}"/>
          </ac:spMkLst>
        </pc:spChg>
      </pc:sldChg>
      <pc:sldChg chg="modSp mod">
        <pc:chgData name="Furst, Paul" userId="4c53bf99-9084-4292-b138-2787d3086371" providerId="ADAL" clId="{30320434-AE53-4519-96EE-009518B9548A}" dt="2025-02-17T01:45:27.848" v="768" actId="255"/>
        <pc:sldMkLst>
          <pc:docMk/>
          <pc:sldMk cId="2882033424" sldId="319"/>
        </pc:sldMkLst>
        <pc:spChg chg="mod">
          <ac:chgData name="Furst, Paul" userId="4c53bf99-9084-4292-b138-2787d3086371" providerId="ADAL" clId="{30320434-AE53-4519-96EE-009518B9548A}" dt="2025-02-17T01:45:27.848" v="768" actId="255"/>
          <ac:spMkLst>
            <pc:docMk/>
            <pc:sldMk cId="2882033424" sldId="319"/>
            <ac:spMk id="2" creationId="{5D094528-3EE3-D281-A540-4C7BF731612F}"/>
          </ac:spMkLst>
        </pc:spChg>
        <pc:spChg chg="mod">
          <ac:chgData name="Furst, Paul" userId="4c53bf99-9084-4292-b138-2787d3086371" providerId="ADAL" clId="{30320434-AE53-4519-96EE-009518B9548A}" dt="2025-02-17T01:45:15.806" v="767" actId="15"/>
          <ac:spMkLst>
            <pc:docMk/>
            <pc:sldMk cId="2882033424" sldId="319"/>
            <ac:spMk id="3" creationId="{F3963460-4CAA-9059-38D2-E5D370C34E53}"/>
          </ac:spMkLst>
        </pc:spChg>
      </pc:sldChg>
      <pc:sldChg chg="modSp mod">
        <pc:chgData name="Furst, Paul" userId="4c53bf99-9084-4292-b138-2787d3086371" providerId="ADAL" clId="{30320434-AE53-4519-96EE-009518B9548A}" dt="2025-02-17T01:54:08.529" v="876" actId="20577"/>
        <pc:sldMkLst>
          <pc:docMk/>
          <pc:sldMk cId="3988162270" sldId="321"/>
        </pc:sldMkLst>
        <pc:spChg chg="mod">
          <ac:chgData name="Furst, Paul" userId="4c53bf99-9084-4292-b138-2787d3086371" providerId="ADAL" clId="{30320434-AE53-4519-96EE-009518B9548A}" dt="2025-02-17T01:48:15.733" v="860" actId="20577"/>
          <ac:spMkLst>
            <pc:docMk/>
            <pc:sldMk cId="3988162270" sldId="321"/>
            <ac:spMk id="2" creationId="{5F99B853-238B-10B2-103B-6A7FA3AAE30C}"/>
          </ac:spMkLst>
        </pc:spChg>
        <pc:spChg chg="mod">
          <ac:chgData name="Furst, Paul" userId="4c53bf99-9084-4292-b138-2787d3086371" providerId="ADAL" clId="{30320434-AE53-4519-96EE-009518B9548A}" dt="2025-02-17T01:54:08.529" v="876" actId="20577"/>
          <ac:spMkLst>
            <pc:docMk/>
            <pc:sldMk cId="3988162270" sldId="321"/>
            <ac:spMk id="6" creationId="{3D866CCE-7793-1F54-4CF3-D259752AE2C6}"/>
          </ac:spMkLst>
        </pc:spChg>
      </pc:sldChg>
      <pc:sldChg chg="addSp modSp mod">
        <pc:chgData name="Furst, Paul" userId="4c53bf99-9084-4292-b138-2787d3086371" providerId="ADAL" clId="{30320434-AE53-4519-96EE-009518B9548A}" dt="2025-02-17T02:09:15.976" v="920" actId="1076"/>
        <pc:sldMkLst>
          <pc:docMk/>
          <pc:sldMk cId="411470018" sldId="322"/>
        </pc:sldMkLst>
        <pc:spChg chg="mod">
          <ac:chgData name="Furst, Paul" userId="4c53bf99-9084-4292-b138-2787d3086371" providerId="ADAL" clId="{30320434-AE53-4519-96EE-009518B9548A}" dt="2025-02-17T02:09:11.213" v="919" actId="20577"/>
          <ac:spMkLst>
            <pc:docMk/>
            <pc:sldMk cId="411470018" sldId="322"/>
            <ac:spMk id="3" creationId="{69F7E1A2-D2D6-4B38-0BBA-384F99FD51F3}"/>
          </ac:spMkLst>
        </pc:spChg>
        <pc:picChg chg="add mod">
          <ac:chgData name="Furst, Paul" userId="4c53bf99-9084-4292-b138-2787d3086371" providerId="ADAL" clId="{30320434-AE53-4519-96EE-009518B9548A}" dt="2025-02-17T02:09:15.976" v="920" actId="1076"/>
          <ac:picMkLst>
            <pc:docMk/>
            <pc:sldMk cId="411470018" sldId="322"/>
            <ac:picMk id="4" creationId="{C2129678-0A56-B5C6-D8CE-104A84FA38EF}"/>
          </ac:picMkLst>
        </pc:picChg>
      </pc:sldChg>
      <pc:sldChg chg="modSp mod">
        <pc:chgData name="Furst, Paul" userId="4c53bf99-9084-4292-b138-2787d3086371" providerId="ADAL" clId="{30320434-AE53-4519-96EE-009518B9548A}" dt="2025-02-17T01:06:05.322" v="133" actId="27636"/>
        <pc:sldMkLst>
          <pc:docMk/>
          <pc:sldMk cId="663451035" sldId="323"/>
        </pc:sldMkLst>
        <pc:spChg chg="mod">
          <ac:chgData name="Furst, Paul" userId="4c53bf99-9084-4292-b138-2787d3086371" providerId="ADAL" clId="{30320434-AE53-4519-96EE-009518B9548A}" dt="2025-02-17T01:06:05.322" v="133" actId="27636"/>
          <ac:spMkLst>
            <pc:docMk/>
            <pc:sldMk cId="663451035" sldId="323"/>
            <ac:spMk id="3" creationId="{7BCDBA03-ACA1-73D2-D5E9-072C5428EB06}"/>
          </ac:spMkLst>
        </pc:spChg>
      </pc:sldChg>
      <pc:sldChg chg="modSp mod">
        <pc:chgData name="Furst, Paul" userId="4c53bf99-9084-4292-b138-2787d3086371" providerId="ADAL" clId="{30320434-AE53-4519-96EE-009518B9548A}" dt="2025-02-17T01:05:26.130" v="130" actId="313"/>
        <pc:sldMkLst>
          <pc:docMk/>
          <pc:sldMk cId="522567672" sldId="325"/>
        </pc:sldMkLst>
        <pc:spChg chg="mod">
          <ac:chgData name="Furst, Paul" userId="4c53bf99-9084-4292-b138-2787d3086371" providerId="ADAL" clId="{30320434-AE53-4519-96EE-009518B9548A}" dt="2025-02-17T01:05:26.130" v="130" actId="313"/>
          <ac:spMkLst>
            <pc:docMk/>
            <pc:sldMk cId="522567672" sldId="325"/>
            <ac:spMk id="3" creationId="{9EB9FE82-39A3-325F-404A-1DEA21F1A927}"/>
          </ac:spMkLst>
        </pc:spChg>
      </pc:sldChg>
      <pc:sldChg chg="modSp mod">
        <pc:chgData name="Furst, Paul" userId="4c53bf99-9084-4292-b138-2787d3086371" providerId="ADAL" clId="{30320434-AE53-4519-96EE-009518B9548A}" dt="2025-02-17T01:44:02.248" v="666" actId="114"/>
        <pc:sldMkLst>
          <pc:docMk/>
          <pc:sldMk cId="3020453413" sldId="331"/>
        </pc:sldMkLst>
        <pc:spChg chg="mod">
          <ac:chgData name="Furst, Paul" userId="4c53bf99-9084-4292-b138-2787d3086371" providerId="ADAL" clId="{30320434-AE53-4519-96EE-009518B9548A}" dt="2025-02-17T01:44:02.248" v="666" actId="114"/>
          <ac:spMkLst>
            <pc:docMk/>
            <pc:sldMk cId="3020453413" sldId="331"/>
            <ac:spMk id="3" creationId="{CA2E352E-834F-B375-AA41-7C414B4285A3}"/>
          </ac:spMkLst>
        </pc:spChg>
      </pc:sldChg>
      <pc:sldChg chg="modSp mod">
        <pc:chgData name="Furst, Paul" userId="4c53bf99-9084-4292-b138-2787d3086371" providerId="ADAL" clId="{30320434-AE53-4519-96EE-009518B9548A}" dt="2025-02-17T01:07:05.865" v="145" actId="27636"/>
        <pc:sldMkLst>
          <pc:docMk/>
          <pc:sldMk cId="2779140187" sldId="336"/>
        </pc:sldMkLst>
        <pc:spChg chg="mod">
          <ac:chgData name="Furst, Paul" userId="4c53bf99-9084-4292-b138-2787d3086371" providerId="ADAL" clId="{30320434-AE53-4519-96EE-009518B9548A}" dt="2025-02-17T01:07:05.865" v="145" actId="27636"/>
          <ac:spMkLst>
            <pc:docMk/>
            <pc:sldMk cId="2779140187" sldId="336"/>
            <ac:spMk id="3" creationId="{7CDC9F94-ACA8-E232-6605-5729C4CDB4F0}"/>
          </ac:spMkLst>
        </pc:spChg>
      </pc:sldChg>
      <pc:sldChg chg="modSp mod">
        <pc:chgData name="Furst, Paul" userId="4c53bf99-9084-4292-b138-2787d3086371" providerId="ADAL" clId="{30320434-AE53-4519-96EE-009518B9548A}" dt="2025-02-17T01:46:24.281" v="776" actId="27636"/>
        <pc:sldMkLst>
          <pc:docMk/>
          <pc:sldMk cId="3419186317" sldId="338"/>
        </pc:sldMkLst>
        <pc:spChg chg="mod">
          <ac:chgData name="Furst, Paul" userId="4c53bf99-9084-4292-b138-2787d3086371" providerId="ADAL" clId="{30320434-AE53-4519-96EE-009518B9548A}" dt="2025-02-17T01:46:24.281" v="776" actId="27636"/>
          <ac:spMkLst>
            <pc:docMk/>
            <pc:sldMk cId="3419186317" sldId="338"/>
            <ac:spMk id="3" creationId="{15B9A139-C2F0-548F-0164-1BF6E82C0E9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4C2AA-9D58-44C4-8385-6386CD21E6F8}"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US"/>
        </a:p>
      </dgm:t>
    </dgm:pt>
    <dgm:pt modelId="{2B161D60-3E2E-45DD-B09D-2E62B2D867A7}">
      <dgm:prSet/>
      <dgm:spPr/>
      <dgm:t>
        <a:bodyPr/>
        <a:lstStyle/>
        <a:p>
          <a:r>
            <a:rPr lang="en-US" dirty="0"/>
            <a:t>Facet 1: Motivational Interviewing/Counseling </a:t>
          </a:r>
        </a:p>
      </dgm:t>
    </dgm:pt>
    <dgm:pt modelId="{583F82CB-FA6C-41C5-A9E1-7D6B9B729213}" type="parTrans" cxnId="{AA537F21-6192-4F7B-A2BC-289419985F9A}">
      <dgm:prSet/>
      <dgm:spPr/>
      <dgm:t>
        <a:bodyPr/>
        <a:lstStyle/>
        <a:p>
          <a:endParaRPr lang="en-US"/>
        </a:p>
      </dgm:t>
    </dgm:pt>
    <dgm:pt modelId="{B1454021-D6E7-4809-BFDF-E41F5A0FD068}" type="sibTrans" cxnId="{AA537F21-6192-4F7B-A2BC-289419985F9A}">
      <dgm:prSet/>
      <dgm:spPr/>
      <dgm:t>
        <a:bodyPr/>
        <a:lstStyle/>
        <a:p>
          <a:endParaRPr lang="en-US"/>
        </a:p>
      </dgm:t>
    </dgm:pt>
    <dgm:pt modelId="{DBBA9142-5619-45A7-AFD4-B3A5D7E1A319}">
      <dgm:prSet/>
      <dgm:spPr/>
      <dgm:t>
        <a:bodyPr/>
        <a:lstStyle/>
        <a:p>
          <a:r>
            <a:rPr lang="en-US" dirty="0"/>
            <a:t>Facet 2: Pain Science at various stages of POC</a:t>
          </a:r>
        </a:p>
      </dgm:t>
    </dgm:pt>
    <dgm:pt modelId="{8CF9B61E-5067-431D-9CBF-5DAD5B7A06B7}" type="parTrans" cxnId="{FC5EE90F-1CEA-4AA4-AEDA-7A3E0AEFF7C3}">
      <dgm:prSet/>
      <dgm:spPr/>
      <dgm:t>
        <a:bodyPr/>
        <a:lstStyle/>
        <a:p>
          <a:endParaRPr lang="en-US"/>
        </a:p>
      </dgm:t>
    </dgm:pt>
    <dgm:pt modelId="{2F087D4B-9E95-4655-B7BF-5B31837B2873}" type="sibTrans" cxnId="{FC5EE90F-1CEA-4AA4-AEDA-7A3E0AEFF7C3}">
      <dgm:prSet/>
      <dgm:spPr/>
      <dgm:t>
        <a:bodyPr/>
        <a:lstStyle/>
        <a:p>
          <a:endParaRPr lang="en-US"/>
        </a:p>
      </dgm:t>
    </dgm:pt>
    <dgm:pt modelId="{304CD2E4-2FAE-4353-AE1B-864ED63DCFA6}">
      <dgm:prSet/>
      <dgm:spPr/>
      <dgm:t>
        <a:bodyPr/>
        <a:lstStyle/>
        <a:p>
          <a:r>
            <a:rPr lang="en-US" dirty="0"/>
            <a:t>Facet 3: Self Management/Self Efficacy Focused Exercise</a:t>
          </a:r>
        </a:p>
      </dgm:t>
    </dgm:pt>
    <dgm:pt modelId="{8EDFAEF7-0074-47EB-B4B7-322E8E648CA9}" type="parTrans" cxnId="{33D67BBE-F093-449A-B3E3-FECE4F323FB3}">
      <dgm:prSet/>
      <dgm:spPr/>
      <dgm:t>
        <a:bodyPr/>
        <a:lstStyle/>
        <a:p>
          <a:endParaRPr lang="en-US"/>
        </a:p>
      </dgm:t>
    </dgm:pt>
    <dgm:pt modelId="{1545E911-7A0A-4178-B08E-A67B63DC0430}" type="sibTrans" cxnId="{33D67BBE-F093-449A-B3E3-FECE4F323FB3}">
      <dgm:prSet/>
      <dgm:spPr/>
      <dgm:t>
        <a:bodyPr/>
        <a:lstStyle/>
        <a:p>
          <a:endParaRPr lang="en-US"/>
        </a:p>
      </dgm:t>
    </dgm:pt>
    <dgm:pt modelId="{404CFADB-F940-4665-AF9F-14C6FFD29E24}">
      <dgm:prSet/>
      <dgm:spPr/>
      <dgm:t>
        <a:bodyPr/>
        <a:lstStyle/>
        <a:p>
          <a:r>
            <a:rPr lang="en-US" dirty="0"/>
            <a:t>Use psych principles/motor learning principles of feedback </a:t>
          </a:r>
        </a:p>
      </dgm:t>
    </dgm:pt>
    <dgm:pt modelId="{65DE2636-3348-485C-9006-72E8B70B3085}" type="parTrans" cxnId="{F96E34BB-3FD3-42DB-A820-84ACEB910A43}">
      <dgm:prSet/>
      <dgm:spPr/>
      <dgm:t>
        <a:bodyPr/>
        <a:lstStyle/>
        <a:p>
          <a:endParaRPr lang="en-US"/>
        </a:p>
      </dgm:t>
    </dgm:pt>
    <dgm:pt modelId="{6EE98202-B879-48DD-97CE-8A8B3B27CDA5}" type="sibTrans" cxnId="{F96E34BB-3FD3-42DB-A820-84ACEB910A43}">
      <dgm:prSet/>
      <dgm:spPr/>
      <dgm:t>
        <a:bodyPr/>
        <a:lstStyle/>
        <a:p>
          <a:endParaRPr lang="en-US"/>
        </a:p>
      </dgm:t>
    </dgm:pt>
    <dgm:pt modelId="{761BFAE2-2270-4308-908B-736146C649D6}">
      <dgm:prSet/>
      <dgm:spPr/>
      <dgm:t>
        <a:bodyPr/>
        <a:lstStyle/>
        <a:p>
          <a:r>
            <a:rPr lang="en-US" dirty="0"/>
            <a:t>Give guidance towards self management through interviewing and self driven exercise</a:t>
          </a:r>
        </a:p>
      </dgm:t>
    </dgm:pt>
    <dgm:pt modelId="{72A66275-EFD0-4A8A-9018-2D4C3D4B468B}" type="parTrans" cxnId="{256EAFA7-970C-469B-9021-57A2F59161B2}">
      <dgm:prSet/>
      <dgm:spPr/>
      <dgm:t>
        <a:bodyPr/>
        <a:lstStyle/>
        <a:p>
          <a:endParaRPr lang="en-US"/>
        </a:p>
      </dgm:t>
    </dgm:pt>
    <dgm:pt modelId="{C43AEDDE-FF79-4EEC-B7D3-0E4CD32133EA}" type="sibTrans" cxnId="{256EAFA7-970C-469B-9021-57A2F59161B2}">
      <dgm:prSet/>
      <dgm:spPr/>
      <dgm:t>
        <a:bodyPr/>
        <a:lstStyle/>
        <a:p>
          <a:endParaRPr lang="en-US"/>
        </a:p>
      </dgm:t>
    </dgm:pt>
    <dgm:pt modelId="{57C39ECA-22DF-49D9-9437-394CB5A2A350}" type="pres">
      <dgm:prSet presAssocID="{0E24C2AA-9D58-44C4-8385-6386CD21E6F8}" presName="Name0" presStyleCnt="0">
        <dgm:presLayoutVars>
          <dgm:dir/>
          <dgm:animLvl val="lvl"/>
          <dgm:resizeHandles val="exact"/>
        </dgm:presLayoutVars>
      </dgm:prSet>
      <dgm:spPr/>
    </dgm:pt>
    <dgm:pt modelId="{2193BA6E-49CD-4A06-89FE-9BB592068B87}" type="pres">
      <dgm:prSet presAssocID="{304CD2E4-2FAE-4353-AE1B-864ED63DCFA6}" presName="boxAndChildren" presStyleCnt="0"/>
      <dgm:spPr/>
    </dgm:pt>
    <dgm:pt modelId="{BDCF83C9-5274-420B-A366-5CABAD0E50CB}" type="pres">
      <dgm:prSet presAssocID="{304CD2E4-2FAE-4353-AE1B-864ED63DCFA6}" presName="parentTextBox" presStyleLbl="node1" presStyleIdx="0" presStyleCnt="3"/>
      <dgm:spPr/>
    </dgm:pt>
    <dgm:pt modelId="{A333DC28-E42F-4C9F-A684-67F1E5A8C531}" type="pres">
      <dgm:prSet presAssocID="{304CD2E4-2FAE-4353-AE1B-864ED63DCFA6}" presName="entireBox" presStyleLbl="node1" presStyleIdx="0" presStyleCnt="3"/>
      <dgm:spPr/>
    </dgm:pt>
    <dgm:pt modelId="{A03E681D-B3C2-45E6-BB56-E5E366F9E868}" type="pres">
      <dgm:prSet presAssocID="{304CD2E4-2FAE-4353-AE1B-864ED63DCFA6}" presName="descendantBox" presStyleCnt="0"/>
      <dgm:spPr/>
    </dgm:pt>
    <dgm:pt modelId="{269F8A58-9C52-4386-B5F8-F8505C552C5B}" type="pres">
      <dgm:prSet presAssocID="{404CFADB-F940-4665-AF9F-14C6FFD29E24}" presName="childTextBox" presStyleLbl="fgAccFollowNode1" presStyleIdx="0" presStyleCnt="2">
        <dgm:presLayoutVars>
          <dgm:bulletEnabled val="1"/>
        </dgm:presLayoutVars>
      </dgm:prSet>
      <dgm:spPr/>
    </dgm:pt>
    <dgm:pt modelId="{B9ABB396-C729-42F2-A116-13743AD4EAAA}" type="pres">
      <dgm:prSet presAssocID="{761BFAE2-2270-4308-908B-736146C649D6}" presName="childTextBox" presStyleLbl="fgAccFollowNode1" presStyleIdx="1" presStyleCnt="2">
        <dgm:presLayoutVars>
          <dgm:bulletEnabled val="1"/>
        </dgm:presLayoutVars>
      </dgm:prSet>
      <dgm:spPr/>
    </dgm:pt>
    <dgm:pt modelId="{7F17EBEF-91CD-4B20-A33A-CDB6EA3ED5B2}" type="pres">
      <dgm:prSet presAssocID="{2F087D4B-9E95-4655-B7BF-5B31837B2873}" presName="sp" presStyleCnt="0"/>
      <dgm:spPr/>
    </dgm:pt>
    <dgm:pt modelId="{A793E690-69C4-43B4-94A2-BE0E5592695A}" type="pres">
      <dgm:prSet presAssocID="{DBBA9142-5619-45A7-AFD4-B3A5D7E1A319}" presName="arrowAndChildren" presStyleCnt="0"/>
      <dgm:spPr/>
    </dgm:pt>
    <dgm:pt modelId="{1EFD3A13-426C-4B89-A806-609BC6DDDB5E}" type="pres">
      <dgm:prSet presAssocID="{DBBA9142-5619-45A7-AFD4-B3A5D7E1A319}" presName="parentTextArrow" presStyleLbl="node1" presStyleIdx="1" presStyleCnt="3"/>
      <dgm:spPr/>
    </dgm:pt>
    <dgm:pt modelId="{8389C8B3-1A73-4984-805D-6372EA2F17E0}" type="pres">
      <dgm:prSet presAssocID="{B1454021-D6E7-4809-BFDF-E41F5A0FD068}" presName="sp" presStyleCnt="0"/>
      <dgm:spPr/>
    </dgm:pt>
    <dgm:pt modelId="{3F9EDC37-64CC-4487-A0B4-33559034CB38}" type="pres">
      <dgm:prSet presAssocID="{2B161D60-3E2E-45DD-B09D-2E62B2D867A7}" presName="arrowAndChildren" presStyleCnt="0"/>
      <dgm:spPr/>
    </dgm:pt>
    <dgm:pt modelId="{ECB72001-2375-493E-8BF4-A1734097D26C}" type="pres">
      <dgm:prSet presAssocID="{2B161D60-3E2E-45DD-B09D-2E62B2D867A7}" presName="parentTextArrow" presStyleLbl="node1" presStyleIdx="2" presStyleCnt="3"/>
      <dgm:spPr/>
    </dgm:pt>
  </dgm:ptLst>
  <dgm:cxnLst>
    <dgm:cxn modelId="{25D4DA00-B6AE-476C-8D54-960B3678CC98}" type="presOf" srcId="{DBBA9142-5619-45A7-AFD4-B3A5D7E1A319}" destId="{1EFD3A13-426C-4B89-A806-609BC6DDDB5E}" srcOrd="0" destOrd="0" presId="urn:microsoft.com/office/officeart/2005/8/layout/process4"/>
    <dgm:cxn modelId="{3F106104-62EF-4AA6-82BE-0F8D0382110B}" type="presOf" srcId="{761BFAE2-2270-4308-908B-736146C649D6}" destId="{B9ABB396-C729-42F2-A116-13743AD4EAAA}" srcOrd="0" destOrd="0" presId="urn:microsoft.com/office/officeart/2005/8/layout/process4"/>
    <dgm:cxn modelId="{5E27CC04-F870-43CF-96AD-14DAC0625998}" type="presOf" srcId="{0E24C2AA-9D58-44C4-8385-6386CD21E6F8}" destId="{57C39ECA-22DF-49D9-9437-394CB5A2A350}" srcOrd="0" destOrd="0" presId="urn:microsoft.com/office/officeart/2005/8/layout/process4"/>
    <dgm:cxn modelId="{FC5EE90F-1CEA-4AA4-AEDA-7A3E0AEFF7C3}" srcId="{0E24C2AA-9D58-44C4-8385-6386CD21E6F8}" destId="{DBBA9142-5619-45A7-AFD4-B3A5D7E1A319}" srcOrd="1" destOrd="0" parTransId="{8CF9B61E-5067-431D-9CBF-5DAD5B7A06B7}" sibTransId="{2F087D4B-9E95-4655-B7BF-5B31837B2873}"/>
    <dgm:cxn modelId="{AA537F21-6192-4F7B-A2BC-289419985F9A}" srcId="{0E24C2AA-9D58-44C4-8385-6386CD21E6F8}" destId="{2B161D60-3E2E-45DD-B09D-2E62B2D867A7}" srcOrd="0" destOrd="0" parTransId="{583F82CB-FA6C-41C5-A9E1-7D6B9B729213}" sibTransId="{B1454021-D6E7-4809-BFDF-E41F5A0FD068}"/>
    <dgm:cxn modelId="{46277630-177C-48A5-9452-E4E52DCF8DE5}" type="presOf" srcId="{2B161D60-3E2E-45DD-B09D-2E62B2D867A7}" destId="{ECB72001-2375-493E-8BF4-A1734097D26C}" srcOrd="0" destOrd="0" presId="urn:microsoft.com/office/officeart/2005/8/layout/process4"/>
    <dgm:cxn modelId="{63FC3F37-062B-4AFA-80E0-03B240D3D2AA}" type="presOf" srcId="{404CFADB-F940-4665-AF9F-14C6FFD29E24}" destId="{269F8A58-9C52-4386-B5F8-F8505C552C5B}" srcOrd="0" destOrd="0" presId="urn:microsoft.com/office/officeart/2005/8/layout/process4"/>
    <dgm:cxn modelId="{1ED75D77-AC72-47D2-83D5-E8EC8AC01EC3}" type="presOf" srcId="{304CD2E4-2FAE-4353-AE1B-864ED63DCFA6}" destId="{BDCF83C9-5274-420B-A366-5CABAD0E50CB}" srcOrd="0" destOrd="0" presId="urn:microsoft.com/office/officeart/2005/8/layout/process4"/>
    <dgm:cxn modelId="{256EAFA7-970C-469B-9021-57A2F59161B2}" srcId="{304CD2E4-2FAE-4353-AE1B-864ED63DCFA6}" destId="{761BFAE2-2270-4308-908B-736146C649D6}" srcOrd="1" destOrd="0" parTransId="{72A66275-EFD0-4A8A-9018-2D4C3D4B468B}" sibTransId="{C43AEDDE-FF79-4EEC-B7D3-0E4CD32133EA}"/>
    <dgm:cxn modelId="{8F3CD7B5-1BE7-49B1-83DC-EE49BACEF8F3}" type="presOf" srcId="{304CD2E4-2FAE-4353-AE1B-864ED63DCFA6}" destId="{A333DC28-E42F-4C9F-A684-67F1E5A8C531}" srcOrd="1" destOrd="0" presId="urn:microsoft.com/office/officeart/2005/8/layout/process4"/>
    <dgm:cxn modelId="{F96E34BB-3FD3-42DB-A820-84ACEB910A43}" srcId="{304CD2E4-2FAE-4353-AE1B-864ED63DCFA6}" destId="{404CFADB-F940-4665-AF9F-14C6FFD29E24}" srcOrd="0" destOrd="0" parTransId="{65DE2636-3348-485C-9006-72E8B70B3085}" sibTransId="{6EE98202-B879-48DD-97CE-8A8B3B27CDA5}"/>
    <dgm:cxn modelId="{33D67BBE-F093-449A-B3E3-FECE4F323FB3}" srcId="{0E24C2AA-9D58-44C4-8385-6386CD21E6F8}" destId="{304CD2E4-2FAE-4353-AE1B-864ED63DCFA6}" srcOrd="2" destOrd="0" parTransId="{8EDFAEF7-0074-47EB-B4B7-322E8E648CA9}" sibTransId="{1545E911-7A0A-4178-B08E-A67B63DC0430}"/>
    <dgm:cxn modelId="{573E6398-9646-4317-8B7D-89A571AB9EBD}" type="presParOf" srcId="{57C39ECA-22DF-49D9-9437-394CB5A2A350}" destId="{2193BA6E-49CD-4A06-89FE-9BB592068B87}" srcOrd="0" destOrd="0" presId="urn:microsoft.com/office/officeart/2005/8/layout/process4"/>
    <dgm:cxn modelId="{73E93C5C-0DB9-4818-80BD-E6193D0CBDEA}" type="presParOf" srcId="{2193BA6E-49CD-4A06-89FE-9BB592068B87}" destId="{BDCF83C9-5274-420B-A366-5CABAD0E50CB}" srcOrd="0" destOrd="0" presId="urn:microsoft.com/office/officeart/2005/8/layout/process4"/>
    <dgm:cxn modelId="{C1DEE63D-BF4C-483D-A4BC-4C7AA1C571F2}" type="presParOf" srcId="{2193BA6E-49CD-4A06-89FE-9BB592068B87}" destId="{A333DC28-E42F-4C9F-A684-67F1E5A8C531}" srcOrd="1" destOrd="0" presId="urn:microsoft.com/office/officeart/2005/8/layout/process4"/>
    <dgm:cxn modelId="{ED2FC3FD-239B-48A9-8D69-647588F4ACB7}" type="presParOf" srcId="{2193BA6E-49CD-4A06-89FE-9BB592068B87}" destId="{A03E681D-B3C2-45E6-BB56-E5E366F9E868}" srcOrd="2" destOrd="0" presId="urn:microsoft.com/office/officeart/2005/8/layout/process4"/>
    <dgm:cxn modelId="{7D4310DA-0927-4D6F-8BCC-8669AD930850}" type="presParOf" srcId="{A03E681D-B3C2-45E6-BB56-E5E366F9E868}" destId="{269F8A58-9C52-4386-B5F8-F8505C552C5B}" srcOrd="0" destOrd="0" presId="urn:microsoft.com/office/officeart/2005/8/layout/process4"/>
    <dgm:cxn modelId="{775C6554-BD0C-45FF-A265-6DD92C1A95C4}" type="presParOf" srcId="{A03E681D-B3C2-45E6-BB56-E5E366F9E868}" destId="{B9ABB396-C729-42F2-A116-13743AD4EAAA}" srcOrd="1" destOrd="0" presId="urn:microsoft.com/office/officeart/2005/8/layout/process4"/>
    <dgm:cxn modelId="{07EAF288-BD45-4529-BD17-172161F7D05E}" type="presParOf" srcId="{57C39ECA-22DF-49D9-9437-394CB5A2A350}" destId="{7F17EBEF-91CD-4B20-A33A-CDB6EA3ED5B2}" srcOrd="1" destOrd="0" presId="urn:microsoft.com/office/officeart/2005/8/layout/process4"/>
    <dgm:cxn modelId="{68432A08-62FA-4A0C-AAF1-EA76C5F512EF}" type="presParOf" srcId="{57C39ECA-22DF-49D9-9437-394CB5A2A350}" destId="{A793E690-69C4-43B4-94A2-BE0E5592695A}" srcOrd="2" destOrd="0" presId="urn:microsoft.com/office/officeart/2005/8/layout/process4"/>
    <dgm:cxn modelId="{B4226258-26B6-4036-81D5-18CF360E1374}" type="presParOf" srcId="{A793E690-69C4-43B4-94A2-BE0E5592695A}" destId="{1EFD3A13-426C-4B89-A806-609BC6DDDB5E}" srcOrd="0" destOrd="0" presId="urn:microsoft.com/office/officeart/2005/8/layout/process4"/>
    <dgm:cxn modelId="{386B1D9F-B7C6-4F4A-AF13-3656888CC280}" type="presParOf" srcId="{57C39ECA-22DF-49D9-9437-394CB5A2A350}" destId="{8389C8B3-1A73-4984-805D-6372EA2F17E0}" srcOrd="3" destOrd="0" presId="urn:microsoft.com/office/officeart/2005/8/layout/process4"/>
    <dgm:cxn modelId="{D3DE166A-1A4B-412A-8B13-32C080760556}" type="presParOf" srcId="{57C39ECA-22DF-49D9-9437-394CB5A2A350}" destId="{3F9EDC37-64CC-4487-A0B4-33559034CB38}" srcOrd="4" destOrd="0" presId="urn:microsoft.com/office/officeart/2005/8/layout/process4"/>
    <dgm:cxn modelId="{9E321441-CACB-4971-8796-9F8993241229}" type="presParOf" srcId="{3F9EDC37-64CC-4487-A0B4-33559034CB38}" destId="{ECB72001-2375-493E-8BF4-A1734097D26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24C2AA-9D58-44C4-8385-6386CD21E6F8}"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US"/>
        </a:p>
      </dgm:t>
    </dgm:pt>
    <dgm:pt modelId="{2B161D60-3E2E-45DD-B09D-2E62B2D867A7}">
      <dgm:prSet/>
      <dgm:spPr/>
      <dgm:t>
        <a:bodyPr/>
        <a:lstStyle/>
        <a:p>
          <a:r>
            <a:rPr lang="en-US" dirty="0"/>
            <a:t>Facet 1: Motivational Interviewing/Counseling </a:t>
          </a:r>
        </a:p>
      </dgm:t>
    </dgm:pt>
    <dgm:pt modelId="{583F82CB-FA6C-41C5-A9E1-7D6B9B729213}" type="parTrans" cxnId="{AA537F21-6192-4F7B-A2BC-289419985F9A}">
      <dgm:prSet/>
      <dgm:spPr/>
      <dgm:t>
        <a:bodyPr/>
        <a:lstStyle/>
        <a:p>
          <a:endParaRPr lang="en-US"/>
        </a:p>
      </dgm:t>
    </dgm:pt>
    <dgm:pt modelId="{B1454021-D6E7-4809-BFDF-E41F5A0FD068}" type="sibTrans" cxnId="{AA537F21-6192-4F7B-A2BC-289419985F9A}">
      <dgm:prSet/>
      <dgm:spPr/>
      <dgm:t>
        <a:bodyPr/>
        <a:lstStyle/>
        <a:p>
          <a:endParaRPr lang="en-US"/>
        </a:p>
      </dgm:t>
    </dgm:pt>
    <dgm:pt modelId="{DBBA9142-5619-45A7-AFD4-B3A5D7E1A319}">
      <dgm:prSet/>
      <dgm:spPr/>
      <dgm:t>
        <a:bodyPr/>
        <a:lstStyle/>
        <a:p>
          <a:r>
            <a:rPr lang="en-US" dirty="0"/>
            <a:t>Facet 2: Pain Science at various stages of POC</a:t>
          </a:r>
        </a:p>
      </dgm:t>
    </dgm:pt>
    <dgm:pt modelId="{8CF9B61E-5067-431D-9CBF-5DAD5B7A06B7}" type="parTrans" cxnId="{FC5EE90F-1CEA-4AA4-AEDA-7A3E0AEFF7C3}">
      <dgm:prSet/>
      <dgm:spPr/>
      <dgm:t>
        <a:bodyPr/>
        <a:lstStyle/>
        <a:p>
          <a:endParaRPr lang="en-US"/>
        </a:p>
      </dgm:t>
    </dgm:pt>
    <dgm:pt modelId="{2F087D4B-9E95-4655-B7BF-5B31837B2873}" type="sibTrans" cxnId="{FC5EE90F-1CEA-4AA4-AEDA-7A3E0AEFF7C3}">
      <dgm:prSet/>
      <dgm:spPr/>
      <dgm:t>
        <a:bodyPr/>
        <a:lstStyle/>
        <a:p>
          <a:endParaRPr lang="en-US"/>
        </a:p>
      </dgm:t>
    </dgm:pt>
    <dgm:pt modelId="{304CD2E4-2FAE-4353-AE1B-864ED63DCFA6}">
      <dgm:prSet/>
      <dgm:spPr/>
      <dgm:t>
        <a:bodyPr/>
        <a:lstStyle/>
        <a:p>
          <a:r>
            <a:rPr lang="en-US" dirty="0"/>
            <a:t>Facet 3: Self Management/Self Efficacy Focused Exercise</a:t>
          </a:r>
        </a:p>
      </dgm:t>
    </dgm:pt>
    <dgm:pt modelId="{8EDFAEF7-0074-47EB-B4B7-322E8E648CA9}" type="parTrans" cxnId="{33D67BBE-F093-449A-B3E3-FECE4F323FB3}">
      <dgm:prSet/>
      <dgm:spPr/>
      <dgm:t>
        <a:bodyPr/>
        <a:lstStyle/>
        <a:p>
          <a:endParaRPr lang="en-US"/>
        </a:p>
      </dgm:t>
    </dgm:pt>
    <dgm:pt modelId="{1545E911-7A0A-4178-B08E-A67B63DC0430}" type="sibTrans" cxnId="{33D67BBE-F093-449A-B3E3-FECE4F323FB3}">
      <dgm:prSet/>
      <dgm:spPr/>
      <dgm:t>
        <a:bodyPr/>
        <a:lstStyle/>
        <a:p>
          <a:endParaRPr lang="en-US"/>
        </a:p>
      </dgm:t>
    </dgm:pt>
    <dgm:pt modelId="{404CFADB-F940-4665-AF9F-14C6FFD29E24}">
      <dgm:prSet/>
      <dgm:spPr/>
      <dgm:t>
        <a:bodyPr/>
        <a:lstStyle/>
        <a:p>
          <a:r>
            <a:rPr lang="en-US" dirty="0"/>
            <a:t>Use psych principles/motor learning principles of feedback </a:t>
          </a:r>
        </a:p>
      </dgm:t>
    </dgm:pt>
    <dgm:pt modelId="{65DE2636-3348-485C-9006-72E8B70B3085}" type="parTrans" cxnId="{F96E34BB-3FD3-42DB-A820-84ACEB910A43}">
      <dgm:prSet/>
      <dgm:spPr/>
      <dgm:t>
        <a:bodyPr/>
        <a:lstStyle/>
        <a:p>
          <a:endParaRPr lang="en-US"/>
        </a:p>
      </dgm:t>
    </dgm:pt>
    <dgm:pt modelId="{6EE98202-B879-48DD-97CE-8A8B3B27CDA5}" type="sibTrans" cxnId="{F96E34BB-3FD3-42DB-A820-84ACEB910A43}">
      <dgm:prSet/>
      <dgm:spPr/>
      <dgm:t>
        <a:bodyPr/>
        <a:lstStyle/>
        <a:p>
          <a:endParaRPr lang="en-US"/>
        </a:p>
      </dgm:t>
    </dgm:pt>
    <dgm:pt modelId="{761BFAE2-2270-4308-908B-736146C649D6}">
      <dgm:prSet/>
      <dgm:spPr/>
      <dgm:t>
        <a:bodyPr/>
        <a:lstStyle/>
        <a:p>
          <a:r>
            <a:rPr lang="en-US" dirty="0"/>
            <a:t>Give guidance towards self management through interviewing and self driven exercise</a:t>
          </a:r>
        </a:p>
      </dgm:t>
    </dgm:pt>
    <dgm:pt modelId="{72A66275-EFD0-4A8A-9018-2D4C3D4B468B}" type="parTrans" cxnId="{256EAFA7-970C-469B-9021-57A2F59161B2}">
      <dgm:prSet/>
      <dgm:spPr/>
      <dgm:t>
        <a:bodyPr/>
        <a:lstStyle/>
        <a:p>
          <a:endParaRPr lang="en-US"/>
        </a:p>
      </dgm:t>
    </dgm:pt>
    <dgm:pt modelId="{C43AEDDE-FF79-4EEC-B7D3-0E4CD32133EA}" type="sibTrans" cxnId="{256EAFA7-970C-469B-9021-57A2F59161B2}">
      <dgm:prSet/>
      <dgm:spPr/>
      <dgm:t>
        <a:bodyPr/>
        <a:lstStyle/>
        <a:p>
          <a:endParaRPr lang="en-US"/>
        </a:p>
      </dgm:t>
    </dgm:pt>
    <dgm:pt modelId="{57C39ECA-22DF-49D9-9437-394CB5A2A350}" type="pres">
      <dgm:prSet presAssocID="{0E24C2AA-9D58-44C4-8385-6386CD21E6F8}" presName="Name0" presStyleCnt="0">
        <dgm:presLayoutVars>
          <dgm:dir/>
          <dgm:animLvl val="lvl"/>
          <dgm:resizeHandles val="exact"/>
        </dgm:presLayoutVars>
      </dgm:prSet>
      <dgm:spPr/>
    </dgm:pt>
    <dgm:pt modelId="{2193BA6E-49CD-4A06-89FE-9BB592068B87}" type="pres">
      <dgm:prSet presAssocID="{304CD2E4-2FAE-4353-AE1B-864ED63DCFA6}" presName="boxAndChildren" presStyleCnt="0"/>
      <dgm:spPr/>
    </dgm:pt>
    <dgm:pt modelId="{BDCF83C9-5274-420B-A366-5CABAD0E50CB}" type="pres">
      <dgm:prSet presAssocID="{304CD2E4-2FAE-4353-AE1B-864ED63DCFA6}" presName="parentTextBox" presStyleLbl="node1" presStyleIdx="0" presStyleCnt="3"/>
      <dgm:spPr/>
    </dgm:pt>
    <dgm:pt modelId="{A333DC28-E42F-4C9F-A684-67F1E5A8C531}" type="pres">
      <dgm:prSet presAssocID="{304CD2E4-2FAE-4353-AE1B-864ED63DCFA6}" presName="entireBox" presStyleLbl="node1" presStyleIdx="0" presStyleCnt="3"/>
      <dgm:spPr/>
    </dgm:pt>
    <dgm:pt modelId="{A03E681D-B3C2-45E6-BB56-E5E366F9E868}" type="pres">
      <dgm:prSet presAssocID="{304CD2E4-2FAE-4353-AE1B-864ED63DCFA6}" presName="descendantBox" presStyleCnt="0"/>
      <dgm:spPr/>
    </dgm:pt>
    <dgm:pt modelId="{269F8A58-9C52-4386-B5F8-F8505C552C5B}" type="pres">
      <dgm:prSet presAssocID="{404CFADB-F940-4665-AF9F-14C6FFD29E24}" presName="childTextBox" presStyleLbl="fgAccFollowNode1" presStyleIdx="0" presStyleCnt="2">
        <dgm:presLayoutVars>
          <dgm:bulletEnabled val="1"/>
        </dgm:presLayoutVars>
      </dgm:prSet>
      <dgm:spPr/>
    </dgm:pt>
    <dgm:pt modelId="{B9ABB396-C729-42F2-A116-13743AD4EAAA}" type="pres">
      <dgm:prSet presAssocID="{761BFAE2-2270-4308-908B-736146C649D6}" presName="childTextBox" presStyleLbl="fgAccFollowNode1" presStyleIdx="1" presStyleCnt="2">
        <dgm:presLayoutVars>
          <dgm:bulletEnabled val="1"/>
        </dgm:presLayoutVars>
      </dgm:prSet>
      <dgm:spPr/>
    </dgm:pt>
    <dgm:pt modelId="{7F17EBEF-91CD-4B20-A33A-CDB6EA3ED5B2}" type="pres">
      <dgm:prSet presAssocID="{2F087D4B-9E95-4655-B7BF-5B31837B2873}" presName="sp" presStyleCnt="0"/>
      <dgm:spPr/>
    </dgm:pt>
    <dgm:pt modelId="{A793E690-69C4-43B4-94A2-BE0E5592695A}" type="pres">
      <dgm:prSet presAssocID="{DBBA9142-5619-45A7-AFD4-B3A5D7E1A319}" presName="arrowAndChildren" presStyleCnt="0"/>
      <dgm:spPr/>
    </dgm:pt>
    <dgm:pt modelId="{1EFD3A13-426C-4B89-A806-609BC6DDDB5E}" type="pres">
      <dgm:prSet presAssocID="{DBBA9142-5619-45A7-AFD4-B3A5D7E1A319}" presName="parentTextArrow" presStyleLbl="node1" presStyleIdx="1" presStyleCnt="3"/>
      <dgm:spPr/>
    </dgm:pt>
    <dgm:pt modelId="{8389C8B3-1A73-4984-805D-6372EA2F17E0}" type="pres">
      <dgm:prSet presAssocID="{B1454021-D6E7-4809-BFDF-E41F5A0FD068}" presName="sp" presStyleCnt="0"/>
      <dgm:spPr/>
    </dgm:pt>
    <dgm:pt modelId="{3F9EDC37-64CC-4487-A0B4-33559034CB38}" type="pres">
      <dgm:prSet presAssocID="{2B161D60-3E2E-45DD-B09D-2E62B2D867A7}" presName="arrowAndChildren" presStyleCnt="0"/>
      <dgm:spPr/>
    </dgm:pt>
    <dgm:pt modelId="{ECB72001-2375-493E-8BF4-A1734097D26C}" type="pres">
      <dgm:prSet presAssocID="{2B161D60-3E2E-45DD-B09D-2E62B2D867A7}" presName="parentTextArrow" presStyleLbl="node1" presStyleIdx="2" presStyleCnt="3"/>
      <dgm:spPr/>
    </dgm:pt>
  </dgm:ptLst>
  <dgm:cxnLst>
    <dgm:cxn modelId="{25D4DA00-B6AE-476C-8D54-960B3678CC98}" type="presOf" srcId="{DBBA9142-5619-45A7-AFD4-B3A5D7E1A319}" destId="{1EFD3A13-426C-4B89-A806-609BC6DDDB5E}" srcOrd="0" destOrd="0" presId="urn:microsoft.com/office/officeart/2005/8/layout/process4"/>
    <dgm:cxn modelId="{3F106104-62EF-4AA6-82BE-0F8D0382110B}" type="presOf" srcId="{761BFAE2-2270-4308-908B-736146C649D6}" destId="{B9ABB396-C729-42F2-A116-13743AD4EAAA}" srcOrd="0" destOrd="0" presId="urn:microsoft.com/office/officeart/2005/8/layout/process4"/>
    <dgm:cxn modelId="{5E27CC04-F870-43CF-96AD-14DAC0625998}" type="presOf" srcId="{0E24C2AA-9D58-44C4-8385-6386CD21E6F8}" destId="{57C39ECA-22DF-49D9-9437-394CB5A2A350}" srcOrd="0" destOrd="0" presId="urn:microsoft.com/office/officeart/2005/8/layout/process4"/>
    <dgm:cxn modelId="{FC5EE90F-1CEA-4AA4-AEDA-7A3E0AEFF7C3}" srcId="{0E24C2AA-9D58-44C4-8385-6386CD21E6F8}" destId="{DBBA9142-5619-45A7-AFD4-B3A5D7E1A319}" srcOrd="1" destOrd="0" parTransId="{8CF9B61E-5067-431D-9CBF-5DAD5B7A06B7}" sibTransId="{2F087D4B-9E95-4655-B7BF-5B31837B2873}"/>
    <dgm:cxn modelId="{AA537F21-6192-4F7B-A2BC-289419985F9A}" srcId="{0E24C2AA-9D58-44C4-8385-6386CD21E6F8}" destId="{2B161D60-3E2E-45DD-B09D-2E62B2D867A7}" srcOrd="0" destOrd="0" parTransId="{583F82CB-FA6C-41C5-A9E1-7D6B9B729213}" sibTransId="{B1454021-D6E7-4809-BFDF-E41F5A0FD068}"/>
    <dgm:cxn modelId="{46277630-177C-48A5-9452-E4E52DCF8DE5}" type="presOf" srcId="{2B161D60-3E2E-45DD-B09D-2E62B2D867A7}" destId="{ECB72001-2375-493E-8BF4-A1734097D26C}" srcOrd="0" destOrd="0" presId="urn:microsoft.com/office/officeart/2005/8/layout/process4"/>
    <dgm:cxn modelId="{63FC3F37-062B-4AFA-80E0-03B240D3D2AA}" type="presOf" srcId="{404CFADB-F940-4665-AF9F-14C6FFD29E24}" destId="{269F8A58-9C52-4386-B5F8-F8505C552C5B}" srcOrd="0" destOrd="0" presId="urn:microsoft.com/office/officeart/2005/8/layout/process4"/>
    <dgm:cxn modelId="{1ED75D77-AC72-47D2-83D5-E8EC8AC01EC3}" type="presOf" srcId="{304CD2E4-2FAE-4353-AE1B-864ED63DCFA6}" destId="{BDCF83C9-5274-420B-A366-5CABAD0E50CB}" srcOrd="0" destOrd="0" presId="urn:microsoft.com/office/officeart/2005/8/layout/process4"/>
    <dgm:cxn modelId="{256EAFA7-970C-469B-9021-57A2F59161B2}" srcId="{304CD2E4-2FAE-4353-AE1B-864ED63DCFA6}" destId="{761BFAE2-2270-4308-908B-736146C649D6}" srcOrd="1" destOrd="0" parTransId="{72A66275-EFD0-4A8A-9018-2D4C3D4B468B}" sibTransId="{C43AEDDE-FF79-4EEC-B7D3-0E4CD32133EA}"/>
    <dgm:cxn modelId="{8F3CD7B5-1BE7-49B1-83DC-EE49BACEF8F3}" type="presOf" srcId="{304CD2E4-2FAE-4353-AE1B-864ED63DCFA6}" destId="{A333DC28-E42F-4C9F-A684-67F1E5A8C531}" srcOrd="1" destOrd="0" presId="urn:microsoft.com/office/officeart/2005/8/layout/process4"/>
    <dgm:cxn modelId="{F96E34BB-3FD3-42DB-A820-84ACEB910A43}" srcId="{304CD2E4-2FAE-4353-AE1B-864ED63DCFA6}" destId="{404CFADB-F940-4665-AF9F-14C6FFD29E24}" srcOrd="0" destOrd="0" parTransId="{65DE2636-3348-485C-9006-72E8B70B3085}" sibTransId="{6EE98202-B879-48DD-97CE-8A8B3B27CDA5}"/>
    <dgm:cxn modelId="{33D67BBE-F093-449A-B3E3-FECE4F323FB3}" srcId="{0E24C2AA-9D58-44C4-8385-6386CD21E6F8}" destId="{304CD2E4-2FAE-4353-AE1B-864ED63DCFA6}" srcOrd="2" destOrd="0" parTransId="{8EDFAEF7-0074-47EB-B4B7-322E8E648CA9}" sibTransId="{1545E911-7A0A-4178-B08E-A67B63DC0430}"/>
    <dgm:cxn modelId="{573E6398-9646-4317-8B7D-89A571AB9EBD}" type="presParOf" srcId="{57C39ECA-22DF-49D9-9437-394CB5A2A350}" destId="{2193BA6E-49CD-4A06-89FE-9BB592068B87}" srcOrd="0" destOrd="0" presId="urn:microsoft.com/office/officeart/2005/8/layout/process4"/>
    <dgm:cxn modelId="{73E93C5C-0DB9-4818-80BD-E6193D0CBDEA}" type="presParOf" srcId="{2193BA6E-49CD-4A06-89FE-9BB592068B87}" destId="{BDCF83C9-5274-420B-A366-5CABAD0E50CB}" srcOrd="0" destOrd="0" presId="urn:microsoft.com/office/officeart/2005/8/layout/process4"/>
    <dgm:cxn modelId="{C1DEE63D-BF4C-483D-A4BC-4C7AA1C571F2}" type="presParOf" srcId="{2193BA6E-49CD-4A06-89FE-9BB592068B87}" destId="{A333DC28-E42F-4C9F-A684-67F1E5A8C531}" srcOrd="1" destOrd="0" presId="urn:microsoft.com/office/officeart/2005/8/layout/process4"/>
    <dgm:cxn modelId="{ED2FC3FD-239B-48A9-8D69-647588F4ACB7}" type="presParOf" srcId="{2193BA6E-49CD-4A06-89FE-9BB592068B87}" destId="{A03E681D-B3C2-45E6-BB56-E5E366F9E868}" srcOrd="2" destOrd="0" presId="urn:microsoft.com/office/officeart/2005/8/layout/process4"/>
    <dgm:cxn modelId="{7D4310DA-0927-4D6F-8BCC-8669AD930850}" type="presParOf" srcId="{A03E681D-B3C2-45E6-BB56-E5E366F9E868}" destId="{269F8A58-9C52-4386-B5F8-F8505C552C5B}" srcOrd="0" destOrd="0" presId="urn:microsoft.com/office/officeart/2005/8/layout/process4"/>
    <dgm:cxn modelId="{775C6554-BD0C-45FF-A265-6DD92C1A95C4}" type="presParOf" srcId="{A03E681D-B3C2-45E6-BB56-E5E366F9E868}" destId="{B9ABB396-C729-42F2-A116-13743AD4EAAA}" srcOrd="1" destOrd="0" presId="urn:microsoft.com/office/officeart/2005/8/layout/process4"/>
    <dgm:cxn modelId="{07EAF288-BD45-4529-BD17-172161F7D05E}" type="presParOf" srcId="{57C39ECA-22DF-49D9-9437-394CB5A2A350}" destId="{7F17EBEF-91CD-4B20-A33A-CDB6EA3ED5B2}" srcOrd="1" destOrd="0" presId="urn:microsoft.com/office/officeart/2005/8/layout/process4"/>
    <dgm:cxn modelId="{68432A08-62FA-4A0C-AAF1-EA76C5F512EF}" type="presParOf" srcId="{57C39ECA-22DF-49D9-9437-394CB5A2A350}" destId="{A793E690-69C4-43B4-94A2-BE0E5592695A}" srcOrd="2" destOrd="0" presId="urn:microsoft.com/office/officeart/2005/8/layout/process4"/>
    <dgm:cxn modelId="{B4226258-26B6-4036-81D5-18CF360E1374}" type="presParOf" srcId="{A793E690-69C4-43B4-94A2-BE0E5592695A}" destId="{1EFD3A13-426C-4B89-A806-609BC6DDDB5E}" srcOrd="0" destOrd="0" presId="urn:microsoft.com/office/officeart/2005/8/layout/process4"/>
    <dgm:cxn modelId="{386B1D9F-B7C6-4F4A-AF13-3656888CC280}" type="presParOf" srcId="{57C39ECA-22DF-49D9-9437-394CB5A2A350}" destId="{8389C8B3-1A73-4984-805D-6372EA2F17E0}" srcOrd="3" destOrd="0" presId="urn:microsoft.com/office/officeart/2005/8/layout/process4"/>
    <dgm:cxn modelId="{D3DE166A-1A4B-412A-8B13-32C080760556}" type="presParOf" srcId="{57C39ECA-22DF-49D9-9437-394CB5A2A350}" destId="{3F9EDC37-64CC-4487-A0B4-33559034CB38}" srcOrd="4" destOrd="0" presId="urn:microsoft.com/office/officeart/2005/8/layout/process4"/>
    <dgm:cxn modelId="{9E321441-CACB-4971-8796-9F8993241229}" type="presParOf" srcId="{3F9EDC37-64CC-4487-A0B4-33559034CB38}" destId="{ECB72001-2375-493E-8BF4-A1734097D26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3DC28-E42F-4C9F-A684-67F1E5A8C531}">
      <dsp:nvSpPr>
        <dsp:cNvPr id="0" name=""/>
        <dsp:cNvSpPr/>
      </dsp:nvSpPr>
      <dsp:spPr>
        <a:xfrm>
          <a:off x="0" y="2554899"/>
          <a:ext cx="4038600" cy="8385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3: Self Management/Self Efficacy Focused Exercise</a:t>
          </a:r>
        </a:p>
      </dsp:txBody>
      <dsp:txXfrm>
        <a:off x="0" y="2554899"/>
        <a:ext cx="4038600" cy="452830"/>
      </dsp:txXfrm>
    </dsp:sp>
    <dsp:sp modelId="{269F8A58-9C52-4386-B5F8-F8505C552C5B}">
      <dsp:nvSpPr>
        <dsp:cNvPr id="0" name=""/>
        <dsp:cNvSpPr/>
      </dsp:nvSpPr>
      <dsp:spPr>
        <a:xfrm>
          <a:off x="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Use psych principles/motor learning principles of feedback </a:t>
          </a:r>
        </a:p>
      </dsp:txBody>
      <dsp:txXfrm>
        <a:off x="0" y="2990958"/>
        <a:ext cx="2019300" cy="385744"/>
      </dsp:txXfrm>
    </dsp:sp>
    <dsp:sp modelId="{B9ABB396-C729-42F2-A116-13743AD4EAAA}">
      <dsp:nvSpPr>
        <dsp:cNvPr id="0" name=""/>
        <dsp:cNvSpPr/>
      </dsp:nvSpPr>
      <dsp:spPr>
        <a:xfrm>
          <a:off x="201930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Give guidance towards self management through interviewing and self driven exercise</a:t>
          </a:r>
        </a:p>
      </dsp:txBody>
      <dsp:txXfrm>
        <a:off x="2019300" y="2990958"/>
        <a:ext cx="2019300" cy="385744"/>
      </dsp:txXfrm>
    </dsp:sp>
    <dsp:sp modelId="{1EFD3A13-426C-4B89-A806-609BC6DDDB5E}">
      <dsp:nvSpPr>
        <dsp:cNvPr id="0" name=""/>
        <dsp:cNvSpPr/>
      </dsp:nvSpPr>
      <dsp:spPr>
        <a:xfrm rot="10800000">
          <a:off x="0" y="127774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2: Pain Science at various stages of POC</a:t>
          </a:r>
        </a:p>
      </dsp:txBody>
      <dsp:txXfrm rot="10800000">
        <a:off x="0" y="1277749"/>
        <a:ext cx="4038600" cy="838027"/>
      </dsp:txXfrm>
    </dsp:sp>
    <dsp:sp modelId="{ECB72001-2375-493E-8BF4-A1734097D26C}">
      <dsp:nvSpPr>
        <dsp:cNvPr id="0" name=""/>
        <dsp:cNvSpPr/>
      </dsp:nvSpPr>
      <dsp:spPr>
        <a:xfrm rot="10800000">
          <a:off x="0" y="59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1: Motivational Interviewing/Counseling </a:t>
          </a:r>
        </a:p>
      </dsp:txBody>
      <dsp:txXfrm rot="10800000">
        <a:off x="0" y="599"/>
        <a:ext cx="4038600" cy="838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3DC28-E42F-4C9F-A684-67F1E5A8C531}">
      <dsp:nvSpPr>
        <dsp:cNvPr id="0" name=""/>
        <dsp:cNvSpPr/>
      </dsp:nvSpPr>
      <dsp:spPr>
        <a:xfrm>
          <a:off x="0" y="2554899"/>
          <a:ext cx="4038600" cy="8385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3: Self Management/Self Efficacy Focused Exercise</a:t>
          </a:r>
        </a:p>
      </dsp:txBody>
      <dsp:txXfrm>
        <a:off x="0" y="2554899"/>
        <a:ext cx="4038600" cy="452830"/>
      </dsp:txXfrm>
    </dsp:sp>
    <dsp:sp modelId="{269F8A58-9C52-4386-B5F8-F8505C552C5B}">
      <dsp:nvSpPr>
        <dsp:cNvPr id="0" name=""/>
        <dsp:cNvSpPr/>
      </dsp:nvSpPr>
      <dsp:spPr>
        <a:xfrm>
          <a:off x="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Use psych principles/motor learning principles of feedback </a:t>
          </a:r>
        </a:p>
      </dsp:txBody>
      <dsp:txXfrm>
        <a:off x="0" y="2990958"/>
        <a:ext cx="2019300" cy="385744"/>
      </dsp:txXfrm>
    </dsp:sp>
    <dsp:sp modelId="{B9ABB396-C729-42F2-A116-13743AD4EAAA}">
      <dsp:nvSpPr>
        <dsp:cNvPr id="0" name=""/>
        <dsp:cNvSpPr/>
      </dsp:nvSpPr>
      <dsp:spPr>
        <a:xfrm>
          <a:off x="201930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Give guidance towards self management through interviewing and self driven exercise</a:t>
          </a:r>
        </a:p>
      </dsp:txBody>
      <dsp:txXfrm>
        <a:off x="2019300" y="2990958"/>
        <a:ext cx="2019300" cy="385744"/>
      </dsp:txXfrm>
    </dsp:sp>
    <dsp:sp modelId="{1EFD3A13-426C-4B89-A806-609BC6DDDB5E}">
      <dsp:nvSpPr>
        <dsp:cNvPr id="0" name=""/>
        <dsp:cNvSpPr/>
      </dsp:nvSpPr>
      <dsp:spPr>
        <a:xfrm rot="10800000">
          <a:off x="0" y="127774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2: Pain Science at various stages of POC</a:t>
          </a:r>
        </a:p>
      </dsp:txBody>
      <dsp:txXfrm rot="10800000">
        <a:off x="0" y="1277749"/>
        <a:ext cx="4038600" cy="838027"/>
      </dsp:txXfrm>
    </dsp:sp>
    <dsp:sp modelId="{ECB72001-2375-493E-8BF4-A1734097D26C}">
      <dsp:nvSpPr>
        <dsp:cNvPr id="0" name=""/>
        <dsp:cNvSpPr/>
      </dsp:nvSpPr>
      <dsp:spPr>
        <a:xfrm rot="10800000">
          <a:off x="0" y="59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1: Motivational Interviewing/Counseling </a:t>
          </a:r>
        </a:p>
      </dsp:txBody>
      <dsp:txXfrm rot="10800000">
        <a:off x="0" y="599"/>
        <a:ext cx="4038600" cy="8380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EE7877-3D6D-4BF6-8A7D-91BEA9C0B03D}" type="slidenum">
              <a:rPr lang="en-US" smtClean="0"/>
              <a:t>‹#›</a:t>
            </a:fld>
            <a:endParaRPr lang="en-US"/>
          </a:p>
        </p:txBody>
      </p:sp>
    </p:spTree>
    <p:extLst>
      <p:ext uri="{BB962C8B-B14F-4D97-AF65-F5344CB8AC3E}">
        <p14:creationId xmlns:p14="http://schemas.microsoft.com/office/powerpoint/2010/main" val="313004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5FE42-B1B0-47D2-BDFD-F24A5A6FF1A8}"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1D72F-D42B-45DA-A8F1-9FDF22A93D6F}" type="slidenum">
              <a:rPr lang="en-US" smtClean="0"/>
              <a:t>‹#›</a:t>
            </a:fld>
            <a:endParaRPr lang="en-US"/>
          </a:p>
        </p:txBody>
      </p:sp>
    </p:spTree>
    <p:extLst>
      <p:ext uri="{BB962C8B-B14F-4D97-AF65-F5344CB8AC3E}">
        <p14:creationId xmlns:p14="http://schemas.microsoft.com/office/powerpoint/2010/main" val="12027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7</a:t>
            </a:fld>
            <a:endParaRPr lang="en-US"/>
          </a:p>
        </p:txBody>
      </p:sp>
    </p:spTree>
    <p:extLst>
      <p:ext uri="{BB962C8B-B14F-4D97-AF65-F5344CB8AC3E}">
        <p14:creationId xmlns:p14="http://schemas.microsoft.com/office/powerpoint/2010/main" val="157433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23</a:t>
            </a:fld>
            <a:endParaRPr lang="en-US"/>
          </a:p>
        </p:txBody>
      </p:sp>
    </p:spTree>
    <p:extLst>
      <p:ext uri="{BB962C8B-B14F-4D97-AF65-F5344CB8AC3E}">
        <p14:creationId xmlns:p14="http://schemas.microsoft.com/office/powerpoint/2010/main" val="1768180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25</a:t>
            </a:fld>
            <a:endParaRPr lang="en-US"/>
          </a:p>
        </p:txBody>
      </p:sp>
    </p:spTree>
    <p:extLst>
      <p:ext uri="{BB962C8B-B14F-4D97-AF65-F5344CB8AC3E}">
        <p14:creationId xmlns:p14="http://schemas.microsoft.com/office/powerpoint/2010/main" val="338993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28</a:t>
            </a:fld>
            <a:endParaRPr lang="en-US"/>
          </a:p>
        </p:txBody>
      </p:sp>
    </p:spTree>
    <p:extLst>
      <p:ext uri="{BB962C8B-B14F-4D97-AF65-F5344CB8AC3E}">
        <p14:creationId xmlns:p14="http://schemas.microsoft.com/office/powerpoint/2010/main" val="25421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 and support can help people with low back pain to develop strategies to self-manage and cope with the symptoms. This helps to reduce  the impact of the disease and improve well-being.</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29</a:t>
            </a:fld>
            <a:endParaRPr lang="en-US"/>
          </a:p>
        </p:txBody>
      </p:sp>
    </p:spTree>
    <p:extLst>
      <p:ext uri="{BB962C8B-B14F-4D97-AF65-F5344CB8AC3E}">
        <p14:creationId xmlns:p14="http://schemas.microsoft.com/office/powerpoint/2010/main" val="157190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decisioThe</a:t>
            </a:r>
            <a:r>
              <a:rPr lang="en-US" dirty="0"/>
              <a:t> system has been feeding into the chronicity-  if someone takes and x-rays and tells you all the ways you should hurt and what you should do about vs guiding patients to make evidence based ns </a:t>
            </a:r>
          </a:p>
        </p:txBody>
      </p:sp>
      <p:sp>
        <p:nvSpPr>
          <p:cNvPr id="4" name="Slide Number Placeholder 3"/>
          <p:cNvSpPr>
            <a:spLocks noGrp="1"/>
          </p:cNvSpPr>
          <p:nvPr>
            <p:ph type="sldNum" sz="quarter" idx="5"/>
          </p:nvPr>
        </p:nvSpPr>
        <p:spPr/>
        <p:txBody>
          <a:bodyPr/>
          <a:lstStyle/>
          <a:p>
            <a:fld id="{7001D72F-D42B-45DA-A8F1-9FDF22A93D6F}" type="slidenum">
              <a:rPr lang="en-US" smtClean="0"/>
              <a:t>30</a:t>
            </a:fld>
            <a:endParaRPr lang="en-US"/>
          </a:p>
        </p:txBody>
      </p:sp>
    </p:spTree>
    <p:extLst>
      <p:ext uri="{BB962C8B-B14F-4D97-AF65-F5344CB8AC3E}">
        <p14:creationId xmlns:p14="http://schemas.microsoft.com/office/powerpoint/2010/main" val="893564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32</a:t>
            </a:fld>
            <a:endParaRPr lang="en-US"/>
          </a:p>
        </p:txBody>
      </p:sp>
    </p:spTree>
    <p:extLst>
      <p:ext uri="{BB962C8B-B14F-4D97-AF65-F5344CB8AC3E}">
        <p14:creationId xmlns:p14="http://schemas.microsoft.com/office/powerpoint/2010/main" val="111801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can be confident and clear in our diagnosis of pain we can better inform our patients</a:t>
            </a:r>
          </a:p>
          <a:p>
            <a:r>
              <a:rPr lang="en-US" dirty="0"/>
              <a:t>If we are unsure – it will be the blind leading the blind </a:t>
            </a:r>
          </a:p>
        </p:txBody>
      </p:sp>
      <p:sp>
        <p:nvSpPr>
          <p:cNvPr id="4" name="Slide Number Placeholder 3"/>
          <p:cNvSpPr>
            <a:spLocks noGrp="1"/>
          </p:cNvSpPr>
          <p:nvPr>
            <p:ph type="sldNum" sz="quarter" idx="5"/>
          </p:nvPr>
        </p:nvSpPr>
        <p:spPr/>
        <p:txBody>
          <a:bodyPr/>
          <a:lstStyle/>
          <a:p>
            <a:fld id="{7001D72F-D42B-45DA-A8F1-9FDF22A93D6F}" type="slidenum">
              <a:rPr lang="en-US" smtClean="0"/>
              <a:t>34</a:t>
            </a:fld>
            <a:endParaRPr lang="en-US"/>
          </a:p>
        </p:txBody>
      </p:sp>
    </p:spTree>
    <p:extLst>
      <p:ext uri="{BB962C8B-B14F-4D97-AF65-F5344CB8AC3E}">
        <p14:creationId xmlns:p14="http://schemas.microsoft.com/office/powerpoint/2010/main" val="1608152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outcome measures </a:t>
            </a:r>
          </a:p>
        </p:txBody>
      </p:sp>
      <p:sp>
        <p:nvSpPr>
          <p:cNvPr id="4" name="Slide Number Placeholder 3"/>
          <p:cNvSpPr>
            <a:spLocks noGrp="1"/>
          </p:cNvSpPr>
          <p:nvPr>
            <p:ph type="sldNum" sz="quarter" idx="5"/>
          </p:nvPr>
        </p:nvSpPr>
        <p:spPr/>
        <p:txBody>
          <a:bodyPr/>
          <a:lstStyle/>
          <a:p>
            <a:fld id="{7001D72F-D42B-45DA-A8F1-9FDF22A93D6F}" type="slidenum">
              <a:rPr lang="en-US" smtClean="0"/>
              <a:t>36</a:t>
            </a:fld>
            <a:endParaRPr lang="en-US"/>
          </a:p>
        </p:txBody>
      </p:sp>
    </p:spTree>
    <p:extLst>
      <p:ext uri="{BB962C8B-B14F-4D97-AF65-F5344CB8AC3E}">
        <p14:creationId xmlns:p14="http://schemas.microsoft.com/office/powerpoint/2010/main" val="2902389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 pin prick- temporal summation</a:t>
            </a:r>
          </a:p>
        </p:txBody>
      </p:sp>
      <p:sp>
        <p:nvSpPr>
          <p:cNvPr id="4" name="Slide Number Placeholder 3"/>
          <p:cNvSpPr>
            <a:spLocks noGrp="1"/>
          </p:cNvSpPr>
          <p:nvPr>
            <p:ph type="sldNum" sz="quarter" idx="5"/>
          </p:nvPr>
        </p:nvSpPr>
        <p:spPr/>
        <p:txBody>
          <a:bodyPr/>
          <a:lstStyle/>
          <a:p>
            <a:fld id="{7001D72F-D42B-45DA-A8F1-9FDF22A93D6F}" type="slidenum">
              <a:rPr lang="en-US" smtClean="0"/>
              <a:t>37</a:t>
            </a:fld>
            <a:endParaRPr lang="en-US"/>
          </a:p>
        </p:txBody>
      </p:sp>
    </p:spTree>
    <p:extLst>
      <p:ext uri="{BB962C8B-B14F-4D97-AF65-F5344CB8AC3E}">
        <p14:creationId xmlns:p14="http://schemas.microsoft.com/office/powerpoint/2010/main" val="1524328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38</a:t>
            </a:fld>
            <a:endParaRPr lang="en-US"/>
          </a:p>
        </p:txBody>
      </p:sp>
    </p:spTree>
    <p:extLst>
      <p:ext uri="{BB962C8B-B14F-4D97-AF65-F5344CB8AC3E}">
        <p14:creationId xmlns:p14="http://schemas.microsoft.com/office/powerpoint/2010/main" val="192527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9</a:t>
            </a:fld>
            <a:endParaRPr lang="en-US"/>
          </a:p>
        </p:txBody>
      </p:sp>
    </p:spTree>
    <p:extLst>
      <p:ext uri="{BB962C8B-B14F-4D97-AF65-F5344CB8AC3E}">
        <p14:creationId xmlns:p14="http://schemas.microsoft.com/office/powerpoint/2010/main" val="3868631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39</a:t>
            </a:fld>
            <a:endParaRPr lang="en-US"/>
          </a:p>
        </p:txBody>
      </p:sp>
    </p:spTree>
    <p:extLst>
      <p:ext uri="{BB962C8B-B14F-4D97-AF65-F5344CB8AC3E}">
        <p14:creationId xmlns:p14="http://schemas.microsoft.com/office/powerpoint/2010/main" val="207236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People’s beliefs in their efficacy are developed by four primary sources of influence, including (</a:t>
            </a:r>
            <a:r>
              <a:rPr lang="en-US" dirty="0" err="1"/>
              <a:t>i</a:t>
            </a:r>
            <a:r>
              <a:rPr lang="en-US" dirty="0"/>
              <a:t>) mastery experiences, (ii) vicarious experiences, (iii) social persuasion, and (iv) emotional states.</a:t>
            </a:r>
          </a:p>
          <a:p>
            <a:r>
              <a:rPr lang="en-US" dirty="0"/>
              <a:t>High self-efficacy has numerous benefits to daily life, such as resilience to adversity and stress, healthy lifestyle habits, improved employee performance, and educational </a:t>
            </a:r>
            <a:r>
              <a:rPr lang="en-US" dirty="0" err="1"/>
              <a:t>achievemen</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40</a:t>
            </a:fld>
            <a:endParaRPr lang="en-US"/>
          </a:p>
        </p:txBody>
      </p:sp>
    </p:spTree>
    <p:extLst>
      <p:ext uri="{BB962C8B-B14F-4D97-AF65-F5344CB8AC3E}">
        <p14:creationId xmlns:p14="http://schemas.microsoft.com/office/powerpoint/2010/main" val="390675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41</a:t>
            </a:fld>
            <a:endParaRPr lang="en-US"/>
          </a:p>
        </p:txBody>
      </p:sp>
    </p:spTree>
    <p:extLst>
      <p:ext uri="{BB962C8B-B14F-4D97-AF65-F5344CB8AC3E}">
        <p14:creationId xmlns:p14="http://schemas.microsoft.com/office/powerpoint/2010/main" val="1028151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Self-efficacy makes a difference in how people feel, think and act. </a:t>
            </a:r>
          </a:p>
          <a:p>
            <a:endParaRPr lang="en-US" dirty="0"/>
          </a:p>
          <a:p>
            <a:r>
              <a:rPr lang="en-US" dirty="0"/>
              <a:t> Such individuals also have low self-esteem and </a:t>
            </a:r>
            <a:r>
              <a:rPr lang="en-US" dirty="0" err="1"/>
              <a:t>harbour</a:t>
            </a:r>
            <a:r>
              <a:rPr lang="en-US" dirty="0"/>
              <a:t> pessimistic thoughts about their accomplishments and personal development. In terms of thinking, a strong sense of competence facilitates cognitive processes and academic performance. Self-efficacy levels can enhance or impede the motivation to act. Individuals with high self-efficacy choose to perform more challenging tasks. They set themselves higher goals and stick to them (Locke &amp; Latham, 1990). Actions are </a:t>
            </a:r>
            <a:r>
              <a:rPr lang="en-US" dirty="0" err="1"/>
              <a:t>preshaped</a:t>
            </a:r>
            <a:r>
              <a:rPr lang="en-US" dirty="0"/>
              <a:t> in thought, and people anticipate either optimistic or pessimistic scenarios in line with their level of self-efficacy</a:t>
            </a:r>
          </a:p>
          <a:p>
            <a:endParaRPr lang="en-US" dirty="0"/>
          </a:p>
          <a:p>
            <a:r>
              <a:rPr lang="en-US" dirty="0"/>
              <a:t>A sense of competence can be acquired by mastery experience, vicarious experience, verbal persuasion, or physiological feedback (Bandura, 1977). Self-efficacy, however, is not the same as positive illusions or unrealistic optimism, since it is based on experience and does not lead to unreasonable risk taking. Instead, it leads to venturesome </a:t>
            </a:r>
            <a:r>
              <a:rPr lang="en-US" dirty="0" err="1"/>
              <a:t>behaviour</a:t>
            </a:r>
            <a:r>
              <a:rPr lang="en-US" dirty="0"/>
              <a:t> that is within reach of one's capabilities.</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42</a:t>
            </a:fld>
            <a:endParaRPr lang="en-US"/>
          </a:p>
        </p:txBody>
      </p:sp>
    </p:spTree>
    <p:extLst>
      <p:ext uri="{BB962C8B-B14F-4D97-AF65-F5344CB8AC3E}">
        <p14:creationId xmlns:p14="http://schemas.microsoft.com/office/powerpoint/2010/main" val="145497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44</a:t>
            </a:fld>
            <a:endParaRPr lang="en-US"/>
          </a:p>
        </p:txBody>
      </p:sp>
    </p:spTree>
    <p:extLst>
      <p:ext uri="{BB962C8B-B14F-4D97-AF65-F5344CB8AC3E}">
        <p14:creationId xmlns:p14="http://schemas.microsoft.com/office/powerpoint/2010/main" val="516832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45</a:t>
            </a:fld>
            <a:endParaRPr lang="en-US"/>
          </a:p>
        </p:txBody>
      </p:sp>
    </p:spTree>
    <p:extLst>
      <p:ext uri="{BB962C8B-B14F-4D97-AF65-F5344CB8AC3E}">
        <p14:creationId xmlns:p14="http://schemas.microsoft.com/office/powerpoint/2010/main" val="1970192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connect and guide and activate their change through their own </a:t>
            </a:r>
            <a:r>
              <a:rPr lang="en-US" dirty="0" err="1"/>
              <a:t>reflexions</a:t>
            </a:r>
            <a:r>
              <a:rPr lang="en-US" dirty="0"/>
              <a:t> and changes –</a:t>
            </a:r>
          </a:p>
        </p:txBody>
      </p:sp>
      <p:sp>
        <p:nvSpPr>
          <p:cNvPr id="4" name="Slide Number Placeholder 3"/>
          <p:cNvSpPr>
            <a:spLocks noGrp="1"/>
          </p:cNvSpPr>
          <p:nvPr>
            <p:ph type="sldNum" sz="quarter" idx="5"/>
          </p:nvPr>
        </p:nvSpPr>
        <p:spPr/>
        <p:txBody>
          <a:bodyPr/>
          <a:lstStyle/>
          <a:p>
            <a:fld id="{7001D72F-D42B-45DA-A8F1-9FDF22A93D6F}" type="slidenum">
              <a:rPr lang="en-US" smtClean="0"/>
              <a:t>47</a:t>
            </a:fld>
            <a:endParaRPr lang="en-US"/>
          </a:p>
        </p:txBody>
      </p:sp>
    </p:spTree>
    <p:extLst>
      <p:ext uri="{BB962C8B-B14F-4D97-AF65-F5344CB8AC3E}">
        <p14:creationId xmlns:p14="http://schemas.microsoft.com/office/powerpoint/2010/main" val="3639899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by no means am I saying I am an expert in </a:t>
            </a:r>
            <a:r>
              <a:rPr lang="en-US" dirty="0" err="1"/>
              <a:t>counciling</a:t>
            </a:r>
            <a:r>
              <a:rPr lang="en-US" dirty="0"/>
              <a:t> nor does it fall into my scope to manage patient with psychological disorders- but all I am saying is if we can guide patients towards arriving at their own opinions and self treatment by </a:t>
            </a:r>
            <a:r>
              <a:rPr lang="en-US" dirty="0" err="1"/>
              <a:t>listenening</a:t>
            </a:r>
            <a:r>
              <a:rPr lang="en-US" dirty="0"/>
              <a:t> better and giving better </a:t>
            </a:r>
            <a:r>
              <a:rPr lang="en-US" dirty="0" err="1"/>
              <a:t>advce</a:t>
            </a:r>
            <a:r>
              <a:rPr lang="en-US" dirty="0"/>
              <a:t> or education only if they feel they need it-  they will have better outcomes </a:t>
            </a:r>
          </a:p>
        </p:txBody>
      </p:sp>
      <p:sp>
        <p:nvSpPr>
          <p:cNvPr id="4" name="Slide Number Placeholder 3"/>
          <p:cNvSpPr>
            <a:spLocks noGrp="1"/>
          </p:cNvSpPr>
          <p:nvPr>
            <p:ph type="sldNum" sz="quarter" idx="5"/>
          </p:nvPr>
        </p:nvSpPr>
        <p:spPr/>
        <p:txBody>
          <a:bodyPr/>
          <a:lstStyle/>
          <a:p>
            <a:fld id="{7001D72F-D42B-45DA-A8F1-9FDF22A93D6F}" type="slidenum">
              <a:rPr lang="en-US" smtClean="0"/>
              <a:t>48</a:t>
            </a:fld>
            <a:endParaRPr lang="en-US"/>
          </a:p>
        </p:txBody>
      </p:sp>
    </p:spTree>
    <p:extLst>
      <p:ext uri="{BB962C8B-B14F-4D97-AF65-F5344CB8AC3E}">
        <p14:creationId xmlns:p14="http://schemas.microsoft.com/office/powerpoint/2010/main" val="1006017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51</a:t>
            </a:fld>
            <a:endParaRPr lang="en-US"/>
          </a:p>
        </p:txBody>
      </p:sp>
    </p:spTree>
    <p:extLst>
      <p:ext uri="{BB962C8B-B14F-4D97-AF65-F5344CB8AC3E}">
        <p14:creationId xmlns:p14="http://schemas.microsoft.com/office/powerpoint/2010/main" val="3713232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guided exercise with </a:t>
            </a:r>
            <a:r>
              <a:rPr lang="en-US" dirty="0" err="1"/>
              <a:t>Mckenize</a:t>
            </a:r>
            <a:r>
              <a:rPr lang="en-US" dirty="0"/>
              <a:t> after DP or proper categorization was made</a:t>
            </a:r>
          </a:p>
          <a:p>
            <a:endParaRPr lang="en-US" dirty="0"/>
          </a:p>
          <a:p>
            <a:r>
              <a:rPr lang="en-US" dirty="0" err="1"/>
              <a:t>Mckenzie</a:t>
            </a:r>
            <a:r>
              <a:rPr lang="en-US" dirty="0"/>
              <a:t> self help books</a:t>
            </a:r>
          </a:p>
        </p:txBody>
      </p:sp>
      <p:sp>
        <p:nvSpPr>
          <p:cNvPr id="4" name="Slide Number Placeholder 3"/>
          <p:cNvSpPr>
            <a:spLocks noGrp="1"/>
          </p:cNvSpPr>
          <p:nvPr>
            <p:ph type="sldNum" sz="quarter" idx="5"/>
          </p:nvPr>
        </p:nvSpPr>
        <p:spPr/>
        <p:txBody>
          <a:bodyPr/>
          <a:lstStyle/>
          <a:p>
            <a:fld id="{7001D72F-D42B-45DA-A8F1-9FDF22A93D6F}" type="slidenum">
              <a:rPr lang="en-US" smtClean="0"/>
              <a:t>57</a:t>
            </a:fld>
            <a:endParaRPr lang="en-US"/>
          </a:p>
        </p:txBody>
      </p:sp>
    </p:spTree>
    <p:extLst>
      <p:ext uri="{BB962C8B-B14F-4D97-AF65-F5344CB8AC3E}">
        <p14:creationId xmlns:p14="http://schemas.microsoft.com/office/powerpoint/2010/main" val="14053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10</a:t>
            </a:fld>
            <a:endParaRPr lang="en-US"/>
          </a:p>
        </p:txBody>
      </p:sp>
    </p:spTree>
    <p:extLst>
      <p:ext uri="{BB962C8B-B14F-4D97-AF65-F5344CB8AC3E}">
        <p14:creationId xmlns:p14="http://schemas.microsoft.com/office/powerpoint/2010/main" val="132073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traditional physiotherapy (TP) group and traditional physiotherapy-Mulligan mobilization (TPMM) group. Treatment program was scheduled for 10 sessions. Participants were assessed in terms of pain, ROM, functional level, </a:t>
            </a:r>
            <a:r>
              <a:rPr lang="en-US" dirty="0" err="1"/>
              <a:t>kinesiophobia</a:t>
            </a:r>
            <a:r>
              <a:rPr lang="en-US" dirty="0"/>
              <a:t>, depression, and QoL both pre- and posttreatment. Results. Pain, ROM, functional level, </a:t>
            </a:r>
            <a:r>
              <a:rPr lang="en-US" dirty="0" err="1"/>
              <a:t>kinesiophobia</a:t>
            </a:r>
            <a:r>
              <a:rPr lang="en-US" dirty="0"/>
              <a:t>, depression, and QoL improved in both groups following treatment (p &lt; 0.05). When comparing effects of these two treatment programs, it was observed that the TPMM group had a better outcome (p &lt; 0.05) in terms of ROM, </a:t>
            </a:r>
            <a:r>
              <a:rPr lang="en-US" dirty="0" err="1"/>
              <a:t>kinesiophobia</a:t>
            </a:r>
            <a:r>
              <a:rPr lang="en-US" dirty="0"/>
              <a:t>, depression, and QoL. </a:t>
            </a:r>
          </a:p>
          <a:p>
            <a:endParaRPr lang="en-US" dirty="0"/>
          </a:p>
          <a:p>
            <a:endParaRPr lang="en-US" dirty="0"/>
          </a:p>
          <a:p>
            <a:r>
              <a:rPr lang="en-US" dirty="0"/>
              <a:t>Unique because it a self mobilization </a:t>
            </a:r>
          </a:p>
        </p:txBody>
      </p:sp>
      <p:sp>
        <p:nvSpPr>
          <p:cNvPr id="4" name="Slide Number Placeholder 3"/>
          <p:cNvSpPr>
            <a:spLocks noGrp="1"/>
          </p:cNvSpPr>
          <p:nvPr>
            <p:ph type="sldNum" sz="quarter" idx="5"/>
          </p:nvPr>
        </p:nvSpPr>
        <p:spPr/>
        <p:txBody>
          <a:bodyPr/>
          <a:lstStyle/>
          <a:p>
            <a:fld id="{7001D72F-D42B-45DA-A8F1-9FDF22A93D6F}" type="slidenum">
              <a:rPr lang="en-US" smtClean="0"/>
              <a:t>58</a:t>
            </a:fld>
            <a:endParaRPr lang="en-US"/>
          </a:p>
        </p:txBody>
      </p:sp>
    </p:spTree>
    <p:extLst>
      <p:ext uri="{BB962C8B-B14F-4D97-AF65-F5344CB8AC3E}">
        <p14:creationId xmlns:p14="http://schemas.microsoft.com/office/powerpoint/2010/main" val="195916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61</a:t>
            </a:fld>
            <a:endParaRPr lang="en-US"/>
          </a:p>
        </p:txBody>
      </p:sp>
    </p:spTree>
    <p:extLst>
      <p:ext uri="{BB962C8B-B14F-4D97-AF65-F5344CB8AC3E}">
        <p14:creationId xmlns:p14="http://schemas.microsoft.com/office/powerpoint/2010/main" val="1279481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64</a:t>
            </a:fld>
            <a:endParaRPr lang="en-US"/>
          </a:p>
        </p:txBody>
      </p:sp>
    </p:spTree>
    <p:extLst>
      <p:ext uri="{BB962C8B-B14F-4D97-AF65-F5344CB8AC3E}">
        <p14:creationId xmlns:p14="http://schemas.microsoft.com/office/powerpoint/2010/main" val="1687776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65</a:t>
            </a:fld>
            <a:endParaRPr lang="en-US"/>
          </a:p>
        </p:txBody>
      </p:sp>
    </p:spTree>
    <p:extLst>
      <p:ext uri="{BB962C8B-B14F-4D97-AF65-F5344CB8AC3E}">
        <p14:creationId xmlns:p14="http://schemas.microsoft.com/office/powerpoint/2010/main" val="217862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a:t>
            </a:r>
          </a:p>
        </p:txBody>
      </p:sp>
      <p:sp>
        <p:nvSpPr>
          <p:cNvPr id="4" name="Slide Number Placeholder 3"/>
          <p:cNvSpPr>
            <a:spLocks noGrp="1"/>
          </p:cNvSpPr>
          <p:nvPr>
            <p:ph type="sldNum" sz="quarter" idx="5"/>
          </p:nvPr>
        </p:nvSpPr>
        <p:spPr/>
        <p:txBody>
          <a:bodyPr/>
          <a:lstStyle/>
          <a:p>
            <a:fld id="{7001D72F-D42B-45DA-A8F1-9FDF22A93D6F}" type="slidenum">
              <a:rPr lang="en-US" smtClean="0"/>
              <a:t>12</a:t>
            </a:fld>
            <a:endParaRPr lang="en-US"/>
          </a:p>
        </p:txBody>
      </p:sp>
    </p:spTree>
    <p:extLst>
      <p:ext uri="{BB962C8B-B14F-4D97-AF65-F5344CB8AC3E}">
        <p14:creationId xmlns:p14="http://schemas.microsoft.com/office/powerpoint/2010/main" val="208407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13</a:t>
            </a:fld>
            <a:endParaRPr lang="en-US"/>
          </a:p>
        </p:txBody>
      </p:sp>
    </p:spTree>
    <p:extLst>
      <p:ext uri="{BB962C8B-B14F-4D97-AF65-F5344CB8AC3E}">
        <p14:creationId xmlns:p14="http://schemas.microsoft.com/office/powerpoint/2010/main" val="775984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around since the 1800’s and has sent the Highest standards for medical science</a:t>
            </a:r>
          </a:p>
          <a:p>
            <a:endParaRPr lang="en-US" dirty="0"/>
          </a:p>
          <a:p>
            <a:r>
              <a:rPr lang="en-US" dirty="0"/>
              <a:t>In 2018 they release the low back pain series comprising 3 papers written by 31 authors from disparate disciplines and 12 different countries, </a:t>
            </a:r>
            <a:r>
              <a:rPr lang="en-US" b="1" dirty="0"/>
              <a:t>raised unprecedented awareness of the rising global burden of low back pain partly attributable to poor quality health care.</a:t>
            </a:r>
          </a:p>
          <a:p>
            <a:endParaRPr lang="en-US" dirty="0"/>
          </a:p>
          <a:p>
            <a:r>
              <a:rPr lang="en-US" dirty="0"/>
              <a:t>They aimed to</a:t>
            </a:r>
          </a:p>
          <a:p>
            <a:r>
              <a:rPr lang="en-US" dirty="0"/>
              <a:t>.</a:t>
            </a:r>
          </a:p>
        </p:txBody>
      </p:sp>
      <p:sp>
        <p:nvSpPr>
          <p:cNvPr id="4" name="Slide Number Placeholder 3"/>
          <p:cNvSpPr>
            <a:spLocks noGrp="1"/>
          </p:cNvSpPr>
          <p:nvPr>
            <p:ph type="sldNum" sz="quarter" idx="5"/>
          </p:nvPr>
        </p:nvSpPr>
        <p:spPr/>
        <p:txBody>
          <a:bodyPr/>
          <a:lstStyle/>
          <a:p>
            <a:fld id="{7001D72F-D42B-45DA-A8F1-9FDF22A93D6F}" type="slidenum">
              <a:rPr lang="en-US" smtClean="0"/>
              <a:t>16</a:t>
            </a:fld>
            <a:endParaRPr lang="en-US"/>
          </a:p>
        </p:txBody>
      </p:sp>
    </p:spTree>
    <p:extLst>
      <p:ext uri="{BB962C8B-B14F-4D97-AF65-F5344CB8AC3E}">
        <p14:creationId xmlns:p14="http://schemas.microsoft.com/office/powerpoint/2010/main" val="226176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t>
            </a:r>
            <a:r>
              <a:rPr lang="en-US" dirty="0" err="1"/>
              <a:t>Insititue</a:t>
            </a:r>
            <a:r>
              <a:rPr lang="en-US" dirty="0"/>
              <a:t> for Clinical Excellence </a:t>
            </a:r>
          </a:p>
        </p:txBody>
      </p:sp>
      <p:sp>
        <p:nvSpPr>
          <p:cNvPr id="4" name="Slide Number Placeholder 3"/>
          <p:cNvSpPr>
            <a:spLocks noGrp="1"/>
          </p:cNvSpPr>
          <p:nvPr>
            <p:ph type="sldNum" sz="quarter" idx="5"/>
          </p:nvPr>
        </p:nvSpPr>
        <p:spPr/>
        <p:txBody>
          <a:bodyPr/>
          <a:lstStyle/>
          <a:p>
            <a:fld id="{7001D72F-D42B-45DA-A8F1-9FDF22A93D6F}" type="slidenum">
              <a:rPr lang="en-US" smtClean="0"/>
              <a:t>18</a:t>
            </a:fld>
            <a:endParaRPr lang="en-US"/>
          </a:p>
        </p:txBody>
      </p:sp>
    </p:spTree>
    <p:extLst>
      <p:ext uri="{BB962C8B-B14F-4D97-AF65-F5344CB8AC3E}">
        <p14:creationId xmlns:p14="http://schemas.microsoft.com/office/powerpoint/2010/main" val="130307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20</a:t>
            </a:fld>
            <a:endParaRPr lang="en-US"/>
          </a:p>
        </p:txBody>
      </p:sp>
    </p:spTree>
    <p:extLst>
      <p:ext uri="{BB962C8B-B14F-4D97-AF65-F5344CB8AC3E}">
        <p14:creationId xmlns:p14="http://schemas.microsoft.com/office/powerpoint/2010/main" val="252495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College of Physicians addendum their 2007 guidelines – Have recognized there is a need for reform </a:t>
            </a:r>
            <a:r>
              <a:rPr lang="en-US" dirty="0" err="1"/>
              <a:t>towar</a:t>
            </a:r>
            <a:r>
              <a:rPr lang="en-US" dirty="0"/>
              <a:t> </a:t>
            </a:r>
            <a:r>
              <a:rPr lang="en-US" dirty="0" err="1"/>
              <a:t>rds</a:t>
            </a:r>
            <a:r>
              <a:rPr lang="en-US" dirty="0"/>
              <a:t> less </a:t>
            </a:r>
            <a:r>
              <a:rPr lang="en-US" dirty="0" err="1"/>
              <a:t>opiats</a:t>
            </a:r>
            <a:r>
              <a:rPr lang="en-US" dirty="0"/>
              <a:t> and increased use for multidisciplinary medicine as a first line intervention </a:t>
            </a:r>
          </a:p>
          <a:p>
            <a:endParaRPr lang="en-US" dirty="0"/>
          </a:p>
          <a:p>
            <a:r>
              <a:rPr lang="en-US" dirty="0"/>
              <a:t>This opens the door for PTs and other disciplines to make a play .  </a:t>
            </a:r>
          </a:p>
          <a:p>
            <a:r>
              <a:rPr lang="en-US" dirty="0"/>
              <a:t>	</a:t>
            </a:r>
          </a:p>
        </p:txBody>
      </p:sp>
      <p:sp>
        <p:nvSpPr>
          <p:cNvPr id="4" name="Slide Number Placeholder 3"/>
          <p:cNvSpPr>
            <a:spLocks noGrp="1"/>
          </p:cNvSpPr>
          <p:nvPr>
            <p:ph type="sldNum" sz="quarter" idx="5"/>
          </p:nvPr>
        </p:nvSpPr>
        <p:spPr/>
        <p:txBody>
          <a:bodyPr/>
          <a:lstStyle/>
          <a:p>
            <a:fld id="{7001D72F-D42B-45DA-A8F1-9FDF22A93D6F}" type="slidenum">
              <a:rPr lang="en-US" smtClean="0"/>
              <a:t>21</a:t>
            </a:fld>
            <a:endParaRPr lang="en-US"/>
          </a:p>
        </p:txBody>
      </p:sp>
    </p:spTree>
    <p:extLst>
      <p:ext uri="{BB962C8B-B14F-4D97-AF65-F5344CB8AC3E}">
        <p14:creationId xmlns:p14="http://schemas.microsoft.com/office/powerpoint/2010/main" val="2801147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3535" y="467534"/>
            <a:ext cx="3136928"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637" y="3712869"/>
            <a:ext cx="1379235"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0282" y="4248150"/>
            <a:ext cx="1379235"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2/17/2025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fif"/><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1.png"/><Relationship Id="rId4" Type="http://schemas.openxmlformats.org/officeDocument/2006/relationships/diagramLayout" Target="../diagrams/layout1.xml"/><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What Do Patients with Low Back Pain Need?</a:t>
            </a:r>
          </a:p>
        </p:txBody>
      </p:sp>
      <p:sp>
        <p:nvSpPr>
          <p:cNvPr id="3" name="Subtitle 2"/>
          <p:cNvSpPr>
            <a:spLocks noGrp="1"/>
          </p:cNvSpPr>
          <p:nvPr>
            <p:ph type="subTitle" idx="1"/>
          </p:nvPr>
        </p:nvSpPr>
        <p:spPr>
          <a:xfrm>
            <a:off x="1371600" y="3867150"/>
            <a:ext cx="6400800" cy="552450"/>
          </a:xfrm>
        </p:spPr>
        <p:txBody>
          <a:bodyPr>
            <a:noAutofit/>
          </a:bodyPr>
          <a:lstStyle/>
          <a:p>
            <a:r>
              <a:rPr lang="en-US" sz="1000" dirty="0"/>
              <a:t>Paul Furst PT,DPT</a:t>
            </a:r>
          </a:p>
          <a:p>
            <a:r>
              <a:rPr lang="en-US" sz="1000" dirty="0"/>
              <a:t>Board Certified Orthopedic Clinical Specialist </a:t>
            </a:r>
          </a:p>
          <a:p>
            <a:r>
              <a:rPr lang="en-US" sz="1000" dirty="0"/>
              <a:t>Certified Therapeutic Pain Specialist</a:t>
            </a:r>
          </a:p>
          <a:p>
            <a:r>
              <a:rPr lang="en-US" sz="1000" dirty="0"/>
              <a:t>Current Spine Fellow at Physical Therapy at St. Luke’s</a:t>
            </a:r>
          </a:p>
        </p:txBody>
      </p:sp>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EFD2-2546-1077-1B94-23907930AC58}"/>
              </a:ext>
            </a:extLst>
          </p:cNvPr>
          <p:cNvSpPr>
            <a:spLocks noGrp="1"/>
          </p:cNvSpPr>
          <p:nvPr>
            <p:ph type="title"/>
          </p:nvPr>
        </p:nvSpPr>
        <p:spPr/>
        <p:txBody>
          <a:bodyPr>
            <a:normAutofit fontScale="90000"/>
          </a:bodyPr>
          <a:lstStyle/>
          <a:p>
            <a:r>
              <a:rPr lang="en-US" dirty="0"/>
              <a:t>Scrutinization Leads to Plastic Changes </a:t>
            </a:r>
          </a:p>
        </p:txBody>
      </p:sp>
      <p:sp>
        <p:nvSpPr>
          <p:cNvPr id="3" name="Content Placeholder 2">
            <a:extLst>
              <a:ext uri="{FF2B5EF4-FFF2-40B4-BE49-F238E27FC236}">
                <a16:creationId xmlns:a16="http://schemas.microsoft.com/office/drawing/2014/main" id="{2558281F-FD4C-D611-224E-818E5BA33983}"/>
              </a:ext>
            </a:extLst>
          </p:cNvPr>
          <p:cNvSpPr>
            <a:spLocks noGrp="1"/>
          </p:cNvSpPr>
          <p:nvPr>
            <p:ph idx="1"/>
          </p:nvPr>
        </p:nvSpPr>
        <p:spPr>
          <a:xfrm>
            <a:off x="457200" y="1200150"/>
            <a:ext cx="5562600" cy="3394075"/>
          </a:xfrm>
        </p:spPr>
        <p:txBody>
          <a:bodyPr>
            <a:normAutofit fontScale="92500" lnSpcReduction="20000"/>
          </a:bodyPr>
          <a:lstStyle/>
          <a:p>
            <a:r>
              <a:rPr lang="en-US" dirty="0"/>
              <a:t>Stress effects cortisol levels</a:t>
            </a:r>
          </a:p>
          <a:p>
            <a:r>
              <a:rPr lang="en-US" dirty="0"/>
              <a:t>Limbic system hypertrophy</a:t>
            </a:r>
          </a:p>
          <a:p>
            <a:r>
              <a:rPr lang="en-US" dirty="0"/>
              <a:t>Altered conditioned pain modulation- endogenous opiate depression</a:t>
            </a:r>
          </a:p>
          <a:p>
            <a:r>
              <a:rPr lang="en-US" dirty="0"/>
              <a:t>Circulating IL-6 cytokines</a:t>
            </a:r>
          </a:p>
          <a:p>
            <a:r>
              <a:rPr lang="en-US" dirty="0"/>
              <a:t> Lead to altered nerve phenotypes and cortex change </a:t>
            </a:r>
          </a:p>
          <a:p>
            <a:endParaRPr lang="en-US" dirty="0"/>
          </a:p>
          <a:p>
            <a:endParaRPr lang="en-US" dirty="0"/>
          </a:p>
        </p:txBody>
      </p:sp>
      <p:pic>
        <p:nvPicPr>
          <p:cNvPr id="4" name="Picture 3">
            <a:extLst>
              <a:ext uri="{FF2B5EF4-FFF2-40B4-BE49-F238E27FC236}">
                <a16:creationId xmlns:a16="http://schemas.microsoft.com/office/drawing/2014/main" id="{2341A6B6-C8B8-845C-67D3-648E04C9E79D}"/>
              </a:ext>
            </a:extLst>
          </p:cNvPr>
          <p:cNvPicPr>
            <a:picLocks noChangeAspect="1"/>
          </p:cNvPicPr>
          <p:nvPr/>
        </p:nvPicPr>
        <p:blipFill>
          <a:blip r:embed="rId3"/>
          <a:stretch>
            <a:fillRect/>
          </a:stretch>
        </p:blipFill>
        <p:spPr>
          <a:xfrm>
            <a:off x="5992211" y="2677887"/>
            <a:ext cx="2390020" cy="1701694"/>
          </a:xfrm>
          <a:prstGeom prst="rect">
            <a:avLst/>
          </a:prstGeom>
        </p:spPr>
      </p:pic>
      <p:pic>
        <p:nvPicPr>
          <p:cNvPr id="5" name="Picture 4">
            <a:extLst>
              <a:ext uri="{FF2B5EF4-FFF2-40B4-BE49-F238E27FC236}">
                <a16:creationId xmlns:a16="http://schemas.microsoft.com/office/drawing/2014/main" id="{0722CD2B-5AD7-DC52-4A6F-874AFD08741A}"/>
              </a:ext>
            </a:extLst>
          </p:cNvPr>
          <p:cNvPicPr>
            <a:picLocks noChangeAspect="1"/>
          </p:cNvPicPr>
          <p:nvPr/>
        </p:nvPicPr>
        <p:blipFill>
          <a:blip r:embed="rId4"/>
          <a:stretch>
            <a:fillRect/>
          </a:stretch>
        </p:blipFill>
        <p:spPr>
          <a:xfrm>
            <a:off x="5913446" y="1114531"/>
            <a:ext cx="2547550" cy="1466188"/>
          </a:xfrm>
          <a:prstGeom prst="rect">
            <a:avLst/>
          </a:prstGeom>
        </p:spPr>
      </p:pic>
      <p:sp>
        <p:nvSpPr>
          <p:cNvPr id="6" name="TextBox 5">
            <a:extLst>
              <a:ext uri="{FF2B5EF4-FFF2-40B4-BE49-F238E27FC236}">
                <a16:creationId xmlns:a16="http://schemas.microsoft.com/office/drawing/2014/main" id="{633D548B-401D-9793-5A13-C17895445276}"/>
              </a:ext>
            </a:extLst>
          </p:cNvPr>
          <p:cNvSpPr txBox="1"/>
          <p:nvPr/>
        </p:nvSpPr>
        <p:spPr>
          <a:xfrm>
            <a:off x="5334000" y="4476750"/>
            <a:ext cx="2547550" cy="338554"/>
          </a:xfrm>
          <a:prstGeom prst="rect">
            <a:avLst/>
          </a:prstGeom>
          <a:noFill/>
        </p:spPr>
        <p:txBody>
          <a:bodyPr wrap="square" rtlCol="0">
            <a:spAutoFit/>
          </a:bodyPr>
          <a:lstStyle/>
          <a:p>
            <a:r>
              <a:rPr lang="en-US" sz="800" dirty="0"/>
              <a:t>Wong M. Wong Pain Lecture USC Spine Fellowship. lecture presented at: October 28, 2024. </a:t>
            </a:r>
          </a:p>
        </p:txBody>
      </p:sp>
    </p:spTree>
    <p:extLst>
      <p:ext uri="{BB962C8B-B14F-4D97-AF65-F5344CB8AC3E}">
        <p14:creationId xmlns:p14="http://schemas.microsoft.com/office/powerpoint/2010/main" val="309753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FCE1-C105-DDEE-7FC4-D59B414A206D}"/>
              </a:ext>
            </a:extLst>
          </p:cNvPr>
          <p:cNvSpPr>
            <a:spLocks noGrp="1"/>
          </p:cNvSpPr>
          <p:nvPr>
            <p:ph type="title"/>
          </p:nvPr>
        </p:nvSpPr>
        <p:spPr/>
        <p:txBody>
          <a:bodyPr/>
          <a:lstStyle/>
          <a:p>
            <a:r>
              <a:rPr lang="en-US" dirty="0"/>
              <a:t>Visual Summation</a:t>
            </a:r>
          </a:p>
        </p:txBody>
      </p:sp>
      <p:pic>
        <p:nvPicPr>
          <p:cNvPr id="6" name="Content Placeholder 5">
            <a:extLst>
              <a:ext uri="{FF2B5EF4-FFF2-40B4-BE49-F238E27FC236}">
                <a16:creationId xmlns:a16="http://schemas.microsoft.com/office/drawing/2014/main" id="{9DD3A1F6-48F0-D2A5-0F50-CE3A48130BDC}"/>
              </a:ext>
            </a:extLst>
          </p:cNvPr>
          <p:cNvPicPr>
            <a:picLocks noGrp="1" noChangeAspect="1"/>
          </p:cNvPicPr>
          <p:nvPr>
            <p:ph idx="1"/>
          </p:nvPr>
        </p:nvPicPr>
        <p:blipFill>
          <a:blip r:embed="rId2"/>
          <a:stretch>
            <a:fillRect/>
          </a:stretch>
        </p:blipFill>
        <p:spPr>
          <a:xfrm>
            <a:off x="30960" y="1658553"/>
            <a:ext cx="3352800" cy="1826394"/>
          </a:xfrm>
          <a:prstGeom prst="rect">
            <a:avLst/>
          </a:prstGeom>
        </p:spPr>
      </p:pic>
      <p:sp>
        <p:nvSpPr>
          <p:cNvPr id="7" name="TextBox 6">
            <a:extLst>
              <a:ext uri="{FF2B5EF4-FFF2-40B4-BE49-F238E27FC236}">
                <a16:creationId xmlns:a16="http://schemas.microsoft.com/office/drawing/2014/main" id="{5C58A0B7-85B7-8242-32C4-E884899CA510}"/>
              </a:ext>
            </a:extLst>
          </p:cNvPr>
          <p:cNvSpPr txBox="1"/>
          <p:nvPr/>
        </p:nvSpPr>
        <p:spPr>
          <a:xfrm>
            <a:off x="1082280" y="3488861"/>
            <a:ext cx="1447800" cy="1231106"/>
          </a:xfrm>
          <a:prstGeom prst="rect">
            <a:avLst/>
          </a:prstGeom>
          <a:noFill/>
        </p:spPr>
        <p:txBody>
          <a:bodyPr wrap="square" rtlCol="0">
            <a:spAutoFit/>
          </a:bodyPr>
          <a:lstStyle/>
          <a:p>
            <a:r>
              <a:rPr lang="en-US" dirty="0"/>
              <a:t> </a:t>
            </a:r>
            <a:r>
              <a:rPr lang="en-US" sz="800" dirty="0"/>
              <a:t>Why you hurt: Pain neuroscience education system | </a:t>
            </a:r>
            <a:r>
              <a:rPr lang="en-US" sz="800" dirty="0" err="1"/>
              <a:t>Adriaan</a:t>
            </a:r>
            <a:r>
              <a:rPr lang="en-US" sz="800" dirty="0"/>
              <a:t> Louw | OPTP. Accessed January 25, 2025. https://www.optp.com/Why-You-Hurt-Pain-Neuroscience-Education-System. </a:t>
            </a:r>
          </a:p>
        </p:txBody>
      </p:sp>
      <p:pic>
        <p:nvPicPr>
          <p:cNvPr id="4" name="Picture 3" descr="A person with a headache&#10;&#10;Description automatically generated">
            <a:extLst>
              <a:ext uri="{FF2B5EF4-FFF2-40B4-BE49-F238E27FC236}">
                <a16:creationId xmlns:a16="http://schemas.microsoft.com/office/drawing/2014/main" id="{BB08134A-ED7C-B272-E499-095723BB5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6" y="2876550"/>
            <a:ext cx="1724024" cy="1585912"/>
          </a:xfrm>
          <a:prstGeom prst="rect">
            <a:avLst/>
          </a:prstGeom>
        </p:spPr>
      </p:pic>
      <p:pic>
        <p:nvPicPr>
          <p:cNvPr id="8" name="Picture 7" descr="A person holding a map&#10;&#10;Description automatically generated">
            <a:extLst>
              <a:ext uri="{FF2B5EF4-FFF2-40B4-BE49-F238E27FC236}">
                <a16:creationId xmlns:a16="http://schemas.microsoft.com/office/drawing/2014/main" id="{08F6088A-672D-470D-59BC-F8DBB1499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232" y="1981200"/>
            <a:ext cx="2290768" cy="1524000"/>
          </a:xfrm>
          <a:prstGeom prst="rect">
            <a:avLst/>
          </a:prstGeom>
        </p:spPr>
      </p:pic>
      <p:pic>
        <p:nvPicPr>
          <p:cNvPr id="10" name="Picture 9" descr="A aerial view of a highway&#10;&#10;Description automatically generated">
            <a:extLst>
              <a:ext uri="{FF2B5EF4-FFF2-40B4-BE49-F238E27FC236}">
                <a16:creationId xmlns:a16="http://schemas.microsoft.com/office/drawing/2014/main" id="{5C6CD1FE-D5A7-CDB9-67FB-8D9FE625D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799" y="2113347"/>
            <a:ext cx="3180933" cy="2118928"/>
          </a:xfrm>
          <a:prstGeom prst="rect">
            <a:avLst/>
          </a:prstGeom>
        </p:spPr>
      </p:pic>
      <p:pic>
        <p:nvPicPr>
          <p:cNvPr id="11" name="Picture 10">
            <a:extLst>
              <a:ext uri="{FF2B5EF4-FFF2-40B4-BE49-F238E27FC236}">
                <a16:creationId xmlns:a16="http://schemas.microsoft.com/office/drawing/2014/main" id="{38DB8CC9-7A9B-09E2-DBB3-EB95488B0FBE}"/>
              </a:ext>
            </a:extLst>
          </p:cNvPr>
          <p:cNvPicPr>
            <a:picLocks noChangeAspect="1"/>
          </p:cNvPicPr>
          <p:nvPr/>
        </p:nvPicPr>
        <p:blipFill>
          <a:blip r:embed="rId6"/>
          <a:stretch>
            <a:fillRect/>
          </a:stretch>
        </p:blipFill>
        <p:spPr>
          <a:xfrm flipH="1">
            <a:off x="228600" y="895350"/>
            <a:ext cx="3155160" cy="979663"/>
          </a:xfrm>
          <a:prstGeom prst="rect">
            <a:avLst/>
          </a:prstGeom>
        </p:spPr>
      </p:pic>
    </p:spTree>
    <p:extLst>
      <p:ext uri="{BB962C8B-B14F-4D97-AF65-F5344CB8AC3E}">
        <p14:creationId xmlns:p14="http://schemas.microsoft.com/office/powerpoint/2010/main" val="2217973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991A75-CA35-7A4D-FD66-B08E99C7F19E}"/>
              </a:ext>
            </a:extLst>
          </p:cNvPr>
          <p:cNvSpPr>
            <a:spLocks noGrp="1"/>
          </p:cNvSpPr>
          <p:nvPr>
            <p:ph type="title"/>
          </p:nvPr>
        </p:nvSpPr>
        <p:spPr>
          <a:xfrm>
            <a:off x="457200" y="206375"/>
            <a:ext cx="8229600" cy="857250"/>
          </a:xfrm>
        </p:spPr>
        <p:txBody>
          <a:bodyPr/>
          <a:lstStyle/>
          <a:p>
            <a:r>
              <a:rPr lang="en-US" dirty="0"/>
              <a:t>I believe I can…? </a:t>
            </a:r>
          </a:p>
        </p:txBody>
      </p:sp>
      <p:pic>
        <p:nvPicPr>
          <p:cNvPr id="5" name="Content Placeholder 4" descr="A collage of brain scan&#10;&#10;Description automatically generated">
            <a:extLst>
              <a:ext uri="{FF2B5EF4-FFF2-40B4-BE49-F238E27FC236}">
                <a16:creationId xmlns:a16="http://schemas.microsoft.com/office/drawing/2014/main" id="{719E6433-DF48-56AF-44C0-F13078F51A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5498" y="1200150"/>
            <a:ext cx="4973003" cy="3394075"/>
          </a:xfrm>
          <a:noFill/>
        </p:spPr>
      </p:pic>
      <p:pic>
        <p:nvPicPr>
          <p:cNvPr id="21" name="Picture 20" descr="A person standing on a rooftop with his arms raised&#10;&#10;Description automatically generated">
            <a:extLst>
              <a:ext uri="{FF2B5EF4-FFF2-40B4-BE49-F238E27FC236}">
                <a16:creationId xmlns:a16="http://schemas.microsoft.com/office/drawing/2014/main" id="{F72A7462-649D-3913-7988-6453D3372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8013" y="3392925"/>
            <a:ext cx="2465072" cy="1465581"/>
          </a:xfrm>
          <a:prstGeom prst="rect">
            <a:avLst/>
          </a:prstGeom>
        </p:spPr>
      </p:pic>
      <p:pic>
        <p:nvPicPr>
          <p:cNvPr id="3" name="Picture 2" descr="A basketball player dunking a basketball&#10;&#10;Description automatically generated">
            <a:extLst>
              <a:ext uri="{FF2B5EF4-FFF2-40B4-BE49-F238E27FC236}">
                <a16:creationId xmlns:a16="http://schemas.microsoft.com/office/drawing/2014/main" id="{DB292EDB-A349-99A0-02BE-A66A4D97F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038312"/>
            <a:ext cx="1306009" cy="2043112"/>
          </a:xfrm>
          <a:prstGeom prst="rect">
            <a:avLst/>
          </a:prstGeom>
        </p:spPr>
      </p:pic>
      <p:pic>
        <p:nvPicPr>
          <p:cNvPr id="6" name="Picture 5" descr="A person holding a gold medal&#10;&#10;Description automatically generated">
            <a:extLst>
              <a:ext uri="{FF2B5EF4-FFF2-40B4-BE49-F238E27FC236}">
                <a16:creationId xmlns:a16="http://schemas.microsoft.com/office/drawing/2014/main" id="{4169B482-54CF-3317-C4B3-F74F19C976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3301130"/>
            <a:ext cx="1350900" cy="1809750"/>
          </a:xfrm>
          <a:prstGeom prst="rect">
            <a:avLst/>
          </a:prstGeom>
        </p:spPr>
      </p:pic>
      <p:pic>
        <p:nvPicPr>
          <p:cNvPr id="10" name="Picture 9" descr="A group of men in suits&#10;&#10;Description automatically generated">
            <a:extLst>
              <a:ext uri="{FF2B5EF4-FFF2-40B4-BE49-F238E27FC236}">
                <a16:creationId xmlns:a16="http://schemas.microsoft.com/office/drawing/2014/main" id="{48646366-8565-AB78-F32C-907B52A2E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460" y="3473214"/>
            <a:ext cx="2605477" cy="1465581"/>
          </a:xfrm>
          <a:prstGeom prst="rect">
            <a:avLst/>
          </a:prstGeom>
        </p:spPr>
      </p:pic>
      <p:pic>
        <p:nvPicPr>
          <p:cNvPr id="12" name="Picture 11" descr="A person standing on the ground with another person in the middle&#10;&#10;Description automatically generated">
            <a:extLst>
              <a:ext uri="{FF2B5EF4-FFF2-40B4-BE49-F238E27FC236}">
                <a16:creationId xmlns:a16="http://schemas.microsoft.com/office/drawing/2014/main" id="{9B4D9E29-EE6F-5991-4FA6-2A9EF308F3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67" y="1200150"/>
            <a:ext cx="2016731" cy="1852613"/>
          </a:xfrm>
          <a:prstGeom prst="rect">
            <a:avLst/>
          </a:prstGeom>
        </p:spPr>
      </p:pic>
    </p:spTree>
    <p:extLst>
      <p:ext uri="{BB962C8B-B14F-4D97-AF65-F5344CB8AC3E}">
        <p14:creationId xmlns:p14="http://schemas.microsoft.com/office/powerpoint/2010/main" val="3032119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7A42-C696-13F3-B7AE-C9173A9A857C}"/>
              </a:ext>
            </a:extLst>
          </p:cNvPr>
          <p:cNvSpPr>
            <a:spLocks noGrp="1"/>
          </p:cNvSpPr>
          <p:nvPr>
            <p:ph type="title"/>
          </p:nvPr>
        </p:nvSpPr>
        <p:spPr/>
        <p:txBody>
          <a:bodyPr/>
          <a:lstStyle/>
          <a:p>
            <a:endParaRPr lang="en-US" dirty="0"/>
          </a:p>
        </p:txBody>
      </p:sp>
      <p:pic>
        <p:nvPicPr>
          <p:cNvPr id="5" name="Content Placeholder 4" descr="A person with a black and white photo">
            <a:extLst>
              <a:ext uri="{FF2B5EF4-FFF2-40B4-BE49-F238E27FC236}">
                <a16:creationId xmlns:a16="http://schemas.microsoft.com/office/drawing/2014/main" id="{13F8D6A8-BDD5-4005-16F2-9192E410155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2909"/>
          <a:stretch/>
        </p:blipFill>
        <p:spPr>
          <a:xfrm>
            <a:off x="0" y="57150"/>
            <a:ext cx="9144000" cy="4038600"/>
          </a:xfrm>
        </p:spPr>
      </p:pic>
    </p:spTree>
    <p:extLst>
      <p:ext uri="{BB962C8B-B14F-4D97-AF65-F5344CB8AC3E}">
        <p14:creationId xmlns:p14="http://schemas.microsoft.com/office/powerpoint/2010/main" val="255529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695F-0925-7412-B86D-C48ECAAC88E8}"/>
              </a:ext>
            </a:extLst>
          </p:cNvPr>
          <p:cNvSpPr>
            <a:spLocks noGrp="1"/>
          </p:cNvSpPr>
          <p:nvPr>
            <p:ph type="title"/>
          </p:nvPr>
        </p:nvSpPr>
        <p:spPr/>
        <p:txBody>
          <a:bodyPr/>
          <a:lstStyle/>
          <a:p>
            <a:r>
              <a:rPr lang="en-US" dirty="0"/>
              <a:t>Chronic Pain Epidemic </a:t>
            </a:r>
          </a:p>
        </p:txBody>
      </p:sp>
      <p:sp>
        <p:nvSpPr>
          <p:cNvPr id="3" name="Content Placeholder 2">
            <a:extLst>
              <a:ext uri="{FF2B5EF4-FFF2-40B4-BE49-F238E27FC236}">
                <a16:creationId xmlns:a16="http://schemas.microsoft.com/office/drawing/2014/main" id="{2A250544-A4AB-8A4F-8FF4-6E4A44E6B1E6}"/>
              </a:ext>
            </a:extLst>
          </p:cNvPr>
          <p:cNvSpPr>
            <a:spLocks noGrp="1"/>
          </p:cNvSpPr>
          <p:nvPr>
            <p:ph idx="1"/>
          </p:nvPr>
        </p:nvSpPr>
        <p:spPr/>
        <p:txBody>
          <a:bodyPr>
            <a:normAutofit fontScale="55000" lnSpcReduction="20000"/>
          </a:bodyPr>
          <a:lstStyle/>
          <a:p>
            <a:r>
              <a:rPr lang="en-US" dirty="0"/>
              <a:t>In 2020, low back pain (LBP) affected 619 million people globally </a:t>
            </a:r>
          </a:p>
          <a:p>
            <a:r>
              <a:rPr lang="en-US" dirty="0"/>
              <a:t>843 million cases by 2050, driven largely by population expansion and ageing</a:t>
            </a:r>
          </a:p>
          <a:p>
            <a:r>
              <a:rPr lang="en-US" dirty="0"/>
              <a:t>LBP is the single leading cause of disability worldwide and the condition for which the greatest number of people may benefit from rehabilitation.</a:t>
            </a:r>
          </a:p>
          <a:p>
            <a:r>
              <a:rPr lang="en-US" dirty="0"/>
              <a:t>LBP can be experienced at any age, and most people experience LBP at least once in their life.</a:t>
            </a:r>
          </a:p>
          <a:p>
            <a:r>
              <a:rPr lang="en-US" dirty="0"/>
              <a:t>Prevalence increases with age up to 80 years, while the highest number of LBP cases occurs at the age of 50–55 years. LBP is more prevalent in women </a:t>
            </a:r>
          </a:p>
          <a:p>
            <a:r>
              <a:rPr lang="en-US" dirty="0"/>
              <a:t>Non-specific LBP is the most common presentation of LBP (about 90% of cases).</a:t>
            </a:r>
          </a:p>
          <a:p>
            <a:r>
              <a:rPr lang="en-US" dirty="0"/>
              <a:t>Has traditionally been treated with prescription pain medication (opioids </a:t>
            </a:r>
            <a:r>
              <a:rPr lang="en-US" dirty="0" err="1"/>
              <a:t>etc</a:t>
            </a:r>
            <a:r>
              <a:rPr lang="en-US" dirty="0"/>
              <a:t>)</a:t>
            </a:r>
          </a:p>
          <a:p>
            <a:r>
              <a:rPr lang="en-US" dirty="0"/>
              <a:t>Increased morbidity rates related to opioid overdose</a:t>
            </a:r>
          </a:p>
          <a:p>
            <a:pPr marL="0" indent="0">
              <a:buNone/>
            </a:pPr>
            <a:endParaRPr lang="en-US" dirty="0"/>
          </a:p>
        </p:txBody>
      </p:sp>
      <p:sp>
        <p:nvSpPr>
          <p:cNvPr id="5" name="TextBox 4">
            <a:extLst>
              <a:ext uri="{FF2B5EF4-FFF2-40B4-BE49-F238E27FC236}">
                <a16:creationId xmlns:a16="http://schemas.microsoft.com/office/drawing/2014/main" id="{52F8B977-88A7-E3D2-B04E-BA1C5845AC27}"/>
              </a:ext>
            </a:extLst>
          </p:cNvPr>
          <p:cNvSpPr txBox="1"/>
          <p:nvPr/>
        </p:nvSpPr>
        <p:spPr>
          <a:xfrm>
            <a:off x="1447800" y="4594225"/>
            <a:ext cx="5257800" cy="338554"/>
          </a:xfrm>
          <a:prstGeom prst="rect">
            <a:avLst/>
          </a:prstGeom>
          <a:noFill/>
        </p:spPr>
        <p:txBody>
          <a:bodyPr wrap="square" rtlCol="0">
            <a:spAutoFit/>
          </a:bodyPr>
          <a:lstStyle/>
          <a:p>
            <a:r>
              <a:rPr lang="en-US" sz="800" dirty="0"/>
              <a:t>Low back pain. World Health Organization. Accessed February 16, 2025. https://www.who.int/news-room/fact-sheets/detail/low-back-pain. </a:t>
            </a:r>
          </a:p>
        </p:txBody>
      </p:sp>
    </p:spTree>
    <p:extLst>
      <p:ext uri="{BB962C8B-B14F-4D97-AF65-F5344CB8AC3E}">
        <p14:creationId xmlns:p14="http://schemas.microsoft.com/office/powerpoint/2010/main" val="786928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5130-1FE6-FD8C-5A0E-FDAF2CF43B33}"/>
              </a:ext>
            </a:extLst>
          </p:cNvPr>
          <p:cNvSpPr>
            <a:spLocks noGrp="1"/>
          </p:cNvSpPr>
          <p:nvPr>
            <p:ph type="title"/>
          </p:nvPr>
        </p:nvSpPr>
        <p:spPr/>
        <p:txBody>
          <a:bodyPr/>
          <a:lstStyle/>
          <a:p>
            <a:r>
              <a:rPr lang="en-US" dirty="0"/>
              <a:t>Prevalence of Chronic Pain</a:t>
            </a:r>
          </a:p>
        </p:txBody>
      </p:sp>
      <p:pic>
        <p:nvPicPr>
          <p:cNvPr id="4" name="Content Placeholder 3">
            <a:extLst>
              <a:ext uri="{FF2B5EF4-FFF2-40B4-BE49-F238E27FC236}">
                <a16:creationId xmlns:a16="http://schemas.microsoft.com/office/drawing/2014/main" id="{82FF2A5C-AF1D-0E24-25CA-922D8DD8FC20}"/>
              </a:ext>
            </a:extLst>
          </p:cNvPr>
          <p:cNvPicPr>
            <a:picLocks noGrp="1" noChangeAspect="1"/>
          </p:cNvPicPr>
          <p:nvPr>
            <p:ph idx="1"/>
          </p:nvPr>
        </p:nvPicPr>
        <p:blipFill>
          <a:blip r:embed="rId2"/>
          <a:stretch>
            <a:fillRect/>
          </a:stretch>
        </p:blipFill>
        <p:spPr>
          <a:xfrm>
            <a:off x="1295400" y="1302944"/>
            <a:ext cx="6019800" cy="3507167"/>
          </a:xfrm>
          <a:prstGeom prst="rect">
            <a:avLst/>
          </a:prstGeom>
        </p:spPr>
      </p:pic>
      <p:sp>
        <p:nvSpPr>
          <p:cNvPr id="5" name="TextBox 4">
            <a:extLst>
              <a:ext uri="{FF2B5EF4-FFF2-40B4-BE49-F238E27FC236}">
                <a16:creationId xmlns:a16="http://schemas.microsoft.com/office/drawing/2014/main" id="{ECA1359A-4C51-35D1-D168-1F6AE03A8ACD}"/>
              </a:ext>
            </a:extLst>
          </p:cNvPr>
          <p:cNvSpPr txBox="1"/>
          <p:nvPr/>
        </p:nvSpPr>
        <p:spPr>
          <a:xfrm>
            <a:off x="190500" y="4019550"/>
            <a:ext cx="2209800" cy="461665"/>
          </a:xfrm>
          <a:prstGeom prst="rect">
            <a:avLst/>
          </a:prstGeom>
          <a:noFill/>
        </p:spPr>
        <p:txBody>
          <a:bodyPr wrap="square" rtlCol="0">
            <a:spAutoFit/>
          </a:bodyPr>
          <a:lstStyle/>
          <a:p>
            <a:r>
              <a:rPr lang="en-US" sz="800" dirty="0"/>
              <a:t>Szalavitz M. Report: Chronic, Undertreated Pain Affects 116 Million Americans . Time Magazine. June 2011. </a:t>
            </a:r>
          </a:p>
        </p:txBody>
      </p:sp>
    </p:spTree>
    <p:extLst>
      <p:ext uri="{BB962C8B-B14F-4D97-AF65-F5344CB8AC3E}">
        <p14:creationId xmlns:p14="http://schemas.microsoft.com/office/powerpoint/2010/main" val="1751786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A469-A700-A1C8-80E6-FD61CAEE4438}"/>
              </a:ext>
            </a:extLst>
          </p:cNvPr>
          <p:cNvSpPr>
            <a:spLocks noGrp="1"/>
          </p:cNvSpPr>
          <p:nvPr>
            <p:ph type="title"/>
          </p:nvPr>
        </p:nvSpPr>
        <p:spPr/>
        <p:txBody>
          <a:bodyPr/>
          <a:lstStyle/>
          <a:p>
            <a:r>
              <a:rPr lang="en-US" dirty="0"/>
              <a:t>THE LANCET Series 2018 </a:t>
            </a:r>
          </a:p>
        </p:txBody>
      </p:sp>
      <p:sp>
        <p:nvSpPr>
          <p:cNvPr id="3" name="Content Placeholder 2">
            <a:extLst>
              <a:ext uri="{FF2B5EF4-FFF2-40B4-BE49-F238E27FC236}">
                <a16:creationId xmlns:a16="http://schemas.microsoft.com/office/drawing/2014/main" id="{F151D1D0-CEEA-5107-F00A-B1C3337E5756}"/>
              </a:ext>
            </a:extLst>
          </p:cNvPr>
          <p:cNvSpPr>
            <a:spLocks noGrp="1"/>
          </p:cNvSpPr>
          <p:nvPr>
            <p:ph idx="1"/>
          </p:nvPr>
        </p:nvSpPr>
        <p:spPr/>
        <p:txBody>
          <a:bodyPr>
            <a:normAutofit/>
          </a:bodyPr>
          <a:lstStyle/>
          <a:p>
            <a:r>
              <a:rPr lang="en-US" dirty="0"/>
              <a:t>LBP is the #1 cause of disability in the world from children to elderly- most in middle and low income countries and 42.6 million years lived with disability all ages</a:t>
            </a:r>
          </a:p>
          <a:p>
            <a:r>
              <a:rPr lang="en-US" dirty="0"/>
              <a:t>50% and 48% of people seek LBP care annually in the US and UK </a:t>
            </a:r>
          </a:p>
          <a:p>
            <a:endParaRPr lang="en-US" dirty="0"/>
          </a:p>
        </p:txBody>
      </p:sp>
      <p:sp>
        <p:nvSpPr>
          <p:cNvPr id="4" name="TextBox 3">
            <a:extLst>
              <a:ext uri="{FF2B5EF4-FFF2-40B4-BE49-F238E27FC236}">
                <a16:creationId xmlns:a16="http://schemas.microsoft.com/office/drawing/2014/main" id="{65897BA0-63AD-3870-1C3A-3EB7F78A6604}"/>
              </a:ext>
            </a:extLst>
          </p:cNvPr>
          <p:cNvSpPr txBox="1"/>
          <p:nvPr/>
        </p:nvSpPr>
        <p:spPr>
          <a:xfrm>
            <a:off x="1828800" y="4424948"/>
            <a:ext cx="4384110" cy="338554"/>
          </a:xfrm>
          <a:prstGeom prst="rect">
            <a:avLst/>
          </a:prstGeom>
          <a:noFill/>
        </p:spPr>
        <p:txBody>
          <a:bodyPr wrap="square" rtlCol="0">
            <a:spAutoFit/>
          </a:bodyPr>
          <a:lstStyle/>
          <a:p>
            <a:r>
              <a:rPr lang="en-US" sz="800" dirty="0"/>
              <a:t>Buchbinder, R., Underwood, M., </a:t>
            </a:r>
            <a:r>
              <a:rPr lang="en-US" sz="800" dirty="0" err="1"/>
              <a:t>Hartvigsen</a:t>
            </a:r>
            <a:r>
              <a:rPr lang="en-US" sz="800" dirty="0"/>
              <a:t>, J., &amp; Maher, C. G. (2020). The Lancet Series call to action to reduce low value care for low back pain: an update. Pain, 161, S57-S64.</a:t>
            </a:r>
          </a:p>
        </p:txBody>
      </p:sp>
    </p:spTree>
    <p:extLst>
      <p:ext uri="{BB962C8B-B14F-4D97-AF65-F5344CB8AC3E}">
        <p14:creationId xmlns:p14="http://schemas.microsoft.com/office/powerpoint/2010/main" val="423922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5A04-C2CB-96FF-9343-B9590202567F}"/>
              </a:ext>
            </a:extLst>
          </p:cNvPr>
          <p:cNvSpPr>
            <a:spLocks noGrp="1"/>
          </p:cNvSpPr>
          <p:nvPr>
            <p:ph type="title"/>
          </p:nvPr>
        </p:nvSpPr>
        <p:spPr/>
        <p:txBody>
          <a:bodyPr/>
          <a:lstStyle/>
          <a:p>
            <a:r>
              <a:rPr lang="en-US" dirty="0"/>
              <a:t>What have we done? </a:t>
            </a:r>
          </a:p>
        </p:txBody>
      </p:sp>
      <p:sp>
        <p:nvSpPr>
          <p:cNvPr id="3" name="Content Placeholder 2">
            <a:extLst>
              <a:ext uri="{FF2B5EF4-FFF2-40B4-BE49-F238E27FC236}">
                <a16:creationId xmlns:a16="http://schemas.microsoft.com/office/drawing/2014/main" id="{0F2E2ADB-3D83-1EC3-419D-CDD0B40CFB14}"/>
              </a:ext>
            </a:extLst>
          </p:cNvPr>
          <p:cNvSpPr>
            <a:spLocks noGrp="1"/>
          </p:cNvSpPr>
          <p:nvPr>
            <p:ph idx="1"/>
          </p:nvPr>
        </p:nvSpPr>
        <p:spPr/>
        <p:txBody>
          <a:bodyPr>
            <a:normAutofit fontScale="47500" lnSpcReduction="20000"/>
          </a:bodyPr>
          <a:lstStyle/>
          <a:p>
            <a:r>
              <a:rPr lang="en-US" b="1" dirty="0"/>
              <a:t>Surge in global low-value care </a:t>
            </a:r>
          </a:p>
          <a:p>
            <a:pPr lvl="1"/>
            <a:r>
              <a:rPr lang="en-US" b="1" dirty="0"/>
              <a:t>emergency departments liberal use of diagnostic imaging </a:t>
            </a:r>
          </a:p>
          <a:p>
            <a:pPr lvl="1"/>
            <a:r>
              <a:rPr lang="en-US" b="1" dirty="0"/>
              <a:t>opioids </a:t>
            </a:r>
          </a:p>
          <a:p>
            <a:pPr lvl="1"/>
            <a:r>
              <a:rPr lang="en-US" b="1" dirty="0"/>
              <a:t>spinal injections</a:t>
            </a:r>
          </a:p>
          <a:p>
            <a:pPr lvl="1"/>
            <a:r>
              <a:rPr lang="en-US" b="1" dirty="0"/>
              <a:t>surgery has also led to skyrocketing medical and human costs</a:t>
            </a:r>
          </a:p>
          <a:p>
            <a:r>
              <a:rPr lang="en-US" b="1" dirty="0"/>
              <a:t>A 2012 study in a US Veterans Affairs Health Care facility found that 59% of outpatient lumbar spine scans were inappropriate. </a:t>
            </a:r>
          </a:p>
          <a:p>
            <a:r>
              <a:rPr lang="en-US" b="1" dirty="0"/>
              <a:t>2019 systematic review (14 studies) which found evidence that imaging is associated with:</a:t>
            </a:r>
          </a:p>
          <a:p>
            <a:pPr lvl="1"/>
            <a:r>
              <a:rPr lang="en-US" b="1" dirty="0"/>
              <a:t>Higher medical costs</a:t>
            </a:r>
          </a:p>
          <a:p>
            <a:pPr lvl="1"/>
            <a:r>
              <a:rPr lang="en-US" b="1" dirty="0"/>
              <a:t>Increased health care utilization </a:t>
            </a:r>
          </a:p>
          <a:p>
            <a:pPr lvl="1"/>
            <a:r>
              <a:rPr lang="en-US" b="1" dirty="0"/>
              <a:t>More work absence compared with non-imaged groups</a:t>
            </a:r>
            <a:endParaRPr lang="en-US" dirty="0"/>
          </a:p>
          <a:p>
            <a:r>
              <a:rPr lang="en-US" dirty="0"/>
              <a:t>US study estimated that $US </a:t>
            </a:r>
            <a:r>
              <a:rPr lang="en-US" b="1" dirty="0"/>
              <a:t>12.8 billion was spent on spinal fusion surgery in 2011</a:t>
            </a:r>
            <a:r>
              <a:rPr lang="en-US" dirty="0"/>
              <a:t>, the </a:t>
            </a:r>
            <a:r>
              <a:rPr lang="en-US" b="1" dirty="0"/>
              <a:t>highest aggregate hospital costs of any surgical procedure.</a:t>
            </a:r>
          </a:p>
          <a:p>
            <a:r>
              <a:rPr lang="en-US" dirty="0"/>
              <a:t>Overuse of low value care as well as </a:t>
            </a:r>
            <a:r>
              <a:rPr lang="en-US" b="1" dirty="0"/>
              <a:t>underuse of high-value care </a:t>
            </a:r>
            <a:r>
              <a:rPr lang="en-US" dirty="0"/>
              <a:t>and is apparent across all income settings a need for culturally sensitive and context-specific </a:t>
            </a:r>
            <a:r>
              <a:rPr lang="en-US" b="1" dirty="0"/>
              <a:t>biopsychosocial interventions</a:t>
            </a:r>
            <a:r>
              <a:rPr lang="en-US" dirty="0"/>
              <a:t>.</a:t>
            </a:r>
          </a:p>
        </p:txBody>
      </p:sp>
      <p:sp>
        <p:nvSpPr>
          <p:cNvPr id="4" name="TextBox 3">
            <a:extLst>
              <a:ext uri="{FF2B5EF4-FFF2-40B4-BE49-F238E27FC236}">
                <a16:creationId xmlns:a16="http://schemas.microsoft.com/office/drawing/2014/main" id="{328E9761-E410-627D-1A02-1E323E99E0B2}"/>
              </a:ext>
            </a:extLst>
          </p:cNvPr>
          <p:cNvSpPr txBox="1"/>
          <p:nvPr/>
        </p:nvSpPr>
        <p:spPr>
          <a:xfrm>
            <a:off x="2590800" y="4629150"/>
            <a:ext cx="4648200" cy="338554"/>
          </a:xfrm>
          <a:prstGeom prst="rect">
            <a:avLst/>
          </a:prstGeom>
          <a:noFill/>
        </p:spPr>
        <p:txBody>
          <a:bodyPr wrap="square" rtlCol="0">
            <a:spAutoFit/>
          </a:bodyPr>
          <a:lstStyle/>
          <a:p>
            <a:r>
              <a:rPr lang="en-US" sz="800" dirty="0"/>
              <a:t>Buchbinder, R., Underwood, M., </a:t>
            </a:r>
            <a:r>
              <a:rPr lang="en-US" sz="800" dirty="0" err="1"/>
              <a:t>Hartvigsen</a:t>
            </a:r>
            <a:r>
              <a:rPr lang="en-US" sz="800" dirty="0"/>
              <a:t>, J., &amp; Maher, C. G. (2020). The Lancet Series call to action to reduce low value care for low back pain: an update. Pain, 161, S57-S64.</a:t>
            </a:r>
          </a:p>
        </p:txBody>
      </p:sp>
    </p:spTree>
    <p:extLst>
      <p:ext uri="{BB962C8B-B14F-4D97-AF65-F5344CB8AC3E}">
        <p14:creationId xmlns:p14="http://schemas.microsoft.com/office/powerpoint/2010/main" val="243870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95A3-BF11-7C7B-50F2-85DC8038B67F}"/>
              </a:ext>
            </a:extLst>
          </p:cNvPr>
          <p:cNvSpPr>
            <a:spLocks noGrp="1"/>
          </p:cNvSpPr>
          <p:nvPr>
            <p:ph type="title"/>
          </p:nvPr>
        </p:nvSpPr>
        <p:spPr/>
        <p:txBody>
          <a:bodyPr/>
          <a:lstStyle/>
          <a:p>
            <a:r>
              <a:rPr lang="en-US" dirty="0"/>
              <a:t>London’s NICE Proposal</a:t>
            </a:r>
          </a:p>
        </p:txBody>
      </p:sp>
      <p:sp>
        <p:nvSpPr>
          <p:cNvPr id="3" name="Content Placeholder 2">
            <a:extLst>
              <a:ext uri="{FF2B5EF4-FFF2-40B4-BE49-F238E27FC236}">
                <a16:creationId xmlns:a16="http://schemas.microsoft.com/office/drawing/2014/main" id="{F21AEF0C-8375-2652-AAFA-1E955E6BC973}"/>
              </a:ext>
            </a:extLst>
          </p:cNvPr>
          <p:cNvSpPr>
            <a:spLocks noGrp="1"/>
          </p:cNvSpPr>
          <p:nvPr>
            <p:ph idx="1"/>
          </p:nvPr>
        </p:nvSpPr>
        <p:spPr/>
        <p:txBody>
          <a:bodyPr>
            <a:normAutofit/>
          </a:bodyPr>
          <a:lstStyle/>
          <a:p>
            <a:r>
              <a:rPr lang="en-US" sz="1200" u="sng" dirty="0" err="1"/>
              <a:t>Natitional</a:t>
            </a:r>
            <a:r>
              <a:rPr lang="en-US" sz="1200" u="sng" dirty="0"/>
              <a:t> Institute for Clinical </a:t>
            </a:r>
            <a:r>
              <a:rPr lang="en-US" sz="1200" u="sng" dirty="0" err="1"/>
              <a:t>Execellece’s</a:t>
            </a:r>
            <a:r>
              <a:rPr lang="en-US" sz="1200" u="sng" dirty="0"/>
              <a:t> Ten proposed actions to improve care for low back pain:</a:t>
            </a:r>
          </a:p>
          <a:p>
            <a:endParaRPr lang="en-US" sz="1200" u="sng" dirty="0"/>
          </a:p>
          <a:p>
            <a:pPr marL="0" indent="0">
              <a:buNone/>
            </a:pPr>
            <a:endParaRPr lang="en-US" sz="1200" dirty="0"/>
          </a:p>
        </p:txBody>
      </p:sp>
      <p:sp>
        <p:nvSpPr>
          <p:cNvPr id="4" name="TextBox 3">
            <a:extLst>
              <a:ext uri="{FF2B5EF4-FFF2-40B4-BE49-F238E27FC236}">
                <a16:creationId xmlns:a16="http://schemas.microsoft.com/office/drawing/2014/main" id="{21E3942C-CC05-E450-6637-1E4E1D2C1A72}"/>
              </a:ext>
            </a:extLst>
          </p:cNvPr>
          <p:cNvSpPr txBox="1"/>
          <p:nvPr/>
        </p:nvSpPr>
        <p:spPr>
          <a:xfrm>
            <a:off x="1447800" y="4705350"/>
            <a:ext cx="4953000" cy="338554"/>
          </a:xfrm>
          <a:prstGeom prst="rect">
            <a:avLst/>
          </a:prstGeom>
          <a:noFill/>
        </p:spPr>
        <p:txBody>
          <a:bodyPr wrap="square" rtlCol="0">
            <a:spAutoFit/>
          </a:bodyPr>
          <a:lstStyle/>
          <a:p>
            <a:r>
              <a:rPr lang="en-US" sz="800" dirty="0"/>
              <a:t>Buchbinder, R., Underwood, M., </a:t>
            </a:r>
            <a:r>
              <a:rPr lang="en-US" sz="800" dirty="0" err="1"/>
              <a:t>Hartvigsen</a:t>
            </a:r>
            <a:r>
              <a:rPr lang="en-US" sz="800" dirty="0"/>
              <a:t>, J., &amp; Maher, C. G. (2020). The Lancet Series call to action to reduce low value care for low back pain: an update. Pain, 161, S57-S64.</a:t>
            </a:r>
          </a:p>
        </p:txBody>
      </p:sp>
      <p:pic>
        <p:nvPicPr>
          <p:cNvPr id="5" name="Picture 4">
            <a:extLst>
              <a:ext uri="{FF2B5EF4-FFF2-40B4-BE49-F238E27FC236}">
                <a16:creationId xmlns:a16="http://schemas.microsoft.com/office/drawing/2014/main" id="{0643A39B-1C68-60DF-B6F0-E21A4C048485}"/>
              </a:ext>
            </a:extLst>
          </p:cNvPr>
          <p:cNvPicPr>
            <a:picLocks noChangeAspect="1"/>
          </p:cNvPicPr>
          <p:nvPr/>
        </p:nvPicPr>
        <p:blipFill>
          <a:blip r:embed="rId3"/>
          <a:stretch>
            <a:fillRect/>
          </a:stretch>
        </p:blipFill>
        <p:spPr>
          <a:xfrm>
            <a:off x="381000" y="1174750"/>
            <a:ext cx="8382000" cy="3411348"/>
          </a:xfrm>
          <a:prstGeom prst="rect">
            <a:avLst/>
          </a:prstGeom>
        </p:spPr>
      </p:pic>
    </p:spTree>
    <p:extLst>
      <p:ext uri="{BB962C8B-B14F-4D97-AF65-F5344CB8AC3E}">
        <p14:creationId xmlns:p14="http://schemas.microsoft.com/office/powerpoint/2010/main" val="945040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E266-729A-3A80-AB94-0E1138902086}"/>
              </a:ext>
            </a:extLst>
          </p:cNvPr>
          <p:cNvSpPr>
            <a:spLocks noGrp="1"/>
          </p:cNvSpPr>
          <p:nvPr>
            <p:ph type="title"/>
          </p:nvPr>
        </p:nvSpPr>
        <p:spPr/>
        <p:txBody>
          <a:bodyPr/>
          <a:lstStyle/>
          <a:p>
            <a:r>
              <a:rPr lang="en-US" dirty="0"/>
              <a:t>Action Plan Keys</a:t>
            </a:r>
          </a:p>
        </p:txBody>
      </p:sp>
      <p:sp>
        <p:nvSpPr>
          <p:cNvPr id="3" name="Content Placeholder 2">
            <a:extLst>
              <a:ext uri="{FF2B5EF4-FFF2-40B4-BE49-F238E27FC236}">
                <a16:creationId xmlns:a16="http://schemas.microsoft.com/office/drawing/2014/main" id="{C703FC3D-F746-F77B-3191-DA16821AF3A6}"/>
              </a:ext>
            </a:extLst>
          </p:cNvPr>
          <p:cNvSpPr>
            <a:spLocks noGrp="1"/>
          </p:cNvSpPr>
          <p:nvPr>
            <p:ph idx="1"/>
          </p:nvPr>
        </p:nvSpPr>
        <p:spPr/>
        <p:txBody>
          <a:bodyPr>
            <a:normAutofit fontScale="70000" lnSpcReduction="20000"/>
          </a:bodyPr>
          <a:lstStyle/>
          <a:p>
            <a:endParaRPr lang="en-US" dirty="0"/>
          </a:p>
          <a:p>
            <a:r>
              <a:rPr lang="en-US" dirty="0"/>
              <a:t>Make sure patients are taught to </a:t>
            </a:r>
            <a:r>
              <a:rPr lang="en-US" b="1" dirty="0"/>
              <a:t>self manage low back pain </a:t>
            </a:r>
          </a:p>
          <a:p>
            <a:r>
              <a:rPr lang="en-US" dirty="0"/>
              <a:t>Be sure to seek out care only when needed</a:t>
            </a:r>
          </a:p>
          <a:p>
            <a:r>
              <a:rPr lang="en-US" b="1" dirty="0"/>
              <a:t>Discourage misinformation </a:t>
            </a:r>
            <a:r>
              <a:rPr lang="en-US" dirty="0"/>
              <a:t>about LBP among healthcare professionals and patients   </a:t>
            </a:r>
          </a:p>
          <a:p>
            <a:r>
              <a:rPr lang="en-US" b="1" dirty="0"/>
              <a:t>Address gaps in research</a:t>
            </a:r>
            <a:r>
              <a:rPr lang="en-US" dirty="0"/>
              <a:t> and avoid use of new techniques until it has been tested and studied</a:t>
            </a:r>
          </a:p>
          <a:p>
            <a:r>
              <a:rPr lang="en-US" dirty="0"/>
              <a:t>Implement strategies and plans to </a:t>
            </a:r>
            <a:r>
              <a:rPr lang="en-US" b="1" dirty="0"/>
              <a:t>reduce global disability</a:t>
            </a:r>
            <a:r>
              <a:rPr lang="en-US" dirty="0"/>
              <a:t> from low back pain  </a:t>
            </a:r>
          </a:p>
          <a:p>
            <a:endParaRPr lang="en-US" dirty="0"/>
          </a:p>
        </p:txBody>
      </p:sp>
    </p:spTree>
    <p:extLst>
      <p:ext uri="{BB962C8B-B14F-4D97-AF65-F5344CB8AC3E}">
        <p14:creationId xmlns:p14="http://schemas.microsoft.com/office/powerpoint/2010/main" val="266981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200" dirty="0"/>
              <a:t>Continuing Medical Education Credit Information</a:t>
            </a:r>
          </a:p>
        </p:txBody>
      </p:sp>
      <p:sp>
        <p:nvSpPr>
          <p:cNvPr id="5" name="Content Placeholder 2"/>
          <p:cNvSpPr>
            <a:spLocks noGrp="1"/>
          </p:cNvSpPr>
          <p:nvPr>
            <p:ph idx="1"/>
          </p:nvPr>
        </p:nvSpPr>
        <p:spPr/>
        <p:txBody>
          <a:bodyPr>
            <a:normAutofit fontScale="77500" lnSpcReduction="20000"/>
          </a:bodyPr>
          <a:lstStyle/>
          <a:p>
            <a:r>
              <a:rPr lang="en-US" dirty="0"/>
              <a:t>Activity Description/Statement of Need: </a:t>
            </a:r>
          </a:p>
          <a:p>
            <a:pPr marL="0" indent="0">
              <a:buNone/>
            </a:pPr>
            <a:r>
              <a:rPr lang="en-US" dirty="0"/>
              <a:t>This course is an introduction to the nature of chronic low back pain development and how to minimize the risk of chronicity via fostering self-efficacy as a focus. After completing this course, students should be able utilize various approaches on how to build patient self-efficacy and understand how teaching self-management can minimize chronicity risk development. </a:t>
            </a:r>
          </a:p>
          <a:p>
            <a:endParaRPr lang="en-US" dirty="0"/>
          </a:p>
          <a:p>
            <a:r>
              <a:rPr lang="en-US" dirty="0"/>
              <a:t>Target Audience:  All Providers</a:t>
            </a:r>
          </a:p>
        </p:txBody>
      </p:sp>
      <p:sp>
        <p:nvSpPr>
          <p:cNvPr id="4" name="Slide Number Placeholder 3"/>
          <p:cNvSpPr>
            <a:spLocks noGrp="1"/>
          </p:cNvSpPr>
          <p:nvPr>
            <p:ph type="sldNum" sz="quarter" idx="10"/>
          </p:nvPr>
        </p:nvSpPr>
        <p:spPr/>
        <p:txBody>
          <a:bodyPr/>
          <a:lstStyle/>
          <a:p>
            <a:fld id="{6B37DA30-6FE1-4437-ADF8-B541233246AB}" type="slidenum">
              <a:rPr lang="en-US" smtClean="0"/>
              <a:pPr/>
              <a:t>2</a:t>
            </a:fld>
            <a:endParaRPr lang="en-US" dirty="0"/>
          </a:p>
        </p:txBody>
      </p:sp>
    </p:spTree>
    <p:extLst>
      <p:ext uri="{BB962C8B-B14F-4D97-AF65-F5344CB8AC3E}">
        <p14:creationId xmlns:p14="http://schemas.microsoft.com/office/powerpoint/2010/main" val="398752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4FAB-34B7-9A01-C688-67C91DBA7070}"/>
              </a:ext>
            </a:extLst>
          </p:cNvPr>
          <p:cNvSpPr>
            <a:spLocks noGrp="1"/>
          </p:cNvSpPr>
          <p:nvPr>
            <p:ph type="title"/>
          </p:nvPr>
        </p:nvSpPr>
        <p:spPr/>
        <p:txBody>
          <a:bodyPr/>
          <a:lstStyle/>
          <a:p>
            <a:r>
              <a:rPr lang="en-US" dirty="0"/>
              <a:t>What's the take away?</a:t>
            </a:r>
          </a:p>
        </p:txBody>
      </p:sp>
      <p:sp>
        <p:nvSpPr>
          <p:cNvPr id="3" name="Content Placeholder 2">
            <a:extLst>
              <a:ext uri="{FF2B5EF4-FFF2-40B4-BE49-F238E27FC236}">
                <a16:creationId xmlns:a16="http://schemas.microsoft.com/office/drawing/2014/main" id="{E9241C02-81FA-26D4-1A15-08C47802857B}"/>
              </a:ext>
            </a:extLst>
          </p:cNvPr>
          <p:cNvSpPr>
            <a:spLocks noGrp="1"/>
          </p:cNvSpPr>
          <p:nvPr>
            <p:ph idx="1"/>
          </p:nvPr>
        </p:nvSpPr>
        <p:spPr/>
        <p:txBody>
          <a:bodyPr>
            <a:normAutofit fontScale="85000" lnSpcReduction="10000"/>
          </a:bodyPr>
          <a:lstStyle/>
          <a:p>
            <a:r>
              <a:rPr lang="en-US" dirty="0"/>
              <a:t>The Lancet Series identified promising solutions that included focused </a:t>
            </a:r>
            <a:r>
              <a:rPr lang="en-US" b="1" dirty="0"/>
              <a:t>implementation of best practice</a:t>
            </a:r>
            <a:r>
              <a:rPr lang="en-US" dirty="0"/>
              <a:t>, the </a:t>
            </a:r>
            <a:r>
              <a:rPr lang="en-US" b="1" dirty="0"/>
              <a:t>redesign of clinical pathways</a:t>
            </a:r>
            <a:r>
              <a:rPr lang="en-US" dirty="0"/>
              <a:t>, integrated health and occupational care, changes to payment systems and legislation, and public health and prevention strategies. </a:t>
            </a:r>
          </a:p>
          <a:p>
            <a:r>
              <a:rPr lang="en-US" dirty="0"/>
              <a:t>Yet, we also indicated that </a:t>
            </a:r>
            <a:r>
              <a:rPr lang="en-US" b="1" dirty="0"/>
              <a:t>most were not yet ready </a:t>
            </a:r>
            <a:r>
              <a:rPr lang="en-US" dirty="0"/>
              <a:t>for widespread implementation as the evidence underpinning them was inadequate.</a:t>
            </a:r>
          </a:p>
        </p:txBody>
      </p:sp>
    </p:spTree>
    <p:extLst>
      <p:ext uri="{BB962C8B-B14F-4D97-AF65-F5344CB8AC3E}">
        <p14:creationId xmlns:p14="http://schemas.microsoft.com/office/powerpoint/2010/main" val="33583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9717-4164-F7D1-01B0-69848AE3146E}"/>
              </a:ext>
            </a:extLst>
          </p:cNvPr>
          <p:cNvSpPr>
            <a:spLocks noGrp="1"/>
          </p:cNvSpPr>
          <p:nvPr>
            <p:ph type="title"/>
          </p:nvPr>
        </p:nvSpPr>
        <p:spPr/>
        <p:txBody>
          <a:bodyPr>
            <a:normAutofit fontScale="90000"/>
          </a:bodyPr>
          <a:lstStyle/>
          <a:p>
            <a:r>
              <a:rPr lang="en-US" sz="3600" dirty="0"/>
              <a:t>2017 American College of Physicians Guidelines (Update from 2007)</a:t>
            </a:r>
          </a:p>
        </p:txBody>
      </p:sp>
      <p:sp>
        <p:nvSpPr>
          <p:cNvPr id="3" name="Content Placeholder 2">
            <a:extLst>
              <a:ext uri="{FF2B5EF4-FFF2-40B4-BE49-F238E27FC236}">
                <a16:creationId xmlns:a16="http://schemas.microsoft.com/office/drawing/2014/main" id="{097109A9-E8B9-A901-EB89-D126EFB1F99B}"/>
              </a:ext>
            </a:extLst>
          </p:cNvPr>
          <p:cNvSpPr>
            <a:spLocks noGrp="1"/>
          </p:cNvSpPr>
          <p:nvPr>
            <p:ph idx="1"/>
          </p:nvPr>
        </p:nvSpPr>
        <p:spPr>
          <a:xfrm>
            <a:off x="457200" y="1200150"/>
            <a:ext cx="8229600" cy="3736975"/>
          </a:xfrm>
        </p:spPr>
        <p:txBody>
          <a:bodyPr>
            <a:normAutofit fontScale="55000" lnSpcReduction="20000"/>
          </a:bodyPr>
          <a:lstStyle/>
          <a:p>
            <a:pPr marL="0" indent="0">
              <a:buNone/>
            </a:pPr>
            <a:r>
              <a:rPr lang="en-US" b="1" u="sng" dirty="0"/>
              <a:t>Key Points for Practice</a:t>
            </a:r>
            <a:r>
              <a:rPr lang="en-US" dirty="0"/>
              <a:t>:</a:t>
            </a:r>
          </a:p>
          <a:p>
            <a:r>
              <a:rPr lang="en-US" dirty="0"/>
              <a:t>Acute and subacute low back pain often resolve spontaneously, but superficial heat, massage, acupuncture, and spinal manipulation are initial treatment options.</a:t>
            </a:r>
          </a:p>
          <a:p>
            <a:r>
              <a:rPr lang="en-US" dirty="0"/>
              <a:t>For patients with chronic low back pain, clinicians and patients should initially select </a:t>
            </a:r>
            <a:r>
              <a:rPr lang="en-US" b="1" dirty="0"/>
              <a:t>nonpharmacologic treatment with exercise, multidisciplinary rehabilitation, acupuncture, mindfulness-based stress reduction </a:t>
            </a:r>
            <a:r>
              <a:rPr lang="en-US" dirty="0"/>
              <a:t>(moderate-quality evidence), tai chi, yoga, motor control exercise, progressive relaxation, electromyography biofeedback, low-level laser therapy, operant therapy, cognitive behavioral therapy, or spinal manipulation</a:t>
            </a:r>
          </a:p>
          <a:p>
            <a:r>
              <a:rPr lang="en-US" dirty="0"/>
              <a:t>If an NSAID or skeletal muscle relaxant is used, </a:t>
            </a:r>
            <a:r>
              <a:rPr lang="en-US" b="1" dirty="0"/>
              <a:t>the decision between the two should be based on </a:t>
            </a:r>
            <a:r>
              <a:rPr lang="en-US" b="1" u="sng" dirty="0"/>
              <a:t>patient preference </a:t>
            </a:r>
            <a:r>
              <a:rPr lang="en-US" dirty="0"/>
              <a:t>and the risks associated with each. </a:t>
            </a:r>
          </a:p>
          <a:p>
            <a:r>
              <a:rPr lang="en-US" dirty="0"/>
              <a:t>If first-line nonpharmacologic options for chronic low back pain are ineffective, NSAIDs followed by tramadol and duloxetine can be considered. </a:t>
            </a:r>
          </a:p>
          <a:p>
            <a:r>
              <a:rPr lang="en-US" dirty="0"/>
              <a:t>Opioids are a last line of treatment if above therapies were not effective </a:t>
            </a:r>
          </a:p>
        </p:txBody>
      </p:sp>
      <p:sp>
        <p:nvSpPr>
          <p:cNvPr id="4" name="TextBox 3">
            <a:extLst>
              <a:ext uri="{FF2B5EF4-FFF2-40B4-BE49-F238E27FC236}">
                <a16:creationId xmlns:a16="http://schemas.microsoft.com/office/drawing/2014/main" id="{6DB474C3-1B41-F66C-9B40-BC870B07A71D}"/>
              </a:ext>
            </a:extLst>
          </p:cNvPr>
          <p:cNvSpPr txBox="1"/>
          <p:nvPr/>
        </p:nvSpPr>
        <p:spPr>
          <a:xfrm>
            <a:off x="1981200" y="4577775"/>
            <a:ext cx="4953000" cy="584775"/>
          </a:xfrm>
          <a:prstGeom prst="rect">
            <a:avLst/>
          </a:prstGeom>
          <a:noFill/>
        </p:spPr>
        <p:txBody>
          <a:bodyPr wrap="square" rtlCol="0">
            <a:spAutoFit/>
          </a:bodyPr>
          <a:lstStyle/>
          <a:p>
            <a:r>
              <a:rPr lang="en-US" sz="800" dirty="0"/>
              <a:t>Amir </a:t>
            </a:r>
            <a:r>
              <a:rPr lang="en-US" sz="800" dirty="0" err="1"/>
              <a:t>Qaseem</a:t>
            </a:r>
            <a:r>
              <a:rPr lang="en-US" sz="800" dirty="0"/>
              <a:t>, Timothy J. Wilt, Robert M. McLean, et al; for the Clinical Guidelines Committee of the American College of Physicians . Noninvasive Treatments for Acute, Subacute, and Chronic Low Back Pain: A Clinical Practice Guideline From the American College of Physicians. Ann Intern Med.2017;166:514-530. [</a:t>
            </a:r>
            <a:r>
              <a:rPr lang="en-US" sz="800" dirty="0" err="1"/>
              <a:t>Epub</a:t>
            </a:r>
            <a:r>
              <a:rPr lang="en-US" sz="800" dirty="0"/>
              <a:t> 14 February 2017]. doi:10.7326/M16-2367</a:t>
            </a:r>
          </a:p>
        </p:txBody>
      </p:sp>
    </p:spTree>
    <p:extLst>
      <p:ext uri="{BB962C8B-B14F-4D97-AF65-F5344CB8AC3E}">
        <p14:creationId xmlns:p14="http://schemas.microsoft.com/office/powerpoint/2010/main" val="341401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DAEE-E1A5-FD77-EAA0-B9525C6D6622}"/>
              </a:ext>
            </a:extLst>
          </p:cNvPr>
          <p:cNvSpPr>
            <a:spLocks noGrp="1"/>
          </p:cNvSpPr>
          <p:nvPr>
            <p:ph type="title"/>
          </p:nvPr>
        </p:nvSpPr>
        <p:spPr/>
        <p:txBody>
          <a:bodyPr/>
          <a:lstStyle/>
          <a:p>
            <a:r>
              <a:rPr lang="en-US" dirty="0"/>
              <a:t>What is Current PT Best Practice?</a:t>
            </a:r>
          </a:p>
        </p:txBody>
      </p:sp>
      <p:sp>
        <p:nvSpPr>
          <p:cNvPr id="3" name="Content Placeholder 2">
            <a:extLst>
              <a:ext uri="{FF2B5EF4-FFF2-40B4-BE49-F238E27FC236}">
                <a16:creationId xmlns:a16="http://schemas.microsoft.com/office/drawing/2014/main" id="{9E5B3137-330E-2E21-8CE7-574479DAA3A2}"/>
              </a:ext>
            </a:extLst>
          </p:cNvPr>
          <p:cNvSpPr>
            <a:spLocks noGrp="1"/>
          </p:cNvSpPr>
          <p:nvPr>
            <p:ph idx="1"/>
          </p:nvPr>
        </p:nvSpPr>
        <p:spPr/>
        <p:txBody>
          <a:bodyPr/>
          <a:lstStyle/>
          <a:p>
            <a:r>
              <a:rPr lang="en-US" dirty="0"/>
              <a:t>Clinical Practice Guidelines (George et al 2021)</a:t>
            </a:r>
          </a:p>
          <a:p>
            <a:r>
              <a:rPr lang="en-US" dirty="0"/>
              <a:t>Level A evidence for exercise for patients with CLBP and CLBP with leg pain</a:t>
            </a:r>
          </a:p>
          <a:p>
            <a:r>
              <a:rPr lang="en-US" dirty="0"/>
              <a:t>Level A evidence for use of thrust and non thrust mobilization for CLBP and Level B for CLBP with leg pain   </a:t>
            </a:r>
          </a:p>
        </p:txBody>
      </p:sp>
      <p:sp>
        <p:nvSpPr>
          <p:cNvPr id="4" name="TextBox 3">
            <a:extLst>
              <a:ext uri="{FF2B5EF4-FFF2-40B4-BE49-F238E27FC236}">
                <a16:creationId xmlns:a16="http://schemas.microsoft.com/office/drawing/2014/main" id="{F9599443-CB2C-25A3-C7FF-FB32134496B4}"/>
              </a:ext>
            </a:extLst>
          </p:cNvPr>
          <p:cNvSpPr txBox="1"/>
          <p:nvPr/>
        </p:nvSpPr>
        <p:spPr>
          <a:xfrm>
            <a:off x="2133600" y="4594225"/>
            <a:ext cx="4648200" cy="461665"/>
          </a:xfrm>
          <a:prstGeom prst="rect">
            <a:avLst/>
          </a:prstGeom>
          <a:noFill/>
        </p:spPr>
        <p:txBody>
          <a:bodyPr wrap="square" rtlCol="0">
            <a:spAutoFit/>
          </a:bodyPr>
          <a:lstStyle/>
          <a:p>
            <a:r>
              <a:rPr lang="en-US" sz="800" dirty="0"/>
              <a:t>George SZ, Fritz JM, </a:t>
            </a:r>
            <a:r>
              <a:rPr lang="en-US" sz="800" dirty="0" err="1"/>
              <a:t>Silfies</a:t>
            </a:r>
            <a:r>
              <a:rPr lang="en-US" sz="800" dirty="0"/>
              <a:t> SP, et al. Interventions for the management of acute and chronic low back pain: Revision 2021. Journal of </a:t>
            </a:r>
            <a:r>
              <a:rPr lang="en-US" sz="800" dirty="0" err="1"/>
              <a:t>Orthopaedic</a:t>
            </a:r>
            <a:r>
              <a:rPr lang="en-US" sz="800" dirty="0"/>
              <a:t> &amp;amp; Sports Physical Therapy. 2021;51(11). doi:10.2519/jospt.2021.0304</a:t>
            </a:r>
          </a:p>
        </p:txBody>
      </p:sp>
    </p:spTree>
    <p:extLst>
      <p:ext uri="{BB962C8B-B14F-4D97-AF65-F5344CB8AC3E}">
        <p14:creationId xmlns:p14="http://schemas.microsoft.com/office/powerpoint/2010/main" val="1760821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7C27-3E02-8358-2549-9CC77633C592}"/>
              </a:ext>
            </a:extLst>
          </p:cNvPr>
          <p:cNvSpPr>
            <a:spLocks noGrp="1"/>
          </p:cNvSpPr>
          <p:nvPr>
            <p:ph type="title"/>
          </p:nvPr>
        </p:nvSpPr>
        <p:spPr/>
        <p:txBody>
          <a:bodyPr/>
          <a:lstStyle/>
          <a:p>
            <a:r>
              <a:rPr lang="en-US" dirty="0"/>
              <a:t>What is Current Best Practice?</a:t>
            </a:r>
          </a:p>
        </p:txBody>
      </p:sp>
      <p:sp>
        <p:nvSpPr>
          <p:cNvPr id="3" name="Content Placeholder 2">
            <a:extLst>
              <a:ext uri="{FF2B5EF4-FFF2-40B4-BE49-F238E27FC236}">
                <a16:creationId xmlns:a16="http://schemas.microsoft.com/office/drawing/2014/main" id="{F6A0002C-6F97-1285-B781-BDC251D502B9}"/>
              </a:ext>
            </a:extLst>
          </p:cNvPr>
          <p:cNvSpPr>
            <a:spLocks noGrp="1"/>
          </p:cNvSpPr>
          <p:nvPr>
            <p:ph idx="1"/>
          </p:nvPr>
        </p:nvSpPr>
        <p:spPr/>
        <p:txBody>
          <a:bodyPr>
            <a:normAutofit fontScale="55000" lnSpcReduction="20000"/>
          </a:bodyPr>
          <a:lstStyle/>
          <a:p>
            <a:r>
              <a:rPr lang="en-US" dirty="0"/>
              <a:t>CPG from the AOPT George et al 2021</a:t>
            </a:r>
          </a:p>
          <a:p>
            <a:pPr marL="457200" lvl="1" indent="0">
              <a:buNone/>
            </a:pPr>
            <a:r>
              <a:rPr lang="en-US" dirty="0"/>
              <a:t>Education for Chronic Low Back Pain</a:t>
            </a:r>
          </a:p>
          <a:p>
            <a:pPr lvl="1"/>
            <a:r>
              <a:rPr lang="en-US" dirty="0"/>
              <a:t>Physical therapists may use standard education strategies for patients with chronic LBP, but not as a stand-alone treatment. </a:t>
            </a:r>
          </a:p>
          <a:p>
            <a:pPr lvl="2"/>
            <a:r>
              <a:rPr lang="en-US" dirty="0"/>
              <a:t>Standard education strategies include advice related to exercise and advice about staying active.</a:t>
            </a:r>
          </a:p>
          <a:p>
            <a:pPr lvl="1"/>
            <a:endParaRPr lang="en-US" dirty="0"/>
          </a:p>
          <a:p>
            <a:pPr lvl="1"/>
            <a:r>
              <a:rPr lang="en-US" dirty="0"/>
              <a:t>Physical therapists should deliver pain neuroscience education alongside other physical therapy interventions, such as exercise or manual therapy, to patients with chronic LBP.</a:t>
            </a:r>
          </a:p>
          <a:p>
            <a:pPr lvl="1"/>
            <a:endParaRPr lang="en-US" dirty="0"/>
          </a:p>
          <a:p>
            <a:pPr lvl="1"/>
            <a:r>
              <a:rPr lang="en-US" dirty="0"/>
              <a:t>Physical therapists should use active treatments (</a:t>
            </a:r>
            <a:r>
              <a:rPr lang="en-US" dirty="0" err="1"/>
              <a:t>ie</a:t>
            </a:r>
            <a:r>
              <a:rPr lang="en-US" dirty="0"/>
              <a:t>, yoga, stretching, Pilates, and strength training) instead of stand-alone educational interventions for patients with chronic LBP.</a:t>
            </a:r>
          </a:p>
        </p:txBody>
      </p:sp>
    </p:spTree>
    <p:extLst>
      <p:ext uri="{BB962C8B-B14F-4D97-AF65-F5344CB8AC3E}">
        <p14:creationId xmlns:p14="http://schemas.microsoft.com/office/powerpoint/2010/main" val="346846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EF30-1963-F4FE-7491-C7FB43253CBC}"/>
              </a:ext>
            </a:extLst>
          </p:cNvPr>
          <p:cNvSpPr>
            <a:spLocks noGrp="1"/>
          </p:cNvSpPr>
          <p:nvPr>
            <p:ph type="title"/>
          </p:nvPr>
        </p:nvSpPr>
        <p:spPr/>
        <p:txBody>
          <a:bodyPr/>
          <a:lstStyle/>
          <a:p>
            <a:r>
              <a:rPr lang="en-US" dirty="0"/>
              <a:t>LBP Clinical Decision-Making Tree </a:t>
            </a:r>
          </a:p>
        </p:txBody>
      </p:sp>
      <p:sp>
        <p:nvSpPr>
          <p:cNvPr id="3" name="Content Placeholder 2">
            <a:extLst>
              <a:ext uri="{FF2B5EF4-FFF2-40B4-BE49-F238E27FC236}">
                <a16:creationId xmlns:a16="http://schemas.microsoft.com/office/drawing/2014/main" id="{6D45EB6C-BCAE-D7FD-D5EA-E9A03BF86CCC}"/>
              </a:ext>
            </a:extLst>
          </p:cNvPr>
          <p:cNvSpPr>
            <a:spLocks noGrp="1"/>
          </p:cNvSpPr>
          <p:nvPr>
            <p:ph idx="1"/>
          </p:nvPr>
        </p:nvSpPr>
        <p:spPr/>
        <p:txBody>
          <a:bodyPr/>
          <a:lstStyle/>
          <a:p>
            <a:r>
              <a:rPr lang="en-US" dirty="0"/>
              <a:t>All POCs regardless pathology:</a:t>
            </a:r>
          </a:p>
          <a:p>
            <a:pPr lvl="1"/>
            <a:r>
              <a:rPr lang="en-US" dirty="0"/>
              <a:t>Self Management</a:t>
            </a:r>
          </a:p>
          <a:p>
            <a:pPr lvl="1"/>
            <a:r>
              <a:rPr lang="en-US" dirty="0"/>
              <a:t>Pain Education </a:t>
            </a:r>
          </a:p>
          <a:p>
            <a:pPr marL="457200" lvl="1" indent="0">
              <a:buNone/>
            </a:pPr>
            <a:r>
              <a:rPr lang="en-US" dirty="0"/>
              <a:t>  </a:t>
            </a:r>
          </a:p>
        </p:txBody>
      </p:sp>
      <p:sp>
        <p:nvSpPr>
          <p:cNvPr id="4" name="TextBox 3">
            <a:extLst>
              <a:ext uri="{FF2B5EF4-FFF2-40B4-BE49-F238E27FC236}">
                <a16:creationId xmlns:a16="http://schemas.microsoft.com/office/drawing/2014/main" id="{35F3E373-1C6B-8805-15AD-ACD4D5C77A86}"/>
              </a:ext>
            </a:extLst>
          </p:cNvPr>
          <p:cNvSpPr txBox="1"/>
          <p:nvPr/>
        </p:nvSpPr>
        <p:spPr>
          <a:xfrm>
            <a:off x="4572000" y="3562350"/>
            <a:ext cx="3276600" cy="369332"/>
          </a:xfrm>
          <a:prstGeom prst="rect">
            <a:avLst/>
          </a:prstGeom>
          <a:noFill/>
        </p:spPr>
        <p:txBody>
          <a:bodyPr wrap="square" rtlCol="0">
            <a:spAutoFit/>
          </a:bodyPr>
          <a:lstStyle/>
          <a:p>
            <a:r>
              <a:rPr lang="en-US" dirty="0"/>
              <a:t>(Godges et al 2022) </a:t>
            </a:r>
          </a:p>
        </p:txBody>
      </p:sp>
      <p:pic>
        <p:nvPicPr>
          <p:cNvPr id="8" name="Picture 7">
            <a:extLst>
              <a:ext uri="{FF2B5EF4-FFF2-40B4-BE49-F238E27FC236}">
                <a16:creationId xmlns:a16="http://schemas.microsoft.com/office/drawing/2014/main" id="{9F902FE0-CF67-D435-E247-69D92EBA4E2D}"/>
              </a:ext>
            </a:extLst>
          </p:cNvPr>
          <p:cNvPicPr>
            <a:picLocks noChangeAspect="1"/>
          </p:cNvPicPr>
          <p:nvPr/>
        </p:nvPicPr>
        <p:blipFill rotWithShape="1">
          <a:blip r:embed="rId2"/>
          <a:srcRect l="29259" t="12531" r="35186" b="58518"/>
          <a:stretch/>
        </p:blipFill>
        <p:spPr>
          <a:xfrm>
            <a:off x="4114800" y="1733550"/>
            <a:ext cx="4800600" cy="2605882"/>
          </a:xfrm>
          <a:prstGeom prst="rect">
            <a:avLst/>
          </a:prstGeom>
        </p:spPr>
      </p:pic>
      <p:sp>
        <p:nvSpPr>
          <p:cNvPr id="5" name="TextBox 4">
            <a:extLst>
              <a:ext uri="{FF2B5EF4-FFF2-40B4-BE49-F238E27FC236}">
                <a16:creationId xmlns:a16="http://schemas.microsoft.com/office/drawing/2014/main" id="{74B601DA-7460-F0F8-56DD-B65D3640AE7F}"/>
              </a:ext>
            </a:extLst>
          </p:cNvPr>
          <p:cNvSpPr txBox="1"/>
          <p:nvPr/>
        </p:nvSpPr>
        <p:spPr>
          <a:xfrm>
            <a:off x="457200" y="3409950"/>
            <a:ext cx="3429000" cy="553998"/>
          </a:xfrm>
          <a:prstGeom prst="rect">
            <a:avLst/>
          </a:prstGeom>
          <a:noFill/>
        </p:spPr>
        <p:txBody>
          <a:bodyPr wrap="square" rtlCol="0">
            <a:spAutoFit/>
          </a:bodyPr>
          <a:lstStyle/>
          <a:p>
            <a:r>
              <a:rPr lang="en-US" sz="1000" dirty="0"/>
              <a:t>Godges, </a:t>
            </a:r>
            <a:r>
              <a:rPr lang="en-US" sz="1000" dirty="0" err="1"/>
              <a:t>J.George</a:t>
            </a:r>
            <a:r>
              <a:rPr lang="en-US" sz="1000" dirty="0"/>
              <a:t> SZ, Fritz, JM, </a:t>
            </a:r>
            <a:r>
              <a:rPr lang="en-US" sz="1000" dirty="0" err="1"/>
              <a:t>Silfies</a:t>
            </a:r>
            <a:r>
              <a:rPr lang="en-US" sz="1000" dirty="0"/>
              <a:t> SP, Michael Schneider, D. C., Lentz, T. A., &amp; Gilliam, J. R. Low back pain decision tree. </a:t>
            </a:r>
            <a:r>
              <a:rPr lang="en-US" sz="1000" dirty="0" err="1"/>
              <a:t>Orthopaedic</a:t>
            </a:r>
            <a:r>
              <a:rPr lang="en-US" sz="1000" dirty="0"/>
              <a:t> Physical Therapy Practice. 2022; 34(1), 262-267.</a:t>
            </a:r>
          </a:p>
        </p:txBody>
      </p:sp>
    </p:spTree>
    <p:extLst>
      <p:ext uri="{BB962C8B-B14F-4D97-AF65-F5344CB8AC3E}">
        <p14:creationId xmlns:p14="http://schemas.microsoft.com/office/powerpoint/2010/main" val="120124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497D-8B41-C7E7-8509-53CF5C4CCDA3}"/>
              </a:ext>
            </a:extLst>
          </p:cNvPr>
          <p:cNvSpPr>
            <a:spLocks noGrp="1"/>
          </p:cNvSpPr>
          <p:nvPr>
            <p:ph type="title"/>
          </p:nvPr>
        </p:nvSpPr>
        <p:spPr/>
        <p:txBody>
          <a:bodyPr>
            <a:normAutofit fontScale="90000"/>
          </a:bodyPr>
          <a:lstStyle/>
          <a:p>
            <a:r>
              <a:rPr lang="en-US" dirty="0"/>
              <a:t>Another Tidbit from the </a:t>
            </a:r>
            <a:r>
              <a:rPr lang="en-US" dirty="0" err="1"/>
              <a:t>THE</a:t>
            </a:r>
            <a:r>
              <a:rPr lang="en-US" dirty="0"/>
              <a:t> LANCET</a:t>
            </a:r>
          </a:p>
        </p:txBody>
      </p:sp>
      <p:sp>
        <p:nvSpPr>
          <p:cNvPr id="3" name="Content Placeholder 2">
            <a:extLst>
              <a:ext uri="{FF2B5EF4-FFF2-40B4-BE49-F238E27FC236}">
                <a16:creationId xmlns:a16="http://schemas.microsoft.com/office/drawing/2014/main" id="{94F2778B-9888-75A7-FA09-9127554F175B}"/>
              </a:ext>
            </a:extLst>
          </p:cNvPr>
          <p:cNvSpPr>
            <a:spLocks noGrp="1"/>
          </p:cNvSpPr>
          <p:nvPr>
            <p:ph idx="1"/>
          </p:nvPr>
        </p:nvSpPr>
        <p:spPr>
          <a:xfrm>
            <a:off x="457200" y="1200150"/>
            <a:ext cx="8229600" cy="3657600"/>
          </a:xfrm>
        </p:spPr>
        <p:txBody>
          <a:bodyPr>
            <a:normAutofit fontScale="77500" lnSpcReduction="20000"/>
          </a:bodyPr>
          <a:lstStyle/>
          <a:p>
            <a:r>
              <a:rPr lang="en-US" dirty="0"/>
              <a:t>Factors and triggers for episodes of nonspecific low back pain:</a:t>
            </a:r>
          </a:p>
          <a:p>
            <a:pPr lvl="1"/>
            <a:r>
              <a:rPr lang="en-US" dirty="0"/>
              <a:t>previous episodes of back pain </a:t>
            </a:r>
          </a:p>
          <a:p>
            <a:pPr lvl="1"/>
            <a:r>
              <a:rPr lang="en-US" dirty="0"/>
              <a:t>the presence of other chronic conditions such as asthma, headache, and diabetes, </a:t>
            </a:r>
            <a:r>
              <a:rPr lang="en-US" b="1" dirty="0"/>
              <a:t>poor mental health (including psychological distress and depression genetic influences</a:t>
            </a:r>
            <a:r>
              <a:rPr lang="en-US" dirty="0"/>
              <a:t>, as well as awkward postures, lifting, bending and heavy manual tasks, and being tired or being distracted during an activity.</a:t>
            </a:r>
          </a:p>
          <a:p>
            <a:pPr lvl="1"/>
            <a:r>
              <a:rPr lang="en-US" dirty="0"/>
              <a:t>Smoking, obesity, and low levels of physical activity, all related to poorer general health, are also associated with occurrence of low back pain episodes</a:t>
            </a:r>
          </a:p>
        </p:txBody>
      </p:sp>
    </p:spTree>
    <p:extLst>
      <p:ext uri="{BB962C8B-B14F-4D97-AF65-F5344CB8AC3E}">
        <p14:creationId xmlns:p14="http://schemas.microsoft.com/office/powerpoint/2010/main" val="3638576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149F-910B-F222-B6AF-0D8448D9679C}"/>
              </a:ext>
            </a:extLst>
          </p:cNvPr>
          <p:cNvSpPr>
            <a:spLocks noGrp="1"/>
          </p:cNvSpPr>
          <p:nvPr>
            <p:ph type="title"/>
          </p:nvPr>
        </p:nvSpPr>
        <p:spPr/>
        <p:txBody>
          <a:bodyPr/>
          <a:lstStyle/>
          <a:p>
            <a:r>
              <a:rPr lang="en-US" dirty="0"/>
              <a:t>Diagnoses that co-exist with LBP</a:t>
            </a:r>
          </a:p>
        </p:txBody>
      </p:sp>
      <p:sp>
        <p:nvSpPr>
          <p:cNvPr id="3" name="Content Placeholder 2">
            <a:extLst>
              <a:ext uri="{FF2B5EF4-FFF2-40B4-BE49-F238E27FC236}">
                <a16:creationId xmlns:a16="http://schemas.microsoft.com/office/drawing/2014/main" id="{8412FE90-60D2-5585-40A9-72DCE68536F7}"/>
              </a:ext>
            </a:extLst>
          </p:cNvPr>
          <p:cNvSpPr>
            <a:spLocks noGrp="1"/>
          </p:cNvSpPr>
          <p:nvPr>
            <p:ph idx="1"/>
          </p:nvPr>
        </p:nvSpPr>
        <p:spPr/>
        <p:txBody>
          <a:bodyPr>
            <a:normAutofit fontScale="92500" lnSpcReduction="20000"/>
          </a:bodyPr>
          <a:lstStyle/>
          <a:p>
            <a:pPr marL="0" indent="0">
              <a:buNone/>
            </a:pPr>
            <a:r>
              <a:rPr lang="en-US" dirty="0"/>
              <a:t>200 subjects interviewed with chronic low back pain who signed up for a functional restoration program</a:t>
            </a:r>
          </a:p>
          <a:p>
            <a:r>
              <a:rPr lang="en-US" dirty="0"/>
              <a:t>Depression : 45% of patients have LBP </a:t>
            </a:r>
          </a:p>
          <a:p>
            <a:pPr lvl="1"/>
            <a:r>
              <a:rPr lang="en-US" sz="1800" dirty="0"/>
              <a:t>39% had depression prior to LBP- also 29% developed depression after low back pain)</a:t>
            </a:r>
          </a:p>
          <a:p>
            <a:r>
              <a:rPr lang="en-US" dirty="0"/>
              <a:t>Substance abuse: 19% of patients </a:t>
            </a:r>
          </a:p>
          <a:p>
            <a:r>
              <a:rPr lang="en-US" dirty="0"/>
              <a:t>Anxiety: 14% of patient have LBP </a:t>
            </a:r>
          </a:p>
          <a:p>
            <a:pPr marL="0" indent="0">
              <a:buNone/>
            </a:pPr>
            <a:endParaRPr lang="en-US" sz="800" dirty="0"/>
          </a:p>
          <a:p>
            <a:pPr marL="0" indent="0">
              <a:buNone/>
            </a:pPr>
            <a:r>
              <a:rPr lang="en-US" sz="800" dirty="0" err="1"/>
              <a:t>Polatin</a:t>
            </a:r>
            <a:r>
              <a:rPr lang="en-US" sz="800" dirty="0"/>
              <a:t> </a:t>
            </a:r>
            <a:r>
              <a:rPr lang="en-US" sz="800" dirty="0" err="1"/>
              <a:t>P.Pschiatric</a:t>
            </a:r>
            <a:r>
              <a:rPr lang="en-US" sz="800" dirty="0"/>
              <a:t> illness and chronic low-back pain. The mind and spine- which goes first? Spine.(1993);18:66-71. </a:t>
            </a:r>
          </a:p>
          <a:p>
            <a:pPr marL="0" indent="0">
              <a:buNone/>
            </a:pPr>
            <a:endParaRPr lang="en-US" dirty="0"/>
          </a:p>
          <a:p>
            <a:endParaRPr lang="en-US" dirty="0"/>
          </a:p>
        </p:txBody>
      </p:sp>
    </p:spTree>
    <p:extLst>
      <p:ext uri="{BB962C8B-B14F-4D97-AF65-F5344CB8AC3E}">
        <p14:creationId xmlns:p14="http://schemas.microsoft.com/office/powerpoint/2010/main" val="3950467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FB2F-71CB-E3DF-1C30-A1B7E6624B1A}"/>
              </a:ext>
            </a:extLst>
          </p:cNvPr>
          <p:cNvSpPr>
            <a:spLocks noGrp="1"/>
          </p:cNvSpPr>
          <p:nvPr>
            <p:ph type="title"/>
          </p:nvPr>
        </p:nvSpPr>
        <p:spPr/>
        <p:txBody>
          <a:bodyPr>
            <a:noAutofit/>
          </a:bodyPr>
          <a:lstStyle/>
          <a:p>
            <a:r>
              <a:rPr lang="en-US" sz="3200" dirty="0"/>
              <a:t>Are we Managing the Individual Cognitive aspects of Pain?</a:t>
            </a:r>
          </a:p>
        </p:txBody>
      </p:sp>
      <p:sp>
        <p:nvSpPr>
          <p:cNvPr id="3" name="Content Placeholder 2">
            <a:extLst>
              <a:ext uri="{FF2B5EF4-FFF2-40B4-BE49-F238E27FC236}">
                <a16:creationId xmlns:a16="http://schemas.microsoft.com/office/drawing/2014/main" id="{0BC7E4CE-5D08-9209-FB04-70890C9BD1A5}"/>
              </a:ext>
            </a:extLst>
          </p:cNvPr>
          <p:cNvSpPr>
            <a:spLocks noGrp="1"/>
          </p:cNvSpPr>
          <p:nvPr>
            <p:ph idx="1"/>
          </p:nvPr>
        </p:nvSpPr>
        <p:spPr/>
        <p:txBody>
          <a:bodyPr/>
          <a:lstStyle/>
          <a:p>
            <a:r>
              <a:rPr lang="en-US" dirty="0"/>
              <a:t>Depression vs Anxiety </a:t>
            </a:r>
          </a:p>
          <a:p>
            <a:r>
              <a:rPr lang="en-US" dirty="0"/>
              <a:t>Personality traits</a:t>
            </a:r>
          </a:p>
          <a:p>
            <a:pPr lvl="1"/>
            <a:r>
              <a:rPr lang="en-US" dirty="0"/>
              <a:t>Avoidant vs Paranoid </a:t>
            </a:r>
          </a:p>
          <a:p>
            <a:r>
              <a:rPr lang="en-US" dirty="0"/>
              <a:t>Pain Catastrophizing/</a:t>
            </a:r>
            <a:r>
              <a:rPr lang="en-US" dirty="0" err="1"/>
              <a:t>Kinesiophobia</a:t>
            </a:r>
            <a:r>
              <a:rPr lang="en-US" dirty="0"/>
              <a:t> </a:t>
            </a:r>
          </a:p>
          <a:p>
            <a:r>
              <a:rPr lang="en-US" dirty="0"/>
              <a:t>Pain Memories </a:t>
            </a:r>
          </a:p>
          <a:p>
            <a:endParaRPr lang="en-US" dirty="0"/>
          </a:p>
          <a:p>
            <a:endParaRPr lang="en-US" dirty="0"/>
          </a:p>
        </p:txBody>
      </p:sp>
    </p:spTree>
    <p:extLst>
      <p:ext uri="{BB962C8B-B14F-4D97-AF65-F5344CB8AC3E}">
        <p14:creationId xmlns:p14="http://schemas.microsoft.com/office/powerpoint/2010/main" val="4244253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4CA3-983E-17EA-5160-7A8BD43CE3F5}"/>
              </a:ext>
            </a:extLst>
          </p:cNvPr>
          <p:cNvSpPr>
            <a:spLocks noGrp="1"/>
          </p:cNvSpPr>
          <p:nvPr>
            <p:ph type="title"/>
          </p:nvPr>
        </p:nvSpPr>
        <p:spPr/>
        <p:txBody>
          <a:bodyPr/>
          <a:lstStyle/>
          <a:p>
            <a:r>
              <a:rPr lang="en-US" dirty="0"/>
              <a:t>Mind does matter</a:t>
            </a:r>
          </a:p>
        </p:txBody>
      </p:sp>
      <p:sp>
        <p:nvSpPr>
          <p:cNvPr id="3" name="Content Placeholder 2">
            <a:extLst>
              <a:ext uri="{FF2B5EF4-FFF2-40B4-BE49-F238E27FC236}">
                <a16:creationId xmlns:a16="http://schemas.microsoft.com/office/drawing/2014/main" id="{C9D95F85-B22E-EB42-EC2C-E78B537E95B9}"/>
              </a:ext>
            </a:extLst>
          </p:cNvPr>
          <p:cNvSpPr>
            <a:spLocks noGrp="1"/>
          </p:cNvSpPr>
          <p:nvPr>
            <p:ph idx="1"/>
          </p:nvPr>
        </p:nvSpPr>
        <p:spPr/>
        <p:txBody>
          <a:bodyPr>
            <a:normAutofit fontScale="62500" lnSpcReduction="20000"/>
          </a:bodyPr>
          <a:lstStyle/>
          <a:p>
            <a:r>
              <a:rPr lang="en-US" u="sng" dirty="0"/>
              <a:t>What is the best way to educate? </a:t>
            </a:r>
          </a:p>
          <a:p>
            <a:r>
              <a:rPr lang="en-US" dirty="0"/>
              <a:t>It has been reported that </a:t>
            </a:r>
            <a:r>
              <a:rPr lang="en-US" dirty="0" err="1"/>
              <a:t>kinesiophobia</a:t>
            </a:r>
            <a:r>
              <a:rPr lang="en-US" dirty="0"/>
              <a:t> is present in 92% of patients with CLBP and therefore treatments to reduce </a:t>
            </a:r>
            <a:r>
              <a:rPr lang="en-US" dirty="0" err="1"/>
              <a:t>kinesiophobia</a:t>
            </a:r>
            <a:r>
              <a:rPr lang="en-US" dirty="0"/>
              <a:t> are needed</a:t>
            </a:r>
          </a:p>
          <a:p>
            <a:r>
              <a:rPr lang="en-US" dirty="0"/>
              <a:t>Patient education has long been explored in the management of pain, anxiety, and stress associated with low back pain</a:t>
            </a:r>
          </a:p>
          <a:p>
            <a:r>
              <a:rPr lang="en-US" dirty="0" err="1"/>
              <a:t>Kinesiophobia</a:t>
            </a:r>
            <a:r>
              <a:rPr lang="en-US" dirty="0"/>
              <a:t>, pain catastrophizing</a:t>
            </a:r>
          </a:p>
          <a:p>
            <a:pPr lvl="1"/>
            <a:r>
              <a:rPr lang="en-US" dirty="0"/>
              <a:t>Generally, people are more attentive to pain signals </a:t>
            </a:r>
          </a:p>
          <a:p>
            <a:pPr lvl="1"/>
            <a:r>
              <a:rPr lang="en-US" dirty="0"/>
              <a:t>May stem from cognitive errors or exaggerated perception of threat- </a:t>
            </a:r>
          </a:p>
          <a:p>
            <a:pPr lvl="1"/>
            <a:r>
              <a:rPr lang="en-US" dirty="0"/>
              <a:t>Treat with restructuring and changing attention from catastrophic thinking </a:t>
            </a:r>
          </a:p>
          <a:p>
            <a:pPr marL="457200" lvl="1" indent="0">
              <a:buNone/>
            </a:pPr>
            <a:r>
              <a:rPr lang="en-US" sz="1500" dirty="0"/>
              <a:t>Sullivan MJ, Thorn B, </a:t>
            </a:r>
            <a:r>
              <a:rPr lang="en-US" sz="1500" dirty="0" err="1"/>
              <a:t>Haythornthwaite</a:t>
            </a:r>
            <a:r>
              <a:rPr lang="en-US" sz="1500" dirty="0"/>
              <a:t> JA, et al. Theoretical perspectives on the relation between catastrophizing and pain. Clin J Pain. 2001;17(1):52-64. doi:10.1097/00002508-200103000-00008</a:t>
            </a:r>
          </a:p>
          <a:p>
            <a:pPr marL="0" indent="0">
              <a:buNone/>
            </a:pPr>
            <a:endParaRPr lang="en-US" sz="1500" dirty="0"/>
          </a:p>
          <a:p>
            <a:pPr marL="0" indent="0">
              <a:buNone/>
            </a:pPr>
            <a:endParaRPr lang="en-US" sz="1500" dirty="0"/>
          </a:p>
          <a:p>
            <a:pPr marL="0" indent="0">
              <a:buNone/>
            </a:pPr>
            <a:r>
              <a:rPr lang="en-US" sz="1500" dirty="0"/>
              <a:t>Louw, </a:t>
            </a:r>
            <a:r>
              <a:rPr lang="en-US" sz="1500" dirty="0" err="1"/>
              <a:t>Adriaan</a:t>
            </a:r>
            <a:r>
              <a:rPr lang="en-US" sz="1500" dirty="0"/>
              <a:t>, et al. "The effect of neuroscience education on pain, disability, anxiety, and stress in chronic musculoskeletal pain." Archives of physical medicine and rehabilitation 92.12 (2011): 2041-2056</a:t>
            </a:r>
            <a:endParaRPr lang="en-US" dirty="0"/>
          </a:p>
        </p:txBody>
      </p:sp>
      <p:sp>
        <p:nvSpPr>
          <p:cNvPr id="4" name="TextBox 3">
            <a:extLst>
              <a:ext uri="{FF2B5EF4-FFF2-40B4-BE49-F238E27FC236}">
                <a16:creationId xmlns:a16="http://schemas.microsoft.com/office/drawing/2014/main" id="{88E98D6C-123A-5F67-9404-7915DF09B7EC}"/>
              </a:ext>
            </a:extLst>
          </p:cNvPr>
          <p:cNvSpPr txBox="1"/>
          <p:nvPr/>
        </p:nvSpPr>
        <p:spPr>
          <a:xfrm>
            <a:off x="685800" y="4705350"/>
            <a:ext cx="5562600" cy="338554"/>
          </a:xfrm>
          <a:prstGeom prst="rect">
            <a:avLst/>
          </a:prstGeom>
          <a:noFill/>
        </p:spPr>
        <p:txBody>
          <a:bodyPr wrap="square" rtlCol="0">
            <a:spAutoFit/>
          </a:bodyPr>
          <a:lstStyle/>
          <a:p>
            <a:r>
              <a:rPr lang="en-US" sz="800" dirty="0"/>
              <a:t>Özyurt, F., </a:t>
            </a:r>
            <a:r>
              <a:rPr lang="en-US" sz="800" dirty="0" err="1"/>
              <a:t>Tayfur</a:t>
            </a:r>
            <a:r>
              <a:rPr lang="en-US" sz="800" dirty="0"/>
              <a:t>, A. &amp; </a:t>
            </a:r>
            <a:r>
              <a:rPr lang="en-US" sz="800" dirty="0" err="1"/>
              <a:t>Ülger</a:t>
            </a:r>
            <a:r>
              <a:rPr lang="en-US" sz="800" dirty="0"/>
              <a:t>, Ö. The effect of stabilization-based exercises on </a:t>
            </a:r>
            <a:r>
              <a:rPr lang="en-US" sz="800" dirty="0" err="1"/>
              <a:t>kinesiophobia</a:t>
            </a:r>
            <a:r>
              <a:rPr lang="en-US" sz="800" dirty="0"/>
              <a:t> in patients with non-specific chronic low back pain: a systematic review and meta-analysis. Sport Sci Health (2024). https://doi.org/10.1007/s11332-024-01254-0</a:t>
            </a:r>
          </a:p>
        </p:txBody>
      </p:sp>
    </p:spTree>
    <p:extLst>
      <p:ext uri="{BB962C8B-B14F-4D97-AF65-F5344CB8AC3E}">
        <p14:creationId xmlns:p14="http://schemas.microsoft.com/office/powerpoint/2010/main" val="356352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DC5B-4DC6-B9BC-082D-0073AFE89684}"/>
              </a:ext>
            </a:extLst>
          </p:cNvPr>
          <p:cNvSpPr>
            <a:spLocks noGrp="1"/>
          </p:cNvSpPr>
          <p:nvPr>
            <p:ph type="title"/>
          </p:nvPr>
        </p:nvSpPr>
        <p:spPr/>
        <p:txBody>
          <a:bodyPr/>
          <a:lstStyle/>
          <a:p>
            <a:r>
              <a:rPr lang="en-US" dirty="0"/>
              <a:t>Is this enough?</a:t>
            </a:r>
          </a:p>
        </p:txBody>
      </p:sp>
      <p:pic>
        <p:nvPicPr>
          <p:cNvPr id="4" name="Content Placeholder 3">
            <a:extLst>
              <a:ext uri="{FF2B5EF4-FFF2-40B4-BE49-F238E27FC236}">
                <a16:creationId xmlns:a16="http://schemas.microsoft.com/office/drawing/2014/main" id="{CFA241DA-D78D-C491-A629-B4DBD63F1421}"/>
              </a:ext>
            </a:extLst>
          </p:cNvPr>
          <p:cNvPicPr>
            <a:picLocks noGrp="1" noChangeAspect="1"/>
          </p:cNvPicPr>
          <p:nvPr>
            <p:ph idx="1"/>
          </p:nvPr>
        </p:nvPicPr>
        <p:blipFill rotWithShape="1">
          <a:blip r:embed="rId3"/>
          <a:srcRect l="21562" t="11225" r="36530" b="3462"/>
          <a:stretch/>
        </p:blipFill>
        <p:spPr>
          <a:xfrm>
            <a:off x="5867400" y="1063625"/>
            <a:ext cx="3193496" cy="3929745"/>
          </a:xfrm>
        </p:spPr>
      </p:pic>
      <p:sp>
        <p:nvSpPr>
          <p:cNvPr id="3" name="TextBox 2">
            <a:extLst>
              <a:ext uri="{FF2B5EF4-FFF2-40B4-BE49-F238E27FC236}">
                <a16:creationId xmlns:a16="http://schemas.microsoft.com/office/drawing/2014/main" id="{81AF824F-BEAE-E6DB-5BCB-3ADAF93C9A36}"/>
              </a:ext>
            </a:extLst>
          </p:cNvPr>
          <p:cNvSpPr txBox="1"/>
          <p:nvPr/>
        </p:nvSpPr>
        <p:spPr>
          <a:xfrm>
            <a:off x="305844" y="1123950"/>
            <a:ext cx="5486400" cy="3662541"/>
          </a:xfrm>
          <a:prstGeom prst="rect">
            <a:avLst/>
          </a:prstGeom>
          <a:noFill/>
        </p:spPr>
        <p:txBody>
          <a:bodyPr wrap="square" rtlCol="0">
            <a:spAutoFit/>
          </a:bodyPr>
          <a:lstStyle/>
          <a:p>
            <a:r>
              <a:rPr lang="en-US" b="1" dirty="0"/>
              <a:t>WHO’s take in 2023 for self care education</a:t>
            </a:r>
            <a:r>
              <a:rPr lang="en-US" dirty="0"/>
              <a:t>:  </a:t>
            </a:r>
          </a:p>
          <a:p>
            <a:pPr marL="285750" indent="-285750">
              <a:buFont typeface="Arial" panose="020B0604020202020204" pitchFamily="34" charset="0"/>
              <a:buChar char="•"/>
            </a:pPr>
            <a:r>
              <a:rPr lang="en-US" dirty="0"/>
              <a:t>There are several ways to reduce symptoms</a:t>
            </a:r>
          </a:p>
          <a:p>
            <a:r>
              <a:rPr lang="en-US" dirty="0"/>
              <a:t>and help prevent further episodes of non-specific low back pain:</a:t>
            </a:r>
          </a:p>
          <a:p>
            <a:pPr marL="742950" lvl="1" indent="-285750">
              <a:buFont typeface="Arial" panose="020B0604020202020204" pitchFamily="34" charset="0"/>
              <a:buChar char="•"/>
            </a:pPr>
            <a:r>
              <a:rPr lang="en-US" dirty="0"/>
              <a:t>Being physically active</a:t>
            </a:r>
          </a:p>
          <a:p>
            <a:pPr marL="742950" lvl="1" indent="-285750">
              <a:buFont typeface="Arial" panose="020B0604020202020204" pitchFamily="34" charset="0"/>
              <a:buChar char="•"/>
            </a:pPr>
            <a:r>
              <a:rPr lang="en-US" dirty="0"/>
              <a:t>Optimizing mental well-being</a:t>
            </a:r>
          </a:p>
          <a:p>
            <a:pPr marL="742950" lvl="1" indent="-285750">
              <a:buFont typeface="Arial" panose="020B0604020202020204" pitchFamily="34" charset="0"/>
              <a:buChar char="•"/>
            </a:pPr>
            <a:r>
              <a:rPr lang="en-US" dirty="0"/>
              <a:t>Maintaining a healthy body weight</a:t>
            </a:r>
          </a:p>
          <a:p>
            <a:pPr marL="742950" lvl="1" indent="-285750">
              <a:buFont typeface="Arial" panose="020B0604020202020204" pitchFamily="34" charset="0"/>
              <a:buChar char="•"/>
            </a:pPr>
            <a:r>
              <a:rPr lang="en-US" dirty="0"/>
              <a:t>Not smoking tobacco</a:t>
            </a:r>
          </a:p>
          <a:p>
            <a:pPr marL="742950" lvl="1" indent="-285750">
              <a:buFont typeface="Arial" panose="020B0604020202020204" pitchFamily="34" charset="0"/>
              <a:buChar char="•"/>
            </a:pPr>
            <a:r>
              <a:rPr lang="en-US" dirty="0"/>
              <a:t>Getting good sleep</a:t>
            </a:r>
          </a:p>
          <a:p>
            <a:pPr marL="742950" lvl="1" indent="-285750">
              <a:buFont typeface="Arial" panose="020B0604020202020204" pitchFamily="34" charset="0"/>
              <a:buChar char="•"/>
            </a:pPr>
            <a:r>
              <a:rPr lang="en-US" dirty="0"/>
              <a:t>Being engaged in social and work activities</a:t>
            </a:r>
          </a:p>
          <a:p>
            <a:pPr marL="742950" lvl="1" indent="-285750">
              <a:buFont typeface="Arial" panose="020B0604020202020204" pitchFamily="34" charset="0"/>
              <a:buChar char="•"/>
            </a:pPr>
            <a:r>
              <a:rPr lang="en-US" dirty="0"/>
              <a:t>Making ergonomic adjustments in the workplace.</a:t>
            </a:r>
          </a:p>
          <a:p>
            <a:r>
              <a:rPr lang="en-US" sz="800" dirty="0"/>
              <a:t>Low back pain. World Health Organization. Accessed February 1, 2025. https://www.who.int/news-room/fact-sheets/detail/low-back-pain. </a:t>
            </a:r>
          </a:p>
        </p:txBody>
      </p:sp>
    </p:spTree>
    <p:extLst>
      <p:ext uri="{BB962C8B-B14F-4D97-AF65-F5344CB8AC3E}">
        <p14:creationId xmlns:p14="http://schemas.microsoft.com/office/powerpoint/2010/main" val="1384991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Designation Statement</a:t>
            </a:r>
          </a:p>
        </p:txBody>
      </p:sp>
      <p:sp>
        <p:nvSpPr>
          <p:cNvPr id="5123" name="Content Placeholder 2"/>
          <p:cNvSpPr>
            <a:spLocks noGrp="1"/>
          </p:cNvSpPr>
          <p:nvPr>
            <p:ph idx="1"/>
          </p:nvPr>
        </p:nvSpPr>
        <p:spPr/>
        <p:txBody>
          <a:bodyPr>
            <a:normAutofit fontScale="55000" lnSpcReduction="20000"/>
          </a:bodyPr>
          <a:lstStyle/>
          <a:p>
            <a:r>
              <a:rPr lang="en-US" altLang="en-US" dirty="0"/>
              <a:t>It is St. Luke’s University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dirty="0"/>
          </a:p>
          <a:p>
            <a:r>
              <a:rPr lang="en-US" altLang="en-US" dirty="0"/>
              <a:t>The St. Luke’s University Health Network is accredited by the Pennsylvania Medical Society to provide continuing medical education for physicians.</a:t>
            </a:r>
          </a:p>
          <a:p>
            <a:endParaRPr lang="en-US" altLang="en-US" dirty="0"/>
          </a:p>
          <a:p>
            <a:r>
              <a:rPr lang="en-US" altLang="en-US" dirty="0"/>
              <a:t>The St. Luke’s University Health Network designates this live educational activity for a maximum of  1  AMA PRA Category 1 Credits™.  Physicians should only claim credits commensurate to the extent of their participation on the activity.</a:t>
            </a:r>
          </a:p>
          <a:p>
            <a:endParaRPr lang="en-US" altLang="en-US" dirty="0"/>
          </a:p>
        </p:txBody>
      </p:sp>
      <p:sp>
        <p:nvSpPr>
          <p:cNvPr id="5124" name="Slide Number Placeholder 5"/>
          <p:cNvSpPr>
            <a:spLocks noGrp="1"/>
          </p:cNvSpPr>
          <p:nvPr>
            <p:ph type="sldNum" sz="quarter" idx="10"/>
          </p:nvPr>
        </p:nvSpPr>
        <p:spPr/>
        <p:txBody>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eaLnBrk="0" fontAlgn="base" hangingPunct="0">
              <a:spcBef>
                <a:spcPct val="0"/>
              </a:spcBef>
              <a:spcAft>
                <a:spcPct val="0"/>
              </a:spcAft>
              <a:defRPr>
                <a:solidFill>
                  <a:schemeClr val="tx1"/>
                </a:solidFill>
                <a:latin typeface="Arial" pitchFamily="34" charset="0"/>
                <a:ea typeface="Geneva" charset="-128"/>
              </a:defRPr>
            </a:lvl6pPr>
            <a:lvl7pPr marL="2971800" indent="-228600" eaLnBrk="0" fontAlgn="base" hangingPunct="0">
              <a:spcBef>
                <a:spcPct val="0"/>
              </a:spcBef>
              <a:spcAft>
                <a:spcPct val="0"/>
              </a:spcAft>
              <a:defRPr>
                <a:solidFill>
                  <a:schemeClr val="tx1"/>
                </a:solidFill>
                <a:latin typeface="Arial" pitchFamily="34" charset="0"/>
                <a:ea typeface="Geneva" charset="-128"/>
              </a:defRPr>
            </a:lvl7pPr>
            <a:lvl8pPr marL="3429000" indent="-228600" eaLnBrk="0" fontAlgn="base" hangingPunct="0">
              <a:spcBef>
                <a:spcPct val="0"/>
              </a:spcBef>
              <a:spcAft>
                <a:spcPct val="0"/>
              </a:spcAft>
              <a:defRPr>
                <a:solidFill>
                  <a:schemeClr val="tx1"/>
                </a:solidFill>
                <a:latin typeface="Arial" pitchFamily="34" charset="0"/>
                <a:ea typeface="Geneva" charset="-128"/>
              </a:defRPr>
            </a:lvl8pPr>
            <a:lvl9pPr marL="3886200" indent="-228600" eaLnBrk="0" fontAlgn="base" hangingPunct="0">
              <a:spcBef>
                <a:spcPct val="0"/>
              </a:spcBef>
              <a:spcAft>
                <a:spcPct val="0"/>
              </a:spcAft>
              <a:defRPr>
                <a:solidFill>
                  <a:schemeClr val="tx1"/>
                </a:solidFill>
                <a:latin typeface="Arial" pitchFamily="34" charset="0"/>
                <a:ea typeface="Geneva" charset="-128"/>
              </a:defRPr>
            </a:lvl9pPr>
          </a:lstStyle>
          <a:p>
            <a:r>
              <a:rPr lang="en-US" altLang="en-US" dirty="0"/>
              <a:t>2</a:t>
            </a:r>
          </a:p>
        </p:txBody>
      </p:sp>
    </p:spTree>
    <p:extLst>
      <p:ext uri="{BB962C8B-B14F-4D97-AF65-F5344CB8AC3E}">
        <p14:creationId xmlns:p14="http://schemas.microsoft.com/office/powerpoint/2010/main" val="282280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A4DA-0FF5-490B-CDD8-E6C6F2070CB8}"/>
              </a:ext>
            </a:extLst>
          </p:cNvPr>
          <p:cNvSpPr>
            <a:spLocks noGrp="1"/>
          </p:cNvSpPr>
          <p:nvPr>
            <p:ph type="title"/>
          </p:nvPr>
        </p:nvSpPr>
        <p:spPr>
          <a:xfrm>
            <a:off x="457200" y="206375"/>
            <a:ext cx="8229600" cy="857250"/>
          </a:xfrm>
        </p:spPr>
        <p:txBody>
          <a:bodyPr anchor="ctr">
            <a:normAutofit/>
          </a:bodyPr>
          <a:lstStyle/>
          <a:p>
            <a:pPr>
              <a:lnSpc>
                <a:spcPct val="90000"/>
              </a:lnSpc>
            </a:pPr>
            <a:r>
              <a:rPr lang="en-US" sz="3100" dirty="0"/>
              <a:t>Healthcare Influencing Chronicity Risk </a:t>
            </a:r>
          </a:p>
        </p:txBody>
      </p:sp>
      <p:sp>
        <p:nvSpPr>
          <p:cNvPr id="3" name="Content Placeholder 2">
            <a:extLst>
              <a:ext uri="{FF2B5EF4-FFF2-40B4-BE49-F238E27FC236}">
                <a16:creationId xmlns:a16="http://schemas.microsoft.com/office/drawing/2014/main" id="{EE75928E-4A6F-18A4-4CBF-0FE7DC2052E7}"/>
              </a:ext>
            </a:extLst>
          </p:cNvPr>
          <p:cNvSpPr>
            <a:spLocks noGrp="1"/>
          </p:cNvSpPr>
          <p:nvPr>
            <p:ph sz="half" idx="1"/>
          </p:nvPr>
        </p:nvSpPr>
        <p:spPr>
          <a:xfrm>
            <a:off x="533400" y="1352550"/>
            <a:ext cx="5257800" cy="3394075"/>
          </a:xfrm>
        </p:spPr>
        <p:txBody>
          <a:bodyPr>
            <a:normAutofit fontScale="70000" lnSpcReduction="20000"/>
          </a:bodyPr>
          <a:lstStyle/>
          <a:p>
            <a:pPr marL="0" indent="0">
              <a:lnSpc>
                <a:spcPct val="90000"/>
              </a:lnSpc>
              <a:buNone/>
            </a:pPr>
            <a:r>
              <a:rPr lang="en-US" sz="2400" u="sng" dirty="0"/>
              <a:t>Current Generalized Education Feeds into Fear</a:t>
            </a:r>
          </a:p>
          <a:p>
            <a:pPr>
              <a:lnSpc>
                <a:spcPct val="90000"/>
              </a:lnSpc>
            </a:pPr>
            <a:endParaRPr lang="en-US" sz="2400" dirty="0"/>
          </a:p>
          <a:p>
            <a:pPr>
              <a:lnSpc>
                <a:spcPct val="90000"/>
              </a:lnSpc>
            </a:pPr>
            <a:r>
              <a:rPr lang="en-US" sz="2400" dirty="0"/>
              <a:t>Low Back Pain will improve spontaneously with walking or staying active- sometimes we require more</a:t>
            </a:r>
          </a:p>
          <a:p>
            <a:pPr>
              <a:lnSpc>
                <a:spcPct val="90000"/>
              </a:lnSpc>
            </a:pPr>
            <a:r>
              <a:rPr lang="en-US" sz="2400" dirty="0"/>
              <a:t>Low Back Pain is individualized- will not improve with general education/general rehab</a:t>
            </a:r>
          </a:p>
          <a:p>
            <a:pPr>
              <a:lnSpc>
                <a:spcPct val="90000"/>
              </a:lnSpc>
            </a:pPr>
            <a:r>
              <a:rPr lang="en-US" sz="2400" dirty="0"/>
              <a:t>Low Back Pain is challenging to diagnose- various pain phenotypes </a:t>
            </a:r>
            <a:r>
              <a:rPr lang="en-US" sz="2400" b="1" u="sng" dirty="0"/>
              <a:t>(90% is nonspecific LBP) </a:t>
            </a:r>
          </a:p>
          <a:p>
            <a:pPr>
              <a:lnSpc>
                <a:spcPct val="90000"/>
              </a:lnSpc>
            </a:pPr>
            <a:r>
              <a:rPr lang="en-US" sz="2400" dirty="0"/>
              <a:t>Imaging is overutilized and overfocused on-  Is it still being pushed hard? </a:t>
            </a:r>
          </a:p>
          <a:p>
            <a:pPr lvl="1">
              <a:lnSpc>
                <a:spcPct val="90000"/>
              </a:lnSpc>
            </a:pPr>
            <a:r>
              <a:rPr lang="en-US" sz="2000" dirty="0"/>
              <a:t> hard to say a specific structure is root of pain</a:t>
            </a:r>
          </a:p>
          <a:p>
            <a:pPr>
              <a:lnSpc>
                <a:spcPct val="90000"/>
              </a:lnSpc>
            </a:pPr>
            <a:r>
              <a:rPr lang="en-US" sz="2400" dirty="0"/>
              <a:t>Biomedical approach– telling how to treat and prescribing can fuel catastrophizing, fear, hopelessness- vs Biopsychosocial collaboration </a:t>
            </a:r>
          </a:p>
        </p:txBody>
      </p:sp>
      <p:pic>
        <p:nvPicPr>
          <p:cNvPr id="4" name="Picture 3">
            <a:extLst>
              <a:ext uri="{FF2B5EF4-FFF2-40B4-BE49-F238E27FC236}">
                <a16:creationId xmlns:a16="http://schemas.microsoft.com/office/drawing/2014/main" id="{99ABD8E6-D219-A9F2-F257-DA247A1E8310}"/>
              </a:ext>
            </a:extLst>
          </p:cNvPr>
          <p:cNvPicPr>
            <a:picLocks noChangeAspect="1"/>
          </p:cNvPicPr>
          <p:nvPr/>
        </p:nvPicPr>
        <p:blipFill>
          <a:blip r:embed="rId3"/>
          <a:stretch>
            <a:fillRect/>
          </a:stretch>
        </p:blipFill>
        <p:spPr>
          <a:xfrm>
            <a:off x="5715000" y="1657350"/>
            <a:ext cx="3258032" cy="2150300"/>
          </a:xfrm>
          <a:prstGeom prst="rect">
            <a:avLst/>
          </a:prstGeom>
          <a:noFill/>
        </p:spPr>
      </p:pic>
    </p:spTree>
    <p:extLst>
      <p:ext uri="{BB962C8B-B14F-4D97-AF65-F5344CB8AC3E}">
        <p14:creationId xmlns:p14="http://schemas.microsoft.com/office/powerpoint/2010/main" val="3320579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12A4-DAFA-F2BA-1CAC-7658BCF700EE}"/>
              </a:ext>
            </a:extLst>
          </p:cNvPr>
          <p:cNvSpPr>
            <a:spLocks noGrp="1"/>
          </p:cNvSpPr>
          <p:nvPr>
            <p:ph type="title"/>
          </p:nvPr>
        </p:nvSpPr>
        <p:spPr>
          <a:xfrm>
            <a:off x="457200" y="206375"/>
            <a:ext cx="8610600" cy="857250"/>
          </a:xfrm>
        </p:spPr>
        <p:txBody>
          <a:bodyPr>
            <a:noAutofit/>
          </a:bodyPr>
          <a:lstStyle/>
          <a:p>
            <a:r>
              <a:rPr lang="en-US" sz="3200" dirty="0"/>
              <a:t>Education without Self Efficacy Building=</a:t>
            </a:r>
            <a:br>
              <a:rPr lang="en-US" sz="3200" dirty="0"/>
            </a:br>
            <a:r>
              <a:rPr lang="en-US" sz="3200" dirty="0"/>
              <a:t>Increased Risk for Chronicity</a:t>
            </a:r>
          </a:p>
        </p:txBody>
      </p:sp>
      <p:sp>
        <p:nvSpPr>
          <p:cNvPr id="3" name="Content Placeholder 2">
            <a:extLst>
              <a:ext uri="{FF2B5EF4-FFF2-40B4-BE49-F238E27FC236}">
                <a16:creationId xmlns:a16="http://schemas.microsoft.com/office/drawing/2014/main" id="{923A484B-1289-F022-423F-A8E88DE78C70}"/>
              </a:ext>
            </a:extLst>
          </p:cNvPr>
          <p:cNvSpPr>
            <a:spLocks noGrp="1"/>
          </p:cNvSpPr>
          <p:nvPr>
            <p:ph idx="1"/>
          </p:nvPr>
        </p:nvSpPr>
        <p:spPr>
          <a:xfrm>
            <a:off x="457200" y="1276350"/>
            <a:ext cx="8229600" cy="3394075"/>
          </a:xfrm>
        </p:spPr>
        <p:txBody>
          <a:bodyPr>
            <a:normAutofit fontScale="92500" lnSpcReduction="20000"/>
          </a:bodyPr>
          <a:lstStyle/>
          <a:p>
            <a:r>
              <a:rPr lang="en-US" dirty="0"/>
              <a:t>General Education/Pain Education is not enough based on CPGs and current best practice  </a:t>
            </a:r>
          </a:p>
          <a:p>
            <a:r>
              <a:rPr lang="en-US" dirty="0"/>
              <a:t>We need to address the cognitive aspects of their pain with self efficacy building</a:t>
            </a:r>
          </a:p>
          <a:p>
            <a:pPr lvl="1"/>
            <a:r>
              <a:rPr lang="en-US" dirty="0"/>
              <a:t>Low sense of self-efficacy is associated with depression, anxiety, and helplessness. </a:t>
            </a:r>
          </a:p>
          <a:p>
            <a:r>
              <a:rPr lang="en-US" dirty="0"/>
              <a:t>Self efficacy is a greater predictor of disability than </a:t>
            </a:r>
            <a:r>
              <a:rPr lang="en-US" dirty="0" err="1"/>
              <a:t>kinesiophobia</a:t>
            </a:r>
            <a:r>
              <a:rPr lang="en-US" dirty="0"/>
              <a:t> </a:t>
            </a:r>
          </a:p>
        </p:txBody>
      </p:sp>
      <p:sp>
        <p:nvSpPr>
          <p:cNvPr id="4" name="TextBox 3">
            <a:extLst>
              <a:ext uri="{FF2B5EF4-FFF2-40B4-BE49-F238E27FC236}">
                <a16:creationId xmlns:a16="http://schemas.microsoft.com/office/drawing/2014/main" id="{F09629F8-5DCB-0CC2-FAB3-D45C0DF3D8B2}"/>
              </a:ext>
            </a:extLst>
          </p:cNvPr>
          <p:cNvSpPr txBox="1"/>
          <p:nvPr/>
        </p:nvSpPr>
        <p:spPr>
          <a:xfrm>
            <a:off x="1676400" y="4552950"/>
            <a:ext cx="5867400" cy="338554"/>
          </a:xfrm>
          <a:prstGeom prst="rect">
            <a:avLst/>
          </a:prstGeom>
          <a:noFill/>
        </p:spPr>
        <p:txBody>
          <a:bodyPr wrap="square" rtlCol="0">
            <a:spAutoFit/>
          </a:bodyPr>
          <a:lstStyle/>
          <a:p>
            <a:r>
              <a:rPr lang="en-US" sz="800" dirty="0" err="1"/>
              <a:t>Woby</a:t>
            </a:r>
            <a:r>
              <a:rPr lang="en-US" sz="800" dirty="0"/>
              <a:t>, Steve R., Martin Urmston, and Paul J. Watson. "Self-efficacy mediates the relation between pain-related fear and outcome in chronic low back pain patients." European Journal of Pain 11.7 (2007): 711-718.</a:t>
            </a:r>
          </a:p>
        </p:txBody>
      </p:sp>
    </p:spTree>
    <p:extLst>
      <p:ext uri="{BB962C8B-B14F-4D97-AF65-F5344CB8AC3E}">
        <p14:creationId xmlns:p14="http://schemas.microsoft.com/office/powerpoint/2010/main" val="1053193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1970-AD5A-341A-165A-DB1E109DB1D3}"/>
              </a:ext>
            </a:extLst>
          </p:cNvPr>
          <p:cNvSpPr>
            <a:spLocks noGrp="1"/>
          </p:cNvSpPr>
          <p:nvPr>
            <p:ph type="title"/>
          </p:nvPr>
        </p:nvSpPr>
        <p:spPr/>
        <p:txBody>
          <a:bodyPr>
            <a:normAutofit/>
          </a:bodyPr>
          <a:lstStyle/>
          <a:p>
            <a:r>
              <a:rPr lang="en-US" sz="4000" dirty="0"/>
              <a:t>Self Efficacy and Chronic Pain Risk</a:t>
            </a:r>
          </a:p>
        </p:txBody>
      </p:sp>
      <p:sp>
        <p:nvSpPr>
          <p:cNvPr id="3" name="Content Placeholder 2">
            <a:extLst>
              <a:ext uri="{FF2B5EF4-FFF2-40B4-BE49-F238E27FC236}">
                <a16:creationId xmlns:a16="http://schemas.microsoft.com/office/drawing/2014/main" id="{CA2E352E-834F-B375-AA41-7C414B4285A3}"/>
              </a:ext>
            </a:extLst>
          </p:cNvPr>
          <p:cNvSpPr>
            <a:spLocks noGrp="1"/>
          </p:cNvSpPr>
          <p:nvPr>
            <p:ph idx="1"/>
          </p:nvPr>
        </p:nvSpPr>
        <p:spPr/>
        <p:txBody>
          <a:bodyPr>
            <a:normAutofit fontScale="92500" lnSpcReduction="20000"/>
          </a:bodyPr>
          <a:lstStyle/>
          <a:p>
            <a:r>
              <a:rPr lang="en-US" b="1" dirty="0"/>
              <a:t>Pain-related fear </a:t>
            </a:r>
            <a:r>
              <a:rPr lang="en-US" dirty="0"/>
              <a:t>and </a:t>
            </a:r>
            <a:r>
              <a:rPr lang="en-US" b="1" dirty="0"/>
              <a:t>self-efficacy both </a:t>
            </a:r>
            <a:r>
              <a:rPr lang="en-US" dirty="0"/>
              <a:t>appear to </a:t>
            </a:r>
            <a:r>
              <a:rPr lang="en-US" b="1" dirty="0"/>
              <a:t>contribute</a:t>
            </a:r>
            <a:r>
              <a:rPr lang="en-US" dirty="0"/>
              <a:t> to the </a:t>
            </a:r>
            <a:r>
              <a:rPr lang="en-US" b="1" dirty="0"/>
              <a:t>levels of pain and disability</a:t>
            </a:r>
            <a:endParaRPr lang="en-US" dirty="0"/>
          </a:p>
          <a:p>
            <a:r>
              <a:rPr lang="en-US" dirty="0"/>
              <a:t>Self-efficacy beliefs appear to be a </a:t>
            </a:r>
            <a:r>
              <a:rPr lang="en-US" b="1" dirty="0"/>
              <a:t>stronger predictor of disability than pain-related fear </a:t>
            </a:r>
          </a:p>
          <a:p>
            <a:r>
              <a:rPr lang="en-US" b="1" dirty="0"/>
              <a:t>Less prefrontal activation </a:t>
            </a:r>
            <a:r>
              <a:rPr lang="en-US" dirty="0"/>
              <a:t>in the </a:t>
            </a:r>
            <a:r>
              <a:rPr lang="en-US" b="1" dirty="0"/>
              <a:t>low self-efficacy group than in the moderate self-efficacy group. </a:t>
            </a:r>
            <a:r>
              <a:rPr lang="en-US" i="1" dirty="0"/>
              <a:t>These findings provide evidence to support the fundamental nature of self-efficacy.</a:t>
            </a:r>
          </a:p>
        </p:txBody>
      </p:sp>
      <p:sp>
        <p:nvSpPr>
          <p:cNvPr id="4" name="TextBox 3">
            <a:extLst>
              <a:ext uri="{FF2B5EF4-FFF2-40B4-BE49-F238E27FC236}">
                <a16:creationId xmlns:a16="http://schemas.microsoft.com/office/drawing/2014/main" id="{391EFB4D-7297-99AF-53D9-926BAFF0F2A0}"/>
              </a:ext>
            </a:extLst>
          </p:cNvPr>
          <p:cNvSpPr txBox="1"/>
          <p:nvPr/>
        </p:nvSpPr>
        <p:spPr>
          <a:xfrm>
            <a:off x="4267200" y="4548026"/>
            <a:ext cx="2971800" cy="584775"/>
          </a:xfrm>
          <a:prstGeom prst="rect">
            <a:avLst/>
          </a:prstGeom>
          <a:noFill/>
        </p:spPr>
        <p:txBody>
          <a:bodyPr wrap="square" rtlCol="0">
            <a:spAutoFit/>
          </a:bodyPr>
          <a:lstStyle/>
          <a:p>
            <a:r>
              <a:rPr lang="en-US" sz="800" dirty="0"/>
              <a:t>Woby, Steve R., Martin Urmston, and Paul J. Watson. "Self-efficacy mediates the relation between pain-related fear and outcome in chronic low back pain patients." European Journal of Pain 11.7 (2007): 711-718.</a:t>
            </a:r>
          </a:p>
        </p:txBody>
      </p:sp>
      <p:sp>
        <p:nvSpPr>
          <p:cNvPr id="6" name="TextBox 5">
            <a:extLst>
              <a:ext uri="{FF2B5EF4-FFF2-40B4-BE49-F238E27FC236}">
                <a16:creationId xmlns:a16="http://schemas.microsoft.com/office/drawing/2014/main" id="{B9989F5F-2CAC-51FA-D867-D58146EF1EB8}"/>
              </a:ext>
            </a:extLst>
          </p:cNvPr>
          <p:cNvSpPr txBox="1"/>
          <p:nvPr/>
        </p:nvSpPr>
        <p:spPr>
          <a:xfrm>
            <a:off x="-28184" y="4404836"/>
            <a:ext cx="4572000" cy="338554"/>
          </a:xfrm>
          <a:prstGeom prst="rect">
            <a:avLst/>
          </a:prstGeom>
          <a:noFill/>
        </p:spPr>
        <p:txBody>
          <a:bodyPr wrap="square">
            <a:spAutoFit/>
          </a:bodyPr>
          <a:lstStyle/>
          <a:p>
            <a:r>
              <a:rPr lang="en-US" sz="800" dirty="0"/>
              <a:t> </a:t>
            </a:r>
            <a:r>
              <a:rPr lang="en-US" sz="800" dirty="0" err="1"/>
              <a:t>Hirao</a:t>
            </a:r>
            <a:r>
              <a:rPr lang="en-US" sz="800" dirty="0"/>
              <a:t> K. Comparison of hemodynamic responses in the prefrontal cortex according to differences in self-efficacy. Biol Res </a:t>
            </a:r>
            <a:r>
              <a:rPr lang="en-US" sz="800" dirty="0" err="1"/>
              <a:t>Nurs</a:t>
            </a:r>
            <a:r>
              <a:rPr lang="en-US" sz="800" dirty="0"/>
              <a:t>. (2017) 19:450–5. </a:t>
            </a:r>
            <a:r>
              <a:rPr lang="en-US" sz="800" dirty="0" err="1"/>
              <a:t>doi</a:t>
            </a:r>
            <a:r>
              <a:rPr lang="en-US" sz="800" dirty="0"/>
              <a:t>: 10.1177/1099800417706141</a:t>
            </a:r>
          </a:p>
        </p:txBody>
      </p:sp>
    </p:spTree>
    <p:extLst>
      <p:ext uri="{BB962C8B-B14F-4D97-AF65-F5344CB8AC3E}">
        <p14:creationId xmlns:p14="http://schemas.microsoft.com/office/powerpoint/2010/main" val="3020453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4528-3EE3-D281-A540-4C7BF731612F}"/>
              </a:ext>
            </a:extLst>
          </p:cNvPr>
          <p:cNvSpPr>
            <a:spLocks noGrp="1"/>
          </p:cNvSpPr>
          <p:nvPr>
            <p:ph type="title"/>
          </p:nvPr>
        </p:nvSpPr>
        <p:spPr/>
        <p:txBody>
          <a:bodyPr>
            <a:normAutofit/>
          </a:bodyPr>
          <a:lstStyle/>
          <a:p>
            <a:r>
              <a:rPr lang="en-US" sz="4000" dirty="0"/>
              <a:t>Clarity is Kind</a:t>
            </a:r>
          </a:p>
        </p:txBody>
      </p:sp>
      <p:sp>
        <p:nvSpPr>
          <p:cNvPr id="3" name="Content Placeholder 2">
            <a:extLst>
              <a:ext uri="{FF2B5EF4-FFF2-40B4-BE49-F238E27FC236}">
                <a16:creationId xmlns:a16="http://schemas.microsoft.com/office/drawing/2014/main" id="{F3963460-4CAA-9059-38D2-E5D370C34E53}"/>
              </a:ext>
            </a:extLst>
          </p:cNvPr>
          <p:cNvSpPr>
            <a:spLocks noGrp="1"/>
          </p:cNvSpPr>
          <p:nvPr>
            <p:ph idx="1"/>
          </p:nvPr>
        </p:nvSpPr>
        <p:spPr/>
        <p:txBody>
          <a:bodyPr>
            <a:normAutofit fontScale="85000" lnSpcReduction="20000"/>
          </a:bodyPr>
          <a:lstStyle/>
          <a:p>
            <a:r>
              <a:rPr lang="en-US" dirty="0"/>
              <a:t>Patients/Physicians/PTs need diagnostic and prognostic clarity</a:t>
            </a:r>
          </a:p>
          <a:p>
            <a:pPr lvl="1"/>
            <a:r>
              <a:rPr lang="en-US" dirty="0"/>
              <a:t>LANCET discourages misinformation for physicians and patients  </a:t>
            </a:r>
          </a:p>
          <a:p>
            <a:r>
              <a:rPr lang="en-US" dirty="0"/>
              <a:t>Patients, have a strong desire to know more about why they continue to hurt </a:t>
            </a:r>
          </a:p>
          <a:p>
            <a:pPr lvl="1"/>
            <a:r>
              <a:rPr lang="en-US" b="1" u="sng" dirty="0"/>
              <a:t>In order to do this: </a:t>
            </a:r>
          </a:p>
          <a:p>
            <a:pPr lvl="2"/>
            <a:r>
              <a:rPr lang="en-US" b="1" u="sng" dirty="0"/>
              <a:t>We need to know why they hurt, clearly</a:t>
            </a:r>
          </a:p>
          <a:p>
            <a:pPr marL="0" indent="0">
              <a:buNone/>
            </a:pPr>
            <a:r>
              <a:rPr lang="en-US" sz="1300" dirty="0"/>
              <a:t>Louw, A., </a:t>
            </a:r>
            <a:r>
              <a:rPr lang="en-US" sz="1300" dirty="0" err="1"/>
              <a:t>Puentedura</a:t>
            </a:r>
            <a:r>
              <a:rPr lang="en-US" sz="1300" dirty="0"/>
              <a:t>, E. “Louie” J., &amp; </a:t>
            </a:r>
            <a:r>
              <a:rPr lang="en-US" sz="1300" dirty="0" err="1"/>
              <a:t>Zimney</a:t>
            </a:r>
            <a:r>
              <a:rPr lang="en-US" sz="1300" dirty="0"/>
              <a:t>, K. (2016). Teaching patients about pain: It works, but what should we call it? Physiotherapy Theory and Practice, 32(5), 328–331. https://doi.org/10.1080/09593985.2016.1194669</a:t>
            </a:r>
          </a:p>
        </p:txBody>
      </p:sp>
    </p:spTree>
    <p:extLst>
      <p:ext uri="{BB962C8B-B14F-4D97-AF65-F5344CB8AC3E}">
        <p14:creationId xmlns:p14="http://schemas.microsoft.com/office/powerpoint/2010/main" val="2882033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B320-9931-B357-6072-DD0CCE45C45E}"/>
              </a:ext>
            </a:extLst>
          </p:cNvPr>
          <p:cNvSpPr>
            <a:spLocks noGrp="1"/>
          </p:cNvSpPr>
          <p:nvPr>
            <p:ph type="title"/>
          </p:nvPr>
        </p:nvSpPr>
        <p:spPr>
          <a:xfrm>
            <a:off x="457200" y="206375"/>
            <a:ext cx="8229600" cy="857250"/>
          </a:xfrm>
        </p:spPr>
        <p:txBody>
          <a:bodyPr anchor="ctr">
            <a:normAutofit fontScale="90000"/>
          </a:bodyPr>
          <a:lstStyle/>
          <a:p>
            <a:r>
              <a:rPr lang="en-US" sz="3600" dirty="0"/>
              <a:t>Proposal: Clarity in Identifying Pain Phenotypes</a:t>
            </a:r>
          </a:p>
        </p:txBody>
      </p:sp>
      <p:sp>
        <p:nvSpPr>
          <p:cNvPr id="12" name="Text Placeholder 2">
            <a:extLst>
              <a:ext uri="{FF2B5EF4-FFF2-40B4-BE49-F238E27FC236}">
                <a16:creationId xmlns:a16="http://schemas.microsoft.com/office/drawing/2014/main" id="{327A54C3-954B-5B84-C145-902120A8C93C}"/>
              </a:ext>
            </a:extLst>
          </p:cNvPr>
          <p:cNvSpPr>
            <a:spLocks noGrp="1"/>
          </p:cNvSpPr>
          <p:nvPr>
            <p:ph type="body" idx="1"/>
          </p:nvPr>
        </p:nvSpPr>
        <p:spPr>
          <a:xfrm>
            <a:off x="457200" y="1150938"/>
            <a:ext cx="4040188" cy="481012"/>
          </a:xfrm>
        </p:spPr>
        <p:txBody>
          <a:bodyPr/>
          <a:lstStyle/>
          <a:p>
            <a:r>
              <a:rPr lang="en-US" dirty="0"/>
              <a:t>Symptom Phenotype</a:t>
            </a:r>
          </a:p>
        </p:txBody>
      </p:sp>
      <p:sp>
        <p:nvSpPr>
          <p:cNvPr id="3" name="Content Placeholder 2">
            <a:extLst>
              <a:ext uri="{FF2B5EF4-FFF2-40B4-BE49-F238E27FC236}">
                <a16:creationId xmlns:a16="http://schemas.microsoft.com/office/drawing/2014/main" id="{0ACEC9E2-28DD-D5ED-AC05-858CCB748792}"/>
              </a:ext>
            </a:extLst>
          </p:cNvPr>
          <p:cNvSpPr>
            <a:spLocks noGrp="1"/>
          </p:cNvSpPr>
          <p:nvPr>
            <p:ph sz="half" idx="2"/>
          </p:nvPr>
        </p:nvSpPr>
        <p:spPr>
          <a:xfrm>
            <a:off x="457200" y="1631950"/>
            <a:ext cx="4040188" cy="2962275"/>
          </a:xfrm>
        </p:spPr>
        <p:txBody>
          <a:bodyPr>
            <a:normAutofit/>
          </a:bodyPr>
          <a:lstStyle/>
          <a:p>
            <a:r>
              <a:rPr lang="en-US" dirty="0"/>
              <a:t>Nociceptive- tissue</a:t>
            </a:r>
          </a:p>
          <a:p>
            <a:r>
              <a:rPr lang="en-US" dirty="0"/>
              <a:t>Neurogenic- nerve</a:t>
            </a:r>
          </a:p>
          <a:p>
            <a:r>
              <a:rPr lang="en-US" dirty="0" err="1"/>
              <a:t>Nociplastic</a:t>
            </a:r>
            <a:r>
              <a:rPr lang="en-US" dirty="0"/>
              <a:t>- cortex</a:t>
            </a:r>
          </a:p>
        </p:txBody>
      </p:sp>
      <p:sp>
        <p:nvSpPr>
          <p:cNvPr id="4" name="TextBox 3">
            <a:extLst>
              <a:ext uri="{FF2B5EF4-FFF2-40B4-BE49-F238E27FC236}">
                <a16:creationId xmlns:a16="http://schemas.microsoft.com/office/drawing/2014/main" id="{07675BDC-A18C-59F5-4551-9F691668F709}"/>
              </a:ext>
            </a:extLst>
          </p:cNvPr>
          <p:cNvSpPr txBox="1"/>
          <p:nvPr/>
        </p:nvSpPr>
        <p:spPr>
          <a:xfrm>
            <a:off x="4645025" y="1150938"/>
            <a:ext cx="4041775" cy="481012"/>
          </a:xfrm>
          <a:prstGeom prst="rect">
            <a:avLst/>
          </a:prstGeom>
        </p:spPr>
        <p:txBody>
          <a:bodyPr vert="horz" lIns="91440" tIns="45720" rIns="91440" bIns="45720" rtlCol="0" anchor="b">
            <a:normAutofit/>
          </a:bodyPr>
          <a:lstStyle/>
          <a:p>
            <a:pPr>
              <a:lnSpc>
                <a:spcPct val="90000"/>
              </a:lnSpc>
              <a:spcBef>
                <a:spcPct val="20000"/>
              </a:spcBef>
            </a:pPr>
            <a:r>
              <a:rPr lang="en-US" sz="1900" b="1" kern="1200"/>
              <a:t>Where we can fall short in healthcare</a:t>
            </a:r>
          </a:p>
        </p:txBody>
      </p:sp>
      <p:sp>
        <p:nvSpPr>
          <p:cNvPr id="6" name="TextBox 5">
            <a:extLst>
              <a:ext uri="{FF2B5EF4-FFF2-40B4-BE49-F238E27FC236}">
                <a16:creationId xmlns:a16="http://schemas.microsoft.com/office/drawing/2014/main" id="{32278CC3-7319-2D48-EDE4-6E76A9A9ECD7}"/>
              </a:ext>
            </a:extLst>
          </p:cNvPr>
          <p:cNvSpPr txBox="1"/>
          <p:nvPr/>
        </p:nvSpPr>
        <p:spPr>
          <a:xfrm>
            <a:off x="2819400" y="4448859"/>
            <a:ext cx="2590800" cy="646331"/>
          </a:xfrm>
          <a:prstGeom prst="rect">
            <a:avLst/>
          </a:prstGeom>
          <a:noFill/>
        </p:spPr>
        <p:txBody>
          <a:bodyPr wrap="square" rtlCol="0">
            <a:spAutoFit/>
          </a:bodyPr>
          <a:lstStyle/>
          <a:p>
            <a:r>
              <a:rPr lang="en-US" dirty="0"/>
              <a:t>Expert PT Model of Thinking (Kareha 2023) </a:t>
            </a:r>
          </a:p>
        </p:txBody>
      </p:sp>
      <p:pic>
        <p:nvPicPr>
          <p:cNvPr id="8" name="Picture 7">
            <a:extLst>
              <a:ext uri="{FF2B5EF4-FFF2-40B4-BE49-F238E27FC236}">
                <a16:creationId xmlns:a16="http://schemas.microsoft.com/office/drawing/2014/main" id="{CE30B4C9-394F-9261-9A3D-58068D0DFB91}"/>
              </a:ext>
            </a:extLst>
          </p:cNvPr>
          <p:cNvPicPr>
            <a:picLocks noChangeAspect="1"/>
          </p:cNvPicPr>
          <p:nvPr/>
        </p:nvPicPr>
        <p:blipFill rotWithShape="1">
          <a:blip r:embed="rId3"/>
          <a:srcRect l="33210" t="48387" r="38148" b="27240"/>
          <a:stretch/>
        </p:blipFill>
        <p:spPr>
          <a:xfrm>
            <a:off x="4396580" y="1809750"/>
            <a:ext cx="4419602" cy="2590800"/>
          </a:xfrm>
          <a:prstGeom prst="rect">
            <a:avLst/>
          </a:prstGeom>
        </p:spPr>
      </p:pic>
      <p:pic>
        <p:nvPicPr>
          <p:cNvPr id="5" name="Picture 4">
            <a:extLst>
              <a:ext uri="{FF2B5EF4-FFF2-40B4-BE49-F238E27FC236}">
                <a16:creationId xmlns:a16="http://schemas.microsoft.com/office/drawing/2014/main" id="{CEE78DA0-910B-D14F-B3CE-258E4A59CA20}"/>
              </a:ext>
            </a:extLst>
          </p:cNvPr>
          <p:cNvPicPr>
            <a:picLocks noChangeAspect="1"/>
          </p:cNvPicPr>
          <p:nvPr/>
        </p:nvPicPr>
        <p:blipFill>
          <a:blip r:embed="rId4"/>
          <a:stretch>
            <a:fillRect/>
          </a:stretch>
        </p:blipFill>
        <p:spPr>
          <a:xfrm>
            <a:off x="471233" y="3113087"/>
            <a:ext cx="2292295" cy="1524132"/>
          </a:xfrm>
          <a:prstGeom prst="rect">
            <a:avLst/>
          </a:prstGeom>
        </p:spPr>
      </p:pic>
    </p:spTree>
    <p:extLst>
      <p:ext uri="{BB962C8B-B14F-4D97-AF65-F5344CB8AC3E}">
        <p14:creationId xmlns:p14="http://schemas.microsoft.com/office/powerpoint/2010/main" val="1772418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55F6-70CD-E597-2493-F843338158F4}"/>
              </a:ext>
            </a:extLst>
          </p:cNvPr>
          <p:cNvSpPr>
            <a:spLocks noGrp="1"/>
          </p:cNvSpPr>
          <p:nvPr>
            <p:ph type="title"/>
          </p:nvPr>
        </p:nvSpPr>
        <p:spPr/>
        <p:txBody>
          <a:bodyPr>
            <a:noAutofit/>
          </a:bodyPr>
          <a:lstStyle/>
          <a:p>
            <a:r>
              <a:rPr lang="en-US" sz="3600" dirty="0"/>
              <a:t>Diagnosis Clarity: Chronic Pain (</a:t>
            </a:r>
            <a:r>
              <a:rPr lang="en-US" sz="3600" dirty="0" err="1"/>
              <a:t>Nociplastic</a:t>
            </a:r>
            <a:r>
              <a:rPr lang="en-US" sz="3600" dirty="0"/>
              <a:t>)</a:t>
            </a:r>
          </a:p>
        </p:txBody>
      </p:sp>
      <p:sp>
        <p:nvSpPr>
          <p:cNvPr id="3" name="Content Placeholder 2">
            <a:extLst>
              <a:ext uri="{FF2B5EF4-FFF2-40B4-BE49-F238E27FC236}">
                <a16:creationId xmlns:a16="http://schemas.microsoft.com/office/drawing/2014/main" id="{56AD6641-5B48-1C8E-A16A-2FA9BCFCDA52}"/>
              </a:ext>
            </a:extLst>
          </p:cNvPr>
          <p:cNvSpPr>
            <a:spLocks noGrp="1"/>
          </p:cNvSpPr>
          <p:nvPr>
            <p:ph idx="1"/>
          </p:nvPr>
        </p:nvSpPr>
        <p:spPr>
          <a:xfrm>
            <a:off x="457200" y="1657350"/>
            <a:ext cx="8229600" cy="3394075"/>
          </a:xfrm>
        </p:spPr>
        <p:txBody>
          <a:bodyPr>
            <a:normAutofit lnSpcReduction="10000"/>
          </a:bodyPr>
          <a:lstStyle/>
          <a:p>
            <a:r>
              <a:rPr lang="en-US" dirty="0"/>
              <a:t>Strong association with maladaptive factors (negative emotions, poor self efficacy, maladaptive beliefs, </a:t>
            </a:r>
            <a:r>
              <a:rPr lang="en-US" dirty="0" err="1"/>
              <a:t>etc</a:t>
            </a:r>
            <a:r>
              <a:rPr lang="en-US" dirty="0"/>
              <a:t>)</a:t>
            </a:r>
          </a:p>
          <a:p>
            <a:r>
              <a:rPr lang="en-US" dirty="0"/>
              <a:t>Pain disproportionate to nature and extend of injury mechanism</a:t>
            </a:r>
          </a:p>
          <a:p>
            <a:r>
              <a:rPr lang="en-US" dirty="0"/>
              <a:t>Diffuse, non-anatomic areas of pain or tenderness on palpation</a:t>
            </a:r>
          </a:p>
          <a:p>
            <a:endParaRPr lang="en-US" dirty="0"/>
          </a:p>
        </p:txBody>
      </p:sp>
      <p:sp>
        <p:nvSpPr>
          <p:cNvPr id="5" name="TextBox 4">
            <a:extLst>
              <a:ext uri="{FF2B5EF4-FFF2-40B4-BE49-F238E27FC236}">
                <a16:creationId xmlns:a16="http://schemas.microsoft.com/office/drawing/2014/main" id="{7ED26DC3-88F7-BCA2-F502-CD8A64346B50}"/>
              </a:ext>
            </a:extLst>
          </p:cNvPr>
          <p:cNvSpPr txBox="1"/>
          <p:nvPr/>
        </p:nvSpPr>
        <p:spPr>
          <a:xfrm>
            <a:off x="2667000" y="1006545"/>
            <a:ext cx="4267200" cy="707886"/>
          </a:xfrm>
          <a:prstGeom prst="rect">
            <a:avLst/>
          </a:prstGeom>
          <a:noFill/>
        </p:spPr>
        <p:txBody>
          <a:bodyPr wrap="square" rtlCol="0">
            <a:spAutoFit/>
          </a:bodyPr>
          <a:lstStyle/>
          <a:p>
            <a:r>
              <a:rPr lang="en-US" sz="4000" i="1" dirty="0"/>
              <a:t>486x Likelihood </a:t>
            </a:r>
          </a:p>
        </p:txBody>
      </p:sp>
      <p:sp>
        <p:nvSpPr>
          <p:cNvPr id="4" name="TextBox 3">
            <a:extLst>
              <a:ext uri="{FF2B5EF4-FFF2-40B4-BE49-F238E27FC236}">
                <a16:creationId xmlns:a16="http://schemas.microsoft.com/office/drawing/2014/main" id="{6AC7B9F9-B996-5101-AC3B-4B5841B13BCF}"/>
              </a:ext>
            </a:extLst>
          </p:cNvPr>
          <p:cNvSpPr txBox="1"/>
          <p:nvPr/>
        </p:nvSpPr>
        <p:spPr>
          <a:xfrm>
            <a:off x="6248400" y="1038225"/>
            <a:ext cx="2819400" cy="707886"/>
          </a:xfrm>
          <a:prstGeom prst="rect">
            <a:avLst/>
          </a:prstGeom>
          <a:noFill/>
        </p:spPr>
        <p:txBody>
          <a:bodyPr wrap="square" rtlCol="0">
            <a:spAutoFit/>
          </a:bodyPr>
          <a:lstStyle/>
          <a:p>
            <a:r>
              <a:rPr lang="en-US" sz="800" dirty="0"/>
              <a:t>Smart KM, Blake C, Staines A, Thacker M, Doody C. Mechanisms-based classifications of musculoskeletal pain: part 1 of 3: symptoms and signs of central </a:t>
            </a:r>
            <a:r>
              <a:rPr lang="en-US" sz="800" dirty="0" err="1"/>
              <a:t>sensitisation</a:t>
            </a:r>
            <a:r>
              <a:rPr lang="en-US" sz="800" dirty="0"/>
              <a:t> in patients with low back (± leg) pain. Man </a:t>
            </a:r>
            <a:r>
              <a:rPr lang="en-US" sz="800" dirty="0" err="1"/>
              <a:t>Ther</a:t>
            </a:r>
            <a:r>
              <a:rPr lang="en-US" sz="800" dirty="0"/>
              <a:t>. 2012;17(4):336-344.doi:10.1016/j.math.2012.03.013</a:t>
            </a:r>
          </a:p>
        </p:txBody>
      </p:sp>
    </p:spTree>
    <p:extLst>
      <p:ext uri="{BB962C8B-B14F-4D97-AF65-F5344CB8AC3E}">
        <p14:creationId xmlns:p14="http://schemas.microsoft.com/office/powerpoint/2010/main" val="3293928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5E59-4570-1942-E620-5AC14A84EFE5}"/>
              </a:ext>
            </a:extLst>
          </p:cNvPr>
          <p:cNvSpPr>
            <a:spLocks noGrp="1"/>
          </p:cNvSpPr>
          <p:nvPr>
            <p:ph type="title"/>
          </p:nvPr>
        </p:nvSpPr>
        <p:spPr/>
        <p:txBody>
          <a:bodyPr/>
          <a:lstStyle/>
          <a:p>
            <a:r>
              <a:rPr lang="en-US" dirty="0"/>
              <a:t>OSPRO Yellow Flag Questionnaire</a:t>
            </a:r>
          </a:p>
        </p:txBody>
      </p:sp>
      <p:sp>
        <p:nvSpPr>
          <p:cNvPr id="3" name="Content Placeholder 2">
            <a:extLst>
              <a:ext uri="{FF2B5EF4-FFF2-40B4-BE49-F238E27FC236}">
                <a16:creationId xmlns:a16="http://schemas.microsoft.com/office/drawing/2014/main" id="{15B9A139-C2F0-548F-0164-1BF6E82C0E93}"/>
              </a:ext>
            </a:extLst>
          </p:cNvPr>
          <p:cNvSpPr>
            <a:spLocks noGrp="1"/>
          </p:cNvSpPr>
          <p:nvPr>
            <p:ph idx="1"/>
          </p:nvPr>
        </p:nvSpPr>
        <p:spPr/>
        <p:txBody>
          <a:bodyPr>
            <a:normAutofit fontScale="85000" lnSpcReduction="20000"/>
          </a:bodyPr>
          <a:lstStyle/>
          <a:p>
            <a:r>
              <a:rPr lang="en-US" dirty="0"/>
              <a:t>The OSPRO-YF informs treatment decision-making and facilitates treatment monitoring for patients determined to be at high risk for poor outcomes</a:t>
            </a:r>
          </a:p>
          <a:p>
            <a:r>
              <a:rPr lang="en-US" dirty="0"/>
              <a:t>Allows for quick assessment for psychosocial flags </a:t>
            </a:r>
          </a:p>
          <a:p>
            <a:r>
              <a:rPr lang="en-US" dirty="0"/>
              <a:t>Has outcome measures for: FABQ-W; FABQ-PA; TSK-11; PCS; STAI; STAXI; PHQ-9; PASS-20; PSEQ; SER; CPAQ</a:t>
            </a:r>
          </a:p>
          <a:p>
            <a:r>
              <a:rPr lang="en-US" dirty="0"/>
              <a:t>3 forms: 17-items, 10-items, and 7-items with a minimum 85%, 81%, and 75% accuracy, respectively, for identifying yellow flags.</a:t>
            </a:r>
          </a:p>
          <a:p>
            <a:endParaRPr lang="en-US" dirty="0"/>
          </a:p>
        </p:txBody>
      </p:sp>
      <p:sp>
        <p:nvSpPr>
          <p:cNvPr id="4" name="TextBox 3">
            <a:extLst>
              <a:ext uri="{FF2B5EF4-FFF2-40B4-BE49-F238E27FC236}">
                <a16:creationId xmlns:a16="http://schemas.microsoft.com/office/drawing/2014/main" id="{71E68542-086E-FB7B-3F24-E1D9C8413773}"/>
              </a:ext>
            </a:extLst>
          </p:cNvPr>
          <p:cNvSpPr txBox="1"/>
          <p:nvPr/>
        </p:nvSpPr>
        <p:spPr>
          <a:xfrm>
            <a:off x="3352800" y="4476750"/>
            <a:ext cx="4191000" cy="584775"/>
          </a:xfrm>
          <a:prstGeom prst="rect">
            <a:avLst/>
          </a:prstGeom>
          <a:noFill/>
        </p:spPr>
        <p:txBody>
          <a:bodyPr wrap="square" rtlCol="0">
            <a:spAutoFit/>
          </a:bodyPr>
          <a:lstStyle/>
          <a:p>
            <a:r>
              <a:rPr lang="en-US" sz="800" dirty="0"/>
              <a:t>Lentz, T. A., </a:t>
            </a:r>
            <a:r>
              <a:rPr lang="en-US" sz="800" dirty="0" err="1"/>
              <a:t>Beneciuk</a:t>
            </a:r>
            <a:r>
              <a:rPr lang="en-US" sz="800" dirty="0"/>
              <a:t>, J. M., Bialosky, J. E., </a:t>
            </a:r>
            <a:r>
              <a:rPr lang="en-US" sz="800" dirty="0" err="1"/>
              <a:t>Zeppieri</a:t>
            </a:r>
            <a:r>
              <a:rPr lang="en-US" sz="800" dirty="0"/>
              <a:t> Jr, G., Dai, Y., Wu, S. S., &amp; George, S. Z. (2016). Development of a yellow flag assessment tool for </a:t>
            </a:r>
            <a:r>
              <a:rPr lang="en-US" sz="800" dirty="0" err="1"/>
              <a:t>orthopaedic</a:t>
            </a:r>
            <a:r>
              <a:rPr lang="en-US" sz="800" dirty="0"/>
              <a:t> physical therapists: results from the optimal screening for prediction of referral and outcome (OSPRO) cohort. journal of </a:t>
            </a:r>
            <a:r>
              <a:rPr lang="en-US" sz="800" dirty="0" err="1"/>
              <a:t>orthopaedic</a:t>
            </a:r>
            <a:r>
              <a:rPr lang="en-US" sz="800" dirty="0"/>
              <a:t> &amp; sports physical therapy, 46(5), 327-343.</a:t>
            </a:r>
          </a:p>
        </p:txBody>
      </p:sp>
    </p:spTree>
    <p:extLst>
      <p:ext uri="{BB962C8B-B14F-4D97-AF65-F5344CB8AC3E}">
        <p14:creationId xmlns:p14="http://schemas.microsoft.com/office/powerpoint/2010/main" val="3419186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FD1B-05F3-2F6C-29C9-4F47AE9F30F3}"/>
              </a:ext>
            </a:extLst>
          </p:cNvPr>
          <p:cNvSpPr>
            <a:spLocks noGrp="1"/>
          </p:cNvSpPr>
          <p:nvPr>
            <p:ph type="title"/>
          </p:nvPr>
        </p:nvSpPr>
        <p:spPr/>
        <p:txBody>
          <a:bodyPr/>
          <a:lstStyle/>
          <a:p>
            <a:r>
              <a:rPr lang="en-US" dirty="0"/>
              <a:t>Clarity in Decision Making</a:t>
            </a:r>
          </a:p>
        </p:txBody>
      </p:sp>
      <p:pic>
        <p:nvPicPr>
          <p:cNvPr id="7" name="Content Placeholder 6" descr="A person receiving acupuncture from a hand&#10;&#10;Description automatically generated">
            <a:extLst>
              <a:ext uri="{FF2B5EF4-FFF2-40B4-BE49-F238E27FC236}">
                <a16:creationId xmlns:a16="http://schemas.microsoft.com/office/drawing/2014/main" id="{73EC8DFF-DABC-2664-6FCF-63011685535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40364" y="2608481"/>
            <a:ext cx="1775036" cy="1331277"/>
          </a:xfrm>
        </p:spPr>
      </p:pic>
      <p:pic>
        <p:nvPicPr>
          <p:cNvPr id="5" name="Picture 4">
            <a:extLst>
              <a:ext uri="{FF2B5EF4-FFF2-40B4-BE49-F238E27FC236}">
                <a16:creationId xmlns:a16="http://schemas.microsoft.com/office/drawing/2014/main" id="{6FE499C2-10C2-B3BE-E8A4-D3FE5235DEB2}"/>
              </a:ext>
            </a:extLst>
          </p:cNvPr>
          <p:cNvPicPr>
            <a:picLocks noChangeAspect="1"/>
          </p:cNvPicPr>
          <p:nvPr/>
        </p:nvPicPr>
        <p:blipFill>
          <a:blip r:embed="rId4"/>
          <a:stretch>
            <a:fillRect/>
          </a:stretch>
        </p:blipFill>
        <p:spPr>
          <a:xfrm>
            <a:off x="31315" y="1352550"/>
            <a:ext cx="7086600" cy="3729038"/>
          </a:xfrm>
          <a:prstGeom prst="rect">
            <a:avLst/>
          </a:prstGeom>
        </p:spPr>
      </p:pic>
      <p:sp>
        <p:nvSpPr>
          <p:cNvPr id="4" name="TextBox 3">
            <a:extLst>
              <a:ext uri="{FF2B5EF4-FFF2-40B4-BE49-F238E27FC236}">
                <a16:creationId xmlns:a16="http://schemas.microsoft.com/office/drawing/2014/main" id="{929D62CF-D823-DE41-F709-663DCF015CDE}"/>
              </a:ext>
            </a:extLst>
          </p:cNvPr>
          <p:cNvSpPr txBox="1"/>
          <p:nvPr/>
        </p:nvSpPr>
        <p:spPr>
          <a:xfrm>
            <a:off x="7088688" y="1962150"/>
            <a:ext cx="1981200" cy="646331"/>
          </a:xfrm>
          <a:prstGeom prst="rect">
            <a:avLst/>
          </a:prstGeom>
          <a:noFill/>
        </p:spPr>
        <p:txBody>
          <a:bodyPr wrap="square" rtlCol="0">
            <a:spAutoFit/>
          </a:bodyPr>
          <a:lstStyle/>
          <a:p>
            <a:pPr algn="ctr"/>
            <a:r>
              <a:rPr lang="en-US" dirty="0"/>
              <a:t>Temporal Summation</a:t>
            </a:r>
          </a:p>
        </p:txBody>
      </p:sp>
    </p:spTree>
    <p:extLst>
      <p:ext uri="{BB962C8B-B14F-4D97-AF65-F5344CB8AC3E}">
        <p14:creationId xmlns:p14="http://schemas.microsoft.com/office/powerpoint/2010/main" val="3295888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B853-238B-10B2-103B-6A7FA3AAE30C}"/>
              </a:ext>
            </a:extLst>
          </p:cNvPr>
          <p:cNvSpPr>
            <a:spLocks noGrp="1"/>
          </p:cNvSpPr>
          <p:nvPr>
            <p:ph type="title"/>
          </p:nvPr>
        </p:nvSpPr>
        <p:spPr/>
        <p:txBody>
          <a:bodyPr/>
          <a:lstStyle/>
          <a:p>
            <a:r>
              <a:rPr lang="en-US" dirty="0"/>
              <a:t>Is it Clear How to Improve Coping?</a:t>
            </a:r>
          </a:p>
        </p:txBody>
      </p:sp>
      <p:pic>
        <p:nvPicPr>
          <p:cNvPr id="5" name="Content Placeholder 4" descr="A diagram of a medical procedure&#10;&#10;Description automatically generated">
            <a:extLst>
              <a:ext uri="{FF2B5EF4-FFF2-40B4-BE49-F238E27FC236}">
                <a16:creationId xmlns:a16="http://schemas.microsoft.com/office/drawing/2014/main" id="{F8ACCBBF-C300-DBA8-27D6-EF52C54BDB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951714"/>
            <a:ext cx="3456934" cy="4191786"/>
          </a:xfrm>
        </p:spPr>
      </p:pic>
      <p:sp>
        <p:nvSpPr>
          <p:cNvPr id="3" name="Oval 2">
            <a:extLst>
              <a:ext uri="{FF2B5EF4-FFF2-40B4-BE49-F238E27FC236}">
                <a16:creationId xmlns:a16="http://schemas.microsoft.com/office/drawing/2014/main" id="{60D3BB88-D0E1-C0ED-F1C4-3A2C3FE6CA1B}"/>
              </a:ext>
            </a:extLst>
          </p:cNvPr>
          <p:cNvSpPr/>
          <p:nvPr/>
        </p:nvSpPr>
        <p:spPr>
          <a:xfrm>
            <a:off x="4800600" y="1504950"/>
            <a:ext cx="1143000" cy="533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E33D04F-99C6-CFC8-8CB0-7D4354A0B016}"/>
              </a:ext>
            </a:extLst>
          </p:cNvPr>
          <p:cNvSpPr/>
          <p:nvPr/>
        </p:nvSpPr>
        <p:spPr>
          <a:xfrm>
            <a:off x="2971800" y="2952750"/>
            <a:ext cx="1143000" cy="1066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866CCE-7793-1F54-4CF3-D259752AE2C6}"/>
              </a:ext>
            </a:extLst>
          </p:cNvPr>
          <p:cNvSpPr txBox="1"/>
          <p:nvPr/>
        </p:nvSpPr>
        <p:spPr>
          <a:xfrm>
            <a:off x="648471" y="1833086"/>
            <a:ext cx="1981200" cy="2031325"/>
          </a:xfrm>
          <a:prstGeom prst="rect">
            <a:avLst/>
          </a:prstGeom>
          <a:noFill/>
        </p:spPr>
        <p:txBody>
          <a:bodyPr wrap="square" rtlCol="0">
            <a:spAutoFit/>
          </a:bodyPr>
          <a:lstStyle/>
          <a:p>
            <a:r>
              <a:rPr lang="en-US" dirty="0"/>
              <a:t>Chronic Pain Treatment Flowchart: </a:t>
            </a:r>
          </a:p>
          <a:p>
            <a:r>
              <a:rPr lang="en-US" dirty="0"/>
              <a:t> by O’Sullivan &amp; Schmitz’s Physical Rehabilitation, 8 </a:t>
            </a:r>
            <a:r>
              <a:rPr lang="en-US" dirty="0" err="1"/>
              <a:t>th</a:t>
            </a:r>
            <a:r>
              <a:rPr lang="en-US" dirty="0"/>
              <a:t> Edition</a:t>
            </a:r>
          </a:p>
        </p:txBody>
      </p:sp>
    </p:spTree>
    <p:extLst>
      <p:ext uri="{BB962C8B-B14F-4D97-AF65-F5344CB8AC3E}">
        <p14:creationId xmlns:p14="http://schemas.microsoft.com/office/powerpoint/2010/main" val="3988162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832F-EE84-D211-B2AB-5BE199041FE6}"/>
              </a:ext>
            </a:extLst>
          </p:cNvPr>
          <p:cNvSpPr>
            <a:spLocks noGrp="1"/>
          </p:cNvSpPr>
          <p:nvPr>
            <p:ph type="title"/>
          </p:nvPr>
        </p:nvSpPr>
        <p:spPr>
          <a:xfrm>
            <a:off x="457200" y="206375"/>
            <a:ext cx="8229600" cy="857250"/>
          </a:xfrm>
        </p:spPr>
        <p:txBody>
          <a:bodyPr anchor="ctr">
            <a:normAutofit/>
          </a:bodyPr>
          <a:lstStyle/>
          <a:p>
            <a:r>
              <a:rPr lang="en-US" sz="3200" dirty="0"/>
              <a:t>Proposal: Educate to Promote Pain Self Efficacy  </a:t>
            </a:r>
          </a:p>
        </p:txBody>
      </p:sp>
      <p:sp>
        <p:nvSpPr>
          <p:cNvPr id="9" name="Text Placeholder 3">
            <a:extLst>
              <a:ext uri="{FF2B5EF4-FFF2-40B4-BE49-F238E27FC236}">
                <a16:creationId xmlns:a16="http://schemas.microsoft.com/office/drawing/2014/main" id="{FF3980A0-6B3A-F1C3-1A81-6EE1B2DE5CB7}"/>
              </a:ext>
            </a:extLst>
          </p:cNvPr>
          <p:cNvSpPr>
            <a:spLocks noGrp="1"/>
          </p:cNvSpPr>
          <p:nvPr>
            <p:ph sz="half" idx="1"/>
          </p:nvPr>
        </p:nvSpPr>
        <p:spPr>
          <a:xfrm>
            <a:off x="457200" y="1200150"/>
            <a:ext cx="4038600" cy="3394075"/>
          </a:xfrm>
        </p:spPr>
        <p:txBody>
          <a:bodyPr>
            <a:normAutofit/>
          </a:bodyPr>
          <a:lstStyle/>
          <a:p>
            <a:pPr marL="0" indent="0">
              <a:buNone/>
            </a:pPr>
            <a:r>
              <a:rPr lang="en-US" dirty="0"/>
              <a:t>Improving PSE can foster self belief and make changes to combat negative thinking/ </a:t>
            </a:r>
            <a:r>
              <a:rPr lang="en-US" dirty="0" err="1"/>
              <a:t>catastrophization</a:t>
            </a:r>
            <a:r>
              <a:rPr lang="en-US" dirty="0"/>
              <a:t>!</a:t>
            </a:r>
          </a:p>
          <a:p>
            <a:pPr marL="0" indent="0">
              <a:buNone/>
            </a:pPr>
            <a:endParaRPr lang="en-US" dirty="0"/>
          </a:p>
          <a:p>
            <a:pPr marL="0" indent="0">
              <a:buNone/>
            </a:pPr>
            <a:r>
              <a:rPr lang="en-US" dirty="0"/>
              <a:t> </a:t>
            </a:r>
          </a:p>
        </p:txBody>
      </p:sp>
      <p:graphicFrame>
        <p:nvGraphicFramePr>
          <p:cNvPr id="5" name="Content Placeholder 2">
            <a:extLst>
              <a:ext uri="{FF2B5EF4-FFF2-40B4-BE49-F238E27FC236}">
                <a16:creationId xmlns:a16="http://schemas.microsoft.com/office/drawing/2014/main" id="{14A01FF1-F777-A399-CD72-F09EE5967581}"/>
              </a:ext>
            </a:extLst>
          </p:cNvPr>
          <p:cNvGraphicFramePr>
            <a:graphicFrameLocks noGrp="1"/>
          </p:cNvGraphicFramePr>
          <p:nvPr>
            <p:ph sz="half" idx="2"/>
          </p:nvPr>
        </p:nvGraphicFramePr>
        <p:xfrm>
          <a:off x="4648200" y="1200150"/>
          <a:ext cx="4038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Adhesive Bandage with solid fill">
            <a:extLst>
              <a:ext uri="{FF2B5EF4-FFF2-40B4-BE49-F238E27FC236}">
                <a16:creationId xmlns:a16="http://schemas.microsoft.com/office/drawing/2014/main" id="{29B9B6A9-25D4-4CB0-B883-1F8467E12F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4000" y="3543300"/>
            <a:ext cx="1600200" cy="1600200"/>
          </a:xfrm>
          <a:prstGeom prst="rect">
            <a:avLst/>
          </a:prstGeom>
        </p:spPr>
      </p:pic>
      <p:pic>
        <p:nvPicPr>
          <p:cNvPr id="3" name="Picture 2">
            <a:extLst>
              <a:ext uri="{FF2B5EF4-FFF2-40B4-BE49-F238E27FC236}">
                <a16:creationId xmlns:a16="http://schemas.microsoft.com/office/drawing/2014/main" id="{8D048510-CF05-15DE-BC3B-D0CBBDFAC670}"/>
              </a:ext>
            </a:extLst>
          </p:cNvPr>
          <p:cNvPicPr>
            <a:picLocks noChangeAspect="1"/>
          </p:cNvPicPr>
          <p:nvPr/>
        </p:nvPicPr>
        <p:blipFill rotWithShape="1">
          <a:blip r:embed="rId10"/>
          <a:srcRect l="5912" t="51817" r="67635" b="28199"/>
          <a:stretch/>
        </p:blipFill>
        <p:spPr>
          <a:xfrm>
            <a:off x="3124200" y="3541713"/>
            <a:ext cx="1447800" cy="1327150"/>
          </a:xfrm>
          <a:prstGeom prst="rect">
            <a:avLst/>
          </a:prstGeom>
        </p:spPr>
      </p:pic>
      <p:pic>
        <p:nvPicPr>
          <p:cNvPr id="6" name="Picture 5">
            <a:extLst>
              <a:ext uri="{FF2B5EF4-FFF2-40B4-BE49-F238E27FC236}">
                <a16:creationId xmlns:a16="http://schemas.microsoft.com/office/drawing/2014/main" id="{9E58988B-4259-0AD0-22F3-1E08AC4E5063}"/>
              </a:ext>
            </a:extLst>
          </p:cNvPr>
          <p:cNvPicPr>
            <a:picLocks noChangeAspect="1"/>
          </p:cNvPicPr>
          <p:nvPr/>
        </p:nvPicPr>
        <p:blipFill rotWithShape="1">
          <a:blip r:embed="rId10"/>
          <a:srcRect l="56613" t="15483" r="16935" b="79067"/>
          <a:stretch/>
        </p:blipFill>
        <p:spPr>
          <a:xfrm>
            <a:off x="0" y="3406775"/>
            <a:ext cx="2209800" cy="552450"/>
          </a:xfrm>
          <a:prstGeom prst="rect">
            <a:avLst/>
          </a:prstGeom>
        </p:spPr>
      </p:pic>
    </p:spTree>
    <p:extLst>
      <p:ext uri="{BB962C8B-B14F-4D97-AF65-F5344CB8AC3E}">
        <p14:creationId xmlns:p14="http://schemas.microsoft.com/office/powerpoint/2010/main" val="404389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Disclosure Information</a:t>
            </a:r>
            <a:endParaRPr lang="en-US" dirty="0"/>
          </a:p>
        </p:txBody>
      </p:sp>
      <p:sp>
        <p:nvSpPr>
          <p:cNvPr id="3" name="Content Placeholder 2"/>
          <p:cNvSpPr>
            <a:spLocks noGrp="1"/>
          </p:cNvSpPr>
          <p:nvPr>
            <p:ph idx="1"/>
          </p:nvPr>
        </p:nvSpPr>
        <p:spPr/>
        <p:txBody>
          <a:bodyPr/>
          <a:lstStyle/>
          <a:p>
            <a:r>
              <a:rPr lang="en-US" dirty="0"/>
              <a:t>The Planners involved in this activity have no relevant financial relationships to disclose.</a:t>
            </a:r>
          </a:p>
          <a:p>
            <a:r>
              <a:rPr lang="en-US" dirty="0"/>
              <a:t>The Faculty/Presenters involved in this activity have no relevant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A0F32-9391-C3B9-54F5-5A34F1C4C852}"/>
              </a:ext>
            </a:extLst>
          </p:cNvPr>
          <p:cNvSpPr>
            <a:spLocks noGrp="1"/>
          </p:cNvSpPr>
          <p:nvPr>
            <p:ph type="title"/>
          </p:nvPr>
        </p:nvSpPr>
        <p:spPr>
          <a:xfrm>
            <a:off x="685800" y="285750"/>
            <a:ext cx="8229600" cy="857250"/>
          </a:xfrm>
        </p:spPr>
        <p:txBody>
          <a:bodyPr>
            <a:normAutofit/>
          </a:bodyPr>
          <a:lstStyle/>
          <a:p>
            <a:r>
              <a:rPr lang="en-US" dirty="0"/>
              <a:t>Bandura’s Self-Efficacy Theory</a:t>
            </a:r>
          </a:p>
        </p:txBody>
      </p:sp>
      <p:sp>
        <p:nvSpPr>
          <p:cNvPr id="3" name="Content Placeholder 2">
            <a:extLst>
              <a:ext uri="{FF2B5EF4-FFF2-40B4-BE49-F238E27FC236}">
                <a16:creationId xmlns:a16="http://schemas.microsoft.com/office/drawing/2014/main" id="{58D4AC05-5506-78EA-6F53-03F78C4C065E}"/>
              </a:ext>
            </a:extLst>
          </p:cNvPr>
          <p:cNvSpPr>
            <a:spLocks noGrp="1"/>
          </p:cNvSpPr>
          <p:nvPr>
            <p:ph idx="1"/>
          </p:nvPr>
        </p:nvSpPr>
        <p:spPr>
          <a:xfrm>
            <a:off x="481208" y="1352550"/>
            <a:ext cx="8229600" cy="3394075"/>
          </a:xfrm>
        </p:spPr>
        <p:txBody>
          <a:bodyPr>
            <a:normAutofit lnSpcReduction="10000"/>
          </a:bodyPr>
          <a:lstStyle/>
          <a:p>
            <a:r>
              <a:rPr lang="en-US" dirty="0"/>
              <a:t>Psychologist Albert Bandura has defined self-efficacy as:</a:t>
            </a:r>
          </a:p>
          <a:p>
            <a:pPr lvl="1"/>
            <a:r>
              <a:rPr lang="en-US" dirty="0"/>
              <a:t> people’s belief in their ability to control their functioning and events that affect their lives.</a:t>
            </a:r>
          </a:p>
          <a:p>
            <a:r>
              <a:rPr lang="en-US" dirty="0"/>
              <a:t>One’s sense of self-efficacy can provide the foundation for motivation, well-being, and personal accomplishment.</a:t>
            </a:r>
          </a:p>
          <a:p>
            <a:pPr marL="0" indent="0">
              <a:buNone/>
            </a:pPr>
            <a:endParaRPr lang="en-US" dirty="0"/>
          </a:p>
        </p:txBody>
      </p:sp>
    </p:spTree>
    <p:extLst>
      <p:ext uri="{BB962C8B-B14F-4D97-AF65-F5344CB8AC3E}">
        <p14:creationId xmlns:p14="http://schemas.microsoft.com/office/powerpoint/2010/main" val="2529008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08D2-841D-BA56-2287-3C8786C30CB4}"/>
              </a:ext>
            </a:extLst>
          </p:cNvPr>
          <p:cNvSpPr>
            <a:spLocks noGrp="1"/>
          </p:cNvSpPr>
          <p:nvPr>
            <p:ph type="title"/>
          </p:nvPr>
        </p:nvSpPr>
        <p:spPr/>
        <p:txBody>
          <a:bodyPr/>
          <a:lstStyle/>
          <a:p>
            <a:r>
              <a:rPr lang="en-US" dirty="0"/>
              <a:t>Keys to Improve Self Efficacy</a:t>
            </a:r>
          </a:p>
        </p:txBody>
      </p:sp>
      <p:sp>
        <p:nvSpPr>
          <p:cNvPr id="3" name="Content Placeholder 2">
            <a:extLst>
              <a:ext uri="{FF2B5EF4-FFF2-40B4-BE49-F238E27FC236}">
                <a16:creationId xmlns:a16="http://schemas.microsoft.com/office/drawing/2014/main" id="{B6772C70-4073-3E0A-69C8-AC0E72E5ECF0}"/>
              </a:ext>
            </a:extLst>
          </p:cNvPr>
          <p:cNvSpPr>
            <a:spLocks noGrp="1"/>
          </p:cNvSpPr>
          <p:nvPr>
            <p:ph idx="1"/>
          </p:nvPr>
        </p:nvSpPr>
        <p:spPr/>
        <p:txBody>
          <a:bodyPr>
            <a:normAutofit fontScale="92500" lnSpcReduction="20000"/>
          </a:bodyPr>
          <a:lstStyle/>
          <a:p>
            <a:r>
              <a:rPr lang="en-US" dirty="0"/>
              <a:t>Mastering an action </a:t>
            </a:r>
          </a:p>
          <a:p>
            <a:r>
              <a:rPr lang="en-US" dirty="0"/>
              <a:t>Vicariously experiencing another person’s success/mastery of the action – comparing to oneself</a:t>
            </a:r>
          </a:p>
          <a:p>
            <a:r>
              <a:rPr lang="en-US" dirty="0"/>
              <a:t>Receiving positive feedback while practicing the action </a:t>
            </a:r>
          </a:p>
          <a:p>
            <a:r>
              <a:rPr lang="en-US" dirty="0"/>
              <a:t>Managing ones emotional and physiological responses during task execution </a:t>
            </a:r>
          </a:p>
        </p:txBody>
      </p:sp>
      <p:sp>
        <p:nvSpPr>
          <p:cNvPr id="4" name="TextBox 3">
            <a:extLst>
              <a:ext uri="{FF2B5EF4-FFF2-40B4-BE49-F238E27FC236}">
                <a16:creationId xmlns:a16="http://schemas.microsoft.com/office/drawing/2014/main" id="{6B1BABDF-054B-7026-2079-F7936F31C660}"/>
              </a:ext>
            </a:extLst>
          </p:cNvPr>
          <p:cNvSpPr txBox="1"/>
          <p:nvPr/>
        </p:nvSpPr>
        <p:spPr>
          <a:xfrm>
            <a:off x="2438400" y="4594225"/>
            <a:ext cx="4191000" cy="369332"/>
          </a:xfrm>
          <a:prstGeom prst="rect">
            <a:avLst/>
          </a:prstGeom>
          <a:noFill/>
        </p:spPr>
        <p:txBody>
          <a:bodyPr wrap="square" rtlCol="0">
            <a:spAutoFit/>
          </a:bodyPr>
          <a:lstStyle/>
          <a:p>
            <a:r>
              <a:rPr lang="en-US" b="1" u="sng" dirty="0"/>
              <a:t>Sounds like Motor Learning</a:t>
            </a:r>
          </a:p>
        </p:txBody>
      </p:sp>
      <p:sp>
        <p:nvSpPr>
          <p:cNvPr id="5" name="TextBox 4">
            <a:extLst>
              <a:ext uri="{FF2B5EF4-FFF2-40B4-BE49-F238E27FC236}">
                <a16:creationId xmlns:a16="http://schemas.microsoft.com/office/drawing/2014/main" id="{30B90C44-1DDD-6C87-8CB0-9A98EA3DA5B5}"/>
              </a:ext>
            </a:extLst>
          </p:cNvPr>
          <p:cNvSpPr txBox="1"/>
          <p:nvPr/>
        </p:nvSpPr>
        <p:spPr>
          <a:xfrm>
            <a:off x="5257800" y="4341469"/>
            <a:ext cx="3162300" cy="830997"/>
          </a:xfrm>
          <a:prstGeom prst="rect">
            <a:avLst/>
          </a:prstGeom>
          <a:noFill/>
        </p:spPr>
        <p:txBody>
          <a:bodyPr wrap="square" rtlCol="0">
            <a:spAutoFit/>
          </a:bodyPr>
          <a:lstStyle/>
          <a:p>
            <a:r>
              <a:rPr lang="en-US" sz="800" dirty="0"/>
              <a:t>Exercise Increases Pain Self-efficacy in Adults With Nonspecific Chronic Low Back Pain: A Systematic Review and Meta-analysis</a:t>
            </a:r>
          </a:p>
          <a:p>
            <a:r>
              <a:rPr lang="en-US" sz="800" dirty="0"/>
              <a:t>Yannick L. </a:t>
            </a:r>
            <a:r>
              <a:rPr lang="en-US" sz="800" dirty="0" err="1"/>
              <a:t>Gilanyi</a:t>
            </a:r>
            <a:r>
              <a:rPr lang="en-US" sz="800" dirty="0"/>
              <a:t>, Michael A. </a:t>
            </a:r>
            <a:r>
              <a:rPr lang="en-US" sz="800" dirty="0" err="1"/>
              <a:t>Wewege</a:t>
            </a:r>
            <a:r>
              <a:rPr lang="en-US" sz="800" dirty="0"/>
              <a:t>, </a:t>
            </a:r>
            <a:r>
              <a:rPr lang="en-US" sz="800" dirty="0" err="1"/>
              <a:t>Brishna</a:t>
            </a:r>
            <a:r>
              <a:rPr lang="en-US" sz="800" dirty="0"/>
              <a:t> Shah, Aidan G. Cashin, Christopher M. Williams, Simon R. E. Davidson, James H. McAuley, and Matthew D. Jones</a:t>
            </a:r>
          </a:p>
          <a:p>
            <a:r>
              <a:rPr lang="en-US" sz="800" dirty="0"/>
              <a:t>Journal of </a:t>
            </a:r>
            <a:r>
              <a:rPr lang="en-US" sz="800" dirty="0" err="1"/>
              <a:t>Orthopaedic</a:t>
            </a:r>
            <a:r>
              <a:rPr lang="en-US" sz="800" dirty="0"/>
              <a:t> &amp; Sports Physical Therapy 2023 53:6, 335-342</a:t>
            </a:r>
          </a:p>
        </p:txBody>
      </p:sp>
    </p:spTree>
    <p:extLst>
      <p:ext uri="{BB962C8B-B14F-4D97-AF65-F5344CB8AC3E}">
        <p14:creationId xmlns:p14="http://schemas.microsoft.com/office/powerpoint/2010/main" val="1227809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B1BF-E02F-C0F8-D2EF-54CBC222365C}"/>
              </a:ext>
            </a:extLst>
          </p:cNvPr>
          <p:cNvSpPr>
            <a:spLocks noGrp="1"/>
          </p:cNvSpPr>
          <p:nvPr>
            <p:ph type="title"/>
          </p:nvPr>
        </p:nvSpPr>
        <p:spPr/>
        <p:txBody>
          <a:bodyPr>
            <a:normAutofit/>
          </a:bodyPr>
          <a:lstStyle/>
          <a:p>
            <a:r>
              <a:rPr lang="en-US" sz="4000" dirty="0"/>
              <a:t>Self Belief=Behavior Change </a:t>
            </a:r>
          </a:p>
        </p:txBody>
      </p:sp>
      <p:sp>
        <p:nvSpPr>
          <p:cNvPr id="3" name="Content Placeholder 2">
            <a:extLst>
              <a:ext uri="{FF2B5EF4-FFF2-40B4-BE49-F238E27FC236}">
                <a16:creationId xmlns:a16="http://schemas.microsoft.com/office/drawing/2014/main" id="{112B0EC5-0DBC-F62E-2C6C-9720D4FBB262}"/>
              </a:ext>
            </a:extLst>
          </p:cNvPr>
          <p:cNvSpPr>
            <a:spLocks noGrp="1"/>
          </p:cNvSpPr>
          <p:nvPr>
            <p:ph idx="1"/>
          </p:nvPr>
        </p:nvSpPr>
        <p:spPr/>
        <p:txBody>
          <a:bodyPr>
            <a:normAutofit fontScale="85000" lnSpcReduction="10000"/>
          </a:bodyPr>
          <a:lstStyle/>
          <a:p>
            <a:pPr marL="0" indent="0">
              <a:buNone/>
            </a:pPr>
            <a:r>
              <a:rPr lang="en-US" dirty="0"/>
              <a:t>WHY THIS WORKS:</a:t>
            </a:r>
          </a:p>
          <a:p>
            <a:r>
              <a:rPr lang="en-US" b="1" dirty="0"/>
              <a:t>Behavioral change is facilitated by a personal sense of control</a:t>
            </a:r>
            <a:r>
              <a:rPr lang="en-US" dirty="0"/>
              <a:t>.</a:t>
            </a:r>
          </a:p>
          <a:p>
            <a:r>
              <a:rPr lang="en-US" dirty="0"/>
              <a:t> If people believe that they can take action to solve a problem instrumentally, they become more inclined to do so and feel more committed to this decision. </a:t>
            </a:r>
          </a:p>
          <a:p>
            <a:r>
              <a:rPr lang="en-US" dirty="0"/>
              <a:t>It can also be regarded as an optimistic view of one's capacity to deal with stress.</a:t>
            </a:r>
          </a:p>
          <a:p>
            <a:endParaRPr lang="en-US" dirty="0"/>
          </a:p>
        </p:txBody>
      </p:sp>
      <p:sp>
        <p:nvSpPr>
          <p:cNvPr id="4" name="TextBox 3">
            <a:extLst>
              <a:ext uri="{FF2B5EF4-FFF2-40B4-BE49-F238E27FC236}">
                <a16:creationId xmlns:a16="http://schemas.microsoft.com/office/drawing/2014/main" id="{69BD2618-E584-0582-E45D-614F25BC0E14}"/>
              </a:ext>
            </a:extLst>
          </p:cNvPr>
          <p:cNvSpPr txBox="1"/>
          <p:nvPr/>
        </p:nvSpPr>
        <p:spPr>
          <a:xfrm>
            <a:off x="3581400" y="4464580"/>
            <a:ext cx="3962400" cy="707886"/>
          </a:xfrm>
          <a:prstGeom prst="rect">
            <a:avLst/>
          </a:prstGeom>
          <a:noFill/>
        </p:spPr>
        <p:txBody>
          <a:bodyPr wrap="square" rtlCol="0">
            <a:spAutoFit/>
          </a:bodyPr>
          <a:lstStyle/>
          <a:p>
            <a:r>
              <a:rPr lang="en-US" sz="800" dirty="0"/>
              <a:t>Self efficacy </a:t>
            </a:r>
            <a:br>
              <a:rPr lang="en-US" sz="800" dirty="0"/>
            </a:br>
            <a:r>
              <a:rPr lang="en-US" sz="800" dirty="0"/>
              <a:t>Conner, M., &amp; Norman, P. (1995). Predicting Health </a:t>
            </a:r>
            <a:r>
              <a:rPr lang="en-US" sz="800" dirty="0" err="1"/>
              <a:t>Behaviour</a:t>
            </a:r>
            <a:r>
              <a:rPr lang="en-US" sz="800" dirty="0"/>
              <a:t>: Research and Practice with Social Cognition Models. Buckingham: Open University Press.</a:t>
            </a:r>
            <a:br>
              <a:rPr lang="en-US" sz="800" dirty="0"/>
            </a:br>
            <a:br>
              <a:rPr lang="en-US" sz="800" dirty="0"/>
            </a:br>
            <a:endParaRPr lang="en-US" sz="800" dirty="0"/>
          </a:p>
        </p:txBody>
      </p:sp>
    </p:spTree>
    <p:extLst>
      <p:ext uri="{BB962C8B-B14F-4D97-AF65-F5344CB8AC3E}">
        <p14:creationId xmlns:p14="http://schemas.microsoft.com/office/powerpoint/2010/main" val="4182474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ECE5-DC19-39DC-D84C-6A0EAF9D2661}"/>
              </a:ext>
            </a:extLst>
          </p:cNvPr>
          <p:cNvSpPr>
            <a:spLocks noGrp="1"/>
          </p:cNvSpPr>
          <p:nvPr>
            <p:ph type="title"/>
          </p:nvPr>
        </p:nvSpPr>
        <p:spPr/>
        <p:txBody>
          <a:bodyPr/>
          <a:lstStyle/>
          <a:p>
            <a:r>
              <a:rPr lang="en-US" dirty="0"/>
              <a:t>Pain Self Efficacy </a:t>
            </a:r>
          </a:p>
        </p:txBody>
      </p:sp>
      <p:sp>
        <p:nvSpPr>
          <p:cNvPr id="3" name="Content Placeholder 2">
            <a:extLst>
              <a:ext uri="{FF2B5EF4-FFF2-40B4-BE49-F238E27FC236}">
                <a16:creationId xmlns:a16="http://schemas.microsoft.com/office/drawing/2014/main" id="{7CDC9F94-ACA8-E232-6605-5729C4CDB4F0}"/>
              </a:ext>
            </a:extLst>
          </p:cNvPr>
          <p:cNvSpPr>
            <a:spLocks noGrp="1"/>
          </p:cNvSpPr>
          <p:nvPr>
            <p:ph idx="1"/>
          </p:nvPr>
        </p:nvSpPr>
        <p:spPr/>
        <p:txBody>
          <a:bodyPr>
            <a:normAutofit fontScale="85000" lnSpcReduction="20000"/>
          </a:bodyPr>
          <a:lstStyle/>
          <a:p>
            <a:r>
              <a:rPr lang="en-US" dirty="0"/>
              <a:t>Definition: “Pain self-efficacy” is a belief in one’s ability to handle and accomplish a task despite discomfort</a:t>
            </a:r>
          </a:p>
          <a:p>
            <a:r>
              <a:rPr lang="en-US" dirty="0"/>
              <a:t>Pain Self Efficacy Questionnaire  MDC: 5.5/60 points </a:t>
            </a:r>
          </a:p>
          <a:p>
            <a:r>
              <a:rPr lang="en-US" dirty="0"/>
              <a:t>Address with: </a:t>
            </a:r>
          </a:p>
          <a:p>
            <a:pPr lvl="1"/>
            <a:r>
              <a:rPr lang="en-US" dirty="0"/>
              <a:t>Cognitive behavioral therapy, guided imagery, exercise, and multi-component therapies </a:t>
            </a:r>
          </a:p>
          <a:p>
            <a:pPr lvl="2"/>
            <a:r>
              <a:rPr lang="en-US" dirty="0"/>
              <a:t>May help people with chronic musculoskeletal pain improve their pain self-efficacy</a:t>
            </a:r>
          </a:p>
          <a:p>
            <a:pPr lvl="2"/>
            <a:r>
              <a:rPr lang="en-US" dirty="0"/>
              <a:t> Study from JOSPT- Yoga is most effective exercise</a:t>
            </a:r>
          </a:p>
        </p:txBody>
      </p:sp>
    </p:spTree>
    <p:extLst>
      <p:ext uri="{BB962C8B-B14F-4D97-AF65-F5344CB8AC3E}">
        <p14:creationId xmlns:p14="http://schemas.microsoft.com/office/powerpoint/2010/main" val="2779140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E8BF-A2E9-A68B-3CD8-AC796B7D9B49}"/>
              </a:ext>
            </a:extLst>
          </p:cNvPr>
          <p:cNvSpPr>
            <a:spLocks noGrp="1"/>
          </p:cNvSpPr>
          <p:nvPr>
            <p:ph type="title"/>
          </p:nvPr>
        </p:nvSpPr>
        <p:spPr/>
        <p:txBody>
          <a:bodyPr>
            <a:noAutofit/>
          </a:bodyPr>
          <a:lstStyle/>
          <a:p>
            <a:r>
              <a:rPr lang="en-US" sz="4000" dirty="0"/>
              <a:t>Pain Self Efficacy and Exercise</a:t>
            </a:r>
          </a:p>
        </p:txBody>
      </p:sp>
      <p:sp>
        <p:nvSpPr>
          <p:cNvPr id="3" name="Content Placeholder 2">
            <a:extLst>
              <a:ext uri="{FF2B5EF4-FFF2-40B4-BE49-F238E27FC236}">
                <a16:creationId xmlns:a16="http://schemas.microsoft.com/office/drawing/2014/main" id="{F199C5AB-BA66-F892-E243-5B024BCE35B2}"/>
              </a:ext>
            </a:extLst>
          </p:cNvPr>
          <p:cNvSpPr>
            <a:spLocks noGrp="1"/>
          </p:cNvSpPr>
          <p:nvPr>
            <p:ph idx="1"/>
          </p:nvPr>
        </p:nvSpPr>
        <p:spPr/>
        <p:txBody>
          <a:bodyPr>
            <a:normAutofit fontScale="92500" lnSpcReduction="10000"/>
          </a:bodyPr>
          <a:lstStyle/>
          <a:p>
            <a:r>
              <a:rPr lang="en-US" dirty="0"/>
              <a:t>Increased Pain Self Efficacy PSE is associated with increased treatment adherence and improvements in </a:t>
            </a:r>
            <a:r>
              <a:rPr lang="en-US" b="1" dirty="0"/>
              <a:t> pain</a:t>
            </a:r>
            <a:r>
              <a:rPr lang="en-US" dirty="0"/>
              <a:t>, </a:t>
            </a:r>
            <a:r>
              <a:rPr lang="en-US" b="1" dirty="0"/>
              <a:t>disability</a:t>
            </a:r>
            <a:r>
              <a:rPr lang="en-US" dirty="0"/>
              <a:t>, </a:t>
            </a:r>
            <a:r>
              <a:rPr lang="en-US" b="1" dirty="0"/>
              <a:t>depression</a:t>
            </a:r>
            <a:r>
              <a:rPr lang="en-US" dirty="0"/>
              <a:t> and </a:t>
            </a:r>
            <a:r>
              <a:rPr lang="en-US" b="1" dirty="0"/>
              <a:t>emotional distress </a:t>
            </a:r>
            <a:r>
              <a:rPr lang="en-US" dirty="0"/>
              <a:t>following treatment. </a:t>
            </a:r>
          </a:p>
          <a:p>
            <a:pPr marL="457200" lvl="1" indent="0">
              <a:buNone/>
            </a:pPr>
            <a:r>
              <a:rPr lang="en-US" dirty="0"/>
              <a:t>(Meta Analysis of 8 studies with moderate confidence)</a:t>
            </a:r>
          </a:p>
          <a:p>
            <a:pPr lvl="1"/>
            <a:r>
              <a:rPr lang="en-US" dirty="0"/>
              <a:t>Individuals with chronic diseases and high self-efficacy levels have fewer mental problems and higher quality of life </a:t>
            </a:r>
          </a:p>
          <a:p>
            <a:pPr marL="457200" lvl="1" indent="0">
              <a:buNone/>
            </a:pPr>
            <a:endParaRPr lang="en-US" dirty="0"/>
          </a:p>
        </p:txBody>
      </p:sp>
      <p:sp>
        <p:nvSpPr>
          <p:cNvPr id="4" name="TextBox 3">
            <a:extLst>
              <a:ext uri="{FF2B5EF4-FFF2-40B4-BE49-F238E27FC236}">
                <a16:creationId xmlns:a16="http://schemas.microsoft.com/office/drawing/2014/main" id="{478FC64C-928F-89BB-887F-5D950035D000}"/>
              </a:ext>
            </a:extLst>
          </p:cNvPr>
          <p:cNvSpPr txBox="1"/>
          <p:nvPr/>
        </p:nvSpPr>
        <p:spPr>
          <a:xfrm>
            <a:off x="1676400" y="4438362"/>
            <a:ext cx="5867400" cy="584775"/>
          </a:xfrm>
          <a:prstGeom prst="rect">
            <a:avLst/>
          </a:prstGeom>
          <a:noFill/>
        </p:spPr>
        <p:txBody>
          <a:bodyPr wrap="square" rtlCol="0">
            <a:spAutoFit/>
          </a:bodyPr>
          <a:lstStyle/>
          <a:p>
            <a:r>
              <a:rPr lang="en-US" sz="800" dirty="0"/>
              <a:t>Exercise Increases Pain Self-efficacy in Adults With Nonspecific Chronic Low Back Pain: A Systematic Review and Meta-analysis</a:t>
            </a:r>
          </a:p>
          <a:p>
            <a:r>
              <a:rPr lang="en-US" sz="800" dirty="0"/>
              <a:t>Yannick L. </a:t>
            </a:r>
            <a:r>
              <a:rPr lang="en-US" sz="800" dirty="0" err="1"/>
              <a:t>Gilanyi</a:t>
            </a:r>
            <a:r>
              <a:rPr lang="en-US" sz="800" dirty="0"/>
              <a:t>, Michael A. </a:t>
            </a:r>
            <a:r>
              <a:rPr lang="en-US" sz="800" dirty="0" err="1"/>
              <a:t>Wewege</a:t>
            </a:r>
            <a:r>
              <a:rPr lang="en-US" sz="800" dirty="0"/>
              <a:t>, </a:t>
            </a:r>
            <a:r>
              <a:rPr lang="en-US" sz="800" dirty="0" err="1"/>
              <a:t>Brishna</a:t>
            </a:r>
            <a:r>
              <a:rPr lang="en-US" sz="800" dirty="0"/>
              <a:t> Shah, Aidan G. Cashin, Christopher M. Williams, Simon R. E. Davidson, James H. McAuley, and Matthew D. Jones</a:t>
            </a:r>
          </a:p>
          <a:p>
            <a:r>
              <a:rPr lang="en-US" sz="800" dirty="0"/>
              <a:t>Journal of </a:t>
            </a:r>
            <a:r>
              <a:rPr lang="en-US" sz="800" dirty="0" err="1"/>
              <a:t>Orthopaedic</a:t>
            </a:r>
            <a:r>
              <a:rPr lang="en-US" sz="800" dirty="0"/>
              <a:t> &amp; Sports Physical Therapy 2023 53:6, 335-342</a:t>
            </a:r>
          </a:p>
        </p:txBody>
      </p:sp>
    </p:spTree>
    <p:extLst>
      <p:ext uri="{BB962C8B-B14F-4D97-AF65-F5344CB8AC3E}">
        <p14:creationId xmlns:p14="http://schemas.microsoft.com/office/powerpoint/2010/main" val="997038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832F-EE84-D211-B2AB-5BE199041FE6}"/>
              </a:ext>
            </a:extLst>
          </p:cNvPr>
          <p:cNvSpPr>
            <a:spLocks noGrp="1"/>
          </p:cNvSpPr>
          <p:nvPr>
            <p:ph type="title"/>
          </p:nvPr>
        </p:nvSpPr>
        <p:spPr>
          <a:xfrm>
            <a:off x="457200" y="206375"/>
            <a:ext cx="8229600" cy="857250"/>
          </a:xfrm>
        </p:spPr>
        <p:txBody>
          <a:bodyPr anchor="ctr">
            <a:normAutofit/>
          </a:bodyPr>
          <a:lstStyle/>
          <a:p>
            <a:r>
              <a:rPr lang="en-US" dirty="0"/>
              <a:t>Proposal: Enhance Patient PSE </a:t>
            </a:r>
          </a:p>
        </p:txBody>
      </p:sp>
      <p:sp>
        <p:nvSpPr>
          <p:cNvPr id="9" name="Text Placeholder 3">
            <a:extLst>
              <a:ext uri="{FF2B5EF4-FFF2-40B4-BE49-F238E27FC236}">
                <a16:creationId xmlns:a16="http://schemas.microsoft.com/office/drawing/2014/main" id="{FF3980A0-6B3A-F1C3-1A81-6EE1B2DE5CB7}"/>
              </a:ext>
            </a:extLst>
          </p:cNvPr>
          <p:cNvSpPr>
            <a:spLocks noGrp="1"/>
          </p:cNvSpPr>
          <p:nvPr>
            <p:ph sz="half" idx="1"/>
          </p:nvPr>
        </p:nvSpPr>
        <p:spPr>
          <a:xfrm>
            <a:off x="457200" y="1200150"/>
            <a:ext cx="4038600" cy="3394075"/>
          </a:xfrm>
        </p:spPr>
        <p:txBody>
          <a:bodyPr>
            <a:normAutofit lnSpcReduction="10000"/>
          </a:bodyPr>
          <a:lstStyle/>
          <a:p>
            <a:r>
              <a:rPr lang="en-US" dirty="0"/>
              <a:t>3 facets to build PSE</a:t>
            </a:r>
          </a:p>
          <a:p>
            <a:pPr lvl="1"/>
            <a:r>
              <a:rPr lang="en-US" dirty="0"/>
              <a:t>Utilize each t/o POC</a:t>
            </a:r>
          </a:p>
          <a:p>
            <a:pPr lvl="1"/>
            <a:r>
              <a:rPr lang="en-US" dirty="0"/>
              <a:t>Each with a focus on patient leading and being in control</a:t>
            </a:r>
          </a:p>
          <a:p>
            <a:pPr lvl="1"/>
            <a:r>
              <a:rPr lang="en-US" dirty="0"/>
              <a:t>This can reduce depression, anxiety and helplessness feelings associated with pain </a:t>
            </a:r>
          </a:p>
          <a:p>
            <a:pPr lvl="1"/>
            <a:endParaRPr lang="en-US" dirty="0"/>
          </a:p>
        </p:txBody>
      </p:sp>
      <p:graphicFrame>
        <p:nvGraphicFramePr>
          <p:cNvPr id="5" name="Content Placeholder 2">
            <a:extLst>
              <a:ext uri="{FF2B5EF4-FFF2-40B4-BE49-F238E27FC236}">
                <a16:creationId xmlns:a16="http://schemas.microsoft.com/office/drawing/2014/main" id="{14A01FF1-F777-A399-CD72-F09EE5967581}"/>
              </a:ext>
            </a:extLst>
          </p:cNvPr>
          <p:cNvGraphicFramePr>
            <a:graphicFrameLocks noGrp="1"/>
          </p:cNvGraphicFramePr>
          <p:nvPr>
            <p:ph sz="half" idx="2"/>
            <p:extLst>
              <p:ext uri="{D42A27DB-BD31-4B8C-83A1-F6EECF244321}">
                <p14:modId xmlns:p14="http://schemas.microsoft.com/office/powerpoint/2010/main" val="2316791384"/>
              </p:ext>
            </p:extLst>
          </p:nvPr>
        </p:nvGraphicFramePr>
        <p:xfrm>
          <a:off x="4648200" y="1200150"/>
          <a:ext cx="4038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0818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B0E1-B8A1-F117-28E9-22AC26085536}"/>
              </a:ext>
            </a:extLst>
          </p:cNvPr>
          <p:cNvSpPr>
            <a:spLocks noGrp="1"/>
          </p:cNvSpPr>
          <p:nvPr>
            <p:ph type="title"/>
          </p:nvPr>
        </p:nvSpPr>
        <p:spPr/>
        <p:txBody>
          <a:bodyPr/>
          <a:lstStyle/>
          <a:p>
            <a:r>
              <a:rPr lang="en-US" dirty="0"/>
              <a:t>Facet 1: Motivational Interviewing</a:t>
            </a:r>
          </a:p>
        </p:txBody>
      </p:sp>
      <p:sp>
        <p:nvSpPr>
          <p:cNvPr id="3" name="Content Placeholder 2">
            <a:extLst>
              <a:ext uri="{FF2B5EF4-FFF2-40B4-BE49-F238E27FC236}">
                <a16:creationId xmlns:a16="http://schemas.microsoft.com/office/drawing/2014/main" id="{BA17E336-D124-6D40-708B-042F8C1A4656}"/>
              </a:ext>
            </a:extLst>
          </p:cNvPr>
          <p:cNvSpPr>
            <a:spLocks noGrp="1"/>
          </p:cNvSpPr>
          <p:nvPr>
            <p:ph idx="1"/>
          </p:nvPr>
        </p:nvSpPr>
        <p:spPr/>
        <p:txBody>
          <a:bodyPr>
            <a:normAutofit fontScale="85000" lnSpcReduction="20000"/>
          </a:bodyPr>
          <a:lstStyle/>
          <a:p>
            <a:r>
              <a:rPr lang="en-US" dirty="0"/>
              <a:t>Motivational interviewing is a collaborative, goal-oriented method of communication that empowers people with depression to make behavioral changes</a:t>
            </a:r>
          </a:p>
          <a:p>
            <a:r>
              <a:rPr lang="en-US" dirty="0"/>
              <a:t>Focus is to facilitate patients' reflection on ambivalence in their logic/theory</a:t>
            </a:r>
          </a:p>
          <a:p>
            <a:r>
              <a:rPr lang="en-US" dirty="0"/>
              <a:t>Utilize the patient's own motivation, energy and commitment to change behavior</a:t>
            </a:r>
          </a:p>
          <a:p>
            <a:r>
              <a:rPr lang="en-US" dirty="0"/>
              <a:t>The art of skillful guiding</a:t>
            </a:r>
          </a:p>
          <a:p>
            <a:pPr marL="457200" lvl="1" indent="0">
              <a:buNone/>
            </a:pPr>
            <a:r>
              <a:rPr lang="en-US" dirty="0"/>
              <a:t>(Godges 2024)</a:t>
            </a:r>
          </a:p>
          <a:p>
            <a:endParaRPr lang="en-US" dirty="0"/>
          </a:p>
          <a:p>
            <a:endParaRPr lang="en-US" dirty="0"/>
          </a:p>
        </p:txBody>
      </p:sp>
      <p:sp>
        <p:nvSpPr>
          <p:cNvPr id="4" name="TextBox 3">
            <a:extLst>
              <a:ext uri="{FF2B5EF4-FFF2-40B4-BE49-F238E27FC236}">
                <a16:creationId xmlns:a16="http://schemas.microsoft.com/office/drawing/2014/main" id="{DD9CCE0C-FA36-8CEC-3153-F9762B2B94AE}"/>
              </a:ext>
            </a:extLst>
          </p:cNvPr>
          <p:cNvSpPr txBox="1"/>
          <p:nvPr/>
        </p:nvSpPr>
        <p:spPr>
          <a:xfrm>
            <a:off x="5257800" y="3638550"/>
            <a:ext cx="2286000" cy="1200329"/>
          </a:xfrm>
          <a:prstGeom prst="rect">
            <a:avLst/>
          </a:prstGeom>
          <a:noFill/>
        </p:spPr>
        <p:txBody>
          <a:bodyPr wrap="square" rtlCol="0">
            <a:spAutoFit/>
          </a:bodyPr>
          <a:lstStyle/>
          <a:p>
            <a:r>
              <a:rPr lang="en-US" dirty="0"/>
              <a:t>“What do you think you makes your pain better? “ </a:t>
            </a:r>
          </a:p>
          <a:p>
            <a:endParaRPr lang="en-US" dirty="0"/>
          </a:p>
        </p:txBody>
      </p:sp>
    </p:spTree>
    <p:extLst>
      <p:ext uri="{BB962C8B-B14F-4D97-AF65-F5344CB8AC3E}">
        <p14:creationId xmlns:p14="http://schemas.microsoft.com/office/powerpoint/2010/main" val="2506183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19E0-7971-5849-1622-16E082FA0FA0}"/>
              </a:ext>
            </a:extLst>
          </p:cNvPr>
          <p:cNvSpPr>
            <a:spLocks noGrp="1"/>
          </p:cNvSpPr>
          <p:nvPr>
            <p:ph type="title"/>
          </p:nvPr>
        </p:nvSpPr>
        <p:spPr>
          <a:xfrm>
            <a:off x="457200" y="206375"/>
            <a:ext cx="8229600" cy="857250"/>
          </a:xfrm>
        </p:spPr>
        <p:txBody>
          <a:bodyPr anchor="ctr">
            <a:normAutofit/>
          </a:bodyPr>
          <a:lstStyle/>
          <a:p>
            <a:r>
              <a:rPr lang="en-US" dirty="0"/>
              <a:t>Motivational Mindset</a:t>
            </a:r>
          </a:p>
        </p:txBody>
      </p:sp>
      <p:sp>
        <p:nvSpPr>
          <p:cNvPr id="3" name="Content Placeholder 2">
            <a:extLst>
              <a:ext uri="{FF2B5EF4-FFF2-40B4-BE49-F238E27FC236}">
                <a16:creationId xmlns:a16="http://schemas.microsoft.com/office/drawing/2014/main" id="{7BCDBA03-ACA1-73D2-D5E9-072C5428EB06}"/>
              </a:ext>
            </a:extLst>
          </p:cNvPr>
          <p:cNvSpPr>
            <a:spLocks noGrp="1"/>
          </p:cNvSpPr>
          <p:nvPr>
            <p:ph sz="half" idx="2"/>
          </p:nvPr>
        </p:nvSpPr>
        <p:spPr>
          <a:xfrm>
            <a:off x="457200" y="1631950"/>
            <a:ext cx="4040188" cy="2962275"/>
          </a:xfrm>
        </p:spPr>
        <p:txBody>
          <a:bodyPr>
            <a:normAutofit fontScale="77500" lnSpcReduction="20000"/>
          </a:bodyPr>
          <a:lstStyle/>
          <a:p>
            <a:r>
              <a:rPr lang="en-US" sz="2200" dirty="0"/>
              <a:t>Collaborative – joint decision making- vs telling (only the patient can make the change)</a:t>
            </a:r>
          </a:p>
          <a:p>
            <a:r>
              <a:rPr lang="en-US" sz="2200" dirty="0"/>
              <a:t>Evocative – changes can be evoked by connecting to what the patient cares about</a:t>
            </a:r>
          </a:p>
          <a:p>
            <a:r>
              <a:rPr lang="en-US" sz="2200" dirty="0"/>
              <a:t>Honor patient Autonomy </a:t>
            </a:r>
          </a:p>
          <a:p>
            <a:pPr marL="0" indent="0">
              <a:buNone/>
            </a:pPr>
            <a:endParaRPr lang="en-US" sz="2200" dirty="0"/>
          </a:p>
          <a:p>
            <a:r>
              <a:rPr lang="en-US" sz="2200" dirty="0"/>
              <a:t>Motivational interviewing, aims to increase the quality of life and self-efficacy behaviors of individuals with chronic diseases.</a:t>
            </a:r>
          </a:p>
          <a:p>
            <a:pPr marL="0" indent="0">
              <a:buNone/>
            </a:pPr>
            <a:endParaRPr lang="en-US" sz="2200" dirty="0"/>
          </a:p>
          <a:p>
            <a:endParaRPr lang="en-US" sz="2200" dirty="0"/>
          </a:p>
        </p:txBody>
      </p:sp>
      <p:pic>
        <p:nvPicPr>
          <p:cNvPr id="5" name="Picture 4" descr="A diagram of a framework of motivational interview&#10;&#10;Description automatically generated">
            <a:extLst>
              <a:ext uri="{FF2B5EF4-FFF2-40B4-BE49-F238E27FC236}">
                <a16:creationId xmlns:a16="http://schemas.microsoft.com/office/drawing/2014/main" id="{1E8DB53E-414B-1F5F-C8C8-21E42031F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614" y="1276350"/>
            <a:ext cx="4083537" cy="3317875"/>
          </a:xfrm>
          <a:prstGeom prst="rect">
            <a:avLst/>
          </a:prstGeom>
          <a:noFill/>
        </p:spPr>
      </p:pic>
      <p:sp>
        <p:nvSpPr>
          <p:cNvPr id="4" name="TextBox 3">
            <a:extLst>
              <a:ext uri="{FF2B5EF4-FFF2-40B4-BE49-F238E27FC236}">
                <a16:creationId xmlns:a16="http://schemas.microsoft.com/office/drawing/2014/main" id="{1B1F331E-F363-44C1-ADE0-59CF5B15ED3E}"/>
              </a:ext>
            </a:extLst>
          </p:cNvPr>
          <p:cNvSpPr txBox="1"/>
          <p:nvPr/>
        </p:nvSpPr>
        <p:spPr>
          <a:xfrm>
            <a:off x="762000" y="4476750"/>
            <a:ext cx="4083537" cy="461665"/>
          </a:xfrm>
          <a:prstGeom prst="rect">
            <a:avLst/>
          </a:prstGeom>
          <a:noFill/>
        </p:spPr>
        <p:txBody>
          <a:bodyPr wrap="square" rtlCol="0">
            <a:spAutoFit/>
          </a:bodyPr>
          <a:lstStyle/>
          <a:p>
            <a:r>
              <a:rPr lang="en-US" sz="800" dirty="0" err="1"/>
              <a:t>Uzun</a:t>
            </a:r>
            <a:r>
              <a:rPr lang="en-US" sz="800" dirty="0"/>
              <a:t>, Sevda, and Nermin </a:t>
            </a:r>
            <a:r>
              <a:rPr lang="en-US" sz="800" dirty="0" err="1"/>
              <a:t>Gürhan</a:t>
            </a:r>
            <a:r>
              <a:rPr lang="en-US" sz="800" dirty="0"/>
              <a:t>. "The effect of motivational interviewing on quality of life and self‐efficacy behaviors of individuals with chronic illness: A meta‐analysis study." Public Health Nursing 41.5;2024: 901-922.</a:t>
            </a:r>
          </a:p>
        </p:txBody>
      </p:sp>
    </p:spTree>
    <p:extLst>
      <p:ext uri="{BB962C8B-B14F-4D97-AF65-F5344CB8AC3E}">
        <p14:creationId xmlns:p14="http://schemas.microsoft.com/office/powerpoint/2010/main" val="663451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8E19-5029-7984-C5F4-2D709289077B}"/>
              </a:ext>
            </a:extLst>
          </p:cNvPr>
          <p:cNvSpPr>
            <a:spLocks noGrp="1"/>
          </p:cNvSpPr>
          <p:nvPr>
            <p:ph type="title"/>
          </p:nvPr>
        </p:nvSpPr>
        <p:spPr/>
        <p:txBody>
          <a:bodyPr>
            <a:normAutofit/>
          </a:bodyPr>
          <a:lstStyle/>
          <a:p>
            <a:r>
              <a:rPr lang="en-US" sz="3600" dirty="0"/>
              <a:t>Motivational Interviewing Skill: Counseling  </a:t>
            </a:r>
          </a:p>
        </p:txBody>
      </p:sp>
      <p:sp>
        <p:nvSpPr>
          <p:cNvPr id="3" name="Content Placeholder 2">
            <a:extLst>
              <a:ext uri="{FF2B5EF4-FFF2-40B4-BE49-F238E27FC236}">
                <a16:creationId xmlns:a16="http://schemas.microsoft.com/office/drawing/2014/main" id="{43EE302A-CBF0-2E38-65E4-6F3F6EF2DF5C}"/>
              </a:ext>
            </a:extLst>
          </p:cNvPr>
          <p:cNvSpPr>
            <a:spLocks noGrp="1"/>
          </p:cNvSpPr>
          <p:nvPr>
            <p:ph idx="1"/>
          </p:nvPr>
        </p:nvSpPr>
        <p:spPr/>
        <p:txBody>
          <a:bodyPr/>
          <a:lstStyle/>
          <a:p>
            <a:r>
              <a:rPr lang="en-US" dirty="0"/>
              <a:t>Counseling is simply an interviewing skill</a:t>
            </a:r>
          </a:p>
          <a:p>
            <a:r>
              <a:rPr lang="en-US" dirty="0"/>
              <a:t>Use listening skills and action skills </a:t>
            </a:r>
          </a:p>
          <a:p>
            <a:r>
              <a:rPr lang="en-US" dirty="0"/>
              <a:t>Promotes patient’s self responsibility and self efficacy </a:t>
            </a:r>
          </a:p>
        </p:txBody>
      </p:sp>
      <p:sp>
        <p:nvSpPr>
          <p:cNvPr id="4" name="TextBox 3">
            <a:extLst>
              <a:ext uri="{FF2B5EF4-FFF2-40B4-BE49-F238E27FC236}">
                <a16:creationId xmlns:a16="http://schemas.microsoft.com/office/drawing/2014/main" id="{5CC15329-1B34-ABC2-8E6D-FD610ADF41DF}"/>
              </a:ext>
            </a:extLst>
          </p:cNvPr>
          <p:cNvSpPr txBox="1"/>
          <p:nvPr/>
        </p:nvSpPr>
        <p:spPr>
          <a:xfrm>
            <a:off x="2895600" y="4248150"/>
            <a:ext cx="4191000" cy="461665"/>
          </a:xfrm>
          <a:prstGeom prst="rect">
            <a:avLst/>
          </a:prstGeom>
          <a:noFill/>
        </p:spPr>
        <p:txBody>
          <a:bodyPr wrap="square" rtlCol="0">
            <a:spAutoFit/>
          </a:bodyPr>
          <a:lstStyle/>
          <a:p>
            <a:r>
              <a:rPr lang="en-US" sz="800" dirty="0"/>
              <a:t>Essential Interviewing A programmed approach to effective communication 9th edition, David Evans, Margaret Hearn Max </a:t>
            </a:r>
            <a:r>
              <a:rPr lang="en-US" sz="800" dirty="0" err="1"/>
              <a:t>Ullemann</a:t>
            </a:r>
            <a:r>
              <a:rPr lang="en-US" sz="800" dirty="0"/>
              <a:t>, Allen Ivey </a:t>
            </a:r>
          </a:p>
          <a:p>
            <a:r>
              <a:rPr lang="en-US" sz="800" dirty="0"/>
              <a:t>Cengage Learning 2017</a:t>
            </a:r>
          </a:p>
        </p:txBody>
      </p:sp>
    </p:spTree>
    <p:extLst>
      <p:ext uri="{BB962C8B-B14F-4D97-AF65-F5344CB8AC3E}">
        <p14:creationId xmlns:p14="http://schemas.microsoft.com/office/powerpoint/2010/main" val="2196482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7EDE-ECB1-A276-B433-5A9CB3946E0D}"/>
              </a:ext>
            </a:extLst>
          </p:cNvPr>
          <p:cNvSpPr>
            <a:spLocks noGrp="1"/>
          </p:cNvSpPr>
          <p:nvPr>
            <p:ph type="title"/>
          </p:nvPr>
        </p:nvSpPr>
        <p:spPr/>
        <p:txBody>
          <a:bodyPr/>
          <a:lstStyle/>
          <a:p>
            <a:r>
              <a:rPr lang="en-US" dirty="0"/>
              <a:t>Listening to give them comfort </a:t>
            </a:r>
          </a:p>
        </p:txBody>
      </p:sp>
      <p:sp>
        <p:nvSpPr>
          <p:cNvPr id="3" name="Content Placeholder 2">
            <a:extLst>
              <a:ext uri="{FF2B5EF4-FFF2-40B4-BE49-F238E27FC236}">
                <a16:creationId xmlns:a16="http://schemas.microsoft.com/office/drawing/2014/main" id="{4E90279B-20A3-337F-D355-32057EFA5D4F}"/>
              </a:ext>
            </a:extLst>
          </p:cNvPr>
          <p:cNvSpPr>
            <a:spLocks noGrp="1"/>
          </p:cNvSpPr>
          <p:nvPr>
            <p:ph idx="1"/>
          </p:nvPr>
        </p:nvSpPr>
        <p:spPr/>
        <p:txBody>
          <a:bodyPr>
            <a:normAutofit fontScale="70000" lnSpcReduction="20000"/>
          </a:bodyPr>
          <a:lstStyle/>
          <a:p>
            <a:r>
              <a:rPr lang="en-US" dirty="0"/>
              <a:t>Focus on Listening, attending (lead them to speak and be comfortable with silence)</a:t>
            </a:r>
          </a:p>
          <a:p>
            <a:pPr lvl="1"/>
            <a:r>
              <a:rPr lang="en-US" dirty="0"/>
              <a:t>Reflect on their statement- repeat and make the patient feel heard/validated</a:t>
            </a:r>
          </a:p>
          <a:p>
            <a:pPr lvl="1"/>
            <a:r>
              <a:rPr lang="en-US" dirty="0"/>
              <a:t>Engage patient, develop rapport </a:t>
            </a:r>
          </a:p>
          <a:p>
            <a:pPr lvl="1"/>
            <a:r>
              <a:rPr lang="en-US" dirty="0"/>
              <a:t>This can help patients take down defenses </a:t>
            </a:r>
          </a:p>
          <a:p>
            <a:pPr lvl="1"/>
            <a:r>
              <a:rPr lang="en-US" dirty="0"/>
              <a:t>Ask open ended questions instead of closed questions </a:t>
            </a:r>
          </a:p>
          <a:p>
            <a:pPr marL="457200" lvl="1" indent="0">
              <a:buNone/>
            </a:pPr>
            <a:endParaRPr lang="en-US" dirty="0"/>
          </a:p>
          <a:p>
            <a:pPr lvl="1"/>
            <a:endParaRPr lang="en-US" dirty="0"/>
          </a:p>
          <a:p>
            <a:pPr lvl="1"/>
            <a:endParaRPr lang="en-US" dirty="0"/>
          </a:p>
          <a:p>
            <a:pPr marL="457200" lvl="1" indent="0">
              <a:buNone/>
            </a:pPr>
            <a:r>
              <a:rPr lang="en-US" sz="900" dirty="0"/>
              <a:t>Essential Interviewing A programmed approach to effective communication 9</a:t>
            </a:r>
            <a:r>
              <a:rPr lang="en-US" sz="900" baseline="30000" dirty="0"/>
              <a:t>th</a:t>
            </a:r>
            <a:r>
              <a:rPr lang="en-US" sz="900" dirty="0"/>
              <a:t> edition, David Evans, Margaret Hearn Max </a:t>
            </a:r>
            <a:r>
              <a:rPr lang="en-US" sz="900" dirty="0" err="1"/>
              <a:t>Ullemann</a:t>
            </a:r>
            <a:r>
              <a:rPr lang="en-US" sz="900" dirty="0"/>
              <a:t>, Allen Ivey </a:t>
            </a:r>
          </a:p>
          <a:p>
            <a:pPr marL="457200" lvl="1" indent="0">
              <a:buNone/>
            </a:pPr>
            <a:r>
              <a:rPr lang="en-US" sz="900" dirty="0"/>
              <a:t>Cengage Learning 2017</a:t>
            </a:r>
          </a:p>
          <a:p>
            <a:endParaRPr lang="en-US" dirty="0"/>
          </a:p>
          <a:p>
            <a:endParaRPr lang="en-US" dirty="0"/>
          </a:p>
        </p:txBody>
      </p:sp>
      <p:sp>
        <p:nvSpPr>
          <p:cNvPr id="4" name="TextBox 3">
            <a:extLst>
              <a:ext uri="{FF2B5EF4-FFF2-40B4-BE49-F238E27FC236}">
                <a16:creationId xmlns:a16="http://schemas.microsoft.com/office/drawing/2014/main" id="{A83E90C8-D8FA-ECD2-2976-1C396C92F2D7}"/>
              </a:ext>
            </a:extLst>
          </p:cNvPr>
          <p:cNvSpPr txBox="1"/>
          <p:nvPr/>
        </p:nvSpPr>
        <p:spPr>
          <a:xfrm>
            <a:off x="4724400" y="1970469"/>
            <a:ext cx="3657600" cy="369332"/>
          </a:xfrm>
          <a:prstGeom prst="rect">
            <a:avLst/>
          </a:prstGeom>
          <a:noFill/>
        </p:spPr>
        <p:txBody>
          <a:bodyPr wrap="square" rtlCol="0">
            <a:spAutoFit/>
          </a:bodyPr>
          <a:lstStyle/>
          <a:p>
            <a:r>
              <a:rPr lang="en-US" u="sng" dirty="0"/>
              <a:t>“I see…Hmmm I hear you…</a:t>
            </a:r>
            <a:r>
              <a:rPr lang="en-US" u="sng" dirty="0" err="1"/>
              <a:t>uhhuhhh</a:t>
            </a:r>
            <a:r>
              <a:rPr lang="en-US" u="sng" dirty="0"/>
              <a:t>”</a:t>
            </a:r>
          </a:p>
        </p:txBody>
      </p:sp>
      <p:sp>
        <p:nvSpPr>
          <p:cNvPr id="5" name="TextBox 4">
            <a:extLst>
              <a:ext uri="{FF2B5EF4-FFF2-40B4-BE49-F238E27FC236}">
                <a16:creationId xmlns:a16="http://schemas.microsoft.com/office/drawing/2014/main" id="{EFA25061-D470-455E-427C-CB8F9962954B}"/>
              </a:ext>
            </a:extLst>
          </p:cNvPr>
          <p:cNvSpPr txBox="1"/>
          <p:nvPr/>
        </p:nvSpPr>
        <p:spPr>
          <a:xfrm>
            <a:off x="1295400" y="3257550"/>
            <a:ext cx="3657600" cy="646331"/>
          </a:xfrm>
          <a:prstGeom prst="rect">
            <a:avLst/>
          </a:prstGeom>
          <a:noFill/>
        </p:spPr>
        <p:txBody>
          <a:bodyPr wrap="square" rtlCol="0">
            <a:spAutoFit/>
          </a:bodyPr>
          <a:lstStyle/>
          <a:p>
            <a:r>
              <a:rPr lang="en-US" u="sng" dirty="0"/>
              <a:t>“Would you be able to explain…</a:t>
            </a:r>
          </a:p>
          <a:p>
            <a:r>
              <a:rPr lang="en-US" u="sng" dirty="0"/>
              <a:t>“Tell me what you think…”</a:t>
            </a:r>
          </a:p>
        </p:txBody>
      </p:sp>
    </p:spTree>
    <p:extLst>
      <p:ext uri="{BB962C8B-B14F-4D97-AF65-F5344CB8AC3E}">
        <p14:creationId xmlns:p14="http://schemas.microsoft.com/office/powerpoint/2010/main" val="3499637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t>Define the chronic pain pandemic of low back pain the risk factors of development.</a:t>
            </a:r>
          </a:p>
          <a:p>
            <a:r>
              <a:rPr lang="en-US" dirty="0"/>
              <a:t>Identify how the current models of healthcare influence patient chronicity risk. </a:t>
            </a:r>
          </a:p>
          <a:p>
            <a:r>
              <a:rPr lang="en-US" dirty="0"/>
              <a:t>Discuss how self-efficacy is a key to chronicity risk aversion.</a:t>
            </a:r>
          </a:p>
          <a:p>
            <a:r>
              <a:rPr lang="en-US" dirty="0"/>
              <a:t>Propose recommendations and current evidence on enhancing pain self-efficacy (PSE) for low back pain.</a:t>
            </a:r>
            <a:endParaRPr lang="en-US" dirty="0">
              <a:ea typeface="Calibri"/>
              <a:cs typeface="Calibri"/>
            </a:endParaRPr>
          </a:p>
          <a:p>
            <a:r>
              <a:rPr lang="en-US" dirty="0"/>
              <a:t>Gain new ways to foster improved patient pain self-efficacy (PSE) directly into practice.</a:t>
            </a:r>
          </a:p>
        </p:txBody>
      </p:sp>
    </p:spTree>
    <p:extLst>
      <p:ext uri="{BB962C8B-B14F-4D97-AF65-F5344CB8AC3E}">
        <p14:creationId xmlns:p14="http://schemas.microsoft.com/office/powerpoint/2010/main" val="849161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2F44-DCBF-7CFD-2FE3-C031C438A7B1}"/>
              </a:ext>
            </a:extLst>
          </p:cNvPr>
          <p:cNvSpPr>
            <a:spLocks noGrp="1"/>
          </p:cNvSpPr>
          <p:nvPr>
            <p:ph type="title"/>
          </p:nvPr>
        </p:nvSpPr>
        <p:spPr/>
        <p:txBody>
          <a:bodyPr>
            <a:normAutofit/>
          </a:bodyPr>
          <a:lstStyle/>
          <a:p>
            <a:r>
              <a:rPr lang="en-US" sz="3200" dirty="0"/>
              <a:t>Motivational Interview Skill: Confronting</a:t>
            </a:r>
          </a:p>
        </p:txBody>
      </p:sp>
      <p:sp>
        <p:nvSpPr>
          <p:cNvPr id="3" name="Content Placeholder 2">
            <a:extLst>
              <a:ext uri="{FF2B5EF4-FFF2-40B4-BE49-F238E27FC236}">
                <a16:creationId xmlns:a16="http://schemas.microsoft.com/office/drawing/2014/main" id="{3E3F10E5-B4C7-B3DB-94FE-A777B94610E9}"/>
              </a:ext>
            </a:extLst>
          </p:cNvPr>
          <p:cNvSpPr>
            <a:spLocks noGrp="1"/>
          </p:cNvSpPr>
          <p:nvPr>
            <p:ph idx="1"/>
          </p:nvPr>
        </p:nvSpPr>
        <p:spPr/>
        <p:txBody>
          <a:bodyPr>
            <a:normAutofit/>
          </a:bodyPr>
          <a:lstStyle/>
          <a:p>
            <a:pPr lvl="1"/>
            <a:r>
              <a:rPr lang="en-US" b="1" dirty="0"/>
              <a:t>Confronting</a:t>
            </a:r>
            <a:r>
              <a:rPr lang="en-US" dirty="0"/>
              <a:t> is a way to make a change psychologically by pointing out flaws in patient logic</a:t>
            </a:r>
          </a:p>
          <a:p>
            <a:pPr lvl="2"/>
            <a:r>
              <a:rPr lang="en-US" dirty="0"/>
              <a:t>Need to do so cautiously and non-judgmentally </a:t>
            </a:r>
          </a:p>
          <a:p>
            <a:pPr lvl="2"/>
            <a:r>
              <a:rPr lang="en-US" dirty="0"/>
              <a:t>The patient should explore the discrepancy to help them gain a clear picture of where they need to make a change</a:t>
            </a:r>
          </a:p>
        </p:txBody>
      </p:sp>
      <p:sp>
        <p:nvSpPr>
          <p:cNvPr id="4" name="TextBox 3">
            <a:extLst>
              <a:ext uri="{FF2B5EF4-FFF2-40B4-BE49-F238E27FC236}">
                <a16:creationId xmlns:a16="http://schemas.microsoft.com/office/drawing/2014/main" id="{64323329-5971-E6FC-BC53-635ECDB614D0}"/>
              </a:ext>
            </a:extLst>
          </p:cNvPr>
          <p:cNvSpPr txBox="1"/>
          <p:nvPr/>
        </p:nvSpPr>
        <p:spPr>
          <a:xfrm>
            <a:off x="489559" y="4407584"/>
            <a:ext cx="5638800" cy="646331"/>
          </a:xfrm>
          <a:prstGeom prst="rect">
            <a:avLst/>
          </a:prstGeom>
          <a:noFill/>
        </p:spPr>
        <p:txBody>
          <a:bodyPr wrap="square" rtlCol="0">
            <a:spAutoFit/>
          </a:bodyPr>
          <a:lstStyle/>
          <a:p>
            <a:r>
              <a:rPr lang="en-US" b="1" dirty="0"/>
              <a:t>“Tell me if I misheard but you mentioned moving your shoulder to comb your hair will dislodge your ICD?”</a:t>
            </a:r>
          </a:p>
        </p:txBody>
      </p:sp>
    </p:spTree>
    <p:extLst>
      <p:ext uri="{BB962C8B-B14F-4D97-AF65-F5344CB8AC3E}">
        <p14:creationId xmlns:p14="http://schemas.microsoft.com/office/powerpoint/2010/main" val="266172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6E7B-B683-4C11-7E0F-C9CB6A2968E3}"/>
              </a:ext>
            </a:extLst>
          </p:cNvPr>
          <p:cNvSpPr>
            <a:spLocks noGrp="1"/>
          </p:cNvSpPr>
          <p:nvPr>
            <p:ph type="title"/>
          </p:nvPr>
        </p:nvSpPr>
        <p:spPr>
          <a:xfrm>
            <a:off x="457200" y="206375"/>
            <a:ext cx="8229600" cy="857250"/>
          </a:xfrm>
        </p:spPr>
        <p:txBody>
          <a:bodyPr anchor="ctr">
            <a:normAutofit/>
          </a:bodyPr>
          <a:lstStyle/>
          <a:p>
            <a:pPr>
              <a:lnSpc>
                <a:spcPct val="90000"/>
              </a:lnSpc>
            </a:pPr>
            <a:r>
              <a:rPr lang="en-US" sz="2400" dirty="0"/>
              <a:t>Combine Motivational Interviewing with Pain Education and Exercise?</a:t>
            </a:r>
          </a:p>
        </p:txBody>
      </p:sp>
      <p:sp>
        <p:nvSpPr>
          <p:cNvPr id="3" name="Content Placeholder 2">
            <a:extLst>
              <a:ext uri="{FF2B5EF4-FFF2-40B4-BE49-F238E27FC236}">
                <a16:creationId xmlns:a16="http://schemas.microsoft.com/office/drawing/2014/main" id="{E0F5EA84-B0F1-5C33-28E5-B8E0725BB48D}"/>
              </a:ext>
            </a:extLst>
          </p:cNvPr>
          <p:cNvSpPr>
            <a:spLocks noGrp="1"/>
          </p:cNvSpPr>
          <p:nvPr>
            <p:ph sz="half" idx="2"/>
          </p:nvPr>
        </p:nvSpPr>
        <p:spPr>
          <a:xfrm>
            <a:off x="457200" y="1631950"/>
            <a:ext cx="4040188" cy="2962275"/>
          </a:xfrm>
        </p:spPr>
        <p:txBody>
          <a:bodyPr>
            <a:normAutofit/>
          </a:bodyPr>
          <a:lstStyle/>
          <a:p>
            <a:r>
              <a:rPr lang="en-US" dirty="0"/>
              <a:t>Patient leads, you guide</a:t>
            </a:r>
          </a:p>
          <a:p>
            <a:r>
              <a:rPr lang="en-US" dirty="0"/>
              <a:t>Listen first mentality</a:t>
            </a:r>
          </a:p>
          <a:p>
            <a:r>
              <a:rPr lang="en-US" dirty="0"/>
              <a:t>Restate or clarify</a:t>
            </a:r>
          </a:p>
          <a:p>
            <a:r>
              <a:rPr lang="en-US" dirty="0"/>
              <a:t>Ultimately have your patient tell you how they will get better- then guide them </a:t>
            </a:r>
          </a:p>
          <a:p>
            <a:pPr marL="0" indent="0">
              <a:buNone/>
            </a:pPr>
            <a:endParaRPr lang="en-US" dirty="0"/>
          </a:p>
        </p:txBody>
      </p:sp>
      <p:pic>
        <p:nvPicPr>
          <p:cNvPr id="5" name="Picture 4" descr="A person lying on the floor&#10;&#10;Description automatically generated">
            <a:extLst>
              <a:ext uri="{FF2B5EF4-FFF2-40B4-BE49-F238E27FC236}">
                <a16:creationId xmlns:a16="http://schemas.microsoft.com/office/drawing/2014/main" id="{2BD45365-F346-DC89-B037-48B5FDF40DFE}"/>
              </a:ext>
            </a:extLst>
          </p:cNvPr>
          <p:cNvPicPr>
            <a:picLocks noChangeAspect="1"/>
          </p:cNvPicPr>
          <p:nvPr/>
        </p:nvPicPr>
        <p:blipFill>
          <a:blip r:embed="rId3">
            <a:extLst>
              <a:ext uri="{28A0092B-C50C-407E-A947-70E740481C1C}">
                <a14:useLocalDpi xmlns:a14="http://schemas.microsoft.com/office/drawing/2010/main" val="0"/>
              </a:ext>
            </a:extLst>
          </a:blip>
          <a:srcRect l="3968" r="4960" b="3"/>
          <a:stretch/>
        </p:blipFill>
        <p:spPr>
          <a:xfrm>
            <a:off x="4645025" y="1631950"/>
            <a:ext cx="4041775" cy="2962275"/>
          </a:xfrm>
          <a:prstGeom prst="rect">
            <a:avLst/>
          </a:prstGeom>
          <a:noFill/>
        </p:spPr>
      </p:pic>
    </p:spTree>
    <p:extLst>
      <p:ext uri="{BB962C8B-B14F-4D97-AF65-F5344CB8AC3E}">
        <p14:creationId xmlns:p14="http://schemas.microsoft.com/office/powerpoint/2010/main" val="3439857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53CE-9BAF-93EB-8C63-189E22A68D0E}"/>
              </a:ext>
            </a:extLst>
          </p:cNvPr>
          <p:cNvSpPr>
            <a:spLocks noGrp="1"/>
          </p:cNvSpPr>
          <p:nvPr>
            <p:ph type="title"/>
          </p:nvPr>
        </p:nvSpPr>
        <p:spPr/>
        <p:txBody>
          <a:bodyPr>
            <a:normAutofit fontScale="90000"/>
          </a:bodyPr>
          <a:lstStyle/>
          <a:p>
            <a:r>
              <a:rPr lang="en-US" dirty="0"/>
              <a:t>Facet 2: Pain Neuroscience Education</a:t>
            </a:r>
          </a:p>
        </p:txBody>
      </p:sp>
      <p:sp>
        <p:nvSpPr>
          <p:cNvPr id="3" name="Content Placeholder 2">
            <a:extLst>
              <a:ext uri="{FF2B5EF4-FFF2-40B4-BE49-F238E27FC236}">
                <a16:creationId xmlns:a16="http://schemas.microsoft.com/office/drawing/2014/main" id="{9EB9FE82-39A3-325F-404A-1DEA21F1A927}"/>
              </a:ext>
            </a:extLst>
          </p:cNvPr>
          <p:cNvSpPr>
            <a:spLocks noGrp="1"/>
          </p:cNvSpPr>
          <p:nvPr>
            <p:ph idx="1"/>
          </p:nvPr>
        </p:nvSpPr>
        <p:spPr/>
        <p:txBody>
          <a:bodyPr>
            <a:normAutofit fontScale="92500" lnSpcReduction="20000"/>
          </a:bodyPr>
          <a:lstStyle/>
          <a:p>
            <a:r>
              <a:rPr lang="en-US" dirty="0"/>
              <a:t>“Teaching patients with chronic musculoskeletal pain more about pain from a biological and physiological perspective”</a:t>
            </a:r>
          </a:p>
          <a:p>
            <a:r>
              <a:rPr lang="en-US" dirty="0"/>
              <a:t>Teaching this has a “positive effect on pain, function, physical movement, and pain </a:t>
            </a:r>
            <a:r>
              <a:rPr lang="en-US" dirty="0" err="1"/>
              <a:t>catastrophization</a:t>
            </a:r>
            <a:r>
              <a:rPr lang="en-US" dirty="0"/>
              <a:t>”</a:t>
            </a:r>
          </a:p>
          <a:p>
            <a:pPr marL="0" indent="0">
              <a:buNone/>
            </a:pPr>
            <a:endParaRPr lang="en-US" dirty="0"/>
          </a:p>
          <a:p>
            <a:pPr marL="0" indent="0">
              <a:buNone/>
            </a:pPr>
            <a:r>
              <a:rPr lang="en-US" sz="1100" dirty="0"/>
              <a:t>Adriaan Louw &amp; Veronica </a:t>
            </a:r>
            <a:r>
              <a:rPr lang="en-US" sz="1100" dirty="0" err="1"/>
              <a:t>Riera</a:t>
            </a:r>
            <a:r>
              <a:rPr lang="en-US" sz="1100" dirty="0"/>
              <a:t>-Gilley. (2024) Pain Neuroscience Education: Teaching People About Pain. Journal of Pain &amp; Palliative Care Pharmacotherapy 38:3, pages 292-301.</a:t>
            </a:r>
          </a:p>
        </p:txBody>
      </p:sp>
    </p:spTree>
    <p:extLst>
      <p:ext uri="{BB962C8B-B14F-4D97-AF65-F5344CB8AC3E}">
        <p14:creationId xmlns:p14="http://schemas.microsoft.com/office/powerpoint/2010/main" val="522567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EE7A-8F7B-93AC-5BE7-8B9D3092B14E}"/>
              </a:ext>
            </a:extLst>
          </p:cNvPr>
          <p:cNvSpPr>
            <a:spLocks noGrp="1"/>
          </p:cNvSpPr>
          <p:nvPr>
            <p:ph type="title"/>
          </p:nvPr>
        </p:nvSpPr>
        <p:spPr/>
        <p:txBody>
          <a:bodyPr/>
          <a:lstStyle/>
          <a:p>
            <a:r>
              <a:rPr lang="en-US" dirty="0"/>
              <a:t>How do we deliver PNE?</a:t>
            </a:r>
          </a:p>
        </p:txBody>
      </p:sp>
      <p:sp>
        <p:nvSpPr>
          <p:cNvPr id="3" name="Content Placeholder 2">
            <a:extLst>
              <a:ext uri="{FF2B5EF4-FFF2-40B4-BE49-F238E27FC236}">
                <a16:creationId xmlns:a16="http://schemas.microsoft.com/office/drawing/2014/main" id="{4B72A3A0-08D4-8D98-4060-6B44A9ECEC20}"/>
              </a:ext>
            </a:extLst>
          </p:cNvPr>
          <p:cNvSpPr>
            <a:spLocks noGrp="1"/>
          </p:cNvSpPr>
          <p:nvPr>
            <p:ph idx="1"/>
          </p:nvPr>
        </p:nvSpPr>
        <p:spPr/>
        <p:txBody>
          <a:bodyPr>
            <a:normAutofit fontScale="85000" lnSpcReduction="20000"/>
          </a:bodyPr>
          <a:lstStyle/>
          <a:p>
            <a:r>
              <a:rPr lang="en-US" dirty="0"/>
              <a:t>Use stories</a:t>
            </a:r>
          </a:p>
          <a:p>
            <a:r>
              <a:rPr lang="en-US" dirty="0"/>
              <a:t>Use flashcards</a:t>
            </a:r>
          </a:p>
          <a:p>
            <a:r>
              <a:rPr lang="en-US" dirty="0"/>
              <a:t>Use relatable analogies that make sense</a:t>
            </a:r>
          </a:p>
          <a:p>
            <a:r>
              <a:rPr lang="en-US" dirty="0"/>
              <a:t>Can Best delivered verbally one on one</a:t>
            </a:r>
          </a:p>
          <a:p>
            <a:r>
              <a:rPr lang="en-US" dirty="0"/>
              <a:t>Roughly 30 minute sessions</a:t>
            </a:r>
          </a:p>
          <a:p>
            <a:r>
              <a:rPr lang="en-US" dirty="0"/>
              <a:t>Sensitive nervous system = sensitive alarm system via Adrienne Loew</a:t>
            </a:r>
          </a:p>
          <a:p>
            <a:r>
              <a:rPr lang="en-US" sz="1300" dirty="0"/>
              <a:t>Louw A, </a:t>
            </a:r>
            <a:r>
              <a:rPr lang="en-US" sz="1300" dirty="0" err="1"/>
              <a:t>DienerI</a:t>
            </a:r>
            <a:r>
              <a:rPr lang="en-US" sz="1300" dirty="0"/>
              <a:t>, Butler DS, </a:t>
            </a:r>
            <a:r>
              <a:rPr lang="en-US" sz="1300" dirty="0" err="1"/>
              <a:t>PuenteduraEJ</a:t>
            </a:r>
            <a:r>
              <a:rPr lang="en-US" sz="1300" dirty="0"/>
              <a:t>. The effect of neuroscience education on pain, disability, anxiety, and stress in chronic musculoskeletal pain. Archives of physical medicine and rehabilitation. Dec 2011;92(12):2041-2056.</a:t>
            </a:r>
          </a:p>
          <a:p>
            <a:endParaRPr lang="en-US" dirty="0"/>
          </a:p>
        </p:txBody>
      </p:sp>
      <p:pic>
        <p:nvPicPr>
          <p:cNvPr id="4" name="Picture 3">
            <a:extLst>
              <a:ext uri="{FF2B5EF4-FFF2-40B4-BE49-F238E27FC236}">
                <a16:creationId xmlns:a16="http://schemas.microsoft.com/office/drawing/2014/main" id="{7E0E17BB-561C-A0EC-1958-8AE670AE54D8}"/>
              </a:ext>
            </a:extLst>
          </p:cNvPr>
          <p:cNvPicPr>
            <a:picLocks noChangeAspect="1"/>
          </p:cNvPicPr>
          <p:nvPr/>
        </p:nvPicPr>
        <p:blipFill>
          <a:blip r:embed="rId2"/>
          <a:stretch>
            <a:fillRect/>
          </a:stretch>
        </p:blipFill>
        <p:spPr>
          <a:xfrm>
            <a:off x="5943600" y="1045619"/>
            <a:ext cx="2895600" cy="1070769"/>
          </a:xfrm>
          <a:prstGeom prst="rect">
            <a:avLst/>
          </a:prstGeom>
        </p:spPr>
      </p:pic>
      <p:sp>
        <p:nvSpPr>
          <p:cNvPr id="5" name="TextBox 4">
            <a:extLst>
              <a:ext uri="{FF2B5EF4-FFF2-40B4-BE49-F238E27FC236}">
                <a16:creationId xmlns:a16="http://schemas.microsoft.com/office/drawing/2014/main" id="{90BFE8E3-7EEE-A445-C1CB-EBEA6B031A92}"/>
              </a:ext>
            </a:extLst>
          </p:cNvPr>
          <p:cNvSpPr txBox="1"/>
          <p:nvPr/>
        </p:nvSpPr>
        <p:spPr>
          <a:xfrm>
            <a:off x="7315200" y="2266950"/>
            <a:ext cx="1905000" cy="861774"/>
          </a:xfrm>
          <a:prstGeom prst="rect">
            <a:avLst/>
          </a:prstGeom>
          <a:noFill/>
        </p:spPr>
        <p:txBody>
          <a:bodyPr wrap="square" rtlCol="0">
            <a:spAutoFit/>
          </a:bodyPr>
          <a:lstStyle/>
          <a:p>
            <a:r>
              <a:rPr lang="en-US" sz="800" dirty="0"/>
              <a:t>Louw A, </a:t>
            </a:r>
            <a:r>
              <a:rPr lang="en-US" sz="800" dirty="0" err="1"/>
              <a:t>Puentedura</a:t>
            </a:r>
            <a:r>
              <a:rPr lang="en-US" sz="800" dirty="0"/>
              <a:t> E, Schmidt S, </a:t>
            </a:r>
            <a:r>
              <a:rPr lang="en-US" sz="800" dirty="0" err="1"/>
              <a:t>Zimney</a:t>
            </a:r>
            <a:r>
              <a:rPr lang="en-US" sz="800" dirty="0"/>
              <a:t> K. In: Pain Neuroscience Education Teaching People about Pain. 2nd ed. Minneapolis: Orthopedic </a:t>
            </a:r>
            <a:r>
              <a:rPr lang="en-US" sz="800" dirty="0" err="1"/>
              <a:t>Physica</a:t>
            </a:r>
            <a:r>
              <a:rPr lang="en-US" sz="800" dirty="0"/>
              <a:t> Therapy Products; 2018:429</a:t>
            </a:r>
            <a:r>
              <a:rPr lang="en-US" dirty="0"/>
              <a:t>.</a:t>
            </a:r>
          </a:p>
        </p:txBody>
      </p:sp>
    </p:spTree>
    <p:extLst>
      <p:ext uri="{BB962C8B-B14F-4D97-AF65-F5344CB8AC3E}">
        <p14:creationId xmlns:p14="http://schemas.microsoft.com/office/powerpoint/2010/main" val="4074277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C985-15BB-C137-8F3C-FC2D4F4D909A}"/>
              </a:ext>
            </a:extLst>
          </p:cNvPr>
          <p:cNvSpPr>
            <a:spLocks noGrp="1"/>
          </p:cNvSpPr>
          <p:nvPr>
            <p:ph type="title"/>
          </p:nvPr>
        </p:nvSpPr>
        <p:spPr/>
        <p:txBody>
          <a:bodyPr/>
          <a:lstStyle/>
          <a:p>
            <a:r>
              <a:rPr lang="en-US" dirty="0"/>
              <a:t>Brain Changes </a:t>
            </a:r>
          </a:p>
        </p:txBody>
      </p:sp>
      <p:sp>
        <p:nvSpPr>
          <p:cNvPr id="3" name="Content Placeholder 2">
            <a:extLst>
              <a:ext uri="{FF2B5EF4-FFF2-40B4-BE49-F238E27FC236}">
                <a16:creationId xmlns:a16="http://schemas.microsoft.com/office/drawing/2014/main" id="{DDB5FA49-DFC6-E774-949A-EF65642F5006}"/>
              </a:ext>
            </a:extLst>
          </p:cNvPr>
          <p:cNvSpPr>
            <a:spLocks noGrp="1"/>
          </p:cNvSpPr>
          <p:nvPr>
            <p:ph idx="1"/>
          </p:nvPr>
        </p:nvSpPr>
        <p:spPr/>
        <p:txBody>
          <a:bodyPr>
            <a:normAutofit fontScale="92500" lnSpcReduction="10000"/>
          </a:bodyPr>
          <a:lstStyle/>
          <a:p>
            <a:r>
              <a:rPr lang="en-US" b="1" dirty="0"/>
              <a:t>Reduction of pain sensation allows the brain to better process motor signals, so the effect of PNE can be seen in the ability to perform movements. </a:t>
            </a:r>
          </a:p>
          <a:p>
            <a:r>
              <a:rPr lang="en-US" dirty="0"/>
              <a:t>After the PNE + exercise treatment= Changes in the motor area after PNE- improved </a:t>
            </a:r>
            <a:r>
              <a:rPr lang="en-US" dirty="0" err="1"/>
              <a:t>prefontal</a:t>
            </a:r>
            <a:r>
              <a:rPr lang="en-US" dirty="0"/>
              <a:t> cortex activation. </a:t>
            </a:r>
          </a:p>
          <a:p>
            <a:pPr marL="0" indent="0">
              <a:buNone/>
            </a:pPr>
            <a:r>
              <a:rPr lang="en-US" sz="1000" dirty="0"/>
              <a:t>Corbo, Daniele. "Pain Neuroscience Education and Neuroimaging—A Narrative Review." Brain Sciences 14.9 (2024): 947.</a:t>
            </a:r>
          </a:p>
        </p:txBody>
      </p:sp>
    </p:spTree>
    <p:extLst>
      <p:ext uri="{BB962C8B-B14F-4D97-AF65-F5344CB8AC3E}">
        <p14:creationId xmlns:p14="http://schemas.microsoft.com/office/powerpoint/2010/main" val="2434724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63A6-7C35-A115-ACE3-F15E6218B5FA}"/>
              </a:ext>
            </a:extLst>
          </p:cNvPr>
          <p:cNvSpPr>
            <a:spLocks noGrp="1"/>
          </p:cNvSpPr>
          <p:nvPr>
            <p:ph type="title"/>
          </p:nvPr>
        </p:nvSpPr>
        <p:spPr/>
        <p:txBody>
          <a:bodyPr/>
          <a:lstStyle/>
          <a:p>
            <a:r>
              <a:rPr lang="en-US" dirty="0"/>
              <a:t>This all sounds good…</a:t>
            </a:r>
          </a:p>
        </p:txBody>
      </p:sp>
      <p:sp>
        <p:nvSpPr>
          <p:cNvPr id="3" name="Content Placeholder 2">
            <a:extLst>
              <a:ext uri="{FF2B5EF4-FFF2-40B4-BE49-F238E27FC236}">
                <a16:creationId xmlns:a16="http://schemas.microsoft.com/office/drawing/2014/main" id="{69F7E1A2-D2D6-4B38-0BBA-384F99FD51F3}"/>
              </a:ext>
            </a:extLst>
          </p:cNvPr>
          <p:cNvSpPr>
            <a:spLocks noGrp="1"/>
          </p:cNvSpPr>
          <p:nvPr>
            <p:ph idx="1"/>
          </p:nvPr>
        </p:nvSpPr>
        <p:spPr/>
        <p:txBody>
          <a:bodyPr>
            <a:normAutofit/>
          </a:bodyPr>
          <a:lstStyle/>
          <a:p>
            <a:r>
              <a:rPr lang="en-US" dirty="0"/>
              <a:t>Clinical Practice Guidelines suggests that PNE alone is not enough (George et al 2021) </a:t>
            </a:r>
          </a:p>
          <a:p>
            <a:r>
              <a:rPr lang="en-US" dirty="0"/>
              <a:t>Talking about pain can lead to biomedical focus, fuel anxiety, </a:t>
            </a:r>
            <a:r>
              <a:rPr lang="en-US" dirty="0" err="1"/>
              <a:t>kinesiophobia</a:t>
            </a:r>
            <a:r>
              <a:rPr lang="en-US" dirty="0"/>
              <a:t> </a:t>
            </a:r>
          </a:p>
          <a:p>
            <a:r>
              <a:rPr lang="en-US" dirty="0"/>
              <a:t>Guided Self Efficacy based Exercise with PNE that is collaborative</a:t>
            </a:r>
            <a:r>
              <a:rPr lang="en-US" dirty="0">
                <a:sym typeface="Wingdings" panose="05000000000000000000" pitchFamily="2" charset="2"/>
              </a:rPr>
              <a:t></a:t>
            </a:r>
            <a:r>
              <a:rPr lang="en-US" dirty="0"/>
              <a:t> </a:t>
            </a:r>
          </a:p>
        </p:txBody>
      </p:sp>
      <p:pic>
        <p:nvPicPr>
          <p:cNvPr id="4" name="Picture 3">
            <a:extLst>
              <a:ext uri="{FF2B5EF4-FFF2-40B4-BE49-F238E27FC236}">
                <a16:creationId xmlns:a16="http://schemas.microsoft.com/office/drawing/2014/main" id="{C2129678-0A56-B5C6-D8CE-104A84FA38EF}"/>
              </a:ext>
            </a:extLst>
          </p:cNvPr>
          <p:cNvPicPr>
            <a:picLocks noChangeAspect="1"/>
          </p:cNvPicPr>
          <p:nvPr/>
        </p:nvPicPr>
        <p:blipFill>
          <a:blip r:embed="rId2"/>
          <a:stretch>
            <a:fillRect/>
          </a:stretch>
        </p:blipFill>
        <p:spPr>
          <a:xfrm>
            <a:off x="4343400" y="3714750"/>
            <a:ext cx="1298587" cy="1298587"/>
          </a:xfrm>
          <a:prstGeom prst="rect">
            <a:avLst/>
          </a:prstGeom>
        </p:spPr>
      </p:pic>
    </p:spTree>
    <p:extLst>
      <p:ext uri="{BB962C8B-B14F-4D97-AF65-F5344CB8AC3E}">
        <p14:creationId xmlns:p14="http://schemas.microsoft.com/office/powerpoint/2010/main" val="411470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2AC9-3905-B476-6445-BA206CE940F4}"/>
              </a:ext>
            </a:extLst>
          </p:cNvPr>
          <p:cNvSpPr>
            <a:spLocks noGrp="1"/>
          </p:cNvSpPr>
          <p:nvPr>
            <p:ph type="title"/>
          </p:nvPr>
        </p:nvSpPr>
        <p:spPr/>
        <p:txBody>
          <a:bodyPr>
            <a:normAutofit/>
          </a:bodyPr>
          <a:lstStyle/>
          <a:p>
            <a:r>
              <a:rPr lang="en-US" sz="3200" dirty="0"/>
              <a:t>Facet 3: Exercises that build Pain Self Efficacy?</a:t>
            </a:r>
          </a:p>
        </p:txBody>
      </p:sp>
      <p:sp>
        <p:nvSpPr>
          <p:cNvPr id="3" name="Content Placeholder 2">
            <a:extLst>
              <a:ext uri="{FF2B5EF4-FFF2-40B4-BE49-F238E27FC236}">
                <a16:creationId xmlns:a16="http://schemas.microsoft.com/office/drawing/2014/main" id="{1864CA4E-0688-A4D1-3147-314596D5421B}"/>
              </a:ext>
            </a:extLst>
          </p:cNvPr>
          <p:cNvSpPr>
            <a:spLocks noGrp="1"/>
          </p:cNvSpPr>
          <p:nvPr>
            <p:ph idx="1"/>
          </p:nvPr>
        </p:nvSpPr>
        <p:spPr/>
        <p:txBody>
          <a:bodyPr/>
          <a:lstStyle/>
          <a:p>
            <a:r>
              <a:rPr lang="en-US" dirty="0"/>
              <a:t>McKenzie</a:t>
            </a:r>
          </a:p>
          <a:p>
            <a:r>
              <a:rPr lang="en-US" dirty="0"/>
              <a:t>Mulligan</a:t>
            </a:r>
          </a:p>
          <a:p>
            <a:r>
              <a:rPr lang="en-US" dirty="0"/>
              <a:t>Stabilization</a:t>
            </a:r>
          </a:p>
          <a:p>
            <a:pPr marL="0" indent="0">
              <a:buNone/>
            </a:pPr>
            <a:endParaRPr lang="en-US" dirty="0"/>
          </a:p>
        </p:txBody>
      </p:sp>
      <p:sp>
        <p:nvSpPr>
          <p:cNvPr id="5" name="TextBox 4">
            <a:extLst>
              <a:ext uri="{FF2B5EF4-FFF2-40B4-BE49-F238E27FC236}">
                <a16:creationId xmlns:a16="http://schemas.microsoft.com/office/drawing/2014/main" id="{FA97E4DF-EB86-3581-96DA-80837AF4C4CA}"/>
              </a:ext>
            </a:extLst>
          </p:cNvPr>
          <p:cNvSpPr txBox="1"/>
          <p:nvPr/>
        </p:nvSpPr>
        <p:spPr>
          <a:xfrm>
            <a:off x="3962400" y="1600021"/>
            <a:ext cx="4800600" cy="1200329"/>
          </a:xfrm>
          <a:prstGeom prst="rect">
            <a:avLst/>
          </a:prstGeom>
          <a:noFill/>
        </p:spPr>
        <p:txBody>
          <a:bodyPr wrap="square" rtlCol="0">
            <a:spAutoFit/>
          </a:bodyPr>
          <a:lstStyle/>
          <a:p>
            <a:r>
              <a:rPr lang="en-US" dirty="0"/>
              <a:t>Combine with Facets 1 and 2:</a:t>
            </a:r>
          </a:p>
          <a:p>
            <a:r>
              <a:rPr lang="en-US" dirty="0"/>
              <a:t>-Use Motivational Interviewing throughout POC to bolster self management/efficacy  </a:t>
            </a:r>
          </a:p>
          <a:p>
            <a:r>
              <a:rPr lang="en-US" dirty="0"/>
              <a:t>-Use PNE throughout POC</a:t>
            </a:r>
          </a:p>
        </p:txBody>
      </p:sp>
      <p:pic>
        <p:nvPicPr>
          <p:cNvPr id="6" name="Picture 5" descr="A row of traffic lights&#10;&#10;Description automatically generated">
            <a:extLst>
              <a:ext uri="{FF2B5EF4-FFF2-40B4-BE49-F238E27FC236}">
                <a16:creationId xmlns:a16="http://schemas.microsoft.com/office/drawing/2014/main" id="{0EBABABF-DE9E-F119-B1D6-5757AB00A707}"/>
              </a:ext>
            </a:extLst>
          </p:cNvPr>
          <p:cNvPicPr>
            <a:picLocks noChangeAspect="1"/>
          </p:cNvPicPr>
          <p:nvPr/>
        </p:nvPicPr>
        <p:blipFill rotWithShape="1">
          <a:blip r:embed="rId2">
            <a:extLst>
              <a:ext uri="{28A0092B-C50C-407E-A947-70E740481C1C}">
                <a14:useLocalDpi xmlns:a14="http://schemas.microsoft.com/office/drawing/2010/main" val="0"/>
              </a:ext>
            </a:extLst>
          </a:blip>
          <a:srcRect b="9758"/>
          <a:stretch/>
        </p:blipFill>
        <p:spPr>
          <a:xfrm>
            <a:off x="4343400" y="2800350"/>
            <a:ext cx="2409825" cy="1793875"/>
          </a:xfrm>
          <a:prstGeom prst="rect">
            <a:avLst/>
          </a:prstGeom>
        </p:spPr>
      </p:pic>
    </p:spTree>
    <p:extLst>
      <p:ext uri="{BB962C8B-B14F-4D97-AF65-F5344CB8AC3E}">
        <p14:creationId xmlns:p14="http://schemas.microsoft.com/office/powerpoint/2010/main" val="2255179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ok cover of a person&#10;&#10;Description automatically generated">
            <a:extLst>
              <a:ext uri="{FF2B5EF4-FFF2-40B4-BE49-F238E27FC236}">
                <a16:creationId xmlns:a16="http://schemas.microsoft.com/office/drawing/2014/main" id="{2BD33A99-0A7A-B7CA-2777-E80B4CA59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140302"/>
            <a:ext cx="2438401" cy="1616847"/>
          </a:xfrm>
          <a:prstGeom prst="rect">
            <a:avLst/>
          </a:prstGeom>
        </p:spPr>
      </p:pic>
      <p:pic>
        <p:nvPicPr>
          <p:cNvPr id="8" name="Picture 7">
            <a:extLst>
              <a:ext uri="{FF2B5EF4-FFF2-40B4-BE49-F238E27FC236}">
                <a16:creationId xmlns:a16="http://schemas.microsoft.com/office/drawing/2014/main" id="{4BEABD7F-D124-A012-5859-FB9DC6A3C18B}"/>
              </a:ext>
            </a:extLst>
          </p:cNvPr>
          <p:cNvPicPr>
            <a:picLocks noChangeAspect="1"/>
          </p:cNvPicPr>
          <p:nvPr/>
        </p:nvPicPr>
        <p:blipFill rotWithShape="1">
          <a:blip r:embed="rId4"/>
          <a:srcRect t="50000" r="6296" b="23333"/>
          <a:stretch/>
        </p:blipFill>
        <p:spPr>
          <a:xfrm>
            <a:off x="3352800" y="3739447"/>
            <a:ext cx="5791200" cy="1194503"/>
          </a:xfrm>
          <a:prstGeom prst="rect">
            <a:avLst/>
          </a:prstGeom>
        </p:spPr>
      </p:pic>
      <p:sp>
        <p:nvSpPr>
          <p:cNvPr id="2" name="Title 1">
            <a:extLst>
              <a:ext uri="{FF2B5EF4-FFF2-40B4-BE49-F238E27FC236}">
                <a16:creationId xmlns:a16="http://schemas.microsoft.com/office/drawing/2014/main" id="{DD368082-6312-41C6-D873-BA09B106A4D3}"/>
              </a:ext>
            </a:extLst>
          </p:cNvPr>
          <p:cNvSpPr>
            <a:spLocks noGrp="1"/>
          </p:cNvSpPr>
          <p:nvPr>
            <p:ph type="title"/>
          </p:nvPr>
        </p:nvSpPr>
        <p:spPr/>
        <p:txBody>
          <a:bodyPr>
            <a:noAutofit/>
          </a:bodyPr>
          <a:lstStyle/>
          <a:p>
            <a:r>
              <a:rPr lang="en-US" sz="4000" dirty="0"/>
              <a:t>McKenzie to Build Self Efficacy  </a:t>
            </a:r>
          </a:p>
        </p:txBody>
      </p:sp>
      <p:sp>
        <p:nvSpPr>
          <p:cNvPr id="3" name="Content Placeholder 2">
            <a:extLst>
              <a:ext uri="{FF2B5EF4-FFF2-40B4-BE49-F238E27FC236}">
                <a16:creationId xmlns:a16="http://schemas.microsoft.com/office/drawing/2014/main" id="{C61660DC-C77A-3667-7220-35498927AFB3}"/>
              </a:ext>
            </a:extLst>
          </p:cNvPr>
          <p:cNvSpPr>
            <a:spLocks noGrp="1"/>
          </p:cNvSpPr>
          <p:nvPr>
            <p:ph idx="1"/>
          </p:nvPr>
        </p:nvSpPr>
        <p:spPr/>
        <p:txBody>
          <a:bodyPr>
            <a:normAutofit/>
          </a:bodyPr>
          <a:lstStyle/>
          <a:p>
            <a:pPr marL="0" indent="0">
              <a:buNone/>
            </a:pPr>
            <a:r>
              <a:rPr lang="en-US" sz="2000" dirty="0"/>
              <a:t> </a:t>
            </a:r>
          </a:p>
          <a:p>
            <a:r>
              <a:rPr lang="en-US" sz="2000" dirty="0"/>
              <a:t>McKenzie-based patient education empowers patients to attain active self-management strategies and problem-solving techniques to self-control symptoms; all components of self-efficacy.</a:t>
            </a:r>
          </a:p>
        </p:txBody>
      </p:sp>
      <p:pic>
        <p:nvPicPr>
          <p:cNvPr id="6" name="Picture 5">
            <a:extLst>
              <a:ext uri="{FF2B5EF4-FFF2-40B4-BE49-F238E27FC236}">
                <a16:creationId xmlns:a16="http://schemas.microsoft.com/office/drawing/2014/main" id="{0B5C7373-4725-00A3-7B20-499040032685}"/>
              </a:ext>
            </a:extLst>
          </p:cNvPr>
          <p:cNvPicPr>
            <a:picLocks noChangeAspect="1"/>
          </p:cNvPicPr>
          <p:nvPr/>
        </p:nvPicPr>
        <p:blipFill rotWithShape="1">
          <a:blip r:embed="rId5"/>
          <a:srcRect t="49003" b="34020"/>
          <a:stretch/>
        </p:blipFill>
        <p:spPr>
          <a:xfrm>
            <a:off x="228600" y="2740025"/>
            <a:ext cx="7715250" cy="838200"/>
          </a:xfrm>
          <a:prstGeom prst="rect">
            <a:avLst/>
          </a:prstGeom>
        </p:spPr>
      </p:pic>
      <p:sp>
        <p:nvSpPr>
          <p:cNvPr id="5" name="TextBox 4">
            <a:extLst>
              <a:ext uri="{FF2B5EF4-FFF2-40B4-BE49-F238E27FC236}">
                <a16:creationId xmlns:a16="http://schemas.microsoft.com/office/drawing/2014/main" id="{9415709E-27AF-44DF-C34B-C2CB49FDD6B6}"/>
              </a:ext>
            </a:extLst>
          </p:cNvPr>
          <p:cNvSpPr txBox="1"/>
          <p:nvPr/>
        </p:nvSpPr>
        <p:spPr>
          <a:xfrm>
            <a:off x="0" y="3609022"/>
            <a:ext cx="3962400" cy="1477328"/>
          </a:xfrm>
          <a:prstGeom prst="rect">
            <a:avLst/>
          </a:prstGeom>
          <a:noFill/>
        </p:spPr>
        <p:txBody>
          <a:bodyPr wrap="square" rtlCol="0">
            <a:spAutoFit/>
          </a:bodyPr>
          <a:lstStyle/>
          <a:p>
            <a:r>
              <a:rPr lang="en-US" u="sng" dirty="0"/>
              <a:t>Guided Interview: </a:t>
            </a:r>
          </a:p>
          <a:p>
            <a:r>
              <a:rPr lang="en-US" dirty="0"/>
              <a:t>“Tell me what movement you think helps your pain?  </a:t>
            </a:r>
          </a:p>
          <a:p>
            <a:r>
              <a:rPr lang="en-US" dirty="0"/>
              <a:t>“Would it reasonable to avoid the movement that makes you worse?”</a:t>
            </a:r>
          </a:p>
        </p:txBody>
      </p:sp>
      <p:pic>
        <p:nvPicPr>
          <p:cNvPr id="4" name="Picture 3">
            <a:extLst>
              <a:ext uri="{FF2B5EF4-FFF2-40B4-BE49-F238E27FC236}">
                <a16:creationId xmlns:a16="http://schemas.microsoft.com/office/drawing/2014/main" id="{DDA8A3D8-F1B1-895A-C460-B47E3732457A}"/>
              </a:ext>
            </a:extLst>
          </p:cNvPr>
          <p:cNvPicPr>
            <a:picLocks noChangeAspect="1"/>
          </p:cNvPicPr>
          <p:nvPr/>
        </p:nvPicPr>
        <p:blipFill>
          <a:blip r:embed="rId6"/>
          <a:stretch>
            <a:fillRect/>
          </a:stretch>
        </p:blipFill>
        <p:spPr>
          <a:xfrm>
            <a:off x="7830598" y="641407"/>
            <a:ext cx="1306095" cy="975438"/>
          </a:xfrm>
          <a:prstGeom prst="rect">
            <a:avLst/>
          </a:prstGeom>
        </p:spPr>
      </p:pic>
    </p:spTree>
    <p:extLst>
      <p:ext uri="{BB962C8B-B14F-4D97-AF65-F5344CB8AC3E}">
        <p14:creationId xmlns:p14="http://schemas.microsoft.com/office/powerpoint/2010/main" val="764951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elt over her head&#10;&#10;Description automatically generated">
            <a:extLst>
              <a:ext uri="{FF2B5EF4-FFF2-40B4-BE49-F238E27FC236}">
                <a16:creationId xmlns:a16="http://schemas.microsoft.com/office/drawing/2014/main" id="{219F0125-49F6-69AA-D669-81B181B02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331" y="3336273"/>
            <a:ext cx="2895600" cy="1628775"/>
          </a:xfrm>
          <a:prstGeom prst="rect">
            <a:avLst/>
          </a:prstGeom>
        </p:spPr>
      </p:pic>
      <p:sp>
        <p:nvSpPr>
          <p:cNvPr id="2" name="Title 1">
            <a:extLst>
              <a:ext uri="{FF2B5EF4-FFF2-40B4-BE49-F238E27FC236}">
                <a16:creationId xmlns:a16="http://schemas.microsoft.com/office/drawing/2014/main" id="{E02FDC44-FF64-87F3-E2D0-1D9569DA1303}"/>
              </a:ext>
            </a:extLst>
          </p:cNvPr>
          <p:cNvSpPr>
            <a:spLocks noGrp="1"/>
          </p:cNvSpPr>
          <p:nvPr>
            <p:ph type="title"/>
          </p:nvPr>
        </p:nvSpPr>
        <p:spPr/>
        <p:txBody>
          <a:bodyPr/>
          <a:lstStyle/>
          <a:p>
            <a:r>
              <a:rPr lang="en-US" dirty="0"/>
              <a:t>Mulligan and </a:t>
            </a:r>
            <a:r>
              <a:rPr lang="en-US" dirty="0" err="1"/>
              <a:t>Kinesiophobia</a:t>
            </a:r>
            <a:endParaRPr lang="en-US" dirty="0"/>
          </a:p>
        </p:txBody>
      </p:sp>
      <p:sp>
        <p:nvSpPr>
          <p:cNvPr id="3" name="Content Placeholder 2">
            <a:extLst>
              <a:ext uri="{FF2B5EF4-FFF2-40B4-BE49-F238E27FC236}">
                <a16:creationId xmlns:a16="http://schemas.microsoft.com/office/drawing/2014/main" id="{8D9DC3DB-BA05-62C8-AC25-877270680E8C}"/>
              </a:ext>
            </a:extLst>
          </p:cNvPr>
          <p:cNvSpPr>
            <a:spLocks noGrp="1"/>
          </p:cNvSpPr>
          <p:nvPr>
            <p:ph idx="1"/>
          </p:nvPr>
        </p:nvSpPr>
        <p:spPr>
          <a:xfrm>
            <a:off x="457200" y="1123950"/>
            <a:ext cx="8229600" cy="3394075"/>
          </a:xfrm>
        </p:spPr>
        <p:txBody>
          <a:bodyPr>
            <a:normAutofit/>
          </a:bodyPr>
          <a:lstStyle/>
          <a:p>
            <a:r>
              <a:rPr lang="en-US" sz="2400" dirty="0"/>
              <a:t>Mulligan or </a:t>
            </a:r>
            <a:r>
              <a:rPr lang="en-US" sz="2400" b="1" dirty="0"/>
              <a:t>self mobilization with movements </a:t>
            </a:r>
            <a:r>
              <a:rPr lang="en-US" sz="2400" dirty="0"/>
              <a:t>showed a </a:t>
            </a:r>
            <a:r>
              <a:rPr lang="en-US" sz="2400" b="1" dirty="0"/>
              <a:t>decrease in depression </a:t>
            </a:r>
            <a:r>
              <a:rPr lang="en-US" sz="2400" dirty="0"/>
              <a:t>pronounced </a:t>
            </a:r>
            <a:r>
              <a:rPr lang="en-US" sz="2400" b="1" dirty="0"/>
              <a:t>improvement in QoL, </a:t>
            </a:r>
            <a:r>
              <a:rPr lang="en-US" sz="2400" b="1" dirty="0" err="1"/>
              <a:t>kinesophobia</a:t>
            </a:r>
            <a:r>
              <a:rPr lang="en-US" sz="2400" dirty="0"/>
              <a:t> in individuals suffering neck pain</a:t>
            </a:r>
          </a:p>
          <a:p>
            <a:r>
              <a:rPr lang="en-US" sz="2400" dirty="0"/>
              <a:t>It is thought that any </a:t>
            </a:r>
            <a:r>
              <a:rPr lang="en-US" sz="2400" b="1" dirty="0"/>
              <a:t>increase in ROM results in an increase in the proprioceptive sensation </a:t>
            </a:r>
            <a:r>
              <a:rPr lang="en-US" sz="2400" dirty="0"/>
              <a:t>in the neck region, which may result in </a:t>
            </a:r>
            <a:r>
              <a:rPr lang="en-US" sz="2400" b="1" dirty="0"/>
              <a:t>reduced </a:t>
            </a:r>
            <a:r>
              <a:rPr lang="en-US" sz="2400" b="1" dirty="0" err="1"/>
              <a:t>kinesophobia</a:t>
            </a:r>
            <a:r>
              <a:rPr lang="en-US" sz="2400" b="1" dirty="0"/>
              <a:t> in patients</a:t>
            </a:r>
            <a:r>
              <a:rPr lang="en-US" sz="2400" dirty="0"/>
              <a:t>.</a:t>
            </a:r>
          </a:p>
        </p:txBody>
      </p:sp>
      <p:sp>
        <p:nvSpPr>
          <p:cNvPr id="4" name="TextBox 3">
            <a:extLst>
              <a:ext uri="{FF2B5EF4-FFF2-40B4-BE49-F238E27FC236}">
                <a16:creationId xmlns:a16="http://schemas.microsoft.com/office/drawing/2014/main" id="{F6F03767-5E32-AD8A-FAA4-3EC0828F9DFB}"/>
              </a:ext>
            </a:extLst>
          </p:cNvPr>
          <p:cNvSpPr txBox="1"/>
          <p:nvPr/>
        </p:nvSpPr>
        <p:spPr>
          <a:xfrm>
            <a:off x="3689931" y="3993278"/>
            <a:ext cx="3385131" cy="861774"/>
          </a:xfrm>
          <a:prstGeom prst="rect">
            <a:avLst/>
          </a:prstGeom>
          <a:noFill/>
        </p:spPr>
        <p:txBody>
          <a:bodyPr wrap="square" rtlCol="0">
            <a:spAutoFit/>
          </a:bodyPr>
          <a:lstStyle/>
          <a:p>
            <a:r>
              <a:rPr lang="en-US" sz="800" dirty="0"/>
              <a:t>Buyukturan O, Buyukturan B, Sas S, </a:t>
            </a:r>
            <a:r>
              <a:rPr lang="en-US" sz="800" dirty="0" err="1"/>
              <a:t>Karartı</a:t>
            </a:r>
            <a:r>
              <a:rPr lang="en-US" sz="800" dirty="0"/>
              <a:t> C, Ceylan İ. The Effect of Mulligan Mobilization Technique in Older Adults with Neck Pain: A Randomized Controlled, Double-Blind Study. Pain Res </a:t>
            </a:r>
            <a:r>
              <a:rPr lang="en-US" sz="800" dirty="0" err="1"/>
              <a:t>Manag</a:t>
            </a:r>
            <a:r>
              <a:rPr lang="en-US" sz="800" dirty="0"/>
              <a:t>. 2018;2018:2856375. Published 2018 May 15. doi:10.1155/2018/2856375</a:t>
            </a:r>
          </a:p>
          <a:p>
            <a:endParaRPr lang="en-US" dirty="0"/>
          </a:p>
        </p:txBody>
      </p:sp>
      <p:sp>
        <p:nvSpPr>
          <p:cNvPr id="5" name="TextBox 4">
            <a:extLst>
              <a:ext uri="{FF2B5EF4-FFF2-40B4-BE49-F238E27FC236}">
                <a16:creationId xmlns:a16="http://schemas.microsoft.com/office/drawing/2014/main" id="{61865638-7CD3-F2B7-8777-962747FBFE8B}"/>
              </a:ext>
            </a:extLst>
          </p:cNvPr>
          <p:cNvSpPr txBox="1"/>
          <p:nvPr/>
        </p:nvSpPr>
        <p:spPr>
          <a:xfrm>
            <a:off x="304800" y="3714750"/>
            <a:ext cx="3385131" cy="1477328"/>
          </a:xfrm>
          <a:prstGeom prst="rect">
            <a:avLst/>
          </a:prstGeom>
          <a:noFill/>
        </p:spPr>
        <p:txBody>
          <a:bodyPr wrap="square" rtlCol="0">
            <a:spAutoFit/>
          </a:bodyPr>
          <a:lstStyle/>
          <a:p>
            <a:r>
              <a:rPr lang="en-US" u="sng" dirty="0"/>
              <a:t>Guided Interview: </a:t>
            </a:r>
          </a:p>
          <a:p>
            <a:r>
              <a:rPr lang="en-US" dirty="0"/>
              <a:t>“Tell me if you think using this stretch with a towel helps you move better?” “Would it be safe to say its easier to move after?”  </a:t>
            </a:r>
          </a:p>
        </p:txBody>
      </p:sp>
      <p:pic>
        <p:nvPicPr>
          <p:cNvPr id="6" name="Picture 5">
            <a:extLst>
              <a:ext uri="{FF2B5EF4-FFF2-40B4-BE49-F238E27FC236}">
                <a16:creationId xmlns:a16="http://schemas.microsoft.com/office/drawing/2014/main" id="{7CED9AA2-22D3-E236-0B08-4F3DC861C85F}"/>
              </a:ext>
            </a:extLst>
          </p:cNvPr>
          <p:cNvPicPr>
            <a:picLocks noChangeAspect="1"/>
          </p:cNvPicPr>
          <p:nvPr/>
        </p:nvPicPr>
        <p:blipFill>
          <a:blip r:embed="rId4"/>
          <a:stretch>
            <a:fillRect/>
          </a:stretch>
        </p:blipFill>
        <p:spPr>
          <a:xfrm>
            <a:off x="7848600" y="178452"/>
            <a:ext cx="1153901" cy="887435"/>
          </a:xfrm>
          <a:prstGeom prst="rect">
            <a:avLst/>
          </a:prstGeom>
        </p:spPr>
      </p:pic>
    </p:spTree>
    <p:extLst>
      <p:ext uri="{BB962C8B-B14F-4D97-AF65-F5344CB8AC3E}">
        <p14:creationId xmlns:p14="http://schemas.microsoft.com/office/powerpoint/2010/main" val="615600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3610-F58E-AD80-0CD0-AFDAB9483DD5}"/>
              </a:ext>
            </a:extLst>
          </p:cNvPr>
          <p:cNvSpPr>
            <a:spLocks noGrp="1"/>
          </p:cNvSpPr>
          <p:nvPr>
            <p:ph type="title"/>
          </p:nvPr>
        </p:nvSpPr>
        <p:spPr/>
        <p:txBody>
          <a:bodyPr/>
          <a:lstStyle/>
          <a:p>
            <a:r>
              <a:rPr lang="en-US" dirty="0"/>
              <a:t>Stabilization and Fear</a:t>
            </a:r>
          </a:p>
        </p:txBody>
      </p:sp>
      <p:sp>
        <p:nvSpPr>
          <p:cNvPr id="3" name="Content Placeholder 2">
            <a:extLst>
              <a:ext uri="{FF2B5EF4-FFF2-40B4-BE49-F238E27FC236}">
                <a16:creationId xmlns:a16="http://schemas.microsoft.com/office/drawing/2014/main" id="{933259E0-4432-0C45-8BFF-F5FD9A9596FA}"/>
              </a:ext>
            </a:extLst>
          </p:cNvPr>
          <p:cNvSpPr>
            <a:spLocks noGrp="1"/>
          </p:cNvSpPr>
          <p:nvPr>
            <p:ph idx="1"/>
          </p:nvPr>
        </p:nvSpPr>
        <p:spPr>
          <a:xfrm>
            <a:off x="2590800" y="4587658"/>
            <a:ext cx="5029200" cy="533400"/>
          </a:xfrm>
        </p:spPr>
        <p:txBody>
          <a:bodyPr/>
          <a:lstStyle/>
          <a:p>
            <a:r>
              <a:rPr lang="en-US" sz="800" dirty="0"/>
              <a:t>Özyurt, </a:t>
            </a:r>
            <a:r>
              <a:rPr lang="en-US" sz="800" dirty="0" err="1"/>
              <a:t>Fatih</a:t>
            </a:r>
            <a:r>
              <a:rPr lang="en-US" sz="800" dirty="0"/>
              <a:t>, </a:t>
            </a:r>
            <a:r>
              <a:rPr lang="en-US" sz="800" dirty="0" err="1"/>
              <a:t>Abdulhamit</a:t>
            </a:r>
            <a:r>
              <a:rPr lang="en-US" sz="800" dirty="0"/>
              <a:t> </a:t>
            </a:r>
            <a:r>
              <a:rPr lang="en-US" sz="800" dirty="0" err="1"/>
              <a:t>Tayfur</a:t>
            </a:r>
            <a:r>
              <a:rPr lang="en-US" sz="800" dirty="0"/>
              <a:t>, and Özlem </a:t>
            </a:r>
            <a:r>
              <a:rPr lang="en-US" sz="800" dirty="0" err="1"/>
              <a:t>Ülger</a:t>
            </a:r>
            <a:r>
              <a:rPr lang="en-US" sz="800" dirty="0"/>
              <a:t>. "The effect of stabilization-based exercises on </a:t>
            </a:r>
            <a:r>
              <a:rPr lang="en-US" sz="800" dirty="0" err="1"/>
              <a:t>kinesiophobia</a:t>
            </a:r>
            <a:r>
              <a:rPr lang="en-US" sz="800" dirty="0"/>
              <a:t> in patients with non-specific chronic low back pain: a systematic review and meta-analysis." Sport Sciences for Health (2024): 1-13.</a:t>
            </a:r>
          </a:p>
          <a:p>
            <a:endParaRPr lang="en-US" dirty="0"/>
          </a:p>
        </p:txBody>
      </p:sp>
      <p:sp>
        <p:nvSpPr>
          <p:cNvPr id="4" name="TextBox 3">
            <a:extLst>
              <a:ext uri="{FF2B5EF4-FFF2-40B4-BE49-F238E27FC236}">
                <a16:creationId xmlns:a16="http://schemas.microsoft.com/office/drawing/2014/main" id="{12DD5C31-B9B4-1BBD-1CBF-E8AB814A6ECA}"/>
              </a:ext>
            </a:extLst>
          </p:cNvPr>
          <p:cNvSpPr txBox="1"/>
          <p:nvPr/>
        </p:nvSpPr>
        <p:spPr>
          <a:xfrm>
            <a:off x="457200" y="1352550"/>
            <a:ext cx="7620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There is a correlation between pain, disability, quality of life and </a:t>
            </a:r>
            <a:r>
              <a:rPr lang="en-US" dirty="0" err="1"/>
              <a:t>Kinesiophobia</a:t>
            </a:r>
            <a:r>
              <a:rPr lang="en-US" dirty="0"/>
              <a:t> in patients with CLBP. </a:t>
            </a:r>
          </a:p>
          <a:p>
            <a:pPr marL="285750" indent="-285750">
              <a:buFont typeface="Arial" panose="020B0604020202020204" pitchFamily="34" charset="0"/>
              <a:buChar char="•"/>
            </a:pPr>
            <a:r>
              <a:rPr lang="en-US" dirty="0"/>
              <a:t>Stabilization exercises can be an effective method of reducing the fear of movement by reducing pain and disability and improving quality of life.</a:t>
            </a:r>
          </a:p>
          <a:p>
            <a:pPr marL="285750" indent="-285750">
              <a:buFont typeface="Arial" panose="020B0604020202020204" pitchFamily="34" charset="0"/>
              <a:buChar char="•"/>
            </a:pPr>
            <a:r>
              <a:rPr lang="en-US" dirty="0"/>
              <a:t>Stabilization based exercises are easy to do at home without requiring any equipment, hence increases the patient’s self-management</a:t>
            </a:r>
          </a:p>
        </p:txBody>
      </p:sp>
      <p:sp>
        <p:nvSpPr>
          <p:cNvPr id="7" name="TextBox 6">
            <a:extLst>
              <a:ext uri="{FF2B5EF4-FFF2-40B4-BE49-F238E27FC236}">
                <a16:creationId xmlns:a16="http://schemas.microsoft.com/office/drawing/2014/main" id="{68562E3D-A05D-398C-ADD8-2CDDA2DDF1D9}"/>
              </a:ext>
            </a:extLst>
          </p:cNvPr>
          <p:cNvSpPr txBox="1"/>
          <p:nvPr/>
        </p:nvSpPr>
        <p:spPr>
          <a:xfrm>
            <a:off x="381000" y="3562350"/>
            <a:ext cx="2971800" cy="1200329"/>
          </a:xfrm>
          <a:prstGeom prst="rect">
            <a:avLst/>
          </a:prstGeom>
          <a:noFill/>
        </p:spPr>
        <p:txBody>
          <a:bodyPr wrap="square" rtlCol="0">
            <a:spAutoFit/>
          </a:bodyPr>
          <a:lstStyle/>
          <a:p>
            <a:r>
              <a:rPr lang="en-US" dirty="0"/>
              <a:t>Guided Interview:</a:t>
            </a:r>
          </a:p>
          <a:p>
            <a:r>
              <a:rPr lang="en-US" dirty="0"/>
              <a:t>“Tell me if you think building control of your back muscles will help your pain?” </a:t>
            </a:r>
          </a:p>
        </p:txBody>
      </p:sp>
      <p:pic>
        <p:nvPicPr>
          <p:cNvPr id="8" name="Picture 7">
            <a:extLst>
              <a:ext uri="{FF2B5EF4-FFF2-40B4-BE49-F238E27FC236}">
                <a16:creationId xmlns:a16="http://schemas.microsoft.com/office/drawing/2014/main" id="{404185E0-6525-F0FF-38A0-CD96BCE587F7}"/>
              </a:ext>
            </a:extLst>
          </p:cNvPr>
          <p:cNvPicPr>
            <a:picLocks noChangeAspect="1"/>
          </p:cNvPicPr>
          <p:nvPr/>
        </p:nvPicPr>
        <p:blipFill rotWithShape="1">
          <a:blip r:embed="rId2"/>
          <a:srcRect l="11852" t="38148" r="41111" b="39630"/>
          <a:stretch/>
        </p:blipFill>
        <p:spPr>
          <a:xfrm>
            <a:off x="3886200" y="3383875"/>
            <a:ext cx="3629025" cy="1143000"/>
          </a:xfrm>
          <a:prstGeom prst="rect">
            <a:avLst/>
          </a:prstGeom>
        </p:spPr>
      </p:pic>
      <p:pic>
        <p:nvPicPr>
          <p:cNvPr id="5" name="Picture 4">
            <a:extLst>
              <a:ext uri="{FF2B5EF4-FFF2-40B4-BE49-F238E27FC236}">
                <a16:creationId xmlns:a16="http://schemas.microsoft.com/office/drawing/2014/main" id="{47414AA6-97F8-276C-4B73-A847208A5A31}"/>
              </a:ext>
            </a:extLst>
          </p:cNvPr>
          <p:cNvPicPr>
            <a:picLocks noChangeAspect="1"/>
          </p:cNvPicPr>
          <p:nvPr/>
        </p:nvPicPr>
        <p:blipFill>
          <a:blip r:embed="rId3"/>
          <a:stretch>
            <a:fillRect/>
          </a:stretch>
        </p:blipFill>
        <p:spPr>
          <a:xfrm>
            <a:off x="7508962" y="90806"/>
            <a:ext cx="1408126" cy="1051638"/>
          </a:xfrm>
          <a:prstGeom prst="rect">
            <a:avLst/>
          </a:prstGeom>
        </p:spPr>
      </p:pic>
    </p:spTree>
    <p:extLst>
      <p:ext uri="{BB962C8B-B14F-4D97-AF65-F5344CB8AC3E}">
        <p14:creationId xmlns:p14="http://schemas.microsoft.com/office/powerpoint/2010/main" val="428099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C781-2FCC-E5A7-B1BD-C5883343845D}"/>
              </a:ext>
            </a:extLst>
          </p:cNvPr>
          <p:cNvSpPr>
            <a:spLocks noGrp="1"/>
          </p:cNvSpPr>
          <p:nvPr>
            <p:ph type="title"/>
          </p:nvPr>
        </p:nvSpPr>
        <p:spPr>
          <a:xfrm>
            <a:off x="457200" y="206375"/>
            <a:ext cx="8229600" cy="857250"/>
          </a:xfrm>
        </p:spPr>
        <p:txBody>
          <a:bodyPr anchor="ctr">
            <a:normAutofit/>
          </a:bodyPr>
          <a:lstStyle/>
          <a:p>
            <a:r>
              <a:rPr lang="en-US" dirty="0"/>
              <a:t>Why Do I Hurt? </a:t>
            </a:r>
          </a:p>
        </p:txBody>
      </p:sp>
      <p:pic>
        <p:nvPicPr>
          <p:cNvPr id="5" name="Content Placeholder 4" descr="A child holding a knee with a wound on it&#10;&#10;Description automatically generated">
            <a:extLst>
              <a:ext uri="{FF2B5EF4-FFF2-40B4-BE49-F238E27FC236}">
                <a16:creationId xmlns:a16="http://schemas.microsoft.com/office/drawing/2014/main" id="{821720AA-BADD-EAFD-1815-DE991A698D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38214"/>
          <a:stretch/>
        </p:blipFill>
        <p:spPr>
          <a:xfrm>
            <a:off x="457200" y="1200150"/>
            <a:ext cx="8229600" cy="3810000"/>
          </a:xfrm>
          <a:noFill/>
        </p:spPr>
      </p:pic>
      <p:sp>
        <p:nvSpPr>
          <p:cNvPr id="3" name="TextBox 2">
            <a:extLst>
              <a:ext uri="{FF2B5EF4-FFF2-40B4-BE49-F238E27FC236}">
                <a16:creationId xmlns:a16="http://schemas.microsoft.com/office/drawing/2014/main" id="{23D55624-0D32-AD5B-E443-57F2917E53C0}"/>
              </a:ext>
            </a:extLst>
          </p:cNvPr>
          <p:cNvSpPr txBox="1"/>
          <p:nvPr/>
        </p:nvSpPr>
        <p:spPr>
          <a:xfrm>
            <a:off x="685800" y="1809750"/>
            <a:ext cx="3657600" cy="646331"/>
          </a:xfrm>
          <a:prstGeom prst="rect">
            <a:avLst/>
          </a:prstGeom>
          <a:noFill/>
        </p:spPr>
        <p:txBody>
          <a:bodyPr wrap="square" rtlCol="0">
            <a:spAutoFit/>
          </a:bodyPr>
          <a:lstStyle/>
          <a:p>
            <a:r>
              <a:rPr lang="en-US" dirty="0"/>
              <a:t>Where is mommy? Where is daddy?  </a:t>
            </a:r>
            <a:r>
              <a:rPr lang="en-US" dirty="0" err="1"/>
              <a:t>Helpppp</a:t>
            </a:r>
            <a:r>
              <a:rPr lang="en-US" dirty="0"/>
              <a:t> </a:t>
            </a:r>
            <a:r>
              <a:rPr lang="en-US" dirty="0" err="1"/>
              <a:t>Meeee</a:t>
            </a:r>
            <a:r>
              <a:rPr lang="en-US" dirty="0"/>
              <a:t>!</a:t>
            </a:r>
          </a:p>
        </p:txBody>
      </p:sp>
    </p:spTree>
    <p:extLst>
      <p:ext uri="{BB962C8B-B14F-4D97-AF65-F5344CB8AC3E}">
        <p14:creationId xmlns:p14="http://schemas.microsoft.com/office/powerpoint/2010/main" val="1719079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D009-7162-FB3B-9138-E01CDB10F5CE}"/>
              </a:ext>
            </a:extLst>
          </p:cNvPr>
          <p:cNvSpPr>
            <a:spLocks noGrp="1"/>
          </p:cNvSpPr>
          <p:nvPr>
            <p:ph type="title"/>
          </p:nvPr>
        </p:nvSpPr>
        <p:spPr/>
        <p:txBody>
          <a:bodyPr>
            <a:normAutofit/>
          </a:bodyPr>
          <a:lstStyle/>
          <a:p>
            <a:r>
              <a:rPr lang="en-US" dirty="0"/>
              <a:t>Self Belief=Activity Change </a:t>
            </a:r>
          </a:p>
        </p:txBody>
      </p:sp>
      <p:sp>
        <p:nvSpPr>
          <p:cNvPr id="3" name="Content Placeholder 2">
            <a:extLst>
              <a:ext uri="{FF2B5EF4-FFF2-40B4-BE49-F238E27FC236}">
                <a16:creationId xmlns:a16="http://schemas.microsoft.com/office/drawing/2014/main" id="{C4244108-E924-42E4-248B-A49D53663661}"/>
              </a:ext>
            </a:extLst>
          </p:cNvPr>
          <p:cNvSpPr>
            <a:spLocks noGrp="1"/>
          </p:cNvSpPr>
          <p:nvPr>
            <p:ph idx="1"/>
          </p:nvPr>
        </p:nvSpPr>
        <p:spPr/>
        <p:txBody>
          <a:bodyPr>
            <a:normAutofit lnSpcReduction="10000"/>
          </a:bodyPr>
          <a:lstStyle/>
          <a:p>
            <a:r>
              <a:rPr lang="en-US" dirty="0"/>
              <a:t>When we give exercise prescription and self management strategies with the intention of building self efficacy- this creates a complete shift in behavior of patient</a:t>
            </a:r>
          </a:p>
          <a:p>
            <a:r>
              <a:rPr lang="en-US" dirty="0"/>
              <a:t>Reduced depression, hopelessness, fear, </a:t>
            </a:r>
            <a:r>
              <a:rPr lang="en-US" dirty="0" err="1"/>
              <a:t>kinesiophobia</a:t>
            </a:r>
            <a:endParaRPr lang="en-US" dirty="0"/>
          </a:p>
          <a:p>
            <a:r>
              <a:rPr lang="en-US" dirty="0"/>
              <a:t>LIMIT CHRONIC PAIN RISK DEVELOPMENT </a:t>
            </a:r>
          </a:p>
        </p:txBody>
      </p:sp>
    </p:spTree>
    <p:extLst>
      <p:ext uri="{BB962C8B-B14F-4D97-AF65-F5344CB8AC3E}">
        <p14:creationId xmlns:p14="http://schemas.microsoft.com/office/powerpoint/2010/main" val="2394673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3AB3-F7B3-B664-6F3D-8B0ABF12D6BC}"/>
              </a:ext>
            </a:extLst>
          </p:cNvPr>
          <p:cNvSpPr>
            <a:spLocks noGrp="1"/>
          </p:cNvSpPr>
          <p:nvPr>
            <p:ph type="title"/>
          </p:nvPr>
        </p:nvSpPr>
        <p:spPr/>
        <p:txBody>
          <a:bodyPr>
            <a:normAutofit fontScale="90000"/>
          </a:bodyPr>
          <a:lstStyle/>
          <a:p>
            <a:r>
              <a:rPr lang="en-US" dirty="0"/>
              <a:t>Patient’s Collaborate to Build Efficacy</a:t>
            </a:r>
          </a:p>
        </p:txBody>
      </p:sp>
      <p:sp>
        <p:nvSpPr>
          <p:cNvPr id="3" name="Content Placeholder 2">
            <a:extLst>
              <a:ext uri="{FF2B5EF4-FFF2-40B4-BE49-F238E27FC236}">
                <a16:creationId xmlns:a16="http://schemas.microsoft.com/office/drawing/2014/main" id="{96988DE1-D558-39EE-E6E8-2CD06CD72446}"/>
              </a:ext>
            </a:extLst>
          </p:cNvPr>
          <p:cNvSpPr>
            <a:spLocks noGrp="1"/>
          </p:cNvSpPr>
          <p:nvPr>
            <p:ph idx="1"/>
          </p:nvPr>
        </p:nvSpPr>
        <p:spPr/>
        <p:txBody>
          <a:bodyPr vert="horz" lIns="91440" tIns="45720" rIns="91440" bIns="45720" rtlCol="0" anchor="t">
            <a:normAutofit fontScale="70000" lnSpcReduction="20000"/>
          </a:bodyPr>
          <a:lstStyle/>
          <a:p>
            <a:pPr marL="0" indent="0">
              <a:buNone/>
            </a:pPr>
            <a:r>
              <a:rPr lang="en-US" dirty="0"/>
              <a:t>Based on Lancet, NICE, CPGs from ACP and AOPT</a:t>
            </a:r>
          </a:p>
          <a:p>
            <a:r>
              <a:rPr lang="en-US" dirty="0"/>
              <a:t>Treating LBP immediately with conservative measures vs pharma/imaging </a:t>
            </a:r>
            <a:r>
              <a:rPr lang="en-US" b="1" dirty="0"/>
              <a:t>– patients collaborate with physicians  </a:t>
            </a:r>
          </a:p>
          <a:p>
            <a:r>
              <a:rPr lang="en-US" dirty="0"/>
              <a:t>Addressing the LBP with identifying proper pain phenotype first</a:t>
            </a:r>
          </a:p>
          <a:p>
            <a:r>
              <a:rPr lang="en-US" dirty="0"/>
              <a:t>Address </a:t>
            </a:r>
            <a:r>
              <a:rPr lang="en-US" dirty="0" err="1"/>
              <a:t>Nociplastic</a:t>
            </a:r>
            <a:r>
              <a:rPr lang="en-US" dirty="0"/>
              <a:t> Phenotype and </a:t>
            </a:r>
            <a:r>
              <a:rPr lang="en-US" b="1" u="sng" dirty="0" err="1"/>
              <a:t>catastrophization</a:t>
            </a:r>
            <a:r>
              <a:rPr lang="en-US" b="1" u="sng" dirty="0"/>
              <a:t>/negative beliefs</a:t>
            </a:r>
            <a:r>
              <a:rPr lang="en-US" dirty="0"/>
              <a:t> via </a:t>
            </a:r>
            <a:r>
              <a:rPr lang="en-US" b="1" dirty="0"/>
              <a:t>PNE </a:t>
            </a:r>
            <a:r>
              <a:rPr lang="en-US" dirty="0"/>
              <a:t>and </a:t>
            </a:r>
            <a:r>
              <a:rPr lang="en-US" b="1" dirty="0"/>
              <a:t>Pain Self Efficacy Education (PSE)</a:t>
            </a:r>
            <a:endParaRPr lang="en-US" b="1" dirty="0">
              <a:ea typeface="Calibri"/>
              <a:cs typeface="Calibri"/>
            </a:endParaRPr>
          </a:p>
          <a:p>
            <a:r>
              <a:rPr lang="en-US" b="1" dirty="0"/>
              <a:t>Improving Self Management Skills </a:t>
            </a:r>
          </a:p>
          <a:p>
            <a:pPr lvl="1"/>
            <a:r>
              <a:rPr lang="en-US" dirty="0"/>
              <a:t>Motivational Interviewing Counseling skills that are </a:t>
            </a:r>
            <a:r>
              <a:rPr lang="en-US" b="1" dirty="0"/>
              <a:t>patient led </a:t>
            </a:r>
            <a:endParaRPr lang="en-US" b="1" dirty="0">
              <a:ea typeface="Calibri"/>
              <a:cs typeface="Calibri"/>
            </a:endParaRPr>
          </a:p>
          <a:p>
            <a:pPr lvl="1"/>
            <a:r>
              <a:rPr lang="en-US" dirty="0"/>
              <a:t>Movement/Exercise to Desensitize CNS/PNS </a:t>
            </a:r>
            <a:r>
              <a:rPr lang="en-US" b="1" dirty="0"/>
              <a:t>patient led</a:t>
            </a:r>
          </a:p>
          <a:p>
            <a:pPr lvl="1"/>
            <a:r>
              <a:rPr lang="en-US" dirty="0"/>
              <a:t>Overall Wellness (Sleep/Nutrition/Stress reduction) </a:t>
            </a:r>
            <a:r>
              <a:rPr lang="en-US" b="1" dirty="0"/>
              <a:t>patient led  </a:t>
            </a:r>
          </a:p>
        </p:txBody>
      </p:sp>
      <p:pic>
        <p:nvPicPr>
          <p:cNvPr id="4" name="Picture 3">
            <a:extLst>
              <a:ext uri="{FF2B5EF4-FFF2-40B4-BE49-F238E27FC236}">
                <a16:creationId xmlns:a16="http://schemas.microsoft.com/office/drawing/2014/main" id="{E175D018-2BFA-1124-E0BA-08E8F84E32EF}"/>
              </a:ext>
            </a:extLst>
          </p:cNvPr>
          <p:cNvPicPr>
            <a:picLocks noChangeAspect="1"/>
          </p:cNvPicPr>
          <p:nvPr/>
        </p:nvPicPr>
        <p:blipFill>
          <a:blip r:embed="rId3"/>
          <a:stretch>
            <a:fillRect/>
          </a:stretch>
        </p:blipFill>
        <p:spPr>
          <a:xfrm>
            <a:off x="7696201" y="1011243"/>
            <a:ext cx="1066800" cy="1066800"/>
          </a:xfrm>
          <a:prstGeom prst="rect">
            <a:avLst/>
          </a:prstGeom>
        </p:spPr>
      </p:pic>
    </p:spTree>
    <p:extLst>
      <p:ext uri="{BB962C8B-B14F-4D97-AF65-F5344CB8AC3E}">
        <p14:creationId xmlns:p14="http://schemas.microsoft.com/office/powerpoint/2010/main" val="87896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3636-9D74-A192-8B9E-8759F42E6C1D}"/>
              </a:ext>
            </a:extLst>
          </p:cNvPr>
          <p:cNvSpPr>
            <a:spLocks noGrp="1"/>
          </p:cNvSpPr>
          <p:nvPr>
            <p:ph type="title"/>
          </p:nvPr>
        </p:nvSpPr>
        <p:spPr/>
        <p:txBody>
          <a:bodyPr/>
          <a:lstStyle/>
          <a:p>
            <a:r>
              <a:rPr lang="en-US" dirty="0"/>
              <a:t>Self Efficacy Global Application</a:t>
            </a:r>
          </a:p>
        </p:txBody>
      </p:sp>
      <p:pic>
        <p:nvPicPr>
          <p:cNvPr id="5" name="Content Placeholder 4">
            <a:extLst>
              <a:ext uri="{FF2B5EF4-FFF2-40B4-BE49-F238E27FC236}">
                <a16:creationId xmlns:a16="http://schemas.microsoft.com/office/drawing/2014/main" id="{8B801A34-D027-CC11-C459-684F17A0D21F}"/>
              </a:ext>
            </a:extLst>
          </p:cNvPr>
          <p:cNvPicPr>
            <a:picLocks noGrp="1" noChangeAspect="1"/>
          </p:cNvPicPr>
          <p:nvPr>
            <p:ph idx="1"/>
          </p:nvPr>
        </p:nvPicPr>
        <p:blipFill rotWithShape="1">
          <a:blip r:embed="rId2"/>
          <a:srcRect t="60618" b="23666"/>
          <a:stretch/>
        </p:blipFill>
        <p:spPr>
          <a:xfrm>
            <a:off x="609600" y="1581150"/>
            <a:ext cx="5091112" cy="533400"/>
          </a:xfrm>
        </p:spPr>
      </p:pic>
      <p:pic>
        <p:nvPicPr>
          <p:cNvPr id="7" name="Picture 6">
            <a:extLst>
              <a:ext uri="{FF2B5EF4-FFF2-40B4-BE49-F238E27FC236}">
                <a16:creationId xmlns:a16="http://schemas.microsoft.com/office/drawing/2014/main" id="{9F513E02-BF3B-A7D0-9A10-8BE65BE7D0C3}"/>
              </a:ext>
            </a:extLst>
          </p:cNvPr>
          <p:cNvPicPr>
            <a:picLocks noChangeAspect="1"/>
          </p:cNvPicPr>
          <p:nvPr/>
        </p:nvPicPr>
        <p:blipFill rotWithShape="1">
          <a:blip r:embed="rId3"/>
          <a:srcRect l="3580" t="23333" r="51975" b="52963"/>
          <a:stretch/>
        </p:blipFill>
        <p:spPr>
          <a:xfrm>
            <a:off x="5334000" y="2135166"/>
            <a:ext cx="3429000" cy="1219200"/>
          </a:xfrm>
          <a:prstGeom prst="rect">
            <a:avLst/>
          </a:prstGeom>
        </p:spPr>
      </p:pic>
      <p:pic>
        <p:nvPicPr>
          <p:cNvPr id="9" name="Picture 8">
            <a:extLst>
              <a:ext uri="{FF2B5EF4-FFF2-40B4-BE49-F238E27FC236}">
                <a16:creationId xmlns:a16="http://schemas.microsoft.com/office/drawing/2014/main" id="{3158B8B8-2FEC-2857-11DE-13D71E3BC82E}"/>
              </a:ext>
            </a:extLst>
          </p:cNvPr>
          <p:cNvPicPr>
            <a:picLocks noChangeAspect="1"/>
          </p:cNvPicPr>
          <p:nvPr/>
        </p:nvPicPr>
        <p:blipFill rotWithShape="1">
          <a:blip r:embed="rId4"/>
          <a:srcRect l="14445" t="30741" r="42098" b="38148"/>
          <a:stretch/>
        </p:blipFill>
        <p:spPr>
          <a:xfrm>
            <a:off x="152400" y="2228851"/>
            <a:ext cx="3352801" cy="1600200"/>
          </a:xfrm>
          <a:prstGeom prst="rect">
            <a:avLst/>
          </a:prstGeom>
        </p:spPr>
      </p:pic>
      <p:pic>
        <p:nvPicPr>
          <p:cNvPr id="11" name="Picture 10">
            <a:extLst>
              <a:ext uri="{FF2B5EF4-FFF2-40B4-BE49-F238E27FC236}">
                <a16:creationId xmlns:a16="http://schemas.microsoft.com/office/drawing/2014/main" id="{F28C8384-BA25-1D4A-1AEE-1B77DDC931A6}"/>
              </a:ext>
            </a:extLst>
          </p:cNvPr>
          <p:cNvPicPr>
            <a:picLocks noChangeAspect="1"/>
          </p:cNvPicPr>
          <p:nvPr/>
        </p:nvPicPr>
        <p:blipFill rotWithShape="1">
          <a:blip r:embed="rId5"/>
          <a:srcRect l="11481" t="32222" r="40123" b="34785"/>
          <a:stretch/>
        </p:blipFill>
        <p:spPr>
          <a:xfrm>
            <a:off x="3962400" y="3186091"/>
            <a:ext cx="3733801" cy="1697016"/>
          </a:xfrm>
          <a:prstGeom prst="rect">
            <a:avLst/>
          </a:prstGeom>
        </p:spPr>
      </p:pic>
      <p:pic>
        <p:nvPicPr>
          <p:cNvPr id="13" name="Picture 12">
            <a:extLst>
              <a:ext uri="{FF2B5EF4-FFF2-40B4-BE49-F238E27FC236}">
                <a16:creationId xmlns:a16="http://schemas.microsoft.com/office/drawing/2014/main" id="{0ED33A60-5A4E-40B4-9EDD-580AB346A8BF}"/>
              </a:ext>
            </a:extLst>
          </p:cNvPr>
          <p:cNvPicPr>
            <a:picLocks noChangeAspect="1"/>
          </p:cNvPicPr>
          <p:nvPr/>
        </p:nvPicPr>
        <p:blipFill rotWithShape="1">
          <a:blip r:embed="rId6"/>
          <a:srcRect t="21852" r="40123" b="52963"/>
          <a:stretch/>
        </p:blipFill>
        <p:spPr>
          <a:xfrm>
            <a:off x="5486400" y="1090450"/>
            <a:ext cx="3352802" cy="940167"/>
          </a:xfrm>
          <a:prstGeom prst="rect">
            <a:avLst/>
          </a:prstGeom>
        </p:spPr>
      </p:pic>
      <p:sp>
        <p:nvSpPr>
          <p:cNvPr id="3" name="TextBox 2">
            <a:extLst>
              <a:ext uri="{FF2B5EF4-FFF2-40B4-BE49-F238E27FC236}">
                <a16:creationId xmlns:a16="http://schemas.microsoft.com/office/drawing/2014/main" id="{3A2F054F-3EC8-0A29-293A-97CC45F6C6F4}"/>
              </a:ext>
            </a:extLst>
          </p:cNvPr>
          <p:cNvSpPr txBox="1"/>
          <p:nvPr/>
        </p:nvSpPr>
        <p:spPr>
          <a:xfrm>
            <a:off x="304800" y="4019550"/>
            <a:ext cx="3352801" cy="646331"/>
          </a:xfrm>
          <a:prstGeom prst="rect">
            <a:avLst/>
          </a:prstGeom>
          <a:noFill/>
        </p:spPr>
        <p:txBody>
          <a:bodyPr wrap="square" rtlCol="0">
            <a:spAutoFit/>
          </a:bodyPr>
          <a:lstStyle/>
          <a:p>
            <a:r>
              <a:rPr lang="en-US" dirty="0"/>
              <a:t>The Biopsychosocial approach is the starting to track!</a:t>
            </a:r>
          </a:p>
        </p:txBody>
      </p:sp>
    </p:spTree>
    <p:extLst>
      <p:ext uri="{BB962C8B-B14F-4D97-AF65-F5344CB8AC3E}">
        <p14:creationId xmlns:p14="http://schemas.microsoft.com/office/powerpoint/2010/main" val="2127712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6226-8E29-3B0C-EA10-BEDC2A187874}"/>
              </a:ext>
            </a:extLst>
          </p:cNvPr>
          <p:cNvSpPr>
            <a:spLocks noGrp="1"/>
          </p:cNvSpPr>
          <p:nvPr>
            <p:ph type="title"/>
          </p:nvPr>
        </p:nvSpPr>
        <p:spPr/>
        <p:txBody>
          <a:bodyPr/>
          <a:lstStyle/>
          <a:p>
            <a:r>
              <a:rPr lang="en-US" dirty="0"/>
              <a:t>We Need to Empower</a:t>
            </a:r>
          </a:p>
        </p:txBody>
      </p:sp>
      <p:pic>
        <p:nvPicPr>
          <p:cNvPr id="5" name="Content Placeholder 4" descr="A person standing on a rooftop with his arms raised&#10;&#10;Description automatically generated">
            <a:extLst>
              <a:ext uri="{FF2B5EF4-FFF2-40B4-BE49-F238E27FC236}">
                <a16:creationId xmlns:a16="http://schemas.microsoft.com/office/drawing/2014/main" id="{DB058AED-A169-3941-82C8-ADCB5E7807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6444" y="1200150"/>
            <a:ext cx="5091112" cy="3394075"/>
          </a:xfrm>
        </p:spPr>
      </p:pic>
    </p:spTree>
    <p:extLst>
      <p:ext uri="{BB962C8B-B14F-4D97-AF65-F5344CB8AC3E}">
        <p14:creationId xmlns:p14="http://schemas.microsoft.com/office/powerpoint/2010/main" val="2309949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D628-B123-F811-8AEB-DC8EE3309D29}"/>
              </a:ext>
            </a:extLst>
          </p:cNvPr>
          <p:cNvSpPr>
            <a:spLocks noGrp="1"/>
          </p:cNvSpPr>
          <p:nvPr>
            <p:ph type="title"/>
          </p:nvPr>
        </p:nvSpPr>
        <p:spPr>
          <a:xfrm>
            <a:off x="457200" y="206375"/>
            <a:ext cx="8229600" cy="841375"/>
          </a:xfrm>
        </p:spPr>
        <p:txBody>
          <a:bodyPr>
            <a:normAutofit/>
          </a:bodyPr>
          <a:lstStyle/>
          <a:p>
            <a:r>
              <a:rPr lang="en-US" dirty="0"/>
              <a:t>Works Cited</a:t>
            </a:r>
          </a:p>
        </p:txBody>
      </p:sp>
      <p:sp>
        <p:nvSpPr>
          <p:cNvPr id="3" name="Content Placeholder 2">
            <a:extLst>
              <a:ext uri="{FF2B5EF4-FFF2-40B4-BE49-F238E27FC236}">
                <a16:creationId xmlns:a16="http://schemas.microsoft.com/office/drawing/2014/main" id="{90C4B5E7-6BF3-DF8C-A3AA-885065383076}"/>
              </a:ext>
            </a:extLst>
          </p:cNvPr>
          <p:cNvSpPr>
            <a:spLocks noGrp="1"/>
          </p:cNvSpPr>
          <p:nvPr>
            <p:ph idx="1"/>
          </p:nvPr>
        </p:nvSpPr>
        <p:spPr>
          <a:xfrm>
            <a:off x="457200" y="1047750"/>
            <a:ext cx="8229600" cy="3394075"/>
          </a:xfrm>
        </p:spPr>
        <p:txBody>
          <a:bodyPr>
            <a:normAutofit fontScale="25000" lnSpcReduction="20000"/>
          </a:bodyPr>
          <a:lstStyle/>
          <a:p>
            <a:r>
              <a:rPr lang="en-US" sz="2800" dirty="0"/>
              <a:t>Amir </a:t>
            </a:r>
            <a:r>
              <a:rPr lang="en-US" sz="2800" dirty="0" err="1"/>
              <a:t>Qaseem</a:t>
            </a:r>
            <a:r>
              <a:rPr lang="en-US" sz="2800" dirty="0"/>
              <a:t>, Timothy J. Wilt, Robert M. McLean, et al; for the Clinical Guidelines Committee of the American College of Physicians . Noninvasive Treatments for Acute, Subacute, and Chronic Low Back Pain: A Clinical Practice Guideline From the American College of Physicians. Ann Intern Med.2017;166:514-530. [</a:t>
            </a:r>
            <a:r>
              <a:rPr lang="en-US" sz="2800" dirty="0" err="1"/>
              <a:t>Epub</a:t>
            </a:r>
            <a:r>
              <a:rPr lang="en-US" sz="2800" dirty="0"/>
              <a:t> 14 February 2017]. doi:10.7326/M16-2367</a:t>
            </a:r>
          </a:p>
          <a:p>
            <a:r>
              <a:rPr lang="en-US" sz="2800" dirty="0"/>
              <a:t>Buchbinder, R., Underwood, M., </a:t>
            </a:r>
            <a:r>
              <a:rPr lang="en-US" sz="2800" dirty="0" err="1"/>
              <a:t>Hartvigsen</a:t>
            </a:r>
            <a:r>
              <a:rPr lang="en-US" sz="2800" dirty="0"/>
              <a:t>, J., &amp; Maher, C. G. 2020. The Lancet Series call to action to reduce low value care for low back pain: an update. Pain.2020; 161, S57-S64.</a:t>
            </a:r>
          </a:p>
          <a:p>
            <a:r>
              <a:rPr lang="en-US" sz="2800" dirty="0"/>
              <a:t>Corbo, Daniele. "Pain Neuroscience Education and Neuroimaging—A Narrative Review." Brain Sciences 14.9 2024: 947.</a:t>
            </a:r>
          </a:p>
          <a:p>
            <a:r>
              <a:rPr lang="en-US" sz="2800" dirty="0"/>
              <a:t>Dahlhamer J, Lucas J, Zelaya, C, et al. Prevalence of Chronic Pain and High-Impact Chronic Pain Among Adults — United States, 2016. MMWR Morbidity and Mortality Weekly Report. 2018;67(36):1001-1006. doi:10.15585/mmwr.mm6736a2 </a:t>
            </a:r>
          </a:p>
          <a:p>
            <a:r>
              <a:rPr lang="en-US" sz="2800" dirty="0"/>
              <a:t>Essential Interviewing A programmed approach to effective communication 9th edition, David Evans, Margaret Hearn Max </a:t>
            </a:r>
            <a:r>
              <a:rPr lang="en-US" sz="2800" dirty="0" err="1"/>
              <a:t>Ullemann</a:t>
            </a:r>
            <a:r>
              <a:rPr lang="en-US" sz="2800" dirty="0"/>
              <a:t>, Allen Ivey  Cengage Learning 2017</a:t>
            </a:r>
          </a:p>
          <a:p>
            <a:r>
              <a:rPr lang="en-US" sz="2800" dirty="0"/>
              <a:t>George SZ, Fritz JM, </a:t>
            </a:r>
            <a:r>
              <a:rPr lang="en-US" sz="2800" dirty="0" err="1"/>
              <a:t>Silfies</a:t>
            </a:r>
            <a:r>
              <a:rPr lang="en-US" sz="2800" dirty="0"/>
              <a:t> SP, et al. Interventions for the management of acute and chronic low back pain: Revision 2021. Journal of </a:t>
            </a:r>
            <a:r>
              <a:rPr lang="en-US" sz="2800" dirty="0" err="1"/>
              <a:t>Orthopaedic</a:t>
            </a:r>
            <a:r>
              <a:rPr lang="en-US" sz="2800" dirty="0"/>
              <a:t> &amp;amp; Sports Physical Therapy. 2021;51(11). doi:10.2519/jospt.2021.0304</a:t>
            </a:r>
          </a:p>
          <a:p>
            <a:r>
              <a:rPr lang="en-US" sz="2800" dirty="0"/>
              <a:t>Gilanyi, Y. L., </a:t>
            </a:r>
            <a:r>
              <a:rPr lang="en-US" sz="2800" dirty="0" err="1"/>
              <a:t>Wewege</a:t>
            </a:r>
            <a:r>
              <a:rPr lang="en-US" sz="2800" dirty="0"/>
              <a:t>, M. A., Shah, B., Cashin, A. G., Williams, C. M., Davidson, S. R., ... &amp; Jones, M. D. Exercise Increases Pain Self-efficacy in Adults With Nonspecific Chronic Low Back Pain: A Systematic Review and Meta-analysis. journal of </a:t>
            </a:r>
            <a:r>
              <a:rPr lang="en-US" sz="2800" dirty="0" err="1"/>
              <a:t>orthopaedic</a:t>
            </a:r>
            <a:r>
              <a:rPr lang="en-US" sz="2800" dirty="0"/>
              <a:t> &amp; sports physical therapy. 2023; 53(6), 335-342.</a:t>
            </a:r>
          </a:p>
          <a:p>
            <a:r>
              <a:rPr lang="en-US" sz="2800" dirty="0"/>
              <a:t>Godges, </a:t>
            </a:r>
            <a:r>
              <a:rPr lang="en-US" sz="2800" dirty="0" err="1"/>
              <a:t>J.George</a:t>
            </a:r>
            <a:r>
              <a:rPr lang="en-US" sz="2800" dirty="0"/>
              <a:t> SZ, Fritz, JM, </a:t>
            </a:r>
            <a:r>
              <a:rPr lang="en-US" sz="2800" dirty="0" err="1"/>
              <a:t>Silfies</a:t>
            </a:r>
            <a:r>
              <a:rPr lang="en-US" sz="2800" dirty="0"/>
              <a:t> SP, Michael Schneider, D. C., Lentz, T. A., &amp; Gilliam, J. R. Low back pain decision tree. </a:t>
            </a:r>
            <a:r>
              <a:rPr lang="en-US" sz="2800" dirty="0" err="1"/>
              <a:t>Orthopaedic</a:t>
            </a:r>
            <a:r>
              <a:rPr lang="en-US" sz="2800" dirty="0"/>
              <a:t> Physical Therapy Practice. 2022; 34(1), 262-267.</a:t>
            </a:r>
          </a:p>
          <a:p>
            <a:r>
              <a:rPr lang="en-US" sz="2800" dirty="0"/>
              <a:t>Godges  J. Cognitive and Affective Tendencies and The Importance of Subgroup Classification . lecture presented at: October 27, 2024. </a:t>
            </a:r>
          </a:p>
          <a:p>
            <a:r>
              <a:rPr lang="en-US" sz="2800" dirty="0"/>
              <a:t>Ibrahim, A.A., Akindele, M.O. &amp; Ganiyu, S.O. Effectiveness of patient education plus motor control exercise versus patient education alone versus motor control exercise alone for rural community-dwelling adults with chronic low back pain: a </a:t>
            </a:r>
            <a:r>
              <a:rPr lang="en-US" sz="2800" dirty="0" err="1"/>
              <a:t>randomised</a:t>
            </a:r>
            <a:r>
              <a:rPr lang="en-US" sz="2800" dirty="0"/>
              <a:t> clinical trial. BMC </a:t>
            </a:r>
            <a:r>
              <a:rPr lang="en-US" sz="2800" dirty="0" err="1"/>
              <a:t>Musculoskelet</a:t>
            </a:r>
            <a:r>
              <a:rPr lang="en-US" sz="2800" dirty="0"/>
              <a:t> </a:t>
            </a:r>
            <a:r>
              <a:rPr lang="en-US" sz="2800" dirty="0" err="1"/>
              <a:t>Disord</a:t>
            </a:r>
            <a:r>
              <a:rPr lang="en-US" sz="2800" dirty="0"/>
              <a:t> 24, 142 (2023). https://doi.org/10.1186/s12891-022-06108-9</a:t>
            </a:r>
          </a:p>
          <a:p>
            <a:r>
              <a:rPr lang="en-US" sz="2800" dirty="0"/>
              <a:t>Kosek E, </a:t>
            </a:r>
            <a:r>
              <a:rPr lang="en-US" sz="2800" dirty="0" err="1"/>
              <a:t>Clauw</a:t>
            </a:r>
            <a:r>
              <a:rPr lang="en-US" sz="2800" dirty="0"/>
              <a:t> D, </a:t>
            </a:r>
            <a:r>
              <a:rPr lang="en-US" sz="2800" dirty="0" err="1"/>
              <a:t>Nijs</a:t>
            </a:r>
            <a:r>
              <a:rPr lang="en-US" sz="2800" dirty="0"/>
              <a:t> J, et al. Chronic </a:t>
            </a:r>
            <a:r>
              <a:rPr lang="en-US" sz="2800" dirty="0" err="1"/>
              <a:t>nociplastic</a:t>
            </a:r>
            <a:r>
              <a:rPr lang="en-US" sz="2800" dirty="0"/>
              <a:t> pain </a:t>
            </a:r>
            <a:r>
              <a:rPr lang="en-US" sz="2800" dirty="0" err="1"/>
              <a:t>aGecting</a:t>
            </a:r>
            <a:r>
              <a:rPr lang="en-US" sz="2800" dirty="0"/>
              <a:t> the musculoskeletal system: clinical criteria and grading system. Pain. 2021;162(11):2629-2634.doi:10.1097/j.pain.0000000000002324</a:t>
            </a:r>
          </a:p>
          <a:p>
            <a:r>
              <a:rPr lang="en-US" sz="2800" dirty="0"/>
              <a:t>Louw, Adriaan, et al. "The effect of neuroscience education on pain, disability, anxiety, and stress in chronic musculoskeletal pain." Archives of physical medicine and rehabilitation 92.12 2011: 2041-2056.</a:t>
            </a:r>
          </a:p>
          <a:p>
            <a:r>
              <a:rPr lang="en-US" sz="2800" dirty="0"/>
              <a:t>Louw A, </a:t>
            </a:r>
            <a:r>
              <a:rPr lang="en-US" sz="2800" dirty="0" err="1"/>
              <a:t>Puentedura</a:t>
            </a:r>
            <a:r>
              <a:rPr lang="en-US" sz="2800" dirty="0"/>
              <a:t> E “Louie”, </a:t>
            </a:r>
            <a:r>
              <a:rPr lang="en-US" sz="2800" dirty="0" err="1"/>
              <a:t>Mintken</a:t>
            </a:r>
            <a:r>
              <a:rPr lang="en-US" sz="2800" dirty="0"/>
              <a:t> P. Use of an abbreviated neuroscience education approach in the treatment of chronic low back pain: A case report. Physiotherapy Theory and Practice. 2011;28(1):50-62. doi:10.3109/09593985.2011.562602</a:t>
            </a:r>
          </a:p>
          <a:p>
            <a:r>
              <a:rPr lang="en-US" sz="2800" dirty="0"/>
              <a:t>Louw, A., </a:t>
            </a:r>
            <a:r>
              <a:rPr lang="en-US" sz="2800" dirty="0" err="1"/>
              <a:t>Puentedura</a:t>
            </a:r>
            <a:r>
              <a:rPr lang="en-US" sz="2800" dirty="0"/>
              <a:t>, E. “Louie” J., &amp; </a:t>
            </a:r>
            <a:r>
              <a:rPr lang="en-US" sz="2800" dirty="0" err="1"/>
              <a:t>Zimney</a:t>
            </a:r>
            <a:r>
              <a:rPr lang="en-US" sz="2800" dirty="0"/>
              <a:t>, K.. Teaching patients about pain: It works, but what should we call it? Physiotherapy Theory and Practice. 2016; 32(5), 328–331. https://doi.org/10.1080/09593985.2016.1194669</a:t>
            </a:r>
          </a:p>
          <a:p>
            <a:r>
              <a:rPr lang="en-US" sz="2800" dirty="0"/>
              <a:t>Louw A &amp; Veronica </a:t>
            </a:r>
            <a:r>
              <a:rPr lang="en-US" sz="2800" dirty="0" err="1"/>
              <a:t>Riera</a:t>
            </a:r>
            <a:r>
              <a:rPr lang="en-US" sz="2800" dirty="0"/>
              <a:t>-Gilley. Pain Neuroscience Education: Teaching People About Pain. Journal of Pain &amp; Palliative Care Pharmacotherapy. 2024; 38:(3): 292-301.</a:t>
            </a:r>
          </a:p>
          <a:p>
            <a:r>
              <a:rPr lang="en-US" sz="2800" dirty="0" err="1"/>
              <a:t>Namnaqani</a:t>
            </a:r>
            <a:r>
              <a:rPr lang="en-US" sz="2800" dirty="0"/>
              <a:t> FI, </a:t>
            </a:r>
            <a:r>
              <a:rPr lang="en-US" sz="2800" dirty="0" err="1"/>
              <a:t>Mashabi</a:t>
            </a:r>
            <a:r>
              <a:rPr lang="en-US" sz="2800" dirty="0"/>
              <a:t> AS, Yaseen KM, </a:t>
            </a:r>
            <a:r>
              <a:rPr lang="en-US" sz="2800" dirty="0" err="1"/>
              <a:t>Alshehri</a:t>
            </a:r>
            <a:r>
              <a:rPr lang="en-US" sz="2800" dirty="0"/>
              <a:t> MA. The effectiveness of McKenzie method compared to manual therapy for treating chronic low back pain: a systematic review. J </a:t>
            </a:r>
            <a:r>
              <a:rPr lang="en-US" sz="2800" dirty="0" err="1"/>
              <a:t>Musculoskelet</a:t>
            </a:r>
            <a:r>
              <a:rPr lang="en-US" sz="2800" dirty="0"/>
              <a:t> Neuronal Interact. 2019;19(4):492-499.</a:t>
            </a:r>
          </a:p>
          <a:p>
            <a:r>
              <a:rPr lang="en-US" sz="2800" dirty="0"/>
              <a:t>Özyurt, F., </a:t>
            </a:r>
            <a:r>
              <a:rPr lang="en-US" sz="2800" dirty="0" err="1"/>
              <a:t>Tayfur</a:t>
            </a:r>
            <a:r>
              <a:rPr lang="en-US" sz="2800" dirty="0"/>
              <a:t>, A. &amp; </a:t>
            </a:r>
            <a:r>
              <a:rPr lang="en-US" sz="2800" dirty="0" err="1"/>
              <a:t>Ülger</a:t>
            </a:r>
            <a:r>
              <a:rPr lang="en-US" sz="2800" dirty="0"/>
              <a:t>, Ö. The effect of stabilization-based exercises on </a:t>
            </a:r>
            <a:r>
              <a:rPr lang="en-US" sz="2800" dirty="0" err="1"/>
              <a:t>kinesiophobia</a:t>
            </a:r>
            <a:r>
              <a:rPr lang="en-US" sz="2800" dirty="0"/>
              <a:t> in patients with non-specific chronic low back pain: a systematic review and meta-analysis. Sport Sci Health (2024). https://doi.org/10.1007/s11332-024-01254-0</a:t>
            </a:r>
          </a:p>
          <a:p>
            <a:r>
              <a:rPr lang="en-US" sz="2800" dirty="0"/>
              <a:t>Raja, Srinivasa </a:t>
            </a:r>
            <a:r>
              <a:rPr lang="en-US" sz="2800" dirty="0" err="1"/>
              <a:t>N.a</a:t>
            </a:r>
            <a:r>
              <a:rPr lang="en-US" sz="2800" dirty="0"/>
              <a:t>,*; Carr, Daniel </a:t>
            </a:r>
            <a:r>
              <a:rPr lang="en-US" sz="2800" dirty="0" err="1"/>
              <a:t>B.b</a:t>
            </a:r>
            <a:r>
              <a:rPr lang="en-US" sz="2800" dirty="0"/>
              <a:t>; Cohen, </a:t>
            </a:r>
            <a:r>
              <a:rPr lang="en-US" sz="2800" dirty="0" err="1"/>
              <a:t>Miltonc</a:t>
            </a:r>
            <a:r>
              <a:rPr lang="en-US" sz="2800" dirty="0"/>
              <a:t>; </a:t>
            </a:r>
            <a:r>
              <a:rPr lang="en-US" sz="2800" dirty="0" err="1"/>
              <a:t>Finnerup</a:t>
            </a:r>
            <a:r>
              <a:rPr lang="en-US" sz="2800" dirty="0"/>
              <a:t>, Nanna </a:t>
            </a:r>
            <a:r>
              <a:rPr lang="en-US" sz="2800" dirty="0" err="1"/>
              <a:t>B.d,e</a:t>
            </a:r>
            <a:r>
              <a:rPr lang="en-US" sz="2800" dirty="0"/>
              <a:t>; Flor, </a:t>
            </a:r>
            <a:r>
              <a:rPr lang="en-US" sz="2800" dirty="0" err="1"/>
              <a:t>Hertaf</a:t>
            </a:r>
            <a:r>
              <a:rPr lang="en-US" sz="2800" dirty="0"/>
              <a:t>; Gibson, </a:t>
            </a:r>
            <a:r>
              <a:rPr lang="en-US" sz="2800" dirty="0" err="1"/>
              <a:t>Stepheng</a:t>
            </a:r>
            <a:r>
              <a:rPr lang="en-US" sz="2800" dirty="0"/>
              <a:t>; Keefe, Francis </a:t>
            </a:r>
            <a:r>
              <a:rPr lang="en-US" sz="2800" dirty="0" err="1"/>
              <a:t>J.h</a:t>
            </a:r>
            <a:r>
              <a:rPr lang="en-US" sz="2800" dirty="0"/>
              <a:t>; </a:t>
            </a:r>
            <a:r>
              <a:rPr lang="en-US" sz="2800" dirty="0" err="1"/>
              <a:t>Mogil</a:t>
            </a:r>
            <a:r>
              <a:rPr lang="en-US" sz="2800" dirty="0"/>
              <a:t>, Jeffrey </a:t>
            </a:r>
            <a:r>
              <a:rPr lang="en-US" sz="2800" dirty="0" err="1"/>
              <a:t>S.i</a:t>
            </a:r>
            <a:r>
              <a:rPr lang="en-US" sz="2800" dirty="0"/>
              <a:t>; </a:t>
            </a:r>
            <a:r>
              <a:rPr lang="en-US" sz="2800" dirty="0" err="1"/>
              <a:t>Ringkamp</a:t>
            </a:r>
            <a:r>
              <a:rPr lang="en-US" sz="2800" dirty="0"/>
              <a:t>, </a:t>
            </a:r>
            <a:r>
              <a:rPr lang="en-US" sz="2800" dirty="0" err="1"/>
              <a:t>Matthiasj</a:t>
            </a:r>
            <a:r>
              <a:rPr lang="en-US" sz="2800" dirty="0"/>
              <a:t>; </a:t>
            </a:r>
            <a:r>
              <a:rPr lang="en-US" sz="2800" dirty="0" err="1"/>
              <a:t>Sluka</a:t>
            </a:r>
            <a:r>
              <a:rPr lang="en-US" sz="2800" dirty="0"/>
              <a:t>, Kathleen </a:t>
            </a:r>
            <a:r>
              <a:rPr lang="en-US" sz="2800" dirty="0" err="1"/>
              <a:t>A.k</a:t>
            </a:r>
            <a:r>
              <a:rPr lang="en-US" sz="2800" dirty="0"/>
              <a:t>; Song, Xue-</a:t>
            </a:r>
            <a:r>
              <a:rPr lang="en-US" sz="2800" dirty="0" err="1"/>
              <a:t>Junl</a:t>
            </a:r>
            <a:r>
              <a:rPr lang="en-US" sz="2800" dirty="0"/>
              <a:t>; Stevens, </a:t>
            </a:r>
            <a:r>
              <a:rPr lang="en-US" sz="2800" dirty="0" err="1"/>
              <a:t>Bonniem</a:t>
            </a:r>
            <a:r>
              <a:rPr lang="en-US" sz="2800" dirty="0"/>
              <a:t>; Sullivan, Mark </a:t>
            </a:r>
            <a:r>
              <a:rPr lang="en-US" sz="2800" dirty="0" err="1"/>
              <a:t>D.n</a:t>
            </a:r>
            <a:r>
              <a:rPr lang="en-US" sz="2800" dirty="0"/>
              <a:t>; </a:t>
            </a:r>
            <a:r>
              <a:rPr lang="en-US" sz="2800" dirty="0" err="1"/>
              <a:t>Tutelman</a:t>
            </a:r>
            <a:r>
              <a:rPr lang="en-US" sz="2800" dirty="0"/>
              <a:t>, Perri </a:t>
            </a:r>
            <a:r>
              <a:rPr lang="en-US" sz="2800" dirty="0" err="1"/>
              <a:t>R.o</a:t>
            </a:r>
            <a:r>
              <a:rPr lang="en-US" sz="2800" dirty="0"/>
              <a:t>; </a:t>
            </a:r>
            <a:r>
              <a:rPr lang="en-US" sz="2800" dirty="0" err="1"/>
              <a:t>Ushida</a:t>
            </a:r>
            <a:r>
              <a:rPr lang="en-US" sz="2800" dirty="0"/>
              <a:t>, </a:t>
            </a:r>
            <a:r>
              <a:rPr lang="en-US" sz="2800" dirty="0" err="1"/>
              <a:t>Takahirop</a:t>
            </a:r>
            <a:r>
              <a:rPr lang="en-US" sz="2800" dirty="0"/>
              <a:t>; Vader, </a:t>
            </a:r>
            <a:r>
              <a:rPr lang="en-US" sz="2800" dirty="0" err="1"/>
              <a:t>Kyleq</a:t>
            </a:r>
            <a:r>
              <a:rPr lang="en-US" sz="2800" dirty="0"/>
              <a:t> The revised International Association for the Study of Pain definition of</a:t>
            </a:r>
          </a:p>
          <a:p>
            <a:r>
              <a:rPr lang="en-US" sz="2800" dirty="0"/>
              <a:t>Smart KM, Blake C, Staines A, Thacker M, Doody C. Mechanisms-based classifications of musculoskeletal pain: part 1 of 3: symptoms and signs of central </a:t>
            </a:r>
            <a:r>
              <a:rPr lang="en-US" sz="2800" dirty="0" err="1"/>
              <a:t>sensitisation</a:t>
            </a:r>
            <a:r>
              <a:rPr lang="en-US" sz="2800" dirty="0"/>
              <a:t> in patients with low back (± leg) pain. Man </a:t>
            </a:r>
            <a:r>
              <a:rPr lang="en-US" sz="2800" dirty="0" err="1"/>
              <a:t>Ther</a:t>
            </a:r>
            <a:r>
              <a:rPr lang="en-US" sz="2800" dirty="0"/>
              <a:t>. 2012;17(4):336-344.doi:10.1016/j.math.2012.03.013pain: concepts, challenges, and compromises, PAIN: September 2020 - Volume 161 - Issue 9 - p 1976-1982doi: 10.1097/j.pain.0000000000001939 </a:t>
            </a:r>
          </a:p>
          <a:p>
            <a:r>
              <a:rPr lang="en-US" sz="2800" dirty="0"/>
              <a:t>Szalavitz M. Report: Chronic, Undertreated Pain Affects 116 Million Americans . Time Magazine. June 2011. </a:t>
            </a:r>
          </a:p>
          <a:p>
            <a:r>
              <a:rPr lang="en-US" sz="2800" dirty="0"/>
              <a:t>Thacker, Mick. (2015). Louis Gifford – </a:t>
            </a:r>
            <a:r>
              <a:rPr lang="en-US" sz="2800" dirty="0" err="1"/>
              <a:t>revolutionary:the</a:t>
            </a:r>
            <a:r>
              <a:rPr lang="en-US" sz="2800" dirty="0"/>
              <a:t> Mature Organism </a:t>
            </a:r>
            <a:r>
              <a:rPr lang="en-US" sz="2800" dirty="0" err="1"/>
              <a:t>Model,an</a:t>
            </a:r>
            <a:r>
              <a:rPr lang="en-US" sz="2800" dirty="0"/>
              <a:t> embodied cognitive perspective of pain. In Touch. 152. 4-9.</a:t>
            </a:r>
          </a:p>
          <a:p>
            <a:r>
              <a:rPr lang="en-US" sz="2800" dirty="0"/>
              <a:t>Traeger AC, Moseley GL, </a:t>
            </a:r>
            <a:r>
              <a:rPr lang="en-US" sz="2800" dirty="0" err="1"/>
              <a:t>Hübscher</a:t>
            </a:r>
            <a:r>
              <a:rPr lang="en-US" sz="2800" dirty="0"/>
              <a:t> M, et </a:t>
            </a:r>
            <a:r>
              <a:rPr lang="en-US" sz="2800" dirty="0" err="1"/>
              <a:t>alPain</a:t>
            </a:r>
            <a:r>
              <a:rPr lang="en-US" sz="2800" dirty="0"/>
              <a:t> education to prevent chronic low back pain: a study protocol for a </a:t>
            </a:r>
            <a:r>
              <a:rPr lang="en-US" sz="2800" dirty="0" err="1"/>
              <a:t>randomised</a:t>
            </a:r>
            <a:r>
              <a:rPr lang="en-US" sz="2800" dirty="0"/>
              <a:t> controlled </a:t>
            </a:r>
            <a:r>
              <a:rPr lang="en-US" sz="2800" dirty="0" err="1"/>
              <a:t>trialBMJ</a:t>
            </a:r>
            <a:r>
              <a:rPr lang="en-US" sz="2800" dirty="0"/>
              <a:t> Open 2014;4:e005505. </a:t>
            </a:r>
            <a:r>
              <a:rPr lang="en-US" sz="2800" dirty="0" err="1"/>
              <a:t>doi</a:t>
            </a:r>
            <a:r>
              <a:rPr lang="en-US" sz="2800" dirty="0"/>
              <a:t>: 10.1136/bmjopen-2014-005505</a:t>
            </a:r>
          </a:p>
          <a:p>
            <a:r>
              <a:rPr lang="en-US" sz="2800" dirty="0" err="1"/>
              <a:t>Woby</a:t>
            </a:r>
            <a:r>
              <a:rPr lang="en-US" sz="2800" dirty="0"/>
              <a:t>, Steve R., Martin Urmston, and Paul J. Watson. "Self-efficacy mediates the relation between pain-related fear and outcome in chronic low back pain patients." European Journal of Pain 11.7 (2007): 711-718.</a:t>
            </a:r>
          </a:p>
          <a:p>
            <a:r>
              <a:rPr lang="en-US" sz="2800" dirty="0"/>
              <a:t>Wong M. Wong Pain Lecture USC Spine Fellowship. lecture presented at: October 28, 2024. </a:t>
            </a:r>
          </a:p>
          <a:p>
            <a:r>
              <a:rPr lang="en-US" sz="2800" dirty="0"/>
              <a:t>Why you hurt: Pain neuroscience education system | </a:t>
            </a:r>
            <a:r>
              <a:rPr lang="en-US" sz="2800" dirty="0" err="1"/>
              <a:t>Adriaan</a:t>
            </a:r>
            <a:r>
              <a:rPr lang="en-US" sz="2800" dirty="0"/>
              <a:t> Louw | OPTP. Accessed January 25, 2025. https://www.optp.com/Why-You-Hurt-Pain-Neuroscience-Education-System. </a:t>
            </a:r>
          </a:p>
          <a:p>
            <a:endParaRPr lang="en-US" sz="2800" dirty="0"/>
          </a:p>
          <a:p>
            <a:pPr marL="0" indent="0">
              <a:buNone/>
            </a:pPr>
            <a:r>
              <a:rPr lang="en-US" sz="2800" dirty="0"/>
              <a:t> </a:t>
            </a:r>
          </a:p>
          <a:p>
            <a:endParaRPr lang="en-US" sz="2800" dirty="0"/>
          </a:p>
          <a:p>
            <a:endParaRPr lang="en-US" dirty="0"/>
          </a:p>
        </p:txBody>
      </p:sp>
    </p:spTree>
    <p:extLst>
      <p:ext uri="{BB962C8B-B14F-4D97-AF65-F5344CB8AC3E}">
        <p14:creationId xmlns:p14="http://schemas.microsoft.com/office/powerpoint/2010/main" val="1654989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E32F-38DD-E630-8BCD-0419ECE45AC0}"/>
              </a:ext>
            </a:extLst>
          </p:cNvPr>
          <p:cNvSpPr>
            <a:spLocks noGrp="1"/>
          </p:cNvSpPr>
          <p:nvPr>
            <p:ph type="title"/>
          </p:nvPr>
        </p:nvSpPr>
        <p:spPr>
          <a:xfrm>
            <a:off x="457200" y="206375"/>
            <a:ext cx="8229600" cy="857250"/>
          </a:xfrm>
        </p:spPr>
        <p:txBody>
          <a:bodyPr anchor="ctr">
            <a:normAutofit/>
          </a:bodyPr>
          <a:lstStyle/>
          <a:p>
            <a:r>
              <a:rPr lang="en-US" dirty="0"/>
              <a:t>Thank you</a:t>
            </a:r>
          </a:p>
        </p:txBody>
      </p:sp>
      <p:pic>
        <p:nvPicPr>
          <p:cNvPr id="5" name="Content Placeholder 4" descr="A person and person with a baby&#10;&#10;Description automatically generated">
            <a:extLst>
              <a:ext uri="{FF2B5EF4-FFF2-40B4-BE49-F238E27FC236}">
                <a16:creationId xmlns:a16="http://schemas.microsoft.com/office/drawing/2014/main" id="{BCDBBBFD-4EEE-E85D-A8B6-B596AAB7150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2340" b="29101"/>
          <a:stretch/>
        </p:blipFill>
        <p:spPr>
          <a:xfrm>
            <a:off x="457200" y="1200150"/>
            <a:ext cx="8229600" cy="3394075"/>
          </a:xfrm>
          <a:noFill/>
        </p:spPr>
      </p:pic>
    </p:spTree>
    <p:extLst>
      <p:ext uri="{BB962C8B-B14F-4D97-AF65-F5344CB8AC3E}">
        <p14:creationId xmlns:p14="http://schemas.microsoft.com/office/powerpoint/2010/main" val="71818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6812-1985-2429-508A-4022BBB21167}"/>
              </a:ext>
            </a:extLst>
          </p:cNvPr>
          <p:cNvSpPr>
            <a:spLocks noGrp="1"/>
          </p:cNvSpPr>
          <p:nvPr>
            <p:ph type="title"/>
          </p:nvPr>
        </p:nvSpPr>
        <p:spPr>
          <a:xfrm>
            <a:off x="457200" y="206375"/>
            <a:ext cx="8229600" cy="857250"/>
          </a:xfrm>
        </p:spPr>
        <p:txBody>
          <a:bodyPr vert="horz" lIns="91440" tIns="45720" rIns="91440" bIns="45720" rtlCol="0" anchor="ctr">
            <a:normAutofit/>
          </a:bodyPr>
          <a:lstStyle/>
          <a:p>
            <a:r>
              <a:rPr lang="en-US" kern="1200">
                <a:latin typeface="+mj-lt"/>
                <a:ea typeface="+mj-ea"/>
                <a:cs typeface="+mj-cs"/>
              </a:rPr>
              <a:t>Definition of Pain</a:t>
            </a:r>
          </a:p>
        </p:txBody>
      </p:sp>
      <p:sp>
        <p:nvSpPr>
          <p:cNvPr id="3" name="Content Placeholder 2">
            <a:extLst>
              <a:ext uri="{FF2B5EF4-FFF2-40B4-BE49-F238E27FC236}">
                <a16:creationId xmlns:a16="http://schemas.microsoft.com/office/drawing/2014/main" id="{E559DD2E-F281-8984-10E7-27BAB20E5CDB}"/>
              </a:ext>
            </a:extLst>
          </p:cNvPr>
          <p:cNvSpPr>
            <a:spLocks noGrp="1"/>
          </p:cNvSpPr>
          <p:nvPr>
            <p:ph sz="half" idx="2"/>
          </p:nvPr>
        </p:nvSpPr>
        <p:spPr>
          <a:xfrm>
            <a:off x="457200" y="1631950"/>
            <a:ext cx="4040188" cy="2962275"/>
          </a:xfrm>
        </p:spPr>
        <p:txBody>
          <a:bodyPr vert="horz" lIns="91440" tIns="45720" rIns="91440" bIns="45720" rtlCol="0">
            <a:normAutofit/>
          </a:bodyPr>
          <a:lstStyle/>
          <a:p>
            <a:r>
              <a:rPr lang="en-US" dirty="0"/>
              <a:t>“An unpleasant sensory and emotional experience associated with, or resembling that associated with, actual or potential tissue damage,”</a:t>
            </a:r>
          </a:p>
          <a:p>
            <a:endParaRPr lang="en-US" dirty="0"/>
          </a:p>
        </p:txBody>
      </p:sp>
      <p:sp>
        <p:nvSpPr>
          <p:cNvPr id="4" name="TextBox 3">
            <a:extLst>
              <a:ext uri="{FF2B5EF4-FFF2-40B4-BE49-F238E27FC236}">
                <a16:creationId xmlns:a16="http://schemas.microsoft.com/office/drawing/2014/main" id="{4192F71A-2299-9A22-D15A-A45995AFCEAD}"/>
              </a:ext>
            </a:extLst>
          </p:cNvPr>
          <p:cNvSpPr txBox="1"/>
          <p:nvPr/>
        </p:nvSpPr>
        <p:spPr>
          <a:xfrm>
            <a:off x="4645025" y="1150938"/>
            <a:ext cx="4041775" cy="481012"/>
          </a:xfrm>
          <a:prstGeom prst="rect">
            <a:avLst/>
          </a:prstGeom>
        </p:spPr>
        <p:txBody>
          <a:bodyPr vert="horz" lIns="91440" tIns="45720" rIns="91440" bIns="45720" rtlCol="0" anchor="b">
            <a:normAutofit/>
          </a:bodyPr>
          <a:lstStyle/>
          <a:p>
            <a:pPr>
              <a:lnSpc>
                <a:spcPct val="90000"/>
              </a:lnSpc>
              <a:spcBef>
                <a:spcPct val="20000"/>
              </a:spcBef>
            </a:pPr>
            <a:r>
              <a:rPr lang="en-US" sz="800" b="1" kern="1200" dirty="0">
                <a:latin typeface="+mn-lt"/>
                <a:ea typeface="+mn-ea"/>
                <a:cs typeface="+mn-cs"/>
              </a:rPr>
              <a:t>Thacker, Mick. (2015). Louis Gifford – </a:t>
            </a:r>
            <a:r>
              <a:rPr lang="en-US" sz="800" b="1" kern="1200" dirty="0" err="1">
                <a:latin typeface="+mn-lt"/>
                <a:ea typeface="+mn-ea"/>
                <a:cs typeface="+mn-cs"/>
              </a:rPr>
              <a:t>revolutionary:the</a:t>
            </a:r>
            <a:r>
              <a:rPr lang="en-US" sz="800" b="1" kern="1200" dirty="0">
                <a:latin typeface="+mn-lt"/>
                <a:ea typeface="+mn-ea"/>
                <a:cs typeface="+mn-cs"/>
              </a:rPr>
              <a:t> Mature Organism </a:t>
            </a:r>
            <a:r>
              <a:rPr lang="en-US" sz="800" b="1" kern="1200" dirty="0" err="1">
                <a:latin typeface="+mn-lt"/>
                <a:ea typeface="+mn-ea"/>
                <a:cs typeface="+mn-cs"/>
              </a:rPr>
              <a:t>Model,an</a:t>
            </a:r>
            <a:r>
              <a:rPr lang="en-US" sz="800" b="1" kern="1200" dirty="0">
                <a:latin typeface="+mn-lt"/>
                <a:ea typeface="+mn-ea"/>
                <a:cs typeface="+mn-cs"/>
              </a:rPr>
              <a:t> embodied cognitive perspective of pain. In Touch. 152. 4-9. </a:t>
            </a:r>
          </a:p>
        </p:txBody>
      </p:sp>
      <p:pic>
        <p:nvPicPr>
          <p:cNvPr id="6" name="Picture 5" descr="Diagram of a human head with a diagram of the brain and the word&#10;&#10;Description automatically generated with medium confidence">
            <a:extLst>
              <a:ext uri="{FF2B5EF4-FFF2-40B4-BE49-F238E27FC236}">
                <a16:creationId xmlns:a16="http://schemas.microsoft.com/office/drawing/2014/main" id="{7D6BD17B-AE76-41A8-286D-E1298165788D}"/>
              </a:ext>
            </a:extLst>
          </p:cNvPr>
          <p:cNvPicPr>
            <a:picLocks noChangeAspect="1"/>
          </p:cNvPicPr>
          <p:nvPr/>
        </p:nvPicPr>
        <p:blipFill>
          <a:blip r:embed="rId3"/>
          <a:srcRect t="622" r="-4" b="-4"/>
          <a:stretch/>
        </p:blipFill>
        <p:spPr>
          <a:xfrm>
            <a:off x="4577219" y="1631950"/>
            <a:ext cx="4041775" cy="2667000"/>
          </a:xfrm>
          <a:prstGeom prst="rect">
            <a:avLst/>
          </a:prstGeom>
          <a:noFill/>
        </p:spPr>
      </p:pic>
      <p:sp>
        <p:nvSpPr>
          <p:cNvPr id="9" name="TextBox 8">
            <a:extLst>
              <a:ext uri="{FF2B5EF4-FFF2-40B4-BE49-F238E27FC236}">
                <a16:creationId xmlns:a16="http://schemas.microsoft.com/office/drawing/2014/main" id="{EFAFC34D-8C0B-3AA1-B803-0A2E3E14CF18}"/>
              </a:ext>
            </a:extLst>
          </p:cNvPr>
          <p:cNvSpPr txBox="1"/>
          <p:nvPr/>
        </p:nvSpPr>
        <p:spPr>
          <a:xfrm>
            <a:off x="525006" y="4185184"/>
            <a:ext cx="7086600" cy="584775"/>
          </a:xfrm>
          <a:prstGeom prst="rect">
            <a:avLst/>
          </a:prstGeom>
          <a:noFill/>
        </p:spPr>
        <p:txBody>
          <a:bodyPr wrap="square" rtlCol="0">
            <a:spAutoFit/>
          </a:bodyPr>
          <a:lstStyle/>
          <a:p>
            <a:r>
              <a:rPr lang="en-US" sz="800" dirty="0"/>
              <a:t>Raja, Srinivasa </a:t>
            </a:r>
            <a:r>
              <a:rPr lang="en-US" sz="800" dirty="0" err="1"/>
              <a:t>N.a</a:t>
            </a:r>
            <a:r>
              <a:rPr lang="en-US" sz="800" dirty="0"/>
              <a:t>,*; Carr, Daniel </a:t>
            </a:r>
            <a:r>
              <a:rPr lang="en-US" sz="800" dirty="0" err="1"/>
              <a:t>B.b</a:t>
            </a:r>
            <a:r>
              <a:rPr lang="en-US" sz="800" dirty="0"/>
              <a:t>; Cohen, </a:t>
            </a:r>
            <a:r>
              <a:rPr lang="en-US" sz="800" dirty="0" err="1"/>
              <a:t>Miltonc</a:t>
            </a:r>
            <a:r>
              <a:rPr lang="en-US" sz="800" dirty="0"/>
              <a:t>; </a:t>
            </a:r>
            <a:r>
              <a:rPr lang="en-US" sz="800" dirty="0" err="1"/>
              <a:t>Finnerup</a:t>
            </a:r>
            <a:r>
              <a:rPr lang="en-US" sz="800" dirty="0"/>
              <a:t>, Nanna </a:t>
            </a:r>
            <a:r>
              <a:rPr lang="en-US" sz="800" dirty="0" err="1"/>
              <a:t>B.d,e</a:t>
            </a:r>
            <a:r>
              <a:rPr lang="en-US" sz="800" dirty="0"/>
              <a:t>; Flor, </a:t>
            </a:r>
            <a:r>
              <a:rPr lang="en-US" sz="800" dirty="0" err="1"/>
              <a:t>Hertaf</a:t>
            </a:r>
            <a:r>
              <a:rPr lang="en-US" sz="800" dirty="0"/>
              <a:t>; Gibson, </a:t>
            </a:r>
            <a:r>
              <a:rPr lang="en-US" sz="800" dirty="0" err="1"/>
              <a:t>Stepheng</a:t>
            </a:r>
            <a:r>
              <a:rPr lang="en-US" sz="800" dirty="0"/>
              <a:t>; Keefe, Francis </a:t>
            </a:r>
            <a:r>
              <a:rPr lang="en-US" sz="800" dirty="0" err="1"/>
              <a:t>J.h</a:t>
            </a:r>
            <a:r>
              <a:rPr lang="en-US" sz="800" dirty="0"/>
              <a:t>; </a:t>
            </a:r>
            <a:r>
              <a:rPr lang="en-US" sz="800" dirty="0" err="1"/>
              <a:t>Mogil</a:t>
            </a:r>
            <a:r>
              <a:rPr lang="en-US" sz="800" dirty="0"/>
              <a:t>, Jeffrey </a:t>
            </a:r>
            <a:r>
              <a:rPr lang="en-US" sz="800" dirty="0" err="1"/>
              <a:t>S.i</a:t>
            </a:r>
            <a:r>
              <a:rPr lang="en-US" sz="800" dirty="0"/>
              <a:t>; </a:t>
            </a:r>
            <a:r>
              <a:rPr lang="en-US" sz="800" dirty="0" err="1"/>
              <a:t>Ringkamp</a:t>
            </a:r>
            <a:r>
              <a:rPr lang="en-US" sz="800" dirty="0"/>
              <a:t>, </a:t>
            </a:r>
            <a:r>
              <a:rPr lang="en-US" sz="800" dirty="0" err="1"/>
              <a:t>Matthiasj</a:t>
            </a:r>
            <a:r>
              <a:rPr lang="en-US" sz="800" dirty="0"/>
              <a:t>; </a:t>
            </a:r>
            <a:r>
              <a:rPr lang="en-US" sz="800" dirty="0" err="1"/>
              <a:t>Sluka</a:t>
            </a:r>
            <a:r>
              <a:rPr lang="en-US" sz="800" dirty="0"/>
              <a:t>, Kathleen </a:t>
            </a:r>
            <a:r>
              <a:rPr lang="en-US" sz="800" dirty="0" err="1"/>
              <a:t>A.k</a:t>
            </a:r>
            <a:r>
              <a:rPr lang="en-US" sz="800" dirty="0"/>
              <a:t>; Song, Xue-</a:t>
            </a:r>
            <a:r>
              <a:rPr lang="en-US" sz="800" dirty="0" err="1"/>
              <a:t>Junl</a:t>
            </a:r>
            <a:r>
              <a:rPr lang="en-US" sz="800" dirty="0"/>
              <a:t>; Stevens, </a:t>
            </a:r>
            <a:r>
              <a:rPr lang="en-US" sz="800" dirty="0" err="1"/>
              <a:t>Bonniem</a:t>
            </a:r>
            <a:r>
              <a:rPr lang="en-US" sz="800" dirty="0"/>
              <a:t>; Sullivan, Mark </a:t>
            </a:r>
            <a:r>
              <a:rPr lang="en-US" sz="800" dirty="0" err="1"/>
              <a:t>D.n</a:t>
            </a:r>
            <a:r>
              <a:rPr lang="en-US" sz="800" dirty="0"/>
              <a:t>; </a:t>
            </a:r>
            <a:r>
              <a:rPr lang="en-US" sz="800" dirty="0" err="1"/>
              <a:t>Tutelman</a:t>
            </a:r>
            <a:r>
              <a:rPr lang="en-US" sz="800" dirty="0"/>
              <a:t>, Perri </a:t>
            </a:r>
            <a:r>
              <a:rPr lang="en-US" sz="800" dirty="0" err="1"/>
              <a:t>R.o</a:t>
            </a:r>
            <a:r>
              <a:rPr lang="en-US" sz="800" dirty="0"/>
              <a:t>; </a:t>
            </a:r>
            <a:r>
              <a:rPr lang="en-US" sz="800" dirty="0" err="1"/>
              <a:t>Ushida</a:t>
            </a:r>
            <a:r>
              <a:rPr lang="en-US" sz="800" dirty="0"/>
              <a:t>, </a:t>
            </a:r>
            <a:r>
              <a:rPr lang="en-US" sz="800" dirty="0" err="1"/>
              <a:t>Takahirop</a:t>
            </a:r>
            <a:r>
              <a:rPr lang="en-US" sz="800" dirty="0"/>
              <a:t>; Vader, </a:t>
            </a:r>
            <a:r>
              <a:rPr lang="en-US" sz="800" dirty="0" err="1"/>
              <a:t>Kyleq</a:t>
            </a:r>
            <a:r>
              <a:rPr lang="en-US" sz="800" dirty="0"/>
              <a:t> The revised International Association for the Study of Pain definition of pain: concepts, challenges, and compromises, PAIN: September 2020 - Volume 161 - Issue 9 - p 1976-1982doi: 10.1097/j.pain.0000000000001939 </a:t>
            </a:r>
          </a:p>
        </p:txBody>
      </p:sp>
    </p:spTree>
    <p:extLst>
      <p:ext uri="{BB962C8B-B14F-4D97-AF65-F5344CB8AC3E}">
        <p14:creationId xmlns:p14="http://schemas.microsoft.com/office/powerpoint/2010/main" val="24798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23A4-10B8-6102-DC93-4738238A49C8}"/>
              </a:ext>
            </a:extLst>
          </p:cNvPr>
          <p:cNvSpPr>
            <a:spLocks noGrp="1"/>
          </p:cNvSpPr>
          <p:nvPr>
            <p:ph type="title"/>
          </p:nvPr>
        </p:nvSpPr>
        <p:spPr/>
        <p:txBody>
          <a:bodyPr/>
          <a:lstStyle/>
          <a:p>
            <a:r>
              <a:rPr lang="en-US" dirty="0"/>
              <a:t>Definition of Chronic Pain</a:t>
            </a:r>
          </a:p>
        </p:txBody>
      </p:sp>
      <p:sp>
        <p:nvSpPr>
          <p:cNvPr id="3" name="Content Placeholder 2">
            <a:extLst>
              <a:ext uri="{FF2B5EF4-FFF2-40B4-BE49-F238E27FC236}">
                <a16:creationId xmlns:a16="http://schemas.microsoft.com/office/drawing/2014/main" id="{0E5317D0-5B81-C7F8-1016-26C1410BB349}"/>
              </a:ext>
            </a:extLst>
          </p:cNvPr>
          <p:cNvSpPr>
            <a:spLocks noGrp="1"/>
          </p:cNvSpPr>
          <p:nvPr>
            <p:ph idx="1"/>
          </p:nvPr>
        </p:nvSpPr>
        <p:spPr/>
        <p:txBody>
          <a:bodyPr>
            <a:normAutofit/>
          </a:bodyPr>
          <a:lstStyle/>
          <a:p>
            <a:r>
              <a:rPr lang="en-US" dirty="0"/>
              <a:t>Pain that arises from altered nociception despite </a:t>
            </a:r>
            <a:r>
              <a:rPr lang="en-US" b="1" u="sng" dirty="0"/>
              <a:t>no clear evidence of actual or threatened tissue damage causing the activation of peripheral nociceptors </a:t>
            </a:r>
            <a:r>
              <a:rPr lang="en-US" dirty="0"/>
              <a:t>or evidence for disease or lesion of the somatosensory system causing the pain.</a:t>
            </a:r>
          </a:p>
          <a:p>
            <a:endParaRPr lang="en-US" dirty="0"/>
          </a:p>
        </p:txBody>
      </p:sp>
      <p:sp>
        <p:nvSpPr>
          <p:cNvPr id="4" name="TextBox 3">
            <a:extLst>
              <a:ext uri="{FF2B5EF4-FFF2-40B4-BE49-F238E27FC236}">
                <a16:creationId xmlns:a16="http://schemas.microsoft.com/office/drawing/2014/main" id="{5F8A9734-D507-CBDA-4D08-9398D907FA94}"/>
              </a:ext>
            </a:extLst>
          </p:cNvPr>
          <p:cNvSpPr txBox="1"/>
          <p:nvPr/>
        </p:nvSpPr>
        <p:spPr>
          <a:xfrm>
            <a:off x="1828800" y="4324350"/>
            <a:ext cx="3810000" cy="461665"/>
          </a:xfrm>
          <a:prstGeom prst="rect">
            <a:avLst/>
          </a:prstGeom>
          <a:noFill/>
        </p:spPr>
        <p:txBody>
          <a:bodyPr wrap="square" rtlCol="0">
            <a:spAutoFit/>
          </a:bodyPr>
          <a:lstStyle/>
          <a:p>
            <a:r>
              <a:rPr lang="en-US" sz="800" dirty="0"/>
              <a:t>Terminology: International association for the study of pain. International Association for the Study of Pain (IASP). November 12, 2024. Accessed January 25, 2025. https://www.iasp-pain.org/resources/terminology/#pain. </a:t>
            </a:r>
          </a:p>
        </p:txBody>
      </p:sp>
    </p:spTree>
    <p:extLst>
      <p:ext uri="{BB962C8B-B14F-4D97-AF65-F5344CB8AC3E}">
        <p14:creationId xmlns:p14="http://schemas.microsoft.com/office/powerpoint/2010/main" val="425643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1AAE-C6B1-5AA7-CADB-EFAC6175E9C7}"/>
              </a:ext>
            </a:extLst>
          </p:cNvPr>
          <p:cNvSpPr>
            <a:spLocks noGrp="1"/>
          </p:cNvSpPr>
          <p:nvPr>
            <p:ph type="title"/>
          </p:nvPr>
        </p:nvSpPr>
        <p:spPr/>
        <p:txBody>
          <a:bodyPr>
            <a:normAutofit/>
          </a:bodyPr>
          <a:lstStyle/>
          <a:p>
            <a:r>
              <a:rPr lang="en-US" dirty="0"/>
              <a:t>How does chronic pain develop</a:t>
            </a:r>
          </a:p>
        </p:txBody>
      </p:sp>
      <p:sp>
        <p:nvSpPr>
          <p:cNvPr id="3" name="Content Placeholder 2">
            <a:extLst>
              <a:ext uri="{FF2B5EF4-FFF2-40B4-BE49-F238E27FC236}">
                <a16:creationId xmlns:a16="http://schemas.microsoft.com/office/drawing/2014/main" id="{240AAD72-4C12-4490-B29C-0D51B2592740}"/>
              </a:ext>
            </a:extLst>
          </p:cNvPr>
          <p:cNvSpPr>
            <a:spLocks noGrp="1"/>
          </p:cNvSpPr>
          <p:nvPr>
            <p:ph idx="1"/>
          </p:nvPr>
        </p:nvSpPr>
        <p:spPr/>
        <p:txBody>
          <a:bodyPr>
            <a:normAutofit fontScale="92500" lnSpcReduction="20000"/>
          </a:bodyPr>
          <a:lstStyle/>
          <a:p>
            <a:r>
              <a:rPr lang="en-US" dirty="0"/>
              <a:t>~ 3 months since DOI -pain persists despite tissue healing</a:t>
            </a:r>
          </a:p>
          <a:p>
            <a:pPr lvl="1"/>
            <a:r>
              <a:rPr lang="en-US" dirty="0"/>
              <a:t>40% of patients post acute LBP develop CLBP</a:t>
            </a:r>
          </a:p>
          <a:p>
            <a:r>
              <a:rPr lang="en-US" dirty="0"/>
              <a:t>Peripheral and central sensitization changes</a:t>
            </a:r>
          </a:p>
          <a:p>
            <a:pPr lvl="1"/>
            <a:r>
              <a:rPr lang="en-US" dirty="0"/>
              <a:t>Stem from movement avoidance, behavior changes and </a:t>
            </a:r>
            <a:r>
              <a:rPr lang="en-US" dirty="0" err="1"/>
              <a:t>catastrophization</a:t>
            </a:r>
            <a:r>
              <a:rPr lang="en-US" dirty="0"/>
              <a:t> of pain or FEAR</a:t>
            </a:r>
          </a:p>
          <a:p>
            <a:r>
              <a:rPr lang="en-US" dirty="0"/>
              <a:t>Lack of education on pain condition </a:t>
            </a:r>
          </a:p>
          <a:p>
            <a:r>
              <a:rPr lang="en-US" dirty="0"/>
              <a:t>Lack of self management skills/Poor Self efficacy  </a:t>
            </a:r>
          </a:p>
        </p:txBody>
      </p:sp>
      <p:sp>
        <p:nvSpPr>
          <p:cNvPr id="4" name="TextBox 3">
            <a:extLst>
              <a:ext uri="{FF2B5EF4-FFF2-40B4-BE49-F238E27FC236}">
                <a16:creationId xmlns:a16="http://schemas.microsoft.com/office/drawing/2014/main" id="{DF9CB977-F602-E806-494C-C5854770EE8D}"/>
              </a:ext>
            </a:extLst>
          </p:cNvPr>
          <p:cNvSpPr txBox="1"/>
          <p:nvPr/>
        </p:nvSpPr>
        <p:spPr>
          <a:xfrm>
            <a:off x="2819400" y="4476750"/>
            <a:ext cx="3962400" cy="461665"/>
          </a:xfrm>
          <a:prstGeom prst="rect">
            <a:avLst/>
          </a:prstGeom>
          <a:noFill/>
        </p:spPr>
        <p:txBody>
          <a:bodyPr wrap="square" rtlCol="0">
            <a:spAutoFit/>
          </a:bodyPr>
          <a:lstStyle/>
          <a:p>
            <a:r>
              <a:rPr lang="en-US" sz="800" dirty="0"/>
              <a:t>Traeger AC, Moseley GL, </a:t>
            </a:r>
            <a:r>
              <a:rPr lang="en-US" sz="800" dirty="0" err="1"/>
              <a:t>Hübscher</a:t>
            </a:r>
            <a:r>
              <a:rPr lang="en-US" sz="800" dirty="0"/>
              <a:t> M, et </a:t>
            </a:r>
            <a:r>
              <a:rPr lang="en-US" sz="800" dirty="0" err="1"/>
              <a:t>alPain</a:t>
            </a:r>
            <a:r>
              <a:rPr lang="en-US" sz="800" dirty="0"/>
              <a:t> education to prevent chronic low back pain: a study protocol for a </a:t>
            </a:r>
            <a:r>
              <a:rPr lang="en-US" sz="800" dirty="0" err="1"/>
              <a:t>randomised</a:t>
            </a:r>
            <a:r>
              <a:rPr lang="en-US" sz="800" dirty="0"/>
              <a:t> controlled </a:t>
            </a:r>
            <a:r>
              <a:rPr lang="en-US" sz="800" dirty="0" err="1"/>
              <a:t>trialBMJ</a:t>
            </a:r>
            <a:r>
              <a:rPr lang="en-US" sz="800" dirty="0"/>
              <a:t> Open 2014;4:e005505. </a:t>
            </a:r>
            <a:r>
              <a:rPr lang="en-US" sz="800" dirty="0" err="1"/>
              <a:t>doi</a:t>
            </a:r>
            <a:r>
              <a:rPr lang="en-US" sz="800" dirty="0"/>
              <a:t>: 10.1136/bmjopen-2014-005505</a:t>
            </a:r>
          </a:p>
        </p:txBody>
      </p:sp>
    </p:spTree>
    <p:extLst>
      <p:ext uri="{BB962C8B-B14F-4D97-AF65-F5344CB8AC3E}">
        <p14:creationId xmlns:p14="http://schemas.microsoft.com/office/powerpoint/2010/main" val="19412071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71C08EAF9A324F870F138F4120985A" ma:contentTypeVersion="12" ma:contentTypeDescription="Create a new document." ma:contentTypeScope="" ma:versionID="1a272c7103ed941ce354f0db0fed86a8">
  <xsd:schema xmlns:xsd="http://www.w3.org/2001/XMLSchema" xmlns:xs="http://www.w3.org/2001/XMLSchema" xmlns:p="http://schemas.microsoft.com/office/2006/metadata/properties" xmlns:ns2="240a6722-3a19-464f-b7f3-5cc0f38ab87d" xmlns:ns3="26c20447-2f6b-48f4-b640-7ac208de339c" targetNamespace="http://schemas.microsoft.com/office/2006/metadata/properties" ma:root="true" ma:fieldsID="d3ce445f9290f608321cbe2afac57412" ns2:_="" ns3:_="">
    <xsd:import namespace="240a6722-3a19-464f-b7f3-5cc0f38ab87d"/>
    <xsd:import namespace="26c20447-2f6b-48f4-b640-7ac208de33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a6722-3a19-464f-b7f3-5cc0f38ab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c20447-2f6b-48f4-b640-7ac208de33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5BA083-611F-4122-A3C4-55FB593CD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0a6722-3a19-464f-b7f3-5cc0f38ab87d"/>
    <ds:schemaRef ds:uri="26c20447-2f6b-48f4-b640-7ac208de3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B0A9DD-553D-4BDC-861B-CDB7DEF4DE1C}">
  <ds:schemaRefs>
    <ds:schemaRef ds:uri="http://schemas.microsoft.com/office/2006/metadata/properties"/>
    <ds:schemaRef ds:uri="240a6722-3a19-464f-b7f3-5cc0f38ab87d"/>
    <ds:schemaRef ds:uri="http://schemas.microsoft.com/office/2006/documentManagement/types"/>
    <ds:schemaRef ds:uri="http://schemas.openxmlformats.org/package/2006/metadata/core-properties"/>
    <ds:schemaRef ds:uri="http://purl.org/dc/dcmitype/"/>
    <ds:schemaRef ds:uri="26c20447-2f6b-48f4-b640-7ac208de339c"/>
    <ds:schemaRef ds:uri="http://purl.org/dc/elements/1.1/"/>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E72C1271-C870-435E-B649-BEA9A8BC9E5C}">
  <ds:schemaRefs>
    <ds:schemaRef ds:uri="http://schemas.microsoft.com/sharepoint/v3/contenttype/forms"/>
  </ds:schemaRefs>
</ds:datastoreItem>
</file>

<file path=docMetadata/LabelInfo.xml><?xml version="1.0" encoding="utf-8"?>
<clbl:labelList xmlns:clbl="http://schemas.microsoft.com/office/2020/mipLabelMetadata">
  <clbl:label id="{c2e367f7-8194-49ff-9ea4-6cc686ce90ed}" enabled="1" method="Privilege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7595</TotalTime>
  <Words>7005</Words>
  <Application>Microsoft Office PowerPoint</Application>
  <PresentationFormat>On-screen Show (16:9)</PresentationFormat>
  <Paragraphs>478</Paragraphs>
  <Slides>65</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Wingdings</vt:lpstr>
      <vt:lpstr>Custom Design</vt:lpstr>
      <vt:lpstr>What Do Patients with Low Back Pain Need?</vt:lpstr>
      <vt:lpstr>Continuing Medical Education Credit Information</vt:lpstr>
      <vt:lpstr>Designation Statement</vt:lpstr>
      <vt:lpstr>Disclosure Information</vt:lpstr>
      <vt:lpstr>Learning Objectives</vt:lpstr>
      <vt:lpstr>Why Do I Hurt? </vt:lpstr>
      <vt:lpstr>Definition of Pain</vt:lpstr>
      <vt:lpstr>Definition of Chronic Pain</vt:lpstr>
      <vt:lpstr>How does chronic pain develop</vt:lpstr>
      <vt:lpstr>Scrutinization Leads to Plastic Changes </vt:lpstr>
      <vt:lpstr>Visual Summation</vt:lpstr>
      <vt:lpstr>I believe I can…? </vt:lpstr>
      <vt:lpstr>PowerPoint Presentation</vt:lpstr>
      <vt:lpstr>Chronic Pain Epidemic </vt:lpstr>
      <vt:lpstr>Prevalence of Chronic Pain</vt:lpstr>
      <vt:lpstr>THE LANCET Series 2018 </vt:lpstr>
      <vt:lpstr>What have we done? </vt:lpstr>
      <vt:lpstr>London’s NICE Proposal</vt:lpstr>
      <vt:lpstr>Action Plan Keys</vt:lpstr>
      <vt:lpstr>What's the take away?</vt:lpstr>
      <vt:lpstr>2017 American College of Physicians Guidelines (Update from 2007)</vt:lpstr>
      <vt:lpstr>What is Current PT Best Practice?</vt:lpstr>
      <vt:lpstr>What is Current Best Practice?</vt:lpstr>
      <vt:lpstr>LBP Clinical Decision-Making Tree </vt:lpstr>
      <vt:lpstr>Another Tidbit from the THE LANCET</vt:lpstr>
      <vt:lpstr>Diagnoses that co-exist with LBP</vt:lpstr>
      <vt:lpstr>Are we Managing the Individual Cognitive aspects of Pain?</vt:lpstr>
      <vt:lpstr>Mind does matter</vt:lpstr>
      <vt:lpstr>Is this enough?</vt:lpstr>
      <vt:lpstr>Healthcare Influencing Chronicity Risk </vt:lpstr>
      <vt:lpstr>Education without Self Efficacy Building= Increased Risk for Chronicity</vt:lpstr>
      <vt:lpstr>Self Efficacy and Chronic Pain Risk</vt:lpstr>
      <vt:lpstr>Clarity is Kind</vt:lpstr>
      <vt:lpstr>Proposal: Clarity in Identifying Pain Phenotypes</vt:lpstr>
      <vt:lpstr>Diagnosis Clarity: Chronic Pain (Nociplastic)</vt:lpstr>
      <vt:lpstr>OSPRO Yellow Flag Questionnaire</vt:lpstr>
      <vt:lpstr>Clarity in Decision Making</vt:lpstr>
      <vt:lpstr>Is it Clear How to Improve Coping?</vt:lpstr>
      <vt:lpstr>Proposal: Educate to Promote Pain Self Efficacy  </vt:lpstr>
      <vt:lpstr>Bandura’s Self-Efficacy Theory</vt:lpstr>
      <vt:lpstr>Keys to Improve Self Efficacy</vt:lpstr>
      <vt:lpstr>Self Belief=Behavior Change </vt:lpstr>
      <vt:lpstr>Pain Self Efficacy </vt:lpstr>
      <vt:lpstr>Pain Self Efficacy and Exercise</vt:lpstr>
      <vt:lpstr>Proposal: Enhance Patient PSE </vt:lpstr>
      <vt:lpstr>Facet 1: Motivational Interviewing</vt:lpstr>
      <vt:lpstr>Motivational Mindset</vt:lpstr>
      <vt:lpstr>Motivational Interviewing Skill: Counseling  </vt:lpstr>
      <vt:lpstr>Listening to give them comfort </vt:lpstr>
      <vt:lpstr>Motivational Interview Skill: Confronting</vt:lpstr>
      <vt:lpstr>Combine Motivational Interviewing with Pain Education and Exercise?</vt:lpstr>
      <vt:lpstr>Facet 2: Pain Neuroscience Education</vt:lpstr>
      <vt:lpstr>How do we deliver PNE?</vt:lpstr>
      <vt:lpstr>Brain Changes </vt:lpstr>
      <vt:lpstr>This all sounds good…</vt:lpstr>
      <vt:lpstr>Facet 3: Exercises that build Pain Self Efficacy?</vt:lpstr>
      <vt:lpstr>McKenzie to Build Self Efficacy  </vt:lpstr>
      <vt:lpstr>Mulligan and Kinesiophobia</vt:lpstr>
      <vt:lpstr>Stabilization and Fear</vt:lpstr>
      <vt:lpstr>Self Belief=Activity Change </vt:lpstr>
      <vt:lpstr>Patient’s Collaborate to Build Efficacy</vt:lpstr>
      <vt:lpstr>Self Efficacy Global Application</vt:lpstr>
      <vt:lpstr>We Need to Empower</vt:lpstr>
      <vt:lpstr>Works Cited</vt:lpstr>
      <vt:lpstr>Thank you</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Furst, Paul</cp:lastModifiedBy>
  <cp:revision>95</cp:revision>
  <dcterms:created xsi:type="dcterms:W3CDTF">2013-05-03T03:00:51Z</dcterms:created>
  <dcterms:modified xsi:type="dcterms:W3CDTF">2025-02-18T02:37:18Z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0x0101005E71C08EAF9A324F870F138F4120985A</vt:lpwstr>
  </property>
  <property fmtid="{D5CDD505-2E9C-101B-9397-08002B2CF9AE}" pid="5" name="MSIP_Label_c2e367f7-8194-49ff-9ea4-6cc686ce90ed_Enabled">
    <vt:lpwstr>True</vt:lpwstr>
  </property>
  <property fmtid="{D5CDD505-2E9C-101B-9397-08002B2CF9AE}" pid="6" name="MSIP_Label_c2e367f7-8194-49ff-9ea4-6cc686ce90ed_SiteId">
    <vt:lpwstr>ef4fd2f8-4c96-45ab-9b15-7831920f55cf</vt:lpwstr>
  </property>
  <property fmtid="{D5CDD505-2E9C-101B-9397-08002B2CF9AE}" pid="7" name="MSIP_Label_c2e367f7-8194-49ff-9ea4-6cc686ce90ed_SetDate">
    <vt:lpwstr>2022-07-13T06:15:07Z</vt:lpwstr>
  </property>
  <property fmtid="{D5CDD505-2E9C-101B-9397-08002B2CF9AE}" pid="8" name="MSIP_Label_c2e367f7-8194-49ff-9ea4-6cc686ce90ed_Name">
    <vt:lpwstr>Confidential \ Health</vt:lpwstr>
  </property>
  <property fmtid="{D5CDD505-2E9C-101B-9397-08002B2CF9AE}" pid="9" name="MSIP_Label_c2e367f7-8194-49ff-9ea4-6cc686ce90ed_ActionId">
    <vt:lpwstr>38b136a5-8fea-433f-8959-da9419a21fea</vt:lpwstr>
  </property>
  <property fmtid="{D5CDD505-2E9C-101B-9397-08002B2CF9AE}" pid="10" name="MSIP_Label_c2e367f7-8194-49ff-9ea4-6cc686ce90ed_Removed">
    <vt:lpwstr>False</vt:lpwstr>
  </property>
  <property fmtid="{D5CDD505-2E9C-101B-9397-08002B2CF9AE}" pid="11" name="MSIP_Label_c2e367f7-8194-49ff-9ea4-6cc686ce90ed_Parent">
    <vt:lpwstr>1490281d-0219-42bc-a01e-8e95f4190402</vt:lpwstr>
  </property>
  <property fmtid="{D5CDD505-2E9C-101B-9397-08002B2CF9AE}" pid="12" name="MSIP_Label_c2e367f7-8194-49ff-9ea4-6cc686ce90ed_Extended_MSFT_Method">
    <vt:lpwstr>Standard</vt:lpwstr>
  </property>
  <property fmtid="{D5CDD505-2E9C-101B-9397-08002B2CF9AE}" pid="13" name="MSIP_Label_1490281d-0219-42bc-a01e-8e95f4190402_Enabled">
    <vt:lpwstr>True</vt:lpwstr>
  </property>
  <property fmtid="{D5CDD505-2E9C-101B-9397-08002B2CF9AE}" pid="14" name="MSIP_Label_1490281d-0219-42bc-a01e-8e95f4190402_SiteId">
    <vt:lpwstr>ef4fd2f8-4c96-45ab-9b15-7831920f55cf</vt:lpwstr>
  </property>
  <property fmtid="{D5CDD505-2E9C-101B-9397-08002B2CF9AE}" pid="15" name="MSIP_Label_1490281d-0219-42bc-a01e-8e95f4190402_SetDate">
    <vt:lpwstr>2022-07-13T06:15:07Z</vt:lpwstr>
  </property>
  <property fmtid="{D5CDD505-2E9C-101B-9397-08002B2CF9AE}" pid="16" name="MSIP_Label_1490281d-0219-42bc-a01e-8e95f4190402_Name">
    <vt:lpwstr>Confidential</vt:lpwstr>
  </property>
  <property fmtid="{D5CDD505-2E9C-101B-9397-08002B2CF9AE}" pid="17" name="MSIP_Label_1490281d-0219-42bc-a01e-8e95f4190402_ActionId">
    <vt:lpwstr>9e8460dd-52d9-4222-87e8-bdbbc4797480</vt:lpwstr>
  </property>
  <property fmtid="{D5CDD505-2E9C-101B-9397-08002B2CF9AE}" pid="18" name="MSIP_Label_1490281d-0219-42bc-a01e-8e95f4190402_Extended_MSFT_Method">
    <vt:lpwstr>Standard</vt:lpwstr>
  </property>
  <property fmtid="{D5CDD505-2E9C-101B-9397-08002B2CF9AE}" pid="19" name="Sensitivity">
    <vt:lpwstr>Confidential \ Health Confidential</vt:lpwstr>
  </property>
</Properties>
</file>