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70"/>
  </p:notesMasterIdLst>
  <p:handoutMasterIdLst>
    <p:handoutMasterId r:id="rId71"/>
  </p:handoutMasterIdLst>
  <p:sldIdLst>
    <p:sldId id="257" r:id="rId5"/>
    <p:sldId id="262" r:id="rId6"/>
    <p:sldId id="260" r:id="rId7"/>
    <p:sldId id="258" r:id="rId8"/>
    <p:sldId id="261" r:id="rId9"/>
    <p:sldId id="308" r:id="rId10"/>
    <p:sldId id="263" r:id="rId11"/>
    <p:sldId id="292" r:id="rId12"/>
    <p:sldId id="314" r:id="rId13"/>
    <p:sldId id="306" r:id="rId14"/>
    <p:sldId id="318" r:id="rId15"/>
    <p:sldId id="301" r:id="rId16"/>
    <p:sldId id="288" r:id="rId17"/>
    <p:sldId id="299" r:id="rId18"/>
    <p:sldId id="300" r:id="rId19"/>
    <p:sldId id="265" r:id="rId20"/>
    <p:sldId id="267" r:id="rId21"/>
    <p:sldId id="269" r:id="rId22"/>
    <p:sldId id="295" r:id="rId23"/>
    <p:sldId id="268" r:id="rId24"/>
    <p:sldId id="315" r:id="rId25"/>
    <p:sldId id="297" r:id="rId26"/>
    <p:sldId id="296" r:id="rId27"/>
    <p:sldId id="302" r:id="rId28"/>
    <p:sldId id="266" r:id="rId29"/>
    <p:sldId id="270" r:id="rId30"/>
    <p:sldId id="290" r:id="rId31"/>
    <p:sldId id="310" r:id="rId32"/>
    <p:sldId id="316" r:id="rId33"/>
    <p:sldId id="305" r:id="rId34"/>
    <p:sldId id="309" r:id="rId35"/>
    <p:sldId id="331" r:id="rId36"/>
    <p:sldId id="319" r:id="rId37"/>
    <p:sldId id="303" r:id="rId38"/>
    <p:sldId id="294" r:id="rId39"/>
    <p:sldId id="338" r:id="rId40"/>
    <p:sldId id="313" r:id="rId41"/>
    <p:sldId id="321" r:id="rId42"/>
    <p:sldId id="335" r:id="rId43"/>
    <p:sldId id="285" r:id="rId44"/>
    <p:sldId id="272" r:id="rId45"/>
    <p:sldId id="275" r:id="rId46"/>
    <p:sldId id="336" r:id="rId47"/>
    <p:sldId id="273" r:id="rId48"/>
    <p:sldId id="298" r:id="rId49"/>
    <p:sldId id="281" r:id="rId50"/>
    <p:sldId id="323" r:id="rId51"/>
    <p:sldId id="312" r:id="rId52"/>
    <p:sldId id="304" r:id="rId53"/>
    <p:sldId id="317" r:id="rId54"/>
    <p:sldId id="282" r:id="rId55"/>
    <p:sldId id="325" r:id="rId56"/>
    <p:sldId id="334" r:id="rId57"/>
    <p:sldId id="277" r:id="rId58"/>
    <p:sldId id="322" r:id="rId59"/>
    <p:sldId id="283" r:id="rId60"/>
    <p:sldId id="279" r:id="rId61"/>
    <p:sldId id="280" r:id="rId62"/>
    <p:sldId id="278" r:id="rId63"/>
    <p:sldId id="293" r:id="rId64"/>
    <p:sldId id="311" r:id="rId65"/>
    <p:sldId id="327" r:id="rId66"/>
    <p:sldId id="328" r:id="rId67"/>
    <p:sldId id="329" r:id="rId68"/>
    <p:sldId id="330" r:id="rId6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F"/>
    <a:srgbClr val="FAC71C"/>
    <a:srgbClr val="0052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6" autoAdjust="0"/>
    <p:restoredTop sz="64731" autoAdjust="0"/>
  </p:normalViewPr>
  <p:slideViewPr>
    <p:cSldViewPr>
      <p:cViewPr varScale="1">
        <p:scale>
          <a:sx n="102" d="100"/>
          <a:sy n="102" d="100"/>
        </p:scale>
        <p:origin x="1064" y="7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0" d="100"/>
          <a:sy n="70" d="100"/>
        </p:scale>
        <p:origin x="-328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rst, Paul" userId="4c53bf99-9084-4292-b138-2787d3086371" providerId="ADAL" clId="{52C9852C-CF5C-4C14-A6BC-62C2344C9D47}"/>
    <pc:docChg chg="undo custSel modSld">
      <pc:chgData name="Furst, Paul" userId="4c53bf99-9084-4292-b138-2787d3086371" providerId="ADAL" clId="{52C9852C-CF5C-4C14-A6BC-62C2344C9D47}" dt="2025-02-16T01:35:03.518" v="762" actId="20577"/>
      <pc:docMkLst>
        <pc:docMk/>
      </pc:docMkLst>
      <pc:sldChg chg="modSp mod">
        <pc:chgData name="Furst, Paul" userId="4c53bf99-9084-4292-b138-2787d3086371" providerId="ADAL" clId="{52C9852C-CF5C-4C14-A6BC-62C2344C9D47}" dt="2025-02-16T00:56:35.327" v="72" actId="6549"/>
        <pc:sldMkLst>
          <pc:docMk/>
          <pc:sldMk cId="2438701881" sldId="267"/>
        </pc:sldMkLst>
        <pc:spChg chg="mod">
          <ac:chgData name="Furst, Paul" userId="4c53bf99-9084-4292-b138-2787d3086371" providerId="ADAL" clId="{52C9852C-CF5C-4C14-A6BC-62C2344C9D47}" dt="2025-02-16T00:56:35.327" v="72" actId="6549"/>
          <ac:spMkLst>
            <pc:docMk/>
            <pc:sldMk cId="2438701881" sldId="267"/>
            <ac:spMk id="3" creationId="{0F2E2ADB-3D83-1EC3-419D-CDD0B40CFB14}"/>
          </ac:spMkLst>
        </pc:spChg>
      </pc:sldChg>
      <pc:sldChg chg="modSp mod">
        <pc:chgData name="Furst, Paul" userId="4c53bf99-9084-4292-b138-2787d3086371" providerId="ADAL" clId="{52C9852C-CF5C-4C14-A6BC-62C2344C9D47}" dt="2025-02-16T01:05:40.418" v="189" actId="5793"/>
        <pc:sldMkLst>
          <pc:docMk/>
          <pc:sldMk cId="3950467713" sldId="270"/>
        </pc:sldMkLst>
        <pc:spChg chg="mod">
          <ac:chgData name="Furst, Paul" userId="4c53bf99-9084-4292-b138-2787d3086371" providerId="ADAL" clId="{52C9852C-CF5C-4C14-A6BC-62C2344C9D47}" dt="2025-02-16T01:05:40.418" v="189" actId="5793"/>
          <ac:spMkLst>
            <pc:docMk/>
            <pc:sldMk cId="3950467713" sldId="270"/>
            <ac:spMk id="3" creationId="{8412FE90-60D2-5585-40A9-72DCE68536F7}"/>
          </ac:spMkLst>
        </pc:spChg>
      </pc:sldChg>
      <pc:sldChg chg="modSp mod">
        <pc:chgData name="Furst, Paul" userId="4c53bf99-9084-4292-b138-2787d3086371" providerId="ADAL" clId="{52C9852C-CF5C-4C14-A6BC-62C2344C9D47}" dt="2025-02-16T01:26:28.616" v="688" actId="20577"/>
        <pc:sldMkLst>
          <pc:docMk/>
          <pc:sldMk cId="997038569" sldId="273"/>
        </pc:sldMkLst>
        <pc:spChg chg="mod">
          <ac:chgData name="Furst, Paul" userId="4c53bf99-9084-4292-b138-2787d3086371" providerId="ADAL" clId="{52C9852C-CF5C-4C14-A6BC-62C2344C9D47}" dt="2025-02-16T01:26:28.616" v="688" actId="20577"/>
          <ac:spMkLst>
            <pc:docMk/>
            <pc:sldMk cId="997038569" sldId="273"/>
            <ac:spMk id="3" creationId="{F199C5AB-BA66-F892-E243-5B024BCE35B2}"/>
          </ac:spMkLst>
        </pc:spChg>
      </pc:sldChg>
      <pc:sldChg chg="modSp">
        <pc:chgData name="Furst, Paul" userId="4c53bf99-9084-4292-b138-2787d3086371" providerId="ADAL" clId="{52C9852C-CF5C-4C14-A6BC-62C2344C9D47}" dt="2025-02-16T01:31:51.836" v="717" actId="20578"/>
        <pc:sldMkLst>
          <pc:docMk/>
          <pc:sldMk cId="2434724539" sldId="277"/>
        </pc:sldMkLst>
        <pc:spChg chg="mod">
          <ac:chgData name="Furst, Paul" userId="4c53bf99-9084-4292-b138-2787d3086371" providerId="ADAL" clId="{52C9852C-CF5C-4C14-A6BC-62C2344C9D47}" dt="2025-02-16T01:31:51.836" v="717" actId="20578"/>
          <ac:spMkLst>
            <pc:docMk/>
            <pc:sldMk cId="2434724539" sldId="277"/>
            <ac:spMk id="3" creationId="{DDB5FA49-DFC6-E774-949A-EF65642F5006}"/>
          </ac:spMkLst>
        </pc:spChg>
      </pc:sldChg>
      <pc:sldChg chg="modSp mod">
        <pc:chgData name="Furst, Paul" userId="4c53bf99-9084-4292-b138-2787d3086371" providerId="ADAL" clId="{52C9852C-CF5C-4C14-A6BC-62C2344C9D47}" dt="2025-02-16T01:35:03.518" v="762" actId="20577"/>
        <pc:sldMkLst>
          <pc:docMk/>
          <pc:sldMk cId="4280996980" sldId="278"/>
        </pc:sldMkLst>
        <pc:spChg chg="mod">
          <ac:chgData name="Furst, Paul" userId="4c53bf99-9084-4292-b138-2787d3086371" providerId="ADAL" clId="{52C9852C-CF5C-4C14-A6BC-62C2344C9D47}" dt="2025-02-16T01:35:03.518" v="762" actId="20577"/>
          <ac:spMkLst>
            <pc:docMk/>
            <pc:sldMk cId="4280996980" sldId="278"/>
            <ac:spMk id="4" creationId="{12DD5C31-B9B4-1BBD-1CBF-E8AB814A6ECA}"/>
          </ac:spMkLst>
        </pc:spChg>
      </pc:sldChg>
      <pc:sldChg chg="modSp mod">
        <pc:chgData name="Furst, Paul" userId="4c53bf99-9084-4292-b138-2787d3086371" providerId="ADAL" clId="{52C9852C-CF5C-4C14-A6BC-62C2344C9D47}" dt="2025-02-16T01:33:15.435" v="759" actId="20577"/>
        <pc:sldMkLst>
          <pc:docMk/>
          <pc:sldMk cId="764951494" sldId="279"/>
        </pc:sldMkLst>
        <pc:spChg chg="mod">
          <ac:chgData name="Furst, Paul" userId="4c53bf99-9084-4292-b138-2787d3086371" providerId="ADAL" clId="{52C9852C-CF5C-4C14-A6BC-62C2344C9D47}" dt="2025-02-16T01:33:15.435" v="759" actId="20577"/>
          <ac:spMkLst>
            <pc:docMk/>
            <pc:sldMk cId="764951494" sldId="279"/>
            <ac:spMk id="2" creationId="{DD368082-6312-41C6-D873-BA09B106A4D3}"/>
          </ac:spMkLst>
        </pc:spChg>
      </pc:sldChg>
      <pc:sldChg chg="modSp mod">
        <pc:chgData name="Furst, Paul" userId="4c53bf99-9084-4292-b138-2787d3086371" providerId="ADAL" clId="{52C9852C-CF5C-4C14-A6BC-62C2344C9D47}" dt="2025-02-16T01:34:41.988" v="761" actId="113"/>
        <pc:sldMkLst>
          <pc:docMk/>
          <pc:sldMk cId="615600622" sldId="280"/>
        </pc:sldMkLst>
        <pc:spChg chg="mod">
          <ac:chgData name="Furst, Paul" userId="4c53bf99-9084-4292-b138-2787d3086371" providerId="ADAL" clId="{52C9852C-CF5C-4C14-A6BC-62C2344C9D47}" dt="2025-02-16T01:34:41.988" v="761" actId="113"/>
          <ac:spMkLst>
            <pc:docMk/>
            <pc:sldMk cId="615600622" sldId="280"/>
            <ac:spMk id="3" creationId="{8D9DC3DB-BA05-62C8-AC25-877270680E8C}"/>
          </ac:spMkLst>
        </pc:spChg>
      </pc:sldChg>
      <pc:sldChg chg="modSp mod">
        <pc:chgData name="Furst, Paul" userId="4c53bf99-9084-4292-b138-2787d3086371" providerId="ADAL" clId="{52C9852C-CF5C-4C14-A6BC-62C2344C9D47}" dt="2025-02-16T01:26:51.951" v="689" actId="33524"/>
        <pc:sldMkLst>
          <pc:docMk/>
          <pc:sldMk cId="2506183614" sldId="281"/>
        </pc:sldMkLst>
        <pc:spChg chg="mod">
          <ac:chgData name="Furst, Paul" userId="4c53bf99-9084-4292-b138-2787d3086371" providerId="ADAL" clId="{52C9852C-CF5C-4C14-A6BC-62C2344C9D47}" dt="2025-02-16T01:26:51.951" v="689" actId="33524"/>
          <ac:spMkLst>
            <pc:docMk/>
            <pc:sldMk cId="2506183614" sldId="281"/>
            <ac:spMk id="3" creationId="{BA17E336-D124-6D40-708B-042F8C1A4656}"/>
          </ac:spMkLst>
        </pc:spChg>
      </pc:sldChg>
      <pc:sldChg chg="addSp delSp modSp mod modClrScheme chgLayout">
        <pc:chgData name="Furst, Paul" userId="4c53bf99-9084-4292-b138-2787d3086371" providerId="ADAL" clId="{52C9852C-CF5C-4C14-A6BC-62C2344C9D47}" dt="2025-02-16T01:31:11.233" v="716" actId="478"/>
        <pc:sldMkLst>
          <pc:docMk/>
          <pc:sldMk cId="3439857228" sldId="282"/>
        </pc:sldMkLst>
        <pc:spChg chg="mod">
          <ac:chgData name="Furst, Paul" userId="4c53bf99-9084-4292-b138-2787d3086371" providerId="ADAL" clId="{52C9852C-CF5C-4C14-A6BC-62C2344C9D47}" dt="2025-02-16T01:30:51.303" v="711" actId="26606"/>
          <ac:spMkLst>
            <pc:docMk/>
            <pc:sldMk cId="3439857228" sldId="282"/>
            <ac:spMk id="2" creationId="{2A096E7B-B683-4C11-7E0F-C9CB6A2968E3}"/>
          </ac:spMkLst>
        </pc:spChg>
        <pc:spChg chg="mod ord">
          <ac:chgData name="Furst, Paul" userId="4c53bf99-9084-4292-b138-2787d3086371" providerId="ADAL" clId="{52C9852C-CF5C-4C14-A6BC-62C2344C9D47}" dt="2025-02-16T01:31:04.369" v="714" actId="26606"/>
          <ac:spMkLst>
            <pc:docMk/>
            <pc:sldMk cId="3439857228" sldId="282"/>
            <ac:spMk id="3" creationId="{E0F5EA84-B0F1-5C33-28E5-B8E0725BB48D}"/>
          </ac:spMkLst>
        </pc:spChg>
        <pc:spChg chg="add del">
          <ac:chgData name="Furst, Paul" userId="4c53bf99-9084-4292-b138-2787d3086371" providerId="ADAL" clId="{52C9852C-CF5C-4C14-A6BC-62C2344C9D47}" dt="2025-02-16T01:31:07.658" v="715" actId="478"/>
          <ac:spMkLst>
            <pc:docMk/>
            <pc:sldMk cId="3439857228" sldId="282"/>
            <ac:spMk id="7" creationId="{AF1D23D7-B1D9-AF9D-2AFE-034CFFDB7807}"/>
          </ac:spMkLst>
        </pc:spChg>
        <pc:spChg chg="add del">
          <ac:chgData name="Furst, Paul" userId="4c53bf99-9084-4292-b138-2787d3086371" providerId="ADAL" clId="{52C9852C-CF5C-4C14-A6BC-62C2344C9D47}" dt="2025-02-16T01:31:11.233" v="716" actId="478"/>
          <ac:spMkLst>
            <pc:docMk/>
            <pc:sldMk cId="3439857228" sldId="282"/>
            <ac:spMk id="8" creationId="{504C330B-E3D4-9EC4-B3D6-D446394C0982}"/>
          </ac:spMkLst>
        </pc:spChg>
        <pc:spChg chg="add del mod">
          <ac:chgData name="Furst, Paul" userId="4c53bf99-9084-4292-b138-2787d3086371" providerId="ADAL" clId="{52C9852C-CF5C-4C14-A6BC-62C2344C9D47}" dt="2025-02-16T01:30:51.303" v="710" actId="26606"/>
          <ac:spMkLst>
            <pc:docMk/>
            <pc:sldMk cId="3439857228" sldId="282"/>
            <ac:spMk id="10" creationId="{462AD68A-EA85-AB27-9747-BD533FB4CE42}"/>
          </ac:spMkLst>
        </pc:spChg>
        <pc:spChg chg="add del mod">
          <ac:chgData name="Furst, Paul" userId="4c53bf99-9084-4292-b138-2787d3086371" providerId="ADAL" clId="{52C9852C-CF5C-4C14-A6BC-62C2344C9D47}" dt="2025-02-16T01:30:51.303" v="710" actId="26606"/>
          <ac:spMkLst>
            <pc:docMk/>
            <pc:sldMk cId="3439857228" sldId="282"/>
            <ac:spMk id="12" creationId="{BD092BFC-B6F0-292C-3026-0F8F6ED1E4E6}"/>
          </ac:spMkLst>
        </pc:spChg>
        <pc:spChg chg="add del mod">
          <ac:chgData name="Furst, Paul" userId="4c53bf99-9084-4292-b138-2787d3086371" providerId="ADAL" clId="{52C9852C-CF5C-4C14-A6BC-62C2344C9D47}" dt="2025-02-16T01:31:01.300" v="713" actId="478"/>
          <ac:spMkLst>
            <pc:docMk/>
            <pc:sldMk cId="3439857228" sldId="282"/>
            <ac:spMk id="14" creationId="{7456F9BB-B31D-D39B-F9A2-B066E190A2EF}"/>
          </ac:spMkLst>
        </pc:spChg>
        <pc:spChg chg="add del mod">
          <ac:chgData name="Furst, Paul" userId="4c53bf99-9084-4292-b138-2787d3086371" providerId="ADAL" clId="{52C9852C-CF5C-4C14-A6BC-62C2344C9D47}" dt="2025-02-16T01:30:57.781" v="712" actId="478"/>
          <ac:spMkLst>
            <pc:docMk/>
            <pc:sldMk cId="3439857228" sldId="282"/>
            <ac:spMk id="15" creationId="{DE9F5868-DBE9-6E0B-44D7-782A604CA0F5}"/>
          </ac:spMkLst>
        </pc:spChg>
        <pc:picChg chg="add mod ord">
          <ac:chgData name="Furst, Paul" userId="4c53bf99-9084-4292-b138-2787d3086371" providerId="ADAL" clId="{52C9852C-CF5C-4C14-A6BC-62C2344C9D47}" dt="2025-02-16T01:31:04.369" v="714" actId="26606"/>
          <ac:picMkLst>
            <pc:docMk/>
            <pc:sldMk cId="3439857228" sldId="282"/>
            <ac:picMk id="5" creationId="{2BD45365-F346-DC89-B037-48B5FDF40DFE}"/>
          </ac:picMkLst>
        </pc:picChg>
      </pc:sldChg>
      <pc:sldChg chg="modSp mod">
        <pc:chgData name="Furst, Paul" userId="4c53bf99-9084-4292-b138-2787d3086371" providerId="ADAL" clId="{52C9852C-CF5C-4C14-A6BC-62C2344C9D47}" dt="2025-02-16T01:05:18.741" v="186" actId="20577"/>
        <pc:sldMkLst>
          <pc:docMk/>
          <pc:sldMk cId="4244253293" sldId="290"/>
        </pc:sldMkLst>
        <pc:spChg chg="mod">
          <ac:chgData name="Furst, Paul" userId="4c53bf99-9084-4292-b138-2787d3086371" providerId="ADAL" clId="{52C9852C-CF5C-4C14-A6BC-62C2344C9D47}" dt="2025-02-16T01:05:18.741" v="186" actId="20577"/>
          <ac:spMkLst>
            <pc:docMk/>
            <pc:sldMk cId="4244253293" sldId="290"/>
            <ac:spMk id="3" creationId="{0BC7E4CE-5D08-9209-FB04-70890C9BD1A5}"/>
          </ac:spMkLst>
        </pc:spChg>
      </pc:sldChg>
      <pc:sldChg chg="modSp mod">
        <pc:chgData name="Furst, Paul" userId="4c53bf99-9084-4292-b138-2787d3086371" providerId="ADAL" clId="{52C9852C-CF5C-4C14-A6BC-62C2344C9D47}" dt="2025-02-16T00:59:41.354" v="83" actId="20577"/>
        <pc:sldMkLst>
          <pc:docMk/>
          <pc:sldMk cId="3468461532" sldId="296"/>
        </pc:sldMkLst>
        <pc:spChg chg="mod">
          <ac:chgData name="Furst, Paul" userId="4c53bf99-9084-4292-b138-2787d3086371" providerId="ADAL" clId="{52C9852C-CF5C-4C14-A6BC-62C2344C9D47}" dt="2025-02-16T00:59:41.354" v="83" actId="20577"/>
          <ac:spMkLst>
            <pc:docMk/>
            <pc:sldMk cId="3468461532" sldId="296"/>
            <ac:spMk id="3" creationId="{F6A0002C-6F97-1285-B781-BDC251D502B9}"/>
          </ac:spMkLst>
        </pc:spChg>
      </pc:sldChg>
      <pc:sldChg chg="addSp modSp mod modNotesTx">
        <pc:chgData name="Furst, Paul" userId="4c53bf99-9084-4292-b138-2787d3086371" providerId="ADAL" clId="{52C9852C-CF5C-4C14-A6BC-62C2344C9D47}" dt="2025-02-16T01:11:23.269" v="480" actId="1076"/>
        <pc:sldMkLst>
          <pc:docMk/>
          <pc:sldMk cId="1772418788" sldId="303"/>
        </pc:sldMkLst>
        <pc:spChg chg="mod">
          <ac:chgData name="Furst, Paul" userId="4c53bf99-9084-4292-b138-2787d3086371" providerId="ADAL" clId="{52C9852C-CF5C-4C14-A6BC-62C2344C9D47}" dt="2025-02-16T01:10:49.949" v="478" actId="20577"/>
          <ac:spMkLst>
            <pc:docMk/>
            <pc:sldMk cId="1772418788" sldId="303"/>
            <ac:spMk id="3" creationId="{0ACEC9E2-28DD-D5ED-AC05-858CCB748792}"/>
          </ac:spMkLst>
        </pc:spChg>
        <pc:picChg chg="add mod">
          <ac:chgData name="Furst, Paul" userId="4c53bf99-9084-4292-b138-2787d3086371" providerId="ADAL" clId="{52C9852C-CF5C-4C14-A6BC-62C2344C9D47}" dt="2025-02-16T01:11:23.269" v="480" actId="1076"/>
          <ac:picMkLst>
            <pc:docMk/>
            <pc:sldMk cId="1772418788" sldId="303"/>
            <ac:picMk id="5" creationId="{CEE78DA0-910B-D14F-B3CE-258E4A59CA20}"/>
          </ac:picMkLst>
        </pc:picChg>
      </pc:sldChg>
      <pc:sldChg chg="modSp mod">
        <pc:chgData name="Furst, Paul" userId="4c53bf99-9084-4292-b138-2787d3086371" providerId="ADAL" clId="{52C9852C-CF5C-4C14-A6BC-62C2344C9D47}" dt="2025-02-16T01:02:38.406" v="171" actId="20577"/>
        <pc:sldMkLst>
          <pc:docMk/>
          <pc:sldMk cId="3320579647" sldId="305"/>
        </pc:sldMkLst>
        <pc:spChg chg="mod">
          <ac:chgData name="Furst, Paul" userId="4c53bf99-9084-4292-b138-2787d3086371" providerId="ADAL" clId="{52C9852C-CF5C-4C14-A6BC-62C2344C9D47}" dt="2025-02-16T01:01:42.719" v="108" actId="20577"/>
          <ac:spMkLst>
            <pc:docMk/>
            <pc:sldMk cId="3320579647" sldId="305"/>
            <ac:spMk id="2" creationId="{611DA4DA-0FF5-490B-CDD8-E6C6F2070CB8}"/>
          </ac:spMkLst>
        </pc:spChg>
        <pc:spChg chg="mod">
          <ac:chgData name="Furst, Paul" userId="4c53bf99-9084-4292-b138-2787d3086371" providerId="ADAL" clId="{52C9852C-CF5C-4C14-A6BC-62C2344C9D47}" dt="2025-02-16T01:02:38.406" v="171" actId="20577"/>
          <ac:spMkLst>
            <pc:docMk/>
            <pc:sldMk cId="3320579647" sldId="305"/>
            <ac:spMk id="3" creationId="{EE75928E-4A6F-18A4-4CBF-0FE7DC2052E7}"/>
          </ac:spMkLst>
        </pc:spChg>
      </pc:sldChg>
      <pc:sldChg chg="modSp mod">
        <pc:chgData name="Furst, Paul" userId="4c53bf99-9084-4292-b138-2787d3086371" providerId="ADAL" clId="{52C9852C-CF5C-4C14-A6BC-62C2344C9D47}" dt="2025-02-16T01:07:35.066" v="250" actId="20577"/>
        <pc:sldMkLst>
          <pc:docMk/>
          <pc:sldMk cId="1053193438" sldId="309"/>
        </pc:sldMkLst>
        <pc:spChg chg="mod">
          <ac:chgData name="Furst, Paul" userId="4c53bf99-9084-4292-b138-2787d3086371" providerId="ADAL" clId="{52C9852C-CF5C-4C14-A6BC-62C2344C9D47}" dt="2025-02-16T01:07:26.751" v="249" actId="20577"/>
          <ac:spMkLst>
            <pc:docMk/>
            <pc:sldMk cId="1053193438" sldId="309"/>
            <ac:spMk id="2" creationId="{830312A4-DAFA-F2BA-1CAC-7658BCF700EE}"/>
          </ac:spMkLst>
        </pc:spChg>
        <pc:spChg chg="mod">
          <ac:chgData name="Furst, Paul" userId="4c53bf99-9084-4292-b138-2787d3086371" providerId="ADAL" clId="{52C9852C-CF5C-4C14-A6BC-62C2344C9D47}" dt="2025-02-16T01:07:35.066" v="250" actId="20577"/>
          <ac:spMkLst>
            <pc:docMk/>
            <pc:sldMk cId="1053193438" sldId="309"/>
            <ac:spMk id="3" creationId="{923A484B-1289-F022-423F-A8E88DE78C70}"/>
          </ac:spMkLst>
        </pc:spChg>
      </pc:sldChg>
      <pc:sldChg chg="modSp mod">
        <pc:chgData name="Furst, Paul" userId="4c53bf99-9084-4292-b138-2787d3086371" providerId="ADAL" clId="{52C9852C-CF5C-4C14-A6BC-62C2344C9D47}" dt="2025-02-16T01:06:23.802" v="229" actId="115"/>
        <pc:sldMkLst>
          <pc:docMk/>
          <pc:sldMk cId="3563520465" sldId="310"/>
        </pc:sldMkLst>
        <pc:spChg chg="mod">
          <ac:chgData name="Furst, Paul" userId="4c53bf99-9084-4292-b138-2787d3086371" providerId="ADAL" clId="{52C9852C-CF5C-4C14-A6BC-62C2344C9D47}" dt="2025-02-16T01:06:23.802" v="229" actId="115"/>
          <ac:spMkLst>
            <pc:docMk/>
            <pc:sldMk cId="3563520465" sldId="310"/>
            <ac:spMk id="3" creationId="{C9D95F85-B22E-EB42-EC2C-E78B537E95B9}"/>
          </ac:spMkLst>
        </pc:spChg>
      </pc:sldChg>
      <pc:sldChg chg="addSp delSp modSp mod modNotesTx">
        <pc:chgData name="Furst, Paul" userId="4c53bf99-9084-4292-b138-2787d3086371" providerId="ADAL" clId="{52C9852C-CF5C-4C14-A6BC-62C2344C9D47}" dt="2025-02-16T01:13:54.512" v="578" actId="122"/>
        <pc:sldMkLst>
          <pc:docMk/>
          <pc:sldMk cId="3295888089" sldId="313"/>
        </pc:sldMkLst>
        <pc:spChg chg="del">
          <ac:chgData name="Furst, Paul" userId="4c53bf99-9084-4292-b138-2787d3086371" providerId="ADAL" clId="{52C9852C-CF5C-4C14-A6BC-62C2344C9D47}" dt="2025-02-16T01:13:15.378" v="569" actId="931"/>
          <ac:spMkLst>
            <pc:docMk/>
            <pc:sldMk cId="3295888089" sldId="313"/>
            <ac:spMk id="3" creationId="{10414779-D081-6982-500B-36321E7E1ACE}"/>
          </ac:spMkLst>
        </pc:spChg>
        <pc:spChg chg="add mod">
          <ac:chgData name="Furst, Paul" userId="4c53bf99-9084-4292-b138-2787d3086371" providerId="ADAL" clId="{52C9852C-CF5C-4C14-A6BC-62C2344C9D47}" dt="2025-02-16T01:13:54.512" v="578" actId="122"/>
          <ac:spMkLst>
            <pc:docMk/>
            <pc:sldMk cId="3295888089" sldId="313"/>
            <ac:spMk id="4" creationId="{929D62CF-D823-DE41-F709-663DCF015CDE}"/>
          </ac:spMkLst>
        </pc:spChg>
        <pc:picChg chg="mod">
          <ac:chgData name="Furst, Paul" userId="4c53bf99-9084-4292-b138-2787d3086371" providerId="ADAL" clId="{52C9852C-CF5C-4C14-A6BC-62C2344C9D47}" dt="2025-02-16T01:13:43.223" v="575" actId="1076"/>
          <ac:picMkLst>
            <pc:docMk/>
            <pc:sldMk cId="3295888089" sldId="313"/>
            <ac:picMk id="5" creationId="{6FE499C2-10C2-B3BE-E8A4-D3FE5235DEB2}"/>
          </ac:picMkLst>
        </pc:picChg>
        <pc:picChg chg="add mod">
          <ac:chgData name="Furst, Paul" userId="4c53bf99-9084-4292-b138-2787d3086371" providerId="ADAL" clId="{52C9852C-CF5C-4C14-A6BC-62C2344C9D47}" dt="2025-02-16T01:13:47.350" v="576" actId="1076"/>
          <ac:picMkLst>
            <pc:docMk/>
            <pc:sldMk cId="3295888089" sldId="313"/>
            <ac:picMk id="7" creationId="{73EC8DFF-DABC-2664-6FCF-63011685535C}"/>
          </ac:picMkLst>
        </pc:picChg>
      </pc:sldChg>
      <pc:sldChg chg="modSp mod">
        <pc:chgData name="Furst, Paul" userId="4c53bf99-9084-4292-b138-2787d3086371" providerId="ADAL" clId="{52C9852C-CF5C-4C14-A6BC-62C2344C9D47}" dt="2025-02-16T01:07:06.487" v="238" actId="20577"/>
        <pc:sldMkLst>
          <pc:docMk/>
          <pc:sldMk cId="1384991031" sldId="316"/>
        </pc:sldMkLst>
        <pc:spChg chg="mod">
          <ac:chgData name="Furst, Paul" userId="4c53bf99-9084-4292-b138-2787d3086371" providerId="ADAL" clId="{52C9852C-CF5C-4C14-A6BC-62C2344C9D47}" dt="2025-02-16T01:07:06.487" v="238" actId="20577"/>
          <ac:spMkLst>
            <pc:docMk/>
            <pc:sldMk cId="1384991031" sldId="316"/>
            <ac:spMk id="3" creationId="{81AF824F-BEAE-E6DB-5BCB-3ADAF93C9A36}"/>
          </ac:spMkLst>
        </pc:spChg>
      </pc:sldChg>
      <pc:sldChg chg="modSp mod">
        <pc:chgData name="Furst, Paul" userId="4c53bf99-9084-4292-b138-2787d3086371" providerId="ADAL" clId="{52C9852C-CF5C-4C14-A6BC-62C2344C9D47}" dt="2025-02-16T01:09:54.868" v="320" actId="20577"/>
        <pc:sldMkLst>
          <pc:docMk/>
          <pc:sldMk cId="2882033424" sldId="319"/>
        </pc:sldMkLst>
        <pc:spChg chg="mod">
          <ac:chgData name="Furst, Paul" userId="4c53bf99-9084-4292-b138-2787d3086371" providerId="ADAL" clId="{52C9852C-CF5C-4C14-A6BC-62C2344C9D47}" dt="2025-02-16T01:09:54.868" v="320" actId="20577"/>
          <ac:spMkLst>
            <pc:docMk/>
            <pc:sldMk cId="2882033424" sldId="319"/>
            <ac:spMk id="3" creationId="{F3963460-4CAA-9059-38D2-E5D370C34E53}"/>
          </ac:spMkLst>
        </pc:spChg>
      </pc:sldChg>
      <pc:sldChg chg="modSp mod">
        <pc:chgData name="Furst, Paul" userId="4c53bf99-9084-4292-b138-2787d3086371" providerId="ADAL" clId="{52C9852C-CF5C-4C14-A6BC-62C2344C9D47}" dt="2025-02-16T01:32:55.554" v="757" actId="20577"/>
        <pc:sldMkLst>
          <pc:docMk/>
          <pc:sldMk cId="411470018" sldId="322"/>
        </pc:sldMkLst>
        <pc:spChg chg="mod">
          <ac:chgData name="Furst, Paul" userId="4c53bf99-9084-4292-b138-2787d3086371" providerId="ADAL" clId="{52C9852C-CF5C-4C14-A6BC-62C2344C9D47}" dt="2025-02-16T01:32:55.554" v="757" actId="20577"/>
          <ac:spMkLst>
            <pc:docMk/>
            <pc:sldMk cId="411470018" sldId="322"/>
            <ac:spMk id="3" creationId="{69F7E1A2-D2D6-4B38-0BBA-384F99FD51F3}"/>
          </ac:spMkLst>
        </pc:spChg>
      </pc:sldChg>
      <pc:sldChg chg="addSp modSp mod">
        <pc:chgData name="Furst, Paul" userId="4c53bf99-9084-4292-b138-2787d3086371" providerId="ADAL" clId="{52C9852C-CF5C-4C14-A6BC-62C2344C9D47}" dt="2025-02-16T01:25:20.850" v="681" actId="20577"/>
        <pc:sldMkLst>
          <pc:docMk/>
          <pc:sldMk cId="4043895048" sldId="335"/>
        </pc:sldMkLst>
        <pc:spChg chg="mod">
          <ac:chgData name="Furst, Paul" userId="4c53bf99-9084-4292-b138-2787d3086371" providerId="ADAL" clId="{52C9852C-CF5C-4C14-A6BC-62C2344C9D47}" dt="2025-02-16T01:25:10.517" v="673" actId="20577"/>
          <ac:spMkLst>
            <pc:docMk/>
            <pc:sldMk cId="4043895048" sldId="335"/>
            <ac:spMk id="2" creationId="{29A3832F-EE84-D211-B2AB-5BE199041FE6}"/>
          </ac:spMkLst>
        </pc:spChg>
        <pc:spChg chg="mod">
          <ac:chgData name="Furst, Paul" userId="4c53bf99-9084-4292-b138-2787d3086371" providerId="ADAL" clId="{52C9852C-CF5C-4C14-A6BC-62C2344C9D47}" dt="2025-02-16T01:25:20.850" v="681" actId="20577"/>
          <ac:spMkLst>
            <pc:docMk/>
            <pc:sldMk cId="4043895048" sldId="335"/>
            <ac:spMk id="9" creationId="{FF3980A0-6B3A-F1C3-1A81-6EE1B2DE5CB7}"/>
          </ac:spMkLst>
        </pc:spChg>
        <pc:picChg chg="add mod modCrop">
          <ac:chgData name="Furst, Paul" userId="4c53bf99-9084-4292-b138-2787d3086371" providerId="ADAL" clId="{52C9852C-CF5C-4C14-A6BC-62C2344C9D47}" dt="2025-02-16T01:23:48.449" v="591" actId="14100"/>
          <ac:picMkLst>
            <pc:docMk/>
            <pc:sldMk cId="4043895048" sldId="335"/>
            <ac:picMk id="3" creationId="{8D048510-CF05-15DE-BC3B-D0CBBDFAC670}"/>
          </ac:picMkLst>
        </pc:picChg>
        <pc:picChg chg="add mod modCrop">
          <ac:chgData name="Furst, Paul" userId="4c53bf99-9084-4292-b138-2787d3086371" providerId="ADAL" clId="{52C9852C-CF5C-4C14-A6BC-62C2344C9D47}" dt="2025-02-16T01:24:13.330" v="595" actId="14100"/>
          <ac:picMkLst>
            <pc:docMk/>
            <pc:sldMk cId="4043895048" sldId="335"/>
            <ac:picMk id="6" creationId="{9E58988B-4259-0AD0-22F3-1E08AC4E5063}"/>
          </ac:picMkLst>
        </pc:picChg>
      </pc:sldChg>
      <pc:sldChg chg="modSp mod modNotesTx">
        <pc:chgData name="Furst, Paul" userId="4c53bf99-9084-4292-b138-2787d3086371" providerId="ADAL" clId="{52C9852C-CF5C-4C14-A6BC-62C2344C9D47}" dt="2025-02-16T01:12:20.240" v="501" actId="20577"/>
        <pc:sldMkLst>
          <pc:docMk/>
          <pc:sldMk cId="3419186317" sldId="338"/>
        </pc:sldMkLst>
        <pc:spChg chg="mod">
          <ac:chgData name="Furst, Paul" userId="4c53bf99-9084-4292-b138-2787d3086371" providerId="ADAL" clId="{52C9852C-CF5C-4C14-A6BC-62C2344C9D47}" dt="2025-02-16T01:12:20.240" v="501" actId="20577"/>
          <ac:spMkLst>
            <pc:docMk/>
            <pc:sldMk cId="3419186317" sldId="338"/>
            <ac:spMk id="3" creationId="{15B9A139-C2F0-548F-0164-1BF6E82C0E93}"/>
          </ac:spMkLst>
        </pc:spChg>
      </pc:sldChg>
    </pc:docChg>
  </pc:docChgLst>
  <pc:docChgLst>
    <pc:chgData name="Furst, Paul" userId="4c53bf99-9084-4292-b138-2787d3086371" providerId="ADAL" clId="{30320434-AE53-4519-96EE-009518B9548A}"/>
    <pc:docChg chg="undo custSel modSld sldOrd">
      <pc:chgData name="Furst, Paul" userId="4c53bf99-9084-4292-b138-2787d3086371" providerId="ADAL" clId="{30320434-AE53-4519-96EE-009518B9548A}" dt="2025-02-17T02:09:15.976" v="920" actId="1076"/>
      <pc:docMkLst>
        <pc:docMk/>
      </pc:docMkLst>
      <pc:sldChg chg="ord">
        <pc:chgData name="Furst, Paul" userId="4c53bf99-9084-4292-b138-2787d3086371" providerId="ADAL" clId="{30320434-AE53-4519-96EE-009518B9548A}" dt="2025-02-17T01:39:35.099" v="567"/>
        <pc:sldMkLst>
          <pc:docMk/>
          <pc:sldMk cId="3950467713" sldId="270"/>
        </pc:sldMkLst>
      </pc:sldChg>
      <pc:sldChg chg="modSp mod">
        <pc:chgData name="Furst, Paul" userId="4c53bf99-9084-4292-b138-2787d3086371" providerId="ADAL" clId="{30320434-AE53-4519-96EE-009518B9548A}" dt="2025-02-17T01:07:54.137" v="150" actId="5793"/>
        <pc:sldMkLst>
          <pc:docMk/>
          <pc:sldMk cId="997038569" sldId="273"/>
        </pc:sldMkLst>
        <pc:spChg chg="mod">
          <ac:chgData name="Furst, Paul" userId="4c53bf99-9084-4292-b138-2787d3086371" providerId="ADAL" clId="{30320434-AE53-4519-96EE-009518B9548A}" dt="2025-02-17T01:07:54.137" v="150" actId="5793"/>
          <ac:spMkLst>
            <pc:docMk/>
            <pc:sldMk cId="997038569" sldId="273"/>
            <ac:spMk id="3" creationId="{F199C5AB-BA66-F892-E243-5B024BCE35B2}"/>
          </ac:spMkLst>
        </pc:spChg>
      </pc:sldChg>
      <pc:sldChg chg="modSp mod">
        <pc:chgData name="Furst, Paul" userId="4c53bf99-9084-4292-b138-2787d3086371" providerId="ADAL" clId="{30320434-AE53-4519-96EE-009518B9548A}" dt="2025-02-17T01:04:28.652" v="103" actId="20577"/>
        <pc:sldMkLst>
          <pc:docMk/>
          <pc:sldMk cId="2434724539" sldId="277"/>
        </pc:sldMkLst>
        <pc:spChg chg="mod">
          <ac:chgData name="Furst, Paul" userId="4c53bf99-9084-4292-b138-2787d3086371" providerId="ADAL" clId="{30320434-AE53-4519-96EE-009518B9548A}" dt="2025-02-17T01:04:28.652" v="103" actId="20577"/>
          <ac:spMkLst>
            <pc:docMk/>
            <pc:sldMk cId="2434724539" sldId="277"/>
            <ac:spMk id="3" creationId="{DDB5FA49-DFC6-E774-949A-EF65642F5006}"/>
          </ac:spMkLst>
        </pc:spChg>
      </pc:sldChg>
      <pc:sldChg chg="modSp mod">
        <pc:chgData name="Furst, Paul" userId="4c53bf99-9084-4292-b138-2787d3086371" providerId="ADAL" clId="{30320434-AE53-4519-96EE-009518B9548A}" dt="2025-02-17T01:02:58.656" v="54" actId="20577"/>
        <pc:sldMkLst>
          <pc:docMk/>
          <pc:sldMk cId="4280996980" sldId="278"/>
        </pc:sldMkLst>
        <pc:spChg chg="mod">
          <ac:chgData name="Furst, Paul" userId="4c53bf99-9084-4292-b138-2787d3086371" providerId="ADAL" clId="{30320434-AE53-4519-96EE-009518B9548A}" dt="2025-02-17T01:02:58.656" v="54" actId="20577"/>
          <ac:spMkLst>
            <pc:docMk/>
            <pc:sldMk cId="4280996980" sldId="278"/>
            <ac:spMk id="4" creationId="{12DD5C31-B9B4-1BBD-1CBF-E8AB814A6ECA}"/>
          </ac:spMkLst>
        </pc:spChg>
      </pc:sldChg>
      <pc:sldChg chg="modSp mod">
        <pc:chgData name="Furst, Paul" userId="4c53bf99-9084-4292-b138-2787d3086371" providerId="ADAL" clId="{30320434-AE53-4519-96EE-009518B9548A}" dt="2025-02-17T01:48:50.730" v="863" actId="15"/>
        <pc:sldMkLst>
          <pc:docMk/>
          <pc:sldMk cId="2529008727" sldId="285"/>
        </pc:sldMkLst>
        <pc:spChg chg="mod">
          <ac:chgData name="Furst, Paul" userId="4c53bf99-9084-4292-b138-2787d3086371" providerId="ADAL" clId="{30320434-AE53-4519-96EE-009518B9548A}" dt="2025-02-17T01:48:50.730" v="863" actId="15"/>
          <ac:spMkLst>
            <pc:docMk/>
            <pc:sldMk cId="2529008727" sldId="285"/>
            <ac:spMk id="3" creationId="{58D4AC05-5506-78EA-6F53-03F78C4C065E}"/>
          </ac:spMkLst>
        </pc:spChg>
      </pc:sldChg>
      <pc:sldChg chg="modSp mod">
        <pc:chgData name="Furst, Paul" userId="4c53bf99-9084-4292-b138-2787d3086371" providerId="ADAL" clId="{30320434-AE53-4519-96EE-009518B9548A}" dt="2025-02-17T01:02:11.915" v="52" actId="20577"/>
        <pc:sldMkLst>
          <pc:docMk/>
          <pc:sldMk cId="2394673945" sldId="293"/>
        </pc:sldMkLst>
        <pc:spChg chg="mod">
          <ac:chgData name="Furst, Paul" userId="4c53bf99-9084-4292-b138-2787d3086371" providerId="ADAL" clId="{30320434-AE53-4519-96EE-009518B9548A}" dt="2025-02-17T01:02:11.915" v="52" actId="20577"/>
          <ac:spMkLst>
            <pc:docMk/>
            <pc:sldMk cId="2394673945" sldId="293"/>
            <ac:spMk id="3" creationId="{C4244108-E924-42E4-248B-A49D53663661}"/>
          </ac:spMkLst>
        </pc:spChg>
      </pc:sldChg>
      <pc:sldChg chg="addSp delSp modSp mod">
        <pc:chgData name="Furst, Paul" userId="4c53bf99-9084-4292-b138-2787d3086371" providerId="ADAL" clId="{30320434-AE53-4519-96EE-009518B9548A}" dt="2025-02-17T01:17:19.262" v="238" actId="5793"/>
        <pc:sldMkLst>
          <pc:docMk/>
          <pc:sldMk cId="786928623" sldId="299"/>
        </pc:sldMkLst>
        <pc:spChg chg="mod">
          <ac:chgData name="Furst, Paul" userId="4c53bf99-9084-4292-b138-2787d3086371" providerId="ADAL" clId="{30320434-AE53-4519-96EE-009518B9548A}" dt="2025-02-17T01:17:19.262" v="238" actId="5793"/>
          <ac:spMkLst>
            <pc:docMk/>
            <pc:sldMk cId="786928623" sldId="299"/>
            <ac:spMk id="3" creationId="{2A250544-A4AB-8A4F-8FF4-6E4A44E6B1E6}"/>
          </ac:spMkLst>
        </pc:spChg>
        <pc:spChg chg="add del mod">
          <ac:chgData name="Furst, Paul" userId="4c53bf99-9084-4292-b138-2787d3086371" providerId="ADAL" clId="{30320434-AE53-4519-96EE-009518B9548A}" dt="2025-02-17T01:17:04.023" v="237" actId="20577"/>
          <ac:spMkLst>
            <pc:docMk/>
            <pc:sldMk cId="786928623" sldId="299"/>
            <ac:spMk id="5" creationId="{52F8B977-88A7-E3D2-B04E-BA1C5845AC27}"/>
          </ac:spMkLst>
        </pc:spChg>
      </pc:sldChg>
      <pc:sldChg chg="modSp mod ord">
        <pc:chgData name="Furst, Paul" userId="4c53bf99-9084-4292-b138-2787d3086371" providerId="ADAL" clId="{30320434-AE53-4519-96EE-009518B9548A}" dt="2025-02-17T01:42:00.115" v="650" actId="113"/>
        <pc:sldMkLst>
          <pc:docMk/>
          <pc:sldMk cId="3320579647" sldId="305"/>
        </pc:sldMkLst>
        <pc:spChg chg="mod">
          <ac:chgData name="Furst, Paul" userId="4c53bf99-9084-4292-b138-2787d3086371" providerId="ADAL" clId="{30320434-AE53-4519-96EE-009518B9548A}" dt="2025-02-17T01:20:33.052" v="525" actId="20577"/>
          <ac:spMkLst>
            <pc:docMk/>
            <pc:sldMk cId="3320579647" sldId="305"/>
            <ac:spMk id="2" creationId="{611DA4DA-0FF5-490B-CDD8-E6C6F2070CB8}"/>
          </ac:spMkLst>
        </pc:spChg>
        <pc:spChg chg="mod">
          <ac:chgData name="Furst, Paul" userId="4c53bf99-9084-4292-b138-2787d3086371" providerId="ADAL" clId="{30320434-AE53-4519-96EE-009518B9548A}" dt="2025-02-17T01:42:00.115" v="650" actId="113"/>
          <ac:spMkLst>
            <pc:docMk/>
            <pc:sldMk cId="3320579647" sldId="305"/>
            <ac:spMk id="3" creationId="{EE75928E-4A6F-18A4-4CBF-0FE7DC2052E7}"/>
          </ac:spMkLst>
        </pc:spChg>
      </pc:sldChg>
      <pc:sldChg chg="modSp mod">
        <pc:chgData name="Furst, Paul" userId="4c53bf99-9084-4292-b138-2787d3086371" providerId="ADAL" clId="{30320434-AE53-4519-96EE-009518B9548A}" dt="2025-02-17T01:36:33.833" v="565" actId="1076"/>
        <pc:sldMkLst>
          <pc:docMk/>
          <pc:sldMk cId="3097535897" sldId="306"/>
        </pc:sldMkLst>
        <pc:spChg chg="mod">
          <ac:chgData name="Furst, Paul" userId="4c53bf99-9084-4292-b138-2787d3086371" providerId="ADAL" clId="{30320434-AE53-4519-96EE-009518B9548A}" dt="2025-02-17T01:36:19.240" v="563" actId="20577"/>
          <ac:spMkLst>
            <pc:docMk/>
            <pc:sldMk cId="3097535897" sldId="306"/>
            <ac:spMk id="3" creationId="{2558281F-FD4C-D611-224E-818E5BA33983}"/>
          </ac:spMkLst>
        </pc:spChg>
        <pc:picChg chg="mod">
          <ac:chgData name="Furst, Paul" userId="4c53bf99-9084-4292-b138-2787d3086371" providerId="ADAL" clId="{30320434-AE53-4519-96EE-009518B9548A}" dt="2025-02-17T01:36:33.833" v="565" actId="1076"/>
          <ac:picMkLst>
            <pc:docMk/>
            <pc:sldMk cId="3097535897" sldId="306"/>
            <ac:picMk id="4" creationId="{2341A6B6-C8B8-845C-67D3-648E04C9E79D}"/>
          </ac:picMkLst>
        </pc:picChg>
        <pc:picChg chg="mod">
          <ac:chgData name="Furst, Paul" userId="4c53bf99-9084-4292-b138-2787d3086371" providerId="ADAL" clId="{30320434-AE53-4519-96EE-009518B9548A}" dt="2025-02-17T01:36:26.950" v="564" actId="1076"/>
          <ac:picMkLst>
            <pc:docMk/>
            <pc:sldMk cId="3097535897" sldId="306"/>
            <ac:picMk id="5" creationId="{0722CD2B-5AD7-DC52-4A6F-874AFD08741A}"/>
          </ac:picMkLst>
        </pc:picChg>
      </pc:sldChg>
      <pc:sldChg chg="addSp modSp mod">
        <pc:chgData name="Furst, Paul" userId="4c53bf99-9084-4292-b138-2787d3086371" providerId="ADAL" clId="{30320434-AE53-4519-96EE-009518B9548A}" dt="2025-02-17T01:43:10.698" v="660" actId="255"/>
        <pc:sldMkLst>
          <pc:docMk/>
          <pc:sldMk cId="1053193438" sldId="309"/>
        </pc:sldMkLst>
        <pc:spChg chg="mod">
          <ac:chgData name="Furst, Paul" userId="4c53bf99-9084-4292-b138-2787d3086371" providerId="ADAL" clId="{30320434-AE53-4519-96EE-009518B9548A}" dt="2025-02-17T01:42:30.931" v="657" actId="20577"/>
          <ac:spMkLst>
            <pc:docMk/>
            <pc:sldMk cId="1053193438" sldId="309"/>
            <ac:spMk id="3" creationId="{923A484B-1289-F022-423F-A8E88DE78C70}"/>
          </ac:spMkLst>
        </pc:spChg>
        <pc:spChg chg="add mod">
          <ac:chgData name="Furst, Paul" userId="4c53bf99-9084-4292-b138-2787d3086371" providerId="ADAL" clId="{30320434-AE53-4519-96EE-009518B9548A}" dt="2025-02-17T01:43:10.698" v="660" actId="255"/>
          <ac:spMkLst>
            <pc:docMk/>
            <pc:sldMk cId="1053193438" sldId="309"/>
            <ac:spMk id="4" creationId="{F09629F8-5DCB-0CC2-FAB3-D45C0DF3D8B2}"/>
          </ac:spMkLst>
        </pc:spChg>
      </pc:sldChg>
      <pc:sldChg chg="modSp mod">
        <pc:chgData name="Furst, Paul" userId="4c53bf99-9084-4292-b138-2787d3086371" providerId="ADAL" clId="{30320434-AE53-4519-96EE-009518B9548A}" dt="2025-02-17T01:40:40.382" v="587" actId="20577"/>
        <pc:sldMkLst>
          <pc:docMk/>
          <pc:sldMk cId="3563520465" sldId="310"/>
        </pc:sldMkLst>
        <pc:spChg chg="mod">
          <ac:chgData name="Furst, Paul" userId="4c53bf99-9084-4292-b138-2787d3086371" providerId="ADAL" clId="{30320434-AE53-4519-96EE-009518B9548A}" dt="2025-02-17T01:40:40.382" v="587" actId="20577"/>
          <ac:spMkLst>
            <pc:docMk/>
            <pc:sldMk cId="3563520465" sldId="310"/>
            <ac:spMk id="3" creationId="{C9D95F85-B22E-EB42-EC2C-E78B537E95B9}"/>
          </ac:spMkLst>
        </pc:spChg>
      </pc:sldChg>
      <pc:sldChg chg="addSp modSp mod">
        <pc:chgData name="Furst, Paul" userId="4c53bf99-9084-4292-b138-2787d3086371" providerId="ADAL" clId="{30320434-AE53-4519-96EE-009518B9548A}" dt="2025-02-17T01:31:52.342" v="561" actId="14100"/>
        <pc:sldMkLst>
          <pc:docMk/>
          <pc:sldMk cId="87896912" sldId="311"/>
        </pc:sldMkLst>
        <pc:spChg chg="mod">
          <ac:chgData name="Furst, Paul" userId="4c53bf99-9084-4292-b138-2787d3086371" providerId="ADAL" clId="{30320434-AE53-4519-96EE-009518B9548A}" dt="2025-02-17T01:01:42.756" v="46" actId="115"/>
          <ac:spMkLst>
            <pc:docMk/>
            <pc:sldMk cId="87896912" sldId="311"/>
            <ac:spMk id="3" creationId="{96988DE1-D558-39EE-E6E8-2CD06CD72446}"/>
          </ac:spMkLst>
        </pc:spChg>
        <pc:picChg chg="add mod">
          <ac:chgData name="Furst, Paul" userId="4c53bf99-9084-4292-b138-2787d3086371" providerId="ADAL" clId="{30320434-AE53-4519-96EE-009518B9548A}" dt="2025-02-17T01:31:52.342" v="561" actId="14100"/>
          <ac:picMkLst>
            <pc:docMk/>
            <pc:sldMk cId="87896912" sldId="311"/>
            <ac:picMk id="4" creationId="{E175D018-2BFA-1124-E0BA-08E8F84E32EF}"/>
          </ac:picMkLst>
        </pc:picChg>
      </pc:sldChg>
      <pc:sldChg chg="modSp mod">
        <pc:chgData name="Furst, Paul" userId="4c53bf99-9084-4292-b138-2787d3086371" providerId="ADAL" clId="{30320434-AE53-4519-96EE-009518B9548A}" dt="2025-02-17T01:11:57.584" v="202" actId="20577"/>
        <pc:sldMkLst>
          <pc:docMk/>
          <pc:sldMk cId="1384991031" sldId="316"/>
        </pc:sldMkLst>
        <pc:spChg chg="mod">
          <ac:chgData name="Furst, Paul" userId="4c53bf99-9084-4292-b138-2787d3086371" providerId="ADAL" clId="{30320434-AE53-4519-96EE-009518B9548A}" dt="2025-02-17T01:11:57.584" v="202" actId="20577"/>
          <ac:spMkLst>
            <pc:docMk/>
            <pc:sldMk cId="1384991031" sldId="316"/>
            <ac:spMk id="3" creationId="{81AF824F-BEAE-E6DB-5BCB-3ADAF93C9A36}"/>
          </ac:spMkLst>
        </pc:spChg>
      </pc:sldChg>
      <pc:sldChg chg="modSp mod">
        <pc:chgData name="Furst, Paul" userId="4c53bf99-9084-4292-b138-2787d3086371" providerId="ADAL" clId="{30320434-AE53-4519-96EE-009518B9548A}" dt="2025-02-17T01:45:27.848" v="768" actId="255"/>
        <pc:sldMkLst>
          <pc:docMk/>
          <pc:sldMk cId="2882033424" sldId="319"/>
        </pc:sldMkLst>
        <pc:spChg chg="mod">
          <ac:chgData name="Furst, Paul" userId="4c53bf99-9084-4292-b138-2787d3086371" providerId="ADAL" clId="{30320434-AE53-4519-96EE-009518B9548A}" dt="2025-02-17T01:45:27.848" v="768" actId="255"/>
          <ac:spMkLst>
            <pc:docMk/>
            <pc:sldMk cId="2882033424" sldId="319"/>
            <ac:spMk id="2" creationId="{5D094528-3EE3-D281-A540-4C7BF731612F}"/>
          </ac:spMkLst>
        </pc:spChg>
        <pc:spChg chg="mod">
          <ac:chgData name="Furst, Paul" userId="4c53bf99-9084-4292-b138-2787d3086371" providerId="ADAL" clId="{30320434-AE53-4519-96EE-009518B9548A}" dt="2025-02-17T01:45:15.806" v="767" actId="15"/>
          <ac:spMkLst>
            <pc:docMk/>
            <pc:sldMk cId="2882033424" sldId="319"/>
            <ac:spMk id="3" creationId="{F3963460-4CAA-9059-38D2-E5D370C34E53}"/>
          </ac:spMkLst>
        </pc:spChg>
      </pc:sldChg>
      <pc:sldChg chg="modSp mod">
        <pc:chgData name="Furst, Paul" userId="4c53bf99-9084-4292-b138-2787d3086371" providerId="ADAL" clId="{30320434-AE53-4519-96EE-009518B9548A}" dt="2025-02-17T01:54:08.529" v="876" actId="20577"/>
        <pc:sldMkLst>
          <pc:docMk/>
          <pc:sldMk cId="3988162270" sldId="321"/>
        </pc:sldMkLst>
        <pc:spChg chg="mod">
          <ac:chgData name="Furst, Paul" userId="4c53bf99-9084-4292-b138-2787d3086371" providerId="ADAL" clId="{30320434-AE53-4519-96EE-009518B9548A}" dt="2025-02-17T01:48:15.733" v="860" actId="20577"/>
          <ac:spMkLst>
            <pc:docMk/>
            <pc:sldMk cId="3988162270" sldId="321"/>
            <ac:spMk id="2" creationId="{5F99B853-238B-10B2-103B-6A7FA3AAE30C}"/>
          </ac:spMkLst>
        </pc:spChg>
        <pc:spChg chg="mod">
          <ac:chgData name="Furst, Paul" userId="4c53bf99-9084-4292-b138-2787d3086371" providerId="ADAL" clId="{30320434-AE53-4519-96EE-009518B9548A}" dt="2025-02-17T01:54:08.529" v="876" actId="20577"/>
          <ac:spMkLst>
            <pc:docMk/>
            <pc:sldMk cId="3988162270" sldId="321"/>
            <ac:spMk id="6" creationId="{3D866CCE-7793-1F54-4CF3-D259752AE2C6}"/>
          </ac:spMkLst>
        </pc:spChg>
      </pc:sldChg>
      <pc:sldChg chg="addSp modSp mod">
        <pc:chgData name="Furst, Paul" userId="4c53bf99-9084-4292-b138-2787d3086371" providerId="ADAL" clId="{30320434-AE53-4519-96EE-009518B9548A}" dt="2025-02-17T02:09:15.976" v="920" actId="1076"/>
        <pc:sldMkLst>
          <pc:docMk/>
          <pc:sldMk cId="411470018" sldId="322"/>
        </pc:sldMkLst>
        <pc:spChg chg="mod">
          <ac:chgData name="Furst, Paul" userId="4c53bf99-9084-4292-b138-2787d3086371" providerId="ADAL" clId="{30320434-AE53-4519-96EE-009518B9548A}" dt="2025-02-17T02:09:11.213" v="919" actId="20577"/>
          <ac:spMkLst>
            <pc:docMk/>
            <pc:sldMk cId="411470018" sldId="322"/>
            <ac:spMk id="3" creationId="{69F7E1A2-D2D6-4B38-0BBA-384F99FD51F3}"/>
          </ac:spMkLst>
        </pc:spChg>
        <pc:picChg chg="add mod">
          <ac:chgData name="Furst, Paul" userId="4c53bf99-9084-4292-b138-2787d3086371" providerId="ADAL" clId="{30320434-AE53-4519-96EE-009518B9548A}" dt="2025-02-17T02:09:15.976" v="920" actId="1076"/>
          <ac:picMkLst>
            <pc:docMk/>
            <pc:sldMk cId="411470018" sldId="322"/>
            <ac:picMk id="4" creationId="{C2129678-0A56-B5C6-D8CE-104A84FA38EF}"/>
          </ac:picMkLst>
        </pc:picChg>
      </pc:sldChg>
      <pc:sldChg chg="modSp mod">
        <pc:chgData name="Furst, Paul" userId="4c53bf99-9084-4292-b138-2787d3086371" providerId="ADAL" clId="{30320434-AE53-4519-96EE-009518B9548A}" dt="2025-02-17T01:06:05.322" v="133" actId="27636"/>
        <pc:sldMkLst>
          <pc:docMk/>
          <pc:sldMk cId="663451035" sldId="323"/>
        </pc:sldMkLst>
        <pc:spChg chg="mod">
          <ac:chgData name="Furst, Paul" userId="4c53bf99-9084-4292-b138-2787d3086371" providerId="ADAL" clId="{30320434-AE53-4519-96EE-009518B9548A}" dt="2025-02-17T01:06:05.322" v="133" actId="27636"/>
          <ac:spMkLst>
            <pc:docMk/>
            <pc:sldMk cId="663451035" sldId="323"/>
            <ac:spMk id="3" creationId="{7BCDBA03-ACA1-73D2-D5E9-072C5428EB06}"/>
          </ac:spMkLst>
        </pc:spChg>
      </pc:sldChg>
      <pc:sldChg chg="modSp mod">
        <pc:chgData name="Furst, Paul" userId="4c53bf99-9084-4292-b138-2787d3086371" providerId="ADAL" clId="{30320434-AE53-4519-96EE-009518B9548A}" dt="2025-02-17T01:05:26.130" v="130" actId="313"/>
        <pc:sldMkLst>
          <pc:docMk/>
          <pc:sldMk cId="522567672" sldId="325"/>
        </pc:sldMkLst>
        <pc:spChg chg="mod">
          <ac:chgData name="Furst, Paul" userId="4c53bf99-9084-4292-b138-2787d3086371" providerId="ADAL" clId="{30320434-AE53-4519-96EE-009518B9548A}" dt="2025-02-17T01:05:26.130" v="130" actId="313"/>
          <ac:spMkLst>
            <pc:docMk/>
            <pc:sldMk cId="522567672" sldId="325"/>
            <ac:spMk id="3" creationId="{9EB9FE82-39A3-325F-404A-1DEA21F1A927}"/>
          </ac:spMkLst>
        </pc:spChg>
      </pc:sldChg>
      <pc:sldChg chg="modSp mod">
        <pc:chgData name="Furst, Paul" userId="4c53bf99-9084-4292-b138-2787d3086371" providerId="ADAL" clId="{30320434-AE53-4519-96EE-009518B9548A}" dt="2025-02-17T01:44:02.248" v="666" actId="114"/>
        <pc:sldMkLst>
          <pc:docMk/>
          <pc:sldMk cId="3020453413" sldId="331"/>
        </pc:sldMkLst>
        <pc:spChg chg="mod">
          <ac:chgData name="Furst, Paul" userId="4c53bf99-9084-4292-b138-2787d3086371" providerId="ADAL" clId="{30320434-AE53-4519-96EE-009518B9548A}" dt="2025-02-17T01:44:02.248" v="666" actId="114"/>
          <ac:spMkLst>
            <pc:docMk/>
            <pc:sldMk cId="3020453413" sldId="331"/>
            <ac:spMk id="3" creationId="{CA2E352E-834F-B375-AA41-7C414B4285A3}"/>
          </ac:spMkLst>
        </pc:spChg>
      </pc:sldChg>
      <pc:sldChg chg="modSp mod">
        <pc:chgData name="Furst, Paul" userId="4c53bf99-9084-4292-b138-2787d3086371" providerId="ADAL" clId="{30320434-AE53-4519-96EE-009518B9548A}" dt="2025-02-17T01:07:05.865" v="145" actId="27636"/>
        <pc:sldMkLst>
          <pc:docMk/>
          <pc:sldMk cId="2779140187" sldId="336"/>
        </pc:sldMkLst>
        <pc:spChg chg="mod">
          <ac:chgData name="Furst, Paul" userId="4c53bf99-9084-4292-b138-2787d3086371" providerId="ADAL" clId="{30320434-AE53-4519-96EE-009518B9548A}" dt="2025-02-17T01:07:05.865" v="145" actId="27636"/>
          <ac:spMkLst>
            <pc:docMk/>
            <pc:sldMk cId="2779140187" sldId="336"/>
            <ac:spMk id="3" creationId="{7CDC9F94-ACA8-E232-6605-5729C4CDB4F0}"/>
          </ac:spMkLst>
        </pc:spChg>
      </pc:sldChg>
      <pc:sldChg chg="modSp mod">
        <pc:chgData name="Furst, Paul" userId="4c53bf99-9084-4292-b138-2787d3086371" providerId="ADAL" clId="{30320434-AE53-4519-96EE-009518B9548A}" dt="2025-02-17T01:46:24.281" v="776" actId="27636"/>
        <pc:sldMkLst>
          <pc:docMk/>
          <pc:sldMk cId="3419186317" sldId="338"/>
        </pc:sldMkLst>
        <pc:spChg chg="mod">
          <ac:chgData name="Furst, Paul" userId="4c53bf99-9084-4292-b138-2787d3086371" providerId="ADAL" clId="{30320434-AE53-4519-96EE-009518B9548A}" dt="2025-02-17T01:46:24.281" v="776" actId="27636"/>
          <ac:spMkLst>
            <pc:docMk/>
            <pc:sldMk cId="3419186317" sldId="338"/>
            <ac:spMk id="3" creationId="{15B9A139-C2F0-548F-0164-1BF6E82C0E9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4C2AA-9D58-44C4-8385-6386CD21E6F8}" type="doc">
      <dgm:prSet loTypeId="urn:microsoft.com/office/officeart/2005/8/layout/process4" loCatId="process" qsTypeId="urn:microsoft.com/office/officeart/2005/8/quickstyle/simple5" qsCatId="simple" csTypeId="urn:microsoft.com/office/officeart/2005/8/colors/accent1_2" csCatId="accent1" phldr="1"/>
      <dgm:spPr/>
      <dgm:t>
        <a:bodyPr/>
        <a:lstStyle/>
        <a:p>
          <a:endParaRPr lang="en-US"/>
        </a:p>
      </dgm:t>
    </dgm:pt>
    <dgm:pt modelId="{2B161D60-3E2E-45DD-B09D-2E62B2D867A7}">
      <dgm:prSet/>
      <dgm:spPr/>
      <dgm:t>
        <a:bodyPr/>
        <a:lstStyle/>
        <a:p>
          <a:r>
            <a:rPr lang="en-US" dirty="0"/>
            <a:t>Facet 1: Motivational Interviewing/Counseling </a:t>
          </a:r>
        </a:p>
      </dgm:t>
    </dgm:pt>
    <dgm:pt modelId="{583F82CB-FA6C-41C5-A9E1-7D6B9B729213}" type="parTrans" cxnId="{AA537F21-6192-4F7B-A2BC-289419985F9A}">
      <dgm:prSet/>
      <dgm:spPr/>
      <dgm:t>
        <a:bodyPr/>
        <a:lstStyle/>
        <a:p>
          <a:endParaRPr lang="en-US"/>
        </a:p>
      </dgm:t>
    </dgm:pt>
    <dgm:pt modelId="{B1454021-D6E7-4809-BFDF-E41F5A0FD068}" type="sibTrans" cxnId="{AA537F21-6192-4F7B-A2BC-289419985F9A}">
      <dgm:prSet/>
      <dgm:spPr/>
      <dgm:t>
        <a:bodyPr/>
        <a:lstStyle/>
        <a:p>
          <a:endParaRPr lang="en-US"/>
        </a:p>
      </dgm:t>
    </dgm:pt>
    <dgm:pt modelId="{DBBA9142-5619-45A7-AFD4-B3A5D7E1A319}">
      <dgm:prSet/>
      <dgm:spPr/>
      <dgm:t>
        <a:bodyPr/>
        <a:lstStyle/>
        <a:p>
          <a:r>
            <a:rPr lang="en-US" dirty="0"/>
            <a:t>Facet 2: Pain Science at various stages of POC</a:t>
          </a:r>
        </a:p>
      </dgm:t>
    </dgm:pt>
    <dgm:pt modelId="{8CF9B61E-5067-431D-9CBF-5DAD5B7A06B7}" type="parTrans" cxnId="{FC5EE90F-1CEA-4AA4-AEDA-7A3E0AEFF7C3}">
      <dgm:prSet/>
      <dgm:spPr/>
      <dgm:t>
        <a:bodyPr/>
        <a:lstStyle/>
        <a:p>
          <a:endParaRPr lang="en-US"/>
        </a:p>
      </dgm:t>
    </dgm:pt>
    <dgm:pt modelId="{2F087D4B-9E95-4655-B7BF-5B31837B2873}" type="sibTrans" cxnId="{FC5EE90F-1CEA-4AA4-AEDA-7A3E0AEFF7C3}">
      <dgm:prSet/>
      <dgm:spPr/>
      <dgm:t>
        <a:bodyPr/>
        <a:lstStyle/>
        <a:p>
          <a:endParaRPr lang="en-US"/>
        </a:p>
      </dgm:t>
    </dgm:pt>
    <dgm:pt modelId="{304CD2E4-2FAE-4353-AE1B-864ED63DCFA6}">
      <dgm:prSet/>
      <dgm:spPr/>
      <dgm:t>
        <a:bodyPr/>
        <a:lstStyle/>
        <a:p>
          <a:r>
            <a:rPr lang="en-US" dirty="0"/>
            <a:t>Facet 3: Self Management/Self Efficacy Focused Exercise</a:t>
          </a:r>
        </a:p>
      </dgm:t>
    </dgm:pt>
    <dgm:pt modelId="{8EDFAEF7-0074-47EB-B4B7-322E8E648CA9}" type="parTrans" cxnId="{33D67BBE-F093-449A-B3E3-FECE4F323FB3}">
      <dgm:prSet/>
      <dgm:spPr/>
      <dgm:t>
        <a:bodyPr/>
        <a:lstStyle/>
        <a:p>
          <a:endParaRPr lang="en-US"/>
        </a:p>
      </dgm:t>
    </dgm:pt>
    <dgm:pt modelId="{1545E911-7A0A-4178-B08E-A67B63DC0430}" type="sibTrans" cxnId="{33D67BBE-F093-449A-B3E3-FECE4F323FB3}">
      <dgm:prSet/>
      <dgm:spPr/>
      <dgm:t>
        <a:bodyPr/>
        <a:lstStyle/>
        <a:p>
          <a:endParaRPr lang="en-US"/>
        </a:p>
      </dgm:t>
    </dgm:pt>
    <dgm:pt modelId="{404CFADB-F940-4665-AF9F-14C6FFD29E24}">
      <dgm:prSet/>
      <dgm:spPr/>
      <dgm:t>
        <a:bodyPr/>
        <a:lstStyle/>
        <a:p>
          <a:r>
            <a:rPr lang="en-US" dirty="0"/>
            <a:t>Use psych principles/motor learning principles of feedback </a:t>
          </a:r>
        </a:p>
      </dgm:t>
    </dgm:pt>
    <dgm:pt modelId="{65DE2636-3348-485C-9006-72E8B70B3085}" type="parTrans" cxnId="{F96E34BB-3FD3-42DB-A820-84ACEB910A43}">
      <dgm:prSet/>
      <dgm:spPr/>
      <dgm:t>
        <a:bodyPr/>
        <a:lstStyle/>
        <a:p>
          <a:endParaRPr lang="en-US"/>
        </a:p>
      </dgm:t>
    </dgm:pt>
    <dgm:pt modelId="{6EE98202-B879-48DD-97CE-8A8B3B27CDA5}" type="sibTrans" cxnId="{F96E34BB-3FD3-42DB-A820-84ACEB910A43}">
      <dgm:prSet/>
      <dgm:spPr/>
      <dgm:t>
        <a:bodyPr/>
        <a:lstStyle/>
        <a:p>
          <a:endParaRPr lang="en-US"/>
        </a:p>
      </dgm:t>
    </dgm:pt>
    <dgm:pt modelId="{761BFAE2-2270-4308-908B-736146C649D6}">
      <dgm:prSet/>
      <dgm:spPr/>
      <dgm:t>
        <a:bodyPr/>
        <a:lstStyle/>
        <a:p>
          <a:r>
            <a:rPr lang="en-US" dirty="0"/>
            <a:t>Give guidance towards self management through interviewing and self driven exercise</a:t>
          </a:r>
        </a:p>
      </dgm:t>
    </dgm:pt>
    <dgm:pt modelId="{72A66275-EFD0-4A8A-9018-2D4C3D4B468B}" type="parTrans" cxnId="{256EAFA7-970C-469B-9021-57A2F59161B2}">
      <dgm:prSet/>
      <dgm:spPr/>
      <dgm:t>
        <a:bodyPr/>
        <a:lstStyle/>
        <a:p>
          <a:endParaRPr lang="en-US"/>
        </a:p>
      </dgm:t>
    </dgm:pt>
    <dgm:pt modelId="{C43AEDDE-FF79-4EEC-B7D3-0E4CD32133EA}" type="sibTrans" cxnId="{256EAFA7-970C-469B-9021-57A2F59161B2}">
      <dgm:prSet/>
      <dgm:spPr/>
      <dgm:t>
        <a:bodyPr/>
        <a:lstStyle/>
        <a:p>
          <a:endParaRPr lang="en-US"/>
        </a:p>
      </dgm:t>
    </dgm:pt>
    <dgm:pt modelId="{57C39ECA-22DF-49D9-9437-394CB5A2A350}" type="pres">
      <dgm:prSet presAssocID="{0E24C2AA-9D58-44C4-8385-6386CD21E6F8}" presName="Name0" presStyleCnt="0">
        <dgm:presLayoutVars>
          <dgm:dir/>
          <dgm:animLvl val="lvl"/>
          <dgm:resizeHandles val="exact"/>
        </dgm:presLayoutVars>
      </dgm:prSet>
      <dgm:spPr/>
    </dgm:pt>
    <dgm:pt modelId="{2193BA6E-49CD-4A06-89FE-9BB592068B87}" type="pres">
      <dgm:prSet presAssocID="{304CD2E4-2FAE-4353-AE1B-864ED63DCFA6}" presName="boxAndChildren" presStyleCnt="0"/>
      <dgm:spPr/>
    </dgm:pt>
    <dgm:pt modelId="{BDCF83C9-5274-420B-A366-5CABAD0E50CB}" type="pres">
      <dgm:prSet presAssocID="{304CD2E4-2FAE-4353-AE1B-864ED63DCFA6}" presName="parentTextBox" presStyleLbl="node1" presStyleIdx="0" presStyleCnt="3"/>
      <dgm:spPr/>
    </dgm:pt>
    <dgm:pt modelId="{A333DC28-E42F-4C9F-A684-67F1E5A8C531}" type="pres">
      <dgm:prSet presAssocID="{304CD2E4-2FAE-4353-AE1B-864ED63DCFA6}" presName="entireBox" presStyleLbl="node1" presStyleIdx="0" presStyleCnt="3"/>
      <dgm:spPr/>
    </dgm:pt>
    <dgm:pt modelId="{A03E681D-B3C2-45E6-BB56-E5E366F9E868}" type="pres">
      <dgm:prSet presAssocID="{304CD2E4-2FAE-4353-AE1B-864ED63DCFA6}" presName="descendantBox" presStyleCnt="0"/>
      <dgm:spPr/>
    </dgm:pt>
    <dgm:pt modelId="{269F8A58-9C52-4386-B5F8-F8505C552C5B}" type="pres">
      <dgm:prSet presAssocID="{404CFADB-F940-4665-AF9F-14C6FFD29E24}" presName="childTextBox" presStyleLbl="fgAccFollowNode1" presStyleIdx="0" presStyleCnt="2">
        <dgm:presLayoutVars>
          <dgm:bulletEnabled val="1"/>
        </dgm:presLayoutVars>
      </dgm:prSet>
      <dgm:spPr/>
    </dgm:pt>
    <dgm:pt modelId="{B9ABB396-C729-42F2-A116-13743AD4EAAA}" type="pres">
      <dgm:prSet presAssocID="{761BFAE2-2270-4308-908B-736146C649D6}" presName="childTextBox" presStyleLbl="fgAccFollowNode1" presStyleIdx="1" presStyleCnt="2">
        <dgm:presLayoutVars>
          <dgm:bulletEnabled val="1"/>
        </dgm:presLayoutVars>
      </dgm:prSet>
      <dgm:spPr/>
    </dgm:pt>
    <dgm:pt modelId="{7F17EBEF-91CD-4B20-A33A-CDB6EA3ED5B2}" type="pres">
      <dgm:prSet presAssocID="{2F087D4B-9E95-4655-B7BF-5B31837B2873}" presName="sp" presStyleCnt="0"/>
      <dgm:spPr/>
    </dgm:pt>
    <dgm:pt modelId="{A793E690-69C4-43B4-94A2-BE0E5592695A}" type="pres">
      <dgm:prSet presAssocID="{DBBA9142-5619-45A7-AFD4-B3A5D7E1A319}" presName="arrowAndChildren" presStyleCnt="0"/>
      <dgm:spPr/>
    </dgm:pt>
    <dgm:pt modelId="{1EFD3A13-426C-4B89-A806-609BC6DDDB5E}" type="pres">
      <dgm:prSet presAssocID="{DBBA9142-5619-45A7-AFD4-B3A5D7E1A319}" presName="parentTextArrow" presStyleLbl="node1" presStyleIdx="1" presStyleCnt="3"/>
      <dgm:spPr/>
    </dgm:pt>
    <dgm:pt modelId="{8389C8B3-1A73-4984-805D-6372EA2F17E0}" type="pres">
      <dgm:prSet presAssocID="{B1454021-D6E7-4809-BFDF-E41F5A0FD068}" presName="sp" presStyleCnt="0"/>
      <dgm:spPr/>
    </dgm:pt>
    <dgm:pt modelId="{3F9EDC37-64CC-4487-A0B4-33559034CB38}" type="pres">
      <dgm:prSet presAssocID="{2B161D60-3E2E-45DD-B09D-2E62B2D867A7}" presName="arrowAndChildren" presStyleCnt="0"/>
      <dgm:spPr/>
    </dgm:pt>
    <dgm:pt modelId="{ECB72001-2375-493E-8BF4-A1734097D26C}" type="pres">
      <dgm:prSet presAssocID="{2B161D60-3E2E-45DD-B09D-2E62B2D867A7}" presName="parentTextArrow" presStyleLbl="node1" presStyleIdx="2" presStyleCnt="3"/>
      <dgm:spPr/>
    </dgm:pt>
  </dgm:ptLst>
  <dgm:cxnLst>
    <dgm:cxn modelId="{25D4DA00-B6AE-476C-8D54-960B3678CC98}" type="presOf" srcId="{DBBA9142-5619-45A7-AFD4-B3A5D7E1A319}" destId="{1EFD3A13-426C-4B89-A806-609BC6DDDB5E}" srcOrd="0" destOrd="0" presId="urn:microsoft.com/office/officeart/2005/8/layout/process4"/>
    <dgm:cxn modelId="{3F106104-62EF-4AA6-82BE-0F8D0382110B}" type="presOf" srcId="{761BFAE2-2270-4308-908B-736146C649D6}" destId="{B9ABB396-C729-42F2-A116-13743AD4EAAA}" srcOrd="0" destOrd="0" presId="urn:microsoft.com/office/officeart/2005/8/layout/process4"/>
    <dgm:cxn modelId="{5E27CC04-F870-43CF-96AD-14DAC0625998}" type="presOf" srcId="{0E24C2AA-9D58-44C4-8385-6386CD21E6F8}" destId="{57C39ECA-22DF-49D9-9437-394CB5A2A350}" srcOrd="0" destOrd="0" presId="urn:microsoft.com/office/officeart/2005/8/layout/process4"/>
    <dgm:cxn modelId="{FC5EE90F-1CEA-4AA4-AEDA-7A3E0AEFF7C3}" srcId="{0E24C2AA-9D58-44C4-8385-6386CD21E6F8}" destId="{DBBA9142-5619-45A7-AFD4-B3A5D7E1A319}" srcOrd="1" destOrd="0" parTransId="{8CF9B61E-5067-431D-9CBF-5DAD5B7A06B7}" sibTransId="{2F087D4B-9E95-4655-B7BF-5B31837B2873}"/>
    <dgm:cxn modelId="{AA537F21-6192-4F7B-A2BC-289419985F9A}" srcId="{0E24C2AA-9D58-44C4-8385-6386CD21E6F8}" destId="{2B161D60-3E2E-45DD-B09D-2E62B2D867A7}" srcOrd="0" destOrd="0" parTransId="{583F82CB-FA6C-41C5-A9E1-7D6B9B729213}" sibTransId="{B1454021-D6E7-4809-BFDF-E41F5A0FD068}"/>
    <dgm:cxn modelId="{46277630-177C-48A5-9452-E4E52DCF8DE5}" type="presOf" srcId="{2B161D60-3E2E-45DD-B09D-2E62B2D867A7}" destId="{ECB72001-2375-493E-8BF4-A1734097D26C}" srcOrd="0" destOrd="0" presId="urn:microsoft.com/office/officeart/2005/8/layout/process4"/>
    <dgm:cxn modelId="{63FC3F37-062B-4AFA-80E0-03B240D3D2AA}" type="presOf" srcId="{404CFADB-F940-4665-AF9F-14C6FFD29E24}" destId="{269F8A58-9C52-4386-B5F8-F8505C552C5B}" srcOrd="0" destOrd="0" presId="urn:microsoft.com/office/officeart/2005/8/layout/process4"/>
    <dgm:cxn modelId="{1ED75D77-AC72-47D2-83D5-E8EC8AC01EC3}" type="presOf" srcId="{304CD2E4-2FAE-4353-AE1B-864ED63DCFA6}" destId="{BDCF83C9-5274-420B-A366-5CABAD0E50CB}" srcOrd="0" destOrd="0" presId="urn:microsoft.com/office/officeart/2005/8/layout/process4"/>
    <dgm:cxn modelId="{256EAFA7-970C-469B-9021-57A2F59161B2}" srcId="{304CD2E4-2FAE-4353-AE1B-864ED63DCFA6}" destId="{761BFAE2-2270-4308-908B-736146C649D6}" srcOrd="1" destOrd="0" parTransId="{72A66275-EFD0-4A8A-9018-2D4C3D4B468B}" sibTransId="{C43AEDDE-FF79-4EEC-B7D3-0E4CD32133EA}"/>
    <dgm:cxn modelId="{8F3CD7B5-1BE7-49B1-83DC-EE49BACEF8F3}" type="presOf" srcId="{304CD2E4-2FAE-4353-AE1B-864ED63DCFA6}" destId="{A333DC28-E42F-4C9F-A684-67F1E5A8C531}" srcOrd="1" destOrd="0" presId="urn:microsoft.com/office/officeart/2005/8/layout/process4"/>
    <dgm:cxn modelId="{F96E34BB-3FD3-42DB-A820-84ACEB910A43}" srcId="{304CD2E4-2FAE-4353-AE1B-864ED63DCFA6}" destId="{404CFADB-F940-4665-AF9F-14C6FFD29E24}" srcOrd="0" destOrd="0" parTransId="{65DE2636-3348-485C-9006-72E8B70B3085}" sibTransId="{6EE98202-B879-48DD-97CE-8A8B3B27CDA5}"/>
    <dgm:cxn modelId="{33D67BBE-F093-449A-B3E3-FECE4F323FB3}" srcId="{0E24C2AA-9D58-44C4-8385-6386CD21E6F8}" destId="{304CD2E4-2FAE-4353-AE1B-864ED63DCFA6}" srcOrd="2" destOrd="0" parTransId="{8EDFAEF7-0074-47EB-B4B7-322E8E648CA9}" sibTransId="{1545E911-7A0A-4178-B08E-A67B63DC0430}"/>
    <dgm:cxn modelId="{573E6398-9646-4317-8B7D-89A571AB9EBD}" type="presParOf" srcId="{57C39ECA-22DF-49D9-9437-394CB5A2A350}" destId="{2193BA6E-49CD-4A06-89FE-9BB592068B87}" srcOrd="0" destOrd="0" presId="urn:microsoft.com/office/officeart/2005/8/layout/process4"/>
    <dgm:cxn modelId="{73E93C5C-0DB9-4818-80BD-E6193D0CBDEA}" type="presParOf" srcId="{2193BA6E-49CD-4A06-89FE-9BB592068B87}" destId="{BDCF83C9-5274-420B-A366-5CABAD0E50CB}" srcOrd="0" destOrd="0" presId="urn:microsoft.com/office/officeart/2005/8/layout/process4"/>
    <dgm:cxn modelId="{C1DEE63D-BF4C-483D-A4BC-4C7AA1C571F2}" type="presParOf" srcId="{2193BA6E-49CD-4A06-89FE-9BB592068B87}" destId="{A333DC28-E42F-4C9F-A684-67F1E5A8C531}" srcOrd="1" destOrd="0" presId="urn:microsoft.com/office/officeart/2005/8/layout/process4"/>
    <dgm:cxn modelId="{ED2FC3FD-239B-48A9-8D69-647588F4ACB7}" type="presParOf" srcId="{2193BA6E-49CD-4A06-89FE-9BB592068B87}" destId="{A03E681D-B3C2-45E6-BB56-E5E366F9E868}" srcOrd="2" destOrd="0" presId="urn:microsoft.com/office/officeart/2005/8/layout/process4"/>
    <dgm:cxn modelId="{7D4310DA-0927-4D6F-8BCC-8669AD930850}" type="presParOf" srcId="{A03E681D-B3C2-45E6-BB56-E5E366F9E868}" destId="{269F8A58-9C52-4386-B5F8-F8505C552C5B}" srcOrd="0" destOrd="0" presId="urn:microsoft.com/office/officeart/2005/8/layout/process4"/>
    <dgm:cxn modelId="{775C6554-BD0C-45FF-A265-6DD92C1A95C4}" type="presParOf" srcId="{A03E681D-B3C2-45E6-BB56-E5E366F9E868}" destId="{B9ABB396-C729-42F2-A116-13743AD4EAAA}" srcOrd="1" destOrd="0" presId="urn:microsoft.com/office/officeart/2005/8/layout/process4"/>
    <dgm:cxn modelId="{07EAF288-BD45-4529-BD17-172161F7D05E}" type="presParOf" srcId="{57C39ECA-22DF-49D9-9437-394CB5A2A350}" destId="{7F17EBEF-91CD-4B20-A33A-CDB6EA3ED5B2}" srcOrd="1" destOrd="0" presId="urn:microsoft.com/office/officeart/2005/8/layout/process4"/>
    <dgm:cxn modelId="{68432A08-62FA-4A0C-AAF1-EA76C5F512EF}" type="presParOf" srcId="{57C39ECA-22DF-49D9-9437-394CB5A2A350}" destId="{A793E690-69C4-43B4-94A2-BE0E5592695A}" srcOrd="2" destOrd="0" presId="urn:microsoft.com/office/officeart/2005/8/layout/process4"/>
    <dgm:cxn modelId="{B4226258-26B6-4036-81D5-18CF360E1374}" type="presParOf" srcId="{A793E690-69C4-43B4-94A2-BE0E5592695A}" destId="{1EFD3A13-426C-4B89-A806-609BC6DDDB5E}" srcOrd="0" destOrd="0" presId="urn:microsoft.com/office/officeart/2005/8/layout/process4"/>
    <dgm:cxn modelId="{386B1D9F-B7C6-4F4A-AF13-3656888CC280}" type="presParOf" srcId="{57C39ECA-22DF-49D9-9437-394CB5A2A350}" destId="{8389C8B3-1A73-4984-805D-6372EA2F17E0}" srcOrd="3" destOrd="0" presId="urn:microsoft.com/office/officeart/2005/8/layout/process4"/>
    <dgm:cxn modelId="{D3DE166A-1A4B-412A-8B13-32C080760556}" type="presParOf" srcId="{57C39ECA-22DF-49D9-9437-394CB5A2A350}" destId="{3F9EDC37-64CC-4487-A0B4-33559034CB38}" srcOrd="4" destOrd="0" presId="urn:microsoft.com/office/officeart/2005/8/layout/process4"/>
    <dgm:cxn modelId="{9E321441-CACB-4971-8796-9F8993241229}" type="presParOf" srcId="{3F9EDC37-64CC-4487-A0B4-33559034CB38}" destId="{ECB72001-2375-493E-8BF4-A1734097D26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24C2AA-9D58-44C4-8385-6386CD21E6F8}" type="doc">
      <dgm:prSet loTypeId="urn:microsoft.com/office/officeart/2005/8/layout/process4" loCatId="process" qsTypeId="urn:microsoft.com/office/officeart/2005/8/quickstyle/simple5" qsCatId="simple" csTypeId="urn:microsoft.com/office/officeart/2005/8/colors/accent1_2" csCatId="accent1" phldr="1"/>
      <dgm:spPr/>
      <dgm:t>
        <a:bodyPr/>
        <a:lstStyle/>
        <a:p>
          <a:endParaRPr lang="en-US"/>
        </a:p>
      </dgm:t>
    </dgm:pt>
    <dgm:pt modelId="{2B161D60-3E2E-45DD-B09D-2E62B2D867A7}">
      <dgm:prSet/>
      <dgm:spPr/>
      <dgm:t>
        <a:bodyPr/>
        <a:lstStyle/>
        <a:p>
          <a:r>
            <a:rPr lang="en-US" dirty="0"/>
            <a:t>Facet 1: Motivational Interviewing/Counseling </a:t>
          </a:r>
        </a:p>
      </dgm:t>
    </dgm:pt>
    <dgm:pt modelId="{583F82CB-FA6C-41C5-A9E1-7D6B9B729213}" type="parTrans" cxnId="{AA537F21-6192-4F7B-A2BC-289419985F9A}">
      <dgm:prSet/>
      <dgm:spPr/>
      <dgm:t>
        <a:bodyPr/>
        <a:lstStyle/>
        <a:p>
          <a:endParaRPr lang="en-US"/>
        </a:p>
      </dgm:t>
    </dgm:pt>
    <dgm:pt modelId="{B1454021-D6E7-4809-BFDF-E41F5A0FD068}" type="sibTrans" cxnId="{AA537F21-6192-4F7B-A2BC-289419985F9A}">
      <dgm:prSet/>
      <dgm:spPr/>
      <dgm:t>
        <a:bodyPr/>
        <a:lstStyle/>
        <a:p>
          <a:endParaRPr lang="en-US"/>
        </a:p>
      </dgm:t>
    </dgm:pt>
    <dgm:pt modelId="{DBBA9142-5619-45A7-AFD4-B3A5D7E1A319}">
      <dgm:prSet/>
      <dgm:spPr/>
      <dgm:t>
        <a:bodyPr/>
        <a:lstStyle/>
        <a:p>
          <a:r>
            <a:rPr lang="en-US" dirty="0"/>
            <a:t>Facet 2: Pain Science at various stages of POC</a:t>
          </a:r>
        </a:p>
      </dgm:t>
    </dgm:pt>
    <dgm:pt modelId="{8CF9B61E-5067-431D-9CBF-5DAD5B7A06B7}" type="parTrans" cxnId="{FC5EE90F-1CEA-4AA4-AEDA-7A3E0AEFF7C3}">
      <dgm:prSet/>
      <dgm:spPr/>
      <dgm:t>
        <a:bodyPr/>
        <a:lstStyle/>
        <a:p>
          <a:endParaRPr lang="en-US"/>
        </a:p>
      </dgm:t>
    </dgm:pt>
    <dgm:pt modelId="{2F087D4B-9E95-4655-B7BF-5B31837B2873}" type="sibTrans" cxnId="{FC5EE90F-1CEA-4AA4-AEDA-7A3E0AEFF7C3}">
      <dgm:prSet/>
      <dgm:spPr/>
      <dgm:t>
        <a:bodyPr/>
        <a:lstStyle/>
        <a:p>
          <a:endParaRPr lang="en-US"/>
        </a:p>
      </dgm:t>
    </dgm:pt>
    <dgm:pt modelId="{304CD2E4-2FAE-4353-AE1B-864ED63DCFA6}">
      <dgm:prSet/>
      <dgm:spPr/>
      <dgm:t>
        <a:bodyPr/>
        <a:lstStyle/>
        <a:p>
          <a:r>
            <a:rPr lang="en-US" dirty="0"/>
            <a:t>Facet 3: Self Management/Self Efficacy Focused Exercise</a:t>
          </a:r>
        </a:p>
      </dgm:t>
    </dgm:pt>
    <dgm:pt modelId="{8EDFAEF7-0074-47EB-B4B7-322E8E648CA9}" type="parTrans" cxnId="{33D67BBE-F093-449A-B3E3-FECE4F323FB3}">
      <dgm:prSet/>
      <dgm:spPr/>
      <dgm:t>
        <a:bodyPr/>
        <a:lstStyle/>
        <a:p>
          <a:endParaRPr lang="en-US"/>
        </a:p>
      </dgm:t>
    </dgm:pt>
    <dgm:pt modelId="{1545E911-7A0A-4178-B08E-A67B63DC0430}" type="sibTrans" cxnId="{33D67BBE-F093-449A-B3E3-FECE4F323FB3}">
      <dgm:prSet/>
      <dgm:spPr/>
      <dgm:t>
        <a:bodyPr/>
        <a:lstStyle/>
        <a:p>
          <a:endParaRPr lang="en-US"/>
        </a:p>
      </dgm:t>
    </dgm:pt>
    <dgm:pt modelId="{404CFADB-F940-4665-AF9F-14C6FFD29E24}">
      <dgm:prSet/>
      <dgm:spPr/>
      <dgm:t>
        <a:bodyPr/>
        <a:lstStyle/>
        <a:p>
          <a:r>
            <a:rPr lang="en-US" dirty="0"/>
            <a:t>Use psych principles/motor learning principles of feedback </a:t>
          </a:r>
        </a:p>
      </dgm:t>
    </dgm:pt>
    <dgm:pt modelId="{65DE2636-3348-485C-9006-72E8B70B3085}" type="parTrans" cxnId="{F96E34BB-3FD3-42DB-A820-84ACEB910A43}">
      <dgm:prSet/>
      <dgm:spPr/>
      <dgm:t>
        <a:bodyPr/>
        <a:lstStyle/>
        <a:p>
          <a:endParaRPr lang="en-US"/>
        </a:p>
      </dgm:t>
    </dgm:pt>
    <dgm:pt modelId="{6EE98202-B879-48DD-97CE-8A8B3B27CDA5}" type="sibTrans" cxnId="{F96E34BB-3FD3-42DB-A820-84ACEB910A43}">
      <dgm:prSet/>
      <dgm:spPr/>
      <dgm:t>
        <a:bodyPr/>
        <a:lstStyle/>
        <a:p>
          <a:endParaRPr lang="en-US"/>
        </a:p>
      </dgm:t>
    </dgm:pt>
    <dgm:pt modelId="{761BFAE2-2270-4308-908B-736146C649D6}">
      <dgm:prSet/>
      <dgm:spPr/>
      <dgm:t>
        <a:bodyPr/>
        <a:lstStyle/>
        <a:p>
          <a:r>
            <a:rPr lang="en-US" dirty="0"/>
            <a:t>Give guidance towards self management through interviewing and self driven exercise</a:t>
          </a:r>
        </a:p>
      </dgm:t>
    </dgm:pt>
    <dgm:pt modelId="{72A66275-EFD0-4A8A-9018-2D4C3D4B468B}" type="parTrans" cxnId="{256EAFA7-970C-469B-9021-57A2F59161B2}">
      <dgm:prSet/>
      <dgm:spPr/>
      <dgm:t>
        <a:bodyPr/>
        <a:lstStyle/>
        <a:p>
          <a:endParaRPr lang="en-US"/>
        </a:p>
      </dgm:t>
    </dgm:pt>
    <dgm:pt modelId="{C43AEDDE-FF79-4EEC-B7D3-0E4CD32133EA}" type="sibTrans" cxnId="{256EAFA7-970C-469B-9021-57A2F59161B2}">
      <dgm:prSet/>
      <dgm:spPr/>
      <dgm:t>
        <a:bodyPr/>
        <a:lstStyle/>
        <a:p>
          <a:endParaRPr lang="en-US"/>
        </a:p>
      </dgm:t>
    </dgm:pt>
    <dgm:pt modelId="{57C39ECA-22DF-49D9-9437-394CB5A2A350}" type="pres">
      <dgm:prSet presAssocID="{0E24C2AA-9D58-44C4-8385-6386CD21E6F8}" presName="Name0" presStyleCnt="0">
        <dgm:presLayoutVars>
          <dgm:dir/>
          <dgm:animLvl val="lvl"/>
          <dgm:resizeHandles val="exact"/>
        </dgm:presLayoutVars>
      </dgm:prSet>
      <dgm:spPr/>
    </dgm:pt>
    <dgm:pt modelId="{2193BA6E-49CD-4A06-89FE-9BB592068B87}" type="pres">
      <dgm:prSet presAssocID="{304CD2E4-2FAE-4353-AE1B-864ED63DCFA6}" presName="boxAndChildren" presStyleCnt="0"/>
      <dgm:spPr/>
    </dgm:pt>
    <dgm:pt modelId="{BDCF83C9-5274-420B-A366-5CABAD0E50CB}" type="pres">
      <dgm:prSet presAssocID="{304CD2E4-2FAE-4353-AE1B-864ED63DCFA6}" presName="parentTextBox" presStyleLbl="node1" presStyleIdx="0" presStyleCnt="3"/>
      <dgm:spPr/>
    </dgm:pt>
    <dgm:pt modelId="{A333DC28-E42F-4C9F-A684-67F1E5A8C531}" type="pres">
      <dgm:prSet presAssocID="{304CD2E4-2FAE-4353-AE1B-864ED63DCFA6}" presName="entireBox" presStyleLbl="node1" presStyleIdx="0" presStyleCnt="3"/>
      <dgm:spPr/>
    </dgm:pt>
    <dgm:pt modelId="{A03E681D-B3C2-45E6-BB56-E5E366F9E868}" type="pres">
      <dgm:prSet presAssocID="{304CD2E4-2FAE-4353-AE1B-864ED63DCFA6}" presName="descendantBox" presStyleCnt="0"/>
      <dgm:spPr/>
    </dgm:pt>
    <dgm:pt modelId="{269F8A58-9C52-4386-B5F8-F8505C552C5B}" type="pres">
      <dgm:prSet presAssocID="{404CFADB-F940-4665-AF9F-14C6FFD29E24}" presName="childTextBox" presStyleLbl="fgAccFollowNode1" presStyleIdx="0" presStyleCnt="2">
        <dgm:presLayoutVars>
          <dgm:bulletEnabled val="1"/>
        </dgm:presLayoutVars>
      </dgm:prSet>
      <dgm:spPr/>
    </dgm:pt>
    <dgm:pt modelId="{B9ABB396-C729-42F2-A116-13743AD4EAAA}" type="pres">
      <dgm:prSet presAssocID="{761BFAE2-2270-4308-908B-736146C649D6}" presName="childTextBox" presStyleLbl="fgAccFollowNode1" presStyleIdx="1" presStyleCnt="2">
        <dgm:presLayoutVars>
          <dgm:bulletEnabled val="1"/>
        </dgm:presLayoutVars>
      </dgm:prSet>
      <dgm:spPr/>
    </dgm:pt>
    <dgm:pt modelId="{7F17EBEF-91CD-4B20-A33A-CDB6EA3ED5B2}" type="pres">
      <dgm:prSet presAssocID="{2F087D4B-9E95-4655-B7BF-5B31837B2873}" presName="sp" presStyleCnt="0"/>
      <dgm:spPr/>
    </dgm:pt>
    <dgm:pt modelId="{A793E690-69C4-43B4-94A2-BE0E5592695A}" type="pres">
      <dgm:prSet presAssocID="{DBBA9142-5619-45A7-AFD4-B3A5D7E1A319}" presName="arrowAndChildren" presStyleCnt="0"/>
      <dgm:spPr/>
    </dgm:pt>
    <dgm:pt modelId="{1EFD3A13-426C-4B89-A806-609BC6DDDB5E}" type="pres">
      <dgm:prSet presAssocID="{DBBA9142-5619-45A7-AFD4-B3A5D7E1A319}" presName="parentTextArrow" presStyleLbl="node1" presStyleIdx="1" presStyleCnt="3"/>
      <dgm:spPr/>
    </dgm:pt>
    <dgm:pt modelId="{8389C8B3-1A73-4984-805D-6372EA2F17E0}" type="pres">
      <dgm:prSet presAssocID="{B1454021-D6E7-4809-BFDF-E41F5A0FD068}" presName="sp" presStyleCnt="0"/>
      <dgm:spPr/>
    </dgm:pt>
    <dgm:pt modelId="{3F9EDC37-64CC-4487-A0B4-33559034CB38}" type="pres">
      <dgm:prSet presAssocID="{2B161D60-3E2E-45DD-B09D-2E62B2D867A7}" presName="arrowAndChildren" presStyleCnt="0"/>
      <dgm:spPr/>
    </dgm:pt>
    <dgm:pt modelId="{ECB72001-2375-493E-8BF4-A1734097D26C}" type="pres">
      <dgm:prSet presAssocID="{2B161D60-3E2E-45DD-B09D-2E62B2D867A7}" presName="parentTextArrow" presStyleLbl="node1" presStyleIdx="2" presStyleCnt="3"/>
      <dgm:spPr/>
    </dgm:pt>
  </dgm:ptLst>
  <dgm:cxnLst>
    <dgm:cxn modelId="{25D4DA00-B6AE-476C-8D54-960B3678CC98}" type="presOf" srcId="{DBBA9142-5619-45A7-AFD4-B3A5D7E1A319}" destId="{1EFD3A13-426C-4B89-A806-609BC6DDDB5E}" srcOrd="0" destOrd="0" presId="urn:microsoft.com/office/officeart/2005/8/layout/process4"/>
    <dgm:cxn modelId="{3F106104-62EF-4AA6-82BE-0F8D0382110B}" type="presOf" srcId="{761BFAE2-2270-4308-908B-736146C649D6}" destId="{B9ABB396-C729-42F2-A116-13743AD4EAAA}" srcOrd="0" destOrd="0" presId="urn:microsoft.com/office/officeart/2005/8/layout/process4"/>
    <dgm:cxn modelId="{5E27CC04-F870-43CF-96AD-14DAC0625998}" type="presOf" srcId="{0E24C2AA-9D58-44C4-8385-6386CD21E6F8}" destId="{57C39ECA-22DF-49D9-9437-394CB5A2A350}" srcOrd="0" destOrd="0" presId="urn:microsoft.com/office/officeart/2005/8/layout/process4"/>
    <dgm:cxn modelId="{FC5EE90F-1CEA-4AA4-AEDA-7A3E0AEFF7C3}" srcId="{0E24C2AA-9D58-44C4-8385-6386CD21E6F8}" destId="{DBBA9142-5619-45A7-AFD4-B3A5D7E1A319}" srcOrd="1" destOrd="0" parTransId="{8CF9B61E-5067-431D-9CBF-5DAD5B7A06B7}" sibTransId="{2F087D4B-9E95-4655-B7BF-5B31837B2873}"/>
    <dgm:cxn modelId="{AA537F21-6192-4F7B-A2BC-289419985F9A}" srcId="{0E24C2AA-9D58-44C4-8385-6386CD21E6F8}" destId="{2B161D60-3E2E-45DD-B09D-2E62B2D867A7}" srcOrd="0" destOrd="0" parTransId="{583F82CB-FA6C-41C5-A9E1-7D6B9B729213}" sibTransId="{B1454021-D6E7-4809-BFDF-E41F5A0FD068}"/>
    <dgm:cxn modelId="{46277630-177C-48A5-9452-E4E52DCF8DE5}" type="presOf" srcId="{2B161D60-3E2E-45DD-B09D-2E62B2D867A7}" destId="{ECB72001-2375-493E-8BF4-A1734097D26C}" srcOrd="0" destOrd="0" presId="urn:microsoft.com/office/officeart/2005/8/layout/process4"/>
    <dgm:cxn modelId="{63FC3F37-062B-4AFA-80E0-03B240D3D2AA}" type="presOf" srcId="{404CFADB-F940-4665-AF9F-14C6FFD29E24}" destId="{269F8A58-9C52-4386-B5F8-F8505C552C5B}" srcOrd="0" destOrd="0" presId="urn:microsoft.com/office/officeart/2005/8/layout/process4"/>
    <dgm:cxn modelId="{1ED75D77-AC72-47D2-83D5-E8EC8AC01EC3}" type="presOf" srcId="{304CD2E4-2FAE-4353-AE1B-864ED63DCFA6}" destId="{BDCF83C9-5274-420B-A366-5CABAD0E50CB}" srcOrd="0" destOrd="0" presId="urn:microsoft.com/office/officeart/2005/8/layout/process4"/>
    <dgm:cxn modelId="{256EAFA7-970C-469B-9021-57A2F59161B2}" srcId="{304CD2E4-2FAE-4353-AE1B-864ED63DCFA6}" destId="{761BFAE2-2270-4308-908B-736146C649D6}" srcOrd="1" destOrd="0" parTransId="{72A66275-EFD0-4A8A-9018-2D4C3D4B468B}" sibTransId="{C43AEDDE-FF79-4EEC-B7D3-0E4CD32133EA}"/>
    <dgm:cxn modelId="{8F3CD7B5-1BE7-49B1-83DC-EE49BACEF8F3}" type="presOf" srcId="{304CD2E4-2FAE-4353-AE1B-864ED63DCFA6}" destId="{A333DC28-E42F-4C9F-A684-67F1E5A8C531}" srcOrd="1" destOrd="0" presId="urn:microsoft.com/office/officeart/2005/8/layout/process4"/>
    <dgm:cxn modelId="{F96E34BB-3FD3-42DB-A820-84ACEB910A43}" srcId="{304CD2E4-2FAE-4353-AE1B-864ED63DCFA6}" destId="{404CFADB-F940-4665-AF9F-14C6FFD29E24}" srcOrd="0" destOrd="0" parTransId="{65DE2636-3348-485C-9006-72E8B70B3085}" sibTransId="{6EE98202-B879-48DD-97CE-8A8B3B27CDA5}"/>
    <dgm:cxn modelId="{33D67BBE-F093-449A-B3E3-FECE4F323FB3}" srcId="{0E24C2AA-9D58-44C4-8385-6386CD21E6F8}" destId="{304CD2E4-2FAE-4353-AE1B-864ED63DCFA6}" srcOrd="2" destOrd="0" parTransId="{8EDFAEF7-0074-47EB-B4B7-322E8E648CA9}" sibTransId="{1545E911-7A0A-4178-B08E-A67B63DC0430}"/>
    <dgm:cxn modelId="{573E6398-9646-4317-8B7D-89A571AB9EBD}" type="presParOf" srcId="{57C39ECA-22DF-49D9-9437-394CB5A2A350}" destId="{2193BA6E-49CD-4A06-89FE-9BB592068B87}" srcOrd="0" destOrd="0" presId="urn:microsoft.com/office/officeart/2005/8/layout/process4"/>
    <dgm:cxn modelId="{73E93C5C-0DB9-4818-80BD-E6193D0CBDEA}" type="presParOf" srcId="{2193BA6E-49CD-4A06-89FE-9BB592068B87}" destId="{BDCF83C9-5274-420B-A366-5CABAD0E50CB}" srcOrd="0" destOrd="0" presId="urn:microsoft.com/office/officeart/2005/8/layout/process4"/>
    <dgm:cxn modelId="{C1DEE63D-BF4C-483D-A4BC-4C7AA1C571F2}" type="presParOf" srcId="{2193BA6E-49CD-4A06-89FE-9BB592068B87}" destId="{A333DC28-E42F-4C9F-A684-67F1E5A8C531}" srcOrd="1" destOrd="0" presId="urn:microsoft.com/office/officeart/2005/8/layout/process4"/>
    <dgm:cxn modelId="{ED2FC3FD-239B-48A9-8D69-647588F4ACB7}" type="presParOf" srcId="{2193BA6E-49CD-4A06-89FE-9BB592068B87}" destId="{A03E681D-B3C2-45E6-BB56-E5E366F9E868}" srcOrd="2" destOrd="0" presId="urn:microsoft.com/office/officeart/2005/8/layout/process4"/>
    <dgm:cxn modelId="{7D4310DA-0927-4D6F-8BCC-8669AD930850}" type="presParOf" srcId="{A03E681D-B3C2-45E6-BB56-E5E366F9E868}" destId="{269F8A58-9C52-4386-B5F8-F8505C552C5B}" srcOrd="0" destOrd="0" presId="urn:microsoft.com/office/officeart/2005/8/layout/process4"/>
    <dgm:cxn modelId="{775C6554-BD0C-45FF-A265-6DD92C1A95C4}" type="presParOf" srcId="{A03E681D-B3C2-45E6-BB56-E5E366F9E868}" destId="{B9ABB396-C729-42F2-A116-13743AD4EAAA}" srcOrd="1" destOrd="0" presId="urn:microsoft.com/office/officeart/2005/8/layout/process4"/>
    <dgm:cxn modelId="{07EAF288-BD45-4529-BD17-172161F7D05E}" type="presParOf" srcId="{57C39ECA-22DF-49D9-9437-394CB5A2A350}" destId="{7F17EBEF-91CD-4B20-A33A-CDB6EA3ED5B2}" srcOrd="1" destOrd="0" presId="urn:microsoft.com/office/officeart/2005/8/layout/process4"/>
    <dgm:cxn modelId="{68432A08-62FA-4A0C-AAF1-EA76C5F512EF}" type="presParOf" srcId="{57C39ECA-22DF-49D9-9437-394CB5A2A350}" destId="{A793E690-69C4-43B4-94A2-BE0E5592695A}" srcOrd="2" destOrd="0" presId="urn:microsoft.com/office/officeart/2005/8/layout/process4"/>
    <dgm:cxn modelId="{B4226258-26B6-4036-81D5-18CF360E1374}" type="presParOf" srcId="{A793E690-69C4-43B4-94A2-BE0E5592695A}" destId="{1EFD3A13-426C-4B89-A806-609BC6DDDB5E}" srcOrd="0" destOrd="0" presId="urn:microsoft.com/office/officeart/2005/8/layout/process4"/>
    <dgm:cxn modelId="{386B1D9F-B7C6-4F4A-AF13-3656888CC280}" type="presParOf" srcId="{57C39ECA-22DF-49D9-9437-394CB5A2A350}" destId="{8389C8B3-1A73-4984-805D-6372EA2F17E0}" srcOrd="3" destOrd="0" presId="urn:microsoft.com/office/officeart/2005/8/layout/process4"/>
    <dgm:cxn modelId="{D3DE166A-1A4B-412A-8B13-32C080760556}" type="presParOf" srcId="{57C39ECA-22DF-49D9-9437-394CB5A2A350}" destId="{3F9EDC37-64CC-4487-A0B4-33559034CB38}" srcOrd="4" destOrd="0" presId="urn:microsoft.com/office/officeart/2005/8/layout/process4"/>
    <dgm:cxn modelId="{9E321441-CACB-4971-8796-9F8993241229}" type="presParOf" srcId="{3F9EDC37-64CC-4487-A0B4-33559034CB38}" destId="{ECB72001-2375-493E-8BF4-A1734097D26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3DC28-E42F-4C9F-A684-67F1E5A8C531}">
      <dsp:nvSpPr>
        <dsp:cNvPr id="0" name=""/>
        <dsp:cNvSpPr/>
      </dsp:nvSpPr>
      <dsp:spPr>
        <a:xfrm>
          <a:off x="0" y="2554899"/>
          <a:ext cx="4038600" cy="8385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Facet 3: Self Management/Self Efficacy Focused Exercise</a:t>
          </a:r>
        </a:p>
      </dsp:txBody>
      <dsp:txXfrm>
        <a:off x="0" y="2554899"/>
        <a:ext cx="4038600" cy="452830"/>
      </dsp:txXfrm>
    </dsp:sp>
    <dsp:sp modelId="{269F8A58-9C52-4386-B5F8-F8505C552C5B}">
      <dsp:nvSpPr>
        <dsp:cNvPr id="0" name=""/>
        <dsp:cNvSpPr/>
      </dsp:nvSpPr>
      <dsp:spPr>
        <a:xfrm>
          <a:off x="0" y="2990958"/>
          <a:ext cx="2019300" cy="38574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Use psych principles/motor learning principles of feedback </a:t>
          </a:r>
        </a:p>
      </dsp:txBody>
      <dsp:txXfrm>
        <a:off x="0" y="2990958"/>
        <a:ext cx="2019300" cy="385744"/>
      </dsp:txXfrm>
    </dsp:sp>
    <dsp:sp modelId="{B9ABB396-C729-42F2-A116-13743AD4EAAA}">
      <dsp:nvSpPr>
        <dsp:cNvPr id="0" name=""/>
        <dsp:cNvSpPr/>
      </dsp:nvSpPr>
      <dsp:spPr>
        <a:xfrm>
          <a:off x="2019300" y="2990958"/>
          <a:ext cx="2019300" cy="38574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Give guidance towards self management through interviewing and self driven exercise</a:t>
          </a:r>
        </a:p>
      </dsp:txBody>
      <dsp:txXfrm>
        <a:off x="2019300" y="2990958"/>
        <a:ext cx="2019300" cy="385744"/>
      </dsp:txXfrm>
    </dsp:sp>
    <dsp:sp modelId="{1EFD3A13-426C-4B89-A806-609BC6DDDB5E}">
      <dsp:nvSpPr>
        <dsp:cNvPr id="0" name=""/>
        <dsp:cNvSpPr/>
      </dsp:nvSpPr>
      <dsp:spPr>
        <a:xfrm rot="10800000">
          <a:off x="0" y="1277749"/>
          <a:ext cx="4038600" cy="1289728"/>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Facet 2: Pain Science at various stages of POC</a:t>
          </a:r>
        </a:p>
      </dsp:txBody>
      <dsp:txXfrm rot="10800000">
        <a:off x="0" y="1277749"/>
        <a:ext cx="4038600" cy="838027"/>
      </dsp:txXfrm>
    </dsp:sp>
    <dsp:sp modelId="{ECB72001-2375-493E-8BF4-A1734097D26C}">
      <dsp:nvSpPr>
        <dsp:cNvPr id="0" name=""/>
        <dsp:cNvSpPr/>
      </dsp:nvSpPr>
      <dsp:spPr>
        <a:xfrm rot="10800000">
          <a:off x="0" y="599"/>
          <a:ext cx="4038600" cy="1289728"/>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Facet 1: Motivational Interviewing/Counseling </a:t>
          </a:r>
        </a:p>
      </dsp:txBody>
      <dsp:txXfrm rot="10800000">
        <a:off x="0" y="599"/>
        <a:ext cx="4038600" cy="838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3DC28-E42F-4C9F-A684-67F1E5A8C531}">
      <dsp:nvSpPr>
        <dsp:cNvPr id="0" name=""/>
        <dsp:cNvSpPr/>
      </dsp:nvSpPr>
      <dsp:spPr>
        <a:xfrm>
          <a:off x="0" y="2554899"/>
          <a:ext cx="4038600" cy="8385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Facet 3: Self Management/Self Efficacy Focused Exercise</a:t>
          </a:r>
        </a:p>
      </dsp:txBody>
      <dsp:txXfrm>
        <a:off x="0" y="2554899"/>
        <a:ext cx="4038600" cy="452830"/>
      </dsp:txXfrm>
    </dsp:sp>
    <dsp:sp modelId="{269F8A58-9C52-4386-B5F8-F8505C552C5B}">
      <dsp:nvSpPr>
        <dsp:cNvPr id="0" name=""/>
        <dsp:cNvSpPr/>
      </dsp:nvSpPr>
      <dsp:spPr>
        <a:xfrm>
          <a:off x="0" y="2990958"/>
          <a:ext cx="2019300" cy="38574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Use psych principles/motor learning principles of feedback </a:t>
          </a:r>
        </a:p>
      </dsp:txBody>
      <dsp:txXfrm>
        <a:off x="0" y="2990958"/>
        <a:ext cx="2019300" cy="385744"/>
      </dsp:txXfrm>
    </dsp:sp>
    <dsp:sp modelId="{B9ABB396-C729-42F2-A116-13743AD4EAAA}">
      <dsp:nvSpPr>
        <dsp:cNvPr id="0" name=""/>
        <dsp:cNvSpPr/>
      </dsp:nvSpPr>
      <dsp:spPr>
        <a:xfrm>
          <a:off x="2019300" y="2990958"/>
          <a:ext cx="2019300" cy="38574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Give guidance towards self management through interviewing and self driven exercise</a:t>
          </a:r>
        </a:p>
      </dsp:txBody>
      <dsp:txXfrm>
        <a:off x="2019300" y="2990958"/>
        <a:ext cx="2019300" cy="385744"/>
      </dsp:txXfrm>
    </dsp:sp>
    <dsp:sp modelId="{1EFD3A13-426C-4B89-A806-609BC6DDDB5E}">
      <dsp:nvSpPr>
        <dsp:cNvPr id="0" name=""/>
        <dsp:cNvSpPr/>
      </dsp:nvSpPr>
      <dsp:spPr>
        <a:xfrm rot="10800000">
          <a:off x="0" y="1277749"/>
          <a:ext cx="4038600" cy="1289728"/>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Facet 2: Pain Science at various stages of POC</a:t>
          </a:r>
        </a:p>
      </dsp:txBody>
      <dsp:txXfrm rot="10800000">
        <a:off x="0" y="1277749"/>
        <a:ext cx="4038600" cy="838027"/>
      </dsp:txXfrm>
    </dsp:sp>
    <dsp:sp modelId="{ECB72001-2375-493E-8BF4-A1734097D26C}">
      <dsp:nvSpPr>
        <dsp:cNvPr id="0" name=""/>
        <dsp:cNvSpPr/>
      </dsp:nvSpPr>
      <dsp:spPr>
        <a:xfrm rot="10800000">
          <a:off x="0" y="599"/>
          <a:ext cx="4038600" cy="1289728"/>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Facet 1: Motivational Interviewing/Counseling </a:t>
          </a:r>
        </a:p>
      </dsp:txBody>
      <dsp:txXfrm rot="10800000">
        <a:off x="0" y="599"/>
        <a:ext cx="4038600" cy="8380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EE7877-3D6D-4BF6-8A7D-91BEA9C0B03D}" type="slidenum">
              <a:rPr lang="en-US" smtClean="0"/>
              <a:t>‹#›</a:t>
            </a:fld>
            <a:endParaRPr lang="en-US"/>
          </a:p>
        </p:txBody>
      </p:sp>
    </p:spTree>
    <p:extLst>
      <p:ext uri="{BB962C8B-B14F-4D97-AF65-F5344CB8AC3E}">
        <p14:creationId xmlns:p14="http://schemas.microsoft.com/office/powerpoint/2010/main" val="3130042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5FE42-B1B0-47D2-BDFD-F24A5A6FF1A8}"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1D72F-D42B-45DA-A8F1-9FDF22A93D6F}" type="slidenum">
              <a:rPr lang="en-US" smtClean="0"/>
              <a:t>‹#›</a:t>
            </a:fld>
            <a:endParaRPr lang="en-US"/>
          </a:p>
        </p:txBody>
      </p:sp>
    </p:spTree>
    <p:extLst>
      <p:ext uri="{BB962C8B-B14F-4D97-AF65-F5344CB8AC3E}">
        <p14:creationId xmlns:p14="http://schemas.microsoft.com/office/powerpoint/2010/main" val="120277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7</a:t>
            </a:fld>
            <a:endParaRPr lang="en-US"/>
          </a:p>
        </p:txBody>
      </p:sp>
    </p:spTree>
    <p:extLst>
      <p:ext uri="{BB962C8B-B14F-4D97-AF65-F5344CB8AC3E}">
        <p14:creationId xmlns:p14="http://schemas.microsoft.com/office/powerpoint/2010/main" val="1574331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23</a:t>
            </a:fld>
            <a:endParaRPr lang="en-US"/>
          </a:p>
        </p:txBody>
      </p:sp>
    </p:spTree>
    <p:extLst>
      <p:ext uri="{BB962C8B-B14F-4D97-AF65-F5344CB8AC3E}">
        <p14:creationId xmlns:p14="http://schemas.microsoft.com/office/powerpoint/2010/main" val="1768180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25</a:t>
            </a:fld>
            <a:endParaRPr lang="en-US"/>
          </a:p>
        </p:txBody>
      </p:sp>
    </p:spTree>
    <p:extLst>
      <p:ext uri="{BB962C8B-B14F-4D97-AF65-F5344CB8AC3E}">
        <p14:creationId xmlns:p14="http://schemas.microsoft.com/office/powerpoint/2010/main" val="338993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28</a:t>
            </a:fld>
            <a:endParaRPr lang="en-US"/>
          </a:p>
        </p:txBody>
      </p:sp>
    </p:spTree>
    <p:extLst>
      <p:ext uri="{BB962C8B-B14F-4D97-AF65-F5344CB8AC3E}">
        <p14:creationId xmlns:p14="http://schemas.microsoft.com/office/powerpoint/2010/main" val="254215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Education and support can help people with low back pain to develop strategies to self-manage and cope with the symptoms. This helps to reduce  the impact of the disease and improve well-being.</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29</a:t>
            </a:fld>
            <a:endParaRPr lang="en-US"/>
          </a:p>
        </p:txBody>
      </p:sp>
    </p:spTree>
    <p:extLst>
      <p:ext uri="{BB962C8B-B14F-4D97-AF65-F5344CB8AC3E}">
        <p14:creationId xmlns:p14="http://schemas.microsoft.com/office/powerpoint/2010/main" val="1571906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decisioThe</a:t>
            </a:r>
            <a:r>
              <a:rPr lang="en-US" dirty="0"/>
              <a:t> system has been feeding into the chronicity-  if someone takes and x-rays and tells you all the ways you should hurt and what you should do about vs guiding patients to make evidence based ns </a:t>
            </a:r>
          </a:p>
        </p:txBody>
      </p:sp>
      <p:sp>
        <p:nvSpPr>
          <p:cNvPr id="4" name="Slide Number Placeholder 3"/>
          <p:cNvSpPr>
            <a:spLocks noGrp="1"/>
          </p:cNvSpPr>
          <p:nvPr>
            <p:ph type="sldNum" sz="quarter" idx="5"/>
          </p:nvPr>
        </p:nvSpPr>
        <p:spPr/>
        <p:txBody>
          <a:bodyPr/>
          <a:lstStyle/>
          <a:p>
            <a:fld id="{7001D72F-D42B-45DA-A8F1-9FDF22A93D6F}" type="slidenum">
              <a:rPr lang="en-US" smtClean="0"/>
              <a:t>30</a:t>
            </a:fld>
            <a:endParaRPr lang="en-US"/>
          </a:p>
        </p:txBody>
      </p:sp>
    </p:spTree>
    <p:extLst>
      <p:ext uri="{BB962C8B-B14F-4D97-AF65-F5344CB8AC3E}">
        <p14:creationId xmlns:p14="http://schemas.microsoft.com/office/powerpoint/2010/main" val="893564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32</a:t>
            </a:fld>
            <a:endParaRPr lang="en-US"/>
          </a:p>
        </p:txBody>
      </p:sp>
    </p:spTree>
    <p:extLst>
      <p:ext uri="{BB962C8B-B14F-4D97-AF65-F5344CB8AC3E}">
        <p14:creationId xmlns:p14="http://schemas.microsoft.com/office/powerpoint/2010/main" val="1118011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can be confident and clear in our diagnosis of pain we can better inform our patients</a:t>
            </a:r>
          </a:p>
          <a:p>
            <a:r>
              <a:rPr lang="en-US" dirty="0"/>
              <a:t>If we are unsure – it will be the blind leading the blind </a:t>
            </a:r>
          </a:p>
        </p:txBody>
      </p:sp>
      <p:sp>
        <p:nvSpPr>
          <p:cNvPr id="4" name="Slide Number Placeholder 3"/>
          <p:cNvSpPr>
            <a:spLocks noGrp="1"/>
          </p:cNvSpPr>
          <p:nvPr>
            <p:ph type="sldNum" sz="quarter" idx="5"/>
          </p:nvPr>
        </p:nvSpPr>
        <p:spPr/>
        <p:txBody>
          <a:bodyPr/>
          <a:lstStyle/>
          <a:p>
            <a:fld id="{7001D72F-D42B-45DA-A8F1-9FDF22A93D6F}" type="slidenum">
              <a:rPr lang="en-US" smtClean="0"/>
              <a:t>34</a:t>
            </a:fld>
            <a:endParaRPr lang="en-US"/>
          </a:p>
        </p:txBody>
      </p:sp>
    </p:spTree>
    <p:extLst>
      <p:ext uri="{BB962C8B-B14F-4D97-AF65-F5344CB8AC3E}">
        <p14:creationId xmlns:p14="http://schemas.microsoft.com/office/powerpoint/2010/main" val="1608152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outcome measures </a:t>
            </a:r>
          </a:p>
        </p:txBody>
      </p:sp>
      <p:sp>
        <p:nvSpPr>
          <p:cNvPr id="4" name="Slide Number Placeholder 3"/>
          <p:cNvSpPr>
            <a:spLocks noGrp="1"/>
          </p:cNvSpPr>
          <p:nvPr>
            <p:ph type="sldNum" sz="quarter" idx="5"/>
          </p:nvPr>
        </p:nvSpPr>
        <p:spPr/>
        <p:txBody>
          <a:bodyPr/>
          <a:lstStyle/>
          <a:p>
            <a:fld id="{7001D72F-D42B-45DA-A8F1-9FDF22A93D6F}" type="slidenum">
              <a:rPr lang="en-US" smtClean="0"/>
              <a:t>36</a:t>
            </a:fld>
            <a:endParaRPr lang="en-US"/>
          </a:p>
        </p:txBody>
      </p:sp>
    </p:spTree>
    <p:extLst>
      <p:ext uri="{BB962C8B-B14F-4D97-AF65-F5344CB8AC3E}">
        <p14:creationId xmlns:p14="http://schemas.microsoft.com/office/powerpoint/2010/main" val="2902389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Repeated pin prick- temporal summation</a:t>
            </a:r>
          </a:p>
        </p:txBody>
      </p:sp>
      <p:sp>
        <p:nvSpPr>
          <p:cNvPr id="4" name="Slide Number Placeholder 3"/>
          <p:cNvSpPr>
            <a:spLocks noGrp="1"/>
          </p:cNvSpPr>
          <p:nvPr>
            <p:ph type="sldNum" sz="quarter" idx="5"/>
          </p:nvPr>
        </p:nvSpPr>
        <p:spPr/>
        <p:txBody>
          <a:bodyPr/>
          <a:lstStyle/>
          <a:p>
            <a:fld id="{7001D72F-D42B-45DA-A8F1-9FDF22A93D6F}" type="slidenum">
              <a:rPr lang="en-US" smtClean="0"/>
              <a:t>37</a:t>
            </a:fld>
            <a:endParaRPr lang="en-US"/>
          </a:p>
        </p:txBody>
      </p:sp>
    </p:spTree>
    <p:extLst>
      <p:ext uri="{BB962C8B-B14F-4D97-AF65-F5344CB8AC3E}">
        <p14:creationId xmlns:p14="http://schemas.microsoft.com/office/powerpoint/2010/main" val="1524328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38</a:t>
            </a:fld>
            <a:endParaRPr lang="en-US"/>
          </a:p>
        </p:txBody>
      </p:sp>
    </p:spTree>
    <p:extLst>
      <p:ext uri="{BB962C8B-B14F-4D97-AF65-F5344CB8AC3E}">
        <p14:creationId xmlns:p14="http://schemas.microsoft.com/office/powerpoint/2010/main" val="1925276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9</a:t>
            </a:fld>
            <a:endParaRPr lang="en-US"/>
          </a:p>
        </p:txBody>
      </p:sp>
    </p:spTree>
    <p:extLst>
      <p:ext uri="{BB962C8B-B14F-4D97-AF65-F5344CB8AC3E}">
        <p14:creationId xmlns:p14="http://schemas.microsoft.com/office/powerpoint/2010/main" val="3868631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39</a:t>
            </a:fld>
            <a:endParaRPr lang="en-US"/>
          </a:p>
        </p:txBody>
      </p:sp>
    </p:spTree>
    <p:extLst>
      <p:ext uri="{BB962C8B-B14F-4D97-AF65-F5344CB8AC3E}">
        <p14:creationId xmlns:p14="http://schemas.microsoft.com/office/powerpoint/2010/main" val="207236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People’s beliefs in their efficacy are developed by four primary sources of influence, including (</a:t>
            </a:r>
            <a:r>
              <a:rPr lang="en-US" dirty="0" err="1"/>
              <a:t>i</a:t>
            </a:r>
            <a:r>
              <a:rPr lang="en-US" dirty="0"/>
              <a:t>) mastery experiences, (ii) vicarious experiences, (iii) social persuasion, and (iv) emotional states.</a:t>
            </a:r>
          </a:p>
          <a:p>
            <a:r>
              <a:rPr lang="en-US" dirty="0"/>
              <a:t>High self-efficacy has numerous benefits to daily life, such as resilience to adversity and stress, healthy lifestyle habits, improved employee performance, and educational </a:t>
            </a:r>
            <a:r>
              <a:rPr lang="en-US" dirty="0" err="1"/>
              <a:t>achievemen</a:t>
            </a:r>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40</a:t>
            </a:fld>
            <a:endParaRPr lang="en-US"/>
          </a:p>
        </p:txBody>
      </p:sp>
    </p:spTree>
    <p:extLst>
      <p:ext uri="{BB962C8B-B14F-4D97-AF65-F5344CB8AC3E}">
        <p14:creationId xmlns:p14="http://schemas.microsoft.com/office/powerpoint/2010/main" val="3906757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41</a:t>
            </a:fld>
            <a:endParaRPr lang="en-US"/>
          </a:p>
        </p:txBody>
      </p:sp>
    </p:spTree>
    <p:extLst>
      <p:ext uri="{BB962C8B-B14F-4D97-AF65-F5344CB8AC3E}">
        <p14:creationId xmlns:p14="http://schemas.microsoft.com/office/powerpoint/2010/main" val="1028151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Self-efficacy makes a difference in how people feel, think and act. </a:t>
            </a:r>
          </a:p>
          <a:p>
            <a:endParaRPr lang="en-US" dirty="0"/>
          </a:p>
          <a:p>
            <a:r>
              <a:rPr lang="en-US" dirty="0"/>
              <a:t> Such individuals also have low self-esteem and </a:t>
            </a:r>
            <a:r>
              <a:rPr lang="en-US" dirty="0" err="1"/>
              <a:t>harbour</a:t>
            </a:r>
            <a:r>
              <a:rPr lang="en-US" dirty="0"/>
              <a:t> pessimistic thoughts about their accomplishments and personal development. In terms of thinking, a strong sense of competence facilitates cognitive processes and academic performance. Self-efficacy levels can enhance or impede the motivation to act. Individuals with high self-efficacy choose to perform more challenging tasks. They set themselves higher goals and stick to them (Locke &amp; Latham, 1990). Actions are </a:t>
            </a:r>
            <a:r>
              <a:rPr lang="en-US" dirty="0" err="1"/>
              <a:t>preshaped</a:t>
            </a:r>
            <a:r>
              <a:rPr lang="en-US" dirty="0"/>
              <a:t> in thought, and people anticipate either optimistic or pessimistic scenarios in line with their level of self-efficacy</a:t>
            </a:r>
          </a:p>
          <a:p>
            <a:endParaRPr lang="en-US" dirty="0"/>
          </a:p>
          <a:p>
            <a:r>
              <a:rPr lang="en-US" dirty="0"/>
              <a:t>A sense of competence can be acquired by mastery experience, vicarious experience, verbal persuasion, or physiological feedback (Bandura, 1977). Self-efficacy, however, is not the same as positive illusions or unrealistic optimism, since it is based on experience and does not lead to unreasonable risk taking. Instead, it leads to venturesome </a:t>
            </a:r>
            <a:r>
              <a:rPr lang="en-US" dirty="0" err="1"/>
              <a:t>behaviour</a:t>
            </a:r>
            <a:r>
              <a:rPr lang="en-US" dirty="0"/>
              <a:t> that is within reach of one's capabilities.</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42</a:t>
            </a:fld>
            <a:endParaRPr lang="en-US"/>
          </a:p>
        </p:txBody>
      </p:sp>
    </p:spTree>
    <p:extLst>
      <p:ext uri="{BB962C8B-B14F-4D97-AF65-F5344CB8AC3E}">
        <p14:creationId xmlns:p14="http://schemas.microsoft.com/office/powerpoint/2010/main" val="1454978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44</a:t>
            </a:fld>
            <a:endParaRPr lang="en-US"/>
          </a:p>
        </p:txBody>
      </p:sp>
    </p:spTree>
    <p:extLst>
      <p:ext uri="{BB962C8B-B14F-4D97-AF65-F5344CB8AC3E}">
        <p14:creationId xmlns:p14="http://schemas.microsoft.com/office/powerpoint/2010/main" val="516832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45</a:t>
            </a:fld>
            <a:endParaRPr lang="en-US"/>
          </a:p>
        </p:txBody>
      </p:sp>
    </p:spTree>
    <p:extLst>
      <p:ext uri="{BB962C8B-B14F-4D97-AF65-F5344CB8AC3E}">
        <p14:creationId xmlns:p14="http://schemas.microsoft.com/office/powerpoint/2010/main" val="1970192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connect and guide and activate their change through their own </a:t>
            </a:r>
            <a:r>
              <a:rPr lang="en-US" dirty="0" err="1"/>
              <a:t>reflexions</a:t>
            </a:r>
            <a:r>
              <a:rPr lang="en-US" dirty="0"/>
              <a:t> and changes –</a:t>
            </a:r>
          </a:p>
        </p:txBody>
      </p:sp>
      <p:sp>
        <p:nvSpPr>
          <p:cNvPr id="4" name="Slide Number Placeholder 3"/>
          <p:cNvSpPr>
            <a:spLocks noGrp="1"/>
          </p:cNvSpPr>
          <p:nvPr>
            <p:ph type="sldNum" sz="quarter" idx="5"/>
          </p:nvPr>
        </p:nvSpPr>
        <p:spPr/>
        <p:txBody>
          <a:bodyPr/>
          <a:lstStyle/>
          <a:p>
            <a:fld id="{7001D72F-D42B-45DA-A8F1-9FDF22A93D6F}" type="slidenum">
              <a:rPr lang="en-US" smtClean="0"/>
              <a:t>47</a:t>
            </a:fld>
            <a:endParaRPr lang="en-US"/>
          </a:p>
        </p:txBody>
      </p:sp>
    </p:spTree>
    <p:extLst>
      <p:ext uri="{BB962C8B-B14F-4D97-AF65-F5344CB8AC3E}">
        <p14:creationId xmlns:p14="http://schemas.microsoft.com/office/powerpoint/2010/main" val="3639899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by no means am I saying I am an expert in </a:t>
            </a:r>
            <a:r>
              <a:rPr lang="en-US" dirty="0" err="1"/>
              <a:t>counciling</a:t>
            </a:r>
            <a:r>
              <a:rPr lang="en-US" dirty="0"/>
              <a:t> nor does it fall into my scope to manage patient with psychological disorders- but all I am saying is if we can guide patients towards arriving at their own opinions and self treatment by </a:t>
            </a:r>
            <a:r>
              <a:rPr lang="en-US" dirty="0" err="1"/>
              <a:t>listenening</a:t>
            </a:r>
            <a:r>
              <a:rPr lang="en-US" dirty="0"/>
              <a:t> better and giving better </a:t>
            </a:r>
            <a:r>
              <a:rPr lang="en-US" dirty="0" err="1"/>
              <a:t>advce</a:t>
            </a:r>
            <a:r>
              <a:rPr lang="en-US" dirty="0"/>
              <a:t> or education only if they feel they need it-  they will have better outcomes </a:t>
            </a:r>
          </a:p>
        </p:txBody>
      </p:sp>
      <p:sp>
        <p:nvSpPr>
          <p:cNvPr id="4" name="Slide Number Placeholder 3"/>
          <p:cNvSpPr>
            <a:spLocks noGrp="1"/>
          </p:cNvSpPr>
          <p:nvPr>
            <p:ph type="sldNum" sz="quarter" idx="5"/>
          </p:nvPr>
        </p:nvSpPr>
        <p:spPr/>
        <p:txBody>
          <a:bodyPr/>
          <a:lstStyle/>
          <a:p>
            <a:fld id="{7001D72F-D42B-45DA-A8F1-9FDF22A93D6F}" type="slidenum">
              <a:rPr lang="en-US" smtClean="0"/>
              <a:t>48</a:t>
            </a:fld>
            <a:endParaRPr lang="en-US"/>
          </a:p>
        </p:txBody>
      </p:sp>
    </p:spTree>
    <p:extLst>
      <p:ext uri="{BB962C8B-B14F-4D97-AF65-F5344CB8AC3E}">
        <p14:creationId xmlns:p14="http://schemas.microsoft.com/office/powerpoint/2010/main" val="1006017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51</a:t>
            </a:fld>
            <a:endParaRPr lang="en-US"/>
          </a:p>
        </p:txBody>
      </p:sp>
    </p:spTree>
    <p:extLst>
      <p:ext uri="{BB962C8B-B14F-4D97-AF65-F5344CB8AC3E}">
        <p14:creationId xmlns:p14="http://schemas.microsoft.com/office/powerpoint/2010/main" val="3713232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guided exercise with </a:t>
            </a:r>
            <a:r>
              <a:rPr lang="en-US" dirty="0" err="1"/>
              <a:t>Mckenize</a:t>
            </a:r>
            <a:r>
              <a:rPr lang="en-US" dirty="0"/>
              <a:t> after DP or proper categorization was made</a:t>
            </a:r>
          </a:p>
          <a:p>
            <a:endParaRPr lang="en-US" dirty="0"/>
          </a:p>
          <a:p>
            <a:r>
              <a:rPr lang="en-US" dirty="0" err="1"/>
              <a:t>Mckenzie</a:t>
            </a:r>
            <a:r>
              <a:rPr lang="en-US" dirty="0"/>
              <a:t> self help books</a:t>
            </a:r>
          </a:p>
        </p:txBody>
      </p:sp>
      <p:sp>
        <p:nvSpPr>
          <p:cNvPr id="4" name="Slide Number Placeholder 3"/>
          <p:cNvSpPr>
            <a:spLocks noGrp="1"/>
          </p:cNvSpPr>
          <p:nvPr>
            <p:ph type="sldNum" sz="quarter" idx="5"/>
          </p:nvPr>
        </p:nvSpPr>
        <p:spPr/>
        <p:txBody>
          <a:bodyPr/>
          <a:lstStyle/>
          <a:p>
            <a:fld id="{7001D72F-D42B-45DA-A8F1-9FDF22A93D6F}" type="slidenum">
              <a:rPr lang="en-US" smtClean="0"/>
              <a:t>57</a:t>
            </a:fld>
            <a:endParaRPr lang="en-US"/>
          </a:p>
        </p:txBody>
      </p:sp>
    </p:spTree>
    <p:extLst>
      <p:ext uri="{BB962C8B-B14F-4D97-AF65-F5344CB8AC3E}">
        <p14:creationId xmlns:p14="http://schemas.microsoft.com/office/powerpoint/2010/main" val="140531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10</a:t>
            </a:fld>
            <a:endParaRPr lang="en-US"/>
          </a:p>
        </p:txBody>
      </p:sp>
    </p:spTree>
    <p:extLst>
      <p:ext uri="{BB962C8B-B14F-4D97-AF65-F5344CB8AC3E}">
        <p14:creationId xmlns:p14="http://schemas.microsoft.com/office/powerpoint/2010/main" val="132073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traditional physiotherapy (TP) group and traditional physiotherapy-Mulligan mobilization (TPMM) group. Treatment program was scheduled for 10 sessions. Participants were assessed in terms of pain, ROM, functional level, </a:t>
            </a:r>
            <a:r>
              <a:rPr lang="en-US" dirty="0" err="1"/>
              <a:t>kinesiophobia</a:t>
            </a:r>
            <a:r>
              <a:rPr lang="en-US" dirty="0"/>
              <a:t>, depression, and QoL both pre- and posttreatment. Results. Pain, ROM, functional level, </a:t>
            </a:r>
            <a:r>
              <a:rPr lang="en-US" dirty="0" err="1"/>
              <a:t>kinesiophobia</a:t>
            </a:r>
            <a:r>
              <a:rPr lang="en-US" dirty="0"/>
              <a:t>, depression, and QoL improved in both groups following treatment (p &lt; 0.05). When comparing effects of these two treatment programs, it was observed that the TPMM group had a better outcome (p &lt; 0.05) in terms of ROM, </a:t>
            </a:r>
            <a:r>
              <a:rPr lang="en-US" dirty="0" err="1"/>
              <a:t>kinesiophobia</a:t>
            </a:r>
            <a:r>
              <a:rPr lang="en-US" dirty="0"/>
              <a:t>, depression, and QoL. </a:t>
            </a:r>
          </a:p>
          <a:p>
            <a:endParaRPr lang="en-US" dirty="0"/>
          </a:p>
          <a:p>
            <a:endParaRPr lang="en-US" dirty="0"/>
          </a:p>
          <a:p>
            <a:r>
              <a:rPr lang="en-US" dirty="0"/>
              <a:t>Unique because it a self mobilization </a:t>
            </a:r>
          </a:p>
        </p:txBody>
      </p:sp>
      <p:sp>
        <p:nvSpPr>
          <p:cNvPr id="4" name="Slide Number Placeholder 3"/>
          <p:cNvSpPr>
            <a:spLocks noGrp="1"/>
          </p:cNvSpPr>
          <p:nvPr>
            <p:ph type="sldNum" sz="quarter" idx="5"/>
          </p:nvPr>
        </p:nvSpPr>
        <p:spPr/>
        <p:txBody>
          <a:bodyPr/>
          <a:lstStyle/>
          <a:p>
            <a:fld id="{7001D72F-D42B-45DA-A8F1-9FDF22A93D6F}" type="slidenum">
              <a:rPr lang="en-US" smtClean="0"/>
              <a:t>58</a:t>
            </a:fld>
            <a:endParaRPr lang="en-US"/>
          </a:p>
        </p:txBody>
      </p:sp>
    </p:spTree>
    <p:extLst>
      <p:ext uri="{BB962C8B-B14F-4D97-AF65-F5344CB8AC3E}">
        <p14:creationId xmlns:p14="http://schemas.microsoft.com/office/powerpoint/2010/main" val="195916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61</a:t>
            </a:fld>
            <a:endParaRPr lang="en-US"/>
          </a:p>
        </p:txBody>
      </p:sp>
    </p:spTree>
    <p:extLst>
      <p:ext uri="{BB962C8B-B14F-4D97-AF65-F5344CB8AC3E}">
        <p14:creationId xmlns:p14="http://schemas.microsoft.com/office/powerpoint/2010/main" val="1279481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64</a:t>
            </a:fld>
            <a:endParaRPr lang="en-US"/>
          </a:p>
        </p:txBody>
      </p:sp>
    </p:spTree>
    <p:extLst>
      <p:ext uri="{BB962C8B-B14F-4D97-AF65-F5344CB8AC3E}">
        <p14:creationId xmlns:p14="http://schemas.microsoft.com/office/powerpoint/2010/main" val="1687776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65</a:t>
            </a:fld>
            <a:endParaRPr lang="en-US"/>
          </a:p>
        </p:txBody>
      </p:sp>
    </p:spTree>
    <p:extLst>
      <p:ext uri="{BB962C8B-B14F-4D97-AF65-F5344CB8AC3E}">
        <p14:creationId xmlns:p14="http://schemas.microsoft.com/office/powerpoint/2010/main" val="217862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a:t>
            </a:r>
          </a:p>
        </p:txBody>
      </p:sp>
      <p:sp>
        <p:nvSpPr>
          <p:cNvPr id="4" name="Slide Number Placeholder 3"/>
          <p:cNvSpPr>
            <a:spLocks noGrp="1"/>
          </p:cNvSpPr>
          <p:nvPr>
            <p:ph type="sldNum" sz="quarter" idx="5"/>
          </p:nvPr>
        </p:nvSpPr>
        <p:spPr/>
        <p:txBody>
          <a:bodyPr/>
          <a:lstStyle/>
          <a:p>
            <a:fld id="{7001D72F-D42B-45DA-A8F1-9FDF22A93D6F}" type="slidenum">
              <a:rPr lang="en-US" smtClean="0"/>
              <a:t>12</a:t>
            </a:fld>
            <a:endParaRPr lang="en-US"/>
          </a:p>
        </p:txBody>
      </p:sp>
    </p:spTree>
    <p:extLst>
      <p:ext uri="{BB962C8B-B14F-4D97-AF65-F5344CB8AC3E}">
        <p14:creationId xmlns:p14="http://schemas.microsoft.com/office/powerpoint/2010/main" val="2084070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13</a:t>
            </a:fld>
            <a:endParaRPr lang="en-US"/>
          </a:p>
        </p:txBody>
      </p:sp>
    </p:spTree>
    <p:extLst>
      <p:ext uri="{BB962C8B-B14F-4D97-AF65-F5344CB8AC3E}">
        <p14:creationId xmlns:p14="http://schemas.microsoft.com/office/powerpoint/2010/main" val="775984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Been around since the 1800’s and has sent the Highest standards for medical science</a:t>
            </a:r>
          </a:p>
          <a:p>
            <a:endParaRPr lang="en-US" dirty="0"/>
          </a:p>
          <a:p>
            <a:r>
              <a:rPr lang="en-US" dirty="0"/>
              <a:t>In 2018 they release the low back pain series comprising 3 papers written by 31 authors from disparate disciplines and 12 different countries, </a:t>
            </a:r>
            <a:r>
              <a:rPr lang="en-US" b="1" dirty="0"/>
              <a:t>raised unprecedented awareness of the rising global burden of low back pain partly attributable to poor quality health care.</a:t>
            </a:r>
          </a:p>
          <a:p>
            <a:endParaRPr lang="en-US" dirty="0"/>
          </a:p>
          <a:p>
            <a:r>
              <a:rPr lang="en-US" dirty="0"/>
              <a:t>They aimed to</a:t>
            </a:r>
          </a:p>
          <a:p>
            <a:r>
              <a:rPr lang="en-US" dirty="0"/>
              <a:t>.</a:t>
            </a:r>
          </a:p>
        </p:txBody>
      </p:sp>
      <p:sp>
        <p:nvSpPr>
          <p:cNvPr id="4" name="Slide Number Placeholder 3"/>
          <p:cNvSpPr>
            <a:spLocks noGrp="1"/>
          </p:cNvSpPr>
          <p:nvPr>
            <p:ph type="sldNum" sz="quarter" idx="5"/>
          </p:nvPr>
        </p:nvSpPr>
        <p:spPr/>
        <p:txBody>
          <a:bodyPr/>
          <a:lstStyle/>
          <a:p>
            <a:fld id="{7001D72F-D42B-45DA-A8F1-9FDF22A93D6F}" type="slidenum">
              <a:rPr lang="en-US" smtClean="0"/>
              <a:t>16</a:t>
            </a:fld>
            <a:endParaRPr lang="en-US"/>
          </a:p>
        </p:txBody>
      </p:sp>
    </p:spTree>
    <p:extLst>
      <p:ext uri="{BB962C8B-B14F-4D97-AF65-F5344CB8AC3E}">
        <p14:creationId xmlns:p14="http://schemas.microsoft.com/office/powerpoint/2010/main" val="2261767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a:t>
            </a:r>
            <a:r>
              <a:rPr lang="en-US" dirty="0" err="1"/>
              <a:t>Insititue</a:t>
            </a:r>
            <a:r>
              <a:rPr lang="en-US" dirty="0"/>
              <a:t> for Clinical Excellence </a:t>
            </a:r>
          </a:p>
        </p:txBody>
      </p:sp>
      <p:sp>
        <p:nvSpPr>
          <p:cNvPr id="4" name="Slide Number Placeholder 3"/>
          <p:cNvSpPr>
            <a:spLocks noGrp="1"/>
          </p:cNvSpPr>
          <p:nvPr>
            <p:ph type="sldNum" sz="quarter" idx="5"/>
          </p:nvPr>
        </p:nvSpPr>
        <p:spPr/>
        <p:txBody>
          <a:bodyPr/>
          <a:lstStyle/>
          <a:p>
            <a:fld id="{7001D72F-D42B-45DA-A8F1-9FDF22A93D6F}" type="slidenum">
              <a:rPr lang="en-US" smtClean="0"/>
              <a:t>18</a:t>
            </a:fld>
            <a:endParaRPr lang="en-US"/>
          </a:p>
        </p:txBody>
      </p:sp>
    </p:spTree>
    <p:extLst>
      <p:ext uri="{BB962C8B-B14F-4D97-AF65-F5344CB8AC3E}">
        <p14:creationId xmlns:p14="http://schemas.microsoft.com/office/powerpoint/2010/main" val="130307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20</a:t>
            </a:fld>
            <a:endParaRPr lang="en-US"/>
          </a:p>
        </p:txBody>
      </p:sp>
    </p:spTree>
    <p:extLst>
      <p:ext uri="{BB962C8B-B14F-4D97-AF65-F5344CB8AC3E}">
        <p14:creationId xmlns:p14="http://schemas.microsoft.com/office/powerpoint/2010/main" val="252495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College of Physicians addendum their 2007 guidelines – Have recognized there is a need for reform </a:t>
            </a:r>
            <a:r>
              <a:rPr lang="en-US" dirty="0" err="1"/>
              <a:t>towar</a:t>
            </a:r>
            <a:r>
              <a:rPr lang="en-US" dirty="0"/>
              <a:t> </a:t>
            </a:r>
            <a:r>
              <a:rPr lang="en-US" dirty="0" err="1"/>
              <a:t>rds</a:t>
            </a:r>
            <a:r>
              <a:rPr lang="en-US" dirty="0"/>
              <a:t> less </a:t>
            </a:r>
            <a:r>
              <a:rPr lang="en-US" dirty="0" err="1"/>
              <a:t>opiats</a:t>
            </a:r>
            <a:r>
              <a:rPr lang="en-US" dirty="0"/>
              <a:t> and increased use for multidisciplinary medicine as a first line intervention </a:t>
            </a:r>
          </a:p>
          <a:p>
            <a:endParaRPr lang="en-US" dirty="0"/>
          </a:p>
          <a:p>
            <a:r>
              <a:rPr lang="en-US" dirty="0"/>
              <a:t>This opens the door for PTs and other disciplines to make a play .  </a:t>
            </a:r>
          </a:p>
          <a:p>
            <a:r>
              <a:rPr lang="en-US" dirty="0"/>
              <a:t>	</a:t>
            </a:r>
          </a:p>
        </p:txBody>
      </p:sp>
      <p:sp>
        <p:nvSpPr>
          <p:cNvPr id="4" name="Slide Number Placeholder 3"/>
          <p:cNvSpPr>
            <a:spLocks noGrp="1"/>
          </p:cNvSpPr>
          <p:nvPr>
            <p:ph type="sldNum" sz="quarter" idx="5"/>
          </p:nvPr>
        </p:nvSpPr>
        <p:spPr/>
        <p:txBody>
          <a:bodyPr/>
          <a:lstStyle/>
          <a:p>
            <a:fld id="{7001D72F-D42B-45DA-A8F1-9FDF22A93D6F}" type="slidenum">
              <a:rPr lang="en-US" smtClean="0"/>
              <a:t>21</a:t>
            </a:fld>
            <a:endParaRPr lang="en-US"/>
          </a:p>
        </p:txBody>
      </p:sp>
    </p:spTree>
    <p:extLst>
      <p:ext uri="{BB962C8B-B14F-4D97-AF65-F5344CB8AC3E}">
        <p14:creationId xmlns:p14="http://schemas.microsoft.com/office/powerpoint/2010/main" val="2801147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6950"/>
            <a:ext cx="7772400" cy="17113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4019550"/>
            <a:ext cx="6400800" cy="552450"/>
          </a:xfrm>
        </p:spPr>
        <p:txBody>
          <a:bodyPr anchor="ctr" anchorCtr="0">
            <a:normAutofit/>
          </a:bodyPr>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03535" y="467534"/>
            <a:ext cx="3136928" cy="1799416"/>
          </a:xfrm>
          <a:prstGeom prst="rect">
            <a:avLst/>
          </a:prstGeom>
        </p:spPr>
      </p:pic>
      <p:sp>
        <p:nvSpPr>
          <p:cNvPr id="38" name="Frame 37"/>
          <p:cNvSpPr/>
          <p:nvPr userDrawn="1"/>
        </p:nvSpPr>
        <p:spPr>
          <a:xfrm>
            <a:off x="304800" y="285750"/>
            <a:ext cx="8534399" cy="4572000"/>
          </a:xfrm>
          <a:prstGeom prst="frame">
            <a:avLst>
              <a:gd name="adj1" fmla="val 3956"/>
            </a:avLst>
          </a:prstGeom>
          <a:solidFill>
            <a:srgbClr val="00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p:cNvSpPr/>
          <p:nvPr userDrawn="1"/>
        </p:nvSpPr>
        <p:spPr>
          <a:xfrm>
            <a:off x="228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8610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224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47388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41637" y="3712869"/>
            <a:ext cx="1379235" cy="791162"/>
          </a:xfrm>
          <a:prstGeom prst="rect">
            <a:avLst/>
          </a:prstGeom>
        </p:spPr>
      </p:pic>
      <p:sp>
        <p:nvSpPr>
          <p:cNvPr id="7" name="Rectangle 6"/>
          <p:cNvSpPr/>
          <p:nvPr userDrawn="1"/>
        </p:nvSpPr>
        <p:spPr>
          <a:xfrm>
            <a:off x="6629400" y="186060"/>
            <a:ext cx="2057400" cy="4443089"/>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06375"/>
            <a:ext cx="2057400" cy="438785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29150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62328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3618B7-DDA4-48C1-B2B4-FEC7CDC307AC}"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Tree>
    <p:extLst>
      <p:ext uri="{BB962C8B-B14F-4D97-AF65-F5344CB8AC3E}">
        <p14:creationId xmlns:p14="http://schemas.microsoft.com/office/powerpoint/2010/main" val="299984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3618B7-DDA4-48C1-B2B4-FEC7CDC307AC}"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52297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3618B7-DDA4-48C1-B2B4-FEC7CDC307AC}" type="datetimeFigureOut">
              <a:rPr lang="en-US" smtClean="0"/>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73447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3618B7-DDA4-48C1-B2B4-FEC7CDC307AC}" type="datetimeFigureOut">
              <a:rPr lang="en-US" smtClean="0"/>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50338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Date Placeholder 1"/>
          <p:cNvSpPr>
            <a:spLocks noGrp="1"/>
          </p:cNvSpPr>
          <p:nvPr>
            <p:ph type="dt" sz="half" idx="10"/>
          </p:nvPr>
        </p:nvSpPr>
        <p:spPr/>
        <p:txBody>
          <a:bodyPr/>
          <a:lstStyle/>
          <a:p>
            <a:fld id="{F33618B7-DDA4-48C1-B2B4-FEC7CDC307AC}" type="datetimeFigureOut">
              <a:rPr lang="en-US" smtClean="0"/>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85607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9" name="Rectangle 8"/>
          <p:cNvSpPr/>
          <p:nvPr userDrawn="1"/>
        </p:nvSpPr>
        <p:spPr>
          <a:xfrm>
            <a:off x="443144" y="209550"/>
            <a:ext cx="30480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6020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Title 1"/>
          <p:cNvSpPr>
            <a:spLocks noGrp="1"/>
          </p:cNvSpPr>
          <p:nvPr>
            <p:ph type="title"/>
          </p:nvPr>
        </p:nvSpPr>
        <p:spPr>
          <a:xfrm>
            <a:off x="1792288" y="3600450"/>
            <a:ext cx="5486400" cy="425450"/>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04464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209550"/>
            <a:ext cx="82296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00282" y="4248150"/>
            <a:ext cx="1379235" cy="791162"/>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33618B7-DDA4-48C1-B2B4-FEC7CDC307AC}" type="datetimeFigureOut">
              <a:rPr lang="en-US" smtClean="0"/>
              <a:t>2/16/2025</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AC28E3-00D6-4682-BCAB-2932672799A0}" type="slidenum">
              <a:rPr lang="en-US" smtClean="0"/>
              <a:t>‹#›</a:t>
            </a:fld>
            <a:endParaRPr lang="en-US"/>
          </a:p>
        </p:txBody>
      </p:sp>
    </p:spTree>
    <p:extLst>
      <p:ext uri="{BB962C8B-B14F-4D97-AF65-F5344CB8AC3E}">
        <p14:creationId xmlns:p14="http://schemas.microsoft.com/office/powerpoint/2010/main" val="124579501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rgbClr val="FAC71C"/>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fif"/><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1.png"/><Relationship Id="rId4" Type="http://schemas.openxmlformats.org/officeDocument/2006/relationships/diagramLayout" Target="../diagrams/layout1.xml"/><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What Do Patients with Low Back Pain Need?</a:t>
            </a:r>
          </a:p>
        </p:txBody>
      </p:sp>
      <p:sp>
        <p:nvSpPr>
          <p:cNvPr id="3" name="Subtitle 2"/>
          <p:cNvSpPr>
            <a:spLocks noGrp="1"/>
          </p:cNvSpPr>
          <p:nvPr>
            <p:ph type="subTitle" idx="1"/>
          </p:nvPr>
        </p:nvSpPr>
        <p:spPr>
          <a:xfrm>
            <a:off x="1371600" y="3867150"/>
            <a:ext cx="6400800" cy="552450"/>
          </a:xfrm>
        </p:spPr>
        <p:txBody>
          <a:bodyPr>
            <a:noAutofit/>
          </a:bodyPr>
          <a:lstStyle/>
          <a:p>
            <a:r>
              <a:rPr lang="en-US" sz="1000" dirty="0"/>
              <a:t>Paul Furst PT,DPT</a:t>
            </a:r>
          </a:p>
          <a:p>
            <a:r>
              <a:rPr lang="en-US" sz="1000" dirty="0"/>
              <a:t>Board Certified Orthopedic Clinical Specialist </a:t>
            </a:r>
          </a:p>
          <a:p>
            <a:r>
              <a:rPr lang="en-US" sz="1000" dirty="0"/>
              <a:t>Certified Therapeutic Pain Specialist</a:t>
            </a:r>
          </a:p>
          <a:p>
            <a:r>
              <a:rPr lang="en-US" sz="1000" dirty="0"/>
              <a:t>Current Spine Fellow at Physical Therapy at St. Luke’s</a:t>
            </a:r>
          </a:p>
        </p:txBody>
      </p:sp>
    </p:spTree>
    <p:extLst>
      <p:ext uri="{BB962C8B-B14F-4D97-AF65-F5344CB8AC3E}">
        <p14:creationId xmlns:p14="http://schemas.microsoft.com/office/powerpoint/2010/main" val="1969673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EFD2-2546-1077-1B94-23907930AC58}"/>
              </a:ext>
            </a:extLst>
          </p:cNvPr>
          <p:cNvSpPr>
            <a:spLocks noGrp="1"/>
          </p:cNvSpPr>
          <p:nvPr>
            <p:ph type="title"/>
          </p:nvPr>
        </p:nvSpPr>
        <p:spPr/>
        <p:txBody>
          <a:bodyPr>
            <a:normAutofit fontScale="90000"/>
          </a:bodyPr>
          <a:lstStyle/>
          <a:p>
            <a:r>
              <a:rPr lang="en-US" dirty="0"/>
              <a:t>Scrutinization Leads to Plastic Changes </a:t>
            </a:r>
          </a:p>
        </p:txBody>
      </p:sp>
      <p:sp>
        <p:nvSpPr>
          <p:cNvPr id="3" name="Content Placeholder 2">
            <a:extLst>
              <a:ext uri="{FF2B5EF4-FFF2-40B4-BE49-F238E27FC236}">
                <a16:creationId xmlns:a16="http://schemas.microsoft.com/office/drawing/2014/main" id="{2558281F-FD4C-D611-224E-818E5BA33983}"/>
              </a:ext>
            </a:extLst>
          </p:cNvPr>
          <p:cNvSpPr>
            <a:spLocks noGrp="1"/>
          </p:cNvSpPr>
          <p:nvPr>
            <p:ph idx="1"/>
          </p:nvPr>
        </p:nvSpPr>
        <p:spPr>
          <a:xfrm>
            <a:off x="457200" y="1200150"/>
            <a:ext cx="5562600" cy="3394075"/>
          </a:xfrm>
        </p:spPr>
        <p:txBody>
          <a:bodyPr>
            <a:normAutofit fontScale="92500" lnSpcReduction="20000"/>
          </a:bodyPr>
          <a:lstStyle/>
          <a:p>
            <a:r>
              <a:rPr lang="en-US" dirty="0"/>
              <a:t>Stress effects cortisol levels</a:t>
            </a:r>
          </a:p>
          <a:p>
            <a:r>
              <a:rPr lang="en-US" dirty="0"/>
              <a:t>Limbic system hypertrophy</a:t>
            </a:r>
          </a:p>
          <a:p>
            <a:r>
              <a:rPr lang="en-US" dirty="0"/>
              <a:t>Altered conditioned pain modulation- endogenous opiate depression</a:t>
            </a:r>
          </a:p>
          <a:p>
            <a:r>
              <a:rPr lang="en-US" dirty="0"/>
              <a:t>Circulating IL-6 cytokines</a:t>
            </a:r>
          </a:p>
          <a:p>
            <a:r>
              <a:rPr lang="en-US" dirty="0"/>
              <a:t> Lead to altered nerve phenotypes and cortex change </a:t>
            </a:r>
          </a:p>
          <a:p>
            <a:endParaRPr lang="en-US" dirty="0"/>
          </a:p>
          <a:p>
            <a:endParaRPr lang="en-US" dirty="0"/>
          </a:p>
        </p:txBody>
      </p:sp>
      <p:pic>
        <p:nvPicPr>
          <p:cNvPr id="4" name="Picture 3">
            <a:extLst>
              <a:ext uri="{FF2B5EF4-FFF2-40B4-BE49-F238E27FC236}">
                <a16:creationId xmlns:a16="http://schemas.microsoft.com/office/drawing/2014/main" id="{2341A6B6-C8B8-845C-67D3-648E04C9E79D}"/>
              </a:ext>
            </a:extLst>
          </p:cNvPr>
          <p:cNvPicPr>
            <a:picLocks noChangeAspect="1"/>
          </p:cNvPicPr>
          <p:nvPr/>
        </p:nvPicPr>
        <p:blipFill>
          <a:blip r:embed="rId3"/>
          <a:stretch>
            <a:fillRect/>
          </a:stretch>
        </p:blipFill>
        <p:spPr>
          <a:xfrm>
            <a:off x="5992211" y="2677887"/>
            <a:ext cx="2390020" cy="1701694"/>
          </a:xfrm>
          <a:prstGeom prst="rect">
            <a:avLst/>
          </a:prstGeom>
        </p:spPr>
      </p:pic>
      <p:pic>
        <p:nvPicPr>
          <p:cNvPr id="5" name="Picture 4">
            <a:extLst>
              <a:ext uri="{FF2B5EF4-FFF2-40B4-BE49-F238E27FC236}">
                <a16:creationId xmlns:a16="http://schemas.microsoft.com/office/drawing/2014/main" id="{0722CD2B-5AD7-DC52-4A6F-874AFD08741A}"/>
              </a:ext>
            </a:extLst>
          </p:cNvPr>
          <p:cNvPicPr>
            <a:picLocks noChangeAspect="1"/>
          </p:cNvPicPr>
          <p:nvPr/>
        </p:nvPicPr>
        <p:blipFill>
          <a:blip r:embed="rId4"/>
          <a:stretch>
            <a:fillRect/>
          </a:stretch>
        </p:blipFill>
        <p:spPr>
          <a:xfrm>
            <a:off x="5913446" y="1114531"/>
            <a:ext cx="2547550" cy="1466188"/>
          </a:xfrm>
          <a:prstGeom prst="rect">
            <a:avLst/>
          </a:prstGeom>
        </p:spPr>
      </p:pic>
      <p:sp>
        <p:nvSpPr>
          <p:cNvPr id="6" name="TextBox 5">
            <a:extLst>
              <a:ext uri="{FF2B5EF4-FFF2-40B4-BE49-F238E27FC236}">
                <a16:creationId xmlns:a16="http://schemas.microsoft.com/office/drawing/2014/main" id="{633D548B-401D-9793-5A13-C17895445276}"/>
              </a:ext>
            </a:extLst>
          </p:cNvPr>
          <p:cNvSpPr txBox="1"/>
          <p:nvPr/>
        </p:nvSpPr>
        <p:spPr>
          <a:xfrm>
            <a:off x="5334000" y="4476750"/>
            <a:ext cx="2547550" cy="338554"/>
          </a:xfrm>
          <a:prstGeom prst="rect">
            <a:avLst/>
          </a:prstGeom>
          <a:noFill/>
        </p:spPr>
        <p:txBody>
          <a:bodyPr wrap="square" rtlCol="0">
            <a:spAutoFit/>
          </a:bodyPr>
          <a:lstStyle/>
          <a:p>
            <a:r>
              <a:rPr lang="en-US" sz="800" dirty="0"/>
              <a:t>Wong M. Wong Pain Lecture USC Spine Fellowship. lecture presented at: October 28, 2024. </a:t>
            </a:r>
          </a:p>
        </p:txBody>
      </p:sp>
    </p:spTree>
    <p:extLst>
      <p:ext uri="{BB962C8B-B14F-4D97-AF65-F5344CB8AC3E}">
        <p14:creationId xmlns:p14="http://schemas.microsoft.com/office/powerpoint/2010/main" val="3097535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FCE1-C105-DDEE-7FC4-D59B414A206D}"/>
              </a:ext>
            </a:extLst>
          </p:cNvPr>
          <p:cNvSpPr>
            <a:spLocks noGrp="1"/>
          </p:cNvSpPr>
          <p:nvPr>
            <p:ph type="title"/>
          </p:nvPr>
        </p:nvSpPr>
        <p:spPr/>
        <p:txBody>
          <a:bodyPr/>
          <a:lstStyle/>
          <a:p>
            <a:r>
              <a:rPr lang="en-US" dirty="0"/>
              <a:t>Visual Summation</a:t>
            </a:r>
          </a:p>
        </p:txBody>
      </p:sp>
      <p:pic>
        <p:nvPicPr>
          <p:cNvPr id="6" name="Content Placeholder 5">
            <a:extLst>
              <a:ext uri="{FF2B5EF4-FFF2-40B4-BE49-F238E27FC236}">
                <a16:creationId xmlns:a16="http://schemas.microsoft.com/office/drawing/2014/main" id="{9DD3A1F6-48F0-D2A5-0F50-CE3A48130BDC}"/>
              </a:ext>
            </a:extLst>
          </p:cNvPr>
          <p:cNvPicPr>
            <a:picLocks noGrp="1" noChangeAspect="1"/>
          </p:cNvPicPr>
          <p:nvPr>
            <p:ph idx="1"/>
          </p:nvPr>
        </p:nvPicPr>
        <p:blipFill>
          <a:blip r:embed="rId2"/>
          <a:stretch>
            <a:fillRect/>
          </a:stretch>
        </p:blipFill>
        <p:spPr>
          <a:xfrm>
            <a:off x="30960" y="1658553"/>
            <a:ext cx="3352800" cy="1826394"/>
          </a:xfrm>
          <a:prstGeom prst="rect">
            <a:avLst/>
          </a:prstGeom>
        </p:spPr>
      </p:pic>
      <p:sp>
        <p:nvSpPr>
          <p:cNvPr id="7" name="TextBox 6">
            <a:extLst>
              <a:ext uri="{FF2B5EF4-FFF2-40B4-BE49-F238E27FC236}">
                <a16:creationId xmlns:a16="http://schemas.microsoft.com/office/drawing/2014/main" id="{5C58A0B7-85B7-8242-32C4-E884899CA510}"/>
              </a:ext>
            </a:extLst>
          </p:cNvPr>
          <p:cNvSpPr txBox="1"/>
          <p:nvPr/>
        </p:nvSpPr>
        <p:spPr>
          <a:xfrm>
            <a:off x="1082280" y="3488861"/>
            <a:ext cx="1447800" cy="1231106"/>
          </a:xfrm>
          <a:prstGeom prst="rect">
            <a:avLst/>
          </a:prstGeom>
          <a:noFill/>
        </p:spPr>
        <p:txBody>
          <a:bodyPr wrap="square" rtlCol="0">
            <a:spAutoFit/>
          </a:bodyPr>
          <a:lstStyle/>
          <a:p>
            <a:r>
              <a:rPr lang="en-US" dirty="0"/>
              <a:t> </a:t>
            </a:r>
            <a:r>
              <a:rPr lang="en-US" sz="800" dirty="0"/>
              <a:t>Why you hurt: Pain neuroscience education system | </a:t>
            </a:r>
            <a:r>
              <a:rPr lang="en-US" sz="800" dirty="0" err="1"/>
              <a:t>Adriaan</a:t>
            </a:r>
            <a:r>
              <a:rPr lang="en-US" sz="800" dirty="0"/>
              <a:t> Louw | OPTP. Accessed January 25, 2025. https://www.optp.com/Why-You-Hurt-Pain-Neuroscience-Education-System. </a:t>
            </a:r>
          </a:p>
        </p:txBody>
      </p:sp>
      <p:pic>
        <p:nvPicPr>
          <p:cNvPr id="4" name="Picture 3" descr="A person with a headache&#10;&#10;Description automatically generated">
            <a:extLst>
              <a:ext uri="{FF2B5EF4-FFF2-40B4-BE49-F238E27FC236}">
                <a16:creationId xmlns:a16="http://schemas.microsoft.com/office/drawing/2014/main" id="{BB08134A-ED7C-B272-E499-095723BB5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976" y="2876550"/>
            <a:ext cx="1724024" cy="1585912"/>
          </a:xfrm>
          <a:prstGeom prst="rect">
            <a:avLst/>
          </a:prstGeom>
        </p:spPr>
      </p:pic>
      <p:pic>
        <p:nvPicPr>
          <p:cNvPr id="8" name="Picture 7" descr="A person holding a map&#10;&#10;Description automatically generated">
            <a:extLst>
              <a:ext uri="{FF2B5EF4-FFF2-40B4-BE49-F238E27FC236}">
                <a16:creationId xmlns:a16="http://schemas.microsoft.com/office/drawing/2014/main" id="{08F6088A-672D-470D-59BC-F8DBB14997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3232" y="1981200"/>
            <a:ext cx="2290768" cy="1524000"/>
          </a:xfrm>
          <a:prstGeom prst="rect">
            <a:avLst/>
          </a:prstGeom>
        </p:spPr>
      </p:pic>
      <p:pic>
        <p:nvPicPr>
          <p:cNvPr id="10" name="Picture 9" descr="A aerial view of a highway&#10;&#10;Description automatically generated">
            <a:extLst>
              <a:ext uri="{FF2B5EF4-FFF2-40B4-BE49-F238E27FC236}">
                <a16:creationId xmlns:a16="http://schemas.microsoft.com/office/drawing/2014/main" id="{5C6CD1FE-D5A7-CDB9-67FB-8D9FE625D3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799" y="2113347"/>
            <a:ext cx="3180933" cy="2118928"/>
          </a:xfrm>
          <a:prstGeom prst="rect">
            <a:avLst/>
          </a:prstGeom>
        </p:spPr>
      </p:pic>
      <p:pic>
        <p:nvPicPr>
          <p:cNvPr id="11" name="Picture 10">
            <a:extLst>
              <a:ext uri="{FF2B5EF4-FFF2-40B4-BE49-F238E27FC236}">
                <a16:creationId xmlns:a16="http://schemas.microsoft.com/office/drawing/2014/main" id="{38DB8CC9-7A9B-09E2-DBB3-EB95488B0FBE}"/>
              </a:ext>
            </a:extLst>
          </p:cNvPr>
          <p:cNvPicPr>
            <a:picLocks noChangeAspect="1"/>
          </p:cNvPicPr>
          <p:nvPr/>
        </p:nvPicPr>
        <p:blipFill>
          <a:blip r:embed="rId6"/>
          <a:stretch>
            <a:fillRect/>
          </a:stretch>
        </p:blipFill>
        <p:spPr>
          <a:xfrm flipH="1">
            <a:off x="228600" y="895350"/>
            <a:ext cx="3155160" cy="979663"/>
          </a:xfrm>
          <a:prstGeom prst="rect">
            <a:avLst/>
          </a:prstGeom>
        </p:spPr>
      </p:pic>
    </p:spTree>
    <p:extLst>
      <p:ext uri="{BB962C8B-B14F-4D97-AF65-F5344CB8AC3E}">
        <p14:creationId xmlns:p14="http://schemas.microsoft.com/office/powerpoint/2010/main" val="2217973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991A75-CA35-7A4D-FD66-B08E99C7F19E}"/>
              </a:ext>
            </a:extLst>
          </p:cNvPr>
          <p:cNvSpPr>
            <a:spLocks noGrp="1"/>
          </p:cNvSpPr>
          <p:nvPr>
            <p:ph type="title"/>
          </p:nvPr>
        </p:nvSpPr>
        <p:spPr>
          <a:xfrm>
            <a:off x="457200" y="206375"/>
            <a:ext cx="8229600" cy="857250"/>
          </a:xfrm>
        </p:spPr>
        <p:txBody>
          <a:bodyPr/>
          <a:lstStyle/>
          <a:p>
            <a:r>
              <a:rPr lang="en-US" dirty="0"/>
              <a:t>I believe I can…? </a:t>
            </a:r>
          </a:p>
        </p:txBody>
      </p:sp>
      <p:pic>
        <p:nvPicPr>
          <p:cNvPr id="5" name="Content Placeholder 4" descr="A collage of brain scan&#10;&#10;Description automatically generated">
            <a:extLst>
              <a:ext uri="{FF2B5EF4-FFF2-40B4-BE49-F238E27FC236}">
                <a16:creationId xmlns:a16="http://schemas.microsoft.com/office/drawing/2014/main" id="{719E6433-DF48-56AF-44C0-F13078F51A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5498" y="1200150"/>
            <a:ext cx="4973003" cy="3394075"/>
          </a:xfrm>
          <a:noFill/>
        </p:spPr>
      </p:pic>
      <p:pic>
        <p:nvPicPr>
          <p:cNvPr id="21" name="Picture 20" descr="A person standing on a rooftop with his arms raised&#10;&#10;Description automatically generated">
            <a:extLst>
              <a:ext uri="{FF2B5EF4-FFF2-40B4-BE49-F238E27FC236}">
                <a16:creationId xmlns:a16="http://schemas.microsoft.com/office/drawing/2014/main" id="{F72A7462-649D-3913-7988-6453D33724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8013" y="3392925"/>
            <a:ext cx="2465072" cy="1465581"/>
          </a:xfrm>
          <a:prstGeom prst="rect">
            <a:avLst/>
          </a:prstGeom>
        </p:spPr>
      </p:pic>
      <p:pic>
        <p:nvPicPr>
          <p:cNvPr id="3" name="Picture 2" descr="A basketball player dunking a basketball&#10;&#10;Description automatically generated">
            <a:extLst>
              <a:ext uri="{FF2B5EF4-FFF2-40B4-BE49-F238E27FC236}">
                <a16:creationId xmlns:a16="http://schemas.microsoft.com/office/drawing/2014/main" id="{DB292EDB-A349-99A0-02BE-A66A4D97F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1038312"/>
            <a:ext cx="1306009" cy="2043112"/>
          </a:xfrm>
          <a:prstGeom prst="rect">
            <a:avLst/>
          </a:prstGeom>
        </p:spPr>
      </p:pic>
      <p:pic>
        <p:nvPicPr>
          <p:cNvPr id="6" name="Picture 5" descr="A person holding a gold medal&#10;&#10;Description automatically generated">
            <a:extLst>
              <a:ext uri="{FF2B5EF4-FFF2-40B4-BE49-F238E27FC236}">
                <a16:creationId xmlns:a16="http://schemas.microsoft.com/office/drawing/2014/main" id="{4169B482-54CF-3317-C4B3-F74F19C976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3301130"/>
            <a:ext cx="1350900" cy="1809750"/>
          </a:xfrm>
          <a:prstGeom prst="rect">
            <a:avLst/>
          </a:prstGeom>
        </p:spPr>
      </p:pic>
      <p:pic>
        <p:nvPicPr>
          <p:cNvPr id="10" name="Picture 9" descr="A group of men in suits&#10;&#10;Description automatically generated">
            <a:extLst>
              <a:ext uri="{FF2B5EF4-FFF2-40B4-BE49-F238E27FC236}">
                <a16:creationId xmlns:a16="http://schemas.microsoft.com/office/drawing/2014/main" id="{48646366-8565-AB78-F32C-907B52A2EE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460" y="3473214"/>
            <a:ext cx="2605477" cy="1465581"/>
          </a:xfrm>
          <a:prstGeom prst="rect">
            <a:avLst/>
          </a:prstGeom>
        </p:spPr>
      </p:pic>
      <p:pic>
        <p:nvPicPr>
          <p:cNvPr id="12" name="Picture 11" descr="A person standing on the ground with another person in the middle&#10;&#10;Description automatically generated">
            <a:extLst>
              <a:ext uri="{FF2B5EF4-FFF2-40B4-BE49-F238E27FC236}">
                <a16:creationId xmlns:a16="http://schemas.microsoft.com/office/drawing/2014/main" id="{9B4D9E29-EE6F-5991-4FA6-2A9EF308F3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67" y="1200150"/>
            <a:ext cx="2016731" cy="1852613"/>
          </a:xfrm>
          <a:prstGeom prst="rect">
            <a:avLst/>
          </a:prstGeom>
        </p:spPr>
      </p:pic>
    </p:spTree>
    <p:extLst>
      <p:ext uri="{BB962C8B-B14F-4D97-AF65-F5344CB8AC3E}">
        <p14:creationId xmlns:p14="http://schemas.microsoft.com/office/powerpoint/2010/main" val="3032119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7A42-C696-13F3-B7AE-C9173A9A857C}"/>
              </a:ext>
            </a:extLst>
          </p:cNvPr>
          <p:cNvSpPr>
            <a:spLocks noGrp="1"/>
          </p:cNvSpPr>
          <p:nvPr>
            <p:ph type="title"/>
          </p:nvPr>
        </p:nvSpPr>
        <p:spPr/>
        <p:txBody>
          <a:bodyPr/>
          <a:lstStyle/>
          <a:p>
            <a:endParaRPr lang="en-US" dirty="0"/>
          </a:p>
        </p:txBody>
      </p:sp>
      <p:pic>
        <p:nvPicPr>
          <p:cNvPr id="5" name="Content Placeholder 4" descr="A person with a black and white photo">
            <a:extLst>
              <a:ext uri="{FF2B5EF4-FFF2-40B4-BE49-F238E27FC236}">
                <a16:creationId xmlns:a16="http://schemas.microsoft.com/office/drawing/2014/main" id="{13F8D6A8-BDD5-4005-16F2-9192E410155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2909"/>
          <a:stretch/>
        </p:blipFill>
        <p:spPr>
          <a:xfrm>
            <a:off x="0" y="57150"/>
            <a:ext cx="9144000" cy="4038600"/>
          </a:xfrm>
        </p:spPr>
      </p:pic>
    </p:spTree>
    <p:extLst>
      <p:ext uri="{BB962C8B-B14F-4D97-AF65-F5344CB8AC3E}">
        <p14:creationId xmlns:p14="http://schemas.microsoft.com/office/powerpoint/2010/main" val="2555297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695F-0925-7412-B86D-C48ECAAC88E8}"/>
              </a:ext>
            </a:extLst>
          </p:cNvPr>
          <p:cNvSpPr>
            <a:spLocks noGrp="1"/>
          </p:cNvSpPr>
          <p:nvPr>
            <p:ph type="title"/>
          </p:nvPr>
        </p:nvSpPr>
        <p:spPr/>
        <p:txBody>
          <a:bodyPr/>
          <a:lstStyle/>
          <a:p>
            <a:r>
              <a:rPr lang="en-US" dirty="0"/>
              <a:t>Chronic Pain Epidemic </a:t>
            </a:r>
          </a:p>
        </p:txBody>
      </p:sp>
      <p:sp>
        <p:nvSpPr>
          <p:cNvPr id="3" name="Content Placeholder 2">
            <a:extLst>
              <a:ext uri="{FF2B5EF4-FFF2-40B4-BE49-F238E27FC236}">
                <a16:creationId xmlns:a16="http://schemas.microsoft.com/office/drawing/2014/main" id="{2A250544-A4AB-8A4F-8FF4-6E4A44E6B1E6}"/>
              </a:ext>
            </a:extLst>
          </p:cNvPr>
          <p:cNvSpPr>
            <a:spLocks noGrp="1"/>
          </p:cNvSpPr>
          <p:nvPr>
            <p:ph idx="1"/>
          </p:nvPr>
        </p:nvSpPr>
        <p:spPr/>
        <p:txBody>
          <a:bodyPr>
            <a:normAutofit fontScale="55000" lnSpcReduction="20000"/>
          </a:bodyPr>
          <a:lstStyle/>
          <a:p>
            <a:r>
              <a:rPr lang="en-US" dirty="0"/>
              <a:t>In 2020, low back pain (LBP) affected 619 million people globally </a:t>
            </a:r>
          </a:p>
          <a:p>
            <a:r>
              <a:rPr lang="en-US" dirty="0"/>
              <a:t>843 million cases by 2050, driven largely by population expansion and ageing</a:t>
            </a:r>
          </a:p>
          <a:p>
            <a:r>
              <a:rPr lang="en-US" dirty="0"/>
              <a:t>LBP is the single leading cause of disability worldwide and the condition for which the greatest number of people may benefit from rehabilitation.</a:t>
            </a:r>
          </a:p>
          <a:p>
            <a:r>
              <a:rPr lang="en-US" dirty="0"/>
              <a:t>LBP can be experienced at any age, and most people experience LBP at least once in their life.</a:t>
            </a:r>
          </a:p>
          <a:p>
            <a:r>
              <a:rPr lang="en-US" dirty="0"/>
              <a:t>Prevalence increases with age up to 80 years, while the highest number of LBP cases occurs at the age of 50–55 years. LBP is more prevalent in women </a:t>
            </a:r>
          </a:p>
          <a:p>
            <a:r>
              <a:rPr lang="en-US" dirty="0"/>
              <a:t>Non-specific LBP is the most common presentation of LBP (about 90% of cases).</a:t>
            </a:r>
          </a:p>
          <a:p>
            <a:r>
              <a:rPr lang="en-US" dirty="0"/>
              <a:t>Has traditionally been treated with prescription pain medication (opioids </a:t>
            </a:r>
            <a:r>
              <a:rPr lang="en-US" dirty="0" err="1"/>
              <a:t>etc</a:t>
            </a:r>
            <a:r>
              <a:rPr lang="en-US" dirty="0"/>
              <a:t>)</a:t>
            </a:r>
          </a:p>
          <a:p>
            <a:r>
              <a:rPr lang="en-US" dirty="0"/>
              <a:t>Increased morbidity rates related to opioid overdose</a:t>
            </a:r>
          </a:p>
          <a:p>
            <a:pPr marL="0" indent="0">
              <a:buNone/>
            </a:pPr>
            <a:endParaRPr lang="en-US" dirty="0"/>
          </a:p>
        </p:txBody>
      </p:sp>
      <p:sp>
        <p:nvSpPr>
          <p:cNvPr id="5" name="TextBox 4">
            <a:extLst>
              <a:ext uri="{FF2B5EF4-FFF2-40B4-BE49-F238E27FC236}">
                <a16:creationId xmlns:a16="http://schemas.microsoft.com/office/drawing/2014/main" id="{52F8B977-88A7-E3D2-B04E-BA1C5845AC27}"/>
              </a:ext>
            </a:extLst>
          </p:cNvPr>
          <p:cNvSpPr txBox="1"/>
          <p:nvPr/>
        </p:nvSpPr>
        <p:spPr>
          <a:xfrm>
            <a:off x="1447800" y="4594225"/>
            <a:ext cx="5257800" cy="338554"/>
          </a:xfrm>
          <a:prstGeom prst="rect">
            <a:avLst/>
          </a:prstGeom>
          <a:noFill/>
        </p:spPr>
        <p:txBody>
          <a:bodyPr wrap="square" rtlCol="0">
            <a:spAutoFit/>
          </a:bodyPr>
          <a:lstStyle/>
          <a:p>
            <a:r>
              <a:rPr lang="en-US" sz="800" dirty="0"/>
              <a:t>Low back pain. World Health Organization. Accessed February 16, 2025. https://www.who.int/news-room/fact-sheets/detail/low-back-pain. </a:t>
            </a:r>
          </a:p>
        </p:txBody>
      </p:sp>
    </p:spTree>
    <p:extLst>
      <p:ext uri="{BB962C8B-B14F-4D97-AF65-F5344CB8AC3E}">
        <p14:creationId xmlns:p14="http://schemas.microsoft.com/office/powerpoint/2010/main" val="786928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D5130-1FE6-FD8C-5A0E-FDAF2CF43B33}"/>
              </a:ext>
            </a:extLst>
          </p:cNvPr>
          <p:cNvSpPr>
            <a:spLocks noGrp="1"/>
          </p:cNvSpPr>
          <p:nvPr>
            <p:ph type="title"/>
          </p:nvPr>
        </p:nvSpPr>
        <p:spPr/>
        <p:txBody>
          <a:bodyPr/>
          <a:lstStyle/>
          <a:p>
            <a:r>
              <a:rPr lang="en-US" dirty="0"/>
              <a:t>Prevalence of Chronic Pain</a:t>
            </a:r>
          </a:p>
        </p:txBody>
      </p:sp>
      <p:pic>
        <p:nvPicPr>
          <p:cNvPr id="4" name="Content Placeholder 3">
            <a:extLst>
              <a:ext uri="{FF2B5EF4-FFF2-40B4-BE49-F238E27FC236}">
                <a16:creationId xmlns:a16="http://schemas.microsoft.com/office/drawing/2014/main" id="{82FF2A5C-AF1D-0E24-25CA-922D8DD8FC20}"/>
              </a:ext>
            </a:extLst>
          </p:cNvPr>
          <p:cNvPicPr>
            <a:picLocks noGrp="1" noChangeAspect="1"/>
          </p:cNvPicPr>
          <p:nvPr>
            <p:ph idx="1"/>
          </p:nvPr>
        </p:nvPicPr>
        <p:blipFill>
          <a:blip r:embed="rId2"/>
          <a:stretch>
            <a:fillRect/>
          </a:stretch>
        </p:blipFill>
        <p:spPr>
          <a:xfrm>
            <a:off x="1295400" y="1302944"/>
            <a:ext cx="6019800" cy="3507167"/>
          </a:xfrm>
          <a:prstGeom prst="rect">
            <a:avLst/>
          </a:prstGeom>
        </p:spPr>
      </p:pic>
      <p:sp>
        <p:nvSpPr>
          <p:cNvPr id="5" name="TextBox 4">
            <a:extLst>
              <a:ext uri="{FF2B5EF4-FFF2-40B4-BE49-F238E27FC236}">
                <a16:creationId xmlns:a16="http://schemas.microsoft.com/office/drawing/2014/main" id="{ECA1359A-4C51-35D1-D168-1F6AE03A8ACD}"/>
              </a:ext>
            </a:extLst>
          </p:cNvPr>
          <p:cNvSpPr txBox="1"/>
          <p:nvPr/>
        </p:nvSpPr>
        <p:spPr>
          <a:xfrm>
            <a:off x="190500" y="4019550"/>
            <a:ext cx="2209800" cy="461665"/>
          </a:xfrm>
          <a:prstGeom prst="rect">
            <a:avLst/>
          </a:prstGeom>
          <a:noFill/>
        </p:spPr>
        <p:txBody>
          <a:bodyPr wrap="square" rtlCol="0">
            <a:spAutoFit/>
          </a:bodyPr>
          <a:lstStyle/>
          <a:p>
            <a:r>
              <a:rPr lang="en-US" sz="800" dirty="0"/>
              <a:t>Szalavitz M. Report: Chronic, Undertreated Pain Affects 116 Million Americans . Time Magazine. June 2011. </a:t>
            </a:r>
          </a:p>
        </p:txBody>
      </p:sp>
    </p:spTree>
    <p:extLst>
      <p:ext uri="{BB962C8B-B14F-4D97-AF65-F5344CB8AC3E}">
        <p14:creationId xmlns:p14="http://schemas.microsoft.com/office/powerpoint/2010/main" val="1751786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1A469-A700-A1C8-80E6-FD61CAEE4438}"/>
              </a:ext>
            </a:extLst>
          </p:cNvPr>
          <p:cNvSpPr>
            <a:spLocks noGrp="1"/>
          </p:cNvSpPr>
          <p:nvPr>
            <p:ph type="title"/>
          </p:nvPr>
        </p:nvSpPr>
        <p:spPr/>
        <p:txBody>
          <a:bodyPr/>
          <a:lstStyle/>
          <a:p>
            <a:r>
              <a:rPr lang="en-US" dirty="0"/>
              <a:t>THE LANCET Series 2018 </a:t>
            </a:r>
          </a:p>
        </p:txBody>
      </p:sp>
      <p:sp>
        <p:nvSpPr>
          <p:cNvPr id="3" name="Content Placeholder 2">
            <a:extLst>
              <a:ext uri="{FF2B5EF4-FFF2-40B4-BE49-F238E27FC236}">
                <a16:creationId xmlns:a16="http://schemas.microsoft.com/office/drawing/2014/main" id="{F151D1D0-CEEA-5107-F00A-B1C3337E5756}"/>
              </a:ext>
            </a:extLst>
          </p:cNvPr>
          <p:cNvSpPr>
            <a:spLocks noGrp="1"/>
          </p:cNvSpPr>
          <p:nvPr>
            <p:ph idx="1"/>
          </p:nvPr>
        </p:nvSpPr>
        <p:spPr/>
        <p:txBody>
          <a:bodyPr>
            <a:normAutofit/>
          </a:bodyPr>
          <a:lstStyle/>
          <a:p>
            <a:r>
              <a:rPr lang="en-US" dirty="0"/>
              <a:t>LBP is the #1 cause of disability in the world from children to elderly- most in middle and low income countries and 42.6 million years lived with disability all ages</a:t>
            </a:r>
          </a:p>
          <a:p>
            <a:r>
              <a:rPr lang="en-US" dirty="0"/>
              <a:t>50% and 48% of people seek LBP care annually in the US and UK </a:t>
            </a:r>
          </a:p>
          <a:p>
            <a:endParaRPr lang="en-US" dirty="0"/>
          </a:p>
        </p:txBody>
      </p:sp>
      <p:sp>
        <p:nvSpPr>
          <p:cNvPr id="4" name="TextBox 3">
            <a:extLst>
              <a:ext uri="{FF2B5EF4-FFF2-40B4-BE49-F238E27FC236}">
                <a16:creationId xmlns:a16="http://schemas.microsoft.com/office/drawing/2014/main" id="{65897BA0-63AD-3870-1C3A-3EB7F78A6604}"/>
              </a:ext>
            </a:extLst>
          </p:cNvPr>
          <p:cNvSpPr txBox="1"/>
          <p:nvPr/>
        </p:nvSpPr>
        <p:spPr>
          <a:xfrm>
            <a:off x="1828800" y="4424948"/>
            <a:ext cx="4384110" cy="338554"/>
          </a:xfrm>
          <a:prstGeom prst="rect">
            <a:avLst/>
          </a:prstGeom>
          <a:noFill/>
        </p:spPr>
        <p:txBody>
          <a:bodyPr wrap="square" rtlCol="0">
            <a:spAutoFit/>
          </a:bodyPr>
          <a:lstStyle/>
          <a:p>
            <a:r>
              <a:rPr lang="en-US" sz="800" dirty="0"/>
              <a:t>Buchbinder, R., Underwood, M., </a:t>
            </a:r>
            <a:r>
              <a:rPr lang="en-US" sz="800" dirty="0" err="1"/>
              <a:t>Hartvigsen</a:t>
            </a:r>
            <a:r>
              <a:rPr lang="en-US" sz="800" dirty="0"/>
              <a:t>, J., &amp; Maher, C. G. (2020). The Lancet Series call to action to reduce low value care for low back pain: an update. Pain, 161, S57-S64.</a:t>
            </a:r>
          </a:p>
        </p:txBody>
      </p:sp>
    </p:spTree>
    <p:extLst>
      <p:ext uri="{BB962C8B-B14F-4D97-AF65-F5344CB8AC3E}">
        <p14:creationId xmlns:p14="http://schemas.microsoft.com/office/powerpoint/2010/main" val="4239220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5A04-C2CB-96FF-9343-B9590202567F}"/>
              </a:ext>
            </a:extLst>
          </p:cNvPr>
          <p:cNvSpPr>
            <a:spLocks noGrp="1"/>
          </p:cNvSpPr>
          <p:nvPr>
            <p:ph type="title"/>
          </p:nvPr>
        </p:nvSpPr>
        <p:spPr/>
        <p:txBody>
          <a:bodyPr/>
          <a:lstStyle/>
          <a:p>
            <a:r>
              <a:rPr lang="en-US" dirty="0"/>
              <a:t>What have we done? </a:t>
            </a:r>
          </a:p>
        </p:txBody>
      </p:sp>
      <p:sp>
        <p:nvSpPr>
          <p:cNvPr id="3" name="Content Placeholder 2">
            <a:extLst>
              <a:ext uri="{FF2B5EF4-FFF2-40B4-BE49-F238E27FC236}">
                <a16:creationId xmlns:a16="http://schemas.microsoft.com/office/drawing/2014/main" id="{0F2E2ADB-3D83-1EC3-419D-CDD0B40CFB14}"/>
              </a:ext>
            </a:extLst>
          </p:cNvPr>
          <p:cNvSpPr>
            <a:spLocks noGrp="1"/>
          </p:cNvSpPr>
          <p:nvPr>
            <p:ph idx="1"/>
          </p:nvPr>
        </p:nvSpPr>
        <p:spPr/>
        <p:txBody>
          <a:bodyPr>
            <a:normAutofit fontScale="47500" lnSpcReduction="20000"/>
          </a:bodyPr>
          <a:lstStyle/>
          <a:p>
            <a:r>
              <a:rPr lang="en-US" b="1" dirty="0"/>
              <a:t>Surge in global low-value care </a:t>
            </a:r>
          </a:p>
          <a:p>
            <a:pPr lvl="1"/>
            <a:r>
              <a:rPr lang="en-US" b="1" dirty="0"/>
              <a:t>emergency departments liberal use of diagnostic imaging </a:t>
            </a:r>
          </a:p>
          <a:p>
            <a:pPr lvl="1"/>
            <a:r>
              <a:rPr lang="en-US" b="1" dirty="0"/>
              <a:t>opioids </a:t>
            </a:r>
          </a:p>
          <a:p>
            <a:pPr lvl="1"/>
            <a:r>
              <a:rPr lang="en-US" b="1" dirty="0"/>
              <a:t>spinal injections</a:t>
            </a:r>
          </a:p>
          <a:p>
            <a:pPr lvl="1"/>
            <a:r>
              <a:rPr lang="en-US" b="1" dirty="0"/>
              <a:t>surgery has also led to skyrocketing medical and human costs</a:t>
            </a:r>
          </a:p>
          <a:p>
            <a:r>
              <a:rPr lang="en-US" b="1" dirty="0"/>
              <a:t>A 2012 study in a US Veterans Affairs Health Care facility found that 59% of outpatient lumbar spine scans were inappropriate. </a:t>
            </a:r>
          </a:p>
          <a:p>
            <a:r>
              <a:rPr lang="en-US" b="1" dirty="0"/>
              <a:t>2019 systematic review (14 studies) which found evidence that imaging is associated with:</a:t>
            </a:r>
          </a:p>
          <a:p>
            <a:pPr lvl="1"/>
            <a:r>
              <a:rPr lang="en-US" b="1" dirty="0"/>
              <a:t>Higher medical costs</a:t>
            </a:r>
          </a:p>
          <a:p>
            <a:pPr lvl="1"/>
            <a:r>
              <a:rPr lang="en-US" b="1" dirty="0"/>
              <a:t>Increased health care utilization </a:t>
            </a:r>
          </a:p>
          <a:p>
            <a:pPr lvl="1"/>
            <a:r>
              <a:rPr lang="en-US" b="1" dirty="0"/>
              <a:t>More work absence compared with non-imaged groups</a:t>
            </a:r>
            <a:endParaRPr lang="en-US" dirty="0"/>
          </a:p>
          <a:p>
            <a:r>
              <a:rPr lang="en-US" dirty="0"/>
              <a:t>US study estimated that $US </a:t>
            </a:r>
            <a:r>
              <a:rPr lang="en-US" b="1" dirty="0"/>
              <a:t>12.8 billion was spent on spinal fusion surgery in 2011</a:t>
            </a:r>
            <a:r>
              <a:rPr lang="en-US" dirty="0"/>
              <a:t>, the </a:t>
            </a:r>
            <a:r>
              <a:rPr lang="en-US" b="1" dirty="0"/>
              <a:t>highest aggregate hospital costs of any surgical procedure.</a:t>
            </a:r>
          </a:p>
          <a:p>
            <a:r>
              <a:rPr lang="en-US" dirty="0"/>
              <a:t>Overuse of low value care as well as </a:t>
            </a:r>
            <a:r>
              <a:rPr lang="en-US" b="1" dirty="0"/>
              <a:t>underuse of high-value care </a:t>
            </a:r>
            <a:r>
              <a:rPr lang="en-US" dirty="0"/>
              <a:t>and is apparent across all income settings a need for culturally sensitive and context-specific </a:t>
            </a:r>
            <a:r>
              <a:rPr lang="en-US" b="1" dirty="0"/>
              <a:t>biopsychosocial interventions</a:t>
            </a:r>
            <a:r>
              <a:rPr lang="en-US" dirty="0"/>
              <a:t>.</a:t>
            </a:r>
          </a:p>
        </p:txBody>
      </p:sp>
      <p:sp>
        <p:nvSpPr>
          <p:cNvPr id="4" name="TextBox 3">
            <a:extLst>
              <a:ext uri="{FF2B5EF4-FFF2-40B4-BE49-F238E27FC236}">
                <a16:creationId xmlns:a16="http://schemas.microsoft.com/office/drawing/2014/main" id="{328E9761-E410-627D-1A02-1E323E99E0B2}"/>
              </a:ext>
            </a:extLst>
          </p:cNvPr>
          <p:cNvSpPr txBox="1"/>
          <p:nvPr/>
        </p:nvSpPr>
        <p:spPr>
          <a:xfrm>
            <a:off x="2590800" y="4629150"/>
            <a:ext cx="4648200" cy="338554"/>
          </a:xfrm>
          <a:prstGeom prst="rect">
            <a:avLst/>
          </a:prstGeom>
          <a:noFill/>
        </p:spPr>
        <p:txBody>
          <a:bodyPr wrap="square" rtlCol="0">
            <a:spAutoFit/>
          </a:bodyPr>
          <a:lstStyle/>
          <a:p>
            <a:r>
              <a:rPr lang="en-US" sz="800" dirty="0"/>
              <a:t>Buchbinder, R., Underwood, M., </a:t>
            </a:r>
            <a:r>
              <a:rPr lang="en-US" sz="800" dirty="0" err="1"/>
              <a:t>Hartvigsen</a:t>
            </a:r>
            <a:r>
              <a:rPr lang="en-US" sz="800" dirty="0"/>
              <a:t>, J., &amp; Maher, C. G. (2020). The Lancet Series call to action to reduce low value care for low back pain: an update. Pain, 161, S57-S64.</a:t>
            </a:r>
          </a:p>
        </p:txBody>
      </p:sp>
    </p:spTree>
    <p:extLst>
      <p:ext uri="{BB962C8B-B14F-4D97-AF65-F5344CB8AC3E}">
        <p14:creationId xmlns:p14="http://schemas.microsoft.com/office/powerpoint/2010/main" val="2438701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95A3-BF11-7C7B-50F2-85DC8038B67F}"/>
              </a:ext>
            </a:extLst>
          </p:cNvPr>
          <p:cNvSpPr>
            <a:spLocks noGrp="1"/>
          </p:cNvSpPr>
          <p:nvPr>
            <p:ph type="title"/>
          </p:nvPr>
        </p:nvSpPr>
        <p:spPr/>
        <p:txBody>
          <a:bodyPr/>
          <a:lstStyle/>
          <a:p>
            <a:r>
              <a:rPr lang="en-US" dirty="0"/>
              <a:t>London’s NICE Proposal</a:t>
            </a:r>
          </a:p>
        </p:txBody>
      </p:sp>
      <p:sp>
        <p:nvSpPr>
          <p:cNvPr id="3" name="Content Placeholder 2">
            <a:extLst>
              <a:ext uri="{FF2B5EF4-FFF2-40B4-BE49-F238E27FC236}">
                <a16:creationId xmlns:a16="http://schemas.microsoft.com/office/drawing/2014/main" id="{F21AEF0C-8375-2652-AAFA-1E955E6BC973}"/>
              </a:ext>
            </a:extLst>
          </p:cNvPr>
          <p:cNvSpPr>
            <a:spLocks noGrp="1"/>
          </p:cNvSpPr>
          <p:nvPr>
            <p:ph idx="1"/>
          </p:nvPr>
        </p:nvSpPr>
        <p:spPr/>
        <p:txBody>
          <a:bodyPr>
            <a:normAutofit/>
          </a:bodyPr>
          <a:lstStyle/>
          <a:p>
            <a:r>
              <a:rPr lang="en-US" sz="1200" u="sng" dirty="0" err="1"/>
              <a:t>Natitional</a:t>
            </a:r>
            <a:r>
              <a:rPr lang="en-US" sz="1200" u="sng" dirty="0"/>
              <a:t> Institute for Clinical </a:t>
            </a:r>
            <a:r>
              <a:rPr lang="en-US" sz="1200" u="sng" dirty="0" err="1"/>
              <a:t>Execellece’s</a:t>
            </a:r>
            <a:r>
              <a:rPr lang="en-US" sz="1200" u="sng" dirty="0"/>
              <a:t> Ten proposed actions to improve care for low back pain:</a:t>
            </a:r>
          </a:p>
          <a:p>
            <a:endParaRPr lang="en-US" sz="1200" u="sng" dirty="0"/>
          </a:p>
          <a:p>
            <a:pPr marL="0" indent="0">
              <a:buNone/>
            </a:pPr>
            <a:endParaRPr lang="en-US" sz="1200" dirty="0"/>
          </a:p>
        </p:txBody>
      </p:sp>
      <p:sp>
        <p:nvSpPr>
          <p:cNvPr id="4" name="TextBox 3">
            <a:extLst>
              <a:ext uri="{FF2B5EF4-FFF2-40B4-BE49-F238E27FC236}">
                <a16:creationId xmlns:a16="http://schemas.microsoft.com/office/drawing/2014/main" id="{21E3942C-CC05-E450-6637-1E4E1D2C1A72}"/>
              </a:ext>
            </a:extLst>
          </p:cNvPr>
          <p:cNvSpPr txBox="1"/>
          <p:nvPr/>
        </p:nvSpPr>
        <p:spPr>
          <a:xfrm>
            <a:off x="1447800" y="4705350"/>
            <a:ext cx="4953000" cy="338554"/>
          </a:xfrm>
          <a:prstGeom prst="rect">
            <a:avLst/>
          </a:prstGeom>
          <a:noFill/>
        </p:spPr>
        <p:txBody>
          <a:bodyPr wrap="square" rtlCol="0">
            <a:spAutoFit/>
          </a:bodyPr>
          <a:lstStyle/>
          <a:p>
            <a:r>
              <a:rPr lang="en-US" sz="800" dirty="0"/>
              <a:t>Buchbinder, R., Underwood, M., </a:t>
            </a:r>
            <a:r>
              <a:rPr lang="en-US" sz="800" dirty="0" err="1"/>
              <a:t>Hartvigsen</a:t>
            </a:r>
            <a:r>
              <a:rPr lang="en-US" sz="800" dirty="0"/>
              <a:t>, J., &amp; Maher, C. G. (2020). The Lancet Series call to action to reduce low value care for low back pain: an update. Pain, 161, S57-S64.</a:t>
            </a:r>
          </a:p>
        </p:txBody>
      </p:sp>
      <p:pic>
        <p:nvPicPr>
          <p:cNvPr id="5" name="Picture 4">
            <a:extLst>
              <a:ext uri="{FF2B5EF4-FFF2-40B4-BE49-F238E27FC236}">
                <a16:creationId xmlns:a16="http://schemas.microsoft.com/office/drawing/2014/main" id="{0643A39B-1C68-60DF-B6F0-E21A4C048485}"/>
              </a:ext>
            </a:extLst>
          </p:cNvPr>
          <p:cNvPicPr>
            <a:picLocks noChangeAspect="1"/>
          </p:cNvPicPr>
          <p:nvPr/>
        </p:nvPicPr>
        <p:blipFill>
          <a:blip r:embed="rId3"/>
          <a:stretch>
            <a:fillRect/>
          </a:stretch>
        </p:blipFill>
        <p:spPr>
          <a:xfrm>
            <a:off x="381000" y="1174750"/>
            <a:ext cx="8382000" cy="3411348"/>
          </a:xfrm>
          <a:prstGeom prst="rect">
            <a:avLst/>
          </a:prstGeom>
        </p:spPr>
      </p:pic>
    </p:spTree>
    <p:extLst>
      <p:ext uri="{BB962C8B-B14F-4D97-AF65-F5344CB8AC3E}">
        <p14:creationId xmlns:p14="http://schemas.microsoft.com/office/powerpoint/2010/main" val="945040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E266-729A-3A80-AB94-0E1138902086}"/>
              </a:ext>
            </a:extLst>
          </p:cNvPr>
          <p:cNvSpPr>
            <a:spLocks noGrp="1"/>
          </p:cNvSpPr>
          <p:nvPr>
            <p:ph type="title"/>
          </p:nvPr>
        </p:nvSpPr>
        <p:spPr/>
        <p:txBody>
          <a:bodyPr/>
          <a:lstStyle/>
          <a:p>
            <a:r>
              <a:rPr lang="en-US" dirty="0"/>
              <a:t>Action Plan Keys</a:t>
            </a:r>
          </a:p>
        </p:txBody>
      </p:sp>
      <p:sp>
        <p:nvSpPr>
          <p:cNvPr id="3" name="Content Placeholder 2">
            <a:extLst>
              <a:ext uri="{FF2B5EF4-FFF2-40B4-BE49-F238E27FC236}">
                <a16:creationId xmlns:a16="http://schemas.microsoft.com/office/drawing/2014/main" id="{C703FC3D-F746-F77B-3191-DA16821AF3A6}"/>
              </a:ext>
            </a:extLst>
          </p:cNvPr>
          <p:cNvSpPr>
            <a:spLocks noGrp="1"/>
          </p:cNvSpPr>
          <p:nvPr>
            <p:ph idx="1"/>
          </p:nvPr>
        </p:nvSpPr>
        <p:spPr/>
        <p:txBody>
          <a:bodyPr>
            <a:normAutofit fontScale="70000" lnSpcReduction="20000"/>
          </a:bodyPr>
          <a:lstStyle/>
          <a:p>
            <a:endParaRPr lang="en-US" dirty="0"/>
          </a:p>
          <a:p>
            <a:r>
              <a:rPr lang="en-US" dirty="0"/>
              <a:t>Make sure patients are taught to </a:t>
            </a:r>
            <a:r>
              <a:rPr lang="en-US" b="1" dirty="0"/>
              <a:t>self manage low back pain </a:t>
            </a:r>
          </a:p>
          <a:p>
            <a:r>
              <a:rPr lang="en-US" dirty="0"/>
              <a:t>Be sure to seek out care only when needed</a:t>
            </a:r>
          </a:p>
          <a:p>
            <a:r>
              <a:rPr lang="en-US" b="1" dirty="0"/>
              <a:t>Discourage misinformation </a:t>
            </a:r>
            <a:r>
              <a:rPr lang="en-US" dirty="0"/>
              <a:t>about LBP among healthcare professionals and patients   </a:t>
            </a:r>
          </a:p>
          <a:p>
            <a:r>
              <a:rPr lang="en-US" b="1" dirty="0"/>
              <a:t>Address gaps in research</a:t>
            </a:r>
            <a:r>
              <a:rPr lang="en-US" dirty="0"/>
              <a:t> and avoid use of new techniques until it has been tested and studied</a:t>
            </a:r>
          </a:p>
          <a:p>
            <a:r>
              <a:rPr lang="en-US" dirty="0"/>
              <a:t>Implement strategies and plans to </a:t>
            </a:r>
            <a:r>
              <a:rPr lang="en-US" b="1" dirty="0"/>
              <a:t>reduce global disability</a:t>
            </a:r>
            <a:r>
              <a:rPr lang="en-US" dirty="0"/>
              <a:t> from low back pain  </a:t>
            </a:r>
          </a:p>
          <a:p>
            <a:endParaRPr lang="en-US" dirty="0"/>
          </a:p>
        </p:txBody>
      </p:sp>
    </p:spTree>
    <p:extLst>
      <p:ext uri="{BB962C8B-B14F-4D97-AF65-F5344CB8AC3E}">
        <p14:creationId xmlns:p14="http://schemas.microsoft.com/office/powerpoint/2010/main" val="2669814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sz="3200" dirty="0"/>
              <a:t>Continuing Medical Education Credit Information</a:t>
            </a:r>
          </a:p>
        </p:txBody>
      </p:sp>
      <p:sp>
        <p:nvSpPr>
          <p:cNvPr id="5" name="Content Placeholder 2"/>
          <p:cNvSpPr>
            <a:spLocks noGrp="1"/>
          </p:cNvSpPr>
          <p:nvPr>
            <p:ph idx="1"/>
          </p:nvPr>
        </p:nvSpPr>
        <p:spPr/>
        <p:txBody>
          <a:bodyPr>
            <a:normAutofit fontScale="77500" lnSpcReduction="20000"/>
          </a:bodyPr>
          <a:lstStyle/>
          <a:p>
            <a:r>
              <a:rPr lang="en-US" dirty="0"/>
              <a:t>Activity Description/Statement of Need: </a:t>
            </a:r>
          </a:p>
          <a:p>
            <a:pPr marL="0" indent="0">
              <a:buNone/>
            </a:pPr>
            <a:r>
              <a:rPr lang="en-US" dirty="0"/>
              <a:t>This course is an introduction to the nature of chronic low back pain development and how to minimize the risk of chronicity via fostering self-efficacy as a focus. After completing this course, students should be able utilize various approaches on how to build patient self-efficacy and understand how teaching self-management can minimize chronicity risk development. </a:t>
            </a:r>
          </a:p>
          <a:p>
            <a:endParaRPr lang="en-US" dirty="0"/>
          </a:p>
          <a:p>
            <a:r>
              <a:rPr lang="en-US" dirty="0"/>
              <a:t>Target Audience:  All Providers</a:t>
            </a:r>
          </a:p>
        </p:txBody>
      </p:sp>
      <p:sp>
        <p:nvSpPr>
          <p:cNvPr id="4" name="Slide Number Placeholder 3"/>
          <p:cNvSpPr>
            <a:spLocks noGrp="1"/>
          </p:cNvSpPr>
          <p:nvPr>
            <p:ph type="sldNum" sz="quarter" idx="10"/>
          </p:nvPr>
        </p:nvSpPr>
        <p:spPr/>
        <p:txBody>
          <a:bodyPr/>
          <a:lstStyle/>
          <a:p>
            <a:fld id="{6B37DA30-6FE1-4437-ADF8-B541233246AB}" type="slidenum">
              <a:rPr lang="en-US" smtClean="0"/>
              <a:pPr/>
              <a:t>2</a:t>
            </a:fld>
            <a:endParaRPr lang="en-US" dirty="0"/>
          </a:p>
        </p:txBody>
      </p:sp>
    </p:spTree>
    <p:extLst>
      <p:ext uri="{BB962C8B-B14F-4D97-AF65-F5344CB8AC3E}">
        <p14:creationId xmlns:p14="http://schemas.microsoft.com/office/powerpoint/2010/main" val="3987522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4FAB-34B7-9A01-C688-67C91DBA7070}"/>
              </a:ext>
            </a:extLst>
          </p:cNvPr>
          <p:cNvSpPr>
            <a:spLocks noGrp="1"/>
          </p:cNvSpPr>
          <p:nvPr>
            <p:ph type="title"/>
          </p:nvPr>
        </p:nvSpPr>
        <p:spPr/>
        <p:txBody>
          <a:bodyPr/>
          <a:lstStyle/>
          <a:p>
            <a:r>
              <a:rPr lang="en-US" dirty="0"/>
              <a:t>What's the take away?</a:t>
            </a:r>
          </a:p>
        </p:txBody>
      </p:sp>
      <p:sp>
        <p:nvSpPr>
          <p:cNvPr id="3" name="Content Placeholder 2">
            <a:extLst>
              <a:ext uri="{FF2B5EF4-FFF2-40B4-BE49-F238E27FC236}">
                <a16:creationId xmlns:a16="http://schemas.microsoft.com/office/drawing/2014/main" id="{E9241C02-81FA-26D4-1A15-08C47802857B}"/>
              </a:ext>
            </a:extLst>
          </p:cNvPr>
          <p:cNvSpPr>
            <a:spLocks noGrp="1"/>
          </p:cNvSpPr>
          <p:nvPr>
            <p:ph idx="1"/>
          </p:nvPr>
        </p:nvSpPr>
        <p:spPr/>
        <p:txBody>
          <a:bodyPr>
            <a:normAutofit fontScale="85000" lnSpcReduction="10000"/>
          </a:bodyPr>
          <a:lstStyle/>
          <a:p>
            <a:r>
              <a:rPr lang="en-US" dirty="0"/>
              <a:t>The Lancet Series identified promising solutions that included focused </a:t>
            </a:r>
            <a:r>
              <a:rPr lang="en-US" b="1" dirty="0"/>
              <a:t>implementation of best practice</a:t>
            </a:r>
            <a:r>
              <a:rPr lang="en-US" dirty="0"/>
              <a:t>, the </a:t>
            </a:r>
            <a:r>
              <a:rPr lang="en-US" b="1" dirty="0"/>
              <a:t>redesign of clinical pathways</a:t>
            </a:r>
            <a:r>
              <a:rPr lang="en-US" dirty="0"/>
              <a:t>, integrated health and occupational care, changes to payment systems and legislation, and public health and prevention strategies. </a:t>
            </a:r>
          </a:p>
          <a:p>
            <a:r>
              <a:rPr lang="en-US" dirty="0"/>
              <a:t>Yet, we also indicated that </a:t>
            </a:r>
            <a:r>
              <a:rPr lang="en-US" b="1" dirty="0"/>
              <a:t>most were not yet ready </a:t>
            </a:r>
            <a:r>
              <a:rPr lang="en-US" dirty="0"/>
              <a:t>for widespread implementation as the evidence underpinning them was inadequate.</a:t>
            </a:r>
          </a:p>
        </p:txBody>
      </p:sp>
    </p:spTree>
    <p:extLst>
      <p:ext uri="{BB962C8B-B14F-4D97-AF65-F5344CB8AC3E}">
        <p14:creationId xmlns:p14="http://schemas.microsoft.com/office/powerpoint/2010/main" val="335831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9717-4164-F7D1-01B0-69848AE3146E}"/>
              </a:ext>
            </a:extLst>
          </p:cNvPr>
          <p:cNvSpPr>
            <a:spLocks noGrp="1"/>
          </p:cNvSpPr>
          <p:nvPr>
            <p:ph type="title"/>
          </p:nvPr>
        </p:nvSpPr>
        <p:spPr/>
        <p:txBody>
          <a:bodyPr>
            <a:normAutofit fontScale="90000"/>
          </a:bodyPr>
          <a:lstStyle/>
          <a:p>
            <a:r>
              <a:rPr lang="en-US" sz="3600" dirty="0"/>
              <a:t>2017 American College of Physicians Guidelines (Update from 2007)</a:t>
            </a:r>
          </a:p>
        </p:txBody>
      </p:sp>
      <p:sp>
        <p:nvSpPr>
          <p:cNvPr id="3" name="Content Placeholder 2">
            <a:extLst>
              <a:ext uri="{FF2B5EF4-FFF2-40B4-BE49-F238E27FC236}">
                <a16:creationId xmlns:a16="http://schemas.microsoft.com/office/drawing/2014/main" id="{097109A9-E8B9-A901-EB89-D126EFB1F99B}"/>
              </a:ext>
            </a:extLst>
          </p:cNvPr>
          <p:cNvSpPr>
            <a:spLocks noGrp="1"/>
          </p:cNvSpPr>
          <p:nvPr>
            <p:ph idx="1"/>
          </p:nvPr>
        </p:nvSpPr>
        <p:spPr>
          <a:xfrm>
            <a:off x="457200" y="1200150"/>
            <a:ext cx="8229600" cy="3736975"/>
          </a:xfrm>
        </p:spPr>
        <p:txBody>
          <a:bodyPr>
            <a:normAutofit fontScale="55000" lnSpcReduction="20000"/>
          </a:bodyPr>
          <a:lstStyle/>
          <a:p>
            <a:pPr marL="0" indent="0">
              <a:buNone/>
            </a:pPr>
            <a:r>
              <a:rPr lang="en-US" b="1" u="sng" dirty="0"/>
              <a:t>Key Points for Practice</a:t>
            </a:r>
            <a:r>
              <a:rPr lang="en-US" dirty="0"/>
              <a:t>:</a:t>
            </a:r>
          </a:p>
          <a:p>
            <a:r>
              <a:rPr lang="en-US" dirty="0"/>
              <a:t>Acute and subacute low back pain often resolve spontaneously, but superficial heat, massage, acupuncture, and spinal manipulation are initial treatment options.</a:t>
            </a:r>
          </a:p>
          <a:p>
            <a:r>
              <a:rPr lang="en-US" dirty="0"/>
              <a:t>For patients with chronic low back pain, clinicians and patients should initially select </a:t>
            </a:r>
            <a:r>
              <a:rPr lang="en-US" b="1" dirty="0"/>
              <a:t>nonpharmacologic treatment with exercise, multidisciplinary rehabilitation, acupuncture, mindfulness-based stress reduction </a:t>
            </a:r>
            <a:r>
              <a:rPr lang="en-US" dirty="0"/>
              <a:t>(moderate-quality evidence), tai chi, yoga, motor control exercise, progressive relaxation, electromyography biofeedback, low-level laser therapy, operant therapy, cognitive behavioral therapy, or spinal manipulation</a:t>
            </a:r>
          </a:p>
          <a:p>
            <a:r>
              <a:rPr lang="en-US" dirty="0"/>
              <a:t>If an NSAID or skeletal muscle relaxant is used, </a:t>
            </a:r>
            <a:r>
              <a:rPr lang="en-US" b="1" dirty="0"/>
              <a:t>the decision between the two should be based on </a:t>
            </a:r>
            <a:r>
              <a:rPr lang="en-US" b="1" u="sng" dirty="0"/>
              <a:t>patient preference </a:t>
            </a:r>
            <a:r>
              <a:rPr lang="en-US" dirty="0"/>
              <a:t>and the risks associated with each. </a:t>
            </a:r>
          </a:p>
          <a:p>
            <a:r>
              <a:rPr lang="en-US" dirty="0"/>
              <a:t>If first-line nonpharmacologic options for chronic low back pain are ineffective, NSAIDs followed by tramadol and duloxetine can be considered. </a:t>
            </a:r>
          </a:p>
          <a:p>
            <a:r>
              <a:rPr lang="en-US" dirty="0"/>
              <a:t>Opioids are a last line of treatment if above therapies were not effective </a:t>
            </a:r>
          </a:p>
        </p:txBody>
      </p:sp>
      <p:sp>
        <p:nvSpPr>
          <p:cNvPr id="4" name="TextBox 3">
            <a:extLst>
              <a:ext uri="{FF2B5EF4-FFF2-40B4-BE49-F238E27FC236}">
                <a16:creationId xmlns:a16="http://schemas.microsoft.com/office/drawing/2014/main" id="{6DB474C3-1B41-F66C-9B40-BC870B07A71D}"/>
              </a:ext>
            </a:extLst>
          </p:cNvPr>
          <p:cNvSpPr txBox="1"/>
          <p:nvPr/>
        </p:nvSpPr>
        <p:spPr>
          <a:xfrm>
            <a:off x="1981200" y="4577775"/>
            <a:ext cx="4953000" cy="584775"/>
          </a:xfrm>
          <a:prstGeom prst="rect">
            <a:avLst/>
          </a:prstGeom>
          <a:noFill/>
        </p:spPr>
        <p:txBody>
          <a:bodyPr wrap="square" rtlCol="0">
            <a:spAutoFit/>
          </a:bodyPr>
          <a:lstStyle/>
          <a:p>
            <a:r>
              <a:rPr lang="en-US" sz="800" dirty="0"/>
              <a:t>Amir </a:t>
            </a:r>
            <a:r>
              <a:rPr lang="en-US" sz="800" dirty="0" err="1"/>
              <a:t>Qaseem</a:t>
            </a:r>
            <a:r>
              <a:rPr lang="en-US" sz="800" dirty="0"/>
              <a:t>, Timothy J. Wilt, Robert M. McLean, et al; for the Clinical Guidelines Committee of the American College of Physicians . Noninvasive Treatments for Acute, Subacute, and Chronic Low Back Pain: A Clinical Practice Guideline From the American College of Physicians. Ann Intern Med.2017;166:514-530. [</a:t>
            </a:r>
            <a:r>
              <a:rPr lang="en-US" sz="800" dirty="0" err="1"/>
              <a:t>Epub</a:t>
            </a:r>
            <a:r>
              <a:rPr lang="en-US" sz="800" dirty="0"/>
              <a:t> 14 February 2017]. doi:10.7326/M16-2367</a:t>
            </a:r>
          </a:p>
        </p:txBody>
      </p:sp>
    </p:spTree>
    <p:extLst>
      <p:ext uri="{BB962C8B-B14F-4D97-AF65-F5344CB8AC3E}">
        <p14:creationId xmlns:p14="http://schemas.microsoft.com/office/powerpoint/2010/main" val="3414010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DAEE-E1A5-FD77-EAA0-B9525C6D6622}"/>
              </a:ext>
            </a:extLst>
          </p:cNvPr>
          <p:cNvSpPr>
            <a:spLocks noGrp="1"/>
          </p:cNvSpPr>
          <p:nvPr>
            <p:ph type="title"/>
          </p:nvPr>
        </p:nvSpPr>
        <p:spPr/>
        <p:txBody>
          <a:bodyPr/>
          <a:lstStyle/>
          <a:p>
            <a:r>
              <a:rPr lang="en-US" dirty="0"/>
              <a:t>What is Current PT Best Practice?</a:t>
            </a:r>
          </a:p>
        </p:txBody>
      </p:sp>
      <p:sp>
        <p:nvSpPr>
          <p:cNvPr id="3" name="Content Placeholder 2">
            <a:extLst>
              <a:ext uri="{FF2B5EF4-FFF2-40B4-BE49-F238E27FC236}">
                <a16:creationId xmlns:a16="http://schemas.microsoft.com/office/drawing/2014/main" id="{9E5B3137-330E-2E21-8CE7-574479DAA3A2}"/>
              </a:ext>
            </a:extLst>
          </p:cNvPr>
          <p:cNvSpPr>
            <a:spLocks noGrp="1"/>
          </p:cNvSpPr>
          <p:nvPr>
            <p:ph idx="1"/>
          </p:nvPr>
        </p:nvSpPr>
        <p:spPr/>
        <p:txBody>
          <a:bodyPr/>
          <a:lstStyle/>
          <a:p>
            <a:r>
              <a:rPr lang="en-US" dirty="0"/>
              <a:t>Clinical Practice Guidelines (George et al 2021)</a:t>
            </a:r>
          </a:p>
          <a:p>
            <a:r>
              <a:rPr lang="en-US" dirty="0"/>
              <a:t>Level A evidence for exercise for patients with CLBP and CLBP with leg pain</a:t>
            </a:r>
          </a:p>
          <a:p>
            <a:r>
              <a:rPr lang="en-US" dirty="0"/>
              <a:t>Level A evidence for use of thrust and non thrust mobilization for CLBP and Level B for CLBP with leg pain   </a:t>
            </a:r>
          </a:p>
        </p:txBody>
      </p:sp>
      <p:sp>
        <p:nvSpPr>
          <p:cNvPr id="4" name="TextBox 3">
            <a:extLst>
              <a:ext uri="{FF2B5EF4-FFF2-40B4-BE49-F238E27FC236}">
                <a16:creationId xmlns:a16="http://schemas.microsoft.com/office/drawing/2014/main" id="{F9599443-CB2C-25A3-C7FF-FB32134496B4}"/>
              </a:ext>
            </a:extLst>
          </p:cNvPr>
          <p:cNvSpPr txBox="1"/>
          <p:nvPr/>
        </p:nvSpPr>
        <p:spPr>
          <a:xfrm>
            <a:off x="2133600" y="4594225"/>
            <a:ext cx="4648200" cy="461665"/>
          </a:xfrm>
          <a:prstGeom prst="rect">
            <a:avLst/>
          </a:prstGeom>
          <a:noFill/>
        </p:spPr>
        <p:txBody>
          <a:bodyPr wrap="square" rtlCol="0">
            <a:spAutoFit/>
          </a:bodyPr>
          <a:lstStyle/>
          <a:p>
            <a:r>
              <a:rPr lang="en-US" sz="800" dirty="0"/>
              <a:t>George SZ, Fritz JM, </a:t>
            </a:r>
            <a:r>
              <a:rPr lang="en-US" sz="800" dirty="0" err="1"/>
              <a:t>Silfies</a:t>
            </a:r>
            <a:r>
              <a:rPr lang="en-US" sz="800" dirty="0"/>
              <a:t> SP, et al. Interventions for the management of acute and chronic low back pain: Revision 2021. Journal of </a:t>
            </a:r>
            <a:r>
              <a:rPr lang="en-US" sz="800" dirty="0" err="1"/>
              <a:t>Orthopaedic</a:t>
            </a:r>
            <a:r>
              <a:rPr lang="en-US" sz="800" dirty="0"/>
              <a:t> &amp;amp; Sports Physical Therapy. 2021;51(11). doi:10.2519/jospt.2021.0304</a:t>
            </a:r>
          </a:p>
        </p:txBody>
      </p:sp>
    </p:spTree>
    <p:extLst>
      <p:ext uri="{BB962C8B-B14F-4D97-AF65-F5344CB8AC3E}">
        <p14:creationId xmlns:p14="http://schemas.microsoft.com/office/powerpoint/2010/main" val="1760821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7C27-3E02-8358-2549-9CC77633C592}"/>
              </a:ext>
            </a:extLst>
          </p:cNvPr>
          <p:cNvSpPr>
            <a:spLocks noGrp="1"/>
          </p:cNvSpPr>
          <p:nvPr>
            <p:ph type="title"/>
          </p:nvPr>
        </p:nvSpPr>
        <p:spPr/>
        <p:txBody>
          <a:bodyPr/>
          <a:lstStyle/>
          <a:p>
            <a:r>
              <a:rPr lang="en-US" dirty="0"/>
              <a:t>What is Current Best Practice?</a:t>
            </a:r>
          </a:p>
        </p:txBody>
      </p:sp>
      <p:sp>
        <p:nvSpPr>
          <p:cNvPr id="3" name="Content Placeholder 2">
            <a:extLst>
              <a:ext uri="{FF2B5EF4-FFF2-40B4-BE49-F238E27FC236}">
                <a16:creationId xmlns:a16="http://schemas.microsoft.com/office/drawing/2014/main" id="{F6A0002C-6F97-1285-B781-BDC251D502B9}"/>
              </a:ext>
            </a:extLst>
          </p:cNvPr>
          <p:cNvSpPr>
            <a:spLocks noGrp="1"/>
          </p:cNvSpPr>
          <p:nvPr>
            <p:ph idx="1"/>
          </p:nvPr>
        </p:nvSpPr>
        <p:spPr/>
        <p:txBody>
          <a:bodyPr>
            <a:normAutofit fontScale="55000" lnSpcReduction="20000"/>
          </a:bodyPr>
          <a:lstStyle/>
          <a:p>
            <a:r>
              <a:rPr lang="en-US" dirty="0"/>
              <a:t>CPG from the AOPT George et al 2021</a:t>
            </a:r>
          </a:p>
          <a:p>
            <a:pPr marL="457200" lvl="1" indent="0">
              <a:buNone/>
            </a:pPr>
            <a:r>
              <a:rPr lang="en-US" dirty="0"/>
              <a:t>Education for Chronic Low Back Pain</a:t>
            </a:r>
          </a:p>
          <a:p>
            <a:pPr lvl="1"/>
            <a:r>
              <a:rPr lang="en-US" dirty="0"/>
              <a:t>Physical therapists may use standard education strategies for patients with chronic LBP, but not as a stand-alone treatment. </a:t>
            </a:r>
          </a:p>
          <a:p>
            <a:pPr lvl="2"/>
            <a:r>
              <a:rPr lang="en-US" dirty="0"/>
              <a:t>Standard education strategies include advice related to exercise and advice about staying active.</a:t>
            </a:r>
          </a:p>
          <a:p>
            <a:pPr lvl="1"/>
            <a:endParaRPr lang="en-US" dirty="0"/>
          </a:p>
          <a:p>
            <a:pPr lvl="1"/>
            <a:r>
              <a:rPr lang="en-US" dirty="0"/>
              <a:t>Physical therapists should deliver pain neuroscience education alongside other physical therapy interventions, such as exercise or manual therapy, to patients with chronic LBP.</a:t>
            </a:r>
          </a:p>
          <a:p>
            <a:pPr lvl="1"/>
            <a:endParaRPr lang="en-US" dirty="0"/>
          </a:p>
          <a:p>
            <a:pPr lvl="1"/>
            <a:r>
              <a:rPr lang="en-US" dirty="0"/>
              <a:t>Physical therapists should use active treatments (</a:t>
            </a:r>
            <a:r>
              <a:rPr lang="en-US" dirty="0" err="1"/>
              <a:t>ie</a:t>
            </a:r>
            <a:r>
              <a:rPr lang="en-US" dirty="0"/>
              <a:t>, yoga, stretching, Pilates, and strength training) instead of stand-alone educational interventions for patients with chronic LBP.</a:t>
            </a:r>
          </a:p>
        </p:txBody>
      </p:sp>
    </p:spTree>
    <p:extLst>
      <p:ext uri="{BB962C8B-B14F-4D97-AF65-F5344CB8AC3E}">
        <p14:creationId xmlns:p14="http://schemas.microsoft.com/office/powerpoint/2010/main" val="3468461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EF30-1963-F4FE-7491-C7FB43253CBC}"/>
              </a:ext>
            </a:extLst>
          </p:cNvPr>
          <p:cNvSpPr>
            <a:spLocks noGrp="1"/>
          </p:cNvSpPr>
          <p:nvPr>
            <p:ph type="title"/>
          </p:nvPr>
        </p:nvSpPr>
        <p:spPr/>
        <p:txBody>
          <a:bodyPr/>
          <a:lstStyle/>
          <a:p>
            <a:r>
              <a:rPr lang="en-US" dirty="0"/>
              <a:t>LBP Clinical Decision-Making Tree </a:t>
            </a:r>
          </a:p>
        </p:txBody>
      </p:sp>
      <p:sp>
        <p:nvSpPr>
          <p:cNvPr id="3" name="Content Placeholder 2">
            <a:extLst>
              <a:ext uri="{FF2B5EF4-FFF2-40B4-BE49-F238E27FC236}">
                <a16:creationId xmlns:a16="http://schemas.microsoft.com/office/drawing/2014/main" id="{6D45EB6C-BCAE-D7FD-D5EA-E9A03BF86CCC}"/>
              </a:ext>
            </a:extLst>
          </p:cNvPr>
          <p:cNvSpPr>
            <a:spLocks noGrp="1"/>
          </p:cNvSpPr>
          <p:nvPr>
            <p:ph idx="1"/>
          </p:nvPr>
        </p:nvSpPr>
        <p:spPr/>
        <p:txBody>
          <a:bodyPr/>
          <a:lstStyle/>
          <a:p>
            <a:r>
              <a:rPr lang="en-US" dirty="0"/>
              <a:t>All POCs regardless pathology:</a:t>
            </a:r>
          </a:p>
          <a:p>
            <a:pPr lvl="1"/>
            <a:r>
              <a:rPr lang="en-US" dirty="0"/>
              <a:t>Self Management</a:t>
            </a:r>
          </a:p>
          <a:p>
            <a:pPr lvl="1"/>
            <a:r>
              <a:rPr lang="en-US" dirty="0"/>
              <a:t>Pain Education </a:t>
            </a:r>
          </a:p>
          <a:p>
            <a:pPr marL="457200" lvl="1" indent="0">
              <a:buNone/>
            </a:pPr>
            <a:r>
              <a:rPr lang="en-US" dirty="0"/>
              <a:t>  </a:t>
            </a:r>
          </a:p>
        </p:txBody>
      </p:sp>
      <p:sp>
        <p:nvSpPr>
          <p:cNvPr id="4" name="TextBox 3">
            <a:extLst>
              <a:ext uri="{FF2B5EF4-FFF2-40B4-BE49-F238E27FC236}">
                <a16:creationId xmlns:a16="http://schemas.microsoft.com/office/drawing/2014/main" id="{35F3E373-1C6B-8805-15AD-ACD4D5C77A86}"/>
              </a:ext>
            </a:extLst>
          </p:cNvPr>
          <p:cNvSpPr txBox="1"/>
          <p:nvPr/>
        </p:nvSpPr>
        <p:spPr>
          <a:xfrm>
            <a:off x="4572000" y="3562350"/>
            <a:ext cx="3276600" cy="369332"/>
          </a:xfrm>
          <a:prstGeom prst="rect">
            <a:avLst/>
          </a:prstGeom>
          <a:noFill/>
        </p:spPr>
        <p:txBody>
          <a:bodyPr wrap="square" rtlCol="0">
            <a:spAutoFit/>
          </a:bodyPr>
          <a:lstStyle/>
          <a:p>
            <a:r>
              <a:rPr lang="en-US" dirty="0"/>
              <a:t>(Godges et al 2022) </a:t>
            </a:r>
          </a:p>
        </p:txBody>
      </p:sp>
      <p:pic>
        <p:nvPicPr>
          <p:cNvPr id="8" name="Picture 7">
            <a:extLst>
              <a:ext uri="{FF2B5EF4-FFF2-40B4-BE49-F238E27FC236}">
                <a16:creationId xmlns:a16="http://schemas.microsoft.com/office/drawing/2014/main" id="{9F902FE0-CF67-D435-E247-69D92EBA4E2D}"/>
              </a:ext>
            </a:extLst>
          </p:cNvPr>
          <p:cNvPicPr>
            <a:picLocks noChangeAspect="1"/>
          </p:cNvPicPr>
          <p:nvPr/>
        </p:nvPicPr>
        <p:blipFill rotWithShape="1">
          <a:blip r:embed="rId2"/>
          <a:srcRect l="29259" t="12531" r="35186" b="58518"/>
          <a:stretch/>
        </p:blipFill>
        <p:spPr>
          <a:xfrm>
            <a:off x="4114800" y="1733550"/>
            <a:ext cx="4800600" cy="2605882"/>
          </a:xfrm>
          <a:prstGeom prst="rect">
            <a:avLst/>
          </a:prstGeom>
        </p:spPr>
      </p:pic>
      <p:sp>
        <p:nvSpPr>
          <p:cNvPr id="5" name="TextBox 4">
            <a:extLst>
              <a:ext uri="{FF2B5EF4-FFF2-40B4-BE49-F238E27FC236}">
                <a16:creationId xmlns:a16="http://schemas.microsoft.com/office/drawing/2014/main" id="{74B601DA-7460-F0F8-56DD-B65D3640AE7F}"/>
              </a:ext>
            </a:extLst>
          </p:cNvPr>
          <p:cNvSpPr txBox="1"/>
          <p:nvPr/>
        </p:nvSpPr>
        <p:spPr>
          <a:xfrm>
            <a:off x="457200" y="3409950"/>
            <a:ext cx="3429000" cy="553998"/>
          </a:xfrm>
          <a:prstGeom prst="rect">
            <a:avLst/>
          </a:prstGeom>
          <a:noFill/>
        </p:spPr>
        <p:txBody>
          <a:bodyPr wrap="square" rtlCol="0">
            <a:spAutoFit/>
          </a:bodyPr>
          <a:lstStyle/>
          <a:p>
            <a:r>
              <a:rPr lang="en-US" sz="1000" dirty="0"/>
              <a:t>Godges, </a:t>
            </a:r>
            <a:r>
              <a:rPr lang="en-US" sz="1000" dirty="0" err="1"/>
              <a:t>J.George</a:t>
            </a:r>
            <a:r>
              <a:rPr lang="en-US" sz="1000" dirty="0"/>
              <a:t> SZ, Fritz, JM, </a:t>
            </a:r>
            <a:r>
              <a:rPr lang="en-US" sz="1000" dirty="0" err="1"/>
              <a:t>Silfies</a:t>
            </a:r>
            <a:r>
              <a:rPr lang="en-US" sz="1000" dirty="0"/>
              <a:t> SP, Michael Schneider, D. C., Lentz, T. A., &amp; Gilliam, J. R. Low back pain decision tree. </a:t>
            </a:r>
            <a:r>
              <a:rPr lang="en-US" sz="1000" dirty="0" err="1"/>
              <a:t>Orthopaedic</a:t>
            </a:r>
            <a:r>
              <a:rPr lang="en-US" sz="1000" dirty="0"/>
              <a:t> Physical Therapy Practice. 2022; 34(1), 262-267.</a:t>
            </a:r>
          </a:p>
        </p:txBody>
      </p:sp>
    </p:spTree>
    <p:extLst>
      <p:ext uri="{BB962C8B-B14F-4D97-AF65-F5344CB8AC3E}">
        <p14:creationId xmlns:p14="http://schemas.microsoft.com/office/powerpoint/2010/main" val="1201243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497D-8B41-C7E7-8509-53CF5C4CCDA3}"/>
              </a:ext>
            </a:extLst>
          </p:cNvPr>
          <p:cNvSpPr>
            <a:spLocks noGrp="1"/>
          </p:cNvSpPr>
          <p:nvPr>
            <p:ph type="title"/>
          </p:nvPr>
        </p:nvSpPr>
        <p:spPr/>
        <p:txBody>
          <a:bodyPr>
            <a:normAutofit fontScale="90000"/>
          </a:bodyPr>
          <a:lstStyle/>
          <a:p>
            <a:r>
              <a:rPr lang="en-US" dirty="0"/>
              <a:t>Another Tidbit from the </a:t>
            </a:r>
            <a:r>
              <a:rPr lang="en-US" dirty="0" err="1"/>
              <a:t>THE</a:t>
            </a:r>
            <a:r>
              <a:rPr lang="en-US" dirty="0"/>
              <a:t> LANCET</a:t>
            </a:r>
          </a:p>
        </p:txBody>
      </p:sp>
      <p:sp>
        <p:nvSpPr>
          <p:cNvPr id="3" name="Content Placeholder 2">
            <a:extLst>
              <a:ext uri="{FF2B5EF4-FFF2-40B4-BE49-F238E27FC236}">
                <a16:creationId xmlns:a16="http://schemas.microsoft.com/office/drawing/2014/main" id="{94F2778B-9888-75A7-FA09-9127554F175B}"/>
              </a:ext>
            </a:extLst>
          </p:cNvPr>
          <p:cNvSpPr>
            <a:spLocks noGrp="1"/>
          </p:cNvSpPr>
          <p:nvPr>
            <p:ph idx="1"/>
          </p:nvPr>
        </p:nvSpPr>
        <p:spPr>
          <a:xfrm>
            <a:off x="457200" y="1200150"/>
            <a:ext cx="8229600" cy="3657600"/>
          </a:xfrm>
        </p:spPr>
        <p:txBody>
          <a:bodyPr>
            <a:normAutofit fontScale="77500" lnSpcReduction="20000"/>
          </a:bodyPr>
          <a:lstStyle/>
          <a:p>
            <a:r>
              <a:rPr lang="en-US" dirty="0"/>
              <a:t>Factors and triggers for episodes of nonspecific low back pain:</a:t>
            </a:r>
          </a:p>
          <a:p>
            <a:pPr lvl="1"/>
            <a:r>
              <a:rPr lang="en-US" dirty="0"/>
              <a:t>previous episodes of back pain </a:t>
            </a:r>
          </a:p>
          <a:p>
            <a:pPr lvl="1"/>
            <a:r>
              <a:rPr lang="en-US" dirty="0"/>
              <a:t>the presence of other chronic conditions such as asthma, headache, and diabetes, </a:t>
            </a:r>
            <a:r>
              <a:rPr lang="en-US" b="1" dirty="0"/>
              <a:t>poor mental health (including psychological distress and depression genetic influences</a:t>
            </a:r>
            <a:r>
              <a:rPr lang="en-US" dirty="0"/>
              <a:t>, as well as awkward postures, lifting, bending and heavy manual tasks, and being tired or being distracted during an activity.</a:t>
            </a:r>
          </a:p>
          <a:p>
            <a:pPr lvl="1"/>
            <a:r>
              <a:rPr lang="en-US" dirty="0"/>
              <a:t>Smoking, obesity, and low levels of physical activity, all related to poorer general health, are also associated with occurrence of low back pain episodes</a:t>
            </a:r>
          </a:p>
        </p:txBody>
      </p:sp>
    </p:spTree>
    <p:extLst>
      <p:ext uri="{BB962C8B-B14F-4D97-AF65-F5344CB8AC3E}">
        <p14:creationId xmlns:p14="http://schemas.microsoft.com/office/powerpoint/2010/main" val="3638576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7149F-910B-F222-B6AF-0D8448D9679C}"/>
              </a:ext>
            </a:extLst>
          </p:cNvPr>
          <p:cNvSpPr>
            <a:spLocks noGrp="1"/>
          </p:cNvSpPr>
          <p:nvPr>
            <p:ph type="title"/>
          </p:nvPr>
        </p:nvSpPr>
        <p:spPr/>
        <p:txBody>
          <a:bodyPr/>
          <a:lstStyle/>
          <a:p>
            <a:r>
              <a:rPr lang="en-US" dirty="0"/>
              <a:t>Diagnoses that co-exist with LBP</a:t>
            </a:r>
          </a:p>
        </p:txBody>
      </p:sp>
      <p:sp>
        <p:nvSpPr>
          <p:cNvPr id="3" name="Content Placeholder 2">
            <a:extLst>
              <a:ext uri="{FF2B5EF4-FFF2-40B4-BE49-F238E27FC236}">
                <a16:creationId xmlns:a16="http://schemas.microsoft.com/office/drawing/2014/main" id="{8412FE90-60D2-5585-40A9-72DCE68536F7}"/>
              </a:ext>
            </a:extLst>
          </p:cNvPr>
          <p:cNvSpPr>
            <a:spLocks noGrp="1"/>
          </p:cNvSpPr>
          <p:nvPr>
            <p:ph idx="1"/>
          </p:nvPr>
        </p:nvSpPr>
        <p:spPr/>
        <p:txBody>
          <a:bodyPr>
            <a:normAutofit fontScale="92500" lnSpcReduction="20000"/>
          </a:bodyPr>
          <a:lstStyle/>
          <a:p>
            <a:pPr marL="0" indent="0">
              <a:buNone/>
            </a:pPr>
            <a:r>
              <a:rPr lang="en-US" dirty="0"/>
              <a:t>200 subjects interviewed with chronic low back pain who signed up for a functional restoration program</a:t>
            </a:r>
          </a:p>
          <a:p>
            <a:r>
              <a:rPr lang="en-US" dirty="0"/>
              <a:t>Depression : 45% of patients have LBP </a:t>
            </a:r>
          </a:p>
          <a:p>
            <a:pPr lvl="1"/>
            <a:r>
              <a:rPr lang="en-US" sz="1800" dirty="0"/>
              <a:t>39% had depression prior to LBP- also 29% developed depression after low back pain)</a:t>
            </a:r>
          </a:p>
          <a:p>
            <a:r>
              <a:rPr lang="en-US" dirty="0"/>
              <a:t>Substance abuse: 19% of patients </a:t>
            </a:r>
          </a:p>
          <a:p>
            <a:r>
              <a:rPr lang="en-US" dirty="0"/>
              <a:t>Anxiety: 14% of patient have LBP </a:t>
            </a:r>
          </a:p>
          <a:p>
            <a:pPr marL="0" indent="0">
              <a:buNone/>
            </a:pPr>
            <a:endParaRPr lang="en-US" sz="800" dirty="0"/>
          </a:p>
          <a:p>
            <a:pPr marL="0" indent="0">
              <a:buNone/>
            </a:pPr>
            <a:r>
              <a:rPr lang="en-US" sz="800" dirty="0" err="1"/>
              <a:t>Polatin</a:t>
            </a:r>
            <a:r>
              <a:rPr lang="en-US" sz="800" dirty="0"/>
              <a:t> </a:t>
            </a:r>
            <a:r>
              <a:rPr lang="en-US" sz="800" dirty="0" err="1"/>
              <a:t>P.Pschiatric</a:t>
            </a:r>
            <a:r>
              <a:rPr lang="en-US" sz="800" dirty="0"/>
              <a:t> illness and chronic low-back pain. The mind and spine- which goes first? Spine.(1993);18:66-71. </a:t>
            </a:r>
          </a:p>
          <a:p>
            <a:pPr marL="0" indent="0">
              <a:buNone/>
            </a:pPr>
            <a:endParaRPr lang="en-US" dirty="0"/>
          </a:p>
          <a:p>
            <a:endParaRPr lang="en-US" dirty="0"/>
          </a:p>
        </p:txBody>
      </p:sp>
    </p:spTree>
    <p:extLst>
      <p:ext uri="{BB962C8B-B14F-4D97-AF65-F5344CB8AC3E}">
        <p14:creationId xmlns:p14="http://schemas.microsoft.com/office/powerpoint/2010/main" val="3950467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FB2F-71CB-E3DF-1C30-A1B7E6624B1A}"/>
              </a:ext>
            </a:extLst>
          </p:cNvPr>
          <p:cNvSpPr>
            <a:spLocks noGrp="1"/>
          </p:cNvSpPr>
          <p:nvPr>
            <p:ph type="title"/>
          </p:nvPr>
        </p:nvSpPr>
        <p:spPr/>
        <p:txBody>
          <a:bodyPr>
            <a:noAutofit/>
          </a:bodyPr>
          <a:lstStyle/>
          <a:p>
            <a:r>
              <a:rPr lang="en-US" sz="3200" dirty="0"/>
              <a:t>Are we Managing the Individual Cognitive aspects of Pain?</a:t>
            </a:r>
          </a:p>
        </p:txBody>
      </p:sp>
      <p:sp>
        <p:nvSpPr>
          <p:cNvPr id="3" name="Content Placeholder 2">
            <a:extLst>
              <a:ext uri="{FF2B5EF4-FFF2-40B4-BE49-F238E27FC236}">
                <a16:creationId xmlns:a16="http://schemas.microsoft.com/office/drawing/2014/main" id="{0BC7E4CE-5D08-9209-FB04-70890C9BD1A5}"/>
              </a:ext>
            </a:extLst>
          </p:cNvPr>
          <p:cNvSpPr>
            <a:spLocks noGrp="1"/>
          </p:cNvSpPr>
          <p:nvPr>
            <p:ph idx="1"/>
          </p:nvPr>
        </p:nvSpPr>
        <p:spPr/>
        <p:txBody>
          <a:bodyPr/>
          <a:lstStyle/>
          <a:p>
            <a:r>
              <a:rPr lang="en-US" dirty="0"/>
              <a:t>Depression vs Anxiety </a:t>
            </a:r>
          </a:p>
          <a:p>
            <a:r>
              <a:rPr lang="en-US" dirty="0"/>
              <a:t>Personality traits</a:t>
            </a:r>
          </a:p>
          <a:p>
            <a:pPr lvl="1"/>
            <a:r>
              <a:rPr lang="en-US" dirty="0"/>
              <a:t>Avoidant vs Paranoid </a:t>
            </a:r>
          </a:p>
          <a:p>
            <a:r>
              <a:rPr lang="en-US" dirty="0"/>
              <a:t>Pain Catastrophizing/</a:t>
            </a:r>
            <a:r>
              <a:rPr lang="en-US" dirty="0" err="1"/>
              <a:t>Kinesiophobia</a:t>
            </a:r>
            <a:r>
              <a:rPr lang="en-US" dirty="0"/>
              <a:t> </a:t>
            </a:r>
          </a:p>
          <a:p>
            <a:r>
              <a:rPr lang="en-US" dirty="0"/>
              <a:t>Pain Memories </a:t>
            </a:r>
          </a:p>
          <a:p>
            <a:endParaRPr lang="en-US" dirty="0"/>
          </a:p>
          <a:p>
            <a:endParaRPr lang="en-US" dirty="0"/>
          </a:p>
        </p:txBody>
      </p:sp>
    </p:spTree>
    <p:extLst>
      <p:ext uri="{BB962C8B-B14F-4D97-AF65-F5344CB8AC3E}">
        <p14:creationId xmlns:p14="http://schemas.microsoft.com/office/powerpoint/2010/main" val="4244253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4CA3-983E-17EA-5160-7A8BD43CE3F5}"/>
              </a:ext>
            </a:extLst>
          </p:cNvPr>
          <p:cNvSpPr>
            <a:spLocks noGrp="1"/>
          </p:cNvSpPr>
          <p:nvPr>
            <p:ph type="title"/>
          </p:nvPr>
        </p:nvSpPr>
        <p:spPr/>
        <p:txBody>
          <a:bodyPr/>
          <a:lstStyle/>
          <a:p>
            <a:r>
              <a:rPr lang="en-US" dirty="0"/>
              <a:t>Mind does matter</a:t>
            </a:r>
          </a:p>
        </p:txBody>
      </p:sp>
      <p:sp>
        <p:nvSpPr>
          <p:cNvPr id="3" name="Content Placeholder 2">
            <a:extLst>
              <a:ext uri="{FF2B5EF4-FFF2-40B4-BE49-F238E27FC236}">
                <a16:creationId xmlns:a16="http://schemas.microsoft.com/office/drawing/2014/main" id="{C9D95F85-B22E-EB42-EC2C-E78B537E95B9}"/>
              </a:ext>
            </a:extLst>
          </p:cNvPr>
          <p:cNvSpPr>
            <a:spLocks noGrp="1"/>
          </p:cNvSpPr>
          <p:nvPr>
            <p:ph idx="1"/>
          </p:nvPr>
        </p:nvSpPr>
        <p:spPr/>
        <p:txBody>
          <a:bodyPr>
            <a:normAutofit fontScale="62500" lnSpcReduction="20000"/>
          </a:bodyPr>
          <a:lstStyle/>
          <a:p>
            <a:r>
              <a:rPr lang="en-US" u="sng" dirty="0"/>
              <a:t>What is the best way to educate? </a:t>
            </a:r>
          </a:p>
          <a:p>
            <a:r>
              <a:rPr lang="en-US" dirty="0"/>
              <a:t>It has been reported that </a:t>
            </a:r>
            <a:r>
              <a:rPr lang="en-US" dirty="0" err="1"/>
              <a:t>kinesiophobia</a:t>
            </a:r>
            <a:r>
              <a:rPr lang="en-US" dirty="0"/>
              <a:t> is present in 92% of patients with CLBP and therefore treatments to reduce </a:t>
            </a:r>
            <a:r>
              <a:rPr lang="en-US" dirty="0" err="1"/>
              <a:t>kinesiophobia</a:t>
            </a:r>
            <a:r>
              <a:rPr lang="en-US" dirty="0"/>
              <a:t> are needed</a:t>
            </a:r>
          </a:p>
          <a:p>
            <a:r>
              <a:rPr lang="en-US" dirty="0"/>
              <a:t>Patient education has long been explored in the management of pain, anxiety, and stress associated with low back pain</a:t>
            </a:r>
          </a:p>
          <a:p>
            <a:r>
              <a:rPr lang="en-US" dirty="0" err="1"/>
              <a:t>Kinesiophobia</a:t>
            </a:r>
            <a:r>
              <a:rPr lang="en-US" dirty="0"/>
              <a:t>, pain catastrophizing</a:t>
            </a:r>
          </a:p>
          <a:p>
            <a:pPr lvl="1"/>
            <a:r>
              <a:rPr lang="en-US" dirty="0"/>
              <a:t>Generally, people are more attentive to pain signals </a:t>
            </a:r>
          </a:p>
          <a:p>
            <a:pPr lvl="1"/>
            <a:r>
              <a:rPr lang="en-US" dirty="0"/>
              <a:t>May stem from cognitive errors or exaggerated perception of threat- </a:t>
            </a:r>
          </a:p>
          <a:p>
            <a:pPr lvl="1"/>
            <a:r>
              <a:rPr lang="en-US" dirty="0"/>
              <a:t>Treat with restructuring and changing attention from catastrophic thinking </a:t>
            </a:r>
          </a:p>
          <a:p>
            <a:pPr marL="457200" lvl="1" indent="0">
              <a:buNone/>
            </a:pPr>
            <a:r>
              <a:rPr lang="en-US" sz="1500" dirty="0"/>
              <a:t>Sullivan MJ, Thorn B, </a:t>
            </a:r>
            <a:r>
              <a:rPr lang="en-US" sz="1500" dirty="0" err="1"/>
              <a:t>Haythornthwaite</a:t>
            </a:r>
            <a:r>
              <a:rPr lang="en-US" sz="1500" dirty="0"/>
              <a:t> JA, et al. Theoretical perspectives on the relation between catastrophizing and pain. Clin J Pain. 2001;17(1):52-64. doi:10.1097/00002508-200103000-00008</a:t>
            </a:r>
          </a:p>
          <a:p>
            <a:pPr marL="0" indent="0">
              <a:buNone/>
            </a:pPr>
            <a:endParaRPr lang="en-US" sz="1500" dirty="0"/>
          </a:p>
          <a:p>
            <a:pPr marL="0" indent="0">
              <a:buNone/>
            </a:pPr>
            <a:endParaRPr lang="en-US" sz="1500" dirty="0"/>
          </a:p>
          <a:p>
            <a:pPr marL="0" indent="0">
              <a:buNone/>
            </a:pPr>
            <a:r>
              <a:rPr lang="en-US" sz="1500" dirty="0"/>
              <a:t>Louw, </a:t>
            </a:r>
            <a:r>
              <a:rPr lang="en-US" sz="1500" dirty="0" err="1"/>
              <a:t>Adriaan</a:t>
            </a:r>
            <a:r>
              <a:rPr lang="en-US" sz="1500" dirty="0"/>
              <a:t>, et al. "The effect of neuroscience education on pain, disability, anxiety, and stress in chronic musculoskeletal pain." Archives of physical medicine and rehabilitation 92.12 (2011): 2041-2056</a:t>
            </a:r>
            <a:endParaRPr lang="en-US" dirty="0"/>
          </a:p>
        </p:txBody>
      </p:sp>
      <p:sp>
        <p:nvSpPr>
          <p:cNvPr id="4" name="TextBox 3">
            <a:extLst>
              <a:ext uri="{FF2B5EF4-FFF2-40B4-BE49-F238E27FC236}">
                <a16:creationId xmlns:a16="http://schemas.microsoft.com/office/drawing/2014/main" id="{88E98D6C-123A-5F67-9404-7915DF09B7EC}"/>
              </a:ext>
            </a:extLst>
          </p:cNvPr>
          <p:cNvSpPr txBox="1"/>
          <p:nvPr/>
        </p:nvSpPr>
        <p:spPr>
          <a:xfrm>
            <a:off x="685800" y="4705350"/>
            <a:ext cx="5562600" cy="338554"/>
          </a:xfrm>
          <a:prstGeom prst="rect">
            <a:avLst/>
          </a:prstGeom>
          <a:noFill/>
        </p:spPr>
        <p:txBody>
          <a:bodyPr wrap="square" rtlCol="0">
            <a:spAutoFit/>
          </a:bodyPr>
          <a:lstStyle/>
          <a:p>
            <a:r>
              <a:rPr lang="en-US" sz="800" dirty="0"/>
              <a:t>Özyurt, F., </a:t>
            </a:r>
            <a:r>
              <a:rPr lang="en-US" sz="800" dirty="0" err="1"/>
              <a:t>Tayfur</a:t>
            </a:r>
            <a:r>
              <a:rPr lang="en-US" sz="800" dirty="0"/>
              <a:t>, A. &amp; </a:t>
            </a:r>
            <a:r>
              <a:rPr lang="en-US" sz="800" dirty="0" err="1"/>
              <a:t>Ülger</a:t>
            </a:r>
            <a:r>
              <a:rPr lang="en-US" sz="800" dirty="0"/>
              <a:t>, Ö. The effect of stabilization-based exercises on </a:t>
            </a:r>
            <a:r>
              <a:rPr lang="en-US" sz="800" dirty="0" err="1"/>
              <a:t>kinesiophobia</a:t>
            </a:r>
            <a:r>
              <a:rPr lang="en-US" sz="800" dirty="0"/>
              <a:t> in patients with non-specific chronic low back pain: a systematic review and meta-analysis. Sport Sci Health (2024). https://doi.org/10.1007/s11332-024-01254-0</a:t>
            </a:r>
          </a:p>
        </p:txBody>
      </p:sp>
    </p:spTree>
    <p:extLst>
      <p:ext uri="{BB962C8B-B14F-4D97-AF65-F5344CB8AC3E}">
        <p14:creationId xmlns:p14="http://schemas.microsoft.com/office/powerpoint/2010/main" val="3563520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DC5B-4DC6-B9BC-082D-0073AFE89684}"/>
              </a:ext>
            </a:extLst>
          </p:cNvPr>
          <p:cNvSpPr>
            <a:spLocks noGrp="1"/>
          </p:cNvSpPr>
          <p:nvPr>
            <p:ph type="title"/>
          </p:nvPr>
        </p:nvSpPr>
        <p:spPr/>
        <p:txBody>
          <a:bodyPr/>
          <a:lstStyle/>
          <a:p>
            <a:r>
              <a:rPr lang="en-US" dirty="0"/>
              <a:t>Is this enough?</a:t>
            </a:r>
          </a:p>
        </p:txBody>
      </p:sp>
      <p:pic>
        <p:nvPicPr>
          <p:cNvPr id="4" name="Content Placeholder 3">
            <a:extLst>
              <a:ext uri="{FF2B5EF4-FFF2-40B4-BE49-F238E27FC236}">
                <a16:creationId xmlns:a16="http://schemas.microsoft.com/office/drawing/2014/main" id="{CFA241DA-D78D-C491-A629-B4DBD63F1421}"/>
              </a:ext>
            </a:extLst>
          </p:cNvPr>
          <p:cNvPicPr>
            <a:picLocks noGrp="1" noChangeAspect="1"/>
          </p:cNvPicPr>
          <p:nvPr>
            <p:ph idx="1"/>
          </p:nvPr>
        </p:nvPicPr>
        <p:blipFill rotWithShape="1">
          <a:blip r:embed="rId3"/>
          <a:srcRect l="21562" t="11225" r="36530" b="3462"/>
          <a:stretch/>
        </p:blipFill>
        <p:spPr>
          <a:xfrm>
            <a:off x="5867400" y="1063625"/>
            <a:ext cx="3193496" cy="3929745"/>
          </a:xfrm>
        </p:spPr>
      </p:pic>
      <p:sp>
        <p:nvSpPr>
          <p:cNvPr id="3" name="TextBox 2">
            <a:extLst>
              <a:ext uri="{FF2B5EF4-FFF2-40B4-BE49-F238E27FC236}">
                <a16:creationId xmlns:a16="http://schemas.microsoft.com/office/drawing/2014/main" id="{81AF824F-BEAE-E6DB-5BCB-3ADAF93C9A36}"/>
              </a:ext>
            </a:extLst>
          </p:cNvPr>
          <p:cNvSpPr txBox="1"/>
          <p:nvPr/>
        </p:nvSpPr>
        <p:spPr>
          <a:xfrm>
            <a:off x="305844" y="1123950"/>
            <a:ext cx="5486400" cy="3662541"/>
          </a:xfrm>
          <a:prstGeom prst="rect">
            <a:avLst/>
          </a:prstGeom>
          <a:noFill/>
        </p:spPr>
        <p:txBody>
          <a:bodyPr wrap="square" rtlCol="0">
            <a:spAutoFit/>
          </a:bodyPr>
          <a:lstStyle/>
          <a:p>
            <a:r>
              <a:rPr lang="en-US" b="1" dirty="0"/>
              <a:t>WHO’s take in 2023 for self care education</a:t>
            </a:r>
            <a:r>
              <a:rPr lang="en-US" dirty="0"/>
              <a:t>:  </a:t>
            </a:r>
          </a:p>
          <a:p>
            <a:pPr marL="285750" indent="-285750">
              <a:buFont typeface="Arial" panose="020B0604020202020204" pitchFamily="34" charset="0"/>
              <a:buChar char="•"/>
            </a:pPr>
            <a:r>
              <a:rPr lang="en-US" dirty="0"/>
              <a:t>There are several ways to reduce symptoms</a:t>
            </a:r>
          </a:p>
          <a:p>
            <a:r>
              <a:rPr lang="en-US" dirty="0"/>
              <a:t>and help prevent further episodes of non-specific low back pain:</a:t>
            </a:r>
          </a:p>
          <a:p>
            <a:pPr marL="742950" lvl="1" indent="-285750">
              <a:buFont typeface="Arial" panose="020B0604020202020204" pitchFamily="34" charset="0"/>
              <a:buChar char="•"/>
            </a:pPr>
            <a:r>
              <a:rPr lang="en-US" dirty="0"/>
              <a:t>Being physically active</a:t>
            </a:r>
          </a:p>
          <a:p>
            <a:pPr marL="742950" lvl="1" indent="-285750">
              <a:buFont typeface="Arial" panose="020B0604020202020204" pitchFamily="34" charset="0"/>
              <a:buChar char="•"/>
            </a:pPr>
            <a:r>
              <a:rPr lang="en-US" dirty="0"/>
              <a:t>Optimizing mental well-being</a:t>
            </a:r>
          </a:p>
          <a:p>
            <a:pPr marL="742950" lvl="1" indent="-285750">
              <a:buFont typeface="Arial" panose="020B0604020202020204" pitchFamily="34" charset="0"/>
              <a:buChar char="•"/>
            </a:pPr>
            <a:r>
              <a:rPr lang="en-US" dirty="0"/>
              <a:t>Maintaining a healthy body weight</a:t>
            </a:r>
          </a:p>
          <a:p>
            <a:pPr marL="742950" lvl="1" indent="-285750">
              <a:buFont typeface="Arial" panose="020B0604020202020204" pitchFamily="34" charset="0"/>
              <a:buChar char="•"/>
            </a:pPr>
            <a:r>
              <a:rPr lang="en-US" dirty="0"/>
              <a:t>Not smoking tobacco</a:t>
            </a:r>
          </a:p>
          <a:p>
            <a:pPr marL="742950" lvl="1" indent="-285750">
              <a:buFont typeface="Arial" panose="020B0604020202020204" pitchFamily="34" charset="0"/>
              <a:buChar char="•"/>
            </a:pPr>
            <a:r>
              <a:rPr lang="en-US" dirty="0"/>
              <a:t>Getting good sleep</a:t>
            </a:r>
          </a:p>
          <a:p>
            <a:pPr marL="742950" lvl="1" indent="-285750">
              <a:buFont typeface="Arial" panose="020B0604020202020204" pitchFamily="34" charset="0"/>
              <a:buChar char="•"/>
            </a:pPr>
            <a:r>
              <a:rPr lang="en-US" dirty="0"/>
              <a:t>Being engaged in social and work activities</a:t>
            </a:r>
          </a:p>
          <a:p>
            <a:pPr marL="742950" lvl="1" indent="-285750">
              <a:buFont typeface="Arial" panose="020B0604020202020204" pitchFamily="34" charset="0"/>
              <a:buChar char="•"/>
            </a:pPr>
            <a:r>
              <a:rPr lang="en-US" dirty="0"/>
              <a:t>Making ergonomic adjustments in the workplace.</a:t>
            </a:r>
          </a:p>
          <a:p>
            <a:r>
              <a:rPr lang="en-US" sz="800" dirty="0"/>
              <a:t>Low back pain. World Health Organization. Accessed February 1, 2025. https://www.who.int/news-room/fact-sheets/detail/low-back-pain. </a:t>
            </a:r>
          </a:p>
        </p:txBody>
      </p:sp>
    </p:spTree>
    <p:extLst>
      <p:ext uri="{BB962C8B-B14F-4D97-AF65-F5344CB8AC3E}">
        <p14:creationId xmlns:p14="http://schemas.microsoft.com/office/powerpoint/2010/main" val="1384991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Designation Statement</a:t>
            </a:r>
          </a:p>
        </p:txBody>
      </p:sp>
      <p:sp>
        <p:nvSpPr>
          <p:cNvPr id="5123" name="Content Placeholder 2"/>
          <p:cNvSpPr>
            <a:spLocks noGrp="1"/>
          </p:cNvSpPr>
          <p:nvPr>
            <p:ph idx="1"/>
          </p:nvPr>
        </p:nvSpPr>
        <p:spPr/>
        <p:txBody>
          <a:bodyPr>
            <a:normAutofit fontScale="55000" lnSpcReduction="20000"/>
          </a:bodyPr>
          <a:lstStyle/>
          <a:p>
            <a:r>
              <a:rPr lang="en-US" altLang="en-US" dirty="0"/>
              <a:t>It is St. Luke’s University Health Network policy to ensure balance, independence, objectivity and scientific rigor in all of our sponsored educational programs.  Faculty and all others who have the ability to control the content of continuing medical education activities sponsored by the St. Luke’s Hospital &amp; Health Network are expected to disclose to the audience whether they do or do not have any real or apparent conflict(s) of interest or other relationships related to the content of their presentation(s).</a:t>
            </a:r>
          </a:p>
          <a:p>
            <a:endParaRPr lang="en-US" altLang="en-US" dirty="0"/>
          </a:p>
          <a:p>
            <a:r>
              <a:rPr lang="en-US" altLang="en-US" dirty="0"/>
              <a:t>The St. Luke’s University Health Network is accredited by the Pennsylvania Medical Society to provide continuing medical education for physicians.</a:t>
            </a:r>
          </a:p>
          <a:p>
            <a:endParaRPr lang="en-US" altLang="en-US" dirty="0"/>
          </a:p>
          <a:p>
            <a:r>
              <a:rPr lang="en-US" altLang="en-US" dirty="0"/>
              <a:t>The St. Luke’s University Health Network designates this live educational activity for a maximum of  1  AMA PRA Category 1 Credits™.  Physicians should only claim credits commensurate to the extent of their participation on the activity.</a:t>
            </a:r>
          </a:p>
          <a:p>
            <a:endParaRPr lang="en-US" altLang="en-US" dirty="0"/>
          </a:p>
        </p:txBody>
      </p:sp>
      <p:sp>
        <p:nvSpPr>
          <p:cNvPr id="5124" name="Slide Number Placeholder 5"/>
          <p:cNvSpPr>
            <a:spLocks noGrp="1"/>
          </p:cNvSpPr>
          <p:nvPr>
            <p:ph type="sldNum" sz="quarter" idx="10"/>
          </p:nvPr>
        </p:nvSpPr>
        <p:spPr/>
        <p:txBody>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eaLnBrk="0" fontAlgn="base" hangingPunct="0">
              <a:spcBef>
                <a:spcPct val="0"/>
              </a:spcBef>
              <a:spcAft>
                <a:spcPct val="0"/>
              </a:spcAft>
              <a:defRPr>
                <a:solidFill>
                  <a:schemeClr val="tx1"/>
                </a:solidFill>
                <a:latin typeface="Arial" pitchFamily="34" charset="0"/>
                <a:ea typeface="Geneva" charset="-128"/>
              </a:defRPr>
            </a:lvl6pPr>
            <a:lvl7pPr marL="2971800" indent="-228600" eaLnBrk="0" fontAlgn="base" hangingPunct="0">
              <a:spcBef>
                <a:spcPct val="0"/>
              </a:spcBef>
              <a:spcAft>
                <a:spcPct val="0"/>
              </a:spcAft>
              <a:defRPr>
                <a:solidFill>
                  <a:schemeClr val="tx1"/>
                </a:solidFill>
                <a:latin typeface="Arial" pitchFamily="34" charset="0"/>
                <a:ea typeface="Geneva" charset="-128"/>
              </a:defRPr>
            </a:lvl7pPr>
            <a:lvl8pPr marL="3429000" indent="-228600" eaLnBrk="0" fontAlgn="base" hangingPunct="0">
              <a:spcBef>
                <a:spcPct val="0"/>
              </a:spcBef>
              <a:spcAft>
                <a:spcPct val="0"/>
              </a:spcAft>
              <a:defRPr>
                <a:solidFill>
                  <a:schemeClr val="tx1"/>
                </a:solidFill>
                <a:latin typeface="Arial" pitchFamily="34" charset="0"/>
                <a:ea typeface="Geneva" charset="-128"/>
              </a:defRPr>
            </a:lvl8pPr>
            <a:lvl9pPr marL="3886200" indent="-228600" eaLnBrk="0" fontAlgn="base" hangingPunct="0">
              <a:spcBef>
                <a:spcPct val="0"/>
              </a:spcBef>
              <a:spcAft>
                <a:spcPct val="0"/>
              </a:spcAft>
              <a:defRPr>
                <a:solidFill>
                  <a:schemeClr val="tx1"/>
                </a:solidFill>
                <a:latin typeface="Arial" pitchFamily="34" charset="0"/>
                <a:ea typeface="Geneva" charset="-128"/>
              </a:defRPr>
            </a:lvl9pPr>
          </a:lstStyle>
          <a:p>
            <a:r>
              <a:rPr lang="en-US" altLang="en-US" dirty="0"/>
              <a:t>2</a:t>
            </a:r>
          </a:p>
        </p:txBody>
      </p:sp>
    </p:spTree>
    <p:extLst>
      <p:ext uri="{BB962C8B-B14F-4D97-AF65-F5344CB8AC3E}">
        <p14:creationId xmlns:p14="http://schemas.microsoft.com/office/powerpoint/2010/main" val="2822806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DA4DA-0FF5-490B-CDD8-E6C6F2070CB8}"/>
              </a:ext>
            </a:extLst>
          </p:cNvPr>
          <p:cNvSpPr>
            <a:spLocks noGrp="1"/>
          </p:cNvSpPr>
          <p:nvPr>
            <p:ph type="title"/>
          </p:nvPr>
        </p:nvSpPr>
        <p:spPr>
          <a:xfrm>
            <a:off x="457200" y="206375"/>
            <a:ext cx="8229600" cy="857250"/>
          </a:xfrm>
        </p:spPr>
        <p:txBody>
          <a:bodyPr anchor="ctr">
            <a:normAutofit/>
          </a:bodyPr>
          <a:lstStyle/>
          <a:p>
            <a:pPr>
              <a:lnSpc>
                <a:spcPct val="90000"/>
              </a:lnSpc>
            </a:pPr>
            <a:r>
              <a:rPr lang="en-US" sz="3100" dirty="0"/>
              <a:t>Healthcare Influencing Chronicity Risk </a:t>
            </a:r>
          </a:p>
        </p:txBody>
      </p:sp>
      <p:sp>
        <p:nvSpPr>
          <p:cNvPr id="3" name="Content Placeholder 2">
            <a:extLst>
              <a:ext uri="{FF2B5EF4-FFF2-40B4-BE49-F238E27FC236}">
                <a16:creationId xmlns:a16="http://schemas.microsoft.com/office/drawing/2014/main" id="{EE75928E-4A6F-18A4-4CBF-0FE7DC2052E7}"/>
              </a:ext>
            </a:extLst>
          </p:cNvPr>
          <p:cNvSpPr>
            <a:spLocks noGrp="1"/>
          </p:cNvSpPr>
          <p:nvPr>
            <p:ph sz="half" idx="1"/>
          </p:nvPr>
        </p:nvSpPr>
        <p:spPr>
          <a:xfrm>
            <a:off x="533400" y="1352550"/>
            <a:ext cx="5257800" cy="3394075"/>
          </a:xfrm>
        </p:spPr>
        <p:txBody>
          <a:bodyPr>
            <a:normAutofit fontScale="70000" lnSpcReduction="20000"/>
          </a:bodyPr>
          <a:lstStyle/>
          <a:p>
            <a:pPr marL="0" indent="0">
              <a:lnSpc>
                <a:spcPct val="90000"/>
              </a:lnSpc>
              <a:buNone/>
            </a:pPr>
            <a:r>
              <a:rPr lang="en-US" sz="2400" u="sng" dirty="0"/>
              <a:t>Current Generalized Education Feeds into Fear</a:t>
            </a:r>
          </a:p>
          <a:p>
            <a:pPr>
              <a:lnSpc>
                <a:spcPct val="90000"/>
              </a:lnSpc>
            </a:pPr>
            <a:endParaRPr lang="en-US" sz="2400" dirty="0"/>
          </a:p>
          <a:p>
            <a:pPr>
              <a:lnSpc>
                <a:spcPct val="90000"/>
              </a:lnSpc>
            </a:pPr>
            <a:r>
              <a:rPr lang="en-US" sz="2400" dirty="0"/>
              <a:t>Low Back Pain will improve spontaneously with walking or staying active- sometimes we require more</a:t>
            </a:r>
          </a:p>
          <a:p>
            <a:pPr>
              <a:lnSpc>
                <a:spcPct val="90000"/>
              </a:lnSpc>
            </a:pPr>
            <a:r>
              <a:rPr lang="en-US" sz="2400" dirty="0"/>
              <a:t>Low Back Pain is individualized- will not improve with general education/general rehab</a:t>
            </a:r>
          </a:p>
          <a:p>
            <a:pPr>
              <a:lnSpc>
                <a:spcPct val="90000"/>
              </a:lnSpc>
            </a:pPr>
            <a:r>
              <a:rPr lang="en-US" sz="2400" dirty="0"/>
              <a:t>Low Back Pain is challenging to diagnose- various pain phenotypes </a:t>
            </a:r>
            <a:r>
              <a:rPr lang="en-US" sz="2400" b="1" u="sng" dirty="0"/>
              <a:t>(90% is nonspecific LBP) </a:t>
            </a:r>
          </a:p>
          <a:p>
            <a:pPr>
              <a:lnSpc>
                <a:spcPct val="90000"/>
              </a:lnSpc>
            </a:pPr>
            <a:r>
              <a:rPr lang="en-US" sz="2400" dirty="0"/>
              <a:t>Imaging is overutilized and overfocused on-  Is it still being pushed hard? </a:t>
            </a:r>
          </a:p>
          <a:p>
            <a:pPr lvl="1">
              <a:lnSpc>
                <a:spcPct val="90000"/>
              </a:lnSpc>
            </a:pPr>
            <a:r>
              <a:rPr lang="en-US" sz="2000" dirty="0"/>
              <a:t> hard to say a specific structure is root of pain</a:t>
            </a:r>
          </a:p>
          <a:p>
            <a:pPr>
              <a:lnSpc>
                <a:spcPct val="90000"/>
              </a:lnSpc>
            </a:pPr>
            <a:r>
              <a:rPr lang="en-US" sz="2400" dirty="0"/>
              <a:t>Biomedical approach– telling how to treat and prescribing can fuel catastrophizing, fear, hopelessness- vs Biopsychosocial collaboration </a:t>
            </a:r>
          </a:p>
        </p:txBody>
      </p:sp>
      <p:pic>
        <p:nvPicPr>
          <p:cNvPr id="4" name="Picture 3">
            <a:extLst>
              <a:ext uri="{FF2B5EF4-FFF2-40B4-BE49-F238E27FC236}">
                <a16:creationId xmlns:a16="http://schemas.microsoft.com/office/drawing/2014/main" id="{99ABD8E6-D219-A9F2-F257-DA247A1E8310}"/>
              </a:ext>
            </a:extLst>
          </p:cNvPr>
          <p:cNvPicPr>
            <a:picLocks noChangeAspect="1"/>
          </p:cNvPicPr>
          <p:nvPr/>
        </p:nvPicPr>
        <p:blipFill>
          <a:blip r:embed="rId3"/>
          <a:stretch>
            <a:fillRect/>
          </a:stretch>
        </p:blipFill>
        <p:spPr>
          <a:xfrm>
            <a:off x="5715000" y="1657350"/>
            <a:ext cx="3258032" cy="2150300"/>
          </a:xfrm>
          <a:prstGeom prst="rect">
            <a:avLst/>
          </a:prstGeom>
          <a:noFill/>
        </p:spPr>
      </p:pic>
    </p:spTree>
    <p:extLst>
      <p:ext uri="{BB962C8B-B14F-4D97-AF65-F5344CB8AC3E}">
        <p14:creationId xmlns:p14="http://schemas.microsoft.com/office/powerpoint/2010/main" val="3320579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312A4-DAFA-F2BA-1CAC-7658BCF700EE}"/>
              </a:ext>
            </a:extLst>
          </p:cNvPr>
          <p:cNvSpPr>
            <a:spLocks noGrp="1"/>
          </p:cNvSpPr>
          <p:nvPr>
            <p:ph type="title"/>
          </p:nvPr>
        </p:nvSpPr>
        <p:spPr>
          <a:xfrm>
            <a:off x="457200" y="206375"/>
            <a:ext cx="8610600" cy="857250"/>
          </a:xfrm>
        </p:spPr>
        <p:txBody>
          <a:bodyPr>
            <a:noAutofit/>
          </a:bodyPr>
          <a:lstStyle/>
          <a:p>
            <a:r>
              <a:rPr lang="en-US" sz="3200" dirty="0"/>
              <a:t>Education without Self Efficacy Building=</a:t>
            </a:r>
            <a:br>
              <a:rPr lang="en-US" sz="3200" dirty="0"/>
            </a:br>
            <a:r>
              <a:rPr lang="en-US" sz="3200" dirty="0"/>
              <a:t>Increased Risk for Chronicity</a:t>
            </a:r>
          </a:p>
        </p:txBody>
      </p:sp>
      <p:sp>
        <p:nvSpPr>
          <p:cNvPr id="3" name="Content Placeholder 2">
            <a:extLst>
              <a:ext uri="{FF2B5EF4-FFF2-40B4-BE49-F238E27FC236}">
                <a16:creationId xmlns:a16="http://schemas.microsoft.com/office/drawing/2014/main" id="{923A484B-1289-F022-423F-A8E88DE78C70}"/>
              </a:ext>
            </a:extLst>
          </p:cNvPr>
          <p:cNvSpPr>
            <a:spLocks noGrp="1"/>
          </p:cNvSpPr>
          <p:nvPr>
            <p:ph idx="1"/>
          </p:nvPr>
        </p:nvSpPr>
        <p:spPr>
          <a:xfrm>
            <a:off x="457200" y="1276350"/>
            <a:ext cx="8229600" cy="3394075"/>
          </a:xfrm>
        </p:spPr>
        <p:txBody>
          <a:bodyPr>
            <a:normAutofit fontScale="92500" lnSpcReduction="20000"/>
          </a:bodyPr>
          <a:lstStyle/>
          <a:p>
            <a:r>
              <a:rPr lang="en-US" dirty="0"/>
              <a:t>General Education/Pain Education is not enough based on CPGs and current best practice  </a:t>
            </a:r>
          </a:p>
          <a:p>
            <a:r>
              <a:rPr lang="en-US" dirty="0"/>
              <a:t>We need to address the cognitive aspects of their pain with self efficacy building</a:t>
            </a:r>
          </a:p>
          <a:p>
            <a:pPr lvl="1"/>
            <a:r>
              <a:rPr lang="en-US" dirty="0"/>
              <a:t>Low sense of self-efficacy is associated with depression, anxiety, and helplessness. </a:t>
            </a:r>
          </a:p>
          <a:p>
            <a:r>
              <a:rPr lang="en-US" dirty="0"/>
              <a:t>Self efficacy is a greater predictor of disability than </a:t>
            </a:r>
            <a:r>
              <a:rPr lang="en-US" dirty="0" err="1"/>
              <a:t>kinesiophobia</a:t>
            </a:r>
            <a:r>
              <a:rPr lang="en-US" dirty="0"/>
              <a:t> </a:t>
            </a:r>
          </a:p>
        </p:txBody>
      </p:sp>
      <p:sp>
        <p:nvSpPr>
          <p:cNvPr id="4" name="TextBox 3">
            <a:extLst>
              <a:ext uri="{FF2B5EF4-FFF2-40B4-BE49-F238E27FC236}">
                <a16:creationId xmlns:a16="http://schemas.microsoft.com/office/drawing/2014/main" id="{F09629F8-5DCB-0CC2-FAB3-D45C0DF3D8B2}"/>
              </a:ext>
            </a:extLst>
          </p:cNvPr>
          <p:cNvSpPr txBox="1"/>
          <p:nvPr/>
        </p:nvSpPr>
        <p:spPr>
          <a:xfrm>
            <a:off x="1676400" y="4552950"/>
            <a:ext cx="5867400" cy="338554"/>
          </a:xfrm>
          <a:prstGeom prst="rect">
            <a:avLst/>
          </a:prstGeom>
          <a:noFill/>
        </p:spPr>
        <p:txBody>
          <a:bodyPr wrap="square" rtlCol="0">
            <a:spAutoFit/>
          </a:bodyPr>
          <a:lstStyle/>
          <a:p>
            <a:r>
              <a:rPr lang="en-US" sz="800" dirty="0" err="1"/>
              <a:t>Woby</a:t>
            </a:r>
            <a:r>
              <a:rPr lang="en-US" sz="800" dirty="0"/>
              <a:t>, Steve R., Martin Urmston, and Paul J. Watson. "Self-efficacy mediates the relation between pain-related fear and outcome in chronic low back pain patients." European Journal of Pain 11.7 (2007): 711-718.</a:t>
            </a:r>
          </a:p>
        </p:txBody>
      </p:sp>
    </p:spTree>
    <p:extLst>
      <p:ext uri="{BB962C8B-B14F-4D97-AF65-F5344CB8AC3E}">
        <p14:creationId xmlns:p14="http://schemas.microsoft.com/office/powerpoint/2010/main" val="1053193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1970-AD5A-341A-165A-DB1E109DB1D3}"/>
              </a:ext>
            </a:extLst>
          </p:cNvPr>
          <p:cNvSpPr>
            <a:spLocks noGrp="1"/>
          </p:cNvSpPr>
          <p:nvPr>
            <p:ph type="title"/>
          </p:nvPr>
        </p:nvSpPr>
        <p:spPr/>
        <p:txBody>
          <a:bodyPr>
            <a:normAutofit/>
          </a:bodyPr>
          <a:lstStyle/>
          <a:p>
            <a:r>
              <a:rPr lang="en-US" sz="4000" dirty="0"/>
              <a:t>Self Efficacy and Chronic Pain Risk</a:t>
            </a:r>
          </a:p>
        </p:txBody>
      </p:sp>
      <p:sp>
        <p:nvSpPr>
          <p:cNvPr id="3" name="Content Placeholder 2">
            <a:extLst>
              <a:ext uri="{FF2B5EF4-FFF2-40B4-BE49-F238E27FC236}">
                <a16:creationId xmlns:a16="http://schemas.microsoft.com/office/drawing/2014/main" id="{CA2E352E-834F-B375-AA41-7C414B4285A3}"/>
              </a:ext>
            </a:extLst>
          </p:cNvPr>
          <p:cNvSpPr>
            <a:spLocks noGrp="1"/>
          </p:cNvSpPr>
          <p:nvPr>
            <p:ph idx="1"/>
          </p:nvPr>
        </p:nvSpPr>
        <p:spPr/>
        <p:txBody>
          <a:bodyPr>
            <a:normAutofit fontScale="92500" lnSpcReduction="20000"/>
          </a:bodyPr>
          <a:lstStyle/>
          <a:p>
            <a:r>
              <a:rPr lang="en-US" b="1" dirty="0"/>
              <a:t>Pain-related fear </a:t>
            </a:r>
            <a:r>
              <a:rPr lang="en-US" dirty="0"/>
              <a:t>and </a:t>
            </a:r>
            <a:r>
              <a:rPr lang="en-US" b="1" dirty="0"/>
              <a:t>self-efficacy both </a:t>
            </a:r>
            <a:r>
              <a:rPr lang="en-US" dirty="0"/>
              <a:t>appear to </a:t>
            </a:r>
            <a:r>
              <a:rPr lang="en-US" b="1" dirty="0"/>
              <a:t>contribute</a:t>
            </a:r>
            <a:r>
              <a:rPr lang="en-US" dirty="0"/>
              <a:t> to the </a:t>
            </a:r>
            <a:r>
              <a:rPr lang="en-US" b="1" dirty="0"/>
              <a:t>levels of pain and disability</a:t>
            </a:r>
            <a:endParaRPr lang="en-US" dirty="0"/>
          </a:p>
          <a:p>
            <a:r>
              <a:rPr lang="en-US" dirty="0"/>
              <a:t>Self-efficacy beliefs appear to be a </a:t>
            </a:r>
            <a:r>
              <a:rPr lang="en-US" b="1" dirty="0"/>
              <a:t>stronger predictor of disability than pain-related fear </a:t>
            </a:r>
          </a:p>
          <a:p>
            <a:r>
              <a:rPr lang="en-US" b="1" dirty="0"/>
              <a:t>Less prefrontal activation </a:t>
            </a:r>
            <a:r>
              <a:rPr lang="en-US" dirty="0"/>
              <a:t>in the </a:t>
            </a:r>
            <a:r>
              <a:rPr lang="en-US" b="1" dirty="0"/>
              <a:t>low self-efficacy group than in the moderate self-efficacy group. </a:t>
            </a:r>
            <a:r>
              <a:rPr lang="en-US" i="1" dirty="0"/>
              <a:t>These findings provide evidence to support the fundamental nature of self-efficacy.</a:t>
            </a:r>
          </a:p>
        </p:txBody>
      </p:sp>
      <p:sp>
        <p:nvSpPr>
          <p:cNvPr id="4" name="TextBox 3">
            <a:extLst>
              <a:ext uri="{FF2B5EF4-FFF2-40B4-BE49-F238E27FC236}">
                <a16:creationId xmlns:a16="http://schemas.microsoft.com/office/drawing/2014/main" id="{391EFB4D-7297-99AF-53D9-926BAFF0F2A0}"/>
              </a:ext>
            </a:extLst>
          </p:cNvPr>
          <p:cNvSpPr txBox="1"/>
          <p:nvPr/>
        </p:nvSpPr>
        <p:spPr>
          <a:xfrm>
            <a:off x="4267200" y="4548026"/>
            <a:ext cx="2971800" cy="584775"/>
          </a:xfrm>
          <a:prstGeom prst="rect">
            <a:avLst/>
          </a:prstGeom>
          <a:noFill/>
        </p:spPr>
        <p:txBody>
          <a:bodyPr wrap="square" rtlCol="0">
            <a:spAutoFit/>
          </a:bodyPr>
          <a:lstStyle/>
          <a:p>
            <a:r>
              <a:rPr lang="en-US" sz="800" dirty="0"/>
              <a:t>Woby, Steve R., Martin Urmston, and Paul J. Watson. "Self-efficacy mediates the relation between pain-related fear and outcome in chronic low back pain patients." European Journal of Pain 11.7 (2007): 711-718.</a:t>
            </a:r>
          </a:p>
        </p:txBody>
      </p:sp>
      <p:sp>
        <p:nvSpPr>
          <p:cNvPr id="6" name="TextBox 5">
            <a:extLst>
              <a:ext uri="{FF2B5EF4-FFF2-40B4-BE49-F238E27FC236}">
                <a16:creationId xmlns:a16="http://schemas.microsoft.com/office/drawing/2014/main" id="{B9989F5F-2CAC-51FA-D867-D58146EF1EB8}"/>
              </a:ext>
            </a:extLst>
          </p:cNvPr>
          <p:cNvSpPr txBox="1"/>
          <p:nvPr/>
        </p:nvSpPr>
        <p:spPr>
          <a:xfrm>
            <a:off x="-28184" y="4404836"/>
            <a:ext cx="4572000" cy="338554"/>
          </a:xfrm>
          <a:prstGeom prst="rect">
            <a:avLst/>
          </a:prstGeom>
          <a:noFill/>
        </p:spPr>
        <p:txBody>
          <a:bodyPr wrap="square">
            <a:spAutoFit/>
          </a:bodyPr>
          <a:lstStyle/>
          <a:p>
            <a:r>
              <a:rPr lang="en-US" sz="800" dirty="0"/>
              <a:t> </a:t>
            </a:r>
            <a:r>
              <a:rPr lang="en-US" sz="800" dirty="0" err="1"/>
              <a:t>Hirao</a:t>
            </a:r>
            <a:r>
              <a:rPr lang="en-US" sz="800" dirty="0"/>
              <a:t> K. Comparison of hemodynamic responses in the prefrontal cortex according to differences in self-efficacy. Biol Res </a:t>
            </a:r>
            <a:r>
              <a:rPr lang="en-US" sz="800" dirty="0" err="1"/>
              <a:t>Nurs</a:t>
            </a:r>
            <a:r>
              <a:rPr lang="en-US" sz="800" dirty="0"/>
              <a:t>. (2017) 19:450–5. </a:t>
            </a:r>
            <a:r>
              <a:rPr lang="en-US" sz="800" dirty="0" err="1"/>
              <a:t>doi</a:t>
            </a:r>
            <a:r>
              <a:rPr lang="en-US" sz="800" dirty="0"/>
              <a:t>: 10.1177/1099800417706141</a:t>
            </a:r>
          </a:p>
        </p:txBody>
      </p:sp>
    </p:spTree>
    <p:extLst>
      <p:ext uri="{BB962C8B-B14F-4D97-AF65-F5344CB8AC3E}">
        <p14:creationId xmlns:p14="http://schemas.microsoft.com/office/powerpoint/2010/main" val="3020453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4528-3EE3-D281-A540-4C7BF731612F}"/>
              </a:ext>
            </a:extLst>
          </p:cNvPr>
          <p:cNvSpPr>
            <a:spLocks noGrp="1"/>
          </p:cNvSpPr>
          <p:nvPr>
            <p:ph type="title"/>
          </p:nvPr>
        </p:nvSpPr>
        <p:spPr/>
        <p:txBody>
          <a:bodyPr>
            <a:normAutofit/>
          </a:bodyPr>
          <a:lstStyle/>
          <a:p>
            <a:r>
              <a:rPr lang="en-US" sz="4000" dirty="0"/>
              <a:t>Clarity is Kind</a:t>
            </a:r>
          </a:p>
        </p:txBody>
      </p:sp>
      <p:sp>
        <p:nvSpPr>
          <p:cNvPr id="3" name="Content Placeholder 2">
            <a:extLst>
              <a:ext uri="{FF2B5EF4-FFF2-40B4-BE49-F238E27FC236}">
                <a16:creationId xmlns:a16="http://schemas.microsoft.com/office/drawing/2014/main" id="{F3963460-4CAA-9059-38D2-E5D370C34E53}"/>
              </a:ext>
            </a:extLst>
          </p:cNvPr>
          <p:cNvSpPr>
            <a:spLocks noGrp="1"/>
          </p:cNvSpPr>
          <p:nvPr>
            <p:ph idx="1"/>
          </p:nvPr>
        </p:nvSpPr>
        <p:spPr/>
        <p:txBody>
          <a:bodyPr>
            <a:normAutofit fontScale="85000" lnSpcReduction="20000"/>
          </a:bodyPr>
          <a:lstStyle/>
          <a:p>
            <a:r>
              <a:rPr lang="en-US" dirty="0"/>
              <a:t>Patients/Physicians/PTs need diagnostic and prognostic clarity</a:t>
            </a:r>
          </a:p>
          <a:p>
            <a:pPr lvl="1"/>
            <a:r>
              <a:rPr lang="en-US" dirty="0"/>
              <a:t>LANCET discourages misinformation for physicians and patients  </a:t>
            </a:r>
          </a:p>
          <a:p>
            <a:r>
              <a:rPr lang="en-US" dirty="0"/>
              <a:t>Patients, have a strong desire to know more about why they continue to hurt </a:t>
            </a:r>
          </a:p>
          <a:p>
            <a:pPr lvl="1"/>
            <a:r>
              <a:rPr lang="en-US" b="1" u="sng" dirty="0"/>
              <a:t>In order to do this: </a:t>
            </a:r>
          </a:p>
          <a:p>
            <a:pPr lvl="2"/>
            <a:r>
              <a:rPr lang="en-US" b="1" u="sng" dirty="0"/>
              <a:t>We need to know why they hurt, clearly</a:t>
            </a:r>
          </a:p>
          <a:p>
            <a:pPr marL="0" indent="0">
              <a:buNone/>
            </a:pPr>
            <a:r>
              <a:rPr lang="en-US" sz="1300" dirty="0"/>
              <a:t>Louw, A., </a:t>
            </a:r>
            <a:r>
              <a:rPr lang="en-US" sz="1300" dirty="0" err="1"/>
              <a:t>Puentedura</a:t>
            </a:r>
            <a:r>
              <a:rPr lang="en-US" sz="1300" dirty="0"/>
              <a:t>, E. “Louie” J., &amp; </a:t>
            </a:r>
            <a:r>
              <a:rPr lang="en-US" sz="1300" dirty="0" err="1"/>
              <a:t>Zimney</a:t>
            </a:r>
            <a:r>
              <a:rPr lang="en-US" sz="1300" dirty="0"/>
              <a:t>, K. (2016). Teaching patients about pain: It works, but what should we call it? Physiotherapy Theory and Practice, 32(5), 328–331. https://doi.org/10.1080/09593985.2016.1194669</a:t>
            </a:r>
          </a:p>
        </p:txBody>
      </p:sp>
    </p:spTree>
    <p:extLst>
      <p:ext uri="{BB962C8B-B14F-4D97-AF65-F5344CB8AC3E}">
        <p14:creationId xmlns:p14="http://schemas.microsoft.com/office/powerpoint/2010/main" val="2882033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B320-9931-B357-6072-DD0CCE45C45E}"/>
              </a:ext>
            </a:extLst>
          </p:cNvPr>
          <p:cNvSpPr>
            <a:spLocks noGrp="1"/>
          </p:cNvSpPr>
          <p:nvPr>
            <p:ph type="title"/>
          </p:nvPr>
        </p:nvSpPr>
        <p:spPr>
          <a:xfrm>
            <a:off x="457200" y="206375"/>
            <a:ext cx="8229600" cy="857250"/>
          </a:xfrm>
        </p:spPr>
        <p:txBody>
          <a:bodyPr anchor="ctr">
            <a:normAutofit fontScale="90000"/>
          </a:bodyPr>
          <a:lstStyle/>
          <a:p>
            <a:r>
              <a:rPr lang="en-US" sz="3600" dirty="0"/>
              <a:t>Proposal: Clarity in Identifying Pain Phenotypes</a:t>
            </a:r>
          </a:p>
        </p:txBody>
      </p:sp>
      <p:sp>
        <p:nvSpPr>
          <p:cNvPr id="12" name="Text Placeholder 2">
            <a:extLst>
              <a:ext uri="{FF2B5EF4-FFF2-40B4-BE49-F238E27FC236}">
                <a16:creationId xmlns:a16="http://schemas.microsoft.com/office/drawing/2014/main" id="{327A54C3-954B-5B84-C145-902120A8C93C}"/>
              </a:ext>
            </a:extLst>
          </p:cNvPr>
          <p:cNvSpPr>
            <a:spLocks noGrp="1"/>
          </p:cNvSpPr>
          <p:nvPr>
            <p:ph type="body" idx="1"/>
          </p:nvPr>
        </p:nvSpPr>
        <p:spPr>
          <a:xfrm>
            <a:off x="457200" y="1150938"/>
            <a:ext cx="4040188" cy="481012"/>
          </a:xfrm>
        </p:spPr>
        <p:txBody>
          <a:bodyPr/>
          <a:lstStyle/>
          <a:p>
            <a:r>
              <a:rPr lang="en-US" dirty="0"/>
              <a:t>Symptom Phenotype</a:t>
            </a:r>
          </a:p>
        </p:txBody>
      </p:sp>
      <p:sp>
        <p:nvSpPr>
          <p:cNvPr id="3" name="Content Placeholder 2">
            <a:extLst>
              <a:ext uri="{FF2B5EF4-FFF2-40B4-BE49-F238E27FC236}">
                <a16:creationId xmlns:a16="http://schemas.microsoft.com/office/drawing/2014/main" id="{0ACEC9E2-28DD-D5ED-AC05-858CCB748792}"/>
              </a:ext>
            </a:extLst>
          </p:cNvPr>
          <p:cNvSpPr>
            <a:spLocks noGrp="1"/>
          </p:cNvSpPr>
          <p:nvPr>
            <p:ph sz="half" idx="2"/>
          </p:nvPr>
        </p:nvSpPr>
        <p:spPr>
          <a:xfrm>
            <a:off x="457200" y="1631950"/>
            <a:ext cx="4040188" cy="2962275"/>
          </a:xfrm>
        </p:spPr>
        <p:txBody>
          <a:bodyPr>
            <a:normAutofit/>
          </a:bodyPr>
          <a:lstStyle/>
          <a:p>
            <a:r>
              <a:rPr lang="en-US" dirty="0"/>
              <a:t>Nociceptive</a:t>
            </a:r>
          </a:p>
          <a:p>
            <a:r>
              <a:rPr lang="en-US" dirty="0"/>
              <a:t>Neurogenic</a:t>
            </a:r>
          </a:p>
          <a:p>
            <a:r>
              <a:rPr lang="en-US" dirty="0" err="1"/>
              <a:t>Nociplastic</a:t>
            </a:r>
            <a:endParaRPr lang="en-US" dirty="0"/>
          </a:p>
        </p:txBody>
      </p:sp>
      <p:sp>
        <p:nvSpPr>
          <p:cNvPr id="4" name="TextBox 3">
            <a:extLst>
              <a:ext uri="{FF2B5EF4-FFF2-40B4-BE49-F238E27FC236}">
                <a16:creationId xmlns:a16="http://schemas.microsoft.com/office/drawing/2014/main" id="{07675BDC-A18C-59F5-4551-9F691668F709}"/>
              </a:ext>
            </a:extLst>
          </p:cNvPr>
          <p:cNvSpPr txBox="1"/>
          <p:nvPr/>
        </p:nvSpPr>
        <p:spPr>
          <a:xfrm>
            <a:off x="4645025" y="1150938"/>
            <a:ext cx="4041775" cy="481012"/>
          </a:xfrm>
          <a:prstGeom prst="rect">
            <a:avLst/>
          </a:prstGeom>
        </p:spPr>
        <p:txBody>
          <a:bodyPr vert="horz" lIns="91440" tIns="45720" rIns="91440" bIns="45720" rtlCol="0" anchor="b">
            <a:normAutofit/>
          </a:bodyPr>
          <a:lstStyle/>
          <a:p>
            <a:pPr>
              <a:lnSpc>
                <a:spcPct val="90000"/>
              </a:lnSpc>
              <a:spcBef>
                <a:spcPct val="20000"/>
              </a:spcBef>
            </a:pPr>
            <a:r>
              <a:rPr lang="en-US" sz="1900" b="1" kern="1200"/>
              <a:t>Where we can fall short in healthcare</a:t>
            </a:r>
          </a:p>
        </p:txBody>
      </p:sp>
      <p:sp>
        <p:nvSpPr>
          <p:cNvPr id="6" name="TextBox 5">
            <a:extLst>
              <a:ext uri="{FF2B5EF4-FFF2-40B4-BE49-F238E27FC236}">
                <a16:creationId xmlns:a16="http://schemas.microsoft.com/office/drawing/2014/main" id="{32278CC3-7319-2D48-EDE4-6E76A9A9ECD7}"/>
              </a:ext>
            </a:extLst>
          </p:cNvPr>
          <p:cNvSpPr txBox="1"/>
          <p:nvPr/>
        </p:nvSpPr>
        <p:spPr>
          <a:xfrm>
            <a:off x="2819400" y="4448859"/>
            <a:ext cx="2590800" cy="646331"/>
          </a:xfrm>
          <a:prstGeom prst="rect">
            <a:avLst/>
          </a:prstGeom>
          <a:noFill/>
        </p:spPr>
        <p:txBody>
          <a:bodyPr wrap="square" rtlCol="0">
            <a:spAutoFit/>
          </a:bodyPr>
          <a:lstStyle/>
          <a:p>
            <a:r>
              <a:rPr lang="en-US" dirty="0"/>
              <a:t>Expert PT Model of Thinking (Kareha 2023) </a:t>
            </a:r>
          </a:p>
        </p:txBody>
      </p:sp>
      <p:pic>
        <p:nvPicPr>
          <p:cNvPr id="8" name="Picture 7">
            <a:extLst>
              <a:ext uri="{FF2B5EF4-FFF2-40B4-BE49-F238E27FC236}">
                <a16:creationId xmlns:a16="http://schemas.microsoft.com/office/drawing/2014/main" id="{CE30B4C9-394F-9261-9A3D-58068D0DFB91}"/>
              </a:ext>
            </a:extLst>
          </p:cNvPr>
          <p:cNvPicPr>
            <a:picLocks noChangeAspect="1"/>
          </p:cNvPicPr>
          <p:nvPr/>
        </p:nvPicPr>
        <p:blipFill rotWithShape="1">
          <a:blip r:embed="rId3"/>
          <a:srcRect l="33210" t="48387" r="38148" b="27240"/>
          <a:stretch/>
        </p:blipFill>
        <p:spPr>
          <a:xfrm>
            <a:off x="4396580" y="1809750"/>
            <a:ext cx="4419602" cy="2590800"/>
          </a:xfrm>
          <a:prstGeom prst="rect">
            <a:avLst/>
          </a:prstGeom>
        </p:spPr>
      </p:pic>
      <p:pic>
        <p:nvPicPr>
          <p:cNvPr id="5" name="Picture 4">
            <a:extLst>
              <a:ext uri="{FF2B5EF4-FFF2-40B4-BE49-F238E27FC236}">
                <a16:creationId xmlns:a16="http://schemas.microsoft.com/office/drawing/2014/main" id="{CEE78DA0-910B-D14F-B3CE-258E4A59CA20}"/>
              </a:ext>
            </a:extLst>
          </p:cNvPr>
          <p:cNvPicPr>
            <a:picLocks noChangeAspect="1"/>
          </p:cNvPicPr>
          <p:nvPr/>
        </p:nvPicPr>
        <p:blipFill>
          <a:blip r:embed="rId4"/>
          <a:stretch>
            <a:fillRect/>
          </a:stretch>
        </p:blipFill>
        <p:spPr>
          <a:xfrm>
            <a:off x="471233" y="3113087"/>
            <a:ext cx="2292295" cy="1524132"/>
          </a:xfrm>
          <a:prstGeom prst="rect">
            <a:avLst/>
          </a:prstGeom>
        </p:spPr>
      </p:pic>
    </p:spTree>
    <p:extLst>
      <p:ext uri="{BB962C8B-B14F-4D97-AF65-F5344CB8AC3E}">
        <p14:creationId xmlns:p14="http://schemas.microsoft.com/office/powerpoint/2010/main" val="1772418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855F6-70CD-E597-2493-F843338158F4}"/>
              </a:ext>
            </a:extLst>
          </p:cNvPr>
          <p:cNvSpPr>
            <a:spLocks noGrp="1"/>
          </p:cNvSpPr>
          <p:nvPr>
            <p:ph type="title"/>
          </p:nvPr>
        </p:nvSpPr>
        <p:spPr/>
        <p:txBody>
          <a:bodyPr>
            <a:noAutofit/>
          </a:bodyPr>
          <a:lstStyle/>
          <a:p>
            <a:r>
              <a:rPr lang="en-US" sz="3600" dirty="0"/>
              <a:t>Diagnosis Clarity: Chronic Pain (</a:t>
            </a:r>
            <a:r>
              <a:rPr lang="en-US" sz="3600" dirty="0" err="1"/>
              <a:t>Nociplastic</a:t>
            </a:r>
            <a:r>
              <a:rPr lang="en-US" sz="3600" dirty="0"/>
              <a:t>)</a:t>
            </a:r>
          </a:p>
        </p:txBody>
      </p:sp>
      <p:sp>
        <p:nvSpPr>
          <p:cNvPr id="3" name="Content Placeholder 2">
            <a:extLst>
              <a:ext uri="{FF2B5EF4-FFF2-40B4-BE49-F238E27FC236}">
                <a16:creationId xmlns:a16="http://schemas.microsoft.com/office/drawing/2014/main" id="{56AD6641-5B48-1C8E-A16A-2FA9BCFCDA52}"/>
              </a:ext>
            </a:extLst>
          </p:cNvPr>
          <p:cNvSpPr>
            <a:spLocks noGrp="1"/>
          </p:cNvSpPr>
          <p:nvPr>
            <p:ph idx="1"/>
          </p:nvPr>
        </p:nvSpPr>
        <p:spPr>
          <a:xfrm>
            <a:off x="457200" y="1657350"/>
            <a:ext cx="8229600" cy="3394075"/>
          </a:xfrm>
        </p:spPr>
        <p:txBody>
          <a:bodyPr>
            <a:normAutofit lnSpcReduction="10000"/>
          </a:bodyPr>
          <a:lstStyle/>
          <a:p>
            <a:r>
              <a:rPr lang="en-US" dirty="0"/>
              <a:t>Strong association with maladaptive factors (negative emotions, poor self efficacy, maladaptive beliefs, </a:t>
            </a:r>
            <a:r>
              <a:rPr lang="en-US" dirty="0" err="1"/>
              <a:t>etc</a:t>
            </a:r>
            <a:r>
              <a:rPr lang="en-US" dirty="0"/>
              <a:t>)</a:t>
            </a:r>
          </a:p>
          <a:p>
            <a:r>
              <a:rPr lang="en-US" dirty="0"/>
              <a:t>Pain disproportionate to nature and extend of injury mechanism</a:t>
            </a:r>
          </a:p>
          <a:p>
            <a:r>
              <a:rPr lang="en-US" dirty="0"/>
              <a:t>Diffuse, non-anatomic areas of pain or tenderness on palpation</a:t>
            </a:r>
          </a:p>
          <a:p>
            <a:endParaRPr lang="en-US" dirty="0"/>
          </a:p>
        </p:txBody>
      </p:sp>
      <p:sp>
        <p:nvSpPr>
          <p:cNvPr id="5" name="TextBox 4">
            <a:extLst>
              <a:ext uri="{FF2B5EF4-FFF2-40B4-BE49-F238E27FC236}">
                <a16:creationId xmlns:a16="http://schemas.microsoft.com/office/drawing/2014/main" id="{7ED26DC3-88F7-BCA2-F502-CD8A64346B50}"/>
              </a:ext>
            </a:extLst>
          </p:cNvPr>
          <p:cNvSpPr txBox="1"/>
          <p:nvPr/>
        </p:nvSpPr>
        <p:spPr>
          <a:xfrm>
            <a:off x="2667000" y="1006545"/>
            <a:ext cx="4267200" cy="707886"/>
          </a:xfrm>
          <a:prstGeom prst="rect">
            <a:avLst/>
          </a:prstGeom>
          <a:noFill/>
        </p:spPr>
        <p:txBody>
          <a:bodyPr wrap="square" rtlCol="0">
            <a:spAutoFit/>
          </a:bodyPr>
          <a:lstStyle/>
          <a:p>
            <a:r>
              <a:rPr lang="en-US" sz="4000" i="1" dirty="0"/>
              <a:t>486x Likelihood </a:t>
            </a:r>
          </a:p>
        </p:txBody>
      </p:sp>
      <p:sp>
        <p:nvSpPr>
          <p:cNvPr id="4" name="TextBox 3">
            <a:extLst>
              <a:ext uri="{FF2B5EF4-FFF2-40B4-BE49-F238E27FC236}">
                <a16:creationId xmlns:a16="http://schemas.microsoft.com/office/drawing/2014/main" id="{6AC7B9F9-B996-5101-AC3B-4B5841B13BCF}"/>
              </a:ext>
            </a:extLst>
          </p:cNvPr>
          <p:cNvSpPr txBox="1"/>
          <p:nvPr/>
        </p:nvSpPr>
        <p:spPr>
          <a:xfrm>
            <a:off x="6248400" y="1038225"/>
            <a:ext cx="2819400" cy="707886"/>
          </a:xfrm>
          <a:prstGeom prst="rect">
            <a:avLst/>
          </a:prstGeom>
          <a:noFill/>
        </p:spPr>
        <p:txBody>
          <a:bodyPr wrap="square" rtlCol="0">
            <a:spAutoFit/>
          </a:bodyPr>
          <a:lstStyle/>
          <a:p>
            <a:r>
              <a:rPr lang="en-US" sz="800" dirty="0"/>
              <a:t>Smart KM, Blake C, Staines A, Thacker M, Doody C. Mechanisms-based classifications of musculoskeletal pain: part 1 of 3: symptoms and signs of central </a:t>
            </a:r>
            <a:r>
              <a:rPr lang="en-US" sz="800" dirty="0" err="1"/>
              <a:t>sensitisation</a:t>
            </a:r>
            <a:r>
              <a:rPr lang="en-US" sz="800" dirty="0"/>
              <a:t> in patients with low back (± leg) pain. Man </a:t>
            </a:r>
            <a:r>
              <a:rPr lang="en-US" sz="800" dirty="0" err="1"/>
              <a:t>Ther</a:t>
            </a:r>
            <a:r>
              <a:rPr lang="en-US" sz="800" dirty="0"/>
              <a:t>. 2012;17(4):336-344.doi:10.1016/j.math.2012.03.013</a:t>
            </a:r>
          </a:p>
        </p:txBody>
      </p:sp>
    </p:spTree>
    <p:extLst>
      <p:ext uri="{BB962C8B-B14F-4D97-AF65-F5344CB8AC3E}">
        <p14:creationId xmlns:p14="http://schemas.microsoft.com/office/powerpoint/2010/main" val="3293928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5E59-4570-1942-E620-5AC14A84EFE5}"/>
              </a:ext>
            </a:extLst>
          </p:cNvPr>
          <p:cNvSpPr>
            <a:spLocks noGrp="1"/>
          </p:cNvSpPr>
          <p:nvPr>
            <p:ph type="title"/>
          </p:nvPr>
        </p:nvSpPr>
        <p:spPr/>
        <p:txBody>
          <a:bodyPr/>
          <a:lstStyle/>
          <a:p>
            <a:r>
              <a:rPr lang="en-US" dirty="0"/>
              <a:t>OSPRO Yellow Flag Questionnaire</a:t>
            </a:r>
          </a:p>
        </p:txBody>
      </p:sp>
      <p:sp>
        <p:nvSpPr>
          <p:cNvPr id="3" name="Content Placeholder 2">
            <a:extLst>
              <a:ext uri="{FF2B5EF4-FFF2-40B4-BE49-F238E27FC236}">
                <a16:creationId xmlns:a16="http://schemas.microsoft.com/office/drawing/2014/main" id="{15B9A139-C2F0-548F-0164-1BF6E82C0E93}"/>
              </a:ext>
            </a:extLst>
          </p:cNvPr>
          <p:cNvSpPr>
            <a:spLocks noGrp="1"/>
          </p:cNvSpPr>
          <p:nvPr>
            <p:ph idx="1"/>
          </p:nvPr>
        </p:nvSpPr>
        <p:spPr/>
        <p:txBody>
          <a:bodyPr>
            <a:normAutofit fontScale="85000" lnSpcReduction="20000"/>
          </a:bodyPr>
          <a:lstStyle/>
          <a:p>
            <a:r>
              <a:rPr lang="en-US" dirty="0"/>
              <a:t>The OSPRO-YF informs treatment decision-making and facilitates treatment monitoring for patients determined to be at high risk for poor outcomes</a:t>
            </a:r>
          </a:p>
          <a:p>
            <a:r>
              <a:rPr lang="en-US" dirty="0"/>
              <a:t>Allows for quick assessment for psychosocial flags </a:t>
            </a:r>
          </a:p>
          <a:p>
            <a:r>
              <a:rPr lang="en-US" dirty="0"/>
              <a:t>Has outcome measures for: FABQ-W; FABQ-PA; TSK-11; PCS; STAI; STAXI; PHQ-9; PASS-20; PSEQ; SER; CPAQ</a:t>
            </a:r>
          </a:p>
          <a:p>
            <a:r>
              <a:rPr lang="en-US" dirty="0"/>
              <a:t>3 forms: 17-items, 10-items, and 7-items with a minimum 85%, 81%, and 75% accuracy, respectively, for identifying yellow flags.</a:t>
            </a:r>
          </a:p>
          <a:p>
            <a:endParaRPr lang="en-US" dirty="0"/>
          </a:p>
        </p:txBody>
      </p:sp>
      <p:sp>
        <p:nvSpPr>
          <p:cNvPr id="4" name="TextBox 3">
            <a:extLst>
              <a:ext uri="{FF2B5EF4-FFF2-40B4-BE49-F238E27FC236}">
                <a16:creationId xmlns:a16="http://schemas.microsoft.com/office/drawing/2014/main" id="{71E68542-086E-FB7B-3F24-E1D9C8413773}"/>
              </a:ext>
            </a:extLst>
          </p:cNvPr>
          <p:cNvSpPr txBox="1"/>
          <p:nvPr/>
        </p:nvSpPr>
        <p:spPr>
          <a:xfrm>
            <a:off x="3352800" y="4476750"/>
            <a:ext cx="4191000" cy="584775"/>
          </a:xfrm>
          <a:prstGeom prst="rect">
            <a:avLst/>
          </a:prstGeom>
          <a:noFill/>
        </p:spPr>
        <p:txBody>
          <a:bodyPr wrap="square" rtlCol="0">
            <a:spAutoFit/>
          </a:bodyPr>
          <a:lstStyle/>
          <a:p>
            <a:r>
              <a:rPr lang="en-US" sz="800" dirty="0"/>
              <a:t>Lentz, T. A., </a:t>
            </a:r>
            <a:r>
              <a:rPr lang="en-US" sz="800" dirty="0" err="1"/>
              <a:t>Beneciuk</a:t>
            </a:r>
            <a:r>
              <a:rPr lang="en-US" sz="800" dirty="0"/>
              <a:t>, J. M., Bialosky, J. E., </a:t>
            </a:r>
            <a:r>
              <a:rPr lang="en-US" sz="800" dirty="0" err="1"/>
              <a:t>Zeppieri</a:t>
            </a:r>
            <a:r>
              <a:rPr lang="en-US" sz="800" dirty="0"/>
              <a:t> Jr, G., Dai, Y., Wu, S. S., &amp; George, S. Z. (2016). Development of a yellow flag assessment tool for </a:t>
            </a:r>
            <a:r>
              <a:rPr lang="en-US" sz="800" dirty="0" err="1"/>
              <a:t>orthopaedic</a:t>
            </a:r>
            <a:r>
              <a:rPr lang="en-US" sz="800" dirty="0"/>
              <a:t> physical therapists: results from the optimal screening for prediction of referral and outcome (OSPRO) cohort. journal of </a:t>
            </a:r>
            <a:r>
              <a:rPr lang="en-US" sz="800" dirty="0" err="1"/>
              <a:t>orthopaedic</a:t>
            </a:r>
            <a:r>
              <a:rPr lang="en-US" sz="800" dirty="0"/>
              <a:t> &amp; sports physical therapy, 46(5), 327-343.</a:t>
            </a:r>
          </a:p>
        </p:txBody>
      </p:sp>
    </p:spTree>
    <p:extLst>
      <p:ext uri="{BB962C8B-B14F-4D97-AF65-F5344CB8AC3E}">
        <p14:creationId xmlns:p14="http://schemas.microsoft.com/office/powerpoint/2010/main" val="3419186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FD1B-05F3-2F6C-29C9-4F47AE9F30F3}"/>
              </a:ext>
            </a:extLst>
          </p:cNvPr>
          <p:cNvSpPr>
            <a:spLocks noGrp="1"/>
          </p:cNvSpPr>
          <p:nvPr>
            <p:ph type="title"/>
          </p:nvPr>
        </p:nvSpPr>
        <p:spPr/>
        <p:txBody>
          <a:bodyPr/>
          <a:lstStyle/>
          <a:p>
            <a:r>
              <a:rPr lang="en-US" dirty="0"/>
              <a:t>Clarity in Decision Making</a:t>
            </a:r>
          </a:p>
        </p:txBody>
      </p:sp>
      <p:pic>
        <p:nvPicPr>
          <p:cNvPr id="7" name="Content Placeholder 6" descr="A person receiving acupuncture from a hand&#10;&#10;Description automatically generated">
            <a:extLst>
              <a:ext uri="{FF2B5EF4-FFF2-40B4-BE49-F238E27FC236}">
                <a16:creationId xmlns:a16="http://schemas.microsoft.com/office/drawing/2014/main" id="{73EC8DFF-DABC-2664-6FCF-63011685535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140364" y="2608481"/>
            <a:ext cx="1775036" cy="1331277"/>
          </a:xfrm>
        </p:spPr>
      </p:pic>
      <p:pic>
        <p:nvPicPr>
          <p:cNvPr id="5" name="Picture 4">
            <a:extLst>
              <a:ext uri="{FF2B5EF4-FFF2-40B4-BE49-F238E27FC236}">
                <a16:creationId xmlns:a16="http://schemas.microsoft.com/office/drawing/2014/main" id="{6FE499C2-10C2-B3BE-E8A4-D3FE5235DEB2}"/>
              </a:ext>
            </a:extLst>
          </p:cNvPr>
          <p:cNvPicPr>
            <a:picLocks noChangeAspect="1"/>
          </p:cNvPicPr>
          <p:nvPr/>
        </p:nvPicPr>
        <p:blipFill>
          <a:blip r:embed="rId4"/>
          <a:stretch>
            <a:fillRect/>
          </a:stretch>
        </p:blipFill>
        <p:spPr>
          <a:xfrm>
            <a:off x="31315" y="1352550"/>
            <a:ext cx="7086600" cy="3729038"/>
          </a:xfrm>
          <a:prstGeom prst="rect">
            <a:avLst/>
          </a:prstGeom>
        </p:spPr>
      </p:pic>
      <p:sp>
        <p:nvSpPr>
          <p:cNvPr id="4" name="TextBox 3">
            <a:extLst>
              <a:ext uri="{FF2B5EF4-FFF2-40B4-BE49-F238E27FC236}">
                <a16:creationId xmlns:a16="http://schemas.microsoft.com/office/drawing/2014/main" id="{929D62CF-D823-DE41-F709-663DCF015CDE}"/>
              </a:ext>
            </a:extLst>
          </p:cNvPr>
          <p:cNvSpPr txBox="1"/>
          <p:nvPr/>
        </p:nvSpPr>
        <p:spPr>
          <a:xfrm>
            <a:off x="7088688" y="1962150"/>
            <a:ext cx="1981200" cy="646331"/>
          </a:xfrm>
          <a:prstGeom prst="rect">
            <a:avLst/>
          </a:prstGeom>
          <a:noFill/>
        </p:spPr>
        <p:txBody>
          <a:bodyPr wrap="square" rtlCol="0">
            <a:spAutoFit/>
          </a:bodyPr>
          <a:lstStyle/>
          <a:p>
            <a:pPr algn="ctr"/>
            <a:r>
              <a:rPr lang="en-US" dirty="0"/>
              <a:t>Temporal Summation</a:t>
            </a:r>
          </a:p>
        </p:txBody>
      </p:sp>
    </p:spTree>
    <p:extLst>
      <p:ext uri="{BB962C8B-B14F-4D97-AF65-F5344CB8AC3E}">
        <p14:creationId xmlns:p14="http://schemas.microsoft.com/office/powerpoint/2010/main" val="3295888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B853-238B-10B2-103B-6A7FA3AAE30C}"/>
              </a:ext>
            </a:extLst>
          </p:cNvPr>
          <p:cNvSpPr>
            <a:spLocks noGrp="1"/>
          </p:cNvSpPr>
          <p:nvPr>
            <p:ph type="title"/>
          </p:nvPr>
        </p:nvSpPr>
        <p:spPr/>
        <p:txBody>
          <a:bodyPr/>
          <a:lstStyle/>
          <a:p>
            <a:r>
              <a:rPr lang="en-US" dirty="0"/>
              <a:t>Is it Clear How to Improve Coping?</a:t>
            </a:r>
          </a:p>
        </p:txBody>
      </p:sp>
      <p:pic>
        <p:nvPicPr>
          <p:cNvPr id="5" name="Content Placeholder 4" descr="A diagram of a medical procedure&#10;&#10;Description automatically generated">
            <a:extLst>
              <a:ext uri="{FF2B5EF4-FFF2-40B4-BE49-F238E27FC236}">
                <a16:creationId xmlns:a16="http://schemas.microsoft.com/office/drawing/2014/main" id="{F8ACCBBF-C300-DBA8-27D6-EF52C54BDB6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95600" y="951714"/>
            <a:ext cx="3456934" cy="4191786"/>
          </a:xfrm>
        </p:spPr>
      </p:pic>
      <p:sp>
        <p:nvSpPr>
          <p:cNvPr id="3" name="Oval 2">
            <a:extLst>
              <a:ext uri="{FF2B5EF4-FFF2-40B4-BE49-F238E27FC236}">
                <a16:creationId xmlns:a16="http://schemas.microsoft.com/office/drawing/2014/main" id="{60D3BB88-D0E1-C0ED-F1C4-3A2C3FE6CA1B}"/>
              </a:ext>
            </a:extLst>
          </p:cNvPr>
          <p:cNvSpPr/>
          <p:nvPr/>
        </p:nvSpPr>
        <p:spPr>
          <a:xfrm>
            <a:off x="4800600" y="1504950"/>
            <a:ext cx="1143000" cy="5334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E33D04F-99C6-CFC8-8CB0-7D4354A0B016}"/>
              </a:ext>
            </a:extLst>
          </p:cNvPr>
          <p:cNvSpPr/>
          <p:nvPr/>
        </p:nvSpPr>
        <p:spPr>
          <a:xfrm>
            <a:off x="2971800" y="2952750"/>
            <a:ext cx="1143000" cy="1066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866CCE-7793-1F54-4CF3-D259752AE2C6}"/>
              </a:ext>
            </a:extLst>
          </p:cNvPr>
          <p:cNvSpPr txBox="1"/>
          <p:nvPr/>
        </p:nvSpPr>
        <p:spPr>
          <a:xfrm>
            <a:off x="648471" y="1833086"/>
            <a:ext cx="1981200" cy="2031325"/>
          </a:xfrm>
          <a:prstGeom prst="rect">
            <a:avLst/>
          </a:prstGeom>
          <a:noFill/>
        </p:spPr>
        <p:txBody>
          <a:bodyPr wrap="square" rtlCol="0">
            <a:spAutoFit/>
          </a:bodyPr>
          <a:lstStyle/>
          <a:p>
            <a:r>
              <a:rPr lang="en-US" dirty="0"/>
              <a:t>Chronic Pain Treatment Flowchart: </a:t>
            </a:r>
          </a:p>
          <a:p>
            <a:r>
              <a:rPr lang="en-US" dirty="0"/>
              <a:t> by O’Sullivan &amp; Schmitz’s Physical Rehabilitation, 8 </a:t>
            </a:r>
            <a:r>
              <a:rPr lang="en-US" dirty="0" err="1"/>
              <a:t>th</a:t>
            </a:r>
            <a:r>
              <a:rPr lang="en-US" dirty="0"/>
              <a:t> Edition</a:t>
            </a:r>
          </a:p>
        </p:txBody>
      </p:sp>
    </p:spTree>
    <p:extLst>
      <p:ext uri="{BB962C8B-B14F-4D97-AF65-F5344CB8AC3E}">
        <p14:creationId xmlns:p14="http://schemas.microsoft.com/office/powerpoint/2010/main" val="3988162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832F-EE84-D211-B2AB-5BE199041FE6}"/>
              </a:ext>
            </a:extLst>
          </p:cNvPr>
          <p:cNvSpPr>
            <a:spLocks noGrp="1"/>
          </p:cNvSpPr>
          <p:nvPr>
            <p:ph type="title"/>
          </p:nvPr>
        </p:nvSpPr>
        <p:spPr>
          <a:xfrm>
            <a:off x="457200" y="206375"/>
            <a:ext cx="8229600" cy="857250"/>
          </a:xfrm>
        </p:spPr>
        <p:txBody>
          <a:bodyPr anchor="ctr">
            <a:normAutofit/>
          </a:bodyPr>
          <a:lstStyle/>
          <a:p>
            <a:r>
              <a:rPr lang="en-US" sz="3200" dirty="0"/>
              <a:t>Proposal: Educate to Promote Pain Self Efficacy  </a:t>
            </a:r>
          </a:p>
        </p:txBody>
      </p:sp>
      <p:sp>
        <p:nvSpPr>
          <p:cNvPr id="9" name="Text Placeholder 3">
            <a:extLst>
              <a:ext uri="{FF2B5EF4-FFF2-40B4-BE49-F238E27FC236}">
                <a16:creationId xmlns:a16="http://schemas.microsoft.com/office/drawing/2014/main" id="{FF3980A0-6B3A-F1C3-1A81-6EE1B2DE5CB7}"/>
              </a:ext>
            </a:extLst>
          </p:cNvPr>
          <p:cNvSpPr>
            <a:spLocks noGrp="1"/>
          </p:cNvSpPr>
          <p:nvPr>
            <p:ph sz="half" idx="1"/>
          </p:nvPr>
        </p:nvSpPr>
        <p:spPr>
          <a:xfrm>
            <a:off x="457200" y="1200150"/>
            <a:ext cx="4038600" cy="3394075"/>
          </a:xfrm>
        </p:spPr>
        <p:txBody>
          <a:bodyPr>
            <a:normAutofit/>
          </a:bodyPr>
          <a:lstStyle/>
          <a:p>
            <a:pPr marL="0" indent="0">
              <a:buNone/>
            </a:pPr>
            <a:r>
              <a:rPr lang="en-US" dirty="0"/>
              <a:t>Improving PSE can foster self belief and make changes to combat negative thinking/ </a:t>
            </a:r>
            <a:r>
              <a:rPr lang="en-US" dirty="0" err="1"/>
              <a:t>catastrophization</a:t>
            </a:r>
            <a:r>
              <a:rPr lang="en-US" dirty="0"/>
              <a:t>!</a:t>
            </a:r>
          </a:p>
          <a:p>
            <a:pPr marL="0" indent="0">
              <a:buNone/>
            </a:pPr>
            <a:endParaRPr lang="en-US" dirty="0"/>
          </a:p>
          <a:p>
            <a:pPr marL="0" indent="0">
              <a:buNone/>
            </a:pPr>
            <a:r>
              <a:rPr lang="en-US" dirty="0"/>
              <a:t> </a:t>
            </a:r>
          </a:p>
        </p:txBody>
      </p:sp>
      <p:graphicFrame>
        <p:nvGraphicFramePr>
          <p:cNvPr id="5" name="Content Placeholder 2">
            <a:extLst>
              <a:ext uri="{FF2B5EF4-FFF2-40B4-BE49-F238E27FC236}">
                <a16:creationId xmlns:a16="http://schemas.microsoft.com/office/drawing/2014/main" id="{14A01FF1-F777-A399-CD72-F09EE5967581}"/>
              </a:ext>
            </a:extLst>
          </p:cNvPr>
          <p:cNvGraphicFramePr>
            <a:graphicFrameLocks noGrp="1"/>
          </p:cNvGraphicFramePr>
          <p:nvPr>
            <p:ph sz="half" idx="2"/>
          </p:nvPr>
        </p:nvGraphicFramePr>
        <p:xfrm>
          <a:off x="4648200" y="1200150"/>
          <a:ext cx="4038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Adhesive Bandage with solid fill">
            <a:extLst>
              <a:ext uri="{FF2B5EF4-FFF2-40B4-BE49-F238E27FC236}">
                <a16:creationId xmlns:a16="http://schemas.microsoft.com/office/drawing/2014/main" id="{29B9B6A9-25D4-4CB0-B883-1F8467E12F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4000" y="3543300"/>
            <a:ext cx="1600200" cy="1600200"/>
          </a:xfrm>
          <a:prstGeom prst="rect">
            <a:avLst/>
          </a:prstGeom>
        </p:spPr>
      </p:pic>
      <p:pic>
        <p:nvPicPr>
          <p:cNvPr id="3" name="Picture 2">
            <a:extLst>
              <a:ext uri="{FF2B5EF4-FFF2-40B4-BE49-F238E27FC236}">
                <a16:creationId xmlns:a16="http://schemas.microsoft.com/office/drawing/2014/main" id="{8D048510-CF05-15DE-BC3B-D0CBBDFAC670}"/>
              </a:ext>
            </a:extLst>
          </p:cNvPr>
          <p:cNvPicPr>
            <a:picLocks noChangeAspect="1"/>
          </p:cNvPicPr>
          <p:nvPr/>
        </p:nvPicPr>
        <p:blipFill rotWithShape="1">
          <a:blip r:embed="rId10"/>
          <a:srcRect l="5912" t="51817" r="67635" b="28199"/>
          <a:stretch/>
        </p:blipFill>
        <p:spPr>
          <a:xfrm>
            <a:off x="3124200" y="3541713"/>
            <a:ext cx="1447800" cy="1327150"/>
          </a:xfrm>
          <a:prstGeom prst="rect">
            <a:avLst/>
          </a:prstGeom>
        </p:spPr>
      </p:pic>
      <p:pic>
        <p:nvPicPr>
          <p:cNvPr id="6" name="Picture 5">
            <a:extLst>
              <a:ext uri="{FF2B5EF4-FFF2-40B4-BE49-F238E27FC236}">
                <a16:creationId xmlns:a16="http://schemas.microsoft.com/office/drawing/2014/main" id="{9E58988B-4259-0AD0-22F3-1E08AC4E5063}"/>
              </a:ext>
            </a:extLst>
          </p:cNvPr>
          <p:cNvPicPr>
            <a:picLocks noChangeAspect="1"/>
          </p:cNvPicPr>
          <p:nvPr/>
        </p:nvPicPr>
        <p:blipFill rotWithShape="1">
          <a:blip r:embed="rId10"/>
          <a:srcRect l="56613" t="15483" r="16935" b="79067"/>
          <a:stretch/>
        </p:blipFill>
        <p:spPr>
          <a:xfrm>
            <a:off x="0" y="3406775"/>
            <a:ext cx="2209800" cy="552450"/>
          </a:xfrm>
          <a:prstGeom prst="rect">
            <a:avLst/>
          </a:prstGeom>
        </p:spPr>
      </p:pic>
    </p:spTree>
    <p:extLst>
      <p:ext uri="{BB962C8B-B14F-4D97-AF65-F5344CB8AC3E}">
        <p14:creationId xmlns:p14="http://schemas.microsoft.com/office/powerpoint/2010/main" val="404389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Disclosure Information</a:t>
            </a:r>
            <a:endParaRPr lang="en-US" dirty="0"/>
          </a:p>
        </p:txBody>
      </p:sp>
      <p:sp>
        <p:nvSpPr>
          <p:cNvPr id="3" name="Content Placeholder 2"/>
          <p:cNvSpPr>
            <a:spLocks noGrp="1"/>
          </p:cNvSpPr>
          <p:nvPr>
            <p:ph idx="1"/>
          </p:nvPr>
        </p:nvSpPr>
        <p:spPr/>
        <p:txBody>
          <a:bodyPr/>
          <a:lstStyle/>
          <a:p>
            <a:r>
              <a:rPr lang="en-US" dirty="0"/>
              <a:t>The Planners involved in this activity have no relevant financial relationships to disclose.</a:t>
            </a:r>
          </a:p>
          <a:p>
            <a:r>
              <a:rPr lang="en-US" dirty="0"/>
              <a:t>The Faculty/Presenters involved in this activity have no relevant financial relationships to disclose.</a:t>
            </a:r>
          </a:p>
        </p:txBody>
      </p:sp>
    </p:spTree>
    <p:extLst>
      <p:ext uri="{BB962C8B-B14F-4D97-AF65-F5344CB8AC3E}">
        <p14:creationId xmlns:p14="http://schemas.microsoft.com/office/powerpoint/2010/main" val="4152239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A0F32-9391-C3B9-54F5-5A34F1C4C852}"/>
              </a:ext>
            </a:extLst>
          </p:cNvPr>
          <p:cNvSpPr>
            <a:spLocks noGrp="1"/>
          </p:cNvSpPr>
          <p:nvPr>
            <p:ph type="title"/>
          </p:nvPr>
        </p:nvSpPr>
        <p:spPr>
          <a:xfrm>
            <a:off x="685800" y="285750"/>
            <a:ext cx="8229600" cy="857250"/>
          </a:xfrm>
        </p:spPr>
        <p:txBody>
          <a:bodyPr>
            <a:normAutofit/>
          </a:bodyPr>
          <a:lstStyle/>
          <a:p>
            <a:r>
              <a:rPr lang="en-US" dirty="0"/>
              <a:t>Bandura’s Self-Efficacy Theory</a:t>
            </a:r>
          </a:p>
        </p:txBody>
      </p:sp>
      <p:sp>
        <p:nvSpPr>
          <p:cNvPr id="3" name="Content Placeholder 2">
            <a:extLst>
              <a:ext uri="{FF2B5EF4-FFF2-40B4-BE49-F238E27FC236}">
                <a16:creationId xmlns:a16="http://schemas.microsoft.com/office/drawing/2014/main" id="{58D4AC05-5506-78EA-6F53-03F78C4C065E}"/>
              </a:ext>
            </a:extLst>
          </p:cNvPr>
          <p:cNvSpPr>
            <a:spLocks noGrp="1"/>
          </p:cNvSpPr>
          <p:nvPr>
            <p:ph idx="1"/>
          </p:nvPr>
        </p:nvSpPr>
        <p:spPr>
          <a:xfrm>
            <a:off x="481208" y="1352550"/>
            <a:ext cx="8229600" cy="3394075"/>
          </a:xfrm>
        </p:spPr>
        <p:txBody>
          <a:bodyPr>
            <a:normAutofit lnSpcReduction="10000"/>
          </a:bodyPr>
          <a:lstStyle/>
          <a:p>
            <a:r>
              <a:rPr lang="en-US" dirty="0"/>
              <a:t>Psychologist Albert Bandura has defined self-efficacy as:</a:t>
            </a:r>
          </a:p>
          <a:p>
            <a:pPr lvl="1"/>
            <a:r>
              <a:rPr lang="en-US" dirty="0"/>
              <a:t> people’s belief in their ability to control their functioning and events that affect their lives.</a:t>
            </a:r>
          </a:p>
          <a:p>
            <a:r>
              <a:rPr lang="en-US" dirty="0"/>
              <a:t>One’s sense of self-efficacy can provide the foundation for motivation, well-being, and personal accomplishment.</a:t>
            </a:r>
          </a:p>
          <a:p>
            <a:pPr marL="0" indent="0">
              <a:buNone/>
            </a:pPr>
            <a:endParaRPr lang="en-US" dirty="0"/>
          </a:p>
        </p:txBody>
      </p:sp>
    </p:spTree>
    <p:extLst>
      <p:ext uri="{BB962C8B-B14F-4D97-AF65-F5344CB8AC3E}">
        <p14:creationId xmlns:p14="http://schemas.microsoft.com/office/powerpoint/2010/main" val="2529008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08D2-841D-BA56-2287-3C8786C30CB4}"/>
              </a:ext>
            </a:extLst>
          </p:cNvPr>
          <p:cNvSpPr>
            <a:spLocks noGrp="1"/>
          </p:cNvSpPr>
          <p:nvPr>
            <p:ph type="title"/>
          </p:nvPr>
        </p:nvSpPr>
        <p:spPr/>
        <p:txBody>
          <a:bodyPr/>
          <a:lstStyle/>
          <a:p>
            <a:r>
              <a:rPr lang="en-US" dirty="0"/>
              <a:t>Keys to Improve Self Efficacy</a:t>
            </a:r>
          </a:p>
        </p:txBody>
      </p:sp>
      <p:sp>
        <p:nvSpPr>
          <p:cNvPr id="3" name="Content Placeholder 2">
            <a:extLst>
              <a:ext uri="{FF2B5EF4-FFF2-40B4-BE49-F238E27FC236}">
                <a16:creationId xmlns:a16="http://schemas.microsoft.com/office/drawing/2014/main" id="{B6772C70-4073-3E0A-69C8-AC0E72E5ECF0}"/>
              </a:ext>
            </a:extLst>
          </p:cNvPr>
          <p:cNvSpPr>
            <a:spLocks noGrp="1"/>
          </p:cNvSpPr>
          <p:nvPr>
            <p:ph idx="1"/>
          </p:nvPr>
        </p:nvSpPr>
        <p:spPr/>
        <p:txBody>
          <a:bodyPr>
            <a:normAutofit fontScale="92500" lnSpcReduction="20000"/>
          </a:bodyPr>
          <a:lstStyle/>
          <a:p>
            <a:r>
              <a:rPr lang="en-US" dirty="0"/>
              <a:t>Mastering an action </a:t>
            </a:r>
          </a:p>
          <a:p>
            <a:r>
              <a:rPr lang="en-US" dirty="0"/>
              <a:t>Vicariously experiencing another person’s success/mastery of the action – comparing to oneself</a:t>
            </a:r>
          </a:p>
          <a:p>
            <a:r>
              <a:rPr lang="en-US" dirty="0"/>
              <a:t>Receiving positive feedback while practicing the action </a:t>
            </a:r>
          </a:p>
          <a:p>
            <a:r>
              <a:rPr lang="en-US" dirty="0"/>
              <a:t>Managing ones emotional and physiological responses during task execution </a:t>
            </a:r>
          </a:p>
        </p:txBody>
      </p:sp>
      <p:sp>
        <p:nvSpPr>
          <p:cNvPr id="4" name="TextBox 3">
            <a:extLst>
              <a:ext uri="{FF2B5EF4-FFF2-40B4-BE49-F238E27FC236}">
                <a16:creationId xmlns:a16="http://schemas.microsoft.com/office/drawing/2014/main" id="{6B1BABDF-054B-7026-2079-F7936F31C660}"/>
              </a:ext>
            </a:extLst>
          </p:cNvPr>
          <p:cNvSpPr txBox="1"/>
          <p:nvPr/>
        </p:nvSpPr>
        <p:spPr>
          <a:xfrm>
            <a:off x="2438400" y="4594225"/>
            <a:ext cx="4191000" cy="369332"/>
          </a:xfrm>
          <a:prstGeom prst="rect">
            <a:avLst/>
          </a:prstGeom>
          <a:noFill/>
        </p:spPr>
        <p:txBody>
          <a:bodyPr wrap="square" rtlCol="0">
            <a:spAutoFit/>
          </a:bodyPr>
          <a:lstStyle/>
          <a:p>
            <a:r>
              <a:rPr lang="en-US" b="1" u="sng" dirty="0"/>
              <a:t>Sounds like Motor Learning</a:t>
            </a:r>
          </a:p>
        </p:txBody>
      </p:sp>
      <p:sp>
        <p:nvSpPr>
          <p:cNvPr id="5" name="TextBox 4">
            <a:extLst>
              <a:ext uri="{FF2B5EF4-FFF2-40B4-BE49-F238E27FC236}">
                <a16:creationId xmlns:a16="http://schemas.microsoft.com/office/drawing/2014/main" id="{30B90C44-1DDD-6C87-8CB0-9A98EA3DA5B5}"/>
              </a:ext>
            </a:extLst>
          </p:cNvPr>
          <p:cNvSpPr txBox="1"/>
          <p:nvPr/>
        </p:nvSpPr>
        <p:spPr>
          <a:xfrm>
            <a:off x="5257800" y="4341469"/>
            <a:ext cx="3162300" cy="830997"/>
          </a:xfrm>
          <a:prstGeom prst="rect">
            <a:avLst/>
          </a:prstGeom>
          <a:noFill/>
        </p:spPr>
        <p:txBody>
          <a:bodyPr wrap="square" rtlCol="0">
            <a:spAutoFit/>
          </a:bodyPr>
          <a:lstStyle/>
          <a:p>
            <a:r>
              <a:rPr lang="en-US" sz="800" dirty="0"/>
              <a:t>Exercise Increases Pain Self-efficacy in Adults With Nonspecific Chronic Low Back Pain: A Systematic Review and Meta-analysis</a:t>
            </a:r>
          </a:p>
          <a:p>
            <a:r>
              <a:rPr lang="en-US" sz="800" dirty="0"/>
              <a:t>Yannick L. </a:t>
            </a:r>
            <a:r>
              <a:rPr lang="en-US" sz="800" dirty="0" err="1"/>
              <a:t>Gilanyi</a:t>
            </a:r>
            <a:r>
              <a:rPr lang="en-US" sz="800" dirty="0"/>
              <a:t>, Michael A. </a:t>
            </a:r>
            <a:r>
              <a:rPr lang="en-US" sz="800" dirty="0" err="1"/>
              <a:t>Wewege</a:t>
            </a:r>
            <a:r>
              <a:rPr lang="en-US" sz="800" dirty="0"/>
              <a:t>, </a:t>
            </a:r>
            <a:r>
              <a:rPr lang="en-US" sz="800" dirty="0" err="1"/>
              <a:t>Brishna</a:t>
            </a:r>
            <a:r>
              <a:rPr lang="en-US" sz="800" dirty="0"/>
              <a:t> Shah, Aidan G. Cashin, Christopher M. Williams, Simon R. E. Davidson, James H. McAuley, and Matthew D. Jones</a:t>
            </a:r>
          </a:p>
          <a:p>
            <a:r>
              <a:rPr lang="en-US" sz="800" dirty="0"/>
              <a:t>Journal of </a:t>
            </a:r>
            <a:r>
              <a:rPr lang="en-US" sz="800" dirty="0" err="1"/>
              <a:t>Orthopaedic</a:t>
            </a:r>
            <a:r>
              <a:rPr lang="en-US" sz="800" dirty="0"/>
              <a:t> &amp; Sports Physical Therapy 2023 53:6, 335-342</a:t>
            </a:r>
          </a:p>
        </p:txBody>
      </p:sp>
    </p:spTree>
    <p:extLst>
      <p:ext uri="{BB962C8B-B14F-4D97-AF65-F5344CB8AC3E}">
        <p14:creationId xmlns:p14="http://schemas.microsoft.com/office/powerpoint/2010/main" val="1227809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B1BF-E02F-C0F8-D2EF-54CBC222365C}"/>
              </a:ext>
            </a:extLst>
          </p:cNvPr>
          <p:cNvSpPr>
            <a:spLocks noGrp="1"/>
          </p:cNvSpPr>
          <p:nvPr>
            <p:ph type="title"/>
          </p:nvPr>
        </p:nvSpPr>
        <p:spPr/>
        <p:txBody>
          <a:bodyPr>
            <a:normAutofit/>
          </a:bodyPr>
          <a:lstStyle/>
          <a:p>
            <a:r>
              <a:rPr lang="en-US" sz="4000" dirty="0"/>
              <a:t>Self Belief=Behavior Change </a:t>
            </a:r>
          </a:p>
        </p:txBody>
      </p:sp>
      <p:sp>
        <p:nvSpPr>
          <p:cNvPr id="3" name="Content Placeholder 2">
            <a:extLst>
              <a:ext uri="{FF2B5EF4-FFF2-40B4-BE49-F238E27FC236}">
                <a16:creationId xmlns:a16="http://schemas.microsoft.com/office/drawing/2014/main" id="{112B0EC5-0DBC-F62E-2C6C-9720D4FBB262}"/>
              </a:ext>
            </a:extLst>
          </p:cNvPr>
          <p:cNvSpPr>
            <a:spLocks noGrp="1"/>
          </p:cNvSpPr>
          <p:nvPr>
            <p:ph idx="1"/>
          </p:nvPr>
        </p:nvSpPr>
        <p:spPr/>
        <p:txBody>
          <a:bodyPr>
            <a:normAutofit fontScale="85000" lnSpcReduction="10000"/>
          </a:bodyPr>
          <a:lstStyle/>
          <a:p>
            <a:pPr marL="0" indent="0">
              <a:buNone/>
            </a:pPr>
            <a:r>
              <a:rPr lang="en-US" dirty="0"/>
              <a:t>WHY THIS WORKS:</a:t>
            </a:r>
          </a:p>
          <a:p>
            <a:r>
              <a:rPr lang="en-US" b="1" dirty="0"/>
              <a:t>Behavioral change is facilitated by a personal sense of control</a:t>
            </a:r>
            <a:r>
              <a:rPr lang="en-US" dirty="0"/>
              <a:t>.</a:t>
            </a:r>
          </a:p>
          <a:p>
            <a:r>
              <a:rPr lang="en-US" dirty="0"/>
              <a:t> If people believe that they can take action to solve a problem instrumentally, they become more inclined to do so and feel more committed to this decision. </a:t>
            </a:r>
          </a:p>
          <a:p>
            <a:r>
              <a:rPr lang="en-US" dirty="0"/>
              <a:t>It can also be regarded as an optimistic view of one's capacity to deal with stress.</a:t>
            </a:r>
          </a:p>
          <a:p>
            <a:endParaRPr lang="en-US" dirty="0"/>
          </a:p>
        </p:txBody>
      </p:sp>
      <p:sp>
        <p:nvSpPr>
          <p:cNvPr id="4" name="TextBox 3">
            <a:extLst>
              <a:ext uri="{FF2B5EF4-FFF2-40B4-BE49-F238E27FC236}">
                <a16:creationId xmlns:a16="http://schemas.microsoft.com/office/drawing/2014/main" id="{69BD2618-E584-0582-E45D-614F25BC0E14}"/>
              </a:ext>
            </a:extLst>
          </p:cNvPr>
          <p:cNvSpPr txBox="1"/>
          <p:nvPr/>
        </p:nvSpPr>
        <p:spPr>
          <a:xfrm>
            <a:off x="3581400" y="4464580"/>
            <a:ext cx="3962400" cy="707886"/>
          </a:xfrm>
          <a:prstGeom prst="rect">
            <a:avLst/>
          </a:prstGeom>
          <a:noFill/>
        </p:spPr>
        <p:txBody>
          <a:bodyPr wrap="square" rtlCol="0">
            <a:spAutoFit/>
          </a:bodyPr>
          <a:lstStyle/>
          <a:p>
            <a:r>
              <a:rPr lang="en-US" sz="800" dirty="0"/>
              <a:t>Self efficacy </a:t>
            </a:r>
            <a:br>
              <a:rPr lang="en-US" sz="800" dirty="0"/>
            </a:br>
            <a:r>
              <a:rPr lang="en-US" sz="800" dirty="0"/>
              <a:t>Conner, M., &amp; Norman, P. (1995). Predicting Health </a:t>
            </a:r>
            <a:r>
              <a:rPr lang="en-US" sz="800" dirty="0" err="1"/>
              <a:t>Behaviour</a:t>
            </a:r>
            <a:r>
              <a:rPr lang="en-US" sz="800" dirty="0"/>
              <a:t>: Research and Practice with Social Cognition Models. Buckingham: Open University Press.</a:t>
            </a:r>
            <a:br>
              <a:rPr lang="en-US" sz="800" dirty="0"/>
            </a:br>
            <a:br>
              <a:rPr lang="en-US" sz="800" dirty="0"/>
            </a:br>
            <a:endParaRPr lang="en-US" sz="800" dirty="0"/>
          </a:p>
        </p:txBody>
      </p:sp>
    </p:spTree>
    <p:extLst>
      <p:ext uri="{BB962C8B-B14F-4D97-AF65-F5344CB8AC3E}">
        <p14:creationId xmlns:p14="http://schemas.microsoft.com/office/powerpoint/2010/main" val="4182474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ECE5-DC19-39DC-D84C-6A0EAF9D2661}"/>
              </a:ext>
            </a:extLst>
          </p:cNvPr>
          <p:cNvSpPr>
            <a:spLocks noGrp="1"/>
          </p:cNvSpPr>
          <p:nvPr>
            <p:ph type="title"/>
          </p:nvPr>
        </p:nvSpPr>
        <p:spPr/>
        <p:txBody>
          <a:bodyPr/>
          <a:lstStyle/>
          <a:p>
            <a:r>
              <a:rPr lang="en-US" dirty="0"/>
              <a:t>Pain Self Efficacy </a:t>
            </a:r>
          </a:p>
        </p:txBody>
      </p:sp>
      <p:sp>
        <p:nvSpPr>
          <p:cNvPr id="3" name="Content Placeholder 2">
            <a:extLst>
              <a:ext uri="{FF2B5EF4-FFF2-40B4-BE49-F238E27FC236}">
                <a16:creationId xmlns:a16="http://schemas.microsoft.com/office/drawing/2014/main" id="{7CDC9F94-ACA8-E232-6605-5729C4CDB4F0}"/>
              </a:ext>
            </a:extLst>
          </p:cNvPr>
          <p:cNvSpPr>
            <a:spLocks noGrp="1"/>
          </p:cNvSpPr>
          <p:nvPr>
            <p:ph idx="1"/>
          </p:nvPr>
        </p:nvSpPr>
        <p:spPr/>
        <p:txBody>
          <a:bodyPr>
            <a:normAutofit fontScale="85000" lnSpcReduction="20000"/>
          </a:bodyPr>
          <a:lstStyle/>
          <a:p>
            <a:r>
              <a:rPr lang="en-US" dirty="0"/>
              <a:t>Definition: “Pain self-efficacy” is a belief in one’s ability to handle and accomplish a task despite discomfort</a:t>
            </a:r>
          </a:p>
          <a:p>
            <a:r>
              <a:rPr lang="en-US" dirty="0"/>
              <a:t>Pain Self Efficacy Questionnaire  MDC: 5.5/60 points </a:t>
            </a:r>
          </a:p>
          <a:p>
            <a:r>
              <a:rPr lang="en-US" dirty="0"/>
              <a:t>Address with: </a:t>
            </a:r>
          </a:p>
          <a:p>
            <a:pPr lvl="1"/>
            <a:r>
              <a:rPr lang="en-US" dirty="0"/>
              <a:t>Cognitive behavioral therapy, guided imagery, exercise, and multi-component therapies </a:t>
            </a:r>
          </a:p>
          <a:p>
            <a:pPr lvl="2"/>
            <a:r>
              <a:rPr lang="en-US" dirty="0"/>
              <a:t>May help people with chronic musculoskeletal pain improve their pain self-efficacy</a:t>
            </a:r>
          </a:p>
          <a:p>
            <a:pPr lvl="2"/>
            <a:r>
              <a:rPr lang="en-US" dirty="0"/>
              <a:t> Study from JOSPT- Yoga is most effective exercise</a:t>
            </a:r>
          </a:p>
        </p:txBody>
      </p:sp>
    </p:spTree>
    <p:extLst>
      <p:ext uri="{BB962C8B-B14F-4D97-AF65-F5344CB8AC3E}">
        <p14:creationId xmlns:p14="http://schemas.microsoft.com/office/powerpoint/2010/main" val="2779140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E8BF-A2E9-A68B-3CD8-AC796B7D9B49}"/>
              </a:ext>
            </a:extLst>
          </p:cNvPr>
          <p:cNvSpPr>
            <a:spLocks noGrp="1"/>
          </p:cNvSpPr>
          <p:nvPr>
            <p:ph type="title"/>
          </p:nvPr>
        </p:nvSpPr>
        <p:spPr/>
        <p:txBody>
          <a:bodyPr>
            <a:noAutofit/>
          </a:bodyPr>
          <a:lstStyle/>
          <a:p>
            <a:r>
              <a:rPr lang="en-US" sz="4000" dirty="0"/>
              <a:t>Pain Self Efficacy and Exercise</a:t>
            </a:r>
          </a:p>
        </p:txBody>
      </p:sp>
      <p:sp>
        <p:nvSpPr>
          <p:cNvPr id="3" name="Content Placeholder 2">
            <a:extLst>
              <a:ext uri="{FF2B5EF4-FFF2-40B4-BE49-F238E27FC236}">
                <a16:creationId xmlns:a16="http://schemas.microsoft.com/office/drawing/2014/main" id="{F199C5AB-BA66-F892-E243-5B024BCE35B2}"/>
              </a:ext>
            </a:extLst>
          </p:cNvPr>
          <p:cNvSpPr>
            <a:spLocks noGrp="1"/>
          </p:cNvSpPr>
          <p:nvPr>
            <p:ph idx="1"/>
          </p:nvPr>
        </p:nvSpPr>
        <p:spPr/>
        <p:txBody>
          <a:bodyPr>
            <a:normAutofit fontScale="92500" lnSpcReduction="10000"/>
          </a:bodyPr>
          <a:lstStyle/>
          <a:p>
            <a:r>
              <a:rPr lang="en-US" dirty="0"/>
              <a:t>Increased Pain Self Efficacy PSE is associated with increased treatment adherence and improvements in </a:t>
            </a:r>
            <a:r>
              <a:rPr lang="en-US" b="1" dirty="0"/>
              <a:t> pain</a:t>
            </a:r>
            <a:r>
              <a:rPr lang="en-US" dirty="0"/>
              <a:t>, </a:t>
            </a:r>
            <a:r>
              <a:rPr lang="en-US" b="1" dirty="0"/>
              <a:t>disability</a:t>
            </a:r>
            <a:r>
              <a:rPr lang="en-US" dirty="0"/>
              <a:t>, </a:t>
            </a:r>
            <a:r>
              <a:rPr lang="en-US" b="1" dirty="0"/>
              <a:t>depression</a:t>
            </a:r>
            <a:r>
              <a:rPr lang="en-US" dirty="0"/>
              <a:t> and </a:t>
            </a:r>
            <a:r>
              <a:rPr lang="en-US" b="1" dirty="0"/>
              <a:t>emotional distress </a:t>
            </a:r>
            <a:r>
              <a:rPr lang="en-US" dirty="0"/>
              <a:t>following treatment. </a:t>
            </a:r>
          </a:p>
          <a:p>
            <a:pPr marL="457200" lvl="1" indent="0">
              <a:buNone/>
            </a:pPr>
            <a:r>
              <a:rPr lang="en-US" dirty="0"/>
              <a:t>(Meta Analysis of 8 studies with moderate confidence)</a:t>
            </a:r>
          </a:p>
          <a:p>
            <a:pPr lvl="1"/>
            <a:r>
              <a:rPr lang="en-US" dirty="0"/>
              <a:t>Individuals with chronic diseases and high self-efficacy levels have fewer mental problems and higher quality of life </a:t>
            </a:r>
          </a:p>
          <a:p>
            <a:pPr marL="457200" lvl="1" indent="0">
              <a:buNone/>
            </a:pPr>
            <a:endParaRPr lang="en-US" dirty="0"/>
          </a:p>
        </p:txBody>
      </p:sp>
      <p:sp>
        <p:nvSpPr>
          <p:cNvPr id="4" name="TextBox 3">
            <a:extLst>
              <a:ext uri="{FF2B5EF4-FFF2-40B4-BE49-F238E27FC236}">
                <a16:creationId xmlns:a16="http://schemas.microsoft.com/office/drawing/2014/main" id="{478FC64C-928F-89BB-887F-5D950035D000}"/>
              </a:ext>
            </a:extLst>
          </p:cNvPr>
          <p:cNvSpPr txBox="1"/>
          <p:nvPr/>
        </p:nvSpPr>
        <p:spPr>
          <a:xfrm>
            <a:off x="1676400" y="4438362"/>
            <a:ext cx="5867400" cy="584775"/>
          </a:xfrm>
          <a:prstGeom prst="rect">
            <a:avLst/>
          </a:prstGeom>
          <a:noFill/>
        </p:spPr>
        <p:txBody>
          <a:bodyPr wrap="square" rtlCol="0">
            <a:spAutoFit/>
          </a:bodyPr>
          <a:lstStyle/>
          <a:p>
            <a:r>
              <a:rPr lang="en-US" sz="800" dirty="0"/>
              <a:t>Exercise Increases Pain Self-efficacy in Adults With Nonspecific Chronic Low Back Pain: A Systematic Review and Meta-analysis</a:t>
            </a:r>
          </a:p>
          <a:p>
            <a:r>
              <a:rPr lang="en-US" sz="800" dirty="0"/>
              <a:t>Yannick L. </a:t>
            </a:r>
            <a:r>
              <a:rPr lang="en-US" sz="800" dirty="0" err="1"/>
              <a:t>Gilanyi</a:t>
            </a:r>
            <a:r>
              <a:rPr lang="en-US" sz="800" dirty="0"/>
              <a:t>, Michael A. </a:t>
            </a:r>
            <a:r>
              <a:rPr lang="en-US" sz="800" dirty="0" err="1"/>
              <a:t>Wewege</a:t>
            </a:r>
            <a:r>
              <a:rPr lang="en-US" sz="800" dirty="0"/>
              <a:t>, </a:t>
            </a:r>
            <a:r>
              <a:rPr lang="en-US" sz="800" dirty="0" err="1"/>
              <a:t>Brishna</a:t>
            </a:r>
            <a:r>
              <a:rPr lang="en-US" sz="800" dirty="0"/>
              <a:t> Shah, Aidan G. Cashin, Christopher M. Williams, Simon R. E. Davidson, James H. McAuley, and Matthew D. Jones</a:t>
            </a:r>
          </a:p>
          <a:p>
            <a:r>
              <a:rPr lang="en-US" sz="800" dirty="0"/>
              <a:t>Journal of </a:t>
            </a:r>
            <a:r>
              <a:rPr lang="en-US" sz="800" dirty="0" err="1"/>
              <a:t>Orthopaedic</a:t>
            </a:r>
            <a:r>
              <a:rPr lang="en-US" sz="800" dirty="0"/>
              <a:t> &amp; Sports Physical Therapy 2023 53:6, 335-342</a:t>
            </a:r>
          </a:p>
        </p:txBody>
      </p:sp>
    </p:spTree>
    <p:extLst>
      <p:ext uri="{BB962C8B-B14F-4D97-AF65-F5344CB8AC3E}">
        <p14:creationId xmlns:p14="http://schemas.microsoft.com/office/powerpoint/2010/main" val="997038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832F-EE84-D211-B2AB-5BE199041FE6}"/>
              </a:ext>
            </a:extLst>
          </p:cNvPr>
          <p:cNvSpPr>
            <a:spLocks noGrp="1"/>
          </p:cNvSpPr>
          <p:nvPr>
            <p:ph type="title"/>
          </p:nvPr>
        </p:nvSpPr>
        <p:spPr>
          <a:xfrm>
            <a:off x="457200" y="206375"/>
            <a:ext cx="8229600" cy="857250"/>
          </a:xfrm>
        </p:spPr>
        <p:txBody>
          <a:bodyPr anchor="ctr">
            <a:normAutofit/>
          </a:bodyPr>
          <a:lstStyle/>
          <a:p>
            <a:r>
              <a:rPr lang="en-US" dirty="0"/>
              <a:t>Proposal: Enhance Patient PSE </a:t>
            </a:r>
          </a:p>
        </p:txBody>
      </p:sp>
      <p:sp>
        <p:nvSpPr>
          <p:cNvPr id="9" name="Text Placeholder 3">
            <a:extLst>
              <a:ext uri="{FF2B5EF4-FFF2-40B4-BE49-F238E27FC236}">
                <a16:creationId xmlns:a16="http://schemas.microsoft.com/office/drawing/2014/main" id="{FF3980A0-6B3A-F1C3-1A81-6EE1B2DE5CB7}"/>
              </a:ext>
            </a:extLst>
          </p:cNvPr>
          <p:cNvSpPr>
            <a:spLocks noGrp="1"/>
          </p:cNvSpPr>
          <p:nvPr>
            <p:ph sz="half" idx="1"/>
          </p:nvPr>
        </p:nvSpPr>
        <p:spPr>
          <a:xfrm>
            <a:off x="457200" y="1200150"/>
            <a:ext cx="4038600" cy="3394075"/>
          </a:xfrm>
        </p:spPr>
        <p:txBody>
          <a:bodyPr>
            <a:normAutofit lnSpcReduction="10000"/>
          </a:bodyPr>
          <a:lstStyle/>
          <a:p>
            <a:r>
              <a:rPr lang="en-US" dirty="0"/>
              <a:t>3 facets to build PSE</a:t>
            </a:r>
          </a:p>
          <a:p>
            <a:pPr lvl="1"/>
            <a:r>
              <a:rPr lang="en-US" dirty="0"/>
              <a:t>Utilize each t/o POC</a:t>
            </a:r>
          </a:p>
          <a:p>
            <a:pPr lvl="1"/>
            <a:r>
              <a:rPr lang="en-US" dirty="0"/>
              <a:t>Each with a focus on patient leading and being in control</a:t>
            </a:r>
          </a:p>
          <a:p>
            <a:pPr lvl="1"/>
            <a:r>
              <a:rPr lang="en-US" dirty="0"/>
              <a:t>This can reduce depression, anxiety and helplessness feelings associated with pain </a:t>
            </a:r>
          </a:p>
          <a:p>
            <a:pPr lvl="1"/>
            <a:endParaRPr lang="en-US" dirty="0"/>
          </a:p>
        </p:txBody>
      </p:sp>
      <p:graphicFrame>
        <p:nvGraphicFramePr>
          <p:cNvPr id="5" name="Content Placeholder 2">
            <a:extLst>
              <a:ext uri="{FF2B5EF4-FFF2-40B4-BE49-F238E27FC236}">
                <a16:creationId xmlns:a16="http://schemas.microsoft.com/office/drawing/2014/main" id="{14A01FF1-F777-A399-CD72-F09EE5967581}"/>
              </a:ext>
            </a:extLst>
          </p:cNvPr>
          <p:cNvGraphicFramePr>
            <a:graphicFrameLocks noGrp="1"/>
          </p:cNvGraphicFramePr>
          <p:nvPr>
            <p:ph sz="half" idx="2"/>
            <p:extLst>
              <p:ext uri="{D42A27DB-BD31-4B8C-83A1-F6EECF244321}">
                <p14:modId xmlns:p14="http://schemas.microsoft.com/office/powerpoint/2010/main" val="2316791384"/>
              </p:ext>
            </p:extLst>
          </p:nvPr>
        </p:nvGraphicFramePr>
        <p:xfrm>
          <a:off x="4648200" y="1200150"/>
          <a:ext cx="4038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0818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B0E1-B8A1-F117-28E9-22AC26085536}"/>
              </a:ext>
            </a:extLst>
          </p:cNvPr>
          <p:cNvSpPr>
            <a:spLocks noGrp="1"/>
          </p:cNvSpPr>
          <p:nvPr>
            <p:ph type="title"/>
          </p:nvPr>
        </p:nvSpPr>
        <p:spPr/>
        <p:txBody>
          <a:bodyPr/>
          <a:lstStyle/>
          <a:p>
            <a:r>
              <a:rPr lang="en-US" dirty="0"/>
              <a:t>Facet 1: Motivational Interviewing</a:t>
            </a:r>
          </a:p>
        </p:txBody>
      </p:sp>
      <p:sp>
        <p:nvSpPr>
          <p:cNvPr id="3" name="Content Placeholder 2">
            <a:extLst>
              <a:ext uri="{FF2B5EF4-FFF2-40B4-BE49-F238E27FC236}">
                <a16:creationId xmlns:a16="http://schemas.microsoft.com/office/drawing/2014/main" id="{BA17E336-D124-6D40-708B-042F8C1A4656}"/>
              </a:ext>
            </a:extLst>
          </p:cNvPr>
          <p:cNvSpPr>
            <a:spLocks noGrp="1"/>
          </p:cNvSpPr>
          <p:nvPr>
            <p:ph idx="1"/>
          </p:nvPr>
        </p:nvSpPr>
        <p:spPr/>
        <p:txBody>
          <a:bodyPr>
            <a:normAutofit fontScale="85000" lnSpcReduction="20000"/>
          </a:bodyPr>
          <a:lstStyle/>
          <a:p>
            <a:r>
              <a:rPr lang="en-US" dirty="0"/>
              <a:t>Motivational interviewing is a collaborative, goal-oriented method of communication that empowers people with depression to make behavioral changes</a:t>
            </a:r>
          </a:p>
          <a:p>
            <a:r>
              <a:rPr lang="en-US" dirty="0"/>
              <a:t>Focus is to facilitate patients' reflection on ambivalence in their logic/theory</a:t>
            </a:r>
          </a:p>
          <a:p>
            <a:r>
              <a:rPr lang="en-US" dirty="0"/>
              <a:t>Utilize the patient's own motivation, energy and commitment to change behavior</a:t>
            </a:r>
          </a:p>
          <a:p>
            <a:r>
              <a:rPr lang="en-US" dirty="0"/>
              <a:t>The art of skillful guiding</a:t>
            </a:r>
          </a:p>
          <a:p>
            <a:pPr marL="457200" lvl="1" indent="0">
              <a:buNone/>
            </a:pPr>
            <a:r>
              <a:rPr lang="en-US" dirty="0"/>
              <a:t>(Godges 2024)</a:t>
            </a:r>
          </a:p>
          <a:p>
            <a:endParaRPr lang="en-US" dirty="0"/>
          </a:p>
          <a:p>
            <a:endParaRPr lang="en-US" dirty="0"/>
          </a:p>
        </p:txBody>
      </p:sp>
      <p:sp>
        <p:nvSpPr>
          <p:cNvPr id="4" name="TextBox 3">
            <a:extLst>
              <a:ext uri="{FF2B5EF4-FFF2-40B4-BE49-F238E27FC236}">
                <a16:creationId xmlns:a16="http://schemas.microsoft.com/office/drawing/2014/main" id="{DD9CCE0C-FA36-8CEC-3153-F9762B2B94AE}"/>
              </a:ext>
            </a:extLst>
          </p:cNvPr>
          <p:cNvSpPr txBox="1"/>
          <p:nvPr/>
        </p:nvSpPr>
        <p:spPr>
          <a:xfrm>
            <a:off x="5257800" y="3638550"/>
            <a:ext cx="2286000" cy="1200329"/>
          </a:xfrm>
          <a:prstGeom prst="rect">
            <a:avLst/>
          </a:prstGeom>
          <a:noFill/>
        </p:spPr>
        <p:txBody>
          <a:bodyPr wrap="square" rtlCol="0">
            <a:spAutoFit/>
          </a:bodyPr>
          <a:lstStyle/>
          <a:p>
            <a:r>
              <a:rPr lang="en-US" dirty="0"/>
              <a:t>“What do you think you makes your pain better? “ </a:t>
            </a:r>
          </a:p>
          <a:p>
            <a:endParaRPr lang="en-US" dirty="0"/>
          </a:p>
        </p:txBody>
      </p:sp>
    </p:spTree>
    <p:extLst>
      <p:ext uri="{BB962C8B-B14F-4D97-AF65-F5344CB8AC3E}">
        <p14:creationId xmlns:p14="http://schemas.microsoft.com/office/powerpoint/2010/main" val="2506183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C19E0-7971-5849-1622-16E082FA0FA0}"/>
              </a:ext>
            </a:extLst>
          </p:cNvPr>
          <p:cNvSpPr>
            <a:spLocks noGrp="1"/>
          </p:cNvSpPr>
          <p:nvPr>
            <p:ph type="title"/>
          </p:nvPr>
        </p:nvSpPr>
        <p:spPr>
          <a:xfrm>
            <a:off x="457200" y="206375"/>
            <a:ext cx="8229600" cy="857250"/>
          </a:xfrm>
        </p:spPr>
        <p:txBody>
          <a:bodyPr anchor="ctr">
            <a:normAutofit/>
          </a:bodyPr>
          <a:lstStyle/>
          <a:p>
            <a:r>
              <a:rPr lang="en-US" dirty="0"/>
              <a:t>Motivational Mindset</a:t>
            </a:r>
          </a:p>
        </p:txBody>
      </p:sp>
      <p:sp>
        <p:nvSpPr>
          <p:cNvPr id="3" name="Content Placeholder 2">
            <a:extLst>
              <a:ext uri="{FF2B5EF4-FFF2-40B4-BE49-F238E27FC236}">
                <a16:creationId xmlns:a16="http://schemas.microsoft.com/office/drawing/2014/main" id="{7BCDBA03-ACA1-73D2-D5E9-072C5428EB06}"/>
              </a:ext>
            </a:extLst>
          </p:cNvPr>
          <p:cNvSpPr>
            <a:spLocks noGrp="1"/>
          </p:cNvSpPr>
          <p:nvPr>
            <p:ph sz="half" idx="2"/>
          </p:nvPr>
        </p:nvSpPr>
        <p:spPr>
          <a:xfrm>
            <a:off x="457200" y="1631950"/>
            <a:ext cx="4040188" cy="2962275"/>
          </a:xfrm>
        </p:spPr>
        <p:txBody>
          <a:bodyPr>
            <a:normAutofit fontScale="77500" lnSpcReduction="20000"/>
          </a:bodyPr>
          <a:lstStyle/>
          <a:p>
            <a:r>
              <a:rPr lang="en-US" sz="2200" dirty="0"/>
              <a:t>Collaborative – joint decision making- vs telling (only the patient can make the change)</a:t>
            </a:r>
          </a:p>
          <a:p>
            <a:r>
              <a:rPr lang="en-US" sz="2200" dirty="0"/>
              <a:t>Evocative – changes can be evoked by connecting to what the patient cares about</a:t>
            </a:r>
          </a:p>
          <a:p>
            <a:r>
              <a:rPr lang="en-US" sz="2200" dirty="0"/>
              <a:t>Honor patient Autonomy </a:t>
            </a:r>
          </a:p>
          <a:p>
            <a:pPr marL="0" indent="0">
              <a:buNone/>
            </a:pPr>
            <a:endParaRPr lang="en-US" sz="2200" dirty="0"/>
          </a:p>
          <a:p>
            <a:r>
              <a:rPr lang="en-US" sz="2200" dirty="0"/>
              <a:t>Motivational interviewing, aims to increase the quality of life and self-efficacy behaviors of individuals with chronic diseases.</a:t>
            </a:r>
          </a:p>
          <a:p>
            <a:pPr marL="0" indent="0">
              <a:buNone/>
            </a:pPr>
            <a:endParaRPr lang="en-US" sz="2200" dirty="0"/>
          </a:p>
          <a:p>
            <a:endParaRPr lang="en-US" sz="2200" dirty="0"/>
          </a:p>
        </p:txBody>
      </p:sp>
      <p:pic>
        <p:nvPicPr>
          <p:cNvPr id="5" name="Picture 4" descr="A diagram of a framework of motivational interview&#10;&#10;Description automatically generated">
            <a:extLst>
              <a:ext uri="{FF2B5EF4-FFF2-40B4-BE49-F238E27FC236}">
                <a16:creationId xmlns:a16="http://schemas.microsoft.com/office/drawing/2014/main" id="{1E8DB53E-414B-1F5F-C8C8-21E42031F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614" y="1276350"/>
            <a:ext cx="4083537" cy="3317875"/>
          </a:xfrm>
          <a:prstGeom prst="rect">
            <a:avLst/>
          </a:prstGeom>
          <a:noFill/>
        </p:spPr>
      </p:pic>
      <p:sp>
        <p:nvSpPr>
          <p:cNvPr id="4" name="TextBox 3">
            <a:extLst>
              <a:ext uri="{FF2B5EF4-FFF2-40B4-BE49-F238E27FC236}">
                <a16:creationId xmlns:a16="http://schemas.microsoft.com/office/drawing/2014/main" id="{1B1F331E-F363-44C1-ADE0-59CF5B15ED3E}"/>
              </a:ext>
            </a:extLst>
          </p:cNvPr>
          <p:cNvSpPr txBox="1"/>
          <p:nvPr/>
        </p:nvSpPr>
        <p:spPr>
          <a:xfrm>
            <a:off x="762000" y="4476750"/>
            <a:ext cx="4083537" cy="461665"/>
          </a:xfrm>
          <a:prstGeom prst="rect">
            <a:avLst/>
          </a:prstGeom>
          <a:noFill/>
        </p:spPr>
        <p:txBody>
          <a:bodyPr wrap="square" rtlCol="0">
            <a:spAutoFit/>
          </a:bodyPr>
          <a:lstStyle/>
          <a:p>
            <a:r>
              <a:rPr lang="en-US" sz="800" dirty="0" err="1"/>
              <a:t>Uzun</a:t>
            </a:r>
            <a:r>
              <a:rPr lang="en-US" sz="800" dirty="0"/>
              <a:t>, Sevda, and Nermin </a:t>
            </a:r>
            <a:r>
              <a:rPr lang="en-US" sz="800" dirty="0" err="1"/>
              <a:t>Gürhan</a:t>
            </a:r>
            <a:r>
              <a:rPr lang="en-US" sz="800" dirty="0"/>
              <a:t>. "The effect of motivational interviewing on quality of life and self‐efficacy behaviors of individuals with chronic illness: A meta‐analysis study." Public Health Nursing 41.5;2024: 901-922.</a:t>
            </a:r>
          </a:p>
        </p:txBody>
      </p:sp>
    </p:spTree>
    <p:extLst>
      <p:ext uri="{BB962C8B-B14F-4D97-AF65-F5344CB8AC3E}">
        <p14:creationId xmlns:p14="http://schemas.microsoft.com/office/powerpoint/2010/main" val="663451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8E19-5029-7984-C5F4-2D709289077B}"/>
              </a:ext>
            </a:extLst>
          </p:cNvPr>
          <p:cNvSpPr>
            <a:spLocks noGrp="1"/>
          </p:cNvSpPr>
          <p:nvPr>
            <p:ph type="title"/>
          </p:nvPr>
        </p:nvSpPr>
        <p:spPr/>
        <p:txBody>
          <a:bodyPr>
            <a:normAutofit/>
          </a:bodyPr>
          <a:lstStyle/>
          <a:p>
            <a:r>
              <a:rPr lang="en-US" sz="3600" dirty="0"/>
              <a:t>Motivational Interviewing Skill: Counseling  </a:t>
            </a:r>
          </a:p>
        </p:txBody>
      </p:sp>
      <p:sp>
        <p:nvSpPr>
          <p:cNvPr id="3" name="Content Placeholder 2">
            <a:extLst>
              <a:ext uri="{FF2B5EF4-FFF2-40B4-BE49-F238E27FC236}">
                <a16:creationId xmlns:a16="http://schemas.microsoft.com/office/drawing/2014/main" id="{43EE302A-CBF0-2E38-65E4-6F3F6EF2DF5C}"/>
              </a:ext>
            </a:extLst>
          </p:cNvPr>
          <p:cNvSpPr>
            <a:spLocks noGrp="1"/>
          </p:cNvSpPr>
          <p:nvPr>
            <p:ph idx="1"/>
          </p:nvPr>
        </p:nvSpPr>
        <p:spPr/>
        <p:txBody>
          <a:bodyPr/>
          <a:lstStyle/>
          <a:p>
            <a:r>
              <a:rPr lang="en-US" dirty="0"/>
              <a:t>Counseling is simply an interviewing skill</a:t>
            </a:r>
          </a:p>
          <a:p>
            <a:r>
              <a:rPr lang="en-US" dirty="0"/>
              <a:t>Use listening skills and action skills </a:t>
            </a:r>
          </a:p>
          <a:p>
            <a:r>
              <a:rPr lang="en-US" dirty="0"/>
              <a:t>Promotes patient’s self responsibility and self efficacy </a:t>
            </a:r>
          </a:p>
        </p:txBody>
      </p:sp>
      <p:sp>
        <p:nvSpPr>
          <p:cNvPr id="4" name="TextBox 3">
            <a:extLst>
              <a:ext uri="{FF2B5EF4-FFF2-40B4-BE49-F238E27FC236}">
                <a16:creationId xmlns:a16="http://schemas.microsoft.com/office/drawing/2014/main" id="{5CC15329-1B34-ABC2-8E6D-FD610ADF41DF}"/>
              </a:ext>
            </a:extLst>
          </p:cNvPr>
          <p:cNvSpPr txBox="1"/>
          <p:nvPr/>
        </p:nvSpPr>
        <p:spPr>
          <a:xfrm>
            <a:off x="2895600" y="4248150"/>
            <a:ext cx="4191000" cy="461665"/>
          </a:xfrm>
          <a:prstGeom prst="rect">
            <a:avLst/>
          </a:prstGeom>
          <a:noFill/>
        </p:spPr>
        <p:txBody>
          <a:bodyPr wrap="square" rtlCol="0">
            <a:spAutoFit/>
          </a:bodyPr>
          <a:lstStyle/>
          <a:p>
            <a:r>
              <a:rPr lang="en-US" sz="800" dirty="0"/>
              <a:t>Essential Interviewing A programmed approach to effective communication 9th edition, David Evans, Margaret Hearn Max </a:t>
            </a:r>
            <a:r>
              <a:rPr lang="en-US" sz="800" dirty="0" err="1"/>
              <a:t>Ullemann</a:t>
            </a:r>
            <a:r>
              <a:rPr lang="en-US" sz="800" dirty="0"/>
              <a:t>, Allen Ivey </a:t>
            </a:r>
          </a:p>
          <a:p>
            <a:r>
              <a:rPr lang="en-US" sz="800" dirty="0"/>
              <a:t>Cengage Learning 2017</a:t>
            </a:r>
          </a:p>
        </p:txBody>
      </p:sp>
    </p:spTree>
    <p:extLst>
      <p:ext uri="{BB962C8B-B14F-4D97-AF65-F5344CB8AC3E}">
        <p14:creationId xmlns:p14="http://schemas.microsoft.com/office/powerpoint/2010/main" val="2196482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57EDE-ECB1-A276-B433-5A9CB3946E0D}"/>
              </a:ext>
            </a:extLst>
          </p:cNvPr>
          <p:cNvSpPr>
            <a:spLocks noGrp="1"/>
          </p:cNvSpPr>
          <p:nvPr>
            <p:ph type="title"/>
          </p:nvPr>
        </p:nvSpPr>
        <p:spPr/>
        <p:txBody>
          <a:bodyPr/>
          <a:lstStyle/>
          <a:p>
            <a:r>
              <a:rPr lang="en-US" dirty="0"/>
              <a:t>Listening to give them comfort </a:t>
            </a:r>
          </a:p>
        </p:txBody>
      </p:sp>
      <p:sp>
        <p:nvSpPr>
          <p:cNvPr id="3" name="Content Placeholder 2">
            <a:extLst>
              <a:ext uri="{FF2B5EF4-FFF2-40B4-BE49-F238E27FC236}">
                <a16:creationId xmlns:a16="http://schemas.microsoft.com/office/drawing/2014/main" id="{4E90279B-20A3-337F-D355-32057EFA5D4F}"/>
              </a:ext>
            </a:extLst>
          </p:cNvPr>
          <p:cNvSpPr>
            <a:spLocks noGrp="1"/>
          </p:cNvSpPr>
          <p:nvPr>
            <p:ph idx="1"/>
          </p:nvPr>
        </p:nvSpPr>
        <p:spPr/>
        <p:txBody>
          <a:bodyPr>
            <a:normAutofit fontScale="70000" lnSpcReduction="20000"/>
          </a:bodyPr>
          <a:lstStyle/>
          <a:p>
            <a:r>
              <a:rPr lang="en-US" dirty="0"/>
              <a:t>Focus on Listening, attending (lead them to speak and be comfortable with silence)</a:t>
            </a:r>
          </a:p>
          <a:p>
            <a:pPr lvl="1"/>
            <a:r>
              <a:rPr lang="en-US" dirty="0"/>
              <a:t>Reflect on their statement- repeat and make the patient feel heard/validated</a:t>
            </a:r>
          </a:p>
          <a:p>
            <a:pPr lvl="1"/>
            <a:r>
              <a:rPr lang="en-US" dirty="0"/>
              <a:t>Engage patient, develop rapport </a:t>
            </a:r>
          </a:p>
          <a:p>
            <a:pPr lvl="1"/>
            <a:r>
              <a:rPr lang="en-US" dirty="0"/>
              <a:t>This can help patients take down defenses </a:t>
            </a:r>
          </a:p>
          <a:p>
            <a:pPr lvl="1"/>
            <a:r>
              <a:rPr lang="en-US" dirty="0"/>
              <a:t>Ask open ended questions instead of closed questions </a:t>
            </a:r>
          </a:p>
          <a:p>
            <a:pPr marL="457200" lvl="1" indent="0">
              <a:buNone/>
            </a:pPr>
            <a:endParaRPr lang="en-US" dirty="0"/>
          </a:p>
          <a:p>
            <a:pPr lvl="1"/>
            <a:endParaRPr lang="en-US" dirty="0"/>
          </a:p>
          <a:p>
            <a:pPr lvl="1"/>
            <a:endParaRPr lang="en-US" dirty="0"/>
          </a:p>
          <a:p>
            <a:pPr marL="457200" lvl="1" indent="0">
              <a:buNone/>
            </a:pPr>
            <a:r>
              <a:rPr lang="en-US" sz="900" dirty="0"/>
              <a:t>Essential Interviewing A programmed approach to effective communication 9</a:t>
            </a:r>
            <a:r>
              <a:rPr lang="en-US" sz="900" baseline="30000" dirty="0"/>
              <a:t>th</a:t>
            </a:r>
            <a:r>
              <a:rPr lang="en-US" sz="900" dirty="0"/>
              <a:t> edition, David Evans, Margaret Hearn Max </a:t>
            </a:r>
            <a:r>
              <a:rPr lang="en-US" sz="900" dirty="0" err="1"/>
              <a:t>Ullemann</a:t>
            </a:r>
            <a:r>
              <a:rPr lang="en-US" sz="900" dirty="0"/>
              <a:t>, Allen Ivey </a:t>
            </a:r>
          </a:p>
          <a:p>
            <a:pPr marL="457200" lvl="1" indent="0">
              <a:buNone/>
            </a:pPr>
            <a:r>
              <a:rPr lang="en-US" sz="900" dirty="0"/>
              <a:t>Cengage Learning 2017</a:t>
            </a:r>
          </a:p>
          <a:p>
            <a:endParaRPr lang="en-US" dirty="0"/>
          </a:p>
          <a:p>
            <a:endParaRPr lang="en-US" dirty="0"/>
          </a:p>
        </p:txBody>
      </p:sp>
      <p:sp>
        <p:nvSpPr>
          <p:cNvPr id="4" name="TextBox 3">
            <a:extLst>
              <a:ext uri="{FF2B5EF4-FFF2-40B4-BE49-F238E27FC236}">
                <a16:creationId xmlns:a16="http://schemas.microsoft.com/office/drawing/2014/main" id="{A83E90C8-D8FA-ECD2-2976-1C396C92F2D7}"/>
              </a:ext>
            </a:extLst>
          </p:cNvPr>
          <p:cNvSpPr txBox="1"/>
          <p:nvPr/>
        </p:nvSpPr>
        <p:spPr>
          <a:xfrm>
            <a:off x="4724400" y="1970469"/>
            <a:ext cx="3657600" cy="369332"/>
          </a:xfrm>
          <a:prstGeom prst="rect">
            <a:avLst/>
          </a:prstGeom>
          <a:noFill/>
        </p:spPr>
        <p:txBody>
          <a:bodyPr wrap="square" rtlCol="0">
            <a:spAutoFit/>
          </a:bodyPr>
          <a:lstStyle/>
          <a:p>
            <a:r>
              <a:rPr lang="en-US" u="sng" dirty="0"/>
              <a:t>“I see…Hmmm I hear you…</a:t>
            </a:r>
            <a:r>
              <a:rPr lang="en-US" u="sng" dirty="0" err="1"/>
              <a:t>uhhuhhh</a:t>
            </a:r>
            <a:r>
              <a:rPr lang="en-US" u="sng" dirty="0"/>
              <a:t>”</a:t>
            </a:r>
          </a:p>
        </p:txBody>
      </p:sp>
      <p:sp>
        <p:nvSpPr>
          <p:cNvPr id="5" name="TextBox 4">
            <a:extLst>
              <a:ext uri="{FF2B5EF4-FFF2-40B4-BE49-F238E27FC236}">
                <a16:creationId xmlns:a16="http://schemas.microsoft.com/office/drawing/2014/main" id="{EFA25061-D470-455E-427C-CB8F9962954B}"/>
              </a:ext>
            </a:extLst>
          </p:cNvPr>
          <p:cNvSpPr txBox="1"/>
          <p:nvPr/>
        </p:nvSpPr>
        <p:spPr>
          <a:xfrm>
            <a:off x="1295400" y="3257550"/>
            <a:ext cx="3657600" cy="646331"/>
          </a:xfrm>
          <a:prstGeom prst="rect">
            <a:avLst/>
          </a:prstGeom>
          <a:noFill/>
        </p:spPr>
        <p:txBody>
          <a:bodyPr wrap="square" rtlCol="0">
            <a:spAutoFit/>
          </a:bodyPr>
          <a:lstStyle/>
          <a:p>
            <a:r>
              <a:rPr lang="en-US" u="sng" dirty="0"/>
              <a:t>“Would you be able to explain…</a:t>
            </a:r>
          </a:p>
          <a:p>
            <a:r>
              <a:rPr lang="en-US" u="sng" dirty="0"/>
              <a:t>“Tell me what you think…”</a:t>
            </a:r>
          </a:p>
        </p:txBody>
      </p:sp>
    </p:spTree>
    <p:extLst>
      <p:ext uri="{BB962C8B-B14F-4D97-AF65-F5344CB8AC3E}">
        <p14:creationId xmlns:p14="http://schemas.microsoft.com/office/powerpoint/2010/main" val="3499637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t>Define the chronic pain pandemic of low back pain the risk factors of development.</a:t>
            </a:r>
          </a:p>
          <a:p>
            <a:r>
              <a:rPr lang="en-US" dirty="0"/>
              <a:t>Identify how the current models of healthcare influence patient chronicity risk. </a:t>
            </a:r>
          </a:p>
          <a:p>
            <a:r>
              <a:rPr lang="en-US" dirty="0"/>
              <a:t>Discuss how self-efficacy is a key to chronicity risk aversion.</a:t>
            </a:r>
          </a:p>
          <a:p>
            <a:r>
              <a:rPr lang="en-US" dirty="0"/>
              <a:t>Propose recommendations and current evidence on enhancing pain self-efficacy (PSE) for low back pain.</a:t>
            </a:r>
            <a:endParaRPr lang="en-US" dirty="0">
              <a:ea typeface="Calibri"/>
              <a:cs typeface="Calibri"/>
            </a:endParaRPr>
          </a:p>
          <a:p>
            <a:r>
              <a:rPr lang="en-US" dirty="0"/>
              <a:t>Gain new ways to foster improved patient pain self-efficacy (PSE) directly into practice.</a:t>
            </a:r>
          </a:p>
        </p:txBody>
      </p:sp>
    </p:spTree>
    <p:extLst>
      <p:ext uri="{BB962C8B-B14F-4D97-AF65-F5344CB8AC3E}">
        <p14:creationId xmlns:p14="http://schemas.microsoft.com/office/powerpoint/2010/main" val="849161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2F44-DCBF-7CFD-2FE3-C031C438A7B1}"/>
              </a:ext>
            </a:extLst>
          </p:cNvPr>
          <p:cNvSpPr>
            <a:spLocks noGrp="1"/>
          </p:cNvSpPr>
          <p:nvPr>
            <p:ph type="title"/>
          </p:nvPr>
        </p:nvSpPr>
        <p:spPr/>
        <p:txBody>
          <a:bodyPr>
            <a:normAutofit/>
          </a:bodyPr>
          <a:lstStyle/>
          <a:p>
            <a:r>
              <a:rPr lang="en-US" sz="3200" dirty="0"/>
              <a:t>Motivational Interview Skill: Confronting</a:t>
            </a:r>
          </a:p>
        </p:txBody>
      </p:sp>
      <p:sp>
        <p:nvSpPr>
          <p:cNvPr id="3" name="Content Placeholder 2">
            <a:extLst>
              <a:ext uri="{FF2B5EF4-FFF2-40B4-BE49-F238E27FC236}">
                <a16:creationId xmlns:a16="http://schemas.microsoft.com/office/drawing/2014/main" id="{3E3F10E5-B4C7-B3DB-94FE-A777B94610E9}"/>
              </a:ext>
            </a:extLst>
          </p:cNvPr>
          <p:cNvSpPr>
            <a:spLocks noGrp="1"/>
          </p:cNvSpPr>
          <p:nvPr>
            <p:ph idx="1"/>
          </p:nvPr>
        </p:nvSpPr>
        <p:spPr/>
        <p:txBody>
          <a:bodyPr>
            <a:normAutofit/>
          </a:bodyPr>
          <a:lstStyle/>
          <a:p>
            <a:pPr lvl="1"/>
            <a:r>
              <a:rPr lang="en-US" b="1" dirty="0"/>
              <a:t>Confronting</a:t>
            </a:r>
            <a:r>
              <a:rPr lang="en-US" dirty="0"/>
              <a:t> is a way to make a change psychologically by pointing out flaws in patient logic</a:t>
            </a:r>
          </a:p>
          <a:p>
            <a:pPr lvl="2"/>
            <a:r>
              <a:rPr lang="en-US" dirty="0"/>
              <a:t>Need to do so cautiously and non-judgmentally </a:t>
            </a:r>
          </a:p>
          <a:p>
            <a:pPr lvl="2"/>
            <a:r>
              <a:rPr lang="en-US" dirty="0"/>
              <a:t>The patient should explore the discrepancy to help them gain a clear picture of where they need to make a change</a:t>
            </a:r>
          </a:p>
        </p:txBody>
      </p:sp>
      <p:sp>
        <p:nvSpPr>
          <p:cNvPr id="4" name="TextBox 3">
            <a:extLst>
              <a:ext uri="{FF2B5EF4-FFF2-40B4-BE49-F238E27FC236}">
                <a16:creationId xmlns:a16="http://schemas.microsoft.com/office/drawing/2014/main" id="{64323329-5971-E6FC-BC53-635ECDB614D0}"/>
              </a:ext>
            </a:extLst>
          </p:cNvPr>
          <p:cNvSpPr txBox="1"/>
          <p:nvPr/>
        </p:nvSpPr>
        <p:spPr>
          <a:xfrm>
            <a:off x="489559" y="4407584"/>
            <a:ext cx="5638800" cy="646331"/>
          </a:xfrm>
          <a:prstGeom prst="rect">
            <a:avLst/>
          </a:prstGeom>
          <a:noFill/>
        </p:spPr>
        <p:txBody>
          <a:bodyPr wrap="square" rtlCol="0">
            <a:spAutoFit/>
          </a:bodyPr>
          <a:lstStyle/>
          <a:p>
            <a:r>
              <a:rPr lang="en-US" b="1" dirty="0"/>
              <a:t>“Tell me if I misheard but you mentioned moving your shoulder to comb your hair will dislodge your IED?”</a:t>
            </a:r>
          </a:p>
        </p:txBody>
      </p:sp>
    </p:spTree>
    <p:extLst>
      <p:ext uri="{BB962C8B-B14F-4D97-AF65-F5344CB8AC3E}">
        <p14:creationId xmlns:p14="http://schemas.microsoft.com/office/powerpoint/2010/main" val="2661723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96E7B-B683-4C11-7E0F-C9CB6A2968E3}"/>
              </a:ext>
            </a:extLst>
          </p:cNvPr>
          <p:cNvSpPr>
            <a:spLocks noGrp="1"/>
          </p:cNvSpPr>
          <p:nvPr>
            <p:ph type="title"/>
          </p:nvPr>
        </p:nvSpPr>
        <p:spPr>
          <a:xfrm>
            <a:off x="457200" y="206375"/>
            <a:ext cx="8229600" cy="857250"/>
          </a:xfrm>
        </p:spPr>
        <p:txBody>
          <a:bodyPr anchor="ctr">
            <a:normAutofit/>
          </a:bodyPr>
          <a:lstStyle/>
          <a:p>
            <a:pPr>
              <a:lnSpc>
                <a:spcPct val="90000"/>
              </a:lnSpc>
            </a:pPr>
            <a:r>
              <a:rPr lang="en-US" sz="2400" dirty="0"/>
              <a:t>Combine Motivational Interviewing with Pain Education and Exercise?</a:t>
            </a:r>
          </a:p>
        </p:txBody>
      </p:sp>
      <p:sp>
        <p:nvSpPr>
          <p:cNvPr id="3" name="Content Placeholder 2">
            <a:extLst>
              <a:ext uri="{FF2B5EF4-FFF2-40B4-BE49-F238E27FC236}">
                <a16:creationId xmlns:a16="http://schemas.microsoft.com/office/drawing/2014/main" id="{E0F5EA84-B0F1-5C33-28E5-B8E0725BB48D}"/>
              </a:ext>
            </a:extLst>
          </p:cNvPr>
          <p:cNvSpPr>
            <a:spLocks noGrp="1"/>
          </p:cNvSpPr>
          <p:nvPr>
            <p:ph sz="half" idx="2"/>
          </p:nvPr>
        </p:nvSpPr>
        <p:spPr>
          <a:xfrm>
            <a:off x="457200" y="1631950"/>
            <a:ext cx="4040188" cy="2962275"/>
          </a:xfrm>
        </p:spPr>
        <p:txBody>
          <a:bodyPr>
            <a:normAutofit/>
          </a:bodyPr>
          <a:lstStyle/>
          <a:p>
            <a:r>
              <a:rPr lang="en-US" dirty="0"/>
              <a:t>Patient leads, you guide</a:t>
            </a:r>
          </a:p>
          <a:p>
            <a:r>
              <a:rPr lang="en-US" dirty="0"/>
              <a:t>Listen first mentality</a:t>
            </a:r>
          </a:p>
          <a:p>
            <a:r>
              <a:rPr lang="en-US" dirty="0"/>
              <a:t>Restate or clarify</a:t>
            </a:r>
          </a:p>
          <a:p>
            <a:r>
              <a:rPr lang="en-US" dirty="0"/>
              <a:t>Ultimately have your patient tell you how they will get better- then guide them </a:t>
            </a:r>
          </a:p>
          <a:p>
            <a:pPr marL="0" indent="0">
              <a:buNone/>
            </a:pPr>
            <a:endParaRPr lang="en-US" dirty="0"/>
          </a:p>
        </p:txBody>
      </p:sp>
      <p:pic>
        <p:nvPicPr>
          <p:cNvPr id="5" name="Picture 4" descr="A person lying on the floor&#10;&#10;Description automatically generated">
            <a:extLst>
              <a:ext uri="{FF2B5EF4-FFF2-40B4-BE49-F238E27FC236}">
                <a16:creationId xmlns:a16="http://schemas.microsoft.com/office/drawing/2014/main" id="{2BD45365-F346-DC89-B037-48B5FDF40DFE}"/>
              </a:ext>
            </a:extLst>
          </p:cNvPr>
          <p:cNvPicPr>
            <a:picLocks noChangeAspect="1"/>
          </p:cNvPicPr>
          <p:nvPr/>
        </p:nvPicPr>
        <p:blipFill>
          <a:blip r:embed="rId3">
            <a:extLst>
              <a:ext uri="{28A0092B-C50C-407E-A947-70E740481C1C}">
                <a14:useLocalDpi xmlns:a14="http://schemas.microsoft.com/office/drawing/2010/main" val="0"/>
              </a:ext>
            </a:extLst>
          </a:blip>
          <a:srcRect l="3968" r="4960" b="3"/>
          <a:stretch/>
        </p:blipFill>
        <p:spPr>
          <a:xfrm>
            <a:off x="4645025" y="1631950"/>
            <a:ext cx="4041775" cy="2962275"/>
          </a:xfrm>
          <a:prstGeom prst="rect">
            <a:avLst/>
          </a:prstGeom>
          <a:noFill/>
        </p:spPr>
      </p:pic>
    </p:spTree>
    <p:extLst>
      <p:ext uri="{BB962C8B-B14F-4D97-AF65-F5344CB8AC3E}">
        <p14:creationId xmlns:p14="http://schemas.microsoft.com/office/powerpoint/2010/main" val="3439857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53CE-9BAF-93EB-8C63-189E22A68D0E}"/>
              </a:ext>
            </a:extLst>
          </p:cNvPr>
          <p:cNvSpPr>
            <a:spLocks noGrp="1"/>
          </p:cNvSpPr>
          <p:nvPr>
            <p:ph type="title"/>
          </p:nvPr>
        </p:nvSpPr>
        <p:spPr/>
        <p:txBody>
          <a:bodyPr>
            <a:normAutofit fontScale="90000"/>
          </a:bodyPr>
          <a:lstStyle/>
          <a:p>
            <a:r>
              <a:rPr lang="en-US" dirty="0"/>
              <a:t>Facet 2: Pain Neuroscience Education</a:t>
            </a:r>
          </a:p>
        </p:txBody>
      </p:sp>
      <p:sp>
        <p:nvSpPr>
          <p:cNvPr id="3" name="Content Placeholder 2">
            <a:extLst>
              <a:ext uri="{FF2B5EF4-FFF2-40B4-BE49-F238E27FC236}">
                <a16:creationId xmlns:a16="http://schemas.microsoft.com/office/drawing/2014/main" id="{9EB9FE82-39A3-325F-404A-1DEA21F1A927}"/>
              </a:ext>
            </a:extLst>
          </p:cNvPr>
          <p:cNvSpPr>
            <a:spLocks noGrp="1"/>
          </p:cNvSpPr>
          <p:nvPr>
            <p:ph idx="1"/>
          </p:nvPr>
        </p:nvSpPr>
        <p:spPr/>
        <p:txBody>
          <a:bodyPr>
            <a:normAutofit fontScale="92500" lnSpcReduction="20000"/>
          </a:bodyPr>
          <a:lstStyle/>
          <a:p>
            <a:r>
              <a:rPr lang="en-US" dirty="0"/>
              <a:t>“Teaching patients with chronic musculoskeletal pain more about pain from a biological and physiological perspective”</a:t>
            </a:r>
          </a:p>
          <a:p>
            <a:r>
              <a:rPr lang="en-US" dirty="0"/>
              <a:t>Teaching this has a “positive effect on pain, function, physical movement, and pain </a:t>
            </a:r>
            <a:r>
              <a:rPr lang="en-US" dirty="0" err="1"/>
              <a:t>catastrophization</a:t>
            </a:r>
            <a:r>
              <a:rPr lang="en-US" dirty="0"/>
              <a:t>”</a:t>
            </a:r>
          </a:p>
          <a:p>
            <a:pPr marL="0" indent="0">
              <a:buNone/>
            </a:pPr>
            <a:endParaRPr lang="en-US" dirty="0"/>
          </a:p>
          <a:p>
            <a:pPr marL="0" indent="0">
              <a:buNone/>
            </a:pPr>
            <a:r>
              <a:rPr lang="en-US" sz="1100" dirty="0"/>
              <a:t>Adriaan Louw &amp; Veronica </a:t>
            </a:r>
            <a:r>
              <a:rPr lang="en-US" sz="1100" dirty="0" err="1"/>
              <a:t>Riera</a:t>
            </a:r>
            <a:r>
              <a:rPr lang="en-US" sz="1100" dirty="0"/>
              <a:t>-Gilley. (2024) Pain Neuroscience Education: Teaching People About Pain. Journal of Pain &amp; Palliative Care Pharmacotherapy 38:3, pages 292-301.</a:t>
            </a:r>
          </a:p>
        </p:txBody>
      </p:sp>
    </p:spTree>
    <p:extLst>
      <p:ext uri="{BB962C8B-B14F-4D97-AF65-F5344CB8AC3E}">
        <p14:creationId xmlns:p14="http://schemas.microsoft.com/office/powerpoint/2010/main" val="522567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EE7A-8F7B-93AC-5BE7-8B9D3092B14E}"/>
              </a:ext>
            </a:extLst>
          </p:cNvPr>
          <p:cNvSpPr>
            <a:spLocks noGrp="1"/>
          </p:cNvSpPr>
          <p:nvPr>
            <p:ph type="title"/>
          </p:nvPr>
        </p:nvSpPr>
        <p:spPr/>
        <p:txBody>
          <a:bodyPr/>
          <a:lstStyle/>
          <a:p>
            <a:r>
              <a:rPr lang="en-US" dirty="0"/>
              <a:t>How do we deliver PNE?</a:t>
            </a:r>
          </a:p>
        </p:txBody>
      </p:sp>
      <p:sp>
        <p:nvSpPr>
          <p:cNvPr id="3" name="Content Placeholder 2">
            <a:extLst>
              <a:ext uri="{FF2B5EF4-FFF2-40B4-BE49-F238E27FC236}">
                <a16:creationId xmlns:a16="http://schemas.microsoft.com/office/drawing/2014/main" id="{4B72A3A0-08D4-8D98-4060-6B44A9ECEC20}"/>
              </a:ext>
            </a:extLst>
          </p:cNvPr>
          <p:cNvSpPr>
            <a:spLocks noGrp="1"/>
          </p:cNvSpPr>
          <p:nvPr>
            <p:ph idx="1"/>
          </p:nvPr>
        </p:nvSpPr>
        <p:spPr/>
        <p:txBody>
          <a:bodyPr>
            <a:normAutofit fontScale="85000" lnSpcReduction="20000"/>
          </a:bodyPr>
          <a:lstStyle/>
          <a:p>
            <a:r>
              <a:rPr lang="en-US" dirty="0"/>
              <a:t>Use stories</a:t>
            </a:r>
          </a:p>
          <a:p>
            <a:r>
              <a:rPr lang="en-US" dirty="0"/>
              <a:t>Use flashcards</a:t>
            </a:r>
          </a:p>
          <a:p>
            <a:r>
              <a:rPr lang="en-US" dirty="0"/>
              <a:t>Use relatable analogies that make sense</a:t>
            </a:r>
          </a:p>
          <a:p>
            <a:r>
              <a:rPr lang="en-US" dirty="0"/>
              <a:t>Can Best delivered verbally one on one</a:t>
            </a:r>
          </a:p>
          <a:p>
            <a:r>
              <a:rPr lang="en-US" dirty="0"/>
              <a:t>Roughly 30 minute sessions</a:t>
            </a:r>
          </a:p>
          <a:p>
            <a:r>
              <a:rPr lang="en-US" dirty="0"/>
              <a:t>Sensitive nervous system = sensitive alarm system via Adrienne Loew</a:t>
            </a:r>
          </a:p>
          <a:p>
            <a:r>
              <a:rPr lang="en-US" sz="1300" dirty="0"/>
              <a:t>Louw A, </a:t>
            </a:r>
            <a:r>
              <a:rPr lang="en-US" sz="1300" dirty="0" err="1"/>
              <a:t>DienerI</a:t>
            </a:r>
            <a:r>
              <a:rPr lang="en-US" sz="1300" dirty="0"/>
              <a:t>, Butler DS, </a:t>
            </a:r>
            <a:r>
              <a:rPr lang="en-US" sz="1300" dirty="0" err="1"/>
              <a:t>PuenteduraEJ</a:t>
            </a:r>
            <a:r>
              <a:rPr lang="en-US" sz="1300" dirty="0"/>
              <a:t>. The effect of neuroscience education on pain, disability, anxiety, and stress in chronic musculoskeletal pain. Archives of physical medicine and rehabilitation. Dec 2011;92(12):2041-2056.</a:t>
            </a:r>
          </a:p>
          <a:p>
            <a:endParaRPr lang="en-US" dirty="0"/>
          </a:p>
        </p:txBody>
      </p:sp>
      <p:pic>
        <p:nvPicPr>
          <p:cNvPr id="4" name="Picture 3">
            <a:extLst>
              <a:ext uri="{FF2B5EF4-FFF2-40B4-BE49-F238E27FC236}">
                <a16:creationId xmlns:a16="http://schemas.microsoft.com/office/drawing/2014/main" id="{7E0E17BB-561C-A0EC-1958-8AE670AE54D8}"/>
              </a:ext>
            </a:extLst>
          </p:cNvPr>
          <p:cNvPicPr>
            <a:picLocks noChangeAspect="1"/>
          </p:cNvPicPr>
          <p:nvPr/>
        </p:nvPicPr>
        <p:blipFill>
          <a:blip r:embed="rId2"/>
          <a:stretch>
            <a:fillRect/>
          </a:stretch>
        </p:blipFill>
        <p:spPr>
          <a:xfrm>
            <a:off x="5943600" y="1045619"/>
            <a:ext cx="2895600" cy="1070769"/>
          </a:xfrm>
          <a:prstGeom prst="rect">
            <a:avLst/>
          </a:prstGeom>
        </p:spPr>
      </p:pic>
      <p:sp>
        <p:nvSpPr>
          <p:cNvPr id="5" name="TextBox 4">
            <a:extLst>
              <a:ext uri="{FF2B5EF4-FFF2-40B4-BE49-F238E27FC236}">
                <a16:creationId xmlns:a16="http://schemas.microsoft.com/office/drawing/2014/main" id="{90BFE8E3-7EEE-A445-C1CB-EBEA6B031A92}"/>
              </a:ext>
            </a:extLst>
          </p:cNvPr>
          <p:cNvSpPr txBox="1"/>
          <p:nvPr/>
        </p:nvSpPr>
        <p:spPr>
          <a:xfrm>
            <a:off x="7315200" y="2266950"/>
            <a:ext cx="1905000" cy="861774"/>
          </a:xfrm>
          <a:prstGeom prst="rect">
            <a:avLst/>
          </a:prstGeom>
          <a:noFill/>
        </p:spPr>
        <p:txBody>
          <a:bodyPr wrap="square" rtlCol="0">
            <a:spAutoFit/>
          </a:bodyPr>
          <a:lstStyle/>
          <a:p>
            <a:r>
              <a:rPr lang="en-US" sz="800" dirty="0"/>
              <a:t>Louw A, </a:t>
            </a:r>
            <a:r>
              <a:rPr lang="en-US" sz="800" dirty="0" err="1"/>
              <a:t>Puentedura</a:t>
            </a:r>
            <a:r>
              <a:rPr lang="en-US" sz="800" dirty="0"/>
              <a:t> E, Schmidt S, </a:t>
            </a:r>
            <a:r>
              <a:rPr lang="en-US" sz="800" dirty="0" err="1"/>
              <a:t>Zimney</a:t>
            </a:r>
            <a:r>
              <a:rPr lang="en-US" sz="800" dirty="0"/>
              <a:t> K. In: Pain Neuroscience Education Teaching People about Pain. 2nd ed. Minneapolis: Orthopedic </a:t>
            </a:r>
            <a:r>
              <a:rPr lang="en-US" sz="800" dirty="0" err="1"/>
              <a:t>Physica</a:t>
            </a:r>
            <a:r>
              <a:rPr lang="en-US" sz="800" dirty="0"/>
              <a:t> Therapy Products; 2018:429</a:t>
            </a:r>
            <a:r>
              <a:rPr lang="en-US" dirty="0"/>
              <a:t>.</a:t>
            </a:r>
          </a:p>
        </p:txBody>
      </p:sp>
    </p:spTree>
    <p:extLst>
      <p:ext uri="{BB962C8B-B14F-4D97-AF65-F5344CB8AC3E}">
        <p14:creationId xmlns:p14="http://schemas.microsoft.com/office/powerpoint/2010/main" val="4074277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C985-15BB-C137-8F3C-FC2D4F4D909A}"/>
              </a:ext>
            </a:extLst>
          </p:cNvPr>
          <p:cNvSpPr>
            <a:spLocks noGrp="1"/>
          </p:cNvSpPr>
          <p:nvPr>
            <p:ph type="title"/>
          </p:nvPr>
        </p:nvSpPr>
        <p:spPr/>
        <p:txBody>
          <a:bodyPr/>
          <a:lstStyle/>
          <a:p>
            <a:r>
              <a:rPr lang="en-US" dirty="0"/>
              <a:t>Brain Changes </a:t>
            </a:r>
          </a:p>
        </p:txBody>
      </p:sp>
      <p:sp>
        <p:nvSpPr>
          <p:cNvPr id="3" name="Content Placeholder 2">
            <a:extLst>
              <a:ext uri="{FF2B5EF4-FFF2-40B4-BE49-F238E27FC236}">
                <a16:creationId xmlns:a16="http://schemas.microsoft.com/office/drawing/2014/main" id="{DDB5FA49-DFC6-E774-949A-EF65642F5006}"/>
              </a:ext>
            </a:extLst>
          </p:cNvPr>
          <p:cNvSpPr>
            <a:spLocks noGrp="1"/>
          </p:cNvSpPr>
          <p:nvPr>
            <p:ph idx="1"/>
          </p:nvPr>
        </p:nvSpPr>
        <p:spPr/>
        <p:txBody>
          <a:bodyPr>
            <a:normAutofit fontScale="92500" lnSpcReduction="10000"/>
          </a:bodyPr>
          <a:lstStyle/>
          <a:p>
            <a:r>
              <a:rPr lang="en-US" b="1" dirty="0"/>
              <a:t>Reduction of pain sensation allows the brain to better process motor signals, so the effect of PNE can be seen in the ability to perform movements. </a:t>
            </a:r>
          </a:p>
          <a:p>
            <a:r>
              <a:rPr lang="en-US" dirty="0"/>
              <a:t>After the PNE + exercise treatment= Changes in the motor area after PNE- improved </a:t>
            </a:r>
            <a:r>
              <a:rPr lang="en-US" dirty="0" err="1"/>
              <a:t>prefontal</a:t>
            </a:r>
            <a:r>
              <a:rPr lang="en-US" dirty="0"/>
              <a:t> cortex activation. </a:t>
            </a:r>
          </a:p>
          <a:p>
            <a:pPr marL="0" indent="0">
              <a:buNone/>
            </a:pPr>
            <a:r>
              <a:rPr lang="en-US" sz="1000" dirty="0"/>
              <a:t>Corbo, Daniele. "Pain Neuroscience Education and Neuroimaging—A Narrative Review." Brain Sciences 14.9 (2024): 947.</a:t>
            </a:r>
          </a:p>
        </p:txBody>
      </p:sp>
    </p:spTree>
    <p:extLst>
      <p:ext uri="{BB962C8B-B14F-4D97-AF65-F5344CB8AC3E}">
        <p14:creationId xmlns:p14="http://schemas.microsoft.com/office/powerpoint/2010/main" val="2434724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63A6-7C35-A115-ACE3-F15E6218B5FA}"/>
              </a:ext>
            </a:extLst>
          </p:cNvPr>
          <p:cNvSpPr>
            <a:spLocks noGrp="1"/>
          </p:cNvSpPr>
          <p:nvPr>
            <p:ph type="title"/>
          </p:nvPr>
        </p:nvSpPr>
        <p:spPr/>
        <p:txBody>
          <a:bodyPr/>
          <a:lstStyle/>
          <a:p>
            <a:r>
              <a:rPr lang="en-US" dirty="0"/>
              <a:t>This all sounds good…</a:t>
            </a:r>
          </a:p>
        </p:txBody>
      </p:sp>
      <p:sp>
        <p:nvSpPr>
          <p:cNvPr id="3" name="Content Placeholder 2">
            <a:extLst>
              <a:ext uri="{FF2B5EF4-FFF2-40B4-BE49-F238E27FC236}">
                <a16:creationId xmlns:a16="http://schemas.microsoft.com/office/drawing/2014/main" id="{69F7E1A2-D2D6-4B38-0BBA-384F99FD51F3}"/>
              </a:ext>
            </a:extLst>
          </p:cNvPr>
          <p:cNvSpPr>
            <a:spLocks noGrp="1"/>
          </p:cNvSpPr>
          <p:nvPr>
            <p:ph idx="1"/>
          </p:nvPr>
        </p:nvSpPr>
        <p:spPr/>
        <p:txBody>
          <a:bodyPr>
            <a:normAutofit/>
          </a:bodyPr>
          <a:lstStyle/>
          <a:p>
            <a:r>
              <a:rPr lang="en-US" dirty="0"/>
              <a:t>Clinical Practice Guidelines suggests that PNE alone is not enough (George et al 2021) </a:t>
            </a:r>
          </a:p>
          <a:p>
            <a:r>
              <a:rPr lang="en-US" dirty="0"/>
              <a:t>Talking about pain can lead to biomedical focus, fuel anxiety, </a:t>
            </a:r>
            <a:r>
              <a:rPr lang="en-US" dirty="0" err="1"/>
              <a:t>kinesiophobia</a:t>
            </a:r>
            <a:r>
              <a:rPr lang="en-US" dirty="0"/>
              <a:t> </a:t>
            </a:r>
          </a:p>
          <a:p>
            <a:r>
              <a:rPr lang="en-US" dirty="0"/>
              <a:t>Guided Self Efficacy based Exercise with PNE that is collaborative</a:t>
            </a:r>
            <a:r>
              <a:rPr lang="en-US" dirty="0">
                <a:sym typeface="Wingdings" panose="05000000000000000000" pitchFamily="2" charset="2"/>
              </a:rPr>
              <a:t></a:t>
            </a:r>
            <a:r>
              <a:rPr lang="en-US" dirty="0"/>
              <a:t> </a:t>
            </a:r>
          </a:p>
        </p:txBody>
      </p:sp>
      <p:pic>
        <p:nvPicPr>
          <p:cNvPr id="4" name="Picture 3">
            <a:extLst>
              <a:ext uri="{FF2B5EF4-FFF2-40B4-BE49-F238E27FC236}">
                <a16:creationId xmlns:a16="http://schemas.microsoft.com/office/drawing/2014/main" id="{C2129678-0A56-B5C6-D8CE-104A84FA38EF}"/>
              </a:ext>
            </a:extLst>
          </p:cNvPr>
          <p:cNvPicPr>
            <a:picLocks noChangeAspect="1"/>
          </p:cNvPicPr>
          <p:nvPr/>
        </p:nvPicPr>
        <p:blipFill>
          <a:blip r:embed="rId2"/>
          <a:stretch>
            <a:fillRect/>
          </a:stretch>
        </p:blipFill>
        <p:spPr>
          <a:xfrm>
            <a:off x="4343400" y="3714750"/>
            <a:ext cx="1298587" cy="1298587"/>
          </a:xfrm>
          <a:prstGeom prst="rect">
            <a:avLst/>
          </a:prstGeom>
        </p:spPr>
      </p:pic>
    </p:spTree>
    <p:extLst>
      <p:ext uri="{BB962C8B-B14F-4D97-AF65-F5344CB8AC3E}">
        <p14:creationId xmlns:p14="http://schemas.microsoft.com/office/powerpoint/2010/main" val="4114700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2AC9-3905-B476-6445-BA206CE940F4}"/>
              </a:ext>
            </a:extLst>
          </p:cNvPr>
          <p:cNvSpPr>
            <a:spLocks noGrp="1"/>
          </p:cNvSpPr>
          <p:nvPr>
            <p:ph type="title"/>
          </p:nvPr>
        </p:nvSpPr>
        <p:spPr/>
        <p:txBody>
          <a:bodyPr>
            <a:normAutofit/>
          </a:bodyPr>
          <a:lstStyle/>
          <a:p>
            <a:r>
              <a:rPr lang="en-US" sz="3200" dirty="0"/>
              <a:t>Facet 3: Exercises that build Pain Self Efficacy?</a:t>
            </a:r>
          </a:p>
        </p:txBody>
      </p:sp>
      <p:sp>
        <p:nvSpPr>
          <p:cNvPr id="3" name="Content Placeholder 2">
            <a:extLst>
              <a:ext uri="{FF2B5EF4-FFF2-40B4-BE49-F238E27FC236}">
                <a16:creationId xmlns:a16="http://schemas.microsoft.com/office/drawing/2014/main" id="{1864CA4E-0688-A4D1-3147-314596D5421B}"/>
              </a:ext>
            </a:extLst>
          </p:cNvPr>
          <p:cNvSpPr>
            <a:spLocks noGrp="1"/>
          </p:cNvSpPr>
          <p:nvPr>
            <p:ph idx="1"/>
          </p:nvPr>
        </p:nvSpPr>
        <p:spPr/>
        <p:txBody>
          <a:bodyPr/>
          <a:lstStyle/>
          <a:p>
            <a:r>
              <a:rPr lang="en-US" dirty="0"/>
              <a:t>McKenzie</a:t>
            </a:r>
          </a:p>
          <a:p>
            <a:r>
              <a:rPr lang="en-US" dirty="0"/>
              <a:t>Mulligan</a:t>
            </a:r>
          </a:p>
          <a:p>
            <a:r>
              <a:rPr lang="en-US" dirty="0"/>
              <a:t>Stabilization</a:t>
            </a:r>
          </a:p>
          <a:p>
            <a:pPr marL="0" indent="0">
              <a:buNone/>
            </a:pPr>
            <a:endParaRPr lang="en-US" dirty="0"/>
          </a:p>
        </p:txBody>
      </p:sp>
      <p:sp>
        <p:nvSpPr>
          <p:cNvPr id="5" name="TextBox 4">
            <a:extLst>
              <a:ext uri="{FF2B5EF4-FFF2-40B4-BE49-F238E27FC236}">
                <a16:creationId xmlns:a16="http://schemas.microsoft.com/office/drawing/2014/main" id="{FA97E4DF-EB86-3581-96DA-80837AF4C4CA}"/>
              </a:ext>
            </a:extLst>
          </p:cNvPr>
          <p:cNvSpPr txBox="1"/>
          <p:nvPr/>
        </p:nvSpPr>
        <p:spPr>
          <a:xfrm>
            <a:off x="3962400" y="1600021"/>
            <a:ext cx="4800600" cy="1200329"/>
          </a:xfrm>
          <a:prstGeom prst="rect">
            <a:avLst/>
          </a:prstGeom>
          <a:noFill/>
        </p:spPr>
        <p:txBody>
          <a:bodyPr wrap="square" rtlCol="0">
            <a:spAutoFit/>
          </a:bodyPr>
          <a:lstStyle/>
          <a:p>
            <a:r>
              <a:rPr lang="en-US" dirty="0"/>
              <a:t>Combine with Facets 1 and 2:</a:t>
            </a:r>
          </a:p>
          <a:p>
            <a:r>
              <a:rPr lang="en-US" dirty="0"/>
              <a:t>-Use Motivational Interviewing throughout POC to bolster self management/efficacy  </a:t>
            </a:r>
          </a:p>
          <a:p>
            <a:r>
              <a:rPr lang="en-US" dirty="0"/>
              <a:t>-Use PNE throughout POC</a:t>
            </a:r>
          </a:p>
        </p:txBody>
      </p:sp>
      <p:pic>
        <p:nvPicPr>
          <p:cNvPr id="6" name="Picture 5" descr="A row of traffic lights&#10;&#10;Description automatically generated">
            <a:extLst>
              <a:ext uri="{FF2B5EF4-FFF2-40B4-BE49-F238E27FC236}">
                <a16:creationId xmlns:a16="http://schemas.microsoft.com/office/drawing/2014/main" id="{0EBABABF-DE9E-F119-B1D6-5757AB00A707}"/>
              </a:ext>
            </a:extLst>
          </p:cNvPr>
          <p:cNvPicPr>
            <a:picLocks noChangeAspect="1"/>
          </p:cNvPicPr>
          <p:nvPr/>
        </p:nvPicPr>
        <p:blipFill rotWithShape="1">
          <a:blip r:embed="rId2">
            <a:extLst>
              <a:ext uri="{28A0092B-C50C-407E-A947-70E740481C1C}">
                <a14:useLocalDpi xmlns:a14="http://schemas.microsoft.com/office/drawing/2010/main" val="0"/>
              </a:ext>
            </a:extLst>
          </a:blip>
          <a:srcRect b="9758"/>
          <a:stretch/>
        </p:blipFill>
        <p:spPr>
          <a:xfrm>
            <a:off x="4343400" y="2800350"/>
            <a:ext cx="2409825" cy="1793875"/>
          </a:xfrm>
          <a:prstGeom prst="rect">
            <a:avLst/>
          </a:prstGeom>
        </p:spPr>
      </p:pic>
    </p:spTree>
    <p:extLst>
      <p:ext uri="{BB962C8B-B14F-4D97-AF65-F5344CB8AC3E}">
        <p14:creationId xmlns:p14="http://schemas.microsoft.com/office/powerpoint/2010/main" val="2255179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ok cover of a person&#10;&#10;Description automatically generated">
            <a:extLst>
              <a:ext uri="{FF2B5EF4-FFF2-40B4-BE49-F238E27FC236}">
                <a16:creationId xmlns:a16="http://schemas.microsoft.com/office/drawing/2014/main" id="{2BD33A99-0A7A-B7CA-2777-E80B4CA59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2140302"/>
            <a:ext cx="2438401" cy="1616847"/>
          </a:xfrm>
          <a:prstGeom prst="rect">
            <a:avLst/>
          </a:prstGeom>
        </p:spPr>
      </p:pic>
      <p:pic>
        <p:nvPicPr>
          <p:cNvPr id="8" name="Picture 7">
            <a:extLst>
              <a:ext uri="{FF2B5EF4-FFF2-40B4-BE49-F238E27FC236}">
                <a16:creationId xmlns:a16="http://schemas.microsoft.com/office/drawing/2014/main" id="{4BEABD7F-D124-A012-5859-FB9DC6A3C18B}"/>
              </a:ext>
            </a:extLst>
          </p:cNvPr>
          <p:cNvPicPr>
            <a:picLocks noChangeAspect="1"/>
          </p:cNvPicPr>
          <p:nvPr/>
        </p:nvPicPr>
        <p:blipFill rotWithShape="1">
          <a:blip r:embed="rId4"/>
          <a:srcRect t="50000" r="6296" b="23333"/>
          <a:stretch/>
        </p:blipFill>
        <p:spPr>
          <a:xfrm>
            <a:off x="3352800" y="3739447"/>
            <a:ext cx="5791200" cy="1194503"/>
          </a:xfrm>
          <a:prstGeom prst="rect">
            <a:avLst/>
          </a:prstGeom>
        </p:spPr>
      </p:pic>
      <p:sp>
        <p:nvSpPr>
          <p:cNvPr id="2" name="Title 1">
            <a:extLst>
              <a:ext uri="{FF2B5EF4-FFF2-40B4-BE49-F238E27FC236}">
                <a16:creationId xmlns:a16="http://schemas.microsoft.com/office/drawing/2014/main" id="{DD368082-6312-41C6-D873-BA09B106A4D3}"/>
              </a:ext>
            </a:extLst>
          </p:cNvPr>
          <p:cNvSpPr>
            <a:spLocks noGrp="1"/>
          </p:cNvSpPr>
          <p:nvPr>
            <p:ph type="title"/>
          </p:nvPr>
        </p:nvSpPr>
        <p:spPr/>
        <p:txBody>
          <a:bodyPr>
            <a:noAutofit/>
          </a:bodyPr>
          <a:lstStyle/>
          <a:p>
            <a:r>
              <a:rPr lang="en-US" sz="4000" dirty="0"/>
              <a:t>McKenzie to Build Self Efficacy  </a:t>
            </a:r>
          </a:p>
        </p:txBody>
      </p:sp>
      <p:sp>
        <p:nvSpPr>
          <p:cNvPr id="3" name="Content Placeholder 2">
            <a:extLst>
              <a:ext uri="{FF2B5EF4-FFF2-40B4-BE49-F238E27FC236}">
                <a16:creationId xmlns:a16="http://schemas.microsoft.com/office/drawing/2014/main" id="{C61660DC-C77A-3667-7220-35498927AFB3}"/>
              </a:ext>
            </a:extLst>
          </p:cNvPr>
          <p:cNvSpPr>
            <a:spLocks noGrp="1"/>
          </p:cNvSpPr>
          <p:nvPr>
            <p:ph idx="1"/>
          </p:nvPr>
        </p:nvSpPr>
        <p:spPr/>
        <p:txBody>
          <a:bodyPr>
            <a:normAutofit/>
          </a:bodyPr>
          <a:lstStyle/>
          <a:p>
            <a:pPr marL="0" indent="0">
              <a:buNone/>
            </a:pPr>
            <a:r>
              <a:rPr lang="en-US" sz="2000" dirty="0"/>
              <a:t> </a:t>
            </a:r>
          </a:p>
          <a:p>
            <a:r>
              <a:rPr lang="en-US" sz="2000" dirty="0"/>
              <a:t>McKenzie-based patient education empowers patients to attain active self-management strategies and problem-solving techniques to self-control symptoms; all components of self-efficacy.</a:t>
            </a:r>
          </a:p>
        </p:txBody>
      </p:sp>
      <p:pic>
        <p:nvPicPr>
          <p:cNvPr id="6" name="Picture 5">
            <a:extLst>
              <a:ext uri="{FF2B5EF4-FFF2-40B4-BE49-F238E27FC236}">
                <a16:creationId xmlns:a16="http://schemas.microsoft.com/office/drawing/2014/main" id="{0B5C7373-4725-00A3-7B20-499040032685}"/>
              </a:ext>
            </a:extLst>
          </p:cNvPr>
          <p:cNvPicPr>
            <a:picLocks noChangeAspect="1"/>
          </p:cNvPicPr>
          <p:nvPr/>
        </p:nvPicPr>
        <p:blipFill rotWithShape="1">
          <a:blip r:embed="rId5"/>
          <a:srcRect t="49003" b="34020"/>
          <a:stretch/>
        </p:blipFill>
        <p:spPr>
          <a:xfrm>
            <a:off x="228600" y="2740025"/>
            <a:ext cx="7715250" cy="838200"/>
          </a:xfrm>
          <a:prstGeom prst="rect">
            <a:avLst/>
          </a:prstGeom>
        </p:spPr>
      </p:pic>
      <p:sp>
        <p:nvSpPr>
          <p:cNvPr id="5" name="TextBox 4">
            <a:extLst>
              <a:ext uri="{FF2B5EF4-FFF2-40B4-BE49-F238E27FC236}">
                <a16:creationId xmlns:a16="http://schemas.microsoft.com/office/drawing/2014/main" id="{9415709E-27AF-44DF-C34B-C2CB49FDD6B6}"/>
              </a:ext>
            </a:extLst>
          </p:cNvPr>
          <p:cNvSpPr txBox="1"/>
          <p:nvPr/>
        </p:nvSpPr>
        <p:spPr>
          <a:xfrm>
            <a:off x="0" y="3609022"/>
            <a:ext cx="3962400" cy="1477328"/>
          </a:xfrm>
          <a:prstGeom prst="rect">
            <a:avLst/>
          </a:prstGeom>
          <a:noFill/>
        </p:spPr>
        <p:txBody>
          <a:bodyPr wrap="square" rtlCol="0">
            <a:spAutoFit/>
          </a:bodyPr>
          <a:lstStyle/>
          <a:p>
            <a:r>
              <a:rPr lang="en-US" u="sng" dirty="0"/>
              <a:t>Guided Interview: </a:t>
            </a:r>
          </a:p>
          <a:p>
            <a:r>
              <a:rPr lang="en-US" dirty="0"/>
              <a:t>“Tell me what movement you think helps your pain?  </a:t>
            </a:r>
          </a:p>
          <a:p>
            <a:r>
              <a:rPr lang="en-US" dirty="0"/>
              <a:t>“Would it reasonable to avoid the movement that makes you worse?”</a:t>
            </a:r>
          </a:p>
        </p:txBody>
      </p:sp>
      <p:pic>
        <p:nvPicPr>
          <p:cNvPr id="4" name="Picture 3">
            <a:extLst>
              <a:ext uri="{FF2B5EF4-FFF2-40B4-BE49-F238E27FC236}">
                <a16:creationId xmlns:a16="http://schemas.microsoft.com/office/drawing/2014/main" id="{DDA8A3D8-F1B1-895A-C460-B47E3732457A}"/>
              </a:ext>
            </a:extLst>
          </p:cNvPr>
          <p:cNvPicPr>
            <a:picLocks noChangeAspect="1"/>
          </p:cNvPicPr>
          <p:nvPr/>
        </p:nvPicPr>
        <p:blipFill>
          <a:blip r:embed="rId6"/>
          <a:stretch>
            <a:fillRect/>
          </a:stretch>
        </p:blipFill>
        <p:spPr>
          <a:xfrm>
            <a:off x="7830598" y="641407"/>
            <a:ext cx="1306095" cy="975438"/>
          </a:xfrm>
          <a:prstGeom prst="rect">
            <a:avLst/>
          </a:prstGeom>
        </p:spPr>
      </p:pic>
    </p:spTree>
    <p:extLst>
      <p:ext uri="{BB962C8B-B14F-4D97-AF65-F5344CB8AC3E}">
        <p14:creationId xmlns:p14="http://schemas.microsoft.com/office/powerpoint/2010/main" val="7649514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belt over her head&#10;&#10;Description automatically generated">
            <a:extLst>
              <a:ext uri="{FF2B5EF4-FFF2-40B4-BE49-F238E27FC236}">
                <a16:creationId xmlns:a16="http://schemas.microsoft.com/office/drawing/2014/main" id="{219F0125-49F6-69AA-D669-81B181B02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8331" y="3336273"/>
            <a:ext cx="2895600" cy="1628775"/>
          </a:xfrm>
          <a:prstGeom prst="rect">
            <a:avLst/>
          </a:prstGeom>
        </p:spPr>
      </p:pic>
      <p:sp>
        <p:nvSpPr>
          <p:cNvPr id="2" name="Title 1">
            <a:extLst>
              <a:ext uri="{FF2B5EF4-FFF2-40B4-BE49-F238E27FC236}">
                <a16:creationId xmlns:a16="http://schemas.microsoft.com/office/drawing/2014/main" id="{E02FDC44-FF64-87F3-E2D0-1D9569DA1303}"/>
              </a:ext>
            </a:extLst>
          </p:cNvPr>
          <p:cNvSpPr>
            <a:spLocks noGrp="1"/>
          </p:cNvSpPr>
          <p:nvPr>
            <p:ph type="title"/>
          </p:nvPr>
        </p:nvSpPr>
        <p:spPr/>
        <p:txBody>
          <a:bodyPr/>
          <a:lstStyle/>
          <a:p>
            <a:r>
              <a:rPr lang="en-US" dirty="0"/>
              <a:t>Mulligan and </a:t>
            </a:r>
            <a:r>
              <a:rPr lang="en-US" dirty="0" err="1"/>
              <a:t>Kinesiophobia</a:t>
            </a:r>
            <a:endParaRPr lang="en-US" dirty="0"/>
          </a:p>
        </p:txBody>
      </p:sp>
      <p:sp>
        <p:nvSpPr>
          <p:cNvPr id="3" name="Content Placeholder 2">
            <a:extLst>
              <a:ext uri="{FF2B5EF4-FFF2-40B4-BE49-F238E27FC236}">
                <a16:creationId xmlns:a16="http://schemas.microsoft.com/office/drawing/2014/main" id="{8D9DC3DB-BA05-62C8-AC25-877270680E8C}"/>
              </a:ext>
            </a:extLst>
          </p:cNvPr>
          <p:cNvSpPr>
            <a:spLocks noGrp="1"/>
          </p:cNvSpPr>
          <p:nvPr>
            <p:ph idx="1"/>
          </p:nvPr>
        </p:nvSpPr>
        <p:spPr>
          <a:xfrm>
            <a:off x="457200" y="1123950"/>
            <a:ext cx="8229600" cy="3394075"/>
          </a:xfrm>
        </p:spPr>
        <p:txBody>
          <a:bodyPr>
            <a:normAutofit/>
          </a:bodyPr>
          <a:lstStyle/>
          <a:p>
            <a:r>
              <a:rPr lang="en-US" sz="2400" dirty="0"/>
              <a:t>Mulligan or </a:t>
            </a:r>
            <a:r>
              <a:rPr lang="en-US" sz="2400" b="1" dirty="0"/>
              <a:t>self mobilization with movements </a:t>
            </a:r>
            <a:r>
              <a:rPr lang="en-US" sz="2400" dirty="0"/>
              <a:t>showed a </a:t>
            </a:r>
            <a:r>
              <a:rPr lang="en-US" sz="2400" b="1" dirty="0"/>
              <a:t>decrease in depression </a:t>
            </a:r>
            <a:r>
              <a:rPr lang="en-US" sz="2400" dirty="0"/>
              <a:t>pronounced </a:t>
            </a:r>
            <a:r>
              <a:rPr lang="en-US" sz="2400" b="1" dirty="0"/>
              <a:t>improvement in QoL, </a:t>
            </a:r>
            <a:r>
              <a:rPr lang="en-US" sz="2400" b="1" dirty="0" err="1"/>
              <a:t>kinesophobia</a:t>
            </a:r>
            <a:r>
              <a:rPr lang="en-US" sz="2400" dirty="0"/>
              <a:t> in individuals suffering neck pain</a:t>
            </a:r>
          </a:p>
          <a:p>
            <a:r>
              <a:rPr lang="en-US" sz="2400" dirty="0"/>
              <a:t>It is thought that any </a:t>
            </a:r>
            <a:r>
              <a:rPr lang="en-US" sz="2400" b="1" dirty="0"/>
              <a:t>increase in ROM results in an increase in the proprioceptive sensation </a:t>
            </a:r>
            <a:r>
              <a:rPr lang="en-US" sz="2400" dirty="0"/>
              <a:t>in the neck region, which may result in </a:t>
            </a:r>
            <a:r>
              <a:rPr lang="en-US" sz="2400" b="1" dirty="0"/>
              <a:t>reduced </a:t>
            </a:r>
            <a:r>
              <a:rPr lang="en-US" sz="2400" b="1" dirty="0" err="1"/>
              <a:t>kinesophobia</a:t>
            </a:r>
            <a:r>
              <a:rPr lang="en-US" sz="2400" b="1" dirty="0"/>
              <a:t> in patients</a:t>
            </a:r>
            <a:r>
              <a:rPr lang="en-US" sz="2400" dirty="0"/>
              <a:t>.</a:t>
            </a:r>
          </a:p>
        </p:txBody>
      </p:sp>
      <p:sp>
        <p:nvSpPr>
          <p:cNvPr id="4" name="TextBox 3">
            <a:extLst>
              <a:ext uri="{FF2B5EF4-FFF2-40B4-BE49-F238E27FC236}">
                <a16:creationId xmlns:a16="http://schemas.microsoft.com/office/drawing/2014/main" id="{F6F03767-5E32-AD8A-FAA4-3EC0828F9DFB}"/>
              </a:ext>
            </a:extLst>
          </p:cNvPr>
          <p:cNvSpPr txBox="1"/>
          <p:nvPr/>
        </p:nvSpPr>
        <p:spPr>
          <a:xfrm>
            <a:off x="3689931" y="3993278"/>
            <a:ext cx="3385131" cy="861774"/>
          </a:xfrm>
          <a:prstGeom prst="rect">
            <a:avLst/>
          </a:prstGeom>
          <a:noFill/>
        </p:spPr>
        <p:txBody>
          <a:bodyPr wrap="square" rtlCol="0">
            <a:spAutoFit/>
          </a:bodyPr>
          <a:lstStyle/>
          <a:p>
            <a:r>
              <a:rPr lang="en-US" sz="800" dirty="0"/>
              <a:t>Buyukturan O, Buyukturan B, Sas S, </a:t>
            </a:r>
            <a:r>
              <a:rPr lang="en-US" sz="800" dirty="0" err="1"/>
              <a:t>Karartı</a:t>
            </a:r>
            <a:r>
              <a:rPr lang="en-US" sz="800" dirty="0"/>
              <a:t> C, Ceylan İ. The Effect of Mulligan Mobilization Technique in Older Adults with Neck Pain: A Randomized Controlled, Double-Blind Study. Pain Res </a:t>
            </a:r>
            <a:r>
              <a:rPr lang="en-US" sz="800" dirty="0" err="1"/>
              <a:t>Manag</a:t>
            </a:r>
            <a:r>
              <a:rPr lang="en-US" sz="800" dirty="0"/>
              <a:t>. 2018;2018:2856375. Published 2018 May 15. doi:10.1155/2018/2856375</a:t>
            </a:r>
          </a:p>
          <a:p>
            <a:endParaRPr lang="en-US" dirty="0"/>
          </a:p>
        </p:txBody>
      </p:sp>
      <p:sp>
        <p:nvSpPr>
          <p:cNvPr id="5" name="TextBox 4">
            <a:extLst>
              <a:ext uri="{FF2B5EF4-FFF2-40B4-BE49-F238E27FC236}">
                <a16:creationId xmlns:a16="http://schemas.microsoft.com/office/drawing/2014/main" id="{61865638-7CD3-F2B7-8777-962747FBFE8B}"/>
              </a:ext>
            </a:extLst>
          </p:cNvPr>
          <p:cNvSpPr txBox="1"/>
          <p:nvPr/>
        </p:nvSpPr>
        <p:spPr>
          <a:xfrm>
            <a:off x="304800" y="3714750"/>
            <a:ext cx="3385131" cy="1477328"/>
          </a:xfrm>
          <a:prstGeom prst="rect">
            <a:avLst/>
          </a:prstGeom>
          <a:noFill/>
        </p:spPr>
        <p:txBody>
          <a:bodyPr wrap="square" rtlCol="0">
            <a:spAutoFit/>
          </a:bodyPr>
          <a:lstStyle/>
          <a:p>
            <a:r>
              <a:rPr lang="en-US" u="sng" dirty="0"/>
              <a:t>Guided Interview: </a:t>
            </a:r>
          </a:p>
          <a:p>
            <a:r>
              <a:rPr lang="en-US" dirty="0"/>
              <a:t>“Tell me if you think using this stretch with a towel helps you move better?” “Would it be safe to say its easier to move after?”  </a:t>
            </a:r>
          </a:p>
        </p:txBody>
      </p:sp>
      <p:pic>
        <p:nvPicPr>
          <p:cNvPr id="6" name="Picture 5">
            <a:extLst>
              <a:ext uri="{FF2B5EF4-FFF2-40B4-BE49-F238E27FC236}">
                <a16:creationId xmlns:a16="http://schemas.microsoft.com/office/drawing/2014/main" id="{7CED9AA2-22D3-E236-0B08-4F3DC861C85F}"/>
              </a:ext>
            </a:extLst>
          </p:cNvPr>
          <p:cNvPicPr>
            <a:picLocks noChangeAspect="1"/>
          </p:cNvPicPr>
          <p:nvPr/>
        </p:nvPicPr>
        <p:blipFill>
          <a:blip r:embed="rId4"/>
          <a:stretch>
            <a:fillRect/>
          </a:stretch>
        </p:blipFill>
        <p:spPr>
          <a:xfrm>
            <a:off x="7848600" y="178452"/>
            <a:ext cx="1153901" cy="887435"/>
          </a:xfrm>
          <a:prstGeom prst="rect">
            <a:avLst/>
          </a:prstGeom>
        </p:spPr>
      </p:pic>
    </p:spTree>
    <p:extLst>
      <p:ext uri="{BB962C8B-B14F-4D97-AF65-F5344CB8AC3E}">
        <p14:creationId xmlns:p14="http://schemas.microsoft.com/office/powerpoint/2010/main" val="615600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3610-F58E-AD80-0CD0-AFDAB9483DD5}"/>
              </a:ext>
            </a:extLst>
          </p:cNvPr>
          <p:cNvSpPr>
            <a:spLocks noGrp="1"/>
          </p:cNvSpPr>
          <p:nvPr>
            <p:ph type="title"/>
          </p:nvPr>
        </p:nvSpPr>
        <p:spPr/>
        <p:txBody>
          <a:bodyPr/>
          <a:lstStyle/>
          <a:p>
            <a:r>
              <a:rPr lang="en-US" dirty="0"/>
              <a:t>Stabilization and Fear</a:t>
            </a:r>
          </a:p>
        </p:txBody>
      </p:sp>
      <p:sp>
        <p:nvSpPr>
          <p:cNvPr id="3" name="Content Placeholder 2">
            <a:extLst>
              <a:ext uri="{FF2B5EF4-FFF2-40B4-BE49-F238E27FC236}">
                <a16:creationId xmlns:a16="http://schemas.microsoft.com/office/drawing/2014/main" id="{933259E0-4432-0C45-8BFF-F5FD9A9596FA}"/>
              </a:ext>
            </a:extLst>
          </p:cNvPr>
          <p:cNvSpPr>
            <a:spLocks noGrp="1"/>
          </p:cNvSpPr>
          <p:nvPr>
            <p:ph idx="1"/>
          </p:nvPr>
        </p:nvSpPr>
        <p:spPr>
          <a:xfrm>
            <a:off x="2590800" y="4587658"/>
            <a:ext cx="5029200" cy="533400"/>
          </a:xfrm>
        </p:spPr>
        <p:txBody>
          <a:bodyPr/>
          <a:lstStyle/>
          <a:p>
            <a:r>
              <a:rPr lang="en-US" sz="800" dirty="0"/>
              <a:t>Özyurt, </a:t>
            </a:r>
            <a:r>
              <a:rPr lang="en-US" sz="800" dirty="0" err="1"/>
              <a:t>Fatih</a:t>
            </a:r>
            <a:r>
              <a:rPr lang="en-US" sz="800" dirty="0"/>
              <a:t>, </a:t>
            </a:r>
            <a:r>
              <a:rPr lang="en-US" sz="800" dirty="0" err="1"/>
              <a:t>Abdulhamit</a:t>
            </a:r>
            <a:r>
              <a:rPr lang="en-US" sz="800" dirty="0"/>
              <a:t> </a:t>
            </a:r>
            <a:r>
              <a:rPr lang="en-US" sz="800" dirty="0" err="1"/>
              <a:t>Tayfur</a:t>
            </a:r>
            <a:r>
              <a:rPr lang="en-US" sz="800" dirty="0"/>
              <a:t>, and Özlem </a:t>
            </a:r>
            <a:r>
              <a:rPr lang="en-US" sz="800" dirty="0" err="1"/>
              <a:t>Ülger</a:t>
            </a:r>
            <a:r>
              <a:rPr lang="en-US" sz="800" dirty="0"/>
              <a:t>. "The effect of stabilization-based exercises on </a:t>
            </a:r>
            <a:r>
              <a:rPr lang="en-US" sz="800" dirty="0" err="1"/>
              <a:t>kinesiophobia</a:t>
            </a:r>
            <a:r>
              <a:rPr lang="en-US" sz="800" dirty="0"/>
              <a:t> in patients with non-specific chronic low back pain: a systematic review and meta-analysis." Sport Sciences for Health (2024): 1-13.</a:t>
            </a:r>
          </a:p>
          <a:p>
            <a:endParaRPr lang="en-US" dirty="0"/>
          </a:p>
        </p:txBody>
      </p:sp>
      <p:sp>
        <p:nvSpPr>
          <p:cNvPr id="4" name="TextBox 3">
            <a:extLst>
              <a:ext uri="{FF2B5EF4-FFF2-40B4-BE49-F238E27FC236}">
                <a16:creationId xmlns:a16="http://schemas.microsoft.com/office/drawing/2014/main" id="{12DD5C31-B9B4-1BBD-1CBF-E8AB814A6ECA}"/>
              </a:ext>
            </a:extLst>
          </p:cNvPr>
          <p:cNvSpPr txBox="1"/>
          <p:nvPr/>
        </p:nvSpPr>
        <p:spPr>
          <a:xfrm>
            <a:off x="457200" y="1352550"/>
            <a:ext cx="7620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There is a correlation between pain, disability, quality of life and </a:t>
            </a:r>
            <a:r>
              <a:rPr lang="en-US" dirty="0" err="1"/>
              <a:t>Kinesiophobia</a:t>
            </a:r>
            <a:r>
              <a:rPr lang="en-US" dirty="0"/>
              <a:t> in patients with CLBP. </a:t>
            </a:r>
          </a:p>
          <a:p>
            <a:pPr marL="285750" indent="-285750">
              <a:buFont typeface="Arial" panose="020B0604020202020204" pitchFamily="34" charset="0"/>
              <a:buChar char="•"/>
            </a:pPr>
            <a:r>
              <a:rPr lang="en-US" dirty="0"/>
              <a:t>Stabilization exercises can be an effective method of reducing the fear of movement by reducing pain and disability and improving quality of life.</a:t>
            </a:r>
          </a:p>
          <a:p>
            <a:pPr marL="285750" indent="-285750">
              <a:buFont typeface="Arial" panose="020B0604020202020204" pitchFamily="34" charset="0"/>
              <a:buChar char="•"/>
            </a:pPr>
            <a:r>
              <a:rPr lang="en-US" dirty="0"/>
              <a:t>Stabilization based exercises are easy to do at home without requiring any equipment, hence increases the patient’s self-management</a:t>
            </a:r>
          </a:p>
        </p:txBody>
      </p:sp>
      <p:sp>
        <p:nvSpPr>
          <p:cNvPr id="7" name="TextBox 6">
            <a:extLst>
              <a:ext uri="{FF2B5EF4-FFF2-40B4-BE49-F238E27FC236}">
                <a16:creationId xmlns:a16="http://schemas.microsoft.com/office/drawing/2014/main" id="{68562E3D-A05D-398C-ADD8-2CDDA2DDF1D9}"/>
              </a:ext>
            </a:extLst>
          </p:cNvPr>
          <p:cNvSpPr txBox="1"/>
          <p:nvPr/>
        </p:nvSpPr>
        <p:spPr>
          <a:xfrm>
            <a:off x="381000" y="3562350"/>
            <a:ext cx="2971800" cy="1200329"/>
          </a:xfrm>
          <a:prstGeom prst="rect">
            <a:avLst/>
          </a:prstGeom>
          <a:noFill/>
        </p:spPr>
        <p:txBody>
          <a:bodyPr wrap="square" rtlCol="0">
            <a:spAutoFit/>
          </a:bodyPr>
          <a:lstStyle/>
          <a:p>
            <a:r>
              <a:rPr lang="en-US" dirty="0"/>
              <a:t>Guided Interview:</a:t>
            </a:r>
          </a:p>
          <a:p>
            <a:r>
              <a:rPr lang="en-US" dirty="0"/>
              <a:t>“Tell me if you think building control of your back muscles will help your pain?” </a:t>
            </a:r>
          </a:p>
        </p:txBody>
      </p:sp>
      <p:pic>
        <p:nvPicPr>
          <p:cNvPr id="8" name="Picture 7">
            <a:extLst>
              <a:ext uri="{FF2B5EF4-FFF2-40B4-BE49-F238E27FC236}">
                <a16:creationId xmlns:a16="http://schemas.microsoft.com/office/drawing/2014/main" id="{404185E0-6525-F0FF-38A0-CD96BCE587F7}"/>
              </a:ext>
            </a:extLst>
          </p:cNvPr>
          <p:cNvPicPr>
            <a:picLocks noChangeAspect="1"/>
          </p:cNvPicPr>
          <p:nvPr/>
        </p:nvPicPr>
        <p:blipFill rotWithShape="1">
          <a:blip r:embed="rId2"/>
          <a:srcRect l="11852" t="38148" r="41111" b="39630"/>
          <a:stretch/>
        </p:blipFill>
        <p:spPr>
          <a:xfrm>
            <a:off x="3886200" y="3383875"/>
            <a:ext cx="3629025" cy="1143000"/>
          </a:xfrm>
          <a:prstGeom prst="rect">
            <a:avLst/>
          </a:prstGeom>
        </p:spPr>
      </p:pic>
      <p:pic>
        <p:nvPicPr>
          <p:cNvPr id="5" name="Picture 4">
            <a:extLst>
              <a:ext uri="{FF2B5EF4-FFF2-40B4-BE49-F238E27FC236}">
                <a16:creationId xmlns:a16="http://schemas.microsoft.com/office/drawing/2014/main" id="{47414AA6-97F8-276C-4B73-A847208A5A31}"/>
              </a:ext>
            </a:extLst>
          </p:cNvPr>
          <p:cNvPicPr>
            <a:picLocks noChangeAspect="1"/>
          </p:cNvPicPr>
          <p:nvPr/>
        </p:nvPicPr>
        <p:blipFill>
          <a:blip r:embed="rId3"/>
          <a:stretch>
            <a:fillRect/>
          </a:stretch>
        </p:blipFill>
        <p:spPr>
          <a:xfrm>
            <a:off x="7508962" y="90806"/>
            <a:ext cx="1408126" cy="1051638"/>
          </a:xfrm>
          <a:prstGeom prst="rect">
            <a:avLst/>
          </a:prstGeom>
        </p:spPr>
      </p:pic>
    </p:spTree>
    <p:extLst>
      <p:ext uri="{BB962C8B-B14F-4D97-AF65-F5344CB8AC3E}">
        <p14:creationId xmlns:p14="http://schemas.microsoft.com/office/powerpoint/2010/main" val="428099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6C781-2FCC-E5A7-B1BD-C5883343845D}"/>
              </a:ext>
            </a:extLst>
          </p:cNvPr>
          <p:cNvSpPr>
            <a:spLocks noGrp="1"/>
          </p:cNvSpPr>
          <p:nvPr>
            <p:ph type="title"/>
          </p:nvPr>
        </p:nvSpPr>
        <p:spPr>
          <a:xfrm>
            <a:off x="457200" y="206375"/>
            <a:ext cx="8229600" cy="857250"/>
          </a:xfrm>
        </p:spPr>
        <p:txBody>
          <a:bodyPr anchor="ctr">
            <a:normAutofit/>
          </a:bodyPr>
          <a:lstStyle/>
          <a:p>
            <a:r>
              <a:rPr lang="en-US" dirty="0"/>
              <a:t>Why Do I Hurt? </a:t>
            </a:r>
          </a:p>
        </p:txBody>
      </p:sp>
      <p:pic>
        <p:nvPicPr>
          <p:cNvPr id="5" name="Content Placeholder 4" descr="A child holding a knee with a wound on it&#10;&#10;Description automatically generated">
            <a:extLst>
              <a:ext uri="{FF2B5EF4-FFF2-40B4-BE49-F238E27FC236}">
                <a16:creationId xmlns:a16="http://schemas.microsoft.com/office/drawing/2014/main" id="{821720AA-BADD-EAFD-1815-DE991A698D6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38214"/>
          <a:stretch/>
        </p:blipFill>
        <p:spPr>
          <a:xfrm>
            <a:off x="457200" y="1200150"/>
            <a:ext cx="8229600" cy="3810000"/>
          </a:xfrm>
          <a:noFill/>
        </p:spPr>
      </p:pic>
      <p:sp>
        <p:nvSpPr>
          <p:cNvPr id="3" name="TextBox 2">
            <a:extLst>
              <a:ext uri="{FF2B5EF4-FFF2-40B4-BE49-F238E27FC236}">
                <a16:creationId xmlns:a16="http://schemas.microsoft.com/office/drawing/2014/main" id="{23D55624-0D32-AD5B-E443-57F2917E53C0}"/>
              </a:ext>
            </a:extLst>
          </p:cNvPr>
          <p:cNvSpPr txBox="1"/>
          <p:nvPr/>
        </p:nvSpPr>
        <p:spPr>
          <a:xfrm>
            <a:off x="685800" y="1809750"/>
            <a:ext cx="3657600" cy="646331"/>
          </a:xfrm>
          <a:prstGeom prst="rect">
            <a:avLst/>
          </a:prstGeom>
          <a:noFill/>
        </p:spPr>
        <p:txBody>
          <a:bodyPr wrap="square" rtlCol="0">
            <a:spAutoFit/>
          </a:bodyPr>
          <a:lstStyle/>
          <a:p>
            <a:r>
              <a:rPr lang="en-US" dirty="0"/>
              <a:t>Where is mommy? Where is daddy?  </a:t>
            </a:r>
            <a:r>
              <a:rPr lang="en-US" dirty="0" err="1"/>
              <a:t>Helpppp</a:t>
            </a:r>
            <a:r>
              <a:rPr lang="en-US" dirty="0"/>
              <a:t> </a:t>
            </a:r>
            <a:r>
              <a:rPr lang="en-US" dirty="0" err="1"/>
              <a:t>Meeee</a:t>
            </a:r>
            <a:r>
              <a:rPr lang="en-US" dirty="0"/>
              <a:t>!</a:t>
            </a:r>
          </a:p>
        </p:txBody>
      </p:sp>
    </p:spTree>
    <p:extLst>
      <p:ext uri="{BB962C8B-B14F-4D97-AF65-F5344CB8AC3E}">
        <p14:creationId xmlns:p14="http://schemas.microsoft.com/office/powerpoint/2010/main" val="1719079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D009-7162-FB3B-9138-E01CDB10F5CE}"/>
              </a:ext>
            </a:extLst>
          </p:cNvPr>
          <p:cNvSpPr>
            <a:spLocks noGrp="1"/>
          </p:cNvSpPr>
          <p:nvPr>
            <p:ph type="title"/>
          </p:nvPr>
        </p:nvSpPr>
        <p:spPr/>
        <p:txBody>
          <a:bodyPr>
            <a:normAutofit/>
          </a:bodyPr>
          <a:lstStyle/>
          <a:p>
            <a:r>
              <a:rPr lang="en-US" dirty="0"/>
              <a:t>Self Belief=Activity Change </a:t>
            </a:r>
          </a:p>
        </p:txBody>
      </p:sp>
      <p:sp>
        <p:nvSpPr>
          <p:cNvPr id="3" name="Content Placeholder 2">
            <a:extLst>
              <a:ext uri="{FF2B5EF4-FFF2-40B4-BE49-F238E27FC236}">
                <a16:creationId xmlns:a16="http://schemas.microsoft.com/office/drawing/2014/main" id="{C4244108-E924-42E4-248B-A49D53663661}"/>
              </a:ext>
            </a:extLst>
          </p:cNvPr>
          <p:cNvSpPr>
            <a:spLocks noGrp="1"/>
          </p:cNvSpPr>
          <p:nvPr>
            <p:ph idx="1"/>
          </p:nvPr>
        </p:nvSpPr>
        <p:spPr/>
        <p:txBody>
          <a:bodyPr>
            <a:normAutofit lnSpcReduction="10000"/>
          </a:bodyPr>
          <a:lstStyle/>
          <a:p>
            <a:r>
              <a:rPr lang="en-US" dirty="0"/>
              <a:t>When we give exercise prescription and self management strategies with the intention of building self efficacy- this creates a complete shift in behavior of patient</a:t>
            </a:r>
          </a:p>
          <a:p>
            <a:r>
              <a:rPr lang="en-US" dirty="0"/>
              <a:t>Reduced depression, hopelessness, fear, </a:t>
            </a:r>
            <a:r>
              <a:rPr lang="en-US" dirty="0" err="1"/>
              <a:t>kinesiophobia</a:t>
            </a:r>
            <a:endParaRPr lang="en-US" dirty="0"/>
          </a:p>
          <a:p>
            <a:r>
              <a:rPr lang="en-US" dirty="0"/>
              <a:t>LIMIT CHRONIC PAIN RISK DEVELOPMENT </a:t>
            </a:r>
          </a:p>
        </p:txBody>
      </p:sp>
    </p:spTree>
    <p:extLst>
      <p:ext uri="{BB962C8B-B14F-4D97-AF65-F5344CB8AC3E}">
        <p14:creationId xmlns:p14="http://schemas.microsoft.com/office/powerpoint/2010/main" val="2394673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43AB3-F7B3-B664-6F3D-8B0ABF12D6BC}"/>
              </a:ext>
            </a:extLst>
          </p:cNvPr>
          <p:cNvSpPr>
            <a:spLocks noGrp="1"/>
          </p:cNvSpPr>
          <p:nvPr>
            <p:ph type="title"/>
          </p:nvPr>
        </p:nvSpPr>
        <p:spPr/>
        <p:txBody>
          <a:bodyPr>
            <a:normAutofit fontScale="90000"/>
          </a:bodyPr>
          <a:lstStyle/>
          <a:p>
            <a:r>
              <a:rPr lang="en-US" dirty="0"/>
              <a:t>Patient’s Collaborate to Build Efficacy</a:t>
            </a:r>
          </a:p>
        </p:txBody>
      </p:sp>
      <p:sp>
        <p:nvSpPr>
          <p:cNvPr id="3" name="Content Placeholder 2">
            <a:extLst>
              <a:ext uri="{FF2B5EF4-FFF2-40B4-BE49-F238E27FC236}">
                <a16:creationId xmlns:a16="http://schemas.microsoft.com/office/drawing/2014/main" id="{96988DE1-D558-39EE-E6E8-2CD06CD72446}"/>
              </a:ext>
            </a:extLst>
          </p:cNvPr>
          <p:cNvSpPr>
            <a:spLocks noGrp="1"/>
          </p:cNvSpPr>
          <p:nvPr>
            <p:ph idx="1"/>
          </p:nvPr>
        </p:nvSpPr>
        <p:spPr/>
        <p:txBody>
          <a:bodyPr vert="horz" lIns="91440" tIns="45720" rIns="91440" bIns="45720" rtlCol="0" anchor="t">
            <a:normAutofit fontScale="70000" lnSpcReduction="20000"/>
          </a:bodyPr>
          <a:lstStyle/>
          <a:p>
            <a:pPr marL="0" indent="0">
              <a:buNone/>
            </a:pPr>
            <a:r>
              <a:rPr lang="en-US" dirty="0"/>
              <a:t>Based on Lancet, NICE, CPGs from ACP and AOPT</a:t>
            </a:r>
          </a:p>
          <a:p>
            <a:r>
              <a:rPr lang="en-US" dirty="0"/>
              <a:t>Treating LBP immediately with conservative measures vs pharma/imaging </a:t>
            </a:r>
            <a:r>
              <a:rPr lang="en-US" b="1" dirty="0"/>
              <a:t>– patients collaborate with physicians  </a:t>
            </a:r>
          </a:p>
          <a:p>
            <a:r>
              <a:rPr lang="en-US" dirty="0"/>
              <a:t>Addressing the LBP with identifying proper pain phenotype first</a:t>
            </a:r>
          </a:p>
          <a:p>
            <a:r>
              <a:rPr lang="en-US" dirty="0"/>
              <a:t>Address </a:t>
            </a:r>
            <a:r>
              <a:rPr lang="en-US" dirty="0" err="1"/>
              <a:t>Nociplastic</a:t>
            </a:r>
            <a:r>
              <a:rPr lang="en-US" dirty="0"/>
              <a:t> Phenotype and </a:t>
            </a:r>
            <a:r>
              <a:rPr lang="en-US" b="1" u="sng" dirty="0" err="1"/>
              <a:t>catastrophization</a:t>
            </a:r>
            <a:r>
              <a:rPr lang="en-US" b="1" u="sng" dirty="0"/>
              <a:t>/negative beliefs</a:t>
            </a:r>
            <a:r>
              <a:rPr lang="en-US" dirty="0"/>
              <a:t> via </a:t>
            </a:r>
            <a:r>
              <a:rPr lang="en-US" b="1" dirty="0"/>
              <a:t>PNE </a:t>
            </a:r>
            <a:r>
              <a:rPr lang="en-US" dirty="0"/>
              <a:t>and </a:t>
            </a:r>
            <a:r>
              <a:rPr lang="en-US" b="1" dirty="0"/>
              <a:t>Pain Self Efficacy Education (PSE)</a:t>
            </a:r>
            <a:endParaRPr lang="en-US" b="1" dirty="0">
              <a:ea typeface="Calibri"/>
              <a:cs typeface="Calibri"/>
            </a:endParaRPr>
          </a:p>
          <a:p>
            <a:r>
              <a:rPr lang="en-US" b="1" dirty="0"/>
              <a:t>Improving Self Management Skills </a:t>
            </a:r>
          </a:p>
          <a:p>
            <a:pPr lvl="1"/>
            <a:r>
              <a:rPr lang="en-US" dirty="0"/>
              <a:t>Motivational Interviewing Counseling skills that are </a:t>
            </a:r>
            <a:r>
              <a:rPr lang="en-US" b="1" dirty="0"/>
              <a:t>patient led </a:t>
            </a:r>
            <a:endParaRPr lang="en-US" b="1" dirty="0">
              <a:ea typeface="Calibri"/>
              <a:cs typeface="Calibri"/>
            </a:endParaRPr>
          </a:p>
          <a:p>
            <a:pPr lvl="1"/>
            <a:r>
              <a:rPr lang="en-US" dirty="0"/>
              <a:t>Movement/Exercise to Desensitize CNS/PNS </a:t>
            </a:r>
            <a:r>
              <a:rPr lang="en-US" b="1" dirty="0"/>
              <a:t>patient led</a:t>
            </a:r>
          </a:p>
          <a:p>
            <a:pPr lvl="1"/>
            <a:r>
              <a:rPr lang="en-US" dirty="0"/>
              <a:t>Overall Wellness (Sleep/Nutrition/Stress reduction) </a:t>
            </a:r>
            <a:r>
              <a:rPr lang="en-US" b="1" dirty="0"/>
              <a:t>patient led  </a:t>
            </a:r>
          </a:p>
        </p:txBody>
      </p:sp>
      <p:pic>
        <p:nvPicPr>
          <p:cNvPr id="4" name="Picture 3">
            <a:extLst>
              <a:ext uri="{FF2B5EF4-FFF2-40B4-BE49-F238E27FC236}">
                <a16:creationId xmlns:a16="http://schemas.microsoft.com/office/drawing/2014/main" id="{E175D018-2BFA-1124-E0BA-08E8F84E32EF}"/>
              </a:ext>
            </a:extLst>
          </p:cNvPr>
          <p:cNvPicPr>
            <a:picLocks noChangeAspect="1"/>
          </p:cNvPicPr>
          <p:nvPr/>
        </p:nvPicPr>
        <p:blipFill>
          <a:blip r:embed="rId3"/>
          <a:stretch>
            <a:fillRect/>
          </a:stretch>
        </p:blipFill>
        <p:spPr>
          <a:xfrm>
            <a:off x="7696201" y="1011243"/>
            <a:ext cx="1066800" cy="1066800"/>
          </a:xfrm>
          <a:prstGeom prst="rect">
            <a:avLst/>
          </a:prstGeom>
        </p:spPr>
      </p:pic>
    </p:spTree>
    <p:extLst>
      <p:ext uri="{BB962C8B-B14F-4D97-AF65-F5344CB8AC3E}">
        <p14:creationId xmlns:p14="http://schemas.microsoft.com/office/powerpoint/2010/main" val="87896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3636-9D74-A192-8B9E-8759F42E6C1D}"/>
              </a:ext>
            </a:extLst>
          </p:cNvPr>
          <p:cNvSpPr>
            <a:spLocks noGrp="1"/>
          </p:cNvSpPr>
          <p:nvPr>
            <p:ph type="title"/>
          </p:nvPr>
        </p:nvSpPr>
        <p:spPr/>
        <p:txBody>
          <a:bodyPr/>
          <a:lstStyle/>
          <a:p>
            <a:r>
              <a:rPr lang="en-US" dirty="0"/>
              <a:t>Self Efficacy Global Application</a:t>
            </a:r>
          </a:p>
        </p:txBody>
      </p:sp>
      <p:pic>
        <p:nvPicPr>
          <p:cNvPr id="5" name="Content Placeholder 4">
            <a:extLst>
              <a:ext uri="{FF2B5EF4-FFF2-40B4-BE49-F238E27FC236}">
                <a16:creationId xmlns:a16="http://schemas.microsoft.com/office/drawing/2014/main" id="{8B801A34-D027-CC11-C459-684F17A0D21F}"/>
              </a:ext>
            </a:extLst>
          </p:cNvPr>
          <p:cNvPicPr>
            <a:picLocks noGrp="1" noChangeAspect="1"/>
          </p:cNvPicPr>
          <p:nvPr>
            <p:ph idx="1"/>
          </p:nvPr>
        </p:nvPicPr>
        <p:blipFill rotWithShape="1">
          <a:blip r:embed="rId2"/>
          <a:srcRect t="60618" b="23666"/>
          <a:stretch/>
        </p:blipFill>
        <p:spPr>
          <a:xfrm>
            <a:off x="609600" y="1581150"/>
            <a:ext cx="5091112" cy="533400"/>
          </a:xfrm>
        </p:spPr>
      </p:pic>
      <p:pic>
        <p:nvPicPr>
          <p:cNvPr id="7" name="Picture 6">
            <a:extLst>
              <a:ext uri="{FF2B5EF4-FFF2-40B4-BE49-F238E27FC236}">
                <a16:creationId xmlns:a16="http://schemas.microsoft.com/office/drawing/2014/main" id="{9F513E02-BF3B-A7D0-9A10-8BE65BE7D0C3}"/>
              </a:ext>
            </a:extLst>
          </p:cNvPr>
          <p:cNvPicPr>
            <a:picLocks noChangeAspect="1"/>
          </p:cNvPicPr>
          <p:nvPr/>
        </p:nvPicPr>
        <p:blipFill rotWithShape="1">
          <a:blip r:embed="rId3"/>
          <a:srcRect l="3580" t="23333" r="51975" b="52963"/>
          <a:stretch/>
        </p:blipFill>
        <p:spPr>
          <a:xfrm>
            <a:off x="5334000" y="2135166"/>
            <a:ext cx="3429000" cy="1219200"/>
          </a:xfrm>
          <a:prstGeom prst="rect">
            <a:avLst/>
          </a:prstGeom>
        </p:spPr>
      </p:pic>
      <p:pic>
        <p:nvPicPr>
          <p:cNvPr id="9" name="Picture 8">
            <a:extLst>
              <a:ext uri="{FF2B5EF4-FFF2-40B4-BE49-F238E27FC236}">
                <a16:creationId xmlns:a16="http://schemas.microsoft.com/office/drawing/2014/main" id="{3158B8B8-2FEC-2857-11DE-13D71E3BC82E}"/>
              </a:ext>
            </a:extLst>
          </p:cNvPr>
          <p:cNvPicPr>
            <a:picLocks noChangeAspect="1"/>
          </p:cNvPicPr>
          <p:nvPr/>
        </p:nvPicPr>
        <p:blipFill rotWithShape="1">
          <a:blip r:embed="rId4"/>
          <a:srcRect l="14445" t="30741" r="42098" b="38148"/>
          <a:stretch/>
        </p:blipFill>
        <p:spPr>
          <a:xfrm>
            <a:off x="152400" y="2228851"/>
            <a:ext cx="3352801" cy="1600200"/>
          </a:xfrm>
          <a:prstGeom prst="rect">
            <a:avLst/>
          </a:prstGeom>
        </p:spPr>
      </p:pic>
      <p:pic>
        <p:nvPicPr>
          <p:cNvPr id="11" name="Picture 10">
            <a:extLst>
              <a:ext uri="{FF2B5EF4-FFF2-40B4-BE49-F238E27FC236}">
                <a16:creationId xmlns:a16="http://schemas.microsoft.com/office/drawing/2014/main" id="{F28C8384-BA25-1D4A-1AEE-1B77DDC931A6}"/>
              </a:ext>
            </a:extLst>
          </p:cNvPr>
          <p:cNvPicPr>
            <a:picLocks noChangeAspect="1"/>
          </p:cNvPicPr>
          <p:nvPr/>
        </p:nvPicPr>
        <p:blipFill rotWithShape="1">
          <a:blip r:embed="rId5"/>
          <a:srcRect l="11481" t="32222" r="40123" b="34785"/>
          <a:stretch/>
        </p:blipFill>
        <p:spPr>
          <a:xfrm>
            <a:off x="3962400" y="3186091"/>
            <a:ext cx="3733801" cy="1697016"/>
          </a:xfrm>
          <a:prstGeom prst="rect">
            <a:avLst/>
          </a:prstGeom>
        </p:spPr>
      </p:pic>
      <p:pic>
        <p:nvPicPr>
          <p:cNvPr id="13" name="Picture 12">
            <a:extLst>
              <a:ext uri="{FF2B5EF4-FFF2-40B4-BE49-F238E27FC236}">
                <a16:creationId xmlns:a16="http://schemas.microsoft.com/office/drawing/2014/main" id="{0ED33A60-5A4E-40B4-9EDD-580AB346A8BF}"/>
              </a:ext>
            </a:extLst>
          </p:cNvPr>
          <p:cNvPicPr>
            <a:picLocks noChangeAspect="1"/>
          </p:cNvPicPr>
          <p:nvPr/>
        </p:nvPicPr>
        <p:blipFill rotWithShape="1">
          <a:blip r:embed="rId6"/>
          <a:srcRect t="21852" r="40123" b="52963"/>
          <a:stretch/>
        </p:blipFill>
        <p:spPr>
          <a:xfrm>
            <a:off x="5486400" y="1090450"/>
            <a:ext cx="3352802" cy="940167"/>
          </a:xfrm>
          <a:prstGeom prst="rect">
            <a:avLst/>
          </a:prstGeom>
        </p:spPr>
      </p:pic>
      <p:sp>
        <p:nvSpPr>
          <p:cNvPr id="3" name="TextBox 2">
            <a:extLst>
              <a:ext uri="{FF2B5EF4-FFF2-40B4-BE49-F238E27FC236}">
                <a16:creationId xmlns:a16="http://schemas.microsoft.com/office/drawing/2014/main" id="{3A2F054F-3EC8-0A29-293A-97CC45F6C6F4}"/>
              </a:ext>
            </a:extLst>
          </p:cNvPr>
          <p:cNvSpPr txBox="1"/>
          <p:nvPr/>
        </p:nvSpPr>
        <p:spPr>
          <a:xfrm>
            <a:off x="304800" y="4019550"/>
            <a:ext cx="3352801" cy="646331"/>
          </a:xfrm>
          <a:prstGeom prst="rect">
            <a:avLst/>
          </a:prstGeom>
          <a:noFill/>
        </p:spPr>
        <p:txBody>
          <a:bodyPr wrap="square" rtlCol="0">
            <a:spAutoFit/>
          </a:bodyPr>
          <a:lstStyle/>
          <a:p>
            <a:r>
              <a:rPr lang="en-US" dirty="0"/>
              <a:t>The Biopsychosocial approach is the starting to track!</a:t>
            </a:r>
          </a:p>
        </p:txBody>
      </p:sp>
    </p:spTree>
    <p:extLst>
      <p:ext uri="{BB962C8B-B14F-4D97-AF65-F5344CB8AC3E}">
        <p14:creationId xmlns:p14="http://schemas.microsoft.com/office/powerpoint/2010/main" val="21277126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6226-8E29-3B0C-EA10-BEDC2A187874}"/>
              </a:ext>
            </a:extLst>
          </p:cNvPr>
          <p:cNvSpPr>
            <a:spLocks noGrp="1"/>
          </p:cNvSpPr>
          <p:nvPr>
            <p:ph type="title"/>
          </p:nvPr>
        </p:nvSpPr>
        <p:spPr/>
        <p:txBody>
          <a:bodyPr/>
          <a:lstStyle/>
          <a:p>
            <a:r>
              <a:rPr lang="en-US" dirty="0"/>
              <a:t>We Need to Empower</a:t>
            </a:r>
          </a:p>
        </p:txBody>
      </p:sp>
      <p:pic>
        <p:nvPicPr>
          <p:cNvPr id="5" name="Content Placeholder 4" descr="A person standing on a rooftop with his arms raised&#10;&#10;Description automatically generated">
            <a:extLst>
              <a:ext uri="{FF2B5EF4-FFF2-40B4-BE49-F238E27FC236}">
                <a16:creationId xmlns:a16="http://schemas.microsoft.com/office/drawing/2014/main" id="{DB058AED-A169-3941-82C8-ADCB5E7807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6444" y="1200150"/>
            <a:ext cx="5091112" cy="3394075"/>
          </a:xfrm>
        </p:spPr>
      </p:pic>
    </p:spTree>
    <p:extLst>
      <p:ext uri="{BB962C8B-B14F-4D97-AF65-F5344CB8AC3E}">
        <p14:creationId xmlns:p14="http://schemas.microsoft.com/office/powerpoint/2010/main" val="23099495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D628-B123-F811-8AEB-DC8EE3309D29}"/>
              </a:ext>
            </a:extLst>
          </p:cNvPr>
          <p:cNvSpPr>
            <a:spLocks noGrp="1"/>
          </p:cNvSpPr>
          <p:nvPr>
            <p:ph type="title"/>
          </p:nvPr>
        </p:nvSpPr>
        <p:spPr>
          <a:xfrm>
            <a:off x="457200" y="206375"/>
            <a:ext cx="8229600" cy="841375"/>
          </a:xfrm>
        </p:spPr>
        <p:txBody>
          <a:bodyPr>
            <a:normAutofit/>
          </a:bodyPr>
          <a:lstStyle/>
          <a:p>
            <a:r>
              <a:rPr lang="en-US" dirty="0"/>
              <a:t>Works Cited</a:t>
            </a:r>
          </a:p>
        </p:txBody>
      </p:sp>
      <p:sp>
        <p:nvSpPr>
          <p:cNvPr id="3" name="Content Placeholder 2">
            <a:extLst>
              <a:ext uri="{FF2B5EF4-FFF2-40B4-BE49-F238E27FC236}">
                <a16:creationId xmlns:a16="http://schemas.microsoft.com/office/drawing/2014/main" id="{90C4B5E7-6BF3-DF8C-A3AA-885065383076}"/>
              </a:ext>
            </a:extLst>
          </p:cNvPr>
          <p:cNvSpPr>
            <a:spLocks noGrp="1"/>
          </p:cNvSpPr>
          <p:nvPr>
            <p:ph idx="1"/>
          </p:nvPr>
        </p:nvSpPr>
        <p:spPr>
          <a:xfrm>
            <a:off x="457200" y="1047750"/>
            <a:ext cx="8229600" cy="3394075"/>
          </a:xfrm>
        </p:spPr>
        <p:txBody>
          <a:bodyPr>
            <a:normAutofit fontScale="25000" lnSpcReduction="20000"/>
          </a:bodyPr>
          <a:lstStyle/>
          <a:p>
            <a:r>
              <a:rPr lang="en-US" sz="2800" dirty="0"/>
              <a:t>Amir </a:t>
            </a:r>
            <a:r>
              <a:rPr lang="en-US" sz="2800" dirty="0" err="1"/>
              <a:t>Qaseem</a:t>
            </a:r>
            <a:r>
              <a:rPr lang="en-US" sz="2800" dirty="0"/>
              <a:t>, Timothy J. Wilt, Robert M. McLean, et al; for the Clinical Guidelines Committee of the American College of Physicians . Noninvasive Treatments for Acute, Subacute, and Chronic Low Back Pain: A Clinical Practice Guideline From the American College of Physicians. Ann Intern Med.2017;166:514-530. [</a:t>
            </a:r>
            <a:r>
              <a:rPr lang="en-US" sz="2800" dirty="0" err="1"/>
              <a:t>Epub</a:t>
            </a:r>
            <a:r>
              <a:rPr lang="en-US" sz="2800" dirty="0"/>
              <a:t> 14 February 2017]. doi:10.7326/M16-2367</a:t>
            </a:r>
          </a:p>
          <a:p>
            <a:r>
              <a:rPr lang="en-US" sz="2800" dirty="0"/>
              <a:t>Buchbinder, R., Underwood, M., </a:t>
            </a:r>
            <a:r>
              <a:rPr lang="en-US" sz="2800" dirty="0" err="1"/>
              <a:t>Hartvigsen</a:t>
            </a:r>
            <a:r>
              <a:rPr lang="en-US" sz="2800" dirty="0"/>
              <a:t>, J., &amp; Maher, C. G. 2020. The Lancet Series call to action to reduce low value care for low back pain: an update. Pain.2020; 161, S57-S64.</a:t>
            </a:r>
          </a:p>
          <a:p>
            <a:r>
              <a:rPr lang="en-US" sz="2800" dirty="0"/>
              <a:t>Corbo, Daniele. "Pain Neuroscience Education and Neuroimaging—A Narrative Review." Brain Sciences 14.9 2024: 947.</a:t>
            </a:r>
          </a:p>
          <a:p>
            <a:r>
              <a:rPr lang="en-US" sz="2800" dirty="0"/>
              <a:t>Dahlhamer J, Lucas J, Zelaya, C, et al. Prevalence of Chronic Pain and High-Impact Chronic Pain Among Adults — United States, 2016. MMWR Morbidity and Mortality Weekly Report. 2018;67(36):1001-1006. doi:10.15585/mmwr.mm6736a2 </a:t>
            </a:r>
          </a:p>
          <a:p>
            <a:r>
              <a:rPr lang="en-US" sz="2800" dirty="0"/>
              <a:t>Essential Interviewing A programmed approach to effective communication 9th edition, David Evans, Margaret Hearn Max </a:t>
            </a:r>
            <a:r>
              <a:rPr lang="en-US" sz="2800" dirty="0" err="1"/>
              <a:t>Ullemann</a:t>
            </a:r>
            <a:r>
              <a:rPr lang="en-US" sz="2800" dirty="0"/>
              <a:t>, Allen Ivey  Cengage Learning 2017</a:t>
            </a:r>
          </a:p>
          <a:p>
            <a:r>
              <a:rPr lang="en-US" sz="2800" dirty="0"/>
              <a:t>George SZ, Fritz JM, </a:t>
            </a:r>
            <a:r>
              <a:rPr lang="en-US" sz="2800" dirty="0" err="1"/>
              <a:t>Silfies</a:t>
            </a:r>
            <a:r>
              <a:rPr lang="en-US" sz="2800" dirty="0"/>
              <a:t> SP, et al. Interventions for the management of acute and chronic low back pain: Revision 2021. Journal of </a:t>
            </a:r>
            <a:r>
              <a:rPr lang="en-US" sz="2800" dirty="0" err="1"/>
              <a:t>Orthopaedic</a:t>
            </a:r>
            <a:r>
              <a:rPr lang="en-US" sz="2800" dirty="0"/>
              <a:t> &amp;amp; Sports Physical Therapy. 2021;51(11). doi:10.2519/jospt.2021.0304</a:t>
            </a:r>
          </a:p>
          <a:p>
            <a:r>
              <a:rPr lang="en-US" sz="2800" dirty="0"/>
              <a:t>Gilanyi, Y. L., </a:t>
            </a:r>
            <a:r>
              <a:rPr lang="en-US" sz="2800" dirty="0" err="1"/>
              <a:t>Wewege</a:t>
            </a:r>
            <a:r>
              <a:rPr lang="en-US" sz="2800" dirty="0"/>
              <a:t>, M. A., Shah, B., Cashin, A. G., Williams, C. M., Davidson, S. R., ... &amp; Jones, M. D. Exercise Increases Pain Self-efficacy in Adults With Nonspecific Chronic Low Back Pain: A Systematic Review and Meta-analysis. journal of </a:t>
            </a:r>
            <a:r>
              <a:rPr lang="en-US" sz="2800" dirty="0" err="1"/>
              <a:t>orthopaedic</a:t>
            </a:r>
            <a:r>
              <a:rPr lang="en-US" sz="2800" dirty="0"/>
              <a:t> &amp; sports physical therapy. 2023; 53(6), 335-342.</a:t>
            </a:r>
          </a:p>
          <a:p>
            <a:r>
              <a:rPr lang="en-US" sz="2800" dirty="0"/>
              <a:t>Godges, </a:t>
            </a:r>
            <a:r>
              <a:rPr lang="en-US" sz="2800" dirty="0" err="1"/>
              <a:t>J.George</a:t>
            </a:r>
            <a:r>
              <a:rPr lang="en-US" sz="2800" dirty="0"/>
              <a:t> SZ, Fritz, JM, </a:t>
            </a:r>
            <a:r>
              <a:rPr lang="en-US" sz="2800" dirty="0" err="1"/>
              <a:t>Silfies</a:t>
            </a:r>
            <a:r>
              <a:rPr lang="en-US" sz="2800" dirty="0"/>
              <a:t> SP, Michael Schneider, D. C., Lentz, T. A., &amp; Gilliam, J. R. Low back pain decision tree. </a:t>
            </a:r>
            <a:r>
              <a:rPr lang="en-US" sz="2800" dirty="0" err="1"/>
              <a:t>Orthopaedic</a:t>
            </a:r>
            <a:r>
              <a:rPr lang="en-US" sz="2800" dirty="0"/>
              <a:t> Physical Therapy Practice. 2022; 34(1), 262-267.</a:t>
            </a:r>
          </a:p>
          <a:p>
            <a:r>
              <a:rPr lang="en-US" sz="2800" dirty="0"/>
              <a:t>Godges  J. Cognitive and Affective Tendencies and The Importance of Subgroup Classification . lecture presented at: October 27, 2024. </a:t>
            </a:r>
          </a:p>
          <a:p>
            <a:r>
              <a:rPr lang="en-US" sz="2800" dirty="0"/>
              <a:t>Ibrahim, A.A., Akindele, M.O. &amp; Ganiyu, S.O. Effectiveness of patient education plus motor control exercise versus patient education alone versus motor control exercise alone for rural community-dwelling adults with chronic low back pain: a </a:t>
            </a:r>
            <a:r>
              <a:rPr lang="en-US" sz="2800" dirty="0" err="1"/>
              <a:t>randomised</a:t>
            </a:r>
            <a:r>
              <a:rPr lang="en-US" sz="2800" dirty="0"/>
              <a:t> clinical trial. BMC </a:t>
            </a:r>
            <a:r>
              <a:rPr lang="en-US" sz="2800" dirty="0" err="1"/>
              <a:t>Musculoskelet</a:t>
            </a:r>
            <a:r>
              <a:rPr lang="en-US" sz="2800" dirty="0"/>
              <a:t> </a:t>
            </a:r>
            <a:r>
              <a:rPr lang="en-US" sz="2800" dirty="0" err="1"/>
              <a:t>Disord</a:t>
            </a:r>
            <a:r>
              <a:rPr lang="en-US" sz="2800" dirty="0"/>
              <a:t> 24, 142 (2023). https://doi.org/10.1186/s12891-022-06108-9</a:t>
            </a:r>
          </a:p>
          <a:p>
            <a:r>
              <a:rPr lang="en-US" sz="2800" dirty="0"/>
              <a:t>Kosek E, </a:t>
            </a:r>
            <a:r>
              <a:rPr lang="en-US" sz="2800" dirty="0" err="1"/>
              <a:t>Clauw</a:t>
            </a:r>
            <a:r>
              <a:rPr lang="en-US" sz="2800" dirty="0"/>
              <a:t> D, </a:t>
            </a:r>
            <a:r>
              <a:rPr lang="en-US" sz="2800" dirty="0" err="1"/>
              <a:t>Nijs</a:t>
            </a:r>
            <a:r>
              <a:rPr lang="en-US" sz="2800" dirty="0"/>
              <a:t> J, et al. Chronic </a:t>
            </a:r>
            <a:r>
              <a:rPr lang="en-US" sz="2800" dirty="0" err="1"/>
              <a:t>nociplastic</a:t>
            </a:r>
            <a:r>
              <a:rPr lang="en-US" sz="2800" dirty="0"/>
              <a:t> pain </a:t>
            </a:r>
            <a:r>
              <a:rPr lang="en-US" sz="2800" dirty="0" err="1"/>
              <a:t>aGecting</a:t>
            </a:r>
            <a:r>
              <a:rPr lang="en-US" sz="2800" dirty="0"/>
              <a:t> the musculoskeletal system: clinical criteria and grading system. Pain. 2021;162(11):2629-2634.doi:10.1097/j.pain.0000000000002324</a:t>
            </a:r>
          </a:p>
          <a:p>
            <a:r>
              <a:rPr lang="en-US" sz="2800" dirty="0"/>
              <a:t>Louw, Adriaan, et al. "The effect of neuroscience education on pain, disability, anxiety, and stress in chronic musculoskeletal pain." Archives of physical medicine and rehabilitation 92.12 2011: 2041-2056.</a:t>
            </a:r>
          </a:p>
          <a:p>
            <a:r>
              <a:rPr lang="en-US" sz="2800" dirty="0"/>
              <a:t>Louw A, </a:t>
            </a:r>
            <a:r>
              <a:rPr lang="en-US" sz="2800" dirty="0" err="1"/>
              <a:t>Puentedura</a:t>
            </a:r>
            <a:r>
              <a:rPr lang="en-US" sz="2800" dirty="0"/>
              <a:t> E “Louie”, </a:t>
            </a:r>
            <a:r>
              <a:rPr lang="en-US" sz="2800" dirty="0" err="1"/>
              <a:t>Mintken</a:t>
            </a:r>
            <a:r>
              <a:rPr lang="en-US" sz="2800" dirty="0"/>
              <a:t> P. Use of an abbreviated neuroscience education approach in the treatment of chronic low back pain: A case report. Physiotherapy Theory and Practice. 2011;28(1):50-62. doi:10.3109/09593985.2011.562602</a:t>
            </a:r>
          </a:p>
          <a:p>
            <a:r>
              <a:rPr lang="en-US" sz="2800" dirty="0"/>
              <a:t>Louw, A., </a:t>
            </a:r>
            <a:r>
              <a:rPr lang="en-US" sz="2800" dirty="0" err="1"/>
              <a:t>Puentedura</a:t>
            </a:r>
            <a:r>
              <a:rPr lang="en-US" sz="2800" dirty="0"/>
              <a:t>, E. “Louie” J., &amp; </a:t>
            </a:r>
            <a:r>
              <a:rPr lang="en-US" sz="2800" dirty="0" err="1"/>
              <a:t>Zimney</a:t>
            </a:r>
            <a:r>
              <a:rPr lang="en-US" sz="2800" dirty="0"/>
              <a:t>, K.. Teaching patients about pain: It works, but what should we call it? Physiotherapy Theory and Practice. 2016; 32(5), 328–331. https://doi.org/10.1080/09593985.2016.1194669</a:t>
            </a:r>
          </a:p>
          <a:p>
            <a:r>
              <a:rPr lang="en-US" sz="2800" dirty="0"/>
              <a:t>Louw A &amp; Veronica </a:t>
            </a:r>
            <a:r>
              <a:rPr lang="en-US" sz="2800" dirty="0" err="1"/>
              <a:t>Riera</a:t>
            </a:r>
            <a:r>
              <a:rPr lang="en-US" sz="2800" dirty="0"/>
              <a:t>-Gilley. Pain Neuroscience Education: Teaching People About Pain. Journal of Pain &amp; Palliative Care Pharmacotherapy. 2024; 38:(3): 292-301.</a:t>
            </a:r>
          </a:p>
          <a:p>
            <a:r>
              <a:rPr lang="en-US" sz="2800" dirty="0" err="1"/>
              <a:t>Namnaqani</a:t>
            </a:r>
            <a:r>
              <a:rPr lang="en-US" sz="2800" dirty="0"/>
              <a:t> FI, </a:t>
            </a:r>
            <a:r>
              <a:rPr lang="en-US" sz="2800" dirty="0" err="1"/>
              <a:t>Mashabi</a:t>
            </a:r>
            <a:r>
              <a:rPr lang="en-US" sz="2800" dirty="0"/>
              <a:t> AS, Yaseen KM, </a:t>
            </a:r>
            <a:r>
              <a:rPr lang="en-US" sz="2800" dirty="0" err="1"/>
              <a:t>Alshehri</a:t>
            </a:r>
            <a:r>
              <a:rPr lang="en-US" sz="2800" dirty="0"/>
              <a:t> MA. The effectiveness of McKenzie method compared to manual therapy for treating chronic low back pain: a systematic review. J </a:t>
            </a:r>
            <a:r>
              <a:rPr lang="en-US" sz="2800" dirty="0" err="1"/>
              <a:t>Musculoskelet</a:t>
            </a:r>
            <a:r>
              <a:rPr lang="en-US" sz="2800" dirty="0"/>
              <a:t> Neuronal Interact. 2019;19(4):492-499.</a:t>
            </a:r>
          </a:p>
          <a:p>
            <a:r>
              <a:rPr lang="en-US" sz="2800" dirty="0"/>
              <a:t>Özyurt, F., </a:t>
            </a:r>
            <a:r>
              <a:rPr lang="en-US" sz="2800" dirty="0" err="1"/>
              <a:t>Tayfur</a:t>
            </a:r>
            <a:r>
              <a:rPr lang="en-US" sz="2800" dirty="0"/>
              <a:t>, A. &amp; </a:t>
            </a:r>
            <a:r>
              <a:rPr lang="en-US" sz="2800" dirty="0" err="1"/>
              <a:t>Ülger</a:t>
            </a:r>
            <a:r>
              <a:rPr lang="en-US" sz="2800" dirty="0"/>
              <a:t>, Ö. The effect of stabilization-based exercises on </a:t>
            </a:r>
            <a:r>
              <a:rPr lang="en-US" sz="2800" dirty="0" err="1"/>
              <a:t>kinesiophobia</a:t>
            </a:r>
            <a:r>
              <a:rPr lang="en-US" sz="2800" dirty="0"/>
              <a:t> in patients with non-specific chronic low back pain: a systematic review and meta-analysis. Sport Sci Health (2024). https://doi.org/10.1007/s11332-024-01254-0</a:t>
            </a:r>
          </a:p>
          <a:p>
            <a:r>
              <a:rPr lang="en-US" sz="2800" dirty="0"/>
              <a:t>Raja, Srinivasa </a:t>
            </a:r>
            <a:r>
              <a:rPr lang="en-US" sz="2800" dirty="0" err="1"/>
              <a:t>N.a</a:t>
            </a:r>
            <a:r>
              <a:rPr lang="en-US" sz="2800" dirty="0"/>
              <a:t>,*; Carr, Daniel </a:t>
            </a:r>
            <a:r>
              <a:rPr lang="en-US" sz="2800" dirty="0" err="1"/>
              <a:t>B.b</a:t>
            </a:r>
            <a:r>
              <a:rPr lang="en-US" sz="2800" dirty="0"/>
              <a:t>; Cohen, </a:t>
            </a:r>
            <a:r>
              <a:rPr lang="en-US" sz="2800" dirty="0" err="1"/>
              <a:t>Miltonc</a:t>
            </a:r>
            <a:r>
              <a:rPr lang="en-US" sz="2800" dirty="0"/>
              <a:t>; </a:t>
            </a:r>
            <a:r>
              <a:rPr lang="en-US" sz="2800" dirty="0" err="1"/>
              <a:t>Finnerup</a:t>
            </a:r>
            <a:r>
              <a:rPr lang="en-US" sz="2800" dirty="0"/>
              <a:t>, Nanna </a:t>
            </a:r>
            <a:r>
              <a:rPr lang="en-US" sz="2800" dirty="0" err="1"/>
              <a:t>B.d,e</a:t>
            </a:r>
            <a:r>
              <a:rPr lang="en-US" sz="2800" dirty="0"/>
              <a:t>; Flor, </a:t>
            </a:r>
            <a:r>
              <a:rPr lang="en-US" sz="2800" dirty="0" err="1"/>
              <a:t>Hertaf</a:t>
            </a:r>
            <a:r>
              <a:rPr lang="en-US" sz="2800" dirty="0"/>
              <a:t>; Gibson, </a:t>
            </a:r>
            <a:r>
              <a:rPr lang="en-US" sz="2800" dirty="0" err="1"/>
              <a:t>Stepheng</a:t>
            </a:r>
            <a:r>
              <a:rPr lang="en-US" sz="2800" dirty="0"/>
              <a:t>; Keefe, Francis </a:t>
            </a:r>
            <a:r>
              <a:rPr lang="en-US" sz="2800" dirty="0" err="1"/>
              <a:t>J.h</a:t>
            </a:r>
            <a:r>
              <a:rPr lang="en-US" sz="2800" dirty="0"/>
              <a:t>; </a:t>
            </a:r>
            <a:r>
              <a:rPr lang="en-US" sz="2800" dirty="0" err="1"/>
              <a:t>Mogil</a:t>
            </a:r>
            <a:r>
              <a:rPr lang="en-US" sz="2800" dirty="0"/>
              <a:t>, Jeffrey </a:t>
            </a:r>
            <a:r>
              <a:rPr lang="en-US" sz="2800" dirty="0" err="1"/>
              <a:t>S.i</a:t>
            </a:r>
            <a:r>
              <a:rPr lang="en-US" sz="2800" dirty="0"/>
              <a:t>; </a:t>
            </a:r>
            <a:r>
              <a:rPr lang="en-US" sz="2800" dirty="0" err="1"/>
              <a:t>Ringkamp</a:t>
            </a:r>
            <a:r>
              <a:rPr lang="en-US" sz="2800" dirty="0"/>
              <a:t>, </a:t>
            </a:r>
            <a:r>
              <a:rPr lang="en-US" sz="2800" dirty="0" err="1"/>
              <a:t>Matthiasj</a:t>
            </a:r>
            <a:r>
              <a:rPr lang="en-US" sz="2800" dirty="0"/>
              <a:t>; </a:t>
            </a:r>
            <a:r>
              <a:rPr lang="en-US" sz="2800" dirty="0" err="1"/>
              <a:t>Sluka</a:t>
            </a:r>
            <a:r>
              <a:rPr lang="en-US" sz="2800" dirty="0"/>
              <a:t>, Kathleen </a:t>
            </a:r>
            <a:r>
              <a:rPr lang="en-US" sz="2800" dirty="0" err="1"/>
              <a:t>A.k</a:t>
            </a:r>
            <a:r>
              <a:rPr lang="en-US" sz="2800" dirty="0"/>
              <a:t>; Song, Xue-</a:t>
            </a:r>
            <a:r>
              <a:rPr lang="en-US" sz="2800" dirty="0" err="1"/>
              <a:t>Junl</a:t>
            </a:r>
            <a:r>
              <a:rPr lang="en-US" sz="2800" dirty="0"/>
              <a:t>; Stevens, </a:t>
            </a:r>
            <a:r>
              <a:rPr lang="en-US" sz="2800" dirty="0" err="1"/>
              <a:t>Bonniem</a:t>
            </a:r>
            <a:r>
              <a:rPr lang="en-US" sz="2800" dirty="0"/>
              <a:t>; Sullivan, Mark </a:t>
            </a:r>
            <a:r>
              <a:rPr lang="en-US" sz="2800" dirty="0" err="1"/>
              <a:t>D.n</a:t>
            </a:r>
            <a:r>
              <a:rPr lang="en-US" sz="2800" dirty="0"/>
              <a:t>; </a:t>
            </a:r>
            <a:r>
              <a:rPr lang="en-US" sz="2800" dirty="0" err="1"/>
              <a:t>Tutelman</a:t>
            </a:r>
            <a:r>
              <a:rPr lang="en-US" sz="2800" dirty="0"/>
              <a:t>, Perri </a:t>
            </a:r>
            <a:r>
              <a:rPr lang="en-US" sz="2800" dirty="0" err="1"/>
              <a:t>R.o</a:t>
            </a:r>
            <a:r>
              <a:rPr lang="en-US" sz="2800" dirty="0"/>
              <a:t>; </a:t>
            </a:r>
            <a:r>
              <a:rPr lang="en-US" sz="2800" dirty="0" err="1"/>
              <a:t>Ushida</a:t>
            </a:r>
            <a:r>
              <a:rPr lang="en-US" sz="2800" dirty="0"/>
              <a:t>, </a:t>
            </a:r>
            <a:r>
              <a:rPr lang="en-US" sz="2800" dirty="0" err="1"/>
              <a:t>Takahirop</a:t>
            </a:r>
            <a:r>
              <a:rPr lang="en-US" sz="2800" dirty="0"/>
              <a:t>; Vader, </a:t>
            </a:r>
            <a:r>
              <a:rPr lang="en-US" sz="2800" dirty="0" err="1"/>
              <a:t>Kyleq</a:t>
            </a:r>
            <a:r>
              <a:rPr lang="en-US" sz="2800" dirty="0"/>
              <a:t> The revised International Association for the Study of Pain definition of</a:t>
            </a:r>
          </a:p>
          <a:p>
            <a:r>
              <a:rPr lang="en-US" sz="2800" dirty="0"/>
              <a:t>Smart KM, Blake C, Staines A, Thacker M, Doody C. Mechanisms-based classifications of musculoskeletal pain: part 1 of 3: symptoms and signs of central </a:t>
            </a:r>
            <a:r>
              <a:rPr lang="en-US" sz="2800" dirty="0" err="1"/>
              <a:t>sensitisation</a:t>
            </a:r>
            <a:r>
              <a:rPr lang="en-US" sz="2800" dirty="0"/>
              <a:t> in patients with low back (± leg) pain. Man </a:t>
            </a:r>
            <a:r>
              <a:rPr lang="en-US" sz="2800" dirty="0" err="1"/>
              <a:t>Ther</a:t>
            </a:r>
            <a:r>
              <a:rPr lang="en-US" sz="2800" dirty="0"/>
              <a:t>. 2012;17(4):336-344.doi:10.1016/j.math.2012.03.013pain: concepts, challenges, and compromises, PAIN: September 2020 - Volume 161 - Issue 9 - p 1976-1982doi: 10.1097/j.pain.0000000000001939 </a:t>
            </a:r>
          </a:p>
          <a:p>
            <a:r>
              <a:rPr lang="en-US" sz="2800" dirty="0"/>
              <a:t>Szalavitz M. Report: Chronic, Undertreated Pain Affects 116 Million Americans . Time Magazine. June 2011. </a:t>
            </a:r>
          </a:p>
          <a:p>
            <a:r>
              <a:rPr lang="en-US" sz="2800" dirty="0"/>
              <a:t>Thacker, Mick. (2015). Louis Gifford – </a:t>
            </a:r>
            <a:r>
              <a:rPr lang="en-US" sz="2800" dirty="0" err="1"/>
              <a:t>revolutionary:the</a:t>
            </a:r>
            <a:r>
              <a:rPr lang="en-US" sz="2800" dirty="0"/>
              <a:t> Mature Organism </a:t>
            </a:r>
            <a:r>
              <a:rPr lang="en-US" sz="2800" dirty="0" err="1"/>
              <a:t>Model,an</a:t>
            </a:r>
            <a:r>
              <a:rPr lang="en-US" sz="2800" dirty="0"/>
              <a:t> embodied cognitive perspective of pain. In Touch. 152. 4-9.</a:t>
            </a:r>
          </a:p>
          <a:p>
            <a:r>
              <a:rPr lang="en-US" sz="2800" dirty="0"/>
              <a:t>Traeger AC, Moseley GL, </a:t>
            </a:r>
            <a:r>
              <a:rPr lang="en-US" sz="2800" dirty="0" err="1"/>
              <a:t>Hübscher</a:t>
            </a:r>
            <a:r>
              <a:rPr lang="en-US" sz="2800" dirty="0"/>
              <a:t> M, et </a:t>
            </a:r>
            <a:r>
              <a:rPr lang="en-US" sz="2800" dirty="0" err="1"/>
              <a:t>alPain</a:t>
            </a:r>
            <a:r>
              <a:rPr lang="en-US" sz="2800" dirty="0"/>
              <a:t> education to prevent chronic low back pain: a study protocol for a </a:t>
            </a:r>
            <a:r>
              <a:rPr lang="en-US" sz="2800" dirty="0" err="1"/>
              <a:t>randomised</a:t>
            </a:r>
            <a:r>
              <a:rPr lang="en-US" sz="2800" dirty="0"/>
              <a:t> controlled </a:t>
            </a:r>
            <a:r>
              <a:rPr lang="en-US" sz="2800" dirty="0" err="1"/>
              <a:t>trialBMJ</a:t>
            </a:r>
            <a:r>
              <a:rPr lang="en-US" sz="2800" dirty="0"/>
              <a:t> Open 2014;4:e005505. </a:t>
            </a:r>
            <a:r>
              <a:rPr lang="en-US" sz="2800" dirty="0" err="1"/>
              <a:t>doi</a:t>
            </a:r>
            <a:r>
              <a:rPr lang="en-US" sz="2800" dirty="0"/>
              <a:t>: 10.1136/bmjopen-2014-005505</a:t>
            </a:r>
          </a:p>
          <a:p>
            <a:r>
              <a:rPr lang="en-US" sz="2800" dirty="0" err="1"/>
              <a:t>Woby</a:t>
            </a:r>
            <a:r>
              <a:rPr lang="en-US" sz="2800" dirty="0"/>
              <a:t>, Steve R., Martin Urmston, and Paul J. Watson. "Self-efficacy mediates the relation between pain-related fear and outcome in chronic low back pain patients." European Journal of Pain 11.7 (2007): 711-718.</a:t>
            </a:r>
          </a:p>
          <a:p>
            <a:r>
              <a:rPr lang="en-US" sz="2800" dirty="0"/>
              <a:t>Wong M. Wong Pain Lecture USC Spine Fellowship. lecture presented at: October 28, 2024. </a:t>
            </a:r>
          </a:p>
          <a:p>
            <a:r>
              <a:rPr lang="en-US" sz="2800" dirty="0"/>
              <a:t>Why you hurt: Pain neuroscience education system | </a:t>
            </a:r>
            <a:r>
              <a:rPr lang="en-US" sz="2800" dirty="0" err="1"/>
              <a:t>Adriaan</a:t>
            </a:r>
            <a:r>
              <a:rPr lang="en-US" sz="2800" dirty="0"/>
              <a:t> Louw | OPTP. Accessed January 25, 2025. https://www.optp.com/Why-You-Hurt-Pain-Neuroscience-Education-System. </a:t>
            </a:r>
          </a:p>
          <a:p>
            <a:endParaRPr lang="en-US" sz="2800" dirty="0"/>
          </a:p>
          <a:p>
            <a:pPr marL="0" indent="0">
              <a:buNone/>
            </a:pPr>
            <a:r>
              <a:rPr lang="en-US" sz="2800" dirty="0"/>
              <a:t> </a:t>
            </a:r>
          </a:p>
          <a:p>
            <a:endParaRPr lang="en-US" sz="2800" dirty="0"/>
          </a:p>
          <a:p>
            <a:endParaRPr lang="en-US" dirty="0"/>
          </a:p>
        </p:txBody>
      </p:sp>
    </p:spTree>
    <p:extLst>
      <p:ext uri="{BB962C8B-B14F-4D97-AF65-F5344CB8AC3E}">
        <p14:creationId xmlns:p14="http://schemas.microsoft.com/office/powerpoint/2010/main" val="1654989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E32F-38DD-E630-8BCD-0419ECE45AC0}"/>
              </a:ext>
            </a:extLst>
          </p:cNvPr>
          <p:cNvSpPr>
            <a:spLocks noGrp="1"/>
          </p:cNvSpPr>
          <p:nvPr>
            <p:ph type="title"/>
          </p:nvPr>
        </p:nvSpPr>
        <p:spPr>
          <a:xfrm>
            <a:off x="457200" y="206375"/>
            <a:ext cx="8229600" cy="857250"/>
          </a:xfrm>
        </p:spPr>
        <p:txBody>
          <a:bodyPr anchor="ctr">
            <a:normAutofit/>
          </a:bodyPr>
          <a:lstStyle/>
          <a:p>
            <a:r>
              <a:rPr lang="en-US" dirty="0"/>
              <a:t>Thank you</a:t>
            </a:r>
          </a:p>
        </p:txBody>
      </p:sp>
      <p:pic>
        <p:nvPicPr>
          <p:cNvPr id="5" name="Content Placeholder 4" descr="A person and person with a baby&#10;&#10;Description automatically generated">
            <a:extLst>
              <a:ext uri="{FF2B5EF4-FFF2-40B4-BE49-F238E27FC236}">
                <a16:creationId xmlns:a16="http://schemas.microsoft.com/office/drawing/2014/main" id="{BCDBBBFD-4EEE-E85D-A8B6-B596AAB7150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52340" b="29101"/>
          <a:stretch/>
        </p:blipFill>
        <p:spPr>
          <a:xfrm>
            <a:off x="457200" y="1200150"/>
            <a:ext cx="8229600" cy="3394075"/>
          </a:xfrm>
          <a:noFill/>
        </p:spPr>
      </p:pic>
    </p:spTree>
    <p:extLst>
      <p:ext uri="{BB962C8B-B14F-4D97-AF65-F5344CB8AC3E}">
        <p14:creationId xmlns:p14="http://schemas.microsoft.com/office/powerpoint/2010/main" val="718182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6812-1985-2429-508A-4022BBB21167}"/>
              </a:ext>
            </a:extLst>
          </p:cNvPr>
          <p:cNvSpPr>
            <a:spLocks noGrp="1"/>
          </p:cNvSpPr>
          <p:nvPr>
            <p:ph type="title"/>
          </p:nvPr>
        </p:nvSpPr>
        <p:spPr>
          <a:xfrm>
            <a:off x="457200" y="206375"/>
            <a:ext cx="8229600" cy="857250"/>
          </a:xfrm>
        </p:spPr>
        <p:txBody>
          <a:bodyPr vert="horz" lIns="91440" tIns="45720" rIns="91440" bIns="45720" rtlCol="0" anchor="ctr">
            <a:normAutofit/>
          </a:bodyPr>
          <a:lstStyle/>
          <a:p>
            <a:r>
              <a:rPr lang="en-US" kern="1200">
                <a:latin typeface="+mj-lt"/>
                <a:ea typeface="+mj-ea"/>
                <a:cs typeface="+mj-cs"/>
              </a:rPr>
              <a:t>Definition of Pain</a:t>
            </a:r>
          </a:p>
        </p:txBody>
      </p:sp>
      <p:sp>
        <p:nvSpPr>
          <p:cNvPr id="3" name="Content Placeholder 2">
            <a:extLst>
              <a:ext uri="{FF2B5EF4-FFF2-40B4-BE49-F238E27FC236}">
                <a16:creationId xmlns:a16="http://schemas.microsoft.com/office/drawing/2014/main" id="{E559DD2E-F281-8984-10E7-27BAB20E5CDB}"/>
              </a:ext>
            </a:extLst>
          </p:cNvPr>
          <p:cNvSpPr>
            <a:spLocks noGrp="1"/>
          </p:cNvSpPr>
          <p:nvPr>
            <p:ph sz="half" idx="2"/>
          </p:nvPr>
        </p:nvSpPr>
        <p:spPr>
          <a:xfrm>
            <a:off x="457200" y="1631950"/>
            <a:ext cx="4040188" cy="2962275"/>
          </a:xfrm>
        </p:spPr>
        <p:txBody>
          <a:bodyPr vert="horz" lIns="91440" tIns="45720" rIns="91440" bIns="45720" rtlCol="0">
            <a:normAutofit/>
          </a:bodyPr>
          <a:lstStyle/>
          <a:p>
            <a:r>
              <a:rPr lang="en-US" dirty="0"/>
              <a:t>“An unpleasant sensory and emotional experience associated with, or resembling that associated with, actual or potential tissue damage,”</a:t>
            </a:r>
          </a:p>
          <a:p>
            <a:endParaRPr lang="en-US" dirty="0"/>
          </a:p>
        </p:txBody>
      </p:sp>
      <p:sp>
        <p:nvSpPr>
          <p:cNvPr id="4" name="TextBox 3">
            <a:extLst>
              <a:ext uri="{FF2B5EF4-FFF2-40B4-BE49-F238E27FC236}">
                <a16:creationId xmlns:a16="http://schemas.microsoft.com/office/drawing/2014/main" id="{4192F71A-2299-9A22-D15A-A45995AFCEAD}"/>
              </a:ext>
            </a:extLst>
          </p:cNvPr>
          <p:cNvSpPr txBox="1"/>
          <p:nvPr/>
        </p:nvSpPr>
        <p:spPr>
          <a:xfrm>
            <a:off x="4645025" y="1150938"/>
            <a:ext cx="4041775" cy="481012"/>
          </a:xfrm>
          <a:prstGeom prst="rect">
            <a:avLst/>
          </a:prstGeom>
        </p:spPr>
        <p:txBody>
          <a:bodyPr vert="horz" lIns="91440" tIns="45720" rIns="91440" bIns="45720" rtlCol="0" anchor="b">
            <a:normAutofit/>
          </a:bodyPr>
          <a:lstStyle/>
          <a:p>
            <a:pPr>
              <a:lnSpc>
                <a:spcPct val="90000"/>
              </a:lnSpc>
              <a:spcBef>
                <a:spcPct val="20000"/>
              </a:spcBef>
            </a:pPr>
            <a:r>
              <a:rPr lang="en-US" sz="800" b="1" kern="1200" dirty="0">
                <a:latin typeface="+mn-lt"/>
                <a:ea typeface="+mn-ea"/>
                <a:cs typeface="+mn-cs"/>
              </a:rPr>
              <a:t>Thacker, Mick. (2015). Louis Gifford – </a:t>
            </a:r>
            <a:r>
              <a:rPr lang="en-US" sz="800" b="1" kern="1200" dirty="0" err="1">
                <a:latin typeface="+mn-lt"/>
                <a:ea typeface="+mn-ea"/>
                <a:cs typeface="+mn-cs"/>
              </a:rPr>
              <a:t>revolutionary:the</a:t>
            </a:r>
            <a:r>
              <a:rPr lang="en-US" sz="800" b="1" kern="1200" dirty="0">
                <a:latin typeface="+mn-lt"/>
                <a:ea typeface="+mn-ea"/>
                <a:cs typeface="+mn-cs"/>
              </a:rPr>
              <a:t> Mature Organism </a:t>
            </a:r>
            <a:r>
              <a:rPr lang="en-US" sz="800" b="1" kern="1200" dirty="0" err="1">
                <a:latin typeface="+mn-lt"/>
                <a:ea typeface="+mn-ea"/>
                <a:cs typeface="+mn-cs"/>
              </a:rPr>
              <a:t>Model,an</a:t>
            </a:r>
            <a:r>
              <a:rPr lang="en-US" sz="800" b="1" kern="1200" dirty="0">
                <a:latin typeface="+mn-lt"/>
                <a:ea typeface="+mn-ea"/>
                <a:cs typeface="+mn-cs"/>
              </a:rPr>
              <a:t> embodied cognitive perspective of pain. In Touch. 152. 4-9. </a:t>
            </a:r>
          </a:p>
        </p:txBody>
      </p:sp>
      <p:pic>
        <p:nvPicPr>
          <p:cNvPr id="6" name="Picture 5" descr="Diagram of a human head with a diagram of the brain and the word&#10;&#10;Description automatically generated with medium confidence">
            <a:extLst>
              <a:ext uri="{FF2B5EF4-FFF2-40B4-BE49-F238E27FC236}">
                <a16:creationId xmlns:a16="http://schemas.microsoft.com/office/drawing/2014/main" id="{7D6BD17B-AE76-41A8-286D-E1298165788D}"/>
              </a:ext>
            </a:extLst>
          </p:cNvPr>
          <p:cNvPicPr>
            <a:picLocks noChangeAspect="1"/>
          </p:cNvPicPr>
          <p:nvPr/>
        </p:nvPicPr>
        <p:blipFill>
          <a:blip r:embed="rId3"/>
          <a:srcRect t="622" r="-4" b="-4"/>
          <a:stretch/>
        </p:blipFill>
        <p:spPr>
          <a:xfrm>
            <a:off x="4577219" y="1631950"/>
            <a:ext cx="4041775" cy="2667000"/>
          </a:xfrm>
          <a:prstGeom prst="rect">
            <a:avLst/>
          </a:prstGeom>
          <a:noFill/>
        </p:spPr>
      </p:pic>
      <p:sp>
        <p:nvSpPr>
          <p:cNvPr id="9" name="TextBox 8">
            <a:extLst>
              <a:ext uri="{FF2B5EF4-FFF2-40B4-BE49-F238E27FC236}">
                <a16:creationId xmlns:a16="http://schemas.microsoft.com/office/drawing/2014/main" id="{EFAFC34D-8C0B-3AA1-B803-0A2E3E14CF18}"/>
              </a:ext>
            </a:extLst>
          </p:cNvPr>
          <p:cNvSpPr txBox="1"/>
          <p:nvPr/>
        </p:nvSpPr>
        <p:spPr>
          <a:xfrm>
            <a:off x="525006" y="4185184"/>
            <a:ext cx="7086600" cy="584775"/>
          </a:xfrm>
          <a:prstGeom prst="rect">
            <a:avLst/>
          </a:prstGeom>
          <a:noFill/>
        </p:spPr>
        <p:txBody>
          <a:bodyPr wrap="square" rtlCol="0">
            <a:spAutoFit/>
          </a:bodyPr>
          <a:lstStyle/>
          <a:p>
            <a:r>
              <a:rPr lang="en-US" sz="800" dirty="0"/>
              <a:t>Raja, Srinivasa </a:t>
            </a:r>
            <a:r>
              <a:rPr lang="en-US" sz="800" dirty="0" err="1"/>
              <a:t>N.a</a:t>
            </a:r>
            <a:r>
              <a:rPr lang="en-US" sz="800" dirty="0"/>
              <a:t>,*; Carr, Daniel </a:t>
            </a:r>
            <a:r>
              <a:rPr lang="en-US" sz="800" dirty="0" err="1"/>
              <a:t>B.b</a:t>
            </a:r>
            <a:r>
              <a:rPr lang="en-US" sz="800" dirty="0"/>
              <a:t>; Cohen, </a:t>
            </a:r>
            <a:r>
              <a:rPr lang="en-US" sz="800" dirty="0" err="1"/>
              <a:t>Miltonc</a:t>
            </a:r>
            <a:r>
              <a:rPr lang="en-US" sz="800" dirty="0"/>
              <a:t>; </a:t>
            </a:r>
            <a:r>
              <a:rPr lang="en-US" sz="800" dirty="0" err="1"/>
              <a:t>Finnerup</a:t>
            </a:r>
            <a:r>
              <a:rPr lang="en-US" sz="800" dirty="0"/>
              <a:t>, Nanna </a:t>
            </a:r>
            <a:r>
              <a:rPr lang="en-US" sz="800" dirty="0" err="1"/>
              <a:t>B.d,e</a:t>
            </a:r>
            <a:r>
              <a:rPr lang="en-US" sz="800" dirty="0"/>
              <a:t>; Flor, </a:t>
            </a:r>
            <a:r>
              <a:rPr lang="en-US" sz="800" dirty="0" err="1"/>
              <a:t>Hertaf</a:t>
            </a:r>
            <a:r>
              <a:rPr lang="en-US" sz="800" dirty="0"/>
              <a:t>; Gibson, </a:t>
            </a:r>
            <a:r>
              <a:rPr lang="en-US" sz="800" dirty="0" err="1"/>
              <a:t>Stepheng</a:t>
            </a:r>
            <a:r>
              <a:rPr lang="en-US" sz="800" dirty="0"/>
              <a:t>; Keefe, Francis </a:t>
            </a:r>
            <a:r>
              <a:rPr lang="en-US" sz="800" dirty="0" err="1"/>
              <a:t>J.h</a:t>
            </a:r>
            <a:r>
              <a:rPr lang="en-US" sz="800" dirty="0"/>
              <a:t>; </a:t>
            </a:r>
            <a:r>
              <a:rPr lang="en-US" sz="800" dirty="0" err="1"/>
              <a:t>Mogil</a:t>
            </a:r>
            <a:r>
              <a:rPr lang="en-US" sz="800" dirty="0"/>
              <a:t>, Jeffrey </a:t>
            </a:r>
            <a:r>
              <a:rPr lang="en-US" sz="800" dirty="0" err="1"/>
              <a:t>S.i</a:t>
            </a:r>
            <a:r>
              <a:rPr lang="en-US" sz="800" dirty="0"/>
              <a:t>; </a:t>
            </a:r>
            <a:r>
              <a:rPr lang="en-US" sz="800" dirty="0" err="1"/>
              <a:t>Ringkamp</a:t>
            </a:r>
            <a:r>
              <a:rPr lang="en-US" sz="800" dirty="0"/>
              <a:t>, </a:t>
            </a:r>
            <a:r>
              <a:rPr lang="en-US" sz="800" dirty="0" err="1"/>
              <a:t>Matthiasj</a:t>
            </a:r>
            <a:r>
              <a:rPr lang="en-US" sz="800" dirty="0"/>
              <a:t>; </a:t>
            </a:r>
            <a:r>
              <a:rPr lang="en-US" sz="800" dirty="0" err="1"/>
              <a:t>Sluka</a:t>
            </a:r>
            <a:r>
              <a:rPr lang="en-US" sz="800" dirty="0"/>
              <a:t>, Kathleen </a:t>
            </a:r>
            <a:r>
              <a:rPr lang="en-US" sz="800" dirty="0" err="1"/>
              <a:t>A.k</a:t>
            </a:r>
            <a:r>
              <a:rPr lang="en-US" sz="800" dirty="0"/>
              <a:t>; Song, Xue-</a:t>
            </a:r>
            <a:r>
              <a:rPr lang="en-US" sz="800" dirty="0" err="1"/>
              <a:t>Junl</a:t>
            </a:r>
            <a:r>
              <a:rPr lang="en-US" sz="800" dirty="0"/>
              <a:t>; Stevens, </a:t>
            </a:r>
            <a:r>
              <a:rPr lang="en-US" sz="800" dirty="0" err="1"/>
              <a:t>Bonniem</a:t>
            </a:r>
            <a:r>
              <a:rPr lang="en-US" sz="800" dirty="0"/>
              <a:t>; Sullivan, Mark </a:t>
            </a:r>
            <a:r>
              <a:rPr lang="en-US" sz="800" dirty="0" err="1"/>
              <a:t>D.n</a:t>
            </a:r>
            <a:r>
              <a:rPr lang="en-US" sz="800" dirty="0"/>
              <a:t>; </a:t>
            </a:r>
            <a:r>
              <a:rPr lang="en-US" sz="800" dirty="0" err="1"/>
              <a:t>Tutelman</a:t>
            </a:r>
            <a:r>
              <a:rPr lang="en-US" sz="800" dirty="0"/>
              <a:t>, Perri </a:t>
            </a:r>
            <a:r>
              <a:rPr lang="en-US" sz="800" dirty="0" err="1"/>
              <a:t>R.o</a:t>
            </a:r>
            <a:r>
              <a:rPr lang="en-US" sz="800" dirty="0"/>
              <a:t>; </a:t>
            </a:r>
            <a:r>
              <a:rPr lang="en-US" sz="800" dirty="0" err="1"/>
              <a:t>Ushida</a:t>
            </a:r>
            <a:r>
              <a:rPr lang="en-US" sz="800" dirty="0"/>
              <a:t>, </a:t>
            </a:r>
            <a:r>
              <a:rPr lang="en-US" sz="800" dirty="0" err="1"/>
              <a:t>Takahirop</a:t>
            </a:r>
            <a:r>
              <a:rPr lang="en-US" sz="800" dirty="0"/>
              <a:t>; Vader, </a:t>
            </a:r>
            <a:r>
              <a:rPr lang="en-US" sz="800" dirty="0" err="1"/>
              <a:t>Kyleq</a:t>
            </a:r>
            <a:r>
              <a:rPr lang="en-US" sz="800" dirty="0"/>
              <a:t> The revised International Association for the Study of Pain definition of pain: concepts, challenges, and compromises, PAIN: September 2020 - Volume 161 - Issue 9 - p 1976-1982doi: 10.1097/j.pain.0000000000001939 </a:t>
            </a:r>
          </a:p>
        </p:txBody>
      </p:sp>
    </p:spTree>
    <p:extLst>
      <p:ext uri="{BB962C8B-B14F-4D97-AF65-F5344CB8AC3E}">
        <p14:creationId xmlns:p14="http://schemas.microsoft.com/office/powerpoint/2010/main" val="247980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23A4-10B8-6102-DC93-4738238A49C8}"/>
              </a:ext>
            </a:extLst>
          </p:cNvPr>
          <p:cNvSpPr>
            <a:spLocks noGrp="1"/>
          </p:cNvSpPr>
          <p:nvPr>
            <p:ph type="title"/>
          </p:nvPr>
        </p:nvSpPr>
        <p:spPr/>
        <p:txBody>
          <a:bodyPr/>
          <a:lstStyle/>
          <a:p>
            <a:r>
              <a:rPr lang="en-US" dirty="0"/>
              <a:t>Definition of Chronic Pain</a:t>
            </a:r>
          </a:p>
        </p:txBody>
      </p:sp>
      <p:sp>
        <p:nvSpPr>
          <p:cNvPr id="3" name="Content Placeholder 2">
            <a:extLst>
              <a:ext uri="{FF2B5EF4-FFF2-40B4-BE49-F238E27FC236}">
                <a16:creationId xmlns:a16="http://schemas.microsoft.com/office/drawing/2014/main" id="{0E5317D0-5B81-C7F8-1016-26C1410BB349}"/>
              </a:ext>
            </a:extLst>
          </p:cNvPr>
          <p:cNvSpPr>
            <a:spLocks noGrp="1"/>
          </p:cNvSpPr>
          <p:nvPr>
            <p:ph idx="1"/>
          </p:nvPr>
        </p:nvSpPr>
        <p:spPr/>
        <p:txBody>
          <a:bodyPr>
            <a:normAutofit/>
          </a:bodyPr>
          <a:lstStyle/>
          <a:p>
            <a:r>
              <a:rPr lang="en-US" dirty="0"/>
              <a:t>Pain that arises from altered nociception despite </a:t>
            </a:r>
            <a:r>
              <a:rPr lang="en-US" b="1" u="sng" dirty="0"/>
              <a:t>no clear evidence of actual or threatened tissue damage causing the activation of peripheral nociceptors </a:t>
            </a:r>
            <a:r>
              <a:rPr lang="en-US" dirty="0"/>
              <a:t>or evidence for disease or lesion of the somatosensory system causing the pain.</a:t>
            </a:r>
          </a:p>
          <a:p>
            <a:endParaRPr lang="en-US" dirty="0"/>
          </a:p>
        </p:txBody>
      </p:sp>
      <p:sp>
        <p:nvSpPr>
          <p:cNvPr id="4" name="TextBox 3">
            <a:extLst>
              <a:ext uri="{FF2B5EF4-FFF2-40B4-BE49-F238E27FC236}">
                <a16:creationId xmlns:a16="http://schemas.microsoft.com/office/drawing/2014/main" id="{5F8A9734-D507-CBDA-4D08-9398D907FA94}"/>
              </a:ext>
            </a:extLst>
          </p:cNvPr>
          <p:cNvSpPr txBox="1"/>
          <p:nvPr/>
        </p:nvSpPr>
        <p:spPr>
          <a:xfrm>
            <a:off x="1828800" y="4324350"/>
            <a:ext cx="3810000" cy="461665"/>
          </a:xfrm>
          <a:prstGeom prst="rect">
            <a:avLst/>
          </a:prstGeom>
          <a:noFill/>
        </p:spPr>
        <p:txBody>
          <a:bodyPr wrap="square" rtlCol="0">
            <a:spAutoFit/>
          </a:bodyPr>
          <a:lstStyle/>
          <a:p>
            <a:r>
              <a:rPr lang="en-US" sz="800" dirty="0"/>
              <a:t>Terminology: International association for the study of pain. International Association for the Study of Pain (IASP). November 12, 2024. Accessed January 25, 2025. https://www.iasp-pain.org/resources/terminology/#pain. </a:t>
            </a:r>
          </a:p>
        </p:txBody>
      </p:sp>
    </p:spTree>
    <p:extLst>
      <p:ext uri="{BB962C8B-B14F-4D97-AF65-F5344CB8AC3E}">
        <p14:creationId xmlns:p14="http://schemas.microsoft.com/office/powerpoint/2010/main" val="4256439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1AAE-C6B1-5AA7-CADB-EFAC6175E9C7}"/>
              </a:ext>
            </a:extLst>
          </p:cNvPr>
          <p:cNvSpPr>
            <a:spLocks noGrp="1"/>
          </p:cNvSpPr>
          <p:nvPr>
            <p:ph type="title"/>
          </p:nvPr>
        </p:nvSpPr>
        <p:spPr/>
        <p:txBody>
          <a:bodyPr>
            <a:normAutofit/>
          </a:bodyPr>
          <a:lstStyle/>
          <a:p>
            <a:r>
              <a:rPr lang="en-US" dirty="0"/>
              <a:t>How does chronic pain develop</a:t>
            </a:r>
          </a:p>
        </p:txBody>
      </p:sp>
      <p:sp>
        <p:nvSpPr>
          <p:cNvPr id="3" name="Content Placeholder 2">
            <a:extLst>
              <a:ext uri="{FF2B5EF4-FFF2-40B4-BE49-F238E27FC236}">
                <a16:creationId xmlns:a16="http://schemas.microsoft.com/office/drawing/2014/main" id="{240AAD72-4C12-4490-B29C-0D51B2592740}"/>
              </a:ext>
            </a:extLst>
          </p:cNvPr>
          <p:cNvSpPr>
            <a:spLocks noGrp="1"/>
          </p:cNvSpPr>
          <p:nvPr>
            <p:ph idx="1"/>
          </p:nvPr>
        </p:nvSpPr>
        <p:spPr/>
        <p:txBody>
          <a:bodyPr>
            <a:normAutofit fontScale="92500" lnSpcReduction="20000"/>
          </a:bodyPr>
          <a:lstStyle/>
          <a:p>
            <a:r>
              <a:rPr lang="en-US" dirty="0"/>
              <a:t>~ 3 months since DOI -pain persists despite tissue healing</a:t>
            </a:r>
          </a:p>
          <a:p>
            <a:pPr lvl="1"/>
            <a:r>
              <a:rPr lang="en-US" dirty="0"/>
              <a:t>40% of patients post acute LBP develop CLBP</a:t>
            </a:r>
          </a:p>
          <a:p>
            <a:r>
              <a:rPr lang="en-US" dirty="0"/>
              <a:t>Peripheral and central sensitization changes</a:t>
            </a:r>
          </a:p>
          <a:p>
            <a:pPr lvl="1"/>
            <a:r>
              <a:rPr lang="en-US" dirty="0"/>
              <a:t>Stem from movement avoidance, behavior changes and </a:t>
            </a:r>
            <a:r>
              <a:rPr lang="en-US" dirty="0" err="1"/>
              <a:t>catastrophization</a:t>
            </a:r>
            <a:r>
              <a:rPr lang="en-US" dirty="0"/>
              <a:t> of pain or FEAR</a:t>
            </a:r>
          </a:p>
          <a:p>
            <a:r>
              <a:rPr lang="en-US" dirty="0"/>
              <a:t>Lack of education on pain condition </a:t>
            </a:r>
          </a:p>
          <a:p>
            <a:r>
              <a:rPr lang="en-US" dirty="0"/>
              <a:t>Lack of self management skills/Poor Self efficacy  </a:t>
            </a:r>
          </a:p>
        </p:txBody>
      </p:sp>
      <p:sp>
        <p:nvSpPr>
          <p:cNvPr id="4" name="TextBox 3">
            <a:extLst>
              <a:ext uri="{FF2B5EF4-FFF2-40B4-BE49-F238E27FC236}">
                <a16:creationId xmlns:a16="http://schemas.microsoft.com/office/drawing/2014/main" id="{DF9CB977-F602-E806-494C-C5854770EE8D}"/>
              </a:ext>
            </a:extLst>
          </p:cNvPr>
          <p:cNvSpPr txBox="1"/>
          <p:nvPr/>
        </p:nvSpPr>
        <p:spPr>
          <a:xfrm>
            <a:off x="2819400" y="4476750"/>
            <a:ext cx="3962400" cy="461665"/>
          </a:xfrm>
          <a:prstGeom prst="rect">
            <a:avLst/>
          </a:prstGeom>
          <a:noFill/>
        </p:spPr>
        <p:txBody>
          <a:bodyPr wrap="square" rtlCol="0">
            <a:spAutoFit/>
          </a:bodyPr>
          <a:lstStyle/>
          <a:p>
            <a:r>
              <a:rPr lang="en-US" sz="800" dirty="0"/>
              <a:t>Traeger AC, Moseley GL, </a:t>
            </a:r>
            <a:r>
              <a:rPr lang="en-US" sz="800" dirty="0" err="1"/>
              <a:t>Hübscher</a:t>
            </a:r>
            <a:r>
              <a:rPr lang="en-US" sz="800" dirty="0"/>
              <a:t> M, et </a:t>
            </a:r>
            <a:r>
              <a:rPr lang="en-US" sz="800" dirty="0" err="1"/>
              <a:t>alPain</a:t>
            </a:r>
            <a:r>
              <a:rPr lang="en-US" sz="800" dirty="0"/>
              <a:t> education to prevent chronic low back pain: a study protocol for a </a:t>
            </a:r>
            <a:r>
              <a:rPr lang="en-US" sz="800" dirty="0" err="1"/>
              <a:t>randomised</a:t>
            </a:r>
            <a:r>
              <a:rPr lang="en-US" sz="800" dirty="0"/>
              <a:t> controlled </a:t>
            </a:r>
            <a:r>
              <a:rPr lang="en-US" sz="800" dirty="0" err="1"/>
              <a:t>trialBMJ</a:t>
            </a:r>
            <a:r>
              <a:rPr lang="en-US" sz="800" dirty="0"/>
              <a:t> Open 2014;4:e005505. </a:t>
            </a:r>
            <a:r>
              <a:rPr lang="en-US" sz="800" dirty="0" err="1"/>
              <a:t>doi</a:t>
            </a:r>
            <a:r>
              <a:rPr lang="en-US" sz="800" dirty="0"/>
              <a:t>: 10.1136/bmjopen-2014-005505</a:t>
            </a:r>
          </a:p>
        </p:txBody>
      </p:sp>
    </p:spTree>
    <p:extLst>
      <p:ext uri="{BB962C8B-B14F-4D97-AF65-F5344CB8AC3E}">
        <p14:creationId xmlns:p14="http://schemas.microsoft.com/office/powerpoint/2010/main" val="194120715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71C08EAF9A324F870F138F4120985A" ma:contentTypeVersion="12" ma:contentTypeDescription="Create a new document." ma:contentTypeScope="" ma:versionID="1a272c7103ed941ce354f0db0fed86a8">
  <xsd:schema xmlns:xsd="http://www.w3.org/2001/XMLSchema" xmlns:xs="http://www.w3.org/2001/XMLSchema" xmlns:p="http://schemas.microsoft.com/office/2006/metadata/properties" xmlns:ns2="240a6722-3a19-464f-b7f3-5cc0f38ab87d" xmlns:ns3="26c20447-2f6b-48f4-b640-7ac208de339c" targetNamespace="http://schemas.microsoft.com/office/2006/metadata/properties" ma:root="true" ma:fieldsID="d3ce445f9290f608321cbe2afac57412" ns2:_="" ns3:_="">
    <xsd:import namespace="240a6722-3a19-464f-b7f3-5cc0f38ab87d"/>
    <xsd:import namespace="26c20447-2f6b-48f4-b640-7ac208de33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0a6722-3a19-464f-b7f3-5cc0f38ab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6c20447-2f6b-48f4-b640-7ac208de339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2C1271-C870-435E-B649-BEA9A8BC9E5C}">
  <ds:schemaRefs>
    <ds:schemaRef ds:uri="http://schemas.microsoft.com/sharepoint/v3/contenttype/forms"/>
  </ds:schemaRefs>
</ds:datastoreItem>
</file>

<file path=customXml/itemProps2.xml><?xml version="1.0" encoding="utf-8"?>
<ds:datastoreItem xmlns:ds="http://schemas.openxmlformats.org/officeDocument/2006/customXml" ds:itemID="{B05BA083-611F-4122-A3C4-55FB593CD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0a6722-3a19-464f-b7f3-5cc0f38ab87d"/>
    <ds:schemaRef ds:uri="26c20447-2f6b-48f4-b640-7ac208de33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B0A9DD-553D-4BDC-861B-CDB7DEF4DE1C}">
  <ds:schemaRefs>
    <ds:schemaRef ds:uri="http://schemas.microsoft.com/office/2006/metadata/properties"/>
    <ds:schemaRef ds:uri="240a6722-3a19-464f-b7f3-5cc0f38ab87d"/>
    <ds:schemaRef ds:uri="http://schemas.microsoft.com/office/2006/documentManagement/types"/>
    <ds:schemaRef ds:uri="http://schemas.openxmlformats.org/package/2006/metadata/core-properties"/>
    <ds:schemaRef ds:uri="http://purl.org/dc/dcmitype/"/>
    <ds:schemaRef ds:uri="26c20447-2f6b-48f4-b640-7ac208de339c"/>
    <ds:schemaRef ds:uri="http://purl.org/dc/elements/1.1/"/>
    <ds:schemaRef ds:uri="http://schemas.microsoft.com/office/infopath/2007/PartnerControls"/>
    <ds:schemaRef ds:uri="http://www.w3.org/XML/1998/namespace"/>
    <ds:schemaRef ds:uri="http://purl.org/dc/terms/"/>
  </ds:schemaRefs>
</ds:datastoreItem>
</file>

<file path=docMetadata/LabelInfo.xml><?xml version="1.0" encoding="utf-8"?>
<clbl:labelList xmlns:clbl="http://schemas.microsoft.com/office/2020/mipLabelMetadata">
  <clbl:label id="{c2e367f7-8194-49ff-9ea4-6cc686ce90ed}" enabled="1" method="Privileged" siteId="{ef4fd2f8-4c96-45ab-9b15-7831920f55cf}" removed="0"/>
</clbl:labelList>
</file>

<file path=docProps/app.xml><?xml version="1.0" encoding="utf-8"?>
<Properties xmlns="http://schemas.openxmlformats.org/officeDocument/2006/extended-properties" xmlns:vt="http://schemas.openxmlformats.org/officeDocument/2006/docPropsVTypes">
  <Template>OrthoPTRes</Template>
  <TotalTime>7535</TotalTime>
  <Words>7002</Words>
  <Application>Microsoft Office PowerPoint</Application>
  <PresentationFormat>On-screen Show (16:9)</PresentationFormat>
  <Paragraphs>478</Paragraphs>
  <Slides>65</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Wingdings</vt:lpstr>
      <vt:lpstr>Custom Design</vt:lpstr>
      <vt:lpstr>What Do Patients with Low Back Pain Need?</vt:lpstr>
      <vt:lpstr>Continuing Medical Education Credit Information</vt:lpstr>
      <vt:lpstr>Designation Statement</vt:lpstr>
      <vt:lpstr>Disclosure Information</vt:lpstr>
      <vt:lpstr>Learning Objectives</vt:lpstr>
      <vt:lpstr>Why Do I Hurt? </vt:lpstr>
      <vt:lpstr>Definition of Pain</vt:lpstr>
      <vt:lpstr>Definition of Chronic Pain</vt:lpstr>
      <vt:lpstr>How does chronic pain develop</vt:lpstr>
      <vt:lpstr>Scrutinization Leads to Plastic Changes </vt:lpstr>
      <vt:lpstr>Visual Summation</vt:lpstr>
      <vt:lpstr>I believe I can…? </vt:lpstr>
      <vt:lpstr>PowerPoint Presentation</vt:lpstr>
      <vt:lpstr>Chronic Pain Epidemic </vt:lpstr>
      <vt:lpstr>Prevalence of Chronic Pain</vt:lpstr>
      <vt:lpstr>THE LANCET Series 2018 </vt:lpstr>
      <vt:lpstr>What have we done? </vt:lpstr>
      <vt:lpstr>London’s NICE Proposal</vt:lpstr>
      <vt:lpstr>Action Plan Keys</vt:lpstr>
      <vt:lpstr>What's the take away?</vt:lpstr>
      <vt:lpstr>2017 American College of Physicians Guidelines (Update from 2007)</vt:lpstr>
      <vt:lpstr>What is Current PT Best Practice?</vt:lpstr>
      <vt:lpstr>What is Current Best Practice?</vt:lpstr>
      <vt:lpstr>LBP Clinical Decision-Making Tree </vt:lpstr>
      <vt:lpstr>Another Tidbit from the THE LANCET</vt:lpstr>
      <vt:lpstr>Diagnoses that co-exist with LBP</vt:lpstr>
      <vt:lpstr>Are we Managing the Individual Cognitive aspects of Pain?</vt:lpstr>
      <vt:lpstr>Mind does matter</vt:lpstr>
      <vt:lpstr>Is this enough?</vt:lpstr>
      <vt:lpstr>Healthcare Influencing Chronicity Risk </vt:lpstr>
      <vt:lpstr>Education without Self Efficacy Building= Increased Risk for Chronicity</vt:lpstr>
      <vt:lpstr>Self Efficacy and Chronic Pain Risk</vt:lpstr>
      <vt:lpstr>Clarity is Kind</vt:lpstr>
      <vt:lpstr>Proposal: Clarity in Identifying Pain Phenotypes</vt:lpstr>
      <vt:lpstr>Diagnosis Clarity: Chronic Pain (Nociplastic)</vt:lpstr>
      <vt:lpstr>OSPRO Yellow Flag Questionnaire</vt:lpstr>
      <vt:lpstr>Clarity in Decision Making</vt:lpstr>
      <vt:lpstr>Is it Clear How to Improve Coping?</vt:lpstr>
      <vt:lpstr>Proposal: Educate to Promote Pain Self Efficacy  </vt:lpstr>
      <vt:lpstr>Bandura’s Self-Efficacy Theory</vt:lpstr>
      <vt:lpstr>Keys to Improve Self Efficacy</vt:lpstr>
      <vt:lpstr>Self Belief=Behavior Change </vt:lpstr>
      <vt:lpstr>Pain Self Efficacy </vt:lpstr>
      <vt:lpstr>Pain Self Efficacy and Exercise</vt:lpstr>
      <vt:lpstr>Proposal: Enhance Patient PSE </vt:lpstr>
      <vt:lpstr>Facet 1: Motivational Interviewing</vt:lpstr>
      <vt:lpstr>Motivational Mindset</vt:lpstr>
      <vt:lpstr>Motivational Interviewing Skill: Counseling  </vt:lpstr>
      <vt:lpstr>Listening to give them comfort </vt:lpstr>
      <vt:lpstr>Motivational Interview Skill: Confronting</vt:lpstr>
      <vt:lpstr>Combine Motivational Interviewing with Pain Education and Exercise?</vt:lpstr>
      <vt:lpstr>Facet 2: Pain Neuroscience Education</vt:lpstr>
      <vt:lpstr>How do we deliver PNE?</vt:lpstr>
      <vt:lpstr>Brain Changes </vt:lpstr>
      <vt:lpstr>This all sounds good…</vt:lpstr>
      <vt:lpstr>Facet 3: Exercises that build Pain Self Efficacy?</vt:lpstr>
      <vt:lpstr>McKenzie to Build Self Efficacy  </vt:lpstr>
      <vt:lpstr>Mulligan and Kinesiophobia</vt:lpstr>
      <vt:lpstr>Stabilization and Fear</vt:lpstr>
      <vt:lpstr>Self Belief=Activity Change </vt:lpstr>
      <vt:lpstr>Patient’s Collaborate to Build Efficacy</vt:lpstr>
      <vt:lpstr>Self Efficacy Global Application</vt:lpstr>
      <vt:lpstr>We Need to Empower</vt:lpstr>
      <vt:lpstr>Works Cited</vt:lpstr>
      <vt:lpstr>Thank you</vt:lpstr>
    </vt:vector>
  </TitlesOfParts>
  <Company>St Luke's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Residency PPT Template</dc:title>
  <dc:creator>Steve Kareha</dc:creator>
  <cp:lastModifiedBy>Furst, Paul</cp:lastModifiedBy>
  <cp:revision>95</cp:revision>
  <dcterms:created xsi:type="dcterms:W3CDTF">2013-05-03T03:00:51Z</dcterms:created>
  <dcterms:modified xsi:type="dcterms:W3CDTF">2025-02-17T02:09:38Z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Residency PPT Template</vt:lpwstr>
  </property>
  <property fmtid="{D5CDD505-2E9C-101B-9397-08002B2CF9AE}" pid="3" name="SlideDescription">
    <vt:lpwstr/>
  </property>
  <property fmtid="{D5CDD505-2E9C-101B-9397-08002B2CF9AE}" pid="4" name="ContentTypeId">
    <vt:lpwstr>0x0101005E71C08EAF9A324F870F138F4120985A</vt:lpwstr>
  </property>
  <property fmtid="{D5CDD505-2E9C-101B-9397-08002B2CF9AE}" pid="5" name="MSIP_Label_c2e367f7-8194-49ff-9ea4-6cc686ce90ed_Enabled">
    <vt:lpwstr>True</vt:lpwstr>
  </property>
  <property fmtid="{D5CDD505-2E9C-101B-9397-08002B2CF9AE}" pid="6" name="MSIP_Label_c2e367f7-8194-49ff-9ea4-6cc686ce90ed_SiteId">
    <vt:lpwstr>ef4fd2f8-4c96-45ab-9b15-7831920f55cf</vt:lpwstr>
  </property>
  <property fmtid="{D5CDD505-2E9C-101B-9397-08002B2CF9AE}" pid="7" name="MSIP_Label_c2e367f7-8194-49ff-9ea4-6cc686ce90ed_SetDate">
    <vt:lpwstr>2022-07-13T06:15:07Z</vt:lpwstr>
  </property>
  <property fmtid="{D5CDD505-2E9C-101B-9397-08002B2CF9AE}" pid="8" name="MSIP_Label_c2e367f7-8194-49ff-9ea4-6cc686ce90ed_Name">
    <vt:lpwstr>Confidential \ Health</vt:lpwstr>
  </property>
  <property fmtid="{D5CDD505-2E9C-101B-9397-08002B2CF9AE}" pid="9" name="MSIP_Label_c2e367f7-8194-49ff-9ea4-6cc686ce90ed_ActionId">
    <vt:lpwstr>38b136a5-8fea-433f-8959-da9419a21fea</vt:lpwstr>
  </property>
  <property fmtid="{D5CDD505-2E9C-101B-9397-08002B2CF9AE}" pid="10" name="MSIP_Label_c2e367f7-8194-49ff-9ea4-6cc686ce90ed_Removed">
    <vt:lpwstr>False</vt:lpwstr>
  </property>
  <property fmtid="{D5CDD505-2E9C-101B-9397-08002B2CF9AE}" pid="11" name="MSIP_Label_c2e367f7-8194-49ff-9ea4-6cc686ce90ed_Parent">
    <vt:lpwstr>1490281d-0219-42bc-a01e-8e95f4190402</vt:lpwstr>
  </property>
  <property fmtid="{D5CDD505-2E9C-101B-9397-08002B2CF9AE}" pid="12" name="MSIP_Label_c2e367f7-8194-49ff-9ea4-6cc686ce90ed_Extended_MSFT_Method">
    <vt:lpwstr>Standard</vt:lpwstr>
  </property>
  <property fmtid="{D5CDD505-2E9C-101B-9397-08002B2CF9AE}" pid="13" name="MSIP_Label_1490281d-0219-42bc-a01e-8e95f4190402_Enabled">
    <vt:lpwstr>True</vt:lpwstr>
  </property>
  <property fmtid="{D5CDD505-2E9C-101B-9397-08002B2CF9AE}" pid="14" name="MSIP_Label_1490281d-0219-42bc-a01e-8e95f4190402_SiteId">
    <vt:lpwstr>ef4fd2f8-4c96-45ab-9b15-7831920f55cf</vt:lpwstr>
  </property>
  <property fmtid="{D5CDD505-2E9C-101B-9397-08002B2CF9AE}" pid="15" name="MSIP_Label_1490281d-0219-42bc-a01e-8e95f4190402_SetDate">
    <vt:lpwstr>2022-07-13T06:15:07Z</vt:lpwstr>
  </property>
  <property fmtid="{D5CDD505-2E9C-101B-9397-08002B2CF9AE}" pid="16" name="MSIP_Label_1490281d-0219-42bc-a01e-8e95f4190402_Name">
    <vt:lpwstr>Confidential</vt:lpwstr>
  </property>
  <property fmtid="{D5CDD505-2E9C-101B-9397-08002B2CF9AE}" pid="17" name="MSIP_Label_1490281d-0219-42bc-a01e-8e95f4190402_ActionId">
    <vt:lpwstr>9e8460dd-52d9-4222-87e8-bdbbc4797480</vt:lpwstr>
  </property>
  <property fmtid="{D5CDD505-2E9C-101B-9397-08002B2CF9AE}" pid="18" name="MSIP_Label_1490281d-0219-42bc-a01e-8e95f4190402_Extended_MSFT_Method">
    <vt:lpwstr>Standard</vt:lpwstr>
  </property>
  <property fmtid="{D5CDD505-2E9C-101B-9397-08002B2CF9AE}" pid="19" name="Sensitivity">
    <vt:lpwstr>Confidential \ Health Confidential</vt:lpwstr>
  </property>
</Properties>
</file>