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90" r:id="rId4"/>
  </p:sldMasterIdLst>
  <p:notesMasterIdLst>
    <p:notesMasterId r:id="rId38"/>
  </p:notesMasterIdLst>
  <p:handoutMasterIdLst>
    <p:handoutMasterId r:id="rId39"/>
  </p:handoutMasterIdLst>
  <p:sldIdLst>
    <p:sldId id="338" r:id="rId5"/>
    <p:sldId id="262" r:id="rId6"/>
    <p:sldId id="260" r:id="rId7"/>
    <p:sldId id="258" r:id="rId8"/>
    <p:sldId id="355" r:id="rId9"/>
    <p:sldId id="350" r:id="rId10"/>
    <p:sldId id="343" r:id="rId11"/>
    <p:sldId id="348" r:id="rId12"/>
    <p:sldId id="344" r:id="rId13"/>
    <p:sldId id="356" r:id="rId14"/>
    <p:sldId id="357" r:id="rId15"/>
    <p:sldId id="370" r:id="rId16"/>
    <p:sldId id="346" r:id="rId17"/>
    <p:sldId id="359" r:id="rId18"/>
    <p:sldId id="365" r:id="rId19"/>
    <p:sldId id="364" r:id="rId20"/>
    <p:sldId id="369" r:id="rId21"/>
    <p:sldId id="368" r:id="rId22"/>
    <p:sldId id="358" r:id="rId23"/>
    <p:sldId id="366" r:id="rId24"/>
    <p:sldId id="360" r:id="rId25"/>
    <p:sldId id="371" r:id="rId26"/>
    <p:sldId id="351" r:id="rId27"/>
    <p:sldId id="367" r:id="rId28"/>
    <p:sldId id="352" r:id="rId29"/>
    <p:sldId id="361" r:id="rId30"/>
    <p:sldId id="374" r:id="rId31"/>
    <p:sldId id="375" r:id="rId32"/>
    <p:sldId id="372" r:id="rId33"/>
    <p:sldId id="353" r:id="rId34"/>
    <p:sldId id="362" r:id="rId35"/>
    <p:sldId id="354" r:id="rId36"/>
    <p:sldId id="373"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D0B5A643-549E-496A-B40F-C567076412FE}">
          <p14:sldIdLst>
            <p14:sldId id="338"/>
            <p14:sldId id="262"/>
            <p14:sldId id="260"/>
            <p14:sldId id="258"/>
            <p14:sldId id="355"/>
            <p14:sldId id="350"/>
            <p14:sldId id="343"/>
            <p14:sldId id="348"/>
            <p14:sldId id="344"/>
            <p14:sldId id="356"/>
            <p14:sldId id="357"/>
            <p14:sldId id="370"/>
            <p14:sldId id="346"/>
            <p14:sldId id="359"/>
            <p14:sldId id="365"/>
            <p14:sldId id="364"/>
            <p14:sldId id="369"/>
            <p14:sldId id="368"/>
            <p14:sldId id="358"/>
            <p14:sldId id="366"/>
            <p14:sldId id="360"/>
            <p14:sldId id="371"/>
            <p14:sldId id="351"/>
            <p14:sldId id="367"/>
            <p14:sldId id="352"/>
            <p14:sldId id="361"/>
            <p14:sldId id="374"/>
            <p14:sldId id="375"/>
            <p14:sldId id="372"/>
            <p14:sldId id="353"/>
            <p14:sldId id="362"/>
            <p14:sldId id="354"/>
            <p14:sldId id="37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initials="S" lastIdx="1" clrIdx="0">
    <p:extLst>
      <p:ext uri="{19B8F6BF-5375-455C-9EA6-DF929625EA0E}">
        <p15:presenceInfo xmlns:p15="http://schemas.microsoft.com/office/powerpoint/2012/main" userId="Steph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0E797"/>
    <a:srgbClr val="F9FAAF"/>
    <a:srgbClr val="0D2A2D"/>
    <a:srgbClr val="092024"/>
    <a:srgbClr val="0921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1BACE6-7CD9-4FB3-A3C3-FD662EB170AF}" v="1" dt="2025-04-07T13:59:47.4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4" autoAdjust="0"/>
    <p:restoredTop sz="83549" autoAdjust="0"/>
  </p:normalViewPr>
  <p:slideViewPr>
    <p:cSldViewPr snapToGrid="0">
      <p:cViewPr varScale="1">
        <p:scale>
          <a:sx n="64" d="100"/>
          <a:sy n="64" d="100"/>
        </p:scale>
        <p:origin x="628" y="36"/>
      </p:cViewPr>
      <p:guideLst>
        <p:guide orient="horz" pos="2160"/>
        <p:guide pos="3840"/>
      </p:guideLst>
    </p:cSldViewPr>
  </p:slideViewPr>
  <p:notesTextViewPr>
    <p:cViewPr>
      <p:scale>
        <a:sx n="1" d="1"/>
        <a:sy n="1" d="1"/>
      </p:scale>
      <p:origin x="0" y="0"/>
    </p:cViewPr>
  </p:notesTextViewPr>
  <p:sorterViewPr>
    <p:cViewPr>
      <p:scale>
        <a:sx n="100" d="100"/>
        <a:sy n="100" d="100"/>
      </p:scale>
      <p:origin x="0" y="-20514"/>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ha, Stephen" userId="cfedc11c-dfd6-4bec-9006-48e27a74487a" providerId="ADAL" clId="{741BACE6-7CD9-4FB3-A3C3-FD662EB170AF}"/>
    <pc:docChg chg="undo custSel addSld delSld modSld sldOrd modSection">
      <pc:chgData name="Kareha, Stephen" userId="cfedc11c-dfd6-4bec-9006-48e27a74487a" providerId="ADAL" clId="{741BACE6-7CD9-4FB3-A3C3-FD662EB170AF}" dt="2025-04-07T14:01:11.280" v="52" actId="20577"/>
      <pc:docMkLst>
        <pc:docMk/>
      </pc:docMkLst>
      <pc:sldChg chg="modSp add mod">
        <pc:chgData name="Kareha, Stephen" userId="cfedc11c-dfd6-4bec-9006-48e27a74487a" providerId="ADAL" clId="{741BACE6-7CD9-4FB3-A3C3-FD662EB170AF}" dt="2025-04-07T14:00:08.060" v="42" actId="20577"/>
        <pc:sldMkLst>
          <pc:docMk/>
          <pc:sldMk cId="4152239800" sldId="258"/>
        </pc:sldMkLst>
        <pc:spChg chg="mod">
          <ac:chgData name="Kareha, Stephen" userId="cfedc11c-dfd6-4bec-9006-48e27a74487a" providerId="ADAL" clId="{741BACE6-7CD9-4FB3-A3C3-FD662EB170AF}" dt="2025-04-07T14:00:08.060" v="42" actId="20577"/>
          <ac:spMkLst>
            <pc:docMk/>
            <pc:sldMk cId="4152239800" sldId="258"/>
            <ac:spMk id="3" creationId="{00000000-0000-0000-0000-000000000000}"/>
          </ac:spMkLst>
        </pc:spChg>
      </pc:sldChg>
      <pc:sldChg chg="add">
        <pc:chgData name="Kareha, Stephen" userId="cfedc11c-dfd6-4bec-9006-48e27a74487a" providerId="ADAL" clId="{741BACE6-7CD9-4FB3-A3C3-FD662EB170AF}" dt="2025-04-07T13:59:47.417" v="22"/>
        <pc:sldMkLst>
          <pc:docMk/>
          <pc:sldMk cId="2822806283" sldId="260"/>
        </pc:sldMkLst>
      </pc:sldChg>
      <pc:sldChg chg="modSp add mod">
        <pc:chgData name="Kareha, Stephen" userId="cfedc11c-dfd6-4bec-9006-48e27a74487a" providerId="ADAL" clId="{741BACE6-7CD9-4FB3-A3C3-FD662EB170AF}" dt="2025-04-07T14:00:52.937" v="48" actId="27636"/>
        <pc:sldMkLst>
          <pc:docMk/>
          <pc:sldMk cId="3987522089" sldId="262"/>
        </pc:sldMkLst>
        <pc:spChg chg="mod">
          <ac:chgData name="Kareha, Stephen" userId="cfedc11c-dfd6-4bec-9006-48e27a74487a" providerId="ADAL" clId="{741BACE6-7CD9-4FB3-A3C3-FD662EB170AF}" dt="2025-04-07T14:00:52.937" v="48" actId="27636"/>
          <ac:spMkLst>
            <pc:docMk/>
            <pc:sldMk cId="3987522089" sldId="262"/>
            <ac:spMk id="5" creationId="{00000000-0000-0000-0000-000000000000}"/>
          </ac:spMkLst>
        </pc:spChg>
      </pc:sldChg>
      <pc:sldChg chg="addSp modSp mod">
        <pc:chgData name="Kareha, Stephen" userId="cfedc11c-dfd6-4bec-9006-48e27a74487a" providerId="ADAL" clId="{741BACE6-7CD9-4FB3-A3C3-FD662EB170AF}" dt="2025-04-07T13:59:26.694" v="21" actId="20577"/>
        <pc:sldMkLst>
          <pc:docMk/>
          <pc:sldMk cId="4262337697" sldId="338"/>
        </pc:sldMkLst>
        <pc:spChg chg="add mod">
          <ac:chgData name="Kareha, Stephen" userId="cfedc11c-dfd6-4bec-9006-48e27a74487a" providerId="ADAL" clId="{741BACE6-7CD9-4FB3-A3C3-FD662EB170AF}" dt="2025-04-07T13:59:10.864" v="16" actId="1076"/>
          <ac:spMkLst>
            <pc:docMk/>
            <pc:sldMk cId="4262337697" sldId="338"/>
            <ac:spMk id="3" creationId="{E1A86388-F091-E616-318C-273F3D896D3E}"/>
          </ac:spMkLst>
        </pc:spChg>
        <pc:spChg chg="mod">
          <ac:chgData name="Kareha, Stephen" userId="cfedc11c-dfd6-4bec-9006-48e27a74487a" providerId="ADAL" clId="{741BACE6-7CD9-4FB3-A3C3-FD662EB170AF}" dt="2025-04-07T13:59:26.694" v="21" actId="20577"/>
          <ac:spMkLst>
            <pc:docMk/>
            <pc:sldMk cId="4262337697" sldId="338"/>
            <ac:spMk id="5" creationId="{A990C2E3-F50F-474F-B82E-D9D24225EEE5}"/>
          </ac:spMkLst>
        </pc:spChg>
        <pc:picChg chg="add mod">
          <ac:chgData name="Kareha, Stephen" userId="cfedc11c-dfd6-4bec-9006-48e27a74487a" providerId="ADAL" clId="{741BACE6-7CD9-4FB3-A3C3-FD662EB170AF}" dt="2025-04-07T13:59:01.276" v="14" actId="1076"/>
          <ac:picMkLst>
            <pc:docMk/>
            <pc:sldMk cId="4262337697" sldId="338"/>
            <ac:picMk id="7" creationId="{400A45CC-25B3-3BAC-4109-5F07B27E383C}"/>
          </ac:picMkLst>
        </pc:picChg>
      </pc:sldChg>
      <pc:sldChg chg="modSp mod">
        <pc:chgData name="Kareha, Stephen" userId="cfedc11c-dfd6-4bec-9006-48e27a74487a" providerId="ADAL" clId="{741BACE6-7CD9-4FB3-A3C3-FD662EB170AF}" dt="2025-04-07T13:59:51.257" v="32" actId="20577"/>
        <pc:sldMkLst>
          <pc:docMk/>
          <pc:sldMk cId="1535571807" sldId="355"/>
        </pc:sldMkLst>
        <pc:spChg chg="mod">
          <ac:chgData name="Kareha, Stephen" userId="cfedc11c-dfd6-4bec-9006-48e27a74487a" providerId="ADAL" clId="{741BACE6-7CD9-4FB3-A3C3-FD662EB170AF}" dt="2025-04-07T13:59:51.257" v="32" actId="20577"/>
          <ac:spMkLst>
            <pc:docMk/>
            <pc:sldMk cId="1535571807" sldId="355"/>
            <ac:spMk id="2" creationId="{204068AC-C78B-6BA0-1AFF-5B3ACF0AECA3}"/>
          </ac:spMkLst>
        </pc:spChg>
      </pc:sldChg>
      <pc:sldChg chg="modSp mod">
        <pc:chgData name="Kareha, Stephen" userId="cfedc11c-dfd6-4bec-9006-48e27a74487a" providerId="ADAL" clId="{741BACE6-7CD9-4FB3-A3C3-FD662EB170AF}" dt="2025-04-07T13:59:47.535" v="23" actId="27636"/>
        <pc:sldMkLst>
          <pc:docMk/>
          <pc:sldMk cId="624410309" sldId="359"/>
        </pc:sldMkLst>
        <pc:spChg chg="mod">
          <ac:chgData name="Kareha, Stephen" userId="cfedc11c-dfd6-4bec-9006-48e27a74487a" providerId="ADAL" clId="{741BACE6-7CD9-4FB3-A3C3-FD662EB170AF}" dt="2025-04-07T13:59:47.535" v="23" actId="27636"/>
          <ac:spMkLst>
            <pc:docMk/>
            <pc:sldMk cId="624410309" sldId="359"/>
            <ac:spMk id="3" creationId="{35A778E0-D12E-8C05-1E7F-5C21BD3E262C}"/>
          </ac:spMkLst>
        </pc:spChg>
      </pc:sldChg>
      <pc:sldChg chg="modSp add del mod ord">
        <pc:chgData name="Kareha, Stephen" userId="cfedc11c-dfd6-4bec-9006-48e27a74487a" providerId="ADAL" clId="{741BACE6-7CD9-4FB3-A3C3-FD662EB170AF}" dt="2025-04-07T14:00:10.369" v="43" actId="47"/>
        <pc:sldMkLst>
          <pc:docMk/>
          <pc:sldMk cId="3754687930" sldId="363"/>
        </pc:sldMkLst>
        <pc:spChg chg="mod">
          <ac:chgData name="Kareha, Stephen" userId="cfedc11c-dfd6-4bec-9006-48e27a74487a" providerId="ADAL" clId="{741BACE6-7CD9-4FB3-A3C3-FD662EB170AF}" dt="2025-04-07T14:00:03.388" v="37" actId="21"/>
          <ac:spMkLst>
            <pc:docMk/>
            <pc:sldMk cId="3754687930" sldId="363"/>
            <ac:spMk id="3" creationId="{4AF981A4-BF7D-E8D9-8BA7-513BD4166D8C}"/>
          </ac:spMkLst>
        </pc:spChg>
      </pc:sldChg>
      <pc:sldChg chg="modSp mod">
        <pc:chgData name="Kareha, Stephen" userId="cfedc11c-dfd6-4bec-9006-48e27a74487a" providerId="ADAL" clId="{741BACE6-7CD9-4FB3-A3C3-FD662EB170AF}" dt="2025-04-07T14:01:11.280" v="52" actId="20577"/>
        <pc:sldMkLst>
          <pc:docMk/>
          <pc:sldMk cId="1012366486" sldId="373"/>
        </pc:sldMkLst>
        <pc:spChg chg="mod">
          <ac:chgData name="Kareha, Stephen" userId="cfedc11c-dfd6-4bec-9006-48e27a74487a" providerId="ADAL" clId="{741BACE6-7CD9-4FB3-A3C3-FD662EB170AF}" dt="2025-04-07T14:01:11.280" v="52" actId="20577"/>
          <ac:spMkLst>
            <pc:docMk/>
            <pc:sldMk cId="1012366486" sldId="373"/>
            <ac:spMk id="3" creationId="{767BD423-237C-39EA-AC81-B81B707E774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754CCE-6BB3-47C6-9CBF-EDF085AB37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06E2720F-0631-40E4-8DD7-41E6AA6EDB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DC0730B-B27C-4BE0-B0EE-001B2072EE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896A50-A083-4012-980B-47EA55984BE9}" type="slidenum">
              <a:rPr lang="en-US" smtClean="0"/>
              <a:t>‹#›</a:t>
            </a:fld>
            <a:endParaRPr lang="en-US"/>
          </a:p>
        </p:txBody>
      </p:sp>
    </p:spTree>
    <p:extLst>
      <p:ext uri="{BB962C8B-B14F-4D97-AF65-F5344CB8AC3E}">
        <p14:creationId xmlns:p14="http://schemas.microsoft.com/office/powerpoint/2010/main" val="2842773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D7BDF9-DD2E-4A0C-8803-538CE0B8B32D}" type="datetimeFigureOut">
              <a:rPr lang="en-US" smtClean="0"/>
              <a:t>4/7/2025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026646-6A6F-4CF8-8780-89C07FCD93F5}" type="slidenum">
              <a:rPr lang="en-US" smtClean="0"/>
              <a:t>‹#›</a:t>
            </a:fld>
            <a:endParaRPr lang="en-US"/>
          </a:p>
        </p:txBody>
      </p:sp>
    </p:spTree>
    <p:extLst>
      <p:ext uri="{BB962C8B-B14F-4D97-AF65-F5344CB8AC3E}">
        <p14:creationId xmlns:p14="http://schemas.microsoft.com/office/powerpoint/2010/main" val="271313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to those joining me today whether in person or virtually. My name is Christiana Vandegrift, I am a physical therapist with St. Luke’s University Health Network and am in the Neurologic Physical Therapy Residency through St. Luke’s. My presentation today is on the use of Negative Pressure Wound Therapy and specifically the updates for use in a neurologic population. </a:t>
            </a:r>
          </a:p>
        </p:txBody>
      </p:sp>
      <p:sp>
        <p:nvSpPr>
          <p:cNvPr id="4" name="Slide Number Placeholder 3"/>
          <p:cNvSpPr>
            <a:spLocks noGrp="1"/>
          </p:cNvSpPr>
          <p:nvPr>
            <p:ph type="sldNum" sz="quarter" idx="5"/>
          </p:nvPr>
        </p:nvSpPr>
        <p:spPr/>
        <p:txBody>
          <a:bodyPr/>
          <a:lstStyle/>
          <a:p>
            <a:fld id="{A3026646-6A6F-4CF8-8780-89C07FCD93F5}" type="slidenum">
              <a:rPr lang="en-US" smtClean="0"/>
              <a:t>1</a:t>
            </a:fld>
            <a:endParaRPr lang="en-US"/>
          </a:p>
        </p:txBody>
      </p:sp>
    </p:spTree>
    <p:extLst>
      <p:ext uri="{BB962C8B-B14F-4D97-AF65-F5344CB8AC3E}">
        <p14:creationId xmlns:p14="http://schemas.microsoft.com/office/powerpoint/2010/main" val="2201498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picture to show how the foam should perfectly fit the wound bed </a:t>
            </a:r>
          </a:p>
          <a:p>
            <a:endParaRPr lang="en-US" dirty="0"/>
          </a:p>
          <a:p>
            <a:r>
              <a:rPr lang="en-US" dirty="0" err="1"/>
              <a:t>Macrodeformation</a:t>
            </a:r>
            <a:r>
              <a:rPr lang="en-US" dirty="0"/>
              <a:t> vs </a:t>
            </a:r>
            <a:r>
              <a:rPr lang="en-US" dirty="0" err="1"/>
              <a:t>microdeformation</a:t>
            </a:r>
            <a:endParaRPr lang="en-US" dirty="0"/>
          </a:p>
          <a:p>
            <a:endParaRPr lang="en-US" dirty="0"/>
          </a:p>
          <a:p>
            <a:r>
              <a:rPr lang="en-US" dirty="0"/>
              <a:t>Drainage (excessive exudate)</a:t>
            </a:r>
          </a:p>
        </p:txBody>
      </p:sp>
      <p:sp>
        <p:nvSpPr>
          <p:cNvPr id="4" name="Slide Number Placeholder 3"/>
          <p:cNvSpPr>
            <a:spLocks noGrp="1"/>
          </p:cNvSpPr>
          <p:nvPr>
            <p:ph type="sldNum" sz="quarter" idx="5"/>
          </p:nvPr>
        </p:nvSpPr>
        <p:spPr/>
        <p:txBody>
          <a:bodyPr/>
          <a:lstStyle/>
          <a:p>
            <a:fld id="{A3026646-6A6F-4CF8-8780-89C07FCD93F5}" type="slidenum">
              <a:rPr lang="en-US" smtClean="0"/>
              <a:t>15</a:t>
            </a:fld>
            <a:endParaRPr lang="en-US"/>
          </a:p>
        </p:txBody>
      </p:sp>
    </p:spTree>
    <p:extLst>
      <p:ext uri="{BB962C8B-B14F-4D97-AF65-F5344CB8AC3E}">
        <p14:creationId xmlns:p14="http://schemas.microsoft.com/office/powerpoint/2010/main" val="3820606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Suction pad just fits the size of the foam piece (if it was smaller, likely need a separate circle piece for suction pad itself)</a:t>
            </a:r>
          </a:p>
          <a:p>
            <a:endParaRPr lang="en-US" dirty="0"/>
          </a:p>
          <a:p>
            <a:r>
              <a:rPr lang="en-US" dirty="0"/>
              <a:t>Drape provides an air tight seal </a:t>
            </a:r>
          </a:p>
          <a:p>
            <a:endParaRPr lang="en-US" dirty="0"/>
          </a:p>
          <a:p>
            <a:r>
              <a:rPr lang="en-US" dirty="0"/>
              <a:t>The tubing isn’t kinked/bent over itself </a:t>
            </a:r>
          </a:p>
        </p:txBody>
      </p:sp>
      <p:sp>
        <p:nvSpPr>
          <p:cNvPr id="4" name="Slide Number Placeholder 3"/>
          <p:cNvSpPr>
            <a:spLocks noGrp="1"/>
          </p:cNvSpPr>
          <p:nvPr>
            <p:ph type="sldNum" sz="quarter" idx="5"/>
          </p:nvPr>
        </p:nvSpPr>
        <p:spPr/>
        <p:txBody>
          <a:bodyPr/>
          <a:lstStyle/>
          <a:p>
            <a:fld id="{A3026646-6A6F-4CF8-8780-89C07FCD93F5}" type="slidenum">
              <a:rPr lang="en-US" smtClean="0"/>
              <a:t>16</a:t>
            </a:fld>
            <a:endParaRPr lang="en-US"/>
          </a:p>
        </p:txBody>
      </p:sp>
    </p:spTree>
    <p:extLst>
      <p:ext uri="{BB962C8B-B14F-4D97-AF65-F5344CB8AC3E}">
        <p14:creationId xmlns:p14="http://schemas.microsoft.com/office/powerpoint/2010/main" val="2847601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Pressure wound on medical malleoli </a:t>
            </a:r>
          </a:p>
          <a:p>
            <a:endParaRPr lang="en-US" dirty="0"/>
          </a:p>
          <a:p>
            <a:r>
              <a:rPr lang="en-US" dirty="0"/>
              <a:t>Sometimes need a lot of drape to keep a seal around these bony areas of the body</a:t>
            </a:r>
          </a:p>
          <a:p>
            <a:endParaRPr lang="en-US" dirty="0"/>
          </a:p>
          <a:p>
            <a:r>
              <a:rPr lang="en-US" dirty="0"/>
              <a:t>Protective barriers for the skin used under the drape </a:t>
            </a:r>
          </a:p>
          <a:p>
            <a:endParaRPr lang="en-US" dirty="0"/>
          </a:p>
          <a:p>
            <a:r>
              <a:rPr lang="en-US" dirty="0"/>
              <a:t>2 tubes seen here (one vacuum, one instillation of fluids)</a:t>
            </a:r>
          </a:p>
        </p:txBody>
      </p:sp>
      <p:sp>
        <p:nvSpPr>
          <p:cNvPr id="4" name="Slide Number Placeholder 3"/>
          <p:cNvSpPr>
            <a:spLocks noGrp="1"/>
          </p:cNvSpPr>
          <p:nvPr>
            <p:ph type="sldNum" sz="quarter" idx="5"/>
          </p:nvPr>
        </p:nvSpPr>
        <p:spPr/>
        <p:txBody>
          <a:bodyPr/>
          <a:lstStyle/>
          <a:p>
            <a:fld id="{A3026646-6A6F-4CF8-8780-89C07FCD93F5}" type="slidenum">
              <a:rPr lang="en-US" smtClean="0"/>
              <a:t>17</a:t>
            </a:fld>
            <a:endParaRPr lang="en-US"/>
          </a:p>
        </p:txBody>
      </p:sp>
    </p:spTree>
    <p:extLst>
      <p:ext uri="{BB962C8B-B14F-4D97-AF65-F5344CB8AC3E}">
        <p14:creationId xmlns:p14="http://schemas.microsoft.com/office/powerpoint/2010/main" val="1292501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“bridging” </a:t>
            </a:r>
          </a:p>
          <a:p>
            <a:endParaRPr lang="en-US" dirty="0"/>
          </a:p>
          <a:p>
            <a:r>
              <a:rPr lang="en-US" dirty="0"/>
              <a:t>Suction pad can cause breakdown</a:t>
            </a:r>
          </a:p>
          <a:p>
            <a:endParaRPr lang="en-US" dirty="0"/>
          </a:p>
          <a:p>
            <a:r>
              <a:rPr lang="en-US" dirty="0"/>
              <a:t>Tubing can cause breakdown </a:t>
            </a:r>
          </a:p>
          <a:p>
            <a:endParaRPr lang="en-US" dirty="0"/>
          </a:p>
          <a:p>
            <a:r>
              <a:rPr lang="en-US" dirty="0"/>
              <a:t>Make sure to drape the skin underneath the bridge (like a sandwich)</a:t>
            </a:r>
          </a:p>
          <a:p>
            <a:endParaRPr lang="en-US" dirty="0"/>
          </a:p>
          <a:p>
            <a:r>
              <a:rPr lang="en-US" dirty="0"/>
              <a:t>Again an arts and crafts project </a:t>
            </a:r>
          </a:p>
        </p:txBody>
      </p:sp>
      <p:sp>
        <p:nvSpPr>
          <p:cNvPr id="4" name="Slide Number Placeholder 3"/>
          <p:cNvSpPr>
            <a:spLocks noGrp="1"/>
          </p:cNvSpPr>
          <p:nvPr>
            <p:ph type="sldNum" sz="quarter" idx="5"/>
          </p:nvPr>
        </p:nvSpPr>
        <p:spPr/>
        <p:txBody>
          <a:bodyPr/>
          <a:lstStyle/>
          <a:p>
            <a:fld id="{A3026646-6A6F-4CF8-8780-89C07FCD93F5}" type="slidenum">
              <a:rPr lang="en-US" smtClean="0"/>
              <a:t>18</a:t>
            </a:fld>
            <a:endParaRPr lang="en-US"/>
          </a:p>
        </p:txBody>
      </p:sp>
    </p:spTree>
    <p:extLst>
      <p:ext uri="{BB962C8B-B14F-4D97-AF65-F5344CB8AC3E}">
        <p14:creationId xmlns:p14="http://schemas.microsoft.com/office/powerpoint/2010/main" val="1631114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Split in primary and secondary</a:t>
            </a:r>
          </a:p>
          <a:p>
            <a:endParaRPr lang="en-US" dirty="0"/>
          </a:p>
          <a:p>
            <a:r>
              <a:rPr lang="en-US" dirty="0"/>
              <a:t>Primary: visible changes  </a:t>
            </a:r>
          </a:p>
          <a:p>
            <a:endParaRPr lang="en-US" dirty="0"/>
          </a:p>
          <a:p>
            <a:r>
              <a:rPr lang="en-US" dirty="0"/>
              <a:t>Secondary: controlling inflammatory factors, promoting formation of new blood vessels, causing cells to divide and differentiate, new granulation tissue forms and stimulate surrounding peripheral nerves </a:t>
            </a:r>
          </a:p>
        </p:txBody>
      </p:sp>
      <p:sp>
        <p:nvSpPr>
          <p:cNvPr id="4" name="Slide Number Placeholder 3"/>
          <p:cNvSpPr>
            <a:spLocks noGrp="1"/>
          </p:cNvSpPr>
          <p:nvPr>
            <p:ph type="sldNum" sz="quarter" idx="5"/>
          </p:nvPr>
        </p:nvSpPr>
        <p:spPr/>
        <p:txBody>
          <a:bodyPr/>
          <a:lstStyle/>
          <a:p>
            <a:fld id="{A3026646-6A6F-4CF8-8780-89C07FCD93F5}" type="slidenum">
              <a:rPr lang="en-US" smtClean="0"/>
              <a:t>19</a:t>
            </a:fld>
            <a:endParaRPr lang="en-US"/>
          </a:p>
        </p:txBody>
      </p:sp>
    </p:spTree>
    <p:extLst>
      <p:ext uri="{BB962C8B-B14F-4D97-AF65-F5344CB8AC3E}">
        <p14:creationId xmlns:p14="http://schemas.microsoft.com/office/powerpoint/2010/main" val="681102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Diabetic foot ulcer=poor healing factors</a:t>
            </a:r>
          </a:p>
          <a:p>
            <a:endParaRPr lang="en-US" dirty="0"/>
          </a:p>
          <a:p>
            <a:r>
              <a:rPr lang="en-US" dirty="0"/>
              <a:t>First picture: bone exposed, possible slough/eschar present </a:t>
            </a:r>
          </a:p>
          <a:p>
            <a:endParaRPr lang="en-US" dirty="0"/>
          </a:p>
          <a:p>
            <a:r>
              <a:rPr lang="en-US" dirty="0"/>
              <a:t>Second picture: more red/pink tissue=granulation tissue, increased perfusion and blood vessels, less bone exposed, able to stitch the portion under the big toe </a:t>
            </a:r>
          </a:p>
          <a:p>
            <a:endParaRPr lang="en-US" dirty="0"/>
          </a:p>
          <a:p>
            <a:r>
              <a:rPr lang="en-US" dirty="0"/>
              <a:t>Third picture: finished with skin graft </a:t>
            </a:r>
          </a:p>
        </p:txBody>
      </p:sp>
      <p:sp>
        <p:nvSpPr>
          <p:cNvPr id="4" name="Slide Number Placeholder 3"/>
          <p:cNvSpPr>
            <a:spLocks noGrp="1"/>
          </p:cNvSpPr>
          <p:nvPr>
            <p:ph type="sldNum" sz="quarter" idx="5"/>
          </p:nvPr>
        </p:nvSpPr>
        <p:spPr/>
        <p:txBody>
          <a:bodyPr/>
          <a:lstStyle/>
          <a:p>
            <a:fld id="{A3026646-6A6F-4CF8-8780-89C07FCD93F5}" type="slidenum">
              <a:rPr lang="en-US" smtClean="0"/>
              <a:t>20</a:t>
            </a:fld>
            <a:endParaRPr lang="en-US"/>
          </a:p>
        </p:txBody>
      </p:sp>
    </p:spTree>
    <p:extLst>
      <p:ext uri="{BB962C8B-B14F-4D97-AF65-F5344CB8AC3E}">
        <p14:creationId xmlns:p14="http://schemas.microsoft.com/office/powerpoint/2010/main" val="2088313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study by </a:t>
            </a:r>
            <a:r>
              <a:rPr lang="en-US" dirty="0" err="1"/>
              <a:t>Vaddavalli</a:t>
            </a:r>
            <a:r>
              <a:rPr lang="en-US" dirty="0"/>
              <a:t> and colleagues, they compared the likelihood of complications post-amputation in those with peripheral arterial disease who received </a:t>
            </a:r>
            <a:r>
              <a:rPr lang="en-US" dirty="0" err="1"/>
              <a:t>NPWT</a:t>
            </a:r>
            <a:r>
              <a:rPr lang="en-US" dirty="0"/>
              <a:t> vs those with standard gauze dressings. </a:t>
            </a:r>
            <a:r>
              <a:rPr lang="en-US" dirty="0" err="1"/>
              <a:t>NPWT</a:t>
            </a:r>
            <a:r>
              <a:rPr lang="en-US" dirty="0"/>
              <a:t> had less participants who resulted in the formation of hematomas and seromas, wound dehiscence, and surgical site infections, and no participants who received </a:t>
            </a:r>
            <a:r>
              <a:rPr lang="en-US" dirty="0" err="1"/>
              <a:t>NWPT</a:t>
            </a:r>
            <a:r>
              <a:rPr lang="en-US" dirty="0"/>
              <a:t> required a revision amputation. This size of this study was very small and there is a need for larger studies to further compare the risk of these complications, however this does highlight the possible benefits of using </a:t>
            </a:r>
            <a:r>
              <a:rPr lang="en-US" dirty="0" err="1"/>
              <a:t>NWPT</a:t>
            </a:r>
            <a:r>
              <a:rPr lang="en-US" dirty="0"/>
              <a:t> in those with impaired healing factors to potentially avoid future complications, which ultimately improves quality of life for these patients and decreases financial burden. </a:t>
            </a:r>
          </a:p>
        </p:txBody>
      </p:sp>
      <p:sp>
        <p:nvSpPr>
          <p:cNvPr id="4" name="Slide Number Placeholder 3"/>
          <p:cNvSpPr>
            <a:spLocks noGrp="1"/>
          </p:cNvSpPr>
          <p:nvPr>
            <p:ph type="sldNum" sz="quarter" idx="5"/>
          </p:nvPr>
        </p:nvSpPr>
        <p:spPr/>
        <p:txBody>
          <a:bodyPr/>
          <a:lstStyle/>
          <a:p>
            <a:fld id="{A3026646-6A6F-4CF8-8780-89C07FCD93F5}" type="slidenum">
              <a:rPr lang="en-US" smtClean="0"/>
              <a:t>24</a:t>
            </a:fld>
            <a:endParaRPr lang="en-US"/>
          </a:p>
        </p:txBody>
      </p:sp>
    </p:spTree>
    <p:extLst>
      <p:ext uri="{BB962C8B-B14F-4D97-AF65-F5344CB8AC3E}">
        <p14:creationId xmlns:p14="http://schemas.microsoft.com/office/powerpoint/2010/main" val="4162769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goals for this presentation. Participants will be able to identify the risk factors of wound development in those with neurologic conditions, explain the principles, parameters and application of negative pressure wound therapy, compare the outcomes of negative pressure wound therapy to other wound management techniques/interventions, and finally discuss the possible benefits and complications of </a:t>
            </a:r>
            <a:r>
              <a:rPr lang="en-US" dirty="0" err="1"/>
              <a:t>NPWT</a:t>
            </a:r>
            <a:r>
              <a:rPr lang="en-US" dirty="0"/>
              <a:t> in neurologic populations. I also have 2 case studies included for us to work through the use of </a:t>
            </a:r>
            <a:r>
              <a:rPr lang="en-US" dirty="0" err="1"/>
              <a:t>NPWT</a:t>
            </a:r>
            <a:r>
              <a:rPr lang="en-US" dirty="0"/>
              <a:t> in real patient cases. </a:t>
            </a:r>
          </a:p>
        </p:txBody>
      </p:sp>
      <p:sp>
        <p:nvSpPr>
          <p:cNvPr id="4" name="Slide Number Placeholder 3"/>
          <p:cNvSpPr>
            <a:spLocks noGrp="1"/>
          </p:cNvSpPr>
          <p:nvPr>
            <p:ph type="sldNum" sz="quarter" idx="5"/>
          </p:nvPr>
        </p:nvSpPr>
        <p:spPr/>
        <p:txBody>
          <a:bodyPr/>
          <a:lstStyle/>
          <a:p>
            <a:fld id="{A3026646-6A6F-4CF8-8780-89C07FCD93F5}" type="slidenum">
              <a:rPr lang="en-US" smtClean="0"/>
              <a:t>5</a:t>
            </a:fld>
            <a:endParaRPr lang="en-US"/>
          </a:p>
        </p:txBody>
      </p:sp>
    </p:spTree>
    <p:extLst>
      <p:ext uri="{BB962C8B-B14F-4D97-AF65-F5344CB8AC3E}">
        <p14:creationId xmlns:p14="http://schemas.microsoft.com/office/powerpoint/2010/main" val="3144174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first talk about the risks that patients with neurologic conditions face regarding the integumentary system. In general, neurologic populations often experience impaired healing factors that affect negatively affect the healing rates of wounds and make them so susceptible to acquiring wounds. These patients may present with various co-morbidities and a complex past medical history. For example, a common pre-existing condition is type II diabetes, which most often results in poor wound healing and changes to the integumentary system and a person’s sensation that increases their risk for developing a wound. In a similar fashion, those with neurologic conditions may also present with impaired blood circulation, whether it’s a result from the neurologic conditions itself, a co-morbidity or from decreased mobility. Blood circulation is important to bring nutrients to the wound and carry away waste products during the healing process. Poor circulation may also cause wounds to develop if blood is pooling in a certain area, and these are considered venous ulcers. </a:t>
            </a:r>
          </a:p>
          <a:p>
            <a:endParaRPr lang="en-US" dirty="0"/>
          </a:p>
          <a:p>
            <a:r>
              <a:rPr lang="en-US" dirty="0"/>
              <a:t>Those with neurologic conditions are typically at an increased risk for falls due to impairments in balance, strength, and cognition. Patients that benefit from balance training include those with Parkinson’s disease, post-stroke, spinal cord injuries, traumatic brain injuries, onset of neuropathy and general debility or mobility deficits. Evidence-based research supports certain performance cut off scores that place patients at an increased risk for falls, for example if a patient is walking slower than </a:t>
            </a:r>
            <a:r>
              <a:rPr lang="en-US" dirty="0" err="1"/>
              <a:t>1.0m</a:t>
            </a:r>
            <a:r>
              <a:rPr lang="en-US" dirty="0"/>
              <a:t>/s. If a person experiences a fall, they risk developing a traumatic wound from the fall itself, skin/tissue breakdown if they aren’t able to get back up for a long period of time, or pressure injuries if they avoid moving around due to fear of falling. </a:t>
            </a:r>
          </a:p>
          <a:p>
            <a:endParaRPr lang="en-US" dirty="0"/>
          </a:p>
          <a:p>
            <a:r>
              <a:rPr lang="en-US" dirty="0"/>
              <a:t>Neurologic patients may have a history of surgical procedures that impact their mobility levels and have a risk of infections. </a:t>
            </a:r>
          </a:p>
        </p:txBody>
      </p:sp>
      <p:sp>
        <p:nvSpPr>
          <p:cNvPr id="4" name="Slide Number Placeholder 3"/>
          <p:cNvSpPr>
            <a:spLocks noGrp="1"/>
          </p:cNvSpPr>
          <p:nvPr>
            <p:ph type="sldNum" sz="quarter" idx="5"/>
          </p:nvPr>
        </p:nvSpPr>
        <p:spPr/>
        <p:txBody>
          <a:bodyPr/>
          <a:lstStyle/>
          <a:p>
            <a:fld id="{A3026646-6A6F-4CF8-8780-89C07FCD93F5}" type="slidenum">
              <a:rPr lang="en-US" smtClean="0"/>
              <a:t>6</a:t>
            </a:fld>
            <a:endParaRPr lang="en-US"/>
          </a:p>
        </p:txBody>
      </p:sp>
    </p:spTree>
    <p:extLst>
      <p:ext uri="{BB962C8B-B14F-4D97-AF65-F5344CB8AC3E}">
        <p14:creationId xmlns:p14="http://schemas.microsoft.com/office/powerpoint/2010/main" val="899709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want to talk more about pressure injuries since these are common wounds seen in those with neurologic conditions. As a review, pressure injuries (previously known as pressure ulcers) are localized damage to skin and soft tissue usually over a bony prominence or an area of the body where a medical device/brace is donned. They occur when there is pressure placed in that area for a long period of time but can also result from constant shearing forces to that area as well, for example if a patient is sliding across a transfer board instead of bumping across it. The skin may be intact of open, and depending on the patient’s sensation, it may not always be painful. Other contributing factors include poor nutrition, the condition of one’s skin/tissue, perfusion to the tissue, the microclimate of that body region (moist and warm). Pressure injuries are classified in stages 1-4 and unstageable. </a:t>
            </a:r>
          </a:p>
          <a:p>
            <a:endParaRPr lang="en-US" dirty="0"/>
          </a:p>
        </p:txBody>
      </p:sp>
      <p:sp>
        <p:nvSpPr>
          <p:cNvPr id="4" name="Slide Number Placeholder 3"/>
          <p:cNvSpPr>
            <a:spLocks noGrp="1"/>
          </p:cNvSpPr>
          <p:nvPr>
            <p:ph type="sldNum" sz="quarter" idx="5"/>
          </p:nvPr>
        </p:nvSpPr>
        <p:spPr/>
        <p:txBody>
          <a:bodyPr/>
          <a:lstStyle/>
          <a:p>
            <a:fld id="{A3026646-6A6F-4CF8-8780-89C07FCD93F5}" type="slidenum">
              <a:rPr lang="en-US" smtClean="0"/>
              <a:t>7</a:t>
            </a:fld>
            <a:endParaRPr lang="en-US"/>
          </a:p>
        </p:txBody>
      </p:sp>
    </p:spTree>
    <p:extLst>
      <p:ext uri="{BB962C8B-B14F-4D97-AF65-F5344CB8AC3E}">
        <p14:creationId xmlns:p14="http://schemas.microsoft.com/office/powerpoint/2010/main" val="2005324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risk factors of pressure injuries themselves, it’s not surprising that patients with neurological conditions are at increased risk for PI. Mobility is typically decreased, whether that patient is bed bound or maybe they are mobile but at a wheelchair level which still places risk for PI from being a prolonged seated position. They might need someone to help them reposition or transfer to a different surface, which means they aren’t moving around as much as if they could do it on their own, and we’ve already discussed the effect of fall risk. </a:t>
            </a:r>
          </a:p>
          <a:p>
            <a:endParaRPr lang="en-US" dirty="0"/>
          </a:p>
          <a:p>
            <a:r>
              <a:rPr lang="en-US" dirty="0"/>
              <a:t>Neurologic conditions usually have some effect on a person’s sensation levels, whether aspects of their sensation are impaired or completely absent. And it likely changes depending on what area of body is affected. </a:t>
            </a:r>
          </a:p>
        </p:txBody>
      </p:sp>
      <p:sp>
        <p:nvSpPr>
          <p:cNvPr id="4" name="Slide Number Placeholder 3"/>
          <p:cNvSpPr>
            <a:spLocks noGrp="1"/>
          </p:cNvSpPr>
          <p:nvPr>
            <p:ph type="sldNum" sz="quarter" idx="5"/>
          </p:nvPr>
        </p:nvSpPr>
        <p:spPr/>
        <p:txBody>
          <a:bodyPr/>
          <a:lstStyle/>
          <a:p>
            <a:fld id="{A3026646-6A6F-4CF8-8780-89C07FCD93F5}" type="slidenum">
              <a:rPr lang="en-US" smtClean="0"/>
              <a:t>8</a:t>
            </a:fld>
            <a:endParaRPr lang="en-US"/>
          </a:p>
        </p:txBody>
      </p:sp>
    </p:spTree>
    <p:extLst>
      <p:ext uri="{BB962C8B-B14F-4D97-AF65-F5344CB8AC3E}">
        <p14:creationId xmlns:p14="http://schemas.microsoft.com/office/powerpoint/2010/main" val="3761967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that we quickly review the stages of pressure injuries because </a:t>
            </a:r>
            <a:r>
              <a:rPr lang="en-US" dirty="0" err="1"/>
              <a:t>NPWT</a:t>
            </a:r>
            <a:r>
              <a:rPr lang="en-US" dirty="0"/>
              <a:t> isn’t clinically indicated for all pressure injuries. </a:t>
            </a:r>
          </a:p>
          <a:p>
            <a:endParaRPr lang="en-US" dirty="0"/>
          </a:p>
          <a:p>
            <a:r>
              <a:rPr lang="en-US" dirty="0"/>
              <a:t>It’s also important to remember that PI will appear differently on different skin pigments. </a:t>
            </a:r>
          </a:p>
        </p:txBody>
      </p:sp>
      <p:sp>
        <p:nvSpPr>
          <p:cNvPr id="4" name="Slide Number Placeholder 3"/>
          <p:cNvSpPr>
            <a:spLocks noGrp="1"/>
          </p:cNvSpPr>
          <p:nvPr>
            <p:ph type="sldNum" sz="quarter" idx="5"/>
          </p:nvPr>
        </p:nvSpPr>
        <p:spPr/>
        <p:txBody>
          <a:bodyPr/>
          <a:lstStyle/>
          <a:p>
            <a:fld id="{A3026646-6A6F-4CF8-8780-89C07FCD93F5}" type="slidenum">
              <a:rPr lang="en-US" smtClean="0"/>
              <a:t>9</a:t>
            </a:fld>
            <a:endParaRPr lang="en-US"/>
          </a:p>
        </p:txBody>
      </p:sp>
    </p:spTree>
    <p:extLst>
      <p:ext uri="{BB962C8B-B14F-4D97-AF65-F5344CB8AC3E}">
        <p14:creationId xmlns:p14="http://schemas.microsoft.com/office/powerpoint/2010/main" val="670924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stages that </a:t>
            </a:r>
            <a:r>
              <a:rPr lang="en-US" dirty="0" err="1"/>
              <a:t>NPWT</a:t>
            </a:r>
            <a:r>
              <a:rPr lang="en-US" dirty="0"/>
              <a:t> is indicated as a possible treatment for. </a:t>
            </a:r>
          </a:p>
        </p:txBody>
      </p:sp>
      <p:sp>
        <p:nvSpPr>
          <p:cNvPr id="4" name="Slide Number Placeholder 3"/>
          <p:cNvSpPr>
            <a:spLocks noGrp="1"/>
          </p:cNvSpPr>
          <p:nvPr>
            <p:ph type="sldNum" sz="quarter" idx="5"/>
          </p:nvPr>
        </p:nvSpPr>
        <p:spPr/>
        <p:txBody>
          <a:bodyPr/>
          <a:lstStyle/>
          <a:p>
            <a:fld id="{A3026646-6A6F-4CF8-8780-89C07FCD93F5}" type="slidenum">
              <a:rPr lang="en-US" smtClean="0"/>
              <a:t>10</a:t>
            </a:fld>
            <a:endParaRPr lang="en-US"/>
          </a:p>
        </p:txBody>
      </p:sp>
    </p:spTree>
    <p:extLst>
      <p:ext uri="{BB962C8B-B14F-4D97-AF65-F5344CB8AC3E}">
        <p14:creationId xmlns:p14="http://schemas.microsoft.com/office/powerpoint/2010/main" val="3016306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called wound “vacs” </a:t>
            </a:r>
          </a:p>
          <a:p>
            <a:endParaRPr lang="en-US" dirty="0"/>
          </a:p>
          <a:p>
            <a:r>
              <a:rPr lang="en-US" dirty="0"/>
              <a:t>Foam or sponge: different kinds depending on the wound bed being treated. The foam varies in density, black foam is less dense than white foam. White foam is less likely to break off into pieces during removal, so typically placed in tunneling. Silver/gray foam that has added microbiological benefits to it for healing and infection control. </a:t>
            </a:r>
          </a:p>
          <a:p>
            <a:endParaRPr lang="en-US" dirty="0"/>
          </a:p>
          <a:p>
            <a:r>
              <a:rPr lang="en-US" dirty="0"/>
              <a:t>Suction pad (circular piece connected to tubing that is placed on the foam dressing, key is to get an air tight seal)</a:t>
            </a:r>
          </a:p>
          <a:p>
            <a:endParaRPr lang="en-US" dirty="0"/>
          </a:p>
          <a:p>
            <a:r>
              <a:rPr lang="en-US" dirty="0"/>
              <a:t>Vacuum pump (typically 120-</a:t>
            </a:r>
            <a:r>
              <a:rPr lang="en-US" dirty="0" err="1"/>
              <a:t>125mmHg</a:t>
            </a:r>
            <a:r>
              <a:rPr lang="en-US" dirty="0"/>
              <a:t>), however some research as low as </a:t>
            </a:r>
            <a:r>
              <a:rPr lang="en-US" dirty="0" err="1"/>
              <a:t>110mmHg</a:t>
            </a:r>
            <a:r>
              <a:rPr lang="en-US" dirty="0"/>
              <a:t>; built in canister for drainage collection/measurements </a:t>
            </a:r>
          </a:p>
        </p:txBody>
      </p:sp>
      <p:sp>
        <p:nvSpPr>
          <p:cNvPr id="4" name="Slide Number Placeholder 3"/>
          <p:cNvSpPr>
            <a:spLocks noGrp="1"/>
          </p:cNvSpPr>
          <p:nvPr>
            <p:ph type="sldNum" sz="quarter" idx="5"/>
          </p:nvPr>
        </p:nvSpPr>
        <p:spPr/>
        <p:txBody>
          <a:bodyPr/>
          <a:lstStyle/>
          <a:p>
            <a:fld id="{A3026646-6A6F-4CF8-8780-89C07FCD93F5}" type="slidenum">
              <a:rPr lang="en-US" smtClean="0"/>
              <a:t>13</a:t>
            </a:fld>
            <a:endParaRPr lang="en-US"/>
          </a:p>
        </p:txBody>
      </p:sp>
    </p:spTree>
    <p:extLst>
      <p:ext uri="{BB962C8B-B14F-4D97-AF65-F5344CB8AC3E}">
        <p14:creationId xmlns:p14="http://schemas.microsoft.com/office/powerpoint/2010/main" val="1478598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an “arts and crafts” project; want the foam to mirror the wound bed as best as possible, this can be very time consuming </a:t>
            </a:r>
          </a:p>
          <a:p>
            <a:r>
              <a:rPr lang="en-US" dirty="0"/>
              <a:t>Adaptive film covering for some tissues as protection, same with any internal staples or stitches that may be exposed</a:t>
            </a:r>
          </a:p>
          <a:p>
            <a:endParaRPr lang="en-US" dirty="0"/>
          </a:p>
          <a:p>
            <a:r>
              <a:rPr lang="en-US" dirty="0"/>
              <a:t>Dressing film (drape)</a:t>
            </a:r>
          </a:p>
          <a:p>
            <a:endParaRPr lang="en-US" dirty="0"/>
          </a:p>
          <a:p>
            <a:r>
              <a:rPr lang="en-US" dirty="0"/>
              <a:t>Suction pad (may need to cut a circle piece of foam for the pad to sit on of the wound itself is too small/narrow); might be connected to the wound by a foam “bridge” if the wound is in an area of high pressure </a:t>
            </a:r>
          </a:p>
        </p:txBody>
      </p:sp>
      <p:sp>
        <p:nvSpPr>
          <p:cNvPr id="4" name="Slide Number Placeholder 3"/>
          <p:cNvSpPr>
            <a:spLocks noGrp="1"/>
          </p:cNvSpPr>
          <p:nvPr>
            <p:ph type="sldNum" sz="quarter" idx="5"/>
          </p:nvPr>
        </p:nvSpPr>
        <p:spPr/>
        <p:txBody>
          <a:bodyPr/>
          <a:lstStyle/>
          <a:p>
            <a:fld id="{A3026646-6A6F-4CF8-8780-89C07FCD93F5}" type="slidenum">
              <a:rPr lang="en-US" smtClean="0"/>
              <a:t>14</a:t>
            </a:fld>
            <a:endParaRPr lang="en-US"/>
          </a:p>
        </p:txBody>
      </p:sp>
    </p:spTree>
    <p:extLst>
      <p:ext uri="{BB962C8B-B14F-4D97-AF65-F5344CB8AC3E}">
        <p14:creationId xmlns:p14="http://schemas.microsoft.com/office/powerpoint/2010/main" val="32656677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022601"/>
            <a:ext cx="10363200" cy="2281767"/>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8800" y="5359400"/>
            <a:ext cx="8534400" cy="736600"/>
          </a:xfrm>
        </p:spPr>
        <p:txBody>
          <a:bodyPr anchor="ctr" anchorCtr="0">
            <a:normAutofit/>
          </a:bodyPr>
          <a:lstStyle>
            <a:lvl1pPr marL="0" indent="0" algn="ctr">
              <a:buNone/>
              <a:defRPr sz="2133">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04713" y="623379"/>
            <a:ext cx="4182571" cy="2399221"/>
          </a:xfrm>
          <a:prstGeom prst="rect">
            <a:avLst/>
          </a:prstGeom>
        </p:spPr>
      </p:pic>
      <p:sp>
        <p:nvSpPr>
          <p:cNvPr id="38" name="Frame 37"/>
          <p:cNvSpPr/>
          <p:nvPr userDrawn="1"/>
        </p:nvSpPr>
        <p:spPr>
          <a:xfrm>
            <a:off x="406401" y="381000"/>
            <a:ext cx="11379199" cy="6096000"/>
          </a:xfrm>
          <a:prstGeom prst="frame">
            <a:avLst>
              <a:gd name="adj1" fmla="val 3956"/>
            </a:avLst>
          </a:prstGeom>
          <a:solidFill>
            <a:srgbClr val="005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39" name="Rectangle 38"/>
          <p:cNvSpPr/>
          <p:nvPr userDrawn="1"/>
        </p:nvSpPr>
        <p:spPr>
          <a:xfrm>
            <a:off x="304800" y="1600200"/>
            <a:ext cx="406400" cy="375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Rectangle 39"/>
          <p:cNvSpPr/>
          <p:nvPr userDrawn="1"/>
        </p:nvSpPr>
        <p:spPr>
          <a:xfrm>
            <a:off x="11480800" y="1600200"/>
            <a:ext cx="406400" cy="375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895002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3618B7-DDA4-48C1-B2B4-FEC7CDC307AC}"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2681767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88849" y="4950492"/>
            <a:ext cx="1838980" cy="1054883"/>
          </a:xfrm>
          <a:prstGeom prst="rect">
            <a:avLst/>
          </a:prstGeom>
        </p:spPr>
      </p:pic>
      <p:sp>
        <p:nvSpPr>
          <p:cNvPr id="7" name="Rectangle 6"/>
          <p:cNvSpPr/>
          <p:nvPr userDrawn="1"/>
        </p:nvSpPr>
        <p:spPr>
          <a:xfrm>
            <a:off x="8839200" y="248081"/>
            <a:ext cx="2743200" cy="5924119"/>
          </a:xfrm>
          <a:prstGeom prst="rect">
            <a:avLst/>
          </a:prstGeom>
          <a:solidFill>
            <a:srgbClr val="00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Vertical Title 1"/>
          <p:cNvSpPr>
            <a:spLocks noGrp="1"/>
          </p:cNvSpPr>
          <p:nvPr>
            <p:ph type="title" orient="vert"/>
          </p:nvPr>
        </p:nvSpPr>
        <p:spPr>
          <a:xfrm>
            <a:off x="8839200" y="275167"/>
            <a:ext cx="2743200" cy="5850467"/>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600" y="275167"/>
            <a:ext cx="8026400" cy="58504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3618B7-DDA4-48C1-B2B4-FEC7CDC307AC}"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3967938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3618B7-DDA4-48C1-B2B4-FEC7CDC307AC}"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853110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3133"/>
          </a:xfrm>
        </p:spPr>
        <p:txBody>
          <a:bodyPr anchor="t"/>
          <a:lstStyle>
            <a:lvl1pPr algn="l">
              <a:defRPr sz="5333"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185"/>
            <a:ext cx="10363200" cy="1500716"/>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3618B7-DDA4-48C1-B2B4-FEC7CDC307AC}"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C28E3-00D6-4682-BCAB-2932672799A0}"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67043" y="5649303"/>
            <a:ext cx="1838980" cy="1054883"/>
          </a:xfrm>
          <a:prstGeom prst="rect">
            <a:avLst/>
          </a:prstGeom>
        </p:spPr>
      </p:pic>
    </p:spTree>
    <p:extLst>
      <p:ext uri="{BB962C8B-B14F-4D97-AF65-F5344CB8AC3E}">
        <p14:creationId xmlns:p14="http://schemas.microsoft.com/office/powerpoint/2010/main" val="1289831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3618B7-DDA4-48C1-B2B4-FEC7CDC307AC}"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4033740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4584"/>
            <a:ext cx="5386917"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5934"/>
            <a:ext cx="5386917"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4584"/>
            <a:ext cx="5389033"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8" y="2175934"/>
            <a:ext cx="5389033"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3618B7-DDA4-48C1-B2B4-FEC7CDC307AC}" type="datetimeFigureOut">
              <a:rPr lang="en-US" smtClean="0"/>
              <a:t>4/7/2025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2736450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3618B7-DDA4-48C1-B2B4-FEC7CDC307AC}" type="datetimeFigureOut">
              <a:rPr lang="en-US" smtClean="0"/>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2320674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67043" y="5649303"/>
            <a:ext cx="1838980" cy="1054883"/>
          </a:xfrm>
          <a:prstGeom prst="rect">
            <a:avLst/>
          </a:prstGeom>
        </p:spPr>
      </p:pic>
      <p:sp>
        <p:nvSpPr>
          <p:cNvPr id="2" name="Date Placeholder 1"/>
          <p:cNvSpPr>
            <a:spLocks noGrp="1"/>
          </p:cNvSpPr>
          <p:nvPr>
            <p:ph type="dt" sz="half" idx="10"/>
          </p:nvPr>
        </p:nvSpPr>
        <p:spPr/>
        <p:txBody>
          <a:bodyPr/>
          <a:lstStyle/>
          <a:p>
            <a:fld id="{F33618B7-DDA4-48C1-B2B4-FEC7CDC307AC}" type="datetimeFigureOut">
              <a:rPr lang="en-US" smtClean="0"/>
              <a:t>4/7/2025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1416674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67043" y="5649303"/>
            <a:ext cx="1838980" cy="1054883"/>
          </a:xfrm>
          <a:prstGeom prst="rect">
            <a:avLst/>
          </a:prstGeom>
        </p:spPr>
      </p:pic>
      <p:sp>
        <p:nvSpPr>
          <p:cNvPr id="9" name="Rectangle 8"/>
          <p:cNvSpPr/>
          <p:nvPr userDrawn="1"/>
        </p:nvSpPr>
        <p:spPr>
          <a:xfrm>
            <a:off x="590859" y="279400"/>
            <a:ext cx="4064000" cy="1117600"/>
          </a:xfrm>
          <a:prstGeom prst="rect">
            <a:avLst/>
          </a:prstGeom>
          <a:solidFill>
            <a:srgbClr val="00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609601" y="273052"/>
            <a:ext cx="4011084" cy="1162049"/>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1"/>
            <a:ext cx="6815667" cy="585258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05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F33618B7-DDA4-48C1-B2B4-FEC7CDC307AC}"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2978284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67043" y="5649303"/>
            <a:ext cx="1838980" cy="1054883"/>
          </a:xfrm>
          <a:prstGeom prst="rect">
            <a:avLst/>
          </a:prstGeom>
        </p:spPr>
      </p:pic>
      <p:sp>
        <p:nvSpPr>
          <p:cNvPr id="2" name="Title 1"/>
          <p:cNvSpPr>
            <a:spLocks noGrp="1"/>
          </p:cNvSpPr>
          <p:nvPr>
            <p:ph type="title"/>
          </p:nvPr>
        </p:nvSpPr>
        <p:spPr>
          <a:xfrm>
            <a:off x="2389717" y="4800600"/>
            <a:ext cx="7315200" cy="567267"/>
          </a:xfrm>
        </p:spPr>
        <p:txBody>
          <a:bodyPr anchor="b"/>
          <a:lstStyle>
            <a:lvl1pPr algn="l">
              <a:defRPr sz="2667" b="1">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2389717" y="613833"/>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867"/>
            <a:ext cx="7315200" cy="8043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F33618B7-DDA4-48C1-B2B4-FEC7CDC307AC}"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1037724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609600" y="279400"/>
            <a:ext cx="10972800" cy="1117600"/>
          </a:xfrm>
          <a:prstGeom prst="rect">
            <a:avLst/>
          </a:prstGeom>
          <a:solidFill>
            <a:srgbClr val="00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867043" y="5664200"/>
            <a:ext cx="1838980" cy="1054883"/>
          </a:xfrm>
          <a:prstGeom prst="rect">
            <a:avLst/>
          </a:prstGeom>
        </p:spPr>
      </p:pic>
      <p:sp>
        <p:nvSpPr>
          <p:cNvPr id="2" name="Title Placeholder 1"/>
          <p:cNvSpPr>
            <a:spLocks noGrp="1"/>
          </p:cNvSpPr>
          <p:nvPr>
            <p:ph type="title"/>
          </p:nvPr>
        </p:nvSpPr>
        <p:spPr>
          <a:xfrm>
            <a:off x="609600" y="275167"/>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4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F33618B7-DDA4-48C1-B2B4-FEC7CDC307AC}" type="datetimeFigureOut">
              <a:rPr lang="en-US" smtClean="0"/>
              <a:t>4/7/2025</a:t>
            </a:fld>
            <a:endParaRPr 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84AC28E3-00D6-4682-BCAB-2932672799A0}" type="slidenum">
              <a:rPr lang="en-US" smtClean="0"/>
              <a:t>‹#›</a:t>
            </a:fld>
            <a:endParaRPr lang="en-US"/>
          </a:p>
        </p:txBody>
      </p:sp>
    </p:spTree>
    <p:extLst>
      <p:ext uri="{BB962C8B-B14F-4D97-AF65-F5344CB8AC3E}">
        <p14:creationId xmlns:p14="http://schemas.microsoft.com/office/powerpoint/2010/main" val="351200933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1219170" rtl="0" eaLnBrk="1" latinLnBrk="0" hangingPunct="1">
        <a:spcBef>
          <a:spcPct val="0"/>
        </a:spcBef>
        <a:buNone/>
        <a:defRPr sz="5867" kern="1200">
          <a:solidFill>
            <a:srgbClr val="FAC71C"/>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research.ebsco.com/linkprocessor/v2-external?opid=4wp53a&amp;recordId=pqqzkk2ig5&amp;url=https%3A%2F%2Fwww.doi.org%2F10.1038%2Fs41393-024-01051-z" TargetMode="External"/><Relationship Id="rId2" Type="http://schemas.openxmlformats.org/officeDocument/2006/relationships/hyperlink" Target="https://doi.org/10.1080/09593985.2023.2266741" TargetMode="External"/><Relationship Id="rId1" Type="http://schemas.openxmlformats.org/officeDocument/2006/relationships/slideLayout" Target="../slideLayouts/slideLayout2.xml"/><Relationship Id="rId6" Type="http://schemas.openxmlformats.org/officeDocument/2006/relationships/hyperlink" Target="https://doi.org/10.12968/bjon.2024.0197" TargetMode="External"/><Relationship Id="rId5" Type="http://schemas.openxmlformats.org/officeDocument/2006/relationships/hyperlink" Target="https://research.ebsco.com/linkprocessor/plink?id=d5786a82-7986-3776-a243-e7734657bedd" TargetMode="External"/><Relationship Id="rId4" Type="http://schemas.openxmlformats.org/officeDocument/2006/relationships/hyperlink" Target="https://research.ebsco.com/linkprocessor/plink?id=54bf2c76-270e-3560-98f7-8c3e07ab354f"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D54B47-E256-4CC8-82DA-82C4C011A663}"/>
              </a:ext>
            </a:extLst>
          </p:cNvPr>
          <p:cNvSpPr>
            <a:spLocks noGrp="1"/>
          </p:cNvSpPr>
          <p:nvPr>
            <p:ph type="ctrTitle"/>
          </p:nvPr>
        </p:nvSpPr>
        <p:spPr/>
        <p:txBody>
          <a:bodyPr>
            <a:normAutofit fontScale="90000"/>
          </a:bodyPr>
          <a:lstStyle/>
          <a:p>
            <a:r>
              <a:rPr lang="en-US" sz="5850" dirty="0"/>
              <a:t>Negative Pressure Wound Therapy (NPWT): Updates for the Neurologic Population</a:t>
            </a:r>
          </a:p>
        </p:txBody>
      </p:sp>
      <p:sp>
        <p:nvSpPr>
          <p:cNvPr id="5" name="Subtitle 4">
            <a:extLst>
              <a:ext uri="{FF2B5EF4-FFF2-40B4-BE49-F238E27FC236}">
                <a16:creationId xmlns:a16="http://schemas.microsoft.com/office/drawing/2014/main" id="{A990C2E3-F50F-474F-B82E-D9D24225EEE5}"/>
              </a:ext>
            </a:extLst>
          </p:cNvPr>
          <p:cNvSpPr>
            <a:spLocks noGrp="1"/>
          </p:cNvSpPr>
          <p:nvPr>
            <p:ph type="subTitle" idx="1"/>
          </p:nvPr>
        </p:nvSpPr>
        <p:spPr/>
        <p:txBody>
          <a:bodyPr>
            <a:normAutofit fontScale="92500" lnSpcReduction="10000"/>
          </a:bodyPr>
          <a:lstStyle/>
          <a:p>
            <a:r>
              <a:rPr lang="en-US" dirty="0"/>
              <a:t>Christiana Vandegrift, DPT</a:t>
            </a:r>
          </a:p>
          <a:p>
            <a:r>
              <a:rPr lang="en-US" dirty="0"/>
              <a:t>Neurologic Physical Therapy Resident </a:t>
            </a:r>
          </a:p>
        </p:txBody>
      </p:sp>
      <p:sp>
        <p:nvSpPr>
          <p:cNvPr id="3" name="TextBox 2">
            <a:extLst>
              <a:ext uri="{FF2B5EF4-FFF2-40B4-BE49-F238E27FC236}">
                <a16:creationId xmlns:a16="http://schemas.microsoft.com/office/drawing/2014/main" id="{E1A86388-F091-E616-318C-273F3D896D3E}"/>
              </a:ext>
            </a:extLst>
          </p:cNvPr>
          <p:cNvSpPr txBox="1"/>
          <p:nvPr/>
        </p:nvSpPr>
        <p:spPr>
          <a:xfrm>
            <a:off x="1013791" y="1143936"/>
            <a:ext cx="2874893" cy="1508105"/>
          </a:xfrm>
          <a:prstGeom prst="rect">
            <a:avLst/>
          </a:prstGeom>
          <a:noFill/>
        </p:spPr>
        <p:txBody>
          <a:bodyPr wrap="square">
            <a:spAutoFit/>
          </a:bodyPr>
          <a:lstStyle/>
          <a:p>
            <a:pPr algn="ctr"/>
            <a:r>
              <a:rPr lang="en-US" sz="1200" b="0" i="0" u="none" strike="noStrike" baseline="0" dirty="0">
                <a:solidFill>
                  <a:srgbClr val="818181"/>
                </a:solidFill>
                <a:latin typeface="SegoeUI"/>
              </a:rPr>
              <a:t>The Activity Sign-In Code which Expires on Apr 10 @ 12:30 PM is:</a:t>
            </a:r>
          </a:p>
          <a:p>
            <a:pPr algn="ctr"/>
            <a:r>
              <a:rPr lang="en-US" sz="3200" b="1" i="0" u="none" strike="noStrike" baseline="0" dirty="0">
                <a:solidFill>
                  <a:srgbClr val="FF0000"/>
                </a:solidFill>
                <a:latin typeface="SegoeUI-Bold"/>
              </a:rPr>
              <a:t>33grip</a:t>
            </a:r>
          </a:p>
          <a:p>
            <a:pPr algn="ctr"/>
            <a:r>
              <a:rPr lang="en-US" sz="1200" b="0" i="0" u="none" strike="noStrike" baseline="0" dirty="0">
                <a:solidFill>
                  <a:srgbClr val="818181"/>
                </a:solidFill>
                <a:latin typeface="SegoeUI"/>
              </a:rPr>
              <a:t>Sign-in Methods</a:t>
            </a:r>
          </a:p>
          <a:p>
            <a:pPr algn="ctr"/>
            <a:r>
              <a:rPr lang="en-US" sz="1200" b="1" i="0" u="none" strike="noStrike" baseline="0" dirty="0">
                <a:solidFill>
                  <a:srgbClr val="22BDB1"/>
                </a:solidFill>
                <a:latin typeface="SegoeUI-Bold"/>
              </a:rPr>
              <a:t>Text Code to 828-295-1144 | Visit eeds.com | </a:t>
            </a:r>
            <a:r>
              <a:rPr lang="en-US" sz="1200" b="1" i="0" u="none" strike="noStrike" baseline="0" dirty="0" err="1">
                <a:solidFill>
                  <a:srgbClr val="22BDB1"/>
                </a:solidFill>
                <a:latin typeface="SegoeUI-Bold"/>
              </a:rPr>
              <a:t>eeds</a:t>
            </a:r>
            <a:r>
              <a:rPr lang="en-US" sz="1200" b="1" i="0" u="none" strike="noStrike" baseline="0" dirty="0">
                <a:solidFill>
                  <a:srgbClr val="22BDB1"/>
                </a:solidFill>
                <a:latin typeface="SegoeUI-Bold"/>
              </a:rPr>
              <a:t> iPhone/Android App</a:t>
            </a:r>
            <a:endParaRPr lang="en-US" sz="1200" dirty="0"/>
          </a:p>
        </p:txBody>
      </p:sp>
      <p:pic>
        <p:nvPicPr>
          <p:cNvPr id="7" name="Picture 6">
            <a:extLst>
              <a:ext uri="{FF2B5EF4-FFF2-40B4-BE49-F238E27FC236}">
                <a16:creationId xmlns:a16="http://schemas.microsoft.com/office/drawing/2014/main" id="{400A45CC-25B3-3BAC-4109-5F07B27E383C}"/>
              </a:ext>
            </a:extLst>
          </p:cNvPr>
          <p:cNvPicPr>
            <a:picLocks noChangeAspect="1"/>
          </p:cNvPicPr>
          <p:nvPr/>
        </p:nvPicPr>
        <p:blipFill>
          <a:blip r:embed="rId3"/>
          <a:stretch>
            <a:fillRect/>
          </a:stretch>
        </p:blipFill>
        <p:spPr>
          <a:xfrm>
            <a:off x="8779962" y="865039"/>
            <a:ext cx="2093446" cy="2065901"/>
          </a:xfrm>
          <a:prstGeom prst="rect">
            <a:avLst/>
          </a:prstGeom>
        </p:spPr>
      </p:pic>
    </p:spTree>
    <p:extLst>
      <p:ext uri="{BB962C8B-B14F-4D97-AF65-F5344CB8AC3E}">
        <p14:creationId xmlns:p14="http://schemas.microsoft.com/office/powerpoint/2010/main" val="4262337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3E400-8135-7382-0825-AEBCE48823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CB7C55-1FA5-AB2B-86F2-0629F107BBDF}"/>
              </a:ext>
            </a:extLst>
          </p:cNvPr>
          <p:cNvSpPr>
            <a:spLocks noGrp="1"/>
          </p:cNvSpPr>
          <p:nvPr>
            <p:ph type="title"/>
          </p:nvPr>
        </p:nvSpPr>
        <p:spPr/>
        <p:txBody>
          <a:bodyPr/>
          <a:lstStyle/>
          <a:p>
            <a:r>
              <a:rPr lang="en-US" sz="5850" dirty="0"/>
              <a:t>Pressure Injury Stages</a:t>
            </a:r>
            <a:endParaRPr lang="en-US" baseline="30000" dirty="0"/>
          </a:p>
        </p:txBody>
      </p:sp>
      <p:sp>
        <p:nvSpPr>
          <p:cNvPr id="4" name="Text Placeholder 3">
            <a:extLst>
              <a:ext uri="{FF2B5EF4-FFF2-40B4-BE49-F238E27FC236}">
                <a16:creationId xmlns:a16="http://schemas.microsoft.com/office/drawing/2014/main" id="{1C57FFE3-E382-B32C-3DD6-BDA668E0448F}"/>
              </a:ext>
            </a:extLst>
          </p:cNvPr>
          <p:cNvSpPr>
            <a:spLocks noGrp="1"/>
          </p:cNvSpPr>
          <p:nvPr>
            <p:ph type="body" idx="1"/>
          </p:nvPr>
        </p:nvSpPr>
        <p:spPr/>
        <p:txBody>
          <a:bodyPr vert="horz" lIns="91440" tIns="45720" rIns="91440" bIns="45720" rtlCol="0" anchor="b">
            <a:noAutofit/>
          </a:bodyPr>
          <a:lstStyle/>
          <a:p>
            <a:pPr marL="0" lvl="1" algn="ctr"/>
            <a:r>
              <a:rPr lang="en-US" sz="2000" u="sng">
                <a:latin typeface="Aptos"/>
                <a:ea typeface="Calibri"/>
                <a:cs typeface="Calibri"/>
              </a:rPr>
              <a:t>Stage III: </a:t>
            </a:r>
            <a:r>
              <a:rPr lang="en-US" sz="2000" b="0" u="sng" dirty="0">
                <a:latin typeface="Aptos"/>
                <a:ea typeface="+mn-lt"/>
                <a:cs typeface="+mn-lt"/>
              </a:rPr>
              <a:t>Full thickness skin loss </a:t>
            </a:r>
            <a:endParaRPr lang="en-US" sz="2000" u="sng" dirty="0">
              <a:ea typeface="Calibri"/>
              <a:cs typeface="Calibri"/>
            </a:endParaRPr>
          </a:p>
        </p:txBody>
      </p:sp>
      <p:sp>
        <p:nvSpPr>
          <p:cNvPr id="3" name="Content Placeholder 2">
            <a:extLst>
              <a:ext uri="{FF2B5EF4-FFF2-40B4-BE49-F238E27FC236}">
                <a16:creationId xmlns:a16="http://schemas.microsoft.com/office/drawing/2014/main" id="{1DEC6CD9-3AC6-7578-030E-5287339F498C}"/>
              </a:ext>
            </a:extLst>
          </p:cNvPr>
          <p:cNvSpPr>
            <a:spLocks noGrp="1"/>
          </p:cNvSpPr>
          <p:nvPr>
            <p:ph sz="half" idx="2"/>
          </p:nvPr>
        </p:nvSpPr>
        <p:spPr/>
        <p:txBody>
          <a:bodyPr vert="horz" lIns="91440" tIns="45720" rIns="91440" bIns="45720" rtlCol="0" anchor="t">
            <a:noAutofit/>
          </a:bodyPr>
          <a:lstStyle/>
          <a:p>
            <a:pPr marL="456565" indent="-456565"/>
            <a:r>
              <a:rPr lang="en-US" sz="1800" dirty="0">
                <a:latin typeface="Aptos"/>
                <a:ea typeface="+mn-lt"/>
                <a:cs typeface="+mn-lt"/>
              </a:rPr>
              <a:t>Adipose tissue is visible</a:t>
            </a:r>
            <a:endParaRPr lang="en-US" sz="1800" dirty="0">
              <a:latin typeface="Aptos"/>
              <a:ea typeface="Calibri"/>
              <a:cs typeface="Calibri"/>
            </a:endParaRPr>
          </a:p>
          <a:p>
            <a:pPr marL="456565" indent="-456565"/>
            <a:r>
              <a:rPr lang="en-US" sz="1800" err="1">
                <a:latin typeface="Aptos"/>
                <a:ea typeface="+mn-lt"/>
                <a:cs typeface="+mn-lt"/>
              </a:rPr>
              <a:t>Epibole</a:t>
            </a:r>
            <a:r>
              <a:rPr lang="en-US" sz="1800" dirty="0">
                <a:latin typeface="Aptos"/>
                <a:ea typeface="+mn-lt"/>
                <a:cs typeface="+mn-lt"/>
              </a:rPr>
              <a:t> often present </a:t>
            </a:r>
            <a:endParaRPr lang="en-US" sz="1800" dirty="0">
              <a:latin typeface="Aptos"/>
              <a:ea typeface="Calibri"/>
              <a:cs typeface="Calibri"/>
            </a:endParaRPr>
          </a:p>
          <a:p>
            <a:pPr marL="456565" indent="-456565"/>
            <a:r>
              <a:rPr lang="en-US" sz="1800" dirty="0">
                <a:latin typeface="Aptos"/>
                <a:ea typeface="+mn-lt"/>
                <a:cs typeface="+mn-lt"/>
              </a:rPr>
              <a:t>Slough and eschar may be present, undermining and tunneling may occur</a:t>
            </a:r>
            <a:endParaRPr lang="en-US" sz="1800" dirty="0">
              <a:latin typeface="Aptos"/>
              <a:ea typeface="Calibri"/>
              <a:cs typeface="Calibri"/>
            </a:endParaRPr>
          </a:p>
          <a:p>
            <a:pPr marL="456565" indent="-456565"/>
            <a:r>
              <a:rPr lang="en-US" sz="1800" dirty="0">
                <a:latin typeface="Aptos"/>
                <a:ea typeface="+mn-lt"/>
                <a:cs typeface="+mn-lt"/>
              </a:rPr>
              <a:t>Bone, tendon, ligament, fascia, muscle and cartilage are not exposed</a:t>
            </a:r>
            <a:endParaRPr lang="en-US" sz="1800">
              <a:latin typeface="Aptos"/>
              <a:ea typeface="Calibri"/>
              <a:cs typeface="Calibri"/>
            </a:endParaRPr>
          </a:p>
          <a:p>
            <a:pPr marL="456565" indent="-456565"/>
            <a:endParaRPr lang="en-US" sz="4250" dirty="0">
              <a:ea typeface="Calibri"/>
              <a:cs typeface="Calibri"/>
            </a:endParaRPr>
          </a:p>
        </p:txBody>
      </p:sp>
      <p:sp>
        <p:nvSpPr>
          <p:cNvPr id="5" name="Text Placeholder 4">
            <a:extLst>
              <a:ext uri="{FF2B5EF4-FFF2-40B4-BE49-F238E27FC236}">
                <a16:creationId xmlns:a16="http://schemas.microsoft.com/office/drawing/2014/main" id="{9EB57DBB-A4E8-BA6E-B7AA-F7A97FFB93F0}"/>
              </a:ext>
            </a:extLst>
          </p:cNvPr>
          <p:cNvSpPr>
            <a:spLocks noGrp="1"/>
          </p:cNvSpPr>
          <p:nvPr>
            <p:ph type="body" sz="quarter" idx="3"/>
          </p:nvPr>
        </p:nvSpPr>
        <p:spPr/>
        <p:txBody>
          <a:bodyPr>
            <a:normAutofit/>
          </a:bodyPr>
          <a:lstStyle/>
          <a:p>
            <a:pPr marL="0" lvl="1" algn="ctr"/>
            <a:r>
              <a:rPr lang="en-US" sz="2000" u="sng">
                <a:ea typeface="Calibri"/>
                <a:cs typeface="Calibri"/>
              </a:rPr>
              <a:t>Stage IV: </a:t>
            </a:r>
            <a:r>
              <a:rPr lang="en-US" sz="2000" b="0" u="sng" dirty="0">
                <a:ea typeface="+mn-lt"/>
                <a:cs typeface="+mn-lt"/>
              </a:rPr>
              <a:t>full thickness skin and tissue loss </a:t>
            </a:r>
            <a:endParaRPr lang="en-US" sz="2000" u="sng" dirty="0">
              <a:ea typeface="+mn-lt"/>
              <a:cs typeface="+mn-lt"/>
            </a:endParaRPr>
          </a:p>
        </p:txBody>
      </p:sp>
      <p:sp>
        <p:nvSpPr>
          <p:cNvPr id="6" name="Content Placeholder 5">
            <a:extLst>
              <a:ext uri="{FF2B5EF4-FFF2-40B4-BE49-F238E27FC236}">
                <a16:creationId xmlns:a16="http://schemas.microsoft.com/office/drawing/2014/main" id="{FF26C775-5590-8BCB-F369-56C9EC9D8C0D}"/>
              </a:ext>
            </a:extLst>
          </p:cNvPr>
          <p:cNvSpPr>
            <a:spLocks noGrp="1"/>
          </p:cNvSpPr>
          <p:nvPr>
            <p:ph sz="quarter" idx="4"/>
          </p:nvPr>
        </p:nvSpPr>
        <p:spPr/>
        <p:txBody>
          <a:bodyPr vert="horz" lIns="91440" tIns="45720" rIns="91440" bIns="45720" rtlCol="0" anchor="t">
            <a:noAutofit/>
          </a:bodyPr>
          <a:lstStyle/>
          <a:p>
            <a:pPr marL="456565" indent="-456565"/>
            <a:r>
              <a:rPr lang="en-US" sz="1800" dirty="0">
                <a:latin typeface="Aptos"/>
                <a:ea typeface="+mn-lt"/>
                <a:cs typeface="+mn-lt"/>
              </a:rPr>
              <a:t>Bone, tendon, ligament, fascia, muscle and cartilage are either exposed or palpable</a:t>
            </a:r>
            <a:endParaRPr lang="en-US" sz="1800" dirty="0">
              <a:latin typeface="Aptos"/>
              <a:ea typeface="Calibri"/>
              <a:cs typeface="Calibri"/>
            </a:endParaRPr>
          </a:p>
          <a:p>
            <a:pPr marL="456565" indent="-456565"/>
            <a:r>
              <a:rPr lang="en-US" sz="1800" err="1">
                <a:latin typeface="Aptos"/>
                <a:ea typeface="+mn-lt"/>
                <a:cs typeface="+mn-lt"/>
              </a:rPr>
              <a:t>Epibole</a:t>
            </a:r>
            <a:r>
              <a:rPr lang="en-US" sz="1800" dirty="0">
                <a:latin typeface="Aptos"/>
                <a:ea typeface="+mn-lt"/>
                <a:cs typeface="+mn-lt"/>
              </a:rPr>
              <a:t>, undermining and tunneling usually occur</a:t>
            </a:r>
            <a:endParaRPr lang="en-US" sz="1800" dirty="0">
              <a:latin typeface="Aptos"/>
              <a:ea typeface="Calibri"/>
              <a:cs typeface="Calibri"/>
            </a:endParaRPr>
          </a:p>
          <a:p>
            <a:pPr marL="456565" indent="-456565"/>
            <a:r>
              <a:rPr lang="en-US" sz="1800" dirty="0">
                <a:latin typeface="Aptos"/>
                <a:ea typeface="+mn-lt"/>
                <a:cs typeface="+mn-lt"/>
              </a:rPr>
              <a:t>Slough/eschar may occur </a:t>
            </a:r>
            <a:endParaRPr lang="en-US" sz="1800">
              <a:latin typeface="Aptos"/>
              <a:ea typeface="Calibri"/>
              <a:cs typeface="Calibri"/>
            </a:endParaRPr>
          </a:p>
        </p:txBody>
      </p:sp>
      <p:pic>
        <p:nvPicPr>
          <p:cNvPr id="8" name="Picture 7" descr="A diagram of a human body&#10;&#10;AI-generated content may be incorrect.">
            <a:extLst>
              <a:ext uri="{FF2B5EF4-FFF2-40B4-BE49-F238E27FC236}">
                <a16:creationId xmlns:a16="http://schemas.microsoft.com/office/drawing/2014/main" id="{4DE543D5-9EB0-400F-C11C-782B8E175C6E}"/>
              </a:ext>
            </a:extLst>
          </p:cNvPr>
          <p:cNvPicPr>
            <a:picLocks noChangeAspect="1"/>
          </p:cNvPicPr>
          <p:nvPr/>
        </p:nvPicPr>
        <p:blipFill>
          <a:blip r:embed="rId3"/>
          <a:srcRect l="6143" r="2730" b="4015"/>
          <a:stretch/>
        </p:blipFill>
        <p:spPr>
          <a:xfrm>
            <a:off x="1844341" y="4154404"/>
            <a:ext cx="2415964" cy="2327391"/>
          </a:xfrm>
          <a:prstGeom prst="rect">
            <a:avLst/>
          </a:prstGeom>
        </p:spPr>
      </p:pic>
      <p:pic>
        <p:nvPicPr>
          <p:cNvPr id="9" name="Picture 8" descr="A diagram of a human body&#10;&#10;AI-generated content may be incorrect.">
            <a:extLst>
              <a:ext uri="{FF2B5EF4-FFF2-40B4-BE49-F238E27FC236}">
                <a16:creationId xmlns:a16="http://schemas.microsoft.com/office/drawing/2014/main" id="{8A8D94FC-94A7-D6BE-2396-9458DC23853C}"/>
              </a:ext>
            </a:extLst>
          </p:cNvPr>
          <p:cNvPicPr>
            <a:picLocks noChangeAspect="1"/>
          </p:cNvPicPr>
          <p:nvPr/>
        </p:nvPicPr>
        <p:blipFill>
          <a:blip r:embed="rId4"/>
          <a:srcRect l="8273" t="5072" r="10791" b="14493"/>
          <a:stretch/>
        </p:blipFill>
        <p:spPr>
          <a:xfrm>
            <a:off x="7347787" y="4008523"/>
            <a:ext cx="2309254" cy="2314860"/>
          </a:xfrm>
          <a:prstGeom prst="rect">
            <a:avLst/>
          </a:prstGeom>
        </p:spPr>
      </p:pic>
      <p:sp>
        <p:nvSpPr>
          <p:cNvPr id="7" name="TextBox 6">
            <a:extLst>
              <a:ext uri="{FF2B5EF4-FFF2-40B4-BE49-F238E27FC236}">
                <a16:creationId xmlns:a16="http://schemas.microsoft.com/office/drawing/2014/main" id="{E386E680-CD26-8AEB-DA32-BEB7C9FC4415}"/>
              </a:ext>
            </a:extLst>
          </p:cNvPr>
          <p:cNvSpPr txBox="1"/>
          <p:nvPr/>
        </p:nvSpPr>
        <p:spPr>
          <a:xfrm>
            <a:off x="286247" y="6225871"/>
            <a:ext cx="2115047" cy="261610"/>
          </a:xfrm>
          <a:prstGeom prst="rect">
            <a:avLst/>
          </a:prstGeom>
          <a:noFill/>
        </p:spPr>
        <p:txBody>
          <a:bodyPr wrap="square" rtlCol="0">
            <a:spAutoFit/>
          </a:bodyPr>
          <a:lstStyle/>
          <a:p>
            <a:r>
              <a:rPr lang="en-US" sz="1100" dirty="0">
                <a:ea typeface="+mn-lt"/>
                <a:cs typeface="+mn-lt"/>
              </a:rPr>
              <a:t>Williams, 2025; </a:t>
            </a:r>
            <a:r>
              <a:rPr lang="en-US" sz="1100" dirty="0" err="1">
                <a:ea typeface="+mn-lt"/>
                <a:cs typeface="+mn-lt"/>
              </a:rPr>
              <a:t>RNAO</a:t>
            </a:r>
            <a:r>
              <a:rPr lang="en-US" sz="1100" dirty="0">
                <a:ea typeface="+mn-lt"/>
                <a:cs typeface="+mn-lt"/>
              </a:rPr>
              <a:t>, 2016</a:t>
            </a:r>
            <a:endParaRPr lang="en-US" sz="1100" dirty="0"/>
          </a:p>
        </p:txBody>
      </p:sp>
    </p:spTree>
    <p:extLst>
      <p:ext uri="{BB962C8B-B14F-4D97-AF65-F5344CB8AC3E}">
        <p14:creationId xmlns:p14="http://schemas.microsoft.com/office/powerpoint/2010/main" val="4151977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6C111-904F-5B53-4F9A-BFA7FDB19A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89E921-5EB2-8E88-9476-7C49E540A0AD}"/>
              </a:ext>
            </a:extLst>
          </p:cNvPr>
          <p:cNvSpPr>
            <a:spLocks noGrp="1"/>
          </p:cNvSpPr>
          <p:nvPr>
            <p:ph type="title"/>
          </p:nvPr>
        </p:nvSpPr>
        <p:spPr/>
        <p:txBody>
          <a:bodyPr/>
          <a:lstStyle/>
          <a:p>
            <a:r>
              <a:rPr lang="en-US" sz="5850" dirty="0"/>
              <a:t>Pressure Injury Stages</a:t>
            </a:r>
            <a:endParaRPr lang="en-US" baseline="30000" dirty="0"/>
          </a:p>
        </p:txBody>
      </p:sp>
      <p:sp>
        <p:nvSpPr>
          <p:cNvPr id="4" name="Text Placeholder 3">
            <a:extLst>
              <a:ext uri="{FF2B5EF4-FFF2-40B4-BE49-F238E27FC236}">
                <a16:creationId xmlns:a16="http://schemas.microsoft.com/office/drawing/2014/main" id="{D4FE3F1C-2962-BDC6-B77E-B3F34A0EC7DB}"/>
              </a:ext>
            </a:extLst>
          </p:cNvPr>
          <p:cNvSpPr>
            <a:spLocks noGrp="1"/>
          </p:cNvSpPr>
          <p:nvPr>
            <p:ph type="body" idx="1"/>
          </p:nvPr>
        </p:nvSpPr>
        <p:spPr/>
        <p:txBody>
          <a:bodyPr vert="horz" lIns="91440" tIns="45720" rIns="91440" bIns="45720" rtlCol="0" anchor="b">
            <a:noAutofit/>
          </a:bodyPr>
          <a:lstStyle/>
          <a:p>
            <a:pPr marL="0" lvl="1" algn="ctr"/>
            <a:r>
              <a:rPr lang="en-US" sz="2000" u="sng" dirty="0">
                <a:latin typeface="Aptos"/>
                <a:ea typeface="Calibri"/>
                <a:cs typeface="Calibri"/>
              </a:rPr>
              <a:t>Unstageable</a:t>
            </a:r>
            <a:endParaRPr lang="en-US" sz="2000" b="0" u="sng">
              <a:latin typeface="Aptos"/>
              <a:ea typeface="Calibri"/>
              <a:cs typeface="Calibri"/>
            </a:endParaRPr>
          </a:p>
        </p:txBody>
      </p:sp>
      <p:sp>
        <p:nvSpPr>
          <p:cNvPr id="3" name="Content Placeholder 2">
            <a:extLst>
              <a:ext uri="{FF2B5EF4-FFF2-40B4-BE49-F238E27FC236}">
                <a16:creationId xmlns:a16="http://schemas.microsoft.com/office/drawing/2014/main" id="{6052288D-9D6A-CFAB-3C6C-8EF043D3B8EA}"/>
              </a:ext>
            </a:extLst>
          </p:cNvPr>
          <p:cNvSpPr>
            <a:spLocks noGrp="1"/>
          </p:cNvSpPr>
          <p:nvPr>
            <p:ph sz="half" idx="2"/>
          </p:nvPr>
        </p:nvSpPr>
        <p:spPr/>
        <p:txBody>
          <a:bodyPr vert="horz" lIns="91440" tIns="45720" rIns="91440" bIns="45720" rtlCol="0" anchor="t">
            <a:noAutofit/>
          </a:bodyPr>
          <a:lstStyle/>
          <a:p>
            <a:pPr marL="456565" lvl="2" indent="-456565"/>
            <a:r>
              <a:rPr lang="en-US" sz="1800">
                <a:latin typeface="Aptos"/>
                <a:ea typeface="+mn-lt"/>
                <a:cs typeface="+mn-lt"/>
              </a:rPr>
              <a:t>Either stage III or stage IV that is obscured by </a:t>
            </a:r>
            <a:r>
              <a:rPr lang="en-US" sz="1800" dirty="0">
                <a:latin typeface="Aptos"/>
                <a:ea typeface="+mn-lt"/>
                <a:cs typeface="+mn-lt"/>
              </a:rPr>
              <a:t>amount of slough and/or eschar</a:t>
            </a:r>
            <a:endParaRPr lang="en-US" sz="1800">
              <a:latin typeface="Aptos"/>
              <a:ea typeface="Calibri"/>
              <a:cs typeface="Calibri"/>
            </a:endParaRPr>
          </a:p>
        </p:txBody>
      </p:sp>
      <p:sp>
        <p:nvSpPr>
          <p:cNvPr id="5" name="Text Placeholder 4">
            <a:extLst>
              <a:ext uri="{FF2B5EF4-FFF2-40B4-BE49-F238E27FC236}">
                <a16:creationId xmlns:a16="http://schemas.microsoft.com/office/drawing/2014/main" id="{E77C2D44-E9E7-E963-892B-EDCC91F61FE9}"/>
              </a:ext>
            </a:extLst>
          </p:cNvPr>
          <p:cNvSpPr>
            <a:spLocks noGrp="1"/>
          </p:cNvSpPr>
          <p:nvPr>
            <p:ph type="body" sz="quarter" idx="3"/>
          </p:nvPr>
        </p:nvSpPr>
        <p:spPr/>
        <p:txBody>
          <a:bodyPr>
            <a:normAutofit/>
          </a:bodyPr>
          <a:lstStyle/>
          <a:p>
            <a:pPr algn="ctr"/>
            <a:r>
              <a:rPr lang="en-US" sz="2000" u="sng" dirty="0">
                <a:ea typeface="Calibri"/>
                <a:cs typeface="Calibri"/>
              </a:rPr>
              <a:t>Deep tissue pressure injury</a:t>
            </a:r>
            <a:endParaRPr lang="en-US" sz="2000" b="0" u="sng">
              <a:latin typeface="Aptos"/>
              <a:ea typeface="Calibri"/>
              <a:cs typeface="Calibri"/>
            </a:endParaRPr>
          </a:p>
        </p:txBody>
      </p:sp>
      <p:sp>
        <p:nvSpPr>
          <p:cNvPr id="6" name="Content Placeholder 5">
            <a:extLst>
              <a:ext uri="{FF2B5EF4-FFF2-40B4-BE49-F238E27FC236}">
                <a16:creationId xmlns:a16="http://schemas.microsoft.com/office/drawing/2014/main" id="{D6D257B8-76DD-4CA3-77EF-7E5872B6FA39}"/>
              </a:ext>
            </a:extLst>
          </p:cNvPr>
          <p:cNvSpPr>
            <a:spLocks noGrp="1"/>
          </p:cNvSpPr>
          <p:nvPr>
            <p:ph sz="quarter" idx="4"/>
          </p:nvPr>
        </p:nvSpPr>
        <p:spPr/>
        <p:txBody>
          <a:bodyPr vert="horz" lIns="91440" tIns="45720" rIns="91440" bIns="45720" rtlCol="0" anchor="t">
            <a:noAutofit/>
          </a:bodyPr>
          <a:lstStyle/>
          <a:p>
            <a:pPr marL="456565" indent="-456565"/>
            <a:r>
              <a:rPr lang="en-US" sz="1800" dirty="0">
                <a:latin typeface="Aptos"/>
                <a:ea typeface="+mn-lt"/>
                <a:cs typeface="+mn-lt"/>
              </a:rPr>
              <a:t>Persistent non-blanchable dark red/maroon/purple discoloration</a:t>
            </a:r>
            <a:endParaRPr lang="en-US" sz="1800" dirty="0">
              <a:latin typeface="Aptos"/>
              <a:ea typeface="Calibri"/>
              <a:cs typeface="Calibri"/>
            </a:endParaRPr>
          </a:p>
          <a:p>
            <a:pPr marL="456565" indent="-456565"/>
            <a:r>
              <a:rPr lang="en-US" sz="1800" dirty="0">
                <a:latin typeface="Aptos"/>
                <a:ea typeface="+mn-lt"/>
                <a:cs typeface="+mn-lt"/>
              </a:rPr>
              <a:t>Intact or non-intact localized area, possibly a blood filled blister</a:t>
            </a:r>
            <a:endParaRPr lang="en-US" sz="1800" dirty="0">
              <a:latin typeface="Aptos"/>
              <a:ea typeface="Calibri"/>
              <a:cs typeface="Calibri"/>
            </a:endParaRPr>
          </a:p>
          <a:p>
            <a:pPr marL="456565" indent="-456565"/>
            <a:r>
              <a:rPr lang="en-US" sz="1800" dirty="0">
                <a:latin typeface="Aptos"/>
                <a:ea typeface="+mn-lt"/>
                <a:cs typeface="+mn-lt"/>
              </a:rPr>
              <a:t>Results from prolonged intense pressure and/or shearing forces at bone-muscle interface</a:t>
            </a:r>
            <a:endParaRPr lang="en-US" sz="1800" dirty="0">
              <a:latin typeface="Aptos"/>
              <a:ea typeface="Calibri"/>
              <a:cs typeface="Calibri"/>
            </a:endParaRPr>
          </a:p>
          <a:p>
            <a:pPr marL="456565" indent="-456565"/>
            <a:r>
              <a:rPr lang="en-US" sz="1800" dirty="0">
                <a:latin typeface="Aptos"/>
                <a:ea typeface="+mn-lt"/>
                <a:cs typeface="+mn-lt"/>
              </a:rPr>
              <a:t>Often preceded by pain and temperature changes</a:t>
            </a:r>
            <a:endParaRPr lang="en-US" sz="1800">
              <a:latin typeface="Aptos"/>
              <a:ea typeface="Calibri"/>
              <a:cs typeface="Calibri"/>
            </a:endParaRPr>
          </a:p>
        </p:txBody>
      </p:sp>
      <p:pic>
        <p:nvPicPr>
          <p:cNvPr id="7" name="Picture 6" descr="A close-up of a diagram of a deep tissue pressure injury&#10;&#10;AI-generated content may be incorrect.">
            <a:extLst>
              <a:ext uri="{FF2B5EF4-FFF2-40B4-BE49-F238E27FC236}">
                <a16:creationId xmlns:a16="http://schemas.microsoft.com/office/drawing/2014/main" id="{7DCC19DD-7CBE-DF0D-6B26-F2A9A25C182F}"/>
              </a:ext>
            </a:extLst>
          </p:cNvPr>
          <p:cNvPicPr>
            <a:picLocks noChangeAspect="1"/>
          </p:cNvPicPr>
          <p:nvPr/>
        </p:nvPicPr>
        <p:blipFill>
          <a:blip r:embed="rId2"/>
          <a:srcRect l="7850" t="4255" r="7850" b="4965"/>
          <a:stretch/>
        </p:blipFill>
        <p:spPr>
          <a:xfrm>
            <a:off x="7675646" y="4380999"/>
            <a:ext cx="1975284" cy="2057941"/>
          </a:xfrm>
          <a:prstGeom prst="rect">
            <a:avLst/>
          </a:prstGeom>
        </p:spPr>
      </p:pic>
      <p:pic>
        <p:nvPicPr>
          <p:cNvPr id="8" name="Picture 7" descr="A close-up of a diagram of a skin&#10;&#10;AI-generated content may be incorrect.">
            <a:extLst>
              <a:ext uri="{FF2B5EF4-FFF2-40B4-BE49-F238E27FC236}">
                <a16:creationId xmlns:a16="http://schemas.microsoft.com/office/drawing/2014/main" id="{A321B6B5-A8AC-65A9-8F84-2512180BC529}"/>
              </a:ext>
            </a:extLst>
          </p:cNvPr>
          <p:cNvPicPr>
            <a:picLocks noChangeAspect="1"/>
          </p:cNvPicPr>
          <p:nvPr/>
        </p:nvPicPr>
        <p:blipFill>
          <a:blip r:embed="rId3"/>
          <a:srcRect l="9890" r="1099" b="4341"/>
          <a:stretch/>
        </p:blipFill>
        <p:spPr>
          <a:xfrm>
            <a:off x="2185236" y="3076075"/>
            <a:ext cx="2238766" cy="2337765"/>
          </a:xfrm>
          <a:prstGeom prst="rect">
            <a:avLst/>
          </a:prstGeom>
        </p:spPr>
      </p:pic>
      <p:sp>
        <p:nvSpPr>
          <p:cNvPr id="9" name="TextBox 8">
            <a:extLst>
              <a:ext uri="{FF2B5EF4-FFF2-40B4-BE49-F238E27FC236}">
                <a16:creationId xmlns:a16="http://schemas.microsoft.com/office/drawing/2014/main" id="{399F31AE-AA29-057E-276E-71CF9771EA91}"/>
              </a:ext>
            </a:extLst>
          </p:cNvPr>
          <p:cNvSpPr txBox="1"/>
          <p:nvPr/>
        </p:nvSpPr>
        <p:spPr>
          <a:xfrm>
            <a:off x="222637" y="6217920"/>
            <a:ext cx="3005593" cy="261610"/>
          </a:xfrm>
          <a:prstGeom prst="rect">
            <a:avLst/>
          </a:prstGeom>
          <a:noFill/>
        </p:spPr>
        <p:txBody>
          <a:bodyPr wrap="square" rtlCol="0">
            <a:spAutoFit/>
          </a:bodyPr>
          <a:lstStyle/>
          <a:p>
            <a:r>
              <a:rPr lang="en-US" sz="1100" dirty="0">
                <a:ea typeface="+mn-lt"/>
                <a:cs typeface="+mn-lt"/>
              </a:rPr>
              <a:t>Williams, 2025; </a:t>
            </a:r>
            <a:r>
              <a:rPr lang="en-US" sz="1100" dirty="0" err="1">
                <a:ea typeface="+mn-lt"/>
                <a:cs typeface="+mn-lt"/>
              </a:rPr>
              <a:t>RNAO</a:t>
            </a:r>
            <a:r>
              <a:rPr lang="en-US" sz="1100" dirty="0">
                <a:ea typeface="+mn-lt"/>
                <a:cs typeface="+mn-lt"/>
              </a:rPr>
              <a:t>, 2016</a:t>
            </a:r>
            <a:endParaRPr lang="en-US" sz="1100" dirty="0"/>
          </a:p>
        </p:txBody>
      </p:sp>
    </p:spTree>
    <p:extLst>
      <p:ext uri="{BB962C8B-B14F-4D97-AF65-F5344CB8AC3E}">
        <p14:creationId xmlns:p14="http://schemas.microsoft.com/office/powerpoint/2010/main" val="993312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2D8DB47-A234-BB47-4D59-CAB7566E7058}"/>
              </a:ext>
            </a:extLst>
          </p:cNvPr>
          <p:cNvSpPr>
            <a:spLocks noGrp="1"/>
          </p:cNvSpPr>
          <p:nvPr>
            <p:ph type="title"/>
          </p:nvPr>
        </p:nvSpPr>
        <p:spPr>
          <a:xfrm>
            <a:off x="912284" y="2368550"/>
            <a:ext cx="10363200" cy="2112433"/>
          </a:xfrm>
        </p:spPr>
        <p:txBody>
          <a:bodyPr>
            <a:normAutofit/>
          </a:bodyPr>
          <a:lstStyle/>
          <a:p>
            <a:pPr algn="ctr"/>
            <a:r>
              <a:rPr lang="en-US" sz="5300">
                <a:solidFill>
                  <a:srgbClr val="FFC000"/>
                </a:solidFill>
                <a:latin typeface="Calibri"/>
                <a:ea typeface="Calibri"/>
                <a:cs typeface="Calibri"/>
              </a:rPr>
              <a:t>Negative pressure </a:t>
            </a:r>
            <a:br>
              <a:rPr lang="en-US" sz="5300" dirty="0">
                <a:solidFill>
                  <a:srgbClr val="FFC000"/>
                </a:solidFill>
                <a:latin typeface="Calibri"/>
                <a:ea typeface="Calibri"/>
                <a:cs typeface="Calibri"/>
              </a:rPr>
            </a:br>
            <a:r>
              <a:rPr lang="en-US" sz="5300">
                <a:solidFill>
                  <a:srgbClr val="FFC000"/>
                </a:solidFill>
                <a:latin typeface="Calibri"/>
                <a:ea typeface="Calibri"/>
                <a:cs typeface="Calibri"/>
              </a:rPr>
              <a:t>wound therapy</a:t>
            </a:r>
          </a:p>
        </p:txBody>
      </p:sp>
    </p:spTree>
    <p:extLst>
      <p:ext uri="{BB962C8B-B14F-4D97-AF65-F5344CB8AC3E}">
        <p14:creationId xmlns:p14="http://schemas.microsoft.com/office/powerpoint/2010/main" val="11744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91050-1663-4021-BACE-B9E039681C15}"/>
              </a:ext>
            </a:extLst>
          </p:cNvPr>
          <p:cNvSpPr>
            <a:spLocks noGrp="1"/>
          </p:cNvSpPr>
          <p:nvPr>
            <p:ph type="title"/>
          </p:nvPr>
        </p:nvSpPr>
        <p:spPr>
          <a:xfrm>
            <a:off x="609600" y="275167"/>
            <a:ext cx="10972800" cy="1143000"/>
          </a:xfrm>
        </p:spPr>
        <p:txBody>
          <a:bodyPr anchor="ctr">
            <a:normAutofit/>
          </a:bodyPr>
          <a:lstStyle/>
          <a:p>
            <a:r>
              <a:rPr lang="en-US" dirty="0" err="1"/>
              <a:t>NPWT</a:t>
            </a:r>
            <a:endParaRPr lang="en-US" baseline="30000" dirty="0"/>
          </a:p>
        </p:txBody>
      </p:sp>
      <p:sp>
        <p:nvSpPr>
          <p:cNvPr id="3" name="Content Placeholder 2">
            <a:extLst>
              <a:ext uri="{FF2B5EF4-FFF2-40B4-BE49-F238E27FC236}">
                <a16:creationId xmlns:a16="http://schemas.microsoft.com/office/drawing/2014/main" id="{8BA5E2E8-48BE-4A05-8D36-FE0B6D72C313}"/>
              </a:ext>
            </a:extLst>
          </p:cNvPr>
          <p:cNvSpPr>
            <a:spLocks noGrp="1"/>
          </p:cNvSpPr>
          <p:nvPr>
            <p:ph sz="half" idx="1"/>
          </p:nvPr>
        </p:nvSpPr>
        <p:spPr>
          <a:xfrm>
            <a:off x="609600" y="1600201"/>
            <a:ext cx="5384800" cy="4525433"/>
          </a:xfrm>
        </p:spPr>
        <p:txBody>
          <a:bodyPr vert="horz" lIns="91440" tIns="45720" rIns="91440" bIns="45720" rtlCol="0">
            <a:normAutofit/>
          </a:bodyPr>
          <a:lstStyle/>
          <a:p>
            <a:pPr marL="456565" indent="-456565"/>
            <a:r>
              <a:rPr lang="en-US"/>
              <a:t>Application of sub-atmospheric pressure to a foam dressing within a wound that is connected via tubes to a collection canister</a:t>
            </a:r>
          </a:p>
          <a:p>
            <a:pPr marL="456565" indent="-456565"/>
            <a:endParaRPr lang="en-US"/>
          </a:p>
        </p:txBody>
      </p:sp>
      <p:pic>
        <p:nvPicPr>
          <p:cNvPr id="4" name="Picture 3" descr="A medical device with a tube attached to it&#10;&#10;AI-generated content may be incorrect.">
            <a:extLst>
              <a:ext uri="{FF2B5EF4-FFF2-40B4-BE49-F238E27FC236}">
                <a16:creationId xmlns:a16="http://schemas.microsoft.com/office/drawing/2014/main" id="{E8D3B8F0-6611-8BD0-F0EF-E8525FFE4228}"/>
              </a:ext>
            </a:extLst>
          </p:cNvPr>
          <p:cNvPicPr>
            <a:picLocks noChangeAspect="1"/>
          </p:cNvPicPr>
          <p:nvPr/>
        </p:nvPicPr>
        <p:blipFill>
          <a:blip r:embed="rId3"/>
          <a:stretch>
            <a:fillRect/>
          </a:stretch>
        </p:blipFill>
        <p:spPr>
          <a:xfrm>
            <a:off x="6627283" y="1600201"/>
            <a:ext cx="4525433" cy="4525433"/>
          </a:xfrm>
          <a:prstGeom prst="rect">
            <a:avLst/>
          </a:prstGeom>
          <a:noFill/>
        </p:spPr>
      </p:pic>
      <p:sp>
        <p:nvSpPr>
          <p:cNvPr id="5" name="TextBox 4">
            <a:extLst>
              <a:ext uri="{FF2B5EF4-FFF2-40B4-BE49-F238E27FC236}">
                <a16:creationId xmlns:a16="http://schemas.microsoft.com/office/drawing/2014/main" id="{87EC1081-3EBF-C80F-8CFB-900A1F271F1E}"/>
              </a:ext>
            </a:extLst>
          </p:cNvPr>
          <p:cNvSpPr txBox="1"/>
          <p:nvPr/>
        </p:nvSpPr>
        <p:spPr>
          <a:xfrm>
            <a:off x="6639246" y="6170169"/>
            <a:ext cx="322340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00" dirty="0">
                <a:solidFill>
                  <a:schemeClr val="tx1">
                    <a:lumMod val="49000"/>
                    <a:lumOff val="51000"/>
                  </a:schemeClr>
                </a:solidFill>
                <a:ea typeface="+mn-lt"/>
                <a:cs typeface="+mn-lt"/>
              </a:rPr>
              <a:t>https://th.bing.com/th/id/OIP.j24KpPLaH11wDh36GAxRJgHaHa?rs=1&amp;pid=ImgDetMain</a:t>
            </a:r>
            <a:endParaRPr lang="en-US" sz="800" dirty="0">
              <a:solidFill>
                <a:schemeClr val="tx1">
                  <a:lumMod val="49000"/>
                  <a:lumOff val="51000"/>
                </a:schemeClr>
              </a:solidFill>
            </a:endParaRPr>
          </a:p>
        </p:txBody>
      </p:sp>
      <p:sp>
        <p:nvSpPr>
          <p:cNvPr id="6" name="TextBox 5">
            <a:extLst>
              <a:ext uri="{FF2B5EF4-FFF2-40B4-BE49-F238E27FC236}">
                <a16:creationId xmlns:a16="http://schemas.microsoft.com/office/drawing/2014/main" id="{0C4F4881-795D-D5D0-945B-A159DECECBF4}"/>
              </a:ext>
            </a:extLst>
          </p:cNvPr>
          <p:cNvSpPr txBox="1"/>
          <p:nvPr/>
        </p:nvSpPr>
        <p:spPr>
          <a:xfrm>
            <a:off x="254442" y="6027089"/>
            <a:ext cx="3578087" cy="261610"/>
          </a:xfrm>
          <a:prstGeom prst="rect">
            <a:avLst/>
          </a:prstGeom>
          <a:noFill/>
        </p:spPr>
        <p:txBody>
          <a:bodyPr wrap="square" rtlCol="0">
            <a:spAutoFit/>
          </a:bodyPr>
          <a:lstStyle/>
          <a:p>
            <a:r>
              <a:rPr lang="en-US" sz="1100" dirty="0"/>
              <a:t>Gefen et al, 2024; Gould et al, 2024; </a:t>
            </a:r>
            <a:r>
              <a:rPr lang="en-US" sz="1100" dirty="0" err="1">
                <a:ea typeface="+mn-lt"/>
                <a:cs typeface="+mn-lt"/>
              </a:rPr>
              <a:t>Ciliberti</a:t>
            </a:r>
            <a:r>
              <a:rPr lang="en-US" sz="1100" dirty="0">
                <a:ea typeface="+mn-lt"/>
                <a:cs typeface="+mn-lt"/>
              </a:rPr>
              <a:t> et al, 2023</a:t>
            </a:r>
            <a:r>
              <a:rPr lang="en-US" sz="1100" dirty="0"/>
              <a:t>  </a:t>
            </a:r>
          </a:p>
        </p:txBody>
      </p:sp>
    </p:spTree>
    <p:extLst>
      <p:ext uri="{BB962C8B-B14F-4D97-AF65-F5344CB8AC3E}">
        <p14:creationId xmlns:p14="http://schemas.microsoft.com/office/powerpoint/2010/main" val="2866672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2CB2-C534-B2B5-491A-4FA57DD02348}"/>
              </a:ext>
            </a:extLst>
          </p:cNvPr>
          <p:cNvSpPr>
            <a:spLocks noGrp="1"/>
          </p:cNvSpPr>
          <p:nvPr>
            <p:ph type="title"/>
          </p:nvPr>
        </p:nvSpPr>
        <p:spPr/>
        <p:txBody>
          <a:bodyPr/>
          <a:lstStyle/>
          <a:p>
            <a:r>
              <a:rPr lang="en-US" sz="5850" dirty="0">
                <a:ea typeface="Calibri"/>
                <a:cs typeface="Calibri"/>
              </a:rPr>
              <a:t>Application of </a:t>
            </a:r>
            <a:r>
              <a:rPr lang="en-US" sz="5850" dirty="0" err="1">
                <a:ea typeface="Calibri"/>
                <a:cs typeface="Calibri"/>
              </a:rPr>
              <a:t>NPWT</a:t>
            </a:r>
            <a:endParaRPr lang="en-US" sz="5850" baseline="30000" dirty="0">
              <a:ea typeface="Calibri"/>
              <a:cs typeface="Calibri"/>
            </a:endParaRPr>
          </a:p>
        </p:txBody>
      </p:sp>
      <p:sp>
        <p:nvSpPr>
          <p:cNvPr id="3" name="Content Placeholder 2">
            <a:extLst>
              <a:ext uri="{FF2B5EF4-FFF2-40B4-BE49-F238E27FC236}">
                <a16:creationId xmlns:a16="http://schemas.microsoft.com/office/drawing/2014/main" id="{35A778E0-D12E-8C05-1E7F-5C21BD3E262C}"/>
              </a:ext>
            </a:extLst>
          </p:cNvPr>
          <p:cNvSpPr>
            <a:spLocks noGrp="1"/>
          </p:cNvSpPr>
          <p:nvPr>
            <p:ph idx="1"/>
          </p:nvPr>
        </p:nvSpPr>
        <p:spPr/>
        <p:txBody>
          <a:bodyPr vert="horz" lIns="91440" tIns="45720" rIns="91440" bIns="45720" rtlCol="0" anchor="t">
            <a:normAutofit lnSpcReduction="10000"/>
          </a:bodyPr>
          <a:lstStyle/>
          <a:p>
            <a:pPr marL="514350" indent="-514350">
              <a:buAutoNum type="arabicPeriod"/>
            </a:pPr>
            <a:r>
              <a:rPr lang="en-US" sz="2800" dirty="0">
                <a:latin typeface="Aptos"/>
                <a:ea typeface="Calibri"/>
                <a:cs typeface="Calibri"/>
              </a:rPr>
              <a:t>Cut a piece(s) of specialized foam to fit the entire wound bed</a:t>
            </a:r>
          </a:p>
          <a:p>
            <a:pPr marL="1276350" lvl="1" indent="-742950">
              <a:buAutoNum type="alphaLcPeriod"/>
            </a:pPr>
            <a:r>
              <a:rPr lang="en-US" sz="2400" dirty="0">
                <a:latin typeface="Aptos"/>
                <a:ea typeface="Calibri"/>
                <a:cs typeface="Calibri"/>
              </a:rPr>
              <a:t>Fill any tunneling or undermining </a:t>
            </a:r>
          </a:p>
          <a:p>
            <a:pPr marL="1276350" lvl="1" indent="-742950">
              <a:buAutoNum type="alphaLcPeriod"/>
            </a:pPr>
            <a:r>
              <a:rPr lang="en-US" sz="2400" dirty="0">
                <a:latin typeface="Aptos"/>
                <a:ea typeface="Calibri"/>
                <a:cs typeface="Calibri"/>
              </a:rPr>
              <a:t>Be cautious of exposed bone, cartilage, tendon/ligaments and muscle tissue</a:t>
            </a:r>
          </a:p>
          <a:p>
            <a:pPr marL="1276350" lvl="1" indent="-742950">
              <a:buAutoNum type="alphaLcPeriod"/>
            </a:pPr>
            <a:r>
              <a:rPr lang="en-US" sz="2400" b="1" dirty="0">
                <a:solidFill>
                  <a:schemeClr val="accent1"/>
                </a:solidFill>
                <a:latin typeface="Aptos"/>
                <a:ea typeface="Calibri"/>
                <a:cs typeface="Calibri"/>
              </a:rPr>
              <a:t>Foam touching as much wound bed as possible </a:t>
            </a:r>
          </a:p>
          <a:p>
            <a:pPr marL="1276350" lvl="1" indent="-742950">
              <a:buAutoNum type="alphaLcPeriod"/>
            </a:pPr>
            <a:r>
              <a:rPr lang="en-US" sz="2400" b="1" dirty="0">
                <a:solidFill>
                  <a:schemeClr val="accent1"/>
                </a:solidFill>
                <a:latin typeface="Aptos"/>
                <a:ea typeface="Calibri"/>
                <a:cs typeface="Calibri"/>
              </a:rPr>
              <a:t>No foam touching </a:t>
            </a:r>
            <a:r>
              <a:rPr lang="en-US" sz="2400" b="1" err="1">
                <a:solidFill>
                  <a:schemeClr val="accent1"/>
                </a:solidFill>
                <a:latin typeface="Aptos"/>
                <a:ea typeface="Calibri"/>
                <a:cs typeface="Calibri"/>
              </a:rPr>
              <a:t>periwound</a:t>
            </a:r>
            <a:r>
              <a:rPr lang="en-US" sz="2400" b="1" dirty="0">
                <a:solidFill>
                  <a:schemeClr val="accent1"/>
                </a:solidFill>
                <a:latin typeface="Aptos"/>
                <a:ea typeface="Calibri"/>
                <a:cs typeface="Calibri"/>
              </a:rPr>
              <a:t> or intact skin</a:t>
            </a:r>
          </a:p>
          <a:p>
            <a:pPr marL="514350" indent="-514350">
              <a:buAutoNum type="arabicPeriod"/>
            </a:pPr>
            <a:r>
              <a:rPr lang="en-US" sz="2950" dirty="0">
                <a:latin typeface="Aptos"/>
                <a:ea typeface="Calibri"/>
                <a:cs typeface="Calibri"/>
              </a:rPr>
              <a:t>Secure the foam with semi-occlusive dressing film (drape)</a:t>
            </a:r>
          </a:p>
          <a:p>
            <a:pPr marL="514350" indent="-514350">
              <a:buAutoNum type="arabicPeriod"/>
            </a:pPr>
            <a:r>
              <a:rPr lang="en-US" sz="2950" dirty="0">
                <a:latin typeface="Aptos"/>
                <a:ea typeface="Calibri"/>
                <a:cs typeface="Calibri"/>
              </a:rPr>
              <a:t>Place suction pad with tubing connected to canister</a:t>
            </a:r>
          </a:p>
          <a:p>
            <a:pPr marL="1047750" lvl="1" indent="-514350">
              <a:buAutoNum type="alphaLcPeriod"/>
            </a:pPr>
            <a:r>
              <a:rPr lang="en-US" sz="2400" dirty="0">
                <a:latin typeface="Aptos"/>
                <a:ea typeface="Calibri"/>
                <a:cs typeface="Calibri"/>
              </a:rPr>
              <a:t>Must be in contact with foam in wound </a:t>
            </a:r>
          </a:p>
          <a:p>
            <a:pPr marL="1047750" lvl="1" indent="-514350">
              <a:buAutoNum type="alphaLcPeriod"/>
            </a:pPr>
            <a:r>
              <a:rPr lang="en-US" sz="2400" dirty="0">
                <a:latin typeface="Aptos"/>
                <a:ea typeface="Calibri"/>
                <a:cs typeface="Calibri"/>
              </a:rPr>
              <a:t>May be right on top of wound itself or bridged to another area of the body</a:t>
            </a:r>
          </a:p>
        </p:txBody>
      </p:sp>
      <p:sp>
        <p:nvSpPr>
          <p:cNvPr id="4" name="TextBox 3">
            <a:extLst>
              <a:ext uri="{FF2B5EF4-FFF2-40B4-BE49-F238E27FC236}">
                <a16:creationId xmlns:a16="http://schemas.microsoft.com/office/drawing/2014/main" id="{59E5236A-BC0A-0CC7-3086-D93717A2F3FB}"/>
              </a:ext>
            </a:extLst>
          </p:cNvPr>
          <p:cNvSpPr txBox="1"/>
          <p:nvPr/>
        </p:nvSpPr>
        <p:spPr>
          <a:xfrm>
            <a:off x="333955" y="6125634"/>
            <a:ext cx="4086970" cy="538609"/>
          </a:xfrm>
          <a:prstGeom prst="rect">
            <a:avLst/>
          </a:prstGeom>
          <a:noFill/>
        </p:spPr>
        <p:txBody>
          <a:bodyPr wrap="square" rtlCol="0">
            <a:spAutoFit/>
          </a:bodyPr>
          <a:lstStyle/>
          <a:p>
            <a:r>
              <a:rPr lang="en-US" sz="1100" dirty="0"/>
              <a:t>Gefen et al, 2024; Gould et al, 2024; </a:t>
            </a:r>
            <a:r>
              <a:rPr lang="en-US" sz="1100" dirty="0" err="1">
                <a:ea typeface="+mn-lt"/>
                <a:cs typeface="+mn-lt"/>
              </a:rPr>
              <a:t>Ciliberti</a:t>
            </a:r>
            <a:r>
              <a:rPr lang="en-US" sz="1100" dirty="0">
                <a:ea typeface="+mn-lt"/>
                <a:cs typeface="+mn-lt"/>
              </a:rPr>
              <a:t> et al, 2023</a:t>
            </a:r>
            <a:r>
              <a:rPr lang="en-US" sz="1100" dirty="0"/>
              <a:t>  </a:t>
            </a:r>
          </a:p>
          <a:p>
            <a:endParaRPr lang="en-US" dirty="0"/>
          </a:p>
        </p:txBody>
      </p:sp>
    </p:spTree>
    <p:extLst>
      <p:ext uri="{BB962C8B-B14F-4D97-AF65-F5344CB8AC3E}">
        <p14:creationId xmlns:p14="http://schemas.microsoft.com/office/powerpoint/2010/main" val="624410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wound&#10;&#10;AI-generated content may be incorrect.">
            <a:extLst>
              <a:ext uri="{FF2B5EF4-FFF2-40B4-BE49-F238E27FC236}">
                <a16:creationId xmlns:a16="http://schemas.microsoft.com/office/drawing/2014/main" id="{7B4866E8-5E21-B9E5-52F1-740D1115C7F5}"/>
              </a:ext>
            </a:extLst>
          </p:cNvPr>
          <p:cNvPicPr>
            <a:picLocks noChangeAspect="1"/>
          </p:cNvPicPr>
          <p:nvPr/>
        </p:nvPicPr>
        <p:blipFill>
          <a:blip r:embed="rId3"/>
          <a:stretch>
            <a:fillRect/>
          </a:stretch>
        </p:blipFill>
        <p:spPr>
          <a:xfrm>
            <a:off x="2388018" y="727659"/>
            <a:ext cx="7415964" cy="5402680"/>
          </a:xfrm>
          <a:prstGeom prst="rect">
            <a:avLst/>
          </a:prstGeom>
        </p:spPr>
      </p:pic>
      <p:sp>
        <p:nvSpPr>
          <p:cNvPr id="4" name="TextBox 3">
            <a:extLst>
              <a:ext uri="{FF2B5EF4-FFF2-40B4-BE49-F238E27FC236}">
                <a16:creationId xmlns:a16="http://schemas.microsoft.com/office/drawing/2014/main" id="{32137818-A215-7753-4495-30B3A7086B4E}"/>
              </a:ext>
            </a:extLst>
          </p:cNvPr>
          <p:cNvSpPr txBox="1"/>
          <p:nvPr/>
        </p:nvSpPr>
        <p:spPr>
          <a:xfrm>
            <a:off x="2362200" y="6238875"/>
            <a:ext cx="398145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chemeClr val="tx1">
                    <a:lumMod val="49000"/>
                    <a:lumOff val="51000"/>
                  </a:schemeClr>
                </a:solidFill>
                <a:ea typeface="Calibri"/>
                <a:cs typeface="Calibri"/>
              </a:rPr>
              <a:t>Gefen et al. 2024.</a:t>
            </a:r>
            <a:endParaRPr lang="en-US" sz="800" dirty="0">
              <a:solidFill>
                <a:schemeClr val="tx1">
                  <a:lumMod val="49000"/>
                  <a:lumOff val="51000"/>
                </a:schemeClr>
              </a:solidFill>
            </a:endParaRPr>
          </a:p>
        </p:txBody>
      </p:sp>
    </p:spTree>
    <p:extLst>
      <p:ext uri="{BB962C8B-B14F-4D97-AF65-F5344CB8AC3E}">
        <p14:creationId xmlns:p14="http://schemas.microsoft.com/office/powerpoint/2010/main" val="1517957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person&amp;#39;s arm&#10;&#10;AI-generated content may be incorrect.">
            <a:extLst>
              <a:ext uri="{FF2B5EF4-FFF2-40B4-BE49-F238E27FC236}">
                <a16:creationId xmlns:a16="http://schemas.microsoft.com/office/drawing/2014/main" id="{156497C2-5788-5651-D55E-1799D80F9418}"/>
              </a:ext>
            </a:extLst>
          </p:cNvPr>
          <p:cNvPicPr>
            <a:picLocks noChangeAspect="1"/>
          </p:cNvPicPr>
          <p:nvPr/>
        </p:nvPicPr>
        <p:blipFill>
          <a:blip r:embed="rId3"/>
          <a:stretch>
            <a:fillRect/>
          </a:stretch>
        </p:blipFill>
        <p:spPr>
          <a:xfrm>
            <a:off x="1804737" y="1213436"/>
            <a:ext cx="8574505" cy="4423109"/>
          </a:xfrm>
          <a:prstGeom prst="rect">
            <a:avLst/>
          </a:prstGeom>
        </p:spPr>
      </p:pic>
      <p:sp>
        <p:nvSpPr>
          <p:cNvPr id="4" name="TextBox 3">
            <a:extLst>
              <a:ext uri="{FF2B5EF4-FFF2-40B4-BE49-F238E27FC236}">
                <a16:creationId xmlns:a16="http://schemas.microsoft.com/office/drawing/2014/main" id="{8DDCE32E-91D5-99DE-ABC5-222EE9B00447}"/>
              </a:ext>
            </a:extLst>
          </p:cNvPr>
          <p:cNvSpPr txBox="1"/>
          <p:nvPr/>
        </p:nvSpPr>
        <p:spPr>
          <a:xfrm>
            <a:off x="1809750" y="5705474"/>
            <a:ext cx="592455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00" dirty="0">
                <a:solidFill>
                  <a:schemeClr val="tx1">
                    <a:lumMod val="49000"/>
                    <a:lumOff val="51000"/>
                  </a:schemeClr>
                </a:solidFill>
                <a:ea typeface="+mn-lt"/>
                <a:cs typeface="+mn-lt"/>
              </a:rPr>
              <a:t>https://medicare-wounddressing.com/Uploads/images/product/2021-09-22/en-VAC-Therapy-135031.jpg</a:t>
            </a:r>
            <a:endParaRPr lang="en-US" sz="800" dirty="0">
              <a:solidFill>
                <a:schemeClr val="tx1">
                  <a:lumMod val="49000"/>
                  <a:lumOff val="51000"/>
                </a:schemeClr>
              </a:solidFill>
            </a:endParaRPr>
          </a:p>
        </p:txBody>
      </p:sp>
    </p:spTree>
    <p:extLst>
      <p:ext uri="{BB962C8B-B14F-4D97-AF65-F5344CB8AC3E}">
        <p14:creationId xmlns:p14="http://schemas.microsoft.com/office/powerpoint/2010/main" val="3435608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amp;#39;s leg with a tube attached to it&#10;&#10;AI-generated content may be incorrect.">
            <a:extLst>
              <a:ext uri="{FF2B5EF4-FFF2-40B4-BE49-F238E27FC236}">
                <a16:creationId xmlns:a16="http://schemas.microsoft.com/office/drawing/2014/main" id="{77256853-9A2B-5187-4E97-B6258BEC0756}"/>
              </a:ext>
            </a:extLst>
          </p:cNvPr>
          <p:cNvPicPr>
            <a:picLocks noChangeAspect="1"/>
          </p:cNvPicPr>
          <p:nvPr/>
        </p:nvPicPr>
        <p:blipFill>
          <a:blip r:embed="rId3"/>
          <a:stretch>
            <a:fillRect/>
          </a:stretch>
        </p:blipFill>
        <p:spPr>
          <a:xfrm>
            <a:off x="2248714" y="625642"/>
            <a:ext cx="7686551" cy="5614737"/>
          </a:xfrm>
          <a:prstGeom prst="rect">
            <a:avLst/>
          </a:prstGeom>
        </p:spPr>
      </p:pic>
      <p:sp>
        <p:nvSpPr>
          <p:cNvPr id="3" name="TextBox 2">
            <a:extLst>
              <a:ext uri="{FF2B5EF4-FFF2-40B4-BE49-F238E27FC236}">
                <a16:creationId xmlns:a16="http://schemas.microsoft.com/office/drawing/2014/main" id="{54CDC308-E061-535D-4336-9B2751E9055D}"/>
              </a:ext>
            </a:extLst>
          </p:cNvPr>
          <p:cNvSpPr txBox="1"/>
          <p:nvPr/>
        </p:nvSpPr>
        <p:spPr>
          <a:xfrm>
            <a:off x="2285999" y="6305549"/>
            <a:ext cx="539115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00" dirty="0">
                <a:solidFill>
                  <a:schemeClr val="tx1">
                    <a:lumMod val="49000"/>
                    <a:lumOff val="51000"/>
                  </a:schemeClr>
                </a:solidFill>
                <a:ea typeface="+mn-lt"/>
                <a:cs typeface="+mn-lt"/>
              </a:rPr>
              <a:t>https://pensarmedical.com/wp-content/uploads/2024/06/shutterstock_2289813905-1024x768.jpg</a:t>
            </a:r>
            <a:endParaRPr lang="en-US" sz="800" dirty="0">
              <a:solidFill>
                <a:schemeClr val="tx1">
                  <a:lumMod val="49000"/>
                  <a:lumOff val="51000"/>
                </a:schemeClr>
              </a:solidFill>
            </a:endParaRPr>
          </a:p>
        </p:txBody>
      </p:sp>
    </p:spTree>
    <p:extLst>
      <p:ext uri="{BB962C8B-B14F-4D97-AF65-F5344CB8AC3E}">
        <p14:creationId xmlns:p14="http://schemas.microsoft.com/office/powerpoint/2010/main" val="2068527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wearing gloves holding a sponge on a person&amp;#39;s back&#10;&#10;AI-generated content may be incorrect.">
            <a:extLst>
              <a:ext uri="{FF2B5EF4-FFF2-40B4-BE49-F238E27FC236}">
                <a16:creationId xmlns:a16="http://schemas.microsoft.com/office/drawing/2014/main" id="{7AE2F883-9971-386C-BB7A-4CCC37AC417E}"/>
              </a:ext>
            </a:extLst>
          </p:cNvPr>
          <p:cNvPicPr>
            <a:picLocks noChangeAspect="1"/>
          </p:cNvPicPr>
          <p:nvPr/>
        </p:nvPicPr>
        <p:blipFill>
          <a:blip r:embed="rId3"/>
          <a:stretch>
            <a:fillRect/>
          </a:stretch>
        </p:blipFill>
        <p:spPr>
          <a:xfrm>
            <a:off x="1866900" y="609600"/>
            <a:ext cx="8466222" cy="5646822"/>
          </a:xfrm>
          <a:prstGeom prst="rect">
            <a:avLst/>
          </a:prstGeom>
        </p:spPr>
      </p:pic>
      <p:sp>
        <p:nvSpPr>
          <p:cNvPr id="3" name="TextBox 2">
            <a:extLst>
              <a:ext uri="{FF2B5EF4-FFF2-40B4-BE49-F238E27FC236}">
                <a16:creationId xmlns:a16="http://schemas.microsoft.com/office/drawing/2014/main" id="{30C83255-C053-EA03-811A-365A93EF16F1}"/>
              </a:ext>
            </a:extLst>
          </p:cNvPr>
          <p:cNvSpPr txBox="1"/>
          <p:nvPr/>
        </p:nvSpPr>
        <p:spPr>
          <a:xfrm>
            <a:off x="1873249" y="6270625"/>
            <a:ext cx="73406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00" dirty="0">
                <a:solidFill>
                  <a:schemeClr val="tx1">
                    <a:lumMod val="49000"/>
                    <a:lumOff val="51000"/>
                  </a:schemeClr>
                </a:solidFill>
                <a:ea typeface="+mn-lt"/>
                <a:cs typeface="+mn-lt"/>
              </a:rPr>
              <a:t>https://th.bing.com/th/id/R.f3c9a82a18783b0fbd35af75be337ee3?rik=wFi3XC6a2QqMXw&amp;riu=http%3a%2f%2fcdn2.hubspot.net%2fhub%2f139055%2ffile-2499557698-jpg%2f_MG_3806.jpg%3ft%3d1445543173142%26width%3d3566&amp;ehk=GKIRXHUyEVTVsmpGED6NLmSZUrqxr6rrnLmwPhdiwmU%3d&amp;risl=&amp;pid=ImgRaw&amp;r=0</a:t>
            </a:r>
            <a:endParaRPr lang="en-US" sz="800" dirty="0">
              <a:solidFill>
                <a:schemeClr val="tx1">
                  <a:lumMod val="49000"/>
                  <a:lumOff val="51000"/>
                </a:schemeClr>
              </a:solidFill>
            </a:endParaRPr>
          </a:p>
        </p:txBody>
      </p:sp>
    </p:spTree>
    <p:extLst>
      <p:ext uri="{BB962C8B-B14F-4D97-AF65-F5344CB8AC3E}">
        <p14:creationId xmlns:p14="http://schemas.microsoft.com/office/powerpoint/2010/main" val="4160631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E437E-0F91-1C2B-AA02-2FBE97AFC493}"/>
              </a:ext>
            </a:extLst>
          </p:cNvPr>
          <p:cNvSpPr>
            <a:spLocks noGrp="1"/>
          </p:cNvSpPr>
          <p:nvPr>
            <p:ph type="title"/>
          </p:nvPr>
        </p:nvSpPr>
        <p:spPr/>
        <p:txBody>
          <a:bodyPr/>
          <a:lstStyle/>
          <a:p>
            <a:r>
              <a:rPr lang="en-US" sz="5850" dirty="0">
                <a:ea typeface="Calibri"/>
                <a:cs typeface="Calibri"/>
              </a:rPr>
              <a:t>Mechanisms of Action (MOA)</a:t>
            </a:r>
            <a:endParaRPr lang="en-US" sz="5850" baseline="30000" dirty="0">
              <a:ea typeface="Calibri"/>
              <a:cs typeface="Calibri"/>
            </a:endParaRPr>
          </a:p>
        </p:txBody>
      </p:sp>
      <p:sp>
        <p:nvSpPr>
          <p:cNvPr id="4" name="Text Placeholder 3">
            <a:extLst>
              <a:ext uri="{FF2B5EF4-FFF2-40B4-BE49-F238E27FC236}">
                <a16:creationId xmlns:a16="http://schemas.microsoft.com/office/drawing/2014/main" id="{94F0DC99-E7A1-6699-C6E2-2A4010E24048}"/>
              </a:ext>
            </a:extLst>
          </p:cNvPr>
          <p:cNvSpPr>
            <a:spLocks noGrp="1"/>
          </p:cNvSpPr>
          <p:nvPr>
            <p:ph type="body" idx="1"/>
          </p:nvPr>
        </p:nvSpPr>
        <p:spPr/>
        <p:txBody>
          <a:bodyPr/>
          <a:lstStyle/>
          <a:p>
            <a:r>
              <a:rPr lang="en-US" dirty="0">
                <a:latin typeface="Aptos"/>
                <a:ea typeface="Calibri"/>
                <a:cs typeface="Calibri"/>
              </a:rPr>
              <a:t>Primary MOA</a:t>
            </a:r>
            <a:endParaRPr lang="en-US">
              <a:latin typeface="Aptos"/>
            </a:endParaRPr>
          </a:p>
        </p:txBody>
      </p:sp>
      <p:sp>
        <p:nvSpPr>
          <p:cNvPr id="3" name="Content Placeholder 2">
            <a:extLst>
              <a:ext uri="{FF2B5EF4-FFF2-40B4-BE49-F238E27FC236}">
                <a16:creationId xmlns:a16="http://schemas.microsoft.com/office/drawing/2014/main" id="{BD103AFB-72A1-2FA0-6861-E9B94E2E70A7}"/>
              </a:ext>
            </a:extLst>
          </p:cNvPr>
          <p:cNvSpPr>
            <a:spLocks noGrp="1"/>
          </p:cNvSpPr>
          <p:nvPr>
            <p:ph sz="half" idx="2"/>
          </p:nvPr>
        </p:nvSpPr>
        <p:spPr/>
        <p:txBody>
          <a:bodyPr vert="horz" lIns="91440" tIns="45720" rIns="91440" bIns="45720" rtlCol="0" anchor="t">
            <a:normAutofit/>
          </a:bodyPr>
          <a:lstStyle/>
          <a:p>
            <a:pPr marL="456565" indent="-456565"/>
            <a:r>
              <a:rPr lang="en-US" sz="2800" dirty="0">
                <a:latin typeface="Aptos"/>
                <a:ea typeface="Calibri"/>
                <a:cs typeface="Calibri"/>
              </a:rPr>
              <a:t>Macro-deformation</a:t>
            </a:r>
            <a:endParaRPr lang="en-US" sz="2800">
              <a:latin typeface="Aptos"/>
            </a:endParaRPr>
          </a:p>
          <a:p>
            <a:pPr marL="456565" indent="-456565"/>
            <a:r>
              <a:rPr lang="en-US" sz="2800" dirty="0">
                <a:latin typeface="Aptos"/>
                <a:ea typeface="Calibri"/>
                <a:cs typeface="Calibri"/>
              </a:rPr>
              <a:t>Micro-deformation</a:t>
            </a:r>
          </a:p>
          <a:p>
            <a:pPr marL="456565" indent="-456565"/>
            <a:r>
              <a:rPr lang="en-US" sz="2800" dirty="0">
                <a:latin typeface="Aptos"/>
                <a:ea typeface="Calibri"/>
                <a:cs typeface="Calibri"/>
              </a:rPr>
              <a:t>Removal of fluid/exudate</a:t>
            </a:r>
          </a:p>
          <a:p>
            <a:pPr marL="456565" indent="-456565"/>
            <a:r>
              <a:rPr lang="en-US" sz="2800" dirty="0">
                <a:latin typeface="Aptos"/>
                <a:ea typeface="Calibri"/>
                <a:cs typeface="Calibri"/>
              </a:rPr>
              <a:t>Optimization of wound environment </a:t>
            </a:r>
          </a:p>
          <a:p>
            <a:pPr marL="456565" indent="-456565"/>
            <a:endParaRPr lang="en-US" dirty="0">
              <a:ea typeface="Calibri"/>
              <a:cs typeface="Calibri"/>
            </a:endParaRPr>
          </a:p>
        </p:txBody>
      </p:sp>
      <p:sp>
        <p:nvSpPr>
          <p:cNvPr id="5" name="Text Placeholder 4">
            <a:extLst>
              <a:ext uri="{FF2B5EF4-FFF2-40B4-BE49-F238E27FC236}">
                <a16:creationId xmlns:a16="http://schemas.microsoft.com/office/drawing/2014/main" id="{BAE6F1B5-5999-5539-5F2B-7714E120BDA6}"/>
              </a:ext>
            </a:extLst>
          </p:cNvPr>
          <p:cNvSpPr>
            <a:spLocks noGrp="1"/>
          </p:cNvSpPr>
          <p:nvPr>
            <p:ph type="body" sz="quarter" idx="3"/>
          </p:nvPr>
        </p:nvSpPr>
        <p:spPr/>
        <p:txBody>
          <a:bodyPr/>
          <a:lstStyle/>
          <a:p>
            <a:r>
              <a:rPr lang="en-US" dirty="0">
                <a:latin typeface="Aptos"/>
                <a:ea typeface="Calibri"/>
                <a:cs typeface="Calibri"/>
              </a:rPr>
              <a:t>Secondary MOA</a:t>
            </a:r>
            <a:endParaRPr lang="en-US">
              <a:latin typeface="Aptos"/>
            </a:endParaRPr>
          </a:p>
        </p:txBody>
      </p:sp>
      <p:sp>
        <p:nvSpPr>
          <p:cNvPr id="6" name="Content Placeholder 5">
            <a:extLst>
              <a:ext uri="{FF2B5EF4-FFF2-40B4-BE49-F238E27FC236}">
                <a16:creationId xmlns:a16="http://schemas.microsoft.com/office/drawing/2014/main" id="{42F15DA2-CA23-C045-07DB-C090DA7BCE50}"/>
              </a:ext>
            </a:extLst>
          </p:cNvPr>
          <p:cNvSpPr>
            <a:spLocks noGrp="1"/>
          </p:cNvSpPr>
          <p:nvPr>
            <p:ph sz="quarter" idx="4"/>
          </p:nvPr>
        </p:nvSpPr>
        <p:spPr/>
        <p:txBody>
          <a:bodyPr vert="horz" lIns="91440" tIns="45720" rIns="91440" bIns="45720" rtlCol="0" anchor="t">
            <a:normAutofit/>
          </a:bodyPr>
          <a:lstStyle/>
          <a:p>
            <a:pPr marL="456565" indent="-456565"/>
            <a:r>
              <a:rPr lang="en-US" sz="2800" dirty="0">
                <a:latin typeface="Aptos"/>
                <a:ea typeface="Calibri"/>
                <a:cs typeface="Calibri"/>
              </a:rPr>
              <a:t>Inflammation modulation</a:t>
            </a:r>
          </a:p>
          <a:p>
            <a:pPr marL="456565" indent="-456565"/>
            <a:r>
              <a:rPr lang="en-US" sz="2800" dirty="0">
                <a:latin typeface="Aptos"/>
                <a:ea typeface="Calibri"/>
                <a:cs typeface="Calibri"/>
              </a:rPr>
              <a:t>Promotion of angiogenesis</a:t>
            </a:r>
          </a:p>
          <a:p>
            <a:pPr marL="456565" indent="-456565"/>
            <a:r>
              <a:rPr lang="en-US" sz="2800" dirty="0">
                <a:latin typeface="Aptos"/>
                <a:ea typeface="Calibri"/>
                <a:cs typeface="Calibri"/>
              </a:rPr>
              <a:t>Differentiation of cells </a:t>
            </a:r>
          </a:p>
          <a:p>
            <a:pPr marL="456565" indent="-456565"/>
            <a:r>
              <a:rPr lang="en-US" sz="2800" dirty="0">
                <a:latin typeface="Aptos"/>
                <a:ea typeface="Calibri"/>
                <a:cs typeface="Calibri"/>
              </a:rPr>
              <a:t>Granulation tissue formulation</a:t>
            </a:r>
          </a:p>
          <a:p>
            <a:pPr marL="456565" indent="-456565"/>
            <a:r>
              <a:rPr lang="en-US" sz="2800" dirty="0">
                <a:latin typeface="Aptos"/>
                <a:ea typeface="Calibri"/>
                <a:cs typeface="Calibri"/>
              </a:rPr>
              <a:t>Peripheral nerve response</a:t>
            </a:r>
          </a:p>
          <a:p>
            <a:pPr marL="456565" indent="-456565"/>
            <a:endParaRPr lang="en-US" dirty="0">
              <a:ea typeface="Calibri"/>
              <a:cs typeface="Calibri"/>
            </a:endParaRPr>
          </a:p>
        </p:txBody>
      </p:sp>
      <p:sp>
        <p:nvSpPr>
          <p:cNvPr id="7" name="TextBox 6">
            <a:extLst>
              <a:ext uri="{FF2B5EF4-FFF2-40B4-BE49-F238E27FC236}">
                <a16:creationId xmlns:a16="http://schemas.microsoft.com/office/drawing/2014/main" id="{B6EECA6E-CCA3-1E71-AC69-9F21E9A45FF6}"/>
              </a:ext>
            </a:extLst>
          </p:cNvPr>
          <p:cNvSpPr txBox="1"/>
          <p:nvPr/>
        </p:nvSpPr>
        <p:spPr>
          <a:xfrm>
            <a:off x="333955" y="6125634"/>
            <a:ext cx="2822713" cy="538609"/>
          </a:xfrm>
          <a:prstGeom prst="rect">
            <a:avLst/>
          </a:prstGeom>
          <a:noFill/>
        </p:spPr>
        <p:txBody>
          <a:bodyPr wrap="square" rtlCol="0">
            <a:spAutoFit/>
          </a:bodyPr>
          <a:lstStyle/>
          <a:p>
            <a:r>
              <a:rPr lang="en-US" sz="1100" dirty="0" err="1">
                <a:ea typeface="+mn-lt"/>
                <a:cs typeface="+mn-lt"/>
              </a:rPr>
              <a:t>Ciliberti</a:t>
            </a:r>
            <a:r>
              <a:rPr lang="en-US" sz="1100" dirty="0">
                <a:ea typeface="+mn-lt"/>
                <a:cs typeface="+mn-lt"/>
              </a:rPr>
              <a:t> et al, 2023</a:t>
            </a:r>
            <a:r>
              <a:rPr lang="en-US" sz="1100" dirty="0"/>
              <a:t>  </a:t>
            </a:r>
          </a:p>
          <a:p>
            <a:endParaRPr lang="en-US" dirty="0"/>
          </a:p>
        </p:txBody>
      </p:sp>
    </p:spTree>
    <p:extLst>
      <p:ext uri="{BB962C8B-B14F-4D97-AF65-F5344CB8AC3E}">
        <p14:creationId xmlns:p14="http://schemas.microsoft.com/office/powerpoint/2010/main" val="2171293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sz="4267" dirty="0"/>
              <a:t>Continuing Medical Education Credit Information</a:t>
            </a:r>
          </a:p>
        </p:txBody>
      </p:sp>
      <p:sp>
        <p:nvSpPr>
          <p:cNvPr id="5" name="Content Placeholder 2"/>
          <p:cNvSpPr>
            <a:spLocks noGrp="1"/>
          </p:cNvSpPr>
          <p:nvPr>
            <p:ph idx="1"/>
          </p:nvPr>
        </p:nvSpPr>
        <p:spPr/>
        <p:txBody>
          <a:bodyPr>
            <a:normAutofit fontScale="47500" lnSpcReduction="20000"/>
          </a:bodyPr>
          <a:lstStyle/>
          <a:p>
            <a:r>
              <a:rPr lang="en-US" dirty="0"/>
              <a:t>Activity Description/Statement of Need: Patients with neurological conditions are at an increased risk for developing chronic wounds due to decreased mobility, poor peripheral vascular circulation, and impaired sensation that may lead to infection, amputation, and even death if not treated properly. When applied and utilized correctly, NWPT can be an optimal treatment option for this patient population to improve wound healing parameters and ultimately allow for sooner physical rehabilitation to address functional limitations and quality of life. Negative pressure wound therapy (NWPT) is a type of wound care that uses a vacuum-like pressurized system to aide in the removal of wound exudate and promotes regeneration of granulation tissue in the wound bed, which is essential for patients who have delayed or impaired wound healing or are at risk for further complications from developing infections. This course aims to educate various members of the healthcare team about the use of negative pressure wound therapy in patients with chronic neurological conditions due to the development of pressure injuries and related post-surgical incisions. Medical professionals, including physical therapists, should expect to achieve enhanced evaluation, management, and communication skills for patients with or without referral.</a:t>
            </a:r>
          </a:p>
          <a:p>
            <a:endParaRPr lang="en-US" dirty="0"/>
          </a:p>
          <a:p>
            <a:r>
              <a:rPr lang="en-US" dirty="0"/>
              <a:t>Target Audience:  All Providers</a:t>
            </a:r>
          </a:p>
        </p:txBody>
      </p:sp>
      <p:sp>
        <p:nvSpPr>
          <p:cNvPr id="4" name="Slide Number Placeholder 3"/>
          <p:cNvSpPr>
            <a:spLocks noGrp="1"/>
          </p:cNvSpPr>
          <p:nvPr>
            <p:ph type="sldNum" sz="quarter" idx="10"/>
          </p:nvPr>
        </p:nvSpPr>
        <p:spPr/>
        <p:txBody>
          <a:bodyPr/>
          <a:lstStyle/>
          <a:p>
            <a:fld id="{6B37DA30-6FE1-4437-ADF8-B541233246AB}" type="slidenum">
              <a:rPr lang="en-US" smtClean="0"/>
              <a:pPr/>
              <a:t>2</a:t>
            </a:fld>
            <a:endParaRPr lang="en-US"/>
          </a:p>
        </p:txBody>
      </p:sp>
    </p:spTree>
    <p:extLst>
      <p:ext uri="{BB962C8B-B14F-4D97-AF65-F5344CB8AC3E}">
        <p14:creationId xmlns:p14="http://schemas.microsoft.com/office/powerpoint/2010/main" val="3987522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up of a patient&amp;#39;s foot&#10;&#10;AI-generated content may be incorrect.">
            <a:extLst>
              <a:ext uri="{FF2B5EF4-FFF2-40B4-BE49-F238E27FC236}">
                <a16:creationId xmlns:a16="http://schemas.microsoft.com/office/drawing/2014/main" id="{115DDFB6-750B-989C-61BA-969E14033EA8}"/>
              </a:ext>
            </a:extLst>
          </p:cNvPr>
          <p:cNvPicPr>
            <a:picLocks noChangeAspect="1"/>
          </p:cNvPicPr>
          <p:nvPr/>
        </p:nvPicPr>
        <p:blipFill>
          <a:blip r:embed="rId3"/>
          <a:stretch>
            <a:fillRect/>
          </a:stretch>
        </p:blipFill>
        <p:spPr>
          <a:xfrm>
            <a:off x="1251786" y="1508210"/>
            <a:ext cx="9680407" cy="3841582"/>
          </a:xfrm>
          <a:prstGeom prst="rect">
            <a:avLst/>
          </a:prstGeom>
        </p:spPr>
      </p:pic>
      <p:sp>
        <p:nvSpPr>
          <p:cNvPr id="3" name="TextBox 2">
            <a:extLst>
              <a:ext uri="{FF2B5EF4-FFF2-40B4-BE49-F238E27FC236}">
                <a16:creationId xmlns:a16="http://schemas.microsoft.com/office/drawing/2014/main" id="{09886A06-D679-0C42-2621-FAF25831003C}"/>
              </a:ext>
            </a:extLst>
          </p:cNvPr>
          <p:cNvSpPr txBox="1"/>
          <p:nvPr/>
        </p:nvSpPr>
        <p:spPr>
          <a:xfrm>
            <a:off x="1390650" y="5286375"/>
            <a:ext cx="50673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solidFill>
                  <a:schemeClr val="tx1">
                    <a:lumMod val="49000"/>
                    <a:lumOff val="51000"/>
                  </a:schemeClr>
                </a:solidFill>
                <a:ea typeface="Calibri"/>
                <a:cs typeface="Calibri"/>
              </a:rPr>
              <a:t>Sagar et al. 2023</a:t>
            </a:r>
            <a:endParaRPr lang="en-US" sz="800">
              <a:solidFill>
                <a:schemeClr val="tx1">
                  <a:lumMod val="49000"/>
                  <a:lumOff val="51000"/>
                </a:schemeClr>
              </a:solidFill>
            </a:endParaRPr>
          </a:p>
        </p:txBody>
      </p:sp>
    </p:spTree>
    <p:extLst>
      <p:ext uri="{BB962C8B-B14F-4D97-AF65-F5344CB8AC3E}">
        <p14:creationId xmlns:p14="http://schemas.microsoft.com/office/powerpoint/2010/main" val="4043951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BC02C-D8B0-5BDA-1BFB-07F9CD9A7E17}"/>
              </a:ext>
            </a:extLst>
          </p:cNvPr>
          <p:cNvSpPr>
            <a:spLocks noGrp="1"/>
          </p:cNvSpPr>
          <p:nvPr>
            <p:ph type="title"/>
          </p:nvPr>
        </p:nvSpPr>
        <p:spPr/>
        <p:txBody>
          <a:bodyPr/>
          <a:lstStyle/>
          <a:p>
            <a:r>
              <a:rPr lang="en-US" sz="5850" dirty="0">
                <a:ea typeface="Calibri"/>
                <a:cs typeface="Calibri"/>
              </a:rPr>
              <a:t>Other Types of </a:t>
            </a:r>
            <a:r>
              <a:rPr lang="en-US" sz="5850" dirty="0" err="1">
                <a:ea typeface="Calibri"/>
                <a:cs typeface="Calibri"/>
              </a:rPr>
              <a:t>NPWT</a:t>
            </a:r>
            <a:endParaRPr lang="en-US" baseline="30000" dirty="0"/>
          </a:p>
        </p:txBody>
      </p:sp>
      <p:sp>
        <p:nvSpPr>
          <p:cNvPr id="3" name="Content Placeholder 2">
            <a:extLst>
              <a:ext uri="{FF2B5EF4-FFF2-40B4-BE49-F238E27FC236}">
                <a16:creationId xmlns:a16="http://schemas.microsoft.com/office/drawing/2014/main" id="{8DC0E1DF-8128-3382-58BA-C4C2BFFFE55C}"/>
              </a:ext>
            </a:extLst>
          </p:cNvPr>
          <p:cNvSpPr>
            <a:spLocks noGrp="1"/>
          </p:cNvSpPr>
          <p:nvPr>
            <p:ph idx="1"/>
          </p:nvPr>
        </p:nvSpPr>
        <p:spPr/>
        <p:txBody>
          <a:bodyPr vert="horz" lIns="91440" tIns="45720" rIns="91440" bIns="45720" rtlCol="0" anchor="t">
            <a:noAutofit/>
          </a:bodyPr>
          <a:lstStyle/>
          <a:p>
            <a:pPr marL="456565" indent="-456565"/>
            <a:r>
              <a:rPr lang="en-US" sz="3200" dirty="0">
                <a:latin typeface="Aptos"/>
                <a:ea typeface="Calibri"/>
                <a:cs typeface="Calibri"/>
              </a:rPr>
              <a:t>Single Use NPWT</a:t>
            </a:r>
          </a:p>
          <a:p>
            <a:pPr marL="989965" lvl="1" indent="-742950">
              <a:buFont typeface="Courier New" panose="020B0604020202020204" pitchFamily="34" charset="0"/>
              <a:buChar char="o"/>
            </a:pPr>
            <a:r>
              <a:rPr lang="en-US" sz="2800" dirty="0">
                <a:latin typeface="Aptos"/>
                <a:ea typeface="Calibri"/>
                <a:cs typeface="Calibri"/>
              </a:rPr>
              <a:t>Multilayer dressings over wound bed </a:t>
            </a:r>
          </a:p>
          <a:p>
            <a:pPr marL="989965" lvl="1" indent="-742950">
              <a:buFont typeface="Courier New" panose="020B0604020202020204" pitchFamily="34" charset="0"/>
              <a:buChar char="o"/>
            </a:pPr>
            <a:r>
              <a:rPr lang="en-US" sz="2800" dirty="0">
                <a:latin typeface="Aptos"/>
                <a:ea typeface="Calibri"/>
                <a:cs typeface="Calibri"/>
              </a:rPr>
              <a:t>Better distributes negative pressure over wound and </a:t>
            </a:r>
            <a:r>
              <a:rPr lang="en-US" sz="2800" err="1">
                <a:latin typeface="Aptos"/>
                <a:ea typeface="Calibri"/>
                <a:cs typeface="Calibri"/>
              </a:rPr>
              <a:t>periwound</a:t>
            </a:r>
            <a:r>
              <a:rPr lang="en-US" sz="2800" dirty="0">
                <a:latin typeface="Aptos"/>
                <a:ea typeface="Calibri"/>
                <a:cs typeface="Calibri"/>
              </a:rPr>
              <a:t> area</a:t>
            </a:r>
          </a:p>
          <a:p>
            <a:pPr marL="989965" lvl="1" indent="-742950">
              <a:buFont typeface="Courier New" panose="020B0604020202020204" pitchFamily="34" charset="0"/>
              <a:buChar char="o"/>
            </a:pPr>
            <a:r>
              <a:rPr lang="en-US" sz="2800" dirty="0">
                <a:latin typeface="Aptos"/>
                <a:ea typeface="Calibri"/>
                <a:cs typeface="Calibri"/>
              </a:rPr>
              <a:t>Can be canister-less</a:t>
            </a:r>
          </a:p>
          <a:p>
            <a:pPr marL="456565" indent="-456565"/>
            <a:r>
              <a:rPr lang="en-US" sz="3200" dirty="0">
                <a:latin typeface="Aptos"/>
                <a:ea typeface="Calibri"/>
                <a:cs typeface="Calibri"/>
              </a:rPr>
              <a:t>NPWT with instillation</a:t>
            </a:r>
          </a:p>
          <a:p>
            <a:pPr marL="989965" lvl="1" indent="-742950">
              <a:buFont typeface="Courier New" panose="020B0604020202020204" pitchFamily="34" charset="0"/>
              <a:buChar char="o"/>
            </a:pPr>
            <a:r>
              <a:rPr lang="en-US" sz="2800" dirty="0">
                <a:latin typeface="Aptos"/>
                <a:ea typeface="Calibri"/>
                <a:cs typeface="Calibri"/>
              </a:rPr>
              <a:t>Introduction and evacuation of intended fluids to further promote wound healing</a:t>
            </a:r>
          </a:p>
          <a:p>
            <a:pPr marL="989965" lvl="1" indent="-742950">
              <a:buFont typeface="Courier New" panose="020B0604020202020204" pitchFamily="34" charset="0"/>
              <a:buChar char="o"/>
            </a:pPr>
            <a:r>
              <a:rPr lang="en-US" sz="2800" dirty="0">
                <a:latin typeface="Aptos"/>
                <a:ea typeface="Calibri"/>
                <a:cs typeface="Calibri"/>
              </a:rPr>
              <a:t>Antimicrobial agents</a:t>
            </a:r>
          </a:p>
        </p:txBody>
      </p:sp>
      <p:sp>
        <p:nvSpPr>
          <p:cNvPr id="4" name="TextBox 3">
            <a:extLst>
              <a:ext uri="{FF2B5EF4-FFF2-40B4-BE49-F238E27FC236}">
                <a16:creationId xmlns:a16="http://schemas.microsoft.com/office/drawing/2014/main" id="{73E9A7AB-8538-1A73-C670-9291397688E2}"/>
              </a:ext>
            </a:extLst>
          </p:cNvPr>
          <p:cNvSpPr txBox="1"/>
          <p:nvPr/>
        </p:nvSpPr>
        <p:spPr>
          <a:xfrm>
            <a:off x="294198" y="6257677"/>
            <a:ext cx="3840480" cy="707886"/>
          </a:xfrm>
          <a:prstGeom prst="rect">
            <a:avLst/>
          </a:prstGeom>
          <a:noFill/>
        </p:spPr>
        <p:txBody>
          <a:bodyPr wrap="square" rtlCol="0">
            <a:spAutoFit/>
          </a:bodyPr>
          <a:lstStyle/>
          <a:p>
            <a:r>
              <a:rPr lang="en-US" sz="1100" dirty="0" err="1">
                <a:ea typeface="+mn-lt"/>
                <a:cs typeface="+mn-lt"/>
              </a:rPr>
              <a:t>Ciliberti</a:t>
            </a:r>
            <a:r>
              <a:rPr lang="en-US" sz="1100" dirty="0">
                <a:ea typeface="+mn-lt"/>
                <a:cs typeface="+mn-lt"/>
              </a:rPr>
              <a:t> et al, 2023; Leek et al, 2024; Norman et al, 2022; </a:t>
            </a:r>
            <a:r>
              <a:rPr lang="en-US" sz="1100" dirty="0" err="1">
                <a:ea typeface="+mn-lt"/>
                <a:cs typeface="+mn-lt"/>
              </a:rPr>
              <a:t>Hölper</a:t>
            </a:r>
            <a:r>
              <a:rPr lang="en-US" sz="1100" dirty="0">
                <a:ea typeface="+mn-lt"/>
                <a:cs typeface="+mn-lt"/>
              </a:rPr>
              <a:t>, 2024 </a:t>
            </a:r>
            <a:r>
              <a:rPr lang="en-US" sz="1100" dirty="0"/>
              <a:t>  </a:t>
            </a:r>
          </a:p>
          <a:p>
            <a:endParaRPr lang="en-US" dirty="0"/>
          </a:p>
        </p:txBody>
      </p:sp>
    </p:spTree>
    <p:extLst>
      <p:ext uri="{BB962C8B-B14F-4D97-AF65-F5344CB8AC3E}">
        <p14:creationId xmlns:p14="http://schemas.microsoft.com/office/powerpoint/2010/main" val="2053115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9439882A-42E3-8D47-596F-DFA0953659F1}"/>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8AC18FAE-964B-9366-6791-8B72C4263821}"/>
              </a:ext>
            </a:extLst>
          </p:cNvPr>
          <p:cNvSpPr>
            <a:spLocks noGrp="1"/>
          </p:cNvSpPr>
          <p:nvPr>
            <p:ph type="title"/>
          </p:nvPr>
        </p:nvSpPr>
        <p:spPr>
          <a:xfrm>
            <a:off x="912284" y="2982589"/>
            <a:ext cx="10363200" cy="884356"/>
          </a:xfrm>
        </p:spPr>
        <p:txBody>
          <a:bodyPr>
            <a:normAutofit fontScale="90000"/>
          </a:bodyPr>
          <a:lstStyle/>
          <a:p>
            <a:pPr algn="ctr"/>
            <a:r>
              <a:rPr lang="en-US" sz="5300">
                <a:solidFill>
                  <a:srgbClr val="FFC000"/>
                </a:solidFill>
                <a:ea typeface="Calibri"/>
                <a:cs typeface="Calibri"/>
              </a:rPr>
              <a:t>Clinical application</a:t>
            </a:r>
            <a:endParaRPr lang="en-US" sz="5300" dirty="0">
              <a:solidFill>
                <a:srgbClr val="FFC000"/>
              </a:solidFill>
              <a:ea typeface="Calibri"/>
              <a:cs typeface="Calibri"/>
            </a:endParaRPr>
          </a:p>
        </p:txBody>
      </p:sp>
    </p:spTree>
    <p:extLst>
      <p:ext uri="{BB962C8B-B14F-4D97-AF65-F5344CB8AC3E}">
        <p14:creationId xmlns:p14="http://schemas.microsoft.com/office/powerpoint/2010/main" val="2897041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C07D8-EE88-B1C5-BC19-DB6E5B626D7E}"/>
              </a:ext>
            </a:extLst>
          </p:cNvPr>
          <p:cNvSpPr>
            <a:spLocks noGrp="1"/>
          </p:cNvSpPr>
          <p:nvPr>
            <p:ph type="title"/>
          </p:nvPr>
        </p:nvSpPr>
        <p:spPr/>
        <p:txBody>
          <a:bodyPr/>
          <a:lstStyle/>
          <a:p>
            <a:r>
              <a:rPr lang="en-US" sz="5850" dirty="0" err="1">
                <a:ea typeface="Calibri"/>
                <a:cs typeface="Calibri"/>
              </a:rPr>
              <a:t>NPWT</a:t>
            </a:r>
            <a:r>
              <a:rPr lang="en-US" sz="5850" dirty="0">
                <a:ea typeface="Calibri"/>
                <a:cs typeface="Calibri"/>
              </a:rPr>
              <a:t>: Clinical Recommendations</a:t>
            </a:r>
            <a:endParaRPr lang="en-US" dirty="0"/>
          </a:p>
        </p:txBody>
      </p:sp>
      <p:sp>
        <p:nvSpPr>
          <p:cNvPr id="3" name="Content Placeholder 2">
            <a:extLst>
              <a:ext uri="{FF2B5EF4-FFF2-40B4-BE49-F238E27FC236}">
                <a16:creationId xmlns:a16="http://schemas.microsoft.com/office/drawing/2014/main" id="{CD3073B3-F52D-48B7-5E86-2059B4A61C10}"/>
              </a:ext>
            </a:extLst>
          </p:cNvPr>
          <p:cNvSpPr>
            <a:spLocks noGrp="1"/>
          </p:cNvSpPr>
          <p:nvPr>
            <p:ph idx="1"/>
          </p:nvPr>
        </p:nvSpPr>
        <p:spPr/>
        <p:txBody>
          <a:bodyPr vert="horz" lIns="91440" tIns="45720" rIns="91440" bIns="45720" rtlCol="0" anchor="t">
            <a:normAutofit/>
          </a:bodyPr>
          <a:lstStyle/>
          <a:p>
            <a:pPr marL="456565" indent="-456565"/>
            <a:r>
              <a:rPr lang="en-US" sz="2400" dirty="0">
                <a:latin typeface="Aptos"/>
              </a:rPr>
              <a:t>Stage III and Stage IV injuries in exceptional circumstances for quality of life and patient/family-centered circumstances </a:t>
            </a:r>
          </a:p>
          <a:p>
            <a:pPr marL="989965" lvl="1" indent="-380365">
              <a:buFont typeface="Courier New" panose="020B0604020202020204" pitchFamily="34" charset="0"/>
              <a:buChar char="o"/>
            </a:pPr>
            <a:r>
              <a:rPr lang="en-US" sz="1800" dirty="0">
                <a:latin typeface="Aptos"/>
                <a:ea typeface="+mn-lt"/>
                <a:cs typeface="+mn-lt"/>
              </a:rPr>
              <a:t>Complications after other wound care interventions </a:t>
            </a:r>
          </a:p>
          <a:p>
            <a:pPr marL="989965" lvl="1" indent="-380365">
              <a:buFont typeface="Courier New" panose="020B0604020202020204" pitchFamily="34" charset="0"/>
              <a:buChar char="o"/>
            </a:pPr>
            <a:r>
              <a:rPr lang="en-US" sz="1800" dirty="0">
                <a:latin typeface="Aptos"/>
                <a:ea typeface="+mn-lt"/>
                <a:cs typeface="+mn-lt"/>
              </a:rPr>
              <a:t>Limited caregiver abilities</a:t>
            </a:r>
          </a:p>
          <a:p>
            <a:pPr marL="989965" lvl="1" indent="-380365">
              <a:buFont typeface="Courier New" panose="020B0604020202020204" pitchFamily="34" charset="0"/>
              <a:buChar char="o"/>
            </a:pPr>
            <a:r>
              <a:rPr lang="en-US" sz="1800" dirty="0">
                <a:latin typeface="Aptos"/>
                <a:ea typeface="+mn-lt"/>
                <a:cs typeface="+mn-lt"/>
              </a:rPr>
              <a:t>Less frequent dressing changes</a:t>
            </a:r>
          </a:p>
          <a:p>
            <a:pPr marL="989965" lvl="1" indent="-380365">
              <a:buFont typeface="Courier New" panose="020B0604020202020204" pitchFamily="34" charset="0"/>
              <a:buChar char="o"/>
            </a:pPr>
            <a:r>
              <a:rPr lang="en-US" sz="1800" dirty="0">
                <a:latin typeface="Aptos"/>
                <a:ea typeface="+mn-lt"/>
                <a:cs typeface="+mn-lt"/>
              </a:rPr>
              <a:t>Certain co-morbidities negatively impacting healing factors</a:t>
            </a:r>
            <a:endParaRPr lang="en-US" sz="1800" dirty="0">
              <a:latin typeface="Aptos"/>
            </a:endParaRPr>
          </a:p>
          <a:p>
            <a:pPr marL="419100" indent="-342900"/>
            <a:r>
              <a:rPr lang="en-US" sz="2350" dirty="0" err="1">
                <a:latin typeface="Aptos"/>
                <a:ea typeface="Calibri"/>
                <a:cs typeface="Calibri"/>
              </a:rPr>
              <a:t>NPWT</a:t>
            </a:r>
            <a:r>
              <a:rPr lang="en-US" sz="2350" dirty="0">
                <a:latin typeface="Aptos"/>
                <a:ea typeface="Calibri"/>
                <a:cs typeface="Calibri"/>
              </a:rPr>
              <a:t> is a safe and effective treatment for chronic Stage III and Stage IV pressure injuries</a:t>
            </a:r>
            <a:endParaRPr lang="en-US" sz="2350" baseline="30000" dirty="0">
              <a:latin typeface="Aptos"/>
              <a:ea typeface="Calibri"/>
              <a:cs typeface="Calibri"/>
            </a:endParaRPr>
          </a:p>
          <a:p>
            <a:pPr marL="419100" indent="-342900"/>
            <a:r>
              <a:rPr lang="en-US" sz="2350" dirty="0">
                <a:latin typeface="Aptos"/>
                <a:ea typeface="Calibri"/>
                <a:cs typeface="Calibri"/>
              </a:rPr>
              <a:t>Single-use </a:t>
            </a:r>
            <a:r>
              <a:rPr lang="en-US" sz="2350" dirty="0" err="1">
                <a:latin typeface="Aptos"/>
                <a:ea typeface="Calibri"/>
                <a:cs typeface="Calibri"/>
              </a:rPr>
              <a:t>NPWT</a:t>
            </a:r>
            <a:r>
              <a:rPr lang="en-US" sz="2350" dirty="0">
                <a:latin typeface="Aptos"/>
                <a:ea typeface="Calibri"/>
                <a:cs typeface="Calibri"/>
              </a:rPr>
              <a:t> may be more effective than traditional </a:t>
            </a:r>
            <a:r>
              <a:rPr lang="en-US" sz="2350" dirty="0" err="1">
                <a:latin typeface="Aptos"/>
                <a:ea typeface="Calibri"/>
                <a:cs typeface="Calibri"/>
              </a:rPr>
              <a:t>NPWT</a:t>
            </a:r>
            <a:r>
              <a:rPr lang="en-US" sz="2350" dirty="0">
                <a:latin typeface="Aptos"/>
                <a:ea typeface="Calibri"/>
                <a:cs typeface="Calibri"/>
              </a:rPr>
              <a:t> for non-healing surgical wounds and home/outpatient use </a:t>
            </a:r>
          </a:p>
          <a:p>
            <a:pPr marL="456565" indent="-456565"/>
            <a:endParaRPr lang="en-US" sz="1200" dirty="0">
              <a:latin typeface="Aptos"/>
              <a:ea typeface="Calibri"/>
              <a:cs typeface="Calibri"/>
            </a:endParaRPr>
          </a:p>
        </p:txBody>
      </p:sp>
      <p:sp>
        <p:nvSpPr>
          <p:cNvPr id="4" name="TextBox 3">
            <a:extLst>
              <a:ext uri="{FF2B5EF4-FFF2-40B4-BE49-F238E27FC236}">
                <a16:creationId xmlns:a16="http://schemas.microsoft.com/office/drawing/2014/main" id="{188DB270-8923-5CFE-5FCB-0E98132BE318}"/>
              </a:ext>
            </a:extLst>
          </p:cNvPr>
          <p:cNvSpPr txBox="1"/>
          <p:nvPr/>
        </p:nvSpPr>
        <p:spPr>
          <a:xfrm>
            <a:off x="310101" y="5740842"/>
            <a:ext cx="3434963" cy="261610"/>
          </a:xfrm>
          <a:prstGeom prst="rect">
            <a:avLst/>
          </a:prstGeom>
          <a:noFill/>
        </p:spPr>
        <p:txBody>
          <a:bodyPr wrap="square" rtlCol="0">
            <a:spAutoFit/>
          </a:bodyPr>
          <a:lstStyle/>
          <a:p>
            <a:r>
              <a:rPr lang="en-US" sz="1100" dirty="0" err="1"/>
              <a:t>RNAO</a:t>
            </a:r>
            <a:r>
              <a:rPr lang="en-US" sz="1100" dirty="0"/>
              <a:t>, 2016; Gould et al, 2024; Gefen et al, 2024 </a:t>
            </a:r>
          </a:p>
        </p:txBody>
      </p:sp>
    </p:spTree>
    <p:extLst>
      <p:ext uri="{BB962C8B-B14F-4D97-AF65-F5344CB8AC3E}">
        <p14:creationId xmlns:p14="http://schemas.microsoft.com/office/powerpoint/2010/main" val="1160423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23625F-2970-CEBD-41C1-3704C6C484FC}"/>
              </a:ext>
            </a:extLst>
          </p:cNvPr>
          <p:cNvPicPr>
            <a:picLocks noChangeAspect="1"/>
          </p:cNvPicPr>
          <p:nvPr/>
        </p:nvPicPr>
        <p:blipFill>
          <a:blip r:embed="rId3"/>
          <a:stretch>
            <a:fillRect/>
          </a:stretch>
        </p:blipFill>
        <p:spPr>
          <a:xfrm>
            <a:off x="1276350" y="947737"/>
            <a:ext cx="9639300" cy="4962525"/>
          </a:xfrm>
          <a:prstGeom prst="rect">
            <a:avLst/>
          </a:prstGeom>
        </p:spPr>
      </p:pic>
      <p:sp>
        <p:nvSpPr>
          <p:cNvPr id="3" name="TextBox 2">
            <a:extLst>
              <a:ext uri="{FF2B5EF4-FFF2-40B4-BE49-F238E27FC236}">
                <a16:creationId xmlns:a16="http://schemas.microsoft.com/office/drawing/2014/main" id="{DEE45F1C-E9B0-9C39-585B-0D7CF0BFABF3}"/>
              </a:ext>
            </a:extLst>
          </p:cNvPr>
          <p:cNvSpPr txBox="1"/>
          <p:nvPr/>
        </p:nvSpPr>
        <p:spPr>
          <a:xfrm>
            <a:off x="1247774" y="5934075"/>
            <a:ext cx="6010275"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solidFill>
                  <a:schemeClr val="tx1">
                    <a:lumMod val="49000"/>
                    <a:lumOff val="51000"/>
                  </a:schemeClr>
                </a:solidFill>
                <a:ea typeface="Calibri"/>
                <a:cs typeface="Calibri"/>
              </a:rPr>
              <a:t>Vaddavalli et al. 2024.</a:t>
            </a:r>
            <a:endParaRPr lang="en-US" sz="800">
              <a:solidFill>
                <a:schemeClr val="tx1">
                  <a:lumMod val="49000"/>
                  <a:lumOff val="51000"/>
                </a:schemeClr>
              </a:solidFill>
            </a:endParaRPr>
          </a:p>
        </p:txBody>
      </p:sp>
    </p:spTree>
    <p:extLst>
      <p:ext uri="{BB962C8B-B14F-4D97-AF65-F5344CB8AC3E}">
        <p14:creationId xmlns:p14="http://schemas.microsoft.com/office/powerpoint/2010/main" val="3968679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E8BF-B0A6-5281-9E0A-8CBD3617AB34}"/>
              </a:ext>
            </a:extLst>
          </p:cNvPr>
          <p:cNvSpPr>
            <a:spLocks noGrp="1"/>
          </p:cNvSpPr>
          <p:nvPr>
            <p:ph type="title"/>
          </p:nvPr>
        </p:nvSpPr>
        <p:spPr/>
        <p:txBody>
          <a:bodyPr>
            <a:normAutofit/>
          </a:bodyPr>
          <a:lstStyle/>
          <a:p>
            <a:r>
              <a:rPr lang="en-US" sz="5850" dirty="0" err="1">
                <a:ea typeface="Calibri"/>
                <a:cs typeface="Calibri"/>
              </a:rPr>
              <a:t>NPWT</a:t>
            </a:r>
            <a:r>
              <a:rPr lang="en-US" sz="5850" dirty="0">
                <a:ea typeface="Calibri"/>
                <a:cs typeface="Calibri"/>
              </a:rPr>
              <a:t> in Neurological Population</a:t>
            </a:r>
            <a:endParaRPr lang="en-US" baseline="30000" dirty="0"/>
          </a:p>
        </p:txBody>
      </p:sp>
      <p:sp>
        <p:nvSpPr>
          <p:cNvPr id="3" name="Content Placeholder 2">
            <a:extLst>
              <a:ext uri="{FF2B5EF4-FFF2-40B4-BE49-F238E27FC236}">
                <a16:creationId xmlns:a16="http://schemas.microsoft.com/office/drawing/2014/main" id="{36558119-1AA7-AEF9-1EC8-EACBFB274BCC}"/>
              </a:ext>
            </a:extLst>
          </p:cNvPr>
          <p:cNvSpPr>
            <a:spLocks noGrp="1"/>
          </p:cNvSpPr>
          <p:nvPr>
            <p:ph idx="1"/>
          </p:nvPr>
        </p:nvSpPr>
        <p:spPr/>
        <p:txBody>
          <a:bodyPr vert="horz" lIns="91440" tIns="45720" rIns="91440" bIns="45720" rtlCol="0" anchor="t">
            <a:noAutofit/>
          </a:bodyPr>
          <a:lstStyle/>
          <a:p>
            <a:pPr marL="456565" indent="-456565"/>
            <a:r>
              <a:rPr lang="en-US" sz="2800">
                <a:latin typeface="Aptos"/>
                <a:ea typeface="+mn-lt"/>
                <a:cs typeface="+mn-lt"/>
              </a:rPr>
              <a:t>Use in flap reconstruction of pressure injuries to prevent infection and dehiscence </a:t>
            </a:r>
            <a:endParaRPr lang="en-US" sz="2250">
              <a:latin typeface="Aptos"/>
              <a:ea typeface="+mn-lt"/>
              <a:cs typeface="+mn-lt"/>
            </a:endParaRPr>
          </a:p>
          <a:p>
            <a:pPr marL="989965" lvl="1" indent="-380365">
              <a:buFont typeface="Courier New" panose="020B0604020202020204" pitchFamily="34" charset="0"/>
              <a:buChar char="o"/>
            </a:pPr>
            <a:r>
              <a:rPr lang="en-US" sz="1700">
                <a:latin typeface="Aptos"/>
                <a:ea typeface="Calibri"/>
                <a:cs typeface="Calibri"/>
              </a:rPr>
              <a:t>Two most common complications with pressure injury healing</a:t>
            </a:r>
          </a:p>
          <a:p>
            <a:pPr marL="456565" indent="-456565"/>
            <a:r>
              <a:rPr lang="en-US" sz="2800">
                <a:latin typeface="Aptos"/>
                <a:ea typeface="+mn-lt"/>
                <a:cs typeface="+mn-lt"/>
              </a:rPr>
              <a:t>Use of irrigation with NPWT in chronic stage III and IV pressure injuries</a:t>
            </a:r>
          </a:p>
          <a:p>
            <a:pPr marL="989965" lvl="1" indent="-380365">
              <a:buFont typeface="Courier New" panose="020B0604020202020204" pitchFamily="34" charset="0"/>
              <a:buChar char="o"/>
            </a:pPr>
            <a:r>
              <a:rPr lang="en-US" sz="2250">
                <a:latin typeface="Aptos"/>
                <a:ea typeface="+mn-lt"/>
                <a:cs typeface="+mn-lt"/>
              </a:rPr>
              <a:t>Further increase granulation tissue formation and removal of debris/exudate</a:t>
            </a:r>
          </a:p>
          <a:p>
            <a:pPr marL="989965" lvl="1" indent="-380365">
              <a:buFont typeface="Courier New" panose="020B0604020202020204" pitchFamily="34" charset="0"/>
              <a:buChar char="o"/>
            </a:pPr>
            <a:r>
              <a:rPr lang="en-US" sz="2250">
                <a:latin typeface="Aptos"/>
                <a:ea typeface="Calibri"/>
                <a:cs typeface="Calibri"/>
              </a:rPr>
              <a:t>Further stimulation of peripheral nerves in surrounding tissue </a:t>
            </a:r>
          </a:p>
          <a:p>
            <a:pPr marL="456565" indent="-456565"/>
            <a:r>
              <a:rPr lang="en-US" sz="2800">
                <a:latin typeface="Aptos"/>
                <a:ea typeface="Calibri"/>
                <a:cs typeface="Calibri"/>
              </a:rPr>
              <a:t>Allows for regular physical activity while in rehabilitation</a:t>
            </a:r>
          </a:p>
          <a:p>
            <a:pPr marL="989965" lvl="1" indent="-380365">
              <a:buFont typeface="Courier New" panose="020B0604020202020204" pitchFamily="34" charset="0"/>
              <a:buChar char="o"/>
            </a:pPr>
            <a:r>
              <a:rPr lang="en-US" sz="2250">
                <a:latin typeface="Aptos"/>
                <a:ea typeface="Calibri"/>
                <a:cs typeface="Calibri"/>
              </a:rPr>
              <a:t>Must manage machine and canister </a:t>
            </a:r>
          </a:p>
          <a:p>
            <a:pPr marL="989965" lvl="1" indent="-380365">
              <a:buFont typeface="Courier New" panose="020B0604020202020204" pitchFamily="34" charset="0"/>
              <a:buChar char="o"/>
            </a:pPr>
            <a:r>
              <a:rPr lang="en-US" sz="2250">
                <a:latin typeface="Aptos"/>
                <a:ea typeface="Calibri"/>
                <a:cs typeface="Calibri"/>
              </a:rPr>
              <a:t>Avoid tugging on tubing </a:t>
            </a:r>
            <a:endParaRPr lang="en-US" sz="2250" dirty="0">
              <a:latin typeface="Aptos"/>
              <a:ea typeface="Calibri"/>
              <a:cs typeface="Calibri"/>
            </a:endParaRPr>
          </a:p>
          <a:p>
            <a:pPr marL="456565" indent="-456565"/>
            <a:endParaRPr lang="en-US" sz="4250" dirty="0">
              <a:ea typeface="Calibri"/>
              <a:cs typeface="Calibri"/>
            </a:endParaRPr>
          </a:p>
        </p:txBody>
      </p:sp>
      <p:sp>
        <p:nvSpPr>
          <p:cNvPr id="4" name="TextBox 3">
            <a:extLst>
              <a:ext uri="{FF2B5EF4-FFF2-40B4-BE49-F238E27FC236}">
                <a16:creationId xmlns:a16="http://schemas.microsoft.com/office/drawing/2014/main" id="{FC22264C-795F-6CDA-22C3-296244B7D632}"/>
              </a:ext>
            </a:extLst>
          </p:cNvPr>
          <p:cNvSpPr txBox="1"/>
          <p:nvPr/>
        </p:nvSpPr>
        <p:spPr>
          <a:xfrm>
            <a:off x="341906" y="5891917"/>
            <a:ext cx="4214191" cy="430887"/>
          </a:xfrm>
          <a:prstGeom prst="rect">
            <a:avLst/>
          </a:prstGeom>
          <a:noFill/>
        </p:spPr>
        <p:txBody>
          <a:bodyPr wrap="square" rtlCol="0">
            <a:spAutoFit/>
          </a:bodyPr>
          <a:lstStyle/>
          <a:p>
            <a:r>
              <a:rPr lang="en-US" sz="1100" dirty="0"/>
              <a:t>Norman et al, 2022; </a:t>
            </a:r>
            <a:r>
              <a:rPr lang="en-US" sz="1100" dirty="0" err="1">
                <a:ea typeface="+mn-lt"/>
                <a:cs typeface="+mn-lt"/>
              </a:rPr>
              <a:t>Hölper</a:t>
            </a:r>
            <a:r>
              <a:rPr lang="en-US" sz="1100" dirty="0">
                <a:ea typeface="+mn-lt"/>
                <a:cs typeface="+mn-lt"/>
              </a:rPr>
              <a:t> et al, 2024; Burhan et al, 2022; Sagar et al, 2023; </a:t>
            </a:r>
            <a:r>
              <a:rPr lang="en-US" sz="1100" dirty="0" err="1">
                <a:ea typeface="+mn-lt"/>
                <a:cs typeface="+mn-lt"/>
              </a:rPr>
              <a:t>Vaddavalli</a:t>
            </a:r>
            <a:r>
              <a:rPr lang="en-US" sz="1100" dirty="0">
                <a:ea typeface="+mn-lt"/>
                <a:cs typeface="+mn-lt"/>
              </a:rPr>
              <a:t> et al, 2024; Murray-Ramcharan et al, 2024 </a:t>
            </a:r>
            <a:r>
              <a:rPr lang="en-US" sz="1100" dirty="0"/>
              <a:t> </a:t>
            </a:r>
          </a:p>
        </p:txBody>
      </p:sp>
    </p:spTree>
    <p:extLst>
      <p:ext uri="{BB962C8B-B14F-4D97-AF65-F5344CB8AC3E}">
        <p14:creationId xmlns:p14="http://schemas.microsoft.com/office/powerpoint/2010/main" val="3328759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6BE34-E76A-2034-A8C3-539992AE9257}"/>
              </a:ext>
            </a:extLst>
          </p:cNvPr>
          <p:cNvSpPr>
            <a:spLocks noGrp="1"/>
          </p:cNvSpPr>
          <p:nvPr>
            <p:ph type="title"/>
          </p:nvPr>
        </p:nvSpPr>
        <p:spPr/>
        <p:txBody>
          <a:bodyPr/>
          <a:lstStyle/>
          <a:p>
            <a:r>
              <a:rPr lang="en-US" sz="5850" dirty="0">
                <a:ea typeface="Calibri"/>
                <a:cs typeface="Calibri"/>
              </a:rPr>
              <a:t>Possible Complications</a:t>
            </a:r>
            <a:endParaRPr lang="en-US" baseline="30000" dirty="0"/>
          </a:p>
        </p:txBody>
      </p:sp>
      <p:sp>
        <p:nvSpPr>
          <p:cNvPr id="3" name="Content Placeholder 2">
            <a:extLst>
              <a:ext uri="{FF2B5EF4-FFF2-40B4-BE49-F238E27FC236}">
                <a16:creationId xmlns:a16="http://schemas.microsoft.com/office/drawing/2014/main" id="{625FD146-C97A-8344-76FC-1AA5DF5301C4}"/>
              </a:ext>
            </a:extLst>
          </p:cNvPr>
          <p:cNvSpPr>
            <a:spLocks noGrp="1"/>
          </p:cNvSpPr>
          <p:nvPr>
            <p:ph idx="1"/>
          </p:nvPr>
        </p:nvSpPr>
        <p:spPr/>
        <p:txBody>
          <a:bodyPr vert="horz" lIns="91440" tIns="45720" rIns="91440" bIns="45720" rtlCol="0" anchor="t">
            <a:noAutofit/>
          </a:bodyPr>
          <a:lstStyle/>
          <a:p>
            <a:pPr marL="456565" indent="-456565"/>
            <a:r>
              <a:rPr lang="en-US" sz="3200">
                <a:latin typeface="Aptos"/>
                <a:ea typeface="Calibri"/>
                <a:cs typeface="Calibri"/>
              </a:rPr>
              <a:t>Increased pain levels</a:t>
            </a:r>
          </a:p>
          <a:p>
            <a:pPr marL="989965" lvl="1" indent="-380365">
              <a:buFont typeface="Courier New" panose="020B0604020202020204" pitchFamily="34" charset="0"/>
              <a:buChar char="o"/>
            </a:pPr>
            <a:r>
              <a:rPr lang="en-US" sz="2800">
                <a:latin typeface="Aptos"/>
                <a:ea typeface="Calibri"/>
                <a:cs typeface="Calibri"/>
              </a:rPr>
              <a:t>During dressing changes </a:t>
            </a:r>
          </a:p>
          <a:p>
            <a:pPr marL="456565" indent="-456565"/>
            <a:r>
              <a:rPr lang="en-US" sz="3200">
                <a:latin typeface="Aptos"/>
                <a:ea typeface="Calibri"/>
                <a:cs typeface="Calibri"/>
              </a:rPr>
              <a:t>Poorly placed dressing and suction pad</a:t>
            </a:r>
          </a:p>
          <a:p>
            <a:pPr marL="456565" indent="-456565"/>
            <a:r>
              <a:rPr lang="en-US" sz="3200">
                <a:latin typeface="Aptos"/>
                <a:ea typeface="Calibri"/>
                <a:cs typeface="Calibri"/>
              </a:rPr>
              <a:t>Infection from dressing materials</a:t>
            </a:r>
          </a:p>
          <a:p>
            <a:pPr marL="989965" lvl="1" indent="-380365">
              <a:buFont typeface="Courier New" panose="020B0604020202020204" pitchFamily="34" charset="0"/>
              <a:buChar char="o"/>
            </a:pPr>
            <a:r>
              <a:rPr lang="en-US" sz="2800">
                <a:latin typeface="Aptos"/>
                <a:ea typeface="Calibri"/>
                <a:cs typeface="Calibri"/>
              </a:rPr>
              <a:t>Contaminated foam</a:t>
            </a:r>
          </a:p>
          <a:p>
            <a:pPr marL="989965" lvl="1" indent="-380365">
              <a:buFont typeface="Courier New" panose="020B0604020202020204" pitchFamily="34" charset="0"/>
              <a:buChar char="o"/>
            </a:pPr>
            <a:r>
              <a:rPr lang="en-US" sz="2800">
                <a:latin typeface="Aptos"/>
                <a:ea typeface="Calibri"/>
                <a:cs typeface="Calibri"/>
              </a:rPr>
              <a:t>Foam left inside wound bed</a:t>
            </a:r>
          </a:p>
          <a:p>
            <a:pPr marL="456565" indent="-456565"/>
            <a:r>
              <a:rPr lang="en-US" sz="3200">
                <a:latin typeface="Aptos"/>
                <a:ea typeface="Calibri"/>
                <a:cs typeface="Calibri"/>
              </a:rPr>
              <a:t>Pressure injuries from tubing </a:t>
            </a:r>
            <a:endParaRPr lang="en-US" sz="3200" dirty="0">
              <a:latin typeface="Aptos"/>
              <a:ea typeface="Calibri"/>
              <a:cs typeface="Calibri"/>
            </a:endParaRPr>
          </a:p>
        </p:txBody>
      </p:sp>
      <p:sp>
        <p:nvSpPr>
          <p:cNvPr id="4" name="TextBox 3">
            <a:extLst>
              <a:ext uri="{FF2B5EF4-FFF2-40B4-BE49-F238E27FC236}">
                <a16:creationId xmlns:a16="http://schemas.microsoft.com/office/drawing/2014/main" id="{507F1DBF-DBBD-8D06-DB5B-2139A2D3836C}"/>
              </a:ext>
            </a:extLst>
          </p:cNvPr>
          <p:cNvSpPr txBox="1"/>
          <p:nvPr/>
        </p:nvSpPr>
        <p:spPr>
          <a:xfrm>
            <a:off x="349857" y="5931673"/>
            <a:ext cx="3180522" cy="261610"/>
          </a:xfrm>
          <a:prstGeom prst="rect">
            <a:avLst/>
          </a:prstGeom>
          <a:noFill/>
        </p:spPr>
        <p:txBody>
          <a:bodyPr wrap="square" rtlCol="0">
            <a:spAutoFit/>
          </a:bodyPr>
          <a:lstStyle/>
          <a:p>
            <a:r>
              <a:rPr lang="en-US" sz="1100" dirty="0">
                <a:ea typeface="+mn-lt"/>
                <a:cs typeface="+mn-lt"/>
              </a:rPr>
              <a:t>Lumbers, 2024; </a:t>
            </a:r>
            <a:r>
              <a:rPr lang="en-US" sz="1100" dirty="0" err="1">
                <a:ea typeface="+mn-lt"/>
                <a:cs typeface="+mn-lt"/>
              </a:rPr>
              <a:t>Anagnostakos</a:t>
            </a:r>
            <a:r>
              <a:rPr lang="en-US" sz="1100" dirty="0">
                <a:ea typeface="+mn-lt"/>
                <a:cs typeface="+mn-lt"/>
              </a:rPr>
              <a:t> et al, 2021 </a:t>
            </a:r>
            <a:endParaRPr lang="en-US" sz="1100" dirty="0"/>
          </a:p>
        </p:txBody>
      </p:sp>
    </p:spTree>
    <p:extLst>
      <p:ext uri="{BB962C8B-B14F-4D97-AF65-F5344CB8AC3E}">
        <p14:creationId xmlns:p14="http://schemas.microsoft.com/office/powerpoint/2010/main" val="177298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EC693-DF22-BFAC-BE76-0B00FBE6AF49}"/>
              </a:ext>
            </a:extLst>
          </p:cNvPr>
          <p:cNvSpPr>
            <a:spLocks noGrp="1"/>
          </p:cNvSpPr>
          <p:nvPr>
            <p:ph type="title"/>
          </p:nvPr>
        </p:nvSpPr>
        <p:spPr/>
        <p:txBody>
          <a:bodyPr/>
          <a:lstStyle/>
          <a:p>
            <a:r>
              <a:rPr lang="en-US" dirty="0"/>
              <a:t>Case Study #1</a:t>
            </a:r>
          </a:p>
        </p:txBody>
      </p:sp>
      <p:sp>
        <p:nvSpPr>
          <p:cNvPr id="3" name="Content Placeholder 2">
            <a:extLst>
              <a:ext uri="{FF2B5EF4-FFF2-40B4-BE49-F238E27FC236}">
                <a16:creationId xmlns:a16="http://schemas.microsoft.com/office/drawing/2014/main" id="{B38B55F4-8ABE-17F2-FFB0-0468042052A4}"/>
              </a:ext>
            </a:extLst>
          </p:cNvPr>
          <p:cNvSpPr>
            <a:spLocks noGrp="1"/>
          </p:cNvSpPr>
          <p:nvPr>
            <p:ph idx="1"/>
          </p:nvPr>
        </p:nvSpPr>
        <p:spPr/>
        <p:txBody>
          <a:bodyPr>
            <a:normAutofit fontScale="92500" lnSpcReduction="10000"/>
          </a:bodyPr>
          <a:lstStyle/>
          <a:p>
            <a:r>
              <a:rPr lang="en-US" sz="2800" dirty="0"/>
              <a:t>52 yr old male s/p SCI </a:t>
            </a:r>
            <a:r>
              <a:rPr lang="en-US" sz="2800" dirty="0" err="1"/>
              <a:t>T10</a:t>
            </a:r>
            <a:r>
              <a:rPr lang="en-US" sz="2800" dirty="0"/>
              <a:t> ASIA B (about 5 years ago)</a:t>
            </a:r>
          </a:p>
          <a:p>
            <a:pPr lvl="1">
              <a:buFont typeface="Courier New" panose="02070309020205020404" pitchFamily="49" charset="0"/>
              <a:buChar char="o"/>
            </a:pPr>
            <a:r>
              <a:rPr lang="en-US" sz="2400" dirty="0"/>
              <a:t>PMHx: </a:t>
            </a:r>
            <a:r>
              <a:rPr lang="en-US" sz="2400" dirty="0" err="1"/>
              <a:t>DMII</a:t>
            </a:r>
            <a:r>
              <a:rPr lang="en-US" sz="2400" dirty="0"/>
              <a:t>, </a:t>
            </a:r>
            <a:r>
              <a:rPr lang="en-US" sz="2400" dirty="0" err="1"/>
              <a:t>HTN</a:t>
            </a:r>
            <a:r>
              <a:rPr lang="en-US" sz="2400" dirty="0"/>
              <a:t>, </a:t>
            </a:r>
            <a:r>
              <a:rPr lang="en-US" sz="2400" dirty="0" err="1"/>
              <a:t>HLD</a:t>
            </a:r>
            <a:r>
              <a:rPr lang="en-US" sz="2400" dirty="0"/>
              <a:t>; admitted to hospital after fall at home/debility</a:t>
            </a:r>
          </a:p>
          <a:p>
            <a:pPr lvl="1">
              <a:buFont typeface="Courier New" panose="02070309020205020404" pitchFamily="49" charset="0"/>
              <a:buChar char="o"/>
            </a:pPr>
            <a:r>
              <a:rPr lang="en-US" sz="2400" dirty="0"/>
              <a:t>Lives at home with his wife, mod-I wheelchair level</a:t>
            </a:r>
          </a:p>
          <a:p>
            <a:pPr lvl="2">
              <a:buFont typeface="Courier New" panose="02070309020205020404" pitchFamily="49" charset="0"/>
              <a:buChar char="o"/>
            </a:pPr>
            <a:r>
              <a:rPr lang="en-US" sz="1867" dirty="0"/>
              <a:t>No longer going to outpatient physical therapy </a:t>
            </a:r>
          </a:p>
          <a:p>
            <a:pPr lvl="1">
              <a:buFont typeface="Courier New" panose="02070309020205020404" pitchFamily="49" charset="0"/>
              <a:buChar char="o"/>
            </a:pPr>
            <a:r>
              <a:rPr lang="en-US" sz="2400" dirty="0"/>
              <a:t>Developed bilateral ischial tuberosity pressure injuries (stage III and stage IV)</a:t>
            </a:r>
          </a:p>
          <a:p>
            <a:pPr lvl="2">
              <a:buFont typeface="Courier New" panose="02070309020205020404" pitchFamily="49" charset="0"/>
              <a:buChar char="o"/>
            </a:pPr>
            <a:r>
              <a:rPr lang="en-US" sz="1867" dirty="0"/>
              <a:t>Moderate to high amount of slough and exudate</a:t>
            </a:r>
          </a:p>
          <a:p>
            <a:pPr lvl="2">
              <a:buFont typeface="Courier New" panose="02070309020205020404" pitchFamily="49" charset="0"/>
              <a:buChar char="o"/>
            </a:pPr>
            <a:r>
              <a:rPr lang="en-US" sz="1867" dirty="0"/>
              <a:t>Bone exposed in stage IV </a:t>
            </a:r>
          </a:p>
          <a:p>
            <a:pPr lvl="1">
              <a:buFont typeface="Courier New" panose="02070309020205020404" pitchFamily="49" charset="0"/>
              <a:buChar char="o"/>
            </a:pPr>
            <a:r>
              <a:rPr lang="en-US" sz="2400" dirty="0" err="1"/>
              <a:t>NPWT</a:t>
            </a:r>
            <a:r>
              <a:rPr lang="en-US" sz="2400" dirty="0"/>
              <a:t> for both pressure injuries due to co-morbidities affecting wound healing and the severity of the pressure injuries </a:t>
            </a:r>
          </a:p>
          <a:p>
            <a:pPr lvl="1">
              <a:buFont typeface="Courier New" panose="02070309020205020404" pitchFamily="49" charset="0"/>
              <a:buChar char="o"/>
            </a:pPr>
            <a:r>
              <a:rPr lang="en-US" sz="2400" dirty="0"/>
              <a:t>Utilized foam bridge to lateral hip/thigh areas </a:t>
            </a:r>
          </a:p>
          <a:p>
            <a:pPr lvl="2">
              <a:buFont typeface="Courier New" panose="02070309020205020404" pitchFamily="49" charset="0"/>
              <a:buChar char="o"/>
            </a:pPr>
            <a:r>
              <a:rPr lang="en-US" sz="1867" dirty="0"/>
              <a:t>Avoid placing suction pad on ischial tuberosity</a:t>
            </a:r>
          </a:p>
          <a:p>
            <a:pPr lvl="2">
              <a:buFont typeface="Courier New" panose="02070309020205020404" pitchFamily="49" charset="0"/>
              <a:buChar char="o"/>
            </a:pPr>
            <a:r>
              <a:rPr lang="en-US" sz="1867" dirty="0"/>
              <a:t>Avoid having tubes underneath buttocks</a:t>
            </a:r>
          </a:p>
          <a:p>
            <a:r>
              <a:rPr lang="en-US" sz="2934" dirty="0"/>
              <a:t>Discharged home with traditional </a:t>
            </a:r>
            <a:r>
              <a:rPr lang="en-US" sz="2934" dirty="0" err="1"/>
              <a:t>NPWT</a:t>
            </a:r>
            <a:r>
              <a:rPr lang="en-US" sz="2934" dirty="0"/>
              <a:t> home unit</a:t>
            </a:r>
          </a:p>
        </p:txBody>
      </p:sp>
    </p:spTree>
    <p:extLst>
      <p:ext uri="{BB962C8B-B14F-4D97-AF65-F5344CB8AC3E}">
        <p14:creationId xmlns:p14="http://schemas.microsoft.com/office/powerpoint/2010/main" val="668202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09B35-1397-FEC1-2596-B672F508D261}"/>
              </a:ext>
            </a:extLst>
          </p:cNvPr>
          <p:cNvSpPr>
            <a:spLocks noGrp="1"/>
          </p:cNvSpPr>
          <p:nvPr>
            <p:ph type="title"/>
          </p:nvPr>
        </p:nvSpPr>
        <p:spPr/>
        <p:txBody>
          <a:bodyPr/>
          <a:lstStyle/>
          <a:p>
            <a:r>
              <a:rPr lang="en-US" dirty="0"/>
              <a:t>Case Study #2</a:t>
            </a:r>
          </a:p>
        </p:txBody>
      </p:sp>
      <p:sp>
        <p:nvSpPr>
          <p:cNvPr id="3" name="Content Placeholder 2">
            <a:extLst>
              <a:ext uri="{FF2B5EF4-FFF2-40B4-BE49-F238E27FC236}">
                <a16:creationId xmlns:a16="http://schemas.microsoft.com/office/drawing/2014/main" id="{986F48AE-7446-3461-3E05-39B0609D9EC3}"/>
              </a:ext>
            </a:extLst>
          </p:cNvPr>
          <p:cNvSpPr>
            <a:spLocks noGrp="1"/>
          </p:cNvSpPr>
          <p:nvPr>
            <p:ph idx="1"/>
          </p:nvPr>
        </p:nvSpPr>
        <p:spPr/>
        <p:txBody>
          <a:bodyPr>
            <a:normAutofit/>
          </a:bodyPr>
          <a:lstStyle/>
          <a:p>
            <a:r>
              <a:rPr lang="en-US" sz="2800" dirty="0"/>
              <a:t>68 yr old female s/p R MCA CVA about 1 week prior</a:t>
            </a:r>
          </a:p>
          <a:p>
            <a:pPr lvl="1">
              <a:buFont typeface="Courier New" panose="02070309020205020404" pitchFamily="49" charset="0"/>
              <a:buChar char="o"/>
            </a:pPr>
            <a:r>
              <a:rPr lang="en-US" sz="2400" dirty="0"/>
              <a:t>PMHx: </a:t>
            </a:r>
            <a:r>
              <a:rPr lang="en-US" sz="2400" dirty="0" err="1"/>
              <a:t>DMII</a:t>
            </a:r>
            <a:r>
              <a:rPr lang="en-US" sz="2400" dirty="0"/>
              <a:t>, </a:t>
            </a:r>
            <a:r>
              <a:rPr lang="en-US" sz="2400" dirty="0" err="1"/>
              <a:t>b/l</a:t>
            </a:r>
            <a:r>
              <a:rPr lang="en-US" sz="2400" dirty="0"/>
              <a:t> knee OA, CVA about 3 years ago</a:t>
            </a:r>
          </a:p>
          <a:p>
            <a:pPr lvl="1">
              <a:buFont typeface="Courier New" panose="02070309020205020404" pitchFamily="49" charset="0"/>
              <a:buChar char="o"/>
            </a:pPr>
            <a:r>
              <a:rPr lang="en-US" sz="2400" dirty="0"/>
              <a:t>Lives alone but adult children (2) live locally; mod-I, used </a:t>
            </a:r>
            <a:r>
              <a:rPr lang="en-US" sz="2400" dirty="0" err="1"/>
              <a:t>SPC</a:t>
            </a:r>
            <a:r>
              <a:rPr lang="en-US" sz="2400" dirty="0"/>
              <a:t> for longer distances</a:t>
            </a:r>
          </a:p>
          <a:p>
            <a:pPr lvl="1">
              <a:buFont typeface="Courier New" panose="02070309020205020404" pitchFamily="49" charset="0"/>
              <a:buChar char="o"/>
            </a:pPr>
            <a:r>
              <a:rPr lang="en-US" sz="2400" dirty="0"/>
              <a:t>Developed stage III pressure injury on L lateral malleolus with infection</a:t>
            </a:r>
          </a:p>
          <a:p>
            <a:pPr lvl="2">
              <a:buFont typeface="Courier New" panose="02070309020205020404" pitchFamily="49" charset="0"/>
              <a:buChar char="o"/>
            </a:pPr>
            <a:r>
              <a:rPr lang="en-US" sz="1867" dirty="0"/>
              <a:t>Moderate amount of slough and exudate</a:t>
            </a:r>
          </a:p>
          <a:p>
            <a:pPr lvl="1">
              <a:buFont typeface="Courier New" panose="02070309020205020404" pitchFamily="49" charset="0"/>
              <a:buChar char="o"/>
            </a:pPr>
            <a:r>
              <a:rPr lang="en-US" sz="2400" dirty="0" err="1"/>
              <a:t>NPWT</a:t>
            </a:r>
            <a:r>
              <a:rPr lang="en-US" sz="2400" dirty="0"/>
              <a:t> with instillation of antibiotic solution</a:t>
            </a:r>
          </a:p>
          <a:p>
            <a:pPr lvl="2">
              <a:buFont typeface="Courier New" panose="02070309020205020404" pitchFamily="49" charset="0"/>
              <a:buChar char="o"/>
            </a:pPr>
            <a:r>
              <a:rPr lang="en-US" sz="1867" dirty="0"/>
              <a:t>Required 2 people for all ambulation; one person to guard patient and second person to manage </a:t>
            </a:r>
            <a:r>
              <a:rPr lang="en-US" sz="1867" dirty="0" err="1"/>
              <a:t>NPWT</a:t>
            </a:r>
            <a:r>
              <a:rPr lang="en-US" sz="1867" dirty="0"/>
              <a:t> unit and tubing </a:t>
            </a:r>
          </a:p>
          <a:p>
            <a:pPr lvl="2">
              <a:buFont typeface="Courier New" panose="02070309020205020404" pitchFamily="49" charset="0"/>
              <a:buChar char="o"/>
            </a:pPr>
            <a:r>
              <a:rPr lang="en-US" sz="1867" dirty="0"/>
              <a:t>Progressed to patient carrying unit and only needing one person to guard </a:t>
            </a:r>
          </a:p>
          <a:p>
            <a:r>
              <a:rPr lang="en-US" sz="2934" dirty="0"/>
              <a:t>Discharged from </a:t>
            </a:r>
            <a:r>
              <a:rPr lang="en-US" sz="2934" dirty="0" err="1"/>
              <a:t>NPWT</a:t>
            </a:r>
            <a:r>
              <a:rPr lang="en-US" sz="2934" dirty="0"/>
              <a:t> to gauze dressing while in acute rehab  </a:t>
            </a:r>
          </a:p>
        </p:txBody>
      </p:sp>
    </p:spTree>
    <p:extLst>
      <p:ext uri="{BB962C8B-B14F-4D97-AF65-F5344CB8AC3E}">
        <p14:creationId xmlns:p14="http://schemas.microsoft.com/office/powerpoint/2010/main" val="21476614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CCB5C5DA-8D1A-AB56-F984-60D7358CC9B0}"/>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E2E2ABD6-9226-419E-17B0-690819490F7A}"/>
              </a:ext>
            </a:extLst>
          </p:cNvPr>
          <p:cNvSpPr>
            <a:spLocks noGrp="1"/>
          </p:cNvSpPr>
          <p:nvPr>
            <p:ph type="title"/>
          </p:nvPr>
        </p:nvSpPr>
        <p:spPr>
          <a:xfrm>
            <a:off x="912284" y="2982589"/>
            <a:ext cx="10363200" cy="884356"/>
          </a:xfrm>
        </p:spPr>
        <p:txBody>
          <a:bodyPr>
            <a:normAutofit fontScale="90000"/>
          </a:bodyPr>
          <a:lstStyle/>
          <a:p>
            <a:pPr algn="ctr"/>
            <a:r>
              <a:rPr lang="en-US" sz="5300">
                <a:solidFill>
                  <a:srgbClr val="FFC000"/>
                </a:solidFill>
                <a:ea typeface="Calibri"/>
                <a:cs typeface="Calibri"/>
              </a:rPr>
              <a:t>Conclusion</a:t>
            </a:r>
            <a:endParaRPr lang="en-US"/>
          </a:p>
        </p:txBody>
      </p:sp>
    </p:spTree>
    <p:extLst>
      <p:ext uri="{BB962C8B-B14F-4D97-AF65-F5344CB8AC3E}">
        <p14:creationId xmlns:p14="http://schemas.microsoft.com/office/powerpoint/2010/main" val="2277418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a:t>Designation Statement</a:t>
            </a:r>
          </a:p>
        </p:txBody>
      </p:sp>
      <p:sp>
        <p:nvSpPr>
          <p:cNvPr id="5123" name="Content Placeholder 2"/>
          <p:cNvSpPr>
            <a:spLocks noGrp="1"/>
          </p:cNvSpPr>
          <p:nvPr>
            <p:ph idx="1"/>
          </p:nvPr>
        </p:nvSpPr>
        <p:spPr/>
        <p:txBody>
          <a:bodyPr>
            <a:normAutofit fontScale="55000" lnSpcReduction="20000"/>
          </a:bodyPr>
          <a:lstStyle/>
          <a:p>
            <a:r>
              <a:rPr lang="en-US" altLang="en-US" dirty="0"/>
              <a:t>It is St. Luke’s University Health Network policy to ensure balance, independence, objectivity and scientific rigor in all of our sponsored educational programs.  Faculty and all others who have the ability to control the content of continuing medical education activities sponsored by the St. Luke’s Hospital &amp; Health Network are expected to disclose to the audience whether they do or do not have any real or apparent conflict(s) of interest or other relationships related to the content of their presentation(s).</a:t>
            </a:r>
          </a:p>
          <a:p>
            <a:endParaRPr lang="en-US" altLang="en-US" dirty="0"/>
          </a:p>
          <a:p>
            <a:r>
              <a:rPr lang="en-US" altLang="en-US" dirty="0"/>
              <a:t>The St. Luke’s University Health Network is accredited by the Pennsylvania Medical Society to provide continuing medical education for physicians.</a:t>
            </a:r>
          </a:p>
          <a:p>
            <a:endParaRPr lang="en-US" altLang="en-US" dirty="0"/>
          </a:p>
          <a:p>
            <a:r>
              <a:rPr lang="en-US" altLang="en-US" dirty="0"/>
              <a:t>The St. </a:t>
            </a:r>
            <a:r>
              <a:rPr lang="en-US" altLang="en-US"/>
              <a:t>Luke’s University Health </a:t>
            </a:r>
            <a:r>
              <a:rPr lang="en-US" altLang="en-US" dirty="0"/>
              <a:t>Network designates this live educational activity for a maximum of  1  AMA PRA Category 1 Credits™.  Physicians should only claim credits commensurate to the extent of their participation on the activity.</a:t>
            </a:r>
          </a:p>
          <a:p>
            <a:endParaRPr lang="en-US" altLang="en-US" dirty="0"/>
          </a:p>
        </p:txBody>
      </p:sp>
      <p:sp>
        <p:nvSpPr>
          <p:cNvPr id="5124" name="Slide Number Placeholder 5"/>
          <p:cNvSpPr>
            <a:spLocks noGrp="1"/>
          </p:cNvSpPr>
          <p:nvPr>
            <p:ph type="sldNum" sz="quarter" idx="10"/>
          </p:nvPr>
        </p:nvSpPr>
        <p:spPr/>
        <p:txBody>
          <a:bodyPr/>
          <a:lstStyle>
            <a:lvl1pPr eaLnBrk="0" hangingPunct="0">
              <a:defRPr>
                <a:solidFill>
                  <a:schemeClr val="tx1"/>
                </a:solidFill>
                <a:latin typeface="Arial" pitchFamily="34" charset="0"/>
                <a:ea typeface="Geneva" charset="-128"/>
              </a:defRPr>
            </a:lvl1pPr>
            <a:lvl2pPr marL="990575" indent="-380990" eaLnBrk="0" hangingPunct="0">
              <a:defRPr>
                <a:solidFill>
                  <a:schemeClr val="tx1"/>
                </a:solidFill>
                <a:latin typeface="Arial" pitchFamily="34" charset="0"/>
                <a:ea typeface="Geneva" charset="-128"/>
              </a:defRPr>
            </a:lvl2pPr>
            <a:lvl3pPr marL="1523962" indent="-304792" eaLnBrk="0" hangingPunct="0">
              <a:defRPr>
                <a:solidFill>
                  <a:schemeClr val="tx1"/>
                </a:solidFill>
                <a:latin typeface="Arial" pitchFamily="34" charset="0"/>
                <a:ea typeface="Geneva" charset="-128"/>
              </a:defRPr>
            </a:lvl3pPr>
            <a:lvl4pPr marL="2133547" indent="-304792" eaLnBrk="0" hangingPunct="0">
              <a:defRPr>
                <a:solidFill>
                  <a:schemeClr val="tx1"/>
                </a:solidFill>
                <a:latin typeface="Arial" pitchFamily="34" charset="0"/>
                <a:ea typeface="Geneva" charset="-128"/>
              </a:defRPr>
            </a:lvl4pPr>
            <a:lvl5pPr marL="2743131" indent="-304792" eaLnBrk="0" hangingPunct="0">
              <a:defRPr>
                <a:solidFill>
                  <a:schemeClr val="tx1"/>
                </a:solidFill>
                <a:latin typeface="Arial" pitchFamily="34" charset="0"/>
                <a:ea typeface="Geneva" charset="-128"/>
              </a:defRPr>
            </a:lvl5pPr>
            <a:lvl6pPr marL="3352716" indent="-304792" eaLnBrk="0" fontAlgn="base" hangingPunct="0">
              <a:spcBef>
                <a:spcPct val="0"/>
              </a:spcBef>
              <a:spcAft>
                <a:spcPct val="0"/>
              </a:spcAft>
              <a:defRPr>
                <a:solidFill>
                  <a:schemeClr val="tx1"/>
                </a:solidFill>
                <a:latin typeface="Arial" pitchFamily="34" charset="0"/>
                <a:ea typeface="Geneva" charset="-128"/>
              </a:defRPr>
            </a:lvl6pPr>
            <a:lvl7pPr marL="3962301" indent="-304792" eaLnBrk="0" fontAlgn="base" hangingPunct="0">
              <a:spcBef>
                <a:spcPct val="0"/>
              </a:spcBef>
              <a:spcAft>
                <a:spcPct val="0"/>
              </a:spcAft>
              <a:defRPr>
                <a:solidFill>
                  <a:schemeClr val="tx1"/>
                </a:solidFill>
                <a:latin typeface="Arial" pitchFamily="34" charset="0"/>
                <a:ea typeface="Geneva" charset="-128"/>
              </a:defRPr>
            </a:lvl7pPr>
            <a:lvl8pPr marL="4571886" indent="-304792" eaLnBrk="0" fontAlgn="base" hangingPunct="0">
              <a:spcBef>
                <a:spcPct val="0"/>
              </a:spcBef>
              <a:spcAft>
                <a:spcPct val="0"/>
              </a:spcAft>
              <a:defRPr>
                <a:solidFill>
                  <a:schemeClr val="tx1"/>
                </a:solidFill>
                <a:latin typeface="Arial" pitchFamily="34" charset="0"/>
                <a:ea typeface="Geneva" charset="-128"/>
              </a:defRPr>
            </a:lvl8pPr>
            <a:lvl9pPr marL="5181470" indent="-304792" eaLnBrk="0" fontAlgn="base" hangingPunct="0">
              <a:spcBef>
                <a:spcPct val="0"/>
              </a:spcBef>
              <a:spcAft>
                <a:spcPct val="0"/>
              </a:spcAft>
              <a:defRPr>
                <a:solidFill>
                  <a:schemeClr val="tx1"/>
                </a:solidFill>
                <a:latin typeface="Arial" pitchFamily="34" charset="0"/>
                <a:ea typeface="Geneva" charset="-128"/>
              </a:defRPr>
            </a:lvl9pPr>
          </a:lstStyle>
          <a:p>
            <a:r>
              <a:rPr lang="en-US" altLang="en-US"/>
              <a:t>2</a:t>
            </a:r>
          </a:p>
        </p:txBody>
      </p:sp>
    </p:spTree>
    <p:extLst>
      <p:ext uri="{BB962C8B-B14F-4D97-AF65-F5344CB8AC3E}">
        <p14:creationId xmlns:p14="http://schemas.microsoft.com/office/powerpoint/2010/main" val="2822806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A57BF-4ACE-1BE0-2385-E92ED4FC156B}"/>
              </a:ext>
            </a:extLst>
          </p:cNvPr>
          <p:cNvSpPr>
            <a:spLocks noGrp="1"/>
          </p:cNvSpPr>
          <p:nvPr>
            <p:ph type="title"/>
          </p:nvPr>
        </p:nvSpPr>
        <p:spPr/>
        <p:txBody>
          <a:bodyPr/>
          <a:lstStyle/>
          <a:p>
            <a:r>
              <a:rPr lang="en-US" sz="5850" dirty="0">
                <a:ea typeface="Calibri"/>
                <a:cs typeface="Calibri"/>
              </a:rPr>
              <a:t>Further Research</a:t>
            </a:r>
            <a:endParaRPr lang="en-US" baseline="30000" dirty="0"/>
          </a:p>
        </p:txBody>
      </p:sp>
      <p:sp>
        <p:nvSpPr>
          <p:cNvPr id="3" name="Content Placeholder 2">
            <a:extLst>
              <a:ext uri="{FF2B5EF4-FFF2-40B4-BE49-F238E27FC236}">
                <a16:creationId xmlns:a16="http://schemas.microsoft.com/office/drawing/2014/main" id="{E65A64C2-D505-64D4-6EBB-48C820E62DFC}"/>
              </a:ext>
            </a:extLst>
          </p:cNvPr>
          <p:cNvSpPr>
            <a:spLocks noGrp="1"/>
          </p:cNvSpPr>
          <p:nvPr>
            <p:ph idx="1"/>
          </p:nvPr>
        </p:nvSpPr>
        <p:spPr/>
        <p:txBody>
          <a:bodyPr vert="horz" lIns="91440" tIns="45720" rIns="91440" bIns="45720" rtlCol="0" anchor="t">
            <a:noAutofit/>
          </a:bodyPr>
          <a:lstStyle/>
          <a:p>
            <a:pPr marL="456565" indent="-456565"/>
            <a:r>
              <a:rPr lang="en-US" sz="3200" dirty="0">
                <a:latin typeface="Aptos"/>
                <a:ea typeface="Calibri"/>
                <a:cs typeface="Calibri"/>
              </a:rPr>
              <a:t>Prevalence of </a:t>
            </a:r>
            <a:r>
              <a:rPr lang="en-US" sz="3200" dirty="0" err="1">
                <a:latin typeface="Aptos"/>
                <a:ea typeface="Calibri"/>
                <a:cs typeface="Calibri"/>
              </a:rPr>
              <a:t>NPWT</a:t>
            </a:r>
            <a:r>
              <a:rPr lang="en-US" sz="3200" dirty="0">
                <a:latin typeface="Aptos"/>
                <a:ea typeface="Calibri"/>
                <a:cs typeface="Calibri"/>
              </a:rPr>
              <a:t> in outpatient clinics </a:t>
            </a:r>
          </a:p>
          <a:p>
            <a:pPr marL="989965" lvl="1" indent="-456565">
              <a:buFont typeface="Courier New" panose="020B0604020202020204" pitchFamily="34" charset="0"/>
              <a:buChar char="o"/>
            </a:pPr>
            <a:r>
              <a:rPr lang="en-US" sz="2800" dirty="0">
                <a:latin typeface="Aptos"/>
                <a:ea typeface="Calibri"/>
                <a:cs typeface="Calibri"/>
              </a:rPr>
              <a:t>Multidisciplinary neurological rehab centers </a:t>
            </a:r>
          </a:p>
          <a:p>
            <a:pPr marL="456565" indent="-456565"/>
            <a:r>
              <a:rPr lang="en-US" sz="3200" dirty="0">
                <a:latin typeface="Aptos"/>
                <a:ea typeface="Calibri"/>
                <a:cs typeface="Calibri"/>
              </a:rPr>
              <a:t>Efficiency in application of </a:t>
            </a:r>
            <a:r>
              <a:rPr lang="en-US" sz="3200" dirty="0" err="1">
                <a:latin typeface="Aptos"/>
                <a:ea typeface="Calibri"/>
                <a:cs typeface="Calibri"/>
              </a:rPr>
              <a:t>NPWT</a:t>
            </a:r>
            <a:r>
              <a:rPr lang="en-US" sz="3200" dirty="0">
                <a:latin typeface="Aptos"/>
                <a:ea typeface="Calibri"/>
                <a:cs typeface="Calibri"/>
              </a:rPr>
              <a:t> in both inpatient and outpatient settings </a:t>
            </a:r>
          </a:p>
          <a:p>
            <a:pPr marL="989965" lvl="1" indent="-380365">
              <a:buFont typeface="Courier New" panose="020B0604020202020204" pitchFamily="34" charset="0"/>
              <a:buChar char="o"/>
            </a:pPr>
            <a:r>
              <a:rPr lang="en-US" sz="2800" dirty="0">
                <a:latin typeface="Aptos"/>
                <a:ea typeface="Calibri"/>
                <a:cs typeface="Calibri"/>
              </a:rPr>
              <a:t>Patient use at home and in the community</a:t>
            </a:r>
          </a:p>
          <a:p>
            <a:pPr marL="456565" indent="-456565"/>
            <a:r>
              <a:rPr lang="en-US" sz="3200" dirty="0">
                <a:latin typeface="Aptos"/>
                <a:ea typeface="Calibri"/>
                <a:cs typeface="Calibri"/>
              </a:rPr>
              <a:t>Advancement in materials for better wound healing and infection prevention</a:t>
            </a:r>
          </a:p>
          <a:p>
            <a:pPr marL="456565" indent="-456565"/>
            <a:endParaRPr lang="en-US" sz="4250" dirty="0">
              <a:ea typeface="Calibri"/>
              <a:cs typeface="Calibri"/>
            </a:endParaRPr>
          </a:p>
          <a:p>
            <a:pPr marL="456565" indent="-456565"/>
            <a:endParaRPr lang="en-US" sz="4250" dirty="0">
              <a:ea typeface="Calibri"/>
              <a:cs typeface="Calibri"/>
            </a:endParaRPr>
          </a:p>
        </p:txBody>
      </p:sp>
      <p:sp>
        <p:nvSpPr>
          <p:cNvPr id="4" name="TextBox 3">
            <a:extLst>
              <a:ext uri="{FF2B5EF4-FFF2-40B4-BE49-F238E27FC236}">
                <a16:creationId xmlns:a16="http://schemas.microsoft.com/office/drawing/2014/main" id="{C312B1A3-6E63-3913-C924-47C50A0FF56B}"/>
              </a:ext>
            </a:extLst>
          </p:cNvPr>
          <p:cNvSpPr txBox="1"/>
          <p:nvPr/>
        </p:nvSpPr>
        <p:spPr>
          <a:xfrm>
            <a:off x="524786" y="6003235"/>
            <a:ext cx="3816626" cy="430887"/>
          </a:xfrm>
          <a:prstGeom prst="rect">
            <a:avLst/>
          </a:prstGeom>
          <a:noFill/>
        </p:spPr>
        <p:txBody>
          <a:bodyPr wrap="square" rtlCol="0">
            <a:spAutoFit/>
          </a:bodyPr>
          <a:lstStyle/>
          <a:p>
            <a:r>
              <a:rPr lang="en-US" sz="1100" dirty="0">
                <a:ea typeface="+mn-lt"/>
                <a:cs typeface="+mn-lt"/>
              </a:rPr>
              <a:t>Leek et al, 2024; Norman et al, 2022; </a:t>
            </a:r>
            <a:r>
              <a:rPr lang="en-US" sz="1100" dirty="0" err="1">
                <a:ea typeface="+mn-lt"/>
                <a:cs typeface="+mn-lt"/>
              </a:rPr>
              <a:t>Hölper</a:t>
            </a:r>
            <a:r>
              <a:rPr lang="en-US" sz="1100" dirty="0">
                <a:ea typeface="+mn-lt"/>
                <a:cs typeface="+mn-lt"/>
              </a:rPr>
              <a:t>, 2024; Sagar et al, 2023; </a:t>
            </a:r>
            <a:r>
              <a:rPr lang="en-US" sz="1100" dirty="0" err="1">
                <a:ea typeface="+mn-lt"/>
                <a:cs typeface="+mn-lt"/>
              </a:rPr>
              <a:t>Vaddavalli</a:t>
            </a:r>
            <a:r>
              <a:rPr lang="en-US" sz="1100" dirty="0">
                <a:ea typeface="+mn-lt"/>
                <a:cs typeface="+mn-lt"/>
              </a:rPr>
              <a:t> et al, 2024; Murray-Ramcharan et al, 2024 </a:t>
            </a:r>
            <a:endParaRPr lang="en-US" sz="1100" dirty="0"/>
          </a:p>
        </p:txBody>
      </p:sp>
    </p:spTree>
    <p:extLst>
      <p:ext uri="{BB962C8B-B14F-4D97-AF65-F5344CB8AC3E}">
        <p14:creationId xmlns:p14="http://schemas.microsoft.com/office/powerpoint/2010/main" val="38562350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3F513-2348-68AD-7FFB-939F6C3059ED}"/>
              </a:ext>
            </a:extLst>
          </p:cNvPr>
          <p:cNvSpPr>
            <a:spLocks noGrp="1"/>
          </p:cNvSpPr>
          <p:nvPr>
            <p:ph type="title"/>
          </p:nvPr>
        </p:nvSpPr>
        <p:spPr/>
        <p:txBody>
          <a:bodyPr/>
          <a:lstStyle/>
          <a:p>
            <a:r>
              <a:rPr lang="en-US" sz="5850">
                <a:ea typeface="Calibri"/>
                <a:cs typeface="Calibri"/>
              </a:rPr>
              <a:t>Summary</a:t>
            </a:r>
            <a:endParaRPr lang="en-US"/>
          </a:p>
        </p:txBody>
      </p:sp>
      <p:sp>
        <p:nvSpPr>
          <p:cNvPr id="3" name="Content Placeholder 2">
            <a:extLst>
              <a:ext uri="{FF2B5EF4-FFF2-40B4-BE49-F238E27FC236}">
                <a16:creationId xmlns:a16="http://schemas.microsoft.com/office/drawing/2014/main" id="{EB25B3EE-4C78-F178-E9D8-728AB892A8AB}"/>
              </a:ext>
            </a:extLst>
          </p:cNvPr>
          <p:cNvSpPr>
            <a:spLocks noGrp="1"/>
          </p:cNvSpPr>
          <p:nvPr>
            <p:ph idx="1"/>
          </p:nvPr>
        </p:nvSpPr>
        <p:spPr/>
        <p:txBody>
          <a:bodyPr vert="horz" lIns="91440" tIns="45720" rIns="91440" bIns="45720" rtlCol="0" anchor="t">
            <a:normAutofit fontScale="62500" lnSpcReduction="20000"/>
          </a:bodyPr>
          <a:lstStyle/>
          <a:p>
            <a:pPr marL="456565" indent="-456565"/>
            <a:r>
              <a:rPr lang="en-US" sz="4250">
                <a:latin typeface="Aptos"/>
                <a:ea typeface="Calibri"/>
                <a:cs typeface="Calibri"/>
              </a:rPr>
              <a:t>Patients with neurological conditions are at increased risk for development and progression of wounds due to secondary mobility and healing deficits</a:t>
            </a:r>
            <a:endParaRPr lang="en-US" sz="4250" dirty="0">
              <a:latin typeface="Aptos"/>
              <a:ea typeface="Calibri"/>
              <a:cs typeface="Calibri"/>
            </a:endParaRPr>
          </a:p>
          <a:p>
            <a:pPr marL="456565" indent="-456565"/>
            <a:r>
              <a:rPr lang="en-US" sz="4250">
                <a:latin typeface="Aptos"/>
                <a:ea typeface="Calibri"/>
                <a:cs typeface="Calibri"/>
              </a:rPr>
              <a:t>NPWT is a safe and effective intervention to promote healing factors and subsequently decrease healing time of wounds when applied correctly </a:t>
            </a:r>
          </a:p>
          <a:p>
            <a:pPr marL="456565" indent="-456565"/>
            <a:r>
              <a:rPr lang="en-US" sz="4250">
                <a:latin typeface="Aptos"/>
                <a:ea typeface="Calibri"/>
                <a:cs typeface="Calibri"/>
              </a:rPr>
              <a:t>Effective wound healing interventions are essential for patients with neurological conditions to avoid further complications and begin rehabilitation </a:t>
            </a:r>
          </a:p>
          <a:p>
            <a:pPr marL="456565" indent="-456565"/>
            <a:r>
              <a:rPr lang="en-US" sz="4250">
                <a:latin typeface="Aptos"/>
                <a:ea typeface="Calibri"/>
                <a:cs typeface="Calibri"/>
              </a:rPr>
              <a:t>Further research is warranted for the use of NPWT in different settings and in conjunction with other modalities for wound healing</a:t>
            </a:r>
            <a:endParaRPr lang="en-US" sz="4250" dirty="0">
              <a:latin typeface="Aptos"/>
              <a:ea typeface="Calibri"/>
              <a:cs typeface="Calibri"/>
            </a:endParaRPr>
          </a:p>
        </p:txBody>
      </p:sp>
    </p:spTree>
    <p:extLst>
      <p:ext uri="{BB962C8B-B14F-4D97-AF65-F5344CB8AC3E}">
        <p14:creationId xmlns:p14="http://schemas.microsoft.com/office/powerpoint/2010/main" val="2025215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07F41-84DB-B26B-E568-B71AE039C588}"/>
              </a:ext>
            </a:extLst>
          </p:cNvPr>
          <p:cNvSpPr>
            <a:spLocks noGrp="1"/>
          </p:cNvSpPr>
          <p:nvPr>
            <p:ph type="title"/>
          </p:nvPr>
        </p:nvSpPr>
        <p:spPr/>
        <p:txBody>
          <a:bodyPr/>
          <a:lstStyle/>
          <a:p>
            <a:r>
              <a:rPr lang="en-US" sz="5850" dirty="0">
                <a:ea typeface="Calibri"/>
                <a:cs typeface="Calibri"/>
              </a:rPr>
              <a:t>References</a:t>
            </a:r>
            <a:endParaRPr lang="en-US" dirty="0"/>
          </a:p>
        </p:txBody>
      </p:sp>
      <p:sp>
        <p:nvSpPr>
          <p:cNvPr id="3" name="Content Placeholder 2">
            <a:extLst>
              <a:ext uri="{FF2B5EF4-FFF2-40B4-BE49-F238E27FC236}">
                <a16:creationId xmlns:a16="http://schemas.microsoft.com/office/drawing/2014/main" id="{0068A1A6-60B8-F760-58C2-0A5B3CC2AD62}"/>
              </a:ext>
            </a:extLst>
          </p:cNvPr>
          <p:cNvSpPr>
            <a:spLocks noGrp="1"/>
          </p:cNvSpPr>
          <p:nvPr>
            <p:ph idx="1"/>
          </p:nvPr>
        </p:nvSpPr>
        <p:spPr/>
        <p:txBody>
          <a:bodyPr vert="horz" lIns="91440" tIns="45720" rIns="91440" bIns="45720" rtlCol="0" anchor="t">
            <a:normAutofit lnSpcReduction="10000"/>
          </a:bodyPr>
          <a:lstStyle/>
          <a:p>
            <a:pPr marL="0" indent="0">
              <a:buNone/>
            </a:pPr>
            <a:endParaRPr lang="en-US" sz="800" dirty="0">
              <a:latin typeface="Calibri"/>
              <a:ea typeface="+mn-lt"/>
              <a:cs typeface="+mn-lt"/>
            </a:endParaRPr>
          </a:p>
          <a:p>
            <a:pPr marL="228600" indent="-228600">
              <a:buAutoNum type="arabicPeriod"/>
            </a:pPr>
            <a:r>
              <a:rPr lang="en-US" sz="800" dirty="0">
                <a:latin typeface="Calibri"/>
                <a:ea typeface="+mn-lt"/>
                <a:cs typeface="+mn-lt"/>
              </a:rPr>
              <a:t>Peters J, Lauinger A, Mayr M, Ginell K, Abou L. Dual-Task Assessments for Predicting Future Falls in Neurologic Conditions: A Systematic Review. </a:t>
            </a:r>
            <a:r>
              <a:rPr lang="en-US" sz="800" i="1" dirty="0">
                <a:latin typeface="Calibri"/>
                <a:ea typeface="+mn-lt"/>
                <a:cs typeface="+mn-lt"/>
              </a:rPr>
              <a:t>American Journal of Physical Medicine &amp; Rehabilitation</a:t>
            </a:r>
            <a:r>
              <a:rPr lang="en-US" sz="800" dirty="0">
                <a:latin typeface="Calibri"/>
                <a:ea typeface="+mn-lt"/>
                <a:cs typeface="+mn-lt"/>
              </a:rPr>
              <a:t>. 2024;103(6):554-560. doi:10.1097/PHM.0000000000002452</a:t>
            </a:r>
          </a:p>
          <a:p>
            <a:pPr marL="228600" indent="-228600">
              <a:buAutoNum type="arabicPeriod"/>
            </a:pPr>
            <a:r>
              <a:rPr lang="en-US" sz="800" dirty="0" err="1">
                <a:ea typeface="+mn-lt"/>
                <a:cs typeface="+mn-lt"/>
              </a:rPr>
              <a:t>Biercewicz</a:t>
            </a:r>
            <a:r>
              <a:rPr lang="en-US" sz="800" dirty="0">
                <a:ea typeface="+mn-lt"/>
                <a:cs typeface="+mn-lt"/>
              </a:rPr>
              <a:t>, M. Falls as a Common Problem in Elderly People with Neurological Diseases. </a:t>
            </a:r>
            <a:r>
              <a:rPr lang="en-US" sz="800" i="1" dirty="0">
                <a:ea typeface="+mn-lt"/>
                <a:cs typeface="+mn-lt"/>
              </a:rPr>
              <a:t>JNNN </a:t>
            </a:r>
            <a:r>
              <a:rPr lang="en-US" sz="800" dirty="0">
                <a:ea typeface="+mn-lt"/>
                <a:cs typeface="+mn-lt"/>
              </a:rPr>
              <a:t>2022;11(3):137–141. DOI: 10.15225</a:t>
            </a:r>
          </a:p>
          <a:p>
            <a:pPr marL="228600" indent="-228600">
              <a:buAutoNum type="arabicPeriod"/>
            </a:pPr>
            <a:r>
              <a:rPr lang="en-US" sz="800" dirty="0">
                <a:ea typeface="+mn-lt"/>
                <a:cs typeface="+mn-lt"/>
              </a:rPr>
              <a:t>Abou, L., &amp; Rice, LA. Functional balance assessment for predicting future recurrent falls in non-ambulatory individuals with spinal cord injury: a prospective pilot study. </a:t>
            </a:r>
            <a:r>
              <a:rPr lang="en-US" sz="800" i="1" dirty="0">
                <a:ea typeface="+mn-lt"/>
                <a:cs typeface="+mn-lt"/>
              </a:rPr>
              <a:t>PHYSIOTHERAPY THEORY AND PRACTICE</a:t>
            </a:r>
            <a:r>
              <a:rPr lang="en-US" sz="800" dirty="0">
                <a:ea typeface="+mn-lt"/>
                <a:cs typeface="+mn-lt"/>
              </a:rPr>
              <a:t> 2024;40(11), 2530–2539 </a:t>
            </a:r>
            <a:r>
              <a:rPr lang="en-US" sz="800" dirty="0">
                <a:ea typeface="+mn-lt"/>
                <a:cs typeface="+mn-lt"/>
                <a:hlinkClick r:id="rId2"/>
              </a:rPr>
              <a:t>https://doi.org/10.1080/09593985.2023.2266741</a:t>
            </a:r>
            <a:endParaRPr lang="en-US" sz="800" dirty="0">
              <a:latin typeface="Calibri"/>
              <a:ea typeface="+mn-lt"/>
              <a:cs typeface="+mn-lt"/>
            </a:endParaRPr>
          </a:p>
          <a:p>
            <a:pPr marL="228600" indent="-228600">
              <a:buAutoNum type="arabicPeriod"/>
            </a:pPr>
            <a:r>
              <a:rPr lang="en-US" sz="800" dirty="0">
                <a:latin typeface="Calibri"/>
                <a:ea typeface="+mn-lt"/>
                <a:cs typeface="+mn-lt"/>
              </a:rPr>
              <a:t>Ribeiro RN, Oliveira DV, Paiva WS, Sousa RMC, Vieira RCA. Incidence of pressure injury in patients with moderate and severe traumatic brain injury: a systematic review. </a:t>
            </a:r>
            <a:r>
              <a:rPr lang="en-US" sz="800" i="1" dirty="0">
                <a:latin typeface="Calibri"/>
                <a:ea typeface="+mn-lt"/>
                <a:cs typeface="+mn-lt"/>
              </a:rPr>
              <a:t>BMJ Open</a:t>
            </a:r>
            <a:r>
              <a:rPr lang="en-US" sz="800" dirty="0">
                <a:latin typeface="Calibri"/>
                <a:ea typeface="+mn-lt"/>
                <a:cs typeface="+mn-lt"/>
              </a:rPr>
              <a:t>. 2024;14(12):e089243. Published 2024 Dec 15. doi:10.1136/bmjopen-2024-089243</a:t>
            </a:r>
            <a:endParaRPr lang="en-US" sz="800" dirty="0">
              <a:latin typeface="Calibri"/>
              <a:ea typeface="Calibri"/>
              <a:cs typeface="Calibri"/>
            </a:endParaRPr>
          </a:p>
          <a:p>
            <a:pPr marL="228600" indent="-228600">
              <a:buAutoNum type="arabicPeriod"/>
            </a:pPr>
            <a:r>
              <a:rPr lang="en-US" sz="800" dirty="0" err="1">
                <a:latin typeface="Calibri"/>
                <a:ea typeface="+mn-lt"/>
                <a:cs typeface="+mn-lt"/>
              </a:rPr>
              <a:t>Soegaard</a:t>
            </a:r>
            <a:r>
              <a:rPr lang="en-US" sz="800" dirty="0">
                <a:ea typeface="+mn-lt"/>
                <a:cs typeface="+mn-lt"/>
              </a:rPr>
              <a:t>, K., Beeckman, D., Verhaeghe, S., Biering-Sørensen, F. Development of a clinical practice guideline on pressure ulcers in people with spinal cord injuries inspired by the ADAPTE method. </a:t>
            </a:r>
            <a:r>
              <a:rPr lang="en-US" sz="800" i="1" dirty="0">
                <a:ea typeface="+mn-lt"/>
                <a:cs typeface="+mn-lt"/>
              </a:rPr>
              <a:t>Spinal Cord.</a:t>
            </a:r>
            <a:r>
              <a:rPr lang="en-US" sz="800" dirty="0">
                <a:ea typeface="+mn-lt"/>
                <a:cs typeface="+mn-lt"/>
              </a:rPr>
              <a:t> Feb2025; 63(2): 66-74. </a:t>
            </a:r>
            <a:r>
              <a:rPr lang="en-US" sz="800" dirty="0">
                <a:ea typeface="+mn-lt"/>
                <a:cs typeface="+mn-lt"/>
                <a:hlinkClick r:id="rId3"/>
              </a:rPr>
              <a:t>10.1038/s41393-024-01051-z</a:t>
            </a:r>
            <a:endParaRPr lang="en-US" sz="800" dirty="0">
              <a:latin typeface="Calibri"/>
              <a:ea typeface="+mn-lt"/>
              <a:cs typeface="+mn-lt"/>
            </a:endParaRPr>
          </a:p>
          <a:p>
            <a:pPr marL="228600" indent="-228600">
              <a:buAutoNum type="arabicPeriod"/>
            </a:pPr>
            <a:r>
              <a:rPr lang="en-US" sz="800" dirty="0">
                <a:ea typeface="+mn-lt"/>
                <a:cs typeface="+mn-lt"/>
              </a:rPr>
              <a:t>Johnson S, Ziegler J, Touger-Decker R. An Evidence-Based Approach for the Use of Vitamin C, Zinc, and Arginine in the Treatment of Severe Pressure Injuries: A Case of a Patient with Multiple Sclerosis. </a:t>
            </a:r>
            <a:r>
              <a:rPr lang="en-US" sz="800" i="1" dirty="0">
                <a:ea typeface="+mn-lt"/>
                <a:cs typeface="+mn-lt"/>
              </a:rPr>
              <a:t>Support Line</a:t>
            </a:r>
            <a:r>
              <a:rPr lang="en-US" sz="800" dirty="0">
                <a:ea typeface="+mn-lt"/>
                <a:cs typeface="+mn-lt"/>
              </a:rPr>
              <a:t>. 2019;41(2):10-20. Accessed March 30, 2025. </a:t>
            </a:r>
            <a:r>
              <a:rPr lang="en-US" sz="800" dirty="0">
                <a:ea typeface="+mn-lt"/>
                <a:cs typeface="+mn-lt"/>
                <a:hlinkClick r:id="rId4"/>
              </a:rPr>
              <a:t>https://research.ebsco.com/linkprocessor/plink?id=54bf2c76-270e-3560-98f7-8c3e07ab354f</a:t>
            </a:r>
            <a:endParaRPr lang="en-US" sz="800" dirty="0">
              <a:latin typeface="Calibri"/>
              <a:ea typeface="+mn-lt"/>
              <a:cs typeface="+mn-lt"/>
            </a:endParaRPr>
          </a:p>
          <a:p>
            <a:pPr marL="228600" indent="-228600">
              <a:buAutoNum type="arabicPeriod"/>
            </a:pPr>
            <a:r>
              <a:rPr lang="en-US" sz="800" dirty="0">
                <a:ea typeface="+mn-lt"/>
                <a:cs typeface="+mn-lt"/>
              </a:rPr>
              <a:t>Yoon JE, Cho O-H. Risk Factors Associated With Pressure Ulcers in Patients With Traumatic Brain Injury Admitted to the Intensive Care Unit. </a:t>
            </a:r>
            <a:r>
              <a:rPr lang="en-US" sz="800" i="1" dirty="0">
                <a:ea typeface="+mn-lt"/>
                <a:cs typeface="+mn-lt"/>
              </a:rPr>
              <a:t>Clinical Nursing Research</a:t>
            </a:r>
            <a:r>
              <a:rPr lang="en-US" sz="800" dirty="0">
                <a:ea typeface="+mn-lt"/>
                <a:cs typeface="+mn-lt"/>
              </a:rPr>
              <a:t>. 2022;31(4):648-655. doi:10.1177/10547738211050489</a:t>
            </a:r>
            <a:endParaRPr lang="en-US" sz="800" dirty="0">
              <a:latin typeface="Calibri"/>
              <a:ea typeface="+mn-lt"/>
              <a:cs typeface="+mn-lt"/>
            </a:endParaRPr>
          </a:p>
          <a:p>
            <a:pPr marL="228600" indent="-228600">
              <a:buAutoNum type="arabicPeriod"/>
            </a:pPr>
            <a:r>
              <a:rPr lang="en-US" sz="800" dirty="0">
                <a:ea typeface="+mn-lt"/>
                <a:cs typeface="+mn-lt"/>
              </a:rPr>
              <a:t>Alshehri NF, Seyam MK, </a:t>
            </a:r>
            <a:r>
              <a:rPr lang="en-US" sz="800" dirty="0" err="1">
                <a:ea typeface="+mn-lt"/>
                <a:cs typeface="+mn-lt"/>
              </a:rPr>
              <a:t>Sirajudeen</a:t>
            </a:r>
            <a:r>
              <a:rPr lang="en-US" sz="800" dirty="0">
                <a:ea typeface="+mn-lt"/>
                <a:cs typeface="+mn-lt"/>
              </a:rPr>
              <a:t> MS, Shaik AR. Knowledge and practice of physical therapists regarding positioning for management and prevention of pressure injuries among patients with spinal cord injury in Riyadh region, Saudi Arabia. </a:t>
            </a:r>
            <a:r>
              <a:rPr lang="en-US" sz="800" i="1" dirty="0">
                <a:ea typeface="+mn-lt"/>
                <a:cs typeface="+mn-lt"/>
              </a:rPr>
              <a:t>Physical Therapy Reviews</a:t>
            </a:r>
            <a:r>
              <a:rPr lang="en-US" sz="800" dirty="0">
                <a:ea typeface="+mn-lt"/>
                <a:cs typeface="+mn-lt"/>
              </a:rPr>
              <a:t>. 2025;30(1):1-7. doi:10.1080/10833196.2025.2451537</a:t>
            </a:r>
            <a:endParaRPr lang="en-US" sz="800" dirty="0">
              <a:latin typeface="Calibri"/>
              <a:ea typeface="+mn-lt"/>
              <a:cs typeface="+mn-lt"/>
            </a:endParaRPr>
          </a:p>
          <a:p>
            <a:pPr marL="228600" indent="-228600">
              <a:buAutoNum type="arabicPeriod"/>
            </a:pPr>
            <a:r>
              <a:rPr lang="en-US" sz="800" dirty="0">
                <a:ea typeface="+mn-lt"/>
                <a:cs typeface="+mn-lt"/>
              </a:rPr>
              <a:t>WIJKER, B. J. </a:t>
            </a:r>
            <a:r>
              <a:rPr lang="en-US" sz="800" i="1" dirty="0">
                <a:ea typeface="+mn-lt"/>
                <a:cs typeface="+mn-lt"/>
              </a:rPr>
              <a:t>et al.</a:t>
            </a:r>
            <a:r>
              <a:rPr lang="en-US" sz="800" dirty="0">
                <a:ea typeface="+mn-lt"/>
                <a:cs typeface="+mn-lt"/>
              </a:rPr>
              <a:t> Healthcare Costs of Pressure Injuries among Patients with a Spinal Cord Injury within a Dutch Rehabilitation Center. </a:t>
            </a:r>
            <a:r>
              <a:rPr lang="en-US" sz="800" i="1" dirty="0">
                <a:ea typeface="+mn-lt"/>
                <a:cs typeface="+mn-lt"/>
              </a:rPr>
              <a:t>Advances in Skin &amp; Wound Care</a:t>
            </a:r>
            <a:r>
              <a:rPr lang="en-US" sz="800" dirty="0">
                <a:ea typeface="+mn-lt"/>
                <a:cs typeface="+mn-lt"/>
              </a:rPr>
              <a:t>, </a:t>
            </a:r>
            <a:r>
              <a:rPr lang="en-US" sz="800" i="1" dirty="0">
                <a:ea typeface="+mn-lt"/>
                <a:cs typeface="+mn-lt"/>
              </a:rPr>
              <a:t>[s. l.]</a:t>
            </a:r>
            <a:r>
              <a:rPr lang="en-US" sz="800" dirty="0">
                <a:ea typeface="+mn-lt"/>
                <a:cs typeface="+mn-lt"/>
              </a:rPr>
              <a:t>, v. 38, n. 1, p. 19–24, 2025. DOI 10.1097/ASW.0000000000000259. </a:t>
            </a:r>
            <a:r>
              <a:rPr lang="en-US" sz="800" dirty="0" err="1">
                <a:ea typeface="+mn-lt"/>
                <a:cs typeface="+mn-lt"/>
              </a:rPr>
              <a:t>Disponível</a:t>
            </a:r>
            <a:r>
              <a:rPr lang="en-US" sz="800" dirty="0">
                <a:ea typeface="+mn-lt"/>
                <a:cs typeface="+mn-lt"/>
              </a:rPr>
              <a:t> </a:t>
            </a:r>
            <a:r>
              <a:rPr lang="en-US" sz="800" dirty="0" err="1">
                <a:ea typeface="+mn-lt"/>
                <a:cs typeface="+mn-lt"/>
              </a:rPr>
              <a:t>em</a:t>
            </a:r>
            <a:r>
              <a:rPr lang="en-US" sz="800" dirty="0">
                <a:ea typeface="+mn-lt"/>
                <a:cs typeface="+mn-lt"/>
              </a:rPr>
              <a:t>: </a:t>
            </a:r>
            <a:r>
              <a:rPr lang="en-US" sz="800" dirty="0">
                <a:ea typeface="+mn-lt"/>
                <a:cs typeface="+mn-lt"/>
                <a:hlinkClick r:id="rId5"/>
              </a:rPr>
              <a:t>https://research.ebsco.com/linkprocessor/plink?id=d5786a82-7986-3776-a243-e7734657bedd</a:t>
            </a:r>
            <a:r>
              <a:rPr lang="en-US" sz="800" dirty="0">
                <a:ea typeface="+mn-lt"/>
                <a:cs typeface="+mn-lt"/>
              </a:rPr>
              <a:t>. </a:t>
            </a:r>
            <a:r>
              <a:rPr lang="en-US" sz="800" dirty="0" err="1">
                <a:ea typeface="+mn-lt"/>
                <a:cs typeface="+mn-lt"/>
              </a:rPr>
              <a:t>Acesso</a:t>
            </a:r>
            <a:r>
              <a:rPr lang="en-US" sz="800" dirty="0">
                <a:ea typeface="+mn-lt"/>
                <a:cs typeface="+mn-lt"/>
              </a:rPr>
              <a:t> </a:t>
            </a:r>
            <a:r>
              <a:rPr lang="en-US" sz="800" dirty="0" err="1">
                <a:ea typeface="+mn-lt"/>
                <a:cs typeface="+mn-lt"/>
              </a:rPr>
              <a:t>em</a:t>
            </a:r>
            <a:r>
              <a:rPr lang="en-US" sz="800" dirty="0">
                <a:ea typeface="+mn-lt"/>
                <a:cs typeface="+mn-lt"/>
              </a:rPr>
              <a:t>: 30 mar. 2025.</a:t>
            </a:r>
            <a:endParaRPr lang="en-US" sz="800" dirty="0">
              <a:latin typeface="Calibri"/>
              <a:ea typeface="+mn-lt"/>
              <a:cs typeface="+mn-lt"/>
            </a:endParaRPr>
          </a:p>
          <a:p>
            <a:pPr marL="228600" indent="-228600">
              <a:buAutoNum type="arabicPeriod"/>
            </a:pPr>
            <a:r>
              <a:rPr lang="en-US" sz="800" dirty="0">
                <a:ea typeface="+mn-lt"/>
                <a:cs typeface="+mn-lt"/>
              </a:rPr>
              <a:t>Williams, L. At a glance: pressure injuries. </a:t>
            </a:r>
            <a:r>
              <a:rPr lang="en-US" sz="800" i="1" dirty="0">
                <a:ea typeface="+mn-lt"/>
                <a:cs typeface="+mn-lt"/>
              </a:rPr>
              <a:t>British Journal of Nursing.</a:t>
            </a:r>
            <a:r>
              <a:rPr lang="en-US" sz="800" dirty="0">
                <a:ea typeface="+mn-lt"/>
                <a:cs typeface="+mn-lt"/>
              </a:rPr>
              <a:t> 2024;33(20):S24-S30. </a:t>
            </a:r>
            <a:r>
              <a:rPr lang="en-US" sz="800" dirty="0">
                <a:ea typeface="+mn-lt"/>
                <a:cs typeface="+mn-lt"/>
                <a:hlinkClick r:id="rId6"/>
              </a:rPr>
              <a:t>https://doi.org/10.12968/bjon.2024.0197</a:t>
            </a:r>
            <a:endParaRPr lang="en-US" sz="800" dirty="0">
              <a:latin typeface="Calibri"/>
              <a:ea typeface="+mn-lt"/>
              <a:cs typeface="+mn-lt"/>
            </a:endParaRPr>
          </a:p>
          <a:p>
            <a:pPr marL="228600" indent="-228600">
              <a:buAutoNum type="arabicPeriod"/>
            </a:pPr>
            <a:r>
              <a:rPr lang="en-US" sz="800" dirty="0">
                <a:ea typeface="+mn-lt"/>
                <a:cs typeface="+mn-lt"/>
              </a:rPr>
              <a:t>Registered Nurses’ Association of Ontario (2016). Assessment and Management of Pressure Injuries for the Interprofessional Team, Third Edition. Toronto, ON: Registered Nurses’ Association of Ontario.</a:t>
            </a:r>
          </a:p>
          <a:p>
            <a:pPr marL="228600" indent="-228600">
              <a:buAutoNum type="arabicPeriod"/>
            </a:pPr>
            <a:r>
              <a:rPr lang="en-US" sz="800" dirty="0">
                <a:ea typeface="+mn-lt"/>
                <a:cs typeface="+mn-lt"/>
              </a:rPr>
              <a:t>Gefen A, Russo S, Ciliberti M. Revisiting negative pressure wound therapy from a mechanobiological perspective supported by clinical and pathological data. </a:t>
            </a:r>
            <a:r>
              <a:rPr lang="en-US" sz="800" i="1" dirty="0">
                <a:ea typeface="+mn-lt"/>
                <a:cs typeface="+mn-lt"/>
              </a:rPr>
              <a:t>Int Wound J</a:t>
            </a:r>
            <a:r>
              <a:rPr lang="en-US" sz="800" dirty="0">
                <a:ea typeface="+mn-lt"/>
                <a:cs typeface="+mn-lt"/>
              </a:rPr>
              <a:t>. 2024;21(12):e70098. doi:10.1111/iwj.70098</a:t>
            </a:r>
            <a:endParaRPr lang="en-US" sz="800" dirty="0">
              <a:ea typeface="Calibri"/>
              <a:cs typeface="Calibri"/>
            </a:endParaRPr>
          </a:p>
          <a:p>
            <a:pPr marL="228600" indent="-228600">
              <a:buAutoNum type="arabicPeriod"/>
            </a:pPr>
            <a:r>
              <a:rPr lang="en-US" sz="800" dirty="0">
                <a:ea typeface="+mn-lt"/>
                <a:cs typeface="+mn-lt"/>
              </a:rPr>
              <a:t>Gould LJ, </a:t>
            </a:r>
            <a:r>
              <a:rPr lang="en-US" sz="800" dirty="0" err="1">
                <a:ea typeface="+mn-lt"/>
                <a:cs typeface="+mn-lt"/>
              </a:rPr>
              <a:t>Alderden</a:t>
            </a:r>
            <a:r>
              <a:rPr lang="en-US" sz="800" dirty="0">
                <a:ea typeface="+mn-lt"/>
                <a:cs typeface="+mn-lt"/>
              </a:rPr>
              <a:t> J, Aslam R, </a:t>
            </a:r>
            <a:r>
              <a:rPr lang="en-US" sz="800" dirty="0" err="1">
                <a:ea typeface="+mn-lt"/>
                <a:cs typeface="+mn-lt"/>
              </a:rPr>
              <a:t>Barbul</a:t>
            </a:r>
            <a:r>
              <a:rPr lang="en-US" sz="800" dirty="0">
                <a:ea typeface="+mn-lt"/>
                <a:cs typeface="+mn-lt"/>
              </a:rPr>
              <a:t> A, Bogie KM, El Masry M, Graves LY, White-Chu EF, Ahmed A, </a:t>
            </a:r>
            <a:r>
              <a:rPr lang="en-US" sz="800" dirty="0" err="1">
                <a:ea typeface="+mn-lt"/>
                <a:cs typeface="+mn-lt"/>
              </a:rPr>
              <a:t>Boanca</a:t>
            </a:r>
            <a:r>
              <a:rPr lang="en-US" sz="800" dirty="0">
                <a:ea typeface="+mn-lt"/>
                <a:cs typeface="+mn-lt"/>
              </a:rPr>
              <a:t> K, Brash J, Brooks KR, </a:t>
            </a:r>
            <a:r>
              <a:rPr lang="en-US" sz="800" dirty="0" err="1">
                <a:ea typeface="+mn-lt"/>
                <a:cs typeface="+mn-lt"/>
              </a:rPr>
              <a:t>Cockron</a:t>
            </a:r>
            <a:r>
              <a:rPr lang="en-US" sz="800" dirty="0">
                <a:ea typeface="+mn-lt"/>
                <a:cs typeface="+mn-lt"/>
              </a:rPr>
              <a:t> W, Kennerly SM, Livingston AK, Page J, Stephens C, West V, Yap TL. WHS guidelines for the treatment of pressure ulcers-2023 update. Wound Repair Regen. 2024 Jan-Feb;32(1):6-33. </a:t>
            </a:r>
            <a:r>
              <a:rPr lang="en-US" sz="800" dirty="0" err="1">
                <a:ea typeface="+mn-lt"/>
                <a:cs typeface="+mn-lt"/>
              </a:rPr>
              <a:t>doi</a:t>
            </a:r>
            <a:r>
              <a:rPr lang="en-US" sz="800" dirty="0">
                <a:ea typeface="+mn-lt"/>
                <a:cs typeface="+mn-lt"/>
              </a:rPr>
              <a:t>: 10.1111/wrr.13130. </a:t>
            </a:r>
            <a:r>
              <a:rPr lang="en-US" sz="800" dirty="0" err="1">
                <a:ea typeface="+mn-lt"/>
                <a:cs typeface="+mn-lt"/>
              </a:rPr>
              <a:t>Epub</a:t>
            </a:r>
            <a:r>
              <a:rPr lang="en-US" sz="800" dirty="0">
                <a:ea typeface="+mn-lt"/>
                <a:cs typeface="+mn-lt"/>
              </a:rPr>
              <a:t> 2023 Dec 20. PMID: 37970711; PMCID: PMC11403384.</a:t>
            </a:r>
            <a:endParaRPr lang="en-US" sz="800" dirty="0">
              <a:ea typeface="Calibri"/>
              <a:cs typeface="Calibri"/>
            </a:endParaRPr>
          </a:p>
          <a:p>
            <a:pPr marL="228600" indent="-228600">
              <a:buAutoNum type="arabicPeriod"/>
            </a:pPr>
            <a:r>
              <a:rPr lang="en-US" sz="800" dirty="0">
                <a:ea typeface="+mn-lt"/>
                <a:cs typeface="+mn-lt"/>
              </a:rPr>
              <a:t>Ciliberti, M., Gefen, A., Henriksson, AS., </a:t>
            </a:r>
            <a:r>
              <a:rPr lang="en-US" sz="800" dirty="0" err="1">
                <a:ea typeface="+mn-lt"/>
                <a:cs typeface="+mn-lt"/>
              </a:rPr>
              <a:t>Kouhia</a:t>
            </a:r>
            <a:r>
              <a:rPr lang="en-US" sz="800" dirty="0">
                <a:ea typeface="+mn-lt"/>
                <a:cs typeface="+mn-lt"/>
              </a:rPr>
              <a:t>, S. Using laboratory and clinical data to inform best practice in the delivery of negative pressure wound therapy. </a:t>
            </a:r>
            <a:r>
              <a:rPr lang="en-US" sz="800" i="1" dirty="0">
                <a:ea typeface="+mn-lt"/>
                <a:cs typeface="+mn-lt"/>
              </a:rPr>
              <a:t>Wound International. </a:t>
            </a:r>
            <a:r>
              <a:rPr lang="en-US" sz="800" dirty="0">
                <a:ea typeface="+mn-lt"/>
                <a:cs typeface="+mn-lt"/>
              </a:rPr>
              <a:t>2023;14(4):46-53.</a:t>
            </a:r>
          </a:p>
          <a:p>
            <a:pPr marL="228600" indent="-228600">
              <a:buAutoNum type="arabicPeriod"/>
            </a:pPr>
            <a:r>
              <a:rPr lang="en-US" sz="800" dirty="0">
                <a:ea typeface="+mn-lt"/>
                <a:cs typeface="+mn-lt"/>
              </a:rPr>
              <a:t>Leek K, Murdoch JM &amp; McCarthy CH. The </a:t>
            </a:r>
            <a:r>
              <a:rPr lang="en-US" sz="800" dirty="0" err="1">
                <a:ea typeface="+mn-lt"/>
                <a:cs typeface="+mn-lt"/>
              </a:rPr>
              <a:t>utilisation</a:t>
            </a:r>
            <a:r>
              <a:rPr lang="en-US" sz="800" dirty="0">
                <a:ea typeface="+mn-lt"/>
                <a:cs typeface="+mn-lt"/>
              </a:rPr>
              <a:t> of a negative pressure wound therapy clinical decision tree in an acute care setting tissue viability service</a:t>
            </a:r>
            <a:r>
              <a:rPr lang="en-US" sz="800" i="1" dirty="0">
                <a:ea typeface="+mn-lt"/>
                <a:cs typeface="+mn-lt"/>
              </a:rPr>
              <a:t>. Journal of Wound Management.</a:t>
            </a:r>
            <a:r>
              <a:rPr lang="en-US" sz="800" dirty="0">
                <a:ea typeface="+mn-lt"/>
                <a:cs typeface="+mn-lt"/>
              </a:rPr>
              <a:t> 2024;25(1):2-10.</a:t>
            </a:r>
          </a:p>
          <a:p>
            <a:pPr marL="228600" indent="-228600">
              <a:buAutoNum type="arabicPeriod"/>
            </a:pPr>
            <a:r>
              <a:rPr lang="en-US" sz="800" dirty="0">
                <a:ea typeface="+mn-lt"/>
                <a:cs typeface="+mn-lt"/>
              </a:rPr>
              <a:t>Norman G, Shi C, Goh EL, Murphy EMA, Reid A, Chiverton L, Stankiewicz M, </a:t>
            </a:r>
            <a:r>
              <a:rPr lang="en-US" sz="800" dirty="0" err="1">
                <a:ea typeface="+mn-lt"/>
                <a:cs typeface="+mn-lt"/>
              </a:rPr>
              <a:t>Dumville</a:t>
            </a:r>
            <a:r>
              <a:rPr lang="en-US" sz="800" dirty="0">
                <a:ea typeface="+mn-lt"/>
                <a:cs typeface="+mn-lt"/>
              </a:rPr>
              <a:t> JC. Negative pressure wound therapy for surgical wounds healing by primary closure. Cochrane Database of Systematic Reviews 2022, Issue 4. Art. No.: CD009261.</a:t>
            </a:r>
          </a:p>
          <a:p>
            <a:pPr marL="228600" indent="-228600">
              <a:buAutoNum type="arabicPeriod"/>
            </a:pPr>
            <a:r>
              <a:rPr lang="en-US" sz="800" dirty="0" err="1">
                <a:ea typeface="+mn-lt"/>
                <a:cs typeface="+mn-lt"/>
              </a:rPr>
              <a:t>Hölper</a:t>
            </a:r>
            <a:r>
              <a:rPr lang="en-US" sz="800" dirty="0">
                <a:ea typeface="+mn-lt"/>
                <a:cs typeface="+mn-lt"/>
              </a:rPr>
              <a:t> D, et al. Demonstrating negative pressure wound therapy in the management of non-healing surgical wounds: a case series. Journal of Wound Management. 2024;25(3):107-113.</a:t>
            </a:r>
          </a:p>
          <a:p>
            <a:pPr marL="228600" indent="-228600">
              <a:buAutoNum type="arabicPeriod"/>
            </a:pPr>
            <a:r>
              <a:rPr lang="en-US" sz="800" dirty="0">
                <a:ea typeface="+mn-lt"/>
                <a:cs typeface="+mn-lt"/>
              </a:rPr>
              <a:t>Burhan, A., Ali </a:t>
            </a:r>
            <a:r>
              <a:rPr lang="en-US" sz="800" dirty="0" err="1">
                <a:ea typeface="+mn-lt"/>
                <a:cs typeface="+mn-lt"/>
              </a:rPr>
              <a:t>Khusein</a:t>
            </a:r>
            <a:r>
              <a:rPr lang="en-US" sz="800" dirty="0">
                <a:ea typeface="+mn-lt"/>
                <a:cs typeface="+mn-lt"/>
              </a:rPr>
              <a:t>, b. A., &amp; </a:t>
            </a:r>
            <a:r>
              <a:rPr lang="en-US" sz="800" dirty="0" err="1">
                <a:ea typeface="+mn-lt"/>
                <a:cs typeface="+mn-lt"/>
              </a:rPr>
              <a:t>Sebayang</a:t>
            </a:r>
            <a:r>
              <a:rPr lang="en-US" sz="800" dirty="0">
                <a:ea typeface="+mn-lt"/>
                <a:cs typeface="+mn-lt"/>
              </a:rPr>
              <a:t>, S. M. Effectiveness of negative pressure wound therapy on chronic wound healing: A systematic review and meta-analysis. </a:t>
            </a:r>
            <a:r>
              <a:rPr lang="en-US" sz="800" i="1" dirty="0">
                <a:ea typeface="+mn-lt"/>
                <a:cs typeface="+mn-lt"/>
              </a:rPr>
              <a:t>Belitung Nursing Journal</a:t>
            </a:r>
            <a:r>
              <a:rPr lang="en-US" sz="800" dirty="0">
                <a:ea typeface="+mn-lt"/>
                <a:cs typeface="+mn-lt"/>
              </a:rPr>
              <a:t>. 2022;8(6):470-480.</a:t>
            </a:r>
          </a:p>
          <a:p>
            <a:pPr marL="228600" indent="-228600">
              <a:buAutoNum type="arabicPeriod"/>
            </a:pPr>
            <a:r>
              <a:rPr lang="en-US" sz="800" dirty="0">
                <a:ea typeface="+mn-lt"/>
                <a:cs typeface="+mn-lt"/>
              </a:rPr>
              <a:t>Sagar, S., Dar, P., Kumar, S., Gupta, A., Improved Bates-Jenson score following negative pressure wound therapy on wounds of various </a:t>
            </a:r>
            <a:r>
              <a:rPr lang="en-US" sz="800" dirty="0" err="1">
                <a:ea typeface="+mn-lt"/>
                <a:cs typeface="+mn-lt"/>
              </a:rPr>
              <a:t>aetiologies</a:t>
            </a:r>
            <a:r>
              <a:rPr lang="en-US" sz="800" dirty="0">
                <a:ea typeface="+mn-lt"/>
                <a:cs typeface="+mn-lt"/>
              </a:rPr>
              <a:t>: an experience from a tertiary care </a:t>
            </a:r>
            <a:r>
              <a:rPr lang="en-US" sz="800" dirty="0" err="1">
                <a:ea typeface="+mn-lt"/>
                <a:cs typeface="+mn-lt"/>
              </a:rPr>
              <a:t>centre</a:t>
            </a:r>
            <a:r>
              <a:rPr lang="en-US" sz="800" dirty="0">
                <a:ea typeface="+mn-lt"/>
                <a:cs typeface="+mn-lt"/>
              </a:rPr>
              <a:t>. </a:t>
            </a:r>
            <a:r>
              <a:rPr lang="en-US" sz="800" i="1" dirty="0">
                <a:ea typeface="+mn-lt"/>
                <a:cs typeface="+mn-lt"/>
              </a:rPr>
              <a:t>Wounds International. </a:t>
            </a:r>
            <a:r>
              <a:rPr lang="en-US" sz="800" dirty="0">
                <a:ea typeface="+mn-lt"/>
                <a:cs typeface="+mn-lt"/>
              </a:rPr>
              <a:t>2023;14(4):14-21. </a:t>
            </a:r>
            <a:endParaRPr lang="en-US" sz="4250" dirty="0">
              <a:ea typeface="+mn-lt"/>
              <a:cs typeface="+mn-lt"/>
            </a:endParaRPr>
          </a:p>
          <a:p>
            <a:pPr marL="228600" indent="-228600">
              <a:buAutoNum type="arabicPeriod"/>
            </a:pPr>
            <a:r>
              <a:rPr lang="en-US" sz="800" dirty="0" err="1">
                <a:ea typeface="+mn-lt"/>
                <a:cs typeface="+mn-lt"/>
              </a:rPr>
              <a:t>Vaddavalli</a:t>
            </a:r>
            <a:r>
              <a:rPr lang="en-US" sz="800" dirty="0">
                <a:ea typeface="+mn-lt"/>
                <a:cs typeface="+mn-lt"/>
              </a:rPr>
              <a:t> </a:t>
            </a:r>
            <a:r>
              <a:rPr lang="en-US" sz="800" dirty="0" err="1">
                <a:ea typeface="+mn-lt"/>
                <a:cs typeface="+mn-lt"/>
              </a:rPr>
              <a:t>VV</a:t>
            </a:r>
            <a:r>
              <a:rPr lang="en-US" sz="800" dirty="0">
                <a:ea typeface="+mn-lt"/>
                <a:cs typeface="+mn-lt"/>
              </a:rPr>
              <a:t>, </a:t>
            </a:r>
            <a:r>
              <a:rPr lang="en-US" sz="800" dirty="0" err="1">
                <a:ea typeface="+mn-lt"/>
                <a:cs typeface="+mn-lt"/>
              </a:rPr>
              <a:t>Girdhani</a:t>
            </a:r>
            <a:r>
              <a:rPr lang="en-US" sz="800" dirty="0">
                <a:ea typeface="+mn-lt"/>
                <a:cs typeface="+mn-lt"/>
              </a:rPr>
              <a:t> B, </a:t>
            </a:r>
            <a:r>
              <a:rPr lang="en-US" sz="800" dirty="0" err="1">
                <a:ea typeface="+mn-lt"/>
                <a:cs typeface="+mn-lt"/>
              </a:rPr>
              <a:t>Savlania</a:t>
            </a:r>
            <a:r>
              <a:rPr lang="en-US" sz="800" dirty="0">
                <a:ea typeface="+mn-lt"/>
                <a:cs typeface="+mn-lt"/>
              </a:rPr>
              <a:t> A, et al. Effectiveness of incisional negative pressure wound therapy after major lower extremity amputation: a </a:t>
            </a:r>
            <a:r>
              <a:rPr lang="en-US" sz="800" dirty="0" err="1">
                <a:ea typeface="+mn-lt"/>
                <a:cs typeface="+mn-lt"/>
              </a:rPr>
              <a:t>randomised</a:t>
            </a:r>
            <a:r>
              <a:rPr lang="en-US" sz="800" dirty="0">
                <a:ea typeface="+mn-lt"/>
                <a:cs typeface="+mn-lt"/>
              </a:rPr>
              <a:t> controlled trial. </a:t>
            </a:r>
            <a:r>
              <a:rPr lang="en-US" sz="800" i="1" dirty="0">
                <a:ea typeface="+mn-lt"/>
                <a:cs typeface="+mn-lt"/>
              </a:rPr>
              <a:t>Ann R Coll Surg Engl</a:t>
            </a:r>
            <a:r>
              <a:rPr lang="en-US" sz="800" dirty="0">
                <a:ea typeface="+mn-lt"/>
                <a:cs typeface="+mn-lt"/>
              </a:rPr>
              <a:t>. 2024;106(5):418-424. </a:t>
            </a:r>
            <a:r>
              <a:rPr lang="en-US" sz="800" dirty="0" err="1">
                <a:ea typeface="+mn-lt"/>
                <a:cs typeface="+mn-lt"/>
              </a:rPr>
              <a:t>doi:10.1308</a:t>
            </a:r>
            <a:r>
              <a:rPr lang="en-US" sz="800" dirty="0">
                <a:ea typeface="+mn-lt"/>
                <a:cs typeface="+mn-lt"/>
              </a:rPr>
              <a:t>/</a:t>
            </a:r>
            <a:r>
              <a:rPr lang="en-US" sz="800" dirty="0" err="1">
                <a:ea typeface="+mn-lt"/>
                <a:cs typeface="+mn-lt"/>
              </a:rPr>
              <a:t>rcsann.2023.0011</a:t>
            </a:r>
            <a:endParaRPr lang="en-US" sz="4250" dirty="0">
              <a:ea typeface="Calibri"/>
              <a:cs typeface="Calibri"/>
            </a:endParaRPr>
          </a:p>
          <a:p>
            <a:pPr marL="228600" indent="-228600">
              <a:buAutoNum type="arabicPeriod"/>
            </a:pPr>
            <a:r>
              <a:rPr lang="en-US" sz="800" dirty="0">
                <a:ea typeface="+mn-lt"/>
                <a:cs typeface="+mn-lt"/>
              </a:rPr>
              <a:t>Murray-Ramcharan M, Feltes </a:t>
            </a:r>
            <a:r>
              <a:rPr lang="en-US" sz="800" dirty="0" err="1">
                <a:ea typeface="+mn-lt"/>
                <a:cs typeface="+mn-lt"/>
              </a:rPr>
              <a:t>Escurra</a:t>
            </a:r>
            <a:r>
              <a:rPr lang="en-US" sz="800" dirty="0">
                <a:ea typeface="+mn-lt"/>
                <a:cs typeface="+mn-lt"/>
              </a:rPr>
              <a:t> M, Engdahl R, </a:t>
            </a:r>
            <a:r>
              <a:rPr lang="en-US" sz="800" dirty="0" err="1">
                <a:ea typeface="+mn-lt"/>
                <a:cs typeface="+mn-lt"/>
              </a:rPr>
              <a:t>Gattorno</a:t>
            </a:r>
            <a:r>
              <a:rPr lang="en-US" sz="800" dirty="0">
                <a:ea typeface="+mn-lt"/>
                <a:cs typeface="+mn-lt"/>
              </a:rPr>
              <a:t> FL. Negative-Pressure Wound Therapy for the Management of Complex Surgical Wounds in a Minority Population. </a:t>
            </a:r>
            <a:r>
              <a:rPr lang="en-US" sz="800" dirty="0" err="1">
                <a:ea typeface="+mn-lt"/>
                <a:cs typeface="+mn-lt"/>
              </a:rPr>
              <a:t>Cureus</a:t>
            </a:r>
            <a:r>
              <a:rPr lang="en-US" sz="800" dirty="0">
                <a:ea typeface="+mn-lt"/>
                <a:cs typeface="+mn-lt"/>
              </a:rPr>
              <a:t>. 2024 Mar 22;16(3):e56726. </a:t>
            </a:r>
            <a:r>
              <a:rPr lang="en-US" sz="800" dirty="0" err="1">
                <a:ea typeface="+mn-lt"/>
                <a:cs typeface="+mn-lt"/>
              </a:rPr>
              <a:t>doi</a:t>
            </a:r>
            <a:r>
              <a:rPr lang="en-US" sz="800" dirty="0">
                <a:ea typeface="+mn-lt"/>
                <a:cs typeface="+mn-lt"/>
              </a:rPr>
              <a:t>: 10.7759/cureus.56726. PMID: 38646389; PMCID: PMC11032736.</a:t>
            </a:r>
            <a:endParaRPr lang="en-US" sz="800" dirty="0">
              <a:ea typeface="Calibri"/>
              <a:cs typeface="Calibri"/>
            </a:endParaRPr>
          </a:p>
          <a:p>
            <a:pPr marL="228600" indent="-228600">
              <a:buAutoNum type="arabicPeriod"/>
            </a:pPr>
            <a:r>
              <a:rPr lang="en-US" sz="800" dirty="0">
                <a:ea typeface="+mn-lt"/>
                <a:cs typeface="+mn-lt"/>
              </a:rPr>
              <a:t>Lumbers M. Bringing negative pressure wound therapy to the community: expanding wound care access. </a:t>
            </a:r>
            <a:r>
              <a:rPr lang="en-US" sz="800" i="1" dirty="0">
                <a:ea typeface="+mn-lt"/>
                <a:cs typeface="+mn-lt"/>
              </a:rPr>
              <a:t>Br J Community </a:t>
            </a:r>
            <a:r>
              <a:rPr lang="en-US" sz="800" i="1" dirty="0" err="1">
                <a:ea typeface="+mn-lt"/>
                <a:cs typeface="+mn-lt"/>
              </a:rPr>
              <a:t>Nurs</a:t>
            </a:r>
            <a:r>
              <a:rPr lang="en-US" sz="800" dirty="0">
                <a:ea typeface="+mn-lt"/>
                <a:cs typeface="+mn-lt"/>
              </a:rPr>
              <a:t>. 2024;29(Sup12):S36-S38. doi:10.12968/bjcn.2024.0154</a:t>
            </a:r>
            <a:endParaRPr lang="en-US" sz="800" dirty="0">
              <a:ea typeface="Calibri"/>
              <a:cs typeface="Calibri"/>
            </a:endParaRPr>
          </a:p>
          <a:p>
            <a:pPr marL="228600" indent="-228600">
              <a:buAutoNum type="arabicPeriod"/>
            </a:pPr>
            <a:r>
              <a:rPr lang="en-US" sz="800" dirty="0" err="1">
                <a:ea typeface="+mn-lt"/>
                <a:cs typeface="+mn-lt"/>
              </a:rPr>
              <a:t>Anagnostakos</a:t>
            </a:r>
            <a:r>
              <a:rPr lang="en-US" sz="800" dirty="0">
                <a:ea typeface="+mn-lt"/>
                <a:cs typeface="+mn-lt"/>
              </a:rPr>
              <a:t> K, Thiery A, Sahan I. Retained Negative Pressure Wound Therapy Foams as a Cause of Infection Persistence. </a:t>
            </a:r>
            <a:r>
              <a:rPr lang="en-US" sz="800" i="1" dirty="0">
                <a:ea typeface="+mn-lt"/>
                <a:cs typeface="+mn-lt"/>
              </a:rPr>
              <a:t>Adv Wound Care (New Rochelle)</a:t>
            </a:r>
            <a:r>
              <a:rPr lang="en-US" sz="800" dirty="0">
                <a:ea typeface="+mn-lt"/>
                <a:cs typeface="+mn-lt"/>
              </a:rPr>
              <a:t>. 2021;10(12):699-710. doi:10.1089/wound.2019.1088</a:t>
            </a:r>
            <a:endParaRPr lang="en-US" sz="4250" dirty="0">
              <a:ea typeface="+mn-lt"/>
              <a:cs typeface="+mn-lt"/>
            </a:endParaRPr>
          </a:p>
          <a:p>
            <a:pPr marL="228600" indent="-228600">
              <a:buAutoNum type="arabicPeriod"/>
            </a:pPr>
            <a:endParaRPr lang="en-US" sz="800" dirty="0">
              <a:ea typeface="Calibri"/>
              <a:cs typeface="Calibri"/>
            </a:endParaRPr>
          </a:p>
          <a:p>
            <a:pPr marL="228600" indent="-228600">
              <a:buAutoNum type="arabicPeriod"/>
            </a:pPr>
            <a:endParaRPr lang="en-US" sz="800" dirty="0">
              <a:ea typeface="Calibri"/>
              <a:cs typeface="Calibri"/>
            </a:endParaRPr>
          </a:p>
          <a:p>
            <a:pPr marL="228600" indent="-228600">
              <a:buAutoNum type="arabicPeriod"/>
            </a:pPr>
            <a:endParaRPr lang="en-US" sz="800" dirty="0">
              <a:ea typeface="Calibri"/>
              <a:cs typeface="Calibri"/>
            </a:endParaRPr>
          </a:p>
          <a:p>
            <a:pPr marL="228600" indent="-228600">
              <a:buAutoNum type="arabicPeriod"/>
            </a:pPr>
            <a:endParaRPr lang="en-US" sz="800" dirty="0">
              <a:ea typeface="Calibri"/>
              <a:cs typeface="Calibri"/>
            </a:endParaRPr>
          </a:p>
          <a:p>
            <a:pPr marL="228600" indent="-228600">
              <a:buAutoNum type="arabicPeriod"/>
            </a:pPr>
            <a:endParaRPr lang="en-US" sz="800" dirty="0">
              <a:ea typeface="Calibri"/>
              <a:cs typeface="Calibri"/>
            </a:endParaRPr>
          </a:p>
          <a:p>
            <a:pPr marL="228600" indent="-228600">
              <a:buAutoNum type="arabicPeriod"/>
            </a:pPr>
            <a:endParaRPr lang="en-US" sz="800" dirty="0">
              <a:ea typeface="Calibri"/>
              <a:cs typeface="Calibri"/>
            </a:endParaRPr>
          </a:p>
          <a:p>
            <a:pPr marL="742950" indent="-742950">
              <a:buAutoNum type="arabicPeriod"/>
            </a:pPr>
            <a:endParaRPr lang="en-US" sz="800" dirty="0">
              <a:ea typeface="Calibri"/>
              <a:cs typeface="Calibri"/>
            </a:endParaRPr>
          </a:p>
        </p:txBody>
      </p:sp>
    </p:spTree>
    <p:extLst>
      <p:ext uri="{BB962C8B-B14F-4D97-AF65-F5344CB8AC3E}">
        <p14:creationId xmlns:p14="http://schemas.microsoft.com/office/powerpoint/2010/main" val="9382973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1A399-144F-FCF4-8EC5-20E97C876CE6}"/>
              </a:ext>
            </a:extLst>
          </p:cNvPr>
          <p:cNvSpPr>
            <a:spLocks noGrp="1"/>
          </p:cNvSpPr>
          <p:nvPr>
            <p:ph type="title"/>
          </p:nvPr>
        </p:nvSpPr>
        <p:spPr/>
        <p:txBody>
          <a:bodyPr/>
          <a:lstStyle/>
          <a:p>
            <a:r>
              <a:rPr lang="en-US" sz="5850">
                <a:ea typeface="Calibri"/>
                <a:cs typeface="Calibri"/>
              </a:rPr>
              <a:t>Questions? </a:t>
            </a:r>
          </a:p>
        </p:txBody>
      </p:sp>
      <p:sp>
        <p:nvSpPr>
          <p:cNvPr id="3" name="Content Placeholder 2">
            <a:extLst>
              <a:ext uri="{FF2B5EF4-FFF2-40B4-BE49-F238E27FC236}">
                <a16:creationId xmlns:a16="http://schemas.microsoft.com/office/drawing/2014/main" id="{767BD423-237C-39EA-AC81-B81B707E7742}"/>
              </a:ext>
            </a:extLst>
          </p:cNvPr>
          <p:cNvSpPr>
            <a:spLocks noGrp="1"/>
          </p:cNvSpPr>
          <p:nvPr>
            <p:ph idx="1"/>
          </p:nvPr>
        </p:nvSpPr>
        <p:spPr/>
        <p:txBody>
          <a:bodyPr vert="horz" lIns="91440" tIns="45720" rIns="91440" bIns="45720" rtlCol="0" anchor="t">
            <a:normAutofit/>
          </a:bodyPr>
          <a:lstStyle/>
          <a:p>
            <a:pPr marL="456565" indent="-456565"/>
            <a:r>
              <a:rPr lang="en-US" sz="3600" dirty="0">
                <a:ea typeface="Calibri"/>
                <a:cs typeface="Calibri"/>
              </a:rPr>
              <a:t>Christiana Vandegrift DPT </a:t>
            </a:r>
          </a:p>
          <a:p>
            <a:pPr marL="456565" indent="-456565"/>
            <a:r>
              <a:rPr lang="en-US" sz="3600" dirty="0">
                <a:ea typeface="Calibri"/>
                <a:cs typeface="Calibri"/>
              </a:rPr>
              <a:t>christiana.vandegrift@sluhn.org</a:t>
            </a:r>
          </a:p>
        </p:txBody>
      </p:sp>
    </p:spTree>
    <p:extLst>
      <p:ext uri="{BB962C8B-B14F-4D97-AF65-F5344CB8AC3E}">
        <p14:creationId xmlns:p14="http://schemas.microsoft.com/office/powerpoint/2010/main" val="1012366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Disclosure Information</a:t>
            </a:r>
            <a:endParaRPr lang="en-US" dirty="0"/>
          </a:p>
        </p:txBody>
      </p:sp>
      <p:sp>
        <p:nvSpPr>
          <p:cNvPr id="3" name="Content Placeholder 2"/>
          <p:cNvSpPr>
            <a:spLocks noGrp="1"/>
          </p:cNvSpPr>
          <p:nvPr>
            <p:ph idx="1"/>
          </p:nvPr>
        </p:nvSpPr>
        <p:spPr/>
        <p:txBody>
          <a:bodyPr>
            <a:normAutofit lnSpcReduction="10000"/>
          </a:bodyPr>
          <a:lstStyle/>
          <a:p>
            <a:r>
              <a:rPr lang="en-US" dirty="0"/>
              <a:t>The Planners involved in this activity have no relevant financial relationships to disclose.</a:t>
            </a:r>
          </a:p>
          <a:p>
            <a:r>
              <a:rPr lang="en-US" dirty="0"/>
              <a:t>The Faculty/Presenters involved in this activity have no relevant financial relationships to disclose.</a:t>
            </a:r>
          </a:p>
          <a:p>
            <a:r>
              <a:rPr lang="en-US" sz="4400" dirty="0">
                <a:ea typeface="Calibri"/>
                <a:cs typeface="Calibri"/>
              </a:rPr>
              <a:t>Images of wounds are included in this presentation</a:t>
            </a:r>
          </a:p>
        </p:txBody>
      </p:sp>
    </p:spTree>
    <p:extLst>
      <p:ext uri="{BB962C8B-B14F-4D97-AF65-F5344CB8AC3E}">
        <p14:creationId xmlns:p14="http://schemas.microsoft.com/office/powerpoint/2010/main" val="4152239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068AC-C78B-6BA0-1AFF-5B3ACF0AECA3}"/>
              </a:ext>
            </a:extLst>
          </p:cNvPr>
          <p:cNvSpPr>
            <a:spLocks noGrp="1"/>
          </p:cNvSpPr>
          <p:nvPr>
            <p:ph type="title"/>
          </p:nvPr>
        </p:nvSpPr>
        <p:spPr/>
        <p:txBody>
          <a:bodyPr/>
          <a:lstStyle/>
          <a:p>
            <a:r>
              <a:rPr lang="en-US" sz="5850" dirty="0">
                <a:ea typeface="Calibri"/>
                <a:cs typeface="Calibri"/>
              </a:rPr>
              <a:t>Learning Objectives</a:t>
            </a:r>
            <a:endParaRPr lang="en-US" dirty="0"/>
          </a:p>
        </p:txBody>
      </p:sp>
      <p:sp>
        <p:nvSpPr>
          <p:cNvPr id="3" name="Content Placeholder 2">
            <a:extLst>
              <a:ext uri="{FF2B5EF4-FFF2-40B4-BE49-F238E27FC236}">
                <a16:creationId xmlns:a16="http://schemas.microsoft.com/office/drawing/2014/main" id="{028535D1-2FF0-D80B-9944-C0442704F557}"/>
              </a:ext>
            </a:extLst>
          </p:cNvPr>
          <p:cNvSpPr>
            <a:spLocks noGrp="1"/>
          </p:cNvSpPr>
          <p:nvPr>
            <p:ph idx="1"/>
          </p:nvPr>
        </p:nvSpPr>
        <p:spPr/>
        <p:txBody>
          <a:bodyPr vert="horz" lIns="91440" tIns="45720" rIns="91440" bIns="45720" rtlCol="0" anchor="t">
            <a:noAutofit/>
          </a:bodyPr>
          <a:lstStyle/>
          <a:p>
            <a:pPr marL="456565" indent="-456565"/>
            <a:r>
              <a:rPr lang="en-US" sz="2800" dirty="0">
                <a:latin typeface="Aptos"/>
                <a:ea typeface="+mn-lt"/>
                <a:cs typeface="+mn-lt"/>
              </a:rPr>
              <a:t>After completion of this course, participants will be able to: </a:t>
            </a:r>
            <a:endParaRPr lang="en-US" sz="2800" dirty="0">
              <a:latin typeface="Aptos"/>
              <a:ea typeface="Calibri"/>
              <a:cs typeface="Calibri"/>
            </a:endParaRPr>
          </a:p>
          <a:p>
            <a:pPr marL="989965" lvl="1" indent="-380365">
              <a:buFont typeface="Courier New" panose="020B0604020202020204" pitchFamily="34" charset="0"/>
              <a:buChar char="o"/>
            </a:pPr>
            <a:r>
              <a:rPr lang="en-US" sz="2400" dirty="0">
                <a:latin typeface="Aptos"/>
                <a:ea typeface="+mn-lt"/>
                <a:cs typeface="+mn-lt"/>
              </a:rPr>
              <a:t>Identify risk factors of wound development in patients with neurological conditions</a:t>
            </a:r>
            <a:endParaRPr lang="en-US" sz="2400" dirty="0">
              <a:latin typeface="Aptos"/>
              <a:ea typeface="Calibri"/>
              <a:cs typeface="Calibri"/>
            </a:endParaRPr>
          </a:p>
          <a:p>
            <a:pPr marL="989965" lvl="1" indent="-380365">
              <a:buFont typeface="Courier New" panose="020B0604020202020204" pitchFamily="34" charset="0"/>
              <a:buChar char="o"/>
            </a:pPr>
            <a:r>
              <a:rPr lang="en-US" sz="2400" dirty="0">
                <a:latin typeface="Aptos"/>
                <a:ea typeface="+mn-lt"/>
                <a:cs typeface="+mn-lt"/>
              </a:rPr>
              <a:t>Explain the principles, parameters and correct application of negative pressure wound therapy (</a:t>
            </a:r>
            <a:r>
              <a:rPr lang="en-US" sz="2400" dirty="0" err="1">
                <a:latin typeface="Aptos"/>
                <a:ea typeface="+mn-lt"/>
                <a:cs typeface="+mn-lt"/>
              </a:rPr>
              <a:t>NPWT</a:t>
            </a:r>
            <a:r>
              <a:rPr lang="en-US" sz="2400" dirty="0">
                <a:latin typeface="Aptos"/>
                <a:ea typeface="+mn-lt"/>
                <a:cs typeface="+mn-lt"/>
              </a:rPr>
              <a:t>)</a:t>
            </a:r>
            <a:endParaRPr lang="en-US" sz="2400" dirty="0">
              <a:latin typeface="Aptos"/>
              <a:ea typeface="Calibri"/>
              <a:cs typeface="Calibri"/>
            </a:endParaRPr>
          </a:p>
          <a:p>
            <a:pPr marL="989965" lvl="1" indent="-380365">
              <a:buFont typeface="Courier New" panose="020B0604020202020204" pitchFamily="34" charset="0"/>
              <a:buChar char="o"/>
            </a:pPr>
            <a:r>
              <a:rPr lang="en-US" sz="2400" dirty="0">
                <a:latin typeface="Aptos"/>
                <a:ea typeface="+mn-lt"/>
                <a:cs typeface="+mn-lt"/>
              </a:rPr>
              <a:t>Compare the outcomes of using </a:t>
            </a:r>
            <a:r>
              <a:rPr lang="en-US" sz="2400" dirty="0" err="1">
                <a:latin typeface="Aptos"/>
                <a:ea typeface="+mn-lt"/>
                <a:cs typeface="+mn-lt"/>
              </a:rPr>
              <a:t>NPWT</a:t>
            </a:r>
            <a:r>
              <a:rPr lang="en-US" sz="2400" dirty="0">
                <a:latin typeface="Aptos"/>
                <a:ea typeface="+mn-lt"/>
                <a:cs typeface="+mn-lt"/>
              </a:rPr>
              <a:t> to other commonly used wound management techniques </a:t>
            </a:r>
            <a:endParaRPr lang="en-US" sz="2400" dirty="0">
              <a:latin typeface="Aptos"/>
              <a:ea typeface="Calibri"/>
              <a:cs typeface="Calibri"/>
            </a:endParaRPr>
          </a:p>
          <a:p>
            <a:pPr marL="989965" lvl="1" indent="-380365">
              <a:buFont typeface="Courier New" panose="020B0604020202020204" pitchFamily="34" charset="0"/>
              <a:buChar char="o"/>
            </a:pPr>
            <a:r>
              <a:rPr lang="en-US" sz="2400" dirty="0">
                <a:latin typeface="Aptos"/>
                <a:ea typeface="+mn-lt"/>
                <a:cs typeface="+mn-lt"/>
              </a:rPr>
              <a:t>Discuss the possible benefits and complications of </a:t>
            </a:r>
            <a:r>
              <a:rPr lang="en-US" sz="2400" dirty="0" err="1">
                <a:latin typeface="Aptos"/>
                <a:ea typeface="+mn-lt"/>
                <a:cs typeface="+mn-lt"/>
              </a:rPr>
              <a:t>NPWT</a:t>
            </a:r>
            <a:r>
              <a:rPr lang="en-US" sz="2400" dirty="0">
                <a:latin typeface="Aptos"/>
                <a:ea typeface="+mn-lt"/>
                <a:cs typeface="+mn-lt"/>
              </a:rPr>
              <a:t> in the neurological population</a:t>
            </a:r>
            <a:endParaRPr lang="en-US" sz="3200" dirty="0">
              <a:latin typeface="Aptos"/>
              <a:ea typeface="Calibri"/>
              <a:cs typeface="Calibri"/>
            </a:endParaRPr>
          </a:p>
          <a:p>
            <a:pPr marL="456565" indent="-456565"/>
            <a:endParaRPr lang="en-US" sz="4250" dirty="0">
              <a:ea typeface="Calibri"/>
              <a:cs typeface="Calibri"/>
            </a:endParaRPr>
          </a:p>
        </p:txBody>
      </p:sp>
    </p:spTree>
    <p:extLst>
      <p:ext uri="{BB962C8B-B14F-4D97-AF65-F5344CB8AC3E}">
        <p14:creationId xmlns:p14="http://schemas.microsoft.com/office/powerpoint/2010/main" val="1535571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644E2-C635-40C5-A7EF-00199901FAB0}"/>
              </a:ext>
            </a:extLst>
          </p:cNvPr>
          <p:cNvSpPr>
            <a:spLocks noGrp="1"/>
          </p:cNvSpPr>
          <p:nvPr>
            <p:ph type="title"/>
          </p:nvPr>
        </p:nvSpPr>
        <p:spPr/>
        <p:txBody>
          <a:bodyPr>
            <a:normAutofit/>
          </a:bodyPr>
          <a:lstStyle/>
          <a:p>
            <a:r>
              <a:rPr lang="en-US" sz="4400" dirty="0">
                <a:ea typeface="Calibri"/>
                <a:cs typeface="Calibri"/>
              </a:rPr>
              <a:t>Integumentary Risks for Neurologic Patients</a:t>
            </a:r>
            <a:endParaRPr lang="en-US" sz="4400" baseline="30000" dirty="0">
              <a:ea typeface="Calibri"/>
              <a:cs typeface="Calibri"/>
            </a:endParaRPr>
          </a:p>
        </p:txBody>
      </p:sp>
      <p:sp>
        <p:nvSpPr>
          <p:cNvPr id="3" name="Content Placeholder 2">
            <a:extLst>
              <a:ext uri="{FF2B5EF4-FFF2-40B4-BE49-F238E27FC236}">
                <a16:creationId xmlns:a16="http://schemas.microsoft.com/office/drawing/2014/main" id="{04BA9AAA-B35F-4488-997B-627F00D637D5}"/>
              </a:ext>
            </a:extLst>
          </p:cNvPr>
          <p:cNvSpPr>
            <a:spLocks noGrp="1"/>
          </p:cNvSpPr>
          <p:nvPr>
            <p:ph idx="1"/>
          </p:nvPr>
        </p:nvSpPr>
        <p:spPr/>
        <p:txBody>
          <a:bodyPr vert="horz" lIns="91440" tIns="45720" rIns="91440" bIns="45720" rtlCol="0" anchor="t">
            <a:noAutofit/>
          </a:bodyPr>
          <a:lstStyle/>
          <a:p>
            <a:pPr marL="456565" indent="-456565"/>
            <a:r>
              <a:rPr lang="en-US" sz="3200" dirty="0">
                <a:latin typeface="Aptos"/>
                <a:ea typeface="Calibri"/>
                <a:cs typeface="Calibri"/>
              </a:rPr>
              <a:t>Impaired healing factors</a:t>
            </a:r>
          </a:p>
          <a:p>
            <a:pPr marL="989965" lvl="1" indent="-456565">
              <a:buFont typeface="Courier New" panose="020B0604020202020204" pitchFamily="34" charset="0"/>
              <a:buChar char="o"/>
            </a:pPr>
            <a:r>
              <a:rPr lang="en-US" sz="2800" dirty="0">
                <a:latin typeface="Aptos"/>
                <a:ea typeface="Calibri"/>
                <a:cs typeface="Calibri"/>
              </a:rPr>
              <a:t>Co-morbidities </a:t>
            </a:r>
          </a:p>
          <a:p>
            <a:pPr marL="989965" lvl="1" indent="-456565">
              <a:buFont typeface="Courier New" panose="020B0604020202020204" pitchFamily="34" charset="0"/>
              <a:buChar char="o"/>
            </a:pPr>
            <a:r>
              <a:rPr lang="en-US" sz="2800" dirty="0">
                <a:latin typeface="Aptos"/>
                <a:ea typeface="Calibri"/>
                <a:cs typeface="Calibri"/>
              </a:rPr>
              <a:t>Impaired circulation</a:t>
            </a:r>
          </a:p>
          <a:p>
            <a:pPr marL="456565" indent="-456565"/>
            <a:r>
              <a:rPr lang="en-US" sz="3200" dirty="0">
                <a:latin typeface="Aptos"/>
                <a:ea typeface="Calibri"/>
                <a:cs typeface="Calibri"/>
              </a:rPr>
              <a:t>Increased fall risk </a:t>
            </a:r>
          </a:p>
          <a:p>
            <a:pPr marL="989965" lvl="1" indent="-456565">
              <a:buFont typeface="Courier New" panose="020B0604020202020204" pitchFamily="34" charset="0"/>
              <a:buChar char="o"/>
            </a:pPr>
            <a:r>
              <a:rPr lang="en-US" sz="2800">
                <a:latin typeface="Aptos"/>
                <a:ea typeface="Calibri"/>
                <a:cs typeface="Calibri"/>
              </a:rPr>
              <a:t>Parkinson's disease, CVA, SCI, TBI, neuropathy, debility</a:t>
            </a:r>
            <a:endParaRPr lang="en-US" sz="2800" dirty="0">
              <a:latin typeface="Aptos"/>
              <a:ea typeface="Calibri"/>
              <a:cs typeface="Calibri"/>
            </a:endParaRPr>
          </a:p>
          <a:p>
            <a:pPr marL="989965" lvl="1" indent="-456565">
              <a:buFont typeface="Courier New" panose="020B0604020202020204" pitchFamily="34" charset="0"/>
              <a:buChar char="o"/>
            </a:pPr>
            <a:r>
              <a:rPr lang="en-US" sz="2800" dirty="0">
                <a:latin typeface="Aptos"/>
                <a:ea typeface="Calibri"/>
                <a:cs typeface="Calibri"/>
              </a:rPr>
              <a:t>Results in traumatic and non-traumatic wounds</a:t>
            </a:r>
          </a:p>
          <a:p>
            <a:pPr marL="456565" indent="-456565"/>
            <a:r>
              <a:rPr lang="en-US" sz="3200" dirty="0">
                <a:latin typeface="Aptos"/>
                <a:ea typeface="Calibri"/>
                <a:cs typeface="Calibri"/>
              </a:rPr>
              <a:t>History of surgical procedures</a:t>
            </a:r>
          </a:p>
        </p:txBody>
      </p:sp>
      <p:sp>
        <p:nvSpPr>
          <p:cNvPr id="4" name="TextBox 3">
            <a:extLst>
              <a:ext uri="{FF2B5EF4-FFF2-40B4-BE49-F238E27FC236}">
                <a16:creationId xmlns:a16="http://schemas.microsoft.com/office/drawing/2014/main" id="{65C509FC-261E-CBB4-AD8B-349F604E3C2F}"/>
              </a:ext>
            </a:extLst>
          </p:cNvPr>
          <p:cNvSpPr txBox="1"/>
          <p:nvPr/>
        </p:nvSpPr>
        <p:spPr>
          <a:xfrm>
            <a:off x="320040" y="6125634"/>
            <a:ext cx="4480560" cy="261610"/>
          </a:xfrm>
          <a:prstGeom prst="rect">
            <a:avLst/>
          </a:prstGeom>
          <a:noFill/>
        </p:spPr>
        <p:txBody>
          <a:bodyPr wrap="square" rtlCol="0">
            <a:spAutoFit/>
          </a:bodyPr>
          <a:lstStyle/>
          <a:p>
            <a:r>
              <a:rPr lang="en-US" sz="1100" dirty="0"/>
              <a:t>Peters et al, 2024; </a:t>
            </a:r>
            <a:r>
              <a:rPr lang="en-US" sz="1100" dirty="0" err="1">
                <a:ea typeface="+mn-lt"/>
                <a:cs typeface="+mn-lt"/>
              </a:rPr>
              <a:t>Biercewicz</a:t>
            </a:r>
            <a:r>
              <a:rPr lang="en-US" sz="1100" dirty="0">
                <a:ea typeface="+mn-lt"/>
                <a:cs typeface="+mn-lt"/>
              </a:rPr>
              <a:t> 2022; Abou &amp; Rice, 2024 </a:t>
            </a:r>
            <a:r>
              <a:rPr lang="en-US" sz="1100" dirty="0"/>
              <a:t> </a:t>
            </a:r>
          </a:p>
        </p:txBody>
      </p:sp>
    </p:spTree>
    <p:extLst>
      <p:ext uri="{BB962C8B-B14F-4D97-AF65-F5344CB8AC3E}">
        <p14:creationId xmlns:p14="http://schemas.microsoft.com/office/powerpoint/2010/main" val="2191053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6B171-1B90-4453-B8A0-DD3BC468F353}"/>
              </a:ext>
            </a:extLst>
          </p:cNvPr>
          <p:cNvSpPr>
            <a:spLocks noGrp="1"/>
          </p:cNvSpPr>
          <p:nvPr>
            <p:ph type="title"/>
          </p:nvPr>
        </p:nvSpPr>
        <p:spPr/>
        <p:txBody>
          <a:bodyPr/>
          <a:lstStyle/>
          <a:p>
            <a:r>
              <a:rPr lang="en-US" sz="5850" dirty="0"/>
              <a:t>Pressure Injuries</a:t>
            </a:r>
            <a:endParaRPr lang="en-US" baseline="30000" dirty="0"/>
          </a:p>
        </p:txBody>
      </p:sp>
      <p:sp>
        <p:nvSpPr>
          <p:cNvPr id="3" name="Content Placeholder 2">
            <a:extLst>
              <a:ext uri="{FF2B5EF4-FFF2-40B4-BE49-F238E27FC236}">
                <a16:creationId xmlns:a16="http://schemas.microsoft.com/office/drawing/2014/main" id="{AB265559-3B19-4937-83D7-E8F3C829C3FB}"/>
              </a:ext>
            </a:extLst>
          </p:cNvPr>
          <p:cNvSpPr>
            <a:spLocks noGrp="1"/>
          </p:cNvSpPr>
          <p:nvPr>
            <p:ph idx="1"/>
          </p:nvPr>
        </p:nvSpPr>
        <p:spPr/>
        <p:txBody>
          <a:bodyPr vert="horz" lIns="91440" tIns="45720" rIns="91440" bIns="45720" rtlCol="0" anchor="t">
            <a:noAutofit/>
          </a:bodyPr>
          <a:lstStyle/>
          <a:p>
            <a:pPr marL="456565" indent="-456565"/>
            <a:r>
              <a:rPr lang="en-US" sz="2800" dirty="0">
                <a:latin typeface="Aptos"/>
                <a:ea typeface="Calibri"/>
                <a:cs typeface="Calibri"/>
              </a:rPr>
              <a:t>Localized damage to skin and/or underlying soft tissue over bony prominence or from medical device </a:t>
            </a:r>
            <a:endParaRPr lang="en-US" sz="2800">
              <a:latin typeface="Calibri"/>
              <a:ea typeface="Calibri"/>
              <a:cs typeface="Calibri"/>
            </a:endParaRPr>
          </a:p>
          <a:p>
            <a:pPr marL="456565" indent="-456565"/>
            <a:r>
              <a:rPr lang="en-US" sz="2800" dirty="0">
                <a:latin typeface="Aptos"/>
                <a:ea typeface="Calibri"/>
                <a:cs typeface="Calibri"/>
              </a:rPr>
              <a:t>Prolonged and intense pressure in one area and possibly in combination with shearing forces</a:t>
            </a:r>
            <a:endParaRPr lang="en-US" sz="2800">
              <a:latin typeface="Calibri"/>
              <a:ea typeface="Calibri"/>
              <a:cs typeface="Calibri"/>
            </a:endParaRPr>
          </a:p>
          <a:p>
            <a:pPr marL="456565" indent="-456565"/>
            <a:r>
              <a:rPr lang="en-US" sz="2800" dirty="0">
                <a:latin typeface="Aptos"/>
                <a:ea typeface="Calibri"/>
                <a:cs typeface="Calibri"/>
              </a:rPr>
              <a:t>Intact skin or open ulcer that may or may not be painful</a:t>
            </a:r>
          </a:p>
          <a:p>
            <a:pPr marL="456565" indent="-456565"/>
            <a:r>
              <a:rPr lang="en-US" sz="2800" dirty="0">
                <a:latin typeface="Aptos"/>
                <a:ea typeface="Calibri"/>
                <a:cs typeface="Calibri"/>
              </a:rPr>
              <a:t>Affected by nutrition, tissue condition, tissue perfusion, microclimate, and other co-morbidities </a:t>
            </a:r>
          </a:p>
          <a:p>
            <a:pPr marL="456565" indent="-456565"/>
            <a:r>
              <a:rPr lang="en-US" sz="2800">
                <a:latin typeface="Aptos"/>
                <a:ea typeface="Calibri"/>
                <a:cs typeface="Calibri"/>
              </a:rPr>
              <a:t>Classified as stages I-IV and unstageable </a:t>
            </a:r>
          </a:p>
        </p:txBody>
      </p:sp>
      <p:sp>
        <p:nvSpPr>
          <p:cNvPr id="4" name="TextBox 3">
            <a:extLst>
              <a:ext uri="{FF2B5EF4-FFF2-40B4-BE49-F238E27FC236}">
                <a16:creationId xmlns:a16="http://schemas.microsoft.com/office/drawing/2014/main" id="{65287A69-974C-8B39-D310-BD425F85B461}"/>
              </a:ext>
            </a:extLst>
          </p:cNvPr>
          <p:cNvSpPr txBox="1"/>
          <p:nvPr/>
        </p:nvSpPr>
        <p:spPr>
          <a:xfrm>
            <a:off x="389614" y="5868063"/>
            <a:ext cx="3745064" cy="261610"/>
          </a:xfrm>
          <a:prstGeom prst="rect">
            <a:avLst/>
          </a:prstGeom>
          <a:noFill/>
        </p:spPr>
        <p:txBody>
          <a:bodyPr wrap="square" rtlCol="0">
            <a:spAutoFit/>
          </a:bodyPr>
          <a:lstStyle/>
          <a:p>
            <a:r>
              <a:rPr lang="en-US" sz="1100" dirty="0">
                <a:ea typeface="+mn-lt"/>
                <a:cs typeface="+mn-lt"/>
              </a:rPr>
              <a:t>Yoon &amp; Cho, 2022; Williams, 2025; </a:t>
            </a:r>
            <a:r>
              <a:rPr lang="en-US" sz="1100" dirty="0" err="1">
                <a:ea typeface="+mn-lt"/>
                <a:cs typeface="+mn-lt"/>
              </a:rPr>
              <a:t>RNAO</a:t>
            </a:r>
            <a:r>
              <a:rPr lang="en-US" sz="1100" dirty="0">
                <a:ea typeface="+mn-lt"/>
                <a:cs typeface="+mn-lt"/>
              </a:rPr>
              <a:t>, 2016</a:t>
            </a:r>
            <a:endParaRPr lang="en-US" sz="1100" dirty="0"/>
          </a:p>
        </p:txBody>
      </p:sp>
    </p:spTree>
    <p:extLst>
      <p:ext uri="{BB962C8B-B14F-4D97-AF65-F5344CB8AC3E}">
        <p14:creationId xmlns:p14="http://schemas.microsoft.com/office/powerpoint/2010/main" val="790866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8349E-1B2F-4554-BB90-E3385E3BE5B2}"/>
              </a:ext>
            </a:extLst>
          </p:cNvPr>
          <p:cNvSpPr>
            <a:spLocks noGrp="1"/>
          </p:cNvSpPr>
          <p:nvPr>
            <p:ph type="title"/>
          </p:nvPr>
        </p:nvSpPr>
        <p:spPr/>
        <p:txBody>
          <a:bodyPr/>
          <a:lstStyle/>
          <a:p>
            <a:r>
              <a:rPr lang="en-US" sz="5850" dirty="0"/>
              <a:t>Risk of Pressure Injuries</a:t>
            </a:r>
            <a:endParaRPr lang="en-US" baseline="30000" dirty="0"/>
          </a:p>
        </p:txBody>
      </p:sp>
      <p:sp>
        <p:nvSpPr>
          <p:cNvPr id="3" name="Content Placeholder 2">
            <a:extLst>
              <a:ext uri="{FF2B5EF4-FFF2-40B4-BE49-F238E27FC236}">
                <a16:creationId xmlns:a16="http://schemas.microsoft.com/office/drawing/2014/main" id="{B44B9DA5-52D7-42A1-8A96-8B9651D22D42}"/>
              </a:ext>
            </a:extLst>
          </p:cNvPr>
          <p:cNvSpPr>
            <a:spLocks noGrp="1"/>
          </p:cNvSpPr>
          <p:nvPr>
            <p:ph idx="1"/>
          </p:nvPr>
        </p:nvSpPr>
        <p:spPr/>
        <p:txBody>
          <a:bodyPr vert="horz" lIns="91440" tIns="45720" rIns="91440" bIns="45720" rtlCol="0" anchor="t">
            <a:noAutofit/>
          </a:bodyPr>
          <a:lstStyle/>
          <a:p>
            <a:pPr marL="456565" indent="-456565"/>
            <a:r>
              <a:rPr lang="en-US" sz="3200" dirty="0">
                <a:latin typeface="Aptos"/>
                <a:ea typeface="Calibri"/>
                <a:cs typeface="Calibri"/>
              </a:rPr>
              <a:t>Decreased mobility</a:t>
            </a:r>
          </a:p>
          <a:p>
            <a:pPr marL="989965" lvl="1" indent="-456565">
              <a:buFont typeface="Courier New" panose="020B0604020202020204" pitchFamily="34" charset="0"/>
              <a:buChar char="o"/>
            </a:pPr>
            <a:r>
              <a:rPr lang="en-US" sz="2800" dirty="0">
                <a:latin typeface="Aptos"/>
                <a:ea typeface="Calibri"/>
                <a:cs typeface="Calibri"/>
              </a:rPr>
              <a:t>Bed bound</a:t>
            </a:r>
          </a:p>
          <a:p>
            <a:pPr marL="989965" lvl="1" indent="-456565">
              <a:buFont typeface="Courier New" panose="020B0604020202020204" pitchFamily="34" charset="0"/>
              <a:buChar char="o"/>
            </a:pPr>
            <a:r>
              <a:rPr lang="en-US" sz="2800" dirty="0">
                <a:latin typeface="Aptos"/>
                <a:ea typeface="Calibri"/>
                <a:cs typeface="Calibri"/>
              </a:rPr>
              <a:t>Requires assistance to transfer or reposition</a:t>
            </a:r>
          </a:p>
          <a:p>
            <a:pPr marL="989965" lvl="1" indent="-456565">
              <a:buFont typeface="Courier New" panose="020B0604020202020204" pitchFamily="34" charset="0"/>
              <a:buChar char="o"/>
            </a:pPr>
            <a:r>
              <a:rPr lang="en-US" sz="2800" dirty="0">
                <a:latin typeface="Aptos"/>
                <a:ea typeface="Calibri"/>
                <a:cs typeface="Calibri"/>
              </a:rPr>
              <a:t>Increased fall risk when ambulatory</a:t>
            </a:r>
          </a:p>
          <a:p>
            <a:pPr marL="989965" lvl="1" indent="-456565">
              <a:buFont typeface="Courier New" panose="020B0604020202020204" pitchFamily="34" charset="0"/>
              <a:buChar char="o"/>
            </a:pPr>
            <a:r>
              <a:rPr lang="en-US" sz="2800" dirty="0">
                <a:latin typeface="Aptos"/>
                <a:ea typeface="Calibri"/>
                <a:cs typeface="Calibri"/>
              </a:rPr>
              <a:t>Wheelchair user </a:t>
            </a:r>
          </a:p>
          <a:p>
            <a:pPr marL="456565" indent="-456565"/>
            <a:r>
              <a:rPr lang="en-US" sz="3200" dirty="0">
                <a:latin typeface="Aptos"/>
                <a:ea typeface="Calibri"/>
                <a:cs typeface="Calibri"/>
              </a:rPr>
              <a:t>Decreased sensation </a:t>
            </a:r>
          </a:p>
          <a:p>
            <a:pPr marL="989965" lvl="1" indent="-456565">
              <a:buFont typeface="Courier New" panose="020B0604020202020204" pitchFamily="34" charset="0"/>
              <a:buChar char="o"/>
            </a:pPr>
            <a:r>
              <a:rPr lang="en-US" sz="2800" dirty="0">
                <a:latin typeface="Aptos"/>
                <a:ea typeface="Calibri"/>
                <a:cs typeface="Calibri"/>
              </a:rPr>
              <a:t>Impaired or absent </a:t>
            </a:r>
          </a:p>
          <a:p>
            <a:pPr marL="989965" lvl="1" indent="-456565">
              <a:buFont typeface="Courier New" panose="020B0604020202020204" pitchFamily="34" charset="0"/>
              <a:buChar char="o"/>
            </a:pPr>
            <a:r>
              <a:rPr lang="en-US" sz="2800" dirty="0">
                <a:latin typeface="Aptos"/>
                <a:ea typeface="Calibri"/>
                <a:cs typeface="Calibri"/>
              </a:rPr>
              <a:t>Stroke, spinal cord, and TBI </a:t>
            </a:r>
          </a:p>
          <a:p>
            <a:pPr marL="456565" indent="-456565"/>
            <a:endParaRPr lang="en-US" sz="4250" dirty="0">
              <a:ea typeface="Calibri"/>
              <a:cs typeface="Calibri"/>
            </a:endParaRPr>
          </a:p>
        </p:txBody>
      </p:sp>
      <p:sp>
        <p:nvSpPr>
          <p:cNvPr id="4" name="TextBox 3">
            <a:extLst>
              <a:ext uri="{FF2B5EF4-FFF2-40B4-BE49-F238E27FC236}">
                <a16:creationId xmlns:a16="http://schemas.microsoft.com/office/drawing/2014/main" id="{75DCA6ED-859B-1438-2457-734DD401644C}"/>
              </a:ext>
            </a:extLst>
          </p:cNvPr>
          <p:cNvSpPr txBox="1"/>
          <p:nvPr/>
        </p:nvSpPr>
        <p:spPr>
          <a:xfrm>
            <a:off x="182880" y="6125634"/>
            <a:ext cx="4508390" cy="430887"/>
          </a:xfrm>
          <a:prstGeom prst="rect">
            <a:avLst/>
          </a:prstGeom>
          <a:noFill/>
        </p:spPr>
        <p:txBody>
          <a:bodyPr wrap="square" rtlCol="0">
            <a:spAutoFit/>
          </a:bodyPr>
          <a:lstStyle/>
          <a:p>
            <a:r>
              <a:rPr lang="en-US" sz="1100" dirty="0">
                <a:latin typeface="Calibri"/>
                <a:ea typeface="+mn-lt"/>
                <a:cs typeface="+mn-lt"/>
              </a:rPr>
              <a:t>Ribeiro et al, 2024; </a:t>
            </a:r>
            <a:r>
              <a:rPr lang="en-US" sz="1100" dirty="0" err="1">
                <a:latin typeface="Calibri"/>
                <a:ea typeface="+mn-lt"/>
                <a:cs typeface="+mn-lt"/>
              </a:rPr>
              <a:t>Soegaard</a:t>
            </a:r>
            <a:r>
              <a:rPr lang="en-US" sz="1100" dirty="0">
                <a:latin typeface="Calibri"/>
                <a:ea typeface="+mn-lt"/>
                <a:cs typeface="+mn-lt"/>
              </a:rPr>
              <a:t> et al, 2025; </a:t>
            </a:r>
            <a:r>
              <a:rPr lang="en-US" sz="1100" dirty="0">
                <a:ea typeface="+mn-lt"/>
                <a:cs typeface="+mn-lt"/>
              </a:rPr>
              <a:t>Johnson et al, 2019; Yoon &amp; Cho, 2022; </a:t>
            </a:r>
            <a:r>
              <a:rPr lang="en-US" sz="1100" dirty="0" err="1">
                <a:ea typeface="+mn-lt"/>
                <a:cs typeface="+mn-lt"/>
              </a:rPr>
              <a:t>Alshehri</a:t>
            </a:r>
            <a:r>
              <a:rPr lang="en-US" sz="1100" dirty="0">
                <a:ea typeface="+mn-lt"/>
                <a:cs typeface="+mn-lt"/>
              </a:rPr>
              <a:t> et al, 2025; </a:t>
            </a:r>
            <a:r>
              <a:rPr lang="en-US" sz="1100" dirty="0" err="1">
                <a:ea typeface="+mn-lt"/>
                <a:cs typeface="+mn-lt"/>
              </a:rPr>
              <a:t>Wijker</a:t>
            </a:r>
            <a:r>
              <a:rPr lang="en-US" sz="1100" dirty="0">
                <a:ea typeface="+mn-lt"/>
                <a:cs typeface="+mn-lt"/>
              </a:rPr>
              <a:t>, 2025; Williams, 2025; </a:t>
            </a:r>
            <a:r>
              <a:rPr lang="en-US" sz="1100" dirty="0" err="1">
                <a:ea typeface="+mn-lt"/>
                <a:cs typeface="+mn-lt"/>
              </a:rPr>
              <a:t>RNAO</a:t>
            </a:r>
            <a:r>
              <a:rPr lang="en-US" sz="1100" dirty="0">
                <a:ea typeface="+mn-lt"/>
                <a:cs typeface="+mn-lt"/>
              </a:rPr>
              <a:t>, 2016</a:t>
            </a:r>
            <a:endParaRPr lang="en-US" sz="1100" dirty="0"/>
          </a:p>
        </p:txBody>
      </p:sp>
    </p:spTree>
    <p:extLst>
      <p:ext uri="{BB962C8B-B14F-4D97-AF65-F5344CB8AC3E}">
        <p14:creationId xmlns:p14="http://schemas.microsoft.com/office/powerpoint/2010/main" val="4088470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3AC0E-213D-4868-9952-B090CF2AD276}"/>
              </a:ext>
            </a:extLst>
          </p:cNvPr>
          <p:cNvSpPr>
            <a:spLocks noGrp="1"/>
          </p:cNvSpPr>
          <p:nvPr>
            <p:ph type="title"/>
          </p:nvPr>
        </p:nvSpPr>
        <p:spPr/>
        <p:txBody>
          <a:bodyPr/>
          <a:lstStyle/>
          <a:p>
            <a:r>
              <a:rPr lang="en-US" sz="5850" dirty="0"/>
              <a:t>Pressure Injury Stages</a:t>
            </a:r>
            <a:endParaRPr lang="en-US" baseline="30000" dirty="0"/>
          </a:p>
        </p:txBody>
      </p:sp>
      <p:sp>
        <p:nvSpPr>
          <p:cNvPr id="4" name="Text Placeholder 3">
            <a:extLst>
              <a:ext uri="{FF2B5EF4-FFF2-40B4-BE49-F238E27FC236}">
                <a16:creationId xmlns:a16="http://schemas.microsoft.com/office/drawing/2014/main" id="{BD8E7EE5-7267-2D57-83C6-9B6CD7429B42}"/>
              </a:ext>
            </a:extLst>
          </p:cNvPr>
          <p:cNvSpPr>
            <a:spLocks noGrp="1"/>
          </p:cNvSpPr>
          <p:nvPr>
            <p:ph type="body" idx="1"/>
          </p:nvPr>
        </p:nvSpPr>
        <p:spPr/>
        <p:txBody>
          <a:bodyPr vert="horz" lIns="91440" tIns="45720" rIns="91440" bIns="45720" rtlCol="0" anchor="b">
            <a:noAutofit/>
          </a:bodyPr>
          <a:lstStyle/>
          <a:p>
            <a:pPr marL="0" lvl="1" algn="ctr"/>
            <a:r>
              <a:rPr lang="en-US" sz="2000" u="sng">
                <a:latin typeface="Aptos"/>
                <a:ea typeface="Calibri"/>
                <a:cs typeface="Calibri"/>
              </a:rPr>
              <a:t>Stage I: </a:t>
            </a:r>
            <a:r>
              <a:rPr lang="en-US" sz="2000" b="0" u="sng" dirty="0">
                <a:latin typeface="Aptos"/>
                <a:ea typeface="+mn-lt"/>
                <a:cs typeface="+mn-lt"/>
              </a:rPr>
              <a:t>non-blanchable erythema </a:t>
            </a:r>
            <a:endParaRPr lang="en-US" sz="2000" u="sng" dirty="0">
              <a:latin typeface="Aptos"/>
              <a:ea typeface="+mn-lt"/>
              <a:cs typeface="+mn-lt"/>
            </a:endParaRPr>
          </a:p>
          <a:p>
            <a:pPr marL="0" lvl="1" algn="ctr"/>
            <a:r>
              <a:rPr lang="en-US" sz="2000" b="0" u="sng">
                <a:latin typeface="Aptos"/>
                <a:ea typeface="+mn-lt"/>
                <a:cs typeface="+mn-lt"/>
              </a:rPr>
              <a:t>of intact skin</a:t>
            </a:r>
            <a:endParaRPr lang="en-US" sz="2000" u="sng">
              <a:latin typeface="Aptos"/>
              <a:ea typeface="Calibri"/>
              <a:cs typeface="Calibri"/>
            </a:endParaRPr>
          </a:p>
        </p:txBody>
      </p:sp>
      <p:sp>
        <p:nvSpPr>
          <p:cNvPr id="3" name="Content Placeholder 2">
            <a:extLst>
              <a:ext uri="{FF2B5EF4-FFF2-40B4-BE49-F238E27FC236}">
                <a16:creationId xmlns:a16="http://schemas.microsoft.com/office/drawing/2014/main" id="{78CF607A-B3CC-422A-8A5B-3CDFC9E60F3C}"/>
              </a:ext>
            </a:extLst>
          </p:cNvPr>
          <p:cNvSpPr>
            <a:spLocks noGrp="1"/>
          </p:cNvSpPr>
          <p:nvPr>
            <p:ph sz="half" idx="2"/>
          </p:nvPr>
        </p:nvSpPr>
        <p:spPr/>
        <p:txBody>
          <a:bodyPr vert="horz" lIns="91440" tIns="45720" rIns="91440" bIns="45720" rtlCol="0" anchor="t">
            <a:noAutofit/>
          </a:bodyPr>
          <a:lstStyle/>
          <a:p>
            <a:pPr marL="456565" indent="-456565"/>
            <a:r>
              <a:rPr lang="en-US" sz="1800">
                <a:latin typeface="Aptos"/>
                <a:ea typeface="+mn-lt"/>
                <a:cs typeface="+mn-lt"/>
              </a:rPr>
              <a:t>Does not include purple/maroon discoloration </a:t>
            </a:r>
            <a:endParaRPr lang="en-US" sz="1800">
              <a:latin typeface="Aptos"/>
              <a:ea typeface="Calibri"/>
              <a:cs typeface="Calibri"/>
            </a:endParaRPr>
          </a:p>
          <a:p>
            <a:pPr marL="456565" indent="-456565"/>
            <a:r>
              <a:rPr lang="en-US" sz="1800" dirty="0">
                <a:latin typeface="Aptos"/>
                <a:ea typeface="+mn-lt"/>
                <a:cs typeface="+mn-lt"/>
              </a:rPr>
              <a:t>May be preceded by changes in sensation, temp, and firmness, as well as blanchable erythema </a:t>
            </a:r>
            <a:endParaRPr lang="en-US" sz="1800">
              <a:latin typeface="Aptos"/>
              <a:ea typeface="Calibri"/>
              <a:cs typeface="Calibri"/>
            </a:endParaRPr>
          </a:p>
          <a:p>
            <a:pPr marL="456565" indent="-456565"/>
            <a:endParaRPr lang="en-US" sz="4250" dirty="0">
              <a:ea typeface="Calibri"/>
              <a:cs typeface="Calibri"/>
            </a:endParaRPr>
          </a:p>
        </p:txBody>
      </p:sp>
      <p:sp>
        <p:nvSpPr>
          <p:cNvPr id="5" name="Text Placeholder 4">
            <a:extLst>
              <a:ext uri="{FF2B5EF4-FFF2-40B4-BE49-F238E27FC236}">
                <a16:creationId xmlns:a16="http://schemas.microsoft.com/office/drawing/2014/main" id="{CE3CDC34-A0B3-EE0E-2C3F-D433F5AABE70}"/>
              </a:ext>
            </a:extLst>
          </p:cNvPr>
          <p:cNvSpPr>
            <a:spLocks noGrp="1"/>
          </p:cNvSpPr>
          <p:nvPr>
            <p:ph type="body" sz="quarter" idx="3"/>
          </p:nvPr>
        </p:nvSpPr>
        <p:spPr/>
        <p:txBody>
          <a:bodyPr vert="horz" lIns="91440" tIns="45720" rIns="91440" bIns="45720" rtlCol="0" anchor="b">
            <a:noAutofit/>
          </a:bodyPr>
          <a:lstStyle/>
          <a:p>
            <a:pPr algn="ctr"/>
            <a:r>
              <a:rPr lang="en-US" sz="2000" u="sng">
                <a:latin typeface="Aptos"/>
                <a:ea typeface="Calibri"/>
                <a:cs typeface="Calibri"/>
              </a:rPr>
              <a:t>Stage II: </a:t>
            </a:r>
            <a:r>
              <a:rPr lang="en-US" sz="2000" b="0" u="sng" dirty="0">
                <a:latin typeface="Aptos"/>
                <a:ea typeface="Calibri"/>
                <a:cs typeface="Calibri"/>
              </a:rPr>
              <a:t>partial thickness skin loss with exposed dermis </a:t>
            </a:r>
            <a:endParaRPr lang="en-US" sz="2000" u="sng">
              <a:ea typeface="Calibri"/>
              <a:cs typeface="Calibri"/>
            </a:endParaRPr>
          </a:p>
        </p:txBody>
      </p:sp>
      <p:sp>
        <p:nvSpPr>
          <p:cNvPr id="6" name="Content Placeholder 5">
            <a:extLst>
              <a:ext uri="{FF2B5EF4-FFF2-40B4-BE49-F238E27FC236}">
                <a16:creationId xmlns:a16="http://schemas.microsoft.com/office/drawing/2014/main" id="{C014D6E2-902C-2E1F-4ED6-EFDF74507B26}"/>
              </a:ext>
            </a:extLst>
          </p:cNvPr>
          <p:cNvSpPr>
            <a:spLocks noGrp="1"/>
          </p:cNvSpPr>
          <p:nvPr>
            <p:ph sz="quarter" idx="4"/>
          </p:nvPr>
        </p:nvSpPr>
        <p:spPr/>
        <p:txBody>
          <a:bodyPr vert="horz" lIns="91440" tIns="45720" rIns="91440" bIns="45720" rtlCol="0" anchor="t">
            <a:noAutofit/>
          </a:bodyPr>
          <a:lstStyle/>
          <a:p>
            <a:pPr marL="456565" indent="-456565"/>
            <a:r>
              <a:rPr lang="en-US" sz="1800" dirty="0">
                <a:latin typeface="Aptos"/>
                <a:ea typeface="+mn-lt"/>
                <a:cs typeface="+mn-lt"/>
              </a:rPr>
              <a:t>Pink/red wound bed or intact/ruptured blister</a:t>
            </a:r>
            <a:endParaRPr lang="en-US" sz="1800" dirty="0">
              <a:latin typeface="Aptos"/>
              <a:ea typeface="Calibri"/>
              <a:cs typeface="Calibri"/>
            </a:endParaRPr>
          </a:p>
          <a:p>
            <a:pPr marL="456565" indent="-456565"/>
            <a:r>
              <a:rPr lang="en-US" sz="1800" dirty="0">
                <a:latin typeface="Aptos"/>
                <a:ea typeface="+mn-lt"/>
                <a:cs typeface="+mn-lt"/>
              </a:rPr>
              <a:t>Adipose tissue and deeper tissues are not visible </a:t>
            </a:r>
            <a:endParaRPr lang="en-US" sz="1800" dirty="0">
              <a:latin typeface="Aptos"/>
              <a:ea typeface="Calibri"/>
              <a:cs typeface="Calibri"/>
            </a:endParaRPr>
          </a:p>
          <a:p>
            <a:pPr marL="456565" indent="-456565"/>
            <a:r>
              <a:rPr lang="en-US" sz="1800" dirty="0">
                <a:latin typeface="Aptos"/>
                <a:ea typeface="+mn-lt"/>
                <a:cs typeface="+mn-lt"/>
              </a:rPr>
              <a:t>No slough or eschar present </a:t>
            </a:r>
            <a:endParaRPr lang="en-US" sz="1800" dirty="0">
              <a:latin typeface="Aptos"/>
              <a:ea typeface="Calibri"/>
              <a:cs typeface="Calibri"/>
            </a:endParaRPr>
          </a:p>
          <a:p>
            <a:pPr marL="456565" indent="-456565"/>
            <a:r>
              <a:rPr lang="en-US" sz="1800" dirty="0">
                <a:latin typeface="Aptos"/>
                <a:ea typeface="+mn-lt"/>
                <a:cs typeface="+mn-lt"/>
              </a:rPr>
              <a:t>Usually from poor microclimate or shearing around pelvis and heels </a:t>
            </a:r>
            <a:endParaRPr lang="en-US" sz="1800" dirty="0">
              <a:latin typeface="Aptos"/>
              <a:ea typeface="Calibri"/>
              <a:cs typeface="Calibri"/>
            </a:endParaRPr>
          </a:p>
        </p:txBody>
      </p:sp>
      <p:pic>
        <p:nvPicPr>
          <p:cNvPr id="7" name="Picture 6" descr="A diagram of a skin&#10;&#10;AI-generated content may be incorrect.">
            <a:extLst>
              <a:ext uri="{FF2B5EF4-FFF2-40B4-BE49-F238E27FC236}">
                <a16:creationId xmlns:a16="http://schemas.microsoft.com/office/drawing/2014/main" id="{5CA220DB-C822-E18E-A8FD-975411835541}"/>
              </a:ext>
            </a:extLst>
          </p:cNvPr>
          <p:cNvPicPr>
            <a:picLocks noChangeAspect="1"/>
          </p:cNvPicPr>
          <p:nvPr/>
        </p:nvPicPr>
        <p:blipFill>
          <a:blip r:embed="rId3"/>
          <a:srcRect l="6923" t="3085" b="1542"/>
          <a:stretch/>
        </p:blipFill>
        <p:spPr>
          <a:xfrm>
            <a:off x="1852864" y="3517231"/>
            <a:ext cx="2904192" cy="2975801"/>
          </a:xfrm>
          <a:prstGeom prst="rect">
            <a:avLst/>
          </a:prstGeom>
        </p:spPr>
      </p:pic>
      <p:pic>
        <p:nvPicPr>
          <p:cNvPr id="11" name="Picture 10" descr="A diagram of a human skin&#10;&#10;AI-generated content may be incorrect.">
            <a:extLst>
              <a:ext uri="{FF2B5EF4-FFF2-40B4-BE49-F238E27FC236}">
                <a16:creationId xmlns:a16="http://schemas.microsoft.com/office/drawing/2014/main" id="{F0F90D39-BB72-5F3F-A8B4-578296D9E2F8}"/>
              </a:ext>
            </a:extLst>
          </p:cNvPr>
          <p:cNvPicPr>
            <a:picLocks noChangeAspect="1"/>
          </p:cNvPicPr>
          <p:nvPr/>
        </p:nvPicPr>
        <p:blipFill>
          <a:blip r:embed="rId4"/>
          <a:srcRect l="8251" t="4192" r="8581" b="4790"/>
          <a:stretch/>
        </p:blipFill>
        <p:spPr>
          <a:xfrm>
            <a:off x="7723021" y="3985827"/>
            <a:ext cx="2157423" cy="2600623"/>
          </a:xfrm>
          <a:prstGeom prst="rect">
            <a:avLst/>
          </a:prstGeom>
        </p:spPr>
      </p:pic>
      <p:sp>
        <p:nvSpPr>
          <p:cNvPr id="8" name="TextBox 7">
            <a:extLst>
              <a:ext uri="{FF2B5EF4-FFF2-40B4-BE49-F238E27FC236}">
                <a16:creationId xmlns:a16="http://schemas.microsoft.com/office/drawing/2014/main" id="{537A6125-1B36-50E7-EF15-F28C01939810}"/>
              </a:ext>
            </a:extLst>
          </p:cNvPr>
          <p:cNvSpPr txBox="1"/>
          <p:nvPr/>
        </p:nvSpPr>
        <p:spPr>
          <a:xfrm>
            <a:off x="397565" y="6241774"/>
            <a:ext cx="2345635" cy="261610"/>
          </a:xfrm>
          <a:prstGeom prst="rect">
            <a:avLst/>
          </a:prstGeom>
          <a:noFill/>
        </p:spPr>
        <p:txBody>
          <a:bodyPr wrap="square" rtlCol="0">
            <a:spAutoFit/>
          </a:bodyPr>
          <a:lstStyle/>
          <a:p>
            <a:r>
              <a:rPr lang="en-US" sz="1100" dirty="0">
                <a:ea typeface="+mn-lt"/>
                <a:cs typeface="+mn-lt"/>
              </a:rPr>
              <a:t>Williams, 2025; </a:t>
            </a:r>
            <a:r>
              <a:rPr lang="en-US" sz="1100" dirty="0" err="1">
                <a:ea typeface="+mn-lt"/>
                <a:cs typeface="+mn-lt"/>
              </a:rPr>
              <a:t>RNAO</a:t>
            </a:r>
            <a:r>
              <a:rPr lang="en-US" sz="1100" dirty="0">
                <a:ea typeface="+mn-lt"/>
                <a:cs typeface="+mn-lt"/>
              </a:rPr>
              <a:t>, 2016</a:t>
            </a:r>
            <a:endParaRPr lang="en-US" sz="1100" dirty="0"/>
          </a:p>
        </p:txBody>
      </p:sp>
    </p:spTree>
    <p:extLst>
      <p:ext uri="{BB962C8B-B14F-4D97-AF65-F5344CB8AC3E}">
        <p14:creationId xmlns:p14="http://schemas.microsoft.com/office/powerpoint/2010/main" val="1765928200"/>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40a6722-3a19-464f-b7f3-5cc0f38ab87d">
      <Terms xmlns="http://schemas.microsoft.com/office/infopath/2007/PartnerControls"/>
    </lcf76f155ced4ddcb4097134ff3c332f>
    <TaxCatchAll xmlns="26c20447-2f6b-48f4-b640-7ac208de339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E71C08EAF9A324F870F138F4120985A" ma:contentTypeVersion="17" ma:contentTypeDescription="Create a new document." ma:contentTypeScope="" ma:versionID="50295f90ee410a3fd2e88f1ed75cb592">
  <xsd:schema xmlns:xsd="http://www.w3.org/2001/XMLSchema" xmlns:xs="http://www.w3.org/2001/XMLSchema" xmlns:p="http://schemas.microsoft.com/office/2006/metadata/properties" xmlns:ns2="240a6722-3a19-464f-b7f3-5cc0f38ab87d" xmlns:ns3="26c20447-2f6b-48f4-b640-7ac208de339c" targetNamespace="http://schemas.microsoft.com/office/2006/metadata/properties" ma:root="true" ma:fieldsID="09866ebef0db31059a9f310c40ca8272" ns2:_="" ns3:_="">
    <xsd:import namespace="240a6722-3a19-464f-b7f3-5cc0f38ab87d"/>
    <xsd:import namespace="26c20447-2f6b-48f4-b640-7ac208de33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0a6722-3a19-464f-b7f3-5cc0f38ab8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675cfa9-760c-41cb-a573-d14c32251ee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6c20447-2f6b-48f4-b640-7ac208de339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2ac292ca-6004-4569-8b25-732cdda52b0a}" ma:internalName="TaxCatchAll" ma:showField="CatchAllData" ma:web="26c20447-2f6b-48f4-b640-7ac208de33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9FB3EB-FCC8-43A0-8521-0788779CA701}">
  <ds:schemaRefs>
    <ds:schemaRef ds:uri="http://schemas.microsoft.com/office/2006/metadata/properties"/>
    <ds:schemaRef ds:uri="http://schemas.microsoft.com/office/infopath/2007/PartnerControls"/>
    <ds:schemaRef ds:uri="a8b406b9-2688-422c-9c33-7c8e4152471e"/>
    <ds:schemaRef ds:uri="d27d5601-e18d-41c3-ad96-b6729847c09d"/>
    <ds:schemaRef ds:uri="240a6722-3a19-464f-b7f3-5cc0f38ab87d"/>
    <ds:schemaRef ds:uri="26c20447-2f6b-48f4-b640-7ac208de339c"/>
  </ds:schemaRefs>
</ds:datastoreItem>
</file>

<file path=customXml/itemProps2.xml><?xml version="1.0" encoding="utf-8"?>
<ds:datastoreItem xmlns:ds="http://schemas.openxmlformats.org/officeDocument/2006/customXml" ds:itemID="{722DE68C-8BE4-44B9-992D-CE3AD0163A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0a6722-3a19-464f-b7f3-5cc0f38ab87d"/>
    <ds:schemaRef ds:uri="26c20447-2f6b-48f4-b640-7ac208de33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19548A-1AC8-4D1C-BE9A-FB2F6FBB3CA0}">
  <ds:schemaRefs>
    <ds:schemaRef ds:uri="http://schemas.microsoft.com/sharepoint/v3/contenttype/forms"/>
  </ds:schemaRefs>
</ds:datastoreItem>
</file>

<file path=docMetadata/LabelInfo.xml><?xml version="1.0" encoding="utf-8"?>
<clbl:labelList xmlns:clbl="http://schemas.microsoft.com/office/2020/mipLabelMetadata">
  <clbl:label id="{ef4fd2f8-4c96-45ab-9b15-7831920f55cf}" enabled="0" method="" siteId="{ef4fd2f8-4c96-45ab-9b15-7831920f55cf}" removed="1"/>
</clbl:labelList>
</file>

<file path=docProps/app.xml><?xml version="1.0" encoding="utf-8"?>
<Properties xmlns="http://schemas.openxmlformats.org/officeDocument/2006/extended-properties" xmlns:vt="http://schemas.openxmlformats.org/officeDocument/2006/docPropsVTypes">
  <Template/>
  <TotalTime>5174</TotalTime>
  <Words>4565</Words>
  <Application>Microsoft Office PowerPoint</Application>
  <PresentationFormat>Widescreen</PresentationFormat>
  <Paragraphs>311</Paragraphs>
  <Slides>33</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SegoeUI-Bold</vt:lpstr>
      <vt:lpstr>Courier New</vt:lpstr>
      <vt:lpstr>SegoeUI</vt:lpstr>
      <vt:lpstr>Arial</vt:lpstr>
      <vt:lpstr>Calibri</vt:lpstr>
      <vt:lpstr>Aptos</vt:lpstr>
      <vt:lpstr>1_Custom Design</vt:lpstr>
      <vt:lpstr>Negative Pressure Wound Therapy (NPWT): Updates for the Neurologic Population</vt:lpstr>
      <vt:lpstr>Continuing Medical Education Credit Information</vt:lpstr>
      <vt:lpstr>Designation Statement</vt:lpstr>
      <vt:lpstr>Disclosure Information</vt:lpstr>
      <vt:lpstr>Learning Objectives</vt:lpstr>
      <vt:lpstr>Integumentary Risks for Neurologic Patients</vt:lpstr>
      <vt:lpstr>Pressure Injuries</vt:lpstr>
      <vt:lpstr>Risk of Pressure Injuries</vt:lpstr>
      <vt:lpstr>Pressure Injury Stages</vt:lpstr>
      <vt:lpstr>Pressure Injury Stages</vt:lpstr>
      <vt:lpstr>Pressure Injury Stages</vt:lpstr>
      <vt:lpstr>Negative pressure  wound therapy</vt:lpstr>
      <vt:lpstr>NPWT</vt:lpstr>
      <vt:lpstr>Application of NPWT</vt:lpstr>
      <vt:lpstr>PowerPoint Presentation</vt:lpstr>
      <vt:lpstr>PowerPoint Presentation</vt:lpstr>
      <vt:lpstr>PowerPoint Presentation</vt:lpstr>
      <vt:lpstr>PowerPoint Presentation</vt:lpstr>
      <vt:lpstr>Mechanisms of Action (MOA)</vt:lpstr>
      <vt:lpstr>PowerPoint Presentation</vt:lpstr>
      <vt:lpstr>Other Types of NPWT</vt:lpstr>
      <vt:lpstr>Clinical application</vt:lpstr>
      <vt:lpstr>NPWT: Clinical Recommendations</vt:lpstr>
      <vt:lpstr>PowerPoint Presentation</vt:lpstr>
      <vt:lpstr>NPWT in Neurological Population</vt:lpstr>
      <vt:lpstr>Possible Complications</vt:lpstr>
      <vt:lpstr>Case Study #1</vt:lpstr>
      <vt:lpstr>Case Study #2</vt:lpstr>
      <vt:lpstr>Conclusion</vt:lpstr>
      <vt:lpstr>Further Research</vt:lpstr>
      <vt:lpstr>Summary</vt:lpstr>
      <vt:lpstr>References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Knee Pathology</dc:title>
  <dc:creator>Stephen Kareha</dc:creator>
  <cp:lastModifiedBy>Kareha, Stephen</cp:lastModifiedBy>
  <cp:revision>1019</cp:revision>
  <dcterms:created xsi:type="dcterms:W3CDTF">2020-05-28T01:43:33Z</dcterms:created>
  <dcterms:modified xsi:type="dcterms:W3CDTF">2025-04-07T14:01:19Z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0x0101005E71C08EAF9A324F870F138F4120985A</vt:lpwstr>
  </property>
  <property fmtid="{D5CDD505-2E9C-101B-9397-08002B2CF9AE}" pid="3" name="MediaServiceImageTags">
    <vt:lpwstr/>
  </property>
</Properties>
</file>