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4"/>
  </p:sldMasterIdLst>
  <p:notesMasterIdLst>
    <p:notesMasterId r:id="rId24"/>
  </p:notesMasterIdLst>
  <p:sldIdLst>
    <p:sldId id="257" r:id="rId5"/>
    <p:sldId id="270" r:id="rId6"/>
    <p:sldId id="258" r:id="rId7"/>
    <p:sldId id="271" r:id="rId8"/>
    <p:sldId id="273" r:id="rId9"/>
    <p:sldId id="272" r:id="rId10"/>
    <p:sldId id="277" r:id="rId11"/>
    <p:sldId id="274" r:id="rId12"/>
    <p:sldId id="275" r:id="rId13"/>
    <p:sldId id="286" r:id="rId14"/>
    <p:sldId id="288" r:id="rId15"/>
    <p:sldId id="285" r:id="rId16"/>
    <p:sldId id="287" r:id="rId17"/>
    <p:sldId id="289" r:id="rId18"/>
    <p:sldId id="290" r:id="rId19"/>
    <p:sldId id="276" r:id="rId20"/>
    <p:sldId id="282" r:id="rId21"/>
    <p:sldId id="283" r:id="rId22"/>
    <p:sldId id="279" r:id="rId2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28F"/>
    <a:srgbClr val="FAC71C"/>
    <a:srgbClr val="00528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DBE7936-395D-48DD-ACD5-F958E7E2F83C}" v="54" dt="2025-05-04T20:55:01.9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9887" autoAdjust="0"/>
  </p:normalViewPr>
  <p:slideViewPr>
    <p:cSldViewPr snapToGrid="0">
      <p:cViewPr varScale="1">
        <p:scale>
          <a:sx n="101" d="100"/>
          <a:sy n="101" d="100"/>
        </p:scale>
        <p:origin x="922" y="67"/>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nasurangkul, Wattanai" userId="3c276d73-1b23-49b7-9ca8-48201035673a" providerId="ADAL" clId="{CDBE7936-395D-48DD-ACD5-F958E7E2F83C}"/>
    <pc:docChg chg="undo custSel addSld delSld modSld sldOrd">
      <pc:chgData name="Manasurangkul, Wattanai" userId="3c276d73-1b23-49b7-9ca8-48201035673a" providerId="ADAL" clId="{CDBE7936-395D-48DD-ACD5-F958E7E2F83C}" dt="2025-05-04T20:55:01.905" v="43719"/>
      <pc:docMkLst>
        <pc:docMk/>
      </pc:docMkLst>
      <pc:sldChg chg="addSp delSp modSp mod modTransition delAnim modAnim modNotesTx">
        <pc:chgData name="Manasurangkul, Wattanai" userId="3c276d73-1b23-49b7-9ca8-48201035673a" providerId="ADAL" clId="{CDBE7936-395D-48DD-ACD5-F958E7E2F83C}" dt="2025-05-04T20:25:23.343" v="43701"/>
        <pc:sldMkLst>
          <pc:docMk/>
          <pc:sldMk cId="1969673092" sldId="257"/>
        </pc:sldMkLst>
        <pc:spChg chg="mod">
          <ac:chgData name="Manasurangkul, Wattanai" userId="3c276d73-1b23-49b7-9ca8-48201035673a" providerId="ADAL" clId="{CDBE7936-395D-48DD-ACD5-F958E7E2F83C}" dt="2025-05-03T14:40:10.354" v="13263" actId="1076"/>
          <ac:spMkLst>
            <pc:docMk/>
            <pc:sldMk cId="1969673092" sldId="257"/>
            <ac:spMk id="2" creationId="{1B7DB912-AC26-4D7D-87B3-E7608521CD1E}"/>
          </ac:spMkLst>
        </pc:spChg>
        <pc:picChg chg="add del mod">
          <ac:chgData name="Manasurangkul, Wattanai" userId="3c276d73-1b23-49b7-9ca8-48201035673a" providerId="ADAL" clId="{CDBE7936-395D-48DD-ACD5-F958E7E2F83C}" dt="2025-05-03T19:21:33.049" v="17498"/>
          <ac:picMkLst>
            <pc:docMk/>
            <pc:sldMk cId="1969673092" sldId="257"/>
            <ac:picMk id="6" creationId="{F54BD391-7B99-1475-EF37-53861F4C939F}"/>
          </ac:picMkLst>
        </pc:picChg>
        <pc:picChg chg="add del mod">
          <ac:chgData name="Manasurangkul, Wattanai" userId="3c276d73-1b23-49b7-9ca8-48201035673a" providerId="ADAL" clId="{CDBE7936-395D-48DD-ACD5-F958E7E2F83C}" dt="2025-05-04T20:21:56.773" v="43481" actId="478"/>
          <ac:picMkLst>
            <pc:docMk/>
            <pc:sldMk cId="1969673092" sldId="257"/>
            <ac:picMk id="9" creationId="{355E75D1-7A42-D667-7BFF-D3143519982B}"/>
          </ac:picMkLst>
        </pc:picChg>
      </pc:sldChg>
      <pc:sldChg chg="addSp delSp modSp mod modTransition delAnim modAnim modNotesTx">
        <pc:chgData name="Manasurangkul, Wattanai" userId="3c276d73-1b23-49b7-9ca8-48201035673a" providerId="ADAL" clId="{CDBE7936-395D-48DD-ACD5-F958E7E2F83C}" dt="2025-05-04T20:54:58.613" v="43718"/>
        <pc:sldMkLst>
          <pc:docMk/>
          <pc:sldMk cId="2587489985" sldId="258"/>
        </pc:sldMkLst>
        <pc:spChg chg="mod">
          <ac:chgData name="Manasurangkul, Wattanai" userId="3c276d73-1b23-49b7-9ca8-48201035673a" providerId="ADAL" clId="{CDBE7936-395D-48DD-ACD5-F958E7E2F83C}" dt="2025-04-05T14:56:14.214" v="110" actId="20577"/>
          <ac:spMkLst>
            <pc:docMk/>
            <pc:sldMk cId="2587489985" sldId="258"/>
            <ac:spMk id="2" creationId="{1AAD174E-2C7F-4608-A218-F3EEE02915D9}"/>
          </ac:spMkLst>
        </pc:spChg>
        <pc:spChg chg="mod">
          <ac:chgData name="Manasurangkul, Wattanai" userId="3c276d73-1b23-49b7-9ca8-48201035673a" providerId="ADAL" clId="{CDBE7936-395D-48DD-ACD5-F958E7E2F83C}" dt="2025-04-20T16:02:19.932" v="10762" actId="5793"/>
          <ac:spMkLst>
            <pc:docMk/>
            <pc:sldMk cId="2587489985" sldId="258"/>
            <ac:spMk id="3" creationId="{A5E4DF7F-DE6A-B40E-236D-E0A1543A6B5D}"/>
          </ac:spMkLst>
        </pc:spChg>
        <pc:picChg chg="add del mod">
          <ac:chgData name="Manasurangkul, Wattanai" userId="3c276d73-1b23-49b7-9ca8-48201035673a" providerId="ADAL" clId="{CDBE7936-395D-48DD-ACD5-F958E7E2F83C}" dt="2025-05-03T19:21:33.049" v="17498"/>
          <ac:picMkLst>
            <pc:docMk/>
            <pc:sldMk cId="2587489985" sldId="258"/>
            <ac:picMk id="6" creationId="{DC4174C0-7564-AE09-B042-C62A0B3981FF}"/>
          </ac:picMkLst>
        </pc:picChg>
        <pc:picChg chg="add del mod">
          <ac:chgData name="Manasurangkul, Wattanai" userId="3c276d73-1b23-49b7-9ca8-48201035673a" providerId="ADAL" clId="{CDBE7936-395D-48DD-ACD5-F958E7E2F83C}" dt="2025-05-04T20:22:01.727" v="43483" actId="478"/>
          <ac:picMkLst>
            <pc:docMk/>
            <pc:sldMk cId="2587489985" sldId="258"/>
            <ac:picMk id="8" creationId="{A8186D8D-92C9-B4FF-846F-E2DD55850652}"/>
          </ac:picMkLst>
        </pc:picChg>
      </pc:sldChg>
      <pc:sldChg chg="addSp delSp modSp mod ord modTransition delAnim modAnim">
        <pc:chgData name="Manasurangkul, Wattanai" userId="3c276d73-1b23-49b7-9ca8-48201035673a" providerId="ADAL" clId="{CDBE7936-395D-48DD-ACD5-F958E7E2F83C}" dt="2025-05-04T20:55:01.905" v="43719"/>
        <pc:sldMkLst>
          <pc:docMk/>
          <pc:sldMk cId="3468659585" sldId="270"/>
        </pc:sldMkLst>
        <pc:spChg chg="mod">
          <ac:chgData name="Manasurangkul, Wattanai" userId="3c276d73-1b23-49b7-9ca8-48201035673a" providerId="ADAL" clId="{CDBE7936-395D-48DD-ACD5-F958E7E2F83C}" dt="2025-04-05T14:56:27.590" v="131" actId="20577"/>
          <ac:spMkLst>
            <pc:docMk/>
            <pc:sldMk cId="3468659585" sldId="270"/>
            <ac:spMk id="2" creationId="{1AAD174E-2C7F-4608-A218-F3EEE02915D9}"/>
          </ac:spMkLst>
        </pc:spChg>
        <pc:spChg chg="mod">
          <ac:chgData name="Manasurangkul, Wattanai" userId="3c276d73-1b23-49b7-9ca8-48201035673a" providerId="ADAL" clId="{CDBE7936-395D-48DD-ACD5-F958E7E2F83C}" dt="2025-04-05T15:39:57.294" v="843" actId="20577"/>
          <ac:spMkLst>
            <pc:docMk/>
            <pc:sldMk cId="3468659585" sldId="270"/>
            <ac:spMk id="3" creationId="{ED054507-9583-4825-B6B6-F09FB278F0E6}"/>
          </ac:spMkLst>
        </pc:spChg>
        <pc:picChg chg="add del mod">
          <ac:chgData name="Manasurangkul, Wattanai" userId="3c276d73-1b23-49b7-9ca8-48201035673a" providerId="ADAL" clId="{CDBE7936-395D-48DD-ACD5-F958E7E2F83C}" dt="2025-05-03T19:21:33.049" v="17498"/>
          <ac:picMkLst>
            <pc:docMk/>
            <pc:sldMk cId="3468659585" sldId="270"/>
            <ac:picMk id="7" creationId="{9E2258B6-89E7-7B3D-77D3-EFF6259086D2}"/>
          </ac:picMkLst>
        </pc:picChg>
        <pc:picChg chg="add del mod">
          <ac:chgData name="Manasurangkul, Wattanai" userId="3c276d73-1b23-49b7-9ca8-48201035673a" providerId="ADAL" clId="{CDBE7936-395D-48DD-ACD5-F958E7E2F83C}" dt="2025-05-04T20:21:59.924" v="43482" actId="478"/>
          <ac:picMkLst>
            <pc:docMk/>
            <pc:sldMk cId="3468659585" sldId="270"/>
            <ac:picMk id="10" creationId="{6A9B4804-1EFC-36F5-45F8-EFCED7482F7B}"/>
          </ac:picMkLst>
        </pc:picChg>
        <pc:picChg chg="del">
          <ac:chgData name="Manasurangkul, Wattanai" userId="3c276d73-1b23-49b7-9ca8-48201035673a" providerId="ADAL" clId="{CDBE7936-395D-48DD-ACD5-F958E7E2F83C}" dt="2025-04-05T15:39:39.008" v="786" actId="478"/>
          <ac:picMkLst>
            <pc:docMk/>
            <pc:sldMk cId="3468659585" sldId="270"/>
            <ac:picMk id="1026" creationId="{E4F6DB60-F5FB-658B-5831-96D78D05D6C1}"/>
          </ac:picMkLst>
        </pc:picChg>
      </pc:sldChg>
      <pc:sldChg chg="addSp delSp modSp mod modTransition delAnim modAnim modNotesTx">
        <pc:chgData name="Manasurangkul, Wattanai" userId="3c276d73-1b23-49b7-9ca8-48201035673a" providerId="ADAL" clId="{CDBE7936-395D-48DD-ACD5-F958E7E2F83C}" dt="2025-05-04T20:54:52.816" v="43717"/>
        <pc:sldMkLst>
          <pc:docMk/>
          <pc:sldMk cId="2771680212" sldId="271"/>
        </pc:sldMkLst>
        <pc:spChg chg="mod">
          <ac:chgData name="Manasurangkul, Wattanai" userId="3c276d73-1b23-49b7-9ca8-48201035673a" providerId="ADAL" clId="{CDBE7936-395D-48DD-ACD5-F958E7E2F83C}" dt="2025-04-20T15:19:09.429" v="8651" actId="20577"/>
          <ac:spMkLst>
            <pc:docMk/>
            <pc:sldMk cId="2771680212" sldId="271"/>
            <ac:spMk id="2" creationId="{1AAD174E-2C7F-4608-A218-F3EEE02915D9}"/>
          </ac:spMkLst>
        </pc:spChg>
        <pc:spChg chg="mod">
          <ac:chgData name="Manasurangkul, Wattanai" userId="3c276d73-1b23-49b7-9ca8-48201035673a" providerId="ADAL" clId="{CDBE7936-395D-48DD-ACD5-F958E7E2F83C}" dt="2025-04-20T22:13:11.149" v="10804" actId="20577"/>
          <ac:spMkLst>
            <pc:docMk/>
            <pc:sldMk cId="2771680212" sldId="271"/>
            <ac:spMk id="3" creationId="{ED054507-9583-4825-B6B6-F09FB278F0E6}"/>
          </ac:spMkLst>
        </pc:spChg>
        <pc:picChg chg="add del mod">
          <ac:chgData name="Manasurangkul, Wattanai" userId="3c276d73-1b23-49b7-9ca8-48201035673a" providerId="ADAL" clId="{CDBE7936-395D-48DD-ACD5-F958E7E2F83C}" dt="2025-05-03T19:21:33.049" v="17498"/>
          <ac:picMkLst>
            <pc:docMk/>
            <pc:sldMk cId="2771680212" sldId="271"/>
            <ac:picMk id="7" creationId="{13D071EB-23C3-A355-38A3-7DE3E04D4F29}"/>
          </ac:picMkLst>
        </pc:picChg>
        <pc:picChg chg="add del mod">
          <ac:chgData name="Manasurangkul, Wattanai" userId="3c276d73-1b23-49b7-9ca8-48201035673a" providerId="ADAL" clId="{CDBE7936-395D-48DD-ACD5-F958E7E2F83C}" dt="2025-05-04T20:22:03.564" v="43484" actId="478"/>
          <ac:picMkLst>
            <pc:docMk/>
            <pc:sldMk cId="2771680212" sldId="271"/>
            <ac:picMk id="9" creationId="{900A54D6-DC3E-3ACB-A279-3010C0F75783}"/>
          </ac:picMkLst>
        </pc:picChg>
      </pc:sldChg>
      <pc:sldChg chg="addSp delSp modSp mod ord modTransition delAnim modAnim modNotesTx">
        <pc:chgData name="Manasurangkul, Wattanai" userId="3c276d73-1b23-49b7-9ca8-48201035673a" providerId="ADAL" clId="{CDBE7936-395D-48DD-ACD5-F958E7E2F83C}" dt="2025-05-04T20:54:43.035" v="43715"/>
        <pc:sldMkLst>
          <pc:docMk/>
          <pc:sldMk cId="469106796" sldId="272"/>
        </pc:sldMkLst>
        <pc:spChg chg="mod">
          <ac:chgData name="Manasurangkul, Wattanai" userId="3c276d73-1b23-49b7-9ca8-48201035673a" providerId="ADAL" clId="{CDBE7936-395D-48DD-ACD5-F958E7E2F83C}" dt="2025-04-20T22:15:25.390" v="10849" actId="20577"/>
          <ac:spMkLst>
            <pc:docMk/>
            <pc:sldMk cId="469106796" sldId="272"/>
            <ac:spMk id="2" creationId="{AB85D9D3-4BBF-76C0-93B4-E2602FE5F7B5}"/>
          </ac:spMkLst>
        </pc:spChg>
        <pc:spChg chg="add mod">
          <ac:chgData name="Manasurangkul, Wattanai" userId="3c276d73-1b23-49b7-9ca8-48201035673a" providerId="ADAL" clId="{CDBE7936-395D-48DD-ACD5-F958E7E2F83C}" dt="2025-04-20T22:13:46.420" v="10836" actId="20577"/>
          <ac:spMkLst>
            <pc:docMk/>
            <pc:sldMk cId="469106796" sldId="272"/>
            <ac:spMk id="3" creationId="{3543DF82-C5A8-5C14-3F90-2BB82C304760}"/>
          </ac:spMkLst>
        </pc:spChg>
        <pc:picChg chg="del">
          <ac:chgData name="Manasurangkul, Wattanai" userId="3c276d73-1b23-49b7-9ca8-48201035673a" providerId="ADAL" clId="{CDBE7936-395D-48DD-ACD5-F958E7E2F83C}" dt="2025-04-05T17:50:38.682" v="1428" actId="478"/>
          <ac:picMkLst>
            <pc:docMk/>
            <pc:sldMk cId="469106796" sldId="272"/>
            <ac:picMk id="5" creationId="{B5B5351C-FE59-29F9-1F81-C4D255768CCC}"/>
          </ac:picMkLst>
        </pc:picChg>
        <pc:picChg chg="add del mod">
          <ac:chgData name="Manasurangkul, Wattanai" userId="3c276d73-1b23-49b7-9ca8-48201035673a" providerId="ADAL" clId="{CDBE7936-395D-48DD-ACD5-F958E7E2F83C}" dt="2025-05-03T19:21:33.049" v="17498"/>
          <ac:picMkLst>
            <pc:docMk/>
            <pc:sldMk cId="469106796" sldId="272"/>
            <ac:picMk id="7" creationId="{B8EF05C1-51D4-E375-A5FE-F7ABB4B3B37B}"/>
          </ac:picMkLst>
        </pc:picChg>
        <pc:picChg chg="add del mod">
          <ac:chgData name="Manasurangkul, Wattanai" userId="3c276d73-1b23-49b7-9ca8-48201035673a" providerId="ADAL" clId="{CDBE7936-395D-48DD-ACD5-F958E7E2F83C}" dt="2025-05-04T20:22:07.319" v="43486" actId="478"/>
          <ac:picMkLst>
            <pc:docMk/>
            <pc:sldMk cId="469106796" sldId="272"/>
            <ac:picMk id="9" creationId="{51A7B631-5D47-731D-E68A-E84B2BEEF26B}"/>
          </ac:picMkLst>
        </pc:picChg>
      </pc:sldChg>
      <pc:sldChg chg="addSp delSp modSp mod ord modTransition modClrScheme delAnim modAnim chgLayout modNotesTx">
        <pc:chgData name="Manasurangkul, Wattanai" userId="3c276d73-1b23-49b7-9ca8-48201035673a" providerId="ADAL" clId="{CDBE7936-395D-48DD-ACD5-F958E7E2F83C}" dt="2025-05-04T20:54:46.742" v="43716"/>
        <pc:sldMkLst>
          <pc:docMk/>
          <pc:sldMk cId="1975898435" sldId="273"/>
        </pc:sldMkLst>
        <pc:spChg chg="mod">
          <ac:chgData name="Manasurangkul, Wattanai" userId="3c276d73-1b23-49b7-9ca8-48201035673a" providerId="ADAL" clId="{CDBE7936-395D-48DD-ACD5-F958E7E2F83C}" dt="2025-04-05T18:14:22.829" v="2034" actId="26606"/>
          <ac:spMkLst>
            <pc:docMk/>
            <pc:sldMk cId="1975898435" sldId="273"/>
            <ac:spMk id="2" creationId="{C2A69701-58E8-BA8F-3324-7268D8BA2055}"/>
          </ac:spMkLst>
        </pc:spChg>
        <pc:spChg chg="add del mod">
          <ac:chgData name="Manasurangkul, Wattanai" userId="3c276d73-1b23-49b7-9ca8-48201035673a" providerId="ADAL" clId="{CDBE7936-395D-48DD-ACD5-F958E7E2F83C}" dt="2025-04-05T17:51:55.467" v="1453"/>
          <ac:spMkLst>
            <pc:docMk/>
            <pc:sldMk cId="1975898435" sldId="273"/>
            <ac:spMk id="3" creationId="{8ADB2921-A790-3734-7140-142F58A0743B}"/>
          </ac:spMkLst>
        </pc:spChg>
        <pc:spChg chg="add mod">
          <ac:chgData name="Manasurangkul, Wattanai" userId="3c276d73-1b23-49b7-9ca8-48201035673a" providerId="ADAL" clId="{CDBE7936-395D-48DD-ACD5-F958E7E2F83C}" dt="2025-04-20T22:13:28.110" v="10830" actId="20577"/>
          <ac:spMkLst>
            <pc:docMk/>
            <pc:sldMk cId="1975898435" sldId="273"/>
            <ac:spMk id="4" creationId="{66C0B02B-0563-BE31-8D3B-E169431F9D6D}"/>
          </ac:spMkLst>
        </pc:spChg>
        <pc:picChg chg="del">
          <ac:chgData name="Manasurangkul, Wattanai" userId="3c276d73-1b23-49b7-9ca8-48201035673a" providerId="ADAL" clId="{CDBE7936-395D-48DD-ACD5-F958E7E2F83C}" dt="2025-04-05T17:51:36.289" v="1450" actId="478"/>
          <ac:picMkLst>
            <pc:docMk/>
            <pc:sldMk cId="1975898435" sldId="273"/>
            <ac:picMk id="5" creationId="{5E26760D-3A40-85BA-AA3E-E093C3857B60}"/>
          </ac:picMkLst>
        </pc:picChg>
        <pc:picChg chg="add del mod">
          <ac:chgData name="Manasurangkul, Wattanai" userId="3c276d73-1b23-49b7-9ca8-48201035673a" providerId="ADAL" clId="{CDBE7936-395D-48DD-ACD5-F958E7E2F83C}" dt="2025-05-03T19:21:33.049" v="17498"/>
          <ac:picMkLst>
            <pc:docMk/>
            <pc:sldMk cId="1975898435" sldId="273"/>
            <ac:picMk id="7" creationId="{274809CA-4AA1-BCC1-5F88-6D73485F32B4}"/>
          </ac:picMkLst>
        </pc:picChg>
        <pc:picChg chg="add del mod">
          <ac:chgData name="Manasurangkul, Wattanai" userId="3c276d73-1b23-49b7-9ca8-48201035673a" providerId="ADAL" clId="{CDBE7936-395D-48DD-ACD5-F958E7E2F83C}" dt="2025-05-04T20:22:05.576" v="43485" actId="478"/>
          <ac:picMkLst>
            <pc:docMk/>
            <pc:sldMk cId="1975898435" sldId="273"/>
            <ac:picMk id="9" creationId="{7555DCA4-704E-500C-BCAA-D31E4DAEC539}"/>
          </ac:picMkLst>
        </pc:picChg>
        <pc:picChg chg="add mod">
          <ac:chgData name="Manasurangkul, Wattanai" userId="3c276d73-1b23-49b7-9ca8-48201035673a" providerId="ADAL" clId="{CDBE7936-395D-48DD-ACD5-F958E7E2F83C}" dt="2025-04-05T18:14:22.829" v="2034" actId="26606"/>
          <ac:picMkLst>
            <pc:docMk/>
            <pc:sldMk cId="1975898435" sldId="273"/>
            <ac:picMk id="1026" creationId="{5D74EEF3-2697-E073-C0E7-6BD0AAE18D70}"/>
          </ac:picMkLst>
        </pc:picChg>
      </pc:sldChg>
      <pc:sldChg chg="addSp delSp modSp mod modTransition delAnim modAnim modNotesTx">
        <pc:chgData name="Manasurangkul, Wattanai" userId="3c276d73-1b23-49b7-9ca8-48201035673a" providerId="ADAL" clId="{CDBE7936-395D-48DD-ACD5-F958E7E2F83C}" dt="2025-05-04T20:54:35.732" v="43713"/>
        <pc:sldMkLst>
          <pc:docMk/>
          <pc:sldMk cId="1278200243" sldId="274"/>
        </pc:sldMkLst>
        <pc:spChg chg="mod">
          <ac:chgData name="Manasurangkul, Wattanai" userId="3c276d73-1b23-49b7-9ca8-48201035673a" providerId="ADAL" clId="{CDBE7936-395D-48DD-ACD5-F958E7E2F83C}" dt="2025-04-05T19:28:37.615" v="2355" actId="20577"/>
          <ac:spMkLst>
            <pc:docMk/>
            <pc:sldMk cId="1278200243" sldId="274"/>
            <ac:spMk id="2" creationId="{7275D255-044F-E19D-397E-A4505CAA55CB}"/>
          </ac:spMkLst>
        </pc:spChg>
        <pc:spChg chg="mod">
          <ac:chgData name="Manasurangkul, Wattanai" userId="3c276d73-1b23-49b7-9ca8-48201035673a" providerId="ADAL" clId="{CDBE7936-395D-48DD-ACD5-F958E7E2F83C}" dt="2025-05-03T18:22:48.500" v="16452" actId="14"/>
          <ac:spMkLst>
            <pc:docMk/>
            <pc:sldMk cId="1278200243" sldId="274"/>
            <ac:spMk id="3" creationId="{5FCBCF9F-2A98-9DEA-6F4A-E4C835D6ADF8}"/>
          </ac:spMkLst>
        </pc:spChg>
        <pc:spChg chg="mod">
          <ac:chgData name="Manasurangkul, Wattanai" userId="3c276d73-1b23-49b7-9ca8-48201035673a" providerId="ADAL" clId="{CDBE7936-395D-48DD-ACD5-F958E7E2F83C}" dt="2025-04-05T19:18:48.115" v="2036" actId="27636"/>
          <ac:spMkLst>
            <pc:docMk/>
            <pc:sldMk cId="1278200243" sldId="274"/>
            <ac:spMk id="4" creationId="{78C92174-1FBF-A1A5-F405-36FAD517C601}"/>
          </ac:spMkLst>
        </pc:spChg>
        <pc:picChg chg="add del mod">
          <ac:chgData name="Manasurangkul, Wattanai" userId="3c276d73-1b23-49b7-9ca8-48201035673a" providerId="ADAL" clId="{CDBE7936-395D-48DD-ACD5-F958E7E2F83C}" dt="2025-05-03T19:21:33.049" v="17498"/>
          <ac:picMkLst>
            <pc:docMk/>
            <pc:sldMk cId="1278200243" sldId="274"/>
            <ac:picMk id="7" creationId="{619221BD-B1CC-0C33-1CB0-5B588E31601D}"/>
          </ac:picMkLst>
        </pc:picChg>
        <pc:picChg chg="add del mod">
          <ac:chgData name="Manasurangkul, Wattanai" userId="3c276d73-1b23-49b7-9ca8-48201035673a" providerId="ADAL" clId="{CDBE7936-395D-48DD-ACD5-F958E7E2F83C}" dt="2025-05-04T20:22:11.094" v="43488" actId="478"/>
          <ac:picMkLst>
            <pc:docMk/>
            <pc:sldMk cId="1278200243" sldId="274"/>
            <ac:picMk id="9" creationId="{97E1A6A7-060D-0B3F-E71D-1BFE87EE06A2}"/>
          </ac:picMkLst>
        </pc:picChg>
      </pc:sldChg>
      <pc:sldChg chg="addSp delSp modSp mod ord modTransition delAnim modAnim modNotesTx">
        <pc:chgData name="Manasurangkul, Wattanai" userId="3c276d73-1b23-49b7-9ca8-48201035673a" providerId="ADAL" clId="{CDBE7936-395D-48DD-ACD5-F958E7E2F83C}" dt="2025-05-04T20:54:32.621" v="43712"/>
        <pc:sldMkLst>
          <pc:docMk/>
          <pc:sldMk cId="2528652881" sldId="275"/>
        </pc:sldMkLst>
        <pc:spChg chg="mod">
          <ac:chgData name="Manasurangkul, Wattanai" userId="3c276d73-1b23-49b7-9ca8-48201035673a" providerId="ADAL" clId="{CDBE7936-395D-48DD-ACD5-F958E7E2F83C}" dt="2025-04-06T13:33:33.675" v="4077" actId="20577"/>
          <ac:spMkLst>
            <pc:docMk/>
            <pc:sldMk cId="2528652881" sldId="275"/>
            <ac:spMk id="2" creationId="{F225CFF2-B713-80EE-0617-D9F1AAE04B0A}"/>
          </ac:spMkLst>
        </pc:spChg>
        <pc:spChg chg="mod">
          <ac:chgData name="Manasurangkul, Wattanai" userId="3c276d73-1b23-49b7-9ca8-48201035673a" providerId="ADAL" clId="{CDBE7936-395D-48DD-ACD5-F958E7E2F83C}" dt="2025-05-04T17:12:29.335" v="26909" actId="20577"/>
          <ac:spMkLst>
            <pc:docMk/>
            <pc:sldMk cId="2528652881" sldId="275"/>
            <ac:spMk id="3" creationId="{6CE23B35-630C-E615-5237-46AB8509C0AD}"/>
          </ac:spMkLst>
        </pc:spChg>
        <pc:spChg chg="del mod">
          <ac:chgData name="Manasurangkul, Wattanai" userId="3c276d73-1b23-49b7-9ca8-48201035673a" providerId="ADAL" clId="{CDBE7936-395D-48DD-ACD5-F958E7E2F83C}" dt="2025-04-05T21:02:15.465" v="3665" actId="478"/>
          <ac:spMkLst>
            <pc:docMk/>
            <pc:sldMk cId="2528652881" sldId="275"/>
            <ac:spMk id="4" creationId="{E72ABF59-DADD-D22E-040D-47E29C67C9F0}"/>
          </ac:spMkLst>
        </pc:spChg>
        <pc:picChg chg="add del mod">
          <ac:chgData name="Manasurangkul, Wattanai" userId="3c276d73-1b23-49b7-9ca8-48201035673a" providerId="ADAL" clId="{CDBE7936-395D-48DD-ACD5-F958E7E2F83C}" dt="2025-05-03T19:21:33.049" v="17498"/>
          <ac:picMkLst>
            <pc:docMk/>
            <pc:sldMk cId="2528652881" sldId="275"/>
            <ac:picMk id="6" creationId="{6AE6EB1C-1D95-0A28-C9A5-04299A711B09}"/>
          </ac:picMkLst>
        </pc:picChg>
        <pc:picChg chg="add del mod">
          <ac:chgData name="Manasurangkul, Wattanai" userId="3c276d73-1b23-49b7-9ca8-48201035673a" providerId="ADAL" clId="{CDBE7936-395D-48DD-ACD5-F958E7E2F83C}" dt="2025-05-04T20:22:12.538" v="43489" actId="478"/>
          <ac:picMkLst>
            <pc:docMk/>
            <pc:sldMk cId="2528652881" sldId="275"/>
            <ac:picMk id="10" creationId="{8B53A482-A341-9544-C4E1-B3E9BE74B4C3}"/>
          </ac:picMkLst>
        </pc:picChg>
      </pc:sldChg>
      <pc:sldChg chg="addSp delSp modSp mod modTransition delAnim modNotesTx">
        <pc:chgData name="Manasurangkul, Wattanai" userId="3c276d73-1b23-49b7-9ca8-48201035673a" providerId="ADAL" clId="{CDBE7936-395D-48DD-ACD5-F958E7E2F83C}" dt="2025-05-04T20:54:04.075" v="43705"/>
        <pc:sldMkLst>
          <pc:docMk/>
          <pc:sldMk cId="2194271899" sldId="276"/>
        </pc:sldMkLst>
        <pc:spChg chg="mod">
          <ac:chgData name="Manasurangkul, Wattanai" userId="3c276d73-1b23-49b7-9ca8-48201035673a" providerId="ADAL" clId="{CDBE7936-395D-48DD-ACD5-F958E7E2F83C}" dt="2025-04-20T22:15:06.642" v="10847" actId="947"/>
          <ac:spMkLst>
            <pc:docMk/>
            <pc:sldMk cId="2194271899" sldId="276"/>
            <ac:spMk id="2" creationId="{07584EB5-12B9-0C14-AC2B-C624583B154C}"/>
          </ac:spMkLst>
        </pc:spChg>
        <pc:spChg chg="mod">
          <ac:chgData name="Manasurangkul, Wattanai" userId="3c276d73-1b23-49b7-9ca8-48201035673a" providerId="ADAL" clId="{CDBE7936-395D-48DD-ACD5-F958E7E2F83C}" dt="2025-04-06T20:05:40.443" v="5107" actId="20577"/>
          <ac:spMkLst>
            <pc:docMk/>
            <pc:sldMk cId="2194271899" sldId="276"/>
            <ac:spMk id="3" creationId="{4A2A7306-2ABE-BC9D-01F0-56D967916F5F}"/>
          </ac:spMkLst>
        </pc:spChg>
        <pc:picChg chg="add del mod">
          <ac:chgData name="Manasurangkul, Wattanai" userId="3c276d73-1b23-49b7-9ca8-48201035673a" providerId="ADAL" clId="{CDBE7936-395D-48DD-ACD5-F958E7E2F83C}" dt="2025-05-04T20:22:23.078" v="43496" actId="478"/>
          <ac:picMkLst>
            <pc:docMk/>
            <pc:sldMk cId="2194271899" sldId="276"/>
            <ac:picMk id="6" creationId="{CB8299BA-6691-85DD-3CEE-DEC26BD2E89D}"/>
          </ac:picMkLst>
        </pc:picChg>
      </pc:sldChg>
      <pc:sldChg chg="addSp delSp modSp mod ord modTransition delAnim modAnim modNotesTx">
        <pc:chgData name="Manasurangkul, Wattanai" userId="3c276d73-1b23-49b7-9ca8-48201035673a" providerId="ADAL" clId="{CDBE7936-395D-48DD-ACD5-F958E7E2F83C}" dt="2025-05-04T20:54:39.047" v="43714"/>
        <pc:sldMkLst>
          <pc:docMk/>
          <pc:sldMk cId="1980795305" sldId="277"/>
        </pc:sldMkLst>
        <pc:spChg chg="mod">
          <ac:chgData name="Manasurangkul, Wattanai" userId="3c276d73-1b23-49b7-9ca8-48201035673a" providerId="ADAL" clId="{CDBE7936-395D-48DD-ACD5-F958E7E2F83C}" dt="2025-04-05T14:57:24.877" v="228" actId="20577"/>
          <ac:spMkLst>
            <pc:docMk/>
            <pc:sldMk cId="1980795305" sldId="277"/>
            <ac:spMk id="2" creationId="{5C304375-1121-25A3-DEE7-F6DFD5059A63}"/>
          </ac:spMkLst>
        </pc:spChg>
        <pc:spChg chg="mod">
          <ac:chgData name="Manasurangkul, Wattanai" userId="3c276d73-1b23-49b7-9ca8-48201035673a" providerId="ADAL" clId="{CDBE7936-395D-48DD-ACD5-F958E7E2F83C}" dt="2025-05-03T18:25:08.653" v="16469"/>
          <ac:spMkLst>
            <pc:docMk/>
            <pc:sldMk cId="1980795305" sldId="277"/>
            <ac:spMk id="3" creationId="{70A475CC-42E7-3FE8-9621-B67368BB980A}"/>
          </ac:spMkLst>
        </pc:spChg>
        <pc:picChg chg="add del mod">
          <ac:chgData name="Manasurangkul, Wattanai" userId="3c276d73-1b23-49b7-9ca8-48201035673a" providerId="ADAL" clId="{CDBE7936-395D-48DD-ACD5-F958E7E2F83C}" dt="2025-05-03T19:21:33.049" v="17498"/>
          <ac:picMkLst>
            <pc:docMk/>
            <pc:sldMk cId="1980795305" sldId="277"/>
            <ac:picMk id="6" creationId="{F47D38C0-C339-9548-026D-C3DAEEA9CA2A}"/>
          </ac:picMkLst>
        </pc:picChg>
        <pc:picChg chg="add del mod">
          <ac:chgData name="Manasurangkul, Wattanai" userId="3c276d73-1b23-49b7-9ca8-48201035673a" providerId="ADAL" clId="{CDBE7936-395D-48DD-ACD5-F958E7E2F83C}" dt="2025-05-04T20:22:09.590" v="43487" actId="478"/>
          <ac:picMkLst>
            <pc:docMk/>
            <pc:sldMk cId="1980795305" sldId="277"/>
            <ac:picMk id="8" creationId="{107B32C6-959D-445A-2F8A-CB3C66E12DD7}"/>
          </ac:picMkLst>
        </pc:picChg>
      </pc:sldChg>
      <pc:sldChg chg="modSp del mod">
        <pc:chgData name="Manasurangkul, Wattanai" userId="3c276d73-1b23-49b7-9ca8-48201035673a" providerId="ADAL" clId="{CDBE7936-395D-48DD-ACD5-F958E7E2F83C}" dt="2025-04-13T21:24:54.155" v="7121" actId="47"/>
        <pc:sldMkLst>
          <pc:docMk/>
          <pc:sldMk cId="3333212460" sldId="278"/>
        </pc:sldMkLst>
        <pc:spChg chg="mod">
          <ac:chgData name="Manasurangkul, Wattanai" userId="3c276d73-1b23-49b7-9ca8-48201035673a" providerId="ADAL" clId="{CDBE7936-395D-48DD-ACD5-F958E7E2F83C}" dt="2025-04-05T14:33:49.759" v="2" actId="20577"/>
          <ac:spMkLst>
            <pc:docMk/>
            <pc:sldMk cId="3333212460" sldId="278"/>
            <ac:spMk id="3" creationId="{BB11D3C9-41FF-907B-F384-56055D271BA0}"/>
          </ac:spMkLst>
        </pc:spChg>
      </pc:sldChg>
      <pc:sldChg chg="addSp delSp modSp mod modTransition delAnim modNotesTx">
        <pc:chgData name="Manasurangkul, Wattanai" userId="3c276d73-1b23-49b7-9ca8-48201035673a" providerId="ADAL" clId="{CDBE7936-395D-48DD-ACD5-F958E7E2F83C}" dt="2025-05-04T20:53:51.755" v="43702"/>
        <pc:sldMkLst>
          <pc:docMk/>
          <pc:sldMk cId="1106298070" sldId="279"/>
        </pc:sldMkLst>
        <pc:spChg chg="mod">
          <ac:chgData name="Manasurangkul, Wattanai" userId="3c276d73-1b23-49b7-9ca8-48201035673a" providerId="ADAL" clId="{CDBE7936-395D-48DD-ACD5-F958E7E2F83C}" dt="2025-04-13T21:24:46.477" v="7118" actId="20577"/>
          <ac:spMkLst>
            <pc:docMk/>
            <pc:sldMk cId="1106298070" sldId="279"/>
            <ac:spMk id="2" creationId="{F90DA3A1-2408-6845-7C6B-288E31A2C655}"/>
          </ac:spMkLst>
        </pc:spChg>
        <pc:spChg chg="mod">
          <ac:chgData name="Manasurangkul, Wattanai" userId="3c276d73-1b23-49b7-9ca8-48201035673a" providerId="ADAL" clId="{CDBE7936-395D-48DD-ACD5-F958E7E2F83C}" dt="2025-04-20T22:26:22.936" v="10871" actId="255"/>
          <ac:spMkLst>
            <pc:docMk/>
            <pc:sldMk cId="1106298070" sldId="279"/>
            <ac:spMk id="3" creationId="{D32D37DE-A9B7-B7E8-6BDD-3CCF7443CF93}"/>
          </ac:spMkLst>
        </pc:spChg>
        <pc:picChg chg="add del mod">
          <ac:chgData name="Manasurangkul, Wattanai" userId="3c276d73-1b23-49b7-9ca8-48201035673a" providerId="ADAL" clId="{CDBE7936-395D-48DD-ACD5-F958E7E2F83C}" dt="2025-05-04T20:22:29.150" v="43499" actId="478"/>
          <ac:picMkLst>
            <pc:docMk/>
            <pc:sldMk cId="1106298070" sldId="279"/>
            <ac:picMk id="6" creationId="{E54F195C-E4D4-9BA1-FAFF-4FE09237BF40}"/>
          </ac:picMkLst>
        </pc:picChg>
      </pc:sldChg>
      <pc:sldChg chg="del">
        <pc:chgData name="Manasurangkul, Wattanai" userId="3c276d73-1b23-49b7-9ca8-48201035673a" providerId="ADAL" clId="{CDBE7936-395D-48DD-ACD5-F958E7E2F83C}" dt="2025-04-13T21:24:50.402" v="7119" actId="47"/>
        <pc:sldMkLst>
          <pc:docMk/>
          <pc:sldMk cId="1314494191" sldId="280"/>
        </pc:sldMkLst>
      </pc:sldChg>
      <pc:sldChg chg="del">
        <pc:chgData name="Manasurangkul, Wattanai" userId="3c276d73-1b23-49b7-9ca8-48201035673a" providerId="ADAL" clId="{CDBE7936-395D-48DD-ACD5-F958E7E2F83C}" dt="2025-04-13T21:24:52.521" v="7120" actId="47"/>
        <pc:sldMkLst>
          <pc:docMk/>
          <pc:sldMk cId="1578074076" sldId="281"/>
        </pc:sldMkLst>
      </pc:sldChg>
      <pc:sldChg chg="addSp delSp modSp mod ord modTransition delAnim modNotesTx">
        <pc:chgData name="Manasurangkul, Wattanai" userId="3c276d73-1b23-49b7-9ca8-48201035673a" providerId="ADAL" clId="{CDBE7936-395D-48DD-ACD5-F958E7E2F83C}" dt="2025-05-04T20:53:59.758" v="43704"/>
        <pc:sldMkLst>
          <pc:docMk/>
          <pc:sldMk cId="4258327367" sldId="282"/>
        </pc:sldMkLst>
        <pc:spChg chg="mod">
          <ac:chgData name="Manasurangkul, Wattanai" userId="3c276d73-1b23-49b7-9ca8-48201035673a" providerId="ADAL" clId="{CDBE7936-395D-48DD-ACD5-F958E7E2F83C}" dt="2025-04-20T22:27:03.686" v="10877" actId="20577"/>
          <ac:spMkLst>
            <pc:docMk/>
            <pc:sldMk cId="4258327367" sldId="282"/>
            <ac:spMk id="2" creationId="{8DE588BB-B69D-FF3F-19B4-722CD0B2B8A6}"/>
          </ac:spMkLst>
        </pc:spChg>
        <pc:spChg chg="del mod">
          <ac:chgData name="Manasurangkul, Wattanai" userId="3c276d73-1b23-49b7-9ca8-48201035673a" providerId="ADAL" clId="{CDBE7936-395D-48DD-ACD5-F958E7E2F83C}" dt="2025-04-13T19:21:25.247" v="5470" actId="478"/>
          <ac:spMkLst>
            <pc:docMk/>
            <pc:sldMk cId="4258327367" sldId="282"/>
            <ac:spMk id="3" creationId="{1B3432D3-6F28-2101-68BD-00DFF74016BC}"/>
          </ac:spMkLst>
        </pc:spChg>
        <pc:spChg chg="mod">
          <ac:chgData name="Manasurangkul, Wattanai" userId="3c276d73-1b23-49b7-9ca8-48201035673a" providerId="ADAL" clId="{CDBE7936-395D-48DD-ACD5-F958E7E2F83C}" dt="2025-05-03T18:36:17.662" v="17496" actId="947"/>
          <ac:spMkLst>
            <pc:docMk/>
            <pc:sldMk cId="4258327367" sldId="282"/>
            <ac:spMk id="4" creationId="{FCEE9C5E-A90D-863E-0DDA-ED87F81136E5}"/>
          </ac:spMkLst>
        </pc:spChg>
        <pc:picChg chg="add del mod">
          <ac:chgData name="Manasurangkul, Wattanai" userId="3c276d73-1b23-49b7-9ca8-48201035673a" providerId="ADAL" clId="{CDBE7936-395D-48DD-ACD5-F958E7E2F83C}" dt="2025-05-04T20:22:24.489" v="43497" actId="478"/>
          <ac:picMkLst>
            <pc:docMk/>
            <pc:sldMk cId="4258327367" sldId="282"/>
            <ac:picMk id="6" creationId="{B126BDAB-F837-E08C-32E0-FB006440FBC2}"/>
          </ac:picMkLst>
        </pc:picChg>
      </pc:sldChg>
      <pc:sldChg chg="addSp delSp modSp mod modTransition delAnim modNotesTx">
        <pc:chgData name="Manasurangkul, Wattanai" userId="3c276d73-1b23-49b7-9ca8-48201035673a" providerId="ADAL" clId="{CDBE7936-395D-48DD-ACD5-F958E7E2F83C}" dt="2025-05-04T20:53:55.368" v="43703"/>
        <pc:sldMkLst>
          <pc:docMk/>
          <pc:sldMk cId="936139713" sldId="283"/>
        </pc:sldMkLst>
        <pc:spChg chg="mod">
          <ac:chgData name="Manasurangkul, Wattanai" userId="3c276d73-1b23-49b7-9ca8-48201035673a" providerId="ADAL" clId="{CDBE7936-395D-48DD-ACD5-F958E7E2F83C}" dt="2025-04-13T19:32:48.366" v="6026" actId="20577"/>
          <ac:spMkLst>
            <pc:docMk/>
            <pc:sldMk cId="936139713" sldId="283"/>
            <ac:spMk id="2" creationId="{1A722217-8842-CA35-5F16-20F82DA5A548}"/>
          </ac:spMkLst>
        </pc:spChg>
        <pc:spChg chg="mod">
          <ac:chgData name="Manasurangkul, Wattanai" userId="3c276d73-1b23-49b7-9ca8-48201035673a" providerId="ADAL" clId="{CDBE7936-395D-48DD-ACD5-F958E7E2F83C}" dt="2025-04-20T15:56:40.014" v="10675" actId="20577"/>
          <ac:spMkLst>
            <pc:docMk/>
            <pc:sldMk cId="936139713" sldId="283"/>
            <ac:spMk id="3" creationId="{D5A45A5A-0B96-6ED7-0F04-67BAB333C9A6}"/>
          </ac:spMkLst>
        </pc:spChg>
        <pc:spChg chg="del mod">
          <ac:chgData name="Manasurangkul, Wattanai" userId="3c276d73-1b23-49b7-9ca8-48201035673a" providerId="ADAL" clId="{CDBE7936-395D-48DD-ACD5-F958E7E2F83C}" dt="2025-04-13T19:32:52.246" v="6028" actId="478"/>
          <ac:spMkLst>
            <pc:docMk/>
            <pc:sldMk cId="936139713" sldId="283"/>
            <ac:spMk id="4" creationId="{961EAD01-2591-D74D-6BE9-768188245FEC}"/>
          </ac:spMkLst>
        </pc:spChg>
        <pc:picChg chg="add del mod">
          <ac:chgData name="Manasurangkul, Wattanai" userId="3c276d73-1b23-49b7-9ca8-48201035673a" providerId="ADAL" clId="{CDBE7936-395D-48DD-ACD5-F958E7E2F83C}" dt="2025-05-04T20:22:26.453" v="43498" actId="478"/>
          <ac:picMkLst>
            <pc:docMk/>
            <pc:sldMk cId="936139713" sldId="283"/>
            <ac:picMk id="7" creationId="{77D88C32-4A87-1E6B-2136-13420E6897AE}"/>
          </ac:picMkLst>
        </pc:picChg>
      </pc:sldChg>
      <pc:sldChg chg="modSp new del mod ord">
        <pc:chgData name="Manasurangkul, Wattanai" userId="3c276d73-1b23-49b7-9ca8-48201035673a" providerId="ADAL" clId="{CDBE7936-395D-48DD-ACD5-F958E7E2F83C}" dt="2025-04-20T15:31:48.732" v="9235" actId="47"/>
        <pc:sldMkLst>
          <pc:docMk/>
          <pc:sldMk cId="3384728906" sldId="284"/>
        </pc:sldMkLst>
        <pc:spChg chg="mod">
          <ac:chgData name="Manasurangkul, Wattanai" userId="3c276d73-1b23-49b7-9ca8-48201035673a" providerId="ADAL" clId="{CDBE7936-395D-48DD-ACD5-F958E7E2F83C}" dt="2025-04-13T21:25:59.143" v="7193" actId="20577"/>
          <ac:spMkLst>
            <pc:docMk/>
            <pc:sldMk cId="3384728906" sldId="284"/>
            <ac:spMk id="2" creationId="{03B9C90E-54F5-8FDD-F4C2-6C822BC89A37}"/>
          </ac:spMkLst>
        </pc:spChg>
        <pc:spChg chg="mod">
          <ac:chgData name="Manasurangkul, Wattanai" userId="3c276d73-1b23-49b7-9ca8-48201035673a" providerId="ADAL" clId="{CDBE7936-395D-48DD-ACD5-F958E7E2F83C}" dt="2025-04-13T21:25:39.818" v="7126" actId="20577"/>
          <ac:spMkLst>
            <pc:docMk/>
            <pc:sldMk cId="3384728906" sldId="284"/>
            <ac:spMk id="3" creationId="{B282D0B7-8211-0BCE-89F7-451C8A881F3E}"/>
          </ac:spMkLst>
        </pc:spChg>
      </pc:sldChg>
      <pc:sldChg chg="addSp delSp modSp new mod ord modTransition delAnim modNotesTx">
        <pc:chgData name="Manasurangkul, Wattanai" userId="3c276d73-1b23-49b7-9ca8-48201035673a" providerId="ADAL" clId="{CDBE7936-395D-48DD-ACD5-F958E7E2F83C}" dt="2025-05-04T20:54:20.167" v="43709"/>
        <pc:sldMkLst>
          <pc:docMk/>
          <pc:sldMk cId="3155114004" sldId="285"/>
        </pc:sldMkLst>
        <pc:spChg chg="mod">
          <ac:chgData name="Manasurangkul, Wattanai" userId="3c276d73-1b23-49b7-9ca8-48201035673a" providerId="ADAL" clId="{CDBE7936-395D-48DD-ACD5-F958E7E2F83C}" dt="2025-04-26T12:06:35.641" v="13055" actId="20577"/>
          <ac:spMkLst>
            <pc:docMk/>
            <pc:sldMk cId="3155114004" sldId="285"/>
            <ac:spMk id="2" creationId="{1E50714D-CAD2-44E7-2DBD-BB6EA33E0A0F}"/>
          </ac:spMkLst>
        </pc:spChg>
        <pc:spChg chg="mod">
          <ac:chgData name="Manasurangkul, Wattanai" userId="3c276d73-1b23-49b7-9ca8-48201035673a" providerId="ADAL" clId="{CDBE7936-395D-48DD-ACD5-F958E7E2F83C}" dt="2025-05-04T19:28:39.034" v="36260" actId="20577"/>
          <ac:spMkLst>
            <pc:docMk/>
            <pc:sldMk cId="3155114004" sldId="285"/>
            <ac:spMk id="3" creationId="{65193AD3-ACAE-8188-5EF7-CB5E06C1D363}"/>
          </ac:spMkLst>
        </pc:spChg>
        <pc:picChg chg="add del mod">
          <ac:chgData name="Manasurangkul, Wattanai" userId="3c276d73-1b23-49b7-9ca8-48201035673a" providerId="ADAL" clId="{CDBE7936-395D-48DD-ACD5-F958E7E2F83C}" dt="2025-05-04T20:22:17.042" v="43492" actId="478"/>
          <ac:picMkLst>
            <pc:docMk/>
            <pc:sldMk cId="3155114004" sldId="285"/>
            <ac:picMk id="6" creationId="{D5DA0FA8-86A0-7DB4-4616-D2499368FFD9}"/>
          </ac:picMkLst>
        </pc:picChg>
      </pc:sldChg>
      <pc:sldChg chg="new del">
        <pc:chgData name="Manasurangkul, Wattanai" userId="3c276d73-1b23-49b7-9ca8-48201035673a" providerId="ADAL" clId="{CDBE7936-395D-48DD-ACD5-F958E7E2F83C}" dt="2025-04-20T15:07:14.314" v="7861" actId="680"/>
        <pc:sldMkLst>
          <pc:docMk/>
          <pc:sldMk cId="2463984610" sldId="286"/>
        </pc:sldMkLst>
      </pc:sldChg>
      <pc:sldChg chg="addSp delSp modSp new mod ord modTransition delAnim modNotesTx">
        <pc:chgData name="Manasurangkul, Wattanai" userId="3c276d73-1b23-49b7-9ca8-48201035673a" providerId="ADAL" clId="{CDBE7936-395D-48DD-ACD5-F958E7E2F83C}" dt="2025-05-04T20:54:27.922" v="43711"/>
        <pc:sldMkLst>
          <pc:docMk/>
          <pc:sldMk cId="3575760237" sldId="286"/>
        </pc:sldMkLst>
        <pc:spChg chg="mod">
          <ac:chgData name="Manasurangkul, Wattanai" userId="3c276d73-1b23-49b7-9ca8-48201035673a" providerId="ADAL" clId="{CDBE7936-395D-48DD-ACD5-F958E7E2F83C}" dt="2025-04-20T15:07:24.443" v="7886" actId="20577"/>
          <ac:spMkLst>
            <pc:docMk/>
            <pc:sldMk cId="3575760237" sldId="286"/>
            <ac:spMk id="2" creationId="{21776A9B-7AB8-1C1F-EAB8-262079226676}"/>
          </ac:spMkLst>
        </pc:spChg>
        <pc:spChg chg="mod">
          <ac:chgData name="Manasurangkul, Wattanai" userId="3c276d73-1b23-49b7-9ca8-48201035673a" providerId="ADAL" clId="{CDBE7936-395D-48DD-ACD5-F958E7E2F83C}" dt="2025-05-04T18:45:37.609" v="30631" actId="20577"/>
          <ac:spMkLst>
            <pc:docMk/>
            <pc:sldMk cId="3575760237" sldId="286"/>
            <ac:spMk id="3" creationId="{C6487D36-6F5C-03FA-C0DB-A3342A51788A}"/>
          </ac:spMkLst>
        </pc:spChg>
        <pc:picChg chg="add del mod">
          <ac:chgData name="Manasurangkul, Wattanai" userId="3c276d73-1b23-49b7-9ca8-48201035673a" providerId="ADAL" clId="{CDBE7936-395D-48DD-ACD5-F958E7E2F83C}" dt="2025-05-04T20:22:14.310" v="43490" actId="478"/>
          <ac:picMkLst>
            <pc:docMk/>
            <pc:sldMk cId="3575760237" sldId="286"/>
            <ac:picMk id="6" creationId="{DF8B5F1E-1647-543C-5084-7C51B2572C08}"/>
          </ac:picMkLst>
        </pc:picChg>
      </pc:sldChg>
      <pc:sldChg chg="addSp delSp modSp new mod modTransition modClrScheme delAnim chgLayout modNotesTx">
        <pc:chgData name="Manasurangkul, Wattanai" userId="3c276d73-1b23-49b7-9ca8-48201035673a" providerId="ADAL" clId="{CDBE7936-395D-48DD-ACD5-F958E7E2F83C}" dt="2025-05-04T20:54:15.636" v="43708"/>
        <pc:sldMkLst>
          <pc:docMk/>
          <pc:sldMk cId="3957443962" sldId="287"/>
        </pc:sldMkLst>
        <pc:spChg chg="mod">
          <ac:chgData name="Manasurangkul, Wattanai" userId="3c276d73-1b23-49b7-9ca8-48201035673a" providerId="ADAL" clId="{CDBE7936-395D-48DD-ACD5-F958E7E2F83C}" dt="2025-04-20T15:20:20.144" v="8691" actId="26606"/>
          <ac:spMkLst>
            <pc:docMk/>
            <pc:sldMk cId="3957443962" sldId="287"/>
            <ac:spMk id="2" creationId="{0D74A572-560D-4441-46EF-2115D4EAAEA6}"/>
          </ac:spMkLst>
        </pc:spChg>
        <pc:spChg chg="mod">
          <ac:chgData name="Manasurangkul, Wattanai" userId="3c276d73-1b23-49b7-9ca8-48201035673a" providerId="ADAL" clId="{CDBE7936-395D-48DD-ACD5-F958E7E2F83C}" dt="2025-05-04T19:34:11.035" v="37190" actId="20577"/>
          <ac:spMkLst>
            <pc:docMk/>
            <pc:sldMk cId="3957443962" sldId="287"/>
            <ac:spMk id="3" creationId="{2221D021-3653-4456-C1C3-921626F0C264}"/>
          </ac:spMkLst>
        </pc:spChg>
        <pc:spChg chg="add mod">
          <ac:chgData name="Manasurangkul, Wattanai" userId="3c276d73-1b23-49b7-9ca8-48201035673a" providerId="ADAL" clId="{CDBE7936-395D-48DD-ACD5-F958E7E2F83C}" dt="2025-05-04T19:37:35.508" v="37867" actId="20577"/>
          <ac:spMkLst>
            <pc:docMk/>
            <pc:sldMk cId="3957443962" sldId="287"/>
            <ac:spMk id="8" creationId="{20616129-827C-FDE4-E1EF-E19DA1790053}"/>
          </ac:spMkLst>
        </pc:spChg>
        <pc:picChg chg="add del mod">
          <ac:chgData name="Manasurangkul, Wattanai" userId="3c276d73-1b23-49b7-9ca8-48201035673a" providerId="ADAL" clId="{CDBE7936-395D-48DD-ACD5-F958E7E2F83C}" dt="2025-05-04T20:22:18.690" v="43493" actId="478"/>
          <ac:picMkLst>
            <pc:docMk/>
            <pc:sldMk cId="3957443962" sldId="287"/>
            <ac:picMk id="6" creationId="{52B2E989-7064-CD57-8B5A-0E8409217138}"/>
          </ac:picMkLst>
        </pc:picChg>
      </pc:sldChg>
      <pc:sldChg chg="addSp delSp modSp new mod ord modTransition delAnim modNotesTx">
        <pc:chgData name="Manasurangkul, Wattanai" userId="3c276d73-1b23-49b7-9ca8-48201035673a" providerId="ADAL" clId="{CDBE7936-395D-48DD-ACD5-F958E7E2F83C}" dt="2025-05-04T20:54:24.972" v="43710"/>
        <pc:sldMkLst>
          <pc:docMk/>
          <pc:sldMk cId="1217127457" sldId="288"/>
        </pc:sldMkLst>
        <pc:spChg chg="mod">
          <ac:chgData name="Manasurangkul, Wattanai" userId="3c276d73-1b23-49b7-9ca8-48201035673a" providerId="ADAL" clId="{CDBE7936-395D-48DD-ACD5-F958E7E2F83C}" dt="2025-04-26T11:49:31.093" v="12110" actId="20577"/>
          <ac:spMkLst>
            <pc:docMk/>
            <pc:sldMk cId="1217127457" sldId="288"/>
            <ac:spMk id="2" creationId="{977393AC-363B-E837-FA09-8CEBF1D49749}"/>
          </ac:spMkLst>
        </pc:spChg>
        <pc:spChg chg="mod">
          <ac:chgData name="Manasurangkul, Wattanai" userId="3c276d73-1b23-49b7-9ca8-48201035673a" providerId="ADAL" clId="{CDBE7936-395D-48DD-ACD5-F958E7E2F83C}" dt="2025-05-03T18:29:57.902" v="16975" actId="20577"/>
          <ac:spMkLst>
            <pc:docMk/>
            <pc:sldMk cId="1217127457" sldId="288"/>
            <ac:spMk id="3" creationId="{E290EF1A-A23A-B050-DAE1-937B12AD0A1B}"/>
          </ac:spMkLst>
        </pc:spChg>
        <pc:picChg chg="add del mod">
          <ac:chgData name="Manasurangkul, Wattanai" userId="3c276d73-1b23-49b7-9ca8-48201035673a" providerId="ADAL" clId="{CDBE7936-395D-48DD-ACD5-F958E7E2F83C}" dt="2025-05-04T20:22:15.760" v="43491" actId="478"/>
          <ac:picMkLst>
            <pc:docMk/>
            <pc:sldMk cId="1217127457" sldId="288"/>
            <ac:picMk id="6" creationId="{52772FCD-B734-3D9B-FB56-680F699DBC44}"/>
          </ac:picMkLst>
        </pc:picChg>
      </pc:sldChg>
      <pc:sldChg chg="addSp delSp modSp new mod modTransition delAnim modAnim modNotesTx">
        <pc:chgData name="Manasurangkul, Wattanai" userId="3c276d73-1b23-49b7-9ca8-48201035673a" providerId="ADAL" clId="{CDBE7936-395D-48DD-ACD5-F958E7E2F83C}" dt="2025-05-04T20:54:10.630" v="43707"/>
        <pc:sldMkLst>
          <pc:docMk/>
          <pc:sldMk cId="2510293695" sldId="289"/>
        </pc:sldMkLst>
        <pc:spChg chg="mod">
          <ac:chgData name="Manasurangkul, Wattanai" userId="3c276d73-1b23-49b7-9ca8-48201035673a" providerId="ADAL" clId="{CDBE7936-395D-48DD-ACD5-F958E7E2F83C}" dt="2025-04-30T22:45:08.865" v="13150" actId="20577"/>
          <ac:spMkLst>
            <pc:docMk/>
            <pc:sldMk cId="2510293695" sldId="289"/>
            <ac:spMk id="2" creationId="{E8ADDB47-E075-40F3-9312-D74729856897}"/>
          </ac:spMkLst>
        </pc:spChg>
        <pc:spChg chg="del">
          <ac:chgData name="Manasurangkul, Wattanai" userId="3c276d73-1b23-49b7-9ca8-48201035673a" providerId="ADAL" clId="{CDBE7936-395D-48DD-ACD5-F958E7E2F83C}" dt="2025-04-30T22:43:45.911" v="13106"/>
          <ac:spMkLst>
            <pc:docMk/>
            <pc:sldMk cId="2510293695" sldId="289"/>
            <ac:spMk id="3" creationId="{467CFB7E-1E06-1890-3415-CDE956728292}"/>
          </ac:spMkLst>
        </pc:spChg>
        <pc:spChg chg="del">
          <ac:chgData name="Manasurangkul, Wattanai" userId="3c276d73-1b23-49b7-9ca8-48201035673a" providerId="ADAL" clId="{CDBE7936-395D-48DD-ACD5-F958E7E2F83C}" dt="2025-04-30T22:43:50.670" v="13107"/>
          <ac:spMkLst>
            <pc:docMk/>
            <pc:sldMk cId="2510293695" sldId="289"/>
            <ac:spMk id="4" creationId="{9F9A9C78-8221-5D0A-D15F-8813FE68712D}"/>
          </ac:spMkLst>
        </pc:spChg>
        <pc:picChg chg="add mod">
          <ac:chgData name="Manasurangkul, Wattanai" userId="3c276d73-1b23-49b7-9ca8-48201035673a" providerId="ADAL" clId="{CDBE7936-395D-48DD-ACD5-F958E7E2F83C}" dt="2025-05-04T19:41:39.310" v="38603" actId="1076"/>
          <ac:picMkLst>
            <pc:docMk/>
            <pc:sldMk cId="2510293695" sldId="289"/>
            <ac:picMk id="5" creationId="{CB2EE4CF-BD97-2174-21B1-E8BEE9B1EA2A}"/>
          </ac:picMkLst>
        </pc:picChg>
        <pc:picChg chg="add mod">
          <ac:chgData name="Manasurangkul, Wattanai" userId="3c276d73-1b23-49b7-9ca8-48201035673a" providerId="ADAL" clId="{CDBE7936-395D-48DD-ACD5-F958E7E2F83C}" dt="2025-04-30T22:46:47.899" v="13162" actId="14100"/>
          <ac:picMkLst>
            <pc:docMk/>
            <pc:sldMk cId="2510293695" sldId="289"/>
            <ac:picMk id="6" creationId="{AAA82FAD-2493-6EA6-38D5-21AA5E129A98}"/>
          </ac:picMkLst>
        </pc:picChg>
        <pc:picChg chg="add del mod">
          <ac:chgData name="Manasurangkul, Wattanai" userId="3c276d73-1b23-49b7-9ca8-48201035673a" providerId="ADAL" clId="{CDBE7936-395D-48DD-ACD5-F958E7E2F83C}" dt="2025-05-04T20:22:20.319" v="43494" actId="478"/>
          <ac:picMkLst>
            <pc:docMk/>
            <pc:sldMk cId="2510293695" sldId="289"/>
            <ac:picMk id="7" creationId="{F97FEE6F-3248-683A-E171-46C2752697CC}"/>
          </ac:picMkLst>
        </pc:picChg>
      </pc:sldChg>
      <pc:sldChg chg="addSp delSp modSp new mod modTransition delAnim modAnim modNotesTx">
        <pc:chgData name="Manasurangkul, Wattanai" userId="3c276d73-1b23-49b7-9ca8-48201035673a" providerId="ADAL" clId="{CDBE7936-395D-48DD-ACD5-F958E7E2F83C}" dt="2025-05-04T20:54:07.606" v="43706"/>
        <pc:sldMkLst>
          <pc:docMk/>
          <pc:sldMk cId="2162770598" sldId="290"/>
        </pc:sldMkLst>
        <pc:spChg chg="mod">
          <ac:chgData name="Manasurangkul, Wattanai" userId="3c276d73-1b23-49b7-9ca8-48201035673a" providerId="ADAL" clId="{CDBE7936-395D-48DD-ACD5-F958E7E2F83C}" dt="2025-04-30T22:45:12.872" v="13151"/>
          <ac:spMkLst>
            <pc:docMk/>
            <pc:sldMk cId="2162770598" sldId="290"/>
            <ac:spMk id="2" creationId="{33B2EDE4-8676-3A17-ECAF-8B84E4F52FEB}"/>
          </ac:spMkLst>
        </pc:spChg>
        <pc:spChg chg="del">
          <ac:chgData name="Manasurangkul, Wattanai" userId="3c276d73-1b23-49b7-9ca8-48201035673a" providerId="ADAL" clId="{CDBE7936-395D-48DD-ACD5-F958E7E2F83C}" dt="2025-04-30T22:44:17.175" v="13109"/>
          <ac:spMkLst>
            <pc:docMk/>
            <pc:sldMk cId="2162770598" sldId="290"/>
            <ac:spMk id="3" creationId="{BE61021B-568A-E936-776A-C43551D25BEB}"/>
          </ac:spMkLst>
        </pc:spChg>
        <pc:spChg chg="del">
          <ac:chgData name="Manasurangkul, Wattanai" userId="3c276d73-1b23-49b7-9ca8-48201035673a" providerId="ADAL" clId="{CDBE7936-395D-48DD-ACD5-F958E7E2F83C}" dt="2025-04-30T22:44:19.885" v="13110"/>
          <ac:spMkLst>
            <pc:docMk/>
            <pc:sldMk cId="2162770598" sldId="290"/>
            <ac:spMk id="4" creationId="{9A867883-271B-9901-D518-E014063A0AAC}"/>
          </ac:spMkLst>
        </pc:spChg>
        <pc:picChg chg="add mod">
          <ac:chgData name="Manasurangkul, Wattanai" userId="3c276d73-1b23-49b7-9ca8-48201035673a" providerId="ADAL" clId="{CDBE7936-395D-48DD-ACD5-F958E7E2F83C}" dt="2025-04-30T22:47:34.050" v="13174" actId="14100"/>
          <ac:picMkLst>
            <pc:docMk/>
            <pc:sldMk cId="2162770598" sldId="290"/>
            <ac:picMk id="5" creationId="{02B8D962-1697-030B-9597-F9533AD6D8F5}"/>
          </ac:picMkLst>
        </pc:picChg>
        <pc:picChg chg="add mod">
          <ac:chgData name="Manasurangkul, Wattanai" userId="3c276d73-1b23-49b7-9ca8-48201035673a" providerId="ADAL" clId="{CDBE7936-395D-48DD-ACD5-F958E7E2F83C}" dt="2025-04-30T22:47:48.317" v="13177" actId="14100"/>
          <ac:picMkLst>
            <pc:docMk/>
            <pc:sldMk cId="2162770598" sldId="290"/>
            <ac:picMk id="6" creationId="{57ABF1BB-41A0-6DAA-C2BE-8141C2B1B033}"/>
          </ac:picMkLst>
        </pc:picChg>
        <pc:picChg chg="add mod">
          <ac:chgData name="Manasurangkul, Wattanai" userId="3c276d73-1b23-49b7-9ca8-48201035673a" providerId="ADAL" clId="{CDBE7936-395D-48DD-ACD5-F958E7E2F83C}" dt="2025-04-30T22:47:52.279" v="13178" actId="14100"/>
          <ac:picMkLst>
            <pc:docMk/>
            <pc:sldMk cId="2162770598" sldId="290"/>
            <ac:picMk id="7" creationId="{4225CA88-EEF3-9097-A2EE-F835E4D80CDC}"/>
          </ac:picMkLst>
        </pc:picChg>
        <pc:picChg chg="add del mod">
          <ac:chgData name="Manasurangkul, Wattanai" userId="3c276d73-1b23-49b7-9ca8-48201035673a" providerId="ADAL" clId="{CDBE7936-395D-48DD-ACD5-F958E7E2F83C}" dt="2025-05-04T20:22:21.777" v="43495" actId="478"/>
          <ac:picMkLst>
            <pc:docMk/>
            <pc:sldMk cId="2162770598" sldId="290"/>
            <ac:picMk id="8" creationId="{53E8896A-DE8D-1BF5-FB2F-8D9821D5A2C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F7D840-C88F-4A83-8BFD-12EB54181729}" type="datetimeFigureOut">
              <a:rPr lang="en-US" smtClean="0"/>
              <a:t>4/30/2025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0B11C7-938F-4A6B-AAF7-AF3986AD620B}" type="slidenum">
              <a:rPr lang="en-US" smtClean="0"/>
              <a:t>‹#›</a:t>
            </a:fld>
            <a:endParaRPr lang="en-US"/>
          </a:p>
        </p:txBody>
      </p:sp>
    </p:spTree>
    <p:extLst>
      <p:ext uri="{BB962C8B-B14F-4D97-AF65-F5344CB8AC3E}">
        <p14:creationId xmlns:p14="http://schemas.microsoft.com/office/powerpoint/2010/main" val="40053995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everyone.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My name is Wattanai Manasurangkul and the title of my Grand Rounds presentation is </a:t>
            </a:r>
            <a:r>
              <a:rPr lang="en-US" sz="1200" dirty="0">
                <a:cs typeface="Calibri"/>
              </a:rPr>
              <a:t>Movement Variability: Exploring Valgus and Plyometric Progressions</a:t>
            </a:r>
          </a:p>
        </p:txBody>
      </p:sp>
      <p:sp>
        <p:nvSpPr>
          <p:cNvPr id="4" name="Slide Number Placeholder 3"/>
          <p:cNvSpPr>
            <a:spLocks noGrp="1"/>
          </p:cNvSpPr>
          <p:nvPr>
            <p:ph type="sldNum" sz="quarter" idx="5"/>
          </p:nvPr>
        </p:nvSpPr>
        <p:spPr/>
        <p:txBody>
          <a:bodyPr/>
          <a:lstStyle/>
          <a:p>
            <a:fld id="{7B0B11C7-938F-4A6B-AAF7-AF3986AD620B}" type="slidenum">
              <a:rPr lang="en-US" smtClean="0"/>
              <a:t>1</a:t>
            </a:fld>
            <a:endParaRPr lang="en-US"/>
          </a:p>
        </p:txBody>
      </p:sp>
    </p:spTree>
    <p:extLst>
      <p:ext uri="{BB962C8B-B14F-4D97-AF65-F5344CB8AC3E}">
        <p14:creationId xmlns:p14="http://schemas.microsoft.com/office/powerpoint/2010/main" val="2600151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overarching goals and considerations we should have when programming plyometrics for our patients</a:t>
            </a:r>
          </a:p>
          <a:p>
            <a:r>
              <a:rPr lang="en-US" dirty="0"/>
              <a:t>The first being that we need to prioritize quality and not quantity</a:t>
            </a:r>
          </a:p>
          <a:p>
            <a:r>
              <a:rPr lang="en-US" dirty="0"/>
              <a:t>There are several other ways to improve aerobic capacity for our athletes</a:t>
            </a:r>
          </a:p>
          <a:p>
            <a:r>
              <a:rPr lang="en-US" dirty="0"/>
              <a:t>Instead, we should focus on the athlete’s rhythm and coordination as well as their timing and sequence</a:t>
            </a:r>
          </a:p>
          <a:p>
            <a:r>
              <a:rPr lang="en-US" dirty="0"/>
              <a:t>This allows us to better identify their movement strategies and deficits.</a:t>
            </a:r>
          </a:p>
          <a:p>
            <a:r>
              <a:rPr lang="en-US" dirty="0"/>
              <a:t>For example, we can see how a patient generates force through their lower extremities only versus when using their upper body to help accelerate and decelerate</a:t>
            </a:r>
          </a:p>
          <a:p>
            <a:r>
              <a:rPr lang="en-US" dirty="0"/>
              <a:t>We can also see how they are able to accept and transfer forces</a:t>
            </a:r>
          </a:p>
          <a:p>
            <a:r>
              <a:rPr lang="en-US" dirty="0"/>
              <a:t>We often hear about staying stiff during plyometric movements but there is a different between musculotendinous stiffness which requires appropriate sequencing of our muscles versus being rigid when landing</a:t>
            </a:r>
          </a:p>
          <a:p>
            <a:br>
              <a:rPr lang="en-US" dirty="0"/>
            </a:br>
            <a:r>
              <a:rPr lang="en-US" dirty="0"/>
              <a:t>This next question determines the level of intensity and volume for our patients.</a:t>
            </a:r>
          </a:p>
          <a:p>
            <a:r>
              <a:rPr lang="en-US" dirty="0"/>
              <a:t>High movement variability occurs with low displacement and low intensity with higher volumes where we encourage exploration and freedom to play around with movement patterns and strategies as they warm up and get accustomed to plyometrics</a:t>
            </a:r>
          </a:p>
          <a:p>
            <a:r>
              <a:rPr lang="en-US" dirty="0"/>
              <a:t>The more intense and greater the displacement, the lower the movement variability should be as the increase in forces also increases the potential risk for injury</a:t>
            </a:r>
          </a:p>
          <a:p>
            <a:endParaRPr lang="en-US" dirty="0"/>
          </a:p>
          <a:p>
            <a:r>
              <a:rPr lang="en-US" dirty="0"/>
              <a:t>The next question determines what our plyometrics should consist of and what we are looking to facilitate. This is broken down into components but we can combine them for more complexity. We should be determining the patient’s level of readiness. If they are newer, it may be more beneficial to begin with higher yielding plyometrics so we can create tissue adaptations with decreased forces and improve on their ability to absorb forces.</a:t>
            </a:r>
          </a:p>
          <a:p>
            <a:r>
              <a:rPr lang="en-US" dirty="0"/>
              <a:t>Perhaps they are ready to progress and their sport requires decreased contact time. This is where we can utilize pogo jumps or hops to minimize tissue and joint deformation and improve reactivity off of the ground. This allows us to improve efficiency regarding force absorption and force generation</a:t>
            </a:r>
          </a:p>
          <a:p>
            <a:r>
              <a:rPr lang="en-US" dirty="0"/>
              <a:t>Lastly, we can aim to improve force transfer in multiple directions. First we can string together consecutive broad jumps and progress to transitioning from lateral to </a:t>
            </a:r>
            <a:r>
              <a:rPr lang="en-US" dirty="0" err="1"/>
              <a:t>saggital</a:t>
            </a:r>
            <a:r>
              <a:rPr lang="en-US" dirty="0"/>
              <a:t> planes or add in rotational components while maintaining momentum</a:t>
            </a:r>
          </a:p>
        </p:txBody>
      </p:sp>
      <p:sp>
        <p:nvSpPr>
          <p:cNvPr id="4" name="Slide Number Placeholder 3"/>
          <p:cNvSpPr>
            <a:spLocks noGrp="1"/>
          </p:cNvSpPr>
          <p:nvPr>
            <p:ph type="sldNum" sz="quarter" idx="5"/>
          </p:nvPr>
        </p:nvSpPr>
        <p:spPr/>
        <p:txBody>
          <a:bodyPr/>
          <a:lstStyle/>
          <a:p>
            <a:fld id="{7B0B11C7-938F-4A6B-AAF7-AF3986AD620B}" type="slidenum">
              <a:rPr lang="en-US" smtClean="0"/>
              <a:t>11</a:t>
            </a:fld>
            <a:endParaRPr lang="en-US"/>
          </a:p>
        </p:txBody>
      </p:sp>
    </p:spTree>
    <p:extLst>
      <p:ext uri="{BB962C8B-B14F-4D97-AF65-F5344CB8AC3E}">
        <p14:creationId xmlns:p14="http://schemas.microsoft.com/office/powerpoint/2010/main" val="3250159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a few variables that we can consider</a:t>
            </a:r>
          </a:p>
          <a:p>
            <a:r>
              <a:rPr lang="en-US" dirty="0"/>
              <a:t>The first being the amount of yield</a:t>
            </a:r>
          </a:p>
          <a:p>
            <a:r>
              <a:rPr lang="en-US" dirty="0"/>
              <a:t>First we have deep yield which is where deceleration occurs in the lengthened portion of the movement.</a:t>
            </a:r>
          </a:p>
          <a:p>
            <a:r>
              <a:rPr lang="en-US" dirty="0"/>
              <a:t>Consider deep squat jumps or lunge jumps where the knee nearly contacts the ground</a:t>
            </a:r>
          </a:p>
          <a:p>
            <a:r>
              <a:rPr lang="en-US" dirty="0"/>
              <a:t>Fixed yield is where we purposefully stop in the midrange of a motion. This segues as a progression to minimal yield</a:t>
            </a:r>
          </a:p>
          <a:p>
            <a:r>
              <a:rPr lang="en-US" dirty="0"/>
              <a:t>This is where we have the least amount of tissue deformation and least amount of ground contact time</a:t>
            </a:r>
          </a:p>
          <a:p>
            <a:endParaRPr lang="en-US" dirty="0"/>
          </a:p>
          <a:p>
            <a:r>
              <a:rPr lang="en-US" dirty="0"/>
              <a:t>It is also prudent to consider intensities when we have determined our patient’s preparedness levels</a:t>
            </a:r>
          </a:p>
          <a:p>
            <a:r>
              <a:rPr lang="en-US" dirty="0"/>
              <a:t>Low intensity is characterized by low levels of displacement, low force production, high movement variability, and the perfect intensity to explore movement patterns and learn new movement strategies</a:t>
            </a:r>
          </a:p>
          <a:p>
            <a:r>
              <a:rPr lang="en-US" dirty="0"/>
              <a:t>Submaximal is my personal favorite and where I believe most plyometric training for prepared athletes should take place as this is the intensity that most plyometric movements occur in competition</a:t>
            </a:r>
          </a:p>
          <a:p>
            <a:r>
              <a:rPr lang="en-US" dirty="0"/>
              <a:t>We are able to continue refining strategies with increased intensity and force production. </a:t>
            </a:r>
          </a:p>
          <a:p>
            <a:r>
              <a:rPr lang="en-US" dirty="0"/>
              <a:t>We can engrain good patterns here because we can also improve their plyometric capacity</a:t>
            </a:r>
          </a:p>
          <a:p>
            <a:r>
              <a:rPr lang="en-US" dirty="0"/>
              <a:t>Maximal effort should be more rare as most athletes are not quite at the preparedness level to tolerate repeated bouts of maximal effort plyometrics</a:t>
            </a:r>
          </a:p>
          <a:p>
            <a:r>
              <a:rPr lang="en-US" dirty="0"/>
              <a:t>This is where we can note more progress by determining max force generation and absorption, reactivity, and ability to transfer forces</a:t>
            </a:r>
          </a:p>
          <a:p>
            <a:r>
              <a:rPr lang="en-US" dirty="0"/>
              <a:t>This is most commonly used during testing</a:t>
            </a:r>
          </a:p>
          <a:p>
            <a:endParaRPr lang="en-US" dirty="0"/>
          </a:p>
          <a:p>
            <a:r>
              <a:rPr lang="en-US" dirty="0"/>
              <a:t>The following are the more often considered variables such as progressing double limb to single limb where we go from a squared stance to a staggered position. This can be done continuously or in an alternating fashion to better simulate skipping. From here we can progress into skipping and bounding which has higher amounts of forces and displacement involved. Lastly we can progress to hopping.</a:t>
            </a:r>
          </a:p>
          <a:p>
            <a:endParaRPr lang="en-US" dirty="0"/>
          </a:p>
          <a:p>
            <a:r>
              <a:rPr lang="en-US" dirty="0"/>
              <a:t>To further add complexity this is where we can combine these progression and move from 3 strides into a hop or a bilateral take off into a lateral hop to overload the limb and add a change in direction. Adding in cognitive tasks such as having a target to land on or using auditory or visual cues or adding in perturbations are great progressions for return to sport athletes</a:t>
            </a:r>
          </a:p>
          <a:p>
            <a:r>
              <a:rPr lang="en-US" dirty="0"/>
              <a:t>We can add alternating staggered positions as another step and then we can progress</a:t>
            </a:r>
          </a:p>
          <a:p>
            <a:endParaRPr lang="en-US" dirty="0"/>
          </a:p>
        </p:txBody>
      </p:sp>
      <p:sp>
        <p:nvSpPr>
          <p:cNvPr id="4" name="Slide Number Placeholder 3"/>
          <p:cNvSpPr>
            <a:spLocks noGrp="1"/>
          </p:cNvSpPr>
          <p:nvPr>
            <p:ph type="sldNum" sz="quarter" idx="5"/>
          </p:nvPr>
        </p:nvSpPr>
        <p:spPr/>
        <p:txBody>
          <a:bodyPr/>
          <a:lstStyle/>
          <a:p>
            <a:fld id="{7B0B11C7-938F-4A6B-AAF7-AF3986AD620B}" type="slidenum">
              <a:rPr lang="en-US" smtClean="0"/>
              <a:t>12</a:t>
            </a:fld>
            <a:endParaRPr lang="en-US"/>
          </a:p>
        </p:txBody>
      </p:sp>
    </p:spTree>
    <p:extLst>
      <p:ext uri="{BB962C8B-B14F-4D97-AF65-F5344CB8AC3E}">
        <p14:creationId xmlns:p14="http://schemas.microsoft.com/office/powerpoint/2010/main" val="5400226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basic progressions I mentioned throughout the presentation just listed out visually</a:t>
            </a:r>
          </a:p>
          <a:p>
            <a:r>
              <a:rPr lang="en-US" dirty="0"/>
              <a:t>I want to especially highly a few here</a:t>
            </a:r>
          </a:p>
          <a:p>
            <a:br>
              <a:rPr lang="en-US" dirty="0"/>
            </a:br>
            <a:r>
              <a:rPr lang="en-US" dirty="0"/>
              <a:t>Jumping with hands on hips vs with arm drive lets us see coordination of the upper and lower body as well as how the lower body functions when the upper extremities are taken out of the equation. Upper extremities can certainly be used o compensate for poor movement patterns.</a:t>
            </a:r>
          </a:p>
          <a:p>
            <a:r>
              <a:rPr lang="en-US" dirty="0"/>
              <a:t>Split stances are like I mentioned before an excellent progression toward single limb plyometrics</a:t>
            </a:r>
          </a:p>
          <a:p>
            <a:r>
              <a:rPr lang="en-US" dirty="0"/>
              <a:t>Skipping and bounding are great but what is often underutilized is combining skips with hops so the pattern is more forgiving but also more cognitively demanding</a:t>
            </a:r>
          </a:p>
          <a:p>
            <a:r>
              <a:rPr lang="en-US" dirty="0"/>
              <a:t>Lastly we all know what hopping is</a:t>
            </a:r>
          </a:p>
          <a:p>
            <a:r>
              <a:rPr lang="en-US" dirty="0"/>
              <a:t>But a great way to progress is to also include cycling which is where the hopping leg turns over during the hop to simulate a sprinting stride</a:t>
            </a:r>
          </a:p>
          <a:p>
            <a:r>
              <a:rPr lang="en-US" dirty="0"/>
              <a:t>We will see a video demonstration of this in the next few slides.</a:t>
            </a:r>
          </a:p>
        </p:txBody>
      </p:sp>
      <p:sp>
        <p:nvSpPr>
          <p:cNvPr id="4" name="Slide Number Placeholder 3"/>
          <p:cNvSpPr>
            <a:spLocks noGrp="1"/>
          </p:cNvSpPr>
          <p:nvPr>
            <p:ph type="sldNum" sz="quarter" idx="5"/>
          </p:nvPr>
        </p:nvSpPr>
        <p:spPr/>
        <p:txBody>
          <a:bodyPr/>
          <a:lstStyle/>
          <a:p>
            <a:fld id="{7B0B11C7-938F-4A6B-AAF7-AF3986AD620B}" type="slidenum">
              <a:rPr lang="en-US" smtClean="0"/>
              <a:t>13</a:t>
            </a:fld>
            <a:endParaRPr lang="en-US"/>
          </a:p>
        </p:txBody>
      </p:sp>
    </p:spTree>
    <p:extLst>
      <p:ext uri="{BB962C8B-B14F-4D97-AF65-F5344CB8AC3E}">
        <p14:creationId xmlns:p14="http://schemas.microsoft.com/office/powerpoint/2010/main" val="346696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on the left hand side, we can see a demonstration of hands on hips followed by varying levels of yield, intensity, and displacement ranging from minimal to high and from low to submaximal</a:t>
            </a:r>
          </a:p>
          <a:p>
            <a:r>
              <a:rPr lang="en-US" dirty="0"/>
              <a:t>We also can see a continuous leap with sagittal displacement</a:t>
            </a:r>
          </a:p>
          <a:p>
            <a:r>
              <a:rPr lang="en-US" dirty="0"/>
              <a:t>On the right hand side, we can see a similar progression but now with upper extremity sequencing. Note the sequencing of the upper arms during landing and take off and how they stay consistent regardless of the intensity, displacement, or yield.</a:t>
            </a:r>
          </a:p>
          <a:p>
            <a:r>
              <a:rPr lang="en-US" dirty="0"/>
              <a:t>Lastly we have continuous low yield leaping with alternating directions</a:t>
            </a:r>
          </a:p>
        </p:txBody>
      </p:sp>
      <p:sp>
        <p:nvSpPr>
          <p:cNvPr id="4" name="Slide Number Placeholder 3"/>
          <p:cNvSpPr>
            <a:spLocks noGrp="1"/>
          </p:cNvSpPr>
          <p:nvPr>
            <p:ph type="sldNum" sz="quarter" idx="5"/>
          </p:nvPr>
        </p:nvSpPr>
        <p:spPr/>
        <p:txBody>
          <a:bodyPr/>
          <a:lstStyle/>
          <a:p>
            <a:fld id="{7B0B11C7-938F-4A6B-AAF7-AF3986AD620B}" type="slidenum">
              <a:rPr lang="en-US" smtClean="0"/>
              <a:t>14</a:t>
            </a:fld>
            <a:endParaRPr lang="en-US"/>
          </a:p>
        </p:txBody>
      </p:sp>
    </p:spTree>
    <p:extLst>
      <p:ext uri="{BB962C8B-B14F-4D97-AF65-F5344CB8AC3E}">
        <p14:creationId xmlns:p14="http://schemas.microsoft.com/office/powerpoint/2010/main" val="15551552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first video demonstrates staggered leaping with varying yields ranging from minimal to fixed to deep yielding. Take note of the increase in ground reaction times the greater the yield.</a:t>
            </a:r>
          </a:p>
          <a:p>
            <a:r>
              <a:rPr lang="en-US" dirty="0"/>
              <a:t>Following this, we have a skipping progression ranging from bilateral base of support to low intensity skipping to submaximal skipping followed by bounding.</a:t>
            </a:r>
          </a:p>
          <a:p>
            <a:r>
              <a:rPr lang="en-US" dirty="0"/>
              <a:t>As you can see there is a change in technique from skipping to bounding but they are both still performed with an alternating unilateral base of support</a:t>
            </a:r>
          </a:p>
          <a:p>
            <a:endParaRPr lang="en-US" dirty="0"/>
          </a:p>
          <a:p>
            <a:r>
              <a:rPr lang="en-US" dirty="0"/>
              <a:t>The second video demonstrates a hopping progressing beginning with a combination of a skip into a hop to avoid consecutive jumps. We then progress to submaximal hopping. Lastly we have maximal effort hopping with a cycle</a:t>
            </a:r>
          </a:p>
          <a:p>
            <a:endParaRPr lang="en-US" dirty="0"/>
          </a:p>
          <a:p>
            <a:r>
              <a:rPr lang="en-US" dirty="0"/>
              <a:t>This last video is an example of how to progress hopping where we transition from a submaximal sprint to a maximal hop with a cycle to improve force transference and preservation of momentum</a:t>
            </a:r>
          </a:p>
        </p:txBody>
      </p:sp>
      <p:sp>
        <p:nvSpPr>
          <p:cNvPr id="4" name="Slide Number Placeholder 3"/>
          <p:cNvSpPr>
            <a:spLocks noGrp="1"/>
          </p:cNvSpPr>
          <p:nvPr>
            <p:ph type="sldNum" sz="quarter" idx="5"/>
          </p:nvPr>
        </p:nvSpPr>
        <p:spPr/>
        <p:txBody>
          <a:bodyPr/>
          <a:lstStyle/>
          <a:p>
            <a:fld id="{7B0B11C7-938F-4A6B-AAF7-AF3986AD620B}" type="slidenum">
              <a:rPr lang="en-US" smtClean="0"/>
              <a:t>15</a:t>
            </a:fld>
            <a:endParaRPr lang="en-US"/>
          </a:p>
        </p:txBody>
      </p:sp>
    </p:spTree>
    <p:extLst>
      <p:ext uri="{BB962C8B-B14F-4D97-AF65-F5344CB8AC3E}">
        <p14:creationId xmlns:p14="http://schemas.microsoft.com/office/powerpoint/2010/main" val="1410056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recent study explored the concept of controlled exposure to valgus.</a:t>
            </a:r>
          </a:p>
          <a:p>
            <a:r>
              <a:rPr lang="en-US" dirty="0"/>
              <a:t>In this study, they had 3 groups. To keep it simple, you can condense it into two groups.</a:t>
            </a:r>
          </a:p>
          <a:p>
            <a:r>
              <a:rPr lang="en-US" dirty="0"/>
              <a:t>The first group is linear pedagogy which is where a gold standard of movement was given to this group and everyone was forced to adopt this ideal movement pattern</a:t>
            </a:r>
          </a:p>
          <a:p>
            <a:r>
              <a:rPr lang="en-US" dirty="0"/>
              <a:t>This falls in line with previous PT practices of completely avoiding valgus movements as it is considered noise and increased risk factors for lower extremity injuries</a:t>
            </a:r>
          </a:p>
          <a:p>
            <a:r>
              <a:rPr lang="en-US" dirty="0"/>
              <a:t>The other two categories can be grouped together as they both include exposure to a wide variety of movement variability and encourage self-discovery of movement strategies and adaptations that are specific to given tasks or environmental factors</a:t>
            </a:r>
          </a:p>
        </p:txBody>
      </p:sp>
      <p:sp>
        <p:nvSpPr>
          <p:cNvPr id="4" name="Slide Number Placeholder 3"/>
          <p:cNvSpPr>
            <a:spLocks noGrp="1"/>
          </p:cNvSpPr>
          <p:nvPr>
            <p:ph type="sldNum" sz="quarter" idx="5"/>
          </p:nvPr>
        </p:nvSpPr>
        <p:spPr/>
        <p:txBody>
          <a:bodyPr/>
          <a:lstStyle/>
          <a:p>
            <a:fld id="{7B0B11C7-938F-4A6B-AAF7-AF3986AD620B}" type="slidenum">
              <a:rPr lang="en-US" smtClean="0"/>
              <a:t>16</a:t>
            </a:fld>
            <a:endParaRPr lang="en-US"/>
          </a:p>
        </p:txBody>
      </p:sp>
    </p:spTree>
    <p:extLst>
      <p:ext uri="{BB962C8B-B14F-4D97-AF65-F5344CB8AC3E}">
        <p14:creationId xmlns:p14="http://schemas.microsoft.com/office/powerpoint/2010/main" val="4080714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outcomes of this study demonstrate that increased movement variability improved risk factors for potential ACL tears</a:t>
            </a:r>
          </a:p>
          <a:p>
            <a:br>
              <a:rPr lang="en-US" dirty="0"/>
            </a:br>
            <a:r>
              <a:rPr lang="en-US" dirty="0"/>
              <a:t>Another recent study that I wanted to include was a study that observed isolated strengthening of the glute </a:t>
            </a:r>
            <a:r>
              <a:rPr lang="en-US" dirty="0" err="1"/>
              <a:t>medius</a:t>
            </a:r>
            <a:r>
              <a:rPr lang="en-US" dirty="0"/>
              <a:t>, popliteus, and posterior tibialis in college soccer players</a:t>
            </a:r>
          </a:p>
          <a:p>
            <a:r>
              <a:rPr lang="en-US" dirty="0"/>
              <a:t>While this study found significant changes in strength, the results were below the minimally detectable change regarding dynamic valgus angles. This means that further studies need to be performed but strengthening in isolation may not have as much carryover for functional patterns unless those patterns are practiced and engrained. </a:t>
            </a:r>
          </a:p>
        </p:txBody>
      </p:sp>
      <p:sp>
        <p:nvSpPr>
          <p:cNvPr id="4" name="Slide Number Placeholder 3"/>
          <p:cNvSpPr>
            <a:spLocks noGrp="1"/>
          </p:cNvSpPr>
          <p:nvPr>
            <p:ph type="sldNum" sz="quarter" idx="5"/>
          </p:nvPr>
        </p:nvSpPr>
        <p:spPr/>
        <p:txBody>
          <a:bodyPr/>
          <a:lstStyle/>
          <a:p>
            <a:fld id="{7B0B11C7-938F-4A6B-AAF7-AF3986AD620B}" type="slidenum">
              <a:rPr lang="en-US" smtClean="0"/>
              <a:t>17</a:t>
            </a:fld>
            <a:endParaRPr lang="en-US"/>
          </a:p>
        </p:txBody>
      </p:sp>
    </p:spTree>
    <p:extLst>
      <p:ext uri="{BB962C8B-B14F-4D97-AF65-F5344CB8AC3E}">
        <p14:creationId xmlns:p14="http://schemas.microsoft.com/office/powerpoint/2010/main" val="770478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wrap things up, here are the following main takeaways I hope everyone got from this lecture.</a:t>
            </a:r>
          </a:p>
          <a:p>
            <a:r>
              <a:rPr lang="en-US" dirty="0"/>
              <a:t>Allow for exploration and discovery of movement patterns and strategies. This improves outcomes, builds confidence, and facilitates the development of autonomy in our patients</a:t>
            </a:r>
          </a:p>
          <a:p>
            <a:r>
              <a:rPr lang="en-US" dirty="0"/>
              <a:t>It is important to refine movement patterns but to also understand that there is no gold standard for how each person needs to move</a:t>
            </a:r>
          </a:p>
          <a:p>
            <a:r>
              <a:rPr lang="en-US" dirty="0"/>
              <a:t>Remember to assess for movement deficits in isolation as well as functionally</a:t>
            </a:r>
          </a:p>
          <a:p>
            <a:r>
              <a:rPr lang="en-US" dirty="0"/>
              <a:t>It is totally appropriate to improve these deficits in isolation but that we must reintegrate them into functional patterns for improved carry over</a:t>
            </a:r>
          </a:p>
          <a:p>
            <a:r>
              <a:rPr lang="en-US" dirty="0"/>
              <a:t>Remember to reassess movement strategies as you improve on these deficits to see if other changes need to be made</a:t>
            </a:r>
          </a:p>
          <a:p>
            <a:r>
              <a:rPr lang="en-US" dirty="0"/>
              <a:t>Utilize appropriate plyometric progressions to facilitate playtime, confidence, neurocognitive skills, tissue adaptation, power production, and force absorption and transference</a:t>
            </a:r>
          </a:p>
          <a:p>
            <a:r>
              <a:rPr lang="en-US" dirty="0"/>
              <a:t>Lastly, consider other environment factors in a patient’s sport</a:t>
            </a:r>
          </a:p>
          <a:p>
            <a:r>
              <a:rPr lang="en-US" dirty="0"/>
              <a:t>Utilize visual and auditory cues</a:t>
            </a:r>
          </a:p>
          <a:p>
            <a:r>
              <a:rPr lang="en-US" dirty="0"/>
              <a:t>Incorporate perturbations</a:t>
            </a:r>
          </a:p>
          <a:p>
            <a:r>
              <a:rPr lang="en-US" dirty="0"/>
              <a:t>Use uneven and pliable surfaces to better replicate competition</a:t>
            </a:r>
          </a:p>
          <a:p>
            <a:r>
              <a:rPr lang="en-US" dirty="0"/>
              <a:t>Add dual tasking to increase stimulus and demands that go beyond competition levels of intensity</a:t>
            </a:r>
          </a:p>
        </p:txBody>
      </p:sp>
      <p:sp>
        <p:nvSpPr>
          <p:cNvPr id="4" name="Slide Number Placeholder 3"/>
          <p:cNvSpPr>
            <a:spLocks noGrp="1"/>
          </p:cNvSpPr>
          <p:nvPr>
            <p:ph type="sldNum" sz="quarter" idx="5"/>
          </p:nvPr>
        </p:nvSpPr>
        <p:spPr/>
        <p:txBody>
          <a:bodyPr/>
          <a:lstStyle/>
          <a:p>
            <a:fld id="{7B0B11C7-938F-4A6B-AAF7-AF3986AD620B}" type="slidenum">
              <a:rPr lang="en-US" smtClean="0"/>
              <a:t>18</a:t>
            </a:fld>
            <a:endParaRPr lang="en-US"/>
          </a:p>
        </p:txBody>
      </p:sp>
    </p:spTree>
    <p:extLst>
      <p:ext uri="{BB962C8B-B14F-4D97-AF65-F5344CB8AC3E}">
        <p14:creationId xmlns:p14="http://schemas.microsoft.com/office/powerpoint/2010/main" val="3389952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list of my references and that concludes my Grand Rounds presentation.</a:t>
            </a:r>
          </a:p>
          <a:p>
            <a:r>
              <a:rPr lang="en-US" dirty="0"/>
              <a:t>Thank you everyone for listening.</a:t>
            </a:r>
          </a:p>
          <a:p>
            <a:r>
              <a:rPr lang="en-US" dirty="0"/>
              <a:t>What questions do you have for me?</a:t>
            </a:r>
          </a:p>
        </p:txBody>
      </p:sp>
      <p:sp>
        <p:nvSpPr>
          <p:cNvPr id="4" name="Slide Number Placeholder 3"/>
          <p:cNvSpPr>
            <a:spLocks noGrp="1"/>
          </p:cNvSpPr>
          <p:nvPr>
            <p:ph type="sldNum" sz="quarter" idx="5"/>
          </p:nvPr>
        </p:nvSpPr>
        <p:spPr/>
        <p:txBody>
          <a:bodyPr/>
          <a:lstStyle/>
          <a:p>
            <a:fld id="{7B0B11C7-938F-4A6B-AAF7-AF3986AD620B}" type="slidenum">
              <a:rPr lang="en-US" smtClean="0"/>
              <a:t>19</a:t>
            </a:fld>
            <a:endParaRPr lang="en-US"/>
          </a:p>
        </p:txBody>
      </p:sp>
    </p:spTree>
    <p:extLst>
      <p:ext uri="{BB962C8B-B14F-4D97-AF65-F5344CB8AC3E}">
        <p14:creationId xmlns:p14="http://schemas.microsoft.com/office/powerpoint/2010/main" val="3140555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objectives for today’s lecture are to define and understand the concept of movement variability and its role during functional activities.</a:t>
            </a:r>
          </a:p>
          <a:p>
            <a:r>
              <a:rPr lang="en-US" dirty="0"/>
              <a:t>To apply current literature to improve on our current understanding of movement variability and how it affects rehabilitation and injury prevention</a:t>
            </a:r>
          </a:p>
          <a:p>
            <a:r>
              <a:rPr lang="en-US" dirty="0"/>
              <a:t>To understand basic plyometric terminology and progressions as well as its role within physical therapy</a:t>
            </a:r>
          </a:p>
        </p:txBody>
      </p:sp>
      <p:sp>
        <p:nvSpPr>
          <p:cNvPr id="4" name="Slide Number Placeholder 3"/>
          <p:cNvSpPr>
            <a:spLocks noGrp="1"/>
          </p:cNvSpPr>
          <p:nvPr>
            <p:ph type="sldNum" sz="quarter" idx="5"/>
          </p:nvPr>
        </p:nvSpPr>
        <p:spPr/>
        <p:txBody>
          <a:bodyPr/>
          <a:lstStyle/>
          <a:p>
            <a:fld id="{7B0B11C7-938F-4A6B-AAF7-AF3986AD620B}" type="slidenum">
              <a:rPr lang="en-US" smtClean="0"/>
              <a:t>3</a:t>
            </a:fld>
            <a:endParaRPr lang="en-US"/>
          </a:p>
        </p:txBody>
      </p:sp>
    </p:spTree>
    <p:extLst>
      <p:ext uri="{BB962C8B-B14F-4D97-AF65-F5344CB8AC3E}">
        <p14:creationId xmlns:p14="http://schemas.microsoft.com/office/powerpoint/2010/main" val="1885854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Movement variability is normal movement variations that occur across multiple repetitions of a task.</a:t>
            </a:r>
          </a:p>
          <a:p>
            <a:r>
              <a:rPr lang="en-US" dirty="0"/>
              <a:t>The best example of this is when you have a patient squat and you see minor deviations from one rep to the next.</a:t>
            </a:r>
          </a:p>
          <a:p>
            <a:r>
              <a:rPr lang="en-US" dirty="0"/>
              <a:t>You may see changes in valgus angles, ankle pronation, lower extremity recruitment and movement strategies, and torso angles</a:t>
            </a:r>
          </a:p>
          <a:p>
            <a:r>
              <a:rPr lang="en-US" dirty="0"/>
              <a:t>Keep in mind that these changes are not inherently bad but they require control, refinement, and education for our patients to understand what a safe and stable functional position is</a:t>
            </a:r>
          </a:p>
          <a:p>
            <a:endParaRPr lang="en-US" dirty="0"/>
          </a:p>
          <a:p>
            <a:r>
              <a:rPr lang="en-US" dirty="0"/>
              <a:t>Dynamic knee valgus on the other hand is considered to be an incorrect movement pattern that is recognized as a risk factor for lower extremity injuries</a:t>
            </a:r>
          </a:p>
          <a:p>
            <a:r>
              <a:rPr lang="en-US" dirty="0"/>
              <a:t>It is comprised of a handful of motions and typically in combination</a:t>
            </a:r>
          </a:p>
          <a:p>
            <a:endParaRPr lang="en-US" sz="1200" dirty="0">
              <a:cs typeface="Calibri"/>
            </a:endParaRPr>
          </a:p>
          <a:p>
            <a:r>
              <a:rPr lang="en-US" sz="1200" dirty="0" err="1">
                <a:cs typeface="Calibri"/>
              </a:rPr>
              <a:t>ADDuction</a:t>
            </a:r>
            <a:r>
              <a:rPr lang="en-US" sz="1200" dirty="0">
                <a:cs typeface="Calibri"/>
              </a:rPr>
              <a:t> and internal rotation of the femur</a:t>
            </a:r>
          </a:p>
          <a:p>
            <a:r>
              <a:rPr lang="en-US" sz="1200" dirty="0" err="1">
                <a:cs typeface="Calibri"/>
              </a:rPr>
              <a:t>ABDuction</a:t>
            </a:r>
            <a:r>
              <a:rPr lang="en-US" sz="1200" dirty="0">
                <a:cs typeface="Calibri"/>
              </a:rPr>
              <a:t> of the knee</a:t>
            </a:r>
          </a:p>
          <a:p>
            <a:r>
              <a:rPr lang="en-US" sz="1200" dirty="0">
                <a:cs typeface="Calibri"/>
              </a:rPr>
              <a:t>Anterior tibial translation</a:t>
            </a:r>
          </a:p>
          <a:p>
            <a:r>
              <a:rPr lang="en-US" sz="1200" dirty="0">
                <a:cs typeface="Calibri"/>
              </a:rPr>
              <a:t>External tibial rotation</a:t>
            </a:r>
          </a:p>
          <a:p>
            <a:r>
              <a:rPr lang="en-US" sz="1200" dirty="0">
                <a:cs typeface="Calibri"/>
              </a:rPr>
              <a:t>Ankle eversion</a:t>
            </a:r>
          </a:p>
          <a:p>
            <a:endParaRPr lang="en-US" sz="1200" dirty="0">
              <a:cs typeface="Calibri"/>
            </a:endParaRPr>
          </a:p>
          <a:p>
            <a:r>
              <a:rPr lang="en-US" sz="1200" dirty="0">
                <a:cs typeface="Calibri"/>
              </a:rPr>
              <a:t>These factors usually contribute to medial displacement that goes beyond the foot-thigh line which we will see a visualization of in the next slide</a:t>
            </a:r>
          </a:p>
        </p:txBody>
      </p:sp>
      <p:sp>
        <p:nvSpPr>
          <p:cNvPr id="4" name="Slide Number Placeholder 3"/>
          <p:cNvSpPr>
            <a:spLocks noGrp="1"/>
          </p:cNvSpPr>
          <p:nvPr>
            <p:ph type="sldNum" sz="quarter" idx="5"/>
          </p:nvPr>
        </p:nvSpPr>
        <p:spPr/>
        <p:txBody>
          <a:bodyPr/>
          <a:lstStyle/>
          <a:p>
            <a:fld id="{7B0B11C7-938F-4A6B-AAF7-AF3986AD620B}" type="slidenum">
              <a:rPr lang="en-US" smtClean="0"/>
              <a:t>4</a:t>
            </a:fld>
            <a:endParaRPr lang="en-US"/>
          </a:p>
        </p:txBody>
      </p:sp>
    </p:spTree>
    <p:extLst>
      <p:ext uri="{BB962C8B-B14F-4D97-AF65-F5344CB8AC3E}">
        <p14:creationId xmlns:p14="http://schemas.microsoft.com/office/powerpoint/2010/main" val="1054094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image on right demonstrates a knee that is in line with the hip and foot as you can see by the straight line passing through all 3 joints</a:t>
            </a:r>
          </a:p>
          <a:p>
            <a:r>
              <a:rPr lang="en-US" dirty="0"/>
              <a:t>This is considered to be a more stable lower extremity position w/ better neuromuscular control</a:t>
            </a:r>
          </a:p>
          <a:p>
            <a:endParaRPr lang="en-US" dirty="0"/>
          </a:p>
          <a:p>
            <a:r>
              <a:rPr lang="en-US" dirty="0"/>
              <a:t>The image on the left demonstrates medial tracking of the knee that travels beyond the hip and foot line</a:t>
            </a:r>
          </a:p>
          <a:p>
            <a:r>
              <a:rPr lang="en-US" dirty="0"/>
              <a:t>This is typically associated w/ poor movement strategies, motor control, or strength deficits</a:t>
            </a:r>
          </a:p>
          <a:p>
            <a:endParaRPr lang="en-US" dirty="0"/>
          </a:p>
          <a:p>
            <a:r>
              <a:rPr lang="en-US" dirty="0"/>
              <a:t>Dynamic knee valgus is considered a predisposing factor for both acute and chronic lower extremity injuries such as ACL ruptures and patellofemoral pain syndrome</a:t>
            </a:r>
          </a:p>
          <a:p>
            <a:r>
              <a:rPr lang="en-US" dirty="0"/>
              <a:t>It has also been found to be the primary mechanism for ACL injuries as seen in video analysis and cadaveric studies </a:t>
            </a:r>
          </a:p>
          <a:p>
            <a:endParaRPr lang="en-US" dirty="0"/>
          </a:p>
          <a:p>
            <a:r>
              <a:rPr lang="en-US" dirty="0"/>
              <a:t>Because valgus is considered to be a predisposing factor for LE injuries, we have traditionally trained people to completely avoid knee valgus which we will talk about in the next slide but is it as bad as we think it is?</a:t>
            </a:r>
          </a:p>
          <a:p>
            <a:endParaRPr lang="en-US" dirty="0"/>
          </a:p>
          <a:p>
            <a:r>
              <a:rPr lang="en-US" dirty="0"/>
              <a:t>An interesting </a:t>
            </a:r>
            <a:r>
              <a:rPr lang="en-US" dirty="0" err="1"/>
              <a:t>tid</a:t>
            </a:r>
            <a:r>
              <a:rPr lang="en-US" dirty="0"/>
              <a:t> bit that I found while researching this topic is that the IT band/TFL/glute max play a significant role in lateral stability of the knee and that increased tension on the TFL can impact tibial </a:t>
            </a:r>
            <a:r>
              <a:rPr lang="en-US" dirty="0" err="1"/>
              <a:t>ABDuction</a:t>
            </a:r>
            <a:r>
              <a:rPr lang="en-US" dirty="0"/>
              <a:t> and increase knee valgus. </a:t>
            </a:r>
          </a:p>
          <a:p>
            <a:r>
              <a:rPr lang="en-US" dirty="0"/>
              <a:t>So if you are struggling to find a deficit or neuromuscular control is not improving, the TFL and glute max can be great places to further investigate especially since the TFL tends to get overlooked while the glute med tends to be highly prioritized. </a:t>
            </a:r>
          </a:p>
        </p:txBody>
      </p:sp>
      <p:sp>
        <p:nvSpPr>
          <p:cNvPr id="4" name="Slide Number Placeholder 3"/>
          <p:cNvSpPr>
            <a:spLocks noGrp="1"/>
          </p:cNvSpPr>
          <p:nvPr>
            <p:ph type="sldNum" sz="quarter" idx="5"/>
          </p:nvPr>
        </p:nvSpPr>
        <p:spPr/>
        <p:txBody>
          <a:bodyPr/>
          <a:lstStyle/>
          <a:p>
            <a:fld id="{7B0B11C7-938F-4A6B-AAF7-AF3986AD620B}" type="slidenum">
              <a:rPr lang="en-US" smtClean="0"/>
              <a:t>5</a:t>
            </a:fld>
            <a:endParaRPr lang="en-US"/>
          </a:p>
        </p:txBody>
      </p:sp>
    </p:spTree>
    <p:extLst>
      <p:ext uri="{BB962C8B-B14F-4D97-AF65-F5344CB8AC3E}">
        <p14:creationId xmlns:p14="http://schemas.microsoft.com/office/powerpoint/2010/main" val="2813697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slide, I want to discuss some previously held beliefs and practices that are still held onto today.</a:t>
            </a:r>
          </a:p>
          <a:p>
            <a:r>
              <a:rPr lang="en-US" dirty="0"/>
              <a:t>The first one being that knee valgus is traditionally viewed as the angle of the femur positioned on the tibia</a:t>
            </a:r>
          </a:p>
          <a:p>
            <a:r>
              <a:rPr lang="en-US" dirty="0"/>
              <a:t>However, most functional movements occur in closed kinetic chain so it is important to consider how the pelvis moves on a fixed femur.</a:t>
            </a:r>
          </a:p>
          <a:p>
            <a:r>
              <a:rPr lang="en-US" dirty="0"/>
              <a:t>This also allows us to assess pelvic motion and stability and its function in the kinetic chain as the hip musculature is also responsible for attenuating ground reaction forces that impact joint angles</a:t>
            </a:r>
          </a:p>
          <a:p>
            <a:endParaRPr lang="en-US" dirty="0"/>
          </a:p>
          <a:p>
            <a:r>
              <a:rPr lang="en-US" dirty="0"/>
              <a:t>Another common practice is to assess knee valgus with a vertical drop jump test. This is essentially where a patient steps off of a box approximately 6-12 inches and we assess their ability to absorb forces. Now this test is a fine place to start. However, we all know that athletes and people in general can be excellent compensators. It’s our job to expose these compensatory patterns and asymmetries. We should also be looking at our patients’ ability to not only absorb forces but also their force production and ability to transfer forces as well.</a:t>
            </a:r>
          </a:p>
          <a:p>
            <a:endParaRPr lang="en-US" dirty="0"/>
          </a:p>
          <a:p>
            <a:r>
              <a:rPr lang="en-US" dirty="0"/>
              <a:t>From an evaluative standpoint, single limb stance is a fantastic way to start for both athletes and general population. From here we can observe functional weaknesses that are often conveyed through asymmetrical hip rotation, loading strategies, hip drop, stability, foot position, and hip and knee flexion angles</a:t>
            </a:r>
          </a:p>
          <a:p>
            <a:endParaRPr lang="en-US" dirty="0"/>
          </a:p>
          <a:p>
            <a:r>
              <a:rPr lang="en-US" dirty="0"/>
              <a:t>Now, this last point is one I can certainly say I fell prey to a few years ago and that is the belief that there is a correct way to jump, cut, and move. There is no gold standard for movement as it varies depending on sport or activity specific needs as well as individual anthropometry. </a:t>
            </a:r>
          </a:p>
          <a:p>
            <a:r>
              <a:rPr lang="en-US" dirty="0"/>
              <a:t>An interesting study I came across was one that categorized NBA players and their jumping and landing strategies. This study found that there were 3 common strategies that were utilized. </a:t>
            </a:r>
          </a:p>
          <a:p>
            <a:r>
              <a:rPr lang="en-US" dirty="0"/>
              <a:t>Keep in mind that these are the elite and if there was an ideal way to move and improve their performance, they would quickly adopt it.</a:t>
            </a:r>
          </a:p>
          <a:p>
            <a:r>
              <a:rPr lang="en-US" dirty="0"/>
              <a:t>If there are deviations among the top percentile, why should we pigeonhole our patients into one movement strategy.</a:t>
            </a:r>
          </a:p>
          <a:p>
            <a:r>
              <a:rPr lang="en-US" dirty="0"/>
              <a:t>Instead we should allow our patients to explore movement patterns and develop their own strategies for it while we refine these patterns. </a:t>
            </a:r>
          </a:p>
          <a:p>
            <a:r>
              <a:rPr lang="en-US" dirty="0"/>
              <a:t>We want our patients to use strategies that work best for their individual differences and specific needs</a:t>
            </a:r>
          </a:p>
          <a:p>
            <a:r>
              <a:rPr lang="en-US" dirty="0"/>
              <a:t>There is no need to fit a square peg into a round hole.</a:t>
            </a:r>
          </a:p>
          <a:p>
            <a:endParaRPr lang="en-US" dirty="0"/>
          </a:p>
          <a:p>
            <a:r>
              <a:rPr lang="en-US" dirty="0"/>
              <a:t>Before we move onto the next slide, here is some food for thought.</a:t>
            </a:r>
          </a:p>
          <a:p>
            <a:r>
              <a:rPr lang="en-US" dirty="0"/>
              <a:t>In gait, it is normal for us to internally rotate, </a:t>
            </a:r>
            <a:r>
              <a:rPr lang="en-US" dirty="0" err="1"/>
              <a:t>ADDuct</a:t>
            </a:r>
            <a:r>
              <a:rPr lang="en-US" dirty="0"/>
              <a:t>, and pronate to propel ourselves forward and generate force.</a:t>
            </a:r>
          </a:p>
          <a:p>
            <a:r>
              <a:rPr lang="en-US" dirty="0"/>
              <a:t>This sound suspiciously like valgus forces. </a:t>
            </a:r>
          </a:p>
          <a:p>
            <a:r>
              <a:rPr lang="en-US" dirty="0"/>
              <a:t>So why are these forces so frowned upon during other functional patterns when we commonly see this pattern appear when we need to generate and absorb forces. </a:t>
            </a:r>
          </a:p>
          <a:p>
            <a:r>
              <a:rPr lang="en-US" dirty="0"/>
              <a:t>It happens at one joint or another. We can see this through increased ankle pronation, knee valgus, and under heavier loading, forward torso lean, resulting in greater hip internal rotation and valgus moments. Just something to consider when we rehabilitate our patients and critically think through movement patterns. </a:t>
            </a:r>
          </a:p>
        </p:txBody>
      </p:sp>
      <p:sp>
        <p:nvSpPr>
          <p:cNvPr id="4" name="Slide Number Placeholder 3"/>
          <p:cNvSpPr>
            <a:spLocks noGrp="1"/>
          </p:cNvSpPr>
          <p:nvPr>
            <p:ph type="sldNum" sz="quarter" idx="5"/>
          </p:nvPr>
        </p:nvSpPr>
        <p:spPr/>
        <p:txBody>
          <a:bodyPr/>
          <a:lstStyle/>
          <a:p>
            <a:fld id="{7B0B11C7-938F-4A6B-AAF7-AF3986AD620B}" type="slidenum">
              <a:rPr lang="en-US" smtClean="0"/>
              <a:t>6</a:t>
            </a:fld>
            <a:endParaRPr lang="en-US"/>
          </a:p>
        </p:txBody>
      </p:sp>
    </p:spTree>
    <p:extLst>
      <p:ext uri="{BB962C8B-B14F-4D97-AF65-F5344CB8AC3E}">
        <p14:creationId xmlns:p14="http://schemas.microsoft.com/office/powerpoint/2010/main" val="155222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Regarding prevention screening and evaluation it is important to assess the entire kinetic chain</a:t>
            </a:r>
          </a:p>
          <a:p>
            <a:r>
              <a:rPr lang="en-US" dirty="0"/>
              <a:t>Assessing subsystems and slings allow for us to determine weak points in their kinetic chain and also to address strength deficits we may have found in isolation in a more functional manner. </a:t>
            </a:r>
          </a:p>
          <a:p>
            <a:r>
              <a:rPr lang="en-US" dirty="0"/>
              <a:t>This is why it is important to view the foot, ankle, hip, and core during various patterns and see how these individual parts function together</a:t>
            </a:r>
          </a:p>
          <a:p>
            <a:r>
              <a:rPr lang="en-US" dirty="0"/>
              <a:t>After all, functional movements do not occur in isolation and require coordinating several joints and muscle groups in unison to create stability and power</a:t>
            </a:r>
          </a:p>
          <a:p>
            <a:r>
              <a:rPr lang="en-US" dirty="0"/>
              <a:t>Utilizing subsystems also helps us to evaluate all contributory factors and planes that impact a functional pattern which gives us the ability to assess for more relevant deficits</a:t>
            </a:r>
          </a:p>
          <a:p>
            <a:endParaRPr lang="en-US" dirty="0"/>
          </a:p>
          <a:p>
            <a:r>
              <a:rPr lang="en-US" dirty="0"/>
              <a:t>Next, I have listed here are some common compensatory findings people demonstrate during single limb or plyometric testing</a:t>
            </a:r>
          </a:p>
          <a:p>
            <a:r>
              <a:rPr lang="en-US" dirty="0"/>
              <a:t>Increased lateral trunk flexion over the stance leg especially when cutting or w/ lateral movements along with greater plant leg distance is compensation for poor control over their center of mass</a:t>
            </a:r>
          </a:p>
          <a:p>
            <a:r>
              <a:rPr lang="en-US" dirty="0"/>
              <a:t>Decreased knee flexion can be poor ability to attenuate ground reaction forces which could indicate poor movement strategies and anticipation of forces </a:t>
            </a:r>
          </a:p>
          <a:p>
            <a:r>
              <a:rPr lang="en-US" dirty="0"/>
              <a:t>Greater hip and knee angles may be due to poor hip neuromuscular control or strength leading to increased valgus angles</a:t>
            </a:r>
          </a:p>
        </p:txBody>
      </p:sp>
      <p:sp>
        <p:nvSpPr>
          <p:cNvPr id="4" name="Slide Number Placeholder 3"/>
          <p:cNvSpPr>
            <a:spLocks noGrp="1"/>
          </p:cNvSpPr>
          <p:nvPr>
            <p:ph type="sldNum" sz="quarter" idx="5"/>
          </p:nvPr>
        </p:nvSpPr>
        <p:spPr/>
        <p:txBody>
          <a:bodyPr/>
          <a:lstStyle/>
          <a:p>
            <a:fld id="{7B0B11C7-938F-4A6B-AAF7-AF3986AD620B}" type="slidenum">
              <a:rPr lang="en-US" smtClean="0"/>
              <a:t>7</a:t>
            </a:fld>
            <a:endParaRPr lang="en-US"/>
          </a:p>
        </p:txBody>
      </p:sp>
    </p:spTree>
    <p:extLst>
      <p:ext uri="{BB962C8B-B14F-4D97-AF65-F5344CB8AC3E}">
        <p14:creationId xmlns:p14="http://schemas.microsoft.com/office/powerpoint/2010/main" val="3257656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lists some considerations we should have in mind when addressing lower extremity function</a:t>
            </a:r>
          </a:p>
          <a:p>
            <a:r>
              <a:rPr lang="en-US" dirty="0"/>
              <a:t>As stated in the previous slide, we should consider the entire kinetic chain as well as total tension throughout the system to ensure patients understand where they are strong and stable</a:t>
            </a:r>
          </a:p>
          <a:p>
            <a:r>
              <a:rPr lang="en-US" dirty="0"/>
              <a:t>Because we are viewing the entire kinetic chain rather than just isolated body parts, we should be able to better assess and address deficits that occur in various motions and planes that we want to improve upon as functional activities tend to occur in 3d or a combination of planes rather than linearly</a:t>
            </a:r>
          </a:p>
          <a:p>
            <a:endParaRPr lang="en-US" dirty="0"/>
          </a:p>
          <a:p>
            <a:r>
              <a:rPr lang="en-US" dirty="0"/>
              <a:t>Building off of that, dynamic knee valgus is a multiplanar movement that is used to manage ground reaction forces. It is important to understand that the greater the ground reaction force, the greater the instance of potential valgus</a:t>
            </a:r>
          </a:p>
          <a:p>
            <a:r>
              <a:rPr lang="en-US" dirty="0"/>
              <a:t>We want to address the various forces that occur in all planes to better control contributing factors for valgus forces</a:t>
            </a:r>
          </a:p>
          <a:p>
            <a:endParaRPr lang="en-US" dirty="0"/>
          </a:p>
          <a:p>
            <a:r>
              <a:rPr lang="en-US" dirty="0"/>
              <a:t>Lastly, functional patterns often occur beyond what PTs consider safe or normal. We see this all the time in sports where higher intensities are required. Basketball players demonstrate valgus when jumping and landing. Olympic weight lifters showcase similar patterns during their lifts. Football players demonstrate significant torso lean and valgus angles when cutting and pivoting.</a:t>
            </a:r>
          </a:p>
          <a:p>
            <a:r>
              <a:rPr lang="en-US" dirty="0"/>
              <a:t>Instead of thinking whether a movement is safe. Try thinking if a movement is stable and strong for our patients. </a:t>
            </a:r>
          </a:p>
          <a:p>
            <a:r>
              <a:rPr lang="en-US" dirty="0"/>
              <a:t>By doing this, we can start to encourage movement pattern discovery and adopting movement strategies to improve stability and efficiency</a:t>
            </a:r>
          </a:p>
        </p:txBody>
      </p:sp>
      <p:sp>
        <p:nvSpPr>
          <p:cNvPr id="4" name="Slide Number Placeholder 3"/>
          <p:cNvSpPr>
            <a:spLocks noGrp="1"/>
          </p:cNvSpPr>
          <p:nvPr>
            <p:ph type="sldNum" sz="quarter" idx="5"/>
          </p:nvPr>
        </p:nvSpPr>
        <p:spPr/>
        <p:txBody>
          <a:bodyPr/>
          <a:lstStyle/>
          <a:p>
            <a:fld id="{7B0B11C7-938F-4A6B-AAF7-AF3986AD620B}" type="slidenum">
              <a:rPr lang="en-US" smtClean="0"/>
              <a:t>8</a:t>
            </a:fld>
            <a:endParaRPr lang="en-US"/>
          </a:p>
        </p:txBody>
      </p:sp>
    </p:spTree>
    <p:extLst>
      <p:ext uri="{BB962C8B-B14F-4D97-AF65-F5344CB8AC3E}">
        <p14:creationId xmlns:p14="http://schemas.microsoft.com/office/powerpoint/2010/main" val="2554586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treatment options that we can consider to improve outcomes and prevent recurrence of injury</a:t>
            </a:r>
          </a:p>
          <a:p>
            <a:r>
              <a:rPr lang="en-US" dirty="0"/>
              <a:t>The first option is to have a controlled exposure to valgus</a:t>
            </a:r>
          </a:p>
          <a:p>
            <a:r>
              <a:rPr lang="en-US" dirty="0"/>
              <a:t>This is where we allow our patients to play with low levels of intensity and explore movement patterns and what feels best for them. </a:t>
            </a:r>
          </a:p>
          <a:p>
            <a:r>
              <a:rPr lang="en-US" dirty="0"/>
              <a:t>In doing this, we get to refine these patterns and encourage autonomy for our patients as they get to determine what movement strategies best fit their individual needs</a:t>
            </a:r>
          </a:p>
          <a:p>
            <a:r>
              <a:rPr lang="en-US" dirty="0"/>
              <a:t>Early exposure to valgus does a few things. It allows patients to determine how much movement variability is acceptable for them to still feel safe, strong, and stable</a:t>
            </a:r>
          </a:p>
          <a:p>
            <a:r>
              <a:rPr lang="en-US" dirty="0"/>
              <a:t>This ensures that patients are familiar with valgus or less ideal positions in a low stress and intensity environment. </a:t>
            </a:r>
          </a:p>
          <a:p>
            <a:r>
              <a:rPr lang="en-US" dirty="0"/>
              <a:t>If their first exposure to these positions occur as intensity ramps up or even worse, during competition where intensity and fatigue are at their highest, this would not be the ideal scenario to introduce and familiarize a less efficient movement pattern that increases potential risk for injury.</a:t>
            </a:r>
          </a:p>
          <a:p>
            <a:r>
              <a:rPr lang="en-US" dirty="0"/>
              <a:t>It has also been shown that early exposure to valgus leads to decreased ACL risk factors as well by discovering and understanding these movement strategies. </a:t>
            </a:r>
          </a:p>
          <a:p>
            <a:endParaRPr lang="en-US" dirty="0"/>
          </a:p>
          <a:p>
            <a:r>
              <a:rPr lang="en-US" dirty="0"/>
              <a:t>As we talked about previously, improving functional patterns by via subsystems is a fantastic way to identify and address strength and neuromuscular control deficits in a functional manner</a:t>
            </a:r>
          </a:p>
          <a:p>
            <a:r>
              <a:rPr lang="en-US" dirty="0"/>
              <a:t>This is also serves as a wonderful opportunity to educate patients on how to create co-contractions and explore various joint angles where they can generate the most stability and power</a:t>
            </a:r>
          </a:p>
          <a:p>
            <a:endParaRPr lang="en-US" dirty="0"/>
          </a:p>
          <a:p>
            <a:r>
              <a:rPr lang="en-US" dirty="0"/>
              <a:t>As PTs, strengthening is often at the forefront of our minds which is great. We need strength for both force production and force absorption. However, a highly overlooked aspect of this is the patient’s endurance to maintain these levels of force production and neuromuscular control. </a:t>
            </a:r>
          </a:p>
          <a:p>
            <a:r>
              <a:rPr lang="en-US" dirty="0"/>
              <a:t>Previous research has shown that as fatigue accumulates, the hamstrings and calves neuromuscular capacity to limit anterior tibial translation inversely decreases.</a:t>
            </a:r>
          </a:p>
          <a:p>
            <a:r>
              <a:rPr lang="en-US" dirty="0"/>
              <a:t>Remember that without endurance, all of the strengthening and neuromuscular control training will not be nearly as effective during higher levels of intensity.</a:t>
            </a:r>
          </a:p>
          <a:p>
            <a:endParaRPr lang="en-US" dirty="0"/>
          </a:p>
          <a:p>
            <a:r>
              <a:rPr lang="en-US" dirty="0"/>
              <a:t>Lastly we have plyometric progressions and varying levels of complexity. Adding complexity to these movement patterns improves the athlete’s movement patterns while also challenging them neurocognitively as they problem solve with improved strategies. Complexity can be scale by combining the listed movements of leaping, bounding, and hopping, adding in varied intensities, changes of directions, as well as dual tasking. </a:t>
            </a:r>
          </a:p>
        </p:txBody>
      </p:sp>
      <p:sp>
        <p:nvSpPr>
          <p:cNvPr id="4" name="Slide Number Placeholder 3"/>
          <p:cNvSpPr>
            <a:spLocks noGrp="1"/>
          </p:cNvSpPr>
          <p:nvPr>
            <p:ph type="sldNum" sz="quarter" idx="5"/>
          </p:nvPr>
        </p:nvSpPr>
        <p:spPr/>
        <p:txBody>
          <a:bodyPr/>
          <a:lstStyle/>
          <a:p>
            <a:fld id="{7B0B11C7-938F-4A6B-AAF7-AF3986AD620B}" type="slidenum">
              <a:rPr lang="en-US" smtClean="0"/>
              <a:t>9</a:t>
            </a:fld>
            <a:endParaRPr lang="en-US"/>
          </a:p>
        </p:txBody>
      </p:sp>
    </p:spTree>
    <p:extLst>
      <p:ext uri="{BB962C8B-B14F-4D97-AF65-F5344CB8AC3E}">
        <p14:creationId xmlns:p14="http://schemas.microsoft.com/office/powerpoint/2010/main" val="605982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slide, we breakdown common plyometric terms</a:t>
            </a:r>
          </a:p>
          <a:p>
            <a:r>
              <a:rPr lang="en-US" dirty="0"/>
              <a:t>Leaping or jumping is a plyometric movement that involves a bilateral base of support so two limbs coming into contact with the ground simultaneously</a:t>
            </a:r>
          </a:p>
          <a:p>
            <a:r>
              <a:rPr lang="en-US" dirty="0"/>
              <a:t>This can occur in a squared stance or a staggered stance as a progression toward skipping</a:t>
            </a:r>
          </a:p>
          <a:p>
            <a:r>
              <a:rPr lang="en-US" dirty="0"/>
              <a:t>Skipping is a plyometric movement that involves an alternating single leg base of support</a:t>
            </a:r>
          </a:p>
          <a:p>
            <a:r>
              <a:rPr lang="en-US" dirty="0"/>
              <a:t>Bounding is a form of skipping that is more akin to exaggerated running</a:t>
            </a:r>
          </a:p>
          <a:p>
            <a:r>
              <a:rPr lang="en-US" dirty="0"/>
              <a:t>Hopping is a plyometric movement that involves continuous jumping on the same lower extremity</a:t>
            </a:r>
          </a:p>
          <a:p>
            <a:r>
              <a:rPr lang="en-US" dirty="0"/>
              <a:t>Yield is the amount of tissue deformation that occurs during the amortization phase where we transition from force absorption to force transfer and force generation</a:t>
            </a:r>
          </a:p>
          <a:p>
            <a:r>
              <a:rPr lang="en-US" dirty="0"/>
              <a:t>Amortization phase is exactly as I stated before but more specifically, it is the period between the eccentric and concentric phases of a plyometric movement.</a:t>
            </a:r>
          </a:p>
          <a:p>
            <a:r>
              <a:rPr lang="en-US" dirty="0"/>
              <a:t>Think of it as the phase from where you first land and absorb forces to when you are about to begin your take off and generate forces</a:t>
            </a:r>
          </a:p>
        </p:txBody>
      </p:sp>
      <p:sp>
        <p:nvSpPr>
          <p:cNvPr id="4" name="Slide Number Placeholder 3"/>
          <p:cNvSpPr>
            <a:spLocks noGrp="1"/>
          </p:cNvSpPr>
          <p:nvPr>
            <p:ph type="sldNum" sz="quarter" idx="5"/>
          </p:nvPr>
        </p:nvSpPr>
        <p:spPr/>
        <p:txBody>
          <a:bodyPr/>
          <a:lstStyle/>
          <a:p>
            <a:fld id="{7B0B11C7-938F-4A6B-AAF7-AF3986AD620B}" type="slidenum">
              <a:rPr lang="en-US" smtClean="0"/>
              <a:t>10</a:t>
            </a:fld>
            <a:endParaRPr lang="en-US"/>
          </a:p>
        </p:txBody>
      </p:sp>
    </p:spTree>
    <p:extLst>
      <p:ext uri="{BB962C8B-B14F-4D97-AF65-F5344CB8AC3E}">
        <p14:creationId xmlns:p14="http://schemas.microsoft.com/office/powerpoint/2010/main" val="14389514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66950"/>
            <a:ext cx="7772400" cy="1711325"/>
          </a:xfrm>
        </p:spPr>
        <p:txBody>
          <a:bodyPr/>
          <a:lstStyle>
            <a:lvl1pPr>
              <a:defRPr baseline="0">
                <a:solidFill>
                  <a:schemeClr val="tx1"/>
                </a:solidFill>
              </a:defRPr>
            </a:lvl1pPr>
          </a:lstStyle>
          <a:p>
            <a:endParaRPr lang="en-US"/>
          </a:p>
        </p:txBody>
      </p:sp>
      <p:sp>
        <p:nvSpPr>
          <p:cNvPr id="3" name="Subtitle 2"/>
          <p:cNvSpPr>
            <a:spLocks noGrp="1"/>
          </p:cNvSpPr>
          <p:nvPr>
            <p:ph type="subTitle" idx="1"/>
          </p:nvPr>
        </p:nvSpPr>
        <p:spPr>
          <a:xfrm>
            <a:off x="1371600" y="4019550"/>
            <a:ext cx="6400800" cy="552450"/>
          </a:xfrm>
        </p:spPr>
        <p:txBody>
          <a:bodyPr anchor="ctr" anchorCtr="0">
            <a:normAutofit/>
          </a:bodyPr>
          <a:lstStyle>
            <a:lvl1pPr marL="0" indent="0" algn="ctr">
              <a:buNone/>
              <a:defRPr sz="160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63407" y="467534"/>
            <a:ext cx="4217185" cy="1799416"/>
          </a:xfrm>
          <a:prstGeom prst="rect">
            <a:avLst/>
          </a:prstGeom>
        </p:spPr>
      </p:pic>
      <p:sp>
        <p:nvSpPr>
          <p:cNvPr id="38" name="Frame 37"/>
          <p:cNvSpPr/>
          <p:nvPr userDrawn="1"/>
        </p:nvSpPr>
        <p:spPr>
          <a:xfrm>
            <a:off x="304800" y="285750"/>
            <a:ext cx="8534399" cy="4572000"/>
          </a:xfrm>
          <a:prstGeom prst="frame">
            <a:avLst>
              <a:gd name="adj1" fmla="val 3956"/>
            </a:avLst>
          </a:prstGeom>
          <a:solidFill>
            <a:srgbClr val="0052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Rectangle 38"/>
          <p:cNvSpPr/>
          <p:nvPr userDrawn="1"/>
        </p:nvSpPr>
        <p:spPr>
          <a:xfrm>
            <a:off x="228600" y="1200150"/>
            <a:ext cx="304800" cy="28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8610600" y="1200150"/>
            <a:ext cx="304800" cy="28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2242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3618B7-DDA4-48C1-B2B4-FEC7CDC307AC}"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1473880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379119" y="3712869"/>
            <a:ext cx="1854200" cy="791162"/>
          </a:xfrm>
          <a:prstGeom prst="rect">
            <a:avLst/>
          </a:prstGeom>
        </p:spPr>
      </p:pic>
      <p:sp>
        <p:nvSpPr>
          <p:cNvPr id="7" name="Rectangle 6"/>
          <p:cNvSpPr/>
          <p:nvPr userDrawn="1"/>
        </p:nvSpPr>
        <p:spPr>
          <a:xfrm>
            <a:off x="6629400" y="186060"/>
            <a:ext cx="2057400" cy="4443089"/>
          </a:xfrm>
          <a:prstGeom prst="rect">
            <a:avLst/>
          </a:prstGeom>
          <a:solidFill>
            <a:srgbClr val="0052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3618B7-DDA4-48C1-B2B4-FEC7CDC307AC}"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4291505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33618B7-DDA4-48C1-B2B4-FEC7CDC307AC}"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3623288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solidFill>
                  <a:schemeClr val="tx1"/>
                </a:solidFill>
              </a:defRPr>
            </a:lvl1pPr>
          </a:lstStyle>
          <a:p>
            <a:r>
              <a:rPr lang="en-US"/>
              <a:t>Click to edit Master title style</a:t>
            </a:r>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33618B7-DDA4-48C1-B2B4-FEC7CDC307AC}" type="datetimeFigureOut">
              <a:rPr lang="en-US" smtClean="0"/>
              <a:t>4/30/2025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AC28E3-00D6-4682-BCAB-2932672799A0}" type="slidenum">
              <a:rPr lang="en-US" smtClean="0"/>
              <a:t>‹#›</a:t>
            </a:fld>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2800" y="4236977"/>
            <a:ext cx="1854200" cy="791162"/>
          </a:xfrm>
          <a:prstGeom prst="rect">
            <a:avLst/>
          </a:prstGeom>
        </p:spPr>
      </p:pic>
    </p:spTree>
    <p:extLst>
      <p:ext uri="{BB962C8B-B14F-4D97-AF65-F5344CB8AC3E}">
        <p14:creationId xmlns:p14="http://schemas.microsoft.com/office/powerpoint/2010/main" val="2999847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33618B7-DDA4-48C1-B2B4-FEC7CDC307AC}"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1522972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33618B7-DDA4-48C1-B2B4-FEC7CDC307AC}" type="datetimeFigureOut">
              <a:rPr lang="en-US" smtClean="0"/>
              <a:t>4/30/2025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3734479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33618B7-DDA4-48C1-B2B4-FEC7CDC307AC}" type="datetimeFigureOut">
              <a:rPr lang="en-US" smtClean="0"/>
              <a:t>4/30/2025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503388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2800" y="4236977"/>
            <a:ext cx="1854200" cy="791162"/>
          </a:xfrm>
          <a:prstGeom prst="rect">
            <a:avLst/>
          </a:prstGeom>
        </p:spPr>
      </p:pic>
      <p:sp>
        <p:nvSpPr>
          <p:cNvPr id="2" name="Date Placeholder 1"/>
          <p:cNvSpPr>
            <a:spLocks noGrp="1"/>
          </p:cNvSpPr>
          <p:nvPr>
            <p:ph type="dt" sz="half" idx="10"/>
          </p:nvPr>
        </p:nvSpPr>
        <p:spPr/>
        <p:txBody>
          <a:bodyPr/>
          <a:lstStyle/>
          <a:p>
            <a:fld id="{F33618B7-DDA4-48C1-B2B4-FEC7CDC307AC}" type="datetimeFigureOut">
              <a:rPr lang="en-US" smtClean="0"/>
              <a:t>4/30/2025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3856079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2800" y="4236977"/>
            <a:ext cx="1854200" cy="791162"/>
          </a:xfrm>
          <a:prstGeom prst="rect">
            <a:avLst/>
          </a:prstGeom>
        </p:spPr>
      </p:pic>
      <p:sp>
        <p:nvSpPr>
          <p:cNvPr id="9" name="Rectangle 8"/>
          <p:cNvSpPr/>
          <p:nvPr userDrawn="1"/>
        </p:nvSpPr>
        <p:spPr>
          <a:xfrm>
            <a:off x="443144" y="209550"/>
            <a:ext cx="3048000" cy="838200"/>
          </a:xfrm>
          <a:prstGeom prst="rect">
            <a:avLst/>
          </a:prstGeom>
          <a:solidFill>
            <a:srgbClr val="0052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3618B7-DDA4-48C1-B2B4-FEC7CDC307AC}"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160206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2800" y="4236977"/>
            <a:ext cx="1854200" cy="791162"/>
          </a:xfrm>
          <a:prstGeom prst="rect">
            <a:avLst/>
          </a:prstGeom>
        </p:spPr>
      </p:pic>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33618B7-DDA4-48C1-B2B4-FEC7CDC307AC}" type="datetimeFigureOut">
              <a:rPr lang="en-US" smtClean="0"/>
              <a:t>4/30/2025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AC28E3-00D6-4682-BCAB-2932672799A0}" type="slidenum">
              <a:rPr lang="en-US" smtClean="0"/>
              <a:t>‹#›</a:t>
            </a:fld>
            <a:endParaRPr lang="en-US"/>
          </a:p>
        </p:txBody>
      </p:sp>
    </p:spTree>
    <p:extLst>
      <p:ext uri="{BB962C8B-B14F-4D97-AF65-F5344CB8AC3E}">
        <p14:creationId xmlns:p14="http://schemas.microsoft.com/office/powerpoint/2010/main" val="4044641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457200" y="209550"/>
            <a:ext cx="8229600" cy="838200"/>
          </a:xfrm>
          <a:prstGeom prst="rect">
            <a:avLst/>
          </a:prstGeom>
          <a:solidFill>
            <a:srgbClr val="0052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162800" y="4236977"/>
            <a:ext cx="1854200" cy="791162"/>
          </a:xfrm>
          <a:prstGeom prst="rect">
            <a:avLst/>
          </a:prstGeom>
        </p:spPr>
      </p:pic>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endParaRPr lang="en-US"/>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F33618B7-DDA4-48C1-B2B4-FEC7CDC307AC}" type="datetimeFigureOut">
              <a:rPr lang="en-US" smtClean="0"/>
              <a:t>4/30/2025</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4AC28E3-00D6-4682-BCAB-2932672799A0}" type="slidenum">
              <a:rPr lang="en-US" smtClean="0"/>
              <a:t>‹#›</a:t>
            </a:fld>
            <a:endParaRPr lang="en-US"/>
          </a:p>
        </p:txBody>
      </p:sp>
    </p:spTree>
    <p:extLst>
      <p:ext uri="{BB962C8B-B14F-4D97-AF65-F5344CB8AC3E}">
        <p14:creationId xmlns:p14="http://schemas.microsoft.com/office/powerpoint/2010/main" val="1245795012"/>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defTabSz="914400" rtl="0" eaLnBrk="1" latinLnBrk="0" hangingPunct="1">
        <a:spcBef>
          <a:spcPct val="0"/>
        </a:spcBef>
        <a:buNone/>
        <a:defRPr sz="4400" kern="1200" baseline="0">
          <a:solidFill>
            <a:srgbClr val="FAC71C"/>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video" Target="../media/media1.mp4"/><Relationship Id="rId7" Type="http://schemas.openxmlformats.org/officeDocument/2006/relationships/notesSlide" Target="../notesSlides/notesSlide13.xml"/><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slideLayout" Target="../slideLayouts/slideLayout4.xml"/><Relationship Id="rId5" Type="http://schemas.openxmlformats.org/officeDocument/2006/relationships/video" Target="../media/media2.mp4"/><Relationship Id="rId4" Type="http://schemas.microsoft.com/office/2007/relationships/media" Target="../media/media2.mp4"/><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video" Target="../media/media3.mp4"/><Relationship Id="rId7" Type="http://schemas.openxmlformats.org/officeDocument/2006/relationships/video" Target="../media/media5.mp4"/><Relationship Id="rId12" Type="http://schemas.openxmlformats.org/officeDocument/2006/relationships/image" Target="../media/image7.png"/><Relationship Id="rId2" Type="http://schemas.microsoft.com/office/2007/relationships/media" Target="../media/media3.mp4"/><Relationship Id="rId1" Type="http://schemas.openxmlformats.org/officeDocument/2006/relationships/tags" Target="../tags/tag2.xml"/><Relationship Id="rId6" Type="http://schemas.microsoft.com/office/2007/relationships/media" Target="../media/media5.mp4"/><Relationship Id="rId11" Type="http://schemas.openxmlformats.org/officeDocument/2006/relationships/image" Target="../media/image6.png"/><Relationship Id="rId5" Type="http://schemas.openxmlformats.org/officeDocument/2006/relationships/video" Target="../media/media4.mp4"/><Relationship Id="rId10" Type="http://schemas.openxmlformats.org/officeDocument/2006/relationships/image" Target="../media/image5.png"/><Relationship Id="rId4" Type="http://schemas.microsoft.com/office/2007/relationships/media" Target="../media/media4.mp4"/><Relationship Id="rId9"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7DB912-AC26-4D7D-87B3-E7608521CD1E}"/>
              </a:ext>
            </a:extLst>
          </p:cNvPr>
          <p:cNvSpPr txBox="1"/>
          <p:nvPr/>
        </p:nvSpPr>
        <p:spPr>
          <a:xfrm>
            <a:off x="2193329" y="2624137"/>
            <a:ext cx="4757342"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cs typeface="Calibri"/>
              </a:rPr>
              <a:t>Movement Variability: Exploring Valgus and Plyometric Progressions</a:t>
            </a:r>
          </a:p>
          <a:p>
            <a:pPr algn="ctr"/>
            <a:r>
              <a:rPr lang="en-US" dirty="0">
                <a:cs typeface="Calibri"/>
              </a:rPr>
              <a:t>Wattanai Manasurangkul LAT, DPT, PT</a:t>
            </a:r>
          </a:p>
        </p:txBody>
      </p:sp>
    </p:spTree>
    <p:extLst>
      <p:ext uri="{BB962C8B-B14F-4D97-AF65-F5344CB8AC3E}">
        <p14:creationId xmlns:p14="http://schemas.microsoft.com/office/powerpoint/2010/main" val="1969673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76A9B-7AB8-1C1F-EAB8-262079226676}"/>
              </a:ext>
            </a:extLst>
          </p:cNvPr>
          <p:cNvSpPr>
            <a:spLocks noGrp="1"/>
          </p:cNvSpPr>
          <p:nvPr>
            <p:ph type="title"/>
          </p:nvPr>
        </p:nvSpPr>
        <p:spPr/>
        <p:txBody>
          <a:bodyPr/>
          <a:lstStyle/>
          <a:p>
            <a:r>
              <a:rPr lang="en-US" dirty="0"/>
              <a:t>Plyometric Definitions</a:t>
            </a:r>
          </a:p>
        </p:txBody>
      </p:sp>
      <p:sp>
        <p:nvSpPr>
          <p:cNvPr id="3" name="Content Placeholder 2">
            <a:extLst>
              <a:ext uri="{FF2B5EF4-FFF2-40B4-BE49-F238E27FC236}">
                <a16:creationId xmlns:a16="http://schemas.microsoft.com/office/drawing/2014/main" id="{C6487D36-6F5C-03FA-C0DB-A3342A51788A}"/>
              </a:ext>
            </a:extLst>
          </p:cNvPr>
          <p:cNvSpPr>
            <a:spLocks noGrp="1"/>
          </p:cNvSpPr>
          <p:nvPr>
            <p:ph idx="1"/>
          </p:nvPr>
        </p:nvSpPr>
        <p:spPr/>
        <p:txBody>
          <a:bodyPr>
            <a:normAutofit fontScale="62500" lnSpcReduction="20000"/>
          </a:bodyPr>
          <a:lstStyle/>
          <a:p>
            <a:r>
              <a:rPr lang="en-US" dirty="0"/>
              <a:t>Leaping/jumping</a:t>
            </a:r>
          </a:p>
          <a:p>
            <a:pPr lvl="1"/>
            <a:r>
              <a:rPr lang="en-US" dirty="0"/>
              <a:t>Bilateral base of support</a:t>
            </a:r>
          </a:p>
          <a:p>
            <a:r>
              <a:rPr lang="en-US" dirty="0"/>
              <a:t>Skipping/Bounding</a:t>
            </a:r>
          </a:p>
          <a:p>
            <a:pPr lvl="1"/>
            <a:r>
              <a:rPr lang="en-US" dirty="0"/>
              <a:t>Alternating single leg base of support</a:t>
            </a:r>
          </a:p>
          <a:p>
            <a:r>
              <a:rPr lang="en-US" dirty="0"/>
              <a:t>Hopping</a:t>
            </a:r>
          </a:p>
          <a:p>
            <a:pPr lvl="1"/>
            <a:r>
              <a:rPr lang="en-US" dirty="0"/>
              <a:t>Continuous jumping on one leg</a:t>
            </a:r>
          </a:p>
          <a:p>
            <a:r>
              <a:rPr lang="en-US" dirty="0"/>
              <a:t>Yield</a:t>
            </a:r>
          </a:p>
          <a:p>
            <a:pPr lvl="1"/>
            <a:r>
              <a:rPr lang="en-US" dirty="0"/>
              <a:t>The amount of tissue deformation that occurs during the amortization phase</a:t>
            </a:r>
          </a:p>
          <a:p>
            <a:r>
              <a:rPr lang="en-US" dirty="0"/>
              <a:t>Amortization phase</a:t>
            </a:r>
          </a:p>
          <a:p>
            <a:pPr lvl="1"/>
            <a:r>
              <a:rPr lang="en-US" dirty="0"/>
              <a:t>The period between the eccentric and concentric phases of a plyometric movement</a:t>
            </a:r>
          </a:p>
        </p:txBody>
      </p:sp>
    </p:spTree>
    <p:extLst>
      <p:ext uri="{BB962C8B-B14F-4D97-AF65-F5344CB8AC3E}">
        <p14:creationId xmlns:p14="http://schemas.microsoft.com/office/powerpoint/2010/main" val="3575760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393AC-363B-E837-FA09-8CEBF1D49749}"/>
              </a:ext>
            </a:extLst>
          </p:cNvPr>
          <p:cNvSpPr>
            <a:spLocks noGrp="1"/>
          </p:cNvSpPr>
          <p:nvPr>
            <p:ph type="title"/>
          </p:nvPr>
        </p:nvSpPr>
        <p:spPr/>
        <p:txBody>
          <a:bodyPr>
            <a:normAutofit/>
          </a:bodyPr>
          <a:lstStyle/>
          <a:p>
            <a:r>
              <a:rPr lang="en-US" dirty="0"/>
              <a:t>Principles for Plyometric Training</a:t>
            </a:r>
          </a:p>
        </p:txBody>
      </p:sp>
      <p:sp>
        <p:nvSpPr>
          <p:cNvPr id="3" name="Content Placeholder 2">
            <a:extLst>
              <a:ext uri="{FF2B5EF4-FFF2-40B4-BE49-F238E27FC236}">
                <a16:creationId xmlns:a16="http://schemas.microsoft.com/office/drawing/2014/main" id="{E290EF1A-A23A-B050-DAE1-937B12AD0A1B}"/>
              </a:ext>
            </a:extLst>
          </p:cNvPr>
          <p:cNvSpPr>
            <a:spLocks noGrp="1"/>
          </p:cNvSpPr>
          <p:nvPr>
            <p:ph idx="1"/>
          </p:nvPr>
        </p:nvSpPr>
        <p:spPr/>
        <p:txBody>
          <a:bodyPr>
            <a:normAutofit fontScale="55000" lnSpcReduction="20000"/>
          </a:bodyPr>
          <a:lstStyle/>
          <a:p>
            <a:r>
              <a:rPr lang="en-US" dirty="0"/>
              <a:t>Goals for plyometrics</a:t>
            </a:r>
          </a:p>
          <a:p>
            <a:pPr lvl="1"/>
            <a:r>
              <a:rPr lang="en-US" dirty="0"/>
              <a:t>Focus on quality not quantity</a:t>
            </a:r>
          </a:p>
          <a:p>
            <a:pPr lvl="2"/>
            <a:r>
              <a:rPr lang="en-US" dirty="0"/>
              <a:t>Rhythm and coordination</a:t>
            </a:r>
          </a:p>
          <a:p>
            <a:pPr lvl="2"/>
            <a:r>
              <a:rPr lang="en-US" dirty="0"/>
              <a:t>Timing and sequence</a:t>
            </a:r>
          </a:p>
          <a:p>
            <a:pPr lvl="1"/>
            <a:r>
              <a:rPr lang="en-US" dirty="0"/>
              <a:t>Developing movement strategies</a:t>
            </a:r>
          </a:p>
          <a:p>
            <a:r>
              <a:rPr lang="en-US" dirty="0"/>
              <a:t>High movement variability vs low movement variability</a:t>
            </a:r>
          </a:p>
          <a:p>
            <a:r>
              <a:rPr lang="en-US" dirty="0"/>
              <a:t>Force absorption vs force production vs force transfer</a:t>
            </a:r>
          </a:p>
          <a:p>
            <a:pPr lvl="1"/>
            <a:r>
              <a:rPr lang="en-US" dirty="0"/>
              <a:t>Tension/stiffness in the system</a:t>
            </a:r>
          </a:p>
          <a:p>
            <a:pPr lvl="2"/>
            <a:r>
              <a:rPr lang="en-US" dirty="0"/>
              <a:t>Control lengthened position</a:t>
            </a:r>
          </a:p>
          <a:p>
            <a:pPr lvl="3"/>
            <a:r>
              <a:rPr lang="en-US" dirty="0"/>
              <a:t>Depth of knee/hip flexion</a:t>
            </a:r>
          </a:p>
          <a:p>
            <a:pPr lvl="2"/>
            <a:r>
              <a:rPr lang="en-US" dirty="0"/>
              <a:t>Minimize deformation</a:t>
            </a:r>
          </a:p>
          <a:p>
            <a:pPr lvl="3"/>
            <a:r>
              <a:rPr lang="en-US" dirty="0"/>
              <a:t>Reactivity and ground contact time</a:t>
            </a:r>
          </a:p>
          <a:p>
            <a:pPr lvl="2"/>
            <a:r>
              <a:rPr lang="en-US" dirty="0"/>
              <a:t>Maintaining momentum with control</a:t>
            </a:r>
          </a:p>
          <a:p>
            <a:pPr lvl="3"/>
            <a:r>
              <a:rPr lang="en-US" dirty="0"/>
              <a:t>Application to multiple directions with higher force production</a:t>
            </a:r>
          </a:p>
        </p:txBody>
      </p:sp>
    </p:spTree>
    <p:extLst>
      <p:ext uri="{BB962C8B-B14F-4D97-AF65-F5344CB8AC3E}">
        <p14:creationId xmlns:p14="http://schemas.microsoft.com/office/powerpoint/2010/main" val="12171274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0714D-CAD2-44E7-2DBD-BB6EA33E0A0F}"/>
              </a:ext>
            </a:extLst>
          </p:cNvPr>
          <p:cNvSpPr>
            <a:spLocks noGrp="1"/>
          </p:cNvSpPr>
          <p:nvPr>
            <p:ph type="title"/>
          </p:nvPr>
        </p:nvSpPr>
        <p:spPr/>
        <p:txBody>
          <a:bodyPr/>
          <a:lstStyle/>
          <a:p>
            <a:r>
              <a:rPr lang="en-US" dirty="0"/>
              <a:t>Plyometric Variables</a:t>
            </a:r>
          </a:p>
        </p:txBody>
      </p:sp>
      <p:sp>
        <p:nvSpPr>
          <p:cNvPr id="3" name="Content Placeholder 2">
            <a:extLst>
              <a:ext uri="{FF2B5EF4-FFF2-40B4-BE49-F238E27FC236}">
                <a16:creationId xmlns:a16="http://schemas.microsoft.com/office/drawing/2014/main" id="{65193AD3-ACAE-8188-5EF7-CB5E06C1D363}"/>
              </a:ext>
            </a:extLst>
          </p:cNvPr>
          <p:cNvSpPr>
            <a:spLocks noGrp="1"/>
          </p:cNvSpPr>
          <p:nvPr>
            <p:ph idx="1"/>
          </p:nvPr>
        </p:nvSpPr>
        <p:spPr/>
        <p:txBody>
          <a:bodyPr>
            <a:normAutofit fontScale="47500" lnSpcReduction="20000"/>
          </a:bodyPr>
          <a:lstStyle/>
          <a:p>
            <a:r>
              <a:rPr lang="en-US" dirty="0"/>
              <a:t>Varied yields for different goals</a:t>
            </a:r>
          </a:p>
          <a:p>
            <a:pPr lvl="1"/>
            <a:r>
              <a:rPr lang="en-US" dirty="0"/>
              <a:t>Deep yield</a:t>
            </a:r>
          </a:p>
          <a:p>
            <a:pPr lvl="1"/>
            <a:r>
              <a:rPr lang="en-US" dirty="0"/>
              <a:t>Fixed yield</a:t>
            </a:r>
          </a:p>
          <a:p>
            <a:pPr lvl="1"/>
            <a:r>
              <a:rPr lang="en-US" dirty="0"/>
              <a:t>Minimal yield</a:t>
            </a:r>
          </a:p>
          <a:p>
            <a:r>
              <a:rPr lang="en-US" dirty="0"/>
              <a:t>Varied intensity levels</a:t>
            </a:r>
          </a:p>
          <a:p>
            <a:pPr lvl="1"/>
            <a:r>
              <a:rPr lang="en-US" dirty="0"/>
              <a:t>Low intensity</a:t>
            </a:r>
          </a:p>
          <a:p>
            <a:pPr lvl="2"/>
            <a:r>
              <a:rPr lang="en-US" dirty="0"/>
              <a:t>Low levels of displacement</a:t>
            </a:r>
          </a:p>
          <a:p>
            <a:pPr lvl="2"/>
            <a:r>
              <a:rPr lang="en-US" dirty="0"/>
              <a:t>High variability in movements</a:t>
            </a:r>
          </a:p>
          <a:p>
            <a:pPr lvl="2"/>
            <a:r>
              <a:rPr lang="en-US" dirty="0"/>
              <a:t>Learn movement strategies</a:t>
            </a:r>
          </a:p>
          <a:p>
            <a:pPr lvl="1"/>
            <a:r>
              <a:rPr lang="en-US" dirty="0"/>
              <a:t>Submaximal</a:t>
            </a:r>
          </a:p>
          <a:p>
            <a:pPr lvl="1"/>
            <a:r>
              <a:rPr lang="en-US" dirty="0"/>
              <a:t>Maximal effort</a:t>
            </a:r>
          </a:p>
          <a:p>
            <a:r>
              <a:rPr lang="en-US" dirty="0"/>
              <a:t>Progression from double limb to single limb</a:t>
            </a:r>
          </a:p>
          <a:p>
            <a:r>
              <a:rPr lang="en-US" dirty="0"/>
              <a:t>Squared double limb </a:t>
            </a:r>
            <a:r>
              <a:rPr lang="en-US" dirty="0">
                <a:sym typeface="Wingdings" panose="05000000000000000000" pitchFamily="2" charset="2"/>
              </a:rPr>
              <a:t> </a:t>
            </a:r>
            <a:r>
              <a:rPr lang="en-US" dirty="0"/>
              <a:t>staggered double limb </a:t>
            </a:r>
            <a:r>
              <a:rPr lang="en-US" dirty="0">
                <a:sym typeface="Wingdings" panose="05000000000000000000" pitchFamily="2" charset="2"/>
              </a:rPr>
              <a:t> skipping  bounding  hopping</a:t>
            </a:r>
          </a:p>
          <a:p>
            <a:r>
              <a:rPr lang="en-US" dirty="0">
                <a:sym typeface="Wingdings" panose="05000000000000000000" pitchFamily="2" charset="2"/>
              </a:rPr>
              <a:t>Changes in direction</a:t>
            </a:r>
          </a:p>
          <a:p>
            <a:r>
              <a:rPr lang="en-US" dirty="0">
                <a:sym typeface="Wingdings" panose="05000000000000000000" pitchFamily="2" charset="2"/>
              </a:rPr>
              <a:t>Cognitive dual tasking</a:t>
            </a:r>
            <a:endParaRPr lang="en-US" dirty="0"/>
          </a:p>
          <a:p>
            <a:endParaRPr lang="en-US" dirty="0"/>
          </a:p>
        </p:txBody>
      </p:sp>
    </p:spTree>
    <p:extLst>
      <p:ext uri="{BB962C8B-B14F-4D97-AF65-F5344CB8AC3E}">
        <p14:creationId xmlns:p14="http://schemas.microsoft.com/office/powerpoint/2010/main" val="3155114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4A572-560D-4441-46EF-2115D4EAAEA6}"/>
              </a:ext>
            </a:extLst>
          </p:cNvPr>
          <p:cNvSpPr>
            <a:spLocks noGrp="1"/>
          </p:cNvSpPr>
          <p:nvPr>
            <p:ph type="title"/>
          </p:nvPr>
        </p:nvSpPr>
        <p:spPr>
          <a:xfrm>
            <a:off x="457200" y="206375"/>
            <a:ext cx="8229600" cy="857250"/>
          </a:xfrm>
        </p:spPr>
        <p:txBody>
          <a:bodyPr anchor="ctr">
            <a:normAutofit/>
          </a:bodyPr>
          <a:lstStyle/>
          <a:p>
            <a:r>
              <a:rPr lang="en-US" dirty="0"/>
              <a:t>Plyometric Progressions</a:t>
            </a:r>
          </a:p>
        </p:txBody>
      </p:sp>
      <p:sp>
        <p:nvSpPr>
          <p:cNvPr id="3" name="Content Placeholder 2">
            <a:extLst>
              <a:ext uri="{FF2B5EF4-FFF2-40B4-BE49-F238E27FC236}">
                <a16:creationId xmlns:a16="http://schemas.microsoft.com/office/drawing/2014/main" id="{2221D021-3653-4456-C1C3-921626F0C264}"/>
              </a:ext>
            </a:extLst>
          </p:cNvPr>
          <p:cNvSpPr>
            <a:spLocks noGrp="1"/>
          </p:cNvSpPr>
          <p:nvPr>
            <p:ph sz="half" idx="1"/>
          </p:nvPr>
        </p:nvSpPr>
        <p:spPr>
          <a:xfrm>
            <a:off x="457200" y="1200150"/>
            <a:ext cx="4038600" cy="3394075"/>
          </a:xfrm>
        </p:spPr>
        <p:txBody>
          <a:bodyPr>
            <a:normAutofit/>
          </a:bodyPr>
          <a:lstStyle/>
          <a:p>
            <a:pPr>
              <a:lnSpc>
                <a:spcPct val="90000"/>
              </a:lnSpc>
            </a:pPr>
            <a:r>
              <a:rPr lang="en-US" sz="2000" dirty="0"/>
              <a:t>Leaping</a:t>
            </a:r>
          </a:p>
          <a:p>
            <a:pPr lvl="1">
              <a:lnSpc>
                <a:spcPct val="90000"/>
              </a:lnSpc>
            </a:pPr>
            <a:r>
              <a:rPr lang="en-US" sz="2000" dirty="0"/>
              <a:t>Hands on hips</a:t>
            </a:r>
          </a:p>
          <a:p>
            <a:pPr lvl="1">
              <a:lnSpc>
                <a:spcPct val="90000"/>
              </a:lnSpc>
            </a:pPr>
            <a:r>
              <a:rPr lang="en-US" sz="2000" dirty="0"/>
              <a:t>Arm drive</a:t>
            </a:r>
          </a:p>
          <a:p>
            <a:pPr lvl="1">
              <a:lnSpc>
                <a:spcPct val="90000"/>
              </a:lnSpc>
            </a:pPr>
            <a:r>
              <a:rPr lang="en-US" sz="2000" dirty="0"/>
              <a:t>Split stance</a:t>
            </a:r>
          </a:p>
          <a:p>
            <a:pPr lvl="2">
              <a:lnSpc>
                <a:spcPct val="90000"/>
              </a:lnSpc>
            </a:pPr>
            <a:r>
              <a:rPr lang="en-US" dirty="0"/>
              <a:t>Transitions to leaping and bounding</a:t>
            </a:r>
          </a:p>
          <a:p>
            <a:pPr lvl="1">
              <a:lnSpc>
                <a:spcPct val="90000"/>
              </a:lnSpc>
            </a:pPr>
            <a:r>
              <a:rPr lang="en-US" sz="2000" dirty="0"/>
              <a:t>Multiple planes</a:t>
            </a:r>
          </a:p>
          <a:p>
            <a:pPr lvl="2">
              <a:lnSpc>
                <a:spcPct val="90000"/>
              </a:lnSpc>
            </a:pPr>
            <a:r>
              <a:rPr lang="en-US" dirty="0"/>
              <a:t>Horizontal &lt;--&gt; vertical</a:t>
            </a:r>
          </a:p>
          <a:p>
            <a:pPr lvl="2">
              <a:lnSpc>
                <a:spcPct val="90000"/>
              </a:lnSpc>
            </a:pPr>
            <a:r>
              <a:rPr lang="en-US" dirty="0"/>
              <a:t>Diagonal movements</a:t>
            </a:r>
          </a:p>
        </p:txBody>
      </p:sp>
      <p:sp>
        <p:nvSpPr>
          <p:cNvPr id="8" name="Content Placeholder 3">
            <a:extLst>
              <a:ext uri="{FF2B5EF4-FFF2-40B4-BE49-F238E27FC236}">
                <a16:creationId xmlns:a16="http://schemas.microsoft.com/office/drawing/2014/main" id="{20616129-827C-FDE4-E1EF-E19DA1790053}"/>
              </a:ext>
            </a:extLst>
          </p:cNvPr>
          <p:cNvSpPr>
            <a:spLocks noGrp="1"/>
          </p:cNvSpPr>
          <p:nvPr>
            <p:ph sz="half" idx="2"/>
          </p:nvPr>
        </p:nvSpPr>
        <p:spPr>
          <a:xfrm>
            <a:off x="4648200" y="1200150"/>
            <a:ext cx="4038600" cy="3394075"/>
          </a:xfrm>
        </p:spPr>
        <p:txBody>
          <a:bodyPr>
            <a:normAutofit/>
          </a:bodyPr>
          <a:lstStyle/>
          <a:p>
            <a:r>
              <a:rPr lang="en-US" sz="2400" dirty="0"/>
              <a:t>Skipping/bounding</a:t>
            </a:r>
          </a:p>
          <a:p>
            <a:pPr lvl="1"/>
            <a:r>
              <a:rPr lang="en-US" dirty="0"/>
              <a:t>3 skip/bound hop</a:t>
            </a:r>
          </a:p>
          <a:p>
            <a:r>
              <a:rPr lang="en-US" sz="2400" dirty="0"/>
              <a:t>Hopping</a:t>
            </a:r>
          </a:p>
          <a:p>
            <a:pPr lvl="1"/>
            <a:r>
              <a:rPr lang="en-US" dirty="0"/>
              <a:t>Cycling</a:t>
            </a:r>
          </a:p>
        </p:txBody>
      </p:sp>
    </p:spTree>
    <p:extLst>
      <p:ext uri="{BB962C8B-B14F-4D97-AF65-F5344CB8AC3E}">
        <p14:creationId xmlns:p14="http://schemas.microsoft.com/office/powerpoint/2010/main" val="3957443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DDB47-E075-40F3-9312-D74729856897}"/>
              </a:ext>
            </a:extLst>
          </p:cNvPr>
          <p:cNvSpPr>
            <a:spLocks noGrp="1"/>
          </p:cNvSpPr>
          <p:nvPr>
            <p:ph type="title"/>
          </p:nvPr>
        </p:nvSpPr>
        <p:spPr/>
        <p:txBody>
          <a:bodyPr/>
          <a:lstStyle/>
          <a:p>
            <a:r>
              <a:rPr lang="en-US" dirty="0"/>
              <a:t>Plyometric Progressions</a:t>
            </a:r>
          </a:p>
        </p:txBody>
      </p:sp>
      <p:pic>
        <p:nvPicPr>
          <p:cNvPr id="5" name="Jump 1">
            <a:hlinkClick r:id="" action="ppaction://media"/>
            <a:extLst>
              <a:ext uri="{FF2B5EF4-FFF2-40B4-BE49-F238E27FC236}">
                <a16:creationId xmlns:a16="http://schemas.microsoft.com/office/drawing/2014/main" id="{CB2EE4CF-BD97-2174-21B1-E8BEE9B1EA2A}"/>
              </a:ext>
            </a:extLst>
          </p:cNvPr>
          <p:cNvPicPr>
            <a:picLocks noGrp="1" noChangeAspect="1"/>
          </p:cNvPicPr>
          <p:nvPr>
            <p:ph sz="half" idx="1"/>
            <a:videoFile r:link="rId3"/>
            <p:extLst>
              <p:ext uri="{DAA4B4D4-6D71-4841-9C94-3DE7FCFB9230}">
                <p14:media xmlns:p14="http://schemas.microsoft.com/office/powerpoint/2010/main" r:embed="rId2"/>
              </p:ext>
            </p:extLst>
          </p:nvPr>
        </p:nvPicPr>
        <p:blipFill>
          <a:blip r:embed="rId8"/>
          <a:stretch>
            <a:fillRect/>
          </a:stretch>
        </p:blipFill>
        <p:spPr>
          <a:xfrm>
            <a:off x="0" y="0"/>
            <a:ext cx="4572000" cy="5143500"/>
          </a:xfrm>
        </p:spPr>
      </p:pic>
      <p:pic>
        <p:nvPicPr>
          <p:cNvPr id="6" name="Jump 2">
            <a:hlinkClick r:id="" action="ppaction://media"/>
            <a:extLst>
              <a:ext uri="{FF2B5EF4-FFF2-40B4-BE49-F238E27FC236}">
                <a16:creationId xmlns:a16="http://schemas.microsoft.com/office/drawing/2014/main" id="{AAA82FAD-2493-6EA6-38D5-21AA5E129A98}"/>
              </a:ext>
            </a:extLst>
          </p:cNvPr>
          <p:cNvPicPr>
            <a:picLocks noGrp="1" noChangeAspect="1"/>
          </p:cNvPicPr>
          <p:nvPr>
            <p:ph sz="half" idx="2"/>
            <a:videoFile r:link="rId5"/>
            <p:extLst>
              <p:ext uri="{DAA4B4D4-6D71-4841-9C94-3DE7FCFB9230}">
                <p14:media xmlns:p14="http://schemas.microsoft.com/office/powerpoint/2010/main" r:embed="rId4"/>
              </p:ext>
            </p:extLst>
          </p:nvPr>
        </p:nvPicPr>
        <p:blipFill>
          <a:blip r:embed="rId9"/>
          <a:stretch>
            <a:fillRect/>
          </a:stretch>
        </p:blipFill>
        <p:spPr>
          <a:xfrm>
            <a:off x="4572000" y="0"/>
            <a:ext cx="4572000" cy="5143500"/>
          </a:xfrm>
        </p:spPr>
      </p:pic>
    </p:spTree>
    <p:custDataLst>
      <p:tags r:id="rId1"/>
    </p:custDataLst>
    <p:extLst>
      <p:ext uri="{BB962C8B-B14F-4D97-AF65-F5344CB8AC3E}">
        <p14:creationId xmlns:p14="http://schemas.microsoft.com/office/powerpoint/2010/main" val="2510293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33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26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extLst>
    <p:ext uri="{E180D4A7-C9FB-4DFB-919C-405C955672EB}">
      <p14:showEvtLst xmlns:p14="http://schemas.microsoft.com/office/powerpoint/2010/main">
        <p14:playEvt time="6545" objId="5"/>
        <p14:triggerEvt type="onClick" time="6546" objId="5"/>
        <p14:stopEvt time="51121" objId="5"/>
        <p14:playEvt time="53004" objId="6"/>
        <p14:triggerEvt type="onClick" time="53005" objId="6"/>
        <p14:stopEvt time="85704" objId="6"/>
        <p14:playEvt time="89014" objId="5"/>
        <p14:playEvt time="90990" objId="6"/>
        <p14:stopEvt time="91620" objId="5"/>
        <p14:stopEvt time="91620" objId="6"/>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2EDE4-8676-3A17-ECAF-8B84E4F52FEB}"/>
              </a:ext>
            </a:extLst>
          </p:cNvPr>
          <p:cNvSpPr>
            <a:spLocks noGrp="1"/>
          </p:cNvSpPr>
          <p:nvPr>
            <p:ph type="title"/>
          </p:nvPr>
        </p:nvSpPr>
        <p:spPr/>
        <p:txBody>
          <a:bodyPr/>
          <a:lstStyle/>
          <a:p>
            <a:r>
              <a:rPr lang="en-US" dirty="0"/>
              <a:t>Plyometric Progressions</a:t>
            </a:r>
          </a:p>
        </p:txBody>
      </p:sp>
      <p:pic>
        <p:nvPicPr>
          <p:cNvPr id="5" name="Jump 3">
            <a:hlinkClick r:id="" action="ppaction://media"/>
            <a:extLst>
              <a:ext uri="{FF2B5EF4-FFF2-40B4-BE49-F238E27FC236}">
                <a16:creationId xmlns:a16="http://schemas.microsoft.com/office/drawing/2014/main" id="{02B8D962-1697-030B-9597-F9533AD6D8F5}"/>
              </a:ext>
            </a:extLst>
          </p:cNvPr>
          <p:cNvPicPr>
            <a:picLocks noGrp="1" noChangeAspect="1"/>
          </p:cNvPicPr>
          <p:nvPr>
            <p:ph sz="half" idx="1"/>
            <a:videoFile r:link="rId3"/>
            <p:extLst>
              <p:ext uri="{DAA4B4D4-6D71-4841-9C94-3DE7FCFB9230}">
                <p14:media xmlns:p14="http://schemas.microsoft.com/office/powerpoint/2010/main" r:embed="rId2"/>
              </p:ext>
            </p:extLst>
          </p:nvPr>
        </p:nvPicPr>
        <p:blipFill>
          <a:blip r:embed="rId10"/>
          <a:stretch>
            <a:fillRect/>
          </a:stretch>
        </p:blipFill>
        <p:spPr>
          <a:xfrm>
            <a:off x="-1" y="0"/>
            <a:ext cx="2805545" cy="5143499"/>
          </a:xfrm>
        </p:spPr>
      </p:pic>
      <p:pic>
        <p:nvPicPr>
          <p:cNvPr id="6" name="Jump 4">
            <a:hlinkClick r:id="" action="ppaction://media"/>
            <a:extLst>
              <a:ext uri="{FF2B5EF4-FFF2-40B4-BE49-F238E27FC236}">
                <a16:creationId xmlns:a16="http://schemas.microsoft.com/office/drawing/2014/main" id="{57ABF1BB-41A0-6DAA-C2BE-8141C2B1B033}"/>
              </a:ext>
            </a:extLst>
          </p:cNvPr>
          <p:cNvPicPr>
            <a:picLocks noGrp="1" noChangeAspect="1"/>
          </p:cNvPicPr>
          <p:nvPr>
            <p:ph sz="half" idx="2"/>
            <a:videoFile r:link="rId5"/>
            <p:extLst>
              <p:ext uri="{DAA4B4D4-6D71-4841-9C94-3DE7FCFB9230}">
                <p14:media xmlns:p14="http://schemas.microsoft.com/office/powerpoint/2010/main" r:embed="rId4"/>
              </p:ext>
            </p:extLst>
          </p:nvPr>
        </p:nvPicPr>
        <p:blipFill>
          <a:blip r:embed="rId11"/>
          <a:stretch>
            <a:fillRect/>
          </a:stretch>
        </p:blipFill>
        <p:spPr>
          <a:xfrm>
            <a:off x="2805545" y="1"/>
            <a:ext cx="3054928" cy="5143498"/>
          </a:xfrm>
        </p:spPr>
      </p:pic>
      <p:pic>
        <p:nvPicPr>
          <p:cNvPr id="7" name="Jump 5">
            <a:hlinkClick r:id="" action="ppaction://media"/>
            <a:extLst>
              <a:ext uri="{FF2B5EF4-FFF2-40B4-BE49-F238E27FC236}">
                <a16:creationId xmlns:a16="http://schemas.microsoft.com/office/drawing/2014/main" id="{4225CA88-EEF3-9097-A2EE-F835E4D80CDC}"/>
              </a:ext>
            </a:extLst>
          </p:cNvPr>
          <p:cNvPicPr>
            <a:picLocks noChangeAspect="1"/>
          </p:cNvPicPr>
          <p:nvPr>
            <a:videoFile r:link="rId7"/>
            <p:extLst>
              <p:ext uri="{DAA4B4D4-6D71-4841-9C94-3DE7FCFB9230}">
                <p14:media xmlns:p14="http://schemas.microsoft.com/office/powerpoint/2010/main" r:embed="rId6"/>
              </p:ext>
            </p:extLst>
          </p:nvPr>
        </p:nvPicPr>
        <p:blipFill>
          <a:blip r:embed="rId12"/>
          <a:stretch>
            <a:fillRect/>
          </a:stretch>
        </p:blipFill>
        <p:spPr>
          <a:xfrm>
            <a:off x="5860473" y="0"/>
            <a:ext cx="3283527" cy="5143498"/>
          </a:xfrm>
          <a:prstGeom prst="rect">
            <a:avLst/>
          </a:prstGeom>
        </p:spPr>
      </p:pic>
    </p:spTree>
    <p:custDataLst>
      <p:tags r:id="rId1"/>
    </p:custDataLst>
    <p:extLst>
      <p:ext uri="{BB962C8B-B14F-4D97-AF65-F5344CB8AC3E}">
        <p14:creationId xmlns:p14="http://schemas.microsoft.com/office/powerpoint/2010/main" val="216277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503"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714"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03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video>
              <p:cMediaNode vol="80000">
                <p:cTn id="21" fill="hold" display="0">
                  <p:stCondLst>
                    <p:cond delay="indefinite"/>
                  </p:stCondLst>
                </p:cTn>
                <p:tgtEl>
                  <p:spTgt spid="6"/>
                </p:tgtEl>
              </p:cMediaNode>
            </p:video>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6"/>
                                        </p:tgtEl>
                                      </p:cBhvr>
                                    </p:cmd>
                                  </p:childTnLst>
                                </p:cTn>
                              </p:par>
                            </p:childTnLst>
                          </p:cTn>
                        </p:par>
                      </p:childTnLst>
                    </p:cTn>
                  </p:par>
                </p:childTnLst>
              </p:cTn>
              <p:nextCondLst>
                <p:cond evt="onClick" delay="0">
                  <p:tgtEl>
                    <p:spTgt spid="6"/>
                  </p:tgtEl>
                </p:cond>
              </p:nextCondLst>
            </p:seq>
            <p:video>
              <p:cMediaNode vol="80000">
                <p:cTn id="27" fill="hold" display="0">
                  <p:stCondLst>
                    <p:cond delay="indefinite"/>
                  </p:stCondLst>
                </p:cTn>
                <p:tgtEl>
                  <p:spTgt spid="7"/>
                </p:tgtEl>
              </p:cMediaNode>
            </p:video>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7"/>
                                        </p:tgtEl>
                                      </p:cBhvr>
                                    </p:cmd>
                                  </p:childTnLst>
                                </p:cTn>
                              </p:par>
                            </p:childTnLst>
                          </p:cTn>
                        </p:par>
                      </p:childTnLst>
                    </p:cTn>
                  </p:par>
                </p:childTnLst>
              </p:cTn>
              <p:nextCondLst>
                <p:cond evt="onClick" delay="0">
                  <p:tgtEl>
                    <p:spTgt spid="7"/>
                  </p:tgtEl>
                </p:cond>
              </p:nextCondLst>
            </p:seq>
          </p:childTnLst>
        </p:cTn>
      </p:par>
    </p:tnLst>
  </p:timing>
  <p:extLst>
    <p:ext uri="{E180D4A7-C9FB-4DFB-919C-405C955672EB}">
      <p14:showEvtLst xmlns:p14="http://schemas.microsoft.com/office/powerpoint/2010/main">
        <p14:playEvt time="2675" objId="5"/>
        <p14:triggerEvt type="onClick" time="2676" objId="5"/>
        <p14:stopEvt time="53255" objId="5"/>
        <p14:playEvt time="64829" objId="6"/>
        <p14:triggerEvt type="onClick" time="64830" objId="6"/>
        <p14:pauseEvt time="73090" objId="6"/>
        <p14:seekEvt time="73092" objId="6" seek="641"/>
        <p14:seekEvt time="73092" objId="6" seek="641"/>
        <p14:seekEvt time="73302" objId="6" seek="7925"/>
        <p14:seekEvt time="73302" objId="6" seek="7925"/>
        <p14:seekEvt time="73347" objId="6" seek="7650"/>
        <p14:seekEvt time="73348" objId="6" seek="7650"/>
        <p14:seekEvt time="73390" objId="6" seek="7467"/>
        <p14:seekEvt time="73390" objId="6" seek="7467"/>
        <p14:seekEvt time="73431" objId="6" seek="7284"/>
        <p14:seekEvt time="73431" objId="6" seek="7284"/>
        <p14:seekEvt time="73473" objId="6" seek="7146"/>
        <p14:seekEvt time="73473" objId="6" seek="7146"/>
        <p14:seekEvt time="73517" objId="6" seek="7055"/>
        <p14:seekEvt time="73518" objId="6" seek="7055"/>
        <p14:seekEvt time="73558" objId="6" seek="6917"/>
        <p14:seekEvt time="73558" objId="6" seek="6917"/>
        <p14:seekEvt time="73602" objId="6" seek="6872"/>
        <p14:seekEvt time="73602" objId="6" seek="6872"/>
        <p14:seekEvt time="73657" objId="6" seek="6872"/>
        <p14:seekEvt time="73657" objId="6" seek="6872"/>
        <p14:seekEvt time="73838" objId="6" seek="6872"/>
        <p14:seekEvt time="73838" objId="6" seek="6872"/>
        <p14:seekEvt time="73922" objId="6" seek="6872"/>
        <p14:seekEvt time="73922" objId="6" seek="6872"/>
        <p14:seekEvt time="73971" objId="6" seek="6963"/>
        <p14:seekEvt time="73971" objId="6" seek="6963"/>
        <p14:seekEvt time="74027" objId="6" seek="7055"/>
        <p14:seekEvt time="74027" objId="6" seek="7055"/>
        <p14:seekEvt time="74084" objId="6" seek="7146"/>
        <p14:seekEvt time="74084" objId="6" seek="7146"/>
        <p14:seekEvt time="74174" objId="6" seek="7192"/>
        <p14:seekEvt time="74174" objId="6" seek="7192"/>
        <p14:seekEvt time="74223" objId="6" seek="7192"/>
        <p14:seekEvt time="74223" objId="6" seek="7192"/>
        <p14:seekEvt time="74271" objId="6" seek="7101"/>
        <p14:seekEvt time="74271" objId="6" seek="7101"/>
        <p14:seekEvt time="74313" objId="6" seek="6597"/>
        <p14:seekEvt time="74313" objId="6" seek="6597"/>
        <p14:seekEvt time="74354" objId="6" seek="5772"/>
        <p14:seekEvt time="74354" objId="6" seek="5772"/>
        <p14:seekEvt time="74397" objId="6" seek="4764"/>
        <p14:seekEvt time="74397" objId="6" seek="4764"/>
        <p14:seekEvt time="74439" objId="6" seek="3985"/>
        <p14:seekEvt time="74439" objId="6" seek="3985"/>
        <p14:seekEvt time="74480" objId="6" seek="3298"/>
        <p14:seekEvt time="74480" objId="6" seek="3298"/>
        <p14:seekEvt time="74522" objId="6" seek="2611"/>
        <p14:seekEvt time="74522" objId="6" seek="2611"/>
        <p14:seekEvt time="74565" objId="6" seek="2107"/>
        <p14:seekEvt time="74565" objId="6" seek="2107"/>
        <p14:seekEvt time="74610" objId="6" seek="1832"/>
        <p14:seekEvt time="74610" objId="6" seek="1832"/>
        <p14:seekEvt time="74656" objId="6" seek="1558"/>
        <p14:seekEvt time="74656" objId="6" seek="1558"/>
        <p14:seekEvt time="74705" objId="6" seek="1283"/>
        <p14:seekEvt time="74705" objId="6" seek="1283"/>
        <p14:seekEvt time="74754" objId="6" seek="1008"/>
        <p14:seekEvt time="74755" objId="6" seek="1008"/>
        <p14:seekEvt time="74811" objId="6" seek="825"/>
        <p14:seekEvt time="74811" objId="6" seek="825"/>
        <p14:seekEvt time="74852" objId="6" seek="641"/>
        <p14:seekEvt time="74852" objId="6" seek="641"/>
        <p14:seekEvt time="74903" objId="6" seek="504"/>
        <p14:seekEvt time="74903" objId="6" seek="504"/>
        <p14:seekEvt time="74952" objId="6" seek="366"/>
        <p14:seekEvt time="74952" objId="6" seek="366"/>
        <p14:seekEvt time="75007" objId="6" seek="229"/>
        <p14:seekEvt time="75007" objId="6" seek="229"/>
        <p14:seekEvt time="75070" objId="6" seek="137"/>
        <p14:seekEvt time="75070" objId="6" seek="137"/>
        <p14:seekEvt time="75119" objId="6" seek="92"/>
        <p14:seekEvt time="75120" objId="6" seek="92"/>
        <p14:seekEvt time="75169" objId="6" seek="0"/>
        <p14:seekEvt time="75169" objId="6" seek="0"/>
        <p14:seekEvt time="75245" objId="6" seek="0"/>
        <p14:seekEvt time="75245" objId="6" seek="0"/>
        <p14:seekEvt time="75301" objId="6" seek="0"/>
        <p14:seekEvt time="75301" objId="6" seek="0"/>
        <p14:seekEvt time="75383" objId="6" seek="0"/>
        <p14:seekEvt time="75384" objId="6" seek="0"/>
        <p14:seekEvt time="75444" objId="6" seek="0"/>
        <p14:seekEvt time="75444" objId="6" seek="0"/>
        <p14:seekEvt time="75497" objId="6" seek="0"/>
        <p14:seekEvt time="75497" objId="6" seek="0"/>
        <p14:seekEvt time="75539" objId="6" seek="0"/>
        <p14:seekEvt time="75539" objId="6" seek="0"/>
        <p14:resumeEvt time="75609" objId="6"/>
        <p14:stopEvt time="97403" objId="6"/>
        <p14:playEvt time="105691" objId="7"/>
        <p14:stopEvt time="110520" objId="7"/>
        <p14:playEvt time="113424" objId="5"/>
        <p14:playEvt time="114121" objId="6"/>
        <p14:playEvt time="114454" objId="7"/>
        <p14:stopEvt time="114803" objId="5"/>
        <p14:stopEvt time="114803" objId="6"/>
        <p14:stopEvt time="114803" objId="7"/>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84EB5-12B9-0C14-AC2B-C624583B154C}"/>
              </a:ext>
            </a:extLst>
          </p:cNvPr>
          <p:cNvSpPr>
            <a:spLocks noGrp="1"/>
          </p:cNvSpPr>
          <p:nvPr>
            <p:ph type="title"/>
          </p:nvPr>
        </p:nvSpPr>
        <p:spPr/>
        <p:txBody>
          <a:bodyPr/>
          <a:lstStyle/>
          <a:p>
            <a:r>
              <a:rPr lang="en-US" dirty="0"/>
              <a:t>Decreasing Risk Factors</a:t>
            </a:r>
            <a:r>
              <a:rPr lang="en-US" baseline="30000" dirty="0"/>
              <a:t>10</a:t>
            </a:r>
          </a:p>
        </p:txBody>
      </p:sp>
      <p:sp>
        <p:nvSpPr>
          <p:cNvPr id="3" name="Content Placeholder 2">
            <a:extLst>
              <a:ext uri="{FF2B5EF4-FFF2-40B4-BE49-F238E27FC236}">
                <a16:creationId xmlns:a16="http://schemas.microsoft.com/office/drawing/2014/main" id="{4A2A7306-2ABE-BC9D-01F0-56D967916F5F}"/>
              </a:ext>
            </a:extLst>
          </p:cNvPr>
          <p:cNvSpPr>
            <a:spLocks noGrp="1"/>
          </p:cNvSpPr>
          <p:nvPr>
            <p:ph idx="1"/>
          </p:nvPr>
        </p:nvSpPr>
        <p:spPr/>
        <p:txBody>
          <a:bodyPr>
            <a:normAutofit fontScale="55000" lnSpcReduction="20000"/>
          </a:bodyPr>
          <a:lstStyle/>
          <a:p>
            <a:r>
              <a:rPr lang="en-US" dirty="0"/>
              <a:t>Linear pedagogy</a:t>
            </a:r>
          </a:p>
          <a:p>
            <a:pPr lvl="1"/>
            <a:r>
              <a:rPr lang="en-US" dirty="0"/>
              <a:t>Universal and ideal movement pattern for everyone (Gold standard)</a:t>
            </a:r>
          </a:p>
          <a:p>
            <a:pPr lvl="1"/>
            <a:r>
              <a:rPr lang="en-US" dirty="0"/>
              <a:t>Ignores individual differences</a:t>
            </a:r>
          </a:p>
          <a:p>
            <a:pPr lvl="1"/>
            <a:r>
              <a:rPr lang="en-US" dirty="0"/>
              <a:t>Deviation from ideal pattern is noise and must be reduced</a:t>
            </a:r>
          </a:p>
          <a:p>
            <a:r>
              <a:rPr lang="en-US" dirty="0"/>
              <a:t>Non-linear pedagogy</a:t>
            </a:r>
          </a:p>
          <a:p>
            <a:pPr lvl="1"/>
            <a:r>
              <a:rPr lang="en-US" dirty="0"/>
              <a:t>Variability is necessary for learning</a:t>
            </a:r>
          </a:p>
          <a:p>
            <a:pPr lvl="1"/>
            <a:r>
              <a:rPr lang="en-US" dirty="0"/>
              <a:t>Allows people to discover and adapt movement patterns</a:t>
            </a:r>
          </a:p>
          <a:p>
            <a:pPr lvl="1"/>
            <a:r>
              <a:rPr lang="en-US" dirty="0"/>
              <a:t>Utilizes variability to help guide people to adaptation</a:t>
            </a:r>
          </a:p>
          <a:p>
            <a:pPr lvl="2"/>
            <a:r>
              <a:rPr lang="en-US" dirty="0"/>
              <a:t>Multiple movement solutions</a:t>
            </a:r>
          </a:p>
          <a:p>
            <a:pPr lvl="1"/>
            <a:r>
              <a:rPr lang="en-US" dirty="0"/>
              <a:t>Guides toward adaptation to specific tasks and environmental constraints</a:t>
            </a:r>
          </a:p>
          <a:p>
            <a:r>
              <a:rPr lang="en-US" dirty="0"/>
              <a:t>Differential learning</a:t>
            </a:r>
          </a:p>
          <a:p>
            <a:pPr lvl="1"/>
            <a:r>
              <a:rPr lang="en-US" dirty="0"/>
              <a:t>Similar to non-linear pedagogy</a:t>
            </a:r>
          </a:p>
          <a:p>
            <a:pPr lvl="1"/>
            <a:r>
              <a:rPr lang="en-US" dirty="0"/>
              <a:t>Utilizes maximum variability for self-discovery and adaptation</a:t>
            </a:r>
          </a:p>
          <a:p>
            <a:pPr lvl="1"/>
            <a:r>
              <a:rPr lang="en-US" dirty="0"/>
              <a:t>Focus on a large and random variety of movements</a:t>
            </a:r>
          </a:p>
          <a:p>
            <a:pPr lvl="1"/>
            <a:endParaRPr lang="en-US" dirty="0"/>
          </a:p>
        </p:txBody>
      </p:sp>
    </p:spTree>
    <p:extLst>
      <p:ext uri="{BB962C8B-B14F-4D97-AF65-F5344CB8AC3E}">
        <p14:creationId xmlns:p14="http://schemas.microsoft.com/office/powerpoint/2010/main" val="2194271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588BB-B69D-FF3F-19B4-722CD0B2B8A6}"/>
              </a:ext>
            </a:extLst>
          </p:cNvPr>
          <p:cNvSpPr>
            <a:spLocks noGrp="1"/>
          </p:cNvSpPr>
          <p:nvPr>
            <p:ph type="title"/>
          </p:nvPr>
        </p:nvSpPr>
        <p:spPr/>
        <p:txBody>
          <a:bodyPr/>
          <a:lstStyle/>
          <a:p>
            <a:r>
              <a:rPr lang="en-US" dirty="0"/>
              <a:t>Study Outcomes</a:t>
            </a:r>
          </a:p>
        </p:txBody>
      </p:sp>
      <p:sp>
        <p:nvSpPr>
          <p:cNvPr id="4" name="TextBox 3">
            <a:extLst>
              <a:ext uri="{FF2B5EF4-FFF2-40B4-BE49-F238E27FC236}">
                <a16:creationId xmlns:a16="http://schemas.microsoft.com/office/drawing/2014/main" id="{FCEE9C5E-A90D-863E-0DDA-ED87F81136E5}"/>
              </a:ext>
            </a:extLst>
          </p:cNvPr>
          <p:cNvSpPr txBox="1"/>
          <p:nvPr/>
        </p:nvSpPr>
        <p:spPr>
          <a:xfrm>
            <a:off x="457200" y="1200150"/>
            <a:ext cx="8229600" cy="3416320"/>
          </a:xfrm>
          <a:prstGeom prst="rect">
            <a:avLst/>
          </a:prstGeom>
          <a:noFill/>
        </p:spPr>
        <p:txBody>
          <a:bodyPr wrap="square" rtlCol="0">
            <a:spAutoFit/>
          </a:bodyPr>
          <a:lstStyle/>
          <a:p>
            <a:pPr marL="342900" indent="-342900">
              <a:buFont typeface="Arial" panose="020B0604020202020204" pitchFamily="34" charset="0"/>
              <a:buChar char="•"/>
            </a:pPr>
            <a:r>
              <a:rPr lang="en-US" sz="2400" dirty="0"/>
              <a:t>Outcomes demonstrate that allowing for movement variability improved control of knee </a:t>
            </a:r>
            <a:r>
              <a:rPr lang="en-US" sz="2400" dirty="0" err="1"/>
              <a:t>ABDuction</a:t>
            </a:r>
            <a:r>
              <a:rPr lang="en-US" sz="2400" dirty="0"/>
              <a:t> angle.</a:t>
            </a:r>
          </a:p>
          <a:p>
            <a:endParaRPr lang="en-US" sz="2400" dirty="0"/>
          </a:p>
          <a:p>
            <a:pPr marL="342900" indent="-342900">
              <a:buFont typeface="Arial" panose="020B0604020202020204" pitchFamily="34" charset="0"/>
              <a:buChar char="•"/>
            </a:pPr>
            <a:r>
              <a:rPr lang="en-US" sz="2400" dirty="0"/>
              <a:t>Non-linear pedagogy and differential learning both positively affected risk factors for potential ACL tear</a:t>
            </a:r>
          </a:p>
          <a:p>
            <a:endParaRPr lang="en-US" sz="2400" dirty="0"/>
          </a:p>
          <a:p>
            <a:pPr marL="342900" indent="-342900">
              <a:buFont typeface="Arial" panose="020B0604020202020204" pitchFamily="34" charset="0"/>
              <a:buChar char="•"/>
            </a:pPr>
            <a:r>
              <a:rPr lang="en-US" sz="2400" dirty="0"/>
              <a:t>A recent study observed isolated strengthening of glute </a:t>
            </a:r>
            <a:r>
              <a:rPr lang="en-US" sz="2400" dirty="0" err="1"/>
              <a:t>medius</a:t>
            </a:r>
            <a:r>
              <a:rPr lang="en-US" sz="2400" dirty="0"/>
              <a:t>, popliteus, and posterior tibialis had statistically significant changes but results were below MDC</a:t>
            </a:r>
            <a:r>
              <a:rPr lang="en-US" sz="2400" baseline="30000" dirty="0"/>
              <a:t>11</a:t>
            </a:r>
          </a:p>
        </p:txBody>
      </p:sp>
    </p:spTree>
    <p:extLst>
      <p:ext uri="{BB962C8B-B14F-4D97-AF65-F5344CB8AC3E}">
        <p14:creationId xmlns:p14="http://schemas.microsoft.com/office/powerpoint/2010/main" val="42583273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22217-8842-CA35-5F16-20F82DA5A548}"/>
              </a:ext>
            </a:extLst>
          </p:cNvPr>
          <p:cNvSpPr>
            <a:spLocks noGrp="1"/>
          </p:cNvSpPr>
          <p:nvPr>
            <p:ph type="title"/>
          </p:nvPr>
        </p:nvSpPr>
        <p:spPr/>
        <p:txBody>
          <a:bodyPr/>
          <a:lstStyle/>
          <a:p>
            <a:r>
              <a:rPr lang="en-US" dirty="0"/>
              <a:t>Implications for Clinical Practice</a:t>
            </a:r>
          </a:p>
        </p:txBody>
      </p:sp>
      <p:sp>
        <p:nvSpPr>
          <p:cNvPr id="3" name="Content Placeholder 2">
            <a:extLst>
              <a:ext uri="{FF2B5EF4-FFF2-40B4-BE49-F238E27FC236}">
                <a16:creationId xmlns:a16="http://schemas.microsoft.com/office/drawing/2014/main" id="{D5A45A5A-0B96-6ED7-0F04-67BAB333C9A6}"/>
              </a:ext>
            </a:extLst>
          </p:cNvPr>
          <p:cNvSpPr>
            <a:spLocks noGrp="1"/>
          </p:cNvSpPr>
          <p:nvPr>
            <p:ph idx="1"/>
          </p:nvPr>
        </p:nvSpPr>
        <p:spPr>
          <a:xfrm>
            <a:off x="457200" y="1200150"/>
            <a:ext cx="8229600" cy="3394075"/>
          </a:xfrm>
        </p:spPr>
        <p:txBody>
          <a:bodyPr>
            <a:normAutofit lnSpcReduction="10000"/>
          </a:bodyPr>
          <a:lstStyle/>
          <a:p>
            <a:r>
              <a:rPr lang="en-US" sz="1600" b="0" i="0" dirty="0">
                <a:solidFill>
                  <a:srgbClr val="000000"/>
                </a:solidFill>
                <a:effectLst/>
              </a:rPr>
              <a:t>Allow for exploration </a:t>
            </a:r>
            <a:r>
              <a:rPr lang="en-US" sz="1600" dirty="0">
                <a:solidFill>
                  <a:srgbClr val="000000"/>
                </a:solidFill>
              </a:rPr>
              <a:t>and the discovery of movement pattern strategies</a:t>
            </a:r>
          </a:p>
          <a:p>
            <a:r>
              <a:rPr lang="en-US" sz="1600" b="0" i="0" dirty="0">
                <a:solidFill>
                  <a:srgbClr val="000000"/>
                </a:solidFill>
                <a:effectLst/>
              </a:rPr>
              <a:t>Refine movement pattern strategies but understand that there is no gold standard of movement</a:t>
            </a:r>
          </a:p>
          <a:p>
            <a:r>
              <a:rPr lang="en-US" sz="1600" b="0" i="0" dirty="0">
                <a:solidFill>
                  <a:srgbClr val="000000"/>
                </a:solidFill>
                <a:effectLst/>
              </a:rPr>
              <a:t>Assess for de</a:t>
            </a:r>
            <a:r>
              <a:rPr lang="en-US" sz="1600" dirty="0">
                <a:solidFill>
                  <a:srgbClr val="000000"/>
                </a:solidFill>
              </a:rPr>
              <a:t>ficits in isolation and functionally</a:t>
            </a:r>
          </a:p>
          <a:p>
            <a:r>
              <a:rPr lang="en-US" sz="1600" dirty="0">
                <a:solidFill>
                  <a:srgbClr val="000000"/>
                </a:solidFill>
              </a:rPr>
              <a:t>Okay to address deficits in isolation but reintegrate into functional patterns</a:t>
            </a:r>
          </a:p>
          <a:p>
            <a:r>
              <a:rPr lang="en-US" sz="1600" b="0" i="0" dirty="0">
                <a:solidFill>
                  <a:srgbClr val="000000"/>
                </a:solidFill>
                <a:effectLst/>
              </a:rPr>
              <a:t>Reassess movement strategies</a:t>
            </a:r>
          </a:p>
          <a:p>
            <a:r>
              <a:rPr lang="en-US" sz="1600" dirty="0">
                <a:solidFill>
                  <a:srgbClr val="000000"/>
                </a:solidFill>
              </a:rPr>
              <a:t>Utilize plyometric progression to facilitate tissue adaptation, power production, and movement strategies</a:t>
            </a:r>
          </a:p>
          <a:p>
            <a:r>
              <a:rPr lang="en-US" sz="1600" b="0" i="0" dirty="0">
                <a:solidFill>
                  <a:srgbClr val="000000"/>
                </a:solidFill>
                <a:effectLst/>
              </a:rPr>
              <a:t>Consider other </a:t>
            </a:r>
            <a:r>
              <a:rPr lang="en-US" sz="1600" dirty="0">
                <a:solidFill>
                  <a:srgbClr val="000000"/>
                </a:solidFill>
              </a:rPr>
              <a:t>environmental factors in a patient’s sport</a:t>
            </a:r>
          </a:p>
          <a:p>
            <a:pPr lvl="1"/>
            <a:r>
              <a:rPr lang="en-US" sz="1200" b="0" i="0" dirty="0">
                <a:solidFill>
                  <a:srgbClr val="000000"/>
                </a:solidFill>
                <a:effectLst/>
              </a:rPr>
              <a:t>Visual or auditory cues</a:t>
            </a:r>
          </a:p>
          <a:p>
            <a:pPr lvl="1"/>
            <a:r>
              <a:rPr lang="en-US" sz="1200" b="0" i="0" dirty="0">
                <a:solidFill>
                  <a:srgbClr val="000000"/>
                </a:solidFill>
                <a:effectLst/>
              </a:rPr>
              <a:t>External contact forces</a:t>
            </a:r>
          </a:p>
          <a:p>
            <a:pPr lvl="1"/>
            <a:r>
              <a:rPr lang="en-US" sz="1200" b="0" i="0" dirty="0">
                <a:solidFill>
                  <a:srgbClr val="000000"/>
                </a:solidFill>
                <a:effectLst/>
              </a:rPr>
              <a:t>Uneven or</a:t>
            </a:r>
            <a:r>
              <a:rPr lang="en-US" sz="1200" dirty="0">
                <a:solidFill>
                  <a:srgbClr val="000000"/>
                </a:solidFill>
              </a:rPr>
              <a:t> pliable surfaces</a:t>
            </a:r>
          </a:p>
          <a:p>
            <a:pPr lvl="1"/>
            <a:r>
              <a:rPr lang="en-US" sz="1200" dirty="0">
                <a:solidFill>
                  <a:srgbClr val="000000"/>
                </a:solidFill>
              </a:rPr>
              <a:t>Dual tasking</a:t>
            </a:r>
          </a:p>
          <a:p>
            <a:pPr lvl="1"/>
            <a:r>
              <a:rPr lang="en-US" sz="1200" b="0" i="0" dirty="0">
                <a:solidFill>
                  <a:srgbClr val="000000"/>
                </a:solidFill>
                <a:effectLst/>
              </a:rPr>
              <a:t>Addressing </a:t>
            </a:r>
            <a:r>
              <a:rPr lang="en-US" sz="1200" dirty="0">
                <a:solidFill>
                  <a:srgbClr val="000000"/>
                </a:solidFill>
              </a:rPr>
              <a:t>and progressing sport specific neuro-cognitive tasks</a:t>
            </a:r>
            <a:endParaRPr lang="en-US" sz="1200" b="0" i="0" dirty="0">
              <a:solidFill>
                <a:srgbClr val="000000"/>
              </a:solidFill>
              <a:effectLst/>
            </a:endParaRPr>
          </a:p>
          <a:p>
            <a:endParaRPr lang="en-US" dirty="0"/>
          </a:p>
        </p:txBody>
      </p:sp>
    </p:spTree>
    <p:extLst>
      <p:ext uri="{BB962C8B-B14F-4D97-AF65-F5344CB8AC3E}">
        <p14:creationId xmlns:p14="http://schemas.microsoft.com/office/powerpoint/2010/main" val="936139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0DA3A1-2408-6845-7C6B-288E31A2C655}"/>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D32D37DE-A9B7-B7E8-6BDD-3CCF7443CF93}"/>
              </a:ext>
            </a:extLst>
          </p:cNvPr>
          <p:cNvSpPr>
            <a:spLocks noGrp="1"/>
          </p:cNvSpPr>
          <p:nvPr>
            <p:ph idx="1"/>
          </p:nvPr>
        </p:nvSpPr>
        <p:spPr/>
        <p:txBody>
          <a:bodyPr>
            <a:noAutofit/>
          </a:bodyPr>
          <a:lstStyle/>
          <a:p>
            <a:pPr marL="342900" marR="0" lvl="0" indent="-342900">
              <a:lnSpc>
                <a:spcPct val="107000"/>
              </a:lnSpc>
              <a:spcBef>
                <a:spcPts val="0"/>
              </a:spcBef>
              <a:spcAft>
                <a:spcPts val="800"/>
              </a:spcAft>
              <a:buFont typeface="+mj-lt"/>
              <a:buAutoNum type="arabicPeriod"/>
              <a:tabLst>
                <a:tab pos="457200" algn="l"/>
              </a:tabLst>
            </a:pPr>
            <a:r>
              <a:rPr lang="en-US" sz="700" kern="100" dirty="0" err="1">
                <a:effectLst/>
                <a:ea typeface="Aptos" panose="020B0004020202020204" pitchFamily="34" charset="0"/>
                <a:cs typeface="Times New Roman" panose="02020603050405020304" pitchFamily="18" charset="0"/>
              </a:rPr>
              <a:t>Cowin</a:t>
            </a:r>
            <a:r>
              <a:rPr lang="en-US" sz="700" kern="100" dirty="0">
                <a:effectLst/>
                <a:ea typeface="Aptos" panose="020B0004020202020204" pitchFamily="34" charset="0"/>
                <a:cs typeface="Times New Roman" panose="02020603050405020304" pitchFamily="18" charset="0"/>
              </a:rPr>
              <a:t>, J., Nimphius, S., Fell, J. et al. A Proposed Framework to Describe Movement Variability within Sporting Tasks: A Scoping Review. </a:t>
            </a:r>
            <a:r>
              <a:rPr lang="en-US" sz="700" i="1" kern="100" dirty="0">
                <a:effectLst/>
                <a:ea typeface="Aptos" panose="020B0004020202020204" pitchFamily="34" charset="0"/>
                <a:cs typeface="Times New Roman" panose="02020603050405020304" pitchFamily="18" charset="0"/>
              </a:rPr>
              <a:t>Sports Med</a:t>
            </a:r>
            <a:r>
              <a:rPr lang="en-US" sz="700" kern="100" dirty="0">
                <a:effectLst/>
                <a:ea typeface="Aptos" panose="020B0004020202020204" pitchFamily="34" charset="0"/>
                <a:cs typeface="Times New Roman" panose="02020603050405020304" pitchFamily="18" charset="0"/>
              </a:rPr>
              <a:t> - Open 8, 85 (2022). </a:t>
            </a:r>
          </a:p>
          <a:p>
            <a:pPr marL="342900" marR="0" lvl="0" indent="-342900">
              <a:lnSpc>
                <a:spcPct val="107000"/>
              </a:lnSpc>
              <a:spcBef>
                <a:spcPts val="0"/>
              </a:spcBef>
              <a:spcAft>
                <a:spcPts val="800"/>
              </a:spcAft>
              <a:buFont typeface="+mj-lt"/>
              <a:buAutoNum type="arabicPeriod"/>
              <a:tabLst>
                <a:tab pos="457200" algn="l"/>
              </a:tabLst>
            </a:pPr>
            <a:r>
              <a:rPr lang="en-US" sz="700" kern="100" dirty="0" err="1">
                <a:effectLst/>
                <a:ea typeface="Aptos" panose="020B0004020202020204" pitchFamily="34" charset="0"/>
                <a:cs typeface="Times New Roman" panose="02020603050405020304" pitchFamily="18" charset="0"/>
              </a:rPr>
              <a:t>Wilczyński</a:t>
            </a:r>
            <a:r>
              <a:rPr lang="en-US" sz="700" kern="100" dirty="0">
                <a:effectLst/>
                <a:ea typeface="Aptos" panose="020B0004020202020204" pitchFamily="34" charset="0"/>
                <a:cs typeface="Times New Roman" panose="02020603050405020304" pitchFamily="18" charset="0"/>
              </a:rPr>
              <a:t> B, </a:t>
            </a:r>
            <a:r>
              <a:rPr lang="en-US" sz="700" kern="100" dirty="0" err="1">
                <a:effectLst/>
                <a:ea typeface="Aptos" panose="020B0004020202020204" pitchFamily="34" charset="0"/>
                <a:cs typeface="Times New Roman" panose="02020603050405020304" pitchFamily="18" charset="0"/>
              </a:rPr>
              <a:t>Zorena</a:t>
            </a:r>
            <a:r>
              <a:rPr lang="en-US" sz="700" kern="100" dirty="0">
                <a:effectLst/>
                <a:ea typeface="Aptos" panose="020B0004020202020204" pitchFamily="34" charset="0"/>
                <a:cs typeface="Times New Roman" panose="02020603050405020304" pitchFamily="18" charset="0"/>
              </a:rPr>
              <a:t> K, </a:t>
            </a:r>
            <a:r>
              <a:rPr lang="en-US" sz="700" kern="100" dirty="0" err="1">
                <a:effectLst/>
                <a:ea typeface="Aptos" panose="020B0004020202020204" pitchFamily="34" charset="0"/>
                <a:cs typeface="Times New Roman" panose="02020603050405020304" pitchFamily="18" charset="0"/>
              </a:rPr>
              <a:t>Ślęzak</a:t>
            </a:r>
            <a:r>
              <a:rPr lang="en-US" sz="700" kern="100" dirty="0">
                <a:effectLst/>
                <a:ea typeface="Aptos" panose="020B0004020202020204" pitchFamily="34" charset="0"/>
                <a:cs typeface="Times New Roman" panose="02020603050405020304" pitchFamily="18" charset="0"/>
              </a:rPr>
              <a:t> D. Dynamic Knee Valgus in Single-Leg Movement Tasks. Potentially Modifiable Factors and Exercise Training Options. A Literature Review. Int J Environ Res Public Health. 2020;17(21):8208. Published 2020 Nov 6. doi:10.3390/ijerph17218208</a:t>
            </a:r>
          </a:p>
          <a:p>
            <a:pPr marL="342900" marR="0" lvl="0" indent="-342900">
              <a:lnSpc>
                <a:spcPct val="107000"/>
              </a:lnSpc>
              <a:spcBef>
                <a:spcPts val="0"/>
              </a:spcBef>
              <a:spcAft>
                <a:spcPts val="800"/>
              </a:spcAft>
              <a:buFont typeface="+mj-lt"/>
              <a:buAutoNum type="arabicPeriod"/>
              <a:tabLst>
                <a:tab pos="457200" algn="l"/>
              </a:tabLst>
            </a:pPr>
            <a:r>
              <a:rPr lang="en-US" sz="700" kern="100" dirty="0">
                <a:effectLst/>
                <a:ea typeface="Aptos" panose="020B0004020202020204" pitchFamily="34" charset="0"/>
                <a:cs typeface="Times New Roman" panose="02020603050405020304" pitchFamily="18" charset="0"/>
              </a:rPr>
              <a:t>Hewett T.E., Myer G.D., Ford K.R. Anterior cruciate ligament injuries in female athletes: Part 1, mechanisms and risk factors. Am. J. Sports Med. 2006;34:299–311. </a:t>
            </a:r>
            <a:r>
              <a:rPr lang="en-US" sz="700" kern="100" dirty="0" err="1">
                <a:effectLst/>
                <a:ea typeface="Aptos" panose="020B0004020202020204" pitchFamily="34" charset="0"/>
                <a:cs typeface="Times New Roman" panose="02020603050405020304" pitchFamily="18" charset="0"/>
              </a:rPr>
              <a:t>doi</a:t>
            </a:r>
            <a:r>
              <a:rPr lang="en-US" sz="700" kern="100" dirty="0">
                <a:effectLst/>
                <a:ea typeface="Aptos" panose="020B0004020202020204" pitchFamily="34" charset="0"/>
                <a:cs typeface="Times New Roman" panose="02020603050405020304" pitchFamily="18" charset="0"/>
              </a:rPr>
              <a:t>: 10.1177/0363546505284183.</a:t>
            </a:r>
          </a:p>
          <a:p>
            <a:pPr marL="342900" marR="0" lvl="0" indent="-342900">
              <a:lnSpc>
                <a:spcPct val="107000"/>
              </a:lnSpc>
              <a:spcBef>
                <a:spcPts val="0"/>
              </a:spcBef>
              <a:spcAft>
                <a:spcPts val="800"/>
              </a:spcAft>
              <a:buFont typeface="+mj-lt"/>
              <a:buAutoNum type="arabicPeriod"/>
              <a:tabLst>
                <a:tab pos="457200" algn="l"/>
              </a:tabLst>
            </a:pPr>
            <a:r>
              <a:rPr lang="en-US" sz="700" kern="100" dirty="0">
                <a:effectLst/>
                <a:ea typeface="Aptos" panose="020B0004020202020204" pitchFamily="34" charset="0"/>
                <a:cs typeface="Times New Roman" panose="02020603050405020304" pitchFamily="18" charset="0"/>
              </a:rPr>
              <a:t>Holden S., Boreham C., Delahunt E. Sex Differences in Landing Biomechanics and Postural Stability During Adolescence: A Systematic Review with Meta-Analyses. Sports Med. 2016;46:241–253. </a:t>
            </a:r>
            <a:r>
              <a:rPr lang="en-US" sz="700" kern="100" dirty="0" err="1">
                <a:effectLst/>
                <a:ea typeface="Aptos" panose="020B0004020202020204" pitchFamily="34" charset="0"/>
                <a:cs typeface="Times New Roman" panose="02020603050405020304" pitchFamily="18" charset="0"/>
              </a:rPr>
              <a:t>doi</a:t>
            </a:r>
            <a:r>
              <a:rPr lang="en-US" sz="700" kern="100" dirty="0">
                <a:effectLst/>
                <a:ea typeface="Aptos" panose="020B0004020202020204" pitchFamily="34" charset="0"/>
                <a:cs typeface="Times New Roman" panose="02020603050405020304" pitchFamily="18" charset="0"/>
              </a:rPr>
              <a:t>: 10.1007/s40279-015-0416-6.</a:t>
            </a:r>
          </a:p>
          <a:p>
            <a:pPr marL="342900" marR="0" lvl="0" indent="-342900">
              <a:lnSpc>
                <a:spcPct val="107000"/>
              </a:lnSpc>
              <a:spcBef>
                <a:spcPts val="0"/>
              </a:spcBef>
              <a:spcAft>
                <a:spcPts val="800"/>
              </a:spcAft>
              <a:buFont typeface="+mj-lt"/>
              <a:buAutoNum type="arabicPeriod"/>
              <a:tabLst>
                <a:tab pos="457200" algn="l"/>
              </a:tabLst>
            </a:pPr>
            <a:r>
              <a:rPr lang="en-US" sz="700" kern="100" dirty="0">
                <a:effectLst/>
                <a:ea typeface="Aptos" panose="020B0004020202020204" pitchFamily="34" charset="0"/>
                <a:cs typeface="Times New Roman" panose="02020603050405020304" pitchFamily="18" charset="0"/>
              </a:rPr>
              <a:t>Holden S., Boreham C., Delahunt E. Sex Differences in Landing Biomechanics and Postural Stability During Adolescence: A Systematic Review with Meta-Analyses. Sports Med. 2016;46:241–253. </a:t>
            </a:r>
            <a:r>
              <a:rPr lang="en-US" sz="700" kern="100" dirty="0" err="1">
                <a:effectLst/>
                <a:ea typeface="Aptos" panose="020B0004020202020204" pitchFamily="34" charset="0"/>
                <a:cs typeface="Times New Roman" panose="02020603050405020304" pitchFamily="18" charset="0"/>
              </a:rPr>
              <a:t>doi</a:t>
            </a:r>
            <a:r>
              <a:rPr lang="en-US" sz="700" kern="100" dirty="0">
                <a:effectLst/>
                <a:ea typeface="Aptos" panose="020B0004020202020204" pitchFamily="34" charset="0"/>
                <a:cs typeface="Times New Roman" panose="02020603050405020304" pitchFamily="18" charset="0"/>
              </a:rPr>
              <a:t>: 10.1007/s40279-015-0416-6.</a:t>
            </a:r>
          </a:p>
          <a:p>
            <a:pPr marL="342900" marR="0" lvl="0" indent="-342900">
              <a:lnSpc>
                <a:spcPct val="107000"/>
              </a:lnSpc>
              <a:spcBef>
                <a:spcPts val="0"/>
              </a:spcBef>
              <a:spcAft>
                <a:spcPts val="800"/>
              </a:spcAft>
              <a:buFont typeface="+mj-lt"/>
              <a:buAutoNum type="arabicPeriod"/>
              <a:tabLst>
                <a:tab pos="457200" algn="l"/>
              </a:tabLst>
            </a:pPr>
            <a:r>
              <a:rPr lang="en-US" sz="700" kern="100" dirty="0">
                <a:effectLst/>
                <a:ea typeface="Aptos" panose="020B0004020202020204" pitchFamily="34" charset="0"/>
                <a:cs typeface="Times New Roman" panose="02020603050405020304" pitchFamily="18" charset="0"/>
              </a:rPr>
              <a:t>Fukuda Y., Woo S.L.-Y., </a:t>
            </a:r>
            <a:r>
              <a:rPr lang="en-US" sz="700" kern="100" dirty="0" err="1">
                <a:effectLst/>
                <a:ea typeface="Aptos" panose="020B0004020202020204" pitchFamily="34" charset="0"/>
                <a:cs typeface="Times New Roman" panose="02020603050405020304" pitchFamily="18" charset="0"/>
              </a:rPr>
              <a:t>Loh</a:t>
            </a:r>
            <a:r>
              <a:rPr lang="en-US" sz="700" kern="100" dirty="0">
                <a:effectLst/>
                <a:ea typeface="Aptos" panose="020B0004020202020204" pitchFamily="34" charset="0"/>
                <a:cs typeface="Times New Roman" panose="02020603050405020304" pitchFamily="18" charset="0"/>
              </a:rPr>
              <a:t> J.C., Tsuda E., Tang P., McMahon P.J., </a:t>
            </a:r>
            <a:r>
              <a:rPr lang="en-US" sz="700" kern="100" dirty="0" err="1">
                <a:effectLst/>
                <a:ea typeface="Aptos" panose="020B0004020202020204" pitchFamily="34" charset="0"/>
                <a:cs typeface="Times New Roman" panose="02020603050405020304" pitchFamily="18" charset="0"/>
              </a:rPr>
              <a:t>Debski</a:t>
            </a:r>
            <a:r>
              <a:rPr lang="en-US" sz="700" kern="100" dirty="0">
                <a:effectLst/>
                <a:ea typeface="Aptos" panose="020B0004020202020204" pitchFamily="34" charset="0"/>
                <a:cs typeface="Times New Roman" panose="02020603050405020304" pitchFamily="18" charset="0"/>
              </a:rPr>
              <a:t> R.E. A quantitative analysis of valgus torque on the ACL: A human cadaveric study. J. </a:t>
            </a:r>
            <a:r>
              <a:rPr lang="en-US" sz="700" kern="100" dirty="0" err="1">
                <a:effectLst/>
                <a:ea typeface="Aptos" panose="020B0004020202020204" pitchFamily="34" charset="0"/>
                <a:cs typeface="Times New Roman" panose="02020603050405020304" pitchFamily="18" charset="0"/>
              </a:rPr>
              <a:t>Orthop</a:t>
            </a:r>
            <a:r>
              <a:rPr lang="en-US" sz="700" kern="100" dirty="0">
                <a:effectLst/>
                <a:ea typeface="Aptos" panose="020B0004020202020204" pitchFamily="34" charset="0"/>
                <a:cs typeface="Times New Roman" panose="02020603050405020304" pitchFamily="18" charset="0"/>
              </a:rPr>
              <a:t>. Res. 2003;21:1107–1112. </a:t>
            </a:r>
            <a:r>
              <a:rPr lang="en-US" sz="700" kern="100" dirty="0" err="1">
                <a:effectLst/>
                <a:ea typeface="Aptos" panose="020B0004020202020204" pitchFamily="34" charset="0"/>
                <a:cs typeface="Times New Roman" panose="02020603050405020304" pitchFamily="18" charset="0"/>
              </a:rPr>
              <a:t>doi</a:t>
            </a:r>
            <a:r>
              <a:rPr lang="en-US" sz="700" kern="100" dirty="0">
                <a:effectLst/>
                <a:ea typeface="Aptos" panose="020B0004020202020204" pitchFamily="34" charset="0"/>
                <a:cs typeface="Times New Roman" panose="02020603050405020304" pitchFamily="18" charset="0"/>
              </a:rPr>
              <a:t>: 10.1016/S0736-0266(03)00084-6.</a:t>
            </a:r>
          </a:p>
          <a:p>
            <a:pPr marL="342900" marR="0" lvl="0" indent="-342900">
              <a:lnSpc>
                <a:spcPct val="107000"/>
              </a:lnSpc>
              <a:spcBef>
                <a:spcPts val="0"/>
              </a:spcBef>
              <a:spcAft>
                <a:spcPts val="800"/>
              </a:spcAft>
              <a:buFont typeface="+mj-lt"/>
              <a:buAutoNum type="arabicPeriod"/>
              <a:tabLst>
                <a:tab pos="457200" algn="l"/>
              </a:tabLst>
            </a:pPr>
            <a:r>
              <a:rPr lang="en-US" sz="700" kern="100" dirty="0" err="1">
                <a:effectLst/>
                <a:ea typeface="Aptos" panose="020B0004020202020204" pitchFamily="34" charset="0"/>
                <a:cs typeface="Times New Roman" panose="02020603050405020304" pitchFamily="18" charset="0"/>
              </a:rPr>
              <a:t>Winby</a:t>
            </a:r>
            <a:r>
              <a:rPr lang="en-US" sz="700" kern="100" dirty="0">
                <a:effectLst/>
                <a:ea typeface="Aptos" panose="020B0004020202020204" pitchFamily="34" charset="0"/>
                <a:cs typeface="Times New Roman" panose="02020603050405020304" pitchFamily="18" charset="0"/>
              </a:rPr>
              <a:t> C.R., Lloyd D.G., </a:t>
            </a:r>
            <a:r>
              <a:rPr lang="en-US" sz="700" kern="100" dirty="0" err="1">
                <a:effectLst/>
                <a:ea typeface="Aptos" panose="020B0004020202020204" pitchFamily="34" charset="0"/>
                <a:cs typeface="Times New Roman" panose="02020603050405020304" pitchFamily="18" charset="0"/>
              </a:rPr>
              <a:t>Besier</a:t>
            </a:r>
            <a:r>
              <a:rPr lang="en-US" sz="700" kern="100" dirty="0">
                <a:effectLst/>
                <a:ea typeface="Aptos" panose="020B0004020202020204" pitchFamily="34" charset="0"/>
                <a:cs typeface="Times New Roman" panose="02020603050405020304" pitchFamily="18" charset="0"/>
              </a:rPr>
              <a:t> T.F., Kirk T.B. Muscle and external load contribution to knee joint contact loads during normal gait. J. </a:t>
            </a:r>
            <a:r>
              <a:rPr lang="en-US" sz="700" kern="100" dirty="0" err="1">
                <a:effectLst/>
                <a:ea typeface="Aptos" panose="020B0004020202020204" pitchFamily="34" charset="0"/>
                <a:cs typeface="Times New Roman" panose="02020603050405020304" pitchFamily="18" charset="0"/>
              </a:rPr>
              <a:t>Biomech</a:t>
            </a:r>
            <a:r>
              <a:rPr lang="en-US" sz="700" kern="100" dirty="0">
                <a:effectLst/>
                <a:ea typeface="Aptos" panose="020B0004020202020204" pitchFamily="34" charset="0"/>
                <a:cs typeface="Times New Roman" panose="02020603050405020304" pitchFamily="18" charset="0"/>
              </a:rPr>
              <a:t>. 2009;42:2294–2300. </a:t>
            </a:r>
            <a:r>
              <a:rPr lang="en-US" sz="700" kern="100" dirty="0" err="1">
                <a:effectLst/>
                <a:ea typeface="Aptos" panose="020B0004020202020204" pitchFamily="34" charset="0"/>
                <a:cs typeface="Times New Roman" panose="02020603050405020304" pitchFamily="18" charset="0"/>
              </a:rPr>
              <a:t>doi</a:t>
            </a:r>
            <a:r>
              <a:rPr lang="en-US" sz="700" kern="100" dirty="0">
                <a:effectLst/>
                <a:ea typeface="Aptos" panose="020B0004020202020204" pitchFamily="34" charset="0"/>
                <a:cs typeface="Times New Roman" panose="02020603050405020304" pitchFamily="18" charset="0"/>
              </a:rPr>
              <a:t>: 10.1016/j.jbiomech.2009.06.019. </a:t>
            </a:r>
          </a:p>
          <a:p>
            <a:pPr marL="342900" marR="0" lvl="0" indent="-342900">
              <a:lnSpc>
                <a:spcPct val="107000"/>
              </a:lnSpc>
              <a:spcBef>
                <a:spcPts val="0"/>
              </a:spcBef>
              <a:spcAft>
                <a:spcPts val="800"/>
              </a:spcAft>
              <a:buFont typeface="+mj-lt"/>
              <a:buAutoNum type="arabicPeriod"/>
              <a:tabLst>
                <a:tab pos="457200" algn="l"/>
              </a:tabLst>
            </a:pPr>
            <a:r>
              <a:rPr lang="en-US" sz="700" kern="100" dirty="0" err="1">
                <a:effectLst/>
                <a:ea typeface="Aptos" panose="020B0004020202020204" pitchFamily="34" charset="0"/>
                <a:cs typeface="Times New Roman" panose="02020603050405020304" pitchFamily="18" charset="0"/>
              </a:rPr>
              <a:t>Dischiavi</a:t>
            </a:r>
            <a:r>
              <a:rPr lang="en-US" sz="700" kern="100" dirty="0">
                <a:effectLst/>
                <a:ea typeface="Aptos" panose="020B0004020202020204" pitchFamily="34" charset="0"/>
                <a:cs typeface="Times New Roman" panose="02020603050405020304" pitchFamily="18" charset="0"/>
              </a:rPr>
              <a:t> SL, Wright AA, </a:t>
            </a:r>
            <a:r>
              <a:rPr lang="en-US" sz="700" kern="100" dirty="0" err="1">
                <a:effectLst/>
                <a:ea typeface="Aptos" panose="020B0004020202020204" pitchFamily="34" charset="0"/>
                <a:cs typeface="Times New Roman" panose="02020603050405020304" pitchFamily="18" charset="0"/>
              </a:rPr>
              <a:t>Hegedus</a:t>
            </a:r>
            <a:r>
              <a:rPr lang="en-US" sz="700" kern="100" dirty="0">
                <a:effectLst/>
                <a:ea typeface="Aptos" panose="020B0004020202020204" pitchFamily="34" charset="0"/>
                <a:cs typeface="Times New Roman" panose="02020603050405020304" pitchFamily="18" charset="0"/>
              </a:rPr>
              <a:t> EJ, </a:t>
            </a:r>
            <a:r>
              <a:rPr lang="en-US" sz="700" kern="100" dirty="0" err="1">
                <a:effectLst/>
                <a:ea typeface="Aptos" panose="020B0004020202020204" pitchFamily="34" charset="0"/>
                <a:cs typeface="Times New Roman" panose="02020603050405020304" pitchFamily="18" charset="0"/>
              </a:rPr>
              <a:t>Bleakley</a:t>
            </a:r>
            <a:r>
              <a:rPr lang="en-US" sz="700" kern="100" dirty="0">
                <a:effectLst/>
                <a:ea typeface="Aptos" panose="020B0004020202020204" pitchFamily="34" charset="0"/>
                <a:cs typeface="Times New Roman" panose="02020603050405020304" pitchFamily="18" charset="0"/>
              </a:rPr>
              <a:t> CM. Rethinking Dynamic Knee Valgus and Its Relation to Knee Injury: Normal Movement Requiring Control, Not Avoidance. </a:t>
            </a:r>
            <a:r>
              <a:rPr lang="en-US" sz="700" i="1" kern="100" dirty="0">
                <a:effectLst/>
                <a:ea typeface="Aptos" panose="020B0004020202020204" pitchFamily="34" charset="0"/>
                <a:cs typeface="Times New Roman" panose="02020603050405020304" pitchFamily="18" charset="0"/>
              </a:rPr>
              <a:t>J </a:t>
            </a:r>
            <a:r>
              <a:rPr lang="en-US" sz="700" i="1" kern="100" dirty="0" err="1">
                <a:effectLst/>
                <a:ea typeface="Aptos" panose="020B0004020202020204" pitchFamily="34" charset="0"/>
                <a:cs typeface="Times New Roman" panose="02020603050405020304" pitchFamily="18" charset="0"/>
              </a:rPr>
              <a:t>Orthop</a:t>
            </a:r>
            <a:r>
              <a:rPr lang="en-US" sz="700" i="1" kern="100" dirty="0">
                <a:effectLst/>
                <a:ea typeface="Aptos" panose="020B0004020202020204" pitchFamily="34" charset="0"/>
                <a:cs typeface="Times New Roman" panose="02020603050405020304" pitchFamily="18" charset="0"/>
              </a:rPr>
              <a:t> Sports Phys </a:t>
            </a:r>
            <a:r>
              <a:rPr lang="en-US" sz="700" i="1" kern="100" dirty="0" err="1">
                <a:effectLst/>
                <a:ea typeface="Aptos" panose="020B0004020202020204" pitchFamily="34" charset="0"/>
                <a:cs typeface="Times New Roman" panose="02020603050405020304" pitchFamily="18" charset="0"/>
              </a:rPr>
              <a:t>Ther</a:t>
            </a:r>
            <a:r>
              <a:rPr lang="en-US" sz="700" kern="100" dirty="0">
                <a:effectLst/>
                <a:ea typeface="Aptos" panose="020B0004020202020204" pitchFamily="34" charset="0"/>
                <a:cs typeface="Times New Roman" panose="02020603050405020304" pitchFamily="18" charset="0"/>
              </a:rPr>
              <a:t>. 2019;49(4):216-218. doi:10.2519/jospt.2019.0606</a:t>
            </a:r>
          </a:p>
          <a:p>
            <a:pPr marL="342900" marR="0" lvl="0" indent="-342900">
              <a:lnSpc>
                <a:spcPct val="107000"/>
              </a:lnSpc>
              <a:spcBef>
                <a:spcPts val="0"/>
              </a:spcBef>
              <a:spcAft>
                <a:spcPts val="800"/>
              </a:spcAft>
              <a:buFont typeface="+mj-lt"/>
              <a:buAutoNum type="arabicPeriod"/>
              <a:tabLst>
                <a:tab pos="457200" algn="l"/>
              </a:tabLst>
            </a:pPr>
            <a:r>
              <a:rPr lang="en-US" sz="700" kern="100" dirty="0">
                <a:effectLst/>
                <a:ea typeface="Aptos" panose="020B0004020202020204" pitchFamily="34" charset="0"/>
                <a:cs typeface="Times New Roman" panose="02020603050405020304" pitchFamily="18" charset="0"/>
              </a:rPr>
              <a:t>Rauch J, </a:t>
            </a:r>
            <a:r>
              <a:rPr lang="en-US" sz="700" kern="100" dirty="0" err="1">
                <a:effectLst/>
                <a:ea typeface="Aptos" panose="020B0004020202020204" pitchFamily="34" charset="0"/>
                <a:cs typeface="Times New Roman" panose="02020603050405020304" pitchFamily="18" charset="0"/>
              </a:rPr>
              <a:t>Leidersdorf</a:t>
            </a:r>
            <a:r>
              <a:rPr lang="en-US" sz="700" kern="100" dirty="0">
                <a:effectLst/>
                <a:ea typeface="Aptos" panose="020B0004020202020204" pitchFamily="34" charset="0"/>
                <a:cs typeface="Times New Roman" panose="02020603050405020304" pitchFamily="18" charset="0"/>
              </a:rPr>
              <a:t> E, Reeves T, </a:t>
            </a:r>
            <a:r>
              <a:rPr lang="en-US" sz="700" kern="100" dirty="0" err="1">
                <a:effectLst/>
                <a:ea typeface="Aptos" panose="020B0004020202020204" pitchFamily="34" charset="0"/>
                <a:cs typeface="Times New Roman" panose="02020603050405020304" pitchFamily="18" charset="0"/>
              </a:rPr>
              <a:t>Borkan</a:t>
            </a:r>
            <a:r>
              <a:rPr lang="en-US" sz="700" kern="100" dirty="0">
                <a:effectLst/>
                <a:ea typeface="Aptos" panose="020B0004020202020204" pitchFamily="34" charset="0"/>
                <a:cs typeface="Times New Roman" panose="02020603050405020304" pitchFamily="18" charset="0"/>
              </a:rPr>
              <a:t> L, Elliott M, </a:t>
            </a:r>
            <a:r>
              <a:rPr lang="en-US" sz="700" kern="100" dirty="0" err="1">
                <a:effectLst/>
                <a:ea typeface="Aptos" panose="020B0004020202020204" pitchFamily="34" charset="0"/>
                <a:cs typeface="Times New Roman" panose="02020603050405020304" pitchFamily="18" charset="0"/>
              </a:rPr>
              <a:t>Ugrinowitsch</a:t>
            </a:r>
            <a:r>
              <a:rPr lang="en-US" sz="700" kern="100" dirty="0">
                <a:effectLst/>
                <a:ea typeface="Aptos" panose="020B0004020202020204" pitchFamily="34" charset="0"/>
                <a:cs typeface="Times New Roman" panose="02020603050405020304" pitchFamily="18" charset="0"/>
              </a:rPr>
              <a:t> C. Different Movement Strategies in the Countermovement Jump Amongst a Large Cohort of NBA Players. </a:t>
            </a:r>
            <a:r>
              <a:rPr lang="en-US" sz="700" i="1" kern="100" dirty="0">
                <a:effectLst/>
                <a:ea typeface="Aptos" panose="020B0004020202020204" pitchFamily="34" charset="0"/>
                <a:cs typeface="Times New Roman" panose="02020603050405020304" pitchFamily="18" charset="0"/>
              </a:rPr>
              <a:t>International Journal of Environmental Research and Public Health</a:t>
            </a:r>
            <a:r>
              <a:rPr lang="en-US" sz="700" kern="100" dirty="0">
                <a:effectLst/>
                <a:ea typeface="Aptos" panose="020B0004020202020204" pitchFamily="34" charset="0"/>
                <a:cs typeface="Times New Roman" panose="02020603050405020304" pitchFamily="18" charset="0"/>
              </a:rPr>
              <a:t>. 2020; 17(17):6394. </a:t>
            </a:r>
          </a:p>
          <a:p>
            <a:pPr marL="342900" marR="0" lvl="0" indent="-342900">
              <a:lnSpc>
                <a:spcPct val="107000"/>
              </a:lnSpc>
              <a:spcBef>
                <a:spcPts val="0"/>
              </a:spcBef>
              <a:spcAft>
                <a:spcPts val="800"/>
              </a:spcAft>
              <a:buFont typeface="+mj-lt"/>
              <a:buAutoNum type="arabicPeriod"/>
              <a:tabLst>
                <a:tab pos="457200" algn="l"/>
              </a:tabLst>
            </a:pPr>
            <a:r>
              <a:rPr lang="en-US" sz="700" kern="100" dirty="0">
                <a:effectLst/>
                <a:ea typeface="Aptos" panose="020B0004020202020204" pitchFamily="34" charset="0"/>
                <a:cs typeface="Times New Roman" panose="02020603050405020304" pitchFamily="18" charset="0"/>
              </a:rPr>
              <a:t>Mohammadi Orangi B, </a:t>
            </a:r>
            <a:r>
              <a:rPr lang="en-US" sz="700" kern="100" dirty="0" err="1">
                <a:effectLst/>
                <a:ea typeface="Aptos" panose="020B0004020202020204" pitchFamily="34" charset="0"/>
                <a:cs typeface="Times New Roman" panose="02020603050405020304" pitchFamily="18" charset="0"/>
              </a:rPr>
              <a:t>Yaali</a:t>
            </a:r>
            <a:r>
              <a:rPr lang="en-US" sz="700" kern="100" dirty="0">
                <a:effectLst/>
                <a:ea typeface="Aptos" panose="020B0004020202020204" pitchFamily="34" charset="0"/>
                <a:cs typeface="Times New Roman" panose="02020603050405020304" pitchFamily="18" charset="0"/>
              </a:rPr>
              <a:t> R, Bahram A, et al. Motor learning methods that induce high practice variability reduce kinematic and kinetic risk factors of non-contact ACL injury. </a:t>
            </a:r>
            <a:r>
              <a:rPr lang="en-US" sz="700" i="1" kern="100" dirty="0">
                <a:effectLst/>
                <a:ea typeface="Aptos" panose="020B0004020202020204" pitchFamily="34" charset="0"/>
                <a:cs typeface="Times New Roman" panose="02020603050405020304" pitchFamily="18" charset="0"/>
              </a:rPr>
              <a:t>Hum Mov Sci</a:t>
            </a:r>
            <a:r>
              <a:rPr lang="en-US" sz="700" kern="100" dirty="0">
                <a:effectLst/>
                <a:ea typeface="Aptos" panose="020B0004020202020204" pitchFamily="34" charset="0"/>
                <a:cs typeface="Times New Roman" panose="02020603050405020304" pitchFamily="18" charset="0"/>
              </a:rPr>
              <a:t>. 2021;78:102805. doi:10.1016/j.humov.2021.102805</a:t>
            </a:r>
          </a:p>
          <a:p>
            <a:pPr marL="342900" marR="0" lvl="0" indent="-342900">
              <a:lnSpc>
                <a:spcPct val="107000"/>
              </a:lnSpc>
              <a:spcBef>
                <a:spcPts val="0"/>
              </a:spcBef>
              <a:spcAft>
                <a:spcPts val="800"/>
              </a:spcAft>
              <a:buFont typeface="+mj-lt"/>
              <a:buAutoNum type="arabicPeriod"/>
              <a:tabLst>
                <a:tab pos="457200" algn="l"/>
              </a:tabLst>
            </a:pPr>
            <a:r>
              <a:rPr lang="en-US" sz="700" kern="100" dirty="0" err="1">
                <a:effectLst/>
                <a:ea typeface="Aptos" panose="020B0004020202020204" pitchFamily="34" charset="0"/>
                <a:cs typeface="Times New Roman" panose="02020603050405020304" pitchFamily="18" charset="0"/>
              </a:rPr>
              <a:t>Wilczyński</a:t>
            </a:r>
            <a:r>
              <a:rPr lang="en-US" sz="700" kern="100" dirty="0">
                <a:effectLst/>
                <a:ea typeface="Aptos" panose="020B0004020202020204" pitchFamily="34" charset="0"/>
                <a:cs typeface="Times New Roman" panose="02020603050405020304" pitchFamily="18" charset="0"/>
              </a:rPr>
              <a:t> B, </a:t>
            </a:r>
            <a:r>
              <a:rPr lang="en-US" sz="700" kern="100" dirty="0" err="1">
                <a:effectLst/>
                <a:ea typeface="Aptos" panose="020B0004020202020204" pitchFamily="34" charset="0"/>
                <a:cs typeface="Times New Roman" panose="02020603050405020304" pitchFamily="18" charset="0"/>
              </a:rPr>
              <a:t>Wąż</a:t>
            </a:r>
            <a:r>
              <a:rPr lang="en-US" sz="700" kern="100" dirty="0">
                <a:effectLst/>
                <a:ea typeface="Aptos" panose="020B0004020202020204" pitchFamily="34" charset="0"/>
                <a:cs typeface="Times New Roman" panose="02020603050405020304" pitchFamily="18" charset="0"/>
              </a:rPr>
              <a:t> P, </a:t>
            </a:r>
            <a:r>
              <a:rPr lang="en-US" sz="700" kern="100" dirty="0" err="1">
                <a:effectLst/>
                <a:ea typeface="Aptos" panose="020B0004020202020204" pitchFamily="34" charset="0"/>
                <a:cs typeface="Times New Roman" panose="02020603050405020304" pitchFamily="18" charset="0"/>
              </a:rPr>
              <a:t>Zorena</a:t>
            </a:r>
            <a:r>
              <a:rPr lang="en-US" sz="700" kern="100" dirty="0">
                <a:effectLst/>
                <a:ea typeface="Aptos" panose="020B0004020202020204" pitchFamily="34" charset="0"/>
                <a:cs typeface="Times New Roman" panose="02020603050405020304" pitchFamily="18" charset="0"/>
              </a:rPr>
              <a:t> K. Impact of Three Strengthening Exercises on Dynamic Knee Valgus and Balance with Poor Knee Control among Young Football Players: A Randomized Controlled Trial</a:t>
            </a:r>
            <a:r>
              <a:rPr lang="en-US" sz="700" i="1" kern="100" dirty="0">
                <a:effectLst/>
                <a:ea typeface="Aptos" panose="020B0004020202020204" pitchFamily="34" charset="0"/>
                <a:cs typeface="Times New Roman" panose="02020603050405020304" pitchFamily="18" charset="0"/>
              </a:rPr>
              <a:t>. Healthcare (Basel)</a:t>
            </a:r>
            <a:r>
              <a:rPr lang="en-US" sz="700" kern="100" dirty="0">
                <a:effectLst/>
                <a:ea typeface="Aptos" panose="020B0004020202020204" pitchFamily="34" charset="0"/>
                <a:cs typeface="Times New Roman" panose="02020603050405020304" pitchFamily="18" charset="0"/>
              </a:rPr>
              <a:t>. 2021;9(5):558. Published 2021 May 10. doi:10.3390/healthcare9050558</a:t>
            </a:r>
          </a:p>
        </p:txBody>
      </p:sp>
    </p:spTree>
    <p:extLst>
      <p:ext uri="{BB962C8B-B14F-4D97-AF65-F5344CB8AC3E}">
        <p14:creationId xmlns:p14="http://schemas.microsoft.com/office/powerpoint/2010/main" val="1106298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D174E-2C7F-4608-A218-F3EEE02915D9}"/>
              </a:ext>
            </a:extLst>
          </p:cNvPr>
          <p:cNvSpPr>
            <a:spLocks noGrp="1"/>
          </p:cNvSpPr>
          <p:nvPr>
            <p:ph type="title"/>
          </p:nvPr>
        </p:nvSpPr>
        <p:spPr/>
        <p:txBody>
          <a:bodyPr>
            <a:normAutofit/>
          </a:bodyPr>
          <a:lstStyle/>
          <a:p>
            <a:r>
              <a:rPr lang="en-US" dirty="0"/>
              <a:t>Financial Disclosures</a:t>
            </a:r>
          </a:p>
        </p:txBody>
      </p:sp>
      <p:sp>
        <p:nvSpPr>
          <p:cNvPr id="3" name="Content Placeholder 2">
            <a:extLst>
              <a:ext uri="{FF2B5EF4-FFF2-40B4-BE49-F238E27FC236}">
                <a16:creationId xmlns:a16="http://schemas.microsoft.com/office/drawing/2014/main" id="{ED054507-9583-4825-B6B6-F09FB278F0E6}"/>
              </a:ext>
            </a:extLst>
          </p:cNvPr>
          <p:cNvSpPr>
            <a:spLocks noGrp="1"/>
          </p:cNvSpPr>
          <p:nvPr>
            <p:ph idx="1"/>
          </p:nvPr>
        </p:nvSpPr>
        <p:spPr>
          <a:xfrm>
            <a:off x="457200" y="1200150"/>
            <a:ext cx="8229600" cy="3857744"/>
          </a:xfrm>
        </p:spPr>
        <p:txBody>
          <a:bodyPr vert="horz" lIns="91440" tIns="45720" rIns="91440" bIns="45720" rtlCol="0" anchor="t">
            <a:normAutofit/>
          </a:bodyPr>
          <a:lstStyle/>
          <a:p>
            <a:r>
              <a:rPr lang="en-US" sz="1800" dirty="0">
                <a:cs typeface="Calibri"/>
              </a:rPr>
              <a:t>I have no financial incentives to disclose</a:t>
            </a:r>
          </a:p>
        </p:txBody>
      </p:sp>
    </p:spTree>
    <p:extLst>
      <p:ext uri="{BB962C8B-B14F-4D97-AF65-F5344CB8AC3E}">
        <p14:creationId xmlns:p14="http://schemas.microsoft.com/office/powerpoint/2010/main" val="3468659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D174E-2C7F-4608-A218-F3EEE02915D9}"/>
              </a:ext>
            </a:extLst>
          </p:cNvPr>
          <p:cNvSpPr>
            <a:spLocks noGrp="1"/>
          </p:cNvSpPr>
          <p:nvPr>
            <p:ph type="title"/>
          </p:nvPr>
        </p:nvSpPr>
        <p:spPr/>
        <p:txBody>
          <a:bodyPr/>
          <a:lstStyle/>
          <a:p>
            <a:r>
              <a:rPr lang="en-US" dirty="0">
                <a:cs typeface="Calibri"/>
              </a:rPr>
              <a:t>Objectives</a:t>
            </a:r>
          </a:p>
        </p:txBody>
      </p:sp>
      <p:sp>
        <p:nvSpPr>
          <p:cNvPr id="3" name="Content Placeholder 2">
            <a:extLst>
              <a:ext uri="{FF2B5EF4-FFF2-40B4-BE49-F238E27FC236}">
                <a16:creationId xmlns:a16="http://schemas.microsoft.com/office/drawing/2014/main" id="{A5E4DF7F-DE6A-B40E-236D-E0A1543A6B5D}"/>
              </a:ext>
            </a:extLst>
          </p:cNvPr>
          <p:cNvSpPr>
            <a:spLocks noGrp="1"/>
          </p:cNvSpPr>
          <p:nvPr>
            <p:ph idx="1"/>
          </p:nvPr>
        </p:nvSpPr>
        <p:spPr>
          <a:xfrm>
            <a:off x="457200" y="1200150"/>
            <a:ext cx="8229600" cy="3857744"/>
          </a:xfrm>
        </p:spPr>
        <p:txBody>
          <a:bodyPr vert="horz" lIns="91440" tIns="45720" rIns="91440" bIns="45720" rtlCol="0" anchor="t">
            <a:normAutofit/>
          </a:bodyPr>
          <a:lstStyle/>
          <a:p>
            <a:r>
              <a:rPr lang="en-US" sz="1600" dirty="0">
                <a:cs typeface="Calibri"/>
              </a:rPr>
              <a:t>To define and understand the concept of movement variability</a:t>
            </a:r>
          </a:p>
          <a:p>
            <a:pPr marL="0" indent="0">
              <a:buNone/>
            </a:pPr>
            <a:endParaRPr lang="en-US" sz="1600" dirty="0">
              <a:cs typeface="Calibri"/>
            </a:endParaRPr>
          </a:p>
          <a:p>
            <a:r>
              <a:rPr lang="en-US" sz="1600" dirty="0">
                <a:cs typeface="Calibri"/>
              </a:rPr>
              <a:t>To understand how movement variability plays a role during functional activities</a:t>
            </a:r>
          </a:p>
          <a:p>
            <a:pPr marL="0" indent="0">
              <a:buNone/>
            </a:pPr>
            <a:endParaRPr lang="en-US" sz="1600" dirty="0">
              <a:cs typeface="Calibri"/>
            </a:endParaRPr>
          </a:p>
          <a:p>
            <a:r>
              <a:rPr lang="en-US" sz="1600" dirty="0">
                <a:cs typeface="Calibri"/>
              </a:rPr>
              <a:t>To apply current literature to improve on our understanding of movement variability and its role in rehabilitation and injury prevention</a:t>
            </a:r>
          </a:p>
          <a:p>
            <a:pPr marL="0" indent="0">
              <a:buNone/>
            </a:pPr>
            <a:endParaRPr lang="en-US" sz="1600" dirty="0">
              <a:cs typeface="Calibri"/>
            </a:endParaRPr>
          </a:p>
          <a:p>
            <a:r>
              <a:rPr lang="en-US" sz="1600" dirty="0">
                <a:cs typeface="Calibri"/>
              </a:rPr>
              <a:t>To understand basic plyometric terminology</a:t>
            </a:r>
          </a:p>
          <a:p>
            <a:pPr marL="0" indent="0">
              <a:buNone/>
            </a:pPr>
            <a:endParaRPr lang="en-US" sz="1600" dirty="0">
              <a:cs typeface="Calibri"/>
            </a:endParaRPr>
          </a:p>
          <a:p>
            <a:r>
              <a:rPr lang="en-US" sz="1600" dirty="0">
                <a:cs typeface="Calibri"/>
              </a:rPr>
              <a:t>To understand basic plyometric progressions and its purpose in physical therapy</a:t>
            </a:r>
          </a:p>
          <a:p>
            <a:endParaRPr lang="en-US" sz="1600" dirty="0">
              <a:cs typeface="Calibri"/>
            </a:endParaRPr>
          </a:p>
        </p:txBody>
      </p:sp>
    </p:spTree>
    <p:extLst>
      <p:ext uri="{BB962C8B-B14F-4D97-AF65-F5344CB8AC3E}">
        <p14:creationId xmlns:p14="http://schemas.microsoft.com/office/powerpoint/2010/main" val="2587489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D174E-2C7F-4608-A218-F3EEE02915D9}"/>
              </a:ext>
            </a:extLst>
          </p:cNvPr>
          <p:cNvSpPr>
            <a:spLocks noGrp="1"/>
          </p:cNvSpPr>
          <p:nvPr>
            <p:ph type="title"/>
          </p:nvPr>
        </p:nvSpPr>
        <p:spPr/>
        <p:txBody>
          <a:bodyPr>
            <a:normAutofit/>
          </a:bodyPr>
          <a:lstStyle/>
          <a:p>
            <a:r>
              <a:rPr lang="en-US" dirty="0"/>
              <a:t>Biomechanical Definitions</a:t>
            </a:r>
          </a:p>
        </p:txBody>
      </p:sp>
      <p:sp>
        <p:nvSpPr>
          <p:cNvPr id="3" name="Content Placeholder 2">
            <a:extLst>
              <a:ext uri="{FF2B5EF4-FFF2-40B4-BE49-F238E27FC236}">
                <a16:creationId xmlns:a16="http://schemas.microsoft.com/office/drawing/2014/main" id="{ED054507-9583-4825-B6B6-F09FB278F0E6}"/>
              </a:ext>
            </a:extLst>
          </p:cNvPr>
          <p:cNvSpPr>
            <a:spLocks noGrp="1"/>
          </p:cNvSpPr>
          <p:nvPr>
            <p:ph idx="1"/>
          </p:nvPr>
        </p:nvSpPr>
        <p:spPr>
          <a:xfrm>
            <a:off x="457200" y="1200150"/>
            <a:ext cx="8229600" cy="3857744"/>
          </a:xfrm>
        </p:spPr>
        <p:txBody>
          <a:bodyPr vert="horz" lIns="91440" tIns="45720" rIns="91440" bIns="45720" rtlCol="0" anchor="t">
            <a:normAutofit/>
          </a:bodyPr>
          <a:lstStyle/>
          <a:p>
            <a:pPr algn="l" rtl="0" fontAlgn="base">
              <a:buFont typeface="Arial" panose="020B0604020202020204" pitchFamily="34" charset="0"/>
              <a:buChar char="•"/>
            </a:pPr>
            <a:r>
              <a:rPr lang="en-US" sz="1800" dirty="0">
                <a:solidFill>
                  <a:srgbClr val="000000"/>
                </a:solidFill>
                <a:latin typeface="Calibri" panose="020F0502020204030204" pitchFamily="34" charset="0"/>
              </a:rPr>
              <a:t>Movement variability</a:t>
            </a:r>
            <a:r>
              <a:rPr lang="en-US" sz="1800" baseline="30000" dirty="0">
                <a:solidFill>
                  <a:srgbClr val="000000"/>
                </a:solidFill>
                <a:latin typeface="Calibri" panose="020F0502020204030204" pitchFamily="34" charset="0"/>
              </a:rPr>
              <a:t>1</a:t>
            </a:r>
          </a:p>
          <a:p>
            <a:pPr lvl="1" fontAlgn="base">
              <a:buFont typeface="Arial" panose="020B0604020202020204" pitchFamily="34" charset="0"/>
              <a:buChar char="•"/>
            </a:pPr>
            <a:r>
              <a:rPr lang="en-US" sz="1400" dirty="0">
                <a:solidFill>
                  <a:srgbClr val="000000"/>
                </a:solidFill>
                <a:latin typeface="Calibri" panose="020F0502020204030204" pitchFamily="34" charset="0"/>
              </a:rPr>
              <a:t>Normal variations in motor performance across multiple repetitions of a task</a:t>
            </a:r>
            <a:endParaRPr lang="en-US" sz="100" b="0" i="0" dirty="0">
              <a:solidFill>
                <a:srgbClr val="000000"/>
              </a:solidFill>
              <a:effectLst/>
              <a:latin typeface="Arial" panose="020B0604020202020204" pitchFamily="34" charset="0"/>
            </a:endParaRPr>
          </a:p>
          <a:p>
            <a:r>
              <a:rPr lang="en-US" sz="2000" dirty="0">
                <a:cs typeface="Calibri"/>
              </a:rPr>
              <a:t>Dynamic knee valgus</a:t>
            </a:r>
            <a:r>
              <a:rPr lang="en-US" sz="2000" baseline="30000" dirty="0">
                <a:solidFill>
                  <a:srgbClr val="000000"/>
                </a:solidFill>
                <a:latin typeface="Calibri" panose="020F0502020204030204" pitchFamily="34" charset="0"/>
                <a:cs typeface="Calibri"/>
              </a:rPr>
              <a:t>2</a:t>
            </a:r>
            <a:endParaRPr lang="en-US" sz="2000" dirty="0">
              <a:cs typeface="Calibri"/>
            </a:endParaRPr>
          </a:p>
          <a:p>
            <a:pPr lvl="1"/>
            <a:r>
              <a:rPr lang="en-US" sz="1600" dirty="0">
                <a:cs typeface="Calibri"/>
              </a:rPr>
              <a:t>Incorrect movement pattern that is recognized as a risk factor for LE injuries</a:t>
            </a:r>
          </a:p>
          <a:p>
            <a:pPr lvl="1"/>
            <a:r>
              <a:rPr lang="en-US" sz="1600" dirty="0">
                <a:cs typeface="Calibri"/>
              </a:rPr>
              <a:t>Typically comprised of a combination of motions</a:t>
            </a:r>
          </a:p>
          <a:p>
            <a:pPr lvl="2"/>
            <a:r>
              <a:rPr lang="en-US" sz="1200" dirty="0" err="1">
                <a:cs typeface="Calibri"/>
              </a:rPr>
              <a:t>ADDuction</a:t>
            </a:r>
            <a:r>
              <a:rPr lang="en-US" sz="1200" dirty="0">
                <a:cs typeface="Calibri"/>
              </a:rPr>
              <a:t> and internal rotation of the femur</a:t>
            </a:r>
          </a:p>
          <a:p>
            <a:pPr lvl="2"/>
            <a:r>
              <a:rPr lang="en-US" sz="1200" dirty="0" err="1">
                <a:cs typeface="Calibri"/>
              </a:rPr>
              <a:t>ABDuction</a:t>
            </a:r>
            <a:r>
              <a:rPr lang="en-US" sz="1200" dirty="0">
                <a:cs typeface="Calibri"/>
              </a:rPr>
              <a:t> of the knee</a:t>
            </a:r>
          </a:p>
          <a:p>
            <a:pPr lvl="2"/>
            <a:r>
              <a:rPr lang="en-US" sz="1200" dirty="0">
                <a:cs typeface="Calibri"/>
              </a:rPr>
              <a:t>Anterior tibial translation</a:t>
            </a:r>
          </a:p>
          <a:p>
            <a:pPr lvl="2"/>
            <a:r>
              <a:rPr lang="en-US" sz="1200" dirty="0">
                <a:cs typeface="Calibri"/>
              </a:rPr>
              <a:t>External tibial rotation</a:t>
            </a:r>
          </a:p>
          <a:p>
            <a:pPr lvl="2"/>
            <a:r>
              <a:rPr lang="en-US" sz="1200" dirty="0">
                <a:cs typeface="Calibri"/>
              </a:rPr>
              <a:t>Ankle eversion</a:t>
            </a:r>
          </a:p>
          <a:p>
            <a:pPr lvl="1"/>
            <a:r>
              <a:rPr lang="en-US" sz="1600" dirty="0">
                <a:cs typeface="Calibri"/>
              </a:rPr>
              <a:t>Leads to medial knee displacement beyond foot-thigh line</a:t>
            </a:r>
          </a:p>
        </p:txBody>
      </p:sp>
    </p:spTree>
    <p:extLst>
      <p:ext uri="{BB962C8B-B14F-4D97-AF65-F5344CB8AC3E}">
        <p14:creationId xmlns:p14="http://schemas.microsoft.com/office/powerpoint/2010/main" val="2771680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69701-58E8-BA8F-3324-7268D8BA2055}"/>
              </a:ext>
            </a:extLst>
          </p:cNvPr>
          <p:cNvSpPr>
            <a:spLocks noGrp="1"/>
          </p:cNvSpPr>
          <p:nvPr>
            <p:ph type="title"/>
          </p:nvPr>
        </p:nvSpPr>
        <p:spPr>
          <a:xfrm>
            <a:off x="457200" y="206375"/>
            <a:ext cx="8229600" cy="857250"/>
          </a:xfrm>
        </p:spPr>
        <p:txBody>
          <a:bodyPr anchor="ctr">
            <a:normAutofit/>
          </a:bodyPr>
          <a:lstStyle/>
          <a:p>
            <a:r>
              <a:rPr lang="en-US" dirty="0"/>
              <a:t>Dynamic Knee Valgus</a:t>
            </a:r>
          </a:p>
        </p:txBody>
      </p:sp>
      <p:sp>
        <p:nvSpPr>
          <p:cNvPr id="4" name="Content Placeholder 2">
            <a:extLst>
              <a:ext uri="{FF2B5EF4-FFF2-40B4-BE49-F238E27FC236}">
                <a16:creationId xmlns:a16="http://schemas.microsoft.com/office/drawing/2014/main" id="{66C0B02B-0563-BE31-8D3B-E169431F9D6D}"/>
              </a:ext>
            </a:extLst>
          </p:cNvPr>
          <p:cNvSpPr>
            <a:spLocks noGrp="1"/>
          </p:cNvSpPr>
          <p:nvPr>
            <p:ph sz="half" idx="1"/>
          </p:nvPr>
        </p:nvSpPr>
        <p:spPr>
          <a:xfrm>
            <a:off x="457200" y="1200150"/>
            <a:ext cx="4038600" cy="3394075"/>
          </a:xfrm>
        </p:spPr>
        <p:txBody>
          <a:bodyPr vert="horz" lIns="91440" tIns="45720" rIns="91440" bIns="45720" rtlCol="0">
            <a:normAutofit/>
          </a:bodyPr>
          <a:lstStyle/>
          <a:p>
            <a:pPr>
              <a:lnSpc>
                <a:spcPct val="90000"/>
              </a:lnSpc>
            </a:pPr>
            <a:r>
              <a:rPr lang="en-US" sz="1800" dirty="0"/>
              <a:t>Considered a predisposing factor for both acute and chronic LE injuries such as non-contact ACL ruptures and PFPS </a:t>
            </a:r>
            <a:r>
              <a:rPr lang="en-US" sz="1800" baseline="30000" dirty="0">
                <a:solidFill>
                  <a:srgbClr val="000000"/>
                </a:solidFill>
                <a:latin typeface="Calibri" panose="020F0502020204030204" pitchFamily="34" charset="0"/>
              </a:rPr>
              <a:t>3,4</a:t>
            </a:r>
            <a:endParaRPr lang="en-US" sz="1800" dirty="0"/>
          </a:p>
          <a:p>
            <a:pPr>
              <a:lnSpc>
                <a:spcPct val="90000"/>
              </a:lnSpc>
            </a:pPr>
            <a:r>
              <a:rPr lang="en-US" sz="1800" dirty="0"/>
              <a:t>Considered to be the primary mechanism for ACL injuries in video analysis and cadaveric studies </a:t>
            </a:r>
            <a:r>
              <a:rPr lang="en-US" sz="1800" baseline="30000" dirty="0">
                <a:solidFill>
                  <a:srgbClr val="000000"/>
                </a:solidFill>
                <a:latin typeface="Calibri" panose="020F0502020204030204" pitchFamily="34" charset="0"/>
              </a:rPr>
              <a:t>5,6</a:t>
            </a:r>
            <a:endParaRPr lang="en-US" sz="1800" dirty="0"/>
          </a:p>
          <a:p>
            <a:pPr>
              <a:lnSpc>
                <a:spcPct val="90000"/>
              </a:lnSpc>
            </a:pPr>
            <a:r>
              <a:rPr lang="en-US" sz="1800" dirty="0"/>
              <a:t>IT band, TFL, and glute max are knee stabilizers in frontal plane</a:t>
            </a:r>
          </a:p>
          <a:p>
            <a:pPr lvl="1">
              <a:lnSpc>
                <a:spcPct val="90000"/>
              </a:lnSpc>
            </a:pPr>
            <a:r>
              <a:rPr lang="en-US" sz="1800" dirty="0"/>
              <a:t>Increased tension of TFL can affect tibial </a:t>
            </a:r>
            <a:r>
              <a:rPr lang="en-US" sz="1800" dirty="0" err="1"/>
              <a:t>ABDuction</a:t>
            </a:r>
            <a:r>
              <a:rPr lang="en-US" sz="1800" dirty="0"/>
              <a:t> resulting in increased knee valgus </a:t>
            </a:r>
            <a:r>
              <a:rPr lang="en-US" sz="1800" baseline="30000" dirty="0">
                <a:solidFill>
                  <a:srgbClr val="000000"/>
                </a:solidFill>
                <a:latin typeface="Calibri" panose="020F0502020204030204" pitchFamily="34" charset="0"/>
              </a:rPr>
              <a:t>7</a:t>
            </a:r>
            <a:endParaRPr lang="en-US" sz="1800" dirty="0"/>
          </a:p>
          <a:p>
            <a:pPr>
              <a:lnSpc>
                <a:spcPct val="90000"/>
              </a:lnSpc>
            </a:pPr>
            <a:endParaRPr lang="en-US" sz="1800" dirty="0"/>
          </a:p>
          <a:p>
            <a:pPr>
              <a:lnSpc>
                <a:spcPct val="90000"/>
              </a:lnSpc>
            </a:pPr>
            <a:endParaRPr lang="en-US" sz="1800" dirty="0"/>
          </a:p>
        </p:txBody>
      </p:sp>
      <p:pic>
        <p:nvPicPr>
          <p:cNvPr id="1026" name="Picture 2" descr="Figure 1">
            <a:extLst>
              <a:ext uri="{FF2B5EF4-FFF2-40B4-BE49-F238E27FC236}">
                <a16:creationId xmlns:a16="http://schemas.microsoft.com/office/drawing/2014/main" id="{5D74EEF3-2697-E073-C0E7-6BD0AAE18D7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48200" y="1771428"/>
            <a:ext cx="4038600" cy="2251519"/>
          </a:xfrm>
          <a:prstGeom prst="rect">
            <a:avLst/>
          </a:prstGeom>
          <a:solidFill>
            <a:srgbClr val="FFFFFF"/>
          </a:solidFill>
        </p:spPr>
      </p:pic>
    </p:spTree>
    <p:extLst>
      <p:ext uri="{BB962C8B-B14F-4D97-AF65-F5344CB8AC3E}">
        <p14:creationId xmlns:p14="http://schemas.microsoft.com/office/powerpoint/2010/main" val="1975898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5D9D3-4BBF-76C0-93B4-E2602FE5F7B5}"/>
              </a:ext>
            </a:extLst>
          </p:cNvPr>
          <p:cNvSpPr>
            <a:spLocks noGrp="1"/>
          </p:cNvSpPr>
          <p:nvPr>
            <p:ph type="title"/>
          </p:nvPr>
        </p:nvSpPr>
        <p:spPr/>
        <p:txBody>
          <a:bodyPr/>
          <a:lstStyle/>
          <a:p>
            <a:r>
              <a:rPr lang="en-US" dirty="0"/>
              <a:t>Previous Beliefs</a:t>
            </a:r>
            <a:r>
              <a:rPr lang="en-US" baseline="30000" dirty="0"/>
              <a:t>8,9</a:t>
            </a:r>
          </a:p>
        </p:txBody>
      </p:sp>
      <p:sp>
        <p:nvSpPr>
          <p:cNvPr id="6" name="Rectangle 5">
            <a:extLst>
              <a:ext uri="{FF2B5EF4-FFF2-40B4-BE49-F238E27FC236}">
                <a16:creationId xmlns:a16="http://schemas.microsoft.com/office/drawing/2014/main" id="{128AAD72-3620-BE80-E185-0EFAA83ED631}"/>
              </a:ext>
            </a:extLst>
          </p:cNvPr>
          <p:cNvSpPr/>
          <p:nvPr/>
        </p:nvSpPr>
        <p:spPr>
          <a:xfrm>
            <a:off x="7368363" y="3987209"/>
            <a:ext cx="1594884" cy="107388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543DF82-C5A8-5C14-3F90-2BB82C304760}"/>
              </a:ext>
            </a:extLst>
          </p:cNvPr>
          <p:cNvSpPr>
            <a:spLocks noGrp="1"/>
          </p:cNvSpPr>
          <p:nvPr>
            <p:ph idx="1"/>
          </p:nvPr>
        </p:nvSpPr>
        <p:spPr>
          <a:xfrm>
            <a:off x="457200" y="1200150"/>
            <a:ext cx="8229600" cy="3394075"/>
          </a:xfrm>
        </p:spPr>
        <p:txBody>
          <a:bodyPr>
            <a:normAutofit fontScale="85000" lnSpcReduction="20000"/>
          </a:bodyPr>
          <a:lstStyle/>
          <a:p>
            <a:r>
              <a:rPr lang="en-US" sz="2000" dirty="0"/>
              <a:t>Knee valgus is traditionally viewed as the position of the femur at the knee</a:t>
            </a:r>
          </a:p>
          <a:p>
            <a:pPr lvl="1"/>
            <a:r>
              <a:rPr lang="en-US" sz="1600" dirty="0"/>
              <a:t>Consider the pelvis moving over a fixed femur as well</a:t>
            </a:r>
          </a:p>
          <a:p>
            <a:r>
              <a:rPr lang="en-US" sz="2000" dirty="0"/>
              <a:t>Assessed via vertical drop jump</a:t>
            </a:r>
          </a:p>
          <a:p>
            <a:pPr lvl="1"/>
            <a:r>
              <a:rPr lang="en-US" sz="2000" dirty="0"/>
              <a:t>Utilize more single leg stance testing</a:t>
            </a:r>
          </a:p>
          <a:p>
            <a:pPr lvl="2"/>
            <a:r>
              <a:rPr lang="en-US" sz="1600" dirty="0"/>
              <a:t>Single leg stability</a:t>
            </a:r>
          </a:p>
          <a:p>
            <a:pPr lvl="2"/>
            <a:r>
              <a:rPr lang="en-US" sz="1600" dirty="0"/>
              <a:t>Single leg squat/step down</a:t>
            </a:r>
          </a:p>
          <a:p>
            <a:pPr lvl="2"/>
            <a:r>
              <a:rPr lang="en-US" sz="1600" dirty="0"/>
              <a:t>Single leg vertical drop jump</a:t>
            </a:r>
          </a:p>
          <a:p>
            <a:pPr lvl="2"/>
            <a:r>
              <a:rPr lang="en-US" sz="1600" dirty="0"/>
              <a:t>Single leg hop and landing</a:t>
            </a:r>
          </a:p>
          <a:p>
            <a:pPr lvl="2"/>
            <a:r>
              <a:rPr lang="en-US" sz="1600" dirty="0"/>
              <a:t>Lateral hopping</a:t>
            </a:r>
          </a:p>
          <a:p>
            <a:pPr lvl="2"/>
            <a:r>
              <a:rPr lang="en-US" sz="1600" dirty="0"/>
              <a:t>Cutting</a:t>
            </a:r>
          </a:p>
          <a:p>
            <a:r>
              <a:rPr lang="en-US" sz="2000" dirty="0"/>
              <a:t>There is a correct way to jump, cut, and prevent valgus during functional movements.</a:t>
            </a:r>
          </a:p>
          <a:p>
            <a:pPr lvl="1"/>
            <a:r>
              <a:rPr lang="en-US" sz="1600" dirty="0"/>
              <a:t>Let people move how they are comfortable moving and refine their patterns. Do not force one absolute pattern on every patient</a:t>
            </a:r>
          </a:p>
          <a:p>
            <a:pPr lvl="2"/>
            <a:r>
              <a:rPr lang="en-US" sz="1200" dirty="0"/>
              <a:t>NBA players have been categorized into 3 common jumping and landing strategies</a:t>
            </a:r>
            <a:r>
              <a:rPr lang="en-US" sz="1200" baseline="30000" dirty="0">
                <a:solidFill>
                  <a:srgbClr val="000000"/>
                </a:solidFill>
                <a:latin typeface="Calibri" panose="020F0502020204030204" pitchFamily="34" charset="0"/>
              </a:rPr>
              <a:t>9</a:t>
            </a:r>
            <a:endParaRPr lang="en-US" sz="1200" dirty="0"/>
          </a:p>
          <a:p>
            <a:endParaRPr lang="en-US" dirty="0"/>
          </a:p>
        </p:txBody>
      </p:sp>
    </p:spTree>
    <p:extLst>
      <p:ext uri="{BB962C8B-B14F-4D97-AF65-F5344CB8AC3E}">
        <p14:creationId xmlns:p14="http://schemas.microsoft.com/office/powerpoint/2010/main" val="469106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04375-1121-25A3-DEE7-F6DFD5059A63}"/>
              </a:ext>
            </a:extLst>
          </p:cNvPr>
          <p:cNvSpPr>
            <a:spLocks noGrp="1"/>
          </p:cNvSpPr>
          <p:nvPr>
            <p:ph type="title"/>
          </p:nvPr>
        </p:nvSpPr>
        <p:spPr/>
        <p:txBody>
          <a:bodyPr/>
          <a:lstStyle/>
          <a:p>
            <a:r>
              <a:rPr lang="en-US" dirty="0"/>
              <a:t>Prevention Screening</a:t>
            </a:r>
          </a:p>
        </p:txBody>
      </p:sp>
      <p:sp>
        <p:nvSpPr>
          <p:cNvPr id="3" name="Content Placeholder 2">
            <a:extLst>
              <a:ext uri="{FF2B5EF4-FFF2-40B4-BE49-F238E27FC236}">
                <a16:creationId xmlns:a16="http://schemas.microsoft.com/office/drawing/2014/main" id="{70A475CC-42E7-3FE8-9621-B67368BB980A}"/>
              </a:ext>
            </a:extLst>
          </p:cNvPr>
          <p:cNvSpPr>
            <a:spLocks noGrp="1"/>
          </p:cNvSpPr>
          <p:nvPr>
            <p:ph idx="1"/>
          </p:nvPr>
        </p:nvSpPr>
        <p:spPr/>
        <p:txBody>
          <a:bodyPr>
            <a:normAutofit fontScale="70000" lnSpcReduction="20000"/>
          </a:bodyPr>
          <a:lstStyle/>
          <a:p>
            <a:r>
              <a:rPr lang="en-US" dirty="0"/>
              <a:t>Assessing subsystems/slings</a:t>
            </a:r>
          </a:p>
          <a:p>
            <a:pPr lvl="1"/>
            <a:r>
              <a:rPr lang="en-US" dirty="0"/>
              <a:t>Dynamic movements do not occur in isolation</a:t>
            </a:r>
          </a:p>
          <a:p>
            <a:pPr lvl="1"/>
            <a:r>
              <a:rPr lang="en-US" dirty="0"/>
              <a:t>Identify deficits but address as a system</a:t>
            </a:r>
          </a:p>
          <a:p>
            <a:pPr lvl="1"/>
            <a:r>
              <a:rPr lang="en-US" sz="2800" dirty="0"/>
              <a:t>Assess how foot, ankle, hip, and core function together</a:t>
            </a:r>
            <a:endParaRPr lang="en-US" dirty="0"/>
          </a:p>
          <a:p>
            <a:r>
              <a:rPr lang="en-US" dirty="0"/>
              <a:t>Biomechanics analysis</a:t>
            </a:r>
          </a:p>
          <a:p>
            <a:pPr lvl="1"/>
            <a:r>
              <a:rPr lang="en-US" dirty="0"/>
              <a:t>Increased lateral trunk flexion over support leg</a:t>
            </a:r>
          </a:p>
          <a:p>
            <a:pPr lvl="1"/>
            <a:r>
              <a:rPr lang="en-US" dirty="0"/>
              <a:t>Greater lateral plant leg distance</a:t>
            </a:r>
          </a:p>
          <a:p>
            <a:pPr lvl="1"/>
            <a:r>
              <a:rPr lang="en-US" dirty="0"/>
              <a:t>Decreased knee flexion at initial contact/during support phase</a:t>
            </a:r>
          </a:p>
          <a:p>
            <a:pPr lvl="1"/>
            <a:r>
              <a:rPr lang="en-US" dirty="0"/>
              <a:t>Greater initial knee </a:t>
            </a:r>
            <a:r>
              <a:rPr lang="en-US" dirty="0" err="1"/>
              <a:t>ABDuction</a:t>
            </a:r>
            <a:r>
              <a:rPr lang="en-US" dirty="0"/>
              <a:t> angle</a:t>
            </a:r>
          </a:p>
          <a:p>
            <a:pPr lvl="1"/>
            <a:r>
              <a:rPr lang="en-US" dirty="0"/>
              <a:t>Greater hip IR/</a:t>
            </a:r>
            <a:r>
              <a:rPr lang="en-US" dirty="0" err="1"/>
              <a:t>ABDuction</a:t>
            </a:r>
            <a:r>
              <a:rPr lang="en-US" dirty="0"/>
              <a:t> </a:t>
            </a:r>
          </a:p>
          <a:p>
            <a:endParaRPr lang="en-US" dirty="0"/>
          </a:p>
        </p:txBody>
      </p:sp>
    </p:spTree>
    <p:extLst>
      <p:ext uri="{BB962C8B-B14F-4D97-AF65-F5344CB8AC3E}">
        <p14:creationId xmlns:p14="http://schemas.microsoft.com/office/powerpoint/2010/main" val="1980795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5D255-044F-E19D-397E-A4505CAA55CB}"/>
              </a:ext>
            </a:extLst>
          </p:cNvPr>
          <p:cNvSpPr>
            <a:spLocks noGrp="1"/>
          </p:cNvSpPr>
          <p:nvPr>
            <p:ph type="title"/>
          </p:nvPr>
        </p:nvSpPr>
        <p:spPr/>
        <p:txBody>
          <a:bodyPr/>
          <a:lstStyle/>
          <a:p>
            <a:r>
              <a:rPr lang="en-US" dirty="0"/>
              <a:t>Treatment Principles</a:t>
            </a:r>
          </a:p>
        </p:txBody>
      </p:sp>
      <p:sp>
        <p:nvSpPr>
          <p:cNvPr id="3" name="Content Placeholder 2">
            <a:extLst>
              <a:ext uri="{FF2B5EF4-FFF2-40B4-BE49-F238E27FC236}">
                <a16:creationId xmlns:a16="http://schemas.microsoft.com/office/drawing/2014/main" id="{5FCBCF9F-2A98-9DEA-6F4A-E4C835D6ADF8}"/>
              </a:ext>
            </a:extLst>
          </p:cNvPr>
          <p:cNvSpPr>
            <a:spLocks noGrp="1"/>
          </p:cNvSpPr>
          <p:nvPr>
            <p:ph idx="1"/>
          </p:nvPr>
        </p:nvSpPr>
        <p:spPr>
          <a:xfrm>
            <a:off x="457200" y="1200150"/>
            <a:ext cx="8229600" cy="3394075"/>
          </a:xfrm>
        </p:spPr>
        <p:txBody>
          <a:bodyPr>
            <a:normAutofit fontScale="85000" lnSpcReduction="10000"/>
          </a:bodyPr>
          <a:lstStyle/>
          <a:p>
            <a:r>
              <a:rPr lang="en-US" dirty="0"/>
              <a:t>Kinetic chain and total system tension</a:t>
            </a:r>
          </a:p>
          <a:p>
            <a:r>
              <a:rPr lang="en-US" dirty="0"/>
              <a:t>Dynamic knee valgus is a multiplanar movement used to manage ground reaction forces</a:t>
            </a:r>
          </a:p>
          <a:p>
            <a:pPr lvl="1"/>
            <a:r>
              <a:rPr lang="en-US" dirty="0"/>
              <a:t>Consider all factors in the kinetic chain and in each plane</a:t>
            </a:r>
          </a:p>
          <a:p>
            <a:r>
              <a:rPr lang="en-US" dirty="0"/>
              <a:t>Movements can occur beyond what PTs may traditionally consider “safe” or “normal”</a:t>
            </a:r>
          </a:p>
          <a:p>
            <a:pPr lvl="1"/>
            <a:r>
              <a:rPr lang="en-US" dirty="0"/>
              <a:t>Consider how each movement may impact tension throughout the body vs if the movement is safe.</a:t>
            </a:r>
          </a:p>
          <a:p>
            <a:endParaRPr lang="en-US" dirty="0"/>
          </a:p>
          <a:p>
            <a:endParaRPr lang="en-US" dirty="0"/>
          </a:p>
        </p:txBody>
      </p:sp>
      <p:sp>
        <p:nvSpPr>
          <p:cNvPr id="4" name="Content Placeholder 2">
            <a:extLst>
              <a:ext uri="{FF2B5EF4-FFF2-40B4-BE49-F238E27FC236}">
                <a16:creationId xmlns:a16="http://schemas.microsoft.com/office/drawing/2014/main" id="{78C92174-1FBF-A1A5-F405-36FAD517C601}"/>
              </a:ext>
            </a:extLst>
          </p:cNvPr>
          <p:cNvSpPr txBox="1">
            <a:spLocks/>
          </p:cNvSpPr>
          <p:nvPr/>
        </p:nvSpPr>
        <p:spPr>
          <a:xfrm>
            <a:off x="4572000" y="1200150"/>
            <a:ext cx="4114800" cy="339407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278200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5CFF2-B713-80EE-0617-D9F1AAE04B0A}"/>
              </a:ext>
            </a:extLst>
          </p:cNvPr>
          <p:cNvSpPr>
            <a:spLocks noGrp="1"/>
          </p:cNvSpPr>
          <p:nvPr>
            <p:ph type="title"/>
          </p:nvPr>
        </p:nvSpPr>
        <p:spPr/>
        <p:txBody>
          <a:bodyPr/>
          <a:lstStyle/>
          <a:p>
            <a:r>
              <a:rPr lang="en-US" dirty="0"/>
              <a:t>Treatment Options</a:t>
            </a:r>
          </a:p>
        </p:txBody>
      </p:sp>
      <p:sp>
        <p:nvSpPr>
          <p:cNvPr id="3" name="Content Placeholder 2">
            <a:extLst>
              <a:ext uri="{FF2B5EF4-FFF2-40B4-BE49-F238E27FC236}">
                <a16:creationId xmlns:a16="http://schemas.microsoft.com/office/drawing/2014/main" id="{6CE23B35-630C-E615-5237-46AB8509C0AD}"/>
              </a:ext>
            </a:extLst>
          </p:cNvPr>
          <p:cNvSpPr>
            <a:spLocks noGrp="1"/>
          </p:cNvSpPr>
          <p:nvPr>
            <p:ph idx="1"/>
          </p:nvPr>
        </p:nvSpPr>
        <p:spPr>
          <a:xfrm>
            <a:off x="457200" y="1136542"/>
            <a:ext cx="8229600" cy="3736975"/>
          </a:xfrm>
        </p:spPr>
        <p:txBody>
          <a:bodyPr>
            <a:noAutofit/>
          </a:bodyPr>
          <a:lstStyle/>
          <a:p>
            <a:r>
              <a:rPr lang="en-US" sz="1800" dirty="0"/>
              <a:t>Controlled exposure to valgus</a:t>
            </a:r>
          </a:p>
          <a:p>
            <a:pPr lvl="1"/>
            <a:r>
              <a:rPr lang="en-US" sz="1400" dirty="0"/>
              <a:t>Discovering movement strategies during these encounters</a:t>
            </a:r>
          </a:p>
          <a:p>
            <a:pPr lvl="1"/>
            <a:r>
              <a:rPr lang="en-US" sz="1400" dirty="0"/>
              <a:t>Facilitates patient autonomy</a:t>
            </a:r>
          </a:p>
          <a:p>
            <a:pPr lvl="1"/>
            <a:r>
              <a:rPr lang="en-US" sz="1400" dirty="0"/>
              <a:t>Improves range of controlled motion</a:t>
            </a:r>
          </a:p>
          <a:p>
            <a:pPr lvl="1"/>
            <a:r>
              <a:rPr lang="en-US" sz="1400" dirty="0"/>
              <a:t>Decreases ACL risk factors</a:t>
            </a:r>
          </a:p>
          <a:p>
            <a:r>
              <a:rPr lang="en-US" sz="1800" dirty="0"/>
              <a:t>Slings and subsystems</a:t>
            </a:r>
            <a:endParaRPr lang="en-US" sz="1400" dirty="0"/>
          </a:p>
          <a:p>
            <a:pPr lvl="1"/>
            <a:r>
              <a:rPr lang="en-US" sz="1400" dirty="0"/>
              <a:t>Great way to assess neuromuscular control and identify deficits in kinetic chain</a:t>
            </a:r>
            <a:endParaRPr lang="en-US" sz="1000" dirty="0"/>
          </a:p>
          <a:p>
            <a:r>
              <a:rPr lang="en-US" sz="1800" dirty="0"/>
              <a:t>Strength/endurance training</a:t>
            </a:r>
          </a:p>
          <a:p>
            <a:r>
              <a:rPr lang="en-US" sz="1800" dirty="0"/>
              <a:t>Plyometric progression</a:t>
            </a:r>
          </a:p>
          <a:p>
            <a:pPr lvl="1"/>
            <a:r>
              <a:rPr lang="en-US" sz="1400" dirty="0"/>
              <a:t>Leaping</a:t>
            </a:r>
          </a:p>
          <a:p>
            <a:pPr lvl="1"/>
            <a:r>
              <a:rPr lang="en-US" sz="1400" dirty="0"/>
              <a:t>Bounding</a:t>
            </a:r>
          </a:p>
          <a:p>
            <a:pPr lvl="1"/>
            <a:r>
              <a:rPr lang="en-US" sz="1400" dirty="0"/>
              <a:t>Hopping</a:t>
            </a:r>
          </a:p>
          <a:p>
            <a:pPr lvl="1"/>
            <a:r>
              <a:rPr lang="en-US" sz="1400" dirty="0"/>
              <a:t>Multi-directional training</a:t>
            </a:r>
          </a:p>
          <a:p>
            <a:pPr lvl="1"/>
            <a:r>
              <a:rPr lang="en-US" sz="1400" dirty="0"/>
              <a:t>Dual tasking</a:t>
            </a:r>
          </a:p>
        </p:txBody>
      </p:sp>
    </p:spTree>
    <p:extLst>
      <p:ext uri="{BB962C8B-B14F-4D97-AF65-F5344CB8AC3E}">
        <p14:creationId xmlns:p14="http://schemas.microsoft.com/office/powerpoint/2010/main" val="25286528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89|1.9"/>
</p:tagLst>
</file>

<file path=ppt/tags/tag2.xml><?xml version="1.0" encoding="utf-8"?>
<p:tagLst xmlns:a="http://schemas.openxmlformats.org/drawingml/2006/main" xmlns:r="http://schemas.openxmlformats.org/officeDocument/2006/relationships" xmlns:p="http://schemas.openxmlformats.org/presentationml/2006/main">
  <p:tag name="TIMING" val="|113.4|0.6|0.3"/>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8b406b9-2688-422c-9c33-7c8e4152471e">
      <Terms xmlns="http://schemas.microsoft.com/office/infopath/2007/PartnerControls"/>
    </lcf76f155ced4ddcb4097134ff3c332f>
    <TaxCatchAll xmlns="d27d5601-e18d-41c3-ad96-b6729847c09d" xsi:nil="true"/>
    <MediaLengthInSeconds xmlns="a8b406b9-2688-422c-9c33-7c8e4152471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1DC510BEBF9354CAEE25A5982467017" ma:contentTypeVersion="17" ma:contentTypeDescription="Create a new document." ma:contentTypeScope="" ma:versionID="988df221cbdd7342ad4a39860960be00">
  <xsd:schema xmlns:xsd="http://www.w3.org/2001/XMLSchema" xmlns:xs="http://www.w3.org/2001/XMLSchema" xmlns:p="http://schemas.microsoft.com/office/2006/metadata/properties" xmlns:ns2="d27d5601-e18d-41c3-ad96-b6729847c09d" xmlns:ns3="a8b406b9-2688-422c-9c33-7c8e4152471e" targetNamespace="http://schemas.microsoft.com/office/2006/metadata/properties" ma:root="true" ma:fieldsID="7efbc00cdca12f2e5efb48c050af7228" ns2:_="" ns3:_="">
    <xsd:import namespace="d27d5601-e18d-41c3-ad96-b6729847c09d"/>
    <xsd:import namespace="a8b406b9-2688-422c-9c33-7c8e4152471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LengthInSeconds" minOccurs="0"/>
                <xsd:element ref="ns3:MediaServiceObjectDetectorVersions" minOccurs="0"/>
                <xsd:element ref="ns3:MediaServiceSearchProperties"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7d5601-e18d-41c3-ad96-b6729847c09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b9cdf9bf-d2ee-4a8e-861a-8be38c2ab06d}" ma:internalName="TaxCatchAll" ma:showField="CatchAllData" ma:web="d27d5601-e18d-41c3-ad96-b6729847c09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8b406b9-2688-422c-9c33-7c8e4152471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675cfa9-760c-41cb-a573-d14c32251eed"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5BDA83-9306-4BE6-BBDF-1474E49AAE49}">
  <ds:schemaRefs>
    <ds:schemaRef ds:uri="a8b406b9-2688-422c-9c33-7c8e4152471e"/>
    <ds:schemaRef ds:uri="http://purl.org/dc/terms/"/>
    <ds:schemaRef ds:uri="http://schemas.microsoft.com/office/2006/documentManagement/types"/>
    <ds:schemaRef ds:uri="http://www.w3.org/XML/1998/namespace"/>
    <ds:schemaRef ds:uri="http://purl.org/dc/dcmitype/"/>
    <ds:schemaRef ds:uri="http://purl.org/dc/elements/1.1/"/>
    <ds:schemaRef ds:uri="d27d5601-e18d-41c3-ad96-b6729847c09d"/>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69846704-06CA-469F-B984-40E7BAF495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27d5601-e18d-41c3-ad96-b6729847c09d"/>
    <ds:schemaRef ds:uri="a8b406b9-2688-422c-9c33-7c8e4152471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75583D3-1243-415D-9C7D-9EF6B91AEF45}">
  <ds:schemaRefs>
    <ds:schemaRef ds:uri="http://schemas.microsoft.com/sharepoint/v3/contenttype/forms"/>
  </ds:schemaRefs>
</ds:datastoreItem>
</file>

<file path=docMetadata/LabelInfo.xml><?xml version="1.0" encoding="utf-8"?>
<clbl:labelList xmlns:clbl="http://schemas.microsoft.com/office/2020/mipLabelMetadata">
  <clbl:label id="{ef4fd2f8-4c96-45ab-9b15-7831920f55cf}" enabled="0" method="" siteId="{ef4fd2f8-4c96-45ab-9b15-7831920f55cf}" removed="1"/>
</clbl:labelList>
</file>

<file path=docProps/app.xml><?xml version="1.0" encoding="utf-8"?>
<Properties xmlns="http://schemas.openxmlformats.org/officeDocument/2006/extended-properties" xmlns:vt="http://schemas.openxmlformats.org/officeDocument/2006/docPropsVTypes">
  <Template>OrthoPTRes</Template>
  <TotalTime>12978</TotalTime>
  <Words>5315</Words>
  <Application>Microsoft Office PowerPoint</Application>
  <PresentationFormat>On-screen Show (16:9)</PresentationFormat>
  <Paragraphs>376</Paragraphs>
  <Slides>19</Slides>
  <Notes>18</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Aptos</vt:lpstr>
      <vt:lpstr>Arial</vt:lpstr>
      <vt:lpstr>Calibri</vt:lpstr>
      <vt:lpstr>Wingdings</vt:lpstr>
      <vt:lpstr>Custom Design</vt:lpstr>
      <vt:lpstr>PowerPoint Presentation</vt:lpstr>
      <vt:lpstr>Financial Disclosures</vt:lpstr>
      <vt:lpstr>Objectives</vt:lpstr>
      <vt:lpstr>Biomechanical Definitions</vt:lpstr>
      <vt:lpstr>Dynamic Knee Valgus</vt:lpstr>
      <vt:lpstr>Previous Beliefs8,9</vt:lpstr>
      <vt:lpstr>Prevention Screening</vt:lpstr>
      <vt:lpstr>Treatment Principles</vt:lpstr>
      <vt:lpstr>Treatment Options</vt:lpstr>
      <vt:lpstr>Plyometric Definitions</vt:lpstr>
      <vt:lpstr>Principles for Plyometric Training</vt:lpstr>
      <vt:lpstr>Plyometric Variables</vt:lpstr>
      <vt:lpstr>Plyometric Progressions</vt:lpstr>
      <vt:lpstr>Plyometric Progressions</vt:lpstr>
      <vt:lpstr>Plyometric Progressions</vt:lpstr>
      <vt:lpstr>Decreasing Risk Factors10</vt:lpstr>
      <vt:lpstr>Study Outcomes</vt:lpstr>
      <vt:lpstr>Implications for Clinical Practice</vt:lpstr>
      <vt:lpstr>References</vt:lpstr>
    </vt:vector>
  </TitlesOfParts>
  <Company>St Luke's Hospital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Residency PPT Template</dc:title>
  <dc:creator>Steve Kareha</dc:creator>
  <cp:lastModifiedBy>Manasurangkul, Wattanai</cp:lastModifiedBy>
  <cp:revision>16</cp:revision>
  <dcterms:created xsi:type="dcterms:W3CDTF">2013-05-03T03:00:51Z</dcterms:created>
  <dcterms:modified xsi:type="dcterms:W3CDTF">2025-05-04T20:55:06Z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
    <vt:lpwstr>Residency PPT Template</vt:lpwstr>
  </property>
  <property fmtid="{D5CDD505-2E9C-101B-9397-08002B2CF9AE}" pid="3" name="SlideDescription">
    <vt:lpwstr/>
  </property>
  <property fmtid="{D5CDD505-2E9C-101B-9397-08002B2CF9AE}" pid="4" name="ContentTypeId">
    <vt:lpwstr>0x010100D1DC510BEBF9354CAEE25A5982467017</vt:lpwstr>
  </property>
  <property fmtid="{D5CDD505-2E9C-101B-9397-08002B2CF9AE}" pid="5" name="MediaServiceImageTags">
    <vt:lpwstr/>
  </property>
  <property fmtid="{D5CDD505-2E9C-101B-9397-08002B2CF9AE}" pid="6" name="Order">
    <vt:r8>19400</vt:r8>
  </property>
  <property fmtid="{D5CDD505-2E9C-101B-9397-08002B2CF9AE}" pid="7" name="xd_Signature">
    <vt:bool>false</vt:bool>
  </property>
  <property fmtid="{D5CDD505-2E9C-101B-9397-08002B2CF9AE}" pid="8" name="xd_ProgID">
    <vt:lpwstr/>
  </property>
  <property fmtid="{D5CDD505-2E9C-101B-9397-08002B2CF9AE}" pid="9" name="ComplianceAssetId">
    <vt:lpwstr/>
  </property>
  <property fmtid="{D5CDD505-2E9C-101B-9397-08002B2CF9AE}" pid="10" name="TemplateUrl">
    <vt:lpwstr/>
  </property>
  <property fmtid="{D5CDD505-2E9C-101B-9397-08002B2CF9AE}" pid="11" name="_ExtendedDescription">
    <vt:lpwstr/>
  </property>
  <property fmtid="{D5CDD505-2E9C-101B-9397-08002B2CF9AE}" pid="12" name="TriggerFlowInfo">
    <vt:lpwstr/>
  </property>
</Properties>
</file>