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747" r:id="rId2"/>
    <p:sldId id="3583" r:id="rId3"/>
    <p:sldId id="3749" r:id="rId4"/>
    <p:sldId id="3726" r:id="rId5"/>
    <p:sldId id="3588" r:id="rId6"/>
    <p:sldId id="3632" r:id="rId7"/>
    <p:sldId id="3754" r:id="rId8"/>
    <p:sldId id="3750" r:id="rId9"/>
    <p:sldId id="3755" r:id="rId10"/>
    <p:sldId id="3635" r:id="rId11"/>
    <p:sldId id="3751" r:id="rId12"/>
    <p:sldId id="3752" r:id="rId13"/>
    <p:sldId id="3753" r:id="rId14"/>
    <p:sldId id="3719" r:id="rId15"/>
    <p:sldId id="3720" r:id="rId16"/>
    <p:sldId id="3598" r:id="rId17"/>
    <p:sldId id="3575" r:id="rId18"/>
    <p:sldId id="3671" r:id="rId19"/>
    <p:sldId id="3716" r:id="rId20"/>
    <p:sldId id="3608" r:id="rId2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8B0"/>
    <a:srgbClr val="1B1B1B"/>
    <a:srgbClr val="0D16FF"/>
    <a:srgbClr val="00CC99"/>
    <a:srgbClr val="00FFCC"/>
    <a:srgbClr val="00006A"/>
    <a:srgbClr val="003399"/>
    <a:srgbClr val="0007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940" autoAdjust="0"/>
    <p:restoredTop sz="94626" autoAdjust="0"/>
  </p:normalViewPr>
  <p:slideViewPr>
    <p:cSldViewPr>
      <p:cViewPr varScale="1">
        <p:scale>
          <a:sx n="121" d="100"/>
          <a:sy n="121" d="100"/>
        </p:scale>
        <p:origin x="1040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dirty="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fld id="{2138DCAF-E2F4-4259-ABC0-A28E837FF978}" type="datetime1">
              <a:rPr lang="en-US"/>
              <a:pPr/>
              <a:t>9/12/23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dirty="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fld id="{2BD34218-D479-4806-A946-11E0CB4E196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389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dirty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fld id="{3C8F01EE-A61D-4EC8-8271-48E5EFA8601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008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800" y="2130432"/>
            <a:ext cx="9211733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75861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8007F-3BEE-4F25-A3DD-850A4CF06E6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5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359B1-F3D4-4106-A409-B3620850AF7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9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1600" y="609600"/>
            <a:ext cx="2302933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5" y="609600"/>
            <a:ext cx="6728178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F39E2-806B-4049-84BD-6D84455C181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3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12800" y="609600"/>
            <a:ext cx="9211733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1ED40-4DFF-44F8-AAD3-3CB7AA14ADF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642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812800" y="609600"/>
            <a:ext cx="921173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5" y="1981200"/>
            <a:ext cx="4515556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08982" y="1981200"/>
            <a:ext cx="4515556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12805" y="4114800"/>
            <a:ext cx="4515556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8982" y="4114800"/>
            <a:ext cx="4515556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84403-9B62-42A2-ACF2-DD52F6EFECE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54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921173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5" y="1981200"/>
            <a:ext cx="4515556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982" y="1981200"/>
            <a:ext cx="4515556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FCAFCD-2B7F-449A-A3EB-A74E8330202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21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921173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12800" y="1981200"/>
            <a:ext cx="9211733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4F647-F95B-430C-8998-FEBEB3FC325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73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921173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5" y="1981200"/>
            <a:ext cx="4515556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508982" y="1981200"/>
            <a:ext cx="4515556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CB0799-91D3-46FB-819B-E966384FFE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02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5" y="1981200"/>
            <a:ext cx="5091289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86318" y="1981200"/>
            <a:ext cx="5091289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86318" y="4114800"/>
            <a:ext cx="5091289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C0E050-2D02-4661-8DE7-BEAB1496F73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0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9B20D-6B63-47A8-B912-4CF6DD416EB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42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75" y="4406905"/>
            <a:ext cx="921173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75" y="2906713"/>
            <a:ext cx="921173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89FCC-342A-4515-A51C-C24023D66B3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4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5" y="1981200"/>
            <a:ext cx="451555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982" y="1981200"/>
            <a:ext cx="451555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679B6B-46D9-4461-A31B-6DA7ACEFDE8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4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74639"/>
            <a:ext cx="9753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867" y="1535117"/>
            <a:ext cx="478837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867" y="2174875"/>
            <a:ext cx="47883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5221" y="1535117"/>
            <a:ext cx="4790252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5221" y="2174875"/>
            <a:ext cx="47902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79211D-0E4F-4146-9F78-34B62E65ADC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7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D4F69-6F2B-46A6-8943-0D2E1B769AC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6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5F149D-F155-481E-B5F8-50F438D4685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2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73053"/>
            <a:ext cx="3565408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7096" y="273057"/>
            <a:ext cx="605837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7" y="1435103"/>
            <a:ext cx="356540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B4FB-8374-4AC1-A4A3-F5C75C117B8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8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193" y="4800604"/>
            <a:ext cx="6502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4193" y="612775"/>
            <a:ext cx="6502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4193" y="5367342"/>
            <a:ext cx="6502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F1B9D9-3747-41B6-8984-CF5A240359A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49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 dirty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1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/>
            </a:lvl1pPr>
          </a:lstStyle>
          <a:p>
            <a:fld id="{27EAC9BD-9DB4-4F1D-85AF-B2C15FFBEC6C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9437511" y="6210622"/>
            <a:ext cx="2754494" cy="64737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032" name="Picture 8" descr="FoxChase2c72dpiRGB"/>
          <p:cNvPicPr>
            <a:picLocks noChangeAspect="1" noChangeArrowheads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98756" y="6204063"/>
            <a:ext cx="2212622" cy="66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F6A0C6-8182-0A4A-8F6A-279D13230A4E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0622"/>
            <a:ext cx="1941689" cy="655320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438D8-7000-C375-D19A-B0A1399B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WHAT IS THE FUNDAMENTAL GOAL OF MODERN RADIATION THERAPY?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4A73AA-995B-9560-3AA7-078C4CF5F302}"/>
              </a:ext>
            </a:extLst>
          </p:cNvPr>
          <p:cNvSpPr txBox="1"/>
          <p:nvPr/>
        </p:nvSpPr>
        <p:spPr>
          <a:xfrm>
            <a:off x="2552700" y="2514600"/>
            <a:ext cx="7086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DELIVER A HIGH DOSE OF RADIATION TO THE CANCER (TARGET) AND MINIMIZE AS MUCH AS POSSIBLE RADIATION DOSE TO THE SURROUNDING NORMAL TISSUES</a:t>
            </a:r>
          </a:p>
        </p:txBody>
      </p:sp>
    </p:spTree>
    <p:extLst>
      <p:ext uri="{BB962C8B-B14F-4D97-AF65-F5344CB8AC3E}">
        <p14:creationId xmlns:p14="http://schemas.microsoft.com/office/powerpoint/2010/main" val="2569934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8E045-DC72-F9E2-4CE7-837340203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11201400" cy="1143000"/>
          </a:xfrm>
        </p:spPr>
        <p:txBody>
          <a:bodyPr/>
          <a:lstStyle/>
          <a:p>
            <a:r>
              <a:rPr lang="en-US" sz="3600" b="0" i="1" u="none" strike="noStrike" dirty="0">
                <a:effectLst/>
              </a:rPr>
              <a:t>ADAPTIVE RADIATION THERAPY </a:t>
            </a:r>
            <a:br>
              <a:rPr lang="en-US" sz="3600" b="0" i="1" u="none" strike="noStrike" dirty="0">
                <a:effectLst/>
              </a:rPr>
            </a:br>
            <a:r>
              <a:rPr lang="en-US" sz="3600" b="0" i="1" u="none" strike="noStrike" dirty="0">
                <a:effectLst/>
              </a:rPr>
              <a:t>DEPARTMENT OF RADIATION ONCOLOGY TREATMENT POLICY</a:t>
            </a:r>
            <a:endParaRPr 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D82E7-D62F-19DE-6A1A-509D2F5C5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effectLst/>
              </a:rPr>
              <a:t> 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dirty="0">
                <a:effectLst/>
              </a:rPr>
              <a:t>USE OF ADAPTIVE RADIATION THERAPY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dirty="0">
              <a:effectLst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dirty="0">
                <a:effectLst/>
              </a:rPr>
              <a:t>Patients being treated on the Ethos linear accelerator shall be treated with the adaptive treatment plan when one or more of the following conditions are met: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dirty="0">
                <a:effectLst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0" i="0" u="none" strike="noStrike" dirty="0">
                <a:effectLst/>
              </a:rPr>
              <a:t>The adaptive treatment plan provides superior target coverage compared with the scheduled treatment plan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0" i="0" u="none" strike="noStrike" dirty="0">
                <a:effectLst/>
              </a:rPr>
              <a:t>The adaptive treatment plan provides superior normal tissue radiation dose avoidance in one or more adjacent OARs compared with the scheduled treatment plan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effectLst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24799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B4E9-3E11-D221-8C31-1AB57337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1734800" cy="1143000"/>
          </a:xfrm>
        </p:spPr>
        <p:txBody>
          <a:bodyPr/>
          <a:lstStyle/>
          <a:p>
            <a:r>
              <a:rPr lang="en-US" sz="3600" i="1" dirty="0"/>
              <a:t>IMPLEMENTATION OF ADAPTIVE RADIATION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1E95F-495F-A0B7-60DC-EEB78B4D8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47800"/>
            <a:ext cx="10363200" cy="4114800"/>
          </a:xfrm>
        </p:spPr>
        <p:txBody>
          <a:bodyPr/>
          <a:lstStyle/>
          <a:p>
            <a:r>
              <a:rPr lang="en-US" dirty="0"/>
              <a:t>Clinical ART implementation</a:t>
            </a:r>
          </a:p>
          <a:p>
            <a:pPr lvl="1"/>
            <a:r>
              <a:rPr lang="en-US" dirty="0"/>
              <a:t>Decide which patients are treated with adaptive RT</a:t>
            </a:r>
          </a:p>
          <a:p>
            <a:pPr lvl="1"/>
            <a:r>
              <a:rPr lang="en-US" dirty="0"/>
              <a:t>Create clinical coverage schedule/structure</a:t>
            </a:r>
          </a:p>
          <a:p>
            <a:pPr lvl="2"/>
            <a:r>
              <a:rPr lang="en-US" dirty="0"/>
              <a:t>Physicists</a:t>
            </a:r>
          </a:p>
          <a:p>
            <a:pPr lvl="2"/>
            <a:r>
              <a:rPr lang="en-US" dirty="0"/>
              <a:t>Physicians</a:t>
            </a:r>
          </a:p>
          <a:p>
            <a:pPr lvl="1"/>
            <a:r>
              <a:rPr lang="en-US" dirty="0"/>
              <a:t>Crosstrain more staff as team gains experience</a:t>
            </a:r>
          </a:p>
          <a:p>
            <a:pPr lvl="2"/>
            <a:r>
              <a:rPr lang="en-US" dirty="0"/>
              <a:t>Physicists</a:t>
            </a:r>
          </a:p>
          <a:p>
            <a:pPr lvl="2"/>
            <a:r>
              <a:rPr lang="en-US" dirty="0"/>
              <a:t>Therapists</a:t>
            </a:r>
          </a:p>
          <a:p>
            <a:pPr lvl="2"/>
            <a:r>
              <a:rPr lang="en-US" dirty="0"/>
              <a:t>Physicians</a:t>
            </a:r>
          </a:p>
        </p:txBody>
      </p:sp>
    </p:spTree>
    <p:extLst>
      <p:ext uri="{BB962C8B-B14F-4D97-AF65-F5344CB8AC3E}">
        <p14:creationId xmlns:p14="http://schemas.microsoft.com/office/powerpoint/2010/main" val="204343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B4E9-3E11-D221-8C31-1AB57337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1734800" cy="1143000"/>
          </a:xfrm>
        </p:spPr>
        <p:txBody>
          <a:bodyPr/>
          <a:lstStyle/>
          <a:p>
            <a:r>
              <a:rPr lang="en-US" sz="3600" i="1" dirty="0"/>
              <a:t>IMPLEMENTATION OF ADAPTIVE RADIATION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1E95F-495F-A0B7-60DC-EEB78B4D8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47800"/>
            <a:ext cx="10363200" cy="4114800"/>
          </a:xfrm>
        </p:spPr>
        <p:txBody>
          <a:bodyPr/>
          <a:lstStyle/>
          <a:p>
            <a:r>
              <a:rPr lang="en-US" dirty="0"/>
              <a:t>Post-ART implementation</a:t>
            </a:r>
          </a:p>
          <a:p>
            <a:pPr lvl="1"/>
            <a:r>
              <a:rPr lang="en-US" dirty="0"/>
              <a:t>Discuss progress in multiple settings</a:t>
            </a:r>
          </a:p>
          <a:p>
            <a:pPr lvl="2"/>
            <a:r>
              <a:rPr lang="en-US" dirty="0"/>
              <a:t>Staff meetings</a:t>
            </a:r>
          </a:p>
          <a:p>
            <a:pPr lvl="3"/>
            <a:r>
              <a:rPr lang="en-US" dirty="0"/>
              <a:t>Physicians</a:t>
            </a:r>
          </a:p>
          <a:p>
            <a:pPr lvl="3"/>
            <a:r>
              <a:rPr lang="en-US" dirty="0"/>
              <a:t>Physics</a:t>
            </a:r>
          </a:p>
          <a:p>
            <a:pPr lvl="3"/>
            <a:r>
              <a:rPr lang="en-US" dirty="0"/>
              <a:t>Therapist</a:t>
            </a:r>
          </a:p>
          <a:p>
            <a:pPr lvl="3"/>
            <a:r>
              <a:rPr lang="en-US" dirty="0"/>
              <a:t>Nurses</a:t>
            </a:r>
          </a:p>
          <a:p>
            <a:pPr lvl="3"/>
            <a:r>
              <a:rPr lang="en-US" dirty="0"/>
              <a:t>Department wide</a:t>
            </a:r>
          </a:p>
          <a:p>
            <a:pPr lvl="2"/>
            <a:r>
              <a:rPr lang="en-US" dirty="0"/>
              <a:t>Chart rounds</a:t>
            </a:r>
          </a:p>
          <a:p>
            <a:pPr lvl="1"/>
            <a:r>
              <a:rPr lang="en-US" dirty="0"/>
              <a:t>Adaptive RT planning conferences </a:t>
            </a:r>
          </a:p>
        </p:txBody>
      </p:sp>
    </p:spTree>
    <p:extLst>
      <p:ext uri="{BB962C8B-B14F-4D97-AF65-F5344CB8AC3E}">
        <p14:creationId xmlns:p14="http://schemas.microsoft.com/office/powerpoint/2010/main" val="340906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B4E9-3E11-D221-8C31-1AB57337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1734800" cy="1143000"/>
          </a:xfrm>
        </p:spPr>
        <p:txBody>
          <a:bodyPr/>
          <a:lstStyle/>
          <a:p>
            <a:r>
              <a:rPr lang="en-US" sz="3600" i="1" dirty="0"/>
              <a:t>IMPLEMENTATION OF ADAPTIVE RADIATION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1E95F-495F-A0B7-60DC-EEB78B4D8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Post-ART implementation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During treatments-</a:t>
            </a:r>
          </a:p>
          <a:p>
            <a:pPr marL="0" indent="0" algn="ctr">
              <a:buNone/>
            </a:pPr>
            <a:r>
              <a:rPr lang="en-US" dirty="0"/>
              <a:t>Do not be afraid to ask more experienced staff questions</a:t>
            </a:r>
          </a:p>
        </p:txBody>
      </p:sp>
    </p:spTree>
    <p:extLst>
      <p:ext uri="{BB962C8B-B14F-4D97-AF65-F5344CB8AC3E}">
        <p14:creationId xmlns:p14="http://schemas.microsoft.com/office/powerpoint/2010/main" val="3396713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29D3B-3857-7B35-50F5-7F4169D60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71600"/>
            <a:ext cx="10363200" cy="4114800"/>
          </a:xfrm>
        </p:spPr>
        <p:txBody>
          <a:bodyPr/>
          <a:lstStyle/>
          <a:p>
            <a:r>
              <a:rPr lang="en-US" sz="2800" dirty="0"/>
              <a:t>Adaptive RT learning curve steep but short</a:t>
            </a:r>
          </a:p>
          <a:p>
            <a:r>
              <a:rPr lang="en-US" sz="2800" dirty="0"/>
              <a:t>Adaptive RT requires commitment and resources of entire department</a:t>
            </a:r>
          </a:p>
          <a:p>
            <a:pPr lvl="1"/>
            <a:r>
              <a:rPr lang="en-US" sz="2400" dirty="0"/>
              <a:t>Physicists</a:t>
            </a:r>
          </a:p>
          <a:p>
            <a:pPr lvl="1"/>
            <a:r>
              <a:rPr lang="en-US" sz="2400" dirty="0"/>
              <a:t>Therapists</a:t>
            </a:r>
          </a:p>
          <a:p>
            <a:pPr lvl="1"/>
            <a:r>
              <a:rPr lang="en-US" sz="2400" dirty="0"/>
              <a:t>Physicians</a:t>
            </a:r>
          </a:p>
          <a:p>
            <a:pPr lvl="1"/>
            <a:r>
              <a:rPr lang="en-US" sz="2400" dirty="0"/>
              <a:t>Administrators </a:t>
            </a:r>
          </a:p>
          <a:p>
            <a:r>
              <a:rPr lang="en-US" sz="2800" dirty="0"/>
              <a:t>Adaptive RT extremely time intensive</a:t>
            </a:r>
          </a:p>
          <a:p>
            <a:pPr lvl="1"/>
            <a:r>
              <a:rPr lang="en-US" sz="2400" dirty="0"/>
              <a:t>Physicians and physicists at </a:t>
            </a:r>
            <a:r>
              <a:rPr lang="en-US" sz="2400" dirty="0" err="1"/>
              <a:t>linac</a:t>
            </a:r>
            <a:r>
              <a:rPr lang="en-US" sz="2400" dirty="0"/>
              <a:t> for entire adaptive process- 15 to 60 minutes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3E9808-5F42-EF06-7133-E720F6A9A604}"/>
              </a:ext>
            </a:extLst>
          </p:cNvPr>
          <p:cNvSpPr txBox="1">
            <a:spLocks/>
          </p:cNvSpPr>
          <p:nvPr/>
        </p:nvSpPr>
        <p:spPr bwMode="auto">
          <a:xfrm>
            <a:off x="9144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09" charset="0"/>
              </a:defRPr>
            </a:lvl9pPr>
          </a:lstStyle>
          <a:p>
            <a:r>
              <a:rPr lang="en-US" b="0" i="1" kern="0"/>
              <a:t>ADAPTIVE LESSONS LEARNED</a:t>
            </a:r>
            <a:endParaRPr lang="en-US" b="0" i="1" kern="0" dirty="0"/>
          </a:p>
        </p:txBody>
      </p:sp>
    </p:spTree>
    <p:extLst>
      <p:ext uri="{BB962C8B-B14F-4D97-AF65-F5344CB8AC3E}">
        <p14:creationId xmlns:p14="http://schemas.microsoft.com/office/powerpoint/2010/main" val="1652600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15189-A5ED-627E-89F4-8DC3D4BF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 i="1" dirty="0"/>
              <a:t>ADAPTIVE 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12A11-51D8-1D11-E918-DC391F2E6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00200"/>
            <a:ext cx="10363200" cy="4114800"/>
          </a:xfrm>
        </p:spPr>
        <p:txBody>
          <a:bodyPr/>
          <a:lstStyle/>
          <a:p>
            <a:r>
              <a:rPr lang="en-US" sz="2800" dirty="0"/>
              <a:t>Adaptive RT requires restructuring of physician and clinic schedules to truly succeed</a:t>
            </a:r>
          </a:p>
          <a:p>
            <a:pPr lvl="1"/>
            <a:r>
              <a:rPr lang="en-US" sz="2400" dirty="0"/>
              <a:t>Creating block schedules for ART coverage</a:t>
            </a:r>
          </a:p>
          <a:p>
            <a:pPr lvl="1"/>
            <a:r>
              <a:rPr lang="en-US" sz="2400" dirty="0"/>
              <a:t>Adaptive </a:t>
            </a:r>
            <a:r>
              <a:rPr lang="en-US" sz="2400" dirty="0" err="1"/>
              <a:t>SbRT</a:t>
            </a:r>
            <a:r>
              <a:rPr lang="en-US" sz="2400" dirty="0"/>
              <a:t> doc of the day</a:t>
            </a:r>
            <a:endParaRPr lang="en-US" sz="2800" dirty="0"/>
          </a:p>
          <a:p>
            <a:r>
              <a:rPr lang="en-US" sz="2800" dirty="0"/>
              <a:t>Prepare for ART</a:t>
            </a:r>
          </a:p>
          <a:p>
            <a:pPr lvl="1"/>
            <a:r>
              <a:rPr lang="en-US" sz="2400" dirty="0"/>
              <a:t>Train clinical team</a:t>
            </a:r>
          </a:p>
          <a:p>
            <a:pPr lvl="1"/>
            <a:r>
              <a:rPr lang="en-US" sz="2400" dirty="0"/>
              <a:t>Train administrative team (documentation)</a:t>
            </a:r>
          </a:p>
          <a:p>
            <a:r>
              <a:rPr lang="en-US" sz="2800" dirty="0"/>
              <a:t>Entire department/cancer center is involved</a:t>
            </a:r>
          </a:p>
          <a:p>
            <a:r>
              <a:rPr lang="en-US" sz="2800" dirty="0"/>
              <a:t>Real-time lessons learned</a:t>
            </a:r>
          </a:p>
        </p:txBody>
      </p:sp>
    </p:spTree>
    <p:extLst>
      <p:ext uri="{BB962C8B-B14F-4D97-AF65-F5344CB8AC3E}">
        <p14:creationId xmlns:p14="http://schemas.microsoft.com/office/powerpoint/2010/main" val="804582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FBD7E-80BD-2238-DD20-71DFF0AED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28600"/>
            <a:ext cx="9601200" cy="1143000"/>
          </a:xfrm>
        </p:spPr>
        <p:txBody>
          <a:bodyPr/>
          <a:lstStyle/>
          <a:p>
            <a:r>
              <a:rPr lang="en-US" sz="2800" i="1" dirty="0"/>
              <a:t>FOX CHASE RADIATION ONCOLOGY CLINCIAL AND RESEARCH ADAPTIVE TEAM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9AD2A4-C0DA-4D1B-8CEB-4EA83FB68D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4600" y="1295400"/>
            <a:ext cx="7162800" cy="4775200"/>
          </a:xfrm>
        </p:spPr>
      </p:pic>
    </p:spTree>
    <p:extLst>
      <p:ext uri="{BB962C8B-B14F-4D97-AF65-F5344CB8AC3E}">
        <p14:creationId xmlns:p14="http://schemas.microsoft.com/office/powerpoint/2010/main" val="3180032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1EB9A7-518E-3A76-F4C1-F8DA3189F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609600"/>
            <a:ext cx="7772400" cy="1470025"/>
          </a:xfrm>
        </p:spPr>
        <p:txBody>
          <a:bodyPr/>
          <a:lstStyle/>
          <a:p>
            <a:r>
              <a:rPr lang="en-US" i="1" dirty="0"/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CE8ABC8-3A1C-AFA9-3447-D8E05312B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1200" y="2286000"/>
            <a:ext cx="8229600" cy="1752600"/>
          </a:xfrm>
        </p:spPr>
        <p:txBody>
          <a:bodyPr/>
          <a:lstStyle/>
          <a:p>
            <a:r>
              <a:rPr lang="en-US" i="1" dirty="0"/>
              <a:t>“YOUR CANCER MOVES, SO WHY SHOULDN’T YOUR TREATMENT?”*</a:t>
            </a:r>
          </a:p>
          <a:p>
            <a:endParaRPr lang="en-US" i="1" dirty="0"/>
          </a:p>
          <a:p>
            <a:r>
              <a:rPr lang="en-US" i="1" dirty="0"/>
              <a:t>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7A2044-907D-B6C5-E727-E59E1EC9F3E0}"/>
              </a:ext>
            </a:extLst>
          </p:cNvPr>
          <p:cNvSpPr txBox="1"/>
          <p:nvPr/>
        </p:nvSpPr>
        <p:spPr>
          <a:xfrm>
            <a:off x="3086100" y="6059269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*Credit to Christine Bloom, MHA </a:t>
            </a:r>
          </a:p>
          <a:p>
            <a:pPr algn="ctr"/>
            <a:r>
              <a:rPr lang="en-US" sz="1800" b="0" dirty="0"/>
              <a:t>Fox Chase Department of Radiation Oncology Senior Director</a:t>
            </a:r>
          </a:p>
        </p:txBody>
      </p:sp>
    </p:spTree>
    <p:extLst>
      <p:ext uri="{BB962C8B-B14F-4D97-AF65-F5344CB8AC3E}">
        <p14:creationId xmlns:p14="http://schemas.microsoft.com/office/powerpoint/2010/main" val="4213833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0500C6D-1EE1-C9E3-874B-423862FBC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81000"/>
            <a:ext cx="8352252" cy="556260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E205B4-3930-4644-79E8-B5CFE34FCC79}"/>
              </a:ext>
            </a:extLst>
          </p:cNvPr>
          <p:cNvSpPr txBox="1"/>
          <p:nvPr/>
        </p:nvSpPr>
        <p:spPr>
          <a:xfrm>
            <a:off x="3352800" y="61722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dirty="0"/>
              <a:t>Ethos Arrives 10/1/2022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8D38BE-61D4-F80D-BD3D-DC3631CC67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800" y="838200"/>
            <a:ext cx="337185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244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8A2B6-AC7E-4810-0612-1DBB283DC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 sz="3600" i="1" dirty="0"/>
              <a:t>CURRENT ADAPTIVE VOLUMES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67E58-8F16-A187-4C64-6CD6E03C7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@ 300 adaptive fractions delivered in first 5 months</a:t>
            </a:r>
          </a:p>
          <a:p>
            <a:r>
              <a:rPr lang="en-US" dirty="0"/>
              <a:t>55 adaptive patients completed treatment</a:t>
            </a:r>
          </a:p>
          <a:p>
            <a:r>
              <a:rPr lang="en-US" dirty="0"/>
              <a:t>First adaptive protocol opened on 4/12/2023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protocol patient started treatment 4/21/2023</a:t>
            </a:r>
          </a:p>
          <a:p>
            <a:pPr lvl="1"/>
            <a:r>
              <a:rPr lang="en-US" dirty="0"/>
              <a:t>20 patients signed consent in first 3 months</a:t>
            </a:r>
          </a:p>
        </p:txBody>
      </p:sp>
    </p:spTree>
    <p:extLst>
      <p:ext uri="{BB962C8B-B14F-4D97-AF65-F5344CB8AC3E}">
        <p14:creationId xmlns:p14="http://schemas.microsoft.com/office/powerpoint/2010/main" val="1949667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FDB6-E64F-9046-B76B-874DBF6F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11125200" cy="1023937"/>
          </a:xfrm>
        </p:spPr>
        <p:txBody>
          <a:bodyPr/>
          <a:lstStyle/>
          <a:p>
            <a:r>
              <a:rPr lang="en-US" i="1" dirty="0"/>
              <a:t>WHAT IS ADAPTIVE RADIATION THERAPY?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7E666-8B10-384D-9D07-B0FF09713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6000"/>
            <a:ext cx="10363200" cy="4162425"/>
          </a:xfrm>
        </p:spPr>
        <p:txBody>
          <a:bodyPr/>
          <a:lstStyle/>
          <a:p>
            <a:r>
              <a:rPr lang="en-US" sz="2800" dirty="0"/>
              <a:t>Innovative treatment for patients in which the treatment plan is modified based on the tumor's response to the radiation and the position of the surrounding normal tissues in real-time via rapid re-planning and QA of the treatment as the tumor responds to radiation. </a:t>
            </a:r>
          </a:p>
          <a:p>
            <a:r>
              <a:rPr lang="en-US" sz="2800" dirty="0"/>
              <a:t>Replanning and QA are done while patient is on the table for each and every fraction during a course of treatment. </a:t>
            </a:r>
          </a:p>
          <a:p>
            <a:r>
              <a:rPr lang="en-US" sz="2800" dirty="0"/>
              <a:t>Online adaptive treatment</a:t>
            </a:r>
          </a:p>
        </p:txBody>
      </p:sp>
    </p:spTree>
    <p:extLst>
      <p:ext uri="{BB962C8B-B14F-4D97-AF65-F5344CB8AC3E}">
        <p14:creationId xmlns:p14="http://schemas.microsoft.com/office/powerpoint/2010/main" val="3684613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0701" y="228600"/>
            <a:ext cx="10363200" cy="1143000"/>
          </a:xfrm>
        </p:spPr>
        <p:txBody>
          <a:bodyPr/>
          <a:lstStyle/>
          <a:p>
            <a:r>
              <a:rPr lang="en-US" sz="3600" i="1" dirty="0"/>
              <a:t>ADAPTIVE PLANNING SEQUENCE WORKFLOW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371600"/>
            <a:ext cx="10363200" cy="41148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Patient place on treatment couch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Conebeam</a:t>
            </a:r>
            <a:r>
              <a:rPr lang="en-US" sz="2000" dirty="0"/>
              <a:t> CT generated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Ethos treatment planning software identifies target and surrounding normal structures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Physician reviews contours but makes no changes yet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Physician aligns all generated structures (target and normal organs) to structures on current </a:t>
            </a:r>
            <a:r>
              <a:rPr lang="en-US" sz="2000" dirty="0" err="1"/>
              <a:t>conebeam</a:t>
            </a:r>
            <a:r>
              <a:rPr lang="en-US" sz="2000" dirty="0"/>
              <a:t> 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Physician modifies all contours (target and normal organs) as needed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Once all contours completed and approved by physician, adaptive treatment plan generated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Adaptive treatment plan compared to scheduled plan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Best treatment plan selected (scheduled or adapted) based on department policy guidelines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adapted plan selected, new QA generated and checked by physicist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Another </a:t>
            </a:r>
            <a:r>
              <a:rPr lang="en-US" sz="2000" dirty="0" err="1"/>
              <a:t>conebeam</a:t>
            </a:r>
            <a:r>
              <a:rPr lang="en-US" sz="2000" dirty="0"/>
              <a:t> CT generated by radiation therapists and checked by physician to make sure patient hasn't moved during entire process.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D0B1D9-F870-1C4A-3EEE-5191731296CE}"/>
              </a:ext>
            </a:extLst>
          </p:cNvPr>
          <p:cNvSpPr txBox="1"/>
          <p:nvPr/>
        </p:nvSpPr>
        <p:spPr>
          <a:xfrm>
            <a:off x="3124200" y="62484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Adaptive treatments take between 15 minutes and 1 hour</a:t>
            </a:r>
          </a:p>
        </p:txBody>
      </p:sp>
    </p:spTree>
    <p:extLst>
      <p:ext uri="{BB962C8B-B14F-4D97-AF65-F5344CB8AC3E}">
        <p14:creationId xmlns:p14="http://schemas.microsoft.com/office/powerpoint/2010/main" val="408045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9FD39-2405-07A2-16D2-A4EB93CAB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 i="1" dirty="0"/>
              <a:t>WHAT ARE THE REASONS TO ADAPT?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EE9C2-85AA-8707-1E63-F1A8A5A49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24000"/>
            <a:ext cx="10363200" cy="4114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b="0" i="0" u="none" strike="noStrike" dirty="0">
                <a:effectLst/>
              </a:rPr>
              <a:t>The adaptive treatment plan provides superior target coverage compared with the non-adaptive treatment plan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200" b="0" i="0" u="none" strike="noStrike" dirty="0">
              <a:effectLst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AND/OR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200" b="0" i="0" u="none" strike="noStrike" dirty="0">
              <a:effectLst/>
            </a:endParaRP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sz="3200" b="0" i="0" u="none" strike="noStrike" dirty="0">
                <a:effectLst/>
              </a:rPr>
              <a:t>The adaptive treatment plan provides superior normal tissue radiation dose avoidance in one or more adjacent </a:t>
            </a:r>
            <a:r>
              <a:rPr lang="en-US" dirty="0"/>
              <a:t>organs at risk (</a:t>
            </a:r>
            <a:r>
              <a:rPr lang="en-US" sz="3200" b="0" i="0" u="none" strike="noStrike" dirty="0">
                <a:effectLst/>
              </a:rPr>
              <a:t>OARs) compared with the non-adaptive treatment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5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ADAPTIVE RADIATION THERAPY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IS A CANDIDATE FOR </a:t>
            </a:r>
          </a:p>
        </p:txBody>
      </p:sp>
    </p:spTree>
    <p:extLst>
      <p:ext uri="{BB962C8B-B14F-4D97-AF65-F5344CB8AC3E}">
        <p14:creationId xmlns:p14="http://schemas.microsoft.com/office/powerpoint/2010/main" val="49473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FDB6-E64F-9046-B76B-874DBF6F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533400"/>
            <a:ext cx="10363200" cy="1023937"/>
          </a:xfrm>
        </p:spPr>
        <p:txBody>
          <a:bodyPr/>
          <a:lstStyle/>
          <a:p>
            <a:r>
              <a:rPr lang="en-US" i="1" dirty="0"/>
              <a:t>WHO ARE CANDIDATES FOR ADAPTIVE RADIATION THERAPY?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7E666-8B10-384D-9D07-B0FF09713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5058" y="1905000"/>
            <a:ext cx="10363200" cy="4162425"/>
          </a:xfrm>
        </p:spPr>
        <p:txBody>
          <a:bodyPr/>
          <a:lstStyle/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Prostate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Bladder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Pancreas/biliary tree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Oligometastatic disease- lymph nodes and bone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Lung/mediastinum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Head &amp; neck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Cervix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Almost any candidate for </a:t>
            </a:r>
            <a:r>
              <a:rPr lang="en-US" sz="2400" dirty="0" err="1"/>
              <a:t>SbRT</a:t>
            </a:r>
            <a:r>
              <a:rPr lang="en-US" sz="2400" dirty="0"/>
              <a:t> is a candidate for adaptive RT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Some IMRT patients</a:t>
            </a:r>
          </a:p>
        </p:txBody>
      </p:sp>
    </p:spTree>
    <p:extLst>
      <p:ext uri="{BB962C8B-B14F-4D97-AF65-F5344CB8AC3E}">
        <p14:creationId xmlns:p14="http://schemas.microsoft.com/office/powerpoint/2010/main" val="2554312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10363200" cy="1143000"/>
          </a:xfrm>
        </p:spPr>
        <p:txBody>
          <a:bodyPr/>
          <a:lstStyle/>
          <a:p>
            <a:r>
              <a:rPr lang="en-US" sz="4000" i="1" dirty="0"/>
              <a:t>ADAPTIVE RADIATION THERAPY TREATMENT PLANNING WORKFLOW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00" y="1975982"/>
            <a:ext cx="1790700" cy="1343025"/>
          </a:xfrm>
        </p:spPr>
      </p:pic>
      <p:sp>
        <p:nvSpPr>
          <p:cNvPr id="6" name="TextBox 5"/>
          <p:cNvSpPr txBox="1"/>
          <p:nvPr/>
        </p:nvSpPr>
        <p:spPr>
          <a:xfrm>
            <a:off x="152400" y="15240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CT and MRI simulation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74204" y="1561413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Treatment Planning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82751" y="1535668"/>
            <a:ext cx="3798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Clinical set-up and treatment planning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4200" y="3588659"/>
            <a:ext cx="2438400" cy="11673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4200" y="2044358"/>
            <a:ext cx="2438400" cy="1219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3505200"/>
            <a:ext cx="1839013" cy="1379260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 bwMode="auto">
          <a:xfrm>
            <a:off x="2286000" y="3319007"/>
            <a:ext cx="685800" cy="197333"/>
          </a:xfrm>
          <a:prstGeom prst="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3" name="Right Arrow 12"/>
          <p:cNvSpPr/>
          <p:nvPr/>
        </p:nvSpPr>
        <p:spPr bwMode="auto">
          <a:xfrm>
            <a:off x="5715000" y="3319007"/>
            <a:ext cx="685800" cy="197333"/>
          </a:xfrm>
          <a:prstGeom prst="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87382" y="5715000"/>
            <a:ext cx="4923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/>
              <a:t>New daily </a:t>
            </a:r>
            <a:r>
              <a:rPr lang="en-US" sz="1800" b="0" dirty="0"/>
              <a:t>treatment plan based on current anatomy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328" y="2014278"/>
            <a:ext cx="2077272" cy="138502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4112" y="3569321"/>
            <a:ext cx="1964960" cy="206659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1156" y="2014278"/>
            <a:ext cx="2077272" cy="138502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6620" y="3594521"/>
            <a:ext cx="1964960" cy="206659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525000" y="1525698"/>
            <a:ext cx="247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Repeat for each fraction</a:t>
            </a:r>
          </a:p>
        </p:txBody>
      </p:sp>
      <p:sp>
        <p:nvSpPr>
          <p:cNvPr id="21" name="Right Arrow 20"/>
          <p:cNvSpPr/>
          <p:nvPr/>
        </p:nvSpPr>
        <p:spPr bwMode="auto">
          <a:xfrm>
            <a:off x="8763000" y="3391326"/>
            <a:ext cx="685800" cy="197333"/>
          </a:xfrm>
          <a:prstGeom prst="righ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9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B4E9-3E11-D221-8C31-1AB57337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1734800" cy="1143000"/>
          </a:xfrm>
        </p:spPr>
        <p:txBody>
          <a:bodyPr/>
          <a:lstStyle/>
          <a:p>
            <a:r>
              <a:rPr lang="en-US" sz="3600" i="1" dirty="0"/>
              <a:t>IMPLEMENTATION OF ADAPTIVE RADIATION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1E95F-495F-A0B7-60DC-EEB78B4D8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71600"/>
            <a:ext cx="10363200" cy="4114800"/>
          </a:xfrm>
        </p:spPr>
        <p:txBody>
          <a:bodyPr/>
          <a:lstStyle/>
          <a:p>
            <a:r>
              <a:rPr lang="en-US" sz="2800" dirty="0"/>
              <a:t>Pre-ART implementation</a:t>
            </a:r>
          </a:p>
          <a:p>
            <a:pPr lvl="1"/>
            <a:r>
              <a:rPr lang="en-US" sz="2400" dirty="0"/>
              <a:t>Create adaptive RT team</a:t>
            </a:r>
          </a:p>
          <a:p>
            <a:pPr lvl="2"/>
            <a:r>
              <a:rPr lang="en-US" sz="2000" dirty="0"/>
              <a:t>Physicists</a:t>
            </a:r>
          </a:p>
          <a:p>
            <a:pPr lvl="2"/>
            <a:r>
              <a:rPr lang="en-US" sz="2000" dirty="0"/>
              <a:t>Therapists</a:t>
            </a:r>
          </a:p>
          <a:p>
            <a:pPr lvl="2"/>
            <a:r>
              <a:rPr lang="en-US" sz="2000" dirty="0"/>
              <a:t>Physicians</a:t>
            </a:r>
          </a:p>
          <a:p>
            <a:pPr lvl="2"/>
            <a:r>
              <a:rPr lang="en-US" sz="2000" dirty="0"/>
              <a:t>Administrators</a:t>
            </a:r>
          </a:p>
          <a:p>
            <a:pPr lvl="1"/>
            <a:r>
              <a:rPr lang="en-US" sz="2400" dirty="0"/>
              <a:t>Need buy in from entire group to </a:t>
            </a:r>
            <a:r>
              <a:rPr lang="en-US" sz="2400" dirty="0" err="1"/>
              <a:t>suceed</a:t>
            </a:r>
            <a:endParaRPr lang="en-US" sz="2400" dirty="0"/>
          </a:p>
          <a:p>
            <a:pPr lvl="1"/>
            <a:r>
              <a:rPr lang="en-US" sz="2400" dirty="0"/>
              <a:t>Establish regular meetings and set program goals/treatment policies</a:t>
            </a:r>
          </a:p>
          <a:p>
            <a:pPr lvl="1"/>
            <a:r>
              <a:rPr lang="en-US" sz="2400" dirty="0"/>
              <a:t>Coordinate with adaptive trainers</a:t>
            </a:r>
          </a:p>
        </p:txBody>
      </p:sp>
    </p:spTree>
    <p:extLst>
      <p:ext uri="{BB962C8B-B14F-4D97-AF65-F5344CB8AC3E}">
        <p14:creationId xmlns:p14="http://schemas.microsoft.com/office/powerpoint/2010/main" val="1626589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B4E9-3E11-D221-8C31-1AB57337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1734800" cy="1143000"/>
          </a:xfrm>
        </p:spPr>
        <p:txBody>
          <a:bodyPr/>
          <a:lstStyle/>
          <a:p>
            <a:r>
              <a:rPr lang="en-US" sz="3600" i="1" dirty="0"/>
              <a:t>IMPLEMENTATION OF ADAPTIVE RADIATION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1E95F-495F-A0B7-60DC-EEB78B4D8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71600"/>
            <a:ext cx="10363200" cy="4114800"/>
          </a:xfrm>
        </p:spPr>
        <p:txBody>
          <a:bodyPr/>
          <a:lstStyle/>
          <a:p>
            <a:r>
              <a:rPr lang="en-US" sz="2800" dirty="0"/>
              <a:t>Pre-ART implementation</a:t>
            </a:r>
          </a:p>
          <a:p>
            <a:pPr lvl="1"/>
            <a:r>
              <a:rPr lang="en-US" sz="2400" dirty="0"/>
              <a:t>Create adaptive administrative structure</a:t>
            </a:r>
          </a:p>
          <a:p>
            <a:pPr lvl="2"/>
            <a:r>
              <a:rPr lang="en-US" sz="2000" dirty="0"/>
              <a:t>Clinical documentation</a:t>
            </a:r>
          </a:p>
          <a:p>
            <a:pPr lvl="3"/>
            <a:r>
              <a:rPr lang="en-US" sz="1600" dirty="0"/>
              <a:t>Treatment planning notes</a:t>
            </a:r>
          </a:p>
          <a:p>
            <a:pPr lvl="3"/>
            <a:r>
              <a:rPr lang="en-US" sz="1600" dirty="0"/>
              <a:t>Simulation notes</a:t>
            </a:r>
          </a:p>
          <a:p>
            <a:pPr lvl="3"/>
            <a:r>
              <a:rPr lang="en-US" sz="1600" dirty="0"/>
              <a:t>Procedure notes</a:t>
            </a:r>
          </a:p>
          <a:p>
            <a:pPr lvl="3"/>
            <a:r>
              <a:rPr lang="en-US" sz="1600" dirty="0"/>
              <a:t>End of Treatment summary</a:t>
            </a:r>
          </a:p>
          <a:p>
            <a:pPr lvl="2"/>
            <a:r>
              <a:rPr lang="en-US" sz="2000" dirty="0"/>
              <a:t>Physicist documentation</a:t>
            </a:r>
          </a:p>
          <a:p>
            <a:pPr lvl="3"/>
            <a:r>
              <a:rPr lang="en-US" sz="1600" dirty="0"/>
              <a:t>Include each adaptive session report in chart</a:t>
            </a:r>
          </a:p>
          <a:p>
            <a:pPr lvl="3"/>
            <a:r>
              <a:rPr lang="en-US" sz="1600" dirty="0"/>
              <a:t>Include QA documentation</a:t>
            </a:r>
          </a:p>
          <a:p>
            <a:pPr lvl="2"/>
            <a:r>
              <a:rPr lang="en-US" sz="2000" dirty="0"/>
              <a:t>Administrative/finance review structure</a:t>
            </a:r>
          </a:p>
        </p:txBody>
      </p:sp>
    </p:spTree>
    <p:extLst>
      <p:ext uri="{BB962C8B-B14F-4D97-AF65-F5344CB8AC3E}">
        <p14:creationId xmlns:p14="http://schemas.microsoft.com/office/powerpoint/2010/main" val="3159361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F62D3-7763-423A-5090-7857CD85D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 i="1" dirty="0"/>
              <a:t>ADAPTIVE CLINICAL DOCUMENTATION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5B985D-8CBD-68AB-815C-DE142AE288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0671" y="1240928"/>
            <a:ext cx="3463329" cy="4883836"/>
          </a:xfrm>
        </p:spPr>
      </p:pic>
      <p:pic>
        <p:nvPicPr>
          <p:cNvPr id="7" name="Picture 6" descr="A medical report with a medical prescription&#10;&#10;Description automatically generated">
            <a:extLst>
              <a:ext uri="{FF2B5EF4-FFF2-40B4-BE49-F238E27FC236}">
                <a16:creationId xmlns:a16="http://schemas.microsoft.com/office/drawing/2014/main" id="{7ACC67FD-8468-D97A-080D-EFC497A96A7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2200" y="1243556"/>
            <a:ext cx="3756942" cy="48768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CD666A4-3FCD-2E36-6244-E4003DA95546}"/>
              </a:ext>
            </a:extLst>
          </p:cNvPr>
          <p:cNvSpPr/>
          <p:nvPr/>
        </p:nvSpPr>
        <p:spPr bwMode="auto">
          <a:xfrm>
            <a:off x="1905000" y="1240928"/>
            <a:ext cx="1295400" cy="7402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7CB970-9BC2-9BFC-2736-192621C0670D}"/>
              </a:ext>
            </a:extLst>
          </p:cNvPr>
          <p:cNvSpPr txBox="1"/>
          <p:nvPr/>
        </p:nvSpPr>
        <p:spPr>
          <a:xfrm>
            <a:off x="2209800" y="6248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Adaptive Session Report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E29CE7-DE5E-D368-D31E-748172D45911}"/>
              </a:ext>
            </a:extLst>
          </p:cNvPr>
          <p:cNvSpPr txBox="1"/>
          <p:nvPr/>
        </p:nvSpPr>
        <p:spPr>
          <a:xfrm>
            <a:off x="6781800" y="627149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/>
              <a:t>Adaptive Procedure Note</a:t>
            </a:r>
          </a:p>
        </p:txBody>
      </p:sp>
    </p:spTree>
    <p:extLst>
      <p:ext uri="{BB962C8B-B14F-4D97-AF65-F5344CB8AC3E}">
        <p14:creationId xmlns:p14="http://schemas.microsoft.com/office/powerpoint/2010/main" val="25100114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35681</TotalTime>
  <Words>792</Words>
  <Application>Microsoft Macintosh PowerPoint</Application>
  <PresentationFormat>Widescreen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Default Design</vt:lpstr>
      <vt:lpstr>WHAT IS THE FUNDAMENTAL GOAL OF MODERN RADIATION THERAPY?</vt:lpstr>
      <vt:lpstr>WHAT IS ADAPTIVE RADIATION THERAPY?</vt:lpstr>
      <vt:lpstr>WHAT ARE THE REASONS TO ADAPT?</vt:lpstr>
      <vt:lpstr>ADAPTIVE RADIATION THERAPY</vt:lpstr>
      <vt:lpstr>WHO ARE CANDIDATES FOR ADAPTIVE RADIATION THERAPY?</vt:lpstr>
      <vt:lpstr>ADAPTIVE RADIATION THERAPY TREATMENT PLANNING WORKFLOW</vt:lpstr>
      <vt:lpstr>IMPLEMENTATION OF ADAPTIVE RADIATION THERAPY</vt:lpstr>
      <vt:lpstr>IMPLEMENTATION OF ADAPTIVE RADIATION THERAPY</vt:lpstr>
      <vt:lpstr>ADAPTIVE CLINICAL DOCUMENTATION</vt:lpstr>
      <vt:lpstr>ADAPTIVE RADIATION THERAPY  DEPARTMENT OF RADIATION ONCOLOGY TREATMENT POLICY</vt:lpstr>
      <vt:lpstr>IMPLEMENTATION OF ADAPTIVE RADIATION THERAPY</vt:lpstr>
      <vt:lpstr>IMPLEMENTATION OF ADAPTIVE RADIATION THERAPY</vt:lpstr>
      <vt:lpstr>IMPLEMENTATION OF ADAPTIVE RADIATION THERAPY</vt:lpstr>
      <vt:lpstr>PowerPoint Presentation</vt:lpstr>
      <vt:lpstr>ADAPTIVE LESSONS LEARNED</vt:lpstr>
      <vt:lpstr>FOX CHASE RADIATION ONCOLOGY CLINCIAL AND RESEARCH ADAPTIVE TEAM</vt:lpstr>
      <vt:lpstr>THANK YOU</vt:lpstr>
      <vt:lpstr>PowerPoint Presentation</vt:lpstr>
      <vt:lpstr>CURRENT ADAPTIVE VOLUMES</vt:lpstr>
      <vt:lpstr>ADAPTIVE PLANNING SEQUENCE WORKFLOW</vt:lpstr>
    </vt:vector>
  </TitlesOfParts>
  <Company>Partners HealthCare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Information System</dc:creator>
  <cp:lastModifiedBy>Horwitz, Eric</cp:lastModifiedBy>
  <cp:revision>1151</cp:revision>
  <cp:lastPrinted>2014-01-17T14:54:01Z</cp:lastPrinted>
  <dcterms:created xsi:type="dcterms:W3CDTF">2015-03-16T23:57:50Z</dcterms:created>
  <dcterms:modified xsi:type="dcterms:W3CDTF">2023-09-12T06:50:53Z</dcterms:modified>
</cp:coreProperties>
</file>