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305" r:id="rId2"/>
    <p:sldId id="306" r:id="rId3"/>
    <p:sldId id="307" r:id="rId4"/>
    <p:sldId id="309" r:id="rId5"/>
    <p:sldId id="310" r:id="rId6"/>
    <p:sldId id="313" r:id="rId7"/>
    <p:sldId id="314" r:id="rId8"/>
    <p:sldId id="315" r:id="rId9"/>
    <p:sldId id="317" r:id="rId10"/>
    <p:sldId id="318" r:id="rId11"/>
    <p:sldId id="319" r:id="rId12"/>
    <p:sldId id="320" r:id="rId13"/>
    <p:sldId id="322" r:id="rId14"/>
    <p:sldId id="323" r:id="rId15"/>
    <p:sldId id="325" r:id="rId16"/>
    <p:sldId id="326" r:id="rId17"/>
    <p:sldId id="327" r:id="rId18"/>
    <p:sldId id="328" r:id="rId19"/>
    <p:sldId id="329" r:id="rId20"/>
    <p:sldId id="330" r:id="rId21"/>
    <p:sldId id="354" r:id="rId22"/>
    <p:sldId id="356" r:id="rId23"/>
    <p:sldId id="353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9" r:id="rId32"/>
    <p:sldId id="340" r:id="rId33"/>
    <p:sldId id="341" r:id="rId34"/>
    <p:sldId id="342" r:id="rId35"/>
    <p:sldId id="344" r:id="rId36"/>
    <p:sldId id="355" r:id="rId37"/>
    <p:sldId id="346" r:id="rId38"/>
    <p:sldId id="347" r:id="rId39"/>
    <p:sldId id="348" r:id="rId40"/>
    <p:sldId id="349" r:id="rId41"/>
    <p:sldId id="350" r:id="rId42"/>
    <p:sldId id="351" r:id="rId43"/>
    <p:sldId id="352" r:id="rId4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C169572-B7EB-4715-A19B-6428B901CD4E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7"/>
            <a:ext cx="3043238" cy="4667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7"/>
            <a:ext cx="3043238" cy="4667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93F97A7A-7228-4767-AB50-3D8EDEAF0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2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r">
              <a:defRPr sz="1200"/>
            </a:lvl1pPr>
          </a:lstStyle>
          <a:p>
            <a:fld id="{43F94293-3736-4B46-B49E-0C1394905C7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2" tIns="46661" rIns="93322" bIns="466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2" tIns="46661" rIns="93322" bIns="4666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r">
              <a:defRPr sz="1200"/>
            </a:lvl1pPr>
          </a:lstStyle>
          <a:p>
            <a:fld id="{6BAB6B71-3456-44AA-84DA-127CC67E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4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1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51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2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0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3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14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66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44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7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0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34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98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16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72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8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67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28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71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4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0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7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91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7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16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954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04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0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438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9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7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913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85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7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76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5011" indent="-298082" defTabSz="96876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2327" indent="-238466" defTabSz="96876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9258" indent="-238466" defTabSz="96876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6188" indent="-238466" defTabSz="96876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3120" indent="-238466" defTabSz="968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00051" indent="-238466" defTabSz="968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6982" indent="-238466" defTabSz="968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3912" indent="-238466" defTabSz="9687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CE412D0-5E72-43C6-BDFC-7AC0046C9814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3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002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5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B71-3456-44AA-84DA-127CC67E86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4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E7CE44-0042-4742-89DE-FCB76285D5E6}" type="datetimeFigureOut">
              <a:rPr lang="en-US">
                <a:solidFill>
                  <a:srgbClr val="000000"/>
                </a:solidFill>
              </a:rPr>
              <a:pPr/>
              <a:t>9/4/2025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F60A39-8B4F-40EC-8933-338B4200CE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4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E7CE44-0042-4742-89DE-FCB76285D5E6}" type="datetimeFigureOut">
              <a:rPr lang="en-US">
                <a:solidFill>
                  <a:srgbClr val="000000"/>
                </a:solidFill>
              </a:rPr>
              <a:pPr/>
              <a:t>9/4/2025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F60A39-8B4F-40EC-8933-338B4200CE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E7CE44-0042-4742-89DE-FCB76285D5E6}" type="datetimeFigureOut">
              <a:rPr lang="en-US">
                <a:solidFill>
                  <a:srgbClr val="000000"/>
                </a:solidFill>
              </a:rPr>
              <a:pPr/>
              <a:t>9/4/2025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F60A39-8B4F-40EC-8933-338B4200CE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1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05D8-4DB6-4AEB-BEA3-3CE0628060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5885" y="728664"/>
            <a:ext cx="8231716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10363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auto">
          <a:xfrm>
            <a:off x="0" y="-314325"/>
            <a:ext cx="12192000" cy="806450"/>
          </a:xfrm>
          <a:prstGeom prst="rect">
            <a:avLst/>
          </a:prstGeom>
          <a:gradFill rotWithShape="0">
            <a:gsLst>
              <a:gs pos="0">
                <a:srgbClr val="C40101"/>
              </a:gs>
              <a:gs pos="51000">
                <a:srgbClr val="800000"/>
              </a:gs>
              <a:gs pos="100000">
                <a:srgbClr val="C4010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auto">
          <a:xfrm>
            <a:off x="0" y="544514"/>
            <a:ext cx="12192000" cy="111125"/>
          </a:xfrm>
          <a:prstGeom prst="rect">
            <a:avLst/>
          </a:prstGeom>
          <a:solidFill>
            <a:srgbClr val="C4C0C0"/>
          </a:solidFill>
          <a:ln>
            <a:noFill/>
          </a:ln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030" name="Line 26"/>
          <p:cNvSpPr>
            <a:spLocks noChangeShapeType="1"/>
          </p:cNvSpPr>
          <p:nvPr/>
        </p:nvSpPr>
        <p:spPr bwMode="auto">
          <a:xfrm>
            <a:off x="0" y="711200"/>
            <a:ext cx="12192000" cy="0"/>
          </a:xfrm>
          <a:prstGeom prst="line">
            <a:avLst/>
          </a:prstGeom>
          <a:noFill/>
          <a:ln w="28575">
            <a:solidFill>
              <a:srgbClr val="0053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031" name="Oval 30"/>
          <p:cNvSpPr>
            <a:spLocks noChangeArrowheads="1"/>
          </p:cNvSpPr>
          <p:nvPr/>
        </p:nvSpPr>
        <p:spPr bwMode="auto">
          <a:xfrm>
            <a:off x="152400" y="123825"/>
            <a:ext cx="2448984" cy="18367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387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032" name="Oval 31"/>
          <p:cNvSpPr>
            <a:spLocks noChangeArrowheads="1"/>
          </p:cNvSpPr>
          <p:nvPr/>
        </p:nvSpPr>
        <p:spPr bwMode="auto">
          <a:xfrm>
            <a:off x="264584" y="207963"/>
            <a:ext cx="2224616" cy="16684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4C0C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033" name="Oval 32" descr="fox chase dusk"/>
          <p:cNvSpPr>
            <a:spLocks noChangeArrowheads="1"/>
          </p:cNvSpPr>
          <p:nvPr/>
        </p:nvSpPr>
        <p:spPr bwMode="auto">
          <a:xfrm>
            <a:off x="270934" y="209550"/>
            <a:ext cx="2224617" cy="1668463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1034" name="Picture 19" descr="FoxChase2c72dpiRG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7" y="6184900"/>
            <a:ext cx="2512484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68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38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38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38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38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23160" y="1070916"/>
            <a:ext cx="7772400" cy="17399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</a:rPr>
              <a:t>Health Promotion, </a:t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>Prevention and </a:t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>Genetics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3547059"/>
            <a:ext cx="7543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Kathy Henderson, MSN, ANP-BC, ACGN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Department of Clinical Genetics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Fox Chase Cancer Center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800" dirty="0">
              <a:solidFill>
                <a:schemeClr val="accent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30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Cancer Health Disparities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5708" y="1676400"/>
            <a:ext cx="997047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Persons with lower SES (socioeconomic status) have high cancer burden than those with higher 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Possible Causes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	More likely to engage in behaviors that increase cancer risk 	(smoking, poor diet)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	Have inadequate health insurance, and reduced access to care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	Lower literacy and communication barriers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Risk of developing cancer increases with age; 87% of all cancers diagnosed in persons &gt; age 55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Lifetime cancer risk – Women 1 in 3, Men 1 in 2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446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100" y="535229"/>
            <a:ext cx="8231716" cy="1023937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Sample Question-Epidemiology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7162" y="1852249"/>
            <a:ext cx="8855929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 nurse is preparing to give a program to the public on breast cancer. She wants the participants to understand how many women will be affected by a diagnosis of breast cancer in their lifetime. She might begin this by expressing breast cancer statistics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A. women 65 and older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B. incidence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C. mortality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D. case-fatality</a:t>
            </a:r>
          </a:p>
        </p:txBody>
      </p:sp>
    </p:spTree>
    <p:extLst>
      <p:ext uri="{BB962C8B-B14F-4D97-AF65-F5344CB8AC3E}">
        <p14:creationId xmlns:p14="http://schemas.microsoft.com/office/powerpoint/2010/main" val="4345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Sample Question-Epidemiology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79434"/>
            <a:ext cx="10363200" cy="41624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three leading sites for cancer deaths in the United States are:</a:t>
            </a:r>
          </a:p>
          <a:p>
            <a:pPr lvl="1" eaLnBrk="1" hangingPunct="1"/>
            <a:r>
              <a:rPr lang="en-US" altLang="en-US" dirty="0"/>
              <a:t>A. lung, stomach, and liver</a:t>
            </a:r>
          </a:p>
          <a:p>
            <a:pPr lvl="1" eaLnBrk="1" hangingPunct="1"/>
            <a:r>
              <a:rPr lang="en-US" altLang="en-US" dirty="0"/>
              <a:t>B. lung, breast, and prostate</a:t>
            </a:r>
          </a:p>
          <a:p>
            <a:pPr lvl="1" eaLnBrk="1" hangingPunct="1"/>
            <a:r>
              <a:rPr lang="en-US" altLang="en-US" dirty="0"/>
              <a:t>C. lung, colorectal and pancreatic</a:t>
            </a:r>
          </a:p>
          <a:p>
            <a:pPr lvl="1" eaLnBrk="1" hangingPunct="1"/>
            <a:r>
              <a:rPr lang="en-US" altLang="en-US" dirty="0"/>
              <a:t>D. lung, skin and colorectal</a:t>
            </a:r>
          </a:p>
        </p:txBody>
      </p:sp>
    </p:spTree>
    <p:extLst>
      <p:ext uri="{BB962C8B-B14F-4D97-AF65-F5344CB8AC3E}">
        <p14:creationId xmlns:p14="http://schemas.microsoft.com/office/powerpoint/2010/main" val="36074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762" y="728664"/>
            <a:ext cx="8231716" cy="1023937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Cancer Risks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918" y="2015836"/>
            <a:ext cx="10269682" cy="4203989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Modifiable risk factors:</a:t>
            </a:r>
          </a:p>
          <a:p>
            <a:pPr marL="0" indent="0">
              <a:buNone/>
            </a:pPr>
            <a:r>
              <a:rPr lang="en-US" altLang="en-US" sz="2800" dirty="0"/>
              <a:t>	Tobacco use- </a:t>
            </a:r>
            <a:r>
              <a:rPr lang="en-US" sz="2800" dirty="0"/>
              <a:t>Single, largest preventable cause, 30% of 	all cancer deaths</a:t>
            </a: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dirty="0"/>
              <a:t>	Obesity- BMI 30+, ~20% of all cancer deaths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Alcohol- synergistic effect with tobacco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UV radiation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Virus exposure- HPV, HBV/HCV, H pylori, EBV, HIV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Hormonal/chemo agents- HRT, OCP, alkylating agents,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XRT, fertility drugs</a:t>
            </a:r>
          </a:p>
          <a:p>
            <a:pPr lvl="1" eaLnBrk="1" hangingPunct="1"/>
            <a:endParaRPr lang="en-US" altLang="en-US" dirty="0"/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160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65318" y="1163781"/>
            <a:ext cx="6916881" cy="883227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Cancer Risks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8473" y="2763982"/>
            <a:ext cx="8975080" cy="404712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Non-modifiable risk factors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    	Radiation exposure- radon, x-rays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Genetics- inherited mutations, 10% cancers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Occupational/environmental exposures- 4% 	cancers, asbestos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444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5885" y="1012002"/>
            <a:ext cx="8231716" cy="1023937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Prevention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9707" y="1754748"/>
            <a:ext cx="10406130" cy="5257799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Primary </a:t>
            </a:r>
            <a:r>
              <a:rPr lang="en-US" altLang="en-US" sz="2800" dirty="0"/>
              <a:t>– reduce risk factors, limit incidence of cancer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Secondary</a:t>
            </a:r>
            <a:r>
              <a:rPr lang="en-US" altLang="en-US" sz="2800" dirty="0"/>
              <a:t>- early detection, prevent disease progression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Identify groups at increased risk, provide </a:t>
            </a:r>
            <a:r>
              <a:rPr lang="en-US" altLang="en-US" sz="2400" u="sng" dirty="0"/>
              <a:t>screening</a:t>
            </a:r>
            <a:r>
              <a:rPr lang="en-US" altLang="en-US" sz="2400" dirty="0"/>
              <a:t> exams, identify precursor stages like polyps, genetic predisposition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Tertiary</a:t>
            </a:r>
            <a:r>
              <a:rPr lang="en-US" altLang="en-US" sz="2800" dirty="0"/>
              <a:t>- effective therapy after diagnosis to decrease morbidity/mortality</a:t>
            </a:r>
            <a:endParaRPr lang="en-US" altLang="en-US" sz="2400" dirty="0"/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effective management for cancer is primary prevention</a:t>
            </a:r>
          </a:p>
        </p:txBody>
      </p:sp>
    </p:spTree>
    <p:extLst>
      <p:ext uri="{BB962C8B-B14F-4D97-AF65-F5344CB8AC3E}">
        <p14:creationId xmlns:p14="http://schemas.microsoft.com/office/powerpoint/2010/main" val="6528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2645" y="1661374"/>
            <a:ext cx="7900555" cy="497975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Tobacco avoidance/Smoking cessation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Dietary guidelines, weight loss programs, increase physical activity and exercise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HPV vaccine, Hepatitis B vaccine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Avoid sun exposure, wear protective clothing, use SPF 30 or higher sunscreen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Prophylactic surgery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Chemoprevention, such as tamoxifen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42138" y="914153"/>
            <a:ext cx="842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Primary Prevention for Cancer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9" y="4318675"/>
            <a:ext cx="2614159" cy="2260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72" y="1661374"/>
            <a:ext cx="2486522" cy="18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0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5885" y="728664"/>
            <a:ext cx="8764042" cy="1023937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Secondary Prevention – screening tests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99" y="2057400"/>
            <a:ext cx="10779369" cy="444890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bg2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Validity</a:t>
            </a:r>
            <a:r>
              <a:rPr lang="en-US" altLang="en-US" sz="2400" dirty="0">
                <a:solidFill>
                  <a:srgbClr val="000000"/>
                </a:solidFill>
              </a:rPr>
              <a:t> – accuracy of screening to detect those w/wo cancer.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Sensitivity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(true positive) – correctly identify people with cancer</a:t>
            </a:r>
          </a:p>
          <a:p>
            <a:pPr marL="0" indent="0" eaLnBrk="1" hangingPunct="1">
              <a:lnSpc>
                <a:spcPct val="90000"/>
              </a:lnSpc>
              <a:buClr>
                <a:schemeClr val="bg2"/>
              </a:buClr>
              <a:buSz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	100% sensitivity = no false negatives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Specificity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( true negative) – correctly identify people without cancer</a:t>
            </a:r>
          </a:p>
          <a:p>
            <a:pPr marL="0" indent="0" eaLnBrk="1" hangingPunct="1">
              <a:lnSpc>
                <a:spcPct val="90000"/>
              </a:lnSpc>
              <a:buClr>
                <a:schemeClr val="bg2"/>
              </a:buClr>
              <a:buSz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	100% specificity = no false positives</a:t>
            </a:r>
          </a:p>
          <a:p>
            <a:pPr marL="0" indent="0" eaLnBrk="1" hangingPunct="1">
              <a:lnSpc>
                <a:spcPct val="90000"/>
              </a:lnSpc>
              <a:buClr>
                <a:schemeClr val="bg2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Predictive value – </a:t>
            </a:r>
            <a:r>
              <a:rPr lang="en-US" altLang="en-US" sz="2400" dirty="0">
                <a:solidFill>
                  <a:srgbClr val="000000"/>
                </a:solidFill>
              </a:rPr>
              <a:t>how likely cancer is present or absent.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Clr>
                <a:schemeClr val="bg2"/>
              </a:buClr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Ease of administration- </a:t>
            </a:r>
            <a:r>
              <a:rPr lang="en-US" altLang="en-US" sz="2400" dirty="0">
                <a:solidFill>
                  <a:srgbClr val="000000"/>
                </a:solidFill>
              </a:rPr>
              <a:t>convenient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bg2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Acceptability</a:t>
            </a:r>
            <a:r>
              <a:rPr lang="en-US" altLang="en-US" sz="2400" dirty="0">
                <a:solidFill>
                  <a:srgbClr val="000000"/>
                </a:solidFill>
              </a:rPr>
              <a:t> – safe</a:t>
            </a:r>
          </a:p>
          <a:p>
            <a:pPr marL="0" indent="0" eaLnBrk="1" hangingPunct="1">
              <a:lnSpc>
                <a:spcPct val="90000"/>
              </a:lnSpc>
              <a:buClr>
                <a:schemeClr val="bg2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Availability</a:t>
            </a:r>
            <a:r>
              <a:rPr lang="en-US" altLang="en-US" sz="2400" dirty="0">
                <a:solidFill>
                  <a:srgbClr val="000000"/>
                </a:solidFill>
              </a:rPr>
              <a:t>-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cost-effective</a:t>
            </a:r>
          </a:p>
          <a:p>
            <a:pPr marL="0" indent="0" eaLnBrk="1" hangingPunct="1">
              <a:lnSpc>
                <a:spcPct val="90000"/>
              </a:lnSpc>
              <a:buClr>
                <a:schemeClr val="bg2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Evidence-Based</a:t>
            </a:r>
            <a:r>
              <a:rPr lang="en-US" altLang="en-US" sz="2400" dirty="0">
                <a:solidFill>
                  <a:srgbClr val="000000"/>
                </a:solidFill>
              </a:rPr>
              <a:t> – benefits greater than risks</a:t>
            </a:r>
          </a:p>
        </p:txBody>
      </p:sp>
    </p:spTree>
    <p:extLst>
      <p:ext uri="{BB962C8B-B14F-4D97-AF65-F5344CB8AC3E}">
        <p14:creationId xmlns:p14="http://schemas.microsoft.com/office/powerpoint/2010/main" val="105868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1"/>
            <a:ext cx="10363200" cy="474784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Average risk -</a:t>
            </a:r>
          </a:p>
          <a:p>
            <a:r>
              <a:rPr lang="en-US" sz="2800" dirty="0"/>
              <a:t>Screening mammogram - annual, begin at age 40</a:t>
            </a:r>
          </a:p>
          <a:p>
            <a:r>
              <a:rPr lang="en-US" sz="2800" dirty="0"/>
              <a:t>Clinical Breast Exam - every 1-3 years age 25-39; annual age 40+</a:t>
            </a:r>
          </a:p>
          <a:p>
            <a:r>
              <a:rPr lang="en-US" sz="2800" dirty="0"/>
              <a:t>Breast self-awareness </a:t>
            </a:r>
          </a:p>
          <a:p>
            <a:pPr marL="0" indent="0">
              <a:buNone/>
            </a:pPr>
            <a:r>
              <a:rPr lang="en-US" sz="2800" dirty="0"/>
              <a:t>Increased risk - gene mutation (BRCA1/2, CDH1, PALB2, PTEN, TP53), lifetime risk &gt;20% by risk models, LCIS/atypical hyperplasia, thoracic radiation age 10-30, </a:t>
            </a:r>
            <a:r>
              <a:rPr lang="en-US" sz="2800" u="sng" dirty="0"/>
              <a:t>dense breasts</a:t>
            </a:r>
          </a:p>
          <a:p>
            <a:r>
              <a:rPr lang="en-US" sz="2800" dirty="0"/>
              <a:t>Begin screening earlier, MRI breasts, CBE every 6-12 </a:t>
            </a:r>
            <a:r>
              <a:rPr lang="en-US" sz="2800" dirty="0" err="1"/>
              <a:t>mos</a:t>
            </a:r>
            <a:endParaRPr lang="en-US" sz="2800" dirty="0"/>
          </a:p>
          <a:p>
            <a:pPr marL="0" indent="0">
              <a:buNone/>
            </a:pPr>
            <a:r>
              <a:rPr lang="en-US" sz="1400" dirty="0"/>
              <a:t>(NCCN guidelines, 2.2025)</a:t>
            </a:r>
          </a:p>
        </p:txBody>
      </p:sp>
    </p:spTree>
    <p:extLst>
      <p:ext uri="{BB962C8B-B14F-4D97-AF65-F5344CB8AC3E}">
        <p14:creationId xmlns:p14="http://schemas.microsoft.com/office/powerpoint/2010/main" val="287464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4846" y="1248508"/>
            <a:ext cx="7297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</a:rPr>
              <a:t>Colon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Cancer Screening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2378" y="1833283"/>
            <a:ext cx="8869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Average risk - </a:t>
            </a: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age 45-75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/>
              </a:rPr>
              <a:t>, small benefit &gt; age 75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Guaiac based testing or FIT  - f/u in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if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neg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DNA Stool test - f/u in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if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neg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Colonoscopy - 10 year f/u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/>
              </a:rPr>
              <a:t> with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/>
              </a:rPr>
              <a:t>no polyps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Increased risk - hx of adenomatous polyps, fam hx colon ca/adenomas; hx of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/>
              </a:rPr>
              <a:t>colitis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; genetic risk,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xrt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abd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/pelvis or chemo at young age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Colonoscopy beginning earlier age and at more frequent intervals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USPSTF, 2021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745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53339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68972"/>
            <a:ext cx="8616462" cy="43643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5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Define terms related to cancer epidemiology and prevention</a:t>
            </a:r>
          </a:p>
          <a:p>
            <a:pPr eaLnBrk="1" hangingPunct="1">
              <a:lnSpc>
                <a:spcPct val="90000"/>
              </a:lnSpc>
              <a:buSzPct val="15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Identify leading sites of new cancer cases and deaths</a:t>
            </a:r>
          </a:p>
          <a:p>
            <a:pPr eaLnBrk="1" hangingPunct="1">
              <a:lnSpc>
                <a:spcPct val="90000"/>
              </a:lnSpc>
              <a:buSzPct val="15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Identify nursing and health related activities that are aimed at primary, secondary, and tertiary prevention</a:t>
            </a:r>
            <a:r>
              <a:rPr lang="en-US" alt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SzPct val="15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Describe risk factors as well as prevention and screening strategies for the most common cancers</a:t>
            </a:r>
          </a:p>
        </p:txBody>
      </p:sp>
    </p:spTree>
    <p:extLst>
      <p:ext uri="{BB962C8B-B14F-4D97-AF65-F5344CB8AC3E}">
        <p14:creationId xmlns:p14="http://schemas.microsoft.com/office/powerpoint/2010/main" val="92124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Cancer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1018"/>
            <a:ext cx="10363200" cy="4162425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Age 21-29 - cytology alone every 3 years</a:t>
            </a:r>
          </a:p>
          <a:p>
            <a:pPr lvl="1"/>
            <a:r>
              <a:rPr lang="en-US" dirty="0"/>
              <a:t>Age 30-65 - 3 options</a:t>
            </a:r>
          </a:p>
          <a:p>
            <a:pPr lvl="2"/>
            <a:r>
              <a:rPr lang="en-US" dirty="0"/>
              <a:t>Cytology alone every 3 years</a:t>
            </a:r>
          </a:p>
          <a:p>
            <a:pPr lvl="2"/>
            <a:r>
              <a:rPr lang="en-US" dirty="0"/>
              <a:t>HPV testing alone every 5 years</a:t>
            </a:r>
          </a:p>
          <a:p>
            <a:pPr lvl="2"/>
            <a:r>
              <a:rPr lang="en-US" dirty="0"/>
              <a:t>Co-testing (HPV and cytology) every 5 years– </a:t>
            </a:r>
          </a:p>
          <a:p>
            <a:pPr lvl="1"/>
            <a:r>
              <a:rPr lang="en-US" dirty="0"/>
              <a:t>Age &gt; 65 - No screening after prior negative screening results</a:t>
            </a:r>
          </a:p>
          <a:p>
            <a:pPr marL="457200" lvl="1" indent="0">
              <a:buNone/>
            </a:pPr>
            <a:endParaRPr lang="en-US" sz="14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400" dirty="0">
                <a:cs typeface="Arial" panose="020B0604020202020204" pitchFamily="34" charset="0"/>
              </a:rPr>
              <a:t>(USPSTF, 2018)</a:t>
            </a:r>
          </a:p>
          <a:p>
            <a:pPr marL="457200" lvl="1" indent="0">
              <a:buNone/>
            </a:pPr>
            <a:endParaRPr lang="en-US" dirty="0"/>
          </a:p>
          <a:p>
            <a:pPr marL="400050" lvl="2" indent="0">
              <a:buNone/>
            </a:pPr>
            <a:endParaRPr lang="en-US" sz="1400" dirty="0"/>
          </a:p>
          <a:p>
            <a:pPr marL="400050" lvl="2" indent="0">
              <a:buNone/>
            </a:pPr>
            <a:endParaRPr lang="en-US" sz="1400" dirty="0"/>
          </a:p>
          <a:p>
            <a:pPr marL="400050" lvl="2" indent="0">
              <a:buNone/>
            </a:pPr>
            <a:endParaRPr lang="en-US" sz="1400" dirty="0"/>
          </a:p>
          <a:p>
            <a:pPr marL="400050" lvl="2" indent="0">
              <a:buNone/>
            </a:pPr>
            <a:endParaRPr lang="en-US" sz="1400" dirty="0"/>
          </a:p>
          <a:p>
            <a:pPr marL="400050" lvl="2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928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490" y="1307869"/>
            <a:ext cx="7124007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77491" y="1307869"/>
            <a:ext cx="7124007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9891" y="1460269"/>
            <a:ext cx="7124007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82291" y="1612669"/>
            <a:ext cx="7124007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084" y="2219498"/>
            <a:ext cx="10548851" cy="349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7490" y="1307869"/>
            <a:ext cx="688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Lung Cancer Screening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1025" y="2610196"/>
            <a:ext cx="106319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Low-dose CT chest recommended</a:t>
            </a:r>
          </a:p>
          <a:p>
            <a:r>
              <a:rPr lang="en-US" sz="2800" dirty="0"/>
              <a:t>	Age 50-80 and </a:t>
            </a:r>
            <a:r>
              <a:rPr lang="en-US" sz="2800" u="sng" dirty="0"/>
              <a:t>&gt;</a:t>
            </a:r>
            <a:r>
              <a:rPr lang="en-US" sz="2800" dirty="0"/>
              <a:t> 20 pack-year smoking history, current 	smoker or quit within 15 years</a:t>
            </a:r>
          </a:p>
          <a:p>
            <a:endParaRPr lang="en-US" sz="2800" dirty="0"/>
          </a:p>
          <a:p>
            <a:endParaRPr lang="en-US" dirty="0"/>
          </a:p>
          <a:p>
            <a:r>
              <a:rPr lang="en-US" sz="1400" dirty="0"/>
              <a:t>(USPSTF, 2021)</a:t>
            </a:r>
          </a:p>
        </p:txBody>
      </p:sp>
    </p:spTree>
    <p:extLst>
      <p:ext uri="{BB962C8B-B14F-4D97-AF65-F5344CB8AC3E}">
        <p14:creationId xmlns:p14="http://schemas.microsoft.com/office/powerpoint/2010/main" val="746939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A23A-A749-385A-8C8A-9A490170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+mj-lt"/>
              </a:rPr>
              <a:t>Prostate</a:t>
            </a:r>
            <a:r>
              <a:rPr lang="en-US" sz="3200" dirty="0"/>
              <a:t> </a:t>
            </a:r>
            <a:r>
              <a:rPr lang="en-US" sz="3200" b="1" dirty="0"/>
              <a:t>Cancer Screening </a:t>
            </a:r>
            <a:br>
              <a:rPr lang="en-US" sz="32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AB349-FFAF-3F80-55A7-AF28D1056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Average risk &lt; age 55 and &gt; age 75</a:t>
            </a:r>
          </a:p>
          <a:p>
            <a:pPr marL="914400" lvl="2" indent="0">
              <a:buNone/>
            </a:pPr>
            <a:r>
              <a:rPr lang="en-US" dirty="0"/>
              <a:t>PSA not recommended</a:t>
            </a:r>
          </a:p>
          <a:p>
            <a:r>
              <a:rPr lang="en-US" sz="2800" dirty="0"/>
              <a:t>Average risk - age 55-69</a:t>
            </a:r>
          </a:p>
          <a:p>
            <a:pPr lvl="1"/>
            <a:r>
              <a:rPr lang="en-US" sz="2400" dirty="0"/>
              <a:t>Shared decision-making to undergo PSA screening every 2 years</a:t>
            </a:r>
          </a:p>
          <a:p>
            <a:r>
              <a:rPr lang="en-US" sz="2800" dirty="0"/>
              <a:t>Increased risk &lt; age 55 (African American, strong family history of metastatic prostate, breast, ovarian, pancreatic in several family members)</a:t>
            </a:r>
          </a:p>
          <a:p>
            <a:pPr lvl="1"/>
            <a:r>
              <a:rPr lang="en-US" sz="2400" dirty="0"/>
              <a:t>Individualize screening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(American Urological Association, 2018)</a:t>
            </a:r>
          </a:p>
        </p:txBody>
      </p:sp>
    </p:spTree>
    <p:extLst>
      <p:ext uri="{BB962C8B-B14F-4D97-AF65-F5344CB8AC3E}">
        <p14:creationId xmlns:p14="http://schemas.microsoft.com/office/powerpoint/2010/main" val="75816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408" y="2352502"/>
            <a:ext cx="98676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2" indent="0">
              <a:buNone/>
            </a:pPr>
            <a:r>
              <a:rPr lang="en-US" sz="2800" dirty="0"/>
              <a:t>Average risk - Age 45-75 </a:t>
            </a:r>
          </a:p>
          <a:p>
            <a:pPr marL="400050" lvl="2" indent="0">
              <a:buNone/>
            </a:pPr>
            <a:r>
              <a:rPr lang="en-US" sz="2800" dirty="0"/>
              <a:t>	PSA and Digital Rectal Exam,  repeat every 2-4 years if 	normal </a:t>
            </a:r>
          </a:p>
          <a:p>
            <a:pPr marL="400050" lvl="2"/>
            <a:r>
              <a:rPr lang="en-US" sz="2800" dirty="0"/>
              <a:t>Increased risk - Age 40-75</a:t>
            </a:r>
          </a:p>
          <a:p>
            <a:pPr marL="400050" lvl="2"/>
            <a:r>
              <a:rPr lang="en-US" sz="2800" dirty="0"/>
              <a:t>	African American, gene mutation (BRCA2, HOXB13, 	BRCA1, ATM, Lynch), family history</a:t>
            </a:r>
          </a:p>
          <a:p>
            <a:pPr marL="400050" lvl="2"/>
            <a:r>
              <a:rPr lang="en-US" sz="2800" dirty="0"/>
              <a:t>Age &gt; 75 - select patients based on co-morbidities</a:t>
            </a:r>
          </a:p>
          <a:p>
            <a:pPr marL="857250" lvl="2" indent="-457200">
              <a:buFontTx/>
              <a:buChar char="-"/>
            </a:pPr>
            <a:endParaRPr lang="en-US" sz="2800" dirty="0"/>
          </a:p>
          <a:p>
            <a:pPr marL="400050" lvl="2"/>
            <a:r>
              <a:rPr lang="en-US" sz="1400" dirty="0"/>
              <a:t>(NCCN guidelines, 2.2025)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0974" y="1288472"/>
            <a:ext cx="5544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Prostate</a:t>
            </a:r>
            <a:r>
              <a:rPr lang="en-US" sz="3200" dirty="0"/>
              <a:t> </a:t>
            </a:r>
            <a:r>
              <a:rPr lang="en-US" sz="3200" b="1" dirty="0"/>
              <a:t>Cancer Screening </a:t>
            </a:r>
          </a:p>
        </p:txBody>
      </p:sp>
    </p:spTree>
    <p:extLst>
      <p:ext uri="{BB962C8B-B14F-4D97-AF65-F5344CB8AC3E}">
        <p14:creationId xmlns:p14="http://schemas.microsoft.com/office/powerpoint/2010/main" val="1868727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Controversies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Guidelines differ according to organization - ACS, NCCN, USPSTF</a:t>
            </a:r>
          </a:p>
          <a:p>
            <a:r>
              <a:rPr lang="en-US" sz="2800" dirty="0"/>
              <a:t>With some screening, no evidence that early detection improves mortality</a:t>
            </a:r>
          </a:p>
          <a:p>
            <a:r>
              <a:rPr lang="en-US" sz="2800" dirty="0"/>
              <a:t>Screening may be invasive</a:t>
            </a:r>
          </a:p>
          <a:p>
            <a:r>
              <a:rPr lang="en-US" sz="2800" dirty="0"/>
              <a:t>Some screening (ex, PSA) may have limited specificity and sensitivity</a:t>
            </a:r>
          </a:p>
        </p:txBody>
      </p:sp>
    </p:spTree>
    <p:extLst>
      <p:ext uri="{BB962C8B-B14F-4D97-AF65-F5344CB8AC3E}">
        <p14:creationId xmlns:p14="http://schemas.microsoft.com/office/powerpoint/2010/main" val="2051115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Sample Question - Screening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7163" y="1981200"/>
            <a:ext cx="7772400" cy="47802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 nurse recommends that a family at high risk for developing colorectal cancer begin colonoscopy at age 40. This is an example of: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A. primary prevention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B. secondary prevention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C. tertiary prevention</a:t>
            </a:r>
          </a:p>
        </p:txBody>
      </p:sp>
    </p:spTree>
    <p:extLst>
      <p:ext uri="{BB962C8B-B14F-4D97-AF65-F5344CB8AC3E}">
        <p14:creationId xmlns:p14="http://schemas.microsoft.com/office/powerpoint/2010/main" val="38032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Sample Question-Prevention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99" y="1524000"/>
            <a:ext cx="8850923" cy="5334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sz="2800" dirty="0"/>
              <a:t>Colon cancer primary prevention strategies include which one of the following?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 eaLnBrk="1" hangingPunct="1"/>
            <a:r>
              <a:rPr lang="en-US" altLang="en-US" dirty="0"/>
              <a:t>A.  Fecal occult blood test at age 50</a:t>
            </a:r>
          </a:p>
          <a:p>
            <a:pPr lvl="1" eaLnBrk="1" hangingPunct="1"/>
            <a:r>
              <a:rPr lang="en-US" altLang="en-US" dirty="0"/>
              <a:t>B.  Hepatitis B vaccination</a:t>
            </a:r>
          </a:p>
          <a:p>
            <a:pPr lvl="1" eaLnBrk="1" hangingPunct="1"/>
            <a:r>
              <a:rPr lang="en-US" altLang="en-US" dirty="0"/>
              <a:t>C.  Digital rectal exam every two years</a:t>
            </a:r>
          </a:p>
          <a:p>
            <a:pPr lvl="1" eaLnBrk="1" hangingPunct="1"/>
            <a:r>
              <a:rPr lang="en-US" altLang="en-US" dirty="0"/>
              <a:t>D.  Pursuit of a diet rich in fibers and 				vegetables.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Sample Question - Risk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 nurse is taking a client history and finds that the patient does not practice BSE, is a heavy coffee drinker, has been diagnosed with HPV, and follows a diet high in fat, low in fiber.  Which of these has been specifically linked with a type of cancer?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A.	Lack of monthly BSE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B.	Caffeine consumption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C.	HPV infection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D.	A diet high in fat, low in fiber</a:t>
            </a:r>
          </a:p>
        </p:txBody>
      </p:sp>
    </p:spTree>
    <p:extLst>
      <p:ext uri="{BB962C8B-B14F-4D97-AF65-F5344CB8AC3E}">
        <p14:creationId xmlns:p14="http://schemas.microsoft.com/office/powerpoint/2010/main" val="28835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Sample Question - Prevention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Which of these would be considered a primary prevention strategy to prevent breast cancer?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lvl="1" eaLnBrk="1" hangingPunct="1"/>
            <a:r>
              <a:rPr lang="en-US" altLang="en-US" dirty="0"/>
              <a:t>A. Yearly mammogram beginning at age 40</a:t>
            </a:r>
          </a:p>
          <a:p>
            <a:pPr lvl="1" eaLnBrk="1" hangingPunct="1"/>
            <a:r>
              <a:rPr lang="en-US" altLang="en-US" dirty="0"/>
              <a:t>B. Breast awareness with monthly breast self exam</a:t>
            </a:r>
          </a:p>
          <a:p>
            <a:pPr lvl="1" eaLnBrk="1" hangingPunct="1"/>
            <a:r>
              <a:rPr lang="en-US" altLang="en-US" dirty="0"/>
              <a:t>C. Chemoprevention with tamoxifen</a:t>
            </a:r>
          </a:p>
          <a:p>
            <a:pPr lvl="1" eaLnBrk="1" hangingPunct="1"/>
            <a:r>
              <a:rPr lang="en-US" altLang="en-US" dirty="0"/>
              <a:t>D. Clinical breast exam with a health care provider</a:t>
            </a:r>
          </a:p>
        </p:txBody>
      </p:sp>
    </p:spTree>
    <p:extLst>
      <p:ext uri="{BB962C8B-B14F-4D97-AF65-F5344CB8AC3E}">
        <p14:creationId xmlns:p14="http://schemas.microsoft.com/office/powerpoint/2010/main" val="40134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Sample Question - Prevention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Which of these is NOT an example of primary prevention?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A.  PSA and DRE for prostate cancer detection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B.  Flu vaccination among health care workers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C.  Educating teens about seat belt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D.  Avoiding sun exposure between 10 am and 2 pm	</a:t>
            </a:r>
          </a:p>
        </p:txBody>
      </p:sp>
    </p:spTree>
    <p:extLst>
      <p:ext uri="{BB962C8B-B14F-4D97-AF65-F5344CB8AC3E}">
        <p14:creationId xmlns:p14="http://schemas.microsoft.com/office/powerpoint/2010/main" val="10412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49068" y="728664"/>
            <a:ext cx="8231716" cy="1023937"/>
          </a:xfrm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Epidemiology	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The study of the distribution and determinants of disease frequency in human populations</a:t>
            </a:r>
          </a:p>
          <a:p>
            <a:pPr eaLnBrk="1" hangingPunct="1"/>
            <a:r>
              <a:rPr lang="en-US" altLang="en-US" sz="2800" dirty="0"/>
              <a:t>Goals</a:t>
            </a:r>
          </a:p>
          <a:p>
            <a:pPr lvl="1" eaLnBrk="1" hangingPunct="1"/>
            <a:r>
              <a:rPr lang="en-US" altLang="en-US" sz="2400" dirty="0"/>
              <a:t>discover causes of disease</a:t>
            </a:r>
          </a:p>
          <a:p>
            <a:pPr lvl="1" eaLnBrk="1" hangingPunct="1"/>
            <a:r>
              <a:rPr lang="en-US" altLang="en-US" sz="2400" dirty="0"/>
              <a:t>identify risk factors, high-risk individuals</a:t>
            </a:r>
          </a:p>
          <a:p>
            <a:pPr lvl="1" eaLnBrk="1" hangingPunct="1"/>
            <a:r>
              <a:rPr lang="en-US" altLang="en-US" sz="2400" dirty="0"/>
              <a:t>evaluate preventive measures</a:t>
            </a:r>
          </a:p>
          <a:p>
            <a:pPr lvl="1" eaLnBrk="1" hangingPunct="1"/>
            <a:r>
              <a:rPr lang="en-US" altLang="en-US" sz="2400" dirty="0"/>
              <a:t>identify patterns of disease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642" y="3077112"/>
            <a:ext cx="3283169" cy="314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32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885" y="728664"/>
            <a:ext cx="8231716" cy="707029"/>
          </a:xfrm>
        </p:spPr>
        <p:txBody>
          <a:bodyPr/>
          <a:lstStyle/>
          <a:p>
            <a:r>
              <a:rPr lang="en-US" dirty="0"/>
              <a:t>Genetics and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874" y="1854437"/>
            <a:ext cx="10363200" cy="5003563"/>
          </a:xfrm>
        </p:spPr>
        <p:txBody>
          <a:bodyPr/>
          <a:lstStyle/>
          <a:p>
            <a:r>
              <a:rPr lang="en-US" sz="2800" dirty="0"/>
              <a:t>Cancer caused by &gt;1 genetic change in DNA</a:t>
            </a:r>
          </a:p>
          <a:p>
            <a:pPr lvl="2"/>
            <a:r>
              <a:rPr lang="en-US" sz="2000" dirty="0"/>
              <a:t>Germline (inherited): present in all cells from birth, passed thru generations</a:t>
            </a:r>
          </a:p>
          <a:p>
            <a:pPr lvl="2"/>
            <a:r>
              <a:rPr lang="en-US" sz="2000" dirty="0"/>
              <a:t>Somatic (acquired): present in tumor cell due to aging, environment, hormonal, lifestyle</a:t>
            </a:r>
          </a:p>
          <a:p>
            <a:pPr lvl="1"/>
            <a:r>
              <a:rPr lang="en-US" dirty="0"/>
              <a:t>Genes are individual units of hereditary information, located on a specific position on a chromosome</a:t>
            </a:r>
          </a:p>
          <a:p>
            <a:pPr lvl="2"/>
            <a:r>
              <a:rPr lang="en-US" dirty="0"/>
              <a:t>Exons code for specific proteins</a:t>
            </a:r>
          </a:p>
          <a:p>
            <a:pPr lvl="1"/>
            <a:r>
              <a:rPr lang="en-US" dirty="0"/>
              <a:t>10% cancers are caused by germline pathogenic mutations (more than 100 genes)</a:t>
            </a:r>
          </a:p>
          <a:p>
            <a:pPr lvl="1"/>
            <a:r>
              <a:rPr lang="en-US" dirty="0"/>
              <a:t>Panel testing in 2014 via 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4" y="2704563"/>
            <a:ext cx="2176305" cy="29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96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 Inheritance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" y="2137085"/>
            <a:ext cx="4151638" cy="4318918"/>
          </a:xfrm>
        </p:spPr>
      </p:pic>
      <p:sp>
        <p:nvSpPr>
          <p:cNvPr id="6" name="TextBox 5"/>
          <p:cNvSpPr txBox="1"/>
          <p:nvPr/>
        </p:nvSpPr>
        <p:spPr>
          <a:xfrm>
            <a:off x="9970477" y="2461846"/>
            <a:ext cx="1863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Most genes related to hereditary cancer are inherited in an autosomal dominant way.  Only one parent needs to carry the gene mutation to pass it on.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942" y="6555756"/>
            <a:ext cx="1031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Ex, Tay-Sachs, Cystic Fibrosis, Sickle Cell Anemia              Ex, BRCA1/2, </a:t>
            </a:r>
            <a:r>
              <a:rPr lang="en-US" sz="1600" dirty="0">
                <a:solidFill>
                  <a:srgbClr val="FF0000"/>
                </a:solidFill>
                <a:latin typeface="Arial"/>
                <a:ea typeface="ＭＳ Ｐゴシック"/>
              </a:rPr>
              <a:t>Lynch syndrome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20" y="2461846"/>
            <a:ext cx="3597599" cy="40939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2417" y="2233059"/>
            <a:ext cx="2569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Autosomal Dominant</a:t>
            </a:r>
          </a:p>
        </p:txBody>
      </p:sp>
    </p:spTree>
    <p:extLst>
      <p:ext uri="{BB962C8B-B14F-4D97-AF65-F5344CB8AC3E}">
        <p14:creationId xmlns:p14="http://schemas.microsoft.com/office/powerpoint/2010/main" val="4156003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 of Possible Genetic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939014"/>
            <a:ext cx="11598167" cy="41624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Family or personal history of</a:t>
            </a:r>
          </a:p>
          <a:p>
            <a:r>
              <a:rPr lang="en-US" sz="2400" dirty="0"/>
              <a:t>A known deleterious gene mutation (BRCA1/2, Lynch Syndrome)</a:t>
            </a:r>
          </a:p>
          <a:p>
            <a:r>
              <a:rPr lang="en-US" sz="2400" dirty="0"/>
              <a:t>Early age of cancer onset (ex, breast or colon ca &lt; 50) </a:t>
            </a:r>
          </a:p>
          <a:p>
            <a:r>
              <a:rPr lang="en-US" sz="2400" dirty="0"/>
              <a:t>Rare cancer histology (ex, adrenocortical cancer)</a:t>
            </a:r>
          </a:p>
          <a:p>
            <a:r>
              <a:rPr lang="en-US" sz="2400" dirty="0"/>
              <a:t>Cancer in two or more close relatives (either maternal or paternal lineage) </a:t>
            </a:r>
          </a:p>
          <a:p>
            <a:r>
              <a:rPr lang="en-US" sz="2400" dirty="0"/>
              <a:t>Bilateral cancer (bilateral kidney, breast, ovarian ca, etc)</a:t>
            </a:r>
          </a:p>
          <a:p>
            <a:r>
              <a:rPr lang="en-US" sz="2400" dirty="0"/>
              <a:t>Multiple primary cancers (colon, uterine and sebaceous adenoma)</a:t>
            </a:r>
          </a:p>
          <a:p>
            <a:r>
              <a:rPr lang="en-US" sz="2400" dirty="0"/>
              <a:t>Personal hx of high risk findings (adenomatous polyps, pheochromocytoma)</a:t>
            </a:r>
          </a:p>
          <a:p>
            <a:r>
              <a:rPr lang="en-US" sz="2400" dirty="0"/>
              <a:t>Family hx consistent w/known hereditary syndrome</a:t>
            </a:r>
          </a:p>
          <a:p>
            <a:r>
              <a:rPr lang="en-US" altLang="en-US" sz="2400" dirty="0"/>
              <a:t>Populations with certain cancer gene mutations (e.g., Ashkenazi Jewish) </a:t>
            </a:r>
          </a:p>
          <a:p>
            <a:pPr marL="0" indent="0">
              <a:buNone/>
            </a:pPr>
            <a:r>
              <a:rPr lang="en-US" sz="1400" dirty="0"/>
              <a:t>(Lindor, et al, 2008)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83" y="1550560"/>
            <a:ext cx="2084608" cy="22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67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Genetic Risk Assessment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54437"/>
            <a:ext cx="10363200" cy="4939469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Evaluation of family history and lifestyle factors</a:t>
            </a:r>
          </a:p>
          <a:p>
            <a:pPr eaLnBrk="1" hangingPunct="1"/>
            <a:r>
              <a:rPr lang="en-US" altLang="en-US" sz="2800" dirty="0"/>
              <a:t>Goals</a:t>
            </a:r>
          </a:p>
          <a:p>
            <a:pPr lvl="1"/>
            <a:r>
              <a:rPr lang="en-US" altLang="en-US" dirty="0"/>
              <a:t>identify cancer risk for patient and family members</a:t>
            </a:r>
          </a:p>
          <a:p>
            <a:pPr lvl="1" eaLnBrk="1" hangingPunct="1"/>
            <a:r>
              <a:rPr lang="en-US" altLang="en-US" dirty="0"/>
              <a:t>educate regarding personal increased risk behaviors</a:t>
            </a:r>
          </a:p>
          <a:p>
            <a:pPr lvl="1" eaLnBrk="1" hangingPunct="1"/>
            <a:r>
              <a:rPr lang="en-US" altLang="en-US" dirty="0"/>
              <a:t>set goals for medical management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dirty="0"/>
              <a:t>Pre and Post Genetic counseling (genetic counselors, NP/MD) 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dirty="0"/>
              <a:t>Most genetic testing involves multigene panels of 40+ genes (100 genes identified) 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dirty="0"/>
              <a:t>GINA (2008)- protects health insurance and employment </a:t>
            </a:r>
          </a:p>
          <a:p>
            <a:pPr marL="0" lvl="1" indent="0">
              <a:buNone/>
            </a:pP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55" y="1504960"/>
            <a:ext cx="2386241" cy="1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65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265" y="728664"/>
            <a:ext cx="4580587" cy="1023937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Positive – patient tests positive for a gene change (mutation) with increased cancer risk</a:t>
            </a:r>
          </a:p>
          <a:p>
            <a:r>
              <a:rPr lang="en-US" sz="2800" dirty="0"/>
              <a:t>True negative – patient tests negative for a gene mutation previously identified in the family</a:t>
            </a:r>
          </a:p>
          <a:p>
            <a:r>
              <a:rPr lang="en-US" sz="2800" dirty="0"/>
              <a:t>Negative/uninformative – patient tests negative for a gene mutation, but has family hx of cancer</a:t>
            </a:r>
          </a:p>
          <a:p>
            <a:r>
              <a:rPr lang="en-US" sz="2800" dirty="0"/>
              <a:t>Variant of uncertain significance (VUS) – a gene change is found but its clinical significance is unknown </a:t>
            </a:r>
          </a:p>
        </p:txBody>
      </p:sp>
    </p:spTree>
    <p:extLst>
      <p:ext uri="{BB962C8B-B14F-4D97-AF65-F5344CB8AC3E}">
        <p14:creationId xmlns:p14="http://schemas.microsoft.com/office/powerpoint/2010/main" val="4280072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Cancer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554" y="1746591"/>
            <a:ext cx="10947042" cy="492939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000" dirty="0"/>
              <a:t>HBOC – hereditary breast ovarian cancer syndrome - </a:t>
            </a:r>
            <a:r>
              <a:rPr lang="en-US" sz="2000" dirty="0">
                <a:solidFill>
                  <a:srgbClr val="FF0000"/>
                </a:solidFill>
              </a:rPr>
              <a:t>BRCA1/2 </a:t>
            </a:r>
            <a:r>
              <a:rPr lang="en-US" sz="2000" dirty="0"/>
              <a:t>genes</a:t>
            </a:r>
          </a:p>
          <a:p>
            <a:pPr lvl="1"/>
            <a:r>
              <a:rPr lang="en-US" sz="2000" dirty="0"/>
              <a:t>Cancer of the breast, ovary, fallopian tube, prostate, pancreas, melanoma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Lynch Syndrome – formerly hereditary non polyposis colorectal cancer -</a:t>
            </a:r>
            <a:r>
              <a:rPr lang="en-US" sz="2000" dirty="0">
                <a:solidFill>
                  <a:srgbClr val="FF0000"/>
                </a:solidFill>
              </a:rPr>
              <a:t>MLH1, MSH2, 	MSH6, PMS2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EPCAM</a:t>
            </a:r>
            <a:r>
              <a:rPr lang="en-US" sz="2000" dirty="0"/>
              <a:t> genes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Cancer of the colon, rectum, stomach, small intestine, pancreas, biliary tract, brain, uterine, ovary, renal pelvis, sebaceous adenomas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Cowden Syndrome - </a:t>
            </a:r>
            <a:r>
              <a:rPr lang="en-US" sz="2000" dirty="0">
                <a:solidFill>
                  <a:srgbClr val="FF0000"/>
                </a:solidFill>
              </a:rPr>
              <a:t>PTEN</a:t>
            </a:r>
            <a:r>
              <a:rPr lang="en-US" sz="2000" dirty="0"/>
              <a:t> gene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dirty="0"/>
              <a:t>Macrocephaly, breast cancer, thyroid cancer, endometrial cancer and others </a:t>
            </a:r>
          </a:p>
          <a:p>
            <a:pPr marL="342900" lvl="2" indent="-342900"/>
            <a:r>
              <a:rPr lang="en-US" sz="2000" dirty="0"/>
              <a:t>HDGC – Hereditary Diffuse Gastric Cancer - </a:t>
            </a:r>
            <a:r>
              <a:rPr lang="en-US" sz="2000" dirty="0">
                <a:solidFill>
                  <a:srgbClr val="FF0000"/>
                </a:solidFill>
              </a:rPr>
              <a:t>CDH1 </a:t>
            </a:r>
            <a:r>
              <a:rPr lang="en-US" sz="2000" dirty="0"/>
              <a:t>gene</a:t>
            </a:r>
          </a:p>
          <a:p>
            <a:pPr marL="800100" lvl="3" indent="-342900"/>
            <a:r>
              <a:rPr lang="en-US" dirty="0"/>
              <a:t>Gastric cancer, lobular breast cancer       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/>
              <a:t>Li Fraumeni Syndrome – </a:t>
            </a:r>
            <a:r>
              <a:rPr lang="en-US" dirty="0">
                <a:solidFill>
                  <a:srgbClr val="FF0000"/>
                </a:solidFill>
              </a:rPr>
              <a:t>TP53</a:t>
            </a:r>
            <a:r>
              <a:rPr lang="en-US" dirty="0"/>
              <a:t> gene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en-US" dirty="0"/>
              <a:t>Breast cancer, sarcoma, adrenocortical cancer, brain tumors, leukemia</a:t>
            </a:r>
          </a:p>
          <a:p>
            <a:pPr marL="350838" lvl="4" indent="-350838">
              <a:buFont typeface="Arial" panose="020B0604020202020204" pitchFamily="34" charset="0"/>
              <a:buChar char="•"/>
            </a:pPr>
            <a:r>
              <a:rPr lang="en-US" dirty="0" err="1"/>
              <a:t>Peutz-Jeghers</a:t>
            </a:r>
            <a:r>
              <a:rPr lang="en-US" dirty="0"/>
              <a:t> Syndrome – </a:t>
            </a:r>
            <a:r>
              <a:rPr lang="en-US" dirty="0">
                <a:solidFill>
                  <a:srgbClr val="FF0000"/>
                </a:solidFill>
              </a:rPr>
              <a:t>STK11</a:t>
            </a:r>
            <a:r>
              <a:rPr lang="en-US" dirty="0"/>
              <a:t> gene</a:t>
            </a:r>
          </a:p>
          <a:p>
            <a:pPr marL="808038" lvl="5" indent="-350838">
              <a:buFont typeface="Arial" panose="020B0604020202020204" pitchFamily="34" charset="0"/>
              <a:buChar char="•"/>
            </a:pPr>
            <a:r>
              <a:rPr lang="en-US" dirty="0"/>
              <a:t> Breast, ovarian, uterine, colon, gastric and pancreatic cancers</a:t>
            </a:r>
          </a:p>
        </p:txBody>
      </p:sp>
    </p:spTree>
    <p:extLst>
      <p:ext uri="{BB962C8B-B14F-4D97-AF65-F5344CB8AC3E}">
        <p14:creationId xmlns:p14="http://schemas.microsoft.com/office/powerpoint/2010/main" val="1786829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8A420-9A69-7A3B-300E-58EE13EA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Chemoprevention (risk reduction)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171B-23F7-6439-427A-0FAFCAF8A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57400"/>
            <a:ext cx="10363200" cy="4463041"/>
          </a:xfrm>
        </p:spPr>
        <p:txBody>
          <a:bodyPr/>
          <a:lstStyle/>
          <a:p>
            <a:r>
              <a:rPr lang="en-US" sz="2800" dirty="0"/>
              <a:t>Tamoxifen/raloxifene/AI : breast</a:t>
            </a:r>
          </a:p>
          <a:p>
            <a:pPr lvl="2"/>
            <a:r>
              <a:rPr lang="en-US" sz="2800" dirty="0"/>
              <a:t>Gail 5-year risk &gt; 1.7%, greatest benefit &gt; 3%</a:t>
            </a:r>
          </a:p>
          <a:p>
            <a:pPr lvl="2"/>
            <a:r>
              <a:rPr lang="en-US" sz="2800" dirty="0" err="1"/>
              <a:t>Tyrer-Cuzick</a:t>
            </a:r>
            <a:r>
              <a:rPr lang="en-US" sz="2800" dirty="0"/>
              <a:t> 10-year risk &gt; 5%</a:t>
            </a:r>
          </a:p>
          <a:p>
            <a:r>
              <a:rPr lang="en-US" sz="2800" dirty="0"/>
              <a:t>OCPs : ovarian</a:t>
            </a:r>
          </a:p>
          <a:p>
            <a:r>
              <a:rPr lang="en-US" sz="2800" dirty="0"/>
              <a:t>Aspirin and NSAIDs : colorectal</a:t>
            </a:r>
          </a:p>
          <a:p>
            <a:r>
              <a:rPr lang="en-US" sz="2800" dirty="0"/>
              <a:t>Finasteride : prostate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Tyrer-Cuzick lifetime risk &gt; 20% and extremely dense breasts  (&gt; age 50) = screening breast MRI</a:t>
            </a:r>
          </a:p>
        </p:txBody>
      </p:sp>
    </p:spTree>
    <p:extLst>
      <p:ext uri="{BB962C8B-B14F-4D97-AF65-F5344CB8AC3E}">
        <p14:creationId xmlns:p14="http://schemas.microsoft.com/office/powerpoint/2010/main" val="3420965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495800" y="35052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699" name="Oval 5"/>
          <p:cNvSpPr>
            <a:spLocks noChangeArrowheads="1"/>
          </p:cNvSpPr>
          <p:nvPr/>
        </p:nvSpPr>
        <p:spPr bwMode="auto">
          <a:xfrm>
            <a:off x="7772400" y="1600200"/>
            <a:ext cx="381000" cy="3810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0" name="Oval 6"/>
          <p:cNvSpPr>
            <a:spLocks noChangeArrowheads="1"/>
          </p:cNvSpPr>
          <p:nvPr/>
        </p:nvSpPr>
        <p:spPr bwMode="auto">
          <a:xfrm>
            <a:off x="6477000" y="3505200"/>
            <a:ext cx="381000" cy="3810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1" name="Oval 7"/>
          <p:cNvSpPr>
            <a:spLocks noChangeArrowheads="1"/>
          </p:cNvSpPr>
          <p:nvPr/>
        </p:nvSpPr>
        <p:spPr bwMode="auto">
          <a:xfrm>
            <a:off x="5562600" y="5334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7162800" y="35052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 flipH="1">
            <a:off x="4876800" y="3657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5791200" y="3657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 flipH="1">
            <a:off x="6629400" y="2819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6858000" y="1828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>
            <a:off x="7391400" y="1828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>
            <a:off x="66294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9" name="Line 15"/>
          <p:cNvSpPr>
            <a:spLocks noChangeShapeType="1"/>
          </p:cNvSpPr>
          <p:nvPr/>
        </p:nvSpPr>
        <p:spPr bwMode="auto">
          <a:xfrm>
            <a:off x="73914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 flipH="1">
            <a:off x="3505200" y="190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>
            <a:off x="83058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2" name="Rectangle 18"/>
          <p:cNvSpPr>
            <a:spLocks noChangeArrowheads="1"/>
          </p:cNvSpPr>
          <p:nvPr/>
        </p:nvSpPr>
        <p:spPr bwMode="auto">
          <a:xfrm>
            <a:off x="6477000" y="16002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3" name="Rectangle 19"/>
          <p:cNvSpPr>
            <a:spLocks noChangeArrowheads="1"/>
          </p:cNvSpPr>
          <p:nvPr/>
        </p:nvSpPr>
        <p:spPr bwMode="auto">
          <a:xfrm>
            <a:off x="3124200" y="1676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4" name="Line 20"/>
          <p:cNvSpPr>
            <a:spLocks noChangeShapeType="1"/>
          </p:cNvSpPr>
          <p:nvPr/>
        </p:nvSpPr>
        <p:spPr bwMode="auto">
          <a:xfrm flipH="1">
            <a:off x="3352800" y="2819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5" name="Line 21"/>
          <p:cNvSpPr>
            <a:spLocks noChangeShapeType="1"/>
          </p:cNvSpPr>
          <p:nvPr/>
        </p:nvSpPr>
        <p:spPr bwMode="auto">
          <a:xfrm>
            <a:off x="46482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6" name="Line 22"/>
          <p:cNvSpPr>
            <a:spLocks noChangeShapeType="1"/>
          </p:cNvSpPr>
          <p:nvPr/>
        </p:nvSpPr>
        <p:spPr bwMode="auto">
          <a:xfrm>
            <a:off x="4038600" y="1905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7" name="AutoShape 23"/>
          <p:cNvSpPr>
            <a:spLocks noChangeArrowheads="1"/>
          </p:cNvSpPr>
          <p:nvPr/>
        </p:nvSpPr>
        <p:spPr bwMode="auto">
          <a:xfrm rot="-1991854">
            <a:off x="5105400" y="5638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8" name="Text Box 24"/>
          <p:cNvSpPr txBox="1">
            <a:spLocks noChangeArrowheads="1"/>
          </p:cNvSpPr>
          <p:nvPr/>
        </p:nvSpPr>
        <p:spPr bwMode="auto">
          <a:xfrm>
            <a:off x="6144113" y="5814568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BREAST, 35</a:t>
            </a:r>
          </a:p>
        </p:txBody>
      </p:sp>
      <p:sp>
        <p:nvSpPr>
          <p:cNvPr id="29719" name="Line 25"/>
          <p:cNvSpPr>
            <a:spLocks noChangeShapeType="1"/>
          </p:cNvSpPr>
          <p:nvPr/>
        </p:nvSpPr>
        <p:spPr bwMode="auto">
          <a:xfrm flipV="1">
            <a:off x="4572000" y="1676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20" name="Line 26"/>
          <p:cNvSpPr>
            <a:spLocks noChangeShapeType="1"/>
          </p:cNvSpPr>
          <p:nvPr/>
        </p:nvSpPr>
        <p:spPr bwMode="auto">
          <a:xfrm flipV="1">
            <a:off x="6400800" y="1524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21" name="Line 27"/>
          <p:cNvSpPr>
            <a:spLocks noChangeShapeType="1"/>
          </p:cNvSpPr>
          <p:nvPr/>
        </p:nvSpPr>
        <p:spPr bwMode="auto">
          <a:xfrm flipV="1">
            <a:off x="7696200" y="1600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22" name="Line 28"/>
          <p:cNvSpPr>
            <a:spLocks noChangeShapeType="1"/>
          </p:cNvSpPr>
          <p:nvPr/>
        </p:nvSpPr>
        <p:spPr bwMode="auto">
          <a:xfrm flipH="1">
            <a:off x="57912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23" name="Line 29"/>
          <p:cNvSpPr>
            <a:spLocks noChangeShapeType="1"/>
          </p:cNvSpPr>
          <p:nvPr/>
        </p:nvSpPr>
        <p:spPr bwMode="auto">
          <a:xfrm>
            <a:off x="33528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24" name="Line 30"/>
          <p:cNvSpPr>
            <a:spLocks noChangeShapeType="1"/>
          </p:cNvSpPr>
          <p:nvPr/>
        </p:nvSpPr>
        <p:spPr bwMode="auto">
          <a:xfrm flipH="1">
            <a:off x="5105400" y="502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25" name="Rectangle 31"/>
          <p:cNvSpPr>
            <a:spLocks noChangeArrowheads="1"/>
          </p:cNvSpPr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26" name="Oval 32"/>
          <p:cNvSpPr>
            <a:spLocks noChangeArrowheads="1"/>
          </p:cNvSpPr>
          <p:nvPr/>
        </p:nvSpPr>
        <p:spPr bwMode="auto">
          <a:xfrm>
            <a:off x="4572000" y="1676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27" name="Line 33"/>
          <p:cNvSpPr>
            <a:spLocks noChangeShapeType="1"/>
          </p:cNvSpPr>
          <p:nvPr/>
        </p:nvSpPr>
        <p:spPr bwMode="auto">
          <a:xfrm flipV="1">
            <a:off x="3124200" y="1676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28" name="Rectangle 34"/>
          <p:cNvSpPr>
            <a:spLocks noChangeArrowheads="1"/>
          </p:cNvSpPr>
          <p:nvPr/>
        </p:nvSpPr>
        <p:spPr bwMode="auto">
          <a:xfrm>
            <a:off x="7216775" y="3505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/>
            </a:endParaRPr>
          </a:p>
        </p:txBody>
      </p:sp>
      <p:sp>
        <p:nvSpPr>
          <p:cNvPr id="29729" name="Text Box 35"/>
          <p:cNvSpPr txBox="1">
            <a:spLocks noChangeArrowheads="1"/>
          </p:cNvSpPr>
          <p:nvPr/>
        </p:nvSpPr>
        <p:spPr bwMode="auto">
          <a:xfrm>
            <a:off x="9677400" y="3867833"/>
            <a:ext cx="1594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MELANOMA, 90  </a:t>
            </a:r>
          </a:p>
        </p:txBody>
      </p:sp>
      <p:sp>
        <p:nvSpPr>
          <p:cNvPr id="29730" name="Line 36"/>
          <p:cNvSpPr>
            <a:spLocks noChangeShapeType="1"/>
          </p:cNvSpPr>
          <p:nvPr/>
        </p:nvSpPr>
        <p:spPr bwMode="auto">
          <a:xfrm flipV="1">
            <a:off x="6477000" y="3505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31" name="Line 37"/>
          <p:cNvSpPr>
            <a:spLocks noChangeShapeType="1"/>
          </p:cNvSpPr>
          <p:nvPr/>
        </p:nvSpPr>
        <p:spPr bwMode="auto">
          <a:xfrm>
            <a:off x="92202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32" name="Line 38"/>
          <p:cNvSpPr>
            <a:spLocks noChangeShapeType="1"/>
          </p:cNvSpPr>
          <p:nvPr/>
        </p:nvSpPr>
        <p:spPr bwMode="auto">
          <a:xfrm flipV="1">
            <a:off x="8001000" y="3581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33" name="Text Box 39"/>
          <p:cNvSpPr txBox="1">
            <a:spLocks noChangeArrowheads="1"/>
          </p:cNvSpPr>
          <p:nvPr/>
        </p:nvSpPr>
        <p:spPr bwMode="auto">
          <a:xfrm>
            <a:off x="6248400" y="4038601"/>
            <a:ext cx="1905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B/L BREAST , 37, 41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</a:rPr>
              <a:t> </a:t>
            </a:r>
          </a:p>
        </p:txBody>
      </p:sp>
      <p:sp>
        <p:nvSpPr>
          <p:cNvPr id="29734" name="Line 40"/>
          <p:cNvSpPr>
            <a:spLocks noChangeShapeType="1"/>
          </p:cNvSpPr>
          <p:nvPr/>
        </p:nvSpPr>
        <p:spPr bwMode="auto">
          <a:xfrm flipH="1">
            <a:off x="5791200" y="502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35" name="Line 41"/>
          <p:cNvSpPr>
            <a:spLocks noChangeShapeType="1"/>
          </p:cNvSpPr>
          <p:nvPr/>
        </p:nvSpPr>
        <p:spPr bwMode="auto">
          <a:xfrm>
            <a:off x="51054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36" name="Line 42"/>
          <p:cNvSpPr>
            <a:spLocks noChangeShapeType="1"/>
          </p:cNvSpPr>
          <p:nvPr/>
        </p:nvSpPr>
        <p:spPr bwMode="auto">
          <a:xfrm>
            <a:off x="57912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37" name="Line 43"/>
          <p:cNvSpPr>
            <a:spLocks noChangeShapeType="1"/>
          </p:cNvSpPr>
          <p:nvPr/>
        </p:nvSpPr>
        <p:spPr bwMode="auto">
          <a:xfrm>
            <a:off x="66294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38" name="Oval 44"/>
          <p:cNvSpPr>
            <a:spLocks noChangeArrowheads="1"/>
          </p:cNvSpPr>
          <p:nvPr/>
        </p:nvSpPr>
        <p:spPr bwMode="auto">
          <a:xfrm>
            <a:off x="3124200" y="3505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39" name="Line 45"/>
          <p:cNvSpPr>
            <a:spLocks noChangeShapeType="1"/>
          </p:cNvSpPr>
          <p:nvPr/>
        </p:nvSpPr>
        <p:spPr bwMode="auto">
          <a:xfrm flipV="1">
            <a:off x="3124200" y="3505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40" name="Rectangle 46"/>
          <p:cNvSpPr>
            <a:spLocks noChangeArrowheads="1"/>
          </p:cNvSpPr>
          <p:nvPr/>
        </p:nvSpPr>
        <p:spPr bwMode="auto">
          <a:xfrm>
            <a:off x="8077200" y="35052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41" name="Rectangle 47"/>
          <p:cNvSpPr>
            <a:spLocks noChangeArrowheads="1"/>
          </p:cNvSpPr>
          <p:nvPr/>
        </p:nvSpPr>
        <p:spPr bwMode="auto">
          <a:xfrm>
            <a:off x="10058400" y="3505200"/>
            <a:ext cx="381000" cy="381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42" name="Line 48"/>
          <p:cNvSpPr>
            <a:spLocks noChangeShapeType="1"/>
          </p:cNvSpPr>
          <p:nvPr/>
        </p:nvSpPr>
        <p:spPr bwMode="auto">
          <a:xfrm>
            <a:off x="102108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43" name="Rectangle 49"/>
          <p:cNvSpPr>
            <a:spLocks noChangeArrowheads="1"/>
          </p:cNvSpPr>
          <p:nvPr/>
        </p:nvSpPr>
        <p:spPr bwMode="auto">
          <a:xfrm>
            <a:off x="9067800" y="35052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44" name="Oval 50"/>
          <p:cNvSpPr>
            <a:spLocks noChangeArrowheads="1"/>
          </p:cNvSpPr>
          <p:nvPr/>
        </p:nvSpPr>
        <p:spPr bwMode="auto">
          <a:xfrm>
            <a:off x="6400800" y="5334000"/>
            <a:ext cx="381000" cy="3810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45" name="Line 51"/>
          <p:cNvSpPr>
            <a:spLocks noChangeShapeType="1"/>
          </p:cNvSpPr>
          <p:nvPr/>
        </p:nvSpPr>
        <p:spPr bwMode="auto">
          <a:xfrm flipV="1">
            <a:off x="6324600" y="5334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46" name="Text Box 52"/>
          <p:cNvSpPr txBox="1">
            <a:spLocks noChangeArrowheads="1"/>
          </p:cNvSpPr>
          <p:nvPr/>
        </p:nvSpPr>
        <p:spPr bwMode="auto">
          <a:xfrm>
            <a:off x="7619999" y="2286000"/>
            <a:ext cx="1295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</a:rPr>
              <a:t> OVARY, 40</a:t>
            </a:r>
          </a:p>
        </p:txBody>
      </p:sp>
      <p:sp>
        <p:nvSpPr>
          <p:cNvPr id="29747" name="Text Box 53"/>
          <p:cNvSpPr txBox="1">
            <a:spLocks noChangeArrowheads="1"/>
          </p:cNvSpPr>
          <p:nvPr/>
        </p:nvSpPr>
        <p:spPr bwMode="auto">
          <a:xfrm>
            <a:off x="7680326" y="1981200"/>
            <a:ext cx="12350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</a:rPr>
              <a:t>BREAST, 33</a:t>
            </a:r>
          </a:p>
        </p:txBody>
      </p:sp>
      <p:sp>
        <p:nvSpPr>
          <p:cNvPr id="29748" name="Text Box 54"/>
          <p:cNvSpPr txBox="1">
            <a:spLocks noChangeArrowheads="1"/>
          </p:cNvSpPr>
          <p:nvPr/>
        </p:nvSpPr>
        <p:spPr bwMode="auto">
          <a:xfrm>
            <a:off x="2743200" y="67408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490A8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</a:rPr>
              <a:t>Hereditary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490A8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490A8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</a:rPr>
              <a:t>Family Pedigree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851" y="4175610"/>
            <a:ext cx="301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What are some red flags in this family history?</a:t>
            </a:r>
          </a:p>
        </p:txBody>
      </p:sp>
    </p:spTree>
    <p:extLst>
      <p:ext uri="{BB962C8B-B14F-4D97-AF65-F5344CB8AC3E}">
        <p14:creationId xmlns:p14="http://schemas.microsoft.com/office/powerpoint/2010/main" val="3511563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495800" y="3505200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699" name="Oval 5"/>
          <p:cNvSpPr>
            <a:spLocks noChangeArrowheads="1"/>
          </p:cNvSpPr>
          <p:nvPr/>
        </p:nvSpPr>
        <p:spPr bwMode="auto">
          <a:xfrm>
            <a:off x="7772400" y="1600200"/>
            <a:ext cx="381000" cy="3810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0" name="Oval 6"/>
          <p:cNvSpPr>
            <a:spLocks noChangeArrowheads="1"/>
          </p:cNvSpPr>
          <p:nvPr/>
        </p:nvSpPr>
        <p:spPr bwMode="auto">
          <a:xfrm>
            <a:off x="6477000" y="35052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1" name="Oval 7"/>
          <p:cNvSpPr>
            <a:spLocks noChangeArrowheads="1"/>
          </p:cNvSpPr>
          <p:nvPr/>
        </p:nvSpPr>
        <p:spPr bwMode="auto">
          <a:xfrm>
            <a:off x="5593080" y="5334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1219200" y="353568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 flipH="1">
            <a:off x="4876800" y="3657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5791200" y="3657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6858000" y="1828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>
            <a:off x="7391400" y="1828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>
            <a:off x="66294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09" name="Line 15"/>
          <p:cNvSpPr>
            <a:spLocks noChangeShapeType="1"/>
          </p:cNvSpPr>
          <p:nvPr/>
        </p:nvSpPr>
        <p:spPr bwMode="auto">
          <a:xfrm>
            <a:off x="140208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 flipH="1">
            <a:off x="3505200" y="190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>
            <a:off x="83058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12" name="Rectangle 18"/>
          <p:cNvSpPr>
            <a:spLocks noChangeArrowheads="1"/>
          </p:cNvSpPr>
          <p:nvPr/>
        </p:nvSpPr>
        <p:spPr bwMode="auto">
          <a:xfrm>
            <a:off x="6477000" y="1600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3" name="Rectangle 19"/>
          <p:cNvSpPr>
            <a:spLocks noChangeArrowheads="1"/>
          </p:cNvSpPr>
          <p:nvPr/>
        </p:nvSpPr>
        <p:spPr bwMode="auto">
          <a:xfrm>
            <a:off x="3124200" y="1676400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4" name="Line 20"/>
          <p:cNvSpPr>
            <a:spLocks noChangeShapeType="1"/>
          </p:cNvSpPr>
          <p:nvPr/>
        </p:nvSpPr>
        <p:spPr bwMode="auto">
          <a:xfrm flipH="1">
            <a:off x="3352800" y="2819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15" name="Line 21"/>
          <p:cNvSpPr>
            <a:spLocks noChangeShapeType="1"/>
          </p:cNvSpPr>
          <p:nvPr/>
        </p:nvSpPr>
        <p:spPr bwMode="auto">
          <a:xfrm>
            <a:off x="46482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16" name="Line 22"/>
          <p:cNvSpPr>
            <a:spLocks noChangeShapeType="1"/>
          </p:cNvSpPr>
          <p:nvPr/>
        </p:nvSpPr>
        <p:spPr bwMode="auto">
          <a:xfrm>
            <a:off x="4038600" y="1905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17" name="AutoShape 23"/>
          <p:cNvSpPr>
            <a:spLocks noChangeArrowheads="1"/>
          </p:cNvSpPr>
          <p:nvPr/>
        </p:nvSpPr>
        <p:spPr bwMode="auto">
          <a:xfrm rot="-1991854">
            <a:off x="5172807" y="5845399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18" name="Text Box 24"/>
          <p:cNvSpPr txBox="1">
            <a:spLocks noChangeArrowheads="1"/>
          </p:cNvSpPr>
          <p:nvPr/>
        </p:nvSpPr>
        <p:spPr bwMode="auto">
          <a:xfrm>
            <a:off x="6233159" y="5882640"/>
            <a:ext cx="1600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</a:rPr>
              <a:t>COLON,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</a:rPr>
              <a:t>OVARY, 45</a:t>
            </a:r>
          </a:p>
        </p:txBody>
      </p:sp>
      <p:sp>
        <p:nvSpPr>
          <p:cNvPr id="29719" name="Line 25"/>
          <p:cNvSpPr>
            <a:spLocks noChangeShapeType="1"/>
          </p:cNvSpPr>
          <p:nvPr/>
        </p:nvSpPr>
        <p:spPr bwMode="auto">
          <a:xfrm flipV="1">
            <a:off x="4572000" y="1676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20" name="Line 26"/>
          <p:cNvSpPr>
            <a:spLocks noChangeShapeType="1"/>
          </p:cNvSpPr>
          <p:nvPr/>
        </p:nvSpPr>
        <p:spPr bwMode="auto">
          <a:xfrm flipV="1">
            <a:off x="6400800" y="1524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21" name="Line 27"/>
          <p:cNvSpPr>
            <a:spLocks noChangeShapeType="1"/>
          </p:cNvSpPr>
          <p:nvPr/>
        </p:nvSpPr>
        <p:spPr bwMode="auto">
          <a:xfrm flipV="1">
            <a:off x="7696200" y="1600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22" name="Line 28"/>
          <p:cNvSpPr>
            <a:spLocks noChangeShapeType="1"/>
          </p:cNvSpPr>
          <p:nvPr/>
        </p:nvSpPr>
        <p:spPr bwMode="auto">
          <a:xfrm flipH="1">
            <a:off x="57912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23" name="Line 29"/>
          <p:cNvSpPr>
            <a:spLocks noChangeShapeType="1"/>
          </p:cNvSpPr>
          <p:nvPr/>
        </p:nvSpPr>
        <p:spPr bwMode="auto">
          <a:xfrm>
            <a:off x="33528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24" name="Line 30"/>
          <p:cNvSpPr>
            <a:spLocks noChangeShapeType="1"/>
          </p:cNvSpPr>
          <p:nvPr/>
        </p:nvSpPr>
        <p:spPr bwMode="auto">
          <a:xfrm flipH="1">
            <a:off x="5105400" y="502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25" name="Rectangle 31"/>
          <p:cNvSpPr>
            <a:spLocks noChangeArrowheads="1"/>
          </p:cNvSpPr>
          <p:nvPr/>
        </p:nvSpPr>
        <p:spPr bwMode="auto">
          <a:xfrm>
            <a:off x="4922520" y="5334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26" name="Oval 32"/>
          <p:cNvSpPr>
            <a:spLocks noChangeArrowheads="1"/>
          </p:cNvSpPr>
          <p:nvPr/>
        </p:nvSpPr>
        <p:spPr bwMode="auto">
          <a:xfrm>
            <a:off x="4572000" y="1676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27" name="Line 33"/>
          <p:cNvSpPr>
            <a:spLocks noChangeShapeType="1"/>
          </p:cNvSpPr>
          <p:nvPr/>
        </p:nvSpPr>
        <p:spPr bwMode="auto">
          <a:xfrm flipV="1">
            <a:off x="3124200" y="1676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28" name="Rectangle 34"/>
          <p:cNvSpPr>
            <a:spLocks noChangeArrowheads="1"/>
          </p:cNvSpPr>
          <p:nvPr/>
        </p:nvSpPr>
        <p:spPr bwMode="auto">
          <a:xfrm>
            <a:off x="7216775" y="3505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/>
            </a:endParaRPr>
          </a:p>
        </p:txBody>
      </p:sp>
      <p:sp>
        <p:nvSpPr>
          <p:cNvPr id="29730" name="Line 36"/>
          <p:cNvSpPr>
            <a:spLocks noChangeShapeType="1"/>
          </p:cNvSpPr>
          <p:nvPr/>
        </p:nvSpPr>
        <p:spPr bwMode="auto">
          <a:xfrm flipV="1">
            <a:off x="6477000" y="3505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31" name="Line 37"/>
          <p:cNvSpPr>
            <a:spLocks noChangeShapeType="1"/>
          </p:cNvSpPr>
          <p:nvPr/>
        </p:nvSpPr>
        <p:spPr bwMode="auto">
          <a:xfrm>
            <a:off x="22479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32" name="Line 38"/>
          <p:cNvSpPr>
            <a:spLocks noChangeShapeType="1"/>
          </p:cNvSpPr>
          <p:nvPr/>
        </p:nvSpPr>
        <p:spPr bwMode="auto">
          <a:xfrm flipV="1">
            <a:off x="8061960" y="355092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34" name="Line 40"/>
          <p:cNvSpPr>
            <a:spLocks noChangeShapeType="1"/>
          </p:cNvSpPr>
          <p:nvPr/>
        </p:nvSpPr>
        <p:spPr bwMode="auto">
          <a:xfrm flipH="1">
            <a:off x="5791200" y="502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35" name="Line 41"/>
          <p:cNvSpPr>
            <a:spLocks noChangeShapeType="1"/>
          </p:cNvSpPr>
          <p:nvPr/>
        </p:nvSpPr>
        <p:spPr bwMode="auto">
          <a:xfrm>
            <a:off x="51054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36" name="Line 42"/>
          <p:cNvSpPr>
            <a:spLocks noChangeShapeType="1"/>
          </p:cNvSpPr>
          <p:nvPr/>
        </p:nvSpPr>
        <p:spPr bwMode="auto">
          <a:xfrm>
            <a:off x="57912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37" name="Line 43"/>
          <p:cNvSpPr>
            <a:spLocks noChangeShapeType="1"/>
          </p:cNvSpPr>
          <p:nvPr/>
        </p:nvSpPr>
        <p:spPr bwMode="auto">
          <a:xfrm>
            <a:off x="66294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38" name="Oval 44"/>
          <p:cNvSpPr>
            <a:spLocks noChangeArrowheads="1"/>
          </p:cNvSpPr>
          <p:nvPr/>
        </p:nvSpPr>
        <p:spPr bwMode="auto">
          <a:xfrm>
            <a:off x="3124200" y="35052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39" name="Line 45"/>
          <p:cNvSpPr>
            <a:spLocks noChangeShapeType="1"/>
          </p:cNvSpPr>
          <p:nvPr/>
        </p:nvSpPr>
        <p:spPr bwMode="auto">
          <a:xfrm flipV="1">
            <a:off x="3124200" y="3505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40" name="Rectangle 46"/>
          <p:cNvSpPr>
            <a:spLocks noChangeArrowheads="1"/>
          </p:cNvSpPr>
          <p:nvPr/>
        </p:nvSpPr>
        <p:spPr bwMode="auto">
          <a:xfrm>
            <a:off x="8077200" y="35052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43" name="Rectangle 49"/>
          <p:cNvSpPr>
            <a:spLocks noChangeArrowheads="1"/>
          </p:cNvSpPr>
          <p:nvPr/>
        </p:nvSpPr>
        <p:spPr bwMode="auto">
          <a:xfrm>
            <a:off x="2057400" y="353568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44" name="Oval 50"/>
          <p:cNvSpPr>
            <a:spLocks noChangeArrowheads="1"/>
          </p:cNvSpPr>
          <p:nvPr/>
        </p:nvSpPr>
        <p:spPr bwMode="auto">
          <a:xfrm>
            <a:off x="6400800" y="53340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29745" name="Line 51"/>
          <p:cNvSpPr>
            <a:spLocks noChangeShapeType="1"/>
          </p:cNvSpPr>
          <p:nvPr/>
        </p:nvSpPr>
        <p:spPr bwMode="auto">
          <a:xfrm flipV="1">
            <a:off x="6324600" y="5334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747" name="Text Box 53"/>
          <p:cNvSpPr txBox="1">
            <a:spLocks noChangeArrowheads="1"/>
          </p:cNvSpPr>
          <p:nvPr/>
        </p:nvSpPr>
        <p:spPr bwMode="auto">
          <a:xfrm>
            <a:off x="7619999" y="1996440"/>
            <a:ext cx="9601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</a:rPr>
              <a:t>Breast, 82</a:t>
            </a:r>
          </a:p>
        </p:txBody>
      </p:sp>
      <p:sp>
        <p:nvSpPr>
          <p:cNvPr id="29748" name="Text Box 54"/>
          <p:cNvSpPr txBox="1">
            <a:spLocks noChangeArrowheads="1"/>
          </p:cNvSpPr>
          <p:nvPr/>
        </p:nvSpPr>
        <p:spPr bwMode="auto">
          <a:xfrm>
            <a:off x="2743200" y="73152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</a:rPr>
              <a:t>Hereditary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</a:rPr>
              <a:t>Family Pedigree</a:t>
            </a:r>
          </a:p>
        </p:txBody>
      </p:sp>
      <p:cxnSp>
        <p:nvCxnSpPr>
          <p:cNvPr id="3" name="Straight Connector 2"/>
          <p:cNvCxnSpPr>
            <a:stCxn id="29731" idx="0"/>
            <a:endCxn id="29723" idx="0"/>
          </p:cNvCxnSpPr>
          <p:nvPr/>
        </p:nvCxnSpPr>
        <p:spPr bwMode="auto">
          <a:xfrm>
            <a:off x="2247900" y="2819400"/>
            <a:ext cx="11049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6629400" y="2819400"/>
            <a:ext cx="1676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9709" idx="0"/>
            <a:endCxn id="29731" idx="0"/>
          </p:cNvCxnSpPr>
          <p:nvPr/>
        </p:nvCxnSpPr>
        <p:spPr bwMode="auto">
          <a:xfrm>
            <a:off x="1402080" y="2819400"/>
            <a:ext cx="8458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27960" y="4008120"/>
            <a:ext cx="131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</a:rPr>
              <a:t>UTERUS, 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399288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</a:rPr>
              <a:t>COLON, 53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6040" y="2182297"/>
            <a:ext cx="1826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</a:rPr>
              <a:t>STOMACH, 57</a:t>
            </a:r>
          </a:p>
        </p:txBody>
      </p:sp>
      <p:cxnSp>
        <p:nvCxnSpPr>
          <p:cNvPr id="15" name="Straight Connector 14"/>
          <p:cNvCxnSpPr>
            <a:stCxn id="29702" idx="2"/>
          </p:cNvCxnSpPr>
          <p:nvPr/>
        </p:nvCxnSpPr>
        <p:spPr bwMode="auto">
          <a:xfrm flipH="1">
            <a:off x="1402080" y="3916680"/>
            <a:ext cx="7620" cy="1417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50"/>
          <p:cNvSpPr>
            <a:spLocks noChangeArrowheads="1"/>
          </p:cNvSpPr>
          <p:nvPr/>
        </p:nvSpPr>
        <p:spPr bwMode="auto">
          <a:xfrm>
            <a:off x="1219200" y="536448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1112520" y="5318760"/>
            <a:ext cx="548640" cy="518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7720" y="603504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/>
              </a:rPr>
              <a:t>PANCREAS, 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02332" y="3505200"/>
            <a:ext cx="2897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What concerns do you have about this family history?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What cancer syndromes are on your genetic differential?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73680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799" y="437883"/>
            <a:ext cx="7797085" cy="1177344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Sample question-Genetics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964032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key component of the client history to be obtained during the cancer–directed screening examination is: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-A. number of siblings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-B. marital status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-C. place of birth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-D. medical and cancer history of     		  relatives</a:t>
            </a:r>
          </a:p>
        </p:txBody>
      </p:sp>
    </p:spTree>
    <p:extLst>
      <p:ext uri="{BB962C8B-B14F-4D97-AF65-F5344CB8AC3E}">
        <p14:creationId xmlns:p14="http://schemas.microsoft.com/office/powerpoint/2010/main" val="13893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142" y="693495"/>
            <a:ext cx="8231716" cy="1023937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Epidemiology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Clinicians are concerned about the health of an individual</a:t>
            </a:r>
          </a:p>
          <a:p>
            <a:pPr eaLnBrk="1" hangingPunct="1"/>
            <a:r>
              <a:rPr lang="en-US" altLang="en-US" sz="2800" dirty="0"/>
              <a:t>Epidemiologists are concerned about the collective health of the people in a community</a:t>
            </a:r>
          </a:p>
        </p:txBody>
      </p:sp>
      <p:pic>
        <p:nvPicPr>
          <p:cNvPr id="11268" name="Picture 5" descr="MC90005333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91" y="3712887"/>
            <a:ext cx="194151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75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Sample Question - Genetics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 woman presents for risk assessment at the local breast care clinic.  Which of these facts from her medical history do </a:t>
            </a:r>
            <a:r>
              <a:rPr lang="en-US" altLang="en-US" sz="2800" b="1" dirty="0"/>
              <a:t>not</a:t>
            </a:r>
            <a:r>
              <a:rPr lang="en-US" altLang="en-US" sz="2800" dirty="0"/>
              <a:t> suggest a risk for breast cancer?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/>
              <a:t>-A.	 First pregnancy at age 34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/>
              <a:t>-B.	 Prior breast biopsy revealing atypical hyperplasia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/>
              <a:t>-C. Breastfeeding for 12 months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/>
              <a:t>-D. Mother and sister with breast cancer</a:t>
            </a:r>
          </a:p>
        </p:txBody>
      </p:sp>
    </p:spTree>
    <p:extLst>
      <p:ext uri="{BB962C8B-B14F-4D97-AF65-F5344CB8AC3E}">
        <p14:creationId xmlns:p14="http://schemas.microsoft.com/office/powerpoint/2010/main" val="15607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 -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You are taking a patient’s health history and uncover some facts about her family.  Which of these facts do you consider a red flag for the need for genetic assessment (can be more than one correct answer)?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-A.	Maternal grandmother diagnosed with breast cancer at 67</a:t>
            </a:r>
          </a:p>
          <a:p>
            <a:pPr marL="0" indent="0">
              <a:buNone/>
            </a:pPr>
            <a:r>
              <a:rPr lang="en-US" sz="2400" dirty="0"/>
              <a:t>-B.	Paternal aunt with colon cancer at 38</a:t>
            </a:r>
          </a:p>
          <a:p>
            <a:pPr marL="0" indent="0">
              <a:buNone/>
            </a:pPr>
            <a:r>
              <a:rPr lang="en-US" sz="2400" dirty="0"/>
              <a:t>-C.	Personal history of fifteen colon polyps, some hyperplastic</a:t>
            </a:r>
          </a:p>
          <a:p>
            <a:pPr marL="0" indent="0">
              <a:buNone/>
            </a:pPr>
            <a:r>
              <a:rPr lang="en-US" sz="2400" dirty="0"/>
              <a:t>-D.	Sister with fibrocystic breast disease</a:t>
            </a:r>
          </a:p>
          <a:p>
            <a:pPr marL="0" indent="0">
              <a:buNone/>
            </a:pPr>
            <a:r>
              <a:rPr lang="en-US" sz="2400" dirty="0"/>
              <a:t>-E.	Paternal grandmother with endometrial cancer in her 40’s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9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 -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67247"/>
            <a:ext cx="10363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42 yo patient has a strong family history of breast cancer and all of her affected relatives are deceased.  She decides to undergo genetic testing for 40+ cancer susceptibility genes herself and no mutation is detected.  Which of these statements correctly interprets this finding?</a:t>
            </a:r>
          </a:p>
          <a:p>
            <a:pPr marL="0" indent="0">
              <a:buNone/>
            </a:pPr>
            <a:r>
              <a:rPr lang="en-US" sz="2400" dirty="0"/>
              <a:t>	-A.  This patient is not at high risk for breast cancer since she had a 			negative genetic test.</a:t>
            </a:r>
          </a:p>
          <a:p>
            <a:pPr marL="0" indent="0">
              <a:buNone/>
            </a:pPr>
            <a:r>
              <a:rPr lang="en-US" sz="2400" dirty="0"/>
              <a:t>	-B.  This patient remains at high risk for breast cancer based on 			family history.</a:t>
            </a:r>
          </a:p>
          <a:p>
            <a:pPr marL="0" indent="0">
              <a:buNone/>
            </a:pPr>
            <a:r>
              <a:rPr lang="en-US" sz="2400" dirty="0"/>
              <a:t>	-C.  This patient should have another genetic test in case the lab’s 			findings are inaccurate.</a:t>
            </a:r>
          </a:p>
          <a:p>
            <a:pPr marL="0" indent="0">
              <a:buNone/>
            </a:pPr>
            <a:r>
              <a:rPr lang="en-US" sz="2400" dirty="0"/>
              <a:t>	-D.  This patient does not need to start mammograms until age 50.</a:t>
            </a:r>
          </a:p>
        </p:txBody>
      </p:sp>
    </p:spTree>
    <p:extLst>
      <p:ext uri="{BB962C8B-B14F-4D97-AF65-F5344CB8AC3E}">
        <p14:creationId xmlns:p14="http://schemas.microsoft.com/office/powerpoint/2010/main" val="39385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2873" y="758536"/>
            <a:ext cx="8624454" cy="5476009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Questions ??</a:t>
            </a:r>
            <a:br>
              <a:rPr lang="en-US" altLang="en-US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924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35932" y="711079"/>
            <a:ext cx="8231716" cy="1023937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Epidemiological Indicators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2567356"/>
            <a:ext cx="10363200" cy="4162425"/>
          </a:xfrm>
        </p:spPr>
        <p:txBody>
          <a:bodyPr/>
          <a:lstStyle/>
          <a:p>
            <a:pPr lvl="1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000000"/>
                </a:solidFill>
              </a:rPr>
              <a:t>Incidence</a:t>
            </a:r>
            <a:r>
              <a:rPr lang="en-US" altLang="en-US" dirty="0">
                <a:solidFill>
                  <a:srgbClr val="000000"/>
                </a:solidFill>
              </a:rPr>
              <a:t>—number of new cases of cancer that occur during a certain time period among a given population</a:t>
            </a:r>
          </a:p>
          <a:p>
            <a:pPr lvl="1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000000"/>
                </a:solidFill>
              </a:rPr>
              <a:t>Prevalence</a:t>
            </a:r>
            <a:r>
              <a:rPr lang="en-US" altLang="en-US" dirty="0">
                <a:solidFill>
                  <a:srgbClr val="000000"/>
                </a:solidFill>
              </a:rPr>
              <a:t>—percentage of all individuals with cancer at a certain time</a:t>
            </a:r>
          </a:p>
          <a:p>
            <a:pPr lvl="1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000000"/>
                </a:solidFill>
              </a:rPr>
              <a:t>Mortality</a:t>
            </a:r>
            <a:r>
              <a:rPr lang="en-US" altLang="en-US" dirty="0">
                <a:solidFill>
                  <a:srgbClr val="000000"/>
                </a:solidFill>
              </a:rPr>
              <a:t>—number of deaths from cancer during a certain period of time</a:t>
            </a:r>
          </a:p>
          <a:p>
            <a:pPr lvl="1" eaLnBrk="1" hangingPunct="1"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8" y="5019487"/>
            <a:ext cx="3008292" cy="17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6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4285" y="702906"/>
            <a:ext cx="8231716" cy="1023937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Cancer Facts - 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27025"/>
            <a:ext cx="10363200" cy="4162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Over 18 million Americans were alive with cancer in 2022  </a:t>
            </a:r>
            <a:r>
              <a:rPr lang="en-US" altLang="en-US" sz="2400" dirty="0">
                <a:solidFill>
                  <a:srgbClr val="00B050"/>
                </a:solidFill>
              </a:rPr>
              <a:t>(I, P, or M?)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~ 1.9 million new cases of cancer in 2022 </a:t>
            </a:r>
            <a:r>
              <a:rPr lang="en-US" altLang="en-US" sz="2400" dirty="0">
                <a:solidFill>
                  <a:srgbClr val="00B050"/>
                </a:solidFill>
              </a:rPr>
              <a:t>(I, P, or M?)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5,250 new cases every day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~ 1,700 people die of cancer each day </a:t>
            </a:r>
            <a:r>
              <a:rPr lang="en-US" altLang="en-US" sz="2400" dirty="0">
                <a:solidFill>
                  <a:srgbClr val="00B050"/>
                </a:solidFill>
              </a:rPr>
              <a:t>(I, P, or M?)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Cancer is the second most common cause of death in US.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5-year survival rate for all cancers is 68% in White people, and 63% in African Americans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400" dirty="0"/>
              <a:t>(ACS, Cancer Facts and Figures, 2022)</a:t>
            </a:r>
          </a:p>
        </p:txBody>
      </p:sp>
    </p:spTree>
    <p:extLst>
      <p:ext uri="{BB962C8B-B14F-4D97-AF65-F5344CB8AC3E}">
        <p14:creationId xmlns:p14="http://schemas.microsoft.com/office/powerpoint/2010/main" val="191392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362200" y="474790"/>
            <a:ext cx="7713785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New Cancer Cases by Site </a:t>
            </a:r>
            <a:br>
              <a:rPr lang="en-US" altLang="en-US" dirty="0"/>
            </a:br>
            <a:r>
              <a:rPr lang="en-US" altLang="en-US" sz="1800" dirty="0"/>
              <a:t>(ACS Cancer Facts and Figures 2023 estimates)</a:t>
            </a:r>
            <a:endParaRPr lang="en-US" altLang="en-US" dirty="0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27118" y="1785640"/>
            <a:ext cx="39624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u="sng" dirty="0"/>
              <a:t>Men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Prostate 288,300 (29%)</a:t>
            </a:r>
            <a:br>
              <a:rPr lang="en-US" sz="2000" b="1" dirty="0"/>
            </a:br>
            <a:r>
              <a:rPr lang="en-US" sz="2000" dirty="0"/>
              <a:t>Lung 117,550 (12%)</a:t>
            </a:r>
            <a:br>
              <a:rPr lang="en-US" sz="2000" dirty="0"/>
            </a:br>
            <a:r>
              <a:rPr lang="en-US" sz="2000" dirty="0"/>
              <a:t>Colorectal 81,860 (8%)</a:t>
            </a:r>
            <a:br>
              <a:rPr lang="en-US" sz="2000" dirty="0"/>
            </a:br>
            <a:r>
              <a:rPr lang="en-US" sz="2000" dirty="0"/>
              <a:t>Bladder 62,420 (6%)</a:t>
            </a:r>
            <a:br>
              <a:rPr lang="en-US" sz="2000" dirty="0"/>
            </a:br>
            <a:r>
              <a:rPr lang="en-US" sz="2000" dirty="0"/>
              <a:t>Melanoma  58,120 (6%)</a:t>
            </a:r>
            <a:br>
              <a:rPr lang="en-US" sz="2000" dirty="0"/>
            </a:br>
            <a:r>
              <a:rPr lang="en-US" sz="2000" dirty="0"/>
              <a:t>Kidney 52,360 (5%)</a:t>
            </a:r>
            <a:br>
              <a:rPr lang="en-US" sz="2000" dirty="0"/>
            </a:br>
            <a:r>
              <a:rPr lang="en-US" sz="2000" dirty="0"/>
              <a:t>NHL 44,880 (4%)</a:t>
            </a:r>
            <a:br>
              <a:rPr lang="en-US" sz="2000" dirty="0"/>
            </a:br>
            <a:r>
              <a:rPr lang="en-US" sz="2000" dirty="0"/>
              <a:t>Oral cavity 39,290 (4%)</a:t>
            </a:r>
            <a:br>
              <a:rPr lang="en-US" sz="2000" dirty="0"/>
            </a:br>
            <a:r>
              <a:rPr lang="en-US" sz="2000" dirty="0"/>
              <a:t>Leukemia 35,670 (4%)</a:t>
            </a:r>
            <a:br>
              <a:rPr lang="en-US" sz="2000" dirty="0"/>
            </a:br>
            <a:r>
              <a:rPr lang="en-US" sz="2000" dirty="0"/>
              <a:t>Pancreas 33,130 (3%)</a:t>
            </a:r>
          </a:p>
          <a:p>
            <a:pPr marL="0" indent="0">
              <a:buNone/>
            </a:pPr>
            <a:r>
              <a:rPr lang="en-US" altLang="en-US" dirty="0"/>
              <a:t>			</a:t>
            </a: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219092" y="1699309"/>
            <a:ext cx="4038600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u="sng" dirty="0"/>
              <a:t>Women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000" b="1" dirty="0"/>
              <a:t>Breast 297,790 (31%)</a:t>
            </a:r>
            <a:br>
              <a:rPr lang="en-US" sz="2000" b="1" dirty="0"/>
            </a:br>
            <a:r>
              <a:rPr lang="en-US" sz="2000" dirty="0"/>
              <a:t>Lung  120,790 (13%)</a:t>
            </a:r>
            <a:br>
              <a:rPr lang="en-US" sz="2000" dirty="0"/>
            </a:br>
            <a:r>
              <a:rPr lang="en-US" sz="2000" dirty="0"/>
              <a:t>Colorectal 71,160 (8%)</a:t>
            </a:r>
            <a:br>
              <a:rPr lang="en-US" sz="2000" dirty="0"/>
            </a:br>
            <a:r>
              <a:rPr lang="en-US" sz="2000" dirty="0"/>
              <a:t>Uterine 66,200 (7%)</a:t>
            </a:r>
            <a:br>
              <a:rPr lang="en-US" sz="2000" dirty="0"/>
            </a:br>
            <a:r>
              <a:rPr lang="en-US" sz="2000" dirty="0"/>
              <a:t>Melanoma  39,490 (4%)</a:t>
            </a:r>
            <a:br>
              <a:rPr lang="en-US" sz="2000" dirty="0"/>
            </a:br>
            <a:r>
              <a:rPr lang="en-US" sz="2000" dirty="0"/>
              <a:t>NHL 35,670 (4%)</a:t>
            </a:r>
            <a:br>
              <a:rPr lang="en-US" sz="2000" dirty="0"/>
            </a:br>
            <a:r>
              <a:rPr lang="en-US" sz="2000" dirty="0"/>
              <a:t>Thyroid 31,180 (3%)</a:t>
            </a:r>
            <a:br>
              <a:rPr lang="en-US" sz="2000" dirty="0"/>
            </a:br>
            <a:r>
              <a:rPr lang="en-US" sz="2000" dirty="0"/>
              <a:t>Pancreas 30,920 (3%)</a:t>
            </a:r>
            <a:br>
              <a:rPr lang="en-US" sz="2000" dirty="0"/>
            </a:br>
            <a:r>
              <a:rPr lang="en-US" sz="2000" dirty="0"/>
              <a:t>Kidney  29,440 (3%)</a:t>
            </a:r>
            <a:br>
              <a:rPr lang="en-US" sz="2000" dirty="0"/>
            </a:br>
            <a:r>
              <a:rPr lang="en-US" sz="2000" dirty="0"/>
              <a:t>Leukemia 23,940 (3%)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214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492374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Cancer Deaths by Site</a:t>
            </a:r>
            <a:br>
              <a:rPr lang="en-US" altLang="en-US" dirty="0"/>
            </a:br>
            <a:r>
              <a:rPr lang="en-US" altLang="en-US" sz="1800" dirty="0"/>
              <a:t>(ACS Cancer Facts and Figures 2023 estimates)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139988" y="1782442"/>
            <a:ext cx="3810000" cy="455367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200" b="1" dirty="0"/>
              <a:t> </a:t>
            </a:r>
            <a:r>
              <a:rPr lang="en-US" altLang="en-US" sz="2400" b="1" u="sng" dirty="0"/>
              <a:t>Men</a:t>
            </a:r>
          </a:p>
          <a:p>
            <a:pPr>
              <a:lnSpc>
                <a:spcPct val="90000"/>
              </a:lnSpc>
              <a:buNone/>
            </a:pPr>
            <a:endParaRPr lang="en-US" sz="2000" b="1" dirty="0"/>
          </a:p>
          <a:p>
            <a:pPr>
              <a:lnSpc>
                <a:spcPct val="90000"/>
              </a:lnSpc>
              <a:buNone/>
            </a:pPr>
            <a:r>
              <a:rPr lang="en-US" sz="2000" b="1" dirty="0"/>
              <a:t>Lung  67,160 (21%)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Prostate 34,700 (11%)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Colorectal 28,470 (9%)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Pancreas 26,620 (8%)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Liver 19,000 (6%)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Leukemia 13,900 (4%)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Esophagus 12,920 (4%)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Bladder 12,160 (4%)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NHL 11,780 (4%)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Brain 11,020 (3%)</a:t>
            </a:r>
          </a:p>
          <a:p>
            <a:pPr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430110" y="1764858"/>
            <a:ext cx="3810000" cy="45712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u="sng" dirty="0"/>
              <a:t>Women</a:t>
            </a:r>
          </a:p>
          <a:p>
            <a:pPr>
              <a:lnSpc>
                <a:spcPct val="90000"/>
              </a:lnSpc>
              <a:buNone/>
            </a:pPr>
            <a:endParaRPr lang="en-US" sz="2000" b="1" dirty="0"/>
          </a:p>
          <a:p>
            <a:pPr>
              <a:lnSpc>
                <a:spcPct val="90000"/>
              </a:lnSpc>
              <a:buNone/>
            </a:pPr>
            <a:r>
              <a:rPr lang="en-US" sz="2000" b="1" dirty="0"/>
              <a:t>Lung  59,910 (21%)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Breast 43,170 (15%)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Colorectal 24,080 (8%)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Pancreas 23,930 (8%)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Ovary 13,270 (5%)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Uterine 13,030 (5%)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Liver 10,380 (4%)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Leukemia 9,810 (3%)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NHL 8,400 (3%)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Brain 7,970 (3%)</a:t>
            </a:r>
          </a:p>
          <a:p>
            <a:pPr>
              <a:lnSpc>
                <a:spcPct val="9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680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66202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Cancer Health Disparities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45123" y="2092569"/>
            <a:ext cx="9894277" cy="41265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Adverse differences in incidence, prevalence, mortality,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survivorship and cancer burden among specific population groups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African Americans have highest mortality rate of cancer, Asian/Pacific Islander men have lowest mortality 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For breast cancer, white women have highest incidence, but African American women have highest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For cervical cancer, Hispanic women have highest incidence, but African American women have highest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For prostate/lung/colorectal cancers, African American men have highest incidence and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Many cancers diagnosed in later stage among African Americans</a:t>
            </a:r>
          </a:p>
        </p:txBody>
      </p:sp>
      <p:sp>
        <p:nvSpPr>
          <p:cNvPr id="18436" name="AutoShape 5" descr="image003"/>
          <p:cNvSpPr>
            <a:spLocks noChangeAspect="1" noChangeArrowheads="1"/>
          </p:cNvSpPr>
          <p:nvPr/>
        </p:nvSpPr>
        <p:spPr bwMode="auto">
          <a:xfrm>
            <a:off x="4786314" y="25574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  <p:sp>
        <p:nvSpPr>
          <p:cNvPr id="18437" name="AutoShape 7" descr="image003"/>
          <p:cNvSpPr>
            <a:spLocks noChangeAspect="1" noChangeArrowheads="1"/>
          </p:cNvSpPr>
          <p:nvPr/>
        </p:nvSpPr>
        <p:spPr bwMode="auto">
          <a:xfrm>
            <a:off x="1692276" y="4603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23492200"/>
      </p:ext>
    </p:extLst>
  </p:cSld>
  <p:clrMapOvr>
    <a:masterClrMapping/>
  </p:clrMapOvr>
</p:sld>
</file>

<file path=ppt/theme/theme1.xml><?xml version="1.0" encoding="utf-8"?>
<a:theme xmlns:a="http://schemas.openxmlformats.org/drawingml/2006/main" name="DCMH breast ovarian genetics 3 15 (2)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2923</Words>
  <Application>Microsoft Office PowerPoint</Application>
  <PresentationFormat>Widescreen</PresentationFormat>
  <Paragraphs>386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Garamond</vt:lpstr>
      <vt:lpstr>Tahoma</vt:lpstr>
      <vt:lpstr>Times New Roman</vt:lpstr>
      <vt:lpstr>Wingdings</vt:lpstr>
      <vt:lpstr>DCMH breast ovarian genetics 3 15 (2)</vt:lpstr>
      <vt:lpstr>Health Promotion,  Prevention and  Genetics</vt:lpstr>
      <vt:lpstr>Objectives</vt:lpstr>
      <vt:lpstr>Epidemiology </vt:lpstr>
      <vt:lpstr>Epidemiology</vt:lpstr>
      <vt:lpstr>Epidemiological Indicators</vt:lpstr>
      <vt:lpstr>Cancer Facts - US</vt:lpstr>
      <vt:lpstr>New Cancer Cases by Site  (ACS Cancer Facts and Figures 2023 estimates)</vt:lpstr>
      <vt:lpstr>Cancer Deaths by Site (ACS Cancer Facts and Figures 2023 estimates)</vt:lpstr>
      <vt:lpstr>Cancer Health Disparities</vt:lpstr>
      <vt:lpstr>Cancer Health Disparities</vt:lpstr>
      <vt:lpstr>Sample Question-Epidemiology</vt:lpstr>
      <vt:lpstr>Sample Question-Epidemiology</vt:lpstr>
      <vt:lpstr>Cancer Risks</vt:lpstr>
      <vt:lpstr>Cancer Risks</vt:lpstr>
      <vt:lpstr>Prevention  </vt:lpstr>
      <vt:lpstr>PowerPoint Presentation</vt:lpstr>
      <vt:lpstr>Secondary Prevention – screening tests</vt:lpstr>
      <vt:lpstr>Breast Cancer Screening</vt:lpstr>
      <vt:lpstr>PowerPoint Presentation</vt:lpstr>
      <vt:lpstr>Cervical Cancer Screening</vt:lpstr>
      <vt:lpstr>PowerPoint Presentation</vt:lpstr>
      <vt:lpstr>Prostate Cancer Screening  </vt:lpstr>
      <vt:lpstr>PowerPoint Presentation</vt:lpstr>
      <vt:lpstr>Screening Controversies</vt:lpstr>
      <vt:lpstr>Sample Question - Screening</vt:lpstr>
      <vt:lpstr>Sample Question-Prevention</vt:lpstr>
      <vt:lpstr>Sample Question - Risk</vt:lpstr>
      <vt:lpstr>Sample Question - Prevention</vt:lpstr>
      <vt:lpstr>Sample Question - Prevention</vt:lpstr>
      <vt:lpstr>Genetics and Cancer</vt:lpstr>
      <vt:lpstr>Patterns of Inheritance</vt:lpstr>
      <vt:lpstr>Red Flags of Possible Genetic Risk</vt:lpstr>
      <vt:lpstr>Genetic Risk Assessment</vt:lpstr>
      <vt:lpstr>Outcomes</vt:lpstr>
      <vt:lpstr>Hereditary Cancer Syndromes</vt:lpstr>
      <vt:lpstr>Chemoprevention (risk reduction) </vt:lpstr>
      <vt:lpstr>PowerPoint Presentation</vt:lpstr>
      <vt:lpstr>PowerPoint Presentation</vt:lpstr>
      <vt:lpstr>Sample question-Genetics</vt:lpstr>
      <vt:lpstr>Sample Question - Genetics</vt:lpstr>
      <vt:lpstr>Sample Question - Genetics</vt:lpstr>
      <vt:lpstr>Sample Question - Genetics</vt:lpstr>
      <vt:lpstr>Questions ?? </vt:lpstr>
    </vt:vector>
  </TitlesOfParts>
  <Company>Temple University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Promotion,  Prevention and  Genetics</dc:title>
  <dc:creator>Montgomery, Susan V</dc:creator>
  <cp:lastModifiedBy>Henderson, Kathleen M</cp:lastModifiedBy>
  <cp:revision>142</cp:revision>
  <cp:lastPrinted>2025-09-04T13:01:12Z</cp:lastPrinted>
  <dcterms:created xsi:type="dcterms:W3CDTF">2021-03-29T14:46:44Z</dcterms:created>
  <dcterms:modified xsi:type="dcterms:W3CDTF">2025-09-04T13:13:25Z</dcterms:modified>
</cp:coreProperties>
</file>