
<file path=[Content_Types].xml><?xml version="1.0" encoding="utf-8"?>
<Types xmlns="http://schemas.openxmlformats.org/package/2006/content-types">
  <Default Extension="0"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49.xml" ContentType="application/vnd.openxmlformats-officedocument.presentationml.notesSlide+xml"/>
  <Override PartName="/ppt/notesSlides/notesSlide58.xml" ContentType="application/vnd.openxmlformats-officedocument.presentationml.notes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62"/>
  </p:notesMasterIdLst>
  <p:handoutMasterIdLst>
    <p:handoutMasterId r:id="rId63"/>
  </p:handoutMasterIdLst>
  <p:sldIdLst>
    <p:sldId id="257" r:id="rId2"/>
    <p:sldId id="258" r:id="rId3"/>
    <p:sldId id="259" r:id="rId4"/>
    <p:sldId id="260" r:id="rId5"/>
    <p:sldId id="261" r:id="rId6"/>
    <p:sldId id="263" r:id="rId7"/>
    <p:sldId id="262" r:id="rId8"/>
    <p:sldId id="264" r:id="rId9"/>
    <p:sldId id="266" r:id="rId10"/>
    <p:sldId id="310" r:id="rId11"/>
    <p:sldId id="282" r:id="rId12"/>
    <p:sldId id="267" r:id="rId13"/>
    <p:sldId id="269" r:id="rId14"/>
    <p:sldId id="270" r:id="rId15"/>
    <p:sldId id="271" r:id="rId16"/>
    <p:sldId id="272" r:id="rId17"/>
    <p:sldId id="273" r:id="rId18"/>
    <p:sldId id="274" r:id="rId19"/>
    <p:sldId id="275" r:id="rId20"/>
    <p:sldId id="276" r:id="rId21"/>
    <p:sldId id="283" r:id="rId22"/>
    <p:sldId id="292" r:id="rId23"/>
    <p:sldId id="293" r:id="rId24"/>
    <p:sldId id="294" r:id="rId25"/>
    <p:sldId id="295" r:id="rId26"/>
    <p:sldId id="296" r:id="rId27"/>
    <p:sldId id="300" r:id="rId28"/>
    <p:sldId id="277" r:id="rId29"/>
    <p:sldId id="278" r:id="rId30"/>
    <p:sldId id="279" r:id="rId31"/>
    <p:sldId id="280" r:id="rId32"/>
    <p:sldId id="281" r:id="rId33"/>
    <p:sldId id="302" r:id="rId34"/>
    <p:sldId id="306" r:id="rId35"/>
    <p:sldId id="303" r:id="rId36"/>
    <p:sldId id="308" r:id="rId37"/>
    <p:sldId id="307" r:id="rId38"/>
    <p:sldId id="284" r:id="rId39"/>
    <p:sldId id="286" r:id="rId40"/>
    <p:sldId id="287" r:id="rId41"/>
    <p:sldId id="285" r:id="rId42"/>
    <p:sldId id="288" r:id="rId43"/>
    <p:sldId id="289" r:id="rId44"/>
    <p:sldId id="290" r:id="rId45"/>
    <p:sldId id="291" r:id="rId46"/>
    <p:sldId id="298" r:id="rId47"/>
    <p:sldId id="299" r:id="rId48"/>
    <p:sldId id="301" r:id="rId49"/>
    <p:sldId id="305" r:id="rId50"/>
    <p:sldId id="304" r:id="rId51"/>
    <p:sldId id="312" r:id="rId52"/>
    <p:sldId id="315" r:id="rId53"/>
    <p:sldId id="313" r:id="rId54"/>
    <p:sldId id="314" r:id="rId55"/>
    <p:sldId id="268" r:id="rId56"/>
    <p:sldId id="297" r:id="rId57"/>
    <p:sldId id="309" r:id="rId58"/>
    <p:sldId id="316" r:id="rId59"/>
    <p:sldId id="317" r:id="rId60"/>
    <p:sldId id="265" r:id="rId61"/>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F"/>
    <a:srgbClr val="FAC71C"/>
    <a:srgbClr val="0052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C00046-9819-9009-365A-DE047609B851}" v="3" dt="2025-06-09T17:26:42.7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4731" autoAdjust="0"/>
  </p:normalViewPr>
  <p:slideViewPr>
    <p:cSldViewPr>
      <p:cViewPr varScale="1">
        <p:scale>
          <a:sx n="93" d="100"/>
          <a:sy n="93" d="100"/>
        </p:scale>
        <p:origin x="442" y="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0" d="100"/>
          <a:sy n="70" d="100"/>
        </p:scale>
        <p:origin x="-3282"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handoutMaster" Target="handoutMasters/handoutMaster1.xml"/><Relationship Id="rId68"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8EE7877-3D6D-4BF6-8A7D-91BEA9C0B03D}" type="slidenum">
              <a:rPr lang="en-US" smtClean="0"/>
              <a:t>‹#›</a:t>
            </a:fld>
            <a:endParaRPr lang="en-US"/>
          </a:p>
        </p:txBody>
      </p:sp>
    </p:spTree>
    <p:extLst>
      <p:ext uri="{BB962C8B-B14F-4D97-AF65-F5344CB8AC3E}">
        <p14:creationId xmlns:p14="http://schemas.microsoft.com/office/powerpoint/2010/main" val="3130042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845FE42-B1B0-47D2-BDFD-F24A5A6FF1A8}" type="datetimeFigureOut">
              <a:rPr lang="en-US" smtClean="0"/>
              <a:t>6/9/2025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001D72F-D42B-45DA-A8F1-9FDF22A93D6F}" type="slidenum">
              <a:rPr lang="en-US" smtClean="0"/>
              <a:t>‹#›</a:t>
            </a:fld>
            <a:endParaRPr lang="en-US"/>
          </a:p>
        </p:txBody>
      </p:sp>
    </p:spTree>
    <p:extLst>
      <p:ext uri="{BB962C8B-B14F-4D97-AF65-F5344CB8AC3E}">
        <p14:creationId xmlns:p14="http://schemas.microsoft.com/office/powerpoint/2010/main" val="1202776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1</a:t>
            </a:fld>
            <a:endParaRPr lang="en-US"/>
          </a:p>
        </p:txBody>
      </p:sp>
    </p:spTree>
    <p:extLst>
      <p:ext uri="{BB962C8B-B14F-4D97-AF65-F5344CB8AC3E}">
        <p14:creationId xmlns:p14="http://schemas.microsoft.com/office/powerpoint/2010/main" val="3193662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10</a:t>
            </a:fld>
            <a:endParaRPr lang="en-US"/>
          </a:p>
        </p:txBody>
      </p:sp>
    </p:spTree>
    <p:extLst>
      <p:ext uri="{BB962C8B-B14F-4D97-AF65-F5344CB8AC3E}">
        <p14:creationId xmlns:p14="http://schemas.microsoft.com/office/powerpoint/2010/main" val="2104781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Diagnosis of exclusion</a:t>
            </a:r>
          </a:p>
          <a:p>
            <a:r>
              <a:rPr lang="en-US" dirty="0"/>
              <a:t>Usually assumed to be prostatitis until it lasts for greater than 3 months</a:t>
            </a:r>
          </a:p>
          <a:p>
            <a:r>
              <a:rPr lang="en-US" dirty="0"/>
              <a:t>2-10% of men have symptoms of prostatitis, only 5-10% of symptoms explained by bacterial infection</a:t>
            </a:r>
          </a:p>
          <a:p>
            <a:r>
              <a:rPr lang="en-US" dirty="0"/>
              <a:t>May have started as infection, inflammation and pain still present after infection is gone</a:t>
            </a:r>
          </a:p>
          <a:p>
            <a:r>
              <a:rPr lang="en-US" dirty="0"/>
              <a:t>Also may have started from history of trauma, autoimmune reaction, or dysfunctional voiding</a:t>
            </a:r>
          </a:p>
          <a:p>
            <a:r>
              <a:rPr lang="en-US" dirty="0"/>
              <a:t>Prostate inflammation seen in 33% of pts, also have increased nerve growth factor and mast cell tryptase in expressed prostatic secretions, indicating inflammation and possible increase in pain</a:t>
            </a: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11</a:t>
            </a:fld>
            <a:endParaRPr lang="en-US"/>
          </a:p>
        </p:txBody>
      </p:sp>
    </p:spTree>
    <p:extLst>
      <p:ext uri="{BB962C8B-B14F-4D97-AF65-F5344CB8AC3E}">
        <p14:creationId xmlns:p14="http://schemas.microsoft.com/office/powerpoint/2010/main" val="2175614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source puts prevalence at 10%</a:t>
            </a:r>
          </a:p>
          <a:p>
            <a:r>
              <a:rPr lang="en-US" dirty="0"/>
              <a:t>I: active infection</a:t>
            </a:r>
          </a:p>
          <a:p>
            <a:r>
              <a:rPr lang="en-US" dirty="0"/>
              <a:t>II: chronic or recurrent infection, may have UTI</a:t>
            </a:r>
          </a:p>
          <a:p>
            <a:r>
              <a:rPr lang="en-US" dirty="0"/>
              <a:t>III: no infection, inflammatory subtype has WBC in semen, expressed prostatic secretions, or voided bladder urine after prostatic massage, &gt;90% of cases</a:t>
            </a:r>
          </a:p>
          <a:p>
            <a:r>
              <a:rPr lang="en-US" dirty="0"/>
              <a:t>IV: inflammation incidentally found in prostate biopsy or WBC in semen or prostatic secretions</a:t>
            </a:r>
          </a:p>
        </p:txBody>
      </p:sp>
      <p:sp>
        <p:nvSpPr>
          <p:cNvPr id="4" name="Slide Number Placeholder 3"/>
          <p:cNvSpPr>
            <a:spLocks noGrp="1"/>
          </p:cNvSpPr>
          <p:nvPr>
            <p:ph type="sldNum" sz="quarter" idx="5"/>
          </p:nvPr>
        </p:nvSpPr>
        <p:spPr/>
        <p:txBody>
          <a:bodyPr/>
          <a:lstStyle/>
          <a:p>
            <a:fld id="{7001D72F-D42B-45DA-A8F1-9FDF22A93D6F}" type="slidenum">
              <a:rPr lang="en-US" smtClean="0"/>
              <a:t>12</a:t>
            </a:fld>
            <a:endParaRPr lang="en-US"/>
          </a:p>
        </p:txBody>
      </p:sp>
    </p:spTree>
    <p:extLst>
      <p:ext uri="{BB962C8B-B14F-4D97-AF65-F5344CB8AC3E}">
        <p14:creationId xmlns:p14="http://schemas.microsoft.com/office/powerpoint/2010/main" val="4160533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Pain with urination and/or ejaculation, muscle tenderness or dysfunction, nerve pain, possible bowel symptoms</a:t>
            </a:r>
          </a:p>
          <a:p>
            <a:r>
              <a:rPr lang="en-US" dirty="0"/>
              <a:t>Voiding: weak stream, straining, hesitancy</a:t>
            </a:r>
          </a:p>
          <a:p>
            <a:r>
              <a:rPr lang="en-US" dirty="0"/>
              <a:t>Storage: urgency, leakage, frequency, nocturia, pain</a:t>
            </a:r>
          </a:p>
          <a:p>
            <a:r>
              <a:rPr lang="en-US" dirty="0"/>
              <a:t>Sexual dysfunction is self-reported in 46-92% of patients</a:t>
            </a:r>
          </a:p>
          <a:p>
            <a:r>
              <a:rPr lang="en-US" dirty="0"/>
              <a:t>Ejaculation problems: premature, delayed, pain with or afterward</a:t>
            </a:r>
          </a:p>
          <a:p>
            <a:r>
              <a:rPr lang="en-US" dirty="0"/>
              <a:t>Activity limitations decrease QoL, as poor as that with congestive heart failure or Crohn’s disease</a:t>
            </a:r>
          </a:p>
          <a:p>
            <a:r>
              <a:rPr lang="en-US" dirty="0"/>
              <a:t>Has similarities with IC that will be discussed later</a:t>
            </a:r>
          </a:p>
        </p:txBody>
      </p:sp>
      <p:sp>
        <p:nvSpPr>
          <p:cNvPr id="4" name="Slide Number Placeholder 3"/>
          <p:cNvSpPr>
            <a:spLocks noGrp="1"/>
          </p:cNvSpPr>
          <p:nvPr>
            <p:ph type="sldNum" sz="quarter" idx="5"/>
          </p:nvPr>
        </p:nvSpPr>
        <p:spPr/>
        <p:txBody>
          <a:bodyPr/>
          <a:lstStyle/>
          <a:p>
            <a:fld id="{7001D72F-D42B-45DA-A8F1-9FDF22A93D6F}" type="slidenum">
              <a:rPr lang="en-US" smtClean="0"/>
              <a:t>13</a:t>
            </a:fld>
            <a:endParaRPr lang="en-US"/>
          </a:p>
        </p:txBody>
      </p:sp>
    </p:spTree>
    <p:extLst>
      <p:ext uri="{BB962C8B-B14F-4D97-AF65-F5344CB8AC3E}">
        <p14:creationId xmlns:p14="http://schemas.microsoft.com/office/powerpoint/2010/main" val="230318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add S: sexual dysfunction such as problems with ejaculation or erection, pain with or after orgasm</a:t>
            </a:r>
          </a:p>
          <a:p>
            <a:r>
              <a:rPr lang="en-US" dirty="0"/>
              <a:t>Also guides treatment for </a:t>
            </a:r>
            <a:r>
              <a:rPr lang="en-US" dirty="0" err="1"/>
              <a:t>CPPPSm</a:t>
            </a:r>
            <a:endParaRPr lang="en-US" dirty="0"/>
          </a:p>
          <a:p>
            <a:r>
              <a:rPr lang="en-US" dirty="0"/>
              <a:t>Organ-specific was most common (70% of patients)</a:t>
            </a:r>
          </a:p>
        </p:txBody>
      </p:sp>
      <p:sp>
        <p:nvSpPr>
          <p:cNvPr id="4" name="Slide Number Placeholder 3"/>
          <p:cNvSpPr>
            <a:spLocks noGrp="1"/>
          </p:cNvSpPr>
          <p:nvPr>
            <p:ph type="sldNum" sz="quarter" idx="5"/>
          </p:nvPr>
        </p:nvSpPr>
        <p:spPr/>
        <p:txBody>
          <a:bodyPr/>
          <a:lstStyle/>
          <a:p>
            <a:fld id="{7001D72F-D42B-45DA-A8F1-9FDF22A93D6F}" type="slidenum">
              <a:rPr lang="en-US" smtClean="0"/>
              <a:t>14</a:t>
            </a:fld>
            <a:endParaRPr lang="en-US"/>
          </a:p>
        </p:txBody>
      </p:sp>
    </p:spTree>
    <p:extLst>
      <p:ext uri="{BB962C8B-B14F-4D97-AF65-F5344CB8AC3E}">
        <p14:creationId xmlns:p14="http://schemas.microsoft.com/office/powerpoint/2010/main" val="3238269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for voiding difficulties such as slow stream and hesitancy</a:t>
            </a:r>
          </a:p>
          <a:p>
            <a:r>
              <a:rPr lang="en-US" dirty="0"/>
              <a:t>Alpha blockers thought to relax smooth muscle in prostate and bladder neck, helps with urinary symptoms</a:t>
            </a:r>
          </a:p>
          <a:p>
            <a:r>
              <a:rPr lang="en-US" dirty="0"/>
              <a:t>Multimodal therapy of alpha blockers with antibiotics did not provide </a:t>
            </a:r>
            <a:r>
              <a:rPr lang="en-US"/>
              <a:t>any statistically </a:t>
            </a:r>
            <a:r>
              <a:rPr lang="en-US" dirty="0"/>
              <a:t>significant improvement over monotherapy</a:t>
            </a:r>
          </a:p>
        </p:txBody>
      </p:sp>
      <p:sp>
        <p:nvSpPr>
          <p:cNvPr id="4" name="Slide Number Placeholder 3"/>
          <p:cNvSpPr>
            <a:spLocks noGrp="1"/>
          </p:cNvSpPr>
          <p:nvPr>
            <p:ph type="sldNum" sz="quarter" idx="5"/>
          </p:nvPr>
        </p:nvSpPr>
        <p:spPr/>
        <p:txBody>
          <a:bodyPr/>
          <a:lstStyle/>
          <a:p>
            <a:fld id="{7001D72F-D42B-45DA-A8F1-9FDF22A93D6F}" type="slidenum">
              <a:rPr lang="en-US" smtClean="0"/>
              <a:t>15</a:t>
            </a:fld>
            <a:endParaRPr lang="en-US"/>
          </a:p>
        </p:txBody>
      </p:sp>
    </p:spTree>
    <p:extLst>
      <p:ext uri="{BB962C8B-B14F-4D97-AF65-F5344CB8AC3E}">
        <p14:creationId xmlns:p14="http://schemas.microsoft.com/office/powerpoint/2010/main" val="3193295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Cureable</a:t>
            </a:r>
            <a:r>
              <a:rPr lang="en-US" dirty="0"/>
              <a:t> app</a:t>
            </a:r>
          </a:p>
          <a:p>
            <a:r>
              <a:rPr lang="en-US" dirty="0"/>
              <a:t>May prescribe tricyclic antidepressants, will be discussed later</a:t>
            </a:r>
          </a:p>
        </p:txBody>
      </p:sp>
      <p:sp>
        <p:nvSpPr>
          <p:cNvPr id="4" name="Slide Number Placeholder 3"/>
          <p:cNvSpPr>
            <a:spLocks noGrp="1"/>
          </p:cNvSpPr>
          <p:nvPr>
            <p:ph type="sldNum" sz="quarter" idx="5"/>
          </p:nvPr>
        </p:nvSpPr>
        <p:spPr/>
        <p:txBody>
          <a:bodyPr/>
          <a:lstStyle/>
          <a:p>
            <a:fld id="{7001D72F-D42B-45DA-A8F1-9FDF22A93D6F}" type="slidenum">
              <a:rPr lang="en-US" smtClean="0"/>
              <a:t>16</a:t>
            </a:fld>
            <a:endParaRPr lang="en-US"/>
          </a:p>
        </p:txBody>
      </p:sp>
    </p:spTree>
    <p:extLst>
      <p:ext uri="{BB962C8B-B14F-4D97-AF65-F5344CB8AC3E}">
        <p14:creationId xmlns:p14="http://schemas.microsoft.com/office/powerpoint/2010/main" val="3808246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 prostate, bladder, or rectal cancer, prostate abscess, urinary tract disease, stricture, stone or foreign body, pudendal neuralgia, neuro diseases, </a:t>
            </a:r>
            <a:r>
              <a:rPr lang="en-US" dirty="0" err="1"/>
              <a:t>epididymo</a:t>
            </a:r>
            <a:r>
              <a:rPr lang="en-US" dirty="0"/>
              <a:t>-orchitis</a:t>
            </a:r>
          </a:p>
        </p:txBody>
      </p:sp>
      <p:sp>
        <p:nvSpPr>
          <p:cNvPr id="4" name="Slide Number Placeholder 3"/>
          <p:cNvSpPr>
            <a:spLocks noGrp="1"/>
          </p:cNvSpPr>
          <p:nvPr>
            <p:ph type="sldNum" sz="quarter" idx="5"/>
          </p:nvPr>
        </p:nvSpPr>
        <p:spPr/>
        <p:txBody>
          <a:bodyPr/>
          <a:lstStyle/>
          <a:p>
            <a:fld id="{7001D72F-D42B-45DA-A8F1-9FDF22A93D6F}" type="slidenum">
              <a:rPr lang="en-US" smtClean="0"/>
              <a:t>17</a:t>
            </a:fld>
            <a:endParaRPr lang="en-US"/>
          </a:p>
        </p:txBody>
      </p:sp>
    </p:spTree>
    <p:extLst>
      <p:ext uri="{BB962C8B-B14F-4D97-AF65-F5344CB8AC3E}">
        <p14:creationId xmlns:p14="http://schemas.microsoft.com/office/powerpoint/2010/main" val="955731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be an initial treatment option due to improvement in urinary, pain, and QoL scores (77.5% of patients at 18 month follow up)</a:t>
            </a:r>
          </a:p>
          <a:p>
            <a:r>
              <a:rPr lang="en-US" dirty="0"/>
              <a:t>Only repeat for another 4-6 weeks IF there is a confirmed bacterial cause or there is partial response to first course</a:t>
            </a:r>
          </a:p>
          <a:p>
            <a:r>
              <a:rPr lang="en-US" dirty="0"/>
              <a:t>Otherwise consider different treatment or referral to another specialist</a:t>
            </a:r>
          </a:p>
        </p:txBody>
      </p:sp>
      <p:sp>
        <p:nvSpPr>
          <p:cNvPr id="4" name="Slide Number Placeholder 3"/>
          <p:cNvSpPr>
            <a:spLocks noGrp="1"/>
          </p:cNvSpPr>
          <p:nvPr>
            <p:ph type="sldNum" sz="quarter" idx="5"/>
          </p:nvPr>
        </p:nvSpPr>
        <p:spPr/>
        <p:txBody>
          <a:bodyPr/>
          <a:lstStyle/>
          <a:p>
            <a:fld id="{7001D72F-D42B-45DA-A8F1-9FDF22A93D6F}" type="slidenum">
              <a:rPr lang="en-US" smtClean="0"/>
              <a:t>18</a:t>
            </a:fld>
            <a:endParaRPr lang="en-US"/>
          </a:p>
        </p:txBody>
      </p:sp>
    </p:spTree>
    <p:extLst>
      <p:ext uri="{BB962C8B-B14F-4D97-AF65-F5344CB8AC3E}">
        <p14:creationId xmlns:p14="http://schemas.microsoft.com/office/powerpoint/2010/main" val="3553306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Gabapentin, pregabalin; amitriptyline, nortriptyline, trimipramine; duloxetine</a:t>
            </a:r>
          </a:p>
          <a:p>
            <a:r>
              <a:rPr lang="en-US" dirty="0"/>
              <a:t>Quercetin- improvement of 35-59%, particularly in pain and QoL scores, does not significantly help urinary scores</a:t>
            </a:r>
          </a:p>
        </p:txBody>
      </p:sp>
      <p:sp>
        <p:nvSpPr>
          <p:cNvPr id="4" name="Slide Number Placeholder 3"/>
          <p:cNvSpPr>
            <a:spLocks noGrp="1"/>
          </p:cNvSpPr>
          <p:nvPr>
            <p:ph type="sldNum" sz="quarter" idx="5"/>
          </p:nvPr>
        </p:nvSpPr>
        <p:spPr/>
        <p:txBody>
          <a:bodyPr/>
          <a:lstStyle/>
          <a:p>
            <a:fld id="{7001D72F-D42B-45DA-A8F1-9FDF22A93D6F}" type="slidenum">
              <a:rPr lang="en-US" smtClean="0"/>
              <a:t>19</a:t>
            </a:fld>
            <a:endParaRPr lang="en-US"/>
          </a:p>
        </p:txBody>
      </p:sp>
    </p:spTree>
    <p:extLst>
      <p:ext uri="{BB962C8B-B14F-4D97-AF65-F5344CB8AC3E}">
        <p14:creationId xmlns:p14="http://schemas.microsoft.com/office/powerpoint/2010/main" val="655161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2</a:t>
            </a:fld>
            <a:endParaRPr lang="en-US"/>
          </a:p>
        </p:txBody>
      </p:sp>
    </p:spTree>
    <p:extLst>
      <p:ext uri="{BB962C8B-B14F-4D97-AF65-F5344CB8AC3E}">
        <p14:creationId xmlns:p14="http://schemas.microsoft.com/office/powerpoint/2010/main" val="1458154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Helpful when pain is from muscle dysfunction, spasm, or tenderness</a:t>
            </a:r>
          </a:p>
          <a:p>
            <a:r>
              <a:rPr lang="en-US" dirty="0"/>
              <a:t>Pelvic floor PT helped with symptoms and sexual dysfunction</a:t>
            </a:r>
          </a:p>
          <a:p>
            <a:r>
              <a:rPr lang="en-US" dirty="0"/>
              <a:t>Also stretches, exercise, and bladder retraining</a:t>
            </a:r>
          </a:p>
          <a:p>
            <a:r>
              <a:rPr lang="en-US" dirty="0"/>
              <a:t>ESWT helps with pain and sexual dysfunction in the short term (up to 12 weeks), did not show long term improvement</a:t>
            </a:r>
          </a:p>
          <a:p>
            <a:r>
              <a:rPr lang="en-US" dirty="0"/>
              <a:t>Traditional Chinese medicine helps for about 2 months with exception of sexual dysfunction, helps with anxiety/depression, minimal side effects</a:t>
            </a:r>
          </a:p>
          <a:p>
            <a:r>
              <a:rPr lang="en-US" dirty="0"/>
              <a:t>Phytotherapy helps with pain and QoL but does not have an impact on urinary symptoms</a:t>
            </a:r>
          </a:p>
          <a:p>
            <a:r>
              <a:rPr lang="en-US" dirty="0"/>
              <a:t>NSAIDS only for short-term or inflammatory flares</a:t>
            </a:r>
          </a:p>
          <a:p>
            <a:r>
              <a:rPr lang="en-US" dirty="0"/>
              <a:t>Botox helps with </a:t>
            </a:r>
            <a:r>
              <a:rPr lang="en-US" dirty="0" err="1"/>
              <a:t>CPPPSm</a:t>
            </a:r>
            <a:r>
              <a:rPr lang="en-US" dirty="0"/>
              <a:t> but may have hematuria afterward</a:t>
            </a:r>
          </a:p>
          <a:p>
            <a:r>
              <a:rPr lang="en-US" dirty="0"/>
              <a:t>Insufficient evidence for recommending surgery to treat</a:t>
            </a:r>
          </a:p>
        </p:txBody>
      </p:sp>
      <p:sp>
        <p:nvSpPr>
          <p:cNvPr id="4" name="Slide Number Placeholder 3"/>
          <p:cNvSpPr>
            <a:spLocks noGrp="1"/>
          </p:cNvSpPr>
          <p:nvPr>
            <p:ph type="sldNum" sz="quarter" idx="5"/>
          </p:nvPr>
        </p:nvSpPr>
        <p:spPr/>
        <p:txBody>
          <a:bodyPr/>
          <a:lstStyle/>
          <a:p>
            <a:fld id="{7001D72F-D42B-45DA-A8F1-9FDF22A93D6F}" type="slidenum">
              <a:rPr lang="en-US" smtClean="0"/>
              <a:t>20</a:t>
            </a:fld>
            <a:endParaRPr lang="en-US"/>
          </a:p>
        </p:txBody>
      </p:sp>
    </p:spTree>
    <p:extLst>
      <p:ext uri="{BB962C8B-B14F-4D97-AF65-F5344CB8AC3E}">
        <p14:creationId xmlns:p14="http://schemas.microsoft.com/office/powerpoint/2010/main" val="1429266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Natl Institutes of Health Chronic Prostatitis Symptom Index (NIH-CPSI) for questions about pain, LUTS, and QoL</a:t>
            </a:r>
          </a:p>
          <a:p>
            <a:r>
              <a:rPr lang="en-US" dirty="0"/>
              <a:t>Lifestyle education may include avoiding alcohol and carbonated beverages, spicy foods, cycling, and sitting on cold seats</a:t>
            </a:r>
          </a:p>
        </p:txBody>
      </p:sp>
      <p:sp>
        <p:nvSpPr>
          <p:cNvPr id="4" name="Slide Number Placeholder 3"/>
          <p:cNvSpPr>
            <a:spLocks noGrp="1"/>
          </p:cNvSpPr>
          <p:nvPr>
            <p:ph type="sldNum" sz="quarter" idx="5"/>
          </p:nvPr>
        </p:nvSpPr>
        <p:spPr/>
        <p:txBody>
          <a:bodyPr/>
          <a:lstStyle/>
          <a:p>
            <a:fld id="{7001D72F-D42B-45DA-A8F1-9FDF22A93D6F}" type="slidenum">
              <a:rPr lang="en-US" smtClean="0"/>
              <a:t>21</a:t>
            </a:fld>
            <a:endParaRPr lang="en-US"/>
          </a:p>
        </p:txBody>
      </p:sp>
    </p:spTree>
    <p:extLst>
      <p:ext uri="{BB962C8B-B14F-4D97-AF65-F5344CB8AC3E}">
        <p14:creationId xmlns:p14="http://schemas.microsoft.com/office/powerpoint/2010/main" val="617873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22</a:t>
            </a:fld>
            <a:endParaRPr lang="en-US"/>
          </a:p>
        </p:txBody>
      </p:sp>
    </p:spTree>
    <p:extLst>
      <p:ext uri="{BB962C8B-B14F-4D97-AF65-F5344CB8AC3E}">
        <p14:creationId xmlns:p14="http://schemas.microsoft.com/office/powerpoint/2010/main" val="3505715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23</a:t>
            </a:fld>
            <a:endParaRPr lang="en-US"/>
          </a:p>
        </p:txBody>
      </p:sp>
    </p:spTree>
    <p:extLst>
      <p:ext uri="{BB962C8B-B14F-4D97-AF65-F5344CB8AC3E}">
        <p14:creationId xmlns:p14="http://schemas.microsoft.com/office/powerpoint/2010/main" val="820094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for </a:t>
            </a:r>
            <a:r>
              <a:rPr lang="en-US" dirty="0" err="1"/>
              <a:t>TrP</a:t>
            </a:r>
            <a:r>
              <a:rPr lang="en-US" dirty="0"/>
              <a:t>, scars, discharge, POP, masses, infection, tightness</a:t>
            </a:r>
          </a:p>
          <a:p>
            <a:r>
              <a:rPr lang="en-US" dirty="0"/>
              <a:t>Cotton swab test for external genitalia</a:t>
            </a: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24</a:t>
            </a:fld>
            <a:endParaRPr lang="en-US"/>
          </a:p>
        </p:txBody>
      </p:sp>
    </p:spTree>
    <p:extLst>
      <p:ext uri="{BB962C8B-B14F-4D97-AF65-F5344CB8AC3E}">
        <p14:creationId xmlns:p14="http://schemas.microsoft.com/office/powerpoint/2010/main" val="2280957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25</a:t>
            </a:fld>
            <a:endParaRPr lang="en-US"/>
          </a:p>
        </p:txBody>
      </p:sp>
    </p:spTree>
    <p:extLst>
      <p:ext uri="{BB962C8B-B14F-4D97-AF65-F5344CB8AC3E}">
        <p14:creationId xmlns:p14="http://schemas.microsoft.com/office/powerpoint/2010/main" val="1151147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NSAIDs not effective with endometriosis</a:t>
            </a:r>
          </a:p>
          <a:p>
            <a:r>
              <a:rPr lang="en-US" dirty="0"/>
              <a:t>OCs helpful for dysmenorrhea but may not help with </a:t>
            </a:r>
            <a:r>
              <a:rPr lang="en-US" dirty="0" err="1"/>
              <a:t>nonmenstrual</a:t>
            </a:r>
            <a:r>
              <a:rPr lang="en-US" dirty="0"/>
              <a:t> pelvic pain</a:t>
            </a:r>
          </a:p>
          <a:p>
            <a:r>
              <a:rPr lang="en-US" dirty="0"/>
              <a:t>Moderate evidence for progestogen treatment for CPP</a:t>
            </a:r>
          </a:p>
          <a:p>
            <a:r>
              <a:rPr lang="en-US" dirty="0"/>
              <a:t>Neuropathic pain- tricyclic antidepressants, SNRI, gabapentin</a:t>
            </a:r>
          </a:p>
          <a:p>
            <a:r>
              <a:rPr lang="en-US" dirty="0"/>
              <a:t>Opioids as last resort</a:t>
            </a:r>
          </a:p>
          <a:p>
            <a:r>
              <a:rPr lang="en-US" dirty="0"/>
              <a:t>Hysterectomy offers improvements in about 50% of women, but 40% have persistent pain (3-5x more likely in women with depression) and at least 5% have worse pain</a:t>
            </a:r>
          </a:p>
          <a:p>
            <a:r>
              <a:rPr lang="en-US" dirty="0"/>
              <a:t>PT helps with tenderness</a:t>
            </a:r>
          </a:p>
          <a:p>
            <a:r>
              <a:rPr lang="en-US" dirty="0"/>
              <a:t>Biofeedback better at pain relief than </a:t>
            </a:r>
            <a:r>
              <a:rPr lang="en-US" dirty="0" err="1"/>
              <a:t>estim</a:t>
            </a:r>
            <a:r>
              <a:rPr lang="en-US" dirty="0"/>
              <a:t> or massage</a:t>
            </a:r>
          </a:p>
          <a:p>
            <a:r>
              <a:rPr lang="en-US" dirty="0"/>
              <a:t>CBT improves distress, pain experience, and motor function</a:t>
            </a:r>
          </a:p>
        </p:txBody>
      </p:sp>
      <p:sp>
        <p:nvSpPr>
          <p:cNvPr id="4" name="Slide Number Placeholder 3"/>
          <p:cNvSpPr>
            <a:spLocks noGrp="1"/>
          </p:cNvSpPr>
          <p:nvPr>
            <p:ph type="sldNum" sz="quarter" idx="5"/>
          </p:nvPr>
        </p:nvSpPr>
        <p:spPr/>
        <p:txBody>
          <a:bodyPr/>
          <a:lstStyle/>
          <a:p>
            <a:fld id="{7001D72F-D42B-45DA-A8F1-9FDF22A93D6F}" type="slidenum">
              <a:rPr lang="en-US" smtClean="0"/>
              <a:t>26</a:t>
            </a:fld>
            <a:endParaRPr lang="en-US"/>
          </a:p>
        </p:txBody>
      </p:sp>
    </p:spTree>
    <p:extLst>
      <p:ext uri="{BB962C8B-B14F-4D97-AF65-F5344CB8AC3E}">
        <p14:creationId xmlns:p14="http://schemas.microsoft.com/office/powerpoint/2010/main" val="2180198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Associated pain may be dysmenorrhea, dyspareunia, </a:t>
            </a:r>
            <a:r>
              <a:rPr lang="en-US" dirty="0" err="1"/>
              <a:t>nonmenstrual</a:t>
            </a:r>
            <a:r>
              <a:rPr lang="en-US" dirty="0"/>
              <a:t> pelvic pain, sometimes </a:t>
            </a:r>
            <a:r>
              <a:rPr lang="en-US" dirty="0" err="1"/>
              <a:t>dyschezia</a:t>
            </a:r>
            <a:r>
              <a:rPr lang="en-US" dirty="0"/>
              <a:t> and dysuria</a:t>
            </a:r>
          </a:p>
          <a:p>
            <a:r>
              <a:rPr lang="en-US" dirty="0"/>
              <a:t>Here we’ll focus on DIE</a:t>
            </a:r>
          </a:p>
        </p:txBody>
      </p:sp>
      <p:sp>
        <p:nvSpPr>
          <p:cNvPr id="4" name="Slide Number Placeholder 3"/>
          <p:cNvSpPr>
            <a:spLocks noGrp="1"/>
          </p:cNvSpPr>
          <p:nvPr>
            <p:ph type="sldNum" sz="quarter" idx="5"/>
          </p:nvPr>
        </p:nvSpPr>
        <p:spPr/>
        <p:txBody>
          <a:bodyPr/>
          <a:lstStyle/>
          <a:p>
            <a:fld id="{7001D72F-D42B-45DA-A8F1-9FDF22A93D6F}" type="slidenum">
              <a:rPr lang="en-US" smtClean="0"/>
              <a:t>27</a:t>
            </a:fld>
            <a:endParaRPr lang="en-US"/>
          </a:p>
        </p:txBody>
      </p:sp>
    </p:spTree>
    <p:extLst>
      <p:ext uri="{BB962C8B-B14F-4D97-AF65-F5344CB8AC3E}">
        <p14:creationId xmlns:p14="http://schemas.microsoft.com/office/powerpoint/2010/main" val="3404201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instruments to measure pain</a:t>
            </a:r>
          </a:p>
          <a:p>
            <a:r>
              <a:rPr lang="en-US" dirty="0"/>
              <a:t>Unclear how endometriosis causes pain</a:t>
            </a:r>
          </a:p>
          <a:p>
            <a:r>
              <a:rPr lang="en-US" dirty="0"/>
              <a:t>Chronic pain may involve other systems outside the reproductive system including central sensitization of the nervous system and myofascial dysfunction</a:t>
            </a:r>
          </a:p>
          <a:p>
            <a:r>
              <a:rPr lang="en-US" dirty="0"/>
              <a:t>Lesion sites do not always match pain sites</a:t>
            </a:r>
          </a:p>
          <a:p>
            <a:r>
              <a:rPr lang="en-US" dirty="0"/>
              <a:t>Other concurrent conditions may also cause pain that is attributed to endometriosis</a:t>
            </a:r>
          </a:p>
          <a:p>
            <a:endParaRPr lang="en-US" dirty="0"/>
          </a:p>
          <a:p>
            <a:r>
              <a:rPr lang="en-US" dirty="0"/>
              <a:t>Diagnosis not always reliable with pelvic exam, US, MRI or use of leuprolide acetate to induce a low estrogen state</a:t>
            </a:r>
          </a:p>
          <a:p>
            <a:r>
              <a:rPr lang="en-US" dirty="0"/>
              <a:t>May take a while to diagnose due to ruling out other diagnoses prior to starting more aggressive treatments for endo</a:t>
            </a:r>
          </a:p>
          <a:p>
            <a:r>
              <a:rPr lang="en-US" dirty="0"/>
              <a:t>Typically diagnosed via laparoscopy, recommended to treat at time of diagnostic surgery</a:t>
            </a:r>
          </a:p>
          <a:p>
            <a:r>
              <a:rPr lang="en-US" dirty="0"/>
              <a:t>If ovarian cyst, recommended to excise the cyst</a:t>
            </a:r>
          </a:p>
          <a:p>
            <a:endParaRPr lang="en-US" dirty="0"/>
          </a:p>
          <a:p>
            <a:r>
              <a:rPr lang="en-US" dirty="0"/>
              <a:t>Higher nerve fiber density in deeper endo (especially rectal nodules) than in ovarian or peritoneal lesions, correlates with increased severity of pelvic and period pain</a:t>
            </a:r>
          </a:p>
          <a:p>
            <a:r>
              <a:rPr lang="en-US" dirty="0"/>
              <a:t>May still have pain even after lesions are removed due to central sensitization and myofascial dysfunction</a:t>
            </a:r>
          </a:p>
        </p:txBody>
      </p:sp>
      <p:sp>
        <p:nvSpPr>
          <p:cNvPr id="4" name="Slide Number Placeholder 3"/>
          <p:cNvSpPr>
            <a:spLocks noGrp="1"/>
          </p:cNvSpPr>
          <p:nvPr>
            <p:ph type="sldNum" sz="quarter" idx="5"/>
          </p:nvPr>
        </p:nvSpPr>
        <p:spPr/>
        <p:txBody>
          <a:bodyPr/>
          <a:lstStyle/>
          <a:p>
            <a:fld id="{7001D72F-D42B-45DA-A8F1-9FDF22A93D6F}" type="slidenum">
              <a:rPr lang="en-US" smtClean="0"/>
              <a:t>28</a:t>
            </a:fld>
            <a:endParaRPr lang="en-US"/>
          </a:p>
        </p:txBody>
      </p:sp>
    </p:spTree>
    <p:extLst>
      <p:ext uri="{BB962C8B-B14F-4D97-AF65-F5344CB8AC3E}">
        <p14:creationId xmlns:p14="http://schemas.microsoft.com/office/powerpoint/2010/main" val="877792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Low estrogen associated with higher levels of pain</a:t>
            </a:r>
          </a:p>
          <a:p>
            <a:pPr lvl="2"/>
            <a:r>
              <a:rPr lang="en-US" dirty="0"/>
              <a:t>High estrogen can grow endo lesions and increase pain</a:t>
            </a:r>
          </a:p>
          <a:p>
            <a:pPr lvl="2"/>
            <a:endParaRPr lang="en-US" dirty="0"/>
          </a:p>
          <a:p>
            <a:pPr lvl="2"/>
            <a:r>
              <a:rPr lang="en-US" dirty="0"/>
              <a:t>Some improvement in pain because estrogen doesn’t feed the tissue</a:t>
            </a:r>
          </a:p>
          <a:p>
            <a:pPr lvl="2"/>
            <a:r>
              <a:rPr lang="en-US" dirty="0"/>
              <a:t>May still persist due to aromatase activity that can accumulate areas of estradiol</a:t>
            </a:r>
          </a:p>
        </p:txBody>
      </p:sp>
      <p:sp>
        <p:nvSpPr>
          <p:cNvPr id="4" name="Slide Number Placeholder 3"/>
          <p:cNvSpPr>
            <a:spLocks noGrp="1"/>
          </p:cNvSpPr>
          <p:nvPr>
            <p:ph type="sldNum" sz="quarter" idx="5"/>
          </p:nvPr>
        </p:nvSpPr>
        <p:spPr/>
        <p:txBody>
          <a:bodyPr/>
          <a:lstStyle/>
          <a:p>
            <a:fld id="{7001D72F-D42B-45DA-A8F1-9FDF22A93D6F}" type="slidenum">
              <a:rPr lang="en-US" smtClean="0"/>
              <a:t>29</a:t>
            </a:fld>
            <a:endParaRPr lang="en-US"/>
          </a:p>
        </p:txBody>
      </p:sp>
    </p:spTree>
    <p:extLst>
      <p:ext uri="{BB962C8B-B14F-4D97-AF65-F5344CB8AC3E}">
        <p14:creationId xmlns:p14="http://schemas.microsoft.com/office/powerpoint/2010/main" val="3893238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3</a:t>
            </a:fld>
            <a:endParaRPr lang="en-US"/>
          </a:p>
        </p:txBody>
      </p:sp>
    </p:spTree>
    <p:extLst>
      <p:ext uri="{BB962C8B-B14F-4D97-AF65-F5344CB8AC3E}">
        <p14:creationId xmlns:p14="http://schemas.microsoft.com/office/powerpoint/2010/main" val="853795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when pain doesn’t respond to medical treatment, bowel stenosis or ureteral stricture is present, or when hormonal therapy is contraindicated or refused</a:t>
            </a:r>
          </a:p>
          <a:p>
            <a:r>
              <a:rPr lang="en-US" dirty="0"/>
              <a:t>Lesion excision improved pain, quality of life, and sexual function, digestive symptoms may persist</a:t>
            </a:r>
          </a:p>
          <a:p>
            <a:r>
              <a:rPr lang="en-US" dirty="0"/>
              <a:t>Estrogen only may grow endometriosis tissue and increase pain</a:t>
            </a:r>
          </a:p>
        </p:txBody>
      </p:sp>
      <p:sp>
        <p:nvSpPr>
          <p:cNvPr id="4" name="Slide Number Placeholder 3"/>
          <p:cNvSpPr>
            <a:spLocks noGrp="1"/>
          </p:cNvSpPr>
          <p:nvPr>
            <p:ph type="sldNum" sz="quarter" idx="5"/>
          </p:nvPr>
        </p:nvSpPr>
        <p:spPr/>
        <p:txBody>
          <a:bodyPr/>
          <a:lstStyle/>
          <a:p>
            <a:fld id="{7001D72F-D42B-45DA-A8F1-9FDF22A93D6F}" type="slidenum">
              <a:rPr lang="en-US" smtClean="0"/>
              <a:t>30</a:t>
            </a:fld>
            <a:endParaRPr lang="en-US"/>
          </a:p>
        </p:txBody>
      </p:sp>
    </p:spTree>
    <p:extLst>
      <p:ext uri="{BB962C8B-B14F-4D97-AF65-F5344CB8AC3E}">
        <p14:creationId xmlns:p14="http://schemas.microsoft.com/office/powerpoint/2010/main" val="3417311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 therapies- few good RCTs, placebo effect up to 40-45% when outcome is pain, no studies have compared meds vs surgery, consider cost and side effects</a:t>
            </a:r>
          </a:p>
          <a:p>
            <a:r>
              <a:rPr lang="en-US" dirty="0"/>
              <a:t>NSAIDs- good for </a:t>
            </a:r>
            <a:r>
              <a:rPr lang="en-US" dirty="0" err="1"/>
              <a:t>dysmennorhea</a:t>
            </a:r>
            <a:r>
              <a:rPr lang="en-US" dirty="0"/>
              <a:t>, has not been shown to significantly decrease endo pain</a:t>
            </a:r>
          </a:p>
          <a:p>
            <a:r>
              <a:rPr lang="en-US" dirty="0"/>
              <a:t>CHC- combined </a:t>
            </a:r>
            <a:r>
              <a:rPr lang="en-US" dirty="0" err="1"/>
              <a:t>Ocs</a:t>
            </a:r>
            <a:r>
              <a:rPr lang="en-US" dirty="0"/>
              <a:t> in both continuous and cyclic low doses improved some pain with endo, helpful for bowel and bladder endo with reducing symptoms and nodule size, recommended as first-line treatment of endo pain, continuous encouraged for those with significant menstrual symptoms</a:t>
            </a:r>
          </a:p>
          <a:p>
            <a:r>
              <a:rPr lang="en-US" dirty="0"/>
              <a:t>Prog- decreased pain significantly, reduced volume of endometriotic nodules, can improve GI symptoms during menses, some also help with less hot flashes and bone mineral density loss, recommended as first-line treatment of endo pain</a:t>
            </a:r>
          </a:p>
          <a:p>
            <a:r>
              <a:rPr lang="en-US" dirty="0"/>
              <a:t>CHC with prog reduced densities of sensory nerve fibers in DIE as well as sympathetic and parasympathetic nerve fibers which contribute to centralization of pain</a:t>
            </a:r>
          </a:p>
          <a:p>
            <a:r>
              <a:rPr lang="en-US" dirty="0"/>
              <a:t>Dan- helped with pain and volume of nodules but had side effects associated with increased T (hirsutism, acne, weight gain, deeper voice)</a:t>
            </a:r>
          </a:p>
          <a:p>
            <a:r>
              <a:rPr lang="en-US" dirty="0"/>
              <a:t>GnRH-a- helpful for pain relief, nodule volume, and GI symptoms but has low E side effects like hot flashes, vaginal dryness, decreased libido, mood swings, headache, and bone mineral depletion, 53% of recurrence 2 </a:t>
            </a:r>
            <a:r>
              <a:rPr lang="en-US" dirty="0" err="1"/>
              <a:t>yrs</a:t>
            </a:r>
            <a:r>
              <a:rPr lang="en-US" dirty="0"/>
              <a:t> after treatment, “add-back” therapy of E or E and progestogen at a level lower than would stimulate endo symptoms to decrease side effects especially if treatment is greater than 6 months</a:t>
            </a:r>
          </a:p>
          <a:p>
            <a:r>
              <a:rPr lang="en-US" dirty="0"/>
              <a:t>Hormonal therapy is not a cure, symptoms usually return on cessation of treatment</a:t>
            </a:r>
          </a:p>
          <a:p>
            <a:endParaRPr lang="en-US" dirty="0"/>
          </a:p>
          <a:p>
            <a:r>
              <a:rPr lang="en-US" dirty="0"/>
              <a:t>**If someone asks the question: off label use of aromatase inhibitors, usually used in combo with one of the above drugs, helped dysmenorrhea, physical and social functioning but did not improve pelvic pain or dyspareunia, pain returned after treatment was stopped, for refractory cases or scientific research only</a:t>
            </a: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31</a:t>
            </a:fld>
            <a:endParaRPr lang="en-US"/>
          </a:p>
        </p:txBody>
      </p:sp>
    </p:spTree>
    <p:extLst>
      <p:ext uri="{BB962C8B-B14F-4D97-AF65-F5344CB8AC3E}">
        <p14:creationId xmlns:p14="http://schemas.microsoft.com/office/powerpoint/2010/main" val="1156618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Helpful to deal with stress and depression common with chronic pain</a:t>
            </a:r>
          </a:p>
          <a:p>
            <a:r>
              <a:rPr lang="en-US" dirty="0"/>
              <a:t>Pain management may include sacral neuromodulation or </a:t>
            </a:r>
            <a:r>
              <a:rPr lang="en-US" dirty="0" err="1"/>
              <a:t>botox</a:t>
            </a:r>
            <a:r>
              <a:rPr lang="en-US" dirty="0"/>
              <a:t> injections</a:t>
            </a:r>
          </a:p>
          <a:p>
            <a:r>
              <a:rPr lang="en-US" dirty="0"/>
              <a:t>Acupuncture had better pain relief than sham, Chinese herbal medicine had similar relief to some of the drugs with less side effects</a:t>
            </a:r>
          </a:p>
          <a:p>
            <a:r>
              <a:rPr lang="en-US" dirty="0"/>
              <a:t>Best results with combined treatments</a:t>
            </a:r>
          </a:p>
          <a:p>
            <a:r>
              <a:rPr lang="en-US" dirty="0"/>
              <a:t>Requires lifelong management</a:t>
            </a:r>
          </a:p>
        </p:txBody>
      </p:sp>
      <p:sp>
        <p:nvSpPr>
          <p:cNvPr id="4" name="Slide Number Placeholder 3"/>
          <p:cNvSpPr>
            <a:spLocks noGrp="1"/>
          </p:cNvSpPr>
          <p:nvPr>
            <p:ph type="sldNum" sz="quarter" idx="5"/>
          </p:nvPr>
        </p:nvSpPr>
        <p:spPr/>
        <p:txBody>
          <a:bodyPr/>
          <a:lstStyle/>
          <a:p>
            <a:fld id="{7001D72F-D42B-45DA-A8F1-9FDF22A93D6F}" type="slidenum">
              <a:rPr lang="en-US" smtClean="0"/>
              <a:t>32</a:t>
            </a:fld>
            <a:endParaRPr lang="en-US"/>
          </a:p>
        </p:txBody>
      </p:sp>
    </p:spTree>
    <p:extLst>
      <p:ext uri="{BB962C8B-B14F-4D97-AF65-F5344CB8AC3E}">
        <p14:creationId xmlns:p14="http://schemas.microsoft.com/office/powerpoint/2010/main" val="2098231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Qtip</a:t>
            </a:r>
            <a:r>
              <a:rPr lang="en-US" dirty="0"/>
              <a:t> test to r/o vulvodynia and </a:t>
            </a:r>
            <a:r>
              <a:rPr lang="en-US" dirty="0" err="1"/>
              <a:t>vestibulodynia</a:t>
            </a:r>
            <a:endParaRPr lang="en-US" dirty="0"/>
          </a:p>
          <a:p>
            <a:r>
              <a:rPr lang="en-US" dirty="0"/>
              <a:t>Spasm is at level of introitus</a:t>
            </a:r>
          </a:p>
          <a:p>
            <a:r>
              <a:rPr lang="en-US" dirty="0"/>
              <a:t>Primary- never experienced non-painful intercourse</a:t>
            </a:r>
          </a:p>
          <a:p>
            <a:r>
              <a:rPr lang="en-US" dirty="0"/>
              <a:t>Secondary- previously had non-painful intercourse but now has pain</a:t>
            </a:r>
          </a:p>
          <a:p>
            <a:r>
              <a:rPr lang="en-US" dirty="0"/>
              <a:t>Prevalence is 5-17%</a:t>
            </a:r>
          </a:p>
        </p:txBody>
      </p:sp>
      <p:sp>
        <p:nvSpPr>
          <p:cNvPr id="4" name="Slide Number Placeholder 3"/>
          <p:cNvSpPr>
            <a:spLocks noGrp="1"/>
          </p:cNvSpPr>
          <p:nvPr>
            <p:ph type="sldNum" sz="quarter" idx="5"/>
          </p:nvPr>
        </p:nvSpPr>
        <p:spPr/>
        <p:txBody>
          <a:bodyPr/>
          <a:lstStyle/>
          <a:p>
            <a:fld id="{7001D72F-D42B-45DA-A8F1-9FDF22A93D6F}" type="slidenum">
              <a:rPr lang="en-US" smtClean="0"/>
              <a:t>33</a:t>
            </a:fld>
            <a:endParaRPr lang="en-US"/>
          </a:p>
        </p:txBody>
      </p:sp>
    </p:spTree>
    <p:extLst>
      <p:ext uri="{BB962C8B-B14F-4D97-AF65-F5344CB8AC3E}">
        <p14:creationId xmlns:p14="http://schemas.microsoft.com/office/powerpoint/2010/main" val="1899845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 to also have behavioral avoidance</a:t>
            </a:r>
          </a:p>
        </p:txBody>
      </p:sp>
      <p:sp>
        <p:nvSpPr>
          <p:cNvPr id="4" name="Slide Number Placeholder 3"/>
          <p:cNvSpPr>
            <a:spLocks noGrp="1"/>
          </p:cNvSpPr>
          <p:nvPr>
            <p:ph type="sldNum" sz="quarter" idx="5"/>
          </p:nvPr>
        </p:nvSpPr>
        <p:spPr/>
        <p:txBody>
          <a:bodyPr/>
          <a:lstStyle/>
          <a:p>
            <a:fld id="{7001D72F-D42B-45DA-A8F1-9FDF22A93D6F}" type="slidenum">
              <a:rPr lang="en-US" smtClean="0"/>
              <a:t>34</a:t>
            </a:fld>
            <a:endParaRPr lang="en-US"/>
          </a:p>
        </p:txBody>
      </p:sp>
    </p:spTree>
    <p:extLst>
      <p:ext uri="{BB962C8B-B14F-4D97-AF65-F5344CB8AC3E}">
        <p14:creationId xmlns:p14="http://schemas.microsoft.com/office/powerpoint/2010/main" val="495938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Commonly note they feel shame and embarrassment, may also have disgust toward sexual stimuli</a:t>
            </a:r>
          </a:p>
          <a:p>
            <a:r>
              <a:rPr lang="en-US" dirty="0"/>
              <a:t>Can lead to marital problems, depression, feelings of isolation</a:t>
            </a:r>
          </a:p>
          <a:p>
            <a:r>
              <a:rPr lang="en-US" dirty="0"/>
              <a:t>Not tolerated in cultures with arranged marriages due to inability to consummate marriage</a:t>
            </a:r>
          </a:p>
          <a:p>
            <a:r>
              <a:rPr lang="en-US" dirty="0"/>
              <a:t>Very conservative upbringings placed high value on female virginity, may use fear messaging to discourage sex (pain, loss of social status, shame on family, ruined lives), do not educate regarding sex and the body</a:t>
            </a:r>
          </a:p>
          <a:p>
            <a:r>
              <a:rPr lang="en-US" dirty="0"/>
              <a:t>Literature is focused on heterosexual relationships and norms</a:t>
            </a:r>
          </a:p>
          <a:p>
            <a:r>
              <a:rPr lang="en-US" dirty="0"/>
              <a:t>76% of pts in </a:t>
            </a:r>
            <a:r>
              <a:rPr lang="en-US"/>
              <a:t>one study </a:t>
            </a:r>
            <a:r>
              <a:rPr lang="en-US" dirty="0"/>
              <a:t>felt that it was her fault, important because treatment was longer than if vaginismus was acknowledged as a “common problem”</a:t>
            </a:r>
          </a:p>
        </p:txBody>
      </p:sp>
      <p:sp>
        <p:nvSpPr>
          <p:cNvPr id="4" name="Slide Number Placeholder 3"/>
          <p:cNvSpPr>
            <a:spLocks noGrp="1"/>
          </p:cNvSpPr>
          <p:nvPr>
            <p:ph type="sldNum" sz="quarter" idx="5"/>
          </p:nvPr>
        </p:nvSpPr>
        <p:spPr/>
        <p:txBody>
          <a:bodyPr/>
          <a:lstStyle/>
          <a:p>
            <a:fld id="{7001D72F-D42B-45DA-A8F1-9FDF22A93D6F}" type="slidenum">
              <a:rPr lang="en-US" smtClean="0"/>
              <a:t>35</a:t>
            </a:fld>
            <a:endParaRPr lang="en-US"/>
          </a:p>
        </p:txBody>
      </p:sp>
    </p:spTree>
    <p:extLst>
      <p:ext uri="{BB962C8B-B14F-4D97-AF65-F5344CB8AC3E}">
        <p14:creationId xmlns:p14="http://schemas.microsoft.com/office/powerpoint/2010/main" val="3122613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Difficult to accurately </a:t>
            </a:r>
            <a:r>
              <a:rPr lang="en-US"/>
              <a:t>assess women in grades 3-5</a:t>
            </a:r>
          </a:p>
        </p:txBody>
      </p:sp>
      <p:sp>
        <p:nvSpPr>
          <p:cNvPr id="4" name="Slide Number Placeholder 3"/>
          <p:cNvSpPr>
            <a:spLocks noGrp="1"/>
          </p:cNvSpPr>
          <p:nvPr>
            <p:ph type="sldNum" sz="quarter" idx="5"/>
          </p:nvPr>
        </p:nvSpPr>
        <p:spPr/>
        <p:txBody>
          <a:bodyPr/>
          <a:lstStyle/>
          <a:p>
            <a:fld id="{7001D72F-D42B-45DA-A8F1-9FDF22A93D6F}" type="slidenum">
              <a:rPr lang="en-US" smtClean="0"/>
              <a:t>36</a:t>
            </a:fld>
            <a:endParaRPr lang="en-US"/>
          </a:p>
        </p:txBody>
      </p:sp>
    </p:spTree>
    <p:extLst>
      <p:ext uri="{BB962C8B-B14F-4D97-AF65-F5344CB8AC3E}">
        <p14:creationId xmlns:p14="http://schemas.microsoft.com/office/powerpoint/2010/main" val="437773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Botox injections into submucosal layer and not muscle, may also combine injections with bupivacaine, </a:t>
            </a:r>
            <a:r>
              <a:rPr lang="en-US" dirty="0" err="1"/>
              <a:t>botox</a:t>
            </a:r>
            <a:r>
              <a:rPr lang="en-US" dirty="0"/>
              <a:t> effective for 2-4 months with goal of greater comfort when working with dilator</a:t>
            </a:r>
          </a:p>
          <a:p>
            <a:r>
              <a:rPr lang="en-US" dirty="0"/>
              <a:t>Anti-anxiety meds, muscle relaxants, anti-depressants, sedatives</a:t>
            </a:r>
          </a:p>
          <a:p>
            <a:r>
              <a:rPr lang="en-US" dirty="0"/>
              <a:t>May be a combination of approaches</a:t>
            </a:r>
          </a:p>
        </p:txBody>
      </p:sp>
      <p:sp>
        <p:nvSpPr>
          <p:cNvPr id="4" name="Slide Number Placeholder 3"/>
          <p:cNvSpPr>
            <a:spLocks noGrp="1"/>
          </p:cNvSpPr>
          <p:nvPr>
            <p:ph type="sldNum" sz="quarter" idx="5"/>
          </p:nvPr>
        </p:nvSpPr>
        <p:spPr/>
        <p:txBody>
          <a:bodyPr/>
          <a:lstStyle/>
          <a:p>
            <a:fld id="{7001D72F-D42B-45DA-A8F1-9FDF22A93D6F}" type="slidenum">
              <a:rPr lang="en-US" smtClean="0"/>
              <a:t>37</a:t>
            </a:fld>
            <a:endParaRPr lang="en-US"/>
          </a:p>
        </p:txBody>
      </p:sp>
    </p:spTree>
    <p:extLst>
      <p:ext uri="{BB962C8B-B14F-4D97-AF65-F5344CB8AC3E}">
        <p14:creationId xmlns:p14="http://schemas.microsoft.com/office/powerpoint/2010/main" val="3902243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Differential DX: anal fissures, hemorrhoids, chronic proctosigmoiditis, abscess, fistula, rectal prolapse</a:t>
            </a:r>
          </a:p>
          <a:p>
            <a:r>
              <a:rPr lang="en-US" dirty="0"/>
              <a:t>Testing for differential dx as indicated</a:t>
            </a:r>
          </a:p>
        </p:txBody>
      </p:sp>
      <p:sp>
        <p:nvSpPr>
          <p:cNvPr id="4" name="Slide Number Placeholder 3"/>
          <p:cNvSpPr>
            <a:spLocks noGrp="1"/>
          </p:cNvSpPr>
          <p:nvPr>
            <p:ph type="sldNum" sz="quarter" idx="5"/>
          </p:nvPr>
        </p:nvSpPr>
        <p:spPr/>
        <p:txBody>
          <a:bodyPr/>
          <a:lstStyle/>
          <a:p>
            <a:fld id="{7001D72F-D42B-45DA-A8F1-9FDF22A93D6F}" type="slidenum">
              <a:rPr lang="en-US" smtClean="0"/>
              <a:t>38</a:t>
            </a:fld>
            <a:endParaRPr lang="en-US"/>
          </a:p>
        </p:txBody>
      </p:sp>
    </p:spTree>
    <p:extLst>
      <p:ext uri="{BB962C8B-B14F-4D97-AF65-F5344CB8AC3E}">
        <p14:creationId xmlns:p14="http://schemas.microsoft.com/office/powerpoint/2010/main" val="1223681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have constipation</a:t>
            </a:r>
          </a:p>
          <a:p>
            <a:r>
              <a:rPr lang="en-US" dirty="0"/>
              <a:t>May be hereditary</a:t>
            </a:r>
          </a:p>
          <a:p>
            <a:r>
              <a:rPr lang="en-US" dirty="0"/>
              <a:t>Treatment is focused on “reassurance and explanation”</a:t>
            </a:r>
          </a:p>
        </p:txBody>
      </p:sp>
      <p:sp>
        <p:nvSpPr>
          <p:cNvPr id="4" name="Slide Number Placeholder 3"/>
          <p:cNvSpPr>
            <a:spLocks noGrp="1"/>
          </p:cNvSpPr>
          <p:nvPr>
            <p:ph type="sldNum" sz="quarter" idx="5"/>
          </p:nvPr>
        </p:nvSpPr>
        <p:spPr/>
        <p:txBody>
          <a:bodyPr/>
          <a:lstStyle/>
          <a:p>
            <a:fld id="{7001D72F-D42B-45DA-A8F1-9FDF22A93D6F}" type="slidenum">
              <a:rPr lang="en-US" smtClean="0"/>
              <a:t>39</a:t>
            </a:fld>
            <a:endParaRPr lang="en-US"/>
          </a:p>
        </p:txBody>
      </p:sp>
    </p:spTree>
    <p:extLst>
      <p:ext uri="{BB962C8B-B14F-4D97-AF65-F5344CB8AC3E}">
        <p14:creationId xmlns:p14="http://schemas.microsoft.com/office/powerpoint/2010/main" val="2258581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Classified as primary pain syndrome when there’s no underlying pathological process</a:t>
            </a:r>
          </a:p>
          <a:p>
            <a:r>
              <a:rPr lang="en-US" dirty="0"/>
              <a:t>Some sources don’t classify as chronic until 6 months</a:t>
            </a:r>
          </a:p>
          <a:p>
            <a:r>
              <a:rPr lang="en-US" dirty="0"/>
              <a:t>Severity enough to cause functional disability and medical care</a:t>
            </a:r>
          </a:p>
        </p:txBody>
      </p:sp>
      <p:sp>
        <p:nvSpPr>
          <p:cNvPr id="4" name="Slide Number Placeholder 3"/>
          <p:cNvSpPr>
            <a:spLocks noGrp="1"/>
          </p:cNvSpPr>
          <p:nvPr>
            <p:ph type="sldNum" sz="quarter" idx="5"/>
          </p:nvPr>
        </p:nvSpPr>
        <p:spPr/>
        <p:txBody>
          <a:bodyPr/>
          <a:lstStyle/>
          <a:p>
            <a:fld id="{7001D72F-D42B-45DA-A8F1-9FDF22A93D6F}" type="slidenum">
              <a:rPr lang="en-US" smtClean="0"/>
              <a:t>4</a:t>
            </a:fld>
            <a:endParaRPr lang="en-US"/>
          </a:p>
        </p:txBody>
      </p:sp>
    </p:spTree>
    <p:extLst>
      <p:ext uri="{BB962C8B-B14F-4D97-AF65-F5344CB8AC3E}">
        <p14:creationId xmlns:p14="http://schemas.microsoft.com/office/powerpoint/2010/main" val="3767577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have mm spasm or dyssynergia, need bowel retraining</a:t>
            </a:r>
          </a:p>
          <a:p>
            <a:r>
              <a:rPr lang="en-US" dirty="0"/>
              <a:t>87% had relief after biofeedback, 45% after </a:t>
            </a:r>
            <a:r>
              <a:rPr lang="en-US" dirty="0" err="1"/>
              <a:t>estim</a:t>
            </a:r>
            <a:r>
              <a:rPr lang="en-US" dirty="0"/>
              <a:t>, 22% after massage, maintained improvements for 12 months</a:t>
            </a:r>
          </a:p>
          <a:p>
            <a:r>
              <a:rPr lang="en-US" dirty="0"/>
              <a:t>Botox was no different than placebo in this population</a:t>
            </a:r>
          </a:p>
          <a:p>
            <a:r>
              <a:rPr lang="en-US" dirty="0"/>
              <a:t>Other conservative treatment: sitz bath, massage, muscle relaxers</a:t>
            </a:r>
          </a:p>
          <a:p>
            <a:r>
              <a:rPr lang="en-US" dirty="0"/>
              <a:t>Surgery not effective to reduce pain and may lead to fecal incontinence</a:t>
            </a:r>
          </a:p>
        </p:txBody>
      </p:sp>
      <p:sp>
        <p:nvSpPr>
          <p:cNvPr id="4" name="Slide Number Placeholder 3"/>
          <p:cNvSpPr>
            <a:spLocks noGrp="1"/>
          </p:cNvSpPr>
          <p:nvPr>
            <p:ph type="sldNum" sz="quarter" idx="5"/>
          </p:nvPr>
        </p:nvSpPr>
        <p:spPr/>
        <p:txBody>
          <a:bodyPr/>
          <a:lstStyle/>
          <a:p>
            <a:fld id="{7001D72F-D42B-45DA-A8F1-9FDF22A93D6F}" type="slidenum">
              <a:rPr lang="en-US" smtClean="0"/>
              <a:t>40</a:t>
            </a:fld>
            <a:endParaRPr lang="en-US"/>
          </a:p>
        </p:txBody>
      </p:sp>
    </p:spTree>
    <p:extLst>
      <p:ext uri="{BB962C8B-B14F-4D97-AF65-F5344CB8AC3E}">
        <p14:creationId xmlns:p14="http://schemas.microsoft.com/office/powerpoint/2010/main" val="2234936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 may have </a:t>
            </a:r>
            <a:r>
              <a:rPr lang="en-US" dirty="0" err="1"/>
              <a:t>Hunner</a:t>
            </a:r>
            <a:r>
              <a:rPr lang="en-US" dirty="0"/>
              <a:t> ulcers, hemorrhages or glomerulation, increased number of mast cells in detrusor</a:t>
            </a:r>
          </a:p>
        </p:txBody>
      </p:sp>
      <p:sp>
        <p:nvSpPr>
          <p:cNvPr id="4" name="Slide Number Placeholder 3"/>
          <p:cNvSpPr>
            <a:spLocks noGrp="1"/>
          </p:cNvSpPr>
          <p:nvPr>
            <p:ph type="sldNum" sz="quarter" idx="5"/>
          </p:nvPr>
        </p:nvSpPr>
        <p:spPr/>
        <p:txBody>
          <a:bodyPr/>
          <a:lstStyle/>
          <a:p>
            <a:fld id="{7001D72F-D42B-45DA-A8F1-9FDF22A93D6F}" type="slidenum">
              <a:rPr lang="en-US" smtClean="0"/>
              <a:t>41</a:t>
            </a:fld>
            <a:endParaRPr lang="en-US"/>
          </a:p>
        </p:txBody>
      </p:sp>
    </p:spTree>
    <p:extLst>
      <p:ext uri="{BB962C8B-B14F-4D97-AF65-F5344CB8AC3E}">
        <p14:creationId xmlns:p14="http://schemas.microsoft.com/office/powerpoint/2010/main" val="3206779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 on QoL is severe as that in RA and end stage renal disease</a:t>
            </a:r>
          </a:p>
          <a:p>
            <a:r>
              <a:rPr lang="en-US" dirty="0"/>
              <a:t>Sexual dysfunction is primary predictor of poor QoL in women in this population</a:t>
            </a:r>
          </a:p>
        </p:txBody>
      </p:sp>
      <p:sp>
        <p:nvSpPr>
          <p:cNvPr id="4" name="Slide Number Placeholder 3"/>
          <p:cNvSpPr>
            <a:spLocks noGrp="1"/>
          </p:cNvSpPr>
          <p:nvPr>
            <p:ph type="sldNum" sz="quarter" idx="5"/>
          </p:nvPr>
        </p:nvSpPr>
        <p:spPr/>
        <p:txBody>
          <a:bodyPr/>
          <a:lstStyle/>
          <a:p>
            <a:fld id="{7001D72F-D42B-45DA-A8F1-9FDF22A93D6F}" type="slidenum">
              <a:rPr lang="en-US" smtClean="0"/>
              <a:t>42</a:t>
            </a:fld>
            <a:endParaRPr lang="en-US"/>
          </a:p>
        </p:txBody>
      </p:sp>
    </p:spTree>
    <p:extLst>
      <p:ext uri="{BB962C8B-B14F-4D97-AF65-F5344CB8AC3E}">
        <p14:creationId xmlns:p14="http://schemas.microsoft.com/office/powerpoint/2010/main" val="3256429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43</a:t>
            </a:fld>
            <a:endParaRPr lang="en-US"/>
          </a:p>
        </p:txBody>
      </p:sp>
    </p:spTree>
    <p:extLst>
      <p:ext uri="{BB962C8B-B14F-4D97-AF65-F5344CB8AC3E}">
        <p14:creationId xmlns:p14="http://schemas.microsoft.com/office/powerpoint/2010/main" val="10638014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volume, frequent voiding pattern</a:t>
            </a:r>
          </a:p>
        </p:txBody>
      </p:sp>
      <p:sp>
        <p:nvSpPr>
          <p:cNvPr id="4" name="Slide Number Placeholder 3"/>
          <p:cNvSpPr>
            <a:spLocks noGrp="1"/>
          </p:cNvSpPr>
          <p:nvPr>
            <p:ph type="sldNum" sz="quarter" idx="5"/>
          </p:nvPr>
        </p:nvSpPr>
        <p:spPr/>
        <p:txBody>
          <a:bodyPr/>
          <a:lstStyle/>
          <a:p>
            <a:fld id="{7001D72F-D42B-45DA-A8F1-9FDF22A93D6F}" type="slidenum">
              <a:rPr lang="en-US" smtClean="0"/>
              <a:t>44</a:t>
            </a:fld>
            <a:endParaRPr lang="en-US"/>
          </a:p>
        </p:txBody>
      </p:sp>
    </p:spTree>
    <p:extLst>
      <p:ext uri="{BB962C8B-B14F-4D97-AF65-F5344CB8AC3E}">
        <p14:creationId xmlns:p14="http://schemas.microsoft.com/office/powerpoint/2010/main" val="35173292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Urge urinary incontinence is overactive bladder, typically no leakage with IC/BPS</a:t>
            </a:r>
          </a:p>
          <a:p>
            <a:r>
              <a:rPr lang="en-US" dirty="0"/>
              <a:t>Vulvodynia and dyspareunia don’t usually have urinary symptoms</a:t>
            </a:r>
          </a:p>
          <a:p>
            <a:r>
              <a:rPr lang="en-US" dirty="0"/>
              <a:t>Pentosan </a:t>
            </a:r>
            <a:r>
              <a:rPr lang="en-US" dirty="0" err="1"/>
              <a:t>polysulfate</a:t>
            </a:r>
            <a:r>
              <a:rPr lang="en-US" dirty="0"/>
              <a:t> sodium only oral med approved by US FDA</a:t>
            </a:r>
          </a:p>
        </p:txBody>
      </p:sp>
      <p:sp>
        <p:nvSpPr>
          <p:cNvPr id="4" name="Slide Number Placeholder 3"/>
          <p:cNvSpPr>
            <a:spLocks noGrp="1"/>
          </p:cNvSpPr>
          <p:nvPr>
            <p:ph type="sldNum" sz="quarter" idx="5"/>
          </p:nvPr>
        </p:nvSpPr>
        <p:spPr/>
        <p:txBody>
          <a:bodyPr/>
          <a:lstStyle/>
          <a:p>
            <a:fld id="{7001D72F-D42B-45DA-A8F1-9FDF22A93D6F}" type="slidenum">
              <a:rPr lang="en-US" smtClean="0"/>
              <a:t>45</a:t>
            </a:fld>
            <a:endParaRPr lang="en-US"/>
          </a:p>
        </p:txBody>
      </p:sp>
    </p:spTree>
    <p:extLst>
      <p:ext uri="{BB962C8B-B14F-4D97-AF65-F5344CB8AC3E}">
        <p14:creationId xmlns:p14="http://schemas.microsoft.com/office/powerpoint/2010/main" val="20266520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in anal sphincter, </a:t>
            </a:r>
            <a:r>
              <a:rPr lang="en-US" dirty="0" err="1"/>
              <a:t>levator</a:t>
            </a:r>
            <a:r>
              <a:rPr lang="en-US" dirty="0"/>
              <a:t> ani, coccygeus, and OI</a:t>
            </a:r>
          </a:p>
        </p:txBody>
      </p:sp>
      <p:sp>
        <p:nvSpPr>
          <p:cNvPr id="4" name="Slide Number Placeholder 3"/>
          <p:cNvSpPr>
            <a:spLocks noGrp="1"/>
          </p:cNvSpPr>
          <p:nvPr>
            <p:ph type="sldNum" sz="quarter" idx="5"/>
          </p:nvPr>
        </p:nvSpPr>
        <p:spPr/>
        <p:txBody>
          <a:bodyPr/>
          <a:lstStyle/>
          <a:p>
            <a:fld id="{7001D72F-D42B-45DA-A8F1-9FDF22A93D6F}" type="slidenum">
              <a:rPr lang="en-US" smtClean="0"/>
              <a:t>46</a:t>
            </a:fld>
            <a:endParaRPr lang="en-US"/>
          </a:p>
        </p:txBody>
      </p:sp>
    </p:spTree>
    <p:extLst>
      <p:ext uri="{BB962C8B-B14F-4D97-AF65-F5344CB8AC3E}">
        <p14:creationId xmlns:p14="http://schemas.microsoft.com/office/powerpoint/2010/main" val="33679175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 benefitted up to 63% of pts who participated</a:t>
            </a:r>
          </a:p>
          <a:p>
            <a:r>
              <a:rPr lang="en-US" dirty="0"/>
              <a:t>Dry needling shows good results in other areas of the body such as abdominal wall</a:t>
            </a:r>
          </a:p>
          <a:p>
            <a:r>
              <a:rPr lang="en-US" dirty="0"/>
              <a:t>Injections can help, relief lasts 3-6 months, good option if myofascial release </a:t>
            </a:r>
            <a:r>
              <a:rPr lang="en-US"/>
              <a:t>techniques fail</a:t>
            </a:r>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47</a:t>
            </a:fld>
            <a:endParaRPr lang="en-US"/>
          </a:p>
        </p:txBody>
      </p:sp>
    </p:spTree>
    <p:extLst>
      <p:ext uri="{BB962C8B-B14F-4D97-AF65-F5344CB8AC3E}">
        <p14:creationId xmlns:p14="http://schemas.microsoft.com/office/powerpoint/2010/main" val="27390016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 of coccyx is 3</a:t>
            </a:r>
            <a:r>
              <a:rPr lang="en-US" baseline="30000" dirty="0"/>
              <a:t>rd</a:t>
            </a:r>
            <a:r>
              <a:rPr lang="en-US" dirty="0"/>
              <a:t> leg of tripod with ischial tubes in sitting</a:t>
            </a:r>
          </a:p>
          <a:p>
            <a:r>
              <a:rPr lang="en-US" dirty="0"/>
              <a:t>71-90% of patients were female, 5x more likely to have coccydynia than men</a:t>
            </a:r>
          </a:p>
          <a:p>
            <a:r>
              <a:rPr lang="en-US" dirty="0"/>
              <a:t>Mean age 34.8 to 48.2 years</a:t>
            </a:r>
          </a:p>
          <a:p>
            <a:r>
              <a:rPr lang="en-US" dirty="0"/>
              <a:t>Trauma in 50-65% of patients, can result in sprain/strain to pelvic floor, fracture, or dislocation</a:t>
            </a:r>
          </a:p>
          <a:p>
            <a:r>
              <a:rPr lang="en-US" dirty="0"/>
              <a:t>BMI &gt; 27.4 in females, &gt; 29.4 in males</a:t>
            </a:r>
          </a:p>
          <a:p>
            <a:r>
              <a:rPr lang="en-US" dirty="0"/>
              <a:t>Obesity more likely to have posterior subluxation of coccyx with sitting</a:t>
            </a:r>
          </a:p>
          <a:p>
            <a:r>
              <a:rPr lang="en-US" dirty="0"/>
              <a:t>Hypermobility is flexion &gt; 25*, more common in thin people and those with spicule</a:t>
            </a:r>
          </a:p>
          <a:p>
            <a:r>
              <a:rPr lang="en-US" dirty="0"/>
              <a:t>Hypomobility is flexion &lt; 5*</a:t>
            </a:r>
          </a:p>
        </p:txBody>
      </p:sp>
      <p:sp>
        <p:nvSpPr>
          <p:cNvPr id="4" name="Slide Number Placeholder 3"/>
          <p:cNvSpPr>
            <a:spLocks noGrp="1"/>
          </p:cNvSpPr>
          <p:nvPr>
            <p:ph type="sldNum" sz="quarter" idx="5"/>
          </p:nvPr>
        </p:nvSpPr>
        <p:spPr/>
        <p:txBody>
          <a:bodyPr/>
          <a:lstStyle/>
          <a:p>
            <a:fld id="{7001D72F-D42B-45DA-A8F1-9FDF22A93D6F}" type="slidenum">
              <a:rPr lang="en-US" smtClean="0"/>
              <a:t>48</a:t>
            </a:fld>
            <a:endParaRPr lang="en-US"/>
          </a:p>
        </p:txBody>
      </p:sp>
    </p:spTree>
    <p:extLst>
      <p:ext uri="{BB962C8B-B14F-4D97-AF65-F5344CB8AC3E}">
        <p14:creationId xmlns:p14="http://schemas.microsoft.com/office/powerpoint/2010/main" val="29323098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Role in support and defecation</a:t>
            </a:r>
          </a:p>
          <a:p>
            <a:r>
              <a:rPr lang="en-US" dirty="0"/>
              <a:t>6 anatomical variations of shapes/angulations of coccyx</a:t>
            </a:r>
          </a:p>
        </p:txBody>
      </p:sp>
      <p:sp>
        <p:nvSpPr>
          <p:cNvPr id="4" name="Slide Number Placeholder 3"/>
          <p:cNvSpPr>
            <a:spLocks noGrp="1"/>
          </p:cNvSpPr>
          <p:nvPr>
            <p:ph type="sldNum" sz="quarter" idx="5"/>
          </p:nvPr>
        </p:nvSpPr>
        <p:spPr/>
        <p:txBody>
          <a:bodyPr/>
          <a:lstStyle/>
          <a:p>
            <a:fld id="{7001D72F-D42B-45DA-A8F1-9FDF22A93D6F}" type="slidenum">
              <a:rPr lang="en-US" smtClean="0"/>
              <a:t>49</a:t>
            </a:fld>
            <a:endParaRPr lang="en-US"/>
          </a:p>
        </p:txBody>
      </p:sp>
    </p:spTree>
    <p:extLst>
      <p:ext uri="{BB962C8B-B14F-4D97-AF65-F5344CB8AC3E}">
        <p14:creationId xmlns:p14="http://schemas.microsoft.com/office/powerpoint/2010/main" val="3866056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5</a:t>
            </a:fld>
            <a:endParaRPr lang="en-US"/>
          </a:p>
        </p:txBody>
      </p:sp>
    </p:spTree>
    <p:extLst>
      <p:ext uri="{BB962C8B-B14F-4D97-AF65-F5344CB8AC3E}">
        <p14:creationId xmlns:p14="http://schemas.microsoft.com/office/powerpoint/2010/main" val="16691248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more ROM for defecation than for sitting, normal ROM is 5-25*, follows lumbar spine</a:t>
            </a:r>
          </a:p>
          <a:p>
            <a:r>
              <a:rPr lang="en-US" dirty="0"/>
              <a:t>Wedge or U-shaped cushion</a:t>
            </a:r>
          </a:p>
          <a:p>
            <a:r>
              <a:rPr lang="en-US" dirty="0"/>
              <a:t>Massage both internally to relieve </a:t>
            </a:r>
            <a:r>
              <a:rPr lang="en-US" dirty="0" err="1"/>
              <a:t>levator</a:t>
            </a:r>
            <a:r>
              <a:rPr lang="en-US" dirty="0"/>
              <a:t> ani and externally over glute max</a:t>
            </a:r>
          </a:p>
          <a:p>
            <a:r>
              <a:rPr lang="en-US" dirty="0"/>
              <a:t>Mobilization often into extension, bimanual</a:t>
            </a:r>
          </a:p>
          <a:p>
            <a:r>
              <a:rPr lang="en-US" dirty="0"/>
              <a:t>Injections to sacrococcygeal joint, intercoccygeal joints, tender points, ganglion impar</a:t>
            </a:r>
          </a:p>
          <a:p>
            <a:r>
              <a:rPr lang="en-US" dirty="0"/>
              <a:t>Prolotherapy with 25% dextrose</a:t>
            </a:r>
          </a:p>
          <a:p>
            <a:r>
              <a:rPr lang="en-US" dirty="0"/>
              <a:t>Surgery is coccygectomy</a:t>
            </a:r>
          </a:p>
          <a:p>
            <a:r>
              <a:rPr lang="en-US" dirty="0"/>
              <a:t>Complete post-op pain resolution can take months to years</a:t>
            </a:r>
          </a:p>
          <a:p>
            <a:r>
              <a:rPr lang="en-US" dirty="0"/>
              <a:t>Some degree of relief with all interventions; 60-87% improvement with injections, 75-92% improvement with massage, 85-100% </a:t>
            </a:r>
            <a:r>
              <a:rPr lang="en-US"/>
              <a:t>with coccygectomy</a:t>
            </a:r>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50</a:t>
            </a:fld>
            <a:endParaRPr lang="en-US"/>
          </a:p>
        </p:txBody>
      </p:sp>
    </p:spTree>
    <p:extLst>
      <p:ext uri="{BB962C8B-B14F-4D97-AF65-F5344CB8AC3E}">
        <p14:creationId xmlns:p14="http://schemas.microsoft.com/office/powerpoint/2010/main" val="9908762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Mixed nerve: 50% sensory, 20% motor, 30% autonomic</a:t>
            </a:r>
          </a:p>
          <a:p>
            <a:r>
              <a:rPr lang="en-US" dirty="0"/>
              <a:t>Incidence 1 in 100,000, likely underestimated, more common in women (60%)</a:t>
            </a:r>
          </a:p>
          <a:p>
            <a:r>
              <a:rPr lang="en-US" dirty="0"/>
              <a:t>Patients with PN for &gt; 4 years had at least double the pain of other subjects in the study</a:t>
            </a:r>
          </a:p>
          <a:p>
            <a:r>
              <a:rPr lang="en-US" dirty="0"/>
              <a:t>Long duration of pain correlated with worse prognosis</a:t>
            </a:r>
          </a:p>
          <a:p>
            <a:r>
              <a:rPr lang="en-US" dirty="0"/>
              <a:t>Pain described as burning, twisting, squeezing, electrical shocks, or sensitivity</a:t>
            </a:r>
          </a:p>
          <a:p>
            <a:r>
              <a:rPr lang="en-US" dirty="0"/>
              <a:t>Helps with erection and urinary and fecal continence</a:t>
            </a:r>
          </a:p>
          <a:p>
            <a:r>
              <a:rPr lang="en-US" dirty="0"/>
              <a:t>Pudendal from Latin- “ashamed”</a:t>
            </a:r>
          </a:p>
          <a:p>
            <a:r>
              <a:rPr lang="en-US" dirty="0"/>
              <a:t>Several patients report suicidal ideation secondary to pain</a:t>
            </a:r>
          </a:p>
        </p:txBody>
      </p:sp>
      <p:sp>
        <p:nvSpPr>
          <p:cNvPr id="4" name="Slide Number Placeholder 3"/>
          <p:cNvSpPr>
            <a:spLocks noGrp="1"/>
          </p:cNvSpPr>
          <p:nvPr>
            <p:ph type="sldNum" sz="quarter" idx="5"/>
          </p:nvPr>
        </p:nvSpPr>
        <p:spPr/>
        <p:txBody>
          <a:bodyPr/>
          <a:lstStyle/>
          <a:p>
            <a:fld id="{7001D72F-D42B-45DA-A8F1-9FDF22A93D6F}" type="slidenum">
              <a:rPr lang="en-US" smtClean="0"/>
              <a:t>51</a:t>
            </a:fld>
            <a:endParaRPr lang="en-US"/>
          </a:p>
        </p:txBody>
      </p:sp>
    </p:spTree>
    <p:extLst>
      <p:ext uri="{BB962C8B-B14F-4D97-AF65-F5344CB8AC3E}">
        <p14:creationId xmlns:p14="http://schemas.microsoft.com/office/powerpoint/2010/main" val="3824601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7-8% of cyclists  get PN with long-distance practice</a:t>
            </a:r>
          </a:p>
        </p:txBody>
      </p:sp>
      <p:sp>
        <p:nvSpPr>
          <p:cNvPr id="4" name="Slide Number Placeholder 3"/>
          <p:cNvSpPr>
            <a:spLocks noGrp="1"/>
          </p:cNvSpPr>
          <p:nvPr>
            <p:ph type="sldNum" sz="quarter" idx="5"/>
          </p:nvPr>
        </p:nvSpPr>
        <p:spPr/>
        <p:txBody>
          <a:bodyPr/>
          <a:lstStyle/>
          <a:p>
            <a:fld id="{7001D72F-D42B-45DA-A8F1-9FDF22A93D6F}" type="slidenum">
              <a:rPr lang="en-US" smtClean="0"/>
              <a:t>52</a:t>
            </a:fld>
            <a:endParaRPr lang="en-US"/>
          </a:p>
        </p:txBody>
      </p:sp>
    </p:spTree>
    <p:extLst>
      <p:ext uri="{BB962C8B-B14F-4D97-AF65-F5344CB8AC3E}">
        <p14:creationId xmlns:p14="http://schemas.microsoft.com/office/powerpoint/2010/main" val="4250119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S3 radiculopathy</a:t>
            </a:r>
          </a:p>
          <a:p>
            <a:r>
              <a:rPr lang="en-US" dirty="0"/>
              <a:t>In 1 study 72% of patients with PN had sensory deficits at S2-S4</a:t>
            </a:r>
          </a:p>
        </p:txBody>
      </p:sp>
      <p:sp>
        <p:nvSpPr>
          <p:cNvPr id="4" name="Slide Number Placeholder 3"/>
          <p:cNvSpPr>
            <a:spLocks noGrp="1"/>
          </p:cNvSpPr>
          <p:nvPr>
            <p:ph type="sldNum" sz="quarter" idx="5"/>
          </p:nvPr>
        </p:nvSpPr>
        <p:spPr/>
        <p:txBody>
          <a:bodyPr/>
          <a:lstStyle/>
          <a:p>
            <a:fld id="{7001D72F-D42B-45DA-A8F1-9FDF22A93D6F}" type="slidenum">
              <a:rPr lang="en-US" smtClean="0"/>
              <a:t>53</a:t>
            </a:fld>
            <a:endParaRPr lang="en-US"/>
          </a:p>
        </p:txBody>
      </p:sp>
    </p:spTree>
    <p:extLst>
      <p:ext uri="{BB962C8B-B14F-4D97-AF65-F5344CB8AC3E}">
        <p14:creationId xmlns:p14="http://schemas.microsoft.com/office/powerpoint/2010/main" val="42825676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amitriptyline, number needed to treat is 3 to offer 50% pain relief</a:t>
            </a:r>
          </a:p>
          <a:p>
            <a:r>
              <a:rPr lang="en-US" dirty="0"/>
              <a:t>Can combine lidocaine with amitriptyline, improved 45%</a:t>
            </a:r>
          </a:p>
          <a:p>
            <a:r>
              <a:rPr lang="en-US" dirty="0"/>
              <a:t>Tramadol added 35% improvement</a:t>
            </a:r>
          </a:p>
          <a:p>
            <a:r>
              <a:rPr lang="en-US" dirty="0"/>
              <a:t>Better results to first-time treatment if symptoms are located over perineal branch and pain &lt; 2.5 years</a:t>
            </a:r>
          </a:p>
          <a:p>
            <a:r>
              <a:rPr lang="en-US" dirty="0"/>
              <a:t>Have some relief with nerve blocks, often need repeated blocks due to only short term effects</a:t>
            </a:r>
          </a:p>
          <a:p>
            <a:r>
              <a:rPr lang="en-US" dirty="0"/>
              <a:t>Good results with imaging-guided injections, particularly into mid-portion of pudendal canal rather than at ischial spine</a:t>
            </a:r>
          </a:p>
          <a:p>
            <a:r>
              <a:rPr lang="en-US" dirty="0"/>
              <a:t>According to one study, addition of corticosteroids was no more effective than anesthetic alone</a:t>
            </a:r>
          </a:p>
          <a:p>
            <a:r>
              <a:rPr lang="en-US" dirty="0"/>
              <a:t>Pulsed radiofrequency compared to nerve block alone- decreased pain up to 3 months, effective rate 92.1% compared to 35.9%, less need for pain medication, decreased depression measured by PHQ-9</a:t>
            </a:r>
          </a:p>
          <a:p>
            <a:r>
              <a:rPr lang="en-US" dirty="0"/>
              <a:t>PT better with hypertonia or following surgery</a:t>
            </a:r>
          </a:p>
          <a:p>
            <a:r>
              <a:rPr lang="en-US" dirty="0"/>
              <a:t>Surgery is last resort, pain more than 1 year, </a:t>
            </a:r>
            <a:r>
              <a:rPr lang="en-US" dirty="0" err="1"/>
              <a:t>transgluteal</a:t>
            </a:r>
            <a:r>
              <a:rPr lang="en-US" dirty="0"/>
              <a:t> and laparoscopic decompressions, may identify adhesions during surgery</a:t>
            </a:r>
          </a:p>
        </p:txBody>
      </p:sp>
      <p:sp>
        <p:nvSpPr>
          <p:cNvPr id="4" name="Slide Number Placeholder 3"/>
          <p:cNvSpPr>
            <a:spLocks noGrp="1"/>
          </p:cNvSpPr>
          <p:nvPr>
            <p:ph type="sldNum" sz="quarter" idx="5"/>
          </p:nvPr>
        </p:nvSpPr>
        <p:spPr/>
        <p:txBody>
          <a:bodyPr/>
          <a:lstStyle/>
          <a:p>
            <a:fld id="{7001D72F-D42B-45DA-A8F1-9FDF22A93D6F}" type="slidenum">
              <a:rPr lang="en-US" smtClean="0"/>
              <a:t>54</a:t>
            </a:fld>
            <a:endParaRPr lang="en-US"/>
          </a:p>
        </p:txBody>
      </p:sp>
    </p:spTree>
    <p:extLst>
      <p:ext uri="{BB962C8B-B14F-4D97-AF65-F5344CB8AC3E}">
        <p14:creationId xmlns:p14="http://schemas.microsoft.com/office/powerpoint/2010/main" val="34948207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55</a:t>
            </a:fld>
            <a:endParaRPr lang="en-US"/>
          </a:p>
        </p:txBody>
      </p:sp>
    </p:spTree>
    <p:extLst>
      <p:ext uri="{BB962C8B-B14F-4D97-AF65-F5344CB8AC3E}">
        <p14:creationId xmlns:p14="http://schemas.microsoft.com/office/powerpoint/2010/main" val="3731293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56</a:t>
            </a:fld>
            <a:endParaRPr lang="en-US"/>
          </a:p>
        </p:txBody>
      </p:sp>
    </p:spTree>
    <p:extLst>
      <p:ext uri="{BB962C8B-B14F-4D97-AF65-F5344CB8AC3E}">
        <p14:creationId xmlns:p14="http://schemas.microsoft.com/office/powerpoint/2010/main" val="22001836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57</a:t>
            </a:fld>
            <a:endParaRPr lang="en-US"/>
          </a:p>
        </p:txBody>
      </p:sp>
    </p:spTree>
    <p:extLst>
      <p:ext uri="{BB962C8B-B14F-4D97-AF65-F5344CB8AC3E}">
        <p14:creationId xmlns:p14="http://schemas.microsoft.com/office/powerpoint/2010/main" val="27920161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60</a:t>
            </a:fld>
            <a:endParaRPr lang="en-US"/>
          </a:p>
        </p:txBody>
      </p:sp>
    </p:spTree>
    <p:extLst>
      <p:ext uri="{BB962C8B-B14F-4D97-AF65-F5344CB8AC3E}">
        <p14:creationId xmlns:p14="http://schemas.microsoft.com/office/powerpoint/2010/main" val="84668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6</a:t>
            </a:fld>
            <a:endParaRPr lang="en-US"/>
          </a:p>
        </p:txBody>
      </p:sp>
    </p:spTree>
    <p:extLst>
      <p:ext uri="{BB962C8B-B14F-4D97-AF65-F5344CB8AC3E}">
        <p14:creationId xmlns:p14="http://schemas.microsoft.com/office/powerpoint/2010/main" val="392274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an exhaustive list</a:t>
            </a:r>
          </a:p>
        </p:txBody>
      </p:sp>
      <p:sp>
        <p:nvSpPr>
          <p:cNvPr id="4" name="Slide Number Placeholder 3"/>
          <p:cNvSpPr>
            <a:spLocks noGrp="1"/>
          </p:cNvSpPr>
          <p:nvPr>
            <p:ph type="sldNum" sz="quarter" idx="5"/>
          </p:nvPr>
        </p:nvSpPr>
        <p:spPr/>
        <p:txBody>
          <a:bodyPr/>
          <a:lstStyle/>
          <a:p>
            <a:fld id="{7001D72F-D42B-45DA-A8F1-9FDF22A93D6F}" type="slidenum">
              <a:rPr lang="en-US" smtClean="0"/>
              <a:t>7</a:t>
            </a:fld>
            <a:endParaRPr lang="en-US"/>
          </a:p>
        </p:txBody>
      </p:sp>
    </p:spTree>
    <p:extLst>
      <p:ext uri="{BB962C8B-B14F-4D97-AF65-F5344CB8AC3E}">
        <p14:creationId xmlns:p14="http://schemas.microsoft.com/office/powerpoint/2010/main" val="895143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IBS seen in 22-31% of patients with CBP, may also have recurring UTIs</a:t>
            </a:r>
          </a:p>
          <a:p>
            <a:r>
              <a:rPr lang="en-US" dirty="0"/>
              <a:t>Men with CPPPS had mental illness at 2.5x greater than controls, especially anxiety/panic disorders</a:t>
            </a:r>
          </a:p>
          <a:p>
            <a:r>
              <a:rPr lang="en-US" dirty="0"/>
              <a:t>Men with abuse history 1.7-3.3x greater likelihood of having CPPPS</a:t>
            </a:r>
          </a:p>
          <a:p>
            <a:r>
              <a:rPr lang="en-US" dirty="0"/>
              <a:t>Men with CPPS have higher incidence of cardiovascular disease, neurologic disease, and sinusitis</a:t>
            </a:r>
          </a:p>
          <a:p>
            <a:r>
              <a:rPr lang="en-US" dirty="0"/>
              <a:t>Almost ½ of women seeking care for pelvic pain have history of trauma, 1/3 had + screen for PTSD</a:t>
            </a:r>
          </a:p>
          <a:p>
            <a:r>
              <a:rPr lang="en-US" dirty="0"/>
              <a:t>Abdominopelvic pain, dysmenorrhea, </a:t>
            </a:r>
            <a:r>
              <a:rPr lang="en-US" dirty="0" err="1"/>
              <a:t>dyschezia</a:t>
            </a:r>
            <a:r>
              <a:rPr lang="en-US" dirty="0"/>
              <a:t>, and dyspareunia increased risk in women with endometriosis</a:t>
            </a:r>
          </a:p>
          <a:p>
            <a:r>
              <a:rPr lang="en-US"/>
              <a:t>May </a:t>
            </a:r>
            <a:r>
              <a:rPr lang="en-US" dirty="0"/>
              <a:t>be associated with hypertonic pelvic floor muscles, vulvar trigger points, and shortening of LA</a:t>
            </a:r>
          </a:p>
        </p:txBody>
      </p:sp>
      <p:sp>
        <p:nvSpPr>
          <p:cNvPr id="4" name="Slide Number Placeholder 3"/>
          <p:cNvSpPr>
            <a:spLocks noGrp="1"/>
          </p:cNvSpPr>
          <p:nvPr>
            <p:ph type="sldNum" sz="quarter" idx="5"/>
          </p:nvPr>
        </p:nvSpPr>
        <p:spPr/>
        <p:txBody>
          <a:bodyPr/>
          <a:lstStyle/>
          <a:p>
            <a:fld id="{7001D72F-D42B-45DA-A8F1-9FDF22A93D6F}" type="slidenum">
              <a:rPr lang="en-US" smtClean="0"/>
              <a:t>8</a:t>
            </a:fld>
            <a:endParaRPr lang="en-US"/>
          </a:p>
        </p:txBody>
      </p:sp>
    </p:spTree>
    <p:extLst>
      <p:ext uri="{BB962C8B-B14F-4D97-AF65-F5344CB8AC3E}">
        <p14:creationId xmlns:p14="http://schemas.microsoft.com/office/powerpoint/2010/main" val="594250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9</a:t>
            </a:fld>
            <a:endParaRPr lang="en-US"/>
          </a:p>
        </p:txBody>
      </p:sp>
    </p:spTree>
    <p:extLst>
      <p:ext uri="{BB962C8B-B14F-4D97-AF65-F5344CB8AC3E}">
        <p14:creationId xmlns:p14="http://schemas.microsoft.com/office/powerpoint/2010/main" val="3902930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66950"/>
            <a:ext cx="7772400" cy="17113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4019550"/>
            <a:ext cx="6400800" cy="552450"/>
          </a:xfrm>
        </p:spPr>
        <p:txBody>
          <a:bodyPr anchor="ctr" anchorCtr="0">
            <a:normAutofit/>
          </a:bodyPr>
          <a:lstStyle>
            <a:lvl1pPr marL="0" indent="0" algn="ctr">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03535" y="467534"/>
            <a:ext cx="3136928" cy="1799416"/>
          </a:xfrm>
          <a:prstGeom prst="rect">
            <a:avLst/>
          </a:prstGeom>
        </p:spPr>
      </p:pic>
      <p:sp>
        <p:nvSpPr>
          <p:cNvPr id="38" name="Frame 37"/>
          <p:cNvSpPr/>
          <p:nvPr userDrawn="1"/>
        </p:nvSpPr>
        <p:spPr>
          <a:xfrm>
            <a:off x="304800" y="285750"/>
            <a:ext cx="8534399" cy="4572000"/>
          </a:xfrm>
          <a:prstGeom prst="frame">
            <a:avLst>
              <a:gd name="adj1" fmla="val 3956"/>
            </a:avLst>
          </a:prstGeom>
          <a:solidFill>
            <a:srgbClr val="005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Rectangle 38"/>
          <p:cNvSpPr/>
          <p:nvPr userDrawn="1"/>
        </p:nvSpPr>
        <p:spPr>
          <a:xfrm>
            <a:off x="228600" y="1200150"/>
            <a:ext cx="3048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8610600" y="1200150"/>
            <a:ext cx="3048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224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47388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41637" y="3712869"/>
            <a:ext cx="1379235" cy="791162"/>
          </a:xfrm>
          <a:prstGeom prst="rect">
            <a:avLst/>
          </a:prstGeom>
        </p:spPr>
      </p:pic>
      <p:sp>
        <p:nvSpPr>
          <p:cNvPr id="7" name="Rectangle 6"/>
          <p:cNvSpPr/>
          <p:nvPr userDrawn="1"/>
        </p:nvSpPr>
        <p:spPr>
          <a:xfrm>
            <a:off x="6629400" y="186060"/>
            <a:ext cx="2057400" cy="4443089"/>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06375"/>
            <a:ext cx="2057400" cy="438785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29150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623288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3618B7-DDA4-48C1-B2B4-FEC7CDC307AC}"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Tree>
    <p:extLst>
      <p:ext uri="{BB962C8B-B14F-4D97-AF65-F5344CB8AC3E}">
        <p14:creationId xmlns:p14="http://schemas.microsoft.com/office/powerpoint/2010/main" val="2999847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3618B7-DDA4-48C1-B2B4-FEC7CDC307AC}" type="datetimeFigureOut">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522972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3618B7-DDA4-48C1-B2B4-FEC7CDC307AC}" type="datetimeFigureOut">
              <a:rPr lang="en-US" smtClean="0"/>
              <a:t>6/9/2025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734479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3618B7-DDA4-48C1-B2B4-FEC7CDC307AC}" type="datetimeFigureOut">
              <a:rPr lang="en-US" smtClean="0"/>
              <a:t>6/9/2025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503388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2" name="Date Placeholder 1"/>
          <p:cNvSpPr>
            <a:spLocks noGrp="1"/>
          </p:cNvSpPr>
          <p:nvPr>
            <p:ph type="dt" sz="half" idx="10"/>
          </p:nvPr>
        </p:nvSpPr>
        <p:spPr/>
        <p:txBody>
          <a:bodyPr/>
          <a:lstStyle/>
          <a:p>
            <a:fld id="{F33618B7-DDA4-48C1-B2B4-FEC7CDC307AC}" type="datetimeFigureOut">
              <a:rPr lang="en-US" smtClean="0"/>
              <a:t>6/9/2025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856079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9" name="Rectangle 8"/>
          <p:cNvSpPr/>
          <p:nvPr userDrawn="1"/>
        </p:nvSpPr>
        <p:spPr>
          <a:xfrm>
            <a:off x="443144" y="209550"/>
            <a:ext cx="3048000" cy="838200"/>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6020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2" name="Title 1"/>
          <p:cNvSpPr>
            <a:spLocks noGrp="1"/>
          </p:cNvSpPr>
          <p:nvPr>
            <p:ph type="title"/>
          </p:nvPr>
        </p:nvSpPr>
        <p:spPr>
          <a:xfrm>
            <a:off x="1792288" y="3600450"/>
            <a:ext cx="5486400" cy="425450"/>
          </a:xfrm>
        </p:spPr>
        <p:txBody>
          <a:bodyPr anchor="b"/>
          <a:lstStyle>
            <a:lvl1pPr algn="l">
              <a:defRPr sz="20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04464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200" y="209550"/>
            <a:ext cx="8229600" cy="838200"/>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00282" y="4248150"/>
            <a:ext cx="1379235" cy="791162"/>
          </a:xfrm>
          <a:prstGeom prst="rect">
            <a:avLst/>
          </a:prstGeom>
        </p:spPr>
      </p:pic>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33618B7-DDA4-48C1-B2B4-FEC7CDC307AC}" type="datetimeFigureOut">
              <a:rPr lang="en-US" smtClean="0"/>
              <a:t>6/9/2025</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4AC28E3-00D6-4682-BCAB-2932672799A0}" type="slidenum">
              <a:rPr lang="en-US" smtClean="0"/>
              <a:t>‹#›</a:t>
            </a:fld>
            <a:endParaRPr lang="en-US"/>
          </a:p>
        </p:txBody>
      </p:sp>
    </p:spTree>
    <p:extLst>
      <p:ext uri="{BB962C8B-B14F-4D97-AF65-F5344CB8AC3E}">
        <p14:creationId xmlns:p14="http://schemas.microsoft.com/office/powerpoint/2010/main" val="124579501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rgbClr val="FAC71C"/>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s://creativecommons.org/licenses/by-nc/3.0/" TargetMode="External"/><Relationship Id="rId4" Type="http://schemas.openxmlformats.org/officeDocument/2006/relationships/hyperlink" Target="https://pressbooks.umn.edu/cvdl/chapter/module-9-2-collecting-a-sample-to-diagnose-a-uti/"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pxhere.com/en/photo/155691"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0"/><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hyperlink" Target="https://creativecommons.org/licenses/by-nc-nd/3.0/" TargetMode="External"/><Relationship Id="rId4" Type="http://schemas.openxmlformats.org/officeDocument/2006/relationships/hyperlink" Target="https://mujeresconciencia.com/2023/05/12/endometriosis-su-posible-relacion-con-el-sistema-inmunitario/"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Seat of Pain:</a:t>
            </a:r>
            <a:br>
              <a:rPr lang="en-US" dirty="0"/>
            </a:br>
            <a:r>
              <a:rPr lang="en-US" dirty="0"/>
              <a:t>Addressing Pain in the Pelvis</a:t>
            </a:r>
          </a:p>
        </p:txBody>
      </p:sp>
      <p:sp>
        <p:nvSpPr>
          <p:cNvPr id="3" name="Subtitle 2"/>
          <p:cNvSpPr>
            <a:spLocks noGrp="1"/>
          </p:cNvSpPr>
          <p:nvPr>
            <p:ph type="subTitle" idx="1"/>
          </p:nvPr>
        </p:nvSpPr>
        <p:spPr/>
        <p:txBody>
          <a:bodyPr/>
          <a:lstStyle/>
          <a:p>
            <a:r>
              <a:rPr lang="en-US" dirty="0"/>
              <a:t>Erin Donohue, DPT</a:t>
            </a:r>
          </a:p>
        </p:txBody>
      </p:sp>
    </p:spTree>
    <p:extLst>
      <p:ext uri="{BB962C8B-B14F-4D97-AF65-F5344CB8AC3E}">
        <p14:creationId xmlns:p14="http://schemas.microsoft.com/office/powerpoint/2010/main" val="1969673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4133E-6A8F-5AF7-3993-492FBF38E30E}"/>
              </a:ext>
            </a:extLst>
          </p:cNvPr>
          <p:cNvSpPr>
            <a:spLocks noGrp="1"/>
          </p:cNvSpPr>
          <p:nvPr>
            <p:ph type="title"/>
          </p:nvPr>
        </p:nvSpPr>
        <p:spPr/>
        <p:txBody>
          <a:bodyPr/>
          <a:lstStyle/>
          <a:p>
            <a:r>
              <a:rPr lang="en-US" dirty="0"/>
              <a:t>Patient Perspectives</a:t>
            </a:r>
          </a:p>
        </p:txBody>
      </p:sp>
      <p:sp>
        <p:nvSpPr>
          <p:cNvPr id="3" name="Content Placeholder 2">
            <a:extLst>
              <a:ext uri="{FF2B5EF4-FFF2-40B4-BE49-F238E27FC236}">
                <a16:creationId xmlns:a16="http://schemas.microsoft.com/office/drawing/2014/main" id="{05FD3924-7A90-B99E-41E1-2FEF9D9C427C}"/>
              </a:ext>
            </a:extLst>
          </p:cNvPr>
          <p:cNvSpPr>
            <a:spLocks noGrp="1"/>
          </p:cNvSpPr>
          <p:nvPr>
            <p:ph idx="1"/>
          </p:nvPr>
        </p:nvSpPr>
        <p:spPr/>
        <p:txBody>
          <a:bodyPr>
            <a:normAutofit fontScale="77500" lnSpcReduction="20000"/>
          </a:bodyPr>
          <a:lstStyle/>
          <a:p>
            <a:r>
              <a:rPr lang="en-US" dirty="0"/>
              <a:t>“I had to consider realistically if I would be able to continue to maintain a full-time job. I am the sole provider of my livelihood, so I pushed through it to maintain my independence.”</a:t>
            </a:r>
          </a:p>
          <a:p>
            <a:r>
              <a:rPr lang="en-US" dirty="0"/>
              <a:t>“…it has been very hard to keep up with when dealing with chronic pain that has caused low motivation and stamina and is physically and mentally draining. I just try to get through my days, but if I have more work to do to fight for my own health, it becomes very depleting.”</a:t>
            </a:r>
          </a:p>
        </p:txBody>
      </p:sp>
    </p:spTree>
    <p:extLst>
      <p:ext uri="{BB962C8B-B14F-4D97-AF65-F5344CB8AC3E}">
        <p14:creationId xmlns:p14="http://schemas.microsoft.com/office/powerpoint/2010/main" val="4083543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7A2A-48DF-823B-64C0-02CB9B0192FA}"/>
              </a:ext>
            </a:extLst>
          </p:cNvPr>
          <p:cNvSpPr>
            <a:spLocks noGrp="1"/>
          </p:cNvSpPr>
          <p:nvPr>
            <p:ph type="title"/>
          </p:nvPr>
        </p:nvSpPr>
        <p:spPr/>
        <p:txBody>
          <a:bodyPr>
            <a:noAutofit/>
          </a:bodyPr>
          <a:lstStyle/>
          <a:p>
            <a:r>
              <a:rPr lang="en-US" sz="3600" dirty="0"/>
              <a:t>Chronic Primary Pelvic Pain Syndrome in Men (</a:t>
            </a:r>
            <a:r>
              <a:rPr lang="en-US" sz="3600" dirty="0" err="1"/>
              <a:t>CPPPSm</a:t>
            </a:r>
            <a:r>
              <a:rPr lang="en-US" sz="3600" dirty="0"/>
              <a:t>)</a:t>
            </a:r>
          </a:p>
        </p:txBody>
      </p:sp>
      <p:sp>
        <p:nvSpPr>
          <p:cNvPr id="3" name="Content Placeholder 2">
            <a:extLst>
              <a:ext uri="{FF2B5EF4-FFF2-40B4-BE49-F238E27FC236}">
                <a16:creationId xmlns:a16="http://schemas.microsoft.com/office/drawing/2014/main" id="{AD149455-9718-1264-CDAA-85CBF0587A95}"/>
              </a:ext>
            </a:extLst>
          </p:cNvPr>
          <p:cNvSpPr>
            <a:spLocks noGrp="1"/>
          </p:cNvSpPr>
          <p:nvPr>
            <p:ph idx="1"/>
          </p:nvPr>
        </p:nvSpPr>
        <p:spPr/>
        <p:txBody>
          <a:bodyPr>
            <a:normAutofit lnSpcReduction="10000"/>
          </a:bodyPr>
          <a:lstStyle/>
          <a:p>
            <a:r>
              <a:rPr lang="en-US" dirty="0"/>
              <a:t>Subtypes: urologic, gastrointestinal, musculoskeletal</a:t>
            </a:r>
          </a:p>
          <a:p>
            <a:r>
              <a:rPr lang="en-US" dirty="0"/>
              <a:t>Associated with urogenital pain, urinary symptoms, sexual dysfunction, and emotional disturbance</a:t>
            </a:r>
          </a:p>
          <a:p>
            <a:r>
              <a:rPr lang="en-US" dirty="0"/>
              <a:t>Pelvic pain during 3 of the last 6 months without any identified pathogen or pathology</a:t>
            </a:r>
          </a:p>
        </p:txBody>
      </p:sp>
    </p:spTree>
    <p:extLst>
      <p:ext uri="{BB962C8B-B14F-4D97-AF65-F5344CB8AC3E}">
        <p14:creationId xmlns:p14="http://schemas.microsoft.com/office/powerpoint/2010/main" val="1534809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7BF8-0A48-0FCE-A444-DCDB15F600BA}"/>
              </a:ext>
            </a:extLst>
          </p:cNvPr>
          <p:cNvSpPr>
            <a:spLocks noGrp="1"/>
          </p:cNvSpPr>
          <p:nvPr>
            <p:ph type="title"/>
          </p:nvPr>
        </p:nvSpPr>
        <p:spPr>
          <a:xfrm>
            <a:off x="457200" y="206375"/>
            <a:ext cx="8229600" cy="857250"/>
          </a:xfrm>
        </p:spPr>
        <p:txBody>
          <a:bodyPr anchor="ctr">
            <a:normAutofit/>
          </a:bodyPr>
          <a:lstStyle/>
          <a:p>
            <a:r>
              <a:rPr lang="en-US" dirty="0"/>
              <a:t>Prostatitis</a:t>
            </a:r>
          </a:p>
        </p:txBody>
      </p:sp>
      <p:sp>
        <p:nvSpPr>
          <p:cNvPr id="3" name="Content Placeholder 2">
            <a:extLst>
              <a:ext uri="{FF2B5EF4-FFF2-40B4-BE49-F238E27FC236}">
                <a16:creationId xmlns:a16="http://schemas.microsoft.com/office/drawing/2014/main" id="{08C0BAD5-749D-0D31-487D-F7DC783FB61D}"/>
              </a:ext>
            </a:extLst>
          </p:cNvPr>
          <p:cNvSpPr>
            <a:spLocks noGrp="1"/>
          </p:cNvSpPr>
          <p:nvPr>
            <p:ph sz="half" idx="1"/>
          </p:nvPr>
        </p:nvSpPr>
        <p:spPr>
          <a:xfrm>
            <a:off x="457200" y="1200150"/>
            <a:ext cx="4038600" cy="3394075"/>
          </a:xfrm>
        </p:spPr>
        <p:txBody>
          <a:bodyPr>
            <a:normAutofit/>
          </a:bodyPr>
          <a:lstStyle/>
          <a:p>
            <a:pPr>
              <a:lnSpc>
                <a:spcPct val="90000"/>
              </a:lnSpc>
            </a:pPr>
            <a:r>
              <a:rPr lang="en-US" sz="1800"/>
              <a:t>Affects 35-50% of men during their lifetime</a:t>
            </a:r>
          </a:p>
          <a:p>
            <a:pPr>
              <a:lnSpc>
                <a:spcPct val="90000"/>
              </a:lnSpc>
            </a:pPr>
            <a:r>
              <a:rPr lang="en-US" sz="1800"/>
              <a:t>Symptom prevalence in 8.2% of men</a:t>
            </a:r>
          </a:p>
          <a:p>
            <a:pPr>
              <a:lnSpc>
                <a:spcPct val="90000"/>
              </a:lnSpc>
            </a:pPr>
            <a:r>
              <a:rPr lang="en-US" sz="1800"/>
              <a:t>4 types:</a:t>
            </a:r>
          </a:p>
          <a:p>
            <a:pPr lvl="1">
              <a:lnSpc>
                <a:spcPct val="90000"/>
              </a:lnSpc>
            </a:pPr>
            <a:r>
              <a:rPr lang="en-US" sz="1800"/>
              <a:t>I: acute bacterial prostatitis</a:t>
            </a:r>
          </a:p>
          <a:p>
            <a:pPr lvl="1">
              <a:lnSpc>
                <a:spcPct val="90000"/>
              </a:lnSpc>
            </a:pPr>
            <a:r>
              <a:rPr lang="en-US" sz="1800"/>
              <a:t>II: chronic bacterial prostatitis</a:t>
            </a:r>
          </a:p>
          <a:p>
            <a:pPr lvl="1">
              <a:lnSpc>
                <a:spcPct val="90000"/>
              </a:lnSpc>
            </a:pPr>
            <a:r>
              <a:rPr lang="en-US" sz="1800"/>
              <a:t>III: chronic prostatitis/chronic pelvic pain syndrome</a:t>
            </a:r>
          </a:p>
          <a:p>
            <a:pPr lvl="1">
              <a:lnSpc>
                <a:spcPct val="90000"/>
              </a:lnSpc>
            </a:pPr>
            <a:r>
              <a:rPr lang="en-US" sz="1800"/>
              <a:t>IV: asymptomatic inflammatory prostatitis</a:t>
            </a:r>
          </a:p>
        </p:txBody>
      </p:sp>
      <p:pic>
        <p:nvPicPr>
          <p:cNvPr id="5" name="Picture 4" descr="A diagram of the intestine&#10;&#10;AI-generated content may be incorrect.">
            <a:extLst>
              <a:ext uri="{FF2B5EF4-FFF2-40B4-BE49-F238E27FC236}">
                <a16:creationId xmlns:a16="http://schemas.microsoft.com/office/drawing/2014/main" id="{B84E4886-3CA5-18EE-0720-B96BF1675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922875"/>
            <a:ext cx="4038600" cy="1948624"/>
          </a:xfrm>
          <a:prstGeom prst="rect">
            <a:avLst/>
          </a:prstGeom>
          <a:noFill/>
        </p:spPr>
      </p:pic>
      <p:sp>
        <p:nvSpPr>
          <p:cNvPr id="7" name="TextBox 6">
            <a:extLst>
              <a:ext uri="{FF2B5EF4-FFF2-40B4-BE49-F238E27FC236}">
                <a16:creationId xmlns:a16="http://schemas.microsoft.com/office/drawing/2014/main" id="{B3A8545B-0876-EC88-33BA-2DABFEBA3A50}"/>
              </a:ext>
            </a:extLst>
          </p:cNvPr>
          <p:cNvSpPr txBox="1"/>
          <p:nvPr/>
        </p:nvSpPr>
        <p:spPr>
          <a:xfrm>
            <a:off x="4050594" y="3820239"/>
            <a:ext cx="4636206" cy="246221"/>
          </a:xfrm>
          <a:prstGeom prst="rect">
            <a:avLst/>
          </a:prstGeom>
          <a:noFill/>
        </p:spPr>
        <p:txBody>
          <a:bodyPr wrap="none" rtlCol="0">
            <a:spAutoFit/>
          </a:bodyPr>
          <a:lstStyle/>
          <a:p>
            <a:r>
              <a:rPr lang="en-US" sz="1000" dirty="0"/>
              <a:t>https://www.froedtert.com/mens-reproductive-sexual-health/enlarged-prostate-bph</a:t>
            </a:r>
          </a:p>
        </p:txBody>
      </p:sp>
    </p:spTree>
    <p:extLst>
      <p:ext uri="{BB962C8B-B14F-4D97-AF65-F5344CB8AC3E}">
        <p14:creationId xmlns:p14="http://schemas.microsoft.com/office/powerpoint/2010/main" val="1024828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622B0-825F-3934-0B09-28DDD00EF7BD}"/>
              </a:ext>
            </a:extLst>
          </p:cNvPr>
          <p:cNvSpPr>
            <a:spLocks noGrp="1"/>
          </p:cNvSpPr>
          <p:nvPr>
            <p:ph type="title"/>
          </p:nvPr>
        </p:nvSpPr>
        <p:spPr/>
        <p:txBody>
          <a:bodyPr/>
          <a:lstStyle/>
          <a:p>
            <a:r>
              <a:rPr lang="en-US" dirty="0"/>
              <a:t>Prostatitis</a:t>
            </a:r>
          </a:p>
        </p:txBody>
      </p:sp>
      <p:sp>
        <p:nvSpPr>
          <p:cNvPr id="3" name="Content Placeholder 2">
            <a:extLst>
              <a:ext uri="{FF2B5EF4-FFF2-40B4-BE49-F238E27FC236}">
                <a16:creationId xmlns:a16="http://schemas.microsoft.com/office/drawing/2014/main" id="{5F1F5AA8-7858-5306-52B7-BBB912303A0A}"/>
              </a:ext>
            </a:extLst>
          </p:cNvPr>
          <p:cNvSpPr>
            <a:spLocks noGrp="1"/>
          </p:cNvSpPr>
          <p:nvPr>
            <p:ph idx="1"/>
          </p:nvPr>
        </p:nvSpPr>
        <p:spPr>
          <a:xfrm>
            <a:off x="457200" y="1200150"/>
            <a:ext cx="8229600" cy="3394075"/>
          </a:xfrm>
        </p:spPr>
        <p:txBody>
          <a:bodyPr>
            <a:normAutofit fontScale="85000" lnSpcReduction="20000"/>
          </a:bodyPr>
          <a:lstStyle/>
          <a:p>
            <a:r>
              <a:rPr lang="en-US" dirty="0"/>
              <a:t>4 domains of symptoms:</a:t>
            </a:r>
          </a:p>
          <a:p>
            <a:r>
              <a:rPr lang="en-US" dirty="0"/>
              <a:t>Pain: perineum (63%), testicular, suprapubic, penile, lower back, abdominal, inguinal, rectal</a:t>
            </a:r>
          </a:p>
          <a:p>
            <a:r>
              <a:rPr lang="en-US" dirty="0"/>
              <a:t>Urinary: in 39-68% of patients, problems with voiding and/or storage, urethral burning, </a:t>
            </a:r>
            <a:r>
              <a:rPr lang="en-US" dirty="0" err="1"/>
              <a:t>hematospermia</a:t>
            </a:r>
            <a:endParaRPr lang="en-US" dirty="0"/>
          </a:p>
          <a:p>
            <a:r>
              <a:rPr lang="en-US" dirty="0"/>
              <a:t>Sexual dysfunction: ED (15-55%), ejaculatory dysfunction, decreased libido</a:t>
            </a:r>
          </a:p>
          <a:p>
            <a:r>
              <a:rPr lang="en-US" dirty="0"/>
              <a:t>Psychosocial: stress, anxiety, depression, decreased quality of life</a:t>
            </a:r>
          </a:p>
        </p:txBody>
      </p:sp>
    </p:spTree>
    <p:extLst>
      <p:ext uri="{BB962C8B-B14F-4D97-AF65-F5344CB8AC3E}">
        <p14:creationId xmlns:p14="http://schemas.microsoft.com/office/powerpoint/2010/main" val="256891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6FA82-AE11-5ED7-586F-3523CA604AA6}"/>
              </a:ext>
            </a:extLst>
          </p:cNvPr>
          <p:cNvSpPr>
            <a:spLocks noGrp="1"/>
          </p:cNvSpPr>
          <p:nvPr>
            <p:ph type="title"/>
          </p:nvPr>
        </p:nvSpPr>
        <p:spPr>
          <a:xfrm>
            <a:off x="457200" y="206375"/>
            <a:ext cx="8229600" cy="857250"/>
          </a:xfrm>
        </p:spPr>
        <p:txBody>
          <a:bodyPr anchor="ctr">
            <a:normAutofit/>
          </a:bodyPr>
          <a:lstStyle/>
          <a:p>
            <a:r>
              <a:rPr lang="en-US" dirty="0"/>
              <a:t>Prostatitis/</a:t>
            </a:r>
            <a:r>
              <a:rPr lang="en-US" dirty="0" err="1"/>
              <a:t>CPPPSm</a:t>
            </a:r>
            <a:endParaRPr lang="en-US" dirty="0"/>
          </a:p>
        </p:txBody>
      </p:sp>
      <p:sp>
        <p:nvSpPr>
          <p:cNvPr id="3" name="Content Placeholder 2">
            <a:extLst>
              <a:ext uri="{FF2B5EF4-FFF2-40B4-BE49-F238E27FC236}">
                <a16:creationId xmlns:a16="http://schemas.microsoft.com/office/drawing/2014/main" id="{16A5BDCF-0679-144A-2333-782B875B789F}"/>
              </a:ext>
            </a:extLst>
          </p:cNvPr>
          <p:cNvSpPr>
            <a:spLocks noGrp="1"/>
          </p:cNvSpPr>
          <p:nvPr>
            <p:ph sz="half" idx="1"/>
          </p:nvPr>
        </p:nvSpPr>
        <p:spPr>
          <a:xfrm>
            <a:off x="457200" y="1200150"/>
            <a:ext cx="4038600" cy="3394075"/>
          </a:xfrm>
        </p:spPr>
        <p:txBody>
          <a:bodyPr>
            <a:normAutofit/>
          </a:bodyPr>
          <a:lstStyle/>
          <a:p>
            <a:pPr>
              <a:lnSpc>
                <a:spcPct val="90000"/>
              </a:lnSpc>
            </a:pPr>
            <a:r>
              <a:rPr lang="en-US" sz="2200"/>
              <a:t>Treatment guided by UPOINT</a:t>
            </a:r>
          </a:p>
          <a:p>
            <a:pPr>
              <a:lnSpc>
                <a:spcPct val="90000"/>
              </a:lnSpc>
            </a:pPr>
            <a:r>
              <a:rPr lang="en-US" sz="2200"/>
              <a:t>U: urinary symptoms</a:t>
            </a:r>
          </a:p>
          <a:p>
            <a:pPr>
              <a:lnSpc>
                <a:spcPct val="90000"/>
              </a:lnSpc>
            </a:pPr>
            <a:r>
              <a:rPr lang="en-US" sz="2200"/>
              <a:t>P: psychosocial dysfunction</a:t>
            </a:r>
          </a:p>
          <a:p>
            <a:pPr>
              <a:lnSpc>
                <a:spcPct val="90000"/>
              </a:lnSpc>
            </a:pPr>
            <a:r>
              <a:rPr lang="en-US" sz="2200"/>
              <a:t>O: organ-specific findings</a:t>
            </a:r>
          </a:p>
          <a:p>
            <a:pPr>
              <a:lnSpc>
                <a:spcPct val="90000"/>
              </a:lnSpc>
            </a:pPr>
            <a:r>
              <a:rPr lang="en-US" sz="2200"/>
              <a:t>I: infection</a:t>
            </a:r>
          </a:p>
          <a:p>
            <a:pPr>
              <a:lnSpc>
                <a:spcPct val="90000"/>
              </a:lnSpc>
            </a:pPr>
            <a:r>
              <a:rPr lang="en-US" sz="2200"/>
              <a:t>N: neurological/systemic routes</a:t>
            </a:r>
          </a:p>
          <a:p>
            <a:pPr>
              <a:lnSpc>
                <a:spcPct val="90000"/>
              </a:lnSpc>
            </a:pPr>
            <a:r>
              <a:rPr lang="en-US" sz="2200"/>
              <a:t>T: tenderness of muscles</a:t>
            </a:r>
          </a:p>
        </p:txBody>
      </p:sp>
      <p:pic>
        <p:nvPicPr>
          <p:cNvPr id="5" name="Graphic 4" descr="Exclamation mark with solid fill">
            <a:extLst>
              <a:ext uri="{FF2B5EF4-FFF2-40B4-BE49-F238E27FC236}">
                <a16:creationId xmlns:a16="http://schemas.microsoft.com/office/drawing/2014/main" id="{4B834CDD-1761-E71E-3D01-CEBA3645AE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70462" y="1200150"/>
            <a:ext cx="3394075" cy="3394075"/>
          </a:xfrm>
          <a:prstGeom prst="rect">
            <a:avLst/>
          </a:prstGeom>
        </p:spPr>
      </p:pic>
    </p:spTree>
    <p:extLst>
      <p:ext uri="{BB962C8B-B14F-4D97-AF65-F5344CB8AC3E}">
        <p14:creationId xmlns:p14="http://schemas.microsoft.com/office/powerpoint/2010/main" val="1390938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EA9-65A5-8D6A-D207-6BCA4B199F96}"/>
              </a:ext>
            </a:extLst>
          </p:cNvPr>
          <p:cNvSpPr>
            <a:spLocks noGrp="1"/>
          </p:cNvSpPr>
          <p:nvPr>
            <p:ph type="title"/>
          </p:nvPr>
        </p:nvSpPr>
        <p:spPr/>
        <p:txBody>
          <a:bodyPr/>
          <a:lstStyle/>
          <a:p>
            <a:r>
              <a:rPr lang="en-US" dirty="0"/>
              <a:t>Prostatitis/</a:t>
            </a:r>
            <a:r>
              <a:rPr lang="en-US" dirty="0" err="1"/>
              <a:t>CPPPSm</a:t>
            </a:r>
            <a:endParaRPr lang="en-US" dirty="0"/>
          </a:p>
        </p:txBody>
      </p:sp>
      <p:sp>
        <p:nvSpPr>
          <p:cNvPr id="3" name="Content Placeholder 2">
            <a:extLst>
              <a:ext uri="{FF2B5EF4-FFF2-40B4-BE49-F238E27FC236}">
                <a16:creationId xmlns:a16="http://schemas.microsoft.com/office/drawing/2014/main" id="{51D75708-C322-7363-296A-6C770DB1D421}"/>
              </a:ext>
            </a:extLst>
          </p:cNvPr>
          <p:cNvSpPr>
            <a:spLocks noGrp="1"/>
          </p:cNvSpPr>
          <p:nvPr>
            <p:ph idx="1"/>
          </p:nvPr>
        </p:nvSpPr>
        <p:spPr/>
        <p:txBody>
          <a:bodyPr>
            <a:normAutofit fontScale="92500" lnSpcReduction="10000"/>
          </a:bodyPr>
          <a:lstStyle/>
          <a:p>
            <a:r>
              <a:rPr lang="en-US" dirty="0"/>
              <a:t>U: urinary symptoms</a:t>
            </a:r>
          </a:p>
          <a:p>
            <a:r>
              <a:rPr lang="en-US" dirty="0"/>
              <a:t>Uroflowmetry, bladder diary, cystoscopy, US</a:t>
            </a:r>
          </a:p>
          <a:p>
            <a:r>
              <a:rPr lang="en-US" dirty="0"/>
              <a:t>α-adrenergic antagonists: improved pain, urinary symptoms, and QoL scores</a:t>
            </a:r>
          </a:p>
          <a:p>
            <a:r>
              <a:rPr lang="en-US" dirty="0"/>
              <a:t>If ineffective at 4-6 weeks, stop treatment and consider different therapy</a:t>
            </a:r>
          </a:p>
          <a:p>
            <a:r>
              <a:rPr lang="en-US" dirty="0"/>
              <a:t>May benefit from referral to specialist</a:t>
            </a:r>
          </a:p>
          <a:p>
            <a:endParaRPr lang="en-US" dirty="0"/>
          </a:p>
        </p:txBody>
      </p:sp>
    </p:spTree>
    <p:extLst>
      <p:ext uri="{BB962C8B-B14F-4D97-AF65-F5344CB8AC3E}">
        <p14:creationId xmlns:p14="http://schemas.microsoft.com/office/powerpoint/2010/main" val="466088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7262-A05D-B5F0-C716-58C5AF7CBA2C}"/>
              </a:ext>
            </a:extLst>
          </p:cNvPr>
          <p:cNvSpPr>
            <a:spLocks noGrp="1"/>
          </p:cNvSpPr>
          <p:nvPr>
            <p:ph type="title"/>
          </p:nvPr>
        </p:nvSpPr>
        <p:spPr>
          <a:xfrm>
            <a:off x="457200" y="206375"/>
            <a:ext cx="8229600" cy="857250"/>
          </a:xfrm>
        </p:spPr>
        <p:txBody>
          <a:bodyPr anchor="ctr">
            <a:normAutofit/>
          </a:bodyPr>
          <a:lstStyle/>
          <a:p>
            <a:r>
              <a:rPr lang="en-US" dirty="0"/>
              <a:t>Prostatitis/</a:t>
            </a:r>
            <a:r>
              <a:rPr lang="en-US" dirty="0" err="1"/>
              <a:t>CPPPSm</a:t>
            </a:r>
            <a:endParaRPr lang="en-US" dirty="0"/>
          </a:p>
        </p:txBody>
      </p:sp>
      <p:sp>
        <p:nvSpPr>
          <p:cNvPr id="3" name="Content Placeholder 2">
            <a:extLst>
              <a:ext uri="{FF2B5EF4-FFF2-40B4-BE49-F238E27FC236}">
                <a16:creationId xmlns:a16="http://schemas.microsoft.com/office/drawing/2014/main" id="{99565A86-9E65-E246-B112-3795C5772DAB}"/>
              </a:ext>
            </a:extLst>
          </p:cNvPr>
          <p:cNvSpPr>
            <a:spLocks noGrp="1"/>
          </p:cNvSpPr>
          <p:nvPr>
            <p:ph sz="half" idx="1"/>
          </p:nvPr>
        </p:nvSpPr>
        <p:spPr>
          <a:xfrm>
            <a:off x="457200" y="1200150"/>
            <a:ext cx="4038600" cy="3394075"/>
          </a:xfrm>
        </p:spPr>
        <p:txBody>
          <a:bodyPr>
            <a:normAutofit/>
          </a:bodyPr>
          <a:lstStyle/>
          <a:p>
            <a:pPr>
              <a:lnSpc>
                <a:spcPct val="90000"/>
              </a:lnSpc>
            </a:pPr>
            <a:r>
              <a:rPr lang="en-US" sz="2200"/>
              <a:t>P: psychosocial dysfunction</a:t>
            </a:r>
          </a:p>
          <a:p>
            <a:pPr>
              <a:lnSpc>
                <a:spcPct val="90000"/>
              </a:lnSpc>
            </a:pPr>
            <a:r>
              <a:rPr lang="en-US" sz="2200"/>
              <a:t>Questionnaires addressing anxiety, depression, quality of life</a:t>
            </a:r>
          </a:p>
          <a:p>
            <a:pPr>
              <a:lnSpc>
                <a:spcPct val="90000"/>
              </a:lnSpc>
            </a:pPr>
            <a:r>
              <a:rPr lang="en-US" sz="2200"/>
              <a:t>Stress management</a:t>
            </a:r>
          </a:p>
          <a:p>
            <a:pPr>
              <a:lnSpc>
                <a:spcPct val="90000"/>
              </a:lnSpc>
            </a:pPr>
            <a:r>
              <a:rPr lang="en-US" sz="2200"/>
              <a:t>Pain education</a:t>
            </a:r>
          </a:p>
          <a:p>
            <a:pPr>
              <a:lnSpc>
                <a:spcPct val="90000"/>
              </a:lnSpc>
            </a:pPr>
            <a:r>
              <a:rPr lang="en-US" sz="2200"/>
              <a:t>Cognitive behavioral therapy</a:t>
            </a:r>
          </a:p>
          <a:p>
            <a:pPr>
              <a:lnSpc>
                <a:spcPct val="90000"/>
              </a:lnSpc>
            </a:pPr>
            <a:r>
              <a:rPr lang="en-US" sz="2200"/>
              <a:t>Psychiatry</a:t>
            </a:r>
          </a:p>
        </p:txBody>
      </p:sp>
      <p:pic>
        <p:nvPicPr>
          <p:cNvPr id="5" name="Picture 4" descr="Stressed man at workshop">
            <a:extLst>
              <a:ext uri="{FF2B5EF4-FFF2-40B4-BE49-F238E27FC236}">
                <a16:creationId xmlns:a16="http://schemas.microsoft.com/office/drawing/2014/main" id="{5EB1A183-0EC8-4EC8-5B3E-3F18704F7516}"/>
              </a:ext>
            </a:extLst>
          </p:cNvPr>
          <p:cNvPicPr>
            <a:picLocks noChangeAspect="1"/>
          </p:cNvPicPr>
          <p:nvPr/>
        </p:nvPicPr>
        <p:blipFill>
          <a:blip r:embed="rId3">
            <a:extLst>
              <a:ext uri="{28A0092B-C50C-407E-A947-70E740481C1C}">
                <a14:useLocalDpi xmlns:a14="http://schemas.microsoft.com/office/drawing/2010/main" val="0"/>
              </a:ext>
            </a:extLst>
          </a:blip>
          <a:srcRect l="11624" r="8951" b="1"/>
          <a:stretch>
            <a:fillRect/>
          </a:stretch>
        </p:blipFill>
        <p:spPr>
          <a:xfrm>
            <a:off x="5029200" y="1200150"/>
            <a:ext cx="3657600" cy="3073879"/>
          </a:xfrm>
          <a:prstGeom prst="rect">
            <a:avLst/>
          </a:prstGeom>
          <a:noFill/>
        </p:spPr>
      </p:pic>
    </p:spTree>
    <p:extLst>
      <p:ext uri="{BB962C8B-B14F-4D97-AF65-F5344CB8AC3E}">
        <p14:creationId xmlns:p14="http://schemas.microsoft.com/office/powerpoint/2010/main" val="1111800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D17-9098-97EA-64F1-BB36DE3C0B24}"/>
              </a:ext>
            </a:extLst>
          </p:cNvPr>
          <p:cNvSpPr>
            <a:spLocks noGrp="1"/>
          </p:cNvSpPr>
          <p:nvPr>
            <p:ph type="title"/>
          </p:nvPr>
        </p:nvSpPr>
        <p:spPr/>
        <p:txBody>
          <a:bodyPr/>
          <a:lstStyle/>
          <a:p>
            <a:r>
              <a:rPr lang="en-US" dirty="0"/>
              <a:t>Prostatitis/</a:t>
            </a:r>
            <a:r>
              <a:rPr lang="en-US" dirty="0" err="1"/>
              <a:t>CPPPSm</a:t>
            </a:r>
            <a:endParaRPr lang="en-US" dirty="0"/>
          </a:p>
        </p:txBody>
      </p:sp>
      <p:sp>
        <p:nvSpPr>
          <p:cNvPr id="3" name="Content Placeholder 2">
            <a:extLst>
              <a:ext uri="{FF2B5EF4-FFF2-40B4-BE49-F238E27FC236}">
                <a16:creationId xmlns:a16="http://schemas.microsoft.com/office/drawing/2014/main" id="{089AE53C-3D74-AA0A-342A-9E0C47303866}"/>
              </a:ext>
            </a:extLst>
          </p:cNvPr>
          <p:cNvSpPr>
            <a:spLocks noGrp="1"/>
          </p:cNvSpPr>
          <p:nvPr>
            <p:ph idx="1"/>
          </p:nvPr>
        </p:nvSpPr>
        <p:spPr/>
        <p:txBody>
          <a:bodyPr/>
          <a:lstStyle/>
          <a:p>
            <a:r>
              <a:rPr lang="en-US" dirty="0"/>
              <a:t>O: organ-specific findings</a:t>
            </a:r>
          </a:p>
          <a:p>
            <a:r>
              <a:rPr lang="en-US" dirty="0"/>
              <a:t>Important to rule out other possible generators of pelvic pain</a:t>
            </a:r>
          </a:p>
          <a:p>
            <a:r>
              <a:rPr lang="en-US" dirty="0"/>
              <a:t>May need additional testing: DRE, PSA, STI screen, uroflow, cystoscopy, ultrasound, culture, MRI, biopsy</a:t>
            </a:r>
          </a:p>
        </p:txBody>
      </p:sp>
    </p:spTree>
    <p:extLst>
      <p:ext uri="{BB962C8B-B14F-4D97-AF65-F5344CB8AC3E}">
        <p14:creationId xmlns:p14="http://schemas.microsoft.com/office/powerpoint/2010/main" val="951030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0C918-6FC5-0781-2026-03EB051B38D8}"/>
              </a:ext>
            </a:extLst>
          </p:cNvPr>
          <p:cNvSpPr>
            <a:spLocks noGrp="1"/>
          </p:cNvSpPr>
          <p:nvPr>
            <p:ph type="title"/>
          </p:nvPr>
        </p:nvSpPr>
        <p:spPr>
          <a:xfrm>
            <a:off x="457200" y="206375"/>
            <a:ext cx="8229600" cy="857250"/>
          </a:xfrm>
        </p:spPr>
        <p:txBody>
          <a:bodyPr anchor="ctr">
            <a:normAutofit/>
          </a:bodyPr>
          <a:lstStyle/>
          <a:p>
            <a:r>
              <a:rPr lang="en-US" dirty="0"/>
              <a:t>Prostatitis/</a:t>
            </a:r>
            <a:r>
              <a:rPr lang="en-US" dirty="0" err="1"/>
              <a:t>CPPPSm</a:t>
            </a:r>
            <a:endParaRPr lang="en-US" dirty="0"/>
          </a:p>
        </p:txBody>
      </p:sp>
      <p:sp>
        <p:nvSpPr>
          <p:cNvPr id="3" name="Content Placeholder 2">
            <a:extLst>
              <a:ext uri="{FF2B5EF4-FFF2-40B4-BE49-F238E27FC236}">
                <a16:creationId xmlns:a16="http://schemas.microsoft.com/office/drawing/2014/main" id="{1825FA59-2687-835C-2565-16245F72CEB3}"/>
              </a:ext>
            </a:extLst>
          </p:cNvPr>
          <p:cNvSpPr>
            <a:spLocks noGrp="1"/>
          </p:cNvSpPr>
          <p:nvPr>
            <p:ph sz="half" idx="1"/>
          </p:nvPr>
        </p:nvSpPr>
        <p:spPr>
          <a:xfrm>
            <a:off x="457200" y="1200150"/>
            <a:ext cx="4038600" cy="3394075"/>
          </a:xfrm>
        </p:spPr>
        <p:txBody>
          <a:bodyPr>
            <a:normAutofit/>
          </a:bodyPr>
          <a:lstStyle/>
          <a:p>
            <a:pPr>
              <a:lnSpc>
                <a:spcPct val="90000"/>
              </a:lnSpc>
            </a:pPr>
            <a:r>
              <a:rPr lang="en-US" sz="2400"/>
              <a:t>I: infection</a:t>
            </a:r>
          </a:p>
          <a:p>
            <a:pPr>
              <a:lnSpc>
                <a:spcPct val="90000"/>
              </a:lnSpc>
            </a:pPr>
            <a:r>
              <a:rPr lang="en-US" sz="2400"/>
              <a:t>Culture urine and expressed prostatic secretions</a:t>
            </a:r>
          </a:p>
          <a:p>
            <a:pPr>
              <a:lnSpc>
                <a:spcPct val="90000"/>
              </a:lnSpc>
            </a:pPr>
            <a:r>
              <a:rPr lang="en-US" sz="2400"/>
              <a:t>Quinolones considered antibiotics of choice</a:t>
            </a:r>
          </a:p>
          <a:p>
            <a:pPr>
              <a:lnSpc>
                <a:spcPct val="90000"/>
              </a:lnSpc>
            </a:pPr>
            <a:r>
              <a:rPr lang="en-US" sz="2400"/>
              <a:t>May have decreased pain even without infection due to anti-inflammatory or anti-neuropathic properties</a:t>
            </a:r>
          </a:p>
        </p:txBody>
      </p:sp>
      <p:pic>
        <p:nvPicPr>
          <p:cNvPr id="5" name="Picture 4" descr="A plastic container with a label&#10;&#10;AI-generated content may be incorrect.">
            <a:extLst>
              <a:ext uri="{FF2B5EF4-FFF2-40B4-BE49-F238E27FC236}">
                <a16:creationId xmlns:a16="http://schemas.microsoft.com/office/drawing/2014/main" id="{C7D435D0-6E86-2B39-86E5-8D07C93954A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48200" y="1483677"/>
            <a:ext cx="4038600" cy="2827021"/>
          </a:xfrm>
          <a:prstGeom prst="rect">
            <a:avLst/>
          </a:prstGeom>
          <a:noFill/>
        </p:spPr>
      </p:pic>
      <p:sp>
        <p:nvSpPr>
          <p:cNvPr id="6" name="TextBox 5">
            <a:extLst>
              <a:ext uri="{FF2B5EF4-FFF2-40B4-BE49-F238E27FC236}">
                <a16:creationId xmlns:a16="http://schemas.microsoft.com/office/drawing/2014/main" id="{7CE076AD-0A5F-14EB-5B71-06E3AB7D4E6F}"/>
              </a:ext>
            </a:extLst>
          </p:cNvPr>
          <p:cNvSpPr txBox="1"/>
          <p:nvPr/>
        </p:nvSpPr>
        <p:spPr>
          <a:xfrm>
            <a:off x="6366934" y="4110643"/>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pressbooks.umn.edu/cvdl/chapter/module-9-2-collecting-a-sample-to-diagnose-a-uti/">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3866972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824CB-ECB5-E0CF-E191-858C105FD002}"/>
              </a:ext>
            </a:extLst>
          </p:cNvPr>
          <p:cNvSpPr>
            <a:spLocks noGrp="1"/>
          </p:cNvSpPr>
          <p:nvPr>
            <p:ph type="title"/>
          </p:nvPr>
        </p:nvSpPr>
        <p:spPr/>
        <p:txBody>
          <a:bodyPr/>
          <a:lstStyle/>
          <a:p>
            <a:r>
              <a:rPr lang="en-US" dirty="0"/>
              <a:t>Prostatitis/</a:t>
            </a:r>
            <a:r>
              <a:rPr lang="en-US" dirty="0" err="1"/>
              <a:t>CPPPSm</a:t>
            </a:r>
            <a:endParaRPr lang="en-US" dirty="0"/>
          </a:p>
        </p:txBody>
      </p:sp>
      <p:sp>
        <p:nvSpPr>
          <p:cNvPr id="3" name="Content Placeholder 2">
            <a:extLst>
              <a:ext uri="{FF2B5EF4-FFF2-40B4-BE49-F238E27FC236}">
                <a16:creationId xmlns:a16="http://schemas.microsoft.com/office/drawing/2014/main" id="{486A8436-7227-D10F-141A-03B6AAEBEA88}"/>
              </a:ext>
            </a:extLst>
          </p:cNvPr>
          <p:cNvSpPr>
            <a:spLocks noGrp="1"/>
          </p:cNvSpPr>
          <p:nvPr>
            <p:ph idx="1"/>
          </p:nvPr>
        </p:nvSpPr>
        <p:spPr/>
        <p:txBody>
          <a:bodyPr>
            <a:normAutofit fontScale="85000" lnSpcReduction="10000"/>
          </a:bodyPr>
          <a:lstStyle/>
          <a:p>
            <a:r>
              <a:rPr lang="en-US" dirty="0"/>
              <a:t>N: neurological/systemic routes</a:t>
            </a:r>
          </a:p>
          <a:p>
            <a:r>
              <a:rPr lang="en-US" dirty="0"/>
              <a:t>Neuro screen (dermatomes, myotomes, reflexes)</a:t>
            </a:r>
          </a:p>
          <a:p>
            <a:r>
              <a:rPr lang="en-US" dirty="0"/>
              <a:t>Sacral nerve stimulation helped reduce pelvic pain</a:t>
            </a:r>
          </a:p>
          <a:p>
            <a:r>
              <a:rPr lang="en-US" dirty="0"/>
              <a:t>Percutaneous posterior tibial nerve stimulation improved pain and QoL in non-inflammatory chronic prostatitis</a:t>
            </a:r>
          </a:p>
          <a:p>
            <a:r>
              <a:rPr lang="en-US" dirty="0"/>
              <a:t>Can treat with </a:t>
            </a:r>
            <a:r>
              <a:rPr lang="en-US" dirty="0" err="1"/>
              <a:t>gabapentinoid</a:t>
            </a:r>
            <a:r>
              <a:rPr lang="en-US" dirty="0"/>
              <a:t>, tricyclic antidepressant, SNRI, or quercetin</a:t>
            </a:r>
          </a:p>
        </p:txBody>
      </p:sp>
    </p:spTree>
    <p:extLst>
      <p:ext uri="{BB962C8B-B14F-4D97-AF65-F5344CB8AC3E}">
        <p14:creationId xmlns:p14="http://schemas.microsoft.com/office/powerpoint/2010/main" val="1372611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Continuing Medical Education (CME)</a:t>
            </a:r>
          </a:p>
        </p:txBody>
      </p:sp>
      <p:sp>
        <p:nvSpPr>
          <p:cNvPr id="3" name="Content Placeholder 2"/>
          <p:cNvSpPr>
            <a:spLocks noGrp="1"/>
          </p:cNvSpPr>
          <p:nvPr>
            <p:ph idx="1"/>
          </p:nvPr>
        </p:nvSpPr>
        <p:spPr/>
        <p:txBody>
          <a:bodyPr/>
          <a:lstStyle/>
          <a:p>
            <a:pPr marL="0" indent="0">
              <a:buNone/>
            </a:pPr>
            <a:r>
              <a:rPr lang="en-US" u="sng" dirty="0"/>
              <a:t>Disclaimer</a:t>
            </a:r>
          </a:p>
          <a:p>
            <a:pPr marL="0" indent="0">
              <a:buNone/>
            </a:pPr>
            <a:r>
              <a:rPr lang="en-US" dirty="0"/>
              <a:t>Planning Committee members have no financial relationships to disclose</a:t>
            </a:r>
          </a:p>
          <a:p>
            <a:pPr marL="0" indent="0">
              <a:buNone/>
            </a:pPr>
            <a:r>
              <a:rPr lang="en-US" dirty="0"/>
              <a:t>Presenter has no financial relationships to disclose</a:t>
            </a:r>
          </a:p>
        </p:txBody>
      </p:sp>
    </p:spTree>
    <p:extLst>
      <p:ext uri="{BB962C8B-B14F-4D97-AF65-F5344CB8AC3E}">
        <p14:creationId xmlns:p14="http://schemas.microsoft.com/office/powerpoint/2010/main" val="4152239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B0BB2-F845-8870-1BC2-B5F02C18245E}"/>
              </a:ext>
            </a:extLst>
          </p:cNvPr>
          <p:cNvSpPr>
            <a:spLocks noGrp="1"/>
          </p:cNvSpPr>
          <p:nvPr>
            <p:ph type="title"/>
          </p:nvPr>
        </p:nvSpPr>
        <p:spPr>
          <a:xfrm>
            <a:off x="457200" y="206375"/>
            <a:ext cx="8229600" cy="857250"/>
          </a:xfrm>
        </p:spPr>
        <p:txBody>
          <a:bodyPr anchor="ctr">
            <a:normAutofit/>
          </a:bodyPr>
          <a:lstStyle/>
          <a:p>
            <a:r>
              <a:rPr lang="en-US" dirty="0"/>
              <a:t>Prostatitis/</a:t>
            </a:r>
            <a:r>
              <a:rPr lang="en-US" dirty="0" err="1"/>
              <a:t>CPPPSm</a:t>
            </a:r>
            <a:endParaRPr lang="en-US" dirty="0"/>
          </a:p>
        </p:txBody>
      </p:sp>
      <p:sp>
        <p:nvSpPr>
          <p:cNvPr id="3" name="Content Placeholder 2">
            <a:extLst>
              <a:ext uri="{FF2B5EF4-FFF2-40B4-BE49-F238E27FC236}">
                <a16:creationId xmlns:a16="http://schemas.microsoft.com/office/drawing/2014/main" id="{C73CB181-29C7-CDE0-A055-43C9D86E8B73}"/>
              </a:ext>
            </a:extLst>
          </p:cNvPr>
          <p:cNvSpPr>
            <a:spLocks noGrp="1"/>
          </p:cNvSpPr>
          <p:nvPr>
            <p:ph sz="half" idx="1"/>
          </p:nvPr>
        </p:nvSpPr>
        <p:spPr>
          <a:xfrm>
            <a:off x="457200" y="1200150"/>
            <a:ext cx="4038600" cy="3394075"/>
          </a:xfrm>
        </p:spPr>
        <p:txBody>
          <a:bodyPr>
            <a:normAutofit/>
          </a:bodyPr>
          <a:lstStyle/>
          <a:p>
            <a:pPr>
              <a:lnSpc>
                <a:spcPct val="90000"/>
              </a:lnSpc>
            </a:pPr>
            <a:r>
              <a:rPr lang="en-US" sz="1500"/>
              <a:t>T: tenderness of muscles</a:t>
            </a:r>
          </a:p>
          <a:p>
            <a:pPr>
              <a:lnSpc>
                <a:spcPct val="90000"/>
              </a:lnSpc>
            </a:pPr>
            <a:r>
              <a:rPr lang="en-US" sz="1500"/>
              <a:t>Palpation of pelvic floor, abdominals, </a:t>
            </a:r>
            <a:r>
              <a:rPr lang="en-US" sz="1500" err="1"/>
              <a:t>gluteals</a:t>
            </a:r>
            <a:endParaRPr lang="en-US" sz="1500"/>
          </a:p>
          <a:p>
            <a:pPr>
              <a:lnSpc>
                <a:spcPct val="90000"/>
              </a:lnSpc>
            </a:pPr>
            <a:r>
              <a:rPr lang="en-US" sz="1500"/>
              <a:t>Pelvic floor PT</a:t>
            </a:r>
          </a:p>
          <a:p>
            <a:pPr lvl="1">
              <a:lnSpc>
                <a:spcPct val="90000"/>
              </a:lnSpc>
            </a:pPr>
            <a:r>
              <a:rPr lang="en-US" sz="1500"/>
              <a:t>Biofeedback</a:t>
            </a:r>
          </a:p>
          <a:p>
            <a:pPr lvl="1">
              <a:lnSpc>
                <a:spcPct val="90000"/>
              </a:lnSpc>
            </a:pPr>
            <a:r>
              <a:rPr lang="en-US" sz="1500"/>
              <a:t>Neuromuscular re-education</a:t>
            </a:r>
          </a:p>
          <a:p>
            <a:pPr lvl="1">
              <a:lnSpc>
                <a:spcPct val="90000"/>
              </a:lnSpc>
            </a:pPr>
            <a:r>
              <a:rPr lang="en-US" sz="1500"/>
              <a:t>Myofascial trigger point release</a:t>
            </a:r>
          </a:p>
          <a:p>
            <a:pPr lvl="1">
              <a:lnSpc>
                <a:spcPct val="90000"/>
              </a:lnSpc>
            </a:pPr>
            <a:r>
              <a:rPr lang="en-US" sz="1500"/>
              <a:t>Paradoxical relaxation training</a:t>
            </a:r>
          </a:p>
          <a:p>
            <a:pPr lvl="1">
              <a:lnSpc>
                <a:spcPct val="90000"/>
              </a:lnSpc>
            </a:pPr>
            <a:r>
              <a:rPr lang="en-US" sz="1500"/>
              <a:t>TENS</a:t>
            </a:r>
          </a:p>
          <a:p>
            <a:pPr lvl="1">
              <a:lnSpc>
                <a:spcPct val="90000"/>
              </a:lnSpc>
            </a:pPr>
            <a:r>
              <a:rPr lang="en-US" sz="1500"/>
              <a:t>Perineal extracorporeal shock wave therapy (ESWT)</a:t>
            </a:r>
          </a:p>
          <a:p>
            <a:pPr>
              <a:lnSpc>
                <a:spcPct val="90000"/>
              </a:lnSpc>
            </a:pPr>
            <a:r>
              <a:rPr lang="en-US" sz="1500"/>
              <a:t>Acupuncture </a:t>
            </a:r>
          </a:p>
          <a:p>
            <a:pPr>
              <a:lnSpc>
                <a:spcPct val="90000"/>
              </a:lnSpc>
            </a:pPr>
            <a:r>
              <a:rPr lang="en-US" sz="1500"/>
              <a:t>Phytotherapy: rye pollen extract, quercetin</a:t>
            </a:r>
          </a:p>
          <a:p>
            <a:pPr>
              <a:lnSpc>
                <a:spcPct val="90000"/>
              </a:lnSpc>
            </a:pPr>
            <a:r>
              <a:rPr lang="en-US" sz="1500"/>
              <a:t>Injections of Botulinum toxin A (BTA)</a:t>
            </a:r>
          </a:p>
        </p:txBody>
      </p:sp>
      <p:pic>
        <p:nvPicPr>
          <p:cNvPr id="5" name="Picture 4" descr="A diagram of the muscles of the pelvis&#10;&#10;AI-generated content may be incorrect.">
            <a:extLst>
              <a:ext uri="{FF2B5EF4-FFF2-40B4-BE49-F238E27FC236}">
                <a16:creationId xmlns:a16="http://schemas.microsoft.com/office/drawing/2014/main" id="{56A5F906-AC1C-3F22-2158-30A77D571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2" y="1771428"/>
            <a:ext cx="4038600" cy="2251519"/>
          </a:xfrm>
          <a:prstGeom prst="rect">
            <a:avLst/>
          </a:prstGeom>
          <a:noFill/>
        </p:spPr>
      </p:pic>
      <p:sp>
        <p:nvSpPr>
          <p:cNvPr id="6" name="TextBox 5">
            <a:extLst>
              <a:ext uri="{FF2B5EF4-FFF2-40B4-BE49-F238E27FC236}">
                <a16:creationId xmlns:a16="http://schemas.microsoft.com/office/drawing/2014/main" id="{B7B004AA-BA80-C9AA-788A-249A226D384B}"/>
              </a:ext>
            </a:extLst>
          </p:cNvPr>
          <p:cNvSpPr txBox="1"/>
          <p:nvPr/>
        </p:nvSpPr>
        <p:spPr>
          <a:xfrm>
            <a:off x="4779805" y="3992368"/>
            <a:ext cx="3775393" cy="246221"/>
          </a:xfrm>
          <a:prstGeom prst="rect">
            <a:avLst/>
          </a:prstGeom>
          <a:noFill/>
        </p:spPr>
        <p:txBody>
          <a:bodyPr wrap="none" rtlCol="0">
            <a:spAutoFit/>
          </a:bodyPr>
          <a:lstStyle/>
          <a:p>
            <a:r>
              <a:rPr lang="en-US" sz="1000" dirty="0"/>
              <a:t>https://www.precisionpt.org/post/what-are-the-best-glute-exercises</a:t>
            </a:r>
          </a:p>
        </p:txBody>
      </p:sp>
    </p:spTree>
    <p:extLst>
      <p:ext uri="{BB962C8B-B14F-4D97-AF65-F5344CB8AC3E}">
        <p14:creationId xmlns:p14="http://schemas.microsoft.com/office/powerpoint/2010/main" val="2536618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39A43-95A0-866D-27AB-6E9CA96285CC}"/>
              </a:ext>
            </a:extLst>
          </p:cNvPr>
          <p:cNvSpPr>
            <a:spLocks noGrp="1"/>
          </p:cNvSpPr>
          <p:nvPr>
            <p:ph type="title"/>
          </p:nvPr>
        </p:nvSpPr>
        <p:spPr/>
        <p:txBody>
          <a:bodyPr/>
          <a:lstStyle/>
          <a:p>
            <a:r>
              <a:rPr lang="en-US" dirty="0"/>
              <a:t>Exam for Males</a:t>
            </a:r>
          </a:p>
        </p:txBody>
      </p:sp>
      <p:sp>
        <p:nvSpPr>
          <p:cNvPr id="3" name="Content Placeholder 2">
            <a:extLst>
              <a:ext uri="{FF2B5EF4-FFF2-40B4-BE49-F238E27FC236}">
                <a16:creationId xmlns:a16="http://schemas.microsoft.com/office/drawing/2014/main" id="{6C7A901A-0ACB-A7A7-C4C1-D995860F20EF}"/>
              </a:ext>
            </a:extLst>
          </p:cNvPr>
          <p:cNvSpPr>
            <a:spLocks noGrp="1"/>
          </p:cNvSpPr>
          <p:nvPr>
            <p:ph idx="1"/>
          </p:nvPr>
        </p:nvSpPr>
        <p:spPr/>
        <p:txBody>
          <a:bodyPr>
            <a:normAutofit fontScale="92500" lnSpcReduction="20000"/>
          </a:bodyPr>
          <a:lstStyle/>
          <a:p>
            <a:r>
              <a:rPr lang="en-US" dirty="0"/>
              <a:t>Pain education</a:t>
            </a:r>
          </a:p>
          <a:p>
            <a:r>
              <a:rPr lang="en-US" dirty="0"/>
              <a:t>Symptoms questionnaire</a:t>
            </a:r>
          </a:p>
          <a:p>
            <a:r>
              <a:rPr lang="en-US" dirty="0"/>
              <a:t>Physical exam: abdomen, genitalia, perineum</a:t>
            </a:r>
          </a:p>
          <a:p>
            <a:r>
              <a:rPr lang="en-US" dirty="0"/>
              <a:t>DRE: prostate, muscle tenderness, contract/relax of pelvic floor</a:t>
            </a:r>
          </a:p>
          <a:p>
            <a:r>
              <a:rPr lang="en-US" dirty="0"/>
              <a:t>Urinalysis</a:t>
            </a:r>
          </a:p>
          <a:p>
            <a:r>
              <a:rPr lang="en-US" dirty="0"/>
              <a:t>Neurological and musculoskeletal screens</a:t>
            </a:r>
          </a:p>
        </p:txBody>
      </p:sp>
    </p:spTree>
    <p:extLst>
      <p:ext uri="{BB962C8B-B14F-4D97-AF65-F5344CB8AC3E}">
        <p14:creationId xmlns:p14="http://schemas.microsoft.com/office/powerpoint/2010/main" val="2327419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AF581-3BB6-915D-3AA0-C4AC44AF298E}"/>
              </a:ext>
            </a:extLst>
          </p:cNvPr>
          <p:cNvSpPr>
            <a:spLocks noGrp="1"/>
          </p:cNvSpPr>
          <p:nvPr>
            <p:ph type="title"/>
          </p:nvPr>
        </p:nvSpPr>
        <p:spPr/>
        <p:txBody>
          <a:bodyPr/>
          <a:lstStyle/>
          <a:p>
            <a:r>
              <a:rPr lang="en-US" dirty="0"/>
              <a:t>Chronic Pelvic Pain in Women</a:t>
            </a:r>
          </a:p>
        </p:txBody>
      </p:sp>
      <p:sp>
        <p:nvSpPr>
          <p:cNvPr id="3" name="Content Placeholder 2">
            <a:extLst>
              <a:ext uri="{FF2B5EF4-FFF2-40B4-BE49-F238E27FC236}">
                <a16:creationId xmlns:a16="http://schemas.microsoft.com/office/drawing/2014/main" id="{DFE4DF89-DCC8-54C4-4941-71E0074B8D20}"/>
              </a:ext>
            </a:extLst>
          </p:cNvPr>
          <p:cNvSpPr>
            <a:spLocks noGrp="1"/>
          </p:cNvSpPr>
          <p:nvPr>
            <p:ph idx="1"/>
          </p:nvPr>
        </p:nvSpPr>
        <p:spPr/>
        <p:txBody>
          <a:bodyPr/>
          <a:lstStyle/>
          <a:p>
            <a:r>
              <a:rPr lang="en-US" dirty="0"/>
              <a:t>Persistent, noncyclic pain perceived as originating in pelvis-related structures, lasting greater than 6 months</a:t>
            </a:r>
          </a:p>
          <a:p>
            <a:r>
              <a:rPr lang="en-US" dirty="0"/>
              <a:t>Worldwide prevalence of 6-27%</a:t>
            </a:r>
          </a:p>
          <a:p>
            <a:r>
              <a:rPr lang="en-US" dirty="0"/>
              <a:t>Associated with IBS, IC/PBS, endo, pelvic adhesions</a:t>
            </a:r>
          </a:p>
        </p:txBody>
      </p:sp>
    </p:spTree>
    <p:extLst>
      <p:ext uri="{BB962C8B-B14F-4D97-AF65-F5344CB8AC3E}">
        <p14:creationId xmlns:p14="http://schemas.microsoft.com/office/powerpoint/2010/main" val="2067378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D1941-AB32-0597-BBCD-8E22B38C3E51}"/>
              </a:ext>
            </a:extLst>
          </p:cNvPr>
          <p:cNvSpPr>
            <a:spLocks noGrp="1"/>
          </p:cNvSpPr>
          <p:nvPr>
            <p:ph type="title"/>
          </p:nvPr>
        </p:nvSpPr>
        <p:spPr>
          <a:xfrm>
            <a:off x="457200" y="206375"/>
            <a:ext cx="8229600" cy="857250"/>
          </a:xfrm>
        </p:spPr>
        <p:txBody>
          <a:bodyPr anchor="ctr">
            <a:normAutofit/>
          </a:bodyPr>
          <a:lstStyle/>
          <a:p>
            <a:r>
              <a:rPr lang="en-US" dirty="0"/>
              <a:t>Chronic Pelvic Pain in Women</a:t>
            </a:r>
          </a:p>
        </p:txBody>
      </p:sp>
      <p:sp>
        <p:nvSpPr>
          <p:cNvPr id="3" name="Content Placeholder 2">
            <a:extLst>
              <a:ext uri="{FF2B5EF4-FFF2-40B4-BE49-F238E27FC236}">
                <a16:creationId xmlns:a16="http://schemas.microsoft.com/office/drawing/2014/main" id="{4AF89DD4-E9B7-4C2A-004F-CD3C80D70FDB}"/>
              </a:ext>
            </a:extLst>
          </p:cNvPr>
          <p:cNvSpPr>
            <a:spLocks noGrp="1"/>
          </p:cNvSpPr>
          <p:nvPr>
            <p:ph sz="half" idx="1"/>
          </p:nvPr>
        </p:nvSpPr>
        <p:spPr>
          <a:xfrm>
            <a:off x="457200" y="1200150"/>
            <a:ext cx="4038600" cy="3394075"/>
          </a:xfrm>
        </p:spPr>
        <p:txBody>
          <a:bodyPr>
            <a:normAutofit/>
          </a:bodyPr>
          <a:lstStyle/>
          <a:p>
            <a:pPr>
              <a:lnSpc>
                <a:spcPct val="90000"/>
              </a:lnSpc>
            </a:pPr>
            <a:r>
              <a:rPr lang="en-US" sz="2400"/>
              <a:t>Red flags</a:t>
            </a:r>
          </a:p>
          <a:p>
            <a:pPr lvl="1">
              <a:lnSpc>
                <a:spcPct val="90000"/>
              </a:lnSpc>
            </a:pPr>
            <a:r>
              <a:rPr lang="en-US" dirty="0"/>
              <a:t>Postcoital bleeding</a:t>
            </a:r>
            <a:endParaRPr lang="en-US"/>
          </a:p>
          <a:p>
            <a:pPr lvl="1">
              <a:lnSpc>
                <a:spcPct val="90000"/>
              </a:lnSpc>
            </a:pPr>
            <a:r>
              <a:rPr lang="en-US" dirty="0"/>
              <a:t>Postmenopausal bleeding or onset of pain</a:t>
            </a:r>
            <a:endParaRPr lang="en-US"/>
          </a:p>
          <a:p>
            <a:pPr lvl="1">
              <a:lnSpc>
                <a:spcPct val="90000"/>
              </a:lnSpc>
            </a:pPr>
            <a:r>
              <a:rPr lang="en-US" dirty="0"/>
              <a:t>Unexplained weight loss</a:t>
            </a:r>
            <a:endParaRPr lang="en-US"/>
          </a:p>
          <a:p>
            <a:pPr lvl="1">
              <a:lnSpc>
                <a:spcPct val="90000"/>
              </a:lnSpc>
            </a:pPr>
            <a:r>
              <a:rPr lang="en-US" dirty="0"/>
              <a:t>Pelvic mass</a:t>
            </a:r>
            <a:endParaRPr lang="en-US"/>
          </a:p>
          <a:p>
            <a:pPr lvl="1">
              <a:lnSpc>
                <a:spcPct val="90000"/>
              </a:lnSpc>
            </a:pPr>
            <a:r>
              <a:rPr lang="en-US" dirty="0"/>
              <a:t>Hematuria </a:t>
            </a:r>
            <a:endParaRPr lang="en-US"/>
          </a:p>
        </p:txBody>
      </p:sp>
      <p:pic>
        <p:nvPicPr>
          <p:cNvPr id="5" name="Picture 4" descr="A red flag on a pole&#10;&#10;AI-generated content may be incorrect.">
            <a:extLst>
              <a:ext uri="{FF2B5EF4-FFF2-40B4-BE49-F238E27FC236}">
                <a16:creationId xmlns:a16="http://schemas.microsoft.com/office/drawing/2014/main" id="{BF94A6D9-EA8E-226E-13C8-FCF41C1A043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48200" y="1554353"/>
            <a:ext cx="4038600" cy="2685668"/>
          </a:xfrm>
          <a:prstGeom prst="rect">
            <a:avLst/>
          </a:prstGeom>
          <a:noFill/>
        </p:spPr>
      </p:pic>
    </p:spTree>
    <p:extLst>
      <p:ext uri="{BB962C8B-B14F-4D97-AF65-F5344CB8AC3E}">
        <p14:creationId xmlns:p14="http://schemas.microsoft.com/office/powerpoint/2010/main" val="1695997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418DE-FF1C-5B48-97A2-BDCB1065E1A1}"/>
              </a:ext>
            </a:extLst>
          </p:cNvPr>
          <p:cNvSpPr>
            <a:spLocks noGrp="1"/>
          </p:cNvSpPr>
          <p:nvPr>
            <p:ph type="title"/>
          </p:nvPr>
        </p:nvSpPr>
        <p:spPr/>
        <p:txBody>
          <a:bodyPr/>
          <a:lstStyle/>
          <a:p>
            <a:r>
              <a:rPr lang="en-US" dirty="0"/>
              <a:t>Chronic Pelvic Pain in Women</a:t>
            </a:r>
          </a:p>
        </p:txBody>
      </p:sp>
      <p:sp>
        <p:nvSpPr>
          <p:cNvPr id="3" name="Content Placeholder 2">
            <a:extLst>
              <a:ext uri="{FF2B5EF4-FFF2-40B4-BE49-F238E27FC236}">
                <a16:creationId xmlns:a16="http://schemas.microsoft.com/office/drawing/2014/main" id="{FAA30A39-3991-BF67-C07D-BCFA0A78DF60}"/>
              </a:ext>
            </a:extLst>
          </p:cNvPr>
          <p:cNvSpPr>
            <a:spLocks noGrp="1"/>
          </p:cNvSpPr>
          <p:nvPr>
            <p:ph idx="1"/>
          </p:nvPr>
        </p:nvSpPr>
        <p:spPr/>
        <p:txBody>
          <a:bodyPr>
            <a:normAutofit fontScale="77500" lnSpcReduction="20000"/>
          </a:bodyPr>
          <a:lstStyle/>
          <a:p>
            <a:r>
              <a:rPr lang="en-US" dirty="0"/>
              <a:t>Assessment</a:t>
            </a:r>
          </a:p>
          <a:p>
            <a:pPr lvl="1"/>
            <a:r>
              <a:rPr lang="en-US" dirty="0"/>
              <a:t>Pain changes with cycle, intercourse, urination, defecation</a:t>
            </a:r>
          </a:p>
          <a:p>
            <a:pPr lvl="1"/>
            <a:r>
              <a:rPr lang="en-US" dirty="0"/>
              <a:t>Aggravating and easing factors</a:t>
            </a:r>
          </a:p>
          <a:p>
            <a:pPr lvl="1"/>
            <a:r>
              <a:rPr lang="en-US" dirty="0"/>
              <a:t>Observation and palpation</a:t>
            </a:r>
          </a:p>
          <a:p>
            <a:pPr lvl="2"/>
            <a:r>
              <a:rPr lang="en-US" dirty="0"/>
              <a:t>Abdomen</a:t>
            </a:r>
          </a:p>
          <a:p>
            <a:pPr lvl="2"/>
            <a:r>
              <a:rPr lang="en-US" dirty="0"/>
              <a:t>Pelvis</a:t>
            </a:r>
          </a:p>
          <a:p>
            <a:pPr lvl="2"/>
            <a:r>
              <a:rPr lang="en-US" dirty="0"/>
              <a:t>External genitalia</a:t>
            </a:r>
          </a:p>
          <a:p>
            <a:pPr lvl="1"/>
            <a:r>
              <a:rPr lang="en-US" dirty="0"/>
              <a:t>LQS: low back, SI joints, pubic symphysis, hips</a:t>
            </a:r>
          </a:p>
          <a:p>
            <a:pPr lvl="1"/>
            <a:r>
              <a:rPr lang="en-US" dirty="0"/>
              <a:t>As indicated: lab testing, imaging, urologic eval, laparoscopy</a:t>
            </a:r>
          </a:p>
        </p:txBody>
      </p:sp>
    </p:spTree>
    <p:extLst>
      <p:ext uri="{BB962C8B-B14F-4D97-AF65-F5344CB8AC3E}">
        <p14:creationId xmlns:p14="http://schemas.microsoft.com/office/powerpoint/2010/main" val="1521737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4A455-AFFB-F846-2A97-8A1167EB9D42}"/>
              </a:ext>
            </a:extLst>
          </p:cNvPr>
          <p:cNvSpPr>
            <a:spLocks noGrp="1"/>
          </p:cNvSpPr>
          <p:nvPr>
            <p:ph type="title"/>
          </p:nvPr>
        </p:nvSpPr>
        <p:spPr/>
        <p:txBody>
          <a:bodyPr/>
          <a:lstStyle/>
          <a:p>
            <a:r>
              <a:rPr lang="en-US" dirty="0"/>
              <a:t>Chronic Pelvic Pain in Women</a:t>
            </a:r>
          </a:p>
        </p:txBody>
      </p:sp>
      <p:sp>
        <p:nvSpPr>
          <p:cNvPr id="3" name="Content Placeholder 2">
            <a:extLst>
              <a:ext uri="{FF2B5EF4-FFF2-40B4-BE49-F238E27FC236}">
                <a16:creationId xmlns:a16="http://schemas.microsoft.com/office/drawing/2014/main" id="{DA900F57-9A3D-3DD7-1775-F8D08CE9D5C1}"/>
              </a:ext>
            </a:extLst>
          </p:cNvPr>
          <p:cNvSpPr>
            <a:spLocks noGrp="1"/>
          </p:cNvSpPr>
          <p:nvPr>
            <p:ph sz="half" idx="1"/>
          </p:nvPr>
        </p:nvSpPr>
        <p:spPr/>
        <p:txBody>
          <a:bodyPr>
            <a:normAutofit fontScale="77500" lnSpcReduction="20000"/>
          </a:bodyPr>
          <a:lstStyle/>
          <a:p>
            <a:r>
              <a:rPr lang="en-US" dirty="0" err="1"/>
              <a:t>Carnett</a:t>
            </a:r>
            <a:r>
              <a:rPr lang="en-US" dirty="0"/>
              <a:t> test</a:t>
            </a:r>
          </a:p>
          <a:p>
            <a:r>
              <a:rPr lang="en-US" dirty="0"/>
              <a:t>Pt is supine, raises both legs off table</a:t>
            </a:r>
          </a:p>
          <a:p>
            <a:r>
              <a:rPr lang="en-US" dirty="0"/>
              <a:t>Examiner palpates painful abdominal site during leg raise</a:t>
            </a:r>
          </a:p>
          <a:p>
            <a:r>
              <a:rPr lang="en-US" dirty="0"/>
              <a:t>Increased pain: likely myofascial, </a:t>
            </a:r>
            <a:r>
              <a:rPr lang="en-US" dirty="0" err="1"/>
              <a:t>TrP</a:t>
            </a:r>
            <a:r>
              <a:rPr lang="en-US" dirty="0"/>
              <a:t>, nerve, hernia</a:t>
            </a:r>
          </a:p>
          <a:p>
            <a:r>
              <a:rPr lang="en-US" dirty="0"/>
              <a:t>Less pain: likely visceral source </a:t>
            </a:r>
            <a:r>
              <a:rPr lang="en-US"/>
              <a:t>of pain</a:t>
            </a:r>
            <a:endParaRPr lang="en-US" dirty="0"/>
          </a:p>
        </p:txBody>
      </p:sp>
      <p:pic>
        <p:nvPicPr>
          <p:cNvPr id="6" name="Content Placeholder 5" descr="A diagram of a person lying on a table&#10;&#10;Description automatically generated">
            <a:extLst>
              <a:ext uri="{FF2B5EF4-FFF2-40B4-BE49-F238E27FC236}">
                <a16:creationId xmlns:a16="http://schemas.microsoft.com/office/drawing/2014/main" id="{07736DCE-95A5-30EA-4B4A-A21D8D5F544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12766" y="1276350"/>
            <a:ext cx="3509467" cy="2723083"/>
          </a:xfrm>
        </p:spPr>
      </p:pic>
      <p:sp>
        <p:nvSpPr>
          <p:cNvPr id="7" name="TextBox 6">
            <a:extLst>
              <a:ext uri="{FF2B5EF4-FFF2-40B4-BE49-F238E27FC236}">
                <a16:creationId xmlns:a16="http://schemas.microsoft.com/office/drawing/2014/main" id="{D25EC75A-EF34-981B-950F-C477CD5301EA}"/>
              </a:ext>
            </a:extLst>
          </p:cNvPr>
          <p:cNvSpPr txBox="1"/>
          <p:nvPr/>
        </p:nvSpPr>
        <p:spPr>
          <a:xfrm>
            <a:off x="5029200" y="4324350"/>
            <a:ext cx="3393033" cy="246221"/>
          </a:xfrm>
          <a:prstGeom prst="rect">
            <a:avLst/>
          </a:prstGeom>
          <a:noFill/>
        </p:spPr>
        <p:txBody>
          <a:bodyPr wrap="square" rtlCol="0">
            <a:spAutoFit/>
          </a:bodyPr>
          <a:lstStyle/>
          <a:p>
            <a:r>
              <a:rPr lang="en-US" sz="1000" dirty="0"/>
              <a:t>Kamboj, </a:t>
            </a:r>
            <a:r>
              <a:rPr lang="en-US" sz="1000" dirty="0" err="1"/>
              <a:t>Hoversten</a:t>
            </a:r>
            <a:r>
              <a:rPr lang="en-US" sz="1000" dirty="0"/>
              <a:t>, </a:t>
            </a:r>
            <a:r>
              <a:rPr lang="en-US" sz="1000" dirty="0" err="1"/>
              <a:t>Oxentenko</a:t>
            </a:r>
            <a:r>
              <a:rPr lang="en-US" sz="1000" dirty="0"/>
              <a:t>, 2019.</a:t>
            </a:r>
          </a:p>
        </p:txBody>
      </p:sp>
    </p:spTree>
    <p:extLst>
      <p:ext uri="{BB962C8B-B14F-4D97-AF65-F5344CB8AC3E}">
        <p14:creationId xmlns:p14="http://schemas.microsoft.com/office/powerpoint/2010/main" val="2823118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BD2BA-03E3-3D6C-3BD5-C8865E50D1DA}"/>
              </a:ext>
            </a:extLst>
          </p:cNvPr>
          <p:cNvSpPr>
            <a:spLocks noGrp="1"/>
          </p:cNvSpPr>
          <p:nvPr>
            <p:ph type="title"/>
          </p:nvPr>
        </p:nvSpPr>
        <p:spPr/>
        <p:txBody>
          <a:bodyPr/>
          <a:lstStyle/>
          <a:p>
            <a:r>
              <a:rPr lang="en-US" dirty="0"/>
              <a:t>Chronic Pelvic Pain in Women</a:t>
            </a:r>
          </a:p>
        </p:txBody>
      </p:sp>
      <p:sp>
        <p:nvSpPr>
          <p:cNvPr id="3" name="Content Placeholder 2">
            <a:extLst>
              <a:ext uri="{FF2B5EF4-FFF2-40B4-BE49-F238E27FC236}">
                <a16:creationId xmlns:a16="http://schemas.microsoft.com/office/drawing/2014/main" id="{42E2806C-9AD6-131D-DB35-CEFB6E32311E}"/>
              </a:ext>
            </a:extLst>
          </p:cNvPr>
          <p:cNvSpPr>
            <a:spLocks noGrp="1"/>
          </p:cNvSpPr>
          <p:nvPr>
            <p:ph idx="1"/>
          </p:nvPr>
        </p:nvSpPr>
        <p:spPr/>
        <p:txBody>
          <a:bodyPr>
            <a:normAutofit fontScale="85000" lnSpcReduction="10000"/>
          </a:bodyPr>
          <a:lstStyle/>
          <a:p>
            <a:r>
              <a:rPr lang="en-US" dirty="0"/>
              <a:t>Treatment</a:t>
            </a:r>
          </a:p>
          <a:p>
            <a:pPr lvl="1"/>
            <a:r>
              <a:rPr lang="en-US" dirty="0"/>
              <a:t>Treat any underlying disease process, if found</a:t>
            </a:r>
          </a:p>
          <a:p>
            <a:pPr lvl="1"/>
            <a:r>
              <a:rPr lang="en-US" dirty="0"/>
              <a:t>Medicine as needed for symptoms relief</a:t>
            </a:r>
          </a:p>
          <a:p>
            <a:pPr lvl="1"/>
            <a:r>
              <a:rPr lang="en-US" dirty="0"/>
              <a:t>Hysterectomy </a:t>
            </a:r>
          </a:p>
          <a:p>
            <a:pPr lvl="1"/>
            <a:r>
              <a:rPr lang="en-US" dirty="0"/>
              <a:t>Local injection of steroids as diagnostic tool and treatment</a:t>
            </a:r>
          </a:p>
          <a:p>
            <a:pPr lvl="1"/>
            <a:r>
              <a:rPr lang="en-US" dirty="0"/>
              <a:t>Pelvic floor PT</a:t>
            </a:r>
          </a:p>
          <a:p>
            <a:pPr lvl="1"/>
            <a:r>
              <a:rPr lang="en-US" dirty="0"/>
              <a:t>Biofeedback</a:t>
            </a:r>
          </a:p>
          <a:p>
            <a:pPr lvl="1"/>
            <a:r>
              <a:rPr lang="en-US" dirty="0"/>
              <a:t>Cognitive behavioral therapy</a:t>
            </a:r>
          </a:p>
          <a:p>
            <a:pPr lvl="1"/>
            <a:endParaRPr lang="en-US" dirty="0"/>
          </a:p>
        </p:txBody>
      </p:sp>
    </p:spTree>
    <p:extLst>
      <p:ext uri="{BB962C8B-B14F-4D97-AF65-F5344CB8AC3E}">
        <p14:creationId xmlns:p14="http://schemas.microsoft.com/office/powerpoint/2010/main" val="550870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54FFD-C247-43BF-5F90-2A37765420A4}"/>
              </a:ext>
            </a:extLst>
          </p:cNvPr>
          <p:cNvSpPr>
            <a:spLocks noGrp="1"/>
          </p:cNvSpPr>
          <p:nvPr>
            <p:ph type="title"/>
          </p:nvPr>
        </p:nvSpPr>
        <p:spPr>
          <a:xfrm>
            <a:off x="457200" y="206375"/>
            <a:ext cx="8229600" cy="857250"/>
          </a:xfrm>
        </p:spPr>
        <p:txBody>
          <a:bodyPr anchor="ctr">
            <a:normAutofit/>
          </a:bodyPr>
          <a:lstStyle/>
          <a:p>
            <a:r>
              <a:rPr lang="en-US" dirty="0"/>
              <a:t>Endometriosis</a:t>
            </a:r>
          </a:p>
        </p:txBody>
      </p:sp>
      <p:sp>
        <p:nvSpPr>
          <p:cNvPr id="3" name="Content Placeholder 2">
            <a:extLst>
              <a:ext uri="{FF2B5EF4-FFF2-40B4-BE49-F238E27FC236}">
                <a16:creationId xmlns:a16="http://schemas.microsoft.com/office/drawing/2014/main" id="{4D060129-E8BA-5DED-D5AB-689F282803D8}"/>
              </a:ext>
            </a:extLst>
          </p:cNvPr>
          <p:cNvSpPr>
            <a:spLocks noGrp="1"/>
          </p:cNvSpPr>
          <p:nvPr>
            <p:ph sz="half" idx="1"/>
          </p:nvPr>
        </p:nvSpPr>
        <p:spPr>
          <a:xfrm>
            <a:off x="457200" y="1200150"/>
            <a:ext cx="4038600" cy="3394075"/>
          </a:xfrm>
        </p:spPr>
        <p:txBody>
          <a:bodyPr>
            <a:normAutofit/>
          </a:bodyPr>
          <a:lstStyle/>
          <a:p>
            <a:pPr>
              <a:lnSpc>
                <a:spcPct val="90000"/>
              </a:lnSpc>
            </a:pPr>
            <a:r>
              <a:rPr lang="en-US" sz="2000"/>
              <a:t>Ovarian endometrioma</a:t>
            </a:r>
          </a:p>
          <a:p>
            <a:pPr>
              <a:lnSpc>
                <a:spcPct val="90000"/>
              </a:lnSpc>
            </a:pPr>
            <a:r>
              <a:rPr lang="en-US" sz="2000"/>
              <a:t>Superficial peritoneal endometriosis</a:t>
            </a:r>
          </a:p>
          <a:p>
            <a:pPr>
              <a:lnSpc>
                <a:spcPct val="90000"/>
              </a:lnSpc>
            </a:pPr>
            <a:r>
              <a:rPr lang="en-US" sz="2000"/>
              <a:t>Deep infiltrating endometriosis</a:t>
            </a:r>
          </a:p>
          <a:p>
            <a:pPr lvl="1">
              <a:lnSpc>
                <a:spcPct val="90000"/>
              </a:lnSpc>
            </a:pPr>
            <a:r>
              <a:rPr lang="en-US" sz="2000"/>
              <a:t>Includes rectovaginal lesions</a:t>
            </a:r>
          </a:p>
          <a:p>
            <a:pPr lvl="1">
              <a:lnSpc>
                <a:spcPct val="90000"/>
              </a:lnSpc>
            </a:pPr>
            <a:r>
              <a:rPr lang="en-US" sz="2000"/>
              <a:t>Can involve bowel, ureters, and bladder</a:t>
            </a:r>
          </a:p>
          <a:p>
            <a:pPr lvl="1">
              <a:lnSpc>
                <a:spcPct val="90000"/>
              </a:lnSpc>
            </a:pPr>
            <a:r>
              <a:rPr lang="en-US" sz="2000"/>
              <a:t>&gt;95% of cases have very severe pain</a:t>
            </a:r>
          </a:p>
        </p:txBody>
      </p:sp>
      <p:pic>
        <p:nvPicPr>
          <p:cNvPr id="5" name="Picture 4" descr="A blue and pink illustration of a uterus&#10;&#10;AI-generated content may be incorrect.">
            <a:extLst>
              <a:ext uri="{FF2B5EF4-FFF2-40B4-BE49-F238E27FC236}">
                <a16:creationId xmlns:a16="http://schemas.microsoft.com/office/drawing/2014/main" id="{C3479C38-C69E-7D4F-E78B-D70EEE7100F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48200" y="1791621"/>
            <a:ext cx="4038600" cy="2211133"/>
          </a:xfrm>
          <a:prstGeom prst="rect">
            <a:avLst/>
          </a:prstGeom>
          <a:noFill/>
        </p:spPr>
      </p:pic>
      <p:sp>
        <p:nvSpPr>
          <p:cNvPr id="6" name="TextBox 5">
            <a:extLst>
              <a:ext uri="{FF2B5EF4-FFF2-40B4-BE49-F238E27FC236}">
                <a16:creationId xmlns:a16="http://schemas.microsoft.com/office/drawing/2014/main" id="{0C2D8D48-95AC-1F2A-7524-D6D4F30D0F5C}"/>
              </a:ext>
            </a:extLst>
          </p:cNvPr>
          <p:cNvSpPr txBox="1"/>
          <p:nvPr/>
        </p:nvSpPr>
        <p:spPr>
          <a:xfrm>
            <a:off x="6227473" y="3802699"/>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mujeresconciencia.com/2023/05/12/endometriosis-su-posible-relacion-con-el-sistema-inmunitari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896838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324F-0FCA-1961-0FF3-ABB3EE0F0994}"/>
              </a:ext>
            </a:extLst>
          </p:cNvPr>
          <p:cNvSpPr>
            <a:spLocks noGrp="1"/>
          </p:cNvSpPr>
          <p:nvPr>
            <p:ph type="title"/>
          </p:nvPr>
        </p:nvSpPr>
        <p:spPr/>
        <p:txBody>
          <a:bodyPr/>
          <a:lstStyle/>
          <a:p>
            <a:r>
              <a:rPr lang="en-US" dirty="0"/>
              <a:t>Endometriosis</a:t>
            </a:r>
          </a:p>
        </p:txBody>
      </p:sp>
      <p:sp>
        <p:nvSpPr>
          <p:cNvPr id="3" name="Content Placeholder 2">
            <a:extLst>
              <a:ext uri="{FF2B5EF4-FFF2-40B4-BE49-F238E27FC236}">
                <a16:creationId xmlns:a16="http://schemas.microsoft.com/office/drawing/2014/main" id="{828BC803-C85F-82F2-BA9D-A6CF70FCC0DD}"/>
              </a:ext>
            </a:extLst>
          </p:cNvPr>
          <p:cNvSpPr>
            <a:spLocks noGrp="1"/>
          </p:cNvSpPr>
          <p:nvPr>
            <p:ph idx="1"/>
          </p:nvPr>
        </p:nvSpPr>
        <p:spPr/>
        <p:txBody>
          <a:bodyPr>
            <a:normAutofit fontScale="70000" lnSpcReduction="20000"/>
          </a:bodyPr>
          <a:lstStyle/>
          <a:p>
            <a:r>
              <a:rPr lang="en-US" dirty="0"/>
              <a:t>Found in 70-90% of female patients with pelvic pain</a:t>
            </a:r>
          </a:p>
          <a:p>
            <a:r>
              <a:rPr lang="en-US" dirty="0"/>
              <a:t>Hard to diagnose and assess treatment outcomes</a:t>
            </a:r>
          </a:p>
          <a:p>
            <a:r>
              <a:rPr lang="en-US" dirty="0"/>
              <a:t>Involves reproductive, endocrine, vascular, musculoskeletal, and neuronal systems</a:t>
            </a:r>
          </a:p>
          <a:p>
            <a:r>
              <a:rPr lang="en-US" dirty="0"/>
              <a:t>Proposed means of pain production:</a:t>
            </a:r>
          </a:p>
          <a:p>
            <a:pPr lvl="1"/>
            <a:r>
              <a:rPr lang="en-US" dirty="0"/>
              <a:t>Substances like growth factors and cytokines stimulated by cells involved with endo</a:t>
            </a:r>
          </a:p>
          <a:p>
            <a:pPr lvl="1"/>
            <a:r>
              <a:rPr lang="en-US" dirty="0"/>
              <a:t>Effects of bleeding from endo</a:t>
            </a:r>
          </a:p>
          <a:p>
            <a:pPr lvl="1"/>
            <a:r>
              <a:rPr lang="en-US" dirty="0"/>
              <a:t>Infiltration or irritation of pelvic nerves from endo tissue</a:t>
            </a:r>
          </a:p>
          <a:p>
            <a:pPr lvl="1"/>
            <a:r>
              <a:rPr lang="en-US" dirty="0"/>
              <a:t>Central sensitization following communication among peripheral nerves, peritoneal surroundings, and CNS</a:t>
            </a:r>
          </a:p>
        </p:txBody>
      </p:sp>
    </p:spTree>
    <p:extLst>
      <p:ext uri="{BB962C8B-B14F-4D97-AF65-F5344CB8AC3E}">
        <p14:creationId xmlns:p14="http://schemas.microsoft.com/office/powerpoint/2010/main" val="3892391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C540-34B6-828E-E313-4EEC62874BB0}"/>
              </a:ext>
            </a:extLst>
          </p:cNvPr>
          <p:cNvSpPr>
            <a:spLocks noGrp="1"/>
          </p:cNvSpPr>
          <p:nvPr>
            <p:ph type="title"/>
          </p:nvPr>
        </p:nvSpPr>
        <p:spPr/>
        <p:txBody>
          <a:bodyPr/>
          <a:lstStyle/>
          <a:p>
            <a:r>
              <a:rPr lang="en-US" dirty="0"/>
              <a:t>Endometriosis</a:t>
            </a:r>
          </a:p>
        </p:txBody>
      </p:sp>
      <p:sp>
        <p:nvSpPr>
          <p:cNvPr id="3" name="Content Placeholder 2">
            <a:extLst>
              <a:ext uri="{FF2B5EF4-FFF2-40B4-BE49-F238E27FC236}">
                <a16:creationId xmlns:a16="http://schemas.microsoft.com/office/drawing/2014/main" id="{0FC5803A-AD74-2179-9BB3-BC3F2C0162BF}"/>
              </a:ext>
            </a:extLst>
          </p:cNvPr>
          <p:cNvSpPr>
            <a:spLocks noGrp="1"/>
          </p:cNvSpPr>
          <p:nvPr>
            <p:ph idx="1"/>
          </p:nvPr>
        </p:nvSpPr>
        <p:spPr/>
        <p:txBody>
          <a:bodyPr>
            <a:normAutofit fontScale="92500"/>
          </a:bodyPr>
          <a:lstStyle/>
          <a:p>
            <a:r>
              <a:rPr lang="en-US" dirty="0"/>
              <a:t>Complicated Role of Hormones</a:t>
            </a:r>
          </a:p>
          <a:p>
            <a:pPr lvl="1"/>
            <a:r>
              <a:rPr lang="en-US" dirty="0"/>
              <a:t>Estrogen: theorized to decrease perception of pain</a:t>
            </a:r>
          </a:p>
          <a:p>
            <a:pPr lvl="1"/>
            <a:r>
              <a:rPr lang="en-US" dirty="0"/>
              <a:t>Progesterone: higher levels decrease neuron activity for pain</a:t>
            </a:r>
          </a:p>
          <a:p>
            <a:pPr lvl="1"/>
            <a:r>
              <a:rPr lang="en-US" dirty="0"/>
              <a:t>Ratios of estrogen and progesterone receptors change</a:t>
            </a:r>
          </a:p>
          <a:p>
            <a:pPr lvl="1"/>
            <a:r>
              <a:rPr lang="en-US" dirty="0"/>
              <a:t>What happens at menopause or low estrogen states?</a:t>
            </a:r>
          </a:p>
          <a:p>
            <a:pPr lvl="2"/>
            <a:endParaRPr lang="en-US" dirty="0"/>
          </a:p>
        </p:txBody>
      </p:sp>
    </p:spTree>
    <p:extLst>
      <p:ext uri="{BB962C8B-B14F-4D97-AF65-F5344CB8AC3E}">
        <p14:creationId xmlns:p14="http://schemas.microsoft.com/office/powerpoint/2010/main" val="3975110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ED6A-3ADF-6DF2-DD27-655A81018BB9}"/>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89E9A173-AC36-867B-74CD-619FB608DBC7}"/>
              </a:ext>
            </a:extLst>
          </p:cNvPr>
          <p:cNvSpPr>
            <a:spLocks noGrp="1"/>
          </p:cNvSpPr>
          <p:nvPr>
            <p:ph idx="1"/>
          </p:nvPr>
        </p:nvSpPr>
        <p:spPr/>
        <p:txBody>
          <a:bodyPr/>
          <a:lstStyle/>
          <a:p>
            <a:r>
              <a:rPr lang="en-US" dirty="0"/>
              <a:t>List common diagnoses associated with pelvic pain.</a:t>
            </a:r>
          </a:p>
          <a:p>
            <a:r>
              <a:rPr lang="en-US" dirty="0"/>
              <a:t>Describe interdisciplinary treatment of pelvic pain.</a:t>
            </a:r>
          </a:p>
          <a:p>
            <a:r>
              <a:rPr lang="en-US" dirty="0"/>
              <a:t>Identify when a referral to pelvic physical therapy is appropriate.</a:t>
            </a:r>
          </a:p>
        </p:txBody>
      </p:sp>
    </p:spTree>
    <p:extLst>
      <p:ext uri="{BB962C8B-B14F-4D97-AF65-F5344CB8AC3E}">
        <p14:creationId xmlns:p14="http://schemas.microsoft.com/office/powerpoint/2010/main" val="2273229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14A8E-6A22-93AB-AF58-80FA2FF2CECF}"/>
              </a:ext>
            </a:extLst>
          </p:cNvPr>
          <p:cNvSpPr>
            <a:spLocks noGrp="1"/>
          </p:cNvSpPr>
          <p:nvPr>
            <p:ph type="title"/>
          </p:nvPr>
        </p:nvSpPr>
        <p:spPr/>
        <p:txBody>
          <a:bodyPr/>
          <a:lstStyle/>
          <a:p>
            <a:r>
              <a:rPr lang="en-US" dirty="0"/>
              <a:t>Endometriosis</a:t>
            </a:r>
          </a:p>
        </p:txBody>
      </p:sp>
      <p:sp>
        <p:nvSpPr>
          <p:cNvPr id="3" name="Content Placeholder 2">
            <a:extLst>
              <a:ext uri="{FF2B5EF4-FFF2-40B4-BE49-F238E27FC236}">
                <a16:creationId xmlns:a16="http://schemas.microsoft.com/office/drawing/2014/main" id="{80A7209E-A52D-B0D1-15B9-F4E1924A7A08}"/>
              </a:ext>
            </a:extLst>
          </p:cNvPr>
          <p:cNvSpPr>
            <a:spLocks noGrp="1"/>
          </p:cNvSpPr>
          <p:nvPr>
            <p:ph idx="1"/>
          </p:nvPr>
        </p:nvSpPr>
        <p:spPr/>
        <p:txBody>
          <a:bodyPr>
            <a:normAutofit fontScale="85000" lnSpcReduction="10000"/>
          </a:bodyPr>
          <a:lstStyle/>
          <a:p>
            <a:r>
              <a:rPr lang="en-US" dirty="0"/>
              <a:t>Surgical excision of lesions</a:t>
            </a:r>
          </a:p>
          <a:p>
            <a:r>
              <a:rPr lang="en-US" dirty="0"/>
              <a:t>Hysterectomy with bilateral </a:t>
            </a:r>
            <a:r>
              <a:rPr lang="en-US" dirty="0" err="1"/>
              <a:t>salpingo</a:t>
            </a:r>
            <a:r>
              <a:rPr lang="en-US" dirty="0"/>
              <a:t>-oophorectomy</a:t>
            </a:r>
          </a:p>
          <a:p>
            <a:pPr lvl="1"/>
            <a:r>
              <a:rPr lang="en-US" dirty="0"/>
              <a:t>Last resort</a:t>
            </a:r>
          </a:p>
          <a:p>
            <a:pPr lvl="1"/>
            <a:r>
              <a:rPr lang="en-US" dirty="0"/>
              <a:t>For women with debilitating symptoms, done with childbearing, failed other therapies</a:t>
            </a:r>
          </a:p>
          <a:p>
            <a:pPr lvl="1"/>
            <a:r>
              <a:rPr lang="en-US" dirty="0"/>
              <a:t>Causes surgical menopause</a:t>
            </a:r>
          </a:p>
          <a:p>
            <a:pPr lvl="1"/>
            <a:r>
              <a:rPr lang="en-US" dirty="0"/>
              <a:t>Recommended estrogen and progestogen therapy rather than estrogen alone to help with symptoms</a:t>
            </a:r>
          </a:p>
        </p:txBody>
      </p:sp>
    </p:spTree>
    <p:extLst>
      <p:ext uri="{BB962C8B-B14F-4D97-AF65-F5344CB8AC3E}">
        <p14:creationId xmlns:p14="http://schemas.microsoft.com/office/powerpoint/2010/main" val="3554870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56B4D-B154-0876-D4DD-6B0BE80BCD08}"/>
              </a:ext>
            </a:extLst>
          </p:cNvPr>
          <p:cNvSpPr>
            <a:spLocks noGrp="1"/>
          </p:cNvSpPr>
          <p:nvPr>
            <p:ph type="title"/>
          </p:nvPr>
        </p:nvSpPr>
        <p:spPr>
          <a:xfrm>
            <a:off x="457200" y="206375"/>
            <a:ext cx="8229600" cy="857250"/>
          </a:xfrm>
        </p:spPr>
        <p:txBody>
          <a:bodyPr anchor="ctr">
            <a:normAutofit/>
          </a:bodyPr>
          <a:lstStyle/>
          <a:p>
            <a:r>
              <a:rPr lang="en-US" dirty="0"/>
              <a:t>Endometriosis</a:t>
            </a:r>
          </a:p>
        </p:txBody>
      </p:sp>
      <p:sp>
        <p:nvSpPr>
          <p:cNvPr id="3" name="Content Placeholder 2">
            <a:extLst>
              <a:ext uri="{FF2B5EF4-FFF2-40B4-BE49-F238E27FC236}">
                <a16:creationId xmlns:a16="http://schemas.microsoft.com/office/drawing/2014/main" id="{010513D5-1BDD-7EFB-206F-313F28BB5B6F}"/>
              </a:ext>
            </a:extLst>
          </p:cNvPr>
          <p:cNvSpPr>
            <a:spLocks noGrp="1"/>
          </p:cNvSpPr>
          <p:nvPr>
            <p:ph sz="half" idx="1"/>
          </p:nvPr>
        </p:nvSpPr>
        <p:spPr>
          <a:xfrm>
            <a:off x="457200" y="1200150"/>
            <a:ext cx="4038600" cy="3394075"/>
          </a:xfrm>
        </p:spPr>
        <p:txBody>
          <a:bodyPr>
            <a:normAutofit/>
          </a:bodyPr>
          <a:lstStyle/>
          <a:p>
            <a:pPr>
              <a:lnSpc>
                <a:spcPct val="90000"/>
              </a:lnSpc>
            </a:pPr>
            <a:r>
              <a:rPr lang="en-US" sz="2200"/>
              <a:t>Medical therapies- usually result in </a:t>
            </a:r>
            <a:r>
              <a:rPr lang="en-US" sz="2200" err="1"/>
              <a:t>amennorhea</a:t>
            </a:r>
            <a:endParaRPr lang="en-US" sz="2200"/>
          </a:p>
          <a:p>
            <a:pPr>
              <a:lnSpc>
                <a:spcPct val="90000"/>
              </a:lnSpc>
            </a:pPr>
            <a:r>
              <a:rPr lang="en-US" sz="2200"/>
              <a:t>NSAIDs</a:t>
            </a:r>
          </a:p>
          <a:p>
            <a:pPr>
              <a:lnSpc>
                <a:spcPct val="90000"/>
              </a:lnSpc>
            </a:pPr>
            <a:r>
              <a:rPr lang="en-US" sz="2200"/>
              <a:t>Combined hormonal contraceptives</a:t>
            </a:r>
          </a:p>
          <a:p>
            <a:pPr>
              <a:lnSpc>
                <a:spcPct val="90000"/>
              </a:lnSpc>
            </a:pPr>
            <a:r>
              <a:rPr lang="en-US" sz="2200"/>
              <a:t>Progestogens</a:t>
            </a:r>
          </a:p>
          <a:p>
            <a:pPr>
              <a:lnSpc>
                <a:spcPct val="90000"/>
              </a:lnSpc>
            </a:pPr>
            <a:r>
              <a:rPr lang="en-US" sz="2200"/>
              <a:t>Danazol </a:t>
            </a:r>
          </a:p>
          <a:p>
            <a:pPr>
              <a:lnSpc>
                <a:spcPct val="90000"/>
              </a:lnSpc>
            </a:pPr>
            <a:r>
              <a:rPr lang="en-US" sz="2200"/>
              <a:t>Gonadotropin-releasing hormone agonists</a:t>
            </a:r>
          </a:p>
          <a:p>
            <a:pPr>
              <a:lnSpc>
                <a:spcPct val="90000"/>
              </a:lnSpc>
            </a:pPr>
            <a:endParaRPr lang="en-US" sz="2200"/>
          </a:p>
        </p:txBody>
      </p:sp>
      <p:pic>
        <p:nvPicPr>
          <p:cNvPr id="5" name="Picture 4" descr="Assorted pills and tablets">
            <a:extLst>
              <a:ext uri="{FF2B5EF4-FFF2-40B4-BE49-F238E27FC236}">
                <a16:creationId xmlns:a16="http://schemas.microsoft.com/office/drawing/2014/main" id="{5DDEFF5E-1697-8E8D-CF28-BCCC00418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549305"/>
            <a:ext cx="4038600" cy="2695765"/>
          </a:xfrm>
          <a:prstGeom prst="rect">
            <a:avLst/>
          </a:prstGeom>
          <a:noFill/>
        </p:spPr>
      </p:pic>
    </p:spTree>
    <p:extLst>
      <p:ext uri="{BB962C8B-B14F-4D97-AF65-F5344CB8AC3E}">
        <p14:creationId xmlns:p14="http://schemas.microsoft.com/office/powerpoint/2010/main" val="186326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AD81E-E54D-EBCE-74DB-8E7DC867D506}"/>
              </a:ext>
            </a:extLst>
          </p:cNvPr>
          <p:cNvSpPr>
            <a:spLocks noGrp="1"/>
          </p:cNvSpPr>
          <p:nvPr>
            <p:ph type="title"/>
          </p:nvPr>
        </p:nvSpPr>
        <p:spPr/>
        <p:txBody>
          <a:bodyPr/>
          <a:lstStyle/>
          <a:p>
            <a:r>
              <a:rPr lang="en-US" dirty="0"/>
              <a:t>Endometriosis</a:t>
            </a:r>
          </a:p>
        </p:txBody>
      </p:sp>
      <p:sp>
        <p:nvSpPr>
          <p:cNvPr id="3" name="Content Placeholder 2">
            <a:extLst>
              <a:ext uri="{FF2B5EF4-FFF2-40B4-BE49-F238E27FC236}">
                <a16:creationId xmlns:a16="http://schemas.microsoft.com/office/drawing/2014/main" id="{B626D5A2-2C91-138A-9304-58306E86DA3B}"/>
              </a:ext>
            </a:extLst>
          </p:cNvPr>
          <p:cNvSpPr>
            <a:spLocks noGrp="1"/>
          </p:cNvSpPr>
          <p:nvPr>
            <p:ph idx="1"/>
          </p:nvPr>
        </p:nvSpPr>
        <p:spPr/>
        <p:txBody>
          <a:bodyPr/>
          <a:lstStyle/>
          <a:p>
            <a:r>
              <a:rPr lang="en-US" dirty="0"/>
              <a:t>Other treatments</a:t>
            </a:r>
          </a:p>
          <a:p>
            <a:pPr lvl="1"/>
            <a:r>
              <a:rPr lang="en-US" dirty="0"/>
              <a:t>Pelvic floor PT</a:t>
            </a:r>
          </a:p>
          <a:p>
            <a:pPr lvl="1"/>
            <a:r>
              <a:rPr lang="en-US" dirty="0"/>
              <a:t>Mental health referral</a:t>
            </a:r>
          </a:p>
          <a:p>
            <a:pPr lvl="1"/>
            <a:r>
              <a:rPr lang="en-US" dirty="0"/>
              <a:t>Pain management</a:t>
            </a:r>
          </a:p>
          <a:p>
            <a:pPr lvl="1"/>
            <a:r>
              <a:rPr lang="en-US" dirty="0"/>
              <a:t>Acupuncture </a:t>
            </a:r>
          </a:p>
        </p:txBody>
      </p:sp>
    </p:spTree>
    <p:extLst>
      <p:ext uri="{BB962C8B-B14F-4D97-AF65-F5344CB8AC3E}">
        <p14:creationId xmlns:p14="http://schemas.microsoft.com/office/powerpoint/2010/main" val="1003931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8F7FE-22EF-802D-EB10-6AAA4010463E}"/>
              </a:ext>
            </a:extLst>
          </p:cNvPr>
          <p:cNvSpPr>
            <a:spLocks noGrp="1"/>
          </p:cNvSpPr>
          <p:nvPr>
            <p:ph type="title"/>
          </p:nvPr>
        </p:nvSpPr>
        <p:spPr/>
        <p:txBody>
          <a:bodyPr/>
          <a:lstStyle/>
          <a:p>
            <a:r>
              <a:rPr lang="en-US" dirty="0"/>
              <a:t>Vaginismus</a:t>
            </a:r>
          </a:p>
        </p:txBody>
      </p:sp>
      <p:sp>
        <p:nvSpPr>
          <p:cNvPr id="3" name="Content Placeholder 2">
            <a:extLst>
              <a:ext uri="{FF2B5EF4-FFF2-40B4-BE49-F238E27FC236}">
                <a16:creationId xmlns:a16="http://schemas.microsoft.com/office/drawing/2014/main" id="{A28B3999-266B-DE89-88C6-C2ABB118A13A}"/>
              </a:ext>
            </a:extLst>
          </p:cNvPr>
          <p:cNvSpPr>
            <a:spLocks noGrp="1"/>
          </p:cNvSpPr>
          <p:nvPr>
            <p:ph idx="1"/>
          </p:nvPr>
        </p:nvSpPr>
        <p:spPr/>
        <p:txBody>
          <a:bodyPr>
            <a:normAutofit fontScale="92500" lnSpcReduction="10000"/>
          </a:bodyPr>
          <a:lstStyle/>
          <a:p>
            <a:r>
              <a:rPr lang="en-US" dirty="0"/>
              <a:t>Combined with dyspareunia in DSM 5 as a </a:t>
            </a:r>
            <a:r>
              <a:rPr lang="en-US" dirty="0" err="1"/>
              <a:t>genito</a:t>
            </a:r>
            <a:r>
              <a:rPr lang="en-US" dirty="0"/>
              <a:t>-pelvic pain/penetration disorder</a:t>
            </a:r>
          </a:p>
          <a:p>
            <a:r>
              <a:rPr lang="en-US" dirty="0"/>
              <a:t>Cannot tolerate penetration, even if desire is present</a:t>
            </a:r>
          </a:p>
          <a:p>
            <a:r>
              <a:rPr lang="en-US" dirty="0"/>
              <a:t>Separate from vulvodynia and </a:t>
            </a:r>
            <a:r>
              <a:rPr lang="en-US" dirty="0" err="1"/>
              <a:t>vestibulodynia</a:t>
            </a:r>
            <a:endParaRPr lang="en-US" dirty="0"/>
          </a:p>
          <a:p>
            <a:r>
              <a:rPr lang="en-US" dirty="0"/>
              <a:t>Mentally has fear and anxiety to penetration, physically has vaginal spasm</a:t>
            </a:r>
          </a:p>
        </p:txBody>
      </p:sp>
    </p:spTree>
    <p:extLst>
      <p:ext uri="{BB962C8B-B14F-4D97-AF65-F5344CB8AC3E}">
        <p14:creationId xmlns:p14="http://schemas.microsoft.com/office/powerpoint/2010/main" val="2361304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606E1-FBD9-12DF-3373-DD49C86B6558}"/>
              </a:ext>
            </a:extLst>
          </p:cNvPr>
          <p:cNvSpPr>
            <a:spLocks noGrp="1"/>
          </p:cNvSpPr>
          <p:nvPr>
            <p:ph type="title"/>
          </p:nvPr>
        </p:nvSpPr>
        <p:spPr>
          <a:xfrm>
            <a:off x="457200" y="206375"/>
            <a:ext cx="8229600" cy="857250"/>
          </a:xfrm>
        </p:spPr>
        <p:txBody>
          <a:bodyPr anchor="ctr">
            <a:normAutofit/>
          </a:bodyPr>
          <a:lstStyle/>
          <a:p>
            <a:r>
              <a:rPr lang="en-US" dirty="0"/>
              <a:t>Vaginismus</a:t>
            </a:r>
          </a:p>
        </p:txBody>
      </p:sp>
      <p:sp>
        <p:nvSpPr>
          <p:cNvPr id="3" name="Content Placeholder 2">
            <a:extLst>
              <a:ext uri="{FF2B5EF4-FFF2-40B4-BE49-F238E27FC236}">
                <a16:creationId xmlns:a16="http://schemas.microsoft.com/office/drawing/2014/main" id="{261F73E1-78D1-0F9F-2EB3-76EA37F6A793}"/>
              </a:ext>
            </a:extLst>
          </p:cNvPr>
          <p:cNvSpPr>
            <a:spLocks noGrp="1"/>
          </p:cNvSpPr>
          <p:nvPr>
            <p:ph sz="half" idx="1"/>
          </p:nvPr>
        </p:nvSpPr>
        <p:spPr>
          <a:xfrm>
            <a:off x="457200" y="1200150"/>
            <a:ext cx="4038600" cy="3394075"/>
          </a:xfrm>
        </p:spPr>
        <p:txBody>
          <a:bodyPr>
            <a:normAutofit/>
          </a:bodyPr>
          <a:lstStyle/>
          <a:p>
            <a:pPr>
              <a:lnSpc>
                <a:spcPct val="90000"/>
              </a:lnSpc>
            </a:pPr>
            <a:r>
              <a:rPr lang="en-US" sz="1500"/>
              <a:t>Symptoms:</a:t>
            </a:r>
          </a:p>
          <a:p>
            <a:pPr lvl="1">
              <a:lnSpc>
                <a:spcPct val="90000"/>
              </a:lnSpc>
            </a:pPr>
            <a:r>
              <a:rPr lang="en-US" sz="1500"/>
              <a:t>Fear, anxiety, pain of vaginal penetration</a:t>
            </a:r>
          </a:p>
          <a:p>
            <a:pPr lvl="1">
              <a:lnSpc>
                <a:spcPct val="90000"/>
              </a:lnSpc>
            </a:pPr>
            <a:r>
              <a:rPr lang="en-US" sz="1500"/>
              <a:t>Inability to tolerate tampons</a:t>
            </a:r>
          </a:p>
          <a:p>
            <a:pPr lvl="1">
              <a:lnSpc>
                <a:spcPct val="90000"/>
              </a:lnSpc>
            </a:pPr>
            <a:r>
              <a:rPr lang="en-US" sz="1500"/>
              <a:t>Inability to remove a stuck tampon</a:t>
            </a:r>
          </a:p>
          <a:p>
            <a:pPr lvl="1">
              <a:lnSpc>
                <a:spcPct val="90000"/>
              </a:lnSpc>
            </a:pPr>
            <a:r>
              <a:rPr lang="en-US" sz="1500"/>
              <a:t>Severe pain with penetration</a:t>
            </a:r>
          </a:p>
          <a:p>
            <a:pPr lvl="1">
              <a:lnSpc>
                <a:spcPct val="90000"/>
              </a:lnSpc>
            </a:pPr>
            <a:r>
              <a:rPr lang="en-US" sz="1500"/>
              <a:t>Trying intercourse is like “hitting a wall”</a:t>
            </a:r>
          </a:p>
          <a:p>
            <a:pPr lvl="1">
              <a:lnSpc>
                <a:spcPct val="90000"/>
              </a:lnSpc>
            </a:pPr>
            <a:r>
              <a:rPr lang="en-US" sz="1500"/>
              <a:t>Inability to tolerate gynecologic exam</a:t>
            </a:r>
          </a:p>
          <a:p>
            <a:pPr lvl="1">
              <a:lnSpc>
                <a:spcPct val="90000"/>
              </a:lnSpc>
            </a:pPr>
            <a:r>
              <a:rPr lang="en-US" sz="1500"/>
              <a:t>May have high muscle tone</a:t>
            </a:r>
          </a:p>
        </p:txBody>
      </p:sp>
      <p:pic>
        <p:nvPicPr>
          <p:cNvPr id="5" name="Picture 4" descr="Brick wall">
            <a:extLst>
              <a:ext uri="{FF2B5EF4-FFF2-40B4-BE49-F238E27FC236}">
                <a16:creationId xmlns:a16="http://schemas.microsoft.com/office/drawing/2014/main" id="{8247A65B-D937-051C-DC56-FAC0AFC4B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549305"/>
            <a:ext cx="4038600" cy="2695765"/>
          </a:xfrm>
          <a:prstGeom prst="rect">
            <a:avLst/>
          </a:prstGeom>
          <a:noFill/>
        </p:spPr>
      </p:pic>
    </p:spTree>
    <p:extLst>
      <p:ext uri="{BB962C8B-B14F-4D97-AF65-F5344CB8AC3E}">
        <p14:creationId xmlns:p14="http://schemas.microsoft.com/office/powerpoint/2010/main" val="3441131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1913-F87C-A2A9-FEEF-AC85CC7A77EC}"/>
              </a:ext>
            </a:extLst>
          </p:cNvPr>
          <p:cNvSpPr>
            <a:spLocks noGrp="1"/>
          </p:cNvSpPr>
          <p:nvPr>
            <p:ph type="title"/>
          </p:nvPr>
        </p:nvSpPr>
        <p:spPr/>
        <p:txBody>
          <a:bodyPr/>
          <a:lstStyle/>
          <a:p>
            <a:r>
              <a:rPr lang="en-US" dirty="0"/>
              <a:t>Vaginismus</a:t>
            </a:r>
          </a:p>
        </p:txBody>
      </p:sp>
      <p:sp>
        <p:nvSpPr>
          <p:cNvPr id="3" name="Content Placeholder 2">
            <a:extLst>
              <a:ext uri="{FF2B5EF4-FFF2-40B4-BE49-F238E27FC236}">
                <a16:creationId xmlns:a16="http://schemas.microsoft.com/office/drawing/2014/main" id="{A1E6A54E-A89C-C9D5-EA3A-C015A014776A}"/>
              </a:ext>
            </a:extLst>
          </p:cNvPr>
          <p:cNvSpPr>
            <a:spLocks noGrp="1"/>
          </p:cNvSpPr>
          <p:nvPr>
            <p:ph idx="1"/>
          </p:nvPr>
        </p:nvSpPr>
        <p:spPr/>
        <p:txBody>
          <a:bodyPr>
            <a:normAutofit fontScale="62500" lnSpcReduction="20000"/>
          </a:bodyPr>
          <a:lstStyle/>
          <a:p>
            <a:r>
              <a:rPr lang="en-US" dirty="0"/>
              <a:t>Associated factors</a:t>
            </a:r>
          </a:p>
          <a:p>
            <a:pPr lvl="1"/>
            <a:r>
              <a:rPr lang="en-US" dirty="0"/>
              <a:t>Traumatic sexual experiences</a:t>
            </a:r>
          </a:p>
          <a:p>
            <a:pPr lvl="1"/>
            <a:r>
              <a:rPr lang="en-US" dirty="0"/>
              <a:t>Sexual or physical abuse</a:t>
            </a:r>
          </a:p>
          <a:p>
            <a:pPr lvl="1"/>
            <a:r>
              <a:rPr lang="en-US" dirty="0"/>
              <a:t>Strict religious and/or strict sexual upbringing</a:t>
            </a:r>
          </a:p>
          <a:p>
            <a:pPr lvl="1"/>
            <a:r>
              <a:rPr lang="en-US" dirty="0"/>
              <a:t>Fear and/or anxiety issues</a:t>
            </a:r>
          </a:p>
          <a:p>
            <a:pPr lvl="1"/>
            <a:r>
              <a:rPr lang="en-US" dirty="0"/>
              <a:t>Sexual disorder in the male partner</a:t>
            </a:r>
          </a:p>
          <a:p>
            <a:pPr lvl="1"/>
            <a:r>
              <a:rPr lang="en-US" dirty="0"/>
              <a:t>Being physically restrained during catheterization or enemas at a young age</a:t>
            </a:r>
          </a:p>
          <a:p>
            <a:pPr lvl="1"/>
            <a:r>
              <a:rPr lang="en-US" dirty="0"/>
              <a:t>Higher levels of stress</a:t>
            </a:r>
          </a:p>
          <a:p>
            <a:pPr lvl="1"/>
            <a:r>
              <a:rPr lang="en-US" dirty="0"/>
              <a:t>Perceived lower levels of control</a:t>
            </a:r>
          </a:p>
          <a:p>
            <a:pPr lvl="1"/>
            <a:r>
              <a:rPr lang="en-US" dirty="0"/>
              <a:t>Pain catastrophizing</a:t>
            </a:r>
          </a:p>
          <a:p>
            <a:pPr lvl="1"/>
            <a:r>
              <a:rPr lang="en-US" dirty="0"/>
              <a:t>Poor self-image</a:t>
            </a:r>
          </a:p>
          <a:p>
            <a:pPr lvl="1"/>
            <a:r>
              <a:rPr lang="en-US" dirty="0"/>
              <a:t>High need for approval</a:t>
            </a:r>
          </a:p>
        </p:txBody>
      </p:sp>
    </p:spTree>
    <p:extLst>
      <p:ext uri="{BB962C8B-B14F-4D97-AF65-F5344CB8AC3E}">
        <p14:creationId xmlns:p14="http://schemas.microsoft.com/office/powerpoint/2010/main" val="955205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64C5B-329B-3337-251A-4ACDA3C053ED}"/>
              </a:ext>
            </a:extLst>
          </p:cNvPr>
          <p:cNvSpPr>
            <a:spLocks noGrp="1"/>
          </p:cNvSpPr>
          <p:nvPr>
            <p:ph type="title"/>
          </p:nvPr>
        </p:nvSpPr>
        <p:spPr/>
        <p:txBody>
          <a:bodyPr/>
          <a:lstStyle/>
          <a:p>
            <a:r>
              <a:rPr lang="en-US" dirty="0"/>
              <a:t>Vaginismus</a:t>
            </a:r>
          </a:p>
        </p:txBody>
      </p:sp>
      <p:sp>
        <p:nvSpPr>
          <p:cNvPr id="3" name="Content Placeholder 2">
            <a:extLst>
              <a:ext uri="{FF2B5EF4-FFF2-40B4-BE49-F238E27FC236}">
                <a16:creationId xmlns:a16="http://schemas.microsoft.com/office/drawing/2014/main" id="{5264C471-F4AF-F694-175B-3EE85C5AB573}"/>
              </a:ext>
            </a:extLst>
          </p:cNvPr>
          <p:cNvSpPr>
            <a:spLocks noGrp="1"/>
          </p:cNvSpPr>
          <p:nvPr>
            <p:ph idx="1"/>
          </p:nvPr>
        </p:nvSpPr>
        <p:spPr/>
        <p:txBody>
          <a:bodyPr>
            <a:normAutofit fontScale="70000" lnSpcReduction="20000"/>
          </a:bodyPr>
          <a:lstStyle/>
          <a:p>
            <a:r>
              <a:rPr lang="en-US" dirty="0"/>
              <a:t>Grading</a:t>
            </a:r>
          </a:p>
          <a:p>
            <a:pPr lvl="1"/>
            <a:r>
              <a:rPr lang="en-US" dirty="0"/>
              <a:t>Lamont grade 1: patient is able to relax for pelvic exam</a:t>
            </a:r>
          </a:p>
          <a:p>
            <a:pPr lvl="1"/>
            <a:r>
              <a:rPr lang="en-US" dirty="0"/>
              <a:t>Lamont grade 2: patient is unable to relax for pelvic exam</a:t>
            </a:r>
          </a:p>
          <a:p>
            <a:pPr lvl="1"/>
            <a:r>
              <a:rPr lang="en-US" dirty="0"/>
              <a:t>Lamont grade 3: buttocks lift off table. Early retreat. Toes curl upward</a:t>
            </a:r>
          </a:p>
          <a:p>
            <a:pPr lvl="1"/>
            <a:r>
              <a:rPr lang="en-US" dirty="0"/>
              <a:t>Lamont grade 4: generalized retreat– buttocks lift up, thighs close, patient retreats</a:t>
            </a:r>
          </a:p>
          <a:p>
            <a:pPr lvl="1"/>
            <a:r>
              <a:rPr lang="en-US" dirty="0" err="1"/>
              <a:t>Pacik</a:t>
            </a:r>
            <a:r>
              <a:rPr lang="en-US" dirty="0"/>
              <a:t> grade 5: generalized retreat as in Lamont level 4 plus visceral reaction which may result in any one or more of the following: palpitations, hyperventilation, sweating, severe trembling, uncontrollable shaking, screaming, hysteria, wanting to jump off the table, a feeling of going unconscious, nausea, vomiting, and even a desire to attack the doctor</a:t>
            </a:r>
          </a:p>
        </p:txBody>
      </p:sp>
    </p:spTree>
    <p:extLst>
      <p:ext uri="{BB962C8B-B14F-4D97-AF65-F5344CB8AC3E}">
        <p14:creationId xmlns:p14="http://schemas.microsoft.com/office/powerpoint/2010/main" val="2791356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AC3B8-406C-0DC4-12C4-A76751F0313D}"/>
              </a:ext>
            </a:extLst>
          </p:cNvPr>
          <p:cNvSpPr>
            <a:spLocks noGrp="1"/>
          </p:cNvSpPr>
          <p:nvPr>
            <p:ph type="title"/>
          </p:nvPr>
        </p:nvSpPr>
        <p:spPr>
          <a:xfrm>
            <a:off x="457200" y="206375"/>
            <a:ext cx="8229600" cy="857250"/>
          </a:xfrm>
        </p:spPr>
        <p:txBody>
          <a:bodyPr anchor="ctr">
            <a:normAutofit/>
          </a:bodyPr>
          <a:lstStyle/>
          <a:p>
            <a:r>
              <a:rPr lang="en-US" dirty="0"/>
              <a:t>Vaginismus</a:t>
            </a:r>
          </a:p>
        </p:txBody>
      </p:sp>
      <p:sp>
        <p:nvSpPr>
          <p:cNvPr id="3" name="Content Placeholder 2">
            <a:extLst>
              <a:ext uri="{FF2B5EF4-FFF2-40B4-BE49-F238E27FC236}">
                <a16:creationId xmlns:a16="http://schemas.microsoft.com/office/drawing/2014/main" id="{C0A0EE7A-EADE-D49F-270C-D5556D954551}"/>
              </a:ext>
            </a:extLst>
          </p:cNvPr>
          <p:cNvSpPr>
            <a:spLocks noGrp="1"/>
          </p:cNvSpPr>
          <p:nvPr>
            <p:ph sz="half" idx="1"/>
          </p:nvPr>
        </p:nvSpPr>
        <p:spPr>
          <a:xfrm>
            <a:off x="457200" y="1200150"/>
            <a:ext cx="4038600" cy="3394075"/>
          </a:xfrm>
        </p:spPr>
        <p:txBody>
          <a:bodyPr>
            <a:normAutofit/>
          </a:bodyPr>
          <a:lstStyle/>
          <a:p>
            <a:pPr>
              <a:lnSpc>
                <a:spcPct val="90000"/>
              </a:lnSpc>
            </a:pPr>
            <a:r>
              <a:rPr lang="en-US" sz="1500"/>
              <a:t>Treatment</a:t>
            </a:r>
          </a:p>
          <a:p>
            <a:pPr lvl="1">
              <a:lnSpc>
                <a:spcPct val="90000"/>
              </a:lnSpc>
            </a:pPr>
            <a:r>
              <a:rPr lang="en-US" sz="1500"/>
              <a:t>Vaginal dilators</a:t>
            </a:r>
          </a:p>
          <a:p>
            <a:pPr lvl="1">
              <a:lnSpc>
                <a:spcPct val="90000"/>
              </a:lnSpc>
            </a:pPr>
            <a:r>
              <a:rPr lang="en-US" sz="1500"/>
              <a:t>Physical therapy</a:t>
            </a:r>
          </a:p>
          <a:p>
            <a:pPr lvl="1">
              <a:lnSpc>
                <a:spcPct val="90000"/>
              </a:lnSpc>
            </a:pPr>
            <a:r>
              <a:rPr lang="en-US" sz="1500"/>
              <a:t>Biofeedback</a:t>
            </a:r>
          </a:p>
          <a:p>
            <a:pPr lvl="1">
              <a:lnSpc>
                <a:spcPct val="90000"/>
              </a:lnSpc>
            </a:pPr>
            <a:r>
              <a:rPr lang="en-US" sz="1500"/>
              <a:t>Sex and relationship counseling</a:t>
            </a:r>
          </a:p>
          <a:p>
            <a:pPr lvl="1">
              <a:lnSpc>
                <a:spcPct val="90000"/>
              </a:lnSpc>
            </a:pPr>
            <a:r>
              <a:rPr lang="en-US" sz="1500"/>
              <a:t>Psychotherapy</a:t>
            </a:r>
          </a:p>
          <a:p>
            <a:pPr lvl="1">
              <a:lnSpc>
                <a:spcPct val="90000"/>
              </a:lnSpc>
            </a:pPr>
            <a:r>
              <a:rPr lang="en-US" sz="1500"/>
              <a:t>Cognitive behavioral therapy</a:t>
            </a:r>
          </a:p>
          <a:p>
            <a:pPr lvl="1">
              <a:lnSpc>
                <a:spcPct val="90000"/>
              </a:lnSpc>
            </a:pPr>
            <a:r>
              <a:rPr lang="en-US" sz="1500"/>
              <a:t>Therapist-aided exposure</a:t>
            </a:r>
          </a:p>
          <a:p>
            <a:pPr lvl="1">
              <a:lnSpc>
                <a:spcPct val="90000"/>
              </a:lnSpc>
            </a:pPr>
            <a:r>
              <a:rPr lang="en-US" sz="1500"/>
              <a:t>Hypnotherapy</a:t>
            </a:r>
          </a:p>
          <a:p>
            <a:pPr lvl="1">
              <a:lnSpc>
                <a:spcPct val="90000"/>
              </a:lnSpc>
            </a:pPr>
            <a:r>
              <a:rPr lang="en-US" sz="1500"/>
              <a:t>Lubricants</a:t>
            </a:r>
          </a:p>
          <a:p>
            <a:pPr lvl="1">
              <a:lnSpc>
                <a:spcPct val="90000"/>
              </a:lnSpc>
            </a:pPr>
            <a:r>
              <a:rPr lang="en-US" sz="1500"/>
              <a:t>Botox </a:t>
            </a:r>
          </a:p>
          <a:p>
            <a:pPr lvl="1">
              <a:lnSpc>
                <a:spcPct val="90000"/>
              </a:lnSpc>
            </a:pPr>
            <a:r>
              <a:rPr lang="en-US" sz="1500"/>
              <a:t>Topical anesthetics</a:t>
            </a:r>
          </a:p>
          <a:p>
            <a:pPr lvl="1">
              <a:lnSpc>
                <a:spcPct val="90000"/>
              </a:lnSpc>
            </a:pPr>
            <a:r>
              <a:rPr lang="en-US" sz="1500"/>
              <a:t>Medications </a:t>
            </a:r>
          </a:p>
        </p:txBody>
      </p:sp>
      <p:pic>
        <p:nvPicPr>
          <p:cNvPr id="5" name="Picture 4" descr="Different sizes of different colored objects&#10;&#10;AI-generated content may be incorrect.">
            <a:extLst>
              <a:ext uri="{FF2B5EF4-FFF2-40B4-BE49-F238E27FC236}">
                <a16:creationId xmlns:a16="http://schemas.microsoft.com/office/drawing/2014/main" id="{6741C831-5213-C14D-D4C4-17862D739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462" y="1200150"/>
            <a:ext cx="3394075" cy="3394075"/>
          </a:xfrm>
          <a:prstGeom prst="rect">
            <a:avLst/>
          </a:prstGeom>
          <a:noFill/>
        </p:spPr>
      </p:pic>
      <p:sp>
        <p:nvSpPr>
          <p:cNvPr id="6" name="TextBox 5">
            <a:extLst>
              <a:ext uri="{FF2B5EF4-FFF2-40B4-BE49-F238E27FC236}">
                <a16:creationId xmlns:a16="http://schemas.microsoft.com/office/drawing/2014/main" id="{0F86C8EA-B76F-0DB8-4D7C-E244F8487065}"/>
              </a:ext>
            </a:extLst>
          </p:cNvPr>
          <p:cNvSpPr txBox="1"/>
          <p:nvPr/>
        </p:nvSpPr>
        <p:spPr>
          <a:xfrm>
            <a:off x="4633343" y="4409559"/>
            <a:ext cx="4129657" cy="246221"/>
          </a:xfrm>
          <a:prstGeom prst="rect">
            <a:avLst/>
          </a:prstGeom>
          <a:noFill/>
        </p:spPr>
        <p:txBody>
          <a:bodyPr wrap="none" rtlCol="0">
            <a:spAutoFit/>
          </a:bodyPr>
          <a:lstStyle/>
          <a:p>
            <a:r>
              <a:rPr lang="en-US" sz="1000"/>
              <a:t>https://www.intimaterose.com/products/silicone-vaginal-dilator-set-8-pack</a:t>
            </a:r>
            <a:endParaRPr lang="en-US" sz="1000" dirty="0"/>
          </a:p>
        </p:txBody>
      </p:sp>
    </p:spTree>
    <p:extLst>
      <p:ext uri="{BB962C8B-B14F-4D97-AF65-F5344CB8AC3E}">
        <p14:creationId xmlns:p14="http://schemas.microsoft.com/office/powerpoint/2010/main" val="792875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E6F9-8C55-627E-5084-0F3E620F0B25}"/>
              </a:ext>
            </a:extLst>
          </p:cNvPr>
          <p:cNvSpPr>
            <a:spLocks noGrp="1"/>
          </p:cNvSpPr>
          <p:nvPr>
            <p:ph type="title"/>
          </p:nvPr>
        </p:nvSpPr>
        <p:spPr>
          <a:xfrm>
            <a:off x="457200" y="206375"/>
            <a:ext cx="8229600" cy="857250"/>
          </a:xfrm>
        </p:spPr>
        <p:txBody>
          <a:bodyPr anchor="ctr">
            <a:normAutofit/>
          </a:bodyPr>
          <a:lstStyle/>
          <a:p>
            <a:r>
              <a:rPr lang="en-US" dirty="0"/>
              <a:t>Functional Anorectal Pain</a:t>
            </a:r>
          </a:p>
        </p:txBody>
      </p:sp>
      <p:sp>
        <p:nvSpPr>
          <p:cNvPr id="3" name="Content Placeholder 2">
            <a:extLst>
              <a:ext uri="{FF2B5EF4-FFF2-40B4-BE49-F238E27FC236}">
                <a16:creationId xmlns:a16="http://schemas.microsoft.com/office/drawing/2014/main" id="{6B76E966-B486-314B-12E4-876C576F5613}"/>
              </a:ext>
            </a:extLst>
          </p:cNvPr>
          <p:cNvSpPr>
            <a:spLocks noGrp="1"/>
          </p:cNvSpPr>
          <p:nvPr>
            <p:ph sz="half" idx="1"/>
          </p:nvPr>
        </p:nvSpPr>
        <p:spPr>
          <a:xfrm>
            <a:off x="457200" y="1200150"/>
            <a:ext cx="4038600" cy="3394075"/>
          </a:xfrm>
        </p:spPr>
        <p:txBody>
          <a:bodyPr>
            <a:normAutofit/>
          </a:bodyPr>
          <a:lstStyle/>
          <a:p>
            <a:r>
              <a:rPr lang="en-US" dirty="0"/>
              <a:t>Proctalgia fugax</a:t>
            </a:r>
          </a:p>
          <a:p>
            <a:r>
              <a:rPr lang="en-US" dirty="0" err="1"/>
              <a:t>Levator</a:t>
            </a:r>
            <a:r>
              <a:rPr lang="en-US" dirty="0"/>
              <a:t> ani syndrome</a:t>
            </a:r>
          </a:p>
          <a:p>
            <a:r>
              <a:rPr lang="en-US" dirty="0"/>
              <a:t>Unspecified anorectal pain</a:t>
            </a:r>
          </a:p>
        </p:txBody>
      </p:sp>
      <p:pic>
        <p:nvPicPr>
          <p:cNvPr id="5" name="Picture 4" descr="A person holding their hands in their pockets&#10;&#10;AI-generated content may be incorrect.">
            <a:extLst>
              <a:ext uri="{FF2B5EF4-FFF2-40B4-BE49-F238E27FC236}">
                <a16:creationId xmlns:a16="http://schemas.microsoft.com/office/drawing/2014/main" id="{A32448EC-52C3-4D2F-DB4B-2F95F79CE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553435"/>
            <a:ext cx="4038600" cy="2687504"/>
          </a:xfrm>
          <a:prstGeom prst="rect">
            <a:avLst/>
          </a:prstGeom>
          <a:noFill/>
        </p:spPr>
      </p:pic>
      <p:sp>
        <p:nvSpPr>
          <p:cNvPr id="6" name="TextBox 5">
            <a:extLst>
              <a:ext uri="{FF2B5EF4-FFF2-40B4-BE49-F238E27FC236}">
                <a16:creationId xmlns:a16="http://schemas.microsoft.com/office/drawing/2014/main" id="{35C7CC50-F5C8-123D-CF0B-110E7E043B98}"/>
              </a:ext>
            </a:extLst>
          </p:cNvPr>
          <p:cNvSpPr txBox="1"/>
          <p:nvPr/>
        </p:nvSpPr>
        <p:spPr>
          <a:xfrm>
            <a:off x="4953000" y="4248150"/>
            <a:ext cx="2590774" cy="246221"/>
          </a:xfrm>
          <a:prstGeom prst="rect">
            <a:avLst/>
          </a:prstGeom>
          <a:noFill/>
        </p:spPr>
        <p:txBody>
          <a:bodyPr wrap="none" rtlCol="0">
            <a:spAutoFit/>
          </a:bodyPr>
          <a:lstStyle/>
          <a:p>
            <a:r>
              <a:rPr lang="en-US" sz="1000"/>
              <a:t>https://www.health.com/rectal-pain-7557339</a:t>
            </a:r>
            <a:endParaRPr lang="en-US" sz="1000" dirty="0"/>
          </a:p>
        </p:txBody>
      </p:sp>
    </p:spTree>
    <p:extLst>
      <p:ext uri="{BB962C8B-B14F-4D97-AF65-F5344CB8AC3E}">
        <p14:creationId xmlns:p14="http://schemas.microsoft.com/office/powerpoint/2010/main" val="2405900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CAB5-F0FF-2603-03F8-B8C0776E50F4}"/>
              </a:ext>
            </a:extLst>
          </p:cNvPr>
          <p:cNvSpPr>
            <a:spLocks noGrp="1"/>
          </p:cNvSpPr>
          <p:nvPr>
            <p:ph type="title"/>
          </p:nvPr>
        </p:nvSpPr>
        <p:spPr/>
        <p:txBody>
          <a:bodyPr/>
          <a:lstStyle/>
          <a:p>
            <a:r>
              <a:rPr lang="en-US" dirty="0"/>
              <a:t>Proctalgia fugax</a:t>
            </a:r>
          </a:p>
        </p:txBody>
      </p:sp>
      <p:sp>
        <p:nvSpPr>
          <p:cNvPr id="3" name="Content Placeholder 2">
            <a:extLst>
              <a:ext uri="{FF2B5EF4-FFF2-40B4-BE49-F238E27FC236}">
                <a16:creationId xmlns:a16="http://schemas.microsoft.com/office/drawing/2014/main" id="{8BAEFEE5-031B-5E6F-8E92-DB2C8C15A491}"/>
              </a:ext>
            </a:extLst>
          </p:cNvPr>
          <p:cNvSpPr>
            <a:spLocks noGrp="1"/>
          </p:cNvSpPr>
          <p:nvPr>
            <p:ph idx="1"/>
          </p:nvPr>
        </p:nvSpPr>
        <p:spPr/>
        <p:txBody>
          <a:bodyPr>
            <a:normAutofit fontScale="92500" lnSpcReduction="20000"/>
          </a:bodyPr>
          <a:lstStyle/>
          <a:p>
            <a:r>
              <a:rPr lang="en-US" dirty="0"/>
              <a:t>Prevalence 8.3% women, 7.5% men</a:t>
            </a:r>
          </a:p>
          <a:p>
            <a:r>
              <a:rPr lang="en-US" dirty="0"/>
              <a:t>Brief pain, lasting seconds to minutes</a:t>
            </a:r>
          </a:p>
          <a:p>
            <a:r>
              <a:rPr lang="en-US" dirty="0"/>
              <a:t>Occurs 1x/month or less</a:t>
            </a:r>
          </a:p>
          <a:p>
            <a:r>
              <a:rPr lang="en-US" dirty="0"/>
              <a:t>Pain is cramping, gnawing, aching, stabbing</a:t>
            </a:r>
          </a:p>
          <a:p>
            <a:r>
              <a:rPr lang="en-US" dirty="0"/>
              <a:t>Worse with stress, anxiety</a:t>
            </a:r>
          </a:p>
          <a:p>
            <a:r>
              <a:rPr lang="en-US" dirty="0"/>
              <a:t>Increased smooth muscle contraction of colon and IAS</a:t>
            </a:r>
          </a:p>
        </p:txBody>
      </p:sp>
    </p:spTree>
    <p:extLst>
      <p:ext uri="{BB962C8B-B14F-4D97-AF65-F5344CB8AC3E}">
        <p14:creationId xmlns:p14="http://schemas.microsoft.com/office/powerpoint/2010/main" val="3549438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B90E-1AD5-D5DE-F885-883B2A6CC8E4}"/>
              </a:ext>
            </a:extLst>
          </p:cNvPr>
          <p:cNvSpPr>
            <a:spLocks noGrp="1"/>
          </p:cNvSpPr>
          <p:nvPr>
            <p:ph type="title"/>
          </p:nvPr>
        </p:nvSpPr>
        <p:spPr/>
        <p:txBody>
          <a:bodyPr/>
          <a:lstStyle/>
          <a:p>
            <a:r>
              <a:rPr lang="en-US" dirty="0"/>
              <a:t>What is Pelvic Pain?</a:t>
            </a:r>
          </a:p>
        </p:txBody>
      </p:sp>
      <p:sp>
        <p:nvSpPr>
          <p:cNvPr id="3" name="Content Placeholder 2">
            <a:extLst>
              <a:ext uri="{FF2B5EF4-FFF2-40B4-BE49-F238E27FC236}">
                <a16:creationId xmlns:a16="http://schemas.microsoft.com/office/drawing/2014/main" id="{90B65370-BE12-CF74-6C97-1B838B243D29}"/>
              </a:ext>
            </a:extLst>
          </p:cNvPr>
          <p:cNvSpPr>
            <a:spLocks noGrp="1"/>
          </p:cNvSpPr>
          <p:nvPr>
            <p:ph idx="1"/>
          </p:nvPr>
        </p:nvSpPr>
        <p:spPr/>
        <p:txBody>
          <a:bodyPr>
            <a:normAutofit fontScale="92500" lnSpcReduction="10000"/>
          </a:bodyPr>
          <a:lstStyle/>
          <a:p>
            <a:r>
              <a:rPr lang="en-US" dirty="0"/>
              <a:t>Pain perceived as coming from the pelvis, anterior abdominal wall, at or below umbilicus, low back (lumbar and/or sacral regions), or buttocks</a:t>
            </a:r>
          </a:p>
          <a:p>
            <a:r>
              <a:rPr lang="en-US" dirty="0"/>
              <a:t>Based on patient history, symptoms, and exclusion of other causes</a:t>
            </a:r>
          </a:p>
          <a:p>
            <a:r>
              <a:rPr lang="en-US" dirty="0"/>
              <a:t>Chronic- persists or recurs over at least 3 months</a:t>
            </a:r>
          </a:p>
        </p:txBody>
      </p:sp>
    </p:spTree>
    <p:extLst>
      <p:ext uri="{BB962C8B-B14F-4D97-AF65-F5344CB8AC3E}">
        <p14:creationId xmlns:p14="http://schemas.microsoft.com/office/powerpoint/2010/main" val="3945906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BB9F9-CFD1-D09B-C0EA-110B3EA3F98F}"/>
              </a:ext>
            </a:extLst>
          </p:cNvPr>
          <p:cNvSpPr>
            <a:spLocks noGrp="1"/>
          </p:cNvSpPr>
          <p:nvPr>
            <p:ph type="title"/>
          </p:nvPr>
        </p:nvSpPr>
        <p:spPr/>
        <p:txBody>
          <a:bodyPr/>
          <a:lstStyle/>
          <a:p>
            <a:r>
              <a:rPr lang="en-US" dirty="0" err="1"/>
              <a:t>Levator</a:t>
            </a:r>
            <a:r>
              <a:rPr lang="en-US" dirty="0"/>
              <a:t> Ani Syndrome</a:t>
            </a:r>
          </a:p>
        </p:txBody>
      </p:sp>
      <p:sp>
        <p:nvSpPr>
          <p:cNvPr id="3" name="Content Placeholder 2">
            <a:extLst>
              <a:ext uri="{FF2B5EF4-FFF2-40B4-BE49-F238E27FC236}">
                <a16:creationId xmlns:a16="http://schemas.microsoft.com/office/drawing/2014/main" id="{B6A61DE3-45A9-2061-26EF-927423336A1C}"/>
              </a:ext>
            </a:extLst>
          </p:cNvPr>
          <p:cNvSpPr>
            <a:spLocks noGrp="1"/>
          </p:cNvSpPr>
          <p:nvPr>
            <p:ph idx="1"/>
          </p:nvPr>
        </p:nvSpPr>
        <p:spPr/>
        <p:txBody>
          <a:bodyPr>
            <a:normAutofit fontScale="85000" lnSpcReduction="20000"/>
          </a:bodyPr>
          <a:lstStyle/>
          <a:p>
            <a:r>
              <a:rPr lang="en-US" dirty="0" err="1"/>
              <a:t>Levator</a:t>
            </a:r>
            <a:r>
              <a:rPr lang="en-US" dirty="0"/>
              <a:t> ani muscles tender to palpation</a:t>
            </a:r>
          </a:p>
          <a:p>
            <a:r>
              <a:rPr lang="en-US" dirty="0"/>
              <a:t>More common in women (7.4% to 5.7%)</a:t>
            </a:r>
          </a:p>
          <a:p>
            <a:r>
              <a:rPr lang="en-US" dirty="0"/>
              <a:t>Average age 30-60 years</a:t>
            </a:r>
          </a:p>
          <a:p>
            <a:r>
              <a:rPr lang="en-US" dirty="0"/>
              <a:t>Pain is vague, dull, pressure</a:t>
            </a:r>
          </a:p>
          <a:p>
            <a:r>
              <a:rPr lang="en-US" dirty="0"/>
              <a:t>Lasts greater than 30 minutes</a:t>
            </a:r>
          </a:p>
          <a:p>
            <a:r>
              <a:rPr lang="en-US" dirty="0"/>
              <a:t>Brought on by prolonged sitting, stress, intercourse, defecation, childbirth, surgery</a:t>
            </a:r>
          </a:p>
          <a:p>
            <a:r>
              <a:rPr lang="en-US" dirty="0"/>
              <a:t>Responds well to biofeedback</a:t>
            </a:r>
          </a:p>
        </p:txBody>
      </p:sp>
    </p:spTree>
    <p:extLst>
      <p:ext uri="{BB962C8B-B14F-4D97-AF65-F5344CB8AC3E}">
        <p14:creationId xmlns:p14="http://schemas.microsoft.com/office/powerpoint/2010/main" val="179422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4285-6EF5-9FBC-7D8B-0F7B912B259D}"/>
              </a:ext>
            </a:extLst>
          </p:cNvPr>
          <p:cNvSpPr>
            <a:spLocks noGrp="1"/>
          </p:cNvSpPr>
          <p:nvPr>
            <p:ph type="title"/>
          </p:nvPr>
        </p:nvSpPr>
        <p:spPr/>
        <p:txBody>
          <a:bodyPr>
            <a:noAutofit/>
          </a:bodyPr>
          <a:lstStyle/>
          <a:p>
            <a:r>
              <a:rPr lang="en-US" sz="3600" dirty="0"/>
              <a:t>Interstitial Cystitis/</a:t>
            </a:r>
            <a:br>
              <a:rPr lang="en-US" sz="3600" dirty="0"/>
            </a:br>
            <a:r>
              <a:rPr lang="en-US" sz="3600" dirty="0"/>
              <a:t>Painful Bladder Syndrome</a:t>
            </a:r>
          </a:p>
        </p:txBody>
      </p:sp>
      <p:sp>
        <p:nvSpPr>
          <p:cNvPr id="3" name="Content Placeholder 2">
            <a:extLst>
              <a:ext uri="{FF2B5EF4-FFF2-40B4-BE49-F238E27FC236}">
                <a16:creationId xmlns:a16="http://schemas.microsoft.com/office/drawing/2014/main" id="{4BC07B07-594C-DE2F-9E82-7B1CCA42A888}"/>
              </a:ext>
            </a:extLst>
          </p:cNvPr>
          <p:cNvSpPr>
            <a:spLocks noGrp="1"/>
          </p:cNvSpPr>
          <p:nvPr>
            <p:ph idx="1"/>
          </p:nvPr>
        </p:nvSpPr>
        <p:spPr/>
        <p:txBody>
          <a:bodyPr>
            <a:normAutofit lnSpcReduction="10000"/>
          </a:bodyPr>
          <a:lstStyle/>
          <a:p>
            <a:r>
              <a:rPr lang="en-US" dirty="0"/>
              <a:t>“an unpleasant sensation (pain, pressure, discomfort) perceived to be related to the urinary bladder, associated with lower urinary tract symptoms (e.g. urinary frequency), and lasting more than 6 weeks in the absence of infection or other identifiable causes” (Society for Urodynamics and Female Urology, 2009)</a:t>
            </a:r>
          </a:p>
        </p:txBody>
      </p:sp>
    </p:spTree>
    <p:extLst>
      <p:ext uri="{BB962C8B-B14F-4D97-AF65-F5344CB8AC3E}">
        <p14:creationId xmlns:p14="http://schemas.microsoft.com/office/powerpoint/2010/main" val="933417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26CED-8E88-F5CB-8C64-43EE3AB9EFE1}"/>
              </a:ext>
            </a:extLst>
          </p:cNvPr>
          <p:cNvSpPr>
            <a:spLocks noGrp="1"/>
          </p:cNvSpPr>
          <p:nvPr>
            <p:ph type="title"/>
          </p:nvPr>
        </p:nvSpPr>
        <p:spPr>
          <a:xfrm>
            <a:off x="457200" y="206375"/>
            <a:ext cx="8229600" cy="857250"/>
          </a:xfrm>
        </p:spPr>
        <p:txBody>
          <a:bodyPr anchor="ctr">
            <a:normAutofit/>
          </a:bodyPr>
          <a:lstStyle/>
          <a:p>
            <a:pPr>
              <a:lnSpc>
                <a:spcPct val="90000"/>
              </a:lnSpc>
            </a:pPr>
            <a:r>
              <a:rPr lang="en-US" sz="2400"/>
              <a:t>Interstitial Cystitis/</a:t>
            </a:r>
            <a:br>
              <a:rPr lang="en-US" sz="2400"/>
            </a:br>
            <a:r>
              <a:rPr lang="en-US" sz="2400"/>
              <a:t>Painful Bladder Syndrome</a:t>
            </a:r>
          </a:p>
        </p:txBody>
      </p:sp>
      <p:sp>
        <p:nvSpPr>
          <p:cNvPr id="3" name="Content Placeholder 2">
            <a:extLst>
              <a:ext uri="{FF2B5EF4-FFF2-40B4-BE49-F238E27FC236}">
                <a16:creationId xmlns:a16="http://schemas.microsoft.com/office/drawing/2014/main" id="{C0AC251E-8B60-E6FE-09D6-41F01781CEC6}"/>
              </a:ext>
            </a:extLst>
          </p:cNvPr>
          <p:cNvSpPr>
            <a:spLocks noGrp="1"/>
          </p:cNvSpPr>
          <p:nvPr>
            <p:ph sz="half" idx="1"/>
          </p:nvPr>
        </p:nvSpPr>
        <p:spPr>
          <a:xfrm>
            <a:off x="457200" y="1200150"/>
            <a:ext cx="4038600" cy="3394075"/>
          </a:xfrm>
        </p:spPr>
        <p:txBody>
          <a:bodyPr>
            <a:normAutofit/>
          </a:bodyPr>
          <a:lstStyle/>
          <a:p>
            <a:pPr>
              <a:lnSpc>
                <a:spcPct val="90000"/>
              </a:lnSpc>
            </a:pPr>
            <a:r>
              <a:rPr lang="en-US" sz="1800"/>
              <a:t>Thought to be underdiagnosed</a:t>
            </a:r>
          </a:p>
          <a:p>
            <a:pPr>
              <a:lnSpc>
                <a:spcPct val="90000"/>
              </a:lnSpc>
            </a:pPr>
            <a:r>
              <a:rPr lang="en-US" sz="1800"/>
              <a:t>Prevalence </a:t>
            </a:r>
          </a:p>
          <a:p>
            <a:pPr lvl="1">
              <a:lnSpc>
                <a:spcPct val="90000"/>
              </a:lnSpc>
            </a:pPr>
            <a:r>
              <a:rPr lang="en-US" sz="1800"/>
              <a:t>2.7-6.53% of women</a:t>
            </a:r>
          </a:p>
          <a:p>
            <a:pPr lvl="1">
              <a:lnSpc>
                <a:spcPct val="90000"/>
              </a:lnSpc>
            </a:pPr>
            <a:r>
              <a:rPr lang="en-US" sz="1800"/>
              <a:t>2.9-4.2% of men</a:t>
            </a:r>
          </a:p>
          <a:p>
            <a:pPr>
              <a:lnSpc>
                <a:spcPct val="90000"/>
              </a:lnSpc>
            </a:pPr>
            <a:r>
              <a:rPr lang="en-US" sz="1800"/>
              <a:t>For women, annual cost of lost wages average $4216</a:t>
            </a:r>
          </a:p>
          <a:p>
            <a:pPr>
              <a:lnSpc>
                <a:spcPct val="90000"/>
              </a:lnSpc>
            </a:pPr>
            <a:r>
              <a:rPr lang="en-US" sz="1800"/>
              <a:t>For women, more pain, sleep dysfunction, catastrophizing, depression, anxiety, difficulty with social functions, and sexual dysfunction</a:t>
            </a:r>
          </a:p>
        </p:txBody>
      </p:sp>
      <p:pic>
        <p:nvPicPr>
          <p:cNvPr id="5" name="Picture 4" descr="A diagram of a bladder&#10;&#10;AI-generated content may be incorrect.">
            <a:extLst>
              <a:ext uri="{FF2B5EF4-FFF2-40B4-BE49-F238E27FC236}">
                <a16:creationId xmlns:a16="http://schemas.microsoft.com/office/drawing/2014/main" id="{61AA8075-0F8B-8FC3-3A78-5E36C83FA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332230"/>
            <a:ext cx="4038600" cy="3129914"/>
          </a:xfrm>
          <a:prstGeom prst="rect">
            <a:avLst/>
          </a:prstGeom>
          <a:noFill/>
        </p:spPr>
      </p:pic>
      <p:sp>
        <p:nvSpPr>
          <p:cNvPr id="6" name="TextBox 5">
            <a:extLst>
              <a:ext uri="{FF2B5EF4-FFF2-40B4-BE49-F238E27FC236}">
                <a16:creationId xmlns:a16="http://schemas.microsoft.com/office/drawing/2014/main" id="{048223BF-25A8-5859-4AA7-05674A82A85F}"/>
              </a:ext>
            </a:extLst>
          </p:cNvPr>
          <p:cNvSpPr txBox="1"/>
          <p:nvPr/>
        </p:nvSpPr>
        <p:spPr>
          <a:xfrm>
            <a:off x="4876800" y="4400550"/>
            <a:ext cx="2414444" cy="246221"/>
          </a:xfrm>
          <a:prstGeom prst="rect">
            <a:avLst/>
          </a:prstGeom>
          <a:noFill/>
        </p:spPr>
        <p:txBody>
          <a:bodyPr wrap="none" rtlCol="0">
            <a:spAutoFit/>
          </a:bodyPr>
          <a:lstStyle/>
          <a:p>
            <a:r>
              <a:rPr lang="en-US" sz="1000"/>
              <a:t>https://libertyptnj.com/interstitial-cystitis/</a:t>
            </a:r>
            <a:endParaRPr lang="en-US" sz="1000" dirty="0"/>
          </a:p>
        </p:txBody>
      </p:sp>
    </p:spTree>
    <p:extLst>
      <p:ext uri="{BB962C8B-B14F-4D97-AF65-F5344CB8AC3E}">
        <p14:creationId xmlns:p14="http://schemas.microsoft.com/office/powerpoint/2010/main" val="3597935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16AB-7D86-9FBA-15CB-9B7E578C297C}"/>
              </a:ext>
            </a:extLst>
          </p:cNvPr>
          <p:cNvSpPr>
            <a:spLocks noGrp="1"/>
          </p:cNvSpPr>
          <p:nvPr>
            <p:ph type="title"/>
          </p:nvPr>
        </p:nvSpPr>
        <p:spPr>
          <a:xfrm>
            <a:off x="457200" y="206375"/>
            <a:ext cx="8229600" cy="857250"/>
          </a:xfrm>
        </p:spPr>
        <p:txBody>
          <a:bodyPr anchor="ctr">
            <a:normAutofit/>
          </a:bodyPr>
          <a:lstStyle/>
          <a:p>
            <a:pPr>
              <a:lnSpc>
                <a:spcPct val="90000"/>
              </a:lnSpc>
            </a:pPr>
            <a:r>
              <a:rPr lang="en-US" sz="2400"/>
              <a:t>Interstitial Cystitis/</a:t>
            </a:r>
            <a:br>
              <a:rPr lang="en-US" sz="2400"/>
            </a:br>
            <a:r>
              <a:rPr lang="en-US" sz="2400"/>
              <a:t>Painful Bladder Syndrome</a:t>
            </a:r>
          </a:p>
        </p:txBody>
      </p:sp>
      <p:sp>
        <p:nvSpPr>
          <p:cNvPr id="3" name="Content Placeholder 2">
            <a:extLst>
              <a:ext uri="{FF2B5EF4-FFF2-40B4-BE49-F238E27FC236}">
                <a16:creationId xmlns:a16="http://schemas.microsoft.com/office/drawing/2014/main" id="{0BE8072D-179D-8478-27E1-4C9CA8678C11}"/>
              </a:ext>
            </a:extLst>
          </p:cNvPr>
          <p:cNvSpPr>
            <a:spLocks noGrp="1"/>
          </p:cNvSpPr>
          <p:nvPr>
            <p:ph sz="half" idx="1"/>
          </p:nvPr>
        </p:nvSpPr>
        <p:spPr>
          <a:xfrm>
            <a:off x="457200" y="1200150"/>
            <a:ext cx="4038600" cy="3394075"/>
          </a:xfrm>
        </p:spPr>
        <p:txBody>
          <a:bodyPr>
            <a:normAutofit/>
          </a:bodyPr>
          <a:lstStyle/>
          <a:p>
            <a:pPr>
              <a:lnSpc>
                <a:spcPct val="90000"/>
              </a:lnSpc>
            </a:pPr>
            <a:r>
              <a:rPr lang="en-US" dirty="0"/>
              <a:t>May have had several bladder infections in childhood</a:t>
            </a:r>
            <a:endParaRPr lang="en-US"/>
          </a:p>
          <a:p>
            <a:pPr>
              <a:lnSpc>
                <a:spcPct val="90000"/>
              </a:lnSpc>
            </a:pPr>
            <a:r>
              <a:rPr lang="en-US" dirty="0"/>
              <a:t>Urinary urgency in adolescence</a:t>
            </a:r>
            <a:endParaRPr lang="en-US"/>
          </a:p>
          <a:p>
            <a:pPr>
              <a:lnSpc>
                <a:spcPct val="90000"/>
              </a:lnSpc>
            </a:pPr>
            <a:r>
              <a:rPr lang="en-US" dirty="0"/>
              <a:t>Pain may be triggered by stress and acidic foods/drinks </a:t>
            </a:r>
            <a:endParaRPr lang="en-US"/>
          </a:p>
        </p:txBody>
      </p:sp>
      <p:pic>
        <p:nvPicPr>
          <p:cNvPr id="5" name="Picture 4" descr="Fresh Red Tomatoes">
            <a:extLst>
              <a:ext uri="{FF2B5EF4-FFF2-40B4-BE49-F238E27FC236}">
                <a16:creationId xmlns:a16="http://schemas.microsoft.com/office/drawing/2014/main" id="{EEA63C42-9C3E-4770-1E46-6A2AC4CEE9D4}"/>
              </a:ext>
            </a:extLst>
          </p:cNvPr>
          <p:cNvPicPr>
            <a:picLocks noChangeAspect="1"/>
          </p:cNvPicPr>
          <p:nvPr/>
        </p:nvPicPr>
        <p:blipFill>
          <a:blip r:embed="rId3">
            <a:extLst>
              <a:ext uri="{28A0092B-C50C-407E-A947-70E740481C1C}">
                <a14:useLocalDpi xmlns:a14="http://schemas.microsoft.com/office/drawing/2010/main" val="0"/>
              </a:ext>
            </a:extLst>
          </a:blip>
          <a:srcRect l="6754" r="13821" b="1"/>
          <a:stretch>
            <a:fillRect/>
          </a:stretch>
        </p:blipFill>
        <p:spPr>
          <a:xfrm>
            <a:off x="4648200" y="1200150"/>
            <a:ext cx="3657600" cy="3073879"/>
          </a:xfrm>
          <a:prstGeom prst="rect">
            <a:avLst/>
          </a:prstGeom>
          <a:noFill/>
        </p:spPr>
      </p:pic>
    </p:spTree>
    <p:extLst>
      <p:ext uri="{BB962C8B-B14F-4D97-AF65-F5344CB8AC3E}">
        <p14:creationId xmlns:p14="http://schemas.microsoft.com/office/powerpoint/2010/main" val="2534176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E5580-753A-72AC-CB1E-3CD2F33C5325}"/>
              </a:ext>
            </a:extLst>
          </p:cNvPr>
          <p:cNvSpPr>
            <a:spLocks noGrp="1"/>
          </p:cNvSpPr>
          <p:nvPr>
            <p:ph type="title"/>
          </p:nvPr>
        </p:nvSpPr>
        <p:spPr/>
        <p:txBody>
          <a:bodyPr>
            <a:noAutofit/>
          </a:bodyPr>
          <a:lstStyle/>
          <a:p>
            <a:r>
              <a:rPr lang="en-US" sz="3600" dirty="0"/>
              <a:t>Interstitial Cystitis/</a:t>
            </a:r>
            <a:br>
              <a:rPr lang="en-US" sz="3600" dirty="0"/>
            </a:br>
            <a:r>
              <a:rPr lang="en-US" sz="3600" dirty="0"/>
              <a:t>Painful Bladder Syndrome</a:t>
            </a:r>
          </a:p>
        </p:txBody>
      </p:sp>
      <p:sp>
        <p:nvSpPr>
          <p:cNvPr id="3" name="Content Placeholder 2">
            <a:extLst>
              <a:ext uri="{FF2B5EF4-FFF2-40B4-BE49-F238E27FC236}">
                <a16:creationId xmlns:a16="http://schemas.microsoft.com/office/drawing/2014/main" id="{7B278736-76A6-435C-0861-3866DB6CDAF1}"/>
              </a:ext>
            </a:extLst>
          </p:cNvPr>
          <p:cNvSpPr>
            <a:spLocks noGrp="1"/>
          </p:cNvSpPr>
          <p:nvPr>
            <p:ph idx="1"/>
          </p:nvPr>
        </p:nvSpPr>
        <p:spPr/>
        <p:txBody>
          <a:bodyPr>
            <a:normAutofit fontScale="77500" lnSpcReduction="20000"/>
          </a:bodyPr>
          <a:lstStyle/>
          <a:p>
            <a:r>
              <a:rPr lang="en-US" dirty="0"/>
              <a:t>Common symptoms</a:t>
            </a:r>
          </a:p>
          <a:p>
            <a:pPr lvl="1"/>
            <a:r>
              <a:rPr lang="en-US" dirty="0"/>
              <a:t>Dysuria</a:t>
            </a:r>
          </a:p>
          <a:p>
            <a:pPr lvl="1"/>
            <a:r>
              <a:rPr lang="en-US" dirty="0"/>
              <a:t>Frequency</a:t>
            </a:r>
          </a:p>
          <a:p>
            <a:pPr lvl="1"/>
            <a:r>
              <a:rPr lang="en-US" dirty="0"/>
              <a:t>Pain</a:t>
            </a:r>
          </a:p>
          <a:p>
            <a:pPr lvl="1"/>
            <a:r>
              <a:rPr lang="en-US" dirty="0"/>
              <a:t>Pressure</a:t>
            </a:r>
          </a:p>
          <a:p>
            <a:pPr lvl="1"/>
            <a:r>
              <a:rPr lang="en-US" dirty="0"/>
              <a:t>Frequency/urgency to relieve pain</a:t>
            </a:r>
          </a:p>
          <a:p>
            <a:pPr lvl="1"/>
            <a:r>
              <a:rPr lang="en-US" dirty="0"/>
              <a:t>Flares last several hours to weeks</a:t>
            </a:r>
          </a:p>
          <a:p>
            <a:pPr lvl="1"/>
            <a:r>
              <a:rPr lang="en-US" dirty="0"/>
              <a:t>Tenderness over pelvic floor, bladder, urethra, external genitalia, abdomen</a:t>
            </a:r>
          </a:p>
          <a:p>
            <a:pPr lvl="1"/>
            <a:r>
              <a:rPr lang="en-US" dirty="0"/>
              <a:t>May be unable to maintain pelvic floor relaxation</a:t>
            </a:r>
          </a:p>
        </p:txBody>
      </p:sp>
    </p:spTree>
    <p:extLst>
      <p:ext uri="{BB962C8B-B14F-4D97-AF65-F5344CB8AC3E}">
        <p14:creationId xmlns:p14="http://schemas.microsoft.com/office/powerpoint/2010/main" val="1160270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1F641-F4D2-F08A-99A2-7B514DD77F99}"/>
              </a:ext>
            </a:extLst>
          </p:cNvPr>
          <p:cNvSpPr>
            <a:spLocks noGrp="1"/>
          </p:cNvSpPr>
          <p:nvPr>
            <p:ph type="title"/>
          </p:nvPr>
        </p:nvSpPr>
        <p:spPr/>
        <p:txBody>
          <a:bodyPr>
            <a:normAutofit fontScale="90000"/>
          </a:bodyPr>
          <a:lstStyle/>
          <a:p>
            <a:r>
              <a:rPr lang="en-US" sz="3600" dirty="0"/>
              <a:t>Interstitial Cystitis/</a:t>
            </a:r>
            <a:br>
              <a:rPr lang="en-US" sz="3600" dirty="0"/>
            </a:br>
            <a:r>
              <a:rPr lang="en-US" sz="3600" dirty="0"/>
              <a:t>Painful Bladder Syndrome</a:t>
            </a:r>
          </a:p>
        </p:txBody>
      </p:sp>
      <p:sp>
        <p:nvSpPr>
          <p:cNvPr id="3" name="Content Placeholder 2">
            <a:extLst>
              <a:ext uri="{FF2B5EF4-FFF2-40B4-BE49-F238E27FC236}">
                <a16:creationId xmlns:a16="http://schemas.microsoft.com/office/drawing/2014/main" id="{ACDFFF88-5D25-0414-7664-6796E31EA6DA}"/>
              </a:ext>
            </a:extLst>
          </p:cNvPr>
          <p:cNvSpPr>
            <a:spLocks noGrp="1"/>
          </p:cNvSpPr>
          <p:nvPr>
            <p:ph idx="1"/>
          </p:nvPr>
        </p:nvSpPr>
        <p:spPr/>
        <p:txBody>
          <a:bodyPr>
            <a:normAutofit fontScale="85000" lnSpcReduction="20000"/>
          </a:bodyPr>
          <a:lstStyle/>
          <a:p>
            <a:r>
              <a:rPr lang="en-US" dirty="0"/>
              <a:t>Assessment: pain scale, bladder diary, cystoscopy, urodynamics</a:t>
            </a:r>
          </a:p>
          <a:p>
            <a:r>
              <a:rPr lang="en-US" dirty="0"/>
              <a:t>Treatment</a:t>
            </a:r>
          </a:p>
          <a:p>
            <a:pPr lvl="1"/>
            <a:r>
              <a:rPr lang="en-US" dirty="0"/>
              <a:t>Modify food/fluid intake</a:t>
            </a:r>
          </a:p>
          <a:p>
            <a:pPr lvl="1"/>
            <a:r>
              <a:rPr lang="en-US" dirty="0"/>
              <a:t>Avoid tight fitting clothing</a:t>
            </a:r>
          </a:p>
          <a:p>
            <a:pPr lvl="1"/>
            <a:r>
              <a:rPr lang="en-US" dirty="0"/>
              <a:t>Apply heat/cold for comfort</a:t>
            </a:r>
          </a:p>
          <a:p>
            <a:pPr lvl="1"/>
            <a:r>
              <a:rPr lang="en-US" dirty="0"/>
              <a:t>Pain meds and neuromodulators</a:t>
            </a:r>
          </a:p>
          <a:p>
            <a:pPr lvl="1"/>
            <a:r>
              <a:rPr lang="en-US" dirty="0"/>
              <a:t>Bladder instillations with </a:t>
            </a:r>
            <a:r>
              <a:rPr lang="en-US" dirty="0" err="1"/>
              <a:t>hydrodistention</a:t>
            </a:r>
            <a:endParaRPr lang="en-US" dirty="0"/>
          </a:p>
          <a:p>
            <a:pPr lvl="1"/>
            <a:r>
              <a:rPr lang="en-US" dirty="0"/>
              <a:t>Botulinum toxin A might reduce pain and urgency</a:t>
            </a:r>
          </a:p>
        </p:txBody>
      </p:sp>
    </p:spTree>
    <p:extLst>
      <p:ext uri="{BB962C8B-B14F-4D97-AF65-F5344CB8AC3E}">
        <p14:creationId xmlns:p14="http://schemas.microsoft.com/office/powerpoint/2010/main" val="442574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1792-8CB8-BC52-3437-4390A7FF1041}"/>
              </a:ext>
            </a:extLst>
          </p:cNvPr>
          <p:cNvSpPr>
            <a:spLocks noGrp="1"/>
          </p:cNvSpPr>
          <p:nvPr>
            <p:ph type="title"/>
          </p:nvPr>
        </p:nvSpPr>
        <p:spPr/>
        <p:txBody>
          <a:bodyPr/>
          <a:lstStyle/>
          <a:p>
            <a:r>
              <a:rPr lang="en-US" dirty="0"/>
              <a:t>Myofascial Trigger Points</a:t>
            </a:r>
          </a:p>
        </p:txBody>
      </p:sp>
      <p:sp>
        <p:nvSpPr>
          <p:cNvPr id="3" name="Content Placeholder 2">
            <a:extLst>
              <a:ext uri="{FF2B5EF4-FFF2-40B4-BE49-F238E27FC236}">
                <a16:creationId xmlns:a16="http://schemas.microsoft.com/office/drawing/2014/main" id="{BE7C8768-849C-C77A-C26D-9268AC1B9890}"/>
              </a:ext>
            </a:extLst>
          </p:cNvPr>
          <p:cNvSpPr>
            <a:spLocks noGrp="1"/>
          </p:cNvSpPr>
          <p:nvPr>
            <p:ph idx="1"/>
          </p:nvPr>
        </p:nvSpPr>
        <p:spPr/>
        <p:txBody>
          <a:bodyPr>
            <a:normAutofit fontScale="85000" lnSpcReduction="10000"/>
          </a:bodyPr>
          <a:lstStyle/>
          <a:p>
            <a:r>
              <a:rPr lang="en-US" dirty="0"/>
              <a:t>In pelvic floor, may refer pain to urethra, vagina, rectum, coccyx, sacrum, lower back, lower abs, and posterior thighs</a:t>
            </a:r>
          </a:p>
          <a:p>
            <a:r>
              <a:rPr lang="en-US" dirty="0"/>
              <a:t>Possible causes: muscle overload or overuse, previous gyn surgeries, childbirth, injury, sexual abuse, dyspareunia, poor body mechanics, visceral disease</a:t>
            </a:r>
          </a:p>
          <a:p>
            <a:r>
              <a:rPr lang="en-US" dirty="0"/>
              <a:t>Continue pain by decreasing pain threshold, increasing visceral/referred pain, sensitize the nervous system</a:t>
            </a:r>
          </a:p>
        </p:txBody>
      </p:sp>
    </p:spTree>
    <p:extLst>
      <p:ext uri="{BB962C8B-B14F-4D97-AF65-F5344CB8AC3E}">
        <p14:creationId xmlns:p14="http://schemas.microsoft.com/office/powerpoint/2010/main" val="2294392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4936-DACF-DE3D-5771-3FE7BFF5B1CC}"/>
              </a:ext>
            </a:extLst>
          </p:cNvPr>
          <p:cNvSpPr>
            <a:spLocks noGrp="1"/>
          </p:cNvSpPr>
          <p:nvPr>
            <p:ph type="title"/>
          </p:nvPr>
        </p:nvSpPr>
        <p:spPr>
          <a:xfrm>
            <a:off x="457200" y="206375"/>
            <a:ext cx="8229600" cy="857250"/>
          </a:xfrm>
        </p:spPr>
        <p:txBody>
          <a:bodyPr anchor="ctr">
            <a:normAutofit/>
          </a:bodyPr>
          <a:lstStyle/>
          <a:p>
            <a:r>
              <a:rPr lang="en-US" dirty="0"/>
              <a:t>Myofascial Trigger Points</a:t>
            </a:r>
          </a:p>
        </p:txBody>
      </p:sp>
      <p:sp>
        <p:nvSpPr>
          <p:cNvPr id="3" name="Content Placeholder 2">
            <a:extLst>
              <a:ext uri="{FF2B5EF4-FFF2-40B4-BE49-F238E27FC236}">
                <a16:creationId xmlns:a16="http://schemas.microsoft.com/office/drawing/2014/main" id="{8EB41822-41E5-5ED0-3C78-D3A8026FA767}"/>
              </a:ext>
            </a:extLst>
          </p:cNvPr>
          <p:cNvSpPr>
            <a:spLocks noGrp="1"/>
          </p:cNvSpPr>
          <p:nvPr>
            <p:ph sz="half" idx="1"/>
          </p:nvPr>
        </p:nvSpPr>
        <p:spPr>
          <a:xfrm>
            <a:off x="457200" y="1200150"/>
            <a:ext cx="4038600" cy="3394075"/>
          </a:xfrm>
        </p:spPr>
        <p:txBody>
          <a:bodyPr>
            <a:normAutofit/>
          </a:bodyPr>
          <a:lstStyle/>
          <a:p>
            <a:pPr>
              <a:lnSpc>
                <a:spcPct val="90000"/>
              </a:lnSpc>
            </a:pPr>
            <a:r>
              <a:rPr lang="en-US" sz="2200"/>
              <a:t>Treatment</a:t>
            </a:r>
          </a:p>
          <a:p>
            <a:pPr lvl="1">
              <a:lnSpc>
                <a:spcPct val="90000"/>
              </a:lnSpc>
            </a:pPr>
            <a:r>
              <a:rPr lang="en-US" sz="2200"/>
              <a:t>Deep pressure massage</a:t>
            </a:r>
          </a:p>
          <a:p>
            <a:pPr lvl="1">
              <a:lnSpc>
                <a:spcPct val="90000"/>
              </a:lnSpc>
            </a:pPr>
            <a:r>
              <a:rPr lang="en-US" sz="2200"/>
              <a:t>Stretching</a:t>
            </a:r>
          </a:p>
          <a:p>
            <a:pPr lvl="1">
              <a:lnSpc>
                <a:spcPct val="90000"/>
              </a:lnSpc>
            </a:pPr>
            <a:r>
              <a:rPr lang="en-US" sz="2200"/>
              <a:t>Joint mobilization</a:t>
            </a:r>
          </a:p>
          <a:p>
            <a:pPr lvl="1">
              <a:lnSpc>
                <a:spcPct val="90000"/>
              </a:lnSpc>
            </a:pPr>
            <a:r>
              <a:rPr lang="en-US" sz="2200"/>
              <a:t>Foam roller</a:t>
            </a:r>
          </a:p>
          <a:p>
            <a:pPr lvl="1">
              <a:lnSpc>
                <a:spcPct val="90000"/>
              </a:lnSpc>
            </a:pPr>
            <a:r>
              <a:rPr lang="en-US" sz="2200"/>
              <a:t>Pain education</a:t>
            </a:r>
          </a:p>
          <a:p>
            <a:pPr lvl="1">
              <a:lnSpc>
                <a:spcPct val="90000"/>
              </a:lnSpc>
            </a:pPr>
            <a:r>
              <a:rPr lang="en-US" sz="2200"/>
              <a:t>Breathing exercises</a:t>
            </a:r>
          </a:p>
          <a:p>
            <a:pPr lvl="1">
              <a:lnSpc>
                <a:spcPct val="90000"/>
              </a:lnSpc>
            </a:pPr>
            <a:r>
              <a:rPr lang="en-US" sz="2200"/>
              <a:t>Relaxation techniques</a:t>
            </a:r>
          </a:p>
          <a:p>
            <a:pPr lvl="1">
              <a:lnSpc>
                <a:spcPct val="90000"/>
              </a:lnSpc>
            </a:pPr>
            <a:r>
              <a:rPr lang="en-US" sz="2200"/>
              <a:t>Botox</a:t>
            </a:r>
          </a:p>
        </p:txBody>
      </p:sp>
      <p:pic>
        <p:nvPicPr>
          <p:cNvPr id="5" name="Picture 4" descr="Woman meditating indoor">
            <a:extLst>
              <a:ext uri="{FF2B5EF4-FFF2-40B4-BE49-F238E27FC236}">
                <a16:creationId xmlns:a16="http://schemas.microsoft.com/office/drawing/2014/main" id="{21320E01-C06F-BB7A-CDD7-F8FD8AF3A855}"/>
              </a:ext>
            </a:extLst>
          </p:cNvPr>
          <p:cNvPicPr>
            <a:picLocks noChangeAspect="1"/>
          </p:cNvPicPr>
          <p:nvPr/>
        </p:nvPicPr>
        <p:blipFill>
          <a:blip r:embed="rId3">
            <a:extLst>
              <a:ext uri="{28A0092B-C50C-407E-A947-70E740481C1C}">
                <a14:useLocalDpi xmlns:a14="http://schemas.microsoft.com/office/drawing/2010/main" val="0"/>
              </a:ext>
            </a:extLst>
          </a:blip>
          <a:srcRect l="20574" r="1" b="1"/>
          <a:stretch>
            <a:fillRect/>
          </a:stretch>
        </p:blipFill>
        <p:spPr>
          <a:xfrm>
            <a:off x="4876800" y="1200151"/>
            <a:ext cx="3810000" cy="3201958"/>
          </a:xfrm>
          <a:prstGeom prst="rect">
            <a:avLst/>
          </a:prstGeom>
          <a:noFill/>
        </p:spPr>
      </p:pic>
    </p:spTree>
    <p:extLst>
      <p:ext uri="{BB962C8B-B14F-4D97-AF65-F5344CB8AC3E}">
        <p14:creationId xmlns:p14="http://schemas.microsoft.com/office/powerpoint/2010/main" val="2037483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4A7C-AAA6-299C-BBB3-64A6A77C52BF}"/>
              </a:ext>
            </a:extLst>
          </p:cNvPr>
          <p:cNvSpPr>
            <a:spLocks noGrp="1"/>
          </p:cNvSpPr>
          <p:nvPr>
            <p:ph type="title"/>
          </p:nvPr>
        </p:nvSpPr>
        <p:spPr/>
        <p:txBody>
          <a:bodyPr/>
          <a:lstStyle/>
          <a:p>
            <a:r>
              <a:rPr lang="en-US" dirty="0"/>
              <a:t>Coccydynia</a:t>
            </a:r>
          </a:p>
        </p:txBody>
      </p:sp>
      <p:sp>
        <p:nvSpPr>
          <p:cNvPr id="3" name="Content Placeholder 2">
            <a:extLst>
              <a:ext uri="{FF2B5EF4-FFF2-40B4-BE49-F238E27FC236}">
                <a16:creationId xmlns:a16="http://schemas.microsoft.com/office/drawing/2014/main" id="{E59945A8-5884-E89A-C590-9DE450B3F9AC}"/>
              </a:ext>
            </a:extLst>
          </p:cNvPr>
          <p:cNvSpPr>
            <a:spLocks noGrp="1"/>
          </p:cNvSpPr>
          <p:nvPr>
            <p:ph idx="1"/>
          </p:nvPr>
        </p:nvSpPr>
        <p:spPr/>
        <p:txBody>
          <a:bodyPr>
            <a:normAutofit fontScale="77500" lnSpcReduction="20000"/>
          </a:bodyPr>
          <a:lstStyle/>
          <a:p>
            <a:r>
              <a:rPr lang="en-US" dirty="0"/>
              <a:t>Pain located in the coccyx or surrounding tissues</a:t>
            </a:r>
          </a:p>
          <a:p>
            <a:r>
              <a:rPr lang="en-US" dirty="0"/>
              <a:t>Occurs more frequently in females, all ages</a:t>
            </a:r>
          </a:p>
          <a:p>
            <a:r>
              <a:rPr lang="en-US" dirty="0"/>
              <a:t>May be due to traumatic injury, prolonged sitting on hard surface, childbirth, obesity, hypermobility, hypomobility, rapid weight loss (gastric bypass), DDD, cancer pain, infection, TB, iatrogenic, previous surgery, excessive calcium salts</a:t>
            </a:r>
          </a:p>
          <a:p>
            <a:r>
              <a:rPr lang="en-US" dirty="0"/>
              <a:t>May refer to coccyx: pilonidal cysts, perianal abscesses, hemorrhoids, diseases of pelvic organs, LS spine, SI joints, piriformis, sacrum</a:t>
            </a:r>
          </a:p>
        </p:txBody>
      </p:sp>
    </p:spTree>
    <p:extLst>
      <p:ext uri="{BB962C8B-B14F-4D97-AF65-F5344CB8AC3E}">
        <p14:creationId xmlns:p14="http://schemas.microsoft.com/office/powerpoint/2010/main" val="3306499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E83A9-F5C0-DC00-7541-A5BEABFFD975}"/>
              </a:ext>
            </a:extLst>
          </p:cNvPr>
          <p:cNvSpPr>
            <a:spLocks noGrp="1"/>
          </p:cNvSpPr>
          <p:nvPr>
            <p:ph type="title"/>
          </p:nvPr>
        </p:nvSpPr>
        <p:spPr/>
        <p:txBody>
          <a:bodyPr/>
          <a:lstStyle/>
          <a:p>
            <a:r>
              <a:rPr lang="en-US" dirty="0"/>
              <a:t>Coccydynia</a:t>
            </a:r>
          </a:p>
        </p:txBody>
      </p:sp>
      <p:sp>
        <p:nvSpPr>
          <p:cNvPr id="3" name="Content Placeholder 2">
            <a:extLst>
              <a:ext uri="{FF2B5EF4-FFF2-40B4-BE49-F238E27FC236}">
                <a16:creationId xmlns:a16="http://schemas.microsoft.com/office/drawing/2014/main" id="{B27C14F5-9A14-4A8D-6537-9B338FD0C307}"/>
              </a:ext>
            </a:extLst>
          </p:cNvPr>
          <p:cNvSpPr>
            <a:spLocks noGrp="1"/>
          </p:cNvSpPr>
          <p:nvPr>
            <p:ph sz="half" idx="1"/>
          </p:nvPr>
        </p:nvSpPr>
        <p:spPr/>
        <p:txBody>
          <a:bodyPr>
            <a:normAutofit fontScale="85000" lnSpcReduction="20000"/>
          </a:bodyPr>
          <a:lstStyle/>
          <a:p>
            <a:r>
              <a:rPr lang="en-US" dirty="0"/>
              <a:t>Attachments on coccyx:</a:t>
            </a:r>
          </a:p>
          <a:p>
            <a:pPr lvl="1"/>
            <a:r>
              <a:rPr lang="en-US" dirty="0" err="1"/>
              <a:t>Levator</a:t>
            </a:r>
            <a:r>
              <a:rPr lang="en-US" dirty="0"/>
              <a:t> ani muscles</a:t>
            </a:r>
          </a:p>
          <a:p>
            <a:pPr lvl="1"/>
            <a:r>
              <a:rPr lang="en-US" dirty="0"/>
              <a:t>Sacrococcygeal ligaments</a:t>
            </a:r>
          </a:p>
          <a:p>
            <a:pPr lvl="1"/>
            <a:r>
              <a:rPr lang="en-US" dirty="0"/>
              <a:t>Sacrospinous ligament</a:t>
            </a:r>
          </a:p>
          <a:p>
            <a:pPr lvl="1"/>
            <a:r>
              <a:rPr lang="en-US" dirty="0" err="1"/>
              <a:t>Sacrotuberous</a:t>
            </a:r>
            <a:r>
              <a:rPr lang="en-US" dirty="0"/>
              <a:t> ligament</a:t>
            </a:r>
          </a:p>
          <a:p>
            <a:pPr lvl="1"/>
            <a:r>
              <a:rPr lang="en-US" dirty="0"/>
              <a:t>Fibers of gluteus maximus</a:t>
            </a:r>
          </a:p>
          <a:p>
            <a:pPr lvl="1"/>
            <a:r>
              <a:rPr lang="en-US" dirty="0"/>
              <a:t>Iliococcygeus muscle</a:t>
            </a:r>
          </a:p>
          <a:p>
            <a:r>
              <a:rPr lang="en-US" dirty="0"/>
              <a:t>Near coccyx:</a:t>
            </a:r>
          </a:p>
          <a:p>
            <a:pPr lvl="1"/>
            <a:r>
              <a:rPr lang="en-US" dirty="0"/>
              <a:t>Sacrum</a:t>
            </a:r>
          </a:p>
          <a:p>
            <a:pPr lvl="1"/>
            <a:r>
              <a:rPr lang="en-US" dirty="0"/>
              <a:t>5</a:t>
            </a:r>
            <a:r>
              <a:rPr lang="en-US" baseline="30000" dirty="0"/>
              <a:t>th</a:t>
            </a:r>
            <a:r>
              <a:rPr lang="en-US" dirty="0"/>
              <a:t> sacral nerve</a:t>
            </a:r>
          </a:p>
        </p:txBody>
      </p:sp>
      <p:pic>
        <p:nvPicPr>
          <p:cNvPr id="6" name="Content Placeholder 5" descr="A diagram of the pelvis&#10;&#10;Description automatically generated">
            <a:extLst>
              <a:ext uri="{FF2B5EF4-FFF2-40B4-BE49-F238E27FC236}">
                <a16:creationId xmlns:a16="http://schemas.microsoft.com/office/drawing/2014/main" id="{6D1E507A-8482-13B8-F398-24BCC4E25F1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29200" y="1082675"/>
            <a:ext cx="3394075" cy="3394075"/>
          </a:xfrm>
        </p:spPr>
      </p:pic>
      <p:sp>
        <p:nvSpPr>
          <p:cNvPr id="4" name="TextBox 3">
            <a:extLst>
              <a:ext uri="{FF2B5EF4-FFF2-40B4-BE49-F238E27FC236}">
                <a16:creationId xmlns:a16="http://schemas.microsoft.com/office/drawing/2014/main" id="{8A4FC4CE-A740-007F-31AF-EBC9B3A4FC56}"/>
              </a:ext>
            </a:extLst>
          </p:cNvPr>
          <p:cNvSpPr txBox="1"/>
          <p:nvPr/>
        </p:nvSpPr>
        <p:spPr>
          <a:xfrm>
            <a:off x="5181600" y="4095750"/>
            <a:ext cx="2895600" cy="553998"/>
          </a:xfrm>
          <a:prstGeom prst="rect">
            <a:avLst/>
          </a:prstGeom>
          <a:noFill/>
        </p:spPr>
        <p:txBody>
          <a:bodyPr wrap="square" rtlCol="0">
            <a:spAutoFit/>
          </a:bodyPr>
          <a:lstStyle/>
          <a:p>
            <a:r>
              <a:rPr lang="en-US" sz="1000" b="0" i="0" u="none" strike="noStrike">
                <a:solidFill>
                  <a:srgbClr val="000000"/>
                </a:solidFill>
                <a:effectLst/>
                <a:latin typeface="Quicksand"/>
              </a:rPr>
              <a:t>Image used with permission from Pelvic Guru®, LLC as a member of the Global Pelvic Health Alliance Membership (GPHAM)</a:t>
            </a:r>
            <a:endParaRPr lang="en-US" sz="1000" dirty="0"/>
          </a:p>
        </p:txBody>
      </p:sp>
    </p:spTree>
    <p:extLst>
      <p:ext uri="{BB962C8B-B14F-4D97-AF65-F5344CB8AC3E}">
        <p14:creationId xmlns:p14="http://schemas.microsoft.com/office/powerpoint/2010/main" val="669827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429D3-4B69-B3FD-9A7D-0A0944D2EBFA}"/>
              </a:ext>
            </a:extLst>
          </p:cNvPr>
          <p:cNvSpPr>
            <a:spLocks noGrp="1"/>
          </p:cNvSpPr>
          <p:nvPr>
            <p:ph type="title"/>
          </p:nvPr>
        </p:nvSpPr>
        <p:spPr/>
        <p:txBody>
          <a:bodyPr/>
          <a:lstStyle/>
          <a:p>
            <a:r>
              <a:rPr lang="en-US" dirty="0"/>
              <a:t>Pelvic Floor Anatomy</a:t>
            </a:r>
          </a:p>
        </p:txBody>
      </p:sp>
      <p:sp>
        <p:nvSpPr>
          <p:cNvPr id="3" name="Text Placeholder 2">
            <a:extLst>
              <a:ext uri="{FF2B5EF4-FFF2-40B4-BE49-F238E27FC236}">
                <a16:creationId xmlns:a16="http://schemas.microsoft.com/office/drawing/2014/main" id="{44C8BC9C-973C-D049-CB27-31D7B139C4E0}"/>
              </a:ext>
            </a:extLst>
          </p:cNvPr>
          <p:cNvSpPr>
            <a:spLocks noGrp="1"/>
          </p:cNvSpPr>
          <p:nvPr>
            <p:ph type="body" idx="1"/>
          </p:nvPr>
        </p:nvSpPr>
        <p:spPr/>
        <p:txBody>
          <a:bodyPr/>
          <a:lstStyle/>
          <a:p>
            <a:r>
              <a:rPr lang="en-US" dirty="0"/>
              <a:t>Pudendal Nerve Male</a:t>
            </a:r>
          </a:p>
        </p:txBody>
      </p:sp>
      <p:pic>
        <p:nvPicPr>
          <p:cNvPr id="8" name="Content Placeholder 7" descr="A diagram of the muscles of the human body&#10;&#10;Description automatically generated">
            <a:extLst>
              <a:ext uri="{FF2B5EF4-FFF2-40B4-BE49-F238E27FC236}">
                <a16:creationId xmlns:a16="http://schemas.microsoft.com/office/drawing/2014/main" id="{5F0CFDA5-026F-714D-C26A-0EA85F5DEB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 y="1631950"/>
            <a:ext cx="2962275" cy="2962275"/>
          </a:xfrm>
        </p:spPr>
      </p:pic>
      <p:sp>
        <p:nvSpPr>
          <p:cNvPr id="5" name="Text Placeholder 4">
            <a:extLst>
              <a:ext uri="{FF2B5EF4-FFF2-40B4-BE49-F238E27FC236}">
                <a16:creationId xmlns:a16="http://schemas.microsoft.com/office/drawing/2014/main" id="{59C54A9B-0F8F-60A2-FD02-BA66C8D38E00}"/>
              </a:ext>
            </a:extLst>
          </p:cNvPr>
          <p:cNvSpPr>
            <a:spLocks noGrp="1"/>
          </p:cNvSpPr>
          <p:nvPr>
            <p:ph type="body" sz="quarter" idx="3"/>
          </p:nvPr>
        </p:nvSpPr>
        <p:spPr/>
        <p:txBody>
          <a:bodyPr/>
          <a:lstStyle/>
          <a:p>
            <a:r>
              <a:rPr lang="en-US" dirty="0"/>
              <a:t>Pudendal Nerve Female</a:t>
            </a:r>
          </a:p>
        </p:txBody>
      </p:sp>
      <p:pic>
        <p:nvPicPr>
          <p:cNvPr id="10" name="Content Placeholder 9" descr="A diagram of the internal organs of the human body&#10;&#10;Description automatically generated">
            <a:extLst>
              <a:ext uri="{FF2B5EF4-FFF2-40B4-BE49-F238E27FC236}">
                <a16:creationId xmlns:a16="http://schemas.microsoft.com/office/drawing/2014/main" id="{E34234B7-58C1-9B4B-3BF1-3D58570093A0}"/>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572000" y="1550465"/>
            <a:ext cx="4114800" cy="4114800"/>
          </a:xfrm>
        </p:spPr>
      </p:pic>
      <p:sp>
        <p:nvSpPr>
          <p:cNvPr id="4" name="TextBox 3">
            <a:extLst>
              <a:ext uri="{FF2B5EF4-FFF2-40B4-BE49-F238E27FC236}">
                <a16:creationId xmlns:a16="http://schemas.microsoft.com/office/drawing/2014/main" id="{34385149-597D-CBFE-2858-2DDFBBB7FB13}"/>
              </a:ext>
            </a:extLst>
          </p:cNvPr>
          <p:cNvSpPr txBox="1"/>
          <p:nvPr/>
        </p:nvSpPr>
        <p:spPr>
          <a:xfrm>
            <a:off x="609600" y="4476750"/>
            <a:ext cx="3352800" cy="553998"/>
          </a:xfrm>
          <a:prstGeom prst="rect">
            <a:avLst/>
          </a:prstGeom>
          <a:noFill/>
        </p:spPr>
        <p:txBody>
          <a:bodyPr wrap="square" rtlCol="0">
            <a:spAutoFit/>
          </a:bodyPr>
          <a:lstStyle/>
          <a:p>
            <a:r>
              <a:rPr lang="en-US" sz="1000" b="0" i="0" u="none" strike="noStrike" dirty="0">
                <a:solidFill>
                  <a:srgbClr val="000000"/>
                </a:solidFill>
                <a:effectLst/>
                <a:latin typeface="Quicksand"/>
              </a:rPr>
              <a:t>Images used with permission from Pelvic Guru®, LLC as a member of the Global Pelvic Health Alliance Membership (GPHAM)</a:t>
            </a:r>
            <a:endParaRPr lang="en-US" sz="1000" dirty="0"/>
          </a:p>
        </p:txBody>
      </p:sp>
    </p:spTree>
    <p:extLst>
      <p:ext uri="{BB962C8B-B14F-4D97-AF65-F5344CB8AC3E}">
        <p14:creationId xmlns:p14="http://schemas.microsoft.com/office/powerpoint/2010/main" val="8536365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D758-204C-DD5F-519A-42A400983D0E}"/>
              </a:ext>
            </a:extLst>
          </p:cNvPr>
          <p:cNvSpPr>
            <a:spLocks noGrp="1"/>
          </p:cNvSpPr>
          <p:nvPr>
            <p:ph type="title"/>
          </p:nvPr>
        </p:nvSpPr>
        <p:spPr/>
        <p:txBody>
          <a:bodyPr/>
          <a:lstStyle/>
          <a:p>
            <a:r>
              <a:rPr lang="en-US" dirty="0"/>
              <a:t>Coccydynia</a:t>
            </a:r>
          </a:p>
        </p:txBody>
      </p:sp>
      <p:sp>
        <p:nvSpPr>
          <p:cNvPr id="3" name="Content Placeholder 2">
            <a:extLst>
              <a:ext uri="{FF2B5EF4-FFF2-40B4-BE49-F238E27FC236}">
                <a16:creationId xmlns:a16="http://schemas.microsoft.com/office/drawing/2014/main" id="{67096796-134F-F525-D789-6A7B7C8ECB7E}"/>
              </a:ext>
            </a:extLst>
          </p:cNvPr>
          <p:cNvSpPr>
            <a:spLocks noGrp="1"/>
          </p:cNvSpPr>
          <p:nvPr>
            <p:ph sz="half" idx="1"/>
          </p:nvPr>
        </p:nvSpPr>
        <p:spPr/>
        <p:txBody>
          <a:bodyPr>
            <a:normAutofit fontScale="55000" lnSpcReduction="20000"/>
          </a:bodyPr>
          <a:lstStyle/>
          <a:p>
            <a:r>
              <a:rPr lang="en-US" dirty="0"/>
              <a:t>Pain improves with conservative treatment in 90% of patients</a:t>
            </a:r>
          </a:p>
          <a:p>
            <a:r>
              <a:rPr lang="en-US" dirty="0"/>
              <a:t>Pain described as sharp, shooting, or aching pain</a:t>
            </a:r>
          </a:p>
          <a:p>
            <a:r>
              <a:rPr lang="en-US" dirty="0"/>
              <a:t>Difficulty with sitting on flat or hard surfaces, sometimes with sitting on soft surfaces, intercourse, defecation, pre-menstrual period</a:t>
            </a:r>
          </a:p>
          <a:p>
            <a:r>
              <a:rPr lang="en-US" dirty="0"/>
              <a:t>Static or dynamic imaging (radiographs, CT, MRI)</a:t>
            </a:r>
          </a:p>
        </p:txBody>
      </p:sp>
      <p:sp>
        <p:nvSpPr>
          <p:cNvPr id="4" name="Content Placeholder 3">
            <a:extLst>
              <a:ext uri="{FF2B5EF4-FFF2-40B4-BE49-F238E27FC236}">
                <a16:creationId xmlns:a16="http://schemas.microsoft.com/office/drawing/2014/main" id="{F7FE5DA3-CF2C-2C82-40A6-28C68DD8BAB4}"/>
              </a:ext>
            </a:extLst>
          </p:cNvPr>
          <p:cNvSpPr>
            <a:spLocks noGrp="1"/>
          </p:cNvSpPr>
          <p:nvPr>
            <p:ph sz="half" idx="2"/>
          </p:nvPr>
        </p:nvSpPr>
        <p:spPr/>
        <p:txBody>
          <a:bodyPr>
            <a:normAutofit fontScale="55000" lnSpcReduction="20000"/>
          </a:bodyPr>
          <a:lstStyle/>
          <a:p>
            <a:r>
              <a:rPr lang="en-US" dirty="0"/>
              <a:t>Treatment</a:t>
            </a:r>
          </a:p>
          <a:p>
            <a:pPr lvl="1"/>
            <a:r>
              <a:rPr lang="en-US" dirty="0"/>
              <a:t>Seating modifications</a:t>
            </a:r>
          </a:p>
          <a:p>
            <a:pPr lvl="1"/>
            <a:r>
              <a:rPr lang="en-US" dirty="0"/>
              <a:t>Stool softeners</a:t>
            </a:r>
          </a:p>
          <a:p>
            <a:pPr lvl="1"/>
            <a:r>
              <a:rPr lang="en-US" dirty="0"/>
              <a:t>Defecation mechanics</a:t>
            </a:r>
          </a:p>
          <a:p>
            <a:pPr lvl="1"/>
            <a:r>
              <a:rPr lang="en-US" dirty="0"/>
              <a:t>NSAIDs</a:t>
            </a:r>
          </a:p>
          <a:p>
            <a:pPr lvl="1"/>
            <a:r>
              <a:rPr lang="en-US" dirty="0"/>
              <a:t>Massage</a:t>
            </a:r>
          </a:p>
          <a:p>
            <a:pPr lvl="1"/>
            <a:r>
              <a:rPr lang="en-US" dirty="0"/>
              <a:t>Stretching</a:t>
            </a:r>
          </a:p>
          <a:p>
            <a:pPr lvl="1"/>
            <a:r>
              <a:rPr lang="en-US" dirty="0"/>
              <a:t>PT</a:t>
            </a:r>
          </a:p>
          <a:p>
            <a:pPr lvl="1"/>
            <a:r>
              <a:rPr lang="en-US" dirty="0"/>
              <a:t>Steroid or anesthetic injections</a:t>
            </a:r>
          </a:p>
          <a:p>
            <a:pPr lvl="1"/>
            <a:r>
              <a:rPr lang="en-US" dirty="0"/>
              <a:t>Radiofrequency treatments (RFT)</a:t>
            </a:r>
          </a:p>
          <a:p>
            <a:pPr lvl="1"/>
            <a:r>
              <a:rPr lang="en-US" dirty="0"/>
              <a:t>Extracorporeal shockwave therapy (ESWT)</a:t>
            </a:r>
          </a:p>
          <a:p>
            <a:pPr lvl="1"/>
            <a:r>
              <a:rPr lang="en-US" dirty="0"/>
              <a:t>Ganglion blocks</a:t>
            </a:r>
          </a:p>
          <a:p>
            <a:pPr lvl="1"/>
            <a:r>
              <a:rPr lang="en-US" dirty="0"/>
              <a:t>Dextrose prolotherapy</a:t>
            </a:r>
          </a:p>
          <a:p>
            <a:pPr lvl="1"/>
            <a:r>
              <a:rPr lang="en-US" dirty="0"/>
              <a:t>Surgery</a:t>
            </a:r>
          </a:p>
        </p:txBody>
      </p:sp>
    </p:spTree>
    <p:extLst>
      <p:ext uri="{BB962C8B-B14F-4D97-AF65-F5344CB8AC3E}">
        <p14:creationId xmlns:p14="http://schemas.microsoft.com/office/powerpoint/2010/main" val="2720521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F93D-ADEB-D11C-969B-95F093C5840F}"/>
              </a:ext>
            </a:extLst>
          </p:cNvPr>
          <p:cNvSpPr>
            <a:spLocks noGrp="1"/>
          </p:cNvSpPr>
          <p:nvPr>
            <p:ph type="title"/>
          </p:nvPr>
        </p:nvSpPr>
        <p:spPr/>
        <p:txBody>
          <a:bodyPr/>
          <a:lstStyle/>
          <a:p>
            <a:r>
              <a:rPr lang="en-US" dirty="0"/>
              <a:t>Pudendal Neuralgia</a:t>
            </a:r>
          </a:p>
        </p:txBody>
      </p:sp>
      <p:sp>
        <p:nvSpPr>
          <p:cNvPr id="3" name="Content Placeholder 2">
            <a:extLst>
              <a:ext uri="{FF2B5EF4-FFF2-40B4-BE49-F238E27FC236}">
                <a16:creationId xmlns:a16="http://schemas.microsoft.com/office/drawing/2014/main" id="{1C90078A-2A7A-1245-B403-B76AC6CF187A}"/>
              </a:ext>
            </a:extLst>
          </p:cNvPr>
          <p:cNvSpPr>
            <a:spLocks noGrp="1"/>
          </p:cNvSpPr>
          <p:nvPr>
            <p:ph sz="half" idx="1"/>
          </p:nvPr>
        </p:nvSpPr>
        <p:spPr/>
        <p:txBody>
          <a:bodyPr>
            <a:normAutofit fontScale="85000" lnSpcReduction="10000"/>
          </a:bodyPr>
          <a:lstStyle/>
          <a:p>
            <a:r>
              <a:rPr lang="en-US" dirty="0"/>
              <a:t>Painful neuropathic condition of pudendal nerve dermatome</a:t>
            </a:r>
          </a:p>
          <a:p>
            <a:r>
              <a:rPr lang="en-US" dirty="0"/>
              <a:t>Also called </a:t>
            </a:r>
            <a:r>
              <a:rPr lang="en-US" dirty="0" err="1"/>
              <a:t>Alcock</a:t>
            </a:r>
            <a:r>
              <a:rPr lang="en-US" dirty="0"/>
              <a:t> canal syndrome, pudendal nerve compression, or pudendal nerve entrapment</a:t>
            </a:r>
          </a:p>
          <a:p>
            <a:r>
              <a:rPr lang="en-US" dirty="0"/>
              <a:t>Estimated 4% of patients with chronic pain</a:t>
            </a:r>
          </a:p>
        </p:txBody>
      </p:sp>
      <p:pic>
        <p:nvPicPr>
          <p:cNvPr id="6" name="Content Placeholder 5" descr="A diagram of the innervation of a person&#10;&#10;Description automatically generated">
            <a:extLst>
              <a:ext uri="{FF2B5EF4-FFF2-40B4-BE49-F238E27FC236}">
                <a16:creationId xmlns:a16="http://schemas.microsoft.com/office/drawing/2014/main" id="{6A7CBE9D-0BA1-A67C-5BE7-7BFC6602DDC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0462" y="1200150"/>
            <a:ext cx="3394075" cy="3394075"/>
          </a:xfrm>
        </p:spPr>
      </p:pic>
      <p:sp>
        <p:nvSpPr>
          <p:cNvPr id="4" name="TextBox 3">
            <a:extLst>
              <a:ext uri="{FF2B5EF4-FFF2-40B4-BE49-F238E27FC236}">
                <a16:creationId xmlns:a16="http://schemas.microsoft.com/office/drawing/2014/main" id="{CD3BBCB5-F116-19B7-F147-FE0D2D6C2059}"/>
              </a:ext>
            </a:extLst>
          </p:cNvPr>
          <p:cNvSpPr txBox="1"/>
          <p:nvPr/>
        </p:nvSpPr>
        <p:spPr>
          <a:xfrm>
            <a:off x="5181600" y="4248150"/>
            <a:ext cx="3124200" cy="553998"/>
          </a:xfrm>
          <a:prstGeom prst="rect">
            <a:avLst/>
          </a:prstGeom>
          <a:noFill/>
        </p:spPr>
        <p:txBody>
          <a:bodyPr wrap="square" rtlCol="0">
            <a:spAutoFit/>
          </a:bodyPr>
          <a:lstStyle/>
          <a:p>
            <a:r>
              <a:rPr lang="en-US" sz="1000" b="0" i="0" u="none" strike="noStrike">
                <a:solidFill>
                  <a:srgbClr val="000000"/>
                </a:solidFill>
                <a:effectLst/>
                <a:latin typeface="Quicksand"/>
              </a:rPr>
              <a:t>Image used with permission from Pelvic Guru®, LLC as a member of the Global Pelvic Health Alliance Membership (GPHAM)</a:t>
            </a:r>
            <a:endParaRPr lang="en-US" sz="1000" dirty="0"/>
          </a:p>
        </p:txBody>
      </p:sp>
    </p:spTree>
    <p:extLst>
      <p:ext uri="{BB962C8B-B14F-4D97-AF65-F5344CB8AC3E}">
        <p14:creationId xmlns:p14="http://schemas.microsoft.com/office/powerpoint/2010/main" val="943543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AB550-7A66-BE25-0756-71B7ADD09811}"/>
              </a:ext>
            </a:extLst>
          </p:cNvPr>
          <p:cNvSpPr>
            <a:spLocks noGrp="1"/>
          </p:cNvSpPr>
          <p:nvPr>
            <p:ph type="title"/>
          </p:nvPr>
        </p:nvSpPr>
        <p:spPr/>
        <p:txBody>
          <a:bodyPr/>
          <a:lstStyle/>
          <a:p>
            <a:r>
              <a:rPr lang="en-US" dirty="0"/>
              <a:t>Pudendal Neuralgia</a:t>
            </a:r>
          </a:p>
        </p:txBody>
      </p:sp>
      <p:sp>
        <p:nvSpPr>
          <p:cNvPr id="3" name="Content Placeholder 2">
            <a:extLst>
              <a:ext uri="{FF2B5EF4-FFF2-40B4-BE49-F238E27FC236}">
                <a16:creationId xmlns:a16="http://schemas.microsoft.com/office/drawing/2014/main" id="{E1CC608E-4DD0-97E9-74D1-20B6EDF8F21F}"/>
              </a:ext>
            </a:extLst>
          </p:cNvPr>
          <p:cNvSpPr>
            <a:spLocks noGrp="1"/>
          </p:cNvSpPr>
          <p:nvPr>
            <p:ph sz="half" idx="1"/>
          </p:nvPr>
        </p:nvSpPr>
        <p:spPr/>
        <p:txBody>
          <a:bodyPr>
            <a:normAutofit fontScale="92500" lnSpcReduction="20000"/>
          </a:bodyPr>
          <a:lstStyle/>
          <a:p>
            <a:r>
              <a:rPr lang="en-US" dirty="0"/>
              <a:t>Possible causes</a:t>
            </a:r>
          </a:p>
          <a:p>
            <a:pPr lvl="1"/>
            <a:r>
              <a:rPr lang="en-US" dirty="0"/>
              <a:t>Cycling</a:t>
            </a:r>
          </a:p>
          <a:p>
            <a:pPr lvl="1"/>
            <a:r>
              <a:rPr lang="en-US" dirty="0"/>
              <a:t>Horseback riding</a:t>
            </a:r>
          </a:p>
          <a:p>
            <a:pPr lvl="1"/>
            <a:r>
              <a:rPr lang="en-US" dirty="0"/>
              <a:t>Pelvic or ortho surgery</a:t>
            </a:r>
          </a:p>
          <a:p>
            <a:pPr lvl="1"/>
            <a:r>
              <a:rPr lang="en-US" dirty="0"/>
              <a:t>Nerve stretching during childbirth</a:t>
            </a:r>
          </a:p>
          <a:p>
            <a:pPr lvl="1"/>
            <a:r>
              <a:rPr lang="en-US" dirty="0"/>
              <a:t>Differences in SIJ</a:t>
            </a:r>
          </a:p>
          <a:p>
            <a:pPr lvl="1"/>
            <a:r>
              <a:rPr lang="en-US" dirty="0"/>
              <a:t>Prolonged sitting</a:t>
            </a:r>
          </a:p>
        </p:txBody>
      </p:sp>
      <p:sp>
        <p:nvSpPr>
          <p:cNvPr id="4" name="Content Placeholder 3">
            <a:extLst>
              <a:ext uri="{FF2B5EF4-FFF2-40B4-BE49-F238E27FC236}">
                <a16:creationId xmlns:a16="http://schemas.microsoft.com/office/drawing/2014/main" id="{964BE390-7F27-3B8F-E379-DE49D0E20666}"/>
              </a:ext>
            </a:extLst>
          </p:cNvPr>
          <p:cNvSpPr>
            <a:spLocks noGrp="1"/>
          </p:cNvSpPr>
          <p:nvPr>
            <p:ph sz="half" idx="2"/>
          </p:nvPr>
        </p:nvSpPr>
        <p:spPr/>
        <p:txBody>
          <a:bodyPr>
            <a:normAutofit fontScale="92500" lnSpcReduction="20000"/>
          </a:bodyPr>
          <a:lstStyle/>
          <a:p>
            <a:r>
              <a:rPr lang="en-US" dirty="0"/>
              <a:t>Nantes criteria</a:t>
            </a:r>
          </a:p>
          <a:p>
            <a:pPr lvl="1"/>
            <a:r>
              <a:rPr lang="en-US" dirty="0"/>
              <a:t>Pain in pudendal nerve territory</a:t>
            </a:r>
          </a:p>
          <a:p>
            <a:pPr lvl="1"/>
            <a:r>
              <a:rPr lang="en-US" dirty="0"/>
              <a:t>Increased pain while sitting</a:t>
            </a:r>
          </a:p>
          <a:p>
            <a:pPr lvl="1"/>
            <a:r>
              <a:rPr lang="en-US" dirty="0"/>
              <a:t>Pain does not awaken patient from sleep</a:t>
            </a:r>
          </a:p>
          <a:p>
            <a:pPr lvl="1"/>
            <a:r>
              <a:rPr lang="en-US" dirty="0"/>
              <a:t>Pain with no objective sensory impairment</a:t>
            </a:r>
          </a:p>
          <a:p>
            <a:pPr lvl="1"/>
            <a:r>
              <a:rPr lang="en-US" dirty="0"/>
              <a:t>Pain relieved by anesthetic pudendal block</a:t>
            </a:r>
          </a:p>
        </p:txBody>
      </p:sp>
    </p:spTree>
    <p:extLst>
      <p:ext uri="{BB962C8B-B14F-4D97-AF65-F5344CB8AC3E}">
        <p14:creationId xmlns:p14="http://schemas.microsoft.com/office/powerpoint/2010/main" val="2447897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72631-FBAD-1342-0D4B-1F780015BAE1}"/>
              </a:ext>
            </a:extLst>
          </p:cNvPr>
          <p:cNvSpPr>
            <a:spLocks noGrp="1"/>
          </p:cNvSpPr>
          <p:nvPr>
            <p:ph type="title"/>
          </p:nvPr>
        </p:nvSpPr>
        <p:spPr/>
        <p:txBody>
          <a:bodyPr/>
          <a:lstStyle/>
          <a:p>
            <a:r>
              <a:rPr lang="en-US" dirty="0"/>
              <a:t>Pudendal Neuralgia</a:t>
            </a:r>
          </a:p>
        </p:txBody>
      </p:sp>
      <p:sp>
        <p:nvSpPr>
          <p:cNvPr id="3" name="Content Placeholder 2">
            <a:extLst>
              <a:ext uri="{FF2B5EF4-FFF2-40B4-BE49-F238E27FC236}">
                <a16:creationId xmlns:a16="http://schemas.microsoft.com/office/drawing/2014/main" id="{C4B41904-DFFC-C30B-0D85-06AD4D346756}"/>
              </a:ext>
            </a:extLst>
          </p:cNvPr>
          <p:cNvSpPr>
            <a:spLocks noGrp="1"/>
          </p:cNvSpPr>
          <p:nvPr>
            <p:ph sz="half" idx="1"/>
          </p:nvPr>
        </p:nvSpPr>
        <p:spPr/>
        <p:txBody>
          <a:bodyPr>
            <a:normAutofit fontScale="70000" lnSpcReduction="20000"/>
          </a:bodyPr>
          <a:lstStyle/>
          <a:p>
            <a:r>
              <a:rPr lang="en-US" dirty="0"/>
              <a:t>Associated symptoms</a:t>
            </a:r>
          </a:p>
          <a:p>
            <a:pPr lvl="1"/>
            <a:r>
              <a:rPr lang="en-US" dirty="0"/>
              <a:t>Hyperalgesia</a:t>
            </a:r>
          </a:p>
          <a:p>
            <a:pPr lvl="1"/>
            <a:r>
              <a:rPr lang="en-US" dirty="0"/>
              <a:t>Allodynia</a:t>
            </a:r>
          </a:p>
          <a:p>
            <a:pPr lvl="1"/>
            <a:r>
              <a:rPr lang="en-US" dirty="0"/>
              <a:t>Paresthesia</a:t>
            </a:r>
          </a:p>
          <a:p>
            <a:pPr lvl="1"/>
            <a:r>
              <a:rPr lang="en-US" dirty="0"/>
              <a:t>Hot, stabbing sensation</a:t>
            </a:r>
          </a:p>
          <a:p>
            <a:pPr lvl="1"/>
            <a:r>
              <a:rPr lang="en-US" dirty="0"/>
              <a:t>Straining/burning with voids</a:t>
            </a:r>
          </a:p>
          <a:p>
            <a:pPr lvl="1"/>
            <a:r>
              <a:rPr lang="en-US" dirty="0"/>
              <a:t>Urinary urgency and frequency</a:t>
            </a:r>
          </a:p>
          <a:p>
            <a:pPr lvl="1"/>
            <a:r>
              <a:rPr lang="en-US" dirty="0"/>
              <a:t>Painful intercourse</a:t>
            </a:r>
          </a:p>
          <a:p>
            <a:pPr lvl="1"/>
            <a:r>
              <a:rPr lang="en-US" dirty="0"/>
              <a:t>Sexual dysfunction</a:t>
            </a:r>
          </a:p>
          <a:p>
            <a:pPr lvl="1"/>
            <a:r>
              <a:rPr lang="en-US" dirty="0"/>
              <a:t>Anus/rectum symptoms</a:t>
            </a:r>
          </a:p>
          <a:p>
            <a:pPr lvl="1"/>
            <a:r>
              <a:rPr lang="en-US" dirty="0"/>
              <a:t>Pain increased with sitting</a:t>
            </a:r>
          </a:p>
          <a:p>
            <a:pPr lvl="1"/>
            <a:r>
              <a:rPr lang="en-US" dirty="0"/>
              <a:t>Mild/no pain </a:t>
            </a:r>
            <a:r>
              <a:rPr lang="en-US"/>
              <a:t>upon waking</a:t>
            </a:r>
          </a:p>
        </p:txBody>
      </p:sp>
      <p:pic>
        <p:nvPicPr>
          <p:cNvPr id="10" name="Content Placeholder 9" descr="A diagram of the uterus&#10;&#10;Description automatically generated">
            <a:extLst>
              <a:ext uri="{FF2B5EF4-FFF2-40B4-BE49-F238E27FC236}">
                <a16:creationId xmlns:a16="http://schemas.microsoft.com/office/drawing/2014/main" id="{83068B4C-745A-8C87-0550-AC79C61EAFB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0462" y="1200150"/>
            <a:ext cx="3394075" cy="3394075"/>
          </a:xfrm>
        </p:spPr>
      </p:pic>
      <p:sp>
        <p:nvSpPr>
          <p:cNvPr id="4" name="TextBox 3">
            <a:extLst>
              <a:ext uri="{FF2B5EF4-FFF2-40B4-BE49-F238E27FC236}">
                <a16:creationId xmlns:a16="http://schemas.microsoft.com/office/drawing/2014/main" id="{91EDCCE9-FF83-4F5C-71E9-2693B3167FFF}"/>
              </a:ext>
            </a:extLst>
          </p:cNvPr>
          <p:cNvSpPr txBox="1"/>
          <p:nvPr/>
        </p:nvSpPr>
        <p:spPr>
          <a:xfrm>
            <a:off x="5181600" y="4248150"/>
            <a:ext cx="3394075" cy="553998"/>
          </a:xfrm>
          <a:prstGeom prst="rect">
            <a:avLst/>
          </a:prstGeom>
          <a:noFill/>
        </p:spPr>
        <p:txBody>
          <a:bodyPr wrap="square" rtlCol="0">
            <a:spAutoFit/>
          </a:bodyPr>
          <a:lstStyle/>
          <a:p>
            <a:r>
              <a:rPr lang="en-US" sz="1000" b="0" i="0" u="none" strike="noStrike">
                <a:solidFill>
                  <a:srgbClr val="000000"/>
                </a:solidFill>
                <a:effectLst/>
                <a:latin typeface="Quicksand"/>
              </a:rPr>
              <a:t>Image used with permission from Pelvic Guru®, LLC as a member of the Global Pelvic Health Alliance Membership (GPHAM)</a:t>
            </a:r>
            <a:endParaRPr lang="en-US" sz="1000" dirty="0"/>
          </a:p>
        </p:txBody>
      </p:sp>
    </p:spTree>
    <p:extLst>
      <p:ext uri="{BB962C8B-B14F-4D97-AF65-F5344CB8AC3E}">
        <p14:creationId xmlns:p14="http://schemas.microsoft.com/office/powerpoint/2010/main" val="6246038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23B2-EE6F-44E8-DB69-5E74F44CF711}"/>
              </a:ext>
            </a:extLst>
          </p:cNvPr>
          <p:cNvSpPr>
            <a:spLocks noGrp="1"/>
          </p:cNvSpPr>
          <p:nvPr>
            <p:ph type="title"/>
          </p:nvPr>
        </p:nvSpPr>
        <p:spPr/>
        <p:txBody>
          <a:bodyPr/>
          <a:lstStyle/>
          <a:p>
            <a:r>
              <a:rPr lang="en-US" dirty="0"/>
              <a:t>Pudendal Neuralgia</a:t>
            </a:r>
          </a:p>
        </p:txBody>
      </p:sp>
      <p:sp>
        <p:nvSpPr>
          <p:cNvPr id="3" name="Content Placeholder 2">
            <a:extLst>
              <a:ext uri="{FF2B5EF4-FFF2-40B4-BE49-F238E27FC236}">
                <a16:creationId xmlns:a16="http://schemas.microsoft.com/office/drawing/2014/main" id="{AE2FE2F7-26F9-FBC8-3903-3467B3002995}"/>
              </a:ext>
            </a:extLst>
          </p:cNvPr>
          <p:cNvSpPr>
            <a:spLocks noGrp="1"/>
          </p:cNvSpPr>
          <p:nvPr>
            <p:ph idx="1"/>
          </p:nvPr>
        </p:nvSpPr>
        <p:spPr/>
        <p:txBody>
          <a:bodyPr>
            <a:normAutofit fontScale="55000" lnSpcReduction="20000"/>
          </a:bodyPr>
          <a:lstStyle/>
          <a:p>
            <a:r>
              <a:rPr lang="en-US" dirty="0"/>
              <a:t>Treatment</a:t>
            </a:r>
          </a:p>
          <a:p>
            <a:pPr lvl="1"/>
            <a:r>
              <a:rPr lang="en-US" dirty="0"/>
              <a:t>Lidocaine 5%</a:t>
            </a:r>
          </a:p>
          <a:p>
            <a:pPr lvl="1"/>
            <a:r>
              <a:rPr lang="en-US" dirty="0"/>
              <a:t>Amitriptyline</a:t>
            </a:r>
          </a:p>
          <a:p>
            <a:pPr lvl="1"/>
            <a:r>
              <a:rPr lang="en-US" dirty="0"/>
              <a:t>Pregabalin</a:t>
            </a:r>
          </a:p>
          <a:p>
            <a:pPr lvl="1"/>
            <a:r>
              <a:rPr lang="en-US" dirty="0"/>
              <a:t>Tramadol, local muscle relaxers </a:t>
            </a:r>
          </a:p>
          <a:p>
            <a:pPr lvl="1"/>
            <a:r>
              <a:rPr lang="en-US" dirty="0"/>
              <a:t>Cushions  </a:t>
            </a:r>
          </a:p>
          <a:p>
            <a:pPr lvl="1"/>
            <a:r>
              <a:rPr lang="en-US" dirty="0"/>
              <a:t>Spinal cord stimulation</a:t>
            </a:r>
          </a:p>
          <a:p>
            <a:pPr lvl="1"/>
            <a:r>
              <a:rPr lang="en-US" dirty="0"/>
              <a:t>Botox</a:t>
            </a:r>
          </a:p>
          <a:p>
            <a:pPr lvl="1"/>
            <a:r>
              <a:rPr lang="en-US" dirty="0"/>
              <a:t>Local anesthetic and corticosteroid injections</a:t>
            </a:r>
          </a:p>
          <a:p>
            <a:pPr lvl="1"/>
            <a:r>
              <a:rPr lang="en-US" dirty="0"/>
              <a:t>Pulsed radiofrequency </a:t>
            </a:r>
          </a:p>
          <a:p>
            <a:pPr lvl="1"/>
            <a:r>
              <a:rPr lang="en-US" dirty="0"/>
              <a:t>Physical therapy or OMT</a:t>
            </a:r>
          </a:p>
          <a:p>
            <a:pPr lvl="1"/>
            <a:r>
              <a:rPr lang="en-US" dirty="0"/>
              <a:t>Psychotherapy </a:t>
            </a:r>
          </a:p>
          <a:p>
            <a:pPr lvl="1"/>
            <a:r>
              <a:rPr lang="en-US" dirty="0"/>
              <a:t>Surgery</a:t>
            </a:r>
          </a:p>
        </p:txBody>
      </p:sp>
    </p:spTree>
    <p:extLst>
      <p:ext uri="{BB962C8B-B14F-4D97-AF65-F5344CB8AC3E}">
        <p14:creationId xmlns:p14="http://schemas.microsoft.com/office/powerpoint/2010/main" val="2564200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877AB-EEE5-16DE-D214-69569FAA8602}"/>
              </a:ext>
            </a:extLst>
          </p:cNvPr>
          <p:cNvSpPr>
            <a:spLocks noGrp="1"/>
          </p:cNvSpPr>
          <p:nvPr>
            <p:ph type="title"/>
          </p:nvPr>
        </p:nvSpPr>
        <p:spPr>
          <a:xfrm>
            <a:off x="457200" y="206375"/>
            <a:ext cx="8229600" cy="857250"/>
          </a:xfrm>
        </p:spPr>
        <p:txBody>
          <a:bodyPr anchor="ctr">
            <a:normAutofit/>
          </a:bodyPr>
          <a:lstStyle/>
          <a:p>
            <a:r>
              <a:rPr lang="en-US" dirty="0"/>
              <a:t>Multidisciplinary Team</a:t>
            </a:r>
          </a:p>
        </p:txBody>
      </p:sp>
      <p:sp>
        <p:nvSpPr>
          <p:cNvPr id="3" name="Content Placeholder 2">
            <a:extLst>
              <a:ext uri="{FF2B5EF4-FFF2-40B4-BE49-F238E27FC236}">
                <a16:creationId xmlns:a16="http://schemas.microsoft.com/office/drawing/2014/main" id="{812D4045-16DC-1358-E5AC-34C577D0901C}"/>
              </a:ext>
            </a:extLst>
          </p:cNvPr>
          <p:cNvSpPr>
            <a:spLocks noGrp="1"/>
          </p:cNvSpPr>
          <p:nvPr>
            <p:ph sz="half" idx="1"/>
          </p:nvPr>
        </p:nvSpPr>
        <p:spPr>
          <a:xfrm>
            <a:off x="457200" y="1200150"/>
            <a:ext cx="4038600" cy="3394075"/>
          </a:xfrm>
        </p:spPr>
        <p:txBody>
          <a:bodyPr>
            <a:normAutofit/>
          </a:bodyPr>
          <a:lstStyle/>
          <a:p>
            <a:pPr>
              <a:lnSpc>
                <a:spcPct val="90000"/>
              </a:lnSpc>
            </a:pPr>
            <a:r>
              <a:rPr lang="en-US" sz="1300"/>
              <a:t>Urologists</a:t>
            </a:r>
          </a:p>
          <a:p>
            <a:pPr>
              <a:lnSpc>
                <a:spcPct val="90000"/>
              </a:lnSpc>
            </a:pPr>
            <a:r>
              <a:rPr lang="en-US" sz="1300"/>
              <a:t>Gynecologists</a:t>
            </a:r>
          </a:p>
          <a:p>
            <a:pPr>
              <a:lnSpc>
                <a:spcPct val="90000"/>
              </a:lnSpc>
            </a:pPr>
            <a:r>
              <a:rPr lang="en-US" sz="1300"/>
              <a:t>Urogynecologists</a:t>
            </a:r>
          </a:p>
          <a:p>
            <a:pPr>
              <a:lnSpc>
                <a:spcPct val="90000"/>
              </a:lnSpc>
            </a:pPr>
            <a:r>
              <a:rPr lang="en-US" sz="1300"/>
              <a:t>Gastroenterologists</a:t>
            </a:r>
          </a:p>
          <a:p>
            <a:pPr>
              <a:lnSpc>
                <a:spcPct val="90000"/>
              </a:lnSpc>
            </a:pPr>
            <a:r>
              <a:rPr lang="en-US" sz="1300"/>
              <a:t>Colorectal surgeons</a:t>
            </a:r>
          </a:p>
          <a:p>
            <a:pPr>
              <a:lnSpc>
                <a:spcPct val="90000"/>
              </a:lnSpc>
            </a:pPr>
            <a:r>
              <a:rPr lang="en-US" sz="1300"/>
              <a:t>Pain specialists</a:t>
            </a:r>
          </a:p>
          <a:p>
            <a:pPr>
              <a:lnSpc>
                <a:spcPct val="90000"/>
              </a:lnSpc>
            </a:pPr>
            <a:r>
              <a:rPr lang="en-US" sz="1300"/>
              <a:t>Nurse specialists</a:t>
            </a:r>
          </a:p>
          <a:p>
            <a:pPr>
              <a:lnSpc>
                <a:spcPct val="90000"/>
              </a:lnSpc>
            </a:pPr>
            <a:r>
              <a:rPr lang="en-US" sz="1300"/>
              <a:t>Pelvic floor physical therapists</a:t>
            </a:r>
          </a:p>
          <a:p>
            <a:pPr>
              <a:lnSpc>
                <a:spcPct val="90000"/>
              </a:lnSpc>
            </a:pPr>
            <a:r>
              <a:rPr lang="en-US" sz="1300"/>
              <a:t>Occupational therapists</a:t>
            </a:r>
          </a:p>
          <a:p>
            <a:pPr>
              <a:lnSpc>
                <a:spcPct val="90000"/>
              </a:lnSpc>
            </a:pPr>
            <a:r>
              <a:rPr lang="en-US" sz="1300"/>
              <a:t>General practitioners</a:t>
            </a:r>
          </a:p>
          <a:p>
            <a:pPr>
              <a:lnSpc>
                <a:spcPct val="90000"/>
              </a:lnSpc>
            </a:pPr>
            <a:r>
              <a:rPr lang="en-US" sz="1300"/>
              <a:t>Cognitive behavioral therapists</a:t>
            </a:r>
          </a:p>
          <a:p>
            <a:pPr>
              <a:lnSpc>
                <a:spcPct val="90000"/>
              </a:lnSpc>
            </a:pPr>
            <a:r>
              <a:rPr lang="en-US" sz="1300"/>
              <a:t>Psychiatrists</a:t>
            </a:r>
          </a:p>
          <a:p>
            <a:pPr>
              <a:lnSpc>
                <a:spcPct val="90000"/>
              </a:lnSpc>
            </a:pPr>
            <a:r>
              <a:rPr lang="en-US" sz="1300"/>
              <a:t>Sexual health specialists</a:t>
            </a:r>
          </a:p>
          <a:p>
            <a:pPr>
              <a:lnSpc>
                <a:spcPct val="90000"/>
              </a:lnSpc>
            </a:pPr>
            <a:r>
              <a:rPr lang="en-US" sz="1300"/>
              <a:t>Pharmacists</a:t>
            </a:r>
          </a:p>
        </p:txBody>
      </p:sp>
      <p:pic>
        <p:nvPicPr>
          <p:cNvPr id="5" name="Picture 4" descr="Colleagues huddle">
            <a:extLst>
              <a:ext uri="{FF2B5EF4-FFF2-40B4-BE49-F238E27FC236}">
                <a16:creationId xmlns:a16="http://schemas.microsoft.com/office/drawing/2014/main" id="{F78038ED-C53F-5D31-2A5C-01935F8DB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549305"/>
            <a:ext cx="4038600" cy="2695765"/>
          </a:xfrm>
          <a:prstGeom prst="rect">
            <a:avLst/>
          </a:prstGeom>
          <a:noFill/>
        </p:spPr>
      </p:pic>
    </p:spTree>
    <p:extLst>
      <p:ext uri="{BB962C8B-B14F-4D97-AF65-F5344CB8AC3E}">
        <p14:creationId xmlns:p14="http://schemas.microsoft.com/office/powerpoint/2010/main" val="16639953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8ADB-39F9-131C-CAF9-2D0910ECD3D9}"/>
              </a:ext>
            </a:extLst>
          </p:cNvPr>
          <p:cNvSpPr>
            <a:spLocks noGrp="1"/>
          </p:cNvSpPr>
          <p:nvPr>
            <p:ph type="title"/>
          </p:nvPr>
        </p:nvSpPr>
        <p:spPr/>
        <p:txBody>
          <a:bodyPr/>
          <a:lstStyle/>
          <a:p>
            <a:r>
              <a:rPr lang="en-US" dirty="0"/>
              <a:t>Physical Therapy for Pelvic Pain</a:t>
            </a:r>
          </a:p>
        </p:txBody>
      </p:sp>
      <p:sp>
        <p:nvSpPr>
          <p:cNvPr id="3" name="Content Placeholder 2">
            <a:extLst>
              <a:ext uri="{FF2B5EF4-FFF2-40B4-BE49-F238E27FC236}">
                <a16:creationId xmlns:a16="http://schemas.microsoft.com/office/drawing/2014/main" id="{36FB8914-5A88-5DE7-3C1C-965C80299C1E}"/>
              </a:ext>
            </a:extLst>
          </p:cNvPr>
          <p:cNvSpPr>
            <a:spLocks noGrp="1"/>
          </p:cNvSpPr>
          <p:nvPr>
            <p:ph idx="1"/>
          </p:nvPr>
        </p:nvSpPr>
        <p:spPr/>
        <p:txBody>
          <a:bodyPr>
            <a:normAutofit fontScale="77500" lnSpcReduction="20000"/>
          </a:bodyPr>
          <a:lstStyle/>
          <a:p>
            <a:r>
              <a:rPr lang="en-US" dirty="0"/>
              <a:t>Goal to relax, elongate, and stretch tightened muscles, relieve tender points</a:t>
            </a:r>
          </a:p>
          <a:p>
            <a:r>
              <a:rPr lang="en-US" dirty="0"/>
              <a:t>Pain relief may occur at local and spinal levels</a:t>
            </a:r>
          </a:p>
          <a:p>
            <a:r>
              <a:rPr lang="en-US" dirty="0"/>
              <a:t>Helped with some depression, pain </a:t>
            </a:r>
            <a:r>
              <a:rPr lang="en-US" dirty="0" err="1"/>
              <a:t>catastrophization</a:t>
            </a:r>
            <a:r>
              <a:rPr lang="en-US" dirty="0"/>
              <a:t>, and anxiety in presence of pain relief</a:t>
            </a:r>
          </a:p>
          <a:p>
            <a:r>
              <a:rPr lang="en-US" dirty="0"/>
              <a:t>Help patients understand how to train their muscles to contract and relax</a:t>
            </a:r>
          </a:p>
          <a:p>
            <a:r>
              <a:rPr lang="en-US" dirty="0"/>
              <a:t>Home exercise program</a:t>
            </a:r>
          </a:p>
          <a:p>
            <a:r>
              <a:rPr lang="en-US" dirty="0"/>
              <a:t>Improvement in pain at 3 and 9 month follow ups</a:t>
            </a:r>
          </a:p>
        </p:txBody>
      </p:sp>
    </p:spTree>
    <p:extLst>
      <p:ext uri="{BB962C8B-B14F-4D97-AF65-F5344CB8AC3E}">
        <p14:creationId xmlns:p14="http://schemas.microsoft.com/office/powerpoint/2010/main" val="10516082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E3959-DA3E-6D81-1280-1989C8E71B60}"/>
              </a:ext>
            </a:extLst>
          </p:cNvPr>
          <p:cNvSpPr>
            <a:spLocks noGrp="1"/>
          </p:cNvSpPr>
          <p:nvPr>
            <p:ph type="title"/>
          </p:nvPr>
        </p:nvSpPr>
        <p:spPr/>
        <p:txBody>
          <a:bodyPr/>
          <a:lstStyle/>
          <a:p>
            <a:r>
              <a:rPr lang="en-US" dirty="0"/>
              <a:t>Patient Resources</a:t>
            </a:r>
          </a:p>
        </p:txBody>
      </p:sp>
      <p:sp>
        <p:nvSpPr>
          <p:cNvPr id="3" name="Content Placeholder 2">
            <a:extLst>
              <a:ext uri="{FF2B5EF4-FFF2-40B4-BE49-F238E27FC236}">
                <a16:creationId xmlns:a16="http://schemas.microsoft.com/office/drawing/2014/main" id="{41171069-A301-D3F2-D25E-2E8A70452E6C}"/>
              </a:ext>
            </a:extLst>
          </p:cNvPr>
          <p:cNvSpPr>
            <a:spLocks noGrp="1"/>
          </p:cNvSpPr>
          <p:nvPr>
            <p:ph idx="1"/>
          </p:nvPr>
        </p:nvSpPr>
        <p:spPr/>
        <p:txBody>
          <a:bodyPr>
            <a:normAutofit fontScale="70000" lnSpcReduction="20000"/>
          </a:bodyPr>
          <a:lstStyle/>
          <a:p>
            <a:r>
              <a:rPr lang="en-US" dirty="0"/>
              <a:t>Pelvic Pain Support Network: https://www.pelvicpain.org.uk/</a:t>
            </a:r>
          </a:p>
          <a:p>
            <a:r>
              <a:rPr lang="en-US" i="1" dirty="0"/>
              <a:t>A Headache in the Pelvis: A new understanding and treatment for prostatitis and chronic pelvic pain syndromes. </a:t>
            </a:r>
            <a:r>
              <a:rPr lang="en-US" dirty="0"/>
              <a:t>David Wise, PhD and Rodney Anderson, MD</a:t>
            </a:r>
          </a:p>
          <a:p>
            <a:r>
              <a:rPr lang="en-US" i="1" dirty="0"/>
              <a:t>Pelvic Pain: The Ultimate </a:t>
            </a:r>
            <a:r>
              <a:rPr lang="en-US" i="1" dirty="0" err="1"/>
              <a:t>Cᴓck</a:t>
            </a:r>
            <a:r>
              <a:rPr lang="en-US" i="1" dirty="0"/>
              <a:t> Block.</a:t>
            </a:r>
            <a:r>
              <a:rPr lang="en-US" dirty="0"/>
              <a:t> Dr. Susie </a:t>
            </a:r>
            <a:r>
              <a:rPr lang="en-US" dirty="0" err="1"/>
              <a:t>Gronski</a:t>
            </a:r>
            <a:r>
              <a:rPr lang="en-US" dirty="0"/>
              <a:t>, DPT, PRPC, WCS</a:t>
            </a:r>
          </a:p>
          <a:p>
            <a:r>
              <a:rPr lang="en-US" i="1" dirty="0"/>
              <a:t>The Way Out: A Revolutionary, </a:t>
            </a:r>
            <a:r>
              <a:rPr lang="en-US" i="1"/>
              <a:t>Scientifically Proven </a:t>
            </a:r>
            <a:r>
              <a:rPr lang="en-US" i="1" dirty="0"/>
              <a:t>Approach to Healing Chronic Pain. </a:t>
            </a:r>
            <a:r>
              <a:rPr lang="en-US" dirty="0"/>
              <a:t>Alan Gordon, LCSW</a:t>
            </a:r>
            <a:endParaRPr lang="en-US" i="1" dirty="0"/>
          </a:p>
          <a:p>
            <a:r>
              <a:rPr lang="en-US" dirty="0"/>
              <a:t>Curable app</a:t>
            </a:r>
          </a:p>
        </p:txBody>
      </p:sp>
    </p:spTree>
    <p:extLst>
      <p:ext uri="{BB962C8B-B14F-4D97-AF65-F5344CB8AC3E}">
        <p14:creationId xmlns:p14="http://schemas.microsoft.com/office/powerpoint/2010/main" val="33867548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D0ABA-8CDE-8761-BB68-72F267433916}"/>
              </a:ext>
            </a:extLst>
          </p:cNvPr>
          <p:cNvSpPr>
            <a:spLocks noGrp="1"/>
          </p:cNvSpPr>
          <p:nvPr>
            <p:ph type="title"/>
          </p:nvPr>
        </p:nvSpPr>
        <p:spPr/>
        <p:txBody>
          <a:bodyPr/>
          <a:lstStyle/>
          <a:p>
            <a:r>
              <a:rPr lang="en-US" dirty="0"/>
              <a:t>Questions?</a:t>
            </a:r>
          </a:p>
        </p:txBody>
      </p:sp>
      <p:pic>
        <p:nvPicPr>
          <p:cNvPr id="5" name="Content Placeholder 4" descr="Wood human figure">
            <a:extLst>
              <a:ext uri="{FF2B5EF4-FFF2-40B4-BE49-F238E27FC236}">
                <a16:creationId xmlns:a16="http://schemas.microsoft.com/office/drawing/2014/main" id="{B4ADD07B-FCE7-F880-A64D-D5EB44338F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6444" y="1200150"/>
            <a:ext cx="5091112" cy="3394075"/>
          </a:xfrm>
        </p:spPr>
      </p:pic>
    </p:spTree>
    <p:extLst>
      <p:ext uri="{BB962C8B-B14F-4D97-AF65-F5344CB8AC3E}">
        <p14:creationId xmlns:p14="http://schemas.microsoft.com/office/powerpoint/2010/main" val="32916012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F16B7-2CFB-EC86-7009-DD68E35E85D1}"/>
              </a:ext>
            </a:extLst>
          </p:cNvPr>
          <p:cNvSpPr>
            <a:spLocks noGrp="1"/>
          </p:cNvSpPr>
          <p:nvPr>
            <p:ph type="title"/>
          </p:nvPr>
        </p:nvSpPr>
        <p:spPr>
          <a:xfrm>
            <a:off x="457200" y="206375"/>
            <a:ext cx="8229600" cy="857250"/>
          </a:xfrm>
        </p:spPr>
        <p:txBody>
          <a:bodyPr anchor="ctr">
            <a:normAutofit/>
          </a:bodyPr>
          <a:lstStyle/>
          <a:p>
            <a:r>
              <a:rPr lang="en-US" dirty="0"/>
              <a:t>Thank you!</a:t>
            </a:r>
          </a:p>
        </p:txBody>
      </p:sp>
      <p:pic>
        <p:nvPicPr>
          <p:cNvPr id="5" name="Content Placeholder 4" descr="Defocused Illuminated Christmas Lights">
            <a:extLst>
              <a:ext uri="{FF2B5EF4-FFF2-40B4-BE49-F238E27FC236}">
                <a16:creationId xmlns:a16="http://schemas.microsoft.com/office/drawing/2014/main" id="{DC063868-008A-6DF0-E023-5D4C9B912D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9283" y="1200150"/>
            <a:ext cx="4525433" cy="3394075"/>
          </a:xfrm>
          <a:noFill/>
        </p:spPr>
      </p:pic>
    </p:spTree>
    <p:extLst>
      <p:ext uri="{BB962C8B-B14F-4D97-AF65-F5344CB8AC3E}">
        <p14:creationId xmlns:p14="http://schemas.microsoft.com/office/powerpoint/2010/main" val="795998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F202-216E-899A-CC10-2094B0A598B0}"/>
              </a:ext>
            </a:extLst>
          </p:cNvPr>
          <p:cNvSpPr>
            <a:spLocks noGrp="1"/>
          </p:cNvSpPr>
          <p:nvPr>
            <p:ph type="title"/>
          </p:nvPr>
        </p:nvSpPr>
        <p:spPr/>
        <p:txBody>
          <a:bodyPr/>
          <a:lstStyle/>
          <a:p>
            <a:r>
              <a:rPr lang="en-US" dirty="0"/>
              <a:t>Pelvic Floor Anatomy</a:t>
            </a:r>
          </a:p>
        </p:txBody>
      </p:sp>
      <p:sp>
        <p:nvSpPr>
          <p:cNvPr id="3" name="Text Placeholder 2">
            <a:extLst>
              <a:ext uri="{FF2B5EF4-FFF2-40B4-BE49-F238E27FC236}">
                <a16:creationId xmlns:a16="http://schemas.microsoft.com/office/drawing/2014/main" id="{D4F01D23-B9A6-B2DE-37C4-77AFB304C55E}"/>
              </a:ext>
            </a:extLst>
          </p:cNvPr>
          <p:cNvSpPr>
            <a:spLocks noGrp="1"/>
          </p:cNvSpPr>
          <p:nvPr>
            <p:ph type="body" idx="1"/>
          </p:nvPr>
        </p:nvSpPr>
        <p:spPr/>
        <p:txBody>
          <a:bodyPr/>
          <a:lstStyle/>
          <a:p>
            <a:r>
              <a:rPr lang="en-US" dirty="0"/>
              <a:t>Musculoskeletal Male</a:t>
            </a:r>
          </a:p>
        </p:txBody>
      </p:sp>
      <p:pic>
        <p:nvPicPr>
          <p:cNvPr id="8" name="Content Placeholder 7" descr="A diagram of the human body&#10;&#10;Description automatically generated">
            <a:extLst>
              <a:ext uri="{FF2B5EF4-FFF2-40B4-BE49-F238E27FC236}">
                <a16:creationId xmlns:a16="http://schemas.microsoft.com/office/drawing/2014/main" id="{586BFC60-E886-33F0-D56A-7F74BBF3B49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3400" y="1631950"/>
            <a:ext cx="2962275" cy="2962275"/>
          </a:xfrm>
        </p:spPr>
      </p:pic>
      <p:sp>
        <p:nvSpPr>
          <p:cNvPr id="5" name="Text Placeholder 4">
            <a:extLst>
              <a:ext uri="{FF2B5EF4-FFF2-40B4-BE49-F238E27FC236}">
                <a16:creationId xmlns:a16="http://schemas.microsoft.com/office/drawing/2014/main" id="{618A6847-B0E4-663C-A4BB-5504047B5D8E}"/>
              </a:ext>
            </a:extLst>
          </p:cNvPr>
          <p:cNvSpPr>
            <a:spLocks noGrp="1"/>
          </p:cNvSpPr>
          <p:nvPr>
            <p:ph type="body" sz="quarter" idx="3"/>
          </p:nvPr>
        </p:nvSpPr>
        <p:spPr/>
        <p:txBody>
          <a:bodyPr/>
          <a:lstStyle/>
          <a:p>
            <a:r>
              <a:rPr lang="en-US" dirty="0"/>
              <a:t>Musculoskeletal Female</a:t>
            </a:r>
          </a:p>
        </p:txBody>
      </p:sp>
      <p:pic>
        <p:nvPicPr>
          <p:cNvPr id="10" name="Content Placeholder 9" descr="A diagram of the pelvis&#10;&#10;Description automatically generated">
            <a:extLst>
              <a:ext uri="{FF2B5EF4-FFF2-40B4-BE49-F238E27FC236}">
                <a16:creationId xmlns:a16="http://schemas.microsoft.com/office/drawing/2014/main" id="{8BDCD48F-C186-D94B-B6A4-34304BDCB2DF}"/>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810125" y="1631950"/>
            <a:ext cx="2962275" cy="2962275"/>
          </a:xfrm>
        </p:spPr>
      </p:pic>
      <p:sp>
        <p:nvSpPr>
          <p:cNvPr id="4" name="TextBox 3">
            <a:extLst>
              <a:ext uri="{FF2B5EF4-FFF2-40B4-BE49-F238E27FC236}">
                <a16:creationId xmlns:a16="http://schemas.microsoft.com/office/drawing/2014/main" id="{F0489067-C30A-44B4-1A2D-BE33BAD49EFF}"/>
              </a:ext>
            </a:extLst>
          </p:cNvPr>
          <p:cNvSpPr txBox="1"/>
          <p:nvPr/>
        </p:nvSpPr>
        <p:spPr>
          <a:xfrm>
            <a:off x="457200" y="4610040"/>
            <a:ext cx="3657600" cy="400110"/>
          </a:xfrm>
          <a:prstGeom prst="rect">
            <a:avLst/>
          </a:prstGeom>
          <a:noFill/>
        </p:spPr>
        <p:txBody>
          <a:bodyPr wrap="square" rtlCol="0">
            <a:spAutoFit/>
          </a:bodyPr>
          <a:lstStyle/>
          <a:p>
            <a:r>
              <a:rPr lang="en-US" sz="1000" b="0" i="0" u="none" strike="noStrike" dirty="0">
                <a:solidFill>
                  <a:srgbClr val="000000"/>
                </a:solidFill>
                <a:effectLst/>
                <a:latin typeface="Quicksand"/>
              </a:rPr>
              <a:t>Images used with permission from Pelvic Guru®, LLC as a member of the Global Pelvic Health Alliance Membership (GPHAM)</a:t>
            </a:r>
            <a:endParaRPr lang="en-US" sz="1000" dirty="0"/>
          </a:p>
        </p:txBody>
      </p:sp>
    </p:spTree>
    <p:extLst>
      <p:ext uri="{BB962C8B-B14F-4D97-AF65-F5344CB8AC3E}">
        <p14:creationId xmlns:p14="http://schemas.microsoft.com/office/powerpoint/2010/main" val="1465819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6E1A4-AFF2-E4B7-2C60-A365267BB73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C665920B-46F0-BDB3-53FA-9EAAC7B39915}"/>
              </a:ext>
            </a:extLst>
          </p:cNvPr>
          <p:cNvSpPr>
            <a:spLocks noGrp="1"/>
          </p:cNvSpPr>
          <p:nvPr>
            <p:ph idx="1"/>
          </p:nvPr>
        </p:nvSpPr>
        <p:spPr/>
        <p:txBody>
          <a:bodyPr>
            <a:normAutofit fontScale="25000" lnSpcReduction="20000"/>
          </a:bodyPr>
          <a:lstStyle/>
          <a:p>
            <a:r>
              <a:rPr lang="en-US" dirty="0"/>
              <a:t>Andersen G, Milosevic S, Jensen MM, Andersen M, Simony A, Rasmussen MM, Carreon L. Coccydynia– The efficacy of available treatment options: A systematic review. </a:t>
            </a:r>
            <a:r>
              <a:rPr lang="en-US" i="1" dirty="0"/>
              <a:t>Global Spine Journal </a:t>
            </a:r>
            <a:r>
              <a:rPr lang="en-US" dirty="0"/>
              <a:t>2022; 12(7): 1611-1623.</a:t>
            </a:r>
          </a:p>
          <a:p>
            <a:r>
              <a:rPr lang="en-US" dirty="0" err="1"/>
              <a:t>Angin</a:t>
            </a:r>
            <a:r>
              <a:rPr lang="en-US" dirty="0"/>
              <a:t> AD, Gun I, </a:t>
            </a:r>
            <a:r>
              <a:rPr lang="en-US" dirty="0" err="1"/>
              <a:t>Sakin</a:t>
            </a:r>
            <a:r>
              <a:rPr lang="en-US" dirty="0"/>
              <a:t> O, </a:t>
            </a:r>
            <a:r>
              <a:rPr lang="en-US" dirty="0" err="1"/>
              <a:t>Cikman</a:t>
            </a:r>
            <a:r>
              <a:rPr lang="en-US" dirty="0"/>
              <a:t> MS, </a:t>
            </a:r>
            <a:r>
              <a:rPr lang="en-US" dirty="0" err="1"/>
              <a:t>Eserdag</a:t>
            </a:r>
            <a:r>
              <a:rPr lang="en-US" dirty="0"/>
              <a:t> S, </a:t>
            </a:r>
            <a:r>
              <a:rPr lang="en-US" dirty="0" err="1"/>
              <a:t>Angin</a:t>
            </a:r>
            <a:r>
              <a:rPr lang="en-US" dirty="0"/>
              <a:t> P. Effects of predisposing factors on the success and treatment period in vaginismus. </a:t>
            </a:r>
            <a:r>
              <a:rPr lang="en-US" i="1" dirty="0"/>
              <a:t>JBRA Assist </a:t>
            </a:r>
            <a:r>
              <a:rPr lang="en-US" i="1" dirty="0" err="1"/>
              <a:t>Reprod</a:t>
            </a:r>
            <a:r>
              <a:rPr lang="en-US" i="1" dirty="0"/>
              <a:t>. </a:t>
            </a:r>
            <a:r>
              <a:rPr lang="en-US" dirty="0"/>
              <a:t>2020; 24(2): 180-188.</a:t>
            </a:r>
          </a:p>
          <a:p>
            <a:r>
              <a:rPr lang="en-US" dirty="0" err="1"/>
              <a:t>Aredo</a:t>
            </a:r>
            <a:r>
              <a:rPr lang="en-US" dirty="0"/>
              <a:t> JV, </a:t>
            </a:r>
            <a:r>
              <a:rPr lang="en-US" dirty="0" err="1"/>
              <a:t>Heyrana</a:t>
            </a:r>
            <a:r>
              <a:rPr lang="en-US" dirty="0"/>
              <a:t> KJ, Karp BI, Shah JP, Stratton P. Relating chronic pelvic pain and endometriosis to signs of sensitization and myofascial pain and dysfunction. </a:t>
            </a:r>
            <a:r>
              <a:rPr lang="en-US" i="1" dirty="0"/>
              <a:t>Semin </a:t>
            </a:r>
            <a:r>
              <a:rPr lang="en-US" i="1" dirty="0" err="1"/>
              <a:t>Reprod</a:t>
            </a:r>
            <a:r>
              <a:rPr lang="en-US" i="1" dirty="0"/>
              <a:t> Med. </a:t>
            </a:r>
            <a:r>
              <a:rPr lang="en-US" dirty="0"/>
              <a:t>2017; 35 (1):88-97.</a:t>
            </a:r>
          </a:p>
          <a:p>
            <a:r>
              <a:rPr lang="en-US" dirty="0"/>
              <a:t>Arora HC, </a:t>
            </a:r>
            <a:r>
              <a:rPr lang="en-US" dirty="0" err="1"/>
              <a:t>Eng</a:t>
            </a:r>
            <a:r>
              <a:rPr lang="en-US" dirty="0"/>
              <a:t> C, </a:t>
            </a:r>
            <a:r>
              <a:rPr lang="en-US" dirty="0" err="1"/>
              <a:t>Shoskes</a:t>
            </a:r>
            <a:r>
              <a:rPr lang="en-US" dirty="0"/>
              <a:t> DA. Gut microbiome and chronic prostatitis/chronic pelvic pain syndrome. </a:t>
            </a:r>
            <a:r>
              <a:rPr lang="en-US" i="1" dirty="0"/>
              <a:t>Ann </a:t>
            </a:r>
            <a:r>
              <a:rPr lang="en-US" i="1" dirty="0" err="1"/>
              <a:t>Transl</a:t>
            </a:r>
            <a:r>
              <a:rPr lang="en-US" i="1" dirty="0"/>
              <a:t> Med </a:t>
            </a:r>
            <a:r>
              <a:rPr lang="en-US" dirty="0"/>
              <a:t>2017; 5(2):30.</a:t>
            </a:r>
          </a:p>
          <a:p>
            <a:r>
              <a:rPr lang="en-US" dirty="0" err="1"/>
              <a:t>Bharucha</a:t>
            </a:r>
            <a:r>
              <a:rPr lang="en-US" dirty="0"/>
              <a:t> AE, Lee TH. Anorectal and pelvic pain. </a:t>
            </a:r>
            <a:r>
              <a:rPr lang="en-US" i="1" dirty="0"/>
              <a:t>Mayo Clin Proc</a:t>
            </a:r>
            <a:r>
              <a:rPr lang="en-US" dirty="0"/>
              <a:t> 2016; 91(10): 1471-1486.</a:t>
            </a:r>
          </a:p>
          <a:p>
            <a:r>
              <a:rPr lang="en-US" dirty="0"/>
              <a:t>Fang H, Zhang J, Yang Y, Ye L, Wang X. Clinical effect and safety of pulsed radiofrequency treatment for pudendal neuralgia: a prospective, randomized controlled clinical trial. </a:t>
            </a:r>
            <a:r>
              <a:rPr lang="en-US" i="1" dirty="0"/>
              <a:t>Journal of Pain Research. </a:t>
            </a:r>
            <a:r>
              <a:rPr lang="en-US" dirty="0"/>
              <a:t>2018: 11; 2367-2374.</a:t>
            </a:r>
          </a:p>
          <a:p>
            <a:r>
              <a:rPr lang="en-US" dirty="0"/>
              <a:t>Ferrero S, </a:t>
            </a:r>
            <a:r>
              <a:rPr lang="en-US" dirty="0" err="1"/>
              <a:t>Alessandri</a:t>
            </a:r>
            <a:r>
              <a:rPr lang="en-US" dirty="0"/>
              <a:t> F, </a:t>
            </a:r>
            <a:r>
              <a:rPr lang="en-US" dirty="0" err="1"/>
              <a:t>Racca</a:t>
            </a:r>
            <a:r>
              <a:rPr lang="en-US" dirty="0"/>
              <a:t> A, Maggiore ULR. Treatment of pain associated with deep endometriosis: alternatives and evidence. </a:t>
            </a:r>
            <a:r>
              <a:rPr lang="en-US" i="1" dirty="0"/>
              <a:t>Fertility and Sterility.</a:t>
            </a:r>
            <a:r>
              <a:rPr lang="en-US" dirty="0"/>
              <a:t> 2015; 104(4): 771-792.</a:t>
            </a:r>
          </a:p>
          <a:p>
            <a:r>
              <a:rPr lang="en-US" dirty="0"/>
              <a:t>Franz J, </a:t>
            </a:r>
            <a:r>
              <a:rPr lang="en-US" dirty="0" err="1"/>
              <a:t>Kieselbach</a:t>
            </a:r>
            <a:r>
              <a:rPr lang="en-US" dirty="0"/>
              <a:t> K, </a:t>
            </a:r>
            <a:r>
              <a:rPr lang="en-US" dirty="0" err="1"/>
              <a:t>Lahmann</a:t>
            </a:r>
            <a:r>
              <a:rPr lang="en-US" dirty="0"/>
              <a:t> C, </a:t>
            </a:r>
            <a:r>
              <a:rPr lang="en-US" dirty="0" err="1"/>
              <a:t>Gratzke</a:t>
            </a:r>
            <a:r>
              <a:rPr lang="en-US" dirty="0"/>
              <a:t> C, </a:t>
            </a:r>
            <a:r>
              <a:rPr lang="en-US" dirty="0" err="1"/>
              <a:t>Miernik</a:t>
            </a:r>
            <a:r>
              <a:rPr lang="en-US" dirty="0"/>
              <a:t> A. Chronic primary pelvic pain syndrome in men: Differential diagnostic evaluation and treatment. </a:t>
            </a:r>
            <a:r>
              <a:rPr lang="en-US" i="1" dirty="0" err="1"/>
              <a:t>Dtsch</a:t>
            </a:r>
            <a:r>
              <a:rPr lang="en-US" i="1" dirty="0"/>
              <a:t> </a:t>
            </a:r>
            <a:r>
              <a:rPr lang="en-US" i="1" dirty="0" err="1"/>
              <a:t>Arztebl</a:t>
            </a:r>
            <a:r>
              <a:rPr lang="en-US" i="1" dirty="0"/>
              <a:t> Int </a:t>
            </a:r>
            <a:r>
              <a:rPr lang="en-US" dirty="0"/>
              <a:t>2023; 120</a:t>
            </a:r>
            <a:r>
              <a:rPr lang="en-US" b="1" dirty="0"/>
              <a:t>: </a:t>
            </a:r>
            <a:r>
              <a:rPr lang="en-US" dirty="0"/>
              <a:t>508-518.</a:t>
            </a:r>
          </a:p>
          <a:p>
            <a:r>
              <a:rPr lang="en-US" dirty="0"/>
              <a:t>Garg B, Ahuja K. Coccydynia- A comprehensive review on etiology, radiological features and management options. </a:t>
            </a:r>
            <a:r>
              <a:rPr lang="en-US" i="1" dirty="0"/>
              <a:t>Journal of Clinical </a:t>
            </a:r>
            <a:r>
              <a:rPr lang="en-US" i="1" dirty="0" err="1"/>
              <a:t>Orthopaedics</a:t>
            </a:r>
            <a:r>
              <a:rPr lang="en-US" i="1" dirty="0"/>
              <a:t> and Trauma </a:t>
            </a:r>
            <a:r>
              <a:rPr lang="en-US" dirty="0"/>
              <a:t>2021; 12: 123-129.</a:t>
            </a:r>
          </a:p>
          <a:p>
            <a:r>
              <a:rPr lang="en-US" dirty="0"/>
              <a:t>Grinberg K, Weissman-Fogel I, Lowenstein L, Abramov L, </a:t>
            </a:r>
            <a:r>
              <a:rPr lang="en-US" dirty="0" err="1"/>
              <a:t>Granot</a:t>
            </a:r>
            <a:r>
              <a:rPr lang="en-US" dirty="0"/>
              <a:t> M. How does myofascial physical therapy attenuate pain in chronic pelvic pain syndrome? </a:t>
            </a:r>
            <a:r>
              <a:rPr lang="en-US" i="1" dirty="0"/>
              <a:t>Pain Research and Management </a:t>
            </a:r>
            <a:r>
              <a:rPr lang="en-US" dirty="0"/>
              <a:t>2019; 1-11.</a:t>
            </a:r>
          </a:p>
          <a:p>
            <a:r>
              <a:rPr lang="en-US" dirty="0"/>
              <a:t>Kamboj AK, </a:t>
            </a:r>
            <a:r>
              <a:rPr lang="en-US" dirty="0" err="1"/>
              <a:t>Hoversten</a:t>
            </a:r>
            <a:r>
              <a:rPr lang="en-US" dirty="0"/>
              <a:t> P, </a:t>
            </a:r>
            <a:r>
              <a:rPr lang="en-US" dirty="0" err="1"/>
              <a:t>Oxentenko</a:t>
            </a:r>
            <a:r>
              <a:rPr lang="en-US" dirty="0"/>
              <a:t> AS. Chronic abdominal wall pain: A common yet overlooked etiology of chronic abdominal pain. </a:t>
            </a:r>
            <a:r>
              <a:rPr lang="en-US" i="1" dirty="0"/>
              <a:t>Mayo Clin Proc.</a:t>
            </a:r>
            <a:r>
              <a:rPr lang="en-US" dirty="0"/>
              <a:t> 2019; 94(1): 139-144.</a:t>
            </a:r>
          </a:p>
          <a:p>
            <a:r>
              <a:rPr lang="en-US" dirty="0" err="1"/>
              <a:t>Labat</a:t>
            </a:r>
            <a:r>
              <a:rPr lang="en-US" dirty="0"/>
              <a:t> JJ, Riant T, </a:t>
            </a:r>
            <a:r>
              <a:rPr lang="en-US" dirty="0" err="1"/>
              <a:t>Lassaux</a:t>
            </a:r>
            <a:r>
              <a:rPr lang="en-US" dirty="0"/>
              <a:t> A, </a:t>
            </a:r>
            <a:r>
              <a:rPr lang="en-US" dirty="0" err="1"/>
              <a:t>Rioult</a:t>
            </a:r>
            <a:r>
              <a:rPr lang="en-US" dirty="0"/>
              <a:t> B, </a:t>
            </a:r>
            <a:r>
              <a:rPr lang="en-US" dirty="0" err="1"/>
              <a:t>Rabischong</a:t>
            </a:r>
            <a:r>
              <a:rPr lang="en-US" dirty="0"/>
              <a:t> B, </a:t>
            </a:r>
            <a:r>
              <a:rPr lang="en-US" dirty="0" err="1"/>
              <a:t>Khalfallah</a:t>
            </a:r>
            <a:r>
              <a:rPr lang="en-US" dirty="0"/>
              <a:t> M, </a:t>
            </a:r>
            <a:r>
              <a:rPr lang="en-US" dirty="0" err="1"/>
              <a:t>Volteau</a:t>
            </a:r>
            <a:r>
              <a:rPr lang="en-US" dirty="0"/>
              <a:t> C, Leroi A-M, </a:t>
            </a:r>
            <a:r>
              <a:rPr lang="en-US" dirty="0" err="1"/>
              <a:t>Ploteau</a:t>
            </a:r>
            <a:r>
              <a:rPr lang="en-US" dirty="0"/>
              <a:t> S. Adding corticosteroids to the pudendal nerve block for pudendal neuralgia: a randomized, double-blind, controlled trial. </a:t>
            </a:r>
            <a:r>
              <a:rPr lang="en-US" i="1" dirty="0"/>
              <a:t>BJOG.</a:t>
            </a:r>
            <a:r>
              <a:rPr lang="en-US" dirty="0"/>
              <a:t> 2017; 124: 251-260.</a:t>
            </a:r>
          </a:p>
          <a:p>
            <a:r>
              <a:rPr lang="en-US" dirty="0" err="1"/>
              <a:t>Mamlouk</a:t>
            </a:r>
            <a:r>
              <a:rPr lang="en-US" dirty="0"/>
              <a:t> MD, </a:t>
            </a:r>
            <a:r>
              <a:rPr lang="en-US" dirty="0" err="1"/>
              <a:t>vanSonnenberg</a:t>
            </a:r>
            <a:r>
              <a:rPr lang="en-US" dirty="0"/>
              <a:t> E, </a:t>
            </a:r>
            <a:r>
              <a:rPr lang="en-US" dirty="0" err="1"/>
              <a:t>Dehkharghani</a:t>
            </a:r>
            <a:r>
              <a:rPr lang="en-US" dirty="0"/>
              <a:t> S. CT-guided nerve block for pudendal neuralgia: Diagnostic and therapeutic implications. </a:t>
            </a:r>
            <a:r>
              <a:rPr lang="en-US" i="1" dirty="0"/>
              <a:t>AJR. </a:t>
            </a:r>
            <a:r>
              <a:rPr lang="en-US" dirty="0"/>
              <a:t>2014; 203: 196-200.</a:t>
            </a:r>
          </a:p>
          <a:p>
            <a:r>
              <a:rPr lang="en-US" dirty="0"/>
              <a:t>McEvoy M, </a:t>
            </a:r>
            <a:r>
              <a:rPr lang="en-US" dirty="0" err="1"/>
              <a:t>McElvaney</a:t>
            </a:r>
            <a:r>
              <a:rPr lang="en-US" dirty="0"/>
              <a:t> R, Glover R. Understanding vaginismus: a biopsychosocial perspective. </a:t>
            </a:r>
            <a:r>
              <a:rPr lang="en-US" i="1" dirty="0"/>
              <a:t>Sexual and Relationship Therapy. </a:t>
            </a:r>
            <a:r>
              <a:rPr lang="en-US" dirty="0"/>
              <a:t>2021.</a:t>
            </a:r>
          </a:p>
          <a:p>
            <a:r>
              <a:rPr lang="en-US" dirty="0" err="1"/>
              <a:t>Moayednia</a:t>
            </a:r>
            <a:r>
              <a:rPr lang="en-US" dirty="0"/>
              <a:t> A, </a:t>
            </a:r>
            <a:r>
              <a:rPr lang="en-US" dirty="0" err="1"/>
              <a:t>Haghdani</a:t>
            </a:r>
            <a:r>
              <a:rPr lang="en-US" dirty="0"/>
              <a:t> S, </a:t>
            </a:r>
            <a:r>
              <a:rPr lang="en-US" dirty="0" err="1"/>
              <a:t>Khosrawi</a:t>
            </a:r>
            <a:r>
              <a:rPr lang="en-US" dirty="0"/>
              <a:t> S, </a:t>
            </a:r>
            <a:r>
              <a:rPr lang="en-US" dirty="0" err="1"/>
              <a:t>Yousefi</a:t>
            </a:r>
            <a:r>
              <a:rPr lang="en-US" dirty="0"/>
              <a:t> E, </a:t>
            </a:r>
            <a:r>
              <a:rPr lang="en-US" dirty="0" err="1"/>
              <a:t>Vahdatpour</a:t>
            </a:r>
            <a:r>
              <a:rPr lang="en-US" dirty="0"/>
              <a:t> B. Long-term effect of extracorporeal shock wave therapy on the treatment of chronic pelvic pain syndrome due to non bacterial prostatitis. </a:t>
            </a:r>
            <a:r>
              <a:rPr lang="en-US" i="1" dirty="0"/>
              <a:t>J Res Med Sci </a:t>
            </a:r>
            <a:r>
              <a:rPr lang="en-US" dirty="0"/>
              <a:t>2014; 19: 293-6.</a:t>
            </a:r>
          </a:p>
          <a:p>
            <a:r>
              <a:rPr lang="en-US" dirty="0"/>
              <a:t>Murer S, Polidori G, Beaumont F, </a:t>
            </a:r>
            <a:r>
              <a:rPr lang="en-US" dirty="0" err="1"/>
              <a:t>Bogard</a:t>
            </a:r>
            <a:r>
              <a:rPr lang="en-US" dirty="0"/>
              <a:t> F, Polidori E, </a:t>
            </a:r>
            <a:r>
              <a:rPr lang="en-US" dirty="0" err="1"/>
              <a:t>Kinne</a:t>
            </a:r>
            <a:r>
              <a:rPr lang="en-US" dirty="0"/>
              <a:t> M. Advances in the therapeutic approach of pudendal neuralgia: a systematic review. </a:t>
            </a:r>
            <a:r>
              <a:rPr lang="en-US" i="1" dirty="0"/>
              <a:t>J Osteopath Med. </a:t>
            </a:r>
            <a:r>
              <a:rPr lang="en-US" dirty="0"/>
              <a:t>2022; 122(1): 1-13.</a:t>
            </a:r>
          </a:p>
          <a:p>
            <a:r>
              <a:rPr lang="en-US" dirty="0" err="1"/>
              <a:t>Pacik</a:t>
            </a:r>
            <a:r>
              <a:rPr lang="en-US" dirty="0"/>
              <a:t> PT, </a:t>
            </a:r>
            <a:r>
              <a:rPr lang="en-US" dirty="0" err="1"/>
              <a:t>Geletta</a:t>
            </a:r>
            <a:r>
              <a:rPr lang="en-US" dirty="0"/>
              <a:t> S. Vaginismus treatment: Clinical trials follow up 241 patients. </a:t>
            </a:r>
            <a:r>
              <a:rPr lang="en-US" i="1" dirty="0"/>
              <a:t>Sex Med</a:t>
            </a:r>
            <a:r>
              <a:rPr lang="en-US" dirty="0"/>
              <a:t> 2017; 5: e114-e123.</a:t>
            </a:r>
          </a:p>
          <a:p>
            <a:r>
              <a:rPr lang="en-US" dirty="0"/>
              <a:t>Pereira A, Perez-Medina T, Rodriguez-Tapia A, Rutherford S, Millan I, Iglesias E, Ortiz-Quintana L. Chronic perineal pain: Analyses of prognostic factors in pudendal neuralgia. </a:t>
            </a:r>
            <a:r>
              <a:rPr lang="en-US" i="1" dirty="0"/>
              <a:t>Clin J Pain. </a:t>
            </a:r>
            <a:r>
              <a:rPr lang="en-US" dirty="0"/>
              <a:t>2014; 30(7):577-582.</a:t>
            </a:r>
          </a:p>
          <a:p>
            <a:r>
              <a:rPr lang="en-US" dirty="0"/>
              <a:t>The Practice Committee of the American Society for Reproductive Medicine. Treatment of pelvic pain associated with endometriosis: a committee opinion. </a:t>
            </a:r>
            <a:r>
              <a:rPr lang="en-US" i="1" dirty="0"/>
              <a:t>Fertility and Sterility </a:t>
            </a:r>
            <a:r>
              <a:rPr lang="en-US" dirty="0"/>
              <a:t>2014; 101(4): 927-935.</a:t>
            </a:r>
          </a:p>
          <a:p>
            <a:r>
              <a:rPr lang="en-US" dirty="0"/>
              <a:t>Rees J, Abrahams M, Doble A, Cooper A. Diagnosis and treatment of chronic bacterial prostatitis and chronic prostatitis/chronic pelvic pain syndrome: a consensus guideline. </a:t>
            </a:r>
            <a:r>
              <a:rPr lang="en-US" i="1" dirty="0"/>
              <a:t>BJU Int </a:t>
            </a:r>
            <a:r>
              <a:rPr lang="en-US" dirty="0"/>
              <a:t>2015; 116</a:t>
            </a:r>
            <a:r>
              <a:rPr lang="en-US" b="1" dirty="0"/>
              <a:t>:</a:t>
            </a:r>
            <a:r>
              <a:rPr lang="en-US" dirty="0"/>
              <a:t> 509-525.</a:t>
            </a:r>
          </a:p>
          <a:p>
            <a:r>
              <a:rPr lang="en-US" dirty="0"/>
              <a:t>Speer LM, </a:t>
            </a:r>
            <a:r>
              <a:rPr lang="en-US" dirty="0" err="1"/>
              <a:t>Mushkbar</a:t>
            </a:r>
            <a:r>
              <a:rPr lang="en-US" dirty="0"/>
              <a:t> S, </a:t>
            </a:r>
            <a:r>
              <a:rPr lang="en-US" dirty="0" err="1"/>
              <a:t>Erbele</a:t>
            </a:r>
            <a:r>
              <a:rPr lang="en-US" dirty="0"/>
              <a:t> T. Chronic pelvic pain in women. </a:t>
            </a:r>
            <a:r>
              <a:rPr lang="en-US" i="1" dirty="0"/>
              <a:t>Am Fam Physician.</a:t>
            </a:r>
            <a:r>
              <a:rPr lang="en-US" dirty="0"/>
              <a:t> 2016; 93(5): 380-387.</a:t>
            </a:r>
          </a:p>
        </p:txBody>
      </p:sp>
    </p:spTree>
    <p:extLst>
      <p:ext uri="{BB962C8B-B14F-4D97-AF65-F5344CB8AC3E}">
        <p14:creationId xmlns:p14="http://schemas.microsoft.com/office/powerpoint/2010/main" val="603602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A275D-C771-BBD8-E7BB-76C92B7D70D1}"/>
              </a:ext>
            </a:extLst>
          </p:cNvPr>
          <p:cNvSpPr>
            <a:spLocks noGrp="1"/>
          </p:cNvSpPr>
          <p:nvPr>
            <p:ph type="title"/>
          </p:nvPr>
        </p:nvSpPr>
        <p:spPr/>
        <p:txBody>
          <a:bodyPr/>
          <a:lstStyle/>
          <a:p>
            <a:r>
              <a:rPr lang="en-US" dirty="0"/>
              <a:t>Common Causes of Pelvic Pain</a:t>
            </a:r>
          </a:p>
        </p:txBody>
      </p:sp>
      <p:sp>
        <p:nvSpPr>
          <p:cNvPr id="3" name="Content Placeholder 2">
            <a:extLst>
              <a:ext uri="{FF2B5EF4-FFF2-40B4-BE49-F238E27FC236}">
                <a16:creationId xmlns:a16="http://schemas.microsoft.com/office/drawing/2014/main" id="{B1AA86C5-9D9F-E883-0E7B-0799A4BC0549}"/>
              </a:ext>
            </a:extLst>
          </p:cNvPr>
          <p:cNvSpPr>
            <a:spLocks noGrp="1"/>
          </p:cNvSpPr>
          <p:nvPr>
            <p:ph sz="half" idx="1"/>
          </p:nvPr>
        </p:nvSpPr>
        <p:spPr/>
        <p:txBody>
          <a:bodyPr>
            <a:normAutofit fontScale="62500" lnSpcReduction="20000"/>
          </a:bodyPr>
          <a:lstStyle/>
          <a:p>
            <a:r>
              <a:rPr lang="en-US" dirty="0"/>
              <a:t>Adenomyosis</a:t>
            </a:r>
          </a:p>
          <a:p>
            <a:r>
              <a:rPr lang="en-US" dirty="0"/>
              <a:t>Anorectal pain</a:t>
            </a:r>
          </a:p>
          <a:p>
            <a:r>
              <a:rPr lang="en-US" dirty="0"/>
              <a:t>Appendicitis</a:t>
            </a:r>
          </a:p>
          <a:p>
            <a:r>
              <a:rPr lang="en-US" dirty="0"/>
              <a:t>Coccydynia</a:t>
            </a:r>
          </a:p>
          <a:p>
            <a:r>
              <a:rPr lang="en-US" dirty="0"/>
              <a:t>Colon cancer</a:t>
            </a:r>
          </a:p>
          <a:p>
            <a:r>
              <a:rPr lang="en-US" dirty="0"/>
              <a:t>Constipation</a:t>
            </a:r>
          </a:p>
          <a:p>
            <a:r>
              <a:rPr lang="en-US" dirty="0"/>
              <a:t>Crohn’s disease</a:t>
            </a:r>
          </a:p>
          <a:p>
            <a:r>
              <a:rPr lang="en-US" dirty="0"/>
              <a:t>Dyspareunia</a:t>
            </a:r>
          </a:p>
          <a:p>
            <a:r>
              <a:rPr lang="en-US" dirty="0"/>
              <a:t>Endometriosis</a:t>
            </a:r>
          </a:p>
          <a:p>
            <a:r>
              <a:rPr lang="en-US" dirty="0"/>
              <a:t>Inguinal hernia</a:t>
            </a:r>
          </a:p>
          <a:p>
            <a:r>
              <a:rPr lang="en-US" dirty="0"/>
              <a:t>Interstitial cystitis</a:t>
            </a:r>
          </a:p>
          <a:p>
            <a:r>
              <a:rPr lang="en-US" dirty="0"/>
              <a:t>Irritable bowel syndrome</a:t>
            </a:r>
          </a:p>
          <a:p>
            <a:endParaRPr lang="en-US" dirty="0"/>
          </a:p>
        </p:txBody>
      </p:sp>
      <p:sp>
        <p:nvSpPr>
          <p:cNvPr id="4" name="Content Placeholder 3">
            <a:extLst>
              <a:ext uri="{FF2B5EF4-FFF2-40B4-BE49-F238E27FC236}">
                <a16:creationId xmlns:a16="http://schemas.microsoft.com/office/drawing/2014/main" id="{289D3174-2DA2-9E74-235E-53EA62586684}"/>
              </a:ext>
            </a:extLst>
          </p:cNvPr>
          <p:cNvSpPr>
            <a:spLocks noGrp="1"/>
          </p:cNvSpPr>
          <p:nvPr>
            <p:ph sz="half" idx="2"/>
          </p:nvPr>
        </p:nvSpPr>
        <p:spPr/>
        <p:txBody>
          <a:bodyPr>
            <a:normAutofit fontScale="62500" lnSpcReduction="20000"/>
          </a:bodyPr>
          <a:lstStyle/>
          <a:p>
            <a:r>
              <a:rPr lang="en-US" dirty="0"/>
              <a:t>Myofascial pelvic pain</a:t>
            </a:r>
          </a:p>
          <a:p>
            <a:r>
              <a:rPr lang="en-US" dirty="0"/>
              <a:t>Nerve pain</a:t>
            </a:r>
          </a:p>
          <a:p>
            <a:r>
              <a:rPr lang="en-US" dirty="0"/>
              <a:t>Ovarian cancer</a:t>
            </a:r>
          </a:p>
          <a:p>
            <a:r>
              <a:rPr lang="en-US" dirty="0"/>
              <a:t>Pelvic inflammatory disease</a:t>
            </a:r>
          </a:p>
          <a:p>
            <a:r>
              <a:rPr lang="en-US" dirty="0"/>
              <a:t>Polycystic ovarian syndrome</a:t>
            </a:r>
          </a:p>
          <a:p>
            <a:r>
              <a:rPr lang="en-US" dirty="0"/>
              <a:t>Prostatitis</a:t>
            </a:r>
          </a:p>
          <a:p>
            <a:r>
              <a:rPr lang="en-US" dirty="0"/>
              <a:t>Ulcerative colitis</a:t>
            </a:r>
          </a:p>
          <a:p>
            <a:r>
              <a:rPr lang="en-US" dirty="0"/>
              <a:t>Urinary tract infection</a:t>
            </a:r>
          </a:p>
          <a:p>
            <a:r>
              <a:rPr lang="en-US" dirty="0"/>
              <a:t>Uterine fibroids</a:t>
            </a:r>
          </a:p>
          <a:p>
            <a:r>
              <a:rPr lang="en-US" dirty="0"/>
              <a:t>Vaginismus</a:t>
            </a:r>
          </a:p>
          <a:p>
            <a:r>
              <a:rPr lang="en-US" dirty="0"/>
              <a:t>Vulvodynia</a:t>
            </a:r>
          </a:p>
        </p:txBody>
      </p:sp>
    </p:spTree>
    <p:extLst>
      <p:ext uri="{BB962C8B-B14F-4D97-AF65-F5344CB8AC3E}">
        <p14:creationId xmlns:p14="http://schemas.microsoft.com/office/powerpoint/2010/main" val="1364987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4153-80E5-1A17-B8A4-58D9121598ED}"/>
              </a:ext>
            </a:extLst>
          </p:cNvPr>
          <p:cNvSpPr>
            <a:spLocks noGrp="1"/>
          </p:cNvSpPr>
          <p:nvPr>
            <p:ph type="title"/>
          </p:nvPr>
        </p:nvSpPr>
        <p:spPr/>
        <p:txBody>
          <a:bodyPr>
            <a:normAutofit fontScale="90000"/>
          </a:bodyPr>
          <a:lstStyle/>
          <a:p>
            <a:r>
              <a:rPr lang="en-US" dirty="0"/>
              <a:t>Risk Factors/Co-occurring Conditions</a:t>
            </a:r>
          </a:p>
        </p:txBody>
      </p:sp>
      <p:sp>
        <p:nvSpPr>
          <p:cNvPr id="3" name="Content Placeholder 2">
            <a:extLst>
              <a:ext uri="{FF2B5EF4-FFF2-40B4-BE49-F238E27FC236}">
                <a16:creationId xmlns:a16="http://schemas.microsoft.com/office/drawing/2014/main" id="{89D789D7-ED98-CEA7-517F-141681745470}"/>
              </a:ext>
            </a:extLst>
          </p:cNvPr>
          <p:cNvSpPr>
            <a:spLocks noGrp="1"/>
          </p:cNvSpPr>
          <p:nvPr>
            <p:ph idx="1"/>
          </p:nvPr>
        </p:nvSpPr>
        <p:spPr/>
        <p:txBody>
          <a:bodyPr>
            <a:normAutofit fontScale="47500" lnSpcReduction="20000"/>
          </a:bodyPr>
          <a:lstStyle/>
          <a:p>
            <a:r>
              <a:rPr lang="en-US" dirty="0"/>
              <a:t>IBS</a:t>
            </a:r>
          </a:p>
          <a:p>
            <a:r>
              <a:rPr lang="en-US" dirty="0"/>
              <a:t>Depression, anxiety, and panic disorder</a:t>
            </a:r>
          </a:p>
          <a:p>
            <a:r>
              <a:rPr lang="en-US" dirty="0"/>
              <a:t>Pain catastrophizing</a:t>
            </a:r>
          </a:p>
          <a:p>
            <a:r>
              <a:rPr lang="en-US" dirty="0"/>
              <a:t>Previous history of sexual, physical, or emotional abuse</a:t>
            </a:r>
          </a:p>
          <a:p>
            <a:r>
              <a:rPr lang="en-US" dirty="0"/>
              <a:t>Abdominopelvic pain, dysmenorrhea, </a:t>
            </a:r>
            <a:r>
              <a:rPr lang="en-US" dirty="0" err="1"/>
              <a:t>dyschezia</a:t>
            </a:r>
            <a:r>
              <a:rPr lang="en-US" dirty="0"/>
              <a:t>, and dyspareunia</a:t>
            </a:r>
          </a:p>
          <a:p>
            <a:r>
              <a:rPr lang="en-US" dirty="0"/>
              <a:t>Pelvic floor dysfunction</a:t>
            </a:r>
          </a:p>
          <a:p>
            <a:r>
              <a:rPr lang="en-US" dirty="0"/>
              <a:t>Peripheral inflammation</a:t>
            </a:r>
          </a:p>
          <a:p>
            <a:r>
              <a:rPr lang="en-US" dirty="0"/>
              <a:t>Peripheral and central sensitization</a:t>
            </a:r>
          </a:p>
          <a:p>
            <a:r>
              <a:rPr lang="en-US" dirty="0"/>
              <a:t>Impaired quality of life</a:t>
            </a:r>
          </a:p>
          <a:p>
            <a:r>
              <a:rPr lang="en-US" dirty="0"/>
              <a:t>Fibromyalgia </a:t>
            </a:r>
          </a:p>
          <a:p>
            <a:r>
              <a:rPr lang="en-US" dirty="0"/>
              <a:t>Chronic fatigue syndrome</a:t>
            </a:r>
          </a:p>
          <a:p>
            <a:r>
              <a:rPr lang="en-US" dirty="0"/>
              <a:t>Chronic headache</a:t>
            </a:r>
          </a:p>
          <a:p>
            <a:r>
              <a:rPr lang="en-US" dirty="0"/>
              <a:t>Vulvodynia </a:t>
            </a:r>
          </a:p>
          <a:p>
            <a:r>
              <a:rPr lang="en-US" dirty="0"/>
              <a:t>Dysfunctional inhibitory pain control</a:t>
            </a:r>
          </a:p>
        </p:txBody>
      </p:sp>
    </p:spTree>
    <p:extLst>
      <p:ext uri="{BB962C8B-B14F-4D97-AF65-F5344CB8AC3E}">
        <p14:creationId xmlns:p14="http://schemas.microsoft.com/office/powerpoint/2010/main" val="1825427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FA003-0AA7-87F3-9A33-EA90912A4FC6}"/>
              </a:ext>
            </a:extLst>
          </p:cNvPr>
          <p:cNvSpPr>
            <a:spLocks noGrp="1"/>
          </p:cNvSpPr>
          <p:nvPr>
            <p:ph type="title"/>
          </p:nvPr>
        </p:nvSpPr>
        <p:spPr/>
        <p:txBody>
          <a:bodyPr/>
          <a:lstStyle/>
          <a:p>
            <a:r>
              <a:rPr lang="en-US" dirty="0"/>
              <a:t>Patient Perspectives</a:t>
            </a:r>
          </a:p>
        </p:txBody>
      </p:sp>
      <p:sp>
        <p:nvSpPr>
          <p:cNvPr id="3" name="Content Placeholder 2">
            <a:extLst>
              <a:ext uri="{FF2B5EF4-FFF2-40B4-BE49-F238E27FC236}">
                <a16:creationId xmlns:a16="http://schemas.microsoft.com/office/drawing/2014/main" id="{5537A838-616B-EFCC-814E-D0ABE5B5C9AA}"/>
              </a:ext>
            </a:extLst>
          </p:cNvPr>
          <p:cNvSpPr>
            <a:spLocks noGrp="1"/>
          </p:cNvSpPr>
          <p:nvPr>
            <p:ph idx="1"/>
          </p:nvPr>
        </p:nvSpPr>
        <p:spPr/>
        <p:txBody>
          <a:bodyPr>
            <a:normAutofit fontScale="85000" lnSpcReduction="20000"/>
          </a:bodyPr>
          <a:lstStyle/>
          <a:p>
            <a:r>
              <a:rPr lang="en-US" dirty="0"/>
              <a:t>Managing pelvic pain “is like trying to hold a beach ball underwater. You can do it, but you literally can’t do anything else.”</a:t>
            </a:r>
          </a:p>
          <a:p>
            <a:r>
              <a:rPr lang="en-US" dirty="0"/>
              <a:t>“Pelvic pain controls your life. It is a pain that you just can’t explain properly to others because of the control it has over your every thought and action.”</a:t>
            </a:r>
          </a:p>
          <a:p>
            <a:r>
              <a:rPr lang="en-US" dirty="0"/>
              <a:t>“It’s impossible to explain. No one gets it.”</a:t>
            </a:r>
          </a:p>
          <a:p>
            <a:r>
              <a:rPr lang="en-US" dirty="0"/>
              <a:t>“It’s a life-changing thing that’s unfortunately invisible to everyone else.”</a:t>
            </a:r>
          </a:p>
        </p:txBody>
      </p:sp>
    </p:spTree>
    <p:extLst>
      <p:ext uri="{BB962C8B-B14F-4D97-AF65-F5344CB8AC3E}">
        <p14:creationId xmlns:p14="http://schemas.microsoft.com/office/powerpoint/2010/main" val="68204855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71C08EAF9A324F870F138F4120985A" ma:contentTypeVersion="18" ma:contentTypeDescription="Create a new document." ma:contentTypeScope="" ma:versionID="7c60ca52325e4b00df935add9a9547bf">
  <xsd:schema xmlns:xsd="http://www.w3.org/2001/XMLSchema" xmlns:xs="http://www.w3.org/2001/XMLSchema" xmlns:p="http://schemas.microsoft.com/office/2006/metadata/properties" xmlns:ns2="240a6722-3a19-464f-b7f3-5cc0f38ab87d" xmlns:ns3="26c20447-2f6b-48f4-b640-7ac208de339c" targetNamespace="http://schemas.microsoft.com/office/2006/metadata/properties" ma:root="true" ma:fieldsID="7032476f62fc28dc0bad8a29cbc5305b" ns2:_="" ns3:_="">
    <xsd:import namespace="240a6722-3a19-464f-b7f3-5cc0f38ab87d"/>
    <xsd:import namespace="26c20447-2f6b-48f4-b640-7ac208de33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0a6722-3a19-464f-b7f3-5cc0f38ab8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675cfa9-760c-41cb-a573-d14c32251eed" ma:termSetId="09814cd3-568e-fe90-9814-8d621ff8fb84" ma:anchorId="fba54fb3-c3e1-fe81-a776-ca4b69148c4d" ma:open="true" ma:isKeyword="false">
      <xsd:complexType>
        <xsd:sequence>
          <xsd:element ref="pc:Terms" minOccurs="0" maxOccurs="1"/>
        </xsd:sequence>
      </xsd:complex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c20447-2f6b-48f4-b640-7ac208de339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ac292ca-6004-4569-8b25-732cdda52b0a}" ma:internalName="TaxCatchAll" ma:showField="CatchAllData" ma:web="26c20447-2f6b-48f4-b640-7ac208de33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40a6722-3a19-464f-b7f3-5cc0f38ab87d">
      <Terms xmlns="http://schemas.microsoft.com/office/infopath/2007/PartnerControls"/>
    </lcf76f155ced4ddcb4097134ff3c332f>
    <TaxCatchAll xmlns="26c20447-2f6b-48f4-b640-7ac208de339c" xsi:nil="true"/>
  </documentManagement>
</p:properties>
</file>

<file path=customXml/itemProps1.xml><?xml version="1.0" encoding="utf-8"?>
<ds:datastoreItem xmlns:ds="http://schemas.openxmlformats.org/officeDocument/2006/customXml" ds:itemID="{AA1655B3-3BDE-424E-BDB3-0409FAE9BF37}"/>
</file>

<file path=customXml/itemProps2.xml><?xml version="1.0" encoding="utf-8"?>
<ds:datastoreItem xmlns:ds="http://schemas.openxmlformats.org/officeDocument/2006/customXml" ds:itemID="{569DB956-2AED-4E84-A0AD-49B55FCB2763}"/>
</file>

<file path=customXml/itemProps3.xml><?xml version="1.0" encoding="utf-8"?>
<ds:datastoreItem xmlns:ds="http://schemas.openxmlformats.org/officeDocument/2006/customXml" ds:itemID="{DDFAB5D0-59C3-4DC7-AB38-7049D1E883E4}"/>
</file>

<file path=docMetadata/LabelInfo.xml><?xml version="1.0" encoding="utf-8"?>
<clbl:labelList xmlns:clbl="http://schemas.microsoft.com/office/2020/mipLabelMetadata">
  <clbl:label id="{c2e367f7-8194-49ff-9ea4-6cc686ce90ed}" enabled="1" method="Standard" siteId="{ef4fd2f8-4c96-45ab-9b15-7831920f55cf}" removed="0"/>
</clbl:labelList>
</file>

<file path=docProps/app.xml><?xml version="1.0" encoding="utf-8"?>
<Properties xmlns="http://schemas.openxmlformats.org/officeDocument/2006/extended-properties" xmlns:vt="http://schemas.openxmlformats.org/officeDocument/2006/docPropsVTypes">
  <Template>OrthoPTRes</Template>
  <TotalTime>6987</TotalTime>
  <Words>6000</Words>
  <Application>Microsoft Office PowerPoint</Application>
  <PresentationFormat>On-screen Show (16:9)</PresentationFormat>
  <Paragraphs>715</Paragraphs>
  <Slides>60</Slides>
  <Notes>58</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Custom Design</vt:lpstr>
      <vt:lpstr>The Seat of Pain: Addressing Pain in the Pelvis</vt:lpstr>
      <vt:lpstr>Continuing Medical Education (CME)</vt:lpstr>
      <vt:lpstr>Learning Objectives</vt:lpstr>
      <vt:lpstr>What is Pelvic Pain?</vt:lpstr>
      <vt:lpstr>Pelvic Floor Anatomy</vt:lpstr>
      <vt:lpstr>Pelvic Floor Anatomy</vt:lpstr>
      <vt:lpstr>Common Causes of Pelvic Pain</vt:lpstr>
      <vt:lpstr>Risk Factors/Co-occurring Conditions</vt:lpstr>
      <vt:lpstr>Patient Perspectives</vt:lpstr>
      <vt:lpstr>Patient Perspectives</vt:lpstr>
      <vt:lpstr>Chronic Primary Pelvic Pain Syndrome in Men (CPPPSm)</vt:lpstr>
      <vt:lpstr>Prostatitis</vt:lpstr>
      <vt:lpstr>Prostatitis</vt:lpstr>
      <vt:lpstr>Prostatitis/CPPPSm</vt:lpstr>
      <vt:lpstr>Prostatitis/CPPPSm</vt:lpstr>
      <vt:lpstr>Prostatitis/CPPPSm</vt:lpstr>
      <vt:lpstr>Prostatitis/CPPPSm</vt:lpstr>
      <vt:lpstr>Prostatitis/CPPPSm</vt:lpstr>
      <vt:lpstr>Prostatitis/CPPPSm</vt:lpstr>
      <vt:lpstr>Prostatitis/CPPPSm</vt:lpstr>
      <vt:lpstr>Exam for Males</vt:lpstr>
      <vt:lpstr>Chronic Pelvic Pain in Women</vt:lpstr>
      <vt:lpstr>Chronic Pelvic Pain in Women</vt:lpstr>
      <vt:lpstr>Chronic Pelvic Pain in Women</vt:lpstr>
      <vt:lpstr>Chronic Pelvic Pain in Women</vt:lpstr>
      <vt:lpstr>Chronic Pelvic Pain in Women</vt:lpstr>
      <vt:lpstr>Endometriosis</vt:lpstr>
      <vt:lpstr>Endometriosis</vt:lpstr>
      <vt:lpstr>Endometriosis</vt:lpstr>
      <vt:lpstr>Endometriosis</vt:lpstr>
      <vt:lpstr>Endometriosis</vt:lpstr>
      <vt:lpstr>Endometriosis</vt:lpstr>
      <vt:lpstr>Vaginismus</vt:lpstr>
      <vt:lpstr>Vaginismus</vt:lpstr>
      <vt:lpstr>Vaginismus</vt:lpstr>
      <vt:lpstr>Vaginismus</vt:lpstr>
      <vt:lpstr>Vaginismus</vt:lpstr>
      <vt:lpstr>Functional Anorectal Pain</vt:lpstr>
      <vt:lpstr>Proctalgia fugax</vt:lpstr>
      <vt:lpstr>Levator Ani Syndrome</vt:lpstr>
      <vt:lpstr>Interstitial Cystitis/ Painful Bladder Syndrome</vt:lpstr>
      <vt:lpstr>Interstitial Cystitis/ Painful Bladder Syndrome</vt:lpstr>
      <vt:lpstr>Interstitial Cystitis/ Painful Bladder Syndrome</vt:lpstr>
      <vt:lpstr>Interstitial Cystitis/ Painful Bladder Syndrome</vt:lpstr>
      <vt:lpstr>Interstitial Cystitis/ Painful Bladder Syndrome</vt:lpstr>
      <vt:lpstr>Myofascial Trigger Points</vt:lpstr>
      <vt:lpstr>Myofascial Trigger Points</vt:lpstr>
      <vt:lpstr>Coccydynia</vt:lpstr>
      <vt:lpstr>Coccydynia</vt:lpstr>
      <vt:lpstr>Coccydynia</vt:lpstr>
      <vt:lpstr>Pudendal Neuralgia</vt:lpstr>
      <vt:lpstr>Pudendal Neuralgia</vt:lpstr>
      <vt:lpstr>Pudendal Neuralgia</vt:lpstr>
      <vt:lpstr>Pudendal Neuralgia</vt:lpstr>
      <vt:lpstr>Multidisciplinary Team</vt:lpstr>
      <vt:lpstr>Physical Therapy for Pelvic Pain</vt:lpstr>
      <vt:lpstr>Patient Resources</vt:lpstr>
      <vt:lpstr>Questions?</vt:lpstr>
      <vt:lpstr>Thank you!</vt:lpstr>
      <vt:lpstr>References</vt:lpstr>
    </vt:vector>
  </TitlesOfParts>
  <Company>St Luke's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Residency PPT Template</dc:title>
  <dc:creator>Steve Kareha</dc:creator>
  <cp:lastModifiedBy>Donohue, Erin</cp:lastModifiedBy>
  <cp:revision>94</cp:revision>
  <cp:lastPrinted>2024-09-25T16:18:24Z</cp:lastPrinted>
  <dcterms:created xsi:type="dcterms:W3CDTF">2013-05-03T03:00:51Z</dcterms:created>
  <dcterms:modified xsi:type="dcterms:W3CDTF">2025-06-09T17:29:35Z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Residency PPT Template</vt:lpwstr>
  </property>
  <property fmtid="{D5CDD505-2E9C-101B-9397-08002B2CF9AE}" pid="3" name="SlideDescription">
    <vt:lpwstr/>
  </property>
  <property fmtid="{D5CDD505-2E9C-101B-9397-08002B2CF9AE}" pid="4" name="ContentTypeId">
    <vt:lpwstr>0x0101005E71C08EAF9A324F870F138F4120985A</vt:lpwstr>
  </property>
</Properties>
</file>