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7" r:id="rId1"/>
  </p:sldMasterIdLst>
  <p:notesMasterIdLst>
    <p:notesMasterId r:id="rId33"/>
  </p:notesMasterIdLst>
  <p:sldIdLst>
    <p:sldId id="256" r:id="rId2"/>
    <p:sldId id="257" r:id="rId3"/>
    <p:sldId id="258" r:id="rId4"/>
    <p:sldId id="259" r:id="rId5"/>
    <p:sldId id="260" r:id="rId6"/>
    <p:sldId id="313" r:id="rId7"/>
    <p:sldId id="308" r:id="rId8"/>
    <p:sldId id="309" r:id="rId9"/>
    <p:sldId id="261" r:id="rId10"/>
    <p:sldId id="262" r:id="rId11"/>
    <p:sldId id="263" r:id="rId12"/>
    <p:sldId id="282" r:id="rId13"/>
    <p:sldId id="266" r:id="rId14"/>
    <p:sldId id="314" r:id="rId15"/>
    <p:sldId id="315" r:id="rId16"/>
    <p:sldId id="322" r:id="rId17"/>
    <p:sldId id="323" r:id="rId18"/>
    <p:sldId id="324" r:id="rId19"/>
    <p:sldId id="325" r:id="rId20"/>
    <p:sldId id="326" r:id="rId21"/>
    <p:sldId id="327" r:id="rId22"/>
    <p:sldId id="328" r:id="rId23"/>
    <p:sldId id="269" r:id="rId24"/>
    <p:sldId id="280" r:id="rId25"/>
    <p:sldId id="270" r:id="rId26"/>
    <p:sldId id="329" r:id="rId27"/>
    <p:sldId id="330" r:id="rId28"/>
    <p:sldId id="331" r:id="rId29"/>
    <p:sldId id="307" r:id="rId30"/>
    <p:sldId id="306" r:id="rId31"/>
    <p:sldId id="311"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8197"/>
    <a:srgbClr val="FE0000"/>
    <a:srgbClr val="FF9595"/>
    <a:srgbClr val="E97A67"/>
    <a:srgbClr val="A94B91"/>
    <a:srgbClr val="1D98C2"/>
    <a:srgbClr val="7E3E96"/>
    <a:srgbClr val="629578"/>
    <a:srgbClr val="637C93"/>
    <a:srgbClr val="92A9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4586" autoAdjust="0"/>
  </p:normalViewPr>
  <p:slideViewPr>
    <p:cSldViewPr snapToGrid="0">
      <p:cViewPr varScale="1">
        <p:scale>
          <a:sx n="77" d="100"/>
          <a:sy n="77" d="100"/>
        </p:scale>
        <p:origin x="10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F30185-AB71-4FBC-B486-A541658CC798}" type="doc">
      <dgm:prSet loTypeId="urn:microsoft.com/office/officeart/2005/8/layout/default" loCatId="list" qsTypeId="urn:microsoft.com/office/officeart/2005/8/quickstyle/simple2" qsCatId="simple" csTypeId="urn:microsoft.com/office/officeart/2005/8/colors/colorful5" csCatId="colorful" phldr="1"/>
      <dgm:spPr/>
      <dgm:t>
        <a:bodyPr/>
        <a:lstStyle/>
        <a:p>
          <a:endParaRPr lang="en-US"/>
        </a:p>
      </dgm:t>
    </dgm:pt>
    <dgm:pt modelId="{090F13FB-85F2-493E-BC22-BA93112DB14A}">
      <dgm:prSet/>
      <dgm:spPr/>
      <dgm:t>
        <a:bodyPr/>
        <a:lstStyle/>
        <a:p>
          <a:r>
            <a:rPr lang="en-US" dirty="0"/>
            <a:t>Diagnostic audiological testing for infants to adults </a:t>
          </a:r>
        </a:p>
      </dgm:t>
    </dgm:pt>
    <dgm:pt modelId="{0345095A-EF5C-4401-BAB8-2ABCEDFF55C7}" type="parTrans" cxnId="{9B56C0EE-4C13-49EA-92BE-2DB9E046BDB6}">
      <dgm:prSet/>
      <dgm:spPr/>
      <dgm:t>
        <a:bodyPr/>
        <a:lstStyle/>
        <a:p>
          <a:endParaRPr lang="en-US"/>
        </a:p>
      </dgm:t>
    </dgm:pt>
    <dgm:pt modelId="{C55BC6CA-3196-4749-A18A-5B6C81AD4F49}" type="sibTrans" cxnId="{9B56C0EE-4C13-49EA-92BE-2DB9E046BDB6}">
      <dgm:prSet/>
      <dgm:spPr/>
      <dgm:t>
        <a:bodyPr/>
        <a:lstStyle/>
        <a:p>
          <a:endParaRPr lang="en-US"/>
        </a:p>
      </dgm:t>
    </dgm:pt>
    <dgm:pt modelId="{FB678027-FA37-4085-85F3-85030A62A6DE}">
      <dgm:prSet/>
      <dgm:spPr>
        <a:solidFill>
          <a:srgbClr val="7B6390"/>
        </a:solidFill>
      </dgm:spPr>
      <dgm:t>
        <a:bodyPr/>
        <a:lstStyle/>
        <a:p>
          <a:r>
            <a:rPr lang="en-US" dirty="0"/>
            <a:t>Providing correction/rehabilitation of hearing loss</a:t>
          </a:r>
        </a:p>
      </dgm:t>
    </dgm:pt>
    <dgm:pt modelId="{01E50B0D-5C96-4FC2-A8CB-62E9A014E136}" type="parTrans" cxnId="{9087E466-563F-4C0D-BE59-7BE9A9FD1510}">
      <dgm:prSet/>
      <dgm:spPr/>
      <dgm:t>
        <a:bodyPr/>
        <a:lstStyle/>
        <a:p>
          <a:endParaRPr lang="en-US"/>
        </a:p>
      </dgm:t>
    </dgm:pt>
    <dgm:pt modelId="{3C618059-9EB4-49AC-BECC-0A3F2A40C329}" type="sibTrans" cxnId="{9087E466-563F-4C0D-BE59-7BE9A9FD1510}">
      <dgm:prSet/>
      <dgm:spPr/>
      <dgm:t>
        <a:bodyPr/>
        <a:lstStyle/>
        <a:p>
          <a:endParaRPr lang="en-US"/>
        </a:p>
      </dgm:t>
    </dgm:pt>
    <dgm:pt modelId="{DC441ED8-66C2-4ACA-BCDA-5C688260B2AB}">
      <dgm:prSet/>
      <dgm:spPr>
        <a:solidFill>
          <a:srgbClr val="637C93"/>
        </a:solidFill>
      </dgm:spPr>
      <dgm:t>
        <a:bodyPr/>
        <a:lstStyle/>
        <a:p>
          <a:r>
            <a:rPr lang="en-US"/>
            <a:t>Vestibular assessment, test, and rehabilitation</a:t>
          </a:r>
        </a:p>
      </dgm:t>
    </dgm:pt>
    <dgm:pt modelId="{DECFCB8D-9471-4279-ADD0-78FD39101D0F}" type="parTrans" cxnId="{3CD77CD2-9CD4-4607-B2F9-7A36FEFB9F27}">
      <dgm:prSet/>
      <dgm:spPr/>
      <dgm:t>
        <a:bodyPr/>
        <a:lstStyle/>
        <a:p>
          <a:endParaRPr lang="en-US"/>
        </a:p>
      </dgm:t>
    </dgm:pt>
    <dgm:pt modelId="{FD556493-CCED-4AEE-AA2A-43DA058E9F0D}" type="sibTrans" cxnId="{3CD77CD2-9CD4-4607-B2F9-7A36FEFB9F27}">
      <dgm:prSet/>
      <dgm:spPr/>
      <dgm:t>
        <a:bodyPr/>
        <a:lstStyle/>
        <a:p>
          <a:endParaRPr lang="en-US"/>
        </a:p>
      </dgm:t>
    </dgm:pt>
    <dgm:pt modelId="{04900645-1259-4992-B473-3BD6760114BD}">
      <dgm:prSet/>
      <dgm:spPr>
        <a:solidFill>
          <a:srgbClr val="629578"/>
        </a:solidFill>
      </dgm:spPr>
      <dgm:t>
        <a:bodyPr/>
        <a:lstStyle/>
        <a:p>
          <a:r>
            <a:rPr lang="en-US"/>
            <a:t>Electrophysiology assessment and diagnosis</a:t>
          </a:r>
        </a:p>
      </dgm:t>
    </dgm:pt>
    <dgm:pt modelId="{87C0F3B7-140F-409C-A2A9-7770C62A04FF}" type="parTrans" cxnId="{64740F1A-A380-4409-A242-53685A51B2FB}">
      <dgm:prSet/>
      <dgm:spPr/>
      <dgm:t>
        <a:bodyPr/>
        <a:lstStyle/>
        <a:p>
          <a:endParaRPr lang="en-US"/>
        </a:p>
      </dgm:t>
    </dgm:pt>
    <dgm:pt modelId="{4A510FE2-FDAB-454E-A9B3-0401AB481236}" type="sibTrans" cxnId="{64740F1A-A380-4409-A242-53685A51B2FB}">
      <dgm:prSet/>
      <dgm:spPr/>
      <dgm:t>
        <a:bodyPr/>
        <a:lstStyle/>
        <a:p>
          <a:endParaRPr lang="en-US"/>
        </a:p>
      </dgm:t>
    </dgm:pt>
    <dgm:pt modelId="{E6CEE847-F2ED-4646-B0DF-5812C9DFBB31}">
      <dgm:prSet/>
      <dgm:spPr/>
      <dgm:t>
        <a:bodyPr/>
        <a:lstStyle/>
        <a:p>
          <a:r>
            <a:rPr lang="en-US"/>
            <a:t>Facial nerve monitoring</a:t>
          </a:r>
        </a:p>
      </dgm:t>
    </dgm:pt>
    <dgm:pt modelId="{7F14671B-A250-49B6-8DA2-54B00B0174B6}" type="parTrans" cxnId="{84B6AF4E-EE0B-4501-B7A4-583B2018DC66}">
      <dgm:prSet/>
      <dgm:spPr/>
      <dgm:t>
        <a:bodyPr/>
        <a:lstStyle/>
        <a:p>
          <a:endParaRPr lang="en-US"/>
        </a:p>
      </dgm:t>
    </dgm:pt>
    <dgm:pt modelId="{57180079-62EB-4C40-9D06-A8B354694D64}" type="sibTrans" cxnId="{84B6AF4E-EE0B-4501-B7A4-583B2018DC66}">
      <dgm:prSet/>
      <dgm:spPr/>
      <dgm:t>
        <a:bodyPr/>
        <a:lstStyle/>
        <a:p>
          <a:endParaRPr lang="en-US"/>
        </a:p>
      </dgm:t>
    </dgm:pt>
    <dgm:pt modelId="{A0058E17-F1D3-48DF-8297-741BC610F498}">
      <dgm:prSet/>
      <dgm:spPr/>
      <dgm:t>
        <a:bodyPr/>
        <a:lstStyle/>
        <a:p>
          <a:r>
            <a:rPr lang="en-US"/>
            <a:t>Intraoperative monitoring</a:t>
          </a:r>
        </a:p>
      </dgm:t>
    </dgm:pt>
    <dgm:pt modelId="{12743954-FE75-4AF3-8E25-BDCE27F0BA6A}" type="parTrans" cxnId="{426B9597-5700-4707-A768-0D00024A6112}">
      <dgm:prSet/>
      <dgm:spPr/>
      <dgm:t>
        <a:bodyPr/>
        <a:lstStyle/>
        <a:p>
          <a:endParaRPr lang="en-US"/>
        </a:p>
      </dgm:t>
    </dgm:pt>
    <dgm:pt modelId="{A0D3F57B-3436-4F16-87E7-AE4DBDA00DFB}" type="sibTrans" cxnId="{426B9597-5700-4707-A768-0D00024A6112}">
      <dgm:prSet/>
      <dgm:spPr/>
      <dgm:t>
        <a:bodyPr/>
        <a:lstStyle/>
        <a:p>
          <a:endParaRPr lang="en-US"/>
        </a:p>
      </dgm:t>
    </dgm:pt>
    <dgm:pt modelId="{14AD7577-9858-417C-B4DD-BA3CA87C4B63}" type="pres">
      <dgm:prSet presAssocID="{9EF30185-AB71-4FBC-B486-A541658CC798}" presName="diagram" presStyleCnt="0">
        <dgm:presLayoutVars>
          <dgm:dir/>
          <dgm:resizeHandles val="exact"/>
        </dgm:presLayoutVars>
      </dgm:prSet>
      <dgm:spPr/>
    </dgm:pt>
    <dgm:pt modelId="{C14E47C3-FE82-40E6-91A7-1E4532356BA0}" type="pres">
      <dgm:prSet presAssocID="{090F13FB-85F2-493E-BC22-BA93112DB14A}" presName="node" presStyleLbl="node1" presStyleIdx="0" presStyleCnt="6">
        <dgm:presLayoutVars>
          <dgm:bulletEnabled val="1"/>
        </dgm:presLayoutVars>
      </dgm:prSet>
      <dgm:spPr/>
    </dgm:pt>
    <dgm:pt modelId="{131A82AB-F6A0-4376-9F7C-C1A27498D69E}" type="pres">
      <dgm:prSet presAssocID="{C55BC6CA-3196-4749-A18A-5B6C81AD4F49}" presName="sibTrans" presStyleCnt="0"/>
      <dgm:spPr/>
    </dgm:pt>
    <dgm:pt modelId="{4D31DFDD-D49A-442E-8E29-EDCF77E66A69}" type="pres">
      <dgm:prSet presAssocID="{FB678027-FA37-4085-85F3-85030A62A6DE}" presName="node" presStyleLbl="node1" presStyleIdx="1" presStyleCnt="6">
        <dgm:presLayoutVars>
          <dgm:bulletEnabled val="1"/>
        </dgm:presLayoutVars>
      </dgm:prSet>
      <dgm:spPr/>
    </dgm:pt>
    <dgm:pt modelId="{E37138AC-44FF-4E7D-963B-578F80C669CC}" type="pres">
      <dgm:prSet presAssocID="{3C618059-9EB4-49AC-BECC-0A3F2A40C329}" presName="sibTrans" presStyleCnt="0"/>
      <dgm:spPr/>
    </dgm:pt>
    <dgm:pt modelId="{F31DCD99-6E8D-46DB-AF9D-3B3399C6FDAA}" type="pres">
      <dgm:prSet presAssocID="{DC441ED8-66C2-4ACA-BCDA-5C688260B2AB}" presName="node" presStyleLbl="node1" presStyleIdx="2" presStyleCnt="6">
        <dgm:presLayoutVars>
          <dgm:bulletEnabled val="1"/>
        </dgm:presLayoutVars>
      </dgm:prSet>
      <dgm:spPr/>
    </dgm:pt>
    <dgm:pt modelId="{7A9EC765-70E6-4B90-8FC3-D69E0BE30660}" type="pres">
      <dgm:prSet presAssocID="{FD556493-CCED-4AEE-AA2A-43DA058E9F0D}" presName="sibTrans" presStyleCnt="0"/>
      <dgm:spPr/>
    </dgm:pt>
    <dgm:pt modelId="{E80FDEFC-C040-45F8-AE73-5EC10158D423}" type="pres">
      <dgm:prSet presAssocID="{04900645-1259-4992-B473-3BD6760114BD}" presName="node" presStyleLbl="node1" presStyleIdx="3" presStyleCnt="6">
        <dgm:presLayoutVars>
          <dgm:bulletEnabled val="1"/>
        </dgm:presLayoutVars>
      </dgm:prSet>
      <dgm:spPr/>
    </dgm:pt>
    <dgm:pt modelId="{CE8363B2-11A6-4438-A46F-57F884269FFA}" type="pres">
      <dgm:prSet presAssocID="{4A510FE2-FDAB-454E-A9B3-0401AB481236}" presName="sibTrans" presStyleCnt="0"/>
      <dgm:spPr/>
    </dgm:pt>
    <dgm:pt modelId="{7C0FA403-EB46-4DB0-806C-23067FAF54C4}" type="pres">
      <dgm:prSet presAssocID="{E6CEE847-F2ED-4646-B0DF-5812C9DFBB31}" presName="node" presStyleLbl="node1" presStyleIdx="4" presStyleCnt="6">
        <dgm:presLayoutVars>
          <dgm:bulletEnabled val="1"/>
        </dgm:presLayoutVars>
      </dgm:prSet>
      <dgm:spPr/>
    </dgm:pt>
    <dgm:pt modelId="{F97708EA-E1EF-40AC-9872-B61D429ED666}" type="pres">
      <dgm:prSet presAssocID="{57180079-62EB-4C40-9D06-A8B354694D64}" presName="sibTrans" presStyleCnt="0"/>
      <dgm:spPr/>
    </dgm:pt>
    <dgm:pt modelId="{A9541F58-E6B2-4391-95A2-384BCC278E15}" type="pres">
      <dgm:prSet presAssocID="{A0058E17-F1D3-48DF-8297-741BC610F498}" presName="node" presStyleLbl="node1" presStyleIdx="5" presStyleCnt="6">
        <dgm:presLayoutVars>
          <dgm:bulletEnabled val="1"/>
        </dgm:presLayoutVars>
      </dgm:prSet>
      <dgm:spPr/>
    </dgm:pt>
  </dgm:ptLst>
  <dgm:cxnLst>
    <dgm:cxn modelId="{06372813-2A7E-4192-A645-483002C8F66F}" type="presOf" srcId="{FB678027-FA37-4085-85F3-85030A62A6DE}" destId="{4D31DFDD-D49A-442E-8E29-EDCF77E66A69}" srcOrd="0" destOrd="0" presId="urn:microsoft.com/office/officeart/2005/8/layout/default"/>
    <dgm:cxn modelId="{64740F1A-A380-4409-A242-53685A51B2FB}" srcId="{9EF30185-AB71-4FBC-B486-A541658CC798}" destId="{04900645-1259-4992-B473-3BD6760114BD}" srcOrd="3" destOrd="0" parTransId="{87C0F3B7-140F-409C-A2A9-7770C62A04FF}" sibTransId="{4A510FE2-FDAB-454E-A9B3-0401AB481236}"/>
    <dgm:cxn modelId="{F03BB720-22E7-48F9-8D2F-875E02D9D0AB}" type="presOf" srcId="{090F13FB-85F2-493E-BC22-BA93112DB14A}" destId="{C14E47C3-FE82-40E6-91A7-1E4532356BA0}" srcOrd="0" destOrd="0" presId="urn:microsoft.com/office/officeart/2005/8/layout/default"/>
    <dgm:cxn modelId="{B434E128-2A53-44B5-B668-A342217AF4B9}" type="presOf" srcId="{E6CEE847-F2ED-4646-B0DF-5812C9DFBB31}" destId="{7C0FA403-EB46-4DB0-806C-23067FAF54C4}" srcOrd="0" destOrd="0" presId="urn:microsoft.com/office/officeart/2005/8/layout/default"/>
    <dgm:cxn modelId="{9087E466-563F-4C0D-BE59-7BE9A9FD1510}" srcId="{9EF30185-AB71-4FBC-B486-A541658CC798}" destId="{FB678027-FA37-4085-85F3-85030A62A6DE}" srcOrd="1" destOrd="0" parTransId="{01E50B0D-5C96-4FC2-A8CB-62E9A014E136}" sibTransId="{3C618059-9EB4-49AC-BECC-0A3F2A40C329}"/>
    <dgm:cxn modelId="{84B6AF4E-EE0B-4501-B7A4-583B2018DC66}" srcId="{9EF30185-AB71-4FBC-B486-A541658CC798}" destId="{E6CEE847-F2ED-4646-B0DF-5812C9DFBB31}" srcOrd="4" destOrd="0" parTransId="{7F14671B-A250-49B6-8DA2-54B00B0174B6}" sibTransId="{57180079-62EB-4C40-9D06-A8B354694D64}"/>
    <dgm:cxn modelId="{089E1F89-1273-4294-A8C6-6888B944AEEC}" type="presOf" srcId="{04900645-1259-4992-B473-3BD6760114BD}" destId="{E80FDEFC-C040-45F8-AE73-5EC10158D423}" srcOrd="0" destOrd="0" presId="urn:microsoft.com/office/officeart/2005/8/layout/default"/>
    <dgm:cxn modelId="{426B9597-5700-4707-A768-0D00024A6112}" srcId="{9EF30185-AB71-4FBC-B486-A541658CC798}" destId="{A0058E17-F1D3-48DF-8297-741BC610F498}" srcOrd="5" destOrd="0" parTransId="{12743954-FE75-4AF3-8E25-BDCE27F0BA6A}" sibTransId="{A0D3F57B-3436-4F16-87E7-AE4DBDA00DFB}"/>
    <dgm:cxn modelId="{C8A539CD-23F0-4831-B214-AEA33B73EC74}" type="presOf" srcId="{DC441ED8-66C2-4ACA-BCDA-5C688260B2AB}" destId="{F31DCD99-6E8D-46DB-AF9D-3B3399C6FDAA}" srcOrd="0" destOrd="0" presId="urn:microsoft.com/office/officeart/2005/8/layout/default"/>
    <dgm:cxn modelId="{3CD77CD2-9CD4-4607-B2F9-7A36FEFB9F27}" srcId="{9EF30185-AB71-4FBC-B486-A541658CC798}" destId="{DC441ED8-66C2-4ACA-BCDA-5C688260B2AB}" srcOrd="2" destOrd="0" parTransId="{DECFCB8D-9471-4279-ADD0-78FD39101D0F}" sibTransId="{FD556493-CCED-4AEE-AA2A-43DA058E9F0D}"/>
    <dgm:cxn modelId="{C73757DF-29AA-4C72-9DB7-5DED07A4F244}" type="presOf" srcId="{A0058E17-F1D3-48DF-8297-741BC610F498}" destId="{A9541F58-E6B2-4391-95A2-384BCC278E15}" srcOrd="0" destOrd="0" presId="urn:microsoft.com/office/officeart/2005/8/layout/default"/>
    <dgm:cxn modelId="{9B56C0EE-4C13-49EA-92BE-2DB9E046BDB6}" srcId="{9EF30185-AB71-4FBC-B486-A541658CC798}" destId="{090F13FB-85F2-493E-BC22-BA93112DB14A}" srcOrd="0" destOrd="0" parTransId="{0345095A-EF5C-4401-BAB8-2ABCEDFF55C7}" sibTransId="{C55BC6CA-3196-4749-A18A-5B6C81AD4F49}"/>
    <dgm:cxn modelId="{B0229AFC-F076-4A46-AB6C-CE36D9CAB8F6}" type="presOf" srcId="{9EF30185-AB71-4FBC-B486-A541658CC798}" destId="{14AD7577-9858-417C-B4DD-BA3CA87C4B63}" srcOrd="0" destOrd="0" presId="urn:microsoft.com/office/officeart/2005/8/layout/default"/>
    <dgm:cxn modelId="{0DD21FC9-BD21-4395-9A07-6D9A5842494F}" type="presParOf" srcId="{14AD7577-9858-417C-B4DD-BA3CA87C4B63}" destId="{C14E47C3-FE82-40E6-91A7-1E4532356BA0}" srcOrd="0" destOrd="0" presId="urn:microsoft.com/office/officeart/2005/8/layout/default"/>
    <dgm:cxn modelId="{FED301DA-EB4A-439B-83F7-CDD3B94CD4E2}" type="presParOf" srcId="{14AD7577-9858-417C-B4DD-BA3CA87C4B63}" destId="{131A82AB-F6A0-4376-9F7C-C1A27498D69E}" srcOrd="1" destOrd="0" presId="urn:microsoft.com/office/officeart/2005/8/layout/default"/>
    <dgm:cxn modelId="{B7D6A9E7-652A-4A4B-BEF7-3EC6B0DDFF7A}" type="presParOf" srcId="{14AD7577-9858-417C-B4DD-BA3CA87C4B63}" destId="{4D31DFDD-D49A-442E-8E29-EDCF77E66A69}" srcOrd="2" destOrd="0" presId="urn:microsoft.com/office/officeart/2005/8/layout/default"/>
    <dgm:cxn modelId="{996CD045-8556-4314-BB23-6CD6BB9E37D1}" type="presParOf" srcId="{14AD7577-9858-417C-B4DD-BA3CA87C4B63}" destId="{E37138AC-44FF-4E7D-963B-578F80C669CC}" srcOrd="3" destOrd="0" presId="urn:microsoft.com/office/officeart/2005/8/layout/default"/>
    <dgm:cxn modelId="{85D991CE-DF39-49EA-BCBC-2FF527889081}" type="presParOf" srcId="{14AD7577-9858-417C-B4DD-BA3CA87C4B63}" destId="{F31DCD99-6E8D-46DB-AF9D-3B3399C6FDAA}" srcOrd="4" destOrd="0" presId="urn:microsoft.com/office/officeart/2005/8/layout/default"/>
    <dgm:cxn modelId="{DD013342-D5DA-49ED-911F-CCDA409B5767}" type="presParOf" srcId="{14AD7577-9858-417C-B4DD-BA3CA87C4B63}" destId="{7A9EC765-70E6-4B90-8FC3-D69E0BE30660}" srcOrd="5" destOrd="0" presId="urn:microsoft.com/office/officeart/2005/8/layout/default"/>
    <dgm:cxn modelId="{4C2B73F4-9161-46F4-A407-8984DB9B8A44}" type="presParOf" srcId="{14AD7577-9858-417C-B4DD-BA3CA87C4B63}" destId="{E80FDEFC-C040-45F8-AE73-5EC10158D423}" srcOrd="6" destOrd="0" presId="urn:microsoft.com/office/officeart/2005/8/layout/default"/>
    <dgm:cxn modelId="{A639816C-9897-4DDE-BA8B-71D3B0C9F58F}" type="presParOf" srcId="{14AD7577-9858-417C-B4DD-BA3CA87C4B63}" destId="{CE8363B2-11A6-4438-A46F-57F884269FFA}" srcOrd="7" destOrd="0" presId="urn:microsoft.com/office/officeart/2005/8/layout/default"/>
    <dgm:cxn modelId="{1B5D93B7-F358-4CBB-8D6E-6006397D4045}" type="presParOf" srcId="{14AD7577-9858-417C-B4DD-BA3CA87C4B63}" destId="{7C0FA403-EB46-4DB0-806C-23067FAF54C4}" srcOrd="8" destOrd="0" presId="urn:microsoft.com/office/officeart/2005/8/layout/default"/>
    <dgm:cxn modelId="{69E1559E-833C-4E8F-8461-C9034425F64E}" type="presParOf" srcId="{14AD7577-9858-417C-B4DD-BA3CA87C4B63}" destId="{F97708EA-E1EF-40AC-9872-B61D429ED666}" srcOrd="9" destOrd="0" presId="urn:microsoft.com/office/officeart/2005/8/layout/default"/>
    <dgm:cxn modelId="{EB8C50B3-9771-4D45-8E51-332F571D2B2D}" type="presParOf" srcId="{14AD7577-9858-417C-B4DD-BA3CA87C4B63}" destId="{A9541F58-E6B2-4391-95A2-384BCC278E1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E975D5-705C-4726-9A02-913104D2999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48E7C9E-6F27-4DFB-80FE-AE105B46C49F}">
      <dgm:prSet/>
      <dgm:spPr>
        <a:solidFill>
          <a:srgbClr val="637C93"/>
        </a:solidFill>
      </dgm:spPr>
      <dgm:t>
        <a:bodyPr/>
        <a:lstStyle/>
        <a:p>
          <a:r>
            <a:rPr lang="en-US" dirty="0"/>
            <a:t>Outer ear</a:t>
          </a:r>
        </a:p>
      </dgm:t>
    </dgm:pt>
    <dgm:pt modelId="{B7FE637C-FC38-47FE-8253-2F5DC5DC9828}" type="parTrans" cxnId="{C64D8C20-6B41-419E-97C5-ADDBE243183F}">
      <dgm:prSet/>
      <dgm:spPr/>
      <dgm:t>
        <a:bodyPr/>
        <a:lstStyle/>
        <a:p>
          <a:endParaRPr lang="en-US"/>
        </a:p>
      </dgm:t>
    </dgm:pt>
    <dgm:pt modelId="{B1A1BE84-5584-4DF7-AC4A-A1A4FD9FB00A}" type="sibTrans" cxnId="{C64D8C20-6B41-419E-97C5-ADDBE243183F}">
      <dgm:prSet/>
      <dgm:spPr/>
      <dgm:t>
        <a:bodyPr/>
        <a:lstStyle/>
        <a:p>
          <a:endParaRPr lang="en-US"/>
        </a:p>
      </dgm:t>
    </dgm:pt>
    <dgm:pt modelId="{F0BE60B4-E896-4974-B45A-6AEE1631506C}">
      <dgm:prSet/>
      <dgm:spPr/>
      <dgm:t>
        <a:bodyPr/>
        <a:lstStyle/>
        <a:p>
          <a:r>
            <a:rPr lang="en-US" dirty="0"/>
            <a:t>Ear canal</a:t>
          </a:r>
        </a:p>
      </dgm:t>
    </dgm:pt>
    <dgm:pt modelId="{51035834-0D19-4678-9769-35552E59D791}" type="parTrans" cxnId="{C6299B4D-24FB-47D0-B3A4-95E53940DBE3}">
      <dgm:prSet/>
      <dgm:spPr/>
      <dgm:t>
        <a:bodyPr/>
        <a:lstStyle/>
        <a:p>
          <a:endParaRPr lang="en-US"/>
        </a:p>
      </dgm:t>
    </dgm:pt>
    <dgm:pt modelId="{5F5630CF-1F95-43A5-9A44-CAEC7DD9808C}" type="sibTrans" cxnId="{C6299B4D-24FB-47D0-B3A4-95E53940DBE3}">
      <dgm:prSet/>
      <dgm:spPr/>
      <dgm:t>
        <a:bodyPr/>
        <a:lstStyle/>
        <a:p>
          <a:endParaRPr lang="en-US"/>
        </a:p>
      </dgm:t>
    </dgm:pt>
    <dgm:pt modelId="{8C9D6806-58E9-4627-8794-3BC8ECB17E4D}">
      <dgm:prSet/>
      <dgm:spPr>
        <a:solidFill>
          <a:srgbClr val="637C93"/>
        </a:solidFill>
      </dgm:spPr>
      <dgm:t>
        <a:bodyPr/>
        <a:lstStyle/>
        <a:p>
          <a:r>
            <a:rPr lang="en-US" dirty="0"/>
            <a:t>Middle ear</a:t>
          </a:r>
        </a:p>
      </dgm:t>
    </dgm:pt>
    <dgm:pt modelId="{5B5B7D56-8040-4D2C-8357-49A0AC73F5E7}" type="parTrans" cxnId="{DEEF8F8B-AE64-492F-B681-2F7AA1DE9F57}">
      <dgm:prSet/>
      <dgm:spPr/>
      <dgm:t>
        <a:bodyPr/>
        <a:lstStyle/>
        <a:p>
          <a:endParaRPr lang="en-US"/>
        </a:p>
      </dgm:t>
    </dgm:pt>
    <dgm:pt modelId="{4B7D42C9-7571-46D5-A9C3-89BC7CA6FF9E}" type="sibTrans" cxnId="{DEEF8F8B-AE64-492F-B681-2F7AA1DE9F57}">
      <dgm:prSet/>
      <dgm:spPr/>
      <dgm:t>
        <a:bodyPr/>
        <a:lstStyle/>
        <a:p>
          <a:endParaRPr lang="en-US"/>
        </a:p>
      </dgm:t>
    </dgm:pt>
    <dgm:pt modelId="{8250E6BF-20CB-4AB4-93E2-6BFCDEBB5BD6}">
      <dgm:prSet/>
      <dgm:spPr/>
      <dgm:t>
        <a:bodyPr/>
        <a:lstStyle/>
        <a:p>
          <a:r>
            <a:rPr lang="en-US" b="0" i="0" baseline="0" dirty="0"/>
            <a:t>Eardrum</a:t>
          </a:r>
          <a:endParaRPr lang="en-US" dirty="0"/>
        </a:p>
      </dgm:t>
    </dgm:pt>
    <dgm:pt modelId="{5CF57BC0-FE94-499E-805A-91E34470228F}" type="parTrans" cxnId="{BBF371C6-A02C-4919-A79E-6805F09E7E2F}">
      <dgm:prSet/>
      <dgm:spPr/>
      <dgm:t>
        <a:bodyPr/>
        <a:lstStyle/>
        <a:p>
          <a:endParaRPr lang="en-US"/>
        </a:p>
      </dgm:t>
    </dgm:pt>
    <dgm:pt modelId="{5F6621A0-02CE-47F8-AC16-41FB34677F84}" type="sibTrans" cxnId="{BBF371C6-A02C-4919-A79E-6805F09E7E2F}">
      <dgm:prSet/>
      <dgm:spPr/>
      <dgm:t>
        <a:bodyPr/>
        <a:lstStyle/>
        <a:p>
          <a:endParaRPr lang="en-US"/>
        </a:p>
      </dgm:t>
    </dgm:pt>
    <dgm:pt modelId="{539B978F-45C8-4786-9C6B-9CAA189AE6A2}">
      <dgm:prSet/>
      <dgm:spPr>
        <a:solidFill>
          <a:srgbClr val="637C93"/>
        </a:solidFill>
      </dgm:spPr>
      <dgm:t>
        <a:bodyPr/>
        <a:lstStyle/>
        <a:p>
          <a:r>
            <a:rPr lang="en-US" b="0" i="0" baseline="0" dirty="0"/>
            <a:t>Inner ear</a:t>
          </a:r>
          <a:endParaRPr lang="en-US" dirty="0"/>
        </a:p>
      </dgm:t>
    </dgm:pt>
    <dgm:pt modelId="{F84028C1-4FAD-4377-9B91-4D85A5FC767B}" type="parTrans" cxnId="{D804E873-552C-46F8-9A29-1CD5E686B3C7}">
      <dgm:prSet/>
      <dgm:spPr/>
      <dgm:t>
        <a:bodyPr/>
        <a:lstStyle/>
        <a:p>
          <a:endParaRPr lang="en-US"/>
        </a:p>
      </dgm:t>
    </dgm:pt>
    <dgm:pt modelId="{85897A34-0F88-4FA9-BA0F-5B006DAA57A0}" type="sibTrans" cxnId="{D804E873-552C-46F8-9A29-1CD5E686B3C7}">
      <dgm:prSet/>
      <dgm:spPr/>
      <dgm:t>
        <a:bodyPr/>
        <a:lstStyle/>
        <a:p>
          <a:endParaRPr lang="en-US"/>
        </a:p>
      </dgm:t>
    </dgm:pt>
    <dgm:pt modelId="{0872B360-87CE-4A35-A86E-CF57B311E1F0}">
      <dgm:prSet/>
      <dgm:spPr/>
      <dgm:t>
        <a:bodyPr/>
        <a:lstStyle/>
        <a:p>
          <a:r>
            <a:rPr lang="en-US" b="0" i="0" baseline="0" dirty="0"/>
            <a:t>Cochlea</a:t>
          </a:r>
          <a:endParaRPr lang="en-US" dirty="0"/>
        </a:p>
      </dgm:t>
    </dgm:pt>
    <dgm:pt modelId="{C81127C5-F257-4CE0-8B63-FB0A1FC4F8FC}" type="parTrans" cxnId="{40A86F0E-3CDB-4AB3-A912-BC7CBE0E64C7}">
      <dgm:prSet/>
      <dgm:spPr/>
      <dgm:t>
        <a:bodyPr/>
        <a:lstStyle/>
        <a:p>
          <a:endParaRPr lang="en-US"/>
        </a:p>
      </dgm:t>
    </dgm:pt>
    <dgm:pt modelId="{3B5E6A6A-4394-445D-AC03-3CCAB2BFB8BD}" type="sibTrans" cxnId="{40A86F0E-3CDB-4AB3-A912-BC7CBE0E64C7}">
      <dgm:prSet/>
      <dgm:spPr/>
      <dgm:t>
        <a:bodyPr/>
        <a:lstStyle/>
        <a:p>
          <a:endParaRPr lang="en-US"/>
        </a:p>
      </dgm:t>
    </dgm:pt>
    <dgm:pt modelId="{6C421C28-2D10-4E96-97B6-21219C71FA55}">
      <dgm:prSet/>
      <dgm:spPr/>
      <dgm:t>
        <a:bodyPr/>
        <a:lstStyle/>
        <a:p>
          <a:r>
            <a:rPr lang="en-US" b="0" i="0" baseline="0" dirty="0"/>
            <a:t>Semicircular canals</a:t>
          </a:r>
          <a:endParaRPr lang="en-US" dirty="0"/>
        </a:p>
      </dgm:t>
    </dgm:pt>
    <dgm:pt modelId="{B409DF43-12FA-4717-A8CE-F94100432966}" type="parTrans" cxnId="{CC81F510-0BC7-4075-B564-517B546E14E2}">
      <dgm:prSet/>
      <dgm:spPr/>
      <dgm:t>
        <a:bodyPr/>
        <a:lstStyle/>
        <a:p>
          <a:endParaRPr lang="en-US"/>
        </a:p>
      </dgm:t>
    </dgm:pt>
    <dgm:pt modelId="{8FAD7EFD-5C08-4485-A2DD-FA3FCF6448C5}" type="sibTrans" cxnId="{CC81F510-0BC7-4075-B564-517B546E14E2}">
      <dgm:prSet/>
      <dgm:spPr/>
      <dgm:t>
        <a:bodyPr/>
        <a:lstStyle/>
        <a:p>
          <a:endParaRPr lang="en-US"/>
        </a:p>
      </dgm:t>
    </dgm:pt>
    <dgm:pt modelId="{C4B53DBC-E795-4CE5-8F32-292D556609F7}">
      <dgm:prSet/>
      <dgm:spPr/>
      <dgm:t>
        <a:bodyPr/>
        <a:lstStyle/>
        <a:p>
          <a:r>
            <a:rPr lang="en-US" dirty="0"/>
            <a:t>Ossicular chain</a:t>
          </a:r>
        </a:p>
      </dgm:t>
    </dgm:pt>
    <dgm:pt modelId="{40EDEB5C-45FA-4EA5-9A8D-717C4FC03237}" type="parTrans" cxnId="{BE001465-F647-47CE-AB2D-6E97723483B3}">
      <dgm:prSet/>
      <dgm:spPr/>
      <dgm:t>
        <a:bodyPr/>
        <a:lstStyle/>
        <a:p>
          <a:endParaRPr lang="en-US"/>
        </a:p>
      </dgm:t>
    </dgm:pt>
    <dgm:pt modelId="{C70AB028-A246-40DA-8795-A419294AE73D}" type="sibTrans" cxnId="{BE001465-F647-47CE-AB2D-6E97723483B3}">
      <dgm:prSet/>
      <dgm:spPr/>
      <dgm:t>
        <a:bodyPr/>
        <a:lstStyle/>
        <a:p>
          <a:endParaRPr lang="en-US"/>
        </a:p>
      </dgm:t>
    </dgm:pt>
    <dgm:pt modelId="{68F1EC0A-346F-4643-9292-2FD5711A3F43}">
      <dgm:prSet/>
      <dgm:spPr/>
      <dgm:t>
        <a:bodyPr/>
        <a:lstStyle/>
        <a:p>
          <a:r>
            <a:rPr lang="en-US" dirty="0"/>
            <a:t>Vestibular system</a:t>
          </a:r>
        </a:p>
      </dgm:t>
    </dgm:pt>
    <dgm:pt modelId="{F2D563D6-84D3-49EA-B737-51668D87A855}" type="parTrans" cxnId="{3AACD74A-A4A3-420F-B029-BE06E686F4E1}">
      <dgm:prSet/>
      <dgm:spPr/>
      <dgm:t>
        <a:bodyPr/>
        <a:lstStyle/>
        <a:p>
          <a:endParaRPr lang="en-US"/>
        </a:p>
      </dgm:t>
    </dgm:pt>
    <dgm:pt modelId="{0CA61EC0-779D-49CE-897E-07C13C8EA29F}" type="sibTrans" cxnId="{3AACD74A-A4A3-420F-B029-BE06E686F4E1}">
      <dgm:prSet/>
      <dgm:spPr/>
      <dgm:t>
        <a:bodyPr/>
        <a:lstStyle/>
        <a:p>
          <a:endParaRPr lang="en-US"/>
        </a:p>
      </dgm:t>
    </dgm:pt>
    <dgm:pt modelId="{60362953-067F-4017-9530-D14DD148C5ED}">
      <dgm:prSet/>
      <dgm:spPr/>
      <dgm:t>
        <a:bodyPr/>
        <a:lstStyle/>
        <a:p>
          <a:r>
            <a:rPr lang="en-US" dirty="0"/>
            <a:t>Saccule</a:t>
          </a:r>
        </a:p>
      </dgm:t>
    </dgm:pt>
    <dgm:pt modelId="{3BECA150-F136-41E6-A52B-98038B66673F}" type="parTrans" cxnId="{7C035F9B-5D04-42A6-A265-C6F7533CD171}">
      <dgm:prSet/>
      <dgm:spPr/>
      <dgm:t>
        <a:bodyPr/>
        <a:lstStyle/>
        <a:p>
          <a:endParaRPr lang="en-US"/>
        </a:p>
      </dgm:t>
    </dgm:pt>
    <dgm:pt modelId="{F0C8838A-7310-4F15-8152-4D2FF4DAC684}" type="sibTrans" cxnId="{7C035F9B-5D04-42A6-A265-C6F7533CD171}">
      <dgm:prSet/>
      <dgm:spPr/>
      <dgm:t>
        <a:bodyPr/>
        <a:lstStyle/>
        <a:p>
          <a:endParaRPr lang="en-US"/>
        </a:p>
      </dgm:t>
    </dgm:pt>
    <dgm:pt modelId="{901D5D94-B15D-427F-A35F-5CACFB54F062}">
      <dgm:prSet/>
      <dgm:spPr/>
      <dgm:t>
        <a:bodyPr/>
        <a:lstStyle/>
        <a:p>
          <a:r>
            <a:rPr lang="en-US" dirty="0"/>
            <a:t>Utricle</a:t>
          </a:r>
        </a:p>
      </dgm:t>
    </dgm:pt>
    <dgm:pt modelId="{3D7B58CA-2839-485C-B2D9-24FAF444A7C6}" type="parTrans" cxnId="{E5DDCE97-7809-47DE-B036-7526A24DE5F3}">
      <dgm:prSet/>
      <dgm:spPr/>
      <dgm:t>
        <a:bodyPr/>
        <a:lstStyle/>
        <a:p>
          <a:endParaRPr lang="en-US"/>
        </a:p>
      </dgm:t>
    </dgm:pt>
    <dgm:pt modelId="{AB804DD0-67F6-4158-BE9A-3E37F8ADC10B}" type="sibTrans" cxnId="{E5DDCE97-7809-47DE-B036-7526A24DE5F3}">
      <dgm:prSet/>
      <dgm:spPr/>
      <dgm:t>
        <a:bodyPr/>
        <a:lstStyle/>
        <a:p>
          <a:endParaRPr lang="en-US"/>
        </a:p>
      </dgm:t>
    </dgm:pt>
    <dgm:pt modelId="{BE5BB68B-818C-4C44-A123-6FAD801066CF}" type="pres">
      <dgm:prSet presAssocID="{6FE975D5-705C-4726-9A02-913104D2999D}" presName="linear" presStyleCnt="0">
        <dgm:presLayoutVars>
          <dgm:dir/>
          <dgm:animLvl val="lvl"/>
          <dgm:resizeHandles val="exact"/>
        </dgm:presLayoutVars>
      </dgm:prSet>
      <dgm:spPr/>
    </dgm:pt>
    <dgm:pt modelId="{03763ECF-6896-4FA0-8318-1D972B1BE3DF}" type="pres">
      <dgm:prSet presAssocID="{248E7C9E-6F27-4DFB-80FE-AE105B46C49F}" presName="parentLin" presStyleCnt="0"/>
      <dgm:spPr/>
    </dgm:pt>
    <dgm:pt modelId="{A0628B8A-0A36-4F72-A41A-6B65BCC14EC3}" type="pres">
      <dgm:prSet presAssocID="{248E7C9E-6F27-4DFB-80FE-AE105B46C49F}" presName="parentLeftMargin" presStyleLbl="node1" presStyleIdx="0" presStyleCnt="3"/>
      <dgm:spPr/>
    </dgm:pt>
    <dgm:pt modelId="{9F5911D8-8EE3-4481-A6FF-E5D5A7378D85}" type="pres">
      <dgm:prSet presAssocID="{248E7C9E-6F27-4DFB-80FE-AE105B46C49F}" presName="parentText" presStyleLbl="node1" presStyleIdx="0" presStyleCnt="3">
        <dgm:presLayoutVars>
          <dgm:chMax val="0"/>
          <dgm:bulletEnabled val="1"/>
        </dgm:presLayoutVars>
      </dgm:prSet>
      <dgm:spPr/>
    </dgm:pt>
    <dgm:pt modelId="{9491933C-3314-4C4E-9D62-2294D3991A1D}" type="pres">
      <dgm:prSet presAssocID="{248E7C9E-6F27-4DFB-80FE-AE105B46C49F}" presName="negativeSpace" presStyleCnt="0"/>
      <dgm:spPr/>
    </dgm:pt>
    <dgm:pt modelId="{26B62E4B-0F23-46E3-9841-5791E8F31073}" type="pres">
      <dgm:prSet presAssocID="{248E7C9E-6F27-4DFB-80FE-AE105B46C49F}" presName="childText" presStyleLbl="conFgAcc1" presStyleIdx="0" presStyleCnt="3">
        <dgm:presLayoutVars>
          <dgm:bulletEnabled val="1"/>
        </dgm:presLayoutVars>
      </dgm:prSet>
      <dgm:spPr/>
    </dgm:pt>
    <dgm:pt modelId="{AABE5AF2-860C-4B5E-A843-6CD75D0654B1}" type="pres">
      <dgm:prSet presAssocID="{B1A1BE84-5584-4DF7-AC4A-A1A4FD9FB00A}" presName="spaceBetweenRectangles" presStyleCnt="0"/>
      <dgm:spPr/>
    </dgm:pt>
    <dgm:pt modelId="{31336C83-D7D9-40A7-A3DD-48F0FC7E1ED9}" type="pres">
      <dgm:prSet presAssocID="{8C9D6806-58E9-4627-8794-3BC8ECB17E4D}" presName="parentLin" presStyleCnt="0"/>
      <dgm:spPr/>
    </dgm:pt>
    <dgm:pt modelId="{8D2AF8DC-A923-42A0-BB03-0B88F8F657E6}" type="pres">
      <dgm:prSet presAssocID="{8C9D6806-58E9-4627-8794-3BC8ECB17E4D}" presName="parentLeftMargin" presStyleLbl="node1" presStyleIdx="0" presStyleCnt="3"/>
      <dgm:spPr/>
    </dgm:pt>
    <dgm:pt modelId="{9B63A8D3-3EE4-4325-B446-963C5A4A1292}" type="pres">
      <dgm:prSet presAssocID="{8C9D6806-58E9-4627-8794-3BC8ECB17E4D}" presName="parentText" presStyleLbl="node1" presStyleIdx="1" presStyleCnt="3">
        <dgm:presLayoutVars>
          <dgm:chMax val="0"/>
          <dgm:bulletEnabled val="1"/>
        </dgm:presLayoutVars>
      </dgm:prSet>
      <dgm:spPr/>
    </dgm:pt>
    <dgm:pt modelId="{2FB9DA58-A074-454B-9F41-8EF52449E80F}" type="pres">
      <dgm:prSet presAssocID="{8C9D6806-58E9-4627-8794-3BC8ECB17E4D}" presName="negativeSpace" presStyleCnt="0"/>
      <dgm:spPr/>
    </dgm:pt>
    <dgm:pt modelId="{3C0C3B52-2994-496F-B6A9-B5D98C2DBB97}" type="pres">
      <dgm:prSet presAssocID="{8C9D6806-58E9-4627-8794-3BC8ECB17E4D}" presName="childText" presStyleLbl="conFgAcc1" presStyleIdx="1" presStyleCnt="3">
        <dgm:presLayoutVars>
          <dgm:bulletEnabled val="1"/>
        </dgm:presLayoutVars>
      </dgm:prSet>
      <dgm:spPr/>
    </dgm:pt>
    <dgm:pt modelId="{AB497872-DB83-4E64-AF5C-7296BE095C80}" type="pres">
      <dgm:prSet presAssocID="{4B7D42C9-7571-46D5-A9C3-89BC7CA6FF9E}" presName="spaceBetweenRectangles" presStyleCnt="0"/>
      <dgm:spPr/>
    </dgm:pt>
    <dgm:pt modelId="{2CE48392-8F55-45B3-9CF3-439AE2FD56F5}" type="pres">
      <dgm:prSet presAssocID="{539B978F-45C8-4786-9C6B-9CAA189AE6A2}" presName="parentLin" presStyleCnt="0"/>
      <dgm:spPr/>
    </dgm:pt>
    <dgm:pt modelId="{9CFB35E9-6DAA-4A2F-85CF-BBC75C3A30B1}" type="pres">
      <dgm:prSet presAssocID="{539B978F-45C8-4786-9C6B-9CAA189AE6A2}" presName="parentLeftMargin" presStyleLbl="node1" presStyleIdx="1" presStyleCnt="3"/>
      <dgm:spPr/>
    </dgm:pt>
    <dgm:pt modelId="{AA33D6FF-9679-48C8-92D2-03D28BB2C23C}" type="pres">
      <dgm:prSet presAssocID="{539B978F-45C8-4786-9C6B-9CAA189AE6A2}" presName="parentText" presStyleLbl="node1" presStyleIdx="2" presStyleCnt="3">
        <dgm:presLayoutVars>
          <dgm:chMax val="0"/>
          <dgm:bulletEnabled val="1"/>
        </dgm:presLayoutVars>
      </dgm:prSet>
      <dgm:spPr/>
    </dgm:pt>
    <dgm:pt modelId="{578BA4D7-8DF5-421D-9E40-FC51290CE355}" type="pres">
      <dgm:prSet presAssocID="{539B978F-45C8-4786-9C6B-9CAA189AE6A2}" presName="negativeSpace" presStyleCnt="0"/>
      <dgm:spPr/>
    </dgm:pt>
    <dgm:pt modelId="{7AFDB29D-A0F8-410E-BD71-0123CD5CA402}" type="pres">
      <dgm:prSet presAssocID="{539B978F-45C8-4786-9C6B-9CAA189AE6A2}" presName="childText" presStyleLbl="conFgAcc1" presStyleIdx="2" presStyleCnt="3">
        <dgm:presLayoutVars>
          <dgm:bulletEnabled val="1"/>
        </dgm:presLayoutVars>
      </dgm:prSet>
      <dgm:spPr/>
    </dgm:pt>
  </dgm:ptLst>
  <dgm:cxnLst>
    <dgm:cxn modelId="{80FC7005-16D8-40E0-A987-02E2252568D0}" type="presOf" srcId="{901D5D94-B15D-427F-A35F-5CACFB54F062}" destId="{7AFDB29D-A0F8-410E-BD71-0123CD5CA402}" srcOrd="0" destOrd="4" presId="urn:microsoft.com/office/officeart/2005/8/layout/list1"/>
    <dgm:cxn modelId="{40A86F0E-3CDB-4AB3-A912-BC7CBE0E64C7}" srcId="{539B978F-45C8-4786-9C6B-9CAA189AE6A2}" destId="{0872B360-87CE-4A35-A86E-CF57B311E1F0}" srcOrd="0" destOrd="0" parTransId="{C81127C5-F257-4CE0-8B63-FB0A1FC4F8FC}" sibTransId="{3B5E6A6A-4394-445D-AC03-3CCAB2BFB8BD}"/>
    <dgm:cxn modelId="{CC81F510-0BC7-4075-B564-517B546E14E2}" srcId="{68F1EC0A-346F-4643-9292-2FD5711A3F43}" destId="{6C421C28-2D10-4E96-97B6-21219C71FA55}" srcOrd="0" destOrd="0" parTransId="{B409DF43-12FA-4717-A8CE-F94100432966}" sibTransId="{8FAD7EFD-5C08-4485-A2DD-FA3FCF6448C5}"/>
    <dgm:cxn modelId="{AF35BA1D-58F6-479E-A644-B4F6EE1B8AB2}" type="presOf" srcId="{539B978F-45C8-4786-9C6B-9CAA189AE6A2}" destId="{9CFB35E9-6DAA-4A2F-85CF-BBC75C3A30B1}" srcOrd="0" destOrd="0" presId="urn:microsoft.com/office/officeart/2005/8/layout/list1"/>
    <dgm:cxn modelId="{A014BB1D-ECF9-48C2-B0AA-9086D2D77602}" type="presOf" srcId="{C4B53DBC-E795-4CE5-8F32-292D556609F7}" destId="{3C0C3B52-2994-496F-B6A9-B5D98C2DBB97}" srcOrd="0" destOrd="1" presId="urn:microsoft.com/office/officeart/2005/8/layout/list1"/>
    <dgm:cxn modelId="{C64D8C20-6B41-419E-97C5-ADDBE243183F}" srcId="{6FE975D5-705C-4726-9A02-913104D2999D}" destId="{248E7C9E-6F27-4DFB-80FE-AE105B46C49F}" srcOrd="0" destOrd="0" parTransId="{B7FE637C-FC38-47FE-8253-2F5DC5DC9828}" sibTransId="{B1A1BE84-5584-4DF7-AC4A-A1A4FD9FB00A}"/>
    <dgm:cxn modelId="{427D9F27-FF9B-47B7-BFEC-1EE2DB2229FE}" type="presOf" srcId="{539B978F-45C8-4786-9C6B-9CAA189AE6A2}" destId="{AA33D6FF-9679-48C8-92D2-03D28BB2C23C}" srcOrd="1" destOrd="0" presId="urn:microsoft.com/office/officeart/2005/8/layout/list1"/>
    <dgm:cxn modelId="{337A4F36-1C19-4DCF-B082-18926928BFA8}" type="presOf" srcId="{6FE975D5-705C-4726-9A02-913104D2999D}" destId="{BE5BB68B-818C-4C44-A123-6FAD801066CF}" srcOrd="0" destOrd="0" presId="urn:microsoft.com/office/officeart/2005/8/layout/list1"/>
    <dgm:cxn modelId="{78D8F75B-7714-455F-AB0C-D92276D1EA81}" type="presOf" srcId="{68F1EC0A-346F-4643-9292-2FD5711A3F43}" destId="{7AFDB29D-A0F8-410E-BD71-0123CD5CA402}" srcOrd="0" destOrd="1" presId="urn:microsoft.com/office/officeart/2005/8/layout/list1"/>
    <dgm:cxn modelId="{BE001465-F647-47CE-AB2D-6E97723483B3}" srcId="{8C9D6806-58E9-4627-8794-3BC8ECB17E4D}" destId="{C4B53DBC-E795-4CE5-8F32-292D556609F7}" srcOrd="1" destOrd="0" parTransId="{40EDEB5C-45FA-4EA5-9A8D-717C4FC03237}" sibTransId="{C70AB028-A246-40DA-8795-A419294AE73D}"/>
    <dgm:cxn modelId="{3AACD74A-A4A3-420F-B029-BE06E686F4E1}" srcId="{539B978F-45C8-4786-9C6B-9CAA189AE6A2}" destId="{68F1EC0A-346F-4643-9292-2FD5711A3F43}" srcOrd="1" destOrd="0" parTransId="{F2D563D6-84D3-49EA-B737-51668D87A855}" sibTransId="{0CA61EC0-779D-49CE-897E-07C13C8EA29F}"/>
    <dgm:cxn modelId="{C6299B4D-24FB-47D0-B3A4-95E53940DBE3}" srcId="{248E7C9E-6F27-4DFB-80FE-AE105B46C49F}" destId="{F0BE60B4-E896-4974-B45A-6AEE1631506C}" srcOrd="0" destOrd="0" parTransId="{51035834-0D19-4678-9769-35552E59D791}" sibTransId="{5F5630CF-1F95-43A5-9A44-CAEC7DD9808C}"/>
    <dgm:cxn modelId="{37EAD84E-5843-4989-A7F8-823A37DAC9D1}" type="presOf" srcId="{8C9D6806-58E9-4627-8794-3BC8ECB17E4D}" destId="{9B63A8D3-3EE4-4325-B446-963C5A4A1292}" srcOrd="1" destOrd="0" presId="urn:microsoft.com/office/officeart/2005/8/layout/list1"/>
    <dgm:cxn modelId="{3434DD51-E4B3-42AE-ACC8-7C05FD60CC03}" type="presOf" srcId="{248E7C9E-6F27-4DFB-80FE-AE105B46C49F}" destId="{A0628B8A-0A36-4F72-A41A-6B65BCC14EC3}" srcOrd="0" destOrd="0" presId="urn:microsoft.com/office/officeart/2005/8/layout/list1"/>
    <dgm:cxn modelId="{D804E873-552C-46F8-9A29-1CD5E686B3C7}" srcId="{6FE975D5-705C-4726-9A02-913104D2999D}" destId="{539B978F-45C8-4786-9C6B-9CAA189AE6A2}" srcOrd="2" destOrd="0" parTransId="{F84028C1-4FAD-4377-9B91-4D85A5FC767B}" sibTransId="{85897A34-0F88-4FA9-BA0F-5B006DAA57A0}"/>
    <dgm:cxn modelId="{E0849059-3E6E-401A-8F32-6A8EC904C841}" type="presOf" srcId="{8250E6BF-20CB-4AB4-93E2-6BFCDEBB5BD6}" destId="{3C0C3B52-2994-496F-B6A9-B5D98C2DBB97}" srcOrd="0" destOrd="0" presId="urn:microsoft.com/office/officeart/2005/8/layout/list1"/>
    <dgm:cxn modelId="{B0C7177E-B79E-49BB-AAFB-A223AC0CF98E}" type="presOf" srcId="{60362953-067F-4017-9530-D14DD148C5ED}" destId="{7AFDB29D-A0F8-410E-BD71-0123CD5CA402}" srcOrd="0" destOrd="3" presId="urn:microsoft.com/office/officeart/2005/8/layout/list1"/>
    <dgm:cxn modelId="{DEEF8F8B-AE64-492F-B681-2F7AA1DE9F57}" srcId="{6FE975D5-705C-4726-9A02-913104D2999D}" destId="{8C9D6806-58E9-4627-8794-3BC8ECB17E4D}" srcOrd="1" destOrd="0" parTransId="{5B5B7D56-8040-4D2C-8357-49A0AC73F5E7}" sibTransId="{4B7D42C9-7571-46D5-A9C3-89BC7CA6FF9E}"/>
    <dgm:cxn modelId="{4258C591-0C61-4472-BD45-5D4D21DA2182}" type="presOf" srcId="{0872B360-87CE-4A35-A86E-CF57B311E1F0}" destId="{7AFDB29D-A0F8-410E-BD71-0123CD5CA402}" srcOrd="0" destOrd="0" presId="urn:microsoft.com/office/officeart/2005/8/layout/list1"/>
    <dgm:cxn modelId="{E5DDCE97-7809-47DE-B036-7526A24DE5F3}" srcId="{68F1EC0A-346F-4643-9292-2FD5711A3F43}" destId="{901D5D94-B15D-427F-A35F-5CACFB54F062}" srcOrd="2" destOrd="0" parTransId="{3D7B58CA-2839-485C-B2D9-24FAF444A7C6}" sibTransId="{AB804DD0-67F6-4158-BE9A-3E37F8ADC10B}"/>
    <dgm:cxn modelId="{7C035F9B-5D04-42A6-A265-C6F7533CD171}" srcId="{68F1EC0A-346F-4643-9292-2FD5711A3F43}" destId="{60362953-067F-4017-9530-D14DD148C5ED}" srcOrd="1" destOrd="0" parTransId="{3BECA150-F136-41E6-A52B-98038B66673F}" sibTransId="{F0C8838A-7310-4F15-8152-4D2FF4DAC684}"/>
    <dgm:cxn modelId="{4FCC0C9F-247C-431F-9F66-9F2EB735BCC4}" type="presOf" srcId="{F0BE60B4-E896-4974-B45A-6AEE1631506C}" destId="{26B62E4B-0F23-46E3-9841-5791E8F31073}" srcOrd="0" destOrd="0" presId="urn:microsoft.com/office/officeart/2005/8/layout/list1"/>
    <dgm:cxn modelId="{068804AC-678C-4A83-917F-F31AF0ACE7CD}" type="presOf" srcId="{8C9D6806-58E9-4627-8794-3BC8ECB17E4D}" destId="{8D2AF8DC-A923-42A0-BB03-0B88F8F657E6}" srcOrd="0" destOrd="0" presId="urn:microsoft.com/office/officeart/2005/8/layout/list1"/>
    <dgm:cxn modelId="{BBF371C6-A02C-4919-A79E-6805F09E7E2F}" srcId="{8C9D6806-58E9-4627-8794-3BC8ECB17E4D}" destId="{8250E6BF-20CB-4AB4-93E2-6BFCDEBB5BD6}" srcOrd="0" destOrd="0" parTransId="{5CF57BC0-FE94-499E-805A-91E34470228F}" sibTransId="{5F6621A0-02CE-47F8-AC16-41FB34677F84}"/>
    <dgm:cxn modelId="{E4C65DD1-20E9-487C-A122-843C1DCE96B1}" type="presOf" srcId="{6C421C28-2D10-4E96-97B6-21219C71FA55}" destId="{7AFDB29D-A0F8-410E-BD71-0123CD5CA402}" srcOrd="0" destOrd="2" presId="urn:microsoft.com/office/officeart/2005/8/layout/list1"/>
    <dgm:cxn modelId="{D74C6CDD-BBBA-442B-BA6D-3F615DA43752}" type="presOf" srcId="{248E7C9E-6F27-4DFB-80FE-AE105B46C49F}" destId="{9F5911D8-8EE3-4481-A6FF-E5D5A7378D85}" srcOrd="1" destOrd="0" presId="urn:microsoft.com/office/officeart/2005/8/layout/list1"/>
    <dgm:cxn modelId="{14655C5A-EDFF-449F-ABC7-6B8891ED201B}" type="presParOf" srcId="{BE5BB68B-818C-4C44-A123-6FAD801066CF}" destId="{03763ECF-6896-4FA0-8318-1D972B1BE3DF}" srcOrd="0" destOrd="0" presId="urn:microsoft.com/office/officeart/2005/8/layout/list1"/>
    <dgm:cxn modelId="{006ADE86-4FC9-41AB-BAF1-4C6AFB5931D3}" type="presParOf" srcId="{03763ECF-6896-4FA0-8318-1D972B1BE3DF}" destId="{A0628B8A-0A36-4F72-A41A-6B65BCC14EC3}" srcOrd="0" destOrd="0" presId="urn:microsoft.com/office/officeart/2005/8/layout/list1"/>
    <dgm:cxn modelId="{3DABDDEF-978D-471B-8571-A88F61F6045C}" type="presParOf" srcId="{03763ECF-6896-4FA0-8318-1D972B1BE3DF}" destId="{9F5911D8-8EE3-4481-A6FF-E5D5A7378D85}" srcOrd="1" destOrd="0" presId="urn:microsoft.com/office/officeart/2005/8/layout/list1"/>
    <dgm:cxn modelId="{77FA40D3-2C52-4027-B09D-D2F5D0A09A33}" type="presParOf" srcId="{BE5BB68B-818C-4C44-A123-6FAD801066CF}" destId="{9491933C-3314-4C4E-9D62-2294D3991A1D}" srcOrd="1" destOrd="0" presId="urn:microsoft.com/office/officeart/2005/8/layout/list1"/>
    <dgm:cxn modelId="{78175390-0D80-42CD-BE07-AAF9DA63BFBB}" type="presParOf" srcId="{BE5BB68B-818C-4C44-A123-6FAD801066CF}" destId="{26B62E4B-0F23-46E3-9841-5791E8F31073}" srcOrd="2" destOrd="0" presId="urn:microsoft.com/office/officeart/2005/8/layout/list1"/>
    <dgm:cxn modelId="{4DFC2F80-5B7A-43D5-9B78-84B7F705EDA0}" type="presParOf" srcId="{BE5BB68B-818C-4C44-A123-6FAD801066CF}" destId="{AABE5AF2-860C-4B5E-A843-6CD75D0654B1}" srcOrd="3" destOrd="0" presId="urn:microsoft.com/office/officeart/2005/8/layout/list1"/>
    <dgm:cxn modelId="{433DFF11-BF22-436E-A47C-15129D4006D7}" type="presParOf" srcId="{BE5BB68B-818C-4C44-A123-6FAD801066CF}" destId="{31336C83-D7D9-40A7-A3DD-48F0FC7E1ED9}" srcOrd="4" destOrd="0" presId="urn:microsoft.com/office/officeart/2005/8/layout/list1"/>
    <dgm:cxn modelId="{10358739-481C-4732-9614-3E87D9EA05D6}" type="presParOf" srcId="{31336C83-D7D9-40A7-A3DD-48F0FC7E1ED9}" destId="{8D2AF8DC-A923-42A0-BB03-0B88F8F657E6}" srcOrd="0" destOrd="0" presId="urn:microsoft.com/office/officeart/2005/8/layout/list1"/>
    <dgm:cxn modelId="{EF5AF397-E684-49B6-8CBE-8C000A1E09CA}" type="presParOf" srcId="{31336C83-D7D9-40A7-A3DD-48F0FC7E1ED9}" destId="{9B63A8D3-3EE4-4325-B446-963C5A4A1292}" srcOrd="1" destOrd="0" presId="urn:microsoft.com/office/officeart/2005/8/layout/list1"/>
    <dgm:cxn modelId="{58C6CEB3-852E-401E-95E3-E71C8D840DB8}" type="presParOf" srcId="{BE5BB68B-818C-4C44-A123-6FAD801066CF}" destId="{2FB9DA58-A074-454B-9F41-8EF52449E80F}" srcOrd="5" destOrd="0" presId="urn:microsoft.com/office/officeart/2005/8/layout/list1"/>
    <dgm:cxn modelId="{1AF02214-0619-4857-A7A4-3511711050F1}" type="presParOf" srcId="{BE5BB68B-818C-4C44-A123-6FAD801066CF}" destId="{3C0C3B52-2994-496F-B6A9-B5D98C2DBB97}" srcOrd="6" destOrd="0" presId="urn:microsoft.com/office/officeart/2005/8/layout/list1"/>
    <dgm:cxn modelId="{6550093D-D727-410D-B1E1-8747C96A02E4}" type="presParOf" srcId="{BE5BB68B-818C-4C44-A123-6FAD801066CF}" destId="{AB497872-DB83-4E64-AF5C-7296BE095C80}" srcOrd="7" destOrd="0" presId="urn:microsoft.com/office/officeart/2005/8/layout/list1"/>
    <dgm:cxn modelId="{DF06927D-92F4-45E7-80AB-4ACDA974454F}" type="presParOf" srcId="{BE5BB68B-818C-4C44-A123-6FAD801066CF}" destId="{2CE48392-8F55-45B3-9CF3-439AE2FD56F5}" srcOrd="8" destOrd="0" presId="urn:microsoft.com/office/officeart/2005/8/layout/list1"/>
    <dgm:cxn modelId="{0E84B142-D56F-4D3A-8CDA-966FEC9402A8}" type="presParOf" srcId="{2CE48392-8F55-45B3-9CF3-439AE2FD56F5}" destId="{9CFB35E9-6DAA-4A2F-85CF-BBC75C3A30B1}" srcOrd="0" destOrd="0" presId="urn:microsoft.com/office/officeart/2005/8/layout/list1"/>
    <dgm:cxn modelId="{78281B42-9481-448E-89FE-47B98DC1AE14}" type="presParOf" srcId="{2CE48392-8F55-45B3-9CF3-439AE2FD56F5}" destId="{AA33D6FF-9679-48C8-92D2-03D28BB2C23C}" srcOrd="1" destOrd="0" presId="urn:microsoft.com/office/officeart/2005/8/layout/list1"/>
    <dgm:cxn modelId="{68C6F5BB-55F7-4A57-9398-F6DD54AD9D2F}" type="presParOf" srcId="{BE5BB68B-818C-4C44-A123-6FAD801066CF}" destId="{578BA4D7-8DF5-421D-9E40-FC51290CE355}" srcOrd="9" destOrd="0" presId="urn:microsoft.com/office/officeart/2005/8/layout/list1"/>
    <dgm:cxn modelId="{CAD2E7CD-E557-446D-BC7B-3B21FA8B5AA7}" type="presParOf" srcId="{BE5BB68B-818C-4C44-A123-6FAD801066CF}" destId="{7AFDB29D-A0F8-410E-BD71-0123CD5CA402}"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FE975D5-705C-4726-9A02-913104D2999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48E7C9E-6F27-4DFB-80FE-AE105B46C49F}">
      <dgm:prSet/>
      <dgm:spPr>
        <a:solidFill>
          <a:srgbClr val="637C93"/>
        </a:solidFill>
      </dgm:spPr>
      <dgm:t>
        <a:bodyPr/>
        <a:lstStyle/>
        <a:p>
          <a:r>
            <a:rPr lang="en-US" b="0" i="0" baseline="0" dirty="0"/>
            <a:t>Degree</a:t>
          </a:r>
          <a:endParaRPr lang="en-US" dirty="0"/>
        </a:p>
      </dgm:t>
    </dgm:pt>
    <dgm:pt modelId="{B7FE637C-FC38-47FE-8253-2F5DC5DC9828}" type="parTrans" cxnId="{C64D8C20-6B41-419E-97C5-ADDBE243183F}">
      <dgm:prSet/>
      <dgm:spPr/>
      <dgm:t>
        <a:bodyPr/>
        <a:lstStyle/>
        <a:p>
          <a:endParaRPr lang="en-US"/>
        </a:p>
      </dgm:t>
    </dgm:pt>
    <dgm:pt modelId="{B1A1BE84-5584-4DF7-AC4A-A1A4FD9FB00A}" type="sibTrans" cxnId="{C64D8C20-6B41-419E-97C5-ADDBE243183F}">
      <dgm:prSet/>
      <dgm:spPr/>
      <dgm:t>
        <a:bodyPr/>
        <a:lstStyle/>
        <a:p>
          <a:endParaRPr lang="en-US"/>
        </a:p>
      </dgm:t>
    </dgm:pt>
    <dgm:pt modelId="{F0BE60B4-E896-4974-B45A-6AEE1631506C}">
      <dgm:prSet/>
      <dgm:spPr/>
      <dgm:t>
        <a:bodyPr/>
        <a:lstStyle/>
        <a:p>
          <a:r>
            <a:rPr lang="en-US" b="0" i="0" baseline="0"/>
            <a:t>Normal, Mild, Moderate, Moderately – Severe, Severe, Profound</a:t>
          </a:r>
          <a:endParaRPr lang="en-US"/>
        </a:p>
      </dgm:t>
    </dgm:pt>
    <dgm:pt modelId="{51035834-0D19-4678-9769-35552E59D791}" type="parTrans" cxnId="{C6299B4D-24FB-47D0-B3A4-95E53940DBE3}">
      <dgm:prSet/>
      <dgm:spPr/>
      <dgm:t>
        <a:bodyPr/>
        <a:lstStyle/>
        <a:p>
          <a:endParaRPr lang="en-US"/>
        </a:p>
      </dgm:t>
    </dgm:pt>
    <dgm:pt modelId="{5F5630CF-1F95-43A5-9A44-CAEC7DD9808C}" type="sibTrans" cxnId="{C6299B4D-24FB-47D0-B3A4-95E53940DBE3}">
      <dgm:prSet/>
      <dgm:spPr/>
      <dgm:t>
        <a:bodyPr/>
        <a:lstStyle/>
        <a:p>
          <a:endParaRPr lang="en-US"/>
        </a:p>
      </dgm:t>
    </dgm:pt>
    <dgm:pt modelId="{8C9D6806-58E9-4627-8794-3BC8ECB17E4D}">
      <dgm:prSet/>
      <dgm:spPr>
        <a:solidFill>
          <a:srgbClr val="637C93"/>
        </a:solidFill>
      </dgm:spPr>
      <dgm:t>
        <a:bodyPr/>
        <a:lstStyle/>
        <a:p>
          <a:r>
            <a:rPr lang="en-US" b="0" i="0" baseline="0"/>
            <a:t>Configuration</a:t>
          </a:r>
          <a:endParaRPr lang="en-US"/>
        </a:p>
      </dgm:t>
    </dgm:pt>
    <dgm:pt modelId="{5B5B7D56-8040-4D2C-8357-49A0AC73F5E7}" type="parTrans" cxnId="{DEEF8F8B-AE64-492F-B681-2F7AA1DE9F57}">
      <dgm:prSet/>
      <dgm:spPr/>
      <dgm:t>
        <a:bodyPr/>
        <a:lstStyle/>
        <a:p>
          <a:endParaRPr lang="en-US"/>
        </a:p>
      </dgm:t>
    </dgm:pt>
    <dgm:pt modelId="{4B7D42C9-7571-46D5-A9C3-89BC7CA6FF9E}" type="sibTrans" cxnId="{DEEF8F8B-AE64-492F-B681-2F7AA1DE9F57}">
      <dgm:prSet/>
      <dgm:spPr/>
      <dgm:t>
        <a:bodyPr/>
        <a:lstStyle/>
        <a:p>
          <a:endParaRPr lang="en-US"/>
        </a:p>
      </dgm:t>
    </dgm:pt>
    <dgm:pt modelId="{8250E6BF-20CB-4AB4-93E2-6BFCDEBB5BD6}">
      <dgm:prSet/>
      <dgm:spPr/>
      <dgm:t>
        <a:bodyPr/>
        <a:lstStyle/>
        <a:p>
          <a:r>
            <a:rPr lang="en-US" b="0" i="0" baseline="0"/>
            <a:t>Flat</a:t>
          </a:r>
          <a:endParaRPr lang="en-US"/>
        </a:p>
      </dgm:t>
    </dgm:pt>
    <dgm:pt modelId="{5CF57BC0-FE94-499E-805A-91E34470228F}" type="parTrans" cxnId="{BBF371C6-A02C-4919-A79E-6805F09E7E2F}">
      <dgm:prSet/>
      <dgm:spPr/>
      <dgm:t>
        <a:bodyPr/>
        <a:lstStyle/>
        <a:p>
          <a:endParaRPr lang="en-US"/>
        </a:p>
      </dgm:t>
    </dgm:pt>
    <dgm:pt modelId="{5F6621A0-02CE-47F8-AC16-41FB34677F84}" type="sibTrans" cxnId="{BBF371C6-A02C-4919-A79E-6805F09E7E2F}">
      <dgm:prSet/>
      <dgm:spPr/>
      <dgm:t>
        <a:bodyPr/>
        <a:lstStyle/>
        <a:p>
          <a:endParaRPr lang="en-US"/>
        </a:p>
      </dgm:t>
    </dgm:pt>
    <dgm:pt modelId="{00DB2D00-F451-48AD-95C8-94F733522024}">
      <dgm:prSet/>
      <dgm:spPr/>
      <dgm:t>
        <a:bodyPr/>
        <a:lstStyle/>
        <a:p>
          <a:r>
            <a:rPr lang="en-US" b="0" i="0" baseline="0"/>
            <a:t>Sloping</a:t>
          </a:r>
          <a:endParaRPr lang="en-US"/>
        </a:p>
      </dgm:t>
    </dgm:pt>
    <dgm:pt modelId="{84CCA687-6D8B-4353-A6EB-5BC87BC7B035}" type="parTrans" cxnId="{C46D33F0-AFB2-473F-8A87-09310A8FA201}">
      <dgm:prSet/>
      <dgm:spPr/>
      <dgm:t>
        <a:bodyPr/>
        <a:lstStyle/>
        <a:p>
          <a:endParaRPr lang="en-US"/>
        </a:p>
      </dgm:t>
    </dgm:pt>
    <dgm:pt modelId="{969349AD-1C43-4902-822C-1C44320605BA}" type="sibTrans" cxnId="{C46D33F0-AFB2-473F-8A87-09310A8FA201}">
      <dgm:prSet/>
      <dgm:spPr/>
      <dgm:t>
        <a:bodyPr/>
        <a:lstStyle/>
        <a:p>
          <a:endParaRPr lang="en-US"/>
        </a:p>
      </dgm:t>
    </dgm:pt>
    <dgm:pt modelId="{BFF91406-1BE3-47A1-9A06-40974DE5FBCF}">
      <dgm:prSet/>
      <dgm:spPr/>
      <dgm:t>
        <a:bodyPr/>
        <a:lstStyle/>
        <a:p>
          <a:r>
            <a:rPr lang="en-US" b="0" i="0" baseline="0" dirty="0"/>
            <a:t>Precipitously sloping</a:t>
          </a:r>
          <a:endParaRPr lang="en-US" dirty="0"/>
        </a:p>
      </dgm:t>
    </dgm:pt>
    <dgm:pt modelId="{6B6ED5D7-0F75-4CBF-ADD6-857AF85C5A09}" type="parTrans" cxnId="{2151EB01-F16E-48BC-A1FA-E986E0562CF9}">
      <dgm:prSet/>
      <dgm:spPr/>
      <dgm:t>
        <a:bodyPr/>
        <a:lstStyle/>
        <a:p>
          <a:endParaRPr lang="en-US"/>
        </a:p>
      </dgm:t>
    </dgm:pt>
    <dgm:pt modelId="{EF9FF026-5EA0-44DE-9E3A-E8A860272454}" type="sibTrans" cxnId="{2151EB01-F16E-48BC-A1FA-E986E0562CF9}">
      <dgm:prSet/>
      <dgm:spPr/>
      <dgm:t>
        <a:bodyPr/>
        <a:lstStyle/>
        <a:p>
          <a:endParaRPr lang="en-US"/>
        </a:p>
      </dgm:t>
    </dgm:pt>
    <dgm:pt modelId="{A19F633E-3B60-41C2-A886-7B5B7E95363A}">
      <dgm:prSet/>
      <dgm:spPr/>
      <dgm:t>
        <a:bodyPr/>
        <a:lstStyle/>
        <a:p>
          <a:r>
            <a:rPr lang="en-US" b="0" i="0" baseline="0"/>
            <a:t>Rising</a:t>
          </a:r>
          <a:endParaRPr lang="en-US"/>
        </a:p>
      </dgm:t>
    </dgm:pt>
    <dgm:pt modelId="{2253F113-6DDA-4552-9DA7-0FF0C01836FD}" type="parTrans" cxnId="{81F89D84-5DDC-4443-BFDC-F769ACEAEE1C}">
      <dgm:prSet/>
      <dgm:spPr/>
      <dgm:t>
        <a:bodyPr/>
        <a:lstStyle/>
        <a:p>
          <a:endParaRPr lang="en-US"/>
        </a:p>
      </dgm:t>
    </dgm:pt>
    <dgm:pt modelId="{7EA651F6-8B05-47B8-A1CB-7941FEF1D112}" type="sibTrans" cxnId="{81F89D84-5DDC-4443-BFDC-F769ACEAEE1C}">
      <dgm:prSet/>
      <dgm:spPr/>
      <dgm:t>
        <a:bodyPr/>
        <a:lstStyle/>
        <a:p>
          <a:endParaRPr lang="en-US"/>
        </a:p>
      </dgm:t>
    </dgm:pt>
    <dgm:pt modelId="{AFC780F6-E828-4CA1-AFFE-216547371179}">
      <dgm:prSet/>
      <dgm:spPr/>
      <dgm:t>
        <a:bodyPr/>
        <a:lstStyle/>
        <a:p>
          <a:r>
            <a:rPr lang="en-US" b="0" i="0" baseline="0"/>
            <a:t>Trough/Cookie Bite</a:t>
          </a:r>
          <a:endParaRPr lang="en-US"/>
        </a:p>
      </dgm:t>
    </dgm:pt>
    <dgm:pt modelId="{0BCC64D8-7A71-448E-81C6-28F9B9F1DE82}" type="parTrans" cxnId="{869547A2-F537-46D3-8ACE-7B18A75E81D7}">
      <dgm:prSet/>
      <dgm:spPr/>
      <dgm:t>
        <a:bodyPr/>
        <a:lstStyle/>
        <a:p>
          <a:endParaRPr lang="en-US"/>
        </a:p>
      </dgm:t>
    </dgm:pt>
    <dgm:pt modelId="{D5627A71-685A-4071-B482-CCE8B17CA088}" type="sibTrans" cxnId="{869547A2-F537-46D3-8ACE-7B18A75E81D7}">
      <dgm:prSet/>
      <dgm:spPr/>
      <dgm:t>
        <a:bodyPr/>
        <a:lstStyle/>
        <a:p>
          <a:endParaRPr lang="en-US"/>
        </a:p>
      </dgm:t>
    </dgm:pt>
    <dgm:pt modelId="{5F954D4C-E12A-4567-8F79-FC5580B623D7}">
      <dgm:prSet/>
      <dgm:spPr/>
      <dgm:t>
        <a:bodyPr/>
        <a:lstStyle/>
        <a:p>
          <a:r>
            <a:rPr lang="en-US" b="0" i="0" baseline="0"/>
            <a:t>Notch</a:t>
          </a:r>
          <a:endParaRPr lang="en-US"/>
        </a:p>
      </dgm:t>
    </dgm:pt>
    <dgm:pt modelId="{559677C1-0796-4E91-9B7F-0C46BA4372BC}" type="parTrans" cxnId="{E99991FA-C872-45B3-B491-965AD7A8092A}">
      <dgm:prSet/>
      <dgm:spPr/>
      <dgm:t>
        <a:bodyPr/>
        <a:lstStyle/>
        <a:p>
          <a:endParaRPr lang="en-US"/>
        </a:p>
      </dgm:t>
    </dgm:pt>
    <dgm:pt modelId="{068D6CED-D7A6-4A89-A39F-E682DFC4F733}" type="sibTrans" cxnId="{E99991FA-C872-45B3-B491-965AD7A8092A}">
      <dgm:prSet/>
      <dgm:spPr/>
      <dgm:t>
        <a:bodyPr/>
        <a:lstStyle/>
        <a:p>
          <a:endParaRPr lang="en-US"/>
        </a:p>
      </dgm:t>
    </dgm:pt>
    <dgm:pt modelId="{539B978F-45C8-4786-9C6B-9CAA189AE6A2}">
      <dgm:prSet/>
      <dgm:spPr>
        <a:solidFill>
          <a:srgbClr val="637C93"/>
        </a:solidFill>
      </dgm:spPr>
      <dgm:t>
        <a:bodyPr/>
        <a:lstStyle/>
        <a:p>
          <a:r>
            <a:rPr lang="en-US" b="0" i="0" baseline="0"/>
            <a:t>Type </a:t>
          </a:r>
          <a:endParaRPr lang="en-US"/>
        </a:p>
      </dgm:t>
    </dgm:pt>
    <dgm:pt modelId="{F84028C1-4FAD-4377-9B91-4D85A5FC767B}" type="parTrans" cxnId="{D804E873-552C-46F8-9A29-1CD5E686B3C7}">
      <dgm:prSet/>
      <dgm:spPr/>
      <dgm:t>
        <a:bodyPr/>
        <a:lstStyle/>
        <a:p>
          <a:endParaRPr lang="en-US"/>
        </a:p>
      </dgm:t>
    </dgm:pt>
    <dgm:pt modelId="{85897A34-0F88-4FA9-BA0F-5B006DAA57A0}" type="sibTrans" cxnId="{D804E873-552C-46F8-9A29-1CD5E686B3C7}">
      <dgm:prSet/>
      <dgm:spPr/>
      <dgm:t>
        <a:bodyPr/>
        <a:lstStyle/>
        <a:p>
          <a:endParaRPr lang="en-US"/>
        </a:p>
      </dgm:t>
    </dgm:pt>
    <dgm:pt modelId="{0872B360-87CE-4A35-A86E-CF57B311E1F0}">
      <dgm:prSet/>
      <dgm:spPr/>
      <dgm:t>
        <a:bodyPr/>
        <a:lstStyle/>
        <a:p>
          <a:r>
            <a:rPr lang="en-US" b="0" i="0" baseline="0"/>
            <a:t>Three types of hearing loss – determined by comparing air-conduction thresholds to bone-conduction thresholds.</a:t>
          </a:r>
          <a:endParaRPr lang="en-US"/>
        </a:p>
      </dgm:t>
    </dgm:pt>
    <dgm:pt modelId="{C81127C5-F257-4CE0-8B63-FB0A1FC4F8FC}" type="parTrans" cxnId="{40A86F0E-3CDB-4AB3-A912-BC7CBE0E64C7}">
      <dgm:prSet/>
      <dgm:spPr/>
      <dgm:t>
        <a:bodyPr/>
        <a:lstStyle/>
        <a:p>
          <a:endParaRPr lang="en-US"/>
        </a:p>
      </dgm:t>
    </dgm:pt>
    <dgm:pt modelId="{3B5E6A6A-4394-445D-AC03-3CCAB2BFB8BD}" type="sibTrans" cxnId="{40A86F0E-3CDB-4AB3-A912-BC7CBE0E64C7}">
      <dgm:prSet/>
      <dgm:spPr/>
      <dgm:t>
        <a:bodyPr/>
        <a:lstStyle/>
        <a:p>
          <a:endParaRPr lang="en-US"/>
        </a:p>
      </dgm:t>
    </dgm:pt>
    <dgm:pt modelId="{6C421C28-2D10-4E96-97B6-21219C71FA55}">
      <dgm:prSet/>
      <dgm:spPr/>
      <dgm:t>
        <a:bodyPr/>
        <a:lstStyle/>
        <a:p>
          <a:r>
            <a:rPr lang="en-US" b="0" i="0" baseline="0"/>
            <a:t>Sensorineural</a:t>
          </a:r>
          <a:endParaRPr lang="en-US"/>
        </a:p>
      </dgm:t>
    </dgm:pt>
    <dgm:pt modelId="{B409DF43-12FA-4717-A8CE-F94100432966}" type="parTrans" cxnId="{CC81F510-0BC7-4075-B564-517B546E14E2}">
      <dgm:prSet/>
      <dgm:spPr/>
      <dgm:t>
        <a:bodyPr/>
        <a:lstStyle/>
        <a:p>
          <a:endParaRPr lang="en-US"/>
        </a:p>
      </dgm:t>
    </dgm:pt>
    <dgm:pt modelId="{8FAD7EFD-5C08-4485-A2DD-FA3FCF6448C5}" type="sibTrans" cxnId="{CC81F510-0BC7-4075-B564-517B546E14E2}">
      <dgm:prSet/>
      <dgm:spPr/>
      <dgm:t>
        <a:bodyPr/>
        <a:lstStyle/>
        <a:p>
          <a:endParaRPr lang="en-US"/>
        </a:p>
      </dgm:t>
    </dgm:pt>
    <dgm:pt modelId="{43862455-7C35-4529-ACCC-60CDAA3F6BAB}">
      <dgm:prSet/>
      <dgm:spPr/>
      <dgm:t>
        <a:bodyPr/>
        <a:lstStyle/>
        <a:p>
          <a:r>
            <a:rPr lang="en-US" b="0" i="0" baseline="0"/>
            <a:t>Conductive</a:t>
          </a:r>
          <a:endParaRPr lang="en-US"/>
        </a:p>
      </dgm:t>
    </dgm:pt>
    <dgm:pt modelId="{8EEE28CE-6B08-4693-81A0-053069B7F6DB}" type="parTrans" cxnId="{E7684962-1CC2-4F38-AE39-500FDEA988B4}">
      <dgm:prSet/>
      <dgm:spPr/>
      <dgm:t>
        <a:bodyPr/>
        <a:lstStyle/>
        <a:p>
          <a:endParaRPr lang="en-US"/>
        </a:p>
      </dgm:t>
    </dgm:pt>
    <dgm:pt modelId="{F47AE8DC-D4F6-48BC-8C0B-059C1ECFCE66}" type="sibTrans" cxnId="{E7684962-1CC2-4F38-AE39-500FDEA988B4}">
      <dgm:prSet/>
      <dgm:spPr/>
      <dgm:t>
        <a:bodyPr/>
        <a:lstStyle/>
        <a:p>
          <a:endParaRPr lang="en-US"/>
        </a:p>
      </dgm:t>
    </dgm:pt>
    <dgm:pt modelId="{A4E19060-EE44-433A-8192-F77469710713}">
      <dgm:prSet/>
      <dgm:spPr/>
      <dgm:t>
        <a:bodyPr/>
        <a:lstStyle/>
        <a:p>
          <a:r>
            <a:rPr lang="en-US" b="0" i="0" baseline="0"/>
            <a:t>Mixed</a:t>
          </a:r>
          <a:endParaRPr lang="en-US"/>
        </a:p>
      </dgm:t>
    </dgm:pt>
    <dgm:pt modelId="{27FF99AC-4521-4973-90E9-C04F08D82F2D}" type="parTrans" cxnId="{2ED2F6A0-14E9-4F39-80A8-BBF12C5A68B5}">
      <dgm:prSet/>
      <dgm:spPr/>
      <dgm:t>
        <a:bodyPr/>
        <a:lstStyle/>
        <a:p>
          <a:endParaRPr lang="en-US"/>
        </a:p>
      </dgm:t>
    </dgm:pt>
    <dgm:pt modelId="{87903E21-9DBD-4D1D-A599-23962B7E057F}" type="sibTrans" cxnId="{2ED2F6A0-14E9-4F39-80A8-BBF12C5A68B5}">
      <dgm:prSet/>
      <dgm:spPr/>
      <dgm:t>
        <a:bodyPr/>
        <a:lstStyle/>
        <a:p>
          <a:endParaRPr lang="en-US"/>
        </a:p>
      </dgm:t>
    </dgm:pt>
    <dgm:pt modelId="{BE5BB68B-818C-4C44-A123-6FAD801066CF}" type="pres">
      <dgm:prSet presAssocID="{6FE975D5-705C-4726-9A02-913104D2999D}" presName="linear" presStyleCnt="0">
        <dgm:presLayoutVars>
          <dgm:dir/>
          <dgm:animLvl val="lvl"/>
          <dgm:resizeHandles val="exact"/>
        </dgm:presLayoutVars>
      </dgm:prSet>
      <dgm:spPr/>
    </dgm:pt>
    <dgm:pt modelId="{03763ECF-6896-4FA0-8318-1D972B1BE3DF}" type="pres">
      <dgm:prSet presAssocID="{248E7C9E-6F27-4DFB-80FE-AE105B46C49F}" presName="parentLin" presStyleCnt="0"/>
      <dgm:spPr/>
    </dgm:pt>
    <dgm:pt modelId="{A0628B8A-0A36-4F72-A41A-6B65BCC14EC3}" type="pres">
      <dgm:prSet presAssocID="{248E7C9E-6F27-4DFB-80FE-AE105B46C49F}" presName="parentLeftMargin" presStyleLbl="node1" presStyleIdx="0" presStyleCnt="3"/>
      <dgm:spPr/>
    </dgm:pt>
    <dgm:pt modelId="{9F5911D8-8EE3-4481-A6FF-E5D5A7378D85}" type="pres">
      <dgm:prSet presAssocID="{248E7C9E-6F27-4DFB-80FE-AE105B46C49F}" presName="parentText" presStyleLbl="node1" presStyleIdx="0" presStyleCnt="3">
        <dgm:presLayoutVars>
          <dgm:chMax val="0"/>
          <dgm:bulletEnabled val="1"/>
        </dgm:presLayoutVars>
      </dgm:prSet>
      <dgm:spPr/>
    </dgm:pt>
    <dgm:pt modelId="{9491933C-3314-4C4E-9D62-2294D3991A1D}" type="pres">
      <dgm:prSet presAssocID="{248E7C9E-6F27-4DFB-80FE-AE105B46C49F}" presName="negativeSpace" presStyleCnt="0"/>
      <dgm:spPr/>
    </dgm:pt>
    <dgm:pt modelId="{26B62E4B-0F23-46E3-9841-5791E8F31073}" type="pres">
      <dgm:prSet presAssocID="{248E7C9E-6F27-4DFB-80FE-AE105B46C49F}" presName="childText" presStyleLbl="conFgAcc1" presStyleIdx="0" presStyleCnt="3">
        <dgm:presLayoutVars>
          <dgm:bulletEnabled val="1"/>
        </dgm:presLayoutVars>
      </dgm:prSet>
      <dgm:spPr/>
    </dgm:pt>
    <dgm:pt modelId="{AABE5AF2-860C-4B5E-A843-6CD75D0654B1}" type="pres">
      <dgm:prSet presAssocID="{B1A1BE84-5584-4DF7-AC4A-A1A4FD9FB00A}" presName="spaceBetweenRectangles" presStyleCnt="0"/>
      <dgm:spPr/>
    </dgm:pt>
    <dgm:pt modelId="{31336C83-D7D9-40A7-A3DD-48F0FC7E1ED9}" type="pres">
      <dgm:prSet presAssocID="{8C9D6806-58E9-4627-8794-3BC8ECB17E4D}" presName="parentLin" presStyleCnt="0"/>
      <dgm:spPr/>
    </dgm:pt>
    <dgm:pt modelId="{8D2AF8DC-A923-42A0-BB03-0B88F8F657E6}" type="pres">
      <dgm:prSet presAssocID="{8C9D6806-58E9-4627-8794-3BC8ECB17E4D}" presName="parentLeftMargin" presStyleLbl="node1" presStyleIdx="0" presStyleCnt="3"/>
      <dgm:spPr/>
    </dgm:pt>
    <dgm:pt modelId="{9B63A8D3-3EE4-4325-B446-963C5A4A1292}" type="pres">
      <dgm:prSet presAssocID="{8C9D6806-58E9-4627-8794-3BC8ECB17E4D}" presName="parentText" presStyleLbl="node1" presStyleIdx="1" presStyleCnt="3">
        <dgm:presLayoutVars>
          <dgm:chMax val="0"/>
          <dgm:bulletEnabled val="1"/>
        </dgm:presLayoutVars>
      </dgm:prSet>
      <dgm:spPr/>
    </dgm:pt>
    <dgm:pt modelId="{2FB9DA58-A074-454B-9F41-8EF52449E80F}" type="pres">
      <dgm:prSet presAssocID="{8C9D6806-58E9-4627-8794-3BC8ECB17E4D}" presName="negativeSpace" presStyleCnt="0"/>
      <dgm:spPr/>
    </dgm:pt>
    <dgm:pt modelId="{3C0C3B52-2994-496F-B6A9-B5D98C2DBB97}" type="pres">
      <dgm:prSet presAssocID="{8C9D6806-58E9-4627-8794-3BC8ECB17E4D}" presName="childText" presStyleLbl="conFgAcc1" presStyleIdx="1" presStyleCnt="3">
        <dgm:presLayoutVars>
          <dgm:bulletEnabled val="1"/>
        </dgm:presLayoutVars>
      </dgm:prSet>
      <dgm:spPr/>
    </dgm:pt>
    <dgm:pt modelId="{AB497872-DB83-4E64-AF5C-7296BE095C80}" type="pres">
      <dgm:prSet presAssocID="{4B7D42C9-7571-46D5-A9C3-89BC7CA6FF9E}" presName="spaceBetweenRectangles" presStyleCnt="0"/>
      <dgm:spPr/>
    </dgm:pt>
    <dgm:pt modelId="{2CE48392-8F55-45B3-9CF3-439AE2FD56F5}" type="pres">
      <dgm:prSet presAssocID="{539B978F-45C8-4786-9C6B-9CAA189AE6A2}" presName="parentLin" presStyleCnt="0"/>
      <dgm:spPr/>
    </dgm:pt>
    <dgm:pt modelId="{9CFB35E9-6DAA-4A2F-85CF-BBC75C3A30B1}" type="pres">
      <dgm:prSet presAssocID="{539B978F-45C8-4786-9C6B-9CAA189AE6A2}" presName="parentLeftMargin" presStyleLbl="node1" presStyleIdx="1" presStyleCnt="3"/>
      <dgm:spPr/>
    </dgm:pt>
    <dgm:pt modelId="{AA33D6FF-9679-48C8-92D2-03D28BB2C23C}" type="pres">
      <dgm:prSet presAssocID="{539B978F-45C8-4786-9C6B-9CAA189AE6A2}" presName="parentText" presStyleLbl="node1" presStyleIdx="2" presStyleCnt="3">
        <dgm:presLayoutVars>
          <dgm:chMax val="0"/>
          <dgm:bulletEnabled val="1"/>
        </dgm:presLayoutVars>
      </dgm:prSet>
      <dgm:spPr/>
    </dgm:pt>
    <dgm:pt modelId="{578BA4D7-8DF5-421D-9E40-FC51290CE355}" type="pres">
      <dgm:prSet presAssocID="{539B978F-45C8-4786-9C6B-9CAA189AE6A2}" presName="negativeSpace" presStyleCnt="0"/>
      <dgm:spPr/>
    </dgm:pt>
    <dgm:pt modelId="{7AFDB29D-A0F8-410E-BD71-0123CD5CA402}" type="pres">
      <dgm:prSet presAssocID="{539B978F-45C8-4786-9C6B-9CAA189AE6A2}" presName="childText" presStyleLbl="conFgAcc1" presStyleIdx="2" presStyleCnt="3">
        <dgm:presLayoutVars>
          <dgm:bulletEnabled val="1"/>
        </dgm:presLayoutVars>
      </dgm:prSet>
      <dgm:spPr/>
    </dgm:pt>
  </dgm:ptLst>
  <dgm:cxnLst>
    <dgm:cxn modelId="{2151EB01-F16E-48BC-A1FA-E986E0562CF9}" srcId="{8C9D6806-58E9-4627-8794-3BC8ECB17E4D}" destId="{BFF91406-1BE3-47A1-9A06-40974DE5FBCF}" srcOrd="2" destOrd="0" parTransId="{6B6ED5D7-0F75-4CBF-ADD6-857AF85C5A09}" sibTransId="{EF9FF026-5EA0-44DE-9E3A-E8A860272454}"/>
    <dgm:cxn modelId="{40A86F0E-3CDB-4AB3-A912-BC7CBE0E64C7}" srcId="{539B978F-45C8-4786-9C6B-9CAA189AE6A2}" destId="{0872B360-87CE-4A35-A86E-CF57B311E1F0}" srcOrd="0" destOrd="0" parTransId="{C81127C5-F257-4CE0-8B63-FB0A1FC4F8FC}" sibTransId="{3B5E6A6A-4394-445D-AC03-3CCAB2BFB8BD}"/>
    <dgm:cxn modelId="{CC81F510-0BC7-4075-B564-517B546E14E2}" srcId="{0872B360-87CE-4A35-A86E-CF57B311E1F0}" destId="{6C421C28-2D10-4E96-97B6-21219C71FA55}" srcOrd="0" destOrd="0" parTransId="{B409DF43-12FA-4717-A8CE-F94100432966}" sibTransId="{8FAD7EFD-5C08-4485-A2DD-FA3FCF6448C5}"/>
    <dgm:cxn modelId="{5E191814-FFC5-4EF1-91BE-ADE8E3176BDA}" type="presOf" srcId="{5F954D4C-E12A-4567-8F79-FC5580B623D7}" destId="{3C0C3B52-2994-496F-B6A9-B5D98C2DBB97}" srcOrd="0" destOrd="5" presId="urn:microsoft.com/office/officeart/2005/8/layout/list1"/>
    <dgm:cxn modelId="{AF35BA1D-58F6-479E-A644-B4F6EE1B8AB2}" type="presOf" srcId="{539B978F-45C8-4786-9C6B-9CAA189AE6A2}" destId="{9CFB35E9-6DAA-4A2F-85CF-BBC75C3A30B1}" srcOrd="0" destOrd="0" presId="urn:microsoft.com/office/officeart/2005/8/layout/list1"/>
    <dgm:cxn modelId="{C64D8C20-6B41-419E-97C5-ADDBE243183F}" srcId="{6FE975D5-705C-4726-9A02-913104D2999D}" destId="{248E7C9E-6F27-4DFB-80FE-AE105B46C49F}" srcOrd="0" destOrd="0" parTransId="{B7FE637C-FC38-47FE-8253-2F5DC5DC9828}" sibTransId="{B1A1BE84-5584-4DF7-AC4A-A1A4FD9FB00A}"/>
    <dgm:cxn modelId="{427D9F27-FF9B-47B7-BFEC-1EE2DB2229FE}" type="presOf" srcId="{539B978F-45C8-4786-9C6B-9CAA189AE6A2}" destId="{AA33D6FF-9679-48C8-92D2-03D28BB2C23C}" srcOrd="1" destOrd="0" presId="urn:microsoft.com/office/officeart/2005/8/layout/list1"/>
    <dgm:cxn modelId="{583C9C31-8A05-4A7E-8DAD-681F6650E0CF}" type="presOf" srcId="{BFF91406-1BE3-47A1-9A06-40974DE5FBCF}" destId="{3C0C3B52-2994-496F-B6A9-B5D98C2DBB97}" srcOrd="0" destOrd="2" presId="urn:microsoft.com/office/officeart/2005/8/layout/list1"/>
    <dgm:cxn modelId="{337A4F36-1C19-4DCF-B082-18926928BFA8}" type="presOf" srcId="{6FE975D5-705C-4726-9A02-913104D2999D}" destId="{BE5BB68B-818C-4C44-A123-6FAD801066CF}" srcOrd="0" destOrd="0" presId="urn:microsoft.com/office/officeart/2005/8/layout/list1"/>
    <dgm:cxn modelId="{E7684962-1CC2-4F38-AE39-500FDEA988B4}" srcId="{0872B360-87CE-4A35-A86E-CF57B311E1F0}" destId="{43862455-7C35-4529-ACCC-60CDAA3F6BAB}" srcOrd="1" destOrd="0" parTransId="{8EEE28CE-6B08-4693-81A0-053069B7F6DB}" sibTransId="{F47AE8DC-D4F6-48BC-8C0B-059C1ECFCE66}"/>
    <dgm:cxn modelId="{C6299B4D-24FB-47D0-B3A4-95E53940DBE3}" srcId="{248E7C9E-6F27-4DFB-80FE-AE105B46C49F}" destId="{F0BE60B4-E896-4974-B45A-6AEE1631506C}" srcOrd="0" destOrd="0" parTransId="{51035834-0D19-4678-9769-35552E59D791}" sibTransId="{5F5630CF-1F95-43A5-9A44-CAEC7DD9808C}"/>
    <dgm:cxn modelId="{37EAD84E-5843-4989-A7F8-823A37DAC9D1}" type="presOf" srcId="{8C9D6806-58E9-4627-8794-3BC8ECB17E4D}" destId="{9B63A8D3-3EE4-4325-B446-963C5A4A1292}" srcOrd="1" destOrd="0" presId="urn:microsoft.com/office/officeart/2005/8/layout/list1"/>
    <dgm:cxn modelId="{3434DD51-E4B3-42AE-ACC8-7C05FD60CC03}" type="presOf" srcId="{248E7C9E-6F27-4DFB-80FE-AE105B46C49F}" destId="{A0628B8A-0A36-4F72-A41A-6B65BCC14EC3}" srcOrd="0" destOrd="0" presId="urn:microsoft.com/office/officeart/2005/8/layout/list1"/>
    <dgm:cxn modelId="{D804E873-552C-46F8-9A29-1CD5E686B3C7}" srcId="{6FE975D5-705C-4726-9A02-913104D2999D}" destId="{539B978F-45C8-4786-9C6B-9CAA189AE6A2}" srcOrd="2" destOrd="0" parTransId="{F84028C1-4FAD-4377-9B91-4D85A5FC767B}" sibTransId="{85897A34-0F88-4FA9-BA0F-5B006DAA57A0}"/>
    <dgm:cxn modelId="{E0849059-3E6E-401A-8F32-6A8EC904C841}" type="presOf" srcId="{8250E6BF-20CB-4AB4-93E2-6BFCDEBB5BD6}" destId="{3C0C3B52-2994-496F-B6A9-B5D98C2DBB97}" srcOrd="0" destOrd="0" presId="urn:microsoft.com/office/officeart/2005/8/layout/list1"/>
    <dgm:cxn modelId="{0605327F-3C11-4C5E-8842-70DEC0E322AC}" type="presOf" srcId="{AFC780F6-E828-4CA1-AFFE-216547371179}" destId="{3C0C3B52-2994-496F-B6A9-B5D98C2DBB97}" srcOrd="0" destOrd="4" presId="urn:microsoft.com/office/officeart/2005/8/layout/list1"/>
    <dgm:cxn modelId="{81F89D84-5DDC-4443-BFDC-F769ACEAEE1C}" srcId="{8C9D6806-58E9-4627-8794-3BC8ECB17E4D}" destId="{A19F633E-3B60-41C2-A886-7B5B7E95363A}" srcOrd="3" destOrd="0" parTransId="{2253F113-6DDA-4552-9DA7-0FF0C01836FD}" sibTransId="{7EA651F6-8B05-47B8-A1CB-7941FEF1D112}"/>
    <dgm:cxn modelId="{DEEF8F8B-AE64-492F-B681-2F7AA1DE9F57}" srcId="{6FE975D5-705C-4726-9A02-913104D2999D}" destId="{8C9D6806-58E9-4627-8794-3BC8ECB17E4D}" srcOrd="1" destOrd="0" parTransId="{5B5B7D56-8040-4D2C-8357-49A0AC73F5E7}" sibTransId="{4B7D42C9-7571-46D5-A9C3-89BC7CA6FF9E}"/>
    <dgm:cxn modelId="{4258C591-0C61-4472-BD45-5D4D21DA2182}" type="presOf" srcId="{0872B360-87CE-4A35-A86E-CF57B311E1F0}" destId="{7AFDB29D-A0F8-410E-BD71-0123CD5CA402}" srcOrd="0" destOrd="0" presId="urn:microsoft.com/office/officeart/2005/8/layout/list1"/>
    <dgm:cxn modelId="{E9953996-E433-4F7C-9418-DE5343BD545C}" type="presOf" srcId="{00DB2D00-F451-48AD-95C8-94F733522024}" destId="{3C0C3B52-2994-496F-B6A9-B5D98C2DBB97}" srcOrd="0" destOrd="1" presId="urn:microsoft.com/office/officeart/2005/8/layout/list1"/>
    <dgm:cxn modelId="{2ED2F6A0-14E9-4F39-80A8-BBF12C5A68B5}" srcId="{0872B360-87CE-4A35-A86E-CF57B311E1F0}" destId="{A4E19060-EE44-433A-8192-F77469710713}" srcOrd="2" destOrd="0" parTransId="{27FF99AC-4521-4973-90E9-C04F08D82F2D}" sibTransId="{87903E21-9DBD-4D1D-A599-23962B7E057F}"/>
    <dgm:cxn modelId="{869547A2-F537-46D3-8ACE-7B18A75E81D7}" srcId="{8C9D6806-58E9-4627-8794-3BC8ECB17E4D}" destId="{AFC780F6-E828-4CA1-AFFE-216547371179}" srcOrd="4" destOrd="0" parTransId="{0BCC64D8-7A71-448E-81C6-28F9B9F1DE82}" sibTransId="{D5627A71-685A-4071-B482-CCE8B17CA088}"/>
    <dgm:cxn modelId="{EED5C5A3-ED8C-4736-8F6C-84A94F43C610}" type="presOf" srcId="{A19F633E-3B60-41C2-A886-7B5B7E95363A}" destId="{3C0C3B52-2994-496F-B6A9-B5D98C2DBB97}" srcOrd="0" destOrd="3" presId="urn:microsoft.com/office/officeart/2005/8/layout/list1"/>
    <dgm:cxn modelId="{EDF603A9-DD89-4EA1-8AAC-92ADBC25196A}" type="presOf" srcId="{43862455-7C35-4529-ACCC-60CDAA3F6BAB}" destId="{7AFDB29D-A0F8-410E-BD71-0123CD5CA402}" srcOrd="0" destOrd="2" presId="urn:microsoft.com/office/officeart/2005/8/layout/list1"/>
    <dgm:cxn modelId="{068804AC-678C-4A83-917F-F31AF0ACE7CD}" type="presOf" srcId="{8C9D6806-58E9-4627-8794-3BC8ECB17E4D}" destId="{8D2AF8DC-A923-42A0-BB03-0B88F8F657E6}" srcOrd="0" destOrd="0" presId="urn:microsoft.com/office/officeart/2005/8/layout/list1"/>
    <dgm:cxn modelId="{BBF371C6-A02C-4919-A79E-6805F09E7E2F}" srcId="{8C9D6806-58E9-4627-8794-3BC8ECB17E4D}" destId="{8250E6BF-20CB-4AB4-93E2-6BFCDEBB5BD6}" srcOrd="0" destOrd="0" parTransId="{5CF57BC0-FE94-499E-805A-91E34470228F}" sibTransId="{5F6621A0-02CE-47F8-AC16-41FB34677F84}"/>
    <dgm:cxn modelId="{E4C65DD1-20E9-487C-A122-843C1DCE96B1}" type="presOf" srcId="{6C421C28-2D10-4E96-97B6-21219C71FA55}" destId="{7AFDB29D-A0F8-410E-BD71-0123CD5CA402}" srcOrd="0" destOrd="1" presId="urn:microsoft.com/office/officeart/2005/8/layout/list1"/>
    <dgm:cxn modelId="{EAD2C8D4-5048-4093-B7D0-8B5F7937DA93}" type="presOf" srcId="{F0BE60B4-E896-4974-B45A-6AEE1631506C}" destId="{26B62E4B-0F23-46E3-9841-5791E8F31073}" srcOrd="0" destOrd="0" presId="urn:microsoft.com/office/officeart/2005/8/layout/list1"/>
    <dgm:cxn modelId="{D74C6CDD-BBBA-442B-BA6D-3F615DA43752}" type="presOf" srcId="{248E7C9E-6F27-4DFB-80FE-AE105B46C49F}" destId="{9F5911D8-8EE3-4481-A6FF-E5D5A7378D85}" srcOrd="1" destOrd="0" presId="urn:microsoft.com/office/officeart/2005/8/layout/list1"/>
    <dgm:cxn modelId="{DE32A8E1-2F99-4AD7-97F6-77068D4258F3}" type="presOf" srcId="{A4E19060-EE44-433A-8192-F77469710713}" destId="{7AFDB29D-A0F8-410E-BD71-0123CD5CA402}" srcOrd="0" destOrd="3" presId="urn:microsoft.com/office/officeart/2005/8/layout/list1"/>
    <dgm:cxn modelId="{C46D33F0-AFB2-473F-8A87-09310A8FA201}" srcId="{8C9D6806-58E9-4627-8794-3BC8ECB17E4D}" destId="{00DB2D00-F451-48AD-95C8-94F733522024}" srcOrd="1" destOrd="0" parTransId="{84CCA687-6D8B-4353-A6EB-5BC87BC7B035}" sibTransId="{969349AD-1C43-4902-822C-1C44320605BA}"/>
    <dgm:cxn modelId="{E99991FA-C872-45B3-B491-965AD7A8092A}" srcId="{8C9D6806-58E9-4627-8794-3BC8ECB17E4D}" destId="{5F954D4C-E12A-4567-8F79-FC5580B623D7}" srcOrd="5" destOrd="0" parTransId="{559677C1-0796-4E91-9B7F-0C46BA4372BC}" sibTransId="{068D6CED-D7A6-4A89-A39F-E682DFC4F733}"/>
    <dgm:cxn modelId="{14655C5A-EDFF-449F-ABC7-6B8891ED201B}" type="presParOf" srcId="{BE5BB68B-818C-4C44-A123-6FAD801066CF}" destId="{03763ECF-6896-4FA0-8318-1D972B1BE3DF}" srcOrd="0" destOrd="0" presId="urn:microsoft.com/office/officeart/2005/8/layout/list1"/>
    <dgm:cxn modelId="{006ADE86-4FC9-41AB-BAF1-4C6AFB5931D3}" type="presParOf" srcId="{03763ECF-6896-4FA0-8318-1D972B1BE3DF}" destId="{A0628B8A-0A36-4F72-A41A-6B65BCC14EC3}" srcOrd="0" destOrd="0" presId="urn:microsoft.com/office/officeart/2005/8/layout/list1"/>
    <dgm:cxn modelId="{3DABDDEF-978D-471B-8571-A88F61F6045C}" type="presParOf" srcId="{03763ECF-6896-4FA0-8318-1D972B1BE3DF}" destId="{9F5911D8-8EE3-4481-A6FF-E5D5A7378D85}" srcOrd="1" destOrd="0" presId="urn:microsoft.com/office/officeart/2005/8/layout/list1"/>
    <dgm:cxn modelId="{77FA40D3-2C52-4027-B09D-D2F5D0A09A33}" type="presParOf" srcId="{BE5BB68B-818C-4C44-A123-6FAD801066CF}" destId="{9491933C-3314-4C4E-9D62-2294D3991A1D}" srcOrd="1" destOrd="0" presId="urn:microsoft.com/office/officeart/2005/8/layout/list1"/>
    <dgm:cxn modelId="{78175390-0D80-42CD-BE07-AAF9DA63BFBB}" type="presParOf" srcId="{BE5BB68B-818C-4C44-A123-6FAD801066CF}" destId="{26B62E4B-0F23-46E3-9841-5791E8F31073}" srcOrd="2" destOrd="0" presId="urn:microsoft.com/office/officeart/2005/8/layout/list1"/>
    <dgm:cxn modelId="{4DFC2F80-5B7A-43D5-9B78-84B7F705EDA0}" type="presParOf" srcId="{BE5BB68B-818C-4C44-A123-6FAD801066CF}" destId="{AABE5AF2-860C-4B5E-A843-6CD75D0654B1}" srcOrd="3" destOrd="0" presId="urn:microsoft.com/office/officeart/2005/8/layout/list1"/>
    <dgm:cxn modelId="{433DFF11-BF22-436E-A47C-15129D4006D7}" type="presParOf" srcId="{BE5BB68B-818C-4C44-A123-6FAD801066CF}" destId="{31336C83-D7D9-40A7-A3DD-48F0FC7E1ED9}" srcOrd="4" destOrd="0" presId="urn:microsoft.com/office/officeart/2005/8/layout/list1"/>
    <dgm:cxn modelId="{10358739-481C-4732-9614-3E87D9EA05D6}" type="presParOf" srcId="{31336C83-D7D9-40A7-A3DD-48F0FC7E1ED9}" destId="{8D2AF8DC-A923-42A0-BB03-0B88F8F657E6}" srcOrd="0" destOrd="0" presId="urn:microsoft.com/office/officeart/2005/8/layout/list1"/>
    <dgm:cxn modelId="{EF5AF397-E684-49B6-8CBE-8C000A1E09CA}" type="presParOf" srcId="{31336C83-D7D9-40A7-A3DD-48F0FC7E1ED9}" destId="{9B63A8D3-3EE4-4325-B446-963C5A4A1292}" srcOrd="1" destOrd="0" presId="urn:microsoft.com/office/officeart/2005/8/layout/list1"/>
    <dgm:cxn modelId="{58C6CEB3-852E-401E-95E3-E71C8D840DB8}" type="presParOf" srcId="{BE5BB68B-818C-4C44-A123-6FAD801066CF}" destId="{2FB9DA58-A074-454B-9F41-8EF52449E80F}" srcOrd="5" destOrd="0" presId="urn:microsoft.com/office/officeart/2005/8/layout/list1"/>
    <dgm:cxn modelId="{1AF02214-0619-4857-A7A4-3511711050F1}" type="presParOf" srcId="{BE5BB68B-818C-4C44-A123-6FAD801066CF}" destId="{3C0C3B52-2994-496F-B6A9-B5D98C2DBB97}" srcOrd="6" destOrd="0" presId="urn:microsoft.com/office/officeart/2005/8/layout/list1"/>
    <dgm:cxn modelId="{6550093D-D727-410D-B1E1-8747C96A02E4}" type="presParOf" srcId="{BE5BB68B-818C-4C44-A123-6FAD801066CF}" destId="{AB497872-DB83-4E64-AF5C-7296BE095C80}" srcOrd="7" destOrd="0" presId="urn:microsoft.com/office/officeart/2005/8/layout/list1"/>
    <dgm:cxn modelId="{DF06927D-92F4-45E7-80AB-4ACDA974454F}" type="presParOf" srcId="{BE5BB68B-818C-4C44-A123-6FAD801066CF}" destId="{2CE48392-8F55-45B3-9CF3-439AE2FD56F5}" srcOrd="8" destOrd="0" presId="urn:microsoft.com/office/officeart/2005/8/layout/list1"/>
    <dgm:cxn modelId="{0E84B142-D56F-4D3A-8CDA-966FEC9402A8}" type="presParOf" srcId="{2CE48392-8F55-45B3-9CF3-439AE2FD56F5}" destId="{9CFB35E9-6DAA-4A2F-85CF-BBC75C3A30B1}" srcOrd="0" destOrd="0" presId="urn:microsoft.com/office/officeart/2005/8/layout/list1"/>
    <dgm:cxn modelId="{78281B42-9481-448E-89FE-47B98DC1AE14}" type="presParOf" srcId="{2CE48392-8F55-45B3-9CF3-439AE2FD56F5}" destId="{AA33D6FF-9679-48C8-92D2-03D28BB2C23C}" srcOrd="1" destOrd="0" presId="urn:microsoft.com/office/officeart/2005/8/layout/list1"/>
    <dgm:cxn modelId="{68C6F5BB-55F7-4A57-9398-F6DD54AD9D2F}" type="presParOf" srcId="{BE5BB68B-818C-4C44-A123-6FAD801066CF}" destId="{578BA4D7-8DF5-421D-9E40-FC51290CE355}" srcOrd="9" destOrd="0" presId="urn:microsoft.com/office/officeart/2005/8/layout/list1"/>
    <dgm:cxn modelId="{CAD2E7CD-E557-446D-BC7B-3B21FA8B5AA7}" type="presParOf" srcId="{BE5BB68B-818C-4C44-A123-6FAD801066CF}" destId="{7AFDB29D-A0F8-410E-BD71-0123CD5CA402}"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FE975D5-705C-4726-9A02-913104D2999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48E7C9E-6F27-4DFB-80FE-AE105B46C49F}">
      <dgm:prSet/>
      <dgm:spPr>
        <a:solidFill>
          <a:srgbClr val="637C93"/>
        </a:solidFill>
      </dgm:spPr>
      <dgm:t>
        <a:bodyPr/>
        <a:lstStyle/>
        <a:p>
          <a:r>
            <a:rPr lang="en-US" b="0" i="0" u="none" strike="noStrike" baseline="0" dirty="0"/>
            <a:t>Two parts to hearing: </a:t>
          </a:r>
          <a:endParaRPr lang="en-US" dirty="0"/>
        </a:p>
      </dgm:t>
    </dgm:pt>
    <dgm:pt modelId="{B7FE637C-FC38-47FE-8253-2F5DC5DC9828}" type="parTrans" cxnId="{C64D8C20-6B41-419E-97C5-ADDBE243183F}">
      <dgm:prSet/>
      <dgm:spPr/>
      <dgm:t>
        <a:bodyPr/>
        <a:lstStyle/>
        <a:p>
          <a:endParaRPr lang="en-US"/>
        </a:p>
      </dgm:t>
    </dgm:pt>
    <dgm:pt modelId="{B1A1BE84-5584-4DF7-AC4A-A1A4FD9FB00A}" type="sibTrans" cxnId="{C64D8C20-6B41-419E-97C5-ADDBE243183F}">
      <dgm:prSet/>
      <dgm:spPr/>
      <dgm:t>
        <a:bodyPr/>
        <a:lstStyle/>
        <a:p>
          <a:endParaRPr lang="en-US"/>
        </a:p>
      </dgm:t>
    </dgm:pt>
    <dgm:pt modelId="{F0BE60B4-E896-4974-B45A-6AEE1631506C}">
      <dgm:prSet/>
      <dgm:spPr/>
      <dgm:t>
        <a:bodyPr/>
        <a:lstStyle/>
        <a:p>
          <a:r>
            <a:rPr lang="en-US" b="0" i="0" u="none" strike="noStrike" baseline="0" dirty="0"/>
            <a:t>Did I hear it? </a:t>
          </a:r>
          <a:endParaRPr lang="en-US" dirty="0"/>
        </a:p>
      </dgm:t>
    </dgm:pt>
    <dgm:pt modelId="{51035834-0D19-4678-9769-35552E59D791}" type="parTrans" cxnId="{C6299B4D-24FB-47D0-B3A4-95E53940DBE3}">
      <dgm:prSet/>
      <dgm:spPr/>
      <dgm:t>
        <a:bodyPr/>
        <a:lstStyle/>
        <a:p>
          <a:endParaRPr lang="en-US"/>
        </a:p>
      </dgm:t>
    </dgm:pt>
    <dgm:pt modelId="{5F5630CF-1F95-43A5-9A44-CAEC7DD9808C}" type="sibTrans" cxnId="{C6299B4D-24FB-47D0-B3A4-95E53940DBE3}">
      <dgm:prSet/>
      <dgm:spPr/>
      <dgm:t>
        <a:bodyPr/>
        <a:lstStyle/>
        <a:p>
          <a:endParaRPr lang="en-US"/>
        </a:p>
      </dgm:t>
    </dgm:pt>
    <dgm:pt modelId="{8C9D6806-58E9-4627-8794-3BC8ECB17E4D}">
      <dgm:prSet/>
      <dgm:spPr>
        <a:solidFill>
          <a:srgbClr val="637C93"/>
        </a:solidFill>
      </dgm:spPr>
      <dgm:t>
        <a:bodyPr/>
        <a:lstStyle/>
        <a:p>
          <a:r>
            <a:rPr lang="en-US" b="0" i="0" baseline="0" dirty="0"/>
            <a:t>Importance of speech</a:t>
          </a:r>
          <a:endParaRPr lang="en-US" dirty="0"/>
        </a:p>
      </dgm:t>
    </dgm:pt>
    <dgm:pt modelId="{5B5B7D56-8040-4D2C-8357-49A0AC73F5E7}" type="parTrans" cxnId="{DEEF8F8B-AE64-492F-B681-2F7AA1DE9F57}">
      <dgm:prSet/>
      <dgm:spPr/>
      <dgm:t>
        <a:bodyPr/>
        <a:lstStyle/>
        <a:p>
          <a:endParaRPr lang="en-US"/>
        </a:p>
      </dgm:t>
    </dgm:pt>
    <dgm:pt modelId="{4B7D42C9-7571-46D5-A9C3-89BC7CA6FF9E}" type="sibTrans" cxnId="{DEEF8F8B-AE64-492F-B681-2F7AA1DE9F57}">
      <dgm:prSet/>
      <dgm:spPr/>
      <dgm:t>
        <a:bodyPr/>
        <a:lstStyle/>
        <a:p>
          <a:endParaRPr lang="en-US"/>
        </a:p>
      </dgm:t>
    </dgm:pt>
    <dgm:pt modelId="{8250E6BF-20CB-4AB4-93E2-6BFCDEBB5BD6}">
      <dgm:prSet/>
      <dgm:spPr/>
      <dgm:t>
        <a:bodyPr/>
        <a:lstStyle/>
        <a:p>
          <a:r>
            <a:rPr lang="en-US" b="0" i="0" u="none" strike="noStrike" baseline="0" dirty="0"/>
            <a:t>Although it is important to know the softest sounds (pitches or frequencies) it is also important to know how well you can hear and understand speech. </a:t>
          </a:r>
          <a:endParaRPr lang="en-US" dirty="0"/>
        </a:p>
      </dgm:t>
    </dgm:pt>
    <dgm:pt modelId="{5CF57BC0-FE94-499E-805A-91E34470228F}" type="parTrans" cxnId="{BBF371C6-A02C-4919-A79E-6805F09E7E2F}">
      <dgm:prSet/>
      <dgm:spPr/>
      <dgm:t>
        <a:bodyPr/>
        <a:lstStyle/>
        <a:p>
          <a:endParaRPr lang="en-US"/>
        </a:p>
      </dgm:t>
    </dgm:pt>
    <dgm:pt modelId="{5F6621A0-02CE-47F8-AC16-41FB34677F84}" type="sibTrans" cxnId="{BBF371C6-A02C-4919-A79E-6805F09E7E2F}">
      <dgm:prSet/>
      <dgm:spPr/>
      <dgm:t>
        <a:bodyPr/>
        <a:lstStyle/>
        <a:p>
          <a:endParaRPr lang="en-US"/>
        </a:p>
      </dgm:t>
    </dgm:pt>
    <dgm:pt modelId="{539B978F-45C8-4786-9C6B-9CAA189AE6A2}">
      <dgm:prSet/>
      <dgm:spPr>
        <a:solidFill>
          <a:srgbClr val="637C93"/>
        </a:solidFill>
      </dgm:spPr>
      <dgm:t>
        <a:bodyPr/>
        <a:lstStyle/>
        <a:p>
          <a:r>
            <a:rPr lang="en-US" b="0" i="0" baseline="0" dirty="0"/>
            <a:t>Detection vs Understanding</a:t>
          </a:r>
          <a:endParaRPr lang="en-US" dirty="0"/>
        </a:p>
      </dgm:t>
    </dgm:pt>
    <dgm:pt modelId="{F84028C1-4FAD-4377-9B91-4D85A5FC767B}" type="parTrans" cxnId="{D804E873-552C-46F8-9A29-1CD5E686B3C7}">
      <dgm:prSet/>
      <dgm:spPr/>
      <dgm:t>
        <a:bodyPr/>
        <a:lstStyle/>
        <a:p>
          <a:endParaRPr lang="en-US"/>
        </a:p>
      </dgm:t>
    </dgm:pt>
    <dgm:pt modelId="{85897A34-0F88-4FA9-BA0F-5B006DAA57A0}" type="sibTrans" cxnId="{D804E873-552C-46F8-9A29-1CD5E686B3C7}">
      <dgm:prSet/>
      <dgm:spPr/>
      <dgm:t>
        <a:bodyPr/>
        <a:lstStyle/>
        <a:p>
          <a:endParaRPr lang="en-US"/>
        </a:p>
      </dgm:t>
    </dgm:pt>
    <dgm:pt modelId="{0872B360-87CE-4A35-A86E-CF57B311E1F0}">
      <dgm:prSet/>
      <dgm:spPr/>
      <dgm:t>
        <a:bodyPr/>
        <a:lstStyle/>
        <a:p>
          <a:r>
            <a:rPr lang="en-US" b="0" i="0" u="none" strike="noStrike" baseline="0" dirty="0"/>
            <a:t>We want to make sure the brain is still able to detect and interpret the information it is receiving</a:t>
          </a:r>
          <a:endParaRPr lang="en-US" dirty="0"/>
        </a:p>
      </dgm:t>
    </dgm:pt>
    <dgm:pt modelId="{C81127C5-F257-4CE0-8B63-FB0A1FC4F8FC}" type="parTrans" cxnId="{40A86F0E-3CDB-4AB3-A912-BC7CBE0E64C7}">
      <dgm:prSet/>
      <dgm:spPr/>
      <dgm:t>
        <a:bodyPr/>
        <a:lstStyle/>
        <a:p>
          <a:endParaRPr lang="en-US"/>
        </a:p>
      </dgm:t>
    </dgm:pt>
    <dgm:pt modelId="{3B5E6A6A-4394-445D-AC03-3CCAB2BFB8BD}" type="sibTrans" cxnId="{40A86F0E-3CDB-4AB3-A912-BC7CBE0E64C7}">
      <dgm:prSet/>
      <dgm:spPr/>
      <dgm:t>
        <a:bodyPr/>
        <a:lstStyle/>
        <a:p>
          <a:endParaRPr lang="en-US"/>
        </a:p>
      </dgm:t>
    </dgm:pt>
    <dgm:pt modelId="{A4E19060-EE44-433A-8192-F77469710713}">
      <dgm:prSet/>
      <dgm:spPr/>
      <dgm:t>
        <a:bodyPr/>
        <a:lstStyle/>
        <a:p>
          <a:endParaRPr lang="en-US" dirty="0"/>
        </a:p>
      </dgm:t>
    </dgm:pt>
    <dgm:pt modelId="{27FF99AC-4521-4973-90E9-C04F08D82F2D}" type="parTrans" cxnId="{2ED2F6A0-14E9-4F39-80A8-BBF12C5A68B5}">
      <dgm:prSet/>
      <dgm:spPr/>
      <dgm:t>
        <a:bodyPr/>
        <a:lstStyle/>
        <a:p>
          <a:endParaRPr lang="en-US"/>
        </a:p>
      </dgm:t>
    </dgm:pt>
    <dgm:pt modelId="{87903E21-9DBD-4D1D-A599-23962B7E057F}" type="sibTrans" cxnId="{2ED2F6A0-14E9-4F39-80A8-BBF12C5A68B5}">
      <dgm:prSet/>
      <dgm:spPr/>
      <dgm:t>
        <a:bodyPr/>
        <a:lstStyle/>
        <a:p>
          <a:endParaRPr lang="en-US"/>
        </a:p>
      </dgm:t>
    </dgm:pt>
    <dgm:pt modelId="{A6A25658-BEDD-4B2D-A3BD-4122D0C1E590}">
      <dgm:prSet/>
      <dgm:spPr/>
      <dgm:t>
        <a:bodyPr/>
        <a:lstStyle/>
        <a:p>
          <a:r>
            <a:rPr lang="en-US" b="0" i="0" u="none" strike="noStrike" baseline="0"/>
            <a:t>Did I understand it? </a:t>
          </a:r>
          <a:endParaRPr lang="en-US" b="0" i="0" u="none" strike="noStrike" baseline="0" dirty="0"/>
        </a:p>
      </dgm:t>
    </dgm:pt>
    <dgm:pt modelId="{56636298-4406-4195-84EB-DD90247786F0}" type="parTrans" cxnId="{698A92FB-23AA-43C2-BE06-A14303C201F9}">
      <dgm:prSet/>
      <dgm:spPr/>
      <dgm:t>
        <a:bodyPr/>
        <a:lstStyle/>
        <a:p>
          <a:endParaRPr lang="en-US"/>
        </a:p>
      </dgm:t>
    </dgm:pt>
    <dgm:pt modelId="{3237EB0B-A317-4F0F-806E-4412CD44FBB2}" type="sibTrans" cxnId="{698A92FB-23AA-43C2-BE06-A14303C201F9}">
      <dgm:prSet/>
      <dgm:spPr/>
      <dgm:t>
        <a:bodyPr/>
        <a:lstStyle/>
        <a:p>
          <a:endParaRPr lang="en-US"/>
        </a:p>
      </dgm:t>
    </dgm:pt>
    <dgm:pt modelId="{1982CE5C-F37D-4026-A652-436414F45029}">
      <dgm:prSet/>
      <dgm:spPr/>
      <dgm:t>
        <a:bodyPr/>
        <a:lstStyle/>
        <a:p>
          <a:pPr>
            <a:buSzPts val="2000"/>
            <a:buFont typeface="Arial" panose="020B0604020202020204" pitchFamily="34" charset="0"/>
            <a:buChar char="•"/>
          </a:pPr>
          <a:r>
            <a:rPr lang="en-US" b="0" i="0" u="none" strike="noStrike" baseline="0" dirty="0"/>
            <a:t>Word recognition or Speech understanding. </a:t>
          </a:r>
          <a:endParaRPr lang="en-US" dirty="0"/>
        </a:p>
      </dgm:t>
    </dgm:pt>
    <dgm:pt modelId="{04118544-3008-4DA4-9A85-A2B7BD28CEE2}" type="parTrans" cxnId="{7F42160A-1E0B-47B4-8455-A8B55D55A4A0}">
      <dgm:prSet/>
      <dgm:spPr/>
      <dgm:t>
        <a:bodyPr/>
        <a:lstStyle/>
        <a:p>
          <a:endParaRPr lang="en-US"/>
        </a:p>
      </dgm:t>
    </dgm:pt>
    <dgm:pt modelId="{6B7153D2-F75C-4F29-BBCD-AF25E082E4BB}" type="sibTrans" cxnId="{7F42160A-1E0B-47B4-8455-A8B55D55A4A0}">
      <dgm:prSet/>
      <dgm:spPr/>
      <dgm:t>
        <a:bodyPr/>
        <a:lstStyle/>
        <a:p>
          <a:endParaRPr lang="en-US"/>
        </a:p>
      </dgm:t>
    </dgm:pt>
    <dgm:pt modelId="{BE5BB68B-818C-4C44-A123-6FAD801066CF}" type="pres">
      <dgm:prSet presAssocID="{6FE975D5-705C-4726-9A02-913104D2999D}" presName="linear" presStyleCnt="0">
        <dgm:presLayoutVars>
          <dgm:dir/>
          <dgm:animLvl val="lvl"/>
          <dgm:resizeHandles val="exact"/>
        </dgm:presLayoutVars>
      </dgm:prSet>
      <dgm:spPr/>
    </dgm:pt>
    <dgm:pt modelId="{03763ECF-6896-4FA0-8318-1D972B1BE3DF}" type="pres">
      <dgm:prSet presAssocID="{248E7C9E-6F27-4DFB-80FE-AE105B46C49F}" presName="parentLin" presStyleCnt="0"/>
      <dgm:spPr/>
    </dgm:pt>
    <dgm:pt modelId="{A0628B8A-0A36-4F72-A41A-6B65BCC14EC3}" type="pres">
      <dgm:prSet presAssocID="{248E7C9E-6F27-4DFB-80FE-AE105B46C49F}" presName="parentLeftMargin" presStyleLbl="node1" presStyleIdx="0" presStyleCnt="3"/>
      <dgm:spPr/>
    </dgm:pt>
    <dgm:pt modelId="{9F5911D8-8EE3-4481-A6FF-E5D5A7378D85}" type="pres">
      <dgm:prSet presAssocID="{248E7C9E-6F27-4DFB-80FE-AE105B46C49F}" presName="parentText" presStyleLbl="node1" presStyleIdx="0" presStyleCnt="3">
        <dgm:presLayoutVars>
          <dgm:chMax val="0"/>
          <dgm:bulletEnabled val="1"/>
        </dgm:presLayoutVars>
      </dgm:prSet>
      <dgm:spPr/>
    </dgm:pt>
    <dgm:pt modelId="{9491933C-3314-4C4E-9D62-2294D3991A1D}" type="pres">
      <dgm:prSet presAssocID="{248E7C9E-6F27-4DFB-80FE-AE105B46C49F}" presName="negativeSpace" presStyleCnt="0"/>
      <dgm:spPr/>
    </dgm:pt>
    <dgm:pt modelId="{26B62E4B-0F23-46E3-9841-5791E8F31073}" type="pres">
      <dgm:prSet presAssocID="{248E7C9E-6F27-4DFB-80FE-AE105B46C49F}" presName="childText" presStyleLbl="conFgAcc1" presStyleIdx="0" presStyleCnt="3">
        <dgm:presLayoutVars>
          <dgm:bulletEnabled val="1"/>
        </dgm:presLayoutVars>
      </dgm:prSet>
      <dgm:spPr/>
    </dgm:pt>
    <dgm:pt modelId="{AABE5AF2-860C-4B5E-A843-6CD75D0654B1}" type="pres">
      <dgm:prSet presAssocID="{B1A1BE84-5584-4DF7-AC4A-A1A4FD9FB00A}" presName="spaceBetweenRectangles" presStyleCnt="0"/>
      <dgm:spPr/>
    </dgm:pt>
    <dgm:pt modelId="{31336C83-D7D9-40A7-A3DD-48F0FC7E1ED9}" type="pres">
      <dgm:prSet presAssocID="{8C9D6806-58E9-4627-8794-3BC8ECB17E4D}" presName="parentLin" presStyleCnt="0"/>
      <dgm:spPr/>
    </dgm:pt>
    <dgm:pt modelId="{8D2AF8DC-A923-42A0-BB03-0B88F8F657E6}" type="pres">
      <dgm:prSet presAssocID="{8C9D6806-58E9-4627-8794-3BC8ECB17E4D}" presName="parentLeftMargin" presStyleLbl="node1" presStyleIdx="0" presStyleCnt="3"/>
      <dgm:spPr/>
    </dgm:pt>
    <dgm:pt modelId="{9B63A8D3-3EE4-4325-B446-963C5A4A1292}" type="pres">
      <dgm:prSet presAssocID="{8C9D6806-58E9-4627-8794-3BC8ECB17E4D}" presName="parentText" presStyleLbl="node1" presStyleIdx="1" presStyleCnt="3" custLinFactNeighborX="-9403" custLinFactNeighborY="-1317">
        <dgm:presLayoutVars>
          <dgm:chMax val="0"/>
          <dgm:bulletEnabled val="1"/>
        </dgm:presLayoutVars>
      </dgm:prSet>
      <dgm:spPr/>
    </dgm:pt>
    <dgm:pt modelId="{2FB9DA58-A074-454B-9F41-8EF52449E80F}" type="pres">
      <dgm:prSet presAssocID="{8C9D6806-58E9-4627-8794-3BC8ECB17E4D}" presName="negativeSpace" presStyleCnt="0"/>
      <dgm:spPr/>
    </dgm:pt>
    <dgm:pt modelId="{3C0C3B52-2994-496F-B6A9-B5D98C2DBB97}" type="pres">
      <dgm:prSet presAssocID="{8C9D6806-58E9-4627-8794-3BC8ECB17E4D}" presName="childText" presStyleLbl="conFgAcc1" presStyleIdx="1" presStyleCnt="3">
        <dgm:presLayoutVars>
          <dgm:bulletEnabled val="1"/>
        </dgm:presLayoutVars>
      </dgm:prSet>
      <dgm:spPr/>
    </dgm:pt>
    <dgm:pt modelId="{AB497872-DB83-4E64-AF5C-7296BE095C80}" type="pres">
      <dgm:prSet presAssocID="{4B7D42C9-7571-46D5-A9C3-89BC7CA6FF9E}" presName="spaceBetweenRectangles" presStyleCnt="0"/>
      <dgm:spPr/>
    </dgm:pt>
    <dgm:pt modelId="{2CE48392-8F55-45B3-9CF3-439AE2FD56F5}" type="pres">
      <dgm:prSet presAssocID="{539B978F-45C8-4786-9C6B-9CAA189AE6A2}" presName="parentLin" presStyleCnt="0"/>
      <dgm:spPr/>
    </dgm:pt>
    <dgm:pt modelId="{9CFB35E9-6DAA-4A2F-85CF-BBC75C3A30B1}" type="pres">
      <dgm:prSet presAssocID="{539B978F-45C8-4786-9C6B-9CAA189AE6A2}" presName="parentLeftMargin" presStyleLbl="node1" presStyleIdx="1" presStyleCnt="3"/>
      <dgm:spPr/>
    </dgm:pt>
    <dgm:pt modelId="{AA33D6FF-9679-48C8-92D2-03D28BB2C23C}" type="pres">
      <dgm:prSet presAssocID="{539B978F-45C8-4786-9C6B-9CAA189AE6A2}" presName="parentText" presStyleLbl="node1" presStyleIdx="2" presStyleCnt="3">
        <dgm:presLayoutVars>
          <dgm:chMax val="0"/>
          <dgm:bulletEnabled val="1"/>
        </dgm:presLayoutVars>
      </dgm:prSet>
      <dgm:spPr/>
    </dgm:pt>
    <dgm:pt modelId="{578BA4D7-8DF5-421D-9E40-FC51290CE355}" type="pres">
      <dgm:prSet presAssocID="{539B978F-45C8-4786-9C6B-9CAA189AE6A2}" presName="negativeSpace" presStyleCnt="0"/>
      <dgm:spPr/>
    </dgm:pt>
    <dgm:pt modelId="{7AFDB29D-A0F8-410E-BD71-0123CD5CA402}" type="pres">
      <dgm:prSet presAssocID="{539B978F-45C8-4786-9C6B-9CAA189AE6A2}" presName="childText" presStyleLbl="conFgAcc1" presStyleIdx="2" presStyleCnt="3">
        <dgm:presLayoutVars>
          <dgm:bulletEnabled val="1"/>
        </dgm:presLayoutVars>
      </dgm:prSet>
      <dgm:spPr/>
    </dgm:pt>
  </dgm:ptLst>
  <dgm:cxnLst>
    <dgm:cxn modelId="{7F42160A-1E0B-47B4-8455-A8B55D55A4A0}" srcId="{539B978F-45C8-4786-9C6B-9CAA189AE6A2}" destId="{1982CE5C-F37D-4026-A652-436414F45029}" srcOrd="1" destOrd="0" parTransId="{04118544-3008-4DA4-9A85-A2B7BD28CEE2}" sibTransId="{6B7153D2-F75C-4F29-BBCD-AF25E082E4BB}"/>
    <dgm:cxn modelId="{40A86F0E-3CDB-4AB3-A912-BC7CBE0E64C7}" srcId="{539B978F-45C8-4786-9C6B-9CAA189AE6A2}" destId="{0872B360-87CE-4A35-A86E-CF57B311E1F0}" srcOrd="0" destOrd="0" parTransId="{C81127C5-F257-4CE0-8B63-FB0A1FC4F8FC}" sibTransId="{3B5E6A6A-4394-445D-AC03-3CCAB2BFB8BD}"/>
    <dgm:cxn modelId="{AF35BA1D-58F6-479E-A644-B4F6EE1B8AB2}" type="presOf" srcId="{539B978F-45C8-4786-9C6B-9CAA189AE6A2}" destId="{9CFB35E9-6DAA-4A2F-85CF-BBC75C3A30B1}" srcOrd="0" destOrd="0" presId="urn:microsoft.com/office/officeart/2005/8/layout/list1"/>
    <dgm:cxn modelId="{C64D8C20-6B41-419E-97C5-ADDBE243183F}" srcId="{6FE975D5-705C-4726-9A02-913104D2999D}" destId="{248E7C9E-6F27-4DFB-80FE-AE105B46C49F}" srcOrd="0" destOrd="0" parTransId="{B7FE637C-FC38-47FE-8253-2F5DC5DC9828}" sibTransId="{B1A1BE84-5584-4DF7-AC4A-A1A4FD9FB00A}"/>
    <dgm:cxn modelId="{427D9F27-FF9B-47B7-BFEC-1EE2DB2229FE}" type="presOf" srcId="{539B978F-45C8-4786-9C6B-9CAA189AE6A2}" destId="{AA33D6FF-9679-48C8-92D2-03D28BB2C23C}" srcOrd="1" destOrd="0" presId="urn:microsoft.com/office/officeart/2005/8/layout/list1"/>
    <dgm:cxn modelId="{337A4F36-1C19-4DCF-B082-18926928BFA8}" type="presOf" srcId="{6FE975D5-705C-4726-9A02-913104D2999D}" destId="{BE5BB68B-818C-4C44-A123-6FAD801066CF}" srcOrd="0" destOrd="0" presId="urn:microsoft.com/office/officeart/2005/8/layout/list1"/>
    <dgm:cxn modelId="{C6299B4D-24FB-47D0-B3A4-95E53940DBE3}" srcId="{248E7C9E-6F27-4DFB-80FE-AE105B46C49F}" destId="{F0BE60B4-E896-4974-B45A-6AEE1631506C}" srcOrd="0" destOrd="0" parTransId="{51035834-0D19-4678-9769-35552E59D791}" sibTransId="{5F5630CF-1F95-43A5-9A44-CAEC7DD9808C}"/>
    <dgm:cxn modelId="{37EAD84E-5843-4989-A7F8-823A37DAC9D1}" type="presOf" srcId="{8C9D6806-58E9-4627-8794-3BC8ECB17E4D}" destId="{9B63A8D3-3EE4-4325-B446-963C5A4A1292}" srcOrd="1" destOrd="0" presId="urn:microsoft.com/office/officeart/2005/8/layout/list1"/>
    <dgm:cxn modelId="{3434DD51-E4B3-42AE-ACC8-7C05FD60CC03}" type="presOf" srcId="{248E7C9E-6F27-4DFB-80FE-AE105B46C49F}" destId="{A0628B8A-0A36-4F72-A41A-6B65BCC14EC3}" srcOrd="0" destOrd="0" presId="urn:microsoft.com/office/officeart/2005/8/layout/list1"/>
    <dgm:cxn modelId="{D804E873-552C-46F8-9A29-1CD5E686B3C7}" srcId="{6FE975D5-705C-4726-9A02-913104D2999D}" destId="{539B978F-45C8-4786-9C6B-9CAA189AE6A2}" srcOrd="2" destOrd="0" parTransId="{F84028C1-4FAD-4377-9B91-4D85A5FC767B}" sibTransId="{85897A34-0F88-4FA9-BA0F-5B006DAA57A0}"/>
    <dgm:cxn modelId="{E0849059-3E6E-401A-8F32-6A8EC904C841}" type="presOf" srcId="{8250E6BF-20CB-4AB4-93E2-6BFCDEBB5BD6}" destId="{3C0C3B52-2994-496F-B6A9-B5D98C2DBB97}" srcOrd="0" destOrd="0" presId="urn:microsoft.com/office/officeart/2005/8/layout/list1"/>
    <dgm:cxn modelId="{DEEF8F8B-AE64-492F-B681-2F7AA1DE9F57}" srcId="{6FE975D5-705C-4726-9A02-913104D2999D}" destId="{8C9D6806-58E9-4627-8794-3BC8ECB17E4D}" srcOrd="1" destOrd="0" parTransId="{5B5B7D56-8040-4D2C-8357-49A0AC73F5E7}" sibTransId="{4B7D42C9-7571-46D5-A9C3-89BC7CA6FF9E}"/>
    <dgm:cxn modelId="{4258C591-0C61-4472-BD45-5D4D21DA2182}" type="presOf" srcId="{0872B360-87CE-4A35-A86E-CF57B311E1F0}" destId="{7AFDB29D-A0F8-410E-BD71-0123CD5CA402}" srcOrd="0" destOrd="0" presId="urn:microsoft.com/office/officeart/2005/8/layout/list1"/>
    <dgm:cxn modelId="{3928FA96-6559-477A-B381-8D35ACF89490}" type="presOf" srcId="{A6A25658-BEDD-4B2D-A3BD-4122D0C1E590}" destId="{26B62E4B-0F23-46E3-9841-5791E8F31073}" srcOrd="0" destOrd="1" presId="urn:microsoft.com/office/officeart/2005/8/layout/list1"/>
    <dgm:cxn modelId="{2ED2F6A0-14E9-4F39-80A8-BBF12C5A68B5}" srcId="{1982CE5C-F37D-4026-A652-436414F45029}" destId="{A4E19060-EE44-433A-8192-F77469710713}" srcOrd="0" destOrd="0" parTransId="{27FF99AC-4521-4973-90E9-C04F08D82F2D}" sibTransId="{87903E21-9DBD-4D1D-A599-23962B7E057F}"/>
    <dgm:cxn modelId="{068804AC-678C-4A83-917F-F31AF0ACE7CD}" type="presOf" srcId="{8C9D6806-58E9-4627-8794-3BC8ECB17E4D}" destId="{8D2AF8DC-A923-42A0-BB03-0B88F8F657E6}" srcOrd="0" destOrd="0" presId="urn:microsoft.com/office/officeart/2005/8/layout/list1"/>
    <dgm:cxn modelId="{BBF371C6-A02C-4919-A79E-6805F09E7E2F}" srcId="{8C9D6806-58E9-4627-8794-3BC8ECB17E4D}" destId="{8250E6BF-20CB-4AB4-93E2-6BFCDEBB5BD6}" srcOrd="0" destOrd="0" parTransId="{5CF57BC0-FE94-499E-805A-91E34470228F}" sibTransId="{5F6621A0-02CE-47F8-AC16-41FB34677F84}"/>
    <dgm:cxn modelId="{EAD2C8D4-5048-4093-B7D0-8B5F7937DA93}" type="presOf" srcId="{F0BE60B4-E896-4974-B45A-6AEE1631506C}" destId="{26B62E4B-0F23-46E3-9841-5791E8F31073}" srcOrd="0" destOrd="0" presId="urn:microsoft.com/office/officeart/2005/8/layout/list1"/>
    <dgm:cxn modelId="{D74C6CDD-BBBA-442B-BA6D-3F615DA43752}" type="presOf" srcId="{248E7C9E-6F27-4DFB-80FE-AE105B46C49F}" destId="{9F5911D8-8EE3-4481-A6FF-E5D5A7378D85}" srcOrd="1" destOrd="0" presId="urn:microsoft.com/office/officeart/2005/8/layout/list1"/>
    <dgm:cxn modelId="{DE32A8E1-2F99-4AD7-97F6-77068D4258F3}" type="presOf" srcId="{A4E19060-EE44-433A-8192-F77469710713}" destId="{7AFDB29D-A0F8-410E-BD71-0123CD5CA402}" srcOrd="0" destOrd="2" presId="urn:microsoft.com/office/officeart/2005/8/layout/list1"/>
    <dgm:cxn modelId="{B61853EB-9E9C-4EF1-A3C1-667F2C2A14F2}" type="presOf" srcId="{1982CE5C-F37D-4026-A652-436414F45029}" destId="{7AFDB29D-A0F8-410E-BD71-0123CD5CA402}" srcOrd="0" destOrd="1" presId="urn:microsoft.com/office/officeart/2005/8/layout/list1"/>
    <dgm:cxn modelId="{698A92FB-23AA-43C2-BE06-A14303C201F9}" srcId="{248E7C9E-6F27-4DFB-80FE-AE105B46C49F}" destId="{A6A25658-BEDD-4B2D-A3BD-4122D0C1E590}" srcOrd="1" destOrd="0" parTransId="{56636298-4406-4195-84EB-DD90247786F0}" sibTransId="{3237EB0B-A317-4F0F-806E-4412CD44FBB2}"/>
    <dgm:cxn modelId="{14655C5A-EDFF-449F-ABC7-6B8891ED201B}" type="presParOf" srcId="{BE5BB68B-818C-4C44-A123-6FAD801066CF}" destId="{03763ECF-6896-4FA0-8318-1D972B1BE3DF}" srcOrd="0" destOrd="0" presId="urn:microsoft.com/office/officeart/2005/8/layout/list1"/>
    <dgm:cxn modelId="{006ADE86-4FC9-41AB-BAF1-4C6AFB5931D3}" type="presParOf" srcId="{03763ECF-6896-4FA0-8318-1D972B1BE3DF}" destId="{A0628B8A-0A36-4F72-A41A-6B65BCC14EC3}" srcOrd="0" destOrd="0" presId="urn:microsoft.com/office/officeart/2005/8/layout/list1"/>
    <dgm:cxn modelId="{3DABDDEF-978D-471B-8571-A88F61F6045C}" type="presParOf" srcId="{03763ECF-6896-4FA0-8318-1D972B1BE3DF}" destId="{9F5911D8-8EE3-4481-A6FF-E5D5A7378D85}" srcOrd="1" destOrd="0" presId="urn:microsoft.com/office/officeart/2005/8/layout/list1"/>
    <dgm:cxn modelId="{77FA40D3-2C52-4027-B09D-D2F5D0A09A33}" type="presParOf" srcId="{BE5BB68B-818C-4C44-A123-6FAD801066CF}" destId="{9491933C-3314-4C4E-9D62-2294D3991A1D}" srcOrd="1" destOrd="0" presId="urn:microsoft.com/office/officeart/2005/8/layout/list1"/>
    <dgm:cxn modelId="{78175390-0D80-42CD-BE07-AAF9DA63BFBB}" type="presParOf" srcId="{BE5BB68B-818C-4C44-A123-6FAD801066CF}" destId="{26B62E4B-0F23-46E3-9841-5791E8F31073}" srcOrd="2" destOrd="0" presId="urn:microsoft.com/office/officeart/2005/8/layout/list1"/>
    <dgm:cxn modelId="{4DFC2F80-5B7A-43D5-9B78-84B7F705EDA0}" type="presParOf" srcId="{BE5BB68B-818C-4C44-A123-6FAD801066CF}" destId="{AABE5AF2-860C-4B5E-A843-6CD75D0654B1}" srcOrd="3" destOrd="0" presId="urn:microsoft.com/office/officeart/2005/8/layout/list1"/>
    <dgm:cxn modelId="{433DFF11-BF22-436E-A47C-15129D4006D7}" type="presParOf" srcId="{BE5BB68B-818C-4C44-A123-6FAD801066CF}" destId="{31336C83-D7D9-40A7-A3DD-48F0FC7E1ED9}" srcOrd="4" destOrd="0" presId="urn:microsoft.com/office/officeart/2005/8/layout/list1"/>
    <dgm:cxn modelId="{10358739-481C-4732-9614-3E87D9EA05D6}" type="presParOf" srcId="{31336C83-D7D9-40A7-A3DD-48F0FC7E1ED9}" destId="{8D2AF8DC-A923-42A0-BB03-0B88F8F657E6}" srcOrd="0" destOrd="0" presId="urn:microsoft.com/office/officeart/2005/8/layout/list1"/>
    <dgm:cxn modelId="{EF5AF397-E684-49B6-8CBE-8C000A1E09CA}" type="presParOf" srcId="{31336C83-D7D9-40A7-A3DD-48F0FC7E1ED9}" destId="{9B63A8D3-3EE4-4325-B446-963C5A4A1292}" srcOrd="1" destOrd="0" presId="urn:microsoft.com/office/officeart/2005/8/layout/list1"/>
    <dgm:cxn modelId="{58C6CEB3-852E-401E-95E3-E71C8D840DB8}" type="presParOf" srcId="{BE5BB68B-818C-4C44-A123-6FAD801066CF}" destId="{2FB9DA58-A074-454B-9F41-8EF52449E80F}" srcOrd="5" destOrd="0" presId="urn:microsoft.com/office/officeart/2005/8/layout/list1"/>
    <dgm:cxn modelId="{1AF02214-0619-4857-A7A4-3511711050F1}" type="presParOf" srcId="{BE5BB68B-818C-4C44-A123-6FAD801066CF}" destId="{3C0C3B52-2994-496F-B6A9-B5D98C2DBB97}" srcOrd="6" destOrd="0" presId="urn:microsoft.com/office/officeart/2005/8/layout/list1"/>
    <dgm:cxn modelId="{6550093D-D727-410D-B1E1-8747C96A02E4}" type="presParOf" srcId="{BE5BB68B-818C-4C44-A123-6FAD801066CF}" destId="{AB497872-DB83-4E64-AF5C-7296BE095C80}" srcOrd="7" destOrd="0" presId="urn:microsoft.com/office/officeart/2005/8/layout/list1"/>
    <dgm:cxn modelId="{DF06927D-92F4-45E7-80AB-4ACDA974454F}" type="presParOf" srcId="{BE5BB68B-818C-4C44-A123-6FAD801066CF}" destId="{2CE48392-8F55-45B3-9CF3-439AE2FD56F5}" srcOrd="8" destOrd="0" presId="urn:microsoft.com/office/officeart/2005/8/layout/list1"/>
    <dgm:cxn modelId="{0E84B142-D56F-4D3A-8CDA-966FEC9402A8}" type="presParOf" srcId="{2CE48392-8F55-45B3-9CF3-439AE2FD56F5}" destId="{9CFB35E9-6DAA-4A2F-85CF-BBC75C3A30B1}" srcOrd="0" destOrd="0" presId="urn:microsoft.com/office/officeart/2005/8/layout/list1"/>
    <dgm:cxn modelId="{78281B42-9481-448E-89FE-47B98DC1AE14}" type="presParOf" srcId="{2CE48392-8F55-45B3-9CF3-439AE2FD56F5}" destId="{AA33D6FF-9679-48C8-92D2-03D28BB2C23C}" srcOrd="1" destOrd="0" presId="urn:microsoft.com/office/officeart/2005/8/layout/list1"/>
    <dgm:cxn modelId="{68C6F5BB-55F7-4A57-9398-F6DD54AD9D2F}" type="presParOf" srcId="{BE5BB68B-818C-4C44-A123-6FAD801066CF}" destId="{578BA4D7-8DF5-421D-9E40-FC51290CE355}" srcOrd="9" destOrd="0" presId="urn:microsoft.com/office/officeart/2005/8/layout/list1"/>
    <dgm:cxn modelId="{CAD2E7CD-E557-446D-BC7B-3B21FA8B5AA7}" type="presParOf" srcId="{BE5BB68B-818C-4C44-A123-6FAD801066CF}" destId="{7AFDB29D-A0F8-410E-BD71-0123CD5CA402}" srcOrd="10"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E975D5-705C-4726-9A02-913104D2999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248E7C9E-6F27-4DFB-80FE-AE105B46C49F}">
      <dgm:prSet/>
      <dgm:spPr>
        <a:solidFill>
          <a:srgbClr val="637C93"/>
        </a:solidFill>
      </dgm:spPr>
      <dgm:t>
        <a:bodyPr/>
        <a:lstStyle/>
        <a:p>
          <a:r>
            <a:rPr lang="en-US" dirty="0"/>
            <a:t>Sensory Deprivation Theory </a:t>
          </a:r>
        </a:p>
      </dgm:t>
    </dgm:pt>
    <dgm:pt modelId="{B7FE637C-FC38-47FE-8253-2F5DC5DC9828}" type="parTrans" cxnId="{C64D8C20-6B41-419E-97C5-ADDBE243183F}">
      <dgm:prSet/>
      <dgm:spPr/>
      <dgm:t>
        <a:bodyPr/>
        <a:lstStyle/>
        <a:p>
          <a:endParaRPr lang="en-US"/>
        </a:p>
      </dgm:t>
    </dgm:pt>
    <dgm:pt modelId="{B1A1BE84-5584-4DF7-AC4A-A1A4FD9FB00A}" type="sibTrans" cxnId="{C64D8C20-6B41-419E-97C5-ADDBE243183F}">
      <dgm:prSet/>
      <dgm:spPr/>
      <dgm:t>
        <a:bodyPr/>
        <a:lstStyle/>
        <a:p>
          <a:endParaRPr lang="en-US"/>
        </a:p>
      </dgm:t>
    </dgm:pt>
    <dgm:pt modelId="{F0BE60B4-E896-4974-B45A-6AEE1631506C}">
      <dgm:prSet custT="1"/>
      <dgm:spPr/>
      <dgm:t>
        <a:bodyPr/>
        <a:lstStyle/>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entury Schoolbook" panose="02040604050505020304"/>
              <a:ea typeface="+mn-ea"/>
              <a:cs typeface="+mn-cs"/>
            </a:rPr>
            <a:t>Prolonged sensory deprivation </a:t>
          </a:r>
        </a:p>
      </dgm:t>
    </dgm:pt>
    <dgm:pt modelId="{51035834-0D19-4678-9769-35552E59D791}" type="parTrans" cxnId="{C6299B4D-24FB-47D0-B3A4-95E53940DBE3}">
      <dgm:prSet/>
      <dgm:spPr/>
      <dgm:t>
        <a:bodyPr/>
        <a:lstStyle/>
        <a:p>
          <a:endParaRPr lang="en-US"/>
        </a:p>
      </dgm:t>
    </dgm:pt>
    <dgm:pt modelId="{5F5630CF-1F95-43A5-9A44-CAEC7DD9808C}" type="sibTrans" cxnId="{C6299B4D-24FB-47D0-B3A4-95E53940DBE3}">
      <dgm:prSet/>
      <dgm:spPr/>
      <dgm:t>
        <a:bodyPr/>
        <a:lstStyle/>
        <a:p>
          <a:endParaRPr lang="en-US"/>
        </a:p>
      </dgm:t>
    </dgm:pt>
    <dgm:pt modelId="{8C9D6806-58E9-4627-8794-3BC8ECB17E4D}">
      <dgm:prSet/>
      <dgm:spPr>
        <a:solidFill>
          <a:srgbClr val="637C93"/>
        </a:solidFill>
      </dgm:spPr>
      <dgm:t>
        <a:bodyPr/>
        <a:lstStyle/>
        <a:p>
          <a:r>
            <a:rPr lang="en-US" dirty="0"/>
            <a:t>Information Degradation Theory </a:t>
          </a:r>
        </a:p>
      </dgm:t>
    </dgm:pt>
    <dgm:pt modelId="{5B5B7D56-8040-4D2C-8357-49A0AC73F5E7}" type="parTrans" cxnId="{DEEF8F8B-AE64-492F-B681-2F7AA1DE9F57}">
      <dgm:prSet/>
      <dgm:spPr/>
      <dgm:t>
        <a:bodyPr/>
        <a:lstStyle/>
        <a:p>
          <a:endParaRPr lang="en-US"/>
        </a:p>
      </dgm:t>
    </dgm:pt>
    <dgm:pt modelId="{4B7D42C9-7571-46D5-A9C3-89BC7CA6FF9E}" type="sibTrans" cxnId="{DEEF8F8B-AE64-492F-B681-2F7AA1DE9F57}">
      <dgm:prSet/>
      <dgm:spPr/>
      <dgm:t>
        <a:bodyPr/>
        <a:lstStyle/>
        <a:p>
          <a:endParaRPr lang="en-US"/>
        </a:p>
      </dgm:t>
    </dgm:pt>
    <dgm:pt modelId="{8250E6BF-20CB-4AB4-93E2-6BFCDEBB5BD6}">
      <dgm:prSet/>
      <dgm:spPr/>
      <dgm:t>
        <a:bodyPr/>
        <a:lstStyle/>
        <a:p>
          <a:r>
            <a:rPr lang="en-US" dirty="0"/>
            <a:t>Effortful listening </a:t>
          </a:r>
        </a:p>
      </dgm:t>
    </dgm:pt>
    <dgm:pt modelId="{5CF57BC0-FE94-499E-805A-91E34470228F}" type="parTrans" cxnId="{BBF371C6-A02C-4919-A79E-6805F09E7E2F}">
      <dgm:prSet/>
      <dgm:spPr/>
      <dgm:t>
        <a:bodyPr/>
        <a:lstStyle/>
        <a:p>
          <a:endParaRPr lang="en-US"/>
        </a:p>
      </dgm:t>
    </dgm:pt>
    <dgm:pt modelId="{5F6621A0-02CE-47F8-AC16-41FB34677F84}" type="sibTrans" cxnId="{BBF371C6-A02C-4919-A79E-6805F09E7E2F}">
      <dgm:prSet/>
      <dgm:spPr/>
      <dgm:t>
        <a:bodyPr/>
        <a:lstStyle/>
        <a:p>
          <a:endParaRPr lang="en-US"/>
        </a:p>
      </dgm:t>
    </dgm:pt>
    <dgm:pt modelId="{539B978F-45C8-4786-9C6B-9CAA189AE6A2}">
      <dgm:prSet/>
      <dgm:spPr>
        <a:solidFill>
          <a:srgbClr val="637C93"/>
        </a:solidFill>
      </dgm:spPr>
      <dgm:t>
        <a:bodyPr/>
        <a:lstStyle/>
        <a:p>
          <a:r>
            <a:rPr lang="en-US" b="0" i="0" baseline="0" dirty="0"/>
            <a:t>Common Cause Theory  </a:t>
          </a:r>
          <a:endParaRPr lang="en-US" dirty="0"/>
        </a:p>
      </dgm:t>
    </dgm:pt>
    <dgm:pt modelId="{F84028C1-4FAD-4377-9B91-4D85A5FC767B}" type="parTrans" cxnId="{D804E873-552C-46F8-9A29-1CD5E686B3C7}">
      <dgm:prSet/>
      <dgm:spPr/>
      <dgm:t>
        <a:bodyPr/>
        <a:lstStyle/>
        <a:p>
          <a:endParaRPr lang="en-US"/>
        </a:p>
      </dgm:t>
    </dgm:pt>
    <dgm:pt modelId="{85897A34-0F88-4FA9-BA0F-5B006DAA57A0}" type="sibTrans" cxnId="{D804E873-552C-46F8-9A29-1CD5E686B3C7}">
      <dgm:prSet/>
      <dgm:spPr/>
      <dgm:t>
        <a:bodyPr/>
        <a:lstStyle/>
        <a:p>
          <a:endParaRPr lang="en-US"/>
        </a:p>
      </dgm:t>
    </dgm:pt>
    <dgm:pt modelId="{0872B360-87CE-4A35-A86E-CF57B311E1F0}">
      <dgm:prSet/>
      <dgm:spPr/>
      <dgm:t>
        <a:bodyPr/>
        <a:lstStyle/>
        <a:p>
          <a:r>
            <a:rPr lang="en-US" dirty="0"/>
            <a:t>Aging brain neurodegeneration</a:t>
          </a:r>
        </a:p>
      </dgm:t>
    </dgm:pt>
    <dgm:pt modelId="{C81127C5-F257-4CE0-8B63-FB0A1FC4F8FC}" type="parTrans" cxnId="{40A86F0E-3CDB-4AB3-A912-BC7CBE0E64C7}">
      <dgm:prSet/>
      <dgm:spPr/>
      <dgm:t>
        <a:bodyPr/>
        <a:lstStyle/>
        <a:p>
          <a:endParaRPr lang="en-US"/>
        </a:p>
      </dgm:t>
    </dgm:pt>
    <dgm:pt modelId="{3B5E6A6A-4394-445D-AC03-3CCAB2BFB8BD}" type="sibTrans" cxnId="{40A86F0E-3CDB-4AB3-A912-BC7CBE0E64C7}">
      <dgm:prSet/>
      <dgm:spPr/>
      <dgm:t>
        <a:bodyPr/>
        <a:lstStyle/>
        <a:p>
          <a:endParaRPr lang="en-US"/>
        </a:p>
      </dgm:t>
    </dgm:pt>
    <dgm:pt modelId="{77023DFB-3718-4AA8-950B-DA1EA8C7DDAD}">
      <dgm:prSet/>
      <dgm:spPr/>
      <dgm:t>
        <a:bodyPr/>
        <a:lstStyle/>
        <a:p>
          <a:r>
            <a:rPr lang="en-US" dirty="0"/>
            <a:t>Diversion of other cognitive tasks</a:t>
          </a:r>
        </a:p>
      </dgm:t>
    </dgm:pt>
    <dgm:pt modelId="{F589F067-B47F-4A4C-A55C-1DAF3FAE58EB}" type="parTrans" cxnId="{0488872C-40AE-4403-99E3-ADAC9F229227}">
      <dgm:prSet/>
      <dgm:spPr/>
      <dgm:t>
        <a:bodyPr/>
        <a:lstStyle/>
        <a:p>
          <a:endParaRPr lang="en-US"/>
        </a:p>
      </dgm:t>
    </dgm:pt>
    <dgm:pt modelId="{B8558F23-A6C7-4662-8C23-1EBA562FBC96}" type="sibTrans" cxnId="{0488872C-40AE-4403-99E3-ADAC9F229227}">
      <dgm:prSet/>
      <dgm:spPr/>
      <dgm:t>
        <a:bodyPr/>
        <a:lstStyle/>
        <a:p>
          <a:endParaRPr lang="en-US"/>
        </a:p>
      </dgm:t>
    </dgm:pt>
    <dgm:pt modelId="{8DC88D85-12E3-4E81-82A1-7EA49FABF008}">
      <dgm:prSet/>
      <dgm:spPr/>
      <dgm:t>
        <a:bodyPr/>
        <a:lstStyle/>
        <a:p>
          <a:r>
            <a:rPr lang="en-US" dirty="0"/>
            <a:t>Neurodegeneration</a:t>
          </a:r>
        </a:p>
      </dgm:t>
    </dgm:pt>
    <dgm:pt modelId="{4DFC2380-3AA7-40D2-8746-FC333C772FFA}" type="parTrans" cxnId="{86CFDF4C-FAD2-4726-A64C-30EBBC9FA829}">
      <dgm:prSet/>
      <dgm:spPr/>
      <dgm:t>
        <a:bodyPr/>
        <a:lstStyle/>
        <a:p>
          <a:endParaRPr lang="en-US"/>
        </a:p>
      </dgm:t>
    </dgm:pt>
    <dgm:pt modelId="{2C262E65-31AF-483F-B512-C13BC16DCB71}" type="sibTrans" cxnId="{86CFDF4C-FAD2-4726-A64C-30EBBC9FA829}">
      <dgm:prSet/>
      <dgm:spPr/>
      <dgm:t>
        <a:bodyPr/>
        <a:lstStyle/>
        <a:p>
          <a:endParaRPr lang="en-US"/>
        </a:p>
      </dgm:t>
    </dgm:pt>
    <dgm:pt modelId="{444CE318-F449-44B1-B66B-81F819ECF612}">
      <dgm:prSet/>
      <dgm:spPr/>
      <dgm:t>
        <a:bodyPr/>
        <a:lstStyle/>
        <a:p>
          <a:r>
            <a:rPr lang="en-US" dirty="0"/>
            <a:t>Re-allocation</a:t>
          </a:r>
        </a:p>
      </dgm:t>
    </dgm:pt>
    <dgm:pt modelId="{489CA789-954B-45B1-83A8-1C82E52A4832}" type="parTrans" cxnId="{6BF56518-D147-4173-AE1F-228BA54BBCCF}">
      <dgm:prSet/>
      <dgm:spPr/>
      <dgm:t>
        <a:bodyPr/>
        <a:lstStyle/>
        <a:p>
          <a:endParaRPr lang="en-US"/>
        </a:p>
      </dgm:t>
    </dgm:pt>
    <dgm:pt modelId="{2EE02A9B-7411-4754-8505-3B84F186A4A2}" type="sibTrans" cxnId="{6BF56518-D147-4173-AE1F-228BA54BBCCF}">
      <dgm:prSet/>
      <dgm:spPr/>
      <dgm:t>
        <a:bodyPr/>
        <a:lstStyle/>
        <a:p>
          <a:endParaRPr lang="en-US"/>
        </a:p>
      </dgm:t>
    </dgm:pt>
    <dgm:pt modelId="{7CE863C1-A7CB-4DA8-B20A-0262D54240FA}">
      <dgm:prSet/>
      <dgm:spPr/>
      <dgm:t>
        <a:bodyPr/>
        <a:lstStyle/>
        <a:p>
          <a:r>
            <a:rPr lang="en-US"/>
            <a:t>Functional and structural </a:t>
          </a:r>
          <a:endParaRPr lang="en-US" dirty="0"/>
        </a:p>
      </dgm:t>
    </dgm:pt>
    <dgm:pt modelId="{65E3ECA6-DADA-48E0-973C-63907D594D85}" type="parTrans" cxnId="{8E8E9B3E-173C-4B60-AD3B-7B47896987B6}">
      <dgm:prSet/>
      <dgm:spPr/>
      <dgm:t>
        <a:bodyPr/>
        <a:lstStyle/>
        <a:p>
          <a:endParaRPr lang="en-US"/>
        </a:p>
      </dgm:t>
    </dgm:pt>
    <dgm:pt modelId="{EDB50359-C7F7-423F-9C75-ECB25B81C266}" type="sibTrans" cxnId="{8E8E9B3E-173C-4B60-AD3B-7B47896987B6}">
      <dgm:prSet/>
      <dgm:spPr/>
      <dgm:t>
        <a:bodyPr/>
        <a:lstStyle/>
        <a:p>
          <a:endParaRPr lang="en-US"/>
        </a:p>
      </dgm:t>
    </dgm:pt>
    <dgm:pt modelId="{BD241F86-FDA0-4F95-B758-873D433AF49C}">
      <dgm:prSet/>
      <dgm:spPr/>
      <dgm:t>
        <a:bodyPr/>
        <a:lstStyle/>
        <a:p>
          <a:r>
            <a:rPr lang="en-US"/>
            <a:t>Peripheral and central </a:t>
          </a:r>
          <a:endParaRPr lang="en-US" dirty="0"/>
        </a:p>
      </dgm:t>
    </dgm:pt>
    <dgm:pt modelId="{8C93AA45-C80B-407F-B743-CBDDB88FB934}" type="parTrans" cxnId="{7E03DB4E-0A77-4D0F-950B-F8B570F8311A}">
      <dgm:prSet/>
      <dgm:spPr/>
      <dgm:t>
        <a:bodyPr/>
        <a:lstStyle/>
        <a:p>
          <a:endParaRPr lang="en-US"/>
        </a:p>
      </dgm:t>
    </dgm:pt>
    <dgm:pt modelId="{8117DA74-EEC0-4346-BF83-8CDB285C073F}" type="sibTrans" cxnId="{7E03DB4E-0A77-4D0F-950B-F8B570F8311A}">
      <dgm:prSet/>
      <dgm:spPr/>
      <dgm:t>
        <a:bodyPr/>
        <a:lstStyle/>
        <a:p>
          <a:endParaRPr lang="en-US"/>
        </a:p>
      </dgm:t>
    </dgm:pt>
    <dgm:pt modelId="{1B8F0F34-54C4-414C-97FE-197D5B214589}">
      <dgm:prSet custT="1"/>
      <dgm:spPr/>
      <dgm:t>
        <a:bodyPr/>
        <a:lstStyle/>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entury Schoolbook" panose="02040604050505020304"/>
              <a:ea typeface="+mn-ea"/>
              <a:cs typeface="+mn-cs"/>
            </a:rPr>
            <a:t>Changes to brain structure and function</a:t>
          </a:r>
        </a:p>
      </dgm:t>
    </dgm:pt>
    <dgm:pt modelId="{440FFBF9-3669-45FF-88E3-0B6F6C6C9CEE}" type="parTrans" cxnId="{9808430B-41F7-4831-AB01-679B7A960BBA}">
      <dgm:prSet/>
      <dgm:spPr/>
      <dgm:t>
        <a:bodyPr/>
        <a:lstStyle/>
        <a:p>
          <a:endParaRPr lang="en-US"/>
        </a:p>
      </dgm:t>
    </dgm:pt>
    <dgm:pt modelId="{BB36B788-0E50-4A8E-85D1-A60BEDEBEE2A}" type="sibTrans" cxnId="{9808430B-41F7-4831-AB01-679B7A960BBA}">
      <dgm:prSet/>
      <dgm:spPr/>
      <dgm:t>
        <a:bodyPr/>
        <a:lstStyle/>
        <a:p>
          <a:endParaRPr lang="en-US"/>
        </a:p>
      </dgm:t>
    </dgm:pt>
    <dgm:pt modelId="{178B51C7-D3B7-4EAC-A203-390445110A98}">
      <dgm:prSet custT="1"/>
      <dgm:spPr/>
      <dgm:t>
        <a:bodyPr/>
        <a:lstStyle/>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entury Schoolbook" panose="02040604050505020304"/>
              <a:ea typeface="+mn-ea"/>
              <a:cs typeface="+mn-cs"/>
            </a:rPr>
            <a:t>Reduced gray matter density/volume </a:t>
          </a:r>
        </a:p>
      </dgm:t>
    </dgm:pt>
    <dgm:pt modelId="{9CBDC86F-8092-4D55-A7B7-A45AF2BBDFAC}" type="parTrans" cxnId="{90FFE041-CB46-42C7-9F70-67799D4B375A}">
      <dgm:prSet/>
      <dgm:spPr/>
      <dgm:t>
        <a:bodyPr/>
        <a:lstStyle/>
        <a:p>
          <a:endParaRPr lang="en-US"/>
        </a:p>
      </dgm:t>
    </dgm:pt>
    <dgm:pt modelId="{D35EBF14-2E69-46CE-9619-DA2F7C7F576A}" type="sibTrans" cxnId="{90FFE041-CB46-42C7-9F70-67799D4B375A}">
      <dgm:prSet/>
      <dgm:spPr/>
      <dgm:t>
        <a:bodyPr/>
        <a:lstStyle/>
        <a:p>
          <a:endParaRPr lang="en-US"/>
        </a:p>
      </dgm:t>
    </dgm:pt>
    <dgm:pt modelId="{BE5BB68B-818C-4C44-A123-6FAD801066CF}" type="pres">
      <dgm:prSet presAssocID="{6FE975D5-705C-4726-9A02-913104D2999D}" presName="linear" presStyleCnt="0">
        <dgm:presLayoutVars>
          <dgm:dir/>
          <dgm:animLvl val="lvl"/>
          <dgm:resizeHandles val="exact"/>
        </dgm:presLayoutVars>
      </dgm:prSet>
      <dgm:spPr/>
    </dgm:pt>
    <dgm:pt modelId="{03763ECF-6896-4FA0-8318-1D972B1BE3DF}" type="pres">
      <dgm:prSet presAssocID="{248E7C9E-6F27-4DFB-80FE-AE105B46C49F}" presName="parentLin" presStyleCnt="0"/>
      <dgm:spPr/>
    </dgm:pt>
    <dgm:pt modelId="{A0628B8A-0A36-4F72-A41A-6B65BCC14EC3}" type="pres">
      <dgm:prSet presAssocID="{248E7C9E-6F27-4DFB-80FE-AE105B46C49F}" presName="parentLeftMargin" presStyleLbl="node1" presStyleIdx="0" presStyleCnt="3"/>
      <dgm:spPr/>
    </dgm:pt>
    <dgm:pt modelId="{9F5911D8-8EE3-4481-A6FF-E5D5A7378D85}" type="pres">
      <dgm:prSet presAssocID="{248E7C9E-6F27-4DFB-80FE-AE105B46C49F}" presName="parentText" presStyleLbl="node1" presStyleIdx="0" presStyleCnt="3">
        <dgm:presLayoutVars>
          <dgm:chMax val="0"/>
          <dgm:bulletEnabled val="1"/>
        </dgm:presLayoutVars>
      </dgm:prSet>
      <dgm:spPr/>
    </dgm:pt>
    <dgm:pt modelId="{9491933C-3314-4C4E-9D62-2294D3991A1D}" type="pres">
      <dgm:prSet presAssocID="{248E7C9E-6F27-4DFB-80FE-AE105B46C49F}" presName="negativeSpace" presStyleCnt="0"/>
      <dgm:spPr/>
    </dgm:pt>
    <dgm:pt modelId="{26B62E4B-0F23-46E3-9841-5791E8F31073}" type="pres">
      <dgm:prSet presAssocID="{248E7C9E-6F27-4DFB-80FE-AE105B46C49F}" presName="childText" presStyleLbl="conFgAcc1" presStyleIdx="0" presStyleCnt="3">
        <dgm:presLayoutVars>
          <dgm:bulletEnabled val="1"/>
        </dgm:presLayoutVars>
      </dgm:prSet>
      <dgm:spPr/>
    </dgm:pt>
    <dgm:pt modelId="{AABE5AF2-860C-4B5E-A843-6CD75D0654B1}" type="pres">
      <dgm:prSet presAssocID="{B1A1BE84-5584-4DF7-AC4A-A1A4FD9FB00A}" presName="spaceBetweenRectangles" presStyleCnt="0"/>
      <dgm:spPr/>
    </dgm:pt>
    <dgm:pt modelId="{31336C83-D7D9-40A7-A3DD-48F0FC7E1ED9}" type="pres">
      <dgm:prSet presAssocID="{8C9D6806-58E9-4627-8794-3BC8ECB17E4D}" presName="parentLin" presStyleCnt="0"/>
      <dgm:spPr/>
    </dgm:pt>
    <dgm:pt modelId="{8D2AF8DC-A923-42A0-BB03-0B88F8F657E6}" type="pres">
      <dgm:prSet presAssocID="{8C9D6806-58E9-4627-8794-3BC8ECB17E4D}" presName="parentLeftMargin" presStyleLbl="node1" presStyleIdx="0" presStyleCnt="3"/>
      <dgm:spPr/>
    </dgm:pt>
    <dgm:pt modelId="{9B63A8D3-3EE4-4325-B446-963C5A4A1292}" type="pres">
      <dgm:prSet presAssocID="{8C9D6806-58E9-4627-8794-3BC8ECB17E4D}" presName="parentText" presStyleLbl="node1" presStyleIdx="1" presStyleCnt="3">
        <dgm:presLayoutVars>
          <dgm:chMax val="0"/>
          <dgm:bulletEnabled val="1"/>
        </dgm:presLayoutVars>
      </dgm:prSet>
      <dgm:spPr/>
    </dgm:pt>
    <dgm:pt modelId="{2FB9DA58-A074-454B-9F41-8EF52449E80F}" type="pres">
      <dgm:prSet presAssocID="{8C9D6806-58E9-4627-8794-3BC8ECB17E4D}" presName="negativeSpace" presStyleCnt="0"/>
      <dgm:spPr/>
    </dgm:pt>
    <dgm:pt modelId="{3C0C3B52-2994-496F-B6A9-B5D98C2DBB97}" type="pres">
      <dgm:prSet presAssocID="{8C9D6806-58E9-4627-8794-3BC8ECB17E4D}" presName="childText" presStyleLbl="conFgAcc1" presStyleIdx="1" presStyleCnt="3">
        <dgm:presLayoutVars>
          <dgm:bulletEnabled val="1"/>
        </dgm:presLayoutVars>
      </dgm:prSet>
      <dgm:spPr/>
    </dgm:pt>
    <dgm:pt modelId="{AB497872-DB83-4E64-AF5C-7296BE095C80}" type="pres">
      <dgm:prSet presAssocID="{4B7D42C9-7571-46D5-A9C3-89BC7CA6FF9E}" presName="spaceBetweenRectangles" presStyleCnt="0"/>
      <dgm:spPr/>
    </dgm:pt>
    <dgm:pt modelId="{2CE48392-8F55-45B3-9CF3-439AE2FD56F5}" type="pres">
      <dgm:prSet presAssocID="{539B978F-45C8-4786-9C6B-9CAA189AE6A2}" presName="parentLin" presStyleCnt="0"/>
      <dgm:spPr/>
    </dgm:pt>
    <dgm:pt modelId="{9CFB35E9-6DAA-4A2F-85CF-BBC75C3A30B1}" type="pres">
      <dgm:prSet presAssocID="{539B978F-45C8-4786-9C6B-9CAA189AE6A2}" presName="parentLeftMargin" presStyleLbl="node1" presStyleIdx="1" presStyleCnt="3"/>
      <dgm:spPr/>
    </dgm:pt>
    <dgm:pt modelId="{AA33D6FF-9679-48C8-92D2-03D28BB2C23C}" type="pres">
      <dgm:prSet presAssocID="{539B978F-45C8-4786-9C6B-9CAA189AE6A2}" presName="parentText" presStyleLbl="node1" presStyleIdx="2" presStyleCnt="3">
        <dgm:presLayoutVars>
          <dgm:chMax val="0"/>
          <dgm:bulletEnabled val="1"/>
        </dgm:presLayoutVars>
      </dgm:prSet>
      <dgm:spPr/>
    </dgm:pt>
    <dgm:pt modelId="{578BA4D7-8DF5-421D-9E40-FC51290CE355}" type="pres">
      <dgm:prSet presAssocID="{539B978F-45C8-4786-9C6B-9CAA189AE6A2}" presName="negativeSpace" presStyleCnt="0"/>
      <dgm:spPr/>
    </dgm:pt>
    <dgm:pt modelId="{7AFDB29D-A0F8-410E-BD71-0123CD5CA402}" type="pres">
      <dgm:prSet presAssocID="{539B978F-45C8-4786-9C6B-9CAA189AE6A2}" presName="childText" presStyleLbl="conFgAcc1" presStyleIdx="2" presStyleCnt="3">
        <dgm:presLayoutVars>
          <dgm:bulletEnabled val="1"/>
        </dgm:presLayoutVars>
      </dgm:prSet>
      <dgm:spPr/>
    </dgm:pt>
  </dgm:ptLst>
  <dgm:cxnLst>
    <dgm:cxn modelId="{A6C88901-BD10-41F0-8E8E-C4519BC79131}" type="presOf" srcId="{7CE863C1-A7CB-4DA8-B20A-0262D54240FA}" destId="{7AFDB29D-A0F8-410E-BD71-0123CD5CA402}" srcOrd="0" destOrd="1" presId="urn:microsoft.com/office/officeart/2005/8/layout/list1"/>
    <dgm:cxn modelId="{9808430B-41F7-4831-AB01-679B7A960BBA}" srcId="{F0BE60B4-E896-4974-B45A-6AEE1631506C}" destId="{1B8F0F34-54C4-414C-97FE-197D5B214589}" srcOrd="0" destOrd="0" parTransId="{440FFBF9-3669-45FF-88E3-0B6F6C6C9CEE}" sibTransId="{BB36B788-0E50-4A8E-85D1-A60BEDEBEE2A}"/>
    <dgm:cxn modelId="{40A86F0E-3CDB-4AB3-A912-BC7CBE0E64C7}" srcId="{539B978F-45C8-4786-9C6B-9CAA189AE6A2}" destId="{0872B360-87CE-4A35-A86E-CF57B311E1F0}" srcOrd="0" destOrd="0" parTransId="{C81127C5-F257-4CE0-8B63-FB0A1FC4F8FC}" sibTransId="{3B5E6A6A-4394-445D-AC03-3CCAB2BFB8BD}"/>
    <dgm:cxn modelId="{6BF56518-D147-4173-AE1F-228BA54BBCCF}" srcId="{77023DFB-3718-4AA8-950B-DA1EA8C7DDAD}" destId="{444CE318-F449-44B1-B66B-81F819ECF612}" srcOrd="1" destOrd="0" parTransId="{489CA789-954B-45B1-83A8-1C82E52A4832}" sibTransId="{2EE02A9B-7411-4754-8505-3B84F186A4A2}"/>
    <dgm:cxn modelId="{AF35BA1D-58F6-479E-A644-B4F6EE1B8AB2}" type="presOf" srcId="{539B978F-45C8-4786-9C6B-9CAA189AE6A2}" destId="{9CFB35E9-6DAA-4A2F-85CF-BBC75C3A30B1}" srcOrd="0" destOrd="0" presId="urn:microsoft.com/office/officeart/2005/8/layout/list1"/>
    <dgm:cxn modelId="{C64D8C20-6B41-419E-97C5-ADDBE243183F}" srcId="{6FE975D5-705C-4726-9A02-913104D2999D}" destId="{248E7C9E-6F27-4DFB-80FE-AE105B46C49F}" srcOrd="0" destOrd="0" parTransId="{B7FE637C-FC38-47FE-8253-2F5DC5DC9828}" sibTransId="{B1A1BE84-5584-4DF7-AC4A-A1A4FD9FB00A}"/>
    <dgm:cxn modelId="{427D9F27-FF9B-47B7-BFEC-1EE2DB2229FE}" type="presOf" srcId="{539B978F-45C8-4786-9C6B-9CAA189AE6A2}" destId="{AA33D6FF-9679-48C8-92D2-03D28BB2C23C}" srcOrd="1" destOrd="0" presId="urn:microsoft.com/office/officeart/2005/8/layout/list1"/>
    <dgm:cxn modelId="{0488872C-40AE-4403-99E3-ADAC9F229227}" srcId="{8C9D6806-58E9-4627-8794-3BC8ECB17E4D}" destId="{77023DFB-3718-4AA8-950B-DA1EA8C7DDAD}" srcOrd="1" destOrd="0" parTransId="{F589F067-B47F-4A4C-A55C-1DAF3FAE58EB}" sibTransId="{B8558F23-A6C7-4662-8C23-1EBA562FBC96}"/>
    <dgm:cxn modelId="{39183730-725A-46E0-9F67-53B438F8A88B}" type="presOf" srcId="{1B8F0F34-54C4-414C-97FE-197D5B214589}" destId="{26B62E4B-0F23-46E3-9841-5791E8F31073}" srcOrd="0" destOrd="1" presId="urn:microsoft.com/office/officeart/2005/8/layout/list1"/>
    <dgm:cxn modelId="{337A4F36-1C19-4DCF-B082-18926928BFA8}" type="presOf" srcId="{6FE975D5-705C-4726-9A02-913104D2999D}" destId="{BE5BB68B-818C-4C44-A123-6FAD801066CF}" srcOrd="0" destOrd="0" presId="urn:microsoft.com/office/officeart/2005/8/layout/list1"/>
    <dgm:cxn modelId="{8E8E9B3E-173C-4B60-AD3B-7B47896987B6}" srcId="{0872B360-87CE-4A35-A86E-CF57B311E1F0}" destId="{7CE863C1-A7CB-4DA8-B20A-0262D54240FA}" srcOrd="0" destOrd="0" parTransId="{65E3ECA6-DADA-48E0-973C-63907D594D85}" sibTransId="{EDB50359-C7F7-423F-9C75-ECB25B81C266}"/>
    <dgm:cxn modelId="{90FFE041-CB46-42C7-9F70-67799D4B375A}" srcId="{248E7C9E-6F27-4DFB-80FE-AE105B46C49F}" destId="{178B51C7-D3B7-4EAC-A203-390445110A98}" srcOrd="1" destOrd="0" parTransId="{9CBDC86F-8092-4D55-A7B7-A45AF2BBDFAC}" sibTransId="{D35EBF14-2E69-46CE-9619-DA2F7C7F576A}"/>
    <dgm:cxn modelId="{86CFDF4C-FAD2-4726-A64C-30EBBC9FA829}" srcId="{77023DFB-3718-4AA8-950B-DA1EA8C7DDAD}" destId="{8DC88D85-12E3-4E81-82A1-7EA49FABF008}" srcOrd="0" destOrd="0" parTransId="{4DFC2380-3AA7-40D2-8746-FC333C772FFA}" sibTransId="{2C262E65-31AF-483F-B512-C13BC16DCB71}"/>
    <dgm:cxn modelId="{C6299B4D-24FB-47D0-B3A4-95E53940DBE3}" srcId="{248E7C9E-6F27-4DFB-80FE-AE105B46C49F}" destId="{F0BE60B4-E896-4974-B45A-6AEE1631506C}" srcOrd="0" destOrd="0" parTransId="{51035834-0D19-4678-9769-35552E59D791}" sibTransId="{5F5630CF-1F95-43A5-9A44-CAEC7DD9808C}"/>
    <dgm:cxn modelId="{37EAD84E-5843-4989-A7F8-823A37DAC9D1}" type="presOf" srcId="{8C9D6806-58E9-4627-8794-3BC8ECB17E4D}" destId="{9B63A8D3-3EE4-4325-B446-963C5A4A1292}" srcOrd="1" destOrd="0" presId="urn:microsoft.com/office/officeart/2005/8/layout/list1"/>
    <dgm:cxn modelId="{7E03DB4E-0A77-4D0F-950B-F8B570F8311A}" srcId="{0872B360-87CE-4A35-A86E-CF57B311E1F0}" destId="{BD241F86-FDA0-4F95-B758-873D433AF49C}" srcOrd="1" destOrd="0" parTransId="{8C93AA45-C80B-407F-B743-CBDDB88FB934}" sibTransId="{8117DA74-EEC0-4346-BF83-8CDB285C073F}"/>
    <dgm:cxn modelId="{EEA9C970-AC0A-406C-90AD-59557341AEAB}" type="presOf" srcId="{77023DFB-3718-4AA8-950B-DA1EA8C7DDAD}" destId="{3C0C3B52-2994-496F-B6A9-B5D98C2DBB97}" srcOrd="0" destOrd="1" presId="urn:microsoft.com/office/officeart/2005/8/layout/list1"/>
    <dgm:cxn modelId="{7A2A8C71-9514-4CFD-A692-B07027E5F05D}" type="presOf" srcId="{8DC88D85-12E3-4E81-82A1-7EA49FABF008}" destId="{3C0C3B52-2994-496F-B6A9-B5D98C2DBB97}" srcOrd="0" destOrd="2" presId="urn:microsoft.com/office/officeart/2005/8/layout/list1"/>
    <dgm:cxn modelId="{3434DD51-E4B3-42AE-ACC8-7C05FD60CC03}" type="presOf" srcId="{248E7C9E-6F27-4DFB-80FE-AE105B46C49F}" destId="{A0628B8A-0A36-4F72-A41A-6B65BCC14EC3}" srcOrd="0" destOrd="0" presId="urn:microsoft.com/office/officeart/2005/8/layout/list1"/>
    <dgm:cxn modelId="{D804E873-552C-46F8-9A29-1CD5E686B3C7}" srcId="{6FE975D5-705C-4726-9A02-913104D2999D}" destId="{539B978F-45C8-4786-9C6B-9CAA189AE6A2}" srcOrd="2" destOrd="0" parTransId="{F84028C1-4FAD-4377-9B91-4D85A5FC767B}" sibTransId="{85897A34-0F88-4FA9-BA0F-5B006DAA57A0}"/>
    <dgm:cxn modelId="{E0849059-3E6E-401A-8F32-6A8EC904C841}" type="presOf" srcId="{8250E6BF-20CB-4AB4-93E2-6BFCDEBB5BD6}" destId="{3C0C3B52-2994-496F-B6A9-B5D98C2DBB97}" srcOrd="0" destOrd="0" presId="urn:microsoft.com/office/officeart/2005/8/layout/list1"/>
    <dgm:cxn modelId="{AD10D57B-EF6B-4558-916C-89B35983BE8C}" type="presOf" srcId="{BD241F86-FDA0-4F95-B758-873D433AF49C}" destId="{7AFDB29D-A0F8-410E-BD71-0123CD5CA402}" srcOrd="0" destOrd="2" presId="urn:microsoft.com/office/officeart/2005/8/layout/list1"/>
    <dgm:cxn modelId="{DEEF8F8B-AE64-492F-B681-2F7AA1DE9F57}" srcId="{6FE975D5-705C-4726-9A02-913104D2999D}" destId="{8C9D6806-58E9-4627-8794-3BC8ECB17E4D}" srcOrd="1" destOrd="0" parTransId="{5B5B7D56-8040-4D2C-8357-49A0AC73F5E7}" sibTransId="{4B7D42C9-7571-46D5-A9C3-89BC7CA6FF9E}"/>
    <dgm:cxn modelId="{4258C591-0C61-4472-BD45-5D4D21DA2182}" type="presOf" srcId="{0872B360-87CE-4A35-A86E-CF57B311E1F0}" destId="{7AFDB29D-A0F8-410E-BD71-0123CD5CA402}" srcOrd="0" destOrd="0" presId="urn:microsoft.com/office/officeart/2005/8/layout/list1"/>
    <dgm:cxn modelId="{068804AC-678C-4A83-917F-F31AF0ACE7CD}" type="presOf" srcId="{8C9D6806-58E9-4627-8794-3BC8ECB17E4D}" destId="{8D2AF8DC-A923-42A0-BB03-0B88F8F657E6}" srcOrd="0" destOrd="0" presId="urn:microsoft.com/office/officeart/2005/8/layout/list1"/>
    <dgm:cxn modelId="{BBF371C6-A02C-4919-A79E-6805F09E7E2F}" srcId="{8C9D6806-58E9-4627-8794-3BC8ECB17E4D}" destId="{8250E6BF-20CB-4AB4-93E2-6BFCDEBB5BD6}" srcOrd="0" destOrd="0" parTransId="{5CF57BC0-FE94-499E-805A-91E34470228F}" sibTransId="{5F6621A0-02CE-47F8-AC16-41FB34677F84}"/>
    <dgm:cxn modelId="{EAD2C8D4-5048-4093-B7D0-8B5F7937DA93}" type="presOf" srcId="{F0BE60B4-E896-4974-B45A-6AEE1631506C}" destId="{26B62E4B-0F23-46E3-9841-5791E8F31073}" srcOrd="0" destOrd="0" presId="urn:microsoft.com/office/officeart/2005/8/layout/list1"/>
    <dgm:cxn modelId="{D74C6CDD-BBBA-442B-BA6D-3F615DA43752}" type="presOf" srcId="{248E7C9E-6F27-4DFB-80FE-AE105B46C49F}" destId="{9F5911D8-8EE3-4481-A6FF-E5D5A7378D85}" srcOrd="1" destOrd="0" presId="urn:microsoft.com/office/officeart/2005/8/layout/list1"/>
    <dgm:cxn modelId="{330203E3-FCA2-4298-BEA3-B4FAA4FA1410}" type="presOf" srcId="{178B51C7-D3B7-4EAC-A203-390445110A98}" destId="{26B62E4B-0F23-46E3-9841-5791E8F31073}" srcOrd="0" destOrd="2" presId="urn:microsoft.com/office/officeart/2005/8/layout/list1"/>
    <dgm:cxn modelId="{4CB808F2-5058-4123-8FBF-515EE5951C86}" type="presOf" srcId="{444CE318-F449-44B1-B66B-81F819ECF612}" destId="{3C0C3B52-2994-496F-B6A9-B5D98C2DBB97}" srcOrd="0" destOrd="3" presId="urn:microsoft.com/office/officeart/2005/8/layout/list1"/>
    <dgm:cxn modelId="{14655C5A-EDFF-449F-ABC7-6B8891ED201B}" type="presParOf" srcId="{BE5BB68B-818C-4C44-A123-6FAD801066CF}" destId="{03763ECF-6896-4FA0-8318-1D972B1BE3DF}" srcOrd="0" destOrd="0" presId="urn:microsoft.com/office/officeart/2005/8/layout/list1"/>
    <dgm:cxn modelId="{006ADE86-4FC9-41AB-BAF1-4C6AFB5931D3}" type="presParOf" srcId="{03763ECF-6896-4FA0-8318-1D972B1BE3DF}" destId="{A0628B8A-0A36-4F72-A41A-6B65BCC14EC3}" srcOrd="0" destOrd="0" presId="urn:microsoft.com/office/officeart/2005/8/layout/list1"/>
    <dgm:cxn modelId="{3DABDDEF-978D-471B-8571-A88F61F6045C}" type="presParOf" srcId="{03763ECF-6896-4FA0-8318-1D972B1BE3DF}" destId="{9F5911D8-8EE3-4481-A6FF-E5D5A7378D85}" srcOrd="1" destOrd="0" presId="urn:microsoft.com/office/officeart/2005/8/layout/list1"/>
    <dgm:cxn modelId="{77FA40D3-2C52-4027-B09D-D2F5D0A09A33}" type="presParOf" srcId="{BE5BB68B-818C-4C44-A123-6FAD801066CF}" destId="{9491933C-3314-4C4E-9D62-2294D3991A1D}" srcOrd="1" destOrd="0" presId="urn:microsoft.com/office/officeart/2005/8/layout/list1"/>
    <dgm:cxn modelId="{78175390-0D80-42CD-BE07-AAF9DA63BFBB}" type="presParOf" srcId="{BE5BB68B-818C-4C44-A123-6FAD801066CF}" destId="{26B62E4B-0F23-46E3-9841-5791E8F31073}" srcOrd="2" destOrd="0" presId="urn:microsoft.com/office/officeart/2005/8/layout/list1"/>
    <dgm:cxn modelId="{4DFC2F80-5B7A-43D5-9B78-84B7F705EDA0}" type="presParOf" srcId="{BE5BB68B-818C-4C44-A123-6FAD801066CF}" destId="{AABE5AF2-860C-4B5E-A843-6CD75D0654B1}" srcOrd="3" destOrd="0" presId="urn:microsoft.com/office/officeart/2005/8/layout/list1"/>
    <dgm:cxn modelId="{433DFF11-BF22-436E-A47C-15129D4006D7}" type="presParOf" srcId="{BE5BB68B-818C-4C44-A123-6FAD801066CF}" destId="{31336C83-D7D9-40A7-A3DD-48F0FC7E1ED9}" srcOrd="4" destOrd="0" presId="urn:microsoft.com/office/officeart/2005/8/layout/list1"/>
    <dgm:cxn modelId="{10358739-481C-4732-9614-3E87D9EA05D6}" type="presParOf" srcId="{31336C83-D7D9-40A7-A3DD-48F0FC7E1ED9}" destId="{8D2AF8DC-A923-42A0-BB03-0B88F8F657E6}" srcOrd="0" destOrd="0" presId="urn:microsoft.com/office/officeart/2005/8/layout/list1"/>
    <dgm:cxn modelId="{EF5AF397-E684-49B6-8CBE-8C000A1E09CA}" type="presParOf" srcId="{31336C83-D7D9-40A7-A3DD-48F0FC7E1ED9}" destId="{9B63A8D3-3EE4-4325-B446-963C5A4A1292}" srcOrd="1" destOrd="0" presId="urn:microsoft.com/office/officeart/2005/8/layout/list1"/>
    <dgm:cxn modelId="{58C6CEB3-852E-401E-95E3-E71C8D840DB8}" type="presParOf" srcId="{BE5BB68B-818C-4C44-A123-6FAD801066CF}" destId="{2FB9DA58-A074-454B-9F41-8EF52449E80F}" srcOrd="5" destOrd="0" presId="urn:microsoft.com/office/officeart/2005/8/layout/list1"/>
    <dgm:cxn modelId="{1AF02214-0619-4857-A7A4-3511711050F1}" type="presParOf" srcId="{BE5BB68B-818C-4C44-A123-6FAD801066CF}" destId="{3C0C3B52-2994-496F-B6A9-B5D98C2DBB97}" srcOrd="6" destOrd="0" presId="urn:microsoft.com/office/officeart/2005/8/layout/list1"/>
    <dgm:cxn modelId="{6550093D-D727-410D-B1E1-8747C96A02E4}" type="presParOf" srcId="{BE5BB68B-818C-4C44-A123-6FAD801066CF}" destId="{AB497872-DB83-4E64-AF5C-7296BE095C80}" srcOrd="7" destOrd="0" presId="urn:microsoft.com/office/officeart/2005/8/layout/list1"/>
    <dgm:cxn modelId="{DF06927D-92F4-45E7-80AB-4ACDA974454F}" type="presParOf" srcId="{BE5BB68B-818C-4C44-A123-6FAD801066CF}" destId="{2CE48392-8F55-45B3-9CF3-439AE2FD56F5}" srcOrd="8" destOrd="0" presId="urn:microsoft.com/office/officeart/2005/8/layout/list1"/>
    <dgm:cxn modelId="{0E84B142-D56F-4D3A-8CDA-966FEC9402A8}" type="presParOf" srcId="{2CE48392-8F55-45B3-9CF3-439AE2FD56F5}" destId="{9CFB35E9-6DAA-4A2F-85CF-BBC75C3A30B1}" srcOrd="0" destOrd="0" presId="urn:microsoft.com/office/officeart/2005/8/layout/list1"/>
    <dgm:cxn modelId="{78281B42-9481-448E-89FE-47B98DC1AE14}" type="presParOf" srcId="{2CE48392-8F55-45B3-9CF3-439AE2FD56F5}" destId="{AA33D6FF-9679-48C8-92D2-03D28BB2C23C}" srcOrd="1" destOrd="0" presId="urn:microsoft.com/office/officeart/2005/8/layout/list1"/>
    <dgm:cxn modelId="{68C6F5BB-55F7-4A57-9398-F6DD54AD9D2F}" type="presParOf" srcId="{BE5BB68B-818C-4C44-A123-6FAD801066CF}" destId="{578BA4D7-8DF5-421D-9E40-FC51290CE355}" srcOrd="9" destOrd="0" presId="urn:microsoft.com/office/officeart/2005/8/layout/list1"/>
    <dgm:cxn modelId="{CAD2E7CD-E557-446D-BC7B-3B21FA8B5AA7}" type="presParOf" srcId="{BE5BB68B-818C-4C44-A123-6FAD801066CF}" destId="{7AFDB29D-A0F8-410E-BD71-0123CD5CA402}"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BCBD72A-43B2-4692-9EA9-1F1D169DB789}"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F7A9907-D30B-46F8-BAED-462FA1DC49AF}">
      <dgm:prSet/>
      <dgm:spPr>
        <a:solidFill>
          <a:srgbClr val="637C93"/>
        </a:solidFill>
      </dgm:spPr>
      <dgm:t>
        <a:bodyPr/>
        <a:lstStyle/>
        <a:p>
          <a:r>
            <a:rPr lang="en-US"/>
            <a:t>Hearing Aids? </a:t>
          </a:r>
        </a:p>
      </dgm:t>
    </dgm:pt>
    <dgm:pt modelId="{AB1F8338-A8E1-4E61-832E-BE7DB0D5A290}" type="parTrans" cxnId="{A1F309FE-2E05-4097-A940-C04723F4359F}">
      <dgm:prSet/>
      <dgm:spPr/>
      <dgm:t>
        <a:bodyPr/>
        <a:lstStyle/>
        <a:p>
          <a:endParaRPr lang="en-US"/>
        </a:p>
      </dgm:t>
    </dgm:pt>
    <dgm:pt modelId="{C2B583E7-D209-4407-A125-648B292FB4D6}" type="sibTrans" cxnId="{A1F309FE-2E05-4097-A940-C04723F4359F}">
      <dgm:prSet/>
      <dgm:spPr/>
      <dgm:t>
        <a:bodyPr/>
        <a:lstStyle/>
        <a:p>
          <a:endParaRPr lang="en-US"/>
        </a:p>
      </dgm:t>
    </dgm:pt>
    <dgm:pt modelId="{DEDF389E-F12A-4AE1-A5D2-762DECA016F2}">
      <dgm:prSet/>
      <dgm:spPr>
        <a:solidFill>
          <a:srgbClr val="637C93"/>
        </a:solidFill>
      </dgm:spPr>
      <dgm:t>
        <a:bodyPr/>
        <a:lstStyle/>
        <a:p>
          <a:r>
            <a:rPr lang="en-US" dirty="0"/>
            <a:t>Assistive listening devices?</a:t>
          </a:r>
        </a:p>
      </dgm:t>
    </dgm:pt>
    <dgm:pt modelId="{D8C2958D-EA40-4D2F-9782-7F9BDFEFBD9F}" type="parTrans" cxnId="{B129AC41-D55F-4521-8DAD-6A8C243BB1A2}">
      <dgm:prSet/>
      <dgm:spPr/>
      <dgm:t>
        <a:bodyPr/>
        <a:lstStyle/>
        <a:p>
          <a:endParaRPr lang="en-US"/>
        </a:p>
      </dgm:t>
    </dgm:pt>
    <dgm:pt modelId="{080F02F8-3303-41D5-93E8-CF6358C499AD}" type="sibTrans" cxnId="{B129AC41-D55F-4521-8DAD-6A8C243BB1A2}">
      <dgm:prSet/>
      <dgm:spPr/>
      <dgm:t>
        <a:bodyPr/>
        <a:lstStyle/>
        <a:p>
          <a:endParaRPr lang="en-US"/>
        </a:p>
      </dgm:t>
    </dgm:pt>
    <dgm:pt modelId="{CF1D19C7-6B8A-4DCB-8160-ED32E5729B29}">
      <dgm:prSet/>
      <dgm:spPr>
        <a:solidFill>
          <a:srgbClr val="637C93"/>
        </a:solidFill>
      </dgm:spPr>
      <dgm:t>
        <a:bodyPr/>
        <a:lstStyle/>
        <a:p>
          <a:r>
            <a:rPr lang="en-US"/>
            <a:t>Implantable devices? </a:t>
          </a:r>
        </a:p>
      </dgm:t>
    </dgm:pt>
    <dgm:pt modelId="{6BC492C8-0DC3-400E-96F1-845A34C15D0E}" type="parTrans" cxnId="{1B163EB4-1440-4F43-9FCF-FACABAB21691}">
      <dgm:prSet/>
      <dgm:spPr/>
      <dgm:t>
        <a:bodyPr/>
        <a:lstStyle/>
        <a:p>
          <a:endParaRPr lang="en-US"/>
        </a:p>
      </dgm:t>
    </dgm:pt>
    <dgm:pt modelId="{C23B95D5-6594-4497-8198-6280DA00EDA3}" type="sibTrans" cxnId="{1B163EB4-1440-4F43-9FCF-FACABAB21691}">
      <dgm:prSet/>
      <dgm:spPr/>
      <dgm:t>
        <a:bodyPr/>
        <a:lstStyle/>
        <a:p>
          <a:endParaRPr lang="en-US"/>
        </a:p>
      </dgm:t>
    </dgm:pt>
    <dgm:pt modelId="{370611BC-3B89-4640-9E2B-7CB7049ED086}">
      <dgm:prSet/>
      <dgm:spPr/>
      <dgm:t>
        <a:bodyPr/>
        <a:lstStyle/>
        <a:p>
          <a:r>
            <a:rPr lang="en-US" dirty="0"/>
            <a:t>Bone-anchored hearing aids, Cochlear implants</a:t>
          </a:r>
        </a:p>
      </dgm:t>
    </dgm:pt>
    <dgm:pt modelId="{2B23E407-6211-49C5-8B48-293453A94E56}" type="parTrans" cxnId="{A53B7B40-A7DB-4ABD-93AE-8742DEB289DD}">
      <dgm:prSet/>
      <dgm:spPr/>
      <dgm:t>
        <a:bodyPr/>
        <a:lstStyle/>
        <a:p>
          <a:endParaRPr lang="en-US"/>
        </a:p>
      </dgm:t>
    </dgm:pt>
    <dgm:pt modelId="{84193476-BD84-440B-B57E-8270F0EBCEF5}" type="sibTrans" cxnId="{A53B7B40-A7DB-4ABD-93AE-8742DEB289DD}">
      <dgm:prSet/>
      <dgm:spPr/>
      <dgm:t>
        <a:bodyPr/>
        <a:lstStyle/>
        <a:p>
          <a:endParaRPr lang="en-US"/>
        </a:p>
      </dgm:t>
    </dgm:pt>
    <dgm:pt modelId="{2AFACEAA-45E6-4121-BF5C-79BA46B2ADD0}">
      <dgm:prSet/>
      <dgm:spPr>
        <a:solidFill>
          <a:srgbClr val="637C93"/>
        </a:solidFill>
      </dgm:spPr>
      <dgm:t>
        <a:bodyPr/>
        <a:lstStyle/>
        <a:p>
          <a:r>
            <a:rPr lang="en-US"/>
            <a:t>Do nothing??</a:t>
          </a:r>
        </a:p>
      </dgm:t>
    </dgm:pt>
    <dgm:pt modelId="{9970DE8E-1473-4C4F-B3D6-C1905C51F8BD}" type="parTrans" cxnId="{8DFD9445-FCEF-40DF-B354-90A55CAFCB9C}">
      <dgm:prSet/>
      <dgm:spPr/>
      <dgm:t>
        <a:bodyPr/>
        <a:lstStyle/>
        <a:p>
          <a:endParaRPr lang="en-US"/>
        </a:p>
      </dgm:t>
    </dgm:pt>
    <dgm:pt modelId="{0EAADC88-E2ED-4CDE-8032-6E2942E5463F}" type="sibTrans" cxnId="{8DFD9445-FCEF-40DF-B354-90A55CAFCB9C}">
      <dgm:prSet/>
      <dgm:spPr/>
      <dgm:t>
        <a:bodyPr/>
        <a:lstStyle/>
        <a:p>
          <a:endParaRPr lang="en-US"/>
        </a:p>
      </dgm:t>
    </dgm:pt>
    <dgm:pt modelId="{3EF2001E-EFA4-493E-B7E0-0405D1CF0ECE}">
      <dgm:prSet/>
      <dgm:spPr>
        <a:solidFill>
          <a:srgbClr val="637C93"/>
        </a:solidFill>
      </dgm:spPr>
      <dgm:t>
        <a:bodyPr/>
        <a:lstStyle/>
        <a:p>
          <a:r>
            <a:rPr lang="en-US" dirty="0"/>
            <a:t>“I got this in the mail yesterday”</a:t>
          </a:r>
        </a:p>
      </dgm:t>
    </dgm:pt>
    <dgm:pt modelId="{279FBEC8-BD9D-401A-BC79-B22FB77F7CC5}" type="parTrans" cxnId="{C6E98712-5373-4383-90C8-37CACA496E71}">
      <dgm:prSet/>
      <dgm:spPr/>
      <dgm:t>
        <a:bodyPr/>
        <a:lstStyle/>
        <a:p>
          <a:endParaRPr lang="en-US"/>
        </a:p>
      </dgm:t>
    </dgm:pt>
    <dgm:pt modelId="{53EE818E-2B18-47B1-BB5D-4693AA861536}" type="sibTrans" cxnId="{C6E98712-5373-4383-90C8-37CACA496E71}">
      <dgm:prSet/>
      <dgm:spPr/>
      <dgm:t>
        <a:bodyPr/>
        <a:lstStyle/>
        <a:p>
          <a:endParaRPr lang="en-US"/>
        </a:p>
      </dgm:t>
    </dgm:pt>
    <dgm:pt modelId="{C3EBE4EE-43F3-4C83-AE19-7AD80CBD24E4}">
      <dgm:prSet/>
      <dgm:spPr/>
      <dgm:t>
        <a:bodyPr/>
        <a:lstStyle/>
        <a:p>
          <a:r>
            <a:rPr lang="en-US" dirty="0"/>
            <a:t>Big box</a:t>
          </a:r>
        </a:p>
      </dgm:t>
    </dgm:pt>
    <dgm:pt modelId="{56145D70-E389-4D9C-B41C-F5EB106C85DF}" type="parTrans" cxnId="{1762FDE3-58CB-40A5-8F5C-EA724F8904A2}">
      <dgm:prSet/>
      <dgm:spPr/>
      <dgm:t>
        <a:bodyPr/>
        <a:lstStyle/>
        <a:p>
          <a:endParaRPr lang="en-US"/>
        </a:p>
      </dgm:t>
    </dgm:pt>
    <dgm:pt modelId="{3D8050D3-2622-447E-810F-24DA18D24966}" type="sibTrans" cxnId="{1762FDE3-58CB-40A5-8F5C-EA724F8904A2}">
      <dgm:prSet/>
      <dgm:spPr/>
      <dgm:t>
        <a:bodyPr/>
        <a:lstStyle/>
        <a:p>
          <a:endParaRPr lang="en-US"/>
        </a:p>
      </dgm:t>
    </dgm:pt>
    <dgm:pt modelId="{B69683AC-50E5-41E0-8BBF-0138B2FF5319}">
      <dgm:prSet/>
      <dgm:spPr/>
      <dgm:t>
        <a:bodyPr/>
        <a:lstStyle/>
        <a:p>
          <a:r>
            <a:rPr lang="en-US" dirty="0"/>
            <a:t>OTC / Mail order</a:t>
          </a:r>
        </a:p>
      </dgm:t>
    </dgm:pt>
    <dgm:pt modelId="{3D59F9E1-0614-43F1-97F3-28878EAB65DA}" type="parTrans" cxnId="{3008EFBF-9AEE-46EB-A5B1-08A39BE5B4C6}">
      <dgm:prSet/>
      <dgm:spPr/>
      <dgm:t>
        <a:bodyPr/>
        <a:lstStyle/>
        <a:p>
          <a:endParaRPr lang="en-US"/>
        </a:p>
      </dgm:t>
    </dgm:pt>
    <dgm:pt modelId="{385C13B6-8273-4577-8180-483708C0D9B4}" type="sibTrans" cxnId="{3008EFBF-9AEE-46EB-A5B1-08A39BE5B4C6}">
      <dgm:prSet/>
      <dgm:spPr/>
      <dgm:t>
        <a:bodyPr/>
        <a:lstStyle/>
        <a:p>
          <a:endParaRPr lang="en-US"/>
        </a:p>
      </dgm:t>
    </dgm:pt>
    <dgm:pt modelId="{3FEC0B41-B9F8-4186-90EE-59CEA9DF74AF}">
      <dgm:prSet/>
      <dgm:spPr/>
      <dgm:t>
        <a:bodyPr/>
        <a:lstStyle/>
        <a:p>
          <a:r>
            <a:rPr lang="en-US" dirty="0"/>
            <a:t>Audiologist </a:t>
          </a:r>
        </a:p>
      </dgm:t>
    </dgm:pt>
    <dgm:pt modelId="{73E65F96-DEC9-4156-9D78-08037489F8C1}" type="parTrans" cxnId="{374A368E-43AB-4C81-9264-2CE7192A523E}">
      <dgm:prSet/>
      <dgm:spPr/>
      <dgm:t>
        <a:bodyPr/>
        <a:lstStyle/>
        <a:p>
          <a:endParaRPr lang="en-US"/>
        </a:p>
      </dgm:t>
    </dgm:pt>
    <dgm:pt modelId="{BB7125FB-F4E2-47D9-8E09-090E2378B0BC}" type="sibTrans" cxnId="{374A368E-43AB-4C81-9264-2CE7192A523E}">
      <dgm:prSet/>
      <dgm:spPr/>
      <dgm:t>
        <a:bodyPr/>
        <a:lstStyle/>
        <a:p>
          <a:endParaRPr lang="en-US"/>
        </a:p>
      </dgm:t>
    </dgm:pt>
    <dgm:pt modelId="{43076B36-9C01-4C21-8DA9-B6800C43E713}" type="pres">
      <dgm:prSet presAssocID="{4BCBD72A-43B2-4692-9EA9-1F1D169DB789}" presName="linear" presStyleCnt="0">
        <dgm:presLayoutVars>
          <dgm:dir/>
          <dgm:animLvl val="lvl"/>
          <dgm:resizeHandles val="exact"/>
        </dgm:presLayoutVars>
      </dgm:prSet>
      <dgm:spPr/>
    </dgm:pt>
    <dgm:pt modelId="{1F16BD16-859B-4463-995C-BAB06F303D1F}" type="pres">
      <dgm:prSet presAssocID="{FF7A9907-D30B-46F8-BAED-462FA1DC49AF}" presName="parentLin" presStyleCnt="0"/>
      <dgm:spPr/>
    </dgm:pt>
    <dgm:pt modelId="{D6A8D134-B6E9-49D5-AA86-41698BC18B08}" type="pres">
      <dgm:prSet presAssocID="{FF7A9907-D30B-46F8-BAED-462FA1DC49AF}" presName="parentLeftMargin" presStyleLbl="node1" presStyleIdx="0" presStyleCnt="5"/>
      <dgm:spPr/>
    </dgm:pt>
    <dgm:pt modelId="{4C8EEE04-4C0A-4C4C-8A17-73329EC20B25}" type="pres">
      <dgm:prSet presAssocID="{FF7A9907-D30B-46F8-BAED-462FA1DC49AF}" presName="parentText" presStyleLbl="node1" presStyleIdx="0" presStyleCnt="5">
        <dgm:presLayoutVars>
          <dgm:chMax val="0"/>
          <dgm:bulletEnabled val="1"/>
        </dgm:presLayoutVars>
      </dgm:prSet>
      <dgm:spPr/>
    </dgm:pt>
    <dgm:pt modelId="{ADC02578-EA80-4F2A-AB87-FD5E1728EA18}" type="pres">
      <dgm:prSet presAssocID="{FF7A9907-D30B-46F8-BAED-462FA1DC49AF}" presName="negativeSpace" presStyleCnt="0"/>
      <dgm:spPr/>
    </dgm:pt>
    <dgm:pt modelId="{FBC2B379-EA9D-4CD7-A2CA-D49D51AB6804}" type="pres">
      <dgm:prSet presAssocID="{FF7A9907-D30B-46F8-BAED-462FA1DC49AF}" presName="childText" presStyleLbl="conFgAcc1" presStyleIdx="0" presStyleCnt="5">
        <dgm:presLayoutVars>
          <dgm:bulletEnabled val="1"/>
        </dgm:presLayoutVars>
      </dgm:prSet>
      <dgm:spPr/>
    </dgm:pt>
    <dgm:pt modelId="{587B8307-F802-4505-BF43-A6839FDD5BD3}" type="pres">
      <dgm:prSet presAssocID="{C2B583E7-D209-4407-A125-648B292FB4D6}" presName="spaceBetweenRectangles" presStyleCnt="0"/>
      <dgm:spPr/>
    </dgm:pt>
    <dgm:pt modelId="{FFACFD10-9E46-4AF7-A855-8BF1A5A09AD0}" type="pres">
      <dgm:prSet presAssocID="{DEDF389E-F12A-4AE1-A5D2-762DECA016F2}" presName="parentLin" presStyleCnt="0"/>
      <dgm:spPr/>
    </dgm:pt>
    <dgm:pt modelId="{7AE7CCE6-3C11-4B26-BB23-FA18FC95DD53}" type="pres">
      <dgm:prSet presAssocID="{DEDF389E-F12A-4AE1-A5D2-762DECA016F2}" presName="parentLeftMargin" presStyleLbl="node1" presStyleIdx="0" presStyleCnt="5"/>
      <dgm:spPr/>
    </dgm:pt>
    <dgm:pt modelId="{51990580-F6DE-4F4D-BD02-FE1C8AF3F669}" type="pres">
      <dgm:prSet presAssocID="{DEDF389E-F12A-4AE1-A5D2-762DECA016F2}" presName="parentText" presStyleLbl="node1" presStyleIdx="1" presStyleCnt="5">
        <dgm:presLayoutVars>
          <dgm:chMax val="0"/>
          <dgm:bulletEnabled val="1"/>
        </dgm:presLayoutVars>
      </dgm:prSet>
      <dgm:spPr/>
    </dgm:pt>
    <dgm:pt modelId="{73C20EF0-B496-4510-B30D-DDFCBE5DD3B2}" type="pres">
      <dgm:prSet presAssocID="{DEDF389E-F12A-4AE1-A5D2-762DECA016F2}" presName="negativeSpace" presStyleCnt="0"/>
      <dgm:spPr/>
    </dgm:pt>
    <dgm:pt modelId="{239BCD49-2B39-4B6F-9C71-15FFFED6D719}" type="pres">
      <dgm:prSet presAssocID="{DEDF389E-F12A-4AE1-A5D2-762DECA016F2}" presName="childText" presStyleLbl="conFgAcc1" presStyleIdx="1" presStyleCnt="5">
        <dgm:presLayoutVars>
          <dgm:bulletEnabled val="1"/>
        </dgm:presLayoutVars>
      </dgm:prSet>
      <dgm:spPr/>
    </dgm:pt>
    <dgm:pt modelId="{DE4ECDE7-4E3E-41F0-A1FA-68E45134173E}" type="pres">
      <dgm:prSet presAssocID="{080F02F8-3303-41D5-93E8-CF6358C499AD}" presName="spaceBetweenRectangles" presStyleCnt="0"/>
      <dgm:spPr/>
    </dgm:pt>
    <dgm:pt modelId="{9BDE66BD-3522-4193-A97C-2A7C5D033385}" type="pres">
      <dgm:prSet presAssocID="{CF1D19C7-6B8A-4DCB-8160-ED32E5729B29}" presName="parentLin" presStyleCnt="0"/>
      <dgm:spPr/>
    </dgm:pt>
    <dgm:pt modelId="{BBF24CBF-FC66-4A33-B650-F45531761372}" type="pres">
      <dgm:prSet presAssocID="{CF1D19C7-6B8A-4DCB-8160-ED32E5729B29}" presName="parentLeftMargin" presStyleLbl="node1" presStyleIdx="1" presStyleCnt="5"/>
      <dgm:spPr/>
    </dgm:pt>
    <dgm:pt modelId="{13A8EFBA-9743-49E3-A1AD-6A733A1D685D}" type="pres">
      <dgm:prSet presAssocID="{CF1D19C7-6B8A-4DCB-8160-ED32E5729B29}" presName="parentText" presStyleLbl="node1" presStyleIdx="2" presStyleCnt="5">
        <dgm:presLayoutVars>
          <dgm:chMax val="0"/>
          <dgm:bulletEnabled val="1"/>
        </dgm:presLayoutVars>
      </dgm:prSet>
      <dgm:spPr/>
    </dgm:pt>
    <dgm:pt modelId="{DA40BC06-5588-4AD4-8EB2-661343C09F5F}" type="pres">
      <dgm:prSet presAssocID="{CF1D19C7-6B8A-4DCB-8160-ED32E5729B29}" presName="negativeSpace" presStyleCnt="0"/>
      <dgm:spPr/>
    </dgm:pt>
    <dgm:pt modelId="{1CE9CC2E-88FF-4476-B94A-16DC0A751487}" type="pres">
      <dgm:prSet presAssocID="{CF1D19C7-6B8A-4DCB-8160-ED32E5729B29}" presName="childText" presStyleLbl="conFgAcc1" presStyleIdx="2" presStyleCnt="5">
        <dgm:presLayoutVars>
          <dgm:bulletEnabled val="1"/>
        </dgm:presLayoutVars>
      </dgm:prSet>
      <dgm:spPr/>
    </dgm:pt>
    <dgm:pt modelId="{36C7DE07-E0A4-4888-8E34-29B86AFFF520}" type="pres">
      <dgm:prSet presAssocID="{C23B95D5-6594-4497-8198-6280DA00EDA3}" presName="spaceBetweenRectangles" presStyleCnt="0"/>
      <dgm:spPr/>
    </dgm:pt>
    <dgm:pt modelId="{D4D8ABAA-5070-4C9C-8902-FF8FCBB7F8F2}" type="pres">
      <dgm:prSet presAssocID="{2AFACEAA-45E6-4121-BF5C-79BA46B2ADD0}" presName="parentLin" presStyleCnt="0"/>
      <dgm:spPr/>
    </dgm:pt>
    <dgm:pt modelId="{64128C13-7E26-42DF-8F5B-4BB2F585836F}" type="pres">
      <dgm:prSet presAssocID="{2AFACEAA-45E6-4121-BF5C-79BA46B2ADD0}" presName="parentLeftMargin" presStyleLbl="node1" presStyleIdx="2" presStyleCnt="5"/>
      <dgm:spPr/>
    </dgm:pt>
    <dgm:pt modelId="{DD79345B-E8FA-49B4-91B9-2D322B118157}" type="pres">
      <dgm:prSet presAssocID="{2AFACEAA-45E6-4121-BF5C-79BA46B2ADD0}" presName="parentText" presStyleLbl="node1" presStyleIdx="3" presStyleCnt="5">
        <dgm:presLayoutVars>
          <dgm:chMax val="0"/>
          <dgm:bulletEnabled val="1"/>
        </dgm:presLayoutVars>
      </dgm:prSet>
      <dgm:spPr/>
    </dgm:pt>
    <dgm:pt modelId="{7447C9F0-5626-4282-A047-472BA1A87ED8}" type="pres">
      <dgm:prSet presAssocID="{2AFACEAA-45E6-4121-BF5C-79BA46B2ADD0}" presName="negativeSpace" presStyleCnt="0"/>
      <dgm:spPr/>
    </dgm:pt>
    <dgm:pt modelId="{B886FA39-2E3D-475E-B93B-22C0D40B77FD}" type="pres">
      <dgm:prSet presAssocID="{2AFACEAA-45E6-4121-BF5C-79BA46B2ADD0}" presName="childText" presStyleLbl="conFgAcc1" presStyleIdx="3" presStyleCnt="5">
        <dgm:presLayoutVars>
          <dgm:bulletEnabled val="1"/>
        </dgm:presLayoutVars>
      </dgm:prSet>
      <dgm:spPr/>
    </dgm:pt>
    <dgm:pt modelId="{2F115E83-4FAC-476C-AB79-CC0C732AA35B}" type="pres">
      <dgm:prSet presAssocID="{0EAADC88-E2ED-4CDE-8032-6E2942E5463F}" presName="spaceBetweenRectangles" presStyleCnt="0"/>
      <dgm:spPr/>
    </dgm:pt>
    <dgm:pt modelId="{84516D52-5417-4339-88F8-5DEF60CBC6D9}" type="pres">
      <dgm:prSet presAssocID="{3EF2001E-EFA4-493E-B7E0-0405D1CF0ECE}" presName="parentLin" presStyleCnt="0"/>
      <dgm:spPr/>
    </dgm:pt>
    <dgm:pt modelId="{2444BB7D-5FEB-4FE8-B6E9-59BFA79E4C00}" type="pres">
      <dgm:prSet presAssocID="{3EF2001E-EFA4-493E-B7E0-0405D1CF0ECE}" presName="parentLeftMargin" presStyleLbl="node1" presStyleIdx="3" presStyleCnt="5"/>
      <dgm:spPr/>
    </dgm:pt>
    <dgm:pt modelId="{1C145242-BF4F-4D97-9B4F-3EEAE82D2967}" type="pres">
      <dgm:prSet presAssocID="{3EF2001E-EFA4-493E-B7E0-0405D1CF0ECE}" presName="parentText" presStyleLbl="node1" presStyleIdx="4" presStyleCnt="5">
        <dgm:presLayoutVars>
          <dgm:chMax val="0"/>
          <dgm:bulletEnabled val="1"/>
        </dgm:presLayoutVars>
      </dgm:prSet>
      <dgm:spPr/>
    </dgm:pt>
    <dgm:pt modelId="{C3638CDB-3F64-4BF8-B00D-5BF96DEE9613}" type="pres">
      <dgm:prSet presAssocID="{3EF2001E-EFA4-493E-B7E0-0405D1CF0ECE}" presName="negativeSpace" presStyleCnt="0"/>
      <dgm:spPr/>
    </dgm:pt>
    <dgm:pt modelId="{E0D7344B-F478-4042-9D4A-59816F1C9D72}" type="pres">
      <dgm:prSet presAssocID="{3EF2001E-EFA4-493E-B7E0-0405D1CF0ECE}" presName="childText" presStyleLbl="conFgAcc1" presStyleIdx="4" presStyleCnt="5">
        <dgm:presLayoutVars>
          <dgm:bulletEnabled val="1"/>
        </dgm:presLayoutVars>
      </dgm:prSet>
      <dgm:spPr/>
    </dgm:pt>
  </dgm:ptLst>
  <dgm:cxnLst>
    <dgm:cxn modelId="{C6E98712-5373-4383-90C8-37CACA496E71}" srcId="{4BCBD72A-43B2-4692-9EA9-1F1D169DB789}" destId="{3EF2001E-EFA4-493E-B7E0-0405D1CF0ECE}" srcOrd="4" destOrd="0" parTransId="{279FBEC8-BD9D-401A-BC79-B22FB77F7CC5}" sibTransId="{53EE818E-2B18-47B1-BB5D-4693AA861536}"/>
    <dgm:cxn modelId="{25E9CA33-6EEF-4ECD-B70B-9728B89A6E43}" type="presOf" srcId="{C3EBE4EE-43F3-4C83-AE19-7AD80CBD24E4}" destId="{E0D7344B-F478-4042-9D4A-59816F1C9D72}" srcOrd="0" destOrd="0" presId="urn:microsoft.com/office/officeart/2005/8/layout/list1"/>
    <dgm:cxn modelId="{A53B7B40-A7DB-4ABD-93AE-8742DEB289DD}" srcId="{CF1D19C7-6B8A-4DCB-8160-ED32E5729B29}" destId="{370611BC-3B89-4640-9E2B-7CB7049ED086}" srcOrd="0" destOrd="0" parTransId="{2B23E407-6211-49C5-8B48-293453A94E56}" sibTransId="{84193476-BD84-440B-B57E-8270F0EBCEF5}"/>
    <dgm:cxn modelId="{ACBDA75D-5C5B-49AE-959A-9176C737571E}" type="presOf" srcId="{FF7A9907-D30B-46F8-BAED-462FA1DC49AF}" destId="{4C8EEE04-4C0A-4C4C-8A17-73329EC20B25}" srcOrd="1" destOrd="0" presId="urn:microsoft.com/office/officeart/2005/8/layout/list1"/>
    <dgm:cxn modelId="{B129AC41-D55F-4521-8DAD-6A8C243BB1A2}" srcId="{4BCBD72A-43B2-4692-9EA9-1F1D169DB789}" destId="{DEDF389E-F12A-4AE1-A5D2-762DECA016F2}" srcOrd="1" destOrd="0" parTransId="{D8C2958D-EA40-4D2F-9782-7F9BDFEFBD9F}" sibTransId="{080F02F8-3303-41D5-93E8-CF6358C499AD}"/>
    <dgm:cxn modelId="{62670342-1A4A-4815-87F2-BD4CE0572A35}" type="presOf" srcId="{3EF2001E-EFA4-493E-B7E0-0405D1CF0ECE}" destId="{2444BB7D-5FEB-4FE8-B6E9-59BFA79E4C00}" srcOrd="0" destOrd="0" presId="urn:microsoft.com/office/officeart/2005/8/layout/list1"/>
    <dgm:cxn modelId="{8D454965-6F8D-4ED0-8DDB-0353EEA425B8}" type="presOf" srcId="{3FEC0B41-B9F8-4186-90EE-59CEA9DF74AF}" destId="{E0D7344B-F478-4042-9D4A-59816F1C9D72}" srcOrd="0" destOrd="2" presId="urn:microsoft.com/office/officeart/2005/8/layout/list1"/>
    <dgm:cxn modelId="{8DFD9445-FCEF-40DF-B354-90A55CAFCB9C}" srcId="{4BCBD72A-43B2-4692-9EA9-1F1D169DB789}" destId="{2AFACEAA-45E6-4121-BF5C-79BA46B2ADD0}" srcOrd="3" destOrd="0" parTransId="{9970DE8E-1473-4C4F-B3D6-C1905C51F8BD}" sibTransId="{0EAADC88-E2ED-4CDE-8032-6E2942E5463F}"/>
    <dgm:cxn modelId="{0E95766B-FDD2-40DB-8F81-5532A34DB2B9}" type="presOf" srcId="{CF1D19C7-6B8A-4DCB-8160-ED32E5729B29}" destId="{13A8EFBA-9743-49E3-A1AD-6A733A1D685D}" srcOrd="1" destOrd="0" presId="urn:microsoft.com/office/officeart/2005/8/layout/list1"/>
    <dgm:cxn modelId="{3CACF352-3B40-44D2-B482-0762299D2B17}" type="presOf" srcId="{2AFACEAA-45E6-4121-BF5C-79BA46B2ADD0}" destId="{DD79345B-E8FA-49B4-91B9-2D322B118157}" srcOrd="1" destOrd="0" presId="urn:microsoft.com/office/officeart/2005/8/layout/list1"/>
    <dgm:cxn modelId="{374A368E-43AB-4C81-9264-2CE7192A523E}" srcId="{3EF2001E-EFA4-493E-B7E0-0405D1CF0ECE}" destId="{3FEC0B41-B9F8-4186-90EE-59CEA9DF74AF}" srcOrd="2" destOrd="0" parTransId="{73E65F96-DEC9-4156-9D78-08037489F8C1}" sibTransId="{BB7125FB-F4E2-47D9-8E09-090E2378B0BC}"/>
    <dgm:cxn modelId="{12522D9A-6540-4411-B586-5ABD1E6FC362}" type="presOf" srcId="{370611BC-3B89-4640-9E2B-7CB7049ED086}" destId="{1CE9CC2E-88FF-4476-B94A-16DC0A751487}" srcOrd="0" destOrd="0" presId="urn:microsoft.com/office/officeart/2005/8/layout/list1"/>
    <dgm:cxn modelId="{8C23F09C-9E3B-455F-8272-0515857BEEDF}" type="presOf" srcId="{DEDF389E-F12A-4AE1-A5D2-762DECA016F2}" destId="{51990580-F6DE-4F4D-BD02-FE1C8AF3F669}" srcOrd="1" destOrd="0" presId="urn:microsoft.com/office/officeart/2005/8/layout/list1"/>
    <dgm:cxn modelId="{F929D5A2-B240-4052-A317-49B9FCCE3165}" type="presOf" srcId="{B69683AC-50E5-41E0-8BBF-0138B2FF5319}" destId="{E0D7344B-F478-4042-9D4A-59816F1C9D72}" srcOrd="0" destOrd="1" presId="urn:microsoft.com/office/officeart/2005/8/layout/list1"/>
    <dgm:cxn modelId="{DC50E1A9-FE52-4E95-AF33-7EFB12BBE7AB}" type="presOf" srcId="{CF1D19C7-6B8A-4DCB-8160-ED32E5729B29}" destId="{BBF24CBF-FC66-4A33-B650-F45531761372}" srcOrd="0" destOrd="0" presId="urn:microsoft.com/office/officeart/2005/8/layout/list1"/>
    <dgm:cxn modelId="{1B163EB4-1440-4F43-9FCF-FACABAB21691}" srcId="{4BCBD72A-43B2-4692-9EA9-1F1D169DB789}" destId="{CF1D19C7-6B8A-4DCB-8160-ED32E5729B29}" srcOrd="2" destOrd="0" parTransId="{6BC492C8-0DC3-400E-96F1-845A34C15D0E}" sibTransId="{C23B95D5-6594-4497-8198-6280DA00EDA3}"/>
    <dgm:cxn modelId="{3008EFBF-9AEE-46EB-A5B1-08A39BE5B4C6}" srcId="{3EF2001E-EFA4-493E-B7E0-0405D1CF0ECE}" destId="{B69683AC-50E5-41E0-8BBF-0138B2FF5319}" srcOrd="1" destOrd="0" parTransId="{3D59F9E1-0614-43F1-97F3-28878EAB65DA}" sibTransId="{385C13B6-8273-4577-8180-483708C0D9B4}"/>
    <dgm:cxn modelId="{EA37EACF-1C31-4BD3-8D93-E50635C3D984}" type="presOf" srcId="{FF7A9907-D30B-46F8-BAED-462FA1DC49AF}" destId="{D6A8D134-B6E9-49D5-AA86-41698BC18B08}" srcOrd="0" destOrd="0" presId="urn:microsoft.com/office/officeart/2005/8/layout/list1"/>
    <dgm:cxn modelId="{F7D2DCD0-BE44-4CED-8950-D98F0C68A487}" type="presOf" srcId="{3EF2001E-EFA4-493E-B7E0-0405D1CF0ECE}" destId="{1C145242-BF4F-4D97-9B4F-3EEAE82D2967}" srcOrd="1" destOrd="0" presId="urn:microsoft.com/office/officeart/2005/8/layout/list1"/>
    <dgm:cxn modelId="{F67F9FDC-95F3-499A-9610-2294E09FC5A5}" type="presOf" srcId="{4BCBD72A-43B2-4692-9EA9-1F1D169DB789}" destId="{43076B36-9C01-4C21-8DA9-B6800C43E713}" srcOrd="0" destOrd="0" presId="urn:microsoft.com/office/officeart/2005/8/layout/list1"/>
    <dgm:cxn modelId="{1762FDE3-58CB-40A5-8F5C-EA724F8904A2}" srcId="{3EF2001E-EFA4-493E-B7E0-0405D1CF0ECE}" destId="{C3EBE4EE-43F3-4C83-AE19-7AD80CBD24E4}" srcOrd="0" destOrd="0" parTransId="{56145D70-E389-4D9C-B41C-F5EB106C85DF}" sibTransId="{3D8050D3-2622-447E-810F-24DA18D24966}"/>
    <dgm:cxn modelId="{70767FF0-9DB9-4CE1-8547-08C36493E6A0}" type="presOf" srcId="{2AFACEAA-45E6-4121-BF5C-79BA46B2ADD0}" destId="{64128C13-7E26-42DF-8F5B-4BB2F585836F}" srcOrd="0" destOrd="0" presId="urn:microsoft.com/office/officeart/2005/8/layout/list1"/>
    <dgm:cxn modelId="{A1F309FE-2E05-4097-A940-C04723F4359F}" srcId="{4BCBD72A-43B2-4692-9EA9-1F1D169DB789}" destId="{FF7A9907-D30B-46F8-BAED-462FA1DC49AF}" srcOrd="0" destOrd="0" parTransId="{AB1F8338-A8E1-4E61-832E-BE7DB0D5A290}" sibTransId="{C2B583E7-D209-4407-A125-648B292FB4D6}"/>
    <dgm:cxn modelId="{2E3A06FF-DDD1-4602-9E12-EB3BEB4459BB}" type="presOf" srcId="{DEDF389E-F12A-4AE1-A5D2-762DECA016F2}" destId="{7AE7CCE6-3C11-4B26-BB23-FA18FC95DD53}" srcOrd="0" destOrd="0" presId="urn:microsoft.com/office/officeart/2005/8/layout/list1"/>
    <dgm:cxn modelId="{A3725B78-9728-4987-A495-069EC8EBAD70}" type="presParOf" srcId="{43076B36-9C01-4C21-8DA9-B6800C43E713}" destId="{1F16BD16-859B-4463-995C-BAB06F303D1F}" srcOrd="0" destOrd="0" presId="urn:microsoft.com/office/officeart/2005/8/layout/list1"/>
    <dgm:cxn modelId="{E0E20B24-CB14-4387-92F3-913190C9733E}" type="presParOf" srcId="{1F16BD16-859B-4463-995C-BAB06F303D1F}" destId="{D6A8D134-B6E9-49D5-AA86-41698BC18B08}" srcOrd="0" destOrd="0" presId="urn:microsoft.com/office/officeart/2005/8/layout/list1"/>
    <dgm:cxn modelId="{8E8132C6-BA0A-4908-AB29-02DF36D0C3A4}" type="presParOf" srcId="{1F16BD16-859B-4463-995C-BAB06F303D1F}" destId="{4C8EEE04-4C0A-4C4C-8A17-73329EC20B25}" srcOrd="1" destOrd="0" presId="urn:microsoft.com/office/officeart/2005/8/layout/list1"/>
    <dgm:cxn modelId="{6DDCEAD8-7B2B-4210-9DE6-961080B8F694}" type="presParOf" srcId="{43076B36-9C01-4C21-8DA9-B6800C43E713}" destId="{ADC02578-EA80-4F2A-AB87-FD5E1728EA18}" srcOrd="1" destOrd="0" presId="urn:microsoft.com/office/officeart/2005/8/layout/list1"/>
    <dgm:cxn modelId="{68CA510F-2557-4D4B-A02E-452EFD69C82C}" type="presParOf" srcId="{43076B36-9C01-4C21-8DA9-B6800C43E713}" destId="{FBC2B379-EA9D-4CD7-A2CA-D49D51AB6804}" srcOrd="2" destOrd="0" presId="urn:microsoft.com/office/officeart/2005/8/layout/list1"/>
    <dgm:cxn modelId="{5AA14F29-9A5E-4D79-9273-1D692B0090CC}" type="presParOf" srcId="{43076B36-9C01-4C21-8DA9-B6800C43E713}" destId="{587B8307-F802-4505-BF43-A6839FDD5BD3}" srcOrd="3" destOrd="0" presId="urn:microsoft.com/office/officeart/2005/8/layout/list1"/>
    <dgm:cxn modelId="{2B0265CC-0CFF-4194-8F7F-AC1C9B71AED8}" type="presParOf" srcId="{43076B36-9C01-4C21-8DA9-B6800C43E713}" destId="{FFACFD10-9E46-4AF7-A855-8BF1A5A09AD0}" srcOrd="4" destOrd="0" presId="urn:microsoft.com/office/officeart/2005/8/layout/list1"/>
    <dgm:cxn modelId="{03885480-9698-464C-98F6-8FCE37D9BA41}" type="presParOf" srcId="{FFACFD10-9E46-4AF7-A855-8BF1A5A09AD0}" destId="{7AE7CCE6-3C11-4B26-BB23-FA18FC95DD53}" srcOrd="0" destOrd="0" presId="urn:microsoft.com/office/officeart/2005/8/layout/list1"/>
    <dgm:cxn modelId="{11E6CBE4-1BE6-4EF9-BB7E-441D9D0BEE8A}" type="presParOf" srcId="{FFACFD10-9E46-4AF7-A855-8BF1A5A09AD0}" destId="{51990580-F6DE-4F4D-BD02-FE1C8AF3F669}" srcOrd="1" destOrd="0" presId="urn:microsoft.com/office/officeart/2005/8/layout/list1"/>
    <dgm:cxn modelId="{F61C9AAB-57B9-4582-9F75-5AD24B4B8508}" type="presParOf" srcId="{43076B36-9C01-4C21-8DA9-B6800C43E713}" destId="{73C20EF0-B496-4510-B30D-DDFCBE5DD3B2}" srcOrd="5" destOrd="0" presId="urn:microsoft.com/office/officeart/2005/8/layout/list1"/>
    <dgm:cxn modelId="{C8335651-9F57-4E27-A8A8-845AE83E49C9}" type="presParOf" srcId="{43076B36-9C01-4C21-8DA9-B6800C43E713}" destId="{239BCD49-2B39-4B6F-9C71-15FFFED6D719}" srcOrd="6" destOrd="0" presId="urn:microsoft.com/office/officeart/2005/8/layout/list1"/>
    <dgm:cxn modelId="{BC17111B-D289-4D15-A880-6B78813F6785}" type="presParOf" srcId="{43076B36-9C01-4C21-8DA9-B6800C43E713}" destId="{DE4ECDE7-4E3E-41F0-A1FA-68E45134173E}" srcOrd="7" destOrd="0" presId="urn:microsoft.com/office/officeart/2005/8/layout/list1"/>
    <dgm:cxn modelId="{021CA992-5E0C-414F-930C-957880293B23}" type="presParOf" srcId="{43076B36-9C01-4C21-8DA9-B6800C43E713}" destId="{9BDE66BD-3522-4193-A97C-2A7C5D033385}" srcOrd="8" destOrd="0" presId="urn:microsoft.com/office/officeart/2005/8/layout/list1"/>
    <dgm:cxn modelId="{1B36CAF9-8D97-47E6-A430-A29152F58459}" type="presParOf" srcId="{9BDE66BD-3522-4193-A97C-2A7C5D033385}" destId="{BBF24CBF-FC66-4A33-B650-F45531761372}" srcOrd="0" destOrd="0" presId="urn:microsoft.com/office/officeart/2005/8/layout/list1"/>
    <dgm:cxn modelId="{F4E2289E-F1E3-4370-A61F-7F8D81EEFAF3}" type="presParOf" srcId="{9BDE66BD-3522-4193-A97C-2A7C5D033385}" destId="{13A8EFBA-9743-49E3-A1AD-6A733A1D685D}" srcOrd="1" destOrd="0" presId="urn:microsoft.com/office/officeart/2005/8/layout/list1"/>
    <dgm:cxn modelId="{D2CE7638-7F57-40A1-839E-F8A18B64093A}" type="presParOf" srcId="{43076B36-9C01-4C21-8DA9-B6800C43E713}" destId="{DA40BC06-5588-4AD4-8EB2-661343C09F5F}" srcOrd="9" destOrd="0" presId="urn:microsoft.com/office/officeart/2005/8/layout/list1"/>
    <dgm:cxn modelId="{B24FD923-127B-4896-919E-AABB1FB657EB}" type="presParOf" srcId="{43076B36-9C01-4C21-8DA9-B6800C43E713}" destId="{1CE9CC2E-88FF-4476-B94A-16DC0A751487}" srcOrd="10" destOrd="0" presId="urn:microsoft.com/office/officeart/2005/8/layout/list1"/>
    <dgm:cxn modelId="{A61002C0-8AB2-4D80-AAF8-68CC6C620134}" type="presParOf" srcId="{43076B36-9C01-4C21-8DA9-B6800C43E713}" destId="{36C7DE07-E0A4-4888-8E34-29B86AFFF520}" srcOrd="11" destOrd="0" presId="urn:microsoft.com/office/officeart/2005/8/layout/list1"/>
    <dgm:cxn modelId="{31C7369B-A5FC-4DFD-AB71-D6225AAB851E}" type="presParOf" srcId="{43076B36-9C01-4C21-8DA9-B6800C43E713}" destId="{D4D8ABAA-5070-4C9C-8902-FF8FCBB7F8F2}" srcOrd="12" destOrd="0" presId="urn:microsoft.com/office/officeart/2005/8/layout/list1"/>
    <dgm:cxn modelId="{46E44BF7-BD4A-4970-96D6-9C098F390BC4}" type="presParOf" srcId="{D4D8ABAA-5070-4C9C-8902-FF8FCBB7F8F2}" destId="{64128C13-7E26-42DF-8F5B-4BB2F585836F}" srcOrd="0" destOrd="0" presId="urn:microsoft.com/office/officeart/2005/8/layout/list1"/>
    <dgm:cxn modelId="{4D841288-C436-42F8-BEB0-BA66105BD017}" type="presParOf" srcId="{D4D8ABAA-5070-4C9C-8902-FF8FCBB7F8F2}" destId="{DD79345B-E8FA-49B4-91B9-2D322B118157}" srcOrd="1" destOrd="0" presId="urn:microsoft.com/office/officeart/2005/8/layout/list1"/>
    <dgm:cxn modelId="{929A943C-F571-4AD1-A2BE-2B055B3A61C0}" type="presParOf" srcId="{43076B36-9C01-4C21-8DA9-B6800C43E713}" destId="{7447C9F0-5626-4282-A047-472BA1A87ED8}" srcOrd="13" destOrd="0" presId="urn:microsoft.com/office/officeart/2005/8/layout/list1"/>
    <dgm:cxn modelId="{112401A7-C719-45A6-9A71-55FDBAA2884C}" type="presParOf" srcId="{43076B36-9C01-4C21-8DA9-B6800C43E713}" destId="{B886FA39-2E3D-475E-B93B-22C0D40B77FD}" srcOrd="14" destOrd="0" presId="urn:microsoft.com/office/officeart/2005/8/layout/list1"/>
    <dgm:cxn modelId="{1AC92662-4426-416B-AF90-B7F6A6D579AC}" type="presParOf" srcId="{43076B36-9C01-4C21-8DA9-B6800C43E713}" destId="{2F115E83-4FAC-476C-AB79-CC0C732AA35B}" srcOrd="15" destOrd="0" presId="urn:microsoft.com/office/officeart/2005/8/layout/list1"/>
    <dgm:cxn modelId="{C2E9611A-46F1-4F5B-BEBE-E70B32F9F8F2}" type="presParOf" srcId="{43076B36-9C01-4C21-8DA9-B6800C43E713}" destId="{84516D52-5417-4339-88F8-5DEF60CBC6D9}" srcOrd="16" destOrd="0" presId="urn:microsoft.com/office/officeart/2005/8/layout/list1"/>
    <dgm:cxn modelId="{AA75882E-2AC4-4D68-A5F6-233BB082F00B}" type="presParOf" srcId="{84516D52-5417-4339-88F8-5DEF60CBC6D9}" destId="{2444BB7D-5FEB-4FE8-B6E9-59BFA79E4C00}" srcOrd="0" destOrd="0" presId="urn:microsoft.com/office/officeart/2005/8/layout/list1"/>
    <dgm:cxn modelId="{71F70AA2-2989-4963-BC94-DFD256F23DF9}" type="presParOf" srcId="{84516D52-5417-4339-88F8-5DEF60CBC6D9}" destId="{1C145242-BF4F-4D97-9B4F-3EEAE82D2967}" srcOrd="1" destOrd="0" presId="urn:microsoft.com/office/officeart/2005/8/layout/list1"/>
    <dgm:cxn modelId="{48F7CF1E-A693-47A8-A579-86BB771EA7C4}" type="presParOf" srcId="{43076B36-9C01-4C21-8DA9-B6800C43E713}" destId="{C3638CDB-3F64-4BF8-B00D-5BF96DEE9613}" srcOrd="17" destOrd="0" presId="urn:microsoft.com/office/officeart/2005/8/layout/list1"/>
    <dgm:cxn modelId="{49DA4CD0-39FF-45A3-908D-4F1BF0C49ED1}" type="presParOf" srcId="{43076B36-9C01-4C21-8DA9-B6800C43E713}" destId="{E0D7344B-F478-4042-9D4A-59816F1C9D72}"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E47C3-FE82-40E6-91A7-1E4532356BA0}">
      <dsp:nvSpPr>
        <dsp:cNvPr id="0" name=""/>
        <dsp:cNvSpPr/>
      </dsp:nvSpPr>
      <dsp:spPr>
        <a:xfrm>
          <a:off x="0" y="98574"/>
          <a:ext cx="3080742" cy="1848445"/>
        </a:xfrm>
        <a:prstGeom prst="rect">
          <a:avLst/>
        </a:prstGeom>
        <a:solidFill>
          <a:schemeClr val="accent5">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Diagnostic audiological testing for infants to adults </a:t>
          </a:r>
        </a:p>
      </dsp:txBody>
      <dsp:txXfrm>
        <a:off x="0" y="98574"/>
        <a:ext cx="3080742" cy="1848445"/>
      </dsp:txXfrm>
    </dsp:sp>
    <dsp:sp modelId="{4D31DFDD-D49A-442E-8E29-EDCF77E66A69}">
      <dsp:nvSpPr>
        <dsp:cNvPr id="0" name=""/>
        <dsp:cNvSpPr/>
      </dsp:nvSpPr>
      <dsp:spPr>
        <a:xfrm>
          <a:off x="3388816" y="98574"/>
          <a:ext cx="3080742" cy="1848445"/>
        </a:xfrm>
        <a:prstGeom prst="rect">
          <a:avLst/>
        </a:prstGeom>
        <a:solidFill>
          <a:srgbClr val="7B6390"/>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Providing correction/rehabilitation of hearing loss</a:t>
          </a:r>
        </a:p>
      </dsp:txBody>
      <dsp:txXfrm>
        <a:off x="3388816" y="98574"/>
        <a:ext cx="3080742" cy="1848445"/>
      </dsp:txXfrm>
    </dsp:sp>
    <dsp:sp modelId="{F31DCD99-6E8D-46DB-AF9D-3B3399C6FDAA}">
      <dsp:nvSpPr>
        <dsp:cNvPr id="0" name=""/>
        <dsp:cNvSpPr/>
      </dsp:nvSpPr>
      <dsp:spPr>
        <a:xfrm>
          <a:off x="6777632" y="98574"/>
          <a:ext cx="3080742" cy="1848445"/>
        </a:xfrm>
        <a:prstGeom prst="rect">
          <a:avLst/>
        </a:prstGeom>
        <a:solidFill>
          <a:srgbClr val="637C93"/>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Vestibular assessment, test, and rehabilitation</a:t>
          </a:r>
        </a:p>
      </dsp:txBody>
      <dsp:txXfrm>
        <a:off x="6777632" y="98574"/>
        <a:ext cx="3080742" cy="1848445"/>
      </dsp:txXfrm>
    </dsp:sp>
    <dsp:sp modelId="{E80FDEFC-C040-45F8-AE73-5EC10158D423}">
      <dsp:nvSpPr>
        <dsp:cNvPr id="0" name=""/>
        <dsp:cNvSpPr/>
      </dsp:nvSpPr>
      <dsp:spPr>
        <a:xfrm>
          <a:off x="0" y="2255093"/>
          <a:ext cx="3080742" cy="1848445"/>
        </a:xfrm>
        <a:prstGeom prst="rect">
          <a:avLst/>
        </a:prstGeom>
        <a:solidFill>
          <a:srgbClr val="629578"/>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Electrophysiology assessment and diagnosis</a:t>
          </a:r>
        </a:p>
      </dsp:txBody>
      <dsp:txXfrm>
        <a:off x="0" y="2255093"/>
        <a:ext cx="3080742" cy="1848445"/>
      </dsp:txXfrm>
    </dsp:sp>
    <dsp:sp modelId="{7C0FA403-EB46-4DB0-806C-23067FAF54C4}">
      <dsp:nvSpPr>
        <dsp:cNvPr id="0" name=""/>
        <dsp:cNvSpPr/>
      </dsp:nvSpPr>
      <dsp:spPr>
        <a:xfrm>
          <a:off x="3388816" y="2255093"/>
          <a:ext cx="3080742" cy="1848445"/>
        </a:xfrm>
        <a:prstGeom prst="rect">
          <a:avLst/>
        </a:prstGeom>
        <a:solidFill>
          <a:schemeClr val="accent5">
            <a:hueOff val="-15255325"/>
            <a:satOff val="4023"/>
            <a:lumOff val="2039"/>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Facial nerve monitoring</a:t>
          </a:r>
        </a:p>
      </dsp:txBody>
      <dsp:txXfrm>
        <a:off x="3388816" y="2255093"/>
        <a:ext cx="3080742" cy="1848445"/>
      </dsp:txXfrm>
    </dsp:sp>
    <dsp:sp modelId="{A9541F58-E6B2-4391-95A2-384BCC278E15}">
      <dsp:nvSpPr>
        <dsp:cNvPr id="0" name=""/>
        <dsp:cNvSpPr/>
      </dsp:nvSpPr>
      <dsp:spPr>
        <a:xfrm>
          <a:off x="6777632" y="2255093"/>
          <a:ext cx="3080742" cy="1848445"/>
        </a:xfrm>
        <a:prstGeom prst="rect">
          <a:avLst/>
        </a:prstGeom>
        <a:solidFill>
          <a:schemeClr val="accent5">
            <a:hueOff val="-19069156"/>
            <a:satOff val="5029"/>
            <a:lumOff val="2549"/>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Intraoperative monitoring</a:t>
          </a:r>
        </a:p>
      </dsp:txBody>
      <dsp:txXfrm>
        <a:off x="6777632" y="2255093"/>
        <a:ext cx="3080742" cy="18484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62E4B-0F23-46E3-9841-5791E8F31073}">
      <dsp:nvSpPr>
        <dsp:cNvPr id="0" name=""/>
        <dsp:cNvSpPr/>
      </dsp:nvSpPr>
      <dsp:spPr>
        <a:xfrm>
          <a:off x="0" y="297990"/>
          <a:ext cx="3515212" cy="793012"/>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2820" tIns="395732" rIns="272820"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dirty="0"/>
            <a:t>Ear canal</a:t>
          </a:r>
        </a:p>
      </dsp:txBody>
      <dsp:txXfrm>
        <a:off x="0" y="297990"/>
        <a:ext cx="3515212" cy="793012"/>
      </dsp:txXfrm>
    </dsp:sp>
    <dsp:sp modelId="{9F5911D8-8EE3-4481-A6FF-E5D5A7378D85}">
      <dsp:nvSpPr>
        <dsp:cNvPr id="0" name=""/>
        <dsp:cNvSpPr/>
      </dsp:nvSpPr>
      <dsp:spPr>
        <a:xfrm>
          <a:off x="175760" y="17550"/>
          <a:ext cx="2460648" cy="56088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07" tIns="0" rIns="93007" bIns="0" numCol="1" spcCol="1270" anchor="ctr" anchorCtr="0">
          <a:noAutofit/>
        </a:bodyPr>
        <a:lstStyle/>
        <a:p>
          <a:pPr marL="0" lvl="0" indent="0" algn="l" defTabSz="844550">
            <a:lnSpc>
              <a:spcPct val="90000"/>
            </a:lnSpc>
            <a:spcBef>
              <a:spcPct val="0"/>
            </a:spcBef>
            <a:spcAft>
              <a:spcPct val="35000"/>
            </a:spcAft>
            <a:buNone/>
          </a:pPr>
          <a:r>
            <a:rPr lang="en-US" sz="1900" kern="1200" dirty="0"/>
            <a:t>Outer ear</a:t>
          </a:r>
        </a:p>
      </dsp:txBody>
      <dsp:txXfrm>
        <a:off x="203140" y="44930"/>
        <a:ext cx="2405888" cy="506120"/>
      </dsp:txXfrm>
    </dsp:sp>
    <dsp:sp modelId="{3C0C3B52-2994-496F-B6A9-B5D98C2DBB97}">
      <dsp:nvSpPr>
        <dsp:cNvPr id="0" name=""/>
        <dsp:cNvSpPr/>
      </dsp:nvSpPr>
      <dsp:spPr>
        <a:xfrm>
          <a:off x="0" y="1474042"/>
          <a:ext cx="3515212" cy="1107225"/>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2820" tIns="395732" rIns="272820"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baseline="0" dirty="0"/>
            <a:t>Eardrum</a:t>
          </a:r>
          <a:endParaRPr lang="en-US" sz="1900" kern="1200" dirty="0"/>
        </a:p>
        <a:p>
          <a:pPr marL="171450" lvl="1" indent="-171450" algn="l" defTabSz="844550">
            <a:lnSpc>
              <a:spcPct val="90000"/>
            </a:lnSpc>
            <a:spcBef>
              <a:spcPct val="0"/>
            </a:spcBef>
            <a:spcAft>
              <a:spcPct val="15000"/>
            </a:spcAft>
            <a:buChar char="•"/>
          </a:pPr>
          <a:r>
            <a:rPr lang="en-US" sz="1900" kern="1200" dirty="0"/>
            <a:t>Ossicular chain</a:t>
          </a:r>
        </a:p>
      </dsp:txBody>
      <dsp:txXfrm>
        <a:off x="0" y="1474042"/>
        <a:ext cx="3515212" cy="1107225"/>
      </dsp:txXfrm>
    </dsp:sp>
    <dsp:sp modelId="{9B63A8D3-3EE4-4325-B446-963C5A4A1292}">
      <dsp:nvSpPr>
        <dsp:cNvPr id="0" name=""/>
        <dsp:cNvSpPr/>
      </dsp:nvSpPr>
      <dsp:spPr>
        <a:xfrm>
          <a:off x="175760" y="1193602"/>
          <a:ext cx="2460648" cy="56088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07" tIns="0" rIns="93007" bIns="0" numCol="1" spcCol="1270" anchor="ctr" anchorCtr="0">
          <a:noAutofit/>
        </a:bodyPr>
        <a:lstStyle/>
        <a:p>
          <a:pPr marL="0" lvl="0" indent="0" algn="l" defTabSz="844550">
            <a:lnSpc>
              <a:spcPct val="90000"/>
            </a:lnSpc>
            <a:spcBef>
              <a:spcPct val="0"/>
            </a:spcBef>
            <a:spcAft>
              <a:spcPct val="35000"/>
            </a:spcAft>
            <a:buNone/>
          </a:pPr>
          <a:r>
            <a:rPr lang="en-US" sz="1900" kern="1200" dirty="0"/>
            <a:t>Middle ear</a:t>
          </a:r>
        </a:p>
      </dsp:txBody>
      <dsp:txXfrm>
        <a:off x="203140" y="1220982"/>
        <a:ext cx="2405888" cy="506120"/>
      </dsp:txXfrm>
    </dsp:sp>
    <dsp:sp modelId="{7AFDB29D-A0F8-410E-BD71-0123CD5CA402}">
      <dsp:nvSpPr>
        <dsp:cNvPr id="0" name=""/>
        <dsp:cNvSpPr/>
      </dsp:nvSpPr>
      <dsp:spPr>
        <a:xfrm>
          <a:off x="0" y="2964307"/>
          <a:ext cx="3515212" cy="20349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2820" tIns="395732" rIns="272820" bIns="135128" numCol="1" spcCol="1270" anchor="t" anchorCtr="0">
          <a:noAutofit/>
        </a:bodyPr>
        <a:lstStyle/>
        <a:p>
          <a:pPr marL="171450" lvl="1" indent="-171450" algn="l" defTabSz="844550">
            <a:lnSpc>
              <a:spcPct val="90000"/>
            </a:lnSpc>
            <a:spcBef>
              <a:spcPct val="0"/>
            </a:spcBef>
            <a:spcAft>
              <a:spcPct val="15000"/>
            </a:spcAft>
            <a:buChar char="•"/>
          </a:pPr>
          <a:r>
            <a:rPr lang="en-US" sz="1900" b="0" i="0" kern="1200" baseline="0" dirty="0"/>
            <a:t>Cochlea</a:t>
          </a:r>
          <a:endParaRPr lang="en-US" sz="1900" kern="1200" dirty="0"/>
        </a:p>
        <a:p>
          <a:pPr marL="171450" lvl="1" indent="-171450" algn="l" defTabSz="844550">
            <a:lnSpc>
              <a:spcPct val="90000"/>
            </a:lnSpc>
            <a:spcBef>
              <a:spcPct val="0"/>
            </a:spcBef>
            <a:spcAft>
              <a:spcPct val="15000"/>
            </a:spcAft>
            <a:buChar char="•"/>
          </a:pPr>
          <a:r>
            <a:rPr lang="en-US" sz="1900" kern="1200" dirty="0"/>
            <a:t>Vestibular system</a:t>
          </a:r>
        </a:p>
        <a:p>
          <a:pPr marL="342900" lvl="2" indent="-171450" algn="l" defTabSz="844550">
            <a:lnSpc>
              <a:spcPct val="90000"/>
            </a:lnSpc>
            <a:spcBef>
              <a:spcPct val="0"/>
            </a:spcBef>
            <a:spcAft>
              <a:spcPct val="15000"/>
            </a:spcAft>
            <a:buChar char="•"/>
          </a:pPr>
          <a:r>
            <a:rPr lang="en-US" sz="1900" b="0" i="0" kern="1200" baseline="0" dirty="0"/>
            <a:t>Semicircular canals</a:t>
          </a:r>
          <a:endParaRPr lang="en-US" sz="1900" kern="1200" dirty="0"/>
        </a:p>
        <a:p>
          <a:pPr marL="342900" lvl="2" indent="-171450" algn="l" defTabSz="844550">
            <a:lnSpc>
              <a:spcPct val="90000"/>
            </a:lnSpc>
            <a:spcBef>
              <a:spcPct val="0"/>
            </a:spcBef>
            <a:spcAft>
              <a:spcPct val="15000"/>
            </a:spcAft>
            <a:buChar char="•"/>
          </a:pPr>
          <a:r>
            <a:rPr lang="en-US" sz="1900" kern="1200" dirty="0"/>
            <a:t>Saccule</a:t>
          </a:r>
        </a:p>
        <a:p>
          <a:pPr marL="342900" lvl="2" indent="-171450" algn="l" defTabSz="844550">
            <a:lnSpc>
              <a:spcPct val="90000"/>
            </a:lnSpc>
            <a:spcBef>
              <a:spcPct val="0"/>
            </a:spcBef>
            <a:spcAft>
              <a:spcPct val="15000"/>
            </a:spcAft>
            <a:buChar char="•"/>
          </a:pPr>
          <a:r>
            <a:rPr lang="en-US" sz="1900" kern="1200" dirty="0"/>
            <a:t>Utricle</a:t>
          </a:r>
        </a:p>
      </dsp:txBody>
      <dsp:txXfrm>
        <a:off x="0" y="2964307"/>
        <a:ext cx="3515212" cy="2034900"/>
      </dsp:txXfrm>
    </dsp:sp>
    <dsp:sp modelId="{AA33D6FF-9679-48C8-92D2-03D28BB2C23C}">
      <dsp:nvSpPr>
        <dsp:cNvPr id="0" name=""/>
        <dsp:cNvSpPr/>
      </dsp:nvSpPr>
      <dsp:spPr>
        <a:xfrm>
          <a:off x="175760" y="2683867"/>
          <a:ext cx="2460648" cy="56088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3007" tIns="0" rIns="93007" bIns="0" numCol="1" spcCol="1270" anchor="ctr" anchorCtr="0">
          <a:noAutofit/>
        </a:bodyPr>
        <a:lstStyle/>
        <a:p>
          <a:pPr marL="0" lvl="0" indent="0" algn="l" defTabSz="844550">
            <a:lnSpc>
              <a:spcPct val="90000"/>
            </a:lnSpc>
            <a:spcBef>
              <a:spcPct val="0"/>
            </a:spcBef>
            <a:spcAft>
              <a:spcPct val="35000"/>
            </a:spcAft>
            <a:buNone/>
          </a:pPr>
          <a:r>
            <a:rPr lang="en-US" sz="1900" b="0" i="0" kern="1200" baseline="0" dirty="0"/>
            <a:t>Inner ear</a:t>
          </a:r>
          <a:endParaRPr lang="en-US" sz="1900" kern="1200" dirty="0"/>
        </a:p>
      </dsp:txBody>
      <dsp:txXfrm>
        <a:off x="203140" y="2711247"/>
        <a:ext cx="2405888" cy="5061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62E4B-0F23-46E3-9841-5791E8F31073}">
      <dsp:nvSpPr>
        <dsp:cNvPr id="0" name=""/>
        <dsp:cNvSpPr/>
      </dsp:nvSpPr>
      <dsp:spPr>
        <a:xfrm>
          <a:off x="0" y="234708"/>
          <a:ext cx="4683692" cy="793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507" tIns="291592" rIns="363507"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baseline="0"/>
            <a:t>Normal, Mild, Moderate, Moderately – Severe, Severe, Profound</a:t>
          </a:r>
          <a:endParaRPr lang="en-US" sz="1400" kern="1200"/>
        </a:p>
      </dsp:txBody>
      <dsp:txXfrm>
        <a:off x="0" y="234708"/>
        <a:ext cx="4683692" cy="793800"/>
      </dsp:txXfrm>
    </dsp:sp>
    <dsp:sp modelId="{9F5911D8-8EE3-4481-A6FF-E5D5A7378D85}">
      <dsp:nvSpPr>
        <dsp:cNvPr id="0" name=""/>
        <dsp:cNvSpPr/>
      </dsp:nvSpPr>
      <dsp:spPr>
        <a:xfrm>
          <a:off x="234184" y="28068"/>
          <a:ext cx="3278584" cy="41328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923" tIns="0" rIns="123923" bIns="0" numCol="1" spcCol="1270" anchor="ctr" anchorCtr="0">
          <a:noAutofit/>
        </a:bodyPr>
        <a:lstStyle/>
        <a:p>
          <a:pPr marL="0" lvl="0" indent="0" algn="l" defTabSz="622300">
            <a:lnSpc>
              <a:spcPct val="90000"/>
            </a:lnSpc>
            <a:spcBef>
              <a:spcPct val="0"/>
            </a:spcBef>
            <a:spcAft>
              <a:spcPct val="35000"/>
            </a:spcAft>
            <a:buNone/>
          </a:pPr>
          <a:r>
            <a:rPr lang="en-US" sz="1400" b="0" i="0" kern="1200" baseline="0" dirty="0"/>
            <a:t>Degree</a:t>
          </a:r>
          <a:endParaRPr lang="en-US" sz="1400" kern="1200" dirty="0"/>
        </a:p>
      </dsp:txBody>
      <dsp:txXfrm>
        <a:off x="254359" y="48243"/>
        <a:ext cx="3238234" cy="372930"/>
      </dsp:txXfrm>
    </dsp:sp>
    <dsp:sp modelId="{3C0C3B52-2994-496F-B6A9-B5D98C2DBB97}">
      <dsp:nvSpPr>
        <dsp:cNvPr id="0" name=""/>
        <dsp:cNvSpPr/>
      </dsp:nvSpPr>
      <dsp:spPr>
        <a:xfrm>
          <a:off x="0" y="1310748"/>
          <a:ext cx="4683692" cy="17199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507" tIns="291592" rIns="363507"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baseline="0"/>
            <a:t>Flat</a:t>
          </a:r>
          <a:endParaRPr lang="en-US" sz="1400" kern="1200"/>
        </a:p>
        <a:p>
          <a:pPr marL="114300" lvl="1" indent="-114300" algn="l" defTabSz="622300">
            <a:lnSpc>
              <a:spcPct val="90000"/>
            </a:lnSpc>
            <a:spcBef>
              <a:spcPct val="0"/>
            </a:spcBef>
            <a:spcAft>
              <a:spcPct val="15000"/>
            </a:spcAft>
            <a:buChar char="•"/>
          </a:pPr>
          <a:r>
            <a:rPr lang="en-US" sz="1400" b="0" i="0" kern="1200" baseline="0"/>
            <a:t>Sloping</a:t>
          </a:r>
          <a:endParaRPr lang="en-US" sz="1400" kern="1200"/>
        </a:p>
        <a:p>
          <a:pPr marL="114300" lvl="1" indent="-114300" algn="l" defTabSz="622300">
            <a:lnSpc>
              <a:spcPct val="90000"/>
            </a:lnSpc>
            <a:spcBef>
              <a:spcPct val="0"/>
            </a:spcBef>
            <a:spcAft>
              <a:spcPct val="15000"/>
            </a:spcAft>
            <a:buChar char="•"/>
          </a:pPr>
          <a:r>
            <a:rPr lang="en-US" sz="1400" b="0" i="0" kern="1200" baseline="0" dirty="0"/>
            <a:t>Precipitously sloping</a:t>
          </a:r>
          <a:endParaRPr lang="en-US" sz="1400" kern="1200" dirty="0"/>
        </a:p>
        <a:p>
          <a:pPr marL="114300" lvl="1" indent="-114300" algn="l" defTabSz="622300">
            <a:lnSpc>
              <a:spcPct val="90000"/>
            </a:lnSpc>
            <a:spcBef>
              <a:spcPct val="0"/>
            </a:spcBef>
            <a:spcAft>
              <a:spcPct val="15000"/>
            </a:spcAft>
            <a:buChar char="•"/>
          </a:pPr>
          <a:r>
            <a:rPr lang="en-US" sz="1400" b="0" i="0" kern="1200" baseline="0"/>
            <a:t>Rising</a:t>
          </a:r>
          <a:endParaRPr lang="en-US" sz="1400" kern="1200"/>
        </a:p>
        <a:p>
          <a:pPr marL="114300" lvl="1" indent="-114300" algn="l" defTabSz="622300">
            <a:lnSpc>
              <a:spcPct val="90000"/>
            </a:lnSpc>
            <a:spcBef>
              <a:spcPct val="0"/>
            </a:spcBef>
            <a:spcAft>
              <a:spcPct val="15000"/>
            </a:spcAft>
            <a:buChar char="•"/>
          </a:pPr>
          <a:r>
            <a:rPr lang="en-US" sz="1400" b="0" i="0" kern="1200" baseline="0"/>
            <a:t>Trough/Cookie Bite</a:t>
          </a:r>
          <a:endParaRPr lang="en-US" sz="1400" kern="1200"/>
        </a:p>
        <a:p>
          <a:pPr marL="114300" lvl="1" indent="-114300" algn="l" defTabSz="622300">
            <a:lnSpc>
              <a:spcPct val="90000"/>
            </a:lnSpc>
            <a:spcBef>
              <a:spcPct val="0"/>
            </a:spcBef>
            <a:spcAft>
              <a:spcPct val="15000"/>
            </a:spcAft>
            <a:buChar char="•"/>
          </a:pPr>
          <a:r>
            <a:rPr lang="en-US" sz="1400" b="0" i="0" kern="1200" baseline="0"/>
            <a:t>Notch</a:t>
          </a:r>
          <a:endParaRPr lang="en-US" sz="1400" kern="1200"/>
        </a:p>
      </dsp:txBody>
      <dsp:txXfrm>
        <a:off x="0" y="1310748"/>
        <a:ext cx="4683692" cy="1719900"/>
      </dsp:txXfrm>
    </dsp:sp>
    <dsp:sp modelId="{9B63A8D3-3EE4-4325-B446-963C5A4A1292}">
      <dsp:nvSpPr>
        <dsp:cNvPr id="0" name=""/>
        <dsp:cNvSpPr/>
      </dsp:nvSpPr>
      <dsp:spPr>
        <a:xfrm>
          <a:off x="234184" y="1104108"/>
          <a:ext cx="3278584" cy="41328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923" tIns="0" rIns="123923" bIns="0" numCol="1" spcCol="1270" anchor="ctr" anchorCtr="0">
          <a:noAutofit/>
        </a:bodyPr>
        <a:lstStyle/>
        <a:p>
          <a:pPr marL="0" lvl="0" indent="0" algn="l" defTabSz="622300">
            <a:lnSpc>
              <a:spcPct val="90000"/>
            </a:lnSpc>
            <a:spcBef>
              <a:spcPct val="0"/>
            </a:spcBef>
            <a:spcAft>
              <a:spcPct val="35000"/>
            </a:spcAft>
            <a:buNone/>
          </a:pPr>
          <a:r>
            <a:rPr lang="en-US" sz="1400" b="0" i="0" kern="1200" baseline="0"/>
            <a:t>Configuration</a:t>
          </a:r>
          <a:endParaRPr lang="en-US" sz="1400" kern="1200"/>
        </a:p>
      </dsp:txBody>
      <dsp:txXfrm>
        <a:off x="254359" y="1124283"/>
        <a:ext cx="3238234" cy="372930"/>
      </dsp:txXfrm>
    </dsp:sp>
    <dsp:sp modelId="{7AFDB29D-A0F8-410E-BD71-0123CD5CA402}">
      <dsp:nvSpPr>
        <dsp:cNvPr id="0" name=""/>
        <dsp:cNvSpPr/>
      </dsp:nvSpPr>
      <dsp:spPr>
        <a:xfrm>
          <a:off x="0" y="3312888"/>
          <a:ext cx="4683692" cy="1675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507" tIns="291592" rIns="363507" bIns="99568" numCol="1" spcCol="1270" anchor="t" anchorCtr="0">
          <a:noAutofit/>
        </a:bodyPr>
        <a:lstStyle/>
        <a:p>
          <a:pPr marL="114300" lvl="1" indent="-114300" algn="l" defTabSz="622300">
            <a:lnSpc>
              <a:spcPct val="90000"/>
            </a:lnSpc>
            <a:spcBef>
              <a:spcPct val="0"/>
            </a:spcBef>
            <a:spcAft>
              <a:spcPct val="15000"/>
            </a:spcAft>
            <a:buChar char="•"/>
          </a:pPr>
          <a:r>
            <a:rPr lang="en-US" sz="1400" b="0" i="0" kern="1200" baseline="0"/>
            <a:t>Three types of hearing loss – determined by comparing air-conduction thresholds to bone-conduction thresholds.</a:t>
          </a:r>
          <a:endParaRPr lang="en-US" sz="1400" kern="1200"/>
        </a:p>
        <a:p>
          <a:pPr marL="228600" lvl="2" indent="-114300" algn="l" defTabSz="622300">
            <a:lnSpc>
              <a:spcPct val="90000"/>
            </a:lnSpc>
            <a:spcBef>
              <a:spcPct val="0"/>
            </a:spcBef>
            <a:spcAft>
              <a:spcPct val="15000"/>
            </a:spcAft>
            <a:buChar char="•"/>
          </a:pPr>
          <a:r>
            <a:rPr lang="en-US" sz="1400" b="0" i="0" kern="1200" baseline="0"/>
            <a:t>Sensorineural</a:t>
          </a:r>
          <a:endParaRPr lang="en-US" sz="1400" kern="1200"/>
        </a:p>
        <a:p>
          <a:pPr marL="228600" lvl="2" indent="-114300" algn="l" defTabSz="622300">
            <a:lnSpc>
              <a:spcPct val="90000"/>
            </a:lnSpc>
            <a:spcBef>
              <a:spcPct val="0"/>
            </a:spcBef>
            <a:spcAft>
              <a:spcPct val="15000"/>
            </a:spcAft>
            <a:buChar char="•"/>
          </a:pPr>
          <a:r>
            <a:rPr lang="en-US" sz="1400" b="0" i="0" kern="1200" baseline="0"/>
            <a:t>Conductive</a:t>
          </a:r>
          <a:endParaRPr lang="en-US" sz="1400" kern="1200"/>
        </a:p>
        <a:p>
          <a:pPr marL="228600" lvl="2" indent="-114300" algn="l" defTabSz="622300">
            <a:lnSpc>
              <a:spcPct val="90000"/>
            </a:lnSpc>
            <a:spcBef>
              <a:spcPct val="0"/>
            </a:spcBef>
            <a:spcAft>
              <a:spcPct val="15000"/>
            </a:spcAft>
            <a:buChar char="•"/>
          </a:pPr>
          <a:r>
            <a:rPr lang="en-US" sz="1400" b="0" i="0" kern="1200" baseline="0"/>
            <a:t>Mixed</a:t>
          </a:r>
          <a:endParaRPr lang="en-US" sz="1400" kern="1200"/>
        </a:p>
      </dsp:txBody>
      <dsp:txXfrm>
        <a:off x="0" y="3312888"/>
        <a:ext cx="4683692" cy="1675800"/>
      </dsp:txXfrm>
    </dsp:sp>
    <dsp:sp modelId="{AA33D6FF-9679-48C8-92D2-03D28BB2C23C}">
      <dsp:nvSpPr>
        <dsp:cNvPr id="0" name=""/>
        <dsp:cNvSpPr/>
      </dsp:nvSpPr>
      <dsp:spPr>
        <a:xfrm>
          <a:off x="234184" y="3106248"/>
          <a:ext cx="3278584" cy="41328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923" tIns="0" rIns="123923" bIns="0" numCol="1" spcCol="1270" anchor="ctr" anchorCtr="0">
          <a:noAutofit/>
        </a:bodyPr>
        <a:lstStyle/>
        <a:p>
          <a:pPr marL="0" lvl="0" indent="0" algn="l" defTabSz="622300">
            <a:lnSpc>
              <a:spcPct val="90000"/>
            </a:lnSpc>
            <a:spcBef>
              <a:spcPct val="0"/>
            </a:spcBef>
            <a:spcAft>
              <a:spcPct val="35000"/>
            </a:spcAft>
            <a:buNone/>
          </a:pPr>
          <a:r>
            <a:rPr lang="en-US" sz="1400" b="0" i="0" kern="1200" baseline="0"/>
            <a:t>Type </a:t>
          </a:r>
          <a:endParaRPr lang="en-US" sz="1400" kern="1200"/>
        </a:p>
      </dsp:txBody>
      <dsp:txXfrm>
        <a:off x="254359" y="3126423"/>
        <a:ext cx="3238234" cy="372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62E4B-0F23-46E3-9841-5791E8F31073}">
      <dsp:nvSpPr>
        <dsp:cNvPr id="0" name=""/>
        <dsp:cNvSpPr/>
      </dsp:nvSpPr>
      <dsp:spPr>
        <a:xfrm>
          <a:off x="0" y="237498"/>
          <a:ext cx="4683692" cy="9324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507" tIns="333248" rIns="363507" bIns="113792" numCol="1" spcCol="1270" anchor="t" anchorCtr="0">
          <a:noAutofit/>
        </a:bodyPr>
        <a:lstStyle/>
        <a:p>
          <a:pPr marL="171450" lvl="1" indent="-171450" algn="l" defTabSz="711200">
            <a:lnSpc>
              <a:spcPct val="90000"/>
            </a:lnSpc>
            <a:spcBef>
              <a:spcPct val="0"/>
            </a:spcBef>
            <a:spcAft>
              <a:spcPct val="15000"/>
            </a:spcAft>
            <a:buChar char="•"/>
          </a:pPr>
          <a:r>
            <a:rPr lang="en-US" sz="1600" b="0" i="0" u="none" strike="noStrike" kern="1200" baseline="0" dirty="0"/>
            <a:t>Did I hear it? </a:t>
          </a:r>
          <a:endParaRPr lang="en-US" sz="1600" kern="1200" dirty="0"/>
        </a:p>
        <a:p>
          <a:pPr marL="171450" lvl="1" indent="-171450" algn="l" defTabSz="711200">
            <a:lnSpc>
              <a:spcPct val="90000"/>
            </a:lnSpc>
            <a:spcBef>
              <a:spcPct val="0"/>
            </a:spcBef>
            <a:spcAft>
              <a:spcPct val="15000"/>
            </a:spcAft>
            <a:buChar char="•"/>
          </a:pPr>
          <a:r>
            <a:rPr lang="en-US" sz="1600" b="0" i="0" u="none" strike="noStrike" kern="1200" baseline="0"/>
            <a:t>Did I understand it? </a:t>
          </a:r>
          <a:endParaRPr lang="en-US" sz="1600" b="0" i="0" u="none" strike="noStrike" kern="1200" baseline="0" dirty="0"/>
        </a:p>
      </dsp:txBody>
      <dsp:txXfrm>
        <a:off x="0" y="237498"/>
        <a:ext cx="4683692" cy="932400"/>
      </dsp:txXfrm>
    </dsp:sp>
    <dsp:sp modelId="{9F5911D8-8EE3-4481-A6FF-E5D5A7378D85}">
      <dsp:nvSpPr>
        <dsp:cNvPr id="0" name=""/>
        <dsp:cNvSpPr/>
      </dsp:nvSpPr>
      <dsp:spPr>
        <a:xfrm>
          <a:off x="234184" y="1338"/>
          <a:ext cx="3278584" cy="47232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923" tIns="0" rIns="123923" bIns="0" numCol="1" spcCol="1270" anchor="ctr" anchorCtr="0">
          <a:noAutofit/>
        </a:bodyPr>
        <a:lstStyle/>
        <a:p>
          <a:pPr marL="0" lvl="0" indent="0" algn="l" defTabSz="711200">
            <a:lnSpc>
              <a:spcPct val="90000"/>
            </a:lnSpc>
            <a:spcBef>
              <a:spcPct val="0"/>
            </a:spcBef>
            <a:spcAft>
              <a:spcPct val="35000"/>
            </a:spcAft>
            <a:buNone/>
          </a:pPr>
          <a:r>
            <a:rPr lang="en-US" sz="1600" b="0" i="0" u="none" strike="noStrike" kern="1200" baseline="0" dirty="0"/>
            <a:t>Two parts to hearing: </a:t>
          </a:r>
          <a:endParaRPr lang="en-US" sz="1600" kern="1200" dirty="0"/>
        </a:p>
      </dsp:txBody>
      <dsp:txXfrm>
        <a:off x="257241" y="24395"/>
        <a:ext cx="3232470" cy="426206"/>
      </dsp:txXfrm>
    </dsp:sp>
    <dsp:sp modelId="{3C0C3B52-2994-496F-B6A9-B5D98C2DBB97}">
      <dsp:nvSpPr>
        <dsp:cNvPr id="0" name=""/>
        <dsp:cNvSpPr/>
      </dsp:nvSpPr>
      <dsp:spPr>
        <a:xfrm>
          <a:off x="0" y="1492458"/>
          <a:ext cx="4683692" cy="13356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507" tIns="333248" rIns="363507" bIns="113792" numCol="1" spcCol="1270" anchor="t" anchorCtr="0">
          <a:noAutofit/>
        </a:bodyPr>
        <a:lstStyle/>
        <a:p>
          <a:pPr marL="171450" lvl="1" indent="-171450" algn="l" defTabSz="711200">
            <a:lnSpc>
              <a:spcPct val="90000"/>
            </a:lnSpc>
            <a:spcBef>
              <a:spcPct val="0"/>
            </a:spcBef>
            <a:spcAft>
              <a:spcPct val="15000"/>
            </a:spcAft>
            <a:buChar char="•"/>
          </a:pPr>
          <a:r>
            <a:rPr lang="en-US" sz="1600" b="0" i="0" u="none" strike="noStrike" kern="1200" baseline="0" dirty="0"/>
            <a:t>Although it is important to know the softest sounds (pitches or frequencies) it is also important to know how well you can hear and understand speech. </a:t>
          </a:r>
          <a:endParaRPr lang="en-US" sz="1600" kern="1200" dirty="0"/>
        </a:p>
      </dsp:txBody>
      <dsp:txXfrm>
        <a:off x="0" y="1492458"/>
        <a:ext cx="4683692" cy="1335600"/>
      </dsp:txXfrm>
    </dsp:sp>
    <dsp:sp modelId="{9B63A8D3-3EE4-4325-B446-963C5A4A1292}">
      <dsp:nvSpPr>
        <dsp:cNvPr id="0" name=""/>
        <dsp:cNvSpPr/>
      </dsp:nvSpPr>
      <dsp:spPr>
        <a:xfrm>
          <a:off x="212164" y="1250078"/>
          <a:ext cx="3278584" cy="47232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923" tIns="0" rIns="123923"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Importance of speech</a:t>
          </a:r>
          <a:endParaRPr lang="en-US" sz="1600" kern="1200" dirty="0"/>
        </a:p>
      </dsp:txBody>
      <dsp:txXfrm>
        <a:off x="235221" y="1273135"/>
        <a:ext cx="3232470" cy="426206"/>
      </dsp:txXfrm>
    </dsp:sp>
    <dsp:sp modelId="{7AFDB29D-A0F8-410E-BD71-0123CD5CA402}">
      <dsp:nvSpPr>
        <dsp:cNvPr id="0" name=""/>
        <dsp:cNvSpPr/>
      </dsp:nvSpPr>
      <dsp:spPr>
        <a:xfrm>
          <a:off x="0" y="3150619"/>
          <a:ext cx="4683692" cy="18648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3507" tIns="333248" rIns="363507" bIns="113792" numCol="1" spcCol="1270" anchor="t" anchorCtr="0">
          <a:noAutofit/>
        </a:bodyPr>
        <a:lstStyle/>
        <a:p>
          <a:pPr marL="171450" lvl="1" indent="-171450" algn="l" defTabSz="711200">
            <a:lnSpc>
              <a:spcPct val="90000"/>
            </a:lnSpc>
            <a:spcBef>
              <a:spcPct val="0"/>
            </a:spcBef>
            <a:spcAft>
              <a:spcPct val="15000"/>
            </a:spcAft>
            <a:buChar char="•"/>
          </a:pPr>
          <a:r>
            <a:rPr lang="en-US" sz="1600" b="0" i="0" u="none" strike="noStrike" kern="1200" baseline="0" dirty="0"/>
            <a:t>We want to make sure the brain is still able to detect and interpret the information it is receiving</a:t>
          </a:r>
          <a:endParaRPr lang="en-US" sz="1600" kern="1200" dirty="0"/>
        </a:p>
        <a:p>
          <a:pPr marL="171450" lvl="1" indent="-171450" algn="l" defTabSz="711200">
            <a:lnSpc>
              <a:spcPct val="90000"/>
            </a:lnSpc>
            <a:spcBef>
              <a:spcPct val="0"/>
            </a:spcBef>
            <a:spcAft>
              <a:spcPct val="15000"/>
            </a:spcAft>
            <a:buSzPts val="2000"/>
            <a:buFont typeface="Arial" panose="020B0604020202020204" pitchFamily="34" charset="0"/>
            <a:buChar char="•"/>
          </a:pPr>
          <a:r>
            <a:rPr lang="en-US" sz="1600" b="0" i="0" u="none" strike="noStrike" kern="1200" baseline="0" dirty="0"/>
            <a:t>Word recognition or Speech understanding. </a:t>
          </a:r>
          <a:endParaRPr lang="en-US" sz="1600" kern="1200" dirty="0"/>
        </a:p>
        <a:p>
          <a:pPr marL="342900" lvl="2" indent="-171450" algn="l" defTabSz="711200">
            <a:lnSpc>
              <a:spcPct val="90000"/>
            </a:lnSpc>
            <a:spcBef>
              <a:spcPct val="0"/>
            </a:spcBef>
            <a:spcAft>
              <a:spcPct val="15000"/>
            </a:spcAft>
            <a:buChar char="•"/>
          </a:pPr>
          <a:endParaRPr lang="en-US" sz="1600" kern="1200" dirty="0"/>
        </a:p>
      </dsp:txBody>
      <dsp:txXfrm>
        <a:off x="0" y="3150619"/>
        <a:ext cx="4683692" cy="1864800"/>
      </dsp:txXfrm>
    </dsp:sp>
    <dsp:sp modelId="{AA33D6FF-9679-48C8-92D2-03D28BB2C23C}">
      <dsp:nvSpPr>
        <dsp:cNvPr id="0" name=""/>
        <dsp:cNvSpPr/>
      </dsp:nvSpPr>
      <dsp:spPr>
        <a:xfrm>
          <a:off x="234184" y="2914459"/>
          <a:ext cx="3278584" cy="47232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3923" tIns="0" rIns="123923" bIns="0" numCol="1" spcCol="1270" anchor="ctr" anchorCtr="0">
          <a:noAutofit/>
        </a:bodyPr>
        <a:lstStyle/>
        <a:p>
          <a:pPr marL="0" lvl="0" indent="0" algn="l" defTabSz="711200">
            <a:lnSpc>
              <a:spcPct val="90000"/>
            </a:lnSpc>
            <a:spcBef>
              <a:spcPct val="0"/>
            </a:spcBef>
            <a:spcAft>
              <a:spcPct val="35000"/>
            </a:spcAft>
            <a:buNone/>
          </a:pPr>
          <a:r>
            <a:rPr lang="en-US" sz="1600" b="0" i="0" kern="1200" baseline="0" dirty="0"/>
            <a:t>Detection vs Understanding</a:t>
          </a:r>
          <a:endParaRPr lang="en-US" sz="1600" kern="1200" dirty="0"/>
        </a:p>
      </dsp:txBody>
      <dsp:txXfrm>
        <a:off x="257241" y="2937516"/>
        <a:ext cx="3232470" cy="42620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B62E4B-0F23-46E3-9841-5791E8F31073}">
      <dsp:nvSpPr>
        <dsp:cNvPr id="0" name=""/>
        <dsp:cNvSpPr/>
      </dsp:nvSpPr>
      <dsp:spPr>
        <a:xfrm>
          <a:off x="0" y="256218"/>
          <a:ext cx="7161236" cy="1258424"/>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5791" tIns="354076" rIns="55579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entury Schoolbook" panose="02040604050505020304"/>
              <a:ea typeface="+mn-ea"/>
              <a:cs typeface="+mn-cs"/>
            </a:rPr>
            <a:t>Prolonged sensory deprivation </a:t>
          </a:r>
        </a:p>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entury Schoolbook" panose="02040604050505020304"/>
              <a:ea typeface="+mn-ea"/>
              <a:cs typeface="+mn-cs"/>
            </a:rPr>
            <a:t>Changes to brain structure and function</a:t>
          </a:r>
        </a:p>
        <a:p>
          <a:pPr marL="171450" lvl="1" indent="-171450" algn="l" defTabSz="755650">
            <a:lnSpc>
              <a:spcPct val="90000"/>
            </a:lnSpc>
            <a:spcBef>
              <a:spcPct val="0"/>
            </a:spcBef>
            <a:spcAft>
              <a:spcPct val="15000"/>
            </a:spcAft>
            <a:buChar char="•"/>
          </a:pPr>
          <a:r>
            <a:rPr lang="en-US" sz="1700" kern="1200" dirty="0">
              <a:solidFill>
                <a:srgbClr val="000000">
                  <a:hueOff val="0"/>
                  <a:satOff val="0"/>
                  <a:lumOff val="0"/>
                  <a:alphaOff val="0"/>
                </a:srgbClr>
              </a:solidFill>
              <a:latin typeface="Century Schoolbook" panose="02040604050505020304"/>
              <a:ea typeface="+mn-ea"/>
              <a:cs typeface="+mn-cs"/>
            </a:rPr>
            <a:t>Reduced gray matter density/volume </a:t>
          </a:r>
        </a:p>
      </dsp:txBody>
      <dsp:txXfrm>
        <a:off x="0" y="256218"/>
        <a:ext cx="7161236" cy="1258424"/>
      </dsp:txXfrm>
    </dsp:sp>
    <dsp:sp modelId="{9F5911D8-8EE3-4481-A6FF-E5D5A7378D85}">
      <dsp:nvSpPr>
        <dsp:cNvPr id="0" name=""/>
        <dsp:cNvSpPr/>
      </dsp:nvSpPr>
      <dsp:spPr>
        <a:xfrm>
          <a:off x="358061" y="5298"/>
          <a:ext cx="5012865" cy="50184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9474" tIns="0" rIns="189474" bIns="0" numCol="1" spcCol="1270" anchor="ctr" anchorCtr="0">
          <a:noAutofit/>
        </a:bodyPr>
        <a:lstStyle/>
        <a:p>
          <a:pPr marL="0" lvl="0" indent="0" algn="l" defTabSz="755650">
            <a:lnSpc>
              <a:spcPct val="90000"/>
            </a:lnSpc>
            <a:spcBef>
              <a:spcPct val="0"/>
            </a:spcBef>
            <a:spcAft>
              <a:spcPct val="35000"/>
            </a:spcAft>
            <a:buNone/>
          </a:pPr>
          <a:r>
            <a:rPr lang="en-US" sz="1700" kern="1200" dirty="0"/>
            <a:t>Sensory Deprivation Theory </a:t>
          </a:r>
        </a:p>
      </dsp:txBody>
      <dsp:txXfrm>
        <a:off x="382559" y="29796"/>
        <a:ext cx="4963869" cy="452844"/>
      </dsp:txXfrm>
    </dsp:sp>
    <dsp:sp modelId="{3C0C3B52-2994-496F-B6A9-B5D98C2DBB97}">
      <dsp:nvSpPr>
        <dsp:cNvPr id="0" name=""/>
        <dsp:cNvSpPr/>
      </dsp:nvSpPr>
      <dsp:spPr>
        <a:xfrm>
          <a:off x="0" y="1857363"/>
          <a:ext cx="7161236" cy="155295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5791" tIns="354076" rIns="55579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Effortful listening </a:t>
          </a:r>
        </a:p>
        <a:p>
          <a:pPr marL="171450" lvl="1" indent="-171450" algn="l" defTabSz="755650">
            <a:lnSpc>
              <a:spcPct val="90000"/>
            </a:lnSpc>
            <a:spcBef>
              <a:spcPct val="0"/>
            </a:spcBef>
            <a:spcAft>
              <a:spcPct val="15000"/>
            </a:spcAft>
            <a:buChar char="•"/>
          </a:pPr>
          <a:r>
            <a:rPr lang="en-US" sz="1700" kern="1200" dirty="0"/>
            <a:t>Diversion of other cognitive tasks</a:t>
          </a:r>
        </a:p>
        <a:p>
          <a:pPr marL="342900" lvl="2" indent="-171450" algn="l" defTabSz="755650">
            <a:lnSpc>
              <a:spcPct val="90000"/>
            </a:lnSpc>
            <a:spcBef>
              <a:spcPct val="0"/>
            </a:spcBef>
            <a:spcAft>
              <a:spcPct val="15000"/>
            </a:spcAft>
            <a:buChar char="•"/>
          </a:pPr>
          <a:r>
            <a:rPr lang="en-US" sz="1700" kern="1200" dirty="0"/>
            <a:t>Neurodegeneration</a:t>
          </a:r>
        </a:p>
        <a:p>
          <a:pPr marL="342900" lvl="2" indent="-171450" algn="l" defTabSz="755650">
            <a:lnSpc>
              <a:spcPct val="90000"/>
            </a:lnSpc>
            <a:spcBef>
              <a:spcPct val="0"/>
            </a:spcBef>
            <a:spcAft>
              <a:spcPct val="15000"/>
            </a:spcAft>
            <a:buChar char="•"/>
          </a:pPr>
          <a:r>
            <a:rPr lang="en-US" sz="1700" kern="1200" dirty="0"/>
            <a:t>Re-allocation</a:t>
          </a:r>
        </a:p>
      </dsp:txBody>
      <dsp:txXfrm>
        <a:off x="0" y="1857363"/>
        <a:ext cx="7161236" cy="1552950"/>
      </dsp:txXfrm>
    </dsp:sp>
    <dsp:sp modelId="{9B63A8D3-3EE4-4325-B446-963C5A4A1292}">
      <dsp:nvSpPr>
        <dsp:cNvPr id="0" name=""/>
        <dsp:cNvSpPr/>
      </dsp:nvSpPr>
      <dsp:spPr>
        <a:xfrm>
          <a:off x="358061" y="1606443"/>
          <a:ext cx="5012865" cy="50184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9474" tIns="0" rIns="189474" bIns="0" numCol="1" spcCol="1270" anchor="ctr" anchorCtr="0">
          <a:noAutofit/>
        </a:bodyPr>
        <a:lstStyle/>
        <a:p>
          <a:pPr marL="0" lvl="0" indent="0" algn="l" defTabSz="755650">
            <a:lnSpc>
              <a:spcPct val="90000"/>
            </a:lnSpc>
            <a:spcBef>
              <a:spcPct val="0"/>
            </a:spcBef>
            <a:spcAft>
              <a:spcPct val="35000"/>
            </a:spcAft>
            <a:buNone/>
          </a:pPr>
          <a:r>
            <a:rPr lang="en-US" sz="1700" kern="1200" dirty="0"/>
            <a:t>Information Degradation Theory </a:t>
          </a:r>
        </a:p>
      </dsp:txBody>
      <dsp:txXfrm>
        <a:off x="382559" y="1630941"/>
        <a:ext cx="4963869" cy="452844"/>
      </dsp:txXfrm>
    </dsp:sp>
    <dsp:sp modelId="{7AFDB29D-A0F8-410E-BD71-0123CD5CA402}">
      <dsp:nvSpPr>
        <dsp:cNvPr id="0" name=""/>
        <dsp:cNvSpPr/>
      </dsp:nvSpPr>
      <dsp:spPr>
        <a:xfrm>
          <a:off x="0" y="3753034"/>
          <a:ext cx="7161236" cy="1258424"/>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5791" tIns="354076" rIns="55579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Aging brain neurodegeneration</a:t>
          </a:r>
        </a:p>
        <a:p>
          <a:pPr marL="342900" lvl="2" indent="-171450" algn="l" defTabSz="755650">
            <a:lnSpc>
              <a:spcPct val="90000"/>
            </a:lnSpc>
            <a:spcBef>
              <a:spcPct val="0"/>
            </a:spcBef>
            <a:spcAft>
              <a:spcPct val="15000"/>
            </a:spcAft>
            <a:buChar char="•"/>
          </a:pPr>
          <a:r>
            <a:rPr lang="en-US" sz="1700" kern="1200"/>
            <a:t>Functional and structural </a:t>
          </a:r>
          <a:endParaRPr lang="en-US" sz="1700" kern="1200" dirty="0"/>
        </a:p>
        <a:p>
          <a:pPr marL="342900" lvl="2" indent="-171450" algn="l" defTabSz="755650">
            <a:lnSpc>
              <a:spcPct val="90000"/>
            </a:lnSpc>
            <a:spcBef>
              <a:spcPct val="0"/>
            </a:spcBef>
            <a:spcAft>
              <a:spcPct val="15000"/>
            </a:spcAft>
            <a:buChar char="•"/>
          </a:pPr>
          <a:r>
            <a:rPr lang="en-US" sz="1700" kern="1200"/>
            <a:t>Peripheral and central </a:t>
          </a:r>
          <a:endParaRPr lang="en-US" sz="1700" kern="1200" dirty="0"/>
        </a:p>
      </dsp:txBody>
      <dsp:txXfrm>
        <a:off x="0" y="3753034"/>
        <a:ext cx="7161236" cy="1258424"/>
      </dsp:txXfrm>
    </dsp:sp>
    <dsp:sp modelId="{AA33D6FF-9679-48C8-92D2-03D28BB2C23C}">
      <dsp:nvSpPr>
        <dsp:cNvPr id="0" name=""/>
        <dsp:cNvSpPr/>
      </dsp:nvSpPr>
      <dsp:spPr>
        <a:xfrm>
          <a:off x="358061" y="3502114"/>
          <a:ext cx="5012865" cy="50184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9474" tIns="0" rIns="189474" bIns="0" numCol="1" spcCol="1270" anchor="ctr" anchorCtr="0">
          <a:noAutofit/>
        </a:bodyPr>
        <a:lstStyle/>
        <a:p>
          <a:pPr marL="0" lvl="0" indent="0" algn="l" defTabSz="755650">
            <a:lnSpc>
              <a:spcPct val="90000"/>
            </a:lnSpc>
            <a:spcBef>
              <a:spcPct val="0"/>
            </a:spcBef>
            <a:spcAft>
              <a:spcPct val="35000"/>
            </a:spcAft>
            <a:buNone/>
          </a:pPr>
          <a:r>
            <a:rPr lang="en-US" sz="1700" b="0" i="0" kern="1200" baseline="0" dirty="0"/>
            <a:t>Common Cause Theory  </a:t>
          </a:r>
          <a:endParaRPr lang="en-US" sz="1700" kern="1200" dirty="0"/>
        </a:p>
      </dsp:txBody>
      <dsp:txXfrm>
        <a:off x="382559" y="3526612"/>
        <a:ext cx="4963869" cy="4528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2B379-EA9D-4CD7-A2CA-D49D51AB6804}">
      <dsp:nvSpPr>
        <dsp:cNvPr id="0" name=""/>
        <dsp:cNvSpPr/>
      </dsp:nvSpPr>
      <dsp:spPr>
        <a:xfrm>
          <a:off x="0" y="288592"/>
          <a:ext cx="5859463" cy="4536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8EEE04-4C0A-4C4C-8A17-73329EC20B25}">
      <dsp:nvSpPr>
        <dsp:cNvPr id="0" name=""/>
        <dsp:cNvSpPr/>
      </dsp:nvSpPr>
      <dsp:spPr>
        <a:xfrm>
          <a:off x="292973" y="22912"/>
          <a:ext cx="4101624" cy="53136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2" tIns="0" rIns="155032" bIns="0" numCol="1" spcCol="1270" anchor="ctr" anchorCtr="0">
          <a:noAutofit/>
        </a:bodyPr>
        <a:lstStyle/>
        <a:p>
          <a:pPr marL="0" lvl="0" indent="0" algn="l" defTabSz="800100">
            <a:lnSpc>
              <a:spcPct val="90000"/>
            </a:lnSpc>
            <a:spcBef>
              <a:spcPct val="0"/>
            </a:spcBef>
            <a:spcAft>
              <a:spcPct val="35000"/>
            </a:spcAft>
            <a:buNone/>
          </a:pPr>
          <a:r>
            <a:rPr lang="en-US" sz="1800" kern="1200"/>
            <a:t>Hearing Aids? </a:t>
          </a:r>
        </a:p>
      </dsp:txBody>
      <dsp:txXfrm>
        <a:off x="318912" y="48851"/>
        <a:ext cx="4049746" cy="479482"/>
      </dsp:txXfrm>
    </dsp:sp>
    <dsp:sp modelId="{239BCD49-2B39-4B6F-9C71-15FFFED6D719}">
      <dsp:nvSpPr>
        <dsp:cNvPr id="0" name=""/>
        <dsp:cNvSpPr/>
      </dsp:nvSpPr>
      <dsp:spPr>
        <a:xfrm>
          <a:off x="0" y="1105072"/>
          <a:ext cx="5859463" cy="4536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1990580-F6DE-4F4D-BD02-FE1C8AF3F669}">
      <dsp:nvSpPr>
        <dsp:cNvPr id="0" name=""/>
        <dsp:cNvSpPr/>
      </dsp:nvSpPr>
      <dsp:spPr>
        <a:xfrm>
          <a:off x="292973" y="839392"/>
          <a:ext cx="4101624" cy="53136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2" tIns="0" rIns="155032" bIns="0" numCol="1" spcCol="1270" anchor="ctr" anchorCtr="0">
          <a:noAutofit/>
        </a:bodyPr>
        <a:lstStyle/>
        <a:p>
          <a:pPr marL="0" lvl="0" indent="0" algn="l" defTabSz="800100">
            <a:lnSpc>
              <a:spcPct val="90000"/>
            </a:lnSpc>
            <a:spcBef>
              <a:spcPct val="0"/>
            </a:spcBef>
            <a:spcAft>
              <a:spcPct val="35000"/>
            </a:spcAft>
            <a:buNone/>
          </a:pPr>
          <a:r>
            <a:rPr lang="en-US" sz="1800" kern="1200" dirty="0"/>
            <a:t>Assistive listening devices?</a:t>
          </a:r>
        </a:p>
      </dsp:txBody>
      <dsp:txXfrm>
        <a:off x="318912" y="865331"/>
        <a:ext cx="4049746" cy="479482"/>
      </dsp:txXfrm>
    </dsp:sp>
    <dsp:sp modelId="{1CE9CC2E-88FF-4476-B94A-16DC0A751487}">
      <dsp:nvSpPr>
        <dsp:cNvPr id="0" name=""/>
        <dsp:cNvSpPr/>
      </dsp:nvSpPr>
      <dsp:spPr>
        <a:xfrm>
          <a:off x="0" y="1921552"/>
          <a:ext cx="5859463" cy="10206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4759" tIns="374904" rIns="45475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Bone-anchored hearing aids, Cochlear implants</a:t>
          </a:r>
        </a:p>
      </dsp:txBody>
      <dsp:txXfrm>
        <a:off x="0" y="1921552"/>
        <a:ext cx="5859463" cy="1020600"/>
      </dsp:txXfrm>
    </dsp:sp>
    <dsp:sp modelId="{13A8EFBA-9743-49E3-A1AD-6A733A1D685D}">
      <dsp:nvSpPr>
        <dsp:cNvPr id="0" name=""/>
        <dsp:cNvSpPr/>
      </dsp:nvSpPr>
      <dsp:spPr>
        <a:xfrm>
          <a:off x="292973" y="1655872"/>
          <a:ext cx="4101624" cy="53136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2" tIns="0" rIns="155032" bIns="0" numCol="1" spcCol="1270" anchor="ctr" anchorCtr="0">
          <a:noAutofit/>
        </a:bodyPr>
        <a:lstStyle/>
        <a:p>
          <a:pPr marL="0" lvl="0" indent="0" algn="l" defTabSz="800100">
            <a:lnSpc>
              <a:spcPct val="90000"/>
            </a:lnSpc>
            <a:spcBef>
              <a:spcPct val="0"/>
            </a:spcBef>
            <a:spcAft>
              <a:spcPct val="35000"/>
            </a:spcAft>
            <a:buNone/>
          </a:pPr>
          <a:r>
            <a:rPr lang="en-US" sz="1800" kern="1200"/>
            <a:t>Implantable devices? </a:t>
          </a:r>
        </a:p>
      </dsp:txBody>
      <dsp:txXfrm>
        <a:off x="318912" y="1681811"/>
        <a:ext cx="4049746" cy="479482"/>
      </dsp:txXfrm>
    </dsp:sp>
    <dsp:sp modelId="{B886FA39-2E3D-475E-B93B-22C0D40B77FD}">
      <dsp:nvSpPr>
        <dsp:cNvPr id="0" name=""/>
        <dsp:cNvSpPr/>
      </dsp:nvSpPr>
      <dsp:spPr>
        <a:xfrm>
          <a:off x="0" y="3305032"/>
          <a:ext cx="5859463" cy="45360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79345B-E8FA-49B4-91B9-2D322B118157}">
      <dsp:nvSpPr>
        <dsp:cNvPr id="0" name=""/>
        <dsp:cNvSpPr/>
      </dsp:nvSpPr>
      <dsp:spPr>
        <a:xfrm>
          <a:off x="292973" y="3039352"/>
          <a:ext cx="4101624" cy="53136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2" tIns="0" rIns="155032" bIns="0" numCol="1" spcCol="1270" anchor="ctr" anchorCtr="0">
          <a:noAutofit/>
        </a:bodyPr>
        <a:lstStyle/>
        <a:p>
          <a:pPr marL="0" lvl="0" indent="0" algn="l" defTabSz="800100">
            <a:lnSpc>
              <a:spcPct val="90000"/>
            </a:lnSpc>
            <a:spcBef>
              <a:spcPct val="0"/>
            </a:spcBef>
            <a:spcAft>
              <a:spcPct val="35000"/>
            </a:spcAft>
            <a:buNone/>
          </a:pPr>
          <a:r>
            <a:rPr lang="en-US" sz="1800" kern="1200"/>
            <a:t>Do nothing??</a:t>
          </a:r>
        </a:p>
      </dsp:txBody>
      <dsp:txXfrm>
        <a:off x="318912" y="3065291"/>
        <a:ext cx="4049746" cy="479482"/>
      </dsp:txXfrm>
    </dsp:sp>
    <dsp:sp modelId="{E0D7344B-F478-4042-9D4A-59816F1C9D72}">
      <dsp:nvSpPr>
        <dsp:cNvPr id="0" name=""/>
        <dsp:cNvSpPr/>
      </dsp:nvSpPr>
      <dsp:spPr>
        <a:xfrm>
          <a:off x="0" y="4121512"/>
          <a:ext cx="5859463" cy="1332450"/>
        </a:xfrm>
        <a:prstGeom prst="rect">
          <a:avLst/>
        </a:prstGeom>
        <a:solidFill>
          <a:schemeClr val="lt1">
            <a:alpha val="90000"/>
            <a:hueOff val="0"/>
            <a:satOff val="0"/>
            <a:lumOff val="0"/>
            <a:alphaOff val="0"/>
          </a:schemeClr>
        </a:solidFill>
        <a:ln w="1397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4759" tIns="374904" rIns="454759"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Big box</a:t>
          </a:r>
        </a:p>
        <a:p>
          <a:pPr marL="171450" lvl="1" indent="-171450" algn="l" defTabSz="800100">
            <a:lnSpc>
              <a:spcPct val="90000"/>
            </a:lnSpc>
            <a:spcBef>
              <a:spcPct val="0"/>
            </a:spcBef>
            <a:spcAft>
              <a:spcPct val="15000"/>
            </a:spcAft>
            <a:buChar char="•"/>
          </a:pPr>
          <a:r>
            <a:rPr lang="en-US" sz="1800" kern="1200" dirty="0"/>
            <a:t>OTC / Mail order</a:t>
          </a:r>
        </a:p>
        <a:p>
          <a:pPr marL="171450" lvl="1" indent="-171450" algn="l" defTabSz="800100">
            <a:lnSpc>
              <a:spcPct val="90000"/>
            </a:lnSpc>
            <a:spcBef>
              <a:spcPct val="0"/>
            </a:spcBef>
            <a:spcAft>
              <a:spcPct val="15000"/>
            </a:spcAft>
            <a:buChar char="•"/>
          </a:pPr>
          <a:r>
            <a:rPr lang="en-US" sz="1800" kern="1200" dirty="0"/>
            <a:t>Audiologist </a:t>
          </a:r>
        </a:p>
      </dsp:txBody>
      <dsp:txXfrm>
        <a:off x="0" y="4121512"/>
        <a:ext cx="5859463" cy="1332450"/>
      </dsp:txXfrm>
    </dsp:sp>
    <dsp:sp modelId="{1C145242-BF4F-4D97-9B4F-3EEAE82D2967}">
      <dsp:nvSpPr>
        <dsp:cNvPr id="0" name=""/>
        <dsp:cNvSpPr/>
      </dsp:nvSpPr>
      <dsp:spPr>
        <a:xfrm>
          <a:off x="292973" y="3855832"/>
          <a:ext cx="4101624" cy="531360"/>
        </a:xfrm>
        <a:prstGeom prst="roundRect">
          <a:avLst/>
        </a:prstGeom>
        <a:solidFill>
          <a:srgbClr val="637C93"/>
        </a:solidFill>
        <a:ln w="1397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5032" tIns="0" rIns="155032" bIns="0" numCol="1" spcCol="1270" anchor="ctr" anchorCtr="0">
          <a:noAutofit/>
        </a:bodyPr>
        <a:lstStyle/>
        <a:p>
          <a:pPr marL="0" lvl="0" indent="0" algn="l" defTabSz="800100">
            <a:lnSpc>
              <a:spcPct val="90000"/>
            </a:lnSpc>
            <a:spcBef>
              <a:spcPct val="0"/>
            </a:spcBef>
            <a:spcAft>
              <a:spcPct val="35000"/>
            </a:spcAft>
            <a:buNone/>
          </a:pPr>
          <a:r>
            <a:rPr lang="en-US" sz="1800" kern="1200" dirty="0"/>
            <a:t>“I got this in the mail yesterday”</a:t>
          </a:r>
        </a:p>
      </dsp:txBody>
      <dsp:txXfrm>
        <a:off x="318912" y="3881771"/>
        <a:ext cx="4049746" cy="47948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C0145-A5A7-4B77-87F4-3316BBE2BC73}" type="datetimeFigureOut">
              <a:rPr lang="en-US"/>
              <a:t>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E062D8-1A73-4B4A-9C7E-D6509C3C4885}" type="slidenum">
              <a:rPr lang="en-US"/>
              <a:t>‹#›</a:t>
            </a:fld>
            <a:endParaRPr lang="en-US"/>
          </a:p>
        </p:txBody>
      </p:sp>
    </p:spTree>
    <p:extLst>
      <p:ext uri="{BB962C8B-B14F-4D97-AF65-F5344CB8AC3E}">
        <p14:creationId xmlns:p14="http://schemas.microsoft.com/office/powerpoint/2010/main" val="19414106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a:t>
            </a:fld>
            <a:endParaRPr lang="en-US"/>
          </a:p>
        </p:txBody>
      </p:sp>
    </p:spTree>
    <p:extLst>
      <p:ext uri="{BB962C8B-B14F-4D97-AF65-F5344CB8AC3E}">
        <p14:creationId xmlns:p14="http://schemas.microsoft.com/office/powerpoint/2010/main" val="31526879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10</a:t>
            </a:fld>
            <a:endParaRPr lang="en-US"/>
          </a:p>
        </p:txBody>
      </p:sp>
    </p:spTree>
    <p:extLst>
      <p:ext uri="{BB962C8B-B14F-4D97-AF65-F5344CB8AC3E}">
        <p14:creationId xmlns:p14="http://schemas.microsoft.com/office/powerpoint/2010/main" val="1055226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Age related hearing loss or presbycusis – outer hair cells and other sensory cells in the cochlea are progressively damage and unable to regenerate.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The results is the impaired encoding of sound, decreased precision and distorted auditory signal sent to the brain.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An individual’s functional performance with their hearing depends on not only their peripheral hearing but also their central hearing ability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ie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Central auditory processing, speech in noise performance), personal motivation, self-efficacy, listening environments, and demands.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11</a:t>
            </a:fld>
            <a:endParaRPr lang="en-US"/>
          </a:p>
        </p:txBody>
      </p:sp>
    </p:spTree>
    <p:extLst>
      <p:ext uri="{BB962C8B-B14F-4D97-AF65-F5344CB8AC3E}">
        <p14:creationId xmlns:p14="http://schemas.microsoft.com/office/powerpoint/2010/main" val="174462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 reported pooled relative risk of 1.9 times greater risk of incident dementia among hearing impaired individuals 55 years of age and older compared to those with normal hearing. </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Studies have shown an association between hearing loss and declines in global cognitive function, executive function, processing speed and memory. </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12</a:t>
            </a:fld>
            <a:endParaRPr lang="en-US"/>
          </a:p>
        </p:txBody>
      </p:sp>
    </p:spTree>
    <p:extLst>
      <p:ext uri="{BB962C8B-B14F-4D97-AF65-F5344CB8AC3E}">
        <p14:creationId xmlns:p14="http://schemas.microsoft.com/office/powerpoint/2010/main" val="1528040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cs typeface="Times New Roman" panose="02020603050405020304" pitchFamily="18" charset="0"/>
              </a:rPr>
              <a:t>A number of studies have been done over the last decade that have shown a link  between hearing loss and dementia/cognition.</a:t>
            </a:r>
          </a:p>
          <a:p>
            <a:endParaRPr lang="en-US" sz="1200" dirty="0">
              <a:solidFill>
                <a:srgbClr val="FFFFFF"/>
              </a:solidFill>
              <a:cs typeface="Times New Roman" panose="02020603050405020304" pitchFamily="18" charset="0"/>
            </a:endParaRPr>
          </a:p>
          <a:p>
            <a:r>
              <a:rPr lang="en-US" sz="1200" dirty="0">
                <a:solidFill>
                  <a:srgbClr val="FFFFFF"/>
                </a:solidFill>
                <a:cs typeface="Times New Roman" panose="02020603050405020304" pitchFamily="18" charset="0"/>
              </a:rPr>
              <a:t>“The general perception is that hearing loss is a relatively inconsequential part of aging” says Frank Lin, an otologist-epidemiologist at John Hopkins University.</a:t>
            </a:r>
          </a:p>
          <a:p>
            <a:endParaRPr lang="en-US" sz="1200" dirty="0">
              <a:solidFill>
                <a:srgbClr val="FFFFFF"/>
              </a:solidFill>
              <a:cs typeface="Times New Roman" panose="02020603050405020304" pitchFamily="18" charset="0"/>
            </a:endParaRPr>
          </a:p>
          <a:p>
            <a:r>
              <a:rPr lang="en-US" sz="1200" dirty="0">
                <a:solidFill>
                  <a:srgbClr val="FFFFFF"/>
                </a:solidFill>
                <a:cs typeface="Times New Roman" panose="02020603050405020304" pitchFamily="18" charset="0"/>
              </a:rPr>
              <a:t>However, recent findings indicate that your hearing plays a much more important role in your brain health.</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13</a:t>
            </a:fld>
            <a:endParaRPr lang="en-US"/>
          </a:p>
        </p:txBody>
      </p:sp>
    </p:spTree>
    <p:extLst>
      <p:ext uri="{BB962C8B-B14F-4D97-AF65-F5344CB8AC3E}">
        <p14:creationId xmlns:p14="http://schemas.microsoft.com/office/powerpoint/2010/main" val="3299785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14</a:t>
            </a:fld>
            <a:endParaRPr lang="en-US"/>
          </a:p>
        </p:txBody>
      </p:sp>
    </p:spTree>
    <p:extLst>
      <p:ext uri="{BB962C8B-B14F-4D97-AF65-F5344CB8AC3E}">
        <p14:creationId xmlns:p14="http://schemas.microsoft.com/office/powerpoint/2010/main" val="3302472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0" dirty="0">
                <a:solidFill>
                  <a:srgbClr val="000000"/>
                </a:solidFill>
                <a:effectLst/>
                <a:latin typeface="MinionPro-Regular"/>
                <a:ea typeface="Calibri" panose="020F0502020204030204" pitchFamily="34" charset="0"/>
                <a:cs typeface="MinionPro-Regular"/>
              </a:rPr>
              <a:t>Studies indicates that prolonged sensory</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deprivation has an adverse effect on the brain, such as changes to brain structure and function. </a:t>
            </a:r>
          </a:p>
          <a:p>
            <a:pPr marL="0" marR="0">
              <a:lnSpc>
                <a:spcPct val="107000"/>
              </a:lnSpc>
              <a:spcBef>
                <a:spcPts val="0"/>
              </a:spcBef>
              <a:spcAft>
                <a:spcPts val="0"/>
              </a:spcAft>
            </a:pPr>
            <a:endParaRPr lang="en-US" sz="1200" kern="0" dirty="0">
              <a:solidFill>
                <a:srgbClr val="000000"/>
              </a:solidFill>
              <a:effectLst/>
              <a:latin typeface="MinionPro-Regular"/>
              <a:ea typeface="Calibri" panose="020F0502020204030204" pitchFamily="34" charset="0"/>
              <a:cs typeface="MinionPro-Regular"/>
            </a:endParaRPr>
          </a:p>
          <a:p>
            <a:pPr marL="0" marR="0">
              <a:lnSpc>
                <a:spcPct val="107000"/>
              </a:lnSpc>
              <a:spcBef>
                <a:spcPts val="0"/>
              </a:spcBef>
              <a:spcAft>
                <a:spcPts val="0"/>
              </a:spcAft>
            </a:pPr>
            <a:r>
              <a:rPr lang="en-US" sz="1200" kern="0" dirty="0">
                <a:solidFill>
                  <a:srgbClr val="000000"/>
                </a:solidFill>
                <a:effectLst/>
                <a:latin typeface="MinionPro-Regular"/>
                <a:ea typeface="Calibri" panose="020F0502020204030204" pitchFamily="34" charset="0"/>
                <a:cs typeface="MinionPro-Regular"/>
              </a:rPr>
              <a:t>Due to auditory</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deprivation from hearing loss we can see:</a:t>
            </a:r>
          </a:p>
          <a:p>
            <a:pPr marL="0" marR="0">
              <a:lnSpc>
                <a:spcPct val="107000"/>
              </a:lnSpc>
              <a:spcBef>
                <a:spcPts val="0"/>
              </a:spcBef>
              <a:spcAft>
                <a:spcPts val="0"/>
              </a:spcAft>
            </a:pPr>
            <a:r>
              <a:rPr lang="en-US" sz="1200" kern="0" dirty="0">
                <a:solidFill>
                  <a:srgbClr val="000000"/>
                </a:solidFill>
                <a:effectLst/>
                <a:latin typeface="MinionPro-Regular"/>
                <a:ea typeface="Calibri" panose="020F0502020204030204" pitchFamily="34" charset="0"/>
                <a:cs typeface="MinionPro-Regular"/>
              </a:rPr>
              <a:t>neural deafferentation</a:t>
            </a:r>
          </a:p>
          <a:p>
            <a:pPr marL="0" marR="0">
              <a:lnSpc>
                <a:spcPct val="107000"/>
              </a:lnSpc>
              <a:spcBef>
                <a:spcPts val="0"/>
              </a:spcBef>
              <a:spcAft>
                <a:spcPts val="0"/>
              </a:spcAft>
            </a:pPr>
            <a:r>
              <a:rPr lang="en-US" sz="1200" kern="0" dirty="0">
                <a:solidFill>
                  <a:srgbClr val="000000"/>
                </a:solidFill>
                <a:effectLst/>
                <a:latin typeface="MinionPro-Regular"/>
                <a:ea typeface="Calibri" panose="020F0502020204030204" pitchFamily="34" charset="0"/>
                <a:cs typeface="MinionPro-Regular"/>
              </a:rPr>
              <a:t>cortical reallocation</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of other processes</a:t>
            </a:r>
          </a:p>
          <a:p>
            <a:pPr marL="0" marR="0">
              <a:lnSpc>
                <a:spcPct val="107000"/>
              </a:lnSpc>
              <a:spcBef>
                <a:spcPts val="0"/>
              </a:spcBef>
              <a:spcAft>
                <a:spcPts val="0"/>
              </a:spcAft>
            </a:pPr>
            <a:r>
              <a:rPr lang="en-US" sz="1200" kern="0" dirty="0">
                <a:solidFill>
                  <a:srgbClr val="000000"/>
                </a:solidFill>
                <a:effectLst/>
                <a:latin typeface="MinionPro-Regular"/>
                <a:ea typeface="Calibri" panose="020F0502020204030204" pitchFamily="34" charset="0"/>
                <a:cs typeface="MinionPro-Regular"/>
              </a:rPr>
              <a:t>and atrophy in the speech processing regions of the brain.</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0" dirty="0">
                <a:solidFill>
                  <a:srgbClr val="000000"/>
                </a:solidFill>
                <a:effectLst/>
                <a:latin typeface="MinionPro-Regular"/>
                <a:ea typeface="Calibri" panose="020F0502020204030204" pitchFamily="34" charset="0"/>
                <a:cs typeface="MinionPro-Regular"/>
              </a:rPr>
              <a:t>The resultant reorganization may add to existing brain pathology at the detriment of general</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cognitive performance by altering critical brain regions which</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could otherwise be utilized for higher-level cognitive processing (working  memory, etc.)</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0" dirty="0">
                <a:solidFill>
                  <a:srgbClr val="000000"/>
                </a:solidFill>
                <a:effectLst/>
                <a:latin typeface="MinionPro-Regular"/>
                <a:ea typeface="Calibri" panose="020F0502020204030204" pitchFamily="34" charset="0"/>
                <a:cs typeface="MinionPro-Regular"/>
              </a:rPr>
              <a:t>Reduced gray matter density and reductions in temporal lobe</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volume are observed in those with peripheral hearing loss as prolonged sensory deprivation may lead to changes</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and decreases in cortical brain volume in conjunction with</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that seen with expected cognitive aging or neurodegenerative</a:t>
            </a:r>
            <a:r>
              <a:rPr lang="en-US" sz="12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solidFill>
                  <a:srgbClr val="000000"/>
                </a:solidFill>
                <a:effectLst/>
                <a:latin typeface="MinionPro-Regular"/>
                <a:ea typeface="Calibri" panose="020F0502020204030204" pitchFamily="34" charset="0"/>
                <a:cs typeface="MinionPro-Regular"/>
              </a:rPr>
              <a:t>disease </a:t>
            </a:r>
          </a:p>
          <a:p>
            <a:pPr marL="0" marR="0">
              <a:lnSpc>
                <a:spcPct val="107000"/>
              </a:lnSpc>
              <a:spcBef>
                <a:spcPts val="0"/>
              </a:spcBef>
              <a:spcAft>
                <a:spcPts val="0"/>
              </a:spcAft>
            </a:pPr>
            <a:endParaRPr lang="en-US" sz="1200" kern="0" dirty="0">
              <a:solidFill>
                <a:srgbClr val="000000"/>
              </a:solidFill>
              <a:effectLst/>
              <a:latin typeface="MinionPro-Regular"/>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0" dirty="0">
                <a:effectLst/>
                <a:latin typeface="MinionPro-Regular"/>
                <a:ea typeface="Calibri" panose="020F0502020204030204" pitchFamily="34" charset="0"/>
                <a:cs typeface="MinionPro-Regular"/>
              </a:rPr>
              <a:t>Even among those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older adults considered free of dementia, hearing loss appears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to be associated with reduced white matter microstructural</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0" dirty="0">
                <a:effectLst/>
                <a:latin typeface="MinionPro-Regular"/>
                <a:ea typeface="Calibri" panose="020F0502020204030204" pitchFamily="34" charset="0"/>
                <a:cs typeface="MinionPro-Regular"/>
              </a:rPr>
              <a:t>integrity in cortical regions crucial for cognitive processing</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0" dirty="0">
                <a:effectLst/>
                <a:latin typeface="MinionPro-Regular"/>
                <a:ea typeface="Calibri" panose="020F0502020204030204" pitchFamily="34" charset="0"/>
                <a:cs typeface="MinionPro-Regular"/>
              </a:rPr>
              <a:t>This sensory deprivation may necessitate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cortical reorganization resulting in further restriction of cortical</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capacity available for cognitive processing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15</a:t>
            </a:fld>
            <a:endParaRPr lang="en-US"/>
          </a:p>
        </p:txBody>
      </p:sp>
    </p:spTree>
    <p:extLst>
      <p:ext uri="{BB962C8B-B14F-4D97-AF65-F5344CB8AC3E}">
        <p14:creationId xmlns:p14="http://schemas.microsoft.com/office/powerpoint/2010/main" val="1005483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lgn="l" rtl="0"/>
            <a:r>
              <a:rPr lang="en-US" sz="1050" b="0" i="0" u="none" strike="noStrike" baseline="0" dirty="0">
                <a:latin typeface="Times New Roman" panose="02020603050405020304" pitchFamily="18" charset="0"/>
              </a:rPr>
              <a:t>So the “use-it or Lose-it theory – is suggesting cognitive impairment due to hearing loss is happening in one of two ways. </a:t>
            </a:r>
          </a:p>
          <a:p>
            <a:pPr marR="0" algn="l" rtl="0"/>
            <a:r>
              <a:rPr lang="en-US" sz="1050" b="0" i="0" u="none" strike="noStrike" baseline="0" dirty="0">
                <a:latin typeface="Times New Roman" panose="02020603050405020304" pitchFamily="18" charset="0"/>
              </a:rPr>
              <a:t>The first is stating that due to long term auditory deprivation resulting from hearing loss, the areas of the brain, specifically the auditory cortex, start to lose functionality. This is suggesting that there are changes occurring to the gray matter of the brain, causing a decrease in neural activity available to perform cognitive tasks. The reallocation or lack of resources is affecting the brains integrity and overall function. Thusly affecting an individual’s cognitive ability.  </a:t>
            </a:r>
          </a:p>
          <a:p>
            <a:pPr marR="0" algn="l" rtl="0"/>
            <a:r>
              <a:rPr lang="en-US" sz="1050" b="0" i="0" u="none" strike="noStrike" baseline="0" dirty="0">
                <a:latin typeface="Times New Roman" panose="02020603050405020304" pitchFamily="18" charset="0"/>
              </a:rPr>
              <a:t>The second way is suggesting that with communication breakdown, we see a reduction in quality social interactions, which can lead to social isolation, or withdrawal for activities, which can lead to depression, which has been shown to additionally affect cognitive function.</a:t>
            </a:r>
          </a:p>
          <a:p>
            <a:pPr marR="0" algn="l" rtl="0"/>
            <a:r>
              <a:rPr lang="en-US" sz="1050" b="0" i="0" u="none" strike="noStrike" baseline="0" dirty="0">
                <a:latin typeface="Times New Roman" panose="02020603050405020304" pitchFamily="18" charset="0"/>
              </a:rPr>
              <a:t>Research indicates that even perceived social isolation is a risk factor for poorer overall cognitive performance, and faster cognitive decline. These impairments related to HL can cascade direction or indirectly, leading to cognitive impairment.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Cognitive load is the cognitive effort or amount of processing required by an individual to perform a task. The basic idea is that if the task requires to much cognitive ability, the completion of that task will be hindered due to limited cognitive capacity. When talking about people with hearing loss, cognitive load comes into play with listening effort. Listening effort refers to amount of concentration and attention required to understand speech. When a person has hearing loss, auditory signals become degraded, which then requires more cognitive resources, simply for speech perception and understanding (effortful listening vs ease of listening), which then causes a diversion of other cognitive tasks resulting in cognitive reserve depletion.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t>Studies have repeatedly shown that social isolation is arguably one of the biggest predictors of morbidity and mortality in older adults. Social isolation relates to poorer outcomes through several different pathways. Health and behavioral pathways can be affected by things such as adherence to medical treatments, as well as smoking, diet, and exercise. Psychological pathways are impacted by a person’s self-esteem, self-efficacy, sense of well-being, and their ability to cope. </a:t>
            </a:r>
          </a:p>
          <a:p>
            <a:endParaRPr lang="en-US" sz="1200" dirty="0"/>
          </a:p>
          <a:p>
            <a:r>
              <a:rPr lang="en-US" sz="1200" kern="1200" dirty="0">
                <a:solidFill>
                  <a:schemeClr val="tx1"/>
                </a:solidFill>
                <a:effectLst/>
                <a:latin typeface="+mn-lt"/>
                <a:ea typeface="+mn-ea"/>
                <a:cs typeface="+mn-cs"/>
              </a:rPr>
              <a:t>When verbal communication fails for an individual with hearing loss this can severely reduce that individual’s social interactions.  Reduced socialization is known to occur along with loneliness, apathy, and depression.  Research has shown that even perceived social isolation is a risk factor of faster cognitive decline, poorer executive functioning, increased negativity, and overall poorer cognitive performance. This is suggesting that social isolation and depression as a result of hearing loss may indirectly or directly cascade and lead to cognitive impairment.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E062D8-1A73-4B4A-9C7E-D6509C3C48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3601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dirty="0">
                <a:solidFill>
                  <a:srgbClr val="000000"/>
                </a:solidFill>
                <a:effectLst/>
                <a:latin typeface="MinionPro-Regular"/>
                <a:ea typeface="Calibri" panose="020F0502020204030204" pitchFamily="34" charset="0"/>
                <a:cs typeface="MinionPro-Regular"/>
              </a:rPr>
              <a:t>While the sensory deprivation hypothesis suggests physical</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changes to the brain due to prolonged hearing loss which</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subsequently impacts cognitive processing, the information</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degradation hypothesis proposes the association stems from</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increased demands on cognitive processing in order to</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compensate for impoverished sensory input. The additional</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processing required to compensate for degraded auditory</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perception draws on the same resources needed for other higher level</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cognitive processing and semantic encoding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000000"/>
                </a:solidFill>
                <a:effectLst/>
                <a:latin typeface="MinionPro-Regular"/>
                <a:ea typeface="Calibri" panose="020F0502020204030204" pitchFamily="34" charset="0"/>
                <a:cs typeface="MinionPro-Regular"/>
              </a:rPr>
              <a:t>These increased cognitive demands required to appropriately</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encode auditory stimuli requires extensive listening effort</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particularly with memory, attention, and executive function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With hearing loss, this increased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cognitive and listening effort may increase cognitive load at any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time of day as the auditory system never “turns off,” thereby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drawing on the cognitive buffer of the individual and their ability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to compensate for cognitive changes and resulting in earlier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presentation of clinical symptoms and dementia</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17</a:t>
            </a:fld>
            <a:endParaRPr lang="en-US"/>
          </a:p>
        </p:txBody>
      </p:sp>
    </p:spTree>
    <p:extLst>
      <p:ext uri="{BB962C8B-B14F-4D97-AF65-F5344CB8AC3E}">
        <p14:creationId xmlns:p14="http://schemas.microsoft.com/office/powerpoint/2010/main" val="40821020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Cognitive load is the cognitive effort or amount of information processing required by an individual to perform a task. The basic idea is that if the task requires to much cognitive ability, the completion of that task will be hindered due to limited cognitive capacity in working memory. When talking about people with hearing loss, cognitive load comes into play with listening effort. Listening effort refers to amount of concentration and attention required to understand speech. When a person has hearing loss, auditory signals become degraded, which then requires more cognitive resources, simply for speech perception and understanding (effortful listening vs ease of listening), which then causes a diversion of other cognitive tasks resulting in cognitive reserve depletion.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extra cognitive load has to be devoted to auditory processing on a daily basis, long term structural changes of the brain and neurodegeneration can occur, which can be affect other cognitive processes. Thus starting a cycle in which cognitive resources available to perform tasks are limited or reduced. With regards to hearing impaired people, resources being diverted to auditory processing, are then taking away cognitive resources from other cognitive processes such as working memory. This can then potentially lead to cognitive decline.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E062D8-1A73-4B4A-9C7E-D6509C3C48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929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A potential common mechanism might include the overall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neural degeneration common with aging, resulting in both</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decreased auditory ability and decreased cognitive performance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Dementia pathology from a central cause may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therefore produce early dysfunction within the central auditory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system resulting in impaired hearing ability (i.e., auditory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scene analysis or ability in complex listening environments)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prior to the presentation of more general cognitive decline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or impairments.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0" dirty="0">
              <a:solidFill>
                <a:srgbClr val="000000"/>
              </a:solidFill>
              <a:effectLst/>
              <a:latin typeface="MinionPro-Regular"/>
              <a:ea typeface="Calibri" panose="020F0502020204030204" pitchFamily="34" charset="0"/>
              <a:cs typeface="MinionPro-Regular"/>
            </a:endParaRPr>
          </a:p>
          <a:p>
            <a:pPr marL="0" marR="0">
              <a:lnSpc>
                <a:spcPct val="107000"/>
              </a:lnSpc>
              <a:spcBef>
                <a:spcPts val="0"/>
              </a:spcBef>
              <a:spcAft>
                <a:spcPts val="0"/>
              </a:spcAft>
            </a:pPr>
            <a:r>
              <a:rPr lang="en-US" sz="1800" kern="0" dirty="0">
                <a:solidFill>
                  <a:srgbClr val="000000"/>
                </a:solidFill>
                <a:effectLst/>
                <a:latin typeface="MinionPro-Regular"/>
                <a:ea typeface="Calibri" panose="020F0502020204030204" pitchFamily="34" charset="0"/>
                <a:cs typeface="MinionPro-Regular"/>
              </a:rPr>
              <a:t>As described in the review by </a:t>
            </a:r>
            <a:r>
              <a:rPr lang="en-US" sz="1800" kern="0" dirty="0">
                <a:solidFill>
                  <a:srgbClr val="4D4D4D"/>
                </a:solidFill>
                <a:effectLst/>
                <a:latin typeface="MinionPro-Regular"/>
                <a:ea typeface="Calibri" panose="020F0502020204030204" pitchFamily="34" charset="0"/>
                <a:cs typeface="MinionPro-Regular"/>
              </a:rPr>
              <a:t>Griffiths et al.</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4D4D4D"/>
                </a:solidFill>
                <a:effectLst/>
                <a:latin typeface="MinionPro-Regular"/>
                <a:ea typeface="Calibri" panose="020F0502020204030204" pitchFamily="34" charset="0"/>
                <a:cs typeface="MinionPro-Regular"/>
              </a:rPr>
              <a:t>(2020)</a:t>
            </a:r>
            <a:r>
              <a:rPr lang="en-US" sz="1800" kern="0" dirty="0">
                <a:solidFill>
                  <a:srgbClr val="000000"/>
                </a:solidFill>
                <a:effectLst/>
                <a:latin typeface="MinionPro-Regular"/>
                <a:ea typeface="Calibri" panose="020F0502020204030204" pitchFamily="34" charset="0"/>
                <a:cs typeface="MinionPro-Regular"/>
              </a:rPr>
              <a:t>, it is also possible degraded peripheral signals lead 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000000"/>
                </a:solidFill>
                <a:effectLst/>
                <a:latin typeface="MinionPro-Regular"/>
                <a:ea typeface="Calibri" panose="020F0502020204030204" pitchFamily="34" charset="0"/>
                <a:cs typeface="MinionPro-Regular"/>
              </a:rPr>
              <a:t>dysfunction pattern processing within the central auditory</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system (particularly the medial temporal lobe) and interact with existing neurodegenerative  pathology, resulting in</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 the observed association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0" dirty="0">
              <a:effectLst/>
              <a:latin typeface="MinionPro-Regular"/>
              <a:ea typeface="Calibri" panose="020F0502020204030204" pitchFamily="34" charset="0"/>
              <a:cs typeface="MinionPro-Regular"/>
            </a:endParaRPr>
          </a:p>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With this hypothesis, whether the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increased neuronal activity from degraded auditory input causing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or increasing AD pathology, or the degraded auditory input from</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hearing loss may reduced activity for auditory cognitive processes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within the medial temporal lobe remains to be clarified, however,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either speculation supports early identification of hearing loss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prior to prolonged duration of decreased auditory input and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broad hearing-dementia intervention strategies.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19</a:t>
            </a:fld>
            <a:endParaRPr lang="en-US"/>
          </a:p>
        </p:txBody>
      </p:sp>
    </p:spTree>
    <p:extLst>
      <p:ext uri="{BB962C8B-B14F-4D97-AF65-F5344CB8AC3E}">
        <p14:creationId xmlns:p14="http://schemas.microsoft.com/office/powerpoint/2010/main" val="38571862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E062D8-1A73-4B4A-9C7E-D6509C3C4885}" type="slidenum">
              <a:rPr lang="en-US" smtClean="0"/>
              <a:t>2</a:t>
            </a:fld>
            <a:endParaRPr lang="en-US"/>
          </a:p>
        </p:txBody>
      </p:sp>
    </p:spTree>
    <p:extLst>
      <p:ext uri="{BB962C8B-B14F-4D97-AF65-F5344CB8AC3E}">
        <p14:creationId xmlns:p14="http://schemas.microsoft.com/office/powerpoint/2010/main" val="41991708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kern="0" dirty="0">
                <a:effectLst/>
                <a:latin typeface="MinionPro-Regular"/>
                <a:ea typeface="Calibri" panose="020F0502020204030204" pitchFamily="34" charset="0"/>
                <a:cs typeface="MinionPro-Regular"/>
              </a:rPr>
              <a:t>With this hypothesis, whether the</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increased neuronal activity from degraded auditory input causing</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kern="0" dirty="0">
                <a:effectLst/>
                <a:latin typeface="MinionPro-Regular"/>
                <a:ea typeface="Calibri" panose="020F0502020204030204" pitchFamily="34" charset="0"/>
                <a:cs typeface="MinionPro-Regular"/>
              </a:rPr>
              <a:t>or increasing AD pathology, or the degraded auditory input from</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hearing loss may reduced activity for auditory cognitive processes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within the medial temporal lobe remains to be clarified, however,</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either speculation supports early identification of hearing loss</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prior to prolonged duration of decreased auditory input and</a:t>
            </a: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kern="0" dirty="0">
                <a:effectLst/>
                <a:latin typeface="MinionPro-Regular"/>
                <a:ea typeface="Calibri" panose="020F0502020204030204" pitchFamily="34" charset="0"/>
                <a:cs typeface="MinionPro-Regular"/>
              </a:rPr>
              <a:t>broad hearing-dementia intervention strategies.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Common Cause: Assumes the existence of a common factor that is responsible for age-related deterioration in cognitive and non-cognitive processes and proposes that age-related declines are shared across multiple and seemingly-incongruent functions.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E062D8-1A73-4B4A-9C7E-D6509C3C48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678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21</a:t>
            </a:fld>
            <a:endParaRPr lang="en-US"/>
          </a:p>
        </p:txBody>
      </p:sp>
    </p:spTree>
    <p:extLst>
      <p:ext uri="{BB962C8B-B14F-4D97-AF65-F5344CB8AC3E}">
        <p14:creationId xmlns:p14="http://schemas.microsoft.com/office/powerpoint/2010/main" val="1406014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Other risk factors for dementia may also mediate the association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of hearing and cognition including: loneliness, social isolation,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depression, decreased physical activity, or frailty. Studies have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demonstrated the presence of hearing loss leads to increased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social isolation and/or loneliness for some older adults 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individuals with hearing loss may withdraw from previously</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enjoyed activities or social interactions due to the inability to</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engage and communicate with others. Links between social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isolation or loneliness and dementia are well established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It is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possible hearing loss leads to reduced physical activity and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physical functioning, each a known risk factor for dementia,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due to decreased auditory awareness with surroundings and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anxiety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dirty="0"/>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22</a:t>
            </a:fld>
            <a:endParaRPr lang="en-US"/>
          </a:p>
        </p:txBody>
      </p:sp>
    </p:spTree>
    <p:extLst>
      <p:ext uri="{BB962C8B-B14F-4D97-AF65-F5344CB8AC3E}">
        <p14:creationId xmlns:p14="http://schemas.microsoft.com/office/powerpoint/2010/main" val="2815401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Studies have repeatedly shown that social isolation is arguably one of the biggest predictors of morbidity and mortality in older adults. Social isolation relates to poorer outcomes through several different pathways. Health and behavioral pathways can be affected by things such as adherence to medical treatments, as well as smoking, diet, and exercise. Psychological pathways are impacted by a person’s self-esteem, self-efficacy, sense of well-being, and their ability to cope. </a:t>
            </a:r>
          </a:p>
          <a:p>
            <a:endParaRPr lang="en-US" sz="1200" dirty="0"/>
          </a:p>
          <a:p>
            <a:r>
              <a:rPr lang="en-US" sz="1200" kern="1200" dirty="0">
                <a:solidFill>
                  <a:schemeClr val="tx1"/>
                </a:solidFill>
                <a:effectLst/>
                <a:latin typeface="+mn-lt"/>
                <a:ea typeface="+mn-ea"/>
                <a:cs typeface="+mn-cs"/>
              </a:rPr>
              <a:t>When verbal communication fails for an individual with hearing loss this can severely reduce that individual’s social interactions.  Reduced socialization is known to occur along with loneliness, apathy, and depression.  Research has shown that even perceived social isolation is a risk factor of faster cognitive decline, poorer executive functioning, increased negativity, and overall poorer cognitive performance. This is suggesting that social isolation and depression as a result of hearing loss may indirectly or directly cascade and lead to cognitive impairment. </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23</a:t>
            </a:fld>
            <a:endParaRPr lang="en-US"/>
          </a:p>
        </p:txBody>
      </p:sp>
    </p:spTree>
    <p:extLst>
      <p:ext uri="{BB962C8B-B14F-4D97-AF65-F5344CB8AC3E}">
        <p14:creationId xmlns:p14="http://schemas.microsoft.com/office/powerpoint/2010/main" val="9560633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Researchers  found that elderly adults with hearing loss treated with hearing aids had similar rates of cognitive decline compared to adults with normal hearing sensitivity, suggesting that hearing aid use may attenuate cognitive decline accelerated by hearing loss.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0"/>
              </a:spcAft>
            </a:pPr>
            <a:r>
              <a:rPr lang="en-US" sz="1800" kern="0" dirty="0">
                <a:solidFill>
                  <a:srgbClr val="000000"/>
                </a:solidFill>
                <a:effectLst/>
                <a:latin typeface="MinionPro-Regular"/>
                <a:ea typeface="Calibri" panose="020F0502020204030204" pitchFamily="34" charset="0"/>
                <a:cs typeface="MinionPro-Regular"/>
              </a:rPr>
              <a:t>In addition to potentially serving as a dementia prevention strategy, hearing aids may present opportunity for intervention for neuropsychiatric symptoms (NPS) at all stages of dementia</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and negative health outcomes associated with NPS. Breakdowns in communication between those individuals</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with dementia/cognitive impairment and their caregivers along</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with decreased awareness of surroundings may contribute to</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behavioral changes commonly noted with more progressed</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disease The use of a hearing assistive</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device in older adults with cognitive impairment has been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000000"/>
                </a:solidFill>
                <a:effectLst/>
                <a:latin typeface="MinionPro-Regular"/>
                <a:ea typeface="Calibri" panose="020F0502020204030204" pitchFamily="34" charset="0"/>
                <a:cs typeface="MinionPro-Regular"/>
              </a:rPr>
              <a:t>found to result in fewer and less severe NPSs and less</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severe depressive symptoms Therefore,</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hearing aid use among dementia patients demonstrate improved</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communication, reduced NPS, decreased perception of hearing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dirty="0">
                <a:solidFill>
                  <a:srgbClr val="000000"/>
                </a:solidFill>
                <a:effectLst/>
                <a:latin typeface="MinionPro-Regular"/>
                <a:ea typeface="Calibri" panose="020F0502020204030204" pitchFamily="34" charset="0"/>
                <a:cs typeface="MinionPro-Regular"/>
              </a:rPr>
              <a:t>handicap, and improved quality of life for both individuals and</a:t>
            </a:r>
            <a:r>
              <a:rPr lang="en-US" sz="1800"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solidFill>
                  <a:srgbClr val="000000"/>
                </a:solidFill>
                <a:effectLst/>
                <a:latin typeface="MinionPro-Regular"/>
                <a:ea typeface="Calibri" panose="020F0502020204030204" pitchFamily="34" charset="0"/>
                <a:cs typeface="MinionPro-Regular"/>
              </a:rPr>
              <a:t>their caregivers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If people voluntarily isolate themselves due to hearing loss and communication failure, can we not say that by wearing hearing aids and being able to maintain a strong social life we can reduce the risk of cognitive decline</a:t>
            </a:r>
            <a:r>
              <a:rPr lang="en-US" sz="1100" dirty="0">
                <a:solidFill>
                  <a:srgbClr val="FFFFFF"/>
                </a:solidFill>
              </a:rPr>
              <a:t>? </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24</a:t>
            </a:fld>
            <a:endParaRPr lang="en-US"/>
          </a:p>
        </p:txBody>
      </p:sp>
    </p:spTree>
    <p:extLst>
      <p:ext uri="{BB962C8B-B14F-4D97-AF65-F5344CB8AC3E}">
        <p14:creationId xmlns:p14="http://schemas.microsoft.com/office/powerpoint/2010/main" val="3689921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Hearing Aids come in many shapes and sizes.  They also come in many price ranges.  Hearing aids are NOT corrective like eye glasses.  Their goal is to collect more data for the ear to transmit to the brain to be decoded.  What the brain does with that sound, the hearing aid has no control over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The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use of hearing management such as hearing aids may support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cognition through indirect pathways like improving social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engagement and communication yet decreasing cognitive load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and strain on central auditory function through improvement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of peripheral auditory input, directly preventing dementia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would remain elusive.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25</a:t>
            </a:fld>
            <a:endParaRPr lang="en-US"/>
          </a:p>
        </p:txBody>
      </p:sp>
    </p:spTree>
    <p:extLst>
      <p:ext uri="{BB962C8B-B14F-4D97-AF65-F5344CB8AC3E}">
        <p14:creationId xmlns:p14="http://schemas.microsoft.com/office/powerpoint/2010/main" val="3277748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on average only 30% of eligible adults obtain hearing aids in the us – management of hearing loss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thorught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amplification options may not only decrease the risk of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nyeropsychiatric</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conditions, but may also improve treatment adherence, patient satisfaction, and improve overall heath- related quality of life for older adults. </a:t>
            </a:r>
          </a:p>
          <a:p>
            <a:endParaRPr lang="en-US" dirty="0"/>
          </a:p>
          <a:p>
            <a:pPr marL="0" marR="0">
              <a:lnSpc>
                <a:spcPct val="107000"/>
              </a:lnSpc>
              <a:spcBef>
                <a:spcPts val="0"/>
              </a:spcBef>
              <a:spcAft>
                <a:spcPts val="0"/>
              </a:spcAft>
            </a:pPr>
            <a:r>
              <a:rPr lang="en-US" sz="1800" kern="0" dirty="0">
                <a:effectLst/>
                <a:latin typeface="MinionPro-Regular"/>
                <a:ea typeface="Calibri" panose="020F0502020204030204" pitchFamily="34" charset="0"/>
                <a:cs typeface="MinionPro-Regular"/>
              </a:rPr>
              <a:t>The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use of hearing management such as hearing aids may support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cognition through indirect pathways like improving social</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engagement and communication yet decreasing cognitive load</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and strain on central auditory function through improvement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of peripheral auditory input, directly preventing dementia</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kern="0" dirty="0">
                <a:effectLst/>
                <a:latin typeface="MinionPro-Regular"/>
                <a:ea typeface="Calibri" panose="020F0502020204030204" pitchFamily="34" charset="0"/>
                <a:cs typeface="MinionPro-Regular"/>
              </a:rPr>
              <a:t>would remain elusive.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26</a:t>
            </a:fld>
            <a:endParaRPr lang="en-US"/>
          </a:p>
        </p:txBody>
      </p:sp>
    </p:spTree>
    <p:extLst>
      <p:ext uri="{BB962C8B-B14F-4D97-AF65-F5344CB8AC3E}">
        <p14:creationId xmlns:p14="http://schemas.microsoft.com/office/powerpoint/2010/main" val="1576491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Researchers  found that elderly adults with hearing loss treated with hearing aids had similar rates of cognitive decline compared to adults with normal hearing sensitivity, suggesting that hearing aid use may attenuate cognitive decline accelerated by hearing loss.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lnSpc>
                <a:spcPct val="107000"/>
              </a:lnSpc>
              <a:spcBef>
                <a:spcPts val="0"/>
              </a:spcBef>
              <a:spcAft>
                <a:spcPts val="0"/>
              </a:spcAft>
            </a:pPr>
            <a:r>
              <a:rPr lang="en-US" sz="1200" dirty="0">
                <a:solidFill>
                  <a:srgbClr val="FFFFFF"/>
                </a:solidFill>
              </a:rPr>
              <a:t>It was reported that hearing aid use is positively associated with episodic memory scores, and that the decline in episodic memory scores was slower after the use of hearing aids</a:t>
            </a:r>
            <a:r>
              <a:rPr lang="en-US" sz="1200" kern="0" dirty="0">
                <a:solidFill>
                  <a:srgbClr val="000000"/>
                </a:solidFill>
                <a:effectLst/>
                <a:latin typeface="MinionPro-Regular"/>
              </a:rPr>
              <a:t>. </a:t>
            </a:r>
            <a:r>
              <a:rPr lang="en-US" sz="1200" kern="0" dirty="0">
                <a:solidFill>
                  <a:srgbClr val="000000"/>
                </a:solidFill>
                <a:effectLst/>
                <a:latin typeface="MinionPro-Regular"/>
                <a:ea typeface="Calibri" panose="020F0502020204030204" pitchFamily="34" charset="0"/>
                <a:cs typeface="MinionPro-Regular"/>
              </a:rPr>
              <a:t>although episodic memory declined with</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kern="0" dirty="0">
                <a:solidFill>
                  <a:srgbClr val="000000"/>
                </a:solidFill>
                <a:effectLst/>
                <a:latin typeface="MinionPro-Regular"/>
                <a:ea typeface="Calibri" panose="020F0502020204030204" pitchFamily="34" charset="0"/>
                <a:cs typeface="MinionPro-Regular"/>
              </a:rPr>
              <a:t>age; this rate of decline was significantly less after the start of hearing aids.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may affect a persons overall feeling of self worth and reduced social isolation and/or depression. – creating a vicious cycle.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rPr>
              <a:t>If people voluntarily isolate themselves due to hearing loss and communication failure, can we not say that by wearing hearing aids and being able to maintain a strong social life we can reduce the risk of cognitive decline</a:t>
            </a:r>
            <a:r>
              <a:rPr lang="en-US" sz="1100" dirty="0">
                <a:solidFill>
                  <a:srgbClr val="FFFFFF"/>
                </a:solidFill>
              </a:rPr>
              <a:t>? </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27</a:t>
            </a:fld>
            <a:endParaRPr lang="en-US"/>
          </a:p>
        </p:txBody>
      </p:sp>
    </p:spTree>
    <p:extLst>
      <p:ext uri="{BB962C8B-B14F-4D97-AF65-F5344CB8AC3E}">
        <p14:creationId xmlns:p14="http://schemas.microsoft.com/office/powerpoint/2010/main" val="31033543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Food for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for</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thought: It was estimated that by 2050 nearly 2.5 billion people will have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hearin</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loss 1 in 4 people. Moreover, by 2060 nearly 73 million in the us alone. However, analysis in a nationally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repsentivite</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sample of older adults suggest that while the overall prevalence of hearing loss is increasing due to the greater number of older adults, the age specific prevalence of hearing loss in the us appears to be </a:t>
            </a:r>
            <a:r>
              <a:rPr lang="en-US" sz="1800" kern="100" dirty="0" err="1">
                <a:effectLst/>
                <a:latin typeface="Calibri" panose="020F0502020204030204" pitchFamily="34" charset="0"/>
                <a:ea typeface="Calibri" panose="020F0502020204030204" pitchFamily="34" charset="0"/>
                <a:cs typeface="Times New Roman" panose="02020603050405020304" pitchFamily="18" charset="0"/>
              </a:rPr>
              <a:t>decrasing</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over the last decade by ~2% in adults compared to the prior decade.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may be due to improvements in health care, access to care and the prevention of known risk factors for hearing loss, improved education, environmental noise protections, and management of vascular or disease risk factors. </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28</a:t>
            </a:fld>
            <a:endParaRPr lang="en-US"/>
          </a:p>
        </p:txBody>
      </p:sp>
    </p:spTree>
    <p:extLst>
      <p:ext uri="{BB962C8B-B14F-4D97-AF65-F5344CB8AC3E}">
        <p14:creationId xmlns:p14="http://schemas.microsoft.com/office/powerpoint/2010/main" val="2984305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Aft>
                <a:spcPts val="1200"/>
              </a:spcAft>
              <a:buNone/>
            </a:pPr>
            <a:r>
              <a:rPr lang="en-US" sz="1200" dirty="0"/>
              <a:t>What if hearing aids aren’t necessarily causing better cognition, but rather, more already cognitively able people may be more likely to seek specialist help, such as an audiologist and may seek hearing aid treatment more readily then less cognitively able people form the start. </a:t>
            </a:r>
          </a:p>
          <a:p>
            <a:pPr marL="0" indent="0">
              <a:spcAft>
                <a:spcPts val="1200"/>
              </a:spcAft>
              <a:buNone/>
            </a:pPr>
            <a:endParaRPr lang="en-US" sz="1200" dirty="0"/>
          </a:p>
          <a:p>
            <a:pPr marL="0" indent="0">
              <a:spcAft>
                <a:spcPts val="1200"/>
              </a:spcAft>
              <a:buNone/>
            </a:pPr>
            <a:r>
              <a:rPr lang="en-US" sz="1200" dirty="0"/>
              <a:t>This then becomes the responsibility of other health professionals to make the referral when a person is complaining of hearing difficulties</a:t>
            </a:r>
            <a:endParaRPr lang="en-US" dirty="0">
              <a:solidFill>
                <a:srgbClr val="FFFFFF"/>
              </a:solidFill>
            </a:endParaRP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29</a:t>
            </a:fld>
            <a:endParaRPr lang="en-US"/>
          </a:p>
        </p:txBody>
      </p:sp>
    </p:spTree>
    <p:extLst>
      <p:ext uri="{BB962C8B-B14F-4D97-AF65-F5344CB8AC3E}">
        <p14:creationId xmlns:p14="http://schemas.microsoft.com/office/powerpoint/2010/main" val="386779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E062D8-1A73-4B4A-9C7E-D6509C3C4885}" type="slidenum">
              <a:rPr lang="en-US" smtClean="0"/>
              <a:t>3</a:t>
            </a:fld>
            <a:endParaRPr lang="en-US"/>
          </a:p>
        </p:txBody>
      </p:sp>
    </p:spTree>
    <p:extLst>
      <p:ext uri="{BB962C8B-B14F-4D97-AF65-F5344CB8AC3E}">
        <p14:creationId xmlns:p14="http://schemas.microsoft.com/office/powerpoint/2010/main" val="1001731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 Ask us! We are a team. </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30</a:t>
            </a:fld>
            <a:endParaRPr lang="en-US"/>
          </a:p>
        </p:txBody>
      </p:sp>
    </p:spTree>
    <p:extLst>
      <p:ext uri="{BB962C8B-B14F-4D97-AF65-F5344CB8AC3E}">
        <p14:creationId xmlns:p14="http://schemas.microsoft.com/office/powerpoint/2010/main" val="14837873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31</a:t>
            </a:fld>
            <a:endParaRPr lang="en-US"/>
          </a:p>
        </p:txBody>
      </p:sp>
    </p:spTree>
    <p:extLst>
      <p:ext uri="{BB962C8B-B14F-4D97-AF65-F5344CB8AC3E}">
        <p14:creationId xmlns:p14="http://schemas.microsoft.com/office/powerpoint/2010/main" val="184772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4</a:t>
            </a:fld>
            <a:endParaRPr lang="en-US"/>
          </a:p>
        </p:txBody>
      </p:sp>
    </p:spTree>
    <p:extLst>
      <p:ext uri="{BB962C8B-B14F-4D97-AF65-F5344CB8AC3E}">
        <p14:creationId xmlns:p14="http://schemas.microsoft.com/office/powerpoint/2010/main" val="32442362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DE062D8-1A73-4B4A-9C7E-D6509C3C4885}" type="slidenum">
              <a:rPr lang="en-US" smtClean="0"/>
              <a:t>5</a:t>
            </a:fld>
            <a:endParaRPr lang="en-US"/>
          </a:p>
        </p:txBody>
      </p:sp>
    </p:spTree>
    <p:extLst>
      <p:ext uri="{BB962C8B-B14F-4D97-AF65-F5344CB8AC3E}">
        <p14:creationId xmlns:p14="http://schemas.microsoft.com/office/powerpoint/2010/main" val="1538430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48 Million Americans have hearing loss.  </a:t>
            </a:r>
          </a:p>
          <a:p>
            <a:r>
              <a:rPr lang="en-US" dirty="0"/>
              <a:t>The number of people with hearing loss is more than people with Parkinson's, epilepsy, Alzheimer's and Diabetes combine.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Hearing loss is the leading potentially modifiable risk factor for dementia – up to 8% of global cases are estimated as being attributed to hearing loss.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Impact: 20% of the global population – 1.5 billion people</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E062D8-1A73-4B4A-9C7E-D6509C3C48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26719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ear are simply collect and transport the sound to the brain. The brain then decode the information once received.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Hearing involves two inter-related processes and components of the auditory system – the peripheral system and the central system in addition to non-auditory influences such as cognitive processing, education, situational influences, and self-perception. Both systems need to work in tandem for the person to detect and understand a sound. </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smtClean="0"/>
              <a:t>7</a:t>
            </a:fld>
            <a:endParaRPr lang="en-US"/>
          </a:p>
        </p:txBody>
      </p:sp>
    </p:spTree>
    <p:extLst>
      <p:ext uri="{BB962C8B-B14F-4D97-AF65-F5344CB8AC3E}">
        <p14:creationId xmlns:p14="http://schemas.microsoft.com/office/powerpoint/2010/main" val="40923516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As sound travels from the peripheral system the electrical signal created by the cochlea is sent to the auditory nerve where it is then decoded by the brain. Central hearing is dependent upon the integrity of the auditory signal pass from the peripheral system as well as additional cognitive processing's. </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Peripheral hearing – ability to detect sound</a:t>
            </a:r>
          </a:p>
          <a:p>
            <a:pPr marL="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Central hearing – the ability for the brain to understand and make sense of environmental sounds, requiring significant higher-level processing (i.e. identifying signals of interest from ambient noise, giving spatial awareness, adding together several pure tone signals to create complex signals such as speech, etc.)</a:t>
            </a:r>
          </a:p>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a:t>8</a:t>
            </a:fld>
            <a:endParaRPr lang="en-US"/>
          </a:p>
        </p:txBody>
      </p:sp>
    </p:spTree>
    <p:extLst>
      <p:ext uri="{BB962C8B-B14F-4D97-AF65-F5344CB8AC3E}">
        <p14:creationId xmlns:p14="http://schemas.microsoft.com/office/powerpoint/2010/main" val="2182257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E062D8-1A73-4B4A-9C7E-D6509C3C4885}" type="slidenum">
              <a:rPr lang="en-US"/>
              <a:t>9</a:t>
            </a:fld>
            <a:endParaRPr lang="en-US"/>
          </a:p>
        </p:txBody>
      </p:sp>
    </p:spTree>
    <p:extLst>
      <p:ext uri="{BB962C8B-B14F-4D97-AF65-F5344CB8AC3E}">
        <p14:creationId xmlns:p14="http://schemas.microsoft.com/office/powerpoint/2010/main" val="27129644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18D1E20-E66A-49DD-8BC9-DB66E1362316}" type="datetimeFigureOut">
              <a:rPr lang="en-US" smtClean="0"/>
              <a:t>8/12/2025</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90CCE8C1-2793-4AAE-8771-DC521B9B144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2016246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D1E20-E66A-49DD-8BC9-DB66E136231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4165733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D1E20-E66A-49DD-8BC9-DB66E136231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3364182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18D1E20-E66A-49DD-8BC9-DB66E136231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347867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18D1E20-E66A-49DD-8BC9-DB66E1362316}" type="datetimeFigureOut">
              <a:rPr lang="en-US" smtClean="0"/>
              <a:t>8/12/2025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CE8C1-2793-4AAE-8771-DC521B9B1447}"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40472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18D1E20-E66A-49DD-8BC9-DB66E1362316}"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2204903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18D1E20-E66A-49DD-8BC9-DB66E1362316}" type="datetimeFigureOut">
              <a:rPr lang="en-US" smtClean="0"/>
              <a:t>8/12/2025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1263836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18D1E20-E66A-49DD-8BC9-DB66E1362316}" type="datetimeFigureOut">
              <a:rPr lang="en-US" smtClean="0"/>
              <a:t>8/12/2025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933884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8D1E20-E66A-49DD-8BC9-DB66E1362316}" type="datetimeFigureOut">
              <a:rPr lang="en-US" smtClean="0"/>
              <a:t>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378760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8D1E20-E66A-49DD-8BC9-DB66E1362316}"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1283351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18D1E20-E66A-49DD-8BC9-DB66E1362316}" type="datetimeFigureOut">
              <a:rPr lang="en-US" smtClean="0"/>
              <a:t>8/12/2025</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0CCE8C1-2793-4AAE-8771-DC521B9B1447}" type="slidenum">
              <a:rPr lang="en-US" smtClean="0"/>
              <a:t>‹#›</a:t>
            </a:fld>
            <a:endParaRPr lang="en-US"/>
          </a:p>
        </p:txBody>
      </p:sp>
    </p:spTree>
    <p:extLst>
      <p:ext uri="{BB962C8B-B14F-4D97-AF65-F5344CB8AC3E}">
        <p14:creationId xmlns:p14="http://schemas.microsoft.com/office/powerpoint/2010/main" val="764277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918D1E20-E66A-49DD-8BC9-DB66E1362316}" type="datetimeFigureOut">
              <a:rPr lang="en-US" smtClean="0"/>
              <a:t>8/12/2025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90CCE8C1-2793-4AAE-8771-DC521B9B1447}" type="slidenum">
              <a:rPr lang="en-US" smtClean="0"/>
              <a:t>‹#›</a:t>
            </a:fld>
            <a:endParaRPr lang="en-US"/>
          </a:p>
        </p:txBody>
      </p:sp>
    </p:spTree>
    <p:extLst>
      <p:ext uri="{BB962C8B-B14F-4D97-AF65-F5344CB8AC3E}">
        <p14:creationId xmlns:p14="http://schemas.microsoft.com/office/powerpoint/2010/main" val="1302790809"/>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8.pn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9.emf"/><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8.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8.wdp"/></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1.png"/><Relationship Id="rId7" Type="http://schemas.openxmlformats.org/officeDocument/2006/relationships/diagramQuickStyle" Target="../diagrams/quickStyle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microsoft.com/office/2007/relationships/hdphoto" Target="../media/hdphoto8.wdp"/><Relationship Id="rId9" Type="http://schemas.microsoft.com/office/2007/relationships/diagramDrawing" Target="../diagrams/drawing5.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microsoft.com/office/2007/relationships/hdphoto" Target="../media/hdphoto1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diagramColors" Target="../diagrams/colors6.xml"/><Relationship Id="rId11" Type="http://schemas.microsoft.com/office/2007/relationships/hdphoto" Target="../media/hdphoto14.wdp"/><Relationship Id="rId5" Type="http://schemas.openxmlformats.org/officeDocument/2006/relationships/diagramQuickStyle" Target="../diagrams/quickStyle6.xml"/><Relationship Id="rId10" Type="http://schemas.openxmlformats.org/officeDocument/2006/relationships/image" Target="../media/image19.png"/><Relationship Id="rId4" Type="http://schemas.openxmlformats.org/officeDocument/2006/relationships/diagramLayout" Target="../diagrams/layout6.xml"/><Relationship Id="rId9" Type="http://schemas.microsoft.com/office/2007/relationships/hdphoto" Target="../media/hdphoto13.wdp"/></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microsoft.com/office/2007/relationships/hdphoto" Target="../media/hdphoto15.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6.wdp"/></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microsoft.com/office/2007/relationships/hdphoto" Target="../media/hdphoto17.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5.png"/><Relationship Id="rId7" Type="http://schemas.openxmlformats.org/officeDocument/2006/relationships/diagramLayout" Target="../diagrams/layout3.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Data" Target="../diagrams/data3.xml"/><Relationship Id="rId5" Type="http://schemas.openxmlformats.org/officeDocument/2006/relationships/image" Target="../media/image6.png"/><Relationship Id="rId10" Type="http://schemas.microsoft.com/office/2007/relationships/diagramDrawing" Target="../diagrams/drawing3.xml"/><Relationship Id="rId4" Type="http://schemas.microsoft.com/office/2007/relationships/hdphoto" Target="../media/hdphoto4.wdp"/><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D2904-3D7A-4B9A-9034-68D50DF5722F}"/>
              </a:ext>
            </a:extLst>
          </p:cNvPr>
          <p:cNvSpPr>
            <a:spLocks noGrp="1"/>
          </p:cNvSpPr>
          <p:nvPr>
            <p:ph type="ctrTitle"/>
          </p:nvPr>
        </p:nvSpPr>
        <p:spPr>
          <a:xfrm>
            <a:off x="2017321" y="1303448"/>
            <a:ext cx="9026153" cy="3386433"/>
          </a:xfrm>
        </p:spPr>
        <p:txBody>
          <a:bodyPr anchor="b">
            <a:normAutofit fontScale="90000"/>
          </a:bodyPr>
          <a:lstStyle/>
          <a:p>
            <a:r>
              <a:rPr lang="en-US" b="1" dirty="0"/>
              <a:t>Cognitive Hearing Science: Long Term Effects of Untreated Hearing Loss</a:t>
            </a:r>
            <a:endParaRPr lang="en-US" sz="6000" dirty="0"/>
          </a:p>
        </p:txBody>
      </p:sp>
      <p:sp>
        <p:nvSpPr>
          <p:cNvPr id="22" name="Rectangle 21">
            <a:extLst>
              <a:ext uri="{FF2B5EF4-FFF2-40B4-BE49-F238E27FC236}">
                <a16:creationId xmlns:a16="http://schemas.microsoft.com/office/drawing/2014/main" id="{B734FEF0-069B-48C5-BACF-9716F03012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811"/>
            <a:ext cx="1286934"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789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B6D2E-F136-4C15-BB53-174D04718618}"/>
              </a:ext>
            </a:extLst>
          </p:cNvPr>
          <p:cNvSpPr>
            <a:spLocks noGrp="1"/>
          </p:cNvSpPr>
          <p:nvPr>
            <p:ph type="title"/>
          </p:nvPr>
        </p:nvSpPr>
        <p:spPr>
          <a:xfrm>
            <a:off x="-591353" y="-1155767"/>
            <a:ext cx="12455511" cy="2010258"/>
          </a:xfrm>
        </p:spPr>
        <p:txBody>
          <a:bodyPr>
            <a:normAutofit/>
          </a:bodyPr>
          <a:lstStyle/>
          <a:p>
            <a:pPr algn="ctr"/>
            <a:r>
              <a:rPr lang="en-US" sz="4800" dirty="0"/>
              <a:t>Understanding Hearing Loss</a:t>
            </a:r>
          </a:p>
        </p:txBody>
      </p:sp>
      <p:sp>
        <p:nvSpPr>
          <p:cNvPr id="3" name="Text Placeholder 2">
            <a:extLst>
              <a:ext uri="{FF2B5EF4-FFF2-40B4-BE49-F238E27FC236}">
                <a16:creationId xmlns:a16="http://schemas.microsoft.com/office/drawing/2014/main" id="{441AEAE6-4DA2-F23C-6B16-0A8FCC7EA3BE}"/>
              </a:ext>
            </a:extLst>
          </p:cNvPr>
          <p:cNvSpPr>
            <a:spLocks noGrp="1"/>
          </p:cNvSpPr>
          <p:nvPr>
            <p:ph type="body" idx="1"/>
          </p:nvPr>
        </p:nvSpPr>
        <p:spPr>
          <a:xfrm>
            <a:off x="1478439" y="4800600"/>
            <a:ext cx="9418320" cy="1691640"/>
          </a:xfrm>
        </p:spPr>
        <p:txBody>
          <a:bodyPr/>
          <a:lstStyle/>
          <a:p>
            <a:endParaRPr lang="en-US"/>
          </a:p>
        </p:txBody>
      </p:sp>
      <p:pic>
        <p:nvPicPr>
          <p:cNvPr id="4" name="Picture 6">
            <a:extLst>
              <a:ext uri="{FF2B5EF4-FFF2-40B4-BE49-F238E27FC236}">
                <a16:creationId xmlns:a16="http://schemas.microsoft.com/office/drawing/2014/main" id="{BCFB3ADB-02A6-4B43-A981-A1509E3153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0245" y="893413"/>
            <a:ext cx="5541394" cy="563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A5C9EBF9-B6C9-4283-A637-8EE0F9B1601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184749" y="1218635"/>
            <a:ext cx="5066443" cy="54623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7" name="Group 46">
            <a:extLst>
              <a:ext uri="{FF2B5EF4-FFF2-40B4-BE49-F238E27FC236}">
                <a16:creationId xmlns:a16="http://schemas.microsoft.com/office/drawing/2014/main" id="{D7BB7C71-B16D-4359-B488-9ED6E46CE2DF}"/>
              </a:ext>
            </a:extLst>
          </p:cNvPr>
          <p:cNvGrpSpPr/>
          <p:nvPr/>
        </p:nvGrpSpPr>
        <p:grpSpPr>
          <a:xfrm>
            <a:off x="7315123" y="2583040"/>
            <a:ext cx="3290605" cy="3316623"/>
            <a:chOff x="7098556" y="2583040"/>
            <a:chExt cx="3290605" cy="3316623"/>
          </a:xfrm>
        </p:grpSpPr>
        <p:sp>
          <p:nvSpPr>
            <p:cNvPr id="21" name="Oval 20">
              <a:extLst>
                <a:ext uri="{FF2B5EF4-FFF2-40B4-BE49-F238E27FC236}">
                  <a16:creationId xmlns:a16="http://schemas.microsoft.com/office/drawing/2014/main" id="{DA80F496-762E-4C7E-B3B9-F0B946322C90}"/>
                </a:ext>
              </a:extLst>
            </p:cNvPr>
            <p:cNvSpPr/>
            <p:nvPr/>
          </p:nvSpPr>
          <p:spPr>
            <a:xfrm>
              <a:off x="7098556" y="2588357"/>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22" name="Oval 21">
              <a:extLst>
                <a:ext uri="{FF2B5EF4-FFF2-40B4-BE49-F238E27FC236}">
                  <a16:creationId xmlns:a16="http://schemas.microsoft.com/office/drawing/2014/main" id="{DECE94F1-089A-4314-B762-64EDCB8C93B5}"/>
                </a:ext>
              </a:extLst>
            </p:cNvPr>
            <p:cNvSpPr/>
            <p:nvPr/>
          </p:nvSpPr>
          <p:spPr>
            <a:xfrm>
              <a:off x="7735600" y="2583040"/>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23" name="Oval 22">
              <a:extLst>
                <a:ext uri="{FF2B5EF4-FFF2-40B4-BE49-F238E27FC236}">
                  <a16:creationId xmlns:a16="http://schemas.microsoft.com/office/drawing/2014/main" id="{46947EFE-DEF5-4C52-BA2B-0DEB51863381}"/>
                </a:ext>
              </a:extLst>
            </p:cNvPr>
            <p:cNvSpPr/>
            <p:nvPr/>
          </p:nvSpPr>
          <p:spPr>
            <a:xfrm>
              <a:off x="8376323" y="2790342"/>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24" name="Oval 23">
              <a:extLst>
                <a:ext uri="{FF2B5EF4-FFF2-40B4-BE49-F238E27FC236}">
                  <a16:creationId xmlns:a16="http://schemas.microsoft.com/office/drawing/2014/main" id="{45D04E99-0850-4EBC-AE9C-9C897896269B}"/>
                </a:ext>
              </a:extLst>
            </p:cNvPr>
            <p:cNvSpPr/>
            <p:nvPr/>
          </p:nvSpPr>
          <p:spPr>
            <a:xfrm>
              <a:off x="8689422" y="4179958"/>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25" name="Oval 24">
              <a:extLst>
                <a:ext uri="{FF2B5EF4-FFF2-40B4-BE49-F238E27FC236}">
                  <a16:creationId xmlns:a16="http://schemas.microsoft.com/office/drawing/2014/main" id="{D05F77C4-59B5-4560-9039-2917CDB917FC}"/>
                </a:ext>
              </a:extLst>
            </p:cNvPr>
            <p:cNvSpPr/>
            <p:nvPr/>
          </p:nvSpPr>
          <p:spPr>
            <a:xfrm>
              <a:off x="9014681" y="5056797"/>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26" name="Oval 25">
              <a:extLst>
                <a:ext uri="{FF2B5EF4-FFF2-40B4-BE49-F238E27FC236}">
                  <a16:creationId xmlns:a16="http://schemas.microsoft.com/office/drawing/2014/main" id="{3AE27548-D5E3-4553-B0B1-7D6F18D0955F}"/>
                </a:ext>
              </a:extLst>
            </p:cNvPr>
            <p:cNvSpPr/>
            <p:nvPr/>
          </p:nvSpPr>
          <p:spPr>
            <a:xfrm>
              <a:off x="9653413" y="5780745"/>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27" name="Oval 26">
              <a:extLst>
                <a:ext uri="{FF2B5EF4-FFF2-40B4-BE49-F238E27FC236}">
                  <a16:creationId xmlns:a16="http://schemas.microsoft.com/office/drawing/2014/main" id="{75B02E40-EB2E-4C3F-B6A9-37553D3FDE5C}"/>
                </a:ext>
              </a:extLst>
            </p:cNvPr>
            <p:cNvSpPr/>
            <p:nvPr/>
          </p:nvSpPr>
          <p:spPr>
            <a:xfrm>
              <a:off x="10269868" y="5051481"/>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cxnSp>
          <p:nvCxnSpPr>
            <p:cNvPr id="28" name="Straight Arrow Connector 27">
              <a:extLst>
                <a:ext uri="{FF2B5EF4-FFF2-40B4-BE49-F238E27FC236}">
                  <a16:creationId xmlns:a16="http://schemas.microsoft.com/office/drawing/2014/main" id="{266DC340-EF1F-44A5-A197-E8799E8E032F}"/>
                </a:ext>
              </a:extLst>
            </p:cNvPr>
            <p:cNvCxnSpPr/>
            <p:nvPr/>
          </p:nvCxnSpPr>
          <p:spPr>
            <a:xfrm flipH="1">
              <a:off x="10195460" y="5150047"/>
              <a:ext cx="98085" cy="77627"/>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AA7B5C9-DC4D-4E0F-8C69-BDFB90B375FD}"/>
                </a:ext>
              </a:extLst>
            </p:cNvPr>
            <p:cNvCxnSpPr>
              <a:cxnSpLocks/>
            </p:cNvCxnSpPr>
            <p:nvPr/>
          </p:nvCxnSpPr>
          <p:spPr>
            <a:xfrm>
              <a:off x="7291885" y="2645473"/>
              <a:ext cx="358546" cy="0"/>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168BC026-DC38-4531-9EB3-630ED92E19A1}"/>
                </a:ext>
              </a:extLst>
            </p:cNvPr>
            <p:cNvCxnSpPr>
              <a:cxnSpLocks/>
            </p:cNvCxnSpPr>
            <p:nvPr/>
          </p:nvCxnSpPr>
          <p:spPr>
            <a:xfrm>
              <a:off x="7913482" y="2686607"/>
              <a:ext cx="408161" cy="130315"/>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1545739-0BD2-45E7-A44D-5EE3D14D6221}"/>
                </a:ext>
              </a:extLst>
            </p:cNvPr>
            <p:cNvCxnSpPr>
              <a:cxnSpLocks/>
            </p:cNvCxnSpPr>
            <p:nvPr/>
          </p:nvCxnSpPr>
          <p:spPr>
            <a:xfrm>
              <a:off x="8464229" y="2997069"/>
              <a:ext cx="225193" cy="1102298"/>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3AE2CBE-64BF-4AEE-ADB1-2C68A3439A28}"/>
                </a:ext>
              </a:extLst>
            </p:cNvPr>
            <p:cNvCxnSpPr>
              <a:cxnSpLocks/>
            </p:cNvCxnSpPr>
            <p:nvPr/>
          </p:nvCxnSpPr>
          <p:spPr>
            <a:xfrm>
              <a:off x="8798083" y="4358203"/>
              <a:ext cx="205966" cy="628468"/>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E2CA5F4-50D5-43AD-98FC-9543C8D8DE96}"/>
                </a:ext>
              </a:extLst>
            </p:cNvPr>
            <p:cNvCxnSpPr>
              <a:cxnSpLocks/>
            </p:cNvCxnSpPr>
            <p:nvPr/>
          </p:nvCxnSpPr>
          <p:spPr>
            <a:xfrm>
              <a:off x="9159950" y="5211726"/>
              <a:ext cx="477515" cy="540487"/>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62" name="Straight Connector 61">
            <a:extLst>
              <a:ext uri="{FF2B5EF4-FFF2-40B4-BE49-F238E27FC236}">
                <a16:creationId xmlns:a16="http://schemas.microsoft.com/office/drawing/2014/main" id="{CB580700-E2FA-46A6-8C20-4A6B163195EA}"/>
              </a:ext>
            </a:extLst>
          </p:cNvPr>
          <p:cNvCxnSpPr>
            <a:cxnSpLocks/>
          </p:cNvCxnSpPr>
          <p:nvPr/>
        </p:nvCxnSpPr>
        <p:spPr>
          <a:xfrm>
            <a:off x="6748742" y="3709220"/>
            <a:ext cx="3805368" cy="0"/>
          </a:xfrm>
          <a:prstGeom prst="line">
            <a:avLst/>
          </a:prstGeom>
          <a:ln w="38100">
            <a:solidFill>
              <a:srgbClr val="0070C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215078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4B651-795F-4E30-8639-8139E74CCC77}"/>
              </a:ext>
            </a:extLst>
          </p:cNvPr>
          <p:cNvSpPr>
            <a:spLocks noGrp="1"/>
          </p:cNvSpPr>
          <p:nvPr>
            <p:ph type="title"/>
          </p:nvPr>
        </p:nvSpPr>
        <p:spPr>
          <a:xfrm>
            <a:off x="758514" y="-223441"/>
            <a:ext cx="9418320" cy="1588345"/>
          </a:xfrm>
        </p:spPr>
        <p:txBody>
          <a:bodyPr>
            <a:noAutofit/>
          </a:bodyPr>
          <a:lstStyle/>
          <a:p>
            <a:r>
              <a:rPr lang="en-US" sz="4400" b="0" i="0" u="none" strike="noStrike" kern="1200" baseline="0" dirty="0"/>
              <a:t>Why do we test </a:t>
            </a:r>
            <a:br>
              <a:rPr lang="en-US" sz="4400" b="0" i="0" u="none" strike="noStrike" kern="1200" baseline="0" dirty="0"/>
            </a:br>
            <a:r>
              <a:rPr lang="en-US" sz="4400" b="0" i="0" u="none" strike="noStrike" kern="1200" baseline="0" dirty="0"/>
              <a:t>speech?</a:t>
            </a:r>
            <a:endParaRPr lang="en-US" sz="4400" dirty="0"/>
          </a:p>
        </p:txBody>
      </p:sp>
      <p:sp>
        <p:nvSpPr>
          <p:cNvPr id="20" name="Rectangle 19">
            <a:extLst>
              <a:ext uri="{FF2B5EF4-FFF2-40B4-BE49-F238E27FC236}">
                <a16:creationId xmlns:a16="http://schemas.microsoft.com/office/drawing/2014/main" id="{0BC9D463-0A9C-40D7-B404-DD70B4367047}"/>
              </a:ext>
            </a:extLst>
          </p:cNvPr>
          <p:cNvSpPr/>
          <p:nvPr/>
        </p:nvSpPr>
        <p:spPr>
          <a:xfrm rot="16200000">
            <a:off x="5687210" y="761618"/>
            <a:ext cx="2691027" cy="2512196"/>
          </a:xfrm>
          <a:prstGeom prst="rect">
            <a:avLst/>
          </a:prstGeom>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sp>
        <p:nvSpPr>
          <p:cNvPr id="24" name="Rectangle 23">
            <a:extLst>
              <a:ext uri="{FF2B5EF4-FFF2-40B4-BE49-F238E27FC236}">
                <a16:creationId xmlns:a16="http://schemas.microsoft.com/office/drawing/2014/main" id="{E25AD8FC-147F-4DC9-BADF-38ADE5F33AC8}"/>
              </a:ext>
            </a:extLst>
          </p:cNvPr>
          <p:cNvSpPr/>
          <p:nvPr/>
        </p:nvSpPr>
        <p:spPr>
          <a:xfrm rot="16200000">
            <a:off x="5707086" y="3529839"/>
            <a:ext cx="2691027" cy="2512196"/>
          </a:xfrm>
          <a:prstGeom prst="rect">
            <a:avLst/>
          </a:prstGeom>
          <a:solidFill>
            <a:srgbClr val="629578"/>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08A321AC-2531-4B49-9A57-2DA31C177E9A}"/>
              </a:ext>
            </a:extLst>
          </p:cNvPr>
          <p:cNvSpPr/>
          <p:nvPr/>
        </p:nvSpPr>
        <p:spPr>
          <a:xfrm rot="16200000">
            <a:off x="8293517" y="3516191"/>
            <a:ext cx="2691027" cy="2512196"/>
          </a:xfrm>
          <a:prstGeom prst="rect">
            <a:avLst/>
          </a:prstGeom>
          <a:solidFill>
            <a:srgbClr val="637C93"/>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F723E4C1-6FD3-4E86-B98F-ED97D649294C}"/>
              </a:ext>
            </a:extLst>
          </p:cNvPr>
          <p:cNvSpPr/>
          <p:nvPr/>
        </p:nvSpPr>
        <p:spPr>
          <a:xfrm rot="16200000">
            <a:off x="8300884" y="760421"/>
            <a:ext cx="2691027" cy="2512196"/>
          </a:xfrm>
          <a:prstGeom prst="rect">
            <a:avLst/>
          </a:prstGeom>
          <a:solidFill>
            <a:srgbClr val="7B6390"/>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sp>
        <p:nvSpPr>
          <p:cNvPr id="27" name="Rectangle 26">
            <a:extLst>
              <a:ext uri="{FF2B5EF4-FFF2-40B4-BE49-F238E27FC236}">
                <a16:creationId xmlns:a16="http://schemas.microsoft.com/office/drawing/2014/main" id="{CC1EC051-5AB8-4A29-9E7B-CD868A427C82}"/>
              </a:ext>
            </a:extLst>
          </p:cNvPr>
          <p:cNvSpPr/>
          <p:nvPr/>
        </p:nvSpPr>
        <p:spPr>
          <a:xfrm rot="16200000">
            <a:off x="5947474" y="946215"/>
            <a:ext cx="2189158" cy="2140608"/>
          </a:xfrm>
          <a:prstGeom prst="rect">
            <a:avLst/>
          </a:prstGeom>
          <a:solidFill>
            <a:schemeClr val="bg1"/>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sp>
        <p:nvSpPr>
          <p:cNvPr id="29" name="Rectangle 28">
            <a:extLst>
              <a:ext uri="{FF2B5EF4-FFF2-40B4-BE49-F238E27FC236}">
                <a16:creationId xmlns:a16="http://schemas.microsoft.com/office/drawing/2014/main" id="{0D4F1F03-3F67-4BEC-B44C-4B3DB89F5C0D}"/>
              </a:ext>
            </a:extLst>
          </p:cNvPr>
          <p:cNvSpPr/>
          <p:nvPr/>
        </p:nvSpPr>
        <p:spPr>
          <a:xfrm rot="16200000">
            <a:off x="8535516" y="946214"/>
            <a:ext cx="2189158" cy="2140608"/>
          </a:xfrm>
          <a:prstGeom prst="rect">
            <a:avLst/>
          </a:prstGeom>
          <a:solidFill>
            <a:schemeClr val="bg1"/>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sp>
        <p:nvSpPr>
          <p:cNvPr id="31" name="Rectangle 30">
            <a:extLst>
              <a:ext uri="{FF2B5EF4-FFF2-40B4-BE49-F238E27FC236}">
                <a16:creationId xmlns:a16="http://schemas.microsoft.com/office/drawing/2014/main" id="{6852E341-4CB8-406D-90CD-16785DCA67AD}"/>
              </a:ext>
            </a:extLst>
          </p:cNvPr>
          <p:cNvSpPr/>
          <p:nvPr/>
        </p:nvSpPr>
        <p:spPr>
          <a:xfrm rot="16200000">
            <a:off x="8544451" y="3715633"/>
            <a:ext cx="2189158" cy="2140608"/>
          </a:xfrm>
          <a:prstGeom prst="rect">
            <a:avLst/>
          </a:prstGeom>
          <a:solidFill>
            <a:schemeClr val="bg1"/>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sp>
        <p:nvSpPr>
          <p:cNvPr id="33" name="Rectangle 32">
            <a:extLst>
              <a:ext uri="{FF2B5EF4-FFF2-40B4-BE49-F238E27FC236}">
                <a16:creationId xmlns:a16="http://schemas.microsoft.com/office/drawing/2014/main" id="{74FC2813-BFEE-4359-9102-9B72741C87B9}"/>
              </a:ext>
            </a:extLst>
          </p:cNvPr>
          <p:cNvSpPr/>
          <p:nvPr/>
        </p:nvSpPr>
        <p:spPr>
          <a:xfrm rot="16200000">
            <a:off x="5965440" y="3729281"/>
            <a:ext cx="2189158" cy="2140608"/>
          </a:xfrm>
          <a:prstGeom prst="rect">
            <a:avLst/>
          </a:prstGeom>
          <a:solidFill>
            <a:schemeClr val="bg1"/>
          </a:solidFill>
        </p:spPr>
        <p:style>
          <a:lnRef idx="3">
            <a:schemeClr val="lt1">
              <a:hueOff val="0"/>
              <a:satOff val="0"/>
              <a:lumOff val="0"/>
              <a:alphaOff val="0"/>
            </a:schemeClr>
          </a:lnRef>
          <a:fillRef idx="1">
            <a:schemeClr val="accent5">
              <a:hueOff val="0"/>
              <a:satOff val="0"/>
              <a:lumOff val="0"/>
              <a:alphaOff val="0"/>
            </a:schemeClr>
          </a:fillRef>
          <a:effectRef idx="1">
            <a:schemeClr val="accent5">
              <a:hueOff val="0"/>
              <a:satOff val="0"/>
              <a:lumOff val="0"/>
              <a:alphaOff val="0"/>
            </a:schemeClr>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F6A12759-309A-4DF6-A550-281B9FA3D4E5}"/>
              </a:ext>
            </a:extLst>
          </p:cNvPr>
          <p:cNvPicPr>
            <a:picLocks noChangeAspect="1"/>
          </p:cNvPicPr>
          <p:nvPr/>
        </p:nvPicPr>
        <p:blipFill rotWithShape="1">
          <a:blip r:embed="rId3"/>
          <a:srcRect l="27216" r="45330"/>
          <a:stretch/>
        </p:blipFill>
        <p:spPr>
          <a:xfrm>
            <a:off x="8649997" y="1222345"/>
            <a:ext cx="1938528" cy="1588345"/>
          </a:xfrm>
          <a:prstGeom prst="rect">
            <a:avLst/>
          </a:prstGeom>
        </p:spPr>
      </p:pic>
      <p:pic>
        <p:nvPicPr>
          <p:cNvPr id="8" name="Picture 7">
            <a:extLst>
              <a:ext uri="{FF2B5EF4-FFF2-40B4-BE49-F238E27FC236}">
                <a16:creationId xmlns:a16="http://schemas.microsoft.com/office/drawing/2014/main" id="{922E91BC-163C-4622-BCBC-D05D7C28FA49}"/>
              </a:ext>
            </a:extLst>
          </p:cNvPr>
          <p:cNvPicPr>
            <a:picLocks noChangeAspect="1"/>
          </p:cNvPicPr>
          <p:nvPr/>
        </p:nvPicPr>
        <p:blipFill rotWithShape="1">
          <a:blip r:embed="rId3"/>
          <a:srcRect l="74348"/>
          <a:stretch/>
        </p:blipFill>
        <p:spPr>
          <a:xfrm>
            <a:off x="6044307" y="1180204"/>
            <a:ext cx="1938528" cy="1699922"/>
          </a:xfrm>
          <a:prstGeom prst="rect">
            <a:avLst/>
          </a:prstGeom>
        </p:spPr>
      </p:pic>
      <p:pic>
        <p:nvPicPr>
          <p:cNvPr id="5" name="Picture 4">
            <a:extLst>
              <a:ext uri="{FF2B5EF4-FFF2-40B4-BE49-F238E27FC236}">
                <a16:creationId xmlns:a16="http://schemas.microsoft.com/office/drawing/2014/main" id="{0EFE40A8-06A6-459A-B749-4E15FAE41361}"/>
              </a:ext>
            </a:extLst>
          </p:cNvPr>
          <p:cNvPicPr>
            <a:picLocks noChangeAspect="1"/>
          </p:cNvPicPr>
          <p:nvPr/>
        </p:nvPicPr>
        <p:blipFill rotWithShape="1">
          <a:blip r:embed="rId3"/>
          <a:srcRect r="72546"/>
          <a:stretch/>
        </p:blipFill>
        <p:spPr>
          <a:xfrm>
            <a:off x="6071387" y="4025259"/>
            <a:ext cx="1938528" cy="1588345"/>
          </a:xfrm>
          <a:prstGeom prst="rect">
            <a:avLst/>
          </a:prstGeom>
        </p:spPr>
      </p:pic>
      <p:pic>
        <p:nvPicPr>
          <p:cNvPr id="6" name="Picture 5">
            <a:extLst>
              <a:ext uri="{FF2B5EF4-FFF2-40B4-BE49-F238E27FC236}">
                <a16:creationId xmlns:a16="http://schemas.microsoft.com/office/drawing/2014/main" id="{E1C82F12-1180-46BA-BD17-C84777DBE3D3}"/>
              </a:ext>
            </a:extLst>
          </p:cNvPr>
          <p:cNvPicPr>
            <a:picLocks noChangeAspect="1"/>
          </p:cNvPicPr>
          <p:nvPr/>
        </p:nvPicPr>
        <p:blipFill rotWithShape="1">
          <a:blip r:embed="rId3"/>
          <a:srcRect l="53092" r="24281"/>
          <a:stretch/>
        </p:blipFill>
        <p:spPr>
          <a:xfrm>
            <a:off x="8664753" y="3869486"/>
            <a:ext cx="1938528" cy="1927185"/>
          </a:xfrm>
          <a:prstGeom prst="rect">
            <a:avLst/>
          </a:prstGeom>
        </p:spPr>
      </p:pic>
      <p:graphicFrame>
        <p:nvGraphicFramePr>
          <p:cNvPr id="21" name="TextBox 6">
            <a:extLst>
              <a:ext uri="{FF2B5EF4-FFF2-40B4-BE49-F238E27FC236}">
                <a16:creationId xmlns:a16="http://schemas.microsoft.com/office/drawing/2014/main" id="{AB97834A-CC84-4A4F-9777-BDDEFFBDB07D}"/>
              </a:ext>
            </a:extLst>
          </p:cNvPr>
          <p:cNvGraphicFramePr/>
          <p:nvPr>
            <p:extLst>
              <p:ext uri="{D42A27DB-BD31-4B8C-83A1-F6EECF244321}">
                <p14:modId xmlns:p14="http://schemas.microsoft.com/office/powerpoint/2010/main" val="4034609761"/>
              </p:ext>
            </p:extLst>
          </p:nvPr>
        </p:nvGraphicFramePr>
        <p:xfrm>
          <a:off x="614490" y="1361107"/>
          <a:ext cx="4683692" cy="501675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9753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7020591-A94D-4091-80C4-1E263F4709D9}"/>
              </a:ext>
            </a:extLst>
          </p:cNvPr>
          <p:cNvSpPr>
            <a:spLocks noGrp="1"/>
          </p:cNvSpPr>
          <p:nvPr>
            <p:ph type="body" idx="1"/>
          </p:nvPr>
        </p:nvSpPr>
        <p:spPr>
          <a:xfrm>
            <a:off x="7833814" y="1579729"/>
            <a:ext cx="3425590" cy="4868838"/>
          </a:xfrm>
        </p:spPr>
        <p:txBody>
          <a:bodyPr>
            <a:normAutofit/>
          </a:bodyPr>
          <a:lstStyle/>
          <a:p>
            <a:r>
              <a:rPr lang="en-US" sz="2800" dirty="0">
                <a:solidFill>
                  <a:schemeClr val="tx1"/>
                </a:solidFill>
              </a:rPr>
              <a:t>Your hearing health and your quality of life are closely related to many common medical conditions.</a:t>
            </a:r>
          </a:p>
          <a:p>
            <a:pPr marL="800100" lvl="1" indent="-342900">
              <a:buFont typeface="Arial" panose="020B0604020202020204" pitchFamily="34" charset="0"/>
              <a:buChar char="•"/>
            </a:pPr>
            <a:r>
              <a:rPr lang="en-US" sz="2000" dirty="0">
                <a:solidFill>
                  <a:schemeClr val="tx1"/>
                </a:solidFill>
              </a:rPr>
              <a:t>Cognitive Decline</a:t>
            </a:r>
          </a:p>
          <a:p>
            <a:pPr marL="800100" lvl="1" indent="-342900">
              <a:buFont typeface="Arial" panose="020B0604020202020204" pitchFamily="34" charset="0"/>
              <a:buChar char="•"/>
            </a:pPr>
            <a:r>
              <a:rPr lang="en-US" sz="2000" dirty="0">
                <a:solidFill>
                  <a:schemeClr val="tx1"/>
                </a:solidFill>
              </a:rPr>
              <a:t>Dementia</a:t>
            </a:r>
          </a:p>
        </p:txBody>
      </p:sp>
      <p:pic>
        <p:nvPicPr>
          <p:cNvPr id="4" name="Picture 3">
            <a:extLst>
              <a:ext uri="{FF2B5EF4-FFF2-40B4-BE49-F238E27FC236}">
                <a16:creationId xmlns:a16="http://schemas.microsoft.com/office/drawing/2014/main" id="{56CE7188-C70D-42CA-8FD9-A29A79855763}"/>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2303" r="3675"/>
          <a:stretch/>
        </p:blipFill>
        <p:spPr>
          <a:xfrm>
            <a:off x="477670" y="13648"/>
            <a:ext cx="7246961" cy="6858000"/>
          </a:xfrm>
          <a:prstGeom prst="rect">
            <a:avLst/>
          </a:prstGeom>
        </p:spPr>
      </p:pic>
      <p:sp>
        <p:nvSpPr>
          <p:cNvPr id="2" name="Title 1">
            <a:extLst>
              <a:ext uri="{FF2B5EF4-FFF2-40B4-BE49-F238E27FC236}">
                <a16:creationId xmlns:a16="http://schemas.microsoft.com/office/drawing/2014/main" id="{DF86B1C7-095E-4208-BD6F-6101C62E9711}"/>
              </a:ext>
            </a:extLst>
          </p:cNvPr>
          <p:cNvSpPr>
            <a:spLocks noGrp="1"/>
          </p:cNvSpPr>
          <p:nvPr>
            <p:ph type="title"/>
          </p:nvPr>
        </p:nvSpPr>
        <p:spPr>
          <a:xfrm>
            <a:off x="5578930" y="0"/>
            <a:ext cx="6253678" cy="1156648"/>
          </a:xfrm>
        </p:spPr>
        <p:txBody>
          <a:bodyPr>
            <a:normAutofit/>
          </a:bodyPr>
          <a:lstStyle/>
          <a:p>
            <a:pPr algn="ctr"/>
            <a:r>
              <a:rPr lang="en-US" sz="5400" dirty="0"/>
              <a:t>Did you know??</a:t>
            </a:r>
          </a:p>
        </p:txBody>
      </p:sp>
      <p:grpSp>
        <p:nvGrpSpPr>
          <p:cNvPr id="8" name="Group 7">
            <a:extLst>
              <a:ext uri="{FF2B5EF4-FFF2-40B4-BE49-F238E27FC236}">
                <a16:creationId xmlns:a16="http://schemas.microsoft.com/office/drawing/2014/main" id="{EF3A46B3-B8A6-46CD-826E-A17611430BCD}"/>
              </a:ext>
            </a:extLst>
          </p:cNvPr>
          <p:cNvGrpSpPr/>
          <p:nvPr/>
        </p:nvGrpSpPr>
        <p:grpSpPr>
          <a:xfrm>
            <a:off x="4685730" y="1552433"/>
            <a:ext cx="1555844" cy="1286301"/>
            <a:chOff x="4685730" y="1552433"/>
            <a:chExt cx="1555844" cy="1286301"/>
          </a:xfrm>
        </p:grpSpPr>
        <p:sp>
          <p:nvSpPr>
            <p:cNvPr id="5" name="Oval 4">
              <a:extLst>
                <a:ext uri="{FF2B5EF4-FFF2-40B4-BE49-F238E27FC236}">
                  <a16:creationId xmlns:a16="http://schemas.microsoft.com/office/drawing/2014/main" id="{179A63DB-EEE6-4AB2-B6E9-4C30FDC17190}"/>
                </a:ext>
              </a:extLst>
            </p:cNvPr>
            <p:cNvSpPr/>
            <p:nvPr/>
          </p:nvSpPr>
          <p:spPr>
            <a:xfrm>
              <a:off x="4713026" y="1552433"/>
              <a:ext cx="1337480" cy="1286301"/>
            </a:xfrm>
            <a:prstGeom prst="ellipse">
              <a:avLst/>
            </a:prstGeom>
            <a:solidFill>
              <a:srgbClr val="7E3E96"/>
            </a:solidFill>
            <a:ln>
              <a:solidFill>
                <a:srgbClr val="7E3E96"/>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1185A8DF-765E-4FD5-A291-8F876F786C7D}"/>
                </a:ext>
              </a:extLst>
            </p:cNvPr>
            <p:cNvSpPr txBox="1"/>
            <p:nvPr/>
          </p:nvSpPr>
          <p:spPr>
            <a:xfrm>
              <a:off x="4685730" y="1995528"/>
              <a:ext cx="1555844" cy="400110"/>
            </a:xfrm>
            <a:prstGeom prst="rect">
              <a:avLst/>
            </a:prstGeom>
            <a:noFill/>
          </p:spPr>
          <p:txBody>
            <a:bodyPr wrap="square" rtlCol="0">
              <a:spAutoFit/>
            </a:bodyPr>
            <a:lstStyle/>
            <a:p>
              <a:r>
                <a:rPr lang="en-US" sz="2000" b="1" dirty="0">
                  <a:solidFill>
                    <a:schemeClr val="bg1"/>
                  </a:solidFill>
                  <a:latin typeface="Arial Rounded MT Bold" panose="020F0704030504030204" pitchFamily="34" charset="0"/>
                </a:rPr>
                <a:t>Dementia</a:t>
              </a:r>
            </a:p>
          </p:txBody>
        </p:sp>
      </p:grpSp>
      <p:grpSp>
        <p:nvGrpSpPr>
          <p:cNvPr id="11" name="Group 10">
            <a:extLst>
              <a:ext uri="{FF2B5EF4-FFF2-40B4-BE49-F238E27FC236}">
                <a16:creationId xmlns:a16="http://schemas.microsoft.com/office/drawing/2014/main" id="{E4704025-6E54-4675-9149-D0F6295940C2}"/>
              </a:ext>
            </a:extLst>
          </p:cNvPr>
          <p:cNvGrpSpPr/>
          <p:nvPr/>
        </p:nvGrpSpPr>
        <p:grpSpPr>
          <a:xfrm>
            <a:off x="605049" y="2727847"/>
            <a:ext cx="1555844" cy="1286301"/>
            <a:chOff x="484495" y="4147214"/>
            <a:chExt cx="1555844" cy="1286301"/>
          </a:xfrm>
        </p:grpSpPr>
        <p:sp>
          <p:nvSpPr>
            <p:cNvPr id="9" name="Oval 8">
              <a:extLst>
                <a:ext uri="{FF2B5EF4-FFF2-40B4-BE49-F238E27FC236}">
                  <a16:creationId xmlns:a16="http://schemas.microsoft.com/office/drawing/2014/main" id="{8058581D-F61E-4C57-95E8-2D0601137E76}"/>
                </a:ext>
              </a:extLst>
            </p:cNvPr>
            <p:cNvSpPr/>
            <p:nvPr/>
          </p:nvSpPr>
          <p:spPr>
            <a:xfrm>
              <a:off x="593677" y="4147214"/>
              <a:ext cx="1337480" cy="1286301"/>
            </a:xfrm>
            <a:prstGeom prst="ellipse">
              <a:avLst/>
            </a:prstGeom>
            <a:solidFill>
              <a:srgbClr val="1D98C2"/>
            </a:solidFill>
            <a:ln>
              <a:solidFill>
                <a:srgbClr val="1D98C2"/>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752509B5-3644-4E38-A76E-9A2E4BCA9521}"/>
                </a:ext>
              </a:extLst>
            </p:cNvPr>
            <p:cNvSpPr txBox="1"/>
            <p:nvPr/>
          </p:nvSpPr>
          <p:spPr>
            <a:xfrm>
              <a:off x="484495" y="4458494"/>
              <a:ext cx="1555844" cy="707886"/>
            </a:xfrm>
            <a:prstGeom prst="rect">
              <a:avLst/>
            </a:prstGeom>
            <a:noFill/>
          </p:spPr>
          <p:txBody>
            <a:bodyPr wrap="square" rtlCol="0">
              <a:spAutoFit/>
            </a:bodyPr>
            <a:lstStyle/>
            <a:p>
              <a:pPr algn="ctr"/>
              <a:r>
                <a:rPr lang="en-US" sz="2000" b="1" dirty="0">
                  <a:solidFill>
                    <a:schemeClr val="bg1"/>
                  </a:solidFill>
                  <a:latin typeface="Arial Rounded MT Bold" panose="020F0704030504030204" pitchFamily="34" charset="0"/>
                </a:rPr>
                <a:t>Cognitive</a:t>
              </a:r>
            </a:p>
            <a:p>
              <a:pPr algn="ctr"/>
              <a:r>
                <a:rPr lang="en-US" sz="2000" b="1" dirty="0">
                  <a:solidFill>
                    <a:schemeClr val="bg1"/>
                  </a:solidFill>
                  <a:latin typeface="Arial Rounded MT Bold" panose="020F0704030504030204" pitchFamily="34" charset="0"/>
                </a:rPr>
                <a:t>Decline</a:t>
              </a:r>
            </a:p>
          </p:txBody>
        </p:sp>
      </p:grpSp>
    </p:spTree>
    <p:extLst>
      <p:ext uri="{BB962C8B-B14F-4D97-AF65-F5344CB8AC3E}">
        <p14:creationId xmlns:p14="http://schemas.microsoft.com/office/powerpoint/2010/main" val="14844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11"/>
                                        </p:tgtEl>
                                      </p:cBhvr>
                                      <p:by x="150000" y="150000"/>
                                    </p:animScale>
                                  </p:childTnLst>
                                </p:cTn>
                              </p:par>
                              <p:par>
                                <p:cTn id="7" presetID="6" presetClass="emph" presetSubtype="0" fill="hold" nodeType="withEffect">
                                  <p:stCondLst>
                                    <p:cond delay="3000"/>
                                  </p:stCondLst>
                                  <p:childTnLst>
                                    <p:animScale>
                                      <p:cBhvr>
                                        <p:cTn id="8" dur="2000" fill="hold"/>
                                        <p:tgtEl>
                                          <p:spTgt spid="8"/>
                                        </p:tgtEl>
                                      </p:cBhvr>
                                      <p:by x="150000" y="150000"/>
                                    </p:animScale>
                                  </p:childTnLst>
                                </p:cTn>
                              </p:par>
                              <p:par>
                                <p:cTn id="9" presetID="42" presetClass="path" presetSubtype="0" accel="50000" decel="50000" fill="hold" nodeType="withEffect">
                                  <p:stCondLst>
                                    <p:cond delay="3000"/>
                                  </p:stCondLst>
                                  <p:childTnLst>
                                    <p:animMotion origin="layout" path="M -1.45833E-6 4.81481E-6 L 0.14518 0.00856 " pathEditMode="relative" rAng="0" ptsTypes="AA">
                                      <p:cBhvr>
                                        <p:cTn id="10" dur="3000" fill="hold"/>
                                        <p:tgtEl>
                                          <p:spTgt spid="11"/>
                                        </p:tgtEl>
                                        <p:attrNameLst>
                                          <p:attrName>ppt_x</p:attrName>
                                          <p:attrName>ppt_y</p:attrName>
                                        </p:attrNameLst>
                                      </p:cBhvr>
                                      <p:rCtr x="7253" y="417"/>
                                    </p:animMotion>
                                  </p:childTnLst>
                                </p:cTn>
                              </p:par>
                              <p:par>
                                <p:cTn id="11" presetID="42" presetClass="path" presetSubtype="0" accel="50000" decel="50000" fill="hold" nodeType="withEffect">
                                  <p:stCondLst>
                                    <p:cond delay="3000"/>
                                  </p:stCondLst>
                                  <p:childTnLst>
                                    <p:animMotion origin="layout" path="M 2.91667E-6 1.11111E-6 L -0.02279 0.17986 " pathEditMode="relative" rAng="0" ptsTypes="AA">
                                      <p:cBhvr>
                                        <p:cTn id="12" dur="3000" fill="hold"/>
                                        <p:tgtEl>
                                          <p:spTgt spid="8"/>
                                        </p:tgtEl>
                                        <p:attrNameLst>
                                          <p:attrName>ppt_x</p:attrName>
                                          <p:attrName>ppt_y</p:attrName>
                                        </p:attrNameLst>
                                      </p:cBhvr>
                                      <p:rCtr x="-1146" y="89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2A9B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CFAD5F7-D833-4309-8093-0C0777826FDE}"/>
              </a:ext>
            </a:extLst>
          </p:cNvPr>
          <p:cNvSpPr>
            <a:spLocks noGrp="1"/>
          </p:cNvSpPr>
          <p:nvPr>
            <p:ph idx="1"/>
          </p:nvPr>
        </p:nvSpPr>
        <p:spPr>
          <a:xfrm>
            <a:off x="623244" y="2375345"/>
            <a:ext cx="8595360" cy="3853147"/>
          </a:xfrm>
        </p:spPr>
        <p:txBody>
          <a:bodyPr>
            <a:normAutofit/>
          </a:bodyPr>
          <a:lstStyle/>
          <a:p>
            <a:r>
              <a:rPr lang="en-US" sz="3200" dirty="0">
                <a:solidFill>
                  <a:srgbClr val="FFFFFF"/>
                </a:solidFill>
                <a:cs typeface="Times New Roman" panose="02020603050405020304" pitchFamily="18" charset="0"/>
              </a:rPr>
              <a:t>Link between hearing loss and dementia/cognition.</a:t>
            </a:r>
          </a:p>
          <a:p>
            <a:pPr lvl="1">
              <a:spcBef>
                <a:spcPts val="1200"/>
              </a:spcBef>
            </a:pPr>
            <a:r>
              <a:rPr lang="en-US" sz="3000" dirty="0">
                <a:solidFill>
                  <a:srgbClr val="FFFFFF"/>
                </a:solidFill>
                <a:cs typeface="Times New Roman" panose="02020603050405020304" pitchFamily="18" charset="0"/>
              </a:rPr>
              <a:t>“The general perception is that hearing loss is a relatively inconsequential part of aging” </a:t>
            </a:r>
          </a:p>
          <a:p>
            <a:pPr lvl="1">
              <a:spcBef>
                <a:spcPts val="1200"/>
              </a:spcBef>
            </a:pPr>
            <a:r>
              <a:rPr lang="en-US" sz="3000" dirty="0">
                <a:solidFill>
                  <a:srgbClr val="FFFFFF"/>
                </a:solidFill>
                <a:cs typeface="Times New Roman" panose="02020603050405020304" pitchFamily="18" charset="0"/>
              </a:rPr>
              <a:t>However, recent findings indicate that your     </a:t>
            </a:r>
            <a:r>
              <a:rPr lang="en-US" sz="3000" b="1" u="sng" dirty="0">
                <a:solidFill>
                  <a:srgbClr val="FFFFFF"/>
                </a:solidFill>
                <a:cs typeface="Times New Roman" panose="02020603050405020304" pitchFamily="18" charset="0"/>
              </a:rPr>
              <a:t>hearing plays a much more important role in your brain health.</a:t>
            </a:r>
          </a:p>
          <a:p>
            <a:endParaRPr lang="en-US" sz="2400" b="1" dirty="0">
              <a:solidFill>
                <a:srgbClr val="FFFFFF"/>
              </a:solidFill>
              <a:cs typeface="Times New Roman" panose="02020603050405020304" pitchFamily="18" charset="0"/>
            </a:endParaRPr>
          </a:p>
          <a:p>
            <a:endParaRPr lang="en-US" dirty="0">
              <a:solidFill>
                <a:srgbClr val="FFFFFF"/>
              </a:solidFill>
            </a:endParaRPr>
          </a:p>
        </p:txBody>
      </p:sp>
      <p:pic>
        <p:nvPicPr>
          <p:cNvPr id="1028" name="Picture 4" descr="Brain cartoon with questions and glasses human Vector Image">
            <a:extLst>
              <a:ext uri="{FF2B5EF4-FFF2-40B4-BE49-F238E27FC236}">
                <a16:creationId xmlns:a16="http://schemas.microsoft.com/office/drawing/2014/main" id="{F603CE8C-DF22-4534-BF03-75B62E3AB4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204" b="80278" l="10000" r="90000">
                        <a14:foregroundMark x1="34100" y1="11759" x2="34391" y2="12307"/>
                        <a14:foregroundMark x1="52199" y1="6439" x2="52700" y2="6204"/>
                        <a14:foregroundMark x1="45800" y1="9444" x2="46873" y2="8940"/>
                        <a14:foregroundMark x1="51026" y1="11324" x2="49400" y2="16296"/>
                        <a14:foregroundMark x1="52700" y1="6204" x2="52484" y2="6866"/>
                        <a14:foregroundMark x1="50200" y1="19167" x2="50200" y2="19167"/>
                        <a14:foregroundMark x1="62854" y1="15069" x2="60400" y2="18611"/>
                        <a14:foregroundMark x1="60400" y1="20833" x2="60400" y2="20833"/>
                        <a14:foregroundMark x1="38900" y1="13611" x2="38900" y2="9444"/>
                        <a14:foregroundMark x1="38800" y1="20926" x2="38800" y2="20926"/>
                        <a14:foregroundMark x1="37560" y1="19407" x2="38200" y2="20000"/>
                        <a14:foregroundMark x1="37898" y1="19162" x2="38300" y2="19907"/>
                        <a14:backgroundMark x1="48900" y1="9630" x2="49300" y2="11019"/>
                        <a14:backgroundMark x1="49300" y1="9167" x2="50400" y2="10556"/>
                        <a14:backgroundMark x1="59700" y1="12315" x2="62000" y2="14907"/>
                        <a14:backgroundMark x1="61200" y1="13148" x2="62500" y2="10741"/>
                        <a14:backgroundMark x1="62500" y1="11389" x2="64200" y2="12500"/>
                        <a14:backgroundMark x1="63800" y1="11204" x2="60200" y2="10833"/>
                        <a14:backgroundMark x1="63100" y1="9630" x2="64600" y2="12130"/>
                        <a14:backgroundMark x1="64600" y1="12315" x2="63300" y2="13519"/>
                        <a14:backgroundMark x1="65000" y1="11944" x2="63100" y2="13704"/>
                        <a14:backgroundMark x1="60100" y1="10556" x2="60100" y2="10556"/>
                        <a14:backgroundMark x1="59700" y1="10556" x2="59700" y2="10556"/>
                        <a14:backgroundMark x1="59700" y1="10741" x2="59700" y2="10741"/>
                        <a14:backgroundMark x1="65400" y1="11389" x2="65400" y2="11389"/>
                        <a14:backgroundMark x1="63700" y1="14074" x2="63700" y2="14074"/>
                        <a14:backgroundMark x1="48100" y1="8426" x2="51300" y2="9815"/>
                        <a14:backgroundMark x1="51200" y1="8241" x2="49300" y2="7500"/>
                        <a14:backgroundMark x1="47700" y1="8611" x2="47700" y2="8611"/>
                        <a14:backgroundMark x1="47900" y1="8241" x2="47900" y2="8981"/>
                        <a14:backgroundMark x1="51900" y1="9630" x2="50800" y2="11204"/>
                        <a14:backgroundMark x1="50600" y1="7037" x2="51900" y2="8981"/>
                        <a14:backgroundMark x1="47700" y1="8611" x2="47400" y2="9167"/>
                        <a14:backgroundMark x1="50800" y1="11574" x2="51300" y2="10556"/>
                        <a14:backgroundMark x1="62100" y1="14352" x2="63500" y2="13704"/>
                        <a14:backgroundMark x1="64600" y1="11019" x2="65200" y2="12593"/>
                        <a14:backgroundMark x1="34700" y1="13519" x2="36600" y2="10741"/>
                        <a14:backgroundMark x1="36400" y1="13704" x2="35600" y2="17037"/>
                        <a14:backgroundMark x1="36200" y1="13704" x2="33000" y2="13519"/>
                        <a14:backgroundMark x1="38100" y1="20556" x2="39400" y2="20000"/>
                        <a14:backgroundMark x1="39400" y1="22315" x2="40200" y2="20833"/>
                        <a14:backgroundMark x1="39300" y1="21852" x2="39300" y2="21852"/>
                        <a14:backgroundMark x1="39300" y1="21759" x2="39500" y2="21389"/>
                        <a14:backgroundMark x1="38500" y1="20370" x2="39000" y2="19444"/>
                        <a14:backgroundMark x1="64700" y1="10093" x2="65600" y2="11296"/>
                        <a14:backgroundMark x1="38500" y1="20278" x2="37800" y2="20556"/>
                        <a14:backgroundMark x1="36361" y1="18580" x2="34600" y2="18611"/>
                        <a14:backgroundMark x1="39800" y1="18519" x2="38642" y2="18539"/>
                        <a14:backgroundMark x1="37900" y1="18333" x2="38400" y2="18796"/>
                        <a14:backgroundMark x1="36500" y1="18148" x2="36500" y2="18426"/>
                        <a14:backgroundMark x1="38400" y1="20093" x2="38400" y2="20093"/>
                      </a14:backgroundRemoval>
                    </a14:imgEffect>
                  </a14:imgLayer>
                </a14:imgProps>
              </a:ext>
              <a:ext uri="{28A0092B-C50C-407E-A947-70E740481C1C}">
                <a14:useLocalDpi xmlns:a14="http://schemas.microsoft.com/office/drawing/2010/main" val="0"/>
              </a:ext>
            </a:extLst>
          </a:blip>
          <a:srcRect b="10702"/>
          <a:stretch/>
        </p:blipFill>
        <p:spPr bwMode="auto">
          <a:xfrm>
            <a:off x="8428551" y="3030126"/>
            <a:ext cx="4277729" cy="41255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B8CF31A-17F2-960F-F43C-2D3F7CDF7B45}"/>
              </a:ext>
            </a:extLst>
          </p:cNvPr>
          <p:cNvSpPr txBox="1">
            <a:spLocks/>
          </p:cNvSpPr>
          <p:nvPr/>
        </p:nvSpPr>
        <p:spPr>
          <a:xfrm>
            <a:off x="1261872" y="3657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4800">
                <a:solidFill>
                  <a:schemeClr val="bg1"/>
                </a:solidFill>
              </a:rPr>
              <a:t>Cognitive Hearing Science</a:t>
            </a:r>
            <a:endParaRPr lang="en-US" sz="4800" dirty="0">
              <a:solidFill>
                <a:schemeClr val="bg1"/>
              </a:solidFill>
            </a:endParaRPr>
          </a:p>
        </p:txBody>
      </p:sp>
    </p:spTree>
    <p:extLst>
      <p:ext uri="{BB962C8B-B14F-4D97-AF65-F5344CB8AC3E}">
        <p14:creationId xmlns:p14="http://schemas.microsoft.com/office/powerpoint/2010/main" val="237555643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2A9B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CFAD5F7-D833-4309-8093-0C0777826FDE}"/>
              </a:ext>
            </a:extLst>
          </p:cNvPr>
          <p:cNvSpPr>
            <a:spLocks noGrp="1"/>
          </p:cNvSpPr>
          <p:nvPr>
            <p:ph idx="1"/>
          </p:nvPr>
        </p:nvSpPr>
        <p:spPr>
          <a:xfrm>
            <a:off x="1261872" y="2326990"/>
            <a:ext cx="8595360" cy="3853147"/>
          </a:xfrm>
        </p:spPr>
        <p:txBody>
          <a:bodyPr>
            <a:normAutofit/>
          </a:bodyPr>
          <a:lstStyle/>
          <a:p>
            <a:pPr>
              <a:spcBef>
                <a:spcPts val="1200"/>
              </a:spcBef>
            </a:pPr>
            <a:r>
              <a:rPr lang="en-US" sz="3200" dirty="0">
                <a:solidFill>
                  <a:srgbClr val="FFFFFF"/>
                </a:solidFill>
                <a:cs typeface="Times New Roman" panose="02020603050405020304" pitchFamily="18" charset="0"/>
              </a:rPr>
              <a:t>Three hypotheses regarding the link/association between hearing loss and cognitive decline.</a:t>
            </a:r>
          </a:p>
          <a:p>
            <a:pPr lvl="1">
              <a:spcBef>
                <a:spcPts val="1200"/>
              </a:spcBef>
            </a:pPr>
            <a:r>
              <a:rPr lang="en-US" sz="2600" b="1" u="sng" dirty="0">
                <a:solidFill>
                  <a:srgbClr val="FFFFFF"/>
                </a:solidFill>
                <a:cs typeface="Times New Roman" panose="02020603050405020304" pitchFamily="18" charset="0"/>
              </a:rPr>
              <a:t>Sensory Deprivation Theory</a:t>
            </a:r>
          </a:p>
          <a:p>
            <a:pPr lvl="1">
              <a:spcBef>
                <a:spcPts val="1200"/>
              </a:spcBef>
            </a:pPr>
            <a:r>
              <a:rPr lang="en-US" sz="2600" b="1" u="sng" dirty="0">
                <a:solidFill>
                  <a:srgbClr val="FFFFFF"/>
                </a:solidFill>
                <a:cs typeface="Times New Roman" panose="02020603050405020304" pitchFamily="18" charset="0"/>
              </a:rPr>
              <a:t>Information Degradation Theory </a:t>
            </a:r>
          </a:p>
          <a:p>
            <a:pPr lvl="1">
              <a:spcBef>
                <a:spcPts val="1200"/>
              </a:spcBef>
            </a:pPr>
            <a:r>
              <a:rPr lang="en-US" sz="2600" b="1" u="sng" dirty="0">
                <a:solidFill>
                  <a:srgbClr val="FFFFFF"/>
                </a:solidFill>
                <a:cs typeface="Times New Roman" panose="02020603050405020304" pitchFamily="18" charset="0"/>
              </a:rPr>
              <a:t>Common Cause Theory </a:t>
            </a:r>
          </a:p>
          <a:p>
            <a:endParaRPr lang="en-US" sz="2400" b="1" dirty="0">
              <a:solidFill>
                <a:srgbClr val="FFFFFF"/>
              </a:solidFill>
              <a:cs typeface="Times New Roman" panose="02020603050405020304" pitchFamily="18" charset="0"/>
            </a:endParaRPr>
          </a:p>
          <a:p>
            <a:endParaRPr lang="en-US" dirty="0">
              <a:solidFill>
                <a:srgbClr val="FFFFFF"/>
              </a:solidFill>
            </a:endParaRPr>
          </a:p>
        </p:txBody>
      </p:sp>
      <p:pic>
        <p:nvPicPr>
          <p:cNvPr id="1028" name="Picture 4" descr="Brain cartoon with questions and glasses human Vector Image">
            <a:extLst>
              <a:ext uri="{FF2B5EF4-FFF2-40B4-BE49-F238E27FC236}">
                <a16:creationId xmlns:a16="http://schemas.microsoft.com/office/drawing/2014/main" id="{F603CE8C-DF22-4534-BF03-75B62E3AB4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204" b="80278" l="10000" r="90000">
                        <a14:foregroundMark x1="34100" y1="11759" x2="34391" y2="12307"/>
                        <a14:foregroundMark x1="52199" y1="6439" x2="52700" y2="6204"/>
                        <a14:foregroundMark x1="45800" y1="9444" x2="46873" y2="8940"/>
                        <a14:foregroundMark x1="51026" y1="11324" x2="49400" y2="16296"/>
                        <a14:foregroundMark x1="52700" y1="6204" x2="52484" y2="6866"/>
                        <a14:foregroundMark x1="50200" y1="19167" x2="50200" y2="19167"/>
                        <a14:foregroundMark x1="62854" y1="15069" x2="60400" y2="18611"/>
                        <a14:foregroundMark x1="60400" y1="20833" x2="60400" y2="20833"/>
                        <a14:foregroundMark x1="38900" y1="13611" x2="38900" y2="9444"/>
                        <a14:foregroundMark x1="38800" y1="20926" x2="38800" y2="20926"/>
                        <a14:foregroundMark x1="37560" y1="19407" x2="38200" y2="20000"/>
                        <a14:foregroundMark x1="37898" y1="19162" x2="38300" y2="19907"/>
                        <a14:backgroundMark x1="48900" y1="9630" x2="49300" y2="11019"/>
                        <a14:backgroundMark x1="49300" y1="9167" x2="50400" y2="10556"/>
                        <a14:backgroundMark x1="59700" y1="12315" x2="62000" y2="14907"/>
                        <a14:backgroundMark x1="61200" y1="13148" x2="62500" y2="10741"/>
                        <a14:backgroundMark x1="62500" y1="11389" x2="64200" y2="12500"/>
                        <a14:backgroundMark x1="63800" y1="11204" x2="60200" y2="10833"/>
                        <a14:backgroundMark x1="63100" y1="9630" x2="64600" y2="12130"/>
                        <a14:backgroundMark x1="64600" y1="12315" x2="63300" y2="13519"/>
                        <a14:backgroundMark x1="65000" y1="11944" x2="63100" y2="13704"/>
                        <a14:backgroundMark x1="60100" y1="10556" x2="60100" y2="10556"/>
                        <a14:backgroundMark x1="59700" y1="10556" x2="59700" y2="10556"/>
                        <a14:backgroundMark x1="59700" y1="10741" x2="59700" y2="10741"/>
                        <a14:backgroundMark x1="65400" y1="11389" x2="65400" y2="11389"/>
                        <a14:backgroundMark x1="63700" y1="14074" x2="63700" y2="14074"/>
                        <a14:backgroundMark x1="48100" y1="8426" x2="51300" y2="9815"/>
                        <a14:backgroundMark x1="51200" y1="8241" x2="49300" y2="7500"/>
                        <a14:backgroundMark x1="47700" y1="8611" x2="47700" y2="8611"/>
                        <a14:backgroundMark x1="47900" y1="8241" x2="47900" y2="8981"/>
                        <a14:backgroundMark x1="51900" y1="9630" x2="50800" y2="11204"/>
                        <a14:backgroundMark x1="50600" y1="7037" x2="51900" y2="8981"/>
                        <a14:backgroundMark x1="47700" y1="8611" x2="47400" y2="9167"/>
                        <a14:backgroundMark x1="50800" y1="11574" x2="51300" y2="10556"/>
                        <a14:backgroundMark x1="62100" y1="14352" x2="63500" y2="13704"/>
                        <a14:backgroundMark x1="64600" y1="11019" x2="65200" y2="12593"/>
                        <a14:backgroundMark x1="34700" y1="13519" x2="36600" y2="10741"/>
                        <a14:backgroundMark x1="36400" y1="13704" x2="35600" y2="17037"/>
                        <a14:backgroundMark x1="36200" y1="13704" x2="33000" y2="13519"/>
                        <a14:backgroundMark x1="38100" y1="20556" x2="39400" y2="20000"/>
                        <a14:backgroundMark x1="39400" y1="22315" x2="40200" y2="20833"/>
                        <a14:backgroundMark x1="39300" y1="21852" x2="39300" y2="21852"/>
                        <a14:backgroundMark x1="39300" y1="21759" x2="39500" y2="21389"/>
                        <a14:backgroundMark x1="38500" y1="20370" x2="39000" y2="19444"/>
                        <a14:backgroundMark x1="64700" y1="10093" x2="65600" y2="11296"/>
                        <a14:backgroundMark x1="38500" y1="20278" x2="37800" y2="20556"/>
                        <a14:backgroundMark x1="36361" y1="18580" x2="34600" y2="18611"/>
                        <a14:backgroundMark x1="39800" y1="18519" x2="38642" y2="18539"/>
                        <a14:backgroundMark x1="37900" y1="18333" x2="38400" y2="18796"/>
                        <a14:backgroundMark x1="36500" y1="18148" x2="36500" y2="18426"/>
                        <a14:backgroundMark x1="38400" y1="20093" x2="38400" y2="20093"/>
                      </a14:backgroundRemoval>
                    </a14:imgEffect>
                  </a14:imgLayer>
                </a14:imgProps>
              </a:ext>
              <a:ext uri="{28A0092B-C50C-407E-A947-70E740481C1C}">
                <a14:useLocalDpi xmlns:a14="http://schemas.microsoft.com/office/drawing/2010/main" val="0"/>
              </a:ext>
            </a:extLst>
          </a:blip>
          <a:srcRect b="10702"/>
          <a:stretch/>
        </p:blipFill>
        <p:spPr bwMode="auto">
          <a:xfrm>
            <a:off x="8428551" y="3030126"/>
            <a:ext cx="4277729" cy="41255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B8CF31A-17F2-960F-F43C-2D3F7CDF7B45}"/>
              </a:ext>
            </a:extLst>
          </p:cNvPr>
          <p:cNvSpPr txBox="1">
            <a:spLocks/>
          </p:cNvSpPr>
          <p:nvPr/>
        </p:nvSpPr>
        <p:spPr>
          <a:xfrm>
            <a:off x="1261872" y="3657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4800">
                <a:solidFill>
                  <a:schemeClr val="bg1"/>
                </a:solidFill>
              </a:rPr>
              <a:t>Cognitive Hearing Science</a:t>
            </a:r>
            <a:endParaRPr lang="en-US" sz="4800" dirty="0">
              <a:solidFill>
                <a:schemeClr val="bg1"/>
              </a:solidFill>
            </a:endParaRPr>
          </a:p>
        </p:txBody>
      </p:sp>
    </p:spTree>
    <p:extLst>
      <p:ext uri="{BB962C8B-B14F-4D97-AF65-F5344CB8AC3E}">
        <p14:creationId xmlns:p14="http://schemas.microsoft.com/office/powerpoint/2010/main" val="243572028"/>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2A9B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CFAD5F7-D833-4309-8093-0C0777826FDE}"/>
              </a:ext>
            </a:extLst>
          </p:cNvPr>
          <p:cNvSpPr>
            <a:spLocks noGrp="1"/>
          </p:cNvSpPr>
          <p:nvPr>
            <p:ph idx="1"/>
          </p:nvPr>
        </p:nvSpPr>
        <p:spPr>
          <a:xfrm>
            <a:off x="231358" y="2375345"/>
            <a:ext cx="10147082" cy="3853147"/>
          </a:xfrm>
        </p:spPr>
        <p:txBody>
          <a:bodyPr>
            <a:normAutofit/>
          </a:bodyPr>
          <a:lstStyle/>
          <a:p>
            <a:pPr lvl="2">
              <a:spcBef>
                <a:spcPts val="1200"/>
              </a:spcBef>
            </a:pPr>
            <a:r>
              <a:rPr lang="en-US" sz="2800" b="1" dirty="0">
                <a:solidFill>
                  <a:srgbClr val="FFFFFF"/>
                </a:solidFill>
                <a:cs typeface="Times New Roman" panose="02020603050405020304" pitchFamily="18" charset="0"/>
              </a:rPr>
              <a:t>Prolonged sensory deprivation </a:t>
            </a:r>
          </a:p>
          <a:p>
            <a:pPr lvl="3">
              <a:spcBef>
                <a:spcPts val="1200"/>
              </a:spcBef>
            </a:pPr>
            <a:r>
              <a:rPr lang="en-US" sz="2800" b="1" dirty="0">
                <a:solidFill>
                  <a:srgbClr val="FFFFFF"/>
                </a:solidFill>
                <a:cs typeface="Times New Roman" panose="02020603050405020304" pitchFamily="18" charset="0"/>
              </a:rPr>
              <a:t>Changes to brain structure and function</a:t>
            </a:r>
          </a:p>
          <a:p>
            <a:pPr lvl="2">
              <a:spcBef>
                <a:spcPts val="1200"/>
              </a:spcBef>
            </a:pPr>
            <a:r>
              <a:rPr lang="en-US" sz="2800" b="1" dirty="0">
                <a:solidFill>
                  <a:srgbClr val="FFFFFF"/>
                </a:solidFill>
                <a:cs typeface="Times New Roman" panose="02020603050405020304" pitchFamily="18" charset="0"/>
              </a:rPr>
              <a:t>Resultant reorganization</a:t>
            </a:r>
          </a:p>
          <a:p>
            <a:pPr lvl="3">
              <a:spcBef>
                <a:spcPts val="1200"/>
              </a:spcBef>
            </a:pPr>
            <a:r>
              <a:rPr lang="en-US" sz="2800" b="1" dirty="0">
                <a:solidFill>
                  <a:srgbClr val="FFFFFF"/>
                </a:solidFill>
                <a:cs typeface="Times New Roman" panose="02020603050405020304" pitchFamily="18" charset="0"/>
              </a:rPr>
              <a:t>Altering critical brain regions</a:t>
            </a:r>
          </a:p>
          <a:p>
            <a:pPr lvl="2">
              <a:spcBef>
                <a:spcPts val="1200"/>
              </a:spcBef>
            </a:pPr>
            <a:r>
              <a:rPr lang="en-US" sz="2800" b="1" dirty="0">
                <a:solidFill>
                  <a:srgbClr val="FFFFFF"/>
                </a:solidFill>
                <a:cs typeface="Times New Roman" panose="02020603050405020304" pitchFamily="18" charset="0"/>
              </a:rPr>
              <a:t>Reduced gray matter density/volume </a:t>
            </a:r>
          </a:p>
          <a:p>
            <a:endParaRPr lang="en-US" sz="2400" b="1" dirty="0">
              <a:solidFill>
                <a:srgbClr val="FFFFFF"/>
              </a:solidFill>
              <a:cs typeface="Times New Roman" panose="02020603050405020304" pitchFamily="18" charset="0"/>
            </a:endParaRPr>
          </a:p>
          <a:p>
            <a:endParaRPr lang="en-US" dirty="0">
              <a:solidFill>
                <a:srgbClr val="FFFFFF"/>
              </a:solidFill>
            </a:endParaRPr>
          </a:p>
        </p:txBody>
      </p:sp>
      <p:sp>
        <p:nvSpPr>
          <p:cNvPr id="4" name="Title 1">
            <a:extLst>
              <a:ext uri="{FF2B5EF4-FFF2-40B4-BE49-F238E27FC236}">
                <a16:creationId xmlns:a16="http://schemas.microsoft.com/office/drawing/2014/main" id="{5B8CF31A-17F2-960F-F43C-2D3F7CDF7B45}"/>
              </a:ext>
            </a:extLst>
          </p:cNvPr>
          <p:cNvSpPr txBox="1">
            <a:spLocks/>
          </p:cNvSpPr>
          <p:nvPr/>
        </p:nvSpPr>
        <p:spPr>
          <a:xfrm>
            <a:off x="1261872" y="3657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4800" dirty="0">
                <a:solidFill>
                  <a:schemeClr val="bg1"/>
                </a:solidFill>
              </a:rPr>
              <a:t>Sensory Deprivation Theory </a:t>
            </a:r>
          </a:p>
        </p:txBody>
      </p:sp>
    </p:spTree>
    <p:extLst>
      <p:ext uri="{BB962C8B-B14F-4D97-AF65-F5344CB8AC3E}">
        <p14:creationId xmlns:p14="http://schemas.microsoft.com/office/powerpoint/2010/main" val="349209577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F51BF9-F287-4E27-B447-70F841D1E395}"/>
              </a:ext>
            </a:extLst>
          </p:cNvPr>
          <p:cNvSpPr txBox="1"/>
          <p:nvPr/>
        </p:nvSpPr>
        <p:spPr>
          <a:xfrm>
            <a:off x="1057412" y="0"/>
            <a:ext cx="6106438" cy="1200329"/>
          </a:xfrm>
          <a:prstGeom prst="rect">
            <a:avLst/>
          </a:prstGeom>
          <a:noFill/>
        </p:spPr>
        <p:txBody>
          <a:bodyPr wrap="square">
            <a:spAutoFit/>
          </a:bodyPr>
          <a:lstStyle/>
          <a:p>
            <a:pPr algn="ctr"/>
            <a:r>
              <a:rPr lang="en-US" sz="3600" dirty="0"/>
              <a:t>What if we do nothing? What if we wait too long? </a:t>
            </a:r>
          </a:p>
        </p:txBody>
      </p:sp>
      <p:pic>
        <p:nvPicPr>
          <p:cNvPr id="13" name="Picture 2">
            <a:extLst>
              <a:ext uri="{FF2B5EF4-FFF2-40B4-BE49-F238E27FC236}">
                <a16:creationId xmlns:a16="http://schemas.microsoft.com/office/drawing/2014/main" id="{504130C2-31AB-4F4B-88B0-DE57830E79D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022" b="95506" l="487" r="98733">
                        <a14:foregroundMark x1="2780" y1="15386" x2="6433" y2="40169"/>
                        <a14:foregroundMark x1="6433" y1="40169" x2="24854" y2="79213"/>
                        <a14:foregroundMark x1="24854" y1="79213" x2="45906" y2="93539"/>
                        <a14:foregroundMark x1="45906" y1="93539" x2="49123" y2="72472"/>
                        <a14:foregroundMark x1="49123" y1="72472" x2="49318" y2="33708"/>
                        <a14:foregroundMark x1="49318" y1="33708" x2="39376" y2="12921"/>
                        <a14:foregroundMark x1="39376" y1="12921" x2="32468" y2="12647"/>
                        <a14:foregroundMark x1="49220" y1="10393" x2="63255" y2="11517"/>
                        <a14:foregroundMark x1="3899" y1="56180" x2="14425" y2="85393"/>
                        <a14:foregroundMark x1="14425" y1="85393" x2="38889" y2="96910"/>
                        <a14:foregroundMark x1="38889" y1="96910" x2="96686" y2="85674"/>
                        <a14:foregroundMark x1="96686" y1="85674" x2="95712" y2="35393"/>
                        <a14:foregroundMark x1="95712" y1="35393" x2="78168" y2="11517"/>
                        <a14:foregroundMark x1="78168" y1="11517" x2="56043" y2="17416"/>
                        <a14:foregroundMark x1="93372" y1="7865" x2="82456" y2="95506"/>
                        <a14:foregroundMark x1="1170" y1="31180" x2="2729" y2="93820"/>
                        <a14:foregroundMark x1="97466" y1="9551" x2="99415" y2="51685"/>
                        <a14:foregroundMark x1="99415" y1="51685" x2="96394" y2="92416"/>
                        <a14:foregroundMark x1="96394" y1="92416" x2="98830" y2="92978"/>
                        <a14:foregroundMark x1="39279" y1="16573" x2="33138" y2="15449"/>
                        <a14:foregroundMark x1="33138" y1="15449" x2="28168" y2="18539"/>
                        <a14:foregroundMark x1="28168" y1="18539" x2="26413" y2="34831"/>
                        <a14:foregroundMark x1="487" y1="20225" x2="5166" y2="15169"/>
                        <a14:foregroundMark x1="5166" y1="15169" x2="9064" y2="14607"/>
                        <a14:foregroundMark x1="9064" y1="14607" x2="25341" y2="22472"/>
                        <a14:foregroundMark x1="25341" y1="22472" x2="26023" y2="22472"/>
                        <a14:foregroundMark x1="6628" y1="14045" x2="3411" y2="14045"/>
                        <a14:foregroundMark x1="3411" y1="14045" x2="877" y2="17978"/>
                        <a14:foregroundMark x1="5361" y1="13764" x2="8577" y2="14607"/>
                        <a14:backgroundMark x1="3281" y1="6564" x2="780" y2="4213"/>
                        <a14:backgroundMark x1="4303" y1="7524" x2="3327" y2="6607"/>
                        <a14:backgroundMark x1="780" y1="4213" x2="1280" y2="8976"/>
                        <a14:backgroundMark x1="5483" y1="7571" x2="5556" y2="5618"/>
                        <a14:backgroundMark x1="5556" y1="5618" x2="5458" y2="4213"/>
                        <a14:backgroundMark x1="6258" y1="9937" x2="4094" y2="10955"/>
                        <a14:backgroundMark x1="8869" y1="8708" x2="6449" y2="9847"/>
                        <a14:backgroundMark x1="3316" y1="10015" x2="1072" y2="7303"/>
                        <a14:backgroundMark x1="1072" y1="7303" x2="3509" y2="2809"/>
                        <a14:backgroundMark x1="3509" y1="2809" x2="5263" y2="2528"/>
                        <a14:backgroundMark x1="1901" y1="11137" x2="1657" y2="10955"/>
                        <a14:backgroundMark x1="2939" y1="11909" x2="2655" y2="11697"/>
                        <a14:backgroundMark x1="1657" y1="10955" x2="487" y2="11517"/>
                        <a14:backgroundMark x1="9259" y1="8708" x2="26608" y2="10393"/>
                        <a14:backgroundMark x1="26608" y1="10393" x2="42982" y2="5899"/>
                        <a14:backgroundMark x1="42982" y1="5899" x2="43860" y2="0"/>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 r="50674"/>
          <a:stretch/>
        </p:blipFill>
        <p:spPr bwMode="auto">
          <a:xfrm>
            <a:off x="1494579" y="326686"/>
            <a:ext cx="8411421" cy="650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a:extLst>
              <a:ext uri="{FF2B5EF4-FFF2-40B4-BE49-F238E27FC236}">
                <a16:creationId xmlns:a16="http://schemas.microsoft.com/office/drawing/2014/main" id="{CD4B7594-EF33-39ED-B7DB-83D7AE5C64BC}"/>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7303" b="95506" l="1170" r="98830">
                        <a14:foregroundMark x1="2780" y1="15386" x2="6433" y2="40169"/>
                        <a14:foregroundMark x1="6433" y1="40169" x2="24854" y2="79213"/>
                        <a14:foregroundMark x1="24854" y1="79213" x2="45906" y2="93539"/>
                        <a14:foregroundMark x1="45906" y1="93539" x2="49123" y2="72472"/>
                        <a14:foregroundMark x1="49123" y1="72472" x2="49318" y2="33708"/>
                        <a14:foregroundMark x1="49318" y1="33708" x2="39376" y2="12921"/>
                        <a14:foregroundMark x1="39376" y1="12921" x2="32468" y2="12647"/>
                        <a14:foregroundMark x1="49220" y1="10393" x2="63255" y2="11517"/>
                        <a14:foregroundMark x1="3899" y1="56180" x2="14425" y2="85393"/>
                        <a14:foregroundMark x1="14425" y1="85393" x2="38889" y2="96910"/>
                        <a14:foregroundMark x1="38889" y1="96910" x2="96686" y2="85674"/>
                        <a14:foregroundMark x1="96686" y1="85674" x2="95712" y2="35393"/>
                        <a14:foregroundMark x1="95712" y1="35393" x2="78168" y2="11517"/>
                        <a14:foregroundMark x1="78168" y1="11517" x2="56043" y2="17416"/>
                        <a14:foregroundMark x1="93372" y1="7865" x2="82456" y2="95506"/>
                        <a14:foregroundMark x1="1170" y1="31180" x2="2729" y2="93820"/>
                        <a14:foregroundMark x1="97466" y1="9551" x2="99415" y2="51685"/>
                        <a14:foregroundMark x1="99415" y1="51685" x2="96394" y2="92416"/>
                        <a14:foregroundMark x1="96394" y1="92416" x2="98830" y2="92978"/>
                        <a14:foregroundMark x1="39279" y1="16573" x2="33138" y2="15449"/>
                        <a14:foregroundMark x1="33138" y1="15449" x2="28168" y2="18539"/>
                        <a14:foregroundMark x1="28168" y1="18539" x2="26413" y2="34831"/>
                        <a14:backgroundMark x1="3281" y1="6564" x2="780" y2="4213"/>
                        <a14:backgroundMark x1="4303" y1="7524" x2="3327" y2="6607"/>
                        <a14:backgroundMark x1="780" y1="4213" x2="1280" y2="8976"/>
                        <a14:backgroundMark x1="4301" y1="13483" x2="4427" y2="13483"/>
                        <a14:backgroundMark x1="5483" y1="7571" x2="5556" y2="5618"/>
                        <a14:backgroundMark x1="5556" y1="5618" x2="5458" y2="4213"/>
                        <a14:backgroundMark x1="8869" y1="8708" x2="4094" y2="10955"/>
                        <a14:backgroundMark x1="4094" y1="10955" x2="1072" y2="7303"/>
                        <a14:backgroundMark x1="1072" y1="7303" x2="3509" y2="2809"/>
                        <a14:backgroundMark x1="3509" y1="2809" x2="5263" y2="2528"/>
                        <a14:backgroundMark x1="4678" y1="13202" x2="1657" y2="10955"/>
                        <a14:backgroundMark x1="1657" y1="10955" x2="487" y2="11517"/>
                        <a14:backgroundMark x1="9259" y1="8708" x2="26608" y2="10393"/>
                        <a14:backgroundMark x1="26608" y1="10393" x2="42982" y2="5899"/>
                        <a14:backgroundMark x1="42982" y1="5899" x2="43860" y2="0"/>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49549" r="-1652"/>
          <a:stretch/>
        </p:blipFill>
        <p:spPr bwMode="auto">
          <a:xfrm>
            <a:off x="597684" y="137685"/>
            <a:ext cx="10099737" cy="6507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809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2A9B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CFAD5F7-D833-4309-8093-0C0777826FDE}"/>
              </a:ext>
            </a:extLst>
          </p:cNvPr>
          <p:cNvSpPr>
            <a:spLocks noGrp="1"/>
          </p:cNvSpPr>
          <p:nvPr>
            <p:ph idx="1"/>
          </p:nvPr>
        </p:nvSpPr>
        <p:spPr>
          <a:xfrm>
            <a:off x="231358" y="2375345"/>
            <a:ext cx="8595360" cy="3853147"/>
          </a:xfrm>
        </p:spPr>
        <p:txBody>
          <a:bodyPr>
            <a:normAutofit/>
          </a:bodyPr>
          <a:lstStyle/>
          <a:p>
            <a:pPr lvl="2">
              <a:spcBef>
                <a:spcPts val="1200"/>
              </a:spcBef>
            </a:pPr>
            <a:r>
              <a:rPr lang="en-US" sz="2400" b="1" dirty="0">
                <a:solidFill>
                  <a:srgbClr val="FFFFFF"/>
                </a:solidFill>
                <a:cs typeface="Times New Roman" panose="02020603050405020304" pitchFamily="18" charset="0"/>
              </a:rPr>
              <a:t>Increased demands on cognitive processing to compensate for impoverished sensory input</a:t>
            </a:r>
          </a:p>
          <a:p>
            <a:pPr lvl="3">
              <a:spcBef>
                <a:spcPts val="1200"/>
              </a:spcBef>
            </a:pPr>
            <a:r>
              <a:rPr lang="en-US" sz="2400" b="1" dirty="0">
                <a:solidFill>
                  <a:srgbClr val="FFFFFF"/>
                </a:solidFill>
                <a:cs typeface="Times New Roman" panose="02020603050405020304" pitchFamily="18" charset="0"/>
              </a:rPr>
              <a:t>Additional processing draws on the same resources needed for higher level cognitive processing</a:t>
            </a:r>
          </a:p>
          <a:p>
            <a:pPr lvl="2">
              <a:spcBef>
                <a:spcPts val="1200"/>
              </a:spcBef>
            </a:pPr>
            <a:r>
              <a:rPr lang="en-US" sz="2400" b="1" dirty="0">
                <a:solidFill>
                  <a:srgbClr val="FFFFFF"/>
                </a:solidFill>
                <a:cs typeface="Times New Roman" panose="02020603050405020304" pitchFamily="18" charset="0"/>
              </a:rPr>
              <a:t>Increased cognitive demand for auditory stimuli</a:t>
            </a:r>
          </a:p>
          <a:p>
            <a:pPr lvl="2">
              <a:spcBef>
                <a:spcPts val="1200"/>
              </a:spcBef>
            </a:pPr>
            <a:endParaRPr lang="en-US" sz="2400" b="1" dirty="0">
              <a:solidFill>
                <a:srgbClr val="FFFFFF"/>
              </a:solidFill>
              <a:cs typeface="Times New Roman" panose="02020603050405020304" pitchFamily="18" charset="0"/>
            </a:endParaRPr>
          </a:p>
          <a:p>
            <a:endParaRPr lang="en-US" sz="2400" b="1" dirty="0">
              <a:solidFill>
                <a:srgbClr val="FFFFFF"/>
              </a:solidFill>
              <a:cs typeface="Times New Roman" panose="02020603050405020304" pitchFamily="18" charset="0"/>
            </a:endParaRPr>
          </a:p>
          <a:p>
            <a:endParaRPr lang="en-US" dirty="0">
              <a:solidFill>
                <a:srgbClr val="FFFFFF"/>
              </a:solidFill>
            </a:endParaRPr>
          </a:p>
        </p:txBody>
      </p:sp>
      <p:sp>
        <p:nvSpPr>
          <p:cNvPr id="4" name="Title 1">
            <a:extLst>
              <a:ext uri="{FF2B5EF4-FFF2-40B4-BE49-F238E27FC236}">
                <a16:creationId xmlns:a16="http://schemas.microsoft.com/office/drawing/2014/main" id="{5B8CF31A-17F2-960F-F43C-2D3F7CDF7B45}"/>
              </a:ext>
            </a:extLst>
          </p:cNvPr>
          <p:cNvSpPr txBox="1">
            <a:spLocks/>
          </p:cNvSpPr>
          <p:nvPr/>
        </p:nvSpPr>
        <p:spPr>
          <a:xfrm>
            <a:off x="1261872" y="3657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4800" dirty="0">
                <a:solidFill>
                  <a:schemeClr val="bg1"/>
                </a:solidFill>
              </a:rPr>
              <a:t>Information Degradation Theory</a:t>
            </a:r>
          </a:p>
        </p:txBody>
      </p:sp>
    </p:spTree>
    <p:extLst>
      <p:ext uri="{BB962C8B-B14F-4D97-AF65-F5344CB8AC3E}">
        <p14:creationId xmlns:p14="http://schemas.microsoft.com/office/powerpoint/2010/main" val="1226395659"/>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F51BF9-F287-4E27-B447-70F841D1E395}"/>
              </a:ext>
            </a:extLst>
          </p:cNvPr>
          <p:cNvSpPr txBox="1"/>
          <p:nvPr/>
        </p:nvSpPr>
        <p:spPr>
          <a:xfrm>
            <a:off x="1057412" y="0"/>
            <a:ext cx="6106438" cy="1200329"/>
          </a:xfrm>
          <a:prstGeom prst="rect">
            <a:avLst/>
          </a:prstGeom>
          <a:noFill/>
        </p:spPr>
        <p:txBody>
          <a:bodyPr wrap="square">
            <a:spAutoFit/>
          </a:bodyPr>
          <a:lstStyle/>
          <a:p>
            <a:pPr algn="ctr"/>
            <a:r>
              <a:rPr lang="en-US" sz="3600"/>
              <a:t>What if we do nothing? What if we wait too long? </a:t>
            </a:r>
            <a:endParaRPr lang="en-US" sz="3600" dirty="0"/>
          </a:p>
        </p:txBody>
      </p:sp>
      <p:pic>
        <p:nvPicPr>
          <p:cNvPr id="2" name="Picture 2">
            <a:extLst>
              <a:ext uri="{FF2B5EF4-FFF2-40B4-BE49-F238E27FC236}">
                <a16:creationId xmlns:a16="http://schemas.microsoft.com/office/drawing/2014/main" id="{A730997B-0111-4478-2A54-CDE9374AC35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174" b="99765" l="2665" r="97022">
                        <a14:foregroundMark x1="8934" y1="33568" x2="8934" y2="33568"/>
                        <a14:foregroundMark x1="14890" y1="33568" x2="14890" y2="33568"/>
                        <a14:foregroundMark x1="19592" y1="33568" x2="19592" y2="33568"/>
                        <a14:foregroundMark x1="24765" y1="34038" x2="24765" y2="34038"/>
                        <a14:foregroundMark x1="29310" y1="33333" x2="29310" y2="33333"/>
                        <a14:foregroundMark x1="34013" y1="32864" x2="34013" y2="32864"/>
                        <a14:foregroundMark x1="27273" y1="43662" x2="27273" y2="43662"/>
                        <a14:foregroundMark x1="14734" y1="44601" x2="14734" y2="44601"/>
                        <a14:foregroundMark x1="5486" y1="55869" x2="5486" y2="55869"/>
                        <a14:foregroundMark x1="10502" y1="55164" x2="10502" y2="55164"/>
                        <a14:foregroundMark x1="15674" y1="55634" x2="15674" y2="55634"/>
                        <a14:foregroundMark x1="26959" y1="55399" x2="26959" y2="55399"/>
                        <a14:foregroundMark x1="32288" y1="54930" x2="32288" y2="54930"/>
                        <a14:foregroundMark x1="36834" y1="55399" x2="36834" y2="55399"/>
                        <a14:foregroundMark x1="51097" y1="55399" x2="51097" y2="55399"/>
                        <a14:foregroundMark x1="75235" y1="45070" x2="75705" y2="46009"/>
                        <a14:foregroundMark x1="78997" y1="50000" x2="78997" y2="50000"/>
                        <a14:foregroundMark x1="76959" y1="55164" x2="76959" y2="55164"/>
                        <a14:foregroundMark x1="87618" y1="57512" x2="87618" y2="57512"/>
                        <a14:foregroundMark x1="73041" y1="77934" x2="73041" y2="77934"/>
                        <a14:foregroundMark x1="56897" y1="77230" x2="56897" y2="77230"/>
                        <a14:foregroundMark x1="62069" y1="49061" x2="62069" y2="49061"/>
                        <a14:foregroundMark x1="85110" y1="9859" x2="85110" y2="9859"/>
                        <a14:foregroundMark x1="54389" y1="7042" x2="54389" y2="7042"/>
                        <a14:foregroundMark x1="12539" y1="7277" x2="12539" y2="7277"/>
                        <a14:foregroundMark x1="14263" y1="20892" x2="14263" y2="20892"/>
                        <a14:foregroundMark x1="24295" y1="21596" x2="24295" y2="21596"/>
                        <a14:foregroundMark x1="28683" y1="21596" x2="28683" y2="21596"/>
                        <a14:foregroundMark x1="17712" y1="21362" x2="17712" y2="21362"/>
                        <a14:foregroundMark x1="12069" y1="20657" x2="12069" y2="20657"/>
                        <a14:foregroundMark x1="16301" y1="21831" x2="16301" y2="21831"/>
                        <a14:foregroundMark x1="11599" y1="21362" x2="11599" y2="21362"/>
                        <a14:foregroundMark x1="53918" y1="21831" x2="63480" y2="21596"/>
                        <a14:foregroundMark x1="63480" y1="21596" x2="72257" y2="22300"/>
                        <a14:foregroundMark x1="72257" y1="22300" x2="75392" y2="22066"/>
                        <a14:foregroundMark x1="4545" y1="63380" x2="15831" y2="65023"/>
                        <a14:foregroundMark x1="2665" y1="62207" x2="10031" y2="67371"/>
                        <a14:foregroundMark x1="10031" y1="67371" x2="17868" y2="67840"/>
                        <a14:foregroundMark x1="17868" y1="67840" x2="18025" y2="67606"/>
                        <a14:foregroundMark x1="2665" y1="68779" x2="5486" y2="69014"/>
                        <a14:foregroundMark x1="22884" y1="65962" x2="32288" y2="66432"/>
                        <a14:foregroundMark x1="32288" y1="66432" x2="39498" y2="66197"/>
                        <a14:foregroundMark x1="39498" y1="66197" x2="39498" y2="66432"/>
                        <a14:foregroundMark x1="45298" y1="63380" x2="53135" y2="63146"/>
                        <a14:foregroundMark x1="53135" y1="63146" x2="60188" y2="63146"/>
                        <a14:foregroundMark x1="45768" y1="68310" x2="52978" y2="67606"/>
                        <a14:foregroundMark x1="52978" y1="67606" x2="59561" y2="68779"/>
                        <a14:foregroundMark x1="61129" y1="53756" x2="69592" y2="57042"/>
                        <a14:foregroundMark x1="69592" y1="57042" x2="62069" y2="58920"/>
                        <a14:foregroundMark x1="62069" y1="58920" x2="67868" y2="52347"/>
                        <a14:foregroundMark x1="67868" y1="52347" x2="68025" y2="52113"/>
                        <a14:foregroundMark x1="59091" y1="57746" x2="65831" y2="62911"/>
                        <a14:foregroundMark x1="65831" y1="62911" x2="73511" y2="53521"/>
                        <a14:foregroundMark x1="6897" y1="4460" x2="5711" y2="7772"/>
                        <a14:foregroundMark x1="3582" y1="16428" x2="7367" y2="82394"/>
                        <a14:foregroundMark x1="7367" y1="82394" x2="24451" y2="93192"/>
                        <a14:foregroundMark x1="24451" y1="93192" x2="72414" y2="99061"/>
                        <a14:foregroundMark x1="72414" y1="99061" x2="88088" y2="98826"/>
                        <a14:foregroundMark x1="88088" y1="98826" x2="99060" y2="89906"/>
                        <a14:foregroundMark x1="99060" y1="89906" x2="94828" y2="12207"/>
                        <a14:foregroundMark x1="94828" y1="12207" x2="85737" y2="1643"/>
                        <a14:foregroundMark x1="85737" y1="1643" x2="3135" y2="5164"/>
                        <a14:foregroundMark x1="95455" y1="20188" x2="91693" y2="97183"/>
                        <a14:foregroundMark x1="9875" y1="23474" x2="17712" y2="26761"/>
                        <a14:foregroundMark x1="17712" y1="26761" x2="61912" y2="73005"/>
                        <a14:foregroundMark x1="61912" y1="73005" x2="76803" y2="80516"/>
                        <a14:foregroundMark x1="76803" y1="80516" x2="86677" y2="76291"/>
                        <a14:foregroundMark x1="86677" y1="76291" x2="86520" y2="75117"/>
                        <a14:foregroundMark x1="34796" y1="13850" x2="66458" y2="28404"/>
                        <a14:foregroundMark x1="66458" y1="28404" x2="76646" y2="26291"/>
                        <a14:foregroundMark x1="76646" y1="26291" x2="78527" y2="27230"/>
                        <a14:foregroundMark x1="24138" y1="16197" x2="52351" y2="44836"/>
                        <a14:foregroundMark x1="52351" y1="44836" x2="69592" y2="48357"/>
                        <a14:foregroundMark x1="7680" y1="44366" x2="39028" y2="89202"/>
                        <a14:foregroundMark x1="39028" y1="89202" x2="49843" y2="88498"/>
                        <a14:foregroundMark x1="49843" y1="88498" x2="49843" y2="88498"/>
                        <a14:foregroundMark x1="71003" y1="11268" x2="80564" y2="34742"/>
                        <a14:foregroundMark x1="80564" y1="34742" x2="82602" y2="54930"/>
                        <a14:foregroundMark x1="82602" y1="54930" x2="86050" y2="65023"/>
                        <a14:foregroundMark x1="86050" y1="65023" x2="86050" y2="65023"/>
                        <a14:foregroundMark x1="96708" y1="3286" x2="96708" y2="99061"/>
                        <a14:foregroundMark x1="96708" y1="99061" x2="97022" y2="99765"/>
                        <a14:foregroundMark x1="87461" y1="36150" x2="92947" y2="44601"/>
                        <a14:foregroundMark x1="85580" y1="30282" x2="90596" y2="38732"/>
                        <a14:foregroundMark x1="90596" y1="38732" x2="90596" y2="39202"/>
                        <a14:backgroundMark x1="5172" y1="11268" x2="4389" y2="14789"/>
                        <a14:backgroundMark x1="3292" y1="10798" x2="5486" y2="12207"/>
                        <a14:backgroundMark x1="5956" y1="9390" x2="3292" y2="16197"/>
                        <a14:backgroundMark x1="3135" y1="9155" x2="5486" y2="14554"/>
                        <a14:backgroundMark x1="2821" y1="12676" x2="6897" y2="11972"/>
                      </a14:backgroundRemoval>
                    </a14:imgEffect>
                  </a14:imgLayer>
                </a14:imgProps>
              </a:ext>
              <a:ext uri="{28A0092B-C50C-407E-A947-70E740481C1C}">
                <a14:useLocalDpi xmlns:a14="http://schemas.microsoft.com/office/drawing/2010/main" val="0"/>
              </a:ext>
            </a:extLst>
          </a:blip>
          <a:srcRect/>
          <a:stretch>
            <a:fillRect/>
          </a:stretch>
        </p:blipFill>
        <p:spPr bwMode="auto">
          <a:xfrm>
            <a:off x="1578187" y="1200329"/>
            <a:ext cx="8226864" cy="5493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409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2A9B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CFAD5F7-D833-4309-8093-0C0777826FDE}"/>
              </a:ext>
            </a:extLst>
          </p:cNvPr>
          <p:cNvSpPr>
            <a:spLocks noGrp="1"/>
          </p:cNvSpPr>
          <p:nvPr>
            <p:ph idx="1"/>
          </p:nvPr>
        </p:nvSpPr>
        <p:spPr>
          <a:xfrm>
            <a:off x="231358" y="2375345"/>
            <a:ext cx="8595360" cy="3853147"/>
          </a:xfrm>
        </p:spPr>
        <p:txBody>
          <a:bodyPr>
            <a:normAutofit/>
          </a:bodyPr>
          <a:lstStyle/>
          <a:p>
            <a:pPr lvl="2">
              <a:spcBef>
                <a:spcPts val="1200"/>
              </a:spcBef>
            </a:pPr>
            <a:r>
              <a:rPr lang="en-US" sz="2400" b="1" dirty="0">
                <a:solidFill>
                  <a:srgbClr val="FFFFFF"/>
                </a:solidFill>
                <a:cs typeface="Times New Roman" panose="02020603050405020304" pitchFamily="18" charset="0"/>
              </a:rPr>
              <a:t>Overall neural degeneration common with aging</a:t>
            </a:r>
          </a:p>
          <a:p>
            <a:pPr lvl="2">
              <a:spcBef>
                <a:spcPts val="1200"/>
              </a:spcBef>
            </a:pPr>
            <a:r>
              <a:rPr lang="en-US" sz="2400" b="1" dirty="0">
                <a:solidFill>
                  <a:srgbClr val="FFFFFF"/>
                </a:solidFill>
                <a:cs typeface="Times New Roman" panose="02020603050405020304" pitchFamily="18" charset="0"/>
              </a:rPr>
              <a:t>Dementia pathology vs degraded peripheral signals </a:t>
            </a:r>
          </a:p>
          <a:p>
            <a:pPr lvl="2">
              <a:spcBef>
                <a:spcPts val="1200"/>
              </a:spcBef>
            </a:pPr>
            <a:r>
              <a:rPr lang="en-US" sz="2400" b="1" dirty="0">
                <a:solidFill>
                  <a:srgbClr val="FFFFFF"/>
                </a:solidFill>
                <a:cs typeface="Times New Roman" panose="02020603050405020304" pitchFamily="18" charset="0"/>
              </a:rPr>
              <a:t>Early identification and broad hearing-dementia intervention strategies.</a:t>
            </a:r>
          </a:p>
          <a:p>
            <a:endParaRPr lang="en-US" sz="2400" b="1" dirty="0">
              <a:solidFill>
                <a:srgbClr val="FFFFFF"/>
              </a:solidFill>
              <a:cs typeface="Times New Roman" panose="02020603050405020304" pitchFamily="18" charset="0"/>
            </a:endParaRPr>
          </a:p>
          <a:p>
            <a:endParaRPr lang="en-US" dirty="0">
              <a:solidFill>
                <a:srgbClr val="FFFFFF"/>
              </a:solidFill>
            </a:endParaRPr>
          </a:p>
        </p:txBody>
      </p:sp>
      <p:sp>
        <p:nvSpPr>
          <p:cNvPr id="4" name="Title 1">
            <a:extLst>
              <a:ext uri="{FF2B5EF4-FFF2-40B4-BE49-F238E27FC236}">
                <a16:creationId xmlns:a16="http://schemas.microsoft.com/office/drawing/2014/main" id="{5B8CF31A-17F2-960F-F43C-2D3F7CDF7B45}"/>
              </a:ext>
            </a:extLst>
          </p:cNvPr>
          <p:cNvSpPr txBox="1">
            <a:spLocks/>
          </p:cNvSpPr>
          <p:nvPr/>
        </p:nvSpPr>
        <p:spPr>
          <a:xfrm>
            <a:off x="1261872" y="3657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4800" dirty="0">
                <a:solidFill>
                  <a:schemeClr val="bg1"/>
                </a:solidFill>
              </a:rPr>
              <a:t>Common Cause theory</a:t>
            </a:r>
          </a:p>
        </p:txBody>
      </p:sp>
    </p:spTree>
    <p:extLst>
      <p:ext uri="{BB962C8B-B14F-4D97-AF65-F5344CB8AC3E}">
        <p14:creationId xmlns:p14="http://schemas.microsoft.com/office/powerpoint/2010/main" val="164114131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E4548E0-39FA-42E8-8E7F-314B3CE94108}"/>
              </a:ext>
            </a:extLst>
          </p:cNvPr>
          <p:cNvSpPr>
            <a:spLocks noGrp="1"/>
          </p:cNvSpPr>
          <p:nvPr>
            <p:ph type="title"/>
          </p:nvPr>
        </p:nvSpPr>
        <p:spPr>
          <a:xfrm>
            <a:off x="1261872" y="365760"/>
            <a:ext cx="9692640" cy="1325562"/>
          </a:xfrm>
        </p:spPr>
        <p:txBody>
          <a:bodyPr>
            <a:normAutofit/>
          </a:bodyPr>
          <a:lstStyle/>
          <a:p>
            <a:r>
              <a:rPr lang="en-US" altLang="en-US" dirty="0">
                <a:solidFill>
                  <a:srgbClr val="FFFFFF"/>
                </a:solidFill>
              </a:rPr>
              <a:t>Designation Statement</a:t>
            </a:r>
            <a:endParaRPr lang="en-US" dirty="0">
              <a:solidFill>
                <a:srgbClr val="FFFFFF"/>
              </a:solidFill>
            </a:endParaRPr>
          </a:p>
        </p:txBody>
      </p:sp>
      <p:sp>
        <p:nvSpPr>
          <p:cNvPr id="3" name="Content Placeholder 2">
            <a:extLst>
              <a:ext uri="{FF2B5EF4-FFF2-40B4-BE49-F238E27FC236}">
                <a16:creationId xmlns:a16="http://schemas.microsoft.com/office/drawing/2014/main" id="{47DC5A4B-6948-4365-B0F0-15E04AC33DF7}"/>
              </a:ext>
            </a:extLst>
          </p:cNvPr>
          <p:cNvSpPr>
            <a:spLocks noGrp="1"/>
          </p:cNvSpPr>
          <p:nvPr>
            <p:ph idx="1"/>
          </p:nvPr>
        </p:nvSpPr>
        <p:spPr>
          <a:xfrm>
            <a:off x="1261872" y="2326990"/>
            <a:ext cx="8595360" cy="4083435"/>
          </a:xfrm>
        </p:spPr>
        <p:txBody>
          <a:bodyPr>
            <a:normAutofit lnSpcReduction="10000"/>
          </a:bodyPr>
          <a:lstStyle/>
          <a:p>
            <a:r>
              <a:rPr lang="en-US" altLang="en-US" sz="1600" dirty="0">
                <a:solidFill>
                  <a:srgbClr val="FFFFFF"/>
                </a:solidFill>
              </a:rPr>
              <a:t>It is St. Luke’s Hospital &amp; Health Network policy to ensure balance, independence, objectivity and scientific rigor in all of our sponsored educational programs.  Faculty and all others who have the ability to control the content of continuing medical education activities sponsored by the St. Luke’s Hospital &amp; Health Network are expected to disclose to the audience whether they do or do not have any real or apparent conflict(s) of interest or other relationships related to the content of their presentation(s).</a:t>
            </a:r>
          </a:p>
          <a:p>
            <a:endParaRPr lang="en-US" altLang="en-US" sz="1600" dirty="0">
              <a:solidFill>
                <a:srgbClr val="FFFFFF"/>
              </a:solidFill>
            </a:endParaRPr>
          </a:p>
          <a:p>
            <a:r>
              <a:rPr lang="en-US" altLang="en-US" sz="1600" dirty="0">
                <a:solidFill>
                  <a:srgbClr val="FFFFFF"/>
                </a:solidFill>
              </a:rPr>
              <a:t>The St. Luke’s Hospital &amp; Health Network is accredited by the Pennsylvania Medical Society to provide continuing medical education for physicians.</a:t>
            </a:r>
          </a:p>
          <a:p>
            <a:endParaRPr lang="en-US" altLang="en-US" sz="1600" dirty="0">
              <a:solidFill>
                <a:srgbClr val="FFFFFF"/>
              </a:solidFill>
            </a:endParaRPr>
          </a:p>
          <a:p>
            <a:r>
              <a:rPr lang="en-US" altLang="en-US" sz="1600" dirty="0">
                <a:solidFill>
                  <a:srgbClr val="FFFFFF"/>
                </a:solidFill>
              </a:rPr>
              <a:t>The St. Luke’s Hospital and Health Network designates this live educational activity for a maximum of  1  AMA PRA Category 1 Credits™.  Physicians should only claim credits commensurate to the extent of their participation on the activity.</a:t>
            </a:r>
          </a:p>
          <a:p>
            <a:endParaRPr lang="en-US" sz="1500" dirty="0">
              <a:solidFill>
                <a:srgbClr val="FFFFFF"/>
              </a:solidFill>
            </a:endParaRPr>
          </a:p>
        </p:txBody>
      </p:sp>
    </p:spTree>
    <p:extLst>
      <p:ext uri="{BB962C8B-B14F-4D97-AF65-F5344CB8AC3E}">
        <p14:creationId xmlns:p14="http://schemas.microsoft.com/office/powerpoint/2010/main" val="329143843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F3B76C-020A-8B6E-88E7-701C9AB0058F}"/>
              </a:ext>
            </a:extLst>
          </p:cNvPr>
          <p:cNvPicPr>
            <a:picLocks noChangeAspect="1"/>
          </p:cNvPicPr>
          <p:nvPr/>
        </p:nvPicPr>
        <p:blipFill>
          <a:blip r:embed="rId3"/>
          <a:stretch>
            <a:fillRect/>
          </a:stretch>
        </p:blipFill>
        <p:spPr>
          <a:xfrm>
            <a:off x="2534379" y="0"/>
            <a:ext cx="6621780" cy="6667765"/>
          </a:xfrm>
          <a:prstGeom prst="rect">
            <a:avLst/>
          </a:prstGeom>
        </p:spPr>
      </p:pic>
    </p:spTree>
    <p:extLst>
      <p:ext uri="{BB962C8B-B14F-4D97-AF65-F5344CB8AC3E}">
        <p14:creationId xmlns:p14="http://schemas.microsoft.com/office/powerpoint/2010/main" val="420522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2A9B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5CFAD5F7-D833-4309-8093-0C0777826FDE}"/>
              </a:ext>
            </a:extLst>
          </p:cNvPr>
          <p:cNvSpPr>
            <a:spLocks noGrp="1"/>
          </p:cNvSpPr>
          <p:nvPr>
            <p:ph idx="1"/>
          </p:nvPr>
        </p:nvSpPr>
        <p:spPr>
          <a:xfrm>
            <a:off x="1261872" y="2326990"/>
            <a:ext cx="8595360" cy="3853147"/>
          </a:xfrm>
        </p:spPr>
        <p:txBody>
          <a:bodyPr>
            <a:normAutofit/>
          </a:bodyPr>
          <a:lstStyle/>
          <a:p>
            <a:endParaRPr lang="en-US" sz="2400" b="1" dirty="0">
              <a:solidFill>
                <a:srgbClr val="FFFFFF"/>
              </a:solidFill>
              <a:cs typeface="Times New Roman" panose="02020603050405020304" pitchFamily="18" charset="0"/>
            </a:endParaRPr>
          </a:p>
          <a:p>
            <a:endParaRPr lang="en-US" dirty="0">
              <a:solidFill>
                <a:srgbClr val="FFFFFF"/>
              </a:solidFill>
            </a:endParaRPr>
          </a:p>
        </p:txBody>
      </p:sp>
      <p:pic>
        <p:nvPicPr>
          <p:cNvPr id="1028" name="Picture 4" descr="Brain cartoon with questions and glasses human Vector Image">
            <a:extLst>
              <a:ext uri="{FF2B5EF4-FFF2-40B4-BE49-F238E27FC236}">
                <a16:creationId xmlns:a16="http://schemas.microsoft.com/office/drawing/2014/main" id="{F603CE8C-DF22-4534-BF03-75B62E3AB41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6204" b="80278" l="10000" r="90000">
                        <a14:foregroundMark x1="34100" y1="11759" x2="34391" y2="12307"/>
                        <a14:foregroundMark x1="52199" y1="6439" x2="52700" y2="6204"/>
                        <a14:foregroundMark x1="45800" y1="9444" x2="46873" y2="8940"/>
                        <a14:foregroundMark x1="51026" y1="11324" x2="49400" y2="16296"/>
                        <a14:foregroundMark x1="52700" y1="6204" x2="52484" y2="6866"/>
                        <a14:foregroundMark x1="50200" y1="19167" x2="50200" y2="19167"/>
                        <a14:foregroundMark x1="62854" y1="15069" x2="60400" y2="18611"/>
                        <a14:foregroundMark x1="60400" y1="20833" x2="60400" y2="20833"/>
                        <a14:foregroundMark x1="38900" y1="13611" x2="38900" y2="9444"/>
                        <a14:foregroundMark x1="38800" y1="20926" x2="38800" y2="20926"/>
                        <a14:foregroundMark x1="37560" y1="19407" x2="38200" y2="20000"/>
                        <a14:foregroundMark x1="37898" y1="19162" x2="38300" y2="19907"/>
                        <a14:backgroundMark x1="48900" y1="9630" x2="49300" y2="11019"/>
                        <a14:backgroundMark x1="49300" y1="9167" x2="50400" y2="10556"/>
                        <a14:backgroundMark x1="59700" y1="12315" x2="62000" y2="14907"/>
                        <a14:backgroundMark x1="61200" y1="13148" x2="62500" y2="10741"/>
                        <a14:backgroundMark x1="62500" y1="11389" x2="64200" y2="12500"/>
                        <a14:backgroundMark x1="63800" y1="11204" x2="60200" y2="10833"/>
                        <a14:backgroundMark x1="63100" y1="9630" x2="64600" y2="12130"/>
                        <a14:backgroundMark x1="64600" y1="12315" x2="63300" y2="13519"/>
                        <a14:backgroundMark x1="65000" y1="11944" x2="63100" y2="13704"/>
                        <a14:backgroundMark x1="60100" y1="10556" x2="60100" y2="10556"/>
                        <a14:backgroundMark x1="59700" y1="10556" x2="59700" y2="10556"/>
                        <a14:backgroundMark x1="59700" y1="10741" x2="59700" y2="10741"/>
                        <a14:backgroundMark x1="65400" y1="11389" x2="65400" y2="11389"/>
                        <a14:backgroundMark x1="63700" y1="14074" x2="63700" y2="14074"/>
                        <a14:backgroundMark x1="48100" y1="8426" x2="51300" y2="9815"/>
                        <a14:backgroundMark x1="51200" y1="8241" x2="49300" y2="7500"/>
                        <a14:backgroundMark x1="47700" y1="8611" x2="47700" y2="8611"/>
                        <a14:backgroundMark x1="47900" y1="8241" x2="47900" y2="8981"/>
                        <a14:backgroundMark x1="51900" y1="9630" x2="50800" y2="11204"/>
                        <a14:backgroundMark x1="50600" y1="7037" x2="51900" y2="8981"/>
                        <a14:backgroundMark x1="47700" y1="8611" x2="47400" y2="9167"/>
                        <a14:backgroundMark x1="50800" y1="11574" x2="51300" y2="10556"/>
                        <a14:backgroundMark x1="62100" y1="14352" x2="63500" y2="13704"/>
                        <a14:backgroundMark x1="64600" y1="11019" x2="65200" y2="12593"/>
                        <a14:backgroundMark x1="34700" y1="13519" x2="36600" y2="10741"/>
                        <a14:backgroundMark x1="36400" y1="13704" x2="35600" y2="17037"/>
                        <a14:backgroundMark x1="36200" y1="13704" x2="33000" y2="13519"/>
                        <a14:backgroundMark x1="38100" y1="20556" x2="39400" y2="20000"/>
                        <a14:backgroundMark x1="39400" y1="22315" x2="40200" y2="20833"/>
                        <a14:backgroundMark x1="39300" y1="21852" x2="39300" y2="21852"/>
                        <a14:backgroundMark x1="39300" y1="21759" x2="39500" y2="21389"/>
                        <a14:backgroundMark x1="38500" y1="20370" x2="39000" y2="19444"/>
                        <a14:backgroundMark x1="64700" y1="10093" x2="65600" y2="11296"/>
                        <a14:backgroundMark x1="38500" y1="20278" x2="37800" y2="20556"/>
                        <a14:backgroundMark x1="36361" y1="18580" x2="34600" y2="18611"/>
                        <a14:backgroundMark x1="39800" y1="18519" x2="38642" y2="18539"/>
                        <a14:backgroundMark x1="37900" y1="18333" x2="38400" y2="18796"/>
                        <a14:backgroundMark x1="36500" y1="18148" x2="36500" y2="18426"/>
                        <a14:backgroundMark x1="38400" y1="20093" x2="38400" y2="20093"/>
                      </a14:backgroundRemoval>
                    </a14:imgEffect>
                  </a14:imgLayer>
                </a14:imgProps>
              </a:ext>
              <a:ext uri="{28A0092B-C50C-407E-A947-70E740481C1C}">
                <a14:useLocalDpi xmlns:a14="http://schemas.microsoft.com/office/drawing/2010/main" val="0"/>
              </a:ext>
            </a:extLst>
          </a:blip>
          <a:srcRect b="10702"/>
          <a:stretch/>
        </p:blipFill>
        <p:spPr bwMode="auto">
          <a:xfrm>
            <a:off x="8428551" y="3030126"/>
            <a:ext cx="4277729" cy="412553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5B8CF31A-17F2-960F-F43C-2D3F7CDF7B45}"/>
              </a:ext>
            </a:extLst>
          </p:cNvPr>
          <p:cNvSpPr txBox="1">
            <a:spLocks/>
          </p:cNvSpPr>
          <p:nvPr/>
        </p:nvSpPr>
        <p:spPr>
          <a:xfrm>
            <a:off x="1261872" y="365760"/>
            <a:ext cx="9692640" cy="132556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4800" dirty="0">
                <a:solidFill>
                  <a:schemeClr val="bg1"/>
                </a:solidFill>
              </a:rPr>
              <a:t>Cognitive Hearing Science Review</a:t>
            </a:r>
          </a:p>
        </p:txBody>
      </p:sp>
      <p:graphicFrame>
        <p:nvGraphicFramePr>
          <p:cNvPr id="2" name="TextBox 6">
            <a:extLst>
              <a:ext uri="{FF2B5EF4-FFF2-40B4-BE49-F238E27FC236}">
                <a16:creationId xmlns:a16="http://schemas.microsoft.com/office/drawing/2014/main" id="{E8F25FD3-EB78-4687-6C9D-043A99FA73FA}"/>
              </a:ext>
            </a:extLst>
          </p:cNvPr>
          <p:cNvGraphicFramePr/>
          <p:nvPr>
            <p:extLst>
              <p:ext uri="{D42A27DB-BD31-4B8C-83A1-F6EECF244321}">
                <p14:modId xmlns:p14="http://schemas.microsoft.com/office/powerpoint/2010/main" val="1711120934"/>
              </p:ext>
            </p:extLst>
          </p:nvPr>
        </p:nvGraphicFramePr>
        <p:xfrm>
          <a:off x="875859" y="1799506"/>
          <a:ext cx="7161236" cy="501675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4107823"/>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13472A-D2F9-41C5-A511-77E956303F32}"/>
              </a:ext>
            </a:extLst>
          </p:cNvPr>
          <p:cNvSpPr>
            <a:spLocks noGrp="1"/>
          </p:cNvSpPr>
          <p:nvPr>
            <p:ph type="title"/>
          </p:nvPr>
        </p:nvSpPr>
        <p:spPr>
          <a:xfrm>
            <a:off x="1261872" y="365760"/>
            <a:ext cx="9692640" cy="1325562"/>
          </a:xfrm>
        </p:spPr>
        <p:txBody>
          <a:bodyPr>
            <a:normAutofit/>
          </a:bodyPr>
          <a:lstStyle/>
          <a:p>
            <a:r>
              <a:rPr lang="en-US" sz="4800" dirty="0">
                <a:solidFill>
                  <a:schemeClr val="bg1"/>
                </a:solidFill>
              </a:rPr>
              <a:t>Social Isolation and Hearing Loss</a:t>
            </a:r>
          </a:p>
        </p:txBody>
      </p:sp>
      <p:sp>
        <p:nvSpPr>
          <p:cNvPr id="3" name="Content Placeholder 2">
            <a:extLst>
              <a:ext uri="{FF2B5EF4-FFF2-40B4-BE49-F238E27FC236}">
                <a16:creationId xmlns:a16="http://schemas.microsoft.com/office/drawing/2014/main" id="{09B129A9-D576-4AEB-AEC5-D7F69AEF1D59}"/>
              </a:ext>
            </a:extLst>
          </p:cNvPr>
          <p:cNvSpPr>
            <a:spLocks noGrp="1"/>
          </p:cNvSpPr>
          <p:nvPr>
            <p:ph idx="1"/>
          </p:nvPr>
        </p:nvSpPr>
        <p:spPr>
          <a:xfrm>
            <a:off x="85283" y="2293659"/>
            <a:ext cx="6217516" cy="4292174"/>
          </a:xfrm>
        </p:spPr>
        <p:txBody>
          <a:bodyPr>
            <a:normAutofit/>
          </a:bodyPr>
          <a:lstStyle/>
          <a:p>
            <a:pPr lvl="2">
              <a:spcBef>
                <a:spcPts val="1200"/>
              </a:spcBef>
            </a:pPr>
            <a:r>
              <a:rPr lang="en-US" sz="2400" b="1" dirty="0">
                <a:solidFill>
                  <a:srgbClr val="FFFFFF"/>
                </a:solidFill>
                <a:cs typeface="Times New Roman" panose="02020603050405020304" pitchFamily="18" charset="0"/>
              </a:rPr>
              <a:t>Risk factors like loneliness, social isolation, depression, decreased physical activity or frailty </a:t>
            </a:r>
          </a:p>
          <a:p>
            <a:pPr lvl="2">
              <a:spcBef>
                <a:spcPts val="1200"/>
              </a:spcBef>
            </a:pPr>
            <a:r>
              <a:rPr lang="en-US" sz="2400" b="1" dirty="0">
                <a:solidFill>
                  <a:srgbClr val="FFFFFF"/>
                </a:solidFill>
                <a:cs typeface="Times New Roman" panose="02020603050405020304" pitchFamily="18" charset="0"/>
              </a:rPr>
              <a:t>Hearing loss can cause withdraw from previously enjoyed activities </a:t>
            </a:r>
          </a:p>
          <a:p>
            <a:pPr lvl="2">
              <a:spcBef>
                <a:spcPts val="1200"/>
              </a:spcBef>
            </a:pPr>
            <a:r>
              <a:rPr lang="en-US" sz="2400" b="1" dirty="0">
                <a:solidFill>
                  <a:srgbClr val="FFFFFF"/>
                </a:solidFill>
                <a:cs typeface="Times New Roman" panose="02020603050405020304" pitchFamily="18" charset="0"/>
              </a:rPr>
              <a:t>Hearing loss can cause reduction in physical activity due to decreased auditory awareness </a:t>
            </a:r>
          </a:p>
          <a:p>
            <a:endParaRPr lang="en-US" sz="1400" dirty="0">
              <a:solidFill>
                <a:srgbClr val="FFFFFF"/>
              </a:solidFill>
            </a:endParaRPr>
          </a:p>
        </p:txBody>
      </p:sp>
      <p:pic>
        <p:nvPicPr>
          <p:cNvPr id="5" name="Picture 4">
            <a:extLst>
              <a:ext uri="{FF2B5EF4-FFF2-40B4-BE49-F238E27FC236}">
                <a16:creationId xmlns:a16="http://schemas.microsoft.com/office/drawing/2014/main" id="{A3A3BCAB-6271-8BD7-499C-6718A262FDF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80" b="89987" l="7900" r="91400">
                        <a14:foregroundMark x1="8100" y1="52069" x2="9600" y2="66622"/>
                        <a14:foregroundMark x1="9600" y1="66622" x2="11300" y2="71028"/>
                        <a14:foregroundMark x1="7900" y1="80641" x2="7900" y2="80641"/>
                        <a14:foregroundMark x1="30600" y1="46595" x2="36100" y2="54606"/>
                        <a14:foregroundMark x1="23900" y1="77837" x2="29500" y2="77570"/>
                        <a14:foregroundMark x1="59000" y1="46328" x2="68100" y2="54873"/>
                        <a14:foregroundMark x1="68100" y1="54873" x2="75000" y2="69693"/>
                        <a14:foregroundMark x1="75000" y1="69693" x2="78500" y2="72897"/>
                        <a14:foregroundMark x1="90500" y1="55407" x2="90000" y2="66489"/>
                        <a14:foregroundMark x1="89800" y1="81442" x2="91400" y2="81175"/>
                      </a14:backgroundRemoval>
                    </a14:imgEffect>
                    <a14:imgEffect>
                      <a14:saturation sat="200000"/>
                    </a14:imgEffect>
                  </a14:imgLayer>
                </a14:imgProps>
              </a:ext>
            </a:extLst>
          </a:blip>
          <a:stretch>
            <a:fillRect/>
          </a:stretch>
        </p:blipFill>
        <p:spPr>
          <a:xfrm>
            <a:off x="5676928" y="2387252"/>
            <a:ext cx="6993644" cy="5238240"/>
          </a:xfrm>
          <a:prstGeom prst="rect">
            <a:avLst/>
          </a:prstGeom>
        </p:spPr>
      </p:pic>
    </p:spTree>
    <p:extLst>
      <p:ext uri="{BB962C8B-B14F-4D97-AF65-F5344CB8AC3E}">
        <p14:creationId xmlns:p14="http://schemas.microsoft.com/office/powerpoint/2010/main" val="355159025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E05DD-7542-47BF-8303-5CBF1352C861}"/>
              </a:ext>
            </a:extLst>
          </p:cNvPr>
          <p:cNvSpPr>
            <a:spLocks noGrp="1"/>
          </p:cNvSpPr>
          <p:nvPr>
            <p:ph type="title"/>
          </p:nvPr>
        </p:nvSpPr>
        <p:spPr>
          <a:xfrm>
            <a:off x="1502502" y="758952"/>
            <a:ext cx="9418320" cy="4041648"/>
          </a:xfrm>
        </p:spPr>
        <p:txBody>
          <a:bodyPr>
            <a:normAutofit/>
          </a:bodyPr>
          <a:lstStyle/>
          <a:p>
            <a:r>
              <a:rPr lang="en-US" sz="3600" dirty="0"/>
              <a:t>Social Isolation and Depression and hearing loss</a:t>
            </a:r>
          </a:p>
        </p:txBody>
      </p:sp>
      <p:sp>
        <p:nvSpPr>
          <p:cNvPr id="3" name="Text Placeholder 2">
            <a:extLst>
              <a:ext uri="{FF2B5EF4-FFF2-40B4-BE49-F238E27FC236}">
                <a16:creationId xmlns:a16="http://schemas.microsoft.com/office/drawing/2014/main" id="{CA2F8DAC-952B-60A4-DEE3-A22F5A62778C}"/>
              </a:ext>
            </a:extLst>
          </p:cNvPr>
          <p:cNvSpPr>
            <a:spLocks noGrp="1"/>
          </p:cNvSpPr>
          <p:nvPr>
            <p:ph type="body" idx="1"/>
          </p:nvPr>
        </p:nvSpPr>
        <p:spPr>
          <a:xfrm>
            <a:off x="1502502" y="4800600"/>
            <a:ext cx="9418320" cy="1691640"/>
          </a:xfrm>
        </p:spPr>
        <p:txBody>
          <a:bodyPr/>
          <a:lstStyle/>
          <a:p>
            <a:endParaRPr lang="en-US"/>
          </a:p>
        </p:txBody>
      </p:sp>
      <p:pic>
        <p:nvPicPr>
          <p:cNvPr id="14" name="Picture 13">
            <a:extLst>
              <a:ext uri="{FF2B5EF4-FFF2-40B4-BE49-F238E27FC236}">
                <a16:creationId xmlns:a16="http://schemas.microsoft.com/office/drawing/2014/main" id="{289C2AF3-9526-CD8D-B548-42CD57F5B05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12096" y="974598"/>
            <a:ext cx="10515600" cy="5124450"/>
          </a:xfrm>
          <a:prstGeom prst="rect">
            <a:avLst/>
          </a:prstGeom>
        </p:spPr>
      </p:pic>
      <p:sp>
        <p:nvSpPr>
          <p:cNvPr id="12" name="TextBox 11">
            <a:extLst>
              <a:ext uri="{FF2B5EF4-FFF2-40B4-BE49-F238E27FC236}">
                <a16:creationId xmlns:a16="http://schemas.microsoft.com/office/drawing/2014/main" id="{F101F46C-24EA-F800-84A1-A5BE4F74D137}"/>
              </a:ext>
            </a:extLst>
          </p:cNvPr>
          <p:cNvSpPr txBox="1"/>
          <p:nvPr/>
        </p:nvSpPr>
        <p:spPr>
          <a:xfrm>
            <a:off x="2711947" y="2585113"/>
            <a:ext cx="1782449" cy="830997"/>
          </a:xfrm>
          <a:prstGeom prst="rect">
            <a:avLst/>
          </a:prstGeom>
          <a:noFill/>
        </p:spPr>
        <p:txBody>
          <a:bodyPr wrap="square" rtlCol="0">
            <a:spAutoFit/>
          </a:bodyPr>
          <a:lstStyle/>
          <a:p>
            <a:r>
              <a:rPr lang="en-US" sz="1200" dirty="0"/>
              <a:t>- Cognitive load</a:t>
            </a:r>
          </a:p>
          <a:p>
            <a:r>
              <a:rPr lang="en-US" sz="1200" dirty="0"/>
              <a:t>- Social Isolation</a:t>
            </a:r>
          </a:p>
          <a:p>
            <a:r>
              <a:rPr lang="en-US" sz="1200" dirty="0"/>
              <a:t>- Structural Brain </a:t>
            </a:r>
          </a:p>
          <a:p>
            <a:r>
              <a:rPr lang="en-US" sz="1200" dirty="0"/>
              <a:t>Changes</a:t>
            </a:r>
          </a:p>
        </p:txBody>
      </p:sp>
      <p:sp>
        <p:nvSpPr>
          <p:cNvPr id="15" name="TextBox 14">
            <a:extLst>
              <a:ext uri="{FF2B5EF4-FFF2-40B4-BE49-F238E27FC236}">
                <a16:creationId xmlns:a16="http://schemas.microsoft.com/office/drawing/2014/main" id="{64C0D850-79B8-EC42-3E62-9100F4369EA9}"/>
              </a:ext>
            </a:extLst>
          </p:cNvPr>
          <p:cNvSpPr txBox="1"/>
          <p:nvPr/>
        </p:nvSpPr>
        <p:spPr>
          <a:xfrm>
            <a:off x="7531689" y="2684631"/>
            <a:ext cx="2030215" cy="461665"/>
          </a:xfrm>
          <a:prstGeom prst="rect">
            <a:avLst/>
          </a:prstGeom>
          <a:noFill/>
        </p:spPr>
        <p:txBody>
          <a:bodyPr wrap="square" rtlCol="0">
            <a:spAutoFit/>
          </a:bodyPr>
          <a:lstStyle/>
          <a:p>
            <a:r>
              <a:rPr lang="en-US" sz="1200" dirty="0"/>
              <a:t>- Behavioral (e.g. Social)</a:t>
            </a:r>
          </a:p>
          <a:p>
            <a:r>
              <a:rPr lang="en-US" sz="1200" dirty="0"/>
              <a:t>- Neural</a:t>
            </a:r>
          </a:p>
        </p:txBody>
      </p:sp>
      <p:sp>
        <p:nvSpPr>
          <p:cNvPr id="16" name="TextBox 15">
            <a:extLst>
              <a:ext uri="{FF2B5EF4-FFF2-40B4-BE49-F238E27FC236}">
                <a16:creationId xmlns:a16="http://schemas.microsoft.com/office/drawing/2014/main" id="{5BB78FA2-F388-D7BB-282C-44B7732494C7}"/>
              </a:ext>
            </a:extLst>
          </p:cNvPr>
          <p:cNvSpPr txBox="1"/>
          <p:nvPr/>
        </p:nvSpPr>
        <p:spPr>
          <a:xfrm>
            <a:off x="4223999" y="3151793"/>
            <a:ext cx="1151061" cy="461665"/>
          </a:xfrm>
          <a:prstGeom prst="rect">
            <a:avLst/>
          </a:prstGeom>
          <a:noFill/>
        </p:spPr>
        <p:txBody>
          <a:bodyPr wrap="square" rtlCol="0">
            <a:spAutoFit/>
          </a:bodyPr>
          <a:lstStyle/>
          <a:p>
            <a:r>
              <a:rPr lang="en-US" sz="1200" dirty="0"/>
              <a:t>Reverse causation</a:t>
            </a:r>
          </a:p>
        </p:txBody>
      </p:sp>
      <p:sp>
        <p:nvSpPr>
          <p:cNvPr id="17" name="TextBox 16">
            <a:extLst>
              <a:ext uri="{FF2B5EF4-FFF2-40B4-BE49-F238E27FC236}">
                <a16:creationId xmlns:a16="http://schemas.microsoft.com/office/drawing/2014/main" id="{E9B7B704-F066-339B-B46D-1C8A4A8E3D38}"/>
              </a:ext>
            </a:extLst>
          </p:cNvPr>
          <p:cNvSpPr txBox="1"/>
          <p:nvPr/>
        </p:nvSpPr>
        <p:spPr>
          <a:xfrm>
            <a:off x="6739668" y="3146296"/>
            <a:ext cx="1356446" cy="461665"/>
          </a:xfrm>
          <a:prstGeom prst="rect">
            <a:avLst/>
          </a:prstGeom>
          <a:noFill/>
        </p:spPr>
        <p:txBody>
          <a:bodyPr wrap="square" rtlCol="0">
            <a:spAutoFit/>
          </a:bodyPr>
          <a:lstStyle/>
          <a:p>
            <a:r>
              <a:rPr lang="en-US" sz="1200" dirty="0"/>
              <a:t>Reverse causation</a:t>
            </a:r>
          </a:p>
        </p:txBody>
      </p:sp>
      <p:sp>
        <p:nvSpPr>
          <p:cNvPr id="18" name="TextBox 17">
            <a:extLst>
              <a:ext uri="{FF2B5EF4-FFF2-40B4-BE49-F238E27FC236}">
                <a16:creationId xmlns:a16="http://schemas.microsoft.com/office/drawing/2014/main" id="{9DBB447B-0730-2554-CE1A-96D1BD89EE73}"/>
              </a:ext>
            </a:extLst>
          </p:cNvPr>
          <p:cNvSpPr txBox="1"/>
          <p:nvPr/>
        </p:nvSpPr>
        <p:spPr>
          <a:xfrm>
            <a:off x="8546796" y="1542961"/>
            <a:ext cx="2030215" cy="307777"/>
          </a:xfrm>
          <a:prstGeom prst="rect">
            <a:avLst/>
          </a:prstGeom>
          <a:noFill/>
        </p:spPr>
        <p:txBody>
          <a:bodyPr wrap="square" rtlCol="0">
            <a:spAutoFit/>
          </a:bodyPr>
          <a:lstStyle/>
          <a:p>
            <a:r>
              <a:rPr lang="en-US" sz="1400" dirty="0"/>
              <a:t>Socioeconomic factors</a:t>
            </a:r>
          </a:p>
        </p:txBody>
      </p:sp>
      <p:sp>
        <p:nvSpPr>
          <p:cNvPr id="19" name="TextBox 18">
            <a:extLst>
              <a:ext uri="{FF2B5EF4-FFF2-40B4-BE49-F238E27FC236}">
                <a16:creationId xmlns:a16="http://schemas.microsoft.com/office/drawing/2014/main" id="{651E0458-267B-9470-F434-6ADF7D2DE565}"/>
              </a:ext>
            </a:extLst>
          </p:cNvPr>
          <p:cNvSpPr txBox="1"/>
          <p:nvPr/>
        </p:nvSpPr>
        <p:spPr>
          <a:xfrm>
            <a:off x="1166560" y="1518246"/>
            <a:ext cx="2241924" cy="523220"/>
          </a:xfrm>
          <a:prstGeom prst="rect">
            <a:avLst/>
          </a:prstGeom>
          <a:noFill/>
        </p:spPr>
        <p:txBody>
          <a:bodyPr wrap="square" rtlCol="0">
            <a:spAutoFit/>
          </a:bodyPr>
          <a:lstStyle/>
          <a:p>
            <a:r>
              <a:rPr lang="en-US" sz="1400" dirty="0"/>
              <a:t>Microvascular Disease</a:t>
            </a:r>
          </a:p>
          <a:p>
            <a:r>
              <a:rPr lang="en-US" sz="1400" dirty="0"/>
              <a:t>Neuropathologic process</a:t>
            </a:r>
          </a:p>
        </p:txBody>
      </p:sp>
    </p:spTree>
    <p:extLst>
      <p:ext uri="{BB962C8B-B14F-4D97-AF65-F5344CB8AC3E}">
        <p14:creationId xmlns:p14="http://schemas.microsoft.com/office/powerpoint/2010/main" val="3188313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13472A-D2F9-41C5-A511-77E956303F32}"/>
              </a:ext>
            </a:extLst>
          </p:cNvPr>
          <p:cNvSpPr>
            <a:spLocks noGrp="1"/>
          </p:cNvSpPr>
          <p:nvPr>
            <p:ph type="title"/>
          </p:nvPr>
        </p:nvSpPr>
        <p:spPr>
          <a:xfrm>
            <a:off x="1261872" y="365760"/>
            <a:ext cx="9692640" cy="1325562"/>
          </a:xfrm>
        </p:spPr>
        <p:txBody>
          <a:bodyPr>
            <a:normAutofit/>
          </a:bodyPr>
          <a:lstStyle/>
          <a:p>
            <a:r>
              <a:rPr lang="en-US" sz="4800" dirty="0">
                <a:solidFill>
                  <a:schemeClr val="bg1"/>
                </a:solidFill>
              </a:rPr>
              <a:t>How do we treat? </a:t>
            </a:r>
          </a:p>
        </p:txBody>
      </p:sp>
      <p:sp>
        <p:nvSpPr>
          <p:cNvPr id="3" name="Content Placeholder 2">
            <a:extLst>
              <a:ext uri="{FF2B5EF4-FFF2-40B4-BE49-F238E27FC236}">
                <a16:creationId xmlns:a16="http://schemas.microsoft.com/office/drawing/2014/main" id="{09B129A9-D576-4AEB-AEC5-D7F69AEF1D59}"/>
              </a:ext>
            </a:extLst>
          </p:cNvPr>
          <p:cNvSpPr>
            <a:spLocks noGrp="1"/>
          </p:cNvSpPr>
          <p:nvPr>
            <p:ph idx="1"/>
          </p:nvPr>
        </p:nvSpPr>
        <p:spPr>
          <a:xfrm>
            <a:off x="661370" y="2267199"/>
            <a:ext cx="9833758" cy="4292174"/>
          </a:xfrm>
        </p:spPr>
        <p:txBody>
          <a:bodyPr>
            <a:normAutofit/>
          </a:bodyPr>
          <a:lstStyle/>
          <a:p>
            <a:pPr marL="457200" indent="-457200">
              <a:spcAft>
                <a:spcPts val="1200"/>
              </a:spcAft>
              <a:buFont typeface="+mj-lt"/>
              <a:buAutoNum type="arabicPeriod"/>
            </a:pPr>
            <a:r>
              <a:rPr lang="en-US" sz="2000" dirty="0">
                <a:solidFill>
                  <a:srgbClr val="FFFFFF"/>
                </a:solidFill>
              </a:rPr>
              <a:t>Researchers suggest that hearing aid use may attenuate cognitive decline accelerated by hearing loss. </a:t>
            </a:r>
          </a:p>
          <a:p>
            <a:pPr marL="457200" indent="-457200">
              <a:spcAft>
                <a:spcPts val="1200"/>
              </a:spcAft>
              <a:buFont typeface="+mj-lt"/>
              <a:buAutoNum type="arabicPeriod"/>
            </a:pPr>
            <a:r>
              <a:rPr lang="en-US" sz="2000" dirty="0">
                <a:solidFill>
                  <a:srgbClr val="FFFFFF"/>
                </a:solidFill>
              </a:rPr>
              <a:t>Hearing aids may serve not only has dementia prevention buy may present opportunity for Neuropsychiatric symptoms (NPS)</a:t>
            </a:r>
          </a:p>
          <a:p>
            <a:pPr marL="457200" indent="-457200">
              <a:buFont typeface="+mj-lt"/>
              <a:buAutoNum type="arabicPeriod"/>
            </a:pPr>
            <a:r>
              <a:rPr lang="en-US" sz="2000" dirty="0">
                <a:solidFill>
                  <a:srgbClr val="FFFFFF"/>
                </a:solidFill>
              </a:rPr>
              <a:t>It was reported that by maintaining strong social connections one can prevent cognitive decline and prolong the onset of dementia. </a:t>
            </a:r>
          </a:p>
          <a:p>
            <a:endParaRPr lang="en-US" sz="1400" dirty="0">
              <a:solidFill>
                <a:srgbClr val="FFFFFF"/>
              </a:solidFill>
            </a:endParaRPr>
          </a:p>
        </p:txBody>
      </p:sp>
    </p:spTree>
    <p:extLst>
      <p:ext uri="{BB962C8B-B14F-4D97-AF65-F5344CB8AC3E}">
        <p14:creationId xmlns:p14="http://schemas.microsoft.com/office/powerpoint/2010/main" val="1577546645"/>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62973-00F7-4743-A398-5B4E56E0EB33}"/>
              </a:ext>
            </a:extLst>
          </p:cNvPr>
          <p:cNvSpPr>
            <a:spLocks noGrp="1"/>
          </p:cNvSpPr>
          <p:nvPr>
            <p:ph type="title"/>
          </p:nvPr>
        </p:nvSpPr>
        <p:spPr>
          <a:xfrm>
            <a:off x="660291" y="-745153"/>
            <a:ext cx="10756481" cy="1691641"/>
          </a:xfrm>
        </p:spPr>
        <p:txBody>
          <a:bodyPr>
            <a:noAutofit/>
          </a:bodyPr>
          <a:lstStyle/>
          <a:p>
            <a:r>
              <a:rPr lang="en-US" sz="4800" dirty="0"/>
              <a:t>You have a hearing loss – now what?</a:t>
            </a:r>
          </a:p>
        </p:txBody>
      </p:sp>
      <p:graphicFrame>
        <p:nvGraphicFramePr>
          <p:cNvPr id="14" name="Content Placeholder 2">
            <a:extLst>
              <a:ext uri="{FF2B5EF4-FFF2-40B4-BE49-F238E27FC236}">
                <a16:creationId xmlns:a16="http://schemas.microsoft.com/office/drawing/2014/main" id="{DA3243D3-94D8-4CD0-9DFE-10DA67F64966}"/>
              </a:ext>
            </a:extLst>
          </p:cNvPr>
          <p:cNvGraphicFramePr>
            <a:graphicFrameLocks noGrp="1"/>
          </p:cNvGraphicFramePr>
          <p:nvPr>
            <p:ph idx="4294967295"/>
            <p:extLst>
              <p:ext uri="{D42A27DB-BD31-4B8C-83A1-F6EECF244321}">
                <p14:modId xmlns:p14="http://schemas.microsoft.com/office/powerpoint/2010/main" val="2211350166"/>
              </p:ext>
            </p:extLst>
          </p:nvPr>
        </p:nvGraphicFramePr>
        <p:xfrm>
          <a:off x="660291" y="1032323"/>
          <a:ext cx="5859463" cy="5476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2">
            <a:extLst>
              <a:ext uri="{FF2B5EF4-FFF2-40B4-BE49-F238E27FC236}">
                <a16:creationId xmlns:a16="http://schemas.microsoft.com/office/drawing/2014/main" id="{2AD6B30E-CEAE-4B99-8C4D-59B82D90883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44145" t="8780" b="12898"/>
          <a:stretch/>
        </p:blipFill>
        <p:spPr bwMode="auto">
          <a:xfrm>
            <a:off x="7154295" y="4482608"/>
            <a:ext cx="3997784" cy="2009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2318C8E-24FB-6CA8-B382-BACE3A174958}"/>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905" b="93476" l="9958" r="93757">
                        <a14:foregroundMark x1="36328" y1="4905" x2="38488" y2="10905"/>
                        <a14:foregroundMark x1="67993" y1="4905" x2="67993" y2="11524"/>
                        <a14:foregroundMark x1="90490" y1="54286" x2="87908" y2="71810"/>
                        <a14:foregroundMark x1="87908" y1="71810" x2="87961" y2="84095"/>
                        <a14:foregroundMark x1="87961" y1="84095" x2="88672" y2="87714"/>
                        <a14:foregroundMark x1="91333" y1="54905" x2="93757" y2="64952"/>
                        <a14:foregroundMark x1="93757" y1="64952" x2="92993" y2="68476"/>
                        <a14:foregroundMark x1="61828" y1="89857" x2="61828" y2="89857"/>
                        <a14:foregroundMark x1="37987" y1="91952" x2="39989" y2="91952"/>
                        <a14:foregroundMark x1="13172" y1="91667" x2="14989" y2="91667"/>
                        <a14:foregroundMark x1="13672" y1="93143" x2="14673" y2="93476"/>
                        <a14:foregroundMark x1="42993" y1="68762" x2="44494" y2="68762"/>
                        <a14:foregroundMark x1="42677" y1="70571" x2="45680" y2="71143"/>
                        <a14:foregroundMark x1="65674" y1="70571" x2="69679" y2="66333"/>
                        <a14:foregroundMark x1="85327" y1="73571" x2="85511" y2="85571"/>
                        <a14:foregroundMark x1="85511" y1="85571" x2="87329" y2="92238"/>
                        <a14:foregroundMark x1="87329" y1="92238" x2="87329" y2="92238"/>
                        <a14:foregroundMark x1="83825" y1="85905" x2="85920" y2="91774"/>
                        <a14:foregroundMark x1="84145" y1="77703" x2="83825" y2="85000"/>
                        <a14:foregroundMark x1="84668" y1="65762" x2="84191" y2="76652"/>
                        <a14:foregroundMark x1="83995" y1="71604" x2="84326" y2="67238"/>
                        <a14:foregroundMark x1="84326" y1="67238" x2="84326" y2="67238"/>
                        <a14:foregroundMark x1="35485" y1="7524" x2="35485" y2="7524"/>
                        <a14:backgroundMark x1="24341" y1="65429" x2="28899" y2="73381"/>
                        <a14:backgroundMark x1="28899" y1="73381" x2="30321" y2="73857"/>
                        <a14:backgroundMark x1="50000" y1="76000" x2="54478" y2="75381"/>
                        <a14:backgroundMark x1="54478" y1="75381" x2="55822" y2="74476"/>
                        <a14:backgroundMark x1="57508" y1="74190" x2="59009" y2="76571"/>
                        <a14:backgroundMark x1="71997" y1="76571" x2="75896" y2="71905"/>
                        <a14:backgroundMark x1="75896" y1="71905" x2="79004" y2="64524"/>
                        <a14:backgroundMark x1="67993" y1="72952" x2="67677" y2="80810"/>
                        <a14:backgroundMark x1="43502" y1="71445" x2="44178" y2="75381"/>
                        <a14:backgroundMark x1="43159" y1="69445" x2="43248" y2="69963"/>
                        <a14:backgroundMark x1="44178" y1="75381" x2="43994" y2="86238"/>
                        <a14:backgroundMark x1="91333" y1="63333" x2="91333" y2="67571"/>
                        <a14:backgroundMark x1="58588" y1="73095" x2="58957" y2="75810"/>
                        <a14:backgroundMark x1="83087" y1="84667" x2="83272" y2="77524"/>
                        <a14:backgroundMark x1="83272" y1="66286" x2="84773" y2="55381"/>
                        <a14:backgroundMark x1="84220" y1="70381" x2="85327" y2="55381"/>
                        <a14:backgroundMark x1="85142" y1="57095" x2="84958" y2="54714"/>
                        <a14:backgroundMark x1="66491" y1="71381" x2="68203" y2="70381"/>
                        <a14:backgroundMark x1="58035" y1="73762" x2="58957" y2="72762"/>
                        <a14:backgroundMark x1="83087" y1="70381" x2="83272" y2="80571"/>
                        <a14:backgroundMark x1="35643" y1="21857" x2="35985" y2="6571"/>
                        <a14:backgroundMark x1="85774" y1="93762" x2="88014" y2="93143"/>
                        <a14:backgroundMark x1="87144" y1="93429" x2="85774" y2="92190"/>
                        <a14:backgroundMark x1="70443" y1="69476" x2="75105" y2="67286"/>
                        <a14:backgroundMark x1="71312" y1="68857" x2="75105" y2="66048"/>
                        <a14:backgroundMark x1="83878" y1="69143" x2="83720" y2="76619"/>
                      </a14:backgroundRemoval>
                    </a14:imgEffect>
                  </a14:imgLayer>
                </a14:imgProps>
              </a:ext>
            </a:extLst>
          </a:blip>
          <a:stretch>
            <a:fillRect/>
          </a:stretch>
        </p:blipFill>
        <p:spPr>
          <a:xfrm>
            <a:off x="6491597" y="1313056"/>
            <a:ext cx="5056080" cy="2797094"/>
          </a:xfrm>
          <a:prstGeom prst="rect">
            <a:avLst/>
          </a:prstGeom>
        </p:spPr>
      </p:pic>
    </p:spTree>
    <p:extLst>
      <p:ext uri="{BB962C8B-B14F-4D97-AF65-F5344CB8AC3E}">
        <p14:creationId xmlns:p14="http://schemas.microsoft.com/office/powerpoint/2010/main" val="4291034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5470D1-A9BC-450A-94B8-E09E222C0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9" name="Rectangle 8">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7" name="Picture 6">
            <a:extLst>
              <a:ext uri="{FF2B5EF4-FFF2-40B4-BE49-F238E27FC236}">
                <a16:creationId xmlns:a16="http://schemas.microsoft.com/office/drawing/2014/main" id="{BB497BCF-2C0B-D956-7133-BC975DA94C6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rcRect r="-1" b="26"/>
          <a:stretch>
            <a:fillRect/>
          </a:stretch>
        </p:blipFill>
        <p:spPr>
          <a:xfrm>
            <a:off x="899160" y="0"/>
            <a:ext cx="10393680" cy="6858000"/>
          </a:xfrm>
          <a:prstGeom prst="rect">
            <a:avLst/>
          </a:prstGeom>
        </p:spPr>
      </p:pic>
      <p:sp>
        <p:nvSpPr>
          <p:cNvPr id="16" name="Rectangle 15">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Title 1">
            <a:extLst>
              <a:ext uri="{FF2B5EF4-FFF2-40B4-BE49-F238E27FC236}">
                <a16:creationId xmlns:a16="http://schemas.microsoft.com/office/drawing/2014/main" id="{8A662973-00F7-4743-A398-5B4E56E0EB33}"/>
              </a:ext>
            </a:extLst>
          </p:cNvPr>
          <p:cNvSpPr>
            <a:spLocks noGrp="1"/>
          </p:cNvSpPr>
          <p:nvPr>
            <p:ph type="title"/>
          </p:nvPr>
        </p:nvSpPr>
        <p:spPr>
          <a:xfrm>
            <a:off x="1261872" y="2982035"/>
            <a:ext cx="9418320" cy="3875965"/>
          </a:xfrm>
          <a:noFill/>
        </p:spPr>
        <p:txBody>
          <a:bodyPr vert="horz" lIns="91440" tIns="45720" rIns="91440" bIns="45720" rtlCol="0" anchor="ctr">
            <a:normAutofit/>
          </a:bodyPr>
          <a:lstStyle/>
          <a:p>
            <a:pPr algn="ctr">
              <a:lnSpc>
                <a:spcPct val="85000"/>
              </a:lnSpc>
            </a:pPr>
            <a:r>
              <a:rPr lang="en-US" dirty="0">
                <a:solidFill>
                  <a:srgbClr val="FFFFFF"/>
                </a:solidFill>
              </a:rPr>
              <a:t>O</a:t>
            </a:r>
            <a:r>
              <a:rPr lang="en-US" dirty="0">
                <a:solidFill>
                  <a:srgbClr val="FFFFFF"/>
                </a:solidFill>
                <a:effectLst/>
              </a:rPr>
              <a:t>nly 30% of eligible adults obtain hearing aids in the US </a:t>
            </a:r>
            <a:endParaRPr lang="en-US" dirty="0">
              <a:solidFill>
                <a:srgbClr val="FFFFFF"/>
              </a:solidFill>
            </a:endParaRPr>
          </a:p>
        </p:txBody>
      </p:sp>
      <p:cxnSp>
        <p:nvCxnSpPr>
          <p:cNvPr id="18" name="Straight Connector 17">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078927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13472A-D2F9-41C5-A511-77E956303F32}"/>
              </a:ext>
            </a:extLst>
          </p:cNvPr>
          <p:cNvSpPr>
            <a:spLocks noGrp="1"/>
          </p:cNvSpPr>
          <p:nvPr>
            <p:ph type="title"/>
          </p:nvPr>
        </p:nvSpPr>
        <p:spPr>
          <a:xfrm>
            <a:off x="1261872" y="365760"/>
            <a:ext cx="9692640" cy="1325562"/>
          </a:xfrm>
        </p:spPr>
        <p:txBody>
          <a:bodyPr>
            <a:normAutofit/>
          </a:bodyPr>
          <a:lstStyle/>
          <a:p>
            <a:r>
              <a:rPr lang="en-US" sz="4800" dirty="0">
                <a:solidFill>
                  <a:schemeClr val="bg1"/>
                </a:solidFill>
              </a:rPr>
              <a:t>Key Take Aways…</a:t>
            </a:r>
          </a:p>
        </p:txBody>
      </p:sp>
      <p:sp>
        <p:nvSpPr>
          <p:cNvPr id="3" name="Content Placeholder 2">
            <a:extLst>
              <a:ext uri="{FF2B5EF4-FFF2-40B4-BE49-F238E27FC236}">
                <a16:creationId xmlns:a16="http://schemas.microsoft.com/office/drawing/2014/main" id="{09B129A9-D576-4AEB-AEC5-D7F69AEF1D59}"/>
              </a:ext>
            </a:extLst>
          </p:cNvPr>
          <p:cNvSpPr>
            <a:spLocks noGrp="1"/>
          </p:cNvSpPr>
          <p:nvPr>
            <p:ph idx="1"/>
          </p:nvPr>
        </p:nvSpPr>
        <p:spPr>
          <a:xfrm>
            <a:off x="661370" y="1745838"/>
            <a:ext cx="9833758" cy="4813535"/>
          </a:xfrm>
        </p:spPr>
        <p:txBody>
          <a:bodyPr>
            <a:normAutofit/>
          </a:bodyPr>
          <a:lstStyle/>
          <a:p>
            <a:pPr marL="457200" indent="-457200">
              <a:spcAft>
                <a:spcPts val="1200"/>
              </a:spcAft>
              <a:buFont typeface="+mj-lt"/>
              <a:buAutoNum type="arabicPeriod"/>
            </a:pPr>
            <a:endParaRPr lang="en-US" sz="2000" dirty="0">
              <a:solidFill>
                <a:srgbClr val="FFFFFF"/>
              </a:solidFill>
            </a:endParaRPr>
          </a:p>
          <a:p>
            <a:pPr marL="457200" indent="-457200">
              <a:spcAft>
                <a:spcPts val="1200"/>
              </a:spcAft>
              <a:buFont typeface="+mj-lt"/>
              <a:buAutoNum type="arabicPeriod"/>
            </a:pPr>
            <a:r>
              <a:rPr lang="en-US" sz="2000" dirty="0">
                <a:solidFill>
                  <a:srgbClr val="FFFFFF"/>
                </a:solidFill>
              </a:rPr>
              <a:t>A reported pooled relative risk of 1.9 times greater risk of incident dementia among hearing impaired individuals 55 years of age and older compared to those with normal hearing. </a:t>
            </a:r>
          </a:p>
          <a:p>
            <a:pPr marL="457200" indent="-457200">
              <a:spcAft>
                <a:spcPts val="1200"/>
              </a:spcAft>
              <a:buFont typeface="+mj-lt"/>
              <a:buAutoNum type="arabicPeriod"/>
            </a:pPr>
            <a:r>
              <a:rPr lang="en-US" sz="2000" dirty="0">
                <a:solidFill>
                  <a:srgbClr val="FFFFFF"/>
                </a:solidFill>
              </a:rPr>
              <a:t>Delaying the onset of dementia by just 5 years through intervention could lead to a 57% reduction in the number of dementia cases and 40% lower cost for care and service in 30 years. </a:t>
            </a:r>
          </a:p>
          <a:p>
            <a:pPr marL="457200" indent="-457200">
              <a:spcAft>
                <a:spcPts val="1200"/>
              </a:spcAft>
              <a:buFont typeface="+mj-lt"/>
              <a:buAutoNum type="arabicPeriod"/>
            </a:pPr>
            <a:r>
              <a:rPr lang="en-US" sz="2000" dirty="0">
                <a:solidFill>
                  <a:srgbClr val="FFFFFF"/>
                </a:solidFill>
              </a:rPr>
              <a:t>Researchers suggest that hearing aid use may attenuate cognitive decline accelerated by hearing loss. </a:t>
            </a:r>
          </a:p>
          <a:p>
            <a:pPr marL="0" lvl="1" indent="0">
              <a:lnSpc>
                <a:spcPct val="95000"/>
              </a:lnSpc>
              <a:spcBef>
                <a:spcPts val="1400"/>
              </a:spcBef>
              <a:spcAft>
                <a:spcPts val="1200"/>
              </a:spcAft>
              <a:buSzPct val="80000"/>
              <a:buNone/>
            </a:pPr>
            <a:r>
              <a:rPr lang="en-US" sz="2000" spc="10" dirty="0">
                <a:solidFill>
                  <a:srgbClr val="FFFFFF"/>
                </a:solidFill>
              </a:rPr>
              <a:t> </a:t>
            </a:r>
          </a:p>
          <a:p>
            <a:endParaRPr lang="en-US" sz="1400" dirty="0">
              <a:solidFill>
                <a:srgbClr val="FFFFFF"/>
              </a:solidFill>
            </a:endParaRPr>
          </a:p>
        </p:txBody>
      </p:sp>
    </p:spTree>
    <p:extLst>
      <p:ext uri="{BB962C8B-B14F-4D97-AF65-F5344CB8AC3E}">
        <p14:creationId xmlns:p14="http://schemas.microsoft.com/office/powerpoint/2010/main" val="3309523011"/>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13472A-D2F9-41C5-A511-77E956303F32}"/>
              </a:ext>
            </a:extLst>
          </p:cNvPr>
          <p:cNvSpPr>
            <a:spLocks noGrp="1"/>
          </p:cNvSpPr>
          <p:nvPr>
            <p:ph type="title"/>
          </p:nvPr>
        </p:nvSpPr>
        <p:spPr>
          <a:xfrm>
            <a:off x="1261872" y="365760"/>
            <a:ext cx="9692640" cy="1325562"/>
          </a:xfrm>
        </p:spPr>
        <p:txBody>
          <a:bodyPr>
            <a:normAutofit/>
          </a:bodyPr>
          <a:lstStyle/>
          <a:p>
            <a:r>
              <a:rPr lang="en-US" sz="4800" dirty="0">
                <a:solidFill>
                  <a:schemeClr val="bg1"/>
                </a:solidFill>
              </a:rPr>
              <a:t>Food for thought </a:t>
            </a:r>
          </a:p>
        </p:txBody>
      </p:sp>
      <p:sp>
        <p:nvSpPr>
          <p:cNvPr id="5" name="TextBox 4">
            <a:extLst>
              <a:ext uri="{FF2B5EF4-FFF2-40B4-BE49-F238E27FC236}">
                <a16:creationId xmlns:a16="http://schemas.microsoft.com/office/drawing/2014/main" id="{7988E892-E824-A6BB-035E-D2A230840B94}"/>
              </a:ext>
            </a:extLst>
          </p:cNvPr>
          <p:cNvSpPr txBox="1"/>
          <p:nvPr/>
        </p:nvSpPr>
        <p:spPr>
          <a:xfrm>
            <a:off x="899160" y="2528185"/>
            <a:ext cx="9144000" cy="3785652"/>
          </a:xfrm>
          <a:prstGeom prst="rect">
            <a:avLst/>
          </a:prstGeom>
          <a:noFill/>
        </p:spPr>
        <p:txBody>
          <a:bodyPr wrap="square" rtlCol="0">
            <a:spAutoFit/>
          </a:bodyPr>
          <a:lstStyle/>
          <a:p>
            <a:r>
              <a:rPr lang="en-US" sz="2400" dirty="0"/>
              <a:t>By 2050 it is estimated that nearly 5 billion people will have hearing loss (1 in 4) </a:t>
            </a:r>
          </a:p>
          <a:p>
            <a:r>
              <a:rPr lang="en-US" sz="2400" dirty="0"/>
              <a:t>By 2060 nearly 73 million in the US alone.</a:t>
            </a:r>
          </a:p>
          <a:p>
            <a:r>
              <a:rPr lang="en-US" sz="2400" dirty="0"/>
              <a:t>	~However~</a:t>
            </a:r>
          </a:p>
          <a:p>
            <a:r>
              <a:rPr lang="en-US" sz="2400" dirty="0"/>
              <a:t>Studies suggest that while the overall prevalence of hearing loss is increasing due to the number of older adults – the age specific prevalence of hearing loss in the US appears to be decreasing by ~2%</a:t>
            </a:r>
          </a:p>
          <a:p>
            <a:r>
              <a:rPr lang="en-US" sz="2400" dirty="0"/>
              <a:t>	~Reason</a:t>
            </a:r>
          </a:p>
          <a:p>
            <a:r>
              <a:rPr lang="en-US" sz="2400" dirty="0"/>
              <a:t>Improvements in health care, access to care, etc. </a:t>
            </a:r>
          </a:p>
        </p:txBody>
      </p:sp>
    </p:spTree>
    <p:extLst>
      <p:ext uri="{BB962C8B-B14F-4D97-AF65-F5344CB8AC3E}">
        <p14:creationId xmlns:p14="http://schemas.microsoft.com/office/powerpoint/2010/main" val="3173626955"/>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13472A-D2F9-41C5-A511-77E956303F32}"/>
              </a:ext>
            </a:extLst>
          </p:cNvPr>
          <p:cNvSpPr>
            <a:spLocks noGrp="1"/>
          </p:cNvSpPr>
          <p:nvPr>
            <p:ph type="title"/>
          </p:nvPr>
        </p:nvSpPr>
        <p:spPr>
          <a:xfrm>
            <a:off x="1261872" y="365760"/>
            <a:ext cx="9692640" cy="1325562"/>
          </a:xfrm>
        </p:spPr>
        <p:txBody>
          <a:bodyPr>
            <a:normAutofit/>
          </a:bodyPr>
          <a:lstStyle/>
          <a:p>
            <a:r>
              <a:rPr lang="en-US" sz="4800" dirty="0">
                <a:solidFill>
                  <a:schemeClr val="bg1"/>
                </a:solidFill>
              </a:rPr>
              <a:t>Make the referral!</a:t>
            </a:r>
          </a:p>
        </p:txBody>
      </p:sp>
      <p:sp>
        <p:nvSpPr>
          <p:cNvPr id="3" name="Content Placeholder 2">
            <a:extLst>
              <a:ext uri="{FF2B5EF4-FFF2-40B4-BE49-F238E27FC236}">
                <a16:creationId xmlns:a16="http://schemas.microsoft.com/office/drawing/2014/main" id="{09B129A9-D576-4AEB-AEC5-D7F69AEF1D59}"/>
              </a:ext>
            </a:extLst>
          </p:cNvPr>
          <p:cNvSpPr>
            <a:spLocks noGrp="1"/>
          </p:cNvSpPr>
          <p:nvPr>
            <p:ph idx="1"/>
          </p:nvPr>
        </p:nvSpPr>
        <p:spPr>
          <a:xfrm>
            <a:off x="661370" y="2267199"/>
            <a:ext cx="9833758" cy="4292174"/>
          </a:xfrm>
        </p:spPr>
        <p:txBody>
          <a:bodyPr>
            <a:normAutofit/>
          </a:bodyPr>
          <a:lstStyle/>
          <a:p>
            <a:pPr>
              <a:spcAft>
                <a:spcPts val="1200"/>
              </a:spcAft>
            </a:pPr>
            <a:r>
              <a:rPr lang="en-US" sz="4000" dirty="0"/>
              <a:t>What if…</a:t>
            </a:r>
          </a:p>
          <a:p>
            <a:pPr>
              <a:spcAft>
                <a:spcPts val="1200"/>
              </a:spcAft>
            </a:pPr>
            <a:r>
              <a:rPr lang="en-US" sz="3200" dirty="0"/>
              <a:t>Hearing aids may not cause better cognition..</a:t>
            </a:r>
          </a:p>
          <a:p>
            <a:pPr>
              <a:spcAft>
                <a:spcPts val="1200"/>
              </a:spcAft>
            </a:pPr>
            <a:r>
              <a:rPr lang="en-US" sz="3200" dirty="0"/>
              <a:t>Cognitively able individual's vs less cognitively able </a:t>
            </a:r>
          </a:p>
          <a:p>
            <a:pPr lvl="1">
              <a:spcAft>
                <a:spcPts val="1200"/>
              </a:spcAft>
            </a:pPr>
            <a:r>
              <a:rPr lang="en-US" sz="2800" dirty="0"/>
              <a:t>Seek help / treatment</a:t>
            </a:r>
          </a:p>
          <a:p>
            <a:pPr>
              <a:spcAft>
                <a:spcPts val="1200"/>
              </a:spcAft>
            </a:pPr>
            <a:r>
              <a:rPr lang="en-US" sz="3200" dirty="0"/>
              <a:t>Responsibility to make the referral</a:t>
            </a:r>
            <a:endParaRPr lang="en-US" sz="2000" dirty="0">
              <a:solidFill>
                <a:srgbClr val="FFFFFF"/>
              </a:solidFill>
            </a:endParaRPr>
          </a:p>
        </p:txBody>
      </p:sp>
      <p:pic>
        <p:nvPicPr>
          <p:cNvPr id="1026" name="Picture 2" descr="Referral Program | TallySoft">
            <a:extLst>
              <a:ext uri="{FF2B5EF4-FFF2-40B4-BE49-F238E27FC236}">
                <a16:creationId xmlns:a16="http://schemas.microsoft.com/office/drawing/2014/main" id="{A1E10C99-21B4-4B24-A846-C5282D77A6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2704" y="181498"/>
            <a:ext cx="4433352" cy="1564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888490"/>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A64E5AF-9A84-45B5-9044-48F55B4831AB}"/>
              </a:ext>
            </a:extLst>
          </p:cNvPr>
          <p:cNvSpPr>
            <a:spLocks noGrp="1"/>
          </p:cNvSpPr>
          <p:nvPr>
            <p:ph type="title"/>
          </p:nvPr>
        </p:nvSpPr>
        <p:spPr>
          <a:xfrm>
            <a:off x="1261872" y="365760"/>
            <a:ext cx="9692640" cy="1325562"/>
          </a:xfrm>
        </p:spPr>
        <p:txBody>
          <a:bodyPr>
            <a:normAutofit/>
          </a:bodyPr>
          <a:lstStyle/>
          <a:p>
            <a:r>
              <a:rPr lang="en-US" altLang="en-US" dirty="0">
                <a:solidFill>
                  <a:srgbClr val="FFFFFF"/>
                </a:solidFill>
              </a:rPr>
              <a:t>Disclosure Information</a:t>
            </a:r>
            <a:endParaRPr lang="en-US" dirty="0">
              <a:solidFill>
                <a:srgbClr val="FFFFFF"/>
              </a:solidFill>
            </a:endParaRPr>
          </a:p>
        </p:txBody>
      </p:sp>
      <p:sp>
        <p:nvSpPr>
          <p:cNvPr id="3" name="Content Placeholder 2">
            <a:extLst>
              <a:ext uri="{FF2B5EF4-FFF2-40B4-BE49-F238E27FC236}">
                <a16:creationId xmlns:a16="http://schemas.microsoft.com/office/drawing/2014/main" id="{F38FC3C6-E0F6-492A-949A-FEB8CD1AD713}"/>
              </a:ext>
            </a:extLst>
          </p:cNvPr>
          <p:cNvSpPr>
            <a:spLocks noGrp="1"/>
          </p:cNvSpPr>
          <p:nvPr>
            <p:ph idx="1"/>
          </p:nvPr>
        </p:nvSpPr>
        <p:spPr>
          <a:xfrm>
            <a:off x="1261872" y="2326990"/>
            <a:ext cx="8595360" cy="3853147"/>
          </a:xfrm>
        </p:spPr>
        <p:txBody>
          <a:bodyPr>
            <a:normAutofit/>
          </a:bodyPr>
          <a:lstStyle/>
          <a:p>
            <a:r>
              <a:rPr lang="en-US" sz="2400" dirty="0">
                <a:solidFill>
                  <a:srgbClr val="FFFFFF"/>
                </a:solidFill>
              </a:rPr>
              <a:t>The Planners involved in this activity have no relevant financial relationships to disclose.</a:t>
            </a:r>
          </a:p>
          <a:p>
            <a:r>
              <a:rPr lang="en-US" sz="2400" dirty="0">
                <a:solidFill>
                  <a:srgbClr val="FFFFFF"/>
                </a:solidFill>
              </a:rPr>
              <a:t>The Faculty/Presenters involved in this activity have no relevant financial relationships to disclose.</a:t>
            </a:r>
          </a:p>
          <a:p>
            <a:endParaRPr lang="en-US" dirty="0">
              <a:solidFill>
                <a:srgbClr val="FFFFFF"/>
              </a:solidFill>
            </a:endParaRPr>
          </a:p>
        </p:txBody>
      </p:sp>
    </p:spTree>
    <p:extLst>
      <p:ext uri="{BB962C8B-B14F-4D97-AF65-F5344CB8AC3E}">
        <p14:creationId xmlns:p14="http://schemas.microsoft.com/office/powerpoint/2010/main" val="1249538632"/>
      </p:ext>
    </p:extLst>
  </p:cSld>
  <p:clrMapOvr>
    <a:overrideClrMapping bg1="dk1" tx1="lt1" bg2="dk2" tx2="lt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813472A-D2F9-41C5-A511-77E956303F32}"/>
              </a:ext>
            </a:extLst>
          </p:cNvPr>
          <p:cNvSpPr>
            <a:spLocks noGrp="1"/>
          </p:cNvSpPr>
          <p:nvPr>
            <p:ph type="title"/>
          </p:nvPr>
        </p:nvSpPr>
        <p:spPr>
          <a:xfrm>
            <a:off x="1261872" y="365760"/>
            <a:ext cx="9692640" cy="1325562"/>
          </a:xfrm>
        </p:spPr>
        <p:txBody>
          <a:bodyPr>
            <a:normAutofit/>
          </a:bodyPr>
          <a:lstStyle/>
          <a:p>
            <a:r>
              <a:rPr lang="en-US" sz="4800" dirty="0"/>
              <a:t>Multi-disciplinary approach </a:t>
            </a:r>
            <a:endParaRPr lang="en-US" sz="4800" dirty="0">
              <a:solidFill>
                <a:schemeClr val="bg1"/>
              </a:solidFill>
            </a:endParaRPr>
          </a:p>
        </p:txBody>
      </p:sp>
      <p:sp>
        <p:nvSpPr>
          <p:cNvPr id="3" name="Content Placeholder 2">
            <a:extLst>
              <a:ext uri="{FF2B5EF4-FFF2-40B4-BE49-F238E27FC236}">
                <a16:creationId xmlns:a16="http://schemas.microsoft.com/office/drawing/2014/main" id="{09B129A9-D576-4AEB-AEC5-D7F69AEF1D59}"/>
              </a:ext>
            </a:extLst>
          </p:cNvPr>
          <p:cNvSpPr>
            <a:spLocks noGrp="1"/>
          </p:cNvSpPr>
          <p:nvPr>
            <p:ph idx="1"/>
          </p:nvPr>
        </p:nvSpPr>
        <p:spPr>
          <a:xfrm>
            <a:off x="545641" y="2116737"/>
            <a:ext cx="10056479" cy="3642282"/>
          </a:xfrm>
        </p:spPr>
        <p:txBody>
          <a:bodyPr>
            <a:normAutofit/>
          </a:bodyPr>
          <a:lstStyle/>
          <a:p>
            <a:r>
              <a:rPr lang="en-US" sz="3600" dirty="0"/>
              <a:t>We all are a piece to a patients puzzle. Together we can put these pieces back and give our patients the complete care they need.</a:t>
            </a:r>
          </a:p>
          <a:p>
            <a:pPr algn="ctr"/>
            <a:r>
              <a:rPr lang="en-US" sz="2000" dirty="0">
                <a:latin typeface="Times New Roman" panose="02020603050405020304" pitchFamily="18" charset="0"/>
                <a:cs typeface="Times New Roman" panose="02020603050405020304" pitchFamily="18" charset="0"/>
              </a:rPr>
              <a:t> </a:t>
            </a:r>
          </a:p>
          <a:p>
            <a:endParaRPr lang="en-US" sz="1400" dirty="0">
              <a:solidFill>
                <a:srgbClr val="FFFFFF"/>
              </a:solidFill>
            </a:endParaRPr>
          </a:p>
        </p:txBody>
      </p:sp>
      <p:pic>
        <p:nvPicPr>
          <p:cNvPr id="7" name="Picture 6">
            <a:extLst>
              <a:ext uri="{FF2B5EF4-FFF2-40B4-BE49-F238E27FC236}">
                <a16:creationId xmlns:a16="http://schemas.microsoft.com/office/drawing/2014/main" id="{84ADC44B-C132-420D-BA58-29C819CD39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6250" r="93833">
                        <a14:foregroundMark x1="33500" y1="50952" x2="33500" y2="50952"/>
                        <a14:foregroundMark x1="12750" y1="46190" x2="12750" y2="46190"/>
                        <a14:foregroundMark x1="85167" y1="46984" x2="85167" y2="46984"/>
                        <a14:foregroundMark x1="78000" y1="42857" x2="78000" y2="42857"/>
                        <a14:foregroundMark x1="82667" y1="52540" x2="82667" y2="52540"/>
                        <a14:foregroundMark x1="80917" y1="36508" x2="80917" y2="36508"/>
                        <a14:foregroundMark x1="9500" y1="36190" x2="9500" y2="36190"/>
                        <a14:foregroundMark x1="9000" y1="64603" x2="9000" y2="64603"/>
                        <a14:foregroundMark x1="32833" y1="35714" x2="32833" y2="35714"/>
                        <a14:foregroundMark x1="67250" y1="28413" x2="67250" y2="28413"/>
                        <a14:foregroundMark x1="33333" y1="29048" x2="33333" y2="29048"/>
                        <a14:foregroundMark x1="36667" y1="77619" x2="36667" y2="77619"/>
                        <a14:foregroundMark x1="12750" y1="65079" x2="12750" y2="65079"/>
                        <a14:foregroundMark x1="14167" y1="77619" x2="14167" y2="77619"/>
                        <a14:foregroundMark x1="81750" y1="21905" x2="81750" y2="21905"/>
                        <a14:foregroundMark x1="65500" y1="30794" x2="65500" y2="30794"/>
                        <a14:foregroundMark x1="10167" y1="35238" x2="10167" y2="35238"/>
                        <a14:foregroundMark x1="10583" y1="27937" x2="10583" y2="27937"/>
                        <a14:foregroundMark x1="6333" y1="46508" x2="6333" y2="46508"/>
                        <a14:foregroundMark x1="32000" y1="76349" x2="32000" y2="76349"/>
                        <a14:foregroundMark x1="65500" y1="78889" x2="65500" y2="78889"/>
                        <a14:foregroundMark x1="71583" y1="77143" x2="71583" y2="77143"/>
                        <a14:foregroundMark x1="93833" y1="78095" x2="93833" y2="78095"/>
                        <a14:foregroundMark x1="6333" y1="42540" x2="6333" y2="42540"/>
                        <a14:foregroundMark x1="41917" y1="46508" x2="41917" y2="46508"/>
                        <a14:foregroundMark x1="42583" y1="46190" x2="42583" y2="46190"/>
                        <a14:foregroundMark x1="42833" y1="46508" x2="42833" y2="46508"/>
                        <a14:foregroundMark x1="30333" y1="36508" x2="30333" y2="36508"/>
                        <a14:foregroundMark x1="29250" y1="41746" x2="29250" y2="41746"/>
                        <a14:foregroundMark x1="12750" y1="34444" x2="12750" y2="34444"/>
                        <a14:foregroundMark x1="40917" y1="46190" x2="40917" y2="45397"/>
                        <a14:foregroundMark x1="43167" y1="47143" x2="43167" y2="47143"/>
                        <a14:foregroundMark x1="8167" y1="67143" x2="8167" y2="67143"/>
                        <a14:foregroundMark x1="72167" y1="77460" x2="72167" y2="77460"/>
                        <a14:foregroundMark x1="8083" y1="78571" x2="8083" y2="78571"/>
                        <a14:foregroundMark x1="38000" y1="78571" x2="38000" y2="78571"/>
                        <a14:foregroundMark x1="37417" y1="79048" x2="37417" y2="79048"/>
                        <a14:foregroundMark x1="32167" y1="78730" x2="32167" y2="78730"/>
                        <a14:foregroundMark x1="36750" y1="79048" x2="36750" y2="79048"/>
                        <a14:backgroundMark x1="13667" y1="58730" x2="13667" y2="58730"/>
                        <a14:backgroundMark x1="87667" y1="55714" x2="87667" y2="55714"/>
                        <a14:backgroundMark x1="87833" y1="56825" x2="87833" y2="56825"/>
                      </a14:backgroundRemoval>
                    </a14:imgEffect>
                  </a14:imgLayer>
                </a14:imgProps>
              </a:ext>
            </a:extLst>
          </a:blip>
          <a:stretch>
            <a:fillRect/>
          </a:stretch>
        </p:blipFill>
        <p:spPr>
          <a:xfrm>
            <a:off x="2570515" y="3916907"/>
            <a:ext cx="5740971" cy="2745307"/>
          </a:xfrm>
          <a:prstGeom prst="rect">
            <a:avLst/>
          </a:prstGeom>
        </p:spPr>
      </p:pic>
      <p:sp>
        <p:nvSpPr>
          <p:cNvPr id="4" name="Rectangle 3">
            <a:extLst>
              <a:ext uri="{FF2B5EF4-FFF2-40B4-BE49-F238E27FC236}">
                <a16:creationId xmlns:a16="http://schemas.microsoft.com/office/drawing/2014/main" id="{705141E8-0692-44C9-B82E-0DC8644F18A2}"/>
              </a:ext>
            </a:extLst>
          </p:cNvPr>
          <p:cNvSpPr/>
          <p:nvPr/>
        </p:nvSpPr>
        <p:spPr>
          <a:xfrm rot="1807522">
            <a:off x="3180007" y="5070103"/>
            <a:ext cx="628832" cy="429578"/>
          </a:xfrm>
          <a:prstGeom prst="rect">
            <a:avLst/>
          </a:prstGeom>
        </p:spPr>
        <p:txBody>
          <a:bodyPr wrap="none">
            <a:spAutoFit/>
          </a:bodyPr>
          <a:lstStyle/>
          <a:p>
            <a:r>
              <a:rPr lang="en-US" dirty="0">
                <a:solidFill>
                  <a:schemeClr val="bg1"/>
                </a:solidFill>
              </a:rPr>
              <a:t>PT</a:t>
            </a:r>
          </a:p>
        </p:txBody>
      </p:sp>
      <p:sp>
        <p:nvSpPr>
          <p:cNvPr id="9" name="TextBox 8">
            <a:extLst>
              <a:ext uri="{FF2B5EF4-FFF2-40B4-BE49-F238E27FC236}">
                <a16:creationId xmlns:a16="http://schemas.microsoft.com/office/drawing/2014/main" id="{6EB90FB2-3464-40CD-9337-23B0BDCFA596}"/>
              </a:ext>
            </a:extLst>
          </p:cNvPr>
          <p:cNvSpPr txBox="1"/>
          <p:nvPr/>
        </p:nvSpPr>
        <p:spPr>
          <a:xfrm rot="3443585">
            <a:off x="4324027" y="5170797"/>
            <a:ext cx="835662" cy="471623"/>
          </a:xfrm>
          <a:prstGeom prst="rect">
            <a:avLst/>
          </a:prstGeom>
          <a:noFill/>
        </p:spPr>
        <p:txBody>
          <a:bodyPr wrap="none" rtlCol="0">
            <a:spAutoFit/>
          </a:bodyPr>
          <a:lstStyle/>
          <a:p>
            <a:r>
              <a:rPr lang="en-US" dirty="0">
                <a:solidFill>
                  <a:schemeClr val="bg1"/>
                </a:solidFill>
              </a:rPr>
              <a:t>AUD</a:t>
            </a:r>
          </a:p>
        </p:txBody>
      </p:sp>
      <p:sp>
        <p:nvSpPr>
          <p:cNvPr id="11" name="TextBox 10">
            <a:extLst>
              <a:ext uri="{FF2B5EF4-FFF2-40B4-BE49-F238E27FC236}">
                <a16:creationId xmlns:a16="http://schemas.microsoft.com/office/drawing/2014/main" id="{96C24FCC-15F1-4C65-B774-050CA52437CC}"/>
              </a:ext>
            </a:extLst>
          </p:cNvPr>
          <p:cNvSpPr txBox="1"/>
          <p:nvPr/>
        </p:nvSpPr>
        <p:spPr>
          <a:xfrm rot="19902933">
            <a:off x="5611677" y="4954934"/>
            <a:ext cx="841717" cy="429578"/>
          </a:xfrm>
          <a:prstGeom prst="rect">
            <a:avLst/>
          </a:prstGeom>
          <a:noFill/>
        </p:spPr>
        <p:txBody>
          <a:bodyPr wrap="none" rtlCol="0">
            <a:spAutoFit/>
          </a:bodyPr>
          <a:lstStyle/>
          <a:p>
            <a:r>
              <a:rPr lang="en-US" dirty="0">
                <a:solidFill>
                  <a:schemeClr val="bg1"/>
                </a:solidFill>
              </a:rPr>
              <a:t>PCP</a:t>
            </a:r>
          </a:p>
        </p:txBody>
      </p:sp>
      <p:sp>
        <p:nvSpPr>
          <p:cNvPr id="13" name="TextBox 12">
            <a:extLst>
              <a:ext uri="{FF2B5EF4-FFF2-40B4-BE49-F238E27FC236}">
                <a16:creationId xmlns:a16="http://schemas.microsoft.com/office/drawing/2014/main" id="{A8084701-DBFC-4F64-BCB1-55128B6AD7DF}"/>
              </a:ext>
            </a:extLst>
          </p:cNvPr>
          <p:cNvSpPr txBox="1"/>
          <p:nvPr/>
        </p:nvSpPr>
        <p:spPr>
          <a:xfrm rot="18063848">
            <a:off x="7093130" y="4897295"/>
            <a:ext cx="677181" cy="471623"/>
          </a:xfrm>
          <a:prstGeom prst="rect">
            <a:avLst/>
          </a:prstGeom>
          <a:noFill/>
        </p:spPr>
        <p:txBody>
          <a:bodyPr wrap="none" rtlCol="0">
            <a:spAutoFit/>
          </a:bodyPr>
          <a:lstStyle/>
          <a:p>
            <a:r>
              <a:rPr lang="en-US" dirty="0">
                <a:solidFill>
                  <a:schemeClr val="bg1"/>
                </a:solidFill>
              </a:rPr>
              <a:t>MD</a:t>
            </a:r>
          </a:p>
        </p:txBody>
      </p:sp>
    </p:spTree>
    <p:extLst>
      <p:ext uri="{BB962C8B-B14F-4D97-AF65-F5344CB8AC3E}">
        <p14:creationId xmlns:p14="http://schemas.microsoft.com/office/powerpoint/2010/main" val="55160198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1ACBE00-0221-433D-8EA5-D9D7B45F3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1" name="Rectangle 10">
            <a:extLst>
              <a:ext uri="{FF2B5EF4-FFF2-40B4-BE49-F238E27FC236}">
                <a16:creationId xmlns:a16="http://schemas.microsoft.com/office/drawing/2014/main" id="{EFB0C39A-F8CA-4A79-AFFC-E9780FB199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930632E-C486-431D-B4D4-5EB3F6F5F178}"/>
              </a:ext>
            </a:extLst>
          </p:cNvPr>
          <p:cNvPicPr>
            <a:picLocks noChangeAspect="1"/>
          </p:cNvPicPr>
          <p:nvPr/>
        </p:nvPicPr>
        <p:blipFill rotWithShape="1">
          <a:blip r:embed="rId3">
            <a:alphaModFix amt="40000"/>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Lst>
          </a:blip>
          <a:srcRect t="11177" b="30382"/>
          <a:stretch>
            <a:fillRect/>
          </a:stretch>
        </p:blipFill>
        <p:spPr>
          <a:xfrm>
            <a:off x="-1010653" y="-2"/>
            <a:ext cx="13202653" cy="6858000"/>
          </a:xfrm>
          <a:prstGeom prst="rect">
            <a:avLst/>
          </a:prstGeom>
          <a:solidFill>
            <a:srgbClr val="618197"/>
          </a:solidFill>
        </p:spPr>
      </p:pic>
      <p:sp>
        <p:nvSpPr>
          <p:cNvPr id="2" name="TextBox 1">
            <a:extLst>
              <a:ext uri="{FF2B5EF4-FFF2-40B4-BE49-F238E27FC236}">
                <a16:creationId xmlns:a16="http://schemas.microsoft.com/office/drawing/2014/main" id="{14AD311E-3527-66A5-BA6A-4910658A2B60}"/>
              </a:ext>
            </a:extLst>
          </p:cNvPr>
          <p:cNvSpPr txBox="1"/>
          <p:nvPr/>
        </p:nvSpPr>
        <p:spPr>
          <a:xfrm>
            <a:off x="-86625" y="282499"/>
            <a:ext cx="9418320" cy="5689976"/>
          </a:xfrm>
          <a:prstGeom prst="rect">
            <a:avLst/>
          </a:prstGeom>
        </p:spPr>
        <p:txBody>
          <a:bodyPr vert="horz" lIns="91440" tIns="45720" rIns="91440" bIns="45720" rtlCol="0" anchor="b">
            <a:normAutofit fontScale="92500" lnSpcReduction="20000"/>
          </a:bodyPr>
          <a:lstStyle/>
          <a:p>
            <a:pPr defTabSz="914400">
              <a:lnSpc>
                <a:spcPct val="85000"/>
              </a:lnSpc>
              <a:spcBef>
                <a:spcPct val="0"/>
              </a:spcBef>
              <a:spcAft>
                <a:spcPts val="600"/>
              </a:spcAft>
            </a:pPr>
            <a:r>
              <a:rPr lang="en-US" sz="7200" spc="-50" dirty="0">
                <a:latin typeface="+mj-lt"/>
                <a:ea typeface="+mj-ea"/>
                <a:cs typeface="+mj-cs"/>
              </a:rPr>
              <a:t> Thank you! </a:t>
            </a:r>
          </a:p>
          <a:p>
            <a:pPr defTabSz="914400">
              <a:lnSpc>
                <a:spcPct val="85000"/>
              </a:lnSpc>
              <a:spcBef>
                <a:spcPct val="0"/>
              </a:spcBef>
              <a:spcAft>
                <a:spcPts val="600"/>
              </a:spcAft>
            </a:pPr>
            <a:endParaRPr lang="en-US" sz="7200" spc="-50" dirty="0">
              <a:latin typeface="+mj-lt"/>
              <a:ea typeface="+mj-ea"/>
              <a:cs typeface="+mj-cs"/>
            </a:endParaRPr>
          </a:p>
          <a:p>
            <a:pPr defTabSz="914400">
              <a:lnSpc>
                <a:spcPct val="85000"/>
              </a:lnSpc>
              <a:spcBef>
                <a:spcPct val="0"/>
              </a:spcBef>
              <a:spcAft>
                <a:spcPts val="600"/>
              </a:spcAft>
            </a:pPr>
            <a:endParaRPr lang="en-US" sz="7200" spc="-50" dirty="0">
              <a:latin typeface="+mj-lt"/>
              <a:ea typeface="+mj-ea"/>
              <a:cs typeface="+mj-cs"/>
            </a:endParaRPr>
          </a:p>
          <a:p>
            <a:pPr defTabSz="914400">
              <a:lnSpc>
                <a:spcPct val="85000"/>
              </a:lnSpc>
              <a:spcBef>
                <a:spcPct val="0"/>
              </a:spcBef>
              <a:spcAft>
                <a:spcPts val="600"/>
              </a:spcAft>
            </a:pPr>
            <a:endParaRPr lang="en-US" sz="7200" spc="-50" dirty="0">
              <a:latin typeface="+mj-lt"/>
              <a:ea typeface="+mj-ea"/>
              <a:cs typeface="+mj-cs"/>
            </a:endParaRPr>
          </a:p>
          <a:p>
            <a:pPr defTabSz="914400">
              <a:lnSpc>
                <a:spcPct val="85000"/>
              </a:lnSpc>
              <a:spcBef>
                <a:spcPct val="0"/>
              </a:spcBef>
              <a:spcAft>
                <a:spcPts val="600"/>
              </a:spcAft>
            </a:pPr>
            <a:endParaRPr lang="en-US" sz="7200" spc="-50" dirty="0">
              <a:latin typeface="+mj-lt"/>
              <a:ea typeface="+mj-ea"/>
              <a:cs typeface="+mj-cs"/>
            </a:endParaRPr>
          </a:p>
          <a:p>
            <a:pPr algn="r" defTabSz="914400">
              <a:lnSpc>
                <a:spcPct val="85000"/>
              </a:lnSpc>
              <a:spcBef>
                <a:spcPct val="0"/>
              </a:spcBef>
              <a:spcAft>
                <a:spcPts val="600"/>
              </a:spcAft>
            </a:pPr>
            <a:endParaRPr lang="en-US" sz="7200" spc="-50" dirty="0">
              <a:latin typeface="+mj-lt"/>
              <a:ea typeface="+mj-ea"/>
              <a:cs typeface="+mj-cs"/>
            </a:endParaRPr>
          </a:p>
          <a:p>
            <a:pPr algn="r" defTabSz="914400">
              <a:lnSpc>
                <a:spcPct val="85000"/>
              </a:lnSpc>
              <a:spcBef>
                <a:spcPct val="0"/>
              </a:spcBef>
              <a:spcAft>
                <a:spcPts val="600"/>
              </a:spcAft>
            </a:pPr>
            <a:r>
              <a:rPr lang="en-US" sz="7200" spc="-50" dirty="0">
                <a:latin typeface="+mj-lt"/>
                <a:ea typeface="+mj-ea"/>
                <a:cs typeface="+mj-cs"/>
              </a:rPr>
              <a:t>Questions? </a:t>
            </a:r>
          </a:p>
        </p:txBody>
      </p:sp>
    </p:spTree>
    <p:extLst>
      <p:ext uri="{BB962C8B-B14F-4D97-AF65-F5344CB8AC3E}">
        <p14:creationId xmlns:p14="http://schemas.microsoft.com/office/powerpoint/2010/main" val="99942434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45240D5-E24D-4E10-A05F-90836A7972BF}"/>
              </a:ext>
            </a:extLst>
          </p:cNvPr>
          <p:cNvSpPr>
            <a:spLocks noGrp="1"/>
          </p:cNvSpPr>
          <p:nvPr>
            <p:ph type="title"/>
          </p:nvPr>
        </p:nvSpPr>
        <p:spPr>
          <a:xfrm>
            <a:off x="1261872" y="365760"/>
            <a:ext cx="9692640" cy="1325562"/>
          </a:xfrm>
        </p:spPr>
        <p:txBody>
          <a:bodyPr>
            <a:normAutofit/>
          </a:bodyPr>
          <a:lstStyle/>
          <a:p>
            <a:r>
              <a:rPr lang="en-US" dirty="0">
                <a:solidFill>
                  <a:srgbClr val="FFFFFF"/>
                </a:solidFill>
              </a:rPr>
              <a:t>Learning Objectives</a:t>
            </a:r>
          </a:p>
        </p:txBody>
      </p:sp>
      <p:sp>
        <p:nvSpPr>
          <p:cNvPr id="3" name="Content Placeholder 2">
            <a:extLst>
              <a:ext uri="{FF2B5EF4-FFF2-40B4-BE49-F238E27FC236}">
                <a16:creationId xmlns:a16="http://schemas.microsoft.com/office/drawing/2014/main" id="{4CC98643-4106-42E9-BC45-84F555019B71}"/>
              </a:ext>
            </a:extLst>
          </p:cNvPr>
          <p:cNvSpPr>
            <a:spLocks noGrp="1"/>
          </p:cNvSpPr>
          <p:nvPr>
            <p:ph idx="1"/>
          </p:nvPr>
        </p:nvSpPr>
        <p:spPr>
          <a:xfrm>
            <a:off x="1261872" y="2326990"/>
            <a:ext cx="8595360" cy="3853147"/>
          </a:xfrm>
        </p:spPr>
        <p:txBody>
          <a:bodyPr>
            <a:normAutofit/>
          </a:bodyPr>
          <a:lstStyle/>
          <a:p>
            <a:pPr marL="342900" indent="-342900">
              <a:buFont typeface="+mj-lt"/>
              <a:buAutoNum type="arabicPeriod"/>
            </a:pPr>
            <a:r>
              <a:rPr lang="en-US" sz="2400" dirty="0">
                <a:solidFill>
                  <a:srgbClr val="FFFFFF"/>
                </a:solidFill>
              </a:rPr>
              <a:t>Identify patients with possible hearing loss and/or cognitive decline</a:t>
            </a:r>
          </a:p>
          <a:p>
            <a:pPr marL="342900" indent="-342900">
              <a:buFont typeface="+mj-lt"/>
              <a:buAutoNum type="arabicPeriod"/>
            </a:pPr>
            <a:r>
              <a:rPr lang="en-US" sz="2400" dirty="0">
                <a:solidFill>
                  <a:srgbClr val="FFFFFF"/>
                </a:solidFill>
              </a:rPr>
              <a:t> Understand the impact of untreated hearing loss long term</a:t>
            </a:r>
          </a:p>
          <a:p>
            <a:pPr marL="342900" indent="-342900">
              <a:buFont typeface="+mj-lt"/>
              <a:buAutoNum type="arabicPeriod"/>
            </a:pPr>
            <a:r>
              <a:rPr lang="en-US" sz="2400" dirty="0">
                <a:solidFill>
                  <a:srgbClr val="FFFFFF"/>
                </a:solidFill>
              </a:rPr>
              <a:t>Discuss the need for timely and appropriate referral to address the hearing loss.</a:t>
            </a:r>
          </a:p>
        </p:txBody>
      </p:sp>
    </p:spTree>
    <p:extLst>
      <p:ext uri="{BB962C8B-B14F-4D97-AF65-F5344CB8AC3E}">
        <p14:creationId xmlns:p14="http://schemas.microsoft.com/office/powerpoint/2010/main" val="194046553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431EC-4E1E-4830-8575-DB981409BCE8}"/>
              </a:ext>
            </a:extLst>
          </p:cNvPr>
          <p:cNvSpPr>
            <a:spLocks noGrp="1"/>
          </p:cNvSpPr>
          <p:nvPr>
            <p:ph type="title"/>
          </p:nvPr>
        </p:nvSpPr>
        <p:spPr>
          <a:xfrm>
            <a:off x="850962" y="78206"/>
            <a:ext cx="10240137" cy="1215189"/>
          </a:xfrm>
        </p:spPr>
        <p:txBody>
          <a:bodyPr>
            <a:normAutofit/>
          </a:bodyPr>
          <a:lstStyle/>
          <a:p>
            <a:r>
              <a:rPr lang="en-US" sz="6000" dirty="0"/>
              <a:t>Audiology: Scope of Practice </a:t>
            </a:r>
          </a:p>
        </p:txBody>
      </p:sp>
      <p:graphicFrame>
        <p:nvGraphicFramePr>
          <p:cNvPr id="5" name="Content Placeholder 2">
            <a:extLst>
              <a:ext uri="{FF2B5EF4-FFF2-40B4-BE49-F238E27FC236}">
                <a16:creationId xmlns:a16="http://schemas.microsoft.com/office/drawing/2014/main" id="{7267956C-334A-460D-A3F4-0AE8C5F7BD2A}"/>
              </a:ext>
            </a:extLst>
          </p:cNvPr>
          <p:cNvGraphicFramePr>
            <a:graphicFrameLocks noGrp="1"/>
          </p:cNvGraphicFramePr>
          <p:nvPr>
            <p:ph idx="4294967295"/>
            <p:extLst>
              <p:ext uri="{D42A27DB-BD31-4B8C-83A1-F6EECF244321}">
                <p14:modId xmlns:p14="http://schemas.microsoft.com/office/powerpoint/2010/main" val="609376921"/>
              </p:ext>
            </p:extLst>
          </p:nvPr>
        </p:nvGraphicFramePr>
        <p:xfrm>
          <a:off x="1041842" y="1672389"/>
          <a:ext cx="9858375" cy="4202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63554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2840D-7191-4EC5-8A58-BCE8AC3C3D05}"/>
              </a:ext>
            </a:extLst>
          </p:cNvPr>
          <p:cNvSpPr>
            <a:spLocks noGrp="1"/>
          </p:cNvSpPr>
          <p:nvPr>
            <p:ph type="title"/>
          </p:nvPr>
        </p:nvSpPr>
        <p:spPr>
          <a:xfrm>
            <a:off x="480594" y="-442661"/>
            <a:ext cx="9418320" cy="1371600"/>
          </a:xfrm>
        </p:spPr>
        <p:txBody>
          <a:bodyPr>
            <a:normAutofit/>
          </a:bodyPr>
          <a:lstStyle/>
          <a:p>
            <a:r>
              <a:rPr lang="en-US" sz="6000" dirty="0"/>
              <a:t>Hearing</a:t>
            </a:r>
            <a:r>
              <a:rPr lang="en-US" dirty="0"/>
              <a:t> loss facts</a:t>
            </a:r>
          </a:p>
        </p:txBody>
      </p:sp>
      <p:sp>
        <p:nvSpPr>
          <p:cNvPr id="3" name="Text Placeholder 2">
            <a:extLst>
              <a:ext uri="{FF2B5EF4-FFF2-40B4-BE49-F238E27FC236}">
                <a16:creationId xmlns:a16="http://schemas.microsoft.com/office/drawing/2014/main" id="{D2AD0FC1-0574-9CC9-3ED9-FF4AB694D6CB}"/>
              </a:ext>
            </a:extLst>
          </p:cNvPr>
          <p:cNvSpPr>
            <a:spLocks noGrp="1"/>
          </p:cNvSpPr>
          <p:nvPr>
            <p:ph type="body" idx="1"/>
          </p:nvPr>
        </p:nvSpPr>
        <p:spPr/>
        <p:txBody>
          <a:bodyPr/>
          <a:lstStyle/>
          <a:p>
            <a:endParaRPr lang="en-US"/>
          </a:p>
        </p:txBody>
      </p:sp>
      <p:pic>
        <p:nvPicPr>
          <p:cNvPr id="10" name="Picture 9">
            <a:extLst>
              <a:ext uri="{FF2B5EF4-FFF2-40B4-BE49-F238E27FC236}">
                <a16:creationId xmlns:a16="http://schemas.microsoft.com/office/drawing/2014/main" id="{BB46C34A-0585-4E5E-AAFA-867C83C98FC7}"/>
              </a:ext>
            </a:extLst>
          </p:cNvPr>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12083" y="854141"/>
            <a:ext cx="10218045" cy="6003859"/>
          </a:xfrm>
          <a:prstGeom prst="rect">
            <a:avLst/>
          </a:prstGeom>
        </p:spPr>
      </p:pic>
    </p:spTree>
    <p:extLst>
      <p:ext uri="{BB962C8B-B14F-4D97-AF65-F5344CB8AC3E}">
        <p14:creationId xmlns:p14="http://schemas.microsoft.com/office/powerpoint/2010/main" val="39046602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8FE4190-99F9-4742-A0E8-6DCDC4924E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rgbClr val="46464A"/>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BDC9F4B3-E048-4DF2-8375-37385E2245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45838"/>
            <a:ext cx="11292840" cy="5112162"/>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2A7B0992-8632-4B33-A492-ACB4655976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1" cy="202149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45240D5-E24D-4E10-A05F-90836A7972BF}"/>
              </a:ext>
            </a:extLst>
          </p:cNvPr>
          <p:cNvSpPr>
            <a:spLocks noGrp="1"/>
          </p:cNvSpPr>
          <p:nvPr>
            <p:ph type="title"/>
          </p:nvPr>
        </p:nvSpPr>
        <p:spPr>
          <a:xfrm>
            <a:off x="1261872" y="365760"/>
            <a:ext cx="9692640" cy="1325562"/>
          </a:xfrm>
        </p:spPr>
        <p:txBody>
          <a:bodyPr>
            <a:normAutofit/>
          </a:bodyPr>
          <a:lstStyle/>
          <a:p>
            <a:r>
              <a:rPr lang="en-US" sz="4800" dirty="0">
                <a:solidFill>
                  <a:schemeClr val="bg1"/>
                </a:solidFill>
              </a:rPr>
              <a:t>How do you hear?</a:t>
            </a:r>
            <a:endParaRPr lang="en-US" sz="6600" b="1" dirty="0">
              <a:solidFill>
                <a:schemeClr val="bg1"/>
              </a:solidFill>
            </a:endParaRPr>
          </a:p>
        </p:txBody>
      </p:sp>
      <p:sp>
        <p:nvSpPr>
          <p:cNvPr id="3" name="Content Placeholder 2">
            <a:extLst>
              <a:ext uri="{FF2B5EF4-FFF2-40B4-BE49-F238E27FC236}">
                <a16:creationId xmlns:a16="http://schemas.microsoft.com/office/drawing/2014/main" id="{4CC98643-4106-42E9-BC45-84F555019B71}"/>
              </a:ext>
            </a:extLst>
          </p:cNvPr>
          <p:cNvSpPr>
            <a:spLocks noGrp="1"/>
          </p:cNvSpPr>
          <p:nvPr>
            <p:ph idx="1"/>
          </p:nvPr>
        </p:nvSpPr>
        <p:spPr>
          <a:xfrm>
            <a:off x="1261873" y="2326990"/>
            <a:ext cx="4587578" cy="3853147"/>
          </a:xfrm>
        </p:spPr>
        <p:txBody>
          <a:bodyPr>
            <a:normAutofit/>
          </a:bodyPr>
          <a:lstStyle/>
          <a:p>
            <a:r>
              <a:rPr lang="en-US" sz="2400" dirty="0"/>
              <a:t>When we hear sounds </a:t>
            </a:r>
            <a:r>
              <a:rPr lang="en-US" sz="2000" dirty="0"/>
              <a:t>(speech, music, noise, etc.) </a:t>
            </a:r>
            <a:r>
              <a:rPr lang="en-US" sz="2400" dirty="0"/>
              <a:t>our ear collects these sounds and then sends that information up to the brain where the information is decoded or “heard” </a:t>
            </a:r>
          </a:p>
          <a:p>
            <a:r>
              <a:rPr lang="en-US" sz="2400" dirty="0"/>
              <a:t>We then perceive that information as speech, music, noise, etc. </a:t>
            </a:r>
          </a:p>
          <a:p>
            <a:endParaRPr lang="en-US" dirty="0">
              <a:solidFill>
                <a:srgbClr val="FFFFFF"/>
              </a:solidFill>
            </a:endParaRPr>
          </a:p>
        </p:txBody>
      </p:sp>
      <p:grpSp>
        <p:nvGrpSpPr>
          <p:cNvPr id="5" name="Group 4">
            <a:extLst>
              <a:ext uri="{FF2B5EF4-FFF2-40B4-BE49-F238E27FC236}">
                <a16:creationId xmlns:a16="http://schemas.microsoft.com/office/drawing/2014/main" id="{A233EB2F-9F3D-4484-B03F-1B155C767CA0}"/>
              </a:ext>
            </a:extLst>
          </p:cNvPr>
          <p:cNvGrpSpPr/>
          <p:nvPr/>
        </p:nvGrpSpPr>
        <p:grpSpPr>
          <a:xfrm>
            <a:off x="5110887" y="2779708"/>
            <a:ext cx="6948819" cy="3712532"/>
            <a:chOff x="5605894" y="2583480"/>
            <a:chExt cx="6948819" cy="3712532"/>
          </a:xfrm>
        </p:grpSpPr>
        <p:pic>
          <p:nvPicPr>
            <p:cNvPr id="9" name="Picture 2">
              <a:extLst>
                <a:ext uri="{FF2B5EF4-FFF2-40B4-BE49-F238E27FC236}">
                  <a16:creationId xmlns:a16="http://schemas.microsoft.com/office/drawing/2014/main" id="{858BD64C-4E5E-4BAB-BDD7-E7A9D658D38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96" b="88797" l="2504" r="89202">
                          <a14:foregroundMark x1="11737" y1="21577" x2="9859" y2="52282"/>
                          <a14:foregroundMark x1="5321" y1="23444" x2="7981" y2="45228"/>
                          <a14:foregroundMark x1="7981" y1="45228" x2="6886" y2="57469"/>
                          <a14:foregroundMark x1="2504" y1="25934" x2="3912" y2="40041"/>
                          <a14:foregroundMark x1="3912" y1="40041" x2="2504" y2="48133"/>
                          <a14:foregroundMark x1="25352" y1="16598" x2="25352" y2="16598"/>
                          <a14:foregroundMark x1="30203" y1="18672" x2="30203" y2="18672"/>
                          <a14:foregroundMark x1="30203" y1="17012" x2="27230" y2="17220"/>
                          <a14:foregroundMark x1="23161" y1="14730" x2="26135" y2="17012"/>
                          <a14:foregroundMark x1="23474" y1="17012" x2="23474" y2="17012"/>
                          <a14:foregroundMark x1="34116" y1="78423" x2="40845" y2="76971"/>
                          <a14:foregroundMark x1="69953" y1="72822" x2="71831" y2="69087"/>
                          <a14:foregroundMark x1="73396" y1="58506" x2="75274" y2="45643"/>
                          <a14:foregroundMark x1="75274" y1="45643" x2="75900" y2="44813"/>
                          <a14:foregroundMark x1="72926" y1="62033" x2="78091" y2="45851"/>
                        </a14:backgroundRemoval>
                      </a14:imgEffect>
                      <a14:imgEffect>
                        <a14:sharpenSoften amount="50000"/>
                      </a14:imgEffect>
                    </a14:imgLayer>
                  </a14:imgProps>
                </a:ext>
                <a:ext uri="{28A0092B-C50C-407E-A947-70E740481C1C}">
                  <a14:useLocalDpi xmlns:a14="http://schemas.microsoft.com/office/drawing/2010/main" val="0"/>
                </a:ext>
              </a:extLst>
            </a:blip>
            <a:srcRect l="1049" t="1543" r="926" b="1139"/>
            <a:stretch/>
          </p:blipFill>
          <p:spPr bwMode="auto">
            <a:xfrm>
              <a:off x="7629483" y="2583480"/>
              <a:ext cx="4925230" cy="3712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Sound Wave designs, themes, templates and downloadable graphic elements on  Dribbble">
              <a:extLst>
                <a:ext uri="{FF2B5EF4-FFF2-40B4-BE49-F238E27FC236}">
                  <a16:creationId xmlns:a16="http://schemas.microsoft.com/office/drawing/2014/main" id="{5D7BF597-33FB-4A52-BDB9-D7F454D3589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8000" r="91250">
                          <a14:foregroundMark x1="8000" y1="49000" x2="8250" y2="48333"/>
                          <a14:foregroundMark x1="91250" y1="47667" x2="91250" y2="47667"/>
                          <a14:backgroundMark x1="50000" y1="51333" x2="50000" y2="51333"/>
                          <a14:backgroundMark x1="49750" y1="52667" x2="49750" y2="52667"/>
                          <a14:backgroundMark x1="77500" y1="41000" x2="77500" y2="41000"/>
                          <a14:backgroundMark x1="80750" y1="42333" x2="80750" y2="42333"/>
                          <a14:backgroundMark x1="83500" y1="43667" x2="83500" y2="43667"/>
                          <a14:backgroundMark x1="74000" y1="43000" x2="74000" y2="43000"/>
                          <a14:backgroundMark x1="48000" y1="54333" x2="48000" y2="54333"/>
                          <a14:backgroundMark x1="29500" y1="44667" x2="29500" y2="44667"/>
                          <a14:backgroundMark x1="33500" y1="46000" x2="33500" y2="46000"/>
                          <a14:backgroundMark x1="19250" y1="42333" x2="19250" y2="42333"/>
                          <a14:backgroundMark x1="25750" y1="42667" x2="25750" y2="42667"/>
                          <a14:backgroundMark x1="51750" y1="53000" x2="51750" y2="53000"/>
                          <a14:backgroundMark x1="66500" y1="46333" x2="66500" y2="46333"/>
                          <a14:backgroundMark x1="70500" y1="46333" x2="70500" y2="46333"/>
                          <a14:backgroundMark x1="13750" y1="43000" x2="13750" y2="43000"/>
                          <a14:backgroundMark x1="22000" y1="41667" x2="22000" y2="41667"/>
                          <a14:backgroundMark x1="29500" y1="46000" x2="29500" y2="46000"/>
                          <a14:backgroundMark x1="48000" y1="52333" x2="48000" y2="52333"/>
                          <a14:backgroundMark x1="46500" y1="49667" x2="46500" y2="49667"/>
                        </a14:backgroundRemoval>
                      </a14:imgEffect>
                    </a14:imgLayer>
                  </a14:imgProps>
                </a:ext>
                <a:ext uri="{28A0092B-C50C-407E-A947-70E740481C1C}">
                  <a14:useLocalDpi xmlns:a14="http://schemas.microsoft.com/office/drawing/2010/main" val="0"/>
                </a:ext>
              </a:extLst>
            </a:blip>
            <a:srcRect/>
            <a:stretch>
              <a:fillRect/>
            </a:stretch>
          </p:blipFill>
          <p:spPr bwMode="auto">
            <a:xfrm rot="10629443">
              <a:off x="5605894" y="3695262"/>
              <a:ext cx="3929466" cy="174851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4465419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8A5C2A-10FA-4C2C-9220-97C4E1E33BBB}"/>
              </a:ext>
            </a:extLst>
          </p:cNvPr>
          <p:cNvSpPr txBox="1">
            <a:spLocks/>
          </p:cNvSpPr>
          <p:nvPr/>
        </p:nvSpPr>
        <p:spPr>
          <a:xfrm>
            <a:off x="926968" y="327055"/>
            <a:ext cx="6327540" cy="75882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4800" dirty="0"/>
              <a:t>Anatomy of the ear</a:t>
            </a:r>
          </a:p>
        </p:txBody>
      </p:sp>
      <p:graphicFrame>
        <p:nvGraphicFramePr>
          <p:cNvPr id="11" name="TextBox 6">
            <a:extLst>
              <a:ext uri="{FF2B5EF4-FFF2-40B4-BE49-F238E27FC236}">
                <a16:creationId xmlns:a16="http://schemas.microsoft.com/office/drawing/2014/main" id="{021FA129-DA88-4549-9232-DE55B858AB57}"/>
              </a:ext>
            </a:extLst>
          </p:cNvPr>
          <p:cNvGraphicFramePr/>
          <p:nvPr>
            <p:extLst>
              <p:ext uri="{D42A27DB-BD31-4B8C-83A1-F6EECF244321}">
                <p14:modId xmlns:p14="http://schemas.microsoft.com/office/powerpoint/2010/main" val="1607297100"/>
              </p:ext>
            </p:extLst>
          </p:nvPr>
        </p:nvGraphicFramePr>
        <p:xfrm>
          <a:off x="575526" y="1134774"/>
          <a:ext cx="3515212" cy="501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2" name="Picture 2">
            <a:extLst>
              <a:ext uri="{FF2B5EF4-FFF2-40B4-BE49-F238E27FC236}">
                <a16:creationId xmlns:a16="http://schemas.microsoft.com/office/drawing/2014/main" id="{F234991D-61F1-4268-A002-D4B60C79E89A}"/>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l="1049" t="1543" r="926" b="1139"/>
          <a:stretch/>
        </p:blipFill>
        <p:spPr bwMode="auto">
          <a:xfrm>
            <a:off x="4746171" y="1258371"/>
            <a:ext cx="6327541" cy="4769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3265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FECC7C-8D8A-48F7-BB14-608CDE8D3212}"/>
              </a:ext>
            </a:extLst>
          </p:cNvPr>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410200" y="247261"/>
            <a:ext cx="5334000" cy="6096000"/>
          </a:xfrm>
          <a:prstGeom prst="rect">
            <a:avLst/>
          </a:prstGeom>
        </p:spPr>
      </p:pic>
      <p:pic>
        <p:nvPicPr>
          <p:cNvPr id="5" name="Picture 5">
            <a:extLst>
              <a:ext uri="{FF2B5EF4-FFF2-40B4-BE49-F238E27FC236}">
                <a16:creationId xmlns:a16="http://schemas.microsoft.com/office/drawing/2014/main" id="{BCFB1246-EA99-48C9-8A21-1B36D74B9C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74846" y="5033241"/>
            <a:ext cx="2468880" cy="1310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1" name="TextBox 6">
            <a:extLst>
              <a:ext uri="{FF2B5EF4-FFF2-40B4-BE49-F238E27FC236}">
                <a16:creationId xmlns:a16="http://schemas.microsoft.com/office/drawing/2014/main" id="{021FA129-DA88-4549-9232-DE55B858AB57}"/>
              </a:ext>
            </a:extLst>
          </p:cNvPr>
          <p:cNvGraphicFramePr/>
          <p:nvPr>
            <p:extLst>
              <p:ext uri="{D42A27DB-BD31-4B8C-83A1-F6EECF244321}">
                <p14:modId xmlns:p14="http://schemas.microsoft.com/office/powerpoint/2010/main" val="209405979"/>
              </p:ext>
            </p:extLst>
          </p:nvPr>
        </p:nvGraphicFramePr>
        <p:xfrm>
          <a:off x="575525" y="1134774"/>
          <a:ext cx="4683692" cy="501675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9" name="Group 8">
            <a:extLst>
              <a:ext uri="{FF2B5EF4-FFF2-40B4-BE49-F238E27FC236}">
                <a16:creationId xmlns:a16="http://schemas.microsoft.com/office/drawing/2014/main" id="{6B27DE6E-367C-405E-997B-4501F7826961}"/>
              </a:ext>
            </a:extLst>
          </p:cNvPr>
          <p:cNvGrpSpPr/>
          <p:nvPr/>
        </p:nvGrpSpPr>
        <p:grpSpPr>
          <a:xfrm>
            <a:off x="6115047" y="2327859"/>
            <a:ext cx="2073172" cy="1482507"/>
            <a:chOff x="6115047" y="2327859"/>
            <a:chExt cx="2073172" cy="1482507"/>
          </a:xfrm>
        </p:grpSpPr>
        <p:sp>
          <p:nvSpPr>
            <p:cNvPr id="36" name="Oval 35">
              <a:extLst>
                <a:ext uri="{FF2B5EF4-FFF2-40B4-BE49-F238E27FC236}">
                  <a16:creationId xmlns:a16="http://schemas.microsoft.com/office/drawing/2014/main" id="{A92C2B0F-F667-4817-AB19-5EB6A74CBA87}"/>
                </a:ext>
              </a:extLst>
            </p:cNvPr>
            <p:cNvSpPr/>
            <p:nvPr/>
          </p:nvSpPr>
          <p:spPr>
            <a:xfrm>
              <a:off x="6115047" y="2327860"/>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37" name="Oval 36">
              <a:extLst>
                <a:ext uri="{FF2B5EF4-FFF2-40B4-BE49-F238E27FC236}">
                  <a16:creationId xmlns:a16="http://schemas.microsoft.com/office/drawing/2014/main" id="{FBD4F947-FC3F-4ECC-9A2A-FF100D27C1B9}"/>
                </a:ext>
              </a:extLst>
            </p:cNvPr>
            <p:cNvSpPr/>
            <p:nvPr/>
          </p:nvSpPr>
          <p:spPr>
            <a:xfrm>
              <a:off x="6433116" y="2327859"/>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38" name="Oval 37">
              <a:extLst>
                <a:ext uri="{FF2B5EF4-FFF2-40B4-BE49-F238E27FC236}">
                  <a16:creationId xmlns:a16="http://schemas.microsoft.com/office/drawing/2014/main" id="{7DCCB138-A04A-4E70-A303-454AA7980226}"/>
                </a:ext>
              </a:extLst>
            </p:cNvPr>
            <p:cNvSpPr/>
            <p:nvPr/>
          </p:nvSpPr>
          <p:spPr>
            <a:xfrm>
              <a:off x="6841676" y="2403941"/>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39" name="Oval 38">
              <a:extLst>
                <a:ext uri="{FF2B5EF4-FFF2-40B4-BE49-F238E27FC236}">
                  <a16:creationId xmlns:a16="http://schemas.microsoft.com/office/drawing/2014/main" id="{CBD10544-55CA-4267-90CA-B08FEEB835DF}"/>
                </a:ext>
              </a:extLst>
            </p:cNvPr>
            <p:cNvSpPr/>
            <p:nvPr/>
          </p:nvSpPr>
          <p:spPr>
            <a:xfrm>
              <a:off x="7049932" y="3009654"/>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40" name="Oval 39">
              <a:extLst>
                <a:ext uri="{FF2B5EF4-FFF2-40B4-BE49-F238E27FC236}">
                  <a16:creationId xmlns:a16="http://schemas.microsoft.com/office/drawing/2014/main" id="{276C784D-AB15-490F-A1F6-6FEB9844757B}"/>
                </a:ext>
              </a:extLst>
            </p:cNvPr>
            <p:cNvSpPr/>
            <p:nvPr/>
          </p:nvSpPr>
          <p:spPr>
            <a:xfrm>
              <a:off x="7254993" y="3398118"/>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41" name="Oval 40">
              <a:extLst>
                <a:ext uri="{FF2B5EF4-FFF2-40B4-BE49-F238E27FC236}">
                  <a16:creationId xmlns:a16="http://schemas.microsoft.com/office/drawing/2014/main" id="{512A5CC4-9DBB-449D-AFCA-8AEBB62CB347}"/>
                </a:ext>
              </a:extLst>
            </p:cNvPr>
            <p:cNvSpPr/>
            <p:nvPr/>
          </p:nvSpPr>
          <p:spPr>
            <a:xfrm>
              <a:off x="7665124" y="3691448"/>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sp>
          <p:nvSpPr>
            <p:cNvPr id="42" name="Oval 41">
              <a:extLst>
                <a:ext uri="{FF2B5EF4-FFF2-40B4-BE49-F238E27FC236}">
                  <a16:creationId xmlns:a16="http://schemas.microsoft.com/office/drawing/2014/main" id="{C54F94D4-AAEA-4407-8D34-E39650289798}"/>
                </a:ext>
              </a:extLst>
            </p:cNvPr>
            <p:cNvSpPr/>
            <p:nvPr/>
          </p:nvSpPr>
          <p:spPr>
            <a:xfrm>
              <a:off x="8068926" y="3398118"/>
              <a:ext cx="119293" cy="118918"/>
            </a:xfrm>
            <a:prstGeom prst="ellipse">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0C0C0C"/>
                </a:solidFill>
              </a:endParaRPr>
            </a:p>
          </p:txBody>
        </p:sp>
        <p:cxnSp>
          <p:nvCxnSpPr>
            <p:cNvPr id="43" name="Straight Arrow Connector 42">
              <a:extLst>
                <a:ext uri="{FF2B5EF4-FFF2-40B4-BE49-F238E27FC236}">
                  <a16:creationId xmlns:a16="http://schemas.microsoft.com/office/drawing/2014/main" id="{AB0977EA-7B74-43CC-8DE5-C1654967669D}"/>
                </a:ext>
              </a:extLst>
            </p:cNvPr>
            <p:cNvCxnSpPr/>
            <p:nvPr/>
          </p:nvCxnSpPr>
          <p:spPr>
            <a:xfrm flipH="1">
              <a:off x="7994518" y="3496684"/>
              <a:ext cx="98085" cy="77627"/>
            </a:xfrm>
            <a:prstGeom prst="straightConnector1">
              <a:avLst/>
            </a:prstGeom>
            <a:ln w="28575">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067A7C5C-5412-40BA-A9CA-3583A6200360}"/>
                </a:ext>
              </a:extLst>
            </p:cNvPr>
            <p:cNvCxnSpPr/>
            <p:nvPr/>
          </p:nvCxnSpPr>
          <p:spPr>
            <a:xfrm>
              <a:off x="6271162" y="2390292"/>
              <a:ext cx="119624" cy="0"/>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2F1F4DE-CFA7-4C8E-A59A-0B40DB099C31}"/>
                </a:ext>
              </a:extLst>
            </p:cNvPr>
            <p:cNvCxnSpPr>
              <a:cxnSpLocks/>
            </p:cNvCxnSpPr>
            <p:nvPr/>
          </p:nvCxnSpPr>
          <p:spPr>
            <a:xfrm>
              <a:off x="6587658" y="2409120"/>
              <a:ext cx="232952" cy="37657"/>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202A7E4-0154-431C-9FB3-498B30A2DCC1}"/>
                </a:ext>
              </a:extLst>
            </p:cNvPr>
            <p:cNvCxnSpPr>
              <a:cxnSpLocks/>
            </p:cNvCxnSpPr>
            <p:nvPr/>
          </p:nvCxnSpPr>
          <p:spPr>
            <a:xfrm>
              <a:off x="6951443" y="2552699"/>
              <a:ext cx="111481" cy="420012"/>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FF9DA7FB-2FB3-40B2-BEA1-5BFE7E36E667}"/>
                </a:ext>
              </a:extLst>
            </p:cNvPr>
            <p:cNvCxnSpPr>
              <a:cxnSpLocks/>
            </p:cNvCxnSpPr>
            <p:nvPr/>
          </p:nvCxnSpPr>
          <p:spPr>
            <a:xfrm>
              <a:off x="7135410" y="3171825"/>
              <a:ext cx="108811" cy="216384"/>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80B89F8-0E2E-4C86-97FA-A18A884E3F72}"/>
                </a:ext>
              </a:extLst>
            </p:cNvPr>
            <p:cNvCxnSpPr>
              <a:cxnSpLocks/>
            </p:cNvCxnSpPr>
            <p:nvPr/>
          </p:nvCxnSpPr>
          <p:spPr>
            <a:xfrm>
              <a:off x="7407120" y="3538049"/>
              <a:ext cx="198582" cy="153399"/>
            </a:xfrm>
            <a:prstGeom prst="straightConnector1">
              <a:avLst/>
            </a:prstGeom>
            <a:ln w="28575">
              <a:solidFill>
                <a:srgbClr val="FF0000"/>
              </a:solidFill>
              <a:prstDash val="solid"/>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B9B47CF6-DB26-420C-8785-A5CE9F738916}"/>
              </a:ext>
            </a:extLst>
          </p:cNvPr>
          <p:cNvCxnSpPr>
            <a:cxnSpLocks/>
          </p:cNvCxnSpPr>
          <p:nvPr/>
        </p:nvCxnSpPr>
        <p:spPr>
          <a:xfrm>
            <a:off x="5847736" y="2837730"/>
            <a:ext cx="2303613" cy="0"/>
          </a:xfrm>
          <a:prstGeom prst="line">
            <a:avLst/>
          </a:prstGeom>
          <a:ln w="38100">
            <a:solidFill>
              <a:srgbClr val="0070C0"/>
            </a:solidFill>
          </a:ln>
        </p:spPr>
        <p:style>
          <a:lnRef idx="1">
            <a:schemeClr val="dk1"/>
          </a:lnRef>
          <a:fillRef idx="0">
            <a:schemeClr val="dk1"/>
          </a:fillRef>
          <a:effectRef idx="0">
            <a:schemeClr val="dk1"/>
          </a:effectRef>
          <a:fontRef idx="minor">
            <a:schemeClr val="tx1"/>
          </a:fontRef>
        </p:style>
      </p:cxnSp>
      <p:sp>
        <p:nvSpPr>
          <p:cNvPr id="2" name="TextBox 1">
            <a:extLst>
              <a:ext uri="{FF2B5EF4-FFF2-40B4-BE49-F238E27FC236}">
                <a16:creationId xmlns:a16="http://schemas.microsoft.com/office/drawing/2014/main" id="{48D07E65-3AC5-9494-2017-562092A15B8D}"/>
              </a:ext>
            </a:extLst>
          </p:cNvPr>
          <p:cNvSpPr txBox="1"/>
          <p:nvPr/>
        </p:nvSpPr>
        <p:spPr>
          <a:xfrm>
            <a:off x="898728" y="0"/>
            <a:ext cx="4360489" cy="1015663"/>
          </a:xfrm>
          <a:prstGeom prst="rect">
            <a:avLst/>
          </a:prstGeom>
          <a:noFill/>
        </p:spPr>
        <p:txBody>
          <a:bodyPr wrap="none" rtlCol="0">
            <a:spAutoFit/>
          </a:bodyPr>
          <a:lstStyle/>
          <a:p>
            <a:r>
              <a:rPr lang="en-US" sz="6000" dirty="0"/>
              <a:t>Audiogram </a:t>
            </a:r>
          </a:p>
        </p:txBody>
      </p:sp>
    </p:spTree>
    <p:extLst>
      <p:ext uri="{BB962C8B-B14F-4D97-AF65-F5344CB8AC3E}">
        <p14:creationId xmlns:p14="http://schemas.microsoft.com/office/powerpoint/2010/main" val="108392211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8560</TotalTime>
  <Words>4077</Words>
  <Application>Microsoft Office PowerPoint</Application>
  <PresentationFormat>Widescreen</PresentationFormat>
  <Paragraphs>303</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Arial Rounded MT Bold</vt:lpstr>
      <vt:lpstr>Calibri</vt:lpstr>
      <vt:lpstr>Century Schoolbook</vt:lpstr>
      <vt:lpstr>MinionPro-Regular</vt:lpstr>
      <vt:lpstr>Times New Roman</vt:lpstr>
      <vt:lpstr>Wingdings 2</vt:lpstr>
      <vt:lpstr>View</vt:lpstr>
      <vt:lpstr>Cognitive Hearing Science: Long Term Effects of Untreated Hearing Loss</vt:lpstr>
      <vt:lpstr>Designation Statement</vt:lpstr>
      <vt:lpstr>Disclosure Information</vt:lpstr>
      <vt:lpstr>Learning Objectives</vt:lpstr>
      <vt:lpstr>Audiology: Scope of Practice </vt:lpstr>
      <vt:lpstr>Hearing loss facts</vt:lpstr>
      <vt:lpstr>How do you hear?</vt:lpstr>
      <vt:lpstr>PowerPoint Presentation</vt:lpstr>
      <vt:lpstr>PowerPoint Presentation</vt:lpstr>
      <vt:lpstr>Understanding Hearing Loss</vt:lpstr>
      <vt:lpstr>Why do we test  speech?</vt:lpstr>
      <vt:lpstr>Did you know??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Isolation and Hearing Loss</vt:lpstr>
      <vt:lpstr>Social Isolation and Depression and hearing loss</vt:lpstr>
      <vt:lpstr>How do we treat? </vt:lpstr>
      <vt:lpstr>You have a hearing loss – now what?</vt:lpstr>
      <vt:lpstr>Only 30% of eligible adults obtain hearing aids in the US </vt:lpstr>
      <vt:lpstr>Key Take Aways…</vt:lpstr>
      <vt:lpstr>Food for thought </vt:lpstr>
      <vt:lpstr>Make the referral!</vt:lpstr>
      <vt:lpstr>Multi-disciplinary approach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Hilderbrandt, Brittany</dc:creator>
  <cp:lastModifiedBy>Hilderbrandt, Brittany</cp:lastModifiedBy>
  <cp:revision>113</cp:revision>
  <cp:lastPrinted>2021-07-14T15:06:54Z</cp:lastPrinted>
  <dcterms:created xsi:type="dcterms:W3CDTF">2021-07-08T13:13:24Z</dcterms:created>
  <dcterms:modified xsi:type="dcterms:W3CDTF">2025-08-12T11:05:24Z</dcterms:modified>
</cp:coreProperties>
</file>