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7"/>
  </p:notesMasterIdLst>
  <p:sldIdLst>
    <p:sldId id="343" r:id="rId2"/>
    <p:sldId id="386" r:id="rId3"/>
    <p:sldId id="344" r:id="rId4"/>
    <p:sldId id="282" r:id="rId5"/>
    <p:sldId id="318" r:id="rId6"/>
    <p:sldId id="315" r:id="rId7"/>
    <p:sldId id="400" r:id="rId8"/>
    <p:sldId id="316" r:id="rId9"/>
    <p:sldId id="404" r:id="rId10"/>
    <p:sldId id="317" r:id="rId11"/>
    <p:sldId id="311" r:id="rId12"/>
    <p:sldId id="312" r:id="rId13"/>
    <p:sldId id="398" r:id="rId14"/>
    <p:sldId id="263" r:id="rId15"/>
    <p:sldId id="301" r:id="rId16"/>
    <p:sldId id="261" r:id="rId17"/>
    <p:sldId id="304" r:id="rId18"/>
    <p:sldId id="302" r:id="rId19"/>
    <p:sldId id="284" r:id="rId20"/>
    <p:sldId id="380" r:id="rId21"/>
    <p:sldId id="382" r:id="rId22"/>
    <p:sldId id="266" r:id="rId23"/>
    <p:sldId id="267" r:id="rId24"/>
    <p:sldId id="268" r:id="rId25"/>
    <p:sldId id="269" r:id="rId26"/>
    <p:sldId id="330" r:id="rId27"/>
    <p:sldId id="320" r:id="rId28"/>
    <p:sldId id="402" r:id="rId29"/>
    <p:sldId id="328" r:id="rId30"/>
    <p:sldId id="265" r:id="rId31"/>
    <p:sldId id="271" r:id="rId32"/>
    <p:sldId id="326" r:id="rId33"/>
    <p:sldId id="383" r:id="rId34"/>
    <p:sldId id="384" r:id="rId35"/>
    <p:sldId id="274" r:id="rId36"/>
    <p:sldId id="275" r:id="rId37"/>
    <p:sldId id="313" r:id="rId38"/>
    <p:sldId id="314" r:id="rId39"/>
    <p:sldId id="280" r:id="rId40"/>
    <p:sldId id="401" r:id="rId41"/>
    <p:sldId id="298" r:id="rId42"/>
    <p:sldId id="331" r:id="rId43"/>
    <p:sldId id="332" r:id="rId44"/>
    <p:sldId id="309" r:id="rId45"/>
    <p:sldId id="385" r:id="rId46"/>
    <p:sldId id="306" r:id="rId47"/>
    <p:sldId id="277" r:id="rId48"/>
    <p:sldId id="289" r:id="rId49"/>
    <p:sldId id="354" r:id="rId50"/>
    <p:sldId id="393" r:id="rId51"/>
    <p:sldId id="333" r:id="rId52"/>
    <p:sldId id="334" r:id="rId53"/>
    <p:sldId id="335" r:id="rId54"/>
    <p:sldId id="337" r:id="rId55"/>
    <p:sldId id="340" r:id="rId56"/>
    <p:sldId id="346" r:id="rId57"/>
    <p:sldId id="348" r:id="rId58"/>
    <p:sldId id="338" r:id="rId59"/>
    <p:sldId id="395" r:id="rId60"/>
    <p:sldId id="396" r:id="rId61"/>
    <p:sldId id="388" r:id="rId62"/>
    <p:sldId id="355" r:id="rId63"/>
    <p:sldId id="292" r:id="rId64"/>
    <p:sldId id="356" r:id="rId65"/>
    <p:sldId id="366" r:id="rId66"/>
    <p:sldId id="367" r:id="rId67"/>
    <p:sldId id="368" r:id="rId68"/>
    <p:sldId id="370" r:id="rId69"/>
    <p:sldId id="377" r:id="rId70"/>
    <p:sldId id="371" r:id="rId71"/>
    <p:sldId id="372" r:id="rId72"/>
    <p:sldId id="405" r:id="rId73"/>
    <p:sldId id="307" r:id="rId74"/>
    <p:sldId id="293" r:id="rId75"/>
    <p:sldId id="375" r:id="rId76"/>
    <p:sldId id="321" r:id="rId77"/>
    <p:sldId id="359" r:id="rId78"/>
    <p:sldId id="350" r:id="rId79"/>
    <p:sldId id="351" r:id="rId80"/>
    <p:sldId id="376" r:id="rId81"/>
    <p:sldId id="379" r:id="rId82"/>
    <p:sldId id="352" r:id="rId83"/>
    <p:sldId id="397" r:id="rId84"/>
    <p:sldId id="390" r:id="rId85"/>
    <p:sldId id="392" r:id="rId86"/>
    <p:sldId id="322" r:id="rId87"/>
    <p:sldId id="362" r:id="rId88"/>
    <p:sldId id="325" r:id="rId89"/>
    <p:sldId id="327" r:id="rId90"/>
    <p:sldId id="294" r:id="rId91"/>
    <p:sldId id="360" r:id="rId92"/>
    <p:sldId id="279" r:id="rId93"/>
    <p:sldId id="361" r:id="rId94"/>
    <p:sldId id="287" r:id="rId95"/>
    <p:sldId id="310" r:id="rId9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4" d="100"/>
          <a:sy n="84" d="100"/>
        </p:scale>
        <p:origin x="120"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C72584BC-42C2-472A-AFC1-B8B04FA88307}" type="datetimeFigureOut">
              <a:rPr lang="en-US" smtClean="0"/>
              <a:t>12/26/2025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A6D04F33-F4F1-48B6-9C22-A7DDEFB210E6}" type="slidenum">
              <a:rPr lang="en-US" smtClean="0"/>
              <a:t>‹#›</a:t>
            </a:fld>
            <a:endParaRPr lang="en-US"/>
          </a:p>
        </p:txBody>
      </p:sp>
    </p:spTree>
    <p:extLst>
      <p:ext uri="{BB962C8B-B14F-4D97-AF65-F5344CB8AC3E}">
        <p14:creationId xmlns:p14="http://schemas.microsoft.com/office/powerpoint/2010/main" val="3297704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A11AA-CAC9-4A63-820B-03C910B5A2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6B2C4C-54E5-4A1C-B991-AE021B44D9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40F711-B44E-4F60-8E70-17E1B58929B9}"/>
              </a:ext>
            </a:extLst>
          </p:cNvPr>
          <p:cNvSpPr>
            <a:spLocks noGrp="1"/>
          </p:cNvSpPr>
          <p:nvPr>
            <p:ph type="dt" sz="half" idx="10"/>
          </p:nvPr>
        </p:nvSpPr>
        <p:spPr/>
        <p:txBody>
          <a:bodyPr/>
          <a:lstStyle/>
          <a:p>
            <a:fld id="{591431B2-861D-404F-9FA3-F46FA2195F6B}" type="datetime1">
              <a:rPr lang="en-US" smtClean="0"/>
              <a:t>12/26/2025</a:t>
            </a:fld>
            <a:endParaRPr lang="en-US"/>
          </a:p>
        </p:txBody>
      </p:sp>
      <p:sp>
        <p:nvSpPr>
          <p:cNvPr id="5" name="Footer Placeholder 4">
            <a:extLst>
              <a:ext uri="{FF2B5EF4-FFF2-40B4-BE49-F238E27FC236}">
                <a16:creationId xmlns:a16="http://schemas.microsoft.com/office/drawing/2014/main" id="{8DD42141-AA33-4CA3-A4D9-CBE2FC345971}"/>
              </a:ext>
            </a:extLst>
          </p:cNvPr>
          <p:cNvSpPr>
            <a:spLocks noGrp="1"/>
          </p:cNvSpPr>
          <p:nvPr>
            <p:ph type="ftr" sz="quarter" idx="11"/>
          </p:nvPr>
        </p:nvSpPr>
        <p:spPr/>
        <p:txBody>
          <a:bodyPr/>
          <a:lstStyle/>
          <a:p>
            <a:r>
              <a:rPr lang="en-US"/>
              <a:t>Ruchama Fund, Ph.D.</a:t>
            </a:r>
          </a:p>
        </p:txBody>
      </p:sp>
      <p:sp>
        <p:nvSpPr>
          <p:cNvPr id="6" name="Slide Number Placeholder 5">
            <a:extLst>
              <a:ext uri="{FF2B5EF4-FFF2-40B4-BE49-F238E27FC236}">
                <a16:creationId xmlns:a16="http://schemas.microsoft.com/office/drawing/2014/main" id="{28B983C5-6340-4237-B877-21F358E9902C}"/>
              </a:ext>
            </a:extLst>
          </p:cNvPr>
          <p:cNvSpPr>
            <a:spLocks noGrp="1"/>
          </p:cNvSpPr>
          <p:nvPr>
            <p:ph type="sldNum" sz="quarter" idx="12"/>
          </p:nvPr>
        </p:nvSpPr>
        <p:spPr/>
        <p:txBody>
          <a:bodyPr/>
          <a:lstStyle/>
          <a:p>
            <a:fld id="{C175C9B7-C513-455A-A4B0-B51BD953985C}" type="slidenum">
              <a:rPr lang="en-US" smtClean="0"/>
              <a:t>‹#›</a:t>
            </a:fld>
            <a:endParaRPr lang="en-US"/>
          </a:p>
        </p:txBody>
      </p:sp>
    </p:spTree>
    <p:extLst>
      <p:ext uri="{BB962C8B-B14F-4D97-AF65-F5344CB8AC3E}">
        <p14:creationId xmlns:p14="http://schemas.microsoft.com/office/powerpoint/2010/main" val="845223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79399-3C37-4640-9735-8BE5D35E5B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6EC0EA-8E74-43B7-A3D3-A7035C6B3B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D043F5-4ECD-4E91-B5D5-586C173B87F0}"/>
              </a:ext>
            </a:extLst>
          </p:cNvPr>
          <p:cNvSpPr>
            <a:spLocks noGrp="1"/>
          </p:cNvSpPr>
          <p:nvPr>
            <p:ph type="dt" sz="half" idx="10"/>
          </p:nvPr>
        </p:nvSpPr>
        <p:spPr/>
        <p:txBody>
          <a:bodyPr/>
          <a:lstStyle/>
          <a:p>
            <a:fld id="{E0B9A041-D317-4F9B-B82E-072B5BFB8D92}" type="datetime1">
              <a:rPr lang="en-US" smtClean="0"/>
              <a:t>12/26/2025</a:t>
            </a:fld>
            <a:endParaRPr lang="en-US"/>
          </a:p>
        </p:txBody>
      </p:sp>
      <p:sp>
        <p:nvSpPr>
          <p:cNvPr id="5" name="Footer Placeholder 4">
            <a:extLst>
              <a:ext uri="{FF2B5EF4-FFF2-40B4-BE49-F238E27FC236}">
                <a16:creationId xmlns:a16="http://schemas.microsoft.com/office/drawing/2014/main" id="{6F48936B-4EE9-4F9E-BC07-6466A96B4E76}"/>
              </a:ext>
            </a:extLst>
          </p:cNvPr>
          <p:cNvSpPr>
            <a:spLocks noGrp="1"/>
          </p:cNvSpPr>
          <p:nvPr>
            <p:ph type="ftr" sz="quarter" idx="11"/>
          </p:nvPr>
        </p:nvSpPr>
        <p:spPr/>
        <p:txBody>
          <a:bodyPr/>
          <a:lstStyle/>
          <a:p>
            <a:r>
              <a:rPr lang="en-US"/>
              <a:t>Ruchama Fund, Ph.D.</a:t>
            </a:r>
          </a:p>
        </p:txBody>
      </p:sp>
      <p:sp>
        <p:nvSpPr>
          <p:cNvPr id="6" name="Slide Number Placeholder 5">
            <a:extLst>
              <a:ext uri="{FF2B5EF4-FFF2-40B4-BE49-F238E27FC236}">
                <a16:creationId xmlns:a16="http://schemas.microsoft.com/office/drawing/2014/main" id="{E54CEC0D-B584-4691-9D12-22CDBD8DDA1A}"/>
              </a:ext>
            </a:extLst>
          </p:cNvPr>
          <p:cNvSpPr>
            <a:spLocks noGrp="1"/>
          </p:cNvSpPr>
          <p:nvPr>
            <p:ph type="sldNum" sz="quarter" idx="12"/>
          </p:nvPr>
        </p:nvSpPr>
        <p:spPr/>
        <p:txBody>
          <a:bodyPr/>
          <a:lstStyle/>
          <a:p>
            <a:fld id="{C175C9B7-C513-455A-A4B0-B51BD953985C}" type="slidenum">
              <a:rPr lang="en-US" smtClean="0"/>
              <a:t>‹#›</a:t>
            </a:fld>
            <a:endParaRPr lang="en-US"/>
          </a:p>
        </p:txBody>
      </p:sp>
    </p:spTree>
    <p:extLst>
      <p:ext uri="{BB962C8B-B14F-4D97-AF65-F5344CB8AC3E}">
        <p14:creationId xmlns:p14="http://schemas.microsoft.com/office/powerpoint/2010/main" val="1313014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9CE073-BD85-44A3-926C-4206C6EC1AF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99C2CF-9020-4552-8547-BEFAEE9C40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6E255D-C494-4129-84AF-0A7162CFA4E6}"/>
              </a:ext>
            </a:extLst>
          </p:cNvPr>
          <p:cNvSpPr>
            <a:spLocks noGrp="1"/>
          </p:cNvSpPr>
          <p:nvPr>
            <p:ph type="dt" sz="half" idx="10"/>
          </p:nvPr>
        </p:nvSpPr>
        <p:spPr/>
        <p:txBody>
          <a:bodyPr/>
          <a:lstStyle/>
          <a:p>
            <a:fld id="{5F5C3184-5599-4953-8FC2-C9E8739FFC0D}" type="datetime1">
              <a:rPr lang="en-US" smtClean="0"/>
              <a:t>12/26/2025</a:t>
            </a:fld>
            <a:endParaRPr lang="en-US"/>
          </a:p>
        </p:txBody>
      </p:sp>
      <p:sp>
        <p:nvSpPr>
          <p:cNvPr id="5" name="Footer Placeholder 4">
            <a:extLst>
              <a:ext uri="{FF2B5EF4-FFF2-40B4-BE49-F238E27FC236}">
                <a16:creationId xmlns:a16="http://schemas.microsoft.com/office/drawing/2014/main" id="{8A0402FA-0E05-42CC-B253-0E337DDF3EE9}"/>
              </a:ext>
            </a:extLst>
          </p:cNvPr>
          <p:cNvSpPr>
            <a:spLocks noGrp="1"/>
          </p:cNvSpPr>
          <p:nvPr>
            <p:ph type="ftr" sz="quarter" idx="11"/>
          </p:nvPr>
        </p:nvSpPr>
        <p:spPr/>
        <p:txBody>
          <a:bodyPr/>
          <a:lstStyle/>
          <a:p>
            <a:r>
              <a:rPr lang="en-US"/>
              <a:t>Ruchama Fund, Ph.D.</a:t>
            </a:r>
          </a:p>
        </p:txBody>
      </p:sp>
      <p:sp>
        <p:nvSpPr>
          <p:cNvPr id="6" name="Slide Number Placeholder 5">
            <a:extLst>
              <a:ext uri="{FF2B5EF4-FFF2-40B4-BE49-F238E27FC236}">
                <a16:creationId xmlns:a16="http://schemas.microsoft.com/office/drawing/2014/main" id="{E50B1719-7947-4F3D-9E4D-253201B1A2A6}"/>
              </a:ext>
            </a:extLst>
          </p:cNvPr>
          <p:cNvSpPr>
            <a:spLocks noGrp="1"/>
          </p:cNvSpPr>
          <p:nvPr>
            <p:ph type="sldNum" sz="quarter" idx="12"/>
          </p:nvPr>
        </p:nvSpPr>
        <p:spPr/>
        <p:txBody>
          <a:bodyPr/>
          <a:lstStyle/>
          <a:p>
            <a:fld id="{C175C9B7-C513-455A-A4B0-B51BD953985C}" type="slidenum">
              <a:rPr lang="en-US" smtClean="0"/>
              <a:t>‹#›</a:t>
            </a:fld>
            <a:endParaRPr lang="en-US"/>
          </a:p>
        </p:txBody>
      </p:sp>
    </p:spTree>
    <p:extLst>
      <p:ext uri="{BB962C8B-B14F-4D97-AF65-F5344CB8AC3E}">
        <p14:creationId xmlns:p14="http://schemas.microsoft.com/office/powerpoint/2010/main" val="2135890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8F83F-2407-4D4B-A139-40061C7AC8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948254-C52C-49BC-9A5F-24090CD036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C58BDA-BA14-484A-B457-9C8A4407618B}"/>
              </a:ext>
            </a:extLst>
          </p:cNvPr>
          <p:cNvSpPr>
            <a:spLocks noGrp="1"/>
          </p:cNvSpPr>
          <p:nvPr>
            <p:ph type="dt" sz="half" idx="10"/>
          </p:nvPr>
        </p:nvSpPr>
        <p:spPr/>
        <p:txBody>
          <a:bodyPr/>
          <a:lstStyle/>
          <a:p>
            <a:fld id="{D96929D1-B8CE-4AC6-8013-2D35EB392B55}" type="datetime1">
              <a:rPr lang="en-US" smtClean="0"/>
              <a:t>12/26/2025</a:t>
            </a:fld>
            <a:endParaRPr lang="en-US"/>
          </a:p>
        </p:txBody>
      </p:sp>
      <p:sp>
        <p:nvSpPr>
          <p:cNvPr id="5" name="Footer Placeholder 4">
            <a:extLst>
              <a:ext uri="{FF2B5EF4-FFF2-40B4-BE49-F238E27FC236}">
                <a16:creationId xmlns:a16="http://schemas.microsoft.com/office/drawing/2014/main" id="{A2B6618D-4FCC-453D-AE50-FF0B2398B82C}"/>
              </a:ext>
            </a:extLst>
          </p:cNvPr>
          <p:cNvSpPr>
            <a:spLocks noGrp="1"/>
          </p:cNvSpPr>
          <p:nvPr>
            <p:ph type="ftr" sz="quarter" idx="11"/>
          </p:nvPr>
        </p:nvSpPr>
        <p:spPr/>
        <p:txBody>
          <a:bodyPr/>
          <a:lstStyle/>
          <a:p>
            <a:r>
              <a:rPr lang="en-US"/>
              <a:t>Ruchama Fund, Ph.D.</a:t>
            </a:r>
          </a:p>
        </p:txBody>
      </p:sp>
      <p:sp>
        <p:nvSpPr>
          <p:cNvPr id="6" name="Slide Number Placeholder 5">
            <a:extLst>
              <a:ext uri="{FF2B5EF4-FFF2-40B4-BE49-F238E27FC236}">
                <a16:creationId xmlns:a16="http://schemas.microsoft.com/office/drawing/2014/main" id="{90BA2E8F-3848-4181-B9B4-E7D12FE36671}"/>
              </a:ext>
            </a:extLst>
          </p:cNvPr>
          <p:cNvSpPr>
            <a:spLocks noGrp="1"/>
          </p:cNvSpPr>
          <p:nvPr>
            <p:ph type="sldNum" sz="quarter" idx="12"/>
          </p:nvPr>
        </p:nvSpPr>
        <p:spPr/>
        <p:txBody>
          <a:bodyPr/>
          <a:lstStyle/>
          <a:p>
            <a:fld id="{C175C9B7-C513-455A-A4B0-B51BD953985C}" type="slidenum">
              <a:rPr lang="en-US" smtClean="0"/>
              <a:t>‹#›</a:t>
            </a:fld>
            <a:endParaRPr lang="en-US"/>
          </a:p>
        </p:txBody>
      </p:sp>
    </p:spTree>
    <p:extLst>
      <p:ext uri="{BB962C8B-B14F-4D97-AF65-F5344CB8AC3E}">
        <p14:creationId xmlns:p14="http://schemas.microsoft.com/office/powerpoint/2010/main" val="437582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14475-11AA-4CD3-9E9C-4A9015AB6A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4B2C86-6975-4331-89C1-6892E43A27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352BA9-BF4A-4056-AEC0-2059CDE7301A}"/>
              </a:ext>
            </a:extLst>
          </p:cNvPr>
          <p:cNvSpPr>
            <a:spLocks noGrp="1"/>
          </p:cNvSpPr>
          <p:nvPr>
            <p:ph type="dt" sz="half" idx="10"/>
          </p:nvPr>
        </p:nvSpPr>
        <p:spPr/>
        <p:txBody>
          <a:bodyPr/>
          <a:lstStyle/>
          <a:p>
            <a:fld id="{54CEFC69-54B5-4D4B-8871-3F75ECA2FCAC}" type="datetime1">
              <a:rPr lang="en-US" smtClean="0"/>
              <a:t>12/26/2025</a:t>
            </a:fld>
            <a:endParaRPr lang="en-US"/>
          </a:p>
        </p:txBody>
      </p:sp>
      <p:sp>
        <p:nvSpPr>
          <p:cNvPr id="5" name="Footer Placeholder 4">
            <a:extLst>
              <a:ext uri="{FF2B5EF4-FFF2-40B4-BE49-F238E27FC236}">
                <a16:creationId xmlns:a16="http://schemas.microsoft.com/office/drawing/2014/main" id="{3965A87B-BF07-4765-A9DE-84E35BD5A7A5}"/>
              </a:ext>
            </a:extLst>
          </p:cNvPr>
          <p:cNvSpPr>
            <a:spLocks noGrp="1"/>
          </p:cNvSpPr>
          <p:nvPr>
            <p:ph type="ftr" sz="quarter" idx="11"/>
          </p:nvPr>
        </p:nvSpPr>
        <p:spPr/>
        <p:txBody>
          <a:bodyPr/>
          <a:lstStyle/>
          <a:p>
            <a:r>
              <a:rPr lang="en-US"/>
              <a:t>Ruchama Fund, Ph.D.</a:t>
            </a:r>
          </a:p>
        </p:txBody>
      </p:sp>
      <p:sp>
        <p:nvSpPr>
          <p:cNvPr id="6" name="Slide Number Placeholder 5">
            <a:extLst>
              <a:ext uri="{FF2B5EF4-FFF2-40B4-BE49-F238E27FC236}">
                <a16:creationId xmlns:a16="http://schemas.microsoft.com/office/drawing/2014/main" id="{7F69A345-57BB-49D7-9880-44C166631799}"/>
              </a:ext>
            </a:extLst>
          </p:cNvPr>
          <p:cNvSpPr>
            <a:spLocks noGrp="1"/>
          </p:cNvSpPr>
          <p:nvPr>
            <p:ph type="sldNum" sz="quarter" idx="12"/>
          </p:nvPr>
        </p:nvSpPr>
        <p:spPr/>
        <p:txBody>
          <a:bodyPr/>
          <a:lstStyle/>
          <a:p>
            <a:fld id="{C175C9B7-C513-455A-A4B0-B51BD953985C}" type="slidenum">
              <a:rPr lang="en-US" smtClean="0"/>
              <a:t>‹#›</a:t>
            </a:fld>
            <a:endParaRPr lang="en-US"/>
          </a:p>
        </p:txBody>
      </p:sp>
    </p:spTree>
    <p:extLst>
      <p:ext uri="{BB962C8B-B14F-4D97-AF65-F5344CB8AC3E}">
        <p14:creationId xmlns:p14="http://schemas.microsoft.com/office/powerpoint/2010/main" val="2909516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BD063-5D19-4DD3-818F-39BF16A37C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FDD71E-AF02-45D3-81F5-8B2C38615A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F333C9-BA48-4624-8AE1-2D7D5D45D2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D33316A-00E7-42C1-84EB-53144865A9DE}"/>
              </a:ext>
            </a:extLst>
          </p:cNvPr>
          <p:cNvSpPr>
            <a:spLocks noGrp="1"/>
          </p:cNvSpPr>
          <p:nvPr>
            <p:ph type="dt" sz="half" idx="10"/>
          </p:nvPr>
        </p:nvSpPr>
        <p:spPr/>
        <p:txBody>
          <a:bodyPr/>
          <a:lstStyle/>
          <a:p>
            <a:fld id="{AD3B29FE-AA90-45AA-A099-72AB1BCA6C17}" type="datetime1">
              <a:rPr lang="en-US" smtClean="0"/>
              <a:t>12/26/2025</a:t>
            </a:fld>
            <a:endParaRPr lang="en-US"/>
          </a:p>
        </p:txBody>
      </p:sp>
      <p:sp>
        <p:nvSpPr>
          <p:cNvPr id="6" name="Footer Placeholder 5">
            <a:extLst>
              <a:ext uri="{FF2B5EF4-FFF2-40B4-BE49-F238E27FC236}">
                <a16:creationId xmlns:a16="http://schemas.microsoft.com/office/drawing/2014/main" id="{49CB8F52-8D0C-4FFA-B985-22EC6E95DD94}"/>
              </a:ext>
            </a:extLst>
          </p:cNvPr>
          <p:cNvSpPr>
            <a:spLocks noGrp="1"/>
          </p:cNvSpPr>
          <p:nvPr>
            <p:ph type="ftr" sz="quarter" idx="11"/>
          </p:nvPr>
        </p:nvSpPr>
        <p:spPr/>
        <p:txBody>
          <a:bodyPr/>
          <a:lstStyle/>
          <a:p>
            <a:r>
              <a:rPr lang="en-US"/>
              <a:t>Ruchama Fund, Ph.D.</a:t>
            </a:r>
          </a:p>
        </p:txBody>
      </p:sp>
      <p:sp>
        <p:nvSpPr>
          <p:cNvPr id="7" name="Slide Number Placeholder 6">
            <a:extLst>
              <a:ext uri="{FF2B5EF4-FFF2-40B4-BE49-F238E27FC236}">
                <a16:creationId xmlns:a16="http://schemas.microsoft.com/office/drawing/2014/main" id="{05F5982A-5237-4BE8-8DBE-BD7812164832}"/>
              </a:ext>
            </a:extLst>
          </p:cNvPr>
          <p:cNvSpPr>
            <a:spLocks noGrp="1"/>
          </p:cNvSpPr>
          <p:nvPr>
            <p:ph type="sldNum" sz="quarter" idx="12"/>
          </p:nvPr>
        </p:nvSpPr>
        <p:spPr/>
        <p:txBody>
          <a:bodyPr/>
          <a:lstStyle/>
          <a:p>
            <a:fld id="{C175C9B7-C513-455A-A4B0-B51BD953985C}" type="slidenum">
              <a:rPr lang="en-US" smtClean="0"/>
              <a:t>‹#›</a:t>
            </a:fld>
            <a:endParaRPr lang="en-US"/>
          </a:p>
        </p:txBody>
      </p:sp>
    </p:spTree>
    <p:extLst>
      <p:ext uri="{BB962C8B-B14F-4D97-AF65-F5344CB8AC3E}">
        <p14:creationId xmlns:p14="http://schemas.microsoft.com/office/powerpoint/2010/main" val="3748423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C5D8F-6EFD-4149-A524-488B3B22545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DBBC28-11EB-4039-9DD0-53BB3AA0A0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4E4864-06B8-4C58-A846-2A0A757237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92DDE20-2458-4D10-8203-2897A141E2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EA5147-45EA-4BF3-85F4-16BA32A668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90462B-E767-46FE-B834-0FE843CDD374}"/>
              </a:ext>
            </a:extLst>
          </p:cNvPr>
          <p:cNvSpPr>
            <a:spLocks noGrp="1"/>
          </p:cNvSpPr>
          <p:nvPr>
            <p:ph type="dt" sz="half" idx="10"/>
          </p:nvPr>
        </p:nvSpPr>
        <p:spPr/>
        <p:txBody>
          <a:bodyPr/>
          <a:lstStyle/>
          <a:p>
            <a:fld id="{C3CB3FE7-C930-4760-8051-D5879570EB9B}" type="datetime1">
              <a:rPr lang="en-US" smtClean="0"/>
              <a:t>12/26/2025</a:t>
            </a:fld>
            <a:endParaRPr lang="en-US"/>
          </a:p>
        </p:txBody>
      </p:sp>
      <p:sp>
        <p:nvSpPr>
          <p:cNvPr id="8" name="Footer Placeholder 7">
            <a:extLst>
              <a:ext uri="{FF2B5EF4-FFF2-40B4-BE49-F238E27FC236}">
                <a16:creationId xmlns:a16="http://schemas.microsoft.com/office/drawing/2014/main" id="{30B0632D-ECCC-4938-ACBF-6F2688FA31D1}"/>
              </a:ext>
            </a:extLst>
          </p:cNvPr>
          <p:cNvSpPr>
            <a:spLocks noGrp="1"/>
          </p:cNvSpPr>
          <p:nvPr>
            <p:ph type="ftr" sz="quarter" idx="11"/>
          </p:nvPr>
        </p:nvSpPr>
        <p:spPr/>
        <p:txBody>
          <a:bodyPr/>
          <a:lstStyle/>
          <a:p>
            <a:r>
              <a:rPr lang="en-US"/>
              <a:t>Ruchama Fund, Ph.D.</a:t>
            </a:r>
          </a:p>
        </p:txBody>
      </p:sp>
      <p:sp>
        <p:nvSpPr>
          <p:cNvPr id="9" name="Slide Number Placeholder 8">
            <a:extLst>
              <a:ext uri="{FF2B5EF4-FFF2-40B4-BE49-F238E27FC236}">
                <a16:creationId xmlns:a16="http://schemas.microsoft.com/office/drawing/2014/main" id="{B3E72733-0CC1-411B-9C38-7EB91FFFB256}"/>
              </a:ext>
            </a:extLst>
          </p:cNvPr>
          <p:cNvSpPr>
            <a:spLocks noGrp="1"/>
          </p:cNvSpPr>
          <p:nvPr>
            <p:ph type="sldNum" sz="quarter" idx="12"/>
          </p:nvPr>
        </p:nvSpPr>
        <p:spPr/>
        <p:txBody>
          <a:bodyPr/>
          <a:lstStyle/>
          <a:p>
            <a:fld id="{C175C9B7-C513-455A-A4B0-B51BD953985C}" type="slidenum">
              <a:rPr lang="en-US" smtClean="0"/>
              <a:t>‹#›</a:t>
            </a:fld>
            <a:endParaRPr lang="en-US"/>
          </a:p>
        </p:txBody>
      </p:sp>
    </p:spTree>
    <p:extLst>
      <p:ext uri="{BB962C8B-B14F-4D97-AF65-F5344CB8AC3E}">
        <p14:creationId xmlns:p14="http://schemas.microsoft.com/office/powerpoint/2010/main" val="685144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78484-CCC4-4294-A040-D02D64D1800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66DAA74-E2B4-41E4-B53B-B58213D57FEF}"/>
              </a:ext>
            </a:extLst>
          </p:cNvPr>
          <p:cNvSpPr>
            <a:spLocks noGrp="1"/>
          </p:cNvSpPr>
          <p:nvPr>
            <p:ph type="dt" sz="half" idx="10"/>
          </p:nvPr>
        </p:nvSpPr>
        <p:spPr/>
        <p:txBody>
          <a:bodyPr/>
          <a:lstStyle/>
          <a:p>
            <a:fld id="{F6CA53CD-95AA-4EBE-A43D-AE4DB147DD23}" type="datetime1">
              <a:rPr lang="en-US" smtClean="0"/>
              <a:t>12/26/2025</a:t>
            </a:fld>
            <a:endParaRPr lang="en-US"/>
          </a:p>
        </p:txBody>
      </p:sp>
      <p:sp>
        <p:nvSpPr>
          <p:cNvPr id="4" name="Footer Placeholder 3">
            <a:extLst>
              <a:ext uri="{FF2B5EF4-FFF2-40B4-BE49-F238E27FC236}">
                <a16:creationId xmlns:a16="http://schemas.microsoft.com/office/drawing/2014/main" id="{4C96DB3F-9D89-4F2F-92AC-00F22E038D4E}"/>
              </a:ext>
            </a:extLst>
          </p:cNvPr>
          <p:cNvSpPr>
            <a:spLocks noGrp="1"/>
          </p:cNvSpPr>
          <p:nvPr>
            <p:ph type="ftr" sz="quarter" idx="11"/>
          </p:nvPr>
        </p:nvSpPr>
        <p:spPr/>
        <p:txBody>
          <a:bodyPr/>
          <a:lstStyle/>
          <a:p>
            <a:r>
              <a:rPr lang="en-US"/>
              <a:t>Ruchama Fund, Ph.D.</a:t>
            </a:r>
          </a:p>
        </p:txBody>
      </p:sp>
      <p:sp>
        <p:nvSpPr>
          <p:cNvPr id="5" name="Slide Number Placeholder 4">
            <a:extLst>
              <a:ext uri="{FF2B5EF4-FFF2-40B4-BE49-F238E27FC236}">
                <a16:creationId xmlns:a16="http://schemas.microsoft.com/office/drawing/2014/main" id="{2B26F255-A8F9-4240-93E5-E8FDF2A6A1C4}"/>
              </a:ext>
            </a:extLst>
          </p:cNvPr>
          <p:cNvSpPr>
            <a:spLocks noGrp="1"/>
          </p:cNvSpPr>
          <p:nvPr>
            <p:ph type="sldNum" sz="quarter" idx="12"/>
          </p:nvPr>
        </p:nvSpPr>
        <p:spPr/>
        <p:txBody>
          <a:bodyPr/>
          <a:lstStyle/>
          <a:p>
            <a:fld id="{C175C9B7-C513-455A-A4B0-B51BD953985C}" type="slidenum">
              <a:rPr lang="en-US" smtClean="0"/>
              <a:t>‹#›</a:t>
            </a:fld>
            <a:endParaRPr lang="en-US"/>
          </a:p>
        </p:txBody>
      </p:sp>
    </p:spTree>
    <p:extLst>
      <p:ext uri="{BB962C8B-B14F-4D97-AF65-F5344CB8AC3E}">
        <p14:creationId xmlns:p14="http://schemas.microsoft.com/office/powerpoint/2010/main" val="993783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225D6E-0273-40D1-8A17-7B24D86D2D78}"/>
              </a:ext>
            </a:extLst>
          </p:cNvPr>
          <p:cNvSpPr>
            <a:spLocks noGrp="1"/>
          </p:cNvSpPr>
          <p:nvPr>
            <p:ph type="dt" sz="half" idx="10"/>
          </p:nvPr>
        </p:nvSpPr>
        <p:spPr/>
        <p:txBody>
          <a:bodyPr/>
          <a:lstStyle/>
          <a:p>
            <a:fld id="{002EEFEA-0C76-4BFE-9ACB-BF8043051F4F}" type="datetime1">
              <a:rPr lang="en-US" smtClean="0"/>
              <a:t>12/26/2025</a:t>
            </a:fld>
            <a:endParaRPr lang="en-US"/>
          </a:p>
        </p:txBody>
      </p:sp>
      <p:sp>
        <p:nvSpPr>
          <p:cNvPr id="3" name="Footer Placeholder 2">
            <a:extLst>
              <a:ext uri="{FF2B5EF4-FFF2-40B4-BE49-F238E27FC236}">
                <a16:creationId xmlns:a16="http://schemas.microsoft.com/office/drawing/2014/main" id="{6E5C54D4-4D6F-41EC-8EF9-11ED9C047CD0}"/>
              </a:ext>
            </a:extLst>
          </p:cNvPr>
          <p:cNvSpPr>
            <a:spLocks noGrp="1"/>
          </p:cNvSpPr>
          <p:nvPr>
            <p:ph type="ftr" sz="quarter" idx="11"/>
          </p:nvPr>
        </p:nvSpPr>
        <p:spPr/>
        <p:txBody>
          <a:bodyPr/>
          <a:lstStyle/>
          <a:p>
            <a:r>
              <a:rPr lang="en-US"/>
              <a:t>Ruchama Fund, Ph.D.</a:t>
            </a:r>
          </a:p>
        </p:txBody>
      </p:sp>
      <p:sp>
        <p:nvSpPr>
          <p:cNvPr id="4" name="Slide Number Placeholder 3">
            <a:extLst>
              <a:ext uri="{FF2B5EF4-FFF2-40B4-BE49-F238E27FC236}">
                <a16:creationId xmlns:a16="http://schemas.microsoft.com/office/drawing/2014/main" id="{D940565C-F69E-4029-877B-7E671596EC65}"/>
              </a:ext>
            </a:extLst>
          </p:cNvPr>
          <p:cNvSpPr>
            <a:spLocks noGrp="1"/>
          </p:cNvSpPr>
          <p:nvPr>
            <p:ph type="sldNum" sz="quarter" idx="12"/>
          </p:nvPr>
        </p:nvSpPr>
        <p:spPr/>
        <p:txBody>
          <a:bodyPr/>
          <a:lstStyle/>
          <a:p>
            <a:fld id="{C175C9B7-C513-455A-A4B0-B51BD953985C}" type="slidenum">
              <a:rPr lang="en-US" smtClean="0"/>
              <a:t>‹#›</a:t>
            </a:fld>
            <a:endParaRPr lang="en-US"/>
          </a:p>
        </p:txBody>
      </p:sp>
    </p:spTree>
    <p:extLst>
      <p:ext uri="{BB962C8B-B14F-4D97-AF65-F5344CB8AC3E}">
        <p14:creationId xmlns:p14="http://schemas.microsoft.com/office/powerpoint/2010/main" val="2848671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C4717-6CFE-4D9D-9CAB-03D66AA62D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647410-87B6-4B89-A581-1819571CBA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D0527E-4DD6-4ACF-B17B-4B379274E3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04D091-6A60-40FB-BE80-A5246F774689}"/>
              </a:ext>
            </a:extLst>
          </p:cNvPr>
          <p:cNvSpPr>
            <a:spLocks noGrp="1"/>
          </p:cNvSpPr>
          <p:nvPr>
            <p:ph type="dt" sz="half" idx="10"/>
          </p:nvPr>
        </p:nvSpPr>
        <p:spPr/>
        <p:txBody>
          <a:bodyPr/>
          <a:lstStyle/>
          <a:p>
            <a:fld id="{60CC15E2-CB69-492A-B2AA-E5C8CDFBE4D0}" type="datetime1">
              <a:rPr lang="en-US" smtClean="0"/>
              <a:t>12/26/2025</a:t>
            </a:fld>
            <a:endParaRPr lang="en-US"/>
          </a:p>
        </p:txBody>
      </p:sp>
      <p:sp>
        <p:nvSpPr>
          <p:cNvPr id="6" name="Footer Placeholder 5">
            <a:extLst>
              <a:ext uri="{FF2B5EF4-FFF2-40B4-BE49-F238E27FC236}">
                <a16:creationId xmlns:a16="http://schemas.microsoft.com/office/drawing/2014/main" id="{89426613-F5AC-4BCE-8A84-12D0EC155DFA}"/>
              </a:ext>
            </a:extLst>
          </p:cNvPr>
          <p:cNvSpPr>
            <a:spLocks noGrp="1"/>
          </p:cNvSpPr>
          <p:nvPr>
            <p:ph type="ftr" sz="quarter" idx="11"/>
          </p:nvPr>
        </p:nvSpPr>
        <p:spPr/>
        <p:txBody>
          <a:bodyPr/>
          <a:lstStyle/>
          <a:p>
            <a:r>
              <a:rPr lang="en-US"/>
              <a:t>Ruchama Fund, Ph.D.</a:t>
            </a:r>
          </a:p>
        </p:txBody>
      </p:sp>
      <p:sp>
        <p:nvSpPr>
          <p:cNvPr id="7" name="Slide Number Placeholder 6">
            <a:extLst>
              <a:ext uri="{FF2B5EF4-FFF2-40B4-BE49-F238E27FC236}">
                <a16:creationId xmlns:a16="http://schemas.microsoft.com/office/drawing/2014/main" id="{7C64D7E0-0DD4-43F3-BC15-BF66979969BC}"/>
              </a:ext>
            </a:extLst>
          </p:cNvPr>
          <p:cNvSpPr>
            <a:spLocks noGrp="1"/>
          </p:cNvSpPr>
          <p:nvPr>
            <p:ph type="sldNum" sz="quarter" idx="12"/>
          </p:nvPr>
        </p:nvSpPr>
        <p:spPr/>
        <p:txBody>
          <a:bodyPr/>
          <a:lstStyle/>
          <a:p>
            <a:fld id="{C175C9B7-C513-455A-A4B0-B51BD953985C}" type="slidenum">
              <a:rPr lang="en-US" smtClean="0"/>
              <a:t>‹#›</a:t>
            </a:fld>
            <a:endParaRPr lang="en-US"/>
          </a:p>
        </p:txBody>
      </p:sp>
    </p:spTree>
    <p:extLst>
      <p:ext uri="{BB962C8B-B14F-4D97-AF65-F5344CB8AC3E}">
        <p14:creationId xmlns:p14="http://schemas.microsoft.com/office/powerpoint/2010/main" val="2963453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F7282-A2D6-4FFD-A1F5-196D916816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1BC7E2-305F-4BE4-86F6-703F90C7D9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774C479-78AF-47EA-9C5C-A5B92698BC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6D3756-A5A5-4088-93F7-4B5B9968D198}"/>
              </a:ext>
            </a:extLst>
          </p:cNvPr>
          <p:cNvSpPr>
            <a:spLocks noGrp="1"/>
          </p:cNvSpPr>
          <p:nvPr>
            <p:ph type="dt" sz="half" idx="10"/>
          </p:nvPr>
        </p:nvSpPr>
        <p:spPr/>
        <p:txBody>
          <a:bodyPr/>
          <a:lstStyle/>
          <a:p>
            <a:fld id="{4F0BE5F4-E043-43D2-867A-98FCACA10CC3}" type="datetime1">
              <a:rPr lang="en-US" smtClean="0"/>
              <a:t>12/26/2025</a:t>
            </a:fld>
            <a:endParaRPr lang="en-US"/>
          </a:p>
        </p:txBody>
      </p:sp>
      <p:sp>
        <p:nvSpPr>
          <p:cNvPr id="6" name="Footer Placeholder 5">
            <a:extLst>
              <a:ext uri="{FF2B5EF4-FFF2-40B4-BE49-F238E27FC236}">
                <a16:creationId xmlns:a16="http://schemas.microsoft.com/office/drawing/2014/main" id="{844E74B7-E5A9-42A6-A55B-A137762CC079}"/>
              </a:ext>
            </a:extLst>
          </p:cNvPr>
          <p:cNvSpPr>
            <a:spLocks noGrp="1"/>
          </p:cNvSpPr>
          <p:nvPr>
            <p:ph type="ftr" sz="quarter" idx="11"/>
          </p:nvPr>
        </p:nvSpPr>
        <p:spPr/>
        <p:txBody>
          <a:bodyPr/>
          <a:lstStyle/>
          <a:p>
            <a:r>
              <a:rPr lang="en-US"/>
              <a:t>Ruchama Fund, Ph.D.</a:t>
            </a:r>
          </a:p>
        </p:txBody>
      </p:sp>
      <p:sp>
        <p:nvSpPr>
          <p:cNvPr id="7" name="Slide Number Placeholder 6">
            <a:extLst>
              <a:ext uri="{FF2B5EF4-FFF2-40B4-BE49-F238E27FC236}">
                <a16:creationId xmlns:a16="http://schemas.microsoft.com/office/drawing/2014/main" id="{E85C14F6-A618-4B81-B4C3-93548367DAE4}"/>
              </a:ext>
            </a:extLst>
          </p:cNvPr>
          <p:cNvSpPr>
            <a:spLocks noGrp="1"/>
          </p:cNvSpPr>
          <p:nvPr>
            <p:ph type="sldNum" sz="quarter" idx="12"/>
          </p:nvPr>
        </p:nvSpPr>
        <p:spPr/>
        <p:txBody>
          <a:bodyPr/>
          <a:lstStyle/>
          <a:p>
            <a:fld id="{C175C9B7-C513-455A-A4B0-B51BD953985C}" type="slidenum">
              <a:rPr lang="en-US" smtClean="0"/>
              <a:t>‹#›</a:t>
            </a:fld>
            <a:endParaRPr lang="en-US"/>
          </a:p>
        </p:txBody>
      </p:sp>
    </p:spTree>
    <p:extLst>
      <p:ext uri="{BB962C8B-B14F-4D97-AF65-F5344CB8AC3E}">
        <p14:creationId xmlns:p14="http://schemas.microsoft.com/office/powerpoint/2010/main" val="3807201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16A21E-68F6-4B0B-AFCE-EF8DDF875B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27DA86-0E30-4851-ACBE-76AE8175DF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AA618A-66D2-4045-A109-85CFA7C1CA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9B72CE-AA92-4451-B1BE-B34A2E98040D}" type="datetime1">
              <a:rPr lang="en-US" smtClean="0"/>
              <a:t>12/26/2025</a:t>
            </a:fld>
            <a:endParaRPr lang="en-US"/>
          </a:p>
        </p:txBody>
      </p:sp>
      <p:sp>
        <p:nvSpPr>
          <p:cNvPr id="5" name="Footer Placeholder 4">
            <a:extLst>
              <a:ext uri="{FF2B5EF4-FFF2-40B4-BE49-F238E27FC236}">
                <a16:creationId xmlns:a16="http://schemas.microsoft.com/office/drawing/2014/main" id="{CE53AE60-1507-4C7E-8A30-DAB4108203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Ruchama Fund, Ph.D.</a:t>
            </a:r>
          </a:p>
        </p:txBody>
      </p:sp>
      <p:sp>
        <p:nvSpPr>
          <p:cNvPr id="6" name="Slide Number Placeholder 5">
            <a:extLst>
              <a:ext uri="{FF2B5EF4-FFF2-40B4-BE49-F238E27FC236}">
                <a16:creationId xmlns:a16="http://schemas.microsoft.com/office/drawing/2014/main" id="{B6DDAAB7-0883-4805-87CE-B5DBD5284D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75C9B7-C513-455A-A4B0-B51BD953985C}" type="slidenum">
              <a:rPr lang="en-US" smtClean="0"/>
              <a:t>‹#›</a:t>
            </a:fld>
            <a:endParaRPr lang="en-US"/>
          </a:p>
        </p:txBody>
      </p:sp>
    </p:spTree>
    <p:extLst>
      <p:ext uri="{BB962C8B-B14F-4D97-AF65-F5344CB8AC3E}">
        <p14:creationId xmlns:p14="http://schemas.microsoft.com/office/powerpoint/2010/main" val="4162124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28CC8-B4F6-4AD3-A85D-9FD6D5FE2E0A}"/>
              </a:ext>
            </a:extLst>
          </p:cNvPr>
          <p:cNvSpPr>
            <a:spLocks noGrp="1"/>
          </p:cNvSpPr>
          <p:nvPr>
            <p:ph type="ctrTitle"/>
          </p:nvPr>
        </p:nvSpPr>
        <p:spPr>
          <a:xfrm>
            <a:off x="1524000" y="1122362"/>
            <a:ext cx="9144000" cy="2949907"/>
          </a:xfrm>
        </p:spPr>
        <p:txBody>
          <a:bodyPr>
            <a:noAutofit/>
          </a:bodyPr>
          <a:lstStyle/>
          <a:p>
            <a:r>
              <a:rPr lang="en-US" sz="4800" dirty="0"/>
              <a:t>“WHY CAN’T I PROPOSE?”</a:t>
            </a:r>
            <a:br>
              <a:rPr lang="en-US" sz="4800" dirty="0"/>
            </a:br>
            <a:r>
              <a:rPr lang="en-US" sz="4800" dirty="0"/>
              <a:t>RELATIONSHIP OCD AND ITS ASSOCIATION WITH DATING INDECISION AND OTHER RELATIONSHIP DIFFICULTIES</a:t>
            </a:r>
          </a:p>
        </p:txBody>
      </p:sp>
      <p:sp>
        <p:nvSpPr>
          <p:cNvPr id="3" name="Subtitle 2">
            <a:extLst>
              <a:ext uri="{FF2B5EF4-FFF2-40B4-BE49-F238E27FC236}">
                <a16:creationId xmlns:a16="http://schemas.microsoft.com/office/drawing/2014/main" id="{B2540072-B83A-4D2B-A2DD-BF6AA32A056F}"/>
              </a:ext>
            </a:extLst>
          </p:cNvPr>
          <p:cNvSpPr>
            <a:spLocks noGrp="1"/>
          </p:cNvSpPr>
          <p:nvPr>
            <p:ph type="subTitle" idx="1"/>
          </p:nvPr>
        </p:nvSpPr>
        <p:spPr>
          <a:xfrm>
            <a:off x="1679944" y="4518837"/>
            <a:ext cx="8988056" cy="1477926"/>
          </a:xfrm>
        </p:spPr>
        <p:txBody>
          <a:bodyPr>
            <a:noAutofit/>
          </a:bodyPr>
          <a:lstStyle/>
          <a:p>
            <a:r>
              <a:rPr lang="en-US" sz="3200" dirty="0"/>
              <a:t>RUCHAMA FUND, Ph.D.</a:t>
            </a:r>
          </a:p>
          <a:p>
            <a:r>
              <a:rPr lang="en-US" dirty="0"/>
              <a:t>drfund@verizon.net</a:t>
            </a:r>
          </a:p>
          <a:p>
            <a:r>
              <a:rPr lang="en-US" dirty="0"/>
              <a:t>NEFESH CONFERENCE</a:t>
            </a:r>
          </a:p>
          <a:p>
            <a:r>
              <a:rPr lang="en-US" dirty="0"/>
              <a:t>JAN. 8, 2026</a:t>
            </a:r>
          </a:p>
        </p:txBody>
      </p:sp>
      <p:sp>
        <p:nvSpPr>
          <p:cNvPr id="4" name="Footer Placeholder 3">
            <a:extLst>
              <a:ext uri="{FF2B5EF4-FFF2-40B4-BE49-F238E27FC236}">
                <a16:creationId xmlns:a16="http://schemas.microsoft.com/office/drawing/2014/main" id="{40FCF38C-0E9E-4B5E-B5F0-CC7FBD38284A}"/>
              </a:ext>
            </a:extLst>
          </p:cNvPr>
          <p:cNvSpPr>
            <a:spLocks noGrp="1"/>
          </p:cNvSpPr>
          <p:nvPr>
            <p:ph type="ftr" sz="quarter" idx="11"/>
          </p:nvPr>
        </p:nvSpPr>
        <p:spPr/>
        <p:txBody>
          <a:bodyPr/>
          <a:lstStyle/>
          <a:p>
            <a:r>
              <a:rPr lang="en-US"/>
              <a:t>Ruchama Fund, Ph.D.</a:t>
            </a:r>
          </a:p>
        </p:txBody>
      </p:sp>
      <p:sp>
        <p:nvSpPr>
          <p:cNvPr id="5" name="Slide Number Placeholder 4">
            <a:extLst>
              <a:ext uri="{FF2B5EF4-FFF2-40B4-BE49-F238E27FC236}">
                <a16:creationId xmlns:a16="http://schemas.microsoft.com/office/drawing/2014/main" id="{9B46A840-07FA-41A2-AF95-0FF980AB0FAD}"/>
              </a:ext>
            </a:extLst>
          </p:cNvPr>
          <p:cNvSpPr>
            <a:spLocks noGrp="1"/>
          </p:cNvSpPr>
          <p:nvPr>
            <p:ph type="sldNum" sz="quarter" idx="12"/>
          </p:nvPr>
        </p:nvSpPr>
        <p:spPr/>
        <p:txBody>
          <a:bodyPr/>
          <a:lstStyle/>
          <a:p>
            <a:fld id="{C175C9B7-C513-455A-A4B0-B51BD953985C}" type="slidenum">
              <a:rPr lang="en-US" smtClean="0"/>
              <a:t>1</a:t>
            </a:fld>
            <a:endParaRPr lang="en-US"/>
          </a:p>
        </p:txBody>
      </p:sp>
    </p:spTree>
    <p:extLst>
      <p:ext uri="{BB962C8B-B14F-4D97-AF65-F5344CB8AC3E}">
        <p14:creationId xmlns:p14="http://schemas.microsoft.com/office/powerpoint/2010/main" val="685801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5D8D-7C71-4E43-BC3C-A71E6C581237}"/>
              </a:ext>
            </a:extLst>
          </p:cNvPr>
          <p:cNvSpPr>
            <a:spLocks noGrp="1"/>
          </p:cNvSpPr>
          <p:nvPr>
            <p:ph type="title"/>
          </p:nvPr>
        </p:nvSpPr>
        <p:spPr/>
        <p:txBody>
          <a:bodyPr/>
          <a:lstStyle/>
          <a:p>
            <a:pPr algn="ctr"/>
            <a:r>
              <a:rPr lang="en-US" dirty="0"/>
              <a:t>COVERT ROCD COMPULSIONS</a:t>
            </a:r>
          </a:p>
        </p:txBody>
      </p:sp>
      <p:sp>
        <p:nvSpPr>
          <p:cNvPr id="3" name="Content Placeholder 2">
            <a:extLst>
              <a:ext uri="{FF2B5EF4-FFF2-40B4-BE49-F238E27FC236}">
                <a16:creationId xmlns:a16="http://schemas.microsoft.com/office/drawing/2014/main" id="{1315814F-83DD-45E3-81C7-B4D9832E26B3}"/>
              </a:ext>
            </a:extLst>
          </p:cNvPr>
          <p:cNvSpPr>
            <a:spLocks noGrp="1"/>
          </p:cNvSpPr>
          <p:nvPr>
            <p:ph idx="1"/>
          </p:nvPr>
        </p:nvSpPr>
        <p:spPr/>
        <p:txBody>
          <a:bodyPr>
            <a:normAutofit fontScale="92500" lnSpcReduction="10000"/>
          </a:bodyPr>
          <a:lstStyle/>
          <a:p>
            <a:pPr marL="0" indent="0">
              <a:buNone/>
            </a:pPr>
            <a:endParaRPr lang="en-US" dirty="0"/>
          </a:p>
          <a:p>
            <a:r>
              <a:rPr lang="en-US" dirty="0"/>
              <a:t>Internally testing</a:t>
            </a:r>
          </a:p>
          <a:p>
            <a:r>
              <a:rPr lang="en-US" dirty="0"/>
              <a:t>Processing of past events</a:t>
            </a:r>
          </a:p>
          <a:p>
            <a:r>
              <a:rPr lang="en-US" dirty="0"/>
              <a:t>Comparing</a:t>
            </a:r>
          </a:p>
          <a:p>
            <a:r>
              <a:rPr lang="en-US" dirty="0"/>
              <a:t>Pushing unwanted thoughts out</a:t>
            </a:r>
          </a:p>
          <a:p>
            <a:r>
              <a:rPr lang="en-US" dirty="0"/>
              <a:t>‘Undoing’ or ‘neutralizing’ by thinking of the positive or repeatedly listing the person’s assets</a:t>
            </a:r>
          </a:p>
          <a:p>
            <a:r>
              <a:rPr lang="en-US" dirty="0"/>
              <a:t>Repeatedly quoting religious reassurances</a:t>
            </a:r>
          </a:p>
          <a:p>
            <a:r>
              <a:rPr lang="en-US" dirty="0"/>
              <a:t>Monitoring sexual arousal</a:t>
            </a:r>
          </a:p>
          <a:p>
            <a:r>
              <a:rPr lang="en-US" dirty="0"/>
              <a:t>Ruminating about doubts</a:t>
            </a:r>
          </a:p>
          <a:p>
            <a:endParaRPr lang="en-US" dirty="0"/>
          </a:p>
        </p:txBody>
      </p:sp>
      <p:sp>
        <p:nvSpPr>
          <p:cNvPr id="4" name="Footer Placeholder 3">
            <a:extLst>
              <a:ext uri="{FF2B5EF4-FFF2-40B4-BE49-F238E27FC236}">
                <a16:creationId xmlns:a16="http://schemas.microsoft.com/office/drawing/2014/main" id="{B2B7FF4B-D30E-46EF-9F0B-985939766153}"/>
              </a:ext>
            </a:extLst>
          </p:cNvPr>
          <p:cNvSpPr>
            <a:spLocks noGrp="1"/>
          </p:cNvSpPr>
          <p:nvPr>
            <p:ph type="ftr" sz="quarter" idx="11"/>
          </p:nvPr>
        </p:nvSpPr>
        <p:spPr/>
        <p:txBody>
          <a:bodyPr/>
          <a:lstStyle/>
          <a:p>
            <a:r>
              <a:rPr lang="en-US"/>
              <a:t>Ruchama Fund, Ph.D.</a:t>
            </a:r>
          </a:p>
        </p:txBody>
      </p:sp>
      <p:sp>
        <p:nvSpPr>
          <p:cNvPr id="5" name="Slide Number Placeholder 4">
            <a:extLst>
              <a:ext uri="{FF2B5EF4-FFF2-40B4-BE49-F238E27FC236}">
                <a16:creationId xmlns:a16="http://schemas.microsoft.com/office/drawing/2014/main" id="{260C6E1B-9F61-4AE3-B57B-228335B3EAB6}"/>
              </a:ext>
            </a:extLst>
          </p:cNvPr>
          <p:cNvSpPr>
            <a:spLocks noGrp="1"/>
          </p:cNvSpPr>
          <p:nvPr>
            <p:ph type="sldNum" sz="quarter" idx="12"/>
          </p:nvPr>
        </p:nvSpPr>
        <p:spPr/>
        <p:txBody>
          <a:bodyPr/>
          <a:lstStyle/>
          <a:p>
            <a:fld id="{C175C9B7-C513-455A-A4B0-B51BD953985C}" type="slidenum">
              <a:rPr lang="en-US" smtClean="0"/>
              <a:t>10</a:t>
            </a:fld>
            <a:endParaRPr lang="en-US"/>
          </a:p>
        </p:txBody>
      </p:sp>
    </p:spTree>
    <p:extLst>
      <p:ext uri="{BB962C8B-B14F-4D97-AF65-F5344CB8AC3E}">
        <p14:creationId xmlns:p14="http://schemas.microsoft.com/office/powerpoint/2010/main" val="2007927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FC8C8-D3CF-4A7E-AB74-CCCD1680AA79}"/>
              </a:ext>
            </a:extLst>
          </p:cNvPr>
          <p:cNvSpPr>
            <a:spLocks noGrp="1"/>
          </p:cNvSpPr>
          <p:nvPr>
            <p:ph type="title"/>
          </p:nvPr>
        </p:nvSpPr>
        <p:spPr/>
        <p:txBody>
          <a:bodyPr/>
          <a:lstStyle/>
          <a:p>
            <a:pPr algn="ctr"/>
            <a:r>
              <a:rPr lang="en-US" dirty="0"/>
              <a:t>ROCD AVOIDANCE COMPULSIONS</a:t>
            </a:r>
          </a:p>
        </p:txBody>
      </p:sp>
      <p:sp>
        <p:nvSpPr>
          <p:cNvPr id="3" name="Content Placeholder 2">
            <a:extLst>
              <a:ext uri="{FF2B5EF4-FFF2-40B4-BE49-F238E27FC236}">
                <a16:creationId xmlns:a16="http://schemas.microsoft.com/office/drawing/2014/main" id="{58FF9A09-6B12-4649-A5C7-BBB2EAC1F04F}"/>
              </a:ext>
            </a:extLst>
          </p:cNvPr>
          <p:cNvSpPr>
            <a:spLocks noGrp="1"/>
          </p:cNvSpPr>
          <p:nvPr>
            <p:ph idx="1"/>
          </p:nvPr>
        </p:nvSpPr>
        <p:spPr/>
        <p:txBody>
          <a:bodyPr/>
          <a:lstStyle/>
          <a:p>
            <a:pPr marL="0" indent="0">
              <a:buNone/>
            </a:pPr>
            <a:endParaRPr lang="en-US" dirty="0"/>
          </a:p>
          <a:p>
            <a:r>
              <a:rPr lang="en-US" dirty="0"/>
              <a:t>Avoiding making a decision regarding the relationship.</a:t>
            </a:r>
          </a:p>
          <a:p>
            <a:r>
              <a:rPr lang="en-US" dirty="0"/>
              <a:t>Avoiding intimacy because maybe it won’t be good enough</a:t>
            </a:r>
          </a:p>
          <a:p>
            <a:r>
              <a:rPr lang="en-US" dirty="0"/>
              <a:t>Avoiding expressing affection because maybe it’s not 100% true</a:t>
            </a:r>
          </a:p>
          <a:p>
            <a:r>
              <a:rPr lang="en-US" dirty="0"/>
              <a:t>Avoiding looking at attractive people because it might trigger questions about your attraction to your partner</a:t>
            </a:r>
          </a:p>
        </p:txBody>
      </p:sp>
      <p:sp>
        <p:nvSpPr>
          <p:cNvPr id="4" name="Footer Placeholder 3">
            <a:extLst>
              <a:ext uri="{FF2B5EF4-FFF2-40B4-BE49-F238E27FC236}">
                <a16:creationId xmlns:a16="http://schemas.microsoft.com/office/drawing/2014/main" id="{EE04714E-6918-44F3-85F9-22F9FF7FB1F4}"/>
              </a:ext>
            </a:extLst>
          </p:cNvPr>
          <p:cNvSpPr>
            <a:spLocks noGrp="1"/>
          </p:cNvSpPr>
          <p:nvPr>
            <p:ph type="ftr" sz="quarter" idx="11"/>
          </p:nvPr>
        </p:nvSpPr>
        <p:spPr/>
        <p:txBody>
          <a:bodyPr/>
          <a:lstStyle/>
          <a:p>
            <a:r>
              <a:rPr lang="en-US"/>
              <a:t>Ruchama Fund, Ph.D.</a:t>
            </a:r>
          </a:p>
        </p:txBody>
      </p:sp>
      <p:sp>
        <p:nvSpPr>
          <p:cNvPr id="5" name="Slide Number Placeholder 4">
            <a:extLst>
              <a:ext uri="{FF2B5EF4-FFF2-40B4-BE49-F238E27FC236}">
                <a16:creationId xmlns:a16="http://schemas.microsoft.com/office/drawing/2014/main" id="{BBE8F26B-9811-46BD-B124-5CC9AD25ED04}"/>
              </a:ext>
            </a:extLst>
          </p:cNvPr>
          <p:cNvSpPr>
            <a:spLocks noGrp="1"/>
          </p:cNvSpPr>
          <p:nvPr>
            <p:ph type="sldNum" sz="quarter" idx="12"/>
          </p:nvPr>
        </p:nvSpPr>
        <p:spPr/>
        <p:txBody>
          <a:bodyPr/>
          <a:lstStyle/>
          <a:p>
            <a:fld id="{C175C9B7-C513-455A-A4B0-B51BD953985C}" type="slidenum">
              <a:rPr lang="en-US" smtClean="0"/>
              <a:t>11</a:t>
            </a:fld>
            <a:endParaRPr lang="en-US"/>
          </a:p>
        </p:txBody>
      </p:sp>
    </p:spTree>
    <p:extLst>
      <p:ext uri="{BB962C8B-B14F-4D97-AF65-F5344CB8AC3E}">
        <p14:creationId xmlns:p14="http://schemas.microsoft.com/office/powerpoint/2010/main" val="1631807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97520-3C14-41AC-A09F-D758D8CEC337}"/>
              </a:ext>
            </a:extLst>
          </p:cNvPr>
          <p:cNvSpPr>
            <a:spLocks noGrp="1"/>
          </p:cNvSpPr>
          <p:nvPr>
            <p:ph type="title"/>
          </p:nvPr>
        </p:nvSpPr>
        <p:spPr/>
        <p:txBody>
          <a:bodyPr/>
          <a:lstStyle/>
          <a:p>
            <a:pPr algn="ctr"/>
            <a:r>
              <a:rPr lang="en-US" dirty="0"/>
              <a:t>ROCD CHECKING COMPULSIONS </a:t>
            </a:r>
          </a:p>
        </p:txBody>
      </p:sp>
      <p:sp>
        <p:nvSpPr>
          <p:cNvPr id="3" name="Content Placeholder 2">
            <a:extLst>
              <a:ext uri="{FF2B5EF4-FFF2-40B4-BE49-F238E27FC236}">
                <a16:creationId xmlns:a16="http://schemas.microsoft.com/office/drawing/2014/main" id="{D1EDED84-B0EE-468E-A223-E9341EE1EAE4}"/>
              </a:ext>
            </a:extLst>
          </p:cNvPr>
          <p:cNvSpPr>
            <a:spLocks noGrp="1"/>
          </p:cNvSpPr>
          <p:nvPr>
            <p:ph idx="1"/>
          </p:nvPr>
        </p:nvSpPr>
        <p:spPr/>
        <p:txBody>
          <a:bodyPr/>
          <a:lstStyle/>
          <a:p>
            <a:r>
              <a:rPr lang="en-US" dirty="0"/>
              <a:t>Checking and reassurance seeking:</a:t>
            </a:r>
          </a:p>
          <a:p>
            <a:r>
              <a:rPr lang="en-US" dirty="0"/>
              <a:t>Checking to assess how attracted you feel</a:t>
            </a:r>
          </a:p>
          <a:p>
            <a:r>
              <a:rPr lang="en-US" dirty="0"/>
              <a:t>Checking to see how other people feel about your partner</a:t>
            </a:r>
          </a:p>
          <a:p>
            <a:r>
              <a:rPr lang="en-US" dirty="0"/>
              <a:t>Evaluating everything the other person says to determine how intelligent they are</a:t>
            </a:r>
          </a:p>
        </p:txBody>
      </p:sp>
      <p:sp>
        <p:nvSpPr>
          <p:cNvPr id="4" name="Footer Placeholder 3">
            <a:extLst>
              <a:ext uri="{FF2B5EF4-FFF2-40B4-BE49-F238E27FC236}">
                <a16:creationId xmlns:a16="http://schemas.microsoft.com/office/drawing/2014/main" id="{73650636-765C-4DB0-A088-502CD424B5B6}"/>
              </a:ext>
            </a:extLst>
          </p:cNvPr>
          <p:cNvSpPr>
            <a:spLocks noGrp="1"/>
          </p:cNvSpPr>
          <p:nvPr>
            <p:ph type="ftr" sz="quarter" idx="11"/>
          </p:nvPr>
        </p:nvSpPr>
        <p:spPr/>
        <p:txBody>
          <a:bodyPr/>
          <a:lstStyle/>
          <a:p>
            <a:r>
              <a:rPr lang="en-US"/>
              <a:t>Ruchama Fund, Ph.D.</a:t>
            </a:r>
          </a:p>
        </p:txBody>
      </p:sp>
      <p:sp>
        <p:nvSpPr>
          <p:cNvPr id="5" name="Slide Number Placeholder 4">
            <a:extLst>
              <a:ext uri="{FF2B5EF4-FFF2-40B4-BE49-F238E27FC236}">
                <a16:creationId xmlns:a16="http://schemas.microsoft.com/office/drawing/2014/main" id="{40EE35B8-3EAB-4D63-8104-86C336CC06A9}"/>
              </a:ext>
            </a:extLst>
          </p:cNvPr>
          <p:cNvSpPr>
            <a:spLocks noGrp="1"/>
          </p:cNvSpPr>
          <p:nvPr>
            <p:ph type="sldNum" sz="quarter" idx="12"/>
          </p:nvPr>
        </p:nvSpPr>
        <p:spPr/>
        <p:txBody>
          <a:bodyPr/>
          <a:lstStyle/>
          <a:p>
            <a:fld id="{C175C9B7-C513-455A-A4B0-B51BD953985C}" type="slidenum">
              <a:rPr lang="en-US" smtClean="0"/>
              <a:t>12</a:t>
            </a:fld>
            <a:endParaRPr lang="en-US"/>
          </a:p>
        </p:txBody>
      </p:sp>
    </p:spTree>
    <p:extLst>
      <p:ext uri="{BB962C8B-B14F-4D97-AF65-F5344CB8AC3E}">
        <p14:creationId xmlns:p14="http://schemas.microsoft.com/office/powerpoint/2010/main" val="861986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8AE8A-95FB-4079-A7E0-7F5D53028BDC}"/>
              </a:ext>
            </a:extLst>
          </p:cNvPr>
          <p:cNvSpPr>
            <a:spLocks noGrp="1"/>
          </p:cNvSpPr>
          <p:nvPr>
            <p:ph type="title"/>
          </p:nvPr>
        </p:nvSpPr>
        <p:spPr/>
        <p:txBody>
          <a:bodyPr/>
          <a:lstStyle/>
          <a:p>
            <a:pPr algn="ctr"/>
            <a:r>
              <a:rPr lang="en-US" dirty="0"/>
              <a:t>WE NO LONGER USE THE TERM “PURE O”</a:t>
            </a:r>
          </a:p>
        </p:txBody>
      </p:sp>
      <p:sp>
        <p:nvSpPr>
          <p:cNvPr id="3" name="Content Placeholder 2">
            <a:extLst>
              <a:ext uri="{FF2B5EF4-FFF2-40B4-BE49-F238E27FC236}">
                <a16:creationId xmlns:a16="http://schemas.microsoft.com/office/drawing/2014/main" id="{F70738E5-47E2-4DB2-80C4-25E73D002FA5}"/>
              </a:ext>
            </a:extLst>
          </p:cNvPr>
          <p:cNvSpPr>
            <a:spLocks noGrp="1"/>
          </p:cNvSpPr>
          <p:nvPr>
            <p:ph idx="1"/>
          </p:nvPr>
        </p:nvSpPr>
        <p:spPr/>
        <p:txBody>
          <a:bodyPr/>
          <a:lstStyle/>
          <a:p>
            <a:r>
              <a:rPr lang="en-US" dirty="0"/>
              <a:t>Mental compulsions</a:t>
            </a:r>
          </a:p>
        </p:txBody>
      </p:sp>
      <p:sp>
        <p:nvSpPr>
          <p:cNvPr id="4" name="Footer Placeholder 3">
            <a:extLst>
              <a:ext uri="{FF2B5EF4-FFF2-40B4-BE49-F238E27FC236}">
                <a16:creationId xmlns:a16="http://schemas.microsoft.com/office/drawing/2014/main" id="{34DE17AA-71D1-41AC-98A1-4A05F3840E3D}"/>
              </a:ext>
            </a:extLst>
          </p:cNvPr>
          <p:cNvSpPr>
            <a:spLocks noGrp="1"/>
          </p:cNvSpPr>
          <p:nvPr>
            <p:ph type="ftr" sz="quarter" idx="11"/>
          </p:nvPr>
        </p:nvSpPr>
        <p:spPr/>
        <p:txBody>
          <a:bodyPr/>
          <a:lstStyle/>
          <a:p>
            <a:r>
              <a:rPr lang="en-US"/>
              <a:t>Ruchama Fund, Ph.D.</a:t>
            </a:r>
          </a:p>
        </p:txBody>
      </p:sp>
      <p:sp>
        <p:nvSpPr>
          <p:cNvPr id="5" name="Slide Number Placeholder 4">
            <a:extLst>
              <a:ext uri="{FF2B5EF4-FFF2-40B4-BE49-F238E27FC236}">
                <a16:creationId xmlns:a16="http://schemas.microsoft.com/office/drawing/2014/main" id="{38038483-B617-40E1-B38C-BC3181BA721B}"/>
              </a:ext>
            </a:extLst>
          </p:cNvPr>
          <p:cNvSpPr>
            <a:spLocks noGrp="1"/>
          </p:cNvSpPr>
          <p:nvPr>
            <p:ph type="sldNum" sz="quarter" idx="12"/>
          </p:nvPr>
        </p:nvSpPr>
        <p:spPr/>
        <p:txBody>
          <a:bodyPr/>
          <a:lstStyle/>
          <a:p>
            <a:fld id="{C175C9B7-C513-455A-A4B0-B51BD953985C}" type="slidenum">
              <a:rPr lang="en-US" smtClean="0"/>
              <a:t>13</a:t>
            </a:fld>
            <a:endParaRPr lang="en-US"/>
          </a:p>
        </p:txBody>
      </p:sp>
    </p:spTree>
    <p:extLst>
      <p:ext uri="{BB962C8B-B14F-4D97-AF65-F5344CB8AC3E}">
        <p14:creationId xmlns:p14="http://schemas.microsoft.com/office/powerpoint/2010/main" val="3210385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3114F-B2E1-4299-A9DC-D83608F684A1}"/>
              </a:ext>
            </a:extLst>
          </p:cNvPr>
          <p:cNvSpPr>
            <a:spLocks noGrp="1"/>
          </p:cNvSpPr>
          <p:nvPr>
            <p:ph type="title"/>
          </p:nvPr>
        </p:nvSpPr>
        <p:spPr/>
        <p:txBody>
          <a:bodyPr/>
          <a:lstStyle/>
          <a:p>
            <a:pPr algn="ctr"/>
            <a:r>
              <a:rPr lang="en-US" dirty="0"/>
              <a:t>FORMS OF ROCD</a:t>
            </a:r>
          </a:p>
        </p:txBody>
      </p:sp>
      <p:sp>
        <p:nvSpPr>
          <p:cNvPr id="3" name="Content Placeholder 2">
            <a:extLst>
              <a:ext uri="{FF2B5EF4-FFF2-40B4-BE49-F238E27FC236}">
                <a16:creationId xmlns:a16="http://schemas.microsoft.com/office/drawing/2014/main" id="{D1C4C935-A73D-434E-BCBC-789A7BB4C5EA}"/>
              </a:ext>
            </a:extLst>
          </p:cNvPr>
          <p:cNvSpPr>
            <a:spLocks noGrp="1"/>
          </p:cNvSpPr>
          <p:nvPr>
            <p:ph idx="1"/>
          </p:nvPr>
        </p:nvSpPr>
        <p:spPr/>
        <p:txBody>
          <a:bodyPr>
            <a:normAutofit lnSpcReduction="10000"/>
          </a:bodyPr>
          <a:lstStyle/>
          <a:p>
            <a:endParaRPr lang="en-US" dirty="0"/>
          </a:p>
          <a:p>
            <a:r>
              <a:rPr lang="en-US" dirty="0"/>
              <a:t>Dating</a:t>
            </a:r>
          </a:p>
          <a:p>
            <a:r>
              <a:rPr lang="en-US" dirty="0"/>
              <a:t>Engaged</a:t>
            </a:r>
          </a:p>
          <a:p>
            <a:r>
              <a:rPr lang="en-US" dirty="0"/>
              <a:t>Partner</a:t>
            </a:r>
          </a:p>
          <a:p>
            <a:r>
              <a:rPr lang="en-US" dirty="0"/>
              <a:t>Parent of child in </a:t>
            </a:r>
            <a:r>
              <a:rPr lang="en-US" dirty="0" err="1"/>
              <a:t>shidduchim</a:t>
            </a:r>
            <a:endParaRPr lang="en-US" dirty="0"/>
          </a:p>
          <a:p>
            <a:r>
              <a:rPr lang="en-US" dirty="0"/>
              <a:t>Friend</a:t>
            </a:r>
          </a:p>
          <a:p>
            <a:r>
              <a:rPr lang="en-US" dirty="0"/>
              <a:t>Parent-child</a:t>
            </a:r>
          </a:p>
          <a:p>
            <a:r>
              <a:rPr lang="en-US" dirty="0"/>
              <a:t>Client-Therapist</a:t>
            </a:r>
          </a:p>
          <a:p>
            <a:r>
              <a:rPr lang="en-US" dirty="0"/>
              <a:t>Relationship with Hashem</a:t>
            </a:r>
          </a:p>
        </p:txBody>
      </p:sp>
      <p:sp>
        <p:nvSpPr>
          <p:cNvPr id="4" name="Footer Placeholder 3">
            <a:extLst>
              <a:ext uri="{FF2B5EF4-FFF2-40B4-BE49-F238E27FC236}">
                <a16:creationId xmlns:a16="http://schemas.microsoft.com/office/drawing/2014/main" id="{024EB248-287F-4AF8-A045-FE5B7B669B89}"/>
              </a:ext>
            </a:extLst>
          </p:cNvPr>
          <p:cNvSpPr>
            <a:spLocks noGrp="1"/>
          </p:cNvSpPr>
          <p:nvPr>
            <p:ph type="ftr" sz="quarter" idx="11"/>
          </p:nvPr>
        </p:nvSpPr>
        <p:spPr/>
        <p:txBody>
          <a:bodyPr/>
          <a:lstStyle/>
          <a:p>
            <a:r>
              <a:rPr lang="en-US"/>
              <a:t>Ruchama Fund, Ph.D.</a:t>
            </a:r>
          </a:p>
        </p:txBody>
      </p:sp>
      <p:sp>
        <p:nvSpPr>
          <p:cNvPr id="5" name="Slide Number Placeholder 4">
            <a:extLst>
              <a:ext uri="{FF2B5EF4-FFF2-40B4-BE49-F238E27FC236}">
                <a16:creationId xmlns:a16="http://schemas.microsoft.com/office/drawing/2014/main" id="{9BDC2416-5908-49FB-B287-8A910AA50497}"/>
              </a:ext>
            </a:extLst>
          </p:cNvPr>
          <p:cNvSpPr>
            <a:spLocks noGrp="1"/>
          </p:cNvSpPr>
          <p:nvPr>
            <p:ph type="sldNum" sz="quarter" idx="12"/>
          </p:nvPr>
        </p:nvSpPr>
        <p:spPr/>
        <p:txBody>
          <a:bodyPr/>
          <a:lstStyle/>
          <a:p>
            <a:fld id="{C175C9B7-C513-455A-A4B0-B51BD953985C}" type="slidenum">
              <a:rPr lang="en-US" smtClean="0"/>
              <a:t>14</a:t>
            </a:fld>
            <a:endParaRPr lang="en-US"/>
          </a:p>
        </p:txBody>
      </p:sp>
    </p:spTree>
    <p:extLst>
      <p:ext uri="{BB962C8B-B14F-4D97-AF65-F5344CB8AC3E}">
        <p14:creationId xmlns:p14="http://schemas.microsoft.com/office/powerpoint/2010/main" val="3146346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782D9-5C6B-4F11-A4F5-E08D25EDC170}"/>
              </a:ext>
            </a:extLst>
          </p:cNvPr>
          <p:cNvSpPr>
            <a:spLocks noGrp="1"/>
          </p:cNvSpPr>
          <p:nvPr>
            <p:ph type="title"/>
          </p:nvPr>
        </p:nvSpPr>
        <p:spPr/>
        <p:txBody>
          <a:bodyPr/>
          <a:lstStyle/>
          <a:p>
            <a:pPr algn="ctr"/>
            <a:r>
              <a:rPr lang="en-US" dirty="0"/>
              <a:t> TWO TYPES OF ROCD</a:t>
            </a:r>
            <a:br>
              <a:rPr lang="en-US" dirty="0"/>
            </a:br>
            <a:r>
              <a:rPr lang="en-US" sz="2000" dirty="0"/>
              <a:t>(DORON &amp; DERBY)</a:t>
            </a:r>
            <a:endParaRPr lang="en-US" dirty="0"/>
          </a:p>
        </p:txBody>
      </p:sp>
      <p:sp>
        <p:nvSpPr>
          <p:cNvPr id="3" name="Content Placeholder 2">
            <a:extLst>
              <a:ext uri="{FF2B5EF4-FFF2-40B4-BE49-F238E27FC236}">
                <a16:creationId xmlns:a16="http://schemas.microsoft.com/office/drawing/2014/main" id="{B6E02B2C-80CE-4D2B-9059-D72E8CDFE4D8}"/>
              </a:ext>
            </a:extLst>
          </p:cNvPr>
          <p:cNvSpPr>
            <a:spLocks noGrp="1"/>
          </p:cNvSpPr>
          <p:nvPr>
            <p:ph idx="1"/>
          </p:nvPr>
        </p:nvSpPr>
        <p:spPr/>
        <p:txBody>
          <a:bodyPr/>
          <a:lstStyle/>
          <a:p>
            <a:r>
              <a:rPr lang="en-US" dirty="0"/>
              <a:t>Partner centered</a:t>
            </a:r>
          </a:p>
          <a:p>
            <a:r>
              <a:rPr lang="en-US" dirty="0"/>
              <a:t>Relationship centered</a:t>
            </a:r>
          </a:p>
        </p:txBody>
      </p:sp>
      <p:sp>
        <p:nvSpPr>
          <p:cNvPr id="4" name="Footer Placeholder 3">
            <a:extLst>
              <a:ext uri="{FF2B5EF4-FFF2-40B4-BE49-F238E27FC236}">
                <a16:creationId xmlns:a16="http://schemas.microsoft.com/office/drawing/2014/main" id="{F4E53CE9-6ACC-463A-8554-ADF80C13FB27}"/>
              </a:ext>
            </a:extLst>
          </p:cNvPr>
          <p:cNvSpPr>
            <a:spLocks noGrp="1"/>
          </p:cNvSpPr>
          <p:nvPr>
            <p:ph type="ftr" sz="quarter" idx="11"/>
          </p:nvPr>
        </p:nvSpPr>
        <p:spPr/>
        <p:txBody>
          <a:bodyPr/>
          <a:lstStyle/>
          <a:p>
            <a:r>
              <a:rPr lang="en-US"/>
              <a:t>Ruchama Fund, Ph.D.</a:t>
            </a:r>
          </a:p>
        </p:txBody>
      </p:sp>
      <p:sp>
        <p:nvSpPr>
          <p:cNvPr id="5" name="Slide Number Placeholder 4">
            <a:extLst>
              <a:ext uri="{FF2B5EF4-FFF2-40B4-BE49-F238E27FC236}">
                <a16:creationId xmlns:a16="http://schemas.microsoft.com/office/drawing/2014/main" id="{9B07B934-4D99-4562-BFEF-9F97B1DF9418}"/>
              </a:ext>
            </a:extLst>
          </p:cNvPr>
          <p:cNvSpPr>
            <a:spLocks noGrp="1"/>
          </p:cNvSpPr>
          <p:nvPr>
            <p:ph type="sldNum" sz="quarter" idx="12"/>
          </p:nvPr>
        </p:nvSpPr>
        <p:spPr/>
        <p:txBody>
          <a:bodyPr/>
          <a:lstStyle/>
          <a:p>
            <a:fld id="{C175C9B7-C513-455A-A4B0-B51BD953985C}" type="slidenum">
              <a:rPr lang="en-US" smtClean="0"/>
              <a:t>15</a:t>
            </a:fld>
            <a:endParaRPr lang="en-US"/>
          </a:p>
        </p:txBody>
      </p:sp>
    </p:spTree>
    <p:extLst>
      <p:ext uri="{BB962C8B-B14F-4D97-AF65-F5344CB8AC3E}">
        <p14:creationId xmlns:p14="http://schemas.microsoft.com/office/powerpoint/2010/main" val="387365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3CD5E-DA8B-4DD8-B885-39228B5B8F2D}"/>
              </a:ext>
            </a:extLst>
          </p:cNvPr>
          <p:cNvSpPr>
            <a:spLocks noGrp="1"/>
          </p:cNvSpPr>
          <p:nvPr>
            <p:ph type="title"/>
          </p:nvPr>
        </p:nvSpPr>
        <p:spPr/>
        <p:txBody>
          <a:bodyPr/>
          <a:lstStyle/>
          <a:p>
            <a:pPr algn="ctr"/>
            <a:r>
              <a:rPr lang="en-US" dirty="0"/>
              <a:t>PARTNER CENTERED ROCD</a:t>
            </a:r>
          </a:p>
        </p:txBody>
      </p:sp>
      <p:sp>
        <p:nvSpPr>
          <p:cNvPr id="3" name="Content Placeholder 2">
            <a:extLst>
              <a:ext uri="{FF2B5EF4-FFF2-40B4-BE49-F238E27FC236}">
                <a16:creationId xmlns:a16="http://schemas.microsoft.com/office/drawing/2014/main" id="{F5ADA056-5949-44B9-9998-DC4D0DF90263}"/>
              </a:ext>
            </a:extLst>
          </p:cNvPr>
          <p:cNvSpPr>
            <a:spLocks noGrp="1"/>
          </p:cNvSpPr>
          <p:nvPr>
            <p:ph idx="1"/>
          </p:nvPr>
        </p:nvSpPr>
        <p:spPr/>
        <p:txBody>
          <a:bodyPr>
            <a:normAutofit fontScale="92500" lnSpcReduction="20000"/>
          </a:bodyPr>
          <a:lstStyle/>
          <a:p>
            <a:r>
              <a:rPr lang="en-US" dirty="0"/>
              <a:t>I obsess/have doubts about my partner because I am afraid he/she is not</a:t>
            </a:r>
          </a:p>
          <a:p>
            <a:r>
              <a:rPr lang="en-US" dirty="0"/>
              <a:t>Smart enough</a:t>
            </a:r>
          </a:p>
          <a:p>
            <a:r>
              <a:rPr lang="en-US" dirty="0"/>
              <a:t>Interesting enough</a:t>
            </a:r>
          </a:p>
          <a:p>
            <a:r>
              <a:rPr lang="en-US" dirty="0"/>
              <a:t>Deep enough</a:t>
            </a:r>
          </a:p>
          <a:p>
            <a:r>
              <a:rPr lang="en-US" dirty="0"/>
              <a:t>Frum enough</a:t>
            </a:r>
          </a:p>
          <a:p>
            <a:r>
              <a:rPr lang="en-US" dirty="0"/>
              <a:t>Attractive enough</a:t>
            </a:r>
          </a:p>
          <a:p>
            <a:r>
              <a:rPr lang="en-US" dirty="0"/>
              <a:t>Competent enough</a:t>
            </a:r>
          </a:p>
          <a:p>
            <a:r>
              <a:rPr lang="en-US" dirty="0"/>
              <a:t>Similar enough to me</a:t>
            </a:r>
          </a:p>
          <a:p>
            <a:r>
              <a:rPr lang="en-US" dirty="0"/>
              <a:t>Are his/her social skills good enough?</a:t>
            </a:r>
          </a:p>
          <a:p>
            <a:r>
              <a:rPr lang="en-US" dirty="0"/>
              <a:t>Is he/she “socially off”?</a:t>
            </a:r>
          </a:p>
        </p:txBody>
      </p:sp>
      <p:sp>
        <p:nvSpPr>
          <p:cNvPr id="4" name="Footer Placeholder 3">
            <a:extLst>
              <a:ext uri="{FF2B5EF4-FFF2-40B4-BE49-F238E27FC236}">
                <a16:creationId xmlns:a16="http://schemas.microsoft.com/office/drawing/2014/main" id="{7A2E8E97-EFAE-400F-A647-1246FC9FB5F0}"/>
              </a:ext>
            </a:extLst>
          </p:cNvPr>
          <p:cNvSpPr>
            <a:spLocks noGrp="1"/>
          </p:cNvSpPr>
          <p:nvPr>
            <p:ph type="ftr" sz="quarter" idx="11"/>
          </p:nvPr>
        </p:nvSpPr>
        <p:spPr/>
        <p:txBody>
          <a:bodyPr/>
          <a:lstStyle/>
          <a:p>
            <a:r>
              <a:rPr lang="en-US"/>
              <a:t>Ruchama Fund, Ph.D.</a:t>
            </a:r>
          </a:p>
        </p:txBody>
      </p:sp>
      <p:sp>
        <p:nvSpPr>
          <p:cNvPr id="5" name="Slide Number Placeholder 4">
            <a:extLst>
              <a:ext uri="{FF2B5EF4-FFF2-40B4-BE49-F238E27FC236}">
                <a16:creationId xmlns:a16="http://schemas.microsoft.com/office/drawing/2014/main" id="{32E10AEA-A652-4334-9E4D-12C2417BE51A}"/>
              </a:ext>
            </a:extLst>
          </p:cNvPr>
          <p:cNvSpPr>
            <a:spLocks noGrp="1"/>
          </p:cNvSpPr>
          <p:nvPr>
            <p:ph type="sldNum" sz="quarter" idx="12"/>
          </p:nvPr>
        </p:nvSpPr>
        <p:spPr/>
        <p:txBody>
          <a:bodyPr/>
          <a:lstStyle/>
          <a:p>
            <a:fld id="{C175C9B7-C513-455A-A4B0-B51BD953985C}" type="slidenum">
              <a:rPr lang="en-US" smtClean="0"/>
              <a:t>16</a:t>
            </a:fld>
            <a:endParaRPr lang="en-US"/>
          </a:p>
        </p:txBody>
      </p:sp>
    </p:spTree>
    <p:extLst>
      <p:ext uri="{BB962C8B-B14F-4D97-AF65-F5344CB8AC3E}">
        <p14:creationId xmlns:p14="http://schemas.microsoft.com/office/powerpoint/2010/main" val="2612517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1D5E0-6E5E-458B-BB33-1E4989AD218C}"/>
              </a:ext>
            </a:extLst>
          </p:cNvPr>
          <p:cNvSpPr>
            <a:spLocks noGrp="1"/>
          </p:cNvSpPr>
          <p:nvPr>
            <p:ph type="title"/>
          </p:nvPr>
        </p:nvSpPr>
        <p:spPr/>
        <p:txBody>
          <a:bodyPr/>
          <a:lstStyle/>
          <a:p>
            <a:pPr algn="ctr"/>
            <a:r>
              <a:rPr lang="en-US" dirty="0"/>
              <a:t>PARTNER CENTERED ROCD</a:t>
            </a:r>
          </a:p>
        </p:txBody>
      </p:sp>
      <p:sp>
        <p:nvSpPr>
          <p:cNvPr id="3" name="Content Placeholder 2">
            <a:extLst>
              <a:ext uri="{FF2B5EF4-FFF2-40B4-BE49-F238E27FC236}">
                <a16:creationId xmlns:a16="http://schemas.microsoft.com/office/drawing/2014/main" id="{DFCEB64E-985E-4205-A528-B61885C7353C}"/>
              </a:ext>
            </a:extLst>
          </p:cNvPr>
          <p:cNvSpPr>
            <a:spLocks noGrp="1"/>
          </p:cNvSpPr>
          <p:nvPr>
            <p:ph idx="1"/>
          </p:nvPr>
        </p:nvSpPr>
        <p:spPr/>
        <p:txBody>
          <a:bodyPr/>
          <a:lstStyle/>
          <a:p>
            <a:r>
              <a:rPr lang="en-US" dirty="0"/>
              <a:t>Is he/she the right one?</a:t>
            </a:r>
          </a:p>
          <a:p>
            <a:r>
              <a:rPr lang="en-US" dirty="0"/>
              <a:t>Preoccupation with partner’s physical flaws</a:t>
            </a:r>
          </a:p>
          <a:p>
            <a:r>
              <a:rPr lang="en-US" dirty="0"/>
              <a:t>Evaluating every comment to see if it is intelligent enough</a:t>
            </a:r>
          </a:p>
          <a:p>
            <a:r>
              <a:rPr lang="en-US" dirty="0"/>
              <a:t>Obsessively comparing my partner to the partners of others</a:t>
            </a:r>
          </a:p>
        </p:txBody>
      </p:sp>
      <p:sp>
        <p:nvSpPr>
          <p:cNvPr id="4" name="Footer Placeholder 3">
            <a:extLst>
              <a:ext uri="{FF2B5EF4-FFF2-40B4-BE49-F238E27FC236}">
                <a16:creationId xmlns:a16="http://schemas.microsoft.com/office/drawing/2014/main" id="{BA37767F-95C2-43B9-9994-6F6B8CF753FA}"/>
              </a:ext>
            </a:extLst>
          </p:cNvPr>
          <p:cNvSpPr>
            <a:spLocks noGrp="1"/>
          </p:cNvSpPr>
          <p:nvPr>
            <p:ph type="ftr" sz="quarter" idx="11"/>
          </p:nvPr>
        </p:nvSpPr>
        <p:spPr/>
        <p:txBody>
          <a:bodyPr/>
          <a:lstStyle/>
          <a:p>
            <a:r>
              <a:rPr lang="en-US"/>
              <a:t>Ruchama Fund, Ph.D.</a:t>
            </a:r>
          </a:p>
        </p:txBody>
      </p:sp>
      <p:sp>
        <p:nvSpPr>
          <p:cNvPr id="5" name="Slide Number Placeholder 4">
            <a:extLst>
              <a:ext uri="{FF2B5EF4-FFF2-40B4-BE49-F238E27FC236}">
                <a16:creationId xmlns:a16="http://schemas.microsoft.com/office/drawing/2014/main" id="{07108962-D3ED-4175-95F9-A1A70B7B52D5}"/>
              </a:ext>
            </a:extLst>
          </p:cNvPr>
          <p:cNvSpPr>
            <a:spLocks noGrp="1"/>
          </p:cNvSpPr>
          <p:nvPr>
            <p:ph type="sldNum" sz="quarter" idx="12"/>
          </p:nvPr>
        </p:nvSpPr>
        <p:spPr/>
        <p:txBody>
          <a:bodyPr/>
          <a:lstStyle/>
          <a:p>
            <a:fld id="{C175C9B7-C513-455A-A4B0-B51BD953985C}" type="slidenum">
              <a:rPr lang="en-US" smtClean="0"/>
              <a:t>17</a:t>
            </a:fld>
            <a:endParaRPr lang="en-US"/>
          </a:p>
        </p:txBody>
      </p:sp>
    </p:spTree>
    <p:extLst>
      <p:ext uri="{BB962C8B-B14F-4D97-AF65-F5344CB8AC3E}">
        <p14:creationId xmlns:p14="http://schemas.microsoft.com/office/powerpoint/2010/main" val="2246951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66A3A-D44C-484E-BFCF-F26E1CB7557B}"/>
              </a:ext>
            </a:extLst>
          </p:cNvPr>
          <p:cNvSpPr>
            <a:spLocks noGrp="1"/>
          </p:cNvSpPr>
          <p:nvPr>
            <p:ph type="title"/>
          </p:nvPr>
        </p:nvSpPr>
        <p:spPr/>
        <p:txBody>
          <a:bodyPr/>
          <a:lstStyle/>
          <a:p>
            <a:pPr algn="ctr"/>
            <a:r>
              <a:rPr lang="en-US" dirty="0"/>
              <a:t>RELATIONSHIP CENTERED ROCD</a:t>
            </a:r>
          </a:p>
        </p:txBody>
      </p:sp>
      <p:sp>
        <p:nvSpPr>
          <p:cNvPr id="3" name="Content Placeholder 2">
            <a:extLst>
              <a:ext uri="{FF2B5EF4-FFF2-40B4-BE49-F238E27FC236}">
                <a16:creationId xmlns:a16="http://schemas.microsoft.com/office/drawing/2014/main" id="{E727F31B-88E3-4CF2-9FA2-2112B16FE62A}"/>
              </a:ext>
            </a:extLst>
          </p:cNvPr>
          <p:cNvSpPr>
            <a:spLocks noGrp="1"/>
          </p:cNvSpPr>
          <p:nvPr>
            <p:ph idx="1"/>
          </p:nvPr>
        </p:nvSpPr>
        <p:spPr/>
        <p:txBody>
          <a:bodyPr/>
          <a:lstStyle/>
          <a:p>
            <a:r>
              <a:rPr lang="en-US" dirty="0"/>
              <a:t>Will I like someone better?</a:t>
            </a:r>
          </a:p>
          <a:p>
            <a:r>
              <a:rPr lang="en-US" dirty="0"/>
              <a:t>Do I have the “right” feelings toward him/her?</a:t>
            </a:r>
          </a:p>
          <a:p>
            <a:r>
              <a:rPr lang="en-US" dirty="0"/>
              <a:t>Does he have the right feelings about me?</a:t>
            </a:r>
          </a:p>
        </p:txBody>
      </p:sp>
      <p:sp>
        <p:nvSpPr>
          <p:cNvPr id="4" name="Footer Placeholder 3">
            <a:extLst>
              <a:ext uri="{FF2B5EF4-FFF2-40B4-BE49-F238E27FC236}">
                <a16:creationId xmlns:a16="http://schemas.microsoft.com/office/drawing/2014/main" id="{1138BB2C-17D3-43AF-A2A5-B08B00A0DB49}"/>
              </a:ext>
            </a:extLst>
          </p:cNvPr>
          <p:cNvSpPr>
            <a:spLocks noGrp="1"/>
          </p:cNvSpPr>
          <p:nvPr>
            <p:ph type="ftr" sz="quarter" idx="11"/>
          </p:nvPr>
        </p:nvSpPr>
        <p:spPr/>
        <p:txBody>
          <a:bodyPr/>
          <a:lstStyle/>
          <a:p>
            <a:r>
              <a:rPr lang="en-US"/>
              <a:t>Ruchama Fund, Ph.D.</a:t>
            </a:r>
          </a:p>
        </p:txBody>
      </p:sp>
      <p:sp>
        <p:nvSpPr>
          <p:cNvPr id="5" name="Slide Number Placeholder 4">
            <a:extLst>
              <a:ext uri="{FF2B5EF4-FFF2-40B4-BE49-F238E27FC236}">
                <a16:creationId xmlns:a16="http://schemas.microsoft.com/office/drawing/2014/main" id="{3445DA05-810F-4EB3-9943-57DA66150EE6}"/>
              </a:ext>
            </a:extLst>
          </p:cNvPr>
          <p:cNvSpPr>
            <a:spLocks noGrp="1"/>
          </p:cNvSpPr>
          <p:nvPr>
            <p:ph type="sldNum" sz="quarter" idx="12"/>
          </p:nvPr>
        </p:nvSpPr>
        <p:spPr/>
        <p:txBody>
          <a:bodyPr/>
          <a:lstStyle/>
          <a:p>
            <a:fld id="{C175C9B7-C513-455A-A4B0-B51BD953985C}" type="slidenum">
              <a:rPr lang="en-US" smtClean="0"/>
              <a:t>18</a:t>
            </a:fld>
            <a:endParaRPr lang="en-US"/>
          </a:p>
        </p:txBody>
      </p:sp>
    </p:spTree>
    <p:extLst>
      <p:ext uri="{BB962C8B-B14F-4D97-AF65-F5344CB8AC3E}">
        <p14:creationId xmlns:p14="http://schemas.microsoft.com/office/powerpoint/2010/main" val="1682027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05C0B-BE63-4E18-A4CF-78B3067E8849}"/>
              </a:ext>
            </a:extLst>
          </p:cNvPr>
          <p:cNvSpPr>
            <a:spLocks noGrp="1"/>
          </p:cNvSpPr>
          <p:nvPr>
            <p:ph type="title"/>
          </p:nvPr>
        </p:nvSpPr>
        <p:spPr/>
        <p:txBody>
          <a:bodyPr/>
          <a:lstStyle/>
          <a:p>
            <a:pPr algn="ctr"/>
            <a:r>
              <a:rPr lang="en-US" dirty="0"/>
              <a:t>ENGAGEMENT</a:t>
            </a:r>
          </a:p>
        </p:txBody>
      </p:sp>
      <p:sp>
        <p:nvSpPr>
          <p:cNvPr id="3" name="Content Placeholder 2">
            <a:extLst>
              <a:ext uri="{FF2B5EF4-FFF2-40B4-BE49-F238E27FC236}">
                <a16:creationId xmlns:a16="http://schemas.microsoft.com/office/drawing/2014/main" id="{E8CC8298-EF24-4758-8CE1-4AE5A748601F}"/>
              </a:ext>
            </a:extLst>
          </p:cNvPr>
          <p:cNvSpPr>
            <a:spLocks noGrp="1"/>
          </p:cNvSpPr>
          <p:nvPr>
            <p:ph idx="1"/>
          </p:nvPr>
        </p:nvSpPr>
        <p:spPr/>
        <p:txBody>
          <a:bodyPr/>
          <a:lstStyle/>
          <a:p>
            <a:r>
              <a:rPr lang="en-US" dirty="0"/>
              <a:t>“Why you will marry the wrong person” by Alain de </a:t>
            </a:r>
            <a:r>
              <a:rPr lang="en-US" dirty="0" err="1"/>
              <a:t>Botton</a:t>
            </a:r>
            <a:endParaRPr lang="en-US" dirty="0"/>
          </a:p>
        </p:txBody>
      </p:sp>
      <p:sp>
        <p:nvSpPr>
          <p:cNvPr id="4" name="Footer Placeholder 3">
            <a:extLst>
              <a:ext uri="{FF2B5EF4-FFF2-40B4-BE49-F238E27FC236}">
                <a16:creationId xmlns:a16="http://schemas.microsoft.com/office/drawing/2014/main" id="{ED6FA4AB-3AA8-48DD-81AF-1E51EDB45E72}"/>
              </a:ext>
            </a:extLst>
          </p:cNvPr>
          <p:cNvSpPr>
            <a:spLocks noGrp="1"/>
          </p:cNvSpPr>
          <p:nvPr>
            <p:ph type="ftr" sz="quarter" idx="11"/>
          </p:nvPr>
        </p:nvSpPr>
        <p:spPr/>
        <p:txBody>
          <a:bodyPr/>
          <a:lstStyle/>
          <a:p>
            <a:r>
              <a:rPr lang="en-US"/>
              <a:t>Ruchama Fund, Ph.D.</a:t>
            </a:r>
          </a:p>
        </p:txBody>
      </p:sp>
      <p:sp>
        <p:nvSpPr>
          <p:cNvPr id="5" name="Slide Number Placeholder 4">
            <a:extLst>
              <a:ext uri="{FF2B5EF4-FFF2-40B4-BE49-F238E27FC236}">
                <a16:creationId xmlns:a16="http://schemas.microsoft.com/office/drawing/2014/main" id="{38643526-BB33-4889-AFDE-826454400D0A}"/>
              </a:ext>
            </a:extLst>
          </p:cNvPr>
          <p:cNvSpPr>
            <a:spLocks noGrp="1"/>
          </p:cNvSpPr>
          <p:nvPr>
            <p:ph type="sldNum" sz="quarter" idx="12"/>
          </p:nvPr>
        </p:nvSpPr>
        <p:spPr/>
        <p:txBody>
          <a:bodyPr/>
          <a:lstStyle/>
          <a:p>
            <a:fld id="{C175C9B7-C513-455A-A4B0-B51BD953985C}" type="slidenum">
              <a:rPr lang="en-US" smtClean="0"/>
              <a:t>19</a:t>
            </a:fld>
            <a:endParaRPr lang="en-US"/>
          </a:p>
        </p:txBody>
      </p:sp>
      <p:pic>
        <p:nvPicPr>
          <p:cNvPr id="6146" name="Picture 2" descr="Ring Clip Art Stock Illustrations – 27,188 Ring Clip Art Stock  Illustrations, Vectors &amp; Clipart - Dreamstime">
            <a:extLst>
              <a:ext uri="{FF2B5EF4-FFF2-40B4-BE49-F238E27FC236}">
                <a16:creationId xmlns:a16="http://schemas.microsoft.com/office/drawing/2014/main" id="{24C58DA9-92F6-4153-BC56-278F4F51AC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743200"/>
            <a:ext cx="7620000" cy="3352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8687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36C3A-7564-429E-9E4D-BDE2C2138259}"/>
              </a:ext>
            </a:extLst>
          </p:cNvPr>
          <p:cNvSpPr>
            <a:spLocks noGrp="1"/>
          </p:cNvSpPr>
          <p:nvPr>
            <p:ph type="title"/>
          </p:nvPr>
        </p:nvSpPr>
        <p:spPr/>
        <p:txBody>
          <a:bodyPr/>
          <a:lstStyle/>
          <a:p>
            <a:pPr algn="ctr"/>
            <a:r>
              <a:rPr lang="en-US" dirty="0"/>
              <a:t>PREVIEW</a:t>
            </a:r>
          </a:p>
        </p:txBody>
      </p:sp>
      <p:sp>
        <p:nvSpPr>
          <p:cNvPr id="3" name="Content Placeholder 2">
            <a:extLst>
              <a:ext uri="{FF2B5EF4-FFF2-40B4-BE49-F238E27FC236}">
                <a16:creationId xmlns:a16="http://schemas.microsoft.com/office/drawing/2014/main" id="{B3DC68F4-0D23-4107-A656-9CDF93DCF319}"/>
              </a:ext>
            </a:extLst>
          </p:cNvPr>
          <p:cNvSpPr>
            <a:spLocks noGrp="1"/>
          </p:cNvSpPr>
          <p:nvPr>
            <p:ph idx="1"/>
          </p:nvPr>
        </p:nvSpPr>
        <p:spPr/>
        <p:txBody>
          <a:bodyPr/>
          <a:lstStyle/>
          <a:p>
            <a:r>
              <a:rPr lang="en-US" dirty="0"/>
              <a:t>Description of Relationship OCD in the following relationships: dating, parent of child in </a:t>
            </a:r>
            <a:r>
              <a:rPr lang="en-US" dirty="0" err="1"/>
              <a:t>shiduchim</a:t>
            </a:r>
            <a:r>
              <a:rPr lang="en-US" dirty="0"/>
              <a:t>, engagement, marriage, friendship, parent-child, client-therapist and relationship with Hashem. (70 minutes plus 10 minute Q &amp; A)</a:t>
            </a:r>
          </a:p>
          <a:p>
            <a:r>
              <a:rPr lang="en-US" dirty="0"/>
              <a:t>Break from 10:50 to 11:05</a:t>
            </a:r>
          </a:p>
          <a:p>
            <a:r>
              <a:rPr lang="en-US" dirty="0"/>
              <a:t>Assessment and treatment with psychoeducation, ERP, ACT, and EMDR. (75 minutes plus 10 minute Q &amp; A)</a:t>
            </a:r>
          </a:p>
          <a:p>
            <a:endParaRPr lang="en-US" dirty="0"/>
          </a:p>
          <a:p>
            <a:endParaRPr lang="en-US" dirty="0"/>
          </a:p>
        </p:txBody>
      </p:sp>
      <p:sp>
        <p:nvSpPr>
          <p:cNvPr id="4" name="Footer Placeholder 3">
            <a:extLst>
              <a:ext uri="{FF2B5EF4-FFF2-40B4-BE49-F238E27FC236}">
                <a16:creationId xmlns:a16="http://schemas.microsoft.com/office/drawing/2014/main" id="{440AE190-265C-44A3-B339-07503F87175E}"/>
              </a:ext>
            </a:extLst>
          </p:cNvPr>
          <p:cNvSpPr>
            <a:spLocks noGrp="1"/>
          </p:cNvSpPr>
          <p:nvPr>
            <p:ph type="ftr" sz="quarter" idx="11"/>
          </p:nvPr>
        </p:nvSpPr>
        <p:spPr/>
        <p:txBody>
          <a:bodyPr/>
          <a:lstStyle/>
          <a:p>
            <a:r>
              <a:rPr lang="en-US"/>
              <a:t>Ruchama Fund, Ph.D.</a:t>
            </a:r>
          </a:p>
        </p:txBody>
      </p:sp>
      <p:sp>
        <p:nvSpPr>
          <p:cNvPr id="5" name="Slide Number Placeholder 4">
            <a:extLst>
              <a:ext uri="{FF2B5EF4-FFF2-40B4-BE49-F238E27FC236}">
                <a16:creationId xmlns:a16="http://schemas.microsoft.com/office/drawing/2014/main" id="{A333D9FB-E2D7-4329-9504-947675B47C5B}"/>
              </a:ext>
            </a:extLst>
          </p:cNvPr>
          <p:cNvSpPr>
            <a:spLocks noGrp="1"/>
          </p:cNvSpPr>
          <p:nvPr>
            <p:ph type="sldNum" sz="quarter" idx="12"/>
          </p:nvPr>
        </p:nvSpPr>
        <p:spPr/>
        <p:txBody>
          <a:bodyPr/>
          <a:lstStyle/>
          <a:p>
            <a:fld id="{C175C9B7-C513-455A-A4B0-B51BD953985C}" type="slidenum">
              <a:rPr lang="en-US" smtClean="0"/>
              <a:t>2</a:t>
            </a:fld>
            <a:endParaRPr lang="en-US"/>
          </a:p>
        </p:txBody>
      </p:sp>
    </p:spTree>
    <p:extLst>
      <p:ext uri="{BB962C8B-B14F-4D97-AF65-F5344CB8AC3E}">
        <p14:creationId xmlns:p14="http://schemas.microsoft.com/office/powerpoint/2010/main" val="1077672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6023D-35E3-4F87-95CC-C9478624EFB3}"/>
              </a:ext>
            </a:extLst>
          </p:cNvPr>
          <p:cNvSpPr>
            <a:spLocks noGrp="1"/>
          </p:cNvSpPr>
          <p:nvPr>
            <p:ph type="title"/>
          </p:nvPr>
        </p:nvSpPr>
        <p:spPr/>
        <p:txBody>
          <a:bodyPr/>
          <a:lstStyle/>
          <a:p>
            <a:pPr algn="ctr"/>
            <a:r>
              <a:rPr lang="en-US" dirty="0"/>
              <a:t>NOTICING HOW DIFFERENT WE ARE:</a:t>
            </a:r>
            <a:br>
              <a:rPr lang="en-US" dirty="0"/>
            </a:br>
            <a:r>
              <a:rPr lang="en-US" dirty="0"/>
              <a:t>BRIDGE</a:t>
            </a:r>
          </a:p>
        </p:txBody>
      </p:sp>
      <p:pic>
        <p:nvPicPr>
          <p:cNvPr id="14338" name="Picture 2" descr="Stone Bridge Across River Carron by Panoramic Images">
            <a:extLst>
              <a:ext uri="{FF2B5EF4-FFF2-40B4-BE49-F238E27FC236}">
                <a16:creationId xmlns:a16="http://schemas.microsoft.com/office/drawing/2014/main" id="{2CAFDDD9-B2A1-4ECF-832F-E258F77639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0" y="1775637"/>
            <a:ext cx="8572500" cy="4104168"/>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491352F4-F0D8-4B17-9A4E-2DEA7015F863}"/>
              </a:ext>
            </a:extLst>
          </p:cNvPr>
          <p:cNvSpPr>
            <a:spLocks noGrp="1"/>
          </p:cNvSpPr>
          <p:nvPr>
            <p:ph type="ftr" sz="quarter" idx="11"/>
          </p:nvPr>
        </p:nvSpPr>
        <p:spPr/>
        <p:txBody>
          <a:bodyPr/>
          <a:lstStyle/>
          <a:p>
            <a:r>
              <a:rPr lang="en-US"/>
              <a:t>Ruchama Fund, Ph.D.</a:t>
            </a:r>
          </a:p>
        </p:txBody>
      </p:sp>
      <p:sp>
        <p:nvSpPr>
          <p:cNvPr id="4" name="Slide Number Placeholder 3">
            <a:extLst>
              <a:ext uri="{FF2B5EF4-FFF2-40B4-BE49-F238E27FC236}">
                <a16:creationId xmlns:a16="http://schemas.microsoft.com/office/drawing/2014/main" id="{161078DF-0372-40BE-AB5B-DE29FB924085}"/>
              </a:ext>
            </a:extLst>
          </p:cNvPr>
          <p:cNvSpPr>
            <a:spLocks noGrp="1"/>
          </p:cNvSpPr>
          <p:nvPr>
            <p:ph type="sldNum" sz="quarter" idx="12"/>
          </p:nvPr>
        </p:nvSpPr>
        <p:spPr/>
        <p:txBody>
          <a:bodyPr/>
          <a:lstStyle/>
          <a:p>
            <a:fld id="{C175C9B7-C513-455A-A4B0-B51BD953985C}" type="slidenum">
              <a:rPr lang="en-US" smtClean="0"/>
              <a:t>20</a:t>
            </a:fld>
            <a:endParaRPr lang="en-US"/>
          </a:p>
        </p:txBody>
      </p:sp>
    </p:spTree>
    <p:extLst>
      <p:ext uri="{BB962C8B-B14F-4D97-AF65-F5344CB8AC3E}">
        <p14:creationId xmlns:p14="http://schemas.microsoft.com/office/powerpoint/2010/main" val="19821596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F385A-4FA3-429A-A205-E88B4A7C8719}"/>
              </a:ext>
            </a:extLst>
          </p:cNvPr>
          <p:cNvSpPr>
            <a:spLocks noGrp="1"/>
          </p:cNvSpPr>
          <p:nvPr>
            <p:ph type="title"/>
          </p:nvPr>
        </p:nvSpPr>
        <p:spPr/>
        <p:txBody>
          <a:bodyPr/>
          <a:lstStyle/>
          <a:p>
            <a:pPr algn="ctr"/>
            <a:r>
              <a:rPr lang="en-US" dirty="0"/>
              <a:t>MALE AND FEMALE</a:t>
            </a:r>
          </a:p>
        </p:txBody>
      </p:sp>
      <p:sp>
        <p:nvSpPr>
          <p:cNvPr id="3" name="Content Placeholder 2">
            <a:extLst>
              <a:ext uri="{FF2B5EF4-FFF2-40B4-BE49-F238E27FC236}">
                <a16:creationId xmlns:a16="http://schemas.microsoft.com/office/drawing/2014/main" id="{B582A872-1B3F-4BC3-A52D-709D81C6246A}"/>
              </a:ext>
            </a:extLst>
          </p:cNvPr>
          <p:cNvSpPr>
            <a:spLocks noGrp="1"/>
          </p:cNvSpPr>
          <p:nvPr>
            <p:ph idx="1"/>
          </p:nvPr>
        </p:nvSpPr>
        <p:spPr/>
        <p:txBody>
          <a:bodyPr/>
          <a:lstStyle/>
          <a:p>
            <a:r>
              <a:rPr lang="en-US" dirty="0"/>
              <a:t>“She was acting like a woman for no good reason!”</a:t>
            </a:r>
          </a:p>
        </p:txBody>
      </p:sp>
      <p:sp>
        <p:nvSpPr>
          <p:cNvPr id="4" name="Footer Placeholder 3">
            <a:extLst>
              <a:ext uri="{FF2B5EF4-FFF2-40B4-BE49-F238E27FC236}">
                <a16:creationId xmlns:a16="http://schemas.microsoft.com/office/drawing/2014/main" id="{22F5A27D-270D-4864-A087-459FBB0B471F}"/>
              </a:ext>
            </a:extLst>
          </p:cNvPr>
          <p:cNvSpPr>
            <a:spLocks noGrp="1"/>
          </p:cNvSpPr>
          <p:nvPr>
            <p:ph type="ftr" sz="quarter" idx="11"/>
          </p:nvPr>
        </p:nvSpPr>
        <p:spPr/>
        <p:txBody>
          <a:bodyPr/>
          <a:lstStyle/>
          <a:p>
            <a:r>
              <a:rPr lang="en-US"/>
              <a:t>Ruchama Fund, Ph.D.</a:t>
            </a:r>
          </a:p>
        </p:txBody>
      </p:sp>
      <p:sp>
        <p:nvSpPr>
          <p:cNvPr id="5" name="Slide Number Placeholder 4">
            <a:extLst>
              <a:ext uri="{FF2B5EF4-FFF2-40B4-BE49-F238E27FC236}">
                <a16:creationId xmlns:a16="http://schemas.microsoft.com/office/drawing/2014/main" id="{329D4B0F-B8C6-4F2B-A00B-60C49CDFC27F}"/>
              </a:ext>
            </a:extLst>
          </p:cNvPr>
          <p:cNvSpPr>
            <a:spLocks noGrp="1"/>
          </p:cNvSpPr>
          <p:nvPr>
            <p:ph type="sldNum" sz="quarter" idx="12"/>
          </p:nvPr>
        </p:nvSpPr>
        <p:spPr/>
        <p:txBody>
          <a:bodyPr/>
          <a:lstStyle/>
          <a:p>
            <a:fld id="{C175C9B7-C513-455A-A4B0-B51BD953985C}" type="slidenum">
              <a:rPr lang="en-US" smtClean="0"/>
              <a:t>21</a:t>
            </a:fld>
            <a:endParaRPr lang="en-US"/>
          </a:p>
        </p:txBody>
      </p:sp>
    </p:spTree>
    <p:extLst>
      <p:ext uri="{BB962C8B-B14F-4D97-AF65-F5344CB8AC3E}">
        <p14:creationId xmlns:p14="http://schemas.microsoft.com/office/powerpoint/2010/main" val="3505911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B27A5-674E-4202-A598-1ADD078F0347}"/>
              </a:ext>
            </a:extLst>
          </p:cNvPr>
          <p:cNvSpPr>
            <a:spLocks noGrp="1"/>
          </p:cNvSpPr>
          <p:nvPr>
            <p:ph type="title"/>
          </p:nvPr>
        </p:nvSpPr>
        <p:spPr/>
        <p:txBody>
          <a:bodyPr/>
          <a:lstStyle/>
          <a:p>
            <a:pPr algn="ctr"/>
            <a:r>
              <a:rPr lang="en-US" dirty="0"/>
              <a:t>PARTNER ROCD IN MARRIAGE</a:t>
            </a:r>
          </a:p>
        </p:txBody>
      </p:sp>
      <p:sp>
        <p:nvSpPr>
          <p:cNvPr id="3" name="Content Placeholder 2">
            <a:extLst>
              <a:ext uri="{FF2B5EF4-FFF2-40B4-BE49-F238E27FC236}">
                <a16:creationId xmlns:a16="http://schemas.microsoft.com/office/drawing/2014/main" id="{85B05014-2247-4BF6-A664-FF6AFBCE3166}"/>
              </a:ext>
            </a:extLst>
          </p:cNvPr>
          <p:cNvSpPr>
            <a:spLocks noGrp="1"/>
          </p:cNvSpPr>
          <p:nvPr>
            <p:ph idx="1"/>
          </p:nvPr>
        </p:nvSpPr>
        <p:spPr/>
        <p:txBody>
          <a:bodyPr/>
          <a:lstStyle/>
          <a:p>
            <a:r>
              <a:rPr lang="en-US" dirty="0"/>
              <a:t>Seeking reassurance about love.</a:t>
            </a:r>
          </a:p>
          <a:p>
            <a:r>
              <a:rPr lang="en-US" dirty="0"/>
              <a:t>Evaluating acts of love to see if they are sincere, sufficient, reciprocal.</a:t>
            </a:r>
          </a:p>
          <a:p>
            <a:r>
              <a:rPr lang="en-US" dirty="0"/>
              <a:t>Overly “honest” and literal about expressions of affection</a:t>
            </a:r>
          </a:p>
          <a:p>
            <a:r>
              <a:rPr lang="en-US" dirty="0"/>
              <a:t>“I can’t tolerate if he’s stressed out and not a million % attentive.”</a:t>
            </a:r>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C698CF9D-9602-4543-A785-4F442ACAEBC9}"/>
              </a:ext>
            </a:extLst>
          </p:cNvPr>
          <p:cNvSpPr>
            <a:spLocks noGrp="1"/>
          </p:cNvSpPr>
          <p:nvPr>
            <p:ph type="ftr" sz="quarter" idx="11"/>
          </p:nvPr>
        </p:nvSpPr>
        <p:spPr/>
        <p:txBody>
          <a:bodyPr/>
          <a:lstStyle/>
          <a:p>
            <a:r>
              <a:rPr lang="en-US"/>
              <a:t>Ruchama Fund, Ph.D.</a:t>
            </a:r>
          </a:p>
        </p:txBody>
      </p:sp>
      <p:sp>
        <p:nvSpPr>
          <p:cNvPr id="5" name="Slide Number Placeholder 4">
            <a:extLst>
              <a:ext uri="{FF2B5EF4-FFF2-40B4-BE49-F238E27FC236}">
                <a16:creationId xmlns:a16="http://schemas.microsoft.com/office/drawing/2014/main" id="{F59A2BC6-A65C-4B91-B577-DB4A6018A0BF}"/>
              </a:ext>
            </a:extLst>
          </p:cNvPr>
          <p:cNvSpPr>
            <a:spLocks noGrp="1"/>
          </p:cNvSpPr>
          <p:nvPr>
            <p:ph type="sldNum" sz="quarter" idx="12"/>
          </p:nvPr>
        </p:nvSpPr>
        <p:spPr/>
        <p:txBody>
          <a:bodyPr/>
          <a:lstStyle/>
          <a:p>
            <a:fld id="{C175C9B7-C513-455A-A4B0-B51BD953985C}" type="slidenum">
              <a:rPr lang="en-US" smtClean="0"/>
              <a:t>22</a:t>
            </a:fld>
            <a:endParaRPr lang="en-US"/>
          </a:p>
        </p:txBody>
      </p:sp>
    </p:spTree>
    <p:extLst>
      <p:ext uri="{BB962C8B-B14F-4D97-AF65-F5344CB8AC3E}">
        <p14:creationId xmlns:p14="http://schemas.microsoft.com/office/powerpoint/2010/main" val="42707315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471AB-A98B-4EA2-A20C-1146C5E66212}"/>
              </a:ext>
            </a:extLst>
          </p:cNvPr>
          <p:cNvSpPr>
            <a:spLocks noGrp="1"/>
          </p:cNvSpPr>
          <p:nvPr>
            <p:ph type="title"/>
          </p:nvPr>
        </p:nvSpPr>
        <p:spPr/>
        <p:txBody>
          <a:bodyPr/>
          <a:lstStyle/>
          <a:p>
            <a:pPr algn="ctr"/>
            <a:r>
              <a:rPr lang="en-US" dirty="0"/>
              <a:t>RELATIONSHIP-CENTERED OCD IN MARRIAGE</a:t>
            </a:r>
          </a:p>
        </p:txBody>
      </p:sp>
      <p:sp>
        <p:nvSpPr>
          <p:cNvPr id="3" name="Content Placeholder 2">
            <a:extLst>
              <a:ext uri="{FF2B5EF4-FFF2-40B4-BE49-F238E27FC236}">
                <a16:creationId xmlns:a16="http://schemas.microsoft.com/office/drawing/2014/main" id="{611DBF3E-7FAA-4AA6-830F-4B6493B1A7E4}"/>
              </a:ext>
            </a:extLst>
          </p:cNvPr>
          <p:cNvSpPr>
            <a:spLocks noGrp="1"/>
          </p:cNvSpPr>
          <p:nvPr>
            <p:ph idx="1"/>
          </p:nvPr>
        </p:nvSpPr>
        <p:spPr/>
        <p:txBody>
          <a:bodyPr>
            <a:normAutofit lnSpcReduction="10000"/>
          </a:bodyPr>
          <a:lstStyle/>
          <a:p>
            <a:r>
              <a:rPr lang="en-US" dirty="0"/>
              <a:t>Worry about the following myths:</a:t>
            </a:r>
          </a:p>
          <a:p>
            <a:r>
              <a:rPr lang="en-US" dirty="0"/>
              <a:t>The relationship is not a good relationship if</a:t>
            </a:r>
          </a:p>
          <a:p>
            <a:r>
              <a:rPr lang="en-US" dirty="0"/>
              <a:t>There are disagreements</a:t>
            </a:r>
          </a:p>
          <a:p>
            <a:r>
              <a:rPr lang="en-US" dirty="0"/>
              <a:t>There are doubts</a:t>
            </a:r>
          </a:p>
          <a:p>
            <a:r>
              <a:rPr lang="en-US" dirty="0"/>
              <a:t>If you don’t think about/want to spend time with/enjoy conversations with the partner all the time</a:t>
            </a:r>
          </a:p>
          <a:p>
            <a:r>
              <a:rPr lang="en-US" dirty="0"/>
              <a:t>If I find someone else attractive/interesting</a:t>
            </a:r>
          </a:p>
          <a:p>
            <a:r>
              <a:rPr lang="en-US" dirty="0"/>
              <a:t>If I find an aspect of my spouse’s appearance unattractive or repulsive</a:t>
            </a:r>
          </a:p>
          <a:p>
            <a:r>
              <a:rPr lang="en-US" dirty="0"/>
              <a:t>If I feel bored at times</a:t>
            </a:r>
          </a:p>
        </p:txBody>
      </p:sp>
      <p:sp>
        <p:nvSpPr>
          <p:cNvPr id="4" name="Footer Placeholder 3">
            <a:extLst>
              <a:ext uri="{FF2B5EF4-FFF2-40B4-BE49-F238E27FC236}">
                <a16:creationId xmlns:a16="http://schemas.microsoft.com/office/drawing/2014/main" id="{8A5B77D7-B69F-4C98-A995-7D502D08C464}"/>
              </a:ext>
            </a:extLst>
          </p:cNvPr>
          <p:cNvSpPr>
            <a:spLocks noGrp="1"/>
          </p:cNvSpPr>
          <p:nvPr>
            <p:ph type="ftr" sz="quarter" idx="11"/>
          </p:nvPr>
        </p:nvSpPr>
        <p:spPr/>
        <p:txBody>
          <a:bodyPr/>
          <a:lstStyle/>
          <a:p>
            <a:r>
              <a:rPr lang="en-US"/>
              <a:t>Ruchama Fund, Ph.D.</a:t>
            </a:r>
          </a:p>
        </p:txBody>
      </p:sp>
      <p:sp>
        <p:nvSpPr>
          <p:cNvPr id="5" name="Slide Number Placeholder 4">
            <a:extLst>
              <a:ext uri="{FF2B5EF4-FFF2-40B4-BE49-F238E27FC236}">
                <a16:creationId xmlns:a16="http://schemas.microsoft.com/office/drawing/2014/main" id="{6F23B41F-5709-4A05-9B7A-F915A2C0EF0D}"/>
              </a:ext>
            </a:extLst>
          </p:cNvPr>
          <p:cNvSpPr>
            <a:spLocks noGrp="1"/>
          </p:cNvSpPr>
          <p:nvPr>
            <p:ph type="sldNum" sz="quarter" idx="12"/>
          </p:nvPr>
        </p:nvSpPr>
        <p:spPr/>
        <p:txBody>
          <a:bodyPr/>
          <a:lstStyle/>
          <a:p>
            <a:fld id="{C175C9B7-C513-455A-A4B0-B51BD953985C}" type="slidenum">
              <a:rPr lang="en-US" smtClean="0"/>
              <a:t>23</a:t>
            </a:fld>
            <a:endParaRPr lang="en-US"/>
          </a:p>
        </p:txBody>
      </p:sp>
    </p:spTree>
    <p:extLst>
      <p:ext uri="{BB962C8B-B14F-4D97-AF65-F5344CB8AC3E}">
        <p14:creationId xmlns:p14="http://schemas.microsoft.com/office/powerpoint/2010/main" val="10554907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D1AA3-87A6-42DC-9327-F8466FF6FA9F}"/>
              </a:ext>
            </a:extLst>
          </p:cNvPr>
          <p:cNvSpPr>
            <a:spLocks noGrp="1"/>
          </p:cNvSpPr>
          <p:nvPr>
            <p:ph type="title"/>
          </p:nvPr>
        </p:nvSpPr>
        <p:spPr/>
        <p:txBody>
          <a:bodyPr/>
          <a:lstStyle/>
          <a:p>
            <a:pPr algn="ctr"/>
            <a:r>
              <a:rPr lang="en-US" dirty="0"/>
              <a:t>MARRIAGE ROCD TRIGGERS AND MYTHS</a:t>
            </a:r>
          </a:p>
        </p:txBody>
      </p:sp>
      <p:sp>
        <p:nvSpPr>
          <p:cNvPr id="3" name="Content Placeholder 2">
            <a:extLst>
              <a:ext uri="{FF2B5EF4-FFF2-40B4-BE49-F238E27FC236}">
                <a16:creationId xmlns:a16="http://schemas.microsoft.com/office/drawing/2014/main" id="{B0E61AE6-E93A-477E-B287-52C3B6E8CF3D}"/>
              </a:ext>
            </a:extLst>
          </p:cNvPr>
          <p:cNvSpPr>
            <a:spLocks noGrp="1"/>
          </p:cNvSpPr>
          <p:nvPr>
            <p:ph idx="1"/>
          </p:nvPr>
        </p:nvSpPr>
        <p:spPr/>
        <p:txBody>
          <a:bodyPr/>
          <a:lstStyle/>
          <a:p>
            <a:r>
              <a:rPr lang="en-US" dirty="0"/>
              <a:t>My partner’s success reflects on my value/self esteem.</a:t>
            </a:r>
          </a:p>
          <a:p>
            <a:r>
              <a:rPr lang="en-US" dirty="0"/>
              <a:t>If people perceive my partner negatively, they perceive me negatively.</a:t>
            </a:r>
          </a:p>
        </p:txBody>
      </p:sp>
      <p:sp>
        <p:nvSpPr>
          <p:cNvPr id="4" name="Footer Placeholder 3">
            <a:extLst>
              <a:ext uri="{FF2B5EF4-FFF2-40B4-BE49-F238E27FC236}">
                <a16:creationId xmlns:a16="http://schemas.microsoft.com/office/drawing/2014/main" id="{5A860849-F4B2-400B-B22D-E9948ABD7E4D}"/>
              </a:ext>
            </a:extLst>
          </p:cNvPr>
          <p:cNvSpPr>
            <a:spLocks noGrp="1"/>
          </p:cNvSpPr>
          <p:nvPr>
            <p:ph type="ftr" sz="quarter" idx="11"/>
          </p:nvPr>
        </p:nvSpPr>
        <p:spPr/>
        <p:txBody>
          <a:bodyPr/>
          <a:lstStyle/>
          <a:p>
            <a:r>
              <a:rPr lang="en-US"/>
              <a:t>Ruchama Fund, Ph.D.</a:t>
            </a:r>
          </a:p>
        </p:txBody>
      </p:sp>
      <p:sp>
        <p:nvSpPr>
          <p:cNvPr id="5" name="Slide Number Placeholder 4">
            <a:extLst>
              <a:ext uri="{FF2B5EF4-FFF2-40B4-BE49-F238E27FC236}">
                <a16:creationId xmlns:a16="http://schemas.microsoft.com/office/drawing/2014/main" id="{887CF330-95D7-4891-A814-F7C59E5E9E61}"/>
              </a:ext>
            </a:extLst>
          </p:cNvPr>
          <p:cNvSpPr>
            <a:spLocks noGrp="1"/>
          </p:cNvSpPr>
          <p:nvPr>
            <p:ph type="sldNum" sz="quarter" idx="12"/>
          </p:nvPr>
        </p:nvSpPr>
        <p:spPr/>
        <p:txBody>
          <a:bodyPr/>
          <a:lstStyle/>
          <a:p>
            <a:fld id="{C175C9B7-C513-455A-A4B0-B51BD953985C}" type="slidenum">
              <a:rPr lang="en-US" smtClean="0"/>
              <a:t>24</a:t>
            </a:fld>
            <a:endParaRPr lang="en-US"/>
          </a:p>
        </p:txBody>
      </p:sp>
    </p:spTree>
    <p:extLst>
      <p:ext uri="{BB962C8B-B14F-4D97-AF65-F5344CB8AC3E}">
        <p14:creationId xmlns:p14="http://schemas.microsoft.com/office/powerpoint/2010/main" val="7129697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FA135-1893-452B-834B-2DF7F8E0A274}"/>
              </a:ext>
            </a:extLst>
          </p:cNvPr>
          <p:cNvSpPr>
            <a:spLocks noGrp="1"/>
          </p:cNvSpPr>
          <p:nvPr>
            <p:ph type="title"/>
          </p:nvPr>
        </p:nvSpPr>
        <p:spPr/>
        <p:txBody>
          <a:bodyPr/>
          <a:lstStyle/>
          <a:p>
            <a:pPr algn="ctr"/>
            <a:r>
              <a:rPr lang="en-US" dirty="0"/>
              <a:t>MARRIAGE ROCD TRIGGERS AND MYTHS</a:t>
            </a:r>
          </a:p>
        </p:txBody>
      </p:sp>
      <p:sp>
        <p:nvSpPr>
          <p:cNvPr id="3" name="Content Placeholder 2">
            <a:extLst>
              <a:ext uri="{FF2B5EF4-FFF2-40B4-BE49-F238E27FC236}">
                <a16:creationId xmlns:a16="http://schemas.microsoft.com/office/drawing/2014/main" id="{37F3533C-9196-4D81-9447-39C355F52791}"/>
              </a:ext>
            </a:extLst>
          </p:cNvPr>
          <p:cNvSpPr>
            <a:spLocks noGrp="1"/>
          </p:cNvSpPr>
          <p:nvPr>
            <p:ph idx="1"/>
          </p:nvPr>
        </p:nvSpPr>
        <p:spPr/>
        <p:txBody>
          <a:bodyPr/>
          <a:lstStyle/>
          <a:p>
            <a:r>
              <a:rPr lang="en-US" dirty="0"/>
              <a:t>My worth as a person is dependent on how good my relationship is.</a:t>
            </a:r>
          </a:p>
          <a:p>
            <a:r>
              <a:rPr lang="en-US" dirty="0"/>
              <a:t>I must never disappoint my partner.</a:t>
            </a:r>
          </a:p>
          <a:p>
            <a:r>
              <a:rPr lang="en-US" dirty="0"/>
              <a:t>I must please my partner 100% of the time.</a:t>
            </a:r>
          </a:p>
          <a:p>
            <a:r>
              <a:rPr lang="en-US" dirty="0"/>
              <a:t>I can’t let my partner know my flaws.</a:t>
            </a:r>
          </a:p>
          <a:p>
            <a:r>
              <a:rPr lang="en-US" dirty="0"/>
              <a:t>My partner must love me 100% of the time.</a:t>
            </a:r>
          </a:p>
        </p:txBody>
      </p:sp>
      <p:sp>
        <p:nvSpPr>
          <p:cNvPr id="4" name="Footer Placeholder 3">
            <a:extLst>
              <a:ext uri="{FF2B5EF4-FFF2-40B4-BE49-F238E27FC236}">
                <a16:creationId xmlns:a16="http://schemas.microsoft.com/office/drawing/2014/main" id="{586B659B-5A65-4F16-BF61-D2FC06F4BF00}"/>
              </a:ext>
            </a:extLst>
          </p:cNvPr>
          <p:cNvSpPr>
            <a:spLocks noGrp="1"/>
          </p:cNvSpPr>
          <p:nvPr>
            <p:ph type="ftr" sz="quarter" idx="11"/>
          </p:nvPr>
        </p:nvSpPr>
        <p:spPr/>
        <p:txBody>
          <a:bodyPr/>
          <a:lstStyle/>
          <a:p>
            <a:r>
              <a:rPr lang="en-US"/>
              <a:t>Ruchama Fund, Ph.D.</a:t>
            </a:r>
          </a:p>
        </p:txBody>
      </p:sp>
      <p:sp>
        <p:nvSpPr>
          <p:cNvPr id="5" name="Slide Number Placeholder 4">
            <a:extLst>
              <a:ext uri="{FF2B5EF4-FFF2-40B4-BE49-F238E27FC236}">
                <a16:creationId xmlns:a16="http://schemas.microsoft.com/office/drawing/2014/main" id="{291C3910-73E3-4605-9767-C86C690183B9}"/>
              </a:ext>
            </a:extLst>
          </p:cNvPr>
          <p:cNvSpPr>
            <a:spLocks noGrp="1"/>
          </p:cNvSpPr>
          <p:nvPr>
            <p:ph type="sldNum" sz="quarter" idx="12"/>
          </p:nvPr>
        </p:nvSpPr>
        <p:spPr/>
        <p:txBody>
          <a:bodyPr/>
          <a:lstStyle/>
          <a:p>
            <a:fld id="{C175C9B7-C513-455A-A4B0-B51BD953985C}" type="slidenum">
              <a:rPr lang="en-US" smtClean="0"/>
              <a:t>25</a:t>
            </a:fld>
            <a:endParaRPr lang="en-US"/>
          </a:p>
        </p:txBody>
      </p:sp>
    </p:spTree>
    <p:extLst>
      <p:ext uri="{BB962C8B-B14F-4D97-AF65-F5344CB8AC3E}">
        <p14:creationId xmlns:p14="http://schemas.microsoft.com/office/powerpoint/2010/main" val="36821665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69E23-DE8E-4B57-9E16-0477B584224A}"/>
              </a:ext>
            </a:extLst>
          </p:cNvPr>
          <p:cNvSpPr>
            <a:spLocks noGrp="1"/>
          </p:cNvSpPr>
          <p:nvPr>
            <p:ph type="title"/>
          </p:nvPr>
        </p:nvSpPr>
        <p:spPr/>
        <p:txBody>
          <a:bodyPr/>
          <a:lstStyle/>
          <a:p>
            <a:pPr algn="ctr"/>
            <a:r>
              <a:rPr lang="en-US" dirty="0"/>
              <a:t>CONSEQUENCES FOR THE RELATIONSHIP</a:t>
            </a:r>
          </a:p>
        </p:txBody>
      </p:sp>
      <p:sp>
        <p:nvSpPr>
          <p:cNvPr id="3" name="Content Placeholder 2">
            <a:extLst>
              <a:ext uri="{FF2B5EF4-FFF2-40B4-BE49-F238E27FC236}">
                <a16:creationId xmlns:a16="http://schemas.microsoft.com/office/drawing/2014/main" id="{A1FA5D33-9549-4102-A8DD-0933F9E1EF99}"/>
              </a:ext>
            </a:extLst>
          </p:cNvPr>
          <p:cNvSpPr>
            <a:spLocks noGrp="1"/>
          </p:cNvSpPr>
          <p:nvPr>
            <p:ph idx="1"/>
          </p:nvPr>
        </p:nvSpPr>
        <p:spPr/>
        <p:txBody>
          <a:bodyPr/>
          <a:lstStyle/>
          <a:p>
            <a:r>
              <a:rPr lang="en-US" dirty="0"/>
              <a:t>Plagued by trying to figure out if they love the partner.</a:t>
            </a:r>
          </a:p>
          <a:p>
            <a:r>
              <a:rPr lang="en-US" dirty="0"/>
              <a:t>In the interest of “honesty” the person might say, “I’m not sure I love you.”</a:t>
            </a:r>
          </a:p>
          <a:p>
            <a:r>
              <a:rPr lang="en-US" dirty="0"/>
              <a:t>In the interest of “honesty” the person does not express affection.</a:t>
            </a:r>
          </a:p>
          <a:p>
            <a:r>
              <a:rPr lang="en-US" dirty="0"/>
              <a:t>The person is “in their head” and not in the relationship.</a:t>
            </a:r>
          </a:p>
          <a:p>
            <a:r>
              <a:rPr lang="en-US" dirty="0"/>
              <a:t>The partner feels judged all the time, it effects his/her self esteem.</a:t>
            </a:r>
          </a:p>
        </p:txBody>
      </p:sp>
      <p:sp>
        <p:nvSpPr>
          <p:cNvPr id="4" name="Footer Placeholder 3">
            <a:extLst>
              <a:ext uri="{FF2B5EF4-FFF2-40B4-BE49-F238E27FC236}">
                <a16:creationId xmlns:a16="http://schemas.microsoft.com/office/drawing/2014/main" id="{B88BA0D3-4B92-4D80-B446-0C7DBCBE6C94}"/>
              </a:ext>
            </a:extLst>
          </p:cNvPr>
          <p:cNvSpPr>
            <a:spLocks noGrp="1"/>
          </p:cNvSpPr>
          <p:nvPr>
            <p:ph type="ftr" sz="quarter" idx="11"/>
          </p:nvPr>
        </p:nvSpPr>
        <p:spPr/>
        <p:txBody>
          <a:bodyPr/>
          <a:lstStyle/>
          <a:p>
            <a:r>
              <a:rPr lang="en-US"/>
              <a:t>Ruchama Fund, Ph.D.</a:t>
            </a:r>
          </a:p>
        </p:txBody>
      </p:sp>
      <p:sp>
        <p:nvSpPr>
          <p:cNvPr id="5" name="Slide Number Placeholder 4">
            <a:extLst>
              <a:ext uri="{FF2B5EF4-FFF2-40B4-BE49-F238E27FC236}">
                <a16:creationId xmlns:a16="http://schemas.microsoft.com/office/drawing/2014/main" id="{BDE8AF5A-53BB-404E-97F3-23D35E71C0DA}"/>
              </a:ext>
            </a:extLst>
          </p:cNvPr>
          <p:cNvSpPr>
            <a:spLocks noGrp="1"/>
          </p:cNvSpPr>
          <p:nvPr>
            <p:ph type="sldNum" sz="quarter" idx="12"/>
          </p:nvPr>
        </p:nvSpPr>
        <p:spPr/>
        <p:txBody>
          <a:bodyPr/>
          <a:lstStyle/>
          <a:p>
            <a:fld id="{C175C9B7-C513-455A-A4B0-B51BD953985C}" type="slidenum">
              <a:rPr lang="en-US" smtClean="0"/>
              <a:t>26</a:t>
            </a:fld>
            <a:endParaRPr lang="en-US"/>
          </a:p>
        </p:txBody>
      </p:sp>
    </p:spTree>
    <p:extLst>
      <p:ext uri="{BB962C8B-B14F-4D97-AF65-F5344CB8AC3E}">
        <p14:creationId xmlns:p14="http://schemas.microsoft.com/office/powerpoint/2010/main" val="36632205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9D8D7-672C-4D7B-8C21-1270645377CF}"/>
              </a:ext>
            </a:extLst>
          </p:cNvPr>
          <p:cNvSpPr>
            <a:spLocks noGrp="1"/>
          </p:cNvSpPr>
          <p:nvPr>
            <p:ph type="title"/>
          </p:nvPr>
        </p:nvSpPr>
        <p:spPr/>
        <p:txBody>
          <a:bodyPr/>
          <a:lstStyle/>
          <a:p>
            <a:pPr algn="ctr"/>
            <a:r>
              <a:rPr lang="en-US" dirty="0"/>
              <a:t>CORE FEARS IN ROCD</a:t>
            </a:r>
          </a:p>
        </p:txBody>
      </p:sp>
      <p:sp>
        <p:nvSpPr>
          <p:cNvPr id="3" name="Content Placeholder 2">
            <a:extLst>
              <a:ext uri="{FF2B5EF4-FFF2-40B4-BE49-F238E27FC236}">
                <a16:creationId xmlns:a16="http://schemas.microsoft.com/office/drawing/2014/main" id="{41C37E68-B0BB-4FDE-9D4E-078D7E8A390C}"/>
              </a:ext>
            </a:extLst>
          </p:cNvPr>
          <p:cNvSpPr>
            <a:spLocks noGrp="1"/>
          </p:cNvSpPr>
          <p:nvPr>
            <p:ph idx="1"/>
          </p:nvPr>
        </p:nvSpPr>
        <p:spPr/>
        <p:txBody>
          <a:bodyPr/>
          <a:lstStyle/>
          <a:p>
            <a:r>
              <a:rPr lang="en-US" dirty="0"/>
              <a:t>Fear of being trapped and alone in never ending suffering.</a:t>
            </a:r>
          </a:p>
          <a:p>
            <a:r>
              <a:rPr lang="en-US" dirty="0"/>
              <a:t>Fear of missing out on true love.</a:t>
            </a:r>
          </a:p>
          <a:p>
            <a:r>
              <a:rPr lang="en-US" dirty="0"/>
              <a:t>Fear of being fooled.</a:t>
            </a:r>
          </a:p>
        </p:txBody>
      </p:sp>
      <p:sp>
        <p:nvSpPr>
          <p:cNvPr id="4" name="Footer Placeholder 3">
            <a:extLst>
              <a:ext uri="{FF2B5EF4-FFF2-40B4-BE49-F238E27FC236}">
                <a16:creationId xmlns:a16="http://schemas.microsoft.com/office/drawing/2014/main" id="{6D020479-9EED-4E1B-A77E-7E0CDAA35ADB}"/>
              </a:ext>
            </a:extLst>
          </p:cNvPr>
          <p:cNvSpPr>
            <a:spLocks noGrp="1"/>
          </p:cNvSpPr>
          <p:nvPr>
            <p:ph type="ftr" sz="quarter" idx="11"/>
          </p:nvPr>
        </p:nvSpPr>
        <p:spPr/>
        <p:txBody>
          <a:bodyPr/>
          <a:lstStyle/>
          <a:p>
            <a:r>
              <a:rPr lang="en-US"/>
              <a:t>Ruchama Fund, Ph.D.</a:t>
            </a:r>
          </a:p>
        </p:txBody>
      </p:sp>
      <p:sp>
        <p:nvSpPr>
          <p:cNvPr id="5" name="Slide Number Placeholder 4">
            <a:extLst>
              <a:ext uri="{FF2B5EF4-FFF2-40B4-BE49-F238E27FC236}">
                <a16:creationId xmlns:a16="http://schemas.microsoft.com/office/drawing/2014/main" id="{C350B4E3-4228-47EE-819F-5FDDFE4D0370}"/>
              </a:ext>
            </a:extLst>
          </p:cNvPr>
          <p:cNvSpPr>
            <a:spLocks noGrp="1"/>
          </p:cNvSpPr>
          <p:nvPr>
            <p:ph type="sldNum" sz="quarter" idx="12"/>
          </p:nvPr>
        </p:nvSpPr>
        <p:spPr/>
        <p:txBody>
          <a:bodyPr/>
          <a:lstStyle/>
          <a:p>
            <a:fld id="{C175C9B7-C513-455A-A4B0-B51BD953985C}" type="slidenum">
              <a:rPr lang="en-US" smtClean="0"/>
              <a:t>27</a:t>
            </a:fld>
            <a:endParaRPr lang="en-US"/>
          </a:p>
        </p:txBody>
      </p:sp>
    </p:spTree>
    <p:extLst>
      <p:ext uri="{BB962C8B-B14F-4D97-AF65-F5344CB8AC3E}">
        <p14:creationId xmlns:p14="http://schemas.microsoft.com/office/powerpoint/2010/main" val="37440934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8CAFB-A9B6-477D-BEE8-F5F0EE7D8FE5}"/>
              </a:ext>
            </a:extLst>
          </p:cNvPr>
          <p:cNvSpPr>
            <a:spLocks noGrp="1"/>
          </p:cNvSpPr>
          <p:nvPr>
            <p:ph type="title"/>
          </p:nvPr>
        </p:nvSpPr>
        <p:spPr/>
        <p:txBody>
          <a:bodyPr/>
          <a:lstStyle/>
          <a:p>
            <a:pPr algn="ctr"/>
            <a:r>
              <a:rPr lang="en-US" dirty="0"/>
              <a:t>ROCD IN A DIFFICULT RELATIONSHIP:</a:t>
            </a:r>
            <a:br>
              <a:rPr lang="en-US" dirty="0"/>
            </a:br>
            <a:r>
              <a:rPr lang="en-US" dirty="0"/>
              <a:t>COMPULSIVE ANALYZING AND SELF-DOUBT</a:t>
            </a:r>
          </a:p>
        </p:txBody>
      </p:sp>
      <p:sp>
        <p:nvSpPr>
          <p:cNvPr id="3" name="Content Placeholder 2">
            <a:extLst>
              <a:ext uri="{FF2B5EF4-FFF2-40B4-BE49-F238E27FC236}">
                <a16:creationId xmlns:a16="http://schemas.microsoft.com/office/drawing/2014/main" id="{B142488D-D904-49A4-84CB-185E653274A9}"/>
              </a:ext>
            </a:extLst>
          </p:cNvPr>
          <p:cNvSpPr>
            <a:spLocks noGrp="1"/>
          </p:cNvSpPr>
          <p:nvPr>
            <p:ph idx="1"/>
          </p:nvPr>
        </p:nvSpPr>
        <p:spPr/>
        <p:txBody>
          <a:bodyPr/>
          <a:lstStyle/>
          <a:p>
            <a:r>
              <a:rPr lang="en-US" dirty="0"/>
              <a:t>What did I do wrong?</a:t>
            </a:r>
          </a:p>
          <a:p>
            <a:r>
              <a:rPr lang="en-US" dirty="0"/>
              <a:t>What will he do next?</a:t>
            </a:r>
          </a:p>
          <a:p>
            <a:r>
              <a:rPr lang="en-US" dirty="0"/>
              <a:t>Trouble accepting the 3 C’s: we didn’t cause it, we can’t control it, we can’t </a:t>
            </a:r>
            <a:r>
              <a:rPr lang="en-US"/>
              <a:t>cure it.</a:t>
            </a:r>
            <a:endParaRPr lang="en-US" dirty="0"/>
          </a:p>
        </p:txBody>
      </p:sp>
      <p:sp>
        <p:nvSpPr>
          <p:cNvPr id="4" name="Footer Placeholder 3">
            <a:extLst>
              <a:ext uri="{FF2B5EF4-FFF2-40B4-BE49-F238E27FC236}">
                <a16:creationId xmlns:a16="http://schemas.microsoft.com/office/drawing/2014/main" id="{A4991403-31A7-4893-9258-89834C1478CD}"/>
              </a:ext>
            </a:extLst>
          </p:cNvPr>
          <p:cNvSpPr>
            <a:spLocks noGrp="1"/>
          </p:cNvSpPr>
          <p:nvPr>
            <p:ph type="ftr" sz="quarter" idx="11"/>
          </p:nvPr>
        </p:nvSpPr>
        <p:spPr/>
        <p:txBody>
          <a:bodyPr/>
          <a:lstStyle/>
          <a:p>
            <a:r>
              <a:rPr lang="en-US"/>
              <a:t>Ruchama Fund, Ph.D.</a:t>
            </a:r>
          </a:p>
        </p:txBody>
      </p:sp>
      <p:sp>
        <p:nvSpPr>
          <p:cNvPr id="5" name="Slide Number Placeholder 4">
            <a:extLst>
              <a:ext uri="{FF2B5EF4-FFF2-40B4-BE49-F238E27FC236}">
                <a16:creationId xmlns:a16="http://schemas.microsoft.com/office/drawing/2014/main" id="{1ADA24D4-4FB9-4526-AD89-43B164E48B44}"/>
              </a:ext>
            </a:extLst>
          </p:cNvPr>
          <p:cNvSpPr>
            <a:spLocks noGrp="1"/>
          </p:cNvSpPr>
          <p:nvPr>
            <p:ph type="sldNum" sz="quarter" idx="12"/>
          </p:nvPr>
        </p:nvSpPr>
        <p:spPr/>
        <p:txBody>
          <a:bodyPr/>
          <a:lstStyle/>
          <a:p>
            <a:fld id="{C175C9B7-C513-455A-A4B0-B51BD953985C}" type="slidenum">
              <a:rPr lang="en-US" smtClean="0"/>
              <a:t>28</a:t>
            </a:fld>
            <a:endParaRPr lang="en-US"/>
          </a:p>
        </p:txBody>
      </p:sp>
    </p:spTree>
    <p:extLst>
      <p:ext uri="{BB962C8B-B14F-4D97-AF65-F5344CB8AC3E}">
        <p14:creationId xmlns:p14="http://schemas.microsoft.com/office/powerpoint/2010/main" val="9952904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80582-268C-4C57-A369-4D2030D35934}"/>
              </a:ext>
            </a:extLst>
          </p:cNvPr>
          <p:cNvSpPr>
            <a:spLocks noGrp="1"/>
          </p:cNvSpPr>
          <p:nvPr>
            <p:ph type="title"/>
          </p:nvPr>
        </p:nvSpPr>
        <p:spPr/>
        <p:txBody>
          <a:bodyPr/>
          <a:lstStyle/>
          <a:p>
            <a:pPr algn="ctr"/>
            <a:r>
              <a:rPr lang="en-US" dirty="0"/>
              <a:t>PARENT OF CHILD IN SHIDUCHIM</a:t>
            </a:r>
          </a:p>
        </p:txBody>
      </p:sp>
      <p:sp>
        <p:nvSpPr>
          <p:cNvPr id="3" name="Content Placeholder 2">
            <a:extLst>
              <a:ext uri="{FF2B5EF4-FFF2-40B4-BE49-F238E27FC236}">
                <a16:creationId xmlns:a16="http://schemas.microsoft.com/office/drawing/2014/main" id="{50A14C23-105F-4A8E-AEFD-6C4D1A15C053}"/>
              </a:ext>
            </a:extLst>
          </p:cNvPr>
          <p:cNvSpPr>
            <a:spLocks noGrp="1"/>
          </p:cNvSpPr>
          <p:nvPr>
            <p:ph idx="1"/>
          </p:nvPr>
        </p:nvSpPr>
        <p:spPr>
          <a:xfrm>
            <a:off x="838200" y="1488558"/>
            <a:ext cx="10515600" cy="4688405"/>
          </a:xfrm>
        </p:spPr>
        <p:txBody>
          <a:bodyPr/>
          <a:lstStyle/>
          <a:p>
            <a:pPr marL="0" indent="0">
              <a:buNone/>
            </a:pPr>
            <a:endParaRPr lang="en-US" dirty="0"/>
          </a:p>
        </p:txBody>
      </p:sp>
      <p:pic>
        <p:nvPicPr>
          <p:cNvPr id="2050" name="Picture 2" descr="The Jewish matchmaker | Women | The Guardian">
            <a:extLst>
              <a:ext uri="{FF2B5EF4-FFF2-40B4-BE49-F238E27FC236}">
                <a16:creationId xmlns:a16="http://schemas.microsoft.com/office/drawing/2014/main" id="{4C02F822-FD51-4FE5-A66D-BA3BB2C1D1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9497" y="1690688"/>
            <a:ext cx="4752753" cy="4486275"/>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9C216A7F-BD16-4623-B804-DEA7AA8C0D6A}"/>
              </a:ext>
            </a:extLst>
          </p:cNvPr>
          <p:cNvSpPr>
            <a:spLocks noGrp="1"/>
          </p:cNvSpPr>
          <p:nvPr>
            <p:ph type="ftr" sz="quarter" idx="11"/>
          </p:nvPr>
        </p:nvSpPr>
        <p:spPr/>
        <p:txBody>
          <a:bodyPr/>
          <a:lstStyle/>
          <a:p>
            <a:r>
              <a:rPr lang="en-US"/>
              <a:t>Ruchama Fund, Ph.D.</a:t>
            </a:r>
          </a:p>
        </p:txBody>
      </p:sp>
      <p:sp>
        <p:nvSpPr>
          <p:cNvPr id="5" name="Slide Number Placeholder 4">
            <a:extLst>
              <a:ext uri="{FF2B5EF4-FFF2-40B4-BE49-F238E27FC236}">
                <a16:creationId xmlns:a16="http://schemas.microsoft.com/office/drawing/2014/main" id="{21BCCE93-A0F9-4CB4-90DA-2039532C0C96}"/>
              </a:ext>
            </a:extLst>
          </p:cNvPr>
          <p:cNvSpPr>
            <a:spLocks noGrp="1"/>
          </p:cNvSpPr>
          <p:nvPr>
            <p:ph type="sldNum" sz="quarter" idx="12"/>
          </p:nvPr>
        </p:nvSpPr>
        <p:spPr/>
        <p:txBody>
          <a:bodyPr/>
          <a:lstStyle/>
          <a:p>
            <a:fld id="{C175C9B7-C513-455A-A4B0-B51BD953985C}" type="slidenum">
              <a:rPr lang="en-US" smtClean="0"/>
              <a:t>29</a:t>
            </a:fld>
            <a:endParaRPr lang="en-US"/>
          </a:p>
        </p:txBody>
      </p:sp>
    </p:spTree>
    <p:extLst>
      <p:ext uri="{BB962C8B-B14F-4D97-AF65-F5344CB8AC3E}">
        <p14:creationId xmlns:p14="http://schemas.microsoft.com/office/powerpoint/2010/main" val="2108110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E0E09-9CEE-436F-B39B-698CC6C524D7}"/>
              </a:ext>
            </a:extLst>
          </p:cNvPr>
          <p:cNvSpPr>
            <a:spLocks noGrp="1"/>
          </p:cNvSpPr>
          <p:nvPr>
            <p:ph type="title"/>
          </p:nvPr>
        </p:nvSpPr>
        <p:spPr/>
        <p:txBody>
          <a:bodyPr/>
          <a:lstStyle/>
          <a:p>
            <a:pPr algn="ctr"/>
            <a:r>
              <a:rPr lang="en-US" dirty="0"/>
              <a:t>ROCD, WHAT IT LOOKS LIKE</a:t>
            </a:r>
            <a:br>
              <a:rPr lang="en-US" dirty="0"/>
            </a:br>
            <a:r>
              <a:rPr lang="en-US" sz="2800" dirty="0"/>
              <a:t>(IOCDF.ORG)</a:t>
            </a:r>
            <a:endParaRPr lang="en-US" dirty="0"/>
          </a:p>
        </p:txBody>
      </p:sp>
      <p:sp>
        <p:nvSpPr>
          <p:cNvPr id="3" name="Content Placeholder 2">
            <a:extLst>
              <a:ext uri="{FF2B5EF4-FFF2-40B4-BE49-F238E27FC236}">
                <a16:creationId xmlns:a16="http://schemas.microsoft.com/office/drawing/2014/main" id="{569D501A-260F-4B9A-83CD-65D848504430}"/>
              </a:ext>
            </a:extLst>
          </p:cNvPr>
          <p:cNvSpPr>
            <a:spLocks noGrp="1"/>
          </p:cNvSpPr>
          <p:nvPr>
            <p:ph idx="1"/>
          </p:nvPr>
        </p:nvSpPr>
        <p:spPr/>
        <p:txBody>
          <a:bodyPr/>
          <a:lstStyle/>
          <a:p>
            <a:r>
              <a:rPr lang="en-US" dirty="0"/>
              <a:t>Obsessions are unwanted, intrusive thoughts, images, or urges that trigger intensely distressing feelings.</a:t>
            </a:r>
          </a:p>
          <a:p>
            <a:r>
              <a:rPr lang="en-US" dirty="0"/>
              <a:t>Compulsions are behaviors an individual engages in to attempt to get rid of the obsessions and/or decrease distress.</a:t>
            </a:r>
          </a:p>
          <a:p>
            <a:r>
              <a:rPr lang="en-US" dirty="0"/>
              <a:t>Disorder: it consumes more than an hour a day or causes significant distress or impairment in functioning.</a:t>
            </a:r>
          </a:p>
          <a:p>
            <a:r>
              <a:rPr lang="en-US" dirty="0"/>
              <a:t>Relationship: it impairs the individual’s ability to form a relationship or to engage in a relationship.</a:t>
            </a:r>
          </a:p>
        </p:txBody>
      </p:sp>
      <p:sp>
        <p:nvSpPr>
          <p:cNvPr id="4" name="Footer Placeholder 3">
            <a:extLst>
              <a:ext uri="{FF2B5EF4-FFF2-40B4-BE49-F238E27FC236}">
                <a16:creationId xmlns:a16="http://schemas.microsoft.com/office/drawing/2014/main" id="{6E1A5423-305F-4DEF-B12A-A6711250B8BB}"/>
              </a:ext>
            </a:extLst>
          </p:cNvPr>
          <p:cNvSpPr>
            <a:spLocks noGrp="1"/>
          </p:cNvSpPr>
          <p:nvPr>
            <p:ph type="ftr" sz="quarter" idx="11"/>
          </p:nvPr>
        </p:nvSpPr>
        <p:spPr/>
        <p:txBody>
          <a:bodyPr/>
          <a:lstStyle/>
          <a:p>
            <a:r>
              <a:rPr lang="en-US"/>
              <a:t>Ruchama Fund, Ph.D.</a:t>
            </a:r>
          </a:p>
        </p:txBody>
      </p:sp>
      <p:sp>
        <p:nvSpPr>
          <p:cNvPr id="5" name="Slide Number Placeholder 4">
            <a:extLst>
              <a:ext uri="{FF2B5EF4-FFF2-40B4-BE49-F238E27FC236}">
                <a16:creationId xmlns:a16="http://schemas.microsoft.com/office/drawing/2014/main" id="{44C4BC5D-444F-4FB8-95CC-206B4351F63A}"/>
              </a:ext>
            </a:extLst>
          </p:cNvPr>
          <p:cNvSpPr>
            <a:spLocks noGrp="1"/>
          </p:cNvSpPr>
          <p:nvPr>
            <p:ph type="sldNum" sz="quarter" idx="12"/>
          </p:nvPr>
        </p:nvSpPr>
        <p:spPr/>
        <p:txBody>
          <a:bodyPr/>
          <a:lstStyle/>
          <a:p>
            <a:fld id="{C175C9B7-C513-455A-A4B0-B51BD953985C}" type="slidenum">
              <a:rPr lang="en-US" smtClean="0"/>
              <a:t>3</a:t>
            </a:fld>
            <a:endParaRPr lang="en-US"/>
          </a:p>
        </p:txBody>
      </p:sp>
    </p:spTree>
    <p:extLst>
      <p:ext uri="{BB962C8B-B14F-4D97-AF65-F5344CB8AC3E}">
        <p14:creationId xmlns:p14="http://schemas.microsoft.com/office/powerpoint/2010/main" val="12497562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0D109-0224-427D-88DE-6A1343A7BF62}"/>
              </a:ext>
            </a:extLst>
          </p:cNvPr>
          <p:cNvSpPr>
            <a:spLocks noGrp="1"/>
          </p:cNvSpPr>
          <p:nvPr>
            <p:ph type="title"/>
          </p:nvPr>
        </p:nvSpPr>
        <p:spPr/>
        <p:txBody>
          <a:bodyPr/>
          <a:lstStyle/>
          <a:p>
            <a:pPr algn="ctr"/>
            <a:r>
              <a:rPr lang="en-US" dirty="0"/>
              <a:t>PARENT OF CHILD IN SHIDUCHIM</a:t>
            </a:r>
          </a:p>
        </p:txBody>
      </p:sp>
      <p:sp>
        <p:nvSpPr>
          <p:cNvPr id="3" name="Content Placeholder 2">
            <a:extLst>
              <a:ext uri="{FF2B5EF4-FFF2-40B4-BE49-F238E27FC236}">
                <a16:creationId xmlns:a16="http://schemas.microsoft.com/office/drawing/2014/main" id="{747221F8-A6F7-4BBC-9B7D-CFD97932C4D1}"/>
              </a:ext>
            </a:extLst>
          </p:cNvPr>
          <p:cNvSpPr>
            <a:spLocks noGrp="1"/>
          </p:cNvSpPr>
          <p:nvPr>
            <p:ph idx="1"/>
          </p:nvPr>
        </p:nvSpPr>
        <p:spPr/>
        <p:txBody>
          <a:bodyPr/>
          <a:lstStyle/>
          <a:p>
            <a:r>
              <a:rPr lang="en-US" dirty="0"/>
              <a:t>Evaluating every characteristic in everyone in the extended family, including grandparents, cousins (intelligence, wealth, health, attractiveness, successfulness)</a:t>
            </a:r>
          </a:p>
          <a:p>
            <a:r>
              <a:rPr lang="en-US" dirty="0"/>
              <a:t>Being exacting in finding an exact match in terms of family (what kind of </a:t>
            </a:r>
            <a:r>
              <a:rPr lang="en-US" dirty="0" err="1"/>
              <a:t>headcovering</a:t>
            </a:r>
            <a:r>
              <a:rPr lang="en-US" dirty="0"/>
              <a:t> father/mother, siblings, same kind of socks, status)</a:t>
            </a:r>
          </a:p>
          <a:p>
            <a:r>
              <a:rPr lang="en-US" dirty="0"/>
              <a:t>Belief in one’s need to control</a:t>
            </a:r>
          </a:p>
          <a:p>
            <a:r>
              <a:rPr lang="en-US" dirty="0"/>
              <a:t>Hyper-responsible OCD; fear of causing harm, exaggerated belief in one’s responsibility</a:t>
            </a:r>
          </a:p>
        </p:txBody>
      </p:sp>
      <p:sp>
        <p:nvSpPr>
          <p:cNvPr id="4" name="Footer Placeholder 3">
            <a:extLst>
              <a:ext uri="{FF2B5EF4-FFF2-40B4-BE49-F238E27FC236}">
                <a16:creationId xmlns:a16="http://schemas.microsoft.com/office/drawing/2014/main" id="{3ABB5B91-E73E-4F94-BDC2-DE41AE9A8F6A}"/>
              </a:ext>
            </a:extLst>
          </p:cNvPr>
          <p:cNvSpPr>
            <a:spLocks noGrp="1"/>
          </p:cNvSpPr>
          <p:nvPr>
            <p:ph type="ftr" sz="quarter" idx="11"/>
          </p:nvPr>
        </p:nvSpPr>
        <p:spPr/>
        <p:txBody>
          <a:bodyPr/>
          <a:lstStyle/>
          <a:p>
            <a:r>
              <a:rPr lang="en-US"/>
              <a:t>Ruchama Fund, Ph.D.</a:t>
            </a:r>
          </a:p>
        </p:txBody>
      </p:sp>
      <p:sp>
        <p:nvSpPr>
          <p:cNvPr id="5" name="Slide Number Placeholder 4">
            <a:extLst>
              <a:ext uri="{FF2B5EF4-FFF2-40B4-BE49-F238E27FC236}">
                <a16:creationId xmlns:a16="http://schemas.microsoft.com/office/drawing/2014/main" id="{BDFD695B-AC3E-42A9-8589-36FB64D1F3DC}"/>
              </a:ext>
            </a:extLst>
          </p:cNvPr>
          <p:cNvSpPr>
            <a:spLocks noGrp="1"/>
          </p:cNvSpPr>
          <p:nvPr>
            <p:ph type="sldNum" sz="quarter" idx="12"/>
          </p:nvPr>
        </p:nvSpPr>
        <p:spPr/>
        <p:txBody>
          <a:bodyPr/>
          <a:lstStyle/>
          <a:p>
            <a:fld id="{C175C9B7-C513-455A-A4B0-B51BD953985C}" type="slidenum">
              <a:rPr lang="en-US" smtClean="0"/>
              <a:t>30</a:t>
            </a:fld>
            <a:endParaRPr lang="en-US"/>
          </a:p>
        </p:txBody>
      </p:sp>
    </p:spTree>
    <p:extLst>
      <p:ext uri="{BB962C8B-B14F-4D97-AF65-F5344CB8AC3E}">
        <p14:creationId xmlns:p14="http://schemas.microsoft.com/office/powerpoint/2010/main" val="6903904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AA218-8EB4-4DC6-9519-9D5C1E527397}"/>
              </a:ext>
            </a:extLst>
          </p:cNvPr>
          <p:cNvSpPr>
            <a:spLocks noGrp="1"/>
          </p:cNvSpPr>
          <p:nvPr>
            <p:ph type="title"/>
          </p:nvPr>
        </p:nvSpPr>
        <p:spPr/>
        <p:txBody>
          <a:bodyPr/>
          <a:lstStyle/>
          <a:p>
            <a:pPr algn="ctr"/>
            <a:r>
              <a:rPr lang="en-US" dirty="0"/>
              <a:t>PARENT’S ROCD THOUGHTS</a:t>
            </a:r>
          </a:p>
        </p:txBody>
      </p:sp>
      <p:sp>
        <p:nvSpPr>
          <p:cNvPr id="3" name="Content Placeholder 2">
            <a:extLst>
              <a:ext uri="{FF2B5EF4-FFF2-40B4-BE49-F238E27FC236}">
                <a16:creationId xmlns:a16="http://schemas.microsoft.com/office/drawing/2014/main" id="{D2350090-F7F1-4DE9-966A-68430344F5BB}"/>
              </a:ext>
            </a:extLst>
          </p:cNvPr>
          <p:cNvSpPr>
            <a:spLocks noGrp="1"/>
          </p:cNvSpPr>
          <p:nvPr>
            <p:ph idx="1"/>
          </p:nvPr>
        </p:nvSpPr>
        <p:spPr/>
        <p:txBody>
          <a:bodyPr/>
          <a:lstStyle/>
          <a:p>
            <a:r>
              <a:rPr lang="en-US" dirty="0"/>
              <a:t>Doubting my own judgment</a:t>
            </a:r>
          </a:p>
          <a:p>
            <a:r>
              <a:rPr lang="en-US" dirty="0"/>
              <a:t>Is this a good enough reason to say no?</a:t>
            </a:r>
          </a:p>
          <a:p>
            <a:r>
              <a:rPr lang="en-US" dirty="0"/>
              <a:t>Am I shortchanging my child?</a:t>
            </a:r>
          </a:p>
          <a:p>
            <a:r>
              <a:rPr lang="en-US" dirty="0"/>
              <a:t>Will I be blamed for my child’s flaws?</a:t>
            </a:r>
          </a:p>
        </p:txBody>
      </p:sp>
      <p:sp>
        <p:nvSpPr>
          <p:cNvPr id="4" name="Footer Placeholder 3">
            <a:extLst>
              <a:ext uri="{FF2B5EF4-FFF2-40B4-BE49-F238E27FC236}">
                <a16:creationId xmlns:a16="http://schemas.microsoft.com/office/drawing/2014/main" id="{753CE758-0426-45B0-AACC-76A97C43B7D5}"/>
              </a:ext>
            </a:extLst>
          </p:cNvPr>
          <p:cNvSpPr>
            <a:spLocks noGrp="1"/>
          </p:cNvSpPr>
          <p:nvPr>
            <p:ph type="ftr" sz="quarter" idx="11"/>
          </p:nvPr>
        </p:nvSpPr>
        <p:spPr/>
        <p:txBody>
          <a:bodyPr/>
          <a:lstStyle/>
          <a:p>
            <a:r>
              <a:rPr lang="en-US"/>
              <a:t>Ruchama Fund, Ph.D.</a:t>
            </a:r>
          </a:p>
        </p:txBody>
      </p:sp>
      <p:sp>
        <p:nvSpPr>
          <p:cNvPr id="5" name="Slide Number Placeholder 4">
            <a:extLst>
              <a:ext uri="{FF2B5EF4-FFF2-40B4-BE49-F238E27FC236}">
                <a16:creationId xmlns:a16="http://schemas.microsoft.com/office/drawing/2014/main" id="{6B53986F-E419-489C-9746-EBE9CDFE7D93}"/>
              </a:ext>
            </a:extLst>
          </p:cNvPr>
          <p:cNvSpPr>
            <a:spLocks noGrp="1"/>
          </p:cNvSpPr>
          <p:nvPr>
            <p:ph type="sldNum" sz="quarter" idx="12"/>
          </p:nvPr>
        </p:nvSpPr>
        <p:spPr/>
        <p:txBody>
          <a:bodyPr/>
          <a:lstStyle/>
          <a:p>
            <a:fld id="{C175C9B7-C513-455A-A4B0-B51BD953985C}" type="slidenum">
              <a:rPr lang="en-US" smtClean="0"/>
              <a:t>31</a:t>
            </a:fld>
            <a:endParaRPr lang="en-US"/>
          </a:p>
        </p:txBody>
      </p:sp>
    </p:spTree>
    <p:extLst>
      <p:ext uri="{BB962C8B-B14F-4D97-AF65-F5344CB8AC3E}">
        <p14:creationId xmlns:p14="http://schemas.microsoft.com/office/powerpoint/2010/main" val="14727663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63421-47A8-4C7A-9F2E-C4D24E70F5B2}"/>
              </a:ext>
            </a:extLst>
          </p:cNvPr>
          <p:cNvSpPr>
            <a:spLocks noGrp="1"/>
          </p:cNvSpPr>
          <p:nvPr>
            <p:ph type="title"/>
          </p:nvPr>
        </p:nvSpPr>
        <p:spPr/>
        <p:txBody>
          <a:bodyPr/>
          <a:lstStyle/>
          <a:p>
            <a:pPr algn="ctr"/>
            <a:r>
              <a:rPr lang="en-US" dirty="0"/>
              <a:t>CLIENT-THERAPIST ROCD</a:t>
            </a:r>
          </a:p>
        </p:txBody>
      </p:sp>
      <p:pic>
        <p:nvPicPr>
          <p:cNvPr id="3074" name="Picture 2" descr="Key concepts from Gestalt therapy for non-Gestalt therapists - Counseling  Today Archive">
            <a:extLst>
              <a:ext uri="{FF2B5EF4-FFF2-40B4-BE49-F238E27FC236}">
                <a16:creationId xmlns:a16="http://schemas.microsoft.com/office/drawing/2014/main" id="{4846B740-870A-4813-9EF8-FAA41697E8D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29306" y="1825625"/>
            <a:ext cx="6533387" cy="4351338"/>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F26C15EA-4DF7-4C52-99A3-17F7ADD41F13}"/>
              </a:ext>
            </a:extLst>
          </p:cNvPr>
          <p:cNvSpPr>
            <a:spLocks noGrp="1"/>
          </p:cNvSpPr>
          <p:nvPr>
            <p:ph type="ftr" sz="quarter" idx="11"/>
          </p:nvPr>
        </p:nvSpPr>
        <p:spPr/>
        <p:txBody>
          <a:bodyPr/>
          <a:lstStyle/>
          <a:p>
            <a:r>
              <a:rPr lang="en-US"/>
              <a:t>Ruchama Fund, Ph.D.</a:t>
            </a:r>
          </a:p>
        </p:txBody>
      </p:sp>
      <p:sp>
        <p:nvSpPr>
          <p:cNvPr id="5" name="Slide Number Placeholder 4">
            <a:extLst>
              <a:ext uri="{FF2B5EF4-FFF2-40B4-BE49-F238E27FC236}">
                <a16:creationId xmlns:a16="http://schemas.microsoft.com/office/drawing/2014/main" id="{C2579114-0A6B-4D09-A9A8-091E20645023}"/>
              </a:ext>
            </a:extLst>
          </p:cNvPr>
          <p:cNvSpPr>
            <a:spLocks noGrp="1"/>
          </p:cNvSpPr>
          <p:nvPr>
            <p:ph type="sldNum" sz="quarter" idx="12"/>
          </p:nvPr>
        </p:nvSpPr>
        <p:spPr/>
        <p:txBody>
          <a:bodyPr/>
          <a:lstStyle/>
          <a:p>
            <a:fld id="{C175C9B7-C513-455A-A4B0-B51BD953985C}" type="slidenum">
              <a:rPr lang="en-US" smtClean="0"/>
              <a:t>32</a:t>
            </a:fld>
            <a:endParaRPr lang="en-US"/>
          </a:p>
        </p:txBody>
      </p:sp>
    </p:spTree>
    <p:extLst>
      <p:ext uri="{BB962C8B-B14F-4D97-AF65-F5344CB8AC3E}">
        <p14:creationId xmlns:p14="http://schemas.microsoft.com/office/powerpoint/2010/main" val="11408140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B2641-A661-44E6-A451-C1F9211DE4FB}"/>
              </a:ext>
            </a:extLst>
          </p:cNvPr>
          <p:cNvSpPr>
            <a:spLocks noGrp="1"/>
          </p:cNvSpPr>
          <p:nvPr>
            <p:ph type="title"/>
          </p:nvPr>
        </p:nvSpPr>
        <p:spPr/>
        <p:txBody>
          <a:bodyPr/>
          <a:lstStyle/>
          <a:p>
            <a:pPr algn="ctr"/>
            <a:r>
              <a:rPr lang="en-US" dirty="0"/>
              <a:t>CLIENT-THERAPIST ROCD</a:t>
            </a:r>
          </a:p>
        </p:txBody>
      </p:sp>
      <p:sp>
        <p:nvSpPr>
          <p:cNvPr id="3" name="Content Placeholder 2">
            <a:extLst>
              <a:ext uri="{FF2B5EF4-FFF2-40B4-BE49-F238E27FC236}">
                <a16:creationId xmlns:a16="http://schemas.microsoft.com/office/drawing/2014/main" id="{5E4EC242-A6E0-4D6F-875D-75D4E99BBDC0}"/>
              </a:ext>
            </a:extLst>
          </p:cNvPr>
          <p:cNvSpPr>
            <a:spLocks noGrp="1"/>
          </p:cNvSpPr>
          <p:nvPr>
            <p:ph idx="1"/>
          </p:nvPr>
        </p:nvSpPr>
        <p:spPr/>
        <p:txBody>
          <a:bodyPr/>
          <a:lstStyle/>
          <a:p>
            <a:r>
              <a:rPr lang="en-US" dirty="0"/>
              <a:t>I have to feel better at the end of the session. If I don’t then the session was wasted. If I don’t I will have a bad week.</a:t>
            </a:r>
          </a:p>
          <a:p>
            <a:r>
              <a:rPr lang="en-US" dirty="0"/>
              <a:t>At the end of the session I have to have resolved any uncertainty and know exactly what to do.</a:t>
            </a:r>
          </a:p>
          <a:p>
            <a:r>
              <a:rPr lang="en-US" dirty="0"/>
              <a:t>If the therapist forgot something I have to analyze whether she cares.</a:t>
            </a:r>
          </a:p>
          <a:p>
            <a:r>
              <a:rPr lang="en-US" dirty="0"/>
              <a:t>I better not annoy her, talk about the wrong things, make her think I’m not grateful, because that will harm the relationship.</a:t>
            </a:r>
          </a:p>
          <a:p>
            <a:r>
              <a:rPr lang="en-US" dirty="0"/>
              <a:t>I have to stay in therapy because otherwise how will I know if I am/ am not OK?</a:t>
            </a:r>
          </a:p>
        </p:txBody>
      </p:sp>
      <p:sp>
        <p:nvSpPr>
          <p:cNvPr id="4" name="Footer Placeholder 3">
            <a:extLst>
              <a:ext uri="{FF2B5EF4-FFF2-40B4-BE49-F238E27FC236}">
                <a16:creationId xmlns:a16="http://schemas.microsoft.com/office/drawing/2014/main" id="{70CECCD0-1D86-47CE-A8E3-1E9CC9D10FC1}"/>
              </a:ext>
            </a:extLst>
          </p:cNvPr>
          <p:cNvSpPr>
            <a:spLocks noGrp="1"/>
          </p:cNvSpPr>
          <p:nvPr>
            <p:ph type="ftr" sz="quarter" idx="11"/>
          </p:nvPr>
        </p:nvSpPr>
        <p:spPr/>
        <p:txBody>
          <a:bodyPr/>
          <a:lstStyle/>
          <a:p>
            <a:r>
              <a:rPr lang="en-US"/>
              <a:t>Ruchama Fund, Ph.D.</a:t>
            </a:r>
          </a:p>
        </p:txBody>
      </p:sp>
      <p:sp>
        <p:nvSpPr>
          <p:cNvPr id="5" name="Slide Number Placeholder 4">
            <a:extLst>
              <a:ext uri="{FF2B5EF4-FFF2-40B4-BE49-F238E27FC236}">
                <a16:creationId xmlns:a16="http://schemas.microsoft.com/office/drawing/2014/main" id="{2F0155F7-8FB2-4E6B-963B-E04A00363E65}"/>
              </a:ext>
            </a:extLst>
          </p:cNvPr>
          <p:cNvSpPr>
            <a:spLocks noGrp="1"/>
          </p:cNvSpPr>
          <p:nvPr>
            <p:ph type="sldNum" sz="quarter" idx="12"/>
          </p:nvPr>
        </p:nvSpPr>
        <p:spPr/>
        <p:txBody>
          <a:bodyPr/>
          <a:lstStyle/>
          <a:p>
            <a:fld id="{C175C9B7-C513-455A-A4B0-B51BD953985C}" type="slidenum">
              <a:rPr lang="en-US" smtClean="0"/>
              <a:t>33</a:t>
            </a:fld>
            <a:endParaRPr lang="en-US"/>
          </a:p>
        </p:txBody>
      </p:sp>
    </p:spTree>
    <p:extLst>
      <p:ext uri="{BB962C8B-B14F-4D97-AF65-F5344CB8AC3E}">
        <p14:creationId xmlns:p14="http://schemas.microsoft.com/office/powerpoint/2010/main" val="35252200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46728-F1B3-4540-8A9A-C9BDFD6C6948}"/>
              </a:ext>
            </a:extLst>
          </p:cNvPr>
          <p:cNvSpPr>
            <a:spLocks noGrp="1"/>
          </p:cNvSpPr>
          <p:nvPr>
            <p:ph type="title"/>
          </p:nvPr>
        </p:nvSpPr>
        <p:spPr/>
        <p:txBody>
          <a:bodyPr/>
          <a:lstStyle/>
          <a:p>
            <a:pPr algn="ctr"/>
            <a:r>
              <a:rPr lang="en-US" dirty="0"/>
              <a:t>CLIENT-THERAPIST ROCD</a:t>
            </a:r>
          </a:p>
        </p:txBody>
      </p:sp>
      <p:sp>
        <p:nvSpPr>
          <p:cNvPr id="3" name="Content Placeholder 2">
            <a:extLst>
              <a:ext uri="{FF2B5EF4-FFF2-40B4-BE49-F238E27FC236}">
                <a16:creationId xmlns:a16="http://schemas.microsoft.com/office/drawing/2014/main" id="{AE25A40C-7F74-47ED-8FCE-AB0FC99DD982}"/>
              </a:ext>
            </a:extLst>
          </p:cNvPr>
          <p:cNvSpPr>
            <a:spLocks noGrp="1"/>
          </p:cNvSpPr>
          <p:nvPr>
            <p:ph idx="1"/>
          </p:nvPr>
        </p:nvSpPr>
        <p:spPr/>
        <p:txBody>
          <a:bodyPr/>
          <a:lstStyle/>
          <a:p>
            <a:r>
              <a:rPr lang="en-US" dirty="0"/>
              <a:t>Hypervigilance about “not caring”: </a:t>
            </a:r>
          </a:p>
          <a:p>
            <a:r>
              <a:rPr lang="en-US" dirty="0"/>
              <a:t>“Did you change the timing of the session because another client needed it?”</a:t>
            </a:r>
          </a:p>
          <a:p>
            <a:r>
              <a:rPr lang="en-US" dirty="0"/>
              <a:t>“You didn’t start the session by asking how I am.”</a:t>
            </a:r>
          </a:p>
          <a:p>
            <a:r>
              <a:rPr lang="en-US" dirty="0"/>
              <a:t>Using the session for reassurance seeking.</a:t>
            </a:r>
          </a:p>
          <a:p>
            <a:r>
              <a:rPr lang="en-US" dirty="0"/>
              <a:t>Fear of being fooled; “is my relationship with my therapist a real relationship?”</a:t>
            </a:r>
          </a:p>
          <a:p>
            <a:endParaRPr lang="en-US" dirty="0"/>
          </a:p>
        </p:txBody>
      </p:sp>
      <p:sp>
        <p:nvSpPr>
          <p:cNvPr id="4" name="Footer Placeholder 3">
            <a:extLst>
              <a:ext uri="{FF2B5EF4-FFF2-40B4-BE49-F238E27FC236}">
                <a16:creationId xmlns:a16="http://schemas.microsoft.com/office/drawing/2014/main" id="{E4BA1710-6698-47D6-9D6A-EB0927D51141}"/>
              </a:ext>
            </a:extLst>
          </p:cNvPr>
          <p:cNvSpPr>
            <a:spLocks noGrp="1"/>
          </p:cNvSpPr>
          <p:nvPr>
            <p:ph type="ftr" sz="quarter" idx="11"/>
          </p:nvPr>
        </p:nvSpPr>
        <p:spPr/>
        <p:txBody>
          <a:bodyPr/>
          <a:lstStyle/>
          <a:p>
            <a:r>
              <a:rPr lang="en-US"/>
              <a:t>Ruchama Fund, Ph.D.</a:t>
            </a:r>
          </a:p>
        </p:txBody>
      </p:sp>
      <p:sp>
        <p:nvSpPr>
          <p:cNvPr id="5" name="Slide Number Placeholder 4">
            <a:extLst>
              <a:ext uri="{FF2B5EF4-FFF2-40B4-BE49-F238E27FC236}">
                <a16:creationId xmlns:a16="http://schemas.microsoft.com/office/drawing/2014/main" id="{7C1CF037-E762-4BF2-829F-F07E07006DE5}"/>
              </a:ext>
            </a:extLst>
          </p:cNvPr>
          <p:cNvSpPr>
            <a:spLocks noGrp="1"/>
          </p:cNvSpPr>
          <p:nvPr>
            <p:ph type="sldNum" sz="quarter" idx="12"/>
          </p:nvPr>
        </p:nvSpPr>
        <p:spPr/>
        <p:txBody>
          <a:bodyPr/>
          <a:lstStyle/>
          <a:p>
            <a:fld id="{C175C9B7-C513-455A-A4B0-B51BD953985C}" type="slidenum">
              <a:rPr lang="en-US" smtClean="0"/>
              <a:t>34</a:t>
            </a:fld>
            <a:endParaRPr lang="en-US"/>
          </a:p>
        </p:txBody>
      </p:sp>
    </p:spTree>
    <p:extLst>
      <p:ext uri="{BB962C8B-B14F-4D97-AF65-F5344CB8AC3E}">
        <p14:creationId xmlns:p14="http://schemas.microsoft.com/office/powerpoint/2010/main" val="34611200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A38D8-12C4-41C3-B663-159B9519F233}"/>
              </a:ext>
            </a:extLst>
          </p:cNvPr>
          <p:cNvSpPr>
            <a:spLocks noGrp="1"/>
          </p:cNvSpPr>
          <p:nvPr>
            <p:ph type="title"/>
          </p:nvPr>
        </p:nvSpPr>
        <p:spPr/>
        <p:txBody>
          <a:bodyPr/>
          <a:lstStyle/>
          <a:p>
            <a:pPr algn="ctr"/>
            <a:r>
              <a:rPr lang="en-US" dirty="0"/>
              <a:t>MECHANISMS THAT PERPETUATE OCD</a:t>
            </a:r>
          </a:p>
        </p:txBody>
      </p:sp>
      <p:sp>
        <p:nvSpPr>
          <p:cNvPr id="3" name="Content Placeholder 2">
            <a:extLst>
              <a:ext uri="{FF2B5EF4-FFF2-40B4-BE49-F238E27FC236}">
                <a16:creationId xmlns:a16="http://schemas.microsoft.com/office/drawing/2014/main" id="{D708E585-F229-42D2-9A03-DBB047C65066}"/>
              </a:ext>
            </a:extLst>
          </p:cNvPr>
          <p:cNvSpPr>
            <a:spLocks noGrp="1"/>
          </p:cNvSpPr>
          <p:nvPr>
            <p:ph idx="1"/>
          </p:nvPr>
        </p:nvSpPr>
        <p:spPr/>
        <p:txBody>
          <a:bodyPr/>
          <a:lstStyle/>
          <a:p>
            <a:r>
              <a:rPr lang="en-US" dirty="0"/>
              <a:t>Misappraisal of intrusive thoughts</a:t>
            </a:r>
          </a:p>
          <a:p>
            <a:r>
              <a:rPr lang="en-US" dirty="0"/>
              <a:t>Increased attention to intrusive thoughts</a:t>
            </a:r>
          </a:p>
          <a:p>
            <a:r>
              <a:rPr lang="en-US" dirty="0"/>
              <a:t>Desire for certainty</a:t>
            </a:r>
          </a:p>
          <a:p>
            <a:r>
              <a:rPr lang="en-US" dirty="0"/>
              <a:t>Desire for the “just right” feeling</a:t>
            </a:r>
          </a:p>
          <a:p>
            <a:r>
              <a:rPr lang="en-US" dirty="0"/>
              <a:t>Compulsive behaviors, mental rituals</a:t>
            </a:r>
          </a:p>
        </p:txBody>
      </p:sp>
      <p:sp>
        <p:nvSpPr>
          <p:cNvPr id="4" name="Footer Placeholder 3">
            <a:extLst>
              <a:ext uri="{FF2B5EF4-FFF2-40B4-BE49-F238E27FC236}">
                <a16:creationId xmlns:a16="http://schemas.microsoft.com/office/drawing/2014/main" id="{6C1DB424-DCF2-4181-8790-CCA8B9295978}"/>
              </a:ext>
            </a:extLst>
          </p:cNvPr>
          <p:cNvSpPr>
            <a:spLocks noGrp="1"/>
          </p:cNvSpPr>
          <p:nvPr>
            <p:ph type="ftr" sz="quarter" idx="11"/>
          </p:nvPr>
        </p:nvSpPr>
        <p:spPr/>
        <p:txBody>
          <a:bodyPr/>
          <a:lstStyle/>
          <a:p>
            <a:r>
              <a:rPr lang="en-US"/>
              <a:t>Ruchama Fund, Ph.D.</a:t>
            </a:r>
          </a:p>
        </p:txBody>
      </p:sp>
      <p:sp>
        <p:nvSpPr>
          <p:cNvPr id="5" name="Slide Number Placeholder 4">
            <a:extLst>
              <a:ext uri="{FF2B5EF4-FFF2-40B4-BE49-F238E27FC236}">
                <a16:creationId xmlns:a16="http://schemas.microsoft.com/office/drawing/2014/main" id="{D3ACF7EF-955C-4B2E-93F8-AD76106BF7DC}"/>
              </a:ext>
            </a:extLst>
          </p:cNvPr>
          <p:cNvSpPr>
            <a:spLocks noGrp="1"/>
          </p:cNvSpPr>
          <p:nvPr>
            <p:ph type="sldNum" sz="quarter" idx="12"/>
          </p:nvPr>
        </p:nvSpPr>
        <p:spPr/>
        <p:txBody>
          <a:bodyPr/>
          <a:lstStyle/>
          <a:p>
            <a:fld id="{C175C9B7-C513-455A-A4B0-B51BD953985C}" type="slidenum">
              <a:rPr lang="en-US" smtClean="0"/>
              <a:t>35</a:t>
            </a:fld>
            <a:endParaRPr lang="en-US"/>
          </a:p>
        </p:txBody>
      </p:sp>
    </p:spTree>
    <p:extLst>
      <p:ext uri="{BB962C8B-B14F-4D97-AF65-F5344CB8AC3E}">
        <p14:creationId xmlns:p14="http://schemas.microsoft.com/office/powerpoint/2010/main" val="23255684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E356F-086D-4357-9D31-3A4945266511}"/>
              </a:ext>
            </a:extLst>
          </p:cNvPr>
          <p:cNvSpPr>
            <a:spLocks noGrp="1"/>
          </p:cNvSpPr>
          <p:nvPr>
            <p:ph type="title"/>
          </p:nvPr>
        </p:nvSpPr>
        <p:spPr/>
        <p:txBody>
          <a:bodyPr/>
          <a:lstStyle/>
          <a:p>
            <a:pPr algn="ctr"/>
            <a:r>
              <a:rPr lang="en-US" dirty="0"/>
              <a:t>VULNERABILITIES</a:t>
            </a:r>
          </a:p>
        </p:txBody>
      </p:sp>
      <p:sp>
        <p:nvSpPr>
          <p:cNvPr id="3" name="Content Placeholder 2">
            <a:extLst>
              <a:ext uri="{FF2B5EF4-FFF2-40B4-BE49-F238E27FC236}">
                <a16:creationId xmlns:a16="http://schemas.microsoft.com/office/drawing/2014/main" id="{11E3BECD-AA61-4830-AC9D-BB7FA7CC05DF}"/>
              </a:ext>
            </a:extLst>
          </p:cNvPr>
          <p:cNvSpPr>
            <a:spLocks noGrp="1"/>
          </p:cNvSpPr>
          <p:nvPr>
            <p:ph idx="1"/>
          </p:nvPr>
        </p:nvSpPr>
        <p:spPr/>
        <p:txBody>
          <a:bodyPr/>
          <a:lstStyle/>
          <a:p>
            <a:r>
              <a:rPr lang="en-US" dirty="0"/>
              <a:t>Self esteem issues and vulnerabilities (feelings of self worth)</a:t>
            </a:r>
          </a:p>
          <a:p>
            <a:r>
              <a:rPr lang="en-US" dirty="0"/>
              <a:t>Attachment anxiety (hyper-vigilance to attachment threats leads to compulsive reassurance seeking and checking behaviors)</a:t>
            </a:r>
          </a:p>
          <a:p>
            <a:r>
              <a:rPr lang="en-US" dirty="0"/>
              <a:t>Feelings of incompetence in the relationship domain (negative feedback regarding the ability to maintain a long-term relationship)</a:t>
            </a:r>
          </a:p>
        </p:txBody>
      </p:sp>
      <p:sp>
        <p:nvSpPr>
          <p:cNvPr id="4" name="Footer Placeholder 3">
            <a:extLst>
              <a:ext uri="{FF2B5EF4-FFF2-40B4-BE49-F238E27FC236}">
                <a16:creationId xmlns:a16="http://schemas.microsoft.com/office/drawing/2014/main" id="{DE0A9DEF-86D4-432D-BD97-514B197F6E37}"/>
              </a:ext>
            </a:extLst>
          </p:cNvPr>
          <p:cNvSpPr>
            <a:spLocks noGrp="1"/>
          </p:cNvSpPr>
          <p:nvPr>
            <p:ph type="ftr" sz="quarter" idx="11"/>
          </p:nvPr>
        </p:nvSpPr>
        <p:spPr/>
        <p:txBody>
          <a:bodyPr/>
          <a:lstStyle/>
          <a:p>
            <a:r>
              <a:rPr lang="en-US"/>
              <a:t>Ruchama Fund, Ph.D.</a:t>
            </a:r>
          </a:p>
        </p:txBody>
      </p:sp>
      <p:sp>
        <p:nvSpPr>
          <p:cNvPr id="5" name="Slide Number Placeholder 4">
            <a:extLst>
              <a:ext uri="{FF2B5EF4-FFF2-40B4-BE49-F238E27FC236}">
                <a16:creationId xmlns:a16="http://schemas.microsoft.com/office/drawing/2014/main" id="{C66531F3-F566-4BAC-8FBE-FAEAC903150F}"/>
              </a:ext>
            </a:extLst>
          </p:cNvPr>
          <p:cNvSpPr>
            <a:spLocks noGrp="1"/>
          </p:cNvSpPr>
          <p:nvPr>
            <p:ph type="sldNum" sz="quarter" idx="12"/>
          </p:nvPr>
        </p:nvSpPr>
        <p:spPr/>
        <p:txBody>
          <a:bodyPr/>
          <a:lstStyle/>
          <a:p>
            <a:fld id="{C175C9B7-C513-455A-A4B0-B51BD953985C}" type="slidenum">
              <a:rPr lang="en-US" smtClean="0"/>
              <a:t>36</a:t>
            </a:fld>
            <a:endParaRPr lang="en-US"/>
          </a:p>
        </p:txBody>
      </p:sp>
    </p:spTree>
    <p:extLst>
      <p:ext uri="{BB962C8B-B14F-4D97-AF65-F5344CB8AC3E}">
        <p14:creationId xmlns:p14="http://schemas.microsoft.com/office/powerpoint/2010/main" val="35726079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C4744-1B65-4247-BB56-14D1622A926B}"/>
              </a:ext>
            </a:extLst>
          </p:cNvPr>
          <p:cNvSpPr>
            <a:spLocks noGrp="1"/>
          </p:cNvSpPr>
          <p:nvPr>
            <p:ph type="title"/>
          </p:nvPr>
        </p:nvSpPr>
        <p:spPr/>
        <p:txBody>
          <a:bodyPr>
            <a:normAutofit fontScale="90000"/>
          </a:bodyPr>
          <a:lstStyle/>
          <a:p>
            <a:pPr algn="ctr"/>
            <a:br>
              <a:rPr lang="en-US" dirty="0"/>
            </a:br>
            <a:r>
              <a:rPr lang="en-US" dirty="0"/>
              <a:t>NIR LIEBERMAN AND REUVEN DAR’S WORK</a:t>
            </a:r>
            <a:br>
              <a:rPr lang="en-US" dirty="0"/>
            </a:br>
            <a:r>
              <a:rPr lang="en-US" sz="2200" dirty="0"/>
              <a:t>(2023)</a:t>
            </a:r>
          </a:p>
        </p:txBody>
      </p:sp>
      <p:sp>
        <p:nvSpPr>
          <p:cNvPr id="3" name="Content Placeholder 2">
            <a:extLst>
              <a:ext uri="{FF2B5EF4-FFF2-40B4-BE49-F238E27FC236}">
                <a16:creationId xmlns:a16="http://schemas.microsoft.com/office/drawing/2014/main" id="{0115FDF4-3A53-47FE-A6DD-65C5E2C9AA75}"/>
              </a:ext>
            </a:extLst>
          </p:cNvPr>
          <p:cNvSpPr>
            <a:spLocks noGrp="1"/>
          </p:cNvSpPr>
          <p:nvPr>
            <p:ph idx="1"/>
          </p:nvPr>
        </p:nvSpPr>
        <p:spPr/>
        <p:txBody>
          <a:bodyPr/>
          <a:lstStyle/>
          <a:p>
            <a:r>
              <a:rPr lang="en-US" dirty="0"/>
              <a:t>“Some individuals have difficulty accessing their own internal states (feelings, emotions, preferences, motivations). To circumvent this introspection deficit, they activate “proxies” in the form of rigid rituals.</a:t>
            </a:r>
          </a:p>
          <a:p>
            <a:r>
              <a:rPr lang="en-US" dirty="0"/>
              <a:t>They get stuck in the process of looping through their proxy search.</a:t>
            </a:r>
          </a:p>
          <a:p>
            <a:r>
              <a:rPr lang="en-US" dirty="0"/>
              <a:t>They cite research showing that people with OCD are less accurate in gauging their own experienced emotions and report difficulties in assessing everyday internal states such as hunger, interpersonal closeness, preferences and sense of satisfaction.”</a:t>
            </a:r>
          </a:p>
        </p:txBody>
      </p:sp>
      <p:sp>
        <p:nvSpPr>
          <p:cNvPr id="4" name="Footer Placeholder 3">
            <a:extLst>
              <a:ext uri="{FF2B5EF4-FFF2-40B4-BE49-F238E27FC236}">
                <a16:creationId xmlns:a16="http://schemas.microsoft.com/office/drawing/2014/main" id="{6F6AB370-BF4B-4215-BDCC-1B3E581F0D93}"/>
              </a:ext>
            </a:extLst>
          </p:cNvPr>
          <p:cNvSpPr>
            <a:spLocks noGrp="1"/>
          </p:cNvSpPr>
          <p:nvPr>
            <p:ph type="ftr" sz="quarter" idx="11"/>
          </p:nvPr>
        </p:nvSpPr>
        <p:spPr/>
        <p:txBody>
          <a:bodyPr/>
          <a:lstStyle/>
          <a:p>
            <a:r>
              <a:rPr lang="en-US"/>
              <a:t>Ruchama Fund, Ph.D.</a:t>
            </a:r>
          </a:p>
        </p:txBody>
      </p:sp>
      <p:sp>
        <p:nvSpPr>
          <p:cNvPr id="5" name="Slide Number Placeholder 4">
            <a:extLst>
              <a:ext uri="{FF2B5EF4-FFF2-40B4-BE49-F238E27FC236}">
                <a16:creationId xmlns:a16="http://schemas.microsoft.com/office/drawing/2014/main" id="{FFD5A03F-9989-46DE-B16B-7629162A177C}"/>
              </a:ext>
            </a:extLst>
          </p:cNvPr>
          <p:cNvSpPr>
            <a:spLocks noGrp="1"/>
          </p:cNvSpPr>
          <p:nvPr>
            <p:ph type="sldNum" sz="quarter" idx="12"/>
          </p:nvPr>
        </p:nvSpPr>
        <p:spPr/>
        <p:txBody>
          <a:bodyPr/>
          <a:lstStyle/>
          <a:p>
            <a:fld id="{C175C9B7-C513-455A-A4B0-B51BD953985C}" type="slidenum">
              <a:rPr lang="en-US" smtClean="0"/>
              <a:t>37</a:t>
            </a:fld>
            <a:endParaRPr lang="en-US"/>
          </a:p>
        </p:txBody>
      </p:sp>
    </p:spTree>
    <p:extLst>
      <p:ext uri="{BB962C8B-B14F-4D97-AF65-F5344CB8AC3E}">
        <p14:creationId xmlns:p14="http://schemas.microsoft.com/office/powerpoint/2010/main" val="1879636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08546-BBEA-4827-A917-5CB7B70249F5}"/>
              </a:ext>
            </a:extLst>
          </p:cNvPr>
          <p:cNvSpPr>
            <a:spLocks noGrp="1"/>
          </p:cNvSpPr>
          <p:nvPr>
            <p:ph type="title"/>
          </p:nvPr>
        </p:nvSpPr>
        <p:spPr/>
        <p:txBody>
          <a:bodyPr/>
          <a:lstStyle/>
          <a:p>
            <a:pPr algn="ctr"/>
            <a:r>
              <a:rPr lang="en-US" dirty="0"/>
              <a:t>LIEBERMAN AND DAR</a:t>
            </a:r>
          </a:p>
        </p:txBody>
      </p:sp>
      <p:sp>
        <p:nvSpPr>
          <p:cNvPr id="3" name="Content Placeholder 2">
            <a:extLst>
              <a:ext uri="{FF2B5EF4-FFF2-40B4-BE49-F238E27FC236}">
                <a16:creationId xmlns:a16="http://schemas.microsoft.com/office/drawing/2014/main" id="{62086C90-FAB0-44A6-8D51-CFEAD774F329}"/>
              </a:ext>
            </a:extLst>
          </p:cNvPr>
          <p:cNvSpPr>
            <a:spLocks noGrp="1"/>
          </p:cNvSpPr>
          <p:nvPr>
            <p:ph idx="1"/>
          </p:nvPr>
        </p:nvSpPr>
        <p:spPr/>
        <p:txBody>
          <a:bodyPr/>
          <a:lstStyle/>
          <a:p>
            <a:r>
              <a:rPr lang="en-US" dirty="0"/>
              <a:t>“We often rely on internal cues to decide when an action should be terminated, when we have done enough (</a:t>
            </a:r>
            <a:r>
              <a:rPr lang="en-US" dirty="0" err="1"/>
              <a:t>ie</a:t>
            </a:r>
            <a:r>
              <a:rPr lang="en-US" dirty="0"/>
              <a:t> handwashing). But for those with OCD, such introspection does not work so they seek rules to instruct them when to stop.</a:t>
            </a:r>
          </a:p>
          <a:p>
            <a:r>
              <a:rPr lang="en-US" dirty="0"/>
              <a:t>In making a decision, the process is terminated when a satisfactory solution has been found. If the feeling of satisfaction is inaccessible, the person may continue to search forever.”</a:t>
            </a:r>
          </a:p>
        </p:txBody>
      </p:sp>
      <p:sp>
        <p:nvSpPr>
          <p:cNvPr id="4" name="Footer Placeholder 3">
            <a:extLst>
              <a:ext uri="{FF2B5EF4-FFF2-40B4-BE49-F238E27FC236}">
                <a16:creationId xmlns:a16="http://schemas.microsoft.com/office/drawing/2014/main" id="{A7059D4E-9A02-4BA8-B5C2-62A721121A79}"/>
              </a:ext>
            </a:extLst>
          </p:cNvPr>
          <p:cNvSpPr>
            <a:spLocks noGrp="1"/>
          </p:cNvSpPr>
          <p:nvPr>
            <p:ph type="ftr" sz="quarter" idx="11"/>
          </p:nvPr>
        </p:nvSpPr>
        <p:spPr/>
        <p:txBody>
          <a:bodyPr/>
          <a:lstStyle/>
          <a:p>
            <a:r>
              <a:rPr lang="en-US"/>
              <a:t>Ruchama Fund, Ph.D.</a:t>
            </a:r>
          </a:p>
        </p:txBody>
      </p:sp>
      <p:sp>
        <p:nvSpPr>
          <p:cNvPr id="5" name="Slide Number Placeholder 4">
            <a:extLst>
              <a:ext uri="{FF2B5EF4-FFF2-40B4-BE49-F238E27FC236}">
                <a16:creationId xmlns:a16="http://schemas.microsoft.com/office/drawing/2014/main" id="{0AAE9822-57FA-46B2-B6E7-66C61E6E7B99}"/>
              </a:ext>
            </a:extLst>
          </p:cNvPr>
          <p:cNvSpPr>
            <a:spLocks noGrp="1"/>
          </p:cNvSpPr>
          <p:nvPr>
            <p:ph type="sldNum" sz="quarter" idx="12"/>
          </p:nvPr>
        </p:nvSpPr>
        <p:spPr/>
        <p:txBody>
          <a:bodyPr/>
          <a:lstStyle/>
          <a:p>
            <a:fld id="{C175C9B7-C513-455A-A4B0-B51BD953985C}" type="slidenum">
              <a:rPr lang="en-US" smtClean="0"/>
              <a:t>38</a:t>
            </a:fld>
            <a:endParaRPr lang="en-US"/>
          </a:p>
        </p:txBody>
      </p:sp>
    </p:spTree>
    <p:extLst>
      <p:ext uri="{BB962C8B-B14F-4D97-AF65-F5344CB8AC3E}">
        <p14:creationId xmlns:p14="http://schemas.microsoft.com/office/powerpoint/2010/main" val="35365370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AE84E-05B8-4DEF-BD4C-FE2B0CEC8C4D}"/>
              </a:ext>
            </a:extLst>
          </p:cNvPr>
          <p:cNvSpPr>
            <a:spLocks noGrp="1"/>
          </p:cNvSpPr>
          <p:nvPr>
            <p:ph type="title"/>
          </p:nvPr>
        </p:nvSpPr>
        <p:spPr/>
        <p:txBody>
          <a:bodyPr>
            <a:normAutofit fontScale="90000"/>
          </a:bodyPr>
          <a:lstStyle/>
          <a:p>
            <a:pPr algn="ctr"/>
            <a:br>
              <a:rPr lang="en-US" dirty="0"/>
            </a:br>
            <a:r>
              <a:rPr lang="en-US" dirty="0"/>
              <a:t>CONTINGENT SELF-ESTEEM AND THE VULNERABLE SUBTYPE OF NARCISSISM</a:t>
            </a:r>
          </a:p>
        </p:txBody>
      </p:sp>
      <p:sp>
        <p:nvSpPr>
          <p:cNvPr id="3" name="Content Placeholder 2">
            <a:extLst>
              <a:ext uri="{FF2B5EF4-FFF2-40B4-BE49-F238E27FC236}">
                <a16:creationId xmlns:a16="http://schemas.microsoft.com/office/drawing/2014/main" id="{366742F5-C0D5-42CB-A21D-CADDB32951C3}"/>
              </a:ext>
            </a:extLst>
          </p:cNvPr>
          <p:cNvSpPr>
            <a:spLocks noGrp="1"/>
          </p:cNvSpPr>
          <p:nvPr>
            <p:ph idx="1"/>
          </p:nvPr>
        </p:nvSpPr>
        <p:spPr/>
        <p:txBody>
          <a:bodyPr/>
          <a:lstStyle/>
          <a:p>
            <a:r>
              <a:rPr lang="en-US" dirty="0"/>
              <a:t>Need for approval and validation from other in order to maintain or enhance their self-worth.</a:t>
            </a:r>
          </a:p>
          <a:p>
            <a:r>
              <a:rPr lang="en-US" dirty="0"/>
              <a:t>Such hypersensitive self-esteem may be the core feature associating vulnerable narcissism with sensitivity to negative experiences like failure, rejection, and personal partner features valued as defective.</a:t>
            </a:r>
          </a:p>
          <a:p>
            <a:pPr marL="0" indent="0">
              <a:buNone/>
            </a:pPr>
            <a:endParaRPr lang="en-US" dirty="0"/>
          </a:p>
        </p:txBody>
      </p:sp>
      <p:sp>
        <p:nvSpPr>
          <p:cNvPr id="4" name="Footer Placeholder 3">
            <a:extLst>
              <a:ext uri="{FF2B5EF4-FFF2-40B4-BE49-F238E27FC236}">
                <a16:creationId xmlns:a16="http://schemas.microsoft.com/office/drawing/2014/main" id="{C1433230-4A96-424E-9140-9767677E184F}"/>
              </a:ext>
            </a:extLst>
          </p:cNvPr>
          <p:cNvSpPr>
            <a:spLocks noGrp="1"/>
          </p:cNvSpPr>
          <p:nvPr>
            <p:ph type="ftr" sz="quarter" idx="11"/>
          </p:nvPr>
        </p:nvSpPr>
        <p:spPr/>
        <p:txBody>
          <a:bodyPr/>
          <a:lstStyle/>
          <a:p>
            <a:r>
              <a:rPr lang="en-US"/>
              <a:t>Ruchama Fund, Ph.D.</a:t>
            </a:r>
          </a:p>
        </p:txBody>
      </p:sp>
      <p:sp>
        <p:nvSpPr>
          <p:cNvPr id="5" name="Slide Number Placeholder 4">
            <a:extLst>
              <a:ext uri="{FF2B5EF4-FFF2-40B4-BE49-F238E27FC236}">
                <a16:creationId xmlns:a16="http://schemas.microsoft.com/office/drawing/2014/main" id="{99068758-ACF7-47D7-A055-1D8F79DB2C26}"/>
              </a:ext>
            </a:extLst>
          </p:cNvPr>
          <p:cNvSpPr>
            <a:spLocks noGrp="1"/>
          </p:cNvSpPr>
          <p:nvPr>
            <p:ph type="sldNum" sz="quarter" idx="12"/>
          </p:nvPr>
        </p:nvSpPr>
        <p:spPr/>
        <p:txBody>
          <a:bodyPr/>
          <a:lstStyle/>
          <a:p>
            <a:fld id="{C175C9B7-C513-455A-A4B0-B51BD953985C}" type="slidenum">
              <a:rPr lang="en-US" smtClean="0"/>
              <a:t>39</a:t>
            </a:fld>
            <a:endParaRPr lang="en-US"/>
          </a:p>
        </p:txBody>
      </p:sp>
    </p:spTree>
    <p:extLst>
      <p:ext uri="{BB962C8B-B14F-4D97-AF65-F5344CB8AC3E}">
        <p14:creationId xmlns:p14="http://schemas.microsoft.com/office/powerpoint/2010/main" val="1059644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49A23-3F90-4D0C-8235-E12D95477342}"/>
              </a:ext>
            </a:extLst>
          </p:cNvPr>
          <p:cNvSpPr>
            <a:spLocks noGrp="1"/>
          </p:cNvSpPr>
          <p:nvPr>
            <p:ph type="title"/>
          </p:nvPr>
        </p:nvSpPr>
        <p:spPr/>
        <p:txBody>
          <a:bodyPr/>
          <a:lstStyle/>
          <a:p>
            <a:pPr algn="ctr"/>
            <a:br>
              <a:rPr lang="en-US" dirty="0"/>
            </a:br>
            <a:r>
              <a:rPr lang="en-US" dirty="0"/>
              <a:t>DATING ROCD</a:t>
            </a:r>
          </a:p>
        </p:txBody>
      </p:sp>
      <p:pic>
        <p:nvPicPr>
          <p:cNvPr id="1026" name="Picture 2" descr="Yeshiva - Wikipedia">
            <a:extLst>
              <a:ext uri="{FF2B5EF4-FFF2-40B4-BE49-F238E27FC236}">
                <a16:creationId xmlns:a16="http://schemas.microsoft.com/office/drawing/2014/main" id="{886732A8-6552-4B64-A83E-E6EAFEC8C44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67963" y="1871331"/>
            <a:ext cx="3880884" cy="4359348"/>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07283A69-032F-411A-80DE-4FF99EB4A7C1}"/>
              </a:ext>
            </a:extLst>
          </p:cNvPr>
          <p:cNvSpPr>
            <a:spLocks noGrp="1"/>
          </p:cNvSpPr>
          <p:nvPr>
            <p:ph type="ftr" sz="quarter" idx="11"/>
          </p:nvPr>
        </p:nvSpPr>
        <p:spPr/>
        <p:txBody>
          <a:bodyPr/>
          <a:lstStyle/>
          <a:p>
            <a:r>
              <a:rPr lang="en-US"/>
              <a:t>Ruchama Fund, Ph.D.</a:t>
            </a:r>
          </a:p>
        </p:txBody>
      </p:sp>
      <p:sp>
        <p:nvSpPr>
          <p:cNvPr id="5" name="Slide Number Placeholder 4">
            <a:extLst>
              <a:ext uri="{FF2B5EF4-FFF2-40B4-BE49-F238E27FC236}">
                <a16:creationId xmlns:a16="http://schemas.microsoft.com/office/drawing/2014/main" id="{308A8615-B1BF-4CD5-B8C8-1BE5A86DC703}"/>
              </a:ext>
            </a:extLst>
          </p:cNvPr>
          <p:cNvSpPr>
            <a:spLocks noGrp="1"/>
          </p:cNvSpPr>
          <p:nvPr>
            <p:ph type="sldNum" sz="quarter" idx="12"/>
          </p:nvPr>
        </p:nvSpPr>
        <p:spPr/>
        <p:txBody>
          <a:bodyPr/>
          <a:lstStyle/>
          <a:p>
            <a:fld id="{C175C9B7-C513-455A-A4B0-B51BD953985C}" type="slidenum">
              <a:rPr lang="en-US" smtClean="0"/>
              <a:t>4</a:t>
            </a:fld>
            <a:endParaRPr lang="en-US"/>
          </a:p>
        </p:txBody>
      </p:sp>
    </p:spTree>
    <p:extLst>
      <p:ext uri="{BB962C8B-B14F-4D97-AF65-F5344CB8AC3E}">
        <p14:creationId xmlns:p14="http://schemas.microsoft.com/office/powerpoint/2010/main" val="39894478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52249-4726-4B51-A322-2C3723F3887E}"/>
              </a:ext>
            </a:extLst>
          </p:cNvPr>
          <p:cNvSpPr>
            <a:spLocks noGrp="1"/>
          </p:cNvSpPr>
          <p:nvPr>
            <p:ph type="title"/>
          </p:nvPr>
        </p:nvSpPr>
        <p:spPr/>
        <p:txBody>
          <a:bodyPr/>
          <a:lstStyle/>
          <a:p>
            <a:pPr algn="ctr"/>
            <a:r>
              <a:rPr lang="en-US" dirty="0"/>
              <a:t>FRIEND ROCD</a:t>
            </a:r>
          </a:p>
        </p:txBody>
      </p:sp>
      <p:sp>
        <p:nvSpPr>
          <p:cNvPr id="3" name="Content Placeholder 2">
            <a:extLst>
              <a:ext uri="{FF2B5EF4-FFF2-40B4-BE49-F238E27FC236}">
                <a16:creationId xmlns:a16="http://schemas.microsoft.com/office/drawing/2014/main" id="{AE3DEB6F-CC84-4019-B2ED-EC5722E46A82}"/>
              </a:ext>
            </a:extLst>
          </p:cNvPr>
          <p:cNvSpPr>
            <a:spLocks noGrp="1"/>
          </p:cNvSpPr>
          <p:nvPr>
            <p:ph idx="1"/>
          </p:nvPr>
        </p:nvSpPr>
        <p:spPr>
          <a:xfrm>
            <a:off x="1274135" y="1394563"/>
            <a:ext cx="10216116" cy="4645875"/>
          </a:xfrm>
        </p:spPr>
        <p:txBody>
          <a:bodyPr>
            <a:normAutofit/>
          </a:bodyPr>
          <a:lstStyle/>
          <a:p>
            <a:r>
              <a:rPr lang="en-US" dirty="0"/>
              <a:t>Choosing: I will only associate with friends who are cool and well dressed, so my friends will reflect well on me. (I don’t have any friends because when I judge them that way, no one is good enough.)</a:t>
            </a:r>
          </a:p>
          <a:p>
            <a:r>
              <a:rPr lang="en-US" dirty="0"/>
              <a:t>Checking: Did my friends do something without including me?</a:t>
            </a:r>
          </a:p>
          <a:p>
            <a:r>
              <a:rPr lang="en-US" dirty="0"/>
              <a:t>Comparing: Number of friends, how close, how many people came to her simcha vs to my simcha.</a:t>
            </a:r>
          </a:p>
          <a:p>
            <a:r>
              <a:rPr lang="en-US" dirty="0"/>
              <a:t>Testing: Not calling in order to see if she will call me, testing to see if she remembers something I told her.</a:t>
            </a:r>
          </a:p>
        </p:txBody>
      </p:sp>
      <p:sp>
        <p:nvSpPr>
          <p:cNvPr id="4" name="Footer Placeholder 3">
            <a:extLst>
              <a:ext uri="{FF2B5EF4-FFF2-40B4-BE49-F238E27FC236}">
                <a16:creationId xmlns:a16="http://schemas.microsoft.com/office/drawing/2014/main" id="{63E09036-72C6-49C6-8BE2-192EE2732E29}"/>
              </a:ext>
            </a:extLst>
          </p:cNvPr>
          <p:cNvSpPr>
            <a:spLocks noGrp="1"/>
          </p:cNvSpPr>
          <p:nvPr>
            <p:ph type="ftr" sz="quarter" idx="11"/>
          </p:nvPr>
        </p:nvSpPr>
        <p:spPr/>
        <p:txBody>
          <a:bodyPr/>
          <a:lstStyle/>
          <a:p>
            <a:r>
              <a:rPr lang="en-US"/>
              <a:t>Ruchama Fund, Ph.D.</a:t>
            </a:r>
          </a:p>
        </p:txBody>
      </p:sp>
      <p:sp>
        <p:nvSpPr>
          <p:cNvPr id="5" name="Slide Number Placeholder 4">
            <a:extLst>
              <a:ext uri="{FF2B5EF4-FFF2-40B4-BE49-F238E27FC236}">
                <a16:creationId xmlns:a16="http://schemas.microsoft.com/office/drawing/2014/main" id="{7595B2EA-51DE-4AD1-9A42-AAA749E7EE36}"/>
              </a:ext>
            </a:extLst>
          </p:cNvPr>
          <p:cNvSpPr>
            <a:spLocks noGrp="1"/>
          </p:cNvSpPr>
          <p:nvPr>
            <p:ph type="sldNum" sz="quarter" idx="12"/>
          </p:nvPr>
        </p:nvSpPr>
        <p:spPr/>
        <p:txBody>
          <a:bodyPr/>
          <a:lstStyle/>
          <a:p>
            <a:fld id="{C175C9B7-C513-455A-A4B0-B51BD953985C}" type="slidenum">
              <a:rPr lang="en-US" smtClean="0"/>
              <a:t>40</a:t>
            </a:fld>
            <a:endParaRPr lang="en-US"/>
          </a:p>
        </p:txBody>
      </p:sp>
    </p:spTree>
    <p:extLst>
      <p:ext uri="{BB962C8B-B14F-4D97-AF65-F5344CB8AC3E}">
        <p14:creationId xmlns:p14="http://schemas.microsoft.com/office/powerpoint/2010/main" val="31290139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BA572-2F76-4A0C-858C-1D89DA89B3BA}"/>
              </a:ext>
            </a:extLst>
          </p:cNvPr>
          <p:cNvSpPr>
            <a:spLocks noGrp="1"/>
          </p:cNvSpPr>
          <p:nvPr>
            <p:ph type="title"/>
          </p:nvPr>
        </p:nvSpPr>
        <p:spPr/>
        <p:txBody>
          <a:bodyPr/>
          <a:lstStyle/>
          <a:p>
            <a:pPr algn="ctr"/>
            <a:r>
              <a:rPr lang="en-US" dirty="0"/>
              <a:t>PARENT-CHILD ROCD</a:t>
            </a:r>
          </a:p>
        </p:txBody>
      </p:sp>
      <p:sp>
        <p:nvSpPr>
          <p:cNvPr id="3" name="Content Placeholder 2">
            <a:extLst>
              <a:ext uri="{FF2B5EF4-FFF2-40B4-BE49-F238E27FC236}">
                <a16:creationId xmlns:a16="http://schemas.microsoft.com/office/drawing/2014/main" id="{97C95685-809F-4847-8C0F-3F7628FE0FBE}"/>
              </a:ext>
            </a:extLst>
          </p:cNvPr>
          <p:cNvSpPr>
            <a:spLocks noGrp="1"/>
          </p:cNvSpPr>
          <p:nvPr>
            <p:ph idx="1"/>
          </p:nvPr>
        </p:nvSpPr>
        <p:spPr/>
        <p:txBody>
          <a:bodyPr/>
          <a:lstStyle/>
          <a:p>
            <a:r>
              <a:rPr lang="en-US" dirty="0"/>
              <a:t>Closeness: my value as a mother is determined by how close my married children are to me, how often they call me, how long the conversations are, how soon they tell me about their pregnancies.</a:t>
            </a:r>
          </a:p>
          <a:p>
            <a:r>
              <a:rPr lang="en-US" dirty="0"/>
              <a:t>Evaluating the child’s goodness, capability, “</a:t>
            </a:r>
            <a:r>
              <a:rPr lang="en-US" dirty="0" err="1"/>
              <a:t>nachas</a:t>
            </a:r>
            <a:r>
              <a:rPr lang="en-US" dirty="0"/>
              <a:t> providing”</a:t>
            </a:r>
          </a:p>
        </p:txBody>
      </p:sp>
      <p:sp>
        <p:nvSpPr>
          <p:cNvPr id="4" name="Footer Placeholder 3">
            <a:extLst>
              <a:ext uri="{FF2B5EF4-FFF2-40B4-BE49-F238E27FC236}">
                <a16:creationId xmlns:a16="http://schemas.microsoft.com/office/drawing/2014/main" id="{CAE63055-74D9-4278-8F83-5438E801F8D1}"/>
              </a:ext>
            </a:extLst>
          </p:cNvPr>
          <p:cNvSpPr>
            <a:spLocks noGrp="1"/>
          </p:cNvSpPr>
          <p:nvPr>
            <p:ph type="ftr" sz="quarter" idx="11"/>
          </p:nvPr>
        </p:nvSpPr>
        <p:spPr/>
        <p:txBody>
          <a:bodyPr/>
          <a:lstStyle/>
          <a:p>
            <a:r>
              <a:rPr lang="en-US"/>
              <a:t>Ruchama Fund, Ph.D.</a:t>
            </a:r>
          </a:p>
        </p:txBody>
      </p:sp>
      <p:sp>
        <p:nvSpPr>
          <p:cNvPr id="5" name="Slide Number Placeholder 4">
            <a:extLst>
              <a:ext uri="{FF2B5EF4-FFF2-40B4-BE49-F238E27FC236}">
                <a16:creationId xmlns:a16="http://schemas.microsoft.com/office/drawing/2014/main" id="{4808EEF4-C9D1-42DA-BE99-9472B0A104A1}"/>
              </a:ext>
            </a:extLst>
          </p:cNvPr>
          <p:cNvSpPr>
            <a:spLocks noGrp="1"/>
          </p:cNvSpPr>
          <p:nvPr>
            <p:ph type="sldNum" sz="quarter" idx="12"/>
          </p:nvPr>
        </p:nvSpPr>
        <p:spPr/>
        <p:txBody>
          <a:bodyPr/>
          <a:lstStyle/>
          <a:p>
            <a:fld id="{C175C9B7-C513-455A-A4B0-B51BD953985C}" type="slidenum">
              <a:rPr lang="en-US" smtClean="0"/>
              <a:t>41</a:t>
            </a:fld>
            <a:endParaRPr lang="en-US"/>
          </a:p>
        </p:txBody>
      </p:sp>
      <p:pic>
        <p:nvPicPr>
          <p:cNvPr id="2050" name="Picture 2" descr="Sad, worried woman talking on cellphone ...">
            <a:extLst>
              <a:ext uri="{FF2B5EF4-FFF2-40B4-BE49-F238E27FC236}">
                <a16:creationId xmlns:a16="http://schemas.microsoft.com/office/drawing/2014/main" id="{07E88937-2B5D-41CC-8F4C-D413DE4020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0" y="3884169"/>
            <a:ext cx="2857500" cy="2292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3529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AFF6F-BFBB-460A-BAED-E6C263B27B7E}"/>
              </a:ext>
            </a:extLst>
          </p:cNvPr>
          <p:cNvSpPr>
            <a:spLocks noGrp="1"/>
          </p:cNvSpPr>
          <p:nvPr>
            <p:ph type="title"/>
          </p:nvPr>
        </p:nvSpPr>
        <p:spPr/>
        <p:txBody>
          <a:bodyPr/>
          <a:lstStyle/>
          <a:p>
            <a:pPr algn="ctr"/>
            <a:r>
              <a:rPr lang="en-US" dirty="0"/>
              <a:t>CHILD-PARENT ROCD</a:t>
            </a:r>
          </a:p>
        </p:txBody>
      </p:sp>
      <p:sp>
        <p:nvSpPr>
          <p:cNvPr id="3" name="Content Placeholder 2">
            <a:extLst>
              <a:ext uri="{FF2B5EF4-FFF2-40B4-BE49-F238E27FC236}">
                <a16:creationId xmlns:a16="http://schemas.microsoft.com/office/drawing/2014/main" id="{031776EA-B5FD-4C04-A582-A69F1C9ABF9D}"/>
              </a:ext>
            </a:extLst>
          </p:cNvPr>
          <p:cNvSpPr>
            <a:spLocks noGrp="1"/>
          </p:cNvSpPr>
          <p:nvPr>
            <p:ph idx="1"/>
          </p:nvPr>
        </p:nvSpPr>
        <p:spPr/>
        <p:txBody>
          <a:bodyPr/>
          <a:lstStyle/>
          <a:p>
            <a:r>
              <a:rPr lang="en-US" dirty="0"/>
              <a:t>Keeping score regarding which child my parent favors.</a:t>
            </a:r>
          </a:p>
        </p:txBody>
      </p:sp>
      <p:sp>
        <p:nvSpPr>
          <p:cNvPr id="4" name="Footer Placeholder 3">
            <a:extLst>
              <a:ext uri="{FF2B5EF4-FFF2-40B4-BE49-F238E27FC236}">
                <a16:creationId xmlns:a16="http://schemas.microsoft.com/office/drawing/2014/main" id="{1A0962A0-4E3F-48C6-811C-461424B73199}"/>
              </a:ext>
            </a:extLst>
          </p:cNvPr>
          <p:cNvSpPr>
            <a:spLocks noGrp="1"/>
          </p:cNvSpPr>
          <p:nvPr>
            <p:ph type="ftr" sz="quarter" idx="11"/>
          </p:nvPr>
        </p:nvSpPr>
        <p:spPr/>
        <p:txBody>
          <a:bodyPr/>
          <a:lstStyle/>
          <a:p>
            <a:r>
              <a:rPr lang="en-US"/>
              <a:t>Ruchama Fund, Ph.D.</a:t>
            </a:r>
          </a:p>
        </p:txBody>
      </p:sp>
      <p:sp>
        <p:nvSpPr>
          <p:cNvPr id="5" name="Slide Number Placeholder 4">
            <a:extLst>
              <a:ext uri="{FF2B5EF4-FFF2-40B4-BE49-F238E27FC236}">
                <a16:creationId xmlns:a16="http://schemas.microsoft.com/office/drawing/2014/main" id="{2EF78FFD-2DCF-4891-A24A-CDC48A599151}"/>
              </a:ext>
            </a:extLst>
          </p:cNvPr>
          <p:cNvSpPr>
            <a:spLocks noGrp="1"/>
          </p:cNvSpPr>
          <p:nvPr>
            <p:ph type="sldNum" sz="quarter" idx="12"/>
          </p:nvPr>
        </p:nvSpPr>
        <p:spPr/>
        <p:txBody>
          <a:bodyPr/>
          <a:lstStyle/>
          <a:p>
            <a:fld id="{C175C9B7-C513-455A-A4B0-B51BD953985C}" type="slidenum">
              <a:rPr lang="en-US" smtClean="0"/>
              <a:t>42</a:t>
            </a:fld>
            <a:endParaRPr lang="en-US"/>
          </a:p>
        </p:txBody>
      </p:sp>
      <p:pic>
        <p:nvPicPr>
          <p:cNvPr id="4098" name="Picture 2" descr="Mother With Children Clip Art, Parent ...">
            <a:extLst>
              <a:ext uri="{FF2B5EF4-FFF2-40B4-BE49-F238E27FC236}">
                <a16:creationId xmlns:a16="http://schemas.microsoft.com/office/drawing/2014/main" id="{EF007909-FF8F-4D72-A5E6-6B65C6F9F4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1517" y="2557463"/>
            <a:ext cx="4157330" cy="3418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2877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759F3-BA40-4207-806D-73ED334F4328}"/>
              </a:ext>
            </a:extLst>
          </p:cNvPr>
          <p:cNvSpPr>
            <a:spLocks noGrp="1"/>
          </p:cNvSpPr>
          <p:nvPr>
            <p:ph type="title"/>
          </p:nvPr>
        </p:nvSpPr>
        <p:spPr/>
        <p:txBody>
          <a:bodyPr/>
          <a:lstStyle/>
          <a:p>
            <a:pPr algn="ctr"/>
            <a:r>
              <a:rPr lang="en-US" dirty="0"/>
              <a:t>OCD REGARDING RELATIONSHIP WITH HASHEM</a:t>
            </a:r>
          </a:p>
        </p:txBody>
      </p:sp>
      <p:sp>
        <p:nvSpPr>
          <p:cNvPr id="3" name="Content Placeholder 2">
            <a:extLst>
              <a:ext uri="{FF2B5EF4-FFF2-40B4-BE49-F238E27FC236}">
                <a16:creationId xmlns:a16="http://schemas.microsoft.com/office/drawing/2014/main" id="{CD7B3578-971D-4A38-A364-E3DA0D9401A3}"/>
              </a:ext>
            </a:extLst>
          </p:cNvPr>
          <p:cNvSpPr>
            <a:spLocks noGrp="1"/>
          </p:cNvSpPr>
          <p:nvPr>
            <p:ph idx="1"/>
          </p:nvPr>
        </p:nvSpPr>
        <p:spPr/>
        <p:txBody>
          <a:bodyPr/>
          <a:lstStyle/>
          <a:p>
            <a:r>
              <a:rPr lang="en-US" dirty="0"/>
              <a:t>“It’s a bug”</a:t>
            </a:r>
          </a:p>
          <a:p>
            <a:r>
              <a:rPr lang="en-US" dirty="0"/>
              <a:t>Emunah: A Guide for Coping with Questions</a:t>
            </a:r>
          </a:p>
          <a:p>
            <a:r>
              <a:rPr lang="en-US" dirty="0"/>
              <a:t>Rabbi </a:t>
            </a:r>
            <a:r>
              <a:rPr lang="en-US" dirty="0" err="1"/>
              <a:t>Dovid</a:t>
            </a:r>
            <a:r>
              <a:rPr lang="en-US" dirty="0"/>
              <a:t> Aryeh Kaufman</a:t>
            </a:r>
          </a:p>
          <a:p>
            <a:r>
              <a:rPr lang="en-US" dirty="0"/>
              <a:t>Emunah@ragua.org</a:t>
            </a:r>
          </a:p>
        </p:txBody>
      </p:sp>
      <p:sp>
        <p:nvSpPr>
          <p:cNvPr id="4" name="Footer Placeholder 3">
            <a:extLst>
              <a:ext uri="{FF2B5EF4-FFF2-40B4-BE49-F238E27FC236}">
                <a16:creationId xmlns:a16="http://schemas.microsoft.com/office/drawing/2014/main" id="{64A04E9C-9ADA-450A-AA7F-4CE3E2AFB4B1}"/>
              </a:ext>
            </a:extLst>
          </p:cNvPr>
          <p:cNvSpPr>
            <a:spLocks noGrp="1"/>
          </p:cNvSpPr>
          <p:nvPr>
            <p:ph type="ftr" sz="quarter" idx="11"/>
          </p:nvPr>
        </p:nvSpPr>
        <p:spPr/>
        <p:txBody>
          <a:bodyPr/>
          <a:lstStyle/>
          <a:p>
            <a:r>
              <a:rPr lang="en-US"/>
              <a:t>Ruchama Fund, Ph.D.</a:t>
            </a:r>
          </a:p>
        </p:txBody>
      </p:sp>
      <p:sp>
        <p:nvSpPr>
          <p:cNvPr id="5" name="Slide Number Placeholder 4">
            <a:extLst>
              <a:ext uri="{FF2B5EF4-FFF2-40B4-BE49-F238E27FC236}">
                <a16:creationId xmlns:a16="http://schemas.microsoft.com/office/drawing/2014/main" id="{E51540D8-4DD7-4838-86DC-3598FDA01C0F}"/>
              </a:ext>
            </a:extLst>
          </p:cNvPr>
          <p:cNvSpPr>
            <a:spLocks noGrp="1"/>
          </p:cNvSpPr>
          <p:nvPr>
            <p:ph type="sldNum" sz="quarter" idx="12"/>
          </p:nvPr>
        </p:nvSpPr>
        <p:spPr/>
        <p:txBody>
          <a:bodyPr/>
          <a:lstStyle/>
          <a:p>
            <a:fld id="{C175C9B7-C513-455A-A4B0-B51BD953985C}" type="slidenum">
              <a:rPr lang="en-US" smtClean="0"/>
              <a:t>43</a:t>
            </a:fld>
            <a:endParaRPr lang="en-US"/>
          </a:p>
        </p:txBody>
      </p:sp>
    </p:spTree>
    <p:extLst>
      <p:ext uri="{BB962C8B-B14F-4D97-AF65-F5344CB8AC3E}">
        <p14:creationId xmlns:p14="http://schemas.microsoft.com/office/powerpoint/2010/main" val="37293510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1D6DE-3FBC-457F-979B-C323CD0E1FD7}"/>
              </a:ext>
            </a:extLst>
          </p:cNvPr>
          <p:cNvSpPr>
            <a:spLocks noGrp="1"/>
          </p:cNvSpPr>
          <p:nvPr>
            <p:ph type="title"/>
          </p:nvPr>
        </p:nvSpPr>
        <p:spPr/>
        <p:txBody>
          <a:bodyPr/>
          <a:lstStyle/>
          <a:p>
            <a:pPr algn="ctr"/>
            <a:r>
              <a:rPr lang="en-US" dirty="0"/>
              <a:t>Q and A</a:t>
            </a:r>
          </a:p>
        </p:txBody>
      </p:sp>
      <p:sp>
        <p:nvSpPr>
          <p:cNvPr id="3" name="Content Placeholder 2">
            <a:extLst>
              <a:ext uri="{FF2B5EF4-FFF2-40B4-BE49-F238E27FC236}">
                <a16:creationId xmlns:a16="http://schemas.microsoft.com/office/drawing/2014/main" id="{CC71220E-55D6-4A2A-BE2C-88AE7EB28292}"/>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33F76E6B-7B98-4459-979E-91C2996BAD32}"/>
              </a:ext>
            </a:extLst>
          </p:cNvPr>
          <p:cNvSpPr>
            <a:spLocks noGrp="1"/>
          </p:cNvSpPr>
          <p:nvPr>
            <p:ph type="ftr" sz="quarter" idx="11"/>
          </p:nvPr>
        </p:nvSpPr>
        <p:spPr/>
        <p:txBody>
          <a:bodyPr/>
          <a:lstStyle/>
          <a:p>
            <a:r>
              <a:rPr lang="en-US"/>
              <a:t>Ruchama Fund, Ph.D.</a:t>
            </a:r>
          </a:p>
        </p:txBody>
      </p:sp>
      <p:sp>
        <p:nvSpPr>
          <p:cNvPr id="5" name="Slide Number Placeholder 4">
            <a:extLst>
              <a:ext uri="{FF2B5EF4-FFF2-40B4-BE49-F238E27FC236}">
                <a16:creationId xmlns:a16="http://schemas.microsoft.com/office/drawing/2014/main" id="{827F5ED5-FCC1-489B-B43C-B93921BA5581}"/>
              </a:ext>
            </a:extLst>
          </p:cNvPr>
          <p:cNvSpPr>
            <a:spLocks noGrp="1"/>
          </p:cNvSpPr>
          <p:nvPr>
            <p:ph type="sldNum" sz="quarter" idx="12"/>
          </p:nvPr>
        </p:nvSpPr>
        <p:spPr/>
        <p:txBody>
          <a:bodyPr/>
          <a:lstStyle/>
          <a:p>
            <a:fld id="{C175C9B7-C513-455A-A4B0-B51BD953985C}" type="slidenum">
              <a:rPr lang="en-US" smtClean="0"/>
              <a:t>44</a:t>
            </a:fld>
            <a:endParaRPr lang="en-US"/>
          </a:p>
        </p:txBody>
      </p:sp>
    </p:spTree>
    <p:extLst>
      <p:ext uri="{BB962C8B-B14F-4D97-AF65-F5344CB8AC3E}">
        <p14:creationId xmlns:p14="http://schemas.microsoft.com/office/powerpoint/2010/main" val="21173817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69B50-9DAB-472F-B79C-BD626DD53D4A}"/>
              </a:ext>
            </a:extLst>
          </p:cNvPr>
          <p:cNvSpPr>
            <a:spLocks noGrp="1"/>
          </p:cNvSpPr>
          <p:nvPr>
            <p:ph type="title"/>
          </p:nvPr>
        </p:nvSpPr>
        <p:spPr/>
        <p:txBody>
          <a:bodyPr/>
          <a:lstStyle/>
          <a:p>
            <a:pPr algn="ctr"/>
            <a:r>
              <a:rPr lang="en-US" dirty="0"/>
              <a:t>BREAK</a:t>
            </a:r>
          </a:p>
        </p:txBody>
      </p:sp>
      <p:sp>
        <p:nvSpPr>
          <p:cNvPr id="4" name="Footer Placeholder 3">
            <a:extLst>
              <a:ext uri="{FF2B5EF4-FFF2-40B4-BE49-F238E27FC236}">
                <a16:creationId xmlns:a16="http://schemas.microsoft.com/office/drawing/2014/main" id="{1162960D-CCB6-46C4-AF62-F049BBF78636}"/>
              </a:ext>
            </a:extLst>
          </p:cNvPr>
          <p:cNvSpPr>
            <a:spLocks noGrp="1"/>
          </p:cNvSpPr>
          <p:nvPr>
            <p:ph type="ftr" sz="quarter" idx="11"/>
          </p:nvPr>
        </p:nvSpPr>
        <p:spPr/>
        <p:txBody>
          <a:bodyPr/>
          <a:lstStyle/>
          <a:p>
            <a:r>
              <a:rPr lang="en-US"/>
              <a:t>Ruchama Fund, Ph.D.</a:t>
            </a:r>
          </a:p>
        </p:txBody>
      </p:sp>
      <p:sp>
        <p:nvSpPr>
          <p:cNvPr id="5" name="Slide Number Placeholder 4">
            <a:extLst>
              <a:ext uri="{FF2B5EF4-FFF2-40B4-BE49-F238E27FC236}">
                <a16:creationId xmlns:a16="http://schemas.microsoft.com/office/drawing/2014/main" id="{84736B43-123C-4F55-A80B-AD5DB5265C70}"/>
              </a:ext>
            </a:extLst>
          </p:cNvPr>
          <p:cNvSpPr>
            <a:spLocks noGrp="1"/>
          </p:cNvSpPr>
          <p:nvPr>
            <p:ph type="sldNum" sz="quarter" idx="12"/>
          </p:nvPr>
        </p:nvSpPr>
        <p:spPr/>
        <p:txBody>
          <a:bodyPr/>
          <a:lstStyle/>
          <a:p>
            <a:fld id="{C175C9B7-C513-455A-A4B0-B51BD953985C}" type="slidenum">
              <a:rPr lang="en-US" smtClean="0"/>
              <a:t>45</a:t>
            </a:fld>
            <a:endParaRPr lang="en-US"/>
          </a:p>
        </p:txBody>
      </p:sp>
      <p:pic>
        <p:nvPicPr>
          <p:cNvPr id="16386" name="Picture 2" descr="Benefits of Coffee">
            <a:extLst>
              <a:ext uri="{FF2B5EF4-FFF2-40B4-BE49-F238E27FC236}">
                <a16:creationId xmlns:a16="http://schemas.microsoft.com/office/drawing/2014/main" id="{64D4E93F-744A-462B-9714-C7649CA79EC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67963" y="2115878"/>
            <a:ext cx="3742661" cy="3487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9841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56FC5-8CF2-499C-B33A-CEB15215D420}"/>
              </a:ext>
            </a:extLst>
          </p:cNvPr>
          <p:cNvSpPr>
            <a:spLocks noGrp="1"/>
          </p:cNvSpPr>
          <p:nvPr>
            <p:ph type="title"/>
          </p:nvPr>
        </p:nvSpPr>
        <p:spPr/>
        <p:txBody>
          <a:bodyPr>
            <a:normAutofit/>
          </a:bodyPr>
          <a:lstStyle/>
          <a:p>
            <a:pPr algn="ctr"/>
            <a:r>
              <a:rPr lang="en-US" dirty="0"/>
              <a:t>PART 2</a:t>
            </a:r>
            <a:br>
              <a:rPr lang="en-US" dirty="0"/>
            </a:br>
            <a:r>
              <a:rPr lang="en-US" dirty="0"/>
              <a:t>ASSESSMENT AND TREATMENT</a:t>
            </a:r>
          </a:p>
        </p:txBody>
      </p:sp>
      <p:sp>
        <p:nvSpPr>
          <p:cNvPr id="3" name="Content Placeholder 2">
            <a:extLst>
              <a:ext uri="{FF2B5EF4-FFF2-40B4-BE49-F238E27FC236}">
                <a16:creationId xmlns:a16="http://schemas.microsoft.com/office/drawing/2014/main" id="{106804FC-0234-414B-ACC8-469B3D9F2A58}"/>
              </a:ext>
            </a:extLst>
          </p:cNvPr>
          <p:cNvSpPr>
            <a:spLocks noGrp="1"/>
          </p:cNvSpPr>
          <p:nvPr>
            <p:ph idx="1"/>
          </p:nvPr>
        </p:nvSpPr>
        <p:spPr/>
        <p:txBody>
          <a:bodyPr>
            <a:normAutofit lnSpcReduction="10000"/>
          </a:bodyPr>
          <a:lstStyle/>
          <a:p>
            <a:r>
              <a:rPr lang="en-US" dirty="0"/>
              <a:t>Standard assessment including a thorough history of the presenting problem, personal history including trauma, family history (including anxiety disorders), family environment. </a:t>
            </a:r>
          </a:p>
          <a:p>
            <a:r>
              <a:rPr lang="en-US" dirty="0"/>
              <a:t>Relational history, previous relationships, current relationship.</a:t>
            </a:r>
          </a:p>
          <a:p>
            <a:r>
              <a:rPr lang="en-US" dirty="0"/>
              <a:t>Information about the triggers of obsessions, their frequency, expected feared outcome, emotions.</a:t>
            </a:r>
          </a:p>
          <a:p>
            <a:r>
              <a:rPr lang="en-US" dirty="0"/>
              <a:t>Identification of compulsions, avoidance and safety behaviors, time spent on these behaviors.</a:t>
            </a:r>
          </a:p>
          <a:p>
            <a:r>
              <a:rPr lang="en-US" dirty="0"/>
              <a:t>Identification of maladaptive beliefs.</a:t>
            </a:r>
          </a:p>
          <a:p>
            <a:r>
              <a:rPr lang="en-US" dirty="0"/>
              <a:t>Identification of the cost of the compulsive behaviors.</a:t>
            </a:r>
          </a:p>
        </p:txBody>
      </p:sp>
      <p:sp>
        <p:nvSpPr>
          <p:cNvPr id="4" name="Footer Placeholder 3">
            <a:extLst>
              <a:ext uri="{FF2B5EF4-FFF2-40B4-BE49-F238E27FC236}">
                <a16:creationId xmlns:a16="http://schemas.microsoft.com/office/drawing/2014/main" id="{F48A14E1-5867-40F0-839F-9DCDAE49CD70}"/>
              </a:ext>
            </a:extLst>
          </p:cNvPr>
          <p:cNvSpPr>
            <a:spLocks noGrp="1"/>
          </p:cNvSpPr>
          <p:nvPr>
            <p:ph type="ftr" sz="quarter" idx="11"/>
          </p:nvPr>
        </p:nvSpPr>
        <p:spPr/>
        <p:txBody>
          <a:bodyPr/>
          <a:lstStyle/>
          <a:p>
            <a:r>
              <a:rPr lang="en-US"/>
              <a:t>Ruchama Fund, Ph.D.</a:t>
            </a:r>
          </a:p>
        </p:txBody>
      </p:sp>
      <p:sp>
        <p:nvSpPr>
          <p:cNvPr id="5" name="Slide Number Placeholder 4">
            <a:extLst>
              <a:ext uri="{FF2B5EF4-FFF2-40B4-BE49-F238E27FC236}">
                <a16:creationId xmlns:a16="http://schemas.microsoft.com/office/drawing/2014/main" id="{A6BAC4AB-7A90-49EF-988A-1E668F43F16E}"/>
              </a:ext>
            </a:extLst>
          </p:cNvPr>
          <p:cNvSpPr>
            <a:spLocks noGrp="1"/>
          </p:cNvSpPr>
          <p:nvPr>
            <p:ph type="sldNum" sz="quarter" idx="12"/>
          </p:nvPr>
        </p:nvSpPr>
        <p:spPr/>
        <p:txBody>
          <a:bodyPr/>
          <a:lstStyle/>
          <a:p>
            <a:fld id="{C175C9B7-C513-455A-A4B0-B51BD953985C}" type="slidenum">
              <a:rPr lang="en-US" smtClean="0"/>
              <a:t>46</a:t>
            </a:fld>
            <a:endParaRPr lang="en-US"/>
          </a:p>
        </p:txBody>
      </p:sp>
    </p:spTree>
    <p:extLst>
      <p:ext uri="{BB962C8B-B14F-4D97-AF65-F5344CB8AC3E}">
        <p14:creationId xmlns:p14="http://schemas.microsoft.com/office/powerpoint/2010/main" val="34882742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D5329-B885-45F6-B58A-CD1922196FC7}"/>
              </a:ext>
            </a:extLst>
          </p:cNvPr>
          <p:cNvSpPr>
            <a:spLocks noGrp="1"/>
          </p:cNvSpPr>
          <p:nvPr>
            <p:ph type="title"/>
          </p:nvPr>
        </p:nvSpPr>
        <p:spPr/>
        <p:txBody>
          <a:bodyPr/>
          <a:lstStyle/>
          <a:p>
            <a:pPr algn="ctr"/>
            <a:r>
              <a:rPr lang="en-US" dirty="0"/>
              <a:t>ISSUES IN ASSESSMENT AND TREATMENT</a:t>
            </a:r>
          </a:p>
        </p:txBody>
      </p:sp>
      <p:sp>
        <p:nvSpPr>
          <p:cNvPr id="3" name="Content Placeholder 2">
            <a:extLst>
              <a:ext uri="{FF2B5EF4-FFF2-40B4-BE49-F238E27FC236}">
                <a16:creationId xmlns:a16="http://schemas.microsoft.com/office/drawing/2014/main" id="{F9DB3C5B-E3EE-4650-980B-979C53BFC4AF}"/>
              </a:ext>
            </a:extLst>
          </p:cNvPr>
          <p:cNvSpPr>
            <a:spLocks noGrp="1"/>
          </p:cNvSpPr>
          <p:nvPr>
            <p:ph idx="1"/>
          </p:nvPr>
        </p:nvSpPr>
        <p:spPr/>
        <p:txBody>
          <a:bodyPr>
            <a:normAutofit/>
          </a:bodyPr>
          <a:lstStyle/>
          <a:p>
            <a:r>
              <a:rPr lang="en-US" dirty="0"/>
              <a:t>Lack of awareness of ROCD (even among therapists), and its confusion with relationship difficulties, attachment issues, narcissism, status seeking, social anxiety, and normal adjustment to marriage. These may all be present </a:t>
            </a:r>
            <a:r>
              <a:rPr lang="en-US" i="1" dirty="0"/>
              <a:t>in addition to </a:t>
            </a:r>
            <a:r>
              <a:rPr lang="en-US" dirty="0"/>
              <a:t>ROCD.</a:t>
            </a:r>
          </a:p>
          <a:p>
            <a:r>
              <a:rPr lang="en-US" dirty="0"/>
              <a:t>Expect attachment issues (genetics, the attachment wounds inflicted by a parent with OCD), but treat the ROCD first anyway.</a:t>
            </a:r>
          </a:p>
          <a:p>
            <a:r>
              <a:rPr lang="en-US" dirty="0"/>
              <a:t>The client will doubt the diagnosis. “How do you know it’s OCD? Maybe the relationship is wrong.”</a:t>
            </a:r>
          </a:p>
          <a:p>
            <a:r>
              <a:rPr lang="en-US" dirty="0"/>
              <a:t>My own experience as a therapist</a:t>
            </a:r>
          </a:p>
          <a:p>
            <a:pPr marL="0" indent="0">
              <a:buNone/>
            </a:pPr>
            <a:endParaRPr lang="en-US" dirty="0"/>
          </a:p>
        </p:txBody>
      </p:sp>
      <p:sp>
        <p:nvSpPr>
          <p:cNvPr id="4" name="Footer Placeholder 3">
            <a:extLst>
              <a:ext uri="{FF2B5EF4-FFF2-40B4-BE49-F238E27FC236}">
                <a16:creationId xmlns:a16="http://schemas.microsoft.com/office/drawing/2014/main" id="{8C94AB8F-F2E5-420D-B96C-792294139454}"/>
              </a:ext>
            </a:extLst>
          </p:cNvPr>
          <p:cNvSpPr>
            <a:spLocks noGrp="1"/>
          </p:cNvSpPr>
          <p:nvPr>
            <p:ph type="ftr" sz="quarter" idx="11"/>
          </p:nvPr>
        </p:nvSpPr>
        <p:spPr/>
        <p:txBody>
          <a:bodyPr/>
          <a:lstStyle/>
          <a:p>
            <a:r>
              <a:rPr lang="en-US"/>
              <a:t>Ruchama Fund, Ph.D.</a:t>
            </a:r>
          </a:p>
        </p:txBody>
      </p:sp>
      <p:sp>
        <p:nvSpPr>
          <p:cNvPr id="5" name="Slide Number Placeholder 4">
            <a:extLst>
              <a:ext uri="{FF2B5EF4-FFF2-40B4-BE49-F238E27FC236}">
                <a16:creationId xmlns:a16="http://schemas.microsoft.com/office/drawing/2014/main" id="{15DFF5B1-FCB0-4C5D-A87F-1A647E385262}"/>
              </a:ext>
            </a:extLst>
          </p:cNvPr>
          <p:cNvSpPr>
            <a:spLocks noGrp="1"/>
          </p:cNvSpPr>
          <p:nvPr>
            <p:ph type="sldNum" sz="quarter" idx="12"/>
          </p:nvPr>
        </p:nvSpPr>
        <p:spPr/>
        <p:txBody>
          <a:bodyPr/>
          <a:lstStyle/>
          <a:p>
            <a:fld id="{C175C9B7-C513-455A-A4B0-B51BD953985C}" type="slidenum">
              <a:rPr lang="en-US" smtClean="0"/>
              <a:t>47</a:t>
            </a:fld>
            <a:endParaRPr lang="en-US"/>
          </a:p>
        </p:txBody>
      </p:sp>
    </p:spTree>
    <p:extLst>
      <p:ext uri="{BB962C8B-B14F-4D97-AF65-F5344CB8AC3E}">
        <p14:creationId xmlns:p14="http://schemas.microsoft.com/office/powerpoint/2010/main" val="34651249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496F4-D660-4728-81B4-F2F99D51FE4C}"/>
              </a:ext>
            </a:extLst>
          </p:cNvPr>
          <p:cNvSpPr>
            <a:spLocks noGrp="1"/>
          </p:cNvSpPr>
          <p:nvPr>
            <p:ph type="title"/>
          </p:nvPr>
        </p:nvSpPr>
        <p:spPr/>
        <p:txBody>
          <a:bodyPr/>
          <a:lstStyle/>
          <a:p>
            <a:pPr algn="ctr"/>
            <a:r>
              <a:rPr lang="en-US" dirty="0"/>
              <a:t>ASSESSMENT and PSYCHOEDUCATION</a:t>
            </a:r>
          </a:p>
        </p:txBody>
      </p:sp>
      <p:sp>
        <p:nvSpPr>
          <p:cNvPr id="3" name="Content Placeholder 2">
            <a:extLst>
              <a:ext uri="{FF2B5EF4-FFF2-40B4-BE49-F238E27FC236}">
                <a16:creationId xmlns:a16="http://schemas.microsoft.com/office/drawing/2014/main" id="{B5B33017-C12A-41ED-B6AA-C8898E9E5B85}"/>
              </a:ext>
            </a:extLst>
          </p:cNvPr>
          <p:cNvSpPr>
            <a:spLocks noGrp="1"/>
          </p:cNvSpPr>
          <p:nvPr>
            <p:ph idx="1"/>
          </p:nvPr>
        </p:nvSpPr>
        <p:spPr/>
        <p:txBody>
          <a:bodyPr/>
          <a:lstStyle/>
          <a:p>
            <a:r>
              <a:rPr lang="en-US" dirty="0"/>
              <a:t> Understanding the ROCD cycle: Trigger (the thought “I’m feeling bored.”), Obsession (intrusive thought of “Is he the right one?”), Feeling (anxiety, doubt, uncertainty, shame), Compulsion (overt or covert, reassurance seeking)</a:t>
            </a:r>
          </a:p>
          <a:p>
            <a:r>
              <a:rPr lang="en-US" dirty="0"/>
              <a:t> Identifying overt and covert compulsions, and assessing their cost and benefit.</a:t>
            </a:r>
          </a:p>
          <a:p>
            <a:r>
              <a:rPr lang="en-US" dirty="0"/>
              <a:t> Assessment tools, ROCD.net</a:t>
            </a:r>
          </a:p>
          <a:p>
            <a:pPr marL="0" indent="0">
              <a:buNone/>
            </a:pPr>
            <a:endParaRPr lang="en-US" dirty="0"/>
          </a:p>
        </p:txBody>
      </p:sp>
      <p:sp>
        <p:nvSpPr>
          <p:cNvPr id="4" name="Footer Placeholder 3">
            <a:extLst>
              <a:ext uri="{FF2B5EF4-FFF2-40B4-BE49-F238E27FC236}">
                <a16:creationId xmlns:a16="http://schemas.microsoft.com/office/drawing/2014/main" id="{EA0650F6-AD7B-4F29-9BAA-196816FA0FE0}"/>
              </a:ext>
            </a:extLst>
          </p:cNvPr>
          <p:cNvSpPr>
            <a:spLocks noGrp="1"/>
          </p:cNvSpPr>
          <p:nvPr>
            <p:ph type="ftr" sz="quarter" idx="11"/>
          </p:nvPr>
        </p:nvSpPr>
        <p:spPr/>
        <p:txBody>
          <a:bodyPr/>
          <a:lstStyle/>
          <a:p>
            <a:r>
              <a:rPr lang="en-US"/>
              <a:t>Ruchama Fund, Ph.D.</a:t>
            </a:r>
          </a:p>
        </p:txBody>
      </p:sp>
      <p:sp>
        <p:nvSpPr>
          <p:cNvPr id="5" name="Slide Number Placeholder 4">
            <a:extLst>
              <a:ext uri="{FF2B5EF4-FFF2-40B4-BE49-F238E27FC236}">
                <a16:creationId xmlns:a16="http://schemas.microsoft.com/office/drawing/2014/main" id="{7EC2DD30-3631-4DB4-87D4-25A1FD7FA008}"/>
              </a:ext>
            </a:extLst>
          </p:cNvPr>
          <p:cNvSpPr>
            <a:spLocks noGrp="1"/>
          </p:cNvSpPr>
          <p:nvPr>
            <p:ph type="sldNum" sz="quarter" idx="12"/>
          </p:nvPr>
        </p:nvSpPr>
        <p:spPr/>
        <p:txBody>
          <a:bodyPr/>
          <a:lstStyle/>
          <a:p>
            <a:fld id="{C175C9B7-C513-455A-A4B0-B51BD953985C}" type="slidenum">
              <a:rPr lang="en-US" smtClean="0"/>
              <a:t>48</a:t>
            </a:fld>
            <a:endParaRPr lang="en-US"/>
          </a:p>
        </p:txBody>
      </p:sp>
    </p:spTree>
    <p:extLst>
      <p:ext uri="{BB962C8B-B14F-4D97-AF65-F5344CB8AC3E}">
        <p14:creationId xmlns:p14="http://schemas.microsoft.com/office/powerpoint/2010/main" val="41273262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4235A-D122-45D9-9966-B94E45B89C78}"/>
              </a:ext>
            </a:extLst>
          </p:cNvPr>
          <p:cNvSpPr>
            <a:spLocks noGrp="1"/>
          </p:cNvSpPr>
          <p:nvPr>
            <p:ph type="title"/>
          </p:nvPr>
        </p:nvSpPr>
        <p:spPr/>
        <p:txBody>
          <a:bodyPr/>
          <a:lstStyle/>
          <a:p>
            <a:pPr algn="ctr"/>
            <a:r>
              <a:rPr lang="en-US" dirty="0"/>
              <a:t>YBOCS</a:t>
            </a:r>
          </a:p>
        </p:txBody>
      </p:sp>
      <p:sp>
        <p:nvSpPr>
          <p:cNvPr id="3" name="Content Placeholder 2">
            <a:extLst>
              <a:ext uri="{FF2B5EF4-FFF2-40B4-BE49-F238E27FC236}">
                <a16:creationId xmlns:a16="http://schemas.microsoft.com/office/drawing/2014/main" id="{8C6E8CBA-1C3A-4C04-93D6-4C58A762DD58}"/>
              </a:ext>
            </a:extLst>
          </p:cNvPr>
          <p:cNvSpPr>
            <a:spLocks noGrp="1"/>
          </p:cNvSpPr>
          <p:nvPr>
            <p:ph idx="1"/>
          </p:nvPr>
        </p:nvSpPr>
        <p:spPr/>
        <p:txBody>
          <a:bodyPr/>
          <a:lstStyle/>
          <a:p>
            <a:r>
              <a:rPr lang="en-US" dirty="0"/>
              <a:t>Sample questions</a:t>
            </a:r>
          </a:p>
          <a:p>
            <a:r>
              <a:rPr lang="en-US" dirty="0"/>
              <a:t>Why it may not be accurate</a:t>
            </a:r>
          </a:p>
        </p:txBody>
      </p:sp>
      <p:sp>
        <p:nvSpPr>
          <p:cNvPr id="4" name="Footer Placeholder 3">
            <a:extLst>
              <a:ext uri="{FF2B5EF4-FFF2-40B4-BE49-F238E27FC236}">
                <a16:creationId xmlns:a16="http://schemas.microsoft.com/office/drawing/2014/main" id="{F20E436F-F50E-4ABA-9E38-02D8EC99F22A}"/>
              </a:ext>
            </a:extLst>
          </p:cNvPr>
          <p:cNvSpPr>
            <a:spLocks noGrp="1"/>
          </p:cNvSpPr>
          <p:nvPr>
            <p:ph type="ftr" sz="quarter" idx="11"/>
          </p:nvPr>
        </p:nvSpPr>
        <p:spPr/>
        <p:txBody>
          <a:bodyPr/>
          <a:lstStyle/>
          <a:p>
            <a:r>
              <a:rPr lang="en-US"/>
              <a:t>Ruchama Fund, Ph.D.</a:t>
            </a:r>
          </a:p>
        </p:txBody>
      </p:sp>
      <p:sp>
        <p:nvSpPr>
          <p:cNvPr id="5" name="Slide Number Placeholder 4">
            <a:extLst>
              <a:ext uri="{FF2B5EF4-FFF2-40B4-BE49-F238E27FC236}">
                <a16:creationId xmlns:a16="http://schemas.microsoft.com/office/drawing/2014/main" id="{F9CEA31A-DEF1-43FC-888B-9DE93E170C43}"/>
              </a:ext>
            </a:extLst>
          </p:cNvPr>
          <p:cNvSpPr>
            <a:spLocks noGrp="1"/>
          </p:cNvSpPr>
          <p:nvPr>
            <p:ph type="sldNum" sz="quarter" idx="12"/>
          </p:nvPr>
        </p:nvSpPr>
        <p:spPr/>
        <p:txBody>
          <a:bodyPr/>
          <a:lstStyle/>
          <a:p>
            <a:fld id="{C175C9B7-C513-455A-A4B0-B51BD953985C}" type="slidenum">
              <a:rPr lang="en-US" smtClean="0"/>
              <a:t>49</a:t>
            </a:fld>
            <a:endParaRPr lang="en-US"/>
          </a:p>
        </p:txBody>
      </p:sp>
    </p:spTree>
    <p:extLst>
      <p:ext uri="{BB962C8B-B14F-4D97-AF65-F5344CB8AC3E}">
        <p14:creationId xmlns:p14="http://schemas.microsoft.com/office/powerpoint/2010/main" val="3523922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00A7A-1B40-4336-B560-F0BC74FC7550}"/>
              </a:ext>
            </a:extLst>
          </p:cNvPr>
          <p:cNvSpPr>
            <a:spLocks noGrp="1"/>
          </p:cNvSpPr>
          <p:nvPr>
            <p:ph type="title"/>
          </p:nvPr>
        </p:nvSpPr>
        <p:spPr/>
        <p:txBody>
          <a:bodyPr>
            <a:normAutofit fontScale="90000"/>
          </a:bodyPr>
          <a:lstStyle/>
          <a:p>
            <a:pPr algn="ctr"/>
            <a:br>
              <a:rPr lang="en-US" dirty="0"/>
            </a:br>
            <a:r>
              <a:rPr lang="en-US" dirty="0"/>
              <a:t>ROCD.net</a:t>
            </a:r>
            <a:br>
              <a:rPr lang="en-US" dirty="0"/>
            </a:br>
            <a:r>
              <a:rPr lang="en-US" dirty="0"/>
              <a:t>GUY DORON &amp; DANNY DERBY</a:t>
            </a:r>
          </a:p>
        </p:txBody>
      </p:sp>
      <p:sp>
        <p:nvSpPr>
          <p:cNvPr id="3" name="Content Placeholder 2">
            <a:extLst>
              <a:ext uri="{FF2B5EF4-FFF2-40B4-BE49-F238E27FC236}">
                <a16:creationId xmlns:a16="http://schemas.microsoft.com/office/drawing/2014/main" id="{AB3A86FC-26DF-4574-A05F-05204EC01E46}"/>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FE71404A-9C64-4EF1-9FBF-58CD279A3834}"/>
              </a:ext>
            </a:extLst>
          </p:cNvPr>
          <p:cNvSpPr>
            <a:spLocks noGrp="1"/>
          </p:cNvSpPr>
          <p:nvPr>
            <p:ph type="ftr" sz="quarter" idx="11"/>
          </p:nvPr>
        </p:nvSpPr>
        <p:spPr/>
        <p:txBody>
          <a:bodyPr/>
          <a:lstStyle/>
          <a:p>
            <a:r>
              <a:rPr lang="en-US"/>
              <a:t>Ruchama Fund, Ph.D.</a:t>
            </a:r>
          </a:p>
        </p:txBody>
      </p:sp>
      <p:sp>
        <p:nvSpPr>
          <p:cNvPr id="5" name="Slide Number Placeholder 4">
            <a:extLst>
              <a:ext uri="{FF2B5EF4-FFF2-40B4-BE49-F238E27FC236}">
                <a16:creationId xmlns:a16="http://schemas.microsoft.com/office/drawing/2014/main" id="{ADCCBF5F-499A-48F3-9B2B-7B1246DFEFCB}"/>
              </a:ext>
            </a:extLst>
          </p:cNvPr>
          <p:cNvSpPr>
            <a:spLocks noGrp="1"/>
          </p:cNvSpPr>
          <p:nvPr>
            <p:ph type="sldNum" sz="quarter" idx="12"/>
          </p:nvPr>
        </p:nvSpPr>
        <p:spPr/>
        <p:txBody>
          <a:bodyPr/>
          <a:lstStyle/>
          <a:p>
            <a:fld id="{C175C9B7-C513-455A-A4B0-B51BD953985C}" type="slidenum">
              <a:rPr lang="en-US" smtClean="0"/>
              <a:t>5</a:t>
            </a:fld>
            <a:endParaRPr lang="en-US"/>
          </a:p>
        </p:txBody>
      </p:sp>
    </p:spTree>
    <p:extLst>
      <p:ext uri="{BB962C8B-B14F-4D97-AF65-F5344CB8AC3E}">
        <p14:creationId xmlns:p14="http://schemas.microsoft.com/office/powerpoint/2010/main" val="38137243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AEF60-6423-43CB-A47F-438CAAC869A2}"/>
              </a:ext>
            </a:extLst>
          </p:cNvPr>
          <p:cNvSpPr>
            <a:spLocks noGrp="1"/>
          </p:cNvSpPr>
          <p:nvPr>
            <p:ph type="title"/>
          </p:nvPr>
        </p:nvSpPr>
        <p:spPr/>
        <p:txBody>
          <a:bodyPr/>
          <a:lstStyle/>
          <a:p>
            <a:pPr algn="ctr"/>
            <a:r>
              <a:rPr lang="en-US" dirty="0"/>
              <a:t>OCD ANALYSIS WORKSHEET</a:t>
            </a:r>
          </a:p>
        </p:txBody>
      </p:sp>
      <p:sp>
        <p:nvSpPr>
          <p:cNvPr id="3" name="Content Placeholder 2">
            <a:extLst>
              <a:ext uri="{FF2B5EF4-FFF2-40B4-BE49-F238E27FC236}">
                <a16:creationId xmlns:a16="http://schemas.microsoft.com/office/drawing/2014/main" id="{F3032CEA-9C38-4D7A-82FC-B40B5100775A}"/>
              </a:ext>
            </a:extLst>
          </p:cNvPr>
          <p:cNvSpPr>
            <a:spLocks noGrp="1"/>
          </p:cNvSpPr>
          <p:nvPr>
            <p:ph idx="1"/>
          </p:nvPr>
        </p:nvSpPr>
        <p:spPr/>
        <p:txBody>
          <a:bodyPr>
            <a:normAutofit fontScale="70000" lnSpcReduction="20000"/>
          </a:bodyPr>
          <a:lstStyle/>
          <a:p>
            <a:r>
              <a:rPr lang="en-US" dirty="0"/>
              <a:t>OBSESSION:____________________________________________________________________________________________________________________________________________________</a:t>
            </a:r>
          </a:p>
          <a:p>
            <a:r>
              <a:rPr lang="en-US" dirty="0"/>
              <a:t>TRIGGERS:_____________________________________________________________________________________________________________________________________________________</a:t>
            </a:r>
          </a:p>
          <a:p>
            <a:r>
              <a:rPr lang="en-US" dirty="0"/>
              <a:t>OBSESSIONAL INTRUSIVE THOUGHTS_____________________________________________________________________________________________________________________________________________________</a:t>
            </a:r>
          </a:p>
          <a:p>
            <a:r>
              <a:rPr lang="en-US" dirty="0"/>
              <a:t>FEARED CONSEQUENCES_________________________________________________________________________________________________________________________________________________</a:t>
            </a:r>
          </a:p>
          <a:p>
            <a:r>
              <a:rPr lang="en-US" dirty="0"/>
              <a:t>AVOIDANCE____________________________________________________________________________________________________________________________________________________</a:t>
            </a:r>
          </a:p>
          <a:p>
            <a:r>
              <a:rPr lang="en-US" dirty="0"/>
              <a:t>RITUALS AND ANXIETY REDUCTION BEHAVIORS_____________________________________________________________________________________________________________________________________________________</a:t>
            </a:r>
          </a:p>
        </p:txBody>
      </p:sp>
      <p:sp>
        <p:nvSpPr>
          <p:cNvPr id="4" name="Footer Placeholder 3">
            <a:extLst>
              <a:ext uri="{FF2B5EF4-FFF2-40B4-BE49-F238E27FC236}">
                <a16:creationId xmlns:a16="http://schemas.microsoft.com/office/drawing/2014/main" id="{AF38C080-82A7-40FC-97A1-C4D50ED50FF8}"/>
              </a:ext>
            </a:extLst>
          </p:cNvPr>
          <p:cNvSpPr>
            <a:spLocks noGrp="1"/>
          </p:cNvSpPr>
          <p:nvPr>
            <p:ph type="ftr" sz="quarter" idx="11"/>
          </p:nvPr>
        </p:nvSpPr>
        <p:spPr/>
        <p:txBody>
          <a:bodyPr/>
          <a:lstStyle/>
          <a:p>
            <a:r>
              <a:rPr lang="en-US"/>
              <a:t>Ruchama Fund, Ph.D.</a:t>
            </a:r>
          </a:p>
        </p:txBody>
      </p:sp>
      <p:sp>
        <p:nvSpPr>
          <p:cNvPr id="5" name="Slide Number Placeholder 4">
            <a:extLst>
              <a:ext uri="{FF2B5EF4-FFF2-40B4-BE49-F238E27FC236}">
                <a16:creationId xmlns:a16="http://schemas.microsoft.com/office/drawing/2014/main" id="{6D292F77-51C6-46DA-94E0-2CBA6E7ACF93}"/>
              </a:ext>
            </a:extLst>
          </p:cNvPr>
          <p:cNvSpPr>
            <a:spLocks noGrp="1"/>
          </p:cNvSpPr>
          <p:nvPr>
            <p:ph type="sldNum" sz="quarter" idx="12"/>
          </p:nvPr>
        </p:nvSpPr>
        <p:spPr/>
        <p:txBody>
          <a:bodyPr/>
          <a:lstStyle/>
          <a:p>
            <a:fld id="{C175C9B7-C513-455A-A4B0-B51BD953985C}" type="slidenum">
              <a:rPr lang="en-US" smtClean="0"/>
              <a:t>50</a:t>
            </a:fld>
            <a:endParaRPr lang="en-US"/>
          </a:p>
        </p:txBody>
      </p:sp>
    </p:spTree>
    <p:extLst>
      <p:ext uri="{BB962C8B-B14F-4D97-AF65-F5344CB8AC3E}">
        <p14:creationId xmlns:p14="http://schemas.microsoft.com/office/powerpoint/2010/main" val="3196314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045D6-260A-4450-8750-AC7E474F4D3A}"/>
              </a:ext>
            </a:extLst>
          </p:cNvPr>
          <p:cNvSpPr>
            <a:spLocks noGrp="1"/>
          </p:cNvSpPr>
          <p:nvPr>
            <p:ph type="title"/>
          </p:nvPr>
        </p:nvSpPr>
        <p:spPr/>
        <p:txBody>
          <a:bodyPr/>
          <a:lstStyle/>
          <a:p>
            <a:pPr algn="ctr"/>
            <a:r>
              <a:rPr lang="en-US" dirty="0"/>
              <a:t>ROCI: RELATIONSHIP OC INVENTORY</a:t>
            </a:r>
            <a:br>
              <a:rPr lang="en-US" dirty="0"/>
            </a:br>
            <a:r>
              <a:rPr lang="en-US" sz="2000" dirty="0"/>
              <a:t>(DORON AND DERBY, ROCD.NET)</a:t>
            </a:r>
            <a:endParaRPr lang="en-US" dirty="0"/>
          </a:p>
        </p:txBody>
      </p:sp>
      <p:sp>
        <p:nvSpPr>
          <p:cNvPr id="3" name="Content Placeholder 2">
            <a:extLst>
              <a:ext uri="{FF2B5EF4-FFF2-40B4-BE49-F238E27FC236}">
                <a16:creationId xmlns:a16="http://schemas.microsoft.com/office/drawing/2014/main" id="{F614DE07-6F21-43D6-BC54-D5FC62ACDC2C}"/>
              </a:ext>
            </a:extLst>
          </p:cNvPr>
          <p:cNvSpPr>
            <a:spLocks noGrp="1"/>
          </p:cNvSpPr>
          <p:nvPr>
            <p:ph idx="1"/>
          </p:nvPr>
        </p:nvSpPr>
        <p:spPr/>
        <p:txBody>
          <a:bodyPr/>
          <a:lstStyle/>
          <a:p>
            <a:r>
              <a:rPr lang="en-US" dirty="0"/>
              <a:t>The thought that I don’t really love my partner haunts me.</a:t>
            </a:r>
          </a:p>
          <a:p>
            <a:r>
              <a:rPr lang="en-US" dirty="0"/>
              <a:t>I keep asking my partner whether she/he loves me.</a:t>
            </a:r>
          </a:p>
          <a:p>
            <a:r>
              <a:rPr lang="en-US" dirty="0"/>
              <a:t>I ask myself, “Do I have the feeling that this relationship is “just right”?</a:t>
            </a:r>
          </a:p>
        </p:txBody>
      </p:sp>
      <p:sp>
        <p:nvSpPr>
          <p:cNvPr id="4" name="Footer Placeholder 3">
            <a:extLst>
              <a:ext uri="{FF2B5EF4-FFF2-40B4-BE49-F238E27FC236}">
                <a16:creationId xmlns:a16="http://schemas.microsoft.com/office/drawing/2014/main" id="{D1C9D1F7-22CD-42AD-93A0-E93D25A5337D}"/>
              </a:ext>
            </a:extLst>
          </p:cNvPr>
          <p:cNvSpPr>
            <a:spLocks noGrp="1"/>
          </p:cNvSpPr>
          <p:nvPr>
            <p:ph type="ftr" sz="quarter" idx="11"/>
          </p:nvPr>
        </p:nvSpPr>
        <p:spPr/>
        <p:txBody>
          <a:bodyPr/>
          <a:lstStyle/>
          <a:p>
            <a:r>
              <a:rPr lang="en-US"/>
              <a:t>Ruchama Fund, Ph.D.</a:t>
            </a:r>
          </a:p>
        </p:txBody>
      </p:sp>
      <p:sp>
        <p:nvSpPr>
          <p:cNvPr id="5" name="Slide Number Placeholder 4">
            <a:extLst>
              <a:ext uri="{FF2B5EF4-FFF2-40B4-BE49-F238E27FC236}">
                <a16:creationId xmlns:a16="http://schemas.microsoft.com/office/drawing/2014/main" id="{E6F17B08-5339-4E05-BDF5-A9986CE7B037}"/>
              </a:ext>
            </a:extLst>
          </p:cNvPr>
          <p:cNvSpPr>
            <a:spLocks noGrp="1"/>
          </p:cNvSpPr>
          <p:nvPr>
            <p:ph type="sldNum" sz="quarter" idx="12"/>
          </p:nvPr>
        </p:nvSpPr>
        <p:spPr/>
        <p:txBody>
          <a:bodyPr/>
          <a:lstStyle/>
          <a:p>
            <a:fld id="{C175C9B7-C513-455A-A4B0-B51BD953985C}" type="slidenum">
              <a:rPr lang="en-US" smtClean="0"/>
              <a:t>51</a:t>
            </a:fld>
            <a:endParaRPr lang="en-US"/>
          </a:p>
        </p:txBody>
      </p:sp>
    </p:spTree>
    <p:extLst>
      <p:ext uri="{BB962C8B-B14F-4D97-AF65-F5344CB8AC3E}">
        <p14:creationId xmlns:p14="http://schemas.microsoft.com/office/powerpoint/2010/main" val="36430496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6E04E-3060-4C3F-B489-92C122EB78BC}"/>
              </a:ext>
            </a:extLst>
          </p:cNvPr>
          <p:cNvSpPr>
            <a:spLocks noGrp="1"/>
          </p:cNvSpPr>
          <p:nvPr>
            <p:ph type="title"/>
          </p:nvPr>
        </p:nvSpPr>
        <p:spPr/>
        <p:txBody>
          <a:bodyPr>
            <a:normAutofit fontScale="90000"/>
          </a:bodyPr>
          <a:lstStyle/>
          <a:p>
            <a:pPr algn="ctr"/>
            <a:r>
              <a:rPr lang="en-US" dirty="0"/>
              <a:t>PROCSI: PARTNER RELATED OC SYMPTOM INVENTORY</a:t>
            </a:r>
            <a:br>
              <a:rPr lang="en-US" dirty="0"/>
            </a:br>
            <a:r>
              <a:rPr lang="en-US" sz="2000" dirty="0"/>
              <a:t>(DORON AND DERBY, ROCD.NET)</a:t>
            </a:r>
            <a:endParaRPr lang="en-US" dirty="0"/>
          </a:p>
        </p:txBody>
      </p:sp>
      <p:sp>
        <p:nvSpPr>
          <p:cNvPr id="3" name="Content Placeholder 2">
            <a:extLst>
              <a:ext uri="{FF2B5EF4-FFF2-40B4-BE49-F238E27FC236}">
                <a16:creationId xmlns:a16="http://schemas.microsoft.com/office/drawing/2014/main" id="{CA067DAE-2097-4EFA-B73D-78F3D1E4E7D9}"/>
              </a:ext>
            </a:extLst>
          </p:cNvPr>
          <p:cNvSpPr>
            <a:spLocks noGrp="1"/>
          </p:cNvSpPr>
          <p:nvPr>
            <p:ph idx="1"/>
          </p:nvPr>
        </p:nvSpPr>
        <p:spPr/>
        <p:txBody>
          <a:bodyPr/>
          <a:lstStyle/>
          <a:p>
            <a:r>
              <a:rPr lang="en-US" dirty="0"/>
              <a:t>I repeatedly evaluate my partner’s social functioning.</a:t>
            </a:r>
          </a:p>
          <a:p>
            <a:r>
              <a:rPr lang="en-US" dirty="0"/>
              <a:t>I can’t stop comparing my partner’s intelligence level to that of other people.</a:t>
            </a:r>
          </a:p>
        </p:txBody>
      </p:sp>
      <p:sp>
        <p:nvSpPr>
          <p:cNvPr id="4" name="Footer Placeholder 3">
            <a:extLst>
              <a:ext uri="{FF2B5EF4-FFF2-40B4-BE49-F238E27FC236}">
                <a16:creationId xmlns:a16="http://schemas.microsoft.com/office/drawing/2014/main" id="{0327129B-EBB0-48EE-83A4-009153C034B2}"/>
              </a:ext>
            </a:extLst>
          </p:cNvPr>
          <p:cNvSpPr>
            <a:spLocks noGrp="1"/>
          </p:cNvSpPr>
          <p:nvPr>
            <p:ph type="ftr" sz="quarter" idx="11"/>
          </p:nvPr>
        </p:nvSpPr>
        <p:spPr/>
        <p:txBody>
          <a:bodyPr/>
          <a:lstStyle/>
          <a:p>
            <a:r>
              <a:rPr lang="en-US"/>
              <a:t>Ruchama Fund, Ph.D.</a:t>
            </a:r>
          </a:p>
        </p:txBody>
      </p:sp>
      <p:sp>
        <p:nvSpPr>
          <p:cNvPr id="5" name="Slide Number Placeholder 4">
            <a:extLst>
              <a:ext uri="{FF2B5EF4-FFF2-40B4-BE49-F238E27FC236}">
                <a16:creationId xmlns:a16="http://schemas.microsoft.com/office/drawing/2014/main" id="{1D0666D4-4487-4948-9B21-D41354EE09DB}"/>
              </a:ext>
            </a:extLst>
          </p:cNvPr>
          <p:cNvSpPr>
            <a:spLocks noGrp="1"/>
          </p:cNvSpPr>
          <p:nvPr>
            <p:ph type="sldNum" sz="quarter" idx="12"/>
          </p:nvPr>
        </p:nvSpPr>
        <p:spPr/>
        <p:txBody>
          <a:bodyPr/>
          <a:lstStyle/>
          <a:p>
            <a:fld id="{C175C9B7-C513-455A-A4B0-B51BD953985C}" type="slidenum">
              <a:rPr lang="en-US" smtClean="0"/>
              <a:t>52</a:t>
            </a:fld>
            <a:endParaRPr lang="en-US"/>
          </a:p>
        </p:txBody>
      </p:sp>
    </p:spTree>
    <p:extLst>
      <p:ext uri="{BB962C8B-B14F-4D97-AF65-F5344CB8AC3E}">
        <p14:creationId xmlns:p14="http://schemas.microsoft.com/office/powerpoint/2010/main" val="28494694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5F07A-5EA1-4C5B-8143-A1C0CD1388D6}"/>
              </a:ext>
            </a:extLst>
          </p:cNvPr>
          <p:cNvSpPr>
            <a:spLocks noGrp="1"/>
          </p:cNvSpPr>
          <p:nvPr>
            <p:ph type="title"/>
          </p:nvPr>
        </p:nvSpPr>
        <p:spPr/>
        <p:txBody>
          <a:bodyPr/>
          <a:lstStyle/>
          <a:p>
            <a:pPr algn="ctr"/>
            <a:r>
              <a:rPr lang="en-US" dirty="0"/>
              <a:t>CHILD FOCUSED OC SYMPTOMS</a:t>
            </a:r>
            <a:br>
              <a:rPr lang="en-US" sz="2000" dirty="0"/>
            </a:br>
            <a:r>
              <a:rPr lang="en-US" sz="2000" dirty="0"/>
              <a:t>(DORON AND DERBY, ROCD.NET)</a:t>
            </a:r>
          </a:p>
        </p:txBody>
      </p:sp>
      <p:sp>
        <p:nvSpPr>
          <p:cNvPr id="3" name="Content Placeholder 2">
            <a:extLst>
              <a:ext uri="{FF2B5EF4-FFF2-40B4-BE49-F238E27FC236}">
                <a16:creationId xmlns:a16="http://schemas.microsoft.com/office/drawing/2014/main" id="{7194FAC6-0EB6-4E6D-9E99-26B5EB8C3C1C}"/>
              </a:ext>
            </a:extLst>
          </p:cNvPr>
          <p:cNvSpPr>
            <a:spLocks noGrp="1"/>
          </p:cNvSpPr>
          <p:nvPr>
            <p:ph idx="1"/>
          </p:nvPr>
        </p:nvSpPr>
        <p:spPr/>
        <p:txBody>
          <a:bodyPr/>
          <a:lstStyle/>
          <a:p>
            <a:r>
              <a:rPr lang="en-US" dirty="0"/>
              <a:t>I keep examining whether my child acts in a strange manner.</a:t>
            </a:r>
          </a:p>
          <a:p>
            <a:r>
              <a:rPr lang="en-US" dirty="0"/>
              <a:t>I keep comparing my child to children that are considered successful.</a:t>
            </a:r>
          </a:p>
        </p:txBody>
      </p:sp>
      <p:sp>
        <p:nvSpPr>
          <p:cNvPr id="4" name="Footer Placeholder 3">
            <a:extLst>
              <a:ext uri="{FF2B5EF4-FFF2-40B4-BE49-F238E27FC236}">
                <a16:creationId xmlns:a16="http://schemas.microsoft.com/office/drawing/2014/main" id="{E6CAD095-AF9F-4AED-87D3-9548A9B77F6F}"/>
              </a:ext>
            </a:extLst>
          </p:cNvPr>
          <p:cNvSpPr>
            <a:spLocks noGrp="1"/>
          </p:cNvSpPr>
          <p:nvPr>
            <p:ph type="ftr" sz="quarter" idx="11"/>
          </p:nvPr>
        </p:nvSpPr>
        <p:spPr/>
        <p:txBody>
          <a:bodyPr/>
          <a:lstStyle/>
          <a:p>
            <a:r>
              <a:rPr lang="en-US"/>
              <a:t>Ruchama Fund, Ph.D.</a:t>
            </a:r>
          </a:p>
        </p:txBody>
      </p:sp>
      <p:sp>
        <p:nvSpPr>
          <p:cNvPr id="5" name="Slide Number Placeholder 4">
            <a:extLst>
              <a:ext uri="{FF2B5EF4-FFF2-40B4-BE49-F238E27FC236}">
                <a16:creationId xmlns:a16="http://schemas.microsoft.com/office/drawing/2014/main" id="{23BEE0DB-A770-482C-B119-54417DD43548}"/>
              </a:ext>
            </a:extLst>
          </p:cNvPr>
          <p:cNvSpPr>
            <a:spLocks noGrp="1"/>
          </p:cNvSpPr>
          <p:nvPr>
            <p:ph type="sldNum" sz="quarter" idx="12"/>
          </p:nvPr>
        </p:nvSpPr>
        <p:spPr/>
        <p:txBody>
          <a:bodyPr/>
          <a:lstStyle/>
          <a:p>
            <a:fld id="{C175C9B7-C513-455A-A4B0-B51BD953985C}" type="slidenum">
              <a:rPr lang="en-US" smtClean="0"/>
              <a:t>53</a:t>
            </a:fld>
            <a:endParaRPr lang="en-US"/>
          </a:p>
        </p:txBody>
      </p:sp>
    </p:spTree>
    <p:extLst>
      <p:ext uri="{BB962C8B-B14F-4D97-AF65-F5344CB8AC3E}">
        <p14:creationId xmlns:p14="http://schemas.microsoft.com/office/powerpoint/2010/main" val="34785379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E464-09E6-4232-990C-928CCA6B1C1F}"/>
              </a:ext>
            </a:extLst>
          </p:cNvPr>
          <p:cNvSpPr>
            <a:spLocks noGrp="1"/>
          </p:cNvSpPr>
          <p:nvPr>
            <p:ph type="title"/>
          </p:nvPr>
        </p:nvSpPr>
        <p:spPr/>
        <p:txBody>
          <a:bodyPr/>
          <a:lstStyle/>
          <a:p>
            <a:pPr algn="ctr"/>
            <a:r>
              <a:rPr lang="en-US" dirty="0"/>
              <a:t>R-GOCI</a:t>
            </a:r>
            <a:br>
              <a:rPr lang="en-US" dirty="0"/>
            </a:br>
            <a:r>
              <a:rPr lang="en-US" sz="2800" dirty="0"/>
              <a:t>(DORON AND DERBY, ROCD.NET)</a:t>
            </a:r>
            <a:endParaRPr lang="en-US" dirty="0"/>
          </a:p>
        </p:txBody>
      </p:sp>
      <p:sp>
        <p:nvSpPr>
          <p:cNvPr id="3" name="Content Placeholder 2">
            <a:extLst>
              <a:ext uri="{FF2B5EF4-FFF2-40B4-BE49-F238E27FC236}">
                <a16:creationId xmlns:a16="http://schemas.microsoft.com/office/drawing/2014/main" id="{FD623764-3A2E-49AE-B536-ECCAC9B5C21C}"/>
              </a:ext>
            </a:extLst>
          </p:cNvPr>
          <p:cNvSpPr>
            <a:spLocks noGrp="1"/>
          </p:cNvSpPr>
          <p:nvPr>
            <p:ph idx="1"/>
          </p:nvPr>
        </p:nvSpPr>
        <p:spPr/>
        <p:txBody>
          <a:bodyPr>
            <a:normAutofit lnSpcReduction="10000"/>
          </a:bodyPr>
          <a:lstStyle/>
          <a:p>
            <a:r>
              <a:rPr lang="en-US" dirty="0"/>
              <a:t>Is my Emunah lacking?</a:t>
            </a:r>
          </a:p>
          <a:p>
            <a:r>
              <a:rPr lang="en-US" dirty="0"/>
              <a:t>Script From Emunah: A Guide for Coping with Questions by Rabbi </a:t>
            </a:r>
            <a:r>
              <a:rPr lang="en-US" dirty="0" err="1"/>
              <a:t>Dovid</a:t>
            </a:r>
            <a:r>
              <a:rPr lang="en-US" dirty="0"/>
              <a:t> Aryeh Kaufman:</a:t>
            </a:r>
          </a:p>
          <a:p>
            <a:r>
              <a:rPr lang="en-US" dirty="0"/>
              <a:t>“I must accept the fact that I am human, and whether I like it or not, I may have thoughts of doubt regarding Emunah. I will have to live with this, even if it means that I do not have the level of Emunah that I should, and even if I wonder if I am a </a:t>
            </a:r>
            <a:r>
              <a:rPr lang="en-US" dirty="0" err="1"/>
              <a:t>maamin</a:t>
            </a:r>
            <a:r>
              <a:rPr lang="en-US" dirty="0"/>
              <a:t> at all. In order to overcome this problem, I must continue serving Hashem regardless of my doubts, and realize that this is the way Hashem created human beings. He accepts me with my imperfections, and I need to do so as well.”</a:t>
            </a:r>
          </a:p>
        </p:txBody>
      </p:sp>
      <p:sp>
        <p:nvSpPr>
          <p:cNvPr id="4" name="Footer Placeholder 3">
            <a:extLst>
              <a:ext uri="{FF2B5EF4-FFF2-40B4-BE49-F238E27FC236}">
                <a16:creationId xmlns:a16="http://schemas.microsoft.com/office/drawing/2014/main" id="{F6B8F5C7-8BF3-41D4-938D-FCB106C3872B}"/>
              </a:ext>
            </a:extLst>
          </p:cNvPr>
          <p:cNvSpPr>
            <a:spLocks noGrp="1"/>
          </p:cNvSpPr>
          <p:nvPr>
            <p:ph type="ftr" sz="quarter" idx="11"/>
          </p:nvPr>
        </p:nvSpPr>
        <p:spPr/>
        <p:txBody>
          <a:bodyPr/>
          <a:lstStyle/>
          <a:p>
            <a:r>
              <a:rPr lang="en-US"/>
              <a:t>Ruchama Fund, Ph.D.</a:t>
            </a:r>
          </a:p>
        </p:txBody>
      </p:sp>
      <p:sp>
        <p:nvSpPr>
          <p:cNvPr id="5" name="Slide Number Placeholder 4">
            <a:extLst>
              <a:ext uri="{FF2B5EF4-FFF2-40B4-BE49-F238E27FC236}">
                <a16:creationId xmlns:a16="http://schemas.microsoft.com/office/drawing/2014/main" id="{06BB9EEF-2A71-4396-BA80-831674A98B0E}"/>
              </a:ext>
            </a:extLst>
          </p:cNvPr>
          <p:cNvSpPr>
            <a:spLocks noGrp="1"/>
          </p:cNvSpPr>
          <p:nvPr>
            <p:ph type="sldNum" sz="quarter" idx="12"/>
          </p:nvPr>
        </p:nvSpPr>
        <p:spPr/>
        <p:txBody>
          <a:bodyPr/>
          <a:lstStyle/>
          <a:p>
            <a:fld id="{C175C9B7-C513-455A-A4B0-B51BD953985C}" type="slidenum">
              <a:rPr lang="en-US" smtClean="0"/>
              <a:t>54</a:t>
            </a:fld>
            <a:endParaRPr lang="en-US"/>
          </a:p>
        </p:txBody>
      </p:sp>
    </p:spTree>
    <p:extLst>
      <p:ext uri="{BB962C8B-B14F-4D97-AF65-F5344CB8AC3E}">
        <p14:creationId xmlns:p14="http://schemas.microsoft.com/office/powerpoint/2010/main" val="15263842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6A9BF-146E-4DA4-946B-F643E1B101BA}"/>
              </a:ext>
            </a:extLst>
          </p:cNvPr>
          <p:cNvSpPr>
            <a:spLocks noGrp="1"/>
          </p:cNvSpPr>
          <p:nvPr>
            <p:ph type="title"/>
          </p:nvPr>
        </p:nvSpPr>
        <p:spPr/>
        <p:txBody>
          <a:bodyPr/>
          <a:lstStyle/>
          <a:p>
            <a:pPr algn="ctr"/>
            <a:r>
              <a:rPr lang="en-US" dirty="0"/>
              <a:t>RATIONALE FOR TREATMENT</a:t>
            </a:r>
          </a:p>
        </p:txBody>
      </p:sp>
      <p:sp>
        <p:nvSpPr>
          <p:cNvPr id="3" name="Content Placeholder 2">
            <a:extLst>
              <a:ext uri="{FF2B5EF4-FFF2-40B4-BE49-F238E27FC236}">
                <a16:creationId xmlns:a16="http://schemas.microsoft.com/office/drawing/2014/main" id="{6CB300DD-F3A8-4D34-B807-56BD3CE0D8E4}"/>
              </a:ext>
            </a:extLst>
          </p:cNvPr>
          <p:cNvSpPr>
            <a:spLocks noGrp="1"/>
          </p:cNvSpPr>
          <p:nvPr>
            <p:ph idx="1"/>
          </p:nvPr>
        </p:nvSpPr>
        <p:spPr/>
        <p:txBody>
          <a:bodyPr/>
          <a:lstStyle/>
          <a:p>
            <a:r>
              <a:rPr lang="en-US" dirty="0"/>
              <a:t>The “danger” of anxiety (hands demo)</a:t>
            </a:r>
          </a:p>
          <a:p>
            <a:r>
              <a:rPr lang="en-US" dirty="0"/>
              <a:t>Mountain</a:t>
            </a:r>
          </a:p>
          <a:p>
            <a:r>
              <a:rPr lang="en-US" dirty="0"/>
              <a:t>Exposure mindset-stay open and vulnerable</a:t>
            </a:r>
          </a:p>
        </p:txBody>
      </p:sp>
      <p:sp>
        <p:nvSpPr>
          <p:cNvPr id="4" name="Footer Placeholder 3">
            <a:extLst>
              <a:ext uri="{FF2B5EF4-FFF2-40B4-BE49-F238E27FC236}">
                <a16:creationId xmlns:a16="http://schemas.microsoft.com/office/drawing/2014/main" id="{3459030B-9ACD-4EA3-BA3E-01A95731B2DD}"/>
              </a:ext>
            </a:extLst>
          </p:cNvPr>
          <p:cNvSpPr>
            <a:spLocks noGrp="1"/>
          </p:cNvSpPr>
          <p:nvPr>
            <p:ph type="ftr" sz="quarter" idx="11"/>
          </p:nvPr>
        </p:nvSpPr>
        <p:spPr/>
        <p:txBody>
          <a:bodyPr/>
          <a:lstStyle/>
          <a:p>
            <a:r>
              <a:rPr lang="en-US"/>
              <a:t>Ruchama Fund, Ph.D.</a:t>
            </a:r>
          </a:p>
        </p:txBody>
      </p:sp>
      <p:sp>
        <p:nvSpPr>
          <p:cNvPr id="5" name="Slide Number Placeholder 4">
            <a:extLst>
              <a:ext uri="{FF2B5EF4-FFF2-40B4-BE49-F238E27FC236}">
                <a16:creationId xmlns:a16="http://schemas.microsoft.com/office/drawing/2014/main" id="{3B85986F-C4D7-4D54-AB39-47B85499CE37}"/>
              </a:ext>
            </a:extLst>
          </p:cNvPr>
          <p:cNvSpPr>
            <a:spLocks noGrp="1"/>
          </p:cNvSpPr>
          <p:nvPr>
            <p:ph type="sldNum" sz="quarter" idx="12"/>
          </p:nvPr>
        </p:nvSpPr>
        <p:spPr/>
        <p:txBody>
          <a:bodyPr/>
          <a:lstStyle/>
          <a:p>
            <a:fld id="{C175C9B7-C513-455A-A4B0-B51BD953985C}" type="slidenum">
              <a:rPr lang="en-US" smtClean="0"/>
              <a:t>55</a:t>
            </a:fld>
            <a:endParaRPr lang="en-US"/>
          </a:p>
        </p:txBody>
      </p:sp>
    </p:spTree>
    <p:extLst>
      <p:ext uri="{BB962C8B-B14F-4D97-AF65-F5344CB8AC3E}">
        <p14:creationId xmlns:p14="http://schemas.microsoft.com/office/powerpoint/2010/main" val="26138489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175B6-BA4C-4625-9F0C-5AC6CEBBC814}"/>
              </a:ext>
            </a:extLst>
          </p:cNvPr>
          <p:cNvSpPr>
            <a:spLocks noGrp="1"/>
          </p:cNvSpPr>
          <p:nvPr>
            <p:ph type="title"/>
          </p:nvPr>
        </p:nvSpPr>
        <p:spPr>
          <a:xfrm>
            <a:off x="838200" y="365125"/>
            <a:ext cx="10515600" cy="1453042"/>
          </a:xfrm>
        </p:spPr>
        <p:txBody>
          <a:bodyPr/>
          <a:lstStyle/>
          <a:p>
            <a:pPr algn="ctr"/>
            <a:r>
              <a:rPr lang="en-US" dirty="0"/>
              <a:t>THE MOUNTAIN BLOCKING THE ROAD:</a:t>
            </a:r>
            <a:br>
              <a:rPr lang="en-US" dirty="0"/>
            </a:br>
            <a:r>
              <a:rPr lang="en-US" dirty="0"/>
              <a:t>RADICAL ACCEPTANCE</a:t>
            </a:r>
          </a:p>
        </p:txBody>
      </p:sp>
      <p:pic>
        <p:nvPicPr>
          <p:cNvPr id="4098" name="Picture 2" descr="Mountain Road Images | Free Photos, PNG Stickers, Wallpapers &amp; Backgrounds  - rawpixel">
            <a:extLst>
              <a:ext uri="{FF2B5EF4-FFF2-40B4-BE49-F238E27FC236}">
                <a16:creationId xmlns:a16="http://schemas.microsoft.com/office/drawing/2014/main" id="{D08109E7-5E65-48DD-A8FD-3B645285E4A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77362" y="1794983"/>
            <a:ext cx="5837275" cy="4561367"/>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1E8083AC-3420-4B26-A129-3B4BAF5BA02D}"/>
              </a:ext>
            </a:extLst>
          </p:cNvPr>
          <p:cNvSpPr>
            <a:spLocks noGrp="1"/>
          </p:cNvSpPr>
          <p:nvPr>
            <p:ph type="ftr" sz="quarter" idx="11"/>
          </p:nvPr>
        </p:nvSpPr>
        <p:spPr/>
        <p:txBody>
          <a:bodyPr/>
          <a:lstStyle/>
          <a:p>
            <a:r>
              <a:rPr lang="en-US"/>
              <a:t>Ruchama Fund, Ph.D.</a:t>
            </a:r>
          </a:p>
        </p:txBody>
      </p:sp>
      <p:sp>
        <p:nvSpPr>
          <p:cNvPr id="5" name="Slide Number Placeholder 4">
            <a:extLst>
              <a:ext uri="{FF2B5EF4-FFF2-40B4-BE49-F238E27FC236}">
                <a16:creationId xmlns:a16="http://schemas.microsoft.com/office/drawing/2014/main" id="{7FA17A3F-C106-4B06-92B9-73D6FBDC14AE}"/>
              </a:ext>
            </a:extLst>
          </p:cNvPr>
          <p:cNvSpPr>
            <a:spLocks noGrp="1"/>
          </p:cNvSpPr>
          <p:nvPr>
            <p:ph type="sldNum" sz="quarter" idx="12"/>
          </p:nvPr>
        </p:nvSpPr>
        <p:spPr/>
        <p:txBody>
          <a:bodyPr/>
          <a:lstStyle/>
          <a:p>
            <a:fld id="{C175C9B7-C513-455A-A4B0-B51BD953985C}" type="slidenum">
              <a:rPr lang="en-US" smtClean="0"/>
              <a:t>56</a:t>
            </a:fld>
            <a:endParaRPr lang="en-US"/>
          </a:p>
        </p:txBody>
      </p:sp>
    </p:spTree>
    <p:extLst>
      <p:ext uri="{BB962C8B-B14F-4D97-AF65-F5344CB8AC3E}">
        <p14:creationId xmlns:p14="http://schemas.microsoft.com/office/powerpoint/2010/main" val="5353925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6A198-CF34-4811-888C-A5A907F0AFF2}"/>
              </a:ext>
            </a:extLst>
          </p:cNvPr>
          <p:cNvSpPr>
            <a:spLocks noGrp="1"/>
          </p:cNvSpPr>
          <p:nvPr>
            <p:ph type="title"/>
          </p:nvPr>
        </p:nvSpPr>
        <p:spPr/>
        <p:txBody>
          <a:bodyPr/>
          <a:lstStyle/>
          <a:p>
            <a:pPr algn="ctr"/>
            <a:r>
              <a:rPr lang="en-US" dirty="0"/>
              <a:t>EXPOSURE LIFESTYLE</a:t>
            </a:r>
          </a:p>
        </p:txBody>
      </p:sp>
      <p:sp>
        <p:nvSpPr>
          <p:cNvPr id="4" name="Footer Placeholder 3">
            <a:extLst>
              <a:ext uri="{FF2B5EF4-FFF2-40B4-BE49-F238E27FC236}">
                <a16:creationId xmlns:a16="http://schemas.microsoft.com/office/drawing/2014/main" id="{1FDB3540-AC16-4FE3-82E3-4D7B7FAD6BB8}"/>
              </a:ext>
            </a:extLst>
          </p:cNvPr>
          <p:cNvSpPr>
            <a:spLocks noGrp="1"/>
          </p:cNvSpPr>
          <p:nvPr>
            <p:ph type="ftr" sz="quarter" idx="11"/>
          </p:nvPr>
        </p:nvSpPr>
        <p:spPr/>
        <p:txBody>
          <a:bodyPr/>
          <a:lstStyle/>
          <a:p>
            <a:r>
              <a:rPr lang="en-US"/>
              <a:t>Ruchama Fund, Ph.D.</a:t>
            </a:r>
          </a:p>
        </p:txBody>
      </p:sp>
      <p:sp>
        <p:nvSpPr>
          <p:cNvPr id="5" name="Slide Number Placeholder 4">
            <a:extLst>
              <a:ext uri="{FF2B5EF4-FFF2-40B4-BE49-F238E27FC236}">
                <a16:creationId xmlns:a16="http://schemas.microsoft.com/office/drawing/2014/main" id="{A4CC8FEB-F79F-40FE-88D0-4FC8F7FD83D2}"/>
              </a:ext>
            </a:extLst>
          </p:cNvPr>
          <p:cNvSpPr>
            <a:spLocks noGrp="1"/>
          </p:cNvSpPr>
          <p:nvPr>
            <p:ph type="sldNum" sz="quarter" idx="12"/>
          </p:nvPr>
        </p:nvSpPr>
        <p:spPr/>
        <p:txBody>
          <a:bodyPr/>
          <a:lstStyle/>
          <a:p>
            <a:fld id="{C175C9B7-C513-455A-A4B0-B51BD953985C}" type="slidenum">
              <a:rPr lang="en-US" smtClean="0"/>
              <a:t>57</a:t>
            </a:fld>
            <a:endParaRPr lang="en-US"/>
          </a:p>
        </p:txBody>
      </p:sp>
      <p:pic>
        <p:nvPicPr>
          <p:cNvPr id="3074" name="Picture 2" descr="Learning About Exposure Therapy">
            <a:extLst>
              <a:ext uri="{FF2B5EF4-FFF2-40B4-BE49-F238E27FC236}">
                <a16:creationId xmlns:a16="http://schemas.microsoft.com/office/drawing/2014/main" id="{46E880C4-AE98-4F58-8D14-09791C2F44B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47508" y="1690689"/>
            <a:ext cx="7176976" cy="4359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9953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1B103-E2DD-4146-98D4-0B45B7DB7EC4}"/>
              </a:ext>
            </a:extLst>
          </p:cNvPr>
          <p:cNvSpPr>
            <a:spLocks noGrp="1"/>
          </p:cNvSpPr>
          <p:nvPr>
            <p:ph type="title"/>
          </p:nvPr>
        </p:nvSpPr>
        <p:spPr/>
        <p:txBody>
          <a:bodyPr/>
          <a:lstStyle/>
          <a:p>
            <a:pPr algn="ctr"/>
            <a:r>
              <a:rPr lang="en-US" dirty="0"/>
              <a:t>TREATMENT</a:t>
            </a:r>
          </a:p>
        </p:txBody>
      </p:sp>
      <p:sp>
        <p:nvSpPr>
          <p:cNvPr id="3" name="Content Placeholder 2">
            <a:extLst>
              <a:ext uri="{FF2B5EF4-FFF2-40B4-BE49-F238E27FC236}">
                <a16:creationId xmlns:a16="http://schemas.microsoft.com/office/drawing/2014/main" id="{683E9B9C-ED13-4598-8DDF-DFEDDAF2495A}"/>
              </a:ext>
            </a:extLst>
          </p:cNvPr>
          <p:cNvSpPr>
            <a:spLocks noGrp="1"/>
          </p:cNvSpPr>
          <p:nvPr>
            <p:ph idx="1"/>
          </p:nvPr>
        </p:nvSpPr>
        <p:spPr/>
        <p:txBody>
          <a:bodyPr/>
          <a:lstStyle/>
          <a:p>
            <a:r>
              <a:rPr lang="en-US" dirty="0"/>
              <a:t>CBT for the philosophy of tolerating uncertainty</a:t>
            </a:r>
          </a:p>
          <a:p>
            <a:r>
              <a:rPr lang="en-US" dirty="0"/>
              <a:t>Identifying and challenging love myths</a:t>
            </a:r>
          </a:p>
          <a:p>
            <a:r>
              <a:rPr lang="en-US" dirty="0"/>
              <a:t>ERP</a:t>
            </a:r>
          </a:p>
          <a:p>
            <a:r>
              <a:rPr lang="en-US" dirty="0"/>
              <a:t>ACT</a:t>
            </a:r>
          </a:p>
          <a:p>
            <a:r>
              <a:rPr lang="en-US" dirty="0"/>
              <a:t>EMDR</a:t>
            </a:r>
          </a:p>
          <a:p>
            <a:r>
              <a:rPr lang="en-US" dirty="0"/>
              <a:t>Positive neuroplasticity</a:t>
            </a:r>
          </a:p>
          <a:p>
            <a:endParaRPr lang="en-US" dirty="0"/>
          </a:p>
        </p:txBody>
      </p:sp>
      <p:sp>
        <p:nvSpPr>
          <p:cNvPr id="4" name="Footer Placeholder 3">
            <a:extLst>
              <a:ext uri="{FF2B5EF4-FFF2-40B4-BE49-F238E27FC236}">
                <a16:creationId xmlns:a16="http://schemas.microsoft.com/office/drawing/2014/main" id="{C05084FB-FCDE-4039-A866-122931D7421F}"/>
              </a:ext>
            </a:extLst>
          </p:cNvPr>
          <p:cNvSpPr>
            <a:spLocks noGrp="1"/>
          </p:cNvSpPr>
          <p:nvPr>
            <p:ph type="ftr" sz="quarter" idx="11"/>
          </p:nvPr>
        </p:nvSpPr>
        <p:spPr/>
        <p:txBody>
          <a:bodyPr/>
          <a:lstStyle/>
          <a:p>
            <a:r>
              <a:rPr lang="en-US"/>
              <a:t>Ruchama Fund, Ph.D.</a:t>
            </a:r>
          </a:p>
        </p:txBody>
      </p:sp>
      <p:sp>
        <p:nvSpPr>
          <p:cNvPr id="5" name="Slide Number Placeholder 4">
            <a:extLst>
              <a:ext uri="{FF2B5EF4-FFF2-40B4-BE49-F238E27FC236}">
                <a16:creationId xmlns:a16="http://schemas.microsoft.com/office/drawing/2014/main" id="{950C4FF9-00AE-49C5-B36A-1F524D7B3678}"/>
              </a:ext>
            </a:extLst>
          </p:cNvPr>
          <p:cNvSpPr>
            <a:spLocks noGrp="1"/>
          </p:cNvSpPr>
          <p:nvPr>
            <p:ph type="sldNum" sz="quarter" idx="12"/>
          </p:nvPr>
        </p:nvSpPr>
        <p:spPr/>
        <p:txBody>
          <a:bodyPr/>
          <a:lstStyle/>
          <a:p>
            <a:fld id="{C175C9B7-C513-455A-A4B0-B51BD953985C}" type="slidenum">
              <a:rPr lang="en-US" smtClean="0"/>
              <a:t>58</a:t>
            </a:fld>
            <a:endParaRPr lang="en-US"/>
          </a:p>
        </p:txBody>
      </p:sp>
    </p:spTree>
    <p:extLst>
      <p:ext uri="{BB962C8B-B14F-4D97-AF65-F5344CB8AC3E}">
        <p14:creationId xmlns:p14="http://schemas.microsoft.com/office/powerpoint/2010/main" val="13995132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2042B-4246-464A-A3D5-73B042DC59C1}"/>
              </a:ext>
            </a:extLst>
          </p:cNvPr>
          <p:cNvSpPr>
            <a:spLocks noGrp="1"/>
          </p:cNvSpPr>
          <p:nvPr>
            <p:ph type="title"/>
          </p:nvPr>
        </p:nvSpPr>
        <p:spPr/>
        <p:txBody>
          <a:bodyPr/>
          <a:lstStyle/>
          <a:p>
            <a:pPr algn="ctr"/>
            <a:r>
              <a:rPr lang="en-US" dirty="0"/>
              <a:t>ERP PSYCHOEDUCATION</a:t>
            </a:r>
            <a:br>
              <a:rPr lang="en-US" dirty="0"/>
            </a:br>
            <a:r>
              <a:rPr lang="en-US" sz="2000" dirty="0"/>
              <a:t>(IOCDF.ORG)</a:t>
            </a:r>
            <a:endParaRPr lang="en-US" dirty="0"/>
          </a:p>
        </p:txBody>
      </p:sp>
      <p:sp>
        <p:nvSpPr>
          <p:cNvPr id="3" name="Content Placeholder 2">
            <a:extLst>
              <a:ext uri="{FF2B5EF4-FFF2-40B4-BE49-F238E27FC236}">
                <a16:creationId xmlns:a16="http://schemas.microsoft.com/office/drawing/2014/main" id="{61B92101-A6D8-4C1D-973F-3666BBE3473B}"/>
              </a:ext>
            </a:extLst>
          </p:cNvPr>
          <p:cNvSpPr>
            <a:spLocks noGrp="1"/>
          </p:cNvSpPr>
          <p:nvPr>
            <p:ph idx="1"/>
          </p:nvPr>
        </p:nvSpPr>
        <p:spPr/>
        <p:txBody>
          <a:bodyPr/>
          <a:lstStyle/>
          <a:p>
            <a:r>
              <a:rPr lang="en-US" dirty="0"/>
              <a:t>Purposely exposing yourself to things that make you anxious, leaning into the feelings it provokes, sticking with it, and resisting the urge to engage in compulsive behaviors.</a:t>
            </a:r>
          </a:p>
          <a:p>
            <a:r>
              <a:rPr lang="en-US" dirty="0"/>
              <a:t>You will feel an initial increase in anxiety, uncertainty, and obsessional thoughts.</a:t>
            </a:r>
          </a:p>
          <a:p>
            <a:r>
              <a:rPr lang="en-US" dirty="0"/>
              <a:t>You will find that these feelings and thoughts are distressing, but also that they can’t hurt you—they are safe and manageable.</a:t>
            </a:r>
          </a:p>
          <a:p>
            <a:r>
              <a:rPr lang="en-US" dirty="0"/>
              <a:t>When you stop fighting the obsessions and anxiety, these feelings will eventually begin to subside.</a:t>
            </a:r>
          </a:p>
          <a:p>
            <a:endParaRPr lang="en-US" dirty="0"/>
          </a:p>
        </p:txBody>
      </p:sp>
      <p:sp>
        <p:nvSpPr>
          <p:cNvPr id="4" name="Footer Placeholder 3">
            <a:extLst>
              <a:ext uri="{FF2B5EF4-FFF2-40B4-BE49-F238E27FC236}">
                <a16:creationId xmlns:a16="http://schemas.microsoft.com/office/drawing/2014/main" id="{5F83EB74-7018-4A02-9469-A8E2961E2622}"/>
              </a:ext>
            </a:extLst>
          </p:cNvPr>
          <p:cNvSpPr>
            <a:spLocks noGrp="1"/>
          </p:cNvSpPr>
          <p:nvPr>
            <p:ph type="ftr" sz="quarter" idx="11"/>
          </p:nvPr>
        </p:nvSpPr>
        <p:spPr/>
        <p:txBody>
          <a:bodyPr/>
          <a:lstStyle/>
          <a:p>
            <a:r>
              <a:rPr lang="en-US"/>
              <a:t>Ruchama Fund, Ph.D.</a:t>
            </a:r>
          </a:p>
        </p:txBody>
      </p:sp>
      <p:sp>
        <p:nvSpPr>
          <p:cNvPr id="5" name="Slide Number Placeholder 4">
            <a:extLst>
              <a:ext uri="{FF2B5EF4-FFF2-40B4-BE49-F238E27FC236}">
                <a16:creationId xmlns:a16="http://schemas.microsoft.com/office/drawing/2014/main" id="{C1F49CF4-87CD-47AB-981A-2729007A2538}"/>
              </a:ext>
            </a:extLst>
          </p:cNvPr>
          <p:cNvSpPr>
            <a:spLocks noGrp="1"/>
          </p:cNvSpPr>
          <p:nvPr>
            <p:ph type="sldNum" sz="quarter" idx="12"/>
          </p:nvPr>
        </p:nvSpPr>
        <p:spPr/>
        <p:txBody>
          <a:bodyPr/>
          <a:lstStyle/>
          <a:p>
            <a:fld id="{C175C9B7-C513-455A-A4B0-B51BD953985C}" type="slidenum">
              <a:rPr lang="en-US" smtClean="0"/>
              <a:t>59</a:t>
            </a:fld>
            <a:endParaRPr lang="en-US"/>
          </a:p>
        </p:txBody>
      </p:sp>
    </p:spTree>
    <p:extLst>
      <p:ext uri="{BB962C8B-B14F-4D97-AF65-F5344CB8AC3E}">
        <p14:creationId xmlns:p14="http://schemas.microsoft.com/office/powerpoint/2010/main" val="1355683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4B33A-855A-475B-BCB9-13A6A9977DEF}"/>
              </a:ext>
            </a:extLst>
          </p:cNvPr>
          <p:cNvSpPr>
            <a:spLocks noGrp="1"/>
          </p:cNvSpPr>
          <p:nvPr>
            <p:ph type="title"/>
          </p:nvPr>
        </p:nvSpPr>
        <p:spPr/>
        <p:txBody>
          <a:bodyPr/>
          <a:lstStyle/>
          <a:p>
            <a:pPr algn="ctr"/>
            <a:r>
              <a:rPr lang="en-US" dirty="0"/>
              <a:t>ROCD OBSESSIONS</a:t>
            </a:r>
          </a:p>
        </p:txBody>
      </p:sp>
      <p:sp>
        <p:nvSpPr>
          <p:cNvPr id="3" name="Content Placeholder 2">
            <a:extLst>
              <a:ext uri="{FF2B5EF4-FFF2-40B4-BE49-F238E27FC236}">
                <a16:creationId xmlns:a16="http://schemas.microsoft.com/office/drawing/2014/main" id="{5A67CE6E-D0DA-4AB6-8216-7290291FF32A}"/>
              </a:ext>
            </a:extLst>
          </p:cNvPr>
          <p:cNvSpPr>
            <a:spLocks noGrp="1"/>
          </p:cNvSpPr>
          <p:nvPr>
            <p:ph idx="1"/>
          </p:nvPr>
        </p:nvSpPr>
        <p:spPr/>
        <p:txBody>
          <a:bodyPr/>
          <a:lstStyle/>
          <a:p>
            <a:r>
              <a:rPr lang="en-US" dirty="0"/>
              <a:t>Is this person the right one?</a:t>
            </a:r>
          </a:p>
          <a:p>
            <a:r>
              <a:rPr lang="en-US" dirty="0"/>
              <a:t>Will I regret this? (Regret aversion)</a:t>
            </a:r>
          </a:p>
          <a:p>
            <a:r>
              <a:rPr lang="en-US" dirty="0"/>
              <a:t>Am I a good mother?</a:t>
            </a:r>
          </a:p>
          <a:p>
            <a:r>
              <a:rPr lang="en-US" dirty="0"/>
              <a:t>Is my friend a true friend?</a:t>
            </a:r>
          </a:p>
          <a:p>
            <a:r>
              <a:rPr lang="en-US" dirty="0"/>
              <a:t>Does my therapist care about me?</a:t>
            </a:r>
          </a:p>
          <a:p>
            <a:r>
              <a:rPr lang="en-US" dirty="0"/>
              <a:t>The defining element is DOUBT.</a:t>
            </a:r>
          </a:p>
        </p:txBody>
      </p:sp>
      <p:sp>
        <p:nvSpPr>
          <p:cNvPr id="4" name="Footer Placeholder 3">
            <a:extLst>
              <a:ext uri="{FF2B5EF4-FFF2-40B4-BE49-F238E27FC236}">
                <a16:creationId xmlns:a16="http://schemas.microsoft.com/office/drawing/2014/main" id="{5EAD5490-2748-487F-AB43-5AE7A2C4ABD0}"/>
              </a:ext>
            </a:extLst>
          </p:cNvPr>
          <p:cNvSpPr>
            <a:spLocks noGrp="1"/>
          </p:cNvSpPr>
          <p:nvPr>
            <p:ph type="ftr" sz="quarter" idx="11"/>
          </p:nvPr>
        </p:nvSpPr>
        <p:spPr/>
        <p:txBody>
          <a:bodyPr/>
          <a:lstStyle/>
          <a:p>
            <a:r>
              <a:rPr lang="en-US"/>
              <a:t>Ruchama Fund, Ph.D.</a:t>
            </a:r>
          </a:p>
        </p:txBody>
      </p:sp>
      <p:sp>
        <p:nvSpPr>
          <p:cNvPr id="5" name="Slide Number Placeholder 4">
            <a:extLst>
              <a:ext uri="{FF2B5EF4-FFF2-40B4-BE49-F238E27FC236}">
                <a16:creationId xmlns:a16="http://schemas.microsoft.com/office/drawing/2014/main" id="{322C13EF-148F-4C67-870D-984445AEC03F}"/>
              </a:ext>
            </a:extLst>
          </p:cNvPr>
          <p:cNvSpPr>
            <a:spLocks noGrp="1"/>
          </p:cNvSpPr>
          <p:nvPr>
            <p:ph type="sldNum" sz="quarter" idx="12"/>
          </p:nvPr>
        </p:nvSpPr>
        <p:spPr/>
        <p:txBody>
          <a:bodyPr/>
          <a:lstStyle/>
          <a:p>
            <a:fld id="{C175C9B7-C513-455A-A4B0-B51BD953985C}" type="slidenum">
              <a:rPr lang="en-US" smtClean="0"/>
              <a:t>6</a:t>
            </a:fld>
            <a:endParaRPr lang="en-US"/>
          </a:p>
        </p:txBody>
      </p:sp>
    </p:spTree>
    <p:extLst>
      <p:ext uri="{BB962C8B-B14F-4D97-AF65-F5344CB8AC3E}">
        <p14:creationId xmlns:p14="http://schemas.microsoft.com/office/powerpoint/2010/main" val="42154999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90B2-777A-460B-827F-F3648A96655F}"/>
              </a:ext>
            </a:extLst>
          </p:cNvPr>
          <p:cNvSpPr>
            <a:spLocks noGrp="1"/>
          </p:cNvSpPr>
          <p:nvPr>
            <p:ph type="title"/>
          </p:nvPr>
        </p:nvSpPr>
        <p:spPr/>
        <p:txBody>
          <a:bodyPr/>
          <a:lstStyle/>
          <a:p>
            <a:pPr algn="ctr"/>
            <a:r>
              <a:rPr lang="en-US" dirty="0"/>
              <a:t>ERP PSYCHOEDUCATION II</a:t>
            </a:r>
            <a:br>
              <a:rPr lang="en-US" dirty="0"/>
            </a:br>
            <a:r>
              <a:rPr lang="en-US" sz="2800" dirty="0"/>
              <a:t>(IOCDF.ORG)</a:t>
            </a:r>
          </a:p>
        </p:txBody>
      </p:sp>
      <p:sp>
        <p:nvSpPr>
          <p:cNvPr id="3" name="Content Placeholder 2">
            <a:extLst>
              <a:ext uri="{FF2B5EF4-FFF2-40B4-BE49-F238E27FC236}">
                <a16:creationId xmlns:a16="http://schemas.microsoft.com/office/drawing/2014/main" id="{93442A25-2FA9-4E7A-AEDB-C8E062C3E438}"/>
              </a:ext>
            </a:extLst>
          </p:cNvPr>
          <p:cNvSpPr>
            <a:spLocks noGrp="1"/>
          </p:cNvSpPr>
          <p:nvPr>
            <p:ph idx="1"/>
          </p:nvPr>
        </p:nvSpPr>
        <p:spPr/>
        <p:txBody>
          <a:bodyPr/>
          <a:lstStyle/>
          <a:p>
            <a:r>
              <a:rPr lang="en-US" dirty="0"/>
              <a:t>This natural drop in anxiety that happens when you stay “exposed” and “prevent” the compulsive “response” is called habituation.</a:t>
            </a:r>
          </a:p>
          <a:p>
            <a:r>
              <a:rPr lang="en-US" dirty="0"/>
              <a:t>You will find that your fears are less likely to come true than you thought.</a:t>
            </a:r>
          </a:p>
          <a:p>
            <a:r>
              <a:rPr lang="en-US" dirty="0"/>
              <a:t>You will get better at managing “everyday” levels of risk and uncertainty.</a:t>
            </a:r>
          </a:p>
        </p:txBody>
      </p:sp>
      <p:sp>
        <p:nvSpPr>
          <p:cNvPr id="4" name="Footer Placeholder 3">
            <a:extLst>
              <a:ext uri="{FF2B5EF4-FFF2-40B4-BE49-F238E27FC236}">
                <a16:creationId xmlns:a16="http://schemas.microsoft.com/office/drawing/2014/main" id="{AF5C8ED7-7BB7-4FB1-B941-4C5A60BB37EA}"/>
              </a:ext>
            </a:extLst>
          </p:cNvPr>
          <p:cNvSpPr>
            <a:spLocks noGrp="1"/>
          </p:cNvSpPr>
          <p:nvPr>
            <p:ph type="ftr" sz="quarter" idx="11"/>
          </p:nvPr>
        </p:nvSpPr>
        <p:spPr/>
        <p:txBody>
          <a:bodyPr/>
          <a:lstStyle/>
          <a:p>
            <a:r>
              <a:rPr lang="en-US"/>
              <a:t>Ruchama Fund, Ph.D.</a:t>
            </a:r>
          </a:p>
        </p:txBody>
      </p:sp>
      <p:sp>
        <p:nvSpPr>
          <p:cNvPr id="5" name="Slide Number Placeholder 4">
            <a:extLst>
              <a:ext uri="{FF2B5EF4-FFF2-40B4-BE49-F238E27FC236}">
                <a16:creationId xmlns:a16="http://schemas.microsoft.com/office/drawing/2014/main" id="{3D7CD274-E2B5-40F4-BC66-627891199F15}"/>
              </a:ext>
            </a:extLst>
          </p:cNvPr>
          <p:cNvSpPr>
            <a:spLocks noGrp="1"/>
          </p:cNvSpPr>
          <p:nvPr>
            <p:ph type="sldNum" sz="quarter" idx="12"/>
          </p:nvPr>
        </p:nvSpPr>
        <p:spPr/>
        <p:txBody>
          <a:bodyPr/>
          <a:lstStyle/>
          <a:p>
            <a:fld id="{C175C9B7-C513-455A-A4B0-B51BD953985C}" type="slidenum">
              <a:rPr lang="en-US" smtClean="0"/>
              <a:t>60</a:t>
            </a:fld>
            <a:endParaRPr lang="en-US"/>
          </a:p>
        </p:txBody>
      </p:sp>
    </p:spTree>
    <p:extLst>
      <p:ext uri="{BB962C8B-B14F-4D97-AF65-F5344CB8AC3E}">
        <p14:creationId xmlns:p14="http://schemas.microsoft.com/office/powerpoint/2010/main" val="8092025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7BA63-E130-4A4B-B61C-08820F341777}"/>
              </a:ext>
            </a:extLst>
          </p:cNvPr>
          <p:cNvSpPr>
            <a:spLocks noGrp="1"/>
          </p:cNvSpPr>
          <p:nvPr>
            <p:ph type="title"/>
          </p:nvPr>
        </p:nvSpPr>
        <p:spPr/>
        <p:txBody>
          <a:bodyPr/>
          <a:lstStyle/>
          <a:p>
            <a:pPr algn="ctr"/>
            <a:r>
              <a:rPr lang="en-US" dirty="0"/>
              <a:t>COST BENEFIT ANALYSIS OF DOING ERP</a:t>
            </a:r>
            <a:br>
              <a:rPr lang="en-US" dirty="0"/>
            </a:br>
            <a:r>
              <a:rPr lang="en-US" dirty="0"/>
              <a:t>SHORT TERM AND LONG TERM</a:t>
            </a:r>
          </a:p>
        </p:txBody>
      </p:sp>
      <p:sp>
        <p:nvSpPr>
          <p:cNvPr id="3" name="Content Placeholder 2">
            <a:extLst>
              <a:ext uri="{FF2B5EF4-FFF2-40B4-BE49-F238E27FC236}">
                <a16:creationId xmlns:a16="http://schemas.microsoft.com/office/drawing/2014/main" id="{0C11A421-F4BF-48B5-B61F-51850BCA4B2D}"/>
              </a:ext>
            </a:extLst>
          </p:cNvPr>
          <p:cNvSpPr>
            <a:spLocks noGrp="1"/>
          </p:cNvSpPr>
          <p:nvPr>
            <p:ph idx="1"/>
          </p:nvPr>
        </p:nvSpPr>
        <p:spPr/>
        <p:txBody>
          <a:bodyPr/>
          <a:lstStyle/>
          <a:p>
            <a:endParaRPr lang="en-US" dirty="0"/>
          </a:p>
        </p:txBody>
      </p:sp>
      <p:pic>
        <p:nvPicPr>
          <p:cNvPr id="10242" name="Picture 2" descr="Cost Benefit Analysis (CBA) | VolunteerHQ">
            <a:extLst>
              <a:ext uri="{FF2B5EF4-FFF2-40B4-BE49-F238E27FC236}">
                <a16:creationId xmlns:a16="http://schemas.microsoft.com/office/drawing/2014/main" id="{6C22CFC6-C57F-452A-89B6-773B0051F1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8525" y="1690688"/>
            <a:ext cx="5313363" cy="5167311"/>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50217F10-1C70-451A-9FDD-B53D0173AE9F}"/>
              </a:ext>
            </a:extLst>
          </p:cNvPr>
          <p:cNvSpPr>
            <a:spLocks noGrp="1"/>
          </p:cNvSpPr>
          <p:nvPr>
            <p:ph type="ftr" sz="quarter" idx="11"/>
          </p:nvPr>
        </p:nvSpPr>
        <p:spPr/>
        <p:txBody>
          <a:bodyPr/>
          <a:lstStyle/>
          <a:p>
            <a:r>
              <a:rPr lang="en-US"/>
              <a:t>Ruchama Fund, Ph.D.</a:t>
            </a:r>
          </a:p>
        </p:txBody>
      </p:sp>
      <p:sp>
        <p:nvSpPr>
          <p:cNvPr id="5" name="Slide Number Placeholder 4">
            <a:extLst>
              <a:ext uri="{FF2B5EF4-FFF2-40B4-BE49-F238E27FC236}">
                <a16:creationId xmlns:a16="http://schemas.microsoft.com/office/drawing/2014/main" id="{AB1C5956-CA8C-4AD1-B10C-7FC37024F57A}"/>
              </a:ext>
            </a:extLst>
          </p:cNvPr>
          <p:cNvSpPr>
            <a:spLocks noGrp="1"/>
          </p:cNvSpPr>
          <p:nvPr>
            <p:ph type="sldNum" sz="quarter" idx="12"/>
          </p:nvPr>
        </p:nvSpPr>
        <p:spPr/>
        <p:txBody>
          <a:bodyPr/>
          <a:lstStyle/>
          <a:p>
            <a:fld id="{C175C9B7-C513-455A-A4B0-B51BD953985C}" type="slidenum">
              <a:rPr lang="en-US" smtClean="0"/>
              <a:t>61</a:t>
            </a:fld>
            <a:endParaRPr lang="en-US"/>
          </a:p>
        </p:txBody>
      </p:sp>
    </p:spTree>
    <p:extLst>
      <p:ext uri="{BB962C8B-B14F-4D97-AF65-F5344CB8AC3E}">
        <p14:creationId xmlns:p14="http://schemas.microsoft.com/office/powerpoint/2010/main" val="36369546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50903-B1C6-491A-A317-1BF39FD4C46F}"/>
              </a:ext>
            </a:extLst>
          </p:cNvPr>
          <p:cNvSpPr>
            <a:spLocks noGrp="1"/>
          </p:cNvSpPr>
          <p:nvPr>
            <p:ph type="title"/>
          </p:nvPr>
        </p:nvSpPr>
        <p:spPr/>
        <p:txBody>
          <a:bodyPr/>
          <a:lstStyle/>
          <a:p>
            <a:pPr algn="ctr"/>
            <a:r>
              <a:rPr lang="en-US" dirty="0"/>
              <a:t>IS CBT WITH ERP EFFECTIVE?</a:t>
            </a:r>
          </a:p>
        </p:txBody>
      </p:sp>
      <p:sp>
        <p:nvSpPr>
          <p:cNvPr id="3" name="Content Placeholder 2">
            <a:extLst>
              <a:ext uri="{FF2B5EF4-FFF2-40B4-BE49-F238E27FC236}">
                <a16:creationId xmlns:a16="http://schemas.microsoft.com/office/drawing/2014/main" id="{1A4DBF09-603C-41F9-A686-03B9DD3E79A7}"/>
              </a:ext>
            </a:extLst>
          </p:cNvPr>
          <p:cNvSpPr>
            <a:spLocks noGrp="1"/>
          </p:cNvSpPr>
          <p:nvPr>
            <p:ph idx="1"/>
          </p:nvPr>
        </p:nvSpPr>
        <p:spPr/>
        <p:txBody>
          <a:bodyPr/>
          <a:lstStyle/>
          <a:p>
            <a:r>
              <a:rPr lang="en-US" dirty="0"/>
              <a:t>Only 50-60-% complete the entire therapeutic protocol.</a:t>
            </a:r>
          </a:p>
          <a:p>
            <a:r>
              <a:rPr lang="en-US" dirty="0"/>
              <a:t>25% refuse ERP.</a:t>
            </a:r>
          </a:p>
          <a:p>
            <a:r>
              <a:rPr lang="en-US" dirty="0"/>
              <a:t>25% do it but don’t achieve significant benefit.</a:t>
            </a:r>
          </a:p>
          <a:p>
            <a:r>
              <a:rPr lang="en-US" dirty="0"/>
              <a:t>Relapses are common and need to be planned for.</a:t>
            </a:r>
          </a:p>
        </p:txBody>
      </p:sp>
      <p:sp>
        <p:nvSpPr>
          <p:cNvPr id="4" name="Footer Placeholder 3">
            <a:extLst>
              <a:ext uri="{FF2B5EF4-FFF2-40B4-BE49-F238E27FC236}">
                <a16:creationId xmlns:a16="http://schemas.microsoft.com/office/drawing/2014/main" id="{AA35A133-8D6D-4279-A37B-E3511A6D8DBB}"/>
              </a:ext>
            </a:extLst>
          </p:cNvPr>
          <p:cNvSpPr>
            <a:spLocks noGrp="1"/>
          </p:cNvSpPr>
          <p:nvPr>
            <p:ph type="ftr" sz="quarter" idx="11"/>
          </p:nvPr>
        </p:nvSpPr>
        <p:spPr/>
        <p:txBody>
          <a:bodyPr/>
          <a:lstStyle/>
          <a:p>
            <a:r>
              <a:rPr lang="en-US"/>
              <a:t>Ruchama Fund, Ph.D.</a:t>
            </a:r>
          </a:p>
        </p:txBody>
      </p:sp>
      <p:sp>
        <p:nvSpPr>
          <p:cNvPr id="5" name="Slide Number Placeholder 4">
            <a:extLst>
              <a:ext uri="{FF2B5EF4-FFF2-40B4-BE49-F238E27FC236}">
                <a16:creationId xmlns:a16="http://schemas.microsoft.com/office/drawing/2014/main" id="{4F9124C9-03BF-441E-BD14-7675CB39220A}"/>
              </a:ext>
            </a:extLst>
          </p:cNvPr>
          <p:cNvSpPr>
            <a:spLocks noGrp="1"/>
          </p:cNvSpPr>
          <p:nvPr>
            <p:ph type="sldNum" sz="quarter" idx="12"/>
          </p:nvPr>
        </p:nvSpPr>
        <p:spPr/>
        <p:txBody>
          <a:bodyPr/>
          <a:lstStyle/>
          <a:p>
            <a:fld id="{C175C9B7-C513-455A-A4B0-B51BD953985C}" type="slidenum">
              <a:rPr lang="en-US" smtClean="0"/>
              <a:t>62</a:t>
            </a:fld>
            <a:endParaRPr lang="en-US"/>
          </a:p>
        </p:txBody>
      </p:sp>
    </p:spTree>
    <p:extLst>
      <p:ext uri="{BB962C8B-B14F-4D97-AF65-F5344CB8AC3E}">
        <p14:creationId xmlns:p14="http://schemas.microsoft.com/office/powerpoint/2010/main" val="36864739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E3450-D271-496C-A729-218D5937617F}"/>
              </a:ext>
            </a:extLst>
          </p:cNvPr>
          <p:cNvSpPr>
            <a:spLocks noGrp="1"/>
          </p:cNvSpPr>
          <p:nvPr>
            <p:ph type="title"/>
          </p:nvPr>
        </p:nvSpPr>
        <p:spPr/>
        <p:txBody>
          <a:bodyPr/>
          <a:lstStyle/>
          <a:p>
            <a:pPr algn="ctr"/>
            <a:r>
              <a:rPr lang="en-US" dirty="0"/>
              <a:t>ERP EXPOSURES</a:t>
            </a:r>
          </a:p>
        </p:txBody>
      </p:sp>
      <p:sp>
        <p:nvSpPr>
          <p:cNvPr id="3" name="Content Placeholder 2">
            <a:extLst>
              <a:ext uri="{FF2B5EF4-FFF2-40B4-BE49-F238E27FC236}">
                <a16:creationId xmlns:a16="http://schemas.microsoft.com/office/drawing/2014/main" id="{6CBC77E0-D417-40A3-A1F1-9D0050BD3BA2}"/>
              </a:ext>
            </a:extLst>
          </p:cNvPr>
          <p:cNvSpPr>
            <a:spLocks noGrp="1"/>
          </p:cNvSpPr>
          <p:nvPr>
            <p:ph idx="1"/>
          </p:nvPr>
        </p:nvSpPr>
        <p:spPr>
          <a:xfrm>
            <a:off x="838200" y="1403498"/>
            <a:ext cx="10515600" cy="4773465"/>
          </a:xfrm>
        </p:spPr>
        <p:txBody>
          <a:bodyPr>
            <a:normAutofit lnSpcReduction="10000"/>
          </a:bodyPr>
          <a:lstStyle/>
          <a:p>
            <a:endParaRPr lang="en-US" dirty="0"/>
          </a:p>
          <a:p>
            <a:endParaRPr lang="en-US" dirty="0"/>
          </a:p>
          <a:p>
            <a:r>
              <a:rPr lang="en-US" dirty="0"/>
              <a:t>Looking at pictures of partner that are not so flattering</a:t>
            </a:r>
          </a:p>
          <a:p>
            <a:r>
              <a:rPr lang="en-US" dirty="0"/>
              <a:t>Triggering the doubting thought “I have doubts” and avoid compulsive internet search</a:t>
            </a:r>
          </a:p>
          <a:p>
            <a:r>
              <a:rPr lang="en-US" dirty="0"/>
              <a:t>Agree with the intrusive thought</a:t>
            </a:r>
          </a:p>
          <a:p>
            <a:r>
              <a:rPr lang="en-US" dirty="0"/>
              <a:t>Dating or engagement time: expose to weddings, gowns</a:t>
            </a:r>
          </a:p>
          <a:p>
            <a:r>
              <a:rPr lang="en-US" dirty="0"/>
              <a:t>Rumination redirection </a:t>
            </a:r>
          </a:p>
          <a:p>
            <a:r>
              <a:rPr lang="en-US" dirty="0"/>
              <a:t>Postponement of compulsive behaviors</a:t>
            </a:r>
          </a:p>
          <a:p>
            <a:r>
              <a:rPr lang="en-US" dirty="0"/>
              <a:t>Imaginal scripts</a:t>
            </a:r>
          </a:p>
          <a:p>
            <a:endParaRPr lang="en-US" dirty="0"/>
          </a:p>
        </p:txBody>
      </p:sp>
      <p:sp>
        <p:nvSpPr>
          <p:cNvPr id="4" name="Footer Placeholder 3">
            <a:extLst>
              <a:ext uri="{FF2B5EF4-FFF2-40B4-BE49-F238E27FC236}">
                <a16:creationId xmlns:a16="http://schemas.microsoft.com/office/drawing/2014/main" id="{EEF437CE-9EF9-4D06-A3A2-B7BA9B3C5B3A}"/>
              </a:ext>
            </a:extLst>
          </p:cNvPr>
          <p:cNvSpPr>
            <a:spLocks noGrp="1"/>
          </p:cNvSpPr>
          <p:nvPr>
            <p:ph type="ftr" sz="quarter" idx="11"/>
          </p:nvPr>
        </p:nvSpPr>
        <p:spPr/>
        <p:txBody>
          <a:bodyPr/>
          <a:lstStyle/>
          <a:p>
            <a:r>
              <a:rPr lang="en-US"/>
              <a:t>Ruchama Fund, Ph.D.</a:t>
            </a:r>
          </a:p>
        </p:txBody>
      </p:sp>
      <p:sp>
        <p:nvSpPr>
          <p:cNvPr id="5" name="Slide Number Placeholder 4">
            <a:extLst>
              <a:ext uri="{FF2B5EF4-FFF2-40B4-BE49-F238E27FC236}">
                <a16:creationId xmlns:a16="http://schemas.microsoft.com/office/drawing/2014/main" id="{120D246F-2787-424A-BFDB-B035CF1A7887}"/>
              </a:ext>
            </a:extLst>
          </p:cNvPr>
          <p:cNvSpPr>
            <a:spLocks noGrp="1"/>
          </p:cNvSpPr>
          <p:nvPr>
            <p:ph type="sldNum" sz="quarter" idx="12"/>
          </p:nvPr>
        </p:nvSpPr>
        <p:spPr/>
        <p:txBody>
          <a:bodyPr/>
          <a:lstStyle/>
          <a:p>
            <a:fld id="{C175C9B7-C513-455A-A4B0-B51BD953985C}" type="slidenum">
              <a:rPr lang="en-US" smtClean="0"/>
              <a:t>63</a:t>
            </a:fld>
            <a:endParaRPr lang="en-US"/>
          </a:p>
        </p:txBody>
      </p:sp>
    </p:spTree>
    <p:extLst>
      <p:ext uri="{BB962C8B-B14F-4D97-AF65-F5344CB8AC3E}">
        <p14:creationId xmlns:p14="http://schemas.microsoft.com/office/powerpoint/2010/main" val="6424828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D8134-98DE-4774-9FFC-008C025D31AB}"/>
              </a:ext>
            </a:extLst>
          </p:cNvPr>
          <p:cNvSpPr>
            <a:spLocks noGrp="1"/>
          </p:cNvSpPr>
          <p:nvPr>
            <p:ph type="title"/>
          </p:nvPr>
        </p:nvSpPr>
        <p:spPr/>
        <p:txBody>
          <a:bodyPr/>
          <a:lstStyle/>
          <a:p>
            <a:pPr algn="ctr"/>
            <a:r>
              <a:rPr lang="en-US" dirty="0"/>
              <a:t>GOAL WITH ERP</a:t>
            </a:r>
          </a:p>
        </p:txBody>
      </p:sp>
      <p:sp>
        <p:nvSpPr>
          <p:cNvPr id="3" name="Content Placeholder 2">
            <a:extLst>
              <a:ext uri="{FF2B5EF4-FFF2-40B4-BE49-F238E27FC236}">
                <a16:creationId xmlns:a16="http://schemas.microsoft.com/office/drawing/2014/main" id="{91E893B8-F294-4D05-ABF4-42941176FF31}"/>
              </a:ext>
            </a:extLst>
          </p:cNvPr>
          <p:cNvSpPr>
            <a:spLocks noGrp="1"/>
          </p:cNvSpPr>
          <p:nvPr>
            <p:ph idx="1"/>
          </p:nvPr>
        </p:nvSpPr>
        <p:spPr/>
        <p:txBody>
          <a:bodyPr/>
          <a:lstStyle/>
          <a:p>
            <a:r>
              <a:rPr lang="en-US" dirty="0"/>
              <a:t>Habituation vs willingness</a:t>
            </a:r>
          </a:p>
          <a:p>
            <a:pPr marL="0" indent="0">
              <a:buNone/>
            </a:pPr>
            <a:r>
              <a:rPr lang="en-US" dirty="0"/>
              <a:t>Illustration</a:t>
            </a:r>
          </a:p>
        </p:txBody>
      </p:sp>
      <p:sp>
        <p:nvSpPr>
          <p:cNvPr id="4" name="Footer Placeholder 3">
            <a:extLst>
              <a:ext uri="{FF2B5EF4-FFF2-40B4-BE49-F238E27FC236}">
                <a16:creationId xmlns:a16="http://schemas.microsoft.com/office/drawing/2014/main" id="{037BB7D3-3495-4025-AE4D-63EB26C56CA9}"/>
              </a:ext>
            </a:extLst>
          </p:cNvPr>
          <p:cNvSpPr>
            <a:spLocks noGrp="1"/>
          </p:cNvSpPr>
          <p:nvPr>
            <p:ph type="ftr" sz="quarter" idx="11"/>
          </p:nvPr>
        </p:nvSpPr>
        <p:spPr/>
        <p:txBody>
          <a:bodyPr/>
          <a:lstStyle/>
          <a:p>
            <a:r>
              <a:rPr lang="en-US"/>
              <a:t>Ruchama Fund, Ph.D.</a:t>
            </a:r>
          </a:p>
        </p:txBody>
      </p:sp>
      <p:sp>
        <p:nvSpPr>
          <p:cNvPr id="5" name="Slide Number Placeholder 4">
            <a:extLst>
              <a:ext uri="{FF2B5EF4-FFF2-40B4-BE49-F238E27FC236}">
                <a16:creationId xmlns:a16="http://schemas.microsoft.com/office/drawing/2014/main" id="{7EA8B9AF-208F-4643-B607-E21897C0D02D}"/>
              </a:ext>
            </a:extLst>
          </p:cNvPr>
          <p:cNvSpPr>
            <a:spLocks noGrp="1"/>
          </p:cNvSpPr>
          <p:nvPr>
            <p:ph type="sldNum" sz="quarter" idx="12"/>
          </p:nvPr>
        </p:nvSpPr>
        <p:spPr/>
        <p:txBody>
          <a:bodyPr/>
          <a:lstStyle/>
          <a:p>
            <a:fld id="{C175C9B7-C513-455A-A4B0-B51BD953985C}" type="slidenum">
              <a:rPr lang="en-US" smtClean="0"/>
              <a:t>64</a:t>
            </a:fld>
            <a:endParaRPr lang="en-US"/>
          </a:p>
        </p:txBody>
      </p:sp>
    </p:spTree>
    <p:extLst>
      <p:ext uri="{BB962C8B-B14F-4D97-AF65-F5344CB8AC3E}">
        <p14:creationId xmlns:p14="http://schemas.microsoft.com/office/powerpoint/2010/main" val="7881318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7F1DC-3FC3-4F9F-902C-CE191F319372}"/>
              </a:ext>
            </a:extLst>
          </p:cNvPr>
          <p:cNvSpPr>
            <a:spLocks noGrp="1"/>
          </p:cNvSpPr>
          <p:nvPr>
            <p:ph type="title"/>
          </p:nvPr>
        </p:nvSpPr>
        <p:spPr>
          <a:xfrm>
            <a:off x="838200" y="322595"/>
            <a:ext cx="10515600" cy="1325563"/>
          </a:xfrm>
        </p:spPr>
        <p:txBody>
          <a:bodyPr/>
          <a:lstStyle/>
          <a:p>
            <a:pPr algn="ctr"/>
            <a:r>
              <a:rPr lang="en-US" dirty="0"/>
              <a:t>IDENTIFYING OBSESSIONAL TRIGGERS</a:t>
            </a:r>
            <a:br>
              <a:rPr lang="en-US" dirty="0"/>
            </a:br>
            <a:r>
              <a:rPr lang="en-US" sz="2800" dirty="0"/>
              <a:t>(ABRAMOWITZ 2018)</a:t>
            </a:r>
          </a:p>
        </p:txBody>
      </p:sp>
      <p:sp>
        <p:nvSpPr>
          <p:cNvPr id="3" name="Content Placeholder 2">
            <a:extLst>
              <a:ext uri="{FF2B5EF4-FFF2-40B4-BE49-F238E27FC236}">
                <a16:creationId xmlns:a16="http://schemas.microsoft.com/office/drawing/2014/main" id="{6DB5F76C-826A-4736-B20E-051D40CADFF6}"/>
              </a:ext>
            </a:extLst>
          </p:cNvPr>
          <p:cNvSpPr>
            <a:spLocks noGrp="1"/>
          </p:cNvSpPr>
          <p:nvPr>
            <p:ph idx="1"/>
          </p:nvPr>
        </p:nvSpPr>
        <p:spPr/>
        <p:txBody>
          <a:bodyPr/>
          <a:lstStyle/>
          <a:p>
            <a:r>
              <a:rPr lang="en-US" dirty="0"/>
              <a:t>What kinds of situations and objects provoke obsessional fear?</a:t>
            </a:r>
          </a:p>
          <a:p>
            <a:r>
              <a:rPr lang="en-US" dirty="0"/>
              <a:t>What kinds of situations and objects do you try to avoid?</a:t>
            </a:r>
          </a:p>
          <a:p>
            <a:r>
              <a:rPr lang="en-US" dirty="0"/>
              <a:t>What kinds of situations and items make you want to perform compulsive rituals?</a:t>
            </a:r>
          </a:p>
          <a:p>
            <a:r>
              <a:rPr lang="en-US" dirty="0"/>
              <a:t>What situations come up in which you feel the need to seek reassurance?</a:t>
            </a:r>
          </a:p>
        </p:txBody>
      </p:sp>
      <p:sp>
        <p:nvSpPr>
          <p:cNvPr id="4" name="Footer Placeholder 3">
            <a:extLst>
              <a:ext uri="{FF2B5EF4-FFF2-40B4-BE49-F238E27FC236}">
                <a16:creationId xmlns:a16="http://schemas.microsoft.com/office/drawing/2014/main" id="{CA2CEDC9-0FF8-445F-AE03-9DFC3BAC79F2}"/>
              </a:ext>
            </a:extLst>
          </p:cNvPr>
          <p:cNvSpPr>
            <a:spLocks noGrp="1"/>
          </p:cNvSpPr>
          <p:nvPr>
            <p:ph type="ftr" sz="quarter" idx="11"/>
          </p:nvPr>
        </p:nvSpPr>
        <p:spPr/>
        <p:txBody>
          <a:bodyPr/>
          <a:lstStyle/>
          <a:p>
            <a:r>
              <a:rPr lang="en-US"/>
              <a:t>Ruchama Fund, Ph.D.</a:t>
            </a:r>
          </a:p>
        </p:txBody>
      </p:sp>
      <p:sp>
        <p:nvSpPr>
          <p:cNvPr id="5" name="Slide Number Placeholder 4">
            <a:extLst>
              <a:ext uri="{FF2B5EF4-FFF2-40B4-BE49-F238E27FC236}">
                <a16:creationId xmlns:a16="http://schemas.microsoft.com/office/drawing/2014/main" id="{BC44D134-F904-4146-BA12-A26CC7BE2FEC}"/>
              </a:ext>
            </a:extLst>
          </p:cNvPr>
          <p:cNvSpPr>
            <a:spLocks noGrp="1"/>
          </p:cNvSpPr>
          <p:nvPr>
            <p:ph type="sldNum" sz="quarter" idx="12"/>
          </p:nvPr>
        </p:nvSpPr>
        <p:spPr/>
        <p:txBody>
          <a:bodyPr/>
          <a:lstStyle/>
          <a:p>
            <a:fld id="{C175C9B7-C513-455A-A4B0-B51BD953985C}" type="slidenum">
              <a:rPr lang="en-US" smtClean="0"/>
              <a:t>65</a:t>
            </a:fld>
            <a:endParaRPr lang="en-US"/>
          </a:p>
        </p:txBody>
      </p:sp>
    </p:spTree>
    <p:extLst>
      <p:ext uri="{BB962C8B-B14F-4D97-AF65-F5344CB8AC3E}">
        <p14:creationId xmlns:p14="http://schemas.microsoft.com/office/powerpoint/2010/main" val="10343460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61784-073D-4AE4-A8F3-73A968B32AFC}"/>
              </a:ext>
            </a:extLst>
          </p:cNvPr>
          <p:cNvSpPr>
            <a:spLocks noGrp="1"/>
          </p:cNvSpPr>
          <p:nvPr>
            <p:ph type="title"/>
          </p:nvPr>
        </p:nvSpPr>
        <p:spPr/>
        <p:txBody>
          <a:bodyPr/>
          <a:lstStyle/>
          <a:p>
            <a:pPr algn="ctr"/>
            <a:r>
              <a:rPr lang="en-US" dirty="0"/>
              <a:t>IDENTIFYING OBSESSIONAL INTRUSIONS </a:t>
            </a:r>
            <a:br>
              <a:rPr lang="en-US" dirty="0"/>
            </a:br>
            <a:r>
              <a:rPr lang="en-US" sz="2800" dirty="0"/>
              <a:t>(ABRAMOWITZ 2018)</a:t>
            </a:r>
            <a:endParaRPr lang="en-US" dirty="0"/>
          </a:p>
        </p:txBody>
      </p:sp>
      <p:sp>
        <p:nvSpPr>
          <p:cNvPr id="3" name="Content Placeholder 2">
            <a:extLst>
              <a:ext uri="{FF2B5EF4-FFF2-40B4-BE49-F238E27FC236}">
                <a16:creationId xmlns:a16="http://schemas.microsoft.com/office/drawing/2014/main" id="{9461F624-0FEB-410E-8487-1BE8E4D3E9FD}"/>
              </a:ext>
            </a:extLst>
          </p:cNvPr>
          <p:cNvSpPr>
            <a:spLocks noGrp="1"/>
          </p:cNvSpPr>
          <p:nvPr>
            <p:ph idx="1"/>
          </p:nvPr>
        </p:nvSpPr>
        <p:spPr/>
        <p:txBody>
          <a:bodyPr/>
          <a:lstStyle/>
          <a:p>
            <a:r>
              <a:rPr lang="en-US" dirty="0"/>
              <a:t>What persistent unpleasant or senseless thoughts and doubts do you have that provoke anxiety or distress?</a:t>
            </a:r>
          </a:p>
          <a:p>
            <a:r>
              <a:rPr lang="en-US" dirty="0"/>
              <a:t>What unwanted thoughts or images do you have that you feel you should try to control or resist?</a:t>
            </a:r>
          </a:p>
          <a:p>
            <a:r>
              <a:rPr lang="en-US" dirty="0"/>
              <a:t>What unwanted thoughts do you have that make you afraid of acting in ways you don’t really want to act?</a:t>
            </a:r>
          </a:p>
          <a:p>
            <a:r>
              <a:rPr lang="en-US" dirty="0"/>
              <a:t>What upsetting thoughts, images, or ideas do you have that you would prefer not to tell other people about?</a:t>
            </a:r>
          </a:p>
        </p:txBody>
      </p:sp>
      <p:sp>
        <p:nvSpPr>
          <p:cNvPr id="4" name="Footer Placeholder 3">
            <a:extLst>
              <a:ext uri="{FF2B5EF4-FFF2-40B4-BE49-F238E27FC236}">
                <a16:creationId xmlns:a16="http://schemas.microsoft.com/office/drawing/2014/main" id="{2B20D160-EE85-406A-ADB1-162B76414C7E}"/>
              </a:ext>
            </a:extLst>
          </p:cNvPr>
          <p:cNvSpPr>
            <a:spLocks noGrp="1"/>
          </p:cNvSpPr>
          <p:nvPr>
            <p:ph type="ftr" sz="quarter" idx="11"/>
          </p:nvPr>
        </p:nvSpPr>
        <p:spPr/>
        <p:txBody>
          <a:bodyPr/>
          <a:lstStyle/>
          <a:p>
            <a:r>
              <a:rPr lang="en-US"/>
              <a:t>Ruchama Fund, Ph.D.</a:t>
            </a:r>
          </a:p>
        </p:txBody>
      </p:sp>
      <p:sp>
        <p:nvSpPr>
          <p:cNvPr id="5" name="Slide Number Placeholder 4">
            <a:extLst>
              <a:ext uri="{FF2B5EF4-FFF2-40B4-BE49-F238E27FC236}">
                <a16:creationId xmlns:a16="http://schemas.microsoft.com/office/drawing/2014/main" id="{F84D1A6F-B073-488C-8732-1529C42E9582}"/>
              </a:ext>
            </a:extLst>
          </p:cNvPr>
          <p:cNvSpPr>
            <a:spLocks noGrp="1"/>
          </p:cNvSpPr>
          <p:nvPr>
            <p:ph type="sldNum" sz="quarter" idx="12"/>
          </p:nvPr>
        </p:nvSpPr>
        <p:spPr/>
        <p:txBody>
          <a:bodyPr/>
          <a:lstStyle/>
          <a:p>
            <a:fld id="{C175C9B7-C513-455A-A4B0-B51BD953985C}" type="slidenum">
              <a:rPr lang="en-US" smtClean="0"/>
              <a:t>66</a:t>
            </a:fld>
            <a:endParaRPr lang="en-US"/>
          </a:p>
        </p:txBody>
      </p:sp>
    </p:spTree>
    <p:extLst>
      <p:ext uri="{BB962C8B-B14F-4D97-AF65-F5344CB8AC3E}">
        <p14:creationId xmlns:p14="http://schemas.microsoft.com/office/powerpoint/2010/main" val="2473815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4508C-E450-4B04-A7B4-D8850DC83E55}"/>
              </a:ext>
            </a:extLst>
          </p:cNvPr>
          <p:cNvSpPr>
            <a:spLocks noGrp="1"/>
          </p:cNvSpPr>
          <p:nvPr>
            <p:ph type="title"/>
          </p:nvPr>
        </p:nvSpPr>
        <p:spPr>
          <a:xfrm>
            <a:off x="838200" y="322595"/>
            <a:ext cx="10515600" cy="1325563"/>
          </a:xfrm>
        </p:spPr>
        <p:txBody>
          <a:bodyPr/>
          <a:lstStyle/>
          <a:p>
            <a:pPr algn="ctr"/>
            <a:r>
              <a:rPr lang="en-US" dirty="0"/>
              <a:t>IDENTIFYING FEARED CONSEQUENCES </a:t>
            </a:r>
            <a:br>
              <a:rPr lang="en-US" dirty="0"/>
            </a:br>
            <a:r>
              <a:rPr lang="en-US" sz="2800" dirty="0"/>
              <a:t>(ABRAMOWITZ 2018)</a:t>
            </a:r>
            <a:endParaRPr lang="en-US" dirty="0"/>
          </a:p>
        </p:txBody>
      </p:sp>
      <p:sp>
        <p:nvSpPr>
          <p:cNvPr id="3" name="Content Placeholder 2">
            <a:extLst>
              <a:ext uri="{FF2B5EF4-FFF2-40B4-BE49-F238E27FC236}">
                <a16:creationId xmlns:a16="http://schemas.microsoft.com/office/drawing/2014/main" id="{B45404D2-DCA8-4E02-9BD6-3D92C85BDC18}"/>
              </a:ext>
            </a:extLst>
          </p:cNvPr>
          <p:cNvSpPr>
            <a:spLocks noGrp="1"/>
          </p:cNvSpPr>
          <p:nvPr>
            <p:ph idx="1"/>
          </p:nvPr>
        </p:nvSpPr>
        <p:spPr/>
        <p:txBody>
          <a:bodyPr/>
          <a:lstStyle/>
          <a:p>
            <a:r>
              <a:rPr lang="en-US" dirty="0"/>
              <a:t>What is the worst thing that might happen if you faced your triggers and didn’t/couldn’t do any rituals?</a:t>
            </a:r>
          </a:p>
          <a:p>
            <a:r>
              <a:rPr lang="en-US" dirty="0"/>
              <a:t>Why are your triggers so dangerous?</a:t>
            </a:r>
          </a:p>
          <a:p>
            <a:r>
              <a:rPr lang="en-US" dirty="0"/>
              <a:t>What might happen if you think certain thoughts and don’t do anything about them?</a:t>
            </a:r>
          </a:p>
        </p:txBody>
      </p:sp>
      <p:sp>
        <p:nvSpPr>
          <p:cNvPr id="4" name="Footer Placeholder 3">
            <a:extLst>
              <a:ext uri="{FF2B5EF4-FFF2-40B4-BE49-F238E27FC236}">
                <a16:creationId xmlns:a16="http://schemas.microsoft.com/office/drawing/2014/main" id="{EC05FBE4-EE77-45A1-B9EC-D360E83F4A9E}"/>
              </a:ext>
            </a:extLst>
          </p:cNvPr>
          <p:cNvSpPr>
            <a:spLocks noGrp="1"/>
          </p:cNvSpPr>
          <p:nvPr>
            <p:ph type="ftr" sz="quarter" idx="11"/>
          </p:nvPr>
        </p:nvSpPr>
        <p:spPr/>
        <p:txBody>
          <a:bodyPr/>
          <a:lstStyle/>
          <a:p>
            <a:r>
              <a:rPr lang="en-US"/>
              <a:t>Ruchama Fund, Ph.D.</a:t>
            </a:r>
          </a:p>
        </p:txBody>
      </p:sp>
      <p:sp>
        <p:nvSpPr>
          <p:cNvPr id="5" name="Slide Number Placeholder 4">
            <a:extLst>
              <a:ext uri="{FF2B5EF4-FFF2-40B4-BE49-F238E27FC236}">
                <a16:creationId xmlns:a16="http://schemas.microsoft.com/office/drawing/2014/main" id="{B0EB2D80-D276-4129-A115-BC99441A9426}"/>
              </a:ext>
            </a:extLst>
          </p:cNvPr>
          <p:cNvSpPr>
            <a:spLocks noGrp="1"/>
          </p:cNvSpPr>
          <p:nvPr>
            <p:ph type="sldNum" sz="quarter" idx="12"/>
          </p:nvPr>
        </p:nvSpPr>
        <p:spPr/>
        <p:txBody>
          <a:bodyPr/>
          <a:lstStyle/>
          <a:p>
            <a:fld id="{C175C9B7-C513-455A-A4B0-B51BD953985C}" type="slidenum">
              <a:rPr lang="en-US" smtClean="0"/>
              <a:t>67</a:t>
            </a:fld>
            <a:endParaRPr lang="en-US"/>
          </a:p>
        </p:txBody>
      </p:sp>
    </p:spTree>
    <p:extLst>
      <p:ext uri="{BB962C8B-B14F-4D97-AF65-F5344CB8AC3E}">
        <p14:creationId xmlns:p14="http://schemas.microsoft.com/office/powerpoint/2010/main" val="15832134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A391A-4330-4425-87B7-AA2033706E92}"/>
              </a:ext>
            </a:extLst>
          </p:cNvPr>
          <p:cNvSpPr>
            <a:spLocks noGrp="1"/>
          </p:cNvSpPr>
          <p:nvPr>
            <p:ph type="title"/>
          </p:nvPr>
        </p:nvSpPr>
        <p:spPr>
          <a:xfrm>
            <a:off x="838200" y="563526"/>
            <a:ext cx="10515600" cy="1127162"/>
          </a:xfrm>
        </p:spPr>
        <p:txBody>
          <a:bodyPr>
            <a:normAutofit fontScale="90000"/>
          </a:bodyPr>
          <a:lstStyle/>
          <a:p>
            <a:pPr algn="ctr"/>
            <a:r>
              <a:rPr lang="en-US" dirty="0"/>
              <a:t>ANALYZING REASSURANCE-SEEKING RITUALS</a:t>
            </a:r>
            <a:br>
              <a:rPr lang="en-US" dirty="0"/>
            </a:br>
            <a:r>
              <a:rPr lang="en-US" sz="2800" dirty="0"/>
              <a:t>(ABRAMOWITZ 2018)</a:t>
            </a:r>
            <a:br>
              <a:rPr lang="en-US" dirty="0"/>
            </a:br>
            <a:endParaRPr lang="en-US" dirty="0"/>
          </a:p>
        </p:txBody>
      </p:sp>
      <p:sp>
        <p:nvSpPr>
          <p:cNvPr id="3" name="Content Placeholder 2">
            <a:extLst>
              <a:ext uri="{FF2B5EF4-FFF2-40B4-BE49-F238E27FC236}">
                <a16:creationId xmlns:a16="http://schemas.microsoft.com/office/drawing/2014/main" id="{02D626AB-7E7A-4024-ADF2-87A85BA3A839}"/>
              </a:ext>
            </a:extLst>
          </p:cNvPr>
          <p:cNvSpPr>
            <a:spLocks noGrp="1"/>
          </p:cNvSpPr>
          <p:nvPr>
            <p:ph idx="1"/>
          </p:nvPr>
        </p:nvSpPr>
        <p:spPr/>
        <p:txBody>
          <a:bodyPr/>
          <a:lstStyle/>
          <a:p>
            <a:r>
              <a:rPr lang="en-US" dirty="0"/>
              <a:t>What do you seek reassurance about?</a:t>
            </a:r>
          </a:p>
          <a:p>
            <a:r>
              <a:rPr lang="en-US" dirty="0"/>
              <a:t>From where or whom do you try to get this reassurance?</a:t>
            </a:r>
          </a:p>
          <a:p>
            <a:r>
              <a:rPr lang="en-US" dirty="0"/>
              <a:t>People</a:t>
            </a:r>
          </a:p>
          <a:p>
            <a:r>
              <a:rPr lang="en-US" dirty="0"/>
              <a:t>The media or Google</a:t>
            </a:r>
          </a:p>
          <a:p>
            <a:r>
              <a:rPr lang="en-US" dirty="0"/>
              <a:t>Therapist</a:t>
            </a:r>
          </a:p>
          <a:p>
            <a:r>
              <a:rPr lang="en-US" dirty="0"/>
              <a:t>What specifically are you looking to find out?</a:t>
            </a:r>
          </a:p>
        </p:txBody>
      </p:sp>
      <p:sp>
        <p:nvSpPr>
          <p:cNvPr id="4" name="Footer Placeholder 3">
            <a:extLst>
              <a:ext uri="{FF2B5EF4-FFF2-40B4-BE49-F238E27FC236}">
                <a16:creationId xmlns:a16="http://schemas.microsoft.com/office/drawing/2014/main" id="{8E5805B3-1D3E-4666-A315-4EC336347EC4}"/>
              </a:ext>
            </a:extLst>
          </p:cNvPr>
          <p:cNvSpPr>
            <a:spLocks noGrp="1"/>
          </p:cNvSpPr>
          <p:nvPr>
            <p:ph type="ftr" sz="quarter" idx="11"/>
          </p:nvPr>
        </p:nvSpPr>
        <p:spPr/>
        <p:txBody>
          <a:bodyPr/>
          <a:lstStyle/>
          <a:p>
            <a:r>
              <a:rPr lang="en-US"/>
              <a:t>Ruchama Fund, Ph.D.</a:t>
            </a:r>
          </a:p>
        </p:txBody>
      </p:sp>
      <p:sp>
        <p:nvSpPr>
          <p:cNvPr id="5" name="Slide Number Placeholder 4">
            <a:extLst>
              <a:ext uri="{FF2B5EF4-FFF2-40B4-BE49-F238E27FC236}">
                <a16:creationId xmlns:a16="http://schemas.microsoft.com/office/drawing/2014/main" id="{A0416388-05B4-4937-AF36-B66135DA313D}"/>
              </a:ext>
            </a:extLst>
          </p:cNvPr>
          <p:cNvSpPr>
            <a:spLocks noGrp="1"/>
          </p:cNvSpPr>
          <p:nvPr>
            <p:ph type="sldNum" sz="quarter" idx="12"/>
          </p:nvPr>
        </p:nvSpPr>
        <p:spPr/>
        <p:txBody>
          <a:bodyPr/>
          <a:lstStyle/>
          <a:p>
            <a:fld id="{C175C9B7-C513-455A-A4B0-B51BD953985C}" type="slidenum">
              <a:rPr lang="en-US" smtClean="0"/>
              <a:t>68</a:t>
            </a:fld>
            <a:endParaRPr lang="en-US"/>
          </a:p>
        </p:txBody>
      </p:sp>
    </p:spTree>
    <p:extLst>
      <p:ext uri="{BB962C8B-B14F-4D97-AF65-F5344CB8AC3E}">
        <p14:creationId xmlns:p14="http://schemas.microsoft.com/office/powerpoint/2010/main" val="42377574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97A13-A7DA-4809-A249-CC7662F5F1DD}"/>
              </a:ext>
            </a:extLst>
          </p:cNvPr>
          <p:cNvSpPr>
            <a:spLocks noGrp="1"/>
          </p:cNvSpPr>
          <p:nvPr>
            <p:ph type="title"/>
          </p:nvPr>
        </p:nvSpPr>
        <p:spPr/>
        <p:txBody>
          <a:bodyPr/>
          <a:lstStyle/>
          <a:p>
            <a:pPr algn="ctr"/>
            <a:r>
              <a:rPr lang="en-US" dirty="0"/>
              <a:t>EXTREME REASSURANCE SEEKING</a:t>
            </a:r>
            <a:br>
              <a:rPr lang="en-US" dirty="0"/>
            </a:br>
            <a:r>
              <a:rPr lang="en-US" sz="2800" dirty="0"/>
              <a:t>(ABRAMOWITZ)</a:t>
            </a:r>
          </a:p>
        </p:txBody>
      </p:sp>
      <p:sp>
        <p:nvSpPr>
          <p:cNvPr id="3" name="Content Placeholder 2">
            <a:extLst>
              <a:ext uri="{FF2B5EF4-FFF2-40B4-BE49-F238E27FC236}">
                <a16:creationId xmlns:a16="http://schemas.microsoft.com/office/drawing/2014/main" id="{86D98004-AC19-4962-B259-4D2040C5E776}"/>
              </a:ext>
            </a:extLst>
          </p:cNvPr>
          <p:cNvSpPr>
            <a:spLocks noGrp="1"/>
          </p:cNvSpPr>
          <p:nvPr>
            <p:ph idx="1"/>
          </p:nvPr>
        </p:nvSpPr>
        <p:spPr/>
        <p:txBody>
          <a:bodyPr/>
          <a:lstStyle/>
          <a:p>
            <a:r>
              <a:rPr lang="en-US" dirty="0"/>
              <a:t>“If you’re unable to give up your persistent reassurance-seeking, question-asking, and information-gathering behavior, the problem isn’t that you haven’t found the “right” or “best” information yet. The real problem is that you’re looking for a kind of certainty that’s simply impossible to achieve.  You’d like to think that there’s someone, somewhere, who can tell you </a:t>
            </a:r>
            <a:r>
              <a:rPr lang="en-US" i="1" dirty="0"/>
              <a:t>ONCE AND FOR ALL</a:t>
            </a:r>
            <a:r>
              <a:rPr lang="en-US" dirty="0"/>
              <a:t> what you need to know so that you don’t have to worry anymore. But unfortunately, that person-and that information- doesn’t exist. We all have to go on without a guarantee sometimes, and with only a reasonable degree of certainty.”</a:t>
            </a:r>
          </a:p>
        </p:txBody>
      </p:sp>
      <p:sp>
        <p:nvSpPr>
          <p:cNvPr id="4" name="Footer Placeholder 3">
            <a:extLst>
              <a:ext uri="{FF2B5EF4-FFF2-40B4-BE49-F238E27FC236}">
                <a16:creationId xmlns:a16="http://schemas.microsoft.com/office/drawing/2014/main" id="{92AC6192-48BA-4897-9BF1-6DC52E761566}"/>
              </a:ext>
            </a:extLst>
          </p:cNvPr>
          <p:cNvSpPr>
            <a:spLocks noGrp="1"/>
          </p:cNvSpPr>
          <p:nvPr>
            <p:ph type="ftr" sz="quarter" idx="11"/>
          </p:nvPr>
        </p:nvSpPr>
        <p:spPr/>
        <p:txBody>
          <a:bodyPr/>
          <a:lstStyle/>
          <a:p>
            <a:r>
              <a:rPr lang="en-US"/>
              <a:t>Ruchama Fund, Ph.D.</a:t>
            </a:r>
          </a:p>
        </p:txBody>
      </p:sp>
      <p:sp>
        <p:nvSpPr>
          <p:cNvPr id="5" name="Slide Number Placeholder 4">
            <a:extLst>
              <a:ext uri="{FF2B5EF4-FFF2-40B4-BE49-F238E27FC236}">
                <a16:creationId xmlns:a16="http://schemas.microsoft.com/office/drawing/2014/main" id="{9EDEE057-576B-4798-A393-7AA0169C5B49}"/>
              </a:ext>
            </a:extLst>
          </p:cNvPr>
          <p:cNvSpPr>
            <a:spLocks noGrp="1"/>
          </p:cNvSpPr>
          <p:nvPr>
            <p:ph type="sldNum" sz="quarter" idx="12"/>
          </p:nvPr>
        </p:nvSpPr>
        <p:spPr/>
        <p:txBody>
          <a:bodyPr/>
          <a:lstStyle/>
          <a:p>
            <a:fld id="{C175C9B7-C513-455A-A4B0-B51BD953985C}" type="slidenum">
              <a:rPr lang="en-US" smtClean="0"/>
              <a:t>69</a:t>
            </a:fld>
            <a:endParaRPr lang="en-US"/>
          </a:p>
        </p:txBody>
      </p:sp>
    </p:spTree>
    <p:extLst>
      <p:ext uri="{BB962C8B-B14F-4D97-AF65-F5344CB8AC3E}">
        <p14:creationId xmlns:p14="http://schemas.microsoft.com/office/powerpoint/2010/main" val="3758672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1EEDA-E20B-498F-9ADC-165A788955FD}"/>
              </a:ext>
            </a:extLst>
          </p:cNvPr>
          <p:cNvSpPr>
            <a:spLocks noGrp="1"/>
          </p:cNvSpPr>
          <p:nvPr>
            <p:ph type="title"/>
          </p:nvPr>
        </p:nvSpPr>
        <p:spPr/>
        <p:txBody>
          <a:bodyPr/>
          <a:lstStyle/>
          <a:p>
            <a:pPr algn="ctr"/>
            <a:r>
              <a:rPr lang="en-US" dirty="0"/>
              <a:t>ROCD COMPULSIONS</a:t>
            </a:r>
          </a:p>
        </p:txBody>
      </p:sp>
      <p:sp>
        <p:nvSpPr>
          <p:cNvPr id="3" name="Content Placeholder 2">
            <a:extLst>
              <a:ext uri="{FF2B5EF4-FFF2-40B4-BE49-F238E27FC236}">
                <a16:creationId xmlns:a16="http://schemas.microsoft.com/office/drawing/2014/main" id="{1B7E977F-39CE-43E6-995D-8CF0208A7530}"/>
              </a:ext>
            </a:extLst>
          </p:cNvPr>
          <p:cNvSpPr>
            <a:spLocks noGrp="1"/>
          </p:cNvSpPr>
          <p:nvPr>
            <p:ph idx="1"/>
          </p:nvPr>
        </p:nvSpPr>
        <p:spPr/>
        <p:txBody>
          <a:bodyPr>
            <a:normAutofit fontScale="92500" lnSpcReduction="20000"/>
          </a:bodyPr>
          <a:lstStyle/>
          <a:p>
            <a:r>
              <a:rPr lang="en-US" dirty="0"/>
              <a:t>Purpose is to reduce stress (temporarily) by neutralizing or counteracting uncomfortable thoughts or resolving doubts:</a:t>
            </a:r>
          </a:p>
          <a:p>
            <a:r>
              <a:rPr lang="en-US" dirty="0"/>
              <a:t>Analyzing</a:t>
            </a:r>
          </a:p>
          <a:p>
            <a:r>
              <a:rPr lang="en-US" dirty="0"/>
              <a:t>Reassurance seeking</a:t>
            </a:r>
          </a:p>
          <a:p>
            <a:r>
              <a:rPr lang="en-US" dirty="0"/>
              <a:t>Repeatedly checking one’s own feelings</a:t>
            </a:r>
          </a:p>
          <a:p>
            <a:r>
              <a:rPr lang="en-US" dirty="0"/>
              <a:t>Comparing</a:t>
            </a:r>
          </a:p>
          <a:p>
            <a:r>
              <a:rPr lang="en-US" dirty="0"/>
              <a:t>‘Neutralizing’ or ‘undoing’ behaviors like repeatedly listing the person’s assets</a:t>
            </a:r>
          </a:p>
          <a:p>
            <a:r>
              <a:rPr lang="en-US" dirty="0"/>
              <a:t>Repeatedly quoting religious reassurances.</a:t>
            </a:r>
          </a:p>
          <a:p>
            <a:r>
              <a:rPr lang="en-US" dirty="0"/>
              <a:t>Compulsions serve to perpetuate the ROCD by preventing the development of the ability to cope with anxiety, uncertainty, regret, and imperfection.</a:t>
            </a:r>
          </a:p>
        </p:txBody>
      </p:sp>
      <p:sp>
        <p:nvSpPr>
          <p:cNvPr id="4" name="Footer Placeholder 3">
            <a:extLst>
              <a:ext uri="{FF2B5EF4-FFF2-40B4-BE49-F238E27FC236}">
                <a16:creationId xmlns:a16="http://schemas.microsoft.com/office/drawing/2014/main" id="{5FC85719-93F9-4EEF-8C9E-7DCC1A8D6D84}"/>
              </a:ext>
            </a:extLst>
          </p:cNvPr>
          <p:cNvSpPr>
            <a:spLocks noGrp="1"/>
          </p:cNvSpPr>
          <p:nvPr>
            <p:ph type="ftr" sz="quarter" idx="11"/>
          </p:nvPr>
        </p:nvSpPr>
        <p:spPr/>
        <p:txBody>
          <a:bodyPr/>
          <a:lstStyle/>
          <a:p>
            <a:r>
              <a:rPr lang="en-US"/>
              <a:t>Ruchama Fund, Ph.D.</a:t>
            </a:r>
          </a:p>
        </p:txBody>
      </p:sp>
      <p:sp>
        <p:nvSpPr>
          <p:cNvPr id="5" name="Slide Number Placeholder 4">
            <a:extLst>
              <a:ext uri="{FF2B5EF4-FFF2-40B4-BE49-F238E27FC236}">
                <a16:creationId xmlns:a16="http://schemas.microsoft.com/office/drawing/2014/main" id="{B0D5BC20-7CB5-46EF-AADE-1E612EADF520}"/>
              </a:ext>
            </a:extLst>
          </p:cNvPr>
          <p:cNvSpPr>
            <a:spLocks noGrp="1"/>
          </p:cNvSpPr>
          <p:nvPr>
            <p:ph type="sldNum" sz="quarter" idx="12"/>
          </p:nvPr>
        </p:nvSpPr>
        <p:spPr/>
        <p:txBody>
          <a:bodyPr/>
          <a:lstStyle/>
          <a:p>
            <a:fld id="{C175C9B7-C513-455A-A4B0-B51BD953985C}" type="slidenum">
              <a:rPr lang="en-US" smtClean="0"/>
              <a:t>7</a:t>
            </a:fld>
            <a:endParaRPr lang="en-US"/>
          </a:p>
        </p:txBody>
      </p:sp>
    </p:spTree>
    <p:extLst>
      <p:ext uri="{BB962C8B-B14F-4D97-AF65-F5344CB8AC3E}">
        <p14:creationId xmlns:p14="http://schemas.microsoft.com/office/powerpoint/2010/main" val="29744299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0AD5E-6B2D-418B-88E8-D416EFDDE805}"/>
              </a:ext>
            </a:extLst>
          </p:cNvPr>
          <p:cNvSpPr>
            <a:spLocks noGrp="1"/>
          </p:cNvSpPr>
          <p:nvPr>
            <p:ph type="title"/>
          </p:nvPr>
        </p:nvSpPr>
        <p:spPr/>
        <p:txBody>
          <a:bodyPr/>
          <a:lstStyle/>
          <a:p>
            <a:pPr algn="ctr"/>
            <a:r>
              <a:rPr lang="en-US" dirty="0"/>
              <a:t>SITUATIONAL EXPOSURE MENU</a:t>
            </a:r>
          </a:p>
        </p:txBody>
      </p:sp>
      <p:sp>
        <p:nvSpPr>
          <p:cNvPr id="4" name="Footer Placeholder 3">
            <a:extLst>
              <a:ext uri="{FF2B5EF4-FFF2-40B4-BE49-F238E27FC236}">
                <a16:creationId xmlns:a16="http://schemas.microsoft.com/office/drawing/2014/main" id="{490C8468-B054-4287-A188-70A84CFE4274}"/>
              </a:ext>
            </a:extLst>
          </p:cNvPr>
          <p:cNvSpPr>
            <a:spLocks noGrp="1"/>
          </p:cNvSpPr>
          <p:nvPr>
            <p:ph type="ftr" sz="quarter" idx="11"/>
          </p:nvPr>
        </p:nvSpPr>
        <p:spPr/>
        <p:txBody>
          <a:bodyPr/>
          <a:lstStyle/>
          <a:p>
            <a:r>
              <a:rPr lang="en-US"/>
              <a:t>Ruchama Fund, Ph.D.</a:t>
            </a:r>
          </a:p>
        </p:txBody>
      </p:sp>
      <p:sp>
        <p:nvSpPr>
          <p:cNvPr id="5" name="Slide Number Placeholder 4">
            <a:extLst>
              <a:ext uri="{FF2B5EF4-FFF2-40B4-BE49-F238E27FC236}">
                <a16:creationId xmlns:a16="http://schemas.microsoft.com/office/drawing/2014/main" id="{621832EE-A568-43F6-AF65-46CCA4E814A5}"/>
              </a:ext>
            </a:extLst>
          </p:cNvPr>
          <p:cNvSpPr>
            <a:spLocks noGrp="1"/>
          </p:cNvSpPr>
          <p:nvPr>
            <p:ph type="sldNum" sz="quarter" idx="12"/>
          </p:nvPr>
        </p:nvSpPr>
        <p:spPr/>
        <p:txBody>
          <a:bodyPr/>
          <a:lstStyle/>
          <a:p>
            <a:fld id="{C175C9B7-C513-455A-A4B0-B51BD953985C}" type="slidenum">
              <a:rPr lang="en-US" smtClean="0"/>
              <a:t>70</a:t>
            </a:fld>
            <a:endParaRPr lang="en-US"/>
          </a:p>
        </p:txBody>
      </p:sp>
      <p:pic>
        <p:nvPicPr>
          <p:cNvPr id="1030" name="Picture 6" descr="White Jewish Wedding Chuppah - Wedding ...">
            <a:extLst>
              <a:ext uri="{FF2B5EF4-FFF2-40B4-BE49-F238E27FC236}">
                <a16:creationId xmlns:a16="http://schemas.microsoft.com/office/drawing/2014/main" id="{153B5027-F626-49E3-8C3A-90428941301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19377" y="1690689"/>
            <a:ext cx="4763386" cy="3923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1510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CCDB3-F4D5-4CF8-8832-D97567820C19}"/>
              </a:ext>
            </a:extLst>
          </p:cNvPr>
          <p:cNvSpPr>
            <a:spLocks noGrp="1"/>
          </p:cNvSpPr>
          <p:nvPr>
            <p:ph type="title"/>
          </p:nvPr>
        </p:nvSpPr>
        <p:spPr/>
        <p:txBody>
          <a:bodyPr/>
          <a:lstStyle/>
          <a:p>
            <a:pPr algn="ctr"/>
            <a:r>
              <a:rPr lang="en-US" dirty="0"/>
              <a:t>IMAGINAL EXPOSURE MENU</a:t>
            </a:r>
          </a:p>
        </p:txBody>
      </p:sp>
      <p:pic>
        <p:nvPicPr>
          <p:cNvPr id="12290" name="Picture 2" descr="A frightened child in bed with a monster lurking in the darkness concept  scary dark childhood fears imagination nightmares | Premium AI-generated  image">
            <a:extLst>
              <a:ext uri="{FF2B5EF4-FFF2-40B4-BE49-F238E27FC236}">
                <a16:creationId xmlns:a16="http://schemas.microsoft.com/office/drawing/2014/main" id="{E2E8883B-8E3D-4FE3-9FD0-B02A6055F87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14675" y="1690688"/>
            <a:ext cx="5962650" cy="4295442"/>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3A0C7963-C779-4D93-BD05-CCBD060D9C81}"/>
              </a:ext>
            </a:extLst>
          </p:cNvPr>
          <p:cNvSpPr>
            <a:spLocks noGrp="1"/>
          </p:cNvSpPr>
          <p:nvPr>
            <p:ph type="ftr" sz="quarter" idx="11"/>
          </p:nvPr>
        </p:nvSpPr>
        <p:spPr/>
        <p:txBody>
          <a:bodyPr/>
          <a:lstStyle/>
          <a:p>
            <a:r>
              <a:rPr lang="en-US"/>
              <a:t>Ruchama Fund, Ph.D.</a:t>
            </a:r>
          </a:p>
        </p:txBody>
      </p:sp>
      <p:sp>
        <p:nvSpPr>
          <p:cNvPr id="5" name="Slide Number Placeholder 4">
            <a:extLst>
              <a:ext uri="{FF2B5EF4-FFF2-40B4-BE49-F238E27FC236}">
                <a16:creationId xmlns:a16="http://schemas.microsoft.com/office/drawing/2014/main" id="{722EB2E0-F143-4734-99B0-2CA98389FC5E}"/>
              </a:ext>
            </a:extLst>
          </p:cNvPr>
          <p:cNvSpPr>
            <a:spLocks noGrp="1"/>
          </p:cNvSpPr>
          <p:nvPr>
            <p:ph type="sldNum" sz="quarter" idx="12"/>
          </p:nvPr>
        </p:nvSpPr>
        <p:spPr/>
        <p:txBody>
          <a:bodyPr/>
          <a:lstStyle/>
          <a:p>
            <a:fld id="{C175C9B7-C513-455A-A4B0-B51BD953985C}" type="slidenum">
              <a:rPr lang="en-US" smtClean="0"/>
              <a:t>71</a:t>
            </a:fld>
            <a:endParaRPr lang="en-US"/>
          </a:p>
        </p:txBody>
      </p:sp>
    </p:spTree>
    <p:extLst>
      <p:ext uri="{BB962C8B-B14F-4D97-AF65-F5344CB8AC3E}">
        <p14:creationId xmlns:p14="http://schemas.microsoft.com/office/powerpoint/2010/main" val="1436218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CC60D-77D8-44C1-9380-B57290D095F6}"/>
              </a:ext>
            </a:extLst>
          </p:cNvPr>
          <p:cNvSpPr>
            <a:spLocks noGrp="1"/>
          </p:cNvSpPr>
          <p:nvPr>
            <p:ph type="title"/>
          </p:nvPr>
        </p:nvSpPr>
        <p:spPr/>
        <p:txBody>
          <a:bodyPr/>
          <a:lstStyle/>
          <a:p>
            <a:pPr algn="ctr"/>
            <a:r>
              <a:rPr lang="en-US" dirty="0"/>
              <a:t>ERP SCRIPT</a:t>
            </a:r>
            <a:br>
              <a:rPr lang="en-US" dirty="0"/>
            </a:br>
            <a:r>
              <a:rPr lang="en-US" sz="2800" dirty="0"/>
              <a:t>(ANXIETY TRAINING.COM)</a:t>
            </a:r>
            <a:endParaRPr lang="en-US" dirty="0"/>
          </a:p>
        </p:txBody>
      </p:sp>
      <p:sp>
        <p:nvSpPr>
          <p:cNvPr id="3" name="Content Placeholder 2">
            <a:extLst>
              <a:ext uri="{FF2B5EF4-FFF2-40B4-BE49-F238E27FC236}">
                <a16:creationId xmlns:a16="http://schemas.microsoft.com/office/drawing/2014/main" id="{CF53C855-A7A9-4B0F-ACBF-349333A49070}"/>
              </a:ext>
            </a:extLst>
          </p:cNvPr>
          <p:cNvSpPr>
            <a:spLocks noGrp="1"/>
          </p:cNvSpPr>
          <p:nvPr>
            <p:ph idx="1"/>
          </p:nvPr>
        </p:nvSpPr>
        <p:spPr/>
        <p:txBody>
          <a:bodyPr/>
          <a:lstStyle/>
          <a:p>
            <a:r>
              <a:rPr lang="en-US" dirty="0"/>
              <a:t>Let OCD do the talking. Use lots of details and reasons as to why this deserves your attention.</a:t>
            </a:r>
          </a:p>
          <a:p>
            <a:r>
              <a:rPr lang="en-US" dirty="0"/>
              <a:t>Record the script.</a:t>
            </a:r>
          </a:p>
          <a:p>
            <a:r>
              <a:rPr lang="en-US" dirty="0"/>
              <a:t>Listen to the script as you go through your day.</a:t>
            </a:r>
          </a:p>
        </p:txBody>
      </p:sp>
      <p:sp>
        <p:nvSpPr>
          <p:cNvPr id="4" name="Footer Placeholder 3">
            <a:extLst>
              <a:ext uri="{FF2B5EF4-FFF2-40B4-BE49-F238E27FC236}">
                <a16:creationId xmlns:a16="http://schemas.microsoft.com/office/drawing/2014/main" id="{7F2A623D-D0D1-45DD-A25A-BFDA1156C4F7}"/>
              </a:ext>
            </a:extLst>
          </p:cNvPr>
          <p:cNvSpPr>
            <a:spLocks noGrp="1"/>
          </p:cNvSpPr>
          <p:nvPr>
            <p:ph type="ftr" sz="quarter" idx="11"/>
          </p:nvPr>
        </p:nvSpPr>
        <p:spPr/>
        <p:txBody>
          <a:bodyPr/>
          <a:lstStyle/>
          <a:p>
            <a:r>
              <a:rPr lang="en-US"/>
              <a:t>Ruchama Fund, Ph.D.</a:t>
            </a:r>
          </a:p>
        </p:txBody>
      </p:sp>
      <p:sp>
        <p:nvSpPr>
          <p:cNvPr id="5" name="Slide Number Placeholder 4">
            <a:extLst>
              <a:ext uri="{FF2B5EF4-FFF2-40B4-BE49-F238E27FC236}">
                <a16:creationId xmlns:a16="http://schemas.microsoft.com/office/drawing/2014/main" id="{0728247C-62FB-40F5-8CBE-E0E16495BEC1}"/>
              </a:ext>
            </a:extLst>
          </p:cNvPr>
          <p:cNvSpPr>
            <a:spLocks noGrp="1"/>
          </p:cNvSpPr>
          <p:nvPr>
            <p:ph type="sldNum" sz="quarter" idx="12"/>
          </p:nvPr>
        </p:nvSpPr>
        <p:spPr/>
        <p:txBody>
          <a:bodyPr/>
          <a:lstStyle/>
          <a:p>
            <a:fld id="{C175C9B7-C513-455A-A4B0-B51BD953985C}" type="slidenum">
              <a:rPr lang="en-US" smtClean="0"/>
              <a:t>72</a:t>
            </a:fld>
            <a:endParaRPr lang="en-US"/>
          </a:p>
        </p:txBody>
      </p:sp>
    </p:spTree>
    <p:extLst>
      <p:ext uri="{BB962C8B-B14F-4D97-AF65-F5344CB8AC3E}">
        <p14:creationId xmlns:p14="http://schemas.microsoft.com/office/powerpoint/2010/main" val="39343131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E1844-A50E-45B0-9821-57F4C521A775}"/>
              </a:ext>
            </a:extLst>
          </p:cNvPr>
          <p:cNvSpPr>
            <a:spLocks noGrp="1"/>
          </p:cNvSpPr>
          <p:nvPr>
            <p:ph type="title"/>
          </p:nvPr>
        </p:nvSpPr>
        <p:spPr/>
        <p:txBody>
          <a:bodyPr/>
          <a:lstStyle/>
          <a:p>
            <a:pPr algn="ctr"/>
            <a:r>
              <a:rPr lang="en-US" dirty="0"/>
              <a:t>ERP SCRIPT FOR PARTNER ROCD</a:t>
            </a:r>
          </a:p>
        </p:txBody>
      </p:sp>
      <p:sp>
        <p:nvSpPr>
          <p:cNvPr id="3" name="Content Placeholder 2">
            <a:extLst>
              <a:ext uri="{FF2B5EF4-FFF2-40B4-BE49-F238E27FC236}">
                <a16:creationId xmlns:a16="http://schemas.microsoft.com/office/drawing/2014/main" id="{42C8BD74-4116-44B3-9AEF-EE2804DCF665}"/>
              </a:ext>
            </a:extLst>
          </p:cNvPr>
          <p:cNvSpPr>
            <a:spLocks noGrp="1"/>
          </p:cNvSpPr>
          <p:nvPr>
            <p:ph idx="1"/>
          </p:nvPr>
        </p:nvSpPr>
        <p:spPr/>
        <p:txBody>
          <a:bodyPr/>
          <a:lstStyle/>
          <a:p>
            <a:r>
              <a:rPr lang="en-US" dirty="0"/>
              <a:t>Sample script</a:t>
            </a:r>
          </a:p>
        </p:txBody>
      </p:sp>
      <p:sp>
        <p:nvSpPr>
          <p:cNvPr id="4" name="Footer Placeholder 3">
            <a:extLst>
              <a:ext uri="{FF2B5EF4-FFF2-40B4-BE49-F238E27FC236}">
                <a16:creationId xmlns:a16="http://schemas.microsoft.com/office/drawing/2014/main" id="{B2EDBB85-68D8-4484-8505-9D68E24B1D8E}"/>
              </a:ext>
            </a:extLst>
          </p:cNvPr>
          <p:cNvSpPr>
            <a:spLocks noGrp="1"/>
          </p:cNvSpPr>
          <p:nvPr>
            <p:ph type="ftr" sz="quarter" idx="11"/>
          </p:nvPr>
        </p:nvSpPr>
        <p:spPr/>
        <p:txBody>
          <a:bodyPr/>
          <a:lstStyle/>
          <a:p>
            <a:r>
              <a:rPr lang="en-US"/>
              <a:t>Ruchama Fund, Ph.D.</a:t>
            </a:r>
          </a:p>
        </p:txBody>
      </p:sp>
      <p:sp>
        <p:nvSpPr>
          <p:cNvPr id="5" name="Slide Number Placeholder 4">
            <a:extLst>
              <a:ext uri="{FF2B5EF4-FFF2-40B4-BE49-F238E27FC236}">
                <a16:creationId xmlns:a16="http://schemas.microsoft.com/office/drawing/2014/main" id="{15FAE180-601F-4801-8BE0-DC35F9EB5973}"/>
              </a:ext>
            </a:extLst>
          </p:cNvPr>
          <p:cNvSpPr>
            <a:spLocks noGrp="1"/>
          </p:cNvSpPr>
          <p:nvPr>
            <p:ph type="sldNum" sz="quarter" idx="12"/>
          </p:nvPr>
        </p:nvSpPr>
        <p:spPr/>
        <p:txBody>
          <a:bodyPr/>
          <a:lstStyle/>
          <a:p>
            <a:fld id="{C175C9B7-C513-455A-A4B0-B51BD953985C}" type="slidenum">
              <a:rPr lang="en-US" smtClean="0"/>
              <a:t>73</a:t>
            </a:fld>
            <a:endParaRPr lang="en-US"/>
          </a:p>
        </p:txBody>
      </p:sp>
      <p:pic>
        <p:nvPicPr>
          <p:cNvPr id="5122" name="Picture 2" descr="Voice Recorder ...">
            <a:extLst>
              <a:ext uri="{FF2B5EF4-FFF2-40B4-BE49-F238E27FC236}">
                <a16:creationId xmlns:a16="http://schemas.microsoft.com/office/drawing/2014/main" id="{E46D59BC-BCE3-4222-AB87-3A61FF3DA4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8502" y="2619374"/>
            <a:ext cx="5358810" cy="3430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7992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DD73E-1EB9-43FE-820B-61D69F57FFF0}"/>
              </a:ext>
            </a:extLst>
          </p:cNvPr>
          <p:cNvSpPr>
            <a:spLocks noGrp="1"/>
          </p:cNvSpPr>
          <p:nvPr>
            <p:ph type="title"/>
          </p:nvPr>
        </p:nvSpPr>
        <p:spPr/>
        <p:txBody>
          <a:bodyPr/>
          <a:lstStyle/>
          <a:p>
            <a:pPr algn="ctr"/>
            <a:r>
              <a:rPr lang="en-US" dirty="0"/>
              <a:t>ACT</a:t>
            </a:r>
          </a:p>
        </p:txBody>
      </p:sp>
      <p:sp>
        <p:nvSpPr>
          <p:cNvPr id="3" name="Content Placeholder 2">
            <a:extLst>
              <a:ext uri="{FF2B5EF4-FFF2-40B4-BE49-F238E27FC236}">
                <a16:creationId xmlns:a16="http://schemas.microsoft.com/office/drawing/2014/main" id="{BBFAAB3A-3868-44C8-A240-A0168ACEBF4E}"/>
              </a:ext>
            </a:extLst>
          </p:cNvPr>
          <p:cNvSpPr>
            <a:spLocks noGrp="1"/>
          </p:cNvSpPr>
          <p:nvPr>
            <p:ph idx="1"/>
          </p:nvPr>
        </p:nvSpPr>
        <p:spPr/>
        <p:txBody>
          <a:bodyPr/>
          <a:lstStyle/>
          <a:p>
            <a:r>
              <a:rPr lang="en-US" dirty="0"/>
              <a:t>Reduction of Suds vs Willingness</a:t>
            </a:r>
          </a:p>
          <a:p>
            <a:r>
              <a:rPr lang="en-US" dirty="0"/>
              <a:t>Values clarification</a:t>
            </a:r>
          </a:p>
          <a:p>
            <a:r>
              <a:rPr lang="en-US" dirty="0"/>
              <a:t>“I’m having a thought…”</a:t>
            </a:r>
          </a:p>
          <a:p>
            <a:r>
              <a:rPr lang="en-US" dirty="0"/>
              <a:t>Clipboard</a:t>
            </a:r>
          </a:p>
          <a:p>
            <a:r>
              <a:rPr lang="en-US" dirty="0"/>
              <a:t>Bus</a:t>
            </a:r>
          </a:p>
          <a:p>
            <a:r>
              <a:rPr lang="en-US" dirty="0"/>
              <a:t>2 screen method</a:t>
            </a:r>
          </a:p>
          <a:p>
            <a:r>
              <a:rPr lang="en-US" dirty="0"/>
              <a:t>ACT Matrix</a:t>
            </a:r>
          </a:p>
        </p:txBody>
      </p:sp>
      <p:sp>
        <p:nvSpPr>
          <p:cNvPr id="4" name="Footer Placeholder 3">
            <a:extLst>
              <a:ext uri="{FF2B5EF4-FFF2-40B4-BE49-F238E27FC236}">
                <a16:creationId xmlns:a16="http://schemas.microsoft.com/office/drawing/2014/main" id="{346CA4BE-1A16-4994-85D6-271F2687141B}"/>
              </a:ext>
            </a:extLst>
          </p:cNvPr>
          <p:cNvSpPr>
            <a:spLocks noGrp="1"/>
          </p:cNvSpPr>
          <p:nvPr>
            <p:ph type="ftr" sz="quarter" idx="11"/>
          </p:nvPr>
        </p:nvSpPr>
        <p:spPr/>
        <p:txBody>
          <a:bodyPr/>
          <a:lstStyle/>
          <a:p>
            <a:r>
              <a:rPr lang="en-US"/>
              <a:t>Ruchama Fund, Ph.D.</a:t>
            </a:r>
          </a:p>
        </p:txBody>
      </p:sp>
      <p:sp>
        <p:nvSpPr>
          <p:cNvPr id="5" name="Slide Number Placeholder 4">
            <a:extLst>
              <a:ext uri="{FF2B5EF4-FFF2-40B4-BE49-F238E27FC236}">
                <a16:creationId xmlns:a16="http://schemas.microsoft.com/office/drawing/2014/main" id="{81E23F22-D3AD-49A0-A484-E7FB68E62E57}"/>
              </a:ext>
            </a:extLst>
          </p:cNvPr>
          <p:cNvSpPr>
            <a:spLocks noGrp="1"/>
          </p:cNvSpPr>
          <p:nvPr>
            <p:ph type="sldNum" sz="quarter" idx="12"/>
          </p:nvPr>
        </p:nvSpPr>
        <p:spPr/>
        <p:txBody>
          <a:bodyPr/>
          <a:lstStyle/>
          <a:p>
            <a:fld id="{C175C9B7-C513-455A-A4B0-B51BD953985C}" type="slidenum">
              <a:rPr lang="en-US" smtClean="0"/>
              <a:t>74</a:t>
            </a:fld>
            <a:endParaRPr lang="en-US"/>
          </a:p>
        </p:txBody>
      </p:sp>
    </p:spTree>
    <p:extLst>
      <p:ext uri="{BB962C8B-B14F-4D97-AF65-F5344CB8AC3E}">
        <p14:creationId xmlns:p14="http://schemas.microsoft.com/office/powerpoint/2010/main" val="23251380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8F5BD-07C6-47A9-B97A-74D2F7DE7512}"/>
              </a:ext>
            </a:extLst>
          </p:cNvPr>
          <p:cNvSpPr>
            <a:spLocks noGrp="1"/>
          </p:cNvSpPr>
          <p:nvPr>
            <p:ph type="title"/>
          </p:nvPr>
        </p:nvSpPr>
        <p:spPr/>
        <p:txBody>
          <a:bodyPr/>
          <a:lstStyle/>
          <a:p>
            <a:pPr algn="ctr"/>
            <a:r>
              <a:rPr lang="en-US" dirty="0"/>
              <a:t>CLIPBOARD</a:t>
            </a:r>
          </a:p>
        </p:txBody>
      </p:sp>
      <p:pic>
        <p:nvPicPr>
          <p:cNvPr id="6146" name="Picture 2" descr="Clipboard clipart vector art and ...">
            <a:extLst>
              <a:ext uri="{FF2B5EF4-FFF2-40B4-BE49-F238E27FC236}">
                <a16:creationId xmlns:a16="http://schemas.microsoft.com/office/drawing/2014/main" id="{1AEE0206-8F53-484A-9118-0B5EE57F33A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53293" y="1477926"/>
            <a:ext cx="4146698" cy="5014949"/>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8E614466-4771-4458-990F-E59F3EB4708A}"/>
              </a:ext>
            </a:extLst>
          </p:cNvPr>
          <p:cNvSpPr>
            <a:spLocks noGrp="1"/>
          </p:cNvSpPr>
          <p:nvPr>
            <p:ph type="ftr" sz="quarter" idx="11"/>
          </p:nvPr>
        </p:nvSpPr>
        <p:spPr/>
        <p:txBody>
          <a:bodyPr/>
          <a:lstStyle/>
          <a:p>
            <a:r>
              <a:rPr lang="en-US"/>
              <a:t>Ruchama Fund, Ph.D.</a:t>
            </a:r>
          </a:p>
        </p:txBody>
      </p:sp>
      <p:sp>
        <p:nvSpPr>
          <p:cNvPr id="5" name="Slide Number Placeholder 4">
            <a:extLst>
              <a:ext uri="{FF2B5EF4-FFF2-40B4-BE49-F238E27FC236}">
                <a16:creationId xmlns:a16="http://schemas.microsoft.com/office/drawing/2014/main" id="{52AC18AA-B897-4717-9F0C-9F4C216FA19D}"/>
              </a:ext>
            </a:extLst>
          </p:cNvPr>
          <p:cNvSpPr>
            <a:spLocks noGrp="1"/>
          </p:cNvSpPr>
          <p:nvPr>
            <p:ph type="sldNum" sz="quarter" idx="12"/>
          </p:nvPr>
        </p:nvSpPr>
        <p:spPr/>
        <p:txBody>
          <a:bodyPr/>
          <a:lstStyle/>
          <a:p>
            <a:fld id="{C175C9B7-C513-455A-A4B0-B51BD953985C}" type="slidenum">
              <a:rPr lang="en-US" smtClean="0"/>
              <a:t>75</a:t>
            </a:fld>
            <a:endParaRPr lang="en-US"/>
          </a:p>
        </p:txBody>
      </p:sp>
    </p:spTree>
    <p:extLst>
      <p:ext uri="{BB962C8B-B14F-4D97-AF65-F5344CB8AC3E}">
        <p14:creationId xmlns:p14="http://schemas.microsoft.com/office/powerpoint/2010/main" val="338351694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7963D-26B8-4EC0-BB16-09DA20243CD5}"/>
              </a:ext>
            </a:extLst>
          </p:cNvPr>
          <p:cNvSpPr>
            <a:spLocks noGrp="1"/>
          </p:cNvSpPr>
          <p:nvPr>
            <p:ph type="title"/>
          </p:nvPr>
        </p:nvSpPr>
        <p:spPr/>
        <p:txBody>
          <a:bodyPr>
            <a:normAutofit fontScale="90000"/>
          </a:bodyPr>
          <a:lstStyle/>
          <a:p>
            <a:pPr algn="ctr"/>
            <a:br>
              <a:rPr lang="en-US" dirty="0"/>
            </a:br>
            <a:r>
              <a:rPr lang="en-US" dirty="0"/>
              <a:t>ACKNOWLEDGE AND ADDRESSING CORE FEARS</a:t>
            </a:r>
          </a:p>
        </p:txBody>
      </p:sp>
      <p:sp>
        <p:nvSpPr>
          <p:cNvPr id="3" name="Content Placeholder 2">
            <a:extLst>
              <a:ext uri="{FF2B5EF4-FFF2-40B4-BE49-F238E27FC236}">
                <a16:creationId xmlns:a16="http://schemas.microsoft.com/office/drawing/2014/main" id="{E0C01C6E-506B-453A-AE80-24643569EECE}"/>
              </a:ext>
            </a:extLst>
          </p:cNvPr>
          <p:cNvSpPr>
            <a:spLocks noGrp="1"/>
          </p:cNvSpPr>
          <p:nvPr>
            <p:ph idx="1"/>
          </p:nvPr>
        </p:nvSpPr>
        <p:spPr/>
        <p:txBody>
          <a:bodyPr/>
          <a:lstStyle/>
          <a:p>
            <a:r>
              <a:rPr lang="en-US" dirty="0"/>
              <a:t>Incorporate exposure to the core fear into ERP so that the patient develops the ability to face their deepest anxiety without engaging in compulsions.</a:t>
            </a:r>
          </a:p>
        </p:txBody>
      </p:sp>
      <p:sp>
        <p:nvSpPr>
          <p:cNvPr id="4" name="Footer Placeholder 3">
            <a:extLst>
              <a:ext uri="{FF2B5EF4-FFF2-40B4-BE49-F238E27FC236}">
                <a16:creationId xmlns:a16="http://schemas.microsoft.com/office/drawing/2014/main" id="{12449B8E-C964-4F88-8212-13E72B83EB64}"/>
              </a:ext>
            </a:extLst>
          </p:cNvPr>
          <p:cNvSpPr>
            <a:spLocks noGrp="1"/>
          </p:cNvSpPr>
          <p:nvPr>
            <p:ph type="ftr" sz="quarter" idx="11"/>
          </p:nvPr>
        </p:nvSpPr>
        <p:spPr/>
        <p:txBody>
          <a:bodyPr/>
          <a:lstStyle/>
          <a:p>
            <a:r>
              <a:rPr lang="en-US"/>
              <a:t>Ruchama Fund, Ph.D.</a:t>
            </a:r>
          </a:p>
        </p:txBody>
      </p:sp>
      <p:sp>
        <p:nvSpPr>
          <p:cNvPr id="5" name="Slide Number Placeholder 4">
            <a:extLst>
              <a:ext uri="{FF2B5EF4-FFF2-40B4-BE49-F238E27FC236}">
                <a16:creationId xmlns:a16="http://schemas.microsoft.com/office/drawing/2014/main" id="{980E88F9-7CB5-48D2-A94C-E427A364F079}"/>
              </a:ext>
            </a:extLst>
          </p:cNvPr>
          <p:cNvSpPr>
            <a:spLocks noGrp="1"/>
          </p:cNvSpPr>
          <p:nvPr>
            <p:ph type="sldNum" sz="quarter" idx="12"/>
          </p:nvPr>
        </p:nvSpPr>
        <p:spPr/>
        <p:txBody>
          <a:bodyPr/>
          <a:lstStyle/>
          <a:p>
            <a:fld id="{C175C9B7-C513-455A-A4B0-B51BD953985C}" type="slidenum">
              <a:rPr lang="en-US" smtClean="0"/>
              <a:t>76</a:t>
            </a:fld>
            <a:endParaRPr lang="en-US"/>
          </a:p>
        </p:txBody>
      </p:sp>
    </p:spTree>
    <p:extLst>
      <p:ext uri="{BB962C8B-B14F-4D97-AF65-F5344CB8AC3E}">
        <p14:creationId xmlns:p14="http://schemas.microsoft.com/office/powerpoint/2010/main" val="26916159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9E8F9-4A83-4FB2-9F3F-089220DE0DB6}"/>
              </a:ext>
            </a:extLst>
          </p:cNvPr>
          <p:cNvSpPr>
            <a:spLocks noGrp="1"/>
          </p:cNvSpPr>
          <p:nvPr>
            <p:ph type="title"/>
          </p:nvPr>
        </p:nvSpPr>
        <p:spPr/>
        <p:txBody>
          <a:bodyPr/>
          <a:lstStyle/>
          <a:p>
            <a:pPr algn="ctr"/>
            <a:r>
              <a:rPr lang="en-US" dirty="0"/>
              <a:t>VALUES CLARIFICATION</a:t>
            </a:r>
          </a:p>
        </p:txBody>
      </p:sp>
      <p:sp>
        <p:nvSpPr>
          <p:cNvPr id="3" name="Content Placeholder 2">
            <a:extLst>
              <a:ext uri="{FF2B5EF4-FFF2-40B4-BE49-F238E27FC236}">
                <a16:creationId xmlns:a16="http://schemas.microsoft.com/office/drawing/2014/main" id="{A17670E0-D1B5-4ABE-8F17-43671DCEB056}"/>
              </a:ext>
            </a:extLst>
          </p:cNvPr>
          <p:cNvSpPr>
            <a:spLocks noGrp="1"/>
          </p:cNvSpPr>
          <p:nvPr>
            <p:ph idx="1"/>
          </p:nvPr>
        </p:nvSpPr>
        <p:spPr>
          <a:xfrm>
            <a:off x="838200" y="1446028"/>
            <a:ext cx="10515600" cy="4369981"/>
          </a:xfrm>
        </p:spPr>
        <p:txBody>
          <a:bodyPr/>
          <a:lstStyle/>
          <a:p>
            <a:pPr marL="0" indent="0">
              <a:buNone/>
            </a:pPr>
            <a:endParaRPr lang="en-US" dirty="0"/>
          </a:p>
        </p:txBody>
      </p:sp>
      <p:pic>
        <p:nvPicPr>
          <p:cNvPr id="13314" name="Picture 2" descr="Character Strengths in Adversity - Pathways to Peak Performance Pt5 | Major  Projects Association">
            <a:extLst>
              <a:ext uri="{FF2B5EF4-FFF2-40B4-BE49-F238E27FC236}">
                <a16:creationId xmlns:a16="http://schemas.microsoft.com/office/drawing/2014/main" id="{682342AC-DDE1-4063-A336-DA116244E0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6463" y="1477925"/>
            <a:ext cx="5299075" cy="4614531"/>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6D2DADB8-235E-4EA6-B95D-1D179F680010}"/>
              </a:ext>
            </a:extLst>
          </p:cNvPr>
          <p:cNvSpPr>
            <a:spLocks noGrp="1"/>
          </p:cNvSpPr>
          <p:nvPr>
            <p:ph type="ftr" sz="quarter" idx="11"/>
          </p:nvPr>
        </p:nvSpPr>
        <p:spPr>
          <a:xfrm>
            <a:off x="4038600" y="6356349"/>
            <a:ext cx="4114800" cy="136525"/>
          </a:xfrm>
        </p:spPr>
        <p:txBody>
          <a:bodyPr/>
          <a:lstStyle/>
          <a:p>
            <a:r>
              <a:rPr lang="en-US" dirty="0" err="1"/>
              <a:t>Ruchama</a:t>
            </a:r>
            <a:r>
              <a:rPr lang="en-US" dirty="0"/>
              <a:t> Fund, Ph.D.</a:t>
            </a:r>
          </a:p>
        </p:txBody>
      </p:sp>
      <p:sp>
        <p:nvSpPr>
          <p:cNvPr id="5" name="Slide Number Placeholder 4">
            <a:extLst>
              <a:ext uri="{FF2B5EF4-FFF2-40B4-BE49-F238E27FC236}">
                <a16:creationId xmlns:a16="http://schemas.microsoft.com/office/drawing/2014/main" id="{C02607A2-AC97-49C6-878A-E80D11C1EFC6}"/>
              </a:ext>
            </a:extLst>
          </p:cNvPr>
          <p:cNvSpPr>
            <a:spLocks noGrp="1"/>
          </p:cNvSpPr>
          <p:nvPr>
            <p:ph type="sldNum" sz="quarter" idx="12"/>
          </p:nvPr>
        </p:nvSpPr>
        <p:spPr/>
        <p:txBody>
          <a:bodyPr/>
          <a:lstStyle/>
          <a:p>
            <a:fld id="{C175C9B7-C513-455A-A4B0-B51BD953985C}" type="slidenum">
              <a:rPr lang="en-US" smtClean="0"/>
              <a:t>77</a:t>
            </a:fld>
            <a:endParaRPr lang="en-US"/>
          </a:p>
        </p:txBody>
      </p:sp>
    </p:spTree>
    <p:extLst>
      <p:ext uri="{BB962C8B-B14F-4D97-AF65-F5344CB8AC3E}">
        <p14:creationId xmlns:p14="http://schemas.microsoft.com/office/powerpoint/2010/main" val="16625917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CD171-B02D-46D8-B97D-5D703838D288}"/>
              </a:ext>
            </a:extLst>
          </p:cNvPr>
          <p:cNvSpPr>
            <a:spLocks noGrp="1"/>
          </p:cNvSpPr>
          <p:nvPr>
            <p:ph type="title"/>
          </p:nvPr>
        </p:nvSpPr>
        <p:spPr/>
        <p:txBody>
          <a:bodyPr/>
          <a:lstStyle/>
          <a:p>
            <a:pPr algn="ctr"/>
            <a:r>
              <a:rPr lang="en-US" dirty="0"/>
              <a:t>SCHOOL BUS</a:t>
            </a:r>
          </a:p>
        </p:txBody>
      </p:sp>
      <p:pic>
        <p:nvPicPr>
          <p:cNvPr id="7170" name="Picture 2" descr="Fisher-Price Little People™ School Bus - Raff and Friends">
            <a:extLst>
              <a:ext uri="{FF2B5EF4-FFF2-40B4-BE49-F238E27FC236}">
                <a16:creationId xmlns:a16="http://schemas.microsoft.com/office/drawing/2014/main" id="{1C4D1496-6B8A-4C87-B071-A455AC64235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38105" y="1616149"/>
            <a:ext cx="6315790" cy="4876725"/>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B7CAB0F3-AEAE-4F5C-9E28-68A0724A72F8}"/>
              </a:ext>
            </a:extLst>
          </p:cNvPr>
          <p:cNvSpPr>
            <a:spLocks noGrp="1"/>
          </p:cNvSpPr>
          <p:nvPr>
            <p:ph type="ftr" sz="quarter" idx="11"/>
          </p:nvPr>
        </p:nvSpPr>
        <p:spPr/>
        <p:txBody>
          <a:bodyPr/>
          <a:lstStyle/>
          <a:p>
            <a:r>
              <a:rPr lang="en-US"/>
              <a:t>Ruchama Fund, Ph.D.</a:t>
            </a:r>
          </a:p>
        </p:txBody>
      </p:sp>
      <p:sp>
        <p:nvSpPr>
          <p:cNvPr id="5" name="Slide Number Placeholder 4">
            <a:extLst>
              <a:ext uri="{FF2B5EF4-FFF2-40B4-BE49-F238E27FC236}">
                <a16:creationId xmlns:a16="http://schemas.microsoft.com/office/drawing/2014/main" id="{7D4FE4C5-C452-4FD7-A1F3-E0382964EAA4}"/>
              </a:ext>
            </a:extLst>
          </p:cNvPr>
          <p:cNvSpPr>
            <a:spLocks noGrp="1"/>
          </p:cNvSpPr>
          <p:nvPr>
            <p:ph type="sldNum" sz="quarter" idx="12"/>
          </p:nvPr>
        </p:nvSpPr>
        <p:spPr/>
        <p:txBody>
          <a:bodyPr/>
          <a:lstStyle/>
          <a:p>
            <a:fld id="{C175C9B7-C513-455A-A4B0-B51BD953985C}" type="slidenum">
              <a:rPr lang="en-US" smtClean="0"/>
              <a:t>78</a:t>
            </a:fld>
            <a:endParaRPr lang="en-US"/>
          </a:p>
        </p:txBody>
      </p:sp>
    </p:spTree>
    <p:extLst>
      <p:ext uri="{BB962C8B-B14F-4D97-AF65-F5344CB8AC3E}">
        <p14:creationId xmlns:p14="http://schemas.microsoft.com/office/powerpoint/2010/main" val="231245562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207F4-1138-4180-B769-EEAE15865CCF}"/>
              </a:ext>
            </a:extLst>
          </p:cNvPr>
          <p:cNvSpPr>
            <a:spLocks noGrp="1"/>
          </p:cNvSpPr>
          <p:nvPr>
            <p:ph type="title"/>
          </p:nvPr>
        </p:nvSpPr>
        <p:spPr/>
        <p:txBody>
          <a:bodyPr/>
          <a:lstStyle/>
          <a:p>
            <a:pPr algn="ctr"/>
            <a:r>
              <a:rPr lang="en-US" dirty="0"/>
              <a:t>THE ACT MATRIX</a:t>
            </a:r>
          </a:p>
        </p:txBody>
      </p:sp>
      <p:pic>
        <p:nvPicPr>
          <p:cNvPr id="8196" name="Picture 4" descr="The ACT matrix - Contextual Consulting">
            <a:extLst>
              <a:ext uri="{FF2B5EF4-FFF2-40B4-BE49-F238E27FC236}">
                <a16:creationId xmlns:a16="http://schemas.microsoft.com/office/drawing/2014/main" id="{E2E8A46C-1981-4BC2-BBFA-50A9BC1C775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48048" y="1339702"/>
            <a:ext cx="8825022" cy="4837261"/>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3EE51CE7-F254-4391-82BB-16332057E529}"/>
              </a:ext>
            </a:extLst>
          </p:cNvPr>
          <p:cNvSpPr>
            <a:spLocks noGrp="1"/>
          </p:cNvSpPr>
          <p:nvPr>
            <p:ph type="ftr" sz="quarter" idx="11"/>
          </p:nvPr>
        </p:nvSpPr>
        <p:spPr/>
        <p:txBody>
          <a:bodyPr/>
          <a:lstStyle/>
          <a:p>
            <a:r>
              <a:rPr lang="en-US"/>
              <a:t>Ruchama Fund, Ph.D.</a:t>
            </a:r>
          </a:p>
        </p:txBody>
      </p:sp>
      <p:sp>
        <p:nvSpPr>
          <p:cNvPr id="6" name="Slide Number Placeholder 5">
            <a:extLst>
              <a:ext uri="{FF2B5EF4-FFF2-40B4-BE49-F238E27FC236}">
                <a16:creationId xmlns:a16="http://schemas.microsoft.com/office/drawing/2014/main" id="{5E39FE03-917F-4CEC-8AAA-C2C115EE97E4}"/>
              </a:ext>
            </a:extLst>
          </p:cNvPr>
          <p:cNvSpPr>
            <a:spLocks noGrp="1"/>
          </p:cNvSpPr>
          <p:nvPr>
            <p:ph type="sldNum" sz="quarter" idx="12"/>
          </p:nvPr>
        </p:nvSpPr>
        <p:spPr/>
        <p:txBody>
          <a:bodyPr/>
          <a:lstStyle/>
          <a:p>
            <a:fld id="{C175C9B7-C513-455A-A4B0-B51BD953985C}" type="slidenum">
              <a:rPr lang="en-US" smtClean="0"/>
              <a:t>79</a:t>
            </a:fld>
            <a:endParaRPr lang="en-US"/>
          </a:p>
        </p:txBody>
      </p:sp>
    </p:spTree>
    <p:extLst>
      <p:ext uri="{BB962C8B-B14F-4D97-AF65-F5344CB8AC3E}">
        <p14:creationId xmlns:p14="http://schemas.microsoft.com/office/powerpoint/2010/main" val="1107910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00DAF-FC4A-4913-B14E-FE70F51ABE4A}"/>
              </a:ext>
            </a:extLst>
          </p:cNvPr>
          <p:cNvSpPr>
            <a:spLocks noGrp="1"/>
          </p:cNvSpPr>
          <p:nvPr>
            <p:ph type="title"/>
          </p:nvPr>
        </p:nvSpPr>
        <p:spPr/>
        <p:txBody>
          <a:bodyPr/>
          <a:lstStyle/>
          <a:p>
            <a:pPr algn="ctr"/>
            <a:r>
              <a:rPr lang="en-US" dirty="0"/>
              <a:t>OVERT ROCD COMPULSIONS</a:t>
            </a:r>
          </a:p>
        </p:txBody>
      </p:sp>
      <p:sp>
        <p:nvSpPr>
          <p:cNvPr id="3" name="Content Placeholder 2">
            <a:extLst>
              <a:ext uri="{FF2B5EF4-FFF2-40B4-BE49-F238E27FC236}">
                <a16:creationId xmlns:a16="http://schemas.microsoft.com/office/drawing/2014/main" id="{F4F4548B-98EC-417C-B79D-8FBC9A0AB0CC}"/>
              </a:ext>
            </a:extLst>
          </p:cNvPr>
          <p:cNvSpPr>
            <a:spLocks noGrp="1"/>
          </p:cNvSpPr>
          <p:nvPr>
            <p:ph idx="1"/>
          </p:nvPr>
        </p:nvSpPr>
        <p:spPr/>
        <p:txBody>
          <a:bodyPr/>
          <a:lstStyle/>
          <a:p>
            <a:r>
              <a:rPr lang="en-US" dirty="0"/>
              <a:t>Seeking reassurance from family, friends, therapist that “this is the right one”.</a:t>
            </a:r>
          </a:p>
          <a:p>
            <a:r>
              <a:rPr lang="en-US" dirty="0"/>
              <a:t>Googling, “How to know it’s the right one”.</a:t>
            </a:r>
          </a:p>
          <a:p>
            <a:r>
              <a:rPr lang="en-US" dirty="0"/>
              <a:t>Overtly avoiding triggers</a:t>
            </a:r>
          </a:p>
          <a:p>
            <a:r>
              <a:rPr lang="en-US" dirty="0"/>
              <a:t>Testing the partner</a:t>
            </a:r>
          </a:p>
          <a:p>
            <a:r>
              <a:rPr lang="en-US" dirty="0"/>
              <a:t>Fixing the partner</a:t>
            </a:r>
          </a:p>
        </p:txBody>
      </p:sp>
      <p:sp>
        <p:nvSpPr>
          <p:cNvPr id="4" name="Footer Placeholder 3">
            <a:extLst>
              <a:ext uri="{FF2B5EF4-FFF2-40B4-BE49-F238E27FC236}">
                <a16:creationId xmlns:a16="http://schemas.microsoft.com/office/drawing/2014/main" id="{D0C7F8AB-C176-4A92-AB7A-FA2D57299869}"/>
              </a:ext>
            </a:extLst>
          </p:cNvPr>
          <p:cNvSpPr>
            <a:spLocks noGrp="1"/>
          </p:cNvSpPr>
          <p:nvPr>
            <p:ph type="ftr" sz="quarter" idx="11"/>
          </p:nvPr>
        </p:nvSpPr>
        <p:spPr/>
        <p:txBody>
          <a:bodyPr/>
          <a:lstStyle/>
          <a:p>
            <a:r>
              <a:rPr lang="en-US"/>
              <a:t>Ruchama Fund, Ph.D.</a:t>
            </a:r>
          </a:p>
        </p:txBody>
      </p:sp>
      <p:sp>
        <p:nvSpPr>
          <p:cNvPr id="5" name="Slide Number Placeholder 4">
            <a:extLst>
              <a:ext uri="{FF2B5EF4-FFF2-40B4-BE49-F238E27FC236}">
                <a16:creationId xmlns:a16="http://schemas.microsoft.com/office/drawing/2014/main" id="{81CF607B-A471-4A99-84E1-2103C2CB0065}"/>
              </a:ext>
            </a:extLst>
          </p:cNvPr>
          <p:cNvSpPr>
            <a:spLocks noGrp="1"/>
          </p:cNvSpPr>
          <p:nvPr>
            <p:ph type="sldNum" sz="quarter" idx="12"/>
          </p:nvPr>
        </p:nvSpPr>
        <p:spPr/>
        <p:txBody>
          <a:bodyPr/>
          <a:lstStyle/>
          <a:p>
            <a:fld id="{C175C9B7-C513-455A-A4B0-B51BD953985C}" type="slidenum">
              <a:rPr lang="en-US" smtClean="0"/>
              <a:t>8</a:t>
            </a:fld>
            <a:endParaRPr lang="en-US"/>
          </a:p>
        </p:txBody>
      </p:sp>
    </p:spTree>
    <p:extLst>
      <p:ext uri="{BB962C8B-B14F-4D97-AF65-F5344CB8AC3E}">
        <p14:creationId xmlns:p14="http://schemas.microsoft.com/office/powerpoint/2010/main" val="43881666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25D0E-A7A3-470B-8EB5-F370F915251F}"/>
              </a:ext>
            </a:extLst>
          </p:cNvPr>
          <p:cNvSpPr>
            <a:spLocks noGrp="1"/>
          </p:cNvSpPr>
          <p:nvPr>
            <p:ph type="title"/>
          </p:nvPr>
        </p:nvSpPr>
        <p:spPr/>
        <p:txBody>
          <a:bodyPr/>
          <a:lstStyle/>
          <a:p>
            <a:pPr algn="ctr"/>
            <a:r>
              <a:rPr lang="en-US" dirty="0"/>
              <a:t>IFS AND THE ACT MATRIX</a:t>
            </a:r>
            <a:br>
              <a:rPr lang="en-US" dirty="0"/>
            </a:br>
            <a:r>
              <a:rPr lang="en-US" sz="2800" dirty="0"/>
              <a:t>(theactmatrix.com)</a:t>
            </a:r>
            <a:endParaRPr lang="en-US" dirty="0"/>
          </a:p>
        </p:txBody>
      </p:sp>
      <p:pic>
        <p:nvPicPr>
          <p:cNvPr id="9220" name="Picture 4" descr="Therapy through the ACT Matrix">
            <a:extLst>
              <a:ext uri="{FF2B5EF4-FFF2-40B4-BE49-F238E27FC236}">
                <a16:creationId xmlns:a16="http://schemas.microsoft.com/office/drawing/2014/main" id="{0450FD4F-847A-45F6-ADFC-CC352525C43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55851" y="1690689"/>
            <a:ext cx="6475227" cy="4433664"/>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CA14078A-BACA-4035-9469-98917D842ABF}"/>
              </a:ext>
            </a:extLst>
          </p:cNvPr>
          <p:cNvSpPr>
            <a:spLocks noGrp="1"/>
          </p:cNvSpPr>
          <p:nvPr>
            <p:ph type="ftr" sz="quarter" idx="11"/>
          </p:nvPr>
        </p:nvSpPr>
        <p:spPr/>
        <p:txBody>
          <a:bodyPr/>
          <a:lstStyle/>
          <a:p>
            <a:r>
              <a:rPr lang="en-US"/>
              <a:t>Ruchama Fund, Ph.D.</a:t>
            </a:r>
          </a:p>
        </p:txBody>
      </p:sp>
      <p:sp>
        <p:nvSpPr>
          <p:cNvPr id="6" name="Slide Number Placeholder 5">
            <a:extLst>
              <a:ext uri="{FF2B5EF4-FFF2-40B4-BE49-F238E27FC236}">
                <a16:creationId xmlns:a16="http://schemas.microsoft.com/office/drawing/2014/main" id="{F5016AD7-67C9-401E-B8FC-A9F47DB26FEB}"/>
              </a:ext>
            </a:extLst>
          </p:cNvPr>
          <p:cNvSpPr>
            <a:spLocks noGrp="1"/>
          </p:cNvSpPr>
          <p:nvPr>
            <p:ph type="sldNum" sz="quarter" idx="12"/>
          </p:nvPr>
        </p:nvSpPr>
        <p:spPr/>
        <p:txBody>
          <a:bodyPr/>
          <a:lstStyle/>
          <a:p>
            <a:fld id="{C175C9B7-C513-455A-A4B0-B51BD953985C}" type="slidenum">
              <a:rPr lang="en-US" smtClean="0"/>
              <a:t>80</a:t>
            </a:fld>
            <a:endParaRPr lang="en-US"/>
          </a:p>
        </p:txBody>
      </p:sp>
    </p:spTree>
    <p:extLst>
      <p:ext uri="{BB962C8B-B14F-4D97-AF65-F5344CB8AC3E}">
        <p14:creationId xmlns:p14="http://schemas.microsoft.com/office/powerpoint/2010/main" val="101730464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9D357-C6E1-49F2-A96E-6B2AFB5D1A61}"/>
              </a:ext>
            </a:extLst>
          </p:cNvPr>
          <p:cNvSpPr>
            <a:spLocks noGrp="1"/>
          </p:cNvSpPr>
          <p:nvPr>
            <p:ph type="title"/>
          </p:nvPr>
        </p:nvSpPr>
        <p:spPr/>
        <p:txBody>
          <a:bodyPr/>
          <a:lstStyle/>
          <a:p>
            <a:pPr algn="ctr"/>
            <a:r>
              <a:rPr lang="en-US" dirty="0"/>
              <a:t>ACT DEFUSION: NAMING THE STORY</a:t>
            </a:r>
          </a:p>
        </p:txBody>
      </p:sp>
      <p:sp>
        <p:nvSpPr>
          <p:cNvPr id="3" name="Content Placeholder 2">
            <a:extLst>
              <a:ext uri="{FF2B5EF4-FFF2-40B4-BE49-F238E27FC236}">
                <a16:creationId xmlns:a16="http://schemas.microsoft.com/office/drawing/2014/main" id="{5763BAD0-8D5A-4C14-B23A-64CD91DA42D8}"/>
              </a:ext>
            </a:extLst>
          </p:cNvPr>
          <p:cNvSpPr>
            <a:spLocks noGrp="1"/>
          </p:cNvSpPr>
          <p:nvPr>
            <p:ph idx="1"/>
          </p:nvPr>
        </p:nvSpPr>
        <p:spPr/>
        <p:txBody>
          <a:bodyPr/>
          <a:lstStyle/>
          <a:p>
            <a:r>
              <a:rPr lang="en-US" dirty="0"/>
              <a:t>“If all these thoughts and feelings were put into a book or song, titled “The </a:t>
            </a:r>
            <a:r>
              <a:rPr lang="en-US" i="1" dirty="0"/>
              <a:t>SOMETHING </a:t>
            </a:r>
            <a:r>
              <a:rPr lang="en-US" i="1" dirty="0" err="1"/>
              <a:t>SOMETHING</a:t>
            </a:r>
            <a:r>
              <a:rPr lang="en-US" dirty="0"/>
              <a:t> Story’, what would you call it?</a:t>
            </a:r>
          </a:p>
          <a:p>
            <a:r>
              <a:rPr lang="en-US" dirty="0"/>
              <a:t>Each time this story shows up, name it: “Aha, there’s the </a:t>
            </a:r>
            <a:r>
              <a:rPr lang="en-US" i="1" dirty="0"/>
              <a:t>XYZ </a:t>
            </a:r>
            <a:r>
              <a:rPr lang="en-US" dirty="0"/>
              <a:t>story again!”</a:t>
            </a:r>
          </a:p>
          <a:p>
            <a:r>
              <a:rPr lang="en-US" dirty="0"/>
              <a:t>“The </a:t>
            </a:r>
            <a:r>
              <a:rPr lang="en-US" i="1" dirty="0"/>
              <a:t>REGRET </a:t>
            </a:r>
            <a:r>
              <a:rPr lang="en-US" dirty="0"/>
              <a:t>Story</a:t>
            </a:r>
            <a:r>
              <a:rPr lang="en-US" i="1" dirty="0"/>
              <a:t>”</a:t>
            </a:r>
          </a:p>
          <a:p>
            <a:r>
              <a:rPr lang="en-US" i="1" dirty="0"/>
              <a:t>“</a:t>
            </a:r>
            <a:r>
              <a:rPr lang="en-US" dirty="0"/>
              <a:t>The </a:t>
            </a:r>
            <a:r>
              <a:rPr lang="en-US" i="1" dirty="0"/>
              <a:t>IS THIS THE RIGHT PERSON? </a:t>
            </a:r>
            <a:r>
              <a:rPr lang="en-US" dirty="0"/>
              <a:t>Story”</a:t>
            </a:r>
          </a:p>
          <a:p>
            <a:endParaRPr lang="en-US" i="1" dirty="0"/>
          </a:p>
          <a:p>
            <a:pPr marL="0" indent="0">
              <a:buNone/>
            </a:pPr>
            <a:endParaRPr lang="en-US" dirty="0"/>
          </a:p>
        </p:txBody>
      </p:sp>
      <p:sp>
        <p:nvSpPr>
          <p:cNvPr id="4" name="Footer Placeholder 3">
            <a:extLst>
              <a:ext uri="{FF2B5EF4-FFF2-40B4-BE49-F238E27FC236}">
                <a16:creationId xmlns:a16="http://schemas.microsoft.com/office/drawing/2014/main" id="{E2FA751F-46E0-4E5E-8E37-98B8E1D99AC9}"/>
              </a:ext>
            </a:extLst>
          </p:cNvPr>
          <p:cNvSpPr>
            <a:spLocks noGrp="1"/>
          </p:cNvSpPr>
          <p:nvPr>
            <p:ph type="ftr" sz="quarter" idx="11"/>
          </p:nvPr>
        </p:nvSpPr>
        <p:spPr/>
        <p:txBody>
          <a:bodyPr/>
          <a:lstStyle/>
          <a:p>
            <a:r>
              <a:rPr lang="en-US"/>
              <a:t>Ruchama Fund, Ph.D.</a:t>
            </a:r>
          </a:p>
        </p:txBody>
      </p:sp>
      <p:sp>
        <p:nvSpPr>
          <p:cNvPr id="5" name="Slide Number Placeholder 4">
            <a:extLst>
              <a:ext uri="{FF2B5EF4-FFF2-40B4-BE49-F238E27FC236}">
                <a16:creationId xmlns:a16="http://schemas.microsoft.com/office/drawing/2014/main" id="{0247AB15-BB5B-48BD-B787-81A031FEF648}"/>
              </a:ext>
            </a:extLst>
          </p:cNvPr>
          <p:cNvSpPr>
            <a:spLocks noGrp="1"/>
          </p:cNvSpPr>
          <p:nvPr>
            <p:ph type="sldNum" sz="quarter" idx="12"/>
          </p:nvPr>
        </p:nvSpPr>
        <p:spPr/>
        <p:txBody>
          <a:bodyPr/>
          <a:lstStyle/>
          <a:p>
            <a:fld id="{C175C9B7-C513-455A-A4B0-B51BD953985C}" type="slidenum">
              <a:rPr lang="en-US" smtClean="0"/>
              <a:t>81</a:t>
            </a:fld>
            <a:endParaRPr lang="en-US"/>
          </a:p>
        </p:txBody>
      </p:sp>
    </p:spTree>
    <p:extLst>
      <p:ext uri="{BB962C8B-B14F-4D97-AF65-F5344CB8AC3E}">
        <p14:creationId xmlns:p14="http://schemas.microsoft.com/office/powerpoint/2010/main" val="111573110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9C3E2-35E1-4E30-A325-1CC0BF5F5453}"/>
              </a:ext>
            </a:extLst>
          </p:cNvPr>
          <p:cNvSpPr>
            <a:spLocks noGrp="1"/>
          </p:cNvSpPr>
          <p:nvPr>
            <p:ph type="title"/>
          </p:nvPr>
        </p:nvSpPr>
        <p:spPr/>
        <p:txBody>
          <a:bodyPr/>
          <a:lstStyle/>
          <a:p>
            <a:pPr algn="ctr"/>
            <a:r>
              <a:rPr lang="en-US" dirty="0"/>
              <a:t>TWO SCREEN METHOD</a:t>
            </a:r>
          </a:p>
        </p:txBody>
      </p:sp>
      <p:sp>
        <p:nvSpPr>
          <p:cNvPr id="3" name="Content Placeholder 2">
            <a:extLst>
              <a:ext uri="{FF2B5EF4-FFF2-40B4-BE49-F238E27FC236}">
                <a16:creationId xmlns:a16="http://schemas.microsoft.com/office/drawing/2014/main" id="{0069A590-C7F8-4741-9FEA-80CD0BCA2BA2}"/>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B851D62B-4136-44EE-B712-BF29019E26C5}"/>
              </a:ext>
            </a:extLst>
          </p:cNvPr>
          <p:cNvSpPr>
            <a:spLocks noGrp="1"/>
          </p:cNvSpPr>
          <p:nvPr>
            <p:ph type="ftr" sz="quarter" idx="11"/>
          </p:nvPr>
        </p:nvSpPr>
        <p:spPr/>
        <p:txBody>
          <a:bodyPr/>
          <a:lstStyle/>
          <a:p>
            <a:r>
              <a:rPr lang="en-US"/>
              <a:t>Ruchama Fund, Ph.D.</a:t>
            </a:r>
          </a:p>
        </p:txBody>
      </p:sp>
      <p:sp>
        <p:nvSpPr>
          <p:cNvPr id="5" name="Slide Number Placeholder 4">
            <a:extLst>
              <a:ext uri="{FF2B5EF4-FFF2-40B4-BE49-F238E27FC236}">
                <a16:creationId xmlns:a16="http://schemas.microsoft.com/office/drawing/2014/main" id="{91CA7131-C080-435D-AB4B-8A087B11B1DC}"/>
              </a:ext>
            </a:extLst>
          </p:cNvPr>
          <p:cNvSpPr>
            <a:spLocks noGrp="1"/>
          </p:cNvSpPr>
          <p:nvPr>
            <p:ph type="sldNum" sz="quarter" idx="12"/>
          </p:nvPr>
        </p:nvSpPr>
        <p:spPr/>
        <p:txBody>
          <a:bodyPr/>
          <a:lstStyle/>
          <a:p>
            <a:fld id="{C175C9B7-C513-455A-A4B0-B51BD953985C}" type="slidenum">
              <a:rPr lang="en-US" smtClean="0"/>
              <a:t>82</a:t>
            </a:fld>
            <a:endParaRPr lang="en-US"/>
          </a:p>
        </p:txBody>
      </p:sp>
    </p:spTree>
    <p:extLst>
      <p:ext uri="{BB962C8B-B14F-4D97-AF65-F5344CB8AC3E}">
        <p14:creationId xmlns:p14="http://schemas.microsoft.com/office/powerpoint/2010/main" val="32404511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11FF5-CA2D-43E9-BAC0-8FC69383296B}"/>
              </a:ext>
            </a:extLst>
          </p:cNvPr>
          <p:cNvSpPr>
            <a:spLocks noGrp="1"/>
          </p:cNvSpPr>
          <p:nvPr>
            <p:ph type="title"/>
          </p:nvPr>
        </p:nvSpPr>
        <p:spPr/>
        <p:txBody>
          <a:bodyPr/>
          <a:lstStyle/>
          <a:p>
            <a:pPr algn="ctr"/>
            <a:r>
              <a:rPr lang="en-US" dirty="0"/>
              <a:t>EXPOSAPHOBIA</a:t>
            </a:r>
          </a:p>
        </p:txBody>
      </p:sp>
      <p:sp>
        <p:nvSpPr>
          <p:cNvPr id="4" name="Footer Placeholder 3">
            <a:extLst>
              <a:ext uri="{FF2B5EF4-FFF2-40B4-BE49-F238E27FC236}">
                <a16:creationId xmlns:a16="http://schemas.microsoft.com/office/drawing/2014/main" id="{1A6C3E77-AC01-4BD0-B78A-8F3831941C07}"/>
              </a:ext>
            </a:extLst>
          </p:cNvPr>
          <p:cNvSpPr>
            <a:spLocks noGrp="1"/>
          </p:cNvSpPr>
          <p:nvPr>
            <p:ph type="ftr" sz="quarter" idx="11"/>
          </p:nvPr>
        </p:nvSpPr>
        <p:spPr/>
        <p:txBody>
          <a:bodyPr/>
          <a:lstStyle/>
          <a:p>
            <a:r>
              <a:rPr lang="en-US"/>
              <a:t>Ruchama Fund, Ph.D.</a:t>
            </a:r>
          </a:p>
        </p:txBody>
      </p:sp>
      <p:sp>
        <p:nvSpPr>
          <p:cNvPr id="5" name="Slide Number Placeholder 4">
            <a:extLst>
              <a:ext uri="{FF2B5EF4-FFF2-40B4-BE49-F238E27FC236}">
                <a16:creationId xmlns:a16="http://schemas.microsoft.com/office/drawing/2014/main" id="{D4D8FC52-AF01-41FC-B5D1-53F8B634B96C}"/>
              </a:ext>
            </a:extLst>
          </p:cNvPr>
          <p:cNvSpPr>
            <a:spLocks noGrp="1"/>
          </p:cNvSpPr>
          <p:nvPr>
            <p:ph type="sldNum" sz="quarter" idx="12"/>
          </p:nvPr>
        </p:nvSpPr>
        <p:spPr/>
        <p:txBody>
          <a:bodyPr/>
          <a:lstStyle/>
          <a:p>
            <a:fld id="{C175C9B7-C513-455A-A4B0-B51BD953985C}" type="slidenum">
              <a:rPr lang="en-US" smtClean="0"/>
              <a:t>83</a:t>
            </a:fld>
            <a:endParaRPr lang="en-US"/>
          </a:p>
        </p:txBody>
      </p:sp>
      <p:pic>
        <p:nvPicPr>
          <p:cNvPr id="7170" name="Picture 2" descr="How to Overcome Your Fear of Failure | Woodland Hills, CA">
            <a:extLst>
              <a:ext uri="{FF2B5EF4-FFF2-40B4-BE49-F238E27FC236}">
                <a16:creationId xmlns:a16="http://schemas.microsoft.com/office/drawing/2014/main" id="{4E6C08D2-179D-4427-9610-A5D91315C31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47507" y="1977655"/>
            <a:ext cx="6857999" cy="4029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36668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D4893-A8DA-4B62-9045-340B010D100E}"/>
              </a:ext>
            </a:extLst>
          </p:cNvPr>
          <p:cNvSpPr>
            <a:spLocks noGrp="1"/>
          </p:cNvSpPr>
          <p:nvPr>
            <p:ph type="title"/>
          </p:nvPr>
        </p:nvSpPr>
        <p:spPr/>
        <p:txBody>
          <a:bodyPr/>
          <a:lstStyle/>
          <a:p>
            <a:pPr algn="ctr"/>
            <a:r>
              <a:rPr lang="en-US" dirty="0"/>
              <a:t>EMDR FOR OCD?</a:t>
            </a:r>
          </a:p>
        </p:txBody>
      </p:sp>
      <p:pic>
        <p:nvPicPr>
          <p:cNvPr id="11270" name="Picture 6" descr="About EMDR Therapy">
            <a:extLst>
              <a:ext uri="{FF2B5EF4-FFF2-40B4-BE49-F238E27FC236}">
                <a16:creationId xmlns:a16="http://schemas.microsoft.com/office/drawing/2014/main" id="{ACC51FEF-FA62-4869-A2F8-31EF4208FED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28144" y="1825625"/>
            <a:ext cx="7735712" cy="4351338"/>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a:extLst>
              <a:ext uri="{FF2B5EF4-FFF2-40B4-BE49-F238E27FC236}">
                <a16:creationId xmlns:a16="http://schemas.microsoft.com/office/drawing/2014/main" id="{2FD3C886-1977-49A7-97CA-625A77BF4E7E}"/>
              </a:ext>
            </a:extLst>
          </p:cNvPr>
          <p:cNvSpPr>
            <a:spLocks noGrp="1"/>
          </p:cNvSpPr>
          <p:nvPr>
            <p:ph type="ftr" sz="quarter" idx="11"/>
          </p:nvPr>
        </p:nvSpPr>
        <p:spPr/>
        <p:txBody>
          <a:bodyPr/>
          <a:lstStyle/>
          <a:p>
            <a:r>
              <a:rPr lang="en-US"/>
              <a:t>Ruchama Fund, Ph.D.</a:t>
            </a:r>
          </a:p>
        </p:txBody>
      </p:sp>
      <p:sp>
        <p:nvSpPr>
          <p:cNvPr id="7" name="Slide Number Placeholder 6">
            <a:extLst>
              <a:ext uri="{FF2B5EF4-FFF2-40B4-BE49-F238E27FC236}">
                <a16:creationId xmlns:a16="http://schemas.microsoft.com/office/drawing/2014/main" id="{6976FCD4-5322-46F3-9B22-6D3DBB6087E7}"/>
              </a:ext>
            </a:extLst>
          </p:cNvPr>
          <p:cNvSpPr>
            <a:spLocks noGrp="1"/>
          </p:cNvSpPr>
          <p:nvPr>
            <p:ph type="sldNum" sz="quarter" idx="12"/>
          </p:nvPr>
        </p:nvSpPr>
        <p:spPr/>
        <p:txBody>
          <a:bodyPr/>
          <a:lstStyle/>
          <a:p>
            <a:fld id="{C175C9B7-C513-455A-A4B0-B51BD953985C}" type="slidenum">
              <a:rPr lang="en-US" smtClean="0"/>
              <a:t>84</a:t>
            </a:fld>
            <a:endParaRPr lang="en-US"/>
          </a:p>
        </p:txBody>
      </p:sp>
    </p:spTree>
    <p:extLst>
      <p:ext uri="{BB962C8B-B14F-4D97-AF65-F5344CB8AC3E}">
        <p14:creationId xmlns:p14="http://schemas.microsoft.com/office/powerpoint/2010/main" val="399878874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49DDB-B5C3-4F4C-A92B-30708542E41F}"/>
              </a:ext>
            </a:extLst>
          </p:cNvPr>
          <p:cNvSpPr>
            <a:spLocks noGrp="1"/>
          </p:cNvSpPr>
          <p:nvPr>
            <p:ph type="title"/>
          </p:nvPr>
        </p:nvSpPr>
        <p:spPr/>
        <p:txBody>
          <a:bodyPr/>
          <a:lstStyle/>
          <a:p>
            <a:pPr algn="ctr"/>
            <a:r>
              <a:rPr lang="en-US" dirty="0"/>
              <a:t>EMDR TO FACILITATE EXPOSURE THERAPY</a:t>
            </a:r>
          </a:p>
        </p:txBody>
      </p:sp>
      <p:sp>
        <p:nvSpPr>
          <p:cNvPr id="3" name="Content Placeholder 2">
            <a:extLst>
              <a:ext uri="{FF2B5EF4-FFF2-40B4-BE49-F238E27FC236}">
                <a16:creationId xmlns:a16="http://schemas.microsoft.com/office/drawing/2014/main" id="{BB8A4C88-8F10-4A27-AF56-4B6203C84C7C}"/>
              </a:ext>
            </a:extLst>
          </p:cNvPr>
          <p:cNvSpPr>
            <a:spLocks noGrp="1"/>
          </p:cNvSpPr>
          <p:nvPr>
            <p:ph idx="1"/>
          </p:nvPr>
        </p:nvSpPr>
        <p:spPr>
          <a:xfrm>
            <a:off x="838200" y="1878788"/>
            <a:ext cx="10515600" cy="4351338"/>
          </a:xfrm>
        </p:spPr>
        <p:txBody>
          <a:bodyPr>
            <a:normAutofit/>
          </a:bodyPr>
          <a:lstStyle/>
          <a:p>
            <a:r>
              <a:rPr lang="en-US" dirty="0"/>
              <a:t>First trigger or worst trigger</a:t>
            </a:r>
          </a:p>
          <a:p>
            <a:r>
              <a:rPr lang="en-US" dirty="0"/>
              <a:t>Sliver (tip of pinky)</a:t>
            </a:r>
          </a:p>
          <a:p>
            <a:r>
              <a:rPr lang="en-US" dirty="0"/>
              <a:t>Body sensations</a:t>
            </a:r>
          </a:p>
          <a:p>
            <a:r>
              <a:rPr lang="en-US" dirty="0"/>
              <a:t>Shame over having OCD</a:t>
            </a:r>
          </a:p>
          <a:p>
            <a:r>
              <a:rPr lang="en-US" dirty="0"/>
              <a:t>Jim Knipe (LOUA)</a:t>
            </a:r>
          </a:p>
          <a:p>
            <a:r>
              <a:rPr lang="en-US" dirty="0"/>
              <a:t>Flash</a:t>
            </a:r>
          </a:p>
          <a:p>
            <a:r>
              <a:rPr lang="en-US"/>
              <a:t>Standard EMDR (NC, PC)</a:t>
            </a:r>
            <a:endParaRPr lang="en-US" dirty="0"/>
          </a:p>
          <a:p>
            <a:r>
              <a:rPr lang="en-US" dirty="0"/>
              <a:t>Future template</a:t>
            </a:r>
          </a:p>
        </p:txBody>
      </p:sp>
      <p:sp>
        <p:nvSpPr>
          <p:cNvPr id="4" name="Footer Placeholder 3">
            <a:extLst>
              <a:ext uri="{FF2B5EF4-FFF2-40B4-BE49-F238E27FC236}">
                <a16:creationId xmlns:a16="http://schemas.microsoft.com/office/drawing/2014/main" id="{56763F3F-38F7-401B-B063-FC8804C79ED0}"/>
              </a:ext>
            </a:extLst>
          </p:cNvPr>
          <p:cNvSpPr>
            <a:spLocks noGrp="1"/>
          </p:cNvSpPr>
          <p:nvPr>
            <p:ph type="ftr" sz="quarter" idx="11"/>
          </p:nvPr>
        </p:nvSpPr>
        <p:spPr/>
        <p:txBody>
          <a:bodyPr/>
          <a:lstStyle/>
          <a:p>
            <a:r>
              <a:rPr lang="en-US"/>
              <a:t>Ruchama Fund, Ph.D.</a:t>
            </a:r>
          </a:p>
        </p:txBody>
      </p:sp>
      <p:sp>
        <p:nvSpPr>
          <p:cNvPr id="5" name="Slide Number Placeholder 4">
            <a:extLst>
              <a:ext uri="{FF2B5EF4-FFF2-40B4-BE49-F238E27FC236}">
                <a16:creationId xmlns:a16="http://schemas.microsoft.com/office/drawing/2014/main" id="{32D6D7D4-83D7-4C38-A816-23CB2F7E4567}"/>
              </a:ext>
            </a:extLst>
          </p:cNvPr>
          <p:cNvSpPr>
            <a:spLocks noGrp="1"/>
          </p:cNvSpPr>
          <p:nvPr>
            <p:ph type="sldNum" sz="quarter" idx="12"/>
          </p:nvPr>
        </p:nvSpPr>
        <p:spPr/>
        <p:txBody>
          <a:bodyPr/>
          <a:lstStyle/>
          <a:p>
            <a:fld id="{C175C9B7-C513-455A-A4B0-B51BD953985C}" type="slidenum">
              <a:rPr lang="en-US" smtClean="0"/>
              <a:t>85</a:t>
            </a:fld>
            <a:endParaRPr lang="en-US"/>
          </a:p>
        </p:txBody>
      </p:sp>
    </p:spTree>
    <p:extLst>
      <p:ext uri="{BB962C8B-B14F-4D97-AF65-F5344CB8AC3E}">
        <p14:creationId xmlns:p14="http://schemas.microsoft.com/office/powerpoint/2010/main" val="313083628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20F16-96ED-4549-8E9C-F284E19E63A1}"/>
              </a:ext>
            </a:extLst>
          </p:cNvPr>
          <p:cNvSpPr>
            <a:spLocks noGrp="1"/>
          </p:cNvSpPr>
          <p:nvPr>
            <p:ph type="title"/>
          </p:nvPr>
        </p:nvSpPr>
        <p:spPr/>
        <p:txBody>
          <a:bodyPr/>
          <a:lstStyle/>
          <a:p>
            <a:pPr algn="ctr"/>
            <a:r>
              <a:rPr lang="en-US" dirty="0"/>
              <a:t>ENCOURAGE INVESTING IN RELATIONSHIPS</a:t>
            </a:r>
          </a:p>
        </p:txBody>
      </p:sp>
      <p:sp>
        <p:nvSpPr>
          <p:cNvPr id="3" name="Content Placeholder 2">
            <a:extLst>
              <a:ext uri="{FF2B5EF4-FFF2-40B4-BE49-F238E27FC236}">
                <a16:creationId xmlns:a16="http://schemas.microsoft.com/office/drawing/2014/main" id="{E4A24B61-72C2-41C4-B67C-B67E9F7960D4}"/>
              </a:ext>
            </a:extLst>
          </p:cNvPr>
          <p:cNvSpPr>
            <a:spLocks noGrp="1"/>
          </p:cNvSpPr>
          <p:nvPr>
            <p:ph idx="1"/>
          </p:nvPr>
        </p:nvSpPr>
        <p:spPr/>
        <p:txBody>
          <a:bodyPr/>
          <a:lstStyle/>
          <a:p>
            <a:r>
              <a:rPr lang="en-US" dirty="0"/>
              <a:t>Focus on being present in the relationship without resorting to compulsions in response to doubting thoughts.</a:t>
            </a:r>
          </a:p>
        </p:txBody>
      </p:sp>
      <p:sp>
        <p:nvSpPr>
          <p:cNvPr id="4" name="Footer Placeholder 3">
            <a:extLst>
              <a:ext uri="{FF2B5EF4-FFF2-40B4-BE49-F238E27FC236}">
                <a16:creationId xmlns:a16="http://schemas.microsoft.com/office/drawing/2014/main" id="{5BA983FF-098A-4C5B-B637-34E203CFB91A}"/>
              </a:ext>
            </a:extLst>
          </p:cNvPr>
          <p:cNvSpPr>
            <a:spLocks noGrp="1"/>
          </p:cNvSpPr>
          <p:nvPr>
            <p:ph type="ftr" sz="quarter" idx="11"/>
          </p:nvPr>
        </p:nvSpPr>
        <p:spPr/>
        <p:txBody>
          <a:bodyPr/>
          <a:lstStyle/>
          <a:p>
            <a:r>
              <a:rPr lang="en-US"/>
              <a:t>Ruchama Fund, Ph.D.</a:t>
            </a:r>
          </a:p>
        </p:txBody>
      </p:sp>
      <p:sp>
        <p:nvSpPr>
          <p:cNvPr id="5" name="Slide Number Placeholder 4">
            <a:extLst>
              <a:ext uri="{FF2B5EF4-FFF2-40B4-BE49-F238E27FC236}">
                <a16:creationId xmlns:a16="http://schemas.microsoft.com/office/drawing/2014/main" id="{59906B1D-94AF-4BD6-AA31-D8BF31B5873B}"/>
              </a:ext>
            </a:extLst>
          </p:cNvPr>
          <p:cNvSpPr>
            <a:spLocks noGrp="1"/>
          </p:cNvSpPr>
          <p:nvPr>
            <p:ph type="sldNum" sz="quarter" idx="12"/>
          </p:nvPr>
        </p:nvSpPr>
        <p:spPr/>
        <p:txBody>
          <a:bodyPr/>
          <a:lstStyle/>
          <a:p>
            <a:fld id="{C175C9B7-C513-455A-A4B0-B51BD953985C}" type="slidenum">
              <a:rPr lang="en-US" smtClean="0"/>
              <a:t>86</a:t>
            </a:fld>
            <a:endParaRPr lang="en-US"/>
          </a:p>
        </p:txBody>
      </p:sp>
    </p:spTree>
    <p:extLst>
      <p:ext uri="{BB962C8B-B14F-4D97-AF65-F5344CB8AC3E}">
        <p14:creationId xmlns:p14="http://schemas.microsoft.com/office/powerpoint/2010/main" val="14117751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A263E-D70F-471D-91C9-15618919D671}"/>
              </a:ext>
            </a:extLst>
          </p:cNvPr>
          <p:cNvSpPr>
            <a:spLocks noGrp="1"/>
          </p:cNvSpPr>
          <p:nvPr>
            <p:ph type="title"/>
          </p:nvPr>
        </p:nvSpPr>
        <p:spPr/>
        <p:txBody>
          <a:bodyPr>
            <a:normAutofit fontScale="90000"/>
          </a:bodyPr>
          <a:lstStyle/>
          <a:p>
            <a:pPr algn="ctr"/>
            <a:r>
              <a:rPr lang="en-US" dirty="0"/>
              <a:t>DEFINITION OF ACCEPTANCE REGARDING OCD </a:t>
            </a:r>
            <a:br>
              <a:rPr lang="en-US" dirty="0"/>
            </a:br>
            <a:r>
              <a:rPr lang="en-US" sz="2800" dirty="0"/>
              <a:t>(FRED PENZEL)</a:t>
            </a:r>
            <a:endParaRPr lang="en-US" dirty="0"/>
          </a:p>
        </p:txBody>
      </p:sp>
      <p:sp>
        <p:nvSpPr>
          <p:cNvPr id="3" name="Content Placeholder 2">
            <a:extLst>
              <a:ext uri="{FF2B5EF4-FFF2-40B4-BE49-F238E27FC236}">
                <a16:creationId xmlns:a16="http://schemas.microsoft.com/office/drawing/2014/main" id="{C3B14427-F910-4A39-A969-A2888228CF59}"/>
              </a:ext>
            </a:extLst>
          </p:cNvPr>
          <p:cNvSpPr>
            <a:spLocks noGrp="1"/>
          </p:cNvSpPr>
          <p:nvPr>
            <p:ph idx="1"/>
          </p:nvPr>
        </p:nvSpPr>
        <p:spPr/>
        <p:txBody>
          <a:bodyPr/>
          <a:lstStyle/>
          <a:p>
            <a:r>
              <a:rPr lang="en-US" dirty="0"/>
              <a:t>“Willingness to unconditionally undergo every part of the struggle for recovery, including negative feelings such as anxiety, and in spite of the possibility that setbacks and pain may result.”</a:t>
            </a:r>
          </a:p>
        </p:txBody>
      </p:sp>
      <p:sp>
        <p:nvSpPr>
          <p:cNvPr id="4" name="Footer Placeholder 3">
            <a:extLst>
              <a:ext uri="{FF2B5EF4-FFF2-40B4-BE49-F238E27FC236}">
                <a16:creationId xmlns:a16="http://schemas.microsoft.com/office/drawing/2014/main" id="{8AB163DD-C4BD-48B8-9A40-B3D298C82ADE}"/>
              </a:ext>
            </a:extLst>
          </p:cNvPr>
          <p:cNvSpPr>
            <a:spLocks noGrp="1"/>
          </p:cNvSpPr>
          <p:nvPr>
            <p:ph type="ftr" sz="quarter" idx="11"/>
          </p:nvPr>
        </p:nvSpPr>
        <p:spPr/>
        <p:txBody>
          <a:bodyPr/>
          <a:lstStyle/>
          <a:p>
            <a:r>
              <a:rPr lang="en-US"/>
              <a:t>Ruchama Fund, Ph.D.</a:t>
            </a:r>
          </a:p>
        </p:txBody>
      </p:sp>
      <p:sp>
        <p:nvSpPr>
          <p:cNvPr id="5" name="Slide Number Placeholder 4">
            <a:extLst>
              <a:ext uri="{FF2B5EF4-FFF2-40B4-BE49-F238E27FC236}">
                <a16:creationId xmlns:a16="http://schemas.microsoft.com/office/drawing/2014/main" id="{C6D5A634-282D-45BD-A90A-67B658016376}"/>
              </a:ext>
            </a:extLst>
          </p:cNvPr>
          <p:cNvSpPr>
            <a:spLocks noGrp="1"/>
          </p:cNvSpPr>
          <p:nvPr>
            <p:ph type="sldNum" sz="quarter" idx="12"/>
          </p:nvPr>
        </p:nvSpPr>
        <p:spPr/>
        <p:txBody>
          <a:bodyPr/>
          <a:lstStyle/>
          <a:p>
            <a:fld id="{C175C9B7-C513-455A-A4B0-B51BD953985C}" type="slidenum">
              <a:rPr lang="en-US" smtClean="0"/>
              <a:t>87</a:t>
            </a:fld>
            <a:endParaRPr lang="en-US"/>
          </a:p>
        </p:txBody>
      </p:sp>
    </p:spTree>
    <p:extLst>
      <p:ext uri="{BB962C8B-B14F-4D97-AF65-F5344CB8AC3E}">
        <p14:creationId xmlns:p14="http://schemas.microsoft.com/office/powerpoint/2010/main" val="184923340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6DDB9-B05A-414B-B97E-4B9B429EF862}"/>
              </a:ext>
            </a:extLst>
          </p:cNvPr>
          <p:cNvSpPr>
            <a:spLocks noGrp="1"/>
          </p:cNvSpPr>
          <p:nvPr>
            <p:ph type="title"/>
          </p:nvPr>
        </p:nvSpPr>
        <p:spPr/>
        <p:txBody>
          <a:bodyPr/>
          <a:lstStyle/>
          <a:p>
            <a:pPr algn="ctr"/>
            <a:r>
              <a:rPr lang="en-US" dirty="0"/>
              <a:t>ISSUE OF DISCLOSURE</a:t>
            </a:r>
          </a:p>
        </p:txBody>
      </p:sp>
      <p:sp>
        <p:nvSpPr>
          <p:cNvPr id="3" name="Content Placeholder 2">
            <a:extLst>
              <a:ext uri="{FF2B5EF4-FFF2-40B4-BE49-F238E27FC236}">
                <a16:creationId xmlns:a16="http://schemas.microsoft.com/office/drawing/2014/main" id="{17A8D29D-1258-4930-B857-334FA4F77D3C}"/>
              </a:ext>
            </a:extLst>
          </p:cNvPr>
          <p:cNvSpPr>
            <a:spLocks noGrp="1"/>
          </p:cNvSpPr>
          <p:nvPr>
            <p:ph idx="1"/>
          </p:nvPr>
        </p:nvSpPr>
        <p:spPr/>
        <p:txBody>
          <a:bodyPr/>
          <a:lstStyle/>
          <a:p>
            <a:r>
              <a:rPr lang="en-US" dirty="0"/>
              <a:t>Share the process, not the content of the fear</a:t>
            </a:r>
          </a:p>
        </p:txBody>
      </p:sp>
      <p:sp>
        <p:nvSpPr>
          <p:cNvPr id="4" name="Footer Placeholder 3">
            <a:extLst>
              <a:ext uri="{FF2B5EF4-FFF2-40B4-BE49-F238E27FC236}">
                <a16:creationId xmlns:a16="http://schemas.microsoft.com/office/drawing/2014/main" id="{610CE350-8D28-4332-8E65-E81B32973130}"/>
              </a:ext>
            </a:extLst>
          </p:cNvPr>
          <p:cNvSpPr>
            <a:spLocks noGrp="1"/>
          </p:cNvSpPr>
          <p:nvPr>
            <p:ph type="ftr" sz="quarter" idx="11"/>
          </p:nvPr>
        </p:nvSpPr>
        <p:spPr/>
        <p:txBody>
          <a:bodyPr/>
          <a:lstStyle/>
          <a:p>
            <a:r>
              <a:rPr lang="en-US"/>
              <a:t>Ruchama Fund, Ph.D.</a:t>
            </a:r>
          </a:p>
        </p:txBody>
      </p:sp>
      <p:sp>
        <p:nvSpPr>
          <p:cNvPr id="5" name="Slide Number Placeholder 4">
            <a:extLst>
              <a:ext uri="{FF2B5EF4-FFF2-40B4-BE49-F238E27FC236}">
                <a16:creationId xmlns:a16="http://schemas.microsoft.com/office/drawing/2014/main" id="{B3397914-E320-4CF0-A2CD-DB1F50434A16}"/>
              </a:ext>
            </a:extLst>
          </p:cNvPr>
          <p:cNvSpPr>
            <a:spLocks noGrp="1"/>
          </p:cNvSpPr>
          <p:nvPr>
            <p:ph type="sldNum" sz="quarter" idx="12"/>
          </p:nvPr>
        </p:nvSpPr>
        <p:spPr/>
        <p:txBody>
          <a:bodyPr/>
          <a:lstStyle/>
          <a:p>
            <a:fld id="{C175C9B7-C513-455A-A4B0-B51BD953985C}" type="slidenum">
              <a:rPr lang="en-US" smtClean="0"/>
              <a:t>88</a:t>
            </a:fld>
            <a:endParaRPr lang="en-US"/>
          </a:p>
        </p:txBody>
      </p:sp>
    </p:spTree>
    <p:extLst>
      <p:ext uri="{BB962C8B-B14F-4D97-AF65-F5344CB8AC3E}">
        <p14:creationId xmlns:p14="http://schemas.microsoft.com/office/powerpoint/2010/main" val="270996769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C0335-2976-4BA1-99CA-86D72EEA2CB9}"/>
              </a:ext>
            </a:extLst>
          </p:cNvPr>
          <p:cNvSpPr>
            <a:spLocks noGrp="1"/>
          </p:cNvSpPr>
          <p:nvPr>
            <p:ph type="title"/>
          </p:nvPr>
        </p:nvSpPr>
        <p:spPr/>
        <p:txBody>
          <a:bodyPr/>
          <a:lstStyle/>
          <a:p>
            <a:pPr algn="ctr"/>
            <a:r>
              <a:rPr lang="en-US" dirty="0"/>
              <a:t>TREATMENT CHALLENGES</a:t>
            </a:r>
          </a:p>
        </p:txBody>
      </p:sp>
      <p:sp>
        <p:nvSpPr>
          <p:cNvPr id="3" name="Content Placeholder 2">
            <a:extLst>
              <a:ext uri="{FF2B5EF4-FFF2-40B4-BE49-F238E27FC236}">
                <a16:creationId xmlns:a16="http://schemas.microsoft.com/office/drawing/2014/main" id="{E638EFEA-F3C2-40E2-9718-69317D9272D9}"/>
              </a:ext>
            </a:extLst>
          </p:cNvPr>
          <p:cNvSpPr>
            <a:spLocks noGrp="1"/>
          </p:cNvSpPr>
          <p:nvPr>
            <p:ph idx="1"/>
          </p:nvPr>
        </p:nvSpPr>
        <p:spPr/>
        <p:txBody>
          <a:bodyPr/>
          <a:lstStyle/>
          <a:p>
            <a:r>
              <a:rPr lang="en-US" dirty="0"/>
              <a:t>Trusting vs not trusting my brain</a:t>
            </a:r>
          </a:p>
          <a:p>
            <a:r>
              <a:rPr lang="en-US" dirty="0"/>
              <a:t>Physical triggers such as infection, inflammation, hormones</a:t>
            </a:r>
          </a:p>
        </p:txBody>
      </p:sp>
      <p:sp>
        <p:nvSpPr>
          <p:cNvPr id="4" name="Footer Placeholder 3">
            <a:extLst>
              <a:ext uri="{FF2B5EF4-FFF2-40B4-BE49-F238E27FC236}">
                <a16:creationId xmlns:a16="http://schemas.microsoft.com/office/drawing/2014/main" id="{3BDB7A15-8FC6-4371-9818-F6CAEEEBE986}"/>
              </a:ext>
            </a:extLst>
          </p:cNvPr>
          <p:cNvSpPr>
            <a:spLocks noGrp="1"/>
          </p:cNvSpPr>
          <p:nvPr>
            <p:ph type="ftr" sz="quarter" idx="11"/>
          </p:nvPr>
        </p:nvSpPr>
        <p:spPr/>
        <p:txBody>
          <a:bodyPr/>
          <a:lstStyle/>
          <a:p>
            <a:r>
              <a:rPr lang="en-US"/>
              <a:t>Ruchama Fund, Ph.D.</a:t>
            </a:r>
          </a:p>
        </p:txBody>
      </p:sp>
      <p:sp>
        <p:nvSpPr>
          <p:cNvPr id="5" name="Slide Number Placeholder 4">
            <a:extLst>
              <a:ext uri="{FF2B5EF4-FFF2-40B4-BE49-F238E27FC236}">
                <a16:creationId xmlns:a16="http://schemas.microsoft.com/office/drawing/2014/main" id="{A62CB467-5084-481A-9984-2F16DCC68D60}"/>
              </a:ext>
            </a:extLst>
          </p:cNvPr>
          <p:cNvSpPr>
            <a:spLocks noGrp="1"/>
          </p:cNvSpPr>
          <p:nvPr>
            <p:ph type="sldNum" sz="quarter" idx="12"/>
          </p:nvPr>
        </p:nvSpPr>
        <p:spPr/>
        <p:txBody>
          <a:bodyPr/>
          <a:lstStyle/>
          <a:p>
            <a:fld id="{C175C9B7-C513-455A-A4B0-B51BD953985C}" type="slidenum">
              <a:rPr lang="en-US" smtClean="0"/>
              <a:t>89</a:t>
            </a:fld>
            <a:endParaRPr lang="en-US"/>
          </a:p>
        </p:txBody>
      </p:sp>
    </p:spTree>
    <p:extLst>
      <p:ext uri="{BB962C8B-B14F-4D97-AF65-F5344CB8AC3E}">
        <p14:creationId xmlns:p14="http://schemas.microsoft.com/office/powerpoint/2010/main" val="1139707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F67FE-24AD-4DDE-A72F-7DEDA6162C9C}"/>
              </a:ext>
            </a:extLst>
          </p:cNvPr>
          <p:cNvSpPr>
            <a:spLocks noGrp="1"/>
          </p:cNvSpPr>
          <p:nvPr>
            <p:ph type="title"/>
          </p:nvPr>
        </p:nvSpPr>
        <p:spPr/>
        <p:txBody>
          <a:bodyPr>
            <a:normAutofit fontScale="90000"/>
          </a:bodyPr>
          <a:lstStyle/>
          <a:p>
            <a:pPr algn="ctr"/>
            <a:r>
              <a:rPr lang="en-US" dirty="0"/>
              <a:t>DISTINGUISHING INFORMATION-SEEKING FROM REASSURANCE SEEKING</a:t>
            </a:r>
            <a:br>
              <a:rPr lang="en-US" dirty="0"/>
            </a:br>
            <a:r>
              <a:rPr lang="en-US" sz="2400" dirty="0"/>
              <a:t>(SAINT LOUIS BEHAVIORAL MEDICINE INSTITUTE)</a:t>
            </a:r>
            <a:endParaRPr lang="en-US" dirty="0"/>
          </a:p>
        </p:txBody>
      </p:sp>
      <p:sp>
        <p:nvSpPr>
          <p:cNvPr id="3" name="Content Placeholder 2">
            <a:extLst>
              <a:ext uri="{FF2B5EF4-FFF2-40B4-BE49-F238E27FC236}">
                <a16:creationId xmlns:a16="http://schemas.microsoft.com/office/drawing/2014/main" id="{F30C06F1-5CDA-46CB-B1A5-5C240489ABB4}"/>
              </a:ext>
            </a:extLst>
          </p:cNvPr>
          <p:cNvSpPr>
            <a:spLocks noGrp="1"/>
          </p:cNvSpPr>
          <p:nvPr>
            <p:ph idx="1"/>
          </p:nvPr>
        </p:nvSpPr>
        <p:spPr/>
        <p:txBody>
          <a:bodyPr/>
          <a:lstStyle/>
          <a:p>
            <a:r>
              <a:rPr lang="en-US" dirty="0"/>
              <a:t>Repeatedly asks the same question</a:t>
            </a:r>
          </a:p>
          <a:p>
            <a:r>
              <a:rPr lang="en-US" dirty="0"/>
              <a:t>Asks questions to feel less anxious</a:t>
            </a:r>
          </a:p>
          <a:p>
            <a:r>
              <a:rPr lang="en-US" dirty="0"/>
              <a:t>Responds to an answer by challenging the answerer, arguing, or insisting the answer be repeated or rephrased</a:t>
            </a:r>
          </a:p>
          <a:p>
            <a:r>
              <a:rPr lang="en-US" dirty="0"/>
              <a:t>Often asks questions that are unanswerable</a:t>
            </a:r>
          </a:p>
          <a:p>
            <a:r>
              <a:rPr lang="en-US" dirty="0"/>
              <a:t>Indefinitely pursues information without ever forming a conclusion or making a decision</a:t>
            </a:r>
          </a:p>
          <a:p>
            <a:r>
              <a:rPr lang="en-US" dirty="0"/>
              <a:t>Often asks people who are unqualified to answer the question</a:t>
            </a:r>
          </a:p>
        </p:txBody>
      </p:sp>
      <p:sp>
        <p:nvSpPr>
          <p:cNvPr id="4" name="Footer Placeholder 3">
            <a:extLst>
              <a:ext uri="{FF2B5EF4-FFF2-40B4-BE49-F238E27FC236}">
                <a16:creationId xmlns:a16="http://schemas.microsoft.com/office/drawing/2014/main" id="{DA611215-2318-4181-9C09-FB9487A8843B}"/>
              </a:ext>
            </a:extLst>
          </p:cNvPr>
          <p:cNvSpPr>
            <a:spLocks noGrp="1"/>
          </p:cNvSpPr>
          <p:nvPr>
            <p:ph type="ftr" sz="quarter" idx="11"/>
          </p:nvPr>
        </p:nvSpPr>
        <p:spPr/>
        <p:txBody>
          <a:bodyPr/>
          <a:lstStyle/>
          <a:p>
            <a:r>
              <a:rPr lang="en-US"/>
              <a:t>Ruchama Fund, Ph.D.</a:t>
            </a:r>
          </a:p>
        </p:txBody>
      </p:sp>
      <p:sp>
        <p:nvSpPr>
          <p:cNvPr id="5" name="Slide Number Placeholder 4">
            <a:extLst>
              <a:ext uri="{FF2B5EF4-FFF2-40B4-BE49-F238E27FC236}">
                <a16:creationId xmlns:a16="http://schemas.microsoft.com/office/drawing/2014/main" id="{65A92C69-5F14-46A9-A07E-8568FEAAE65C}"/>
              </a:ext>
            </a:extLst>
          </p:cNvPr>
          <p:cNvSpPr>
            <a:spLocks noGrp="1"/>
          </p:cNvSpPr>
          <p:nvPr>
            <p:ph type="sldNum" sz="quarter" idx="12"/>
          </p:nvPr>
        </p:nvSpPr>
        <p:spPr/>
        <p:txBody>
          <a:bodyPr/>
          <a:lstStyle/>
          <a:p>
            <a:fld id="{C175C9B7-C513-455A-A4B0-B51BD953985C}" type="slidenum">
              <a:rPr lang="en-US" smtClean="0"/>
              <a:t>9</a:t>
            </a:fld>
            <a:endParaRPr lang="en-US"/>
          </a:p>
        </p:txBody>
      </p:sp>
    </p:spTree>
    <p:extLst>
      <p:ext uri="{BB962C8B-B14F-4D97-AF65-F5344CB8AC3E}">
        <p14:creationId xmlns:p14="http://schemas.microsoft.com/office/powerpoint/2010/main" val="247870781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723BB-6E9E-46DA-B754-3CBF9DB0A754}"/>
              </a:ext>
            </a:extLst>
          </p:cNvPr>
          <p:cNvSpPr>
            <a:spLocks noGrp="1"/>
          </p:cNvSpPr>
          <p:nvPr>
            <p:ph type="title"/>
          </p:nvPr>
        </p:nvSpPr>
        <p:spPr/>
        <p:txBody>
          <a:bodyPr/>
          <a:lstStyle/>
          <a:p>
            <a:pPr algn="ctr"/>
            <a:r>
              <a:rPr lang="en-US" dirty="0"/>
              <a:t>MEDICATION</a:t>
            </a:r>
          </a:p>
        </p:txBody>
      </p:sp>
      <p:sp>
        <p:nvSpPr>
          <p:cNvPr id="3" name="Content Placeholder 2">
            <a:extLst>
              <a:ext uri="{FF2B5EF4-FFF2-40B4-BE49-F238E27FC236}">
                <a16:creationId xmlns:a16="http://schemas.microsoft.com/office/drawing/2014/main" id="{419A705C-BA8E-4D19-82D5-BCAC75637D74}"/>
              </a:ext>
            </a:extLst>
          </p:cNvPr>
          <p:cNvSpPr>
            <a:spLocks noGrp="1"/>
          </p:cNvSpPr>
          <p:nvPr>
            <p:ph idx="1"/>
          </p:nvPr>
        </p:nvSpPr>
        <p:spPr/>
        <p:txBody>
          <a:bodyPr/>
          <a:lstStyle/>
          <a:p>
            <a:r>
              <a:rPr lang="en-US" dirty="0"/>
              <a:t>Sufficient dose</a:t>
            </a:r>
          </a:p>
        </p:txBody>
      </p:sp>
      <p:sp>
        <p:nvSpPr>
          <p:cNvPr id="4" name="Footer Placeholder 3">
            <a:extLst>
              <a:ext uri="{FF2B5EF4-FFF2-40B4-BE49-F238E27FC236}">
                <a16:creationId xmlns:a16="http://schemas.microsoft.com/office/drawing/2014/main" id="{D8B8516E-0D68-4046-A86A-5329DF402CD4}"/>
              </a:ext>
            </a:extLst>
          </p:cNvPr>
          <p:cNvSpPr>
            <a:spLocks noGrp="1"/>
          </p:cNvSpPr>
          <p:nvPr>
            <p:ph type="ftr" sz="quarter" idx="11"/>
          </p:nvPr>
        </p:nvSpPr>
        <p:spPr/>
        <p:txBody>
          <a:bodyPr/>
          <a:lstStyle/>
          <a:p>
            <a:r>
              <a:rPr lang="en-US"/>
              <a:t>Ruchama Fund, Ph.D.</a:t>
            </a:r>
          </a:p>
        </p:txBody>
      </p:sp>
      <p:sp>
        <p:nvSpPr>
          <p:cNvPr id="5" name="Slide Number Placeholder 4">
            <a:extLst>
              <a:ext uri="{FF2B5EF4-FFF2-40B4-BE49-F238E27FC236}">
                <a16:creationId xmlns:a16="http://schemas.microsoft.com/office/drawing/2014/main" id="{2BEC054A-CCF4-4DD5-83E6-23790BF75A0C}"/>
              </a:ext>
            </a:extLst>
          </p:cNvPr>
          <p:cNvSpPr>
            <a:spLocks noGrp="1"/>
          </p:cNvSpPr>
          <p:nvPr>
            <p:ph type="sldNum" sz="quarter" idx="12"/>
          </p:nvPr>
        </p:nvSpPr>
        <p:spPr/>
        <p:txBody>
          <a:bodyPr/>
          <a:lstStyle/>
          <a:p>
            <a:fld id="{C175C9B7-C513-455A-A4B0-B51BD953985C}" type="slidenum">
              <a:rPr lang="en-US" smtClean="0"/>
              <a:t>90</a:t>
            </a:fld>
            <a:endParaRPr lang="en-US"/>
          </a:p>
        </p:txBody>
      </p:sp>
      <p:pic>
        <p:nvPicPr>
          <p:cNvPr id="1026" name="Picture 2" descr="Can You Overdose On Zoloft? -">
            <a:extLst>
              <a:ext uri="{FF2B5EF4-FFF2-40B4-BE49-F238E27FC236}">
                <a16:creationId xmlns:a16="http://schemas.microsoft.com/office/drawing/2014/main" id="{DE00CB0B-BCE5-470F-96DD-C1B0EC640C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8306" y="2427316"/>
            <a:ext cx="8554526" cy="3749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90115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6329B-61BF-4448-A946-35A6BCC09812}"/>
              </a:ext>
            </a:extLst>
          </p:cNvPr>
          <p:cNvSpPr>
            <a:spLocks noGrp="1"/>
          </p:cNvSpPr>
          <p:nvPr>
            <p:ph type="title"/>
          </p:nvPr>
        </p:nvSpPr>
        <p:spPr/>
        <p:txBody>
          <a:bodyPr/>
          <a:lstStyle/>
          <a:p>
            <a:pPr algn="ctr"/>
            <a:r>
              <a:rPr lang="en-US" dirty="0"/>
              <a:t>PSYCHOEDUCATION ABOUT ACCEPTANCE</a:t>
            </a:r>
            <a:br>
              <a:rPr lang="en-US" dirty="0"/>
            </a:br>
            <a:r>
              <a:rPr lang="en-US" sz="2800" dirty="0"/>
              <a:t>(FRED PENZEL)</a:t>
            </a:r>
            <a:endParaRPr lang="en-US" dirty="0"/>
          </a:p>
        </p:txBody>
      </p:sp>
      <p:sp>
        <p:nvSpPr>
          <p:cNvPr id="3" name="Content Placeholder 2">
            <a:extLst>
              <a:ext uri="{FF2B5EF4-FFF2-40B4-BE49-F238E27FC236}">
                <a16:creationId xmlns:a16="http://schemas.microsoft.com/office/drawing/2014/main" id="{F5CE80A3-8D86-4818-9017-855EE69C6C2E}"/>
              </a:ext>
            </a:extLst>
          </p:cNvPr>
          <p:cNvSpPr>
            <a:spLocks noGrp="1"/>
          </p:cNvSpPr>
          <p:nvPr>
            <p:ph idx="1"/>
          </p:nvPr>
        </p:nvSpPr>
        <p:spPr/>
        <p:txBody>
          <a:bodyPr/>
          <a:lstStyle/>
          <a:p>
            <a:r>
              <a:rPr lang="en-US" dirty="0"/>
              <a:t>1. OCD is chronic; recovery needs to be maintained.</a:t>
            </a:r>
          </a:p>
          <a:p>
            <a:r>
              <a:rPr lang="en-US" dirty="0"/>
              <a:t>2. Getting well involves recognizing unpleasant obsessive thoughts and refraining from responding to them with compulsions.</a:t>
            </a:r>
          </a:p>
          <a:p>
            <a:r>
              <a:rPr lang="en-US" dirty="0"/>
              <a:t>3. Getting well involves hard work and takes time.</a:t>
            </a:r>
          </a:p>
          <a:p>
            <a:r>
              <a:rPr lang="en-US" dirty="0"/>
              <a:t>4. Being in recovery doesn’t mean you will be 100% symptom free.</a:t>
            </a:r>
          </a:p>
          <a:p>
            <a:r>
              <a:rPr lang="en-US" dirty="0"/>
              <a:t>5. OCD may have caused you to lose something important in your life that you may not be able to get back. </a:t>
            </a:r>
          </a:p>
        </p:txBody>
      </p:sp>
      <p:sp>
        <p:nvSpPr>
          <p:cNvPr id="4" name="Footer Placeholder 3">
            <a:extLst>
              <a:ext uri="{FF2B5EF4-FFF2-40B4-BE49-F238E27FC236}">
                <a16:creationId xmlns:a16="http://schemas.microsoft.com/office/drawing/2014/main" id="{6B27DC19-4DDA-4387-981D-4FA908059850}"/>
              </a:ext>
            </a:extLst>
          </p:cNvPr>
          <p:cNvSpPr>
            <a:spLocks noGrp="1"/>
          </p:cNvSpPr>
          <p:nvPr>
            <p:ph type="ftr" sz="quarter" idx="11"/>
          </p:nvPr>
        </p:nvSpPr>
        <p:spPr/>
        <p:txBody>
          <a:bodyPr/>
          <a:lstStyle/>
          <a:p>
            <a:r>
              <a:rPr lang="en-US"/>
              <a:t>Ruchama Fund, Ph.D.</a:t>
            </a:r>
          </a:p>
        </p:txBody>
      </p:sp>
      <p:sp>
        <p:nvSpPr>
          <p:cNvPr id="5" name="Slide Number Placeholder 4">
            <a:extLst>
              <a:ext uri="{FF2B5EF4-FFF2-40B4-BE49-F238E27FC236}">
                <a16:creationId xmlns:a16="http://schemas.microsoft.com/office/drawing/2014/main" id="{C4D3B79A-673E-4557-A3A4-62CD1F9AF088}"/>
              </a:ext>
            </a:extLst>
          </p:cNvPr>
          <p:cNvSpPr>
            <a:spLocks noGrp="1"/>
          </p:cNvSpPr>
          <p:nvPr>
            <p:ph type="sldNum" sz="quarter" idx="12"/>
          </p:nvPr>
        </p:nvSpPr>
        <p:spPr/>
        <p:txBody>
          <a:bodyPr/>
          <a:lstStyle/>
          <a:p>
            <a:fld id="{C175C9B7-C513-455A-A4B0-B51BD953985C}" type="slidenum">
              <a:rPr lang="en-US" smtClean="0"/>
              <a:t>91</a:t>
            </a:fld>
            <a:endParaRPr lang="en-US"/>
          </a:p>
        </p:txBody>
      </p:sp>
    </p:spTree>
    <p:extLst>
      <p:ext uri="{BB962C8B-B14F-4D97-AF65-F5344CB8AC3E}">
        <p14:creationId xmlns:p14="http://schemas.microsoft.com/office/powerpoint/2010/main" val="236982101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420FA-05D6-470D-955D-086F4DBAAC53}"/>
              </a:ext>
            </a:extLst>
          </p:cNvPr>
          <p:cNvSpPr>
            <a:spLocks noGrp="1"/>
          </p:cNvSpPr>
          <p:nvPr>
            <p:ph type="title"/>
          </p:nvPr>
        </p:nvSpPr>
        <p:spPr/>
        <p:txBody>
          <a:bodyPr/>
          <a:lstStyle/>
          <a:p>
            <a:pPr algn="ctr"/>
            <a:br>
              <a:rPr lang="en-US" dirty="0"/>
            </a:br>
            <a:r>
              <a:rPr lang="en-US" dirty="0"/>
              <a:t>WHAT </a:t>
            </a:r>
            <a:r>
              <a:rPr lang="en-US" u="sng" dirty="0"/>
              <a:t>NOT</a:t>
            </a:r>
            <a:r>
              <a:rPr lang="en-US" dirty="0"/>
              <a:t> TO SAY TO SOMEONE WITH ROCD</a:t>
            </a:r>
          </a:p>
        </p:txBody>
      </p:sp>
      <p:sp>
        <p:nvSpPr>
          <p:cNvPr id="3" name="Content Placeholder 2">
            <a:extLst>
              <a:ext uri="{FF2B5EF4-FFF2-40B4-BE49-F238E27FC236}">
                <a16:creationId xmlns:a16="http://schemas.microsoft.com/office/drawing/2014/main" id="{026B8C28-FE77-4AEE-AE4E-2EE451D8D1B1}"/>
              </a:ext>
            </a:extLst>
          </p:cNvPr>
          <p:cNvSpPr>
            <a:spLocks noGrp="1"/>
          </p:cNvSpPr>
          <p:nvPr>
            <p:ph idx="1"/>
          </p:nvPr>
        </p:nvSpPr>
        <p:spPr/>
        <p:txBody>
          <a:bodyPr/>
          <a:lstStyle/>
          <a:p>
            <a:pPr marL="0" indent="0">
              <a:buNone/>
            </a:pPr>
            <a:endParaRPr lang="en-US" dirty="0"/>
          </a:p>
          <a:p>
            <a:r>
              <a:rPr lang="en-US" dirty="0"/>
              <a:t>Trust your gut.</a:t>
            </a:r>
          </a:p>
          <a:p>
            <a:r>
              <a:rPr lang="en-US" dirty="0"/>
              <a:t>When it’s the right one “you know”.</a:t>
            </a:r>
          </a:p>
          <a:p>
            <a:r>
              <a:rPr lang="en-US" dirty="0"/>
              <a:t>You’re too picky.</a:t>
            </a:r>
          </a:p>
          <a:p>
            <a:r>
              <a:rPr lang="en-US" dirty="0"/>
              <a:t>You have commitment issues.</a:t>
            </a:r>
          </a:p>
          <a:p>
            <a:r>
              <a:rPr lang="en-US" dirty="0"/>
              <a:t>It’s normal to have such concerns about the relationship. After a while it won’t bother you any more.</a:t>
            </a:r>
          </a:p>
        </p:txBody>
      </p:sp>
      <p:sp>
        <p:nvSpPr>
          <p:cNvPr id="4" name="Footer Placeholder 3">
            <a:extLst>
              <a:ext uri="{FF2B5EF4-FFF2-40B4-BE49-F238E27FC236}">
                <a16:creationId xmlns:a16="http://schemas.microsoft.com/office/drawing/2014/main" id="{61CC1B2B-AB92-4EEC-B067-C741689C893E}"/>
              </a:ext>
            </a:extLst>
          </p:cNvPr>
          <p:cNvSpPr>
            <a:spLocks noGrp="1"/>
          </p:cNvSpPr>
          <p:nvPr>
            <p:ph type="ftr" sz="quarter" idx="11"/>
          </p:nvPr>
        </p:nvSpPr>
        <p:spPr/>
        <p:txBody>
          <a:bodyPr/>
          <a:lstStyle/>
          <a:p>
            <a:r>
              <a:rPr lang="en-US"/>
              <a:t>Ruchama Fund, Ph.D.</a:t>
            </a:r>
          </a:p>
        </p:txBody>
      </p:sp>
      <p:sp>
        <p:nvSpPr>
          <p:cNvPr id="5" name="Slide Number Placeholder 4">
            <a:extLst>
              <a:ext uri="{FF2B5EF4-FFF2-40B4-BE49-F238E27FC236}">
                <a16:creationId xmlns:a16="http://schemas.microsoft.com/office/drawing/2014/main" id="{DDA78218-5834-412E-B3EB-BA08B5510B31}"/>
              </a:ext>
            </a:extLst>
          </p:cNvPr>
          <p:cNvSpPr>
            <a:spLocks noGrp="1"/>
          </p:cNvSpPr>
          <p:nvPr>
            <p:ph type="sldNum" sz="quarter" idx="12"/>
          </p:nvPr>
        </p:nvSpPr>
        <p:spPr/>
        <p:txBody>
          <a:bodyPr/>
          <a:lstStyle/>
          <a:p>
            <a:fld id="{C175C9B7-C513-455A-A4B0-B51BD953985C}" type="slidenum">
              <a:rPr lang="en-US" smtClean="0"/>
              <a:t>92</a:t>
            </a:fld>
            <a:endParaRPr lang="en-US"/>
          </a:p>
        </p:txBody>
      </p:sp>
    </p:spTree>
    <p:extLst>
      <p:ext uri="{BB962C8B-B14F-4D97-AF65-F5344CB8AC3E}">
        <p14:creationId xmlns:p14="http://schemas.microsoft.com/office/powerpoint/2010/main" val="344309570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2874C-A675-47A7-A8BB-E6FC069DCE14}"/>
              </a:ext>
            </a:extLst>
          </p:cNvPr>
          <p:cNvSpPr>
            <a:spLocks noGrp="1"/>
          </p:cNvSpPr>
          <p:nvPr>
            <p:ph type="title"/>
          </p:nvPr>
        </p:nvSpPr>
        <p:spPr/>
        <p:txBody>
          <a:bodyPr/>
          <a:lstStyle/>
          <a:p>
            <a:pPr algn="ctr"/>
            <a:r>
              <a:rPr lang="en-US" dirty="0"/>
              <a:t>REASSURANCE SEEKING: ADVICE TO FAMILY AND FRIENDS</a:t>
            </a:r>
          </a:p>
        </p:txBody>
      </p:sp>
      <p:sp>
        <p:nvSpPr>
          <p:cNvPr id="3" name="Content Placeholder 2">
            <a:extLst>
              <a:ext uri="{FF2B5EF4-FFF2-40B4-BE49-F238E27FC236}">
                <a16:creationId xmlns:a16="http://schemas.microsoft.com/office/drawing/2014/main" id="{7265EE0C-B5E0-4FCB-964C-17953881FA8F}"/>
              </a:ext>
            </a:extLst>
          </p:cNvPr>
          <p:cNvSpPr>
            <a:spLocks noGrp="1"/>
          </p:cNvSpPr>
          <p:nvPr>
            <p:ph idx="1"/>
          </p:nvPr>
        </p:nvSpPr>
        <p:spPr/>
        <p:txBody>
          <a:bodyPr/>
          <a:lstStyle/>
          <a:p>
            <a:endParaRPr lang="en-US"/>
          </a:p>
        </p:txBody>
      </p:sp>
      <p:sp>
        <p:nvSpPr>
          <p:cNvPr id="5" name="Footer Placeholder 4">
            <a:extLst>
              <a:ext uri="{FF2B5EF4-FFF2-40B4-BE49-F238E27FC236}">
                <a16:creationId xmlns:a16="http://schemas.microsoft.com/office/drawing/2014/main" id="{D4191DD2-C461-4FC3-B1A2-8104A56E54F8}"/>
              </a:ext>
            </a:extLst>
          </p:cNvPr>
          <p:cNvSpPr>
            <a:spLocks noGrp="1"/>
          </p:cNvSpPr>
          <p:nvPr>
            <p:ph type="ftr" sz="quarter" idx="11"/>
          </p:nvPr>
        </p:nvSpPr>
        <p:spPr/>
        <p:txBody>
          <a:bodyPr/>
          <a:lstStyle/>
          <a:p>
            <a:r>
              <a:rPr lang="en-US"/>
              <a:t>Ruchama Fund, Ph.D.</a:t>
            </a:r>
          </a:p>
        </p:txBody>
      </p:sp>
      <p:sp>
        <p:nvSpPr>
          <p:cNvPr id="6" name="Slide Number Placeholder 5">
            <a:extLst>
              <a:ext uri="{FF2B5EF4-FFF2-40B4-BE49-F238E27FC236}">
                <a16:creationId xmlns:a16="http://schemas.microsoft.com/office/drawing/2014/main" id="{ADC9CD72-EFAF-461F-95DE-4053597FBCE5}"/>
              </a:ext>
            </a:extLst>
          </p:cNvPr>
          <p:cNvSpPr>
            <a:spLocks noGrp="1"/>
          </p:cNvSpPr>
          <p:nvPr>
            <p:ph type="sldNum" sz="quarter" idx="12"/>
          </p:nvPr>
        </p:nvSpPr>
        <p:spPr/>
        <p:txBody>
          <a:bodyPr/>
          <a:lstStyle/>
          <a:p>
            <a:fld id="{C175C9B7-C513-455A-A4B0-B51BD953985C}" type="slidenum">
              <a:rPr lang="en-US" smtClean="0"/>
              <a:t>93</a:t>
            </a:fld>
            <a:endParaRPr lang="en-US"/>
          </a:p>
        </p:txBody>
      </p:sp>
    </p:spTree>
    <p:extLst>
      <p:ext uri="{BB962C8B-B14F-4D97-AF65-F5344CB8AC3E}">
        <p14:creationId xmlns:p14="http://schemas.microsoft.com/office/powerpoint/2010/main" val="118774735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BC741-C7F5-4E52-B552-465412CDA235}"/>
              </a:ext>
            </a:extLst>
          </p:cNvPr>
          <p:cNvSpPr>
            <a:spLocks noGrp="1"/>
          </p:cNvSpPr>
          <p:nvPr>
            <p:ph type="title"/>
          </p:nvPr>
        </p:nvSpPr>
        <p:spPr/>
        <p:txBody>
          <a:bodyPr/>
          <a:lstStyle/>
          <a:p>
            <a:pPr algn="ctr"/>
            <a:r>
              <a:rPr lang="en-US" dirty="0"/>
              <a:t>WHAT TO SAY</a:t>
            </a:r>
          </a:p>
        </p:txBody>
      </p:sp>
      <p:sp>
        <p:nvSpPr>
          <p:cNvPr id="3" name="Content Placeholder 2">
            <a:extLst>
              <a:ext uri="{FF2B5EF4-FFF2-40B4-BE49-F238E27FC236}">
                <a16:creationId xmlns:a16="http://schemas.microsoft.com/office/drawing/2014/main" id="{3C337563-BAD1-4464-B7A1-08E22B644E47}"/>
              </a:ext>
            </a:extLst>
          </p:cNvPr>
          <p:cNvSpPr>
            <a:spLocks noGrp="1"/>
          </p:cNvSpPr>
          <p:nvPr>
            <p:ph idx="1"/>
          </p:nvPr>
        </p:nvSpPr>
        <p:spPr/>
        <p:txBody>
          <a:bodyPr/>
          <a:lstStyle/>
          <a:p>
            <a:r>
              <a:rPr lang="en-US" dirty="0"/>
              <a:t>This might be ROCD, go for an evaluation with an OCD expert.</a:t>
            </a:r>
          </a:p>
          <a:p>
            <a:r>
              <a:rPr lang="en-US" dirty="0"/>
              <a:t>There is effective treatment.</a:t>
            </a:r>
          </a:p>
          <a:p>
            <a:endParaRPr lang="en-US" dirty="0"/>
          </a:p>
        </p:txBody>
      </p:sp>
      <p:sp>
        <p:nvSpPr>
          <p:cNvPr id="4" name="Footer Placeholder 3">
            <a:extLst>
              <a:ext uri="{FF2B5EF4-FFF2-40B4-BE49-F238E27FC236}">
                <a16:creationId xmlns:a16="http://schemas.microsoft.com/office/drawing/2014/main" id="{F710649E-96AA-4859-BB0F-DF102EB71418}"/>
              </a:ext>
            </a:extLst>
          </p:cNvPr>
          <p:cNvSpPr>
            <a:spLocks noGrp="1"/>
          </p:cNvSpPr>
          <p:nvPr>
            <p:ph type="ftr" sz="quarter" idx="11"/>
          </p:nvPr>
        </p:nvSpPr>
        <p:spPr/>
        <p:txBody>
          <a:bodyPr/>
          <a:lstStyle/>
          <a:p>
            <a:r>
              <a:rPr lang="en-US"/>
              <a:t>Ruchama Fund, Ph.D.</a:t>
            </a:r>
          </a:p>
        </p:txBody>
      </p:sp>
      <p:sp>
        <p:nvSpPr>
          <p:cNvPr id="5" name="Slide Number Placeholder 4">
            <a:extLst>
              <a:ext uri="{FF2B5EF4-FFF2-40B4-BE49-F238E27FC236}">
                <a16:creationId xmlns:a16="http://schemas.microsoft.com/office/drawing/2014/main" id="{83AB4E00-9475-417F-A13C-882E5ECEBB0E}"/>
              </a:ext>
            </a:extLst>
          </p:cNvPr>
          <p:cNvSpPr>
            <a:spLocks noGrp="1"/>
          </p:cNvSpPr>
          <p:nvPr>
            <p:ph type="sldNum" sz="quarter" idx="12"/>
          </p:nvPr>
        </p:nvSpPr>
        <p:spPr/>
        <p:txBody>
          <a:bodyPr/>
          <a:lstStyle/>
          <a:p>
            <a:fld id="{C175C9B7-C513-455A-A4B0-B51BD953985C}" type="slidenum">
              <a:rPr lang="en-US" smtClean="0"/>
              <a:t>94</a:t>
            </a:fld>
            <a:endParaRPr lang="en-US"/>
          </a:p>
        </p:txBody>
      </p:sp>
    </p:spTree>
    <p:extLst>
      <p:ext uri="{BB962C8B-B14F-4D97-AF65-F5344CB8AC3E}">
        <p14:creationId xmlns:p14="http://schemas.microsoft.com/office/powerpoint/2010/main" val="208986245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32541-A514-40F8-B9C1-D3D2C1869031}"/>
              </a:ext>
            </a:extLst>
          </p:cNvPr>
          <p:cNvSpPr>
            <a:spLocks noGrp="1"/>
          </p:cNvSpPr>
          <p:nvPr>
            <p:ph type="title"/>
          </p:nvPr>
        </p:nvSpPr>
        <p:spPr/>
        <p:txBody>
          <a:bodyPr/>
          <a:lstStyle/>
          <a:p>
            <a:pPr algn="ctr"/>
            <a:r>
              <a:rPr lang="en-US" dirty="0"/>
              <a:t>Q and A</a:t>
            </a:r>
          </a:p>
        </p:txBody>
      </p:sp>
      <p:sp>
        <p:nvSpPr>
          <p:cNvPr id="3" name="Content Placeholder 2">
            <a:extLst>
              <a:ext uri="{FF2B5EF4-FFF2-40B4-BE49-F238E27FC236}">
                <a16:creationId xmlns:a16="http://schemas.microsoft.com/office/drawing/2014/main" id="{CD41D49D-B100-42DF-BC39-A07813B9F9AE}"/>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714103C1-9452-4B14-BA22-F531C3AF326F}"/>
              </a:ext>
            </a:extLst>
          </p:cNvPr>
          <p:cNvSpPr>
            <a:spLocks noGrp="1"/>
          </p:cNvSpPr>
          <p:nvPr>
            <p:ph type="ftr" sz="quarter" idx="11"/>
          </p:nvPr>
        </p:nvSpPr>
        <p:spPr/>
        <p:txBody>
          <a:bodyPr/>
          <a:lstStyle/>
          <a:p>
            <a:r>
              <a:rPr lang="en-US"/>
              <a:t>Ruchama Fund, Ph.D.</a:t>
            </a:r>
          </a:p>
        </p:txBody>
      </p:sp>
      <p:sp>
        <p:nvSpPr>
          <p:cNvPr id="5" name="Slide Number Placeholder 4">
            <a:extLst>
              <a:ext uri="{FF2B5EF4-FFF2-40B4-BE49-F238E27FC236}">
                <a16:creationId xmlns:a16="http://schemas.microsoft.com/office/drawing/2014/main" id="{89C3F381-7079-42BA-A3E2-2E6AE3CCA203}"/>
              </a:ext>
            </a:extLst>
          </p:cNvPr>
          <p:cNvSpPr>
            <a:spLocks noGrp="1"/>
          </p:cNvSpPr>
          <p:nvPr>
            <p:ph type="sldNum" sz="quarter" idx="12"/>
          </p:nvPr>
        </p:nvSpPr>
        <p:spPr/>
        <p:txBody>
          <a:bodyPr/>
          <a:lstStyle/>
          <a:p>
            <a:fld id="{C175C9B7-C513-455A-A4B0-B51BD953985C}" type="slidenum">
              <a:rPr lang="en-US" smtClean="0"/>
              <a:t>95</a:t>
            </a:fld>
            <a:endParaRPr lang="en-US"/>
          </a:p>
        </p:txBody>
      </p:sp>
    </p:spTree>
    <p:extLst>
      <p:ext uri="{BB962C8B-B14F-4D97-AF65-F5344CB8AC3E}">
        <p14:creationId xmlns:p14="http://schemas.microsoft.com/office/powerpoint/2010/main" val="3777066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12305</TotalTime>
  <Words>4425</Words>
  <Application>Microsoft Office PowerPoint</Application>
  <PresentationFormat>Widescreen</PresentationFormat>
  <Paragraphs>568</Paragraphs>
  <Slides>95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95</vt:i4>
      </vt:variant>
    </vt:vector>
  </HeadingPairs>
  <TitlesOfParts>
    <vt:vector size="99" baseType="lpstr">
      <vt:lpstr>Arial</vt:lpstr>
      <vt:lpstr>Calibri</vt:lpstr>
      <vt:lpstr>Calibri Light</vt:lpstr>
      <vt:lpstr>Office Theme</vt:lpstr>
      <vt:lpstr>“WHY CAN’T I PROPOSE?” RELATIONSHIP OCD AND ITS ASSOCIATION WITH DATING INDECISION AND OTHER RELATIONSHIP DIFFICULTIES</vt:lpstr>
      <vt:lpstr>PREVIEW</vt:lpstr>
      <vt:lpstr>ROCD, WHAT IT LOOKS LIKE (IOCDF.ORG)</vt:lpstr>
      <vt:lpstr> DATING ROCD</vt:lpstr>
      <vt:lpstr> ROCD.net GUY DORON &amp; DANNY DERBY</vt:lpstr>
      <vt:lpstr>ROCD OBSESSIONS</vt:lpstr>
      <vt:lpstr>ROCD COMPULSIONS</vt:lpstr>
      <vt:lpstr>OVERT ROCD COMPULSIONS</vt:lpstr>
      <vt:lpstr>DISTINGUISHING INFORMATION-SEEKING FROM REASSURANCE SEEKING (SAINT LOUIS BEHAVIORAL MEDICINE INSTITUTE)</vt:lpstr>
      <vt:lpstr>COVERT ROCD COMPULSIONS</vt:lpstr>
      <vt:lpstr>ROCD AVOIDANCE COMPULSIONS</vt:lpstr>
      <vt:lpstr>ROCD CHECKING COMPULSIONS </vt:lpstr>
      <vt:lpstr>WE NO LONGER USE THE TERM “PURE O”</vt:lpstr>
      <vt:lpstr>FORMS OF ROCD</vt:lpstr>
      <vt:lpstr> TWO TYPES OF ROCD (DORON &amp; DERBY)</vt:lpstr>
      <vt:lpstr>PARTNER CENTERED ROCD</vt:lpstr>
      <vt:lpstr>PARTNER CENTERED ROCD</vt:lpstr>
      <vt:lpstr>RELATIONSHIP CENTERED ROCD</vt:lpstr>
      <vt:lpstr>ENGAGEMENT</vt:lpstr>
      <vt:lpstr>NOTICING HOW DIFFERENT WE ARE: BRIDGE</vt:lpstr>
      <vt:lpstr>MALE AND FEMALE</vt:lpstr>
      <vt:lpstr>PARTNER ROCD IN MARRIAGE</vt:lpstr>
      <vt:lpstr>RELATIONSHIP-CENTERED OCD IN MARRIAGE</vt:lpstr>
      <vt:lpstr>MARRIAGE ROCD TRIGGERS AND MYTHS</vt:lpstr>
      <vt:lpstr>MARRIAGE ROCD TRIGGERS AND MYTHS</vt:lpstr>
      <vt:lpstr>CONSEQUENCES FOR THE RELATIONSHIP</vt:lpstr>
      <vt:lpstr>CORE FEARS IN ROCD</vt:lpstr>
      <vt:lpstr>ROCD IN A DIFFICULT RELATIONSHIP: COMPULSIVE ANALYZING AND SELF-DOUBT</vt:lpstr>
      <vt:lpstr>PARENT OF CHILD IN SHIDUCHIM</vt:lpstr>
      <vt:lpstr>PARENT OF CHILD IN SHIDUCHIM</vt:lpstr>
      <vt:lpstr>PARENT’S ROCD THOUGHTS</vt:lpstr>
      <vt:lpstr>CLIENT-THERAPIST ROCD</vt:lpstr>
      <vt:lpstr>CLIENT-THERAPIST ROCD</vt:lpstr>
      <vt:lpstr>CLIENT-THERAPIST ROCD</vt:lpstr>
      <vt:lpstr>MECHANISMS THAT PERPETUATE OCD</vt:lpstr>
      <vt:lpstr>VULNERABILITIES</vt:lpstr>
      <vt:lpstr> NIR LIEBERMAN AND REUVEN DAR’S WORK (2023)</vt:lpstr>
      <vt:lpstr>LIEBERMAN AND DAR</vt:lpstr>
      <vt:lpstr> CONTINGENT SELF-ESTEEM AND THE VULNERABLE SUBTYPE OF NARCISSISM</vt:lpstr>
      <vt:lpstr>FRIEND ROCD</vt:lpstr>
      <vt:lpstr>PARENT-CHILD ROCD</vt:lpstr>
      <vt:lpstr>CHILD-PARENT ROCD</vt:lpstr>
      <vt:lpstr>OCD REGARDING RELATIONSHIP WITH HASHEM</vt:lpstr>
      <vt:lpstr>Q and A</vt:lpstr>
      <vt:lpstr>BREAK</vt:lpstr>
      <vt:lpstr>PART 2 ASSESSMENT AND TREATMENT</vt:lpstr>
      <vt:lpstr>ISSUES IN ASSESSMENT AND TREATMENT</vt:lpstr>
      <vt:lpstr>ASSESSMENT and PSYCHOEDUCATION</vt:lpstr>
      <vt:lpstr>YBOCS</vt:lpstr>
      <vt:lpstr>OCD ANALYSIS WORKSHEET</vt:lpstr>
      <vt:lpstr>ROCI: RELATIONSHIP OC INVENTORY (DORON AND DERBY, ROCD.NET)</vt:lpstr>
      <vt:lpstr>PROCSI: PARTNER RELATED OC SYMPTOM INVENTORY (DORON AND DERBY, ROCD.NET)</vt:lpstr>
      <vt:lpstr>CHILD FOCUSED OC SYMPTOMS (DORON AND DERBY, ROCD.NET)</vt:lpstr>
      <vt:lpstr>R-GOCI (DORON AND DERBY, ROCD.NET)</vt:lpstr>
      <vt:lpstr>RATIONALE FOR TREATMENT</vt:lpstr>
      <vt:lpstr>THE MOUNTAIN BLOCKING THE ROAD: RADICAL ACCEPTANCE</vt:lpstr>
      <vt:lpstr>EXPOSURE LIFESTYLE</vt:lpstr>
      <vt:lpstr>TREATMENT</vt:lpstr>
      <vt:lpstr>ERP PSYCHOEDUCATION (IOCDF.ORG)</vt:lpstr>
      <vt:lpstr>ERP PSYCHOEDUCATION II (IOCDF.ORG)</vt:lpstr>
      <vt:lpstr>COST BENEFIT ANALYSIS OF DOING ERP SHORT TERM AND LONG TERM</vt:lpstr>
      <vt:lpstr>IS CBT WITH ERP EFFECTIVE?</vt:lpstr>
      <vt:lpstr>ERP EXPOSURES</vt:lpstr>
      <vt:lpstr>GOAL WITH ERP</vt:lpstr>
      <vt:lpstr>IDENTIFYING OBSESSIONAL TRIGGERS (ABRAMOWITZ 2018)</vt:lpstr>
      <vt:lpstr>IDENTIFYING OBSESSIONAL INTRUSIONS  (ABRAMOWITZ 2018)</vt:lpstr>
      <vt:lpstr>IDENTIFYING FEARED CONSEQUENCES  (ABRAMOWITZ 2018)</vt:lpstr>
      <vt:lpstr>ANALYZING REASSURANCE-SEEKING RITUALS (ABRAMOWITZ 2018) </vt:lpstr>
      <vt:lpstr>EXTREME REASSURANCE SEEKING (ABRAMOWITZ)</vt:lpstr>
      <vt:lpstr>SITUATIONAL EXPOSURE MENU</vt:lpstr>
      <vt:lpstr>IMAGINAL EXPOSURE MENU</vt:lpstr>
      <vt:lpstr>ERP SCRIPT (ANXIETY TRAINING.COM)</vt:lpstr>
      <vt:lpstr>ERP SCRIPT FOR PARTNER ROCD</vt:lpstr>
      <vt:lpstr>ACT</vt:lpstr>
      <vt:lpstr>CLIPBOARD</vt:lpstr>
      <vt:lpstr> ACKNOWLEDGE AND ADDRESSING CORE FEARS</vt:lpstr>
      <vt:lpstr>VALUES CLARIFICATION</vt:lpstr>
      <vt:lpstr>SCHOOL BUS</vt:lpstr>
      <vt:lpstr>THE ACT MATRIX</vt:lpstr>
      <vt:lpstr>IFS AND THE ACT MATRIX (theactmatrix.com)</vt:lpstr>
      <vt:lpstr>ACT DEFUSION: NAMING THE STORY</vt:lpstr>
      <vt:lpstr>TWO SCREEN METHOD</vt:lpstr>
      <vt:lpstr>EXPOSAPHOBIA</vt:lpstr>
      <vt:lpstr>EMDR FOR OCD?</vt:lpstr>
      <vt:lpstr>EMDR TO FACILITATE EXPOSURE THERAPY</vt:lpstr>
      <vt:lpstr>ENCOURAGE INVESTING IN RELATIONSHIPS</vt:lpstr>
      <vt:lpstr>DEFINITION OF ACCEPTANCE REGARDING OCD  (FRED PENZEL)</vt:lpstr>
      <vt:lpstr>ISSUE OF DISCLOSURE</vt:lpstr>
      <vt:lpstr>TREATMENT CHALLENGES</vt:lpstr>
      <vt:lpstr>MEDICATION</vt:lpstr>
      <vt:lpstr>PSYCHOEDUCATION ABOUT ACCEPTANCE (FRED PENZEL)</vt:lpstr>
      <vt:lpstr> WHAT NOT TO SAY TO SOMEONE WITH ROCD</vt:lpstr>
      <vt:lpstr>REASSURANCE SEEKING: ADVICE TO FAMILY AND FRIENDS</vt:lpstr>
      <vt:lpstr>WHAT TO SAY</vt:lpstr>
      <vt:lpstr>Q and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ROCD</dc:title>
  <dc:creator>ruchama fund</dc:creator>
  <cp:lastModifiedBy>rf</cp:lastModifiedBy>
  <cp:revision>256</cp:revision>
  <cp:lastPrinted>2025-12-15T02:38:23Z</cp:lastPrinted>
  <dcterms:created xsi:type="dcterms:W3CDTF">2020-03-23T17:34:29Z</dcterms:created>
  <dcterms:modified xsi:type="dcterms:W3CDTF">2025-12-26T19:32:47Z</dcterms:modified>
</cp:coreProperties>
</file>