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6" r:id="rId2"/>
    <p:sldId id="257" r:id="rId3"/>
    <p:sldId id="258" r:id="rId4"/>
    <p:sldId id="324" r:id="rId5"/>
    <p:sldId id="310" r:id="rId6"/>
    <p:sldId id="312" r:id="rId7"/>
    <p:sldId id="308" r:id="rId8"/>
    <p:sldId id="301" r:id="rId9"/>
    <p:sldId id="313" r:id="rId10"/>
    <p:sldId id="306" r:id="rId11"/>
    <p:sldId id="339" r:id="rId12"/>
    <p:sldId id="309" r:id="rId13"/>
    <p:sldId id="307" r:id="rId14"/>
    <p:sldId id="304" r:id="rId15"/>
    <p:sldId id="305" r:id="rId16"/>
    <p:sldId id="302" r:id="rId17"/>
    <p:sldId id="320" r:id="rId18"/>
    <p:sldId id="303" r:id="rId19"/>
    <p:sldId id="300" r:id="rId20"/>
    <p:sldId id="269" r:id="rId21"/>
    <p:sldId id="270" r:id="rId22"/>
    <p:sldId id="259" r:id="rId23"/>
    <p:sldId id="358" r:id="rId24"/>
    <p:sldId id="311" r:id="rId25"/>
    <p:sldId id="319" r:id="rId26"/>
    <p:sldId id="314" r:id="rId27"/>
    <p:sldId id="321" r:id="rId28"/>
    <p:sldId id="315" r:id="rId29"/>
    <p:sldId id="316" r:id="rId30"/>
    <p:sldId id="317" r:id="rId31"/>
    <p:sldId id="318" r:id="rId32"/>
    <p:sldId id="322" r:id="rId33"/>
    <p:sldId id="323" r:id="rId34"/>
    <p:sldId id="325" r:id="rId35"/>
    <p:sldId id="334" r:id="rId36"/>
    <p:sldId id="326" r:id="rId37"/>
    <p:sldId id="335" r:id="rId38"/>
    <p:sldId id="327" r:id="rId39"/>
    <p:sldId id="328" r:id="rId40"/>
    <p:sldId id="329" r:id="rId41"/>
    <p:sldId id="330" r:id="rId42"/>
    <p:sldId id="331" r:id="rId43"/>
    <p:sldId id="332" r:id="rId44"/>
    <p:sldId id="356" r:id="rId45"/>
    <p:sldId id="340" r:id="rId46"/>
    <p:sldId id="333" r:id="rId47"/>
    <p:sldId id="337" r:id="rId48"/>
    <p:sldId id="338" r:id="rId49"/>
    <p:sldId id="336" r:id="rId50"/>
    <p:sldId id="341" r:id="rId51"/>
    <p:sldId id="349" r:id="rId52"/>
    <p:sldId id="342" r:id="rId53"/>
    <p:sldId id="343" r:id="rId54"/>
    <p:sldId id="344" r:id="rId55"/>
    <p:sldId id="346" r:id="rId56"/>
    <p:sldId id="352" r:id="rId57"/>
    <p:sldId id="345" r:id="rId58"/>
    <p:sldId id="347" r:id="rId59"/>
    <p:sldId id="348" r:id="rId60"/>
    <p:sldId id="350" r:id="rId61"/>
    <p:sldId id="351" r:id="rId62"/>
    <p:sldId id="353" r:id="rId63"/>
    <p:sldId id="354" r:id="rId64"/>
    <p:sldId id="355" r:id="rId65"/>
    <p:sldId id="357" r:id="rId66"/>
    <p:sldId id="260" r:id="rId67"/>
    <p:sldId id="277" r:id="rId68"/>
    <p:sldId id="272" r:id="rId69"/>
    <p:sldId id="262" r:id="rId70"/>
    <p:sldId id="263" r:id="rId71"/>
    <p:sldId id="268" r:id="rId72"/>
    <p:sldId id="264" r:id="rId73"/>
    <p:sldId id="265" r:id="rId74"/>
    <p:sldId id="266" r:id="rId75"/>
    <p:sldId id="291" r:id="rId76"/>
    <p:sldId id="292" r:id="rId77"/>
    <p:sldId id="298" r:id="rId78"/>
    <p:sldId id="299" r:id="rId79"/>
    <p:sldId id="267" r:id="rId80"/>
    <p:sldId id="278" r:id="rId81"/>
    <p:sldId id="274" r:id="rId82"/>
    <p:sldId id="284" r:id="rId83"/>
    <p:sldId id="283" r:id="rId84"/>
    <p:sldId id="285" r:id="rId85"/>
    <p:sldId id="296" r:id="rId86"/>
    <p:sldId id="297" r:id="rId87"/>
    <p:sldId id="289" r:id="rId88"/>
    <p:sldId id="281" r:id="rId89"/>
    <p:sldId id="287" r:id="rId90"/>
    <p:sldId id="288" r:id="rId91"/>
    <p:sldId id="293" r:id="rId92"/>
    <p:sldId id="279" r:id="rId93"/>
    <p:sldId id="286" r:id="rId94"/>
    <p:sldId id="280" r:id="rId95"/>
    <p:sldId id="290" r:id="rId96"/>
    <p:sldId id="294" r:id="rId97"/>
    <p:sldId id="295" r:id="rId98"/>
    <p:sldId id="273" r:id="rId99"/>
    <p:sldId id="275" r:id="rId100"/>
    <p:sldId id="271" r:id="rId101"/>
    <p:sldId id="276" r:id="rId102"/>
    <p:sldId id="282"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81" autoAdjust="0"/>
  </p:normalViewPr>
  <p:slideViewPr>
    <p:cSldViewPr snapToGrid="0" snapToObjects="1">
      <p:cViewPr varScale="1">
        <p:scale>
          <a:sx n="78" d="100"/>
          <a:sy n="78" d="100"/>
        </p:scale>
        <p:origin x="408" y="84"/>
      </p:cViewPr>
      <p:guideLst>
        <p:guide orient="horz" pos="2160"/>
        <p:guide pos="2880"/>
      </p:guideLst>
    </p:cSldViewPr>
  </p:slideViewPr>
  <p:notesTextViewPr>
    <p:cViewPr>
      <p:scale>
        <a:sx n="185" d="100"/>
        <a:sy n="18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92A42-B23B-D14E-BA75-60435D995345}" type="datetimeFigureOut">
              <a:rPr lang="en-US" smtClean="0"/>
              <a:t>9/5/2019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29B87-D105-4F40-B285-82181841E481}" type="slidenum">
              <a:rPr lang="en-US" smtClean="0"/>
              <a:t>‹#›</a:t>
            </a:fld>
            <a:endParaRPr lang="en-US"/>
          </a:p>
        </p:txBody>
      </p:sp>
    </p:spTree>
    <p:extLst>
      <p:ext uri="{BB962C8B-B14F-4D97-AF65-F5344CB8AC3E}">
        <p14:creationId xmlns:p14="http://schemas.microsoft.com/office/powerpoint/2010/main" val="303390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smtClean="0"/>
              <a:t>After my Integrative Medicine Fellowship:</a:t>
            </a:r>
          </a:p>
          <a:p>
            <a:pPr marL="457200" indent="-457200">
              <a:buAutoNum type="arabicPeriod"/>
            </a:pPr>
            <a:r>
              <a:rPr lang="en-US" sz="1600" dirty="0" smtClean="0"/>
              <a:t>My APPROACH to patient care changed.</a:t>
            </a:r>
          </a:p>
          <a:p>
            <a:pPr marL="457200" indent="-457200">
              <a:buAutoNum type="arabicPeriod"/>
            </a:pPr>
            <a:r>
              <a:rPr lang="en-US" sz="1600" dirty="0" smtClean="0"/>
              <a:t>My PRIORITIES in a patient visit were not the same.</a:t>
            </a:r>
          </a:p>
          <a:p>
            <a:pPr marL="457200" indent="-457200">
              <a:buAutoNum type="arabicPeriod"/>
            </a:pPr>
            <a:r>
              <a:rPr lang="en-US" sz="1600" dirty="0" smtClean="0"/>
              <a:t>I blended this new lens through which I viewed patient care with expanded diagnostic and therapeutic options.</a:t>
            </a:r>
          </a:p>
          <a:p>
            <a:pPr marL="457200" indent="-457200">
              <a:buAutoNum type="arabicPeriod"/>
            </a:pPr>
            <a:r>
              <a:rPr lang="en-US" sz="1600" dirty="0" smtClean="0"/>
              <a:t>My patients almost uniformly appreciated it. </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4</a:t>
            </a:fld>
            <a:endParaRPr lang="en-US"/>
          </a:p>
        </p:txBody>
      </p:sp>
    </p:spTree>
    <p:extLst>
      <p:ext uri="{BB962C8B-B14F-4D97-AF65-F5344CB8AC3E}">
        <p14:creationId xmlns:p14="http://schemas.microsoft.com/office/powerpoint/2010/main" val="383542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Immune system enhancement with e.g. zinc, medicinal</a:t>
            </a:r>
            <a:r>
              <a:rPr lang="en-US" baseline="0" dirty="0" smtClean="0"/>
              <a:t> mushroom tinctures, cancer immunotherapy, etc.</a:t>
            </a: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18</a:t>
            </a:fld>
            <a:endParaRPr lang="en-US"/>
          </a:p>
        </p:txBody>
      </p:sp>
    </p:spTree>
    <p:extLst>
      <p:ext uri="{BB962C8B-B14F-4D97-AF65-F5344CB8AC3E}">
        <p14:creationId xmlns:p14="http://schemas.microsoft.com/office/powerpoint/2010/main" val="123482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greater the potential for a treatment to cause harm, the stricter the standard of evidence it should be held to for efficacy.</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19</a:t>
            </a:fld>
            <a:endParaRPr lang="en-US"/>
          </a:p>
        </p:txBody>
      </p:sp>
    </p:spTree>
    <p:extLst>
      <p:ext uri="{BB962C8B-B14F-4D97-AF65-F5344CB8AC3E}">
        <p14:creationId xmlns:p14="http://schemas.microsoft.com/office/powerpoint/2010/main" val="297076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628650" lvl="1" indent="-171450">
              <a:buFont typeface="Arial"/>
              <a:buChar char="•"/>
            </a:pPr>
            <a:r>
              <a:rPr lang="en-US" dirty="0" smtClean="0"/>
              <a:t>Teaching hypertensive patients breathing techniques to increase parasympathetic tone</a:t>
            </a:r>
          </a:p>
          <a:p>
            <a:pPr marL="628650" lvl="1" indent="-171450">
              <a:buFont typeface="Arial"/>
              <a:buChar char="•"/>
            </a:pPr>
            <a:r>
              <a:rPr lang="en-US" dirty="0" smtClean="0"/>
              <a:t>Recommending restorative yoga practices for patients with anxiety and/or insomnia</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20</a:t>
            </a:fld>
            <a:endParaRPr lang="en-US"/>
          </a:p>
        </p:txBody>
      </p:sp>
    </p:spTree>
    <p:extLst>
      <p:ext uri="{BB962C8B-B14F-4D97-AF65-F5344CB8AC3E}">
        <p14:creationId xmlns:p14="http://schemas.microsoft.com/office/powerpoint/2010/main" val="391032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Studies are more difficult</a:t>
            </a:r>
            <a:r>
              <a:rPr lang="en-US" baseline="0" dirty="0" smtClean="0"/>
              <a:t> to conduct</a:t>
            </a:r>
            <a:r>
              <a:rPr lang="en-US" dirty="0" smtClean="0"/>
              <a:t> e.g. nutritional interventions are</a:t>
            </a:r>
            <a:r>
              <a:rPr lang="en-US" baseline="0" dirty="0" smtClean="0"/>
              <a:t> more difficult to study than </a:t>
            </a:r>
            <a:r>
              <a:rPr lang="en-US" dirty="0" smtClean="0"/>
              <a:t>conventional medicine.</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One study that did compare lifestyle interventions to medications: DPP/ Diabetes</a:t>
            </a:r>
            <a:r>
              <a:rPr lang="en-US" baseline="0" dirty="0" smtClean="0"/>
              <a:t> Prevention Program</a:t>
            </a: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21</a:t>
            </a:fld>
            <a:endParaRPr lang="en-US"/>
          </a:p>
        </p:txBody>
      </p:sp>
    </p:spTree>
    <p:extLst>
      <p:ext uri="{BB962C8B-B14F-4D97-AF65-F5344CB8AC3E}">
        <p14:creationId xmlns:p14="http://schemas.microsoft.com/office/powerpoint/2010/main" val="412208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As the dose of a medication increases, side</a:t>
            </a:r>
            <a:r>
              <a:rPr lang="en-US" baseline="0" dirty="0" smtClean="0"/>
              <a:t> effects increase and benefit is not as great.</a:t>
            </a: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23</a:t>
            </a:fld>
            <a:endParaRPr lang="en-US"/>
          </a:p>
        </p:txBody>
      </p:sp>
    </p:spTree>
    <p:extLst>
      <p:ext uri="{BB962C8B-B14F-4D97-AF65-F5344CB8AC3E}">
        <p14:creationId xmlns:p14="http://schemas.microsoft.com/office/powerpoint/2010/main" val="252832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 use it as a primary tool out of expediency.</a:t>
            </a:r>
          </a:p>
          <a:p>
            <a:pPr marL="171450" indent="-171450">
              <a:buFont typeface="Arial"/>
              <a:buChar char="•"/>
            </a:pPr>
            <a:r>
              <a:rPr lang="en-US" dirty="0" smtClean="0"/>
              <a:t>We use it because we have been educated that medications are the best way to treat disease.</a:t>
            </a:r>
          </a:p>
          <a:p>
            <a:pPr marL="171450" indent="-171450">
              <a:buFont typeface="Arial"/>
              <a:buChar char="•"/>
            </a:pPr>
            <a:r>
              <a:rPr lang="en-US" dirty="0" smtClean="0"/>
              <a:t>We have trained our patients to expect it. (and it may discourage them to actively participate in their care)</a:t>
            </a:r>
          </a:p>
          <a:p>
            <a:pPr marL="171450" indent="-171450">
              <a:buFont typeface="Arial"/>
              <a:buChar char="•"/>
            </a:pPr>
            <a:r>
              <a:rPr lang="en-US" dirty="0" smtClean="0"/>
              <a:t>Vestige of the past when communicable diseases were the mainstay of practice.</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24</a:t>
            </a:fld>
            <a:endParaRPr lang="en-US"/>
          </a:p>
        </p:txBody>
      </p:sp>
    </p:spTree>
    <p:extLst>
      <p:ext uri="{BB962C8B-B14F-4D97-AF65-F5344CB8AC3E}">
        <p14:creationId xmlns:p14="http://schemas.microsoft.com/office/powerpoint/2010/main" val="73302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Big </a:t>
            </a:r>
            <a:r>
              <a:rPr lang="en-US" dirty="0" err="1" smtClean="0"/>
              <a:t>Pharma</a:t>
            </a:r>
            <a:r>
              <a:rPr lang="en-US" dirty="0" smtClean="0"/>
              <a:t> funds much of the research on medications. They are studied and promoted.</a:t>
            </a:r>
          </a:p>
          <a:p>
            <a:pPr marL="171450" indent="-171450">
              <a:buFont typeface="Arial"/>
              <a:buChar char="•"/>
            </a:pPr>
            <a:r>
              <a:rPr lang="en-US" dirty="0" smtClean="0"/>
              <a:t>Direct to Consumer advertising </a:t>
            </a:r>
            <a:r>
              <a:rPr lang="mr-IN" dirty="0" smtClean="0"/>
              <a:t>–</a:t>
            </a:r>
            <a:r>
              <a:rPr lang="en-US" dirty="0" smtClean="0"/>
              <a:t> “Ask your doctor if </a:t>
            </a:r>
            <a:r>
              <a:rPr lang="en-US" dirty="0" err="1" smtClean="0"/>
              <a:t>Humira</a:t>
            </a:r>
            <a:r>
              <a:rPr lang="en-US" dirty="0" smtClean="0"/>
              <a:t> is right for you?  Side effects may include . . . . . “</a:t>
            </a:r>
          </a:p>
          <a:p>
            <a:pPr marL="171450" indent="-171450">
              <a:buFont typeface="Arial"/>
              <a:buChar char="•"/>
            </a:pPr>
            <a:r>
              <a:rPr lang="en-US" dirty="0" smtClean="0"/>
              <a:t>No reimbursement for other, potentially safer and equally effective, modalities.</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25</a:t>
            </a:fld>
            <a:endParaRPr lang="en-US"/>
          </a:p>
        </p:txBody>
      </p:sp>
    </p:spTree>
    <p:extLst>
      <p:ext uri="{BB962C8B-B14F-4D97-AF65-F5344CB8AC3E}">
        <p14:creationId xmlns:p14="http://schemas.microsoft.com/office/powerpoint/2010/main" val="2444565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Comment on the priority given to pharmacologic treatment at the expense of other modalities NOT on the ability of practitioners or their interest in other modes of therapy.</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27</a:t>
            </a:fld>
            <a:endParaRPr lang="en-US"/>
          </a:p>
        </p:txBody>
      </p:sp>
    </p:spTree>
    <p:extLst>
      <p:ext uri="{BB962C8B-B14F-4D97-AF65-F5344CB8AC3E}">
        <p14:creationId xmlns:p14="http://schemas.microsoft.com/office/powerpoint/2010/main" val="47917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Examples</a:t>
            </a:r>
            <a:r>
              <a:rPr lang="en-US" baseline="0" dirty="0" smtClean="0"/>
              <a:t> of botanicals: </a:t>
            </a:r>
            <a:r>
              <a:rPr lang="en-US" baseline="0" dirty="0" err="1" smtClean="0"/>
              <a:t>Berberine</a:t>
            </a:r>
            <a:r>
              <a:rPr lang="en-US" baseline="0" dirty="0" smtClean="0"/>
              <a:t>, Red Yeast Rice, CBD, Valerian, etc.</a:t>
            </a:r>
          </a:p>
          <a:p>
            <a:pPr marL="171450" indent="-171450">
              <a:buFont typeface="Arial"/>
              <a:buChar char="•"/>
            </a:pPr>
            <a:r>
              <a:rPr lang="en-US" baseline="0" dirty="0" smtClean="0"/>
              <a:t>Examples of Mind Body Medicine -</a:t>
            </a:r>
            <a:r>
              <a:rPr lang="en-US" dirty="0" smtClean="0"/>
              <a:t> meditation, guided imagery, biofeedback (e.g. </a:t>
            </a:r>
            <a:r>
              <a:rPr lang="en-US" dirty="0" err="1" smtClean="0"/>
              <a:t>Heartmath</a:t>
            </a:r>
            <a:r>
              <a:rPr lang="en-US" dirty="0" smtClean="0"/>
              <a:t>), breath work, nature therapy, restorative yoga, PMR, etc.</a:t>
            </a:r>
          </a:p>
          <a:p>
            <a:pPr marL="171450" indent="-171450">
              <a:buFont typeface="Arial"/>
              <a:buChar char="•"/>
            </a:pPr>
            <a:r>
              <a:rPr lang="en-US" dirty="0" smtClean="0"/>
              <a:t>Movement </a:t>
            </a:r>
            <a:r>
              <a:rPr lang="mr-IN" dirty="0" smtClean="0"/>
              <a:t>–</a:t>
            </a:r>
            <a:r>
              <a:rPr lang="en-US" dirty="0" smtClean="0"/>
              <a:t> Strength,</a:t>
            </a:r>
            <a:r>
              <a:rPr lang="en-US" baseline="0" dirty="0" smtClean="0"/>
              <a:t> Flexibility, Balance, and Aerobic</a:t>
            </a:r>
            <a:endParaRPr lang="en-US" dirty="0" smtClean="0"/>
          </a:p>
          <a:p>
            <a:pPr marL="171450" indent="-171450">
              <a:buFont typeface="Arial"/>
              <a:buChar char="•"/>
            </a:pPr>
            <a:r>
              <a:rPr lang="en-US" dirty="0" smtClean="0"/>
              <a:t>Examples of Supplements </a:t>
            </a:r>
            <a:r>
              <a:rPr lang="mr-IN" dirty="0" smtClean="0"/>
              <a:t>–</a:t>
            </a:r>
            <a:r>
              <a:rPr lang="en-US" dirty="0" smtClean="0"/>
              <a:t> Fish Oil, Magnesium, Coenzyme Q10</a:t>
            </a: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28</a:t>
            </a:fld>
            <a:endParaRPr lang="en-US"/>
          </a:p>
        </p:txBody>
      </p:sp>
    </p:spTree>
    <p:extLst>
      <p:ext uri="{BB962C8B-B14F-4D97-AF65-F5344CB8AC3E}">
        <p14:creationId xmlns:p14="http://schemas.microsoft.com/office/powerpoint/2010/main" val="1626293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TCM</a:t>
            </a:r>
          </a:p>
          <a:p>
            <a:pPr marL="628650" lvl="1" indent="-171450">
              <a:buFont typeface="Arial"/>
              <a:buChar char="•"/>
            </a:pPr>
            <a:r>
              <a:rPr lang="en-US" dirty="0" smtClean="0"/>
              <a:t>acupuncture/acupressure</a:t>
            </a:r>
          </a:p>
          <a:p>
            <a:pPr marL="628650" lvl="1" indent="-171450">
              <a:buFont typeface="Arial"/>
              <a:buChar char="•"/>
            </a:pPr>
            <a:r>
              <a:rPr lang="en-US" dirty="0" smtClean="0"/>
              <a:t>Chinese herbs</a:t>
            </a:r>
          </a:p>
          <a:p>
            <a:pPr marL="628650" lvl="1" indent="-171450">
              <a:buFont typeface="Arial"/>
              <a:buChar char="•"/>
            </a:pPr>
            <a:r>
              <a:rPr lang="en-US" dirty="0" smtClean="0"/>
              <a:t>Tai chi</a:t>
            </a:r>
          </a:p>
          <a:p>
            <a:pPr marL="171450" lvl="0" indent="-171450">
              <a:buFont typeface="Arial"/>
              <a:buChar char="•"/>
            </a:pPr>
            <a:r>
              <a:rPr lang="en-US" dirty="0" smtClean="0"/>
              <a:t>Ayurveda</a:t>
            </a:r>
          </a:p>
          <a:p>
            <a:pPr marL="628650" lvl="1" indent="-171450">
              <a:buFont typeface="Arial"/>
              <a:buChar char="•"/>
            </a:pPr>
            <a:r>
              <a:rPr lang="en-US" dirty="0" err="1" smtClean="0"/>
              <a:t>Panch</a:t>
            </a:r>
            <a:r>
              <a:rPr lang="en-US" dirty="0" smtClean="0"/>
              <a:t> karma (detoxification techniques)</a:t>
            </a:r>
          </a:p>
          <a:p>
            <a:pPr marL="628650" lvl="1" indent="-171450">
              <a:buFont typeface="Arial"/>
              <a:buChar char="•"/>
            </a:pPr>
            <a:r>
              <a:rPr lang="en-US" dirty="0" smtClean="0"/>
              <a:t>Yoga</a:t>
            </a:r>
          </a:p>
          <a:p>
            <a:pPr marL="628650" lvl="1" indent="-171450">
              <a:buFont typeface="Arial"/>
              <a:buChar char="•"/>
            </a:pPr>
            <a:r>
              <a:rPr lang="en-US" dirty="0" smtClean="0"/>
              <a:t>Nutrition, sleep health, exercise</a:t>
            </a:r>
          </a:p>
          <a:p>
            <a:pPr marL="171450" lvl="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29</a:t>
            </a:fld>
            <a:endParaRPr lang="en-US"/>
          </a:p>
        </p:txBody>
      </p:sp>
    </p:spTree>
    <p:extLst>
      <p:ext uri="{BB962C8B-B14F-4D97-AF65-F5344CB8AC3E}">
        <p14:creationId xmlns:p14="http://schemas.microsoft.com/office/powerpoint/2010/main" val="145849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Nutrition and manual therapy articles published in mainstream guidelines and major medical journals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Still no ACGME requirements for nutrition in family medicine, internal medicine and pediatric residencies.</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5</a:t>
            </a:fld>
            <a:endParaRPr lang="en-US"/>
          </a:p>
        </p:txBody>
      </p:sp>
    </p:spTree>
    <p:extLst>
      <p:ext uri="{BB962C8B-B14F-4D97-AF65-F5344CB8AC3E}">
        <p14:creationId xmlns:p14="http://schemas.microsoft.com/office/powerpoint/2010/main" val="471410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Examples of Manual Medicine: Osteopathic manipulation (OMM), chiropractic manipulation, </a:t>
            </a:r>
            <a:r>
              <a:rPr lang="en-US" dirty="0" err="1" smtClean="0"/>
              <a:t>craniosacral</a:t>
            </a:r>
            <a:r>
              <a:rPr lang="en-US" dirty="0" smtClean="0"/>
              <a:t> therapy, massage, alignment techniques (Alexander technique, etc.), traditional physical therapy, etc.</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Examples of Energy Medicine: Reiki, therapeutic touch, sound therapy, </a:t>
            </a:r>
            <a:r>
              <a:rPr lang="en-US" dirty="0" err="1" smtClean="0"/>
              <a:t>biofield</a:t>
            </a:r>
            <a:r>
              <a:rPr lang="en-US" dirty="0" smtClean="0"/>
              <a:t> tuning, etc.</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30</a:t>
            </a:fld>
            <a:endParaRPr lang="en-US"/>
          </a:p>
        </p:txBody>
      </p:sp>
    </p:spTree>
    <p:extLst>
      <p:ext uri="{BB962C8B-B14F-4D97-AF65-F5344CB8AC3E}">
        <p14:creationId xmlns:p14="http://schemas.microsoft.com/office/powerpoint/2010/main" val="1245180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p>
          <a:p>
            <a:pPr marL="228600" indent="-228600">
              <a:buAutoNum type="arabicPeriod"/>
            </a:pPr>
            <a:r>
              <a:rPr lang="en-US" dirty="0" err="1" smtClean="0"/>
              <a:t>Gaples</a:t>
            </a:r>
            <a:r>
              <a:rPr lang="en-US" dirty="0" smtClean="0"/>
              <a:t> Institute for Integrative Cardiology</a:t>
            </a:r>
          </a:p>
          <a:p>
            <a:pPr marL="228600" indent="-228600">
              <a:buAutoNum type="arabicPeriod"/>
            </a:pPr>
            <a:r>
              <a:rPr lang="en-US" dirty="0" smtClean="0"/>
              <a:t>AFP June 2018 Nutrition article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33</a:t>
            </a:fld>
            <a:endParaRPr lang="en-US"/>
          </a:p>
        </p:txBody>
      </p:sp>
    </p:spTree>
    <p:extLst>
      <p:ext uri="{BB962C8B-B14F-4D97-AF65-F5344CB8AC3E}">
        <p14:creationId xmlns:p14="http://schemas.microsoft.com/office/powerpoint/2010/main" val="307478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Highly processed foods are minimized or excluded. (80% have added sugar).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Mediterranean Dietary Pattern:  5 V/ 2 F/ &gt; whole grains and &lt; refined sugars/ &gt; fish and &lt; red meat/ &gt; EVOO and nuts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DASH Dietary Pattern:  Similar to the Mediterranean Diet with 8 </a:t>
            </a:r>
            <a:r>
              <a:rPr lang="mr-IN" dirty="0" smtClean="0"/>
              <a:t>–</a:t>
            </a:r>
            <a:r>
              <a:rPr lang="en-US" dirty="0" smtClean="0"/>
              <a:t> 10 servings of V + F and Low fat Dairy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We should be recommending</a:t>
            </a:r>
            <a:r>
              <a:rPr lang="en-US" baseline="0" dirty="0" smtClean="0"/>
              <a:t> Dietary Patterns to our patients.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anti-inflammatory diet is a combination of the Mediterranean diet and the Okinawan diet.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36</a:t>
            </a:fld>
            <a:endParaRPr lang="en-US"/>
          </a:p>
        </p:txBody>
      </p:sp>
    </p:spTree>
    <p:extLst>
      <p:ext uri="{BB962C8B-B14F-4D97-AF65-F5344CB8AC3E}">
        <p14:creationId xmlns:p14="http://schemas.microsoft.com/office/powerpoint/2010/main" val="951209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400 patients with heart disease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Compared the MD with a control diet that was similar to the Standard American Diet  </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38</a:t>
            </a:fld>
            <a:endParaRPr lang="en-US"/>
          </a:p>
        </p:txBody>
      </p:sp>
    </p:spTree>
    <p:extLst>
      <p:ext uri="{BB962C8B-B14F-4D97-AF65-F5344CB8AC3E}">
        <p14:creationId xmlns:p14="http://schemas.microsoft.com/office/powerpoint/2010/main" val="116810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3 Groups: Control, MD with extra EVOO and MD with extra nuts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most significant decrease was in the incidence of stroke.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39</a:t>
            </a:fld>
            <a:endParaRPr lang="en-US"/>
          </a:p>
        </p:txBody>
      </p:sp>
    </p:spTree>
    <p:extLst>
      <p:ext uri="{BB962C8B-B14F-4D97-AF65-F5344CB8AC3E}">
        <p14:creationId xmlns:p14="http://schemas.microsoft.com/office/powerpoint/2010/main" val="39511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Sugar restriction was defined as reducing the number of calories</a:t>
            </a:r>
            <a:r>
              <a:rPr lang="en-US" baseline="0" dirty="0" smtClean="0"/>
              <a:t> from sugar </a:t>
            </a:r>
            <a:r>
              <a:rPr lang="en-US" dirty="0" smtClean="0"/>
              <a:t>from 30% to</a:t>
            </a:r>
            <a:r>
              <a:rPr lang="en-US" baseline="0" dirty="0" smtClean="0"/>
              <a:t> </a:t>
            </a:r>
            <a:r>
              <a:rPr lang="en-US" dirty="0" smtClean="0"/>
              <a:t>10%, otherwise keeping the number of calories constant.</a:t>
            </a: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41</a:t>
            </a:fld>
            <a:endParaRPr lang="en-US"/>
          </a:p>
        </p:txBody>
      </p:sp>
    </p:spTree>
    <p:extLst>
      <p:ext uri="{BB962C8B-B14F-4D97-AF65-F5344CB8AC3E}">
        <p14:creationId xmlns:p14="http://schemas.microsoft.com/office/powerpoint/2010/main" val="3818309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~3000 patients at high risk for T2DM</a:t>
            </a:r>
          </a:p>
          <a:p>
            <a:pPr marL="171450" indent="-171450">
              <a:buFont typeface="Arial"/>
              <a:buChar char="•"/>
            </a:pPr>
            <a:r>
              <a:rPr lang="en-US" sz="1200" dirty="0" smtClean="0"/>
              <a:t>Metformin decreased progression to T2DM in 31% of patients.</a:t>
            </a:r>
          </a:p>
          <a:p>
            <a:pPr marL="171450" indent="-171450">
              <a:buFont typeface="Arial"/>
              <a:buChar char="•"/>
            </a:pPr>
            <a:r>
              <a:rPr lang="en-US" sz="1200" dirty="0" smtClean="0"/>
              <a:t>Dietary changes and walking decreased progression in 58% of patients.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You need to treat 7 patients with diet and movement to prevent one case of  T2DM</a:t>
            </a:r>
          </a:p>
          <a:p>
            <a:pPr marL="171450" indent="-171450">
              <a:buFont typeface="Arial"/>
              <a:buChar cha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42</a:t>
            </a:fld>
            <a:endParaRPr lang="en-US"/>
          </a:p>
        </p:txBody>
      </p:sp>
    </p:spTree>
    <p:extLst>
      <p:ext uri="{BB962C8B-B14F-4D97-AF65-F5344CB8AC3E}">
        <p14:creationId xmlns:p14="http://schemas.microsoft.com/office/powerpoint/2010/main" val="2107015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121,000 US patients followed for 4 years; NEJM 2011</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43</a:t>
            </a:fld>
            <a:endParaRPr lang="en-US"/>
          </a:p>
        </p:txBody>
      </p:sp>
    </p:spTree>
    <p:extLst>
      <p:ext uri="{BB962C8B-B14F-4D97-AF65-F5344CB8AC3E}">
        <p14:creationId xmlns:p14="http://schemas.microsoft.com/office/powerpoint/2010/main" val="1485330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t>Ultra processed foods:</a:t>
            </a:r>
            <a:r>
              <a:rPr lang="en-US" sz="1200" baseline="0" dirty="0" smtClean="0"/>
              <a:t> </a:t>
            </a:r>
            <a:r>
              <a:rPr lang="en-US" sz="1200" dirty="0" smtClean="0"/>
              <a:t>store bought mac and cheese, frozen pancakes, canned ravioli, chicken nuggets, etc. </a:t>
            </a:r>
          </a:p>
          <a:p>
            <a:pPr marL="171450" indent="-171450">
              <a:buFont typeface="Arial"/>
              <a:buChar char="•"/>
            </a:pPr>
            <a:r>
              <a:rPr lang="en-US" sz="1200" dirty="0" smtClean="0"/>
              <a:t>Minimally processed foods:</a:t>
            </a:r>
            <a:r>
              <a:rPr lang="en-US" sz="1200" baseline="0" dirty="0" smtClean="0"/>
              <a:t> </a:t>
            </a:r>
            <a:r>
              <a:rPr lang="en-US" sz="1200" dirty="0" smtClean="0"/>
              <a:t>oatmeal with nuts and banana, salad with grilled chicken, pasta with shrimp, etc.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Unlimited food access to one of the groups for 2 weeks and then the groups switched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Rapid eating time may have been because ultra</a:t>
            </a:r>
            <a:r>
              <a:rPr lang="en-US" sz="1200" baseline="0" dirty="0" smtClean="0"/>
              <a:t> processed</a:t>
            </a:r>
            <a:r>
              <a:rPr lang="en-US" sz="1200" dirty="0" smtClean="0"/>
              <a:t> food is generally softer.</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45</a:t>
            </a:fld>
            <a:endParaRPr lang="en-US"/>
          </a:p>
        </p:txBody>
      </p:sp>
    </p:spTree>
    <p:extLst>
      <p:ext uri="{BB962C8B-B14F-4D97-AF65-F5344CB8AC3E}">
        <p14:creationId xmlns:p14="http://schemas.microsoft.com/office/powerpoint/2010/main" val="2066354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Many pharmaceutical drugs are derived from plants or are variations of molecules originally discovered in plants. (Amazon rain forest)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Active components are less concentrated in herbal preparations </a:t>
            </a:r>
            <a:r>
              <a:rPr lang="mr-IN" dirty="0" smtClean="0"/>
              <a:t>–</a:t>
            </a:r>
            <a:r>
              <a:rPr lang="en-US" dirty="0" smtClean="0"/>
              <a:t> onset of activity is often slower and side effects often less.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46</a:t>
            </a:fld>
            <a:endParaRPr lang="en-US"/>
          </a:p>
        </p:txBody>
      </p:sp>
    </p:spTree>
    <p:extLst>
      <p:ext uri="{BB962C8B-B14F-4D97-AF65-F5344CB8AC3E}">
        <p14:creationId xmlns:p14="http://schemas.microsoft.com/office/powerpoint/2010/main" val="120940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r>
              <a:rPr lang="en-US" dirty="0" smtClean="0"/>
              <a:t>Obstacles to physicians:</a:t>
            </a:r>
          </a:p>
          <a:p>
            <a:pPr marL="1085850" lvl="2" indent="-171450">
              <a:buFont typeface="Arial"/>
              <a:buChar char="•"/>
            </a:pPr>
            <a:r>
              <a:rPr lang="en-US" dirty="0" smtClean="0"/>
              <a:t>computer charting</a:t>
            </a:r>
          </a:p>
          <a:p>
            <a:pPr marL="1085850" lvl="2" indent="-171450">
              <a:buFont typeface="Arial"/>
              <a:buChar char="•"/>
            </a:pPr>
            <a:r>
              <a:rPr lang="en-US" dirty="0" smtClean="0"/>
              <a:t>short appointment times</a:t>
            </a:r>
          </a:p>
          <a:p>
            <a:pPr marL="1085850" lvl="2" indent="-171450">
              <a:buFont typeface="Arial"/>
              <a:buChar char="•"/>
            </a:pPr>
            <a:r>
              <a:rPr lang="en-US" dirty="0" smtClean="0"/>
              <a:t>Increased administrative demands </a:t>
            </a:r>
          </a:p>
          <a:p>
            <a:pPr marL="628650" lvl="1" indent="-171450">
              <a:buFont typeface="Arial"/>
              <a:buChar char="•"/>
            </a:pPr>
            <a:r>
              <a:rPr lang="en-US" dirty="0" smtClean="0"/>
              <a:t>In fast paced clinical practice, we rely on default</a:t>
            </a:r>
            <a:r>
              <a:rPr lang="en-US" baseline="0" dirty="0" smtClean="0"/>
              <a:t> habit to get through the day.</a:t>
            </a:r>
            <a:endParaRPr lang="en-US" dirty="0" smtClean="0"/>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6</a:t>
            </a:fld>
            <a:endParaRPr lang="en-US"/>
          </a:p>
        </p:txBody>
      </p:sp>
    </p:spTree>
    <p:extLst>
      <p:ext uri="{BB962C8B-B14F-4D97-AF65-F5344CB8AC3E}">
        <p14:creationId xmlns:p14="http://schemas.microsoft.com/office/powerpoint/2010/main" val="1430294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Goldenseal has been used e.g. both an anti-bacterial and treatment for liver disease.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48</a:t>
            </a:fld>
            <a:endParaRPr lang="en-US"/>
          </a:p>
        </p:txBody>
      </p:sp>
    </p:spTree>
    <p:extLst>
      <p:ext uri="{BB962C8B-B14F-4D97-AF65-F5344CB8AC3E}">
        <p14:creationId xmlns:p14="http://schemas.microsoft.com/office/powerpoint/2010/main" val="3584003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r>
              <a:rPr lang="en-US" dirty="0" smtClean="0"/>
              <a:t>Lifestyle Modification (LSM) vs. LSM plus </a:t>
            </a:r>
            <a:r>
              <a:rPr lang="en-US" dirty="0" err="1" smtClean="0"/>
              <a:t>berberine</a:t>
            </a:r>
            <a:r>
              <a:rPr lang="en-US" dirty="0" smtClean="0"/>
              <a:t>: the latter group had significant lowering of BG and improvement in lipid profiles</a:t>
            </a:r>
          </a:p>
          <a:p>
            <a:pPr marL="628650" lvl="1" indent="-171450">
              <a:buFont typeface="Arial"/>
              <a:buChar char="•"/>
            </a:pPr>
            <a:r>
              <a:rPr lang="en-US" dirty="0" smtClean="0"/>
              <a:t>Metformin and </a:t>
            </a:r>
            <a:r>
              <a:rPr lang="en-US" dirty="0" err="1" smtClean="0"/>
              <a:t>berberine</a:t>
            </a:r>
            <a:r>
              <a:rPr lang="en-US" dirty="0" smtClean="0"/>
              <a:t> had equivalent effects on BG but </a:t>
            </a:r>
            <a:r>
              <a:rPr lang="en-US" dirty="0" err="1" smtClean="0"/>
              <a:t>berberine</a:t>
            </a:r>
            <a:r>
              <a:rPr lang="en-US" dirty="0" smtClean="0"/>
              <a:t> also showed improvement in lipid profiles.</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49</a:t>
            </a:fld>
            <a:endParaRPr lang="en-US"/>
          </a:p>
        </p:txBody>
      </p:sp>
    </p:spTree>
    <p:extLst>
      <p:ext uri="{BB962C8B-B14F-4D97-AF65-F5344CB8AC3E}">
        <p14:creationId xmlns:p14="http://schemas.microsoft.com/office/powerpoint/2010/main" val="3999897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Side effects: mild to moderate GI discomfort (take with food and start at lower doses)</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50</a:t>
            </a:fld>
            <a:endParaRPr lang="en-US"/>
          </a:p>
        </p:txBody>
      </p:sp>
    </p:spTree>
    <p:extLst>
      <p:ext uri="{BB962C8B-B14F-4D97-AF65-F5344CB8AC3E}">
        <p14:creationId xmlns:p14="http://schemas.microsoft.com/office/powerpoint/2010/main" val="1013850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Website provides meticulous detail on how each product was tested.</a:t>
            </a:r>
          </a:p>
          <a:p>
            <a:pPr marL="171450" indent="-171450">
              <a:buFont typeface="Arial"/>
              <a:buChar char="•"/>
            </a:pPr>
            <a:r>
              <a:rPr lang="en-US" dirty="0" smtClean="0"/>
              <a:t>Products tested every few years.</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52</a:t>
            </a:fld>
            <a:endParaRPr lang="en-US"/>
          </a:p>
        </p:txBody>
      </p:sp>
    </p:spTree>
    <p:extLst>
      <p:ext uri="{BB962C8B-B14F-4D97-AF65-F5344CB8AC3E}">
        <p14:creationId xmlns:p14="http://schemas.microsoft.com/office/powerpoint/2010/main" val="1610378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American Journal of Psychiatry 2016: “There appears to be an additive effect especially from EPA in doses of 1000 </a:t>
            </a:r>
            <a:r>
              <a:rPr lang="mr-IN" dirty="0" smtClean="0"/>
              <a:t>–</a:t>
            </a:r>
            <a:r>
              <a:rPr lang="en-US" dirty="0" smtClean="0"/>
              <a:t> 2000 mg/day. EPA rich omega 3 fish oil may be recommended for the adjuvant treatment of MDD.”</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54</a:t>
            </a:fld>
            <a:endParaRPr lang="en-US"/>
          </a:p>
        </p:txBody>
      </p:sp>
    </p:spTree>
    <p:extLst>
      <p:ext uri="{BB962C8B-B14F-4D97-AF65-F5344CB8AC3E}">
        <p14:creationId xmlns:p14="http://schemas.microsoft.com/office/powerpoint/2010/main" val="212070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Efficacy of omega-3 PUFAs in depression: A meta-analysis ( 26 studies with 2160 participants)</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55</a:t>
            </a:fld>
            <a:endParaRPr lang="en-US"/>
          </a:p>
        </p:txBody>
      </p:sp>
    </p:spTree>
    <p:extLst>
      <p:ext uri="{BB962C8B-B14F-4D97-AF65-F5344CB8AC3E}">
        <p14:creationId xmlns:p14="http://schemas.microsoft.com/office/powerpoint/2010/main" val="3072927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Omega 3 FA for bipolar disorder: meta-analysis of use in mania and bipolar depression</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56</a:t>
            </a:fld>
            <a:endParaRPr lang="en-US"/>
          </a:p>
        </p:txBody>
      </p:sp>
    </p:spTree>
    <p:extLst>
      <p:ext uri="{BB962C8B-B14F-4D97-AF65-F5344CB8AC3E}">
        <p14:creationId xmlns:p14="http://schemas.microsoft.com/office/powerpoint/2010/main" val="1499963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Exercise as a treatment for depression: A meta-analysis adjusting for publication bias</a:t>
            </a:r>
          </a:p>
          <a:p>
            <a:pPr marL="171450" indent="-171450">
              <a:buFont typeface="Arial"/>
              <a:buChar char="•"/>
            </a:pPr>
            <a:r>
              <a:rPr lang="en-US" dirty="0" smtClean="0"/>
              <a:t>25 RCTs</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60</a:t>
            </a:fld>
            <a:endParaRPr lang="en-US"/>
          </a:p>
        </p:txBody>
      </p:sp>
    </p:spTree>
    <p:extLst>
      <p:ext uri="{BB962C8B-B14F-4D97-AF65-F5344CB8AC3E}">
        <p14:creationId xmlns:p14="http://schemas.microsoft.com/office/powerpoint/2010/main" val="3815741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Neuroimaging data: Higher order brain regions down regulate ascending nociceptive input at the level of the thalamus through shifts in executive attention.</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61</a:t>
            </a:fld>
            <a:endParaRPr lang="en-US"/>
          </a:p>
        </p:txBody>
      </p:sp>
    </p:spTree>
    <p:extLst>
      <p:ext uri="{BB962C8B-B14F-4D97-AF65-F5344CB8AC3E}">
        <p14:creationId xmlns:p14="http://schemas.microsoft.com/office/powerpoint/2010/main" val="2070514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There is a decoupling between the sensory and appraisal brain regions.</a:t>
            </a:r>
          </a:p>
          <a:p>
            <a:pPr marL="171450" indent="-171450">
              <a:buFont typeface="Arial"/>
              <a:buChar char="•"/>
            </a:pPr>
            <a:r>
              <a:rPr lang="en-US" dirty="0" smtClean="0"/>
              <a:t>Significant for the millions of chronic pain patients seeking a narcotic free life.</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62</a:t>
            </a:fld>
            <a:endParaRPr lang="en-US"/>
          </a:p>
        </p:txBody>
      </p:sp>
    </p:spTree>
    <p:extLst>
      <p:ext uri="{BB962C8B-B14F-4D97-AF65-F5344CB8AC3E}">
        <p14:creationId xmlns:p14="http://schemas.microsoft.com/office/powerpoint/2010/main" val="285484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Prevention</a:t>
            </a:r>
            <a:r>
              <a:rPr lang="en-US" baseline="0" dirty="0" smtClean="0"/>
              <a:t> </a:t>
            </a:r>
            <a:r>
              <a:rPr lang="en-US" dirty="0" smtClean="0"/>
              <a:t>not just treatment of disease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Identify root cause of a problem rather than simply treating symptoms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It may be guided by algorithms.</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8</a:t>
            </a:fld>
            <a:endParaRPr lang="en-US"/>
          </a:p>
        </p:txBody>
      </p:sp>
    </p:spTree>
    <p:extLst>
      <p:ext uri="{BB962C8B-B14F-4D97-AF65-F5344CB8AC3E}">
        <p14:creationId xmlns:p14="http://schemas.microsoft.com/office/powerpoint/2010/main" val="360391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Mind,</a:t>
            </a:r>
            <a:r>
              <a:rPr lang="en-US" baseline="0" dirty="0" smtClean="0"/>
              <a:t> body and spirit are truly inseparable.</a:t>
            </a:r>
          </a:p>
          <a:p>
            <a:pPr marL="171450" indent="-171450">
              <a:buFont typeface="Arial"/>
              <a:buChar char="•"/>
            </a:pPr>
            <a:r>
              <a:rPr lang="en-US" baseline="0" dirty="0" smtClean="0"/>
              <a:t>Rene Descartes (1596 </a:t>
            </a:r>
            <a:r>
              <a:rPr lang="mr-IN" baseline="0" dirty="0" smtClean="0"/>
              <a:t>–</a:t>
            </a:r>
            <a:r>
              <a:rPr lang="en-US" baseline="0" dirty="0" smtClean="0"/>
              <a:t> 1650) did his best to separate the mind from the body to protect the spirit from science. The mind should be the purview of the church and the body should be the purview of medicine. </a:t>
            </a:r>
          </a:p>
          <a:p>
            <a:pPr marL="171450" indent="-171450">
              <a:buFont typeface="Arial"/>
              <a:buChar char="•"/>
            </a:pPr>
            <a:r>
              <a:rPr lang="en-US" baseline="0" dirty="0" smtClean="0"/>
              <a:t>One basis for the Western Mind </a:t>
            </a:r>
            <a:r>
              <a:rPr lang="mr-IN" baseline="0" dirty="0" smtClean="0"/>
              <a:t>–</a:t>
            </a:r>
            <a:r>
              <a:rPr lang="en-US" baseline="0" dirty="0" smtClean="0"/>
              <a:t> Body separation.</a:t>
            </a:r>
          </a:p>
          <a:p>
            <a:pPr marL="0" indent="0">
              <a:buFontTx/>
              <a:buNone/>
            </a:pP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9</a:t>
            </a:fld>
            <a:endParaRPr lang="en-US"/>
          </a:p>
        </p:txBody>
      </p:sp>
    </p:spTree>
    <p:extLst>
      <p:ext uri="{BB962C8B-B14F-4D97-AF65-F5344CB8AC3E}">
        <p14:creationId xmlns:p14="http://schemas.microsoft.com/office/powerpoint/2010/main" val="82479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Who is speaking more during the patient interview?</a:t>
            </a:r>
          </a:p>
          <a:p>
            <a:pPr marL="171450" indent="-171450">
              <a:buFont typeface="Arial"/>
              <a:buChar char="•"/>
            </a:pPr>
            <a:r>
              <a:rPr lang="en-US" dirty="0" smtClean="0"/>
              <a:t>Are we making eye contact?</a:t>
            </a:r>
          </a:p>
          <a:p>
            <a:pPr marL="171450" indent="-171450">
              <a:buFont typeface="Arial"/>
              <a:buChar char="•"/>
            </a:pPr>
            <a:r>
              <a:rPr lang="en-US" dirty="0" smtClean="0"/>
              <a:t>Does the patient feel seen and heard?</a:t>
            </a:r>
          </a:p>
          <a:p>
            <a:pPr marL="171450" indent="-171450">
              <a:buFont typeface="Arial"/>
              <a:buChar char="•"/>
            </a:pPr>
            <a:r>
              <a:rPr lang="en-US" dirty="0" smtClean="0"/>
              <a:t>We do not simply provide the patient with a list of the things that we want them to do.</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11</a:t>
            </a:fld>
            <a:endParaRPr lang="en-US"/>
          </a:p>
        </p:txBody>
      </p:sp>
    </p:spTree>
    <p:extLst>
      <p:ext uri="{BB962C8B-B14F-4D97-AF65-F5344CB8AC3E}">
        <p14:creationId xmlns:p14="http://schemas.microsoft.com/office/powerpoint/2010/main" val="62476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6 of 10 are chronic non communicable diseases (imported S.A.D. diet, tobacco, etc.).</a:t>
            </a:r>
          </a:p>
          <a:p>
            <a:pPr marL="171450" indent="-171450">
              <a:buFont typeface="Arial"/>
              <a:buChar char="•"/>
            </a:pPr>
            <a:r>
              <a:rPr lang="en-US" dirty="0" smtClean="0"/>
              <a:t>Only 3 of 10</a:t>
            </a:r>
            <a:r>
              <a:rPr lang="en-US" baseline="0" dirty="0" smtClean="0"/>
              <a:t> are communicable diseases.</a:t>
            </a: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14</a:t>
            </a:fld>
            <a:endParaRPr lang="en-US"/>
          </a:p>
        </p:txBody>
      </p:sp>
    </p:spTree>
    <p:extLst>
      <p:ext uri="{BB962C8B-B14F-4D97-AF65-F5344CB8AC3E}">
        <p14:creationId xmlns:p14="http://schemas.microsoft.com/office/powerpoint/2010/main" val="269094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9 of 10 are chronic</a:t>
            </a:r>
            <a:r>
              <a:rPr lang="en-US" baseline="0" dirty="0" smtClean="0"/>
              <a:t> non communicable diseases (nutrition, smoking, lack of exercise, high stress environments, lack of sleep).</a:t>
            </a:r>
          </a:p>
          <a:p>
            <a:pPr marL="171450" indent="-171450">
              <a:buFont typeface="Arial"/>
              <a:buChar char="•"/>
            </a:pPr>
            <a:r>
              <a:rPr lang="en-US" baseline="0" dirty="0" smtClean="0"/>
              <a:t>Only 1 of 10 is communicable.</a:t>
            </a:r>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15</a:t>
            </a:fld>
            <a:endParaRPr lang="en-US"/>
          </a:p>
        </p:txBody>
      </p:sp>
    </p:spTree>
    <p:extLst>
      <p:ext uri="{BB962C8B-B14F-4D97-AF65-F5344CB8AC3E}">
        <p14:creationId xmlns:p14="http://schemas.microsoft.com/office/powerpoint/2010/main" val="53116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Comes from the Old English word “Hal” </a:t>
            </a:r>
            <a:r>
              <a:rPr lang="mr-IN" dirty="0" smtClean="0"/>
              <a:t>–</a:t>
            </a:r>
            <a:r>
              <a:rPr lang="en-US" dirty="0" smtClean="0"/>
              <a:t> wholeness, soundness, spiritual wellness.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process of becoming whole or sound, moving from an unbalanced to a balanced state.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It is possible to feel physically, mentally and spiritually whole, i.e. HEALED, with an ongoing chronic illness. </a:t>
            </a:r>
          </a:p>
          <a:p>
            <a:endParaRPr lang="en-US" dirty="0"/>
          </a:p>
        </p:txBody>
      </p:sp>
      <p:sp>
        <p:nvSpPr>
          <p:cNvPr id="4" name="Slide Number Placeholder 3"/>
          <p:cNvSpPr>
            <a:spLocks noGrp="1"/>
          </p:cNvSpPr>
          <p:nvPr>
            <p:ph type="sldNum" sz="quarter" idx="10"/>
          </p:nvPr>
        </p:nvSpPr>
        <p:spPr/>
        <p:txBody>
          <a:bodyPr/>
          <a:lstStyle/>
          <a:p>
            <a:fld id="{9BF29B87-D105-4F40-B285-82181841E481}" type="slidenum">
              <a:rPr lang="en-US" smtClean="0"/>
              <a:t>16</a:t>
            </a:fld>
            <a:endParaRPr lang="en-US"/>
          </a:p>
        </p:txBody>
      </p:sp>
    </p:spTree>
    <p:extLst>
      <p:ext uri="{BB962C8B-B14F-4D97-AF65-F5344CB8AC3E}">
        <p14:creationId xmlns:p14="http://schemas.microsoft.com/office/powerpoint/2010/main" val="21866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9/5/2019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9/5/2019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9/5/2019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sciencedirect.com/science/journal/13899457/12/10"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ettyimages.com/detail/photo/carrot-plant-in-soil-royalty-free-image/15768448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Middlewaywellness1@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Integrative Medicine</a:t>
            </a:r>
            <a:br>
              <a:rPr lang="en-US" dirty="0" smtClean="0"/>
            </a:br>
            <a:endParaRPr lang="en-US" dirty="0"/>
          </a:p>
        </p:txBody>
      </p:sp>
      <p:sp>
        <p:nvSpPr>
          <p:cNvPr id="4" name="Subtitle 3"/>
          <p:cNvSpPr>
            <a:spLocks noGrp="1"/>
          </p:cNvSpPr>
          <p:nvPr>
            <p:ph type="subTitle" idx="1"/>
          </p:nvPr>
        </p:nvSpPr>
        <p:spPr>
          <a:xfrm>
            <a:off x="493776" y="4611042"/>
            <a:ext cx="7196328" cy="1634310"/>
          </a:xfrm>
        </p:spPr>
        <p:txBody>
          <a:bodyPr/>
          <a:lstStyle/>
          <a:p>
            <a:r>
              <a:rPr lang="en-US" dirty="0" smtClean="0"/>
              <a:t>Cynthia Kilbourn MD      </a:t>
            </a:r>
          </a:p>
          <a:p>
            <a:pPr marL="285750" indent="-285750">
              <a:buFont typeface="Arial"/>
              <a:buChar char="•"/>
            </a:pPr>
            <a:r>
              <a:rPr lang="en-US" dirty="0" smtClean="0"/>
              <a:t>Director of Integrative Medicine Curriculum </a:t>
            </a:r>
            <a:r>
              <a:rPr lang="mr-IN" dirty="0" smtClean="0"/>
              <a:t>–</a:t>
            </a:r>
            <a:r>
              <a:rPr lang="en-US" dirty="0" smtClean="0"/>
              <a:t> Family Medicine Residency </a:t>
            </a:r>
            <a:r>
              <a:rPr lang="mr-IN" dirty="0" smtClean="0"/>
              <a:t>–</a:t>
            </a:r>
            <a:r>
              <a:rPr lang="en-US" dirty="0" smtClean="0"/>
              <a:t> LGH Penn Medicine</a:t>
            </a:r>
          </a:p>
          <a:p>
            <a:pPr marL="285750" indent="-285750">
              <a:buFont typeface="Arial"/>
              <a:buChar char="•"/>
            </a:pPr>
            <a:r>
              <a:rPr lang="en-US" dirty="0" smtClean="0"/>
              <a:t>Integrative Medicine Fellow - University of Arizona</a:t>
            </a:r>
          </a:p>
          <a:p>
            <a:pPr marL="285750" indent="-285750">
              <a:buFont typeface="Arial"/>
              <a:buChar char="•"/>
            </a:pPr>
            <a:r>
              <a:rPr lang="en-US" dirty="0" smtClean="0"/>
              <a:t>Obstetrics Fellow - Ventura County Medical Center</a:t>
            </a:r>
            <a:endParaRPr lang="en-US" dirty="0"/>
          </a:p>
        </p:txBody>
      </p:sp>
    </p:spTree>
    <p:extLst>
      <p:ext uri="{BB962C8B-B14F-4D97-AF65-F5344CB8AC3E}">
        <p14:creationId xmlns:p14="http://schemas.microsoft.com/office/powerpoint/2010/main" val="1834239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Integrative Medicine?</a:t>
            </a:r>
            <a:endParaRPr lang="en-US" dirty="0"/>
          </a:p>
        </p:txBody>
      </p:sp>
      <p:sp>
        <p:nvSpPr>
          <p:cNvPr id="3" name="Content Placeholder 2"/>
          <p:cNvSpPr>
            <a:spLocks noGrp="1"/>
          </p:cNvSpPr>
          <p:nvPr>
            <p:ph idx="1"/>
          </p:nvPr>
        </p:nvSpPr>
        <p:spPr>
          <a:xfrm>
            <a:off x="765174" y="2070846"/>
            <a:ext cx="7612065" cy="4182035"/>
          </a:xfrm>
        </p:spPr>
        <p:txBody>
          <a:bodyPr>
            <a:normAutofit/>
          </a:bodyPr>
          <a:lstStyle/>
          <a:p>
            <a:pPr lvl="1"/>
            <a:r>
              <a:rPr lang="en-US" sz="2000" dirty="0" smtClean="0"/>
              <a:t>PATIENT not PROVIDER/COMPUTER CENTERED</a:t>
            </a:r>
          </a:p>
          <a:p>
            <a:pPr lvl="1"/>
            <a:endParaRPr lang="en-US" dirty="0" smtClean="0"/>
          </a:p>
          <a:p>
            <a:pPr lvl="1" indent="-342900"/>
            <a:endParaRPr lang="en-US" sz="2600" dirty="0" smtClean="0"/>
          </a:p>
          <a:p>
            <a:pPr lvl="1" indent="-342900"/>
            <a:endParaRPr lang="en-US" dirty="0" smtClean="0"/>
          </a:p>
          <a:p>
            <a:pPr lvl="1" indent="-342900"/>
            <a:endParaRPr lang="en-US" sz="2000" dirty="0" smtClean="0"/>
          </a:p>
          <a:p>
            <a:pPr lvl="1" indent="-342900"/>
            <a:endParaRPr lang="en-US" sz="2000" dirty="0" smtClean="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923" y="2601417"/>
            <a:ext cx="3564323" cy="2404152"/>
          </a:xfrm>
          <a:prstGeom prst="rect">
            <a:avLst/>
          </a:prstGeom>
        </p:spPr>
      </p:pic>
    </p:spTree>
    <p:extLst>
      <p:ext uri="{BB962C8B-B14F-4D97-AF65-F5344CB8AC3E}">
        <p14:creationId xmlns:p14="http://schemas.microsoft.com/office/powerpoint/2010/main" val="31889076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a:t>
            </a:r>
            <a:endParaRPr lang="en-US" dirty="0"/>
          </a:p>
        </p:txBody>
      </p:sp>
      <p:sp>
        <p:nvSpPr>
          <p:cNvPr id="3" name="Content Placeholder 2"/>
          <p:cNvSpPr>
            <a:spLocks noGrp="1"/>
          </p:cNvSpPr>
          <p:nvPr>
            <p:ph idx="1"/>
          </p:nvPr>
        </p:nvSpPr>
        <p:spPr/>
        <p:txBody>
          <a:bodyPr>
            <a:normAutofit fontScale="92500"/>
          </a:bodyPr>
          <a:lstStyle/>
          <a:p>
            <a:r>
              <a:rPr lang="en-US" dirty="0" smtClean="0"/>
              <a:t>Will Conventional Medicine = Integrative Medicine in 20 years? I think so! Lifestyle Medicine is a great start but it does not include some important therapies.</a:t>
            </a:r>
          </a:p>
          <a:p>
            <a:r>
              <a:rPr lang="en-US" dirty="0" smtClean="0"/>
              <a:t>Medical practitioners ARE paying more attention to “integrative” modalities – nutrition, appropriate supplements, mind-body techniques, etc. and this is very encouraging.</a:t>
            </a:r>
          </a:p>
          <a:p>
            <a:r>
              <a:rPr lang="en-US" dirty="0" smtClean="0"/>
              <a:t>Medical Journals are more commonly including “integrative” modalities in their key therapeutic recommendations.</a:t>
            </a:r>
          </a:p>
          <a:p>
            <a:endParaRPr lang="en-US" dirty="0"/>
          </a:p>
        </p:txBody>
      </p:sp>
    </p:spTree>
    <p:extLst>
      <p:ext uri="{BB962C8B-B14F-4D97-AF65-F5344CB8AC3E}">
        <p14:creationId xmlns:p14="http://schemas.microsoft.com/office/powerpoint/2010/main" val="14766798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p:txBody>
      </p:sp>
    </p:spTree>
    <p:extLst>
      <p:ext uri="{BB962C8B-B14F-4D97-AF65-F5344CB8AC3E}">
        <p14:creationId xmlns:p14="http://schemas.microsoft.com/office/powerpoint/2010/main" val="18432473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5626" y="2194560"/>
            <a:ext cx="9227987" cy="5624103"/>
          </a:xfrm>
        </p:spPr>
        <p:txBody>
          <a:bodyPr/>
          <a:lstStyle/>
          <a:p>
            <a:pPr marL="0" indent="0">
              <a:buNone/>
            </a:pPr>
            <a:endParaRPr lang="en-US" dirty="0"/>
          </a:p>
        </p:txBody>
      </p:sp>
    </p:spTree>
    <p:extLst>
      <p:ext uri="{BB962C8B-B14F-4D97-AF65-F5344CB8AC3E}">
        <p14:creationId xmlns:p14="http://schemas.microsoft.com/office/powerpoint/2010/main" val="324155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Integrative Medicine?</a:t>
            </a:r>
          </a:p>
        </p:txBody>
      </p:sp>
      <p:sp>
        <p:nvSpPr>
          <p:cNvPr id="3" name="Content Placeholder 2"/>
          <p:cNvSpPr>
            <a:spLocks noGrp="1"/>
          </p:cNvSpPr>
          <p:nvPr>
            <p:ph idx="1"/>
          </p:nvPr>
        </p:nvSpPr>
        <p:spPr/>
        <p:txBody>
          <a:bodyPr/>
          <a:lstStyle/>
          <a:p>
            <a:pPr marL="342900" lvl="1" indent="-342900">
              <a:spcBef>
                <a:spcPts val="2000"/>
              </a:spcBef>
            </a:pPr>
            <a:r>
              <a:rPr lang="en-US" sz="2800" dirty="0" smtClean="0"/>
              <a:t>Individualized </a:t>
            </a:r>
            <a:r>
              <a:rPr lang="en-US" sz="2800" dirty="0"/>
              <a:t>treatment using Motivational Interviewing </a:t>
            </a:r>
            <a:r>
              <a:rPr lang="en-US" sz="2800" dirty="0" smtClean="0"/>
              <a:t>techniques. </a:t>
            </a:r>
          </a:p>
          <a:p>
            <a:pPr marL="342900" lvl="1" indent="-342900">
              <a:spcBef>
                <a:spcPts val="2000"/>
              </a:spcBef>
            </a:pPr>
            <a:endParaRPr lang="en-US" sz="2400" dirty="0"/>
          </a:p>
          <a:p>
            <a:pPr marL="342900" lvl="1" indent="-342900">
              <a:spcBef>
                <a:spcPts val="2000"/>
              </a:spcBef>
            </a:pPr>
            <a:r>
              <a:rPr lang="en-US" sz="2800" dirty="0" smtClean="0"/>
              <a:t>NOT PROSCRIPTIVE.</a:t>
            </a:r>
          </a:p>
          <a:p>
            <a:pPr marL="342900" lvl="1" indent="-342900">
              <a:spcBef>
                <a:spcPts val="2000"/>
              </a:spcBef>
            </a:pPr>
            <a:endParaRPr lang="en-US" sz="1800" dirty="0"/>
          </a:p>
          <a:p>
            <a:endParaRPr lang="en-US" dirty="0"/>
          </a:p>
        </p:txBody>
      </p:sp>
    </p:spTree>
    <p:extLst>
      <p:ext uri="{BB962C8B-B14F-4D97-AF65-F5344CB8AC3E}">
        <p14:creationId xmlns:p14="http://schemas.microsoft.com/office/powerpoint/2010/main" val="258565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Integrative Medicine therapeutic plan</a:t>
            </a:r>
            <a:endParaRPr lang="en-US" dirty="0"/>
          </a:p>
        </p:txBody>
      </p:sp>
      <p:sp>
        <p:nvSpPr>
          <p:cNvPr id="3" name="Content Placeholder 2"/>
          <p:cNvSpPr>
            <a:spLocks noGrp="1"/>
          </p:cNvSpPr>
          <p:nvPr>
            <p:ph idx="1"/>
          </p:nvPr>
        </p:nvSpPr>
        <p:spPr/>
        <p:txBody>
          <a:bodyPr>
            <a:normAutofit lnSpcReduction="10000"/>
          </a:bodyPr>
          <a:lstStyle/>
          <a:p>
            <a:pPr lvl="1"/>
            <a:r>
              <a:rPr lang="en-US" sz="2400" dirty="0"/>
              <a:t>What is the patient interested in doing?</a:t>
            </a:r>
          </a:p>
          <a:p>
            <a:pPr lvl="2"/>
            <a:r>
              <a:rPr lang="en-US" sz="2400" dirty="0"/>
              <a:t>Does the patient have confidence in the recommended therapy?</a:t>
            </a:r>
          </a:p>
          <a:p>
            <a:pPr lvl="2"/>
            <a:r>
              <a:rPr lang="en-US" sz="2400" dirty="0"/>
              <a:t>Is the patient able to incorporate the therapy into their present life?</a:t>
            </a:r>
          </a:p>
          <a:p>
            <a:pPr lvl="2"/>
            <a:r>
              <a:rPr lang="en-US" sz="2400" dirty="0"/>
              <a:t>What are the patient’s resources</a:t>
            </a:r>
            <a:r>
              <a:rPr lang="en-US" sz="2400" dirty="0" smtClean="0"/>
              <a:t>?</a:t>
            </a:r>
          </a:p>
          <a:p>
            <a:pPr lvl="2"/>
            <a:endParaRPr lang="en-US" sz="2400" dirty="0"/>
          </a:p>
          <a:p>
            <a:pPr lvl="1"/>
            <a:r>
              <a:rPr lang="en-US" sz="2400" dirty="0" smtClean="0"/>
              <a:t>Does the patient understand the agreed upon plan and can they describe it to you?</a:t>
            </a:r>
          </a:p>
          <a:p>
            <a:pPr lvl="1"/>
            <a:r>
              <a:rPr lang="en-US" sz="2400" dirty="0" smtClean="0"/>
              <a:t>Print out personalized, simple, basic instructions.</a:t>
            </a:r>
            <a:endParaRPr lang="en-US" sz="2400" dirty="0"/>
          </a:p>
        </p:txBody>
      </p:sp>
    </p:spTree>
    <p:extLst>
      <p:ext uri="{BB962C8B-B14F-4D97-AF65-F5344CB8AC3E}">
        <p14:creationId xmlns:p14="http://schemas.microsoft.com/office/powerpoint/2010/main" val="304819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88600"/>
          </a:solidFill>
        </p:spPr>
        <p:txBody>
          <a:bodyPr/>
          <a:lstStyle/>
          <a:p>
            <a:r>
              <a:rPr lang="en-US" dirty="0" smtClean="0"/>
              <a:t>Healing oriented medicine </a:t>
            </a:r>
            <a:r>
              <a:rPr lang="mr-IN" dirty="0" smtClean="0"/>
              <a:t>–</a:t>
            </a:r>
            <a:r>
              <a:rPr lang="en-US" dirty="0" smtClean="0"/>
              <a:t> Healing </a:t>
            </a:r>
            <a:r>
              <a:rPr lang="en-US" sz="4400" dirty="0" smtClean="0"/>
              <a:t>     </a:t>
            </a:r>
            <a:r>
              <a:rPr lang="en-US" dirty="0" smtClean="0"/>
              <a:t> Curing</a:t>
            </a:r>
            <a:endParaRPr lang="en-US" dirty="0"/>
          </a:p>
        </p:txBody>
      </p:sp>
      <p:sp>
        <p:nvSpPr>
          <p:cNvPr id="3" name="Content Placeholder 2"/>
          <p:cNvSpPr>
            <a:spLocks noGrp="1"/>
          </p:cNvSpPr>
          <p:nvPr>
            <p:ph idx="1"/>
          </p:nvPr>
        </p:nvSpPr>
        <p:spPr/>
        <p:txBody>
          <a:bodyPr/>
          <a:lstStyle/>
          <a:p>
            <a:endParaRPr lang="en-US" dirty="0" smtClean="0"/>
          </a:p>
        </p:txBody>
      </p:sp>
      <p:sp>
        <p:nvSpPr>
          <p:cNvPr id="4" name="Rectangle 3"/>
          <p:cNvSpPr/>
          <p:nvPr/>
        </p:nvSpPr>
        <p:spPr>
          <a:xfrm>
            <a:off x="1158990" y="2379495"/>
            <a:ext cx="2554248" cy="34891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Curing Communicable Disease</a:t>
            </a:r>
            <a:endParaRPr lang="en-US" sz="2000" dirty="0"/>
          </a:p>
        </p:txBody>
      </p:sp>
      <p:sp>
        <p:nvSpPr>
          <p:cNvPr id="5" name="Rectangle 4"/>
          <p:cNvSpPr/>
          <p:nvPr/>
        </p:nvSpPr>
        <p:spPr>
          <a:xfrm>
            <a:off x="5067498" y="2379495"/>
            <a:ext cx="2317981" cy="34891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t>Healing Non Communicable Disease</a:t>
            </a:r>
            <a:endParaRPr lang="en-US" sz="2000" dirty="0"/>
          </a:p>
        </p:txBody>
      </p:sp>
      <p:sp>
        <p:nvSpPr>
          <p:cNvPr id="6" name="Not Equal 5"/>
          <p:cNvSpPr/>
          <p:nvPr/>
        </p:nvSpPr>
        <p:spPr>
          <a:xfrm>
            <a:off x="4463344" y="714054"/>
            <a:ext cx="914400" cy="914400"/>
          </a:xfrm>
          <a:prstGeom prst="mathNotEqual">
            <a:avLst>
              <a:gd name="adj1" fmla="val 23520"/>
              <a:gd name="adj2" fmla="val 6533087"/>
              <a:gd name="adj3" fmla="val 1176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292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global causes </a:t>
            </a:r>
            <a:r>
              <a:rPr lang="en-US" smtClean="0"/>
              <a:t>of death 2016</a:t>
            </a:r>
            <a:endParaRPr lang="en-US"/>
          </a:p>
        </p:txBody>
      </p:sp>
      <p:pic>
        <p:nvPicPr>
          <p:cNvPr id="4" name="Content Placeholder 3" descr="top-10-global-causes-of-deaths-2016.jpg"/>
          <p:cNvPicPr>
            <a:picLocks noGrp="1" noChangeAspect="1"/>
          </p:cNvPicPr>
          <p:nvPr>
            <p:ph idx="1"/>
          </p:nvPr>
        </p:nvPicPr>
        <p:blipFill>
          <a:blip r:embed="rId3">
            <a:extLst>
              <a:ext uri="{28A0092B-C50C-407E-A947-70E740481C1C}">
                <a14:useLocalDpi xmlns:a14="http://schemas.microsoft.com/office/drawing/2010/main" val="0"/>
              </a:ext>
            </a:extLst>
          </a:blip>
          <a:srcRect t="8397" b="8397"/>
          <a:stretch>
            <a:fillRect/>
          </a:stretch>
        </p:blipFill>
        <p:spPr>
          <a:xfrm>
            <a:off x="876140" y="2070424"/>
            <a:ext cx="7612064" cy="4182035"/>
          </a:xfrm>
        </p:spPr>
      </p:pic>
    </p:spTree>
    <p:extLst>
      <p:ext uri="{BB962C8B-B14F-4D97-AF65-F5344CB8AC3E}">
        <p14:creationId xmlns:p14="http://schemas.microsoft.com/office/powerpoint/2010/main" val="417438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causes of deaths in high income countries 2016</a:t>
            </a:r>
            <a:endParaRPr lang="en-US" dirty="0"/>
          </a:p>
        </p:txBody>
      </p:sp>
      <p:pic>
        <p:nvPicPr>
          <p:cNvPr id="4" name="Content Placeholder 3" descr="graph4.jpg"/>
          <p:cNvPicPr>
            <a:picLocks noGrp="1" noChangeAspect="1"/>
          </p:cNvPicPr>
          <p:nvPr>
            <p:ph idx="1"/>
          </p:nvPr>
        </p:nvPicPr>
        <p:blipFill>
          <a:blip r:embed="rId3">
            <a:extLst>
              <a:ext uri="{28A0092B-C50C-407E-A947-70E740481C1C}">
                <a14:useLocalDpi xmlns:a14="http://schemas.microsoft.com/office/drawing/2010/main" val="0"/>
              </a:ext>
            </a:extLst>
          </a:blip>
          <a:srcRect t="11960" b="11960"/>
          <a:stretch>
            <a:fillRect/>
          </a:stretch>
        </p:blipFill>
        <p:spPr/>
      </p:pic>
    </p:spTree>
    <p:extLst>
      <p:ext uri="{BB962C8B-B14F-4D97-AF65-F5344CB8AC3E}">
        <p14:creationId xmlns:p14="http://schemas.microsoft.com/office/powerpoint/2010/main" val="2361071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 oriented medicine</a:t>
            </a:r>
            <a:endParaRPr lang="en-US" dirty="0"/>
          </a:p>
        </p:txBody>
      </p:sp>
      <p:sp>
        <p:nvSpPr>
          <p:cNvPr id="3" name="Content Placeholder 2"/>
          <p:cNvSpPr>
            <a:spLocks noGrp="1"/>
          </p:cNvSpPr>
          <p:nvPr>
            <p:ph idx="1"/>
          </p:nvPr>
        </p:nvSpPr>
        <p:spPr/>
        <p:txBody>
          <a:bodyPr>
            <a:normAutofit/>
          </a:bodyPr>
          <a:lstStyle/>
          <a:p>
            <a:r>
              <a:rPr lang="en-US" b="1" dirty="0" smtClean="0"/>
              <a:t>Much more effective in managing long term chronic illness.</a:t>
            </a:r>
          </a:p>
          <a:p>
            <a:r>
              <a:rPr lang="en-US" b="1" dirty="0" smtClean="0"/>
              <a:t>Origin of the word “Health”</a:t>
            </a:r>
            <a:endParaRPr lang="en-US" dirty="0" smtClean="0"/>
          </a:p>
          <a:p>
            <a:r>
              <a:rPr lang="en-US" b="1" dirty="0" smtClean="0"/>
              <a:t>Definition of Healing</a:t>
            </a:r>
          </a:p>
          <a:p>
            <a:endParaRPr lang="en-US" dirty="0" smtClean="0"/>
          </a:p>
          <a:p>
            <a:r>
              <a:rPr lang="en-US" sz="3200" dirty="0" smtClean="0"/>
              <a:t>One can be healed without being cured. </a:t>
            </a:r>
          </a:p>
          <a:p>
            <a:pPr marL="0" indent="0">
              <a:buNone/>
            </a:pPr>
            <a:endParaRPr lang="en-US" dirty="0"/>
          </a:p>
        </p:txBody>
      </p:sp>
    </p:spTree>
    <p:extLst>
      <p:ext uri="{BB962C8B-B14F-4D97-AF65-F5344CB8AC3E}">
        <p14:creationId xmlns:p14="http://schemas.microsoft.com/office/powerpoint/2010/main" val="356803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Face of Resilience:</a:t>
            </a:r>
            <a:br>
              <a:rPr lang="en-US" dirty="0" smtClean="0"/>
            </a:br>
            <a:r>
              <a:rPr lang="en-US" dirty="0" smtClean="0"/>
              <a:t>Healed but not Cured</a:t>
            </a:r>
            <a:endParaRPr lang="en-US" dirty="0"/>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t="935" b="935"/>
          <a:stretch>
            <a:fillRect/>
          </a:stretch>
        </p:blipFill>
        <p:spPr/>
      </p:pic>
    </p:spTree>
    <p:extLst>
      <p:ext uri="{BB962C8B-B14F-4D97-AF65-F5344CB8AC3E}">
        <p14:creationId xmlns:p14="http://schemas.microsoft.com/office/powerpoint/2010/main" val="4065630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 oriented medicine</a:t>
            </a:r>
            <a:endParaRPr lang="en-US" dirty="0"/>
          </a:p>
        </p:txBody>
      </p:sp>
      <p:sp>
        <p:nvSpPr>
          <p:cNvPr id="3" name="Content Placeholder 2"/>
          <p:cNvSpPr>
            <a:spLocks noGrp="1"/>
          </p:cNvSpPr>
          <p:nvPr>
            <p:ph idx="1"/>
          </p:nvPr>
        </p:nvSpPr>
        <p:spPr/>
        <p:txBody>
          <a:bodyPr/>
          <a:lstStyle/>
          <a:p>
            <a:r>
              <a:rPr lang="en-US" sz="2800" dirty="0" smtClean="0"/>
              <a:t>Emphasis on the activation of the patient’s innate ability to heal themselves.</a:t>
            </a:r>
          </a:p>
          <a:p>
            <a:pPr lvl="1"/>
            <a:r>
              <a:rPr lang="en-US" sz="2400" dirty="0" smtClean="0"/>
              <a:t>Immune system enhancement</a:t>
            </a:r>
          </a:p>
          <a:p>
            <a:pPr marL="349250" lvl="1" indent="0">
              <a:buNone/>
            </a:pPr>
            <a:endParaRPr lang="en-US" dirty="0" smtClean="0"/>
          </a:p>
          <a:p>
            <a:pPr lvl="1"/>
            <a:r>
              <a:rPr lang="en-US" sz="2400" dirty="0" smtClean="0"/>
              <a:t>Focus on Sleep Health</a:t>
            </a:r>
          </a:p>
          <a:p>
            <a:pPr lvl="1"/>
            <a:r>
              <a:rPr lang="en-US" sz="2400" dirty="0" smtClean="0"/>
              <a:t>Focus on Nutritional choices</a:t>
            </a:r>
          </a:p>
          <a:p>
            <a:pPr marL="349250" lvl="1" indent="0">
              <a:buNone/>
            </a:pPr>
            <a:endParaRPr lang="en-US" dirty="0" smtClean="0"/>
          </a:p>
          <a:p>
            <a:pPr lvl="1"/>
            <a:r>
              <a:rPr lang="en-US" sz="2400" dirty="0" smtClean="0"/>
              <a:t>Promoting patient confidence in their own resilience.</a:t>
            </a:r>
          </a:p>
          <a:p>
            <a:endParaRPr lang="en-US" dirty="0"/>
          </a:p>
        </p:txBody>
      </p:sp>
    </p:spTree>
    <p:extLst>
      <p:ext uri="{BB962C8B-B14F-4D97-AF65-F5344CB8AC3E}">
        <p14:creationId xmlns:p14="http://schemas.microsoft.com/office/powerpoint/2010/main" val="106932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Integrative Medicine evidence based?</a:t>
            </a:r>
            <a:endParaRPr lang="en-US" dirty="0"/>
          </a:p>
        </p:txBody>
      </p:sp>
      <p:sp>
        <p:nvSpPr>
          <p:cNvPr id="3" name="Content Placeholder 2"/>
          <p:cNvSpPr>
            <a:spLocks noGrp="1"/>
          </p:cNvSpPr>
          <p:nvPr>
            <p:ph idx="1"/>
          </p:nvPr>
        </p:nvSpPr>
        <p:spPr/>
        <p:txBody>
          <a:bodyPr>
            <a:normAutofit/>
          </a:bodyPr>
          <a:lstStyle/>
          <a:p>
            <a:r>
              <a:rPr lang="en-US" sz="2800" dirty="0"/>
              <a:t>G</a:t>
            </a:r>
            <a:r>
              <a:rPr lang="en-US" sz="2800" dirty="0" smtClean="0"/>
              <a:t>uided by evidence based medicine but it is not bound by it.</a:t>
            </a:r>
          </a:p>
          <a:p>
            <a:r>
              <a:rPr lang="en-US" sz="2800" dirty="0"/>
              <a:t>IM </a:t>
            </a:r>
            <a:r>
              <a:rPr lang="en-US" sz="2800" dirty="0" smtClean="0"/>
              <a:t>uses </a:t>
            </a:r>
            <a:r>
              <a:rPr lang="en-US" sz="2800" dirty="0"/>
              <a:t>a sliding scale of evidence in making therapeutic </a:t>
            </a:r>
            <a:r>
              <a:rPr lang="en-US" sz="2800" dirty="0" smtClean="0"/>
              <a:t>choices.</a:t>
            </a:r>
          </a:p>
          <a:p>
            <a:r>
              <a:rPr lang="en-US" sz="2800" dirty="0" smtClean="0"/>
              <a:t>Preference for natural, less invasive interventions rather than costly, invasive ones when possible.</a:t>
            </a:r>
            <a:endParaRPr lang="en-US" sz="2800" dirty="0"/>
          </a:p>
        </p:txBody>
      </p:sp>
    </p:spTree>
    <p:extLst>
      <p:ext uri="{BB962C8B-B14F-4D97-AF65-F5344CB8AC3E}">
        <p14:creationId xmlns:p14="http://schemas.microsoft.com/office/powerpoint/2010/main" val="359928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Integrative Medicine</a:t>
            </a:r>
            <a:endParaRPr lang="en-US" dirty="0"/>
          </a:p>
        </p:txBody>
      </p:sp>
      <p:sp>
        <p:nvSpPr>
          <p:cNvPr id="3" name="Content Placeholder 2"/>
          <p:cNvSpPr>
            <a:spLocks noGrp="1"/>
          </p:cNvSpPr>
          <p:nvPr>
            <p:ph idx="1"/>
          </p:nvPr>
        </p:nvSpPr>
        <p:spPr/>
        <p:txBody>
          <a:bodyPr/>
          <a:lstStyle/>
          <a:p>
            <a:r>
              <a:rPr lang="en-US" dirty="0" smtClean="0"/>
              <a:t>“The doctor of the future will give no medicine, but will interest her or his patients in the care of the human frame, in a proper diet, and in the cause and prevention of disease”  ~Thomas Edison</a:t>
            </a:r>
          </a:p>
          <a:p>
            <a:endParaRPr lang="en-US" dirty="0"/>
          </a:p>
          <a:p>
            <a:r>
              <a:rPr lang="en-US" dirty="0" smtClean="0"/>
              <a:t>“The good physician treats the disease; the great physician treats the patient who has the disease.” ~Sir William Osler</a:t>
            </a:r>
            <a:endParaRPr lang="en-US" dirty="0"/>
          </a:p>
        </p:txBody>
      </p:sp>
    </p:spTree>
    <p:extLst>
      <p:ext uri="{BB962C8B-B14F-4D97-AF65-F5344CB8AC3E}">
        <p14:creationId xmlns:p14="http://schemas.microsoft.com/office/powerpoint/2010/main" val="1010205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Integrative Medicine evidence-based?</a:t>
            </a:r>
            <a:endParaRPr lang="en-US" dirty="0"/>
          </a:p>
        </p:txBody>
      </p:sp>
      <p:sp>
        <p:nvSpPr>
          <p:cNvPr id="3" name="Content Placeholder 2"/>
          <p:cNvSpPr>
            <a:spLocks noGrp="1"/>
          </p:cNvSpPr>
          <p:nvPr>
            <p:ph idx="1"/>
          </p:nvPr>
        </p:nvSpPr>
        <p:spPr/>
        <p:txBody>
          <a:bodyPr>
            <a:normAutofit/>
          </a:bodyPr>
          <a:lstStyle/>
          <a:p>
            <a:r>
              <a:rPr lang="en-US" sz="2800" dirty="0" smtClean="0"/>
              <a:t>Therapies may be recommended that do not yet have a solid base for efficacy if their potential for harm is low.</a:t>
            </a:r>
          </a:p>
        </p:txBody>
      </p:sp>
      <p:pic>
        <p:nvPicPr>
          <p:cNvPr id="4" name="Picture 3"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529" y="4047066"/>
            <a:ext cx="2054071" cy="1714749"/>
          </a:xfrm>
          <a:prstGeom prst="rect">
            <a:avLst/>
          </a:prstGeom>
        </p:spPr>
      </p:pic>
    </p:spTree>
    <p:extLst>
      <p:ext uri="{BB962C8B-B14F-4D97-AF65-F5344CB8AC3E}">
        <p14:creationId xmlns:p14="http://schemas.microsoft.com/office/powerpoint/2010/main" val="3263826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Integrative Medicine evidence- based?</a:t>
            </a:r>
            <a:endParaRPr lang="en-US" dirty="0"/>
          </a:p>
        </p:txBody>
      </p:sp>
      <p:sp>
        <p:nvSpPr>
          <p:cNvPr id="3" name="Content Placeholder 2"/>
          <p:cNvSpPr>
            <a:spLocks noGrp="1"/>
          </p:cNvSpPr>
          <p:nvPr>
            <p:ph idx="1"/>
          </p:nvPr>
        </p:nvSpPr>
        <p:spPr/>
        <p:txBody>
          <a:bodyPr>
            <a:normAutofit/>
          </a:bodyPr>
          <a:lstStyle/>
          <a:p>
            <a:r>
              <a:rPr lang="en-US" sz="2800" dirty="0" smtClean="0"/>
              <a:t>Obstacles to applying EBM to IM.</a:t>
            </a:r>
          </a:p>
          <a:p>
            <a:pPr lvl="1"/>
            <a:r>
              <a:rPr lang="en-US" dirty="0" smtClean="0"/>
              <a:t>The individual modalities employed by IM are more difficult to study </a:t>
            </a:r>
          </a:p>
          <a:p>
            <a:pPr lvl="1"/>
            <a:endParaRPr lang="en-US" dirty="0" smtClean="0"/>
          </a:p>
          <a:p>
            <a:pPr lvl="1"/>
            <a:r>
              <a:rPr lang="en-US" dirty="0" smtClean="0"/>
              <a:t>Studies of medications often compare the medication  to placebo rather than to a specific lifestyle change. </a:t>
            </a:r>
          </a:p>
          <a:p>
            <a:pPr lvl="1"/>
            <a:endParaRPr lang="en-US" dirty="0" smtClean="0"/>
          </a:p>
          <a:p>
            <a:pPr lvl="1"/>
            <a:r>
              <a:rPr lang="en-US" dirty="0" smtClean="0"/>
              <a:t>Integrative protocols are more individualized making studies more challenging.</a:t>
            </a:r>
          </a:p>
          <a:p>
            <a:pPr lvl="1"/>
            <a:endParaRPr lang="en-US" dirty="0"/>
          </a:p>
        </p:txBody>
      </p:sp>
    </p:spTree>
    <p:extLst>
      <p:ext uri="{BB962C8B-B14F-4D97-AF65-F5344CB8AC3E}">
        <p14:creationId xmlns:p14="http://schemas.microsoft.com/office/powerpoint/2010/main" val="2018505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“Prescription Pad”</a:t>
            </a:r>
            <a:endParaRPr lang="en-US" dirty="0"/>
          </a:p>
        </p:txBody>
      </p:sp>
      <p:sp>
        <p:nvSpPr>
          <p:cNvPr id="3" name="Content Placeholder 2"/>
          <p:cNvSpPr>
            <a:spLocks noGrp="1"/>
          </p:cNvSpPr>
          <p:nvPr>
            <p:ph idx="1"/>
          </p:nvPr>
        </p:nvSpPr>
        <p:spPr>
          <a:xfrm>
            <a:off x="765173" y="2070846"/>
            <a:ext cx="7612063" cy="4182035"/>
          </a:xfrm>
        </p:spPr>
        <p:txBody>
          <a:bodyPr>
            <a:normAutofit/>
          </a:bodyPr>
          <a:lstStyle/>
          <a:p>
            <a:pPr marL="0" indent="0">
              <a:buNone/>
            </a:pPr>
            <a:r>
              <a:rPr lang="en-US" sz="2800" dirty="0" smtClean="0"/>
              <a:t>In the USA, the primary therapeutic tool of office based providers is </a:t>
            </a:r>
            <a:r>
              <a:rPr lang="mr-IN" sz="2800" dirty="0" smtClean="0"/>
              <a:t>–</a:t>
            </a:r>
            <a:endParaRPr lang="en-US" sz="2800" dirty="0" smtClean="0"/>
          </a:p>
          <a:p>
            <a:pPr marL="0" indent="0">
              <a:buNone/>
            </a:pPr>
            <a:endParaRPr lang="en-US" sz="2800" dirty="0"/>
          </a:p>
          <a:p>
            <a:pPr marL="0" indent="0">
              <a:buNone/>
            </a:pPr>
            <a:endParaRPr lang="en-US" sz="2800" dirty="0" smtClean="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586" y="3505200"/>
            <a:ext cx="2038213" cy="2300231"/>
          </a:xfrm>
          <a:prstGeom prst="rect">
            <a:avLst/>
          </a:prstGeom>
        </p:spPr>
      </p:pic>
    </p:spTree>
    <p:extLst>
      <p:ext uri="{BB962C8B-B14F-4D97-AF65-F5344CB8AC3E}">
        <p14:creationId xmlns:p14="http://schemas.microsoft.com/office/powerpoint/2010/main" val="1561755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t>Blending therapeutic options allows </a:t>
            </a:r>
            <a:r>
              <a:rPr lang="en-US" sz="3200" dirty="0" smtClean="0"/>
              <a:t>for the use of  </a:t>
            </a:r>
          </a:p>
          <a:p>
            <a:pPr marL="1155700" lvl="2" indent="-457200"/>
            <a:r>
              <a:rPr lang="en-US" sz="2800" dirty="0"/>
              <a:t>t</a:t>
            </a:r>
            <a:r>
              <a:rPr lang="en-US" sz="2800" dirty="0" smtClean="0"/>
              <a:t>he smallest </a:t>
            </a:r>
            <a:r>
              <a:rPr lang="en-US" sz="2800" dirty="0"/>
              <a:t>number of medications </a:t>
            </a:r>
            <a:endParaRPr lang="en-US" sz="2800" dirty="0" smtClean="0"/>
          </a:p>
          <a:p>
            <a:pPr marL="1155700" lvl="2" indent="-457200"/>
            <a:r>
              <a:rPr lang="en-US" sz="2800" dirty="0" smtClean="0"/>
              <a:t>at </a:t>
            </a:r>
            <a:r>
              <a:rPr lang="en-US" sz="2800" dirty="0"/>
              <a:t>the lowest dose </a:t>
            </a:r>
            <a:endParaRPr lang="en-US" sz="2800" dirty="0" smtClean="0"/>
          </a:p>
          <a:p>
            <a:pPr marL="1155700" lvl="2" indent="-457200"/>
            <a:r>
              <a:rPr lang="en-US" sz="2800" dirty="0" smtClean="0"/>
              <a:t>for </a:t>
            </a:r>
            <a:r>
              <a:rPr lang="en-US" sz="2800" dirty="0"/>
              <a:t>the shortest amount of time</a:t>
            </a:r>
            <a:r>
              <a:rPr lang="en-US" sz="2800" dirty="0" smtClean="0"/>
              <a:t>.</a:t>
            </a:r>
            <a:endParaRPr lang="en-US" sz="2800" dirty="0"/>
          </a:p>
          <a:p>
            <a:endParaRPr lang="en-US" dirty="0"/>
          </a:p>
        </p:txBody>
      </p:sp>
    </p:spTree>
    <p:extLst>
      <p:ext uri="{BB962C8B-B14F-4D97-AF65-F5344CB8AC3E}">
        <p14:creationId xmlns:p14="http://schemas.microsoft.com/office/powerpoint/2010/main" val="301213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“Prescription Pad”?</a:t>
            </a:r>
            <a:endParaRPr lang="en-US" dirty="0"/>
          </a:p>
        </p:txBody>
      </p:sp>
      <p:sp>
        <p:nvSpPr>
          <p:cNvPr id="3" name="Content Placeholder 2"/>
          <p:cNvSpPr>
            <a:spLocks noGrp="1"/>
          </p:cNvSpPr>
          <p:nvPr>
            <p:ph idx="1"/>
          </p:nvPr>
        </p:nvSpPr>
        <p:spPr/>
        <p:txBody>
          <a:bodyPr>
            <a:normAutofit/>
          </a:bodyPr>
          <a:lstStyle/>
          <a:p>
            <a:r>
              <a:rPr lang="en-US" sz="2800" dirty="0" smtClean="0"/>
              <a:t>Expediency</a:t>
            </a:r>
          </a:p>
          <a:p>
            <a:r>
              <a:rPr lang="en-US" sz="2800" dirty="0" smtClean="0"/>
              <a:t>Our Education</a:t>
            </a:r>
          </a:p>
          <a:p>
            <a:r>
              <a:rPr lang="en-US" sz="2800" dirty="0" smtClean="0"/>
              <a:t>Patient Expectations</a:t>
            </a:r>
          </a:p>
          <a:p>
            <a:r>
              <a:rPr lang="en-US" sz="2800" dirty="0" smtClean="0"/>
              <a:t>Vestige of the past</a:t>
            </a:r>
            <a:endParaRPr lang="en-US" sz="2800" dirty="0"/>
          </a:p>
        </p:txBody>
      </p:sp>
    </p:spTree>
    <p:extLst>
      <p:ext uri="{BB962C8B-B14F-4D97-AF65-F5344CB8AC3E}">
        <p14:creationId xmlns:p14="http://schemas.microsoft.com/office/powerpoint/2010/main" val="899807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“Prescription Pad”?</a:t>
            </a:r>
            <a:endParaRPr lang="en-US" dirty="0"/>
          </a:p>
        </p:txBody>
      </p:sp>
      <p:sp>
        <p:nvSpPr>
          <p:cNvPr id="3" name="Content Placeholder 2"/>
          <p:cNvSpPr>
            <a:spLocks noGrp="1"/>
          </p:cNvSpPr>
          <p:nvPr>
            <p:ph idx="1"/>
          </p:nvPr>
        </p:nvSpPr>
        <p:spPr/>
        <p:txBody>
          <a:bodyPr>
            <a:normAutofit/>
          </a:bodyPr>
          <a:lstStyle/>
          <a:p>
            <a:r>
              <a:rPr lang="en-US" sz="2800" dirty="0" smtClean="0"/>
              <a:t>Big </a:t>
            </a:r>
            <a:r>
              <a:rPr lang="en-US" sz="2800" dirty="0" err="1" smtClean="0"/>
              <a:t>Pharma</a:t>
            </a:r>
            <a:endParaRPr lang="en-US" sz="2800" dirty="0" smtClean="0"/>
          </a:p>
          <a:p>
            <a:r>
              <a:rPr lang="en-US" sz="2800" dirty="0" smtClean="0"/>
              <a:t>Direct to Consumer advertising </a:t>
            </a:r>
          </a:p>
          <a:p>
            <a:r>
              <a:rPr lang="en-US" sz="2800" dirty="0" smtClean="0"/>
              <a:t>No reimbursement</a:t>
            </a:r>
            <a:endParaRPr lang="en-US" sz="2800" dirty="0"/>
          </a:p>
        </p:txBody>
      </p:sp>
    </p:spTree>
    <p:extLst>
      <p:ext uri="{BB962C8B-B14F-4D97-AF65-F5344CB8AC3E}">
        <p14:creationId xmlns:p14="http://schemas.microsoft.com/office/powerpoint/2010/main" val="3107849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215392"/>
            <a:ext cx="7612063" cy="1415700"/>
          </a:xfrm>
        </p:spPr>
        <p:txBody>
          <a:bodyPr/>
          <a:lstStyle/>
          <a:p>
            <a:r>
              <a:rPr lang="en-US" sz="3600" dirty="0" smtClean="0"/>
              <a:t>Don’t worry. I wouldn’t prescribe anything I haven’t tested on myself</a:t>
            </a:r>
            <a:r>
              <a:rPr lang="en-US" sz="4400" dirty="0" smtClean="0"/>
              <a:t>.</a:t>
            </a:r>
            <a:endParaRPr lang="en-US" sz="4400" dirty="0"/>
          </a:p>
        </p:txBody>
      </p:sp>
      <p:pic>
        <p:nvPicPr>
          <p:cNvPr id="3" name="Content Placeholder 2" descr="IMG_3719.jpg"/>
          <p:cNvPicPr>
            <a:picLocks noGrp="1" noChangeAspect="1"/>
          </p:cNvPicPr>
          <p:nvPr>
            <p:ph idx="1"/>
          </p:nvPr>
        </p:nvPicPr>
        <p:blipFill>
          <a:blip r:embed="rId2" cstate="email">
            <a:extLst>
              <a:ext uri="{28A0092B-C50C-407E-A947-70E740481C1C}">
                <a14:useLocalDpi xmlns:a14="http://schemas.microsoft.com/office/drawing/2010/main" val="0"/>
              </a:ext>
            </a:extLst>
          </a:blip>
          <a:srcRect t="13365" b="13365"/>
          <a:stretch>
            <a:fillRect/>
          </a:stretch>
        </p:blipFill>
        <p:spPr>
          <a:xfrm>
            <a:off x="974041" y="2502362"/>
            <a:ext cx="7378535" cy="3588160"/>
          </a:xfrm>
        </p:spPr>
      </p:pic>
    </p:spTree>
    <p:extLst>
      <p:ext uri="{BB962C8B-B14F-4D97-AF65-F5344CB8AC3E}">
        <p14:creationId xmlns:p14="http://schemas.microsoft.com/office/powerpoint/2010/main" val="48788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Interesting Question</a:t>
            </a:r>
            <a:endParaRPr lang="en-US" dirty="0"/>
          </a:p>
        </p:txBody>
      </p:sp>
      <p:sp>
        <p:nvSpPr>
          <p:cNvPr id="7" name="Content Placeholder 6"/>
          <p:cNvSpPr>
            <a:spLocks noGrp="1"/>
          </p:cNvSpPr>
          <p:nvPr>
            <p:ph idx="1"/>
          </p:nvPr>
        </p:nvSpPr>
        <p:spPr/>
        <p:txBody>
          <a:bodyPr/>
          <a:lstStyle/>
          <a:p>
            <a:r>
              <a:rPr lang="en-US" sz="3200" dirty="0" smtClean="0"/>
              <a:t>“If the average doc were asked to manage a case without medication, would they know what to do?”</a:t>
            </a:r>
          </a:p>
          <a:p>
            <a:pPr lvl="8"/>
            <a:r>
              <a:rPr lang="en-US" sz="2600" dirty="0" smtClean="0"/>
              <a:t>Mind Over Meds</a:t>
            </a:r>
          </a:p>
          <a:p>
            <a:pPr lvl="8"/>
            <a:r>
              <a:rPr lang="en-US" sz="2600" dirty="0" smtClean="0"/>
              <a:t>Andrew Weil MD</a:t>
            </a:r>
          </a:p>
        </p:txBody>
      </p:sp>
    </p:spTree>
    <p:extLst>
      <p:ext uri="{BB962C8B-B14F-4D97-AF65-F5344CB8AC3E}">
        <p14:creationId xmlns:p14="http://schemas.microsoft.com/office/powerpoint/2010/main" val="153640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Integrative treatment plan: </a:t>
            </a:r>
            <a:br>
              <a:rPr lang="en-US" dirty="0" smtClean="0"/>
            </a:br>
            <a:r>
              <a:rPr lang="en-US" dirty="0" smtClean="0"/>
              <a:t>Modalities to consider</a:t>
            </a:r>
            <a:endParaRPr lang="en-US" dirty="0"/>
          </a:p>
        </p:txBody>
      </p:sp>
      <p:sp>
        <p:nvSpPr>
          <p:cNvPr id="3" name="Content Placeholder 2"/>
          <p:cNvSpPr>
            <a:spLocks noGrp="1"/>
          </p:cNvSpPr>
          <p:nvPr>
            <p:ph idx="1"/>
          </p:nvPr>
        </p:nvSpPr>
        <p:spPr/>
        <p:txBody>
          <a:bodyPr>
            <a:normAutofit/>
          </a:bodyPr>
          <a:lstStyle/>
          <a:p>
            <a:r>
              <a:rPr lang="en-US" dirty="0" smtClean="0"/>
              <a:t>Nutrition </a:t>
            </a:r>
            <a:r>
              <a:rPr lang="mr-IN" dirty="0" smtClean="0"/>
              <a:t>–</a:t>
            </a:r>
            <a:r>
              <a:rPr lang="en-US" dirty="0" smtClean="0"/>
              <a:t> the #1 treatment strategy (the bedrock)</a:t>
            </a:r>
          </a:p>
          <a:p>
            <a:r>
              <a:rPr lang="en-US" dirty="0" smtClean="0"/>
              <a:t>Botanicals </a:t>
            </a:r>
          </a:p>
          <a:p>
            <a:r>
              <a:rPr lang="en-US" dirty="0" smtClean="0"/>
              <a:t>Mind </a:t>
            </a:r>
            <a:r>
              <a:rPr lang="en-US" dirty="0"/>
              <a:t>B</a:t>
            </a:r>
            <a:r>
              <a:rPr lang="en-US" dirty="0" smtClean="0"/>
              <a:t>ody Medicine</a:t>
            </a:r>
          </a:p>
          <a:p>
            <a:r>
              <a:rPr lang="en-US" dirty="0" smtClean="0"/>
              <a:t>Exercise (movement) </a:t>
            </a:r>
          </a:p>
          <a:p>
            <a:r>
              <a:rPr lang="en-US" dirty="0" smtClean="0"/>
              <a:t>Supplements</a:t>
            </a:r>
          </a:p>
        </p:txBody>
      </p:sp>
    </p:spTree>
    <p:extLst>
      <p:ext uri="{BB962C8B-B14F-4D97-AF65-F5344CB8AC3E}">
        <p14:creationId xmlns:p14="http://schemas.microsoft.com/office/powerpoint/2010/main" val="28706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Integrative treatment plan:</a:t>
            </a:r>
            <a:br>
              <a:rPr lang="en-US" dirty="0" smtClean="0"/>
            </a:br>
            <a:r>
              <a:rPr lang="en-US" dirty="0"/>
              <a:t> </a:t>
            </a:r>
            <a:r>
              <a:rPr lang="en-US" dirty="0" smtClean="0"/>
              <a:t>  Modalities to consider</a:t>
            </a:r>
            <a:endParaRPr lang="en-US" dirty="0"/>
          </a:p>
        </p:txBody>
      </p:sp>
      <p:sp>
        <p:nvSpPr>
          <p:cNvPr id="3" name="Content Placeholder 2"/>
          <p:cNvSpPr>
            <a:spLocks noGrp="1"/>
          </p:cNvSpPr>
          <p:nvPr>
            <p:ph idx="1"/>
          </p:nvPr>
        </p:nvSpPr>
        <p:spPr/>
        <p:txBody>
          <a:bodyPr>
            <a:normAutofit/>
          </a:bodyPr>
          <a:lstStyle/>
          <a:p>
            <a:r>
              <a:rPr lang="en-US" sz="2800" dirty="0" smtClean="0"/>
              <a:t>Traditional Systems of Medicine</a:t>
            </a:r>
          </a:p>
          <a:p>
            <a:pPr lvl="1"/>
            <a:r>
              <a:rPr lang="en-US" sz="2400" dirty="0" smtClean="0"/>
              <a:t>Traditional Chinese Medicine</a:t>
            </a:r>
          </a:p>
          <a:p>
            <a:pPr lvl="1"/>
            <a:endParaRPr lang="en-US" sz="2400" dirty="0" smtClean="0"/>
          </a:p>
          <a:p>
            <a:pPr lvl="1"/>
            <a:r>
              <a:rPr lang="en-US" dirty="0" smtClean="0"/>
              <a:t>Ayurveda (traditional Indian medicine; “the science of life”) </a:t>
            </a:r>
            <a:r>
              <a:rPr lang="mr-IN" dirty="0" smtClean="0"/>
              <a:t>–</a:t>
            </a:r>
            <a:r>
              <a:rPr lang="en-US" dirty="0" smtClean="0"/>
              <a:t> based on a system of “</a:t>
            </a:r>
            <a:r>
              <a:rPr lang="en-US" dirty="0" err="1" smtClean="0"/>
              <a:t>doshas</a:t>
            </a:r>
            <a:r>
              <a:rPr lang="en-US" dirty="0" smtClean="0"/>
              <a:t>”</a:t>
            </a:r>
          </a:p>
          <a:p>
            <a:pPr lvl="1"/>
            <a:endParaRPr lang="en-US" dirty="0"/>
          </a:p>
          <a:p>
            <a:r>
              <a:rPr lang="en-US" dirty="0" smtClean="0"/>
              <a:t>Aromatherapy</a:t>
            </a:r>
          </a:p>
        </p:txBody>
      </p:sp>
    </p:spTree>
    <p:extLst>
      <p:ext uri="{BB962C8B-B14F-4D97-AF65-F5344CB8AC3E}">
        <p14:creationId xmlns:p14="http://schemas.microsoft.com/office/powerpoint/2010/main" val="344257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Integrative Medicine?</a:t>
            </a:r>
            <a:endParaRPr lang="en-US" dirty="0"/>
          </a:p>
        </p:txBody>
      </p:sp>
      <p:sp>
        <p:nvSpPr>
          <p:cNvPr id="3" name="Content Placeholder 2"/>
          <p:cNvSpPr>
            <a:spLocks noGrp="1"/>
          </p:cNvSpPr>
          <p:nvPr>
            <p:ph idx="1"/>
          </p:nvPr>
        </p:nvSpPr>
        <p:spPr/>
        <p:txBody>
          <a:bodyPr/>
          <a:lstStyle/>
          <a:p>
            <a:r>
              <a:rPr lang="en-US" dirty="0" smtClean="0"/>
              <a:t>IM is healing-oriented medicine that takes into account  the whole person (body, mind, spirit), as well as all aspects of lifestyle. </a:t>
            </a:r>
          </a:p>
          <a:p>
            <a:r>
              <a:rPr lang="en-US" dirty="0" smtClean="0"/>
              <a:t>It emphasizes the therapeutic relationship between patient and provider.</a:t>
            </a:r>
          </a:p>
          <a:p>
            <a:r>
              <a:rPr lang="en-US" dirty="0" smtClean="0"/>
              <a:t>It makes use of all appropriate therapies, both conventional and complementary.</a:t>
            </a:r>
          </a:p>
          <a:p>
            <a:r>
              <a:rPr lang="en-US" dirty="0" smtClean="0"/>
              <a:t>It is not synonymous with alternative medicine or CAM (complementary and alternative medicine).</a:t>
            </a:r>
          </a:p>
        </p:txBody>
      </p:sp>
    </p:spTree>
    <p:extLst>
      <p:ext uri="{BB962C8B-B14F-4D97-AF65-F5344CB8AC3E}">
        <p14:creationId xmlns:p14="http://schemas.microsoft.com/office/powerpoint/2010/main" val="3459016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Integrative treatment plan:</a:t>
            </a:r>
            <a:br>
              <a:rPr lang="en-US" dirty="0" smtClean="0"/>
            </a:br>
            <a:r>
              <a:rPr lang="en-US" dirty="0" smtClean="0"/>
              <a:t>Modalities to consider</a:t>
            </a:r>
            <a:endParaRPr lang="en-US" dirty="0"/>
          </a:p>
        </p:txBody>
      </p:sp>
      <p:sp>
        <p:nvSpPr>
          <p:cNvPr id="3" name="Content Placeholder 2"/>
          <p:cNvSpPr>
            <a:spLocks noGrp="1"/>
          </p:cNvSpPr>
          <p:nvPr>
            <p:ph idx="1"/>
          </p:nvPr>
        </p:nvSpPr>
        <p:spPr/>
        <p:txBody>
          <a:bodyPr/>
          <a:lstStyle/>
          <a:p>
            <a:r>
              <a:rPr lang="en-US" dirty="0"/>
              <a:t>Manual Medicine </a:t>
            </a:r>
            <a:endParaRPr lang="en-US" dirty="0" smtClean="0"/>
          </a:p>
          <a:p>
            <a:r>
              <a:rPr lang="en-US" dirty="0" smtClean="0"/>
              <a:t>Energy Medicine</a:t>
            </a:r>
          </a:p>
          <a:p>
            <a:r>
              <a:rPr lang="en-US" dirty="0" smtClean="0"/>
              <a:t>Homeopathy</a:t>
            </a:r>
          </a:p>
          <a:p>
            <a:r>
              <a:rPr lang="en-US" dirty="0" smtClean="0"/>
              <a:t>Counseling </a:t>
            </a:r>
            <a:r>
              <a:rPr lang="mr-IN" dirty="0" smtClean="0"/>
              <a:t>–</a:t>
            </a:r>
            <a:r>
              <a:rPr lang="en-US" dirty="0" smtClean="0"/>
              <a:t> CBT, psychoanalysis, etc. </a:t>
            </a:r>
          </a:p>
          <a:p>
            <a:endParaRPr lang="en-US" dirty="0"/>
          </a:p>
          <a:p>
            <a:endParaRPr lang="en-US" dirty="0"/>
          </a:p>
        </p:txBody>
      </p:sp>
    </p:spTree>
    <p:extLst>
      <p:ext uri="{BB962C8B-B14F-4D97-AF65-F5344CB8AC3E}">
        <p14:creationId xmlns:p14="http://schemas.microsoft.com/office/powerpoint/2010/main" val="828113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Integrative treatment plan:</a:t>
            </a:r>
            <a:br>
              <a:rPr lang="en-US" dirty="0" smtClean="0"/>
            </a:br>
            <a:r>
              <a:rPr lang="en-US" dirty="0" smtClean="0"/>
              <a:t>Modalities to consider</a:t>
            </a:r>
            <a:endParaRPr lang="en-US" dirty="0"/>
          </a:p>
        </p:txBody>
      </p:sp>
      <p:sp>
        <p:nvSpPr>
          <p:cNvPr id="3" name="Content Placeholder 2"/>
          <p:cNvSpPr>
            <a:spLocks noGrp="1"/>
          </p:cNvSpPr>
          <p:nvPr>
            <p:ph idx="1"/>
          </p:nvPr>
        </p:nvSpPr>
        <p:spPr/>
        <p:txBody>
          <a:bodyPr/>
          <a:lstStyle/>
          <a:p>
            <a:r>
              <a:rPr lang="en-US" dirty="0" smtClean="0"/>
              <a:t>Sleep management</a:t>
            </a:r>
          </a:p>
          <a:p>
            <a:r>
              <a:rPr lang="en-US" dirty="0" smtClean="0"/>
              <a:t>Pharmaceuticals (least number, lowest dose, shortest time)</a:t>
            </a:r>
          </a:p>
          <a:p>
            <a:r>
              <a:rPr lang="en-US" dirty="0" smtClean="0"/>
              <a:t>Surgery</a:t>
            </a:r>
          </a:p>
          <a:p>
            <a:r>
              <a:rPr lang="en-US" dirty="0" smtClean="0"/>
              <a:t>Therapeutic prayer/rituals</a:t>
            </a:r>
          </a:p>
          <a:p>
            <a:r>
              <a:rPr lang="en-US" dirty="0" smtClean="0"/>
              <a:t>Fostering social connection (Loneliness is a major risk factor for poor health)</a:t>
            </a:r>
            <a:endParaRPr lang="en-US" dirty="0"/>
          </a:p>
        </p:txBody>
      </p:sp>
    </p:spTree>
    <p:extLst>
      <p:ext uri="{BB962C8B-B14F-4D97-AF65-F5344CB8AC3E}">
        <p14:creationId xmlns:p14="http://schemas.microsoft.com/office/powerpoint/2010/main" val="1750238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Nutrition and CVD and T2DM</a:t>
            </a:r>
          </a:p>
          <a:p>
            <a:r>
              <a:rPr lang="en-US" dirty="0" err="1" smtClean="0"/>
              <a:t>Berberine</a:t>
            </a:r>
            <a:r>
              <a:rPr lang="en-US" dirty="0" smtClean="0"/>
              <a:t> and T2DM</a:t>
            </a:r>
          </a:p>
          <a:p>
            <a:r>
              <a:rPr lang="en-US" dirty="0" smtClean="0"/>
              <a:t>Fish oil/omega 3 fatty acids and depression</a:t>
            </a:r>
          </a:p>
          <a:p>
            <a:r>
              <a:rPr lang="en-US" dirty="0" smtClean="0"/>
              <a:t>Exercise and depression</a:t>
            </a:r>
          </a:p>
          <a:p>
            <a:r>
              <a:rPr lang="en-US" dirty="0" smtClean="0"/>
              <a:t>Mindfulness meditation and pain relief</a:t>
            </a:r>
            <a:endParaRPr lang="en-US" dirty="0"/>
          </a:p>
        </p:txBody>
      </p:sp>
    </p:spTree>
    <p:extLst>
      <p:ext uri="{BB962C8B-B14F-4D97-AF65-F5344CB8AC3E}">
        <p14:creationId xmlns:p14="http://schemas.microsoft.com/office/powerpoint/2010/main" val="3242224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CVD and T2DM</a:t>
            </a:r>
            <a:endParaRPr lang="en-US" dirty="0"/>
          </a:p>
        </p:txBody>
      </p:sp>
      <p:sp>
        <p:nvSpPr>
          <p:cNvPr id="3" name="Content Placeholder 2"/>
          <p:cNvSpPr>
            <a:spLocks noGrp="1"/>
          </p:cNvSpPr>
          <p:nvPr>
            <p:ph idx="1"/>
          </p:nvPr>
        </p:nvSpPr>
        <p:spPr/>
        <p:txBody>
          <a:bodyPr>
            <a:normAutofit/>
          </a:bodyPr>
          <a:lstStyle/>
          <a:p>
            <a:r>
              <a:rPr lang="en-US" sz="2600" dirty="0"/>
              <a:t>Nutrition is the #1 modifiable risk factor for death and disability in the United States.</a:t>
            </a:r>
          </a:p>
          <a:p>
            <a:r>
              <a:rPr lang="en-US" dirty="0" smtClean="0"/>
              <a:t>Other </a:t>
            </a:r>
            <a:r>
              <a:rPr lang="en-US" dirty="0"/>
              <a:t>Risk Factors:</a:t>
            </a:r>
          </a:p>
          <a:p>
            <a:r>
              <a:rPr lang="en-US" dirty="0"/>
              <a:t>#2 </a:t>
            </a:r>
            <a:r>
              <a:rPr lang="mr-IN" dirty="0"/>
              <a:t>–</a:t>
            </a:r>
            <a:r>
              <a:rPr lang="en-US" dirty="0"/>
              <a:t> Tobacco</a:t>
            </a:r>
          </a:p>
          <a:p>
            <a:r>
              <a:rPr lang="en-US" dirty="0"/>
              <a:t>#3 </a:t>
            </a:r>
            <a:r>
              <a:rPr lang="mr-IN" dirty="0"/>
              <a:t>–</a:t>
            </a:r>
            <a:r>
              <a:rPr lang="en-US" dirty="0"/>
              <a:t> Hypertension</a:t>
            </a:r>
          </a:p>
          <a:p>
            <a:r>
              <a:rPr lang="en-US" dirty="0"/>
              <a:t>#4 </a:t>
            </a:r>
            <a:r>
              <a:rPr lang="mr-IN" dirty="0"/>
              <a:t>–</a:t>
            </a:r>
            <a:r>
              <a:rPr lang="en-US" dirty="0"/>
              <a:t> Elevated BMI</a:t>
            </a:r>
          </a:p>
          <a:p>
            <a:r>
              <a:rPr lang="en-US" dirty="0"/>
              <a:t>#5 </a:t>
            </a:r>
            <a:r>
              <a:rPr lang="mr-IN" dirty="0"/>
              <a:t>–</a:t>
            </a:r>
            <a:r>
              <a:rPr lang="en-US" dirty="0"/>
              <a:t> Increased FBG</a:t>
            </a:r>
          </a:p>
          <a:p>
            <a:endParaRPr lang="en-US" dirty="0"/>
          </a:p>
        </p:txBody>
      </p:sp>
    </p:spTree>
    <p:extLst>
      <p:ext uri="{BB962C8B-B14F-4D97-AF65-F5344CB8AC3E}">
        <p14:creationId xmlns:p14="http://schemas.microsoft.com/office/powerpoint/2010/main" val="3746801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877" y="0"/>
            <a:ext cx="7612063" cy="1417638"/>
          </a:xfrm>
        </p:spPr>
        <p:txBody>
          <a:bodyPr/>
          <a:lstStyle/>
          <a:p>
            <a:r>
              <a:rPr lang="en-US" dirty="0"/>
              <a:t>Nutrition: CVD and T2DM</a:t>
            </a:r>
          </a:p>
        </p:txBody>
      </p:sp>
      <p:sp>
        <p:nvSpPr>
          <p:cNvPr id="3" name="Content Placeholder 2"/>
          <p:cNvSpPr>
            <a:spLocks noGrp="1"/>
          </p:cNvSpPr>
          <p:nvPr>
            <p:ph idx="1"/>
          </p:nvPr>
        </p:nvSpPr>
        <p:spPr/>
        <p:txBody>
          <a:bodyPr>
            <a:normAutofit fontScale="70000" lnSpcReduction="20000"/>
          </a:bodyPr>
          <a:lstStyle/>
          <a:p>
            <a:r>
              <a:rPr lang="en-US" sz="3200" dirty="0" err="1" smtClean="0"/>
              <a:t>Cardiometabolic</a:t>
            </a:r>
            <a:r>
              <a:rPr lang="en-US" sz="3200" dirty="0" smtClean="0"/>
              <a:t> </a:t>
            </a:r>
            <a:r>
              <a:rPr lang="en-US" sz="3200" dirty="0"/>
              <a:t>disease </a:t>
            </a:r>
            <a:r>
              <a:rPr lang="en-US" sz="2900" dirty="0"/>
              <a:t>- heart disease, stroke and  T2 </a:t>
            </a:r>
            <a:r>
              <a:rPr lang="en-US" sz="2900" dirty="0" smtClean="0"/>
              <a:t>DM</a:t>
            </a:r>
            <a:endParaRPr lang="en-US" sz="2900" dirty="0"/>
          </a:p>
          <a:p>
            <a:r>
              <a:rPr lang="en-US" sz="2900" dirty="0" smtClean="0"/>
              <a:t>Dietary factors associated with </a:t>
            </a:r>
            <a:r>
              <a:rPr lang="en-US" sz="2900" dirty="0" err="1" smtClean="0"/>
              <a:t>Cardiometabolic</a:t>
            </a:r>
            <a:r>
              <a:rPr lang="en-US" sz="2900" dirty="0" smtClean="0"/>
              <a:t> disease</a:t>
            </a:r>
          </a:p>
          <a:p>
            <a:pPr lvl="1"/>
            <a:r>
              <a:rPr lang="en-US" sz="2700" dirty="0" smtClean="0"/>
              <a:t>Too much</a:t>
            </a:r>
          </a:p>
          <a:p>
            <a:pPr lvl="2"/>
            <a:r>
              <a:rPr lang="en-US" sz="2500" dirty="0" smtClean="0"/>
              <a:t> added sugar</a:t>
            </a:r>
          </a:p>
          <a:p>
            <a:pPr lvl="2"/>
            <a:r>
              <a:rPr lang="en-US" sz="2500" dirty="0" smtClean="0"/>
              <a:t>refined carbohydrate</a:t>
            </a:r>
          </a:p>
          <a:p>
            <a:pPr lvl="2"/>
            <a:r>
              <a:rPr lang="en-US" sz="2500" dirty="0" smtClean="0"/>
              <a:t>Sodium</a:t>
            </a:r>
            <a:endParaRPr lang="en-US" sz="1600" dirty="0"/>
          </a:p>
          <a:p>
            <a:pPr lvl="2"/>
            <a:r>
              <a:rPr lang="en-US" sz="2500" dirty="0" smtClean="0"/>
              <a:t>processed meat</a:t>
            </a:r>
          </a:p>
          <a:p>
            <a:pPr lvl="1"/>
            <a:r>
              <a:rPr lang="en-US" sz="2700" dirty="0" smtClean="0"/>
              <a:t>Too little </a:t>
            </a:r>
            <a:endParaRPr lang="en-US" sz="2700" dirty="0"/>
          </a:p>
          <a:p>
            <a:pPr lvl="2"/>
            <a:r>
              <a:rPr lang="en-US" sz="2500" dirty="0" smtClean="0"/>
              <a:t>fiber intake</a:t>
            </a:r>
            <a:endParaRPr lang="en-US" sz="2500" dirty="0"/>
          </a:p>
          <a:p>
            <a:pPr lvl="2"/>
            <a:r>
              <a:rPr lang="en-US" sz="2500" dirty="0" smtClean="0"/>
              <a:t>vegetable intake</a:t>
            </a:r>
            <a:endParaRPr lang="en-US" sz="2500" dirty="0"/>
          </a:p>
          <a:p>
            <a:pPr lvl="2"/>
            <a:r>
              <a:rPr lang="en-US" sz="2500" dirty="0" smtClean="0"/>
              <a:t>EPA</a:t>
            </a:r>
            <a:r>
              <a:rPr lang="en-US" sz="2500" dirty="0"/>
              <a:t>/DHA (omega 3) </a:t>
            </a:r>
            <a:r>
              <a:rPr lang="en-US" sz="2500" dirty="0" smtClean="0"/>
              <a:t>intake</a:t>
            </a:r>
            <a:endParaRPr lang="en-US" sz="2500" dirty="0"/>
          </a:p>
          <a:p>
            <a:pPr lvl="2"/>
            <a:r>
              <a:rPr lang="en-US" sz="2500" dirty="0" smtClean="0"/>
              <a:t>nut </a:t>
            </a:r>
            <a:r>
              <a:rPr lang="en-US" sz="2500" dirty="0"/>
              <a:t>and seed </a:t>
            </a:r>
            <a:r>
              <a:rPr lang="en-US" sz="2500" dirty="0" smtClean="0"/>
              <a:t>intake</a:t>
            </a:r>
            <a:endParaRPr lang="en-US" sz="2500" dirty="0"/>
          </a:p>
        </p:txBody>
      </p:sp>
    </p:spTree>
    <p:extLst>
      <p:ext uri="{BB962C8B-B14F-4D97-AF65-F5344CB8AC3E}">
        <p14:creationId xmlns:p14="http://schemas.microsoft.com/office/powerpoint/2010/main" val="2873091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 American Diet</a:t>
            </a:r>
            <a:endParaRPr lang="en-US" dirty="0"/>
          </a:p>
        </p:txBody>
      </p:sp>
      <p:pic>
        <p:nvPicPr>
          <p:cNvPr id="4" name="Content Placeholder 7" descr="IMG_0090.JPG"/>
          <p:cNvPicPr>
            <a:picLocks noGrp="1" noChangeAspect="1"/>
          </p:cNvPicPr>
          <p:nvPr>
            <p:ph idx="1"/>
          </p:nvPr>
        </p:nvPicPr>
        <p:blipFill>
          <a:blip r:embed="rId2" cstate="email">
            <a:extLst>
              <a:ext uri="{28A0092B-C50C-407E-A947-70E740481C1C}">
                <a14:useLocalDpi xmlns:a14="http://schemas.microsoft.com/office/drawing/2010/main" val="0"/>
              </a:ext>
            </a:extLst>
          </a:blip>
          <a:srcRect t="13352" b="13352"/>
          <a:stretch>
            <a:fillRect/>
          </a:stretch>
        </p:blipFill>
        <p:spPr>
          <a:xfrm rot="5400000">
            <a:off x="932218" y="2927152"/>
            <a:ext cx="6470790" cy="4029882"/>
          </a:xfrm>
        </p:spPr>
      </p:pic>
    </p:spTree>
    <p:extLst>
      <p:ext uri="{BB962C8B-B14F-4D97-AF65-F5344CB8AC3E}">
        <p14:creationId xmlns:p14="http://schemas.microsoft.com/office/powerpoint/2010/main" val="325986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CVD and T2DM</a:t>
            </a:r>
          </a:p>
        </p:txBody>
      </p:sp>
      <p:sp>
        <p:nvSpPr>
          <p:cNvPr id="3" name="Content Placeholder 2"/>
          <p:cNvSpPr>
            <a:spLocks noGrp="1"/>
          </p:cNvSpPr>
          <p:nvPr>
            <p:ph idx="1"/>
          </p:nvPr>
        </p:nvSpPr>
        <p:spPr/>
        <p:txBody>
          <a:bodyPr>
            <a:normAutofit lnSpcReduction="10000"/>
          </a:bodyPr>
          <a:lstStyle/>
          <a:p>
            <a:r>
              <a:rPr lang="en-US" sz="2800" dirty="0" smtClean="0"/>
              <a:t>The Remedy: a Whole Foods Diet</a:t>
            </a:r>
            <a:endParaRPr lang="en-US" dirty="0" smtClean="0"/>
          </a:p>
          <a:p>
            <a:pPr lvl="1"/>
            <a:r>
              <a:rPr lang="en-US" sz="2400" dirty="0" smtClean="0"/>
              <a:t>Minimize highly </a:t>
            </a:r>
            <a:r>
              <a:rPr lang="en-US" sz="2400" dirty="0"/>
              <a:t>processed </a:t>
            </a:r>
            <a:r>
              <a:rPr lang="en-US" sz="2400" dirty="0" smtClean="0"/>
              <a:t>foods</a:t>
            </a:r>
            <a:endParaRPr lang="en-US" sz="2400" dirty="0"/>
          </a:p>
          <a:p>
            <a:pPr lvl="1"/>
            <a:r>
              <a:rPr lang="en-US" sz="2400" dirty="0"/>
              <a:t>Mediterranean </a:t>
            </a:r>
            <a:r>
              <a:rPr lang="en-US" sz="2400" dirty="0" smtClean="0"/>
              <a:t>Dietary Pattern</a:t>
            </a:r>
          </a:p>
          <a:p>
            <a:pPr lvl="1"/>
            <a:r>
              <a:rPr lang="en-US" sz="2400" dirty="0" smtClean="0"/>
              <a:t>DASH Dietary Pattern</a:t>
            </a:r>
          </a:p>
          <a:p>
            <a:pPr lvl="1"/>
            <a:r>
              <a:rPr lang="en-US" sz="2400" dirty="0" smtClean="0"/>
              <a:t>Vegetarian Dietary Pattern</a:t>
            </a:r>
          </a:p>
          <a:p>
            <a:pPr lvl="1"/>
            <a:r>
              <a:rPr lang="en-US" sz="2400" dirty="0" smtClean="0"/>
              <a:t>Anti-inflammatory Dietary Pattern</a:t>
            </a:r>
          </a:p>
          <a:p>
            <a:endParaRPr lang="en-US" dirty="0"/>
          </a:p>
          <a:p>
            <a:r>
              <a:rPr lang="en-US" dirty="0" smtClean="0"/>
              <a:t> “</a:t>
            </a:r>
            <a:r>
              <a:rPr lang="en-US" dirty="0"/>
              <a:t>Eat real food, not too much, mostly plants” </a:t>
            </a:r>
            <a:r>
              <a:rPr lang="mr-IN" dirty="0"/>
              <a:t>–</a:t>
            </a:r>
            <a:r>
              <a:rPr lang="en-US" dirty="0"/>
              <a:t> Michael </a:t>
            </a:r>
            <a:r>
              <a:rPr lang="en-US" dirty="0" err="1"/>
              <a:t>Pollan</a:t>
            </a:r>
            <a:endParaRPr lang="en-US" dirty="0"/>
          </a:p>
          <a:p>
            <a:endParaRPr lang="en-US" dirty="0"/>
          </a:p>
        </p:txBody>
      </p:sp>
    </p:spTree>
    <p:extLst>
      <p:ext uri="{BB962C8B-B14F-4D97-AF65-F5344CB8AC3E}">
        <p14:creationId xmlns:p14="http://schemas.microsoft.com/office/powerpoint/2010/main" val="3665372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9033.jpg"/>
          <p:cNvPicPr>
            <a:picLocks noGrp="1" noChangeAspect="1"/>
          </p:cNvPicPr>
          <p:nvPr>
            <p:ph idx="1"/>
          </p:nvPr>
        </p:nvPicPr>
        <p:blipFill>
          <a:blip r:embed="rId2" cstate="email">
            <a:extLst>
              <a:ext uri="{28A0092B-C50C-407E-A947-70E740481C1C}">
                <a14:useLocalDpi xmlns:a14="http://schemas.microsoft.com/office/drawing/2010/main" val="0"/>
              </a:ext>
            </a:extLst>
          </a:blip>
          <a:srcRect t="13365" b="13365"/>
          <a:stretch>
            <a:fillRect/>
          </a:stretch>
        </p:blipFill>
        <p:spPr>
          <a:xfrm rot="5400000">
            <a:off x="839071" y="2353326"/>
            <a:ext cx="7976341" cy="4182035"/>
          </a:xfrm>
        </p:spPr>
      </p:pic>
      <p:pic>
        <p:nvPicPr>
          <p:cNvPr id="5" name="Picture 4" descr="IMG_929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5264774" y="431514"/>
            <a:ext cx="9144000" cy="6858000"/>
          </a:xfrm>
          <a:prstGeom prst="rect">
            <a:avLst/>
          </a:prstGeom>
        </p:spPr>
      </p:pic>
      <p:pic>
        <p:nvPicPr>
          <p:cNvPr id="6" name="Picture 5" descr="IMG_898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5775259" y="431514"/>
            <a:ext cx="9144000" cy="6858000"/>
          </a:xfrm>
          <a:prstGeom prst="rect">
            <a:avLst/>
          </a:prstGeom>
        </p:spPr>
      </p:pic>
    </p:spTree>
    <p:extLst>
      <p:ext uri="{BB962C8B-B14F-4D97-AF65-F5344CB8AC3E}">
        <p14:creationId xmlns:p14="http://schemas.microsoft.com/office/powerpoint/2010/main" val="3901790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of the Mediterranean Diet</a:t>
            </a:r>
            <a:endParaRPr lang="en-US" dirty="0"/>
          </a:p>
        </p:txBody>
      </p:sp>
      <p:sp>
        <p:nvSpPr>
          <p:cNvPr id="3" name="Content Placeholder 2"/>
          <p:cNvSpPr>
            <a:spLocks noGrp="1"/>
          </p:cNvSpPr>
          <p:nvPr>
            <p:ph idx="1"/>
          </p:nvPr>
        </p:nvSpPr>
        <p:spPr/>
        <p:txBody>
          <a:bodyPr>
            <a:normAutofit/>
          </a:bodyPr>
          <a:lstStyle/>
          <a:p>
            <a:r>
              <a:rPr lang="en-US" sz="2800" b="1" dirty="0"/>
              <a:t>Lyon Mediterranean Diet Study </a:t>
            </a:r>
            <a:r>
              <a:rPr lang="en-US" sz="2800" dirty="0"/>
              <a:t>(Circulation 1999</a:t>
            </a:r>
            <a:r>
              <a:rPr lang="en-US" sz="2800" dirty="0" smtClean="0"/>
              <a:t>)</a:t>
            </a:r>
            <a:endParaRPr lang="en-US" dirty="0"/>
          </a:p>
          <a:p>
            <a:r>
              <a:rPr lang="en-US" dirty="0"/>
              <a:t>Secondary </a:t>
            </a:r>
            <a:r>
              <a:rPr lang="en-US" dirty="0" smtClean="0"/>
              <a:t>Prevention Study</a:t>
            </a:r>
            <a:endParaRPr lang="en-US" dirty="0"/>
          </a:p>
          <a:p>
            <a:r>
              <a:rPr lang="en-US" dirty="0" smtClean="0"/>
              <a:t>After </a:t>
            </a:r>
            <a:r>
              <a:rPr lang="en-US" dirty="0"/>
              <a:t>5 years, the MD group had ~70% less deaths and nonfatal MIs than the control group.</a:t>
            </a:r>
          </a:p>
          <a:p>
            <a:r>
              <a:rPr lang="en-US" dirty="0" smtClean="0"/>
              <a:t>No significant </a:t>
            </a:r>
            <a:r>
              <a:rPr lang="en-US" dirty="0"/>
              <a:t>changes in the lipid profile.</a:t>
            </a:r>
          </a:p>
          <a:p>
            <a:r>
              <a:rPr lang="en-US" dirty="0"/>
              <a:t>Mechanism: the diet’s anti-inflammatory properties</a:t>
            </a:r>
          </a:p>
          <a:p>
            <a:endParaRPr lang="en-US" dirty="0"/>
          </a:p>
        </p:txBody>
      </p:sp>
    </p:spTree>
    <p:extLst>
      <p:ext uri="{BB962C8B-B14F-4D97-AF65-F5344CB8AC3E}">
        <p14:creationId xmlns:p14="http://schemas.microsoft.com/office/powerpoint/2010/main" val="2976760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Studies of the Mediterranean Diet</a:t>
            </a:r>
          </a:p>
        </p:txBody>
      </p:sp>
      <p:sp>
        <p:nvSpPr>
          <p:cNvPr id="3" name="Content Placeholder 2"/>
          <p:cNvSpPr>
            <a:spLocks noGrp="1"/>
          </p:cNvSpPr>
          <p:nvPr>
            <p:ph idx="1"/>
          </p:nvPr>
        </p:nvSpPr>
        <p:spPr/>
        <p:txBody>
          <a:bodyPr>
            <a:normAutofit/>
          </a:bodyPr>
          <a:lstStyle/>
          <a:p>
            <a:r>
              <a:rPr lang="en-US" sz="2600" b="1" dirty="0"/>
              <a:t>PREDIMED Study </a:t>
            </a:r>
            <a:r>
              <a:rPr lang="en-US" sz="2600" dirty="0"/>
              <a:t>(NEJM 2013</a:t>
            </a:r>
            <a:r>
              <a:rPr lang="en-US" sz="2600" dirty="0" smtClean="0"/>
              <a:t>)</a:t>
            </a:r>
            <a:endParaRPr lang="en-US" dirty="0"/>
          </a:p>
          <a:p>
            <a:r>
              <a:rPr lang="en-US" dirty="0"/>
              <a:t>Primary Prevention Study</a:t>
            </a:r>
          </a:p>
          <a:p>
            <a:r>
              <a:rPr lang="en-US" dirty="0" smtClean="0"/>
              <a:t>At </a:t>
            </a:r>
            <a:r>
              <a:rPr lang="en-US" dirty="0"/>
              <a:t>4.8 years, there was a 30% decrease in nonfatal MI, cardiac death and stroke in both MD groups compared with the control group.</a:t>
            </a:r>
          </a:p>
          <a:p>
            <a:r>
              <a:rPr lang="en-US" dirty="0" smtClean="0"/>
              <a:t>No </a:t>
            </a:r>
            <a:r>
              <a:rPr lang="en-US" dirty="0"/>
              <a:t>significant changes in total cholesterol but there were changes in LDL and HDL </a:t>
            </a:r>
          </a:p>
          <a:p>
            <a:endParaRPr lang="en-US" dirty="0"/>
          </a:p>
        </p:txBody>
      </p:sp>
    </p:spTree>
    <p:extLst>
      <p:ext uri="{BB962C8B-B14F-4D97-AF65-F5344CB8AC3E}">
        <p14:creationId xmlns:p14="http://schemas.microsoft.com/office/powerpoint/2010/main" val="45942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Integrative Medicine?</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p>
          <a:p>
            <a:pPr marL="0" indent="0">
              <a:buNone/>
            </a:pPr>
            <a:r>
              <a:rPr lang="en-US" sz="3200" dirty="0" smtClean="0"/>
              <a:t>     What changed in my clinical practice   	after I completed my Integrative 		Medicine fellowship?</a:t>
            </a:r>
            <a:endParaRPr lang="en-US" sz="3200" dirty="0"/>
          </a:p>
        </p:txBody>
      </p:sp>
    </p:spTree>
    <p:extLst>
      <p:ext uri="{BB962C8B-B14F-4D97-AF65-F5344CB8AC3E}">
        <p14:creationId xmlns:p14="http://schemas.microsoft.com/office/powerpoint/2010/main" val="2831617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Patterns</a:t>
            </a:r>
            <a:endParaRPr lang="en-US" dirty="0"/>
          </a:p>
        </p:txBody>
      </p:sp>
      <p:sp>
        <p:nvSpPr>
          <p:cNvPr id="3" name="Content Placeholder 2"/>
          <p:cNvSpPr>
            <a:spLocks noGrp="1"/>
          </p:cNvSpPr>
          <p:nvPr>
            <p:ph idx="1"/>
          </p:nvPr>
        </p:nvSpPr>
        <p:spPr/>
        <p:txBody>
          <a:bodyPr>
            <a:normAutofit/>
          </a:bodyPr>
          <a:lstStyle/>
          <a:p>
            <a:r>
              <a:rPr lang="en-US" sz="2800" dirty="0"/>
              <a:t>The Nutrition </a:t>
            </a:r>
            <a:r>
              <a:rPr lang="en-US" sz="2800" dirty="0" smtClean="0"/>
              <a:t>Source (Harvard </a:t>
            </a:r>
            <a:r>
              <a:rPr lang="en-US" sz="2800" dirty="0"/>
              <a:t>School of Public </a:t>
            </a:r>
            <a:r>
              <a:rPr lang="en-US" sz="2800" dirty="0" smtClean="0"/>
              <a:t>Health)</a:t>
            </a:r>
            <a:endParaRPr lang="en-US" dirty="0"/>
          </a:p>
          <a:p>
            <a:r>
              <a:rPr lang="en-US" sz="2800" dirty="0"/>
              <a:t>“There is strong evidence that the traditional Mediterranean Diet is a healthy eating pattern that prevents cardiovascular disease, increases longevity and promotes healthy aging.</a:t>
            </a:r>
            <a:r>
              <a:rPr lang="en-US" sz="2800" dirty="0" smtClean="0"/>
              <a:t>”</a:t>
            </a:r>
            <a:endParaRPr lang="en-US" sz="2800" dirty="0"/>
          </a:p>
          <a:p>
            <a:endParaRPr lang="en-US" dirty="0"/>
          </a:p>
        </p:txBody>
      </p:sp>
    </p:spTree>
    <p:extLst>
      <p:ext uri="{BB962C8B-B14F-4D97-AF65-F5344CB8AC3E}">
        <p14:creationId xmlns:p14="http://schemas.microsoft.com/office/powerpoint/2010/main" val="2970921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are big and fast</a:t>
            </a:r>
            <a:endParaRPr lang="en-US" dirty="0"/>
          </a:p>
        </p:txBody>
      </p:sp>
      <p:sp>
        <p:nvSpPr>
          <p:cNvPr id="3" name="Content Placeholder 2"/>
          <p:cNvSpPr>
            <a:spLocks noGrp="1"/>
          </p:cNvSpPr>
          <p:nvPr>
            <p:ph idx="1"/>
          </p:nvPr>
        </p:nvSpPr>
        <p:spPr/>
        <p:txBody>
          <a:bodyPr>
            <a:normAutofit/>
          </a:bodyPr>
          <a:lstStyle/>
          <a:p>
            <a:r>
              <a:rPr lang="en-US" dirty="0"/>
              <a:t>Adoption of the DASH Diet </a:t>
            </a:r>
            <a:r>
              <a:rPr lang="mr-IN" dirty="0" smtClean="0"/>
              <a:t>–</a:t>
            </a:r>
            <a:r>
              <a:rPr lang="en-US" dirty="0" smtClean="0"/>
              <a:t> </a:t>
            </a:r>
            <a:r>
              <a:rPr lang="en-US" dirty="0"/>
              <a:t>Within </a:t>
            </a:r>
            <a:r>
              <a:rPr lang="en-US" dirty="0" smtClean="0"/>
              <a:t> </a:t>
            </a:r>
            <a:r>
              <a:rPr lang="en-US" dirty="0"/>
              <a:t>2 weeks, an ~11 point reduction in </a:t>
            </a:r>
            <a:r>
              <a:rPr lang="en-US" dirty="0" smtClean="0"/>
              <a:t>SBP (NEJM 1997)</a:t>
            </a:r>
          </a:p>
          <a:p>
            <a:endParaRPr lang="en-US" dirty="0"/>
          </a:p>
          <a:p>
            <a:r>
              <a:rPr lang="en-US" dirty="0"/>
              <a:t>2015 study: </a:t>
            </a:r>
            <a:r>
              <a:rPr lang="en-US" dirty="0" smtClean="0"/>
              <a:t> 9 days </a:t>
            </a:r>
            <a:r>
              <a:rPr lang="en-US" dirty="0"/>
              <a:t>of sugar restriction in children </a:t>
            </a:r>
            <a:r>
              <a:rPr lang="en-US" dirty="0" smtClean="0"/>
              <a:t>resulted </a:t>
            </a:r>
            <a:r>
              <a:rPr lang="en-US" dirty="0"/>
              <a:t>in significant improvements in:</a:t>
            </a:r>
          </a:p>
          <a:p>
            <a:pPr lvl="1"/>
            <a:r>
              <a:rPr lang="en-US" dirty="0"/>
              <a:t>DBP</a:t>
            </a:r>
          </a:p>
          <a:p>
            <a:pPr lvl="1"/>
            <a:r>
              <a:rPr lang="en-US" dirty="0"/>
              <a:t>TG and LDL cholesterol</a:t>
            </a:r>
          </a:p>
          <a:p>
            <a:pPr lvl="1"/>
            <a:r>
              <a:rPr lang="en-US" dirty="0"/>
              <a:t>Glucose tolerance and insulin levels</a:t>
            </a:r>
          </a:p>
          <a:p>
            <a:endParaRPr lang="en-US" dirty="0"/>
          </a:p>
        </p:txBody>
      </p:sp>
    </p:spTree>
    <p:extLst>
      <p:ext uri="{BB962C8B-B14F-4D97-AF65-F5344CB8AC3E}">
        <p14:creationId xmlns:p14="http://schemas.microsoft.com/office/powerpoint/2010/main" val="1372268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Diet </a:t>
            </a:r>
            <a:r>
              <a:rPr lang="en-US" dirty="0"/>
              <a:t>P</a:t>
            </a:r>
            <a:r>
              <a:rPr lang="en-US" dirty="0" smtClean="0"/>
              <a:t>revent Type 2 Diabetes?</a:t>
            </a:r>
            <a:endParaRPr lang="en-US" dirty="0"/>
          </a:p>
        </p:txBody>
      </p:sp>
      <p:sp>
        <p:nvSpPr>
          <p:cNvPr id="3" name="Content Placeholder 2"/>
          <p:cNvSpPr>
            <a:spLocks noGrp="1"/>
          </p:cNvSpPr>
          <p:nvPr>
            <p:ph idx="1"/>
          </p:nvPr>
        </p:nvSpPr>
        <p:spPr/>
        <p:txBody>
          <a:bodyPr>
            <a:normAutofit/>
          </a:bodyPr>
          <a:lstStyle/>
          <a:p>
            <a:r>
              <a:rPr lang="en-US" sz="2900" dirty="0" smtClean="0"/>
              <a:t>Dietary </a:t>
            </a:r>
            <a:r>
              <a:rPr lang="en-US" sz="2900" dirty="0"/>
              <a:t>changes and movement were twice as effective as </a:t>
            </a:r>
            <a:r>
              <a:rPr lang="en-US" sz="2900" dirty="0" smtClean="0"/>
              <a:t>metformin.</a:t>
            </a:r>
            <a:endParaRPr lang="en-US" sz="2900" dirty="0"/>
          </a:p>
          <a:p>
            <a:r>
              <a:rPr lang="en-US" sz="2900" dirty="0" smtClean="0"/>
              <a:t> </a:t>
            </a:r>
            <a:r>
              <a:rPr lang="en-US" sz="2900" dirty="0"/>
              <a:t>NNT of ~7 over a 3 year period. (you need to treat 7 patients with diet and movement to prevent one case of  T2DM)</a:t>
            </a:r>
          </a:p>
          <a:p>
            <a:endParaRPr lang="en-US" dirty="0"/>
          </a:p>
          <a:p>
            <a:r>
              <a:rPr lang="en-US" b="1" dirty="0" smtClean="0"/>
              <a:t>DPP (</a:t>
            </a:r>
            <a:r>
              <a:rPr lang="en-US" b="1" dirty="0"/>
              <a:t>Diabetes Prevention Program</a:t>
            </a:r>
            <a:r>
              <a:rPr lang="en-US" b="1" dirty="0" smtClean="0"/>
              <a:t>) Study </a:t>
            </a:r>
            <a:r>
              <a:rPr lang="en-US" dirty="0"/>
              <a:t>(Diabetes Care, 2002)</a:t>
            </a:r>
          </a:p>
          <a:p>
            <a:endParaRPr lang="en-US" dirty="0"/>
          </a:p>
        </p:txBody>
      </p:sp>
    </p:spTree>
    <p:extLst>
      <p:ext uri="{BB962C8B-B14F-4D97-AF65-F5344CB8AC3E}">
        <p14:creationId xmlns:p14="http://schemas.microsoft.com/office/powerpoint/2010/main" val="2369684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loss</a:t>
            </a:r>
            <a:endParaRPr lang="en-US" dirty="0"/>
          </a:p>
        </p:txBody>
      </p:sp>
      <p:sp>
        <p:nvSpPr>
          <p:cNvPr id="3" name="Content Placeholder 2"/>
          <p:cNvSpPr>
            <a:spLocks noGrp="1"/>
          </p:cNvSpPr>
          <p:nvPr>
            <p:ph idx="1"/>
          </p:nvPr>
        </p:nvSpPr>
        <p:spPr/>
        <p:txBody>
          <a:bodyPr>
            <a:noAutofit/>
          </a:bodyPr>
          <a:lstStyle/>
          <a:p>
            <a:r>
              <a:rPr lang="en-US" b="1" dirty="0" smtClean="0"/>
              <a:t>Foods </a:t>
            </a:r>
            <a:r>
              <a:rPr lang="en-US" b="1" dirty="0"/>
              <a:t>associated with weight gain</a:t>
            </a:r>
            <a:r>
              <a:rPr lang="en-US" sz="2000" b="1" dirty="0"/>
              <a:t>: </a:t>
            </a:r>
            <a:r>
              <a:rPr lang="en-US" sz="2000" dirty="0"/>
              <a:t>Potato chips, potatoes, sugary beverages, processed red meat, unprocessed red </a:t>
            </a:r>
            <a:r>
              <a:rPr lang="en-US" sz="2000" dirty="0" smtClean="0"/>
              <a:t>meat</a:t>
            </a:r>
            <a:endParaRPr lang="en-US" sz="2000" dirty="0"/>
          </a:p>
          <a:p>
            <a:r>
              <a:rPr lang="en-US" b="1" dirty="0"/>
              <a:t>Foods associated with weight loss</a:t>
            </a:r>
            <a:r>
              <a:rPr lang="en-US" sz="2000" dirty="0"/>
              <a:t>:  Vegetables, fruits, whole grains, </a:t>
            </a:r>
            <a:r>
              <a:rPr lang="en-US" sz="2000" dirty="0" smtClean="0"/>
              <a:t>Yogurt</a:t>
            </a:r>
            <a:endParaRPr lang="en-US" sz="2000" dirty="0"/>
          </a:p>
          <a:p>
            <a:r>
              <a:rPr lang="en-US" b="1" dirty="0"/>
              <a:t>Other factors</a:t>
            </a:r>
            <a:r>
              <a:rPr lang="en-US" dirty="0"/>
              <a:t>: </a:t>
            </a:r>
            <a:r>
              <a:rPr lang="en-US" sz="2000" dirty="0"/>
              <a:t>physical activity, alcohol, smoking, </a:t>
            </a:r>
            <a:r>
              <a:rPr lang="en-US" sz="2000" dirty="0" smtClean="0"/>
              <a:t>too little or disrupted sleep</a:t>
            </a:r>
            <a:r>
              <a:rPr lang="en-US" sz="2000" dirty="0"/>
              <a:t>, TV watching</a:t>
            </a:r>
          </a:p>
          <a:p>
            <a:r>
              <a:rPr lang="en-US" dirty="0"/>
              <a:t>Exercise alone </a:t>
            </a:r>
            <a:r>
              <a:rPr lang="en-US" sz="2000" dirty="0"/>
              <a:t>will not result in weight loss (100 calories/mile running</a:t>
            </a:r>
          </a:p>
        </p:txBody>
      </p:sp>
    </p:spTree>
    <p:extLst>
      <p:ext uri="{BB962C8B-B14F-4D97-AF65-F5344CB8AC3E}">
        <p14:creationId xmlns:p14="http://schemas.microsoft.com/office/powerpoint/2010/main" val="144848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descr="Unknown.jpeg"/>
          <p:cNvPicPr>
            <a:picLocks noGrp="1" noChangeAspect="1"/>
          </p:cNvPicPr>
          <p:nvPr>
            <p:ph idx="1"/>
          </p:nvPr>
        </p:nvPicPr>
        <p:blipFill>
          <a:blip r:embed="rId2">
            <a:extLst>
              <a:ext uri="{28A0092B-C50C-407E-A947-70E740481C1C}">
                <a14:useLocalDpi xmlns:a14="http://schemas.microsoft.com/office/drawing/2010/main" val="0"/>
              </a:ext>
            </a:extLst>
          </a:blip>
          <a:srcRect l="-58740" r="-58740"/>
          <a:stretch>
            <a:fillRect/>
          </a:stretch>
        </p:blipFill>
        <p:spPr>
          <a:xfrm>
            <a:off x="332901" y="1639756"/>
            <a:ext cx="8976008" cy="4613407"/>
          </a:xfrm>
        </p:spPr>
      </p:pic>
    </p:spTree>
    <p:extLst>
      <p:ext uri="{BB962C8B-B14F-4D97-AF65-F5344CB8AC3E}">
        <p14:creationId xmlns:p14="http://schemas.microsoft.com/office/powerpoint/2010/main" val="501885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Processed Food makes us Fat</a:t>
            </a:r>
            <a:endParaRPr lang="en-US" dirty="0"/>
          </a:p>
        </p:txBody>
      </p:sp>
      <p:sp>
        <p:nvSpPr>
          <p:cNvPr id="3" name="Content Placeholder 2"/>
          <p:cNvSpPr>
            <a:spLocks noGrp="1"/>
          </p:cNvSpPr>
          <p:nvPr>
            <p:ph idx="1"/>
          </p:nvPr>
        </p:nvSpPr>
        <p:spPr/>
        <p:txBody>
          <a:bodyPr>
            <a:noAutofit/>
          </a:bodyPr>
          <a:lstStyle/>
          <a:p>
            <a:r>
              <a:rPr lang="en-US" sz="2800" dirty="0" smtClean="0"/>
              <a:t>July 2019 </a:t>
            </a:r>
            <a:r>
              <a:rPr lang="en-US" sz="2800" dirty="0" err="1" smtClean="0"/>
              <a:t>WaPo</a:t>
            </a:r>
            <a:r>
              <a:rPr lang="en-US" sz="2800" dirty="0" smtClean="0"/>
              <a:t>; NIH Study</a:t>
            </a:r>
          </a:p>
          <a:p>
            <a:r>
              <a:rPr lang="en-US" dirty="0" err="1" smtClean="0"/>
              <a:t>Ultraprocessed</a:t>
            </a:r>
            <a:r>
              <a:rPr lang="en-US" dirty="0" smtClean="0"/>
              <a:t> vs. minimally processed food </a:t>
            </a:r>
            <a:r>
              <a:rPr lang="mr-IN" dirty="0" smtClean="0"/>
              <a:t>–</a:t>
            </a:r>
            <a:r>
              <a:rPr lang="en-US" dirty="0" smtClean="0"/>
              <a:t> IDENTICAL  carb/protein/fat ratio</a:t>
            </a:r>
          </a:p>
          <a:p>
            <a:r>
              <a:rPr lang="en-US" dirty="0" smtClean="0"/>
              <a:t>While eating the </a:t>
            </a:r>
            <a:r>
              <a:rPr lang="en-US" dirty="0" err="1" smtClean="0"/>
              <a:t>ultraprocessed</a:t>
            </a:r>
            <a:r>
              <a:rPr lang="en-US" dirty="0" smtClean="0"/>
              <a:t> foods, subjects ate on average 500 more calories DAILY. </a:t>
            </a:r>
          </a:p>
          <a:p>
            <a:r>
              <a:rPr lang="en-US" dirty="0"/>
              <a:t>C</a:t>
            </a:r>
            <a:r>
              <a:rPr lang="en-US" dirty="0" smtClean="0"/>
              <a:t>aloric density and more rapid eating time</a:t>
            </a:r>
            <a:endParaRPr lang="en-US" dirty="0"/>
          </a:p>
        </p:txBody>
      </p:sp>
    </p:spTree>
    <p:extLst>
      <p:ext uri="{BB962C8B-B14F-4D97-AF65-F5344CB8AC3E}">
        <p14:creationId xmlns:p14="http://schemas.microsoft.com/office/powerpoint/2010/main" val="661700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Berberine</a:t>
            </a:r>
            <a:r>
              <a:rPr lang="en-US" dirty="0" smtClean="0"/>
              <a:t> and T2DM</a:t>
            </a:r>
            <a:endParaRPr lang="en-US" dirty="0"/>
          </a:p>
        </p:txBody>
      </p:sp>
      <p:sp>
        <p:nvSpPr>
          <p:cNvPr id="3" name="Content Placeholder 2"/>
          <p:cNvSpPr>
            <a:spLocks noGrp="1"/>
          </p:cNvSpPr>
          <p:nvPr>
            <p:ph idx="1"/>
          </p:nvPr>
        </p:nvSpPr>
        <p:spPr/>
        <p:txBody>
          <a:bodyPr>
            <a:normAutofit/>
          </a:bodyPr>
          <a:lstStyle/>
          <a:p>
            <a:r>
              <a:rPr lang="en-US" sz="2800" dirty="0" smtClean="0"/>
              <a:t>Many pharmaceutical drugs are derived from plants. </a:t>
            </a:r>
          </a:p>
          <a:p>
            <a:r>
              <a:rPr lang="en-US" sz="2800" dirty="0" smtClean="0"/>
              <a:t>Many of the most effective meds are from plants. (metformin from the French lilac)</a:t>
            </a:r>
          </a:p>
          <a:p>
            <a:r>
              <a:rPr lang="en-US" sz="2800" dirty="0" smtClean="0"/>
              <a:t>Active components are less concentrated in herbal preparations.</a:t>
            </a:r>
            <a:endParaRPr lang="en-US" sz="2800" dirty="0"/>
          </a:p>
        </p:txBody>
      </p:sp>
    </p:spTree>
    <p:extLst>
      <p:ext uri="{BB962C8B-B14F-4D97-AF65-F5344CB8AC3E}">
        <p14:creationId xmlns:p14="http://schemas.microsoft.com/office/powerpoint/2010/main" val="1466764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Goldenseal</a:t>
            </a:r>
            <a:endParaRPr lang="en-US" dirty="0"/>
          </a:p>
        </p:txBody>
      </p:sp>
      <p:pic>
        <p:nvPicPr>
          <p:cNvPr id="6" name="Content Placeholder 5" descr="Unknown.jpeg"/>
          <p:cNvPicPr>
            <a:picLocks noGrp="1" noChangeAspect="1"/>
          </p:cNvPicPr>
          <p:nvPr>
            <p:ph idx="1"/>
          </p:nvPr>
        </p:nvPicPr>
        <p:blipFill>
          <a:blip r:embed="rId2">
            <a:extLst>
              <a:ext uri="{28A0092B-C50C-407E-A947-70E740481C1C}">
                <a14:useLocalDpi xmlns:a14="http://schemas.microsoft.com/office/drawing/2010/main" val="0"/>
              </a:ext>
            </a:extLst>
          </a:blip>
          <a:srcRect t="8710" b="8710"/>
          <a:stretch>
            <a:fillRect/>
          </a:stretch>
        </p:blipFill>
        <p:spPr/>
      </p:pic>
    </p:spTree>
    <p:extLst>
      <p:ext uri="{BB962C8B-B14F-4D97-AF65-F5344CB8AC3E}">
        <p14:creationId xmlns:p14="http://schemas.microsoft.com/office/powerpoint/2010/main" val="2286945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Goldenseal</a:t>
            </a:r>
            <a:endParaRPr lang="en-US" dirty="0"/>
          </a:p>
        </p:txBody>
      </p:sp>
      <p:sp>
        <p:nvSpPr>
          <p:cNvPr id="3" name="Content Placeholder 2"/>
          <p:cNvSpPr>
            <a:spLocks noGrp="1"/>
          </p:cNvSpPr>
          <p:nvPr>
            <p:ph idx="1"/>
          </p:nvPr>
        </p:nvSpPr>
        <p:spPr/>
        <p:txBody>
          <a:bodyPr>
            <a:normAutofit lnSpcReduction="10000"/>
          </a:bodyPr>
          <a:lstStyle/>
          <a:p>
            <a:r>
              <a:rPr lang="en-US" sz="2800" dirty="0" err="1"/>
              <a:t>Berberine</a:t>
            </a:r>
            <a:r>
              <a:rPr lang="en-US" sz="2800" dirty="0"/>
              <a:t> is an alkaloid compound found in goldenseal </a:t>
            </a:r>
            <a:r>
              <a:rPr lang="en-US" sz="2800" dirty="0" smtClean="0"/>
              <a:t>root</a:t>
            </a:r>
            <a:endParaRPr lang="en-US" sz="2800" dirty="0"/>
          </a:p>
          <a:p>
            <a:r>
              <a:rPr lang="en-US" sz="2800" dirty="0" smtClean="0"/>
              <a:t>Grows in Pennsylvania</a:t>
            </a:r>
          </a:p>
          <a:p>
            <a:r>
              <a:rPr lang="en-US" sz="2800" dirty="0" smtClean="0"/>
              <a:t>Native American tribes drank the root as a tea for its anti-inflammatory properties</a:t>
            </a:r>
          </a:p>
          <a:p>
            <a:r>
              <a:rPr lang="en-US" sz="2800" dirty="0" smtClean="0"/>
              <a:t>Like many herbal remedies, the list of benefits is quite long and seemingly unrelated.</a:t>
            </a:r>
          </a:p>
        </p:txBody>
      </p:sp>
    </p:spTree>
    <p:extLst>
      <p:ext uri="{BB962C8B-B14F-4D97-AF65-F5344CB8AC3E}">
        <p14:creationId xmlns:p14="http://schemas.microsoft.com/office/powerpoint/2010/main" val="3445571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Berberine</a:t>
            </a:r>
            <a:r>
              <a:rPr lang="en-US" dirty="0"/>
              <a:t> </a:t>
            </a:r>
            <a:r>
              <a:rPr lang="en-US" dirty="0" smtClean="0"/>
              <a:t>and T2DM</a:t>
            </a:r>
            <a:endParaRPr lang="en-US" dirty="0"/>
          </a:p>
        </p:txBody>
      </p:sp>
      <p:sp>
        <p:nvSpPr>
          <p:cNvPr id="3" name="Content Placeholder 2"/>
          <p:cNvSpPr>
            <a:spLocks noGrp="1"/>
          </p:cNvSpPr>
          <p:nvPr>
            <p:ph idx="1"/>
          </p:nvPr>
        </p:nvSpPr>
        <p:spPr/>
        <p:txBody>
          <a:bodyPr>
            <a:normAutofit/>
          </a:bodyPr>
          <a:lstStyle/>
          <a:p>
            <a:r>
              <a:rPr lang="en-US" sz="2800" dirty="0" smtClean="0"/>
              <a:t>2012 meta-analysis of 14 RCTs with a total of 1068 participants</a:t>
            </a:r>
          </a:p>
          <a:p>
            <a:endParaRPr lang="en-US" sz="2800" dirty="0" smtClean="0"/>
          </a:p>
          <a:p>
            <a:pPr lvl="1"/>
            <a:r>
              <a:rPr lang="en-US" sz="2800" dirty="0" smtClean="0"/>
              <a:t>Adding </a:t>
            </a:r>
            <a:r>
              <a:rPr lang="en-US" sz="2800" dirty="0" err="1" smtClean="0"/>
              <a:t>berberine</a:t>
            </a:r>
            <a:r>
              <a:rPr lang="en-US" sz="2800" dirty="0" smtClean="0"/>
              <a:t> to lifestyle management resulted in lower BG and improved lipid profiles.</a:t>
            </a:r>
          </a:p>
          <a:p>
            <a:pPr lvl="1"/>
            <a:r>
              <a:rPr lang="en-US" sz="2800" dirty="0" err="1" smtClean="0"/>
              <a:t>Berberine</a:t>
            </a:r>
            <a:r>
              <a:rPr lang="en-US" sz="2800" dirty="0" smtClean="0"/>
              <a:t> = Metformin in BG lowering.</a:t>
            </a:r>
          </a:p>
          <a:p>
            <a:endParaRPr lang="en-US" dirty="0"/>
          </a:p>
        </p:txBody>
      </p:sp>
    </p:spTree>
    <p:extLst>
      <p:ext uri="{BB962C8B-B14F-4D97-AF65-F5344CB8AC3E}">
        <p14:creationId xmlns:p14="http://schemas.microsoft.com/office/powerpoint/2010/main" val="351570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style>
          <a:lnRef idx="1">
            <a:schemeClr val="accent2"/>
          </a:lnRef>
          <a:fillRef idx="2">
            <a:schemeClr val="accent2"/>
          </a:fillRef>
          <a:effectRef idx="1">
            <a:schemeClr val="accent2"/>
          </a:effectRef>
          <a:fontRef idx="minor">
            <a:schemeClr val="dk1"/>
          </a:fontRef>
        </p:style>
        <p:txBody>
          <a:bodyPr/>
          <a:lstStyle/>
          <a:p>
            <a:r>
              <a:rPr lang="en-US" dirty="0" smtClean="0"/>
              <a:t>Medicine is moving in the right direction</a:t>
            </a:r>
            <a:endParaRPr lang="en-US" dirty="0"/>
          </a:p>
        </p:txBody>
      </p:sp>
      <p:sp>
        <p:nvSpPr>
          <p:cNvPr id="3" name="Content Placeholder 2"/>
          <p:cNvSpPr>
            <a:spLocks noGrp="1"/>
          </p:cNvSpPr>
          <p:nvPr>
            <p:ph idx="1"/>
          </p:nvPr>
        </p:nvSpPr>
        <p:spPr>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smtClean="0"/>
              <a:t>More emphasis on </a:t>
            </a:r>
          </a:p>
          <a:p>
            <a:pPr lvl="1"/>
            <a:r>
              <a:rPr lang="en-US" sz="2400" b="1" dirty="0" smtClean="0"/>
              <a:t>nutrition</a:t>
            </a:r>
            <a:r>
              <a:rPr lang="en-US" sz="2400" dirty="0" smtClean="0"/>
              <a:t> as a primary intervention for metabolic disease </a:t>
            </a:r>
            <a:endParaRPr lang="en-US" sz="2400" dirty="0"/>
          </a:p>
          <a:p>
            <a:pPr lvl="1"/>
            <a:r>
              <a:rPr lang="en-US" sz="2400" dirty="0" smtClean="0"/>
              <a:t> </a:t>
            </a:r>
            <a:r>
              <a:rPr lang="en-US" sz="2400" b="1" dirty="0" smtClean="0"/>
              <a:t>manual therapies </a:t>
            </a:r>
            <a:r>
              <a:rPr lang="en-US" sz="2400" dirty="0" smtClean="0"/>
              <a:t>for pain control.</a:t>
            </a:r>
          </a:p>
          <a:p>
            <a:pPr lvl="1"/>
            <a:endParaRPr lang="en-US" sz="2400" dirty="0" smtClean="0"/>
          </a:p>
          <a:p>
            <a:r>
              <a:rPr lang="en-US" dirty="0" smtClean="0"/>
              <a:t>More </a:t>
            </a:r>
            <a:r>
              <a:rPr lang="en-US" b="1" dirty="0" smtClean="0"/>
              <a:t>IM education </a:t>
            </a:r>
            <a:r>
              <a:rPr lang="en-US" dirty="0" smtClean="0"/>
              <a:t>in medical schools and residency programs</a:t>
            </a:r>
          </a:p>
        </p:txBody>
      </p:sp>
    </p:spTree>
    <p:extLst>
      <p:ext uri="{BB962C8B-B14F-4D97-AF65-F5344CB8AC3E}">
        <p14:creationId xmlns:p14="http://schemas.microsoft.com/office/powerpoint/2010/main" val="3413113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Berberine</a:t>
            </a:r>
            <a:r>
              <a:rPr lang="en-US" dirty="0"/>
              <a:t> and T2DM</a:t>
            </a:r>
          </a:p>
        </p:txBody>
      </p:sp>
      <p:sp>
        <p:nvSpPr>
          <p:cNvPr id="3" name="Content Placeholder 2"/>
          <p:cNvSpPr>
            <a:spLocks noGrp="1"/>
          </p:cNvSpPr>
          <p:nvPr>
            <p:ph idx="1"/>
          </p:nvPr>
        </p:nvSpPr>
        <p:spPr/>
        <p:txBody>
          <a:bodyPr/>
          <a:lstStyle/>
          <a:p>
            <a:r>
              <a:rPr lang="en-US" sz="2800" dirty="0"/>
              <a:t>N</a:t>
            </a:r>
            <a:r>
              <a:rPr lang="en-US" sz="2800" dirty="0" smtClean="0"/>
              <a:t>o serious adverse effects; monitor BG levels</a:t>
            </a:r>
          </a:p>
          <a:p>
            <a:r>
              <a:rPr lang="en-US" sz="2800" dirty="0" smtClean="0"/>
              <a:t>Side effects: mild to moderate GI discomfort </a:t>
            </a:r>
          </a:p>
          <a:p>
            <a:r>
              <a:rPr lang="en-US" sz="2800" dirty="0" smtClean="0"/>
              <a:t>Dose: 500 mg BID/TID</a:t>
            </a:r>
          </a:p>
          <a:p>
            <a:r>
              <a:rPr lang="en-US" sz="2800" dirty="0" smtClean="0"/>
              <a:t>Amazing formulas </a:t>
            </a:r>
            <a:r>
              <a:rPr lang="en-US" sz="2800" dirty="0" err="1" smtClean="0"/>
              <a:t>berberine</a:t>
            </a:r>
            <a:r>
              <a:rPr lang="en-US" sz="2800" dirty="0" smtClean="0"/>
              <a:t> 500 mg capsules; $20 for 120 capsules or ~$10 a month for BID dosing</a:t>
            </a:r>
          </a:p>
          <a:p>
            <a:endParaRPr lang="en-US" dirty="0"/>
          </a:p>
        </p:txBody>
      </p:sp>
    </p:spTree>
    <p:extLst>
      <p:ext uri="{BB962C8B-B14F-4D97-AF65-F5344CB8AC3E}">
        <p14:creationId xmlns:p14="http://schemas.microsoft.com/office/powerpoint/2010/main" val="3054236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Berberine</a:t>
            </a:r>
            <a:r>
              <a:rPr lang="en-US" dirty="0"/>
              <a:t> and T2DM</a:t>
            </a:r>
          </a:p>
        </p:txBody>
      </p:sp>
      <p:pic>
        <p:nvPicPr>
          <p:cNvPr id="4" name="Content Placeholder 3" descr="Unknown-2.jpeg"/>
          <p:cNvPicPr>
            <a:picLocks noGrp="1" noChangeAspect="1"/>
          </p:cNvPicPr>
          <p:nvPr>
            <p:ph idx="1"/>
          </p:nvPr>
        </p:nvPicPr>
        <p:blipFill>
          <a:blip r:embed="rId2">
            <a:extLst>
              <a:ext uri="{28A0092B-C50C-407E-A947-70E740481C1C}">
                <a14:useLocalDpi xmlns:a14="http://schemas.microsoft.com/office/drawing/2010/main" val="0"/>
              </a:ext>
            </a:extLst>
          </a:blip>
          <a:srcRect t="22523" b="22523"/>
          <a:stretch>
            <a:fillRect/>
          </a:stretch>
        </p:blipFill>
        <p:spPr/>
      </p:pic>
    </p:spTree>
    <p:extLst>
      <p:ext uri="{BB962C8B-B14F-4D97-AF65-F5344CB8AC3E}">
        <p14:creationId xmlns:p14="http://schemas.microsoft.com/office/powerpoint/2010/main" val="3881008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Lab</a:t>
            </a:r>
            <a:endParaRPr lang="en-US" dirty="0"/>
          </a:p>
        </p:txBody>
      </p:sp>
      <p:sp>
        <p:nvSpPr>
          <p:cNvPr id="3" name="Content Placeholder 2"/>
          <p:cNvSpPr>
            <a:spLocks noGrp="1"/>
          </p:cNvSpPr>
          <p:nvPr>
            <p:ph idx="1"/>
          </p:nvPr>
        </p:nvSpPr>
        <p:spPr/>
        <p:txBody>
          <a:bodyPr>
            <a:normAutofit/>
          </a:bodyPr>
          <a:lstStyle/>
          <a:p>
            <a:r>
              <a:rPr lang="en-US" sz="2800" dirty="0" smtClean="0"/>
              <a:t>Mission: “to identify the best quality health and nutrition products through independent testing”</a:t>
            </a:r>
          </a:p>
          <a:p>
            <a:r>
              <a:rPr lang="en-US" sz="2800" dirty="0" smtClean="0"/>
              <a:t>They contract with independent labs to evaluate products obtained as a consumer would (online/retail); not directly from the manufacturer</a:t>
            </a:r>
          </a:p>
          <a:p>
            <a:r>
              <a:rPr lang="en-US" sz="2800" dirty="0" smtClean="0"/>
              <a:t>$50 for an annual subscription</a:t>
            </a:r>
          </a:p>
          <a:p>
            <a:endParaRPr lang="en-US" dirty="0"/>
          </a:p>
        </p:txBody>
      </p:sp>
    </p:spTree>
    <p:extLst>
      <p:ext uri="{BB962C8B-B14F-4D97-AF65-F5344CB8AC3E}">
        <p14:creationId xmlns:p14="http://schemas.microsoft.com/office/powerpoint/2010/main" val="1238528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Oil and Depression</a:t>
            </a:r>
            <a:endParaRPr lang="en-US" dirty="0"/>
          </a:p>
        </p:txBody>
      </p:sp>
      <p:sp>
        <p:nvSpPr>
          <p:cNvPr id="3" name="Content Placeholder 2"/>
          <p:cNvSpPr>
            <a:spLocks noGrp="1"/>
          </p:cNvSpPr>
          <p:nvPr>
            <p:ph idx="1"/>
          </p:nvPr>
        </p:nvSpPr>
        <p:spPr/>
        <p:txBody>
          <a:bodyPr>
            <a:normAutofit/>
          </a:bodyPr>
          <a:lstStyle/>
          <a:p>
            <a:r>
              <a:rPr lang="en-US" dirty="0" smtClean="0"/>
              <a:t>“Many studies have evaluated fish oil for depression. Most have shown benefit but some have not. Those that have shown benefit have tended to use larger doses ( ~1500 mg </a:t>
            </a:r>
            <a:r>
              <a:rPr lang="mr-IN" dirty="0" smtClean="0"/>
              <a:t>–</a:t>
            </a:r>
            <a:r>
              <a:rPr lang="en-US" dirty="0" smtClean="0"/>
              <a:t> 3500 mg) that contain at least 60% EPA/DHA in populations not otherwise getting omega 3 FA in their diets.”</a:t>
            </a:r>
            <a:endParaRPr lang="en-US" dirty="0"/>
          </a:p>
        </p:txBody>
      </p:sp>
      <p:pic>
        <p:nvPicPr>
          <p:cNvPr id="4" name="Content Placeholder 3" descr="Bluch Arctic char big huge world record igfa giante pesce biggest fishes fish of the world pesce enorme gigante big fishes of the ocean of the sea big fish of the world best images alaska.JPG"/>
          <p:cNvPicPr>
            <a:picLocks noChangeAspect="1"/>
          </p:cNvPicPr>
          <p:nvPr/>
        </p:nvPicPr>
        <p:blipFill>
          <a:blip r:embed="rId2">
            <a:extLst>
              <a:ext uri="{28A0092B-C50C-407E-A947-70E740481C1C}">
                <a14:useLocalDpi xmlns:a14="http://schemas.microsoft.com/office/drawing/2010/main" val="0"/>
              </a:ext>
            </a:extLst>
          </a:blip>
          <a:srcRect t="14230" b="14230"/>
          <a:stretch>
            <a:fillRect/>
          </a:stretch>
        </p:blipFill>
        <p:spPr>
          <a:xfrm>
            <a:off x="2590800" y="4350802"/>
            <a:ext cx="3911601" cy="2507198"/>
          </a:xfrm>
          <a:prstGeom prst="rect">
            <a:avLst/>
          </a:prstGeom>
        </p:spPr>
      </p:pic>
    </p:spTree>
    <p:extLst>
      <p:ext uri="{BB962C8B-B14F-4D97-AF65-F5344CB8AC3E}">
        <p14:creationId xmlns:p14="http://schemas.microsoft.com/office/powerpoint/2010/main" val="194518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Oil and Depression</a:t>
            </a:r>
          </a:p>
        </p:txBody>
      </p:sp>
      <p:sp>
        <p:nvSpPr>
          <p:cNvPr id="3" name="Content Placeholder 2"/>
          <p:cNvSpPr>
            <a:spLocks noGrp="1"/>
          </p:cNvSpPr>
          <p:nvPr>
            <p:ph idx="1"/>
          </p:nvPr>
        </p:nvSpPr>
        <p:spPr/>
        <p:txBody>
          <a:bodyPr>
            <a:normAutofit/>
          </a:bodyPr>
          <a:lstStyle/>
          <a:p>
            <a:r>
              <a:rPr lang="en-US" sz="2800" dirty="0" smtClean="0"/>
              <a:t>The antidepressant effect is strongly dependent on EPA content.</a:t>
            </a:r>
          </a:p>
          <a:p>
            <a:endParaRPr lang="en-US" sz="2800" dirty="0" smtClean="0"/>
          </a:p>
          <a:p>
            <a:r>
              <a:rPr lang="en-US" sz="2800" dirty="0" smtClean="0"/>
              <a:t>Fish oil can be combined with antidepressants to increase their efficacy.</a:t>
            </a:r>
          </a:p>
        </p:txBody>
      </p:sp>
    </p:spTree>
    <p:extLst>
      <p:ext uri="{BB962C8B-B14F-4D97-AF65-F5344CB8AC3E}">
        <p14:creationId xmlns:p14="http://schemas.microsoft.com/office/powerpoint/2010/main" val="3160796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Oil and Depression</a:t>
            </a:r>
          </a:p>
        </p:txBody>
      </p:sp>
      <p:sp>
        <p:nvSpPr>
          <p:cNvPr id="3" name="Content Placeholder 2"/>
          <p:cNvSpPr>
            <a:spLocks noGrp="1"/>
          </p:cNvSpPr>
          <p:nvPr>
            <p:ph idx="1"/>
          </p:nvPr>
        </p:nvSpPr>
        <p:spPr/>
        <p:txBody>
          <a:bodyPr>
            <a:normAutofit/>
          </a:bodyPr>
          <a:lstStyle/>
          <a:p>
            <a:r>
              <a:rPr lang="en-US" sz="2800" dirty="0" smtClean="0"/>
              <a:t>Aug. 2019; Translational Psychiatry</a:t>
            </a:r>
          </a:p>
          <a:p>
            <a:r>
              <a:rPr lang="en-US" sz="2800" dirty="0" smtClean="0"/>
              <a:t>“Compared with placebo, EPA pure and EPA major formulations demonstrated clinical benefits with an EPA dosage ~ 1 g/d whereas DHA pure and DHA major formulations did not exhibit such benefits.”</a:t>
            </a:r>
            <a:endParaRPr lang="en-US" sz="2800" dirty="0"/>
          </a:p>
        </p:txBody>
      </p:sp>
    </p:spTree>
    <p:extLst>
      <p:ext uri="{BB962C8B-B14F-4D97-AF65-F5344CB8AC3E}">
        <p14:creationId xmlns:p14="http://schemas.microsoft.com/office/powerpoint/2010/main" val="3666682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Oil and Depression</a:t>
            </a:r>
          </a:p>
        </p:txBody>
      </p:sp>
      <p:sp>
        <p:nvSpPr>
          <p:cNvPr id="3" name="Content Placeholder 2"/>
          <p:cNvSpPr>
            <a:spLocks noGrp="1"/>
          </p:cNvSpPr>
          <p:nvPr>
            <p:ph idx="1"/>
          </p:nvPr>
        </p:nvSpPr>
        <p:spPr/>
        <p:txBody>
          <a:bodyPr>
            <a:normAutofit/>
          </a:bodyPr>
          <a:lstStyle/>
          <a:p>
            <a:r>
              <a:rPr lang="en-US" sz="2800" dirty="0" smtClean="0"/>
              <a:t>Journal of Clinical Psychiatry Jan. 2012</a:t>
            </a:r>
          </a:p>
          <a:p>
            <a:r>
              <a:rPr lang="en-US" sz="2800" dirty="0" smtClean="0"/>
              <a:t>“The meta-analytic findings provide strong evidence that bipolar depressive symptoms may be improved by adjuvant use of omega 3 FA. The evidence, however, does not support its adjuvant use in attenuating mania.”</a:t>
            </a:r>
            <a:endParaRPr lang="en-US" sz="2800" dirty="0"/>
          </a:p>
        </p:txBody>
      </p:sp>
    </p:spTree>
    <p:extLst>
      <p:ext uri="{BB962C8B-B14F-4D97-AF65-F5344CB8AC3E}">
        <p14:creationId xmlns:p14="http://schemas.microsoft.com/office/powerpoint/2010/main" val="3184333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Oil and Depression</a:t>
            </a:r>
          </a:p>
        </p:txBody>
      </p:sp>
      <p:sp>
        <p:nvSpPr>
          <p:cNvPr id="3" name="Content Placeholder 2"/>
          <p:cNvSpPr>
            <a:spLocks noGrp="1"/>
          </p:cNvSpPr>
          <p:nvPr>
            <p:ph idx="1"/>
          </p:nvPr>
        </p:nvSpPr>
        <p:spPr/>
        <p:txBody>
          <a:bodyPr/>
          <a:lstStyle/>
          <a:p>
            <a:r>
              <a:rPr lang="en-US" dirty="0" smtClean="0"/>
              <a:t>Life Extension Omega Formulations Super Omega 3; 1 </a:t>
            </a:r>
            <a:r>
              <a:rPr lang="en-US" dirty="0" err="1" smtClean="0"/>
              <a:t>softgel</a:t>
            </a:r>
            <a:r>
              <a:rPr lang="en-US" dirty="0" smtClean="0"/>
              <a:t> = 350 mg EPA and 250 mg DHA ( 58% EPA); $24/120 </a:t>
            </a:r>
            <a:r>
              <a:rPr lang="en-US" dirty="0" err="1" smtClean="0"/>
              <a:t>softgels</a:t>
            </a:r>
            <a:r>
              <a:rPr lang="en-US" dirty="0" smtClean="0"/>
              <a:t>; for 3 </a:t>
            </a:r>
            <a:r>
              <a:rPr lang="en-US" dirty="0" err="1" smtClean="0"/>
              <a:t>softgels</a:t>
            </a:r>
            <a:r>
              <a:rPr lang="en-US" dirty="0" smtClean="0"/>
              <a:t> daily - $18 a month</a:t>
            </a:r>
          </a:p>
          <a:p>
            <a:r>
              <a:rPr lang="en-US" dirty="0" smtClean="0"/>
              <a:t>Minami Garden of Life Platinum Omega 3 fish oil; 1 gluten free </a:t>
            </a:r>
            <a:r>
              <a:rPr lang="en-US" dirty="0" err="1" smtClean="0"/>
              <a:t>softgel</a:t>
            </a:r>
            <a:r>
              <a:rPr lang="en-US" dirty="0" smtClean="0"/>
              <a:t> = 756 mg. EPA and 228 mg. DHA ( 76% EPA ); $42/60 </a:t>
            </a:r>
            <a:r>
              <a:rPr lang="en-US" dirty="0" err="1" smtClean="0"/>
              <a:t>softgels</a:t>
            </a:r>
            <a:r>
              <a:rPr lang="en-US" dirty="0" smtClean="0"/>
              <a:t>; for 2 </a:t>
            </a:r>
            <a:r>
              <a:rPr lang="en-US" dirty="0" err="1" smtClean="0"/>
              <a:t>softgels</a:t>
            </a:r>
            <a:r>
              <a:rPr lang="en-US" dirty="0" smtClean="0"/>
              <a:t> daily - $42 a month</a:t>
            </a:r>
          </a:p>
        </p:txBody>
      </p:sp>
    </p:spTree>
    <p:extLst>
      <p:ext uri="{BB962C8B-B14F-4D97-AF65-F5344CB8AC3E}">
        <p14:creationId xmlns:p14="http://schemas.microsoft.com/office/powerpoint/2010/main" val="1630752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Oil and Depression</a:t>
            </a:r>
          </a:p>
        </p:txBody>
      </p:sp>
      <p:pic>
        <p:nvPicPr>
          <p:cNvPr id="4" name="Content Placeholder 3" descr="Unknown.jpeg"/>
          <p:cNvPicPr>
            <a:picLocks noGrp="1" noChangeAspect="1"/>
          </p:cNvPicPr>
          <p:nvPr>
            <p:ph idx="1"/>
          </p:nvPr>
        </p:nvPicPr>
        <p:blipFill>
          <a:blip r:embed="rId2">
            <a:extLst>
              <a:ext uri="{28A0092B-C50C-407E-A947-70E740481C1C}">
                <a14:useLocalDpi xmlns:a14="http://schemas.microsoft.com/office/drawing/2010/main" val="0"/>
              </a:ext>
            </a:extLst>
          </a:blip>
          <a:srcRect t="22523" b="22523"/>
          <a:stretch>
            <a:fillRect/>
          </a:stretch>
        </p:blipFill>
        <p:spPr/>
      </p:pic>
    </p:spTree>
    <p:extLst>
      <p:ext uri="{BB962C8B-B14F-4D97-AF65-F5344CB8AC3E}">
        <p14:creationId xmlns:p14="http://schemas.microsoft.com/office/powerpoint/2010/main" val="3552370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Oil and Depression</a:t>
            </a:r>
          </a:p>
        </p:txBody>
      </p:sp>
      <p:pic>
        <p:nvPicPr>
          <p:cNvPr id="4" name="Content Placeholder 3" descr="Unknown-1.jpeg"/>
          <p:cNvPicPr>
            <a:picLocks noGrp="1" noChangeAspect="1"/>
          </p:cNvPicPr>
          <p:nvPr>
            <p:ph idx="1"/>
          </p:nvPr>
        </p:nvPicPr>
        <p:blipFill>
          <a:blip r:embed="rId2">
            <a:extLst>
              <a:ext uri="{28A0092B-C50C-407E-A947-70E740481C1C}">
                <a14:useLocalDpi xmlns:a14="http://schemas.microsoft.com/office/drawing/2010/main" val="0"/>
              </a:ext>
            </a:extLst>
          </a:blip>
          <a:srcRect t="22523" b="22523"/>
          <a:stretch>
            <a:fillRect/>
          </a:stretch>
        </p:blipFill>
        <p:spPr/>
      </p:pic>
    </p:spTree>
    <p:extLst>
      <p:ext uri="{BB962C8B-B14F-4D97-AF65-F5344CB8AC3E}">
        <p14:creationId xmlns:p14="http://schemas.microsoft.com/office/powerpoint/2010/main" val="408171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a:lstStyle/>
          <a:p>
            <a:r>
              <a:rPr lang="en-US" dirty="0" smtClean="0"/>
              <a:t>Medicine is moving in the right direction</a:t>
            </a:r>
            <a:endParaRPr lang="en-US" dirty="0"/>
          </a:p>
        </p:txBody>
      </p:sp>
      <p:sp>
        <p:nvSpPr>
          <p:cNvPr id="3" name="Content Placeholder 2"/>
          <p:cNvSpPr>
            <a:spLocks noGrp="1"/>
          </p:cNvSpPr>
          <p:nvPr>
            <p:ph idx="1"/>
          </p:nvPr>
        </p:nvSpPr>
        <p:spPr>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dirty="0" smtClean="0"/>
              <a:t>Integrative Medicine is slowly becoming mainstream medicine.</a:t>
            </a:r>
          </a:p>
          <a:p>
            <a:r>
              <a:rPr lang="en-US" sz="2800" dirty="0" smtClean="0"/>
              <a:t>Despite our best efforts, this is NOT easy given the present demands on physicians.</a:t>
            </a:r>
          </a:p>
          <a:p>
            <a:r>
              <a:rPr lang="en-US" sz="2800" dirty="0" smtClean="0"/>
              <a:t>This approach is often not our </a:t>
            </a:r>
            <a:r>
              <a:rPr lang="en-US" sz="2800" b="1" dirty="0" smtClean="0"/>
              <a:t>default habit.</a:t>
            </a:r>
            <a:endParaRPr lang="en-US" sz="2800" dirty="0"/>
          </a:p>
        </p:txBody>
      </p:sp>
    </p:spTree>
    <p:extLst>
      <p:ext uri="{BB962C8B-B14F-4D97-AF65-F5344CB8AC3E}">
        <p14:creationId xmlns:p14="http://schemas.microsoft.com/office/powerpoint/2010/main" val="2576098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and Depression</a:t>
            </a:r>
            <a:endParaRPr lang="en-US" dirty="0"/>
          </a:p>
        </p:txBody>
      </p:sp>
      <p:sp>
        <p:nvSpPr>
          <p:cNvPr id="3" name="Content Placeholder 2"/>
          <p:cNvSpPr>
            <a:spLocks noGrp="1"/>
          </p:cNvSpPr>
          <p:nvPr>
            <p:ph idx="1"/>
          </p:nvPr>
        </p:nvSpPr>
        <p:spPr/>
        <p:txBody>
          <a:bodyPr>
            <a:normAutofit/>
          </a:bodyPr>
          <a:lstStyle/>
          <a:p>
            <a:r>
              <a:rPr lang="en-US" sz="2800" dirty="0" smtClean="0"/>
              <a:t>Journal of Psychiatric Research June 2016</a:t>
            </a:r>
          </a:p>
          <a:p>
            <a:r>
              <a:rPr lang="en-US" sz="2800" dirty="0" smtClean="0"/>
              <a:t>“Overall, exercise had a large and significant effect on depression. Larger effects were found for aerobic exercise at moderate and vigorous intensity. Our evidence strongly support the claim that exercise is an evidence based treatment for depression.”</a:t>
            </a:r>
            <a:endParaRPr lang="en-US" sz="2800" dirty="0"/>
          </a:p>
        </p:txBody>
      </p:sp>
    </p:spTree>
    <p:extLst>
      <p:ext uri="{BB962C8B-B14F-4D97-AF65-F5344CB8AC3E}">
        <p14:creationId xmlns:p14="http://schemas.microsoft.com/office/powerpoint/2010/main" val="3835741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meditation and pain relief</a:t>
            </a:r>
            <a:endParaRPr lang="en-US" dirty="0"/>
          </a:p>
        </p:txBody>
      </p:sp>
      <p:sp>
        <p:nvSpPr>
          <p:cNvPr id="3" name="Content Placeholder 2"/>
          <p:cNvSpPr>
            <a:spLocks noGrp="1"/>
          </p:cNvSpPr>
          <p:nvPr>
            <p:ph idx="1"/>
          </p:nvPr>
        </p:nvSpPr>
        <p:spPr/>
        <p:txBody>
          <a:bodyPr>
            <a:normAutofit/>
          </a:bodyPr>
          <a:lstStyle/>
          <a:p>
            <a:r>
              <a:rPr lang="en-US" sz="2800" dirty="0" smtClean="0"/>
              <a:t>Mindfulness meditation engages multiple brain mechanisms to reduce the subjective experience of pain.</a:t>
            </a:r>
          </a:p>
          <a:p>
            <a:r>
              <a:rPr lang="en-US" sz="2800" dirty="0" smtClean="0"/>
              <a:t>After brief training (&lt; 1 week ), participants report significant reductions in pain intensity and “unpleasantness” ratings.</a:t>
            </a:r>
          </a:p>
        </p:txBody>
      </p:sp>
    </p:spTree>
    <p:extLst>
      <p:ext uri="{BB962C8B-B14F-4D97-AF65-F5344CB8AC3E}">
        <p14:creationId xmlns:p14="http://schemas.microsoft.com/office/powerpoint/2010/main" val="1475658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Mindfulness meditation and pain relief</a:t>
            </a:r>
          </a:p>
        </p:txBody>
      </p:sp>
      <p:sp>
        <p:nvSpPr>
          <p:cNvPr id="3" name="Content Placeholder 2"/>
          <p:cNvSpPr>
            <a:spLocks noGrp="1"/>
          </p:cNvSpPr>
          <p:nvPr>
            <p:ph idx="1"/>
          </p:nvPr>
        </p:nvSpPr>
        <p:spPr/>
        <p:txBody>
          <a:bodyPr>
            <a:normAutofit/>
          </a:bodyPr>
          <a:lstStyle/>
          <a:p>
            <a:r>
              <a:rPr lang="en-US" sz="2800" dirty="0" smtClean="0"/>
              <a:t>Long term meditation does not produce changes/differences in pain intensity but influences the “unpleasantness dimension” of self-reported pain.</a:t>
            </a:r>
          </a:p>
          <a:p>
            <a:r>
              <a:rPr lang="en-US" sz="2800" dirty="0" smtClean="0"/>
              <a:t>They interact with an aversive sensation without evaluation/appraisal. </a:t>
            </a:r>
            <a:endParaRPr lang="en-US" sz="2800" dirty="0"/>
          </a:p>
        </p:txBody>
      </p:sp>
    </p:spTree>
    <p:extLst>
      <p:ext uri="{BB962C8B-B14F-4D97-AF65-F5344CB8AC3E}">
        <p14:creationId xmlns:p14="http://schemas.microsoft.com/office/powerpoint/2010/main" val="37869549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Integrative Medicine?</a:t>
            </a:r>
            <a:endParaRPr lang="en-US" dirty="0"/>
          </a:p>
        </p:txBody>
      </p:sp>
      <p:sp>
        <p:nvSpPr>
          <p:cNvPr id="3" name="Content Placeholder 2"/>
          <p:cNvSpPr>
            <a:spLocks noGrp="1"/>
          </p:cNvSpPr>
          <p:nvPr>
            <p:ph idx="1"/>
          </p:nvPr>
        </p:nvSpPr>
        <p:spPr/>
        <p:txBody>
          <a:bodyPr/>
          <a:lstStyle/>
          <a:p>
            <a:r>
              <a:rPr lang="en-US" dirty="0"/>
              <a:t>IM is healing-oriented medicine that takes into account  the whole person (body, mind, spirit), as well as all aspects of lifestyle. </a:t>
            </a:r>
          </a:p>
          <a:p>
            <a:r>
              <a:rPr lang="en-US" dirty="0"/>
              <a:t>It emphasizes the therapeutic relationship between patient and provider.</a:t>
            </a:r>
          </a:p>
          <a:p>
            <a:r>
              <a:rPr lang="en-US" dirty="0"/>
              <a:t>It makes use of all appropriate therapies, both conventional and complementary.</a:t>
            </a:r>
          </a:p>
          <a:p>
            <a:endParaRPr lang="en-US" dirty="0"/>
          </a:p>
        </p:txBody>
      </p:sp>
    </p:spTree>
    <p:extLst>
      <p:ext uri="{BB962C8B-B14F-4D97-AF65-F5344CB8AC3E}">
        <p14:creationId xmlns:p14="http://schemas.microsoft.com/office/powerpoint/2010/main" val="1086532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Consumer Lab</a:t>
            </a:r>
          </a:p>
          <a:p>
            <a:r>
              <a:rPr lang="en-US" dirty="0" smtClean="0"/>
              <a:t>The Nutrition Source</a:t>
            </a:r>
          </a:p>
          <a:p>
            <a:r>
              <a:rPr lang="en-US" dirty="0" smtClean="0"/>
              <a:t>The </a:t>
            </a:r>
            <a:r>
              <a:rPr lang="en-US" dirty="0" err="1" smtClean="0"/>
              <a:t>Gaples</a:t>
            </a:r>
            <a:r>
              <a:rPr lang="en-US" dirty="0" smtClean="0"/>
              <a:t> Institute</a:t>
            </a:r>
          </a:p>
          <a:p>
            <a:r>
              <a:rPr lang="en-US" dirty="0" smtClean="0"/>
              <a:t>NIH Office of dietary supplements (NIH ODS)</a:t>
            </a:r>
          </a:p>
          <a:p>
            <a:r>
              <a:rPr lang="en-US" dirty="0" smtClean="0"/>
              <a:t>Integrative Medicine 4</a:t>
            </a:r>
            <a:r>
              <a:rPr lang="en-US" baseline="30000" dirty="0" smtClean="0"/>
              <a:t>th</a:t>
            </a:r>
            <a:r>
              <a:rPr lang="en-US" dirty="0" smtClean="0"/>
              <a:t> edition David </a:t>
            </a:r>
            <a:r>
              <a:rPr lang="en-US" dirty="0" err="1" smtClean="0"/>
              <a:t>Rakel</a:t>
            </a:r>
            <a:endParaRPr lang="en-US" dirty="0" smtClean="0"/>
          </a:p>
          <a:p>
            <a:r>
              <a:rPr lang="en-US" dirty="0" smtClean="0"/>
              <a:t>Society for Integrative Oncology (SIO)</a:t>
            </a:r>
            <a:endParaRPr lang="en-US" dirty="0"/>
          </a:p>
        </p:txBody>
      </p:sp>
    </p:spTree>
    <p:extLst>
      <p:ext uri="{BB962C8B-B14F-4D97-AF65-F5344CB8AC3E}">
        <p14:creationId xmlns:p14="http://schemas.microsoft.com/office/powerpoint/2010/main" val="2459911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312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are major medical institutions embracing Integrative Medicine?</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543687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major medical institutions embracing IM?</a:t>
            </a:r>
            <a:endParaRPr lang="en-US" dirty="0"/>
          </a:p>
        </p:txBody>
      </p:sp>
      <p:sp>
        <p:nvSpPr>
          <p:cNvPr id="3" name="Content Placeholder 2"/>
          <p:cNvSpPr>
            <a:spLocks noGrp="1"/>
          </p:cNvSpPr>
          <p:nvPr>
            <p:ph idx="1"/>
          </p:nvPr>
        </p:nvSpPr>
        <p:spPr/>
        <p:txBody>
          <a:bodyPr/>
          <a:lstStyle/>
          <a:p>
            <a:r>
              <a:rPr lang="en-US" dirty="0" smtClean="0"/>
              <a:t>1. It reduces the Cost of medical care</a:t>
            </a:r>
          </a:p>
          <a:p>
            <a:endParaRPr lang="en-US" dirty="0"/>
          </a:p>
          <a:p>
            <a:r>
              <a:rPr lang="en-US" dirty="0" smtClean="0"/>
              <a:t>2. There is high Patient Demand </a:t>
            </a:r>
          </a:p>
          <a:p>
            <a:endParaRPr lang="en-US" dirty="0"/>
          </a:p>
          <a:p>
            <a:r>
              <a:rPr lang="en-US" dirty="0" smtClean="0"/>
              <a:t>3. It’s just the right thing to do if we want to provide the highest quality care doing the least harm at the best price.</a:t>
            </a:r>
            <a:endParaRPr lang="en-US" dirty="0"/>
          </a:p>
        </p:txBody>
      </p:sp>
    </p:spTree>
    <p:extLst>
      <p:ext uri="{BB962C8B-B14F-4D97-AF65-F5344CB8AC3E}">
        <p14:creationId xmlns:p14="http://schemas.microsoft.com/office/powerpoint/2010/main" val="35302100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a:t>
            </a:r>
            <a:r>
              <a:rPr lang="en-US" dirty="0"/>
              <a:t>M</a:t>
            </a:r>
            <a:r>
              <a:rPr lang="en-US" dirty="0" smtClean="0"/>
              <a:t>edical </a:t>
            </a:r>
            <a:r>
              <a:rPr lang="en-US" dirty="0"/>
              <a:t>C</a:t>
            </a:r>
            <a:r>
              <a:rPr lang="en-US" dirty="0" smtClean="0"/>
              <a:t>are</a:t>
            </a:r>
            <a:endParaRPr lang="en-US" dirty="0"/>
          </a:p>
        </p:txBody>
      </p:sp>
      <p:pic>
        <p:nvPicPr>
          <p:cNvPr id="4" name="Content Placeholder 3" descr="WHO data.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41009" r="-41009"/>
          <a:stretch/>
        </p:blipFill>
        <p:spPr/>
      </p:pic>
    </p:spTree>
    <p:extLst>
      <p:ext uri="{BB962C8B-B14F-4D97-AF65-F5344CB8AC3E}">
        <p14:creationId xmlns:p14="http://schemas.microsoft.com/office/powerpoint/2010/main" val="42337442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3" name="Content Placeholder 2"/>
          <p:cNvSpPr>
            <a:spLocks noGrp="1"/>
          </p:cNvSpPr>
          <p:nvPr>
            <p:ph idx="1"/>
          </p:nvPr>
        </p:nvSpPr>
        <p:spPr/>
        <p:txBody>
          <a:bodyPr>
            <a:normAutofit lnSpcReduction="10000"/>
          </a:bodyPr>
          <a:lstStyle/>
          <a:p>
            <a:r>
              <a:rPr lang="en-US" dirty="0" smtClean="0"/>
              <a:t>Among high income, upper middle income, and lower middle income countries, non communicable disease or “lifestyle disease” is the #1 cause of death.</a:t>
            </a:r>
          </a:p>
          <a:p>
            <a:r>
              <a:rPr lang="en-US" dirty="0" smtClean="0"/>
              <a:t>It is only among low income countries that communicable disease remains the #1 cause of death.</a:t>
            </a:r>
          </a:p>
          <a:p>
            <a:r>
              <a:rPr lang="en-US" dirty="0" smtClean="0"/>
              <a:t>“Lifestyle Diseases” - heart disease, stroke, diabetes, COPD, and cancer – are the major drivers of health care costs in this and in most countries.</a:t>
            </a:r>
            <a:endParaRPr lang="en-US" dirty="0"/>
          </a:p>
        </p:txBody>
      </p:sp>
    </p:spTree>
    <p:extLst>
      <p:ext uri="{BB962C8B-B14F-4D97-AF65-F5344CB8AC3E}">
        <p14:creationId xmlns:p14="http://schemas.microsoft.com/office/powerpoint/2010/main" val="45851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Integrative Medicine?</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35626" y="1405504"/>
            <a:ext cx="4148940" cy="305055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a:t>IM does not reject conventional Western medicine.</a:t>
            </a:r>
          </a:p>
        </p:txBody>
      </p:sp>
      <p:sp>
        <p:nvSpPr>
          <p:cNvPr id="5" name="Oval 4"/>
          <p:cNvSpPr/>
          <p:nvPr/>
        </p:nvSpPr>
        <p:spPr>
          <a:xfrm>
            <a:off x="4284565" y="1497106"/>
            <a:ext cx="3890013" cy="2855027"/>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a:t>IM does not accept alternative treatments uncritically.</a:t>
            </a:r>
          </a:p>
        </p:txBody>
      </p:sp>
      <p:sp>
        <p:nvSpPr>
          <p:cNvPr id="12" name="Oval 11"/>
          <p:cNvSpPr/>
          <p:nvPr/>
        </p:nvSpPr>
        <p:spPr>
          <a:xfrm>
            <a:off x="1565870" y="3193207"/>
            <a:ext cx="4549651" cy="266306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a:t>It is a </a:t>
            </a:r>
            <a:r>
              <a:rPr lang="en-US" sz="2000" dirty="0" smtClean="0"/>
              <a:t>BLEND </a:t>
            </a:r>
            <a:r>
              <a:rPr lang="en-US" sz="2000" dirty="0"/>
              <a:t>of expanded therapeutic options tailored to the unique individual patient.</a:t>
            </a:r>
          </a:p>
        </p:txBody>
      </p:sp>
    </p:spTree>
    <p:extLst>
      <p:ext uri="{BB962C8B-B14F-4D97-AF65-F5344CB8AC3E}">
        <p14:creationId xmlns:p14="http://schemas.microsoft.com/office/powerpoint/2010/main" val="3759884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3" name="Content Placeholder 2"/>
          <p:cNvSpPr>
            <a:spLocks noGrp="1"/>
          </p:cNvSpPr>
          <p:nvPr>
            <p:ph idx="1"/>
          </p:nvPr>
        </p:nvSpPr>
        <p:spPr/>
        <p:txBody>
          <a:bodyPr/>
          <a:lstStyle/>
          <a:p>
            <a:r>
              <a:rPr lang="en-US" dirty="0" smtClean="0"/>
              <a:t>WHO: 30% of cancer deaths are caused by 5 factors: elevated BMI, low fruit and vegetable intake, lack of exercise, tobacco use, and alcohol use.</a:t>
            </a:r>
          </a:p>
          <a:p>
            <a:r>
              <a:rPr lang="en-US" dirty="0" smtClean="0"/>
              <a:t>The behavioral roots of CV disease and DM are well known (primarily diet and exercise) although we continue to focus on medication as primary therapy.</a:t>
            </a:r>
          </a:p>
          <a:p>
            <a:r>
              <a:rPr lang="en-US" dirty="0" smtClean="0"/>
              <a:t>The 2 most common causes of CKD: HTN and DM, both amenable to lifestyle changes</a:t>
            </a:r>
            <a:endParaRPr lang="en-US" dirty="0"/>
          </a:p>
        </p:txBody>
      </p:sp>
    </p:spTree>
    <p:extLst>
      <p:ext uri="{BB962C8B-B14F-4D97-AF65-F5344CB8AC3E}">
        <p14:creationId xmlns:p14="http://schemas.microsoft.com/office/powerpoint/2010/main" val="29363033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 as a Solution to the Current Healthcare Crisis</a:t>
            </a:r>
            <a:endParaRPr lang="en-US" dirty="0"/>
          </a:p>
        </p:txBody>
      </p:sp>
      <p:sp>
        <p:nvSpPr>
          <p:cNvPr id="5" name="Content Placeholder 4"/>
          <p:cNvSpPr>
            <a:spLocks noGrp="1"/>
          </p:cNvSpPr>
          <p:nvPr>
            <p:ph idx="1"/>
          </p:nvPr>
        </p:nvSpPr>
        <p:spPr/>
        <p:txBody>
          <a:bodyPr>
            <a:normAutofit/>
          </a:bodyPr>
          <a:lstStyle/>
          <a:p>
            <a:r>
              <a:rPr lang="en-US" dirty="0" smtClean="0"/>
              <a:t>Integrative Medicine places special emphasis on preventing the “lifestyle diseases” that are the major causes of illness in the U.S. and therefore represent the major health care expenditures in the U.S. </a:t>
            </a:r>
          </a:p>
          <a:p>
            <a:r>
              <a:rPr lang="en-US" dirty="0" smtClean="0"/>
              <a:t>It focuses on lower cost therapies and is not dependent on hi-tech, hi-cost intervention.</a:t>
            </a:r>
            <a:endParaRPr lang="en-US" dirty="0"/>
          </a:p>
          <a:p>
            <a:r>
              <a:rPr lang="en-US" dirty="0" smtClean="0"/>
              <a:t>Presently, the major tools that practitioners use in the U.S. are the prescription pad and surgery – this is woefully limited in addressing “lifestyle disease”.</a:t>
            </a:r>
            <a:endParaRPr lang="en-US" dirty="0"/>
          </a:p>
        </p:txBody>
      </p:sp>
    </p:spTree>
    <p:extLst>
      <p:ext uri="{BB962C8B-B14F-4D97-AF65-F5344CB8AC3E}">
        <p14:creationId xmlns:p14="http://schemas.microsoft.com/office/powerpoint/2010/main" val="4065709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Integrative Medicine?</a:t>
            </a:r>
            <a:endParaRPr lang="en-US" dirty="0"/>
          </a:p>
        </p:txBody>
      </p:sp>
      <p:sp>
        <p:nvSpPr>
          <p:cNvPr id="3" name="Content Placeholder 2"/>
          <p:cNvSpPr>
            <a:spLocks noGrp="1"/>
          </p:cNvSpPr>
          <p:nvPr>
            <p:ph idx="1"/>
          </p:nvPr>
        </p:nvSpPr>
        <p:spPr/>
        <p:txBody>
          <a:bodyPr/>
          <a:lstStyle/>
          <a:p>
            <a:pPr lvl="1"/>
            <a:r>
              <a:rPr lang="en-US" dirty="0" smtClean="0"/>
              <a:t>Conventional Treatments including evidence based screening, pharmaceuticals and surgery, less invasive procedures (e.g. joint injections) and vaccinations </a:t>
            </a:r>
          </a:p>
          <a:p>
            <a:pPr lvl="1"/>
            <a:r>
              <a:rPr lang="en-US" dirty="0" smtClean="0"/>
              <a:t>Nutrition (Food as Medicine) – physicians today generally have almost no training in Nutrition.</a:t>
            </a:r>
          </a:p>
          <a:p>
            <a:pPr lvl="1"/>
            <a:r>
              <a:rPr lang="en-US" dirty="0" smtClean="0"/>
              <a:t>Movement/Exercise</a:t>
            </a:r>
          </a:p>
          <a:p>
            <a:pPr lvl="1"/>
            <a:r>
              <a:rPr lang="en-US" dirty="0" smtClean="0"/>
              <a:t>Mind-Body Modalities for Stress Reduction: the relaxing breath, mindfulness, meditation, biofeedback, yoga, massage and hypnotherapy – physicians today have almost no training in Mind-Body modalities.</a:t>
            </a:r>
            <a:endParaRPr lang="en-US" dirty="0"/>
          </a:p>
        </p:txBody>
      </p:sp>
    </p:spTree>
    <p:extLst>
      <p:ext uri="{BB962C8B-B14F-4D97-AF65-F5344CB8AC3E}">
        <p14:creationId xmlns:p14="http://schemas.microsoft.com/office/powerpoint/2010/main" val="19772083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Integrative Medicine?</a:t>
            </a:r>
            <a:endParaRPr lang="en-US" dirty="0"/>
          </a:p>
        </p:txBody>
      </p:sp>
      <p:sp>
        <p:nvSpPr>
          <p:cNvPr id="3" name="Content Placeholder 2"/>
          <p:cNvSpPr>
            <a:spLocks noGrp="1"/>
          </p:cNvSpPr>
          <p:nvPr>
            <p:ph idx="1"/>
          </p:nvPr>
        </p:nvSpPr>
        <p:spPr/>
        <p:txBody>
          <a:bodyPr/>
          <a:lstStyle/>
          <a:p>
            <a:pPr lvl="1"/>
            <a:r>
              <a:rPr lang="en-US" dirty="0" smtClean="0"/>
              <a:t>Botanicals – e.g. valerian (anxiety/stress), bio </a:t>
            </a:r>
            <a:r>
              <a:rPr lang="en-US" dirty="0" err="1" smtClean="0"/>
              <a:t>curcumin</a:t>
            </a:r>
            <a:r>
              <a:rPr lang="en-US" dirty="0" smtClean="0"/>
              <a:t> (</a:t>
            </a:r>
            <a:r>
              <a:rPr lang="en-US" dirty="0" err="1" smtClean="0"/>
              <a:t>prediabetes</a:t>
            </a:r>
            <a:r>
              <a:rPr lang="en-US" dirty="0" smtClean="0"/>
              <a:t>), etc. </a:t>
            </a:r>
          </a:p>
          <a:p>
            <a:pPr lvl="1"/>
            <a:r>
              <a:rPr lang="en-US" dirty="0" smtClean="0"/>
              <a:t>Supplements – e.g. probiotics (multiple benefits)</a:t>
            </a:r>
          </a:p>
          <a:p>
            <a:pPr lvl="1"/>
            <a:r>
              <a:rPr lang="en-US" dirty="0" smtClean="0"/>
              <a:t>Manual Medicine – e.g. Strain/</a:t>
            </a:r>
            <a:r>
              <a:rPr lang="en-US" dirty="0" err="1" smtClean="0"/>
              <a:t>Counterstrain</a:t>
            </a:r>
            <a:r>
              <a:rPr lang="en-US" dirty="0" smtClean="0"/>
              <a:t>, chiropractic, etc.</a:t>
            </a:r>
          </a:p>
          <a:p>
            <a:pPr lvl="1"/>
            <a:r>
              <a:rPr lang="en-US" dirty="0" smtClean="0"/>
              <a:t>Traditional Chinese Medicine (TCM) – acupuncture, Chinese herbs, </a:t>
            </a:r>
            <a:r>
              <a:rPr lang="en-US" dirty="0" err="1" smtClean="0"/>
              <a:t>moxibustion</a:t>
            </a:r>
            <a:endParaRPr lang="en-US" dirty="0" smtClean="0"/>
          </a:p>
          <a:p>
            <a:pPr lvl="1"/>
            <a:r>
              <a:rPr lang="en-US" dirty="0" smtClean="0"/>
              <a:t>Ayurveda (Traditional Indian Medicine)</a:t>
            </a:r>
          </a:p>
        </p:txBody>
      </p:sp>
    </p:spTree>
    <p:extLst>
      <p:ext uri="{BB962C8B-B14F-4D97-AF65-F5344CB8AC3E}">
        <p14:creationId xmlns:p14="http://schemas.microsoft.com/office/powerpoint/2010/main" val="12467869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Integrative Medicine?</a:t>
            </a:r>
            <a:endParaRPr lang="en-US" dirty="0"/>
          </a:p>
        </p:txBody>
      </p:sp>
      <p:sp>
        <p:nvSpPr>
          <p:cNvPr id="3" name="Content Placeholder 2"/>
          <p:cNvSpPr>
            <a:spLocks noGrp="1"/>
          </p:cNvSpPr>
          <p:nvPr>
            <p:ph idx="1"/>
          </p:nvPr>
        </p:nvSpPr>
        <p:spPr/>
        <p:txBody>
          <a:bodyPr>
            <a:normAutofit/>
          </a:bodyPr>
          <a:lstStyle/>
          <a:p>
            <a:r>
              <a:rPr lang="en-US" dirty="0" smtClean="0"/>
              <a:t>Energy Medicine – e.g. Reiki</a:t>
            </a:r>
          </a:p>
          <a:p>
            <a:r>
              <a:rPr lang="en-US" dirty="0" smtClean="0"/>
              <a:t>Aromatherapy – e.g. use of lavender pre and postop</a:t>
            </a:r>
          </a:p>
          <a:p>
            <a:r>
              <a:rPr lang="en-US" dirty="0" smtClean="0"/>
              <a:t>Homeopathy</a:t>
            </a:r>
            <a:endParaRPr lang="en-US" dirty="0"/>
          </a:p>
          <a:p>
            <a:r>
              <a:rPr lang="en-US" dirty="0" smtClean="0"/>
              <a:t>The IM practitioner is not an expert in all of the modalities listed above but is well versed in them, understands the evidence behind them, and knows how they would be of benefit for individual clinical problems. </a:t>
            </a:r>
            <a:endParaRPr lang="en-US" dirty="0"/>
          </a:p>
          <a:p>
            <a:endParaRPr lang="en-US" dirty="0" smtClean="0"/>
          </a:p>
          <a:p>
            <a:endParaRPr lang="en-US" dirty="0"/>
          </a:p>
          <a:p>
            <a:endParaRPr lang="en-US" dirty="0" smtClean="0"/>
          </a:p>
          <a:p>
            <a:pPr marL="349250" lvl="1" indent="0">
              <a:buNone/>
            </a:pPr>
            <a:endParaRPr lang="en-US" dirty="0"/>
          </a:p>
        </p:txBody>
      </p:sp>
    </p:spTree>
    <p:extLst>
      <p:ext uri="{BB962C8B-B14F-4D97-AF65-F5344CB8AC3E}">
        <p14:creationId xmlns:p14="http://schemas.microsoft.com/office/powerpoint/2010/main" val="22678098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and Exercise</a:t>
            </a:r>
            <a:endParaRPr lang="en-US" dirty="0"/>
          </a:p>
        </p:txBody>
      </p:sp>
      <p:sp>
        <p:nvSpPr>
          <p:cNvPr id="3" name="Content Placeholder 2"/>
          <p:cNvSpPr>
            <a:spLocks noGrp="1"/>
          </p:cNvSpPr>
          <p:nvPr>
            <p:ph idx="1"/>
          </p:nvPr>
        </p:nvSpPr>
        <p:spPr/>
        <p:txBody>
          <a:bodyPr>
            <a:normAutofit/>
          </a:bodyPr>
          <a:lstStyle/>
          <a:p>
            <a:r>
              <a:rPr lang="en-US" dirty="0" smtClean="0"/>
              <a:t>Sleep Medicine 2011</a:t>
            </a:r>
          </a:p>
          <a:p>
            <a:pPr lvl="1"/>
            <a:r>
              <a:rPr lang="en-US" dirty="0" smtClean="0"/>
              <a:t>Long</a:t>
            </a:r>
            <a:r>
              <a:rPr lang="en-US" dirty="0"/>
              <a:t>-term moderate aerobic exercise elicited significant improvements in sleep, quality of life and mood in individuals with chronic primary insomnia</a:t>
            </a:r>
            <a:r>
              <a:rPr lang="en-US" dirty="0" smtClean="0"/>
              <a:t>.</a:t>
            </a:r>
          </a:p>
          <a:p>
            <a:r>
              <a:rPr lang="en-US" dirty="0"/>
              <a:t>N </a:t>
            </a:r>
            <a:r>
              <a:rPr lang="en-US" dirty="0" err="1"/>
              <a:t>Engl</a:t>
            </a:r>
            <a:r>
              <a:rPr lang="en-US" dirty="0"/>
              <a:t> J Med </a:t>
            </a:r>
            <a:r>
              <a:rPr lang="en-US" dirty="0" smtClean="0"/>
              <a:t>2013</a:t>
            </a:r>
            <a:endParaRPr lang="en-US" dirty="0"/>
          </a:p>
          <a:p>
            <a:pPr lvl="1"/>
            <a:r>
              <a:rPr lang="en-US" dirty="0" smtClean="0"/>
              <a:t>Among </a:t>
            </a:r>
            <a:r>
              <a:rPr lang="en-US" dirty="0"/>
              <a:t>persons at high cardiovascular risk, a Mediterranean diet supplemented with extra-virgin olive oil or nuts reduced the incidence of major cardiovascular events. </a:t>
            </a:r>
          </a:p>
          <a:p>
            <a:endParaRPr lang="en-US" dirty="0"/>
          </a:p>
          <a:p>
            <a:endParaRPr lang="en-US" dirty="0">
              <a:hlinkClick r:id="rId2"/>
            </a:endParaRPr>
          </a:p>
          <a:p>
            <a:endParaRPr lang="en-US" dirty="0"/>
          </a:p>
        </p:txBody>
      </p:sp>
    </p:spTree>
    <p:extLst>
      <p:ext uri="{BB962C8B-B14F-4D97-AF65-F5344CB8AC3E}">
        <p14:creationId xmlns:p14="http://schemas.microsoft.com/office/powerpoint/2010/main" val="1231623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Biocurcumin</a:t>
            </a:r>
            <a:r>
              <a:rPr lang="en-US" dirty="0" smtClean="0"/>
              <a:t> and “</a:t>
            </a:r>
            <a:r>
              <a:rPr lang="en-US" dirty="0" err="1" smtClean="0"/>
              <a:t>Prediabetes</a:t>
            </a:r>
            <a:r>
              <a:rPr lang="en-US" dirty="0" smtClean="0"/>
              <a:t>”</a:t>
            </a:r>
            <a:endParaRPr lang="en-US" dirty="0"/>
          </a:p>
        </p:txBody>
      </p:sp>
      <p:sp>
        <p:nvSpPr>
          <p:cNvPr id="3" name="Content Placeholder 2"/>
          <p:cNvSpPr>
            <a:spLocks noGrp="1"/>
          </p:cNvSpPr>
          <p:nvPr>
            <p:ph idx="1"/>
          </p:nvPr>
        </p:nvSpPr>
        <p:spPr/>
        <p:txBody>
          <a:bodyPr/>
          <a:lstStyle/>
          <a:p>
            <a:r>
              <a:rPr lang="en-US" dirty="0" smtClean="0"/>
              <a:t>RCT of 240 patients in Thailand in association with Brigham and Women’s Hospital published in Diabetes Care, vol. 35, November 2012</a:t>
            </a:r>
          </a:p>
          <a:p>
            <a:r>
              <a:rPr lang="en-US" dirty="0" smtClean="0"/>
              <a:t>Conclusion: A 9 month </a:t>
            </a:r>
            <a:r>
              <a:rPr lang="en-US" dirty="0" err="1" smtClean="0"/>
              <a:t>curcumin</a:t>
            </a:r>
            <a:r>
              <a:rPr lang="en-US" dirty="0" smtClean="0"/>
              <a:t> intervention in a </a:t>
            </a:r>
            <a:r>
              <a:rPr lang="en-US" dirty="0" err="1" smtClean="0"/>
              <a:t>prediabetic</a:t>
            </a:r>
            <a:r>
              <a:rPr lang="en-US" dirty="0" smtClean="0"/>
              <a:t> population significantly lowered the number of individuals who eventually developed Type 2 Diabetes (750 mg BID)</a:t>
            </a:r>
          </a:p>
          <a:p>
            <a:r>
              <a:rPr lang="en-US" dirty="0" smtClean="0"/>
              <a:t>Extremely safe supplement/ high dose Indian spice</a:t>
            </a:r>
            <a:endParaRPr lang="en-US" dirty="0"/>
          </a:p>
        </p:txBody>
      </p:sp>
    </p:spTree>
    <p:extLst>
      <p:ext uri="{BB962C8B-B14F-4D97-AF65-F5344CB8AC3E}">
        <p14:creationId xmlns:p14="http://schemas.microsoft.com/office/powerpoint/2010/main" val="21156260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DGL licorice and functional dyspepsia</a:t>
            </a:r>
            <a:endParaRPr lang="en-US" dirty="0"/>
          </a:p>
        </p:txBody>
      </p:sp>
      <p:sp>
        <p:nvSpPr>
          <p:cNvPr id="3" name="Content Placeholder 2"/>
          <p:cNvSpPr>
            <a:spLocks noGrp="1"/>
          </p:cNvSpPr>
          <p:nvPr>
            <p:ph idx="1"/>
          </p:nvPr>
        </p:nvSpPr>
        <p:spPr/>
        <p:txBody>
          <a:bodyPr>
            <a:normAutofit fontScale="92500"/>
          </a:bodyPr>
          <a:lstStyle/>
          <a:p>
            <a:r>
              <a:rPr lang="en-US" dirty="0" smtClean="0"/>
              <a:t>RCT of 50 patients published in Evidence based Complementary and Alternative Medicine 2011 Jun 16</a:t>
            </a:r>
          </a:p>
          <a:p>
            <a:r>
              <a:rPr lang="en-US" dirty="0" err="1" smtClean="0"/>
              <a:t>GutGard</a:t>
            </a:r>
            <a:r>
              <a:rPr lang="en-US" dirty="0" smtClean="0"/>
              <a:t> (an extract of </a:t>
            </a:r>
            <a:r>
              <a:rPr lang="en-US" dirty="0" err="1" smtClean="0"/>
              <a:t>Glycyrrhiza</a:t>
            </a:r>
            <a:r>
              <a:rPr lang="en-US" dirty="0" smtClean="0"/>
              <a:t> </a:t>
            </a:r>
            <a:r>
              <a:rPr lang="en-US" dirty="0" err="1" smtClean="0"/>
              <a:t>glabra</a:t>
            </a:r>
            <a:r>
              <a:rPr lang="en-US" dirty="0" smtClean="0"/>
              <a:t> or licorice) 75 mg BID for 30 days</a:t>
            </a:r>
          </a:p>
          <a:p>
            <a:r>
              <a:rPr lang="en-US" dirty="0" err="1" smtClean="0"/>
              <a:t>GutGard</a:t>
            </a:r>
            <a:r>
              <a:rPr lang="en-US" dirty="0" smtClean="0"/>
              <a:t> showed a significant decrease in total symptom scores on Day 15 and 30 and was safe and well tolerated</a:t>
            </a:r>
          </a:p>
          <a:p>
            <a:r>
              <a:rPr lang="en-US" dirty="0" smtClean="0"/>
              <a:t>DGL licorice is very effective in transitioning patients from PPIs to H2 blockers (1 tablet 20 min prior to meals)</a:t>
            </a:r>
          </a:p>
          <a:p>
            <a:endParaRPr lang="en-US" dirty="0"/>
          </a:p>
        </p:txBody>
      </p:sp>
    </p:spTree>
    <p:extLst>
      <p:ext uri="{BB962C8B-B14F-4D97-AF65-F5344CB8AC3E}">
        <p14:creationId xmlns:p14="http://schemas.microsoft.com/office/powerpoint/2010/main" val="1788372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Probiotics and URIs in an adult population</a:t>
            </a:r>
            <a:endParaRPr lang="en-US" dirty="0"/>
          </a:p>
        </p:txBody>
      </p:sp>
      <p:sp>
        <p:nvSpPr>
          <p:cNvPr id="3" name="Content Placeholder 2"/>
          <p:cNvSpPr>
            <a:spLocks noGrp="1"/>
          </p:cNvSpPr>
          <p:nvPr>
            <p:ph idx="1"/>
          </p:nvPr>
        </p:nvSpPr>
        <p:spPr/>
        <p:txBody>
          <a:bodyPr/>
          <a:lstStyle/>
          <a:p>
            <a:r>
              <a:rPr lang="en-US" dirty="0" smtClean="0"/>
              <a:t>RCT of 272 healthy adult patients published in the European Journal of Nutrition in 2011 Apr; 50(3):203 – 10</a:t>
            </a:r>
          </a:p>
          <a:p>
            <a:r>
              <a:rPr lang="en-US" dirty="0" smtClean="0"/>
              <a:t>12 weeks of 1 billion viable cells daily of a combination of L. </a:t>
            </a:r>
            <a:r>
              <a:rPr lang="en-US" dirty="0" err="1" smtClean="0"/>
              <a:t>plantarum</a:t>
            </a:r>
            <a:r>
              <a:rPr lang="en-US" dirty="0" smtClean="0"/>
              <a:t> and L. </a:t>
            </a:r>
            <a:r>
              <a:rPr lang="en-US" dirty="0" err="1" smtClean="0"/>
              <a:t>paracasei</a:t>
            </a:r>
            <a:r>
              <a:rPr lang="en-US" dirty="0" smtClean="0"/>
              <a:t> </a:t>
            </a:r>
          </a:p>
          <a:p>
            <a:r>
              <a:rPr lang="en-US" dirty="0" smtClean="0"/>
              <a:t>Reduction in incidence of URIs from 67% to 55%, number of days with URI </a:t>
            </a:r>
            <a:r>
              <a:rPr lang="en-US" dirty="0" err="1" smtClean="0"/>
              <a:t>Sxs</a:t>
            </a:r>
            <a:r>
              <a:rPr lang="en-US" dirty="0" smtClean="0"/>
              <a:t> declined from 8.6 to 6.2 days and symptom severity was reduced from 44.4 to 33.6</a:t>
            </a:r>
            <a:endParaRPr lang="en-US" dirty="0"/>
          </a:p>
        </p:txBody>
      </p:sp>
    </p:spTree>
    <p:extLst>
      <p:ext uri="{BB962C8B-B14F-4D97-AF65-F5344CB8AC3E}">
        <p14:creationId xmlns:p14="http://schemas.microsoft.com/office/powerpoint/2010/main" val="3358897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 - the unifying component </a:t>
            </a:r>
            <a:endParaRPr lang="en-US" dirty="0"/>
          </a:p>
        </p:txBody>
      </p:sp>
      <p:sp>
        <p:nvSpPr>
          <p:cNvPr id="3" name="Content Placeholder 2"/>
          <p:cNvSpPr>
            <a:spLocks noGrp="1"/>
          </p:cNvSpPr>
          <p:nvPr>
            <p:ph idx="1"/>
          </p:nvPr>
        </p:nvSpPr>
        <p:spPr/>
        <p:txBody>
          <a:bodyPr>
            <a:normAutofit/>
          </a:bodyPr>
          <a:lstStyle/>
          <a:p>
            <a:r>
              <a:rPr lang="en-US" dirty="0" smtClean="0"/>
              <a:t>Motivational Interviewing is the foundation for discussing Lifestyle Change and underlies much of Integrative Medicine</a:t>
            </a:r>
          </a:p>
          <a:p>
            <a:r>
              <a:rPr lang="en-US" dirty="0" smtClean="0"/>
              <a:t>NOT prescriptive – counterintuitive to physician, NP and PA training</a:t>
            </a:r>
          </a:p>
          <a:p>
            <a:r>
              <a:rPr lang="en-US" dirty="0" smtClean="0"/>
              <a:t>Elicits patient’s interest in change and how they want to proceed (much more of a partnership) –</a:t>
            </a:r>
          </a:p>
          <a:p>
            <a:r>
              <a:rPr lang="en-US" dirty="0" smtClean="0"/>
              <a:t>Eliminates the “noncompliant patient”</a:t>
            </a:r>
          </a:p>
          <a:p>
            <a:endParaRPr lang="en-US" dirty="0"/>
          </a:p>
        </p:txBody>
      </p:sp>
    </p:spTree>
    <p:extLst>
      <p:ext uri="{BB962C8B-B14F-4D97-AF65-F5344CB8AC3E}">
        <p14:creationId xmlns:p14="http://schemas.microsoft.com/office/powerpoint/2010/main" val="2724344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Integrative Medicine?</a:t>
            </a:r>
            <a:endParaRPr lang="en-US" dirty="0"/>
          </a:p>
        </p:txBody>
      </p:sp>
      <p:sp>
        <p:nvSpPr>
          <p:cNvPr id="3" name="Content Placeholder 2"/>
          <p:cNvSpPr>
            <a:spLocks noGrp="1"/>
          </p:cNvSpPr>
          <p:nvPr>
            <p:ph idx="1"/>
          </p:nvPr>
        </p:nvSpPr>
        <p:spPr/>
        <p:txBody>
          <a:bodyPr>
            <a:normAutofit/>
          </a:bodyPr>
          <a:lstStyle/>
          <a:p>
            <a:r>
              <a:rPr lang="en-US" sz="2800" dirty="0" smtClean="0"/>
              <a:t>It is focused on PREVENTION OF DISEASE</a:t>
            </a:r>
          </a:p>
          <a:p>
            <a:r>
              <a:rPr lang="en-US" sz="2800" dirty="0" smtClean="0"/>
              <a:t>It seeks to identify the ROOT CAUSE</a:t>
            </a:r>
          </a:p>
          <a:p>
            <a:r>
              <a:rPr lang="en-US" sz="2800" dirty="0" smtClean="0"/>
              <a:t>NOT ALGORITHMIC.</a:t>
            </a:r>
          </a:p>
        </p:txBody>
      </p:sp>
      <p:sp>
        <p:nvSpPr>
          <p:cNvPr id="4" name="Rectangle 3"/>
          <p:cNvSpPr/>
          <p:nvPr/>
        </p:nvSpPr>
        <p:spPr>
          <a:xfrm flipH="1">
            <a:off x="-4044137" y="5092184"/>
            <a:ext cx="2071387" cy="369332"/>
          </a:xfrm>
          <a:prstGeom prst="rect">
            <a:avLst/>
          </a:prstGeom>
        </p:spPr>
        <p:txBody>
          <a:bodyPr wrap="square">
            <a:spAutoFit/>
          </a:bodyPr>
          <a:lstStyle/>
          <a:p>
            <a:r>
              <a:rPr lang="nl-NL" dirty="0" smtClean="0">
                <a:hlinkClick r:id="rId3"/>
              </a:rPr>
              <a:t>157684488.webloc</a:t>
            </a:r>
            <a:endParaRPr lang="en-US" dirty="0">
              <a:hlinkClick r:id="rId3"/>
            </a:endParaRPr>
          </a:p>
        </p:txBody>
      </p:sp>
      <p:pic>
        <p:nvPicPr>
          <p:cNvPr id="5" name="Picture 4" descr="common-dandelion-dandelion-flower-bud-56896.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08173" y="4006808"/>
            <a:ext cx="2835827" cy="2564204"/>
          </a:xfrm>
          <a:prstGeom prst="rect">
            <a:avLst/>
          </a:prstGeom>
        </p:spPr>
      </p:pic>
    </p:spTree>
    <p:extLst>
      <p:ext uri="{BB962C8B-B14F-4D97-AF65-F5344CB8AC3E}">
        <p14:creationId xmlns:p14="http://schemas.microsoft.com/office/powerpoint/2010/main" val="26229978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Treatment Plans</a:t>
            </a:r>
            <a:endParaRPr lang="en-US" dirty="0"/>
          </a:p>
        </p:txBody>
      </p:sp>
      <p:sp>
        <p:nvSpPr>
          <p:cNvPr id="3" name="Content Placeholder 2"/>
          <p:cNvSpPr>
            <a:spLocks noGrp="1"/>
          </p:cNvSpPr>
          <p:nvPr>
            <p:ph idx="1"/>
          </p:nvPr>
        </p:nvSpPr>
        <p:spPr/>
        <p:txBody>
          <a:bodyPr>
            <a:normAutofit lnSpcReduction="10000"/>
          </a:bodyPr>
          <a:lstStyle/>
          <a:p>
            <a:r>
              <a:rPr lang="en-US" dirty="0" smtClean="0"/>
              <a:t>Begins with determining what the patient’s goals are and what the patient is motivated to do.</a:t>
            </a:r>
          </a:p>
          <a:p>
            <a:r>
              <a:rPr lang="en-US" dirty="0" smtClean="0"/>
              <a:t>Incorporates complementary therapies that allow the use of pharmaceuticals to be minimized (lower dose or unnecessary)</a:t>
            </a:r>
          </a:p>
          <a:p>
            <a:r>
              <a:rPr lang="en-US" dirty="0" smtClean="0"/>
              <a:t>Supports the patient longitudinally during the process of lifestyle change (as is mainstream practice with tobacco cessation) – Nutrition, Movement, Stress reduction, Sleep Hygiene</a:t>
            </a:r>
          </a:p>
          <a:p>
            <a:r>
              <a:rPr lang="en-US" dirty="0" smtClean="0"/>
              <a:t>Uses conventional therapies appropriately</a:t>
            </a:r>
            <a:endParaRPr lang="en-US" dirty="0"/>
          </a:p>
        </p:txBody>
      </p:sp>
    </p:spTree>
    <p:extLst>
      <p:ext uri="{BB962C8B-B14F-4D97-AF65-F5344CB8AC3E}">
        <p14:creationId xmlns:p14="http://schemas.microsoft.com/office/powerpoint/2010/main" val="4326836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characteristics of an IM practitioner</a:t>
            </a:r>
            <a:endParaRPr lang="en-US" dirty="0"/>
          </a:p>
        </p:txBody>
      </p:sp>
      <p:sp>
        <p:nvSpPr>
          <p:cNvPr id="3" name="Content Placeholder 2"/>
          <p:cNvSpPr>
            <a:spLocks noGrp="1"/>
          </p:cNvSpPr>
          <p:nvPr>
            <p:ph idx="1"/>
          </p:nvPr>
        </p:nvSpPr>
        <p:spPr/>
        <p:txBody>
          <a:bodyPr>
            <a:normAutofit lnSpcReduction="10000"/>
          </a:bodyPr>
          <a:lstStyle/>
          <a:p>
            <a:r>
              <a:rPr lang="en-US" dirty="0" smtClean="0"/>
              <a:t>One who values the patient – practitioner relationship</a:t>
            </a:r>
          </a:p>
          <a:p>
            <a:r>
              <a:rPr lang="en-US" dirty="0" smtClean="0"/>
              <a:t>One who respects patient autonomy</a:t>
            </a:r>
          </a:p>
          <a:p>
            <a:r>
              <a:rPr lang="en-US" dirty="0" smtClean="0"/>
              <a:t>One who won’t judge the patient’s choices</a:t>
            </a:r>
          </a:p>
          <a:p>
            <a:r>
              <a:rPr lang="en-US" dirty="0" smtClean="0"/>
              <a:t>One who is familiar with all possible healing modalities</a:t>
            </a:r>
          </a:p>
          <a:p>
            <a:r>
              <a:rPr lang="en-US" dirty="0" smtClean="0"/>
              <a:t>One who reserves more dangerous treatments for situations where safer interventions are not effective enough</a:t>
            </a:r>
            <a:endParaRPr lang="en-US" dirty="0"/>
          </a:p>
        </p:txBody>
      </p:sp>
    </p:spTree>
    <p:extLst>
      <p:ext uri="{BB962C8B-B14F-4D97-AF65-F5344CB8AC3E}">
        <p14:creationId xmlns:p14="http://schemas.microsoft.com/office/powerpoint/2010/main" val="1502516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Medicine</a:t>
            </a:r>
            <a:endParaRPr lang="en-US" dirty="0"/>
          </a:p>
        </p:txBody>
      </p:sp>
      <p:sp>
        <p:nvSpPr>
          <p:cNvPr id="3" name="Content Placeholder 2"/>
          <p:cNvSpPr>
            <a:spLocks noGrp="1"/>
          </p:cNvSpPr>
          <p:nvPr>
            <p:ph idx="1"/>
          </p:nvPr>
        </p:nvSpPr>
        <p:spPr/>
        <p:txBody>
          <a:bodyPr/>
          <a:lstStyle/>
          <a:p>
            <a:r>
              <a:rPr lang="en-US" dirty="0" smtClean="0"/>
              <a:t>Provides the first steps toward a fully Integrated Approach to patient health</a:t>
            </a:r>
          </a:p>
          <a:p>
            <a:r>
              <a:rPr lang="en-US" dirty="0" smtClean="0"/>
              <a:t>Four Components: Nutrition, Physical Activity, Stress Reduction and Rest, Social Supports</a:t>
            </a:r>
          </a:p>
          <a:p>
            <a:r>
              <a:rPr lang="en-US" dirty="0" smtClean="0"/>
              <a:t>The Mission of The Institute of Lifestyle Medicine at HMS: “ To reduce Lifestyle-related Death and Disease in Society through Clinician-directed Interventions with Patients”</a:t>
            </a:r>
          </a:p>
          <a:p>
            <a:pPr lvl="1"/>
            <a:endParaRPr lang="en-US" dirty="0"/>
          </a:p>
        </p:txBody>
      </p:sp>
    </p:spTree>
    <p:extLst>
      <p:ext uri="{BB962C8B-B14F-4D97-AF65-F5344CB8AC3E}">
        <p14:creationId xmlns:p14="http://schemas.microsoft.com/office/powerpoint/2010/main" val="23475393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HMS – The Institute of Lifestyle Medicine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dirty="0"/>
              <a:t>Institute of Lifestyle Medicine (ILM) is at the forefront of a broad-based collaborative effort to transform the practice of medicine through lifestyle medicine. This critical transformation is motivated by research indicating that modifiable behaviors — especially physical inactivity and unhealthy eating — are major drivers of death, disease, and healthcare costs. While the medical profession is generally aware of this, there has yet to be a systematic and comprehensive effort to incorporate lifestyle medicine into standard practice. We accomplish this by providing professional education focusing on knowledge, skills, tools, and clinician self care and by creating resources for patients</a:t>
            </a:r>
            <a:r>
              <a:rPr lang="en-US" dirty="0" smtClean="0"/>
              <a:t>.”</a:t>
            </a:r>
            <a:endParaRPr lang="en-US" dirty="0"/>
          </a:p>
        </p:txBody>
      </p:sp>
    </p:spTree>
    <p:extLst>
      <p:ext uri="{BB962C8B-B14F-4D97-AF65-F5344CB8AC3E}">
        <p14:creationId xmlns:p14="http://schemas.microsoft.com/office/powerpoint/2010/main" val="3651719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Opportunities</a:t>
            </a:r>
            <a:endParaRPr lang="en-US" dirty="0"/>
          </a:p>
        </p:txBody>
      </p:sp>
      <p:sp>
        <p:nvSpPr>
          <p:cNvPr id="3" name="Content Placeholder 2"/>
          <p:cNvSpPr>
            <a:spLocks noGrp="1"/>
          </p:cNvSpPr>
          <p:nvPr>
            <p:ph idx="1"/>
          </p:nvPr>
        </p:nvSpPr>
        <p:spPr/>
        <p:txBody>
          <a:bodyPr/>
          <a:lstStyle/>
          <a:p>
            <a:r>
              <a:rPr lang="en-US" dirty="0" smtClean="0"/>
              <a:t>On site courses – e.g. Active Lives: Transforming our Patients and Ourselves</a:t>
            </a:r>
          </a:p>
          <a:p>
            <a:r>
              <a:rPr lang="en-US" dirty="0" smtClean="0"/>
              <a:t>On line courses –</a:t>
            </a:r>
          </a:p>
          <a:p>
            <a:pPr lvl="1"/>
            <a:r>
              <a:rPr lang="en-US" dirty="0" smtClean="0"/>
              <a:t>Nutrition</a:t>
            </a:r>
          </a:p>
          <a:p>
            <a:pPr lvl="1"/>
            <a:r>
              <a:rPr lang="en-US" dirty="0" smtClean="0"/>
              <a:t>Back Pain</a:t>
            </a:r>
          </a:p>
          <a:p>
            <a:pPr lvl="1"/>
            <a:r>
              <a:rPr lang="en-US" dirty="0" smtClean="0"/>
              <a:t>Osteoporosis</a:t>
            </a:r>
            <a:endParaRPr lang="en-US" dirty="0"/>
          </a:p>
        </p:txBody>
      </p:sp>
    </p:spTree>
    <p:extLst>
      <p:ext uri="{BB962C8B-B14F-4D97-AF65-F5344CB8AC3E}">
        <p14:creationId xmlns:p14="http://schemas.microsoft.com/office/powerpoint/2010/main" val="1740649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Integrative Medicine Resources</a:t>
            </a:r>
            <a:endParaRPr lang="en-US" dirty="0"/>
          </a:p>
        </p:txBody>
      </p:sp>
      <p:sp>
        <p:nvSpPr>
          <p:cNvPr id="3" name="Content Placeholder 2"/>
          <p:cNvSpPr>
            <a:spLocks noGrp="1"/>
          </p:cNvSpPr>
          <p:nvPr>
            <p:ph idx="1"/>
          </p:nvPr>
        </p:nvSpPr>
        <p:spPr/>
        <p:txBody>
          <a:bodyPr/>
          <a:lstStyle/>
          <a:p>
            <a:r>
              <a:rPr lang="en-US" dirty="0" smtClean="0"/>
              <a:t> Jan 2016 – </a:t>
            </a:r>
            <a:r>
              <a:rPr lang="en-US" dirty="0" err="1" smtClean="0"/>
              <a:t>Starnet</a:t>
            </a:r>
            <a:r>
              <a:rPr lang="en-US" dirty="0" smtClean="0"/>
              <a:t> – Basic Resources to learn how to incorporate MI into practice – </a:t>
            </a:r>
            <a:r>
              <a:rPr lang="en-US" dirty="0" err="1" smtClean="0"/>
              <a:t>Rast</a:t>
            </a:r>
            <a:r>
              <a:rPr lang="en-US" dirty="0" smtClean="0"/>
              <a:t> and Bollinger</a:t>
            </a:r>
          </a:p>
          <a:p>
            <a:r>
              <a:rPr lang="en-US" dirty="0" smtClean="0"/>
              <a:t>The Nutrition Source – Harvard T.H. Chan School of Public Health</a:t>
            </a:r>
          </a:p>
          <a:p>
            <a:r>
              <a:rPr lang="en-US" dirty="0" err="1" smtClean="0"/>
              <a:t>Upenn</a:t>
            </a:r>
            <a:r>
              <a:rPr lang="en-US" dirty="0" smtClean="0"/>
              <a:t> Mindfulness Center </a:t>
            </a:r>
          </a:p>
          <a:p>
            <a:r>
              <a:rPr lang="en-US" dirty="0" smtClean="0"/>
              <a:t>Natural Standard – </a:t>
            </a:r>
            <a:r>
              <a:rPr lang="en-US" dirty="0" err="1" smtClean="0"/>
              <a:t>Starnet</a:t>
            </a:r>
            <a:r>
              <a:rPr lang="en-US" dirty="0" smtClean="0"/>
              <a:t> – resource on dietary supplements, natural medicines, etc.</a:t>
            </a:r>
          </a:p>
          <a:p>
            <a:endParaRPr lang="en-US" dirty="0" smtClean="0"/>
          </a:p>
          <a:p>
            <a:endParaRPr lang="en-US" dirty="0"/>
          </a:p>
        </p:txBody>
      </p:sp>
    </p:spTree>
    <p:extLst>
      <p:ext uri="{BB962C8B-B14F-4D97-AF65-F5344CB8AC3E}">
        <p14:creationId xmlns:p14="http://schemas.microsoft.com/office/powerpoint/2010/main" val="25815289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p:txBody>
          <a:bodyPr/>
          <a:lstStyle/>
          <a:p>
            <a:r>
              <a:rPr lang="en-US" dirty="0" smtClean="0"/>
              <a:t>Consumer Labs: independent testing results of supplements, botanicals</a:t>
            </a:r>
            <a:r>
              <a:rPr lang="en-US" dirty="0"/>
              <a:t> </a:t>
            </a:r>
            <a:r>
              <a:rPr lang="en-US" dirty="0" smtClean="0"/>
              <a:t>and nutritional products</a:t>
            </a:r>
          </a:p>
          <a:p>
            <a:r>
              <a:rPr lang="en-US" dirty="0" smtClean="0"/>
              <a:t>NIH/NCCIH: National Center for Complementary and Integrative Health/ similar to US Preventive Services Task Force /recall sliding scale of evidence</a:t>
            </a:r>
            <a:endParaRPr lang="en-US" dirty="0"/>
          </a:p>
        </p:txBody>
      </p:sp>
    </p:spTree>
    <p:extLst>
      <p:ext uri="{BB962C8B-B14F-4D97-AF65-F5344CB8AC3E}">
        <p14:creationId xmlns:p14="http://schemas.microsoft.com/office/powerpoint/2010/main" val="27157293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requiring Attention</a:t>
            </a:r>
            <a:endParaRPr lang="en-US" dirty="0"/>
          </a:p>
        </p:txBody>
      </p:sp>
      <p:sp>
        <p:nvSpPr>
          <p:cNvPr id="3" name="Content Placeholder 2"/>
          <p:cNvSpPr>
            <a:spLocks noGrp="1"/>
          </p:cNvSpPr>
          <p:nvPr>
            <p:ph idx="1"/>
          </p:nvPr>
        </p:nvSpPr>
        <p:spPr/>
        <p:txBody>
          <a:bodyPr/>
          <a:lstStyle/>
          <a:p>
            <a:r>
              <a:rPr lang="en-US" dirty="0" smtClean="0"/>
              <a:t>1. Physician Wellness</a:t>
            </a:r>
          </a:p>
          <a:p>
            <a:r>
              <a:rPr lang="en-US" dirty="0" smtClean="0"/>
              <a:t>2. Physician, NP, PA Education</a:t>
            </a:r>
          </a:p>
          <a:p>
            <a:r>
              <a:rPr lang="en-US" dirty="0" smtClean="0"/>
              <a:t>3. Changes in Reimbursement</a:t>
            </a:r>
            <a:endParaRPr lang="en-US" dirty="0"/>
          </a:p>
        </p:txBody>
      </p:sp>
    </p:spTree>
    <p:extLst>
      <p:ext uri="{BB962C8B-B14F-4D97-AF65-F5344CB8AC3E}">
        <p14:creationId xmlns:p14="http://schemas.microsoft.com/office/powerpoint/2010/main" val="16937885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Heal Thyself</a:t>
            </a:r>
            <a:endParaRPr lang="en-US" dirty="0"/>
          </a:p>
        </p:txBody>
      </p:sp>
      <p:sp>
        <p:nvSpPr>
          <p:cNvPr id="3" name="Content Placeholder 2"/>
          <p:cNvSpPr>
            <a:spLocks noGrp="1"/>
          </p:cNvSpPr>
          <p:nvPr>
            <p:ph idx="1"/>
          </p:nvPr>
        </p:nvSpPr>
        <p:spPr/>
        <p:txBody>
          <a:bodyPr/>
          <a:lstStyle/>
          <a:p>
            <a:r>
              <a:rPr lang="en-US" dirty="0" smtClean="0"/>
              <a:t>Adult learning style = Experiential</a:t>
            </a:r>
          </a:p>
          <a:p>
            <a:r>
              <a:rPr lang="en-US" dirty="0" smtClean="0"/>
              <a:t>Until medical practitioners themselves have the personal experience of the benefits of excellent nutrition, regular movement, mindfulness and meditation, appropriate botanicals and supplements to reduce medication use, etc., they will unlikely emphasize this to their patients.</a:t>
            </a:r>
            <a:endParaRPr lang="en-US" dirty="0"/>
          </a:p>
        </p:txBody>
      </p:sp>
    </p:spTree>
    <p:extLst>
      <p:ext uri="{BB962C8B-B14F-4D97-AF65-F5344CB8AC3E}">
        <p14:creationId xmlns:p14="http://schemas.microsoft.com/office/powerpoint/2010/main" val="2995171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Heal Thyself</a:t>
            </a:r>
            <a:endParaRPr lang="en-US" dirty="0"/>
          </a:p>
        </p:txBody>
      </p:sp>
      <p:sp>
        <p:nvSpPr>
          <p:cNvPr id="3" name="Content Placeholder 2"/>
          <p:cNvSpPr>
            <a:spLocks noGrp="1"/>
          </p:cNvSpPr>
          <p:nvPr>
            <p:ph idx="1"/>
          </p:nvPr>
        </p:nvSpPr>
        <p:spPr/>
        <p:txBody>
          <a:bodyPr>
            <a:normAutofit fontScale="85000" lnSpcReduction="10000"/>
          </a:bodyPr>
          <a:lstStyle/>
          <a:p>
            <a:r>
              <a:rPr lang="en-US" dirty="0"/>
              <a:t>J R </a:t>
            </a:r>
            <a:r>
              <a:rPr lang="en-US" dirty="0" err="1"/>
              <a:t>Coll</a:t>
            </a:r>
            <a:r>
              <a:rPr lang="en-US" dirty="0"/>
              <a:t> Physicians </a:t>
            </a:r>
            <a:r>
              <a:rPr lang="en-US" dirty="0" err="1"/>
              <a:t>Edinb</a:t>
            </a:r>
            <a:r>
              <a:rPr lang="en-US" dirty="0"/>
              <a:t>. 2009 Dec; 39(4): 290–291</a:t>
            </a:r>
            <a:r>
              <a:rPr lang="en-US" dirty="0" smtClean="0"/>
              <a:t>.</a:t>
            </a:r>
            <a:endParaRPr lang="fr-FR" dirty="0"/>
          </a:p>
          <a:p>
            <a:r>
              <a:rPr lang="fr-FR" b="1" dirty="0" err="1"/>
              <a:t>Physicians</a:t>
            </a:r>
            <a:r>
              <a:rPr lang="fr-FR" b="1" dirty="0"/>
              <a:t>' </a:t>
            </a:r>
            <a:r>
              <a:rPr lang="fr-FR" b="1" dirty="0" err="1"/>
              <a:t>health</a:t>
            </a:r>
            <a:r>
              <a:rPr lang="fr-FR" b="1" dirty="0"/>
              <a:t> practices </a:t>
            </a:r>
            <a:r>
              <a:rPr lang="fr-FR" b="1" dirty="0" err="1"/>
              <a:t>strongly</a:t>
            </a:r>
            <a:r>
              <a:rPr lang="fr-FR" b="1" dirty="0"/>
              <a:t> influence patient </a:t>
            </a:r>
            <a:r>
              <a:rPr lang="fr-FR" b="1" dirty="0" err="1"/>
              <a:t>health</a:t>
            </a:r>
            <a:r>
              <a:rPr lang="fr-FR" b="1" dirty="0"/>
              <a:t> practices</a:t>
            </a:r>
          </a:p>
          <a:p>
            <a:r>
              <a:rPr lang="en-US" dirty="0"/>
              <a:t>One of the strongest predictors of health promotion </a:t>
            </a:r>
            <a:r>
              <a:rPr lang="en-US" dirty="0" smtClean="0"/>
              <a:t>counseling </a:t>
            </a:r>
            <a:r>
              <a:rPr lang="en-US" dirty="0"/>
              <a:t>by primary care physicians is </a:t>
            </a:r>
            <a:r>
              <a:rPr lang="en-US" dirty="0" smtClean="0"/>
              <a:t>practicing </a:t>
            </a:r>
            <a:r>
              <a:rPr lang="en-US" dirty="0"/>
              <a:t>a healthful </a:t>
            </a:r>
            <a:r>
              <a:rPr lang="en-US" dirty="0" smtClean="0"/>
              <a:t>behavior </a:t>
            </a:r>
            <a:r>
              <a:rPr lang="en-US" dirty="0"/>
              <a:t>oneself – it is clear that many physicians report difficulty </a:t>
            </a:r>
            <a:r>
              <a:rPr lang="en-US" dirty="0" smtClean="0"/>
              <a:t>counseling </a:t>
            </a:r>
            <a:r>
              <a:rPr lang="en-US" dirty="0"/>
              <a:t>patients about </a:t>
            </a:r>
            <a:r>
              <a:rPr lang="en-US" dirty="0" smtClean="0"/>
              <a:t>behaviors </a:t>
            </a:r>
            <a:r>
              <a:rPr lang="en-US" dirty="0"/>
              <a:t>they themselves do not </a:t>
            </a:r>
            <a:r>
              <a:rPr lang="en-US" dirty="0" smtClean="0"/>
              <a:t>practice</a:t>
            </a:r>
            <a:r>
              <a:rPr lang="en-US" dirty="0"/>
              <a:t>.</a:t>
            </a:r>
            <a:r>
              <a:rPr lang="en-US" u="sng" dirty="0" smtClean="0"/>
              <a:t>1,2</a:t>
            </a:r>
          </a:p>
          <a:p>
            <a:r>
              <a:rPr lang="en-US" dirty="0"/>
              <a:t>Health promotion </a:t>
            </a:r>
            <a:r>
              <a:rPr lang="en-US" dirty="0" smtClean="0"/>
              <a:t>counseling </a:t>
            </a:r>
            <a:r>
              <a:rPr lang="en-US" dirty="0"/>
              <a:t>by providers is more effective than outsourcing </a:t>
            </a:r>
            <a:r>
              <a:rPr lang="en-US" dirty="0" smtClean="0"/>
              <a:t>counseling </a:t>
            </a:r>
            <a:r>
              <a:rPr lang="en-US" dirty="0"/>
              <a:t>to a specialist or health coach, in part because patients view </a:t>
            </a:r>
            <a:r>
              <a:rPr lang="en-US" dirty="0" smtClean="0"/>
              <a:t>their </a:t>
            </a:r>
            <a:r>
              <a:rPr lang="en-US" dirty="0" err="1" smtClean="0"/>
              <a:t>longterm</a:t>
            </a:r>
            <a:r>
              <a:rPr lang="en-US" dirty="0" smtClean="0"/>
              <a:t> GP </a:t>
            </a:r>
            <a:r>
              <a:rPr lang="en-US" dirty="0"/>
              <a:t>as the most trusted source of health information.</a:t>
            </a:r>
            <a:endParaRPr lang="en-US" dirty="0" smtClean="0"/>
          </a:p>
          <a:p>
            <a:endParaRPr lang="en-US" dirty="0"/>
          </a:p>
        </p:txBody>
      </p:sp>
    </p:spTree>
    <p:extLst>
      <p:ext uri="{BB962C8B-B14F-4D97-AF65-F5344CB8AC3E}">
        <p14:creationId xmlns:p14="http://schemas.microsoft.com/office/powerpoint/2010/main" val="103830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Integrative Medicine?</a:t>
            </a:r>
            <a:endParaRPr lang="en-US" dirty="0"/>
          </a:p>
        </p:txBody>
      </p:sp>
      <p:sp>
        <p:nvSpPr>
          <p:cNvPr id="3" name="Content Placeholder 2"/>
          <p:cNvSpPr>
            <a:spLocks noGrp="1"/>
          </p:cNvSpPr>
          <p:nvPr>
            <p:ph idx="1"/>
          </p:nvPr>
        </p:nvSpPr>
        <p:spPr/>
        <p:txBody>
          <a:bodyPr/>
          <a:lstStyle/>
          <a:p>
            <a:pPr marL="0" indent="0">
              <a:buNone/>
            </a:pPr>
            <a:r>
              <a:rPr lang="en-US" dirty="0" smtClean="0"/>
              <a:t>Recognizes that the Mind, Body and Spirit are ONE</a:t>
            </a:r>
          </a:p>
          <a:p>
            <a:pPr marL="2398712" lvl="7" indent="0">
              <a:buNone/>
            </a:pPr>
            <a:r>
              <a:rPr lang="en-US" dirty="0"/>
              <a:t>	</a:t>
            </a:r>
            <a:r>
              <a:rPr lang="en-US" dirty="0" smtClean="0"/>
              <a:t>  </a:t>
            </a:r>
          </a:p>
          <a:p>
            <a:pPr marL="2398712" lvl="7" indent="0">
              <a:buNone/>
            </a:pPr>
            <a:r>
              <a:rPr lang="en-US" dirty="0"/>
              <a:t>	 </a:t>
            </a:r>
            <a:r>
              <a:rPr lang="en-US" dirty="0" smtClean="0"/>
              <a:t>       </a:t>
            </a:r>
          </a:p>
          <a:p>
            <a:pPr marL="2398712" lvl="7" indent="0">
              <a:buNone/>
            </a:pPr>
            <a:r>
              <a:rPr lang="en-US" dirty="0" smtClean="0"/>
              <a:t>    	           </a:t>
            </a:r>
            <a:r>
              <a:rPr lang="en-US" sz="2400" dirty="0" smtClean="0"/>
              <a:t>   MIND</a:t>
            </a:r>
          </a:p>
          <a:p>
            <a:pPr marL="2398712" lvl="7" indent="0">
              <a:buNone/>
            </a:pPr>
            <a:endParaRPr lang="en-US" dirty="0"/>
          </a:p>
          <a:p>
            <a:pPr marL="2398712" lvl="7" indent="0">
              <a:buNone/>
            </a:pPr>
            <a:endParaRPr lang="en-US" dirty="0" smtClean="0"/>
          </a:p>
          <a:p>
            <a:pPr marL="2398712" lvl="7" indent="0">
              <a:buNone/>
            </a:pPr>
            <a:r>
              <a:rPr lang="en-US" sz="2400" dirty="0" smtClean="0"/>
              <a:t>BODY</a:t>
            </a:r>
            <a:r>
              <a:rPr lang="en-US" dirty="0" smtClean="0"/>
              <a:t>		   </a:t>
            </a:r>
            <a:r>
              <a:rPr lang="en-US" sz="2400" dirty="0" smtClean="0"/>
              <a:t>SPIRIT</a:t>
            </a:r>
          </a:p>
          <a:p>
            <a:pPr marL="2398712" lvl="7" indent="0">
              <a:buNone/>
            </a:pPr>
            <a:endParaRPr lang="en-US" dirty="0" smtClean="0"/>
          </a:p>
          <a:p>
            <a:pPr marL="2398712" lvl="7" indent="0">
              <a:buNone/>
            </a:pPr>
            <a:r>
              <a:rPr lang="en-US" sz="2400" dirty="0" smtClean="0"/>
              <a:t>“Stress can do anythin</a:t>
            </a:r>
            <a:r>
              <a:rPr lang="en-US" sz="2400" dirty="0"/>
              <a:t>g</a:t>
            </a:r>
            <a:r>
              <a:rPr lang="en-US" sz="2400" dirty="0" smtClean="0"/>
              <a:t>”</a:t>
            </a:r>
          </a:p>
          <a:p>
            <a:pPr marL="2398712" lvl="7" indent="0">
              <a:buNone/>
            </a:pPr>
            <a:r>
              <a:rPr lang="en-US" sz="2400" dirty="0" smtClean="0"/>
              <a:t>“It’s not all in your head”</a:t>
            </a:r>
            <a:endParaRPr lang="en-US" sz="2400" dirty="0"/>
          </a:p>
        </p:txBody>
      </p:sp>
      <p:sp>
        <p:nvSpPr>
          <p:cNvPr id="4" name="Left-Right-Up Arrow 3"/>
          <p:cNvSpPr/>
          <p:nvPr/>
        </p:nvSpPr>
        <p:spPr>
          <a:xfrm>
            <a:off x="4241410" y="3600064"/>
            <a:ext cx="1269956" cy="1084952"/>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7312"/>
            <a:ext cx="2946794" cy="2290424"/>
          </a:xfrm>
          <a:prstGeom prst="rect">
            <a:avLst/>
          </a:prstGeom>
        </p:spPr>
      </p:pic>
    </p:spTree>
    <p:extLst>
      <p:ext uri="{BB962C8B-B14F-4D97-AF65-F5344CB8AC3E}">
        <p14:creationId xmlns:p14="http://schemas.microsoft.com/office/powerpoint/2010/main" val="1490593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Project – Pacific University 2013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effectLst/>
              </a:rPr>
              <a:t>Compared to physicians who did not claim healthy habits and/or had a high BMI, physicians with normal BMIs </a:t>
            </a:r>
            <a:r>
              <a:rPr lang="en-US" dirty="0">
                <a:effectLst/>
              </a:rPr>
              <a:t>and/or </a:t>
            </a:r>
            <a:r>
              <a:rPr lang="en-US" dirty="0" smtClean="0">
                <a:effectLst/>
              </a:rPr>
              <a:t>claimed </a:t>
            </a:r>
            <a:r>
              <a:rPr lang="en-US" dirty="0">
                <a:effectLst/>
              </a:rPr>
              <a:t>healthier lifestyle </a:t>
            </a:r>
            <a:r>
              <a:rPr lang="en-US" dirty="0" smtClean="0">
                <a:effectLst/>
              </a:rPr>
              <a:t>habits had:</a:t>
            </a:r>
          </a:p>
          <a:p>
            <a:r>
              <a:rPr lang="en-US" dirty="0" smtClean="0">
                <a:effectLst/>
              </a:rPr>
              <a:t>1. </a:t>
            </a:r>
            <a:r>
              <a:rPr lang="en-US" dirty="0">
                <a:effectLst/>
              </a:rPr>
              <a:t>H</a:t>
            </a:r>
            <a:r>
              <a:rPr lang="en-US" dirty="0" smtClean="0">
                <a:effectLst/>
              </a:rPr>
              <a:t>igher </a:t>
            </a:r>
            <a:r>
              <a:rPr lang="en-US" dirty="0">
                <a:effectLst/>
              </a:rPr>
              <a:t>rates of lifestyle </a:t>
            </a:r>
            <a:r>
              <a:rPr lang="en-US" dirty="0" smtClean="0">
                <a:effectLst/>
              </a:rPr>
              <a:t>counseling</a:t>
            </a:r>
          </a:p>
          <a:p>
            <a:r>
              <a:rPr lang="en-US" dirty="0" smtClean="0">
                <a:effectLst/>
              </a:rPr>
              <a:t>2. </a:t>
            </a:r>
            <a:r>
              <a:rPr lang="en-US" dirty="0">
                <a:effectLst/>
              </a:rPr>
              <a:t>W</a:t>
            </a:r>
            <a:r>
              <a:rPr lang="en-US" dirty="0" smtClean="0">
                <a:effectLst/>
              </a:rPr>
              <a:t>ere </a:t>
            </a:r>
            <a:r>
              <a:rPr lang="en-US" dirty="0">
                <a:effectLst/>
              </a:rPr>
              <a:t>more likely to initiate weight loss conversations with their obese </a:t>
            </a:r>
            <a:r>
              <a:rPr lang="en-US" dirty="0" smtClean="0">
                <a:effectLst/>
              </a:rPr>
              <a:t>patients</a:t>
            </a:r>
            <a:endParaRPr lang="en-US" dirty="0">
              <a:effectLst/>
            </a:endParaRPr>
          </a:p>
          <a:p>
            <a:r>
              <a:rPr lang="en-US" dirty="0" smtClean="0">
                <a:effectLst/>
              </a:rPr>
              <a:t>3. </a:t>
            </a:r>
            <a:r>
              <a:rPr lang="en-US" dirty="0">
                <a:effectLst/>
              </a:rPr>
              <a:t>R</a:t>
            </a:r>
            <a:r>
              <a:rPr lang="en-US" dirty="0" smtClean="0">
                <a:effectLst/>
              </a:rPr>
              <a:t>eported </a:t>
            </a:r>
            <a:r>
              <a:rPr lang="en-US" dirty="0">
                <a:effectLst/>
              </a:rPr>
              <a:t>higher confidence in their diet and nutrition </a:t>
            </a:r>
            <a:r>
              <a:rPr lang="en-US" dirty="0" smtClean="0">
                <a:effectLst/>
              </a:rPr>
              <a:t>counseling</a:t>
            </a:r>
          </a:p>
          <a:p>
            <a:r>
              <a:rPr lang="en-US" dirty="0" smtClean="0">
                <a:effectLst/>
              </a:rPr>
              <a:t>Patients reported </a:t>
            </a:r>
            <a:r>
              <a:rPr lang="en-US" dirty="0">
                <a:effectLst/>
              </a:rPr>
              <a:t>higher confidence in health education when it came from a provider who admitted to exercise and healthy nutrition. </a:t>
            </a:r>
            <a:endParaRPr lang="en-US" dirty="0"/>
          </a:p>
          <a:p>
            <a:endParaRPr lang="en-US" dirty="0"/>
          </a:p>
        </p:txBody>
      </p:sp>
    </p:spTree>
    <p:extLst>
      <p:ext uri="{BB962C8B-B14F-4D97-AF65-F5344CB8AC3E}">
        <p14:creationId xmlns:p14="http://schemas.microsoft.com/office/powerpoint/2010/main" val="2193334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Project – Pacific University 2013</a:t>
            </a:r>
            <a:endParaRPr lang="en-US" dirty="0"/>
          </a:p>
        </p:txBody>
      </p:sp>
      <p:sp>
        <p:nvSpPr>
          <p:cNvPr id="3" name="Content Placeholder 2"/>
          <p:cNvSpPr>
            <a:spLocks noGrp="1"/>
          </p:cNvSpPr>
          <p:nvPr>
            <p:ph idx="1"/>
          </p:nvPr>
        </p:nvSpPr>
        <p:spPr/>
        <p:txBody>
          <a:bodyPr/>
          <a:lstStyle/>
          <a:p>
            <a:r>
              <a:rPr lang="en-US" dirty="0">
                <a:effectLst/>
              </a:rPr>
              <a:t>Conclusion: It appears beneficial for providers to engage in healthy habits and weight management. Healthy providers report higher efficacy in their counseling and patients reflect higher confidence and motivation when counseled by healthier providers. Studies are needed to determine if this effect could be maintained long term</a:t>
            </a:r>
            <a:endParaRPr lang="en-US" dirty="0"/>
          </a:p>
          <a:p>
            <a:endParaRPr lang="en-US" dirty="0"/>
          </a:p>
        </p:txBody>
      </p:sp>
    </p:spTree>
    <p:extLst>
      <p:ext uri="{BB962C8B-B14F-4D97-AF65-F5344CB8AC3E}">
        <p14:creationId xmlns:p14="http://schemas.microsoft.com/office/powerpoint/2010/main" val="26972552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Medical Education</a:t>
            </a:r>
            <a:endParaRPr lang="en-US" dirty="0"/>
          </a:p>
        </p:txBody>
      </p:sp>
      <p:sp>
        <p:nvSpPr>
          <p:cNvPr id="3" name="Content Placeholder 2"/>
          <p:cNvSpPr>
            <a:spLocks noGrp="1"/>
          </p:cNvSpPr>
          <p:nvPr>
            <p:ph idx="1"/>
          </p:nvPr>
        </p:nvSpPr>
        <p:spPr/>
        <p:txBody>
          <a:bodyPr/>
          <a:lstStyle/>
          <a:p>
            <a:r>
              <a:rPr lang="en-US" dirty="0" smtClean="0"/>
              <a:t>LGH Family Medicine Residency – Medical School Applicants are increasingly inquiring about our Integrative Medicine curriculum.</a:t>
            </a:r>
          </a:p>
          <a:p>
            <a:r>
              <a:rPr lang="en-US" dirty="0" smtClean="0"/>
              <a:t>Recent opinion article: “Replace Organic Chemistry with Nutrition as a premed requirement”</a:t>
            </a:r>
          </a:p>
          <a:p>
            <a:r>
              <a:rPr lang="en-US" dirty="0" err="1" smtClean="0"/>
              <a:t>UPenn</a:t>
            </a:r>
            <a:r>
              <a:rPr lang="en-US" dirty="0" smtClean="0"/>
              <a:t> – Mindfulness based stress management courses are available to all interested students and residents</a:t>
            </a:r>
          </a:p>
          <a:p>
            <a:endParaRPr lang="en-US" dirty="0"/>
          </a:p>
          <a:p>
            <a:endParaRPr lang="en-US" dirty="0"/>
          </a:p>
        </p:txBody>
      </p:sp>
    </p:spTree>
    <p:extLst>
      <p:ext uri="{BB962C8B-B14F-4D97-AF65-F5344CB8AC3E}">
        <p14:creationId xmlns:p14="http://schemas.microsoft.com/office/powerpoint/2010/main" val="21286363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School Training in Lifestyle Medicine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American Journal of Lifestyle Medicine Sept 2015: “Lifestyle Medicine Education”- </a:t>
            </a:r>
            <a:r>
              <a:rPr lang="en-US" dirty="0"/>
              <a:t>Today, the majority of U.S. medical schools do not include Lifestyle Medicine training in their </a:t>
            </a:r>
            <a:r>
              <a:rPr lang="en-US" dirty="0" smtClean="0"/>
              <a:t>curriculum.</a:t>
            </a:r>
          </a:p>
          <a:p>
            <a:r>
              <a:rPr lang="en-US" dirty="0" smtClean="0"/>
              <a:t>Sept 2013, Lifestyle Medicine Education Collaborative (Medical school deans, content experts, medical students, etc.): “to facilitate the setting of achievable goals, initial curricular areas were limited to physical activity, nutrition, medical student self care and behavioral change.”</a:t>
            </a:r>
          </a:p>
          <a:p>
            <a:r>
              <a:rPr lang="en-US" dirty="0" smtClean="0"/>
              <a:t>In conventional medical education, we are starting from almost NO CURRICULUM in these important areas.</a:t>
            </a:r>
          </a:p>
          <a:p>
            <a:endParaRPr lang="en-US" dirty="0"/>
          </a:p>
        </p:txBody>
      </p:sp>
    </p:spTree>
    <p:extLst>
      <p:ext uri="{BB962C8B-B14F-4D97-AF65-F5344CB8AC3E}">
        <p14:creationId xmlns:p14="http://schemas.microsoft.com/office/powerpoint/2010/main" val="18638789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Reimbursement</a:t>
            </a:r>
            <a:endParaRPr lang="en-US" dirty="0"/>
          </a:p>
        </p:txBody>
      </p:sp>
      <p:sp>
        <p:nvSpPr>
          <p:cNvPr id="3" name="Content Placeholder 2"/>
          <p:cNvSpPr>
            <a:spLocks noGrp="1"/>
          </p:cNvSpPr>
          <p:nvPr>
            <p:ph idx="1"/>
          </p:nvPr>
        </p:nvSpPr>
        <p:spPr/>
        <p:txBody>
          <a:bodyPr>
            <a:normAutofit lnSpcReduction="10000"/>
          </a:bodyPr>
          <a:lstStyle/>
          <a:p>
            <a:r>
              <a:rPr lang="en-US" dirty="0" smtClean="0"/>
              <a:t>Movement to Population Health – keeping people well should also be financially wise</a:t>
            </a:r>
          </a:p>
          <a:p>
            <a:r>
              <a:rPr lang="en-US" dirty="0" smtClean="0"/>
              <a:t>Fee for service reimbursement and patient volume based reimbursement are very entrenched </a:t>
            </a:r>
          </a:p>
          <a:p>
            <a:r>
              <a:rPr lang="en-US" dirty="0" smtClean="0"/>
              <a:t>Both often result in overutilization of higher tech therapies and failure to address the Root </a:t>
            </a:r>
            <a:r>
              <a:rPr lang="en-US" dirty="0"/>
              <a:t>C</a:t>
            </a:r>
            <a:r>
              <a:rPr lang="en-US" dirty="0" smtClean="0"/>
              <a:t>auses of the most prevalent diseases in the US </a:t>
            </a:r>
          </a:p>
          <a:p>
            <a:r>
              <a:rPr lang="en-US" dirty="0" smtClean="0"/>
              <a:t>It takes more time with patients to address the Root Causes of Disease and to introduce lower tech, safer therapies</a:t>
            </a:r>
            <a:endParaRPr lang="en-US" dirty="0"/>
          </a:p>
        </p:txBody>
      </p:sp>
    </p:spTree>
    <p:extLst>
      <p:ext uri="{BB962C8B-B14F-4D97-AF65-F5344CB8AC3E}">
        <p14:creationId xmlns:p14="http://schemas.microsoft.com/office/powerpoint/2010/main" val="41210464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in the present health care environment</a:t>
            </a:r>
            <a:endParaRPr lang="en-US" dirty="0"/>
          </a:p>
        </p:txBody>
      </p:sp>
      <p:sp>
        <p:nvSpPr>
          <p:cNvPr id="3" name="Content Placeholder 2"/>
          <p:cNvSpPr>
            <a:spLocks noGrp="1"/>
          </p:cNvSpPr>
          <p:nvPr>
            <p:ph idx="1"/>
          </p:nvPr>
        </p:nvSpPr>
        <p:spPr/>
        <p:txBody>
          <a:bodyPr>
            <a:normAutofit lnSpcReduction="10000"/>
          </a:bodyPr>
          <a:lstStyle/>
          <a:p>
            <a:r>
              <a:rPr lang="en-US" dirty="0" smtClean="0"/>
              <a:t>1. Cost Shifting</a:t>
            </a:r>
          </a:p>
          <a:p>
            <a:r>
              <a:rPr lang="en-US" dirty="0" smtClean="0"/>
              <a:t>2. Group Visits – coordinated into a program series</a:t>
            </a:r>
          </a:p>
          <a:p>
            <a:r>
              <a:rPr lang="en-US" dirty="0" smtClean="0"/>
              <a:t>3. Working more closely with well trained Advance Practice Providers – the role of the long term primary provider (MD/NP/PA) should not be minimized</a:t>
            </a:r>
          </a:p>
          <a:p>
            <a:r>
              <a:rPr lang="en-US" dirty="0" smtClean="0"/>
              <a:t>4. Concierge Models within an Integrative Health care team</a:t>
            </a:r>
          </a:p>
          <a:p>
            <a:r>
              <a:rPr lang="en-US" dirty="0" smtClean="0"/>
              <a:t>5. Other “self pay” systems</a:t>
            </a:r>
            <a:endParaRPr lang="en-US" dirty="0"/>
          </a:p>
        </p:txBody>
      </p:sp>
    </p:spTree>
    <p:extLst>
      <p:ext uri="{BB962C8B-B14F-4D97-AF65-F5344CB8AC3E}">
        <p14:creationId xmlns:p14="http://schemas.microsoft.com/office/powerpoint/2010/main" val="30020279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to a new Model of Healthcare</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Integrative Medicine  </a:t>
            </a:r>
            <a:r>
              <a:rPr lang="en-US" sz="4000" dirty="0"/>
              <a:t>p</a:t>
            </a:r>
            <a:r>
              <a:rPr lang="en-US" sz="4000" dirty="0" smtClean="0"/>
              <a:t>rovides </a:t>
            </a:r>
          </a:p>
          <a:p>
            <a:pPr marL="514350" indent="-514350">
              <a:buFont typeface="+mj-lt"/>
              <a:buAutoNum type="arabicPeriod"/>
            </a:pPr>
            <a:r>
              <a:rPr lang="en-US" sz="2800" dirty="0" smtClean="0"/>
              <a:t>The highest quality care</a:t>
            </a:r>
          </a:p>
          <a:p>
            <a:pPr marL="514350" indent="-514350">
              <a:buFont typeface="+mj-lt"/>
              <a:buAutoNum type="arabicPeriod"/>
            </a:pPr>
            <a:r>
              <a:rPr lang="en-US" sz="2800" dirty="0" smtClean="0"/>
              <a:t>Doing the least harm</a:t>
            </a:r>
          </a:p>
          <a:p>
            <a:pPr marL="514350" indent="-514350">
              <a:buFont typeface="+mj-lt"/>
              <a:buAutoNum type="arabicPeriod"/>
            </a:pPr>
            <a:r>
              <a:rPr lang="en-US" sz="2800" dirty="0" smtClean="0"/>
              <a:t>At the best price (cost)</a:t>
            </a:r>
          </a:p>
        </p:txBody>
      </p:sp>
    </p:spTree>
    <p:extLst>
      <p:ext uri="{BB962C8B-B14F-4D97-AF65-F5344CB8AC3E}">
        <p14:creationId xmlns:p14="http://schemas.microsoft.com/office/powerpoint/2010/main" val="33885480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to a new Model of Healthcare</a:t>
            </a:r>
            <a:endParaRPr lang="en-US" dirty="0"/>
          </a:p>
        </p:txBody>
      </p:sp>
      <p:sp>
        <p:nvSpPr>
          <p:cNvPr id="3" name="Content Placeholder 2"/>
          <p:cNvSpPr>
            <a:spLocks noGrp="1"/>
          </p:cNvSpPr>
          <p:nvPr>
            <p:ph idx="1"/>
          </p:nvPr>
        </p:nvSpPr>
        <p:spPr/>
        <p:txBody>
          <a:bodyPr>
            <a:normAutofit lnSpcReduction="10000"/>
          </a:bodyPr>
          <a:lstStyle/>
          <a:p>
            <a:r>
              <a:rPr lang="en-US" dirty="0" smtClean="0"/>
              <a:t>SUMMARY:</a:t>
            </a:r>
          </a:p>
          <a:p>
            <a:r>
              <a:rPr lang="en-US" dirty="0" smtClean="0"/>
              <a:t>1. Physician Heal Thyself – practitioners need to personally experience the benefits of caring for themselves in this way</a:t>
            </a:r>
          </a:p>
          <a:p>
            <a:r>
              <a:rPr lang="en-US" dirty="0" smtClean="0"/>
              <a:t>2. Education – practitioners need to have the opportunity to be educated in this model</a:t>
            </a:r>
          </a:p>
          <a:p>
            <a:r>
              <a:rPr lang="en-US" dirty="0" smtClean="0"/>
              <a:t>3. Reimbursement – practitioners need to be supported financially to incorporate this model into their everyday patient care – Give Us Time With Our Patients </a:t>
            </a:r>
            <a:endParaRPr lang="en-US" dirty="0"/>
          </a:p>
        </p:txBody>
      </p:sp>
    </p:spTree>
    <p:extLst>
      <p:ext uri="{BB962C8B-B14F-4D97-AF65-F5344CB8AC3E}">
        <p14:creationId xmlns:p14="http://schemas.microsoft.com/office/powerpoint/2010/main" val="9287947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 am currently using Integrative Medicine</a:t>
            </a:r>
            <a:endParaRPr lang="en-US" dirty="0"/>
          </a:p>
        </p:txBody>
      </p:sp>
      <p:sp>
        <p:nvSpPr>
          <p:cNvPr id="3" name="Content Placeholder 2"/>
          <p:cNvSpPr>
            <a:spLocks noGrp="1"/>
          </p:cNvSpPr>
          <p:nvPr>
            <p:ph idx="1"/>
          </p:nvPr>
        </p:nvSpPr>
        <p:spPr/>
        <p:txBody>
          <a:bodyPr>
            <a:normAutofit/>
          </a:bodyPr>
          <a:lstStyle/>
          <a:p>
            <a:r>
              <a:rPr lang="en-US" dirty="0" smtClean="0"/>
              <a:t>Incorporating IM modalities into my current outpatient practice at FMM when patients are interested.</a:t>
            </a:r>
          </a:p>
          <a:p>
            <a:r>
              <a:rPr lang="en-US" dirty="0" smtClean="0"/>
              <a:t>Running the Area of Concentration in Integrative Medicine in the LGH Family Medicine Residency Program – 2 graduates (Drs. </a:t>
            </a:r>
            <a:r>
              <a:rPr lang="en-US" dirty="0" err="1" smtClean="0"/>
              <a:t>Orner</a:t>
            </a:r>
            <a:r>
              <a:rPr lang="en-US" dirty="0" smtClean="0"/>
              <a:t> and Lee), 4 participants now, 3 interested interns</a:t>
            </a:r>
          </a:p>
          <a:p>
            <a:r>
              <a:rPr lang="en-US" dirty="0" smtClean="0"/>
              <a:t>Offering Integrative Medicine services at ABBCI starting this summer </a:t>
            </a:r>
            <a:endParaRPr lang="en-US" dirty="0"/>
          </a:p>
        </p:txBody>
      </p:sp>
    </p:spTree>
    <p:extLst>
      <p:ext uri="{BB962C8B-B14F-4D97-AF65-F5344CB8AC3E}">
        <p14:creationId xmlns:p14="http://schemas.microsoft.com/office/powerpoint/2010/main" val="4434238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 am currently using Integrative </a:t>
            </a:r>
            <a:r>
              <a:rPr lang="en-US" dirty="0" smtClean="0"/>
              <a:t>Medicine</a:t>
            </a:r>
            <a:endParaRPr lang="en-US" dirty="0"/>
          </a:p>
        </p:txBody>
      </p:sp>
      <p:sp>
        <p:nvSpPr>
          <p:cNvPr id="3" name="Content Placeholder 2"/>
          <p:cNvSpPr>
            <a:spLocks noGrp="1"/>
          </p:cNvSpPr>
          <p:nvPr>
            <p:ph idx="1"/>
          </p:nvPr>
        </p:nvSpPr>
        <p:spPr>
          <a:xfrm>
            <a:off x="716589" y="2070846"/>
            <a:ext cx="7612064" cy="4182035"/>
          </a:xfrm>
        </p:spPr>
        <p:txBody>
          <a:bodyPr/>
          <a:lstStyle/>
          <a:p>
            <a:r>
              <a:rPr lang="en-US" dirty="0"/>
              <a:t>Leading Wellness Intensives at West End Yoga with Mary Ellen </a:t>
            </a:r>
            <a:r>
              <a:rPr lang="en-US" dirty="0" err="1"/>
              <a:t>Francescani</a:t>
            </a:r>
            <a:r>
              <a:rPr lang="en-US" dirty="0"/>
              <a:t>, CRNP</a:t>
            </a:r>
          </a:p>
          <a:p>
            <a:r>
              <a:rPr lang="en-US" dirty="0"/>
              <a:t>Offering individual wellness </a:t>
            </a:r>
            <a:r>
              <a:rPr lang="en-US" dirty="0" smtClean="0"/>
              <a:t>consultations</a:t>
            </a:r>
            <a:endParaRPr lang="en-US" dirty="0"/>
          </a:p>
          <a:p>
            <a:r>
              <a:rPr lang="en-US" dirty="0" smtClean="0">
                <a:hlinkClick r:id="rId2"/>
              </a:rPr>
              <a:t>Middlewaywellness1@gmail.com</a:t>
            </a:r>
            <a:endParaRPr lang="en-US" dirty="0" smtClean="0"/>
          </a:p>
          <a:p>
            <a:r>
              <a:rPr lang="en-US" dirty="0" smtClean="0"/>
              <a:t>Lotus: This plant emerges from the muddy bottom of a pond to flower in the sun. It is a symbol of transformation. This is what we hope to inspire.</a:t>
            </a:r>
          </a:p>
        </p:txBody>
      </p:sp>
      <p:pic>
        <p:nvPicPr>
          <p:cNvPr id="4" name="Picture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14" y="5433731"/>
            <a:ext cx="3048000" cy="1638300"/>
          </a:xfrm>
          <a:prstGeom prst="rect">
            <a:avLst/>
          </a:prstGeom>
        </p:spPr>
      </p:pic>
    </p:spTree>
    <p:extLst>
      <p:ext uri="{BB962C8B-B14F-4D97-AF65-F5344CB8AC3E}">
        <p14:creationId xmlns:p14="http://schemas.microsoft.com/office/powerpoint/2010/main" val="2061570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6174</TotalTime>
  <Words>5515</Words>
  <Application>Microsoft Office PowerPoint</Application>
  <PresentationFormat>On-screen Show (4:3)</PresentationFormat>
  <Paragraphs>567</Paragraphs>
  <Slides>102</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Book Antiqua</vt:lpstr>
      <vt:lpstr>Calibri</vt:lpstr>
      <vt:lpstr>Mangal</vt:lpstr>
      <vt:lpstr>Wingdings 2</vt:lpstr>
      <vt:lpstr>Habitat</vt:lpstr>
      <vt:lpstr>Integrative Medicine </vt:lpstr>
      <vt:lpstr>Integrative Medicine</vt:lpstr>
      <vt:lpstr>What is Integrative Medicine?</vt:lpstr>
      <vt:lpstr>What is Integrative Medicine?</vt:lpstr>
      <vt:lpstr>Medicine is moving in the right direction</vt:lpstr>
      <vt:lpstr>Medicine is moving in the right direction</vt:lpstr>
      <vt:lpstr>What is Integrative Medicine?</vt:lpstr>
      <vt:lpstr>What is Integrative Medicine?</vt:lpstr>
      <vt:lpstr>What is Integrative Medicine?</vt:lpstr>
      <vt:lpstr>What is Integrative Medicine?</vt:lpstr>
      <vt:lpstr>What is Integrative Medicine?</vt:lpstr>
      <vt:lpstr>Integrative Medicine therapeutic plan</vt:lpstr>
      <vt:lpstr>Healing oriented medicine – Healing       Curing</vt:lpstr>
      <vt:lpstr>Top 10 global causes of death 2016</vt:lpstr>
      <vt:lpstr>Top 10 causes of deaths in high income countries 2016</vt:lpstr>
      <vt:lpstr>Healing oriented medicine</vt:lpstr>
      <vt:lpstr>The Face of Resilience: Healed but not Cured</vt:lpstr>
      <vt:lpstr>Healing oriented medicine</vt:lpstr>
      <vt:lpstr>Is Integrative Medicine evidence based?</vt:lpstr>
      <vt:lpstr>Is Integrative Medicine evidence-based?</vt:lpstr>
      <vt:lpstr>Is Integrative Medicine evidence- based?</vt:lpstr>
      <vt:lpstr>The “Prescription Pad”</vt:lpstr>
      <vt:lpstr>PowerPoint Presentation</vt:lpstr>
      <vt:lpstr>Why the “Prescription Pad”?</vt:lpstr>
      <vt:lpstr>Why the “Prescription Pad”?</vt:lpstr>
      <vt:lpstr>Don’t worry. I wouldn’t prescribe anything I haven’t tested on myself.</vt:lpstr>
      <vt:lpstr>An Interesting Question</vt:lpstr>
      <vt:lpstr>Integrative treatment plan:  Modalities to consider</vt:lpstr>
      <vt:lpstr>Integrative treatment plan:    Modalities to consider</vt:lpstr>
      <vt:lpstr>Integrative treatment plan: Modalities to consider</vt:lpstr>
      <vt:lpstr>Integrative treatment plan: Modalities to consider</vt:lpstr>
      <vt:lpstr>Examples</vt:lpstr>
      <vt:lpstr>Nutrition: CVD and T2DM</vt:lpstr>
      <vt:lpstr>Nutrition: CVD and T2DM</vt:lpstr>
      <vt:lpstr>The Standard American Diet</vt:lpstr>
      <vt:lpstr>Nutrition: CVD and T2DM</vt:lpstr>
      <vt:lpstr>PowerPoint Presentation</vt:lpstr>
      <vt:lpstr>Studies of the Mediterranean Diet</vt:lpstr>
      <vt:lpstr>Studies of the Mediterranean Diet</vt:lpstr>
      <vt:lpstr>Dietary Patterns</vt:lpstr>
      <vt:lpstr>Benefits are big and fast</vt:lpstr>
      <vt:lpstr>Can Diet Prevent Type 2 Diabetes?</vt:lpstr>
      <vt:lpstr>Weight loss</vt:lpstr>
      <vt:lpstr>PowerPoint Presentation</vt:lpstr>
      <vt:lpstr>How Processed Food makes us Fat</vt:lpstr>
      <vt:lpstr>Berberine and T2DM</vt:lpstr>
      <vt:lpstr>Goldenseal</vt:lpstr>
      <vt:lpstr>Goldenseal</vt:lpstr>
      <vt:lpstr>Berberine and T2DM</vt:lpstr>
      <vt:lpstr>Berberine and T2DM</vt:lpstr>
      <vt:lpstr>Berberine and T2DM</vt:lpstr>
      <vt:lpstr>Consumer Lab</vt:lpstr>
      <vt:lpstr>Fish Oil and Depression</vt:lpstr>
      <vt:lpstr>Fish Oil and Depression</vt:lpstr>
      <vt:lpstr>Fish Oil and Depression</vt:lpstr>
      <vt:lpstr>Fish Oil and Depression</vt:lpstr>
      <vt:lpstr>Fish Oil and Depression</vt:lpstr>
      <vt:lpstr>Fish Oil and Depression</vt:lpstr>
      <vt:lpstr>Fish Oil and Depression</vt:lpstr>
      <vt:lpstr>Exercise and Depression</vt:lpstr>
      <vt:lpstr>Mindfulness meditation and pain relief</vt:lpstr>
      <vt:lpstr>Mindfulness meditation and pain relief</vt:lpstr>
      <vt:lpstr>What is Integrative Medicine?</vt:lpstr>
      <vt:lpstr>Resources</vt:lpstr>
      <vt:lpstr>PowerPoint Presentation</vt:lpstr>
      <vt:lpstr>Why are major medical institutions embracing Integrative Medicine?</vt:lpstr>
      <vt:lpstr>Why are major medical institutions embracing IM?</vt:lpstr>
      <vt:lpstr>The COST of Medical Care</vt:lpstr>
      <vt:lpstr>COST</vt:lpstr>
      <vt:lpstr>COST</vt:lpstr>
      <vt:lpstr>IM as a Solution to the Current Healthcare Crisis</vt:lpstr>
      <vt:lpstr>Components of Integrative Medicine?</vt:lpstr>
      <vt:lpstr>Components of  Integrative Medicine?</vt:lpstr>
      <vt:lpstr>Components of Integrative Medicine?</vt:lpstr>
      <vt:lpstr>Nutrition and Exercise</vt:lpstr>
      <vt:lpstr>Biocurcumin and “Prediabetes”</vt:lpstr>
      <vt:lpstr>DGL licorice and functional dyspepsia</vt:lpstr>
      <vt:lpstr>Probiotics and URIs in an adult population</vt:lpstr>
      <vt:lpstr>Motivational Interviewing - the unifying component </vt:lpstr>
      <vt:lpstr>IM Treatment Plans</vt:lpstr>
      <vt:lpstr>Defining characteristics of an IM practitioner</vt:lpstr>
      <vt:lpstr>Lifestyle Medicine</vt:lpstr>
      <vt:lpstr>HMS – The Institute of Lifestyle Medicine</vt:lpstr>
      <vt:lpstr>Educational Opportunities</vt:lpstr>
      <vt:lpstr>Other Integrative Medicine Resources</vt:lpstr>
      <vt:lpstr>Other Resources</vt:lpstr>
      <vt:lpstr>Areas requiring Attention</vt:lpstr>
      <vt:lpstr>Physician Heal Thyself</vt:lpstr>
      <vt:lpstr>Physician Heal Thyself</vt:lpstr>
      <vt:lpstr>Capstone Project – Pacific University 2013</vt:lpstr>
      <vt:lpstr>Capstone Project – Pacific University 2013</vt:lpstr>
      <vt:lpstr>Changes in Medical Education</vt:lpstr>
      <vt:lpstr>Medical School Training in Lifestyle Medicine</vt:lpstr>
      <vt:lpstr>Changes in Reimbursement</vt:lpstr>
      <vt:lpstr>Options in the present health care environment</vt:lpstr>
      <vt:lpstr>Movement to a new Model of Healthcare</vt:lpstr>
      <vt:lpstr>Movement to a new Model of Healthcare</vt:lpstr>
      <vt:lpstr>How I am currently using Integrative Medicine</vt:lpstr>
      <vt:lpstr>How I am currently using Integrative Medicine</vt:lpstr>
      <vt:lpstr>HOPE!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Integrative Medicine </dc:title>
  <dc:creator>Office 2004 Test Drive User</dc:creator>
  <cp:lastModifiedBy>Provinzano, Amber N</cp:lastModifiedBy>
  <cp:revision>360</cp:revision>
  <cp:lastPrinted>2019-09-03T14:06:23Z</cp:lastPrinted>
  <dcterms:created xsi:type="dcterms:W3CDTF">2015-10-10T19:14:06Z</dcterms:created>
  <dcterms:modified xsi:type="dcterms:W3CDTF">2019-09-05T15:26:12Z</dcterms:modified>
</cp:coreProperties>
</file>