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3"/>
  </p:notesMasterIdLst>
  <p:sldIdLst>
    <p:sldId id="256" r:id="rId2"/>
    <p:sldId id="260" r:id="rId3"/>
    <p:sldId id="259" r:id="rId4"/>
    <p:sldId id="258" r:id="rId5"/>
    <p:sldId id="261" r:id="rId6"/>
    <p:sldId id="262" r:id="rId7"/>
    <p:sldId id="263" r:id="rId8"/>
    <p:sldId id="264" r:id="rId9"/>
    <p:sldId id="265" r:id="rId10"/>
    <p:sldId id="267" r:id="rId11"/>
    <p:sldId id="269" r:id="rId12"/>
    <p:sldId id="272" r:id="rId13"/>
    <p:sldId id="266" r:id="rId14"/>
    <p:sldId id="274" r:id="rId15"/>
    <p:sldId id="287" r:id="rId16"/>
    <p:sldId id="270" r:id="rId17"/>
    <p:sldId id="271" r:id="rId18"/>
    <p:sldId id="273" r:id="rId19"/>
    <p:sldId id="282" r:id="rId20"/>
    <p:sldId id="286" r:id="rId21"/>
    <p:sldId id="268" r:id="rId22"/>
    <p:sldId id="275" r:id="rId23"/>
    <p:sldId id="276" r:id="rId24"/>
    <p:sldId id="280" r:id="rId25"/>
    <p:sldId id="285" r:id="rId26"/>
    <p:sldId id="277" r:id="rId27"/>
    <p:sldId id="278" r:id="rId28"/>
    <p:sldId id="279" r:id="rId29"/>
    <p:sldId id="284" r:id="rId30"/>
    <p:sldId id="283"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8"/>
  </p:normalViewPr>
  <p:slideViewPr>
    <p:cSldViewPr snapToGrid="0">
      <p:cViewPr varScale="1">
        <p:scale>
          <a:sx n="121" d="100"/>
          <a:sy n="121"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4E2B-CFC4-6146-9A03-6F6BADC7D0D9}"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4E6C1-D172-1F42-8C95-FD7C85CA7AE0}" type="slidenum">
              <a:rPr lang="en-US" smtClean="0"/>
              <a:t>‹#›</a:t>
            </a:fld>
            <a:endParaRPr lang="en-US"/>
          </a:p>
        </p:txBody>
      </p:sp>
    </p:spTree>
    <p:extLst>
      <p:ext uri="{BB962C8B-B14F-4D97-AF65-F5344CB8AC3E}">
        <p14:creationId xmlns:p14="http://schemas.microsoft.com/office/powerpoint/2010/main" val="207437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10/6/2022</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76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10/6/2022</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46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10/6/2022</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05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10/6/2022</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23047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10/6/2022</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47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10/6/2022</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9384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10/6/2022</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81750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10/6/2022</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8456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10/6/2022</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6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10/6/2022</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00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10/6/2022</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44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10/6/2022</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4197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22E0291-99C8-40F9-ADAB-32589A3B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design of flower petals in pastel">
            <a:extLst>
              <a:ext uri="{FF2B5EF4-FFF2-40B4-BE49-F238E27FC236}">
                <a16:creationId xmlns:a16="http://schemas.microsoft.com/office/drawing/2014/main" id="{E5E21A2C-FC0C-5AB3-C924-409A738B59A8}"/>
              </a:ext>
            </a:extLst>
          </p:cNvPr>
          <p:cNvPicPr>
            <a:picLocks noChangeAspect="1"/>
          </p:cNvPicPr>
          <p:nvPr/>
        </p:nvPicPr>
        <p:blipFill rotWithShape="1">
          <a:blip r:embed="rId2"/>
          <a:srcRect t="14122"/>
          <a:stretch/>
        </p:blipFill>
        <p:spPr>
          <a:xfrm>
            <a:off x="20" y="2"/>
            <a:ext cx="12191979" cy="6857998"/>
          </a:xfrm>
          <a:prstGeom prst="rect">
            <a:avLst/>
          </a:prstGeom>
          <a:effectLst>
            <a:outerShdw blurRad="596900" dist="330200" dir="8820000" sx="87000" sy="87000" algn="ctr" rotWithShape="0">
              <a:srgbClr val="000000">
                <a:alpha val="29000"/>
              </a:srgbClr>
            </a:outerShdw>
          </a:effectLst>
        </p:spPr>
      </p:pic>
      <p:sp>
        <p:nvSpPr>
          <p:cNvPr id="20" name="Rectangle 19">
            <a:extLst>
              <a:ext uri="{FF2B5EF4-FFF2-40B4-BE49-F238E27FC236}">
                <a16:creationId xmlns:a16="http://schemas.microsoft.com/office/drawing/2014/main" id="{095830D2-F2AE-4DD8-B586-89B097791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F4C4B-BAB3-5DE9-437D-D658A095EB89}"/>
              </a:ext>
            </a:extLst>
          </p:cNvPr>
          <p:cNvSpPr>
            <a:spLocks noGrp="1"/>
          </p:cNvSpPr>
          <p:nvPr>
            <p:ph type="ctrTitle"/>
          </p:nvPr>
        </p:nvSpPr>
        <p:spPr>
          <a:xfrm>
            <a:off x="589559" y="871314"/>
            <a:ext cx="4755046" cy="2508616"/>
          </a:xfrm>
        </p:spPr>
        <p:txBody>
          <a:bodyPr anchor="t">
            <a:normAutofit/>
          </a:bodyPr>
          <a:lstStyle/>
          <a:p>
            <a:r>
              <a:rPr lang="en-US" dirty="0">
                <a:solidFill>
                  <a:srgbClr val="FFFFFF"/>
                </a:solidFill>
              </a:rPr>
              <a:t>Case-Based Discussion</a:t>
            </a:r>
          </a:p>
        </p:txBody>
      </p:sp>
      <p:sp>
        <p:nvSpPr>
          <p:cNvPr id="3" name="Subtitle 2">
            <a:extLst>
              <a:ext uri="{FF2B5EF4-FFF2-40B4-BE49-F238E27FC236}">
                <a16:creationId xmlns:a16="http://schemas.microsoft.com/office/drawing/2014/main" id="{A29CEB7E-71F3-9BE7-A35F-E89AB0DE3B35}"/>
              </a:ext>
            </a:extLst>
          </p:cNvPr>
          <p:cNvSpPr>
            <a:spLocks noGrp="1"/>
          </p:cNvSpPr>
          <p:nvPr>
            <p:ph type="subTitle" idx="1"/>
          </p:nvPr>
        </p:nvSpPr>
        <p:spPr>
          <a:xfrm>
            <a:off x="589558" y="3545918"/>
            <a:ext cx="4755046" cy="1738058"/>
          </a:xfrm>
        </p:spPr>
        <p:txBody>
          <a:bodyPr anchor="b">
            <a:normAutofit/>
          </a:bodyPr>
          <a:lstStyle/>
          <a:p>
            <a:r>
              <a:rPr lang="en-US" dirty="0">
                <a:solidFill>
                  <a:srgbClr val="FFFFFF"/>
                </a:solidFill>
              </a:rPr>
              <a:t>Smit Shah, DO</a:t>
            </a:r>
          </a:p>
          <a:p>
            <a:r>
              <a:rPr lang="en-US" dirty="0">
                <a:solidFill>
                  <a:srgbClr val="FFFFFF"/>
                </a:solidFill>
              </a:rPr>
              <a:t>Cardiovascular Fellow PGY5</a:t>
            </a:r>
          </a:p>
        </p:txBody>
      </p:sp>
      <p:sp useBgFill="1">
        <p:nvSpPr>
          <p:cNvPr id="22" name="Rectangle 21">
            <a:extLst>
              <a:ext uri="{FF2B5EF4-FFF2-40B4-BE49-F238E27FC236}">
                <a16:creationId xmlns:a16="http://schemas.microsoft.com/office/drawing/2014/main" id="{7A8F735B-89DD-459E-BB4B-B9E1603DE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2375" y="0"/>
            <a:ext cx="1051560" cy="6858000"/>
          </a:xfrm>
          <a:prstGeom prst="rect">
            <a:avLst/>
          </a:prstGeom>
          <a:ln>
            <a:noFill/>
          </a:ln>
          <a:effectLst>
            <a:outerShdw blurRad="190500" dist="76200" dir="570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AFF45CC-4046-4B20-8A54-5D613033F0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0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C39EC2-1D10-4D74-7559-565E53D802E7}"/>
              </a:ext>
            </a:extLst>
          </p:cNvPr>
          <p:cNvSpPr>
            <a:spLocks noGrp="1"/>
          </p:cNvSpPr>
          <p:nvPr>
            <p:ph idx="1"/>
          </p:nvPr>
        </p:nvSpPr>
        <p:spPr>
          <a:xfrm>
            <a:off x="761799" y="5033819"/>
            <a:ext cx="10381205" cy="978096"/>
          </a:xfrm>
        </p:spPr>
        <p:txBody>
          <a:bodyPr>
            <a:normAutofit lnSpcReduction="10000"/>
          </a:bodyPr>
          <a:lstStyle/>
          <a:p>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Figure 1. Left ventricular (upper red arrow) and right ventricular (bottom red arrow) pressure tracings demonstrating discordant respiratory variation (exaggerated ventricular interdependence) and square root sign (green arrow).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16" name="Group 15">
            <a:extLst>
              <a:ext uri="{FF2B5EF4-FFF2-40B4-BE49-F238E27FC236}">
                <a16:creationId xmlns:a16="http://schemas.microsoft.com/office/drawing/2014/main" id="{7B34BC62-2326-0365-21DC-FF64FFD239C4}"/>
              </a:ext>
            </a:extLst>
          </p:cNvPr>
          <p:cNvGrpSpPr/>
          <p:nvPr/>
        </p:nvGrpSpPr>
        <p:grpSpPr>
          <a:xfrm>
            <a:off x="1932896" y="7562"/>
            <a:ext cx="7867650" cy="5026257"/>
            <a:chOff x="0" y="0"/>
            <a:chExt cx="5924550" cy="3554730"/>
          </a:xfrm>
        </p:grpSpPr>
        <p:pic>
          <p:nvPicPr>
            <p:cNvPr id="17" name="Picture 16">
              <a:extLst>
                <a:ext uri="{FF2B5EF4-FFF2-40B4-BE49-F238E27FC236}">
                  <a16:creationId xmlns:a16="http://schemas.microsoft.com/office/drawing/2014/main" id="{757B2E82-43E2-C21A-4C2A-F202164B2F2C}"/>
                </a:ext>
              </a:extLst>
            </p:cNvPr>
            <p:cNvPicPr>
              <a:picLocks noChangeAspect="1"/>
            </p:cNvPicPr>
            <p:nvPr/>
          </p:nvPicPr>
          <p:blipFill>
            <a:blip r:embed="rId2"/>
            <a:stretch>
              <a:fillRect/>
            </a:stretch>
          </p:blipFill>
          <p:spPr>
            <a:xfrm>
              <a:off x="0" y="0"/>
              <a:ext cx="5924550" cy="3554730"/>
            </a:xfrm>
            <a:prstGeom prst="rect">
              <a:avLst/>
            </a:prstGeom>
          </p:spPr>
        </p:pic>
        <p:sp>
          <p:nvSpPr>
            <p:cNvPr id="18" name="Arrow: Left 2">
              <a:extLst>
                <a:ext uri="{FF2B5EF4-FFF2-40B4-BE49-F238E27FC236}">
                  <a16:creationId xmlns:a16="http://schemas.microsoft.com/office/drawing/2014/main" id="{F28933AF-324F-19B3-8B91-1316DC178466}"/>
                </a:ext>
              </a:extLst>
            </p:cNvPr>
            <p:cNvSpPr/>
            <p:nvPr/>
          </p:nvSpPr>
          <p:spPr>
            <a:xfrm>
              <a:off x="5248275" y="1182053"/>
              <a:ext cx="238125" cy="133350"/>
            </a:xfrm>
            <a:prstGeom prst="leftArrow">
              <a:avLst/>
            </a:prstGeom>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US" dirty="0">
                <a:solidFill>
                  <a:schemeClr val="accent5"/>
                </a:solidFill>
              </a:endParaRPr>
            </a:p>
          </p:txBody>
        </p:sp>
        <p:sp>
          <p:nvSpPr>
            <p:cNvPr id="19" name="Arrow: Left 3">
              <a:extLst>
                <a:ext uri="{FF2B5EF4-FFF2-40B4-BE49-F238E27FC236}">
                  <a16:creationId xmlns:a16="http://schemas.microsoft.com/office/drawing/2014/main" id="{48A70B46-C397-B599-00A1-5DB80E657117}"/>
                </a:ext>
              </a:extLst>
            </p:cNvPr>
            <p:cNvSpPr/>
            <p:nvPr/>
          </p:nvSpPr>
          <p:spPr>
            <a:xfrm>
              <a:off x="5229225" y="2415540"/>
              <a:ext cx="238125" cy="1333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US"/>
            </a:p>
          </p:txBody>
        </p:sp>
        <p:sp>
          <p:nvSpPr>
            <p:cNvPr id="20" name="Arrow: Up 4">
              <a:extLst>
                <a:ext uri="{FF2B5EF4-FFF2-40B4-BE49-F238E27FC236}">
                  <a16:creationId xmlns:a16="http://schemas.microsoft.com/office/drawing/2014/main" id="{6949DF83-C396-B0B3-0DA6-B38ABC83DEA6}"/>
                </a:ext>
              </a:extLst>
            </p:cNvPr>
            <p:cNvSpPr/>
            <p:nvPr/>
          </p:nvSpPr>
          <p:spPr>
            <a:xfrm>
              <a:off x="2390775" y="2667953"/>
              <a:ext cx="76200" cy="190500"/>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US"/>
            </a:p>
          </p:txBody>
        </p:sp>
      </p:grpSp>
    </p:spTree>
    <p:extLst>
      <p:ext uri="{BB962C8B-B14F-4D97-AF65-F5344CB8AC3E}">
        <p14:creationId xmlns:p14="http://schemas.microsoft.com/office/powerpoint/2010/main" val="402883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42D3-132B-9307-72AD-2ACA73F27837}"/>
              </a:ext>
            </a:extLst>
          </p:cNvPr>
          <p:cNvSpPr>
            <a:spLocks noGrp="1"/>
          </p:cNvSpPr>
          <p:nvPr>
            <p:ph type="title"/>
          </p:nvPr>
        </p:nvSpPr>
        <p:spPr/>
        <p:txBody>
          <a:bodyPr/>
          <a:lstStyle/>
          <a:p>
            <a:r>
              <a:rPr lang="en-US" dirty="0"/>
              <a:t>Step up to ICU due to Cardiogenic Shock</a:t>
            </a:r>
          </a:p>
        </p:txBody>
      </p:sp>
      <p:sp>
        <p:nvSpPr>
          <p:cNvPr id="3" name="Content Placeholder 2">
            <a:extLst>
              <a:ext uri="{FF2B5EF4-FFF2-40B4-BE49-F238E27FC236}">
                <a16:creationId xmlns:a16="http://schemas.microsoft.com/office/drawing/2014/main" id="{2D027787-1F0A-11B6-FF5C-B73741A1DCAB}"/>
              </a:ext>
            </a:extLst>
          </p:cNvPr>
          <p:cNvSpPr>
            <a:spLocks noGrp="1"/>
          </p:cNvSpPr>
          <p:nvPr>
            <p:ph idx="1"/>
          </p:nvPr>
        </p:nvSpPr>
        <p:spPr/>
        <p:txBody>
          <a:bodyPr>
            <a:normAutofit/>
          </a:bodyPr>
          <a:lstStyle/>
          <a:p>
            <a:r>
              <a:rPr lang="en-US" dirty="0"/>
              <a:t>05/05: Patient got transferred to the ICU for inotropic support given the low Cardiac Index on RHC. Along with hepatic congestion and worsening renal dysfunction. She was initially started on epinephrine drip although due to elevated SVR, this was switched to milrinone drip at 0.25mcg/hr. She was continued on Lasix drip. </a:t>
            </a:r>
          </a:p>
          <a:p>
            <a:endParaRPr lang="en-US" dirty="0"/>
          </a:p>
          <a:p>
            <a:endParaRPr lang="en-US" dirty="0"/>
          </a:p>
        </p:txBody>
      </p:sp>
      <p:pic>
        <p:nvPicPr>
          <p:cNvPr id="4" name="Picture 3">
            <a:extLst>
              <a:ext uri="{FF2B5EF4-FFF2-40B4-BE49-F238E27FC236}">
                <a16:creationId xmlns:a16="http://schemas.microsoft.com/office/drawing/2014/main" id="{91E65035-A8A5-1453-0BD0-2832BB068DEA}"/>
              </a:ext>
            </a:extLst>
          </p:cNvPr>
          <p:cNvPicPr>
            <a:picLocks noChangeAspect="1"/>
          </p:cNvPicPr>
          <p:nvPr/>
        </p:nvPicPr>
        <p:blipFill>
          <a:blip r:embed="rId2"/>
          <a:stretch>
            <a:fillRect/>
          </a:stretch>
        </p:blipFill>
        <p:spPr>
          <a:xfrm>
            <a:off x="761799" y="4381020"/>
            <a:ext cx="10380572" cy="1909434"/>
          </a:xfrm>
          <a:prstGeom prst="rect">
            <a:avLst/>
          </a:prstGeom>
        </p:spPr>
      </p:pic>
    </p:spTree>
    <p:extLst>
      <p:ext uri="{BB962C8B-B14F-4D97-AF65-F5344CB8AC3E}">
        <p14:creationId xmlns:p14="http://schemas.microsoft.com/office/powerpoint/2010/main" val="45338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42D3-132B-9307-72AD-2ACA73F27837}"/>
              </a:ext>
            </a:extLst>
          </p:cNvPr>
          <p:cNvSpPr>
            <a:spLocks noGrp="1"/>
          </p:cNvSpPr>
          <p:nvPr>
            <p:ph type="title"/>
          </p:nvPr>
        </p:nvSpPr>
        <p:spPr/>
        <p:txBody>
          <a:bodyPr/>
          <a:lstStyle/>
          <a:p>
            <a:r>
              <a:rPr lang="en-US" dirty="0"/>
              <a:t>ICU care</a:t>
            </a:r>
          </a:p>
        </p:txBody>
      </p:sp>
      <p:sp>
        <p:nvSpPr>
          <p:cNvPr id="3" name="Content Placeholder 2">
            <a:extLst>
              <a:ext uri="{FF2B5EF4-FFF2-40B4-BE49-F238E27FC236}">
                <a16:creationId xmlns:a16="http://schemas.microsoft.com/office/drawing/2014/main" id="{2D027787-1F0A-11B6-FF5C-B73741A1DCAB}"/>
              </a:ext>
            </a:extLst>
          </p:cNvPr>
          <p:cNvSpPr>
            <a:spLocks noGrp="1"/>
          </p:cNvSpPr>
          <p:nvPr>
            <p:ph idx="1"/>
          </p:nvPr>
        </p:nvSpPr>
        <p:spPr/>
        <p:txBody>
          <a:bodyPr>
            <a:normAutofit/>
          </a:bodyPr>
          <a:lstStyle/>
          <a:p>
            <a:r>
              <a:rPr lang="en-US" dirty="0"/>
              <a:t>CT surgery was consulted for pericardiectomy. In preparation for the procedure, LHC and TEE were requested. </a:t>
            </a:r>
          </a:p>
          <a:p>
            <a:r>
              <a:rPr lang="en-US" dirty="0"/>
              <a:t>LHC revealed diffuse mild luminal irregularities. </a:t>
            </a:r>
          </a:p>
          <a:p>
            <a:r>
              <a:rPr lang="en-US" dirty="0"/>
              <a:t>TEE revealed 55% EF. </a:t>
            </a:r>
            <a:r>
              <a:rPr lang="en-US" dirty="0" err="1"/>
              <a:t>Respirophasic</a:t>
            </a:r>
            <a:r>
              <a:rPr lang="en-US" dirty="0"/>
              <a:t> septal motion. Significant respiratory variation of the mitral valve and tricuspid valve inflows. Increased </a:t>
            </a:r>
            <a:r>
              <a:rPr lang="en-US" dirty="0" err="1"/>
              <a:t>echodensity</a:t>
            </a:r>
            <a:r>
              <a:rPr lang="en-US" dirty="0"/>
              <a:t> of the pericardium. </a:t>
            </a:r>
          </a:p>
          <a:p>
            <a:endParaRPr lang="en-US" dirty="0"/>
          </a:p>
          <a:p>
            <a:endParaRPr lang="en-US" dirty="0"/>
          </a:p>
        </p:txBody>
      </p:sp>
    </p:spTree>
    <p:extLst>
      <p:ext uri="{BB962C8B-B14F-4D97-AF65-F5344CB8AC3E}">
        <p14:creationId xmlns:p14="http://schemas.microsoft.com/office/powerpoint/2010/main" val="365070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78BFF-6BFF-586B-D043-47DB259932FD}"/>
              </a:ext>
            </a:extLst>
          </p:cNvPr>
          <p:cNvSpPr>
            <a:spLocks noGrp="1"/>
          </p:cNvSpPr>
          <p:nvPr>
            <p:ph type="title"/>
          </p:nvPr>
        </p:nvSpPr>
        <p:spPr/>
        <p:txBody>
          <a:bodyPr/>
          <a:lstStyle/>
          <a:p>
            <a:r>
              <a:rPr lang="en-US" dirty="0"/>
              <a:t>Cardiac MRI</a:t>
            </a:r>
          </a:p>
        </p:txBody>
      </p:sp>
      <p:sp>
        <p:nvSpPr>
          <p:cNvPr id="3" name="Content Placeholder 2">
            <a:extLst>
              <a:ext uri="{FF2B5EF4-FFF2-40B4-BE49-F238E27FC236}">
                <a16:creationId xmlns:a16="http://schemas.microsoft.com/office/drawing/2014/main" id="{4E0F04D1-5A73-1A78-CD38-7821E12183B2}"/>
              </a:ext>
            </a:extLst>
          </p:cNvPr>
          <p:cNvSpPr>
            <a:spLocks noGrp="1"/>
          </p:cNvSpPr>
          <p:nvPr>
            <p:ph idx="1"/>
          </p:nvPr>
        </p:nvSpPr>
        <p:spPr/>
        <p:txBody>
          <a:bodyPr/>
          <a:lstStyle/>
          <a:p>
            <a:r>
              <a:rPr lang="en-US" dirty="0"/>
              <a:t>05/09/2022 Cardiac MRI: The pericardium appears mildly and thickened to approximately 3 mm in a relatively diffuse pattern, slightly closer to 4 mm towards the apex. Findings are consistent with constrictive pericarditis. Mild diffuse thickening and subtle enhancement of the pericardium with septal bounce.</a:t>
            </a:r>
          </a:p>
          <a:p>
            <a:endParaRPr lang="en-US" dirty="0"/>
          </a:p>
        </p:txBody>
      </p:sp>
    </p:spTree>
    <p:extLst>
      <p:ext uri="{BB962C8B-B14F-4D97-AF65-F5344CB8AC3E}">
        <p14:creationId xmlns:p14="http://schemas.microsoft.com/office/powerpoint/2010/main" val="85407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3B73-2C77-45BA-88AC-ADC8C32982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B38A60-A4A5-8860-DCD5-E1AB0624D77D}"/>
              </a:ext>
            </a:extLst>
          </p:cNvPr>
          <p:cNvSpPr>
            <a:spLocks noGrp="1"/>
          </p:cNvSpPr>
          <p:nvPr>
            <p:ph idx="1"/>
          </p:nvPr>
        </p:nvSpPr>
        <p:spPr>
          <a:xfrm>
            <a:off x="761799" y="5290457"/>
            <a:ext cx="10381205" cy="721458"/>
          </a:xfrm>
        </p:spPr>
        <p:txBody>
          <a:bodyPr>
            <a:normAutofit lnSpcReduction="10000"/>
          </a:bodyPr>
          <a:lstStyle/>
          <a:p>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Gadolinium enhanced CMRI (transverse section) showing mild diffuse thickening of the pericardium (arrow).</a:t>
            </a:r>
            <a:r>
              <a:rPr lang="en-US" dirty="0">
                <a:effectLst/>
              </a:rPr>
              <a:t> </a:t>
            </a:r>
            <a:endParaRPr lang="en-US" dirty="0"/>
          </a:p>
        </p:txBody>
      </p:sp>
      <p:grpSp>
        <p:nvGrpSpPr>
          <p:cNvPr id="4" name="Group 3">
            <a:extLst>
              <a:ext uri="{FF2B5EF4-FFF2-40B4-BE49-F238E27FC236}">
                <a16:creationId xmlns:a16="http://schemas.microsoft.com/office/drawing/2014/main" id="{3FBE30C5-C394-E31A-384C-5AE2AFF73407}"/>
              </a:ext>
            </a:extLst>
          </p:cNvPr>
          <p:cNvGrpSpPr/>
          <p:nvPr/>
        </p:nvGrpSpPr>
        <p:grpSpPr>
          <a:xfrm>
            <a:off x="2793682" y="858982"/>
            <a:ext cx="5947410" cy="4336415"/>
            <a:chOff x="0" y="0"/>
            <a:chExt cx="5947410" cy="4336415"/>
          </a:xfrm>
        </p:grpSpPr>
        <p:pic>
          <p:nvPicPr>
            <p:cNvPr id="5" name="Picture 4">
              <a:extLst>
                <a:ext uri="{FF2B5EF4-FFF2-40B4-BE49-F238E27FC236}">
                  <a16:creationId xmlns:a16="http://schemas.microsoft.com/office/drawing/2014/main" id="{833D26D8-B860-2D3C-1DF0-360CAD94C63F}"/>
                </a:ext>
              </a:extLst>
            </p:cNvPr>
            <p:cNvPicPr>
              <a:picLocks noChangeAspect="1"/>
            </p:cNvPicPr>
            <p:nvPr/>
          </p:nvPicPr>
          <p:blipFill>
            <a:blip r:embed="rId2"/>
            <a:stretch>
              <a:fillRect/>
            </a:stretch>
          </p:blipFill>
          <p:spPr>
            <a:xfrm>
              <a:off x="0" y="0"/>
              <a:ext cx="5947410" cy="4336415"/>
            </a:xfrm>
            <a:prstGeom prst="rect">
              <a:avLst/>
            </a:prstGeom>
          </p:spPr>
        </p:pic>
        <p:sp>
          <p:nvSpPr>
            <p:cNvPr id="6" name="Arrow: Left 2">
              <a:extLst>
                <a:ext uri="{FF2B5EF4-FFF2-40B4-BE49-F238E27FC236}">
                  <a16:creationId xmlns:a16="http://schemas.microsoft.com/office/drawing/2014/main" id="{61FE0D54-DBFD-75A6-8760-4130EC43E84E}"/>
                </a:ext>
              </a:extLst>
            </p:cNvPr>
            <p:cNvSpPr/>
            <p:nvPr/>
          </p:nvSpPr>
          <p:spPr>
            <a:xfrm>
              <a:off x="4242647" y="1208398"/>
              <a:ext cx="222250" cy="105833"/>
            </a:xfrm>
            <a:prstGeom prst="leftArrow">
              <a:avLst/>
            </a:prstGeom>
            <a:ln/>
          </p:spPr>
          <p:style>
            <a:lnRef idx="2">
              <a:schemeClr val="accent1">
                <a:shade val="50000"/>
              </a:schemeClr>
            </a:lnRef>
            <a:fillRef idx="1">
              <a:schemeClr val="accent1"/>
            </a:fillRef>
            <a:effectRef idx="0">
              <a:scrgbClr r="0" g="0" b="0"/>
            </a:effectRef>
            <a:fontRef idx="minor">
              <a:schemeClr val="lt1"/>
            </a:fontRef>
          </p:style>
          <p:txBody>
            <a:bodyPr anchor="ctr"/>
            <a:lstStyle/>
            <a:p>
              <a:endParaRPr lang="en-US"/>
            </a:p>
          </p:txBody>
        </p:sp>
      </p:grpSp>
    </p:spTree>
    <p:extLst>
      <p:ext uri="{BB962C8B-B14F-4D97-AF65-F5344CB8AC3E}">
        <p14:creationId xmlns:p14="http://schemas.microsoft.com/office/powerpoint/2010/main" val="2310002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9D85-2D62-4ACA-972A-CC76B494EDD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8F7F7D7D-1C9A-4D5A-BD2A-7115C4BD0847}"/>
              </a:ext>
            </a:extLst>
          </p:cNvPr>
          <p:cNvPicPr>
            <a:picLocks noGrp="1" noChangeAspect="1"/>
          </p:cNvPicPr>
          <p:nvPr>
            <p:ph idx="1"/>
          </p:nvPr>
        </p:nvPicPr>
        <p:blipFill>
          <a:blip r:embed="rId2"/>
          <a:stretch>
            <a:fillRect/>
          </a:stretch>
        </p:blipFill>
        <p:spPr>
          <a:xfrm>
            <a:off x="6076495" y="1171187"/>
            <a:ext cx="5971390" cy="5083954"/>
          </a:xfrm>
        </p:spPr>
      </p:pic>
      <p:pic>
        <p:nvPicPr>
          <p:cNvPr id="9" name="Picture 8">
            <a:extLst>
              <a:ext uri="{FF2B5EF4-FFF2-40B4-BE49-F238E27FC236}">
                <a16:creationId xmlns:a16="http://schemas.microsoft.com/office/drawing/2014/main" id="{25FA4106-7713-457A-B555-F0A929D5B9F9}"/>
              </a:ext>
            </a:extLst>
          </p:cNvPr>
          <p:cNvPicPr>
            <a:picLocks noChangeAspect="1"/>
          </p:cNvPicPr>
          <p:nvPr/>
        </p:nvPicPr>
        <p:blipFill rotWithShape="1">
          <a:blip r:embed="rId3"/>
          <a:srcRect r="3076" b="5038"/>
          <a:stretch/>
        </p:blipFill>
        <p:spPr>
          <a:xfrm>
            <a:off x="503853" y="1171187"/>
            <a:ext cx="5258772" cy="5085756"/>
          </a:xfrm>
          <a:prstGeom prst="rect">
            <a:avLst/>
          </a:prstGeom>
        </p:spPr>
      </p:pic>
    </p:spTree>
    <p:extLst>
      <p:ext uri="{BB962C8B-B14F-4D97-AF65-F5344CB8AC3E}">
        <p14:creationId xmlns:p14="http://schemas.microsoft.com/office/powerpoint/2010/main" val="170721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92CA-E841-2947-A08E-6F999DEADAD6}"/>
              </a:ext>
            </a:extLst>
          </p:cNvPr>
          <p:cNvSpPr>
            <a:spLocks noGrp="1"/>
          </p:cNvSpPr>
          <p:nvPr>
            <p:ph type="title"/>
          </p:nvPr>
        </p:nvSpPr>
        <p:spPr/>
        <p:txBody>
          <a:bodyPr/>
          <a:lstStyle/>
          <a:p>
            <a:r>
              <a:rPr lang="en-US" dirty="0"/>
              <a:t>Pericardiectomy </a:t>
            </a:r>
          </a:p>
        </p:txBody>
      </p:sp>
      <p:sp>
        <p:nvSpPr>
          <p:cNvPr id="3" name="Content Placeholder 2">
            <a:extLst>
              <a:ext uri="{FF2B5EF4-FFF2-40B4-BE49-F238E27FC236}">
                <a16:creationId xmlns:a16="http://schemas.microsoft.com/office/drawing/2014/main" id="{0B01F996-481B-6AFE-0FBA-F30196C5ED5F}"/>
              </a:ext>
            </a:extLst>
          </p:cNvPr>
          <p:cNvSpPr>
            <a:spLocks noGrp="1"/>
          </p:cNvSpPr>
          <p:nvPr>
            <p:ph idx="1"/>
          </p:nvPr>
        </p:nvSpPr>
        <p:spPr/>
        <p:txBody>
          <a:bodyPr/>
          <a:lstStyle/>
          <a:p>
            <a:r>
              <a:rPr lang="en-US" dirty="0"/>
              <a:t>05/10 CTS: Pericardiectomy from right phrenic to left phrenic nerves and resection of a portion of the posterior pericardium. Per the operative note, the pericardium was very thickened and completely adherent.</a:t>
            </a:r>
          </a:p>
          <a:p>
            <a:endParaRPr lang="en-US" dirty="0"/>
          </a:p>
          <a:p>
            <a:endParaRPr lang="en-US" dirty="0"/>
          </a:p>
        </p:txBody>
      </p:sp>
    </p:spTree>
    <p:extLst>
      <p:ext uri="{BB962C8B-B14F-4D97-AF65-F5344CB8AC3E}">
        <p14:creationId xmlns:p14="http://schemas.microsoft.com/office/powerpoint/2010/main" val="78085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7C9B-478F-4BDD-ACF2-C58836A6640A}"/>
              </a:ext>
            </a:extLst>
          </p:cNvPr>
          <p:cNvSpPr>
            <a:spLocks noGrp="1"/>
          </p:cNvSpPr>
          <p:nvPr>
            <p:ph type="title"/>
          </p:nvPr>
        </p:nvSpPr>
        <p:spPr/>
        <p:txBody>
          <a:bodyPr/>
          <a:lstStyle/>
          <a:p>
            <a:r>
              <a:rPr lang="en-US" dirty="0"/>
              <a:t>Post OP Course</a:t>
            </a:r>
          </a:p>
        </p:txBody>
      </p:sp>
      <p:sp>
        <p:nvSpPr>
          <p:cNvPr id="3" name="Content Placeholder 2">
            <a:extLst>
              <a:ext uri="{FF2B5EF4-FFF2-40B4-BE49-F238E27FC236}">
                <a16:creationId xmlns:a16="http://schemas.microsoft.com/office/drawing/2014/main" id="{CBF04AB3-07A8-FDB8-614B-E727DC416CA6}"/>
              </a:ext>
            </a:extLst>
          </p:cNvPr>
          <p:cNvSpPr>
            <a:spLocks noGrp="1"/>
          </p:cNvSpPr>
          <p:nvPr>
            <p:ph idx="1"/>
          </p:nvPr>
        </p:nvSpPr>
        <p:spPr/>
        <p:txBody>
          <a:bodyPr/>
          <a:lstStyle/>
          <a:p>
            <a:r>
              <a:rPr lang="en-US" dirty="0"/>
              <a:t>Patient’s congestive hepatopathy and renal dysfunction improved quickly. </a:t>
            </a:r>
          </a:p>
        </p:txBody>
      </p:sp>
      <p:pic>
        <p:nvPicPr>
          <p:cNvPr id="4" name="Picture 3">
            <a:extLst>
              <a:ext uri="{FF2B5EF4-FFF2-40B4-BE49-F238E27FC236}">
                <a16:creationId xmlns:a16="http://schemas.microsoft.com/office/drawing/2014/main" id="{3AFC4C1D-9E09-89DC-3ACD-97965F4E7A0D}"/>
              </a:ext>
            </a:extLst>
          </p:cNvPr>
          <p:cNvPicPr>
            <a:picLocks noChangeAspect="1"/>
          </p:cNvPicPr>
          <p:nvPr/>
        </p:nvPicPr>
        <p:blipFill>
          <a:blip r:embed="rId2"/>
          <a:stretch>
            <a:fillRect/>
          </a:stretch>
        </p:blipFill>
        <p:spPr>
          <a:xfrm>
            <a:off x="761799" y="3307949"/>
            <a:ext cx="10941456" cy="1949851"/>
          </a:xfrm>
          <a:prstGeom prst="rect">
            <a:avLst/>
          </a:prstGeom>
        </p:spPr>
      </p:pic>
    </p:spTree>
    <p:extLst>
      <p:ext uri="{BB962C8B-B14F-4D97-AF65-F5344CB8AC3E}">
        <p14:creationId xmlns:p14="http://schemas.microsoft.com/office/powerpoint/2010/main" val="331877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40A5-917A-3DF8-6EBA-1FFF7633F6AA}"/>
              </a:ext>
            </a:extLst>
          </p:cNvPr>
          <p:cNvSpPr>
            <a:spLocks noGrp="1"/>
          </p:cNvSpPr>
          <p:nvPr>
            <p:ph type="title"/>
          </p:nvPr>
        </p:nvSpPr>
        <p:spPr/>
        <p:txBody>
          <a:bodyPr/>
          <a:lstStyle/>
          <a:p>
            <a:r>
              <a:rPr lang="en-US" dirty="0"/>
              <a:t>Post OP Course</a:t>
            </a:r>
          </a:p>
        </p:txBody>
      </p:sp>
      <p:sp>
        <p:nvSpPr>
          <p:cNvPr id="3" name="Content Placeholder 2">
            <a:extLst>
              <a:ext uri="{FF2B5EF4-FFF2-40B4-BE49-F238E27FC236}">
                <a16:creationId xmlns:a16="http://schemas.microsoft.com/office/drawing/2014/main" id="{CE46B768-46C7-D61A-232D-CF7B1F23D4DC}"/>
              </a:ext>
            </a:extLst>
          </p:cNvPr>
          <p:cNvSpPr>
            <a:spLocks noGrp="1"/>
          </p:cNvSpPr>
          <p:nvPr>
            <p:ph idx="1"/>
          </p:nvPr>
        </p:nvSpPr>
        <p:spPr/>
        <p:txBody>
          <a:bodyPr/>
          <a:lstStyle/>
          <a:p>
            <a:r>
              <a:rPr lang="en-US" dirty="0"/>
              <a:t>She had post-op hypotension. was able to be weaned off of milrinone quickly but required phenylephrine for pressor support for a few days before it could be weaned off. </a:t>
            </a:r>
          </a:p>
          <a:p>
            <a:r>
              <a:rPr lang="en-US" dirty="0"/>
              <a:t>She was eventually weaned off of all pressors and discharged to cardiac rehab. </a:t>
            </a:r>
          </a:p>
        </p:txBody>
      </p:sp>
    </p:spTree>
    <p:extLst>
      <p:ext uri="{BB962C8B-B14F-4D97-AF65-F5344CB8AC3E}">
        <p14:creationId xmlns:p14="http://schemas.microsoft.com/office/powerpoint/2010/main" val="206468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86438-AF65-6396-7E0E-0507E22137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A033F-A1BE-1E3D-8E40-14356E511A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8619ADF-3D9C-C4D6-3E6D-BA496D982EDD}"/>
              </a:ext>
            </a:extLst>
          </p:cNvPr>
          <p:cNvPicPr>
            <a:picLocks noChangeAspect="1"/>
          </p:cNvPicPr>
          <p:nvPr/>
        </p:nvPicPr>
        <p:blipFill>
          <a:blip r:embed="rId2"/>
          <a:stretch>
            <a:fillRect/>
          </a:stretch>
        </p:blipFill>
        <p:spPr>
          <a:xfrm>
            <a:off x="1132840" y="576486"/>
            <a:ext cx="10175240" cy="6281514"/>
          </a:xfrm>
          <a:prstGeom prst="rect">
            <a:avLst/>
          </a:prstGeom>
        </p:spPr>
      </p:pic>
    </p:spTree>
    <p:extLst>
      <p:ext uri="{BB962C8B-B14F-4D97-AF65-F5344CB8AC3E}">
        <p14:creationId xmlns:p14="http://schemas.microsoft.com/office/powerpoint/2010/main" val="107635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292B-8B2A-56FE-5CCD-010D8898293B}"/>
              </a:ext>
            </a:extLst>
          </p:cNvPr>
          <p:cNvSpPr>
            <a:spLocks noGrp="1"/>
          </p:cNvSpPr>
          <p:nvPr>
            <p:ph type="title"/>
          </p:nvPr>
        </p:nvSpPr>
        <p:spPr/>
        <p:txBody>
          <a:bodyPr/>
          <a:lstStyle/>
          <a:p>
            <a:r>
              <a:rPr lang="en-US" dirty="0"/>
              <a:t>PMH</a:t>
            </a:r>
          </a:p>
        </p:txBody>
      </p:sp>
      <p:sp>
        <p:nvSpPr>
          <p:cNvPr id="3" name="Content Placeholder 2">
            <a:extLst>
              <a:ext uri="{FF2B5EF4-FFF2-40B4-BE49-F238E27FC236}">
                <a16:creationId xmlns:a16="http://schemas.microsoft.com/office/drawing/2014/main" id="{66929221-98F5-5849-8180-7D88B0302DF0}"/>
              </a:ext>
            </a:extLst>
          </p:cNvPr>
          <p:cNvSpPr>
            <a:spLocks noGrp="1"/>
          </p:cNvSpPr>
          <p:nvPr>
            <p:ph idx="1"/>
          </p:nvPr>
        </p:nvSpPr>
        <p:spPr/>
        <p:txBody>
          <a:bodyPr/>
          <a:lstStyle/>
          <a:p>
            <a:r>
              <a:rPr lang="en-US" dirty="0"/>
              <a:t>56 year-old female with a past medical history of Roux-en-Y gastric bypass surgery, hypothyroidism, anxiety/depression, and LLE DVT. </a:t>
            </a:r>
          </a:p>
          <a:p>
            <a:r>
              <a:rPr lang="en-US" dirty="0"/>
              <a:t>No significant social or family history. </a:t>
            </a:r>
          </a:p>
        </p:txBody>
      </p:sp>
    </p:spTree>
    <p:extLst>
      <p:ext uri="{BB962C8B-B14F-4D97-AF65-F5344CB8AC3E}">
        <p14:creationId xmlns:p14="http://schemas.microsoft.com/office/powerpoint/2010/main" val="262598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96AE-9DFD-485B-9183-D6FC8D1E2D98}"/>
              </a:ext>
            </a:extLst>
          </p:cNvPr>
          <p:cNvSpPr>
            <a:spLocks noGrp="1"/>
          </p:cNvSpPr>
          <p:nvPr>
            <p:ph type="title"/>
          </p:nvPr>
        </p:nvSpPr>
        <p:spPr/>
        <p:txBody>
          <a:bodyPr/>
          <a:lstStyle/>
          <a:p>
            <a:r>
              <a:rPr lang="en-US" dirty="0"/>
              <a:t>Follow up 07/2022</a:t>
            </a:r>
          </a:p>
        </p:txBody>
      </p:sp>
      <p:sp>
        <p:nvSpPr>
          <p:cNvPr id="3" name="Content Placeholder 2">
            <a:extLst>
              <a:ext uri="{FF2B5EF4-FFF2-40B4-BE49-F238E27FC236}">
                <a16:creationId xmlns:a16="http://schemas.microsoft.com/office/drawing/2014/main" id="{689513F2-DDC4-45E2-87BB-3D67B022BF67}"/>
              </a:ext>
            </a:extLst>
          </p:cNvPr>
          <p:cNvSpPr>
            <a:spLocks noGrp="1"/>
          </p:cNvSpPr>
          <p:nvPr>
            <p:ph idx="1"/>
          </p:nvPr>
        </p:nvSpPr>
        <p:spPr/>
        <p:txBody>
          <a:bodyPr/>
          <a:lstStyle/>
          <a:p>
            <a:r>
              <a:rPr lang="en-US" dirty="0"/>
              <a:t>HF OV: Weights have remained stable since discharge. Her symptoms are progressively improving. Currently on torsemide po 40mg. Renal function has remained stable as well. </a:t>
            </a:r>
          </a:p>
        </p:txBody>
      </p:sp>
    </p:spTree>
    <p:extLst>
      <p:ext uri="{BB962C8B-B14F-4D97-AF65-F5344CB8AC3E}">
        <p14:creationId xmlns:p14="http://schemas.microsoft.com/office/powerpoint/2010/main" val="1864392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122A-73AF-FD35-4AEC-BFA24E63C4F7}"/>
              </a:ext>
            </a:extLst>
          </p:cNvPr>
          <p:cNvSpPr>
            <a:spLocks noGrp="1"/>
          </p:cNvSpPr>
          <p:nvPr>
            <p:ph type="title"/>
          </p:nvPr>
        </p:nvSpPr>
        <p:spPr>
          <a:xfrm>
            <a:off x="762431" y="60272"/>
            <a:ext cx="10380573" cy="1432273"/>
          </a:xfrm>
        </p:spPr>
        <p:txBody>
          <a:bodyPr>
            <a:normAutofit fontScale="90000"/>
          </a:bodyPr>
          <a:lstStyle/>
          <a:p>
            <a:r>
              <a:rPr lang="en-US" dirty="0"/>
              <a:t>Common Etiology of Constrictive Pericarditis</a:t>
            </a:r>
          </a:p>
        </p:txBody>
      </p:sp>
      <p:sp>
        <p:nvSpPr>
          <p:cNvPr id="3" name="Content Placeholder 2">
            <a:extLst>
              <a:ext uri="{FF2B5EF4-FFF2-40B4-BE49-F238E27FC236}">
                <a16:creationId xmlns:a16="http://schemas.microsoft.com/office/drawing/2014/main" id="{4A0F0BDB-BED6-440C-60F7-E83D84759599}"/>
              </a:ext>
            </a:extLst>
          </p:cNvPr>
          <p:cNvSpPr>
            <a:spLocks noGrp="1"/>
          </p:cNvSpPr>
          <p:nvPr>
            <p:ph idx="1"/>
          </p:nvPr>
        </p:nvSpPr>
        <p:spPr/>
        <p:txBody>
          <a:bodyPr/>
          <a:lstStyle/>
          <a:p>
            <a:endParaRPr lang="en-US"/>
          </a:p>
        </p:txBody>
      </p:sp>
      <p:pic>
        <p:nvPicPr>
          <p:cNvPr id="2050" name="Picture 2" descr="Showing the causes of constrictive pericarditis. | Download Table">
            <a:extLst>
              <a:ext uri="{FF2B5EF4-FFF2-40B4-BE49-F238E27FC236}">
                <a16:creationId xmlns:a16="http://schemas.microsoft.com/office/drawing/2014/main" id="{62D80861-97DC-A49F-FF39-4EC58CF09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95" y="1261281"/>
            <a:ext cx="8228012" cy="539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8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5C7D-8C71-3CBC-349F-2B9A15BCB143}"/>
              </a:ext>
            </a:extLst>
          </p:cNvPr>
          <p:cNvSpPr>
            <a:spLocks noGrp="1"/>
          </p:cNvSpPr>
          <p:nvPr>
            <p:ph type="title"/>
          </p:nvPr>
        </p:nvSpPr>
        <p:spPr/>
        <p:txBody>
          <a:bodyPr/>
          <a:lstStyle/>
          <a:p>
            <a:r>
              <a:rPr lang="en-US" dirty="0"/>
              <a:t>Pericardial Biopsy</a:t>
            </a:r>
          </a:p>
        </p:txBody>
      </p:sp>
      <p:sp>
        <p:nvSpPr>
          <p:cNvPr id="3" name="Content Placeholder 2">
            <a:extLst>
              <a:ext uri="{FF2B5EF4-FFF2-40B4-BE49-F238E27FC236}">
                <a16:creationId xmlns:a16="http://schemas.microsoft.com/office/drawing/2014/main" id="{9A28AE03-EB0A-7B02-1C35-691A0F152F1E}"/>
              </a:ext>
            </a:extLst>
          </p:cNvPr>
          <p:cNvSpPr>
            <a:spLocks noGrp="1"/>
          </p:cNvSpPr>
          <p:nvPr>
            <p:ph idx="1"/>
          </p:nvPr>
        </p:nvSpPr>
        <p:spPr/>
        <p:txBody>
          <a:bodyPr>
            <a:normAutofit/>
          </a:bodyPr>
          <a:lstStyle/>
          <a:p>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ericardial biopsy revealed marked fibrosis, mild acute and chronic inflammation with hemosiderin-laden macrophages, and no malignancy.</a:t>
            </a:r>
          </a:p>
          <a:p>
            <a:endParaRPr lang="en-US" sz="24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836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070C-0465-70F0-8A81-B807512A0498}"/>
              </a:ext>
            </a:extLst>
          </p:cNvPr>
          <p:cNvSpPr>
            <a:spLocks noGrp="1"/>
          </p:cNvSpPr>
          <p:nvPr>
            <p:ph type="title"/>
          </p:nvPr>
        </p:nvSpPr>
        <p:spPr/>
        <p:txBody>
          <a:bodyPr>
            <a:normAutofit fontScale="90000"/>
          </a:bodyPr>
          <a:lstStyle/>
          <a:p>
            <a:r>
              <a:rPr lang="en-US" dirty="0"/>
              <a:t>Proposed Etiology of Constrictive Pericarditis for this case</a:t>
            </a:r>
          </a:p>
        </p:txBody>
      </p:sp>
      <p:sp>
        <p:nvSpPr>
          <p:cNvPr id="3" name="Content Placeholder 2">
            <a:extLst>
              <a:ext uri="{FF2B5EF4-FFF2-40B4-BE49-F238E27FC236}">
                <a16:creationId xmlns:a16="http://schemas.microsoft.com/office/drawing/2014/main" id="{298F098D-C1FF-7134-2D88-E11E7B5D7D61}"/>
              </a:ext>
            </a:extLst>
          </p:cNvPr>
          <p:cNvSpPr>
            <a:spLocks noGrp="1"/>
          </p:cNvSpPr>
          <p:nvPr>
            <p:ph idx="1"/>
          </p:nvPr>
        </p:nvSpPr>
        <p:spPr/>
        <p:txBody>
          <a:bodyPr/>
          <a:lstStyle/>
          <a:p>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uspicion of hemorrhagic pericardial effusion being the etiology of her constrictive pericarditis. </a:t>
            </a:r>
          </a:p>
          <a:p>
            <a:endParaRPr lang="en-US" sz="1800" dirty="0">
              <a:solidFill>
                <a:srgbClr val="000000"/>
              </a:solidFill>
              <a:latin typeface="Calibri" panose="020F0502020204030204" pitchFamily="34" charset="0"/>
              <a:cs typeface="Times New Roman" panose="02020603050405020304" pitchFamily="18" charset="0"/>
            </a:endParaRPr>
          </a:p>
          <a:p>
            <a:r>
              <a:rPr lang="en-US" sz="1800" dirty="0">
                <a:solidFill>
                  <a:srgbClr val="000000"/>
                </a:solidFill>
                <a:latin typeface="Calibri" panose="020F0502020204030204" pitchFamily="34" charset="0"/>
                <a:cs typeface="Times New Roman" panose="02020603050405020304" pitchFamily="18" charset="0"/>
              </a:rPr>
              <a:t>Proposed mechanism: </a:t>
            </a:r>
          </a:p>
          <a:p>
            <a:pPr marL="342900" indent="-342900">
              <a:buAutoNum type="arabicParenR"/>
            </a:pPr>
            <a:r>
              <a:rPr lang="en-US" sz="1800" dirty="0">
                <a:solidFill>
                  <a:srgbClr val="000000"/>
                </a:solidFill>
                <a:effectLst/>
                <a:latin typeface="Calibri" panose="020F0502020204030204" pitchFamily="34" charset="0"/>
                <a:ea typeface="Calibri" panose="020F0502020204030204" pitchFamily="34" charset="0"/>
              </a:rPr>
              <a:t>Treatment of PE with systemic thrombolysis  or multiple attempts at catheter-directed thrombolysis resulted in a small-sized hemorrhagic pericardial effusion</a:t>
            </a:r>
          </a:p>
          <a:p>
            <a:pPr marL="342900" indent="-342900">
              <a:buAutoNum type="arabicParenR"/>
            </a:pPr>
            <a:r>
              <a:rPr lang="en-US" sz="1800" dirty="0">
                <a:solidFill>
                  <a:srgbClr val="000000"/>
                </a:solidFill>
                <a:latin typeface="Calibri" panose="020F0502020204030204" pitchFamily="34" charset="0"/>
                <a:ea typeface="Calibri" panose="020F0502020204030204" pitchFamily="34" charset="0"/>
              </a:rPr>
              <a:t>Hemorrhagic pericardial effusion </a:t>
            </a:r>
            <a:r>
              <a:rPr lang="en-US" sz="1800" dirty="0">
                <a:solidFill>
                  <a:srgbClr val="000000"/>
                </a:solidFill>
                <a:effectLst/>
                <a:latin typeface="Calibri" panose="020F0502020204030204" pitchFamily="34" charset="0"/>
                <a:ea typeface="Calibri" panose="020F0502020204030204" pitchFamily="34" charset="0"/>
              </a:rPr>
              <a:t>triggered pericardial inflammation</a:t>
            </a:r>
          </a:p>
          <a:p>
            <a:pPr marL="342900" indent="-342900">
              <a:buAutoNum type="arabicParenR"/>
            </a:pPr>
            <a:r>
              <a:rPr lang="en-US" sz="1800" dirty="0">
                <a:solidFill>
                  <a:srgbClr val="000000"/>
                </a:solidFill>
                <a:latin typeface="Calibri" panose="020F0502020204030204" pitchFamily="34" charset="0"/>
                <a:ea typeface="Calibri" panose="020F0502020204030204" pitchFamily="34" charset="0"/>
              </a:rPr>
              <a:t>I</a:t>
            </a:r>
            <a:r>
              <a:rPr lang="en-US" sz="1800" dirty="0">
                <a:solidFill>
                  <a:srgbClr val="000000"/>
                </a:solidFill>
                <a:effectLst/>
                <a:latin typeface="Calibri" panose="020F0502020204030204" pitchFamily="34" charset="0"/>
                <a:ea typeface="Calibri" panose="020F0502020204030204" pitchFamily="34" charset="0"/>
              </a:rPr>
              <a:t>nflammation resulted in pericardial scarring, thickening and formation of adhesions</a:t>
            </a:r>
          </a:p>
          <a:p>
            <a:pPr marL="342900" indent="-342900">
              <a:buAutoNum type="arabicParenR"/>
            </a:pPr>
            <a:r>
              <a:rPr lang="en-US" sz="1800" dirty="0">
                <a:solidFill>
                  <a:srgbClr val="000000"/>
                </a:solidFill>
                <a:latin typeface="Calibri" panose="020F0502020204030204" pitchFamily="34" charset="0"/>
                <a:ea typeface="Calibri" panose="020F0502020204030204" pitchFamily="34" charset="0"/>
              </a:rPr>
              <a:t>Eventually leading to constrictive pericarditis. </a:t>
            </a:r>
            <a:r>
              <a:rPr lang="en-US" sz="1800" dirty="0">
                <a:solidFill>
                  <a:srgbClr val="000000"/>
                </a:solidFill>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4020614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D83E-BE9E-4B18-60AC-0264C000B596}"/>
              </a:ext>
            </a:extLst>
          </p:cNvPr>
          <p:cNvSpPr>
            <a:spLocks noGrp="1"/>
          </p:cNvSpPr>
          <p:nvPr>
            <p:ph type="title"/>
          </p:nvPr>
        </p:nvSpPr>
        <p:spPr>
          <a:xfrm>
            <a:off x="510010" y="183121"/>
            <a:ext cx="10380573" cy="1432273"/>
          </a:xfrm>
        </p:spPr>
        <p:txBody>
          <a:bodyPr>
            <a:noAutofit/>
          </a:bodyPr>
          <a:lstStyle/>
          <a:p>
            <a:pPr algn="ctr"/>
            <a:r>
              <a:rPr lang="en-US" sz="3000" dirty="0"/>
              <a:t>Constrictive Pericarditis is a disorder of impaired cardiac filling caused by an inelastic pericardium that restricts cardiac chamber expansion to a fixed volume </a:t>
            </a:r>
          </a:p>
        </p:txBody>
      </p:sp>
      <p:pic>
        <p:nvPicPr>
          <p:cNvPr id="1026" name="Picture 2">
            <a:extLst>
              <a:ext uri="{FF2B5EF4-FFF2-40B4-BE49-F238E27FC236}">
                <a16:creationId xmlns:a16="http://schemas.microsoft.com/office/drawing/2014/main" id="{59C5F9CA-5C3B-E87C-A186-AEDA5BB566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5358" y="2163741"/>
            <a:ext cx="8081284" cy="4325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19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CDD-3800-4CC6-96D9-727D458169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BC55E5-3095-440B-9A36-B81059BC05B2}"/>
              </a:ext>
            </a:extLst>
          </p:cNvPr>
          <p:cNvSpPr>
            <a:spLocks noGrp="1"/>
          </p:cNvSpPr>
          <p:nvPr>
            <p:ph idx="1"/>
          </p:nvPr>
        </p:nvSpPr>
        <p:spPr/>
        <p:txBody>
          <a:bodyPr/>
          <a:lstStyle/>
          <a:p>
            <a:endParaRPr lang="en-US"/>
          </a:p>
        </p:txBody>
      </p:sp>
      <p:pic>
        <p:nvPicPr>
          <p:cNvPr id="1026" name="Picture 2" descr="Pericardial Diseases: Constriction and Pericardial Effusion | Thoracic Key">
            <a:extLst>
              <a:ext uri="{FF2B5EF4-FFF2-40B4-BE49-F238E27FC236}">
                <a16:creationId xmlns:a16="http://schemas.microsoft.com/office/drawing/2014/main" id="{58428275-D830-4A7C-A5C6-B675EE030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035" y="846085"/>
            <a:ext cx="7195930" cy="51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49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5F0C-59F2-50F6-ADF7-F3B8C87827DE}"/>
              </a:ext>
            </a:extLst>
          </p:cNvPr>
          <p:cNvSpPr>
            <a:spLocks noGrp="1"/>
          </p:cNvSpPr>
          <p:nvPr>
            <p:ph type="title"/>
          </p:nvPr>
        </p:nvSpPr>
        <p:spPr/>
        <p:txBody>
          <a:bodyPr/>
          <a:lstStyle/>
          <a:p>
            <a:r>
              <a:rPr lang="en-US" dirty="0"/>
              <a:t>Constrictive Pericarditis </a:t>
            </a:r>
          </a:p>
        </p:txBody>
      </p:sp>
      <p:sp>
        <p:nvSpPr>
          <p:cNvPr id="3" name="Content Placeholder 2">
            <a:extLst>
              <a:ext uri="{FF2B5EF4-FFF2-40B4-BE49-F238E27FC236}">
                <a16:creationId xmlns:a16="http://schemas.microsoft.com/office/drawing/2014/main" id="{7EFF91BF-92D0-306F-37A9-A1C1F7577B5C}"/>
              </a:ext>
            </a:extLst>
          </p:cNvPr>
          <p:cNvSpPr>
            <a:spLocks noGrp="1"/>
          </p:cNvSpPr>
          <p:nvPr>
            <p:ph idx="1"/>
          </p:nvPr>
        </p:nvSpPr>
        <p:spPr>
          <a:xfrm>
            <a:off x="761799" y="2750126"/>
            <a:ext cx="10380573" cy="3584413"/>
          </a:xfrm>
        </p:spPr>
        <p:txBody>
          <a:bodyPr>
            <a:normAutofit fontScale="92500" lnSpcReduction="10000"/>
          </a:bodyPr>
          <a:lstStyle/>
          <a:p>
            <a:r>
              <a:rPr lang="en-US" dirty="0"/>
              <a:t>History and Physical exam: Signs and symptoms of heart failure.  </a:t>
            </a:r>
          </a:p>
          <a:p>
            <a:r>
              <a:rPr lang="en-US" dirty="0"/>
              <a:t>	- Ranging from peripheral edema to anasarca </a:t>
            </a:r>
          </a:p>
          <a:p>
            <a:pPr marL="342900" indent="-342900">
              <a:buFontTx/>
              <a:buChar char="-"/>
            </a:pPr>
            <a:r>
              <a:rPr lang="en-US" dirty="0"/>
              <a:t>Increased JVD (93%) </a:t>
            </a:r>
          </a:p>
          <a:p>
            <a:pPr marL="342900" indent="-342900">
              <a:buFontTx/>
              <a:buChar char="-"/>
            </a:pPr>
            <a:r>
              <a:rPr lang="en-US" dirty="0"/>
              <a:t>Pulsus paradoxus (&lt;20%)</a:t>
            </a:r>
          </a:p>
          <a:p>
            <a:pPr marL="342900" indent="-342900">
              <a:buFontTx/>
              <a:buChar char="-"/>
            </a:pPr>
            <a:r>
              <a:rPr lang="en-US" dirty="0" err="1"/>
              <a:t>Kussmaul</a:t>
            </a:r>
            <a:r>
              <a:rPr lang="en-US" dirty="0"/>
              <a:t> sign (20%) </a:t>
            </a:r>
          </a:p>
          <a:p>
            <a:pPr marL="342900" indent="-342900">
              <a:buFontTx/>
              <a:buChar char="-"/>
            </a:pPr>
            <a:r>
              <a:rPr lang="en-US" dirty="0"/>
              <a:t>Pericardial Knock (47%)</a:t>
            </a:r>
          </a:p>
          <a:p>
            <a:pPr marL="342900" indent="-342900">
              <a:buFontTx/>
              <a:buChar char="-"/>
            </a:pPr>
            <a:r>
              <a:rPr lang="en-US" dirty="0"/>
              <a:t>Hepatomegaly, sider </a:t>
            </a:r>
            <a:r>
              <a:rPr lang="en-US" dirty="0" err="1"/>
              <a:t>angiomata</a:t>
            </a:r>
            <a:r>
              <a:rPr lang="en-US" dirty="0"/>
              <a:t>, palmar erythema, peripheral edema</a:t>
            </a:r>
          </a:p>
          <a:p>
            <a:r>
              <a:rPr lang="en-US" dirty="0"/>
              <a:t> </a:t>
            </a:r>
          </a:p>
          <a:p>
            <a:endParaRPr lang="en-US" dirty="0"/>
          </a:p>
        </p:txBody>
      </p:sp>
    </p:spTree>
    <p:extLst>
      <p:ext uri="{BB962C8B-B14F-4D97-AF65-F5344CB8AC3E}">
        <p14:creationId xmlns:p14="http://schemas.microsoft.com/office/powerpoint/2010/main" val="129897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07B-422A-9C3F-8858-DEDDDECC0718}"/>
              </a:ext>
            </a:extLst>
          </p:cNvPr>
          <p:cNvSpPr>
            <a:spLocks noGrp="1"/>
          </p:cNvSpPr>
          <p:nvPr>
            <p:ph type="title"/>
          </p:nvPr>
        </p:nvSpPr>
        <p:spPr/>
        <p:txBody>
          <a:bodyPr/>
          <a:lstStyle/>
          <a:p>
            <a:r>
              <a:rPr lang="en-US" dirty="0"/>
              <a:t>Evaluation </a:t>
            </a:r>
          </a:p>
        </p:txBody>
      </p:sp>
      <p:sp>
        <p:nvSpPr>
          <p:cNvPr id="3" name="Content Placeholder 2">
            <a:extLst>
              <a:ext uri="{FF2B5EF4-FFF2-40B4-BE49-F238E27FC236}">
                <a16:creationId xmlns:a16="http://schemas.microsoft.com/office/drawing/2014/main" id="{8A9E71EF-A2C5-D9B3-0800-690F28BE05DD}"/>
              </a:ext>
            </a:extLst>
          </p:cNvPr>
          <p:cNvSpPr>
            <a:spLocks noGrp="1"/>
          </p:cNvSpPr>
          <p:nvPr>
            <p:ph idx="1"/>
          </p:nvPr>
        </p:nvSpPr>
        <p:spPr>
          <a:xfrm>
            <a:off x="761799" y="2750126"/>
            <a:ext cx="6267651" cy="3261789"/>
          </a:xfrm>
        </p:spPr>
        <p:txBody>
          <a:bodyPr/>
          <a:lstStyle/>
          <a:p>
            <a:r>
              <a:rPr lang="en-US" dirty="0"/>
              <a:t>ECG: Nonspecific ST and T wave changes and tachycardia are common, and low voltage may sometimes be present.</a:t>
            </a:r>
          </a:p>
          <a:p>
            <a:endParaRPr lang="en-US" dirty="0"/>
          </a:p>
          <a:p>
            <a:r>
              <a:rPr lang="en-US" dirty="0"/>
              <a:t>CXR: a ring of calcification around the heart is highly suggestive (rare). </a:t>
            </a:r>
          </a:p>
          <a:p>
            <a:endParaRPr lang="en-US" dirty="0"/>
          </a:p>
          <a:p>
            <a:endParaRPr lang="en-US" dirty="0"/>
          </a:p>
        </p:txBody>
      </p:sp>
      <p:pic>
        <p:nvPicPr>
          <p:cNvPr id="4" name="Picture 3">
            <a:extLst>
              <a:ext uri="{FF2B5EF4-FFF2-40B4-BE49-F238E27FC236}">
                <a16:creationId xmlns:a16="http://schemas.microsoft.com/office/drawing/2014/main" id="{AE7205AF-5BFD-2A2F-3D6A-C37BA2E4BF15}"/>
              </a:ext>
            </a:extLst>
          </p:cNvPr>
          <p:cNvPicPr>
            <a:picLocks noChangeAspect="1"/>
          </p:cNvPicPr>
          <p:nvPr/>
        </p:nvPicPr>
        <p:blipFill>
          <a:blip r:embed="rId2"/>
          <a:stretch>
            <a:fillRect/>
          </a:stretch>
        </p:blipFill>
        <p:spPr>
          <a:xfrm>
            <a:off x="7186611" y="1789429"/>
            <a:ext cx="4557713" cy="4833011"/>
          </a:xfrm>
          <a:prstGeom prst="rect">
            <a:avLst/>
          </a:prstGeom>
        </p:spPr>
      </p:pic>
    </p:spTree>
    <p:extLst>
      <p:ext uri="{BB962C8B-B14F-4D97-AF65-F5344CB8AC3E}">
        <p14:creationId xmlns:p14="http://schemas.microsoft.com/office/powerpoint/2010/main" val="422816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762A-B170-9092-40EC-6EA9785C2EA7}"/>
              </a:ext>
            </a:extLst>
          </p:cNvPr>
          <p:cNvSpPr>
            <a:spLocks noGrp="1"/>
          </p:cNvSpPr>
          <p:nvPr>
            <p:ph type="title"/>
          </p:nvPr>
        </p:nvSpPr>
        <p:spPr>
          <a:xfrm>
            <a:off x="762431" y="129948"/>
            <a:ext cx="10380573" cy="1432273"/>
          </a:xfrm>
        </p:spPr>
        <p:txBody>
          <a:bodyPr/>
          <a:lstStyle/>
          <a:p>
            <a:r>
              <a:rPr lang="en-US" dirty="0"/>
              <a:t>Evaluation</a:t>
            </a:r>
          </a:p>
        </p:txBody>
      </p:sp>
      <p:sp>
        <p:nvSpPr>
          <p:cNvPr id="3" name="Content Placeholder 2">
            <a:extLst>
              <a:ext uri="{FF2B5EF4-FFF2-40B4-BE49-F238E27FC236}">
                <a16:creationId xmlns:a16="http://schemas.microsoft.com/office/drawing/2014/main" id="{6F567909-BACD-7EBA-AE86-997EE932F3B5}"/>
              </a:ext>
            </a:extLst>
          </p:cNvPr>
          <p:cNvSpPr>
            <a:spLocks noGrp="1"/>
          </p:cNvSpPr>
          <p:nvPr>
            <p:ph idx="1"/>
          </p:nvPr>
        </p:nvSpPr>
        <p:spPr>
          <a:xfrm>
            <a:off x="761799" y="1415144"/>
            <a:ext cx="10381205" cy="5312908"/>
          </a:xfrm>
        </p:spPr>
        <p:txBody>
          <a:bodyPr>
            <a:normAutofit fontScale="92500" lnSpcReduction="10000"/>
          </a:bodyPr>
          <a:lstStyle/>
          <a:p>
            <a:r>
              <a:rPr lang="en-US" dirty="0"/>
              <a:t>Echocardiogram (with expanded Doppler and a respirometer)</a:t>
            </a:r>
          </a:p>
          <a:p>
            <a:pPr marL="1257300" lvl="4" indent="-342900">
              <a:buFont typeface="Arial" panose="020B0604020202020204" pitchFamily="34" charset="0"/>
              <a:buChar char="•"/>
            </a:pPr>
            <a:r>
              <a:rPr lang="en-US" dirty="0"/>
              <a:t>Increased pericardial thickness</a:t>
            </a:r>
          </a:p>
          <a:p>
            <a:pPr marL="1257300" lvl="4" indent="-342900">
              <a:buFont typeface="Arial" panose="020B0604020202020204" pitchFamily="34" charset="0"/>
              <a:buChar char="•"/>
            </a:pPr>
            <a:r>
              <a:rPr lang="en-US" dirty="0"/>
              <a:t>Abnormal septal motion (</a:t>
            </a:r>
            <a:r>
              <a:rPr lang="en-US" dirty="0" err="1"/>
              <a:t>ie</a:t>
            </a:r>
            <a:r>
              <a:rPr lang="en-US" dirty="0"/>
              <a:t>, "bounce")</a:t>
            </a:r>
          </a:p>
          <a:p>
            <a:pPr marL="1257300" lvl="4" indent="-342900">
              <a:buFont typeface="Arial" panose="020B0604020202020204" pitchFamily="34" charset="0"/>
              <a:buChar char="•"/>
            </a:pPr>
            <a:r>
              <a:rPr lang="en-US" dirty="0"/>
              <a:t>Pronounced respiratory variation in mitral/tricuspid valve inflow velocities</a:t>
            </a:r>
          </a:p>
          <a:p>
            <a:pPr marL="1257300" lvl="4" indent="-342900">
              <a:buFont typeface="Arial" panose="020B0604020202020204" pitchFamily="34" charset="0"/>
              <a:buChar char="•"/>
            </a:pPr>
            <a:r>
              <a:rPr lang="en-US" dirty="0"/>
              <a:t>Dilated inferior vena cava and hepatic veins</a:t>
            </a:r>
          </a:p>
          <a:p>
            <a:pPr marL="1257300" lvl="4" indent="-342900">
              <a:buFont typeface="Arial" panose="020B0604020202020204" pitchFamily="34" charset="0"/>
              <a:buChar char="•"/>
            </a:pPr>
            <a:r>
              <a:rPr lang="en-US" dirty="0"/>
              <a:t>Expiratory end-diastolic hepatic vein flow reversal</a:t>
            </a:r>
          </a:p>
          <a:p>
            <a:r>
              <a:rPr lang="en-US" dirty="0"/>
              <a:t>Cardiac Catheterization</a:t>
            </a:r>
          </a:p>
          <a:p>
            <a:pPr marL="1257300" lvl="4" indent="-342900">
              <a:buFont typeface="Arial" panose="020B0604020202020204" pitchFamily="34" charset="0"/>
              <a:buChar char="•"/>
            </a:pPr>
            <a:r>
              <a:rPr lang="en-US" dirty="0" err="1"/>
              <a:t>Kussmaul</a:t>
            </a:r>
            <a:r>
              <a:rPr lang="en-US" dirty="0"/>
              <a:t> sign (the lack of an inspiratory decline or an inspiratory increase in central venous pressure)</a:t>
            </a:r>
          </a:p>
          <a:p>
            <a:pPr marL="1257300" lvl="4" indent="-342900">
              <a:buFont typeface="Arial" panose="020B0604020202020204" pitchFamily="34" charset="0"/>
              <a:buChar char="•"/>
            </a:pPr>
            <a:r>
              <a:rPr lang="en-US" dirty="0"/>
              <a:t>"Square root" signs in the RV and LV diastolic pressure tracings (an early diastolic dip followed by a plateau of diastasis; the last stage of diastole just before contraction), also called dip and plateau</a:t>
            </a:r>
          </a:p>
          <a:p>
            <a:pPr marL="1257300" lvl="4" indent="-342900">
              <a:buFont typeface="Arial" panose="020B0604020202020204" pitchFamily="34" charset="0"/>
              <a:buChar char="•"/>
            </a:pPr>
            <a:r>
              <a:rPr lang="en-US" dirty="0"/>
              <a:t>Mirror-image discordance between peak or mean RV and LV systolic pressures during inspiration, another sign of increased ventricular interdependence</a:t>
            </a:r>
          </a:p>
          <a:p>
            <a:pPr marL="1257300" lvl="4" indent="-342900">
              <a:buFont typeface="Arial" panose="020B0604020202020204" pitchFamily="34" charset="0"/>
              <a:buChar char="•"/>
            </a:pPr>
            <a:r>
              <a:rPr lang="en-US" dirty="0"/>
              <a:t>Increased RV end-diastolic pressure and RA pressure</a:t>
            </a:r>
          </a:p>
          <a:p>
            <a:r>
              <a:rPr lang="en-US" dirty="0"/>
              <a:t>Cardiac CT/MRI </a:t>
            </a:r>
          </a:p>
          <a:p>
            <a:pPr marL="1257300" lvl="4" indent="-342900">
              <a:buFont typeface="Arial" panose="020B0604020202020204" pitchFamily="34" charset="0"/>
              <a:buChar char="•"/>
            </a:pPr>
            <a:r>
              <a:rPr lang="en-US" dirty="0"/>
              <a:t>Delayed hyperenhancement of the pericardium after administration of gadolinium-based contrast suggests pericardial inflammation</a:t>
            </a:r>
          </a:p>
          <a:p>
            <a:pPr marL="1257300" lvl="4" indent="-342900">
              <a:buFont typeface="Arial" panose="020B0604020202020204" pitchFamily="34" charset="0"/>
              <a:buChar char="•"/>
            </a:pPr>
            <a:r>
              <a:rPr lang="en-US" dirty="0"/>
              <a:t>Display real-time </a:t>
            </a:r>
            <a:r>
              <a:rPr lang="en-US" dirty="0" err="1"/>
              <a:t>respirophasic</a:t>
            </a:r>
            <a:r>
              <a:rPr lang="en-US" dirty="0"/>
              <a:t> hemodynamic changes that align with ventricular interdependence</a:t>
            </a:r>
          </a:p>
        </p:txBody>
      </p:sp>
    </p:spTree>
    <p:extLst>
      <p:ext uri="{BB962C8B-B14F-4D97-AF65-F5344CB8AC3E}">
        <p14:creationId xmlns:p14="http://schemas.microsoft.com/office/powerpoint/2010/main" val="205576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9289-3577-F32B-B506-C2D94636A900}"/>
              </a:ext>
            </a:extLst>
          </p:cNvPr>
          <p:cNvSpPr>
            <a:spLocks noGrp="1"/>
          </p:cNvSpPr>
          <p:nvPr>
            <p:ph type="title"/>
          </p:nvPr>
        </p:nvSpPr>
        <p:spPr/>
        <p:txBody>
          <a:bodyPr/>
          <a:lstStyle/>
          <a:p>
            <a:r>
              <a:rPr lang="en-US" dirty="0"/>
              <a:t>Management </a:t>
            </a:r>
          </a:p>
        </p:txBody>
      </p:sp>
      <p:sp>
        <p:nvSpPr>
          <p:cNvPr id="3" name="Content Placeholder 2">
            <a:extLst>
              <a:ext uri="{FF2B5EF4-FFF2-40B4-BE49-F238E27FC236}">
                <a16:creationId xmlns:a16="http://schemas.microsoft.com/office/drawing/2014/main" id="{AFE979FA-0830-47FC-E273-EF4DCD2B0640}"/>
              </a:ext>
            </a:extLst>
          </p:cNvPr>
          <p:cNvSpPr>
            <a:spLocks noGrp="1"/>
          </p:cNvSpPr>
          <p:nvPr>
            <p:ph idx="1"/>
          </p:nvPr>
        </p:nvSpPr>
        <p:spPr>
          <a:xfrm>
            <a:off x="761799" y="2504661"/>
            <a:ext cx="10381205" cy="4211099"/>
          </a:xfrm>
        </p:spPr>
        <p:txBody>
          <a:bodyPr>
            <a:normAutofit fontScale="92500" lnSpcReduction="10000"/>
          </a:bodyPr>
          <a:lstStyle/>
          <a:p>
            <a:r>
              <a:rPr lang="en-US" b="1" dirty="0"/>
              <a:t>Late (chronic) disease: (common)</a:t>
            </a:r>
          </a:p>
          <a:p>
            <a:pPr marL="571500" lvl="1" indent="-342900">
              <a:buFont typeface="Arial" panose="020B0604020202020204" pitchFamily="34" charset="0"/>
              <a:buChar char="•"/>
            </a:pPr>
            <a:r>
              <a:rPr lang="en-US" dirty="0"/>
              <a:t>Characterized by advanced and progressive heart failure symptoms</a:t>
            </a:r>
          </a:p>
          <a:p>
            <a:pPr marL="800100" lvl="2" indent="-342900">
              <a:buFont typeface="Arial" panose="020B0604020202020204" pitchFamily="34" charset="0"/>
              <a:buChar char="•"/>
            </a:pPr>
            <a:r>
              <a:rPr lang="en-US" dirty="0"/>
              <a:t>anasarca, cachexia, hepatic dysfunction, atrial fibrillation, pericardial calcification.</a:t>
            </a:r>
          </a:p>
          <a:p>
            <a:pPr marL="571500" lvl="1" indent="-342900">
              <a:buFont typeface="Arial" panose="020B0604020202020204" pitchFamily="34" charset="0"/>
              <a:buChar char="•"/>
            </a:pPr>
            <a:r>
              <a:rPr lang="en-US" dirty="0"/>
              <a:t>Diuretics.</a:t>
            </a:r>
          </a:p>
          <a:p>
            <a:pPr marL="571500" lvl="1" indent="-342900">
              <a:buFont typeface="Arial" panose="020B0604020202020204" pitchFamily="34" charset="0"/>
              <a:buChar char="•"/>
            </a:pPr>
            <a:r>
              <a:rPr lang="en-US" dirty="0"/>
              <a:t>Pericardiectomy is the only </a:t>
            </a:r>
            <a:r>
              <a:rPr lang="en-US" u="sng" dirty="0"/>
              <a:t>definitive/curative treatment </a:t>
            </a:r>
            <a:r>
              <a:rPr lang="en-US" dirty="0"/>
              <a:t>option.</a:t>
            </a:r>
          </a:p>
          <a:p>
            <a:pPr marL="571500" lvl="1" indent="-342900">
              <a:buFont typeface="Arial" panose="020B0604020202020204" pitchFamily="34" charset="0"/>
              <a:buChar char="•"/>
            </a:pPr>
            <a:r>
              <a:rPr lang="en-US" dirty="0"/>
              <a:t>Majority of patients have a significant improvement in symptoms following pericardiectomy. Although, there is high perioperative morbidity and mortality (5-15%). </a:t>
            </a:r>
          </a:p>
          <a:p>
            <a:r>
              <a:rPr lang="en-US" b="1" dirty="0"/>
              <a:t>Early/Subacute disease: </a:t>
            </a:r>
          </a:p>
          <a:p>
            <a:pPr marL="571500" lvl="1" indent="-342900">
              <a:buFont typeface="Arial" panose="020B0604020202020204" pitchFamily="34" charset="0"/>
              <a:buChar char="•"/>
            </a:pPr>
            <a:r>
              <a:rPr lang="en-US" dirty="0"/>
              <a:t>Characterized by hemodynamic stability, and no evidence of symptoms of late disease. </a:t>
            </a:r>
          </a:p>
          <a:p>
            <a:pPr marL="571500" lvl="1" indent="-342900">
              <a:buFont typeface="Arial" panose="020B0604020202020204" pitchFamily="34" charset="0"/>
              <a:buChar char="•"/>
            </a:pPr>
            <a:r>
              <a:rPr lang="en-US" dirty="0"/>
              <a:t>Can employ conservative management with NSAID and colchicine for 3 months.</a:t>
            </a:r>
          </a:p>
          <a:p>
            <a:pPr marL="571500" lvl="1" indent="-342900">
              <a:buFont typeface="Arial" panose="020B0604020202020204" pitchFamily="34" charset="0"/>
              <a:buChar char="•"/>
            </a:pPr>
            <a:r>
              <a:rPr lang="en-US" dirty="0"/>
              <a:t>Patients with refractory symptoms will need CTS evaluation. </a:t>
            </a:r>
          </a:p>
        </p:txBody>
      </p:sp>
    </p:spTree>
    <p:extLst>
      <p:ext uri="{BB962C8B-B14F-4D97-AF65-F5344CB8AC3E}">
        <p14:creationId xmlns:p14="http://schemas.microsoft.com/office/powerpoint/2010/main" val="379243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1B2D-5CA0-17E3-CA0C-053A7ED5AA89}"/>
              </a:ext>
            </a:extLst>
          </p:cNvPr>
          <p:cNvSpPr>
            <a:spLocks noGrp="1"/>
          </p:cNvSpPr>
          <p:nvPr>
            <p:ph type="title"/>
          </p:nvPr>
        </p:nvSpPr>
        <p:spPr/>
        <p:txBody>
          <a:bodyPr/>
          <a:lstStyle/>
          <a:p>
            <a:r>
              <a:rPr lang="en-US" dirty="0"/>
              <a:t>Covid 19 Infection</a:t>
            </a:r>
          </a:p>
        </p:txBody>
      </p:sp>
      <p:sp>
        <p:nvSpPr>
          <p:cNvPr id="3" name="Content Placeholder 2">
            <a:extLst>
              <a:ext uri="{FF2B5EF4-FFF2-40B4-BE49-F238E27FC236}">
                <a16:creationId xmlns:a16="http://schemas.microsoft.com/office/drawing/2014/main" id="{3D781469-AD8F-D2D4-74A2-F27CCFF415F2}"/>
              </a:ext>
            </a:extLst>
          </p:cNvPr>
          <p:cNvSpPr>
            <a:spLocks noGrp="1"/>
          </p:cNvSpPr>
          <p:nvPr>
            <p:ph idx="1"/>
          </p:nvPr>
        </p:nvSpPr>
        <p:spPr/>
        <p:txBody>
          <a:bodyPr/>
          <a:lstStyle/>
          <a:p>
            <a:r>
              <a:rPr lang="en-US" dirty="0"/>
              <a:t>01/2022: Mild COVID 19 infection. Did not require any in hospital treatment. </a:t>
            </a:r>
          </a:p>
        </p:txBody>
      </p:sp>
    </p:spTree>
    <p:extLst>
      <p:ext uri="{BB962C8B-B14F-4D97-AF65-F5344CB8AC3E}">
        <p14:creationId xmlns:p14="http://schemas.microsoft.com/office/powerpoint/2010/main" val="4047256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C805-33B8-38CE-CB40-71D0E2370AB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02ECA07-A399-FB57-6F66-67C45E789A8A}"/>
              </a:ext>
            </a:extLst>
          </p:cNvPr>
          <p:cNvSpPr>
            <a:spLocks noGrp="1"/>
          </p:cNvSpPr>
          <p:nvPr>
            <p:ph idx="1"/>
          </p:nvPr>
        </p:nvSpPr>
        <p:spPr/>
        <p:txBody>
          <a:bodyPr/>
          <a:lstStyle/>
          <a:p>
            <a:pPr marL="342900" indent="-342900">
              <a:buFont typeface="Arial" panose="020B0604020202020204" pitchFamily="34" charset="0"/>
              <a:buChar char="•"/>
            </a:pPr>
            <a:r>
              <a:rPr lang="en-US" dirty="0"/>
              <a:t>Identify presenting symptoms and signs of constrictive pericarditis</a:t>
            </a:r>
          </a:p>
          <a:p>
            <a:pPr marL="342900" indent="-342900">
              <a:buFont typeface="Arial" panose="020B0604020202020204" pitchFamily="34" charset="0"/>
              <a:buChar char="•"/>
            </a:pPr>
            <a:r>
              <a:rPr lang="en-US" dirty="0"/>
              <a:t>Management of constrictive pericarditis</a:t>
            </a:r>
          </a:p>
          <a:p>
            <a:pPr marL="342900" indent="-342900">
              <a:buFont typeface="Arial" panose="020B0604020202020204" pitchFamily="34" charset="0"/>
              <a:buChar char="•"/>
            </a:pPr>
            <a:r>
              <a:rPr lang="en-US" dirty="0"/>
              <a:t>Role of multidisciplinary team in management of constrictive pericarditis. </a:t>
            </a:r>
          </a:p>
        </p:txBody>
      </p:sp>
    </p:spTree>
    <p:extLst>
      <p:ext uri="{BB962C8B-B14F-4D97-AF65-F5344CB8AC3E}">
        <p14:creationId xmlns:p14="http://schemas.microsoft.com/office/powerpoint/2010/main" val="114570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E9BFD5-AF6D-E37C-9DA0-C1E154700B0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16883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66EB-55A4-F075-17CF-D99B2C1C95CC}"/>
              </a:ext>
            </a:extLst>
          </p:cNvPr>
          <p:cNvSpPr>
            <a:spLocks noGrp="1"/>
          </p:cNvSpPr>
          <p:nvPr>
            <p:ph type="title"/>
          </p:nvPr>
        </p:nvSpPr>
        <p:spPr/>
        <p:txBody>
          <a:bodyPr/>
          <a:lstStyle/>
          <a:p>
            <a:r>
              <a:rPr lang="en-US" dirty="0" err="1"/>
              <a:t>Submassive</a:t>
            </a:r>
            <a:r>
              <a:rPr lang="en-US" dirty="0"/>
              <a:t> pulmonary embolus </a:t>
            </a:r>
          </a:p>
        </p:txBody>
      </p:sp>
      <p:sp>
        <p:nvSpPr>
          <p:cNvPr id="3" name="Content Placeholder 2">
            <a:extLst>
              <a:ext uri="{FF2B5EF4-FFF2-40B4-BE49-F238E27FC236}">
                <a16:creationId xmlns:a16="http://schemas.microsoft.com/office/drawing/2014/main" id="{7760F70F-1062-978F-D740-D6AE01D2D4B6}"/>
              </a:ext>
            </a:extLst>
          </p:cNvPr>
          <p:cNvSpPr>
            <a:spLocks noGrp="1"/>
          </p:cNvSpPr>
          <p:nvPr>
            <p:ph idx="1"/>
          </p:nvPr>
        </p:nvSpPr>
        <p:spPr/>
        <p:txBody>
          <a:bodyPr>
            <a:normAutofit fontScale="77500" lnSpcReduction="20000"/>
          </a:bodyPr>
          <a:lstStyle/>
          <a:p>
            <a:r>
              <a:rPr lang="en-US" dirty="0"/>
              <a:t>02/25/2022: ED visit for dyspnea with pleuritic chest pain. Diagnosed with large volume bilateral pulmonary emboli right heart strain (</a:t>
            </a:r>
            <a:r>
              <a:rPr lang="en-US" dirty="0" err="1"/>
              <a:t>submassive</a:t>
            </a:r>
            <a:r>
              <a:rPr lang="en-US" dirty="0"/>
              <a:t> PE). She had required systemic thrombolysis after multiple failed attempts at catheter-directed thrombolysis due to difficulty engaging the pulmonary artery. This was complicated by left facial hematoma.</a:t>
            </a:r>
          </a:p>
          <a:p>
            <a:r>
              <a:rPr lang="en-US" dirty="0"/>
              <a:t>02/26/2022 Echocardiogram: </a:t>
            </a:r>
            <a:r>
              <a:rPr lang="en-US" dirty="0" err="1"/>
              <a:t>techniquely</a:t>
            </a:r>
            <a:r>
              <a:rPr lang="en-US" dirty="0"/>
              <a:t> challenging study. EF 55-60%. Mildly dilated RV, with reduced systolic function. Small circumferential pericardial effusion without tamponade physiology.</a:t>
            </a:r>
          </a:p>
          <a:p>
            <a:r>
              <a:rPr lang="en-US" dirty="0"/>
              <a:t>02/28/2022 Echocardiogram: small circumferential pericardial effusion without tamponade physiology, similar to prior study.</a:t>
            </a:r>
          </a:p>
          <a:p>
            <a:r>
              <a:rPr lang="en-US" dirty="0"/>
              <a:t>3/05/2022, patient was discharged home with recommendations of life long anticoagulation with Xarelto.</a:t>
            </a:r>
          </a:p>
        </p:txBody>
      </p:sp>
    </p:spTree>
    <p:extLst>
      <p:ext uri="{BB962C8B-B14F-4D97-AF65-F5344CB8AC3E}">
        <p14:creationId xmlns:p14="http://schemas.microsoft.com/office/powerpoint/2010/main" val="124230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6425-6627-4A9B-7485-3BE32F110CA2}"/>
              </a:ext>
            </a:extLst>
          </p:cNvPr>
          <p:cNvSpPr>
            <a:spLocks noGrp="1"/>
          </p:cNvSpPr>
          <p:nvPr>
            <p:ph type="title"/>
          </p:nvPr>
        </p:nvSpPr>
        <p:spPr/>
        <p:txBody>
          <a:bodyPr/>
          <a:lstStyle/>
          <a:p>
            <a:r>
              <a:rPr lang="en-US" dirty="0"/>
              <a:t>Acute decompensated diastolic HF</a:t>
            </a:r>
          </a:p>
        </p:txBody>
      </p:sp>
      <p:sp>
        <p:nvSpPr>
          <p:cNvPr id="3" name="Content Placeholder 2">
            <a:extLst>
              <a:ext uri="{FF2B5EF4-FFF2-40B4-BE49-F238E27FC236}">
                <a16:creationId xmlns:a16="http://schemas.microsoft.com/office/drawing/2014/main" id="{10AD51B6-E5F0-E5CB-69CB-B16723374C05}"/>
              </a:ext>
            </a:extLst>
          </p:cNvPr>
          <p:cNvSpPr>
            <a:spLocks noGrp="1"/>
          </p:cNvSpPr>
          <p:nvPr>
            <p:ph idx="1"/>
          </p:nvPr>
        </p:nvSpPr>
        <p:spPr>
          <a:xfrm>
            <a:off x="761799" y="2750126"/>
            <a:ext cx="10381205" cy="3999017"/>
          </a:xfrm>
        </p:spPr>
        <p:txBody>
          <a:bodyPr>
            <a:normAutofit fontScale="85000" lnSpcReduction="20000"/>
          </a:bodyPr>
          <a:lstStyle/>
          <a:p>
            <a:r>
              <a:rPr lang="en-US" dirty="0"/>
              <a:t>03/31/2022: ED visit for significant progressive dyspnea with minimal activity over 2–3 days. CTA PE revealed interval resolution of pulmonary emboli, new moderate pericardial effusion, and moderate left and small right pleural effusions. </a:t>
            </a:r>
          </a:p>
          <a:p>
            <a:r>
              <a:rPr lang="en-US" dirty="0"/>
              <a:t>04/01/2022 Echocardiogram: EF 55%, abnormal septal motion. Small posterior and trace anterior pericardial effusion without hemodynamic compromise. </a:t>
            </a:r>
          </a:p>
          <a:p>
            <a:r>
              <a:rPr lang="en-US" dirty="0"/>
              <a:t>Cardiology consultation noted that echocardiogram showed evidence of </a:t>
            </a:r>
            <a:r>
              <a:rPr lang="en-US" dirty="0" err="1"/>
              <a:t>respirophasic</a:t>
            </a:r>
            <a:r>
              <a:rPr lang="en-US" dirty="0"/>
              <a:t> abnormal septal motion in some views, although complete evaluation for constriction was not performed. If there is ongoing concern then complete echo evaluation could be obtained.</a:t>
            </a:r>
          </a:p>
          <a:p>
            <a:r>
              <a:rPr lang="en-US" dirty="0"/>
              <a:t>EKG***</a:t>
            </a:r>
          </a:p>
          <a:p>
            <a:r>
              <a:rPr lang="en-US" dirty="0"/>
              <a:t>She was </a:t>
            </a:r>
            <a:r>
              <a:rPr lang="en-US" dirty="0" err="1"/>
              <a:t>diuresed</a:t>
            </a:r>
            <a:r>
              <a:rPr lang="en-US" dirty="0"/>
              <a:t> with Lasix IV 20mg bid with the need for midodrine 5mg po TID due to low blood pressure. She was eventually discharged on 4/04/2022, with initiation of Lasix PO 20 mg QD. Weight at discharge was 103.2kg.</a:t>
            </a:r>
          </a:p>
        </p:txBody>
      </p:sp>
    </p:spTree>
    <p:extLst>
      <p:ext uri="{BB962C8B-B14F-4D97-AF65-F5344CB8AC3E}">
        <p14:creationId xmlns:p14="http://schemas.microsoft.com/office/powerpoint/2010/main" val="222516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79B3-E99B-57CF-CB77-E89D2116E9FA}"/>
              </a:ext>
            </a:extLst>
          </p:cNvPr>
          <p:cNvSpPr>
            <a:spLocks noGrp="1"/>
          </p:cNvSpPr>
          <p:nvPr>
            <p:ph type="title"/>
          </p:nvPr>
        </p:nvSpPr>
        <p:spPr/>
        <p:txBody>
          <a:bodyPr/>
          <a:lstStyle/>
          <a:p>
            <a:r>
              <a:rPr lang="en-US" dirty="0"/>
              <a:t>Acute decompensated diastolic HF #2</a:t>
            </a:r>
          </a:p>
        </p:txBody>
      </p:sp>
      <p:sp>
        <p:nvSpPr>
          <p:cNvPr id="3" name="Content Placeholder 2">
            <a:extLst>
              <a:ext uri="{FF2B5EF4-FFF2-40B4-BE49-F238E27FC236}">
                <a16:creationId xmlns:a16="http://schemas.microsoft.com/office/drawing/2014/main" id="{23CB1304-D375-9A2D-4B64-DA50A7EAF808}"/>
              </a:ext>
            </a:extLst>
          </p:cNvPr>
          <p:cNvSpPr>
            <a:spLocks noGrp="1"/>
          </p:cNvSpPr>
          <p:nvPr>
            <p:ph idx="1"/>
          </p:nvPr>
        </p:nvSpPr>
        <p:spPr/>
        <p:txBody>
          <a:bodyPr/>
          <a:lstStyle/>
          <a:p>
            <a:r>
              <a:rPr lang="en-US" dirty="0"/>
              <a:t>04/09/2022: ED visit complaining of significant exertional dyspnea and chest pain with bilateral ankle swelling, despite compliance to Lasix at home. No significant weight gain. Weight on presentation 103.3kg (compared to discharge weight of 103.2kg from 04/04/2022). Troponin &lt;0.03 x3. EKG NSR without acute ischemic changes. CXR small left sided pleural effusion. Admitted for HF exacerbation.</a:t>
            </a:r>
          </a:p>
          <a:p>
            <a:r>
              <a:rPr lang="en-US" dirty="0"/>
              <a:t>Treated with Lasix IV 40mg once. Discharged home on 04/11/2022 Lasix po 20mg QD, with a HF clinic appointment the same day. </a:t>
            </a:r>
          </a:p>
        </p:txBody>
      </p:sp>
    </p:spTree>
    <p:extLst>
      <p:ext uri="{BB962C8B-B14F-4D97-AF65-F5344CB8AC3E}">
        <p14:creationId xmlns:p14="http://schemas.microsoft.com/office/powerpoint/2010/main" val="33774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49C9-D983-21C5-A79E-DFE967B1A847}"/>
              </a:ext>
            </a:extLst>
          </p:cNvPr>
          <p:cNvSpPr>
            <a:spLocks noGrp="1"/>
          </p:cNvSpPr>
          <p:nvPr>
            <p:ph type="title"/>
          </p:nvPr>
        </p:nvSpPr>
        <p:spPr/>
        <p:txBody>
          <a:bodyPr/>
          <a:lstStyle/>
          <a:p>
            <a:r>
              <a:rPr lang="en-US" dirty="0"/>
              <a:t>Outpatient HF decompensation (#3)</a:t>
            </a:r>
          </a:p>
        </p:txBody>
      </p:sp>
      <p:sp>
        <p:nvSpPr>
          <p:cNvPr id="3" name="Content Placeholder 2">
            <a:extLst>
              <a:ext uri="{FF2B5EF4-FFF2-40B4-BE49-F238E27FC236}">
                <a16:creationId xmlns:a16="http://schemas.microsoft.com/office/drawing/2014/main" id="{7FC4B0D0-B8A6-AFD3-46DC-7D01C503D794}"/>
              </a:ext>
            </a:extLst>
          </p:cNvPr>
          <p:cNvSpPr>
            <a:spLocks noGrp="1"/>
          </p:cNvSpPr>
          <p:nvPr>
            <p:ph idx="1"/>
          </p:nvPr>
        </p:nvSpPr>
        <p:spPr/>
        <p:txBody>
          <a:bodyPr/>
          <a:lstStyle/>
          <a:p>
            <a:r>
              <a:rPr lang="en-US" dirty="0"/>
              <a:t>04/11/2022: Seen in HF clinic and was noted to be in acute decompensated heart failure with a weight gain of 6lb in the hospital. She was treated with IV Lasix 80mg. Home diuretic increased to Lasix po 40mg QD. </a:t>
            </a:r>
          </a:p>
          <a:p>
            <a:r>
              <a:rPr lang="en-US" dirty="0"/>
              <a:t>04/18/2022: Telephone call complaining of 2lb weight gain over 1 day. Home diuretic increased to Lasix po 80mg QD. </a:t>
            </a:r>
          </a:p>
          <a:p>
            <a:r>
              <a:rPr lang="en-US" dirty="0"/>
              <a:t>04/21/2022: Seen in HF clinic again and was noted to be in worsening HF. She was transitioned to Torsemide po 60mg QD. </a:t>
            </a:r>
          </a:p>
          <a:p>
            <a:endParaRPr lang="en-US" dirty="0"/>
          </a:p>
          <a:p>
            <a:endParaRPr lang="en-US" dirty="0"/>
          </a:p>
        </p:txBody>
      </p:sp>
    </p:spTree>
    <p:extLst>
      <p:ext uri="{BB962C8B-B14F-4D97-AF65-F5344CB8AC3E}">
        <p14:creationId xmlns:p14="http://schemas.microsoft.com/office/powerpoint/2010/main" val="424663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97A3-0226-4332-EB44-77A2E00746BE}"/>
              </a:ext>
            </a:extLst>
          </p:cNvPr>
          <p:cNvSpPr>
            <a:spLocks noGrp="1"/>
          </p:cNvSpPr>
          <p:nvPr>
            <p:ph type="title"/>
          </p:nvPr>
        </p:nvSpPr>
        <p:spPr/>
        <p:txBody>
          <a:bodyPr/>
          <a:lstStyle/>
          <a:p>
            <a:r>
              <a:rPr lang="en-US" dirty="0"/>
              <a:t>Fall </a:t>
            </a:r>
          </a:p>
        </p:txBody>
      </p:sp>
      <p:sp>
        <p:nvSpPr>
          <p:cNvPr id="3" name="Content Placeholder 2">
            <a:extLst>
              <a:ext uri="{FF2B5EF4-FFF2-40B4-BE49-F238E27FC236}">
                <a16:creationId xmlns:a16="http://schemas.microsoft.com/office/drawing/2014/main" id="{AEB52DA8-D364-560E-8FBE-A28B9965BCA0}"/>
              </a:ext>
            </a:extLst>
          </p:cNvPr>
          <p:cNvSpPr>
            <a:spLocks noGrp="1"/>
          </p:cNvSpPr>
          <p:nvPr>
            <p:ph idx="1"/>
          </p:nvPr>
        </p:nvSpPr>
        <p:spPr/>
        <p:txBody>
          <a:bodyPr>
            <a:normAutofit fontScale="92500" lnSpcReduction="10000"/>
          </a:bodyPr>
          <a:lstStyle/>
          <a:p>
            <a:r>
              <a:rPr lang="en-US" dirty="0"/>
              <a:t>04/23/2022 Hospital admission after a fall which was thought to be due to deconditioning from recent hospitalizations and illnesses (critical illness myopathy). </a:t>
            </a:r>
          </a:p>
          <a:p>
            <a:r>
              <a:rPr lang="en-US" dirty="0"/>
              <a:t>Over the course of the hospitalization, patient continued to gain weight and was noted to have gained 10kgs despite attempts at diuresis with escalating IV Lasix by Internal Medicine Teaching team. Diuresis was becoming challenging due to hypotension which required initiation of midodrine. </a:t>
            </a:r>
          </a:p>
          <a:p>
            <a:r>
              <a:rPr lang="en-US" dirty="0"/>
              <a:t>04/27/2022 Echocardiogram: EF 50% with abnormal septal motion. </a:t>
            </a:r>
          </a:p>
          <a:p>
            <a:r>
              <a:rPr lang="en-US" dirty="0"/>
              <a:t>Cardiology eventually consulted for HF management. RHC was recommended. There was again a concern regarding constrictive physiology due to the repeat review of the echo. </a:t>
            </a:r>
          </a:p>
        </p:txBody>
      </p:sp>
    </p:spTree>
    <p:extLst>
      <p:ext uri="{BB962C8B-B14F-4D97-AF65-F5344CB8AC3E}">
        <p14:creationId xmlns:p14="http://schemas.microsoft.com/office/powerpoint/2010/main" val="61897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DCD5-628D-3C36-F1A7-15D6DD6A30C3}"/>
              </a:ext>
            </a:extLst>
          </p:cNvPr>
          <p:cNvSpPr>
            <a:spLocks noGrp="1"/>
          </p:cNvSpPr>
          <p:nvPr>
            <p:ph type="title"/>
          </p:nvPr>
        </p:nvSpPr>
        <p:spPr/>
        <p:txBody>
          <a:bodyPr/>
          <a:lstStyle/>
          <a:p>
            <a:r>
              <a:rPr lang="en-US" dirty="0"/>
              <a:t>RHC </a:t>
            </a:r>
          </a:p>
        </p:txBody>
      </p:sp>
      <p:sp>
        <p:nvSpPr>
          <p:cNvPr id="3" name="Content Placeholder 2">
            <a:extLst>
              <a:ext uri="{FF2B5EF4-FFF2-40B4-BE49-F238E27FC236}">
                <a16:creationId xmlns:a16="http://schemas.microsoft.com/office/drawing/2014/main" id="{ABF7D125-0AE7-A35E-894C-373C75BEEC0E}"/>
              </a:ext>
            </a:extLst>
          </p:cNvPr>
          <p:cNvSpPr>
            <a:spLocks noGrp="1"/>
          </p:cNvSpPr>
          <p:nvPr>
            <p:ph idx="1"/>
          </p:nvPr>
        </p:nvSpPr>
        <p:spPr>
          <a:xfrm>
            <a:off x="761799" y="2503714"/>
            <a:ext cx="10381205" cy="4049486"/>
          </a:xfrm>
        </p:spPr>
        <p:txBody>
          <a:bodyPr>
            <a:normAutofit lnSpcReduction="10000"/>
          </a:bodyPr>
          <a:lstStyle/>
          <a:p>
            <a:r>
              <a:rPr lang="en-US" dirty="0"/>
              <a:t>05/04/2022: Right Heart Cardiac Catheterization: </a:t>
            </a:r>
          </a:p>
          <a:p>
            <a:pPr lvl="7"/>
            <a:r>
              <a:rPr lang="en-US" dirty="0"/>
              <a:t>RA  	20/19 (average 19.5)</a:t>
            </a:r>
          </a:p>
          <a:p>
            <a:pPr lvl="7"/>
            <a:r>
              <a:rPr lang="en-US" dirty="0"/>
              <a:t>RV 	35/19 (mean 23)</a:t>
            </a:r>
          </a:p>
          <a:p>
            <a:pPr lvl="7"/>
            <a:r>
              <a:rPr lang="en-US" dirty="0"/>
              <a:t>PA  	30/19 (mean 24)</a:t>
            </a:r>
          </a:p>
          <a:p>
            <a:pPr lvl="7"/>
            <a:r>
              <a:rPr lang="en-US" dirty="0"/>
              <a:t>PCWP  	22/18 (average 20)</a:t>
            </a:r>
          </a:p>
          <a:p>
            <a:pPr lvl="7"/>
            <a:r>
              <a:rPr lang="en-US" dirty="0"/>
              <a:t>LV  	91/19 LVEDP 24</a:t>
            </a:r>
          </a:p>
          <a:p>
            <a:pPr lvl="7"/>
            <a:r>
              <a:rPr lang="en-US" dirty="0"/>
              <a:t>TD CO/CI = 2.4/1.09</a:t>
            </a:r>
          </a:p>
          <a:p>
            <a:pPr lvl="7"/>
            <a:r>
              <a:rPr lang="en-US" dirty="0"/>
              <a:t>Fick CO/CI = 3.6/1.6</a:t>
            </a:r>
          </a:p>
          <a:p>
            <a:r>
              <a:rPr lang="en-US" dirty="0"/>
              <a:t>Final report: Diastolic equalization of pressure, Discordant respiratory variation of RV and LV pressure tracings, square root sign (dip and plateau pattern of RV and LV diastolic tracing) were suggestive of constrictive physiology. Cardiac MRI was recommended for further evaluation. </a:t>
            </a:r>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0257CCEA-0425-4C45-9C22-EF6AD8C3A154}"/>
              </a:ext>
            </a:extLst>
          </p:cNvPr>
          <p:cNvSpPr txBox="1"/>
          <p:nvPr/>
        </p:nvSpPr>
        <p:spPr>
          <a:xfrm>
            <a:off x="8322365" y="3286539"/>
            <a:ext cx="2941983" cy="646331"/>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bg1"/>
                </a:solidFill>
              </a:rPr>
              <a:t>Diastolic equalization of pressures</a:t>
            </a:r>
          </a:p>
        </p:txBody>
      </p:sp>
      <p:sp>
        <p:nvSpPr>
          <p:cNvPr id="5" name="Right Brace 4">
            <a:extLst>
              <a:ext uri="{FF2B5EF4-FFF2-40B4-BE49-F238E27FC236}">
                <a16:creationId xmlns:a16="http://schemas.microsoft.com/office/drawing/2014/main" id="{2A3C24D0-F02C-46DE-8744-5C2C7A8680B0}"/>
              </a:ext>
            </a:extLst>
          </p:cNvPr>
          <p:cNvSpPr/>
          <p:nvPr/>
        </p:nvSpPr>
        <p:spPr>
          <a:xfrm>
            <a:off x="7646504" y="2941983"/>
            <a:ext cx="675861" cy="12987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26185570"/>
      </p:ext>
    </p:extLst>
  </p:cSld>
  <p:clrMapOvr>
    <a:masterClrMapping/>
  </p:clrMapOvr>
</p:sld>
</file>

<file path=ppt/theme/theme1.xml><?xml version="1.0" encoding="utf-8"?>
<a:theme xmlns:a="http://schemas.openxmlformats.org/drawingml/2006/main" name="Bevel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2375</TotalTime>
  <Words>1581</Words>
  <Application>Microsoft Office PowerPoint</Application>
  <PresentationFormat>Widescreen</PresentationFormat>
  <Paragraphs>120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Bierstadt</vt:lpstr>
      <vt:lpstr>Calibri</vt:lpstr>
      <vt:lpstr>BevelVTI</vt:lpstr>
      <vt:lpstr>Case-Based Discussion</vt:lpstr>
      <vt:lpstr>PMH</vt:lpstr>
      <vt:lpstr>Covid 19 Infection</vt:lpstr>
      <vt:lpstr>Submassive pulmonary embolus </vt:lpstr>
      <vt:lpstr>Acute decompensated diastolic HF</vt:lpstr>
      <vt:lpstr>Acute decompensated diastolic HF #2</vt:lpstr>
      <vt:lpstr>Outpatient HF decompensation (#3)</vt:lpstr>
      <vt:lpstr>Fall </vt:lpstr>
      <vt:lpstr>RHC </vt:lpstr>
      <vt:lpstr>PowerPoint Presentation</vt:lpstr>
      <vt:lpstr>Step up to ICU due to Cardiogenic Shock</vt:lpstr>
      <vt:lpstr>ICU care</vt:lpstr>
      <vt:lpstr>Cardiac MRI</vt:lpstr>
      <vt:lpstr>PowerPoint Presentation</vt:lpstr>
      <vt:lpstr>PowerPoint Presentation</vt:lpstr>
      <vt:lpstr>Pericardiectomy </vt:lpstr>
      <vt:lpstr>Post OP Course</vt:lpstr>
      <vt:lpstr>Post OP Course</vt:lpstr>
      <vt:lpstr>PowerPoint Presentation</vt:lpstr>
      <vt:lpstr>Follow up 07/2022</vt:lpstr>
      <vt:lpstr>Common Etiology of Constrictive Pericarditis</vt:lpstr>
      <vt:lpstr>Pericardial Biopsy</vt:lpstr>
      <vt:lpstr>Proposed Etiology of Constrictive Pericarditis for this case</vt:lpstr>
      <vt:lpstr>Constrictive Pericarditis is a disorder of impaired cardiac filling caused by an inelastic pericardium that restricts cardiac chamber expansion to a fixed volume </vt:lpstr>
      <vt:lpstr>PowerPoint Presentation</vt:lpstr>
      <vt:lpstr>Constrictive Pericarditis </vt:lpstr>
      <vt:lpstr>Evaluation </vt:lpstr>
      <vt:lpstr>Evaluation</vt:lpstr>
      <vt:lpstr>Management </vt:lpstr>
      <vt:lpstr>Learning Objectives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Constrictive Pericarditis</dc:title>
  <dc:creator>Smit Shah</dc:creator>
  <cp:lastModifiedBy>Martinez, Jessica</cp:lastModifiedBy>
  <cp:revision>20</cp:revision>
  <dcterms:created xsi:type="dcterms:W3CDTF">2022-10-02T21:56:56Z</dcterms:created>
  <dcterms:modified xsi:type="dcterms:W3CDTF">2022-10-06T12:50:08Z</dcterms:modified>
</cp:coreProperties>
</file>