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3" r:id="rId5"/>
    <p:sldId id="263" r:id="rId6"/>
    <p:sldId id="277" r:id="rId7"/>
    <p:sldId id="264" r:id="rId8"/>
    <p:sldId id="268" r:id="rId9"/>
    <p:sldId id="272" r:id="rId10"/>
    <p:sldId id="279" r:id="rId11"/>
    <p:sldId id="266" r:id="rId12"/>
    <p:sldId id="293" r:id="rId13"/>
    <p:sldId id="294" r:id="rId14"/>
    <p:sldId id="265" r:id="rId15"/>
    <p:sldId id="291" r:id="rId16"/>
    <p:sldId id="292" r:id="rId17"/>
    <p:sldId id="289" r:id="rId18"/>
    <p:sldId id="282" r:id="rId19"/>
    <p:sldId id="290" r:id="rId20"/>
    <p:sldId id="287" r:id="rId21"/>
    <p:sldId id="284" r:id="rId22"/>
    <p:sldId id="283" r:id="rId23"/>
    <p:sldId id="285" r:id="rId24"/>
    <p:sldId id="258" r:id="rId25"/>
    <p:sldId id="260" r:id="rId26"/>
    <p:sldId id="262" r:id="rId27"/>
    <p:sldId id="267" r:id="rId28"/>
    <p:sldId id="288" r:id="rId29"/>
    <p:sldId id="278" r:id="rId30"/>
    <p:sldId id="276" r:id="rId31"/>
    <p:sldId id="275" r:id="rId3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939816-E0E9-4444-93F7-67D65263635D}" v="12" dt="2024-03-07T21:36:08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ab, Hanan" userId="c0cbec4c-336c-462d-a772-4ced82a5ff4b" providerId="ADAL" clId="{FF939816-E0E9-4444-93F7-67D65263635D}"/>
    <pc:docChg chg="undo custSel addSld modSld">
      <pc:chgData name="Saab, Hanan" userId="c0cbec4c-336c-462d-a772-4ced82a5ff4b" providerId="ADAL" clId="{FF939816-E0E9-4444-93F7-67D65263635D}" dt="2024-03-07T21:36:47.263" v="337" actId="14100"/>
      <pc:docMkLst>
        <pc:docMk/>
      </pc:docMkLst>
      <pc:sldChg chg="modSp mod">
        <pc:chgData name="Saab, Hanan" userId="c0cbec4c-336c-462d-a772-4ced82a5ff4b" providerId="ADAL" clId="{FF939816-E0E9-4444-93F7-67D65263635D}" dt="2024-03-07T19:50:06.736" v="31" actId="20577"/>
        <pc:sldMkLst>
          <pc:docMk/>
          <pc:sldMk cId="4206017352" sldId="264"/>
        </pc:sldMkLst>
        <pc:spChg chg="mod">
          <ac:chgData name="Saab, Hanan" userId="c0cbec4c-336c-462d-a772-4ced82a5ff4b" providerId="ADAL" clId="{FF939816-E0E9-4444-93F7-67D65263635D}" dt="2024-03-07T19:50:06.736" v="31" actId="20577"/>
          <ac:spMkLst>
            <pc:docMk/>
            <pc:sldMk cId="4206017352" sldId="264"/>
            <ac:spMk id="6" creationId="{328F5259-B688-B412-A68A-7D37B85EEDC3}"/>
          </ac:spMkLst>
        </pc:spChg>
      </pc:sldChg>
      <pc:sldChg chg="addSp modSp mod">
        <pc:chgData name="Saab, Hanan" userId="c0cbec4c-336c-462d-a772-4ced82a5ff4b" providerId="ADAL" clId="{FF939816-E0E9-4444-93F7-67D65263635D}" dt="2024-03-07T20:01:17.631" v="87" actId="207"/>
        <pc:sldMkLst>
          <pc:docMk/>
          <pc:sldMk cId="3759790290" sldId="272"/>
        </pc:sldMkLst>
        <pc:spChg chg="add mod">
          <ac:chgData name="Saab, Hanan" userId="c0cbec4c-336c-462d-a772-4ced82a5ff4b" providerId="ADAL" clId="{FF939816-E0E9-4444-93F7-67D65263635D}" dt="2024-03-07T20:01:17.631" v="87" actId="207"/>
          <ac:spMkLst>
            <pc:docMk/>
            <pc:sldMk cId="3759790290" sldId="272"/>
            <ac:spMk id="3" creationId="{EA2FF5E4-F5CC-FCCD-C6EB-77E0E7C88154}"/>
          </ac:spMkLst>
        </pc:spChg>
        <pc:picChg chg="mod">
          <ac:chgData name="Saab, Hanan" userId="c0cbec4c-336c-462d-a772-4ced82a5ff4b" providerId="ADAL" clId="{FF939816-E0E9-4444-93F7-67D65263635D}" dt="2024-03-07T20:01:09.446" v="86" actId="1076"/>
          <ac:picMkLst>
            <pc:docMk/>
            <pc:sldMk cId="3759790290" sldId="272"/>
            <ac:picMk id="4" creationId="{845F974E-854A-A3A2-00F4-CF0A5B88733B}"/>
          </ac:picMkLst>
        </pc:picChg>
      </pc:sldChg>
      <pc:sldChg chg="modSp mod">
        <pc:chgData name="Saab, Hanan" userId="c0cbec4c-336c-462d-a772-4ced82a5ff4b" providerId="ADAL" clId="{FF939816-E0E9-4444-93F7-67D65263635D}" dt="2024-03-07T19:23:47.329" v="19" actId="20577"/>
        <pc:sldMkLst>
          <pc:docMk/>
          <pc:sldMk cId="3467418298" sldId="278"/>
        </pc:sldMkLst>
        <pc:spChg chg="mod">
          <ac:chgData name="Saab, Hanan" userId="c0cbec4c-336c-462d-a772-4ced82a5ff4b" providerId="ADAL" clId="{FF939816-E0E9-4444-93F7-67D65263635D}" dt="2024-03-07T19:23:47.329" v="19" actId="20577"/>
          <ac:spMkLst>
            <pc:docMk/>
            <pc:sldMk cId="3467418298" sldId="278"/>
            <ac:spMk id="3" creationId="{08924EF8-A944-5BB3-5C72-4698A88A16E0}"/>
          </ac:spMkLst>
        </pc:spChg>
      </pc:sldChg>
      <pc:sldChg chg="addSp delSp modSp new mod">
        <pc:chgData name="Saab, Hanan" userId="c0cbec4c-336c-462d-a772-4ced82a5ff4b" providerId="ADAL" clId="{FF939816-E0E9-4444-93F7-67D65263635D}" dt="2024-03-07T21:36:47.263" v="337" actId="14100"/>
        <pc:sldMkLst>
          <pc:docMk/>
          <pc:sldMk cId="655542975" sldId="293"/>
        </pc:sldMkLst>
        <pc:spChg chg="mod">
          <ac:chgData name="Saab, Hanan" userId="c0cbec4c-336c-462d-a772-4ced82a5ff4b" providerId="ADAL" clId="{FF939816-E0E9-4444-93F7-67D65263635D}" dt="2024-03-07T20:20:24.992" v="178" actId="207"/>
          <ac:spMkLst>
            <pc:docMk/>
            <pc:sldMk cId="655542975" sldId="293"/>
            <ac:spMk id="2" creationId="{1142E090-90B2-CD93-0E4A-CF4A39DF6D12}"/>
          </ac:spMkLst>
        </pc:spChg>
        <pc:spChg chg="del">
          <ac:chgData name="Saab, Hanan" userId="c0cbec4c-336c-462d-a772-4ced82a5ff4b" providerId="ADAL" clId="{FF939816-E0E9-4444-93F7-67D65263635D}" dt="2024-03-07T21:23:49.347" v="187"/>
          <ac:spMkLst>
            <pc:docMk/>
            <pc:sldMk cId="655542975" sldId="293"/>
            <ac:spMk id="3" creationId="{F620EBB5-90B4-D2DF-3CF1-4483E8F62407}"/>
          </ac:spMkLst>
        </pc:spChg>
        <pc:graphicFrameChg chg="add mod modGraphic">
          <ac:chgData name="Saab, Hanan" userId="c0cbec4c-336c-462d-a772-4ced82a5ff4b" providerId="ADAL" clId="{FF939816-E0E9-4444-93F7-67D65263635D}" dt="2024-03-07T21:24:33.897" v="198" actId="20577"/>
          <ac:graphicFrameMkLst>
            <pc:docMk/>
            <pc:sldMk cId="655542975" sldId="293"/>
            <ac:graphicFrameMk id="4" creationId="{F0D252D5-EE51-9D52-637A-84872BAA5035}"/>
          </ac:graphicFrameMkLst>
        </pc:graphicFrameChg>
        <pc:graphicFrameChg chg="add del mod">
          <ac:chgData name="Saab, Hanan" userId="c0cbec4c-336c-462d-a772-4ced82a5ff4b" providerId="ADAL" clId="{FF939816-E0E9-4444-93F7-67D65263635D}" dt="2024-03-07T21:28:24.442" v="200"/>
          <ac:graphicFrameMkLst>
            <pc:docMk/>
            <pc:sldMk cId="655542975" sldId="293"/>
            <ac:graphicFrameMk id="5" creationId="{F4529223-C16C-4537-5058-2EA069A55F9D}"/>
          </ac:graphicFrameMkLst>
        </pc:graphicFrameChg>
        <pc:graphicFrameChg chg="add mod modGraphic">
          <ac:chgData name="Saab, Hanan" userId="c0cbec4c-336c-462d-a772-4ced82a5ff4b" providerId="ADAL" clId="{FF939816-E0E9-4444-93F7-67D65263635D}" dt="2024-03-07T21:36:47.263" v="337" actId="14100"/>
          <ac:graphicFrameMkLst>
            <pc:docMk/>
            <pc:sldMk cId="655542975" sldId="293"/>
            <ac:graphicFrameMk id="6" creationId="{96EED663-4D98-407E-1271-FE01D56D3F4D}"/>
          </ac:graphicFrameMkLst>
        </pc:graphicFrameChg>
      </pc:sldChg>
      <pc:sldChg chg="addSp delSp modSp new mod">
        <pc:chgData name="Saab, Hanan" userId="c0cbec4c-336c-462d-a772-4ced82a5ff4b" providerId="ADAL" clId="{FF939816-E0E9-4444-93F7-67D65263635D}" dt="2024-03-07T21:36:14.682" v="335" actId="403"/>
        <pc:sldMkLst>
          <pc:docMk/>
          <pc:sldMk cId="1551283335" sldId="294"/>
        </pc:sldMkLst>
        <pc:spChg chg="mod">
          <ac:chgData name="Saab, Hanan" userId="c0cbec4c-336c-462d-a772-4ced82a5ff4b" providerId="ADAL" clId="{FF939816-E0E9-4444-93F7-67D65263635D}" dt="2024-03-07T20:20:33.798" v="180" actId="13926"/>
          <ac:spMkLst>
            <pc:docMk/>
            <pc:sldMk cId="1551283335" sldId="294"/>
            <ac:spMk id="2" creationId="{1BE6267C-A0C7-E963-AF80-2C7F49E81E2E}"/>
          </ac:spMkLst>
        </pc:spChg>
        <pc:spChg chg="add del mod">
          <ac:chgData name="Saab, Hanan" userId="c0cbec4c-336c-462d-a772-4ced82a5ff4b" providerId="ADAL" clId="{FF939816-E0E9-4444-93F7-67D65263635D}" dt="2024-03-07T21:32:15.886" v="297"/>
          <ac:spMkLst>
            <pc:docMk/>
            <pc:sldMk cId="1551283335" sldId="294"/>
            <ac:spMk id="3" creationId="{58613466-ACDB-EB81-3E2D-0851F523E48B}"/>
          </ac:spMkLst>
        </pc:spChg>
        <pc:graphicFrameChg chg="add del mod">
          <ac:chgData name="Saab, Hanan" userId="c0cbec4c-336c-462d-a772-4ced82a5ff4b" providerId="ADAL" clId="{FF939816-E0E9-4444-93F7-67D65263635D}" dt="2024-03-07T21:23:25.861" v="182"/>
          <ac:graphicFrameMkLst>
            <pc:docMk/>
            <pc:sldMk cId="1551283335" sldId="294"/>
            <ac:graphicFrameMk id="4" creationId="{F3C59C07-15A3-5C07-57EE-8B1939E6F530}"/>
          </ac:graphicFrameMkLst>
        </pc:graphicFrameChg>
        <pc:graphicFrameChg chg="add del mod">
          <ac:chgData name="Saab, Hanan" userId="c0cbec4c-336c-462d-a772-4ced82a5ff4b" providerId="ADAL" clId="{FF939816-E0E9-4444-93F7-67D65263635D}" dt="2024-03-07T21:23:43.297" v="186"/>
          <ac:graphicFrameMkLst>
            <pc:docMk/>
            <pc:sldMk cId="1551283335" sldId="294"/>
            <ac:graphicFrameMk id="5" creationId="{68B59490-1D1C-D892-4C9A-8EFDB9D0C7C8}"/>
          </ac:graphicFrameMkLst>
        </pc:graphicFrameChg>
        <pc:graphicFrameChg chg="add mod modGraphic">
          <ac:chgData name="Saab, Hanan" userId="c0cbec4c-336c-462d-a772-4ced82a5ff4b" providerId="ADAL" clId="{FF939816-E0E9-4444-93F7-67D65263635D}" dt="2024-03-07T21:36:14.682" v="335" actId="403"/>
          <ac:graphicFrameMkLst>
            <pc:docMk/>
            <pc:sldMk cId="1551283335" sldId="294"/>
            <ac:graphicFrameMk id="8" creationId="{336D4E49-E595-EC3F-7F94-0614A93DF6B7}"/>
          </ac:graphicFrameMkLst>
        </pc:graphicFrameChg>
        <pc:graphicFrameChg chg="add mod modGraphic">
          <ac:chgData name="Saab, Hanan" userId="c0cbec4c-336c-462d-a772-4ced82a5ff4b" providerId="ADAL" clId="{FF939816-E0E9-4444-93F7-67D65263635D}" dt="2024-03-07T21:35:38.767" v="326" actId="14100"/>
          <ac:graphicFrameMkLst>
            <pc:docMk/>
            <pc:sldMk cId="1551283335" sldId="294"/>
            <ac:graphicFrameMk id="9" creationId="{A9460A4E-108A-99C6-0FAA-D7A164BD4E97}"/>
          </ac:graphicFrameMkLst>
        </pc:graphicFrameChg>
        <pc:picChg chg="add del mod">
          <ac:chgData name="Saab, Hanan" userId="c0cbec4c-336c-462d-a772-4ced82a5ff4b" providerId="ADAL" clId="{FF939816-E0E9-4444-93F7-67D65263635D}" dt="2024-03-07T21:34:30.337" v="318" actId="478"/>
          <ac:picMkLst>
            <pc:docMk/>
            <pc:sldMk cId="1551283335" sldId="294"/>
            <ac:picMk id="7" creationId="{E556F681-588E-7871-56AD-F527131A163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3B3E2-8BC5-CF30-9C4E-55929A507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75D72C-973A-26D0-7659-42F537586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0B079-5038-7393-EBD7-434305B0B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BB0CC-6D28-3A8A-230B-EAA37E75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118DC-B653-F346-ADF0-DD81AE033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32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50BB-1666-FC2F-3E36-ABC93845A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9D738-5D26-1885-5DC6-81762C550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F3200-2C7C-4E77-241A-2C6A9BBDF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113C6-6A41-38DC-7AFC-731A7A92B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8967C-A37F-4B87-5F46-70CB82E7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7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23429D-7D85-EDA5-CE8A-BA2380FC82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7A6952-18E3-B5E6-8F89-A2D3F13799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85165-EDB4-2798-D8F0-60D5606A5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F4BB3-80DB-364F-7240-99B99FDD3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76B4-58C2-F00D-72C4-F49250B4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11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4A288-BA91-C668-D608-88328C6D5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E1B3E-C76C-1FDE-FF50-EF9D7A21E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8169D-82E9-B85C-FE20-1B40CB8D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8321D-7BE1-FC3C-58B0-9C3585F29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15201-21F5-F519-CE4C-E719EF0B8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10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9FCC1-9889-3FA1-77A9-4744B6C75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57521-A4BA-5C98-3604-5C376B65D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CF153-248C-5527-45C8-15EB9E24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3BA5D-7AA7-E846-A7D0-FE9DD0853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250268-38B0-28C5-CEAA-7305114C5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57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933A0-4D85-2878-3311-E84DB4EA6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301FE-9534-5DF9-E1A4-46B89EE543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419B9E-B629-74EB-5734-EC17F26295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8C8FA-0F20-FD81-3A45-EC7B2A14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DF0B40-28DD-B999-48C7-AC2CEAFAB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862DE-660C-0740-7F3D-54E9A1523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01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0AD3A-1842-664C-22C3-4EAD773C4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C3A35-69A5-BA65-CF72-3CB9D24B9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7F231-1D09-CC24-6202-4CF906EB8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956ED7-2BBD-AD0D-CEC3-4ACD5F26D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EA7E61-DA84-E9CB-97C3-CC25B8D50F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318E34-88A1-F21F-F4E9-27FCEBF0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468749-0B32-FABC-8B1C-029348B25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4567E9-6C57-F218-D8DB-DC64663B4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1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52EDB-E8F2-5A5D-5FF1-FF466A4BF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DAA3FD-D0B0-2456-11AF-D41A3AF78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B4E7A-7E27-FDCD-C42A-0228F3C28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FCD9EC-A725-0E90-1C77-4D077D98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4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23AF9A-EE07-94B2-B000-4A9AB3DA1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C35BF9-338A-29A1-CF09-E7FD2F8CC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67EB2C-86D3-BDC0-1CE4-E6DBA0BC1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5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FBEEA-8C06-DD7B-C9EE-AEB24CB04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BA52D-FE93-D02D-CF9C-7BB68F2CD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57E08-4EAB-D74E-9E97-1BCBC83A2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AD731-9362-EB4B-9C4B-F1C50C94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F6CEA-BA46-07B8-3654-922BB0109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ACBF9-5699-6777-F2AE-B4C582753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66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21DC2-CF41-DEFA-40A9-6AD655755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FB69CB-B5DB-A57B-6E46-48098FD95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9B1D02-8179-E294-5170-3191BCBBD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7807E-BCB5-87CB-C480-83AB83DA9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DA34F-81B7-9B2C-DE51-6EAD8D2A1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7EB35-0B6D-A258-DCDA-CBD792695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84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9F56EB-7CE8-BECD-13BF-AA684E5B8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31E2C-FC64-F1B3-4948-3FCD651C3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031B4-701C-45C4-DB1B-5DC718BA78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1FBB-C58B-43C8-9B6F-89DD998B36E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F6DCD-F175-45FF-566B-F413B681C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6C0A3-26E8-318B-E9CF-AE919BD01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23AEF-3993-4EE6-B109-ADA0779EC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6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23A33-EA81-C2A4-C050-7B00A63BDD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+mn-lt"/>
              </a:rPr>
              <a:t>Indwelling Urinary Catheter Indications, Appropriate Urine Cultures, Diagnosis of Asymptomatic Bacteriuria and Urinary Tract Infections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4ABCC-D642-27B1-3F75-0C2B257229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</a:t>
            </a:r>
          </a:p>
          <a:p>
            <a:r>
              <a:rPr lang="en-US" dirty="0"/>
              <a:t>Hanan Saab, MPH BSMT CIC</a:t>
            </a:r>
          </a:p>
          <a:p>
            <a:r>
              <a:rPr lang="en-US" dirty="0"/>
              <a:t>Greta Kolodziej, PharmD RPh</a:t>
            </a:r>
          </a:p>
        </p:txBody>
      </p:sp>
    </p:spTree>
    <p:extLst>
      <p:ext uri="{BB962C8B-B14F-4D97-AF65-F5344CB8AC3E}">
        <p14:creationId xmlns:p14="http://schemas.microsoft.com/office/powerpoint/2010/main" val="2894740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9794D-1906-E475-AA9A-718F17890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2"/>
                </a:solidFill>
                <a:highlight>
                  <a:srgbClr val="000080"/>
                </a:highlight>
              </a:rPr>
              <a:t>Appropriate uses of urine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F5F1D-5CB6-431E-5A1D-C37DFB9D4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Presence of symptoms suggestive of a urinary tract infection (UTI):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Flank pain or costovertebral angle tenderness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Acute hematuria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New pelvic discomfort </a:t>
            </a:r>
          </a:p>
          <a:p>
            <a:r>
              <a:rPr lang="en-US" dirty="0"/>
              <a:t>New onset or worsening sepsis without evidence of another source on history, physical examination, or laboratory testing </a:t>
            </a:r>
          </a:p>
          <a:p>
            <a:r>
              <a:rPr lang="en-US" dirty="0"/>
              <a:t>Fever or altered mental status </a:t>
            </a:r>
            <a:r>
              <a:rPr lang="en-US" dirty="0">
                <a:solidFill>
                  <a:schemeClr val="bg2"/>
                </a:solidFill>
                <a:highlight>
                  <a:srgbClr val="FF0000"/>
                </a:highlight>
              </a:rPr>
              <a:t>without evidence of another source </a:t>
            </a:r>
            <a:r>
              <a:rPr lang="en-US" dirty="0"/>
              <a:t>on history, physical examination, or laboratory testing </a:t>
            </a:r>
          </a:p>
          <a:p>
            <a:r>
              <a:rPr lang="en-US" dirty="0"/>
              <a:t>In spinal-cord-injury patients and other highly complex patients (</a:t>
            </a:r>
            <a:r>
              <a:rPr lang="en-US" dirty="0" err="1"/>
              <a:t>eg</a:t>
            </a:r>
            <a:r>
              <a:rPr lang="en-US" dirty="0"/>
              <a:t>, patients with &gt;40% total body burn, recipients of kidney transplants with graft failure) symptoms may include increased spasticity, autonomic dysreflexia, and/or sense of unease</a:t>
            </a:r>
          </a:p>
        </p:txBody>
      </p:sp>
    </p:spTree>
    <p:extLst>
      <p:ext uri="{BB962C8B-B14F-4D97-AF65-F5344CB8AC3E}">
        <p14:creationId xmlns:p14="http://schemas.microsoft.com/office/powerpoint/2010/main" val="1235543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99F79-9A29-EC5B-C0E7-F48C1386B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294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  <a:highlight>
                  <a:srgbClr val="000080"/>
                </a:highlight>
                <a:latin typeface="+mn-lt"/>
              </a:rPr>
              <a:t>Inappropriate</a:t>
            </a:r>
            <a:r>
              <a:rPr lang="en-US" sz="3600" dirty="0">
                <a:highlight>
                  <a:srgbClr val="000080"/>
                </a:highlight>
                <a:latin typeface="+mn-lt"/>
              </a:rPr>
              <a:t> </a:t>
            </a:r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Urine Culture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C22E1E-3009-E5E3-E545-86EA70601E2B}"/>
              </a:ext>
            </a:extLst>
          </p:cNvPr>
          <p:cNvSpPr txBox="1"/>
          <p:nvPr/>
        </p:nvSpPr>
        <p:spPr>
          <a:xfrm>
            <a:off x="838200" y="1468074"/>
            <a:ext cx="1074699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•</a:t>
            </a:r>
            <a:r>
              <a:rPr lang="en-US" sz="3200" dirty="0"/>
              <a:t>Odorous, cloudy, or discolored urine </a:t>
            </a:r>
            <a:r>
              <a:rPr lang="en-US" sz="3200" dirty="0">
                <a:solidFill>
                  <a:schemeClr val="bg2"/>
                </a:solidFill>
                <a:highlight>
                  <a:srgbClr val="FF0000"/>
                </a:highlight>
              </a:rPr>
              <a:t>in the absence </a:t>
            </a:r>
            <a:r>
              <a:rPr lang="en-US" sz="3200" dirty="0"/>
              <a:t>of other localizing signs and symptoms</a:t>
            </a:r>
          </a:p>
          <a:p>
            <a:r>
              <a:rPr lang="en-US" sz="3200" dirty="0"/>
              <a:t>• Sediment in urine</a:t>
            </a:r>
          </a:p>
          <a:p>
            <a:r>
              <a:rPr lang="en-US" sz="3200" dirty="0"/>
              <a:t>• Reflex urine cultures based on urinalysis results, such as pyuria, </a:t>
            </a:r>
            <a:r>
              <a:rPr lang="en-US" sz="3200" dirty="0">
                <a:solidFill>
                  <a:schemeClr val="bg2"/>
                </a:solidFill>
                <a:highlight>
                  <a:srgbClr val="FF0000"/>
                </a:highlight>
              </a:rPr>
              <a:t>in the absence of other indications </a:t>
            </a:r>
            <a:r>
              <a:rPr lang="en-US" sz="3200" dirty="0"/>
              <a:t>(absence of pyuria suggests diagnosis other than CAUTI)</a:t>
            </a:r>
          </a:p>
          <a:p>
            <a:r>
              <a:rPr lang="en-US" sz="3200" dirty="0"/>
              <a:t>• Urine culture to document response to therapy unless symptoms fail to resolve</a:t>
            </a:r>
          </a:p>
          <a:p>
            <a:r>
              <a:rPr lang="en-US" sz="3200" dirty="0"/>
              <a:t>• Any surveillance screening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66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2E090-90B2-CD93-0E4A-CF4A39DF6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Pottstown CAUTI Data FY2024 TD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D252D5-EE51-9D52-637A-84872BAA50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7588730"/>
              </p:ext>
            </p:extLst>
          </p:nvPr>
        </p:nvGraphicFramePr>
        <p:xfrm>
          <a:off x="696286" y="1627463"/>
          <a:ext cx="10377181" cy="1661022"/>
        </p:xfrm>
        <a:graphic>
          <a:graphicData uri="http://schemas.openxmlformats.org/drawingml/2006/table">
            <a:tbl>
              <a:tblPr/>
              <a:tblGrid>
                <a:gridCol w="829510">
                  <a:extLst>
                    <a:ext uri="{9D8B030D-6E8A-4147-A177-3AD203B41FA5}">
                      <a16:colId xmlns:a16="http://schemas.microsoft.com/office/drawing/2014/main" val="2247017331"/>
                    </a:ext>
                  </a:extLst>
                </a:gridCol>
                <a:gridCol w="2438762">
                  <a:extLst>
                    <a:ext uri="{9D8B030D-6E8A-4147-A177-3AD203B41FA5}">
                      <a16:colId xmlns:a16="http://schemas.microsoft.com/office/drawing/2014/main" val="3662611991"/>
                    </a:ext>
                  </a:extLst>
                </a:gridCol>
                <a:gridCol w="1281595">
                  <a:extLst>
                    <a:ext uri="{9D8B030D-6E8A-4147-A177-3AD203B41FA5}">
                      <a16:colId xmlns:a16="http://schemas.microsoft.com/office/drawing/2014/main" val="318704862"/>
                    </a:ext>
                  </a:extLst>
                </a:gridCol>
                <a:gridCol w="2704205">
                  <a:extLst>
                    <a:ext uri="{9D8B030D-6E8A-4147-A177-3AD203B41FA5}">
                      <a16:colId xmlns:a16="http://schemas.microsoft.com/office/drawing/2014/main" val="4004257087"/>
                    </a:ext>
                  </a:extLst>
                </a:gridCol>
                <a:gridCol w="3123109">
                  <a:extLst>
                    <a:ext uri="{9D8B030D-6E8A-4147-A177-3AD203B41FA5}">
                      <a16:colId xmlns:a16="http://schemas.microsoft.com/office/drawing/2014/main" val="1075917700"/>
                    </a:ext>
                  </a:extLst>
                </a:gridCol>
              </a:tblGrid>
              <a:tr h="2604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Month/Yr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Organism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Epithelials/HPF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S&amp;S to meet CAUTI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Reason for culture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30395"/>
                  </a:ext>
                </a:extLst>
              </a:tr>
              <a:tr h="2801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E. coli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6-10/HPF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Fever (St.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caths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 home)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825782"/>
                  </a:ext>
                </a:extLst>
              </a:tr>
              <a:tr h="2801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E. coli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6-10/HPF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Fever 3 days prior to culture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Leukocytosis (stressed and depressed)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9468363"/>
                  </a:ext>
                </a:extLst>
              </a:tr>
              <a:tr h="2801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E. Faecalis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TNTC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Sepsis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311437"/>
                  </a:ext>
                </a:extLst>
              </a:tr>
              <a:tr h="2801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K. Pneumonia/ Candida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6-10/HPF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Urgency and Suprapubic Pressure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 in mental status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294835"/>
                  </a:ext>
                </a:extLst>
              </a:tr>
              <a:tr h="2801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P. agglumerans/ P. mirabilis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0-5/HPF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Fever (post culture due to Flu)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Cloudy urine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4343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6EED663-4D98-407E-1271-FE01D56D3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105117"/>
              </p:ext>
            </p:extLst>
          </p:nvPr>
        </p:nvGraphicFramePr>
        <p:xfrm>
          <a:off x="696286" y="3569516"/>
          <a:ext cx="10335237" cy="891724"/>
        </p:xfrm>
        <a:graphic>
          <a:graphicData uri="http://schemas.openxmlformats.org/drawingml/2006/table">
            <a:tbl>
              <a:tblPr/>
              <a:tblGrid>
                <a:gridCol w="511000">
                  <a:extLst>
                    <a:ext uri="{9D8B030D-6E8A-4147-A177-3AD203B41FA5}">
                      <a16:colId xmlns:a16="http://schemas.microsoft.com/office/drawing/2014/main" val="3738869009"/>
                    </a:ext>
                  </a:extLst>
                </a:gridCol>
                <a:gridCol w="1502338">
                  <a:extLst>
                    <a:ext uri="{9D8B030D-6E8A-4147-A177-3AD203B41FA5}">
                      <a16:colId xmlns:a16="http://schemas.microsoft.com/office/drawing/2014/main" val="1906418034"/>
                    </a:ext>
                  </a:extLst>
                </a:gridCol>
                <a:gridCol w="789494">
                  <a:extLst>
                    <a:ext uri="{9D8B030D-6E8A-4147-A177-3AD203B41FA5}">
                      <a16:colId xmlns:a16="http://schemas.microsoft.com/office/drawing/2014/main" val="2899542435"/>
                    </a:ext>
                  </a:extLst>
                </a:gridCol>
                <a:gridCol w="1665858">
                  <a:extLst>
                    <a:ext uri="{9D8B030D-6E8A-4147-A177-3AD203B41FA5}">
                      <a16:colId xmlns:a16="http://schemas.microsoft.com/office/drawing/2014/main" val="598409464"/>
                    </a:ext>
                  </a:extLst>
                </a:gridCol>
                <a:gridCol w="1923912">
                  <a:extLst>
                    <a:ext uri="{9D8B030D-6E8A-4147-A177-3AD203B41FA5}">
                      <a16:colId xmlns:a16="http://schemas.microsoft.com/office/drawing/2014/main" val="2971144840"/>
                    </a:ext>
                  </a:extLst>
                </a:gridCol>
                <a:gridCol w="1617312">
                  <a:extLst>
                    <a:ext uri="{9D8B030D-6E8A-4147-A177-3AD203B41FA5}">
                      <a16:colId xmlns:a16="http://schemas.microsoft.com/office/drawing/2014/main" val="3609689831"/>
                    </a:ext>
                  </a:extLst>
                </a:gridCol>
                <a:gridCol w="1586653">
                  <a:extLst>
                    <a:ext uri="{9D8B030D-6E8A-4147-A177-3AD203B41FA5}">
                      <a16:colId xmlns:a16="http://schemas.microsoft.com/office/drawing/2014/main" val="98951339"/>
                    </a:ext>
                  </a:extLst>
                </a:gridCol>
                <a:gridCol w="738670">
                  <a:extLst>
                    <a:ext uri="{9D8B030D-6E8A-4147-A177-3AD203B41FA5}">
                      <a16:colId xmlns:a16="http://schemas.microsoft.com/office/drawing/2014/main" val="2897120086"/>
                    </a:ext>
                  </a:extLst>
                </a:gridCol>
              </a:tblGrid>
              <a:tr h="6165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HAI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VBP 2025 Threshold SIR 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National SIR</a:t>
                      </a:r>
                    </a:p>
                  </a:txBody>
                  <a:tcPr marL="7569" marR="7569" marT="7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FY2024 Facility Established Goal (30% reduction in SIR/ Rate)</a:t>
                      </a:r>
                    </a:p>
                  </a:txBody>
                  <a:tcPr marL="7569" marR="7569" marT="7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FYTD2023 HW SIR/ Rate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FY2023 #HAI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FYTD2024 TD HW SIR/ Rate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FY2024 TD #HAI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522527"/>
                  </a:ext>
                </a:extLst>
              </a:tr>
              <a:tr h="275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CAUTI</a:t>
                      </a:r>
                    </a:p>
                  </a:txBody>
                  <a:tcPr marL="7569" marR="7569" marT="75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0.795</a:t>
                      </a:r>
                    </a:p>
                  </a:txBody>
                  <a:tcPr marL="7569" marR="7569" marT="7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0.158</a:t>
                      </a:r>
                    </a:p>
                  </a:txBody>
                  <a:tcPr marL="7569" marR="7569" marT="7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0.226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569" marR="7569" marT="75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1337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542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6267C-A0C7-E963-AF80-2C7F49E81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Pottstown Urine Culture Contamination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13466-ACDB-EB81-3E2D-0851F523E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r>
              <a:rPr lang="en-US" dirty="0"/>
              <a:t>Oct-Dec 2023                                       Jan- Feb 15</a:t>
            </a:r>
            <a:r>
              <a:rPr lang="en-US" baseline="30000" dirty="0"/>
              <a:t>th</a:t>
            </a:r>
            <a:r>
              <a:rPr lang="en-US" dirty="0"/>
              <a:t> 2024</a:t>
            </a:r>
          </a:p>
          <a:p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36D4E49-E595-EC3F-7F94-0614A93DF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370916"/>
              </p:ext>
            </p:extLst>
          </p:nvPr>
        </p:nvGraphicFramePr>
        <p:xfrm>
          <a:off x="6219040" y="1847463"/>
          <a:ext cx="5730379" cy="4709506"/>
        </p:xfrm>
        <a:graphic>
          <a:graphicData uri="http://schemas.openxmlformats.org/drawingml/2006/table">
            <a:tbl>
              <a:tblPr/>
              <a:tblGrid>
                <a:gridCol w="1237663">
                  <a:extLst>
                    <a:ext uri="{9D8B030D-6E8A-4147-A177-3AD203B41FA5}">
                      <a16:colId xmlns:a16="http://schemas.microsoft.com/office/drawing/2014/main" val="2818390940"/>
                    </a:ext>
                  </a:extLst>
                </a:gridCol>
                <a:gridCol w="594078">
                  <a:extLst>
                    <a:ext uri="{9D8B030D-6E8A-4147-A177-3AD203B41FA5}">
                      <a16:colId xmlns:a16="http://schemas.microsoft.com/office/drawing/2014/main" val="2138964737"/>
                    </a:ext>
                  </a:extLst>
                </a:gridCol>
                <a:gridCol w="730221">
                  <a:extLst>
                    <a:ext uri="{9D8B030D-6E8A-4147-A177-3AD203B41FA5}">
                      <a16:colId xmlns:a16="http://schemas.microsoft.com/office/drawing/2014/main" val="1108442366"/>
                    </a:ext>
                  </a:extLst>
                </a:gridCol>
                <a:gridCol w="594078">
                  <a:extLst>
                    <a:ext uri="{9D8B030D-6E8A-4147-A177-3AD203B41FA5}">
                      <a16:colId xmlns:a16="http://schemas.microsoft.com/office/drawing/2014/main" val="3059990891"/>
                    </a:ext>
                  </a:extLst>
                </a:gridCol>
                <a:gridCol w="816857">
                  <a:extLst>
                    <a:ext uri="{9D8B030D-6E8A-4147-A177-3AD203B41FA5}">
                      <a16:colId xmlns:a16="http://schemas.microsoft.com/office/drawing/2014/main" val="2143018867"/>
                    </a:ext>
                  </a:extLst>
                </a:gridCol>
                <a:gridCol w="594078">
                  <a:extLst>
                    <a:ext uri="{9D8B030D-6E8A-4147-A177-3AD203B41FA5}">
                      <a16:colId xmlns:a16="http://schemas.microsoft.com/office/drawing/2014/main" val="533772880"/>
                    </a:ext>
                  </a:extLst>
                </a:gridCol>
                <a:gridCol w="1163404">
                  <a:extLst>
                    <a:ext uri="{9D8B030D-6E8A-4147-A177-3AD203B41FA5}">
                      <a16:colId xmlns:a16="http://schemas.microsoft.com/office/drawing/2014/main" val="3763865246"/>
                    </a:ext>
                  </a:extLst>
                </a:gridCol>
              </a:tblGrid>
              <a:tr h="5367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Urine Source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Facility %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14704"/>
                  </a:ext>
                </a:extLst>
              </a:tr>
              <a:tr h="2977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Sources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3899597"/>
                  </a:ext>
                </a:extLst>
              </a:tr>
              <a:tr h="5367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source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105409"/>
                  </a:ext>
                </a:extLst>
              </a:tr>
              <a:tr h="2977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Foley/Cath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5505652"/>
                  </a:ext>
                </a:extLst>
              </a:tr>
              <a:tr h="5367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Foley/Cath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341637"/>
                  </a:ext>
                </a:extLst>
              </a:tr>
              <a:tr h="2977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Straight Cath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352504"/>
                  </a:ext>
                </a:extLst>
              </a:tr>
              <a:tr h="5367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Straigh Cath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682150"/>
                  </a:ext>
                </a:extLst>
              </a:tr>
              <a:tr h="2977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 Catch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669956"/>
                  </a:ext>
                </a:extLst>
              </a:tr>
              <a:tr h="5367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 Catch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1778679"/>
                  </a:ext>
                </a:extLst>
              </a:tr>
              <a:tr h="2977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other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325345"/>
                  </a:ext>
                </a:extLst>
              </a:tr>
              <a:tr h="5367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other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33922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9460A4E-108A-99C6-0FAA-D7A164BD4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768657"/>
              </p:ext>
            </p:extLst>
          </p:nvPr>
        </p:nvGraphicFramePr>
        <p:xfrm>
          <a:off x="453006" y="1847463"/>
          <a:ext cx="5519955" cy="4709503"/>
        </p:xfrm>
        <a:graphic>
          <a:graphicData uri="http://schemas.openxmlformats.org/drawingml/2006/table">
            <a:tbl>
              <a:tblPr/>
              <a:tblGrid>
                <a:gridCol w="1192215">
                  <a:extLst>
                    <a:ext uri="{9D8B030D-6E8A-4147-A177-3AD203B41FA5}">
                      <a16:colId xmlns:a16="http://schemas.microsoft.com/office/drawing/2014/main" val="3440821758"/>
                    </a:ext>
                  </a:extLst>
                </a:gridCol>
                <a:gridCol w="572263">
                  <a:extLst>
                    <a:ext uri="{9D8B030D-6E8A-4147-A177-3AD203B41FA5}">
                      <a16:colId xmlns:a16="http://schemas.microsoft.com/office/drawing/2014/main" val="4069050470"/>
                    </a:ext>
                  </a:extLst>
                </a:gridCol>
                <a:gridCol w="703407">
                  <a:extLst>
                    <a:ext uri="{9D8B030D-6E8A-4147-A177-3AD203B41FA5}">
                      <a16:colId xmlns:a16="http://schemas.microsoft.com/office/drawing/2014/main" val="1191190458"/>
                    </a:ext>
                  </a:extLst>
                </a:gridCol>
                <a:gridCol w="572263">
                  <a:extLst>
                    <a:ext uri="{9D8B030D-6E8A-4147-A177-3AD203B41FA5}">
                      <a16:colId xmlns:a16="http://schemas.microsoft.com/office/drawing/2014/main" val="1315057436"/>
                    </a:ext>
                  </a:extLst>
                </a:gridCol>
                <a:gridCol w="786862">
                  <a:extLst>
                    <a:ext uri="{9D8B030D-6E8A-4147-A177-3AD203B41FA5}">
                      <a16:colId xmlns:a16="http://schemas.microsoft.com/office/drawing/2014/main" val="1329738562"/>
                    </a:ext>
                  </a:extLst>
                </a:gridCol>
                <a:gridCol w="572263">
                  <a:extLst>
                    <a:ext uri="{9D8B030D-6E8A-4147-A177-3AD203B41FA5}">
                      <a16:colId xmlns:a16="http://schemas.microsoft.com/office/drawing/2014/main" val="2996125083"/>
                    </a:ext>
                  </a:extLst>
                </a:gridCol>
                <a:gridCol w="1120682">
                  <a:extLst>
                    <a:ext uri="{9D8B030D-6E8A-4147-A177-3AD203B41FA5}">
                      <a16:colId xmlns:a16="http://schemas.microsoft.com/office/drawing/2014/main" val="2968797065"/>
                    </a:ext>
                  </a:extLst>
                </a:gridCol>
              </a:tblGrid>
              <a:tr h="6884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Urine Source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Facility %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963448"/>
                  </a:ext>
                </a:extLst>
              </a:tr>
              <a:tr h="2682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Sources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730228"/>
                  </a:ext>
                </a:extLst>
              </a:tr>
              <a:tr h="4618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source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9899768"/>
                  </a:ext>
                </a:extLst>
              </a:tr>
              <a:tr h="2682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Foley/Cath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146926"/>
                  </a:ext>
                </a:extLst>
              </a:tr>
              <a:tr h="4618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Foley/Cath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767390"/>
                  </a:ext>
                </a:extLst>
              </a:tr>
              <a:tr h="4618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Straight Cath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554153"/>
                  </a:ext>
                </a:extLst>
              </a:tr>
              <a:tr h="4618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Straigh Cath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2434794"/>
                  </a:ext>
                </a:extLst>
              </a:tr>
              <a:tr h="2682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 Catch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2490203"/>
                  </a:ext>
                </a:extLst>
              </a:tr>
              <a:tr h="4618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 Catch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2607571"/>
                  </a:ext>
                </a:extLst>
              </a:tr>
              <a:tr h="2682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other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1714215"/>
                  </a:ext>
                </a:extLst>
              </a:tr>
              <a:tr h="4618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other Contam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363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283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3545D-F73E-25FA-D64B-9F6D8DCC4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149225"/>
            <a:ext cx="11582400" cy="115887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How Can Inappropriate Urine Cultures Lead To Patient </a:t>
            </a:r>
            <a:b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</a:br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Harm?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5855E3-69D9-F663-E41D-6A98AB0065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52310"/>
            <a:ext cx="10515600" cy="515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766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43CB-19BB-11D9-3CF4-6830E46C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Urine Culture Ordering Stewardship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30C05-2A16-7A43-3EC6-3EF24D10F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order in the absence of signs and symptoms of UTI, including patients with urinary catheters and those undergoing preoperative evaluation (unless urinary mucosal bleeding anticipated).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Document indication for sending a urine culture.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11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D92B4-A8B5-03C8-0C11-AA87D2DB4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Positive Urine Culture Stewardship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AB285-67B9-68BB-63E5-2F8AE07CF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Ask the patient if he or she is having urinary symptoms before initiating antibiotics.</a:t>
            </a:r>
          </a:p>
          <a:p>
            <a:r>
              <a:rPr lang="en-US" dirty="0"/>
              <a:t>Ask colleagues why the urine culture was sent (was there a suspicion for UTI at some point?).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60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56C6B-9CE9-EAC3-01AC-B2341EABF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560" y="365125"/>
            <a:ext cx="1101824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Treatment of Asymptomatic Bacteriuria Is Not Beneficial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1DDC5-D771-E173-DBB5-89A991F81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Randomized, controlled trials have demonstrated a LACK of benefit of antibiotic treatment of ASB in the following populations:</a:t>
            </a:r>
            <a:endParaRPr lang="en-US" baseline="30000" dirty="0"/>
          </a:p>
          <a:p>
            <a:pPr lvl="1">
              <a:spcBef>
                <a:spcPts val="1200"/>
              </a:spcBef>
              <a:buFont typeface="Calibri" panose="020F0502020204030204" pitchFamily="34" charset="0"/>
              <a:buChar char="̶"/>
            </a:pPr>
            <a:r>
              <a:rPr lang="en-US" dirty="0"/>
              <a:t>Healthy, nonpregnant women aged 18–40 years</a:t>
            </a:r>
          </a:p>
          <a:p>
            <a:pPr lvl="1">
              <a:spcBef>
                <a:spcPts val="1200"/>
              </a:spcBef>
              <a:buFont typeface="Calibri" panose="020F0502020204030204" pitchFamily="34" charset="0"/>
              <a:buChar char="̶"/>
            </a:pPr>
            <a:r>
              <a:rPr lang="en-US" dirty="0"/>
              <a:t>Diabetic women</a:t>
            </a:r>
          </a:p>
          <a:p>
            <a:pPr lvl="1">
              <a:spcBef>
                <a:spcPts val="1200"/>
              </a:spcBef>
              <a:buFont typeface="Calibri" panose="020F0502020204030204" pitchFamily="34" charset="0"/>
              <a:buChar char="̶"/>
            </a:pPr>
            <a:r>
              <a:rPr lang="en-US" dirty="0"/>
              <a:t>Patients with long-term indwelling catheters</a:t>
            </a:r>
          </a:p>
          <a:p>
            <a:pPr lvl="1">
              <a:spcBef>
                <a:spcPts val="1200"/>
              </a:spcBef>
              <a:buFont typeface="Calibri" panose="020F0502020204030204" pitchFamily="34" charset="0"/>
              <a:buChar char="̶"/>
            </a:pPr>
            <a:r>
              <a:rPr lang="en-US" dirty="0"/>
              <a:t>Older women in the community</a:t>
            </a:r>
          </a:p>
          <a:p>
            <a:pPr lvl="1">
              <a:spcBef>
                <a:spcPts val="1200"/>
              </a:spcBef>
              <a:buFont typeface="Calibri" panose="020F0502020204030204" pitchFamily="34" charset="0"/>
              <a:buChar char="̶"/>
            </a:pPr>
            <a:r>
              <a:rPr lang="en-US" dirty="0"/>
              <a:t>Elderly nursing home residents</a:t>
            </a:r>
          </a:p>
          <a:p>
            <a:pPr lvl="1">
              <a:spcBef>
                <a:spcPts val="1200"/>
              </a:spcBef>
              <a:buFont typeface="Calibri" panose="020F0502020204030204" pitchFamily="34" charset="0"/>
              <a:buChar char="̶"/>
            </a:pPr>
            <a:r>
              <a:rPr lang="en-US" dirty="0"/>
              <a:t>Renal transplant patients</a:t>
            </a:r>
          </a:p>
          <a:p>
            <a:pPr lvl="1">
              <a:spcBef>
                <a:spcPts val="1200"/>
              </a:spcBef>
              <a:buFont typeface="Calibri" panose="020F0502020204030204" pitchFamily="34" charset="0"/>
              <a:buChar char="̶"/>
            </a:pPr>
            <a:r>
              <a:rPr lang="en-US" dirty="0"/>
              <a:t>Patients undergoing orthopedic surgery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557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A4B86-6DAF-EF9F-2FDE-D9C788726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4184"/>
            <a:ext cx="10515600" cy="4792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Guidelines recommend screening and treating for ASB in two situations</a:t>
            </a:r>
            <a:endParaRPr lang="en-US" sz="3200" baseline="30000" dirty="0"/>
          </a:p>
          <a:p>
            <a:pPr marL="449372" lvl="1" indent="0">
              <a:buNone/>
            </a:pPr>
            <a:r>
              <a:rPr lang="en-US" sz="3200" dirty="0"/>
              <a:t>1. Pregnant women at 12–16 weeks gestation </a:t>
            </a:r>
            <a:endParaRPr lang="en-US" sz="3600" dirty="0"/>
          </a:p>
          <a:p>
            <a:pPr lvl="2"/>
            <a:r>
              <a:rPr lang="en-US" sz="2800" dirty="0"/>
              <a:t>Prevents pyelonephritis, preterm labor, and infant low birth weight </a:t>
            </a:r>
          </a:p>
          <a:p>
            <a:pPr marL="914400" lvl="2" indent="0">
              <a:buNone/>
            </a:pPr>
            <a:endParaRPr lang="en-US" sz="2800" dirty="0"/>
          </a:p>
          <a:p>
            <a:pPr marL="449372" lvl="1" indent="0">
              <a:buNone/>
            </a:pPr>
            <a:r>
              <a:rPr lang="en-US" sz="3200" dirty="0"/>
              <a:t>2. Impending urologic procedure in which mucosal bleeding is expected</a:t>
            </a:r>
          </a:p>
          <a:p>
            <a:pPr lvl="2"/>
            <a:r>
              <a:rPr lang="en-US" sz="2800" dirty="0"/>
              <a:t>May prevent urosepsis</a:t>
            </a:r>
          </a:p>
          <a:p>
            <a:pPr lvl="2"/>
            <a:r>
              <a:rPr lang="en-US" sz="2800" dirty="0"/>
              <a:t>This does not include placement of a urinary catheter</a:t>
            </a:r>
          </a:p>
          <a:p>
            <a:endParaRPr lang="en-US" sz="3600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F339F69-D259-23FC-7AFF-A897A7868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250" y="365126"/>
            <a:ext cx="11010550" cy="1019058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Treatment of Asymptomatic Bacteriuria Recommended</a:t>
            </a:r>
          </a:p>
        </p:txBody>
      </p:sp>
    </p:spTree>
    <p:extLst>
      <p:ext uri="{BB962C8B-B14F-4D97-AF65-F5344CB8AC3E}">
        <p14:creationId xmlns:p14="http://schemas.microsoft.com/office/powerpoint/2010/main" val="1932974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9CE8-CC0D-296A-82C3-8956CA292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Mental Status Changes, ASB, and UTI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2DA30-7A5C-F907-2EDA-EC53DE959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Bacteriuria and delirium are both independently common in the elderly.</a:t>
            </a:r>
          </a:p>
          <a:p>
            <a:pPr>
              <a:spcBef>
                <a:spcPts val="1200"/>
              </a:spcBef>
            </a:pPr>
            <a:r>
              <a:rPr lang="en-US" dirty="0"/>
              <a:t>Although patients with a symptomatic UTI may present with delirium, no evidence suggests that delirium, falls, or confusion are symptoms of a UTI in the absence of urinary symptoms. </a:t>
            </a:r>
          </a:p>
          <a:p>
            <a:pPr>
              <a:spcBef>
                <a:spcPts val="1200"/>
              </a:spcBef>
            </a:pPr>
            <a:r>
              <a:rPr lang="en-US" dirty="0"/>
              <a:t>If a patient has signs of systemic infection and delirium, empiric antibiotic therapy may be warranted.</a:t>
            </a:r>
          </a:p>
          <a:p>
            <a:pPr>
              <a:spcBef>
                <a:spcPts val="1200"/>
              </a:spcBef>
            </a:pPr>
            <a:r>
              <a:rPr lang="en-US" dirty="0"/>
              <a:t>Asymptomatic bacteriuria is not associated with a decreased feeling of well-being.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77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174CB-7513-BE6F-C7F5-D65EA0F10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974" y="125835"/>
            <a:ext cx="10515600" cy="119972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Learning Objectives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DB6D7D-5BD7-B40E-FE22-B36D230EFBAA}"/>
              </a:ext>
            </a:extLst>
          </p:cNvPr>
          <p:cNvSpPr txBox="1"/>
          <p:nvPr/>
        </p:nvSpPr>
        <p:spPr>
          <a:xfrm>
            <a:off x="431800" y="1610041"/>
            <a:ext cx="11150600" cy="534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101863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Identify appropriate indications for Indwelling Catheter</a:t>
            </a: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457200" indent="-457200" defTabSz="1018638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Recognize how inappropriate urine cultures can lead to patient harm</a:t>
            </a:r>
          </a:p>
          <a:p>
            <a:pPr marL="457200" indent="-457200" defTabSz="1018638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Outline diagnostic stewardship and the urine culture</a:t>
            </a:r>
          </a:p>
          <a:p>
            <a:pPr marL="457200" indent="-457200" defTabSz="1018638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Identify p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atient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populations who should and should not be tested and treated for asymptomatic bacteriuria (ASB).</a:t>
            </a:r>
          </a:p>
          <a:p>
            <a:pPr marL="457200" marR="0" lvl="0" indent="-457200" algn="l" defTabSz="101863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D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istinguish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asymptomatic bacteriuria from a urinary tract infection (UTI).</a:t>
            </a:r>
          </a:p>
          <a:p>
            <a:pPr marR="0" lvl="0" algn="l" defTabSz="101863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457200" marR="0" lvl="0" indent="-457200" algn="l" defTabSz="101863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551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57803-65A0-AC4F-B418-9E80EC4D8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IDSA Recommends</a:t>
            </a:r>
            <a:r>
              <a:rPr lang="en-US" sz="40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 </a:t>
            </a:r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assessment for other causes and careful observation</a:t>
            </a:r>
            <a:endParaRPr lang="en-US" sz="4000" dirty="0">
              <a:solidFill>
                <a:schemeClr val="bg2"/>
              </a:solidFill>
              <a:highlight>
                <a:srgbClr val="000080"/>
              </a:highligh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35726-6BE4-9FBD-FE40-6B72CB551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older patients with functional and/or cognitive impairment with bacteriuria and delirium (acute mental status change, confusion) and without local genitourinary symptoms or other systemic signs of infection (</a:t>
            </a:r>
            <a:r>
              <a:rPr lang="en-US" dirty="0" err="1"/>
              <a:t>eg</a:t>
            </a:r>
            <a:r>
              <a:rPr lang="en-US" dirty="0"/>
              <a:t>, fever or hemodynamic instability)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older patients with functional and/or cognitive impairment with bacteriuria and without local genitourinary symptoms or other systemic signs of infection (fever, hemodynamic instability) </a:t>
            </a:r>
            <a:r>
              <a:rPr lang="en-US" dirty="0">
                <a:solidFill>
                  <a:schemeClr val="bg2"/>
                </a:solidFill>
                <a:highlight>
                  <a:srgbClr val="FF0000"/>
                </a:highlight>
              </a:rPr>
              <a:t>who experience a fall</a:t>
            </a:r>
            <a:endParaRPr lang="en-US" dirty="0">
              <a:solidFill>
                <a:schemeClr val="bg2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874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96F2E-7B31-026D-6CD9-FB75CB6CC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patients with spinal cord injury (SCI)</a:t>
            </a:r>
          </a:p>
          <a:p>
            <a:r>
              <a:rPr lang="en-US" dirty="0"/>
              <a:t>In patients with long term or short-term indwelling urethral catheter (&lt;30 days)</a:t>
            </a:r>
          </a:p>
          <a:p>
            <a:r>
              <a:rPr lang="en-US" dirty="0"/>
              <a:t>In patients undergoing elective nonurological surgery</a:t>
            </a:r>
          </a:p>
          <a:p>
            <a:r>
              <a:rPr lang="en-US" dirty="0"/>
              <a:t>In patients undergoing implantation of urologic devices or living with implanted urologic devices</a:t>
            </a:r>
          </a:p>
          <a:p>
            <a:r>
              <a:rPr lang="en-US" dirty="0"/>
              <a:t>In patients with diabetes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2484227-4D35-8879-7622-58723C1D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05" y="365126"/>
            <a:ext cx="11051796" cy="868056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IDSA Recommends Against Screening for and Treatment of Asymptomatic Bacteriuria</a:t>
            </a:r>
          </a:p>
        </p:txBody>
      </p:sp>
    </p:spTree>
    <p:extLst>
      <p:ext uri="{BB962C8B-B14F-4D97-AF65-F5344CB8AC3E}">
        <p14:creationId xmlns:p14="http://schemas.microsoft.com/office/powerpoint/2010/main" val="2216570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1248C-4D77-28BC-8DFA-4D149BD52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407"/>
            <a:ext cx="10897998" cy="4658556"/>
          </a:xfrm>
        </p:spPr>
        <p:txBody>
          <a:bodyPr>
            <a:normAutofit/>
          </a:bodyPr>
          <a:lstStyle/>
          <a:p>
            <a:r>
              <a:rPr lang="en-US" dirty="0"/>
              <a:t>In older, community-dwelling persons who are functionally impaired, </a:t>
            </a:r>
          </a:p>
          <a:p>
            <a:r>
              <a:rPr lang="en-US" dirty="0"/>
              <a:t>In older persons resident in long-term care facilities</a:t>
            </a:r>
          </a:p>
          <a:p>
            <a:r>
              <a:rPr lang="en-US" dirty="0"/>
              <a:t>In renal transplant recipients who have had renal transplant surgery &gt;1 month prior</a:t>
            </a:r>
          </a:p>
          <a:p>
            <a:r>
              <a:rPr lang="en-US" dirty="0"/>
              <a:t>In patients with nonrenal solid organ transplant (SOT) (</a:t>
            </a:r>
            <a:r>
              <a:rPr lang="en-US" sz="2000" dirty="0"/>
              <a:t>This recommendation places a high value on avoidance of antimicrobial use so as to limit the acquisition of antimicrobial-resistant organisms or Clostridioides difficile infection in SOT patients, who are at increased risk for these adverse outcomes)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BD1CEE4-88E4-1F2B-94D6-B149965B4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949" y="365125"/>
            <a:ext cx="11291581" cy="985503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IDSA Recommends Against Screening for and Treatment of Asymptomatic Bacteriuria</a:t>
            </a:r>
          </a:p>
        </p:txBody>
      </p:sp>
    </p:spTree>
    <p:extLst>
      <p:ext uri="{BB962C8B-B14F-4D97-AF65-F5344CB8AC3E}">
        <p14:creationId xmlns:p14="http://schemas.microsoft.com/office/powerpoint/2010/main" val="123282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0F87F-1E9D-0F09-7C2E-2076184C0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patients with high-risk neutropenia (absolute neutrophil count &lt;100 cells/mm3, ≥7 days duration following chemotherapy), IDSA makes no recommendation for or against screening for or treatment of ASB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AC6D887-B60B-839C-DEA3-11EF19D5C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393" y="536041"/>
            <a:ext cx="11043407" cy="775777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IDSA Has No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79656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9DF4-799A-E18B-724B-EA3231ACD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4501"/>
          </a:xfrm>
        </p:spPr>
        <p:txBody>
          <a:bodyPr>
            <a:normAutofit/>
          </a:bodyPr>
          <a:lstStyle/>
          <a:p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highlight>
                  <a:srgbClr val="000080"/>
                </a:highlight>
                <a:uLnTx/>
                <a:uFillTx/>
                <a:latin typeface="Calibri"/>
                <a:ea typeface="+mj-ea"/>
                <a:cs typeface="+mj-cs"/>
              </a:rPr>
              <a:t>Asymptomatic Bacteriuria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000080"/>
                </a:highlight>
                <a:uLnTx/>
                <a:uFillTx/>
                <a:latin typeface="Calibri"/>
                <a:ea typeface="+mj-ea"/>
                <a:cs typeface="+mj-cs"/>
              </a:rPr>
              <a:t> </a:t>
            </a:r>
            <a:endParaRPr lang="en-US" sz="3600" dirty="0">
              <a:highlight>
                <a:srgbClr val="00008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5B095-0935-F4B6-94FF-C283F2A94F2E}"/>
              </a:ext>
            </a:extLst>
          </p:cNvPr>
          <p:cNvSpPr txBox="1">
            <a:spLocks/>
          </p:cNvSpPr>
          <p:nvPr/>
        </p:nvSpPr>
        <p:spPr>
          <a:xfrm>
            <a:off x="964314" y="1199626"/>
            <a:ext cx="10515600" cy="5088787"/>
          </a:xfrm>
          <a:prstGeom prst="rect">
            <a:avLst/>
          </a:prstGeom>
        </p:spPr>
        <p:txBody>
          <a:bodyPr vert="horz" lIns="101864" tIns="50933" rIns="101864" bIns="50933" rtlCol="0">
            <a:normAutofit/>
          </a:bodyPr>
          <a:lstStyle>
            <a:lvl1pPr marL="381990" indent="-381990" algn="l" defTabSz="101863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7644" indent="-318324" algn="l" defTabSz="101863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3297" indent="-254660" algn="l" defTabSz="101863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2615" indent="-254660" algn="l" defTabSz="101863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91935" indent="-254660" algn="l" defTabSz="1018638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01254" indent="-254660" algn="l" defTabSz="101863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10573" indent="-254660" algn="l" defTabSz="101863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9891" indent="-254660" algn="l" defTabSz="101863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29209" indent="-254660" algn="l" defTabSz="101863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7028" marR="0" lvl="0" indent="-337028" algn="l" defTabSz="89874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Definition: Isolation of significant colony counts of bacteria in the urine from a person WITHOUT symptoms of a UTI.</a:t>
            </a:r>
          </a:p>
          <a:p>
            <a:pPr marL="337028" marR="0" lvl="0" indent="-337028" algn="l" defTabSz="89874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/>
              <a:t>ASB is a common finding in some healthy female populations and in many women or men with abnormalities of the genitourinary tract that impair voiding..</a:t>
            </a:r>
          </a:p>
          <a:p>
            <a:pPr marL="337028" marR="0" lvl="0" indent="-337028" algn="l" defTabSz="89874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68506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D03D6-1570-1E09-EF03-34D82683E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3827"/>
            <a:ext cx="10515600" cy="868057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Bacteriuria Is Not the Same as CAUTI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2B4E94-64E4-61E3-2C18-264A6E7DCF32}"/>
              </a:ext>
            </a:extLst>
          </p:cNvPr>
          <p:cNvSpPr txBox="1"/>
          <p:nvPr/>
        </p:nvSpPr>
        <p:spPr>
          <a:xfrm>
            <a:off x="1470171" y="1438523"/>
            <a:ext cx="712015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highlight>
                  <a:srgbClr val="C0C0C0"/>
                </a:highlight>
              </a:rPr>
              <a:t>What is Bacteriuria?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 Bacteria in the urine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 Bacteriuria means the patient has a positive urine culture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9FA597-2FDB-59EB-2E68-255072BFDB6E}"/>
              </a:ext>
            </a:extLst>
          </p:cNvPr>
          <p:cNvSpPr txBox="1"/>
          <p:nvPr/>
        </p:nvSpPr>
        <p:spPr>
          <a:xfrm>
            <a:off x="1470171" y="3408379"/>
            <a:ext cx="822750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highlight>
                  <a:srgbClr val="C0C0C0"/>
                </a:highlight>
              </a:rPr>
              <a:t>What is the main difference between bacteriuria and CAUTI?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Bacteriuria can be symptomatic or asymptomatic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In older adults the presence of bacteria in urine is usually asymptomatic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 CAUTI requires presence of symptoms consistent with UTI</a:t>
            </a:r>
          </a:p>
        </p:txBody>
      </p:sp>
    </p:spTree>
    <p:extLst>
      <p:ext uri="{BB962C8B-B14F-4D97-AF65-F5344CB8AC3E}">
        <p14:creationId xmlns:p14="http://schemas.microsoft.com/office/powerpoint/2010/main" val="393624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CA9D2-FCFE-35DA-2418-6A861E587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6386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Pyuria Is Not Diagnostic of CAUTI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57E582-9088-F549-CC42-E98CA5D55B12}"/>
              </a:ext>
            </a:extLst>
          </p:cNvPr>
          <p:cNvSpPr txBox="1"/>
          <p:nvPr/>
        </p:nvSpPr>
        <p:spPr>
          <a:xfrm>
            <a:off x="595619" y="1631307"/>
            <a:ext cx="1087213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Pyuria, like bacteriuria, </a:t>
            </a:r>
            <a:r>
              <a:rPr lang="en-US" sz="3200" dirty="0">
                <a:solidFill>
                  <a:srgbClr val="FF0000"/>
                </a:solidFill>
              </a:rPr>
              <a:t>does not </a:t>
            </a:r>
            <a:r>
              <a:rPr lang="en-US" sz="3200" dirty="0"/>
              <a:t>help differentiate asymptomatic bacteriuria from CAUTI.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Patients often have pyuria in the absence of CAUTI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Pyuria in the urine is nonspecific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Pyuria can be from: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dirty="0"/>
              <a:t>The catheter itself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dirty="0"/>
              <a:t>Bladder distension </a:t>
            </a:r>
          </a:p>
        </p:txBody>
      </p:sp>
    </p:spTree>
    <p:extLst>
      <p:ext uri="{BB962C8B-B14F-4D97-AF65-F5344CB8AC3E}">
        <p14:creationId xmlns:p14="http://schemas.microsoft.com/office/powerpoint/2010/main" val="36086753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4D6AF-ED09-557B-41DE-6F2A4DCD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738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Asymptomatic Pyuria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DBF6BE-079F-D6CA-3A1A-C0A904511622}"/>
              </a:ext>
            </a:extLst>
          </p:cNvPr>
          <p:cNvSpPr txBox="1"/>
          <p:nvPr/>
        </p:nvSpPr>
        <p:spPr>
          <a:xfrm>
            <a:off x="1056910" y="1132514"/>
            <a:ext cx="86827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Pyuria is </a:t>
            </a:r>
            <a:r>
              <a:rPr lang="en-US" sz="2000" dirty="0">
                <a:solidFill>
                  <a:srgbClr val="002060"/>
                </a:solidFill>
              </a:rPr>
              <a:t>COMMON</a:t>
            </a:r>
            <a:r>
              <a:rPr lang="en-US" sz="2000" dirty="0">
                <a:solidFill>
                  <a:srgbClr val="00A1C4"/>
                </a:solidFill>
              </a:rPr>
              <a:t> </a:t>
            </a:r>
            <a:r>
              <a:rPr lang="en-US" sz="2000" dirty="0"/>
              <a:t>in patients with ASB.</a:t>
            </a:r>
          </a:p>
        </p:txBody>
      </p:sp>
      <p:graphicFrame>
        <p:nvGraphicFramePr>
          <p:cNvPr id="5" name="Content Placeholder 10" descr="Table shows Population with ASB and Prevalence of Pyuria: Young women, 32%; Pregnant women, 30-70%; Women with diabetes, 70% Elderly institutionalized patients, 90%; Dialysis patients, 90%; Patients with short-term catheters, 30-75%;  Patients with long-term catheters, 50-100%." title="Pyuria is Common in Patients with ASB">
            <a:extLst>
              <a:ext uri="{FF2B5EF4-FFF2-40B4-BE49-F238E27FC236}">
                <a16:creationId xmlns:a16="http://schemas.microsoft.com/office/drawing/2014/main" id="{0B475BE9-44F3-EB9A-CAC9-AF4411EFC2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6830640"/>
              </p:ext>
            </p:extLst>
          </p:nvPr>
        </p:nvGraphicFramePr>
        <p:xfrm>
          <a:off x="1056910" y="1609070"/>
          <a:ext cx="9051926" cy="3169920"/>
        </p:xfrm>
        <a:graphic>
          <a:graphicData uri="http://schemas.openxmlformats.org/drawingml/2006/table">
            <a:tbl>
              <a:tblPr firstRow="1" bandRow="1"/>
              <a:tblGrid>
                <a:gridCol w="4525963">
                  <a:extLst>
                    <a:ext uri="{9D8B030D-6E8A-4147-A177-3AD203B41FA5}">
                      <a16:colId xmlns:a16="http://schemas.microsoft.com/office/drawing/2014/main" val="2935512696"/>
                    </a:ext>
                  </a:extLst>
                </a:gridCol>
                <a:gridCol w="4525963">
                  <a:extLst>
                    <a:ext uri="{9D8B030D-6E8A-4147-A177-3AD203B41FA5}">
                      <a16:colId xmlns:a16="http://schemas.microsoft.com/office/drawing/2014/main" val="359595441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Population With ASB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Prevalence of Pyuria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37755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/>
                        <a:t>Young women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32%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198947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/>
                        <a:t>Pregnant women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30</a:t>
                      </a:r>
                      <a:r>
                        <a:rPr lang="en-US" sz="2000" dirty="0">
                          <a:effectLst/>
                        </a:rPr>
                        <a:t>–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70%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47123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/>
                        <a:t>Women with diabetes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70%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572488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/>
                        <a:t>Elderly institutionalized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dirty="0"/>
                        <a:t>patients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90%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38229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Dialysis patients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90%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553278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/>
                        <a:t>Patients with short-term catheters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30</a:t>
                      </a:r>
                      <a:r>
                        <a:rPr lang="en-US" sz="2000" dirty="0">
                          <a:effectLst/>
                        </a:rPr>
                        <a:t>–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75%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847377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/>
                        <a:t>Patients with long-term catheters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</a:t>
                      </a:r>
                      <a:r>
                        <a:rPr lang="en-US" sz="2000" dirty="0">
                          <a:effectLst/>
                        </a:rPr>
                        <a:t>–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100%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C7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1665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C39794B-0620-2E74-7DA2-3C1355F8433F}"/>
              </a:ext>
            </a:extLst>
          </p:cNvPr>
          <p:cNvSpPr txBox="1"/>
          <p:nvPr/>
        </p:nvSpPr>
        <p:spPr>
          <a:xfrm>
            <a:off x="1115633" y="5012159"/>
            <a:ext cx="88840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Pyuria in patients with asymptomatic bacteriuria is not an indication for antibiotic therapy.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Other causes of pyuria to consider: sexually transmitted infections and interstitial nephritis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22475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66DEB-8F5B-A360-97E4-34B98F46F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Important to Remember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72EE5-6019-E50B-E623-C389D1F85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792271" lvl="1" indent="-342900" defTabSz="898741">
              <a:lnSpc>
                <a:spcPct val="100000"/>
              </a:lnSpc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Common symptoms of cystitis are dysuria, frequency, urgency, and suprapubic pain.</a:t>
            </a:r>
          </a:p>
          <a:p>
            <a:pPr marL="792271" lvl="1" indent="-342900" defTabSz="898741">
              <a:lnSpc>
                <a:spcPct val="100000"/>
              </a:lnSpc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Common symptoms of pyelonephritis are fever and flank pain.</a:t>
            </a:r>
          </a:p>
          <a:p>
            <a:pPr marL="792271" lvl="1" indent="-342900" defTabSz="898741">
              <a:lnSpc>
                <a:spcPct val="100000"/>
              </a:lnSpc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Common symptoms of catheter-associated UTI are fever and suprapubic tenderness.</a:t>
            </a:r>
          </a:p>
          <a:p>
            <a:pPr marL="792271" lvl="1" indent="-342900" defTabSz="898741">
              <a:lnSpc>
                <a:spcPct val="100000"/>
              </a:lnSpc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Foul-smelling or cloudy urine does not indicate a UTI.</a:t>
            </a:r>
          </a:p>
          <a:p>
            <a:pPr marL="792271" lvl="1" indent="-342900" defTabSz="898741">
              <a:lnSpc>
                <a:spcPct val="100000"/>
              </a:lnSpc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Mental status changes alone do not indicate a UTI.</a:t>
            </a:r>
          </a:p>
          <a:p>
            <a:pPr marL="792271" lvl="1" indent="-342900" defTabSz="898741">
              <a:lnSpc>
                <a:spcPct val="100000"/>
              </a:lnSpc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Pyuria can be seen in patients with a UTI but is not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diagnostic of a UTI in the absence of urinary symptoms.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4979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8BFD7-598F-6ED6-CC58-66FA85926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Important to Remember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24EF8-A944-5BB3-5C72-4698A88A1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optimal definition for CAUTI used for surveillance and quality improvement is one that only captures true instances of symptomatic infection that would benefit from antimicrobial treatment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Urinalysis with Epithelial cells&gt;15-20 cells/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hpf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epithelial cells &gt; WBC indicates contamination</a:t>
            </a:r>
          </a:p>
          <a:p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Urine culture growing &gt; 2 organism indicates contamination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18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0AA99-4B1E-D8E6-DDCE-0643E19D8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8057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Why It Is Important to Learn about Indwelling Urinary Catheters?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9C932-1686-A144-B9FF-1FD766D9B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0627"/>
            <a:ext cx="10515600" cy="48263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Urinary tract infections (UTIs) are one of the most common healthcare-associated infections</a:t>
            </a:r>
          </a:p>
          <a:p>
            <a:r>
              <a:rPr lang="en-US" dirty="0"/>
              <a:t>Urinary catheters remain one of the most common medical devices experienced by adults in emergency departments and hospitals worldwide</a:t>
            </a:r>
          </a:p>
          <a:p>
            <a:r>
              <a:rPr lang="en-US" dirty="0"/>
              <a:t>Often, these devices are placed and maintained in use without an appropriate clinical indication to justify the risk compared to the benefit</a:t>
            </a:r>
          </a:p>
          <a:p>
            <a:r>
              <a:rPr lang="en-US" dirty="0"/>
              <a:t>Of patients who have a urinary catheter placed in the hospital, up to half are placed in patients who may not have an appropriate indication for a urinary catheter</a:t>
            </a:r>
          </a:p>
          <a:p>
            <a:r>
              <a:rPr lang="en-US" dirty="0"/>
              <a:t>In a 2019 analysis, a study over 5 years, CAUTIs made up an average of 44% of all UTIs in hospitalized patients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392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FE25A-401A-2905-989A-0FA43F194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Important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51FD6-B7E5-267B-95BF-C2ACAB9C9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Reducing unnecessary catheter placement and minimizing the duration of catheterization are the primary strategies for CAUTI prevention</a:t>
            </a:r>
          </a:p>
          <a:p>
            <a:r>
              <a:rPr lang="en-US" dirty="0"/>
              <a:t>Bacteremia secondary to CAUTI is infrequent, as demonstrated in a review of 444 episodes of catheter-associated bacteriuria in 308 patients with CAUTI, in which only 3 patients (0.7%) developed bacteremia from a urinary source.</a:t>
            </a:r>
          </a:p>
          <a:p>
            <a:r>
              <a:rPr lang="en-US" dirty="0"/>
              <a:t>Diagnostic stewardship strategies could be effective in the treatment and prevention of NHSN CAUTI.</a:t>
            </a:r>
          </a:p>
        </p:txBody>
      </p:sp>
    </p:spTree>
    <p:extLst>
      <p:ext uri="{BB962C8B-B14F-4D97-AF65-F5344CB8AC3E}">
        <p14:creationId xmlns:p14="http://schemas.microsoft.com/office/powerpoint/2010/main" val="4024882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31730-45AC-7DE1-3C2D-BB0F9DB02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3FA0F-5C77-B55A-F885-BD655A69F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Strassle</a:t>
            </a:r>
            <a:r>
              <a:rPr lang="en-US" dirty="0"/>
              <a:t> PD, </a:t>
            </a:r>
            <a:r>
              <a:rPr lang="en-US" dirty="0" err="1"/>
              <a:t>Sickbert</a:t>
            </a:r>
            <a:r>
              <a:rPr lang="en-US" dirty="0"/>
              <a:t>-Bennett EE, </a:t>
            </a:r>
            <a:r>
              <a:rPr lang="en-US" dirty="0" err="1"/>
              <a:t>Klompas</a:t>
            </a:r>
            <a:r>
              <a:rPr lang="en-US" dirty="0"/>
              <a:t> M, et al. Incidence and risk factors of non–device-associated urinary tract infections in an acute-care hospital. Infect Control Hosp Epidemiol 2019;40:1242–1247</a:t>
            </a:r>
          </a:p>
          <a:p>
            <a:r>
              <a:rPr lang="en-US" dirty="0"/>
              <a:t>Clinical Practice Guideline for the Management of Asymptomatic Bacteriuria: 2019 Update by the Infectious Diseases Society of America</a:t>
            </a:r>
          </a:p>
          <a:p>
            <a:r>
              <a:rPr lang="en-US" dirty="0"/>
              <a:t>https://www.cambridge.org/core/journals/infection-control-and-hospital-epidemiology/article/strategies-to-prevent-catheterassociated-urinary-tract-infections-in-acutecare-hospitals-2022-update/7A56FE9DABD0A9C670D728AD16F9FC48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48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D7DE1-CA54-FB26-C041-1CBC55F8F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905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Urinary Catheter Harm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F4F7A1-F8EE-7896-997D-957A5496C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338" y="1493240"/>
            <a:ext cx="11065079" cy="495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1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C1CEB-E708-FC77-BEDC-906C41D34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246"/>
            <a:ext cx="10515600" cy="741657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HICPAC Indications for use of Indwelling Catheters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B51144-337F-A094-B42E-1ED5BF072DCC}"/>
              </a:ext>
            </a:extLst>
          </p:cNvPr>
          <p:cNvSpPr txBox="1"/>
          <p:nvPr/>
        </p:nvSpPr>
        <p:spPr>
          <a:xfrm>
            <a:off x="933255" y="1106783"/>
            <a:ext cx="1064739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 Management of acute urinary retention or obstruction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 Perioperative use in selected surgeries (urologic, contiguous structure surgery)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 Assistance in healing of severe perineal and sacral wounds in incontinent   patients (stage III, IV and Unstageable) when alternative supplies for protective wound or managing incontinence (</a:t>
            </a:r>
            <a:r>
              <a:rPr lang="en-US" sz="2400" dirty="0" err="1"/>
              <a:t>eg</a:t>
            </a:r>
            <a:r>
              <a:rPr lang="en-US" sz="2400" dirty="0"/>
              <a:t>, external urinary catheters, wound dressings) are not feasible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 Improve comfort for end of life care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Neurogenic bladder or chronic indwelling catheter (may benefit from suprapubic catheters)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 Required strict immobilization for trauma or surgery(e.g., unstable thoracic or lumbar spine, pelvic fractures, etc.)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Accurate measurement of urinary output in critically ill patients (Hourly I&amp;O in intensive care)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F1DAB-6ED8-41C1-650C-8AA5CBC3E2F3}"/>
              </a:ext>
            </a:extLst>
          </p:cNvPr>
          <p:cNvSpPr txBox="1"/>
          <p:nvPr/>
        </p:nvSpPr>
        <p:spPr>
          <a:xfrm>
            <a:off x="476250" y="6277430"/>
            <a:ext cx="106473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HICPAC: is a federal advisory committee appointed to provide advice and guidance to DHHS and CDC regarding the practice of infection control and strategies for surveillance, prevention, and control of healthcare-associated infections, antimicrobial resistance and related events in United States healthcare settings.</a:t>
            </a:r>
          </a:p>
        </p:txBody>
      </p:sp>
    </p:spTree>
    <p:extLst>
      <p:ext uri="{BB962C8B-B14F-4D97-AF65-F5344CB8AC3E}">
        <p14:creationId xmlns:p14="http://schemas.microsoft.com/office/powerpoint/2010/main" val="80737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A721A-DCA7-58DA-06A8-67A5B8D0C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615" y="365125"/>
            <a:ext cx="11752975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Importance of Appropriate Indications of Indwelling Catheters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B64B-924D-660E-F7B0-7B3A7E968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daily risk of development of bacteriuria varies from 3% to 7% when an indwelling urethral catheter remains in situ.</a:t>
            </a:r>
          </a:p>
          <a:p>
            <a:r>
              <a:rPr lang="en-US" dirty="0"/>
              <a:t>Noninfectious complications include nonbacterial urethral inflammation, urethral strictures, mechanical trauma, and mobility impairment</a:t>
            </a:r>
          </a:p>
          <a:p>
            <a:r>
              <a:rPr lang="en-US" dirty="0"/>
              <a:t>Reduced indwelling urethral catheter use leads to: </a:t>
            </a:r>
          </a:p>
          <a:p>
            <a:pPr lvl="1"/>
            <a:r>
              <a:rPr lang="en-US" dirty="0"/>
              <a:t>Reduced collection and antibiotic use for positive urine cultures.</a:t>
            </a:r>
          </a:p>
          <a:p>
            <a:pPr lvl="1"/>
            <a:r>
              <a:rPr lang="en-US" dirty="0"/>
              <a:t>Reduced antibiotic-associated complications, and reduced costs associated with these outcomes</a:t>
            </a:r>
          </a:p>
          <a:p>
            <a:r>
              <a:rPr lang="en-US" dirty="0"/>
              <a:t>Outbreaks of infections associated with resistant gram-negative organisms attributable to bacteriuria in catheterized patients have been reported</a:t>
            </a:r>
          </a:p>
        </p:txBody>
      </p:sp>
    </p:spTree>
    <p:extLst>
      <p:ext uri="{BB962C8B-B14F-4D97-AF65-F5344CB8AC3E}">
        <p14:creationId xmlns:p14="http://schemas.microsoft.com/office/powerpoint/2010/main" val="4288032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8A79C-006C-E68E-BD81-F4C4628D1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47" y="365125"/>
            <a:ext cx="11828477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Indwelling </a:t>
            </a:r>
            <a:r>
              <a:rPr lang="en-US" sz="40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Urinary</a:t>
            </a:r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 Catheter and Acute Retention/ Obstruction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F5259-B688-B412-A68A-7D37B85EEDC3}"/>
              </a:ext>
            </a:extLst>
          </p:cNvPr>
          <p:cNvSpPr txBox="1"/>
          <p:nvPr/>
        </p:nvSpPr>
        <p:spPr>
          <a:xfrm>
            <a:off x="387350" y="1804938"/>
            <a:ext cx="114173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3600" dirty="0">
                <a:solidFill>
                  <a:srgbClr val="FF0000"/>
                </a:solidFill>
              </a:rPr>
              <a:t>Prior</a:t>
            </a:r>
            <a:r>
              <a:rPr lang="en-US" sz="3600" dirty="0"/>
              <a:t> to inserting indwelling urinary catheter </a:t>
            </a:r>
          </a:p>
          <a:p>
            <a:pPr lvl="1"/>
            <a:r>
              <a:rPr lang="en-US" sz="3600" dirty="0"/>
              <a:t>• Bladder scan X3</a:t>
            </a:r>
          </a:p>
          <a:p>
            <a:pPr lvl="1"/>
            <a:r>
              <a:rPr lang="en-US" sz="3600" dirty="0"/>
              <a:t>• Straight catheterization X3</a:t>
            </a:r>
          </a:p>
          <a:p>
            <a:endParaRPr lang="en-US" sz="3600" dirty="0"/>
          </a:p>
          <a:p>
            <a:pPr lvl="1"/>
            <a:r>
              <a:rPr lang="en-US" sz="3600" dirty="0">
                <a:solidFill>
                  <a:srgbClr val="FF0000"/>
                </a:solidFill>
              </a:rPr>
              <a:t>Post</a:t>
            </a:r>
            <a:r>
              <a:rPr lang="en-US" sz="3600" dirty="0"/>
              <a:t> insertion of indwelling urinary catheter:</a:t>
            </a:r>
          </a:p>
          <a:p>
            <a:pPr lvl="1"/>
            <a:r>
              <a:rPr lang="en-US" sz="3600" dirty="0"/>
              <a:t>• Continued need for catheterization must be assessed each eight-hour shift</a:t>
            </a:r>
          </a:p>
          <a:p>
            <a:pPr lvl="1"/>
            <a:r>
              <a:rPr lang="en-US" sz="3600" dirty="0"/>
              <a:t>• Voiding trials as soon as appropriate</a:t>
            </a:r>
          </a:p>
        </p:txBody>
      </p:sp>
    </p:spTree>
    <p:extLst>
      <p:ext uri="{BB962C8B-B14F-4D97-AF65-F5344CB8AC3E}">
        <p14:creationId xmlns:p14="http://schemas.microsoft.com/office/powerpoint/2010/main" val="4206017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43F71-F6D7-AE8B-C17B-DA3B2818C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19B169-8D03-2D63-D148-1D81F324B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113" y="285225"/>
            <a:ext cx="11847707" cy="632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43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2BA21-EC0E-B370-125D-1BA2134AF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95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/>
                </a:solidFill>
                <a:highlight>
                  <a:srgbClr val="000080"/>
                </a:highlight>
                <a:latin typeface="+mn-lt"/>
              </a:rPr>
              <a:t>Disrupting the Lifecycle of Urinary Catheters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5F974E-854A-A3A2-00F4-CF0A5B887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1216404"/>
            <a:ext cx="10435904" cy="485928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2FF5E4-F5CC-FCCD-C6EB-77E0E7C88154}"/>
              </a:ext>
            </a:extLst>
          </p:cNvPr>
          <p:cNvSpPr txBox="1"/>
          <p:nvPr/>
        </p:nvSpPr>
        <p:spPr>
          <a:xfrm>
            <a:off x="654341" y="3429000"/>
            <a:ext cx="20636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Encourage and support nurse driven removal protocol</a:t>
            </a:r>
          </a:p>
        </p:txBody>
      </p:sp>
    </p:spTree>
    <p:extLst>
      <p:ext uri="{BB962C8B-B14F-4D97-AF65-F5344CB8AC3E}">
        <p14:creationId xmlns:p14="http://schemas.microsoft.com/office/powerpoint/2010/main" val="3759790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2152</Words>
  <Application>Microsoft Office PowerPoint</Application>
  <PresentationFormat>Widescreen</PresentationFormat>
  <Paragraphs>365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Wingdings</vt:lpstr>
      <vt:lpstr>Office Theme</vt:lpstr>
      <vt:lpstr>Indwelling Urinary Catheter Indications, Appropriate Urine Cultures, Diagnosis of Asymptomatic Bacteriuria and Urinary Tract Infections</vt:lpstr>
      <vt:lpstr>Learning Objectives</vt:lpstr>
      <vt:lpstr>Why It Is Important to Learn about Indwelling Urinary Catheters?</vt:lpstr>
      <vt:lpstr>Urinary Catheter Harm</vt:lpstr>
      <vt:lpstr>HICPAC Indications for use of Indwelling Catheters</vt:lpstr>
      <vt:lpstr>Importance of Appropriate Indications of Indwelling Catheters</vt:lpstr>
      <vt:lpstr>Indwelling Urinary Catheter and Acute Retention/ Obstruction</vt:lpstr>
      <vt:lpstr>PowerPoint Presentation</vt:lpstr>
      <vt:lpstr>Disrupting the Lifecycle of Urinary Catheters</vt:lpstr>
      <vt:lpstr>Appropriate uses of urine culture</vt:lpstr>
      <vt:lpstr>Inappropriate Urine Culture</vt:lpstr>
      <vt:lpstr>Pottstown CAUTI Data FY2024 TD</vt:lpstr>
      <vt:lpstr>Pottstown Urine Culture Contamination Rates</vt:lpstr>
      <vt:lpstr>How Can Inappropriate Urine Cultures Lead To Patient  Harm?</vt:lpstr>
      <vt:lpstr>Urine Culture Ordering Stewardship </vt:lpstr>
      <vt:lpstr>Positive Urine Culture Stewardship</vt:lpstr>
      <vt:lpstr>Treatment of Asymptomatic Bacteriuria Is Not Beneficial</vt:lpstr>
      <vt:lpstr>Treatment of Asymptomatic Bacteriuria Recommended</vt:lpstr>
      <vt:lpstr>Mental Status Changes, ASB, and UTI</vt:lpstr>
      <vt:lpstr>IDSA Recommends assessment for other causes and careful observation</vt:lpstr>
      <vt:lpstr>IDSA Recommends Against Screening for and Treatment of Asymptomatic Bacteriuria</vt:lpstr>
      <vt:lpstr>IDSA Recommends Against Screening for and Treatment of Asymptomatic Bacteriuria</vt:lpstr>
      <vt:lpstr>IDSA Has No Recommendations</vt:lpstr>
      <vt:lpstr>Asymptomatic Bacteriuria </vt:lpstr>
      <vt:lpstr>Bacteriuria Is Not the Same as CAUTI</vt:lpstr>
      <vt:lpstr>Pyuria Is Not Diagnostic of CAUTI</vt:lpstr>
      <vt:lpstr>Asymptomatic Pyuria</vt:lpstr>
      <vt:lpstr>Important to Remember</vt:lpstr>
      <vt:lpstr>Important to Remember</vt:lpstr>
      <vt:lpstr>Important to Remember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Indwelling Urinary Catheter Indications, Appropriate Urine Cultures, Diagnosis of Asymptomatic Bacteriuria and Urinary Tract Infections</dc:title>
  <dc:creator>Saab, Hanan</dc:creator>
  <cp:lastModifiedBy>Saab, Hanan</cp:lastModifiedBy>
  <cp:revision>3</cp:revision>
  <cp:lastPrinted>2024-03-06T21:57:57Z</cp:lastPrinted>
  <dcterms:created xsi:type="dcterms:W3CDTF">2024-03-04T20:41:58Z</dcterms:created>
  <dcterms:modified xsi:type="dcterms:W3CDTF">2024-03-07T21:36:51Z</dcterms:modified>
</cp:coreProperties>
</file>