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35D4-B26D-4D58-AB2B-3243556C76F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B7F-8517-4C7D-9368-1816F0F6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09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35D4-B26D-4D58-AB2B-3243556C76F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B7F-8517-4C7D-9368-1816F0F6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4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35D4-B26D-4D58-AB2B-3243556C76F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B7F-8517-4C7D-9368-1816F0F6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9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35D4-B26D-4D58-AB2B-3243556C76F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B7F-8517-4C7D-9368-1816F0F6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3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35D4-B26D-4D58-AB2B-3243556C76F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B7F-8517-4C7D-9368-1816F0F6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87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35D4-B26D-4D58-AB2B-3243556C76F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B7F-8517-4C7D-9368-1816F0F6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3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35D4-B26D-4D58-AB2B-3243556C76F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B7F-8517-4C7D-9368-1816F0F66C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0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35D4-B26D-4D58-AB2B-3243556C76F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B7F-8517-4C7D-9368-1816F0F6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7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35D4-B26D-4D58-AB2B-3243556C76F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B7F-8517-4C7D-9368-1816F0F6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8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35D4-B26D-4D58-AB2B-3243556C76F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B7F-8517-4C7D-9368-1816F0F6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2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9C135D4-B26D-4D58-AB2B-3243556C76F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B7F-8517-4C7D-9368-1816F0F6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1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9C135D4-B26D-4D58-AB2B-3243556C76F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351FB7F-8517-4C7D-9368-1816F0F6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4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slide" Target="slide8.xml"/><Relationship Id="rId17" Type="http://schemas.openxmlformats.org/officeDocument/2006/relationships/image" Target="../media/image8.png"/><Relationship Id="rId2" Type="http://schemas.openxmlformats.org/officeDocument/2006/relationships/slide" Target="slide10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slide" Target="slide14.xml"/><Relationship Id="rId4" Type="http://schemas.openxmlformats.org/officeDocument/2006/relationships/slide" Target="slide11.xml"/><Relationship Id="rId9" Type="http://schemas.openxmlformats.org/officeDocument/2006/relationships/image" Target="../media/image4.png"/><Relationship Id="rId1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5F01-663D-45FA-9BF7-33754A6C47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4D82A-E72E-4F6C-865A-DD9324FD35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16, 2025</a:t>
            </a:r>
          </a:p>
          <a:p>
            <a:r>
              <a:rPr lang="en-US" dirty="0"/>
              <a:t>Megan E. Durham, MD</a:t>
            </a:r>
          </a:p>
        </p:txBody>
      </p:sp>
    </p:spTree>
    <p:extLst>
      <p:ext uri="{BB962C8B-B14F-4D97-AF65-F5344CB8AC3E}">
        <p14:creationId xmlns:p14="http://schemas.microsoft.com/office/powerpoint/2010/main" val="359299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966C-CB73-4309-A7C3-F93FAF64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en-US" dirty="0"/>
              <a:t>RVP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3303-0912-46D5-8F60-F0310211C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37858"/>
            <a:ext cx="7729728" cy="4194494"/>
          </a:xfrm>
        </p:spPr>
        <p:txBody>
          <a:bodyPr numCol="2"/>
          <a:lstStyle/>
          <a:p>
            <a:r>
              <a:rPr lang="en-US" dirty="0"/>
              <a:t>Negative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9D3F3FCB-1508-4E5E-8E63-0C711923F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542" y="5699050"/>
            <a:ext cx="881409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9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966C-CB73-4309-A7C3-F93FAF64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en-US" dirty="0"/>
              <a:t>Coombs and Haptoglobin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3303-0912-46D5-8F60-F0310211C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37858"/>
            <a:ext cx="7729728" cy="4194494"/>
          </a:xfrm>
        </p:spPr>
        <p:txBody>
          <a:bodyPr numCol="2"/>
          <a:lstStyle/>
          <a:p>
            <a:r>
              <a:rPr lang="en-US" dirty="0"/>
              <a:t>Coombs: Negative</a:t>
            </a:r>
          </a:p>
          <a:p>
            <a:r>
              <a:rPr lang="en-US" dirty="0">
                <a:solidFill>
                  <a:srgbClr val="FF0000"/>
                </a:solidFill>
              </a:rPr>
              <a:t>Haptoglobin: &lt; 30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201DA9AA-2C35-45EF-A39E-45E7A1496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542" y="5688417"/>
            <a:ext cx="881409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1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966C-CB73-4309-A7C3-F93FAF64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en-US" dirty="0" err="1"/>
              <a:t>Coags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3303-0912-46D5-8F60-F0310211C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37858"/>
            <a:ext cx="7729728" cy="4194494"/>
          </a:xfrm>
        </p:spPr>
        <p:txBody>
          <a:bodyPr numCol="2"/>
          <a:lstStyle/>
          <a:p>
            <a:r>
              <a:rPr lang="en-US" dirty="0">
                <a:solidFill>
                  <a:schemeClr val="tx1"/>
                </a:solidFill>
              </a:rPr>
              <a:t>PTT 30.9</a:t>
            </a:r>
          </a:p>
          <a:p>
            <a:r>
              <a:rPr lang="en-US" dirty="0">
                <a:solidFill>
                  <a:srgbClr val="FF0000"/>
                </a:solidFill>
              </a:rPr>
              <a:t>INR 1.4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857C7C9C-3B66-426D-AC5F-09ABA505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542" y="5688417"/>
            <a:ext cx="881409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0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966C-CB73-4309-A7C3-F93FAF64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en-US" dirty="0"/>
              <a:t>Ferritin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3303-0912-46D5-8F60-F0310211C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37858"/>
            <a:ext cx="7729728" cy="4194494"/>
          </a:xfrm>
        </p:spPr>
        <p:txBody>
          <a:bodyPr numCol="2"/>
          <a:lstStyle/>
          <a:p>
            <a:r>
              <a:rPr lang="en-US" dirty="0">
                <a:solidFill>
                  <a:srgbClr val="FF0000"/>
                </a:solidFill>
              </a:rPr>
              <a:t>2,548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4F451DC5-2D9F-4EB0-B7E3-8506C6A94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542" y="5688417"/>
            <a:ext cx="881409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6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966C-CB73-4309-A7C3-F93FAF64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en-US" dirty="0"/>
              <a:t>Viral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3303-0912-46D5-8F60-F0310211C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37858"/>
            <a:ext cx="7729728" cy="4194494"/>
          </a:xfrm>
        </p:spPr>
        <p:txBody>
          <a:bodyPr numCol="1"/>
          <a:lstStyle/>
          <a:p>
            <a:r>
              <a:rPr lang="en-US" dirty="0" err="1">
                <a:solidFill>
                  <a:schemeClr val="tx1"/>
                </a:solidFill>
              </a:rPr>
              <a:t>Monospot</a:t>
            </a:r>
            <a:r>
              <a:rPr lang="en-US" dirty="0">
                <a:solidFill>
                  <a:schemeClr val="tx1"/>
                </a:solidFill>
              </a:rPr>
              <a:t> negative</a:t>
            </a:r>
          </a:p>
          <a:p>
            <a:r>
              <a:rPr lang="en-US" dirty="0">
                <a:solidFill>
                  <a:schemeClr val="tx1"/>
                </a:solidFill>
              </a:rPr>
              <a:t>EBV: negative IgM, negative early antigen,  equivocal IgG, positive EBNA</a:t>
            </a:r>
          </a:p>
          <a:p>
            <a:r>
              <a:rPr lang="en-US" dirty="0">
                <a:solidFill>
                  <a:schemeClr val="tx1"/>
                </a:solidFill>
              </a:rPr>
              <a:t>Parvovirus B19: IgM negative, IgG negative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20753A2C-09FE-420D-ADCD-EEB8CC480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542" y="5688417"/>
            <a:ext cx="881409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45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E11A64-0650-40AA-98D0-D32276F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Diagnosis?</a:t>
            </a:r>
          </a:p>
        </p:txBody>
      </p:sp>
    </p:spTree>
    <p:extLst>
      <p:ext uri="{BB962C8B-B14F-4D97-AF65-F5344CB8AC3E}">
        <p14:creationId xmlns:p14="http://schemas.microsoft.com/office/powerpoint/2010/main" val="588919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E11A64-0650-40AA-98D0-D32276F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ABDAB2-9180-4135-BE31-6593D08D0E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setting of known HS:</a:t>
            </a:r>
          </a:p>
          <a:p>
            <a:r>
              <a:rPr lang="en-US" dirty="0"/>
              <a:t>Aplastic crisis</a:t>
            </a:r>
          </a:p>
          <a:p>
            <a:r>
              <a:rPr lang="en-US" dirty="0"/>
              <a:t>Splenic sequestration</a:t>
            </a:r>
          </a:p>
          <a:p>
            <a:r>
              <a:rPr lang="en-US" dirty="0"/>
              <a:t>Hemolytic anemia in the setting of infection</a:t>
            </a:r>
          </a:p>
          <a:p>
            <a:r>
              <a:rPr lang="en-US" dirty="0"/>
              <a:t>Nutrient deficiencies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28D7A-387F-40F0-989E-8D6AFE2CAB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Without a known diagnosis of HS: </a:t>
            </a:r>
          </a:p>
          <a:p>
            <a:r>
              <a:rPr lang="en-US" dirty="0"/>
              <a:t>Hereditary elliptocytosis</a:t>
            </a:r>
          </a:p>
          <a:p>
            <a:r>
              <a:rPr lang="en-US" dirty="0"/>
              <a:t>G6PD</a:t>
            </a:r>
          </a:p>
          <a:p>
            <a:r>
              <a:rPr lang="en-US" dirty="0"/>
              <a:t>Autoimmune hemolytic anemia</a:t>
            </a:r>
          </a:p>
          <a:p>
            <a:r>
              <a:rPr lang="en-US" dirty="0"/>
              <a:t>Sickle cell disease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51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E11A64-0650-40AA-98D0-D32276F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ABDAB2-9180-4135-BE31-6593D08D0E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setting of known HS:</a:t>
            </a:r>
          </a:p>
          <a:p>
            <a:r>
              <a:rPr lang="en-US" b="1" dirty="0">
                <a:solidFill>
                  <a:srgbClr val="FF0000"/>
                </a:solidFill>
              </a:rPr>
              <a:t>Aplastic crisis</a:t>
            </a:r>
          </a:p>
          <a:p>
            <a:r>
              <a:rPr lang="en-US" dirty="0"/>
              <a:t>Splenic sequestration</a:t>
            </a:r>
          </a:p>
          <a:p>
            <a:r>
              <a:rPr lang="en-US" dirty="0"/>
              <a:t>Hemolytic anemia in the setting of infection</a:t>
            </a:r>
          </a:p>
          <a:p>
            <a:r>
              <a:rPr lang="en-US" dirty="0"/>
              <a:t>Nutrient deficiencies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28D7A-387F-40F0-989E-8D6AFE2CAB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Without a known diagnosis of HS: </a:t>
            </a:r>
          </a:p>
          <a:p>
            <a:r>
              <a:rPr lang="en-US" dirty="0"/>
              <a:t>Hereditary elliptocytosis</a:t>
            </a:r>
          </a:p>
          <a:p>
            <a:r>
              <a:rPr lang="en-US" dirty="0"/>
              <a:t>G6PD</a:t>
            </a:r>
          </a:p>
          <a:p>
            <a:r>
              <a:rPr lang="en-US" dirty="0"/>
              <a:t>Autoimmune hemolytic anemia</a:t>
            </a:r>
          </a:p>
          <a:p>
            <a:r>
              <a:rPr lang="en-US" dirty="0"/>
              <a:t>Sickle cell disease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6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8B3809-7B03-4FC0-B7AA-22CF97B1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691474"/>
            <a:ext cx="4494998" cy="1134640"/>
          </a:xfrm>
        </p:spPr>
        <p:txBody>
          <a:bodyPr/>
          <a:lstStyle/>
          <a:p>
            <a:r>
              <a:rPr lang="en-US" dirty="0"/>
              <a:t>Hereditary spherocytosis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0FFC50-BF02-428D-BD75-555ACB651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858" y="2052084"/>
            <a:ext cx="4494998" cy="411444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- Most common RBC membrane disorder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- Caused by mutations in one of five genes that encode membrane proteins, which interrupts membrane skeleton linking to the lipid bilayer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- Inheritance: Autosomal dominant (65-70%), Autosomal recessive (5-15%), de novo (15-20%)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- Reduced deformability </a:t>
            </a:r>
            <a:r>
              <a:rPr lang="en-US" sz="1800" dirty="0">
                <a:sym typeface="Wingdings" panose="05000000000000000000" pitchFamily="2" charset="2"/>
              </a:rPr>
              <a:t> impaired passage through microcirculation  splenic trapping  hemolysis by splenic macrophages</a:t>
            </a: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884930B-099E-4FF3-ADDB-4C4530EA4F6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Hereditary Spherocytosis | Treatment &amp; Management | Point of Care">
            <a:extLst>
              <a:ext uri="{FF2B5EF4-FFF2-40B4-BE49-F238E27FC236}">
                <a16:creationId xmlns:a16="http://schemas.microsoft.com/office/drawing/2014/main" id="{888FFF5D-1F58-42FD-940C-B9365861B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18" b="2982"/>
          <a:stretch/>
        </p:blipFill>
        <p:spPr bwMode="auto">
          <a:xfrm>
            <a:off x="6095999" y="32031"/>
            <a:ext cx="6096001" cy="682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80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6ED22C-6FB8-4FE8-977F-466F22A7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and when to suspect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F2C715-2CFC-4F92-B104-6656B29CEF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Wide range of clinical severity</a:t>
            </a:r>
          </a:p>
          <a:p>
            <a:r>
              <a:rPr lang="en-US" dirty="0"/>
              <a:t>Neonatal-1 year old</a:t>
            </a:r>
          </a:p>
          <a:p>
            <a:pPr lvl="1"/>
            <a:r>
              <a:rPr lang="en-US" dirty="0"/>
              <a:t>Jaundice in first 24 hours</a:t>
            </a:r>
          </a:p>
          <a:p>
            <a:pPr lvl="1"/>
            <a:r>
              <a:rPr lang="en-US" dirty="0"/>
              <a:t>Normal Hgb at birth, but anemia in first 2-3 weeks as splenic circulation increases</a:t>
            </a:r>
          </a:p>
          <a:p>
            <a:pPr lvl="1"/>
            <a:r>
              <a:rPr lang="en-US" dirty="0"/>
              <a:t>Erythropoietic response often not sufficient in first year of life, so many are transfusion dependent in first year, even if not transfusion dependent later on</a:t>
            </a:r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127DC9-4EC5-4CF3-9845-5E0F71E0D4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Older children</a:t>
            </a:r>
          </a:p>
          <a:p>
            <a:pPr lvl="1"/>
            <a:r>
              <a:rPr lang="en-US" dirty="0"/>
              <a:t>Incidental findings of spherocytes, splenomegaly, jaundice, pigment gallstones</a:t>
            </a:r>
          </a:p>
          <a:p>
            <a:pPr lvl="1"/>
            <a:r>
              <a:rPr lang="en-US" dirty="0"/>
              <a:t>Hemolytic anemia may be worse during the following conditions:</a:t>
            </a:r>
          </a:p>
          <a:p>
            <a:pPr lvl="2"/>
            <a:r>
              <a:rPr lang="en-US" dirty="0"/>
              <a:t>Infections</a:t>
            </a:r>
          </a:p>
          <a:p>
            <a:pPr lvl="2"/>
            <a:r>
              <a:rPr lang="en-US" dirty="0"/>
              <a:t>Nutritional deficiencies</a:t>
            </a:r>
          </a:p>
          <a:p>
            <a:pPr lvl="2"/>
            <a:r>
              <a:rPr lang="en-US" dirty="0"/>
              <a:t>Pregnancy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2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69E6CE-D3C8-4319-8BE2-43F5D31E6486}"/>
              </a:ext>
            </a:extLst>
          </p:cNvPr>
          <p:cNvSpPr txBox="1"/>
          <p:nvPr/>
        </p:nvSpPr>
        <p:spPr>
          <a:xfrm>
            <a:off x="1921079" y="1451295"/>
            <a:ext cx="8598715" cy="35086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200" dirty="0"/>
              <a:t>“Hematology is mostly hypothetical”</a:t>
            </a:r>
          </a:p>
          <a:p>
            <a:pPr marL="285750" indent="-285750" algn="ctr">
              <a:buFontTx/>
              <a:buChar char="-"/>
            </a:pPr>
            <a:r>
              <a:rPr lang="en-US" sz="3200" dirty="0"/>
              <a:t>Sunil </a:t>
            </a:r>
            <a:r>
              <a:rPr lang="en-US" sz="3200" dirty="0" err="1"/>
              <a:t>Muthusami</a:t>
            </a:r>
            <a:r>
              <a:rPr lang="en-US" sz="3200" dirty="0"/>
              <a:t> (paraphrased)</a:t>
            </a:r>
          </a:p>
          <a:p>
            <a:pPr algn="ctr"/>
            <a:endParaRPr lang="en-US" sz="32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79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6ED22C-6FB8-4FE8-977F-466F22A7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findings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F2C715-2CFC-4F92-B104-6656B29CEF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Hemolytic anemia</a:t>
            </a:r>
          </a:p>
          <a:p>
            <a:pPr lvl="2"/>
            <a:r>
              <a:rPr lang="en-US" dirty="0"/>
              <a:t>Coombs negative</a:t>
            </a:r>
          </a:p>
          <a:p>
            <a:pPr lvl="2"/>
            <a:r>
              <a:rPr lang="en-US" dirty="0"/>
              <a:t>Increased MCHC (&gt;36)</a:t>
            </a:r>
          </a:p>
          <a:p>
            <a:pPr lvl="2"/>
            <a:r>
              <a:rPr lang="en-US" dirty="0"/>
              <a:t>Elevated reticulocytes</a:t>
            </a:r>
          </a:p>
          <a:p>
            <a:pPr lvl="2"/>
            <a:r>
              <a:rPr lang="en-US" dirty="0"/>
              <a:t>Elevated bilirubin</a:t>
            </a:r>
          </a:p>
          <a:p>
            <a:pPr lvl="2"/>
            <a:r>
              <a:rPr lang="en-US" dirty="0"/>
              <a:t>High LDH</a:t>
            </a:r>
          </a:p>
          <a:p>
            <a:pPr lvl="2"/>
            <a:r>
              <a:rPr lang="en-US" dirty="0"/>
              <a:t>Low haptoglobin</a:t>
            </a:r>
          </a:p>
          <a:p>
            <a:pPr lvl="2"/>
            <a:r>
              <a:rPr lang="en-US" dirty="0"/>
              <a:t>Spherocytes on peripheral smear (may not be very evident in newborns initially)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127DC9-4EC5-4CF3-9845-5E0F71E0D4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Confirmatory testing</a:t>
            </a:r>
          </a:p>
          <a:p>
            <a:pPr lvl="2"/>
            <a:r>
              <a:rPr lang="en-US" dirty="0"/>
              <a:t>Osmotic fragility test (correct answer on the test, but not the most specific or sensitive)</a:t>
            </a:r>
          </a:p>
          <a:p>
            <a:pPr lvl="2"/>
            <a:r>
              <a:rPr lang="en-US" dirty="0"/>
              <a:t>EMA binding</a:t>
            </a:r>
          </a:p>
          <a:p>
            <a:pPr lvl="2"/>
            <a:r>
              <a:rPr lang="en-US" dirty="0"/>
              <a:t>Osmotic gradient ektacytometry</a:t>
            </a:r>
          </a:p>
          <a:p>
            <a:pPr lvl="2"/>
            <a:r>
              <a:rPr lang="en-US" dirty="0"/>
              <a:t>DNA sequencing (through Mayo or Cincinnati </a:t>
            </a:r>
            <a:r>
              <a:rPr lang="en-US" dirty="0" err="1"/>
              <a:t>Childrens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916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C1D3D-C7B0-4A4B-AB32-DCF87606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and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3AC3A-8634-4635-9F74-4D76FCFEC3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Babies with a family history of HS</a:t>
            </a:r>
          </a:p>
          <a:p>
            <a:pPr lvl="1"/>
            <a:r>
              <a:rPr lang="en-US" dirty="0"/>
              <a:t>Need frequent monitoring for jaundice in the first 24 hours</a:t>
            </a:r>
          </a:p>
          <a:p>
            <a:r>
              <a:rPr lang="en-US" dirty="0"/>
              <a:t>Children with confirmed HS</a:t>
            </a:r>
          </a:p>
          <a:p>
            <a:pPr lvl="1"/>
            <a:r>
              <a:rPr lang="en-US" dirty="0"/>
              <a:t>Need annual monitoring after a baseline Hgb has been established</a:t>
            </a:r>
          </a:p>
          <a:p>
            <a:pPr lvl="1"/>
            <a:r>
              <a:rPr lang="en-US" dirty="0"/>
              <a:t>Should get increased Hgb monitoring during viral illnesses</a:t>
            </a:r>
          </a:p>
          <a:p>
            <a:pPr lvl="1"/>
            <a:r>
              <a:rPr lang="en-US" dirty="0"/>
              <a:t>May benefit from folic acid supplementation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CAB4D-08D2-4409-B808-DEA52AF5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6776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Transfusions</a:t>
            </a:r>
          </a:p>
          <a:p>
            <a:pPr lvl="1"/>
            <a:r>
              <a:rPr lang="en-US" dirty="0"/>
              <a:t>EPO may decrease need for transfusions in first year of life</a:t>
            </a:r>
          </a:p>
          <a:p>
            <a:pPr lvl="1"/>
            <a:r>
              <a:rPr lang="en-US" dirty="0"/>
              <a:t>Transfusion volume depends on severity of anemia, typically dictated by hematology </a:t>
            </a:r>
          </a:p>
          <a:p>
            <a:r>
              <a:rPr lang="en-US" dirty="0"/>
              <a:t>Splenectomy</a:t>
            </a:r>
          </a:p>
          <a:p>
            <a:pPr lvl="1"/>
            <a:r>
              <a:rPr lang="en-US" dirty="0"/>
              <a:t>In cases of severe hemolysis</a:t>
            </a:r>
          </a:p>
          <a:p>
            <a:pPr lvl="1"/>
            <a:r>
              <a:rPr lang="en-US" dirty="0"/>
              <a:t>Ideally done &gt; 5 </a:t>
            </a:r>
            <a:r>
              <a:rPr lang="en-US" dirty="0" err="1"/>
              <a:t>yo</a:t>
            </a:r>
            <a:r>
              <a:rPr lang="en-US" dirty="0"/>
              <a:t> so sepsis risk is decreased once they complete the vaccine series for encapsulated organisms</a:t>
            </a:r>
          </a:p>
          <a:p>
            <a:pPr lvl="1"/>
            <a:r>
              <a:rPr lang="en-US" dirty="0"/>
              <a:t>If cholecystectomy is done, often done at the same time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72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EC8ED5-BA26-4624-90CE-27FF99E3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 </a:t>
            </a:r>
            <a:r>
              <a:rPr lang="en-US" dirty="0" err="1"/>
              <a:t>yo</a:t>
            </a:r>
            <a:r>
              <a:rPr lang="en-US" dirty="0"/>
              <a:t> female presenting with weakness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FF318-8ABC-4F65-B80E-11B3895ED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Admitted to 4Fred, received a total of 2.5 units PRBCs</a:t>
            </a:r>
          </a:p>
          <a:p>
            <a:r>
              <a:rPr lang="en-US" dirty="0"/>
              <a:t>Workup for HLH/MAS negative</a:t>
            </a:r>
          </a:p>
          <a:p>
            <a:r>
              <a:rPr lang="en-US" dirty="0"/>
              <a:t>Given ceftriaxone due to concern for sepsis</a:t>
            </a:r>
          </a:p>
          <a:p>
            <a:r>
              <a:rPr lang="en-US" dirty="0"/>
              <a:t>Despite multiple transfusions and Lasix, unable to get Hgb above 4.6</a:t>
            </a:r>
          </a:p>
          <a:p>
            <a:r>
              <a:rPr lang="en-US" dirty="0"/>
              <a:t>Transferred to Nemours for subspecialty care</a:t>
            </a:r>
          </a:p>
          <a:p>
            <a:r>
              <a:rPr lang="en-US" dirty="0"/>
              <a:t>At Nemours, IgM and IgG for Parvovirus B19 were positive</a:t>
            </a:r>
          </a:p>
          <a:p>
            <a:r>
              <a:rPr lang="en-US" dirty="0"/>
              <a:t>Received 5 units PRBCs at Nemours, and underwent splenectomy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FF59ED-4C21-45B8-BEF3-8095ACD6A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88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F79145-686C-40BC-BBCD-97E080FFFCEC}"/>
              </a:ext>
            </a:extLst>
          </p:cNvPr>
          <p:cNvSpPr txBox="1"/>
          <p:nvPr/>
        </p:nvSpPr>
        <p:spPr>
          <a:xfrm>
            <a:off x="3359888" y="2222205"/>
            <a:ext cx="5667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2227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7DE8-7E42-4A05-968A-3FF46229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39" y="2287503"/>
            <a:ext cx="4486656" cy="1141497"/>
          </a:xfrm>
        </p:spPr>
        <p:txBody>
          <a:bodyPr/>
          <a:lstStyle/>
          <a:p>
            <a:r>
              <a:rPr lang="en-US" dirty="0"/>
              <a:t>16 </a:t>
            </a:r>
            <a:r>
              <a:rPr lang="en-US" dirty="0" err="1"/>
              <a:t>yo</a:t>
            </a:r>
            <a:r>
              <a:rPr lang="en-US" dirty="0"/>
              <a:t> female presenting with weakness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3672-9324-43D7-8BD0-1281B2FE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HPI: 3 day history of fever (</a:t>
            </a:r>
            <a:r>
              <a:rPr lang="en-US" dirty="0" err="1"/>
              <a:t>Tmax</a:t>
            </a:r>
            <a:r>
              <a:rPr lang="en-US" dirty="0"/>
              <a:t> 104), vomiting, and headaches. Multiple family members have had similar symptoms. Developed lightheadedness on day of presentation, with a syncopal episode that occurred when she rose from standing, and another that occurred while sitting. Parents called EMS.</a:t>
            </a:r>
          </a:p>
          <a:p>
            <a:r>
              <a:rPr lang="en-US" dirty="0"/>
              <a:t>EMS: Hypotensive (SBP in the 80s), received NS bolus </a:t>
            </a:r>
            <a:r>
              <a:rPr lang="en-US" dirty="0" err="1"/>
              <a:t>en</a:t>
            </a:r>
            <a:r>
              <a:rPr lang="en-US" dirty="0"/>
              <a:t> route to LGH ER. </a:t>
            </a:r>
          </a:p>
          <a:p>
            <a:r>
              <a:rPr lang="en-US" dirty="0"/>
              <a:t>ROS: </a:t>
            </a:r>
          </a:p>
          <a:p>
            <a:pPr lvl="1"/>
            <a:r>
              <a:rPr lang="en-US" dirty="0"/>
              <a:t>Pertinent positives: Reports fever, vomiting, headaches</a:t>
            </a:r>
          </a:p>
          <a:p>
            <a:pPr lvl="1"/>
            <a:r>
              <a:rPr lang="en-US" dirty="0"/>
              <a:t>Pertinent negatives: Denies cough, congestion, sore throat, rhinorrhea, diarrhea, rashes</a:t>
            </a:r>
          </a:p>
        </p:txBody>
      </p:sp>
    </p:spTree>
    <p:extLst>
      <p:ext uri="{BB962C8B-B14F-4D97-AF65-F5344CB8AC3E}">
        <p14:creationId xmlns:p14="http://schemas.microsoft.com/office/powerpoint/2010/main" val="325789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7DE8-7E42-4A05-968A-3FF46229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39" y="2287503"/>
            <a:ext cx="4486656" cy="1141497"/>
          </a:xfrm>
        </p:spPr>
        <p:txBody>
          <a:bodyPr/>
          <a:lstStyle/>
          <a:p>
            <a:r>
              <a:rPr lang="en-US" dirty="0"/>
              <a:t>16 </a:t>
            </a:r>
            <a:r>
              <a:rPr lang="en-US" dirty="0" err="1"/>
              <a:t>yo</a:t>
            </a:r>
            <a:r>
              <a:rPr lang="en-US" dirty="0"/>
              <a:t> female presenting with weakness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3672-9324-43D7-8BD0-1281B2FE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PMH: Hereditary spherocytosis, followed by Nemours Hematology (last seen 7/2015). Per dad, she has never had a blood transfusion.</a:t>
            </a:r>
          </a:p>
          <a:p>
            <a:r>
              <a:rPr lang="en-US" dirty="0"/>
              <a:t>Surgical History: none</a:t>
            </a:r>
          </a:p>
          <a:p>
            <a:r>
              <a:rPr lang="en-US" dirty="0"/>
              <a:t>Medications: none</a:t>
            </a:r>
          </a:p>
          <a:p>
            <a:r>
              <a:rPr lang="en-US" dirty="0"/>
              <a:t>Immunizations: partially immunized (received DTaP, Hib, </a:t>
            </a:r>
            <a:r>
              <a:rPr lang="en-US" dirty="0" err="1"/>
              <a:t>HepB</a:t>
            </a:r>
            <a:r>
              <a:rPr lang="en-US" dirty="0"/>
              <a:t>, IPV, </a:t>
            </a:r>
            <a:r>
              <a:rPr lang="en-US" dirty="0" err="1"/>
              <a:t>HepA</a:t>
            </a:r>
            <a:r>
              <a:rPr lang="en-US" dirty="0"/>
              <a:t>, VZV, and PCV series, but not MMR or meningococcal vaccines), last vaccines given at age 1</a:t>
            </a:r>
          </a:p>
          <a:p>
            <a:r>
              <a:rPr lang="en-US" dirty="0"/>
              <a:t>Allergies: NKDA </a:t>
            </a:r>
          </a:p>
        </p:txBody>
      </p:sp>
    </p:spTree>
    <p:extLst>
      <p:ext uri="{BB962C8B-B14F-4D97-AF65-F5344CB8AC3E}">
        <p14:creationId xmlns:p14="http://schemas.microsoft.com/office/powerpoint/2010/main" val="23967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494F9-AD2A-44E8-8D7B-4A14405D5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3436" y="1826178"/>
            <a:ext cx="9025128" cy="450820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Vitals: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 Temp 103.1, HR 139, RR 19, BP 119/58</a:t>
            </a:r>
            <a:endParaRPr lang="en-US" sz="1800" b="0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Constitutional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She is toxic appearing, pale, and listless.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She is not diaphoretic.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HEENT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Normocephalic, atraumatic. PERRL, EOMI, normal conjunctivae. Dry mucous membranes. Clear oropharynx. Normal ROM of neck, supple.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Cardiovascular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Tachycardic, 2+ radial pulses bilaterally, 3/6 systolic murmur best heard at LLSB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Pulmonary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SpO2 97% on RA. Tachypneic to RR 20, dyspneic but without increased work of breathing or retractions, lungs clear to auscultation bilaterally, good air exchange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Abdominal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Non-tender, non-distended. Normoactive bowel sounds in all four quadrants.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Splenomegaly present (palpable nearly to pelvis, approximately 15 cm below costal margin)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Skin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Warm and dry, skin is jaundiced and pale. Cap refill &gt; 3 seconds.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Neurological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Lethargic, able to follow commands and answer questions, thoug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 slow to respond. No muscle weakness or abnormal tone, symmetric facial movements.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AA42F0-0669-4990-A56F-69020913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4"/>
            <a:ext cx="7729728" cy="1188720"/>
          </a:xfrm>
        </p:spPr>
        <p:txBody>
          <a:bodyPr/>
          <a:lstStyle/>
          <a:p>
            <a:r>
              <a:rPr lang="en-US" dirty="0"/>
              <a:t>Physical exam</a:t>
            </a:r>
          </a:p>
        </p:txBody>
      </p:sp>
    </p:spTree>
    <p:extLst>
      <p:ext uri="{BB962C8B-B14F-4D97-AF65-F5344CB8AC3E}">
        <p14:creationId xmlns:p14="http://schemas.microsoft.com/office/powerpoint/2010/main" val="105860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494F9-AD2A-44E8-8D7B-4A14405D5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3436" y="1826178"/>
            <a:ext cx="9025128" cy="450820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Vitals: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dirty="0">
                <a:solidFill>
                  <a:srgbClr val="FF0000"/>
                </a:solidFill>
                <a:latin typeface="Arial" panose="020B0604020202020204" pitchFamily="34" charset="0"/>
              </a:rPr>
              <a:t>Temp 103.1, HR 139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, RR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, BP 119/58, SpO2 97% on RA</a:t>
            </a:r>
            <a:endParaRPr lang="en-US" sz="1800" b="0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Constitutional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She is 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toxic appearing, pale, and listless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She is not diaphoretic.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HEENT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Normocephalic, atraumatic. PERRL, EOMI, normal conjunctivae. 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Dry mucous membranes.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Clear oropharynx. Normal ROM of neck, supple.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Cardiovascular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Tachycardic, 2+ radial pulses bilaterally, 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3/6 systolic murmur best heard at LLSB</a:t>
            </a:r>
            <a:endParaRPr lang="en-US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Pulmonary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Slightly tachypneic to RR 20, dyspneic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but without increased work of breathing or retractions, lungs clear to auscultation bilaterally, good air exchange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Abdominal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Non-tender, non-distended. Normoactive bowel sounds in all four quadrants.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Splenomegaly present (palpable nearly to pelvis, approximately 15 cm below costal margin)</a:t>
            </a:r>
            <a:endParaRPr lang="en-US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Skin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Warm and dry, 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skin is jaundiced and pale. Cap refill &gt; 5 seconds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Neurological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Lethargic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able to follow commands and answer questions, thoug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slow to respond.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No muscle weakness or abnormal tone, symmetric facial movements.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AA42F0-0669-4990-A56F-69020913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4"/>
            <a:ext cx="7729728" cy="1188720"/>
          </a:xfrm>
        </p:spPr>
        <p:txBody>
          <a:bodyPr/>
          <a:lstStyle/>
          <a:p>
            <a:r>
              <a:rPr lang="en-US" dirty="0"/>
              <a:t>Physical exam</a:t>
            </a:r>
          </a:p>
        </p:txBody>
      </p:sp>
    </p:spTree>
    <p:extLst>
      <p:ext uri="{BB962C8B-B14F-4D97-AF65-F5344CB8AC3E}">
        <p14:creationId xmlns:p14="http://schemas.microsoft.com/office/powerpoint/2010/main" val="1383764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F1C5AE-429E-44D2-ADC4-A9442A06E436}"/>
              </a:ext>
            </a:extLst>
          </p:cNvPr>
          <p:cNvSpPr txBox="1"/>
          <p:nvPr/>
        </p:nvSpPr>
        <p:spPr>
          <a:xfrm>
            <a:off x="1359017" y="553673"/>
            <a:ext cx="970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workup do you want?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55247B0C-4F92-4B31-90BF-CEAC71EC5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1614564"/>
            <a:ext cx="2847975" cy="1714500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B7F339AF-362D-4658-87AC-79F59D441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6848" y="1614564"/>
            <a:ext cx="2619375" cy="1762125"/>
          </a:xfrm>
          <a:prstGeom prst="rect">
            <a:avLst/>
          </a:prstGeom>
        </p:spPr>
      </p:pic>
      <p:sp>
        <p:nvSpPr>
          <p:cNvPr id="9" name="AutoShape 6" descr="Image result for christmas vacation">
            <a:extLst>
              <a:ext uri="{FF2B5EF4-FFF2-40B4-BE49-F238E27FC236}">
                <a16:creationId xmlns:a16="http://schemas.microsoft.com/office/drawing/2014/main" id="{21FD1380-A195-426F-BC85-DB96795624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F33E7630-9431-4472-8057-6E52257740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558" y="3940803"/>
            <a:ext cx="3133725" cy="1762125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1DDB659A-1C4D-49CC-AD59-82D269BF21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7860" y="3940802"/>
            <a:ext cx="2672556" cy="1762125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414C4C34-4A04-4329-BE49-C1A98BE65D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0935" y="3921753"/>
            <a:ext cx="3171825" cy="1781175"/>
          </a:xfrm>
          <a:prstGeom prst="rect">
            <a:avLst/>
          </a:prstGeom>
        </p:spPr>
      </p:pic>
      <p:sp>
        <p:nvSpPr>
          <p:cNvPr id="13" name="AutoShape 8" descr="Image result for home alone 1">
            <a:extLst>
              <a:ext uri="{FF2B5EF4-FFF2-40B4-BE49-F238E27FC236}">
                <a16:creationId xmlns:a16="http://schemas.microsoft.com/office/drawing/2014/main" id="{D183E6E2-54AA-4DAF-B139-387D5C6489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id="{E77C26D6-3F8B-4997-99E1-E3E30A4EEA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1346" y="1614564"/>
            <a:ext cx="2124075" cy="1714500"/>
          </a:xfrm>
          <a:prstGeom prst="rect">
            <a:avLst/>
          </a:prstGeom>
        </p:spPr>
      </p:pic>
      <p:pic>
        <p:nvPicPr>
          <p:cNvPr id="15" name="Picture 14">
            <a:hlinkClick r:id="rId14" action="ppaction://hlinksldjump"/>
            <a:extLst>
              <a:ext uri="{FF2B5EF4-FFF2-40B4-BE49-F238E27FC236}">
                <a16:creationId xmlns:a16="http://schemas.microsoft.com/office/drawing/2014/main" id="{B7FCC845-831D-4230-BCD7-EB060C8636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70998" y="1614564"/>
            <a:ext cx="2867025" cy="1714500"/>
          </a:xfrm>
          <a:prstGeom prst="rect">
            <a:avLst/>
          </a:prstGeom>
        </p:spPr>
      </p:pic>
      <p:pic>
        <p:nvPicPr>
          <p:cNvPr id="16" name="Picture 15">
            <a:hlinkClick r:id="rId16" action="ppaction://hlinksldjump"/>
            <a:extLst>
              <a:ext uri="{FF2B5EF4-FFF2-40B4-BE49-F238E27FC236}">
                <a16:creationId xmlns:a16="http://schemas.microsoft.com/office/drawing/2014/main" id="{ED896EE2-5985-4D4E-A0EC-823D264ADD0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44542" y="5688417"/>
            <a:ext cx="881409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6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966C-CB73-4309-A7C3-F93FAF64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en-US" dirty="0"/>
              <a:t>CBC &amp; retic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3303-0912-46D5-8F60-F0310211C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37858"/>
            <a:ext cx="7729728" cy="4194494"/>
          </a:xfrm>
        </p:spPr>
        <p:txBody>
          <a:bodyPr/>
          <a:lstStyle/>
          <a:p>
            <a:r>
              <a:rPr lang="en-US" dirty="0"/>
              <a:t>WBC </a:t>
            </a:r>
            <a:r>
              <a:rPr lang="en-US" dirty="0">
                <a:solidFill>
                  <a:srgbClr val="FF0000"/>
                </a:solidFill>
              </a:rPr>
              <a:t>3.2</a:t>
            </a:r>
          </a:p>
          <a:p>
            <a:pPr lvl="1"/>
            <a:r>
              <a:rPr lang="en-US" dirty="0"/>
              <a:t>59% PMNs, 31% </a:t>
            </a:r>
            <a:r>
              <a:rPr lang="en-US" dirty="0" err="1"/>
              <a:t>lymphs</a:t>
            </a:r>
            <a:r>
              <a:rPr lang="en-US" dirty="0"/>
              <a:t>, 8% </a:t>
            </a:r>
            <a:r>
              <a:rPr lang="en-US" dirty="0" err="1"/>
              <a:t>monos</a:t>
            </a:r>
            <a:r>
              <a:rPr lang="en-US" dirty="0"/>
              <a:t>, 1% </a:t>
            </a:r>
            <a:r>
              <a:rPr lang="en-US" dirty="0" err="1"/>
              <a:t>eos</a:t>
            </a:r>
            <a:r>
              <a:rPr lang="en-US" dirty="0"/>
              <a:t>, 1% </a:t>
            </a:r>
            <a:r>
              <a:rPr lang="en-US" dirty="0" err="1"/>
              <a:t>basos</a:t>
            </a:r>
            <a:r>
              <a:rPr lang="en-US" dirty="0"/>
              <a:t>, ANC 1880</a:t>
            </a:r>
          </a:p>
          <a:p>
            <a:r>
              <a:rPr lang="en-US" dirty="0"/>
              <a:t>Hgb </a:t>
            </a:r>
            <a:r>
              <a:rPr lang="en-US" b="1" dirty="0">
                <a:solidFill>
                  <a:srgbClr val="FF0000"/>
                </a:solidFill>
              </a:rPr>
              <a:t>3.6</a:t>
            </a:r>
          </a:p>
          <a:p>
            <a:pPr lvl="1"/>
            <a:r>
              <a:rPr lang="en-US" dirty="0"/>
              <a:t>MCV 75.7, 2+ </a:t>
            </a:r>
            <a:r>
              <a:rPr lang="en-US" dirty="0" err="1"/>
              <a:t>Hypochromasia</a:t>
            </a:r>
            <a:r>
              <a:rPr lang="en-US" dirty="0"/>
              <a:t>, 2+ Spherocytes, 1+ Microcytes, 1+ Macrocytes</a:t>
            </a:r>
          </a:p>
          <a:p>
            <a:r>
              <a:rPr lang="en-US" dirty="0" err="1"/>
              <a:t>Hct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10.3</a:t>
            </a:r>
          </a:p>
          <a:p>
            <a:r>
              <a:rPr lang="en-US" dirty="0" err="1"/>
              <a:t>Plt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103</a:t>
            </a:r>
          </a:p>
          <a:p>
            <a:r>
              <a:rPr lang="en-US" dirty="0"/>
              <a:t>Retic </a:t>
            </a:r>
            <a:r>
              <a:rPr lang="en-US" dirty="0">
                <a:solidFill>
                  <a:srgbClr val="FF0000"/>
                </a:solidFill>
              </a:rPr>
              <a:t>2.8% </a:t>
            </a:r>
            <a:r>
              <a:rPr lang="en-US">
                <a:solidFill>
                  <a:schemeClr val="tx1"/>
                </a:solidFill>
              </a:rPr>
              <a:t>(Normal 0.5-2.5%)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3048B810-BC21-48B0-B55F-F9A55E7AC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542" y="5688417"/>
            <a:ext cx="881409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26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966C-CB73-4309-A7C3-F93FAF64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en-US" dirty="0"/>
              <a:t>CMP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3303-0912-46D5-8F60-F0310211C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37858"/>
            <a:ext cx="7729728" cy="4194494"/>
          </a:xfrm>
        </p:spPr>
        <p:txBody>
          <a:bodyPr numCol="2"/>
          <a:lstStyle/>
          <a:p>
            <a:r>
              <a:rPr lang="en-US" dirty="0"/>
              <a:t>Na 136</a:t>
            </a:r>
          </a:p>
          <a:p>
            <a:r>
              <a:rPr lang="en-US" dirty="0">
                <a:solidFill>
                  <a:schemeClr val="tx1"/>
                </a:solidFill>
              </a:rPr>
              <a:t>K 3.9</a:t>
            </a:r>
          </a:p>
          <a:p>
            <a:r>
              <a:rPr lang="en-US" dirty="0">
                <a:solidFill>
                  <a:srgbClr val="FF0000"/>
                </a:solidFill>
              </a:rPr>
              <a:t>Cl 108</a:t>
            </a:r>
          </a:p>
          <a:p>
            <a:r>
              <a:rPr lang="en-US" dirty="0">
                <a:solidFill>
                  <a:schemeClr val="tx1"/>
                </a:solidFill>
              </a:rPr>
              <a:t>Bicarb 23.6</a:t>
            </a:r>
          </a:p>
          <a:p>
            <a:r>
              <a:rPr lang="en-US" dirty="0">
                <a:solidFill>
                  <a:schemeClr val="tx1"/>
                </a:solidFill>
              </a:rPr>
              <a:t>BUN 20</a:t>
            </a:r>
          </a:p>
          <a:p>
            <a:r>
              <a:rPr lang="en-US" dirty="0">
                <a:solidFill>
                  <a:schemeClr val="tx1"/>
                </a:solidFill>
              </a:rPr>
              <a:t>Cr 0.51</a:t>
            </a:r>
          </a:p>
          <a:p>
            <a:r>
              <a:rPr lang="en-US" dirty="0">
                <a:solidFill>
                  <a:schemeClr val="tx1"/>
                </a:solidFill>
              </a:rPr>
              <a:t>Glu 108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Ca 7.8</a:t>
            </a:r>
          </a:p>
          <a:p>
            <a:r>
              <a:rPr lang="en-US" dirty="0">
                <a:solidFill>
                  <a:schemeClr val="tx1"/>
                </a:solidFill>
              </a:rPr>
              <a:t>Protein 5.9</a:t>
            </a:r>
          </a:p>
          <a:p>
            <a:r>
              <a:rPr lang="en-US" dirty="0">
                <a:solidFill>
                  <a:schemeClr val="tx1"/>
                </a:solidFill>
              </a:rPr>
              <a:t>Albumin 3.8</a:t>
            </a:r>
          </a:p>
          <a:p>
            <a:r>
              <a:rPr lang="en-US" dirty="0">
                <a:solidFill>
                  <a:srgbClr val="FF0000"/>
                </a:solidFill>
              </a:rPr>
              <a:t>AST 46</a:t>
            </a:r>
          </a:p>
          <a:p>
            <a:r>
              <a:rPr lang="en-US" dirty="0">
                <a:solidFill>
                  <a:schemeClr val="tx1"/>
                </a:solidFill>
              </a:rPr>
              <a:t>ALT 40</a:t>
            </a:r>
          </a:p>
          <a:p>
            <a:r>
              <a:rPr lang="en-US" dirty="0" err="1">
                <a:solidFill>
                  <a:srgbClr val="FF0000"/>
                </a:solidFill>
              </a:rPr>
              <a:t>Alk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Phos</a:t>
            </a:r>
            <a:r>
              <a:rPr lang="en-US" dirty="0">
                <a:solidFill>
                  <a:srgbClr val="FF0000"/>
                </a:solidFill>
              </a:rPr>
              <a:t> 34</a:t>
            </a:r>
          </a:p>
          <a:p>
            <a:r>
              <a:rPr lang="en-US" dirty="0">
                <a:solidFill>
                  <a:srgbClr val="FF0000"/>
                </a:solidFill>
              </a:rPr>
              <a:t>Bili 3.2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A6936AB3-D3AE-4F72-83FF-4D164B8F8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542" y="5688417"/>
            <a:ext cx="881409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2349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411</TotalTime>
  <Words>1189</Words>
  <Application>Microsoft Office PowerPoint</Application>
  <PresentationFormat>Widescreen</PresentationFormat>
  <Paragraphs>159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Gill Sans MT</vt:lpstr>
      <vt:lpstr>Wingdings</vt:lpstr>
      <vt:lpstr>Parcel</vt:lpstr>
      <vt:lpstr>Case CONFERENCE</vt:lpstr>
      <vt:lpstr>PowerPoint Presentation</vt:lpstr>
      <vt:lpstr>16 yo female presenting with weakness</vt:lpstr>
      <vt:lpstr>16 yo female presenting with weakness</vt:lpstr>
      <vt:lpstr>Physical exam</vt:lpstr>
      <vt:lpstr>Physical exam</vt:lpstr>
      <vt:lpstr>PowerPoint Presentation</vt:lpstr>
      <vt:lpstr>CBC &amp; retic</vt:lpstr>
      <vt:lpstr>CMP</vt:lpstr>
      <vt:lpstr>RVP</vt:lpstr>
      <vt:lpstr>Coombs and Haptoglobin</vt:lpstr>
      <vt:lpstr>Coags</vt:lpstr>
      <vt:lpstr>Ferritin</vt:lpstr>
      <vt:lpstr>Viral testing</vt:lpstr>
      <vt:lpstr>Differential Diagnosis?</vt:lpstr>
      <vt:lpstr>Differential Diagnosis?</vt:lpstr>
      <vt:lpstr>Differential Diagnosis?</vt:lpstr>
      <vt:lpstr>Hereditary spherocytosis</vt:lpstr>
      <vt:lpstr>Presentation and when to suspect</vt:lpstr>
      <vt:lpstr>Lab findings</vt:lpstr>
      <vt:lpstr>Management and monitoring</vt:lpstr>
      <vt:lpstr>16 yo female presenting with weakness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CONFERENCE</dc:title>
  <dc:creator>Durham MD, Megan</dc:creator>
  <cp:lastModifiedBy>Obenchain, Melissa Sue</cp:lastModifiedBy>
  <cp:revision>37</cp:revision>
  <dcterms:created xsi:type="dcterms:W3CDTF">2025-11-21T22:26:37Z</dcterms:created>
  <dcterms:modified xsi:type="dcterms:W3CDTF">2025-12-16T11:53:11Z</dcterms:modified>
</cp:coreProperties>
</file>