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8" r:id="rId3"/>
    <p:sldId id="290" r:id="rId4"/>
    <p:sldId id="289" r:id="rId5"/>
    <p:sldId id="287" r:id="rId6"/>
    <p:sldId id="257" r:id="rId7"/>
    <p:sldId id="258" r:id="rId8"/>
    <p:sldId id="259" r:id="rId9"/>
    <p:sldId id="260" r:id="rId10"/>
    <p:sldId id="261" r:id="rId11"/>
    <p:sldId id="262" r:id="rId12"/>
    <p:sldId id="263" r:id="rId13"/>
    <p:sldId id="264" r:id="rId14"/>
    <p:sldId id="265" r:id="rId15"/>
    <p:sldId id="266" r:id="rId16"/>
    <p:sldId id="267" r:id="rId17"/>
    <p:sldId id="271" r:id="rId18"/>
    <p:sldId id="270" r:id="rId19"/>
    <p:sldId id="268" r:id="rId20"/>
    <p:sldId id="272" r:id="rId21"/>
    <p:sldId id="269" r:id="rId22"/>
    <p:sldId id="273" r:id="rId23"/>
    <p:sldId id="274" r:id="rId24"/>
    <p:sldId id="275" r:id="rId25"/>
    <p:sldId id="276" r:id="rId26"/>
    <p:sldId id="277" r:id="rId27"/>
    <p:sldId id="278" r:id="rId28"/>
    <p:sldId id="279" r:id="rId29"/>
    <p:sldId id="281" r:id="rId30"/>
    <p:sldId id="282" r:id="rId31"/>
    <p:sldId id="283" r:id="rId32"/>
    <p:sldId id="284" r:id="rId33"/>
    <p:sldId id="285" r:id="rId34"/>
    <p:sldId id="286"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E2CABE-6503-4EF0-8230-FAD4C59C5E5A}" v="594" dt="2023-10-19T18:24:32.2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napToGrid="0">
      <p:cViewPr varScale="1">
        <p:scale>
          <a:sx n="70" d="100"/>
          <a:sy n="70" d="100"/>
        </p:scale>
        <p:origin x="63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C6A8506-1703-4274-8789-98F13A01F443}" type="datetimeFigureOut">
              <a:rPr lang="en-US" smtClean="0"/>
              <a:t>4/4/2024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EC7927-437B-47C0-9536-2A17C9E3F212}" type="slidenum">
              <a:rPr lang="en-US" smtClean="0"/>
              <a:t>‹#›</a:t>
            </a:fld>
            <a:endParaRPr lang="en-US"/>
          </a:p>
        </p:txBody>
      </p:sp>
    </p:spTree>
    <p:extLst>
      <p:ext uri="{BB962C8B-B14F-4D97-AF65-F5344CB8AC3E}">
        <p14:creationId xmlns:p14="http://schemas.microsoft.com/office/powerpoint/2010/main" val="2320715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6A8506-1703-4274-8789-98F13A01F443}" type="datetimeFigureOut">
              <a:rPr lang="en-US" smtClean="0"/>
              <a:t>4/4/2024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EC7927-437B-47C0-9536-2A17C9E3F212}" type="slidenum">
              <a:rPr lang="en-US" smtClean="0"/>
              <a:t>‹#›</a:t>
            </a:fld>
            <a:endParaRPr lang="en-US"/>
          </a:p>
        </p:txBody>
      </p:sp>
    </p:spTree>
    <p:extLst>
      <p:ext uri="{BB962C8B-B14F-4D97-AF65-F5344CB8AC3E}">
        <p14:creationId xmlns:p14="http://schemas.microsoft.com/office/powerpoint/2010/main" val="2974998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6A8506-1703-4274-8789-98F13A01F443}" type="datetimeFigureOut">
              <a:rPr lang="en-US" smtClean="0"/>
              <a:t>4/4/2024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EC7927-437B-47C0-9536-2A17C9E3F212}" type="slidenum">
              <a:rPr lang="en-US" smtClean="0"/>
              <a:t>‹#›</a:t>
            </a:fld>
            <a:endParaRPr lang="en-US"/>
          </a:p>
        </p:txBody>
      </p:sp>
    </p:spTree>
    <p:extLst>
      <p:ext uri="{BB962C8B-B14F-4D97-AF65-F5344CB8AC3E}">
        <p14:creationId xmlns:p14="http://schemas.microsoft.com/office/powerpoint/2010/main" val="31752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6A8506-1703-4274-8789-98F13A01F443}" type="datetimeFigureOut">
              <a:rPr lang="en-US" smtClean="0"/>
              <a:t>4/4/2024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EC7927-437B-47C0-9536-2A17C9E3F212}" type="slidenum">
              <a:rPr lang="en-US" smtClean="0"/>
              <a:t>‹#›</a:t>
            </a:fld>
            <a:endParaRPr lang="en-US"/>
          </a:p>
        </p:txBody>
      </p:sp>
    </p:spTree>
    <p:extLst>
      <p:ext uri="{BB962C8B-B14F-4D97-AF65-F5344CB8AC3E}">
        <p14:creationId xmlns:p14="http://schemas.microsoft.com/office/powerpoint/2010/main" val="1158662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C6A8506-1703-4274-8789-98F13A01F443}" type="datetimeFigureOut">
              <a:rPr lang="en-US" smtClean="0"/>
              <a:t>4/4/2024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EC7927-437B-47C0-9536-2A17C9E3F212}" type="slidenum">
              <a:rPr lang="en-US" smtClean="0"/>
              <a:t>‹#›</a:t>
            </a:fld>
            <a:endParaRPr lang="en-US"/>
          </a:p>
        </p:txBody>
      </p:sp>
    </p:spTree>
    <p:extLst>
      <p:ext uri="{BB962C8B-B14F-4D97-AF65-F5344CB8AC3E}">
        <p14:creationId xmlns:p14="http://schemas.microsoft.com/office/powerpoint/2010/main" val="1714330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C6A8506-1703-4274-8789-98F13A01F443}" type="datetimeFigureOut">
              <a:rPr lang="en-US" smtClean="0"/>
              <a:t>4/4/2024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EC7927-437B-47C0-9536-2A17C9E3F212}" type="slidenum">
              <a:rPr lang="en-US" smtClean="0"/>
              <a:t>‹#›</a:t>
            </a:fld>
            <a:endParaRPr lang="en-US"/>
          </a:p>
        </p:txBody>
      </p:sp>
    </p:spTree>
    <p:extLst>
      <p:ext uri="{BB962C8B-B14F-4D97-AF65-F5344CB8AC3E}">
        <p14:creationId xmlns:p14="http://schemas.microsoft.com/office/powerpoint/2010/main" val="113932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C6A8506-1703-4274-8789-98F13A01F443}" type="datetimeFigureOut">
              <a:rPr lang="en-US" smtClean="0"/>
              <a:t>4/4/2024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EC7927-437B-47C0-9536-2A17C9E3F212}" type="slidenum">
              <a:rPr lang="en-US" smtClean="0"/>
              <a:t>‹#›</a:t>
            </a:fld>
            <a:endParaRPr lang="en-US"/>
          </a:p>
        </p:txBody>
      </p:sp>
    </p:spTree>
    <p:extLst>
      <p:ext uri="{BB962C8B-B14F-4D97-AF65-F5344CB8AC3E}">
        <p14:creationId xmlns:p14="http://schemas.microsoft.com/office/powerpoint/2010/main" val="457761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C6A8506-1703-4274-8789-98F13A01F443}" type="datetimeFigureOut">
              <a:rPr lang="en-US" smtClean="0"/>
              <a:t>4/4/2024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EC7927-437B-47C0-9536-2A17C9E3F212}" type="slidenum">
              <a:rPr lang="en-US" smtClean="0"/>
              <a:t>‹#›</a:t>
            </a:fld>
            <a:endParaRPr lang="en-US"/>
          </a:p>
        </p:txBody>
      </p:sp>
    </p:spTree>
    <p:extLst>
      <p:ext uri="{BB962C8B-B14F-4D97-AF65-F5344CB8AC3E}">
        <p14:creationId xmlns:p14="http://schemas.microsoft.com/office/powerpoint/2010/main" val="1196135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6A8506-1703-4274-8789-98F13A01F443}" type="datetimeFigureOut">
              <a:rPr lang="en-US" smtClean="0"/>
              <a:t>4/4/2024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EC7927-437B-47C0-9536-2A17C9E3F212}" type="slidenum">
              <a:rPr lang="en-US" smtClean="0"/>
              <a:t>‹#›</a:t>
            </a:fld>
            <a:endParaRPr lang="en-US"/>
          </a:p>
        </p:txBody>
      </p:sp>
    </p:spTree>
    <p:extLst>
      <p:ext uri="{BB962C8B-B14F-4D97-AF65-F5344CB8AC3E}">
        <p14:creationId xmlns:p14="http://schemas.microsoft.com/office/powerpoint/2010/main" val="2253157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C6A8506-1703-4274-8789-98F13A01F443}" type="datetimeFigureOut">
              <a:rPr lang="en-US" smtClean="0"/>
              <a:t>4/4/2024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EC7927-437B-47C0-9536-2A17C9E3F212}" type="slidenum">
              <a:rPr lang="en-US" smtClean="0"/>
              <a:t>‹#›</a:t>
            </a:fld>
            <a:endParaRPr lang="en-US"/>
          </a:p>
        </p:txBody>
      </p:sp>
    </p:spTree>
    <p:extLst>
      <p:ext uri="{BB962C8B-B14F-4D97-AF65-F5344CB8AC3E}">
        <p14:creationId xmlns:p14="http://schemas.microsoft.com/office/powerpoint/2010/main" val="2806495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C6A8506-1703-4274-8789-98F13A01F443}" type="datetimeFigureOut">
              <a:rPr lang="en-US" smtClean="0"/>
              <a:t>4/4/2024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EC7927-437B-47C0-9536-2A17C9E3F212}" type="slidenum">
              <a:rPr lang="en-US" smtClean="0"/>
              <a:t>‹#›</a:t>
            </a:fld>
            <a:endParaRPr lang="en-US"/>
          </a:p>
        </p:txBody>
      </p:sp>
    </p:spTree>
    <p:extLst>
      <p:ext uri="{BB962C8B-B14F-4D97-AF65-F5344CB8AC3E}">
        <p14:creationId xmlns:p14="http://schemas.microsoft.com/office/powerpoint/2010/main" val="2176575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6A8506-1703-4274-8789-98F13A01F443}" type="datetimeFigureOut">
              <a:rPr lang="en-US" smtClean="0"/>
              <a:t>4/4/2024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EC7927-437B-47C0-9536-2A17C9E3F212}" type="slidenum">
              <a:rPr lang="en-US" smtClean="0"/>
              <a:t>‹#›</a:t>
            </a:fld>
            <a:endParaRPr lang="en-US"/>
          </a:p>
        </p:txBody>
      </p:sp>
    </p:spTree>
    <p:extLst>
      <p:ext uri="{BB962C8B-B14F-4D97-AF65-F5344CB8AC3E}">
        <p14:creationId xmlns:p14="http://schemas.microsoft.com/office/powerpoint/2010/main" val="319159765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0D601-5715-E93B-21C6-C8A56402CF50}"/>
              </a:ext>
            </a:extLst>
          </p:cNvPr>
          <p:cNvSpPr>
            <a:spLocks noGrp="1"/>
          </p:cNvSpPr>
          <p:nvPr>
            <p:ph type="ctrTitle"/>
          </p:nvPr>
        </p:nvSpPr>
        <p:spPr/>
        <p:txBody>
          <a:bodyPr>
            <a:normAutofit/>
          </a:bodyPr>
          <a:lstStyle/>
          <a:p>
            <a:r>
              <a:rPr lang="en-US" sz="4000" dirty="0"/>
              <a:t>COMMUNITY HOSPITAL</a:t>
            </a:r>
            <a:br>
              <a:rPr lang="en-US" sz="4000" dirty="0"/>
            </a:br>
            <a:r>
              <a:rPr lang="en-US" sz="4000" dirty="0"/>
              <a:t>TRAUMA CONFERENCE</a:t>
            </a:r>
            <a:br>
              <a:rPr lang="en-US" sz="4000" dirty="0"/>
            </a:br>
            <a:r>
              <a:rPr lang="en-US" sz="4000" dirty="0"/>
              <a:t>April 11-12, 2024</a:t>
            </a:r>
            <a:br>
              <a:rPr lang="en-US" sz="4000" dirty="0"/>
            </a:br>
            <a:r>
              <a:rPr lang="en-US" sz="4000" dirty="0"/>
              <a:t>Grand Junction, CO</a:t>
            </a:r>
          </a:p>
        </p:txBody>
      </p:sp>
      <p:sp>
        <p:nvSpPr>
          <p:cNvPr id="3" name="Subtitle 2">
            <a:extLst>
              <a:ext uri="{FF2B5EF4-FFF2-40B4-BE49-F238E27FC236}">
                <a16:creationId xmlns:a16="http://schemas.microsoft.com/office/drawing/2014/main" id="{BDF7D038-5EAD-5366-4A31-57D1A7106A1B}"/>
              </a:ext>
            </a:extLst>
          </p:cNvPr>
          <p:cNvSpPr>
            <a:spLocks noGrp="1"/>
          </p:cNvSpPr>
          <p:nvPr>
            <p:ph type="subTitle" idx="1"/>
          </p:nvPr>
        </p:nvSpPr>
        <p:spPr/>
        <p:txBody>
          <a:bodyPr/>
          <a:lstStyle/>
          <a:p>
            <a:endParaRPr lang="en-US" dirty="0"/>
          </a:p>
          <a:p>
            <a:r>
              <a:rPr lang="en-US" sz="3200" dirty="0"/>
              <a:t>James R. Stone, MD, MBA, CMI-V</a:t>
            </a:r>
          </a:p>
          <a:p>
            <a:r>
              <a:rPr lang="en-US" sz="3200" dirty="0"/>
              <a:t>FACS, FCCP, FCCM, FACFE</a:t>
            </a:r>
          </a:p>
        </p:txBody>
      </p:sp>
    </p:spTree>
    <p:extLst>
      <p:ext uri="{BB962C8B-B14F-4D97-AF65-F5344CB8AC3E}">
        <p14:creationId xmlns:p14="http://schemas.microsoft.com/office/powerpoint/2010/main" val="3136648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D4D32-0123-D29B-7A31-2629822EC8E1}"/>
              </a:ext>
            </a:extLst>
          </p:cNvPr>
          <p:cNvSpPr>
            <a:spLocks noGrp="1"/>
          </p:cNvSpPr>
          <p:nvPr>
            <p:ph type="title"/>
          </p:nvPr>
        </p:nvSpPr>
        <p:spPr/>
        <p:txBody>
          <a:bodyPr/>
          <a:lstStyle/>
          <a:p>
            <a:r>
              <a:rPr lang="en-US" dirty="0"/>
              <a:t>      TECHNICAL VS. NON-TECHNICAL SKILLS</a:t>
            </a:r>
          </a:p>
        </p:txBody>
      </p:sp>
      <p:sp>
        <p:nvSpPr>
          <p:cNvPr id="3" name="Content Placeholder 2">
            <a:extLst>
              <a:ext uri="{FF2B5EF4-FFF2-40B4-BE49-F238E27FC236}">
                <a16:creationId xmlns:a16="http://schemas.microsoft.com/office/drawing/2014/main" id="{5282B1DC-0FA1-2D34-8390-B7F29CC0214F}"/>
              </a:ext>
            </a:extLst>
          </p:cNvPr>
          <p:cNvSpPr>
            <a:spLocks noGrp="1"/>
          </p:cNvSpPr>
          <p:nvPr>
            <p:ph idx="1"/>
          </p:nvPr>
        </p:nvSpPr>
        <p:spPr/>
        <p:txBody>
          <a:bodyPr/>
          <a:lstStyle/>
          <a:p>
            <a:r>
              <a:rPr lang="en-US" dirty="0"/>
              <a:t>AWARENESS OF NON-TECHNICAL SKILLS</a:t>
            </a:r>
          </a:p>
          <a:p>
            <a:pPr lvl="1"/>
            <a:r>
              <a:rPr lang="en-US" dirty="0"/>
              <a:t>Late 1980’S</a:t>
            </a:r>
          </a:p>
          <a:p>
            <a:pPr marL="457200" lvl="1" indent="0">
              <a:buNone/>
            </a:pPr>
            <a:endParaRPr lang="en-US" dirty="0"/>
          </a:p>
          <a:p>
            <a:pPr lvl="1"/>
            <a:r>
              <a:rPr lang="en-US" dirty="0"/>
              <a:t>NTS DEFINITION – (Origins: Sports, military, LE, medicine)</a:t>
            </a:r>
          </a:p>
          <a:p>
            <a:pPr lvl="2"/>
            <a:r>
              <a:rPr lang="en-US" sz="2400" dirty="0"/>
              <a:t>COMMUNICATION</a:t>
            </a:r>
          </a:p>
          <a:p>
            <a:pPr lvl="2"/>
            <a:r>
              <a:rPr lang="en-US" sz="2400" dirty="0"/>
              <a:t>TASK MANAGEMENT</a:t>
            </a:r>
          </a:p>
          <a:p>
            <a:pPr lvl="2"/>
            <a:r>
              <a:rPr lang="en-US" sz="2400" dirty="0"/>
              <a:t>ASSERTIVENESS</a:t>
            </a:r>
          </a:p>
          <a:p>
            <a:pPr lvl="2"/>
            <a:r>
              <a:rPr lang="en-US" sz="2400" dirty="0"/>
              <a:t>SITUATIONAL AWARENESS</a:t>
            </a:r>
          </a:p>
          <a:p>
            <a:pPr lvl="2"/>
            <a:r>
              <a:rPr lang="en-US" sz="2400" dirty="0"/>
              <a:t>DECISION MAKING</a:t>
            </a:r>
          </a:p>
          <a:p>
            <a:pPr marL="914400" lvl="2" indent="0">
              <a:buNone/>
            </a:pPr>
            <a:endParaRPr lang="en-US" dirty="0"/>
          </a:p>
        </p:txBody>
      </p:sp>
    </p:spTree>
    <p:extLst>
      <p:ext uri="{BB962C8B-B14F-4D97-AF65-F5344CB8AC3E}">
        <p14:creationId xmlns:p14="http://schemas.microsoft.com/office/powerpoint/2010/main" val="366729280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down)">
                                      <p:cBhvr>
                                        <p:cTn id="15" dur="500"/>
                                        <p:tgtEl>
                                          <p:spTgt spid="3">
                                            <p:txEl>
                                              <p:pRg st="1" end="1"/>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wipe(down)">
                                      <p:cBhvr>
                                        <p:cTn id="30" dur="500"/>
                                        <p:tgtEl>
                                          <p:spTgt spid="3">
                                            <p:txEl>
                                              <p:pRg st="7" end="7"/>
                                            </p:txEl>
                                          </p:spTgt>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wipe(down)">
                                      <p:cBhvr>
                                        <p:cTn id="3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258F3-43CD-C8C1-5285-5139CE4A9459}"/>
              </a:ext>
            </a:extLst>
          </p:cNvPr>
          <p:cNvSpPr>
            <a:spLocks noGrp="1"/>
          </p:cNvSpPr>
          <p:nvPr>
            <p:ph type="title"/>
          </p:nvPr>
        </p:nvSpPr>
        <p:spPr/>
        <p:txBody>
          <a:bodyPr/>
          <a:lstStyle/>
          <a:p>
            <a:r>
              <a:rPr lang="en-US" dirty="0"/>
              <a:t>			  COMMUNICATION </a:t>
            </a:r>
          </a:p>
        </p:txBody>
      </p:sp>
      <p:sp>
        <p:nvSpPr>
          <p:cNvPr id="3" name="Content Placeholder 2">
            <a:extLst>
              <a:ext uri="{FF2B5EF4-FFF2-40B4-BE49-F238E27FC236}">
                <a16:creationId xmlns:a16="http://schemas.microsoft.com/office/drawing/2014/main" id="{23C6F410-D4DE-291B-8715-C957EB60F906}"/>
              </a:ext>
            </a:extLst>
          </p:cNvPr>
          <p:cNvSpPr>
            <a:spLocks noGrp="1"/>
          </p:cNvSpPr>
          <p:nvPr>
            <p:ph idx="1"/>
          </p:nvPr>
        </p:nvSpPr>
        <p:spPr/>
        <p:txBody>
          <a:bodyPr>
            <a:normAutofit lnSpcReduction="10000"/>
          </a:bodyPr>
          <a:lstStyle/>
          <a:p>
            <a:r>
              <a:rPr lang="en-US" dirty="0"/>
              <a:t>Process (Closed Loop)</a:t>
            </a:r>
          </a:p>
          <a:p>
            <a:pPr lvl="1"/>
            <a:r>
              <a:rPr lang="en-US" dirty="0"/>
              <a:t>Direct – Direction or statement to Recipient</a:t>
            </a:r>
          </a:p>
          <a:p>
            <a:pPr lvl="1"/>
            <a:r>
              <a:rPr lang="en-US" dirty="0"/>
              <a:t>Acknowledge – Repeat by recipient to Sender</a:t>
            </a:r>
          </a:p>
          <a:p>
            <a:pPr lvl="1"/>
            <a:r>
              <a:rPr lang="en-US" dirty="0"/>
              <a:t>Confirm – Confirmation by sender to Recipient</a:t>
            </a:r>
          </a:p>
          <a:p>
            <a:pPr lvl="1"/>
            <a:endParaRPr lang="en-US" dirty="0"/>
          </a:p>
          <a:p>
            <a:pPr marL="457200" lvl="1" indent="0">
              <a:buNone/>
            </a:pPr>
            <a:r>
              <a:rPr lang="en-US" dirty="0"/>
              <a:t>BEST EXAMPLE :   Military, LE, Special Operations, SAR</a:t>
            </a:r>
          </a:p>
          <a:p>
            <a:pPr marL="457200" lvl="1" indent="0">
              <a:buNone/>
            </a:pPr>
            <a:endParaRPr lang="en-US" dirty="0"/>
          </a:p>
          <a:p>
            <a:pPr marL="457200" lvl="1" indent="0">
              <a:buNone/>
            </a:pPr>
            <a:r>
              <a:rPr lang="en-US" dirty="0"/>
              <a:t>Medical Rating (5-Best to 1-Worst)  =  2</a:t>
            </a:r>
          </a:p>
          <a:p>
            <a:pPr marL="457200" lvl="1" indent="0">
              <a:buNone/>
            </a:pPr>
            <a:r>
              <a:rPr lang="en-US" dirty="0"/>
              <a:t>	Completion of the three components:</a:t>
            </a:r>
          </a:p>
          <a:p>
            <a:pPr marL="457200" lvl="1" indent="0">
              <a:buNone/>
            </a:pPr>
            <a:r>
              <a:rPr lang="en-US" dirty="0"/>
              <a:t>	5 =/&gt;  90%	3 =/&gt;  50%	1 &lt; 25%</a:t>
            </a:r>
          </a:p>
          <a:p>
            <a:pPr marL="457200" lvl="1" indent="0">
              <a:buNone/>
            </a:pPr>
            <a:r>
              <a:rPr lang="en-US" dirty="0"/>
              <a:t> 	4 =/&gt;  75%	2 =/&gt;  25%</a:t>
            </a:r>
          </a:p>
        </p:txBody>
      </p:sp>
    </p:spTree>
    <p:extLst>
      <p:ext uri="{BB962C8B-B14F-4D97-AF65-F5344CB8AC3E}">
        <p14:creationId xmlns:p14="http://schemas.microsoft.com/office/powerpoint/2010/main" val="2187867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1000"/>
                                        <p:tgtEl>
                                          <p:spTgt spid="3">
                                            <p:txEl>
                                              <p:pRg st="1" end="1"/>
                                            </p:txEl>
                                          </p:spTgt>
                                        </p:tgtEl>
                                      </p:cBhvr>
                                    </p:animEffect>
                                    <p:anim calcmode="lin" valueType="num">
                                      <p:cBhvr>
                                        <p:cTn id="1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1" presetID="42" presetClass="entr" presetSubtype="0"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fade">
                                      <p:cBhvr>
                                        <p:cTn id="38" dur="1000"/>
                                        <p:tgtEl>
                                          <p:spTgt spid="3">
                                            <p:txEl>
                                              <p:pRg st="7" end="7"/>
                                            </p:txEl>
                                          </p:spTgt>
                                        </p:tgtEl>
                                      </p:cBhvr>
                                    </p:animEffect>
                                    <p:anim calcmode="lin" valueType="num">
                                      <p:cBhvr>
                                        <p:cTn id="3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Effect transition="in" filter="fade">
                                      <p:cBhvr>
                                        <p:cTn id="43" dur="1000"/>
                                        <p:tgtEl>
                                          <p:spTgt spid="3">
                                            <p:txEl>
                                              <p:pRg st="8" end="8"/>
                                            </p:txEl>
                                          </p:spTgt>
                                        </p:tgtEl>
                                      </p:cBhvr>
                                    </p:animEffect>
                                    <p:anim calcmode="lin" valueType="num">
                                      <p:cBhvr>
                                        <p:cTn id="4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8" end="8"/>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
                                            <p:txEl>
                                              <p:pRg st="9" end="9"/>
                                            </p:txEl>
                                          </p:spTgt>
                                        </p:tgtEl>
                                        <p:attrNameLst>
                                          <p:attrName>style.visibility</p:attrName>
                                        </p:attrNameLst>
                                      </p:cBhvr>
                                      <p:to>
                                        <p:strVal val="visible"/>
                                      </p:to>
                                    </p:set>
                                    <p:animEffect transition="in" filter="fade">
                                      <p:cBhvr>
                                        <p:cTn id="48" dur="1000"/>
                                        <p:tgtEl>
                                          <p:spTgt spid="3">
                                            <p:txEl>
                                              <p:pRg st="9" end="9"/>
                                            </p:txEl>
                                          </p:spTgt>
                                        </p:tgtEl>
                                      </p:cBhvr>
                                    </p:animEffect>
                                    <p:anim calcmode="lin" valueType="num">
                                      <p:cBhvr>
                                        <p:cTn id="4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9" end="9"/>
                                            </p:txEl>
                                          </p:spTgt>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0"/>
                                  </p:stCondLst>
                                  <p:childTnLst>
                                    <p:set>
                                      <p:cBhvr>
                                        <p:cTn id="52" dur="1" fill="hold">
                                          <p:stCondLst>
                                            <p:cond delay="0"/>
                                          </p:stCondLst>
                                        </p:cTn>
                                        <p:tgtEl>
                                          <p:spTgt spid="3">
                                            <p:txEl>
                                              <p:pRg st="10" end="10"/>
                                            </p:txEl>
                                          </p:spTgt>
                                        </p:tgtEl>
                                        <p:attrNameLst>
                                          <p:attrName>style.visibility</p:attrName>
                                        </p:attrNameLst>
                                      </p:cBhvr>
                                      <p:to>
                                        <p:strVal val="visible"/>
                                      </p:to>
                                    </p:set>
                                    <p:animEffect transition="in" filter="fade">
                                      <p:cBhvr>
                                        <p:cTn id="53" dur="1000"/>
                                        <p:tgtEl>
                                          <p:spTgt spid="3">
                                            <p:txEl>
                                              <p:pRg st="10" end="10"/>
                                            </p:txEl>
                                          </p:spTgt>
                                        </p:tgtEl>
                                      </p:cBhvr>
                                    </p:animEffect>
                                    <p:anim calcmode="lin" valueType="num">
                                      <p:cBhvr>
                                        <p:cTn id="54"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BDC54-02CD-3E46-F57B-B537E9A7AD8F}"/>
              </a:ext>
            </a:extLst>
          </p:cNvPr>
          <p:cNvSpPr>
            <a:spLocks noGrp="1"/>
          </p:cNvSpPr>
          <p:nvPr>
            <p:ph type="title"/>
          </p:nvPr>
        </p:nvSpPr>
        <p:spPr/>
        <p:txBody>
          <a:bodyPr/>
          <a:lstStyle/>
          <a:p>
            <a:r>
              <a:rPr lang="en-US" dirty="0"/>
              <a:t>			TASK MANAGEMENT</a:t>
            </a:r>
          </a:p>
        </p:txBody>
      </p:sp>
      <p:sp>
        <p:nvSpPr>
          <p:cNvPr id="3" name="Content Placeholder 2">
            <a:extLst>
              <a:ext uri="{FF2B5EF4-FFF2-40B4-BE49-F238E27FC236}">
                <a16:creationId xmlns:a16="http://schemas.microsoft.com/office/drawing/2014/main" id="{481A61EF-F518-0E0A-D8EE-5EA706166A77}"/>
              </a:ext>
            </a:extLst>
          </p:cNvPr>
          <p:cNvSpPr>
            <a:spLocks noGrp="1"/>
          </p:cNvSpPr>
          <p:nvPr>
            <p:ph idx="1"/>
          </p:nvPr>
        </p:nvSpPr>
        <p:spPr>
          <a:xfrm>
            <a:off x="838200" y="1825625"/>
            <a:ext cx="10515600" cy="4667250"/>
          </a:xfrm>
        </p:spPr>
        <p:txBody>
          <a:bodyPr>
            <a:normAutofit lnSpcReduction="10000"/>
          </a:bodyPr>
          <a:lstStyle/>
          <a:p>
            <a:r>
              <a:rPr lang="en-US" dirty="0"/>
              <a:t>LEADERSHIP AND PRIORIZATION</a:t>
            </a:r>
          </a:p>
          <a:p>
            <a:endParaRPr lang="en-US" dirty="0"/>
          </a:p>
          <a:p>
            <a:r>
              <a:rPr lang="en-US" dirty="0"/>
              <a:t>ASSIGNMENT (Definite role and responsibility descriptions)</a:t>
            </a:r>
          </a:p>
          <a:p>
            <a:endParaRPr lang="en-US" dirty="0"/>
          </a:p>
          <a:p>
            <a:r>
              <a:rPr lang="en-US" dirty="0"/>
              <a:t>PREPARATIOIN AND PROTOCOL RESOURCES</a:t>
            </a:r>
          </a:p>
          <a:p>
            <a:pPr lvl="1"/>
            <a:r>
              <a:rPr lang="en-US" dirty="0"/>
              <a:t>“PREPARE FOR THE WORST, ANTICIPATE THE BEST!”</a:t>
            </a:r>
          </a:p>
          <a:p>
            <a:endParaRPr lang="en-US" dirty="0"/>
          </a:p>
          <a:p>
            <a:r>
              <a:rPr lang="en-US" dirty="0"/>
              <a:t>MONITORING</a:t>
            </a:r>
          </a:p>
          <a:p>
            <a:endParaRPr lang="en-US" dirty="0"/>
          </a:p>
          <a:p>
            <a:r>
              <a:rPr lang="en-US" dirty="0"/>
              <a:t>COMPLETION DEFINITIONS AND RECOGNITION</a:t>
            </a:r>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348591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down)">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ipe(down)">
                                      <p:cBhvr>
                                        <p:cTn id="24" dur="500"/>
                                        <p:tgtEl>
                                          <p:spTgt spid="3">
                                            <p:txEl>
                                              <p:pRg st="4" end="4"/>
                                            </p:txEl>
                                          </p:spTgt>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wipe(down)">
                                      <p:cBhvr>
                                        <p:cTn id="3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74714-198B-4277-86F4-5D896A03F179}"/>
              </a:ext>
            </a:extLst>
          </p:cNvPr>
          <p:cNvSpPr>
            <a:spLocks noGrp="1"/>
          </p:cNvSpPr>
          <p:nvPr>
            <p:ph type="title"/>
          </p:nvPr>
        </p:nvSpPr>
        <p:spPr/>
        <p:txBody>
          <a:bodyPr/>
          <a:lstStyle/>
          <a:p>
            <a:r>
              <a:rPr lang="en-US" dirty="0"/>
              <a:t>			    ASSERTIVENESS</a:t>
            </a:r>
          </a:p>
        </p:txBody>
      </p:sp>
      <p:sp>
        <p:nvSpPr>
          <p:cNvPr id="3" name="Content Placeholder 2">
            <a:extLst>
              <a:ext uri="{FF2B5EF4-FFF2-40B4-BE49-F238E27FC236}">
                <a16:creationId xmlns:a16="http://schemas.microsoft.com/office/drawing/2014/main" id="{D1319BF8-5244-CAE5-EC5E-6AB35B82DED8}"/>
              </a:ext>
            </a:extLst>
          </p:cNvPr>
          <p:cNvSpPr>
            <a:spLocks noGrp="1"/>
          </p:cNvSpPr>
          <p:nvPr>
            <p:ph idx="1"/>
          </p:nvPr>
        </p:nvSpPr>
        <p:spPr/>
        <p:txBody>
          <a:bodyPr/>
          <a:lstStyle/>
          <a:p>
            <a:r>
              <a:rPr lang="en-US" dirty="0"/>
              <a:t>“Disposed to or characterized by bold or confident statements and </a:t>
            </a:r>
            <a:r>
              <a:rPr lang="en-US" dirty="0" smtClean="0"/>
              <a:t>behavior.”      </a:t>
            </a:r>
            <a:endParaRPr lang="en-US" dirty="0"/>
          </a:p>
          <a:p>
            <a:r>
              <a:rPr lang="en-US" dirty="0"/>
              <a:t>Better:  Using Synonyms of energetic, dynamic for “bold or confident”</a:t>
            </a:r>
          </a:p>
          <a:p>
            <a:endParaRPr lang="en-US" dirty="0"/>
          </a:p>
          <a:p>
            <a:r>
              <a:rPr lang="en-US" dirty="0"/>
              <a:t>TRANSLATION:   Leader has everyone’s attention!</a:t>
            </a:r>
          </a:p>
          <a:p>
            <a:endParaRPr lang="en-US" dirty="0"/>
          </a:p>
          <a:p>
            <a:pPr lvl="2"/>
            <a:r>
              <a:rPr lang="en-US" sz="2800" dirty="0"/>
              <a:t>TYPES:  Directive vs. unaspiring (DEMOTIVATED)</a:t>
            </a:r>
          </a:p>
        </p:txBody>
      </p:sp>
    </p:spTree>
    <p:extLst>
      <p:ext uri="{BB962C8B-B14F-4D97-AF65-F5344CB8AC3E}">
        <p14:creationId xmlns:p14="http://schemas.microsoft.com/office/powerpoint/2010/main" val="2357991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0C9B5-EE5F-61CB-4D3F-6245107F35BC}"/>
              </a:ext>
            </a:extLst>
          </p:cNvPr>
          <p:cNvSpPr>
            <a:spLocks noGrp="1"/>
          </p:cNvSpPr>
          <p:nvPr>
            <p:ph type="title"/>
          </p:nvPr>
        </p:nvSpPr>
        <p:spPr/>
        <p:txBody>
          <a:bodyPr/>
          <a:lstStyle/>
          <a:p>
            <a:r>
              <a:rPr lang="en-US" dirty="0"/>
              <a:t>                SITUATION AWARENESS</a:t>
            </a:r>
          </a:p>
        </p:txBody>
      </p:sp>
      <p:sp>
        <p:nvSpPr>
          <p:cNvPr id="3" name="Content Placeholder 2">
            <a:extLst>
              <a:ext uri="{FF2B5EF4-FFF2-40B4-BE49-F238E27FC236}">
                <a16:creationId xmlns:a16="http://schemas.microsoft.com/office/drawing/2014/main" id="{EF6E9D1E-B0DD-8CEE-3725-EB3F1F5F195C}"/>
              </a:ext>
            </a:extLst>
          </p:cNvPr>
          <p:cNvSpPr>
            <a:spLocks noGrp="1"/>
          </p:cNvSpPr>
          <p:nvPr>
            <p:ph idx="1"/>
          </p:nvPr>
        </p:nvSpPr>
        <p:spPr>
          <a:xfrm>
            <a:off x="838200" y="1825625"/>
            <a:ext cx="10515600" cy="4823750"/>
          </a:xfrm>
        </p:spPr>
        <p:txBody>
          <a:bodyPr/>
          <a:lstStyle/>
          <a:p>
            <a:r>
              <a:rPr lang="en-US" dirty="0"/>
              <a:t>“The understanding of an environment, its elements, and how it changes with respect to time or other </a:t>
            </a:r>
            <a:r>
              <a:rPr lang="en-US" dirty="0" smtClean="0"/>
              <a:t>factors.”</a:t>
            </a:r>
            <a:endParaRPr lang="en-US" dirty="0"/>
          </a:p>
          <a:p>
            <a:endParaRPr lang="en-US" dirty="0"/>
          </a:p>
          <a:p>
            <a:r>
              <a:rPr lang="en-US" dirty="0"/>
              <a:t>OR</a:t>
            </a:r>
          </a:p>
          <a:p>
            <a:endParaRPr lang="en-US" dirty="0"/>
          </a:p>
          <a:p>
            <a:r>
              <a:rPr lang="en-US" dirty="0"/>
              <a:t>“Adaptive awareness about a dynamic task </a:t>
            </a:r>
            <a:r>
              <a:rPr lang="en-US" u="sng" dirty="0"/>
              <a:t>environment</a:t>
            </a:r>
            <a:r>
              <a:rPr lang="en-US" dirty="0"/>
              <a:t> and directed action within that </a:t>
            </a:r>
            <a:r>
              <a:rPr lang="en-US" dirty="0" smtClean="0"/>
              <a:t>environment.”</a:t>
            </a:r>
            <a:endParaRPr lang="en-US" dirty="0"/>
          </a:p>
          <a:p>
            <a:endParaRPr lang="en-US" dirty="0"/>
          </a:p>
          <a:p>
            <a:r>
              <a:rPr lang="en-US" dirty="0"/>
              <a:t>TRANSLATION: What’s going on around you and what does it </a:t>
            </a:r>
            <a:r>
              <a:rPr lang="en-US" dirty="0" smtClean="0"/>
              <a:t>mean?</a:t>
            </a:r>
            <a:endParaRPr lang="en-US" dirty="0"/>
          </a:p>
        </p:txBody>
      </p:sp>
    </p:spTree>
    <p:extLst>
      <p:ext uri="{BB962C8B-B14F-4D97-AF65-F5344CB8AC3E}">
        <p14:creationId xmlns:p14="http://schemas.microsoft.com/office/powerpoint/2010/main" val="2415602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C36E1-40C7-3E50-C21D-16106EF3D241}"/>
              </a:ext>
            </a:extLst>
          </p:cNvPr>
          <p:cNvSpPr>
            <a:spLocks noGrp="1"/>
          </p:cNvSpPr>
          <p:nvPr>
            <p:ph type="title"/>
          </p:nvPr>
        </p:nvSpPr>
        <p:spPr/>
        <p:txBody>
          <a:bodyPr/>
          <a:lstStyle/>
          <a:p>
            <a:r>
              <a:rPr lang="en-US" dirty="0"/>
              <a:t>			  DECISION MAKING </a:t>
            </a:r>
          </a:p>
        </p:txBody>
      </p:sp>
      <p:sp>
        <p:nvSpPr>
          <p:cNvPr id="3" name="Content Placeholder 2">
            <a:extLst>
              <a:ext uri="{FF2B5EF4-FFF2-40B4-BE49-F238E27FC236}">
                <a16:creationId xmlns:a16="http://schemas.microsoft.com/office/drawing/2014/main" id="{BB2D6A7A-8295-FF43-9A24-2A10B95D95A7}"/>
              </a:ext>
            </a:extLst>
          </p:cNvPr>
          <p:cNvSpPr>
            <a:spLocks noGrp="1"/>
          </p:cNvSpPr>
          <p:nvPr>
            <p:ph idx="1"/>
          </p:nvPr>
        </p:nvSpPr>
        <p:spPr/>
        <p:txBody>
          <a:bodyPr>
            <a:normAutofit lnSpcReduction="10000"/>
          </a:bodyPr>
          <a:lstStyle/>
          <a:p>
            <a:r>
              <a:rPr lang="en-US" dirty="0"/>
              <a:t>The integration of critical thinking, prioritization, task management, and rescue procedures </a:t>
            </a:r>
          </a:p>
          <a:p>
            <a:endParaRPr lang="en-US" dirty="0"/>
          </a:p>
          <a:p>
            <a:r>
              <a:rPr lang="en-US" dirty="0"/>
              <a:t>Effective communication of decision process and decision resolution </a:t>
            </a:r>
            <a:r>
              <a:rPr lang="en-US" u="sng" dirty="0"/>
              <a:t>as time allows</a:t>
            </a:r>
            <a:endParaRPr lang="en-US" dirty="0"/>
          </a:p>
          <a:p>
            <a:endParaRPr lang="en-US" dirty="0"/>
          </a:p>
          <a:p>
            <a:r>
              <a:rPr lang="en-US" dirty="0"/>
              <a:t>Realization of need for revision or alternatives or rescue procedures</a:t>
            </a:r>
          </a:p>
          <a:p>
            <a:endParaRPr lang="en-US" dirty="0"/>
          </a:p>
          <a:p>
            <a:r>
              <a:rPr lang="en-US" dirty="0"/>
              <a:t>Effective communication of revision or alternatives or rescue procedures as time allows</a:t>
            </a:r>
          </a:p>
        </p:txBody>
      </p:sp>
    </p:spTree>
    <p:extLst>
      <p:ext uri="{BB962C8B-B14F-4D97-AF65-F5344CB8AC3E}">
        <p14:creationId xmlns:p14="http://schemas.microsoft.com/office/powerpoint/2010/main" val="1840719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73E94-EA46-6CF8-70BD-5A85E25E3C58}"/>
              </a:ext>
            </a:extLst>
          </p:cNvPr>
          <p:cNvSpPr>
            <a:spLocks noGrp="1"/>
          </p:cNvSpPr>
          <p:nvPr>
            <p:ph type="title"/>
          </p:nvPr>
        </p:nvSpPr>
        <p:spPr/>
        <p:txBody>
          <a:bodyPr/>
          <a:lstStyle/>
          <a:p>
            <a:r>
              <a:rPr lang="en-US" dirty="0"/>
              <a:t>		  ADDENDUM:  DEBRIEFING</a:t>
            </a:r>
          </a:p>
        </p:txBody>
      </p:sp>
      <p:sp>
        <p:nvSpPr>
          <p:cNvPr id="3" name="Content Placeholder 2">
            <a:extLst>
              <a:ext uri="{FF2B5EF4-FFF2-40B4-BE49-F238E27FC236}">
                <a16:creationId xmlns:a16="http://schemas.microsoft.com/office/drawing/2014/main" id="{8EC5677E-D546-F852-951A-DD04E3115D1A}"/>
              </a:ext>
            </a:extLst>
          </p:cNvPr>
          <p:cNvSpPr>
            <a:spLocks noGrp="1"/>
          </p:cNvSpPr>
          <p:nvPr>
            <p:ph idx="1"/>
          </p:nvPr>
        </p:nvSpPr>
        <p:spPr/>
        <p:txBody>
          <a:bodyPr/>
          <a:lstStyle/>
          <a:p>
            <a:r>
              <a:rPr lang="en-US" dirty="0"/>
              <a:t>Rapid assembly of team</a:t>
            </a:r>
          </a:p>
          <a:p>
            <a:endParaRPr lang="en-US" dirty="0"/>
          </a:p>
          <a:p>
            <a:r>
              <a:rPr lang="en-US" dirty="0"/>
              <a:t>Open forum for evaluation of performance, questions, and criticism</a:t>
            </a:r>
          </a:p>
          <a:p>
            <a:endParaRPr lang="en-US" dirty="0"/>
          </a:p>
          <a:p>
            <a:r>
              <a:rPr lang="en-US" dirty="0"/>
              <a:t>Options for verification of evaluations and criticism or answers to questions</a:t>
            </a:r>
          </a:p>
          <a:p>
            <a:endParaRPr lang="en-US" dirty="0"/>
          </a:p>
          <a:p>
            <a:r>
              <a:rPr lang="en-US" dirty="0"/>
              <a:t>Recommendations for improvement</a:t>
            </a:r>
          </a:p>
        </p:txBody>
      </p:sp>
    </p:spTree>
    <p:extLst>
      <p:ext uri="{BB962C8B-B14F-4D97-AF65-F5344CB8AC3E}">
        <p14:creationId xmlns:p14="http://schemas.microsoft.com/office/powerpoint/2010/main" val="2186029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BC643-B96E-6E54-428A-A8B3AFC19AFB}"/>
              </a:ext>
            </a:extLst>
          </p:cNvPr>
          <p:cNvSpPr>
            <a:spLocks noGrp="1"/>
          </p:cNvSpPr>
          <p:nvPr>
            <p:ph type="ctrTitle"/>
          </p:nvPr>
        </p:nvSpPr>
        <p:spPr/>
        <p:txBody>
          <a:bodyPr/>
          <a:lstStyle/>
          <a:p>
            <a:r>
              <a:rPr lang="en-US" dirty="0"/>
              <a:t>THE REALITY FACTORS</a:t>
            </a:r>
          </a:p>
        </p:txBody>
      </p:sp>
      <p:sp>
        <p:nvSpPr>
          <p:cNvPr id="3" name="Subtitle 2">
            <a:extLst>
              <a:ext uri="{FF2B5EF4-FFF2-40B4-BE49-F238E27FC236}">
                <a16:creationId xmlns:a16="http://schemas.microsoft.com/office/drawing/2014/main" id="{5ABA7503-2299-BF63-9155-32397CF66227}"/>
              </a:ext>
            </a:extLst>
          </p:cNvPr>
          <p:cNvSpPr>
            <a:spLocks noGrp="1"/>
          </p:cNvSpPr>
          <p:nvPr>
            <p:ph type="subTitle" idx="1"/>
          </p:nvPr>
        </p:nvSpPr>
        <p:spPr/>
        <p:txBody>
          <a:bodyPr/>
          <a:lstStyle/>
          <a:p>
            <a:endParaRPr lang="en-US" dirty="0"/>
          </a:p>
          <a:p>
            <a:r>
              <a:rPr lang="en-US" sz="3600" dirty="0"/>
              <a:t>What are the components that contribute to the presence or absence of NTS? </a:t>
            </a:r>
          </a:p>
        </p:txBody>
      </p:sp>
    </p:spTree>
    <p:extLst>
      <p:ext uri="{BB962C8B-B14F-4D97-AF65-F5344CB8AC3E}">
        <p14:creationId xmlns:p14="http://schemas.microsoft.com/office/powerpoint/2010/main" val="41614176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B3B35-4837-A7FE-4461-48FA6A30C114}"/>
              </a:ext>
            </a:extLst>
          </p:cNvPr>
          <p:cNvSpPr>
            <a:spLocks noGrp="1"/>
          </p:cNvSpPr>
          <p:nvPr>
            <p:ph type="title"/>
          </p:nvPr>
        </p:nvSpPr>
        <p:spPr/>
        <p:txBody>
          <a:bodyPr>
            <a:normAutofit/>
          </a:bodyPr>
          <a:lstStyle/>
          <a:p>
            <a:r>
              <a:rPr lang="en-US" sz="3600" i="1" dirty="0"/>
              <a:t>THE ROLE OF NON-TECHNICAL SKILLS IN SIMULATED 				TRAUMA RESUSCITATIONS</a:t>
            </a:r>
          </a:p>
        </p:txBody>
      </p:sp>
      <p:sp>
        <p:nvSpPr>
          <p:cNvPr id="3" name="Content Placeholder 2">
            <a:extLst>
              <a:ext uri="{FF2B5EF4-FFF2-40B4-BE49-F238E27FC236}">
                <a16:creationId xmlns:a16="http://schemas.microsoft.com/office/drawing/2014/main" id="{6A3DFA2F-7E90-5949-2D27-24088546CA76}"/>
              </a:ext>
            </a:extLst>
          </p:cNvPr>
          <p:cNvSpPr>
            <a:spLocks noGrp="1"/>
          </p:cNvSpPr>
          <p:nvPr>
            <p:ph idx="1"/>
          </p:nvPr>
        </p:nvSpPr>
        <p:spPr/>
        <p:txBody>
          <a:bodyPr/>
          <a:lstStyle/>
          <a:p>
            <a:r>
              <a:rPr lang="en-US" dirty="0"/>
              <a:t>Briggs, A, et al, J Surg Ed, 2015, Jul-Aug</a:t>
            </a:r>
          </a:p>
          <a:p>
            <a:pPr lvl="1"/>
            <a:endParaRPr lang="en-US" dirty="0"/>
          </a:p>
          <a:p>
            <a:pPr lvl="1"/>
            <a:r>
              <a:rPr lang="en-US" dirty="0"/>
              <a:t>NTS correlate with technical performance which correlates with outcomes</a:t>
            </a:r>
          </a:p>
          <a:p>
            <a:pPr lvl="1"/>
            <a:endParaRPr lang="en-US" dirty="0"/>
          </a:p>
          <a:p>
            <a:pPr lvl="1"/>
            <a:r>
              <a:rPr lang="en-US" dirty="0"/>
              <a:t>NTS deteriorate as clinical scenario progresses</a:t>
            </a:r>
          </a:p>
        </p:txBody>
      </p:sp>
    </p:spTree>
    <p:extLst>
      <p:ext uri="{BB962C8B-B14F-4D97-AF65-F5344CB8AC3E}">
        <p14:creationId xmlns:p14="http://schemas.microsoft.com/office/powerpoint/2010/main" val="2110999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additive="base">
                                        <p:cTn id="2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A1D51-BE99-8D2B-BC97-D24E9E409BAE}"/>
              </a:ext>
            </a:extLst>
          </p:cNvPr>
          <p:cNvSpPr>
            <a:spLocks noGrp="1"/>
          </p:cNvSpPr>
          <p:nvPr>
            <p:ph type="title"/>
          </p:nvPr>
        </p:nvSpPr>
        <p:spPr/>
        <p:txBody>
          <a:bodyPr>
            <a:normAutofit fontScale="90000"/>
          </a:bodyPr>
          <a:lstStyle/>
          <a:p>
            <a:r>
              <a:rPr lang="en-US" sz="3600" b="1" i="1" dirty="0"/>
              <a:t>THE INITIAL QUESTIONNAIRE DEVELOPMENT IN MEASURING OF                       COACH-ATHLETE-PARENT INTERPERSONAL RELATIONSHIPS</a:t>
            </a:r>
          </a:p>
        </p:txBody>
      </p:sp>
      <p:sp>
        <p:nvSpPr>
          <p:cNvPr id="3" name="Content Placeholder 2">
            <a:extLst>
              <a:ext uri="{FF2B5EF4-FFF2-40B4-BE49-F238E27FC236}">
                <a16:creationId xmlns:a16="http://schemas.microsoft.com/office/drawing/2014/main" id="{3FB36634-1A18-D796-FBE5-3E8F62C3AC14}"/>
              </a:ext>
            </a:extLst>
          </p:cNvPr>
          <p:cNvSpPr>
            <a:spLocks noGrp="1"/>
          </p:cNvSpPr>
          <p:nvPr>
            <p:ph idx="1"/>
          </p:nvPr>
        </p:nvSpPr>
        <p:spPr/>
        <p:txBody>
          <a:bodyPr/>
          <a:lstStyle/>
          <a:p>
            <a:r>
              <a:rPr lang="en-US" i="1" dirty="0" err="1"/>
              <a:t>Ausra</a:t>
            </a:r>
            <a:r>
              <a:rPr lang="en-US" i="1" dirty="0"/>
              <a:t> L., et al, Int J </a:t>
            </a:r>
            <a:r>
              <a:rPr lang="en-US" i="1" dirty="0" err="1"/>
              <a:t>Enrion</a:t>
            </a:r>
            <a:r>
              <a:rPr lang="en-US" i="1" dirty="0"/>
              <a:t> Res Public Health, 2019 Jul; 16(13): 2283</a:t>
            </a:r>
          </a:p>
          <a:p>
            <a:pPr lvl="1"/>
            <a:r>
              <a:rPr lang="en-US" i="1" dirty="0"/>
              <a:t>Attachment Theory:  Psychological and behavioral effects of the early parent-child relationship will affect the development of close relationships with other people in the future</a:t>
            </a:r>
          </a:p>
          <a:p>
            <a:pPr lvl="1"/>
            <a:endParaRPr lang="en-US" i="1" dirty="0"/>
          </a:p>
          <a:p>
            <a:pPr lvl="1"/>
            <a:r>
              <a:rPr lang="en-US" i="1" dirty="0"/>
              <a:t>Success involves roles, responsibilities and behaviors</a:t>
            </a:r>
          </a:p>
          <a:p>
            <a:pPr marL="457200" lvl="1" indent="0">
              <a:buNone/>
            </a:pPr>
            <a:endParaRPr lang="en-US" i="1" dirty="0"/>
          </a:p>
          <a:p>
            <a:pPr marL="457200" lvl="1" indent="0">
              <a:buNone/>
            </a:pPr>
            <a:r>
              <a:rPr lang="en-US" i="1" dirty="0"/>
              <a:t>Seven items of relationship:  </a:t>
            </a:r>
          </a:p>
          <a:p>
            <a:pPr lvl="2"/>
            <a:r>
              <a:rPr lang="en-US" i="1" dirty="0"/>
              <a:t>TRUST, COMMUNICATION, SUPPORT, RESPECT, MOTIVATION, OVER-INVOLVEMENT, AND DEMOTIVATION</a:t>
            </a:r>
          </a:p>
        </p:txBody>
      </p:sp>
    </p:spTree>
    <p:extLst>
      <p:ext uri="{BB962C8B-B14F-4D97-AF65-F5344CB8AC3E}">
        <p14:creationId xmlns:p14="http://schemas.microsoft.com/office/powerpoint/2010/main" val="4289541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18813-9BA2-5A60-7014-B85352B68CEC}"/>
              </a:ext>
            </a:extLst>
          </p:cNvPr>
          <p:cNvSpPr>
            <a:spLocks noGrp="1"/>
          </p:cNvSpPr>
          <p:nvPr>
            <p:ph type="title"/>
          </p:nvPr>
        </p:nvSpPr>
        <p:spPr/>
        <p:txBody>
          <a:bodyPr/>
          <a:lstStyle/>
          <a:p>
            <a:r>
              <a:rPr lang="en-US" dirty="0"/>
              <a:t>				DISCLOSURES</a:t>
            </a:r>
          </a:p>
        </p:txBody>
      </p:sp>
      <p:sp>
        <p:nvSpPr>
          <p:cNvPr id="3" name="Content Placeholder 2">
            <a:extLst>
              <a:ext uri="{FF2B5EF4-FFF2-40B4-BE49-F238E27FC236}">
                <a16:creationId xmlns:a16="http://schemas.microsoft.com/office/drawing/2014/main" id="{743443AC-EC48-A595-6D60-EBA1357F43FC}"/>
              </a:ext>
            </a:extLst>
          </p:cNvPr>
          <p:cNvSpPr>
            <a:spLocks noGrp="1"/>
          </p:cNvSpPr>
          <p:nvPr>
            <p:ph idx="1"/>
          </p:nvPr>
        </p:nvSpPr>
        <p:spPr/>
        <p:txBody>
          <a:bodyPr/>
          <a:lstStyle/>
          <a:p>
            <a:r>
              <a:rPr lang="en-US" dirty="0"/>
              <a:t>None</a:t>
            </a:r>
          </a:p>
          <a:p>
            <a:endParaRPr lang="en-US" dirty="0"/>
          </a:p>
          <a:p>
            <a:pPr marL="0" indent="0">
              <a:buNone/>
            </a:pPr>
            <a:r>
              <a:rPr lang="en-US" dirty="0"/>
              <a:t>Except</a:t>
            </a:r>
          </a:p>
          <a:p>
            <a:pPr marL="0" indent="0">
              <a:buNone/>
            </a:pPr>
            <a:endParaRPr lang="en-US" dirty="0"/>
          </a:p>
          <a:p>
            <a:pPr marL="0" indent="0">
              <a:buNone/>
            </a:pPr>
            <a:r>
              <a:rPr lang="en-US" dirty="0"/>
              <a:t>Being OLD!</a:t>
            </a:r>
          </a:p>
        </p:txBody>
      </p:sp>
    </p:spTree>
    <p:extLst>
      <p:ext uri="{BB962C8B-B14F-4D97-AF65-F5344CB8AC3E}">
        <p14:creationId xmlns:p14="http://schemas.microsoft.com/office/powerpoint/2010/main" val="1308062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0668A-F79A-8DAA-ED8D-8BE1FF77F1D8}"/>
              </a:ext>
            </a:extLst>
          </p:cNvPr>
          <p:cNvSpPr>
            <a:spLocks noGrp="1"/>
          </p:cNvSpPr>
          <p:nvPr>
            <p:ph type="title"/>
          </p:nvPr>
        </p:nvSpPr>
        <p:spPr/>
        <p:txBody>
          <a:bodyPr>
            <a:normAutofit/>
          </a:bodyPr>
          <a:lstStyle/>
          <a:p>
            <a:r>
              <a:rPr lang="en-US" sz="3600" i="1" dirty="0"/>
              <a:t>	    			LEADERSHIP STYLES</a:t>
            </a:r>
          </a:p>
        </p:txBody>
      </p:sp>
      <p:sp>
        <p:nvSpPr>
          <p:cNvPr id="3" name="Content Placeholder 2">
            <a:extLst>
              <a:ext uri="{FF2B5EF4-FFF2-40B4-BE49-F238E27FC236}">
                <a16:creationId xmlns:a16="http://schemas.microsoft.com/office/drawing/2014/main" id="{F717A24C-34D5-553C-F6DE-C6A7E9E88AAC}"/>
              </a:ext>
            </a:extLst>
          </p:cNvPr>
          <p:cNvSpPr>
            <a:spLocks noGrp="1"/>
          </p:cNvSpPr>
          <p:nvPr>
            <p:ph idx="1"/>
          </p:nvPr>
        </p:nvSpPr>
        <p:spPr/>
        <p:txBody>
          <a:bodyPr/>
          <a:lstStyle/>
          <a:p>
            <a:r>
              <a:rPr lang="en-US" dirty="0"/>
              <a:t>K. Ford, et al, West J of </a:t>
            </a:r>
            <a:r>
              <a:rPr lang="en-US" dirty="0" err="1"/>
              <a:t>Emerg</a:t>
            </a:r>
            <a:r>
              <a:rPr lang="en-US" dirty="0"/>
              <a:t> Med 2016, Sept; 17(5): 549-556</a:t>
            </a:r>
          </a:p>
          <a:p>
            <a:endParaRPr lang="en-US" dirty="0"/>
          </a:p>
          <a:p>
            <a:pPr lvl="1"/>
            <a:r>
              <a:rPr lang="en-US" sz="3200" dirty="0"/>
              <a:t>Shared vs. Directive</a:t>
            </a:r>
          </a:p>
          <a:p>
            <a:pPr lvl="2"/>
            <a:r>
              <a:rPr lang="en-US" sz="2800" dirty="0"/>
              <a:t>DIRECTIVE MOST EFFECTIVE WITH HIGH ISS OR INEXPERIENCED TEAMS</a:t>
            </a:r>
          </a:p>
          <a:p>
            <a:pPr lvl="2"/>
            <a:endParaRPr lang="en-US" sz="2800" dirty="0"/>
          </a:p>
          <a:p>
            <a:pPr lvl="2"/>
            <a:r>
              <a:rPr lang="en-US" sz="2800" dirty="0"/>
              <a:t>TRANSLATION:  During initial Primary Survey and Resuscitation, DIRECTIVE is the most efficient</a:t>
            </a:r>
          </a:p>
        </p:txBody>
      </p:sp>
    </p:spTree>
    <p:extLst>
      <p:ext uri="{BB962C8B-B14F-4D97-AF65-F5344CB8AC3E}">
        <p14:creationId xmlns:p14="http://schemas.microsoft.com/office/powerpoint/2010/main" val="595909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4BAD2-C081-8D3C-DF71-7BAB3671F201}"/>
              </a:ext>
            </a:extLst>
          </p:cNvPr>
          <p:cNvSpPr>
            <a:spLocks noGrp="1"/>
          </p:cNvSpPr>
          <p:nvPr>
            <p:ph type="title"/>
          </p:nvPr>
        </p:nvSpPr>
        <p:spPr/>
        <p:txBody>
          <a:bodyPr>
            <a:normAutofit/>
          </a:bodyPr>
          <a:lstStyle/>
          <a:p>
            <a:r>
              <a:rPr lang="en-US" sz="3600" i="1" dirty="0"/>
              <a:t>COLLABORATION AND DECISION MAKING ON TRAUMA 		TEAMS: A SURVEY ASSESSMENT</a:t>
            </a:r>
          </a:p>
        </p:txBody>
      </p:sp>
      <p:sp>
        <p:nvSpPr>
          <p:cNvPr id="3" name="Content Placeholder 2">
            <a:extLst>
              <a:ext uri="{FF2B5EF4-FFF2-40B4-BE49-F238E27FC236}">
                <a16:creationId xmlns:a16="http://schemas.microsoft.com/office/drawing/2014/main" id="{A8B908D9-6F43-D764-B48F-70D76AD26FF5}"/>
              </a:ext>
            </a:extLst>
          </p:cNvPr>
          <p:cNvSpPr>
            <a:spLocks noGrp="1"/>
          </p:cNvSpPr>
          <p:nvPr>
            <p:ph idx="1"/>
          </p:nvPr>
        </p:nvSpPr>
        <p:spPr/>
        <p:txBody>
          <a:bodyPr/>
          <a:lstStyle/>
          <a:p>
            <a:r>
              <a:rPr lang="en-US" dirty="0"/>
              <a:t>Sethuraman, KN, et al, West J </a:t>
            </a:r>
            <a:r>
              <a:rPr lang="en-US" dirty="0" err="1"/>
              <a:t>Emerg</a:t>
            </a:r>
            <a:r>
              <a:rPr lang="en-US" dirty="0"/>
              <a:t> Med, 2021 Mar; 22(2): 278-283</a:t>
            </a:r>
          </a:p>
          <a:p>
            <a:pPr lvl="1"/>
            <a:r>
              <a:rPr lang="en-US" dirty="0"/>
              <a:t>The Collaboration and Satisfaction About Care Decisions in Trauma (CSACD.T)</a:t>
            </a:r>
          </a:p>
          <a:p>
            <a:pPr lvl="1"/>
            <a:r>
              <a:rPr lang="en-US" dirty="0"/>
              <a:t>281 respondents from 52 teams</a:t>
            </a:r>
          </a:p>
          <a:p>
            <a:pPr lvl="2"/>
            <a:r>
              <a:rPr lang="en-US" dirty="0"/>
              <a:t>78 (27.8%) Nurses</a:t>
            </a:r>
          </a:p>
          <a:p>
            <a:pPr lvl="2"/>
            <a:r>
              <a:rPr lang="en-US" dirty="0"/>
              <a:t>140 (50%) Physicians</a:t>
            </a:r>
          </a:p>
          <a:p>
            <a:pPr lvl="2"/>
            <a:r>
              <a:rPr lang="en-US" dirty="0"/>
              <a:t>Average 5.4 respondents/team</a:t>
            </a:r>
          </a:p>
          <a:p>
            <a:pPr lvl="2"/>
            <a:endParaRPr lang="en-US" dirty="0"/>
          </a:p>
          <a:p>
            <a:pPr marL="914400" lvl="2" indent="0">
              <a:buNone/>
            </a:pPr>
            <a:r>
              <a:rPr lang="en-US" dirty="0"/>
              <a:t>CONSLCUSION:  Physicians (vs nurses), fellows (vs attendings), and self-identified leaders trended toward higher satisfaction; women and general team members gave lower scores</a:t>
            </a:r>
          </a:p>
        </p:txBody>
      </p:sp>
    </p:spTree>
    <p:extLst>
      <p:ext uri="{BB962C8B-B14F-4D97-AF65-F5344CB8AC3E}">
        <p14:creationId xmlns:p14="http://schemas.microsoft.com/office/powerpoint/2010/main" val="4121955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8B097-1C0E-3A83-720F-A15C522F24CA}"/>
              </a:ext>
            </a:extLst>
          </p:cNvPr>
          <p:cNvSpPr>
            <a:spLocks noGrp="1"/>
          </p:cNvSpPr>
          <p:nvPr>
            <p:ph type="title"/>
          </p:nvPr>
        </p:nvSpPr>
        <p:spPr/>
        <p:txBody>
          <a:bodyPr>
            <a:normAutofit fontScale="90000"/>
          </a:bodyPr>
          <a:lstStyle/>
          <a:p>
            <a:r>
              <a:rPr lang="en-US" sz="3600" dirty="0"/>
              <a:t>SIMULATION VERSUS REALITY: WHAT CAN INTERPROFESSIONAL   SIMULATION TEACH US ABOUT TEAM DYNAMICS IN THE 					TRAUMA BAY?</a:t>
            </a:r>
          </a:p>
        </p:txBody>
      </p:sp>
      <p:sp>
        <p:nvSpPr>
          <p:cNvPr id="3" name="Content Placeholder 2">
            <a:extLst>
              <a:ext uri="{FF2B5EF4-FFF2-40B4-BE49-F238E27FC236}">
                <a16:creationId xmlns:a16="http://schemas.microsoft.com/office/drawing/2014/main" id="{D7D2315C-2401-DB27-B22C-4962E78C1E1E}"/>
              </a:ext>
            </a:extLst>
          </p:cNvPr>
          <p:cNvSpPr>
            <a:spLocks noGrp="1"/>
          </p:cNvSpPr>
          <p:nvPr>
            <p:ph idx="1"/>
          </p:nvPr>
        </p:nvSpPr>
        <p:spPr>
          <a:xfrm>
            <a:off x="838200" y="1825625"/>
            <a:ext cx="10515600" cy="4835234"/>
          </a:xfrm>
        </p:spPr>
        <p:txBody>
          <a:bodyPr/>
          <a:lstStyle/>
          <a:p>
            <a:r>
              <a:rPr lang="en-US" dirty="0"/>
              <a:t>DJ Cassidy, et al, Global Surg Educ. 2022; 1(1): 56</a:t>
            </a:r>
          </a:p>
          <a:p>
            <a:pPr lvl="1"/>
            <a:r>
              <a:rPr lang="en-US" dirty="0"/>
              <a:t>72 participants: 23 GS residents, 19 EM residents, 30 ED nurses</a:t>
            </a:r>
          </a:p>
          <a:p>
            <a:pPr lvl="1"/>
            <a:r>
              <a:rPr lang="en-US" dirty="0"/>
              <a:t>Objective: (1) characterize the current state of interprofessional relationships in ED that may impact management of trauma patients, (2) establish a novel collaborative skills curriculum and interprofessional trauma training program with debriefing sessions, (3) utilize the debriefing sessions to further explore the relationships established in the management of trauma patient and participant perceptions</a:t>
            </a:r>
          </a:p>
          <a:p>
            <a:pPr lvl="1"/>
            <a:endParaRPr lang="en-US" dirty="0"/>
          </a:p>
          <a:p>
            <a:pPr lvl="1"/>
            <a:r>
              <a:rPr lang="en-US" dirty="0"/>
              <a:t>RESULTS:  Group recognition and understanding of the competing priorities and barriers faced by all team members is essential for inspiring quality improvement measures and improving patient care!</a:t>
            </a:r>
          </a:p>
          <a:p>
            <a:pPr lvl="2"/>
            <a:r>
              <a:rPr lang="en-US" dirty="0"/>
              <a:t>“SUBCONSCIOUS PREJUDICE”</a:t>
            </a:r>
          </a:p>
          <a:p>
            <a:pPr lvl="1"/>
            <a:endParaRPr lang="en-US" dirty="0"/>
          </a:p>
          <a:p>
            <a:pPr lvl="1"/>
            <a:endParaRPr lang="en-US" dirty="0"/>
          </a:p>
        </p:txBody>
      </p:sp>
    </p:spTree>
    <p:extLst>
      <p:ext uri="{BB962C8B-B14F-4D97-AF65-F5344CB8AC3E}">
        <p14:creationId xmlns:p14="http://schemas.microsoft.com/office/powerpoint/2010/main" val="2082233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88F40-14F4-6CF4-86AE-92B4634411C1}"/>
              </a:ext>
            </a:extLst>
          </p:cNvPr>
          <p:cNvSpPr>
            <a:spLocks noGrp="1"/>
          </p:cNvSpPr>
          <p:nvPr>
            <p:ph type="title"/>
          </p:nvPr>
        </p:nvSpPr>
        <p:spPr/>
        <p:txBody>
          <a:bodyPr/>
          <a:lstStyle/>
          <a:p>
            <a:r>
              <a:rPr lang="en-US" dirty="0"/>
              <a:t>                 “BARRIERS vs PERCEPTIONS”</a:t>
            </a:r>
          </a:p>
        </p:txBody>
      </p:sp>
      <p:sp>
        <p:nvSpPr>
          <p:cNvPr id="3" name="Content Placeholder 2">
            <a:extLst>
              <a:ext uri="{FF2B5EF4-FFF2-40B4-BE49-F238E27FC236}">
                <a16:creationId xmlns:a16="http://schemas.microsoft.com/office/drawing/2014/main" id="{CCF41E4C-6850-3475-6008-7A0B5EA31009}"/>
              </a:ext>
            </a:extLst>
          </p:cNvPr>
          <p:cNvSpPr>
            <a:spLocks noGrp="1"/>
          </p:cNvSpPr>
          <p:nvPr>
            <p:ph idx="1"/>
          </p:nvPr>
        </p:nvSpPr>
        <p:spPr/>
        <p:txBody>
          <a:bodyPr>
            <a:normAutofit/>
          </a:bodyPr>
          <a:lstStyle/>
          <a:p>
            <a:r>
              <a:rPr lang="en-US" sz="3200" dirty="0"/>
              <a:t>Leadership style</a:t>
            </a:r>
          </a:p>
          <a:p>
            <a:r>
              <a:rPr lang="en-US" sz="3200" dirty="0"/>
              <a:t>Communication</a:t>
            </a:r>
          </a:p>
          <a:p>
            <a:r>
              <a:rPr lang="en-US" sz="3200" dirty="0"/>
              <a:t>Mutual respect and professionalism</a:t>
            </a:r>
          </a:p>
          <a:p>
            <a:r>
              <a:rPr lang="en-US" sz="3200" dirty="0"/>
              <a:t>Priorities</a:t>
            </a:r>
          </a:p>
          <a:p>
            <a:r>
              <a:rPr lang="en-US" sz="3200" dirty="0"/>
              <a:t>Training</a:t>
            </a:r>
          </a:p>
          <a:p>
            <a:r>
              <a:rPr lang="en-US" sz="3200" dirty="0"/>
              <a:t>Role and team identity</a:t>
            </a:r>
          </a:p>
          <a:p>
            <a:r>
              <a:rPr lang="en-US" sz="3200" dirty="0"/>
              <a:t>Resource allocation</a:t>
            </a:r>
          </a:p>
        </p:txBody>
      </p:sp>
    </p:spTree>
    <p:extLst>
      <p:ext uri="{BB962C8B-B14F-4D97-AF65-F5344CB8AC3E}">
        <p14:creationId xmlns:p14="http://schemas.microsoft.com/office/powerpoint/2010/main" val="26738881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65587-6BED-1B97-43A3-05A601E465E4}"/>
              </a:ext>
            </a:extLst>
          </p:cNvPr>
          <p:cNvSpPr>
            <a:spLocks noGrp="1"/>
          </p:cNvSpPr>
          <p:nvPr>
            <p:ph type="title"/>
          </p:nvPr>
        </p:nvSpPr>
        <p:spPr/>
        <p:txBody>
          <a:bodyPr/>
          <a:lstStyle/>
          <a:p>
            <a:r>
              <a:rPr lang="en-US" dirty="0"/>
              <a:t>		TAKE HOME or HOW TO PREVENT</a:t>
            </a:r>
            <a:br>
              <a:rPr lang="en-US" dirty="0"/>
            </a:br>
            <a:r>
              <a:rPr lang="en-US" dirty="0"/>
              <a:t>			DISRUPTION (Loss of NTS)</a:t>
            </a:r>
          </a:p>
        </p:txBody>
      </p:sp>
      <p:sp>
        <p:nvSpPr>
          <p:cNvPr id="3" name="Content Placeholder 2">
            <a:extLst>
              <a:ext uri="{FF2B5EF4-FFF2-40B4-BE49-F238E27FC236}">
                <a16:creationId xmlns:a16="http://schemas.microsoft.com/office/drawing/2014/main" id="{88AF1073-15E2-9F5D-A057-99741CAAD641}"/>
              </a:ext>
            </a:extLst>
          </p:cNvPr>
          <p:cNvSpPr>
            <a:spLocks noGrp="1"/>
          </p:cNvSpPr>
          <p:nvPr>
            <p:ph idx="1"/>
          </p:nvPr>
        </p:nvSpPr>
        <p:spPr/>
        <p:txBody>
          <a:bodyPr>
            <a:normAutofit/>
          </a:bodyPr>
          <a:lstStyle/>
          <a:p>
            <a:endParaRPr lang="en-US" sz="3200" dirty="0"/>
          </a:p>
          <a:p>
            <a:r>
              <a:rPr lang="en-US" sz="3200" dirty="0"/>
              <a:t>Recognize:  NTS are tied to outcome = technical skills</a:t>
            </a:r>
          </a:p>
          <a:p>
            <a:endParaRPr lang="en-US" sz="3200" dirty="0"/>
          </a:p>
          <a:p>
            <a:r>
              <a:rPr lang="en-US" sz="3200" dirty="0"/>
              <a:t>Build a culture: Motivated, </a:t>
            </a:r>
            <a:r>
              <a:rPr lang="en-US" sz="3200" dirty="0" smtClean="0"/>
              <a:t>detail-oriented</a:t>
            </a:r>
            <a:r>
              <a:rPr lang="en-US" sz="3200" dirty="0"/>
              <a:t>, collaborative teams using debriefing regularly </a:t>
            </a:r>
          </a:p>
          <a:p>
            <a:pPr lvl="1"/>
            <a:r>
              <a:rPr lang="en-US" sz="2800" dirty="0"/>
              <a:t>“Critique my personal performance first, then the teams’, then make it better!”</a:t>
            </a:r>
          </a:p>
          <a:p>
            <a:pPr lvl="2"/>
            <a:r>
              <a:rPr lang="en-US" sz="2400" dirty="0"/>
              <a:t>“being  human should never be an excuse to not pursue perfection”</a:t>
            </a:r>
          </a:p>
          <a:p>
            <a:pPr marL="914400" lvl="2" indent="0">
              <a:buNone/>
            </a:pPr>
            <a:endParaRPr lang="en-US" sz="2400" dirty="0"/>
          </a:p>
          <a:p>
            <a:pPr marL="914400" lvl="2" indent="0">
              <a:buNone/>
            </a:pPr>
            <a:endParaRPr lang="en-US" sz="2400" dirty="0"/>
          </a:p>
          <a:p>
            <a:pPr lvl="2"/>
            <a:endParaRPr lang="en-US" sz="2400" dirty="0"/>
          </a:p>
          <a:p>
            <a:pPr lvl="2"/>
            <a:endParaRPr lang="en-US" sz="2400" dirty="0"/>
          </a:p>
        </p:txBody>
      </p:sp>
    </p:spTree>
    <p:extLst>
      <p:ext uri="{BB962C8B-B14F-4D97-AF65-F5344CB8AC3E}">
        <p14:creationId xmlns:p14="http://schemas.microsoft.com/office/powerpoint/2010/main" val="3211183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B3B56-4460-A77C-9681-908EF4331BD8}"/>
              </a:ext>
            </a:extLst>
          </p:cNvPr>
          <p:cNvSpPr>
            <a:spLocks noGrp="1"/>
          </p:cNvSpPr>
          <p:nvPr>
            <p:ph type="title"/>
          </p:nvPr>
        </p:nvSpPr>
        <p:spPr/>
        <p:txBody>
          <a:bodyPr/>
          <a:lstStyle/>
          <a:p>
            <a:r>
              <a:rPr lang="en-US" dirty="0"/>
              <a:t>	      THE FLOW OF THE TEAMS’ NTS 						ASSESSMENT</a:t>
            </a:r>
          </a:p>
        </p:txBody>
      </p:sp>
      <p:sp>
        <p:nvSpPr>
          <p:cNvPr id="3" name="Content Placeholder 2">
            <a:extLst>
              <a:ext uri="{FF2B5EF4-FFF2-40B4-BE49-F238E27FC236}">
                <a16:creationId xmlns:a16="http://schemas.microsoft.com/office/drawing/2014/main" id="{4684CC62-EFF9-7D9D-D3BC-8033CCFA5AFB}"/>
              </a:ext>
            </a:extLst>
          </p:cNvPr>
          <p:cNvSpPr>
            <a:spLocks noGrp="1"/>
          </p:cNvSpPr>
          <p:nvPr>
            <p:ph sz="half" idx="1"/>
          </p:nvPr>
        </p:nvSpPr>
        <p:spPr/>
        <p:txBody>
          <a:bodyPr>
            <a:normAutofit lnSpcReduction="10000"/>
          </a:bodyPr>
          <a:lstStyle/>
          <a:p>
            <a:r>
              <a:rPr lang="en-US" dirty="0"/>
              <a:t>1 - Recognize NTS = TS</a:t>
            </a:r>
          </a:p>
          <a:p>
            <a:r>
              <a:rPr lang="en-US" dirty="0"/>
              <a:t>2 – Plan for evaluation of components of NTS:</a:t>
            </a:r>
          </a:p>
          <a:p>
            <a:pPr lvl="1"/>
            <a:r>
              <a:rPr lang="en-US" dirty="0"/>
              <a:t>Communication</a:t>
            </a:r>
          </a:p>
          <a:p>
            <a:pPr lvl="1"/>
            <a:r>
              <a:rPr lang="en-US" dirty="0"/>
              <a:t>Task Management (Leadership)</a:t>
            </a:r>
          </a:p>
          <a:p>
            <a:pPr lvl="1"/>
            <a:r>
              <a:rPr lang="en-US" dirty="0"/>
              <a:t>Assertiveness (Energetic, dynamic)</a:t>
            </a:r>
          </a:p>
          <a:p>
            <a:pPr lvl="1"/>
            <a:r>
              <a:rPr lang="en-US" dirty="0"/>
              <a:t>Situational Awareness</a:t>
            </a:r>
          </a:p>
          <a:p>
            <a:pPr lvl="1"/>
            <a:r>
              <a:rPr lang="en-US" dirty="0"/>
              <a:t>Decision making </a:t>
            </a:r>
          </a:p>
          <a:p>
            <a:pPr lvl="1"/>
            <a:r>
              <a:rPr lang="en-US" dirty="0"/>
              <a:t>DEBRIEFING (recognize lack of trust, communication, support, respect and presence of overinvolvement</a:t>
            </a:r>
          </a:p>
          <a:p>
            <a:pPr lvl="2"/>
            <a:endParaRPr lang="en-US" dirty="0"/>
          </a:p>
        </p:txBody>
      </p:sp>
      <p:sp>
        <p:nvSpPr>
          <p:cNvPr id="4" name="Content Placeholder 3">
            <a:extLst>
              <a:ext uri="{FF2B5EF4-FFF2-40B4-BE49-F238E27FC236}">
                <a16:creationId xmlns:a16="http://schemas.microsoft.com/office/drawing/2014/main" id="{90FAA2F3-A13F-5969-4986-6544BDA4D3BD}"/>
              </a:ext>
            </a:extLst>
          </p:cNvPr>
          <p:cNvSpPr>
            <a:spLocks noGrp="1"/>
          </p:cNvSpPr>
          <p:nvPr>
            <p:ph sz="half" idx="2"/>
          </p:nvPr>
        </p:nvSpPr>
        <p:spPr/>
        <p:txBody>
          <a:bodyPr>
            <a:normAutofit lnSpcReduction="10000"/>
          </a:bodyPr>
          <a:lstStyle/>
          <a:p>
            <a:r>
              <a:rPr lang="en-US" dirty="0"/>
              <a:t>3 - Awareness of NTS deterioration</a:t>
            </a:r>
          </a:p>
          <a:p>
            <a:r>
              <a:rPr lang="en-US" dirty="0"/>
              <a:t>4 - Concentration on details of roles, responsibilities, behavior</a:t>
            </a:r>
          </a:p>
          <a:p>
            <a:r>
              <a:rPr lang="en-US" dirty="0"/>
              <a:t>5 – Perfect and Accept  	leadership styles</a:t>
            </a:r>
          </a:p>
          <a:p>
            <a:r>
              <a:rPr lang="en-US" dirty="0"/>
              <a:t>6 – Breakdown subconscious prejudice</a:t>
            </a:r>
          </a:p>
          <a:p>
            <a:endParaRPr lang="en-US" dirty="0"/>
          </a:p>
        </p:txBody>
      </p:sp>
    </p:spTree>
    <p:extLst>
      <p:ext uri="{BB962C8B-B14F-4D97-AF65-F5344CB8AC3E}">
        <p14:creationId xmlns:p14="http://schemas.microsoft.com/office/powerpoint/2010/main" val="8655207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9B83E-9CE0-30E0-79E2-2D43A8397622}"/>
              </a:ext>
            </a:extLst>
          </p:cNvPr>
          <p:cNvSpPr>
            <a:spLocks noGrp="1"/>
          </p:cNvSpPr>
          <p:nvPr>
            <p:ph type="title"/>
          </p:nvPr>
        </p:nvSpPr>
        <p:spPr/>
        <p:txBody>
          <a:bodyPr/>
          <a:lstStyle/>
          <a:p>
            <a:r>
              <a:rPr lang="en-US" dirty="0"/>
              <a:t>				  SUM TOTAL</a:t>
            </a:r>
          </a:p>
        </p:txBody>
      </p:sp>
      <p:sp>
        <p:nvSpPr>
          <p:cNvPr id="3" name="Content Placeholder 2">
            <a:extLst>
              <a:ext uri="{FF2B5EF4-FFF2-40B4-BE49-F238E27FC236}">
                <a16:creationId xmlns:a16="http://schemas.microsoft.com/office/drawing/2014/main" id="{5F70C121-0962-B30D-6DC2-E370401A961B}"/>
              </a:ext>
            </a:extLst>
          </p:cNvPr>
          <p:cNvSpPr>
            <a:spLocks noGrp="1"/>
          </p:cNvSpPr>
          <p:nvPr>
            <p:ph idx="1"/>
          </p:nvPr>
        </p:nvSpPr>
        <p:spPr/>
        <p:txBody>
          <a:bodyPr/>
          <a:lstStyle/>
          <a:p>
            <a:pPr marL="914400" lvl="2" indent="0">
              <a:buNone/>
            </a:pPr>
            <a:endParaRPr lang="en-US" dirty="0"/>
          </a:p>
          <a:p>
            <a:pPr marL="914400" lvl="2" indent="0">
              <a:buNone/>
            </a:pPr>
            <a:r>
              <a:rPr lang="en-US" sz="3200" dirty="0"/>
              <a:t>Loss of </a:t>
            </a:r>
            <a:r>
              <a:rPr lang="en-US" sz="3200" i="1" dirty="0"/>
              <a:t>MOTIVATION</a:t>
            </a:r>
            <a:endParaRPr lang="en-US" sz="3200" dirty="0"/>
          </a:p>
          <a:p>
            <a:pPr marL="914400" lvl="2" indent="0">
              <a:buNone/>
            </a:pPr>
            <a:endParaRPr lang="en-US" sz="3200" dirty="0"/>
          </a:p>
          <a:p>
            <a:pPr marL="914400" lvl="2" indent="0">
              <a:buNone/>
            </a:pPr>
            <a:r>
              <a:rPr lang="en-US" sz="3200" dirty="0"/>
              <a:t>Loss of Team Effectiveness</a:t>
            </a:r>
          </a:p>
          <a:p>
            <a:pPr marL="914400" lvl="2" indent="0">
              <a:buNone/>
            </a:pPr>
            <a:endParaRPr lang="en-US" sz="3200" dirty="0"/>
          </a:p>
          <a:p>
            <a:pPr marL="914400" lvl="2" indent="0">
              <a:buNone/>
            </a:pPr>
            <a:r>
              <a:rPr lang="en-US" sz="3200" dirty="0"/>
              <a:t>Loss of Good Outcomes</a:t>
            </a:r>
          </a:p>
          <a:p>
            <a:pPr marL="914400" lvl="2" indent="0">
              <a:buNone/>
            </a:pPr>
            <a:endParaRPr lang="en-US" sz="3200" dirty="0"/>
          </a:p>
          <a:p>
            <a:pPr marL="914400" lvl="2" indent="0">
              <a:buNone/>
            </a:pPr>
            <a:r>
              <a:rPr lang="en-US" sz="3200" dirty="0"/>
              <a:t>Loss of </a:t>
            </a:r>
            <a:r>
              <a:rPr lang="en-US" sz="3200" i="1" dirty="0"/>
              <a:t>MOTIVATION</a:t>
            </a:r>
            <a:r>
              <a:rPr lang="en-US" sz="3200" dirty="0"/>
              <a:t> </a:t>
            </a:r>
          </a:p>
          <a:p>
            <a:pPr marL="914400" lvl="2" indent="0">
              <a:buNone/>
            </a:pPr>
            <a:endParaRPr lang="en-US" dirty="0"/>
          </a:p>
          <a:p>
            <a:pPr marL="914400" lvl="2" indent="0">
              <a:buNone/>
            </a:pPr>
            <a:endParaRPr lang="en-US" dirty="0"/>
          </a:p>
        </p:txBody>
      </p:sp>
    </p:spTree>
    <p:extLst>
      <p:ext uri="{BB962C8B-B14F-4D97-AF65-F5344CB8AC3E}">
        <p14:creationId xmlns:p14="http://schemas.microsoft.com/office/powerpoint/2010/main" val="2530484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42648-ECCD-5855-6AD2-DACEEE526282}"/>
              </a:ext>
            </a:extLst>
          </p:cNvPr>
          <p:cNvSpPr>
            <a:spLocks noGrp="1"/>
          </p:cNvSpPr>
          <p:nvPr>
            <p:ph type="title"/>
          </p:nvPr>
        </p:nvSpPr>
        <p:spPr/>
        <p:txBody>
          <a:bodyPr/>
          <a:lstStyle/>
          <a:p>
            <a:r>
              <a:rPr lang="en-US" dirty="0"/>
              <a:t>	HOW DO YOU MAINTAIN MOTIVATION?</a:t>
            </a:r>
          </a:p>
        </p:txBody>
      </p:sp>
      <p:sp>
        <p:nvSpPr>
          <p:cNvPr id="3" name="Content Placeholder 2">
            <a:extLst>
              <a:ext uri="{FF2B5EF4-FFF2-40B4-BE49-F238E27FC236}">
                <a16:creationId xmlns:a16="http://schemas.microsoft.com/office/drawing/2014/main" id="{627821DF-9F27-8283-A3F3-0DF41A24692B}"/>
              </a:ext>
            </a:extLst>
          </p:cNvPr>
          <p:cNvSpPr>
            <a:spLocks noGrp="1"/>
          </p:cNvSpPr>
          <p:nvPr>
            <p:ph idx="1"/>
          </p:nvPr>
        </p:nvSpPr>
        <p:spPr/>
        <p:txBody>
          <a:bodyPr/>
          <a:lstStyle/>
          <a:p>
            <a:r>
              <a:rPr lang="en-US" dirty="0"/>
              <a:t>Debrief, debrief, debrief</a:t>
            </a:r>
          </a:p>
          <a:p>
            <a:endParaRPr lang="en-US" dirty="0"/>
          </a:p>
          <a:p>
            <a:r>
              <a:rPr lang="en-US" dirty="0"/>
              <a:t>Practice, practice, practice = Simulations</a:t>
            </a:r>
          </a:p>
          <a:p>
            <a:endParaRPr lang="en-US" dirty="0"/>
          </a:p>
          <a:p>
            <a:r>
              <a:rPr lang="en-US" dirty="0"/>
              <a:t>Admit Failure or Error AND PLAN RECOVERY/RESCUE PROCEDURES</a:t>
            </a:r>
          </a:p>
          <a:p>
            <a:endParaRPr lang="en-US" dirty="0"/>
          </a:p>
          <a:p>
            <a:r>
              <a:rPr lang="en-US" dirty="0"/>
              <a:t>Monitor Your Culture</a:t>
            </a:r>
          </a:p>
        </p:txBody>
      </p:sp>
    </p:spTree>
    <p:extLst>
      <p:ext uri="{BB962C8B-B14F-4D97-AF65-F5344CB8AC3E}">
        <p14:creationId xmlns:p14="http://schemas.microsoft.com/office/powerpoint/2010/main" val="680522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68CA1-89F1-98FC-9294-B5729F4D90CB}"/>
              </a:ext>
            </a:extLst>
          </p:cNvPr>
          <p:cNvSpPr>
            <a:spLocks noGrp="1"/>
          </p:cNvSpPr>
          <p:nvPr>
            <p:ph type="title"/>
          </p:nvPr>
        </p:nvSpPr>
        <p:spPr>
          <a:xfrm>
            <a:off x="838200" y="365125"/>
            <a:ext cx="10515600" cy="5859506"/>
          </a:xfrm>
        </p:spPr>
        <p:txBody>
          <a:bodyPr/>
          <a:lstStyle/>
          <a:p>
            <a:r>
              <a:rPr lang="en-US" dirty="0"/>
              <a:t>					    </a:t>
            </a:r>
            <a:r>
              <a:rPr lang="en-US" sz="8000" dirty="0"/>
              <a:t>?</a:t>
            </a:r>
            <a:endParaRPr lang="en-US" dirty="0"/>
          </a:p>
        </p:txBody>
      </p:sp>
    </p:spTree>
    <p:extLst>
      <p:ext uri="{BB962C8B-B14F-4D97-AF65-F5344CB8AC3E}">
        <p14:creationId xmlns:p14="http://schemas.microsoft.com/office/powerpoint/2010/main" val="41010828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6E0E9-AA31-72C9-6CFC-8980D443B867}"/>
              </a:ext>
            </a:extLst>
          </p:cNvPr>
          <p:cNvSpPr>
            <a:spLocks noGrp="1"/>
          </p:cNvSpPr>
          <p:nvPr>
            <p:ph type="title"/>
          </p:nvPr>
        </p:nvSpPr>
        <p:spPr>
          <a:xfrm>
            <a:off x="838200" y="520117"/>
            <a:ext cx="10515600" cy="3934437"/>
          </a:xfrm>
        </p:spPr>
        <p:txBody>
          <a:bodyPr/>
          <a:lstStyle/>
          <a:p>
            <a:r>
              <a:rPr lang="en-US" i="1" dirty="0"/>
              <a:t>“One of the most cowardly things ordinary people do is shut their eyes to the facts.”</a:t>
            </a:r>
            <a:br>
              <a:rPr lang="en-US" i="1" dirty="0"/>
            </a:br>
            <a:r>
              <a:rPr lang="en-US" i="1" dirty="0"/>
              <a:t/>
            </a:r>
            <a:br>
              <a:rPr lang="en-US" i="1" dirty="0"/>
            </a:br>
            <a:r>
              <a:rPr lang="en-US" i="1" dirty="0"/>
              <a:t>C.S. Lewis</a:t>
            </a:r>
          </a:p>
        </p:txBody>
      </p:sp>
    </p:spTree>
    <p:extLst>
      <p:ext uri="{BB962C8B-B14F-4D97-AF65-F5344CB8AC3E}">
        <p14:creationId xmlns:p14="http://schemas.microsoft.com/office/powerpoint/2010/main" val="4207672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72C2E-599D-0FE6-AA9F-F60DBA4DBC91}"/>
              </a:ext>
            </a:extLst>
          </p:cNvPr>
          <p:cNvSpPr>
            <a:spLocks noGrp="1"/>
          </p:cNvSpPr>
          <p:nvPr>
            <p:ph type="title"/>
          </p:nvPr>
        </p:nvSpPr>
        <p:spPr/>
        <p:txBody>
          <a:bodyPr/>
          <a:lstStyle/>
          <a:p>
            <a:r>
              <a:rPr lang="en-US" dirty="0"/>
              <a:t>			 The Speaker’s Credo</a:t>
            </a:r>
          </a:p>
        </p:txBody>
      </p:sp>
      <p:sp>
        <p:nvSpPr>
          <p:cNvPr id="3" name="Content Placeholder 2">
            <a:extLst>
              <a:ext uri="{FF2B5EF4-FFF2-40B4-BE49-F238E27FC236}">
                <a16:creationId xmlns:a16="http://schemas.microsoft.com/office/drawing/2014/main" id="{47AA359C-1349-7F35-3EDE-927A8C00481C}"/>
              </a:ext>
            </a:extLst>
          </p:cNvPr>
          <p:cNvSpPr>
            <a:spLocks noGrp="1"/>
          </p:cNvSpPr>
          <p:nvPr>
            <p:ph idx="1"/>
          </p:nvPr>
        </p:nvSpPr>
        <p:spPr/>
        <p:txBody>
          <a:bodyPr>
            <a:normAutofit/>
          </a:bodyPr>
          <a:lstStyle/>
          <a:p>
            <a:pPr marL="0" indent="0">
              <a:buNone/>
            </a:pPr>
            <a:endParaRPr lang="en-US" sz="3600" dirty="0"/>
          </a:p>
          <a:p>
            <a:pPr marL="0" indent="0">
              <a:buNone/>
            </a:pPr>
            <a:endParaRPr lang="en-US" sz="3600" dirty="0"/>
          </a:p>
          <a:p>
            <a:pPr marL="0" indent="0">
              <a:buNone/>
            </a:pPr>
            <a:endParaRPr lang="en-US" sz="3600" dirty="0"/>
          </a:p>
          <a:p>
            <a:pPr marL="0" indent="0">
              <a:buNone/>
            </a:pPr>
            <a:r>
              <a:rPr lang="en-US" sz="3600" dirty="0"/>
              <a:t>		      RECITE,   INCITE,   EXCITE</a:t>
            </a:r>
          </a:p>
        </p:txBody>
      </p:sp>
    </p:spTree>
    <p:extLst>
      <p:ext uri="{BB962C8B-B14F-4D97-AF65-F5344CB8AC3E}">
        <p14:creationId xmlns:p14="http://schemas.microsoft.com/office/powerpoint/2010/main" val="358462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F34CF-5178-89D6-5324-F776A675DF89}"/>
              </a:ext>
            </a:extLst>
          </p:cNvPr>
          <p:cNvSpPr>
            <a:spLocks noGrp="1"/>
          </p:cNvSpPr>
          <p:nvPr>
            <p:ph type="title"/>
          </p:nvPr>
        </p:nvSpPr>
        <p:spPr/>
        <p:txBody>
          <a:bodyPr/>
          <a:lstStyle/>
          <a:p>
            <a:r>
              <a:rPr lang="en-US" dirty="0"/>
              <a:t>	CASE – EXAMPLE OF TEAM DYNAMICS</a:t>
            </a:r>
          </a:p>
        </p:txBody>
      </p:sp>
      <p:sp>
        <p:nvSpPr>
          <p:cNvPr id="3" name="Content Placeholder 2">
            <a:extLst>
              <a:ext uri="{FF2B5EF4-FFF2-40B4-BE49-F238E27FC236}">
                <a16:creationId xmlns:a16="http://schemas.microsoft.com/office/drawing/2014/main" id="{AB8A63EE-B5ED-0A48-39A4-58F59A65D55C}"/>
              </a:ext>
            </a:extLst>
          </p:cNvPr>
          <p:cNvSpPr>
            <a:spLocks noGrp="1"/>
          </p:cNvSpPr>
          <p:nvPr>
            <p:ph idx="1"/>
          </p:nvPr>
        </p:nvSpPr>
        <p:spPr/>
        <p:txBody>
          <a:bodyPr>
            <a:normAutofit lnSpcReduction="10000"/>
          </a:bodyPr>
          <a:lstStyle/>
          <a:p>
            <a:r>
              <a:rPr lang="en-US" dirty="0"/>
              <a:t>68 </a:t>
            </a:r>
            <a:r>
              <a:rPr lang="en-US" dirty="0" err="1"/>
              <a:t>yo</a:t>
            </a:r>
            <a:r>
              <a:rPr lang="en-US" dirty="0"/>
              <a:t> WM fishing at reservoir developed abdominal and low back pain.  </a:t>
            </a:r>
          </a:p>
          <a:p>
            <a:r>
              <a:rPr lang="en-US" dirty="0"/>
              <a:t>EMS – Alert, GCS 15, pale, weak pulses, slight abdominal distention,     	   BP 90/60, P 110, RR 20, SaO2 91% on 2 L/m NC</a:t>
            </a:r>
          </a:p>
          <a:p>
            <a:r>
              <a:rPr lang="en-US" dirty="0"/>
              <a:t>Activated air evac -  25 minute flight, on arrival increased pain, responsive to verbal, pulse palpable but weak</a:t>
            </a:r>
          </a:p>
          <a:p>
            <a:r>
              <a:rPr lang="en-US" dirty="0"/>
              <a:t>Arrival in ED Trauma Bay – GCS 9 (2.3.4), BP 70/40, P 120, RR 5, SaO2 84% on NRB/</a:t>
            </a:r>
            <a:r>
              <a:rPr lang="en-US" dirty="0" err="1"/>
              <a:t>Ambu</a:t>
            </a:r>
            <a:r>
              <a:rPr lang="en-US" dirty="0"/>
              <a:t> </a:t>
            </a:r>
          </a:p>
          <a:p>
            <a:pPr lvl="1"/>
            <a:r>
              <a:rPr lang="en-US" dirty="0"/>
              <a:t>One #18 IV RAC open – 650 cc NS infused</a:t>
            </a:r>
          </a:p>
          <a:p>
            <a:pPr marL="457200" lvl="1" indent="0">
              <a:buNone/>
            </a:pPr>
            <a:endParaRPr lang="en-US" dirty="0"/>
          </a:p>
          <a:p>
            <a:pPr lvl="1"/>
            <a:r>
              <a:rPr lang="en-US" dirty="0"/>
              <a:t>WHAT NOW?</a:t>
            </a:r>
          </a:p>
          <a:p>
            <a:endParaRPr lang="en-US" dirty="0"/>
          </a:p>
        </p:txBody>
      </p:sp>
    </p:spTree>
    <p:extLst>
      <p:ext uri="{BB962C8B-B14F-4D97-AF65-F5344CB8AC3E}">
        <p14:creationId xmlns:p14="http://schemas.microsoft.com/office/powerpoint/2010/main" val="21789719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96CC7-5557-DCBF-FA7A-FDC0B0BA00E6}"/>
              </a:ext>
            </a:extLst>
          </p:cNvPr>
          <p:cNvSpPr>
            <a:spLocks noGrp="1"/>
          </p:cNvSpPr>
          <p:nvPr>
            <p:ph type="title"/>
          </p:nvPr>
        </p:nvSpPr>
        <p:spPr/>
        <p:txBody>
          <a:bodyPr/>
          <a:lstStyle/>
          <a:p>
            <a:r>
              <a:rPr lang="en-US" dirty="0"/>
              <a:t>		TRAUMA TEAM - RESPONSE</a:t>
            </a:r>
          </a:p>
        </p:txBody>
      </p:sp>
      <p:sp>
        <p:nvSpPr>
          <p:cNvPr id="3" name="Content Placeholder 2">
            <a:extLst>
              <a:ext uri="{FF2B5EF4-FFF2-40B4-BE49-F238E27FC236}">
                <a16:creationId xmlns:a16="http://schemas.microsoft.com/office/drawing/2014/main" id="{64A74E7F-3281-695D-5521-4AAC20D04802}"/>
              </a:ext>
            </a:extLst>
          </p:cNvPr>
          <p:cNvSpPr>
            <a:spLocks noGrp="1"/>
          </p:cNvSpPr>
          <p:nvPr>
            <p:ph idx="1"/>
          </p:nvPr>
        </p:nvSpPr>
        <p:spPr/>
        <p:txBody>
          <a:bodyPr/>
          <a:lstStyle/>
          <a:p>
            <a:r>
              <a:rPr lang="en-US" dirty="0"/>
              <a:t>RSI #8 ET</a:t>
            </a:r>
          </a:p>
          <a:p>
            <a:r>
              <a:rPr lang="en-US" dirty="0"/>
              <a:t>Right supra-clavicular subclavian + LAC #16 IV</a:t>
            </a:r>
          </a:p>
          <a:p>
            <a:r>
              <a:rPr lang="en-US" dirty="0"/>
              <a:t>1 liter NS + 1 unit O-neg PRBCs</a:t>
            </a:r>
          </a:p>
          <a:p>
            <a:r>
              <a:rPr lang="en-US" dirty="0"/>
              <a:t>Chest Xray, EKG</a:t>
            </a:r>
          </a:p>
          <a:p>
            <a:r>
              <a:rPr lang="en-US" dirty="0"/>
              <a:t>Foley</a:t>
            </a:r>
          </a:p>
          <a:p>
            <a:r>
              <a:rPr lang="en-US" dirty="0"/>
              <a:t>Lab – CBC, CMP, PT/PTT, T&amp;C 6 units (staying 2 units ahead of usage)</a:t>
            </a:r>
          </a:p>
          <a:p>
            <a:r>
              <a:rPr lang="en-US" dirty="0"/>
              <a:t>TO OR</a:t>
            </a:r>
          </a:p>
          <a:p>
            <a:endParaRPr lang="en-US" dirty="0"/>
          </a:p>
        </p:txBody>
      </p:sp>
    </p:spTree>
    <p:extLst>
      <p:ext uri="{BB962C8B-B14F-4D97-AF65-F5344CB8AC3E}">
        <p14:creationId xmlns:p14="http://schemas.microsoft.com/office/powerpoint/2010/main" val="31494239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7890D-E9A6-D8D4-E095-351A489AE643}"/>
              </a:ext>
            </a:extLst>
          </p:cNvPr>
          <p:cNvSpPr>
            <a:spLocks noGrp="1"/>
          </p:cNvSpPr>
          <p:nvPr>
            <p:ph type="title"/>
          </p:nvPr>
        </p:nvSpPr>
        <p:spPr/>
        <p:txBody>
          <a:bodyPr/>
          <a:lstStyle/>
          <a:p>
            <a:r>
              <a:rPr lang="en-US" dirty="0"/>
              <a:t>		TIME FROM ARRIVAL TO OR</a:t>
            </a:r>
          </a:p>
        </p:txBody>
      </p:sp>
      <p:sp>
        <p:nvSpPr>
          <p:cNvPr id="3" name="Content Placeholder 2">
            <a:extLst>
              <a:ext uri="{FF2B5EF4-FFF2-40B4-BE49-F238E27FC236}">
                <a16:creationId xmlns:a16="http://schemas.microsoft.com/office/drawing/2014/main" id="{BBBE10E7-5EFE-D3D0-5A83-301551E799D0}"/>
              </a:ext>
            </a:extLst>
          </p:cNvPr>
          <p:cNvSpPr>
            <a:spLocks noGrp="1"/>
          </p:cNvSpPr>
          <p:nvPr>
            <p:ph idx="1"/>
          </p:nvPr>
        </p:nvSpPr>
        <p:spPr>
          <a:xfrm>
            <a:off x="838200" y="1825624"/>
            <a:ext cx="10515600" cy="4810067"/>
          </a:xfrm>
        </p:spPr>
        <p:txBody>
          <a:bodyPr>
            <a:normAutofit/>
          </a:bodyPr>
          <a:lstStyle/>
          <a:p>
            <a:endParaRPr lang="en-US" sz="4000" dirty="0"/>
          </a:p>
          <a:p>
            <a:r>
              <a:rPr lang="en-US" sz="4000" dirty="0"/>
              <a:t>          9 MINUTES, 36 SECONDS</a:t>
            </a:r>
          </a:p>
          <a:p>
            <a:endParaRPr lang="en-US" sz="4000" dirty="0"/>
          </a:p>
          <a:p>
            <a:pPr lvl="1"/>
            <a:r>
              <a:rPr lang="en-US" sz="3600" dirty="0"/>
              <a:t>1 HOUR, 40 MINUTES IN OR (TUBE GRAFT)</a:t>
            </a:r>
          </a:p>
          <a:p>
            <a:pPr lvl="2"/>
            <a:r>
              <a:rPr lang="en-US" sz="3200" dirty="0"/>
              <a:t>2 units PRBCs</a:t>
            </a:r>
          </a:p>
          <a:p>
            <a:pPr marL="914400" lvl="2" indent="0">
              <a:buNone/>
            </a:pPr>
            <a:endParaRPr lang="en-US" sz="3200" dirty="0"/>
          </a:p>
          <a:p>
            <a:pPr lvl="2"/>
            <a:r>
              <a:rPr lang="en-US" sz="3200" dirty="0"/>
              <a:t>Discharges POD #6 </a:t>
            </a:r>
            <a:endParaRPr lang="en-US" sz="3000" dirty="0"/>
          </a:p>
          <a:p>
            <a:pPr lvl="2"/>
            <a:endParaRPr lang="en-US" sz="3200" dirty="0"/>
          </a:p>
        </p:txBody>
      </p:sp>
    </p:spTree>
    <p:extLst>
      <p:ext uri="{BB962C8B-B14F-4D97-AF65-F5344CB8AC3E}">
        <p14:creationId xmlns:p14="http://schemas.microsoft.com/office/powerpoint/2010/main" val="718985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4FE3E-AF25-3D5F-1DF7-04088D3B78F3}"/>
              </a:ext>
            </a:extLst>
          </p:cNvPr>
          <p:cNvSpPr>
            <a:spLocks noGrp="1"/>
          </p:cNvSpPr>
          <p:nvPr>
            <p:ph type="title"/>
          </p:nvPr>
        </p:nvSpPr>
        <p:spPr/>
        <p:txBody>
          <a:bodyPr/>
          <a:lstStyle/>
          <a:p>
            <a:r>
              <a:rPr lang="en-US" dirty="0"/>
              <a:t>				CRITICAL TIME</a:t>
            </a:r>
          </a:p>
        </p:txBody>
      </p:sp>
      <p:sp>
        <p:nvSpPr>
          <p:cNvPr id="3" name="Content Placeholder 2">
            <a:extLst>
              <a:ext uri="{FF2B5EF4-FFF2-40B4-BE49-F238E27FC236}">
                <a16:creationId xmlns:a16="http://schemas.microsoft.com/office/drawing/2014/main" id="{EDD467BA-61A1-7A06-2084-A1AC398FA472}"/>
              </a:ext>
            </a:extLst>
          </p:cNvPr>
          <p:cNvSpPr>
            <a:spLocks noGrp="1"/>
          </p:cNvSpPr>
          <p:nvPr>
            <p:ph idx="1"/>
          </p:nvPr>
        </p:nvSpPr>
        <p:spPr/>
        <p:txBody>
          <a:bodyPr>
            <a:normAutofit/>
          </a:bodyPr>
          <a:lstStyle/>
          <a:p>
            <a:r>
              <a:rPr lang="en-US" sz="3600" dirty="0"/>
              <a:t>Time of call to exit time from OR</a:t>
            </a:r>
          </a:p>
          <a:p>
            <a:pPr lvl="1"/>
            <a:r>
              <a:rPr lang="en-US" sz="3200" dirty="0"/>
              <a:t>Flight time to scene 			27 minutes</a:t>
            </a:r>
          </a:p>
          <a:p>
            <a:pPr lvl="1"/>
            <a:r>
              <a:rPr lang="en-US" sz="3200" dirty="0"/>
              <a:t>Flight return time				35 minutes</a:t>
            </a:r>
          </a:p>
          <a:p>
            <a:pPr lvl="1"/>
            <a:r>
              <a:rPr lang="en-US" sz="3200" dirty="0"/>
              <a:t>Time in ER					  9.5 minutes</a:t>
            </a:r>
          </a:p>
          <a:p>
            <a:pPr lvl="1"/>
            <a:r>
              <a:rPr lang="en-US" sz="3200" dirty="0"/>
              <a:t>Time in OR					 100 minutes</a:t>
            </a:r>
          </a:p>
          <a:p>
            <a:pPr lvl="1"/>
            <a:endParaRPr lang="en-US" sz="3200" dirty="0"/>
          </a:p>
          <a:p>
            <a:pPr lvl="1"/>
            <a:r>
              <a:rPr lang="en-US" sz="3200" dirty="0"/>
              <a:t>TOTAL						171.5 MINUTES OR </a:t>
            </a:r>
          </a:p>
          <a:p>
            <a:pPr marL="1828800" lvl="4" indent="0">
              <a:buNone/>
            </a:pPr>
            <a:r>
              <a:rPr lang="en-US" sz="2600" dirty="0"/>
              <a:t>					</a:t>
            </a:r>
            <a:r>
              <a:rPr lang="en-US" sz="3600" dirty="0"/>
              <a:t>2.86 HOURS</a:t>
            </a:r>
            <a:endParaRPr lang="en-US" sz="2600" dirty="0"/>
          </a:p>
        </p:txBody>
      </p:sp>
    </p:spTree>
    <p:extLst>
      <p:ext uri="{BB962C8B-B14F-4D97-AF65-F5344CB8AC3E}">
        <p14:creationId xmlns:p14="http://schemas.microsoft.com/office/powerpoint/2010/main" val="1866374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1000"/>
                                        <p:tgtEl>
                                          <p:spTgt spid="3">
                                            <p:txEl>
                                              <p:pRg st="4" end="4"/>
                                            </p:txEl>
                                          </p:spTgt>
                                        </p:tgtEl>
                                      </p:cBhvr>
                                    </p:animEffect>
                                    <p:anim calcmode="lin" valueType="num">
                                      <p:cBhvr>
                                        <p:cTn id="3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8433B-E0DE-6E9F-8D3C-2FE0BF1E0E3C}"/>
              </a:ext>
            </a:extLst>
          </p:cNvPr>
          <p:cNvSpPr>
            <a:spLocks noGrp="1"/>
          </p:cNvSpPr>
          <p:nvPr>
            <p:ph type="title"/>
          </p:nvPr>
        </p:nvSpPr>
        <p:spPr>
          <a:xfrm>
            <a:off x="838200" y="365125"/>
            <a:ext cx="10515600" cy="3879704"/>
          </a:xfrm>
        </p:spPr>
        <p:txBody>
          <a:bodyPr/>
          <a:lstStyle/>
          <a:p>
            <a:r>
              <a:rPr lang="en-US" dirty="0"/>
              <a:t>       “I’M SO OLD THAT MY BLOOD TYPE IS          	                   DISCONTINUED.”</a:t>
            </a:r>
            <a:br>
              <a:rPr lang="en-US" dirty="0"/>
            </a:br>
            <a:r>
              <a:rPr lang="en-US" dirty="0"/>
              <a:t/>
            </a:r>
            <a:br>
              <a:rPr lang="en-US" dirty="0"/>
            </a:br>
            <a:r>
              <a:rPr lang="en-US" dirty="0"/>
              <a:t>  	                          Bill Dana	</a:t>
            </a:r>
          </a:p>
        </p:txBody>
      </p:sp>
    </p:spTree>
    <p:extLst>
      <p:ext uri="{BB962C8B-B14F-4D97-AF65-F5344CB8AC3E}">
        <p14:creationId xmlns:p14="http://schemas.microsoft.com/office/powerpoint/2010/main" val="2656763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9B5D3-A60A-C858-9B6D-2060DB952AD5}"/>
              </a:ext>
            </a:extLst>
          </p:cNvPr>
          <p:cNvSpPr>
            <a:spLocks noGrp="1"/>
          </p:cNvSpPr>
          <p:nvPr>
            <p:ph type="title"/>
          </p:nvPr>
        </p:nvSpPr>
        <p:spPr/>
        <p:txBody>
          <a:bodyPr/>
          <a:lstStyle/>
          <a:p>
            <a:r>
              <a:rPr lang="en-US" dirty="0"/>
              <a:t>				  OBJECTIVES</a:t>
            </a:r>
          </a:p>
        </p:txBody>
      </p:sp>
      <p:sp>
        <p:nvSpPr>
          <p:cNvPr id="3" name="Content Placeholder 2">
            <a:extLst>
              <a:ext uri="{FF2B5EF4-FFF2-40B4-BE49-F238E27FC236}">
                <a16:creationId xmlns:a16="http://schemas.microsoft.com/office/drawing/2014/main" id="{CC1611F0-A9C7-3284-56BD-F9B1B9C1AF01}"/>
              </a:ext>
            </a:extLst>
          </p:cNvPr>
          <p:cNvSpPr>
            <a:spLocks noGrp="1"/>
          </p:cNvSpPr>
          <p:nvPr>
            <p:ph idx="1"/>
          </p:nvPr>
        </p:nvSpPr>
        <p:spPr/>
        <p:txBody>
          <a:bodyPr/>
          <a:lstStyle/>
          <a:p>
            <a:r>
              <a:rPr lang="en-US" dirty="0"/>
              <a:t>Review brief history of trauma systems/trauma team development</a:t>
            </a:r>
          </a:p>
          <a:p>
            <a:endParaRPr lang="en-US" dirty="0"/>
          </a:p>
          <a:p>
            <a:r>
              <a:rPr lang="en-US" dirty="0"/>
              <a:t>Identify Non-Technical Skills and Their Roles</a:t>
            </a:r>
          </a:p>
          <a:p>
            <a:endParaRPr lang="en-US" dirty="0"/>
          </a:p>
          <a:p>
            <a:r>
              <a:rPr lang="en-US" dirty="0"/>
              <a:t>Review evidence of NTS relation to outcomes/QUALITY</a:t>
            </a:r>
          </a:p>
        </p:txBody>
      </p:sp>
    </p:spTree>
    <p:extLst>
      <p:ext uri="{BB962C8B-B14F-4D97-AF65-F5344CB8AC3E}">
        <p14:creationId xmlns:p14="http://schemas.microsoft.com/office/powerpoint/2010/main" val="2279668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EEBC0-0C2A-B576-E160-88D40046F054}"/>
              </a:ext>
            </a:extLst>
          </p:cNvPr>
          <p:cNvSpPr>
            <a:spLocks noGrp="1"/>
          </p:cNvSpPr>
          <p:nvPr>
            <p:ph type="title"/>
          </p:nvPr>
        </p:nvSpPr>
        <p:spPr/>
        <p:txBody>
          <a:bodyPr/>
          <a:lstStyle/>
          <a:p>
            <a:r>
              <a:rPr lang="en-US" dirty="0"/>
              <a:t>	         CODE OF THE TRAUMA LIFE</a:t>
            </a:r>
          </a:p>
        </p:txBody>
      </p:sp>
      <p:sp>
        <p:nvSpPr>
          <p:cNvPr id="3" name="Text Placeholder 2">
            <a:extLst>
              <a:ext uri="{FF2B5EF4-FFF2-40B4-BE49-F238E27FC236}">
                <a16:creationId xmlns:a16="http://schemas.microsoft.com/office/drawing/2014/main" id="{F210A8BA-D4FF-C248-FC47-D33442CBAC27}"/>
              </a:ext>
            </a:extLst>
          </p:cNvPr>
          <p:cNvSpPr>
            <a:spLocks noGrp="1"/>
          </p:cNvSpPr>
          <p:nvPr>
            <p:ph type="body" idx="1"/>
          </p:nvPr>
        </p:nvSpPr>
        <p:spPr>
          <a:xfrm>
            <a:off x="839788" y="1681162"/>
            <a:ext cx="5157787" cy="45719"/>
          </a:xfrm>
        </p:spPr>
        <p:txBody>
          <a:bodyPr>
            <a:normAutofit fontScale="25000" lnSpcReduction="20000"/>
          </a:bodyPr>
          <a:lstStyle/>
          <a:p>
            <a:r>
              <a:rPr lang="en-US" dirty="0"/>
              <a:t>xxxxxxxxxxxxxxxxxxxxxxxxxxxxxxxxxxxxxxxxxxxxxxxxxxxxxxxxxxxxxxxxxxxxxxxxxxxxxxxxxxxxxxxxxxxxxxxxxxxxxxxxxxxxxxxxxxxxxxxxxxxxxxxxxxxxxxxxxxxxxx</a:t>
            </a:r>
          </a:p>
        </p:txBody>
      </p:sp>
      <p:sp>
        <p:nvSpPr>
          <p:cNvPr id="4" name="Content Placeholder 3">
            <a:extLst>
              <a:ext uri="{FF2B5EF4-FFF2-40B4-BE49-F238E27FC236}">
                <a16:creationId xmlns:a16="http://schemas.microsoft.com/office/drawing/2014/main" id="{1F65E063-FBD4-8416-9BAA-BDE84046D06B}"/>
              </a:ext>
            </a:extLst>
          </p:cNvPr>
          <p:cNvSpPr>
            <a:spLocks noGrp="1"/>
          </p:cNvSpPr>
          <p:nvPr>
            <p:ph sz="half" idx="2"/>
          </p:nvPr>
        </p:nvSpPr>
        <p:spPr>
          <a:xfrm>
            <a:off x="839788" y="1924852"/>
            <a:ext cx="5157787" cy="4828285"/>
          </a:xfrm>
        </p:spPr>
        <p:txBody>
          <a:bodyPr>
            <a:normAutofit/>
          </a:bodyPr>
          <a:lstStyle/>
          <a:p>
            <a:r>
              <a:rPr lang="en-US" sz="3200" dirty="0"/>
              <a:t>Good Results come from experience, experience comes from bad results</a:t>
            </a:r>
          </a:p>
          <a:p>
            <a:r>
              <a:rPr lang="en-US" sz="3200" dirty="0"/>
              <a:t>Trauma is a team sport</a:t>
            </a:r>
          </a:p>
          <a:p>
            <a:r>
              <a:rPr lang="en-US" sz="3200" dirty="0"/>
              <a:t>The big picture doesn't kill you, the details do</a:t>
            </a:r>
          </a:p>
          <a:p>
            <a:r>
              <a:rPr lang="en-US" sz="3200" dirty="0"/>
              <a:t>Prepare for the worst, anticipate the best</a:t>
            </a:r>
          </a:p>
          <a:p>
            <a:r>
              <a:rPr lang="en-US" sz="3200" dirty="0"/>
              <a:t>Treatment then diagnosis</a:t>
            </a:r>
          </a:p>
        </p:txBody>
      </p:sp>
      <p:sp>
        <p:nvSpPr>
          <p:cNvPr id="5" name="Text Placeholder 4">
            <a:extLst>
              <a:ext uri="{FF2B5EF4-FFF2-40B4-BE49-F238E27FC236}">
                <a16:creationId xmlns:a16="http://schemas.microsoft.com/office/drawing/2014/main" id="{711BBFE2-2B30-2277-D901-8277FC410222}"/>
              </a:ext>
            </a:extLst>
          </p:cNvPr>
          <p:cNvSpPr>
            <a:spLocks noGrp="1"/>
          </p:cNvSpPr>
          <p:nvPr>
            <p:ph type="body" sz="quarter" idx="3"/>
          </p:nvPr>
        </p:nvSpPr>
        <p:spPr>
          <a:xfrm>
            <a:off x="6172200" y="1681163"/>
            <a:ext cx="5183188" cy="45719"/>
          </a:xfrm>
        </p:spPr>
        <p:txBody>
          <a:bodyPr>
            <a:normAutofit fontScale="25000" lnSpcReduction="20000"/>
          </a:bodyPr>
          <a:lstStyle/>
          <a:p>
            <a:r>
              <a:rPr lang="en-US" dirty="0"/>
              <a:t>xxxxxxxxxxxxxxxxxxxxxxxxxxxxxxxxxxxxxxxxxxxxxxxxxxxxxxxxxxxxxxxxxxxxxxxxxxxxxxxxxxxxxxxxxxxxxxxxxxxxxxxxxxxxxxxxxxxxxxxxxxxxxxxxxxxxxxxxxxxxxxx</a:t>
            </a:r>
          </a:p>
        </p:txBody>
      </p:sp>
      <p:sp>
        <p:nvSpPr>
          <p:cNvPr id="6" name="Content Placeholder 5">
            <a:extLst>
              <a:ext uri="{FF2B5EF4-FFF2-40B4-BE49-F238E27FC236}">
                <a16:creationId xmlns:a16="http://schemas.microsoft.com/office/drawing/2014/main" id="{70D92559-4635-FC66-565E-E31AD143CCDA}"/>
              </a:ext>
            </a:extLst>
          </p:cNvPr>
          <p:cNvSpPr>
            <a:spLocks noGrp="1"/>
          </p:cNvSpPr>
          <p:nvPr>
            <p:ph sz="quarter" idx="4"/>
          </p:nvPr>
        </p:nvSpPr>
        <p:spPr>
          <a:xfrm>
            <a:off x="6172200" y="1924852"/>
            <a:ext cx="5183188" cy="4828285"/>
          </a:xfrm>
        </p:spPr>
        <p:txBody>
          <a:bodyPr/>
          <a:lstStyle/>
          <a:p>
            <a:r>
              <a:rPr lang="en-US" dirty="0"/>
              <a:t>Slow and deliberate always beats fast and furious</a:t>
            </a:r>
          </a:p>
          <a:p>
            <a:r>
              <a:rPr lang="en-US" dirty="0"/>
              <a:t>Have a plan, a backup plan, and a backup to the backup plan</a:t>
            </a:r>
          </a:p>
          <a:p>
            <a:r>
              <a:rPr lang="en-US" dirty="0"/>
              <a:t>Critical thinking: EVERYONE has life/limb threatening injury until proven otherwise</a:t>
            </a:r>
          </a:p>
          <a:p>
            <a:r>
              <a:rPr lang="en-US" dirty="0"/>
              <a:t>If you are not being challenged, you are not learning</a:t>
            </a:r>
          </a:p>
          <a:p>
            <a:r>
              <a:rPr lang="en-US" dirty="0"/>
              <a:t>As we all know, we would rather be lucky than good!</a:t>
            </a:r>
          </a:p>
        </p:txBody>
      </p:sp>
    </p:spTree>
    <p:extLst>
      <p:ext uri="{BB962C8B-B14F-4D97-AF65-F5344CB8AC3E}">
        <p14:creationId xmlns:p14="http://schemas.microsoft.com/office/powerpoint/2010/main" val="2448500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CBBC5-7D0C-4B0D-D757-BA8E00EB5967}"/>
              </a:ext>
            </a:extLst>
          </p:cNvPr>
          <p:cNvSpPr>
            <a:spLocks noGrp="1"/>
          </p:cNvSpPr>
          <p:nvPr>
            <p:ph type="ctrTitle"/>
          </p:nvPr>
        </p:nvSpPr>
        <p:spPr/>
        <p:txBody>
          <a:bodyPr>
            <a:normAutofit/>
          </a:bodyPr>
          <a:lstStyle/>
          <a:p>
            <a:r>
              <a:rPr lang="en-US" sz="4800" dirty="0"/>
              <a:t>RESUSCITATION:</a:t>
            </a:r>
            <a:br>
              <a:rPr lang="en-US" sz="4800" dirty="0"/>
            </a:br>
            <a:r>
              <a:rPr lang="en-US" sz="4800" dirty="0"/>
              <a:t>The Motivation Factor</a:t>
            </a:r>
          </a:p>
        </p:txBody>
      </p:sp>
      <p:sp>
        <p:nvSpPr>
          <p:cNvPr id="3" name="Subtitle 2">
            <a:extLst>
              <a:ext uri="{FF2B5EF4-FFF2-40B4-BE49-F238E27FC236}">
                <a16:creationId xmlns:a16="http://schemas.microsoft.com/office/drawing/2014/main" id="{F3761B3C-42D7-DF2A-3A24-2B9822842E4F}"/>
              </a:ext>
            </a:extLst>
          </p:cNvPr>
          <p:cNvSpPr>
            <a:spLocks noGrp="1"/>
          </p:cNvSpPr>
          <p:nvPr>
            <p:ph type="subTitle" idx="1"/>
          </p:nvPr>
        </p:nvSpPr>
        <p:spPr/>
        <p:txBody>
          <a:bodyPr>
            <a:normAutofit/>
          </a:bodyPr>
          <a:lstStyle/>
          <a:p>
            <a:endParaRPr lang="en-US" sz="3200" dirty="0"/>
          </a:p>
          <a:p>
            <a:r>
              <a:rPr lang="en-US" sz="3200" dirty="0"/>
              <a:t>“It’s not the big picture, but the details that kill you.”</a:t>
            </a:r>
          </a:p>
          <a:p>
            <a:endParaRPr lang="en-US" sz="3200" dirty="0"/>
          </a:p>
        </p:txBody>
      </p:sp>
    </p:spTree>
    <p:extLst>
      <p:ext uri="{BB962C8B-B14F-4D97-AF65-F5344CB8AC3E}">
        <p14:creationId xmlns:p14="http://schemas.microsoft.com/office/powerpoint/2010/main" val="992336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A71F9-62CA-28B0-84D6-EADDFFD9DD54}"/>
              </a:ext>
            </a:extLst>
          </p:cNvPr>
          <p:cNvSpPr>
            <a:spLocks noGrp="1"/>
          </p:cNvSpPr>
          <p:nvPr>
            <p:ph type="title"/>
          </p:nvPr>
        </p:nvSpPr>
        <p:spPr/>
        <p:txBody>
          <a:bodyPr/>
          <a:lstStyle/>
          <a:p>
            <a:r>
              <a:rPr lang="en-US" dirty="0"/>
              <a:t>				BACKGROUND  </a:t>
            </a:r>
          </a:p>
        </p:txBody>
      </p:sp>
      <p:sp>
        <p:nvSpPr>
          <p:cNvPr id="3" name="Content Placeholder 2">
            <a:extLst>
              <a:ext uri="{FF2B5EF4-FFF2-40B4-BE49-F238E27FC236}">
                <a16:creationId xmlns:a16="http://schemas.microsoft.com/office/drawing/2014/main" id="{5E25C9AF-D18E-CE29-902F-1A1DAFAF6C24}"/>
              </a:ext>
            </a:extLst>
          </p:cNvPr>
          <p:cNvSpPr>
            <a:spLocks noGrp="1"/>
          </p:cNvSpPr>
          <p:nvPr>
            <p:ph idx="1"/>
          </p:nvPr>
        </p:nvSpPr>
        <p:spPr/>
        <p:txBody>
          <a:bodyPr>
            <a:normAutofit lnSpcReduction="10000"/>
          </a:bodyPr>
          <a:lstStyle/>
          <a:p>
            <a:r>
              <a:rPr lang="en-US" dirty="0"/>
              <a:t>ACS COT –</a:t>
            </a:r>
          </a:p>
          <a:p>
            <a:pPr lvl="1"/>
            <a:r>
              <a:rPr lang="en-US" dirty="0"/>
              <a:t>Civil War 1861-1865 – Triage, aid stations, rapid transport and first trauma manual</a:t>
            </a:r>
          </a:p>
          <a:p>
            <a:pPr lvl="1"/>
            <a:r>
              <a:rPr lang="en-US" dirty="0"/>
              <a:t>WW II – research to battlefield to study outcomes</a:t>
            </a:r>
          </a:p>
          <a:p>
            <a:pPr lvl="1"/>
            <a:r>
              <a:rPr lang="en-US" dirty="0"/>
              <a:t>Post WW II – First hospital EDs and Hill-Burton Act, development of EMS</a:t>
            </a:r>
          </a:p>
          <a:p>
            <a:pPr lvl="1"/>
            <a:r>
              <a:rPr lang="en-US" dirty="0"/>
              <a:t>Korean and Vietnam Conflict – air transport and rapid evac to definitive care</a:t>
            </a:r>
          </a:p>
          <a:p>
            <a:pPr lvl="1"/>
            <a:r>
              <a:rPr lang="en-US" dirty="0"/>
              <a:t>Committee on Fractures of ACS 1922 to COT in the 1950s</a:t>
            </a:r>
          </a:p>
          <a:p>
            <a:pPr lvl="1"/>
            <a:r>
              <a:rPr lang="en-US" dirty="0"/>
              <a:t>National Academy of Sciences 1966 </a:t>
            </a:r>
            <a:r>
              <a:rPr lang="en-US" b="1" i="1" dirty="0"/>
              <a:t>Accidental Death and Disability: The Neglected Disease of Modern Society</a:t>
            </a:r>
          </a:p>
          <a:p>
            <a:pPr lvl="2"/>
            <a:r>
              <a:rPr lang="en-US" b="1" i="1" dirty="0"/>
              <a:t>EMT, 911 Systems, Beginning of COT (First National Standards for Patient Care)</a:t>
            </a:r>
          </a:p>
          <a:p>
            <a:pPr lvl="2"/>
            <a:r>
              <a:rPr lang="en-US" b="1" i="1" dirty="0"/>
              <a:t>1966 National Highway Safety Act (EMS), 1973 EMS Systems Act (Regional EMS, EMTs, Air Transport</a:t>
            </a:r>
            <a:endParaRPr lang="en-US" dirty="0"/>
          </a:p>
        </p:txBody>
      </p:sp>
    </p:spTree>
    <p:extLst>
      <p:ext uri="{BB962C8B-B14F-4D97-AF65-F5344CB8AC3E}">
        <p14:creationId xmlns:p14="http://schemas.microsoft.com/office/powerpoint/2010/main" val="4011956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1000"/>
                                        <p:tgtEl>
                                          <p:spTgt spid="3">
                                            <p:txEl>
                                              <p:pRg st="1" end="1"/>
                                            </p:txEl>
                                          </p:spTgt>
                                        </p:tgtEl>
                                      </p:cBhvr>
                                    </p:animEffect>
                                    <p:anim calcmode="lin" valueType="num">
                                      <p:cBhvr>
                                        <p:cTn id="1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1" presetID="42" presetClass="entr" presetSubtype="0"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1000"/>
                                        <p:tgtEl>
                                          <p:spTgt spid="3">
                                            <p:txEl>
                                              <p:pRg st="5" end="5"/>
                                            </p:txEl>
                                          </p:spTgt>
                                        </p:tgtEl>
                                      </p:cBhvr>
                                    </p:animEffect>
                                    <p:anim calcmode="lin" valueType="num">
                                      <p:cBhvr>
                                        <p:cTn id="3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1000"/>
                                        <p:tgtEl>
                                          <p:spTgt spid="3">
                                            <p:txEl>
                                              <p:pRg st="7" end="7"/>
                                            </p:txEl>
                                          </p:spTgt>
                                        </p:tgtEl>
                                      </p:cBhvr>
                                    </p:animEffect>
                                    <p:anim calcmode="lin" valueType="num">
                                      <p:cBhvr>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Effect transition="in" filter="fade">
                                      <p:cBhvr>
                                        <p:cTn id="53" dur="1000"/>
                                        <p:tgtEl>
                                          <p:spTgt spid="3">
                                            <p:txEl>
                                              <p:pRg st="8" end="8"/>
                                            </p:txEl>
                                          </p:spTgt>
                                        </p:tgtEl>
                                      </p:cBhvr>
                                    </p:animEffect>
                                    <p:anim calcmode="lin" valueType="num">
                                      <p:cBhvr>
                                        <p:cTn id="5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40E6A-82F3-6739-6A6D-585CE717C32E}"/>
              </a:ext>
            </a:extLst>
          </p:cNvPr>
          <p:cNvSpPr>
            <a:spLocks noGrp="1"/>
          </p:cNvSpPr>
          <p:nvPr>
            <p:ph type="title"/>
          </p:nvPr>
        </p:nvSpPr>
        <p:spPr/>
        <p:txBody>
          <a:bodyPr/>
          <a:lstStyle/>
          <a:p>
            <a:r>
              <a:rPr lang="en-US" dirty="0"/>
              <a:t>		 BACKGROUND - Continued</a:t>
            </a:r>
          </a:p>
        </p:txBody>
      </p:sp>
      <p:sp>
        <p:nvSpPr>
          <p:cNvPr id="3" name="Content Placeholder 2">
            <a:extLst>
              <a:ext uri="{FF2B5EF4-FFF2-40B4-BE49-F238E27FC236}">
                <a16:creationId xmlns:a16="http://schemas.microsoft.com/office/drawing/2014/main" id="{82456EEE-C52B-E214-A857-A802F2856660}"/>
              </a:ext>
            </a:extLst>
          </p:cNvPr>
          <p:cNvSpPr>
            <a:spLocks noGrp="1"/>
          </p:cNvSpPr>
          <p:nvPr>
            <p:ph idx="1"/>
          </p:nvPr>
        </p:nvSpPr>
        <p:spPr>
          <a:xfrm>
            <a:off x="838200" y="1825625"/>
            <a:ext cx="10515600" cy="4770484"/>
          </a:xfrm>
        </p:spPr>
        <p:txBody>
          <a:bodyPr/>
          <a:lstStyle/>
          <a:p>
            <a:r>
              <a:rPr lang="en-US" dirty="0"/>
              <a:t>1976 </a:t>
            </a:r>
            <a:r>
              <a:rPr lang="en-US" i="1" dirty="0"/>
              <a:t>OPTIMAL HOSPITAL RESOURCES FOR THE INJURED PATIENT</a:t>
            </a:r>
          </a:p>
          <a:p>
            <a:pPr lvl="1"/>
            <a:r>
              <a:rPr lang="en-US" i="1" dirty="0"/>
              <a:t>“Standards for care across pre-hospital and acute care settings and defined the skills and equipment trauma teams and centers needed.”</a:t>
            </a:r>
          </a:p>
          <a:p>
            <a:pPr lvl="1"/>
            <a:r>
              <a:rPr lang="en-US" i="1" dirty="0"/>
              <a:t>1980s ACS Verification Review Committee began conducting on-site reviews and consultations</a:t>
            </a:r>
          </a:p>
          <a:p>
            <a:pPr lvl="1"/>
            <a:r>
              <a:rPr lang="en-US" i="1" dirty="0"/>
              <a:t>1980 ATLS introduced</a:t>
            </a:r>
          </a:p>
          <a:p>
            <a:pPr lvl="1"/>
            <a:r>
              <a:rPr lang="en-US" i="1" dirty="0"/>
              <a:t>1985 </a:t>
            </a:r>
            <a:r>
              <a:rPr lang="en-US" i="1" u="sng" dirty="0"/>
              <a:t>Injury in America: A Continuing Health Problem</a:t>
            </a:r>
            <a:r>
              <a:rPr lang="en-US" dirty="0"/>
              <a:t> greater focus on emergency care = CDC</a:t>
            </a:r>
          </a:p>
          <a:p>
            <a:pPr lvl="1"/>
            <a:r>
              <a:rPr lang="en-US" i="1" dirty="0"/>
              <a:t>1990 Trauma Care Systems Planning and Development Act (1995)</a:t>
            </a:r>
          </a:p>
          <a:p>
            <a:pPr lvl="1"/>
            <a:r>
              <a:rPr lang="en-US" i="1" dirty="0"/>
              <a:t>2006 </a:t>
            </a:r>
            <a:r>
              <a:rPr lang="en-US" i="1" u="sng" dirty="0"/>
              <a:t>The New England Journal of Medicine</a:t>
            </a:r>
            <a:r>
              <a:rPr lang="en-US" dirty="0"/>
              <a:t> found patients treated in verified centers had 25% lower chance of dying</a:t>
            </a:r>
          </a:p>
          <a:p>
            <a:pPr lvl="1"/>
            <a:r>
              <a:rPr lang="en-US" dirty="0"/>
              <a:t>2007, 2016</a:t>
            </a:r>
            <a:r>
              <a:rPr lang="en-US" dirty="0" smtClean="0"/>
              <a:t>, 2017 </a:t>
            </a:r>
            <a:r>
              <a:rPr lang="en-US" dirty="0"/>
              <a:t>Confirmation</a:t>
            </a:r>
          </a:p>
          <a:p>
            <a:pPr lvl="1"/>
            <a:endParaRPr lang="en-US" i="1" dirty="0"/>
          </a:p>
          <a:p>
            <a:pPr marL="457200" lvl="1" indent="0">
              <a:buNone/>
            </a:pPr>
            <a:endParaRPr lang="en-US" i="1" dirty="0"/>
          </a:p>
          <a:p>
            <a:pPr marL="457200" lvl="1" indent="0">
              <a:buNone/>
            </a:pPr>
            <a:endParaRPr lang="en-US" i="1" dirty="0"/>
          </a:p>
          <a:p>
            <a:pPr marL="457200" lvl="1" indent="0">
              <a:buNone/>
            </a:pPr>
            <a:endParaRPr lang="en-US" i="1" dirty="0"/>
          </a:p>
          <a:p>
            <a:pPr marL="457200" lvl="1" indent="0">
              <a:buNone/>
            </a:pPr>
            <a:endParaRPr lang="en-US" i="1" dirty="0"/>
          </a:p>
          <a:p>
            <a:pPr marL="457200" lvl="1" indent="0">
              <a:buNone/>
            </a:pPr>
            <a:endParaRPr lang="en-US" dirty="0"/>
          </a:p>
        </p:txBody>
      </p:sp>
    </p:spTree>
    <p:extLst>
      <p:ext uri="{BB962C8B-B14F-4D97-AF65-F5344CB8AC3E}">
        <p14:creationId xmlns:p14="http://schemas.microsoft.com/office/powerpoint/2010/main" val="4066960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8" presetID="2" presetClass="entr" presetSubtype="4" fill="hold" grpId="0"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2" presetID="2" presetClass="entr" presetSubtype="4" fill="hold" grpId="0"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additive="base">
                                        <p:cTn id="3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6" presetID="2" presetClass="entr" presetSubtype="4" fill="hold" grpId="0" nodeType="with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 calcmode="lin" valueType="num">
                                      <p:cBhvr additive="base">
                                        <p:cTn id="3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0" presetID="2" presetClass="entr" presetSubtype="4" fill="hold" grpId="0"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calcmode="lin" valueType="num">
                                      <p:cBhvr additive="base">
                                        <p:cTn id="42"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61E39-BC1E-5520-1966-6A6EB4DE9EFC}"/>
              </a:ext>
            </a:extLst>
          </p:cNvPr>
          <p:cNvSpPr>
            <a:spLocks noGrp="1"/>
          </p:cNvSpPr>
          <p:nvPr>
            <p:ph type="title"/>
          </p:nvPr>
        </p:nvSpPr>
        <p:spPr/>
        <p:txBody>
          <a:bodyPr/>
          <a:lstStyle/>
          <a:p>
            <a:r>
              <a:rPr lang="en-US" dirty="0"/>
              <a:t>		  BACKGROUND - COLORADO</a:t>
            </a:r>
          </a:p>
        </p:txBody>
      </p:sp>
      <p:sp>
        <p:nvSpPr>
          <p:cNvPr id="3" name="Content Placeholder 2">
            <a:extLst>
              <a:ext uri="{FF2B5EF4-FFF2-40B4-BE49-F238E27FC236}">
                <a16:creationId xmlns:a16="http://schemas.microsoft.com/office/drawing/2014/main" id="{507E1872-8A04-2D11-8162-65D7732D37AB}"/>
              </a:ext>
            </a:extLst>
          </p:cNvPr>
          <p:cNvSpPr>
            <a:spLocks noGrp="1"/>
          </p:cNvSpPr>
          <p:nvPr>
            <p:ph idx="1"/>
          </p:nvPr>
        </p:nvSpPr>
        <p:spPr/>
        <p:txBody>
          <a:bodyPr/>
          <a:lstStyle/>
          <a:p>
            <a:r>
              <a:rPr lang="en-US" dirty="0"/>
              <a:t>Colorado Trauma Institute (CTI)</a:t>
            </a:r>
          </a:p>
          <a:p>
            <a:pPr lvl="1"/>
            <a:r>
              <a:rPr lang="en-US" dirty="0"/>
              <a:t>Dr. Henry Cleveland (St. Anthony Hospital) and Dr. Ernest E. Moore (Denver General Hospital)</a:t>
            </a:r>
          </a:p>
          <a:p>
            <a:pPr lvl="2"/>
            <a:r>
              <a:rPr lang="en-US" dirty="0"/>
              <a:t>Membership – Any ACS verified Trauma Center</a:t>
            </a:r>
          </a:p>
          <a:p>
            <a:pPr lvl="2"/>
            <a:r>
              <a:rPr lang="en-US" dirty="0"/>
              <a:t>CTI Breckenridge Trauma Conference</a:t>
            </a:r>
          </a:p>
          <a:p>
            <a:pPr lvl="2"/>
            <a:r>
              <a:rPr lang="en-US" dirty="0"/>
              <a:t>Trauma Directors Committee</a:t>
            </a:r>
          </a:p>
          <a:p>
            <a:pPr lvl="2"/>
            <a:r>
              <a:rPr lang="en-US" dirty="0"/>
              <a:t>Trauma Coordinators Committee</a:t>
            </a:r>
          </a:p>
          <a:p>
            <a:pPr marL="914400" lvl="2" indent="0">
              <a:buNone/>
            </a:pPr>
            <a:endParaRPr lang="en-US" dirty="0"/>
          </a:p>
          <a:p>
            <a:pPr marL="914400" lvl="2" indent="0">
              <a:buNone/>
            </a:pPr>
            <a:r>
              <a:rPr lang="en-US" dirty="0"/>
              <a:t>TRANSITION TO COLORADO OF DEPARTMENT OF PUBLIC HEALTH!</a:t>
            </a:r>
          </a:p>
        </p:txBody>
      </p:sp>
    </p:spTree>
    <p:extLst>
      <p:ext uri="{BB962C8B-B14F-4D97-AF65-F5344CB8AC3E}">
        <p14:creationId xmlns:p14="http://schemas.microsoft.com/office/powerpoint/2010/main" val="3929676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2013 - 2022 Theme</Template>
  <TotalTime>729</TotalTime>
  <Words>1820</Words>
  <Application>Microsoft Office PowerPoint</Application>
  <PresentationFormat>Widescreen</PresentationFormat>
  <Paragraphs>260</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vt:lpstr>
      <vt:lpstr>Calibri Light</vt:lpstr>
      <vt:lpstr>Office Theme</vt:lpstr>
      <vt:lpstr>COMMUNITY HOSPITAL TRAUMA CONFERENCE April 11-12, 2024 Grand Junction, CO</vt:lpstr>
      <vt:lpstr>    DISCLOSURES</vt:lpstr>
      <vt:lpstr>    The Speaker’s Credo</vt:lpstr>
      <vt:lpstr>      OBJECTIVES</vt:lpstr>
      <vt:lpstr>          CODE OF THE TRAUMA LIFE</vt:lpstr>
      <vt:lpstr>RESUSCITATION: The Motivation Factor</vt:lpstr>
      <vt:lpstr>    BACKGROUND  </vt:lpstr>
      <vt:lpstr>   BACKGROUND - Continued</vt:lpstr>
      <vt:lpstr>    BACKGROUND - COLORADO</vt:lpstr>
      <vt:lpstr>      TECHNICAL VS. NON-TECHNICAL SKILLS</vt:lpstr>
      <vt:lpstr>     COMMUNICATION </vt:lpstr>
      <vt:lpstr>   TASK MANAGEMENT</vt:lpstr>
      <vt:lpstr>       ASSERTIVENESS</vt:lpstr>
      <vt:lpstr>                SITUATION AWARENESS</vt:lpstr>
      <vt:lpstr>     DECISION MAKING </vt:lpstr>
      <vt:lpstr>    ADDENDUM:  DEBRIEFING</vt:lpstr>
      <vt:lpstr>THE REALITY FACTORS</vt:lpstr>
      <vt:lpstr>THE ROLE OF NON-TECHNICAL SKILLS IN SIMULATED     TRAUMA RESUSCITATIONS</vt:lpstr>
      <vt:lpstr>THE INITIAL QUESTIONNAIRE DEVELOPMENT IN MEASURING OF                       COACH-ATHLETE-PARENT INTERPERSONAL RELATIONSHIPS</vt:lpstr>
      <vt:lpstr>        LEADERSHIP STYLES</vt:lpstr>
      <vt:lpstr>COLLABORATION AND DECISION MAKING ON TRAUMA   TEAMS: A SURVEY ASSESSMENT</vt:lpstr>
      <vt:lpstr>SIMULATION VERSUS REALITY: WHAT CAN INTERPROFESSIONAL   SIMULATION TEACH US ABOUT TEAM DYNAMICS IN THE      TRAUMA BAY?</vt:lpstr>
      <vt:lpstr>                 “BARRIERS vs PERCEPTIONS”</vt:lpstr>
      <vt:lpstr>  TAKE HOME or HOW TO PREVENT    DISRUPTION (Loss of NTS)</vt:lpstr>
      <vt:lpstr>       THE FLOW OF THE TEAMS’ NTS       ASSESSMENT</vt:lpstr>
      <vt:lpstr>      SUM TOTAL</vt:lpstr>
      <vt:lpstr> HOW DO YOU MAINTAIN MOTIVATION?</vt:lpstr>
      <vt:lpstr>         ?</vt:lpstr>
      <vt:lpstr>“One of the most cowardly things ordinary people do is shut their eyes to the facts.”  C.S. Lewis</vt:lpstr>
      <vt:lpstr> CASE – EXAMPLE OF TEAM DYNAMICS</vt:lpstr>
      <vt:lpstr>  TRAUMA TEAM - RESPONSE</vt:lpstr>
      <vt:lpstr>  TIME FROM ARRIVAL TO OR</vt:lpstr>
      <vt:lpstr>    CRITICAL TIME</vt:lpstr>
      <vt:lpstr>       “I’M SO OLD THAT MY BLOOD TYPE IS                              DISCONTINUED.”                               Bill Dana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HOSPITAL TRAUMA CONFERENCE April 11, 2024 Grand Junction, CO</dc:title>
  <dc:creator>Jimmie Stone</dc:creator>
  <cp:lastModifiedBy>Brooke C. Thomas</cp:lastModifiedBy>
  <cp:revision>24</cp:revision>
  <dcterms:created xsi:type="dcterms:W3CDTF">2023-10-19T17:33:14Z</dcterms:created>
  <dcterms:modified xsi:type="dcterms:W3CDTF">2024-04-04T22:53:46Z</dcterms:modified>
</cp:coreProperties>
</file>