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5" r:id="rId3"/>
    <p:sldId id="261" r:id="rId4"/>
    <p:sldId id="268" r:id="rId5"/>
    <p:sldId id="263" r:id="rId6"/>
    <p:sldId id="264" r:id="rId7"/>
    <p:sldId id="266" r:id="rId8"/>
    <p:sldId id="267" r:id="rId9"/>
    <p:sldId id="269" r:id="rId10"/>
    <p:sldId id="271" r:id="rId11"/>
    <p:sldId id="272" r:id="rId12"/>
    <p:sldId id="273" r:id="rId13"/>
    <p:sldId id="276" r:id="rId14"/>
    <p:sldId id="277" r:id="rId15"/>
    <p:sldId id="289" r:id="rId16"/>
    <p:sldId id="279" r:id="rId17"/>
    <p:sldId id="290" r:id="rId18"/>
    <p:sldId id="274" r:id="rId19"/>
    <p:sldId id="278" r:id="rId20"/>
    <p:sldId id="291" r:id="rId21"/>
    <p:sldId id="287" r:id="rId22"/>
    <p:sldId id="292" r:id="rId23"/>
    <p:sldId id="288" r:id="rId24"/>
    <p:sldId id="286" r:id="rId25"/>
    <p:sldId id="280" r:id="rId26"/>
    <p:sldId id="293" r:id="rId27"/>
    <p:sldId id="281" r:id="rId28"/>
    <p:sldId id="282" r:id="rId29"/>
    <p:sldId id="283" r:id="rId30"/>
    <p:sldId id="294" r:id="rId31"/>
    <p:sldId id="302" r:id="rId32"/>
    <p:sldId id="301" r:id="rId33"/>
    <p:sldId id="295" r:id="rId34"/>
    <p:sldId id="304" r:id="rId35"/>
    <p:sldId id="284" r:id="rId36"/>
    <p:sldId id="296" r:id="rId37"/>
    <p:sldId id="297" r:id="rId38"/>
    <p:sldId id="305" r:id="rId39"/>
    <p:sldId id="285" r:id="rId40"/>
    <p:sldId id="298" r:id="rId41"/>
    <p:sldId id="310" r:id="rId42"/>
    <p:sldId id="299" r:id="rId43"/>
    <p:sldId id="300" r:id="rId44"/>
    <p:sldId id="311" r:id="rId45"/>
    <p:sldId id="306" r:id="rId46"/>
    <p:sldId id="309" r:id="rId47"/>
    <p:sldId id="307" r:id="rId48"/>
    <p:sldId id="308" r:id="rId49"/>
    <p:sldId id="312" r:id="rId50"/>
    <p:sldId id="262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98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9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6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0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2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0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4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48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9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318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92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AFFC9-41E0-4EEF-9961-9EBDD61894D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1305D-1569-425B-8D34-8215023A4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33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reproductivehealth/contraception/pdf/summary-chart-us-medical-eligibility-criteria_508tagged.pdf" TargetMode="External"/><Relationship Id="rId2" Type="http://schemas.openxmlformats.org/officeDocument/2006/relationships/hyperlink" Target="https://www.cdc.gov/reproductivehealth/contraception/mmwr/mec/summary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productiveaccess.org/wp-content/uploads/2014/12/QuickstartAlgorithm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hcp.mirena-us.com/mirena-insertion-instructions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lettacard.com/" TargetMode="External"/><Relationship Id="rId2" Type="http://schemas.openxmlformats.org/officeDocument/2006/relationships/hyperlink" Target="http://www.archpatientassistance.com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hcp.paragard.com/Resources/videos.aspx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ckconnect.com/nexplanon/dosing-administration/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reproductivehealth/contraception/mmwr/spr/summary.html" TargetMode="External"/><Relationship Id="rId7" Type="http://schemas.openxmlformats.org/officeDocument/2006/relationships/hyperlink" Target="https://www.bedsider.org/" TargetMode="External"/><Relationship Id="rId2" Type="http://schemas.openxmlformats.org/officeDocument/2006/relationships/hyperlink" Target="https://beyondthepill.ucsf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exandu.ca/" TargetMode="External"/><Relationship Id="rId5" Type="http://schemas.openxmlformats.org/officeDocument/2006/relationships/hyperlink" Target="https://youngwomenshealth.org/" TargetMode="External"/><Relationship Id="rId4" Type="http://schemas.openxmlformats.org/officeDocument/2006/relationships/hyperlink" Target="http://www.who.int/reproductivehealth/topics/family_planning/en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-ncbi-nlm-nih-gov.proxy.kumc.edu/pubmed/?term=%22+J+Fam+Pract+64(8):+479-484.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edsider.org/method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895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LARC!</a:t>
            </a:r>
            <a:br>
              <a:rPr lang="en-US" dirty="0"/>
            </a:br>
            <a:r>
              <a:rPr lang="en-US" sz="4000" dirty="0"/>
              <a:t>Long Acting Reversible Contraception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72000"/>
            <a:ext cx="6400800" cy="1752600"/>
          </a:xfrm>
        </p:spPr>
        <p:txBody>
          <a:bodyPr/>
          <a:lstStyle/>
          <a:p>
            <a:r>
              <a:rPr lang="en-US" dirty="0"/>
              <a:t>Tara J Neil MD</a:t>
            </a:r>
          </a:p>
          <a:p>
            <a:r>
              <a:rPr lang="en-US" dirty="0"/>
              <a:t>Associate Professor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411622"/>
            <a:ext cx="4243294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522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34650-53F3-4321-BD15-EC72FC186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Misconceptions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719AB-6026-4763-924B-3E699A608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Difficult to combat</a:t>
            </a:r>
          </a:p>
          <a:p>
            <a:r>
              <a:rPr lang="en-US" dirty="0"/>
              <a:t>Require education and time</a:t>
            </a:r>
          </a:p>
          <a:p>
            <a:r>
              <a:rPr lang="en-US" dirty="0"/>
              <a:t>Try and figure out where the information is coming from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114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4AEAE-9EE4-4DD8-A0ED-6AB419B3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Ones I Hear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805D9-6035-4F7A-B7CA-206BA086F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won’t be able to get pregnant</a:t>
            </a:r>
          </a:p>
          <a:p>
            <a:r>
              <a:rPr lang="en-US" dirty="0"/>
              <a:t>You won’t be able to get it out</a:t>
            </a:r>
          </a:p>
          <a:p>
            <a:r>
              <a:rPr lang="en-US" dirty="0"/>
              <a:t>I don’t want anything in my body</a:t>
            </a:r>
          </a:p>
          <a:p>
            <a:r>
              <a:rPr lang="en-US" dirty="0"/>
              <a:t>I might get a pregnancy in my tube</a:t>
            </a:r>
          </a:p>
          <a:p>
            <a:r>
              <a:rPr lang="en-US" dirty="0"/>
              <a:t>It will change sex/partner feels strings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95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8218B-F97E-478D-BF34-EA926D4B3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Adolescents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108C5-83CD-4981-A408-583E52341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AAP updated in 2014</a:t>
            </a:r>
          </a:p>
          <a:p>
            <a:pPr lvl="1"/>
            <a:r>
              <a:rPr lang="en-US" dirty="0"/>
              <a:t>Includes use of LARC for sexually active teens</a:t>
            </a:r>
          </a:p>
          <a:p>
            <a:r>
              <a:rPr lang="en-US" dirty="0"/>
              <a:t>ACOG updated May 2018</a:t>
            </a:r>
          </a:p>
          <a:p>
            <a:pPr lvl="1"/>
            <a:r>
              <a:rPr lang="en-US" dirty="0"/>
              <a:t>No difference in complications</a:t>
            </a:r>
          </a:p>
          <a:p>
            <a:pPr lvl="1"/>
            <a:r>
              <a:rPr lang="en-US" dirty="0"/>
              <a:t>Reproductive Justice </a:t>
            </a:r>
          </a:p>
          <a:p>
            <a:pPr lvl="1"/>
            <a:r>
              <a:rPr lang="en-US" dirty="0"/>
              <a:t>STI screening/condom use</a:t>
            </a:r>
            <a:endParaRPr lang="en-US" sz="1700" dirty="0"/>
          </a:p>
          <a:p>
            <a:pPr marL="3657600" lvl="8" indent="0">
              <a:buNone/>
            </a:pPr>
            <a:endParaRPr lang="en-US" sz="1700" dirty="0"/>
          </a:p>
          <a:p>
            <a:pPr marL="3657600" lvl="8" indent="0">
              <a:buNone/>
            </a:pPr>
            <a:r>
              <a:rPr lang="en-US" sz="1700" dirty="0"/>
              <a:t>&gt;ACOG Committee Opinion # 735, 5/18 </a:t>
            </a:r>
            <a:r>
              <a:rPr lang="en-US" dirty="0"/>
              <a:t>&gt;</a:t>
            </a:r>
            <a:r>
              <a:rPr lang="en-US" sz="1700" i="1" dirty="0"/>
              <a:t>Pediatrics. </a:t>
            </a:r>
            <a:r>
              <a:rPr lang="en-US" sz="1700" dirty="0"/>
              <a:t>Oct 2014, 134 (4) e1257-e1281</a:t>
            </a:r>
          </a:p>
          <a:p>
            <a:pPr lvl="8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70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E5690-F2F6-4C8A-94D5-0C1A12119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Contraindications of LARC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C2810-FD56-467A-860F-8A6D5E4B3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Quickest and easiest is </a:t>
            </a:r>
            <a:r>
              <a:rPr lang="en-US" dirty="0">
                <a:solidFill>
                  <a:srgbClr val="FF0000"/>
                </a:solidFill>
              </a:rPr>
              <a:t>US Medical Eligibility for Contraceptive Use by the CDC</a:t>
            </a:r>
            <a:r>
              <a:rPr lang="en-US" dirty="0"/>
              <a:t> (USMEC)</a:t>
            </a:r>
          </a:p>
          <a:p>
            <a:pPr lvl="1"/>
            <a:r>
              <a:rPr lang="en-US" dirty="0">
                <a:hlinkClick r:id="rId2"/>
              </a:rPr>
              <a:t>https://www.cdc.gov/reproductivehealth/contraception/mmwr/mec/summary.html</a:t>
            </a:r>
            <a:endParaRPr lang="en-US" dirty="0"/>
          </a:p>
          <a:p>
            <a:r>
              <a:rPr lang="en-US" dirty="0"/>
              <a:t>Simplified Chart</a:t>
            </a:r>
          </a:p>
          <a:p>
            <a:pPr lvl="1"/>
            <a:r>
              <a:rPr lang="en-US" dirty="0">
                <a:hlinkClick r:id="rId3"/>
              </a:rPr>
              <a:t>https://www.cdc.gov/reproductivehealth/contraception/pdf/summary-chart-us-medical-eligibility-criteria_508tagged.pdf</a:t>
            </a:r>
            <a:endParaRPr lang="en-US" dirty="0"/>
          </a:p>
          <a:p>
            <a:r>
              <a:rPr lang="en-US" dirty="0"/>
              <a:t>There is an app for that!</a:t>
            </a:r>
          </a:p>
        </p:txBody>
      </p:sp>
    </p:spTree>
    <p:extLst>
      <p:ext uri="{BB962C8B-B14F-4D97-AF65-F5344CB8AC3E}">
        <p14:creationId xmlns:p14="http://schemas.microsoft.com/office/powerpoint/2010/main" val="3497692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6A818-5270-417A-AE01-A7B2A45F9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Levonorgestrel IUD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5BF6B-227D-445A-8CF7-E12F79378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06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8FE26-A6D2-4401-85B5-85CCE7CD3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Contraceptive 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0FD6E-B39E-4ECA-BC64-BA9A22989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Highly effective</a:t>
            </a:r>
          </a:p>
          <a:p>
            <a:r>
              <a:rPr lang="en-US" dirty="0"/>
              <a:t>Reversible</a:t>
            </a:r>
          </a:p>
          <a:p>
            <a:r>
              <a:rPr lang="en-US" dirty="0"/>
              <a:t>Cost-effective long term</a:t>
            </a:r>
          </a:p>
          <a:p>
            <a:r>
              <a:rPr lang="en-US" dirty="0"/>
              <a:t>No Estrogen</a:t>
            </a:r>
          </a:p>
        </p:txBody>
      </p:sp>
    </p:spTree>
    <p:extLst>
      <p:ext uri="{BB962C8B-B14F-4D97-AF65-F5344CB8AC3E}">
        <p14:creationId xmlns:p14="http://schemas.microsoft.com/office/powerpoint/2010/main" val="4111303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CB6A-0EC5-45DB-9774-FE5731E4E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 Contraceptive 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91076-D807-4ED4-B2A5-7F875F5CB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All data primarily based on 52 mcg</a:t>
            </a:r>
          </a:p>
          <a:p>
            <a:pPr lvl="1"/>
            <a:r>
              <a:rPr lang="en-US" dirty="0"/>
              <a:t>Menorrhagia, dysmenorrhea</a:t>
            </a:r>
          </a:p>
          <a:p>
            <a:pPr lvl="2"/>
            <a:r>
              <a:rPr lang="en-US" dirty="0"/>
              <a:t>FDA Approved indication</a:t>
            </a:r>
          </a:p>
          <a:p>
            <a:pPr lvl="1"/>
            <a:r>
              <a:rPr lang="en-US" dirty="0"/>
              <a:t>Anemia</a:t>
            </a:r>
          </a:p>
          <a:p>
            <a:pPr lvl="1"/>
            <a:r>
              <a:rPr lang="en-US" dirty="0"/>
              <a:t>Endometrial hyperplasia</a:t>
            </a:r>
          </a:p>
          <a:p>
            <a:pPr lvl="1"/>
            <a:r>
              <a:rPr lang="en-US" dirty="0"/>
              <a:t>Endometrial, Cervical, and Ovarian Cancer</a:t>
            </a:r>
          </a:p>
        </p:txBody>
      </p:sp>
    </p:spTree>
    <p:extLst>
      <p:ext uri="{BB962C8B-B14F-4D97-AF65-F5344CB8AC3E}">
        <p14:creationId xmlns:p14="http://schemas.microsoft.com/office/powerpoint/2010/main" val="3471043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588AF-1575-4F65-B153-A83D581A8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3421D-9C0C-46B7-8D4B-5B0F31414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Bleeding profile after insertion</a:t>
            </a:r>
          </a:p>
          <a:p>
            <a:pPr lvl="1"/>
            <a:r>
              <a:rPr lang="en-US" dirty="0"/>
              <a:t>3-6 months of irregular bleeding</a:t>
            </a:r>
          </a:p>
          <a:p>
            <a:pPr lvl="1"/>
            <a:r>
              <a:rPr lang="en-US" dirty="0"/>
              <a:t>Periods become shorter and lighter after</a:t>
            </a:r>
          </a:p>
          <a:p>
            <a:pPr lvl="1"/>
            <a:r>
              <a:rPr lang="en-US" dirty="0"/>
              <a:t>No period in some</a:t>
            </a:r>
          </a:p>
          <a:p>
            <a:r>
              <a:rPr lang="en-US" dirty="0"/>
              <a:t>Possible perforation</a:t>
            </a:r>
          </a:p>
          <a:p>
            <a:pPr lvl="1"/>
            <a:r>
              <a:rPr lang="en-US" dirty="0"/>
              <a:t>Higher if breastfeeding</a:t>
            </a:r>
          </a:p>
          <a:p>
            <a:r>
              <a:rPr lang="en-US" dirty="0"/>
              <a:t>Expulsion</a:t>
            </a:r>
          </a:p>
          <a:p>
            <a:pPr lvl="1"/>
            <a:r>
              <a:rPr lang="en-US" dirty="0"/>
              <a:t>3-6 %</a:t>
            </a:r>
          </a:p>
          <a:p>
            <a:r>
              <a:rPr lang="en-US" dirty="0"/>
              <a:t>Ectopic Pregnancy</a:t>
            </a:r>
          </a:p>
        </p:txBody>
      </p:sp>
    </p:spTree>
    <p:extLst>
      <p:ext uri="{BB962C8B-B14F-4D97-AF65-F5344CB8AC3E}">
        <p14:creationId xmlns:p14="http://schemas.microsoft.com/office/powerpoint/2010/main" val="739441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A35AF-3E41-4D78-8AA6-B7AC59171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Levonorgestrel IUD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86AF40-CA2B-401D-8574-819CFAE3DF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7586854"/>
              </p:ext>
            </p:extLst>
          </p:nvPr>
        </p:nvGraphicFramePr>
        <p:xfrm>
          <a:off x="838200" y="1219200"/>
          <a:ext cx="80010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50">
                  <a:extLst>
                    <a:ext uri="{9D8B030D-6E8A-4147-A177-3AD203B41FA5}">
                      <a16:colId xmlns:a16="http://schemas.microsoft.com/office/drawing/2014/main" val="3379827825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627117863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1926068434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3774762116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r>
                        <a:rPr lang="en-US" dirty="0"/>
                        <a:t>LARC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Dimension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Failure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858286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r>
                        <a:rPr lang="en-US" dirty="0"/>
                        <a:t>Mirena</a:t>
                      </a:r>
                    </a:p>
                    <a:p>
                      <a:r>
                        <a:rPr lang="en-US" dirty="0"/>
                        <a:t>52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 x 32 mm</a:t>
                      </a:r>
                    </a:p>
                    <a:p>
                      <a:r>
                        <a:rPr lang="en-US" dirty="0"/>
                        <a:t>4.4 mm in diameter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(7)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766199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r>
                        <a:rPr lang="en-US" dirty="0" err="1"/>
                        <a:t>Kyleena</a:t>
                      </a:r>
                      <a:endParaRPr lang="en-US" dirty="0"/>
                    </a:p>
                    <a:p>
                      <a:r>
                        <a:rPr lang="en-US" dirty="0"/>
                        <a:t>17.5 mcg</a:t>
                      </a:r>
                    </a:p>
                    <a:p>
                      <a:r>
                        <a:rPr lang="en-US" dirty="0"/>
                        <a:t>Silver ring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28x30 mm</a:t>
                      </a:r>
                    </a:p>
                    <a:p>
                      <a:r>
                        <a:rPr lang="en-US" dirty="0"/>
                        <a:t>3.8 mm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774726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r>
                        <a:rPr lang="en-US" dirty="0"/>
                        <a:t>Skyla</a:t>
                      </a:r>
                    </a:p>
                    <a:p>
                      <a:r>
                        <a:rPr lang="en-US" dirty="0"/>
                        <a:t>14 mcg</a:t>
                      </a:r>
                    </a:p>
                    <a:p>
                      <a:r>
                        <a:rPr lang="en-US" dirty="0"/>
                        <a:t>Silver 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28x30 mm</a:t>
                      </a:r>
                    </a:p>
                    <a:p>
                      <a:r>
                        <a:rPr lang="en-US" dirty="0"/>
                        <a:t>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97766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r>
                        <a:rPr lang="en-US" dirty="0" err="1"/>
                        <a:t>Liletta</a:t>
                      </a:r>
                      <a:endParaRPr lang="en-US" dirty="0"/>
                    </a:p>
                    <a:p>
                      <a:r>
                        <a:rPr lang="en-US" dirty="0"/>
                        <a:t>52 mcg</a:t>
                      </a:r>
                    </a:p>
                    <a:p>
                      <a:r>
                        <a:rPr lang="en-US" dirty="0"/>
                        <a:t>Blue Threads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32x32 mm</a:t>
                      </a:r>
                    </a:p>
                    <a:p>
                      <a:r>
                        <a:rPr lang="en-US" dirty="0"/>
                        <a:t>4.4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 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403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7551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F16F-328E-4FE5-AAAC-92CD789A6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Start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8C709-4725-43B1-BDC5-2B57B7A4F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Informed consent</a:t>
            </a:r>
          </a:p>
          <a:p>
            <a:r>
              <a:rPr lang="en-US" dirty="0"/>
              <a:t>Review CDC Medical Eligibility</a:t>
            </a:r>
          </a:p>
          <a:p>
            <a:pPr lvl="1"/>
            <a:r>
              <a:rPr lang="en-US" dirty="0"/>
              <a:t>Infection, cancer, structural abnormality, pregnancy</a:t>
            </a:r>
          </a:p>
          <a:p>
            <a:r>
              <a:rPr lang="en-US" dirty="0"/>
              <a:t>Ensure not currently pregnant </a:t>
            </a:r>
          </a:p>
          <a:p>
            <a:pPr lvl="1"/>
            <a:r>
              <a:rPr lang="en-US" dirty="0"/>
              <a:t>Quick Start Algorithm from Reproductive Health Access Project</a:t>
            </a:r>
          </a:p>
          <a:p>
            <a:pPr lvl="2"/>
            <a:r>
              <a:rPr lang="en-US" dirty="0">
                <a:hlinkClick r:id="rId2"/>
              </a:rPr>
              <a:t>http://www.reproductiveaccess.org/wp-content/uploads/2014/12/QuickstartAlgorithm.pdf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14241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13054-1B91-4A2A-AD3A-36255BAE1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8BB75-D283-438D-8B36-38E1414B5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I am a Nexplanon trainer through Merck</a:t>
            </a:r>
          </a:p>
        </p:txBody>
      </p:sp>
    </p:spTree>
    <p:extLst>
      <p:ext uri="{BB962C8B-B14F-4D97-AF65-F5344CB8AC3E}">
        <p14:creationId xmlns:p14="http://schemas.microsoft.com/office/powerpoint/2010/main" val="40038162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F282C-5025-43DC-8C76-03F1E4429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Start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A2E3-5B7D-401A-994A-2E3658E89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7 days of menstrual cycle</a:t>
            </a:r>
          </a:p>
          <a:p>
            <a:pPr lvl="1"/>
            <a:r>
              <a:rPr lang="en-US" dirty="0"/>
              <a:t>If not, back up contraception</a:t>
            </a:r>
          </a:p>
          <a:p>
            <a:pPr lvl="1"/>
            <a:r>
              <a:rPr lang="en-US" dirty="0"/>
              <a:t>Easier to insert in </a:t>
            </a:r>
            <a:r>
              <a:rPr lang="en-US" dirty="0" err="1"/>
              <a:t>nullip</a:t>
            </a:r>
            <a:endParaRPr lang="en-US" dirty="0"/>
          </a:p>
          <a:p>
            <a:r>
              <a:rPr lang="en-US" dirty="0"/>
              <a:t>At end of last form of contraception</a:t>
            </a:r>
          </a:p>
          <a:p>
            <a:r>
              <a:rPr lang="en-US" dirty="0"/>
              <a:t>Postpartum</a:t>
            </a:r>
          </a:p>
          <a:p>
            <a:pPr lvl="1"/>
            <a:r>
              <a:rPr lang="en-US" dirty="0"/>
              <a:t>Immediately (less than 10 minutes)</a:t>
            </a:r>
          </a:p>
          <a:p>
            <a:pPr lvl="1"/>
            <a:r>
              <a:rPr lang="en-US" dirty="0"/>
              <a:t>&gt;4 (6) weeks if not breastfeeding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1983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0530-809F-41D8-8D19-6E413FBBF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E837D-26C4-40F6-8A4F-C749750C5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Routine screening based on CDC guidelines</a:t>
            </a:r>
          </a:p>
          <a:p>
            <a:pPr lvl="1"/>
            <a:r>
              <a:rPr lang="en-US" dirty="0"/>
              <a:t>Screening can occur at the same time as insertion</a:t>
            </a:r>
          </a:p>
          <a:p>
            <a:r>
              <a:rPr lang="en-US" dirty="0"/>
              <a:t>If screen is positive or contract STI while in place treat</a:t>
            </a:r>
          </a:p>
          <a:p>
            <a:r>
              <a:rPr lang="en-US" dirty="0"/>
              <a:t>If suspected PID or STI at time of insertion, treat before inserting</a:t>
            </a:r>
          </a:p>
          <a:p>
            <a:r>
              <a:rPr lang="en-US" dirty="0"/>
              <a:t>Development of PID while IUD is in place</a:t>
            </a:r>
          </a:p>
          <a:p>
            <a:pPr lvl="1"/>
            <a:r>
              <a:rPr lang="en-US" dirty="0"/>
              <a:t>Treat without pulling IUD</a:t>
            </a:r>
          </a:p>
          <a:p>
            <a:pPr lvl="8"/>
            <a:r>
              <a:rPr lang="en-US" dirty="0"/>
              <a:t>U.S. Selected Practice Recommendations for Contraceptive Use, 2016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110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1BB41-6EC9-4FA4-9E8A-EDF1D69E3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Increased PID risk with insertion?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F4130-2420-452A-906C-CFFB0B03D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Slight increase within first 20 days of insertion</a:t>
            </a:r>
          </a:p>
          <a:p>
            <a:pPr lvl="1"/>
            <a:r>
              <a:rPr lang="en-US" dirty="0"/>
              <a:t>0-2% with no infection</a:t>
            </a:r>
          </a:p>
          <a:p>
            <a:pPr lvl="1"/>
            <a:r>
              <a:rPr lang="en-US" dirty="0"/>
              <a:t>0-5% with STI at time of infection</a:t>
            </a:r>
          </a:p>
          <a:p>
            <a:r>
              <a:rPr lang="en-US" dirty="0"/>
              <a:t>No increased general risk</a:t>
            </a:r>
          </a:p>
          <a:p>
            <a:pPr lvl="1"/>
            <a:r>
              <a:rPr lang="en-US" dirty="0"/>
              <a:t>May decrease risk because of thickened cervical mucous</a:t>
            </a:r>
          </a:p>
          <a:p>
            <a:pPr lvl="1"/>
            <a:r>
              <a:rPr lang="en-US" dirty="0"/>
              <a:t>1.6 cases in 1000 woman years of use	</a:t>
            </a:r>
          </a:p>
          <a:p>
            <a:pPr lvl="8"/>
            <a:endParaRPr lang="en-US" dirty="0"/>
          </a:p>
          <a:p>
            <a:pPr lvl="8"/>
            <a:r>
              <a:rPr lang="en-US" dirty="0"/>
              <a:t>ACOG Committee Opinion # 735, 5/18</a:t>
            </a:r>
          </a:p>
        </p:txBody>
      </p:sp>
    </p:spTree>
    <p:extLst>
      <p:ext uri="{BB962C8B-B14F-4D97-AF65-F5344CB8AC3E}">
        <p14:creationId xmlns:p14="http://schemas.microsoft.com/office/powerpoint/2010/main" val="1167208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E3DE8-449D-4538-BC7D-47E0FCF0C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Menarche to 20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041AD-9551-4DCD-9572-224758668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MEC category 2</a:t>
            </a:r>
          </a:p>
          <a:p>
            <a:pPr lvl="1"/>
            <a:r>
              <a:rPr lang="en-US" dirty="0"/>
              <a:t>Recommended with caution that advantages usually outweigh risk</a:t>
            </a:r>
          </a:p>
          <a:p>
            <a:r>
              <a:rPr lang="en-US" dirty="0"/>
              <a:t>Expulsion</a:t>
            </a:r>
          </a:p>
          <a:p>
            <a:r>
              <a:rPr lang="en-US" dirty="0"/>
              <a:t>Increased pregnancy</a:t>
            </a:r>
          </a:p>
          <a:p>
            <a:r>
              <a:rPr lang="en-US" dirty="0"/>
              <a:t>STI risk</a:t>
            </a:r>
          </a:p>
        </p:txBody>
      </p:sp>
    </p:spTree>
    <p:extLst>
      <p:ext uri="{BB962C8B-B14F-4D97-AF65-F5344CB8AC3E}">
        <p14:creationId xmlns:p14="http://schemas.microsoft.com/office/powerpoint/2010/main" val="927699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DF14A-FFB6-4676-8D15-BB4022F32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Postpartum and Breastfeeding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DA87F-2352-42FA-8F12-74892A546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Can be done up to 10 min after delivery of placenta</a:t>
            </a:r>
          </a:p>
          <a:p>
            <a:pPr lvl="1"/>
            <a:r>
              <a:rPr lang="en-US" dirty="0"/>
              <a:t>Not reimbursed in Kansas</a:t>
            </a:r>
          </a:p>
          <a:p>
            <a:pPr lvl="1"/>
            <a:r>
              <a:rPr lang="en-US" dirty="0"/>
              <a:t>Increased expulsion rate</a:t>
            </a:r>
          </a:p>
          <a:p>
            <a:r>
              <a:rPr lang="en-US" dirty="0"/>
              <a:t>6 weeks postpartum</a:t>
            </a:r>
          </a:p>
          <a:p>
            <a:pPr lvl="1"/>
            <a:r>
              <a:rPr lang="en-US" dirty="0"/>
              <a:t>Appropriate counseling on intercourse</a:t>
            </a:r>
          </a:p>
          <a:p>
            <a:r>
              <a:rPr lang="en-US" dirty="0"/>
              <a:t>Breastfeeding</a:t>
            </a:r>
          </a:p>
          <a:p>
            <a:pPr lvl="1"/>
            <a:r>
              <a:rPr lang="en-US" dirty="0"/>
              <a:t>Increased risk of perforation out to 36 weeks</a:t>
            </a:r>
          </a:p>
          <a:p>
            <a:pPr lvl="1"/>
            <a:r>
              <a:rPr lang="en-US" dirty="0"/>
              <a:t>CDC and WHO category 2</a:t>
            </a:r>
          </a:p>
        </p:txBody>
      </p:sp>
    </p:spTree>
    <p:extLst>
      <p:ext uri="{BB962C8B-B14F-4D97-AF65-F5344CB8AC3E}">
        <p14:creationId xmlns:p14="http://schemas.microsoft.com/office/powerpoint/2010/main" val="27308397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56523-EADF-48A3-9E0D-EA747904C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E7E94-6BAC-418A-9D5E-2A5C4481E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applicator is different</a:t>
            </a:r>
          </a:p>
          <a:p>
            <a:r>
              <a:rPr lang="en-US" dirty="0"/>
              <a:t>Product websites have videos</a:t>
            </a:r>
          </a:p>
          <a:p>
            <a:r>
              <a:rPr lang="en-US" dirty="0"/>
              <a:t>Strongly encourage sample applicator prior to insertion</a:t>
            </a:r>
          </a:p>
          <a:p>
            <a:pPr lvl="1"/>
            <a:r>
              <a:rPr lang="en-US" dirty="0">
                <a:hlinkClick r:id="rId2"/>
              </a:rPr>
              <a:t>https://hcp.mirena-us.com/mirena-insertion-instructions/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9157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66ED6-3F97-497B-8C46-6C76826F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8FEB4-75E7-4763-810B-4FDDBD281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Bimanual exam</a:t>
            </a:r>
          </a:p>
          <a:p>
            <a:r>
              <a:rPr lang="en-US" dirty="0"/>
              <a:t>Speculum exam</a:t>
            </a:r>
          </a:p>
          <a:p>
            <a:r>
              <a:rPr lang="en-US" dirty="0"/>
              <a:t>Clean cervix/sterile gloves</a:t>
            </a:r>
          </a:p>
          <a:p>
            <a:r>
              <a:rPr lang="en-US" dirty="0"/>
              <a:t>Tenaculum</a:t>
            </a:r>
          </a:p>
          <a:p>
            <a:r>
              <a:rPr lang="en-US" dirty="0"/>
              <a:t>Sound</a:t>
            </a:r>
          </a:p>
          <a:p>
            <a:pPr lvl="1"/>
            <a:r>
              <a:rPr lang="en-US" dirty="0"/>
              <a:t>EMB, typical sound, dilator</a:t>
            </a:r>
          </a:p>
          <a:p>
            <a:pPr lvl="1"/>
            <a:r>
              <a:rPr lang="en-US" dirty="0"/>
              <a:t>6 cm</a:t>
            </a:r>
          </a:p>
          <a:p>
            <a:r>
              <a:rPr lang="en-US" dirty="0"/>
              <a:t>Insertion</a:t>
            </a:r>
          </a:p>
          <a:p>
            <a:r>
              <a:rPr lang="en-US" dirty="0"/>
              <a:t>Trim Strings</a:t>
            </a:r>
          </a:p>
        </p:txBody>
      </p:sp>
    </p:spTree>
    <p:extLst>
      <p:ext uri="{BB962C8B-B14F-4D97-AF65-F5344CB8AC3E}">
        <p14:creationId xmlns:p14="http://schemas.microsoft.com/office/powerpoint/2010/main" val="7982193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0B876-ABFE-4B2E-ABF8-172256C28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and Billing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DF47F-C763-4F6D-8B16-5A559AD50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Purchasing</a:t>
            </a:r>
          </a:p>
          <a:p>
            <a:pPr lvl="1"/>
            <a:r>
              <a:rPr lang="en-US" dirty="0"/>
              <a:t>Verify insurance</a:t>
            </a:r>
          </a:p>
          <a:p>
            <a:pPr lvl="1"/>
            <a:r>
              <a:rPr lang="en-US" dirty="0"/>
              <a:t>Look at clinic purchasing practice</a:t>
            </a:r>
          </a:p>
          <a:p>
            <a:pPr lvl="1"/>
            <a:r>
              <a:rPr lang="en-US" dirty="0"/>
              <a:t>Patient assistance</a:t>
            </a:r>
          </a:p>
          <a:p>
            <a:pPr lvl="2"/>
            <a:r>
              <a:rPr lang="en-US" dirty="0">
                <a:hlinkClick r:id="rId2"/>
              </a:rPr>
              <a:t>http://www.archpatientassistance.com/</a:t>
            </a:r>
            <a:endParaRPr lang="en-US" dirty="0"/>
          </a:p>
          <a:p>
            <a:pPr lvl="2"/>
            <a:r>
              <a:rPr lang="en-US" dirty="0">
                <a:hlinkClick r:id="rId3"/>
              </a:rPr>
              <a:t>https://www.lilettacard.com/</a:t>
            </a:r>
            <a:endParaRPr lang="en-US" dirty="0"/>
          </a:p>
          <a:p>
            <a:r>
              <a:rPr lang="en-US" dirty="0"/>
              <a:t>Codes</a:t>
            </a:r>
          </a:p>
          <a:p>
            <a:pPr lvl="1"/>
            <a:r>
              <a:rPr lang="en-US" dirty="0"/>
              <a:t>Insertion    58300</a:t>
            </a:r>
          </a:p>
          <a:p>
            <a:pPr lvl="1"/>
            <a:r>
              <a:rPr lang="en-US" dirty="0"/>
              <a:t>Removal     58301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602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3A118-C222-4365-8B21-A19C629C8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Follow-Up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43515-AF92-4C9C-A268-7A3007673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String check?</a:t>
            </a:r>
          </a:p>
          <a:p>
            <a:r>
              <a:rPr lang="en-US" dirty="0"/>
              <a:t>Follow up appointment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5853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87B92-BF21-4D2B-A1FD-C7CC6EB07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9A4CC-5EFE-45E1-92C3-4BF5EC886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Pain during procedure</a:t>
            </a:r>
          </a:p>
          <a:p>
            <a:pPr lvl="1"/>
            <a:r>
              <a:rPr lang="en-US" dirty="0"/>
              <a:t>Lidocaine cervical block</a:t>
            </a:r>
          </a:p>
          <a:p>
            <a:pPr lvl="2"/>
            <a:r>
              <a:rPr lang="en-US" dirty="0"/>
              <a:t>2018 study on 20 ml of 1% lidocaine in </a:t>
            </a:r>
            <a:r>
              <a:rPr lang="en-US" dirty="0" err="1"/>
              <a:t>nullip</a:t>
            </a:r>
            <a:endParaRPr lang="en-US" dirty="0"/>
          </a:p>
          <a:p>
            <a:pPr lvl="1"/>
            <a:r>
              <a:rPr lang="en-US" dirty="0"/>
              <a:t>NSAID (Naprosyn)</a:t>
            </a:r>
          </a:p>
          <a:p>
            <a:pPr lvl="1"/>
            <a:r>
              <a:rPr lang="en-US" dirty="0"/>
              <a:t>Topical lidocaine</a:t>
            </a:r>
          </a:p>
          <a:p>
            <a:r>
              <a:rPr lang="en-US" dirty="0"/>
              <a:t>Stenotic Cervix</a:t>
            </a:r>
          </a:p>
          <a:p>
            <a:pPr lvl="1"/>
            <a:r>
              <a:rPr lang="en-US" dirty="0"/>
              <a:t>During menses has not shown to help</a:t>
            </a:r>
          </a:p>
          <a:p>
            <a:pPr lvl="1"/>
            <a:r>
              <a:rPr lang="en-US" dirty="0"/>
              <a:t>Cervical dilators, </a:t>
            </a:r>
            <a:r>
              <a:rPr lang="en-US" dirty="0" err="1"/>
              <a:t>os</a:t>
            </a:r>
            <a:r>
              <a:rPr lang="en-US" dirty="0"/>
              <a:t> finder, 5 mm Denniston dilator</a:t>
            </a:r>
          </a:p>
          <a:p>
            <a:pPr lvl="1"/>
            <a:r>
              <a:rPr lang="en-US" dirty="0"/>
              <a:t>Misoprostol</a:t>
            </a:r>
          </a:p>
          <a:p>
            <a:pPr lvl="2"/>
            <a:r>
              <a:rPr lang="en-US" dirty="0"/>
              <a:t>400 mcg 2-6 hours prior to appointment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739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6388F-019C-4AD1-B715-53A175D2D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E51D0-F45C-4044-B70B-B1D649DEC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methods of reversible contraception</a:t>
            </a:r>
          </a:p>
          <a:p>
            <a:r>
              <a:rPr lang="en-US" dirty="0"/>
              <a:t>Indications and Contraindications</a:t>
            </a:r>
          </a:p>
          <a:p>
            <a:r>
              <a:rPr lang="en-US" dirty="0"/>
              <a:t>Advantages and Disadvantages</a:t>
            </a:r>
          </a:p>
          <a:p>
            <a:r>
              <a:rPr lang="en-US" dirty="0"/>
              <a:t>Practice Pearls</a:t>
            </a:r>
          </a:p>
        </p:txBody>
      </p:sp>
    </p:spTree>
    <p:extLst>
      <p:ext uri="{BB962C8B-B14F-4D97-AF65-F5344CB8AC3E}">
        <p14:creationId xmlns:p14="http://schemas.microsoft.com/office/powerpoint/2010/main" val="29104960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DB6C2-DC26-423C-B868-8EAD3354E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3E3B9-BFB6-4ACE-9106-4C3E9E634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String issues</a:t>
            </a:r>
          </a:p>
          <a:p>
            <a:pPr lvl="1"/>
            <a:r>
              <a:rPr lang="en-US" dirty="0"/>
              <a:t>Leave long!!!!</a:t>
            </a:r>
          </a:p>
          <a:p>
            <a:r>
              <a:rPr lang="en-US" dirty="0"/>
              <a:t>Strings are not present</a:t>
            </a:r>
          </a:p>
          <a:p>
            <a:pPr lvl="1"/>
            <a:r>
              <a:rPr lang="en-US" dirty="0"/>
              <a:t>Common problem 5-15%</a:t>
            </a:r>
          </a:p>
          <a:p>
            <a:pPr lvl="1"/>
            <a:r>
              <a:rPr lang="en-US" dirty="0"/>
              <a:t>98% of the time still in uterine cavity</a:t>
            </a:r>
          </a:p>
          <a:p>
            <a:r>
              <a:rPr lang="en-US" dirty="0"/>
              <a:t>How to locate</a:t>
            </a:r>
          </a:p>
          <a:p>
            <a:pPr lvl="1"/>
            <a:r>
              <a:rPr lang="en-US" dirty="0" err="1"/>
              <a:t>Xray</a:t>
            </a:r>
            <a:r>
              <a:rPr lang="en-US" dirty="0"/>
              <a:t> (barium), ultrasound</a:t>
            </a:r>
          </a:p>
          <a:p>
            <a:pPr lvl="1"/>
            <a:r>
              <a:rPr lang="en-US" dirty="0"/>
              <a:t>Metal bands to discriminate</a:t>
            </a:r>
          </a:p>
        </p:txBody>
      </p:sp>
    </p:spTree>
    <p:extLst>
      <p:ext uri="{BB962C8B-B14F-4D97-AF65-F5344CB8AC3E}">
        <p14:creationId xmlns:p14="http://schemas.microsoft.com/office/powerpoint/2010/main" val="39099082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5A6CE-958D-43EA-B05A-5F4F891E9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06E12-624C-4C06-95C4-FFE17B529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remove if strings are not present</a:t>
            </a:r>
          </a:p>
          <a:p>
            <a:pPr lvl="1"/>
            <a:r>
              <a:rPr lang="en-US" dirty="0"/>
              <a:t>Misoprostol</a:t>
            </a:r>
          </a:p>
          <a:p>
            <a:pPr lvl="1"/>
            <a:r>
              <a:rPr lang="en-US" dirty="0"/>
              <a:t>Ultrasound</a:t>
            </a:r>
          </a:p>
          <a:p>
            <a:pPr lvl="1"/>
            <a:r>
              <a:rPr lang="en-US" dirty="0"/>
              <a:t>Intracervical devices</a:t>
            </a:r>
          </a:p>
          <a:p>
            <a:pPr lvl="2"/>
            <a:r>
              <a:rPr lang="en-US" dirty="0"/>
              <a:t>Cervical brush</a:t>
            </a:r>
          </a:p>
          <a:p>
            <a:pPr lvl="2"/>
            <a:r>
              <a:rPr lang="en-US" dirty="0"/>
              <a:t>Alligator clamp</a:t>
            </a:r>
          </a:p>
          <a:p>
            <a:pPr lvl="2"/>
            <a:r>
              <a:rPr lang="en-US" dirty="0"/>
              <a:t>Emmett Thread Retriever</a:t>
            </a:r>
          </a:p>
          <a:p>
            <a:pPr lvl="2"/>
            <a:r>
              <a:rPr lang="en-US" dirty="0"/>
              <a:t>Use Ultrasound to find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6011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3B14-6FE5-4829-9A82-EA21AEADE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225A3-F9B8-4D5C-9A25-C6B99C9F7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Perforation</a:t>
            </a:r>
          </a:p>
          <a:p>
            <a:pPr lvl="1"/>
            <a:r>
              <a:rPr lang="en-US" dirty="0"/>
              <a:t>Most likely to occur while sounding</a:t>
            </a:r>
          </a:p>
          <a:p>
            <a:pPr lvl="1"/>
            <a:r>
              <a:rPr lang="en-US" dirty="0"/>
              <a:t>Use disposable sound/EMB </a:t>
            </a:r>
          </a:p>
          <a:p>
            <a:pPr lvl="1"/>
            <a:r>
              <a:rPr lang="en-US" dirty="0"/>
              <a:t>0.8-2.1 per 1000 women</a:t>
            </a:r>
          </a:p>
          <a:p>
            <a:pPr lvl="1"/>
            <a:r>
              <a:rPr lang="en-US" dirty="0"/>
              <a:t>Typically diagnosed when strings are not found</a:t>
            </a:r>
          </a:p>
          <a:p>
            <a:pPr lvl="1"/>
            <a:r>
              <a:rPr lang="en-US" dirty="0"/>
              <a:t>Refer for laparoscopic removal</a:t>
            </a:r>
          </a:p>
        </p:txBody>
      </p:sp>
    </p:spTree>
    <p:extLst>
      <p:ext uri="{BB962C8B-B14F-4D97-AF65-F5344CB8AC3E}">
        <p14:creationId xmlns:p14="http://schemas.microsoft.com/office/powerpoint/2010/main" val="22068648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157A9-1B4B-4873-B182-BDE967A98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Bleeding After Insertion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BCB4B-E301-4F08-B1EB-F2A16063B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Work up any concerning bleeding prior to insertion</a:t>
            </a:r>
          </a:p>
          <a:p>
            <a:r>
              <a:rPr lang="en-US" dirty="0"/>
              <a:t>Confirm placement</a:t>
            </a:r>
          </a:p>
          <a:p>
            <a:r>
              <a:rPr lang="en-US" dirty="0"/>
              <a:t>Rule out pregnancy</a:t>
            </a:r>
          </a:p>
          <a:p>
            <a:r>
              <a:rPr lang="en-US" dirty="0"/>
              <a:t>Reassurance and education</a:t>
            </a:r>
          </a:p>
          <a:p>
            <a:r>
              <a:rPr lang="en-US" dirty="0"/>
              <a:t>Naproxen 500 mg bid x 5 days</a:t>
            </a:r>
          </a:p>
          <a:p>
            <a:r>
              <a:rPr lang="en-US" dirty="0"/>
              <a:t>Combined oral contraceptives?</a:t>
            </a:r>
          </a:p>
          <a:p>
            <a:r>
              <a:rPr lang="en-US" dirty="0"/>
              <a:t>Will improve after 3-6 months</a:t>
            </a:r>
          </a:p>
        </p:txBody>
      </p:sp>
    </p:spTree>
    <p:extLst>
      <p:ext uri="{BB962C8B-B14F-4D97-AF65-F5344CB8AC3E}">
        <p14:creationId xmlns:p14="http://schemas.microsoft.com/office/powerpoint/2010/main" val="27203931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35785-05A8-48AA-A853-AB7A3FBFA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D942B-2037-4B96-B8B6-B82722336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 out ectopic</a:t>
            </a:r>
          </a:p>
          <a:p>
            <a:r>
              <a:rPr lang="en-US" dirty="0"/>
              <a:t>Pull IUD if strings are seen</a:t>
            </a:r>
          </a:p>
          <a:p>
            <a:pPr lvl="1"/>
            <a:r>
              <a:rPr lang="en-US" dirty="0"/>
              <a:t>Risk of SAB</a:t>
            </a:r>
          </a:p>
        </p:txBody>
      </p:sp>
    </p:spTree>
    <p:extLst>
      <p:ext uri="{BB962C8B-B14F-4D97-AF65-F5344CB8AC3E}">
        <p14:creationId xmlns:p14="http://schemas.microsoft.com/office/powerpoint/2010/main" val="18976275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B53FB-707B-48B4-868F-679A03F72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Copper IUD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F81C4-EB80-480B-9F01-88F64FA25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32x36 mm/ 4 mm insertion device</a:t>
            </a:r>
          </a:p>
          <a:p>
            <a:r>
              <a:rPr lang="en-US" dirty="0"/>
              <a:t>Good for 10 years</a:t>
            </a:r>
          </a:p>
          <a:p>
            <a:r>
              <a:rPr lang="en-US" dirty="0"/>
              <a:t>Can be used for emergency contraception within 5 days</a:t>
            </a:r>
          </a:p>
          <a:p>
            <a:r>
              <a:rPr lang="en-US" dirty="0"/>
              <a:t>No systemic hormones</a:t>
            </a:r>
          </a:p>
          <a:p>
            <a:r>
              <a:rPr lang="en-US" dirty="0"/>
              <a:t>Efficacy</a:t>
            </a:r>
          </a:p>
          <a:p>
            <a:pPr lvl="1"/>
            <a:r>
              <a:rPr lang="en-US" dirty="0"/>
              <a:t>0.8% chance of unintended pregnancy in first year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1339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6AC80-401C-40D5-85AC-22CBE01E5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Advantages/Disadvantages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4AF5F-C1E4-4B36-B0C6-CAB78168C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Maintain cycles</a:t>
            </a:r>
          </a:p>
          <a:p>
            <a:pPr lvl="1"/>
            <a:r>
              <a:rPr lang="en-US" dirty="0"/>
              <a:t>Decrease cervical cancer and possibly endometrial cancer</a:t>
            </a:r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Increased risk of PID</a:t>
            </a:r>
          </a:p>
          <a:p>
            <a:pPr lvl="1"/>
            <a:r>
              <a:rPr lang="en-US" dirty="0"/>
              <a:t>Heavier, longer, more painful periods for the first 6 months</a:t>
            </a:r>
          </a:p>
          <a:p>
            <a:pPr lvl="1"/>
            <a:r>
              <a:rPr lang="en-US" dirty="0"/>
              <a:t>After 6 months similar cycles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5134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330D5-9CDC-4A25-B654-B0EE0176E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E0C41-976B-423A-99BA-2E136FA30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Device is loaded and arms are loaded at time of insertion and should not stay in device longer than a few minutes</a:t>
            </a:r>
          </a:p>
          <a:p>
            <a:r>
              <a:rPr lang="en-US" dirty="0"/>
              <a:t>Applicator location within uterus is different</a:t>
            </a:r>
          </a:p>
          <a:p>
            <a:r>
              <a:rPr lang="en-US" dirty="0">
                <a:hlinkClick r:id="rId2"/>
              </a:rPr>
              <a:t>https://hcp.paragard.com/Resources/videos.aspx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9655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1B44B-9FC2-4332-8C7F-120ECEF0F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FF319-E663-42D2-A4A2-ECF0F0A64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Management of bleeding</a:t>
            </a:r>
          </a:p>
          <a:p>
            <a:pPr lvl="1"/>
            <a:r>
              <a:rPr lang="en-US" dirty="0"/>
              <a:t>Scheduled NSAIDS</a:t>
            </a:r>
          </a:p>
        </p:txBody>
      </p:sp>
    </p:spTree>
    <p:extLst>
      <p:ext uri="{BB962C8B-B14F-4D97-AF65-F5344CB8AC3E}">
        <p14:creationId xmlns:p14="http://schemas.microsoft.com/office/powerpoint/2010/main" val="384973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D5030-F54E-4DD1-BC7D-33A4D6E62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Etonogestrel</a:t>
            </a:r>
            <a:r>
              <a:rPr lang="en-US" dirty="0"/>
              <a:t> Implant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9F043-9DD8-4397-A3A9-A1FFAD3E4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Nexplanon (</a:t>
            </a:r>
            <a:r>
              <a:rPr lang="en-US" dirty="0" err="1"/>
              <a:t>Implanon</a:t>
            </a:r>
            <a:r>
              <a:rPr lang="en-US" dirty="0"/>
              <a:t>)</a:t>
            </a:r>
          </a:p>
          <a:p>
            <a:r>
              <a:rPr lang="en-US" dirty="0"/>
              <a:t>40 mm x 2 mm</a:t>
            </a:r>
          </a:p>
          <a:p>
            <a:r>
              <a:rPr lang="en-US" dirty="0"/>
              <a:t>FDA mandated class for insertion and removal</a:t>
            </a:r>
          </a:p>
          <a:p>
            <a:r>
              <a:rPr lang="en-US" dirty="0"/>
              <a:t>0.05% risk of unintended pregnancy in first year</a:t>
            </a:r>
          </a:p>
          <a:p>
            <a:r>
              <a:rPr lang="en-US" dirty="0"/>
              <a:t>FDA approved for 3 years</a:t>
            </a:r>
          </a:p>
          <a:p>
            <a:pPr lvl="1"/>
            <a:r>
              <a:rPr lang="en-US" dirty="0"/>
              <a:t>Effective up to 5 years</a:t>
            </a:r>
          </a:p>
        </p:txBody>
      </p:sp>
    </p:spTree>
    <p:extLst>
      <p:ext uri="{BB962C8B-B14F-4D97-AF65-F5344CB8AC3E}">
        <p14:creationId xmlns:p14="http://schemas.microsoft.com/office/powerpoint/2010/main" val="3626913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B2F69-8A82-44AB-A003-A895D8A1A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LARC?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81115-4291-413C-BF65-61088E867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Lasts 3 years or greater</a:t>
            </a:r>
          </a:p>
          <a:p>
            <a:r>
              <a:rPr lang="en-US" dirty="0"/>
              <a:t>Easy to discontinue/remove</a:t>
            </a:r>
          </a:p>
          <a:p>
            <a:r>
              <a:rPr lang="en-US" dirty="0"/>
              <a:t>Does not rely on patient for efficacy</a:t>
            </a:r>
          </a:p>
        </p:txBody>
      </p:sp>
    </p:spTree>
    <p:extLst>
      <p:ext uri="{BB962C8B-B14F-4D97-AF65-F5344CB8AC3E}">
        <p14:creationId xmlns:p14="http://schemas.microsoft.com/office/powerpoint/2010/main" val="31735512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5872B-2422-4EF1-8A28-FDA9A2984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7C4AD-3737-4343-BC1B-816B9338E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USMEC recommendations</a:t>
            </a:r>
          </a:p>
          <a:p>
            <a:pPr lvl="1"/>
            <a:r>
              <a:rPr lang="en-US" dirty="0"/>
              <a:t>Absolute contraindications</a:t>
            </a:r>
          </a:p>
          <a:p>
            <a:pPr lvl="2"/>
            <a:r>
              <a:rPr lang="en-US" dirty="0"/>
              <a:t>Pregnancy, liver disease, hormone sensitive cancers, thromboembolic disorder, atypical bleeding</a:t>
            </a:r>
          </a:p>
          <a:p>
            <a:pPr lvl="1"/>
            <a:r>
              <a:rPr lang="en-US" dirty="0"/>
              <a:t>Considerations</a:t>
            </a:r>
          </a:p>
          <a:p>
            <a:pPr lvl="2"/>
            <a:r>
              <a:rPr lang="en-US" dirty="0"/>
              <a:t>Depression </a:t>
            </a:r>
          </a:p>
          <a:p>
            <a:pPr lvl="2"/>
            <a:r>
              <a:rPr lang="en-US" dirty="0"/>
              <a:t>Body weight (130%) per package insert</a:t>
            </a:r>
          </a:p>
          <a:p>
            <a:pPr lvl="2"/>
            <a:r>
              <a:rPr lang="en-US" dirty="0"/>
              <a:t>Post marketing research shows no impact</a:t>
            </a:r>
          </a:p>
          <a:p>
            <a:pPr lvl="8"/>
            <a:r>
              <a:rPr lang="en-US" i="1" dirty="0" err="1"/>
              <a:t>Obstet</a:t>
            </a:r>
            <a:r>
              <a:rPr lang="en-US" i="1" dirty="0"/>
              <a:t> Gynecol</a:t>
            </a:r>
            <a:r>
              <a:rPr lang="en-US" dirty="0"/>
              <a:t>. 2012;120:21-26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0107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B5950-4DD6-44B4-8BFC-86C7DB29C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Thromboembolic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759EB-74BB-44A8-AFAA-14BBB61F6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Independent Danish historical cohort study showed no increase in arterial events</a:t>
            </a:r>
          </a:p>
          <a:p>
            <a:r>
              <a:rPr lang="en-US" dirty="0"/>
              <a:t>MI- RR 0.88, 95% CI 0.28-2.72</a:t>
            </a:r>
          </a:p>
          <a:p>
            <a:r>
              <a:rPr lang="en-US" dirty="0"/>
              <a:t>CVA- RR 2.14, 95% CI 0.69-6.65</a:t>
            </a:r>
          </a:p>
          <a:p>
            <a:endParaRPr lang="en-US" dirty="0"/>
          </a:p>
          <a:p>
            <a:pPr lvl="8"/>
            <a:r>
              <a:rPr lang="en-US" i="1" dirty="0"/>
              <a:t>N </a:t>
            </a:r>
            <a:r>
              <a:rPr lang="en-US" i="1" dirty="0" err="1"/>
              <a:t>Engl</a:t>
            </a:r>
            <a:r>
              <a:rPr lang="en-US" i="1" dirty="0"/>
              <a:t> J Med</a:t>
            </a:r>
            <a:r>
              <a:rPr lang="en-US" dirty="0"/>
              <a:t>. 2012;366(24):2257</a:t>
            </a:r>
          </a:p>
        </p:txBody>
      </p:sp>
    </p:spTree>
    <p:extLst>
      <p:ext uri="{BB962C8B-B14F-4D97-AF65-F5344CB8AC3E}">
        <p14:creationId xmlns:p14="http://schemas.microsoft.com/office/powerpoint/2010/main" val="22792348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1456D-8E8D-4A40-B78C-31EA60144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17ACD-F9EA-4D5E-8641-480C1B5F8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Contraceptive advantages of other LARCs</a:t>
            </a:r>
          </a:p>
          <a:p>
            <a:r>
              <a:rPr lang="en-US" dirty="0"/>
              <a:t>Less blood loss from menses</a:t>
            </a:r>
          </a:p>
          <a:p>
            <a:r>
              <a:rPr lang="en-US" dirty="0"/>
              <a:t>No change in bone mineral density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4919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D064E-9418-4568-A32A-EA4067155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84874-6F4E-4439-BA91-F7E5A9EEC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Changing in bleeding pattern</a:t>
            </a:r>
          </a:p>
          <a:p>
            <a:pPr lvl="1"/>
            <a:r>
              <a:rPr lang="en-US" dirty="0"/>
              <a:t>Primary reason women discontinue</a:t>
            </a:r>
          </a:p>
          <a:p>
            <a:pPr lvl="2"/>
            <a:r>
              <a:rPr lang="en-US" dirty="0"/>
              <a:t>22% amenorrhea</a:t>
            </a:r>
          </a:p>
          <a:p>
            <a:pPr lvl="2"/>
            <a:r>
              <a:rPr lang="en-US" dirty="0"/>
              <a:t>18% increased/prolonged bleeding</a:t>
            </a:r>
          </a:p>
          <a:p>
            <a:pPr lvl="3"/>
            <a:r>
              <a:rPr lang="en-US" dirty="0"/>
              <a:t>More common in women with heavier BMI</a:t>
            </a:r>
          </a:p>
          <a:p>
            <a:pPr lvl="3"/>
            <a:r>
              <a:rPr lang="en-US" dirty="0"/>
              <a:t>Bleeding pattern in initial 3-6 months will not change</a:t>
            </a:r>
          </a:p>
        </p:txBody>
      </p:sp>
    </p:spTree>
    <p:extLst>
      <p:ext uri="{BB962C8B-B14F-4D97-AF65-F5344CB8AC3E}">
        <p14:creationId xmlns:p14="http://schemas.microsoft.com/office/powerpoint/2010/main" val="12139667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A783E-0890-4410-8001-1BFABF763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Postpartum and Breastfeeding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BA763-B2ED-4639-9219-0D522860B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Postpartum</a:t>
            </a:r>
          </a:p>
          <a:p>
            <a:pPr lvl="1"/>
            <a:r>
              <a:rPr lang="en-US" dirty="0"/>
              <a:t>21-28 days</a:t>
            </a:r>
          </a:p>
          <a:p>
            <a:r>
              <a:rPr lang="en-US" dirty="0"/>
              <a:t>Breastfeeding</a:t>
            </a:r>
          </a:p>
          <a:p>
            <a:pPr lvl="1"/>
            <a:r>
              <a:rPr lang="en-US" dirty="0"/>
              <a:t>28 days</a:t>
            </a:r>
          </a:p>
          <a:p>
            <a:pPr lvl="1"/>
            <a:r>
              <a:rPr lang="en-US" dirty="0"/>
              <a:t>No impact on breast milk production</a:t>
            </a:r>
          </a:p>
          <a:p>
            <a:pPr lvl="1"/>
            <a:r>
              <a:rPr lang="en-US" dirty="0"/>
              <a:t>Small amounts present in breast milk</a:t>
            </a:r>
          </a:p>
        </p:txBody>
      </p:sp>
    </p:spTree>
    <p:extLst>
      <p:ext uri="{BB962C8B-B14F-4D97-AF65-F5344CB8AC3E}">
        <p14:creationId xmlns:p14="http://schemas.microsoft.com/office/powerpoint/2010/main" val="94259773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A5D7E-B950-4529-8269-7AF83A8C8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9674C-18F9-4CBB-A597-977626EEF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Weight gain</a:t>
            </a:r>
          </a:p>
          <a:p>
            <a:pPr lvl="1"/>
            <a:r>
              <a:rPr lang="en-US" dirty="0"/>
              <a:t>2.8 </a:t>
            </a:r>
            <a:r>
              <a:rPr lang="en-US" dirty="0" err="1"/>
              <a:t>lb</a:t>
            </a:r>
            <a:r>
              <a:rPr lang="en-US" dirty="0"/>
              <a:t> in 1</a:t>
            </a:r>
            <a:r>
              <a:rPr lang="en-US" baseline="30000" dirty="0"/>
              <a:t>st</a:t>
            </a:r>
            <a:r>
              <a:rPr lang="en-US" dirty="0"/>
              <a:t> year</a:t>
            </a:r>
          </a:p>
          <a:p>
            <a:pPr lvl="1"/>
            <a:r>
              <a:rPr lang="en-US" dirty="0"/>
              <a:t>3.7 </a:t>
            </a:r>
            <a:r>
              <a:rPr lang="en-US" dirty="0" err="1"/>
              <a:t>lb</a:t>
            </a:r>
            <a:r>
              <a:rPr lang="en-US" dirty="0"/>
              <a:t> total by 2</a:t>
            </a:r>
            <a:r>
              <a:rPr lang="en-US" baseline="30000" dirty="0"/>
              <a:t>nd</a:t>
            </a:r>
            <a:r>
              <a:rPr lang="en-US" dirty="0"/>
              <a:t> year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4152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512BF-B4B3-4C54-B229-D5E34FFB4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Billing and 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BA89F-4E26-441B-92F0-18B7B42C0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CPT codes</a:t>
            </a:r>
          </a:p>
          <a:p>
            <a:pPr lvl="1"/>
            <a:r>
              <a:rPr lang="en-US" dirty="0"/>
              <a:t>11981- Insertion</a:t>
            </a:r>
          </a:p>
          <a:p>
            <a:pPr lvl="1"/>
            <a:r>
              <a:rPr lang="en-US" dirty="0"/>
              <a:t>11982- Removal</a:t>
            </a:r>
          </a:p>
          <a:p>
            <a:pPr lvl="1"/>
            <a:r>
              <a:rPr lang="en-US" dirty="0"/>
              <a:t>11983- Insertion and Removal</a:t>
            </a:r>
          </a:p>
          <a:p>
            <a:pPr lvl="1"/>
            <a:r>
              <a:rPr lang="en-US" dirty="0"/>
              <a:t>J7307 – Nexplanon drug code</a:t>
            </a:r>
          </a:p>
          <a:p>
            <a:r>
              <a:rPr lang="en-US" dirty="0"/>
              <a:t>Drug website and patient assistance</a:t>
            </a:r>
          </a:p>
          <a:p>
            <a:pPr lvl="1"/>
            <a:r>
              <a:rPr lang="en-US" dirty="0">
                <a:hlinkClick r:id="rId2"/>
              </a:rPr>
              <a:t>https://www.merckconnect.com/nexplanon/dosing-administration/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895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0B191-062E-4026-B3F5-D7C6EA31A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1DCD2-7A46-4F47-B772-99A7A51D0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Bleeding</a:t>
            </a:r>
          </a:p>
          <a:p>
            <a:pPr lvl="1"/>
            <a:r>
              <a:rPr lang="en-US" dirty="0"/>
              <a:t>Primary reason women want to discontinue</a:t>
            </a:r>
          </a:p>
          <a:p>
            <a:pPr lvl="1"/>
            <a:r>
              <a:rPr lang="en-US" dirty="0"/>
              <a:t>OCP- temporary effectiveness</a:t>
            </a:r>
          </a:p>
          <a:p>
            <a:pPr lvl="1"/>
            <a:r>
              <a:rPr lang="en-US" dirty="0"/>
              <a:t>NSAIDS- Mefenamic Acid 500 mg </a:t>
            </a:r>
            <a:r>
              <a:rPr lang="en-US" dirty="0" err="1"/>
              <a:t>tid</a:t>
            </a:r>
            <a:r>
              <a:rPr lang="en-US" dirty="0"/>
              <a:t> x5 days</a:t>
            </a:r>
          </a:p>
          <a:p>
            <a:pPr lvl="1"/>
            <a:r>
              <a:rPr lang="en-US" dirty="0"/>
              <a:t>Doxycycline 100 mg </a:t>
            </a:r>
            <a:r>
              <a:rPr lang="en-US" dirty="0" err="1"/>
              <a:t>tid</a:t>
            </a:r>
            <a:r>
              <a:rPr lang="en-US" dirty="0"/>
              <a:t> x 5 days</a:t>
            </a:r>
          </a:p>
          <a:p>
            <a:pPr lvl="8"/>
            <a:r>
              <a:rPr lang="en-US" sz="1600" i="1" dirty="0" err="1"/>
              <a:t>Obstet</a:t>
            </a:r>
            <a:r>
              <a:rPr lang="en-US" sz="1600" i="1" dirty="0"/>
              <a:t> </a:t>
            </a:r>
            <a:r>
              <a:rPr lang="en-US" sz="1600" i="1" dirty="0" err="1"/>
              <a:t>Gynecol</a:t>
            </a:r>
            <a:r>
              <a:rPr lang="en-US" sz="1600" i="1" dirty="0"/>
              <a:t> </a:t>
            </a:r>
            <a:r>
              <a:rPr lang="en-US" sz="1600" i="1" dirty="0" err="1"/>
              <a:t>Clin</a:t>
            </a:r>
            <a:r>
              <a:rPr lang="en-US" sz="1600" i="1" dirty="0"/>
              <a:t> North Am</a:t>
            </a:r>
            <a:r>
              <a:rPr lang="en-US" sz="1600" dirty="0"/>
              <a:t>. 42(4): 593-603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1017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DE976-B995-4639-9A3E-EF14BCDE1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C948D-D802-42EB-BC9A-2DCA28DE8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532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0E6E7-352A-4B9B-9A75-AA2EA32A7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31EE7-189A-4E3E-90DA-FF4E46C55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Provider</a:t>
            </a:r>
          </a:p>
          <a:p>
            <a:pPr lvl="1"/>
            <a:r>
              <a:rPr lang="en-US" dirty="0">
                <a:hlinkClick r:id="rId2"/>
              </a:rPr>
              <a:t>https://beyondthepill.ucsf.edu/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https://www.cdc.gov/reproductivehealth/contraception/mmwr/spr/summary.html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http://www.who.int/reproductivehealth/topics/family_planning/en/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Patient</a:t>
            </a:r>
          </a:p>
          <a:p>
            <a:pPr lvl="1"/>
            <a:r>
              <a:rPr lang="en-US" dirty="0">
                <a:hlinkClick r:id="rId5"/>
              </a:rPr>
              <a:t>https://youngwomenshealth.org/</a:t>
            </a:r>
            <a:endParaRPr lang="en-US" dirty="0"/>
          </a:p>
          <a:p>
            <a:pPr lvl="1"/>
            <a:r>
              <a:rPr lang="en-US" dirty="0">
                <a:hlinkClick r:id="rId6"/>
              </a:rPr>
              <a:t>https://www.sexandu.ca/</a:t>
            </a:r>
            <a:endParaRPr lang="en-US" dirty="0"/>
          </a:p>
          <a:p>
            <a:pPr lvl="1"/>
            <a:r>
              <a:rPr lang="en-US" dirty="0">
                <a:hlinkClick r:id="rId7"/>
              </a:rPr>
              <a:t>https://www.bedsider.org/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783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91C50-88E9-4FC8-913A-C958F2C7C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Informal Poll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FF74F-8CD5-46B6-B771-BE14FF9B8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places levonorgestrel IUDs?</a:t>
            </a:r>
          </a:p>
          <a:p>
            <a:pPr lvl="1"/>
            <a:r>
              <a:rPr lang="en-US" dirty="0"/>
              <a:t>Mirena</a:t>
            </a:r>
          </a:p>
          <a:p>
            <a:pPr lvl="1"/>
            <a:r>
              <a:rPr lang="en-US" dirty="0" err="1"/>
              <a:t>Kyleena</a:t>
            </a:r>
            <a:endParaRPr lang="en-US" dirty="0"/>
          </a:p>
          <a:p>
            <a:pPr lvl="1"/>
            <a:r>
              <a:rPr lang="en-US" dirty="0"/>
              <a:t>Skyla</a:t>
            </a:r>
          </a:p>
          <a:p>
            <a:pPr lvl="1"/>
            <a:r>
              <a:rPr lang="en-US" dirty="0" err="1"/>
              <a:t>Liletta</a:t>
            </a:r>
            <a:endParaRPr lang="en-US" dirty="0"/>
          </a:p>
          <a:p>
            <a:r>
              <a:rPr lang="en-US" dirty="0"/>
              <a:t>Who places copper IUDs?</a:t>
            </a:r>
          </a:p>
          <a:p>
            <a:r>
              <a:rPr lang="en-US" dirty="0"/>
              <a:t>Who places </a:t>
            </a:r>
            <a:r>
              <a:rPr lang="en-US" dirty="0" err="1"/>
              <a:t>etonogestrel</a:t>
            </a:r>
            <a:r>
              <a:rPr lang="en-US" dirty="0"/>
              <a:t> implants? (Nexplanon)</a:t>
            </a:r>
          </a:p>
        </p:txBody>
      </p:sp>
    </p:spTree>
    <p:extLst>
      <p:ext uri="{BB962C8B-B14F-4D97-AF65-F5344CB8AC3E}">
        <p14:creationId xmlns:p14="http://schemas.microsoft.com/office/powerpoint/2010/main" val="294984715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882396"/>
            <a:ext cx="7514844" cy="5093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562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BB604-8565-4472-B2AD-C551EB72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LARCs?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F2DED-5ED3-4841-AF14-5A848D1B8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2011 45% of pregnancies were unintended</a:t>
            </a:r>
          </a:p>
          <a:p>
            <a:pPr lvl="1"/>
            <a:r>
              <a:rPr lang="en-US" dirty="0"/>
              <a:t>Improved from 51% in 2008</a:t>
            </a:r>
          </a:p>
          <a:p>
            <a:pPr lvl="1"/>
            <a:r>
              <a:rPr lang="en-US" dirty="0"/>
              <a:t>Largest Decline in Teens</a:t>
            </a:r>
          </a:p>
          <a:p>
            <a:r>
              <a:rPr lang="en-US" dirty="0"/>
              <a:t>Rates Highest</a:t>
            </a:r>
          </a:p>
          <a:p>
            <a:pPr lvl="1"/>
            <a:r>
              <a:rPr lang="en-US" dirty="0"/>
              <a:t>18-24 YO</a:t>
            </a:r>
          </a:p>
          <a:p>
            <a:pPr lvl="1"/>
            <a:r>
              <a:rPr lang="en-US" dirty="0"/>
              <a:t>&lt;100% federal poverty level</a:t>
            </a:r>
          </a:p>
          <a:p>
            <a:pPr lvl="1"/>
            <a:r>
              <a:rPr lang="en-US" dirty="0"/>
              <a:t>Non-Hispanic Black</a:t>
            </a:r>
          </a:p>
          <a:p>
            <a:pPr lvl="1"/>
            <a:r>
              <a:rPr lang="en-US" dirty="0"/>
              <a:t>No high school graduation</a:t>
            </a:r>
          </a:p>
          <a:p>
            <a:pPr lvl="1"/>
            <a:r>
              <a:rPr lang="en-US" dirty="0"/>
              <a:t>Cohabiting</a:t>
            </a:r>
          </a:p>
          <a:p>
            <a:pPr marL="3200400" lvl="7" indent="0">
              <a:buNone/>
            </a:pPr>
            <a:r>
              <a:rPr lang="pt-BR" i="1" dirty="0"/>
              <a:t>               N Engl J Med. </a:t>
            </a:r>
            <a:r>
              <a:rPr lang="pt-BR" dirty="0"/>
              <a:t>2016 Mar 3;374(9):843–52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912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1BF3F-3C99-42D7-8EB1-927DC4DF4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F1141-3C30-45C8-993E-01FA827E4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</a:t>
            </a:r>
            <a:r>
              <a:rPr lang="en-US" dirty="0">
                <a:solidFill>
                  <a:srgbClr val="FF0000"/>
                </a:solidFill>
              </a:rPr>
              <a:t>- Less Doctor Visits</a:t>
            </a:r>
            <a:endParaRPr lang="en-US" dirty="0"/>
          </a:p>
          <a:p>
            <a:r>
              <a:rPr lang="en-US" dirty="0"/>
              <a:t>A</a:t>
            </a:r>
            <a:r>
              <a:rPr lang="en-US" dirty="0">
                <a:solidFill>
                  <a:srgbClr val="FF0000"/>
                </a:solidFill>
              </a:rPr>
              <a:t>- Almost All Women are Good Candidates</a:t>
            </a:r>
            <a:endParaRPr lang="en-US" dirty="0"/>
          </a:p>
          <a:p>
            <a:r>
              <a:rPr lang="en-US" dirty="0"/>
              <a:t>R</a:t>
            </a:r>
            <a:r>
              <a:rPr lang="en-US" dirty="0">
                <a:solidFill>
                  <a:srgbClr val="FF0000"/>
                </a:solidFill>
              </a:rPr>
              <a:t>- Risk of Pregnancy is Low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>
                <a:solidFill>
                  <a:srgbClr val="FF0000"/>
                </a:solidFill>
              </a:rPr>
              <a:t>- Continuation Rates are High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963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D4F9F-9AC3-4448-A9B1-9BB5DECB3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LARC Satisfaction and Continuation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DD107-485F-43E9-B729-F2CB04922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High Satisfaction (79-89%)</a:t>
            </a:r>
          </a:p>
          <a:p>
            <a:pPr lvl="1"/>
            <a:r>
              <a:rPr lang="en-US" dirty="0"/>
              <a:t>Higher than for non-LARCs</a:t>
            </a:r>
          </a:p>
          <a:p>
            <a:r>
              <a:rPr lang="en-US" dirty="0"/>
              <a:t>High Continuation</a:t>
            </a:r>
          </a:p>
          <a:p>
            <a:pPr lvl="1"/>
            <a:r>
              <a:rPr lang="en-US" dirty="0"/>
              <a:t>12 months 83-33%</a:t>
            </a:r>
          </a:p>
          <a:p>
            <a:pPr lvl="1"/>
            <a:r>
              <a:rPr lang="en-US" dirty="0"/>
              <a:t>24 months 69-79%</a:t>
            </a:r>
          </a:p>
          <a:p>
            <a:r>
              <a:rPr lang="en-US" dirty="0"/>
              <a:t>Most common reason for removal is pain, cramping, irregular or heavy bleeding</a:t>
            </a:r>
          </a:p>
          <a:p>
            <a:r>
              <a:rPr lang="en-US" dirty="0"/>
              <a:t>Failure rate all less than 1%</a:t>
            </a:r>
          </a:p>
          <a:p>
            <a:pPr lvl="8"/>
            <a:r>
              <a:rPr lang="en-US" i="1" u="sng" dirty="0">
                <a:hlinkClick r:id="rId2" tooltip="The Journal of family practice."/>
              </a:rPr>
              <a:t>J Fam </a:t>
            </a:r>
            <a:r>
              <a:rPr lang="en-US" i="1" u="sng" dirty="0" err="1">
                <a:hlinkClick r:id="rId2" tooltip="The Journal of family practice."/>
              </a:rPr>
              <a:t>Pract</a:t>
            </a:r>
            <a:r>
              <a:rPr lang="en-US" u="sng" dirty="0">
                <a:hlinkClick r:id="rId2" tooltip="The Journal of family practice."/>
              </a:rPr>
              <a:t>.</a:t>
            </a:r>
            <a:r>
              <a:rPr lang="en-US" dirty="0"/>
              <a:t> 2015 Aug;64(8):479-84</a:t>
            </a:r>
          </a:p>
        </p:txBody>
      </p:sp>
    </p:spTree>
    <p:extLst>
      <p:ext uri="{BB962C8B-B14F-4D97-AF65-F5344CB8AC3E}">
        <p14:creationId xmlns:p14="http://schemas.microsoft.com/office/powerpoint/2010/main" val="737540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368BA-139E-4CB9-9D18-B0674B310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start the conversation?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D65AB-2D04-4580-ACD0-07ECDBC81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Patients desire</a:t>
            </a:r>
          </a:p>
          <a:p>
            <a:r>
              <a:rPr lang="en-US" dirty="0"/>
              <a:t>Patients experience </a:t>
            </a:r>
          </a:p>
          <a:p>
            <a:r>
              <a:rPr lang="en-US" dirty="0"/>
              <a:t>Dispel misconceptions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Bedsider</a:t>
            </a:r>
            <a:endParaRPr lang="en-US" dirty="0"/>
          </a:p>
          <a:p>
            <a:pPr lvl="1"/>
            <a:r>
              <a:rPr lang="en-US" dirty="0">
                <a:hlinkClick r:id="rId2"/>
              </a:rPr>
              <a:t>https://www.bedsider.org/methods</a:t>
            </a:r>
            <a:endParaRPr lang="en-US" dirty="0"/>
          </a:p>
          <a:p>
            <a:pPr lvl="1"/>
            <a:r>
              <a:rPr lang="en-US" dirty="0"/>
              <a:t>Excellent patient information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917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12004</TotalTime>
  <Words>1369</Words>
  <Application>Microsoft Office PowerPoint</Application>
  <PresentationFormat>On-screen Show (4:3)</PresentationFormat>
  <Paragraphs>360</Paragraphs>
  <Slides>50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3" baseType="lpstr">
      <vt:lpstr>Arial</vt:lpstr>
      <vt:lpstr>Calibri</vt:lpstr>
      <vt:lpstr>Office Theme</vt:lpstr>
      <vt:lpstr>LARC! Long Acting Reversible Contraception</vt:lpstr>
      <vt:lpstr>Disclosure Statement</vt:lpstr>
      <vt:lpstr>Objective</vt:lpstr>
      <vt:lpstr>What is a LARC?</vt:lpstr>
      <vt:lpstr>Informal Poll</vt:lpstr>
      <vt:lpstr>Why use LARCs?</vt:lpstr>
      <vt:lpstr>LARC</vt:lpstr>
      <vt:lpstr>LARC Satisfaction and Continuation</vt:lpstr>
      <vt:lpstr>How to start the conversation?</vt:lpstr>
      <vt:lpstr>Misconceptions</vt:lpstr>
      <vt:lpstr>Common Ones I Hear</vt:lpstr>
      <vt:lpstr>Adolescents</vt:lpstr>
      <vt:lpstr>Contraindications of LARC</vt:lpstr>
      <vt:lpstr>Levonorgestrel IUD </vt:lpstr>
      <vt:lpstr>Contraceptive Advantages</vt:lpstr>
      <vt:lpstr>Non Contraceptive Advantages</vt:lpstr>
      <vt:lpstr>Disadvantages</vt:lpstr>
      <vt:lpstr>Levonorgestrel IUD</vt:lpstr>
      <vt:lpstr>How to Start</vt:lpstr>
      <vt:lpstr>How to Start</vt:lpstr>
      <vt:lpstr>Infection</vt:lpstr>
      <vt:lpstr>Increased PID risk with insertion?</vt:lpstr>
      <vt:lpstr>Menarche to 20 </vt:lpstr>
      <vt:lpstr>Postpartum and Breastfeeding</vt:lpstr>
      <vt:lpstr>Procedure</vt:lpstr>
      <vt:lpstr>Procedure</vt:lpstr>
      <vt:lpstr>Cost and Billing</vt:lpstr>
      <vt:lpstr>Follow-Up</vt:lpstr>
      <vt:lpstr>Pearls</vt:lpstr>
      <vt:lpstr>Pearls</vt:lpstr>
      <vt:lpstr>Pearls</vt:lpstr>
      <vt:lpstr>Pearls</vt:lpstr>
      <vt:lpstr>Bleeding After Insertion</vt:lpstr>
      <vt:lpstr>Pregnancy</vt:lpstr>
      <vt:lpstr>Copper IUD</vt:lpstr>
      <vt:lpstr>Advantages/Disadvantages</vt:lpstr>
      <vt:lpstr>Insertion</vt:lpstr>
      <vt:lpstr>Pearls</vt:lpstr>
      <vt:lpstr>Etonogestrel Implant</vt:lpstr>
      <vt:lpstr>Patient Selection</vt:lpstr>
      <vt:lpstr>Thromboembolic Disease</vt:lpstr>
      <vt:lpstr>Advantages</vt:lpstr>
      <vt:lpstr>Disadvantages</vt:lpstr>
      <vt:lpstr>Postpartum and Breastfeeding</vt:lpstr>
      <vt:lpstr>Disadvantages</vt:lpstr>
      <vt:lpstr>Billing and Coding</vt:lpstr>
      <vt:lpstr>Pearls</vt:lpstr>
      <vt:lpstr>Questions?</vt:lpstr>
      <vt:lpstr>Resources</vt:lpstr>
      <vt:lpstr>PowerPoint Presentation</vt:lpstr>
    </vt:vector>
  </TitlesOfParts>
  <Company>KUSM-W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Jennica King</dc:creator>
  <cp:lastModifiedBy>Tiffany Bonfiglio</cp:lastModifiedBy>
  <cp:revision>51</cp:revision>
  <dcterms:created xsi:type="dcterms:W3CDTF">2014-01-30T21:49:48Z</dcterms:created>
  <dcterms:modified xsi:type="dcterms:W3CDTF">2018-11-29T14:38:02Z</dcterms:modified>
</cp:coreProperties>
</file>