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220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i26CW2ezwhiMYqw68/kmdSCpaS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65273C7-9594-4848-8EFC-A44CB2D8E627}">
  <a:tblStyle styleId="{F65273C7-9594-4848-8EFC-A44CB2D8E62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2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62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55725" y="1152525"/>
            <a:ext cx="4146550" cy="3111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37221"/>
            <a:ext cx="5486400" cy="3630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757590"/>
            <a:ext cx="2971800" cy="46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757590"/>
            <a:ext cx="2971800" cy="46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ikem.org/wiki/Auricular_hematoma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link.springer.com/chapter/10.1007/978-1-4939-2507-0_58" TargetMode="External"/><Relationship Id="rId4" Type="http://schemas.openxmlformats.org/officeDocument/2006/relationships/hyperlink" Target="https://www.teamusa.org/USA-Wrestling/Features/2017/June/22/Preventing-cauliflower-ear-with-Caulicure" TargetMode="Externa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5725" y="1152525"/>
            <a:ext cx="4146550" cy="3111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37221"/>
            <a:ext cx="5486400" cy="3630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leave the title slide, objectives slide, and last two slides as they are.</a:t>
            </a: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757590"/>
            <a:ext cx="2971800" cy="46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5725" y="1152525"/>
            <a:ext cx="4146550" cy="3111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16:notes"/>
          <p:cNvSpPr txBox="1">
            <a:spLocks noGrp="1"/>
          </p:cNvSpPr>
          <p:nvPr>
            <p:ph type="body" idx="1"/>
          </p:nvPr>
        </p:nvSpPr>
        <p:spPr>
          <a:xfrm>
            <a:off x="685800" y="4437221"/>
            <a:ext cx="5486400" cy="3630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6:notes"/>
          <p:cNvSpPr txBox="1">
            <a:spLocks noGrp="1"/>
          </p:cNvSpPr>
          <p:nvPr>
            <p:ph type="sldNum" idx="12"/>
          </p:nvPr>
        </p:nvSpPr>
        <p:spPr>
          <a:xfrm>
            <a:off x="3884613" y="8757590"/>
            <a:ext cx="2971800" cy="46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5725" y="1152525"/>
            <a:ext cx="4146550" cy="3111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17:notes"/>
          <p:cNvSpPr txBox="1">
            <a:spLocks noGrp="1"/>
          </p:cNvSpPr>
          <p:nvPr>
            <p:ph type="body" idx="1"/>
          </p:nvPr>
        </p:nvSpPr>
        <p:spPr>
          <a:xfrm>
            <a:off x="685800" y="4437221"/>
            <a:ext cx="5486400" cy="3630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7:notes"/>
          <p:cNvSpPr txBox="1">
            <a:spLocks noGrp="1"/>
          </p:cNvSpPr>
          <p:nvPr>
            <p:ph type="sldNum" idx="12"/>
          </p:nvPr>
        </p:nvSpPr>
        <p:spPr>
          <a:xfrm>
            <a:off x="3884613" y="8757590"/>
            <a:ext cx="2971800" cy="46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8:notes"/>
          <p:cNvSpPr txBox="1">
            <a:spLocks noGrp="1"/>
          </p:cNvSpPr>
          <p:nvPr>
            <p:ph type="body" idx="1"/>
          </p:nvPr>
        </p:nvSpPr>
        <p:spPr>
          <a:xfrm>
            <a:off x="685800" y="4437221"/>
            <a:ext cx="5486400" cy="36304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5725" y="1152525"/>
            <a:ext cx="4146550" cy="3111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9:notes"/>
          <p:cNvSpPr txBox="1">
            <a:spLocks noGrp="1"/>
          </p:cNvSpPr>
          <p:nvPr>
            <p:ph type="body" idx="1"/>
          </p:nvPr>
        </p:nvSpPr>
        <p:spPr>
          <a:xfrm>
            <a:off x="685800" y="4437221"/>
            <a:ext cx="5486400" cy="36304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5725" y="1152525"/>
            <a:ext cx="4146550" cy="3111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5725" y="1152525"/>
            <a:ext cx="4146550" cy="3111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23:notes"/>
          <p:cNvSpPr txBox="1">
            <a:spLocks noGrp="1"/>
          </p:cNvSpPr>
          <p:nvPr>
            <p:ph type="body" idx="1"/>
          </p:nvPr>
        </p:nvSpPr>
        <p:spPr>
          <a:xfrm>
            <a:off x="685800" y="4437221"/>
            <a:ext cx="5486400" cy="3630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3:notes"/>
          <p:cNvSpPr txBox="1">
            <a:spLocks noGrp="1"/>
          </p:cNvSpPr>
          <p:nvPr>
            <p:ph type="sldNum" idx="12"/>
          </p:nvPr>
        </p:nvSpPr>
        <p:spPr>
          <a:xfrm>
            <a:off x="3884613" y="8757590"/>
            <a:ext cx="2971800" cy="46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5725" y="1152525"/>
            <a:ext cx="4146550" cy="3111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24:notes"/>
          <p:cNvSpPr txBox="1">
            <a:spLocks noGrp="1"/>
          </p:cNvSpPr>
          <p:nvPr>
            <p:ph type="body" idx="1"/>
          </p:nvPr>
        </p:nvSpPr>
        <p:spPr>
          <a:xfrm>
            <a:off x="685800" y="4437221"/>
            <a:ext cx="5486400" cy="3630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4:notes"/>
          <p:cNvSpPr txBox="1">
            <a:spLocks noGrp="1"/>
          </p:cNvSpPr>
          <p:nvPr>
            <p:ph type="sldNum" idx="12"/>
          </p:nvPr>
        </p:nvSpPr>
        <p:spPr>
          <a:xfrm>
            <a:off x="3884613" y="8757590"/>
            <a:ext cx="2971800" cy="46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5725" y="1152525"/>
            <a:ext cx="4146550" cy="3111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25:notes"/>
          <p:cNvSpPr txBox="1">
            <a:spLocks noGrp="1"/>
          </p:cNvSpPr>
          <p:nvPr>
            <p:ph type="body" idx="1"/>
          </p:nvPr>
        </p:nvSpPr>
        <p:spPr>
          <a:xfrm>
            <a:off x="685800" y="4437221"/>
            <a:ext cx="5486400" cy="3630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Picture: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https://wikem.org/wiki/Auricular_hematoma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https://www.researchgate.net/profile/Christoffer_Ingvaldsen/publication/313021206/figure/fig1/AS:579139678806016@1515089067135/An-untreated-auricular-haematoma-can-lead-to-cauliflower-ear-Above-three-patients-with.png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https://www.teamusa.org/USA-Wrestling/Features/2017/June/22/Preventing-cauliflower-ear-with-Caulicure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5"/>
              </a:rPr>
              <a:t>https://link.springer.com/chapter/10.1007/978-1-4939-2507-0_58</a:t>
            </a:r>
            <a:endParaRPr/>
          </a:p>
        </p:txBody>
      </p:sp>
      <p:sp>
        <p:nvSpPr>
          <p:cNvPr id="214" name="Google Shape;214;p25:notes"/>
          <p:cNvSpPr txBox="1">
            <a:spLocks noGrp="1"/>
          </p:cNvSpPr>
          <p:nvPr>
            <p:ph type="sldNum" idx="12"/>
          </p:nvPr>
        </p:nvSpPr>
        <p:spPr>
          <a:xfrm>
            <a:off x="3884613" y="8757590"/>
            <a:ext cx="2971800" cy="46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5725" y="1152525"/>
            <a:ext cx="4146550" cy="3111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27:notes"/>
          <p:cNvSpPr txBox="1">
            <a:spLocks noGrp="1"/>
          </p:cNvSpPr>
          <p:nvPr>
            <p:ph type="body" idx="1"/>
          </p:nvPr>
        </p:nvSpPr>
        <p:spPr>
          <a:xfrm>
            <a:off x="685800" y="4437221"/>
            <a:ext cx="5486400" cy="3630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7:notes"/>
          <p:cNvSpPr txBox="1">
            <a:spLocks noGrp="1"/>
          </p:cNvSpPr>
          <p:nvPr>
            <p:ph type="sldNum" idx="12"/>
          </p:nvPr>
        </p:nvSpPr>
        <p:spPr>
          <a:xfrm>
            <a:off x="3884613" y="8757590"/>
            <a:ext cx="2971800" cy="46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0:notes"/>
          <p:cNvSpPr txBox="1">
            <a:spLocks noGrp="1"/>
          </p:cNvSpPr>
          <p:nvPr>
            <p:ph type="body" idx="1"/>
          </p:nvPr>
        </p:nvSpPr>
        <p:spPr>
          <a:xfrm>
            <a:off x="685800" y="4437221"/>
            <a:ext cx="5486400" cy="36304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5725" y="1152525"/>
            <a:ext cx="4146550" cy="3111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1:notes"/>
          <p:cNvSpPr txBox="1">
            <a:spLocks noGrp="1"/>
          </p:cNvSpPr>
          <p:nvPr>
            <p:ph type="body" idx="1"/>
          </p:nvPr>
        </p:nvSpPr>
        <p:spPr>
          <a:xfrm>
            <a:off x="685800" y="4437221"/>
            <a:ext cx="5486400" cy="36304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5725" y="1152525"/>
            <a:ext cx="4146550" cy="3111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37221"/>
            <a:ext cx="5486400" cy="36304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5725" y="1152525"/>
            <a:ext cx="4146550" cy="3111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2:notes"/>
          <p:cNvSpPr txBox="1">
            <a:spLocks noGrp="1"/>
          </p:cNvSpPr>
          <p:nvPr>
            <p:ph type="body" idx="1"/>
          </p:nvPr>
        </p:nvSpPr>
        <p:spPr>
          <a:xfrm>
            <a:off x="685800" y="4437221"/>
            <a:ext cx="5486400" cy="36304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5725" y="1152525"/>
            <a:ext cx="4146550" cy="3111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3:notes"/>
          <p:cNvSpPr txBox="1">
            <a:spLocks noGrp="1"/>
          </p:cNvSpPr>
          <p:nvPr>
            <p:ph type="body" idx="1"/>
          </p:nvPr>
        </p:nvSpPr>
        <p:spPr>
          <a:xfrm>
            <a:off x="685800" y="4437221"/>
            <a:ext cx="5486400" cy="36304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5725" y="1152525"/>
            <a:ext cx="4146550" cy="3111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5725" y="1152525"/>
            <a:ext cx="4146550" cy="3111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p35:notes"/>
          <p:cNvSpPr txBox="1">
            <a:spLocks noGrp="1"/>
          </p:cNvSpPr>
          <p:nvPr>
            <p:ph type="body" idx="1"/>
          </p:nvPr>
        </p:nvSpPr>
        <p:spPr>
          <a:xfrm>
            <a:off x="685800" y="4437221"/>
            <a:ext cx="5486400" cy="3630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62" name="Google Shape;262;p35:notes"/>
          <p:cNvSpPr txBox="1">
            <a:spLocks noGrp="1"/>
          </p:cNvSpPr>
          <p:nvPr>
            <p:ph type="sldNum" idx="12"/>
          </p:nvPr>
        </p:nvSpPr>
        <p:spPr>
          <a:xfrm>
            <a:off x="3884613" y="8757590"/>
            <a:ext cx="2971800" cy="46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5725" y="1152525"/>
            <a:ext cx="4146550" cy="3111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437221"/>
            <a:ext cx="5486400" cy="3630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:notes"/>
          <p:cNvSpPr txBox="1">
            <a:spLocks noGrp="1"/>
          </p:cNvSpPr>
          <p:nvPr>
            <p:ph type="sldNum" idx="12"/>
          </p:nvPr>
        </p:nvSpPr>
        <p:spPr>
          <a:xfrm>
            <a:off x="3884613" y="8757590"/>
            <a:ext cx="2971800" cy="46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5725" y="1152525"/>
            <a:ext cx="4146550" cy="3111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437221"/>
            <a:ext cx="5486400" cy="3630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 txBox="1">
            <a:spLocks noGrp="1"/>
          </p:cNvSpPr>
          <p:nvPr>
            <p:ph type="sldNum" idx="12"/>
          </p:nvPr>
        </p:nvSpPr>
        <p:spPr>
          <a:xfrm>
            <a:off x="3884613" y="8757590"/>
            <a:ext cx="2971800" cy="46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5725" y="1152525"/>
            <a:ext cx="4146550" cy="3111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8:notes"/>
          <p:cNvSpPr txBox="1">
            <a:spLocks noGrp="1"/>
          </p:cNvSpPr>
          <p:nvPr>
            <p:ph type="body" idx="1"/>
          </p:nvPr>
        </p:nvSpPr>
        <p:spPr>
          <a:xfrm>
            <a:off x="685800" y="4437221"/>
            <a:ext cx="5486400" cy="3630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1st Degree: particularly affects water sports and long distance runners and is usually treated with cold compresses and topical cooling gels/lotions.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2nd Degree: Affect Deeper dermal layers and cause bullae to be present; oral corticosteroids and topical anesthetics may be necessary</a:t>
            </a:r>
            <a:endParaRPr/>
          </a:p>
        </p:txBody>
      </p:sp>
      <p:sp>
        <p:nvSpPr>
          <p:cNvPr id="118" name="Google Shape;118;p8:notes"/>
          <p:cNvSpPr txBox="1">
            <a:spLocks noGrp="1"/>
          </p:cNvSpPr>
          <p:nvPr>
            <p:ph type="sldNum" idx="12"/>
          </p:nvPr>
        </p:nvSpPr>
        <p:spPr>
          <a:xfrm>
            <a:off x="3884613" y="8757590"/>
            <a:ext cx="2971800" cy="46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5725" y="1152525"/>
            <a:ext cx="4146550" cy="3111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9:notes"/>
          <p:cNvSpPr txBox="1">
            <a:spLocks noGrp="1"/>
          </p:cNvSpPr>
          <p:nvPr>
            <p:ph type="body" idx="1"/>
          </p:nvPr>
        </p:nvSpPr>
        <p:spPr>
          <a:xfrm>
            <a:off x="685800" y="4437221"/>
            <a:ext cx="5486400" cy="3630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 Event of Extreme Vasoconstriction followed by Vasodilation</a:t>
            </a:r>
            <a:endParaRPr/>
          </a:p>
        </p:txBody>
      </p:sp>
      <p:sp>
        <p:nvSpPr>
          <p:cNvPr id="125" name="Google Shape;125;p9:notes"/>
          <p:cNvSpPr txBox="1">
            <a:spLocks noGrp="1"/>
          </p:cNvSpPr>
          <p:nvPr>
            <p:ph type="sldNum" idx="12"/>
          </p:nvPr>
        </p:nvSpPr>
        <p:spPr>
          <a:xfrm>
            <a:off x="3884613" y="8757590"/>
            <a:ext cx="2971800" cy="46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5725" y="1152525"/>
            <a:ext cx="4146550" cy="3111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12:notes"/>
          <p:cNvSpPr txBox="1">
            <a:spLocks noGrp="1"/>
          </p:cNvSpPr>
          <p:nvPr>
            <p:ph type="body" idx="1"/>
          </p:nvPr>
        </p:nvSpPr>
        <p:spPr>
          <a:xfrm>
            <a:off x="685800" y="4437221"/>
            <a:ext cx="5486400" cy="3630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Pathology: usually forms in wet environments</a:t>
            </a:r>
            <a:endParaRPr/>
          </a:p>
        </p:txBody>
      </p:sp>
      <p:sp>
        <p:nvSpPr>
          <p:cNvPr id="136" name="Google Shape;136;p12:notes"/>
          <p:cNvSpPr txBox="1">
            <a:spLocks noGrp="1"/>
          </p:cNvSpPr>
          <p:nvPr>
            <p:ph type="sldNum" idx="12"/>
          </p:nvPr>
        </p:nvSpPr>
        <p:spPr>
          <a:xfrm>
            <a:off x="3884613" y="8757590"/>
            <a:ext cx="2971800" cy="46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5725" y="1152525"/>
            <a:ext cx="4146550" cy="3111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14:notes"/>
          <p:cNvSpPr txBox="1">
            <a:spLocks noGrp="1"/>
          </p:cNvSpPr>
          <p:nvPr>
            <p:ph type="body" idx="1"/>
          </p:nvPr>
        </p:nvSpPr>
        <p:spPr>
          <a:xfrm>
            <a:off x="685800" y="4437221"/>
            <a:ext cx="5486400" cy="3630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4:notes"/>
          <p:cNvSpPr txBox="1">
            <a:spLocks noGrp="1"/>
          </p:cNvSpPr>
          <p:nvPr>
            <p:ph type="sldNum" idx="12"/>
          </p:nvPr>
        </p:nvSpPr>
        <p:spPr>
          <a:xfrm>
            <a:off x="3884613" y="8757590"/>
            <a:ext cx="2971800" cy="46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5725" y="1152525"/>
            <a:ext cx="4146550" cy="3111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15:notes"/>
          <p:cNvSpPr txBox="1">
            <a:spLocks noGrp="1"/>
          </p:cNvSpPr>
          <p:nvPr>
            <p:ph type="body" idx="1"/>
          </p:nvPr>
        </p:nvSpPr>
        <p:spPr>
          <a:xfrm>
            <a:off x="685800" y="4437221"/>
            <a:ext cx="5486400" cy="3630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Athletes may have a prodrome of flu-like symptoms or itching and burning in the area 2-24 hours prior to outbreak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endParaRPr/>
          </a:p>
        </p:txBody>
      </p:sp>
      <p:sp>
        <p:nvSpPr>
          <p:cNvPr id="154" name="Google Shape;154;p15:notes"/>
          <p:cNvSpPr txBox="1">
            <a:spLocks noGrp="1"/>
          </p:cNvSpPr>
          <p:nvPr>
            <p:ph type="sldNum" idx="12"/>
          </p:nvPr>
        </p:nvSpPr>
        <p:spPr>
          <a:xfrm>
            <a:off x="3884613" y="8757590"/>
            <a:ext cx="2971800" cy="46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6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4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4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4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4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4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1143000" y="2492375"/>
            <a:ext cx="75438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Sports Medicine Dermatitis</a:t>
            </a:r>
            <a:endParaRPr/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990600" y="4267200"/>
            <a:ext cx="77724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>
                <a:solidFill>
                  <a:schemeClr val="dk1"/>
                </a:solidFill>
              </a:rPr>
              <a:t>Andrew Westbrook, DO</a:t>
            </a:r>
            <a:endParaRPr/>
          </a:p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Clr>
                <a:srgbClr val="888888"/>
              </a:buClr>
              <a:buSzPts val="2600"/>
              <a:buNone/>
            </a:pPr>
            <a:endParaRPr sz="26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sz="2600">
                <a:solidFill>
                  <a:schemeClr val="dk1"/>
                </a:solidFill>
              </a:rPr>
              <a:t>University of Kansas School of Medicine- Wichita </a:t>
            </a:r>
            <a:endParaRPr/>
          </a:p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sz="2600">
                <a:solidFill>
                  <a:schemeClr val="dk1"/>
                </a:solidFill>
              </a:rPr>
              <a:t>Sports Medicine Fellowship at Ascension Via Christi</a:t>
            </a:r>
            <a:endParaRPr/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800" y="411622"/>
            <a:ext cx="4243294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6"/>
          <p:cNvSpPr txBox="1"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Pathologic</a:t>
            </a:r>
            <a:endParaRPr/>
          </a:p>
        </p:txBody>
      </p:sp>
      <p:sp>
        <p:nvSpPr>
          <p:cNvPr id="169" name="Google Shape;169;p16"/>
          <p:cNvSpPr txBox="1">
            <a:spLocks noGrp="1"/>
          </p:cNvSpPr>
          <p:nvPr>
            <p:ph type="body" idx="1"/>
          </p:nvPr>
        </p:nvSpPr>
        <p:spPr>
          <a:xfrm>
            <a:off x="838200" y="1600200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342900" lvl="0" indent="-35814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Viral</a:t>
            </a:r>
            <a:endParaRPr/>
          </a:p>
          <a:p>
            <a:pPr marL="742950" lvl="1" indent="-299085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Herpes gladiatorum</a:t>
            </a:r>
            <a:endParaRPr/>
          </a:p>
          <a:p>
            <a:pPr marL="1143000" lvl="2" indent="-24003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Return to play:</a:t>
            </a:r>
            <a:endParaRPr/>
          </a:p>
          <a:p>
            <a:pPr marL="1600200" lvl="3" indent="-238125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/>
              <a:t>Wrestlers: </a:t>
            </a:r>
            <a:endParaRPr/>
          </a:p>
          <a:p>
            <a:pPr marL="2057400" lvl="4" indent="-238125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</a:pPr>
            <a:r>
              <a:rPr lang="en-US"/>
              <a:t>antiviral therapy for 5 days (120 hours)</a:t>
            </a:r>
            <a:endParaRPr/>
          </a:p>
          <a:p>
            <a:pPr marL="2057400" lvl="4" indent="-238125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</a:pPr>
            <a:r>
              <a:rPr lang="en-US"/>
              <a:t>no new lesions for 72 hours</a:t>
            </a:r>
            <a:endParaRPr/>
          </a:p>
          <a:p>
            <a:pPr marL="2057400" lvl="4" indent="-225425" algn="l" rtl="0">
              <a:spcBef>
                <a:spcPts val="370"/>
              </a:spcBef>
              <a:spcAft>
                <a:spcPts val="0"/>
              </a:spcAft>
              <a:buSzPts val="1800"/>
              <a:buChar char="»"/>
            </a:pPr>
            <a:r>
              <a:rPr lang="en-US"/>
              <a:t>all lesions dry or crusted over</a:t>
            </a:r>
            <a:endParaRPr/>
          </a:p>
          <a:p>
            <a:pPr marL="1143000" lvl="2" indent="-24003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Prevention:</a:t>
            </a:r>
            <a:endParaRPr/>
          </a:p>
          <a:p>
            <a:pPr marL="1600200" lvl="3" indent="-238125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/>
              <a:t>Showering after practice</a:t>
            </a:r>
            <a:endParaRPr/>
          </a:p>
          <a:p>
            <a:pPr marL="1600200" lvl="3" indent="-238125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/>
              <a:t>Cleaning mats directly after use with bleach</a:t>
            </a:r>
            <a:endParaRPr/>
          </a:p>
          <a:p>
            <a:pPr marL="1600200" lvl="3" indent="-238125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/>
              <a:t>After first outbreak consider team ppx antivirals daily during season</a:t>
            </a:r>
            <a:endParaRPr/>
          </a:p>
          <a:p>
            <a:pPr marL="1600200" lvl="3" indent="-238125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/>
              <a:t>Topical skin shielding foams/gels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7"/>
          <p:cNvSpPr txBox="1"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Pathologic</a:t>
            </a:r>
            <a:endParaRPr/>
          </a:p>
        </p:txBody>
      </p:sp>
      <p:sp>
        <p:nvSpPr>
          <p:cNvPr id="176" name="Google Shape;176;p17"/>
          <p:cNvSpPr txBox="1">
            <a:spLocks noGrp="1"/>
          </p:cNvSpPr>
          <p:nvPr>
            <p:ph type="body" idx="1"/>
          </p:nvPr>
        </p:nvSpPr>
        <p:spPr>
          <a:xfrm>
            <a:off x="838200" y="1600200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Bacterial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Furuncle (singular), carbuncle (coalescence)</a:t>
            </a:r>
            <a:endParaRPr/>
          </a:p>
          <a:p>
            <a:pPr marL="45720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45720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45720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Etiology: most commonly s. aureus</a:t>
            </a:r>
            <a:endParaRPr/>
          </a:p>
          <a:p>
            <a:pPr marL="114300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Be sure to ask hx of MSSA or MRSA or recent hospitalizations</a:t>
            </a:r>
            <a:endParaRPr/>
          </a:p>
          <a:p>
            <a: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77" name="Google Shape;177;p17" descr="https://www.aafp.org/afp/2015/0915/afp20150915p474-f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2583" y="2657475"/>
            <a:ext cx="1948417" cy="1461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7" descr="Image result for carbunc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6400" y="2657475"/>
            <a:ext cx="1919288" cy="144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7"/>
          <p:cNvSpPr txBox="1"/>
          <p:nvPr/>
        </p:nvSpPr>
        <p:spPr>
          <a:xfrm>
            <a:off x="4000500" y="4118788"/>
            <a:ext cx="381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G.</a:t>
            </a:r>
            <a:endParaRPr/>
          </a:p>
        </p:txBody>
      </p:sp>
      <p:sp>
        <p:nvSpPr>
          <p:cNvPr id="180" name="Google Shape;180;p17"/>
          <p:cNvSpPr txBox="1"/>
          <p:nvPr/>
        </p:nvSpPr>
        <p:spPr>
          <a:xfrm>
            <a:off x="7162800" y="4102586"/>
            <a:ext cx="381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8"/>
          <p:cNvSpPr txBox="1"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Pathologic</a:t>
            </a:r>
            <a:endParaRPr/>
          </a:p>
        </p:txBody>
      </p:sp>
      <p:sp>
        <p:nvSpPr>
          <p:cNvPr id="186" name="Google Shape;186;p18"/>
          <p:cNvSpPr txBox="1">
            <a:spLocks noGrp="1"/>
          </p:cNvSpPr>
          <p:nvPr>
            <p:ph type="body" idx="1"/>
          </p:nvPr>
        </p:nvSpPr>
        <p:spPr>
          <a:xfrm>
            <a:off x="838200" y="1600200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Bacterial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If fluctuant: I&amp;D with packing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Non-MRSA/MSSA</a:t>
            </a:r>
            <a:endParaRPr/>
          </a:p>
          <a:p>
            <a:pPr marL="114300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Tx: cephalexin 500mg QID x7days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Methicillin Resistant S. Aureus (MRSA)</a:t>
            </a:r>
            <a:endParaRPr/>
          </a:p>
          <a:p>
            <a:pPr marL="114300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Tx: TMP-SMX DS BID x14d (alt. doxycycline)</a:t>
            </a:r>
            <a:endParaRPr/>
          </a:p>
          <a:p>
            <a:pPr marL="114300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Intranasal mupirocin 2% BID x5days</a:t>
            </a:r>
            <a:endParaRPr/>
          </a:p>
          <a:p>
            <a:pPr marL="114300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Hibiclens daily to every other day for 10-14 days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9"/>
          <p:cNvSpPr txBox="1"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Pathologic</a:t>
            </a:r>
            <a:endParaRPr/>
          </a:p>
        </p:txBody>
      </p:sp>
      <p:sp>
        <p:nvSpPr>
          <p:cNvPr id="192" name="Google Shape;192;p19"/>
          <p:cNvSpPr txBox="1">
            <a:spLocks noGrp="1"/>
          </p:cNvSpPr>
          <p:nvPr>
            <p:ph type="body" idx="1"/>
          </p:nvPr>
        </p:nvSpPr>
        <p:spPr>
          <a:xfrm>
            <a:off x="838200" y="1600200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Bacterial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Return-to-play:</a:t>
            </a:r>
            <a:endParaRPr/>
          </a:p>
          <a:p>
            <a:pPr marL="114300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At least 72 hours of treatment</a:t>
            </a:r>
            <a:endParaRPr/>
          </a:p>
          <a:p>
            <a:pPr marL="1143000" lvl="2" indent="-228600" algn="l" rtl="0">
              <a:spcBef>
                <a:spcPts val="48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No new lesions for 48 hours</a:t>
            </a:r>
            <a:endParaRPr/>
          </a:p>
          <a:p>
            <a:pPr marL="114300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Coverable, dry lesions, no drainage</a:t>
            </a:r>
            <a:endParaRPr/>
          </a:p>
          <a:p>
            <a:pPr marL="114300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MRSA should be completely healed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3"/>
          <p:cNvSpPr txBox="1"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Mechanical</a:t>
            </a:r>
            <a:endParaRPr/>
          </a:p>
        </p:txBody>
      </p:sp>
      <p:sp>
        <p:nvSpPr>
          <p:cNvPr id="199" name="Google Shape;199;p23"/>
          <p:cNvSpPr txBox="1">
            <a:spLocks noGrp="1"/>
          </p:cNvSpPr>
          <p:nvPr>
            <p:ph type="body" idx="1"/>
          </p:nvPr>
        </p:nvSpPr>
        <p:spPr>
          <a:xfrm>
            <a:off x="838200" y="1600200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Hematomas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Subungual hematomas</a:t>
            </a:r>
            <a:endParaRPr/>
          </a:p>
          <a:p>
            <a:pPr marL="114300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Friction associated blood blister under the nail</a:t>
            </a:r>
            <a:endParaRPr/>
          </a:p>
          <a:p>
            <a:pPr marL="114300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Drain </a:t>
            </a:r>
            <a:r>
              <a:rPr lang="en-US" u="sng"/>
              <a:t>only</a:t>
            </a:r>
            <a:r>
              <a:rPr lang="en-US"/>
              <a:t> if very painful and inhibiting activity due to risk of infection</a:t>
            </a:r>
            <a:endParaRPr/>
          </a:p>
          <a:p>
            <a:pPr marL="114300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Tx: pad area well with friction resistant material, needle evacuation, cautery or I&amp;D</a:t>
            </a:r>
            <a:endParaRPr/>
          </a:p>
        </p:txBody>
      </p:sp>
      <p:pic>
        <p:nvPicPr>
          <p:cNvPr id="200" name="Google Shape;200;p23" descr="Ortho Rhode Isla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9793" y="4292600"/>
            <a:ext cx="1306196" cy="2288401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3"/>
          <p:cNvSpPr txBox="1"/>
          <p:nvPr/>
        </p:nvSpPr>
        <p:spPr>
          <a:xfrm>
            <a:off x="8265489" y="6581001"/>
            <a:ext cx="381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4"/>
          <p:cNvSpPr txBox="1"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Mechanical</a:t>
            </a:r>
            <a:endParaRPr/>
          </a:p>
        </p:txBody>
      </p:sp>
      <p:sp>
        <p:nvSpPr>
          <p:cNvPr id="208" name="Google Shape;208;p24"/>
          <p:cNvSpPr txBox="1">
            <a:spLocks noGrp="1"/>
          </p:cNvSpPr>
          <p:nvPr>
            <p:ph type="body" idx="1"/>
          </p:nvPr>
        </p:nvSpPr>
        <p:spPr>
          <a:xfrm>
            <a:off x="838200" y="1600200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Hematomas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Auricular hematoma</a:t>
            </a:r>
            <a:endParaRPr/>
          </a:p>
          <a:p>
            <a:pPr marL="114300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Friction associated blood blister in the subperichondrial space</a:t>
            </a:r>
            <a:endParaRPr/>
          </a:p>
          <a:p>
            <a:pPr marL="114300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If left untreated can develop into cauliflower ear</a:t>
            </a:r>
            <a:endParaRPr/>
          </a:p>
        </p:txBody>
      </p:sp>
      <p:pic>
        <p:nvPicPr>
          <p:cNvPr id="209" name="Google Shape;209;p24" descr="An untreated auricular haematoma can lead to cauliflower ear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2275" y="4289025"/>
            <a:ext cx="5340459" cy="2029374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4"/>
          <p:cNvSpPr txBox="1"/>
          <p:nvPr/>
        </p:nvSpPr>
        <p:spPr>
          <a:xfrm>
            <a:off x="7620000" y="6308735"/>
            <a:ext cx="381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5"/>
          <p:cNvSpPr txBox="1"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Mechanical</a:t>
            </a:r>
            <a:endParaRPr/>
          </a:p>
        </p:txBody>
      </p:sp>
      <p:sp>
        <p:nvSpPr>
          <p:cNvPr id="217" name="Google Shape;217;p25"/>
          <p:cNvSpPr txBox="1">
            <a:spLocks noGrp="1"/>
          </p:cNvSpPr>
          <p:nvPr>
            <p:ph type="body" idx="1"/>
          </p:nvPr>
        </p:nvSpPr>
        <p:spPr>
          <a:xfrm>
            <a:off x="838200" y="1600200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Hematomas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Auricular hematoma</a:t>
            </a:r>
            <a:endParaRPr/>
          </a:p>
          <a:p>
            <a:pPr marL="114300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Tx: evacuation by needle or I&amp;D followed by sutured pressure dressing or magnets</a:t>
            </a:r>
            <a:endParaRPr/>
          </a:p>
          <a:p>
            <a:pPr marL="114300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Return to play: once pressure dressing removed</a:t>
            </a:r>
            <a:endParaRPr/>
          </a:p>
          <a:p>
            <a:pPr marL="114300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Prevention: head gear for practice and competition</a:t>
            </a:r>
            <a:endParaRPr/>
          </a:p>
        </p:txBody>
      </p:sp>
      <p:pic>
        <p:nvPicPr>
          <p:cNvPr id="218" name="Google Shape;218;p25" descr="https://www.teamusa.org/-/media/USA_Wrestling/Corporate-Partners/CAULICURE/FullSizeRender.jpg?h=390&amp;w=292&amp;la=en&amp;hash=4BB34654D3591D99D9E77DCBFE4D39AA46EAD0A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2599" y="4528795"/>
            <a:ext cx="1371601" cy="1831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5" descr="Treatment of Auricular Hematoma | SpringerLin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48406" y="4419600"/>
            <a:ext cx="1952394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7085427" y="4724567"/>
            <a:ext cx="1830140" cy="137260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5"/>
          <p:cNvSpPr txBox="1"/>
          <p:nvPr/>
        </p:nvSpPr>
        <p:spPr>
          <a:xfrm>
            <a:off x="7315200" y="6325940"/>
            <a:ext cx="153313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Photo used with patient permission</a:t>
            </a:r>
            <a:endParaRPr/>
          </a:p>
        </p:txBody>
      </p:sp>
      <p:sp>
        <p:nvSpPr>
          <p:cNvPr id="222" name="Google Shape;222;p25"/>
          <p:cNvSpPr txBox="1"/>
          <p:nvPr/>
        </p:nvSpPr>
        <p:spPr>
          <a:xfrm>
            <a:off x="2933700" y="6352401"/>
            <a:ext cx="381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K.</a:t>
            </a:r>
            <a:endParaRPr/>
          </a:p>
        </p:txBody>
      </p:sp>
      <p:sp>
        <p:nvSpPr>
          <p:cNvPr id="223" name="Google Shape;223;p25"/>
          <p:cNvSpPr txBox="1"/>
          <p:nvPr/>
        </p:nvSpPr>
        <p:spPr>
          <a:xfrm>
            <a:off x="5749537" y="6467128"/>
            <a:ext cx="381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7"/>
          <p:cNvSpPr txBox="1"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Mechanical</a:t>
            </a:r>
            <a:endParaRPr/>
          </a:p>
        </p:txBody>
      </p:sp>
      <p:sp>
        <p:nvSpPr>
          <p:cNvPr id="230" name="Google Shape;230;p27"/>
          <p:cNvSpPr txBox="1">
            <a:spLocks noGrp="1"/>
          </p:cNvSpPr>
          <p:nvPr>
            <p:ph type="body" idx="1"/>
          </p:nvPr>
        </p:nvSpPr>
        <p:spPr>
          <a:xfrm>
            <a:off x="838200" y="1600200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Chafing</a:t>
            </a:r>
            <a:endParaRPr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Most commonly affected areas:</a:t>
            </a:r>
            <a:endParaRPr/>
          </a:p>
          <a:p>
            <a:pPr marL="1143000" lvl="2" indent="-22860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Axillae</a:t>
            </a:r>
            <a:endParaRPr/>
          </a:p>
          <a:p>
            <a:pPr marL="1600200" lvl="3" indent="-228600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Throwing sports</a:t>
            </a:r>
            <a:endParaRPr/>
          </a:p>
          <a:p>
            <a:pPr marL="1143000" lvl="2" indent="-22860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Nipples</a:t>
            </a:r>
            <a:endParaRPr/>
          </a:p>
          <a:p>
            <a:pPr marL="1600200" lvl="3" indent="-228600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Runners, track and field</a:t>
            </a:r>
            <a:endParaRPr/>
          </a:p>
          <a:p>
            <a:pPr marL="1143000" lvl="2" indent="-22860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Inner thighs/groin</a:t>
            </a:r>
            <a:endParaRPr/>
          </a:p>
          <a:p>
            <a:pPr marL="1600200" lvl="3" indent="-228600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Runners, track and field</a:t>
            </a:r>
            <a:endParaRPr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Treatment: keep area clean and dry, loose fitting clothing, petroleum jelly</a:t>
            </a:r>
            <a:endParaRPr/>
          </a:p>
          <a:p>
            <a:pPr marL="742950" lvl="1" indent="-277177" algn="l" rtl="0">
              <a:spcBef>
                <a:spcPts val="518"/>
              </a:spcBef>
              <a:spcAft>
                <a:spcPts val="0"/>
              </a:spcAft>
              <a:buSzPct val="64285"/>
              <a:buChar char="–"/>
            </a:pPr>
            <a:r>
              <a:rPr lang="en-US"/>
              <a:t>Prevention: anti-chafing gels, loose fitting clothing</a:t>
            </a:r>
            <a:endParaRPr/>
          </a:p>
          <a:p>
            <a:pPr marL="342900" lvl="0" indent="-1549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231" name="Google Shape;231;p27" descr="Nipple Tape: How to Prevent Nipple Chafing For Running Marath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07227" y="2362200"/>
            <a:ext cx="3352801" cy="18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7" descr="Chafing Thighs, Between Thighs, Legs, How to Stop, Prevent Chafing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07227" y="5467350"/>
            <a:ext cx="2320557" cy="1305313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7"/>
          <p:cNvSpPr txBox="1"/>
          <p:nvPr/>
        </p:nvSpPr>
        <p:spPr>
          <a:xfrm>
            <a:off x="8469527" y="4452570"/>
            <a:ext cx="381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M.</a:t>
            </a:r>
            <a:endParaRPr/>
          </a:p>
        </p:txBody>
      </p:sp>
      <p:sp>
        <p:nvSpPr>
          <p:cNvPr id="234" name="Google Shape;234;p27"/>
          <p:cNvSpPr txBox="1"/>
          <p:nvPr/>
        </p:nvSpPr>
        <p:spPr>
          <a:xfrm>
            <a:off x="7627784" y="6535371"/>
            <a:ext cx="381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0"/>
          <p:cNvSpPr txBox="1">
            <a:spLocks noGrp="1"/>
          </p:cNvSpPr>
          <p:nvPr>
            <p:ph type="title"/>
          </p:nvPr>
        </p:nvSpPr>
        <p:spPr>
          <a:xfrm>
            <a:off x="990600" y="304800"/>
            <a:ext cx="802767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Summary</a:t>
            </a:r>
            <a:endParaRPr/>
          </a:p>
        </p:txBody>
      </p:sp>
      <p:sp>
        <p:nvSpPr>
          <p:cNvPr id="240" name="Google Shape;240;p30"/>
          <p:cNvSpPr txBox="1">
            <a:spLocks noGrp="1"/>
          </p:cNvSpPr>
          <p:nvPr>
            <p:ph type="body" idx="1"/>
          </p:nvPr>
        </p:nvSpPr>
        <p:spPr>
          <a:xfrm>
            <a:off x="990600" y="1828800"/>
            <a:ext cx="80010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When assessing an athlete dermatitis think: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Activity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Mechanism</a:t>
            </a:r>
            <a:endParaRPr/>
          </a:p>
          <a:p>
            <a:pPr marL="114300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Is it mechanical, pathological, or environmental?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Treat accordingly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Make activity recommendations</a:t>
            </a:r>
            <a:endParaRPr/>
          </a:p>
          <a:p>
            <a:pPr marL="114300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Return to play</a:t>
            </a:r>
            <a:endParaRPr/>
          </a:p>
          <a:p>
            <a:pPr marL="114300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Change in mechanism factors (clothing, coverings, padding, etc.)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Appropriate follow-up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1"/>
          <p:cNvSpPr txBox="1">
            <a:spLocks noGrp="1"/>
          </p:cNvSpPr>
          <p:nvPr>
            <p:ph type="title"/>
          </p:nvPr>
        </p:nvSpPr>
        <p:spPr>
          <a:xfrm>
            <a:off x="990600" y="304800"/>
            <a:ext cx="802767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References</a:t>
            </a:r>
            <a:endParaRPr/>
          </a:p>
        </p:txBody>
      </p:sp>
      <p:sp>
        <p:nvSpPr>
          <p:cNvPr id="246" name="Google Shape;246;p31"/>
          <p:cNvSpPr txBox="1">
            <a:spLocks noGrp="1"/>
          </p:cNvSpPr>
          <p:nvPr>
            <p:ph type="body" idx="1"/>
          </p:nvPr>
        </p:nvSpPr>
        <p:spPr>
          <a:xfrm>
            <a:off x="990600" y="1828800"/>
            <a:ext cx="80010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1. Bannerman, Elana MD; Stevenson, John Herbert MD, CAQ. Dermatology Issues in Sports. Current Sports Medicine. July/August 2017 - Volume 16 - Issue 4 - p 219-220.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Objective</a:t>
            </a: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914400" y="2895600"/>
            <a:ext cx="7772400" cy="3230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Explain the treatment of common sports-related skin issues.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This is not a comprehensive review.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2"/>
          <p:cNvSpPr txBox="1">
            <a:spLocks noGrp="1"/>
          </p:cNvSpPr>
          <p:nvPr>
            <p:ph type="title"/>
          </p:nvPr>
        </p:nvSpPr>
        <p:spPr>
          <a:xfrm>
            <a:off x="990600" y="304800"/>
            <a:ext cx="802767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References</a:t>
            </a:r>
            <a:endParaRPr/>
          </a:p>
        </p:txBody>
      </p:sp>
      <p:sp>
        <p:nvSpPr>
          <p:cNvPr id="252" name="Google Shape;252;p32"/>
          <p:cNvSpPr txBox="1">
            <a:spLocks noGrp="1"/>
          </p:cNvSpPr>
          <p:nvPr>
            <p:ph type="body" idx="1"/>
          </p:nvPr>
        </p:nvSpPr>
        <p:spPr>
          <a:xfrm>
            <a:off x="990600" y="1828800"/>
            <a:ext cx="80010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Pictures</a:t>
            </a:r>
            <a:endParaRPr/>
          </a:p>
          <a:p>
            <a:pPr marL="457200" lvl="1" indent="0" algn="l" rtl="0"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A.https://www.google.com/search?q=tan+lines&amp;tbm=isch&amp;ved=2ahUKEwiRrvmns-noAhUBL60KHSJzAuQQ2-cCegQIABAA&amp;oq=tan+lines&amp;gs_lcp=CgNpbWcQAzICCAAyAggAMgIIADICCAAyAggAMgIIADICCAAyAggAMgIIADICCAA6BAgjECc6BAgAEEM6BQgAEIMBUNPbA1i15ANgtuUDaABwAHgAgAGTAYgB1AWSAQM4LjGYAQCgAQGqAQtnd3Mtd2l6LWltZw&amp;sclient=img&amp;ei=knOWXpGdH4HetAWi5omgDg&amp;bih=578&amp;biw=1280&amp;rlz=1C1GCEB_enUS879US879&amp;safe=active&amp;ssui=on#imgrc=26n0tQam0cn5cM</a:t>
            </a:r>
            <a:endParaRPr/>
          </a:p>
          <a:p>
            <a:pPr marL="457200" lvl="1" indent="0" algn="l" rtl="0"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B. https://dermnetnz.org/topics/chilblains/</a:t>
            </a:r>
            <a:endParaRPr/>
          </a:p>
          <a:p>
            <a:pPr marL="457200" lvl="1" indent="0" algn="l" rtl="0"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C. http://www.dermatlas.net/atlas/imageinfo.cfm?image=910</a:t>
            </a:r>
            <a:endParaRPr/>
          </a:p>
          <a:p>
            <a:pPr marL="457200" lvl="1" indent="0" algn="l" rtl="0"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D. https://www.strnotderm.com/articles/aad_education_library/589388-molluscum-contagiosum</a:t>
            </a:r>
            <a:endParaRPr/>
          </a:p>
          <a:p>
            <a:pPr marL="457200" lvl="1" indent="0" algn="l" rtl="0"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E. https://www.aafp.org/afp/2010/1101/p1075.html</a:t>
            </a:r>
            <a:endParaRPr/>
          </a:p>
          <a:p>
            <a:pPr marL="457200" lvl="1" indent="0" algn="l" rtl="0"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F. https://www.consultant360.com/articles/why-16-year-old-repeatedly-breaking-out</a:t>
            </a:r>
            <a:endParaRPr/>
          </a:p>
          <a:p>
            <a:pPr marL="457200" lvl="1" indent="0" algn="l" rtl="0"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G. https://www.aafp.org/afp/2015/0915/p474.html</a:t>
            </a:r>
            <a:endParaRPr/>
          </a:p>
          <a:p>
            <a:pPr marL="457200" lvl="1" indent="0" algn="l" rtl="0"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H. https://www.dabur.com/daburarogya/dermatology/boils-and-carbuncles.aspx</a:t>
            </a:r>
            <a:endParaRPr/>
          </a:p>
          <a:p>
            <a:pPr marL="457200" lvl="1" indent="0" algn="l" rtl="0"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3"/>
          <p:cNvSpPr txBox="1">
            <a:spLocks noGrp="1"/>
          </p:cNvSpPr>
          <p:nvPr>
            <p:ph type="title"/>
          </p:nvPr>
        </p:nvSpPr>
        <p:spPr>
          <a:xfrm>
            <a:off x="990600" y="304800"/>
            <a:ext cx="802767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References</a:t>
            </a:r>
            <a:endParaRPr/>
          </a:p>
        </p:txBody>
      </p:sp>
      <p:sp>
        <p:nvSpPr>
          <p:cNvPr id="258" name="Google Shape;258;p33"/>
          <p:cNvSpPr txBox="1">
            <a:spLocks noGrp="1"/>
          </p:cNvSpPr>
          <p:nvPr>
            <p:ph type="body" idx="1"/>
          </p:nvPr>
        </p:nvSpPr>
        <p:spPr>
          <a:xfrm>
            <a:off x="990600" y="1828800"/>
            <a:ext cx="80010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/>
          </a:bodyPr>
          <a:lstStyle/>
          <a:p>
            <a:pPr marL="342900" lvl="0" indent="-35814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Pictures</a:t>
            </a:r>
            <a:endParaRPr/>
          </a:p>
          <a:p>
            <a:pPr marL="971550" lvl="1" indent="-416560" algn="l" rtl="0"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/>
          </a:p>
          <a:p>
            <a:pPr marL="457200" lvl="1" indent="0" algn="l" rtl="0"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I. https://www.orthopedicsri.com/blog-items/subungual-hematoma/</a:t>
            </a:r>
            <a:endParaRPr/>
          </a:p>
          <a:p>
            <a:pPr marL="457200" lvl="1" indent="0" algn="l" rtl="0"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J. https://wikem.org/wiki/Auricular_hematoma</a:t>
            </a:r>
            <a:endParaRPr/>
          </a:p>
          <a:p>
            <a:pPr marL="457200" lvl="1" indent="0" algn="l" rtl="0"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K. https://www.teamusa.org/USA-</a:t>
            </a:r>
            <a:endParaRPr/>
          </a:p>
          <a:p>
            <a:pPr marL="457200" lvl="1" indent="0" algn="l" rtl="0"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L. Wrestling/Features/2017/June/22/Preventing-cauliflower-ear-with-Caulicure</a:t>
            </a:r>
            <a:endParaRPr/>
          </a:p>
          <a:p>
            <a:pPr marL="457200" lvl="1" indent="0" algn="l" rtl="0"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M. https://www.runsociety.com/health-injuries/nipple-tape-how-to-prevent-nipple-chafing-for-long-distance-runners/</a:t>
            </a:r>
            <a:endParaRPr/>
          </a:p>
          <a:p>
            <a:pPr marL="457200" lvl="1" indent="0" algn="l" rtl="0"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N. https://www.skincareorg.com/chafing-thighs/how-to-stop-chafing-thighs-after-swimming-during-pregnancy-from-walking-and-running/</a:t>
            </a:r>
            <a:endParaRPr/>
          </a:p>
          <a:p>
            <a:pPr marL="971550" lvl="1" indent="-416560" algn="l" rtl="0"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/>
          </a:p>
          <a:p>
            <a:pPr marL="971550" lvl="1" indent="-416560" algn="l" rtl="0"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/>
          </a:p>
          <a:p>
            <a:pPr marL="742950" lvl="1" indent="-187959" algn="l" rtl="0"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882396"/>
            <a:ext cx="7514844" cy="5093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Let’s break it down…</a:t>
            </a:r>
            <a:endParaRPr/>
          </a:p>
        </p:txBody>
      </p:sp>
      <p:sp>
        <p:nvSpPr>
          <p:cNvPr id="104" name="Google Shape;104;p4"/>
          <p:cNvSpPr txBox="1">
            <a:spLocks noGrp="1"/>
          </p:cNvSpPr>
          <p:nvPr>
            <p:ph type="body" idx="1"/>
          </p:nvPr>
        </p:nvSpPr>
        <p:spPr>
          <a:xfrm>
            <a:off x="838200" y="1600200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Environmental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Pathologic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Mechanical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"/>
          <p:cNvSpPr txBox="1"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Environmental</a:t>
            </a:r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body" idx="1"/>
          </p:nvPr>
        </p:nvSpPr>
        <p:spPr>
          <a:xfrm>
            <a:off x="838200" y="1600200"/>
            <a:ext cx="78486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Sunburn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Prevention</a:t>
            </a:r>
            <a:r>
              <a:rPr lang="en-US" baseline="30000"/>
              <a:t>1</a:t>
            </a:r>
            <a:r>
              <a:rPr lang="en-US"/>
              <a:t>:</a:t>
            </a:r>
            <a:endParaRPr/>
          </a:p>
          <a:p>
            <a:pPr marL="114300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Sunscreen: at least SPF 30</a:t>
            </a:r>
            <a:endParaRPr/>
          </a:p>
          <a:p>
            <a:pPr marL="1600200" lvl="3" indent="-2667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/>
              <a:t>MUST RE-APPLY every 1-2 hours; even in winter</a:t>
            </a:r>
            <a:endParaRPr/>
          </a:p>
          <a:p>
            <a:pPr marL="114300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Coverage: </a:t>
            </a:r>
            <a:r>
              <a:rPr lang="en-US" sz="2000"/>
              <a:t>UPF clothing, sunglasses, hats, scarves, gloves</a:t>
            </a:r>
            <a:endParaRPr sz="2000"/>
          </a:p>
          <a:p>
            <a:pPr marL="114300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Limit outdoor training times between 10am-2pm</a:t>
            </a:r>
            <a:endParaRPr/>
          </a:p>
        </p:txBody>
      </p:sp>
      <p:sp>
        <p:nvSpPr>
          <p:cNvPr id="112" name="Google Shape;112;p7"/>
          <p:cNvSpPr txBox="1"/>
          <p:nvPr/>
        </p:nvSpPr>
        <p:spPr>
          <a:xfrm>
            <a:off x="4421053" y="6581001"/>
            <a:ext cx="381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</a:t>
            </a:r>
            <a:endParaRPr/>
          </a:p>
        </p:txBody>
      </p:sp>
      <p:sp>
        <p:nvSpPr>
          <p:cNvPr id="113" name="Google Shape;113;p7"/>
          <p:cNvSpPr txBox="1"/>
          <p:nvPr/>
        </p:nvSpPr>
        <p:spPr>
          <a:xfrm>
            <a:off x="7611911" y="6591071"/>
            <a:ext cx="381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</a:t>
            </a:r>
            <a:endParaRPr/>
          </a:p>
        </p:txBody>
      </p:sp>
      <p:pic>
        <p:nvPicPr>
          <p:cNvPr id="114" name="Google Shape;114;p7" descr="Do You Know the 4 Degrees of Burns? • First Aid Supplies On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72250" y="4539275"/>
            <a:ext cx="3380499" cy="224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"/>
          <p:cNvSpPr txBox="1"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Environmental</a:t>
            </a:r>
            <a:endParaRPr/>
          </a:p>
        </p:txBody>
      </p:sp>
      <p:sp>
        <p:nvSpPr>
          <p:cNvPr id="121" name="Google Shape;121;p8"/>
          <p:cNvSpPr txBox="1">
            <a:spLocks noGrp="1"/>
          </p:cNvSpPr>
          <p:nvPr>
            <p:ph type="body" idx="1"/>
          </p:nvPr>
        </p:nvSpPr>
        <p:spPr>
          <a:xfrm>
            <a:off x="838200" y="1600200"/>
            <a:ext cx="78486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Sunburn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Treatment</a:t>
            </a:r>
            <a:r>
              <a:rPr lang="en-US" baseline="30000"/>
              <a:t>1</a:t>
            </a:r>
            <a:r>
              <a:rPr lang="en-US"/>
              <a:t>:</a:t>
            </a:r>
            <a:endParaRPr/>
          </a:p>
          <a:p>
            <a:pPr marL="114300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Cold Compresses, Hydration</a:t>
            </a:r>
            <a:endParaRPr/>
          </a:p>
          <a:p>
            <a:pPr marL="114300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Oral Anti-inflammatories (NSAIDs, corticosteroids)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Factors that sensitize the skin</a:t>
            </a:r>
            <a:endParaRPr/>
          </a:p>
          <a:p>
            <a:pPr marL="114300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Medications and topicals:</a:t>
            </a:r>
            <a:endParaRPr/>
          </a:p>
          <a:p>
            <a:pPr marL="160020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/>
              <a:t>Tetracyclines, sulfas, phenothiazines, wrinkle and acne medications (oral and topical)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Return to Play</a:t>
            </a:r>
            <a:endParaRPr/>
          </a:p>
          <a:p>
            <a:pPr marL="1143000" lvl="2" indent="-228600" algn="l" rtl="0">
              <a:spcBef>
                <a:spcPts val="4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As Tolerated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"/>
          <p:cNvSpPr txBox="1"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Environmental</a:t>
            </a:r>
            <a:endParaRPr/>
          </a:p>
        </p:txBody>
      </p:sp>
      <p:sp>
        <p:nvSpPr>
          <p:cNvPr id="128" name="Google Shape;128;p9"/>
          <p:cNvSpPr txBox="1">
            <a:spLocks noGrp="1"/>
          </p:cNvSpPr>
          <p:nvPr>
            <p:ph type="body" idx="1"/>
          </p:nvPr>
        </p:nvSpPr>
        <p:spPr>
          <a:xfrm>
            <a:off x="838200" y="1600200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342900" lvl="0" indent="-31241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Pernio a.k.a. chilblains</a:t>
            </a:r>
            <a:r>
              <a:rPr lang="en-US" baseline="30000"/>
              <a:t>1</a:t>
            </a:r>
            <a:endParaRPr/>
          </a:p>
          <a:p>
            <a:pPr marL="742950" lvl="1" indent="-25908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Presentation:</a:t>
            </a:r>
            <a:endParaRPr/>
          </a:p>
          <a:p>
            <a:pPr marL="1143000" lvl="2" indent="-25209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16666"/>
              <a:buChar char="•"/>
            </a:pPr>
            <a:r>
              <a:rPr lang="en-US"/>
              <a:t>Blotchy, red/purple, pruritic/painful bumps that present several hours after cold exposure</a:t>
            </a:r>
            <a:endParaRPr/>
          </a:p>
          <a:p>
            <a:pPr marL="742950" lvl="1" indent="-25908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Etiology: </a:t>
            </a:r>
            <a:endParaRPr/>
          </a:p>
          <a:p>
            <a:pPr marL="1143000" lvl="2" indent="-25209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16666"/>
              <a:buChar char="•"/>
            </a:pPr>
            <a:r>
              <a:rPr lang="en-US"/>
              <a:t>vascular constriction during cold exposure followed by blood leakage into surrounding tissues with re-warming</a:t>
            </a:r>
            <a:endParaRPr/>
          </a:p>
          <a:p>
            <a:pPr marL="742950" lvl="1" indent="-25908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Treatment: </a:t>
            </a:r>
            <a:endParaRPr/>
          </a:p>
          <a:p>
            <a:pPr marL="1143000" lvl="2" indent="-20574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Topical or oral corticosteroids</a:t>
            </a:r>
            <a:endParaRPr/>
          </a:p>
          <a:p>
            <a:pPr marL="1143000" lvl="2" indent="-202882" algn="l" rtl="0">
              <a:spcBef>
                <a:spcPts val="444"/>
              </a:spcBef>
              <a:spcAft>
                <a:spcPts val="0"/>
              </a:spcAft>
              <a:buSzPct val="75000"/>
              <a:buChar char="•"/>
            </a:pPr>
            <a:r>
              <a:rPr lang="en-US"/>
              <a:t>Protect from further cold exposure</a:t>
            </a:r>
            <a:endParaRPr/>
          </a:p>
          <a:p>
            <a:pPr marL="742950" lvl="1" indent="-25908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At risk population: </a:t>
            </a:r>
            <a:endParaRPr/>
          </a:p>
          <a:p>
            <a:pPr marL="1143000" lvl="2" indent="-25209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16666"/>
              <a:buChar char="•"/>
            </a:pPr>
            <a:r>
              <a:rPr lang="en-US"/>
              <a:t>cyclists, barefoot runners, tri-athletes</a:t>
            </a:r>
            <a:endParaRPr/>
          </a:p>
          <a:p>
            <a:pPr marL="742950" lvl="1" indent="-12128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342900" lvl="0" indent="-1549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129" name="Google Shape;129;p9" descr="Perniosi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22025" y="390521"/>
            <a:ext cx="1602002" cy="12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9" descr="Perniosi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77926" y="5121300"/>
            <a:ext cx="1933575" cy="1460046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9"/>
          <p:cNvSpPr txBox="1"/>
          <p:nvPr/>
        </p:nvSpPr>
        <p:spPr>
          <a:xfrm>
            <a:off x="8724014" y="1947993"/>
            <a:ext cx="381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</a:t>
            </a:r>
            <a:endParaRPr/>
          </a:p>
        </p:txBody>
      </p:sp>
      <p:sp>
        <p:nvSpPr>
          <p:cNvPr id="132" name="Google Shape;132;p9"/>
          <p:cNvSpPr txBox="1"/>
          <p:nvPr/>
        </p:nvSpPr>
        <p:spPr>
          <a:xfrm>
            <a:off x="8611501" y="4987889"/>
            <a:ext cx="381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"/>
          <p:cNvSpPr txBox="1"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Pathologic</a:t>
            </a:r>
            <a:endParaRPr/>
          </a:p>
        </p:txBody>
      </p:sp>
      <p:sp>
        <p:nvSpPr>
          <p:cNvPr id="139" name="Google Shape;139;p12"/>
          <p:cNvSpPr txBox="1">
            <a:spLocks noGrp="1"/>
          </p:cNvSpPr>
          <p:nvPr>
            <p:ph type="body" idx="1"/>
          </p:nvPr>
        </p:nvSpPr>
        <p:spPr>
          <a:xfrm>
            <a:off x="838200" y="1600200"/>
            <a:ext cx="7848600" cy="498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342900" lvl="0" indent="-35814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Fungal</a:t>
            </a:r>
            <a:endParaRPr/>
          </a:p>
          <a:p>
            <a:pPr marL="742950" lvl="1" indent="-286385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600"/>
              <a:buChar char="–"/>
            </a:pPr>
            <a:r>
              <a:rPr lang="en-US" sz="2600"/>
              <a:t>Tinea Corporis (Ringworm), Tinea Cruris (Jock Itch)</a:t>
            </a:r>
            <a:endParaRPr sz="2600"/>
          </a:p>
          <a:p>
            <a:pPr marL="1143000" lvl="2" indent="-24003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Raised patch/plaque, scaly, blistering, erythematous leading border, often with central clearing</a:t>
            </a:r>
            <a:endParaRPr/>
          </a:p>
          <a:p>
            <a:pPr marL="1143000" lvl="2" indent="-24003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Etiology: microsporum, trichophyton, epidermophyton</a:t>
            </a:r>
            <a:endParaRPr/>
          </a:p>
          <a:p>
            <a:pPr marL="1143000" lvl="2" indent="-24003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Tx: </a:t>
            </a:r>
            <a:endParaRPr/>
          </a:p>
          <a:p>
            <a:pPr marL="1600200" lvl="3" indent="-238125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/>
              <a:t>mild-moderate: topical antifungal creams 2-4wk</a:t>
            </a:r>
            <a:endParaRPr/>
          </a:p>
          <a:p>
            <a:pPr marL="1600200" lvl="3" indent="-238125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/>
              <a:t>severe:</a:t>
            </a:r>
            <a:endParaRPr/>
          </a:p>
          <a:p>
            <a:pPr marL="2057400" lvl="4" indent="-238125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</a:pPr>
            <a:r>
              <a:rPr lang="en-US"/>
              <a:t>itraconazole 200mg QD x7d</a:t>
            </a:r>
            <a:endParaRPr/>
          </a:p>
          <a:p>
            <a:pPr marL="2057400" lvl="4" indent="-238125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</a:pPr>
            <a:r>
              <a:rPr lang="en-US"/>
              <a:t>terbinafine 250mg QD x7d</a:t>
            </a:r>
            <a:endParaRPr/>
          </a:p>
          <a:p>
            <a:pPr marL="1143000" lvl="2" indent="-24003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Return-to-play:</a:t>
            </a:r>
            <a:endParaRPr/>
          </a:p>
          <a:p>
            <a:pPr marL="1600200" lvl="3" indent="-238125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/>
              <a:t>72 hours tx</a:t>
            </a:r>
            <a:endParaRPr/>
          </a:p>
          <a:p>
            <a:pPr marL="1600200" lvl="3" indent="-238125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/>
              <a:t>Coverage required for lesions</a:t>
            </a:r>
            <a:endParaRPr/>
          </a:p>
        </p:txBody>
      </p:sp>
      <p:pic>
        <p:nvPicPr>
          <p:cNvPr id="140" name="Google Shape;140;p12" descr="Image #910: tinea corporis"/>
          <p:cNvPicPr preferRelativeResize="0"/>
          <p:nvPr/>
        </p:nvPicPr>
        <p:blipFill rotWithShape="1">
          <a:blip r:embed="rId3">
            <a:alphaModFix/>
          </a:blip>
          <a:srcRect t="14000" b="13998"/>
          <a:stretch/>
        </p:blipFill>
        <p:spPr>
          <a:xfrm>
            <a:off x="6362700" y="4795325"/>
            <a:ext cx="2209800" cy="1591056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2"/>
          <p:cNvSpPr txBox="1"/>
          <p:nvPr/>
        </p:nvSpPr>
        <p:spPr>
          <a:xfrm>
            <a:off x="8572500" y="5629656"/>
            <a:ext cx="381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4"/>
          <p:cNvSpPr txBox="1"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Pathologic</a:t>
            </a:r>
            <a:endParaRPr/>
          </a:p>
        </p:txBody>
      </p:sp>
      <p:sp>
        <p:nvSpPr>
          <p:cNvPr id="148" name="Google Shape;148;p14"/>
          <p:cNvSpPr txBox="1">
            <a:spLocks noGrp="1"/>
          </p:cNvSpPr>
          <p:nvPr>
            <p:ph type="body" idx="1"/>
          </p:nvPr>
        </p:nvSpPr>
        <p:spPr>
          <a:xfrm>
            <a:off x="838200" y="1600200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342900" lvl="0" indent="-35814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Viral</a:t>
            </a:r>
            <a:endParaRPr/>
          </a:p>
          <a:p>
            <a:pPr marL="742950" lvl="1" indent="-299085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Molluscum contagiosum</a:t>
            </a:r>
            <a:endParaRPr/>
          </a:p>
          <a:p>
            <a:pPr marL="1143000" lvl="2" indent="-24003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Multiple dome-shaped papules with umbilicated center</a:t>
            </a:r>
            <a:endParaRPr/>
          </a:p>
          <a:p>
            <a:pPr marL="1143000" lvl="2" indent="-24003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Etiology: viral infection transmitted via direct contact</a:t>
            </a:r>
            <a:endParaRPr/>
          </a:p>
          <a:p>
            <a:pPr marL="1143000" lvl="2" indent="-24003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Tx: </a:t>
            </a:r>
            <a:endParaRPr/>
          </a:p>
          <a:p>
            <a:pPr marL="1600200" lvl="3" indent="-238125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/>
              <a:t>Cryotherapy</a:t>
            </a:r>
            <a:endParaRPr/>
          </a:p>
          <a:p>
            <a:pPr marL="1600200" lvl="3" indent="-238125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/>
              <a:t>Curettage, excision</a:t>
            </a:r>
            <a:endParaRPr/>
          </a:p>
          <a:p>
            <a:pPr marL="1600200" lvl="3" indent="-238125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/>
              <a:t>Topical salicylates</a:t>
            </a:r>
            <a:endParaRPr/>
          </a:p>
          <a:p>
            <a:pPr marL="1600200" lvl="3" indent="-238125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/>
              <a:t>Topical cantharidin applied in office</a:t>
            </a:r>
            <a:endParaRPr/>
          </a:p>
          <a:p>
            <a:pPr marL="1600200" lvl="3" indent="-238125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/>
              <a:t>If many lesions consider Cimetidine 400mg TID x 6-12w</a:t>
            </a:r>
            <a:endParaRPr/>
          </a:p>
          <a:p>
            <a:pPr marL="1143000" lvl="2" indent="-24003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Return to play: </a:t>
            </a:r>
            <a:endParaRPr/>
          </a:p>
          <a:p>
            <a:pPr marL="1600200" lvl="3" indent="-228600" algn="l" rtl="0">
              <a:spcBef>
                <a:spcPts val="444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Coverage Required</a:t>
            </a:r>
            <a:endParaRPr/>
          </a:p>
        </p:txBody>
      </p:sp>
      <p:pic>
        <p:nvPicPr>
          <p:cNvPr id="149" name="Google Shape;149;p14" descr="Molluscum contagiosu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0550" y="5379050"/>
            <a:ext cx="2528900" cy="136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4"/>
          <p:cNvSpPr txBox="1"/>
          <p:nvPr/>
        </p:nvSpPr>
        <p:spPr>
          <a:xfrm>
            <a:off x="8620125" y="6467651"/>
            <a:ext cx="381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Pathologic</a:t>
            </a:r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body" idx="1"/>
          </p:nvPr>
        </p:nvSpPr>
        <p:spPr>
          <a:xfrm>
            <a:off x="838200" y="1600200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Viral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Herpes gladiatorum</a:t>
            </a:r>
            <a:endParaRPr/>
          </a:p>
          <a:p>
            <a:pPr marL="114300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Vesicular/pustular lesions or ulcerations on erythematous base (early-mid) or crusting (healing)</a:t>
            </a:r>
            <a:endParaRPr/>
          </a:p>
          <a:p>
            <a:pPr marL="114300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Etiology: HSV-1</a:t>
            </a:r>
            <a:endParaRPr/>
          </a:p>
          <a:p>
            <a:pPr marL="114300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Treatment:</a:t>
            </a:r>
            <a:endParaRPr/>
          </a:p>
          <a:p>
            <a:pPr marL="160020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/>
              <a:t>Cover area (non-wrestlers, eg soccer)</a:t>
            </a:r>
            <a:endParaRPr/>
          </a:p>
          <a:p>
            <a:pPr marL="160020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/>
              <a:t>Antivirals </a:t>
            </a:r>
            <a:endParaRPr/>
          </a:p>
          <a:p>
            <a:pPr marL="182880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</p:txBody>
      </p:sp>
      <p:pic>
        <p:nvPicPr>
          <p:cNvPr id="158" name="Google Shape;158;p15" descr="herp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3800" y="1295400"/>
            <a:ext cx="1382486" cy="1248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5" descr="https://www.aafp.org/afp/2010/1101/afp20101101p1075-f9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10400" y="0"/>
            <a:ext cx="2128462" cy="124869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0" name="Google Shape;160;p15"/>
          <p:cNvGraphicFramePr/>
          <p:nvPr/>
        </p:nvGraphicFramePr>
        <p:xfrm>
          <a:off x="3733800" y="475228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{F65273C7-9594-4848-8EFC-A44CB2D8E627}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1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valacyclovir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acyclovir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r>
                        <a:rPr lang="en-US" sz="1800" baseline="30000"/>
                        <a:t>st</a:t>
                      </a:r>
                      <a:r>
                        <a:rPr lang="en-US" sz="1800"/>
                        <a:t> episode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1g BID x7-10d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/>
                        <a:t>400mg TID x7-10d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Recurrence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1q QD x5d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/>
                        <a:t>400mg TID x5d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Suppression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1g QD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400mg BID QD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Prophylactic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500mg/1g QD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500mg BID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1" name="Google Shape;161;p15"/>
          <p:cNvSpPr txBox="1"/>
          <p:nvPr/>
        </p:nvSpPr>
        <p:spPr>
          <a:xfrm>
            <a:off x="8911772" y="1194668"/>
            <a:ext cx="381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</a:t>
            </a:r>
            <a:endParaRPr/>
          </a:p>
        </p:txBody>
      </p:sp>
      <p:sp>
        <p:nvSpPr>
          <p:cNvPr id="162" name="Google Shape;162;p15"/>
          <p:cNvSpPr txBox="1"/>
          <p:nvPr/>
        </p:nvSpPr>
        <p:spPr>
          <a:xfrm>
            <a:off x="8717644" y="2527835"/>
            <a:ext cx="381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1253</Words>
  <Application>Microsoft Office PowerPoint</Application>
  <PresentationFormat>On-screen Show (4:3)</PresentationFormat>
  <Paragraphs>227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Sports Medicine Dermatitis</vt:lpstr>
      <vt:lpstr>Objective</vt:lpstr>
      <vt:lpstr>Let’s break it down…</vt:lpstr>
      <vt:lpstr>Environmental</vt:lpstr>
      <vt:lpstr>Environmental</vt:lpstr>
      <vt:lpstr>Environmental</vt:lpstr>
      <vt:lpstr>Pathologic</vt:lpstr>
      <vt:lpstr>Pathologic</vt:lpstr>
      <vt:lpstr>Pathologic</vt:lpstr>
      <vt:lpstr>Pathologic</vt:lpstr>
      <vt:lpstr>Pathologic</vt:lpstr>
      <vt:lpstr>Pathologic</vt:lpstr>
      <vt:lpstr>Pathologic</vt:lpstr>
      <vt:lpstr>Mechanical</vt:lpstr>
      <vt:lpstr>Mechanical</vt:lpstr>
      <vt:lpstr>Mechanical</vt:lpstr>
      <vt:lpstr>Mechanical</vt:lpstr>
      <vt:lpstr>Summary</vt:lpstr>
      <vt:lpstr>References</vt:lpstr>
      <vt:lpstr>References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Sports Medicine Dermatitis</dc:title>
  <dc:creator>Jennica King</dc:creator>
  <cp:lastModifiedBy>Andrew Westbrook</cp:lastModifiedBy>
  <cp:revision>1</cp:revision>
  <dcterms:created xsi:type="dcterms:W3CDTF">2014-01-30T21:49:48Z</dcterms:created>
  <dcterms:modified xsi:type="dcterms:W3CDTF">2021-04-08T15:36:34Z</dcterms:modified>
</cp:coreProperties>
</file>