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8" r:id="rId3"/>
    <p:sldId id="302" r:id="rId4"/>
    <p:sldId id="313" r:id="rId5"/>
    <p:sldId id="315" r:id="rId6"/>
    <p:sldId id="283" r:id="rId7"/>
    <p:sldId id="268" r:id="rId8"/>
    <p:sldId id="271" r:id="rId9"/>
    <p:sldId id="272" r:id="rId10"/>
    <p:sldId id="292" r:id="rId11"/>
    <p:sldId id="269" r:id="rId12"/>
    <p:sldId id="279" r:id="rId13"/>
    <p:sldId id="294" r:id="rId14"/>
    <p:sldId id="277" r:id="rId15"/>
    <p:sldId id="317" r:id="rId16"/>
    <p:sldId id="316" r:id="rId17"/>
    <p:sldId id="303" r:id="rId18"/>
    <p:sldId id="318" r:id="rId19"/>
    <p:sldId id="260" r:id="rId20"/>
    <p:sldId id="284" r:id="rId21"/>
    <p:sldId id="264" r:id="rId22"/>
    <p:sldId id="298" r:id="rId23"/>
    <p:sldId id="304" r:id="rId24"/>
    <p:sldId id="274" r:id="rId25"/>
    <p:sldId id="275" r:id="rId26"/>
    <p:sldId id="295" r:id="rId27"/>
    <p:sldId id="324" r:id="rId28"/>
    <p:sldId id="306" r:id="rId29"/>
    <p:sldId id="323" r:id="rId30"/>
    <p:sldId id="327" r:id="rId31"/>
    <p:sldId id="286" r:id="rId32"/>
    <p:sldId id="281" r:id="rId33"/>
    <p:sldId id="325" r:id="rId34"/>
    <p:sldId id="309" r:id="rId35"/>
    <p:sldId id="296" r:id="rId36"/>
    <p:sldId id="310"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17899-DA69-48DF-8D87-E89CE74BF3E0}" v="9" dt="2024-07-16T16:38:01.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0"/>
    <p:restoredTop sz="71489"/>
  </p:normalViewPr>
  <p:slideViewPr>
    <p:cSldViewPr snapToGrid="0">
      <p:cViewPr varScale="1">
        <p:scale>
          <a:sx n="85" d="100"/>
          <a:sy n="85" d="100"/>
        </p:scale>
        <p:origin x="128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08306928814487"/>
          <c:y val="3.5669213826254979E-2"/>
          <c:w val="0.761546775412551"/>
          <c:h val="0.77390541843671123"/>
        </c:manualLayout>
      </c:layout>
      <c:barChart>
        <c:barDir val="col"/>
        <c:grouping val="stacked"/>
        <c:varyColors val="0"/>
        <c:ser>
          <c:idx val="0"/>
          <c:order val="0"/>
          <c:tx>
            <c:strRef>
              <c:f>Sheet1!$B$1</c:f>
              <c:strCache>
                <c:ptCount val="1"/>
                <c:pt idx="0">
                  <c:v>Complete Reponse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38.9</c:v>
                </c:pt>
              </c:numCache>
            </c:numRef>
          </c:val>
          <c:extLst>
            <c:ext xmlns:c16="http://schemas.microsoft.com/office/drawing/2014/chart" uri="{C3380CC4-5D6E-409C-BE32-E72D297353CC}">
              <c16:uniqueId val="{00000000-B2F8-3C47-AC6B-14767E88F865}"/>
            </c:ext>
          </c:extLst>
        </c:ser>
        <c:ser>
          <c:idx val="1"/>
          <c:order val="1"/>
          <c:tx>
            <c:strRef>
              <c:f>Sheet1!$C$1</c:f>
              <c:strCache>
                <c:ptCount val="1"/>
                <c:pt idx="0">
                  <c:v>Partial Response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24.2</c:v>
                </c:pt>
              </c:numCache>
            </c:numRef>
          </c:val>
          <c:extLst>
            <c:ext xmlns:c16="http://schemas.microsoft.com/office/drawing/2014/chart" uri="{C3380CC4-5D6E-409C-BE32-E72D297353CC}">
              <c16:uniqueId val="{00000005-B2F8-3C47-AC6B-14767E88F865}"/>
            </c:ext>
          </c:extLst>
        </c:ser>
        <c:dLbls>
          <c:dLblPos val="ctr"/>
          <c:showLegendKey val="0"/>
          <c:showVal val="1"/>
          <c:showCatName val="0"/>
          <c:showSerName val="0"/>
          <c:showPercent val="0"/>
          <c:showBubbleSize val="0"/>
        </c:dLbls>
        <c:gapWidth val="81"/>
        <c:overlap val="100"/>
        <c:axId val="1483535743"/>
        <c:axId val="1525477935"/>
      </c:barChart>
      <c:catAx>
        <c:axId val="148353574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Response Rate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5477935"/>
        <c:crosses val="autoZero"/>
        <c:auto val="1"/>
        <c:lblAlgn val="ctr"/>
        <c:lblOffset val="100"/>
        <c:noMultiLvlLbl val="0"/>
      </c:catAx>
      <c:valAx>
        <c:axId val="15254779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353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Complete Response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39</c:v>
                </c:pt>
              </c:numCache>
            </c:numRef>
          </c:val>
          <c:extLst>
            <c:ext xmlns:c16="http://schemas.microsoft.com/office/drawing/2014/chart" uri="{C3380CC4-5D6E-409C-BE32-E72D297353CC}">
              <c16:uniqueId val="{00000000-E401-B44F-A037-04DA1E0DF33E}"/>
            </c:ext>
          </c:extLst>
        </c:ser>
        <c:ser>
          <c:idx val="1"/>
          <c:order val="1"/>
          <c:tx>
            <c:strRef>
              <c:f>Sheet1!$C$1</c:f>
              <c:strCache>
                <c:ptCount val="1"/>
                <c:pt idx="0">
                  <c:v>Partial Response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9</c:v>
                </c:pt>
              </c:numCache>
            </c:numRef>
          </c:val>
          <c:extLst>
            <c:ext xmlns:c16="http://schemas.microsoft.com/office/drawing/2014/chart" uri="{C3380CC4-5D6E-409C-BE32-E72D297353CC}">
              <c16:uniqueId val="{00000003-E401-B44F-A037-04DA1E0DF33E}"/>
            </c:ext>
          </c:extLst>
        </c:ser>
        <c:dLbls>
          <c:dLblPos val="ctr"/>
          <c:showLegendKey val="0"/>
          <c:showVal val="1"/>
          <c:showCatName val="0"/>
          <c:showSerName val="0"/>
          <c:showPercent val="0"/>
          <c:showBubbleSize val="0"/>
        </c:dLbls>
        <c:gapWidth val="150"/>
        <c:overlap val="100"/>
        <c:axId val="731709696"/>
        <c:axId val="1868049552"/>
      </c:barChart>
      <c:catAx>
        <c:axId val="7317096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Response Rate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8049552"/>
        <c:crosses val="autoZero"/>
        <c:auto val="1"/>
        <c:lblAlgn val="ctr"/>
        <c:lblOffset val="100"/>
        <c:noMultiLvlLbl val="0"/>
      </c:catAx>
      <c:valAx>
        <c:axId val="18680495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of Patients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1709696"/>
        <c:crosses val="autoZero"/>
        <c:crossBetween val="between"/>
      </c:valAx>
      <c:spPr>
        <a:noFill/>
        <a:ln>
          <a:noFill/>
        </a:ln>
        <a:effectLst/>
      </c:spPr>
    </c:plotArea>
    <c:legend>
      <c:legendPos val="b"/>
      <c:layout>
        <c:manualLayout>
          <c:xMode val="edge"/>
          <c:yMode val="edge"/>
          <c:x val="6.0689525530344894E-2"/>
          <c:y val="0.91934660693893389"/>
          <c:w val="0.9"/>
          <c:h val="6.48134705694240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Complete Response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60</c:v>
                </c:pt>
              </c:numCache>
            </c:numRef>
          </c:val>
          <c:extLst>
            <c:ext xmlns:c16="http://schemas.microsoft.com/office/drawing/2014/chart" uri="{C3380CC4-5D6E-409C-BE32-E72D297353CC}">
              <c16:uniqueId val="{00000000-2264-4B47-8FA8-FF0434EBD878}"/>
            </c:ext>
          </c:extLst>
        </c:ser>
        <c:ser>
          <c:idx val="1"/>
          <c:order val="1"/>
          <c:tx>
            <c:strRef>
              <c:f>Sheet1!$C$1</c:f>
              <c:strCache>
                <c:ptCount val="1"/>
                <c:pt idx="0">
                  <c:v>Partial Response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20</c:v>
                </c:pt>
              </c:numCache>
            </c:numRef>
          </c:val>
          <c:extLst>
            <c:ext xmlns:c16="http://schemas.microsoft.com/office/drawing/2014/chart" uri="{C3380CC4-5D6E-409C-BE32-E72D297353CC}">
              <c16:uniqueId val="{00000001-2264-4B47-8FA8-FF0434EBD878}"/>
            </c:ext>
          </c:extLst>
        </c:ser>
        <c:dLbls>
          <c:dLblPos val="ctr"/>
          <c:showLegendKey val="0"/>
          <c:showVal val="1"/>
          <c:showCatName val="0"/>
          <c:showSerName val="0"/>
          <c:showPercent val="0"/>
          <c:showBubbleSize val="0"/>
        </c:dLbls>
        <c:gapWidth val="150"/>
        <c:overlap val="100"/>
        <c:axId val="89541663"/>
        <c:axId val="290875807"/>
      </c:barChart>
      <c:catAx>
        <c:axId val="8954166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Response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875807"/>
        <c:crosses val="autoZero"/>
        <c:auto val="1"/>
        <c:lblAlgn val="ctr"/>
        <c:lblOffset val="100"/>
        <c:noMultiLvlLbl val="0"/>
      </c:catAx>
      <c:valAx>
        <c:axId val="290875807"/>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541663"/>
        <c:crosses val="autoZero"/>
        <c:crossBetween val="between"/>
      </c:valAx>
      <c:spPr>
        <a:noFill/>
        <a:ln>
          <a:noFill/>
        </a:ln>
        <a:effectLst/>
      </c:spPr>
    </c:plotArea>
    <c:legend>
      <c:legendPos val="b"/>
      <c:layout>
        <c:manualLayout>
          <c:xMode val="edge"/>
          <c:yMode val="edge"/>
          <c:x val="0.17771942785671024"/>
          <c:y val="0.92861163056700391"/>
          <c:w val="0.76035909288085124"/>
          <c:h val="5.9713539194910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Sheet1!$B$1</c:f>
              <c:strCache>
                <c:ptCount val="1"/>
                <c:pt idx="0">
                  <c:v>Complete Response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Pooled (n=214)</c:v>
                </c:pt>
                <c:pt idx="1">
                  <c:v>Pivotal (n=128)</c:v>
                </c:pt>
                <c:pt idx="2">
                  <c:v>C1 OPT (n=86)</c:v>
                </c:pt>
              </c:strCache>
            </c:strRef>
          </c:cat>
          <c:val>
            <c:numRef>
              <c:f>Sheet1!$B$2:$B$4</c:f>
              <c:numCache>
                <c:formatCode>General</c:formatCode>
                <c:ptCount val="3"/>
                <c:pt idx="0">
                  <c:v>65</c:v>
                </c:pt>
                <c:pt idx="1">
                  <c:v>62.5</c:v>
                </c:pt>
                <c:pt idx="2">
                  <c:v>64</c:v>
                </c:pt>
              </c:numCache>
            </c:numRef>
          </c:val>
          <c:extLst>
            <c:ext xmlns:c16="http://schemas.microsoft.com/office/drawing/2014/chart" uri="{C3380CC4-5D6E-409C-BE32-E72D297353CC}">
              <c16:uniqueId val="{00000000-AC6F-8341-9A48-FA98383786CC}"/>
            </c:ext>
          </c:extLst>
        </c:ser>
        <c:ser>
          <c:idx val="1"/>
          <c:order val="1"/>
          <c:tx>
            <c:strRef>
              <c:f>Sheet1!$C$1</c:f>
              <c:strCache>
                <c:ptCount val="1"/>
                <c:pt idx="0">
                  <c:v>Partial Response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Pooled (n=214)</c:v>
                </c:pt>
                <c:pt idx="1">
                  <c:v>Pivotal (n=128)</c:v>
                </c:pt>
                <c:pt idx="2">
                  <c:v>C1 OPT (n=86)</c:v>
                </c:pt>
              </c:strCache>
            </c:strRef>
          </c:cat>
          <c:val>
            <c:numRef>
              <c:f>Sheet1!$C$2:$C$4</c:f>
              <c:numCache>
                <c:formatCode>General</c:formatCode>
                <c:ptCount val="3"/>
                <c:pt idx="0">
                  <c:v>19</c:v>
                </c:pt>
                <c:pt idx="1">
                  <c:v>19.5</c:v>
                </c:pt>
                <c:pt idx="2">
                  <c:v>22</c:v>
                </c:pt>
              </c:numCache>
            </c:numRef>
          </c:val>
          <c:extLst>
            <c:ext xmlns:c16="http://schemas.microsoft.com/office/drawing/2014/chart" uri="{C3380CC4-5D6E-409C-BE32-E72D297353CC}">
              <c16:uniqueId val="{00000001-AC6F-8341-9A48-FA98383786CC}"/>
            </c:ext>
          </c:extLst>
        </c:ser>
        <c:dLbls>
          <c:dLblPos val="ctr"/>
          <c:showLegendKey val="0"/>
          <c:showVal val="1"/>
          <c:showCatName val="0"/>
          <c:showSerName val="0"/>
          <c:showPercent val="0"/>
          <c:showBubbleSize val="0"/>
        </c:dLbls>
        <c:gapWidth val="150"/>
        <c:overlap val="100"/>
        <c:axId val="1871430864"/>
        <c:axId val="1205652144"/>
      </c:barChart>
      <c:catAx>
        <c:axId val="18714308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Response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5652144"/>
        <c:crosses val="autoZero"/>
        <c:auto val="1"/>
        <c:lblAlgn val="ctr"/>
        <c:lblOffset val="100"/>
        <c:noMultiLvlLbl val="0"/>
      </c:catAx>
      <c:valAx>
        <c:axId val="120565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143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D0F71-C60B-2C43-8372-1891E1293027}"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0BDA11E0-AB4F-ED4D-992E-1EE135CC287E}">
      <dgm:prSet phldrT="[Text]" custT="1"/>
      <dgm:spPr/>
      <dgm:t>
        <a:bodyPr/>
        <a:lstStyle/>
        <a:p>
          <a:r>
            <a:rPr lang="en-US" sz="2000" b="1" dirty="0"/>
            <a:t>Epcoritamab</a:t>
          </a:r>
        </a:p>
        <a:p>
          <a:endParaRPr lang="en-US" sz="2000" dirty="0"/>
        </a:p>
        <a:p>
          <a:r>
            <a:rPr lang="en-US" sz="2000" dirty="0"/>
            <a:t>May 2023</a:t>
          </a:r>
        </a:p>
      </dgm:t>
    </dgm:pt>
    <dgm:pt modelId="{9CB4FAA7-0AEB-3F40-8A14-38D7976CB8DB}" type="parTrans" cxnId="{5ED23D1B-8A96-4641-ADF2-34DC50B1279C}">
      <dgm:prSet/>
      <dgm:spPr/>
      <dgm:t>
        <a:bodyPr/>
        <a:lstStyle/>
        <a:p>
          <a:endParaRPr lang="en-US"/>
        </a:p>
      </dgm:t>
    </dgm:pt>
    <dgm:pt modelId="{AF38D192-BECD-5645-96BA-CDA1777CE2CF}" type="sibTrans" cxnId="{5ED23D1B-8A96-4641-ADF2-34DC50B1279C}">
      <dgm:prSet/>
      <dgm:spPr/>
      <dgm:t>
        <a:bodyPr/>
        <a:lstStyle/>
        <a:p>
          <a:endParaRPr lang="en-US"/>
        </a:p>
      </dgm:t>
    </dgm:pt>
    <dgm:pt modelId="{D582753D-1628-AC40-86D4-4C2A30BAA0A6}">
      <dgm:prSet phldrT="[Text]" custT="1"/>
      <dgm:spPr/>
      <dgm:t>
        <a:bodyPr/>
        <a:lstStyle/>
        <a:p>
          <a:r>
            <a:rPr lang="en-US" sz="2000" b="1" dirty="0"/>
            <a:t>Glofitamab</a:t>
          </a:r>
        </a:p>
        <a:p>
          <a:endParaRPr lang="en-US" sz="2000" dirty="0"/>
        </a:p>
        <a:p>
          <a:r>
            <a:rPr lang="en-US" sz="2000" dirty="0"/>
            <a:t>June 2023</a:t>
          </a:r>
        </a:p>
      </dgm:t>
    </dgm:pt>
    <dgm:pt modelId="{361DFF40-E457-5549-B5CE-CF356C015190}" type="sibTrans" cxnId="{9028767A-53AA-4347-B25E-E966500306AD}">
      <dgm:prSet/>
      <dgm:spPr/>
      <dgm:t>
        <a:bodyPr/>
        <a:lstStyle/>
        <a:p>
          <a:endParaRPr lang="en-US"/>
        </a:p>
      </dgm:t>
    </dgm:pt>
    <dgm:pt modelId="{97FFDC93-5522-D649-960E-5D6A20E211E7}" type="parTrans" cxnId="{9028767A-53AA-4347-B25E-E966500306AD}">
      <dgm:prSet/>
      <dgm:spPr/>
      <dgm:t>
        <a:bodyPr/>
        <a:lstStyle/>
        <a:p>
          <a:endParaRPr lang="en-US"/>
        </a:p>
      </dgm:t>
    </dgm:pt>
    <dgm:pt modelId="{DE2D5523-91EF-4F49-A96A-8F97F870FBA0}" type="pres">
      <dgm:prSet presAssocID="{D66D0F71-C60B-2C43-8372-1891E1293027}" presName="Name0" presStyleCnt="0">
        <dgm:presLayoutVars>
          <dgm:dir/>
          <dgm:resizeHandles val="exact"/>
        </dgm:presLayoutVars>
      </dgm:prSet>
      <dgm:spPr/>
    </dgm:pt>
    <dgm:pt modelId="{E1B5161F-B34C-1046-B16B-AE82668DBB03}" type="pres">
      <dgm:prSet presAssocID="{0BDA11E0-AB4F-ED4D-992E-1EE135CC287E}" presName="compNode" presStyleCnt="0"/>
      <dgm:spPr/>
    </dgm:pt>
    <dgm:pt modelId="{467DD514-8150-4C42-854A-A45FF3EE62A2}" type="pres">
      <dgm:prSet presAssocID="{0BDA11E0-AB4F-ED4D-992E-1EE135CC287E}" presName="pictRect" presStyleLbl="node1" presStyleIdx="0" presStyleCnt="2"/>
      <dgm:spPr>
        <a:blipFill dpi="0" rotWithShape="1">
          <a:blip xmlns:r="http://schemas.openxmlformats.org/officeDocument/2006/relationships" r:embed="rId1"/>
          <a:srcRect/>
          <a:stretch>
            <a:fillRect t="4394" b="4394"/>
          </a:stretch>
        </a:blipFill>
      </dgm:spPr>
    </dgm:pt>
    <dgm:pt modelId="{C5E838FE-D4B2-BA42-B20E-7FC824253FD4}" type="pres">
      <dgm:prSet presAssocID="{0BDA11E0-AB4F-ED4D-992E-1EE135CC287E}" presName="textRect" presStyleLbl="revTx" presStyleIdx="0" presStyleCnt="2">
        <dgm:presLayoutVars>
          <dgm:bulletEnabled val="1"/>
        </dgm:presLayoutVars>
      </dgm:prSet>
      <dgm:spPr/>
    </dgm:pt>
    <dgm:pt modelId="{09DD80F4-2241-504F-988E-157E62C2526B}" type="pres">
      <dgm:prSet presAssocID="{AF38D192-BECD-5645-96BA-CDA1777CE2CF}" presName="sibTrans" presStyleLbl="sibTrans2D1" presStyleIdx="0" presStyleCnt="0"/>
      <dgm:spPr/>
    </dgm:pt>
    <dgm:pt modelId="{92A2E463-ECB3-9B44-A8B8-9F39BDFDBA69}" type="pres">
      <dgm:prSet presAssocID="{D582753D-1628-AC40-86D4-4C2A30BAA0A6}" presName="compNode" presStyleCnt="0"/>
      <dgm:spPr/>
    </dgm:pt>
    <dgm:pt modelId="{775BF5E6-CB59-2648-BE5B-74A8396CBCED}" type="pres">
      <dgm:prSet presAssocID="{D582753D-1628-AC40-86D4-4C2A30BAA0A6}" presName="pictRect" presStyleLbl="node1" presStyleIdx="1" presStyleCnt="2" custScaleY="104056"/>
      <dgm:spPr>
        <a:blipFill dpi="0" rotWithShape="1">
          <a:blip xmlns:r="http://schemas.openxmlformats.org/officeDocument/2006/relationships" r:embed="rId2"/>
          <a:srcRect/>
          <a:stretch>
            <a:fillRect l="14750" r="14750"/>
          </a:stretch>
        </a:blipFill>
      </dgm:spPr>
    </dgm:pt>
    <dgm:pt modelId="{47204766-39EA-8E42-BD14-4515F0490B0E}" type="pres">
      <dgm:prSet presAssocID="{D582753D-1628-AC40-86D4-4C2A30BAA0A6}" presName="textRect" presStyleLbl="revTx" presStyleIdx="1" presStyleCnt="2">
        <dgm:presLayoutVars>
          <dgm:bulletEnabled val="1"/>
        </dgm:presLayoutVars>
      </dgm:prSet>
      <dgm:spPr/>
    </dgm:pt>
  </dgm:ptLst>
  <dgm:cxnLst>
    <dgm:cxn modelId="{5ED23D1B-8A96-4641-ADF2-34DC50B1279C}" srcId="{D66D0F71-C60B-2C43-8372-1891E1293027}" destId="{0BDA11E0-AB4F-ED4D-992E-1EE135CC287E}" srcOrd="0" destOrd="0" parTransId="{9CB4FAA7-0AEB-3F40-8A14-38D7976CB8DB}" sibTransId="{AF38D192-BECD-5645-96BA-CDA1777CE2CF}"/>
    <dgm:cxn modelId="{B2160E24-F2E0-8F4D-9ADB-A9A7CB5022C6}" type="presOf" srcId="{AF38D192-BECD-5645-96BA-CDA1777CE2CF}" destId="{09DD80F4-2241-504F-988E-157E62C2526B}" srcOrd="0" destOrd="0" presId="urn:microsoft.com/office/officeart/2005/8/layout/pList1"/>
    <dgm:cxn modelId="{9028767A-53AA-4347-B25E-E966500306AD}" srcId="{D66D0F71-C60B-2C43-8372-1891E1293027}" destId="{D582753D-1628-AC40-86D4-4C2A30BAA0A6}" srcOrd="1" destOrd="0" parTransId="{97FFDC93-5522-D649-960E-5D6A20E211E7}" sibTransId="{361DFF40-E457-5549-B5CE-CF356C015190}"/>
    <dgm:cxn modelId="{0128877C-603F-5148-8256-667A4715198C}" type="presOf" srcId="{0BDA11E0-AB4F-ED4D-992E-1EE135CC287E}" destId="{C5E838FE-D4B2-BA42-B20E-7FC824253FD4}" srcOrd="0" destOrd="0" presId="urn:microsoft.com/office/officeart/2005/8/layout/pList1"/>
    <dgm:cxn modelId="{EC5BC69E-CF0D-0246-BFD0-DE49EBC2E972}" type="presOf" srcId="{D582753D-1628-AC40-86D4-4C2A30BAA0A6}" destId="{47204766-39EA-8E42-BD14-4515F0490B0E}" srcOrd="0" destOrd="0" presId="urn:microsoft.com/office/officeart/2005/8/layout/pList1"/>
    <dgm:cxn modelId="{CE8C7DD5-3729-1345-B366-5DD103FC134C}" type="presOf" srcId="{D66D0F71-C60B-2C43-8372-1891E1293027}" destId="{DE2D5523-91EF-4F49-A96A-8F97F870FBA0}" srcOrd="0" destOrd="0" presId="urn:microsoft.com/office/officeart/2005/8/layout/pList1"/>
    <dgm:cxn modelId="{8C0AA2C3-F170-EB40-8D8D-BBEE46D05B7E}" type="presParOf" srcId="{DE2D5523-91EF-4F49-A96A-8F97F870FBA0}" destId="{E1B5161F-B34C-1046-B16B-AE82668DBB03}" srcOrd="0" destOrd="0" presId="urn:microsoft.com/office/officeart/2005/8/layout/pList1"/>
    <dgm:cxn modelId="{B1D0887B-68CB-7B43-8C84-11C3AABF48DA}" type="presParOf" srcId="{E1B5161F-B34C-1046-B16B-AE82668DBB03}" destId="{467DD514-8150-4C42-854A-A45FF3EE62A2}" srcOrd="0" destOrd="0" presId="urn:microsoft.com/office/officeart/2005/8/layout/pList1"/>
    <dgm:cxn modelId="{4906066F-0516-9345-8518-0871851108AB}" type="presParOf" srcId="{E1B5161F-B34C-1046-B16B-AE82668DBB03}" destId="{C5E838FE-D4B2-BA42-B20E-7FC824253FD4}" srcOrd="1" destOrd="0" presId="urn:microsoft.com/office/officeart/2005/8/layout/pList1"/>
    <dgm:cxn modelId="{04DFBD55-CED6-7343-A039-022181E8AB55}" type="presParOf" srcId="{DE2D5523-91EF-4F49-A96A-8F97F870FBA0}" destId="{09DD80F4-2241-504F-988E-157E62C2526B}" srcOrd="1" destOrd="0" presId="urn:microsoft.com/office/officeart/2005/8/layout/pList1"/>
    <dgm:cxn modelId="{7B0CAF93-50E3-BC4D-875F-2F26212D5F0A}" type="presParOf" srcId="{DE2D5523-91EF-4F49-A96A-8F97F870FBA0}" destId="{92A2E463-ECB3-9B44-A8B8-9F39BDFDBA69}" srcOrd="2" destOrd="0" presId="urn:microsoft.com/office/officeart/2005/8/layout/pList1"/>
    <dgm:cxn modelId="{C6640A6F-A363-B645-812C-DDBDADFD8CB1}" type="presParOf" srcId="{92A2E463-ECB3-9B44-A8B8-9F39BDFDBA69}" destId="{775BF5E6-CB59-2648-BE5B-74A8396CBCED}" srcOrd="0" destOrd="0" presId="urn:microsoft.com/office/officeart/2005/8/layout/pList1"/>
    <dgm:cxn modelId="{6A5AE484-6B1B-7341-A031-30E57F9F90F1}" type="presParOf" srcId="{92A2E463-ECB3-9B44-A8B8-9F39BDFDBA69}" destId="{47204766-39EA-8E42-BD14-4515F0490B0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D0EA68-BBF0-674D-B88B-4C9FFC512F02}" type="doc">
      <dgm:prSet loTypeId="urn:microsoft.com/office/officeart/2005/8/layout/lProcess2" loCatId="" qsTypeId="urn:microsoft.com/office/officeart/2005/8/quickstyle/simple1" qsCatId="simple" csTypeId="urn:microsoft.com/office/officeart/2005/8/colors/accent5_1" csCatId="accent5" phldr="1"/>
      <dgm:spPr/>
      <dgm:t>
        <a:bodyPr/>
        <a:lstStyle/>
        <a:p>
          <a:endParaRPr lang="en-US"/>
        </a:p>
      </dgm:t>
    </dgm:pt>
    <dgm:pt modelId="{67B5C552-57D2-DD4A-B116-5350B5DB4523}">
      <dgm:prSet phldrT="[Text]" custT="1"/>
      <dgm:spPr/>
      <dgm:t>
        <a:bodyPr/>
        <a:lstStyle/>
        <a:p>
          <a:r>
            <a:rPr lang="en-US" sz="1800" b="1" dirty="0"/>
            <a:t>Endpoints</a:t>
          </a:r>
        </a:p>
      </dgm:t>
    </dgm:pt>
    <dgm:pt modelId="{C7FA18C5-D4C6-8F4A-A902-60BB4A7AEA70}" type="parTrans" cxnId="{8031C2DE-1C22-7D41-B4D0-7EB8E083FC31}">
      <dgm:prSet/>
      <dgm:spPr/>
      <dgm:t>
        <a:bodyPr/>
        <a:lstStyle/>
        <a:p>
          <a:endParaRPr lang="en-US"/>
        </a:p>
      </dgm:t>
    </dgm:pt>
    <dgm:pt modelId="{C50C019E-F6CB-214C-AACB-9C916A141898}" type="sibTrans" cxnId="{8031C2DE-1C22-7D41-B4D0-7EB8E083FC31}">
      <dgm:prSet/>
      <dgm:spPr/>
      <dgm:t>
        <a:bodyPr/>
        <a:lstStyle/>
        <a:p>
          <a:endParaRPr lang="en-US"/>
        </a:p>
      </dgm:t>
    </dgm:pt>
    <dgm:pt modelId="{08124E29-7F91-0F4C-9FCE-7BC28E3EC452}">
      <dgm:prSet phldrT="[Text]" custT="1"/>
      <dgm:spPr/>
      <dgm:t>
        <a:bodyPr/>
        <a:lstStyle/>
        <a:p>
          <a:r>
            <a:rPr lang="en-US" sz="1600" dirty="0"/>
            <a:t>Primary</a:t>
          </a:r>
        </a:p>
        <a:p>
          <a:r>
            <a:rPr lang="en-US" sz="1600" dirty="0"/>
            <a:t>Pivotal: ORR</a:t>
          </a:r>
        </a:p>
        <a:p>
          <a:r>
            <a:rPr lang="en-US" sz="1600" dirty="0"/>
            <a:t>C1 OPT: proportion of patients with Grade 2 or worse and any-grade CRS</a:t>
          </a:r>
        </a:p>
      </dgm:t>
    </dgm:pt>
    <dgm:pt modelId="{B638440F-E2DF-8E41-AAF6-A690599145CB}" type="parTrans" cxnId="{4792F592-5B2D-FC42-B895-D803D31F6831}">
      <dgm:prSet/>
      <dgm:spPr/>
      <dgm:t>
        <a:bodyPr/>
        <a:lstStyle/>
        <a:p>
          <a:endParaRPr lang="en-US"/>
        </a:p>
      </dgm:t>
    </dgm:pt>
    <dgm:pt modelId="{418E2000-0969-BA42-9D2F-6F9F7F5DA8AD}" type="sibTrans" cxnId="{4792F592-5B2D-FC42-B895-D803D31F6831}">
      <dgm:prSet/>
      <dgm:spPr/>
      <dgm:t>
        <a:bodyPr/>
        <a:lstStyle/>
        <a:p>
          <a:endParaRPr lang="en-US"/>
        </a:p>
      </dgm:t>
    </dgm:pt>
    <dgm:pt modelId="{6BB55EA3-5397-4A4B-83AA-7336837A9221}">
      <dgm:prSet phldrT="[Text]" custT="1"/>
      <dgm:spPr/>
      <dgm:t>
        <a:bodyPr/>
        <a:lstStyle/>
        <a:p>
          <a:r>
            <a:rPr lang="en-US" sz="1600" dirty="0"/>
            <a:t>Secondary </a:t>
          </a:r>
        </a:p>
        <a:p>
          <a:r>
            <a:rPr lang="en-US" sz="1600" dirty="0"/>
            <a:t>Pivotal: CR rate, </a:t>
          </a:r>
          <a:r>
            <a:rPr lang="en-US" sz="1600" dirty="0" err="1"/>
            <a:t>DoR</a:t>
          </a:r>
          <a:r>
            <a:rPr lang="en-US" sz="1600" dirty="0"/>
            <a:t>, </a:t>
          </a:r>
          <a:r>
            <a:rPr lang="en-US" sz="1600" dirty="0" err="1"/>
            <a:t>DoCR</a:t>
          </a:r>
          <a:r>
            <a:rPr lang="en-US" sz="1600" dirty="0"/>
            <a:t>, time to response</a:t>
          </a:r>
        </a:p>
        <a:p>
          <a:r>
            <a:rPr lang="en-US" sz="1600" dirty="0"/>
            <a:t>C1 OPT: ORR</a:t>
          </a:r>
        </a:p>
      </dgm:t>
    </dgm:pt>
    <dgm:pt modelId="{8E0B688C-B557-3E43-8F9C-435C0C8696CB}" type="parTrans" cxnId="{59E2B84F-81CB-E243-9216-23E07C31ED3A}">
      <dgm:prSet/>
      <dgm:spPr/>
      <dgm:t>
        <a:bodyPr/>
        <a:lstStyle/>
        <a:p>
          <a:endParaRPr lang="en-US"/>
        </a:p>
      </dgm:t>
    </dgm:pt>
    <dgm:pt modelId="{132B0B67-84A5-F34A-BE50-33F02411CA21}" type="sibTrans" cxnId="{59E2B84F-81CB-E243-9216-23E07C31ED3A}">
      <dgm:prSet/>
      <dgm:spPr/>
      <dgm:t>
        <a:bodyPr/>
        <a:lstStyle/>
        <a:p>
          <a:endParaRPr lang="en-US"/>
        </a:p>
      </dgm:t>
    </dgm:pt>
    <dgm:pt modelId="{FABA6B34-2AE5-0047-816A-436B792D6C5F}">
      <dgm:prSet phldrT="[Text]" custT="1"/>
      <dgm:spPr/>
      <dgm:t>
        <a:bodyPr/>
        <a:lstStyle/>
        <a:p>
          <a:r>
            <a:rPr lang="en-US" sz="1800" b="1" dirty="0"/>
            <a:t>Dosing Schedule</a:t>
          </a:r>
        </a:p>
        <a:p>
          <a:r>
            <a:rPr lang="en-US" sz="1400" dirty="0"/>
            <a:t>Cycles 1-3 weekly</a:t>
          </a:r>
        </a:p>
        <a:p>
          <a:r>
            <a:rPr lang="en-US" sz="1400" dirty="0"/>
            <a:t>Cycles 4-9 every 2 weeks </a:t>
          </a:r>
        </a:p>
        <a:p>
          <a:r>
            <a:rPr lang="en-US" sz="1400" dirty="0"/>
            <a:t>Cycles 10+ every 4 weeks</a:t>
          </a:r>
        </a:p>
      </dgm:t>
    </dgm:pt>
    <dgm:pt modelId="{4364165A-4D99-4C4B-A2F0-4DEF9C063B76}" type="parTrans" cxnId="{6D9B1CF3-D160-D84F-9C43-A8DCAA0CC133}">
      <dgm:prSet/>
      <dgm:spPr/>
      <dgm:t>
        <a:bodyPr/>
        <a:lstStyle/>
        <a:p>
          <a:endParaRPr lang="en-US"/>
        </a:p>
      </dgm:t>
    </dgm:pt>
    <dgm:pt modelId="{1C62BD26-8AFD-B849-9FF7-9B4F6E7EC33D}" type="sibTrans" cxnId="{6D9B1CF3-D160-D84F-9C43-A8DCAA0CC133}">
      <dgm:prSet/>
      <dgm:spPr/>
      <dgm:t>
        <a:bodyPr/>
        <a:lstStyle/>
        <a:p>
          <a:endParaRPr lang="en-US"/>
        </a:p>
      </dgm:t>
    </dgm:pt>
    <dgm:pt modelId="{1596FE88-AEC2-0349-BC47-E6EAADBB14B9}">
      <dgm:prSet phldrT="[Text]" custT="1"/>
      <dgm:spPr/>
      <dgm:t>
        <a:bodyPr/>
        <a:lstStyle/>
        <a:p>
          <a:r>
            <a:rPr lang="en-US" sz="1600" dirty="0"/>
            <a:t>Pivotal: same step-up dosing as DLBCL indication </a:t>
          </a:r>
        </a:p>
      </dgm:t>
    </dgm:pt>
    <dgm:pt modelId="{54049DE6-28F5-7640-8F58-D6B78DD4A2FF}" type="parTrans" cxnId="{6A7FC184-413C-B84D-922B-2D2DBCBBA2F1}">
      <dgm:prSet/>
      <dgm:spPr/>
      <dgm:t>
        <a:bodyPr/>
        <a:lstStyle/>
        <a:p>
          <a:endParaRPr lang="en-US"/>
        </a:p>
      </dgm:t>
    </dgm:pt>
    <dgm:pt modelId="{6BB9A7A6-AE1E-7448-8678-2B5C91B3DD8A}" type="sibTrans" cxnId="{6A7FC184-413C-B84D-922B-2D2DBCBBA2F1}">
      <dgm:prSet/>
      <dgm:spPr/>
      <dgm:t>
        <a:bodyPr/>
        <a:lstStyle/>
        <a:p>
          <a:endParaRPr lang="en-US"/>
        </a:p>
      </dgm:t>
    </dgm:pt>
    <dgm:pt modelId="{1DB62AB1-3F27-0144-8BE1-4586DE14B855}">
      <dgm:prSet phldrT="[Text]" custT="1"/>
      <dgm:spPr/>
      <dgm:t>
        <a:bodyPr/>
        <a:lstStyle/>
        <a:p>
          <a:r>
            <a:rPr lang="en-US" sz="1600" dirty="0"/>
            <a:t>C1 OPT step-up dosing</a:t>
          </a:r>
        </a:p>
        <a:p>
          <a:pPr>
            <a:buFont typeface="Arial" panose="020B0604020202020204" pitchFamily="34" charset="0"/>
            <a:buChar char="•"/>
          </a:pPr>
          <a:r>
            <a:rPr lang="en-US" sz="1600" dirty="0"/>
            <a:t>C1D1: 0.16 mg</a:t>
          </a:r>
        </a:p>
        <a:p>
          <a:pPr>
            <a:buFont typeface="Arial" panose="020B0604020202020204" pitchFamily="34" charset="0"/>
            <a:buChar char="•"/>
          </a:pPr>
          <a:r>
            <a:rPr lang="en-US" sz="1600" dirty="0"/>
            <a:t>C1D8: 0.8 mg </a:t>
          </a:r>
        </a:p>
        <a:p>
          <a:pPr>
            <a:buFont typeface="Arial" panose="020B0604020202020204" pitchFamily="34" charset="0"/>
            <a:buChar char="•"/>
          </a:pPr>
          <a:r>
            <a:rPr lang="en-US" sz="1600" dirty="0"/>
            <a:t>C1D15: 3 mg</a:t>
          </a:r>
        </a:p>
        <a:p>
          <a:pPr>
            <a:buFont typeface="Arial" panose="020B0604020202020204" pitchFamily="34" charset="0"/>
            <a:buChar char="•"/>
          </a:pPr>
          <a:r>
            <a:rPr lang="en-US" sz="1600" dirty="0"/>
            <a:t>C1D22: 48 mg</a:t>
          </a:r>
        </a:p>
      </dgm:t>
    </dgm:pt>
    <dgm:pt modelId="{3F14FF7E-6237-1442-A75D-1451849BDB01}" type="parTrans" cxnId="{C0D2A2DE-190D-4E4F-86BA-506DA75D403F}">
      <dgm:prSet/>
      <dgm:spPr/>
      <dgm:t>
        <a:bodyPr/>
        <a:lstStyle/>
        <a:p>
          <a:endParaRPr lang="en-US"/>
        </a:p>
      </dgm:t>
    </dgm:pt>
    <dgm:pt modelId="{59874157-9A60-7C41-BC7B-CAE5755AFDFF}" type="sibTrans" cxnId="{C0D2A2DE-190D-4E4F-86BA-506DA75D403F}">
      <dgm:prSet/>
      <dgm:spPr/>
      <dgm:t>
        <a:bodyPr/>
        <a:lstStyle/>
        <a:p>
          <a:endParaRPr lang="en-US"/>
        </a:p>
      </dgm:t>
    </dgm:pt>
    <dgm:pt modelId="{9D05B9A9-EFEF-D54F-B6FC-016B8241D50C}">
      <dgm:prSet phldrT="[Text]" custT="1"/>
      <dgm:spPr/>
      <dgm:t>
        <a:bodyPr/>
        <a:lstStyle/>
        <a:p>
          <a:r>
            <a:rPr lang="en-US" sz="1800" b="1" dirty="0"/>
            <a:t>Patients*</a:t>
          </a:r>
          <a:r>
            <a:rPr lang="en-US" sz="1800" dirty="0"/>
            <a:t> </a:t>
          </a:r>
        </a:p>
      </dgm:t>
    </dgm:pt>
    <dgm:pt modelId="{7AD659CE-B24F-2240-9383-96BF45951724}" type="parTrans" cxnId="{F32E33F7-DB0B-534D-9C2D-3BFF0D023A14}">
      <dgm:prSet/>
      <dgm:spPr/>
      <dgm:t>
        <a:bodyPr/>
        <a:lstStyle/>
        <a:p>
          <a:endParaRPr lang="en-US"/>
        </a:p>
      </dgm:t>
    </dgm:pt>
    <dgm:pt modelId="{89A21C26-3409-9045-9835-991E8E48374C}" type="sibTrans" cxnId="{F32E33F7-DB0B-534D-9C2D-3BFF0D023A14}">
      <dgm:prSet/>
      <dgm:spPr/>
      <dgm:t>
        <a:bodyPr/>
        <a:lstStyle/>
        <a:p>
          <a:endParaRPr lang="en-US"/>
        </a:p>
      </dgm:t>
    </dgm:pt>
    <dgm:pt modelId="{B8A0EB3C-517F-9F42-99BA-24E657CD3122}">
      <dgm:prSet phldrT="[Text]" custT="1"/>
      <dgm:spPr/>
      <dgm:t>
        <a:bodyPr/>
        <a:lstStyle/>
        <a:p>
          <a:r>
            <a:rPr lang="en-US" sz="1600" dirty="0"/>
            <a:t>Median age: 65 </a:t>
          </a:r>
          <a:r>
            <a:rPr lang="en-US" sz="1600" dirty="0" err="1"/>
            <a:t>yr</a:t>
          </a:r>
          <a:r>
            <a:rPr lang="en-US" sz="1600" dirty="0"/>
            <a:t> (55-72)</a:t>
          </a:r>
        </a:p>
        <a:p>
          <a:r>
            <a:rPr lang="en-US" sz="1600" dirty="0"/>
            <a:t>Median number of prior therapies: 3 (2-4)</a:t>
          </a:r>
        </a:p>
        <a:p>
          <a:r>
            <a:rPr lang="en-US" sz="1600" dirty="0"/>
            <a:t>42% POD24</a:t>
          </a:r>
        </a:p>
        <a:p>
          <a:r>
            <a:rPr lang="en-US" sz="1600" dirty="0"/>
            <a:t>5% prior CAR-T</a:t>
          </a:r>
        </a:p>
        <a:p>
          <a:r>
            <a:rPr lang="en-US" sz="1600" b="0" i="0" dirty="0"/>
            <a:t>70% double refractory to prior anti-CD20 and alkylator therapies</a:t>
          </a:r>
          <a:endParaRPr lang="en-US" sz="1600" dirty="0"/>
        </a:p>
      </dgm:t>
    </dgm:pt>
    <dgm:pt modelId="{48762476-D840-8B41-BAE0-44984CEF341C}" type="parTrans" cxnId="{2CF256D1-C9CA-444C-92C0-05164BB0E751}">
      <dgm:prSet/>
      <dgm:spPr/>
      <dgm:t>
        <a:bodyPr/>
        <a:lstStyle/>
        <a:p>
          <a:endParaRPr lang="en-US"/>
        </a:p>
      </dgm:t>
    </dgm:pt>
    <dgm:pt modelId="{DC26F355-9E96-A246-A508-220563E25DF8}" type="sibTrans" cxnId="{2CF256D1-C9CA-444C-92C0-05164BB0E751}">
      <dgm:prSet/>
      <dgm:spPr/>
      <dgm:t>
        <a:bodyPr/>
        <a:lstStyle/>
        <a:p>
          <a:endParaRPr lang="en-US"/>
        </a:p>
      </dgm:t>
    </dgm:pt>
    <dgm:pt modelId="{F8AF0426-D718-C548-86FB-91A0408C4FB1}" type="pres">
      <dgm:prSet presAssocID="{7DD0EA68-BBF0-674D-B88B-4C9FFC512F02}" presName="theList" presStyleCnt="0">
        <dgm:presLayoutVars>
          <dgm:dir/>
          <dgm:animLvl val="lvl"/>
          <dgm:resizeHandles val="exact"/>
        </dgm:presLayoutVars>
      </dgm:prSet>
      <dgm:spPr/>
    </dgm:pt>
    <dgm:pt modelId="{762999E0-6B42-1342-9D43-C14252EFE5E7}" type="pres">
      <dgm:prSet presAssocID="{67B5C552-57D2-DD4A-B116-5350B5DB4523}" presName="compNode" presStyleCnt="0"/>
      <dgm:spPr/>
    </dgm:pt>
    <dgm:pt modelId="{C4B88E7D-3D34-4841-A284-2360D0619B8C}" type="pres">
      <dgm:prSet presAssocID="{67B5C552-57D2-DD4A-B116-5350B5DB4523}" presName="aNode" presStyleLbl="bgShp" presStyleIdx="0" presStyleCnt="3"/>
      <dgm:spPr/>
    </dgm:pt>
    <dgm:pt modelId="{970BC14C-CC64-E947-AC27-5EE36B911630}" type="pres">
      <dgm:prSet presAssocID="{67B5C552-57D2-DD4A-B116-5350B5DB4523}" presName="textNode" presStyleLbl="bgShp" presStyleIdx="0" presStyleCnt="3"/>
      <dgm:spPr/>
    </dgm:pt>
    <dgm:pt modelId="{E5C9C7B9-6FC4-2145-AD4F-671085505196}" type="pres">
      <dgm:prSet presAssocID="{67B5C552-57D2-DD4A-B116-5350B5DB4523}" presName="compChildNode" presStyleCnt="0"/>
      <dgm:spPr/>
    </dgm:pt>
    <dgm:pt modelId="{8D470F7C-20ED-BE42-B209-42BCA269CF41}" type="pres">
      <dgm:prSet presAssocID="{67B5C552-57D2-DD4A-B116-5350B5DB4523}" presName="theInnerList" presStyleCnt="0"/>
      <dgm:spPr/>
    </dgm:pt>
    <dgm:pt modelId="{448924B8-EC28-2F4B-B37D-2ED820C021F4}" type="pres">
      <dgm:prSet presAssocID="{08124E29-7F91-0F4C-9FCE-7BC28E3EC452}" presName="childNode" presStyleLbl="node1" presStyleIdx="0" presStyleCnt="5">
        <dgm:presLayoutVars>
          <dgm:bulletEnabled val="1"/>
        </dgm:presLayoutVars>
      </dgm:prSet>
      <dgm:spPr/>
    </dgm:pt>
    <dgm:pt modelId="{18DB1AB2-B394-A04B-9A2D-6F376731DFA6}" type="pres">
      <dgm:prSet presAssocID="{08124E29-7F91-0F4C-9FCE-7BC28E3EC452}" presName="aSpace2" presStyleCnt="0"/>
      <dgm:spPr/>
    </dgm:pt>
    <dgm:pt modelId="{62524AC1-4A14-EA40-A848-5C406BA505B1}" type="pres">
      <dgm:prSet presAssocID="{6BB55EA3-5397-4A4B-83AA-7336837A9221}" presName="childNode" presStyleLbl="node1" presStyleIdx="1" presStyleCnt="5">
        <dgm:presLayoutVars>
          <dgm:bulletEnabled val="1"/>
        </dgm:presLayoutVars>
      </dgm:prSet>
      <dgm:spPr/>
    </dgm:pt>
    <dgm:pt modelId="{D5C0064E-F720-A240-8969-D3B3525E9D83}" type="pres">
      <dgm:prSet presAssocID="{67B5C552-57D2-DD4A-B116-5350B5DB4523}" presName="aSpace" presStyleCnt="0"/>
      <dgm:spPr/>
    </dgm:pt>
    <dgm:pt modelId="{45EFD553-3E7B-E449-BFBD-E878C61384E7}" type="pres">
      <dgm:prSet presAssocID="{FABA6B34-2AE5-0047-816A-436B792D6C5F}" presName="compNode" presStyleCnt="0"/>
      <dgm:spPr/>
    </dgm:pt>
    <dgm:pt modelId="{28A86D9E-6838-8C44-97F1-E01D48E7A326}" type="pres">
      <dgm:prSet presAssocID="{FABA6B34-2AE5-0047-816A-436B792D6C5F}" presName="aNode" presStyleLbl="bgShp" presStyleIdx="1" presStyleCnt="3"/>
      <dgm:spPr/>
    </dgm:pt>
    <dgm:pt modelId="{9CF6B2B2-BB0B-7648-BE61-1A225D1FA995}" type="pres">
      <dgm:prSet presAssocID="{FABA6B34-2AE5-0047-816A-436B792D6C5F}" presName="textNode" presStyleLbl="bgShp" presStyleIdx="1" presStyleCnt="3"/>
      <dgm:spPr/>
    </dgm:pt>
    <dgm:pt modelId="{ECB8AB74-7AD5-BA43-B5B7-66D3F0B2D033}" type="pres">
      <dgm:prSet presAssocID="{FABA6B34-2AE5-0047-816A-436B792D6C5F}" presName="compChildNode" presStyleCnt="0"/>
      <dgm:spPr/>
    </dgm:pt>
    <dgm:pt modelId="{65B016C5-EF2D-6A44-946D-F30025CBB2BA}" type="pres">
      <dgm:prSet presAssocID="{FABA6B34-2AE5-0047-816A-436B792D6C5F}" presName="theInnerList" presStyleCnt="0"/>
      <dgm:spPr/>
    </dgm:pt>
    <dgm:pt modelId="{320560B2-3D13-2445-B219-D93156CDE3EA}" type="pres">
      <dgm:prSet presAssocID="{1596FE88-AEC2-0349-BC47-E6EAADBB14B9}" presName="childNode" presStyleLbl="node1" presStyleIdx="2" presStyleCnt="5" custScaleY="39505">
        <dgm:presLayoutVars>
          <dgm:bulletEnabled val="1"/>
        </dgm:presLayoutVars>
      </dgm:prSet>
      <dgm:spPr/>
    </dgm:pt>
    <dgm:pt modelId="{52E027F2-2198-F040-94DE-3D47F074CD92}" type="pres">
      <dgm:prSet presAssocID="{1596FE88-AEC2-0349-BC47-E6EAADBB14B9}" presName="aSpace2" presStyleCnt="0"/>
      <dgm:spPr/>
    </dgm:pt>
    <dgm:pt modelId="{D479FE47-1FDB-7147-AAA1-3B6A652F24D0}" type="pres">
      <dgm:prSet presAssocID="{1DB62AB1-3F27-0144-8BE1-4586DE14B855}" presName="childNode" presStyleLbl="node1" presStyleIdx="3" presStyleCnt="5">
        <dgm:presLayoutVars>
          <dgm:bulletEnabled val="1"/>
        </dgm:presLayoutVars>
      </dgm:prSet>
      <dgm:spPr/>
    </dgm:pt>
    <dgm:pt modelId="{8599D793-BD2E-2B45-AD60-8AA7ACBC7F21}" type="pres">
      <dgm:prSet presAssocID="{FABA6B34-2AE5-0047-816A-436B792D6C5F}" presName="aSpace" presStyleCnt="0"/>
      <dgm:spPr/>
    </dgm:pt>
    <dgm:pt modelId="{328497FA-1032-B34D-9027-58004EAF9578}" type="pres">
      <dgm:prSet presAssocID="{9D05B9A9-EFEF-D54F-B6FC-016B8241D50C}" presName="compNode" presStyleCnt="0"/>
      <dgm:spPr/>
    </dgm:pt>
    <dgm:pt modelId="{72068271-4E0C-EC40-B59A-6FE59B1A530F}" type="pres">
      <dgm:prSet presAssocID="{9D05B9A9-EFEF-D54F-B6FC-016B8241D50C}" presName="aNode" presStyleLbl="bgShp" presStyleIdx="2" presStyleCnt="3"/>
      <dgm:spPr/>
    </dgm:pt>
    <dgm:pt modelId="{3635837F-4C43-6442-B34A-8FEF5B4D95D3}" type="pres">
      <dgm:prSet presAssocID="{9D05B9A9-EFEF-D54F-B6FC-016B8241D50C}" presName="textNode" presStyleLbl="bgShp" presStyleIdx="2" presStyleCnt="3"/>
      <dgm:spPr/>
    </dgm:pt>
    <dgm:pt modelId="{C260419C-5F60-FE4D-BF0D-6A5EB2F10BEA}" type="pres">
      <dgm:prSet presAssocID="{9D05B9A9-EFEF-D54F-B6FC-016B8241D50C}" presName="compChildNode" presStyleCnt="0"/>
      <dgm:spPr/>
    </dgm:pt>
    <dgm:pt modelId="{3F860BA2-D83D-EF4F-92D4-B4DCD59B128C}" type="pres">
      <dgm:prSet presAssocID="{9D05B9A9-EFEF-D54F-B6FC-016B8241D50C}" presName="theInnerList" presStyleCnt="0"/>
      <dgm:spPr/>
    </dgm:pt>
    <dgm:pt modelId="{FEA46998-4401-C64F-9086-7EBCE86BC2A4}" type="pres">
      <dgm:prSet presAssocID="{B8A0EB3C-517F-9F42-99BA-24E657CD3122}" presName="childNode" presStyleLbl="node1" presStyleIdx="4" presStyleCnt="5">
        <dgm:presLayoutVars>
          <dgm:bulletEnabled val="1"/>
        </dgm:presLayoutVars>
      </dgm:prSet>
      <dgm:spPr/>
    </dgm:pt>
  </dgm:ptLst>
  <dgm:cxnLst>
    <dgm:cxn modelId="{67308B01-8CC6-1348-AEE9-397E4101CE66}" type="presOf" srcId="{7DD0EA68-BBF0-674D-B88B-4C9FFC512F02}" destId="{F8AF0426-D718-C548-86FB-91A0408C4FB1}" srcOrd="0" destOrd="0" presId="urn:microsoft.com/office/officeart/2005/8/layout/lProcess2"/>
    <dgm:cxn modelId="{0DE0E73D-03E0-5847-A4AD-D6DF810F0415}" type="presOf" srcId="{1DB62AB1-3F27-0144-8BE1-4586DE14B855}" destId="{D479FE47-1FDB-7147-AAA1-3B6A652F24D0}" srcOrd="0" destOrd="0" presId="urn:microsoft.com/office/officeart/2005/8/layout/lProcess2"/>
    <dgm:cxn modelId="{59E2B84F-81CB-E243-9216-23E07C31ED3A}" srcId="{67B5C552-57D2-DD4A-B116-5350B5DB4523}" destId="{6BB55EA3-5397-4A4B-83AA-7336837A9221}" srcOrd="1" destOrd="0" parTransId="{8E0B688C-B557-3E43-8F9C-435C0C8696CB}" sibTransId="{132B0B67-84A5-F34A-BE50-33F02411CA21}"/>
    <dgm:cxn modelId="{6A7FC184-413C-B84D-922B-2D2DBCBBA2F1}" srcId="{FABA6B34-2AE5-0047-816A-436B792D6C5F}" destId="{1596FE88-AEC2-0349-BC47-E6EAADBB14B9}" srcOrd="0" destOrd="0" parTransId="{54049DE6-28F5-7640-8F58-D6B78DD4A2FF}" sibTransId="{6BB9A7A6-AE1E-7448-8678-2B5C91B3DD8A}"/>
    <dgm:cxn modelId="{4792F592-5B2D-FC42-B895-D803D31F6831}" srcId="{67B5C552-57D2-DD4A-B116-5350B5DB4523}" destId="{08124E29-7F91-0F4C-9FCE-7BC28E3EC452}" srcOrd="0" destOrd="0" parTransId="{B638440F-E2DF-8E41-AAF6-A690599145CB}" sibTransId="{418E2000-0969-BA42-9D2F-6F9F7F5DA8AD}"/>
    <dgm:cxn modelId="{DBDA0E9A-D736-444C-86CB-1C35D73F83A0}" type="presOf" srcId="{67B5C552-57D2-DD4A-B116-5350B5DB4523}" destId="{970BC14C-CC64-E947-AC27-5EE36B911630}" srcOrd="1" destOrd="0" presId="urn:microsoft.com/office/officeart/2005/8/layout/lProcess2"/>
    <dgm:cxn modelId="{4D40219A-3E77-4440-ACB0-D211B903FBC1}" type="presOf" srcId="{9D05B9A9-EFEF-D54F-B6FC-016B8241D50C}" destId="{3635837F-4C43-6442-B34A-8FEF5B4D95D3}" srcOrd="1" destOrd="0" presId="urn:microsoft.com/office/officeart/2005/8/layout/lProcess2"/>
    <dgm:cxn modelId="{3054C39D-193A-7F49-B2BC-677FFC2B42B0}" type="presOf" srcId="{FABA6B34-2AE5-0047-816A-436B792D6C5F}" destId="{28A86D9E-6838-8C44-97F1-E01D48E7A326}" srcOrd="0" destOrd="0" presId="urn:microsoft.com/office/officeart/2005/8/layout/lProcess2"/>
    <dgm:cxn modelId="{7D7CD4A7-8E3F-0D4C-B427-E8ED6C6CF80E}" type="presOf" srcId="{B8A0EB3C-517F-9F42-99BA-24E657CD3122}" destId="{FEA46998-4401-C64F-9086-7EBCE86BC2A4}" srcOrd="0" destOrd="0" presId="urn:microsoft.com/office/officeart/2005/8/layout/lProcess2"/>
    <dgm:cxn modelId="{64D1E4B8-4F3C-8545-A0BA-F7014B614BBF}" type="presOf" srcId="{FABA6B34-2AE5-0047-816A-436B792D6C5F}" destId="{9CF6B2B2-BB0B-7648-BE61-1A225D1FA995}" srcOrd="1" destOrd="0" presId="urn:microsoft.com/office/officeart/2005/8/layout/lProcess2"/>
    <dgm:cxn modelId="{E361E0C0-23CF-4140-B997-D3B4FD4CAD7A}" type="presOf" srcId="{67B5C552-57D2-DD4A-B116-5350B5DB4523}" destId="{C4B88E7D-3D34-4841-A284-2360D0619B8C}" srcOrd="0" destOrd="0" presId="urn:microsoft.com/office/officeart/2005/8/layout/lProcess2"/>
    <dgm:cxn modelId="{D7E0A1C7-B837-3F43-81DF-1B2CD4A58063}" type="presOf" srcId="{08124E29-7F91-0F4C-9FCE-7BC28E3EC452}" destId="{448924B8-EC28-2F4B-B37D-2ED820C021F4}" srcOrd="0" destOrd="0" presId="urn:microsoft.com/office/officeart/2005/8/layout/lProcess2"/>
    <dgm:cxn modelId="{2CF256D1-C9CA-444C-92C0-05164BB0E751}" srcId="{9D05B9A9-EFEF-D54F-B6FC-016B8241D50C}" destId="{B8A0EB3C-517F-9F42-99BA-24E657CD3122}" srcOrd="0" destOrd="0" parTransId="{48762476-D840-8B41-BAE0-44984CEF341C}" sibTransId="{DC26F355-9E96-A246-A508-220563E25DF8}"/>
    <dgm:cxn modelId="{C0D2A2DE-190D-4E4F-86BA-506DA75D403F}" srcId="{FABA6B34-2AE5-0047-816A-436B792D6C5F}" destId="{1DB62AB1-3F27-0144-8BE1-4586DE14B855}" srcOrd="1" destOrd="0" parTransId="{3F14FF7E-6237-1442-A75D-1451849BDB01}" sibTransId="{59874157-9A60-7C41-BC7B-CAE5755AFDFF}"/>
    <dgm:cxn modelId="{8031C2DE-1C22-7D41-B4D0-7EB8E083FC31}" srcId="{7DD0EA68-BBF0-674D-B88B-4C9FFC512F02}" destId="{67B5C552-57D2-DD4A-B116-5350B5DB4523}" srcOrd="0" destOrd="0" parTransId="{C7FA18C5-D4C6-8F4A-A902-60BB4A7AEA70}" sibTransId="{C50C019E-F6CB-214C-AACB-9C916A141898}"/>
    <dgm:cxn modelId="{2750A1E3-8325-CD49-8683-06BE64CF2E3F}" type="presOf" srcId="{9D05B9A9-EFEF-D54F-B6FC-016B8241D50C}" destId="{72068271-4E0C-EC40-B59A-6FE59B1A530F}" srcOrd="0" destOrd="0" presId="urn:microsoft.com/office/officeart/2005/8/layout/lProcess2"/>
    <dgm:cxn modelId="{61ADDBE8-7C8C-0546-89CE-9F20E48564C7}" type="presOf" srcId="{1596FE88-AEC2-0349-BC47-E6EAADBB14B9}" destId="{320560B2-3D13-2445-B219-D93156CDE3EA}" srcOrd="0" destOrd="0" presId="urn:microsoft.com/office/officeart/2005/8/layout/lProcess2"/>
    <dgm:cxn modelId="{6D9B1CF3-D160-D84F-9C43-A8DCAA0CC133}" srcId="{7DD0EA68-BBF0-674D-B88B-4C9FFC512F02}" destId="{FABA6B34-2AE5-0047-816A-436B792D6C5F}" srcOrd="1" destOrd="0" parTransId="{4364165A-4D99-4C4B-A2F0-4DEF9C063B76}" sibTransId="{1C62BD26-8AFD-B849-9FF7-9B4F6E7EC33D}"/>
    <dgm:cxn modelId="{F32E33F7-DB0B-534D-9C2D-3BFF0D023A14}" srcId="{7DD0EA68-BBF0-674D-B88B-4C9FFC512F02}" destId="{9D05B9A9-EFEF-D54F-B6FC-016B8241D50C}" srcOrd="2" destOrd="0" parTransId="{7AD659CE-B24F-2240-9383-96BF45951724}" sibTransId="{89A21C26-3409-9045-9835-991E8E48374C}"/>
    <dgm:cxn modelId="{3717ABF9-2AE4-8345-8365-D92B0F4B05EB}" type="presOf" srcId="{6BB55EA3-5397-4A4B-83AA-7336837A9221}" destId="{62524AC1-4A14-EA40-A848-5C406BA505B1}" srcOrd="0" destOrd="0" presId="urn:microsoft.com/office/officeart/2005/8/layout/lProcess2"/>
    <dgm:cxn modelId="{BF1EBC2E-9433-C841-ACCB-B9F0B75581CC}" type="presParOf" srcId="{F8AF0426-D718-C548-86FB-91A0408C4FB1}" destId="{762999E0-6B42-1342-9D43-C14252EFE5E7}" srcOrd="0" destOrd="0" presId="urn:microsoft.com/office/officeart/2005/8/layout/lProcess2"/>
    <dgm:cxn modelId="{C6A70D55-B460-584E-A6B9-2B2D6B5086E5}" type="presParOf" srcId="{762999E0-6B42-1342-9D43-C14252EFE5E7}" destId="{C4B88E7D-3D34-4841-A284-2360D0619B8C}" srcOrd="0" destOrd="0" presId="urn:microsoft.com/office/officeart/2005/8/layout/lProcess2"/>
    <dgm:cxn modelId="{385F5CEC-5A15-E64E-94F0-932F18E97FEB}" type="presParOf" srcId="{762999E0-6B42-1342-9D43-C14252EFE5E7}" destId="{970BC14C-CC64-E947-AC27-5EE36B911630}" srcOrd="1" destOrd="0" presId="urn:microsoft.com/office/officeart/2005/8/layout/lProcess2"/>
    <dgm:cxn modelId="{DFAE31AA-9DFB-804E-8BAD-8B805544549F}" type="presParOf" srcId="{762999E0-6B42-1342-9D43-C14252EFE5E7}" destId="{E5C9C7B9-6FC4-2145-AD4F-671085505196}" srcOrd="2" destOrd="0" presId="urn:microsoft.com/office/officeart/2005/8/layout/lProcess2"/>
    <dgm:cxn modelId="{301AA384-C422-8A44-ABDA-3E558F4BF867}" type="presParOf" srcId="{E5C9C7B9-6FC4-2145-AD4F-671085505196}" destId="{8D470F7C-20ED-BE42-B209-42BCA269CF41}" srcOrd="0" destOrd="0" presId="urn:microsoft.com/office/officeart/2005/8/layout/lProcess2"/>
    <dgm:cxn modelId="{C2CF06DB-32AE-AE42-9B37-174BE8731662}" type="presParOf" srcId="{8D470F7C-20ED-BE42-B209-42BCA269CF41}" destId="{448924B8-EC28-2F4B-B37D-2ED820C021F4}" srcOrd="0" destOrd="0" presId="urn:microsoft.com/office/officeart/2005/8/layout/lProcess2"/>
    <dgm:cxn modelId="{E15DED37-2D8F-9B4D-B90B-1A794FC05718}" type="presParOf" srcId="{8D470F7C-20ED-BE42-B209-42BCA269CF41}" destId="{18DB1AB2-B394-A04B-9A2D-6F376731DFA6}" srcOrd="1" destOrd="0" presId="urn:microsoft.com/office/officeart/2005/8/layout/lProcess2"/>
    <dgm:cxn modelId="{0F4AB209-6D80-3A47-BBA1-E3D60C47AEEB}" type="presParOf" srcId="{8D470F7C-20ED-BE42-B209-42BCA269CF41}" destId="{62524AC1-4A14-EA40-A848-5C406BA505B1}" srcOrd="2" destOrd="0" presId="urn:microsoft.com/office/officeart/2005/8/layout/lProcess2"/>
    <dgm:cxn modelId="{FBDBC253-1033-874F-857F-462B8152A570}" type="presParOf" srcId="{F8AF0426-D718-C548-86FB-91A0408C4FB1}" destId="{D5C0064E-F720-A240-8969-D3B3525E9D83}" srcOrd="1" destOrd="0" presId="urn:microsoft.com/office/officeart/2005/8/layout/lProcess2"/>
    <dgm:cxn modelId="{BB5AFA8D-88D7-5E43-AB98-4BCA61093A14}" type="presParOf" srcId="{F8AF0426-D718-C548-86FB-91A0408C4FB1}" destId="{45EFD553-3E7B-E449-BFBD-E878C61384E7}" srcOrd="2" destOrd="0" presId="urn:microsoft.com/office/officeart/2005/8/layout/lProcess2"/>
    <dgm:cxn modelId="{3E42CE53-A335-FF49-8474-C9DF1265AD86}" type="presParOf" srcId="{45EFD553-3E7B-E449-BFBD-E878C61384E7}" destId="{28A86D9E-6838-8C44-97F1-E01D48E7A326}" srcOrd="0" destOrd="0" presId="urn:microsoft.com/office/officeart/2005/8/layout/lProcess2"/>
    <dgm:cxn modelId="{71D9B57D-64FF-674C-8156-702684F1C508}" type="presParOf" srcId="{45EFD553-3E7B-E449-BFBD-E878C61384E7}" destId="{9CF6B2B2-BB0B-7648-BE61-1A225D1FA995}" srcOrd="1" destOrd="0" presId="urn:microsoft.com/office/officeart/2005/8/layout/lProcess2"/>
    <dgm:cxn modelId="{63A56B22-FDF8-F247-855E-7915521CB2B1}" type="presParOf" srcId="{45EFD553-3E7B-E449-BFBD-E878C61384E7}" destId="{ECB8AB74-7AD5-BA43-B5B7-66D3F0B2D033}" srcOrd="2" destOrd="0" presId="urn:microsoft.com/office/officeart/2005/8/layout/lProcess2"/>
    <dgm:cxn modelId="{29E169BE-304C-7D42-8275-364466FF5435}" type="presParOf" srcId="{ECB8AB74-7AD5-BA43-B5B7-66D3F0B2D033}" destId="{65B016C5-EF2D-6A44-946D-F30025CBB2BA}" srcOrd="0" destOrd="0" presId="urn:microsoft.com/office/officeart/2005/8/layout/lProcess2"/>
    <dgm:cxn modelId="{53CDD279-9C6A-6843-887C-2970AE037468}" type="presParOf" srcId="{65B016C5-EF2D-6A44-946D-F30025CBB2BA}" destId="{320560B2-3D13-2445-B219-D93156CDE3EA}" srcOrd="0" destOrd="0" presId="urn:microsoft.com/office/officeart/2005/8/layout/lProcess2"/>
    <dgm:cxn modelId="{CD4685D3-BC16-5944-8024-9D1D7CA5A582}" type="presParOf" srcId="{65B016C5-EF2D-6A44-946D-F30025CBB2BA}" destId="{52E027F2-2198-F040-94DE-3D47F074CD92}" srcOrd="1" destOrd="0" presId="urn:microsoft.com/office/officeart/2005/8/layout/lProcess2"/>
    <dgm:cxn modelId="{51BE6B96-A529-2744-9938-214AED4BB43A}" type="presParOf" srcId="{65B016C5-EF2D-6A44-946D-F30025CBB2BA}" destId="{D479FE47-1FDB-7147-AAA1-3B6A652F24D0}" srcOrd="2" destOrd="0" presId="urn:microsoft.com/office/officeart/2005/8/layout/lProcess2"/>
    <dgm:cxn modelId="{0E94A305-7578-8345-8EDE-1E8B552E325F}" type="presParOf" srcId="{F8AF0426-D718-C548-86FB-91A0408C4FB1}" destId="{8599D793-BD2E-2B45-AD60-8AA7ACBC7F21}" srcOrd="3" destOrd="0" presId="urn:microsoft.com/office/officeart/2005/8/layout/lProcess2"/>
    <dgm:cxn modelId="{CC824170-4BAA-1445-B946-20AFF89692F8}" type="presParOf" srcId="{F8AF0426-D718-C548-86FB-91A0408C4FB1}" destId="{328497FA-1032-B34D-9027-58004EAF9578}" srcOrd="4" destOrd="0" presId="urn:microsoft.com/office/officeart/2005/8/layout/lProcess2"/>
    <dgm:cxn modelId="{4266AE94-2AFB-FA4E-9EDC-41940E2442E4}" type="presParOf" srcId="{328497FA-1032-B34D-9027-58004EAF9578}" destId="{72068271-4E0C-EC40-B59A-6FE59B1A530F}" srcOrd="0" destOrd="0" presId="urn:microsoft.com/office/officeart/2005/8/layout/lProcess2"/>
    <dgm:cxn modelId="{62E70DC9-5A87-6341-B240-26CDAD7E61DE}" type="presParOf" srcId="{328497FA-1032-B34D-9027-58004EAF9578}" destId="{3635837F-4C43-6442-B34A-8FEF5B4D95D3}" srcOrd="1" destOrd="0" presId="urn:microsoft.com/office/officeart/2005/8/layout/lProcess2"/>
    <dgm:cxn modelId="{4A206239-31EC-654E-8828-B11CAEBF78AB}" type="presParOf" srcId="{328497FA-1032-B34D-9027-58004EAF9578}" destId="{C260419C-5F60-FE4D-BF0D-6A5EB2F10BEA}" srcOrd="2" destOrd="0" presId="urn:microsoft.com/office/officeart/2005/8/layout/lProcess2"/>
    <dgm:cxn modelId="{E97BC5AB-3E45-034D-983B-A6D0169E61BA}" type="presParOf" srcId="{C260419C-5F60-FE4D-BF0D-6A5EB2F10BEA}" destId="{3F860BA2-D83D-EF4F-92D4-B4DCD59B128C}" srcOrd="0" destOrd="0" presId="urn:microsoft.com/office/officeart/2005/8/layout/lProcess2"/>
    <dgm:cxn modelId="{160F8769-7F0D-814F-8CB7-F15A10138A11}" type="presParOf" srcId="{3F860BA2-D83D-EF4F-92D4-B4DCD59B128C}" destId="{FEA46998-4401-C64F-9086-7EBCE86BC2A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C55497-EFAE-D245-B57F-5F56E49EA970}" type="doc">
      <dgm:prSet loTypeId="urn:microsoft.com/office/officeart/2005/8/layout/default" loCatId="" qsTypeId="urn:microsoft.com/office/officeart/2005/8/quickstyle/simple4" qsCatId="simple" csTypeId="urn:microsoft.com/office/officeart/2005/8/colors/accent5_3" csCatId="accent5" phldr="1"/>
      <dgm:spPr/>
      <dgm:t>
        <a:bodyPr/>
        <a:lstStyle/>
        <a:p>
          <a:endParaRPr lang="en-US"/>
        </a:p>
      </dgm:t>
    </dgm:pt>
    <dgm:pt modelId="{97547E07-E4B0-544B-943C-840BCD8C80BC}">
      <dgm:prSet phldrT="[Text]" custT="1"/>
      <dgm:spPr/>
      <dgm:t>
        <a:bodyPr/>
        <a:lstStyle/>
        <a:p>
          <a:r>
            <a:rPr lang="en-US" sz="1800" dirty="0"/>
            <a:t>MRD negativity</a:t>
          </a:r>
        </a:p>
        <a:p>
          <a:r>
            <a:rPr lang="en-US" sz="1800" dirty="0"/>
            <a:t>Pivotal 67% </a:t>
          </a:r>
        </a:p>
        <a:p>
          <a:r>
            <a:rPr lang="en-US" sz="1800" dirty="0"/>
            <a:t>C1 OPT 64%</a:t>
          </a:r>
        </a:p>
      </dgm:t>
    </dgm:pt>
    <dgm:pt modelId="{3FB34C67-0BBD-274A-85AB-41E92865A7E1}" type="parTrans" cxnId="{E734D79C-BA10-9849-82E4-C969EA6A6E6F}">
      <dgm:prSet/>
      <dgm:spPr/>
      <dgm:t>
        <a:bodyPr/>
        <a:lstStyle/>
        <a:p>
          <a:endParaRPr lang="en-US"/>
        </a:p>
      </dgm:t>
    </dgm:pt>
    <dgm:pt modelId="{6D390974-F3CA-4644-8FE2-9D9CE2A2E333}" type="sibTrans" cxnId="{E734D79C-BA10-9849-82E4-C969EA6A6E6F}">
      <dgm:prSet/>
      <dgm:spPr/>
      <dgm:t>
        <a:bodyPr/>
        <a:lstStyle/>
        <a:p>
          <a:endParaRPr lang="en-US"/>
        </a:p>
      </dgm:t>
    </dgm:pt>
    <dgm:pt modelId="{70E36983-1709-7341-A555-1DB7AC7AA5A0}">
      <dgm:prSet phldrT="[Text]" custT="1"/>
      <dgm:spPr/>
      <dgm:t>
        <a:bodyPr/>
        <a:lstStyle/>
        <a:p>
          <a:r>
            <a:rPr lang="en-US" sz="1800" dirty="0"/>
            <a:t>Median time to response</a:t>
          </a:r>
        </a:p>
        <a:p>
          <a:r>
            <a:rPr lang="en-US" sz="1800" dirty="0"/>
            <a:t>1.4 months in both cohorts</a:t>
          </a:r>
        </a:p>
      </dgm:t>
    </dgm:pt>
    <dgm:pt modelId="{4D7CBF8F-F795-644B-91E5-2FD789105DD9}" type="parTrans" cxnId="{67EFA80D-2157-344F-B3CD-0D8F37974A55}">
      <dgm:prSet/>
      <dgm:spPr/>
      <dgm:t>
        <a:bodyPr/>
        <a:lstStyle/>
        <a:p>
          <a:endParaRPr lang="en-US"/>
        </a:p>
      </dgm:t>
    </dgm:pt>
    <dgm:pt modelId="{04E02C38-5E3C-184C-9600-FAD88A02C97E}" type="sibTrans" cxnId="{67EFA80D-2157-344F-B3CD-0D8F37974A55}">
      <dgm:prSet/>
      <dgm:spPr/>
      <dgm:t>
        <a:bodyPr/>
        <a:lstStyle/>
        <a:p>
          <a:endParaRPr lang="en-US"/>
        </a:p>
      </dgm:t>
    </dgm:pt>
    <dgm:pt modelId="{B6A5E796-D2D8-4F44-9FA5-F3EDB13F9EA5}">
      <dgm:prSet phldrT="[Text]" custT="1"/>
      <dgm:spPr/>
      <dgm:t>
        <a:bodyPr/>
        <a:lstStyle/>
        <a:p>
          <a:r>
            <a:rPr lang="en-US" sz="1800" dirty="0"/>
            <a:t>Median time to complete response</a:t>
          </a:r>
        </a:p>
        <a:p>
          <a:r>
            <a:rPr lang="en-US" sz="1800" dirty="0"/>
            <a:t>1.5 months in both cohorts</a:t>
          </a:r>
        </a:p>
      </dgm:t>
    </dgm:pt>
    <dgm:pt modelId="{B7BB89AF-A017-8348-A205-9235091CD17E}" type="parTrans" cxnId="{A5107042-A78C-EF45-8BA3-AEAB04DD50B9}">
      <dgm:prSet/>
      <dgm:spPr/>
      <dgm:t>
        <a:bodyPr/>
        <a:lstStyle/>
        <a:p>
          <a:endParaRPr lang="en-US"/>
        </a:p>
      </dgm:t>
    </dgm:pt>
    <dgm:pt modelId="{0B0E9421-3909-0843-989C-7FC8DFBB54A9}" type="sibTrans" cxnId="{A5107042-A78C-EF45-8BA3-AEAB04DD50B9}">
      <dgm:prSet/>
      <dgm:spPr/>
      <dgm:t>
        <a:bodyPr/>
        <a:lstStyle/>
        <a:p>
          <a:endParaRPr lang="en-US"/>
        </a:p>
      </dgm:t>
    </dgm:pt>
    <dgm:pt modelId="{47769FC7-4449-2644-9FE4-FCD6B6773FC8}">
      <dgm:prSet phldrT="[Text]" custT="1"/>
      <dgm:spPr/>
      <dgm:t>
        <a:bodyPr/>
        <a:lstStyle/>
        <a:p>
          <a:r>
            <a:rPr lang="en-US" sz="1800" dirty="0"/>
            <a:t>Median duration of response</a:t>
          </a:r>
          <a:r>
            <a:rPr lang="en-US" sz="1800" baseline="30000" dirty="0"/>
            <a:t>*</a:t>
          </a:r>
        </a:p>
        <a:p>
          <a:r>
            <a:rPr lang="en-US" sz="1800" dirty="0"/>
            <a:t>NR (13.7-NR)</a:t>
          </a:r>
        </a:p>
      </dgm:t>
    </dgm:pt>
    <dgm:pt modelId="{20ADDAD9-CE51-8140-8B88-5259999020DD}" type="parTrans" cxnId="{4DC5795E-72AD-A44D-9795-F539014E7713}">
      <dgm:prSet/>
      <dgm:spPr/>
      <dgm:t>
        <a:bodyPr/>
        <a:lstStyle/>
        <a:p>
          <a:endParaRPr lang="en-US"/>
        </a:p>
      </dgm:t>
    </dgm:pt>
    <dgm:pt modelId="{423C6DEC-C31C-0746-9DA0-FAD2E69AC0E5}" type="sibTrans" cxnId="{4DC5795E-72AD-A44D-9795-F539014E7713}">
      <dgm:prSet/>
      <dgm:spPr/>
      <dgm:t>
        <a:bodyPr/>
        <a:lstStyle/>
        <a:p>
          <a:endParaRPr lang="en-US"/>
        </a:p>
      </dgm:t>
    </dgm:pt>
    <dgm:pt modelId="{9060B903-6D6D-9D4D-8637-08FE0D5A3B11}">
      <dgm:prSet phldrT="[Text]" custT="1"/>
      <dgm:spPr/>
      <dgm:t>
        <a:bodyPr/>
        <a:lstStyle/>
        <a:p>
          <a:r>
            <a:rPr lang="en-US" sz="1800" dirty="0"/>
            <a:t>Median duration of CR</a:t>
          </a:r>
          <a:r>
            <a:rPr lang="en-US" sz="1800" baseline="30000" dirty="0"/>
            <a:t>*</a:t>
          </a:r>
        </a:p>
        <a:p>
          <a:r>
            <a:rPr lang="en-US" sz="1800" dirty="0"/>
            <a:t>NR (21.4-NR)</a:t>
          </a:r>
        </a:p>
      </dgm:t>
    </dgm:pt>
    <dgm:pt modelId="{352F9E5D-1948-D546-8FDA-0AE2AA1A1A06}" type="parTrans" cxnId="{41467BB3-80BC-B742-A7DE-5D7C3ECA5A91}">
      <dgm:prSet/>
      <dgm:spPr/>
      <dgm:t>
        <a:bodyPr/>
        <a:lstStyle/>
        <a:p>
          <a:endParaRPr lang="en-US"/>
        </a:p>
      </dgm:t>
    </dgm:pt>
    <dgm:pt modelId="{F68674E9-0436-9845-B0C2-FCAA43467513}" type="sibTrans" cxnId="{41467BB3-80BC-B742-A7DE-5D7C3ECA5A91}">
      <dgm:prSet/>
      <dgm:spPr/>
      <dgm:t>
        <a:bodyPr/>
        <a:lstStyle/>
        <a:p>
          <a:endParaRPr lang="en-US"/>
        </a:p>
      </dgm:t>
    </dgm:pt>
    <dgm:pt modelId="{9C5CCCD5-4CFE-4F4A-8674-A7389F78E06B}" type="pres">
      <dgm:prSet presAssocID="{0FC55497-EFAE-D245-B57F-5F56E49EA970}" presName="diagram" presStyleCnt="0">
        <dgm:presLayoutVars>
          <dgm:dir/>
          <dgm:resizeHandles val="exact"/>
        </dgm:presLayoutVars>
      </dgm:prSet>
      <dgm:spPr/>
    </dgm:pt>
    <dgm:pt modelId="{4134990C-E1F7-6E45-BFEC-F87B747680A8}" type="pres">
      <dgm:prSet presAssocID="{97547E07-E4B0-544B-943C-840BCD8C80BC}" presName="node" presStyleLbl="node1" presStyleIdx="0" presStyleCnt="5">
        <dgm:presLayoutVars>
          <dgm:bulletEnabled val="1"/>
        </dgm:presLayoutVars>
      </dgm:prSet>
      <dgm:spPr>
        <a:prstGeom prst="roundRect">
          <a:avLst/>
        </a:prstGeom>
      </dgm:spPr>
    </dgm:pt>
    <dgm:pt modelId="{EB2B7DE1-73FA-7442-A1DB-6623AE74FE9C}" type="pres">
      <dgm:prSet presAssocID="{6D390974-F3CA-4644-8FE2-9D9CE2A2E333}" presName="sibTrans" presStyleCnt="0"/>
      <dgm:spPr/>
    </dgm:pt>
    <dgm:pt modelId="{4F45DEEC-9332-0C42-99C7-F743476AE6EF}" type="pres">
      <dgm:prSet presAssocID="{70E36983-1709-7341-A555-1DB7AC7AA5A0}" presName="node" presStyleLbl="node1" presStyleIdx="1" presStyleCnt="5">
        <dgm:presLayoutVars>
          <dgm:bulletEnabled val="1"/>
        </dgm:presLayoutVars>
      </dgm:prSet>
      <dgm:spPr>
        <a:prstGeom prst="roundRect">
          <a:avLst/>
        </a:prstGeom>
      </dgm:spPr>
    </dgm:pt>
    <dgm:pt modelId="{945603F8-8D32-C140-ACA7-3A89759E840A}" type="pres">
      <dgm:prSet presAssocID="{04E02C38-5E3C-184C-9600-FAD88A02C97E}" presName="sibTrans" presStyleCnt="0"/>
      <dgm:spPr/>
    </dgm:pt>
    <dgm:pt modelId="{DDEACF13-6588-604F-B92C-65D5AB5E7EC3}" type="pres">
      <dgm:prSet presAssocID="{B6A5E796-D2D8-4F44-9FA5-F3EDB13F9EA5}" presName="node" presStyleLbl="node1" presStyleIdx="2" presStyleCnt="5">
        <dgm:presLayoutVars>
          <dgm:bulletEnabled val="1"/>
        </dgm:presLayoutVars>
      </dgm:prSet>
      <dgm:spPr>
        <a:prstGeom prst="roundRect">
          <a:avLst/>
        </a:prstGeom>
      </dgm:spPr>
    </dgm:pt>
    <dgm:pt modelId="{830C4E73-608F-1744-9B26-C5AAA97860E9}" type="pres">
      <dgm:prSet presAssocID="{0B0E9421-3909-0843-989C-7FC8DFBB54A9}" presName="sibTrans" presStyleCnt="0"/>
      <dgm:spPr/>
    </dgm:pt>
    <dgm:pt modelId="{74988CF5-6D8D-0048-8E07-7A1E0ED33D2F}" type="pres">
      <dgm:prSet presAssocID="{47769FC7-4449-2644-9FE4-FCD6B6773FC8}" presName="node" presStyleLbl="node1" presStyleIdx="3" presStyleCnt="5">
        <dgm:presLayoutVars>
          <dgm:bulletEnabled val="1"/>
        </dgm:presLayoutVars>
      </dgm:prSet>
      <dgm:spPr>
        <a:prstGeom prst="roundRect">
          <a:avLst/>
        </a:prstGeom>
      </dgm:spPr>
    </dgm:pt>
    <dgm:pt modelId="{65CB6B93-CE38-2B48-93DB-97173EC29014}" type="pres">
      <dgm:prSet presAssocID="{423C6DEC-C31C-0746-9DA0-FAD2E69AC0E5}" presName="sibTrans" presStyleCnt="0"/>
      <dgm:spPr/>
    </dgm:pt>
    <dgm:pt modelId="{B643F1A7-678D-5049-B3CB-6ABB5D0F54D7}" type="pres">
      <dgm:prSet presAssocID="{9060B903-6D6D-9D4D-8637-08FE0D5A3B11}" presName="node" presStyleLbl="node1" presStyleIdx="4" presStyleCnt="5">
        <dgm:presLayoutVars>
          <dgm:bulletEnabled val="1"/>
        </dgm:presLayoutVars>
      </dgm:prSet>
      <dgm:spPr>
        <a:prstGeom prst="roundRect">
          <a:avLst/>
        </a:prstGeom>
      </dgm:spPr>
    </dgm:pt>
  </dgm:ptLst>
  <dgm:cxnLst>
    <dgm:cxn modelId="{67EFA80D-2157-344F-B3CD-0D8F37974A55}" srcId="{0FC55497-EFAE-D245-B57F-5F56E49EA970}" destId="{70E36983-1709-7341-A555-1DB7AC7AA5A0}" srcOrd="1" destOrd="0" parTransId="{4D7CBF8F-F795-644B-91E5-2FD789105DD9}" sibTransId="{04E02C38-5E3C-184C-9600-FAD88A02C97E}"/>
    <dgm:cxn modelId="{A5107042-A78C-EF45-8BA3-AEAB04DD50B9}" srcId="{0FC55497-EFAE-D245-B57F-5F56E49EA970}" destId="{B6A5E796-D2D8-4F44-9FA5-F3EDB13F9EA5}" srcOrd="2" destOrd="0" parTransId="{B7BB89AF-A017-8348-A205-9235091CD17E}" sibTransId="{0B0E9421-3909-0843-989C-7FC8DFBB54A9}"/>
    <dgm:cxn modelId="{1BAE1F4A-54A2-3642-9EF3-623BB749AE19}" type="presOf" srcId="{0FC55497-EFAE-D245-B57F-5F56E49EA970}" destId="{9C5CCCD5-4CFE-4F4A-8674-A7389F78E06B}" srcOrd="0" destOrd="0" presId="urn:microsoft.com/office/officeart/2005/8/layout/default"/>
    <dgm:cxn modelId="{3CEB6457-4EEE-6446-8AAC-F5E8C07007FA}" type="presOf" srcId="{9060B903-6D6D-9D4D-8637-08FE0D5A3B11}" destId="{B643F1A7-678D-5049-B3CB-6ABB5D0F54D7}" srcOrd="0" destOrd="0" presId="urn:microsoft.com/office/officeart/2005/8/layout/default"/>
    <dgm:cxn modelId="{4DC5795E-72AD-A44D-9795-F539014E7713}" srcId="{0FC55497-EFAE-D245-B57F-5F56E49EA970}" destId="{47769FC7-4449-2644-9FE4-FCD6B6773FC8}" srcOrd="3" destOrd="0" parTransId="{20ADDAD9-CE51-8140-8B88-5259999020DD}" sibTransId="{423C6DEC-C31C-0746-9DA0-FAD2E69AC0E5}"/>
    <dgm:cxn modelId="{66C26362-5492-7C4B-AD79-8767880DA456}" type="presOf" srcId="{B6A5E796-D2D8-4F44-9FA5-F3EDB13F9EA5}" destId="{DDEACF13-6588-604F-B92C-65D5AB5E7EC3}" srcOrd="0" destOrd="0" presId="urn:microsoft.com/office/officeart/2005/8/layout/default"/>
    <dgm:cxn modelId="{0215EB76-02D9-8A4A-BF31-10842DBCBB04}" type="presOf" srcId="{97547E07-E4B0-544B-943C-840BCD8C80BC}" destId="{4134990C-E1F7-6E45-BFEC-F87B747680A8}" srcOrd="0" destOrd="0" presId="urn:microsoft.com/office/officeart/2005/8/layout/default"/>
    <dgm:cxn modelId="{E734D79C-BA10-9849-82E4-C969EA6A6E6F}" srcId="{0FC55497-EFAE-D245-B57F-5F56E49EA970}" destId="{97547E07-E4B0-544B-943C-840BCD8C80BC}" srcOrd="0" destOrd="0" parTransId="{3FB34C67-0BBD-274A-85AB-41E92865A7E1}" sibTransId="{6D390974-F3CA-4644-8FE2-9D9CE2A2E333}"/>
    <dgm:cxn modelId="{41467BB3-80BC-B742-A7DE-5D7C3ECA5A91}" srcId="{0FC55497-EFAE-D245-B57F-5F56E49EA970}" destId="{9060B903-6D6D-9D4D-8637-08FE0D5A3B11}" srcOrd="4" destOrd="0" parTransId="{352F9E5D-1948-D546-8FDA-0AE2AA1A1A06}" sibTransId="{F68674E9-0436-9845-B0C2-FCAA43467513}"/>
    <dgm:cxn modelId="{8798CCBA-2F9F-D947-8959-CE5D41BA35F2}" type="presOf" srcId="{70E36983-1709-7341-A555-1DB7AC7AA5A0}" destId="{4F45DEEC-9332-0C42-99C7-F743476AE6EF}" srcOrd="0" destOrd="0" presId="urn:microsoft.com/office/officeart/2005/8/layout/default"/>
    <dgm:cxn modelId="{706E89CB-EA69-544E-B3FF-25D8A4993AFE}" type="presOf" srcId="{47769FC7-4449-2644-9FE4-FCD6B6773FC8}" destId="{74988CF5-6D8D-0048-8E07-7A1E0ED33D2F}" srcOrd="0" destOrd="0" presId="urn:microsoft.com/office/officeart/2005/8/layout/default"/>
    <dgm:cxn modelId="{3D7F9432-B34D-8B4E-8325-000BE42EC1CC}" type="presParOf" srcId="{9C5CCCD5-4CFE-4F4A-8674-A7389F78E06B}" destId="{4134990C-E1F7-6E45-BFEC-F87B747680A8}" srcOrd="0" destOrd="0" presId="urn:microsoft.com/office/officeart/2005/8/layout/default"/>
    <dgm:cxn modelId="{1900F5D5-7904-8444-85E5-4A4E2024C48F}" type="presParOf" srcId="{9C5CCCD5-4CFE-4F4A-8674-A7389F78E06B}" destId="{EB2B7DE1-73FA-7442-A1DB-6623AE74FE9C}" srcOrd="1" destOrd="0" presId="urn:microsoft.com/office/officeart/2005/8/layout/default"/>
    <dgm:cxn modelId="{F5077F57-965E-C744-9406-F328ECE5721D}" type="presParOf" srcId="{9C5CCCD5-4CFE-4F4A-8674-A7389F78E06B}" destId="{4F45DEEC-9332-0C42-99C7-F743476AE6EF}" srcOrd="2" destOrd="0" presId="urn:microsoft.com/office/officeart/2005/8/layout/default"/>
    <dgm:cxn modelId="{5259831E-719C-D044-93F6-2BF4A85D20EA}" type="presParOf" srcId="{9C5CCCD5-4CFE-4F4A-8674-A7389F78E06B}" destId="{945603F8-8D32-C140-ACA7-3A89759E840A}" srcOrd="3" destOrd="0" presId="urn:microsoft.com/office/officeart/2005/8/layout/default"/>
    <dgm:cxn modelId="{F61EDF2B-B188-A343-8C54-17124FCD1F81}" type="presParOf" srcId="{9C5CCCD5-4CFE-4F4A-8674-A7389F78E06B}" destId="{DDEACF13-6588-604F-B92C-65D5AB5E7EC3}" srcOrd="4" destOrd="0" presId="urn:microsoft.com/office/officeart/2005/8/layout/default"/>
    <dgm:cxn modelId="{842AB398-6EC8-FA4D-9A48-9B555A67CD84}" type="presParOf" srcId="{9C5CCCD5-4CFE-4F4A-8674-A7389F78E06B}" destId="{830C4E73-608F-1744-9B26-C5AAA97860E9}" srcOrd="5" destOrd="0" presId="urn:microsoft.com/office/officeart/2005/8/layout/default"/>
    <dgm:cxn modelId="{F8A24C7A-1F93-8B43-A5A9-4EEE5C7E813A}" type="presParOf" srcId="{9C5CCCD5-4CFE-4F4A-8674-A7389F78E06B}" destId="{74988CF5-6D8D-0048-8E07-7A1E0ED33D2F}" srcOrd="6" destOrd="0" presId="urn:microsoft.com/office/officeart/2005/8/layout/default"/>
    <dgm:cxn modelId="{C876FB1E-89E3-6140-B44C-8BBFB538B160}" type="presParOf" srcId="{9C5CCCD5-4CFE-4F4A-8674-A7389F78E06B}" destId="{65CB6B93-CE38-2B48-93DB-97173EC29014}" srcOrd="7" destOrd="0" presId="urn:microsoft.com/office/officeart/2005/8/layout/default"/>
    <dgm:cxn modelId="{78191B86-873E-6F49-A414-BBF0AC129687}" type="presParOf" srcId="{9C5CCCD5-4CFE-4F4A-8674-A7389F78E06B}" destId="{B643F1A7-678D-5049-B3CB-6ABB5D0F54D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1ABD86-4152-884A-85FC-751A99F23EC4}" type="doc">
      <dgm:prSet loTypeId="urn:microsoft.com/office/officeart/2005/8/layout/default" loCatId="" qsTypeId="urn:microsoft.com/office/officeart/2005/8/quickstyle/simple4" qsCatId="simple" csTypeId="urn:microsoft.com/office/officeart/2005/8/colors/accent5_2" csCatId="accent5" phldr="1"/>
      <dgm:spPr/>
      <dgm:t>
        <a:bodyPr/>
        <a:lstStyle/>
        <a:p>
          <a:endParaRPr lang="en-US"/>
        </a:p>
      </dgm:t>
    </dgm:pt>
    <dgm:pt modelId="{0084F6DB-1BFA-AE4B-A47D-ED4549884CD0}">
      <dgm:prSet phldrT="[Text]"/>
      <dgm:spPr/>
      <dgm:t>
        <a:bodyPr/>
        <a:lstStyle/>
        <a:p>
          <a:r>
            <a:rPr lang="en-US" dirty="0"/>
            <a:t>Premedications*: </a:t>
          </a:r>
        </a:p>
        <a:p>
          <a:r>
            <a:rPr lang="en-US" dirty="0"/>
            <a:t>diphenhydramine 50 mg PO/IV, acetaminophen 650-1000 mg PO, dexamethasone 15 mg PO/IV (or equivalent)</a:t>
          </a:r>
        </a:p>
      </dgm:t>
    </dgm:pt>
    <dgm:pt modelId="{C9A03F2A-F4E5-DC4B-87ED-8945206FCE42}" type="parTrans" cxnId="{A078A713-050D-404D-A499-4DC7FCB22E84}">
      <dgm:prSet/>
      <dgm:spPr/>
      <dgm:t>
        <a:bodyPr/>
        <a:lstStyle/>
        <a:p>
          <a:endParaRPr lang="en-US"/>
        </a:p>
      </dgm:t>
    </dgm:pt>
    <dgm:pt modelId="{17F1FC53-635B-864A-B476-E63E9ED851A7}" type="sibTrans" cxnId="{A078A713-050D-404D-A499-4DC7FCB22E84}">
      <dgm:prSet/>
      <dgm:spPr/>
      <dgm:t>
        <a:bodyPr/>
        <a:lstStyle/>
        <a:p>
          <a:endParaRPr lang="en-US"/>
        </a:p>
      </dgm:t>
    </dgm:pt>
    <dgm:pt modelId="{9C7C9DDE-485F-744D-BE6E-B9FF449EFD0C}">
      <dgm:prSet phldrT="[Text]"/>
      <dgm:spPr/>
      <dgm:t>
        <a:bodyPr/>
        <a:lstStyle/>
        <a:p>
          <a:endParaRPr lang="en-US" dirty="0"/>
        </a:p>
        <a:p>
          <a:r>
            <a:rPr lang="en-US" dirty="0"/>
            <a:t>Post-dose dexamethasone 15 mg PO daily for 3 days following each dose in cycle 1</a:t>
          </a:r>
        </a:p>
      </dgm:t>
    </dgm:pt>
    <dgm:pt modelId="{E1D6525E-488E-4A46-BBD7-DB0593802FAE}" type="parTrans" cxnId="{EAAA11A7-A2D1-394F-A620-C2347EDE434D}">
      <dgm:prSet/>
      <dgm:spPr/>
      <dgm:t>
        <a:bodyPr/>
        <a:lstStyle/>
        <a:p>
          <a:endParaRPr lang="en-US"/>
        </a:p>
      </dgm:t>
    </dgm:pt>
    <dgm:pt modelId="{2D47BE55-08AD-924F-B49D-C6ADE8F6A119}" type="sibTrans" cxnId="{EAAA11A7-A2D1-394F-A620-C2347EDE434D}">
      <dgm:prSet/>
      <dgm:spPr/>
      <dgm:t>
        <a:bodyPr/>
        <a:lstStyle/>
        <a:p>
          <a:endParaRPr lang="en-US"/>
        </a:p>
      </dgm:t>
    </dgm:pt>
    <dgm:pt modelId="{3B448EF7-5241-4C48-802D-631124AECB47}">
      <dgm:prSet phldrT="[Text]"/>
      <dgm:spPr/>
      <dgm:t>
        <a:bodyPr/>
        <a:lstStyle/>
        <a:p>
          <a:pPr>
            <a:buFont typeface="Arial" panose="020B0604020202020204" pitchFamily="34" charset="0"/>
            <a:buChar char="•"/>
          </a:pPr>
          <a:r>
            <a:rPr lang="en-US" dirty="0"/>
            <a:t>Administration schedule (28-day cycles, SQ injections): </a:t>
          </a:r>
        </a:p>
        <a:p>
          <a:pPr>
            <a:buFont typeface="Arial" panose="020B0604020202020204" pitchFamily="34" charset="0"/>
            <a:buChar char="•"/>
          </a:pPr>
          <a:r>
            <a:rPr lang="en-US" dirty="0"/>
            <a:t>Cycles 1-3: weekly </a:t>
          </a:r>
        </a:p>
        <a:p>
          <a:pPr>
            <a:buFont typeface="Arial" panose="020B0604020202020204" pitchFamily="34" charset="0"/>
            <a:buChar char="•"/>
          </a:pPr>
          <a:r>
            <a:rPr lang="en-US" dirty="0"/>
            <a:t>Cycles 4-9: every 2 weeks </a:t>
          </a:r>
        </a:p>
        <a:p>
          <a:pPr>
            <a:buFont typeface="Arial" panose="020B0604020202020204" pitchFamily="34" charset="0"/>
            <a:buChar char="•"/>
          </a:pPr>
          <a:r>
            <a:rPr lang="en-US" dirty="0"/>
            <a:t>Cycles 10+: every 4 weeks </a:t>
          </a:r>
        </a:p>
      </dgm:t>
    </dgm:pt>
    <dgm:pt modelId="{A220F262-74CC-D640-B460-40F5E2568D16}" type="parTrans" cxnId="{7DB7F20A-B2D9-C44B-ABC7-620B7CFB44AE}">
      <dgm:prSet/>
      <dgm:spPr/>
      <dgm:t>
        <a:bodyPr/>
        <a:lstStyle/>
        <a:p>
          <a:endParaRPr lang="en-US"/>
        </a:p>
      </dgm:t>
    </dgm:pt>
    <dgm:pt modelId="{ADDF4226-2932-CB4B-A280-8AD79F57935F}" type="sibTrans" cxnId="{7DB7F20A-B2D9-C44B-ABC7-620B7CFB44AE}">
      <dgm:prSet/>
      <dgm:spPr/>
      <dgm:t>
        <a:bodyPr/>
        <a:lstStyle/>
        <a:p>
          <a:endParaRPr lang="en-US"/>
        </a:p>
      </dgm:t>
    </dgm:pt>
    <dgm:pt modelId="{A4310E6D-AB23-E245-AF51-816BF0B55D00}" type="pres">
      <dgm:prSet presAssocID="{131ABD86-4152-884A-85FC-751A99F23EC4}" presName="diagram" presStyleCnt="0">
        <dgm:presLayoutVars>
          <dgm:dir/>
          <dgm:resizeHandles val="exact"/>
        </dgm:presLayoutVars>
      </dgm:prSet>
      <dgm:spPr/>
    </dgm:pt>
    <dgm:pt modelId="{EC258813-CE14-4D42-98AD-467AC7F21218}" type="pres">
      <dgm:prSet presAssocID="{0084F6DB-1BFA-AE4B-A47D-ED4549884CD0}" presName="node" presStyleLbl="node1" presStyleIdx="0" presStyleCnt="3">
        <dgm:presLayoutVars>
          <dgm:bulletEnabled val="1"/>
        </dgm:presLayoutVars>
      </dgm:prSet>
      <dgm:spPr>
        <a:prstGeom prst="roundRect">
          <a:avLst/>
        </a:prstGeom>
      </dgm:spPr>
    </dgm:pt>
    <dgm:pt modelId="{D0B75BE6-A17A-B04F-9B46-5F929EA6003D}" type="pres">
      <dgm:prSet presAssocID="{17F1FC53-635B-864A-B476-E63E9ED851A7}" presName="sibTrans" presStyleCnt="0"/>
      <dgm:spPr/>
    </dgm:pt>
    <dgm:pt modelId="{CD444D01-1D27-9849-9AA5-39972C26050E}" type="pres">
      <dgm:prSet presAssocID="{9C7C9DDE-485F-744D-BE6E-B9FF449EFD0C}" presName="node" presStyleLbl="node1" presStyleIdx="1" presStyleCnt="3">
        <dgm:presLayoutVars>
          <dgm:bulletEnabled val="1"/>
        </dgm:presLayoutVars>
      </dgm:prSet>
      <dgm:spPr>
        <a:prstGeom prst="roundRect">
          <a:avLst/>
        </a:prstGeom>
      </dgm:spPr>
    </dgm:pt>
    <dgm:pt modelId="{EC21CC2E-49AF-9E46-ABDA-7FF566BC7073}" type="pres">
      <dgm:prSet presAssocID="{2D47BE55-08AD-924F-B49D-C6ADE8F6A119}" presName="sibTrans" presStyleCnt="0"/>
      <dgm:spPr/>
    </dgm:pt>
    <dgm:pt modelId="{35DB8CEC-6D30-9F41-87AD-D7D6288E77AD}" type="pres">
      <dgm:prSet presAssocID="{3B448EF7-5241-4C48-802D-631124AECB47}" presName="node" presStyleLbl="node1" presStyleIdx="2" presStyleCnt="3">
        <dgm:presLayoutVars>
          <dgm:bulletEnabled val="1"/>
        </dgm:presLayoutVars>
      </dgm:prSet>
      <dgm:spPr>
        <a:prstGeom prst="roundRect">
          <a:avLst/>
        </a:prstGeom>
      </dgm:spPr>
    </dgm:pt>
  </dgm:ptLst>
  <dgm:cxnLst>
    <dgm:cxn modelId="{7DB7F20A-B2D9-C44B-ABC7-620B7CFB44AE}" srcId="{131ABD86-4152-884A-85FC-751A99F23EC4}" destId="{3B448EF7-5241-4C48-802D-631124AECB47}" srcOrd="2" destOrd="0" parTransId="{A220F262-74CC-D640-B460-40F5E2568D16}" sibTransId="{ADDF4226-2932-CB4B-A280-8AD79F57935F}"/>
    <dgm:cxn modelId="{A078A713-050D-404D-A499-4DC7FCB22E84}" srcId="{131ABD86-4152-884A-85FC-751A99F23EC4}" destId="{0084F6DB-1BFA-AE4B-A47D-ED4549884CD0}" srcOrd="0" destOrd="0" parTransId="{C9A03F2A-F4E5-DC4B-87ED-8945206FCE42}" sibTransId="{17F1FC53-635B-864A-B476-E63E9ED851A7}"/>
    <dgm:cxn modelId="{A90F4B7D-4515-5D46-B159-8707F83B86BB}" type="presOf" srcId="{131ABD86-4152-884A-85FC-751A99F23EC4}" destId="{A4310E6D-AB23-E245-AF51-816BF0B55D00}" srcOrd="0" destOrd="0" presId="urn:microsoft.com/office/officeart/2005/8/layout/default"/>
    <dgm:cxn modelId="{EAAA11A7-A2D1-394F-A620-C2347EDE434D}" srcId="{131ABD86-4152-884A-85FC-751A99F23EC4}" destId="{9C7C9DDE-485F-744D-BE6E-B9FF449EFD0C}" srcOrd="1" destOrd="0" parTransId="{E1D6525E-488E-4A46-BBD7-DB0593802FAE}" sibTransId="{2D47BE55-08AD-924F-B49D-C6ADE8F6A119}"/>
    <dgm:cxn modelId="{A71485B8-EF5F-2D4D-96FE-8C971FBDB1C5}" type="presOf" srcId="{0084F6DB-1BFA-AE4B-A47D-ED4549884CD0}" destId="{EC258813-CE14-4D42-98AD-467AC7F21218}" srcOrd="0" destOrd="0" presId="urn:microsoft.com/office/officeart/2005/8/layout/default"/>
    <dgm:cxn modelId="{C8DB50D0-0A27-FB4D-BFF0-076225205EC7}" type="presOf" srcId="{3B448EF7-5241-4C48-802D-631124AECB47}" destId="{35DB8CEC-6D30-9F41-87AD-D7D6288E77AD}" srcOrd="0" destOrd="0" presId="urn:microsoft.com/office/officeart/2005/8/layout/default"/>
    <dgm:cxn modelId="{EC1527E3-82DF-514E-865E-81C0195BF018}" type="presOf" srcId="{9C7C9DDE-485F-744D-BE6E-B9FF449EFD0C}" destId="{CD444D01-1D27-9849-9AA5-39972C26050E}" srcOrd="0" destOrd="0" presId="urn:microsoft.com/office/officeart/2005/8/layout/default"/>
    <dgm:cxn modelId="{3067477F-FE17-BA45-B506-D72302B087FC}" type="presParOf" srcId="{A4310E6D-AB23-E245-AF51-816BF0B55D00}" destId="{EC258813-CE14-4D42-98AD-467AC7F21218}" srcOrd="0" destOrd="0" presId="urn:microsoft.com/office/officeart/2005/8/layout/default"/>
    <dgm:cxn modelId="{F7BB0C9A-287C-074F-999C-8BB0FF3E5FF7}" type="presParOf" srcId="{A4310E6D-AB23-E245-AF51-816BF0B55D00}" destId="{D0B75BE6-A17A-B04F-9B46-5F929EA6003D}" srcOrd="1" destOrd="0" presId="urn:microsoft.com/office/officeart/2005/8/layout/default"/>
    <dgm:cxn modelId="{0DB328FB-FBE6-5E41-9CCE-081A33EBBD42}" type="presParOf" srcId="{A4310E6D-AB23-E245-AF51-816BF0B55D00}" destId="{CD444D01-1D27-9849-9AA5-39972C26050E}" srcOrd="2" destOrd="0" presId="urn:microsoft.com/office/officeart/2005/8/layout/default"/>
    <dgm:cxn modelId="{BB9070FD-8225-AD4A-89E9-E22E2D324F0A}" type="presParOf" srcId="{A4310E6D-AB23-E245-AF51-816BF0B55D00}" destId="{EC21CC2E-49AF-9E46-ABDA-7FF566BC7073}" srcOrd="3" destOrd="0" presId="urn:microsoft.com/office/officeart/2005/8/layout/default"/>
    <dgm:cxn modelId="{B1369BB7-6259-884A-8CEF-3BAA56D6469C}" type="presParOf" srcId="{A4310E6D-AB23-E245-AF51-816BF0B55D00}" destId="{35DB8CEC-6D30-9F41-87AD-D7D6288E77AD}" srcOrd="4" destOrd="0" presId="urn:microsoft.com/office/officeart/2005/8/layout/defaul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33284B-3BBB-DB46-B2B1-91E0481EC06F}" type="doc">
      <dgm:prSet loTypeId="urn:microsoft.com/office/officeart/2005/8/layout/hList9" loCatId="" qsTypeId="urn:microsoft.com/office/officeart/2005/8/quickstyle/simple1" qsCatId="simple" csTypeId="urn:microsoft.com/office/officeart/2005/8/colors/colorful1" csCatId="colorful" phldr="1"/>
      <dgm:spPr/>
      <dgm:t>
        <a:bodyPr/>
        <a:lstStyle/>
        <a:p>
          <a:endParaRPr lang="en-US"/>
        </a:p>
      </dgm:t>
    </dgm:pt>
    <dgm:pt modelId="{8EEEF96E-AD99-8647-8438-8571AD1EC928}">
      <dgm:prSet phldrT="[Text]" custT="1"/>
      <dgm:spPr/>
      <dgm:t>
        <a:bodyPr/>
        <a:lstStyle/>
        <a:p>
          <a:r>
            <a:rPr lang="en-US" sz="2000" b="1" dirty="0"/>
            <a:t>Epcoritamab</a:t>
          </a:r>
        </a:p>
      </dgm:t>
    </dgm:pt>
    <dgm:pt modelId="{661DF0BE-9008-5B4B-AFCF-1BD18598283F}" type="parTrans" cxnId="{9F80633E-5CF5-8046-AC79-98CDEB8BA035}">
      <dgm:prSet/>
      <dgm:spPr/>
      <dgm:t>
        <a:bodyPr/>
        <a:lstStyle/>
        <a:p>
          <a:endParaRPr lang="en-US"/>
        </a:p>
      </dgm:t>
    </dgm:pt>
    <dgm:pt modelId="{75E829DA-24A2-CB4E-9098-9DB120F5AEBA}" type="sibTrans" cxnId="{9F80633E-5CF5-8046-AC79-98CDEB8BA035}">
      <dgm:prSet/>
      <dgm:spPr/>
      <dgm:t>
        <a:bodyPr/>
        <a:lstStyle/>
        <a:p>
          <a:endParaRPr lang="en-US"/>
        </a:p>
      </dgm:t>
    </dgm:pt>
    <dgm:pt modelId="{BDE935C7-4657-CA4D-9DA8-818E98DA314B}">
      <dgm:prSet phldrT="[Text]" custT="1"/>
      <dgm:spPr/>
      <dgm:t>
        <a:bodyPr/>
        <a:lstStyle/>
        <a:p>
          <a:r>
            <a:rPr lang="en-US" sz="2000" dirty="0"/>
            <a:t>Package Insert:</a:t>
          </a:r>
        </a:p>
        <a:p>
          <a:r>
            <a:rPr lang="en-US" sz="2000" dirty="0"/>
            <a:t>Administer dexamethasone 15 mg daily for 3 days following each step-up dose</a:t>
          </a:r>
        </a:p>
      </dgm:t>
    </dgm:pt>
    <dgm:pt modelId="{B3F668EA-B32B-CD47-AB29-AD32E0BFD3F2}" type="parTrans" cxnId="{04324BE2-1396-4540-AE60-356114E38520}">
      <dgm:prSet/>
      <dgm:spPr/>
      <dgm:t>
        <a:bodyPr/>
        <a:lstStyle/>
        <a:p>
          <a:endParaRPr lang="en-US"/>
        </a:p>
      </dgm:t>
    </dgm:pt>
    <dgm:pt modelId="{F7DFCB33-BE87-CA47-8A96-7C074EBCB919}" type="sibTrans" cxnId="{04324BE2-1396-4540-AE60-356114E38520}">
      <dgm:prSet/>
      <dgm:spPr/>
      <dgm:t>
        <a:bodyPr/>
        <a:lstStyle/>
        <a:p>
          <a:endParaRPr lang="en-US"/>
        </a:p>
      </dgm:t>
    </dgm:pt>
    <dgm:pt modelId="{ACBCFD0C-6379-A642-9528-8E7B527BC595}">
      <dgm:prSet phldrT="[Text]" custT="1"/>
      <dgm:spPr/>
      <dgm:t>
        <a:bodyPr/>
        <a:lstStyle/>
        <a:p>
          <a:pPr algn="ctr">
            <a:buNone/>
          </a:pPr>
          <a:r>
            <a:rPr lang="en-US" sz="2000" b="1" dirty="0"/>
            <a:t>Glofitamab</a:t>
          </a:r>
        </a:p>
      </dgm:t>
    </dgm:pt>
    <dgm:pt modelId="{834F27CD-D292-6342-A02A-1768756E38BA}" type="parTrans" cxnId="{84B968D4-66DF-0746-91E7-FE546F4A4EE1}">
      <dgm:prSet/>
      <dgm:spPr/>
      <dgm:t>
        <a:bodyPr/>
        <a:lstStyle/>
        <a:p>
          <a:endParaRPr lang="en-US"/>
        </a:p>
      </dgm:t>
    </dgm:pt>
    <dgm:pt modelId="{F3867745-0F70-A14E-BF50-49F3BCFC73CB}" type="sibTrans" cxnId="{84B968D4-66DF-0746-91E7-FE546F4A4EE1}">
      <dgm:prSet/>
      <dgm:spPr/>
      <dgm:t>
        <a:bodyPr/>
        <a:lstStyle/>
        <a:p>
          <a:endParaRPr lang="en-US"/>
        </a:p>
      </dgm:t>
    </dgm:pt>
    <dgm:pt modelId="{53B9D801-B353-F049-891E-10D6A6DA01A0}">
      <dgm:prSet phldrT="[Text]" custT="1"/>
      <dgm:spPr/>
      <dgm:t>
        <a:bodyPr/>
        <a:lstStyle/>
        <a:p>
          <a:pPr algn="l">
            <a:buNone/>
          </a:pPr>
          <a:r>
            <a:rPr lang="en-US" sz="2000" dirty="0"/>
            <a:t>KU Institutional Practice: </a:t>
          </a:r>
        </a:p>
        <a:p>
          <a:pPr algn="l">
            <a:buFont typeface="Arial" panose="020B0604020202020204" pitchFamily="34" charset="0"/>
            <a:buNone/>
          </a:pPr>
          <a:r>
            <a:rPr lang="en-US" sz="2000" dirty="0"/>
            <a:t>Administer dexamethasone 12 mg at 12, 24, and 48 hours after each step-up dose and first treatment dose </a:t>
          </a:r>
        </a:p>
      </dgm:t>
    </dgm:pt>
    <dgm:pt modelId="{EA79359F-24BE-5A48-85E4-53CB98A42544}" type="parTrans" cxnId="{7D79E2F0-DDC9-5447-8FBB-C2BC3E5715A2}">
      <dgm:prSet/>
      <dgm:spPr/>
      <dgm:t>
        <a:bodyPr/>
        <a:lstStyle/>
        <a:p>
          <a:endParaRPr lang="en-US"/>
        </a:p>
      </dgm:t>
    </dgm:pt>
    <dgm:pt modelId="{B96C962E-36CB-884B-9CF7-473EB989C647}" type="sibTrans" cxnId="{7D79E2F0-DDC9-5447-8FBB-C2BC3E5715A2}">
      <dgm:prSet/>
      <dgm:spPr/>
      <dgm:t>
        <a:bodyPr/>
        <a:lstStyle/>
        <a:p>
          <a:endParaRPr lang="en-US"/>
        </a:p>
      </dgm:t>
    </dgm:pt>
    <dgm:pt modelId="{4EB4D77A-865C-A144-86FF-99D949A77770}" type="pres">
      <dgm:prSet presAssocID="{7533284B-3BBB-DB46-B2B1-91E0481EC06F}" presName="list" presStyleCnt="0">
        <dgm:presLayoutVars>
          <dgm:dir/>
          <dgm:animLvl val="lvl"/>
        </dgm:presLayoutVars>
      </dgm:prSet>
      <dgm:spPr/>
    </dgm:pt>
    <dgm:pt modelId="{93B13912-2226-F341-9BE7-42606FC86325}" type="pres">
      <dgm:prSet presAssocID="{8EEEF96E-AD99-8647-8438-8571AD1EC928}" presName="posSpace" presStyleCnt="0"/>
      <dgm:spPr/>
    </dgm:pt>
    <dgm:pt modelId="{DD37E642-48E2-9D4A-9CA1-A3B5284B0201}" type="pres">
      <dgm:prSet presAssocID="{8EEEF96E-AD99-8647-8438-8571AD1EC928}" presName="vertFlow" presStyleCnt="0"/>
      <dgm:spPr/>
    </dgm:pt>
    <dgm:pt modelId="{B6F87DA4-157D-F846-9B4A-A279F4244979}" type="pres">
      <dgm:prSet presAssocID="{8EEEF96E-AD99-8647-8438-8571AD1EC928}" presName="topSpace" presStyleCnt="0"/>
      <dgm:spPr/>
    </dgm:pt>
    <dgm:pt modelId="{1BC542C0-CE3D-834A-9DC6-E2FD7E163CF7}" type="pres">
      <dgm:prSet presAssocID="{8EEEF96E-AD99-8647-8438-8571AD1EC928}" presName="firstComp" presStyleCnt="0"/>
      <dgm:spPr/>
    </dgm:pt>
    <dgm:pt modelId="{B65F3597-7118-9F45-BD71-11C9E549A2A7}" type="pres">
      <dgm:prSet presAssocID="{8EEEF96E-AD99-8647-8438-8571AD1EC928}" presName="firstChild" presStyleLbl="bgAccFollowNode1" presStyleIdx="0" presStyleCnt="2"/>
      <dgm:spPr/>
    </dgm:pt>
    <dgm:pt modelId="{753786FA-D175-784C-BFDD-3C19657461BF}" type="pres">
      <dgm:prSet presAssocID="{8EEEF96E-AD99-8647-8438-8571AD1EC928}" presName="firstChildTx" presStyleLbl="bgAccFollowNode1" presStyleIdx="0" presStyleCnt="2">
        <dgm:presLayoutVars>
          <dgm:bulletEnabled val="1"/>
        </dgm:presLayoutVars>
      </dgm:prSet>
      <dgm:spPr/>
    </dgm:pt>
    <dgm:pt modelId="{2BEC7CB7-141B-9742-BB0D-1A1D516DBC74}" type="pres">
      <dgm:prSet presAssocID="{8EEEF96E-AD99-8647-8438-8571AD1EC928}" presName="negSpace" presStyleCnt="0"/>
      <dgm:spPr/>
    </dgm:pt>
    <dgm:pt modelId="{CD219FB4-BEC5-1747-892F-61CCCF6D3CD4}" type="pres">
      <dgm:prSet presAssocID="{8EEEF96E-AD99-8647-8438-8571AD1EC928}" presName="circle" presStyleLbl="node1" presStyleIdx="0" presStyleCnt="2"/>
      <dgm:spPr/>
    </dgm:pt>
    <dgm:pt modelId="{3AE9F709-85A0-B54D-8961-FD17875DD430}" type="pres">
      <dgm:prSet presAssocID="{75E829DA-24A2-CB4E-9098-9DB120F5AEBA}" presName="transSpace" presStyleCnt="0"/>
      <dgm:spPr/>
    </dgm:pt>
    <dgm:pt modelId="{75EFF320-D590-CB44-8692-C59C5B267AB0}" type="pres">
      <dgm:prSet presAssocID="{ACBCFD0C-6379-A642-9528-8E7B527BC595}" presName="posSpace" presStyleCnt="0"/>
      <dgm:spPr/>
    </dgm:pt>
    <dgm:pt modelId="{90339D9E-74FC-D046-804E-31358C464BCD}" type="pres">
      <dgm:prSet presAssocID="{ACBCFD0C-6379-A642-9528-8E7B527BC595}" presName="vertFlow" presStyleCnt="0"/>
      <dgm:spPr/>
    </dgm:pt>
    <dgm:pt modelId="{0D121347-81F7-3748-8A00-0A16774E7EB2}" type="pres">
      <dgm:prSet presAssocID="{ACBCFD0C-6379-A642-9528-8E7B527BC595}" presName="topSpace" presStyleCnt="0"/>
      <dgm:spPr/>
    </dgm:pt>
    <dgm:pt modelId="{AB4F62B8-EDFD-0949-9933-3F84FA830F30}" type="pres">
      <dgm:prSet presAssocID="{ACBCFD0C-6379-A642-9528-8E7B527BC595}" presName="firstComp" presStyleCnt="0"/>
      <dgm:spPr/>
    </dgm:pt>
    <dgm:pt modelId="{3E38575B-0675-2147-BD23-9890256A01B3}" type="pres">
      <dgm:prSet presAssocID="{ACBCFD0C-6379-A642-9528-8E7B527BC595}" presName="firstChild" presStyleLbl="bgAccFollowNode1" presStyleIdx="1" presStyleCnt="2"/>
      <dgm:spPr/>
    </dgm:pt>
    <dgm:pt modelId="{A682B89B-4999-B645-B1A0-435A4F31A1E3}" type="pres">
      <dgm:prSet presAssocID="{ACBCFD0C-6379-A642-9528-8E7B527BC595}" presName="firstChildTx" presStyleLbl="bgAccFollowNode1" presStyleIdx="1" presStyleCnt="2">
        <dgm:presLayoutVars>
          <dgm:bulletEnabled val="1"/>
        </dgm:presLayoutVars>
      </dgm:prSet>
      <dgm:spPr/>
    </dgm:pt>
    <dgm:pt modelId="{6D363C55-E469-0042-8DB6-983A8BB94DEE}" type="pres">
      <dgm:prSet presAssocID="{ACBCFD0C-6379-A642-9528-8E7B527BC595}" presName="negSpace" presStyleCnt="0"/>
      <dgm:spPr/>
    </dgm:pt>
    <dgm:pt modelId="{65600113-0673-7441-A41A-846DAA673DDC}" type="pres">
      <dgm:prSet presAssocID="{ACBCFD0C-6379-A642-9528-8E7B527BC595}" presName="circle" presStyleLbl="node1" presStyleIdx="1" presStyleCnt="2"/>
      <dgm:spPr/>
    </dgm:pt>
  </dgm:ptLst>
  <dgm:cxnLst>
    <dgm:cxn modelId="{880E251E-C5FD-CE44-9C9A-F0BF18477BE4}" type="presOf" srcId="{53B9D801-B353-F049-891E-10D6A6DA01A0}" destId="{A682B89B-4999-B645-B1A0-435A4F31A1E3}" srcOrd="1" destOrd="0" presId="urn:microsoft.com/office/officeart/2005/8/layout/hList9"/>
    <dgm:cxn modelId="{9F80633E-5CF5-8046-AC79-98CDEB8BA035}" srcId="{7533284B-3BBB-DB46-B2B1-91E0481EC06F}" destId="{8EEEF96E-AD99-8647-8438-8571AD1EC928}" srcOrd="0" destOrd="0" parTransId="{661DF0BE-9008-5B4B-AFCF-1BD18598283F}" sibTransId="{75E829DA-24A2-CB4E-9098-9DB120F5AEBA}"/>
    <dgm:cxn modelId="{4D44F45F-572D-BB4A-8B15-FA6A3EBBA638}" type="presOf" srcId="{8EEEF96E-AD99-8647-8438-8571AD1EC928}" destId="{CD219FB4-BEC5-1747-892F-61CCCF6D3CD4}" srcOrd="0" destOrd="0" presId="urn:microsoft.com/office/officeart/2005/8/layout/hList9"/>
    <dgm:cxn modelId="{7CF2DF8E-4748-2343-9182-34A96AA117BC}" type="presOf" srcId="{53B9D801-B353-F049-891E-10D6A6DA01A0}" destId="{3E38575B-0675-2147-BD23-9890256A01B3}" srcOrd="0" destOrd="0" presId="urn:microsoft.com/office/officeart/2005/8/layout/hList9"/>
    <dgm:cxn modelId="{A43DBDA7-7DD7-B845-BCD7-17BC53B5A4BE}" type="presOf" srcId="{BDE935C7-4657-CA4D-9DA8-818E98DA314B}" destId="{B65F3597-7118-9F45-BD71-11C9E549A2A7}" srcOrd="0" destOrd="0" presId="urn:microsoft.com/office/officeart/2005/8/layout/hList9"/>
    <dgm:cxn modelId="{242F82AD-1815-224C-926B-6C31B46ACAB6}" type="presOf" srcId="{BDE935C7-4657-CA4D-9DA8-818E98DA314B}" destId="{753786FA-D175-784C-BFDD-3C19657461BF}" srcOrd="1" destOrd="0" presId="urn:microsoft.com/office/officeart/2005/8/layout/hList9"/>
    <dgm:cxn modelId="{84B968D4-66DF-0746-91E7-FE546F4A4EE1}" srcId="{7533284B-3BBB-DB46-B2B1-91E0481EC06F}" destId="{ACBCFD0C-6379-A642-9528-8E7B527BC595}" srcOrd="1" destOrd="0" parTransId="{834F27CD-D292-6342-A02A-1768756E38BA}" sibTransId="{F3867745-0F70-A14E-BF50-49F3BCFC73CB}"/>
    <dgm:cxn modelId="{04324BE2-1396-4540-AE60-356114E38520}" srcId="{8EEEF96E-AD99-8647-8438-8571AD1EC928}" destId="{BDE935C7-4657-CA4D-9DA8-818E98DA314B}" srcOrd="0" destOrd="0" parTransId="{B3F668EA-B32B-CD47-AB29-AD32E0BFD3F2}" sibTransId="{F7DFCB33-BE87-CA47-8A96-7C074EBCB919}"/>
    <dgm:cxn modelId="{F50DEFE6-3A06-2447-ADDE-6D8519C865DE}" type="presOf" srcId="{7533284B-3BBB-DB46-B2B1-91E0481EC06F}" destId="{4EB4D77A-865C-A144-86FF-99D949A77770}" srcOrd="0" destOrd="0" presId="urn:microsoft.com/office/officeart/2005/8/layout/hList9"/>
    <dgm:cxn modelId="{005A83EB-EF14-B945-BAB8-7372B3F0D311}" type="presOf" srcId="{ACBCFD0C-6379-A642-9528-8E7B527BC595}" destId="{65600113-0673-7441-A41A-846DAA673DDC}" srcOrd="0" destOrd="0" presId="urn:microsoft.com/office/officeart/2005/8/layout/hList9"/>
    <dgm:cxn modelId="{7D79E2F0-DDC9-5447-8FBB-C2BC3E5715A2}" srcId="{ACBCFD0C-6379-A642-9528-8E7B527BC595}" destId="{53B9D801-B353-F049-891E-10D6A6DA01A0}" srcOrd="0" destOrd="0" parTransId="{EA79359F-24BE-5A48-85E4-53CB98A42544}" sibTransId="{B96C962E-36CB-884B-9CF7-473EB989C647}"/>
    <dgm:cxn modelId="{8A669BAA-BA67-984F-84F1-C14FCEBEED37}" type="presParOf" srcId="{4EB4D77A-865C-A144-86FF-99D949A77770}" destId="{93B13912-2226-F341-9BE7-42606FC86325}" srcOrd="0" destOrd="0" presId="urn:microsoft.com/office/officeart/2005/8/layout/hList9"/>
    <dgm:cxn modelId="{9C020560-9110-4E4B-AD37-942B2EAC6C90}" type="presParOf" srcId="{4EB4D77A-865C-A144-86FF-99D949A77770}" destId="{DD37E642-48E2-9D4A-9CA1-A3B5284B0201}" srcOrd="1" destOrd="0" presId="urn:microsoft.com/office/officeart/2005/8/layout/hList9"/>
    <dgm:cxn modelId="{061D5AA3-9BFF-AF4D-913B-A64778C2EA48}" type="presParOf" srcId="{DD37E642-48E2-9D4A-9CA1-A3B5284B0201}" destId="{B6F87DA4-157D-F846-9B4A-A279F4244979}" srcOrd="0" destOrd="0" presId="urn:microsoft.com/office/officeart/2005/8/layout/hList9"/>
    <dgm:cxn modelId="{6CA4422D-E649-404E-B483-3EC01903089C}" type="presParOf" srcId="{DD37E642-48E2-9D4A-9CA1-A3B5284B0201}" destId="{1BC542C0-CE3D-834A-9DC6-E2FD7E163CF7}" srcOrd="1" destOrd="0" presId="urn:microsoft.com/office/officeart/2005/8/layout/hList9"/>
    <dgm:cxn modelId="{DB5B0258-96C9-504D-A82D-F5B41035D2F1}" type="presParOf" srcId="{1BC542C0-CE3D-834A-9DC6-E2FD7E163CF7}" destId="{B65F3597-7118-9F45-BD71-11C9E549A2A7}" srcOrd="0" destOrd="0" presId="urn:microsoft.com/office/officeart/2005/8/layout/hList9"/>
    <dgm:cxn modelId="{C670ADD7-392F-9D46-A7D9-5C4EED008631}" type="presParOf" srcId="{1BC542C0-CE3D-834A-9DC6-E2FD7E163CF7}" destId="{753786FA-D175-784C-BFDD-3C19657461BF}" srcOrd="1" destOrd="0" presId="urn:microsoft.com/office/officeart/2005/8/layout/hList9"/>
    <dgm:cxn modelId="{AAB816CF-7C8F-D144-A7CA-4199FAB5EDE1}" type="presParOf" srcId="{4EB4D77A-865C-A144-86FF-99D949A77770}" destId="{2BEC7CB7-141B-9742-BB0D-1A1D516DBC74}" srcOrd="2" destOrd="0" presId="urn:microsoft.com/office/officeart/2005/8/layout/hList9"/>
    <dgm:cxn modelId="{AEAA9DF5-F079-844C-898E-0F8BBFC2C7AF}" type="presParOf" srcId="{4EB4D77A-865C-A144-86FF-99D949A77770}" destId="{CD219FB4-BEC5-1747-892F-61CCCF6D3CD4}" srcOrd="3" destOrd="0" presId="urn:microsoft.com/office/officeart/2005/8/layout/hList9"/>
    <dgm:cxn modelId="{7A3FAAC1-7D53-1342-84B5-00D6FF34730F}" type="presParOf" srcId="{4EB4D77A-865C-A144-86FF-99D949A77770}" destId="{3AE9F709-85A0-B54D-8961-FD17875DD430}" srcOrd="4" destOrd="0" presId="urn:microsoft.com/office/officeart/2005/8/layout/hList9"/>
    <dgm:cxn modelId="{FC8BB34D-562D-6545-8C16-DC9D84A69C73}" type="presParOf" srcId="{4EB4D77A-865C-A144-86FF-99D949A77770}" destId="{75EFF320-D590-CB44-8692-C59C5B267AB0}" srcOrd="5" destOrd="0" presId="urn:microsoft.com/office/officeart/2005/8/layout/hList9"/>
    <dgm:cxn modelId="{60AB8255-90E6-1649-956B-A0817498DF71}" type="presParOf" srcId="{4EB4D77A-865C-A144-86FF-99D949A77770}" destId="{90339D9E-74FC-D046-804E-31358C464BCD}" srcOrd="6" destOrd="0" presId="urn:microsoft.com/office/officeart/2005/8/layout/hList9"/>
    <dgm:cxn modelId="{259FE6EA-E8AB-2C43-9C3D-4A859AABBA2B}" type="presParOf" srcId="{90339D9E-74FC-D046-804E-31358C464BCD}" destId="{0D121347-81F7-3748-8A00-0A16774E7EB2}" srcOrd="0" destOrd="0" presId="urn:microsoft.com/office/officeart/2005/8/layout/hList9"/>
    <dgm:cxn modelId="{D2251F9D-D077-F34A-A3DD-E93DB2B0AA53}" type="presParOf" srcId="{90339D9E-74FC-D046-804E-31358C464BCD}" destId="{AB4F62B8-EDFD-0949-9933-3F84FA830F30}" srcOrd="1" destOrd="0" presId="urn:microsoft.com/office/officeart/2005/8/layout/hList9"/>
    <dgm:cxn modelId="{2F35835E-B856-594E-BA7A-0D4A563925B1}" type="presParOf" srcId="{AB4F62B8-EDFD-0949-9933-3F84FA830F30}" destId="{3E38575B-0675-2147-BD23-9890256A01B3}" srcOrd="0" destOrd="0" presId="urn:microsoft.com/office/officeart/2005/8/layout/hList9"/>
    <dgm:cxn modelId="{257EC9AF-E717-8343-9864-3C697A0F5EDB}" type="presParOf" srcId="{AB4F62B8-EDFD-0949-9933-3F84FA830F30}" destId="{A682B89B-4999-B645-B1A0-435A4F31A1E3}" srcOrd="1" destOrd="0" presId="urn:microsoft.com/office/officeart/2005/8/layout/hList9"/>
    <dgm:cxn modelId="{255E8D3D-9F4D-6E45-80FC-5D7C072C6018}" type="presParOf" srcId="{4EB4D77A-865C-A144-86FF-99D949A77770}" destId="{6D363C55-E469-0042-8DB6-983A8BB94DEE}" srcOrd="7" destOrd="0" presId="urn:microsoft.com/office/officeart/2005/8/layout/hList9"/>
    <dgm:cxn modelId="{BE403DE6-3B70-FD41-B7F7-56AC896E3895}" type="presParOf" srcId="{4EB4D77A-865C-A144-86FF-99D949A77770}" destId="{65600113-0673-7441-A41A-846DAA673DDC}"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25DC93-A35B-F64F-9406-07542B568377}"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8B6206A3-1531-A441-A4F3-8002733A7EB1}">
      <dgm:prSet phldrT="[Text]"/>
      <dgm:spPr/>
      <dgm:t>
        <a:bodyPr/>
        <a:lstStyle/>
        <a:p>
          <a:r>
            <a:rPr lang="en-US" dirty="0">
              <a:ea typeface="Aptos" panose="020B0004020202020204" pitchFamily="34" charset="0"/>
              <a:cs typeface="Times New Roman" panose="02020603050405020304" pitchFamily="18" charset="0"/>
            </a:rPr>
            <a:t>Continued post-dose dexamethasone 12 mg at 12, 24, and 48 hours</a:t>
          </a:r>
          <a:endParaRPr lang="en-US" dirty="0"/>
        </a:p>
      </dgm:t>
    </dgm:pt>
    <dgm:pt modelId="{D55269AF-D149-EF4B-BB9E-9323D7CF12B5}" type="parTrans" cxnId="{00166114-80F1-FE4D-9848-1CB748F317E5}">
      <dgm:prSet/>
      <dgm:spPr/>
      <dgm:t>
        <a:bodyPr/>
        <a:lstStyle/>
        <a:p>
          <a:endParaRPr lang="en-US"/>
        </a:p>
      </dgm:t>
    </dgm:pt>
    <dgm:pt modelId="{D4DD97FC-3877-3A49-A3ED-E5520A91F950}" type="sibTrans" cxnId="{00166114-80F1-FE4D-9848-1CB748F317E5}">
      <dgm:prSet/>
      <dgm:spPr/>
      <dgm:t>
        <a:bodyPr/>
        <a:lstStyle/>
        <a:p>
          <a:endParaRPr lang="en-US"/>
        </a:p>
      </dgm:t>
    </dgm:pt>
    <dgm:pt modelId="{185558F1-26B9-3C4A-9583-CF9EC12B43E9}">
      <dgm:prSet phldrT="[Text]"/>
      <dgm:spPr/>
      <dgm:t>
        <a:bodyPr/>
        <a:lstStyle/>
        <a:p>
          <a:r>
            <a:rPr lang="en-US" dirty="0">
              <a:ea typeface="Aptos" panose="020B0004020202020204" pitchFamily="34" charset="0"/>
              <a:cs typeface="Times New Roman" panose="02020603050405020304" pitchFamily="18" charset="0"/>
            </a:rPr>
            <a:t>1L normal saline bolus administered </a:t>
          </a:r>
          <a:endParaRPr lang="en-US" dirty="0"/>
        </a:p>
      </dgm:t>
    </dgm:pt>
    <dgm:pt modelId="{F225C607-D965-D948-9884-0D5A6BF842CC}" type="parTrans" cxnId="{B4B6CC9F-76C2-D842-A07A-C7567BEDC32B}">
      <dgm:prSet/>
      <dgm:spPr/>
      <dgm:t>
        <a:bodyPr/>
        <a:lstStyle/>
        <a:p>
          <a:endParaRPr lang="en-US"/>
        </a:p>
      </dgm:t>
    </dgm:pt>
    <dgm:pt modelId="{D02FB866-3324-CD43-9891-3F1400559AC2}" type="sibTrans" cxnId="{B4B6CC9F-76C2-D842-A07A-C7567BEDC32B}">
      <dgm:prSet/>
      <dgm:spPr/>
      <dgm:t>
        <a:bodyPr/>
        <a:lstStyle/>
        <a:p>
          <a:endParaRPr lang="en-US"/>
        </a:p>
      </dgm:t>
    </dgm:pt>
    <dgm:pt modelId="{4ECBE356-356B-8345-8768-59777715741D}">
      <dgm:prSet phldrT="[Text]"/>
      <dgm:spPr/>
      <dgm:t>
        <a:bodyPr/>
        <a:lstStyle/>
        <a:p>
          <a:r>
            <a:rPr lang="en-US" dirty="0"/>
            <a:t>Initiated IV antibiotics</a:t>
          </a:r>
        </a:p>
      </dgm:t>
    </dgm:pt>
    <dgm:pt modelId="{6BB7A003-A93B-A544-B6DD-7463711B7836}" type="parTrans" cxnId="{49325C36-B2BA-414C-96C5-EA76A98CFCC5}">
      <dgm:prSet/>
      <dgm:spPr/>
      <dgm:t>
        <a:bodyPr/>
        <a:lstStyle/>
        <a:p>
          <a:endParaRPr lang="en-US"/>
        </a:p>
      </dgm:t>
    </dgm:pt>
    <dgm:pt modelId="{AA6E08DC-343C-CB4F-B5B5-B59E19E8B886}" type="sibTrans" cxnId="{49325C36-B2BA-414C-96C5-EA76A98CFCC5}">
      <dgm:prSet/>
      <dgm:spPr/>
      <dgm:t>
        <a:bodyPr/>
        <a:lstStyle/>
        <a:p>
          <a:endParaRPr lang="en-US"/>
        </a:p>
      </dgm:t>
    </dgm:pt>
    <dgm:pt modelId="{596F52F5-116D-B943-9FFD-8FF68237E10A}">
      <dgm:prSet phldrT="[Text]"/>
      <dgm:spPr/>
      <dgm:t>
        <a:bodyPr/>
        <a:lstStyle/>
        <a:p>
          <a:r>
            <a:rPr lang="en-US" dirty="0"/>
            <a:t>Blood cultures obtained</a:t>
          </a:r>
        </a:p>
      </dgm:t>
    </dgm:pt>
    <dgm:pt modelId="{8337E8BF-582C-F449-9735-8ABC4F934612}" type="parTrans" cxnId="{377DDE13-2DAF-5E42-8DD0-D29AD1A659E3}">
      <dgm:prSet/>
      <dgm:spPr/>
      <dgm:t>
        <a:bodyPr/>
        <a:lstStyle/>
        <a:p>
          <a:endParaRPr lang="en-US"/>
        </a:p>
      </dgm:t>
    </dgm:pt>
    <dgm:pt modelId="{C1244C71-D1FA-1745-B6F2-F8684B2C4FF9}" type="sibTrans" cxnId="{377DDE13-2DAF-5E42-8DD0-D29AD1A659E3}">
      <dgm:prSet/>
      <dgm:spPr/>
      <dgm:t>
        <a:bodyPr/>
        <a:lstStyle/>
        <a:p>
          <a:endParaRPr lang="en-US"/>
        </a:p>
      </dgm:t>
    </dgm:pt>
    <dgm:pt modelId="{43AEAE10-DA32-2142-9DDC-95D09585EF29}" type="pres">
      <dgm:prSet presAssocID="{6E25DC93-A35B-F64F-9406-07542B568377}" presName="diagram" presStyleCnt="0">
        <dgm:presLayoutVars>
          <dgm:dir/>
          <dgm:resizeHandles val="exact"/>
        </dgm:presLayoutVars>
      </dgm:prSet>
      <dgm:spPr/>
    </dgm:pt>
    <dgm:pt modelId="{047C8DC6-B4D2-4D4B-8008-24E13E23C858}" type="pres">
      <dgm:prSet presAssocID="{8B6206A3-1531-A441-A4F3-8002733A7EB1}" presName="node" presStyleLbl="node1" presStyleIdx="0" presStyleCnt="4">
        <dgm:presLayoutVars>
          <dgm:bulletEnabled val="1"/>
        </dgm:presLayoutVars>
      </dgm:prSet>
      <dgm:spPr/>
    </dgm:pt>
    <dgm:pt modelId="{A9D7475A-59C3-CF4C-895F-706338381125}" type="pres">
      <dgm:prSet presAssocID="{D4DD97FC-3877-3A49-A3ED-E5520A91F950}" presName="sibTrans" presStyleCnt="0"/>
      <dgm:spPr/>
    </dgm:pt>
    <dgm:pt modelId="{2A4F6335-66FA-DD46-BC7F-98C91A3C3BDA}" type="pres">
      <dgm:prSet presAssocID="{185558F1-26B9-3C4A-9583-CF9EC12B43E9}" presName="node" presStyleLbl="node1" presStyleIdx="1" presStyleCnt="4">
        <dgm:presLayoutVars>
          <dgm:bulletEnabled val="1"/>
        </dgm:presLayoutVars>
      </dgm:prSet>
      <dgm:spPr/>
    </dgm:pt>
    <dgm:pt modelId="{FE0428AA-63C1-E242-A4A2-3252DB6C127C}" type="pres">
      <dgm:prSet presAssocID="{D02FB866-3324-CD43-9891-3F1400559AC2}" presName="sibTrans" presStyleCnt="0"/>
      <dgm:spPr/>
    </dgm:pt>
    <dgm:pt modelId="{B08F0337-5F85-FE4C-9D66-8258AE75F078}" type="pres">
      <dgm:prSet presAssocID="{4ECBE356-356B-8345-8768-59777715741D}" presName="node" presStyleLbl="node1" presStyleIdx="2" presStyleCnt="4">
        <dgm:presLayoutVars>
          <dgm:bulletEnabled val="1"/>
        </dgm:presLayoutVars>
      </dgm:prSet>
      <dgm:spPr/>
    </dgm:pt>
    <dgm:pt modelId="{9A460B45-5149-BD48-A549-3B232FBD3BFF}" type="pres">
      <dgm:prSet presAssocID="{AA6E08DC-343C-CB4F-B5B5-B59E19E8B886}" presName="sibTrans" presStyleCnt="0"/>
      <dgm:spPr/>
    </dgm:pt>
    <dgm:pt modelId="{B0115914-13B4-8B49-BEB7-64612E7C55A9}" type="pres">
      <dgm:prSet presAssocID="{596F52F5-116D-B943-9FFD-8FF68237E10A}" presName="node" presStyleLbl="node1" presStyleIdx="3" presStyleCnt="4">
        <dgm:presLayoutVars>
          <dgm:bulletEnabled val="1"/>
        </dgm:presLayoutVars>
      </dgm:prSet>
      <dgm:spPr/>
    </dgm:pt>
  </dgm:ptLst>
  <dgm:cxnLst>
    <dgm:cxn modelId="{377DDE13-2DAF-5E42-8DD0-D29AD1A659E3}" srcId="{6E25DC93-A35B-F64F-9406-07542B568377}" destId="{596F52F5-116D-B943-9FFD-8FF68237E10A}" srcOrd="3" destOrd="0" parTransId="{8337E8BF-582C-F449-9735-8ABC4F934612}" sibTransId="{C1244C71-D1FA-1745-B6F2-F8684B2C4FF9}"/>
    <dgm:cxn modelId="{00166114-80F1-FE4D-9848-1CB748F317E5}" srcId="{6E25DC93-A35B-F64F-9406-07542B568377}" destId="{8B6206A3-1531-A441-A4F3-8002733A7EB1}" srcOrd="0" destOrd="0" parTransId="{D55269AF-D149-EF4B-BB9E-9323D7CF12B5}" sibTransId="{D4DD97FC-3877-3A49-A3ED-E5520A91F950}"/>
    <dgm:cxn modelId="{9B5E521E-E06A-8A45-9128-69C3F1BCCD85}" type="presOf" srcId="{596F52F5-116D-B943-9FFD-8FF68237E10A}" destId="{B0115914-13B4-8B49-BEB7-64612E7C55A9}" srcOrd="0" destOrd="0" presId="urn:microsoft.com/office/officeart/2005/8/layout/default"/>
    <dgm:cxn modelId="{4557CA21-A59E-5645-BA39-E44A31DB2D00}" type="presOf" srcId="{8B6206A3-1531-A441-A4F3-8002733A7EB1}" destId="{047C8DC6-B4D2-4D4B-8008-24E13E23C858}" srcOrd="0" destOrd="0" presId="urn:microsoft.com/office/officeart/2005/8/layout/default"/>
    <dgm:cxn modelId="{49325C36-B2BA-414C-96C5-EA76A98CFCC5}" srcId="{6E25DC93-A35B-F64F-9406-07542B568377}" destId="{4ECBE356-356B-8345-8768-59777715741D}" srcOrd="2" destOrd="0" parTransId="{6BB7A003-A93B-A544-B6DD-7463711B7836}" sibTransId="{AA6E08DC-343C-CB4F-B5B5-B59E19E8B886}"/>
    <dgm:cxn modelId="{88623753-2D2E-884D-80EB-E09692C0591C}" type="presOf" srcId="{4ECBE356-356B-8345-8768-59777715741D}" destId="{B08F0337-5F85-FE4C-9D66-8258AE75F078}" srcOrd="0" destOrd="0" presId="urn:microsoft.com/office/officeart/2005/8/layout/default"/>
    <dgm:cxn modelId="{FA820C66-7CAB-C549-9DD9-5BE299A59DB5}" type="presOf" srcId="{6E25DC93-A35B-F64F-9406-07542B568377}" destId="{43AEAE10-DA32-2142-9DDC-95D09585EF29}" srcOrd="0" destOrd="0" presId="urn:microsoft.com/office/officeart/2005/8/layout/default"/>
    <dgm:cxn modelId="{C1E7FA79-2475-6348-B674-022F540D0632}" type="presOf" srcId="{185558F1-26B9-3C4A-9583-CF9EC12B43E9}" destId="{2A4F6335-66FA-DD46-BC7F-98C91A3C3BDA}" srcOrd="0" destOrd="0" presId="urn:microsoft.com/office/officeart/2005/8/layout/default"/>
    <dgm:cxn modelId="{B4B6CC9F-76C2-D842-A07A-C7567BEDC32B}" srcId="{6E25DC93-A35B-F64F-9406-07542B568377}" destId="{185558F1-26B9-3C4A-9583-CF9EC12B43E9}" srcOrd="1" destOrd="0" parTransId="{F225C607-D965-D948-9884-0D5A6BF842CC}" sibTransId="{D02FB866-3324-CD43-9891-3F1400559AC2}"/>
    <dgm:cxn modelId="{43D57E60-7638-4E45-B031-C581CB0D5D5B}" type="presParOf" srcId="{43AEAE10-DA32-2142-9DDC-95D09585EF29}" destId="{047C8DC6-B4D2-4D4B-8008-24E13E23C858}" srcOrd="0" destOrd="0" presId="urn:microsoft.com/office/officeart/2005/8/layout/default"/>
    <dgm:cxn modelId="{CC74CFB6-3C36-A245-9088-13C8440BA9AC}" type="presParOf" srcId="{43AEAE10-DA32-2142-9DDC-95D09585EF29}" destId="{A9D7475A-59C3-CF4C-895F-706338381125}" srcOrd="1" destOrd="0" presId="urn:microsoft.com/office/officeart/2005/8/layout/default"/>
    <dgm:cxn modelId="{AC029F8D-8AE3-144B-A0C6-DC4783C7D718}" type="presParOf" srcId="{43AEAE10-DA32-2142-9DDC-95D09585EF29}" destId="{2A4F6335-66FA-DD46-BC7F-98C91A3C3BDA}" srcOrd="2" destOrd="0" presId="urn:microsoft.com/office/officeart/2005/8/layout/default"/>
    <dgm:cxn modelId="{43D016D8-1E67-1B46-9FE3-22AE70CD8933}" type="presParOf" srcId="{43AEAE10-DA32-2142-9DDC-95D09585EF29}" destId="{FE0428AA-63C1-E242-A4A2-3252DB6C127C}" srcOrd="3" destOrd="0" presId="urn:microsoft.com/office/officeart/2005/8/layout/default"/>
    <dgm:cxn modelId="{4E1910EF-B1E4-364D-8307-467F239F8B2D}" type="presParOf" srcId="{43AEAE10-DA32-2142-9DDC-95D09585EF29}" destId="{B08F0337-5F85-FE4C-9D66-8258AE75F078}" srcOrd="4" destOrd="0" presId="urn:microsoft.com/office/officeart/2005/8/layout/default"/>
    <dgm:cxn modelId="{FB084C3D-55E4-7546-9766-7082EBC44DDD}" type="presParOf" srcId="{43AEAE10-DA32-2142-9DDC-95D09585EF29}" destId="{9A460B45-5149-BD48-A549-3B232FBD3BFF}" srcOrd="5" destOrd="0" presId="urn:microsoft.com/office/officeart/2005/8/layout/default"/>
    <dgm:cxn modelId="{5BE1D267-998F-9047-AE2B-941A0C92F1BA}" type="presParOf" srcId="{43AEAE10-DA32-2142-9DDC-95D09585EF29}" destId="{B0115914-13B4-8B49-BEB7-64612E7C55A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B393939-CABA-7942-8345-73683DC08BBD}" type="doc">
      <dgm:prSet loTypeId="urn:microsoft.com/office/officeart/2005/8/layout/hList9" loCatId="" qsTypeId="urn:microsoft.com/office/officeart/2005/8/quickstyle/simple1" qsCatId="simple" csTypeId="urn:microsoft.com/office/officeart/2005/8/colors/colorful1" csCatId="colorful" phldr="1"/>
      <dgm:spPr/>
      <dgm:t>
        <a:bodyPr/>
        <a:lstStyle/>
        <a:p>
          <a:endParaRPr lang="en-US"/>
        </a:p>
      </dgm:t>
    </dgm:pt>
    <dgm:pt modelId="{29335AFC-EF44-7F4D-B0B2-CD632FB934A6}">
      <dgm:prSet phldrT="[Text]" custT="1"/>
      <dgm:spPr/>
      <dgm:t>
        <a:bodyPr/>
        <a:lstStyle/>
        <a:p>
          <a:r>
            <a:rPr lang="en-US" sz="2000" dirty="0"/>
            <a:t>Viral</a:t>
          </a:r>
          <a:r>
            <a:rPr lang="en-US" sz="2000" baseline="30000" dirty="0"/>
            <a:t>•</a:t>
          </a:r>
          <a:endParaRPr lang="en-US" sz="2000" dirty="0"/>
        </a:p>
      </dgm:t>
    </dgm:pt>
    <dgm:pt modelId="{D0203C6A-49E1-9847-814B-CC521EABF7AC}" type="parTrans" cxnId="{BC185447-6074-BD45-B2EC-555E9F04BA25}">
      <dgm:prSet/>
      <dgm:spPr/>
      <dgm:t>
        <a:bodyPr/>
        <a:lstStyle/>
        <a:p>
          <a:endParaRPr lang="en-US"/>
        </a:p>
      </dgm:t>
    </dgm:pt>
    <dgm:pt modelId="{4E2561F8-513A-3046-844F-DEF27A05DF1F}" type="sibTrans" cxnId="{BC185447-6074-BD45-B2EC-555E9F04BA25}">
      <dgm:prSet/>
      <dgm:spPr/>
      <dgm:t>
        <a:bodyPr/>
        <a:lstStyle/>
        <a:p>
          <a:endParaRPr lang="en-US"/>
        </a:p>
      </dgm:t>
    </dgm:pt>
    <dgm:pt modelId="{512B7DE1-4E20-F844-AFA1-9126C56249AC}">
      <dgm:prSet phldrT="[Text]" custT="1"/>
      <dgm:spPr/>
      <dgm:t>
        <a:bodyPr/>
        <a:lstStyle/>
        <a:p>
          <a:r>
            <a:rPr lang="en-US" sz="2000" dirty="0"/>
            <a:t>Acyclovir 800mg BID</a:t>
          </a:r>
        </a:p>
      </dgm:t>
    </dgm:pt>
    <dgm:pt modelId="{334EEEF5-638A-2544-9352-1C272AB81C76}" type="parTrans" cxnId="{50213CDD-27DA-DD4D-B4E1-ECE0F1D3CF38}">
      <dgm:prSet/>
      <dgm:spPr/>
      <dgm:t>
        <a:bodyPr/>
        <a:lstStyle/>
        <a:p>
          <a:endParaRPr lang="en-US"/>
        </a:p>
      </dgm:t>
    </dgm:pt>
    <dgm:pt modelId="{33E519D7-DF22-C14E-B5A5-BF7FCC528020}" type="sibTrans" cxnId="{50213CDD-27DA-DD4D-B4E1-ECE0F1D3CF38}">
      <dgm:prSet/>
      <dgm:spPr/>
      <dgm:t>
        <a:bodyPr/>
        <a:lstStyle/>
        <a:p>
          <a:endParaRPr lang="en-US"/>
        </a:p>
      </dgm:t>
    </dgm:pt>
    <dgm:pt modelId="{41E6469D-626C-5140-8E20-5138F5F8D0EA}">
      <dgm:prSet phldrT="[Text]" custT="1"/>
      <dgm:spPr/>
      <dgm:t>
        <a:bodyPr/>
        <a:lstStyle/>
        <a:p>
          <a:r>
            <a:rPr lang="en-US" sz="2000" dirty="0"/>
            <a:t>Valacyclovir 500 mg BID </a:t>
          </a:r>
        </a:p>
      </dgm:t>
    </dgm:pt>
    <dgm:pt modelId="{82C6AE81-F5AE-0141-90E3-BECFDCC5EEA5}" type="parTrans" cxnId="{BAFC4C99-198E-5D45-B987-021DD848C080}">
      <dgm:prSet/>
      <dgm:spPr/>
      <dgm:t>
        <a:bodyPr/>
        <a:lstStyle/>
        <a:p>
          <a:endParaRPr lang="en-US"/>
        </a:p>
      </dgm:t>
    </dgm:pt>
    <dgm:pt modelId="{7EA45F56-BE5C-F54B-B7DB-F88636F4BE49}" type="sibTrans" cxnId="{BAFC4C99-198E-5D45-B987-021DD848C080}">
      <dgm:prSet/>
      <dgm:spPr/>
      <dgm:t>
        <a:bodyPr/>
        <a:lstStyle/>
        <a:p>
          <a:endParaRPr lang="en-US"/>
        </a:p>
      </dgm:t>
    </dgm:pt>
    <dgm:pt modelId="{BFF9AA12-6723-294F-BD5A-DCC265601E76}">
      <dgm:prSet phldrT="[Text]" custT="1"/>
      <dgm:spPr/>
      <dgm:t>
        <a:bodyPr/>
        <a:lstStyle/>
        <a:p>
          <a:r>
            <a:rPr lang="en-US" sz="2000" dirty="0"/>
            <a:t>PJP</a:t>
          </a:r>
          <a:r>
            <a:rPr lang="en-US" sz="2000" baseline="30000" dirty="0"/>
            <a:t>*</a:t>
          </a:r>
        </a:p>
      </dgm:t>
    </dgm:pt>
    <dgm:pt modelId="{3A56552D-FFBF-254B-A627-608FAE19E3BD}" type="parTrans" cxnId="{AC74FBEB-5E40-C74C-B644-32E9454B660E}">
      <dgm:prSet/>
      <dgm:spPr/>
      <dgm:t>
        <a:bodyPr/>
        <a:lstStyle/>
        <a:p>
          <a:endParaRPr lang="en-US"/>
        </a:p>
      </dgm:t>
    </dgm:pt>
    <dgm:pt modelId="{AA8A0585-DC42-3F4F-B244-CFDB408284B4}" type="sibTrans" cxnId="{AC74FBEB-5E40-C74C-B644-32E9454B660E}">
      <dgm:prSet/>
      <dgm:spPr/>
      <dgm:t>
        <a:bodyPr/>
        <a:lstStyle/>
        <a:p>
          <a:endParaRPr lang="en-US"/>
        </a:p>
      </dgm:t>
    </dgm:pt>
    <dgm:pt modelId="{D6FB9952-71F2-B04D-B5BE-311EFCC62A47}">
      <dgm:prSet phldrT="[Text]" custT="1"/>
      <dgm:spPr/>
      <dgm:t>
        <a:bodyPr/>
        <a:lstStyle/>
        <a:p>
          <a:r>
            <a:rPr lang="en-US" sz="2000" dirty="0"/>
            <a:t>Bactrim DS tablet BID two days a week </a:t>
          </a:r>
        </a:p>
      </dgm:t>
    </dgm:pt>
    <dgm:pt modelId="{399EE820-4335-2B49-BA4E-FF9D81C9DBDC}" type="parTrans" cxnId="{EA296C48-D4AA-074C-816C-20CD04DF5358}">
      <dgm:prSet/>
      <dgm:spPr/>
      <dgm:t>
        <a:bodyPr/>
        <a:lstStyle/>
        <a:p>
          <a:endParaRPr lang="en-US"/>
        </a:p>
      </dgm:t>
    </dgm:pt>
    <dgm:pt modelId="{261D7436-98F7-2D48-AA21-9ACFE7076393}" type="sibTrans" cxnId="{EA296C48-D4AA-074C-816C-20CD04DF5358}">
      <dgm:prSet/>
      <dgm:spPr/>
      <dgm:t>
        <a:bodyPr/>
        <a:lstStyle/>
        <a:p>
          <a:endParaRPr lang="en-US"/>
        </a:p>
      </dgm:t>
    </dgm:pt>
    <dgm:pt modelId="{837B6C95-F2C5-CB42-9820-5933AA17AD3C}">
      <dgm:prSet phldrT="[Text]" custT="1"/>
      <dgm:spPr/>
      <dgm:t>
        <a:bodyPr/>
        <a:lstStyle/>
        <a:p>
          <a:r>
            <a:rPr lang="en-US" sz="2000" dirty="0"/>
            <a:t>Alternatives: dapsone, atovaquone, pentamidine</a:t>
          </a:r>
        </a:p>
      </dgm:t>
    </dgm:pt>
    <dgm:pt modelId="{820D5C01-2240-2645-B157-AF62A08448EC}" type="parTrans" cxnId="{384D55CB-EEE4-734B-9417-6254D5B2FA6A}">
      <dgm:prSet/>
      <dgm:spPr/>
      <dgm:t>
        <a:bodyPr/>
        <a:lstStyle/>
        <a:p>
          <a:endParaRPr lang="en-US"/>
        </a:p>
      </dgm:t>
    </dgm:pt>
    <dgm:pt modelId="{170EAC79-69C7-5E4D-9973-71EABF836662}" type="sibTrans" cxnId="{384D55CB-EEE4-734B-9417-6254D5B2FA6A}">
      <dgm:prSet/>
      <dgm:spPr/>
      <dgm:t>
        <a:bodyPr/>
        <a:lstStyle/>
        <a:p>
          <a:endParaRPr lang="en-US"/>
        </a:p>
      </dgm:t>
    </dgm:pt>
    <dgm:pt modelId="{1CEBEB38-7EA1-FC4A-B46E-6D57FF53C7EB}">
      <dgm:prSet phldrT="[Text]" custT="1"/>
      <dgm:spPr/>
      <dgm:t>
        <a:bodyPr/>
        <a:lstStyle/>
        <a:p>
          <a:r>
            <a:rPr lang="en-US" sz="2000" dirty="0"/>
            <a:t>CMV</a:t>
          </a:r>
        </a:p>
      </dgm:t>
    </dgm:pt>
    <dgm:pt modelId="{42B70390-081B-6248-A27B-635EBF526A34}" type="parTrans" cxnId="{27FE258B-AA84-F74F-92DD-975391293987}">
      <dgm:prSet/>
      <dgm:spPr/>
      <dgm:t>
        <a:bodyPr/>
        <a:lstStyle/>
        <a:p>
          <a:endParaRPr lang="en-US"/>
        </a:p>
      </dgm:t>
    </dgm:pt>
    <dgm:pt modelId="{1CE45274-B802-5849-8A27-EC434C0212CD}" type="sibTrans" cxnId="{27FE258B-AA84-F74F-92DD-975391293987}">
      <dgm:prSet/>
      <dgm:spPr/>
      <dgm:t>
        <a:bodyPr/>
        <a:lstStyle/>
        <a:p>
          <a:endParaRPr lang="en-US"/>
        </a:p>
      </dgm:t>
    </dgm:pt>
    <dgm:pt modelId="{9A4AE600-CA9A-4945-8FE7-8DFCA511618E}">
      <dgm:prSet phldrT="[Text]" custT="1"/>
      <dgm:spPr/>
      <dgm:t>
        <a:bodyPr/>
        <a:lstStyle/>
        <a:p>
          <a:r>
            <a:rPr lang="en-US" sz="2000" dirty="0"/>
            <a:t>Check CMV serostatus prior to initiation  </a:t>
          </a:r>
        </a:p>
      </dgm:t>
    </dgm:pt>
    <dgm:pt modelId="{EC0EFB7A-9552-DE44-B6A3-E9FEB5E103C4}" type="parTrans" cxnId="{095A368C-980A-FB46-B44B-DF6BA6923A33}">
      <dgm:prSet/>
      <dgm:spPr/>
      <dgm:t>
        <a:bodyPr/>
        <a:lstStyle/>
        <a:p>
          <a:endParaRPr lang="en-US"/>
        </a:p>
      </dgm:t>
    </dgm:pt>
    <dgm:pt modelId="{BA061F3F-D631-6A43-8127-6AEF9558DE43}" type="sibTrans" cxnId="{095A368C-980A-FB46-B44B-DF6BA6923A33}">
      <dgm:prSet/>
      <dgm:spPr/>
      <dgm:t>
        <a:bodyPr/>
        <a:lstStyle/>
        <a:p>
          <a:endParaRPr lang="en-US"/>
        </a:p>
      </dgm:t>
    </dgm:pt>
    <dgm:pt modelId="{BBD7C1BC-F0A8-3C4D-B223-DBCFD05AA77A}">
      <dgm:prSet phldrT="[Text]" custT="1"/>
      <dgm:spPr/>
      <dgm:t>
        <a:bodyPr/>
        <a:lstStyle/>
        <a:p>
          <a:r>
            <a:rPr lang="en-US" sz="2000" dirty="0"/>
            <a:t>If CMV serostatus(+), check CMV PCR prior to each cycle </a:t>
          </a:r>
        </a:p>
      </dgm:t>
    </dgm:pt>
    <dgm:pt modelId="{A38DE3EF-6195-0641-93A5-09D13C82A2A1}" type="parTrans" cxnId="{61485405-13E9-4C47-9C66-F205E78DF286}">
      <dgm:prSet/>
      <dgm:spPr/>
      <dgm:t>
        <a:bodyPr/>
        <a:lstStyle/>
        <a:p>
          <a:endParaRPr lang="en-US"/>
        </a:p>
      </dgm:t>
    </dgm:pt>
    <dgm:pt modelId="{E6CC1839-BF1C-DA4B-8BC9-5FC6BFD88048}" type="sibTrans" cxnId="{61485405-13E9-4C47-9C66-F205E78DF286}">
      <dgm:prSet/>
      <dgm:spPr/>
      <dgm:t>
        <a:bodyPr/>
        <a:lstStyle/>
        <a:p>
          <a:endParaRPr lang="en-US"/>
        </a:p>
      </dgm:t>
    </dgm:pt>
    <dgm:pt modelId="{1EADD866-6686-C648-B590-2EC2665D9CAC}" type="pres">
      <dgm:prSet presAssocID="{0B393939-CABA-7942-8345-73683DC08BBD}" presName="list" presStyleCnt="0">
        <dgm:presLayoutVars>
          <dgm:dir/>
          <dgm:animLvl val="lvl"/>
        </dgm:presLayoutVars>
      </dgm:prSet>
      <dgm:spPr/>
    </dgm:pt>
    <dgm:pt modelId="{7305D75E-C3B2-2947-8751-4953B5AD1C25}" type="pres">
      <dgm:prSet presAssocID="{29335AFC-EF44-7F4D-B0B2-CD632FB934A6}" presName="posSpace" presStyleCnt="0"/>
      <dgm:spPr/>
    </dgm:pt>
    <dgm:pt modelId="{89193ED9-DE02-224F-97A4-AE7C4EBE7C2F}" type="pres">
      <dgm:prSet presAssocID="{29335AFC-EF44-7F4D-B0B2-CD632FB934A6}" presName="vertFlow" presStyleCnt="0"/>
      <dgm:spPr/>
    </dgm:pt>
    <dgm:pt modelId="{02693436-FBDA-A543-A6E4-6F028A5944EC}" type="pres">
      <dgm:prSet presAssocID="{29335AFC-EF44-7F4D-B0B2-CD632FB934A6}" presName="topSpace" presStyleCnt="0"/>
      <dgm:spPr/>
    </dgm:pt>
    <dgm:pt modelId="{9128F8D5-8E39-CB4E-8834-ED80A7834A02}" type="pres">
      <dgm:prSet presAssocID="{29335AFC-EF44-7F4D-B0B2-CD632FB934A6}" presName="firstComp" presStyleCnt="0"/>
      <dgm:spPr/>
    </dgm:pt>
    <dgm:pt modelId="{88B4DB38-282D-9C42-A194-770C5F4E568F}" type="pres">
      <dgm:prSet presAssocID="{29335AFC-EF44-7F4D-B0B2-CD632FB934A6}" presName="firstChild" presStyleLbl="bgAccFollowNode1" presStyleIdx="0" presStyleCnt="6"/>
      <dgm:spPr/>
    </dgm:pt>
    <dgm:pt modelId="{5ACB57A7-137D-8D4C-BD5F-C0CD67732AF9}" type="pres">
      <dgm:prSet presAssocID="{29335AFC-EF44-7F4D-B0B2-CD632FB934A6}" presName="firstChildTx" presStyleLbl="bgAccFollowNode1" presStyleIdx="0" presStyleCnt="6">
        <dgm:presLayoutVars>
          <dgm:bulletEnabled val="1"/>
        </dgm:presLayoutVars>
      </dgm:prSet>
      <dgm:spPr/>
    </dgm:pt>
    <dgm:pt modelId="{8587C8A7-AFF8-0342-B4B8-4C2AA17DD1C8}" type="pres">
      <dgm:prSet presAssocID="{41E6469D-626C-5140-8E20-5138F5F8D0EA}" presName="comp" presStyleCnt="0"/>
      <dgm:spPr/>
    </dgm:pt>
    <dgm:pt modelId="{11DAA640-9097-0D47-8F3C-17CC80337279}" type="pres">
      <dgm:prSet presAssocID="{41E6469D-626C-5140-8E20-5138F5F8D0EA}" presName="child" presStyleLbl="bgAccFollowNode1" presStyleIdx="1" presStyleCnt="6"/>
      <dgm:spPr/>
    </dgm:pt>
    <dgm:pt modelId="{77D013D0-D7BF-D64F-A3E8-D4951532BCA5}" type="pres">
      <dgm:prSet presAssocID="{41E6469D-626C-5140-8E20-5138F5F8D0EA}" presName="childTx" presStyleLbl="bgAccFollowNode1" presStyleIdx="1" presStyleCnt="6">
        <dgm:presLayoutVars>
          <dgm:bulletEnabled val="1"/>
        </dgm:presLayoutVars>
      </dgm:prSet>
      <dgm:spPr/>
    </dgm:pt>
    <dgm:pt modelId="{488BF793-CCE9-554C-9645-19B1A920FBC4}" type="pres">
      <dgm:prSet presAssocID="{29335AFC-EF44-7F4D-B0B2-CD632FB934A6}" presName="negSpace" presStyleCnt="0"/>
      <dgm:spPr/>
    </dgm:pt>
    <dgm:pt modelId="{34EE843C-425F-4A45-A905-9A40A9341933}" type="pres">
      <dgm:prSet presAssocID="{29335AFC-EF44-7F4D-B0B2-CD632FB934A6}" presName="circle" presStyleLbl="node1" presStyleIdx="0" presStyleCnt="3"/>
      <dgm:spPr/>
    </dgm:pt>
    <dgm:pt modelId="{CBD4D768-C15D-DC4F-B5AC-406D97D69910}" type="pres">
      <dgm:prSet presAssocID="{4E2561F8-513A-3046-844F-DEF27A05DF1F}" presName="transSpace" presStyleCnt="0"/>
      <dgm:spPr/>
    </dgm:pt>
    <dgm:pt modelId="{668805C4-7786-E846-96C5-47308C812493}" type="pres">
      <dgm:prSet presAssocID="{BFF9AA12-6723-294F-BD5A-DCC265601E76}" presName="posSpace" presStyleCnt="0"/>
      <dgm:spPr/>
    </dgm:pt>
    <dgm:pt modelId="{CB440D0A-98FE-D44C-B478-72823301B08C}" type="pres">
      <dgm:prSet presAssocID="{BFF9AA12-6723-294F-BD5A-DCC265601E76}" presName="vertFlow" presStyleCnt="0"/>
      <dgm:spPr/>
    </dgm:pt>
    <dgm:pt modelId="{1FFA81D7-86D4-7842-BA14-1FBBD80A6E7A}" type="pres">
      <dgm:prSet presAssocID="{BFF9AA12-6723-294F-BD5A-DCC265601E76}" presName="topSpace" presStyleCnt="0"/>
      <dgm:spPr/>
    </dgm:pt>
    <dgm:pt modelId="{31BF878B-05D7-3649-9892-6C3A7B1AA806}" type="pres">
      <dgm:prSet presAssocID="{BFF9AA12-6723-294F-BD5A-DCC265601E76}" presName="firstComp" presStyleCnt="0"/>
      <dgm:spPr/>
    </dgm:pt>
    <dgm:pt modelId="{D43338E3-3E13-BA41-ACA5-C00FE12F1290}" type="pres">
      <dgm:prSet presAssocID="{BFF9AA12-6723-294F-BD5A-DCC265601E76}" presName="firstChild" presStyleLbl="bgAccFollowNode1" presStyleIdx="2" presStyleCnt="6"/>
      <dgm:spPr/>
    </dgm:pt>
    <dgm:pt modelId="{D94271B0-52BC-B74F-9304-18CB29CFECF9}" type="pres">
      <dgm:prSet presAssocID="{BFF9AA12-6723-294F-BD5A-DCC265601E76}" presName="firstChildTx" presStyleLbl="bgAccFollowNode1" presStyleIdx="2" presStyleCnt="6">
        <dgm:presLayoutVars>
          <dgm:bulletEnabled val="1"/>
        </dgm:presLayoutVars>
      </dgm:prSet>
      <dgm:spPr/>
    </dgm:pt>
    <dgm:pt modelId="{A7F3B5F2-65E9-C948-9FE0-303B9FA11E7B}" type="pres">
      <dgm:prSet presAssocID="{837B6C95-F2C5-CB42-9820-5933AA17AD3C}" presName="comp" presStyleCnt="0"/>
      <dgm:spPr/>
    </dgm:pt>
    <dgm:pt modelId="{17F9F0A1-3F86-5C48-9DBA-5B9EA24E1E80}" type="pres">
      <dgm:prSet presAssocID="{837B6C95-F2C5-CB42-9820-5933AA17AD3C}" presName="child" presStyleLbl="bgAccFollowNode1" presStyleIdx="3" presStyleCnt="6"/>
      <dgm:spPr/>
    </dgm:pt>
    <dgm:pt modelId="{DF2A463A-AE0B-DF40-8A48-BD00F885F668}" type="pres">
      <dgm:prSet presAssocID="{837B6C95-F2C5-CB42-9820-5933AA17AD3C}" presName="childTx" presStyleLbl="bgAccFollowNode1" presStyleIdx="3" presStyleCnt="6">
        <dgm:presLayoutVars>
          <dgm:bulletEnabled val="1"/>
        </dgm:presLayoutVars>
      </dgm:prSet>
      <dgm:spPr/>
    </dgm:pt>
    <dgm:pt modelId="{05104CC2-9EF7-254E-89AD-B8D8F4ABEB68}" type="pres">
      <dgm:prSet presAssocID="{BFF9AA12-6723-294F-BD5A-DCC265601E76}" presName="negSpace" presStyleCnt="0"/>
      <dgm:spPr/>
    </dgm:pt>
    <dgm:pt modelId="{7A76B38F-C1F5-6A4E-8A71-C9E099F3C242}" type="pres">
      <dgm:prSet presAssocID="{BFF9AA12-6723-294F-BD5A-DCC265601E76}" presName="circle" presStyleLbl="node1" presStyleIdx="1" presStyleCnt="3"/>
      <dgm:spPr/>
    </dgm:pt>
    <dgm:pt modelId="{A965EEEC-625A-A444-A091-E7BE12C3DD00}" type="pres">
      <dgm:prSet presAssocID="{AA8A0585-DC42-3F4F-B244-CFDB408284B4}" presName="transSpace" presStyleCnt="0"/>
      <dgm:spPr/>
    </dgm:pt>
    <dgm:pt modelId="{A380319A-7F72-D649-8BAF-5C0881C0100E}" type="pres">
      <dgm:prSet presAssocID="{1CEBEB38-7EA1-FC4A-B46E-6D57FF53C7EB}" presName="posSpace" presStyleCnt="0"/>
      <dgm:spPr/>
    </dgm:pt>
    <dgm:pt modelId="{BD6C378B-073A-4E46-B253-69AE16B5CA53}" type="pres">
      <dgm:prSet presAssocID="{1CEBEB38-7EA1-FC4A-B46E-6D57FF53C7EB}" presName="vertFlow" presStyleCnt="0"/>
      <dgm:spPr/>
    </dgm:pt>
    <dgm:pt modelId="{538BF9E7-6B68-C040-A7E6-788782747B72}" type="pres">
      <dgm:prSet presAssocID="{1CEBEB38-7EA1-FC4A-B46E-6D57FF53C7EB}" presName="topSpace" presStyleCnt="0"/>
      <dgm:spPr/>
    </dgm:pt>
    <dgm:pt modelId="{DC0D5BDD-8AB3-EB40-B3D5-C4A45BE316B2}" type="pres">
      <dgm:prSet presAssocID="{1CEBEB38-7EA1-FC4A-B46E-6D57FF53C7EB}" presName="firstComp" presStyleCnt="0"/>
      <dgm:spPr/>
    </dgm:pt>
    <dgm:pt modelId="{1BE8D348-BD6C-5C44-AEA9-C7419847091D}" type="pres">
      <dgm:prSet presAssocID="{1CEBEB38-7EA1-FC4A-B46E-6D57FF53C7EB}" presName="firstChild" presStyleLbl="bgAccFollowNode1" presStyleIdx="4" presStyleCnt="6"/>
      <dgm:spPr/>
    </dgm:pt>
    <dgm:pt modelId="{D0330155-ECC6-9040-A5A9-ED8E05B13645}" type="pres">
      <dgm:prSet presAssocID="{1CEBEB38-7EA1-FC4A-B46E-6D57FF53C7EB}" presName="firstChildTx" presStyleLbl="bgAccFollowNode1" presStyleIdx="4" presStyleCnt="6">
        <dgm:presLayoutVars>
          <dgm:bulletEnabled val="1"/>
        </dgm:presLayoutVars>
      </dgm:prSet>
      <dgm:spPr/>
    </dgm:pt>
    <dgm:pt modelId="{09419966-B10E-B247-8E6A-BE56D57B5654}" type="pres">
      <dgm:prSet presAssocID="{BBD7C1BC-F0A8-3C4D-B223-DBCFD05AA77A}" presName="comp" presStyleCnt="0"/>
      <dgm:spPr/>
    </dgm:pt>
    <dgm:pt modelId="{569AE80F-4949-624F-838E-64638C3F4420}" type="pres">
      <dgm:prSet presAssocID="{BBD7C1BC-F0A8-3C4D-B223-DBCFD05AA77A}" presName="child" presStyleLbl="bgAccFollowNode1" presStyleIdx="5" presStyleCnt="6"/>
      <dgm:spPr/>
    </dgm:pt>
    <dgm:pt modelId="{3DD2384B-2A12-3247-B570-677B033D3A7C}" type="pres">
      <dgm:prSet presAssocID="{BBD7C1BC-F0A8-3C4D-B223-DBCFD05AA77A}" presName="childTx" presStyleLbl="bgAccFollowNode1" presStyleIdx="5" presStyleCnt="6">
        <dgm:presLayoutVars>
          <dgm:bulletEnabled val="1"/>
        </dgm:presLayoutVars>
      </dgm:prSet>
      <dgm:spPr/>
    </dgm:pt>
    <dgm:pt modelId="{19C58085-950B-4140-B798-5C3EEA92B1A3}" type="pres">
      <dgm:prSet presAssocID="{1CEBEB38-7EA1-FC4A-B46E-6D57FF53C7EB}" presName="negSpace" presStyleCnt="0"/>
      <dgm:spPr/>
    </dgm:pt>
    <dgm:pt modelId="{7B50DDE9-0204-8143-B882-D64C115074D0}" type="pres">
      <dgm:prSet presAssocID="{1CEBEB38-7EA1-FC4A-B46E-6D57FF53C7EB}" presName="circle" presStyleLbl="node1" presStyleIdx="2" presStyleCnt="3"/>
      <dgm:spPr/>
    </dgm:pt>
  </dgm:ptLst>
  <dgm:cxnLst>
    <dgm:cxn modelId="{61485405-13E9-4C47-9C66-F205E78DF286}" srcId="{1CEBEB38-7EA1-FC4A-B46E-6D57FF53C7EB}" destId="{BBD7C1BC-F0A8-3C4D-B223-DBCFD05AA77A}" srcOrd="1" destOrd="0" parTransId="{A38DE3EF-6195-0641-93A5-09D13C82A2A1}" sibTransId="{E6CC1839-BF1C-DA4B-8BC9-5FC6BFD88048}"/>
    <dgm:cxn modelId="{33531109-E378-E641-A047-5292BEB2D204}" type="presOf" srcId="{BFF9AA12-6723-294F-BD5A-DCC265601E76}" destId="{7A76B38F-C1F5-6A4E-8A71-C9E099F3C242}" srcOrd="0" destOrd="0" presId="urn:microsoft.com/office/officeart/2005/8/layout/hList9"/>
    <dgm:cxn modelId="{DCFB1F0A-351A-9C44-A56D-7D63748CC9EF}" type="presOf" srcId="{41E6469D-626C-5140-8E20-5138F5F8D0EA}" destId="{11DAA640-9097-0D47-8F3C-17CC80337279}" srcOrd="0" destOrd="0" presId="urn:microsoft.com/office/officeart/2005/8/layout/hList9"/>
    <dgm:cxn modelId="{E4F2331F-583C-0449-BC2C-5CA8945EF714}" type="presOf" srcId="{512B7DE1-4E20-F844-AFA1-9126C56249AC}" destId="{88B4DB38-282D-9C42-A194-770C5F4E568F}" srcOrd="0" destOrd="0" presId="urn:microsoft.com/office/officeart/2005/8/layout/hList9"/>
    <dgm:cxn modelId="{5E9D7E27-B36E-8B4C-82A2-E0B799CC3467}" type="presOf" srcId="{837B6C95-F2C5-CB42-9820-5933AA17AD3C}" destId="{DF2A463A-AE0B-DF40-8A48-BD00F885F668}" srcOrd="1" destOrd="0" presId="urn:microsoft.com/office/officeart/2005/8/layout/hList9"/>
    <dgm:cxn modelId="{FED65A36-614D-5447-885B-475F2F7699FA}" type="presOf" srcId="{BBD7C1BC-F0A8-3C4D-B223-DBCFD05AA77A}" destId="{3DD2384B-2A12-3247-B570-677B033D3A7C}" srcOrd="1" destOrd="0" presId="urn:microsoft.com/office/officeart/2005/8/layout/hList9"/>
    <dgm:cxn modelId="{BC185447-6074-BD45-B2EC-555E9F04BA25}" srcId="{0B393939-CABA-7942-8345-73683DC08BBD}" destId="{29335AFC-EF44-7F4D-B0B2-CD632FB934A6}" srcOrd="0" destOrd="0" parTransId="{D0203C6A-49E1-9847-814B-CC521EABF7AC}" sibTransId="{4E2561F8-513A-3046-844F-DEF27A05DF1F}"/>
    <dgm:cxn modelId="{EA296C48-D4AA-074C-816C-20CD04DF5358}" srcId="{BFF9AA12-6723-294F-BD5A-DCC265601E76}" destId="{D6FB9952-71F2-B04D-B5BE-311EFCC62A47}" srcOrd="0" destOrd="0" parTransId="{399EE820-4335-2B49-BA4E-FF9D81C9DBDC}" sibTransId="{261D7436-98F7-2D48-AA21-9ACFE7076393}"/>
    <dgm:cxn modelId="{D0CB8C4A-BD89-0246-A862-E47AEB24A143}" type="presOf" srcId="{512B7DE1-4E20-F844-AFA1-9126C56249AC}" destId="{5ACB57A7-137D-8D4C-BD5F-C0CD67732AF9}" srcOrd="1" destOrd="0" presId="urn:microsoft.com/office/officeart/2005/8/layout/hList9"/>
    <dgm:cxn modelId="{D544404F-2BEF-A145-988D-E0CC57EF76FE}" type="presOf" srcId="{D6FB9952-71F2-B04D-B5BE-311EFCC62A47}" destId="{D43338E3-3E13-BA41-ACA5-C00FE12F1290}" srcOrd="0" destOrd="0" presId="urn:microsoft.com/office/officeart/2005/8/layout/hList9"/>
    <dgm:cxn modelId="{75A3AD51-5B40-9D43-9127-887C86423FF9}" type="presOf" srcId="{9A4AE600-CA9A-4945-8FE7-8DFCA511618E}" destId="{D0330155-ECC6-9040-A5A9-ED8E05B13645}" srcOrd="1" destOrd="0" presId="urn:microsoft.com/office/officeart/2005/8/layout/hList9"/>
    <dgm:cxn modelId="{281E3159-86C8-0F46-AB07-7D6997200D06}" type="presOf" srcId="{1CEBEB38-7EA1-FC4A-B46E-6D57FF53C7EB}" destId="{7B50DDE9-0204-8143-B882-D64C115074D0}" srcOrd="0" destOrd="0" presId="urn:microsoft.com/office/officeart/2005/8/layout/hList9"/>
    <dgm:cxn modelId="{27FE258B-AA84-F74F-92DD-975391293987}" srcId="{0B393939-CABA-7942-8345-73683DC08BBD}" destId="{1CEBEB38-7EA1-FC4A-B46E-6D57FF53C7EB}" srcOrd="2" destOrd="0" parTransId="{42B70390-081B-6248-A27B-635EBF526A34}" sibTransId="{1CE45274-B802-5849-8A27-EC434C0212CD}"/>
    <dgm:cxn modelId="{095A368C-980A-FB46-B44B-DF6BA6923A33}" srcId="{1CEBEB38-7EA1-FC4A-B46E-6D57FF53C7EB}" destId="{9A4AE600-CA9A-4945-8FE7-8DFCA511618E}" srcOrd="0" destOrd="0" parTransId="{EC0EFB7A-9552-DE44-B6A3-E9FEB5E103C4}" sibTransId="{BA061F3F-D631-6A43-8127-6AEF9558DE43}"/>
    <dgm:cxn modelId="{BAFC4C99-198E-5D45-B987-021DD848C080}" srcId="{29335AFC-EF44-7F4D-B0B2-CD632FB934A6}" destId="{41E6469D-626C-5140-8E20-5138F5F8D0EA}" srcOrd="1" destOrd="0" parTransId="{82C6AE81-F5AE-0141-90E3-BECFDCC5EEA5}" sibTransId="{7EA45F56-BE5C-F54B-B7DB-F88636F4BE49}"/>
    <dgm:cxn modelId="{B9E23BBD-4004-5E48-881A-A71222917355}" type="presOf" srcId="{41E6469D-626C-5140-8E20-5138F5F8D0EA}" destId="{77D013D0-D7BF-D64F-A3E8-D4951532BCA5}" srcOrd="1" destOrd="0" presId="urn:microsoft.com/office/officeart/2005/8/layout/hList9"/>
    <dgm:cxn modelId="{38616ABE-A948-F944-AC17-32FACB11E52F}" type="presOf" srcId="{D6FB9952-71F2-B04D-B5BE-311EFCC62A47}" destId="{D94271B0-52BC-B74F-9304-18CB29CFECF9}" srcOrd="1" destOrd="0" presId="urn:microsoft.com/office/officeart/2005/8/layout/hList9"/>
    <dgm:cxn modelId="{FEB700C7-AA48-574E-802D-17B2E57DBB5A}" type="presOf" srcId="{837B6C95-F2C5-CB42-9820-5933AA17AD3C}" destId="{17F9F0A1-3F86-5C48-9DBA-5B9EA24E1E80}" srcOrd="0" destOrd="0" presId="urn:microsoft.com/office/officeart/2005/8/layout/hList9"/>
    <dgm:cxn modelId="{384D55CB-EEE4-734B-9417-6254D5B2FA6A}" srcId="{BFF9AA12-6723-294F-BD5A-DCC265601E76}" destId="{837B6C95-F2C5-CB42-9820-5933AA17AD3C}" srcOrd="1" destOrd="0" parTransId="{820D5C01-2240-2645-B157-AF62A08448EC}" sibTransId="{170EAC79-69C7-5E4D-9973-71EABF836662}"/>
    <dgm:cxn modelId="{30B879D9-EC0A-AD48-A8A5-51C9BA57D51B}" type="presOf" srcId="{9A4AE600-CA9A-4945-8FE7-8DFCA511618E}" destId="{1BE8D348-BD6C-5C44-AEA9-C7419847091D}" srcOrd="0" destOrd="0" presId="urn:microsoft.com/office/officeart/2005/8/layout/hList9"/>
    <dgm:cxn modelId="{50213CDD-27DA-DD4D-B4E1-ECE0F1D3CF38}" srcId="{29335AFC-EF44-7F4D-B0B2-CD632FB934A6}" destId="{512B7DE1-4E20-F844-AFA1-9126C56249AC}" srcOrd="0" destOrd="0" parTransId="{334EEEF5-638A-2544-9352-1C272AB81C76}" sibTransId="{33E519D7-DF22-C14E-B5A5-BF7FCC528020}"/>
    <dgm:cxn modelId="{D47C88E8-BAC0-4E47-A0AA-008746B69EA8}" type="presOf" srcId="{BBD7C1BC-F0A8-3C4D-B223-DBCFD05AA77A}" destId="{569AE80F-4949-624F-838E-64638C3F4420}" srcOrd="0" destOrd="0" presId="urn:microsoft.com/office/officeart/2005/8/layout/hList9"/>
    <dgm:cxn modelId="{AC74FBEB-5E40-C74C-B644-32E9454B660E}" srcId="{0B393939-CABA-7942-8345-73683DC08BBD}" destId="{BFF9AA12-6723-294F-BD5A-DCC265601E76}" srcOrd="1" destOrd="0" parTransId="{3A56552D-FFBF-254B-A627-608FAE19E3BD}" sibTransId="{AA8A0585-DC42-3F4F-B244-CFDB408284B4}"/>
    <dgm:cxn modelId="{4672A6F2-BBBF-1541-9EAF-11BB9B3B8DDA}" type="presOf" srcId="{29335AFC-EF44-7F4D-B0B2-CD632FB934A6}" destId="{34EE843C-425F-4A45-A905-9A40A9341933}" srcOrd="0" destOrd="0" presId="urn:microsoft.com/office/officeart/2005/8/layout/hList9"/>
    <dgm:cxn modelId="{C76246F5-3896-554D-AFA9-5F8F8B5A90AB}" type="presOf" srcId="{0B393939-CABA-7942-8345-73683DC08BBD}" destId="{1EADD866-6686-C648-B590-2EC2665D9CAC}" srcOrd="0" destOrd="0" presId="urn:microsoft.com/office/officeart/2005/8/layout/hList9"/>
    <dgm:cxn modelId="{70BEB701-C039-D74B-9367-8840656AB498}" type="presParOf" srcId="{1EADD866-6686-C648-B590-2EC2665D9CAC}" destId="{7305D75E-C3B2-2947-8751-4953B5AD1C25}" srcOrd="0" destOrd="0" presId="urn:microsoft.com/office/officeart/2005/8/layout/hList9"/>
    <dgm:cxn modelId="{EAE7188C-5C82-354C-B94B-C1B5E2FA749E}" type="presParOf" srcId="{1EADD866-6686-C648-B590-2EC2665D9CAC}" destId="{89193ED9-DE02-224F-97A4-AE7C4EBE7C2F}" srcOrd="1" destOrd="0" presId="urn:microsoft.com/office/officeart/2005/8/layout/hList9"/>
    <dgm:cxn modelId="{CA449C8B-F3FA-B247-A256-9A9BF4B12AFC}" type="presParOf" srcId="{89193ED9-DE02-224F-97A4-AE7C4EBE7C2F}" destId="{02693436-FBDA-A543-A6E4-6F028A5944EC}" srcOrd="0" destOrd="0" presId="urn:microsoft.com/office/officeart/2005/8/layout/hList9"/>
    <dgm:cxn modelId="{26A1A0E2-4084-BD42-83DB-AA78D93B0FFC}" type="presParOf" srcId="{89193ED9-DE02-224F-97A4-AE7C4EBE7C2F}" destId="{9128F8D5-8E39-CB4E-8834-ED80A7834A02}" srcOrd="1" destOrd="0" presId="urn:microsoft.com/office/officeart/2005/8/layout/hList9"/>
    <dgm:cxn modelId="{2F466923-910B-444F-856B-6FCC8A54842B}" type="presParOf" srcId="{9128F8D5-8E39-CB4E-8834-ED80A7834A02}" destId="{88B4DB38-282D-9C42-A194-770C5F4E568F}" srcOrd="0" destOrd="0" presId="urn:microsoft.com/office/officeart/2005/8/layout/hList9"/>
    <dgm:cxn modelId="{1C38753C-98A1-1B46-A739-4226BF082A6F}" type="presParOf" srcId="{9128F8D5-8E39-CB4E-8834-ED80A7834A02}" destId="{5ACB57A7-137D-8D4C-BD5F-C0CD67732AF9}" srcOrd="1" destOrd="0" presId="urn:microsoft.com/office/officeart/2005/8/layout/hList9"/>
    <dgm:cxn modelId="{5EA640EB-2B63-D949-83A5-C7B60D76D293}" type="presParOf" srcId="{89193ED9-DE02-224F-97A4-AE7C4EBE7C2F}" destId="{8587C8A7-AFF8-0342-B4B8-4C2AA17DD1C8}" srcOrd="2" destOrd="0" presId="urn:microsoft.com/office/officeart/2005/8/layout/hList9"/>
    <dgm:cxn modelId="{4E1F6788-7639-9540-83D7-3CF7A6AD9D0B}" type="presParOf" srcId="{8587C8A7-AFF8-0342-B4B8-4C2AA17DD1C8}" destId="{11DAA640-9097-0D47-8F3C-17CC80337279}" srcOrd="0" destOrd="0" presId="urn:microsoft.com/office/officeart/2005/8/layout/hList9"/>
    <dgm:cxn modelId="{83D89193-8A0B-004F-AC6D-48CF8AAA5B4D}" type="presParOf" srcId="{8587C8A7-AFF8-0342-B4B8-4C2AA17DD1C8}" destId="{77D013D0-D7BF-D64F-A3E8-D4951532BCA5}" srcOrd="1" destOrd="0" presId="urn:microsoft.com/office/officeart/2005/8/layout/hList9"/>
    <dgm:cxn modelId="{FAAEC3E4-A16D-DC45-9786-78FF0C104A46}" type="presParOf" srcId="{1EADD866-6686-C648-B590-2EC2665D9CAC}" destId="{488BF793-CCE9-554C-9645-19B1A920FBC4}" srcOrd="2" destOrd="0" presId="urn:microsoft.com/office/officeart/2005/8/layout/hList9"/>
    <dgm:cxn modelId="{1BCE96C5-E3A9-CE41-BB7D-D339441A6F91}" type="presParOf" srcId="{1EADD866-6686-C648-B590-2EC2665D9CAC}" destId="{34EE843C-425F-4A45-A905-9A40A9341933}" srcOrd="3" destOrd="0" presId="urn:microsoft.com/office/officeart/2005/8/layout/hList9"/>
    <dgm:cxn modelId="{57314E88-11C2-AC49-AB78-78B8468B9A17}" type="presParOf" srcId="{1EADD866-6686-C648-B590-2EC2665D9CAC}" destId="{CBD4D768-C15D-DC4F-B5AC-406D97D69910}" srcOrd="4" destOrd="0" presId="urn:microsoft.com/office/officeart/2005/8/layout/hList9"/>
    <dgm:cxn modelId="{9C315D93-0DEC-3A43-A578-67EE198615B4}" type="presParOf" srcId="{1EADD866-6686-C648-B590-2EC2665D9CAC}" destId="{668805C4-7786-E846-96C5-47308C812493}" srcOrd="5" destOrd="0" presId="urn:microsoft.com/office/officeart/2005/8/layout/hList9"/>
    <dgm:cxn modelId="{F8E179D9-CD48-C54F-AC2C-F4A45366B8D0}" type="presParOf" srcId="{1EADD866-6686-C648-B590-2EC2665D9CAC}" destId="{CB440D0A-98FE-D44C-B478-72823301B08C}" srcOrd="6" destOrd="0" presId="urn:microsoft.com/office/officeart/2005/8/layout/hList9"/>
    <dgm:cxn modelId="{058D615A-0FEB-0E48-909D-E326659D5DC7}" type="presParOf" srcId="{CB440D0A-98FE-D44C-B478-72823301B08C}" destId="{1FFA81D7-86D4-7842-BA14-1FBBD80A6E7A}" srcOrd="0" destOrd="0" presId="urn:microsoft.com/office/officeart/2005/8/layout/hList9"/>
    <dgm:cxn modelId="{7F8FFBA5-04BD-DA4F-BC4C-CED0A1695F6B}" type="presParOf" srcId="{CB440D0A-98FE-D44C-B478-72823301B08C}" destId="{31BF878B-05D7-3649-9892-6C3A7B1AA806}" srcOrd="1" destOrd="0" presId="urn:microsoft.com/office/officeart/2005/8/layout/hList9"/>
    <dgm:cxn modelId="{A67E8588-9717-BE44-A8A0-CD91B1F5AAD3}" type="presParOf" srcId="{31BF878B-05D7-3649-9892-6C3A7B1AA806}" destId="{D43338E3-3E13-BA41-ACA5-C00FE12F1290}" srcOrd="0" destOrd="0" presId="urn:microsoft.com/office/officeart/2005/8/layout/hList9"/>
    <dgm:cxn modelId="{913E1D50-D4B7-B54E-850D-D1F130095FB7}" type="presParOf" srcId="{31BF878B-05D7-3649-9892-6C3A7B1AA806}" destId="{D94271B0-52BC-B74F-9304-18CB29CFECF9}" srcOrd="1" destOrd="0" presId="urn:microsoft.com/office/officeart/2005/8/layout/hList9"/>
    <dgm:cxn modelId="{808E1FF5-2AD6-3A41-98E1-A8C059A5F11C}" type="presParOf" srcId="{CB440D0A-98FE-D44C-B478-72823301B08C}" destId="{A7F3B5F2-65E9-C948-9FE0-303B9FA11E7B}" srcOrd="2" destOrd="0" presId="urn:microsoft.com/office/officeart/2005/8/layout/hList9"/>
    <dgm:cxn modelId="{7B4FD60D-C5FF-324E-AD1C-4DA1D8046CB7}" type="presParOf" srcId="{A7F3B5F2-65E9-C948-9FE0-303B9FA11E7B}" destId="{17F9F0A1-3F86-5C48-9DBA-5B9EA24E1E80}" srcOrd="0" destOrd="0" presId="urn:microsoft.com/office/officeart/2005/8/layout/hList9"/>
    <dgm:cxn modelId="{2CAEE893-3066-904C-BC9C-7AB5A4347AD5}" type="presParOf" srcId="{A7F3B5F2-65E9-C948-9FE0-303B9FA11E7B}" destId="{DF2A463A-AE0B-DF40-8A48-BD00F885F668}" srcOrd="1" destOrd="0" presId="urn:microsoft.com/office/officeart/2005/8/layout/hList9"/>
    <dgm:cxn modelId="{4F8EF371-080E-B645-ABAB-B65A0E4E5F89}" type="presParOf" srcId="{1EADD866-6686-C648-B590-2EC2665D9CAC}" destId="{05104CC2-9EF7-254E-89AD-B8D8F4ABEB68}" srcOrd="7" destOrd="0" presId="urn:microsoft.com/office/officeart/2005/8/layout/hList9"/>
    <dgm:cxn modelId="{04943655-F5DB-914D-8824-513B55DD4F85}" type="presParOf" srcId="{1EADD866-6686-C648-B590-2EC2665D9CAC}" destId="{7A76B38F-C1F5-6A4E-8A71-C9E099F3C242}" srcOrd="8" destOrd="0" presId="urn:microsoft.com/office/officeart/2005/8/layout/hList9"/>
    <dgm:cxn modelId="{8A217EE1-BFE4-5746-B062-D8DC0FD6E116}" type="presParOf" srcId="{1EADD866-6686-C648-B590-2EC2665D9CAC}" destId="{A965EEEC-625A-A444-A091-E7BE12C3DD00}" srcOrd="9" destOrd="0" presId="urn:microsoft.com/office/officeart/2005/8/layout/hList9"/>
    <dgm:cxn modelId="{AE29C871-3F38-A149-994E-5E4AD05C6C4C}" type="presParOf" srcId="{1EADD866-6686-C648-B590-2EC2665D9CAC}" destId="{A380319A-7F72-D649-8BAF-5C0881C0100E}" srcOrd="10" destOrd="0" presId="urn:microsoft.com/office/officeart/2005/8/layout/hList9"/>
    <dgm:cxn modelId="{E96D5802-1234-0742-A197-CC27274BADA7}" type="presParOf" srcId="{1EADD866-6686-C648-B590-2EC2665D9CAC}" destId="{BD6C378B-073A-4E46-B253-69AE16B5CA53}" srcOrd="11" destOrd="0" presId="urn:microsoft.com/office/officeart/2005/8/layout/hList9"/>
    <dgm:cxn modelId="{5E649E53-959B-6945-98A4-95522AC72EE9}" type="presParOf" srcId="{BD6C378B-073A-4E46-B253-69AE16B5CA53}" destId="{538BF9E7-6B68-C040-A7E6-788782747B72}" srcOrd="0" destOrd="0" presId="urn:microsoft.com/office/officeart/2005/8/layout/hList9"/>
    <dgm:cxn modelId="{E2BF9F0C-A7E6-D647-869F-130D7B5A4FFB}" type="presParOf" srcId="{BD6C378B-073A-4E46-B253-69AE16B5CA53}" destId="{DC0D5BDD-8AB3-EB40-B3D5-C4A45BE316B2}" srcOrd="1" destOrd="0" presId="urn:microsoft.com/office/officeart/2005/8/layout/hList9"/>
    <dgm:cxn modelId="{0BB7A65B-E846-074C-AD89-A953DA6175FE}" type="presParOf" srcId="{DC0D5BDD-8AB3-EB40-B3D5-C4A45BE316B2}" destId="{1BE8D348-BD6C-5C44-AEA9-C7419847091D}" srcOrd="0" destOrd="0" presId="urn:microsoft.com/office/officeart/2005/8/layout/hList9"/>
    <dgm:cxn modelId="{819F7FA2-D328-A646-862D-FC7909A76D09}" type="presParOf" srcId="{DC0D5BDD-8AB3-EB40-B3D5-C4A45BE316B2}" destId="{D0330155-ECC6-9040-A5A9-ED8E05B13645}" srcOrd="1" destOrd="0" presId="urn:microsoft.com/office/officeart/2005/8/layout/hList9"/>
    <dgm:cxn modelId="{4033BF5F-15CA-5F4C-9940-1CFDEB2F6A55}" type="presParOf" srcId="{BD6C378B-073A-4E46-B253-69AE16B5CA53}" destId="{09419966-B10E-B247-8E6A-BE56D57B5654}" srcOrd="2" destOrd="0" presId="urn:microsoft.com/office/officeart/2005/8/layout/hList9"/>
    <dgm:cxn modelId="{62065249-586C-AD4C-9113-4BD3AAB9645C}" type="presParOf" srcId="{09419966-B10E-B247-8E6A-BE56D57B5654}" destId="{569AE80F-4949-624F-838E-64638C3F4420}" srcOrd="0" destOrd="0" presId="urn:microsoft.com/office/officeart/2005/8/layout/hList9"/>
    <dgm:cxn modelId="{155C409E-32B6-8549-8B17-C812FCE6FCAC}" type="presParOf" srcId="{09419966-B10E-B247-8E6A-BE56D57B5654}" destId="{3DD2384B-2A12-3247-B570-677B033D3A7C}" srcOrd="1" destOrd="0" presId="urn:microsoft.com/office/officeart/2005/8/layout/hList9"/>
    <dgm:cxn modelId="{24DB8922-5A1D-AC4D-AFC9-8F9E259647B6}" type="presParOf" srcId="{1EADD866-6686-C648-B590-2EC2665D9CAC}" destId="{19C58085-950B-4140-B798-5C3EEA92B1A3}" srcOrd="12" destOrd="0" presId="urn:microsoft.com/office/officeart/2005/8/layout/hList9"/>
    <dgm:cxn modelId="{E0960358-8CEB-5049-9153-330FFBD42376}" type="presParOf" srcId="{1EADD866-6686-C648-B590-2EC2665D9CAC}" destId="{7B50DDE9-0204-8143-B882-D64C115074D0}"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79961-B0A4-3245-A3D4-ADC641BCC4F6}" type="doc">
      <dgm:prSet loTypeId="urn:microsoft.com/office/officeart/2005/8/layout/lProcess2" loCatId="" qsTypeId="urn:microsoft.com/office/officeart/2005/8/quickstyle/simple1" qsCatId="simple" csTypeId="urn:microsoft.com/office/officeart/2005/8/colors/accent3_1" csCatId="accent3" phldr="1"/>
      <dgm:spPr/>
      <dgm:t>
        <a:bodyPr/>
        <a:lstStyle/>
        <a:p>
          <a:endParaRPr lang="en-US"/>
        </a:p>
      </dgm:t>
    </dgm:pt>
    <dgm:pt modelId="{8B5E7D1D-6838-144F-92F4-9AE98AEF48A3}">
      <dgm:prSet phldrT="[Text]" custT="1"/>
      <dgm:spPr/>
      <dgm:t>
        <a:bodyPr/>
        <a:lstStyle/>
        <a:p>
          <a:r>
            <a:rPr lang="en-US" sz="2200" b="1" dirty="0"/>
            <a:t>Endpoints</a:t>
          </a:r>
        </a:p>
      </dgm:t>
    </dgm:pt>
    <dgm:pt modelId="{A4C0B0CE-BC22-5942-8DA5-97F9F7908053}" type="parTrans" cxnId="{1D65EBB4-B739-FC47-9333-D86DDC93E339}">
      <dgm:prSet/>
      <dgm:spPr/>
      <dgm:t>
        <a:bodyPr/>
        <a:lstStyle/>
        <a:p>
          <a:endParaRPr lang="en-US"/>
        </a:p>
      </dgm:t>
    </dgm:pt>
    <dgm:pt modelId="{9ABA43DB-ADE7-6949-AE4A-6AC86E1D3B3C}" type="sibTrans" cxnId="{1D65EBB4-B739-FC47-9333-D86DDC93E339}">
      <dgm:prSet/>
      <dgm:spPr/>
      <dgm:t>
        <a:bodyPr/>
        <a:lstStyle/>
        <a:p>
          <a:endParaRPr lang="en-US"/>
        </a:p>
      </dgm:t>
    </dgm:pt>
    <dgm:pt modelId="{2A84F5BE-4913-0B48-ADFF-283D08907DC4}">
      <dgm:prSet phldrT="[Text]" custT="1"/>
      <dgm:spPr/>
      <dgm:t>
        <a:bodyPr/>
        <a:lstStyle/>
        <a:p>
          <a:r>
            <a:rPr lang="en-US" sz="1800" dirty="0"/>
            <a:t>Primary: ORR </a:t>
          </a:r>
        </a:p>
      </dgm:t>
    </dgm:pt>
    <dgm:pt modelId="{955E7A08-F30A-614A-B2DB-ACAFF6F69F17}" type="parTrans" cxnId="{1C1E28A0-6D83-E44D-BB1B-95A9BBA4EFA0}">
      <dgm:prSet/>
      <dgm:spPr/>
      <dgm:t>
        <a:bodyPr/>
        <a:lstStyle/>
        <a:p>
          <a:endParaRPr lang="en-US"/>
        </a:p>
      </dgm:t>
    </dgm:pt>
    <dgm:pt modelId="{F716D930-EFF3-FF40-AC51-B7E5E51128E8}" type="sibTrans" cxnId="{1C1E28A0-6D83-E44D-BB1B-95A9BBA4EFA0}">
      <dgm:prSet/>
      <dgm:spPr/>
      <dgm:t>
        <a:bodyPr/>
        <a:lstStyle/>
        <a:p>
          <a:endParaRPr lang="en-US"/>
        </a:p>
      </dgm:t>
    </dgm:pt>
    <dgm:pt modelId="{AD56B3CB-8132-134A-8078-09957A9B2740}">
      <dgm:prSet phldrT="[Text]" custT="1"/>
      <dgm:spPr/>
      <dgm:t>
        <a:bodyPr/>
        <a:lstStyle/>
        <a:p>
          <a:r>
            <a:rPr lang="en-US" sz="2200" b="1" dirty="0"/>
            <a:t>Dosing Schedule</a:t>
          </a:r>
        </a:p>
        <a:p>
          <a:r>
            <a:rPr lang="en-US" sz="1800" dirty="0"/>
            <a:t>(28-day cycles) </a:t>
          </a:r>
        </a:p>
      </dgm:t>
    </dgm:pt>
    <dgm:pt modelId="{CFA51EC3-8083-3D43-AA08-C6DAF19B5FB5}" type="parTrans" cxnId="{D09247B2-0AC0-D642-9AC6-7D129673EC11}">
      <dgm:prSet/>
      <dgm:spPr/>
      <dgm:t>
        <a:bodyPr/>
        <a:lstStyle/>
        <a:p>
          <a:endParaRPr lang="en-US"/>
        </a:p>
      </dgm:t>
    </dgm:pt>
    <dgm:pt modelId="{4EDF8809-AF5B-F447-A3DE-3C4CED263343}" type="sibTrans" cxnId="{D09247B2-0AC0-D642-9AC6-7D129673EC11}">
      <dgm:prSet/>
      <dgm:spPr/>
      <dgm:t>
        <a:bodyPr/>
        <a:lstStyle/>
        <a:p>
          <a:endParaRPr lang="en-US"/>
        </a:p>
      </dgm:t>
    </dgm:pt>
    <dgm:pt modelId="{C733B2D9-56A9-054B-9F50-5C4E6E154A2D}">
      <dgm:prSet phldrT="[Text]" custT="1"/>
      <dgm:spPr/>
      <dgm:t>
        <a:bodyPr/>
        <a:lstStyle/>
        <a:p>
          <a:r>
            <a:rPr lang="en-US" sz="1800" dirty="0"/>
            <a:t>Cycles 1-3: SQ weekly </a:t>
          </a:r>
        </a:p>
        <a:p>
          <a:r>
            <a:rPr lang="en-US" sz="1800" dirty="0"/>
            <a:t>Cycles 4-9: SQ every other week </a:t>
          </a:r>
        </a:p>
        <a:p>
          <a:r>
            <a:rPr lang="en-US" sz="1800" dirty="0"/>
            <a:t>Cycles 10+: SQ every 4 weeks</a:t>
          </a:r>
        </a:p>
      </dgm:t>
    </dgm:pt>
    <dgm:pt modelId="{E899D050-BF4D-F248-87F5-444E5487C332}" type="parTrans" cxnId="{24D73F44-BA19-2944-8D5D-7E392281E647}">
      <dgm:prSet/>
      <dgm:spPr/>
      <dgm:t>
        <a:bodyPr/>
        <a:lstStyle/>
        <a:p>
          <a:endParaRPr lang="en-US"/>
        </a:p>
      </dgm:t>
    </dgm:pt>
    <dgm:pt modelId="{A83DD570-EDBD-B441-A7D7-89356B865D49}" type="sibTrans" cxnId="{24D73F44-BA19-2944-8D5D-7E392281E647}">
      <dgm:prSet/>
      <dgm:spPr/>
      <dgm:t>
        <a:bodyPr/>
        <a:lstStyle/>
        <a:p>
          <a:endParaRPr lang="en-US"/>
        </a:p>
      </dgm:t>
    </dgm:pt>
    <dgm:pt modelId="{62755315-55B8-BB49-9D6D-BFC48344976F}">
      <dgm:prSet phldrT="[Text]" custT="1"/>
      <dgm:spPr/>
      <dgm:t>
        <a:bodyPr/>
        <a:lstStyle/>
        <a:p>
          <a:r>
            <a:rPr lang="en-US" sz="2200" b="1" dirty="0"/>
            <a:t>Patients</a:t>
          </a:r>
          <a:r>
            <a:rPr lang="en-US" sz="1800" dirty="0"/>
            <a:t> </a:t>
          </a:r>
        </a:p>
      </dgm:t>
    </dgm:pt>
    <dgm:pt modelId="{2DEA8A86-5307-164A-8663-4ADB959E84CE}" type="parTrans" cxnId="{661F7044-C23F-8447-857A-B3450895D407}">
      <dgm:prSet/>
      <dgm:spPr/>
      <dgm:t>
        <a:bodyPr/>
        <a:lstStyle/>
        <a:p>
          <a:endParaRPr lang="en-US"/>
        </a:p>
      </dgm:t>
    </dgm:pt>
    <dgm:pt modelId="{7D471439-6452-9445-93CE-F9BDF52612CF}" type="sibTrans" cxnId="{661F7044-C23F-8447-857A-B3450895D407}">
      <dgm:prSet/>
      <dgm:spPr/>
      <dgm:t>
        <a:bodyPr/>
        <a:lstStyle/>
        <a:p>
          <a:endParaRPr lang="en-US"/>
        </a:p>
      </dgm:t>
    </dgm:pt>
    <dgm:pt modelId="{41468E9D-2BFF-8E44-BB73-7E21F6EB1674}">
      <dgm:prSet phldrT="[Text]" custT="1"/>
      <dgm:spPr/>
      <dgm:t>
        <a:bodyPr/>
        <a:lstStyle/>
        <a:p>
          <a:pPr>
            <a:buNone/>
          </a:pPr>
          <a:r>
            <a:rPr lang="en-US" sz="1800" dirty="0"/>
            <a:t>Median age: 65 </a:t>
          </a:r>
          <a:r>
            <a:rPr lang="en-US" sz="1800" dirty="0" err="1"/>
            <a:t>yr</a:t>
          </a:r>
          <a:r>
            <a:rPr lang="en-US" sz="1800" dirty="0"/>
            <a:t> (22-83)</a:t>
          </a:r>
        </a:p>
        <a:p>
          <a:pPr>
            <a:buNone/>
          </a:pPr>
          <a:r>
            <a:rPr lang="en-US" sz="1800" dirty="0"/>
            <a:t>Median number of prior therapies: 3 (2-11)</a:t>
          </a:r>
        </a:p>
        <a:p>
          <a:pPr>
            <a:buFont typeface="Arial" panose="020B0604020202020204" pitchFamily="34" charset="0"/>
            <a:buChar char="•"/>
          </a:pPr>
          <a:r>
            <a:rPr lang="en-US" sz="1800" dirty="0"/>
            <a:t>61% primary refractory</a:t>
          </a:r>
        </a:p>
        <a:p>
          <a:pPr>
            <a:buFont typeface="Arial" panose="020B0604020202020204" pitchFamily="34" charset="0"/>
            <a:buChar char="•"/>
          </a:pPr>
          <a:r>
            <a:rPr lang="en-US" sz="1800" dirty="0"/>
            <a:t>39% prior CAR-T</a:t>
          </a:r>
        </a:p>
      </dgm:t>
    </dgm:pt>
    <dgm:pt modelId="{3E7EEC73-4CD3-4549-BF84-F69CA576F341}" type="parTrans" cxnId="{BA9C396C-A8F6-AF4B-8509-660259CE81ED}">
      <dgm:prSet/>
      <dgm:spPr/>
      <dgm:t>
        <a:bodyPr/>
        <a:lstStyle/>
        <a:p>
          <a:endParaRPr lang="en-US"/>
        </a:p>
      </dgm:t>
    </dgm:pt>
    <dgm:pt modelId="{8795D884-774D-CC4C-8F5C-3081748FC406}" type="sibTrans" cxnId="{BA9C396C-A8F6-AF4B-8509-660259CE81ED}">
      <dgm:prSet/>
      <dgm:spPr/>
      <dgm:t>
        <a:bodyPr/>
        <a:lstStyle/>
        <a:p>
          <a:endParaRPr lang="en-US"/>
        </a:p>
      </dgm:t>
    </dgm:pt>
    <dgm:pt modelId="{8EA354EA-161E-4C4A-8452-870914BDFC66}">
      <dgm:prSet phldrT="[Text]" custT="1"/>
      <dgm:spPr/>
      <dgm:t>
        <a:bodyPr/>
        <a:lstStyle/>
        <a:p>
          <a:r>
            <a:rPr lang="en-US" sz="1800" dirty="0"/>
            <a:t>Key secondary: </a:t>
          </a:r>
        </a:p>
        <a:p>
          <a:r>
            <a:rPr lang="en-US" dirty="0"/>
            <a:t>CR rate, </a:t>
          </a:r>
          <a:r>
            <a:rPr lang="en-US" dirty="0" err="1"/>
            <a:t>DoR</a:t>
          </a:r>
          <a:r>
            <a:rPr lang="en-US" dirty="0"/>
            <a:t>, </a:t>
          </a:r>
          <a:r>
            <a:rPr lang="en-US" dirty="0" err="1"/>
            <a:t>DoCR</a:t>
          </a:r>
          <a:r>
            <a:rPr lang="en-US" dirty="0"/>
            <a:t>, time to response, PFS</a:t>
          </a:r>
          <a:endParaRPr lang="en-US" sz="1800" dirty="0"/>
        </a:p>
      </dgm:t>
    </dgm:pt>
    <dgm:pt modelId="{EDC63FD1-DEDA-3641-BFFA-993D700A5514}" type="parTrans" cxnId="{C96BA60F-C9C7-0F4D-898E-5C16822B8AB1}">
      <dgm:prSet/>
      <dgm:spPr/>
      <dgm:t>
        <a:bodyPr/>
        <a:lstStyle/>
        <a:p>
          <a:endParaRPr lang="en-US"/>
        </a:p>
      </dgm:t>
    </dgm:pt>
    <dgm:pt modelId="{DC6F2501-1A1A-1C47-8809-5F34140ECBD2}" type="sibTrans" cxnId="{C96BA60F-C9C7-0F4D-898E-5C16822B8AB1}">
      <dgm:prSet/>
      <dgm:spPr/>
      <dgm:t>
        <a:bodyPr/>
        <a:lstStyle/>
        <a:p>
          <a:endParaRPr lang="en-US"/>
        </a:p>
      </dgm:t>
    </dgm:pt>
    <dgm:pt modelId="{37B9C681-F4EA-784B-BD1F-7AFFC099ADBF}" type="pres">
      <dgm:prSet presAssocID="{D3E79961-B0A4-3245-A3D4-ADC641BCC4F6}" presName="theList" presStyleCnt="0">
        <dgm:presLayoutVars>
          <dgm:dir/>
          <dgm:animLvl val="lvl"/>
          <dgm:resizeHandles val="exact"/>
        </dgm:presLayoutVars>
      </dgm:prSet>
      <dgm:spPr/>
    </dgm:pt>
    <dgm:pt modelId="{B00C2557-C91A-054A-A574-9DC49E2848F1}" type="pres">
      <dgm:prSet presAssocID="{8B5E7D1D-6838-144F-92F4-9AE98AEF48A3}" presName="compNode" presStyleCnt="0"/>
      <dgm:spPr/>
    </dgm:pt>
    <dgm:pt modelId="{2380246C-B998-DA46-8797-BFB079967F72}" type="pres">
      <dgm:prSet presAssocID="{8B5E7D1D-6838-144F-92F4-9AE98AEF48A3}" presName="aNode" presStyleLbl="bgShp" presStyleIdx="0" presStyleCnt="3"/>
      <dgm:spPr/>
    </dgm:pt>
    <dgm:pt modelId="{5BDD2C39-62FE-9D40-B232-E246AABE2F95}" type="pres">
      <dgm:prSet presAssocID="{8B5E7D1D-6838-144F-92F4-9AE98AEF48A3}" presName="textNode" presStyleLbl="bgShp" presStyleIdx="0" presStyleCnt="3"/>
      <dgm:spPr/>
    </dgm:pt>
    <dgm:pt modelId="{F4896815-736C-6843-80F0-592840DE12BA}" type="pres">
      <dgm:prSet presAssocID="{8B5E7D1D-6838-144F-92F4-9AE98AEF48A3}" presName="compChildNode" presStyleCnt="0"/>
      <dgm:spPr/>
    </dgm:pt>
    <dgm:pt modelId="{CB535C0F-7A41-9549-8A29-AFB06AD83ECF}" type="pres">
      <dgm:prSet presAssocID="{8B5E7D1D-6838-144F-92F4-9AE98AEF48A3}" presName="theInnerList" presStyleCnt="0"/>
      <dgm:spPr/>
    </dgm:pt>
    <dgm:pt modelId="{6B1EDEA8-9385-4847-B448-52C862D74385}" type="pres">
      <dgm:prSet presAssocID="{2A84F5BE-4913-0B48-ADFF-283D08907DC4}" presName="childNode" presStyleLbl="node1" presStyleIdx="0" presStyleCnt="4">
        <dgm:presLayoutVars>
          <dgm:bulletEnabled val="1"/>
        </dgm:presLayoutVars>
      </dgm:prSet>
      <dgm:spPr/>
    </dgm:pt>
    <dgm:pt modelId="{9B25BBD3-F782-1B42-9CFB-BFD0BBDAB8E5}" type="pres">
      <dgm:prSet presAssocID="{2A84F5BE-4913-0B48-ADFF-283D08907DC4}" presName="aSpace2" presStyleCnt="0"/>
      <dgm:spPr/>
    </dgm:pt>
    <dgm:pt modelId="{C7899D31-3B2F-6C48-B96A-F7372CDA5C88}" type="pres">
      <dgm:prSet presAssocID="{8EA354EA-161E-4C4A-8452-870914BDFC66}" presName="childNode" presStyleLbl="node1" presStyleIdx="1" presStyleCnt="4">
        <dgm:presLayoutVars>
          <dgm:bulletEnabled val="1"/>
        </dgm:presLayoutVars>
      </dgm:prSet>
      <dgm:spPr/>
    </dgm:pt>
    <dgm:pt modelId="{B2514BEA-DC17-AA40-9258-BC31E629DCD2}" type="pres">
      <dgm:prSet presAssocID="{8B5E7D1D-6838-144F-92F4-9AE98AEF48A3}" presName="aSpace" presStyleCnt="0"/>
      <dgm:spPr/>
    </dgm:pt>
    <dgm:pt modelId="{6D6557FD-5688-EA42-BE1C-11E1389E365E}" type="pres">
      <dgm:prSet presAssocID="{AD56B3CB-8132-134A-8078-09957A9B2740}" presName="compNode" presStyleCnt="0"/>
      <dgm:spPr/>
    </dgm:pt>
    <dgm:pt modelId="{29FEF488-A10E-7541-9391-BBC5FDDCD379}" type="pres">
      <dgm:prSet presAssocID="{AD56B3CB-8132-134A-8078-09957A9B2740}" presName="aNode" presStyleLbl="bgShp" presStyleIdx="1" presStyleCnt="3"/>
      <dgm:spPr/>
    </dgm:pt>
    <dgm:pt modelId="{22C30FDB-A69F-E448-8DA0-F509F64A98C4}" type="pres">
      <dgm:prSet presAssocID="{AD56B3CB-8132-134A-8078-09957A9B2740}" presName="textNode" presStyleLbl="bgShp" presStyleIdx="1" presStyleCnt="3"/>
      <dgm:spPr/>
    </dgm:pt>
    <dgm:pt modelId="{298639F4-1895-004A-B24D-9848A46BF248}" type="pres">
      <dgm:prSet presAssocID="{AD56B3CB-8132-134A-8078-09957A9B2740}" presName="compChildNode" presStyleCnt="0"/>
      <dgm:spPr/>
    </dgm:pt>
    <dgm:pt modelId="{6998D92D-8A7D-214F-856B-A75E1B03FA7D}" type="pres">
      <dgm:prSet presAssocID="{AD56B3CB-8132-134A-8078-09957A9B2740}" presName="theInnerList" presStyleCnt="0"/>
      <dgm:spPr/>
    </dgm:pt>
    <dgm:pt modelId="{AC7F6A0D-7AD9-3B41-A634-22D74553ED5B}" type="pres">
      <dgm:prSet presAssocID="{C733B2D9-56A9-054B-9F50-5C4E6E154A2D}" presName="childNode" presStyleLbl="node1" presStyleIdx="2" presStyleCnt="4">
        <dgm:presLayoutVars>
          <dgm:bulletEnabled val="1"/>
        </dgm:presLayoutVars>
      </dgm:prSet>
      <dgm:spPr/>
    </dgm:pt>
    <dgm:pt modelId="{17E06C61-521A-A74A-AA61-69CB09D06FDD}" type="pres">
      <dgm:prSet presAssocID="{AD56B3CB-8132-134A-8078-09957A9B2740}" presName="aSpace" presStyleCnt="0"/>
      <dgm:spPr/>
    </dgm:pt>
    <dgm:pt modelId="{902EE0BC-88B7-1B44-B344-664FF26FD826}" type="pres">
      <dgm:prSet presAssocID="{62755315-55B8-BB49-9D6D-BFC48344976F}" presName="compNode" presStyleCnt="0"/>
      <dgm:spPr/>
    </dgm:pt>
    <dgm:pt modelId="{71BA7E54-486D-F54E-BF3E-CABE8B394C85}" type="pres">
      <dgm:prSet presAssocID="{62755315-55B8-BB49-9D6D-BFC48344976F}" presName="aNode" presStyleLbl="bgShp" presStyleIdx="2" presStyleCnt="3"/>
      <dgm:spPr/>
    </dgm:pt>
    <dgm:pt modelId="{AFA24245-C14D-834B-9B27-4CAC4E0469F5}" type="pres">
      <dgm:prSet presAssocID="{62755315-55B8-BB49-9D6D-BFC48344976F}" presName="textNode" presStyleLbl="bgShp" presStyleIdx="2" presStyleCnt="3"/>
      <dgm:spPr/>
    </dgm:pt>
    <dgm:pt modelId="{2287D8B1-9D30-554D-A013-E3D9B69ECD90}" type="pres">
      <dgm:prSet presAssocID="{62755315-55B8-BB49-9D6D-BFC48344976F}" presName="compChildNode" presStyleCnt="0"/>
      <dgm:spPr/>
    </dgm:pt>
    <dgm:pt modelId="{BC6A48E8-3A57-5B4A-AC0D-BFEBE50D0903}" type="pres">
      <dgm:prSet presAssocID="{62755315-55B8-BB49-9D6D-BFC48344976F}" presName="theInnerList" presStyleCnt="0"/>
      <dgm:spPr/>
    </dgm:pt>
    <dgm:pt modelId="{83E27AC6-11E9-1B47-B059-501DED412CA9}" type="pres">
      <dgm:prSet presAssocID="{41468E9D-2BFF-8E44-BB73-7E21F6EB1674}" presName="childNode" presStyleLbl="node1" presStyleIdx="3" presStyleCnt="4">
        <dgm:presLayoutVars>
          <dgm:bulletEnabled val="1"/>
        </dgm:presLayoutVars>
      </dgm:prSet>
      <dgm:spPr/>
    </dgm:pt>
  </dgm:ptLst>
  <dgm:cxnLst>
    <dgm:cxn modelId="{3BAED609-51AA-104C-9EC8-15E3B50F98B4}" type="presOf" srcId="{8B5E7D1D-6838-144F-92F4-9AE98AEF48A3}" destId="{5BDD2C39-62FE-9D40-B232-E246AABE2F95}" srcOrd="1" destOrd="0" presId="urn:microsoft.com/office/officeart/2005/8/layout/lProcess2"/>
    <dgm:cxn modelId="{C96BA60F-C9C7-0F4D-898E-5C16822B8AB1}" srcId="{8B5E7D1D-6838-144F-92F4-9AE98AEF48A3}" destId="{8EA354EA-161E-4C4A-8452-870914BDFC66}" srcOrd="1" destOrd="0" parTransId="{EDC63FD1-DEDA-3641-BFFA-993D700A5514}" sibTransId="{DC6F2501-1A1A-1C47-8809-5F34140ECBD2}"/>
    <dgm:cxn modelId="{E727CC2F-2304-6347-A68A-782D71797A0A}" type="presOf" srcId="{2A84F5BE-4913-0B48-ADFF-283D08907DC4}" destId="{6B1EDEA8-9385-4847-B448-52C862D74385}" srcOrd="0" destOrd="0" presId="urn:microsoft.com/office/officeart/2005/8/layout/lProcess2"/>
    <dgm:cxn modelId="{24D73F44-BA19-2944-8D5D-7E392281E647}" srcId="{AD56B3CB-8132-134A-8078-09957A9B2740}" destId="{C733B2D9-56A9-054B-9F50-5C4E6E154A2D}" srcOrd="0" destOrd="0" parTransId="{E899D050-BF4D-F248-87F5-444E5487C332}" sibTransId="{A83DD570-EDBD-B441-A7D7-89356B865D49}"/>
    <dgm:cxn modelId="{661F7044-C23F-8447-857A-B3450895D407}" srcId="{D3E79961-B0A4-3245-A3D4-ADC641BCC4F6}" destId="{62755315-55B8-BB49-9D6D-BFC48344976F}" srcOrd="2" destOrd="0" parTransId="{2DEA8A86-5307-164A-8663-4ADB959E84CE}" sibTransId="{7D471439-6452-9445-93CE-F9BDF52612CF}"/>
    <dgm:cxn modelId="{BA9C396C-A8F6-AF4B-8509-660259CE81ED}" srcId="{62755315-55B8-BB49-9D6D-BFC48344976F}" destId="{41468E9D-2BFF-8E44-BB73-7E21F6EB1674}" srcOrd="0" destOrd="0" parTransId="{3E7EEC73-4CD3-4549-BF84-F69CA576F341}" sibTransId="{8795D884-774D-CC4C-8F5C-3081748FC406}"/>
    <dgm:cxn modelId="{EA919D71-9A6E-234C-A22B-1437C919739C}" type="presOf" srcId="{8B5E7D1D-6838-144F-92F4-9AE98AEF48A3}" destId="{2380246C-B998-DA46-8797-BFB079967F72}" srcOrd="0" destOrd="0" presId="urn:microsoft.com/office/officeart/2005/8/layout/lProcess2"/>
    <dgm:cxn modelId="{1329DA72-4BF7-6349-A20A-E4B7B05F6F69}" type="presOf" srcId="{AD56B3CB-8132-134A-8078-09957A9B2740}" destId="{29FEF488-A10E-7541-9391-BBC5FDDCD379}" srcOrd="0" destOrd="0" presId="urn:microsoft.com/office/officeart/2005/8/layout/lProcess2"/>
    <dgm:cxn modelId="{15CE1891-B4A8-634E-99BD-F383A2CA723E}" type="presOf" srcId="{62755315-55B8-BB49-9D6D-BFC48344976F}" destId="{AFA24245-C14D-834B-9B27-4CAC4E0469F5}" srcOrd="1" destOrd="0" presId="urn:microsoft.com/office/officeart/2005/8/layout/lProcess2"/>
    <dgm:cxn modelId="{CD768496-7EA4-A844-A09C-D58D21EB8AAC}" type="presOf" srcId="{8EA354EA-161E-4C4A-8452-870914BDFC66}" destId="{C7899D31-3B2F-6C48-B96A-F7372CDA5C88}" srcOrd="0" destOrd="0" presId="urn:microsoft.com/office/officeart/2005/8/layout/lProcess2"/>
    <dgm:cxn modelId="{1C1E28A0-6D83-E44D-BB1B-95A9BBA4EFA0}" srcId="{8B5E7D1D-6838-144F-92F4-9AE98AEF48A3}" destId="{2A84F5BE-4913-0B48-ADFF-283D08907DC4}" srcOrd="0" destOrd="0" parTransId="{955E7A08-F30A-614A-B2DB-ACAFF6F69F17}" sibTransId="{F716D930-EFF3-FF40-AC51-B7E5E51128E8}"/>
    <dgm:cxn modelId="{1E2DFFA6-C455-044C-919D-0C55E2B67364}" type="presOf" srcId="{C733B2D9-56A9-054B-9F50-5C4E6E154A2D}" destId="{AC7F6A0D-7AD9-3B41-A634-22D74553ED5B}" srcOrd="0" destOrd="0" presId="urn:microsoft.com/office/officeart/2005/8/layout/lProcess2"/>
    <dgm:cxn modelId="{D09247B2-0AC0-D642-9AC6-7D129673EC11}" srcId="{D3E79961-B0A4-3245-A3D4-ADC641BCC4F6}" destId="{AD56B3CB-8132-134A-8078-09957A9B2740}" srcOrd="1" destOrd="0" parTransId="{CFA51EC3-8083-3D43-AA08-C6DAF19B5FB5}" sibTransId="{4EDF8809-AF5B-F447-A3DE-3C4CED263343}"/>
    <dgm:cxn modelId="{1D65EBB4-B739-FC47-9333-D86DDC93E339}" srcId="{D3E79961-B0A4-3245-A3D4-ADC641BCC4F6}" destId="{8B5E7D1D-6838-144F-92F4-9AE98AEF48A3}" srcOrd="0" destOrd="0" parTransId="{A4C0B0CE-BC22-5942-8DA5-97F9F7908053}" sibTransId="{9ABA43DB-ADE7-6949-AE4A-6AC86E1D3B3C}"/>
    <dgm:cxn modelId="{BD39E7B6-7CE1-BB48-A215-FD7BD94166D2}" type="presOf" srcId="{D3E79961-B0A4-3245-A3D4-ADC641BCC4F6}" destId="{37B9C681-F4EA-784B-BD1F-7AFFC099ADBF}" srcOrd="0" destOrd="0" presId="urn:microsoft.com/office/officeart/2005/8/layout/lProcess2"/>
    <dgm:cxn modelId="{B9B5C0BB-5BB4-414F-AFDF-95E7D7A7A5FB}" type="presOf" srcId="{AD56B3CB-8132-134A-8078-09957A9B2740}" destId="{22C30FDB-A69F-E448-8DA0-F509F64A98C4}" srcOrd="1" destOrd="0" presId="urn:microsoft.com/office/officeart/2005/8/layout/lProcess2"/>
    <dgm:cxn modelId="{0A5C97CF-9B8C-5941-BC6F-9C82C2D611EE}" type="presOf" srcId="{62755315-55B8-BB49-9D6D-BFC48344976F}" destId="{71BA7E54-486D-F54E-BF3E-CABE8B394C85}" srcOrd="0" destOrd="0" presId="urn:microsoft.com/office/officeart/2005/8/layout/lProcess2"/>
    <dgm:cxn modelId="{3E4640F1-ABE8-5144-8310-BDA29D2A6030}" type="presOf" srcId="{41468E9D-2BFF-8E44-BB73-7E21F6EB1674}" destId="{83E27AC6-11E9-1B47-B059-501DED412CA9}" srcOrd="0" destOrd="0" presId="urn:microsoft.com/office/officeart/2005/8/layout/lProcess2"/>
    <dgm:cxn modelId="{D5A0CB5E-5C51-214D-BDE9-88D4DA79ECDD}" type="presParOf" srcId="{37B9C681-F4EA-784B-BD1F-7AFFC099ADBF}" destId="{B00C2557-C91A-054A-A574-9DC49E2848F1}" srcOrd="0" destOrd="0" presId="urn:microsoft.com/office/officeart/2005/8/layout/lProcess2"/>
    <dgm:cxn modelId="{27A0D033-9BB2-234B-8F63-4A94A75B98D0}" type="presParOf" srcId="{B00C2557-C91A-054A-A574-9DC49E2848F1}" destId="{2380246C-B998-DA46-8797-BFB079967F72}" srcOrd="0" destOrd="0" presId="urn:microsoft.com/office/officeart/2005/8/layout/lProcess2"/>
    <dgm:cxn modelId="{AE9BCA31-BFA7-594D-9A8D-7635DE8E1C77}" type="presParOf" srcId="{B00C2557-C91A-054A-A574-9DC49E2848F1}" destId="{5BDD2C39-62FE-9D40-B232-E246AABE2F95}" srcOrd="1" destOrd="0" presId="urn:microsoft.com/office/officeart/2005/8/layout/lProcess2"/>
    <dgm:cxn modelId="{B928853C-F324-CA4D-AD2F-62D670207DE3}" type="presParOf" srcId="{B00C2557-C91A-054A-A574-9DC49E2848F1}" destId="{F4896815-736C-6843-80F0-592840DE12BA}" srcOrd="2" destOrd="0" presId="urn:microsoft.com/office/officeart/2005/8/layout/lProcess2"/>
    <dgm:cxn modelId="{6B95A8E4-C823-4A49-915C-386044338FC7}" type="presParOf" srcId="{F4896815-736C-6843-80F0-592840DE12BA}" destId="{CB535C0F-7A41-9549-8A29-AFB06AD83ECF}" srcOrd="0" destOrd="0" presId="urn:microsoft.com/office/officeart/2005/8/layout/lProcess2"/>
    <dgm:cxn modelId="{F2F63D7F-5398-744E-B286-29BD84C48CE6}" type="presParOf" srcId="{CB535C0F-7A41-9549-8A29-AFB06AD83ECF}" destId="{6B1EDEA8-9385-4847-B448-52C862D74385}" srcOrd="0" destOrd="0" presId="urn:microsoft.com/office/officeart/2005/8/layout/lProcess2"/>
    <dgm:cxn modelId="{A51F9EB7-7C8D-8B46-9CA5-E896DE7CC6D9}" type="presParOf" srcId="{CB535C0F-7A41-9549-8A29-AFB06AD83ECF}" destId="{9B25BBD3-F782-1B42-9CFB-BFD0BBDAB8E5}" srcOrd="1" destOrd="0" presId="urn:microsoft.com/office/officeart/2005/8/layout/lProcess2"/>
    <dgm:cxn modelId="{249DAF98-7D2E-9246-9BC5-705D5BAB67BC}" type="presParOf" srcId="{CB535C0F-7A41-9549-8A29-AFB06AD83ECF}" destId="{C7899D31-3B2F-6C48-B96A-F7372CDA5C88}" srcOrd="2" destOrd="0" presId="urn:microsoft.com/office/officeart/2005/8/layout/lProcess2"/>
    <dgm:cxn modelId="{E4842732-6162-AE49-A7E8-2BBFB800BDC3}" type="presParOf" srcId="{37B9C681-F4EA-784B-BD1F-7AFFC099ADBF}" destId="{B2514BEA-DC17-AA40-9258-BC31E629DCD2}" srcOrd="1" destOrd="0" presId="urn:microsoft.com/office/officeart/2005/8/layout/lProcess2"/>
    <dgm:cxn modelId="{1A8C6154-3B0D-1346-9269-8EC2529C3210}" type="presParOf" srcId="{37B9C681-F4EA-784B-BD1F-7AFFC099ADBF}" destId="{6D6557FD-5688-EA42-BE1C-11E1389E365E}" srcOrd="2" destOrd="0" presId="urn:microsoft.com/office/officeart/2005/8/layout/lProcess2"/>
    <dgm:cxn modelId="{A9D760A6-C2A0-FD42-B3D9-6DA55EFB7F07}" type="presParOf" srcId="{6D6557FD-5688-EA42-BE1C-11E1389E365E}" destId="{29FEF488-A10E-7541-9391-BBC5FDDCD379}" srcOrd="0" destOrd="0" presId="urn:microsoft.com/office/officeart/2005/8/layout/lProcess2"/>
    <dgm:cxn modelId="{91993800-1AE8-C040-AD8D-270F72932AED}" type="presParOf" srcId="{6D6557FD-5688-EA42-BE1C-11E1389E365E}" destId="{22C30FDB-A69F-E448-8DA0-F509F64A98C4}" srcOrd="1" destOrd="0" presId="urn:microsoft.com/office/officeart/2005/8/layout/lProcess2"/>
    <dgm:cxn modelId="{C2C4A891-4F88-CF47-BA63-61A1865D1D78}" type="presParOf" srcId="{6D6557FD-5688-EA42-BE1C-11E1389E365E}" destId="{298639F4-1895-004A-B24D-9848A46BF248}" srcOrd="2" destOrd="0" presId="urn:microsoft.com/office/officeart/2005/8/layout/lProcess2"/>
    <dgm:cxn modelId="{86FD5A18-F6ED-214F-B421-4B80085A5632}" type="presParOf" srcId="{298639F4-1895-004A-B24D-9848A46BF248}" destId="{6998D92D-8A7D-214F-856B-A75E1B03FA7D}" srcOrd="0" destOrd="0" presId="urn:microsoft.com/office/officeart/2005/8/layout/lProcess2"/>
    <dgm:cxn modelId="{3E9D88E8-3F80-2740-9C48-C66B83C9BBB1}" type="presParOf" srcId="{6998D92D-8A7D-214F-856B-A75E1B03FA7D}" destId="{AC7F6A0D-7AD9-3B41-A634-22D74553ED5B}" srcOrd="0" destOrd="0" presId="urn:microsoft.com/office/officeart/2005/8/layout/lProcess2"/>
    <dgm:cxn modelId="{1EE2A80C-1E71-2547-9541-43BD26CDF327}" type="presParOf" srcId="{37B9C681-F4EA-784B-BD1F-7AFFC099ADBF}" destId="{17E06C61-521A-A74A-AA61-69CB09D06FDD}" srcOrd="3" destOrd="0" presId="urn:microsoft.com/office/officeart/2005/8/layout/lProcess2"/>
    <dgm:cxn modelId="{B49D0174-EB9C-4642-BE06-492C6E65CDF3}" type="presParOf" srcId="{37B9C681-F4EA-784B-BD1F-7AFFC099ADBF}" destId="{902EE0BC-88B7-1B44-B344-664FF26FD826}" srcOrd="4" destOrd="0" presId="urn:microsoft.com/office/officeart/2005/8/layout/lProcess2"/>
    <dgm:cxn modelId="{F1E1E5E1-1A71-D64D-94B9-2301F2DF939D}" type="presParOf" srcId="{902EE0BC-88B7-1B44-B344-664FF26FD826}" destId="{71BA7E54-486D-F54E-BF3E-CABE8B394C85}" srcOrd="0" destOrd="0" presId="urn:microsoft.com/office/officeart/2005/8/layout/lProcess2"/>
    <dgm:cxn modelId="{14ACC050-E6DE-0F40-8685-5FAEFC9F32EF}" type="presParOf" srcId="{902EE0BC-88B7-1B44-B344-664FF26FD826}" destId="{AFA24245-C14D-834B-9B27-4CAC4E0469F5}" srcOrd="1" destOrd="0" presId="urn:microsoft.com/office/officeart/2005/8/layout/lProcess2"/>
    <dgm:cxn modelId="{B39FE04C-171C-3443-B78E-7649BD5DCA23}" type="presParOf" srcId="{902EE0BC-88B7-1B44-B344-664FF26FD826}" destId="{2287D8B1-9D30-554D-A013-E3D9B69ECD90}" srcOrd="2" destOrd="0" presId="urn:microsoft.com/office/officeart/2005/8/layout/lProcess2"/>
    <dgm:cxn modelId="{1C2B625F-3BEB-2B48-B5EF-D79629FE5577}" type="presParOf" srcId="{2287D8B1-9D30-554D-A013-E3D9B69ECD90}" destId="{BC6A48E8-3A57-5B4A-AC0D-BFEBE50D0903}" srcOrd="0" destOrd="0" presId="urn:microsoft.com/office/officeart/2005/8/layout/lProcess2"/>
    <dgm:cxn modelId="{1F950EE7-3338-DC48-9388-31AB345F515F}" type="presParOf" srcId="{BC6A48E8-3A57-5B4A-AC0D-BFEBE50D0903}" destId="{83E27AC6-11E9-1B47-B059-501DED412CA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7972A-56FA-594B-AA58-B6707F19AF9A}" type="doc">
      <dgm:prSet loTypeId="urn:microsoft.com/office/officeart/2005/8/layout/default" loCatId="" qsTypeId="urn:microsoft.com/office/officeart/2005/8/quickstyle/simple4" qsCatId="simple" csTypeId="urn:microsoft.com/office/officeart/2005/8/colors/colorful2" csCatId="colorful" phldr="1"/>
      <dgm:spPr/>
      <dgm:t>
        <a:bodyPr/>
        <a:lstStyle/>
        <a:p>
          <a:endParaRPr lang="en-US"/>
        </a:p>
      </dgm:t>
    </dgm:pt>
    <dgm:pt modelId="{F581A16E-8BDD-DD4E-B5AE-5B8A9F3410AC}">
      <dgm:prSet phldrT="[Text]" custT="1"/>
      <dgm:spPr/>
      <dgm:t>
        <a:bodyPr/>
        <a:lstStyle/>
        <a:p>
          <a:r>
            <a:rPr lang="en-US" sz="2000" dirty="0"/>
            <a:t>Duration of response</a:t>
          </a:r>
        </a:p>
        <a:p>
          <a:r>
            <a:rPr lang="en-US" sz="2000" dirty="0"/>
            <a:t>12 months (0-15.5) </a:t>
          </a:r>
        </a:p>
      </dgm:t>
    </dgm:pt>
    <dgm:pt modelId="{0DDAFEAA-303D-4D41-8E44-08E468AF3F76}" type="parTrans" cxnId="{DA3BD4E8-D6A7-D742-B953-04630F8FC6DE}">
      <dgm:prSet/>
      <dgm:spPr/>
      <dgm:t>
        <a:bodyPr/>
        <a:lstStyle/>
        <a:p>
          <a:endParaRPr lang="en-US"/>
        </a:p>
      </dgm:t>
    </dgm:pt>
    <dgm:pt modelId="{3982D882-5ECE-0846-A4A3-C1F44039E840}" type="sibTrans" cxnId="{DA3BD4E8-D6A7-D742-B953-04630F8FC6DE}">
      <dgm:prSet/>
      <dgm:spPr/>
      <dgm:t>
        <a:bodyPr/>
        <a:lstStyle/>
        <a:p>
          <a:endParaRPr lang="en-US"/>
        </a:p>
      </dgm:t>
    </dgm:pt>
    <dgm:pt modelId="{EC2BE17F-C50B-0C46-8543-40C24BF49B0B}">
      <dgm:prSet phldrT="[Text]" custT="1"/>
      <dgm:spPr/>
      <dgm:t>
        <a:bodyPr/>
        <a:lstStyle/>
        <a:p>
          <a:r>
            <a:rPr lang="en-US" sz="2000" dirty="0"/>
            <a:t>Duration of CR </a:t>
          </a:r>
        </a:p>
        <a:p>
          <a:r>
            <a:rPr lang="en-US" sz="2000" dirty="0"/>
            <a:t>12 months (0-14.9)</a:t>
          </a:r>
        </a:p>
      </dgm:t>
    </dgm:pt>
    <dgm:pt modelId="{C324564B-24A6-6443-BED1-CCD92D6BE0BD}" type="parTrans" cxnId="{32071DF0-9BD8-1948-BFB6-3E4046AD1D82}">
      <dgm:prSet/>
      <dgm:spPr/>
      <dgm:t>
        <a:bodyPr/>
        <a:lstStyle/>
        <a:p>
          <a:endParaRPr lang="en-US"/>
        </a:p>
      </dgm:t>
    </dgm:pt>
    <dgm:pt modelId="{541F6A15-3832-BB43-9041-0896A2996F0B}" type="sibTrans" cxnId="{32071DF0-9BD8-1948-BFB6-3E4046AD1D82}">
      <dgm:prSet/>
      <dgm:spPr/>
      <dgm:t>
        <a:bodyPr/>
        <a:lstStyle/>
        <a:p>
          <a:endParaRPr lang="en-US"/>
        </a:p>
      </dgm:t>
    </dgm:pt>
    <dgm:pt modelId="{73D65D55-2A8A-1E42-ACE9-EF6359DA0A70}">
      <dgm:prSet phldrT="[Text]" custT="1"/>
      <dgm:spPr/>
      <dgm:t>
        <a:bodyPr/>
        <a:lstStyle/>
        <a:p>
          <a:r>
            <a:rPr lang="en-US" sz="2000" dirty="0"/>
            <a:t>Time to response</a:t>
          </a:r>
        </a:p>
        <a:p>
          <a:r>
            <a:rPr lang="en-US" sz="2000" dirty="0"/>
            <a:t>1.4 months (1.2-11.1) </a:t>
          </a:r>
        </a:p>
      </dgm:t>
    </dgm:pt>
    <dgm:pt modelId="{3AD52D59-9998-3E45-9B57-4D8D3F44DB34}" type="parTrans" cxnId="{9C1B6EBB-80B2-2D46-86C6-621B47C762E4}">
      <dgm:prSet/>
      <dgm:spPr/>
      <dgm:t>
        <a:bodyPr/>
        <a:lstStyle/>
        <a:p>
          <a:endParaRPr lang="en-US"/>
        </a:p>
      </dgm:t>
    </dgm:pt>
    <dgm:pt modelId="{8A97DC0D-3592-264F-A33A-9259440BCA9D}" type="sibTrans" cxnId="{9C1B6EBB-80B2-2D46-86C6-621B47C762E4}">
      <dgm:prSet/>
      <dgm:spPr/>
      <dgm:t>
        <a:bodyPr/>
        <a:lstStyle/>
        <a:p>
          <a:endParaRPr lang="en-US"/>
        </a:p>
      </dgm:t>
    </dgm:pt>
    <dgm:pt modelId="{5103C34D-8ABE-BA43-8415-79148BABA059}">
      <dgm:prSet phldrT="[Text]" custT="1"/>
      <dgm:spPr/>
      <dgm:t>
        <a:bodyPr/>
        <a:lstStyle/>
        <a:p>
          <a:r>
            <a:rPr lang="en-US" sz="2000" dirty="0"/>
            <a:t>PFS </a:t>
          </a:r>
        </a:p>
        <a:p>
          <a:r>
            <a:rPr lang="en-US" sz="2000" dirty="0"/>
            <a:t>4.4 months (0-16.9)</a:t>
          </a:r>
        </a:p>
      </dgm:t>
    </dgm:pt>
    <dgm:pt modelId="{D054F68B-A0BC-A345-921C-19A228222EB5}" type="parTrans" cxnId="{53B2B2BB-BDB0-C944-8AF2-69DEF39CB04F}">
      <dgm:prSet/>
      <dgm:spPr/>
      <dgm:t>
        <a:bodyPr/>
        <a:lstStyle/>
        <a:p>
          <a:endParaRPr lang="en-US"/>
        </a:p>
      </dgm:t>
    </dgm:pt>
    <dgm:pt modelId="{015A4BE5-E6FA-B340-82AF-B908CB6A5585}" type="sibTrans" cxnId="{53B2B2BB-BDB0-C944-8AF2-69DEF39CB04F}">
      <dgm:prSet/>
      <dgm:spPr/>
      <dgm:t>
        <a:bodyPr/>
        <a:lstStyle/>
        <a:p>
          <a:endParaRPr lang="en-US"/>
        </a:p>
      </dgm:t>
    </dgm:pt>
    <dgm:pt modelId="{B1BA59D1-0E11-B942-B425-F50FA73EFAAC}" type="pres">
      <dgm:prSet presAssocID="{2137972A-56FA-594B-AA58-B6707F19AF9A}" presName="diagram" presStyleCnt="0">
        <dgm:presLayoutVars>
          <dgm:dir/>
          <dgm:resizeHandles val="exact"/>
        </dgm:presLayoutVars>
      </dgm:prSet>
      <dgm:spPr/>
    </dgm:pt>
    <dgm:pt modelId="{E2CBF18B-5B29-6A4B-8743-77D7017816FB}" type="pres">
      <dgm:prSet presAssocID="{F581A16E-8BDD-DD4E-B5AE-5B8A9F3410AC}" presName="node" presStyleLbl="node1" presStyleIdx="0" presStyleCnt="4">
        <dgm:presLayoutVars>
          <dgm:bulletEnabled val="1"/>
        </dgm:presLayoutVars>
      </dgm:prSet>
      <dgm:spPr>
        <a:prstGeom prst="roundRect">
          <a:avLst/>
        </a:prstGeom>
      </dgm:spPr>
    </dgm:pt>
    <dgm:pt modelId="{30D354E1-92B4-0147-B27F-1A5B88E55310}" type="pres">
      <dgm:prSet presAssocID="{3982D882-5ECE-0846-A4A3-C1F44039E840}" presName="sibTrans" presStyleCnt="0"/>
      <dgm:spPr/>
    </dgm:pt>
    <dgm:pt modelId="{78B1024B-801F-8F4A-AF2A-DB879FAA50E9}" type="pres">
      <dgm:prSet presAssocID="{EC2BE17F-C50B-0C46-8543-40C24BF49B0B}" presName="node" presStyleLbl="node1" presStyleIdx="1" presStyleCnt="4">
        <dgm:presLayoutVars>
          <dgm:bulletEnabled val="1"/>
        </dgm:presLayoutVars>
      </dgm:prSet>
      <dgm:spPr>
        <a:prstGeom prst="roundRect">
          <a:avLst/>
        </a:prstGeom>
      </dgm:spPr>
    </dgm:pt>
    <dgm:pt modelId="{B7FA4EFC-E0D8-0844-A3A1-B1D0E723EBBE}" type="pres">
      <dgm:prSet presAssocID="{541F6A15-3832-BB43-9041-0896A2996F0B}" presName="sibTrans" presStyleCnt="0"/>
      <dgm:spPr/>
    </dgm:pt>
    <dgm:pt modelId="{7207C1AB-9D37-D64A-9A31-5B1A5C23CB1B}" type="pres">
      <dgm:prSet presAssocID="{73D65D55-2A8A-1E42-ACE9-EF6359DA0A70}" presName="node" presStyleLbl="node1" presStyleIdx="2" presStyleCnt="4">
        <dgm:presLayoutVars>
          <dgm:bulletEnabled val="1"/>
        </dgm:presLayoutVars>
      </dgm:prSet>
      <dgm:spPr>
        <a:prstGeom prst="roundRect">
          <a:avLst/>
        </a:prstGeom>
      </dgm:spPr>
    </dgm:pt>
    <dgm:pt modelId="{65102CFA-56C1-8842-955F-D001D358BEA5}" type="pres">
      <dgm:prSet presAssocID="{8A97DC0D-3592-264F-A33A-9259440BCA9D}" presName="sibTrans" presStyleCnt="0"/>
      <dgm:spPr/>
    </dgm:pt>
    <dgm:pt modelId="{834C1225-0681-4346-AE0B-2960A63D5F95}" type="pres">
      <dgm:prSet presAssocID="{5103C34D-8ABE-BA43-8415-79148BABA059}" presName="node" presStyleLbl="node1" presStyleIdx="3" presStyleCnt="4">
        <dgm:presLayoutVars>
          <dgm:bulletEnabled val="1"/>
        </dgm:presLayoutVars>
      </dgm:prSet>
      <dgm:spPr>
        <a:prstGeom prst="roundRect">
          <a:avLst/>
        </a:prstGeom>
      </dgm:spPr>
    </dgm:pt>
  </dgm:ptLst>
  <dgm:cxnLst>
    <dgm:cxn modelId="{FE3E4802-180B-994D-8137-AC8C82F11782}" type="presOf" srcId="{2137972A-56FA-594B-AA58-B6707F19AF9A}" destId="{B1BA59D1-0E11-B942-B425-F50FA73EFAAC}" srcOrd="0" destOrd="0" presId="urn:microsoft.com/office/officeart/2005/8/layout/default"/>
    <dgm:cxn modelId="{4A43D110-D940-5045-96B4-53C8E7B030EA}" type="presOf" srcId="{EC2BE17F-C50B-0C46-8543-40C24BF49B0B}" destId="{78B1024B-801F-8F4A-AF2A-DB879FAA50E9}" srcOrd="0" destOrd="0" presId="urn:microsoft.com/office/officeart/2005/8/layout/default"/>
    <dgm:cxn modelId="{B7910357-F34F-6E4E-8155-E7815836E580}" type="presOf" srcId="{5103C34D-8ABE-BA43-8415-79148BABA059}" destId="{834C1225-0681-4346-AE0B-2960A63D5F95}" srcOrd="0" destOrd="0" presId="urn:microsoft.com/office/officeart/2005/8/layout/default"/>
    <dgm:cxn modelId="{B74A8A59-1BC4-8F41-97FE-59B2D63C8A7E}" type="presOf" srcId="{73D65D55-2A8A-1E42-ACE9-EF6359DA0A70}" destId="{7207C1AB-9D37-D64A-9A31-5B1A5C23CB1B}" srcOrd="0" destOrd="0" presId="urn:microsoft.com/office/officeart/2005/8/layout/default"/>
    <dgm:cxn modelId="{9C1B6EBB-80B2-2D46-86C6-621B47C762E4}" srcId="{2137972A-56FA-594B-AA58-B6707F19AF9A}" destId="{73D65D55-2A8A-1E42-ACE9-EF6359DA0A70}" srcOrd="2" destOrd="0" parTransId="{3AD52D59-9998-3E45-9B57-4D8D3F44DB34}" sibTransId="{8A97DC0D-3592-264F-A33A-9259440BCA9D}"/>
    <dgm:cxn modelId="{53B2B2BB-BDB0-C944-8AF2-69DEF39CB04F}" srcId="{2137972A-56FA-594B-AA58-B6707F19AF9A}" destId="{5103C34D-8ABE-BA43-8415-79148BABA059}" srcOrd="3" destOrd="0" parTransId="{D054F68B-A0BC-A345-921C-19A228222EB5}" sibTransId="{015A4BE5-E6FA-B340-82AF-B908CB6A5585}"/>
    <dgm:cxn modelId="{DA3BD4E8-D6A7-D742-B953-04630F8FC6DE}" srcId="{2137972A-56FA-594B-AA58-B6707F19AF9A}" destId="{F581A16E-8BDD-DD4E-B5AE-5B8A9F3410AC}" srcOrd="0" destOrd="0" parTransId="{0DDAFEAA-303D-4D41-8E44-08E468AF3F76}" sibTransId="{3982D882-5ECE-0846-A4A3-C1F44039E840}"/>
    <dgm:cxn modelId="{32071DF0-9BD8-1948-BFB6-3E4046AD1D82}" srcId="{2137972A-56FA-594B-AA58-B6707F19AF9A}" destId="{EC2BE17F-C50B-0C46-8543-40C24BF49B0B}" srcOrd="1" destOrd="0" parTransId="{C324564B-24A6-6443-BED1-CCD92D6BE0BD}" sibTransId="{541F6A15-3832-BB43-9041-0896A2996F0B}"/>
    <dgm:cxn modelId="{4ECCDCF2-324A-7D49-A945-2F861A10F27C}" type="presOf" srcId="{F581A16E-8BDD-DD4E-B5AE-5B8A9F3410AC}" destId="{E2CBF18B-5B29-6A4B-8743-77D7017816FB}" srcOrd="0" destOrd="0" presId="urn:microsoft.com/office/officeart/2005/8/layout/default"/>
    <dgm:cxn modelId="{119B31F5-DFC6-4A4B-996E-FF3CF4A7B22E}" type="presParOf" srcId="{B1BA59D1-0E11-B942-B425-F50FA73EFAAC}" destId="{E2CBF18B-5B29-6A4B-8743-77D7017816FB}" srcOrd="0" destOrd="0" presId="urn:microsoft.com/office/officeart/2005/8/layout/default"/>
    <dgm:cxn modelId="{3A9CDF8A-5116-F141-9012-20729CFC87A7}" type="presParOf" srcId="{B1BA59D1-0E11-B942-B425-F50FA73EFAAC}" destId="{30D354E1-92B4-0147-B27F-1A5B88E55310}" srcOrd="1" destOrd="0" presId="urn:microsoft.com/office/officeart/2005/8/layout/default"/>
    <dgm:cxn modelId="{339B6DFC-DD92-B243-B14A-D9568044A3FC}" type="presParOf" srcId="{B1BA59D1-0E11-B942-B425-F50FA73EFAAC}" destId="{78B1024B-801F-8F4A-AF2A-DB879FAA50E9}" srcOrd="2" destOrd="0" presId="urn:microsoft.com/office/officeart/2005/8/layout/default"/>
    <dgm:cxn modelId="{77C6FDD4-04BC-5A4A-AF7E-8F8CEC9575A7}" type="presParOf" srcId="{B1BA59D1-0E11-B942-B425-F50FA73EFAAC}" destId="{B7FA4EFC-E0D8-0844-A3A1-B1D0E723EBBE}" srcOrd="3" destOrd="0" presId="urn:microsoft.com/office/officeart/2005/8/layout/default"/>
    <dgm:cxn modelId="{F997D99F-3938-E546-8771-55C6A8B82179}" type="presParOf" srcId="{B1BA59D1-0E11-B942-B425-F50FA73EFAAC}" destId="{7207C1AB-9D37-D64A-9A31-5B1A5C23CB1B}" srcOrd="4" destOrd="0" presId="urn:microsoft.com/office/officeart/2005/8/layout/default"/>
    <dgm:cxn modelId="{AFC56F78-FB6F-6346-A533-52FFD07A3DDC}" type="presParOf" srcId="{B1BA59D1-0E11-B942-B425-F50FA73EFAAC}" destId="{65102CFA-56C1-8842-955F-D001D358BEA5}" srcOrd="5" destOrd="0" presId="urn:microsoft.com/office/officeart/2005/8/layout/default"/>
    <dgm:cxn modelId="{B408246D-EDE2-284A-B92D-7CB79CE21137}" type="presParOf" srcId="{B1BA59D1-0E11-B942-B425-F50FA73EFAAC}" destId="{834C1225-0681-4346-AE0B-2960A63D5F9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1ABD86-4152-884A-85FC-751A99F23EC4}" type="doc">
      <dgm:prSet loTypeId="urn:microsoft.com/office/officeart/2005/8/layout/default" loCatId="" qsTypeId="urn:microsoft.com/office/officeart/2005/8/quickstyle/simple4" qsCatId="simple" csTypeId="urn:microsoft.com/office/officeart/2005/8/colors/colorful2" csCatId="colorful" phldr="1"/>
      <dgm:spPr/>
      <dgm:t>
        <a:bodyPr/>
        <a:lstStyle/>
        <a:p>
          <a:endParaRPr lang="en-US"/>
        </a:p>
      </dgm:t>
    </dgm:pt>
    <dgm:pt modelId="{0084F6DB-1BFA-AE4B-A47D-ED4549884CD0}">
      <dgm:prSet phldrT="[Text]"/>
      <dgm:spPr/>
      <dgm:t>
        <a:bodyPr/>
        <a:lstStyle/>
        <a:p>
          <a:r>
            <a:rPr lang="en-US" dirty="0"/>
            <a:t>Premedications*: </a:t>
          </a:r>
        </a:p>
        <a:p>
          <a:r>
            <a:rPr lang="en-US" dirty="0"/>
            <a:t>diphenhydramine 50 mg PO/IV, acetaminophen 650-1000 mg PO, dexamethasone 15 mg PO/IV (or equivalent)</a:t>
          </a:r>
        </a:p>
      </dgm:t>
    </dgm:pt>
    <dgm:pt modelId="{C9A03F2A-F4E5-DC4B-87ED-8945206FCE42}" type="parTrans" cxnId="{A078A713-050D-404D-A499-4DC7FCB22E84}">
      <dgm:prSet/>
      <dgm:spPr/>
      <dgm:t>
        <a:bodyPr/>
        <a:lstStyle/>
        <a:p>
          <a:endParaRPr lang="en-US"/>
        </a:p>
      </dgm:t>
    </dgm:pt>
    <dgm:pt modelId="{17F1FC53-635B-864A-B476-E63E9ED851A7}" type="sibTrans" cxnId="{A078A713-050D-404D-A499-4DC7FCB22E84}">
      <dgm:prSet/>
      <dgm:spPr/>
      <dgm:t>
        <a:bodyPr/>
        <a:lstStyle/>
        <a:p>
          <a:endParaRPr lang="en-US"/>
        </a:p>
      </dgm:t>
    </dgm:pt>
    <dgm:pt modelId="{9C7C9DDE-485F-744D-BE6E-B9FF449EFD0C}">
      <dgm:prSet phldrT="[Text]"/>
      <dgm:spPr/>
      <dgm:t>
        <a:bodyPr/>
        <a:lstStyle/>
        <a:p>
          <a:endParaRPr lang="en-US" dirty="0"/>
        </a:p>
        <a:p>
          <a:r>
            <a:rPr lang="en-US" dirty="0"/>
            <a:t>Post-dose dexamethasone 15 mg PO (or equivalent) daily for 3 days following each dose in cycle 1</a:t>
          </a:r>
        </a:p>
      </dgm:t>
    </dgm:pt>
    <dgm:pt modelId="{E1D6525E-488E-4A46-BBD7-DB0593802FAE}" type="parTrans" cxnId="{EAAA11A7-A2D1-394F-A620-C2347EDE434D}">
      <dgm:prSet/>
      <dgm:spPr/>
      <dgm:t>
        <a:bodyPr/>
        <a:lstStyle/>
        <a:p>
          <a:endParaRPr lang="en-US"/>
        </a:p>
      </dgm:t>
    </dgm:pt>
    <dgm:pt modelId="{2D47BE55-08AD-924F-B49D-C6ADE8F6A119}" type="sibTrans" cxnId="{EAAA11A7-A2D1-394F-A620-C2347EDE434D}">
      <dgm:prSet/>
      <dgm:spPr/>
      <dgm:t>
        <a:bodyPr/>
        <a:lstStyle/>
        <a:p>
          <a:endParaRPr lang="en-US"/>
        </a:p>
      </dgm:t>
    </dgm:pt>
    <dgm:pt modelId="{3B448EF7-5241-4C48-802D-631124AECB47}">
      <dgm:prSet phldrT="[Text]"/>
      <dgm:spPr/>
      <dgm:t>
        <a:bodyPr/>
        <a:lstStyle/>
        <a:p>
          <a:pPr>
            <a:buFont typeface="Arial" panose="020B0604020202020204" pitchFamily="34" charset="0"/>
            <a:buChar char="•"/>
          </a:pPr>
          <a:r>
            <a:rPr lang="en-US" dirty="0"/>
            <a:t>Administration schedule (28-day cycles, SQ injections): </a:t>
          </a:r>
        </a:p>
        <a:p>
          <a:pPr>
            <a:buFont typeface="Arial" panose="020B0604020202020204" pitchFamily="34" charset="0"/>
            <a:buChar char="•"/>
          </a:pPr>
          <a:r>
            <a:rPr lang="en-US" dirty="0"/>
            <a:t>Cycles 1-3: weekly </a:t>
          </a:r>
        </a:p>
        <a:p>
          <a:pPr>
            <a:buFont typeface="Arial" panose="020B0604020202020204" pitchFamily="34" charset="0"/>
            <a:buChar char="•"/>
          </a:pPr>
          <a:r>
            <a:rPr lang="en-US" dirty="0"/>
            <a:t>Cycles 4-9: every 2 weeks </a:t>
          </a:r>
        </a:p>
        <a:p>
          <a:pPr>
            <a:buFont typeface="Arial" panose="020B0604020202020204" pitchFamily="34" charset="0"/>
            <a:buChar char="•"/>
          </a:pPr>
          <a:r>
            <a:rPr lang="en-US" dirty="0"/>
            <a:t>Cycles 10+: every 4 weeks </a:t>
          </a:r>
        </a:p>
      </dgm:t>
    </dgm:pt>
    <dgm:pt modelId="{A220F262-74CC-D640-B460-40F5E2568D16}" type="parTrans" cxnId="{7DB7F20A-B2D9-C44B-ABC7-620B7CFB44AE}">
      <dgm:prSet/>
      <dgm:spPr/>
      <dgm:t>
        <a:bodyPr/>
        <a:lstStyle/>
        <a:p>
          <a:endParaRPr lang="en-US"/>
        </a:p>
      </dgm:t>
    </dgm:pt>
    <dgm:pt modelId="{ADDF4226-2932-CB4B-A280-8AD79F57935F}" type="sibTrans" cxnId="{7DB7F20A-B2D9-C44B-ABC7-620B7CFB44AE}">
      <dgm:prSet/>
      <dgm:spPr/>
      <dgm:t>
        <a:bodyPr/>
        <a:lstStyle/>
        <a:p>
          <a:endParaRPr lang="en-US"/>
        </a:p>
      </dgm:t>
    </dgm:pt>
    <dgm:pt modelId="{A4310E6D-AB23-E245-AF51-816BF0B55D00}" type="pres">
      <dgm:prSet presAssocID="{131ABD86-4152-884A-85FC-751A99F23EC4}" presName="diagram" presStyleCnt="0">
        <dgm:presLayoutVars>
          <dgm:dir/>
          <dgm:resizeHandles val="exact"/>
        </dgm:presLayoutVars>
      </dgm:prSet>
      <dgm:spPr/>
    </dgm:pt>
    <dgm:pt modelId="{EC258813-CE14-4D42-98AD-467AC7F21218}" type="pres">
      <dgm:prSet presAssocID="{0084F6DB-1BFA-AE4B-A47D-ED4549884CD0}" presName="node" presStyleLbl="node1" presStyleIdx="0" presStyleCnt="3">
        <dgm:presLayoutVars>
          <dgm:bulletEnabled val="1"/>
        </dgm:presLayoutVars>
      </dgm:prSet>
      <dgm:spPr>
        <a:prstGeom prst="roundRect">
          <a:avLst/>
        </a:prstGeom>
      </dgm:spPr>
    </dgm:pt>
    <dgm:pt modelId="{D0B75BE6-A17A-B04F-9B46-5F929EA6003D}" type="pres">
      <dgm:prSet presAssocID="{17F1FC53-635B-864A-B476-E63E9ED851A7}" presName="sibTrans" presStyleCnt="0"/>
      <dgm:spPr/>
    </dgm:pt>
    <dgm:pt modelId="{CD444D01-1D27-9849-9AA5-39972C26050E}" type="pres">
      <dgm:prSet presAssocID="{9C7C9DDE-485F-744D-BE6E-B9FF449EFD0C}" presName="node" presStyleLbl="node1" presStyleIdx="1" presStyleCnt="3">
        <dgm:presLayoutVars>
          <dgm:bulletEnabled val="1"/>
        </dgm:presLayoutVars>
      </dgm:prSet>
      <dgm:spPr>
        <a:prstGeom prst="roundRect">
          <a:avLst/>
        </a:prstGeom>
      </dgm:spPr>
    </dgm:pt>
    <dgm:pt modelId="{EC21CC2E-49AF-9E46-ABDA-7FF566BC7073}" type="pres">
      <dgm:prSet presAssocID="{2D47BE55-08AD-924F-B49D-C6ADE8F6A119}" presName="sibTrans" presStyleCnt="0"/>
      <dgm:spPr/>
    </dgm:pt>
    <dgm:pt modelId="{35DB8CEC-6D30-9F41-87AD-D7D6288E77AD}" type="pres">
      <dgm:prSet presAssocID="{3B448EF7-5241-4C48-802D-631124AECB47}" presName="node" presStyleLbl="node1" presStyleIdx="2" presStyleCnt="3">
        <dgm:presLayoutVars>
          <dgm:bulletEnabled val="1"/>
        </dgm:presLayoutVars>
      </dgm:prSet>
      <dgm:spPr>
        <a:prstGeom prst="roundRect">
          <a:avLst/>
        </a:prstGeom>
      </dgm:spPr>
    </dgm:pt>
  </dgm:ptLst>
  <dgm:cxnLst>
    <dgm:cxn modelId="{7DB7F20A-B2D9-C44B-ABC7-620B7CFB44AE}" srcId="{131ABD86-4152-884A-85FC-751A99F23EC4}" destId="{3B448EF7-5241-4C48-802D-631124AECB47}" srcOrd="2" destOrd="0" parTransId="{A220F262-74CC-D640-B460-40F5E2568D16}" sibTransId="{ADDF4226-2932-CB4B-A280-8AD79F57935F}"/>
    <dgm:cxn modelId="{A078A713-050D-404D-A499-4DC7FCB22E84}" srcId="{131ABD86-4152-884A-85FC-751A99F23EC4}" destId="{0084F6DB-1BFA-AE4B-A47D-ED4549884CD0}" srcOrd="0" destOrd="0" parTransId="{C9A03F2A-F4E5-DC4B-87ED-8945206FCE42}" sibTransId="{17F1FC53-635B-864A-B476-E63E9ED851A7}"/>
    <dgm:cxn modelId="{A90F4B7D-4515-5D46-B159-8707F83B86BB}" type="presOf" srcId="{131ABD86-4152-884A-85FC-751A99F23EC4}" destId="{A4310E6D-AB23-E245-AF51-816BF0B55D00}" srcOrd="0" destOrd="0" presId="urn:microsoft.com/office/officeart/2005/8/layout/default"/>
    <dgm:cxn modelId="{EAAA11A7-A2D1-394F-A620-C2347EDE434D}" srcId="{131ABD86-4152-884A-85FC-751A99F23EC4}" destId="{9C7C9DDE-485F-744D-BE6E-B9FF449EFD0C}" srcOrd="1" destOrd="0" parTransId="{E1D6525E-488E-4A46-BBD7-DB0593802FAE}" sibTransId="{2D47BE55-08AD-924F-B49D-C6ADE8F6A119}"/>
    <dgm:cxn modelId="{A71485B8-EF5F-2D4D-96FE-8C971FBDB1C5}" type="presOf" srcId="{0084F6DB-1BFA-AE4B-A47D-ED4549884CD0}" destId="{EC258813-CE14-4D42-98AD-467AC7F21218}" srcOrd="0" destOrd="0" presId="urn:microsoft.com/office/officeart/2005/8/layout/default"/>
    <dgm:cxn modelId="{C8DB50D0-0A27-FB4D-BFF0-076225205EC7}" type="presOf" srcId="{3B448EF7-5241-4C48-802D-631124AECB47}" destId="{35DB8CEC-6D30-9F41-87AD-D7D6288E77AD}" srcOrd="0" destOrd="0" presId="urn:microsoft.com/office/officeart/2005/8/layout/default"/>
    <dgm:cxn modelId="{EC1527E3-82DF-514E-865E-81C0195BF018}" type="presOf" srcId="{9C7C9DDE-485F-744D-BE6E-B9FF449EFD0C}" destId="{CD444D01-1D27-9849-9AA5-39972C26050E}" srcOrd="0" destOrd="0" presId="urn:microsoft.com/office/officeart/2005/8/layout/default"/>
    <dgm:cxn modelId="{3067477F-FE17-BA45-B506-D72302B087FC}" type="presParOf" srcId="{A4310E6D-AB23-E245-AF51-816BF0B55D00}" destId="{EC258813-CE14-4D42-98AD-467AC7F21218}" srcOrd="0" destOrd="0" presId="urn:microsoft.com/office/officeart/2005/8/layout/default"/>
    <dgm:cxn modelId="{F7BB0C9A-287C-074F-999C-8BB0FF3E5FF7}" type="presParOf" srcId="{A4310E6D-AB23-E245-AF51-816BF0B55D00}" destId="{D0B75BE6-A17A-B04F-9B46-5F929EA6003D}" srcOrd="1" destOrd="0" presId="urn:microsoft.com/office/officeart/2005/8/layout/default"/>
    <dgm:cxn modelId="{0DB328FB-FBE6-5E41-9CCE-081A33EBBD42}" type="presParOf" srcId="{A4310E6D-AB23-E245-AF51-816BF0B55D00}" destId="{CD444D01-1D27-9849-9AA5-39972C26050E}" srcOrd="2" destOrd="0" presId="urn:microsoft.com/office/officeart/2005/8/layout/default"/>
    <dgm:cxn modelId="{BB9070FD-8225-AD4A-89E9-E22E2D324F0A}" type="presParOf" srcId="{A4310E6D-AB23-E245-AF51-816BF0B55D00}" destId="{EC21CC2E-49AF-9E46-ABDA-7FF566BC7073}" srcOrd="3" destOrd="0" presId="urn:microsoft.com/office/officeart/2005/8/layout/default"/>
    <dgm:cxn modelId="{B1369BB7-6259-884A-8CEF-3BAA56D6469C}" type="presParOf" srcId="{A4310E6D-AB23-E245-AF51-816BF0B55D00}" destId="{35DB8CEC-6D30-9F41-87AD-D7D6288E77AD}" srcOrd="4" destOrd="0" presId="urn:microsoft.com/office/officeart/2005/8/layout/defaul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E79961-B0A4-3245-A3D4-ADC641BCC4F6}" type="doc">
      <dgm:prSet loTypeId="urn:microsoft.com/office/officeart/2005/8/layout/lProcess2" loCatId="" qsTypeId="urn:microsoft.com/office/officeart/2005/8/quickstyle/simple1" qsCatId="simple" csTypeId="urn:microsoft.com/office/officeart/2005/8/colors/accent1_1" csCatId="accent1" phldr="1"/>
      <dgm:spPr/>
      <dgm:t>
        <a:bodyPr/>
        <a:lstStyle/>
        <a:p>
          <a:endParaRPr lang="en-US"/>
        </a:p>
      </dgm:t>
    </dgm:pt>
    <dgm:pt modelId="{8B5E7D1D-6838-144F-92F4-9AE98AEF48A3}">
      <dgm:prSet phldrT="[Text]" custT="1"/>
      <dgm:spPr/>
      <dgm:t>
        <a:bodyPr/>
        <a:lstStyle/>
        <a:p>
          <a:r>
            <a:rPr lang="en-US" sz="2000" b="1" dirty="0"/>
            <a:t>Endpoints</a:t>
          </a:r>
        </a:p>
      </dgm:t>
    </dgm:pt>
    <dgm:pt modelId="{A4C0B0CE-BC22-5942-8DA5-97F9F7908053}" type="parTrans" cxnId="{1D65EBB4-B739-FC47-9333-D86DDC93E339}">
      <dgm:prSet/>
      <dgm:spPr/>
      <dgm:t>
        <a:bodyPr/>
        <a:lstStyle/>
        <a:p>
          <a:endParaRPr lang="en-US"/>
        </a:p>
      </dgm:t>
    </dgm:pt>
    <dgm:pt modelId="{9ABA43DB-ADE7-6949-AE4A-6AC86E1D3B3C}" type="sibTrans" cxnId="{1D65EBB4-B739-FC47-9333-D86DDC93E339}">
      <dgm:prSet/>
      <dgm:spPr/>
      <dgm:t>
        <a:bodyPr/>
        <a:lstStyle/>
        <a:p>
          <a:endParaRPr lang="en-US"/>
        </a:p>
      </dgm:t>
    </dgm:pt>
    <dgm:pt modelId="{2A84F5BE-4913-0B48-ADFF-283D08907DC4}">
      <dgm:prSet phldrT="[Text]" custT="1"/>
      <dgm:spPr/>
      <dgm:t>
        <a:bodyPr/>
        <a:lstStyle/>
        <a:p>
          <a:r>
            <a:rPr lang="en-US" sz="1600" u="none" dirty="0"/>
            <a:t>Secondary: </a:t>
          </a:r>
        </a:p>
        <a:p>
          <a:r>
            <a:rPr lang="en-US" sz="1600" u="none" dirty="0"/>
            <a:t>ORR, </a:t>
          </a:r>
          <a:r>
            <a:rPr lang="en-US" sz="1600" u="none" dirty="0" err="1"/>
            <a:t>DoR</a:t>
          </a:r>
          <a:r>
            <a:rPr lang="en-US" sz="1600" u="none" dirty="0"/>
            <a:t>, </a:t>
          </a:r>
          <a:r>
            <a:rPr lang="en-US" sz="1600" u="none" dirty="0" err="1"/>
            <a:t>DoCR</a:t>
          </a:r>
          <a:r>
            <a:rPr lang="en-US" sz="1600" u="none" dirty="0"/>
            <a:t>,, time to response, PFS, OS, safety</a:t>
          </a:r>
        </a:p>
      </dgm:t>
    </dgm:pt>
    <dgm:pt modelId="{955E7A08-F30A-614A-B2DB-ACAFF6F69F17}" type="parTrans" cxnId="{1C1E28A0-6D83-E44D-BB1B-95A9BBA4EFA0}">
      <dgm:prSet/>
      <dgm:spPr/>
      <dgm:t>
        <a:bodyPr/>
        <a:lstStyle/>
        <a:p>
          <a:endParaRPr lang="en-US"/>
        </a:p>
      </dgm:t>
    </dgm:pt>
    <dgm:pt modelId="{F716D930-EFF3-FF40-AC51-B7E5E51128E8}" type="sibTrans" cxnId="{1C1E28A0-6D83-E44D-BB1B-95A9BBA4EFA0}">
      <dgm:prSet/>
      <dgm:spPr/>
      <dgm:t>
        <a:bodyPr/>
        <a:lstStyle/>
        <a:p>
          <a:endParaRPr lang="en-US"/>
        </a:p>
      </dgm:t>
    </dgm:pt>
    <dgm:pt modelId="{AD56B3CB-8132-134A-8078-09957A9B2740}">
      <dgm:prSet phldrT="[Text]" custT="1"/>
      <dgm:spPr/>
      <dgm:t>
        <a:bodyPr/>
        <a:lstStyle/>
        <a:p>
          <a:r>
            <a:rPr lang="en-US" sz="2000" b="1" dirty="0"/>
            <a:t>Dosing Schedule</a:t>
          </a:r>
        </a:p>
        <a:p>
          <a:r>
            <a:rPr lang="en-US" sz="1600" b="0" dirty="0"/>
            <a:t>(21-day cycles)</a:t>
          </a:r>
        </a:p>
      </dgm:t>
    </dgm:pt>
    <dgm:pt modelId="{CFA51EC3-8083-3D43-AA08-C6DAF19B5FB5}" type="parTrans" cxnId="{D09247B2-0AC0-D642-9AC6-7D129673EC11}">
      <dgm:prSet/>
      <dgm:spPr/>
      <dgm:t>
        <a:bodyPr/>
        <a:lstStyle/>
        <a:p>
          <a:endParaRPr lang="en-US"/>
        </a:p>
      </dgm:t>
    </dgm:pt>
    <dgm:pt modelId="{4EDF8809-AF5B-F447-A3DE-3C4CED263343}" type="sibTrans" cxnId="{D09247B2-0AC0-D642-9AC6-7D129673EC11}">
      <dgm:prSet/>
      <dgm:spPr/>
      <dgm:t>
        <a:bodyPr/>
        <a:lstStyle/>
        <a:p>
          <a:endParaRPr lang="en-US"/>
        </a:p>
      </dgm:t>
    </dgm:pt>
    <dgm:pt modelId="{C733B2D9-56A9-054B-9F50-5C4E6E154A2D}">
      <dgm:prSet phldrT="[Text]" custT="1"/>
      <dgm:spPr/>
      <dgm:t>
        <a:bodyPr/>
        <a:lstStyle/>
        <a:p>
          <a:pPr algn="ctr">
            <a:buNone/>
          </a:pPr>
          <a:r>
            <a:rPr lang="en-US" sz="1600" dirty="0"/>
            <a:t>Cycle 1</a:t>
          </a:r>
        </a:p>
        <a:p>
          <a:pPr algn="ctr">
            <a:buFont typeface="Arial" panose="020B0604020202020204" pitchFamily="34" charset="0"/>
            <a:buChar char="•"/>
          </a:pPr>
          <a:r>
            <a:rPr lang="en-US" sz="1600" dirty="0"/>
            <a:t>Day 1: Obinutuzumab </a:t>
          </a:r>
        </a:p>
        <a:p>
          <a:pPr algn="ctr">
            <a:buFont typeface="Arial" panose="020B0604020202020204" pitchFamily="34" charset="0"/>
            <a:buChar char="•"/>
          </a:pPr>
          <a:r>
            <a:rPr lang="en-US" sz="1600" dirty="0"/>
            <a:t>Day 8, 15: Glofitamab IV step-up doses</a:t>
          </a:r>
        </a:p>
        <a:p>
          <a:pPr algn="ctr">
            <a:buFont typeface="Arial" panose="020B0604020202020204" pitchFamily="34" charset="0"/>
            <a:buChar char="•"/>
          </a:pPr>
          <a:endParaRPr lang="en-US" sz="1600" dirty="0"/>
        </a:p>
        <a:p>
          <a:pPr algn="ctr">
            <a:buNone/>
          </a:pPr>
          <a:r>
            <a:rPr lang="en-US" sz="1600" dirty="0"/>
            <a:t>Cycles 2-12</a:t>
          </a:r>
        </a:p>
        <a:p>
          <a:pPr algn="ctr">
            <a:buNone/>
          </a:pPr>
          <a:r>
            <a:rPr lang="en-US" sz="1600" dirty="0"/>
            <a:t>Day 1: Glofitamab IV</a:t>
          </a:r>
        </a:p>
      </dgm:t>
    </dgm:pt>
    <dgm:pt modelId="{E899D050-BF4D-F248-87F5-444E5487C332}" type="parTrans" cxnId="{24D73F44-BA19-2944-8D5D-7E392281E647}">
      <dgm:prSet/>
      <dgm:spPr/>
      <dgm:t>
        <a:bodyPr/>
        <a:lstStyle/>
        <a:p>
          <a:endParaRPr lang="en-US"/>
        </a:p>
      </dgm:t>
    </dgm:pt>
    <dgm:pt modelId="{A83DD570-EDBD-B441-A7D7-89356B865D49}" type="sibTrans" cxnId="{24D73F44-BA19-2944-8D5D-7E392281E647}">
      <dgm:prSet/>
      <dgm:spPr/>
      <dgm:t>
        <a:bodyPr/>
        <a:lstStyle/>
        <a:p>
          <a:endParaRPr lang="en-US"/>
        </a:p>
      </dgm:t>
    </dgm:pt>
    <dgm:pt modelId="{62755315-55B8-BB49-9D6D-BFC48344976F}">
      <dgm:prSet phldrT="[Text]" custT="1"/>
      <dgm:spPr/>
      <dgm:t>
        <a:bodyPr/>
        <a:lstStyle/>
        <a:p>
          <a:r>
            <a:rPr lang="en-US" sz="2000" b="1" dirty="0"/>
            <a:t>Patients</a:t>
          </a:r>
        </a:p>
      </dgm:t>
    </dgm:pt>
    <dgm:pt modelId="{2DEA8A86-5307-164A-8663-4ADB959E84CE}" type="parTrans" cxnId="{661F7044-C23F-8447-857A-B3450895D407}">
      <dgm:prSet/>
      <dgm:spPr/>
      <dgm:t>
        <a:bodyPr/>
        <a:lstStyle/>
        <a:p>
          <a:endParaRPr lang="en-US"/>
        </a:p>
      </dgm:t>
    </dgm:pt>
    <dgm:pt modelId="{7D471439-6452-9445-93CE-F9BDF52612CF}" type="sibTrans" cxnId="{661F7044-C23F-8447-857A-B3450895D407}">
      <dgm:prSet/>
      <dgm:spPr/>
      <dgm:t>
        <a:bodyPr/>
        <a:lstStyle/>
        <a:p>
          <a:endParaRPr lang="en-US"/>
        </a:p>
      </dgm:t>
    </dgm:pt>
    <dgm:pt modelId="{41468E9D-2BFF-8E44-BB73-7E21F6EB1674}">
      <dgm:prSet phldrT="[Text]" custT="1"/>
      <dgm:spPr/>
      <dgm:t>
        <a:bodyPr/>
        <a:lstStyle/>
        <a:p>
          <a:r>
            <a:rPr lang="en-US" sz="1600" dirty="0"/>
            <a:t>Median age: 66 </a:t>
          </a:r>
          <a:r>
            <a:rPr lang="en-US" sz="1600" dirty="0" err="1"/>
            <a:t>yr</a:t>
          </a:r>
          <a:r>
            <a:rPr lang="en-US" sz="1600" dirty="0"/>
            <a:t> (21-90)</a:t>
          </a:r>
        </a:p>
        <a:p>
          <a:r>
            <a:rPr lang="en-US" sz="1600" dirty="0"/>
            <a:t>Median number of prior therapies: 3 (2-7)</a:t>
          </a:r>
        </a:p>
        <a:p>
          <a:r>
            <a:rPr lang="en-US" sz="1600" dirty="0"/>
            <a:t>58% primary refractory</a:t>
          </a:r>
        </a:p>
        <a:p>
          <a:r>
            <a:rPr lang="en-US" sz="1600" dirty="0"/>
            <a:t>33% prior CAR-T</a:t>
          </a:r>
        </a:p>
      </dgm:t>
    </dgm:pt>
    <dgm:pt modelId="{3E7EEC73-4CD3-4549-BF84-F69CA576F341}" type="parTrans" cxnId="{BA9C396C-A8F6-AF4B-8509-660259CE81ED}">
      <dgm:prSet/>
      <dgm:spPr/>
      <dgm:t>
        <a:bodyPr/>
        <a:lstStyle/>
        <a:p>
          <a:endParaRPr lang="en-US"/>
        </a:p>
      </dgm:t>
    </dgm:pt>
    <dgm:pt modelId="{8795D884-774D-CC4C-8F5C-3081748FC406}" type="sibTrans" cxnId="{BA9C396C-A8F6-AF4B-8509-660259CE81ED}">
      <dgm:prSet/>
      <dgm:spPr/>
      <dgm:t>
        <a:bodyPr/>
        <a:lstStyle/>
        <a:p>
          <a:endParaRPr lang="en-US"/>
        </a:p>
      </dgm:t>
    </dgm:pt>
    <dgm:pt modelId="{50158E64-2715-C44A-80CD-69820ADD3C8A}">
      <dgm:prSet phldrT="[Text]" custT="1"/>
      <dgm:spPr/>
      <dgm:t>
        <a:bodyPr/>
        <a:lstStyle/>
        <a:p>
          <a:r>
            <a:rPr lang="en-US" sz="1600" u="none" dirty="0"/>
            <a:t>Primary: </a:t>
          </a:r>
        </a:p>
        <a:p>
          <a:r>
            <a:rPr lang="en-US" sz="1600" u="none" dirty="0"/>
            <a:t>Complete response rate </a:t>
          </a:r>
        </a:p>
      </dgm:t>
    </dgm:pt>
    <dgm:pt modelId="{12ACDCD1-FB8D-0D49-89DD-DDFDD862307D}" type="parTrans" cxnId="{A50C0C70-C1B9-1A4C-8B92-6B65F2DA1816}">
      <dgm:prSet/>
      <dgm:spPr/>
      <dgm:t>
        <a:bodyPr/>
        <a:lstStyle/>
        <a:p>
          <a:endParaRPr lang="en-US"/>
        </a:p>
      </dgm:t>
    </dgm:pt>
    <dgm:pt modelId="{8B272F64-3D8C-5444-B5FC-CDCD18F952E3}" type="sibTrans" cxnId="{A50C0C70-C1B9-1A4C-8B92-6B65F2DA1816}">
      <dgm:prSet/>
      <dgm:spPr/>
      <dgm:t>
        <a:bodyPr/>
        <a:lstStyle/>
        <a:p>
          <a:endParaRPr lang="en-US"/>
        </a:p>
      </dgm:t>
    </dgm:pt>
    <dgm:pt modelId="{37B9C681-F4EA-784B-BD1F-7AFFC099ADBF}" type="pres">
      <dgm:prSet presAssocID="{D3E79961-B0A4-3245-A3D4-ADC641BCC4F6}" presName="theList" presStyleCnt="0">
        <dgm:presLayoutVars>
          <dgm:dir/>
          <dgm:animLvl val="lvl"/>
          <dgm:resizeHandles val="exact"/>
        </dgm:presLayoutVars>
      </dgm:prSet>
      <dgm:spPr/>
    </dgm:pt>
    <dgm:pt modelId="{B00C2557-C91A-054A-A574-9DC49E2848F1}" type="pres">
      <dgm:prSet presAssocID="{8B5E7D1D-6838-144F-92F4-9AE98AEF48A3}" presName="compNode" presStyleCnt="0"/>
      <dgm:spPr/>
    </dgm:pt>
    <dgm:pt modelId="{2380246C-B998-DA46-8797-BFB079967F72}" type="pres">
      <dgm:prSet presAssocID="{8B5E7D1D-6838-144F-92F4-9AE98AEF48A3}" presName="aNode" presStyleLbl="bgShp" presStyleIdx="0" presStyleCnt="3"/>
      <dgm:spPr/>
    </dgm:pt>
    <dgm:pt modelId="{5BDD2C39-62FE-9D40-B232-E246AABE2F95}" type="pres">
      <dgm:prSet presAssocID="{8B5E7D1D-6838-144F-92F4-9AE98AEF48A3}" presName="textNode" presStyleLbl="bgShp" presStyleIdx="0" presStyleCnt="3"/>
      <dgm:spPr/>
    </dgm:pt>
    <dgm:pt modelId="{F4896815-736C-6843-80F0-592840DE12BA}" type="pres">
      <dgm:prSet presAssocID="{8B5E7D1D-6838-144F-92F4-9AE98AEF48A3}" presName="compChildNode" presStyleCnt="0"/>
      <dgm:spPr/>
    </dgm:pt>
    <dgm:pt modelId="{CB535C0F-7A41-9549-8A29-AFB06AD83ECF}" type="pres">
      <dgm:prSet presAssocID="{8B5E7D1D-6838-144F-92F4-9AE98AEF48A3}" presName="theInnerList" presStyleCnt="0"/>
      <dgm:spPr/>
    </dgm:pt>
    <dgm:pt modelId="{04CCD5FC-1D29-074F-8B57-0A15C79204DC}" type="pres">
      <dgm:prSet presAssocID="{50158E64-2715-C44A-80CD-69820ADD3C8A}" presName="childNode" presStyleLbl="node1" presStyleIdx="0" presStyleCnt="4">
        <dgm:presLayoutVars>
          <dgm:bulletEnabled val="1"/>
        </dgm:presLayoutVars>
      </dgm:prSet>
      <dgm:spPr/>
    </dgm:pt>
    <dgm:pt modelId="{7B73E394-0448-614F-BC01-05A063C52544}" type="pres">
      <dgm:prSet presAssocID="{50158E64-2715-C44A-80CD-69820ADD3C8A}" presName="aSpace2" presStyleCnt="0"/>
      <dgm:spPr/>
    </dgm:pt>
    <dgm:pt modelId="{6B1EDEA8-9385-4847-B448-52C862D74385}" type="pres">
      <dgm:prSet presAssocID="{2A84F5BE-4913-0B48-ADFF-283D08907DC4}" presName="childNode" presStyleLbl="node1" presStyleIdx="1" presStyleCnt="4">
        <dgm:presLayoutVars>
          <dgm:bulletEnabled val="1"/>
        </dgm:presLayoutVars>
      </dgm:prSet>
      <dgm:spPr/>
    </dgm:pt>
    <dgm:pt modelId="{B2514BEA-DC17-AA40-9258-BC31E629DCD2}" type="pres">
      <dgm:prSet presAssocID="{8B5E7D1D-6838-144F-92F4-9AE98AEF48A3}" presName="aSpace" presStyleCnt="0"/>
      <dgm:spPr/>
    </dgm:pt>
    <dgm:pt modelId="{6D6557FD-5688-EA42-BE1C-11E1389E365E}" type="pres">
      <dgm:prSet presAssocID="{AD56B3CB-8132-134A-8078-09957A9B2740}" presName="compNode" presStyleCnt="0"/>
      <dgm:spPr/>
    </dgm:pt>
    <dgm:pt modelId="{29FEF488-A10E-7541-9391-BBC5FDDCD379}" type="pres">
      <dgm:prSet presAssocID="{AD56B3CB-8132-134A-8078-09957A9B2740}" presName="aNode" presStyleLbl="bgShp" presStyleIdx="1" presStyleCnt="3"/>
      <dgm:spPr/>
    </dgm:pt>
    <dgm:pt modelId="{22C30FDB-A69F-E448-8DA0-F509F64A98C4}" type="pres">
      <dgm:prSet presAssocID="{AD56B3CB-8132-134A-8078-09957A9B2740}" presName="textNode" presStyleLbl="bgShp" presStyleIdx="1" presStyleCnt="3"/>
      <dgm:spPr/>
    </dgm:pt>
    <dgm:pt modelId="{298639F4-1895-004A-B24D-9848A46BF248}" type="pres">
      <dgm:prSet presAssocID="{AD56B3CB-8132-134A-8078-09957A9B2740}" presName="compChildNode" presStyleCnt="0"/>
      <dgm:spPr/>
    </dgm:pt>
    <dgm:pt modelId="{6998D92D-8A7D-214F-856B-A75E1B03FA7D}" type="pres">
      <dgm:prSet presAssocID="{AD56B3CB-8132-134A-8078-09957A9B2740}" presName="theInnerList" presStyleCnt="0"/>
      <dgm:spPr/>
    </dgm:pt>
    <dgm:pt modelId="{AC7F6A0D-7AD9-3B41-A634-22D74553ED5B}" type="pres">
      <dgm:prSet presAssocID="{C733B2D9-56A9-054B-9F50-5C4E6E154A2D}" presName="childNode" presStyleLbl="node1" presStyleIdx="2" presStyleCnt="4">
        <dgm:presLayoutVars>
          <dgm:bulletEnabled val="1"/>
        </dgm:presLayoutVars>
      </dgm:prSet>
      <dgm:spPr/>
    </dgm:pt>
    <dgm:pt modelId="{17E06C61-521A-A74A-AA61-69CB09D06FDD}" type="pres">
      <dgm:prSet presAssocID="{AD56B3CB-8132-134A-8078-09957A9B2740}" presName="aSpace" presStyleCnt="0"/>
      <dgm:spPr/>
    </dgm:pt>
    <dgm:pt modelId="{902EE0BC-88B7-1B44-B344-664FF26FD826}" type="pres">
      <dgm:prSet presAssocID="{62755315-55B8-BB49-9D6D-BFC48344976F}" presName="compNode" presStyleCnt="0"/>
      <dgm:spPr/>
    </dgm:pt>
    <dgm:pt modelId="{71BA7E54-486D-F54E-BF3E-CABE8B394C85}" type="pres">
      <dgm:prSet presAssocID="{62755315-55B8-BB49-9D6D-BFC48344976F}" presName="aNode" presStyleLbl="bgShp" presStyleIdx="2" presStyleCnt="3"/>
      <dgm:spPr/>
    </dgm:pt>
    <dgm:pt modelId="{AFA24245-C14D-834B-9B27-4CAC4E0469F5}" type="pres">
      <dgm:prSet presAssocID="{62755315-55B8-BB49-9D6D-BFC48344976F}" presName="textNode" presStyleLbl="bgShp" presStyleIdx="2" presStyleCnt="3"/>
      <dgm:spPr/>
    </dgm:pt>
    <dgm:pt modelId="{2287D8B1-9D30-554D-A013-E3D9B69ECD90}" type="pres">
      <dgm:prSet presAssocID="{62755315-55B8-BB49-9D6D-BFC48344976F}" presName="compChildNode" presStyleCnt="0"/>
      <dgm:spPr/>
    </dgm:pt>
    <dgm:pt modelId="{BC6A48E8-3A57-5B4A-AC0D-BFEBE50D0903}" type="pres">
      <dgm:prSet presAssocID="{62755315-55B8-BB49-9D6D-BFC48344976F}" presName="theInnerList" presStyleCnt="0"/>
      <dgm:spPr/>
    </dgm:pt>
    <dgm:pt modelId="{83E27AC6-11E9-1B47-B059-501DED412CA9}" type="pres">
      <dgm:prSet presAssocID="{41468E9D-2BFF-8E44-BB73-7E21F6EB1674}" presName="childNode" presStyleLbl="node1" presStyleIdx="3" presStyleCnt="4">
        <dgm:presLayoutVars>
          <dgm:bulletEnabled val="1"/>
        </dgm:presLayoutVars>
      </dgm:prSet>
      <dgm:spPr/>
    </dgm:pt>
  </dgm:ptLst>
  <dgm:cxnLst>
    <dgm:cxn modelId="{3BAED609-51AA-104C-9EC8-15E3B50F98B4}" type="presOf" srcId="{8B5E7D1D-6838-144F-92F4-9AE98AEF48A3}" destId="{5BDD2C39-62FE-9D40-B232-E246AABE2F95}" srcOrd="1" destOrd="0" presId="urn:microsoft.com/office/officeart/2005/8/layout/lProcess2"/>
    <dgm:cxn modelId="{E727CC2F-2304-6347-A68A-782D71797A0A}" type="presOf" srcId="{2A84F5BE-4913-0B48-ADFF-283D08907DC4}" destId="{6B1EDEA8-9385-4847-B448-52C862D74385}" srcOrd="0" destOrd="0" presId="urn:microsoft.com/office/officeart/2005/8/layout/lProcess2"/>
    <dgm:cxn modelId="{24D73F44-BA19-2944-8D5D-7E392281E647}" srcId="{AD56B3CB-8132-134A-8078-09957A9B2740}" destId="{C733B2D9-56A9-054B-9F50-5C4E6E154A2D}" srcOrd="0" destOrd="0" parTransId="{E899D050-BF4D-F248-87F5-444E5487C332}" sibTransId="{A83DD570-EDBD-B441-A7D7-89356B865D49}"/>
    <dgm:cxn modelId="{661F7044-C23F-8447-857A-B3450895D407}" srcId="{D3E79961-B0A4-3245-A3D4-ADC641BCC4F6}" destId="{62755315-55B8-BB49-9D6D-BFC48344976F}" srcOrd="2" destOrd="0" parTransId="{2DEA8A86-5307-164A-8663-4ADB959E84CE}" sibTransId="{7D471439-6452-9445-93CE-F9BDF52612CF}"/>
    <dgm:cxn modelId="{BA9C396C-A8F6-AF4B-8509-660259CE81ED}" srcId="{62755315-55B8-BB49-9D6D-BFC48344976F}" destId="{41468E9D-2BFF-8E44-BB73-7E21F6EB1674}" srcOrd="0" destOrd="0" parTransId="{3E7EEC73-4CD3-4549-BF84-F69CA576F341}" sibTransId="{8795D884-774D-CC4C-8F5C-3081748FC406}"/>
    <dgm:cxn modelId="{A50C0C70-C1B9-1A4C-8B92-6B65F2DA1816}" srcId="{8B5E7D1D-6838-144F-92F4-9AE98AEF48A3}" destId="{50158E64-2715-C44A-80CD-69820ADD3C8A}" srcOrd="0" destOrd="0" parTransId="{12ACDCD1-FB8D-0D49-89DD-DDFDD862307D}" sibTransId="{8B272F64-3D8C-5444-B5FC-CDCD18F952E3}"/>
    <dgm:cxn modelId="{EA919D71-9A6E-234C-A22B-1437C919739C}" type="presOf" srcId="{8B5E7D1D-6838-144F-92F4-9AE98AEF48A3}" destId="{2380246C-B998-DA46-8797-BFB079967F72}" srcOrd="0" destOrd="0" presId="urn:microsoft.com/office/officeart/2005/8/layout/lProcess2"/>
    <dgm:cxn modelId="{1329DA72-4BF7-6349-A20A-E4B7B05F6F69}" type="presOf" srcId="{AD56B3CB-8132-134A-8078-09957A9B2740}" destId="{29FEF488-A10E-7541-9391-BBC5FDDCD379}" srcOrd="0" destOrd="0" presId="urn:microsoft.com/office/officeart/2005/8/layout/lProcess2"/>
    <dgm:cxn modelId="{15CE1891-B4A8-634E-99BD-F383A2CA723E}" type="presOf" srcId="{62755315-55B8-BB49-9D6D-BFC48344976F}" destId="{AFA24245-C14D-834B-9B27-4CAC4E0469F5}" srcOrd="1" destOrd="0" presId="urn:microsoft.com/office/officeart/2005/8/layout/lProcess2"/>
    <dgm:cxn modelId="{08C8B693-389F-944C-8F28-64EF9BD1C7E5}" type="presOf" srcId="{50158E64-2715-C44A-80CD-69820ADD3C8A}" destId="{04CCD5FC-1D29-074F-8B57-0A15C79204DC}" srcOrd="0" destOrd="0" presId="urn:microsoft.com/office/officeart/2005/8/layout/lProcess2"/>
    <dgm:cxn modelId="{1C1E28A0-6D83-E44D-BB1B-95A9BBA4EFA0}" srcId="{8B5E7D1D-6838-144F-92F4-9AE98AEF48A3}" destId="{2A84F5BE-4913-0B48-ADFF-283D08907DC4}" srcOrd="1" destOrd="0" parTransId="{955E7A08-F30A-614A-B2DB-ACAFF6F69F17}" sibTransId="{F716D930-EFF3-FF40-AC51-B7E5E51128E8}"/>
    <dgm:cxn modelId="{1E2DFFA6-C455-044C-919D-0C55E2B67364}" type="presOf" srcId="{C733B2D9-56A9-054B-9F50-5C4E6E154A2D}" destId="{AC7F6A0D-7AD9-3B41-A634-22D74553ED5B}" srcOrd="0" destOrd="0" presId="urn:microsoft.com/office/officeart/2005/8/layout/lProcess2"/>
    <dgm:cxn modelId="{D09247B2-0AC0-D642-9AC6-7D129673EC11}" srcId="{D3E79961-B0A4-3245-A3D4-ADC641BCC4F6}" destId="{AD56B3CB-8132-134A-8078-09957A9B2740}" srcOrd="1" destOrd="0" parTransId="{CFA51EC3-8083-3D43-AA08-C6DAF19B5FB5}" sibTransId="{4EDF8809-AF5B-F447-A3DE-3C4CED263343}"/>
    <dgm:cxn modelId="{1D65EBB4-B739-FC47-9333-D86DDC93E339}" srcId="{D3E79961-B0A4-3245-A3D4-ADC641BCC4F6}" destId="{8B5E7D1D-6838-144F-92F4-9AE98AEF48A3}" srcOrd="0" destOrd="0" parTransId="{A4C0B0CE-BC22-5942-8DA5-97F9F7908053}" sibTransId="{9ABA43DB-ADE7-6949-AE4A-6AC86E1D3B3C}"/>
    <dgm:cxn modelId="{BD39E7B6-7CE1-BB48-A215-FD7BD94166D2}" type="presOf" srcId="{D3E79961-B0A4-3245-A3D4-ADC641BCC4F6}" destId="{37B9C681-F4EA-784B-BD1F-7AFFC099ADBF}" srcOrd="0" destOrd="0" presId="urn:microsoft.com/office/officeart/2005/8/layout/lProcess2"/>
    <dgm:cxn modelId="{B9B5C0BB-5BB4-414F-AFDF-95E7D7A7A5FB}" type="presOf" srcId="{AD56B3CB-8132-134A-8078-09957A9B2740}" destId="{22C30FDB-A69F-E448-8DA0-F509F64A98C4}" srcOrd="1" destOrd="0" presId="urn:microsoft.com/office/officeart/2005/8/layout/lProcess2"/>
    <dgm:cxn modelId="{0A5C97CF-9B8C-5941-BC6F-9C82C2D611EE}" type="presOf" srcId="{62755315-55B8-BB49-9D6D-BFC48344976F}" destId="{71BA7E54-486D-F54E-BF3E-CABE8B394C85}" srcOrd="0" destOrd="0" presId="urn:microsoft.com/office/officeart/2005/8/layout/lProcess2"/>
    <dgm:cxn modelId="{3E4640F1-ABE8-5144-8310-BDA29D2A6030}" type="presOf" srcId="{41468E9D-2BFF-8E44-BB73-7E21F6EB1674}" destId="{83E27AC6-11E9-1B47-B059-501DED412CA9}" srcOrd="0" destOrd="0" presId="urn:microsoft.com/office/officeart/2005/8/layout/lProcess2"/>
    <dgm:cxn modelId="{D5A0CB5E-5C51-214D-BDE9-88D4DA79ECDD}" type="presParOf" srcId="{37B9C681-F4EA-784B-BD1F-7AFFC099ADBF}" destId="{B00C2557-C91A-054A-A574-9DC49E2848F1}" srcOrd="0" destOrd="0" presId="urn:microsoft.com/office/officeart/2005/8/layout/lProcess2"/>
    <dgm:cxn modelId="{27A0D033-9BB2-234B-8F63-4A94A75B98D0}" type="presParOf" srcId="{B00C2557-C91A-054A-A574-9DC49E2848F1}" destId="{2380246C-B998-DA46-8797-BFB079967F72}" srcOrd="0" destOrd="0" presId="urn:microsoft.com/office/officeart/2005/8/layout/lProcess2"/>
    <dgm:cxn modelId="{AE9BCA31-BFA7-594D-9A8D-7635DE8E1C77}" type="presParOf" srcId="{B00C2557-C91A-054A-A574-9DC49E2848F1}" destId="{5BDD2C39-62FE-9D40-B232-E246AABE2F95}" srcOrd="1" destOrd="0" presId="urn:microsoft.com/office/officeart/2005/8/layout/lProcess2"/>
    <dgm:cxn modelId="{B928853C-F324-CA4D-AD2F-62D670207DE3}" type="presParOf" srcId="{B00C2557-C91A-054A-A574-9DC49E2848F1}" destId="{F4896815-736C-6843-80F0-592840DE12BA}" srcOrd="2" destOrd="0" presId="urn:microsoft.com/office/officeart/2005/8/layout/lProcess2"/>
    <dgm:cxn modelId="{6B95A8E4-C823-4A49-915C-386044338FC7}" type="presParOf" srcId="{F4896815-736C-6843-80F0-592840DE12BA}" destId="{CB535C0F-7A41-9549-8A29-AFB06AD83ECF}" srcOrd="0" destOrd="0" presId="urn:microsoft.com/office/officeart/2005/8/layout/lProcess2"/>
    <dgm:cxn modelId="{AA655EEE-26D7-F946-983C-82BD819D98AF}" type="presParOf" srcId="{CB535C0F-7A41-9549-8A29-AFB06AD83ECF}" destId="{04CCD5FC-1D29-074F-8B57-0A15C79204DC}" srcOrd="0" destOrd="0" presId="urn:microsoft.com/office/officeart/2005/8/layout/lProcess2"/>
    <dgm:cxn modelId="{EA3A06B5-D06D-9E42-9678-5BF999308675}" type="presParOf" srcId="{CB535C0F-7A41-9549-8A29-AFB06AD83ECF}" destId="{7B73E394-0448-614F-BC01-05A063C52544}" srcOrd="1" destOrd="0" presId="urn:microsoft.com/office/officeart/2005/8/layout/lProcess2"/>
    <dgm:cxn modelId="{F2F63D7F-5398-744E-B286-29BD84C48CE6}" type="presParOf" srcId="{CB535C0F-7A41-9549-8A29-AFB06AD83ECF}" destId="{6B1EDEA8-9385-4847-B448-52C862D74385}" srcOrd="2" destOrd="0" presId="urn:microsoft.com/office/officeart/2005/8/layout/lProcess2"/>
    <dgm:cxn modelId="{E4842732-6162-AE49-A7E8-2BBFB800BDC3}" type="presParOf" srcId="{37B9C681-F4EA-784B-BD1F-7AFFC099ADBF}" destId="{B2514BEA-DC17-AA40-9258-BC31E629DCD2}" srcOrd="1" destOrd="0" presId="urn:microsoft.com/office/officeart/2005/8/layout/lProcess2"/>
    <dgm:cxn modelId="{1A8C6154-3B0D-1346-9269-8EC2529C3210}" type="presParOf" srcId="{37B9C681-F4EA-784B-BD1F-7AFFC099ADBF}" destId="{6D6557FD-5688-EA42-BE1C-11E1389E365E}" srcOrd="2" destOrd="0" presId="urn:microsoft.com/office/officeart/2005/8/layout/lProcess2"/>
    <dgm:cxn modelId="{A9D760A6-C2A0-FD42-B3D9-6DA55EFB7F07}" type="presParOf" srcId="{6D6557FD-5688-EA42-BE1C-11E1389E365E}" destId="{29FEF488-A10E-7541-9391-BBC5FDDCD379}" srcOrd="0" destOrd="0" presId="urn:microsoft.com/office/officeart/2005/8/layout/lProcess2"/>
    <dgm:cxn modelId="{91993800-1AE8-C040-AD8D-270F72932AED}" type="presParOf" srcId="{6D6557FD-5688-EA42-BE1C-11E1389E365E}" destId="{22C30FDB-A69F-E448-8DA0-F509F64A98C4}" srcOrd="1" destOrd="0" presId="urn:microsoft.com/office/officeart/2005/8/layout/lProcess2"/>
    <dgm:cxn modelId="{C2C4A891-4F88-CF47-BA63-61A1865D1D78}" type="presParOf" srcId="{6D6557FD-5688-EA42-BE1C-11E1389E365E}" destId="{298639F4-1895-004A-B24D-9848A46BF248}" srcOrd="2" destOrd="0" presId="urn:microsoft.com/office/officeart/2005/8/layout/lProcess2"/>
    <dgm:cxn modelId="{86FD5A18-F6ED-214F-B421-4B80085A5632}" type="presParOf" srcId="{298639F4-1895-004A-B24D-9848A46BF248}" destId="{6998D92D-8A7D-214F-856B-A75E1B03FA7D}" srcOrd="0" destOrd="0" presId="urn:microsoft.com/office/officeart/2005/8/layout/lProcess2"/>
    <dgm:cxn modelId="{3E9D88E8-3F80-2740-9C48-C66B83C9BBB1}" type="presParOf" srcId="{6998D92D-8A7D-214F-856B-A75E1B03FA7D}" destId="{AC7F6A0D-7AD9-3B41-A634-22D74553ED5B}" srcOrd="0" destOrd="0" presId="urn:microsoft.com/office/officeart/2005/8/layout/lProcess2"/>
    <dgm:cxn modelId="{1EE2A80C-1E71-2547-9541-43BD26CDF327}" type="presParOf" srcId="{37B9C681-F4EA-784B-BD1F-7AFFC099ADBF}" destId="{17E06C61-521A-A74A-AA61-69CB09D06FDD}" srcOrd="3" destOrd="0" presId="urn:microsoft.com/office/officeart/2005/8/layout/lProcess2"/>
    <dgm:cxn modelId="{B49D0174-EB9C-4642-BE06-492C6E65CDF3}" type="presParOf" srcId="{37B9C681-F4EA-784B-BD1F-7AFFC099ADBF}" destId="{902EE0BC-88B7-1B44-B344-664FF26FD826}" srcOrd="4" destOrd="0" presId="urn:microsoft.com/office/officeart/2005/8/layout/lProcess2"/>
    <dgm:cxn modelId="{F1E1E5E1-1A71-D64D-94B9-2301F2DF939D}" type="presParOf" srcId="{902EE0BC-88B7-1B44-B344-664FF26FD826}" destId="{71BA7E54-486D-F54E-BF3E-CABE8B394C85}" srcOrd="0" destOrd="0" presId="urn:microsoft.com/office/officeart/2005/8/layout/lProcess2"/>
    <dgm:cxn modelId="{14ACC050-E6DE-0F40-8685-5FAEFC9F32EF}" type="presParOf" srcId="{902EE0BC-88B7-1B44-B344-664FF26FD826}" destId="{AFA24245-C14D-834B-9B27-4CAC4E0469F5}" srcOrd="1" destOrd="0" presId="urn:microsoft.com/office/officeart/2005/8/layout/lProcess2"/>
    <dgm:cxn modelId="{B39FE04C-171C-3443-B78E-7649BD5DCA23}" type="presParOf" srcId="{902EE0BC-88B7-1B44-B344-664FF26FD826}" destId="{2287D8B1-9D30-554D-A013-E3D9B69ECD90}" srcOrd="2" destOrd="0" presId="urn:microsoft.com/office/officeart/2005/8/layout/lProcess2"/>
    <dgm:cxn modelId="{1C2B625F-3BEB-2B48-B5EF-D79629FE5577}" type="presParOf" srcId="{2287D8B1-9D30-554D-A013-E3D9B69ECD90}" destId="{BC6A48E8-3A57-5B4A-AC0D-BFEBE50D0903}" srcOrd="0" destOrd="0" presId="urn:microsoft.com/office/officeart/2005/8/layout/lProcess2"/>
    <dgm:cxn modelId="{1F950EE7-3338-DC48-9388-31AB345F515F}" type="presParOf" srcId="{BC6A48E8-3A57-5B4A-AC0D-BFEBE50D0903}" destId="{83E27AC6-11E9-1B47-B059-501DED412CA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CAD69A-60C2-C54A-9A93-59A581D0C48E}" type="doc">
      <dgm:prSet loTypeId="urn:microsoft.com/office/officeart/2005/8/layout/default" loCatId="" qsTypeId="urn:microsoft.com/office/officeart/2005/8/quickstyle/simple4" qsCatId="simple" csTypeId="urn:microsoft.com/office/officeart/2005/8/colors/colorful5" csCatId="colorful" phldr="1"/>
      <dgm:spPr/>
      <dgm:t>
        <a:bodyPr/>
        <a:lstStyle/>
        <a:p>
          <a:endParaRPr lang="en-US"/>
        </a:p>
      </dgm:t>
    </dgm:pt>
    <dgm:pt modelId="{01E7B64C-C87D-2640-B739-BF0DFB6384A5}">
      <dgm:prSet phldrT="[Text]" custT="1"/>
      <dgm:spPr/>
      <dgm:t>
        <a:bodyPr/>
        <a:lstStyle/>
        <a:p>
          <a:r>
            <a:rPr lang="en-US" sz="1800" dirty="0"/>
            <a:t>12-month CR rate </a:t>
          </a:r>
        </a:p>
        <a:p>
          <a:r>
            <a:rPr lang="en-US" sz="1800" dirty="0"/>
            <a:t>78% </a:t>
          </a:r>
        </a:p>
      </dgm:t>
    </dgm:pt>
    <dgm:pt modelId="{74562988-F8FF-4744-A2C0-7907F1862FCC}" type="parTrans" cxnId="{8BCEB4D7-0F4A-C442-A074-F1CF77A76E2D}">
      <dgm:prSet/>
      <dgm:spPr/>
      <dgm:t>
        <a:bodyPr/>
        <a:lstStyle/>
        <a:p>
          <a:endParaRPr lang="en-US"/>
        </a:p>
      </dgm:t>
    </dgm:pt>
    <dgm:pt modelId="{E9653BAD-C606-784D-98FC-EA38C74A46A6}" type="sibTrans" cxnId="{8BCEB4D7-0F4A-C442-A074-F1CF77A76E2D}">
      <dgm:prSet/>
      <dgm:spPr/>
      <dgm:t>
        <a:bodyPr/>
        <a:lstStyle/>
        <a:p>
          <a:endParaRPr lang="en-US"/>
        </a:p>
      </dgm:t>
    </dgm:pt>
    <dgm:pt modelId="{F9445071-2D10-614D-87A7-DFA57A245C3A}">
      <dgm:prSet phldrT="[Text]" custT="1"/>
      <dgm:spPr/>
      <dgm:t>
        <a:bodyPr/>
        <a:lstStyle/>
        <a:p>
          <a:r>
            <a:rPr lang="en-US" sz="1800" dirty="0"/>
            <a:t>Duration of CR</a:t>
          </a:r>
          <a:r>
            <a:rPr lang="en-US" sz="1800" baseline="30000" dirty="0"/>
            <a:t>*</a:t>
          </a:r>
        </a:p>
        <a:p>
          <a:r>
            <a:rPr lang="en-US" sz="1800" dirty="0"/>
            <a:t>26.9 months (22-NR)</a:t>
          </a:r>
        </a:p>
      </dgm:t>
    </dgm:pt>
    <dgm:pt modelId="{8B49AC29-BE2C-7B4F-9EB9-B6F609D132F8}" type="parTrans" cxnId="{0D29074E-0129-F648-AB4C-58104DDCA56C}">
      <dgm:prSet/>
      <dgm:spPr/>
      <dgm:t>
        <a:bodyPr/>
        <a:lstStyle/>
        <a:p>
          <a:endParaRPr lang="en-US"/>
        </a:p>
      </dgm:t>
    </dgm:pt>
    <dgm:pt modelId="{FCBFAE5E-F2F0-5842-91AA-DCD578428B0E}" type="sibTrans" cxnId="{0D29074E-0129-F648-AB4C-58104DDCA56C}">
      <dgm:prSet/>
      <dgm:spPr/>
      <dgm:t>
        <a:bodyPr/>
        <a:lstStyle/>
        <a:p>
          <a:endParaRPr lang="en-US"/>
        </a:p>
      </dgm:t>
    </dgm:pt>
    <dgm:pt modelId="{AA1E5579-BC3E-8C48-9DEE-E481490B8A44}">
      <dgm:prSet phldrT="[Text]" custT="1"/>
      <dgm:spPr/>
      <dgm:t>
        <a:bodyPr/>
        <a:lstStyle/>
        <a:p>
          <a:r>
            <a:rPr lang="en-US" sz="1800" dirty="0"/>
            <a:t>Duration of response</a:t>
          </a:r>
          <a:r>
            <a:rPr lang="en-US" sz="1800" baseline="30000" dirty="0"/>
            <a:t>*</a:t>
          </a:r>
          <a:r>
            <a:rPr lang="en-US" sz="1800" dirty="0"/>
            <a:t> </a:t>
          </a:r>
        </a:p>
        <a:p>
          <a:r>
            <a:rPr lang="en-US" sz="1800" dirty="0"/>
            <a:t>22 months (13.7-NR) </a:t>
          </a:r>
        </a:p>
      </dgm:t>
    </dgm:pt>
    <dgm:pt modelId="{D497D775-93A6-6148-B811-5848A62EE5D4}" type="parTrans" cxnId="{1CB7F41C-339F-1941-9F74-872AB05B9E51}">
      <dgm:prSet/>
      <dgm:spPr/>
      <dgm:t>
        <a:bodyPr/>
        <a:lstStyle/>
        <a:p>
          <a:endParaRPr lang="en-US"/>
        </a:p>
      </dgm:t>
    </dgm:pt>
    <dgm:pt modelId="{A50803F8-1387-264A-B6C0-373F52FC38BC}" type="sibTrans" cxnId="{1CB7F41C-339F-1941-9F74-872AB05B9E51}">
      <dgm:prSet/>
      <dgm:spPr/>
      <dgm:t>
        <a:bodyPr/>
        <a:lstStyle/>
        <a:p>
          <a:endParaRPr lang="en-US"/>
        </a:p>
      </dgm:t>
    </dgm:pt>
    <dgm:pt modelId="{5BE6DD53-A163-D646-A437-49F2A5456166}">
      <dgm:prSet phldrT="[Text]" custT="1"/>
      <dgm:spPr/>
      <dgm:t>
        <a:bodyPr/>
        <a:lstStyle/>
        <a:p>
          <a:r>
            <a:rPr lang="en-US" sz="1800" dirty="0"/>
            <a:t>PFS</a:t>
          </a:r>
        </a:p>
        <a:p>
          <a:r>
            <a:rPr lang="en-US" sz="1800" dirty="0"/>
            <a:t>4.9 months (3.4-8.1)</a:t>
          </a:r>
        </a:p>
      </dgm:t>
    </dgm:pt>
    <dgm:pt modelId="{9890022A-606B-D24D-8EBD-D014375CE019}" type="parTrans" cxnId="{D4999F26-AC08-C546-87D7-A0D508DC60BE}">
      <dgm:prSet/>
      <dgm:spPr/>
      <dgm:t>
        <a:bodyPr/>
        <a:lstStyle/>
        <a:p>
          <a:endParaRPr lang="en-US"/>
        </a:p>
      </dgm:t>
    </dgm:pt>
    <dgm:pt modelId="{00CC6C9E-E731-D54B-BE33-C1CC931FDAA8}" type="sibTrans" cxnId="{D4999F26-AC08-C546-87D7-A0D508DC60BE}">
      <dgm:prSet/>
      <dgm:spPr/>
      <dgm:t>
        <a:bodyPr/>
        <a:lstStyle/>
        <a:p>
          <a:endParaRPr lang="en-US"/>
        </a:p>
      </dgm:t>
    </dgm:pt>
    <dgm:pt modelId="{D866E8F4-D00E-B548-8728-576ABDC2FFD4}">
      <dgm:prSet phldrT="[Text]" custT="1"/>
      <dgm:spPr/>
      <dgm:t>
        <a:bodyPr/>
        <a:lstStyle/>
        <a:p>
          <a:r>
            <a:rPr lang="en-US" sz="1800" dirty="0"/>
            <a:t>12-month OS </a:t>
          </a:r>
        </a:p>
        <a:p>
          <a:r>
            <a:rPr lang="en-US" sz="1800" dirty="0"/>
            <a:t>50% </a:t>
          </a:r>
        </a:p>
      </dgm:t>
    </dgm:pt>
    <dgm:pt modelId="{3CE363CE-D780-3544-922D-53E041254D5E}" type="parTrans" cxnId="{2CE1ECF5-9BBF-EB40-A6F5-4A0E5A322003}">
      <dgm:prSet/>
      <dgm:spPr/>
      <dgm:t>
        <a:bodyPr/>
        <a:lstStyle/>
        <a:p>
          <a:endParaRPr lang="en-US"/>
        </a:p>
      </dgm:t>
    </dgm:pt>
    <dgm:pt modelId="{631B773C-EA8D-5F42-99E5-DBDAFA5C933A}" type="sibTrans" cxnId="{2CE1ECF5-9BBF-EB40-A6F5-4A0E5A322003}">
      <dgm:prSet/>
      <dgm:spPr/>
      <dgm:t>
        <a:bodyPr/>
        <a:lstStyle/>
        <a:p>
          <a:endParaRPr lang="en-US"/>
        </a:p>
      </dgm:t>
    </dgm:pt>
    <dgm:pt modelId="{1A8CB282-3ADB-B849-AA14-BEC1C6B0BE82}" type="pres">
      <dgm:prSet presAssocID="{2ECAD69A-60C2-C54A-9A93-59A581D0C48E}" presName="diagram" presStyleCnt="0">
        <dgm:presLayoutVars>
          <dgm:dir/>
          <dgm:resizeHandles val="exact"/>
        </dgm:presLayoutVars>
      </dgm:prSet>
      <dgm:spPr/>
    </dgm:pt>
    <dgm:pt modelId="{8FB59669-ECE3-4A4A-9BE6-1897959739ED}" type="pres">
      <dgm:prSet presAssocID="{01E7B64C-C87D-2640-B739-BF0DFB6384A5}" presName="node" presStyleLbl="node1" presStyleIdx="0" presStyleCnt="5">
        <dgm:presLayoutVars>
          <dgm:bulletEnabled val="1"/>
        </dgm:presLayoutVars>
      </dgm:prSet>
      <dgm:spPr>
        <a:prstGeom prst="roundRect">
          <a:avLst/>
        </a:prstGeom>
      </dgm:spPr>
    </dgm:pt>
    <dgm:pt modelId="{6A902B19-21D5-6B42-BC4F-6EA3E7A9D9DA}" type="pres">
      <dgm:prSet presAssocID="{E9653BAD-C606-784D-98FC-EA38C74A46A6}" presName="sibTrans" presStyleCnt="0"/>
      <dgm:spPr/>
    </dgm:pt>
    <dgm:pt modelId="{BBD7899D-9387-6941-AEB6-28309B6713F3}" type="pres">
      <dgm:prSet presAssocID="{F9445071-2D10-614D-87A7-DFA57A245C3A}" presName="node" presStyleLbl="node1" presStyleIdx="1" presStyleCnt="5">
        <dgm:presLayoutVars>
          <dgm:bulletEnabled val="1"/>
        </dgm:presLayoutVars>
      </dgm:prSet>
      <dgm:spPr>
        <a:prstGeom prst="roundRect">
          <a:avLst/>
        </a:prstGeom>
      </dgm:spPr>
    </dgm:pt>
    <dgm:pt modelId="{D68D5027-449B-8048-BEDB-40B6E7D6DFEE}" type="pres">
      <dgm:prSet presAssocID="{FCBFAE5E-F2F0-5842-91AA-DCD578428B0E}" presName="sibTrans" presStyleCnt="0"/>
      <dgm:spPr/>
    </dgm:pt>
    <dgm:pt modelId="{0999B210-E524-3D43-8754-A4413F5856F8}" type="pres">
      <dgm:prSet presAssocID="{AA1E5579-BC3E-8C48-9DEE-E481490B8A44}" presName="node" presStyleLbl="node1" presStyleIdx="2" presStyleCnt="5">
        <dgm:presLayoutVars>
          <dgm:bulletEnabled val="1"/>
        </dgm:presLayoutVars>
      </dgm:prSet>
      <dgm:spPr>
        <a:prstGeom prst="roundRect">
          <a:avLst/>
        </a:prstGeom>
      </dgm:spPr>
    </dgm:pt>
    <dgm:pt modelId="{D4F07DF3-0204-8548-AAD7-FE9DA3CEF13A}" type="pres">
      <dgm:prSet presAssocID="{A50803F8-1387-264A-B6C0-373F52FC38BC}" presName="sibTrans" presStyleCnt="0"/>
      <dgm:spPr/>
    </dgm:pt>
    <dgm:pt modelId="{4C6F331A-56B0-2D4E-A543-6A708C0EC38C}" type="pres">
      <dgm:prSet presAssocID="{5BE6DD53-A163-D646-A437-49F2A5456166}" presName="node" presStyleLbl="node1" presStyleIdx="3" presStyleCnt="5">
        <dgm:presLayoutVars>
          <dgm:bulletEnabled val="1"/>
        </dgm:presLayoutVars>
      </dgm:prSet>
      <dgm:spPr>
        <a:prstGeom prst="roundRect">
          <a:avLst/>
        </a:prstGeom>
      </dgm:spPr>
    </dgm:pt>
    <dgm:pt modelId="{E94F1617-9285-AE43-9BD6-F50A50397413}" type="pres">
      <dgm:prSet presAssocID="{00CC6C9E-E731-D54B-BE33-C1CC931FDAA8}" presName="sibTrans" presStyleCnt="0"/>
      <dgm:spPr/>
    </dgm:pt>
    <dgm:pt modelId="{BFA9C859-8DC9-C54C-8DEB-398496F21F31}" type="pres">
      <dgm:prSet presAssocID="{D866E8F4-D00E-B548-8728-576ABDC2FFD4}" presName="node" presStyleLbl="node1" presStyleIdx="4" presStyleCnt="5">
        <dgm:presLayoutVars>
          <dgm:bulletEnabled val="1"/>
        </dgm:presLayoutVars>
      </dgm:prSet>
      <dgm:spPr>
        <a:prstGeom prst="roundRect">
          <a:avLst/>
        </a:prstGeom>
      </dgm:spPr>
    </dgm:pt>
  </dgm:ptLst>
  <dgm:cxnLst>
    <dgm:cxn modelId="{1CB7F41C-339F-1941-9F74-872AB05B9E51}" srcId="{2ECAD69A-60C2-C54A-9A93-59A581D0C48E}" destId="{AA1E5579-BC3E-8C48-9DEE-E481490B8A44}" srcOrd="2" destOrd="0" parTransId="{D497D775-93A6-6148-B811-5848A62EE5D4}" sibTransId="{A50803F8-1387-264A-B6C0-373F52FC38BC}"/>
    <dgm:cxn modelId="{D4999F26-AC08-C546-87D7-A0D508DC60BE}" srcId="{2ECAD69A-60C2-C54A-9A93-59A581D0C48E}" destId="{5BE6DD53-A163-D646-A437-49F2A5456166}" srcOrd="3" destOrd="0" parTransId="{9890022A-606B-D24D-8EBD-D014375CE019}" sibTransId="{00CC6C9E-E731-D54B-BE33-C1CC931FDAA8}"/>
    <dgm:cxn modelId="{0D29074E-0129-F648-AB4C-58104DDCA56C}" srcId="{2ECAD69A-60C2-C54A-9A93-59A581D0C48E}" destId="{F9445071-2D10-614D-87A7-DFA57A245C3A}" srcOrd="1" destOrd="0" parTransId="{8B49AC29-BE2C-7B4F-9EB9-B6F609D132F8}" sibTransId="{FCBFAE5E-F2F0-5842-91AA-DCD578428B0E}"/>
    <dgm:cxn modelId="{82881364-6930-EF42-9504-9A2901978A9D}" type="presOf" srcId="{F9445071-2D10-614D-87A7-DFA57A245C3A}" destId="{BBD7899D-9387-6941-AEB6-28309B6713F3}" srcOrd="0" destOrd="0" presId="urn:microsoft.com/office/officeart/2005/8/layout/default"/>
    <dgm:cxn modelId="{AFCC8D6A-1AF7-844D-9B4D-52AA7443A9C9}" type="presOf" srcId="{D866E8F4-D00E-B548-8728-576ABDC2FFD4}" destId="{BFA9C859-8DC9-C54C-8DEB-398496F21F31}" srcOrd="0" destOrd="0" presId="urn:microsoft.com/office/officeart/2005/8/layout/default"/>
    <dgm:cxn modelId="{48EAB99A-5539-5C49-98FE-C52F861E42EE}" type="presOf" srcId="{01E7B64C-C87D-2640-B739-BF0DFB6384A5}" destId="{8FB59669-ECE3-4A4A-9BE6-1897959739ED}" srcOrd="0" destOrd="0" presId="urn:microsoft.com/office/officeart/2005/8/layout/default"/>
    <dgm:cxn modelId="{8BCEB4D7-0F4A-C442-A074-F1CF77A76E2D}" srcId="{2ECAD69A-60C2-C54A-9A93-59A581D0C48E}" destId="{01E7B64C-C87D-2640-B739-BF0DFB6384A5}" srcOrd="0" destOrd="0" parTransId="{74562988-F8FF-4744-A2C0-7907F1862FCC}" sibTransId="{E9653BAD-C606-784D-98FC-EA38C74A46A6}"/>
    <dgm:cxn modelId="{0C4235D9-2B56-4646-A69A-F523CE7967F2}" type="presOf" srcId="{AA1E5579-BC3E-8C48-9DEE-E481490B8A44}" destId="{0999B210-E524-3D43-8754-A4413F5856F8}" srcOrd="0" destOrd="0" presId="urn:microsoft.com/office/officeart/2005/8/layout/default"/>
    <dgm:cxn modelId="{2D0518E5-763F-254B-9723-94C80080C39F}" type="presOf" srcId="{5BE6DD53-A163-D646-A437-49F2A5456166}" destId="{4C6F331A-56B0-2D4E-A543-6A708C0EC38C}" srcOrd="0" destOrd="0" presId="urn:microsoft.com/office/officeart/2005/8/layout/default"/>
    <dgm:cxn modelId="{0D5089EB-1F53-3D45-8DF8-A3C03ACFDDB0}" type="presOf" srcId="{2ECAD69A-60C2-C54A-9A93-59A581D0C48E}" destId="{1A8CB282-3ADB-B849-AA14-BEC1C6B0BE82}" srcOrd="0" destOrd="0" presId="urn:microsoft.com/office/officeart/2005/8/layout/default"/>
    <dgm:cxn modelId="{2CE1ECF5-9BBF-EB40-A6F5-4A0E5A322003}" srcId="{2ECAD69A-60C2-C54A-9A93-59A581D0C48E}" destId="{D866E8F4-D00E-B548-8728-576ABDC2FFD4}" srcOrd="4" destOrd="0" parTransId="{3CE363CE-D780-3544-922D-53E041254D5E}" sibTransId="{631B773C-EA8D-5F42-99E5-DBDAFA5C933A}"/>
    <dgm:cxn modelId="{B605E439-19F4-454F-B033-CF20AD865E5B}" type="presParOf" srcId="{1A8CB282-3ADB-B849-AA14-BEC1C6B0BE82}" destId="{8FB59669-ECE3-4A4A-9BE6-1897959739ED}" srcOrd="0" destOrd="0" presId="urn:microsoft.com/office/officeart/2005/8/layout/default"/>
    <dgm:cxn modelId="{3718EE45-FB21-9F4F-810F-B68730D36BBB}" type="presParOf" srcId="{1A8CB282-3ADB-B849-AA14-BEC1C6B0BE82}" destId="{6A902B19-21D5-6B42-BC4F-6EA3E7A9D9DA}" srcOrd="1" destOrd="0" presId="urn:microsoft.com/office/officeart/2005/8/layout/default"/>
    <dgm:cxn modelId="{41363CFB-A6C7-344C-A487-7B902FFB0C3E}" type="presParOf" srcId="{1A8CB282-3ADB-B849-AA14-BEC1C6B0BE82}" destId="{BBD7899D-9387-6941-AEB6-28309B6713F3}" srcOrd="2" destOrd="0" presId="urn:microsoft.com/office/officeart/2005/8/layout/default"/>
    <dgm:cxn modelId="{91B1E838-2EAA-2A47-8158-9B52BC983DC9}" type="presParOf" srcId="{1A8CB282-3ADB-B849-AA14-BEC1C6B0BE82}" destId="{D68D5027-449B-8048-BEDB-40B6E7D6DFEE}" srcOrd="3" destOrd="0" presId="urn:microsoft.com/office/officeart/2005/8/layout/default"/>
    <dgm:cxn modelId="{D221BE5E-E8E9-5B45-932B-8535B72D995C}" type="presParOf" srcId="{1A8CB282-3ADB-B849-AA14-BEC1C6B0BE82}" destId="{0999B210-E524-3D43-8754-A4413F5856F8}" srcOrd="4" destOrd="0" presId="urn:microsoft.com/office/officeart/2005/8/layout/default"/>
    <dgm:cxn modelId="{9ED7B287-4963-4C49-8D4C-116C6474AF62}" type="presParOf" srcId="{1A8CB282-3ADB-B849-AA14-BEC1C6B0BE82}" destId="{D4F07DF3-0204-8548-AAD7-FE9DA3CEF13A}" srcOrd="5" destOrd="0" presId="urn:microsoft.com/office/officeart/2005/8/layout/default"/>
    <dgm:cxn modelId="{F9540DC9-6582-094D-9ADB-7C176F77D13A}" type="presParOf" srcId="{1A8CB282-3ADB-B849-AA14-BEC1C6B0BE82}" destId="{4C6F331A-56B0-2D4E-A543-6A708C0EC38C}" srcOrd="6" destOrd="0" presId="urn:microsoft.com/office/officeart/2005/8/layout/default"/>
    <dgm:cxn modelId="{C953DD0D-9C24-504B-A8BE-13FD80589C34}" type="presParOf" srcId="{1A8CB282-3ADB-B849-AA14-BEC1C6B0BE82}" destId="{E94F1617-9285-AE43-9BD6-F50A50397413}" srcOrd="7" destOrd="0" presId="urn:microsoft.com/office/officeart/2005/8/layout/default"/>
    <dgm:cxn modelId="{02DE9C9B-6416-A74B-9DF1-09032735912E}" type="presParOf" srcId="{1A8CB282-3ADB-B849-AA14-BEC1C6B0BE82}" destId="{BFA9C859-8DC9-C54C-8DEB-398496F21F3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6D0F71-C60B-2C43-8372-1891E1293027}"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27BFCB10-7195-6E49-8CD7-47176EF438F8}">
      <dgm:prSet phldrT="[Text]" custT="1"/>
      <dgm:spPr/>
      <dgm:t>
        <a:bodyPr/>
        <a:lstStyle/>
        <a:p>
          <a:r>
            <a:rPr lang="en-US" sz="2000" b="1" dirty="0"/>
            <a:t>Mosunetuzumab</a:t>
          </a:r>
        </a:p>
        <a:p>
          <a:endParaRPr lang="en-US" sz="2000" dirty="0"/>
        </a:p>
        <a:p>
          <a:r>
            <a:rPr lang="en-US" sz="2000" dirty="0"/>
            <a:t>December 2022</a:t>
          </a:r>
        </a:p>
      </dgm:t>
    </dgm:pt>
    <dgm:pt modelId="{040E5B8E-850B-894A-BA5B-CCBBFCD2F310}" type="parTrans" cxnId="{0A9FA675-0FA6-BF4F-8290-E4DFC195BFE9}">
      <dgm:prSet/>
      <dgm:spPr/>
      <dgm:t>
        <a:bodyPr/>
        <a:lstStyle/>
        <a:p>
          <a:endParaRPr lang="en-US"/>
        </a:p>
      </dgm:t>
    </dgm:pt>
    <dgm:pt modelId="{B97D652D-680D-1F4A-BEB4-01B59C056C69}" type="sibTrans" cxnId="{0A9FA675-0FA6-BF4F-8290-E4DFC195BFE9}">
      <dgm:prSet/>
      <dgm:spPr/>
      <dgm:t>
        <a:bodyPr/>
        <a:lstStyle/>
        <a:p>
          <a:endParaRPr lang="en-US"/>
        </a:p>
      </dgm:t>
    </dgm:pt>
    <dgm:pt modelId="{0BDA11E0-AB4F-ED4D-992E-1EE135CC287E}">
      <dgm:prSet phldrT="[Text]" custT="1"/>
      <dgm:spPr/>
      <dgm:t>
        <a:bodyPr/>
        <a:lstStyle/>
        <a:p>
          <a:r>
            <a:rPr lang="en-US" sz="2000" b="1" dirty="0"/>
            <a:t>Epcoritamab</a:t>
          </a:r>
        </a:p>
        <a:p>
          <a:endParaRPr lang="en-US" sz="2000" dirty="0"/>
        </a:p>
        <a:p>
          <a:r>
            <a:rPr lang="en-US" sz="2000" dirty="0"/>
            <a:t>June 2024</a:t>
          </a:r>
        </a:p>
      </dgm:t>
    </dgm:pt>
    <dgm:pt modelId="{9CB4FAA7-0AEB-3F40-8A14-38D7976CB8DB}" type="parTrans" cxnId="{5ED23D1B-8A96-4641-ADF2-34DC50B1279C}">
      <dgm:prSet/>
      <dgm:spPr/>
      <dgm:t>
        <a:bodyPr/>
        <a:lstStyle/>
        <a:p>
          <a:endParaRPr lang="en-US"/>
        </a:p>
      </dgm:t>
    </dgm:pt>
    <dgm:pt modelId="{AF38D192-BECD-5645-96BA-CDA1777CE2CF}" type="sibTrans" cxnId="{5ED23D1B-8A96-4641-ADF2-34DC50B1279C}">
      <dgm:prSet/>
      <dgm:spPr/>
      <dgm:t>
        <a:bodyPr/>
        <a:lstStyle/>
        <a:p>
          <a:endParaRPr lang="en-US"/>
        </a:p>
      </dgm:t>
    </dgm:pt>
    <dgm:pt modelId="{DE2D5523-91EF-4F49-A96A-8F97F870FBA0}" type="pres">
      <dgm:prSet presAssocID="{D66D0F71-C60B-2C43-8372-1891E1293027}" presName="Name0" presStyleCnt="0">
        <dgm:presLayoutVars>
          <dgm:dir/>
          <dgm:resizeHandles val="exact"/>
        </dgm:presLayoutVars>
      </dgm:prSet>
      <dgm:spPr/>
    </dgm:pt>
    <dgm:pt modelId="{17B29924-FD0E-5346-833D-5F4D95812D72}" type="pres">
      <dgm:prSet presAssocID="{27BFCB10-7195-6E49-8CD7-47176EF438F8}" presName="compNode" presStyleCnt="0"/>
      <dgm:spPr/>
    </dgm:pt>
    <dgm:pt modelId="{B0DE0779-C2CE-1F41-85C8-61377A9BB0CC}" type="pres">
      <dgm:prSet presAssocID="{27BFCB10-7195-6E49-8CD7-47176EF438F8}" presName="pictRect" presStyleLbl="node1" presStyleIdx="0" presStyleCnt="2"/>
      <dgm:spPr>
        <a:blipFill dpi="0" rotWithShape="1">
          <a:blip xmlns:r="http://schemas.openxmlformats.org/officeDocument/2006/relationships" r:embed="rId1"/>
          <a:srcRect/>
          <a:stretch>
            <a:fillRect t="3430" b="3430"/>
          </a:stretch>
        </a:blipFill>
      </dgm:spPr>
    </dgm:pt>
    <dgm:pt modelId="{008B464E-B96F-4B45-B73E-C9E16D199E9D}" type="pres">
      <dgm:prSet presAssocID="{27BFCB10-7195-6E49-8CD7-47176EF438F8}" presName="textRect" presStyleLbl="revTx" presStyleIdx="0" presStyleCnt="2">
        <dgm:presLayoutVars>
          <dgm:bulletEnabled val="1"/>
        </dgm:presLayoutVars>
      </dgm:prSet>
      <dgm:spPr/>
    </dgm:pt>
    <dgm:pt modelId="{5748183E-DC8D-C942-8AB5-73DE4429DB71}" type="pres">
      <dgm:prSet presAssocID="{B97D652D-680D-1F4A-BEB4-01B59C056C69}" presName="sibTrans" presStyleLbl="sibTrans2D1" presStyleIdx="0" presStyleCnt="0"/>
      <dgm:spPr/>
    </dgm:pt>
    <dgm:pt modelId="{E1B5161F-B34C-1046-B16B-AE82668DBB03}" type="pres">
      <dgm:prSet presAssocID="{0BDA11E0-AB4F-ED4D-992E-1EE135CC287E}" presName="compNode" presStyleCnt="0"/>
      <dgm:spPr/>
    </dgm:pt>
    <dgm:pt modelId="{467DD514-8150-4C42-854A-A45FF3EE62A2}" type="pres">
      <dgm:prSet presAssocID="{0BDA11E0-AB4F-ED4D-992E-1EE135CC287E}" presName="pictRect" presStyleLbl="node1" presStyleIdx="1" presStyleCnt="2"/>
      <dgm:spPr>
        <a:blipFill dpi="0" rotWithShape="1">
          <a:blip xmlns:r="http://schemas.openxmlformats.org/officeDocument/2006/relationships" r:embed="rId2"/>
          <a:srcRect/>
          <a:stretch>
            <a:fillRect t="4394" b="4394"/>
          </a:stretch>
        </a:blipFill>
      </dgm:spPr>
    </dgm:pt>
    <dgm:pt modelId="{C5E838FE-D4B2-BA42-B20E-7FC824253FD4}" type="pres">
      <dgm:prSet presAssocID="{0BDA11E0-AB4F-ED4D-992E-1EE135CC287E}" presName="textRect" presStyleLbl="revTx" presStyleIdx="1" presStyleCnt="2">
        <dgm:presLayoutVars>
          <dgm:bulletEnabled val="1"/>
        </dgm:presLayoutVars>
      </dgm:prSet>
      <dgm:spPr/>
    </dgm:pt>
  </dgm:ptLst>
  <dgm:cxnLst>
    <dgm:cxn modelId="{3DCFD314-B049-4648-AD13-E5EC0E9ACAE2}" type="presOf" srcId="{27BFCB10-7195-6E49-8CD7-47176EF438F8}" destId="{008B464E-B96F-4B45-B73E-C9E16D199E9D}" srcOrd="0" destOrd="0" presId="urn:microsoft.com/office/officeart/2005/8/layout/pList1"/>
    <dgm:cxn modelId="{5ED23D1B-8A96-4641-ADF2-34DC50B1279C}" srcId="{D66D0F71-C60B-2C43-8372-1891E1293027}" destId="{0BDA11E0-AB4F-ED4D-992E-1EE135CC287E}" srcOrd="1" destOrd="0" parTransId="{9CB4FAA7-0AEB-3F40-8A14-38D7976CB8DB}" sibTransId="{AF38D192-BECD-5645-96BA-CDA1777CE2CF}"/>
    <dgm:cxn modelId="{0A9FA675-0FA6-BF4F-8290-E4DFC195BFE9}" srcId="{D66D0F71-C60B-2C43-8372-1891E1293027}" destId="{27BFCB10-7195-6E49-8CD7-47176EF438F8}" srcOrd="0" destOrd="0" parTransId="{040E5B8E-850B-894A-BA5B-CCBBFCD2F310}" sibTransId="{B97D652D-680D-1F4A-BEB4-01B59C056C69}"/>
    <dgm:cxn modelId="{0128877C-603F-5148-8256-667A4715198C}" type="presOf" srcId="{0BDA11E0-AB4F-ED4D-992E-1EE135CC287E}" destId="{C5E838FE-D4B2-BA42-B20E-7FC824253FD4}" srcOrd="0" destOrd="0" presId="urn:microsoft.com/office/officeart/2005/8/layout/pList1"/>
    <dgm:cxn modelId="{4B244CA6-C751-AA40-8BAB-79D4EC63C99A}" type="presOf" srcId="{B97D652D-680D-1F4A-BEB4-01B59C056C69}" destId="{5748183E-DC8D-C942-8AB5-73DE4429DB71}" srcOrd="0" destOrd="0" presId="urn:microsoft.com/office/officeart/2005/8/layout/pList1"/>
    <dgm:cxn modelId="{CE8C7DD5-3729-1345-B366-5DD103FC134C}" type="presOf" srcId="{D66D0F71-C60B-2C43-8372-1891E1293027}" destId="{DE2D5523-91EF-4F49-A96A-8F97F870FBA0}" srcOrd="0" destOrd="0" presId="urn:microsoft.com/office/officeart/2005/8/layout/pList1"/>
    <dgm:cxn modelId="{3B11E125-F275-7247-B443-9F9F72B6F36B}" type="presParOf" srcId="{DE2D5523-91EF-4F49-A96A-8F97F870FBA0}" destId="{17B29924-FD0E-5346-833D-5F4D95812D72}" srcOrd="0" destOrd="0" presId="urn:microsoft.com/office/officeart/2005/8/layout/pList1"/>
    <dgm:cxn modelId="{9F160290-EC3D-EC41-B599-EB6FF7D488BD}" type="presParOf" srcId="{17B29924-FD0E-5346-833D-5F4D95812D72}" destId="{B0DE0779-C2CE-1F41-85C8-61377A9BB0CC}" srcOrd="0" destOrd="0" presId="urn:microsoft.com/office/officeart/2005/8/layout/pList1"/>
    <dgm:cxn modelId="{952A4075-FBC0-3B45-8E05-408AE7C98E18}" type="presParOf" srcId="{17B29924-FD0E-5346-833D-5F4D95812D72}" destId="{008B464E-B96F-4B45-B73E-C9E16D199E9D}" srcOrd="1" destOrd="0" presId="urn:microsoft.com/office/officeart/2005/8/layout/pList1"/>
    <dgm:cxn modelId="{BBA4BC6C-5281-1D43-B9E5-A944A66E11F3}" type="presParOf" srcId="{DE2D5523-91EF-4F49-A96A-8F97F870FBA0}" destId="{5748183E-DC8D-C942-8AB5-73DE4429DB71}" srcOrd="1" destOrd="0" presId="urn:microsoft.com/office/officeart/2005/8/layout/pList1"/>
    <dgm:cxn modelId="{8C0AA2C3-F170-EB40-8D8D-BBEE46D05B7E}" type="presParOf" srcId="{DE2D5523-91EF-4F49-A96A-8F97F870FBA0}" destId="{E1B5161F-B34C-1046-B16B-AE82668DBB03}" srcOrd="2" destOrd="0" presId="urn:microsoft.com/office/officeart/2005/8/layout/pList1"/>
    <dgm:cxn modelId="{B1D0887B-68CB-7B43-8C84-11C3AABF48DA}" type="presParOf" srcId="{E1B5161F-B34C-1046-B16B-AE82668DBB03}" destId="{467DD514-8150-4C42-854A-A45FF3EE62A2}" srcOrd="0" destOrd="0" presId="urn:microsoft.com/office/officeart/2005/8/layout/pList1"/>
    <dgm:cxn modelId="{4906066F-0516-9345-8518-0871851108AB}" type="presParOf" srcId="{E1B5161F-B34C-1046-B16B-AE82668DBB03}" destId="{C5E838FE-D4B2-BA42-B20E-7FC824253FD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E79961-B0A4-3245-A3D4-ADC641BCC4F6}" type="doc">
      <dgm:prSet loTypeId="urn:microsoft.com/office/officeart/2005/8/layout/lProcess2" loCatId="" qsTypeId="urn:microsoft.com/office/officeart/2005/8/quickstyle/simple1" qsCatId="simple" csTypeId="urn:microsoft.com/office/officeart/2005/8/colors/accent2_1" csCatId="accent2" phldr="1"/>
      <dgm:spPr/>
      <dgm:t>
        <a:bodyPr/>
        <a:lstStyle/>
        <a:p>
          <a:endParaRPr lang="en-US"/>
        </a:p>
      </dgm:t>
    </dgm:pt>
    <dgm:pt modelId="{8B5E7D1D-6838-144F-92F4-9AE98AEF48A3}">
      <dgm:prSet phldrT="[Text]" custT="1"/>
      <dgm:spPr/>
      <dgm:t>
        <a:bodyPr/>
        <a:lstStyle/>
        <a:p>
          <a:r>
            <a:rPr lang="en-US" sz="2000" b="1" dirty="0"/>
            <a:t>Endpoints</a:t>
          </a:r>
        </a:p>
      </dgm:t>
    </dgm:pt>
    <dgm:pt modelId="{A4C0B0CE-BC22-5942-8DA5-97F9F7908053}" type="parTrans" cxnId="{1D65EBB4-B739-FC47-9333-D86DDC93E339}">
      <dgm:prSet/>
      <dgm:spPr/>
      <dgm:t>
        <a:bodyPr/>
        <a:lstStyle/>
        <a:p>
          <a:endParaRPr lang="en-US"/>
        </a:p>
      </dgm:t>
    </dgm:pt>
    <dgm:pt modelId="{9ABA43DB-ADE7-6949-AE4A-6AC86E1D3B3C}" type="sibTrans" cxnId="{1D65EBB4-B739-FC47-9333-D86DDC93E339}">
      <dgm:prSet/>
      <dgm:spPr/>
      <dgm:t>
        <a:bodyPr/>
        <a:lstStyle/>
        <a:p>
          <a:endParaRPr lang="en-US"/>
        </a:p>
      </dgm:t>
    </dgm:pt>
    <dgm:pt modelId="{2A84F5BE-4913-0B48-ADFF-283D08907DC4}">
      <dgm:prSet phldrT="[Text]" custT="1"/>
      <dgm:spPr/>
      <dgm:t>
        <a:bodyPr/>
        <a:lstStyle/>
        <a:p>
          <a:r>
            <a:rPr lang="en-US" sz="1600" u="none" dirty="0"/>
            <a:t>Primary:</a:t>
          </a:r>
        </a:p>
        <a:p>
          <a:r>
            <a:rPr lang="en-US" sz="1600" u="none" dirty="0"/>
            <a:t>Complete response rate</a:t>
          </a:r>
        </a:p>
      </dgm:t>
    </dgm:pt>
    <dgm:pt modelId="{955E7A08-F30A-614A-B2DB-ACAFF6F69F17}" type="parTrans" cxnId="{1C1E28A0-6D83-E44D-BB1B-95A9BBA4EFA0}">
      <dgm:prSet/>
      <dgm:spPr/>
      <dgm:t>
        <a:bodyPr/>
        <a:lstStyle/>
        <a:p>
          <a:endParaRPr lang="en-US"/>
        </a:p>
      </dgm:t>
    </dgm:pt>
    <dgm:pt modelId="{F716D930-EFF3-FF40-AC51-B7E5E51128E8}" type="sibTrans" cxnId="{1C1E28A0-6D83-E44D-BB1B-95A9BBA4EFA0}">
      <dgm:prSet/>
      <dgm:spPr/>
      <dgm:t>
        <a:bodyPr/>
        <a:lstStyle/>
        <a:p>
          <a:endParaRPr lang="en-US"/>
        </a:p>
      </dgm:t>
    </dgm:pt>
    <dgm:pt modelId="{AD56B3CB-8132-134A-8078-09957A9B2740}">
      <dgm:prSet phldrT="[Text]" custT="1"/>
      <dgm:spPr/>
      <dgm:t>
        <a:bodyPr/>
        <a:lstStyle/>
        <a:p>
          <a:r>
            <a:rPr lang="en-US" sz="2000" b="1" dirty="0"/>
            <a:t>Dosing Schedule</a:t>
          </a:r>
        </a:p>
        <a:p>
          <a:r>
            <a:rPr lang="en-US" sz="1600" dirty="0"/>
            <a:t>21-day cycles </a:t>
          </a:r>
        </a:p>
      </dgm:t>
    </dgm:pt>
    <dgm:pt modelId="{CFA51EC3-8083-3D43-AA08-C6DAF19B5FB5}" type="parTrans" cxnId="{D09247B2-0AC0-D642-9AC6-7D129673EC11}">
      <dgm:prSet/>
      <dgm:spPr/>
      <dgm:t>
        <a:bodyPr/>
        <a:lstStyle/>
        <a:p>
          <a:endParaRPr lang="en-US"/>
        </a:p>
      </dgm:t>
    </dgm:pt>
    <dgm:pt modelId="{4EDF8809-AF5B-F447-A3DE-3C4CED263343}" type="sibTrans" cxnId="{D09247B2-0AC0-D642-9AC6-7D129673EC11}">
      <dgm:prSet/>
      <dgm:spPr/>
      <dgm:t>
        <a:bodyPr/>
        <a:lstStyle/>
        <a:p>
          <a:endParaRPr lang="en-US"/>
        </a:p>
      </dgm:t>
    </dgm:pt>
    <dgm:pt modelId="{C733B2D9-56A9-054B-9F50-5C4E6E154A2D}">
      <dgm:prSet phldrT="[Text]" custT="1"/>
      <dgm:spPr/>
      <dgm:t>
        <a:bodyPr/>
        <a:lstStyle/>
        <a:p>
          <a:r>
            <a:rPr lang="en-US" sz="1600" u="none" dirty="0"/>
            <a:t>Cycle 1</a:t>
          </a:r>
          <a:r>
            <a:rPr lang="en-US" sz="1600" dirty="0"/>
            <a:t>: weekly IV step-up dosing</a:t>
          </a:r>
        </a:p>
        <a:p>
          <a:r>
            <a:rPr lang="en-US" sz="1600" u="none" dirty="0"/>
            <a:t>Cycle 2 day 1</a:t>
          </a:r>
          <a:r>
            <a:rPr lang="en-US" sz="1600" dirty="0"/>
            <a:t>: 60 mg IV</a:t>
          </a:r>
          <a:endParaRPr lang="en-US" sz="1600" b="1" dirty="0"/>
        </a:p>
        <a:p>
          <a:r>
            <a:rPr lang="en-US" sz="1600" dirty="0"/>
            <a:t>Cycle 3-17: 30 mg IV </a:t>
          </a:r>
        </a:p>
      </dgm:t>
    </dgm:pt>
    <dgm:pt modelId="{E899D050-BF4D-F248-87F5-444E5487C332}" type="parTrans" cxnId="{24D73F44-BA19-2944-8D5D-7E392281E647}">
      <dgm:prSet/>
      <dgm:spPr/>
      <dgm:t>
        <a:bodyPr/>
        <a:lstStyle/>
        <a:p>
          <a:endParaRPr lang="en-US"/>
        </a:p>
      </dgm:t>
    </dgm:pt>
    <dgm:pt modelId="{A83DD570-EDBD-B441-A7D7-89356B865D49}" type="sibTrans" cxnId="{24D73F44-BA19-2944-8D5D-7E392281E647}">
      <dgm:prSet/>
      <dgm:spPr/>
      <dgm:t>
        <a:bodyPr/>
        <a:lstStyle/>
        <a:p>
          <a:endParaRPr lang="en-US"/>
        </a:p>
      </dgm:t>
    </dgm:pt>
    <dgm:pt modelId="{62755315-55B8-BB49-9D6D-BFC48344976F}">
      <dgm:prSet phldrT="[Text]" custT="1"/>
      <dgm:spPr/>
      <dgm:t>
        <a:bodyPr/>
        <a:lstStyle/>
        <a:p>
          <a:r>
            <a:rPr lang="en-US" sz="2000" b="1" dirty="0"/>
            <a:t>Patients</a:t>
          </a:r>
        </a:p>
      </dgm:t>
    </dgm:pt>
    <dgm:pt modelId="{2DEA8A86-5307-164A-8663-4ADB959E84CE}" type="parTrans" cxnId="{661F7044-C23F-8447-857A-B3450895D407}">
      <dgm:prSet/>
      <dgm:spPr/>
      <dgm:t>
        <a:bodyPr/>
        <a:lstStyle/>
        <a:p>
          <a:endParaRPr lang="en-US"/>
        </a:p>
      </dgm:t>
    </dgm:pt>
    <dgm:pt modelId="{7D471439-6452-9445-93CE-F9BDF52612CF}" type="sibTrans" cxnId="{661F7044-C23F-8447-857A-B3450895D407}">
      <dgm:prSet/>
      <dgm:spPr/>
      <dgm:t>
        <a:bodyPr/>
        <a:lstStyle/>
        <a:p>
          <a:endParaRPr lang="en-US"/>
        </a:p>
      </dgm:t>
    </dgm:pt>
    <dgm:pt modelId="{41468E9D-2BFF-8E44-BB73-7E21F6EB1674}">
      <dgm:prSet phldrT="[Text]" custT="1"/>
      <dgm:spPr/>
      <dgm:t>
        <a:bodyPr/>
        <a:lstStyle/>
        <a:p>
          <a:r>
            <a:rPr lang="en-US" sz="1600" dirty="0"/>
            <a:t>Median age: 60 </a:t>
          </a:r>
          <a:r>
            <a:rPr lang="en-US" sz="1600" dirty="0" err="1"/>
            <a:t>yr</a:t>
          </a:r>
          <a:r>
            <a:rPr lang="en-US" sz="1600" dirty="0"/>
            <a:t> (53-67)</a:t>
          </a:r>
        </a:p>
        <a:p>
          <a:r>
            <a:rPr lang="en-US" sz="1600" dirty="0"/>
            <a:t>Median number of prior therapies: 3 (2-4)</a:t>
          </a:r>
        </a:p>
        <a:p>
          <a:r>
            <a:rPr lang="en-US" sz="1600" dirty="0"/>
            <a:t>52% POD24</a:t>
          </a:r>
        </a:p>
        <a:p>
          <a:r>
            <a:rPr lang="en-US" sz="1600" dirty="0"/>
            <a:t>3% prior CAR-T</a:t>
          </a:r>
        </a:p>
        <a:p>
          <a:r>
            <a:rPr lang="en-US" sz="1600" b="0" i="0" dirty="0"/>
            <a:t> 53% double refractory to prior anti-CD20 and alkylator therapies</a:t>
          </a:r>
          <a:endParaRPr lang="en-US" sz="1600" dirty="0"/>
        </a:p>
      </dgm:t>
    </dgm:pt>
    <dgm:pt modelId="{3E7EEC73-4CD3-4549-BF84-F69CA576F341}" type="parTrans" cxnId="{BA9C396C-A8F6-AF4B-8509-660259CE81ED}">
      <dgm:prSet/>
      <dgm:spPr/>
      <dgm:t>
        <a:bodyPr/>
        <a:lstStyle/>
        <a:p>
          <a:endParaRPr lang="en-US"/>
        </a:p>
      </dgm:t>
    </dgm:pt>
    <dgm:pt modelId="{8795D884-774D-CC4C-8F5C-3081748FC406}" type="sibTrans" cxnId="{BA9C396C-A8F6-AF4B-8509-660259CE81ED}">
      <dgm:prSet/>
      <dgm:spPr/>
      <dgm:t>
        <a:bodyPr/>
        <a:lstStyle/>
        <a:p>
          <a:endParaRPr lang="en-US"/>
        </a:p>
      </dgm:t>
    </dgm:pt>
    <dgm:pt modelId="{06376541-7005-4B4D-B3B3-5C74F80F5324}">
      <dgm:prSet phldrT="[Text]" custT="1"/>
      <dgm:spPr/>
      <dgm:t>
        <a:bodyPr/>
        <a:lstStyle/>
        <a:p>
          <a:r>
            <a:rPr lang="en-US" sz="1600" u="none" dirty="0"/>
            <a:t>Secondary:</a:t>
          </a:r>
        </a:p>
        <a:p>
          <a:r>
            <a:rPr lang="en-US" sz="1600" u="none" dirty="0"/>
            <a:t>ORR, time to first response, </a:t>
          </a:r>
          <a:r>
            <a:rPr lang="en-US" sz="1600" u="none" dirty="0" err="1"/>
            <a:t>DoR</a:t>
          </a:r>
          <a:r>
            <a:rPr lang="en-US" sz="1600" u="none" dirty="0"/>
            <a:t>, </a:t>
          </a:r>
          <a:r>
            <a:rPr lang="en-US" sz="1600" u="none" dirty="0" err="1"/>
            <a:t>DoCR</a:t>
          </a:r>
          <a:r>
            <a:rPr lang="en-US" sz="1600" u="none" dirty="0"/>
            <a:t>, PFS, safety  </a:t>
          </a:r>
        </a:p>
      </dgm:t>
    </dgm:pt>
    <dgm:pt modelId="{05849C94-51C9-FF4E-9665-D72E1B244998}" type="parTrans" cxnId="{29F342D6-EE4A-C546-A772-94210E97EC8F}">
      <dgm:prSet/>
      <dgm:spPr/>
      <dgm:t>
        <a:bodyPr/>
        <a:lstStyle/>
        <a:p>
          <a:endParaRPr lang="en-US"/>
        </a:p>
      </dgm:t>
    </dgm:pt>
    <dgm:pt modelId="{4F77FD09-D652-E24A-B6FB-5C1F47079F84}" type="sibTrans" cxnId="{29F342D6-EE4A-C546-A772-94210E97EC8F}">
      <dgm:prSet/>
      <dgm:spPr/>
      <dgm:t>
        <a:bodyPr/>
        <a:lstStyle/>
        <a:p>
          <a:endParaRPr lang="en-US"/>
        </a:p>
      </dgm:t>
    </dgm:pt>
    <dgm:pt modelId="{37B9C681-F4EA-784B-BD1F-7AFFC099ADBF}" type="pres">
      <dgm:prSet presAssocID="{D3E79961-B0A4-3245-A3D4-ADC641BCC4F6}" presName="theList" presStyleCnt="0">
        <dgm:presLayoutVars>
          <dgm:dir/>
          <dgm:animLvl val="lvl"/>
          <dgm:resizeHandles val="exact"/>
        </dgm:presLayoutVars>
      </dgm:prSet>
      <dgm:spPr/>
    </dgm:pt>
    <dgm:pt modelId="{B00C2557-C91A-054A-A574-9DC49E2848F1}" type="pres">
      <dgm:prSet presAssocID="{8B5E7D1D-6838-144F-92F4-9AE98AEF48A3}" presName="compNode" presStyleCnt="0"/>
      <dgm:spPr/>
    </dgm:pt>
    <dgm:pt modelId="{2380246C-B998-DA46-8797-BFB079967F72}" type="pres">
      <dgm:prSet presAssocID="{8B5E7D1D-6838-144F-92F4-9AE98AEF48A3}" presName="aNode" presStyleLbl="bgShp" presStyleIdx="0" presStyleCnt="3"/>
      <dgm:spPr/>
    </dgm:pt>
    <dgm:pt modelId="{5BDD2C39-62FE-9D40-B232-E246AABE2F95}" type="pres">
      <dgm:prSet presAssocID="{8B5E7D1D-6838-144F-92F4-9AE98AEF48A3}" presName="textNode" presStyleLbl="bgShp" presStyleIdx="0" presStyleCnt="3"/>
      <dgm:spPr/>
    </dgm:pt>
    <dgm:pt modelId="{F4896815-736C-6843-80F0-592840DE12BA}" type="pres">
      <dgm:prSet presAssocID="{8B5E7D1D-6838-144F-92F4-9AE98AEF48A3}" presName="compChildNode" presStyleCnt="0"/>
      <dgm:spPr/>
    </dgm:pt>
    <dgm:pt modelId="{CB535C0F-7A41-9549-8A29-AFB06AD83ECF}" type="pres">
      <dgm:prSet presAssocID="{8B5E7D1D-6838-144F-92F4-9AE98AEF48A3}" presName="theInnerList" presStyleCnt="0"/>
      <dgm:spPr/>
    </dgm:pt>
    <dgm:pt modelId="{6B1EDEA8-9385-4847-B448-52C862D74385}" type="pres">
      <dgm:prSet presAssocID="{2A84F5BE-4913-0B48-ADFF-283D08907DC4}" presName="childNode" presStyleLbl="node1" presStyleIdx="0" presStyleCnt="4">
        <dgm:presLayoutVars>
          <dgm:bulletEnabled val="1"/>
        </dgm:presLayoutVars>
      </dgm:prSet>
      <dgm:spPr/>
    </dgm:pt>
    <dgm:pt modelId="{97140541-A979-714A-94A0-B2A1FCD1343E}" type="pres">
      <dgm:prSet presAssocID="{2A84F5BE-4913-0B48-ADFF-283D08907DC4}" presName="aSpace2" presStyleCnt="0"/>
      <dgm:spPr/>
    </dgm:pt>
    <dgm:pt modelId="{B74FC7F1-583B-9440-A4BB-C860B2E42CC0}" type="pres">
      <dgm:prSet presAssocID="{06376541-7005-4B4D-B3B3-5C74F80F5324}" presName="childNode" presStyleLbl="node1" presStyleIdx="1" presStyleCnt="4">
        <dgm:presLayoutVars>
          <dgm:bulletEnabled val="1"/>
        </dgm:presLayoutVars>
      </dgm:prSet>
      <dgm:spPr/>
    </dgm:pt>
    <dgm:pt modelId="{B2514BEA-DC17-AA40-9258-BC31E629DCD2}" type="pres">
      <dgm:prSet presAssocID="{8B5E7D1D-6838-144F-92F4-9AE98AEF48A3}" presName="aSpace" presStyleCnt="0"/>
      <dgm:spPr/>
    </dgm:pt>
    <dgm:pt modelId="{6D6557FD-5688-EA42-BE1C-11E1389E365E}" type="pres">
      <dgm:prSet presAssocID="{AD56B3CB-8132-134A-8078-09957A9B2740}" presName="compNode" presStyleCnt="0"/>
      <dgm:spPr/>
    </dgm:pt>
    <dgm:pt modelId="{29FEF488-A10E-7541-9391-BBC5FDDCD379}" type="pres">
      <dgm:prSet presAssocID="{AD56B3CB-8132-134A-8078-09957A9B2740}" presName="aNode" presStyleLbl="bgShp" presStyleIdx="1" presStyleCnt="3"/>
      <dgm:spPr/>
    </dgm:pt>
    <dgm:pt modelId="{22C30FDB-A69F-E448-8DA0-F509F64A98C4}" type="pres">
      <dgm:prSet presAssocID="{AD56B3CB-8132-134A-8078-09957A9B2740}" presName="textNode" presStyleLbl="bgShp" presStyleIdx="1" presStyleCnt="3"/>
      <dgm:spPr/>
    </dgm:pt>
    <dgm:pt modelId="{298639F4-1895-004A-B24D-9848A46BF248}" type="pres">
      <dgm:prSet presAssocID="{AD56B3CB-8132-134A-8078-09957A9B2740}" presName="compChildNode" presStyleCnt="0"/>
      <dgm:spPr/>
    </dgm:pt>
    <dgm:pt modelId="{6998D92D-8A7D-214F-856B-A75E1B03FA7D}" type="pres">
      <dgm:prSet presAssocID="{AD56B3CB-8132-134A-8078-09957A9B2740}" presName="theInnerList" presStyleCnt="0"/>
      <dgm:spPr/>
    </dgm:pt>
    <dgm:pt modelId="{AC7F6A0D-7AD9-3B41-A634-22D74553ED5B}" type="pres">
      <dgm:prSet presAssocID="{C733B2D9-56A9-054B-9F50-5C4E6E154A2D}" presName="childNode" presStyleLbl="node1" presStyleIdx="2" presStyleCnt="4" custScaleY="126742">
        <dgm:presLayoutVars>
          <dgm:bulletEnabled val="1"/>
        </dgm:presLayoutVars>
      </dgm:prSet>
      <dgm:spPr/>
    </dgm:pt>
    <dgm:pt modelId="{17E06C61-521A-A74A-AA61-69CB09D06FDD}" type="pres">
      <dgm:prSet presAssocID="{AD56B3CB-8132-134A-8078-09957A9B2740}" presName="aSpace" presStyleCnt="0"/>
      <dgm:spPr/>
    </dgm:pt>
    <dgm:pt modelId="{902EE0BC-88B7-1B44-B344-664FF26FD826}" type="pres">
      <dgm:prSet presAssocID="{62755315-55B8-BB49-9D6D-BFC48344976F}" presName="compNode" presStyleCnt="0"/>
      <dgm:spPr/>
    </dgm:pt>
    <dgm:pt modelId="{71BA7E54-486D-F54E-BF3E-CABE8B394C85}" type="pres">
      <dgm:prSet presAssocID="{62755315-55B8-BB49-9D6D-BFC48344976F}" presName="aNode" presStyleLbl="bgShp" presStyleIdx="2" presStyleCnt="3"/>
      <dgm:spPr/>
    </dgm:pt>
    <dgm:pt modelId="{AFA24245-C14D-834B-9B27-4CAC4E0469F5}" type="pres">
      <dgm:prSet presAssocID="{62755315-55B8-BB49-9D6D-BFC48344976F}" presName="textNode" presStyleLbl="bgShp" presStyleIdx="2" presStyleCnt="3"/>
      <dgm:spPr/>
    </dgm:pt>
    <dgm:pt modelId="{2287D8B1-9D30-554D-A013-E3D9B69ECD90}" type="pres">
      <dgm:prSet presAssocID="{62755315-55B8-BB49-9D6D-BFC48344976F}" presName="compChildNode" presStyleCnt="0"/>
      <dgm:spPr/>
    </dgm:pt>
    <dgm:pt modelId="{BC6A48E8-3A57-5B4A-AC0D-BFEBE50D0903}" type="pres">
      <dgm:prSet presAssocID="{62755315-55B8-BB49-9D6D-BFC48344976F}" presName="theInnerList" presStyleCnt="0"/>
      <dgm:spPr/>
    </dgm:pt>
    <dgm:pt modelId="{83E27AC6-11E9-1B47-B059-501DED412CA9}" type="pres">
      <dgm:prSet presAssocID="{41468E9D-2BFF-8E44-BB73-7E21F6EB1674}" presName="childNode" presStyleLbl="node1" presStyleIdx="3" presStyleCnt="4">
        <dgm:presLayoutVars>
          <dgm:bulletEnabled val="1"/>
        </dgm:presLayoutVars>
      </dgm:prSet>
      <dgm:spPr/>
    </dgm:pt>
  </dgm:ptLst>
  <dgm:cxnLst>
    <dgm:cxn modelId="{3BAED609-51AA-104C-9EC8-15E3B50F98B4}" type="presOf" srcId="{8B5E7D1D-6838-144F-92F4-9AE98AEF48A3}" destId="{5BDD2C39-62FE-9D40-B232-E246AABE2F95}" srcOrd="1" destOrd="0" presId="urn:microsoft.com/office/officeart/2005/8/layout/lProcess2"/>
    <dgm:cxn modelId="{E727CC2F-2304-6347-A68A-782D71797A0A}" type="presOf" srcId="{2A84F5BE-4913-0B48-ADFF-283D08907DC4}" destId="{6B1EDEA8-9385-4847-B448-52C862D74385}" srcOrd="0" destOrd="0" presId="urn:microsoft.com/office/officeart/2005/8/layout/lProcess2"/>
    <dgm:cxn modelId="{24D73F44-BA19-2944-8D5D-7E392281E647}" srcId="{AD56B3CB-8132-134A-8078-09957A9B2740}" destId="{C733B2D9-56A9-054B-9F50-5C4E6E154A2D}" srcOrd="0" destOrd="0" parTransId="{E899D050-BF4D-F248-87F5-444E5487C332}" sibTransId="{A83DD570-EDBD-B441-A7D7-89356B865D49}"/>
    <dgm:cxn modelId="{661F7044-C23F-8447-857A-B3450895D407}" srcId="{D3E79961-B0A4-3245-A3D4-ADC641BCC4F6}" destId="{62755315-55B8-BB49-9D6D-BFC48344976F}" srcOrd="2" destOrd="0" parTransId="{2DEA8A86-5307-164A-8663-4ADB959E84CE}" sibTransId="{7D471439-6452-9445-93CE-F9BDF52612CF}"/>
    <dgm:cxn modelId="{36976162-1B2E-604D-BA67-8603D3171A0B}" type="presOf" srcId="{06376541-7005-4B4D-B3B3-5C74F80F5324}" destId="{B74FC7F1-583B-9440-A4BB-C860B2E42CC0}" srcOrd="0" destOrd="0" presId="urn:microsoft.com/office/officeart/2005/8/layout/lProcess2"/>
    <dgm:cxn modelId="{BA9C396C-A8F6-AF4B-8509-660259CE81ED}" srcId="{62755315-55B8-BB49-9D6D-BFC48344976F}" destId="{41468E9D-2BFF-8E44-BB73-7E21F6EB1674}" srcOrd="0" destOrd="0" parTransId="{3E7EEC73-4CD3-4549-BF84-F69CA576F341}" sibTransId="{8795D884-774D-CC4C-8F5C-3081748FC406}"/>
    <dgm:cxn modelId="{EA919D71-9A6E-234C-A22B-1437C919739C}" type="presOf" srcId="{8B5E7D1D-6838-144F-92F4-9AE98AEF48A3}" destId="{2380246C-B998-DA46-8797-BFB079967F72}" srcOrd="0" destOrd="0" presId="urn:microsoft.com/office/officeart/2005/8/layout/lProcess2"/>
    <dgm:cxn modelId="{1329DA72-4BF7-6349-A20A-E4B7B05F6F69}" type="presOf" srcId="{AD56B3CB-8132-134A-8078-09957A9B2740}" destId="{29FEF488-A10E-7541-9391-BBC5FDDCD379}" srcOrd="0" destOrd="0" presId="urn:microsoft.com/office/officeart/2005/8/layout/lProcess2"/>
    <dgm:cxn modelId="{15CE1891-B4A8-634E-99BD-F383A2CA723E}" type="presOf" srcId="{62755315-55B8-BB49-9D6D-BFC48344976F}" destId="{AFA24245-C14D-834B-9B27-4CAC4E0469F5}" srcOrd="1" destOrd="0" presId="urn:microsoft.com/office/officeart/2005/8/layout/lProcess2"/>
    <dgm:cxn modelId="{1C1E28A0-6D83-E44D-BB1B-95A9BBA4EFA0}" srcId="{8B5E7D1D-6838-144F-92F4-9AE98AEF48A3}" destId="{2A84F5BE-4913-0B48-ADFF-283D08907DC4}" srcOrd="0" destOrd="0" parTransId="{955E7A08-F30A-614A-B2DB-ACAFF6F69F17}" sibTransId="{F716D930-EFF3-FF40-AC51-B7E5E51128E8}"/>
    <dgm:cxn modelId="{1E2DFFA6-C455-044C-919D-0C55E2B67364}" type="presOf" srcId="{C733B2D9-56A9-054B-9F50-5C4E6E154A2D}" destId="{AC7F6A0D-7AD9-3B41-A634-22D74553ED5B}" srcOrd="0" destOrd="0" presId="urn:microsoft.com/office/officeart/2005/8/layout/lProcess2"/>
    <dgm:cxn modelId="{D09247B2-0AC0-D642-9AC6-7D129673EC11}" srcId="{D3E79961-B0A4-3245-A3D4-ADC641BCC4F6}" destId="{AD56B3CB-8132-134A-8078-09957A9B2740}" srcOrd="1" destOrd="0" parTransId="{CFA51EC3-8083-3D43-AA08-C6DAF19B5FB5}" sibTransId="{4EDF8809-AF5B-F447-A3DE-3C4CED263343}"/>
    <dgm:cxn modelId="{1D65EBB4-B739-FC47-9333-D86DDC93E339}" srcId="{D3E79961-B0A4-3245-A3D4-ADC641BCC4F6}" destId="{8B5E7D1D-6838-144F-92F4-9AE98AEF48A3}" srcOrd="0" destOrd="0" parTransId="{A4C0B0CE-BC22-5942-8DA5-97F9F7908053}" sibTransId="{9ABA43DB-ADE7-6949-AE4A-6AC86E1D3B3C}"/>
    <dgm:cxn modelId="{BD39E7B6-7CE1-BB48-A215-FD7BD94166D2}" type="presOf" srcId="{D3E79961-B0A4-3245-A3D4-ADC641BCC4F6}" destId="{37B9C681-F4EA-784B-BD1F-7AFFC099ADBF}" srcOrd="0" destOrd="0" presId="urn:microsoft.com/office/officeart/2005/8/layout/lProcess2"/>
    <dgm:cxn modelId="{B9B5C0BB-5BB4-414F-AFDF-95E7D7A7A5FB}" type="presOf" srcId="{AD56B3CB-8132-134A-8078-09957A9B2740}" destId="{22C30FDB-A69F-E448-8DA0-F509F64A98C4}" srcOrd="1" destOrd="0" presId="urn:microsoft.com/office/officeart/2005/8/layout/lProcess2"/>
    <dgm:cxn modelId="{0A5C97CF-9B8C-5941-BC6F-9C82C2D611EE}" type="presOf" srcId="{62755315-55B8-BB49-9D6D-BFC48344976F}" destId="{71BA7E54-486D-F54E-BF3E-CABE8B394C85}" srcOrd="0" destOrd="0" presId="urn:microsoft.com/office/officeart/2005/8/layout/lProcess2"/>
    <dgm:cxn modelId="{29F342D6-EE4A-C546-A772-94210E97EC8F}" srcId="{8B5E7D1D-6838-144F-92F4-9AE98AEF48A3}" destId="{06376541-7005-4B4D-B3B3-5C74F80F5324}" srcOrd="1" destOrd="0" parTransId="{05849C94-51C9-FF4E-9665-D72E1B244998}" sibTransId="{4F77FD09-D652-E24A-B6FB-5C1F47079F84}"/>
    <dgm:cxn modelId="{3E4640F1-ABE8-5144-8310-BDA29D2A6030}" type="presOf" srcId="{41468E9D-2BFF-8E44-BB73-7E21F6EB1674}" destId="{83E27AC6-11E9-1B47-B059-501DED412CA9}" srcOrd="0" destOrd="0" presId="urn:microsoft.com/office/officeart/2005/8/layout/lProcess2"/>
    <dgm:cxn modelId="{D5A0CB5E-5C51-214D-BDE9-88D4DA79ECDD}" type="presParOf" srcId="{37B9C681-F4EA-784B-BD1F-7AFFC099ADBF}" destId="{B00C2557-C91A-054A-A574-9DC49E2848F1}" srcOrd="0" destOrd="0" presId="urn:microsoft.com/office/officeart/2005/8/layout/lProcess2"/>
    <dgm:cxn modelId="{27A0D033-9BB2-234B-8F63-4A94A75B98D0}" type="presParOf" srcId="{B00C2557-C91A-054A-A574-9DC49E2848F1}" destId="{2380246C-B998-DA46-8797-BFB079967F72}" srcOrd="0" destOrd="0" presId="urn:microsoft.com/office/officeart/2005/8/layout/lProcess2"/>
    <dgm:cxn modelId="{AE9BCA31-BFA7-594D-9A8D-7635DE8E1C77}" type="presParOf" srcId="{B00C2557-C91A-054A-A574-9DC49E2848F1}" destId="{5BDD2C39-62FE-9D40-B232-E246AABE2F95}" srcOrd="1" destOrd="0" presId="urn:microsoft.com/office/officeart/2005/8/layout/lProcess2"/>
    <dgm:cxn modelId="{B928853C-F324-CA4D-AD2F-62D670207DE3}" type="presParOf" srcId="{B00C2557-C91A-054A-A574-9DC49E2848F1}" destId="{F4896815-736C-6843-80F0-592840DE12BA}" srcOrd="2" destOrd="0" presId="urn:microsoft.com/office/officeart/2005/8/layout/lProcess2"/>
    <dgm:cxn modelId="{6B95A8E4-C823-4A49-915C-386044338FC7}" type="presParOf" srcId="{F4896815-736C-6843-80F0-592840DE12BA}" destId="{CB535C0F-7A41-9549-8A29-AFB06AD83ECF}" srcOrd="0" destOrd="0" presId="urn:microsoft.com/office/officeart/2005/8/layout/lProcess2"/>
    <dgm:cxn modelId="{F2F63D7F-5398-744E-B286-29BD84C48CE6}" type="presParOf" srcId="{CB535C0F-7A41-9549-8A29-AFB06AD83ECF}" destId="{6B1EDEA8-9385-4847-B448-52C862D74385}" srcOrd="0" destOrd="0" presId="urn:microsoft.com/office/officeart/2005/8/layout/lProcess2"/>
    <dgm:cxn modelId="{F5B37E3F-D212-9E47-99BB-10D13F65AF56}" type="presParOf" srcId="{CB535C0F-7A41-9549-8A29-AFB06AD83ECF}" destId="{97140541-A979-714A-94A0-B2A1FCD1343E}" srcOrd="1" destOrd="0" presId="urn:microsoft.com/office/officeart/2005/8/layout/lProcess2"/>
    <dgm:cxn modelId="{609BBE93-1DAC-874C-902D-DF9C5EC21024}" type="presParOf" srcId="{CB535C0F-7A41-9549-8A29-AFB06AD83ECF}" destId="{B74FC7F1-583B-9440-A4BB-C860B2E42CC0}" srcOrd="2" destOrd="0" presId="urn:microsoft.com/office/officeart/2005/8/layout/lProcess2"/>
    <dgm:cxn modelId="{E4842732-6162-AE49-A7E8-2BBFB800BDC3}" type="presParOf" srcId="{37B9C681-F4EA-784B-BD1F-7AFFC099ADBF}" destId="{B2514BEA-DC17-AA40-9258-BC31E629DCD2}" srcOrd="1" destOrd="0" presId="urn:microsoft.com/office/officeart/2005/8/layout/lProcess2"/>
    <dgm:cxn modelId="{1A8C6154-3B0D-1346-9269-8EC2529C3210}" type="presParOf" srcId="{37B9C681-F4EA-784B-BD1F-7AFFC099ADBF}" destId="{6D6557FD-5688-EA42-BE1C-11E1389E365E}" srcOrd="2" destOrd="0" presId="urn:microsoft.com/office/officeart/2005/8/layout/lProcess2"/>
    <dgm:cxn modelId="{A9D760A6-C2A0-FD42-B3D9-6DA55EFB7F07}" type="presParOf" srcId="{6D6557FD-5688-EA42-BE1C-11E1389E365E}" destId="{29FEF488-A10E-7541-9391-BBC5FDDCD379}" srcOrd="0" destOrd="0" presId="urn:microsoft.com/office/officeart/2005/8/layout/lProcess2"/>
    <dgm:cxn modelId="{91993800-1AE8-C040-AD8D-270F72932AED}" type="presParOf" srcId="{6D6557FD-5688-EA42-BE1C-11E1389E365E}" destId="{22C30FDB-A69F-E448-8DA0-F509F64A98C4}" srcOrd="1" destOrd="0" presId="urn:microsoft.com/office/officeart/2005/8/layout/lProcess2"/>
    <dgm:cxn modelId="{C2C4A891-4F88-CF47-BA63-61A1865D1D78}" type="presParOf" srcId="{6D6557FD-5688-EA42-BE1C-11E1389E365E}" destId="{298639F4-1895-004A-B24D-9848A46BF248}" srcOrd="2" destOrd="0" presId="urn:microsoft.com/office/officeart/2005/8/layout/lProcess2"/>
    <dgm:cxn modelId="{86FD5A18-F6ED-214F-B421-4B80085A5632}" type="presParOf" srcId="{298639F4-1895-004A-B24D-9848A46BF248}" destId="{6998D92D-8A7D-214F-856B-A75E1B03FA7D}" srcOrd="0" destOrd="0" presId="urn:microsoft.com/office/officeart/2005/8/layout/lProcess2"/>
    <dgm:cxn modelId="{3E9D88E8-3F80-2740-9C48-C66B83C9BBB1}" type="presParOf" srcId="{6998D92D-8A7D-214F-856B-A75E1B03FA7D}" destId="{AC7F6A0D-7AD9-3B41-A634-22D74553ED5B}" srcOrd="0" destOrd="0" presId="urn:microsoft.com/office/officeart/2005/8/layout/lProcess2"/>
    <dgm:cxn modelId="{1EE2A80C-1E71-2547-9541-43BD26CDF327}" type="presParOf" srcId="{37B9C681-F4EA-784B-BD1F-7AFFC099ADBF}" destId="{17E06C61-521A-A74A-AA61-69CB09D06FDD}" srcOrd="3" destOrd="0" presId="urn:microsoft.com/office/officeart/2005/8/layout/lProcess2"/>
    <dgm:cxn modelId="{B49D0174-EB9C-4642-BE06-492C6E65CDF3}" type="presParOf" srcId="{37B9C681-F4EA-784B-BD1F-7AFFC099ADBF}" destId="{902EE0BC-88B7-1B44-B344-664FF26FD826}" srcOrd="4" destOrd="0" presId="urn:microsoft.com/office/officeart/2005/8/layout/lProcess2"/>
    <dgm:cxn modelId="{F1E1E5E1-1A71-D64D-94B9-2301F2DF939D}" type="presParOf" srcId="{902EE0BC-88B7-1B44-B344-664FF26FD826}" destId="{71BA7E54-486D-F54E-BF3E-CABE8B394C85}" srcOrd="0" destOrd="0" presId="urn:microsoft.com/office/officeart/2005/8/layout/lProcess2"/>
    <dgm:cxn modelId="{14ACC050-E6DE-0F40-8685-5FAEFC9F32EF}" type="presParOf" srcId="{902EE0BC-88B7-1B44-B344-664FF26FD826}" destId="{AFA24245-C14D-834B-9B27-4CAC4E0469F5}" srcOrd="1" destOrd="0" presId="urn:microsoft.com/office/officeart/2005/8/layout/lProcess2"/>
    <dgm:cxn modelId="{B39FE04C-171C-3443-B78E-7649BD5DCA23}" type="presParOf" srcId="{902EE0BC-88B7-1B44-B344-664FF26FD826}" destId="{2287D8B1-9D30-554D-A013-E3D9B69ECD90}" srcOrd="2" destOrd="0" presId="urn:microsoft.com/office/officeart/2005/8/layout/lProcess2"/>
    <dgm:cxn modelId="{1C2B625F-3BEB-2B48-B5EF-D79629FE5577}" type="presParOf" srcId="{2287D8B1-9D30-554D-A013-E3D9B69ECD90}" destId="{BC6A48E8-3A57-5B4A-AC0D-BFEBE50D0903}" srcOrd="0" destOrd="0" presId="urn:microsoft.com/office/officeart/2005/8/layout/lProcess2"/>
    <dgm:cxn modelId="{1F950EE7-3338-DC48-9388-31AB345F515F}" type="presParOf" srcId="{BC6A48E8-3A57-5B4A-AC0D-BFEBE50D0903}" destId="{83E27AC6-11E9-1B47-B059-501DED412CA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460162-3793-0245-BD4F-9195A451C331}" type="doc">
      <dgm:prSet loTypeId="urn:microsoft.com/office/officeart/2005/8/layout/default" loCatId="" qsTypeId="urn:microsoft.com/office/officeart/2005/8/quickstyle/simple4" qsCatId="simple" csTypeId="urn:microsoft.com/office/officeart/2005/8/colors/accent2_3" csCatId="accent2" phldr="1"/>
      <dgm:spPr/>
      <dgm:t>
        <a:bodyPr/>
        <a:lstStyle/>
        <a:p>
          <a:endParaRPr lang="en-US"/>
        </a:p>
      </dgm:t>
    </dgm:pt>
    <dgm:pt modelId="{FD051CAE-8339-ED47-A6E9-7F504E84B925}">
      <dgm:prSet phldrT="[Text]" custT="1"/>
      <dgm:spPr/>
      <dgm:t>
        <a:bodyPr/>
        <a:lstStyle/>
        <a:p>
          <a:r>
            <a:rPr lang="en-US" sz="1800" dirty="0"/>
            <a:t>Time to first response</a:t>
          </a:r>
        </a:p>
        <a:p>
          <a:r>
            <a:rPr lang="en-US" sz="1800" dirty="0"/>
            <a:t>1.4 months (1.2-2.9)</a:t>
          </a:r>
        </a:p>
      </dgm:t>
    </dgm:pt>
    <dgm:pt modelId="{F0E16A0C-76BA-CE4D-8532-DCE4BDC679AB}" type="parTrans" cxnId="{1A21D7F8-2270-314B-B50D-1C211C885CBB}">
      <dgm:prSet/>
      <dgm:spPr/>
      <dgm:t>
        <a:bodyPr/>
        <a:lstStyle/>
        <a:p>
          <a:endParaRPr lang="en-US"/>
        </a:p>
      </dgm:t>
    </dgm:pt>
    <dgm:pt modelId="{F6508F2D-2595-1042-948B-C2DB317B99A2}" type="sibTrans" cxnId="{1A21D7F8-2270-314B-B50D-1C211C885CBB}">
      <dgm:prSet/>
      <dgm:spPr/>
      <dgm:t>
        <a:bodyPr/>
        <a:lstStyle/>
        <a:p>
          <a:endParaRPr lang="en-US"/>
        </a:p>
      </dgm:t>
    </dgm:pt>
    <dgm:pt modelId="{E68770A4-0992-144A-85E4-D7853B96B972}">
      <dgm:prSet phldrT="[Text]" custT="1"/>
      <dgm:spPr/>
      <dgm:t>
        <a:bodyPr/>
        <a:lstStyle/>
        <a:p>
          <a:r>
            <a:rPr lang="en-US" sz="1800" dirty="0"/>
            <a:t>Duration of response</a:t>
          </a:r>
        </a:p>
        <a:p>
          <a:r>
            <a:rPr lang="en-US" sz="1800" dirty="0"/>
            <a:t>22.8 months (9.7-NR)</a:t>
          </a:r>
        </a:p>
      </dgm:t>
    </dgm:pt>
    <dgm:pt modelId="{9C8A19CC-4671-9E46-9ECD-6778871C5413}" type="parTrans" cxnId="{136607C9-E0B8-644B-9C26-7E6557502D66}">
      <dgm:prSet/>
      <dgm:spPr/>
      <dgm:t>
        <a:bodyPr/>
        <a:lstStyle/>
        <a:p>
          <a:endParaRPr lang="en-US"/>
        </a:p>
      </dgm:t>
    </dgm:pt>
    <dgm:pt modelId="{A97CA736-D7B2-AF4E-A007-65F88940E010}" type="sibTrans" cxnId="{136607C9-E0B8-644B-9C26-7E6557502D66}">
      <dgm:prSet/>
      <dgm:spPr/>
      <dgm:t>
        <a:bodyPr/>
        <a:lstStyle/>
        <a:p>
          <a:endParaRPr lang="en-US"/>
        </a:p>
      </dgm:t>
    </dgm:pt>
    <dgm:pt modelId="{AF941B45-EF4A-7B45-B9CA-ECE800625D45}">
      <dgm:prSet phldrT="[Text]" custT="1"/>
      <dgm:spPr/>
      <dgm:t>
        <a:bodyPr/>
        <a:lstStyle/>
        <a:p>
          <a:r>
            <a:rPr lang="en-US" sz="1800" dirty="0"/>
            <a:t>Duration of CR</a:t>
          </a:r>
        </a:p>
        <a:p>
          <a:r>
            <a:rPr lang="en-US" sz="1800" dirty="0"/>
            <a:t>NR (14.6-NR)</a:t>
          </a:r>
        </a:p>
      </dgm:t>
    </dgm:pt>
    <dgm:pt modelId="{B63799E6-CE9D-2A4E-8D83-1A35AB982C0C}" type="parTrans" cxnId="{9898E78B-B192-5C4B-8352-27419301D768}">
      <dgm:prSet/>
      <dgm:spPr/>
      <dgm:t>
        <a:bodyPr/>
        <a:lstStyle/>
        <a:p>
          <a:endParaRPr lang="en-US"/>
        </a:p>
      </dgm:t>
    </dgm:pt>
    <dgm:pt modelId="{78C6BDDB-97BE-654C-A335-526E0D166BC3}" type="sibTrans" cxnId="{9898E78B-B192-5C4B-8352-27419301D768}">
      <dgm:prSet/>
      <dgm:spPr/>
      <dgm:t>
        <a:bodyPr/>
        <a:lstStyle/>
        <a:p>
          <a:endParaRPr lang="en-US"/>
        </a:p>
      </dgm:t>
    </dgm:pt>
    <dgm:pt modelId="{697A7F2A-8C78-5548-AED6-8ACB09AC8B39}">
      <dgm:prSet phldrT="[Text]" custT="1"/>
      <dgm:spPr/>
      <dgm:t>
        <a:bodyPr/>
        <a:lstStyle/>
        <a:p>
          <a:r>
            <a:rPr lang="en-US" sz="1800" dirty="0"/>
            <a:t>Median PFS</a:t>
          </a:r>
        </a:p>
        <a:p>
          <a:r>
            <a:rPr lang="en-US" sz="1800" dirty="0"/>
            <a:t>17.9 months</a:t>
          </a:r>
        </a:p>
      </dgm:t>
    </dgm:pt>
    <dgm:pt modelId="{21C1A51D-AB5E-034F-9A98-8FF5AA19F650}" type="parTrans" cxnId="{905B6A1C-F57D-DF46-A654-C658EF46F44C}">
      <dgm:prSet/>
      <dgm:spPr/>
      <dgm:t>
        <a:bodyPr/>
        <a:lstStyle/>
        <a:p>
          <a:endParaRPr lang="en-US"/>
        </a:p>
      </dgm:t>
    </dgm:pt>
    <dgm:pt modelId="{6C5012CF-23EF-0B4D-BCFF-B358D6B6BD66}" type="sibTrans" cxnId="{905B6A1C-F57D-DF46-A654-C658EF46F44C}">
      <dgm:prSet/>
      <dgm:spPr/>
      <dgm:t>
        <a:bodyPr/>
        <a:lstStyle/>
        <a:p>
          <a:endParaRPr lang="en-US"/>
        </a:p>
      </dgm:t>
    </dgm:pt>
    <dgm:pt modelId="{27D39974-F9FF-5A41-A3B0-7CB4E6B0CF36}" type="pres">
      <dgm:prSet presAssocID="{AC460162-3793-0245-BD4F-9195A451C331}" presName="diagram" presStyleCnt="0">
        <dgm:presLayoutVars>
          <dgm:dir/>
          <dgm:resizeHandles val="exact"/>
        </dgm:presLayoutVars>
      </dgm:prSet>
      <dgm:spPr/>
    </dgm:pt>
    <dgm:pt modelId="{5EC76E7C-3BE3-2041-8EEA-1DACDA3B7014}" type="pres">
      <dgm:prSet presAssocID="{FD051CAE-8339-ED47-A6E9-7F504E84B925}" presName="node" presStyleLbl="node1" presStyleIdx="0" presStyleCnt="4">
        <dgm:presLayoutVars>
          <dgm:bulletEnabled val="1"/>
        </dgm:presLayoutVars>
      </dgm:prSet>
      <dgm:spPr>
        <a:prstGeom prst="roundRect">
          <a:avLst/>
        </a:prstGeom>
      </dgm:spPr>
    </dgm:pt>
    <dgm:pt modelId="{528373D6-704D-2042-A017-BB938F2ADF28}" type="pres">
      <dgm:prSet presAssocID="{F6508F2D-2595-1042-948B-C2DB317B99A2}" presName="sibTrans" presStyleCnt="0"/>
      <dgm:spPr/>
    </dgm:pt>
    <dgm:pt modelId="{CA7FC2FE-D989-4546-A42B-21803FEFE962}" type="pres">
      <dgm:prSet presAssocID="{E68770A4-0992-144A-85E4-D7853B96B972}" presName="node" presStyleLbl="node1" presStyleIdx="1" presStyleCnt="4">
        <dgm:presLayoutVars>
          <dgm:bulletEnabled val="1"/>
        </dgm:presLayoutVars>
      </dgm:prSet>
      <dgm:spPr>
        <a:prstGeom prst="roundRect">
          <a:avLst/>
        </a:prstGeom>
      </dgm:spPr>
    </dgm:pt>
    <dgm:pt modelId="{24EB7488-3C6C-1046-90E3-B34AAFE71C6A}" type="pres">
      <dgm:prSet presAssocID="{A97CA736-D7B2-AF4E-A007-65F88940E010}" presName="sibTrans" presStyleCnt="0"/>
      <dgm:spPr/>
    </dgm:pt>
    <dgm:pt modelId="{F09087E5-BE07-5A44-8714-43C3E4DECDA7}" type="pres">
      <dgm:prSet presAssocID="{AF941B45-EF4A-7B45-B9CA-ECE800625D45}" presName="node" presStyleLbl="node1" presStyleIdx="2" presStyleCnt="4">
        <dgm:presLayoutVars>
          <dgm:bulletEnabled val="1"/>
        </dgm:presLayoutVars>
      </dgm:prSet>
      <dgm:spPr>
        <a:prstGeom prst="roundRect">
          <a:avLst/>
        </a:prstGeom>
      </dgm:spPr>
    </dgm:pt>
    <dgm:pt modelId="{7CFC7C31-C0F6-2B46-B60E-8F6B277BF062}" type="pres">
      <dgm:prSet presAssocID="{78C6BDDB-97BE-654C-A335-526E0D166BC3}" presName="sibTrans" presStyleCnt="0"/>
      <dgm:spPr/>
    </dgm:pt>
    <dgm:pt modelId="{E21D906A-22F1-7C43-A33B-20352CD86859}" type="pres">
      <dgm:prSet presAssocID="{697A7F2A-8C78-5548-AED6-8ACB09AC8B39}" presName="node" presStyleLbl="node1" presStyleIdx="3" presStyleCnt="4">
        <dgm:presLayoutVars>
          <dgm:bulletEnabled val="1"/>
        </dgm:presLayoutVars>
      </dgm:prSet>
      <dgm:spPr>
        <a:prstGeom prst="roundRect">
          <a:avLst/>
        </a:prstGeom>
      </dgm:spPr>
    </dgm:pt>
  </dgm:ptLst>
  <dgm:cxnLst>
    <dgm:cxn modelId="{8904D100-D60B-314B-B4CC-1C328581CDEE}" type="presOf" srcId="{697A7F2A-8C78-5548-AED6-8ACB09AC8B39}" destId="{E21D906A-22F1-7C43-A33B-20352CD86859}" srcOrd="0" destOrd="0" presId="urn:microsoft.com/office/officeart/2005/8/layout/default"/>
    <dgm:cxn modelId="{905B6A1C-F57D-DF46-A654-C658EF46F44C}" srcId="{AC460162-3793-0245-BD4F-9195A451C331}" destId="{697A7F2A-8C78-5548-AED6-8ACB09AC8B39}" srcOrd="3" destOrd="0" parTransId="{21C1A51D-AB5E-034F-9A98-8FF5AA19F650}" sibTransId="{6C5012CF-23EF-0B4D-BCFF-B358D6B6BD66}"/>
    <dgm:cxn modelId="{144F7E77-F589-AC41-A21D-43261C11286C}" type="presOf" srcId="{AC460162-3793-0245-BD4F-9195A451C331}" destId="{27D39974-F9FF-5A41-A3B0-7CB4E6B0CF36}" srcOrd="0" destOrd="0" presId="urn:microsoft.com/office/officeart/2005/8/layout/default"/>
    <dgm:cxn modelId="{9D5FF283-382F-1F41-BF00-4574B0230A3C}" type="presOf" srcId="{FD051CAE-8339-ED47-A6E9-7F504E84B925}" destId="{5EC76E7C-3BE3-2041-8EEA-1DACDA3B7014}" srcOrd="0" destOrd="0" presId="urn:microsoft.com/office/officeart/2005/8/layout/default"/>
    <dgm:cxn modelId="{9898E78B-B192-5C4B-8352-27419301D768}" srcId="{AC460162-3793-0245-BD4F-9195A451C331}" destId="{AF941B45-EF4A-7B45-B9CA-ECE800625D45}" srcOrd="2" destOrd="0" parTransId="{B63799E6-CE9D-2A4E-8D83-1A35AB982C0C}" sibTransId="{78C6BDDB-97BE-654C-A335-526E0D166BC3}"/>
    <dgm:cxn modelId="{136607C9-E0B8-644B-9C26-7E6557502D66}" srcId="{AC460162-3793-0245-BD4F-9195A451C331}" destId="{E68770A4-0992-144A-85E4-D7853B96B972}" srcOrd="1" destOrd="0" parTransId="{9C8A19CC-4671-9E46-9ECD-6778871C5413}" sibTransId="{A97CA736-D7B2-AF4E-A007-65F88940E010}"/>
    <dgm:cxn modelId="{AAA4E3D7-0F13-5C4A-84C0-A3A5999B5FA9}" type="presOf" srcId="{E68770A4-0992-144A-85E4-D7853B96B972}" destId="{CA7FC2FE-D989-4546-A42B-21803FEFE962}" srcOrd="0" destOrd="0" presId="urn:microsoft.com/office/officeart/2005/8/layout/default"/>
    <dgm:cxn modelId="{5924E5F4-5777-D740-A434-FDF164D5B6A3}" type="presOf" srcId="{AF941B45-EF4A-7B45-B9CA-ECE800625D45}" destId="{F09087E5-BE07-5A44-8714-43C3E4DECDA7}" srcOrd="0" destOrd="0" presId="urn:microsoft.com/office/officeart/2005/8/layout/default"/>
    <dgm:cxn modelId="{1A21D7F8-2270-314B-B50D-1C211C885CBB}" srcId="{AC460162-3793-0245-BD4F-9195A451C331}" destId="{FD051CAE-8339-ED47-A6E9-7F504E84B925}" srcOrd="0" destOrd="0" parTransId="{F0E16A0C-76BA-CE4D-8532-DCE4BDC679AB}" sibTransId="{F6508F2D-2595-1042-948B-C2DB317B99A2}"/>
    <dgm:cxn modelId="{A5CA602D-F9BA-5C42-B3D7-1218F9151914}" type="presParOf" srcId="{27D39974-F9FF-5A41-A3B0-7CB4E6B0CF36}" destId="{5EC76E7C-3BE3-2041-8EEA-1DACDA3B7014}" srcOrd="0" destOrd="0" presId="urn:microsoft.com/office/officeart/2005/8/layout/default"/>
    <dgm:cxn modelId="{17395F17-BA26-AB48-B333-8377CF8B2291}" type="presParOf" srcId="{27D39974-F9FF-5A41-A3B0-7CB4E6B0CF36}" destId="{528373D6-704D-2042-A017-BB938F2ADF28}" srcOrd="1" destOrd="0" presId="urn:microsoft.com/office/officeart/2005/8/layout/default"/>
    <dgm:cxn modelId="{440BB50D-21D8-2C4D-809D-656CDCE7463B}" type="presParOf" srcId="{27D39974-F9FF-5A41-A3B0-7CB4E6B0CF36}" destId="{CA7FC2FE-D989-4546-A42B-21803FEFE962}" srcOrd="2" destOrd="0" presId="urn:microsoft.com/office/officeart/2005/8/layout/default"/>
    <dgm:cxn modelId="{5D7006E0-53D8-E444-881D-B8F4A71DD90E}" type="presParOf" srcId="{27D39974-F9FF-5A41-A3B0-7CB4E6B0CF36}" destId="{24EB7488-3C6C-1046-90E3-B34AAFE71C6A}" srcOrd="3" destOrd="0" presId="urn:microsoft.com/office/officeart/2005/8/layout/default"/>
    <dgm:cxn modelId="{4E00FF46-1BDB-1C48-A1BC-9094F5D0CA0E}" type="presParOf" srcId="{27D39974-F9FF-5A41-A3B0-7CB4E6B0CF36}" destId="{F09087E5-BE07-5A44-8714-43C3E4DECDA7}" srcOrd="4" destOrd="0" presId="urn:microsoft.com/office/officeart/2005/8/layout/default"/>
    <dgm:cxn modelId="{84139D67-4CF8-D544-95E4-F561080F8559}" type="presParOf" srcId="{27D39974-F9FF-5A41-A3B0-7CB4E6B0CF36}" destId="{7CFC7C31-C0F6-2B46-B60E-8F6B277BF062}" srcOrd="5" destOrd="0" presId="urn:microsoft.com/office/officeart/2005/8/layout/default"/>
    <dgm:cxn modelId="{61B27968-6E1B-2F41-AA46-855146601DA8}" type="presParOf" srcId="{27D39974-F9FF-5A41-A3B0-7CB4E6B0CF36}" destId="{E21D906A-22F1-7C43-A33B-20352CD86859}"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D514-8150-4C42-854A-A45FF3EE62A2}">
      <dsp:nvSpPr>
        <dsp:cNvPr id="0" name=""/>
        <dsp:cNvSpPr/>
      </dsp:nvSpPr>
      <dsp:spPr>
        <a:xfrm>
          <a:off x="1224449" y="28960"/>
          <a:ext cx="3990512" cy="2749463"/>
        </a:xfrm>
        <a:prstGeom prst="roundRect">
          <a:avLst/>
        </a:prstGeom>
        <a:blipFill dpi="0" rotWithShape="1">
          <a:blip xmlns:r="http://schemas.openxmlformats.org/officeDocument/2006/relationships" r:embed="rId1"/>
          <a:srcRect/>
          <a:stretch>
            <a:fillRect t="4394" b="4394"/>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838FE-D4B2-BA42-B20E-7FC824253FD4}">
      <dsp:nvSpPr>
        <dsp:cNvPr id="0" name=""/>
        <dsp:cNvSpPr/>
      </dsp:nvSpPr>
      <dsp:spPr>
        <a:xfrm>
          <a:off x="1224449" y="2778424"/>
          <a:ext cx="3990512" cy="148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t>Epcoritamab</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May 2023</a:t>
          </a:r>
        </a:p>
      </dsp:txBody>
      <dsp:txXfrm>
        <a:off x="1224449" y="2778424"/>
        <a:ext cx="3990512" cy="1480480"/>
      </dsp:txXfrm>
    </dsp:sp>
    <dsp:sp modelId="{775BF5E6-CB59-2648-BE5B-74A8396CBCED}">
      <dsp:nvSpPr>
        <dsp:cNvPr id="0" name=""/>
        <dsp:cNvSpPr/>
      </dsp:nvSpPr>
      <dsp:spPr>
        <a:xfrm>
          <a:off x="5614181" y="1081"/>
          <a:ext cx="3990512" cy="2860981"/>
        </a:xfrm>
        <a:prstGeom prst="roundRect">
          <a:avLst/>
        </a:prstGeom>
        <a:blipFill dpi="0" rotWithShape="1">
          <a:blip xmlns:r="http://schemas.openxmlformats.org/officeDocument/2006/relationships" r:embed="rId2"/>
          <a:srcRect/>
          <a:stretch>
            <a:fillRect l="14750" r="1475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04766-39EA-8E42-BD14-4515F0490B0E}">
      <dsp:nvSpPr>
        <dsp:cNvPr id="0" name=""/>
        <dsp:cNvSpPr/>
      </dsp:nvSpPr>
      <dsp:spPr>
        <a:xfrm>
          <a:off x="5614181" y="2806303"/>
          <a:ext cx="3990512" cy="148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t>Glofitamab</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June 2023</a:t>
          </a:r>
        </a:p>
      </dsp:txBody>
      <dsp:txXfrm>
        <a:off x="5614181" y="2806303"/>
        <a:ext cx="3990512" cy="14804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88E7D-3D34-4841-A284-2360D0619B8C}">
      <dsp:nvSpPr>
        <dsp:cNvPr id="0" name=""/>
        <dsp:cNvSpPr/>
      </dsp:nvSpPr>
      <dsp:spPr>
        <a:xfrm>
          <a:off x="1377" y="0"/>
          <a:ext cx="3581516" cy="43466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Endpoints</a:t>
          </a:r>
        </a:p>
      </dsp:txBody>
      <dsp:txXfrm>
        <a:off x="1377" y="0"/>
        <a:ext cx="3581516" cy="1304007"/>
      </dsp:txXfrm>
    </dsp:sp>
    <dsp:sp modelId="{448924B8-EC28-2F4B-B37D-2ED820C021F4}">
      <dsp:nvSpPr>
        <dsp:cNvPr id="0" name=""/>
        <dsp:cNvSpPr/>
      </dsp:nvSpPr>
      <dsp:spPr>
        <a:xfrm>
          <a:off x="359529" y="1305281"/>
          <a:ext cx="2865212" cy="1310587"/>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Primary</a:t>
          </a:r>
        </a:p>
        <a:p>
          <a:pPr marL="0" lvl="0" indent="0" algn="ctr" defTabSz="711200">
            <a:lnSpc>
              <a:spcPct val="90000"/>
            </a:lnSpc>
            <a:spcBef>
              <a:spcPct val="0"/>
            </a:spcBef>
            <a:spcAft>
              <a:spcPct val="35000"/>
            </a:spcAft>
            <a:buNone/>
          </a:pPr>
          <a:r>
            <a:rPr lang="en-US" sz="1600" kern="1200" dirty="0"/>
            <a:t>Pivotal: ORR</a:t>
          </a:r>
        </a:p>
        <a:p>
          <a:pPr marL="0" lvl="0" indent="0" algn="ctr" defTabSz="711200">
            <a:lnSpc>
              <a:spcPct val="90000"/>
            </a:lnSpc>
            <a:spcBef>
              <a:spcPct val="0"/>
            </a:spcBef>
            <a:spcAft>
              <a:spcPct val="35000"/>
            </a:spcAft>
            <a:buNone/>
          </a:pPr>
          <a:r>
            <a:rPr lang="en-US" sz="1600" kern="1200" dirty="0"/>
            <a:t>C1 OPT: proportion of patients with Grade 2 or worse and any-grade CRS</a:t>
          </a:r>
        </a:p>
      </dsp:txBody>
      <dsp:txXfrm>
        <a:off x="397915" y="1343667"/>
        <a:ext cx="2788440" cy="1233815"/>
      </dsp:txXfrm>
    </dsp:sp>
    <dsp:sp modelId="{62524AC1-4A14-EA40-A848-5C406BA505B1}">
      <dsp:nvSpPr>
        <dsp:cNvPr id="0" name=""/>
        <dsp:cNvSpPr/>
      </dsp:nvSpPr>
      <dsp:spPr>
        <a:xfrm>
          <a:off x="359529" y="2817496"/>
          <a:ext cx="2865212" cy="1310587"/>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Secondary </a:t>
          </a:r>
        </a:p>
        <a:p>
          <a:pPr marL="0" lvl="0" indent="0" algn="ctr" defTabSz="711200">
            <a:lnSpc>
              <a:spcPct val="90000"/>
            </a:lnSpc>
            <a:spcBef>
              <a:spcPct val="0"/>
            </a:spcBef>
            <a:spcAft>
              <a:spcPct val="35000"/>
            </a:spcAft>
            <a:buNone/>
          </a:pPr>
          <a:r>
            <a:rPr lang="en-US" sz="1600" kern="1200" dirty="0"/>
            <a:t>Pivotal: CR rate, </a:t>
          </a:r>
          <a:r>
            <a:rPr lang="en-US" sz="1600" kern="1200" dirty="0" err="1"/>
            <a:t>DoR</a:t>
          </a:r>
          <a:r>
            <a:rPr lang="en-US" sz="1600" kern="1200" dirty="0"/>
            <a:t>, </a:t>
          </a:r>
          <a:r>
            <a:rPr lang="en-US" sz="1600" kern="1200" dirty="0" err="1"/>
            <a:t>DoCR</a:t>
          </a:r>
          <a:r>
            <a:rPr lang="en-US" sz="1600" kern="1200" dirty="0"/>
            <a:t>, time to response</a:t>
          </a:r>
        </a:p>
        <a:p>
          <a:pPr marL="0" lvl="0" indent="0" algn="ctr" defTabSz="711200">
            <a:lnSpc>
              <a:spcPct val="90000"/>
            </a:lnSpc>
            <a:spcBef>
              <a:spcPct val="0"/>
            </a:spcBef>
            <a:spcAft>
              <a:spcPct val="35000"/>
            </a:spcAft>
            <a:buNone/>
          </a:pPr>
          <a:r>
            <a:rPr lang="en-US" sz="1600" kern="1200" dirty="0"/>
            <a:t>C1 OPT: ORR</a:t>
          </a:r>
        </a:p>
      </dsp:txBody>
      <dsp:txXfrm>
        <a:off x="397915" y="2855882"/>
        <a:ext cx="2788440" cy="1233815"/>
      </dsp:txXfrm>
    </dsp:sp>
    <dsp:sp modelId="{28A86D9E-6838-8C44-97F1-E01D48E7A326}">
      <dsp:nvSpPr>
        <dsp:cNvPr id="0" name=""/>
        <dsp:cNvSpPr/>
      </dsp:nvSpPr>
      <dsp:spPr>
        <a:xfrm>
          <a:off x="3851507" y="0"/>
          <a:ext cx="3581516" cy="43466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Dosing Schedule</a:t>
          </a:r>
        </a:p>
        <a:p>
          <a:pPr marL="0" lvl="0" indent="0" algn="ctr" defTabSz="800100">
            <a:lnSpc>
              <a:spcPct val="90000"/>
            </a:lnSpc>
            <a:spcBef>
              <a:spcPct val="0"/>
            </a:spcBef>
            <a:spcAft>
              <a:spcPct val="35000"/>
            </a:spcAft>
            <a:buNone/>
          </a:pPr>
          <a:r>
            <a:rPr lang="en-US" sz="1400" kern="1200" dirty="0"/>
            <a:t>Cycles 1-3 weekly</a:t>
          </a:r>
        </a:p>
        <a:p>
          <a:pPr marL="0" lvl="0" indent="0" algn="ctr" defTabSz="800100">
            <a:lnSpc>
              <a:spcPct val="90000"/>
            </a:lnSpc>
            <a:spcBef>
              <a:spcPct val="0"/>
            </a:spcBef>
            <a:spcAft>
              <a:spcPct val="35000"/>
            </a:spcAft>
            <a:buNone/>
          </a:pPr>
          <a:r>
            <a:rPr lang="en-US" sz="1400" kern="1200" dirty="0"/>
            <a:t>Cycles 4-9 every 2 weeks </a:t>
          </a:r>
        </a:p>
        <a:p>
          <a:pPr marL="0" lvl="0" indent="0" algn="ctr" defTabSz="800100">
            <a:lnSpc>
              <a:spcPct val="90000"/>
            </a:lnSpc>
            <a:spcBef>
              <a:spcPct val="0"/>
            </a:spcBef>
            <a:spcAft>
              <a:spcPct val="35000"/>
            </a:spcAft>
            <a:buNone/>
          </a:pPr>
          <a:r>
            <a:rPr lang="en-US" sz="1400" kern="1200" dirty="0"/>
            <a:t>Cycles 10+ every 4 weeks</a:t>
          </a:r>
        </a:p>
      </dsp:txBody>
      <dsp:txXfrm>
        <a:off x="3851507" y="0"/>
        <a:ext cx="3581516" cy="1304007"/>
      </dsp:txXfrm>
    </dsp:sp>
    <dsp:sp modelId="{320560B2-3D13-2445-B219-D93156CDE3EA}">
      <dsp:nvSpPr>
        <dsp:cNvPr id="0" name=""/>
        <dsp:cNvSpPr/>
      </dsp:nvSpPr>
      <dsp:spPr>
        <a:xfrm>
          <a:off x="4209659" y="1304255"/>
          <a:ext cx="2865212" cy="720486"/>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Pivotal: same step-up dosing as DLBCL indication </a:t>
          </a:r>
        </a:p>
      </dsp:txBody>
      <dsp:txXfrm>
        <a:off x="4230761" y="1325357"/>
        <a:ext cx="2823008" cy="678282"/>
      </dsp:txXfrm>
    </dsp:sp>
    <dsp:sp modelId="{D479FE47-1FDB-7147-AAA1-3B6A652F24D0}">
      <dsp:nvSpPr>
        <dsp:cNvPr id="0" name=""/>
        <dsp:cNvSpPr/>
      </dsp:nvSpPr>
      <dsp:spPr>
        <a:xfrm>
          <a:off x="4209659" y="2305324"/>
          <a:ext cx="2865212" cy="1823785"/>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C1 OPT step-up dosing</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C1D1: 0.16 mg</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C1D8: 0.8 mg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C1D15: 3 mg</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C1D22: 48 mg</a:t>
          </a:r>
        </a:p>
      </dsp:txBody>
      <dsp:txXfrm>
        <a:off x="4263076" y="2358741"/>
        <a:ext cx="2758378" cy="1716951"/>
      </dsp:txXfrm>
    </dsp:sp>
    <dsp:sp modelId="{72068271-4E0C-EC40-B59A-6FE59B1A530F}">
      <dsp:nvSpPr>
        <dsp:cNvPr id="0" name=""/>
        <dsp:cNvSpPr/>
      </dsp:nvSpPr>
      <dsp:spPr>
        <a:xfrm>
          <a:off x="7701637" y="0"/>
          <a:ext cx="3581516" cy="43466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Patients*</a:t>
          </a:r>
          <a:r>
            <a:rPr lang="en-US" sz="1800" kern="1200" dirty="0"/>
            <a:t> </a:t>
          </a:r>
        </a:p>
      </dsp:txBody>
      <dsp:txXfrm>
        <a:off x="7701637" y="0"/>
        <a:ext cx="3581516" cy="1304007"/>
      </dsp:txXfrm>
    </dsp:sp>
    <dsp:sp modelId="{FEA46998-4401-C64F-9086-7EBCE86BC2A4}">
      <dsp:nvSpPr>
        <dsp:cNvPr id="0" name=""/>
        <dsp:cNvSpPr/>
      </dsp:nvSpPr>
      <dsp:spPr>
        <a:xfrm>
          <a:off x="8059788" y="1304007"/>
          <a:ext cx="2865212" cy="2825349"/>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Median age: 65 </a:t>
          </a:r>
          <a:r>
            <a:rPr lang="en-US" sz="1600" kern="1200" dirty="0" err="1"/>
            <a:t>yr</a:t>
          </a:r>
          <a:r>
            <a:rPr lang="en-US" sz="1600" kern="1200" dirty="0"/>
            <a:t> (55-72)</a:t>
          </a:r>
        </a:p>
        <a:p>
          <a:pPr marL="0" lvl="0" indent="0" algn="ctr" defTabSz="711200">
            <a:lnSpc>
              <a:spcPct val="90000"/>
            </a:lnSpc>
            <a:spcBef>
              <a:spcPct val="0"/>
            </a:spcBef>
            <a:spcAft>
              <a:spcPct val="35000"/>
            </a:spcAft>
            <a:buNone/>
          </a:pPr>
          <a:r>
            <a:rPr lang="en-US" sz="1600" kern="1200" dirty="0"/>
            <a:t>Median number of prior therapies: 3 (2-4)</a:t>
          </a:r>
        </a:p>
        <a:p>
          <a:pPr marL="0" lvl="0" indent="0" algn="ctr" defTabSz="711200">
            <a:lnSpc>
              <a:spcPct val="90000"/>
            </a:lnSpc>
            <a:spcBef>
              <a:spcPct val="0"/>
            </a:spcBef>
            <a:spcAft>
              <a:spcPct val="35000"/>
            </a:spcAft>
            <a:buNone/>
          </a:pPr>
          <a:r>
            <a:rPr lang="en-US" sz="1600" kern="1200" dirty="0"/>
            <a:t>42% POD24</a:t>
          </a:r>
        </a:p>
        <a:p>
          <a:pPr marL="0" lvl="0" indent="0" algn="ctr" defTabSz="711200">
            <a:lnSpc>
              <a:spcPct val="90000"/>
            </a:lnSpc>
            <a:spcBef>
              <a:spcPct val="0"/>
            </a:spcBef>
            <a:spcAft>
              <a:spcPct val="35000"/>
            </a:spcAft>
            <a:buNone/>
          </a:pPr>
          <a:r>
            <a:rPr lang="en-US" sz="1600" kern="1200" dirty="0"/>
            <a:t>5% prior CAR-T</a:t>
          </a:r>
        </a:p>
        <a:p>
          <a:pPr marL="0" lvl="0" indent="0" algn="ctr" defTabSz="711200">
            <a:lnSpc>
              <a:spcPct val="90000"/>
            </a:lnSpc>
            <a:spcBef>
              <a:spcPct val="0"/>
            </a:spcBef>
            <a:spcAft>
              <a:spcPct val="35000"/>
            </a:spcAft>
            <a:buNone/>
          </a:pPr>
          <a:r>
            <a:rPr lang="en-US" sz="1600" b="0" i="0" kern="1200" dirty="0"/>
            <a:t>70% double refractory to prior anti-CD20 and alkylator therapies</a:t>
          </a:r>
          <a:endParaRPr lang="en-US" sz="1600" kern="1200" dirty="0"/>
        </a:p>
      </dsp:txBody>
      <dsp:txXfrm>
        <a:off x="8142540" y="1386759"/>
        <a:ext cx="2699708" cy="26598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4990C-E1F7-6E45-BFEC-F87B747680A8}">
      <dsp:nvSpPr>
        <dsp:cNvPr id="0" name=""/>
        <dsp:cNvSpPr/>
      </dsp:nvSpPr>
      <dsp:spPr>
        <a:xfrm>
          <a:off x="403306" y="2084"/>
          <a:ext cx="2345390" cy="1407234"/>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MRD negativity</a:t>
          </a:r>
        </a:p>
        <a:p>
          <a:pPr marL="0" lvl="0" indent="0" algn="ctr" defTabSz="800100">
            <a:lnSpc>
              <a:spcPct val="90000"/>
            </a:lnSpc>
            <a:spcBef>
              <a:spcPct val="0"/>
            </a:spcBef>
            <a:spcAft>
              <a:spcPct val="35000"/>
            </a:spcAft>
            <a:buNone/>
          </a:pPr>
          <a:r>
            <a:rPr lang="en-US" sz="1800" kern="1200" dirty="0"/>
            <a:t>Pivotal 67% </a:t>
          </a:r>
        </a:p>
        <a:p>
          <a:pPr marL="0" lvl="0" indent="0" algn="ctr" defTabSz="800100">
            <a:lnSpc>
              <a:spcPct val="90000"/>
            </a:lnSpc>
            <a:spcBef>
              <a:spcPct val="0"/>
            </a:spcBef>
            <a:spcAft>
              <a:spcPct val="35000"/>
            </a:spcAft>
            <a:buNone/>
          </a:pPr>
          <a:r>
            <a:rPr lang="en-US" sz="1800" kern="1200" dirty="0"/>
            <a:t>C1 OPT 64%</a:t>
          </a:r>
        </a:p>
      </dsp:txBody>
      <dsp:txXfrm>
        <a:off x="472002" y="70780"/>
        <a:ext cx="2207998" cy="1269842"/>
      </dsp:txXfrm>
    </dsp:sp>
    <dsp:sp modelId="{4F45DEEC-9332-0C42-99C7-F743476AE6EF}">
      <dsp:nvSpPr>
        <dsp:cNvPr id="0" name=""/>
        <dsp:cNvSpPr/>
      </dsp:nvSpPr>
      <dsp:spPr>
        <a:xfrm>
          <a:off x="2983236" y="2084"/>
          <a:ext cx="2345390" cy="1407234"/>
        </a:xfrm>
        <a:prstGeom prst="roundRect">
          <a:avLst/>
        </a:prstGeom>
        <a:gradFill rotWithShape="0">
          <a:gsLst>
            <a:gs pos="0">
              <a:schemeClr val="accent5">
                <a:shade val="80000"/>
                <a:hueOff val="15979"/>
                <a:satOff val="440"/>
                <a:lumOff val="5137"/>
                <a:alphaOff val="0"/>
                <a:satMod val="103000"/>
                <a:lumMod val="102000"/>
                <a:tint val="94000"/>
              </a:schemeClr>
            </a:gs>
            <a:gs pos="50000">
              <a:schemeClr val="accent5">
                <a:shade val="80000"/>
                <a:hueOff val="15979"/>
                <a:satOff val="440"/>
                <a:lumOff val="5137"/>
                <a:alphaOff val="0"/>
                <a:satMod val="110000"/>
                <a:lumMod val="100000"/>
                <a:shade val="100000"/>
              </a:schemeClr>
            </a:gs>
            <a:gs pos="100000">
              <a:schemeClr val="accent5">
                <a:shade val="80000"/>
                <a:hueOff val="15979"/>
                <a:satOff val="440"/>
                <a:lumOff val="51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Median time to response</a:t>
          </a:r>
        </a:p>
        <a:p>
          <a:pPr marL="0" lvl="0" indent="0" algn="ctr" defTabSz="800100">
            <a:lnSpc>
              <a:spcPct val="90000"/>
            </a:lnSpc>
            <a:spcBef>
              <a:spcPct val="0"/>
            </a:spcBef>
            <a:spcAft>
              <a:spcPct val="35000"/>
            </a:spcAft>
            <a:buNone/>
          </a:pPr>
          <a:r>
            <a:rPr lang="en-US" sz="1800" kern="1200" dirty="0"/>
            <a:t>1.4 months in both cohorts</a:t>
          </a:r>
        </a:p>
      </dsp:txBody>
      <dsp:txXfrm>
        <a:off x="3051932" y="70780"/>
        <a:ext cx="2207998" cy="1269842"/>
      </dsp:txXfrm>
    </dsp:sp>
    <dsp:sp modelId="{DDEACF13-6588-604F-B92C-65D5AB5E7EC3}">
      <dsp:nvSpPr>
        <dsp:cNvPr id="0" name=""/>
        <dsp:cNvSpPr/>
      </dsp:nvSpPr>
      <dsp:spPr>
        <a:xfrm>
          <a:off x="403306" y="1643857"/>
          <a:ext cx="2345390" cy="1407234"/>
        </a:xfrm>
        <a:prstGeom prst="roundRect">
          <a:avLst/>
        </a:prstGeom>
        <a:gradFill rotWithShape="0">
          <a:gsLst>
            <a:gs pos="0">
              <a:schemeClr val="accent5">
                <a:shade val="80000"/>
                <a:hueOff val="31957"/>
                <a:satOff val="881"/>
                <a:lumOff val="10273"/>
                <a:alphaOff val="0"/>
                <a:satMod val="103000"/>
                <a:lumMod val="102000"/>
                <a:tint val="94000"/>
              </a:schemeClr>
            </a:gs>
            <a:gs pos="50000">
              <a:schemeClr val="accent5">
                <a:shade val="80000"/>
                <a:hueOff val="31957"/>
                <a:satOff val="881"/>
                <a:lumOff val="10273"/>
                <a:alphaOff val="0"/>
                <a:satMod val="110000"/>
                <a:lumMod val="100000"/>
                <a:shade val="100000"/>
              </a:schemeClr>
            </a:gs>
            <a:gs pos="100000">
              <a:schemeClr val="accent5">
                <a:shade val="80000"/>
                <a:hueOff val="31957"/>
                <a:satOff val="881"/>
                <a:lumOff val="102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Median time to complete response</a:t>
          </a:r>
        </a:p>
        <a:p>
          <a:pPr marL="0" lvl="0" indent="0" algn="ctr" defTabSz="800100">
            <a:lnSpc>
              <a:spcPct val="90000"/>
            </a:lnSpc>
            <a:spcBef>
              <a:spcPct val="0"/>
            </a:spcBef>
            <a:spcAft>
              <a:spcPct val="35000"/>
            </a:spcAft>
            <a:buNone/>
          </a:pPr>
          <a:r>
            <a:rPr lang="en-US" sz="1800" kern="1200" dirty="0"/>
            <a:t>1.5 months in both cohorts</a:t>
          </a:r>
        </a:p>
      </dsp:txBody>
      <dsp:txXfrm>
        <a:off x="472002" y="1712553"/>
        <a:ext cx="2207998" cy="1269842"/>
      </dsp:txXfrm>
    </dsp:sp>
    <dsp:sp modelId="{74988CF5-6D8D-0048-8E07-7A1E0ED33D2F}">
      <dsp:nvSpPr>
        <dsp:cNvPr id="0" name=""/>
        <dsp:cNvSpPr/>
      </dsp:nvSpPr>
      <dsp:spPr>
        <a:xfrm>
          <a:off x="2983236" y="1643857"/>
          <a:ext cx="2345390" cy="1407234"/>
        </a:xfrm>
        <a:prstGeom prst="roundRect">
          <a:avLst/>
        </a:prstGeom>
        <a:gradFill rotWithShape="0">
          <a:gsLst>
            <a:gs pos="0">
              <a:schemeClr val="accent5">
                <a:shade val="80000"/>
                <a:hueOff val="47936"/>
                <a:satOff val="1321"/>
                <a:lumOff val="15410"/>
                <a:alphaOff val="0"/>
                <a:satMod val="103000"/>
                <a:lumMod val="102000"/>
                <a:tint val="94000"/>
              </a:schemeClr>
            </a:gs>
            <a:gs pos="50000">
              <a:schemeClr val="accent5">
                <a:shade val="80000"/>
                <a:hueOff val="47936"/>
                <a:satOff val="1321"/>
                <a:lumOff val="15410"/>
                <a:alphaOff val="0"/>
                <a:satMod val="110000"/>
                <a:lumMod val="100000"/>
                <a:shade val="100000"/>
              </a:schemeClr>
            </a:gs>
            <a:gs pos="100000">
              <a:schemeClr val="accent5">
                <a:shade val="80000"/>
                <a:hueOff val="47936"/>
                <a:satOff val="1321"/>
                <a:lumOff val="154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Median duration of response</a:t>
          </a:r>
          <a:r>
            <a:rPr lang="en-US" sz="1800" kern="1200" baseline="30000" dirty="0"/>
            <a:t>*</a:t>
          </a:r>
        </a:p>
        <a:p>
          <a:pPr marL="0" lvl="0" indent="0" algn="ctr" defTabSz="800100">
            <a:lnSpc>
              <a:spcPct val="90000"/>
            </a:lnSpc>
            <a:spcBef>
              <a:spcPct val="0"/>
            </a:spcBef>
            <a:spcAft>
              <a:spcPct val="35000"/>
            </a:spcAft>
            <a:buNone/>
          </a:pPr>
          <a:r>
            <a:rPr lang="en-US" sz="1800" kern="1200" dirty="0"/>
            <a:t>NR (13.7-NR)</a:t>
          </a:r>
        </a:p>
      </dsp:txBody>
      <dsp:txXfrm>
        <a:off x="3051932" y="1712553"/>
        <a:ext cx="2207998" cy="1269842"/>
      </dsp:txXfrm>
    </dsp:sp>
    <dsp:sp modelId="{B643F1A7-678D-5049-B3CB-6ABB5D0F54D7}">
      <dsp:nvSpPr>
        <dsp:cNvPr id="0" name=""/>
        <dsp:cNvSpPr/>
      </dsp:nvSpPr>
      <dsp:spPr>
        <a:xfrm>
          <a:off x="1693271" y="3285631"/>
          <a:ext cx="2345390" cy="1407234"/>
        </a:xfrm>
        <a:prstGeom prst="roundRect">
          <a:avLst/>
        </a:prstGeom>
        <a:gradFill rotWithShape="0">
          <a:gsLst>
            <a:gs pos="0">
              <a:schemeClr val="accent5">
                <a:shade val="80000"/>
                <a:hueOff val="63915"/>
                <a:satOff val="1762"/>
                <a:lumOff val="20546"/>
                <a:alphaOff val="0"/>
                <a:satMod val="103000"/>
                <a:lumMod val="102000"/>
                <a:tint val="94000"/>
              </a:schemeClr>
            </a:gs>
            <a:gs pos="50000">
              <a:schemeClr val="accent5">
                <a:shade val="80000"/>
                <a:hueOff val="63915"/>
                <a:satOff val="1762"/>
                <a:lumOff val="20546"/>
                <a:alphaOff val="0"/>
                <a:satMod val="110000"/>
                <a:lumMod val="100000"/>
                <a:shade val="100000"/>
              </a:schemeClr>
            </a:gs>
            <a:gs pos="100000">
              <a:schemeClr val="accent5">
                <a:shade val="80000"/>
                <a:hueOff val="63915"/>
                <a:satOff val="1762"/>
                <a:lumOff val="205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Median duration of CR</a:t>
          </a:r>
          <a:r>
            <a:rPr lang="en-US" sz="1800" kern="1200" baseline="30000" dirty="0"/>
            <a:t>*</a:t>
          </a:r>
        </a:p>
        <a:p>
          <a:pPr marL="0" lvl="0" indent="0" algn="ctr" defTabSz="800100">
            <a:lnSpc>
              <a:spcPct val="90000"/>
            </a:lnSpc>
            <a:spcBef>
              <a:spcPct val="0"/>
            </a:spcBef>
            <a:spcAft>
              <a:spcPct val="35000"/>
            </a:spcAft>
            <a:buNone/>
          </a:pPr>
          <a:r>
            <a:rPr lang="en-US" sz="1800" kern="1200" dirty="0"/>
            <a:t>NR (21.4-NR)</a:t>
          </a:r>
        </a:p>
      </dsp:txBody>
      <dsp:txXfrm>
        <a:off x="1761967" y="3354327"/>
        <a:ext cx="2207998" cy="12698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58813-CE14-4D42-98AD-467AC7F21218}">
      <dsp:nvSpPr>
        <dsp:cNvPr id="0" name=""/>
        <dsp:cNvSpPr/>
      </dsp:nvSpPr>
      <dsp:spPr>
        <a:xfrm>
          <a:off x="743" y="396041"/>
          <a:ext cx="2899124" cy="173947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Premedications*: </a:t>
          </a:r>
        </a:p>
        <a:p>
          <a:pPr marL="0" lvl="0" indent="0" algn="ctr" defTabSz="711200">
            <a:lnSpc>
              <a:spcPct val="90000"/>
            </a:lnSpc>
            <a:spcBef>
              <a:spcPct val="0"/>
            </a:spcBef>
            <a:spcAft>
              <a:spcPct val="35000"/>
            </a:spcAft>
            <a:buNone/>
          </a:pPr>
          <a:r>
            <a:rPr lang="en-US" sz="1600" kern="1200" dirty="0"/>
            <a:t>diphenhydramine 50 mg PO/IV, acetaminophen 650-1000 mg PO, dexamethasone 15 mg PO/IV (or equivalent)</a:t>
          </a:r>
        </a:p>
      </dsp:txBody>
      <dsp:txXfrm>
        <a:off x="85657" y="480955"/>
        <a:ext cx="2729296" cy="1569646"/>
      </dsp:txXfrm>
    </dsp:sp>
    <dsp:sp modelId="{CD444D01-1D27-9849-9AA5-39972C26050E}">
      <dsp:nvSpPr>
        <dsp:cNvPr id="0" name=""/>
        <dsp:cNvSpPr/>
      </dsp:nvSpPr>
      <dsp:spPr>
        <a:xfrm>
          <a:off x="3189780" y="396041"/>
          <a:ext cx="2899124" cy="173947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Post-dose dexamethasone 15 mg PO daily for 3 days following each dose in cycle 1</a:t>
          </a:r>
        </a:p>
      </dsp:txBody>
      <dsp:txXfrm>
        <a:off x="3274694" y="480955"/>
        <a:ext cx="2729296" cy="1569646"/>
      </dsp:txXfrm>
    </dsp:sp>
    <dsp:sp modelId="{35DB8CEC-6D30-9F41-87AD-D7D6288E77AD}">
      <dsp:nvSpPr>
        <dsp:cNvPr id="0" name=""/>
        <dsp:cNvSpPr/>
      </dsp:nvSpPr>
      <dsp:spPr>
        <a:xfrm>
          <a:off x="1595261" y="2425428"/>
          <a:ext cx="2899124" cy="173947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Administration schedule (28-day cycles, SQ injections):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Cycles 1-3: weekly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Cycles 4-9: every 2 weeks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Cycles 10+: every 4 weeks </a:t>
          </a:r>
        </a:p>
      </dsp:txBody>
      <dsp:txXfrm>
        <a:off x="1680175" y="2510342"/>
        <a:ext cx="2729296" cy="15696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F3597-7118-9F45-BD71-11C9E549A2A7}">
      <dsp:nvSpPr>
        <dsp:cNvPr id="0" name=""/>
        <dsp:cNvSpPr/>
      </dsp:nvSpPr>
      <dsp:spPr>
        <a:xfrm>
          <a:off x="1798992" y="1464093"/>
          <a:ext cx="3369161" cy="224723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Package Insert:</a:t>
          </a:r>
        </a:p>
        <a:p>
          <a:pPr marL="0" lvl="0" indent="0" algn="l" defTabSz="889000">
            <a:lnSpc>
              <a:spcPct val="90000"/>
            </a:lnSpc>
            <a:spcBef>
              <a:spcPct val="0"/>
            </a:spcBef>
            <a:spcAft>
              <a:spcPct val="35000"/>
            </a:spcAft>
            <a:buNone/>
          </a:pPr>
          <a:r>
            <a:rPr lang="en-US" sz="2000" kern="1200" dirty="0"/>
            <a:t>Administer dexamethasone 15 mg daily for 3 days following each step-up dose</a:t>
          </a:r>
        </a:p>
      </dsp:txBody>
      <dsp:txXfrm>
        <a:off x="2338058" y="1464093"/>
        <a:ext cx="2830095" cy="2247230"/>
      </dsp:txXfrm>
    </dsp:sp>
    <dsp:sp modelId="{CD219FB4-BEC5-1747-892F-61CCCF6D3CD4}">
      <dsp:nvSpPr>
        <dsp:cNvPr id="0" name=""/>
        <dsp:cNvSpPr/>
      </dsp:nvSpPr>
      <dsp:spPr>
        <a:xfrm>
          <a:off x="2106" y="565650"/>
          <a:ext cx="2246107" cy="224610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Epcoritamab</a:t>
          </a:r>
        </a:p>
      </dsp:txBody>
      <dsp:txXfrm>
        <a:off x="331041" y="894585"/>
        <a:ext cx="1588237" cy="1588237"/>
      </dsp:txXfrm>
    </dsp:sp>
    <dsp:sp modelId="{3E38575B-0675-2147-BD23-9890256A01B3}">
      <dsp:nvSpPr>
        <dsp:cNvPr id="0" name=""/>
        <dsp:cNvSpPr/>
      </dsp:nvSpPr>
      <dsp:spPr>
        <a:xfrm>
          <a:off x="7414261" y="1464093"/>
          <a:ext cx="3369161" cy="224723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KU Institutional Practice: </a:t>
          </a:r>
        </a:p>
        <a:p>
          <a:pPr marL="0" lvl="0" indent="0" algn="l" defTabSz="889000">
            <a:lnSpc>
              <a:spcPct val="90000"/>
            </a:lnSpc>
            <a:spcBef>
              <a:spcPct val="0"/>
            </a:spcBef>
            <a:spcAft>
              <a:spcPct val="35000"/>
            </a:spcAft>
            <a:buFont typeface="Arial" panose="020B0604020202020204" pitchFamily="34" charset="0"/>
            <a:buNone/>
          </a:pPr>
          <a:r>
            <a:rPr lang="en-US" sz="2000" kern="1200" dirty="0"/>
            <a:t>Administer dexamethasone 12 mg at 12, 24, and 48 hours after each step-up dose and first treatment dose </a:t>
          </a:r>
        </a:p>
      </dsp:txBody>
      <dsp:txXfrm>
        <a:off x="7953327" y="1464093"/>
        <a:ext cx="2830095" cy="2247230"/>
      </dsp:txXfrm>
    </dsp:sp>
    <dsp:sp modelId="{65600113-0673-7441-A41A-846DAA673DDC}">
      <dsp:nvSpPr>
        <dsp:cNvPr id="0" name=""/>
        <dsp:cNvSpPr/>
      </dsp:nvSpPr>
      <dsp:spPr>
        <a:xfrm>
          <a:off x="5617375" y="565650"/>
          <a:ext cx="2246107" cy="224610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Glofitamab</a:t>
          </a:r>
        </a:p>
      </dsp:txBody>
      <dsp:txXfrm>
        <a:off x="5946310" y="894585"/>
        <a:ext cx="1588237" cy="15882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C8DC6-B4D2-4D4B-8008-24E13E23C858}">
      <dsp:nvSpPr>
        <dsp:cNvPr id="0" name=""/>
        <dsp:cNvSpPr/>
      </dsp:nvSpPr>
      <dsp:spPr>
        <a:xfrm>
          <a:off x="3260" y="685570"/>
          <a:ext cx="2586339" cy="15518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a typeface="Aptos" panose="020B0004020202020204" pitchFamily="34" charset="0"/>
              <a:cs typeface="Times New Roman" panose="02020603050405020304" pitchFamily="18" charset="0"/>
            </a:rPr>
            <a:t>Continued post-dose dexamethasone 12 mg at 12, 24, and 48 hours</a:t>
          </a:r>
          <a:endParaRPr lang="en-US" sz="2000" kern="1200" dirty="0"/>
        </a:p>
      </dsp:txBody>
      <dsp:txXfrm>
        <a:off x="3260" y="685570"/>
        <a:ext cx="2586339" cy="1551803"/>
      </dsp:txXfrm>
    </dsp:sp>
    <dsp:sp modelId="{2A4F6335-66FA-DD46-BC7F-98C91A3C3BDA}">
      <dsp:nvSpPr>
        <dsp:cNvPr id="0" name=""/>
        <dsp:cNvSpPr/>
      </dsp:nvSpPr>
      <dsp:spPr>
        <a:xfrm>
          <a:off x="2848234" y="685570"/>
          <a:ext cx="2586339" cy="15518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a typeface="Aptos" panose="020B0004020202020204" pitchFamily="34" charset="0"/>
              <a:cs typeface="Times New Roman" panose="02020603050405020304" pitchFamily="18" charset="0"/>
            </a:rPr>
            <a:t>1L normal saline bolus administered </a:t>
          </a:r>
          <a:endParaRPr lang="en-US" sz="2000" kern="1200" dirty="0"/>
        </a:p>
      </dsp:txBody>
      <dsp:txXfrm>
        <a:off x="2848234" y="685570"/>
        <a:ext cx="2586339" cy="1551803"/>
      </dsp:txXfrm>
    </dsp:sp>
    <dsp:sp modelId="{B08F0337-5F85-FE4C-9D66-8258AE75F078}">
      <dsp:nvSpPr>
        <dsp:cNvPr id="0" name=""/>
        <dsp:cNvSpPr/>
      </dsp:nvSpPr>
      <dsp:spPr>
        <a:xfrm>
          <a:off x="5693207" y="685570"/>
          <a:ext cx="2586339" cy="155180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Initiated IV antibiotics</a:t>
          </a:r>
        </a:p>
      </dsp:txBody>
      <dsp:txXfrm>
        <a:off x="5693207" y="685570"/>
        <a:ext cx="2586339" cy="1551803"/>
      </dsp:txXfrm>
    </dsp:sp>
    <dsp:sp modelId="{B0115914-13B4-8B49-BEB7-64612E7C55A9}">
      <dsp:nvSpPr>
        <dsp:cNvPr id="0" name=""/>
        <dsp:cNvSpPr/>
      </dsp:nvSpPr>
      <dsp:spPr>
        <a:xfrm>
          <a:off x="8538181" y="685570"/>
          <a:ext cx="2586339" cy="155180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Blood cultures obtained</a:t>
          </a:r>
        </a:p>
      </dsp:txBody>
      <dsp:txXfrm>
        <a:off x="8538181" y="685570"/>
        <a:ext cx="2586339" cy="15518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4DB38-282D-9C42-A194-770C5F4E568F}">
      <dsp:nvSpPr>
        <dsp:cNvPr id="0" name=""/>
        <dsp:cNvSpPr/>
      </dsp:nvSpPr>
      <dsp:spPr>
        <a:xfrm>
          <a:off x="1306796" y="589170"/>
          <a:ext cx="2209352" cy="147363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Acyclovir 800mg BID</a:t>
          </a:r>
        </a:p>
      </dsp:txBody>
      <dsp:txXfrm>
        <a:off x="1660293" y="589170"/>
        <a:ext cx="1855855" cy="1473637"/>
      </dsp:txXfrm>
    </dsp:sp>
    <dsp:sp modelId="{11DAA640-9097-0D47-8F3C-17CC80337279}">
      <dsp:nvSpPr>
        <dsp:cNvPr id="0" name=""/>
        <dsp:cNvSpPr/>
      </dsp:nvSpPr>
      <dsp:spPr>
        <a:xfrm>
          <a:off x="1306796" y="2062808"/>
          <a:ext cx="2209352" cy="147363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Valacyclovir 500 mg BID </a:t>
          </a:r>
        </a:p>
      </dsp:txBody>
      <dsp:txXfrm>
        <a:off x="1660293" y="2062808"/>
        <a:ext cx="1855855" cy="1473637"/>
      </dsp:txXfrm>
    </dsp:sp>
    <dsp:sp modelId="{34EE843C-425F-4A45-A905-9A40A9341933}">
      <dsp:nvSpPr>
        <dsp:cNvPr id="0" name=""/>
        <dsp:cNvSpPr/>
      </dsp:nvSpPr>
      <dsp:spPr>
        <a:xfrm>
          <a:off x="128475" y="9"/>
          <a:ext cx="1472901" cy="147290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Viral</a:t>
          </a:r>
          <a:r>
            <a:rPr lang="en-US" sz="2000" kern="1200" baseline="30000" dirty="0"/>
            <a:t>•</a:t>
          </a:r>
          <a:endParaRPr lang="en-US" sz="2000" kern="1200" dirty="0"/>
        </a:p>
      </dsp:txBody>
      <dsp:txXfrm>
        <a:off x="344176" y="215710"/>
        <a:ext cx="1041499" cy="1041499"/>
      </dsp:txXfrm>
    </dsp:sp>
    <dsp:sp modelId="{D43338E3-3E13-BA41-ACA5-C00FE12F1290}">
      <dsp:nvSpPr>
        <dsp:cNvPr id="0" name=""/>
        <dsp:cNvSpPr/>
      </dsp:nvSpPr>
      <dsp:spPr>
        <a:xfrm>
          <a:off x="4989050" y="589170"/>
          <a:ext cx="2209352" cy="1473637"/>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Bactrim DS tablet BID two days a week </a:t>
          </a:r>
        </a:p>
      </dsp:txBody>
      <dsp:txXfrm>
        <a:off x="5342546" y="589170"/>
        <a:ext cx="1855855" cy="1473637"/>
      </dsp:txXfrm>
    </dsp:sp>
    <dsp:sp modelId="{17F9F0A1-3F86-5C48-9DBA-5B9EA24E1E80}">
      <dsp:nvSpPr>
        <dsp:cNvPr id="0" name=""/>
        <dsp:cNvSpPr/>
      </dsp:nvSpPr>
      <dsp:spPr>
        <a:xfrm>
          <a:off x="4989050" y="2062808"/>
          <a:ext cx="2209352" cy="1473637"/>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Alternatives: dapsone, atovaquone, pentamidine</a:t>
          </a:r>
        </a:p>
      </dsp:txBody>
      <dsp:txXfrm>
        <a:off x="5342546" y="2062808"/>
        <a:ext cx="1855855" cy="1473637"/>
      </dsp:txXfrm>
    </dsp:sp>
    <dsp:sp modelId="{7A76B38F-C1F5-6A4E-8A71-C9E099F3C242}">
      <dsp:nvSpPr>
        <dsp:cNvPr id="0" name=""/>
        <dsp:cNvSpPr/>
      </dsp:nvSpPr>
      <dsp:spPr>
        <a:xfrm>
          <a:off x="3810729" y="9"/>
          <a:ext cx="1472901" cy="147290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PJP</a:t>
          </a:r>
          <a:r>
            <a:rPr lang="en-US" sz="2000" kern="1200" baseline="30000" dirty="0"/>
            <a:t>*</a:t>
          </a:r>
        </a:p>
      </dsp:txBody>
      <dsp:txXfrm>
        <a:off x="4026430" y="215710"/>
        <a:ext cx="1041499" cy="1041499"/>
      </dsp:txXfrm>
    </dsp:sp>
    <dsp:sp modelId="{1BE8D348-BD6C-5C44-AEA9-C7419847091D}">
      <dsp:nvSpPr>
        <dsp:cNvPr id="0" name=""/>
        <dsp:cNvSpPr/>
      </dsp:nvSpPr>
      <dsp:spPr>
        <a:xfrm>
          <a:off x="8671304" y="589170"/>
          <a:ext cx="2209352" cy="1473637"/>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Check CMV serostatus prior to initiation  </a:t>
          </a:r>
        </a:p>
      </dsp:txBody>
      <dsp:txXfrm>
        <a:off x="9024800" y="589170"/>
        <a:ext cx="1855855" cy="1473637"/>
      </dsp:txXfrm>
    </dsp:sp>
    <dsp:sp modelId="{569AE80F-4949-624F-838E-64638C3F4420}">
      <dsp:nvSpPr>
        <dsp:cNvPr id="0" name=""/>
        <dsp:cNvSpPr/>
      </dsp:nvSpPr>
      <dsp:spPr>
        <a:xfrm>
          <a:off x="8671304" y="2062808"/>
          <a:ext cx="2209352" cy="147363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If CMV serostatus(+), check CMV PCR prior to each cycle </a:t>
          </a:r>
        </a:p>
      </dsp:txBody>
      <dsp:txXfrm>
        <a:off x="9024800" y="2062808"/>
        <a:ext cx="1855855" cy="1473637"/>
      </dsp:txXfrm>
    </dsp:sp>
    <dsp:sp modelId="{7B50DDE9-0204-8143-B882-D64C115074D0}">
      <dsp:nvSpPr>
        <dsp:cNvPr id="0" name=""/>
        <dsp:cNvSpPr/>
      </dsp:nvSpPr>
      <dsp:spPr>
        <a:xfrm>
          <a:off x="7492982" y="9"/>
          <a:ext cx="1472901" cy="147290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CMV</a:t>
          </a:r>
        </a:p>
      </dsp:txBody>
      <dsp:txXfrm>
        <a:off x="7708683" y="215710"/>
        <a:ext cx="1041499" cy="1041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246C-B998-DA46-8797-BFB079967F72}">
      <dsp:nvSpPr>
        <dsp:cNvPr id="0" name=""/>
        <dsp:cNvSpPr/>
      </dsp:nvSpPr>
      <dsp:spPr>
        <a:xfrm>
          <a:off x="1343" y="0"/>
          <a:ext cx="3492092" cy="411756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Endpoints</a:t>
          </a:r>
        </a:p>
      </dsp:txBody>
      <dsp:txXfrm>
        <a:off x="1343" y="0"/>
        <a:ext cx="3492092" cy="1235269"/>
      </dsp:txXfrm>
    </dsp:sp>
    <dsp:sp modelId="{6B1EDEA8-9385-4847-B448-52C862D74385}">
      <dsp:nvSpPr>
        <dsp:cNvPr id="0" name=""/>
        <dsp:cNvSpPr/>
      </dsp:nvSpPr>
      <dsp:spPr>
        <a:xfrm>
          <a:off x="350552" y="1236475"/>
          <a:ext cx="2793674" cy="1241501"/>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Primary: ORR </a:t>
          </a:r>
        </a:p>
      </dsp:txBody>
      <dsp:txXfrm>
        <a:off x="386914" y="1272837"/>
        <a:ext cx="2720950" cy="1168777"/>
      </dsp:txXfrm>
    </dsp:sp>
    <dsp:sp modelId="{C7899D31-3B2F-6C48-B96A-F7372CDA5C88}">
      <dsp:nvSpPr>
        <dsp:cNvPr id="0" name=""/>
        <dsp:cNvSpPr/>
      </dsp:nvSpPr>
      <dsp:spPr>
        <a:xfrm>
          <a:off x="350552" y="2668977"/>
          <a:ext cx="2793674" cy="1241501"/>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Key secondary: </a:t>
          </a:r>
        </a:p>
        <a:p>
          <a:pPr marL="0" lvl="0" indent="0" algn="ctr" defTabSz="800100">
            <a:lnSpc>
              <a:spcPct val="90000"/>
            </a:lnSpc>
            <a:spcBef>
              <a:spcPct val="0"/>
            </a:spcBef>
            <a:spcAft>
              <a:spcPct val="35000"/>
            </a:spcAft>
            <a:buNone/>
          </a:pPr>
          <a:r>
            <a:rPr lang="en-US" kern="1200" dirty="0"/>
            <a:t>CR rate, </a:t>
          </a:r>
          <a:r>
            <a:rPr lang="en-US" kern="1200" dirty="0" err="1"/>
            <a:t>DoR</a:t>
          </a:r>
          <a:r>
            <a:rPr lang="en-US" kern="1200" dirty="0"/>
            <a:t>, </a:t>
          </a:r>
          <a:r>
            <a:rPr lang="en-US" kern="1200" dirty="0" err="1"/>
            <a:t>DoCR</a:t>
          </a:r>
          <a:r>
            <a:rPr lang="en-US" kern="1200" dirty="0"/>
            <a:t>, time to response, PFS</a:t>
          </a:r>
          <a:endParaRPr lang="en-US" sz="1800" kern="1200" dirty="0"/>
        </a:p>
      </dsp:txBody>
      <dsp:txXfrm>
        <a:off x="386914" y="2705339"/>
        <a:ext cx="2720950" cy="1168777"/>
      </dsp:txXfrm>
    </dsp:sp>
    <dsp:sp modelId="{29FEF488-A10E-7541-9391-BBC5FDDCD379}">
      <dsp:nvSpPr>
        <dsp:cNvPr id="0" name=""/>
        <dsp:cNvSpPr/>
      </dsp:nvSpPr>
      <dsp:spPr>
        <a:xfrm>
          <a:off x="3755343" y="0"/>
          <a:ext cx="3492092" cy="411756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Dosing Schedule</a:t>
          </a:r>
        </a:p>
        <a:p>
          <a:pPr marL="0" lvl="0" indent="0" algn="ctr" defTabSz="977900">
            <a:lnSpc>
              <a:spcPct val="90000"/>
            </a:lnSpc>
            <a:spcBef>
              <a:spcPct val="0"/>
            </a:spcBef>
            <a:spcAft>
              <a:spcPct val="35000"/>
            </a:spcAft>
            <a:buNone/>
          </a:pPr>
          <a:r>
            <a:rPr lang="en-US" sz="1800" kern="1200" dirty="0"/>
            <a:t>(28-day cycles) </a:t>
          </a:r>
        </a:p>
      </dsp:txBody>
      <dsp:txXfrm>
        <a:off x="3755343" y="0"/>
        <a:ext cx="3492092" cy="1235269"/>
      </dsp:txXfrm>
    </dsp:sp>
    <dsp:sp modelId="{AC7F6A0D-7AD9-3B41-A634-22D74553ED5B}">
      <dsp:nvSpPr>
        <dsp:cNvPr id="0" name=""/>
        <dsp:cNvSpPr/>
      </dsp:nvSpPr>
      <dsp:spPr>
        <a:xfrm>
          <a:off x="4104552" y="1235269"/>
          <a:ext cx="2793674" cy="2676416"/>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Cycles 1-3: SQ weekly </a:t>
          </a:r>
        </a:p>
        <a:p>
          <a:pPr marL="0" lvl="0" indent="0" algn="ctr" defTabSz="800100">
            <a:lnSpc>
              <a:spcPct val="90000"/>
            </a:lnSpc>
            <a:spcBef>
              <a:spcPct val="0"/>
            </a:spcBef>
            <a:spcAft>
              <a:spcPct val="35000"/>
            </a:spcAft>
            <a:buNone/>
          </a:pPr>
          <a:r>
            <a:rPr lang="en-US" sz="1800" kern="1200" dirty="0"/>
            <a:t>Cycles 4-9: SQ every other week </a:t>
          </a:r>
        </a:p>
        <a:p>
          <a:pPr marL="0" lvl="0" indent="0" algn="ctr" defTabSz="800100">
            <a:lnSpc>
              <a:spcPct val="90000"/>
            </a:lnSpc>
            <a:spcBef>
              <a:spcPct val="0"/>
            </a:spcBef>
            <a:spcAft>
              <a:spcPct val="35000"/>
            </a:spcAft>
            <a:buNone/>
          </a:pPr>
          <a:r>
            <a:rPr lang="en-US" sz="1800" kern="1200" dirty="0"/>
            <a:t>Cycles 10+: SQ every 4 weeks</a:t>
          </a:r>
        </a:p>
      </dsp:txBody>
      <dsp:txXfrm>
        <a:off x="4182942" y="1313659"/>
        <a:ext cx="2636894" cy="2519636"/>
      </dsp:txXfrm>
    </dsp:sp>
    <dsp:sp modelId="{71BA7E54-486D-F54E-BF3E-CABE8B394C85}">
      <dsp:nvSpPr>
        <dsp:cNvPr id="0" name=""/>
        <dsp:cNvSpPr/>
      </dsp:nvSpPr>
      <dsp:spPr>
        <a:xfrm>
          <a:off x="7509342" y="0"/>
          <a:ext cx="3492092" cy="411756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Patients</a:t>
          </a:r>
          <a:r>
            <a:rPr lang="en-US" sz="1800" kern="1200" dirty="0"/>
            <a:t> </a:t>
          </a:r>
        </a:p>
      </dsp:txBody>
      <dsp:txXfrm>
        <a:off x="7509342" y="0"/>
        <a:ext cx="3492092" cy="1235269"/>
      </dsp:txXfrm>
    </dsp:sp>
    <dsp:sp modelId="{83E27AC6-11E9-1B47-B059-501DED412CA9}">
      <dsp:nvSpPr>
        <dsp:cNvPr id="0" name=""/>
        <dsp:cNvSpPr/>
      </dsp:nvSpPr>
      <dsp:spPr>
        <a:xfrm>
          <a:off x="7858552" y="1235269"/>
          <a:ext cx="2793674" cy="2676416"/>
        </a:xfrm>
        <a:prstGeom prst="roundRect">
          <a:avLst>
            <a:gd name="adj" fmla="val 1000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Median age: 65 </a:t>
          </a:r>
          <a:r>
            <a:rPr lang="en-US" sz="1800" kern="1200" dirty="0" err="1"/>
            <a:t>yr</a:t>
          </a:r>
          <a:r>
            <a:rPr lang="en-US" sz="1800" kern="1200" dirty="0"/>
            <a:t> (22-83)</a:t>
          </a:r>
        </a:p>
        <a:p>
          <a:pPr marL="0" lvl="0" indent="0" algn="ctr" defTabSz="800100">
            <a:lnSpc>
              <a:spcPct val="90000"/>
            </a:lnSpc>
            <a:spcBef>
              <a:spcPct val="0"/>
            </a:spcBef>
            <a:spcAft>
              <a:spcPct val="35000"/>
            </a:spcAft>
            <a:buNone/>
          </a:pPr>
          <a:r>
            <a:rPr lang="en-US" sz="1800" kern="1200" dirty="0"/>
            <a:t>Median number of prior therapies: 3 (2-11)</a:t>
          </a:r>
        </a:p>
        <a:p>
          <a:pPr marL="0" lvl="0" indent="0" algn="ctr" defTabSz="800100">
            <a:lnSpc>
              <a:spcPct val="90000"/>
            </a:lnSpc>
            <a:spcBef>
              <a:spcPct val="0"/>
            </a:spcBef>
            <a:spcAft>
              <a:spcPct val="35000"/>
            </a:spcAft>
            <a:buFont typeface="Arial" panose="020B0604020202020204" pitchFamily="34" charset="0"/>
            <a:buNone/>
          </a:pPr>
          <a:r>
            <a:rPr lang="en-US" sz="1800" kern="1200" dirty="0"/>
            <a:t>61% primary refractory</a:t>
          </a:r>
        </a:p>
        <a:p>
          <a:pPr marL="0" lvl="0" indent="0" algn="ctr" defTabSz="800100">
            <a:lnSpc>
              <a:spcPct val="90000"/>
            </a:lnSpc>
            <a:spcBef>
              <a:spcPct val="0"/>
            </a:spcBef>
            <a:spcAft>
              <a:spcPct val="35000"/>
            </a:spcAft>
            <a:buFont typeface="Arial" panose="020B0604020202020204" pitchFamily="34" charset="0"/>
            <a:buNone/>
          </a:pPr>
          <a:r>
            <a:rPr lang="en-US" sz="1800" kern="1200" dirty="0"/>
            <a:t>39% prior CAR-T</a:t>
          </a:r>
        </a:p>
      </dsp:txBody>
      <dsp:txXfrm>
        <a:off x="7936942" y="1313659"/>
        <a:ext cx="2636894" cy="2519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BF18B-5B29-6A4B-8743-77D7017816FB}">
      <dsp:nvSpPr>
        <dsp:cNvPr id="0" name=""/>
        <dsp:cNvSpPr/>
      </dsp:nvSpPr>
      <dsp:spPr>
        <a:xfrm>
          <a:off x="661986" y="1701"/>
          <a:ext cx="2688786" cy="16132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Duration of response</a:t>
          </a:r>
        </a:p>
        <a:p>
          <a:pPr marL="0" lvl="0" indent="0" algn="ctr" defTabSz="889000">
            <a:lnSpc>
              <a:spcPct val="90000"/>
            </a:lnSpc>
            <a:spcBef>
              <a:spcPct val="0"/>
            </a:spcBef>
            <a:spcAft>
              <a:spcPct val="35000"/>
            </a:spcAft>
            <a:buNone/>
          </a:pPr>
          <a:r>
            <a:rPr lang="en-US" sz="2000" kern="1200" dirty="0"/>
            <a:t>12 months (0-15.5) </a:t>
          </a:r>
        </a:p>
      </dsp:txBody>
      <dsp:txXfrm>
        <a:off x="740739" y="80454"/>
        <a:ext cx="2531280" cy="1455766"/>
      </dsp:txXfrm>
    </dsp:sp>
    <dsp:sp modelId="{78B1024B-801F-8F4A-AF2A-DB879FAA50E9}">
      <dsp:nvSpPr>
        <dsp:cNvPr id="0" name=""/>
        <dsp:cNvSpPr/>
      </dsp:nvSpPr>
      <dsp:spPr>
        <a:xfrm>
          <a:off x="3619651" y="1701"/>
          <a:ext cx="2688786" cy="1613272"/>
        </a:xfrm>
        <a:prstGeom prst="roundRect">
          <a:avLst/>
        </a:prstGeom>
        <a:gradFill rotWithShape="0">
          <a:gsLst>
            <a:gs pos="0">
              <a:schemeClr val="accent2">
                <a:hueOff val="-482067"/>
                <a:satOff val="-3308"/>
                <a:lumOff val="1699"/>
                <a:alphaOff val="0"/>
                <a:satMod val="103000"/>
                <a:lumMod val="102000"/>
                <a:tint val="94000"/>
              </a:schemeClr>
            </a:gs>
            <a:gs pos="50000">
              <a:schemeClr val="accent2">
                <a:hueOff val="-482067"/>
                <a:satOff val="-3308"/>
                <a:lumOff val="1699"/>
                <a:alphaOff val="0"/>
                <a:satMod val="110000"/>
                <a:lumMod val="100000"/>
                <a:shade val="100000"/>
              </a:schemeClr>
            </a:gs>
            <a:gs pos="100000">
              <a:schemeClr val="accent2">
                <a:hueOff val="-482067"/>
                <a:satOff val="-3308"/>
                <a:lumOff val="16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Duration of CR </a:t>
          </a:r>
        </a:p>
        <a:p>
          <a:pPr marL="0" lvl="0" indent="0" algn="ctr" defTabSz="889000">
            <a:lnSpc>
              <a:spcPct val="90000"/>
            </a:lnSpc>
            <a:spcBef>
              <a:spcPct val="0"/>
            </a:spcBef>
            <a:spcAft>
              <a:spcPct val="35000"/>
            </a:spcAft>
            <a:buNone/>
          </a:pPr>
          <a:r>
            <a:rPr lang="en-US" sz="2000" kern="1200" dirty="0"/>
            <a:t>12 months (0-14.9)</a:t>
          </a:r>
        </a:p>
      </dsp:txBody>
      <dsp:txXfrm>
        <a:off x="3698404" y="80454"/>
        <a:ext cx="2531280" cy="1455766"/>
      </dsp:txXfrm>
    </dsp:sp>
    <dsp:sp modelId="{7207C1AB-9D37-D64A-9A31-5B1A5C23CB1B}">
      <dsp:nvSpPr>
        <dsp:cNvPr id="0" name=""/>
        <dsp:cNvSpPr/>
      </dsp:nvSpPr>
      <dsp:spPr>
        <a:xfrm>
          <a:off x="661986" y="1883852"/>
          <a:ext cx="2688786" cy="1613272"/>
        </a:xfrm>
        <a:prstGeom prst="roundRect">
          <a:avLst/>
        </a:prstGeom>
        <a:gradFill rotWithShape="0">
          <a:gsLst>
            <a:gs pos="0">
              <a:schemeClr val="accent2">
                <a:hueOff val="-964133"/>
                <a:satOff val="-6616"/>
                <a:lumOff val="3399"/>
                <a:alphaOff val="0"/>
                <a:satMod val="103000"/>
                <a:lumMod val="102000"/>
                <a:tint val="94000"/>
              </a:schemeClr>
            </a:gs>
            <a:gs pos="50000">
              <a:schemeClr val="accent2">
                <a:hueOff val="-964133"/>
                <a:satOff val="-6616"/>
                <a:lumOff val="3399"/>
                <a:alphaOff val="0"/>
                <a:satMod val="110000"/>
                <a:lumMod val="100000"/>
                <a:shade val="100000"/>
              </a:schemeClr>
            </a:gs>
            <a:gs pos="100000">
              <a:schemeClr val="accent2">
                <a:hueOff val="-964133"/>
                <a:satOff val="-6616"/>
                <a:lumOff val="33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Time to response</a:t>
          </a:r>
        </a:p>
        <a:p>
          <a:pPr marL="0" lvl="0" indent="0" algn="ctr" defTabSz="889000">
            <a:lnSpc>
              <a:spcPct val="90000"/>
            </a:lnSpc>
            <a:spcBef>
              <a:spcPct val="0"/>
            </a:spcBef>
            <a:spcAft>
              <a:spcPct val="35000"/>
            </a:spcAft>
            <a:buNone/>
          </a:pPr>
          <a:r>
            <a:rPr lang="en-US" sz="2000" kern="1200" dirty="0"/>
            <a:t>1.4 months (1.2-11.1) </a:t>
          </a:r>
        </a:p>
      </dsp:txBody>
      <dsp:txXfrm>
        <a:off x="740739" y="1962605"/>
        <a:ext cx="2531280" cy="1455766"/>
      </dsp:txXfrm>
    </dsp:sp>
    <dsp:sp modelId="{834C1225-0681-4346-AE0B-2960A63D5F95}">
      <dsp:nvSpPr>
        <dsp:cNvPr id="0" name=""/>
        <dsp:cNvSpPr/>
      </dsp:nvSpPr>
      <dsp:spPr>
        <a:xfrm>
          <a:off x="3619651" y="1883852"/>
          <a:ext cx="2688786" cy="1613272"/>
        </a:xfrm>
        <a:prstGeom prst="roundRect">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PFS </a:t>
          </a:r>
        </a:p>
        <a:p>
          <a:pPr marL="0" lvl="0" indent="0" algn="ctr" defTabSz="889000">
            <a:lnSpc>
              <a:spcPct val="90000"/>
            </a:lnSpc>
            <a:spcBef>
              <a:spcPct val="0"/>
            </a:spcBef>
            <a:spcAft>
              <a:spcPct val="35000"/>
            </a:spcAft>
            <a:buNone/>
          </a:pPr>
          <a:r>
            <a:rPr lang="en-US" sz="2000" kern="1200" dirty="0"/>
            <a:t>4.4 months (0-16.9)</a:t>
          </a:r>
        </a:p>
      </dsp:txBody>
      <dsp:txXfrm>
        <a:off x="3698404" y="1962605"/>
        <a:ext cx="2531280" cy="1455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58813-CE14-4D42-98AD-467AC7F21218}">
      <dsp:nvSpPr>
        <dsp:cNvPr id="0" name=""/>
        <dsp:cNvSpPr/>
      </dsp:nvSpPr>
      <dsp:spPr>
        <a:xfrm>
          <a:off x="743" y="396041"/>
          <a:ext cx="2899124" cy="17394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Premedications*: </a:t>
          </a:r>
        </a:p>
        <a:p>
          <a:pPr marL="0" lvl="0" indent="0" algn="ctr" defTabSz="711200">
            <a:lnSpc>
              <a:spcPct val="90000"/>
            </a:lnSpc>
            <a:spcBef>
              <a:spcPct val="0"/>
            </a:spcBef>
            <a:spcAft>
              <a:spcPct val="35000"/>
            </a:spcAft>
            <a:buNone/>
          </a:pPr>
          <a:r>
            <a:rPr lang="en-US" sz="1600" kern="1200" dirty="0"/>
            <a:t>diphenhydramine 50 mg PO/IV, acetaminophen 650-1000 mg PO, dexamethasone 15 mg PO/IV (or equivalent)</a:t>
          </a:r>
        </a:p>
      </dsp:txBody>
      <dsp:txXfrm>
        <a:off x="85657" y="480955"/>
        <a:ext cx="2729296" cy="1569646"/>
      </dsp:txXfrm>
    </dsp:sp>
    <dsp:sp modelId="{CD444D01-1D27-9849-9AA5-39972C26050E}">
      <dsp:nvSpPr>
        <dsp:cNvPr id="0" name=""/>
        <dsp:cNvSpPr/>
      </dsp:nvSpPr>
      <dsp:spPr>
        <a:xfrm>
          <a:off x="3189780" y="396041"/>
          <a:ext cx="2899124" cy="1739474"/>
        </a:xfrm>
        <a:prstGeom prst="roundRect">
          <a:avLst/>
        </a:prstGeom>
        <a:gradFill rotWithShape="0">
          <a:gsLst>
            <a:gs pos="0">
              <a:schemeClr val="accent2">
                <a:hueOff val="-723100"/>
                <a:satOff val="-4962"/>
                <a:lumOff val="2549"/>
                <a:alphaOff val="0"/>
                <a:satMod val="103000"/>
                <a:lumMod val="102000"/>
                <a:tint val="94000"/>
              </a:schemeClr>
            </a:gs>
            <a:gs pos="50000">
              <a:schemeClr val="accent2">
                <a:hueOff val="-723100"/>
                <a:satOff val="-4962"/>
                <a:lumOff val="2549"/>
                <a:alphaOff val="0"/>
                <a:satMod val="110000"/>
                <a:lumMod val="100000"/>
                <a:shade val="100000"/>
              </a:schemeClr>
            </a:gs>
            <a:gs pos="100000">
              <a:schemeClr val="accent2">
                <a:hueOff val="-723100"/>
                <a:satOff val="-4962"/>
                <a:lumOff val="2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Post-dose dexamethasone 15 mg PO (or equivalent) daily for 3 days following each dose in cycle 1</a:t>
          </a:r>
        </a:p>
      </dsp:txBody>
      <dsp:txXfrm>
        <a:off x="3274694" y="480955"/>
        <a:ext cx="2729296" cy="1569646"/>
      </dsp:txXfrm>
    </dsp:sp>
    <dsp:sp modelId="{35DB8CEC-6D30-9F41-87AD-D7D6288E77AD}">
      <dsp:nvSpPr>
        <dsp:cNvPr id="0" name=""/>
        <dsp:cNvSpPr/>
      </dsp:nvSpPr>
      <dsp:spPr>
        <a:xfrm>
          <a:off x="1595261" y="2425428"/>
          <a:ext cx="2899124" cy="1739474"/>
        </a:xfrm>
        <a:prstGeom prst="roundRect">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t>Administration schedule (28-day cycles, SQ injections):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Cycles 1-3: weekly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Cycles 4-9: every 2 weeks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Cycles 10+: every 4 weeks </a:t>
          </a:r>
        </a:p>
      </dsp:txBody>
      <dsp:txXfrm>
        <a:off x="1680175" y="2510342"/>
        <a:ext cx="2729296" cy="1569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246C-B998-DA46-8797-BFB079967F72}">
      <dsp:nvSpPr>
        <dsp:cNvPr id="0" name=""/>
        <dsp:cNvSpPr/>
      </dsp:nvSpPr>
      <dsp:spPr>
        <a:xfrm>
          <a:off x="1371" y="0"/>
          <a:ext cx="3565660" cy="4285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Endpoints</a:t>
          </a:r>
        </a:p>
      </dsp:txBody>
      <dsp:txXfrm>
        <a:off x="1371" y="0"/>
        <a:ext cx="3565660" cy="1285630"/>
      </dsp:txXfrm>
    </dsp:sp>
    <dsp:sp modelId="{04CCD5FC-1D29-074F-8B57-0A15C79204DC}">
      <dsp:nvSpPr>
        <dsp:cNvPr id="0" name=""/>
        <dsp:cNvSpPr/>
      </dsp:nvSpPr>
      <dsp:spPr>
        <a:xfrm>
          <a:off x="357937" y="1286885"/>
          <a:ext cx="2852528" cy="129211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u="none" kern="1200" dirty="0"/>
            <a:t>Primary: </a:t>
          </a:r>
        </a:p>
        <a:p>
          <a:pPr marL="0" lvl="0" indent="0" algn="ctr" defTabSz="711200">
            <a:lnSpc>
              <a:spcPct val="90000"/>
            </a:lnSpc>
            <a:spcBef>
              <a:spcPct val="0"/>
            </a:spcBef>
            <a:spcAft>
              <a:spcPct val="35000"/>
            </a:spcAft>
            <a:buNone/>
          </a:pPr>
          <a:r>
            <a:rPr lang="en-US" sz="1600" u="none" kern="1200" dirty="0"/>
            <a:t>Complete response rate </a:t>
          </a:r>
        </a:p>
      </dsp:txBody>
      <dsp:txXfrm>
        <a:off x="395782" y="1324730"/>
        <a:ext cx="2776838" cy="1216427"/>
      </dsp:txXfrm>
    </dsp:sp>
    <dsp:sp modelId="{6B1EDEA8-9385-4847-B448-52C862D74385}">
      <dsp:nvSpPr>
        <dsp:cNvPr id="0" name=""/>
        <dsp:cNvSpPr/>
      </dsp:nvSpPr>
      <dsp:spPr>
        <a:xfrm>
          <a:off x="357937" y="2777790"/>
          <a:ext cx="2852528" cy="129211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u="none" kern="1200" dirty="0"/>
            <a:t>Secondary: </a:t>
          </a:r>
        </a:p>
        <a:p>
          <a:pPr marL="0" lvl="0" indent="0" algn="ctr" defTabSz="711200">
            <a:lnSpc>
              <a:spcPct val="90000"/>
            </a:lnSpc>
            <a:spcBef>
              <a:spcPct val="0"/>
            </a:spcBef>
            <a:spcAft>
              <a:spcPct val="35000"/>
            </a:spcAft>
            <a:buNone/>
          </a:pPr>
          <a:r>
            <a:rPr lang="en-US" sz="1600" u="none" kern="1200" dirty="0"/>
            <a:t>ORR, </a:t>
          </a:r>
          <a:r>
            <a:rPr lang="en-US" sz="1600" u="none" kern="1200" dirty="0" err="1"/>
            <a:t>DoR</a:t>
          </a:r>
          <a:r>
            <a:rPr lang="en-US" sz="1600" u="none" kern="1200" dirty="0"/>
            <a:t>, </a:t>
          </a:r>
          <a:r>
            <a:rPr lang="en-US" sz="1600" u="none" kern="1200" dirty="0" err="1"/>
            <a:t>DoCR</a:t>
          </a:r>
          <a:r>
            <a:rPr lang="en-US" sz="1600" u="none" kern="1200" dirty="0"/>
            <a:t>,, time to response, PFS, OS, safety</a:t>
          </a:r>
        </a:p>
      </dsp:txBody>
      <dsp:txXfrm>
        <a:off x="395782" y="2815635"/>
        <a:ext cx="2776838" cy="1216427"/>
      </dsp:txXfrm>
    </dsp:sp>
    <dsp:sp modelId="{29FEF488-A10E-7541-9391-BBC5FDDCD379}">
      <dsp:nvSpPr>
        <dsp:cNvPr id="0" name=""/>
        <dsp:cNvSpPr/>
      </dsp:nvSpPr>
      <dsp:spPr>
        <a:xfrm>
          <a:off x="3834455" y="0"/>
          <a:ext cx="3565660" cy="4285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Dosing Schedule</a:t>
          </a:r>
        </a:p>
        <a:p>
          <a:pPr marL="0" lvl="0" indent="0" algn="ctr" defTabSz="889000">
            <a:lnSpc>
              <a:spcPct val="90000"/>
            </a:lnSpc>
            <a:spcBef>
              <a:spcPct val="0"/>
            </a:spcBef>
            <a:spcAft>
              <a:spcPct val="35000"/>
            </a:spcAft>
            <a:buNone/>
          </a:pPr>
          <a:r>
            <a:rPr lang="en-US" sz="1600" b="0" kern="1200" dirty="0"/>
            <a:t>(21-day cycles)</a:t>
          </a:r>
        </a:p>
      </dsp:txBody>
      <dsp:txXfrm>
        <a:off x="3834455" y="0"/>
        <a:ext cx="3565660" cy="1285630"/>
      </dsp:txXfrm>
    </dsp:sp>
    <dsp:sp modelId="{AC7F6A0D-7AD9-3B41-A634-22D74553ED5B}">
      <dsp:nvSpPr>
        <dsp:cNvPr id="0" name=""/>
        <dsp:cNvSpPr/>
      </dsp:nvSpPr>
      <dsp:spPr>
        <a:xfrm>
          <a:off x="4191021" y="1285630"/>
          <a:ext cx="2852528" cy="278553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Cycle 1</a:t>
          </a:r>
        </a:p>
        <a:p>
          <a:pPr marL="0" lvl="0" indent="0" algn="ctr" defTabSz="711200">
            <a:lnSpc>
              <a:spcPct val="90000"/>
            </a:lnSpc>
            <a:spcBef>
              <a:spcPct val="0"/>
            </a:spcBef>
            <a:spcAft>
              <a:spcPct val="35000"/>
            </a:spcAft>
            <a:buFont typeface="Arial" panose="020B0604020202020204" pitchFamily="34" charset="0"/>
            <a:buNone/>
          </a:pPr>
          <a:r>
            <a:rPr lang="en-US" sz="1600" kern="1200" dirty="0"/>
            <a:t>Day 1: Obinutuzumab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Day 8, 15: Glofitamab IV step-up doses</a:t>
          </a:r>
        </a:p>
        <a:p>
          <a:pPr marL="0" lvl="0" indent="0" algn="ctr" defTabSz="711200">
            <a:lnSpc>
              <a:spcPct val="90000"/>
            </a:lnSpc>
            <a:spcBef>
              <a:spcPct val="0"/>
            </a:spcBef>
            <a:spcAft>
              <a:spcPct val="35000"/>
            </a:spcAft>
            <a:buFont typeface="Arial" panose="020B0604020202020204" pitchFamily="34" charset="0"/>
            <a:buNone/>
          </a:pPr>
          <a:endParaRPr lang="en-US" sz="1600" kern="1200" dirty="0"/>
        </a:p>
        <a:p>
          <a:pPr marL="0" lvl="0" indent="0" algn="ctr" defTabSz="711200">
            <a:lnSpc>
              <a:spcPct val="90000"/>
            </a:lnSpc>
            <a:spcBef>
              <a:spcPct val="0"/>
            </a:spcBef>
            <a:spcAft>
              <a:spcPct val="35000"/>
            </a:spcAft>
            <a:buNone/>
          </a:pPr>
          <a:r>
            <a:rPr lang="en-US" sz="1600" kern="1200" dirty="0"/>
            <a:t>Cycles 2-12</a:t>
          </a:r>
        </a:p>
        <a:p>
          <a:pPr marL="0" lvl="0" indent="0" algn="ctr" defTabSz="711200">
            <a:lnSpc>
              <a:spcPct val="90000"/>
            </a:lnSpc>
            <a:spcBef>
              <a:spcPct val="0"/>
            </a:spcBef>
            <a:spcAft>
              <a:spcPct val="35000"/>
            </a:spcAft>
            <a:buNone/>
          </a:pPr>
          <a:r>
            <a:rPr lang="en-US" sz="1600" kern="1200" dirty="0"/>
            <a:t>Day 1: Glofitamab IV</a:t>
          </a:r>
        </a:p>
      </dsp:txBody>
      <dsp:txXfrm>
        <a:off x="4272606" y="1367215"/>
        <a:ext cx="2689358" cy="2622362"/>
      </dsp:txXfrm>
    </dsp:sp>
    <dsp:sp modelId="{71BA7E54-486D-F54E-BF3E-CABE8B394C85}">
      <dsp:nvSpPr>
        <dsp:cNvPr id="0" name=""/>
        <dsp:cNvSpPr/>
      </dsp:nvSpPr>
      <dsp:spPr>
        <a:xfrm>
          <a:off x="7667540" y="0"/>
          <a:ext cx="3565660" cy="4285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Patients</a:t>
          </a:r>
        </a:p>
      </dsp:txBody>
      <dsp:txXfrm>
        <a:off x="7667540" y="0"/>
        <a:ext cx="3565660" cy="1285630"/>
      </dsp:txXfrm>
    </dsp:sp>
    <dsp:sp modelId="{83E27AC6-11E9-1B47-B059-501DED412CA9}">
      <dsp:nvSpPr>
        <dsp:cNvPr id="0" name=""/>
        <dsp:cNvSpPr/>
      </dsp:nvSpPr>
      <dsp:spPr>
        <a:xfrm>
          <a:off x="8024106" y="1285630"/>
          <a:ext cx="2852528" cy="278553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Median age: 66 </a:t>
          </a:r>
          <a:r>
            <a:rPr lang="en-US" sz="1600" kern="1200" dirty="0" err="1"/>
            <a:t>yr</a:t>
          </a:r>
          <a:r>
            <a:rPr lang="en-US" sz="1600" kern="1200" dirty="0"/>
            <a:t> (21-90)</a:t>
          </a:r>
        </a:p>
        <a:p>
          <a:pPr marL="0" lvl="0" indent="0" algn="ctr" defTabSz="711200">
            <a:lnSpc>
              <a:spcPct val="90000"/>
            </a:lnSpc>
            <a:spcBef>
              <a:spcPct val="0"/>
            </a:spcBef>
            <a:spcAft>
              <a:spcPct val="35000"/>
            </a:spcAft>
            <a:buNone/>
          </a:pPr>
          <a:r>
            <a:rPr lang="en-US" sz="1600" kern="1200" dirty="0"/>
            <a:t>Median number of prior therapies: 3 (2-7)</a:t>
          </a:r>
        </a:p>
        <a:p>
          <a:pPr marL="0" lvl="0" indent="0" algn="ctr" defTabSz="711200">
            <a:lnSpc>
              <a:spcPct val="90000"/>
            </a:lnSpc>
            <a:spcBef>
              <a:spcPct val="0"/>
            </a:spcBef>
            <a:spcAft>
              <a:spcPct val="35000"/>
            </a:spcAft>
            <a:buNone/>
          </a:pPr>
          <a:r>
            <a:rPr lang="en-US" sz="1600" kern="1200" dirty="0"/>
            <a:t>58% primary refractory</a:t>
          </a:r>
        </a:p>
        <a:p>
          <a:pPr marL="0" lvl="0" indent="0" algn="ctr" defTabSz="711200">
            <a:lnSpc>
              <a:spcPct val="90000"/>
            </a:lnSpc>
            <a:spcBef>
              <a:spcPct val="0"/>
            </a:spcBef>
            <a:spcAft>
              <a:spcPct val="35000"/>
            </a:spcAft>
            <a:buNone/>
          </a:pPr>
          <a:r>
            <a:rPr lang="en-US" sz="1600" kern="1200" dirty="0"/>
            <a:t>33% prior CAR-T</a:t>
          </a:r>
        </a:p>
      </dsp:txBody>
      <dsp:txXfrm>
        <a:off x="8105691" y="1367215"/>
        <a:ext cx="2689358" cy="2622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59669-ECE3-4A4A-9BE6-1897959739ED}">
      <dsp:nvSpPr>
        <dsp:cNvPr id="0" name=""/>
        <dsp:cNvSpPr/>
      </dsp:nvSpPr>
      <dsp:spPr>
        <a:xfrm>
          <a:off x="0" y="726150"/>
          <a:ext cx="2145770" cy="128746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12-month CR rate </a:t>
          </a:r>
        </a:p>
        <a:p>
          <a:pPr marL="0" lvl="0" indent="0" algn="ctr" defTabSz="800100">
            <a:lnSpc>
              <a:spcPct val="90000"/>
            </a:lnSpc>
            <a:spcBef>
              <a:spcPct val="0"/>
            </a:spcBef>
            <a:spcAft>
              <a:spcPct val="35000"/>
            </a:spcAft>
            <a:buNone/>
          </a:pPr>
          <a:r>
            <a:rPr lang="en-US" sz="1800" kern="1200" dirty="0"/>
            <a:t>78% </a:t>
          </a:r>
        </a:p>
      </dsp:txBody>
      <dsp:txXfrm>
        <a:off x="62849" y="788999"/>
        <a:ext cx="2020072" cy="1161764"/>
      </dsp:txXfrm>
    </dsp:sp>
    <dsp:sp modelId="{BBD7899D-9387-6941-AEB6-28309B6713F3}">
      <dsp:nvSpPr>
        <dsp:cNvPr id="0" name=""/>
        <dsp:cNvSpPr/>
      </dsp:nvSpPr>
      <dsp:spPr>
        <a:xfrm>
          <a:off x="2360347" y="726150"/>
          <a:ext cx="2145770" cy="1287462"/>
        </a:xfrm>
        <a:prstGeom prst="roundRect">
          <a:avLst/>
        </a:prstGeom>
        <a:gradFill rotWithShape="0">
          <a:gsLst>
            <a:gs pos="0">
              <a:schemeClr val="accent5">
                <a:hueOff val="196862"/>
                <a:satOff val="10572"/>
                <a:lumOff val="-3823"/>
                <a:alphaOff val="0"/>
                <a:satMod val="103000"/>
                <a:lumMod val="102000"/>
                <a:tint val="94000"/>
              </a:schemeClr>
            </a:gs>
            <a:gs pos="50000">
              <a:schemeClr val="accent5">
                <a:hueOff val="196862"/>
                <a:satOff val="10572"/>
                <a:lumOff val="-3823"/>
                <a:alphaOff val="0"/>
                <a:satMod val="110000"/>
                <a:lumMod val="100000"/>
                <a:shade val="100000"/>
              </a:schemeClr>
            </a:gs>
            <a:gs pos="100000">
              <a:schemeClr val="accent5">
                <a:hueOff val="196862"/>
                <a:satOff val="10572"/>
                <a:lumOff val="-38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Duration of CR</a:t>
          </a:r>
          <a:r>
            <a:rPr lang="en-US" sz="1800" kern="1200" baseline="30000" dirty="0"/>
            <a:t>*</a:t>
          </a:r>
        </a:p>
        <a:p>
          <a:pPr marL="0" lvl="0" indent="0" algn="ctr" defTabSz="800100">
            <a:lnSpc>
              <a:spcPct val="90000"/>
            </a:lnSpc>
            <a:spcBef>
              <a:spcPct val="0"/>
            </a:spcBef>
            <a:spcAft>
              <a:spcPct val="35000"/>
            </a:spcAft>
            <a:buNone/>
          </a:pPr>
          <a:r>
            <a:rPr lang="en-US" sz="1800" kern="1200" dirty="0"/>
            <a:t>26.9 months (22-NR)</a:t>
          </a:r>
        </a:p>
      </dsp:txBody>
      <dsp:txXfrm>
        <a:off x="2423196" y="788999"/>
        <a:ext cx="2020072" cy="1161764"/>
      </dsp:txXfrm>
    </dsp:sp>
    <dsp:sp modelId="{0999B210-E524-3D43-8754-A4413F5856F8}">
      <dsp:nvSpPr>
        <dsp:cNvPr id="0" name=""/>
        <dsp:cNvSpPr/>
      </dsp:nvSpPr>
      <dsp:spPr>
        <a:xfrm>
          <a:off x="4720695" y="726150"/>
          <a:ext cx="2145770" cy="1287462"/>
        </a:xfrm>
        <a:prstGeom prst="roundRect">
          <a:avLst/>
        </a:prstGeom>
        <a:gradFill rotWithShape="0">
          <a:gsLst>
            <a:gs pos="0">
              <a:schemeClr val="accent5">
                <a:hueOff val="393725"/>
                <a:satOff val="21144"/>
                <a:lumOff val="-7647"/>
                <a:alphaOff val="0"/>
                <a:satMod val="103000"/>
                <a:lumMod val="102000"/>
                <a:tint val="94000"/>
              </a:schemeClr>
            </a:gs>
            <a:gs pos="50000">
              <a:schemeClr val="accent5">
                <a:hueOff val="393725"/>
                <a:satOff val="21144"/>
                <a:lumOff val="-7647"/>
                <a:alphaOff val="0"/>
                <a:satMod val="110000"/>
                <a:lumMod val="100000"/>
                <a:shade val="100000"/>
              </a:schemeClr>
            </a:gs>
            <a:gs pos="100000">
              <a:schemeClr val="accent5">
                <a:hueOff val="393725"/>
                <a:satOff val="21144"/>
                <a:lumOff val="-764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Duration of response</a:t>
          </a:r>
          <a:r>
            <a:rPr lang="en-US" sz="1800" kern="1200" baseline="30000" dirty="0"/>
            <a:t>*</a:t>
          </a:r>
          <a:r>
            <a:rPr lang="en-US" sz="1800" kern="1200" dirty="0"/>
            <a:t> </a:t>
          </a:r>
        </a:p>
        <a:p>
          <a:pPr marL="0" lvl="0" indent="0" algn="ctr" defTabSz="800100">
            <a:lnSpc>
              <a:spcPct val="90000"/>
            </a:lnSpc>
            <a:spcBef>
              <a:spcPct val="0"/>
            </a:spcBef>
            <a:spcAft>
              <a:spcPct val="35000"/>
            </a:spcAft>
            <a:buNone/>
          </a:pPr>
          <a:r>
            <a:rPr lang="en-US" sz="1800" kern="1200" dirty="0"/>
            <a:t>22 months (13.7-NR) </a:t>
          </a:r>
        </a:p>
      </dsp:txBody>
      <dsp:txXfrm>
        <a:off x="4783544" y="788999"/>
        <a:ext cx="2020072" cy="1161764"/>
      </dsp:txXfrm>
    </dsp:sp>
    <dsp:sp modelId="{4C6F331A-56B0-2D4E-A543-6A708C0EC38C}">
      <dsp:nvSpPr>
        <dsp:cNvPr id="0" name=""/>
        <dsp:cNvSpPr/>
      </dsp:nvSpPr>
      <dsp:spPr>
        <a:xfrm>
          <a:off x="1180173" y="2228189"/>
          <a:ext cx="2145770" cy="1287462"/>
        </a:xfrm>
        <a:prstGeom prst="roundRect">
          <a:avLst/>
        </a:prstGeom>
        <a:gradFill rotWithShape="0">
          <a:gsLst>
            <a:gs pos="0">
              <a:schemeClr val="accent5">
                <a:hueOff val="590587"/>
                <a:satOff val="31716"/>
                <a:lumOff val="-11470"/>
                <a:alphaOff val="0"/>
                <a:satMod val="103000"/>
                <a:lumMod val="102000"/>
                <a:tint val="94000"/>
              </a:schemeClr>
            </a:gs>
            <a:gs pos="50000">
              <a:schemeClr val="accent5">
                <a:hueOff val="590587"/>
                <a:satOff val="31716"/>
                <a:lumOff val="-11470"/>
                <a:alphaOff val="0"/>
                <a:satMod val="110000"/>
                <a:lumMod val="100000"/>
                <a:shade val="100000"/>
              </a:schemeClr>
            </a:gs>
            <a:gs pos="100000">
              <a:schemeClr val="accent5">
                <a:hueOff val="590587"/>
                <a:satOff val="31716"/>
                <a:lumOff val="-114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PFS</a:t>
          </a:r>
        </a:p>
        <a:p>
          <a:pPr marL="0" lvl="0" indent="0" algn="ctr" defTabSz="800100">
            <a:lnSpc>
              <a:spcPct val="90000"/>
            </a:lnSpc>
            <a:spcBef>
              <a:spcPct val="0"/>
            </a:spcBef>
            <a:spcAft>
              <a:spcPct val="35000"/>
            </a:spcAft>
            <a:buNone/>
          </a:pPr>
          <a:r>
            <a:rPr lang="en-US" sz="1800" kern="1200" dirty="0"/>
            <a:t>4.9 months (3.4-8.1)</a:t>
          </a:r>
        </a:p>
      </dsp:txBody>
      <dsp:txXfrm>
        <a:off x="1243022" y="2291038"/>
        <a:ext cx="2020072" cy="1161764"/>
      </dsp:txXfrm>
    </dsp:sp>
    <dsp:sp modelId="{BFA9C859-8DC9-C54C-8DEB-398496F21F31}">
      <dsp:nvSpPr>
        <dsp:cNvPr id="0" name=""/>
        <dsp:cNvSpPr/>
      </dsp:nvSpPr>
      <dsp:spPr>
        <a:xfrm>
          <a:off x="3540521" y="2228189"/>
          <a:ext cx="2145770" cy="1287462"/>
        </a:xfrm>
        <a:prstGeom prst="roundRect">
          <a:avLst/>
        </a:prstGeom>
        <a:gradFill rotWithShape="0">
          <a:gsLst>
            <a:gs pos="0">
              <a:schemeClr val="accent5">
                <a:hueOff val="787450"/>
                <a:satOff val="42288"/>
                <a:lumOff val="-15294"/>
                <a:alphaOff val="0"/>
                <a:satMod val="103000"/>
                <a:lumMod val="102000"/>
                <a:tint val="94000"/>
              </a:schemeClr>
            </a:gs>
            <a:gs pos="50000">
              <a:schemeClr val="accent5">
                <a:hueOff val="787450"/>
                <a:satOff val="42288"/>
                <a:lumOff val="-15294"/>
                <a:alphaOff val="0"/>
                <a:satMod val="110000"/>
                <a:lumMod val="100000"/>
                <a:shade val="100000"/>
              </a:schemeClr>
            </a:gs>
            <a:gs pos="100000">
              <a:schemeClr val="accent5">
                <a:hueOff val="787450"/>
                <a:satOff val="42288"/>
                <a:lumOff val="-15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12-month OS </a:t>
          </a:r>
        </a:p>
        <a:p>
          <a:pPr marL="0" lvl="0" indent="0" algn="ctr" defTabSz="800100">
            <a:lnSpc>
              <a:spcPct val="90000"/>
            </a:lnSpc>
            <a:spcBef>
              <a:spcPct val="0"/>
            </a:spcBef>
            <a:spcAft>
              <a:spcPct val="35000"/>
            </a:spcAft>
            <a:buNone/>
          </a:pPr>
          <a:r>
            <a:rPr lang="en-US" sz="1800" kern="1200" dirty="0"/>
            <a:t>50% </a:t>
          </a:r>
        </a:p>
      </dsp:txBody>
      <dsp:txXfrm>
        <a:off x="3603370" y="2291038"/>
        <a:ext cx="2020072" cy="1161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E0779-C2CE-1F41-85C8-61377A9BB0CC}">
      <dsp:nvSpPr>
        <dsp:cNvPr id="0" name=""/>
        <dsp:cNvSpPr/>
      </dsp:nvSpPr>
      <dsp:spPr>
        <a:xfrm>
          <a:off x="1168951" y="947"/>
          <a:ext cx="4043367" cy="2785879"/>
        </a:xfrm>
        <a:prstGeom prst="roundRect">
          <a:avLst/>
        </a:prstGeom>
        <a:blipFill dpi="0" rotWithShape="1">
          <a:blip xmlns:r="http://schemas.openxmlformats.org/officeDocument/2006/relationships" r:embed="rId1"/>
          <a:srcRect/>
          <a:stretch>
            <a:fillRect t="3430" b="343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B464E-B96F-4B45-B73E-C9E16D199E9D}">
      <dsp:nvSpPr>
        <dsp:cNvPr id="0" name=""/>
        <dsp:cNvSpPr/>
      </dsp:nvSpPr>
      <dsp:spPr>
        <a:xfrm>
          <a:off x="1168951" y="2786827"/>
          <a:ext cx="4043367" cy="150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t>Mosunetuzumab</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December 2022</a:t>
          </a:r>
        </a:p>
      </dsp:txBody>
      <dsp:txXfrm>
        <a:off x="1168951" y="2786827"/>
        <a:ext cx="4043367" cy="1500089"/>
      </dsp:txXfrm>
    </dsp:sp>
    <dsp:sp modelId="{467DD514-8150-4C42-854A-A45FF3EE62A2}">
      <dsp:nvSpPr>
        <dsp:cNvPr id="0" name=""/>
        <dsp:cNvSpPr/>
      </dsp:nvSpPr>
      <dsp:spPr>
        <a:xfrm>
          <a:off x="5616825" y="947"/>
          <a:ext cx="4043367" cy="2785879"/>
        </a:xfrm>
        <a:prstGeom prst="roundRect">
          <a:avLst/>
        </a:prstGeom>
        <a:blipFill dpi="0" rotWithShape="1">
          <a:blip xmlns:r="http://schemas.openxmlformats.org/officeDocument/2006/relationships" r:embed="rId2"/>
          <a:srcRect/>
          <a:stretch>
            <a:fillRect t="4394" b="4394"/>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838FE-D4B2-BA42-B20E-7FC824253FD4}">
      <dsp:nvSpPr>
        <dsp:cNvPr id="0" name=""/>
        <dsp:cNvSpPr/>
      </dsp:nvSpPr>
      <dsp:spPr>
        <a:xfrm>
          <a:off x="5616825" y="2786827"/>
          <a:ext cx="4043367" cy="150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t>Epcoritamab</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June 2024</a:t>
          </a:r>
        </a:p>
      </dsp:txBody>
      <dsp:txXfrm>
        <a:off x="5616825" y="2786827"/>
        <a:ext cx="4043367" cy="1500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246C-B998-DA46-8797-BFB079967F72}">
      <dsp:nvSpPr>
        <dsp:cNvPr id="0" name=""/>
        <dsp:cNvSpPr/>
      </dsp:nvSpPr>
      <dsp:spPr>
        <a:xfrm>
          <a:off x="1324" y="0"/>
          <a:ext cx="3444210" cy="42359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Endpoints</a:t>
          </a:r>
        </a:p>
      </dsp:txBody>
      <dsp:txXfrm>
        <a:off x="1324" y="0"/>
        <a:ext cx="3444210" cy="1270783"/>
      </dsp:txXfrm>
    </dsp:sp>
    <dsp:sp modelId="{6B1EDEA8-9385-4847-B448-52C862D74385}">
      <dsp:nvSpPr>
        <dsp:cNvPr id="0" name=""/>
        <dsp:cNvSpPr/>
      </dsp:nvSpPr>
      <dsp:spPr>
        <a:xfrm>
          <a:off x="345745" y="1272024"/>
          <a:ext cx="2755368" cy="127719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u="none" kern="1200" dirty="0"/>
            <a:t>Primary:</a:t>
          </a:r>
        </a:p>
        <a:p>
          <a:pPr marL="0" lvl="0" indent="0" algn="ctr" defTabSz="711200">
            <a:lnSpc>
              <a:spcPct val="90000"/>
            </a:lnSpc>
            <a:spcBef>
              <a:spcPct val="0"/>
            </a:spcBef>
            <a:spcAft>
              <a:spcPct val="35000"/>
            </a:spcAft>
            <a:buNone/>
          </a:pPr>
          <a:r>
            <a:rPr lang="en-US" sz="1600" u="none" kern="1200" dirty="0"/>
            <a:t>Complete response rate</a:t>
          </a:r>
        </a:p>
      </dsp:txBody>
      <dsp:txXfrm>
        <a:off x="383153" y="1309432"/>
        <a:ext cx="2680552" cy="1202379"/>
      </dsp:txXfrm>
    </dsp:sp>
    <dsp:sp modelId="{B74FC7F1-583B-9440-A4BB-C860B2E42CC0}">
      <dsp:nvSpPr>
        <dsp:cNvPr id="0" name=""/>
        <dsp:cNvSpPr/>
      </dsp:nvSpPr>
      <dsp:spPr>
        <a:xfrm>
          <a:off x="345745" y="2745711"/>
          <a:ext cx="2755368" cy="1277195"/>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u="none" kern="1200" dirty="0"/>
            <a:t>Secondary:</a:t>
          </a:r>
        </a:p>
        <a:p>
          <a:pPr marL="0" lvl="0" indent="0" algn="ctr" defTabSz="711200">
            <a:lnSpc>
              <a:spcPct val="90000"/>
            </a:lnSpc>
            <a:spcBef>
              <a:spcPct val="0"/>
            </a:spcBef>
            <a:spcAft>
              <a:spcPct val="35000"/>
            </a:spcAft>
            <a:buNone/>
          </a:pPr>
          <a:r>
            <a:rPr lang="en-US" sz="1600" u="none" kern="1200" dirty="0"/>
            <a:t>ORR, time to first response, </a:t>
          </a:r>
          <a:r>
            <a:rPr lang="en-US" sz="1600" u="none" kern="1200" dirty="0" err="1"/>
            <a:t>DoR</a:t>
          </a:r>
          <a:r>
            <a:rPr lang="en-US" sz="1600" u="none" kern="1200" dirty="0"/>
            <a:t>, </a:t>
          </a:r>
          <a:r>
            <a:rPr lang="en-US" sz="1600" u="none" kern="1200" dirty="0" err="1"/>
            <a:t>DoCR</a:t>
          </a:r>
          <a:r>
            <a:rPr lang="en-US" sz="1600" u="none" kern="1200" dirty="0"/>
            <a:t>, PFS, safety  </a:t>
          </a:r>
        </a:p>
      </dsp:txBody>
      <dsp:txXfrm>
        <a:off x="383153" y="2783119"/>
        <a:ext cx="2680552" cy="1202379"/>
      </dsp:txXfrm>
    </dsp:sp>
    <dsp:sp modelId="{29FEF488-A10E-7541-9391-BBC5FDDCD379}">
      <dsp:nvSpPr>
        <dsp:cNvPr id="0" name=""/>
        <dsp:cNvSpPr/>
      </dsp:nvSpPr>
      <dsp:spPr>
        <a:xfrm>
          <a:off x="3703850" y="0"/>
          <a:ext cx="3444210" cy="42359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Dosing Schedule</a:t>
          </a:r>
        </a:p>
        <a:p>
          <a:pPr marL="0" lvl="0" indent="0" algn="ctr" defTabSz="889000">
            <a:lnSpc>
              <a:spcPct val="90000"/>
            </a:lnSpc>
            <a:spcBef>
              <a:spcPct val="0"/>
            </a:spcBef>
            <a:spcAft>
              <a:spcPct val="35000"/>
            </a:spcAft>
            <a:buNone/>
          </a:pPr>
          <a:r>
            <a:rPr lang="en-US" sz="1600" kern="1200" dirty="0"/>
            <a:t>21-day cycles </a:t>
          </a:r>
        </a:p>
      </dsp:txBody>
      <dsp:txXfrm>
        <a:off x="3703850" y="0"/>
        <a:ext cx="3444210" cy="1270783"/>
      </dsp:txXfrm>
    </dsp:sp>
    <dsp:sp modelId="{AC7F6A0D-7AD9-3B41-A634-22D74553ED5B}">
      <dsp:nvSpPr>
        <dsp:cNvPr id="0" name=""/>
        <dsp:cNvSpPr/>
      </dsp:nvSpPr>
      <dsp:spPr>
        <a:xfrm>
          <a:off x="4048271" y="1272386"/>
          <a:ext cx="2755368" cy="2750159"/>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u="none" kern="1200" dirty="0"/>
            <a:t>Cycle 1</a:t>
          </a:r>
          <a:r>
            <a:rPr lang="en-US" sz="1600" kern="1200" dirty="0"/>
            <a:t>: weekly IV step-up dosing</a:t>
          </a:r>
        </a:p>
        <a:p>
          <a:pPr marL="0" lvl="0" indent="0" algn="ctr" defTabSz="711200">
            <a:lnSpc>
              <a:spcPct val="90000"/>
            </a:lnSpc>
            <a:spcBef>
              <a:spcPct val="0"/>
            </a:spcBef>
            <a:spcAft>
              <a:spcPct val="35000"/>
            </a:spcAft>
            <a:buNone/>
          </a:pPr>
          <a:r>
            <a:rPr lang="en-US" sz="1600" u="none" kern="1200" dirty="0"/>
            <a:t>Cycle 2 day 1</a:t>
          </a:r>
          <a:r>
            <a:rPr lang="en-US" sz="1600" kern="1200" dirty="0"/>
            <a:t>: 60 mg IV</a:t>
          </a:r>
          <a:endParaRPr lang="en-US" sz="1600" b="1" kern="1200" dirty="0"/>
        </a:p>
        <a:p>
          <a:pPr marL="0" lvl="0" indent="0" algn="ctr" defTabSz="711200">
            <a:lnSpc>
              <a:spcPct val="90000"/>
            </a:lnSpc>
            <a:spcBef>
              <a:spcPct val="0"/>
            </a:spcBef>
            <a:spcAft>
              <a:spcPct val="35000"/>
            </a:spcAft>
            <a:buNone/>
          </a:pPr>
          <a:r>
            <a:rPr lang="en-US" sz="1600" kern="1200" dirty="0"/>
            <a:t>Cycle 3-17: 30 mg IV </a:t>
          </a:r>
        </a:p>
      </dsp:txBody>
      <dsp:txXfrm>
        <a:off x="4128820" y="1352935"/>
        <a:ext cx="2594270" cy="2589061"/>
      </dsp:txXfrm>
    </dsp:sp>
    <dsp:sp modelId="{71BA7E54-486D-F54E-BF3E-CABE8B394C85}">
      <dsp:nvSpPr>
        <dsp:cNvPr id="0" name=""/>
        <dsp:cNvSpPr/>
      </dsp:nvSpPr>
      <dsp:spPr>
        <a:xfrm>
          <a:off x="7406376" y="0"/>
          <a:ext cx="3444210" cy="42359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Patients</a:t>
          </a:r>
        </a:p>
      </dsp:txBody>
      <dsp:txXfrm>
        <a:off x="7406376" y="0"/>
        <a:ext cx="3444210" cy="1270783"/>
      </dsp:txXfrm>
    </dsp:sp>
    <dsp:sp modelId="{83E27AC6-11E9-1B47-B059-501DED412CA9}">
      <dsp:nvSpPr>
        <dsp:cNvPr id="0" name=""/>
        <dsp:cNvSpPr/>
      </dsp:nvSpPr>
      <dsp:spPr>
        <a:xfrm>
          <a:off x="7750797" y="1270783"/>
          <a:ext cx="2755368" cy="2753364"/>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Median age: 60 </a:t>
          </a:r>
          <a:r>
            <a:rPr lang="en-US" sz="1600" kern="1200" dirty="0" err="1"/>
            <a:t>yr</a:t>
          </a:r>
          <a:r>
            <a:rPr lang="en-US" sz="1600" kern="1200" dirty="0"/>
            <a:t> (53-67)</a:t>
          </a:r>
        </a:p>
        <a:p>
          <a:pPr marL="0" lvl="0" indent="0" algn="ctr" defTabSz="711200">
            <a:lnSpc>
              <a:spcPct val="90000"/>
            </a:lnSpc>
            <a:spcBef>
              <a:spcPct val="0"/>
            </a:spcBef>
            <a:spcAft>
              <a:spcPct val="35000"/>
            </a:spcAft>
            <a:buNone/>
          </a:pPr>
          <a:r>
            <a:rPr lang="en-US" sz="1600" kern="1200" dirty="0"/>
            <a:t>Median number of prior therapies: 3 (2-4)</a:t>
          </a:r>
        </a:p>
        <a:p>
          <a:pPr marL="0" lvl="0" indent="0" algn="ctr" defTabSz="711200">
            <a:lnSpc>
              <a:spcPct val="90000"/>
            </a:lnSpc>
            <a:spcBef>
              <a:spcPct val="0"/>
            </a:spcBef>
            <a:spcAft>
              <a:spcPct val="35000"/>
            </a:spcAft>
            <a:buNone/>
          </a:pPr>
          <a:r>
            <a:rPr lang="en-US" sz="1600" kern="1200" dirty="0"/>
            <a:t>52% POD24</a:t>
          </a:r>
        </a:p>
        <a:p>
          <a:pPr marL="0" lvl="0" indent="0" algn="ctr" defTabSz="711200">
            <a:lnSpc>
              <a:spcPct val="90000"/>
            </a:lnSpc>
            <a:spcBef>
              <a:spcPct val="0"/>
            </a:spcBef>
            <a:spcAft>
              <a:spcPct val="35000"/>
            </a:spcAft>
            <a:buNone/>
          </a:pPr>
          <a:r>
            <a:rPr lang="en-US" sz="1600" kern="1200" dirty="0"/>
            <a:t>3% prior CAR-T</a:t>
          </a:r>
        </a:p>
        <a:p>
          <a:pPr marL="0" lvl="0" indent="0" algn="ctr" defTabSz="711200">
            <a:lnSpc>
              <a:spcPct val="90000"/>
            </a:lnSpc>
            <a:spcBef>
              <a:spcPct val="0"/>
            </a:spcBef>
            <a:spcAft>
              <a:spcPct val="35000"/>
            </a:spcAft>
            <a:buNone/>
          </a:pPr>
          <a:r>
            <a:rPr lang="en-US" sz="1600" b="0" i="0" kern="1200" dirty="0"/>
            <a:t> 53% double refractory to prior anti-CD20 and alkylator therapies</a:t>
          </a:r>
          <a:endParaRPr lang="en-US" sz="1600" kern="1200" dirty="0"/>
        </a:p>
      </dsp:txBody>
      <dsp:txXfrm>
        <a:off x="7831440" y="1351426"/>
        <a:ext cx="2594082" cy="25920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76E7C-3BE3-2041-8EEA-1DACDA3B7014}">
      <dsp:nvSpPr>
        <dsp:cNvPr id="0" name=""/>
        <dsp:cNvSpPr/>
      </dsp:nvSpPr>
      <dsp:spPr>
        <a:xfrm>
          <a:off x="608287" y="1420"/>
          <a:ext cx="2860663" cy="1716397"/>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Time to first response</a:t>
          </a:r>
        </a:p>
        <a:p>
          <a:pPr marL="0" lvl="0" indent="0" algn="ctr" defTabSz="800100">
            <a:lnSpc>
              <a:spcPct val="90000"/>
            </a:lnSpc>
            <a:spcBef>
              <a:spcPct val="0"/>
            </a:spcBef>
            <a:spcAft>
              <a:spcPct val="35000"/>
            </a:spcAft>
            <a:buNone/>
          </a:pPr>
          <a:r>
            <a:rPr lang="en-US" sz="1800" kern="1200" dirty="0"/>
            <a:t>1.4 months (1.2-2.9)</a:t>
          </a:r>
        </a:p>
      </dsp:txBody>
      <dsp:txXfrm>
        <a:off x="692075" y="85208"/>
        <a:ext cx="2693087" cy="1548821"/>
      </dsp:txXfrm>
    </dsp:sp>
    <dsp:sp modelId="{CA7FC2FE-D989-4546-A42B-21803FEFE962}">
      <dsp:nvSpPr>
        <dsp:cNvPr id="0" name=""/>
        <dsp:cNvSpPr/>
      </dsp:nvSpPr>
      <dsp:spPr>
        <a:xfrm>
          <a:off x="3755017" y="1420"/>
          <a:ext cx="2860663" cy="1716397"/>
        </a:xfrm>
        <a:prstGeom prst="roundRect">
          <a:avLst/>
        </a:prstGeom>
        <a:gradFill rotWithShape="0">
          <a:gsLst>
            <a:gs pos="0">
              <a:schemeClr val="accent2">
                <a:shade val="80000"/>
                <a:hueOff val="28202"/>
                <a:satOff val="45"/>
                <a:lumOff val="8123"/>
                <a:alphaOff val="0"/>
                <a:satMod val="103000"/>
                <a:lumMod val="102000"/>
                <a:tint val="94000"/>
              </a:schemeClr>
            </a:gs>
            <a:gs pos="50000">
              <a:schemeClr val="accent2">
                <a:shade val="80000"/>
                <a:hueOff val="28202"/>
                <a:satOff val="45"/>
                <a:lumOff val="8123"/>
                <a:alphaOff val="0"/>
                <a:satMod val="110000"/>
                <a:lumMod val="100000"/>
                <a:shade val="100000"/>
              </a:schemeClr>
            </a:gs>
            <a:gs pos="100000">
              <a:schemeClr val="accent2">
                <a:shade val="80000"/>
                <a:hueOff val="28202"/>
                <a:satOff val="45"/>
                <a:lumOff val="81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Duration of response</a:t>
          </a:r>
        </a:p>
        <a:p>
          <a:pPr marL="0" lvl="0" indent="0" algn="ctr" defTabSz="800100">
            <a:lnSpc>
              <a:spcPct val="90000"/>
            </a:lnSpc>
            <a:spcBef>
              <a:spcPct val="0"/>
            </a:spcBef>
            <a:spcAft>
              <a:spcPct val="35000"/>
            </a:spcAft>
            <a:buNone/>
          </a:pPr>
          <a:r>
            <a:rPr lang="en-US" sz="1800" kern="1200" dirty="0"/>
            <a:t>22.8 months (9.7-NR)</a:t>
          </a:r>
        </a:p>
      </dsp:txBody>
      <dsp:txXfrm>
        <a:off x="3838805" y="85208"/>
        <a:ext cx="2693087" cy="1548821"/>
      </dsp:txXfrm>
    </dsp:sp>
    <dsp:sp modelId="{F09087E5-BE07-5A44-8714-43C3E4DECDA7}">
      <dsp:nvSpPr>
        <dsp:cNvPr id="0" name=""/>
        <dsp:cNvSpPr/>
      </dsp:nvSpPr>
      <dsp:spPr>
        <a:xfrm>
          <a:off x="608287" y="2003885"/>
          <a:ext cx="2860663" cy="1716397"/>
        </a:xfrm>
        <a:prstGeom prst="roundRect">
          <a:avLst/>
        </a:prstGeom>
        <a:gradFill rotWithShape="0">
          <a:gsLst>
            <a:gs pos="0">
              <a:schemeClr val="accent2">
                <a:shade val="80000"/>
                <a:hueOff val="56404"/>
                <a:satOff val="91"/>
                <a:lumOff val="16245"/>
                <a:alphaOff val="0"/>
                <a:satMod val="103000"/>
                <a:lumMod val="102000"/>
                <a:tint val="94000"/>
              </a:schemeClr>
            </a:gs>
            <a:gs pos="50000">
              <a:schemeClr val="accent2">
                <a:shade val="80000"/>
                <a:hueOff val="56404"/>
                <a:satOff val="91"/>
                <a:lumOff val="16245"/>
                <a:alphaOff val="0"/>
                <a:satMod val="110000"/>
                <a:lumMod val="100000"/>
                <a:shade val="100000"/>
              </a:schemeClr>
            </a:gs>
            <a:gs pos="100000">
              <a:schemeClr val="accent2">
                <a:shade val="80000"/>
                <a:hueOff val="56404"/>
                <a:satOff val="91"/>
                <a:lumOff val="162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Duration of CR</a:t>
          </a:r>
        </a:p>
        <a:p>
          <a:pPr marL="0" lvl="0" indent="0" algn="ctr" defTabSz="800100">
            <a:lnSpc>
              <a:spcPct val="90000"/>
            </a:lnSpc>
            <a:spcBef>
              <a:spcPct val="0"/>
            </a:spcBef>
            <a:spcAft>
              <a:spcPct val="35000"/>
            </a:spcAft>
            <a:buNone/>
          </a:pPr>
          <a:r>
            <a:rPr lang="en-US" sz="1800" kern="1200" dirty="0"/>
            <a:t>NR (14.6-NR)</a:t>
          </a:r>
        </a:p>
      </dsp:txBody>
      <dsp:txXfrm>
        <a:off x="692075" y="2087673"/>
        <a:ext cx="2693087" cy="1548821"/>
      </dsp:txXfrm>
    </dsp:sp>
    <dsp:sp modelId="{E21D906A-22F1-7C43-A33B-20352CD86859}">
      <dsp:nvSpPr>
        <dsp:cNvPr id="0" name=""/>
        <dsp:cNvSpPr/>
      </dsp:nvSpPr>
      <dsp:spPr>
        <a:xfrm>
          <a:off x="3755017" y="2003885"/>
          <a:ext cx="2860663" cy="1716397"/>
        </a:xfrm>
        <a:prstGeom prst="roundRect">
          <a:avLst/>
        </a:prstGeom>
        <a:gradFill rotWithShape="0">
          <a:gsLst>
            <a:gs pos="0">
              <a:schemeClr val="accent2">
                <a:shade val="80000"/>
                <a:hueOff val="84606"/>
                <a:satOff val="136"/>
                <a:lumOff val="24368"/>
                <a:alphaOff val="0"/>
                <a:satMod val="103000"/>
                <a:lumMod val="102000"/>
                <a:tint val="94000"/>
              </a:schemeClr>
            </a:gs>
            <a:gs pos="50000">
              <a:schemeClr val="accent2">
                <a:shade val="80000"/>
                <a:hueOff val="84606"/>
                <a:satOff val="136"/>
                <a:lumOff val="24368"/>
                <a:alphaOff val="0"/>
                <a:satMod val="110000"/>
                <a:lumMod val="100000"/>
                <a:shade val="100000"/>
              </a:schemeClr>
            </a:gs>
            <a:gs pos="100000">
              <a:schemeClr val="accent2">
                <a:shade val="80000"/>
                <a:hueOff val="84606"/>
                <a:satOff val="136"/>
                <a:lumOff val="243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Median PFS</a:t>
          </a:r>
        </a:p>
        <a:p>
          <a:pPr marL="0" lvl="0" indent="0" algn="ctr" defTabSz="800100">
            <a:lnSpc>
              <a:spcPct val="90000"/>
            </a:lnSpc>
            <a:spcBef>
              <a:spcPct val="0"/>
            </a:spcBef>
            <a:spcAft>
              <a:spcPct val="35000"/>
            </a:spcAft>
            <a:buNone/>
          </a:pPr>
          <a:r>
            <a:rPr lang="en-US" sz="1800" kern="1200" dirty="0"/>
            <a:t>17.9 months</a:t>
          </a:r>
        </a:p>
      </dsp:txBody>
      <dsp:txXfrm>
        <a:off x="3838805" y="2087673"/>
        <a:ext cx="2693087" cy="154882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0.29796</cdr:x>
      <cdr:y>0.22283</cdr:y>
    </cdr:from>
    <cdr:to>
      <cdr:x>0.77973</cdr:x>
      <cdr:y>0.31865</cdr:y>
    </cdr:to>
    <cdr:sp macro="" textlink="">
      <cdr:nvSpPr>
        <cdr:cNvPr id="2" name="TextBox 1">
          <a:extLst xmlns:a="http://schemas.openxmlformats.org/drawingml/2006/main">
            <a:ext uri="{FF2B5EF4-FFF2-40B4-BE49-F238E27FC236}">
              <a16:creationId xmlns:a16="http://schemas.microsoft.com/office/drawing/2014/main" id="{0B94A7AF-6F4C-E1C7-5A88-062501615018}"/>
            </a:ext>
          </a:extLst>
        </cdr:cNvPr>
        <cdr:cNvSpPr txBox="1"/>
      </cdr:nvSpPr>
      <cdr:spPr>
        <a:xfrm xmlns:a="http://schemas.openxmlformats.org/drawingml/2006/main">
          <a:off x="1261538" y="996095"/>
          <a:ext cx="2039760" cy="428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ORR: 63.1%</a:t>
          </a:r>
        </a:p>
      </cdr:txBody>
    </cdr:sp>
  </cdr:relSizeAnchor>
</c:userShapes>
</file>

<file path=ppt/drawings/drawing2.xml><?xml version="1.0" encoding="utf-8"?>
<c:userShapes xmlns:c="http://schemas.openxmlformats.org/drawingml/2006/chart">
  <cdr:relSizeAnchor xmlns:cdr="http://schemas.openxmlformats.org/drawingml/2006/chartDrawing">
    <cdr:from>
      <cdr:x>0.37919</cdr:x>
      <cdr:y>0.33053</cdr:y>
    </cdr:from>
    <cdr:to>
      <cdr:x>0.80596</cdr:x>
      <cdr:y>0.38693</cdr:y>
    </cdr:to>
    <cdr:sp macro="" textlink="">
      <cdr:nvSpPr>
        <cdr:cNvPr id="3" name="TextBox 2">
          <a:extLst xmlns:a="http://schemas.openxmlformats.org/drawingml/2006/main">
            <a:ext uri="{FF2B5EF4-FFF2-40B4-BE49-F238E27FC236}">
              <a16:creationId xmlns:a16="http://schemas.microsoft.com/office/drawing/2014/main" id="{336034F9-7FC1-502C-BCC6-279E6F0FF1D7}"/>
            </a:ext>
          </a:extLst>
        </cdr:cNvPr>
        <cdr:cNvSpPr txBox="1"/>
      </cdr:nvSpPr>
      <cdr:spPr>
        <a:xfrm xmlns:a="http://schemas.openxmlformats.org/drawingml/2006/main">
          <a:off x="1351489" y="1325051"/>
          <a:ext cx="1521089" cy="226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ORR: 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9E054-76D2-B944-B8C0-B77C6F353C16}" type="datetimeFigureOut">
              <a:rPr lang="en-US" smtClean="0"/>
              <a:t>7/18/24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5D62-E729-7C41-AAC9-C34B465629D7}" type="slidenum">
              <a:rPr lang="en-US" smtClean="0"/>
              <a:t>‹#›</a:t>
            </a:fld>
            <a:endParaRPr lang="en-US"/>
          </a:p>
        </p:txBody>
      </p:sp>
    </p:spTree>
    <p:extLst>
      <p:ext uri="{BB962C8B-B14F-4D97-AF65-F5344CB8AC3E}">
        <p14:creationId xmlns:p14="http://schemas.microsoft.com/office/powerpoint/2010/main" val="127153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a:t>
            </a:fld>
            <a:endParaRPr lang="en-US"/>
          </a:p>
        </p:txBody>
      </p:sp>
    </p:spTree>
    <p:extLst>
      <p:ext uri="{BB962C8B-B14F-4D97-AF65-F5344CB8AC3E}">
        <p14:creationId xmlns:p14="http://schemas.microsoft.com/office/powerpoint/2010/main" val="353324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11</a:t>
            </a:fld>
            <a:endParaRPr lang="en-US"/>
          </a:p>
        </p:txBody>
      </p:sp>
    </p:spTree>
    <p:extLst>
      <p:ext uri="{BB962C8B-B14F-4D97-AF65-F5344CB8AC3E}">
        <p14:creationId xmlns:p14="http://schemas.microsoft.com/office/powerpoint/2010/main" val="350353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12</a:t>
            </a:fld>
            <a:endParaRPr lang="en-US"/>
          </a:p>
        </p:txBody>
      </p:sp>
    </p:spTree>
    <p:extLst>
      <p:ext uri="{BB962C8B-B14F-4D97-AF65-F5344CB8AC3E}">
        <p14:creationId xmlns:p14="http://schemas.microsoft.com/office/powerpoint/2010/main" val="383548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13</a:t>
            </a:fld>
            <a:endParaRPr lang="en-US"/>
          </a:p>
        </p:txBody>
      </p:sp>
    </p:spTree>
    <p:extLst>
      <p:ext uri="{BB962C8B-B14F-4D97-AF65-F5344CB8AC3E}">
        <p14:creationId xmlns:p14="http://schemas.microsoft.com/office/powerpoint/2010/main" val="222455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effectLst/>
            </a:endParaRPr>
          </a:p>
          <a:p>
            <a:endParaRPr lang="en-US" dirty="0">
              <a:effectLst/>
            </a:endParaRPr>
          </a:p>
        </p:txBody>
      </p:sp>
      <p:sp>
        <p:nvSpPr>
          <p:cNvPr id="4" name="Slide Number Placeholder 3"/>
          <p:cNvSpPr>
            <a:spLocks noGrp="1"/>
          </p:cNvSpPr>
          <p:nvPr>
            <p:ph type="sldNum" sz="quarter" idx="5"/>
          </p:nvPr>
        </p:nvSpPr>
        <p:spPr/>
        <p:txBody>
          <a:bodyPr/>
          <a:lstStyle/>
          <a:p>
            <a:fld id="{14EE5D62-E729-7C41-AAC9-C34B465629D7}" type="slidenum">
              <a:rPr lang="en-US" smtClean="0"/>
              <a:t>14</a:t>
            </a:fld>
            <a:endParaRPr lang="en-US"/>
          </a:p>
        </p:txBody>
      </p:sp>
    </p:spTree>
    <p:extLst>
      <p:ext uri="{BB962C8B-B14F-4D97-AF65-F5344CB8AC3E}">
        <p14:creationId xmlns:p14="http://schemas.microsoft.com/office/powerpoint/2010/main" val="282006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15</a:t>
            </a:fld>
            <a:endParaRPr lang="en-US"/>
          </a:p>
        </p:txBody>
      </p:sp>
    </p:spTree>
    <p:extLst>
      <p:ext uri="{BB962C8B-B14F-4D97-AF65-F5344CB8AC3E}">
        <p14:creationId xmlns:p14="http://schemas.microsoft.com/office/powerpoint/2010/main" val="394580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16</a:t>
            </a:fld>
            <a:endParaRPr lang="en-US"/>
          </a:p>
        </p:txBody>
      </p:sp>
    </p:spTree>
    <p:extLst>
      <p:ext uri="{BB962C8B-B14F-4D97-AF65-F5344CB8AC3E}">
        <p14:creationId xmlns:p14="http://schemas.microsoft.com/office/powerpoint/2010/main" val="113366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18</a:t>
            </a:fld>
            <a:endParaRPr lang="en-US"/>
          </a:p>
        </p:txBody>
      </p:sp>
    </p:spTree>
    <p:extLst>
      <p:ext uri="{BB962C8B-B14F-4D97-AF65-F5344CB8AC3E}">
        <p14:creationId xmlns:p14="http://schemas.microsoft.com/office/powerpoint/2010/main" val="3461856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19</a:t>
            </a:fld>
            <a:endParaRPr lang="en-US"/>
          </a:p>
        </p:txBody>
      </p:sp>
    </p:spTree>
    <p:extLst>
      <p:ext uri="{BB962C8B-B14F-4D97-AF65-F5344CB8AC3E}">
        <p14:creationId xmlns:p14="http://schemas.microsoft.com/office/powerpoint/2010/main" val="3344231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20</a:t>
            </a:fld>
            <a:endParaRPr lang="en-US"/>
          </a:p>
        </p:txBody>
      </p:sp>
    </p:spTree>
    <p:extLst>
      <p:ext uri="{BB962C8B-B14F-4D97-AF65-F5344CB8AC3E}">
        <p14:creationId xmlns:p14="http://schemas.microsoft.com/office/powerpoint/2010/main" val="3705538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effectLst/>
            </a:endParaRPr>
          </a:p>
          <a:p>
            <a:endParaRPr lang="en-US" dirty="0">
              <a:effectLst/>
            </a:endParaRPr>
          </a:p>
        </p:txBody>
      </p:sp>
      <p:sp>
        <p:nvSpPr>
          <p:cNvPr id="4" name="Slide Number Placeholder 3"/>
          <p:cNvSpPr>
            <a:spLocks noGrp="1"/>
          </p:cNvSpPr>
          <p:nvPr>
            <p:ph type="sldNum" sz="quarter" idx="5"/>
          </p:nvPr>
        </p:nvSpPr>
        <p:spPr/>
        <p:txBody>
          <a:bodyPr/>
          <a:lstStyle/>
          <a:p>
            <a:fld id="{14EE5D62-E729-7C41-AAC9-C34B465629D7}" type="slidenum">
              <a:rPr lang="en-US" smtClean="0"/>
              <a:t>22</a:t>
            </a:fld>
            <a:endParaRPr lang="en-US"/>
          </a:p>
        </p:txBody>
      </p:sp>
    </p:spTree>
    <p:extLst>
      <p:ext uri="{BB962C8B-B14F-4D97-AF65-F5344CB8AC3E}">
        <p14:creationId xmlns:p14="http://schemas.microsoft.com/office/powerpoint/2010/main" val="272862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a:t>
            </a:fld>
            <a:endParaRPr lang="en-US"/>
          </a:p>
        </p:txBody>
      </p:sp>
    </p:spTree>
    <p:extLst>
      <p:ext uri="{BB962C8B-B14F-4D97-AF65-F5344CB8AC3E}">
        <p14:creationId xmlns:p14="http://schemas.microsoft.com/office/powerpoint/2010/main" val="232142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23</a:t>
            </a:fld>
            <a:endParaRPr lang="en-US"/>
          </a:p>
        </p:txBody>
      </p:sp>
    </p:spTree>
    <p:extLst>
      <p:ext uri="{BB962C8B-B14F-4D97-AF65-F5344CB8AC3E}">
        <p14:creationId xmlns:p14="http://schemas.microsoft.com/office/powerpoint/2010/main" val="113332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24</a:t>
            </a:fld>
            <a:endParaRPr lang="en-US"/>
          </a:p>
        </p:txBody>
      </p:sp>
    </p:spTree>
    <p:extLst>
      <p:ext uri="{BB962C8B-B14F-4D97-AF65-F5344CB8AC3E}">
        <p14:creationId xmlns:p14="http://schemas.microsoft.com/office/powerpoint/2010/main" val="3742746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25</a:t>
            </a:fld>
            <a:endParaRPr lang="en-US"/>
          </a:p>
        </p:txBody>
      </p:sp>
    </p:spTree>
    <p:extLst>
      <p:ext uri="{BB962C8B-B14F-4D97-AF65-F5344CB8AC3E}">
        <p14:creationId xmlns:p14="http://schemas.microsoft.com/office/powerpoint/2010/main" val="1017731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26</a:t>
            </a:fld>
            <a:endParaRPr lang="en-US"/>
          </a:p>
        </p:txBody>
      </p:sp>
    </p:spTree>
    <p:extLst>
      <p:ext uri="{BB962C8B-B14F-4D97-AF65-F5344CB8AC3E}">
        <p14:creationId xmlns:p14="http://schemas.microsoft.com/office/powerpoint/2010/main" val="2096751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27</a:t>
            </a:fld>
            <a:endParaRPr lang="en-US"/>
          </a:p>
        </p:txBody>
      </p:sp>
    </p:spTree>
    <p:extLst>
      <p:ext uri="{BB962C8B-B14F-4D97-AF65-F5344CB8AC3E}">
        <p14:creationId xmlns:p14="http://schemas.microsoft.com/office/powerpoint/2010/main" val="220670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28</a:t>
            </a:fld>
            <a:endParaRPr lang="en-US"/>
          </a:p>
        </p:txBody>
      </p:sp>
    </p:spTree>
    <p:extLst>
      <p:ext uri="{BB962C8B-B14F-4D97-AF65-F5344CB8AC3E}">
        <p14:creationId xmlns:p14="http://schemas.microsoft.com/office/powerpoint/2010/main" val="69982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29</a:t>
            </a:fld>
            <a:endParaRPr lang="en-US"/>
          </a:p>
        </p:txBody>
      </p:sp>
    </p:spTree>
    <p:extLst>
      <p:ext uri="{BB962C8B-B14F-4D97-AF65-F5344CB8AC3E}">
        <p14:creationId xmlns:p14="http://schemas.microsoft.com/office/powerpoint/2010/main" val="2294985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30</a:t>
            </a:fld>
            <a:endParaRPr lang="en-US"/>
          </a:p>
        </p:txBody>
      </p:sp>
    </p:spTree>
    <p:extLst>
      <p:ext uri="{BB962C8B-B14F-4D97-AF65-F5344CB8AC3E}">
        <p14:creationId xmlns:p14="http://schemas.microsoft.com/office/powerpoint/2010/main" val="3191971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31</a:t>
            </a:fld>
            <a:endParaRPr lang="en-US"/>
          </a:p>
        </p:txBody>
      </p:sp>
    </p:spTree>
    <p:extLst>
      <p:ext uri="{BB962C8B-B14F-4D97-AF65-F5344CB8AC3E}">
        <p14:creationId xmlns:p14="http://schemas.microsoft.com/office/powerpoint/2010/main" val="2846589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32</a:t>
            </a:fld>
            <a:endParaRPr lang="en-US"/>
          </a:p>
        </p:txBody>
      </p:sp>
    </p:spTree>
    <p:extLst>
      <p:ext uri="{BB962C8B-B14F-4D97-AF65-F5344CB8AC3E}">
        <p14:creationId xmlns:p14="http://schemas.microsoft.com/office/powerpoint/2010/main" val="59321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4</a:t>
            </a:fld>
            <a:endParaRPr lang="en-US"/>
          </a:p>
        </p:txBody>
      </p:sp>
    </p:spTree>
    <p:extLst>
      <p:ext uri="{BB962C8B-B14F-4D97-AF65-F5344CB8AC3E}">
        <p14:creationId xmlns:p14="http://schemas.microsoft.com/office/powerpoint/2010/main" val="139708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33</a:t>
            </a:fld>
            <a:endParaRPr lang="en-US"/>
          </a:p>
        </p:txBody>
      </p:sp>
    </p:spTree>
    <p:extLst>
      <p:ext uri="{BB962C8B-B14F-4D97-AF65-F5344CB8AC3E}">
        <p14:creationId xmlns:p14="http://schemas.microsoft.com/office/powerpoint/2010/main" val="3120002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34</a:t>
            </a:fld>
            <a:endParaRPr lang="en-US"/>
          </a:p>
        </p:txBody>
      </p:sp>
    </p:spTree>
    <p:extLst>
      <p:ext uri="{BB962C8B-B14F-4D97-AF65-F5344CB8AC3E}">
        <p14:creationId xmlns:p14="http://schemas.microsoft.com/office/powerpoint/2010/main" val="524888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35</a:t>
            </a:fld>
            <a:endParaRPr lang="en-US"/>
          </a:p>
        </p:txBody>
      </p:sp>
    </p:spTree>
    <p:extLst>
      <p:ext uri="{BB962C8B-B14F-4D97-AF65-F5344CB8AC3E}">
        <p14:creationId xmlns:p14="http://schemas.microsoft.com/office/powerpoint/2010/main" val="211753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5</a:t>
            </a:fld>
            <a:endParaRPr lang="en-US"/>
          </a:p>
        </p:txBody>
      </p:sp>
    </p:spTree>
    <p:extLst>
      <p:ext uri="{BB962C8B-B14F-4D97-AF65-F5344CB8AC3E}">
        <p14:creationId xmlns:p14="http://schemas.microsoft.com/office/powerpoint/2010/main" val="244738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6</a:t>
            </a:fld>
            <a:endParaRPr lang="en-US"/>
          </a:p>
        </p:txBody>
      </p:sp>
    </p:spTree>
    <p:extLst>
      <p:ext uri="{BB962C8B-B14F-4D97-AF65-F5344CB8AC3E}">
        <p14:creationId xmlns:p14="http://schemas.microsoft.com/office/powerpoint/2010/main" val="98444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7</a:t>
            </a:fld>
            <a:endParaRPr lang="en-US"/>
          </a:p>
        </p:txBody>
      </p:sp>
    </p:spTree>
    <p:extLst>
      <p:ext uri="{BB962C8B-B14F-4D97-AF65-F5344CB8AC3E}">
        <p14:creationId xmlns:p14="http://schemas.microsoft.com/office/powerpoint/2010/main" val="162189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8</a:t>
            </a:fld>
            <a:endParaRPr lang="en-US"/>
          </a:p>
        </p:txBody>
      </p:sp>
    </p:spTree>
    <p:extLst>
      <p:ext uri="{BB962C8B-B14F-4D97-AF65-F5344CB8AC3E}">
        <p14:creationId xmlns:p14="http://schemas.microsoft.com/office/powerpoint/2010/main" val="113766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9</a:t>
            </a:fld>
            <a:endParaRPr lang="en-US"/>
          </a:p>
        </p:txBody>
      </p:sp>
    </p:spTree>
    <p:extLst>
      <p:ext uri="{BB962C8B-B14F-4D97-AF65-F5344CB8AC3E}">
        <p14:creationId xmlns:p14="http://schemas.microsoft.com/office/powerpoint/2010/main" val="101522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E5D62-E729-7C41-AAC9-C34B465629D7}" type="slidenum">
              <a:rPr lang="en-US" smtClean="0"/>
              <a:t>10</a:t>
            </a:fld>
            <a:endParaRPr lang="en-US"/>
          </a:p>
        </p:txBody>
      </p:sp>
    </p:spTree>
    <p:extLst>
      <p:ext uri="{BB962C8B-B14F-4D97-AF65-F5344CB8AC3E}">
        <p14:creationId xmlns:p14="http://schemas.microsoft.com/office/powerpoint/2010/main" val="159636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2590-1698-90C2-46B5-9D855850C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4ACFDC-8E59-8DF7-43D8-D0C75C209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17450E-3CAA-9198-065F-6BB60761A440}"/>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5" name="Footer Placeholder 4">
            <a:extLst>
              <a:ext uri="{FF2B5EF4-FFF2-40B4-BE49-F238E27FC236}">
                <a16:creationId xmlns:a16="http://schemas.microsoft.com/office/drawing/2014/main" id="{F82D0ABF-4C1F-B7A8-F9C9-690D51A3B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3888D-D19A-B633-7E29-310922BD9163}"/>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39925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B784-2078-CF3F-E285-8638DA22A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316EB-BF06-AE85-667D-3CE41ED1A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944E9-0E5E-5DF4-6179-3958FEDBD73F}"/>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5" name="Footer Placeholder 4">
            <a:extLst>
              <a:ext uri="{FF2B5EF4-FFF2-40B4-BE49-F238E27FC236}">
                <a16:creationId xmlns:a16="http://schemas.microsoft.com/office/drawing/2014/main" id="{B510160C-25F7-BEE0-25A3-3FC7A149C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CFAFD-45D6-024D-97C6-13A690BC6F88}"/>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154510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500FD-C1BD-236F-EBA9-962A6D631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24945E-E070-377F-1A64-70F7FAA0D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A01AB-3628-A659-3080-596C8D56EC21}"/>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5" name="Footer Placeholder 4">
            <a:extLst>
              <a:ext uri="{FF2B5EF4-FFF2-40B4-BE49-F238E27FC236}">
                <a16:creationId xmlns:a16="http://schemas.microsoft.com/office/drawing/2014/main" id="{425100FC-05BB-4F42-7609-7267C5B3B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FEB5E-5E92-B229-B1DA-A4C24F5EE68A}"/>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60614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7441-D63B-30FA-58FD-CA1E3BDFA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2990D-E108-03CC-C84B-CC28B21FFA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993FC-BD71-D746-F51C-D233562F4A2C}"/>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5" name="Footer Placeholder 4">
            <a:extLst>
              <a:ext uri="{FF2B5EF4-FFF2-40B4-BE49-F238E27FC236}">
                <a16:creationId xmlns:a16="http://schemas.microsoft.com/office/drawing/2014/main" id="{AFED9706-90DB-CA8F-EF04-E09768F54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1F666-30EA-7978-F5DC-E819B86B5D24}"/>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39652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8228-870A-F57E-45DD-02DDAEC83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B48952-A684-6308-DC96-310C6A2F81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1D650-9D9F-350D-01A3-F4D1433E43EE}"/>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5" name="Footer Placeholder 4">
            <a:extLst>
              <a:ext uri="{FF2B5EF4-FFF2-40B4-BE49-F238E27FC236}">
                <a16:creationId xmlns:a16="http://schemas.microsoft.com/office/drawing/2014/main" id="{E81449FF-C97E-C646-064D-45EB1B71A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69932-7CA1-FFB2-8D53-AAADA774505A}"/>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374160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DDE9-9014-7277-C599-740E1A293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8E9E9-6BE0-027D-0579-10515A507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083C63-9B1D-DBD4-EA22-68F1BE3C6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ABB01-B2B2-2BF4-7592-1FFE3393F215}"/>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6" name="Footer Placeholder 5">
            <a:extLst>
              <a:ext uri="{FF2B5EF4-FFF2-40B4-BE49-F238E27FC236}">
                <a16:creationId xmlns:a16="http://schemas.microsoft.com/office/drawing/2014/main" id="{D19DEFB8-EF8B-A436-2040-1629C5CD4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CAFDD-19A6-DCA3-AB5D-A011DF8D7FC8}"/>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35032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EA1A-B87E-74E1-0823-B52209E4C8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E79A2-F48A-97C1-C806-AEA061A10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98E57-43B1-03F3-3ECA-81B7E19F5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D590E1-2A67-97EA-7215-2A1CCF5AB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D6D2B-C5CE-719C-BF19-9E947F25B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64AFE5-90E2-94DC-DE72-211455A35CF9}"/>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8" name="Footer Placeholder 7">
            <a:extLst>
              <a:ext uri="{FF2B5EF4-FFF2-40B4-BE49-F238E27FC236}">
                <a16:creationId xmlns:a16="http://schemas.microsoft.com/office/drawing/2014/main" id="{1BC5FE41-C3D3-B678-D086-DB302F05F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0CB120-0657-FC5A-A9D5-8F2EACE2F469}"/>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1054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070E-CBC7-138D-8796-39A942FE9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E006D0-DDCF-E84A-4442-A52F92D9FCEA}"/>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4" name="Footer Placeholder 3">
            <a:extLst>
              <a:ext uri="{FF2B5EF4-FFF2-40B4-BE49-F238E27FC236}">
                <a16:creationId xmlns:a16="http://schemas.microsoft.com/office/drawing/2014/main" id="{0BB74A48-5A99-DE5C-9EDE-11B3BACE36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456A01-6917-6052-117F-56481E2728D8}"/>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138047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8CA1B-B5C4-4F0C-725B-1C8D578A5CAC}"/>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3" name="Footer Placeholder 2">
            <a:extLst>
              <a:ext uri="{FF2B5EF4-FFF2-40B4-BE49-F238E27FC236}">
                <a16:creationId xmlns:a16="http://schemas.microsoft.com/office/drawing/2014/main" id="{C3BCE9DA-066A-8805-9A5B-B833CACAA4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70F552-07AA-5C46-56AC-B7A742EF6D46}"/>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41284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894-4FF3-8B15-335D-414B211A6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2E058-3BA5-3A1C-09B4-1A7717678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675418-F36F-8A9C-F95F-92FC18FB6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44140-87A3-E1DC-F04A-D3AE54D5325F}"/>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6" name="Footer Placeholder 5">
            <a:extLst>
              <a:ext uri="{FF2B5EF4-FFF2-40B4-BE49-F238E27FC236}">
                <a16:creationId xmlns:a16="http://schemas.microsoft.com/office/drawing/2014/main" id="{2E0BDE55-88BD-55EF-428C-EF7E2436D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671DE-41CF-B7B7-6120-9A2E9F2B9E13}"/>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383492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A18F-307E-E53B-1F2B-42AA96CD1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B9C005-17DE-AEBB-A140-D269B2787F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0BBD5E-E39B-035E-608F-8951A117C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DF177-B286-9DAA-B5F1-728FF625C906}"/>
              </a:ext>
            </a:extLst>
          </p:cNvPr>
          <p:cNvSpPr>
            <a:spLocks noGrp="1"/>
          </p:cNvSpPr>
          <p:nvPr>
            <p:ph type="dt" sz="half" idx="10"/>
          </p:nvPr>
        </p:nvSpPr>
        <p:spPr/>
        <p:txBody>
          <a:bodyPr/>
          <a:lstStyle/>
          <a:p>
            <a:fld id="{0FB0B411-A252-3F45-A7AC-760D380E4780}" type="datetimeFigureOut">
              <a:rPr lang="en-US" smtClean="0"/>
              <a:t>7/18/24</a:t>
            </a:fld>
            <a:endParaRPr lang="en-US"/>
          </a:p>
        </p:txBody>
      </p:sp>
      <p:sp>
        <p:nvSpPr>
          <p:cNvPr id="6" name="Footer Placeholder 5">
            <a:extLst>
              <a:ext uri="{FF2B5EF4-FFF2-40B4-BE49-F238E27FC236}">
                <a16:creationId xmlns:a16="http://schemas.microsoft.com/office/drawing/2014/main" id="{7A36D258-DFA6-6341-F65E-0AB66DE58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07CCF-B2AD-75F7-5676-EB1BCC4B4403}"/>
              </a:ext>
            </a:extLst>
          </p:cNvPr>
          <p:cNvSpPr>
            <a:spLocks noGrp="1"/>
          </p:cNvSpPr>
          <p:nvPr>
            <p:ph type="sldNum" sz="quarter" idx="12"/>
          </p:nvPr>
        </p:nvSpPr>
        <p:spPr/>
        <p:txBody>
          <a:bodyPr/>
          <a:lstStyle/>
          <a:p>
            <a:fld id="{D39421A6-7A29-3E4A-BC46-86C7364033E9}" type="slidenum">
              <a:rPr lang="en-US" smtClean="0"/>
              <a:t>‹#›</a:t>
            </a:fld>
            <a:endParaRPr lang="en-US"/>
          </a:p>
        </p:txBody>
      </p:sp>
    </p:spTree>
    <p:extLst>
      <p:ext uri="{BB962C8B-B14F-4D97-AF65-F5344CB8AC3E}">
        <p14:creationId xmlns:p14="http://schemas.microsoft.com/office/powerpoint/2010/main" val="143177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9D080-0D36-010A-ED9A-1F6FA839D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01727-1F3E-3335-1335-1CCE1762B3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87C74-2B23-291D-7BEF-B167CD318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B0B411-A252-3F45-A7AC-760D380E4780}" type="datetimeFigureOut">
              <a:rPr lang="en-US" smtClean="0"/>
              <a:t>7/18/24</a:t>
            </a:fld>
            <a:endParaRPr lang="en-US"/>
          </a:p>
        </p:txBody>
      </p:sp>
      <p:sp>
        <p:nvSpPr>
          <p:cNvPr id="5" name="Footer Placeholder 4">
            <a:extLst>
              <a:ext uri="{FF2B5EF4-FFF2-40B4-BE49-F238E27FC236}">
                <a16:creationId xmlns:a16="http://schemas.microsoft.com/office/drawing/2014/main" id="{4E4344EE-54C3-DB3D-A31C-AA743BE98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E307C87-A1F3-FB2B-4A29-25F6D80F2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9421A6-7A29-3E4A-BC46-86C7364033E9}" type="slidenum">
              <a:rPr lang="en-US" smtClean="0"/>
              <a:t>‹#›</a:t>
            </a:fld>
            <a:endParaRPr lang="en-US"/>
          </a:p>
        </p:txBody>
      </p:sp>
    </p:spTree>
    <p:extLst>
      <p:ext uri="{BB962C8B-B14F-4D97-AF65-F5344CB8AC3E}">
        <p14:creationId xmlns:p14="http://schemas.microsoft.com/office/powerpoint/2010/main" val="147442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7.wdp"/><Relationship Id="rId18" Type="http://schemas.microsoft.com/office/2007/relationships/hdphoto" Target="../media/hdphoto12.wdp"/><Relationship Id="rId26" Type="http://schemas.openxmlformats.org/officeDocument/2006/relationships/diagramColors" Target="../diagrams/colors4.xml"/><Relationship Id="rId3" Type="http://schemas.openxmlformats.org/officeDocument/2006/relationships/image" Target="../media/image6.png"/><Relationship Id="rId21" Type="http://schemas.microsoft.com/office/2007/relationships/hdphoto" Target="../media/hdphoto15.wdp"/><Relationship Id="rId7" Type="http://schemas.microsoft.com/office/2007/relationships/hdphoto" Target="../media/hdphoto1.wdp"/><Relationship Id="rId12" Type="http://schemas.microsoft.com/office/2007/relationships/hdphoto" Target="../media/hdphoto6.wdp"/><Relationship Id="rId17" Type="http://schemas.microsoft.com/office/2007/relationships/hdphoto" Target="../media/hdphoto11.wdp"/><Relationship Id="rId25" Type="http://schemas.openxmlformats.org/officeDocument/2006/relationships/diagramQuickStyle" Target="../diagrams/quickStyle4.xml"/><Relationship Id="rId2" Type="http://schemas.openxmlformats.org/officeDocument/2006/relationships/notesSlide" Target="../notesSlides/notesSlide9.xml"/><Relationship Id="rId16" Type="http://schemas.microsoft.com/office/2007/relationships/hdphoto" Target="../media/hdphoto10.wdp"/><Relationship Id="rId20" Type="http://schemas.microsoft.com/office/2007/relationships/hdphoto" Target="../media/hdphoto14.wdp"/><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5.wdp"/><Relationship Id="rId24" Type="http://schemas.openxmlformats.org/officeDocument/2006/relationships/diagramLayout" Target="../diagrams/layout4.xml"/><Relationship Id="rId5" Type="http://schemas.openxmlformats.org/officeDocument/2006/relationships/image" Target="../media/image8.svg"/><Relationship Id="rId15" Type="http://schemas.microsoft.com/office/2007/relationships/hdphoto" Target="../media/hdphoto9.wdp"/><Relationship Id="rId23" Type="http://schemas.openxmlformats.org/officeDocument/2006/relationships/diagramData" Target="../diagrams/data4.xml"/><Relationship Id="rId28" Type="http://schemas.microsoft.com/office/2007/relationships/hdphoto" Target="../media/hdphoto17.wdp"/><Relationship Id="rId10" Type="http://schemas.microsoft.com/office/2007/relationships/hdphoto" Target="../media/hdphoto4.wdp"/><Relationship Id="rId19" Type="http://schemas.microsoft.com/office/2007/relationships/hdphoto" Target="../media/hdphoto13.wdp"/><Relationship Id="rId4" Type="http://schemas.openxmlformats.org/officeDocument/2006/relationships/image" Target="../media/image7.svg"/><Relationship Id="rId9" Type="http://schemas.microsoft.com/office/2007/relationships/hdphoto" Target="../media/hdphoto3.wdp"/><Relationship Id="rId14" Type="http://schemas.microsoft.com/office/2007/relationships/hdphoto" Target="../media/hdphoto8.wdp"/><Relationship Id="rId22" Type="http://schemas.microsoft.com/office/2007/relationships/hdphoto" Target="../media/hdphoto16.wdp"/><Relationship Id="rId27"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chart" Target="../charts/chart2.xml"/><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chart" Target="../charts/chart3.xml"/><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chart" Target="../charts/chart4.xml"/><Relationship Id="rId7" Type="http://schemas.openxmlformats.org/officeDocument/2006/relationships/diagramColors" Target="../diagrams/colors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20.wdp"/><Relationship Id="rId13" Type="http://schemas.microsoft.com/office/2007/relationships/hdphoto" Target="../media/hdphoto25.wdp"/><Relationship Id="rId18" Type="http://schemas.microsoft.com/office/2007/relationships/hdphoto" Target="../media/hdphoto30.wdp"/><Relationship Id="rId3" Type="http://schemas.openxmlformats.org/officeDocument/2006/relationships/image" Target="../media/image15.png"/><Relationship Id="rId21" Type="http://schemas.openxmlformats.org/officeDocument/2006/relationships/diagramData" Target="../diagrams/data12.xml"/><Relationship Id="rId7" Type="http://schemas.microsoft.com/office/2007/relationships/hdphoto" Target="../media/hdphoto19.wdp"/><Relationship Id="rId12" Type="http://schemas.microsoft.com/office/2007/relationships/hdphoto" Target="../media/hdphoto24.wdp"/><Relationship Id="rId17" Type="http://schemas.microsoft.com/office/2007/relationships/hdphoto" Target="../media/hdphoto29.wdp"/><Relationship Id="rId25" Type="http://schemas.microsoft.com/office/2007/relationships/diagramDrawing" Target="../diagrams/drawing12.xml"/><Relationship Id="rId2" Type="http://schemas.openxmlformats.org/officeDocument/2006/relationships/notesSlide" Target="../notesSlides/notesSlide23.xml"/><Relationship Id="rId16" Type="http://schemas.microsoft.com/office/2007/relationships/hdphoto" Target="../media/hdphoto28.wdp"/><Relationship Id="rId20" Type="http://schemas.microsoft.com/office/2007/relationships/hdphoto" Target="../media/hdphoto32.wdp"/><Relationship Id="rId1" Type="http://schemas.openxmlformats.org/officeDocument/2006/relationships/slideLayout" Target="../slideLayouts/slideLayout2.xml"/><Relationship Id="rId6" Type="http://schemas.microsoft.com/office/2007/relationships/hdphoto" Target="../media/hdphoto18.wdp"/><Relationship Id="rId11" Type="http://schemas.microsoft.com/office/2007/relationships/hdphoto" Target="../media/hdphoto23.wdp"/><Relationship Id="rId24" Type="http://schemas.openxmlformats.org/officeDocument/2006/relationships/diagramColors" Target="../diagrams/colors12.xml"/><Relationship Id="rId5" Type="http://schemas.openxmlformats.org/officeDocument/2006/relationships/image" Target="../media/image17.png"/><Relationship Id="rId15" Type="http://schemas.microsoft.com/office/2007/relationships/hdphoto" Target="../media/hdphoto27.wdp"/><Relationship Id="rId23" Type="http://schemas.openxmlformats.org/officeDocument/2006/relationships/diagramQuickStyle" Target="../diagrams/quickStyle12.xml"/><Relationship Id="rId10" Type="http://schemas.microsoft.com/office/2007/relationships/hdphoto" Target="../media/hdphoto22.wdp"/><Relationship Id="rId19" Type="http://schemas.microsoft.com/office/2007/relationships/hdphoto" Target="../media/hdphoto31.wdp"/><Relationship Id="rId4" Type="http://schemas.openxmlformats.org/officeDocument/2006/relationships/image" Target="../media/image16.svg"/><Relationship Id="rId9" Type="http://schemas.microsoft.com/office/2007/relationships/hdphoto" Target="../media/hdphoto21.wdp"/><Relationship Id="rId14" Type="http://schemas.microsoft.com/office/2007/relationships/hdphoto" Target="../media/hdphoto26.wdp"/><Relationship Id="rId22"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tual Background - Antibodies (Blue) | BioRender Science Templates">
            <a:extLst>
              <a:ext uri="{FF2B5EF4-FFF2-40B4-BE49-F238E27FC236}">
                <a16:creationId xmlns:a16="http://schemas.microsoft.com/office/drawing/2014/main" id="{E0810F21-D4C4-5311-785D-57290239EE14}"/>
              </a:ext>
            </a:extLst>
          </p:cNvPr>
          <p:cNvPicPr>
            <a:picLocks noChangeAspect="1" noChangeArrowheads="1"/>
          </p:cNvPicPr>
          <p:nvPr/>
        </p:nvPicPr>
        <p:blipFill>
          <a:blip r:embed="rId3">
            <a:alphaModFix amt="50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467"/>
            <a:ext cx="12192000" cy="6849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61E9FD-4D44-2BA6-CAB8-627B4511FBEA}"/>
              </a:ext>
            </a:extLst>
          </p:cNvPr>
          <p:cNvSpPr>
            <a:spLocks noGrp="1"/>
          </p:cNvSpPr>
          <p:nvPr>
            <p:ph type="ctrTitle"/>
          </p:nvPr>
        </p:nvSpPr>
        <p:spPr>
          <a:xfrm>
            <a:off x="321733" y="1251283"/>
            <a:ext cx="11870267" cy="2436861"/>
          </a:xfrm>
        </p:spPr>
        <p:txBody>
          <a:bodyPr>
            <a:normAutofit/>
          </a:bodyPr>
          <a:lstStyle/>
          <a:p>
            <a:r>
              <a:rPr lang="en-US" sz="5000" dirty="0">
                <a:effectLst/>
                <a:latin typeface="Fira Sans" panose="020B0503050000020004" pitchFamily="34" charset="0"/>
              </a:rPr>
              <a:t>Bispecific Antibodies: Balancing Breakthroughs and Challenges in Lymphoma Treatment</a:t>
            </a:r>
            <a:endParaRPr lang="en-US" sz="5000" dirty="0">
              <a:latin typeface="Fira Sans" panose="020B0503050000020004" pitchFamily="34" charset="0"/>
            </a:endParaRPr>
          </a:p>
        </p:txBody>
      </p:sp>
      <p:sp>
        <p:nvSpPr>
          <p:cNvPr id="3" name="Subtitle 2">
            <a:extLst>
              <a:ext uri="{FF2B5EF4-FFF2-40B4-BE49-F238E27FC236}">
                <a16:creationId xmlns:a16="http://schemas.microsoft.com/office/drawing/2014/main" id="{96B07C25-36A3-6F1D-211A-92F52E28DE7B}"/>
              </a:ext>
            </a:extLst>
          </p:cNvPr>
          <p:cNvSpPr>
            <a:spLocks noGrp="1"/>
          </p:cNvSpPr>
          <p:nvPr>
            <p:ph type="subTitle" idx="1"/>
          </p:nvPr>
        </p:nvSpPr>
        <p:spPr>
          <a:xfrm>
            <a:off x="1524000" y="4445191"/>
            <a:ext cx="9144000" cy="1655762"/>
          </a:xfrm>
        </p:spPr>
        <p:txBody>
          <a:bodyPr/>
          <a:lstStyle/>
          <a:p>
            <a:r>
              <a:rPr lang="en-US" dirty="0"/>
              <a:t>Jayda </a:t>
            </a:r>
            <a:r>
              <a:rPr lang="en-US" dirty="0" err="1"/>
              <a:t>Esplund</a:t>
            </a:r>
            <a:r>
              <a:rPr lang="en-US" dirty="0"/>
              <a:t>, PharmD, BCOP</a:t>
            </a:r>
          </a:p>
          <a:p>
            <a:r>
              <a:rPr lang="en-US" dirty="0"/>
              <a:t>Clinical Hematology Pharmacist</a:t>
            </a:r>
          </a:p>
          <a:p>
            <a:r>
              <a:rPr lang="en-US" dirty="0"/>
              <a:t>The University of Kansas Health System</a:t>
            </a:r>
          </a:p>
        </p:txBody>
      </p:sp>
    </p:spTree>
    <p:extLst>
      <p:ext uri="{BB962C8B-B14F-4D97-AF65-F5344CB8AC3E}">
        <p14:creationId xmlns:p14="http://schemas.microsoft.com/office/powerpoint/2010/main" val="154887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D10D-4D75-B838-2390-1CFF5B4C2CA3}"/>
              </a:ext>
            </a:extLst>
          </p:cNvPr>
          <p:cNvSpPr>
            <a:spLocks noGrp="1"/>
          </p:cNvSpPr>
          <p:nvPr>
            <p:ph type="title"/>
          </p:nvPr>
        </p:nvSpPr>
        <p:spPr>
          <a:xfrm>
            <a:off x="926160" y="28400"/>
            <a:ext cx="10515600" cy="1325563"/>
          </a:xfrm>
        </p:spPr>
        <p:txBody>
          <a:bodyPr>
            <a:normAutofit/>
          </a:bodyPr>
          <a:lstStyle/>
          <a:p>
            <a:pPr algn="ctr"/>
            <a:r>
              <a:rPr lang="en-US" sz="4000" dirty="0"/>
              <a:t>Epcoritamab Administration in DLBCL  </a:t>
            </a:r>
          </a:p>
        </p:txBody>
      </p:sp>
      <p:graphicFrame>
        <p:nvGraphicFramePr>
          <p:cNvPr id="4" name="Content Placeholder 3">
            <a:extLst>
              <a:ext uri="{FF2B5EF4-FFF2-40B4-BE49-F238E27FC236}">
                <a16:creationId xmlns:a16="http://schemas.microsoft.com/office/drawing/2014/main" id="{F2B3B06D-C371-8EDF-12F7-C648A29A1857}"/>
              </a:ext>
            </a:extLst>
          </p:cNvPr>
          <p:cNvGraphicFramePr>
            <a:graphicFrameLocks noGrp="1"/>
          </p:cNvGraphicFramePr>
          <p:nvPr>
            <p:ph idx="1"/>
            <p:extLst>
              <p:ext uri="{D42A27DB-BD31-4B8C-83A1-F6EECF244321}">
                <p14:modId xmlns:p14="http://schemas.microsoft.com/office/powerpoint/2010/main" val="3679480429"/>
              </p:ext>
            </p:extLst>
          </p:nvPr>
        </p:nvGraphicFramePr>
        <p:xfrm>
          <a:off x="347270" y="1644309"/>
          <a:ext cx="5156620" cy="3999143"/>
        </p:xfrm>
        <a:graphic>
          <a:graphicData uri="http://schemas.openxmlformats.org/drawingml/2006/table">
            <a:tbl>
              <a:tblPr firstRow="1" bandRow="1">
                <a:tableStyleId>{8799B23B-EC83-4686-B30A-512413B5E67A}</a:tableStyleId>
              </a:tblPr>
              <a:tblGrid>
                <a:gridCol w="736660">
                  <a:extLst>
                    <a:ext uri="{9D8B030D-6E8A-4147-A177-3AD203B41FA5}">
                      <a16:colId xmlns:a16="http://schemas.microsoft.com/office/drawing/2014/main" val="2223440716"/>
                    </a:ext>
                  </a:extLst>
                </a:gridCol>
                <a:gridCol w="736660">
                  <a:extLst>
                    <a:ext uri="{9D8B030D-6E8A-4147-A177-3AD203B41FA5}">
                      <a16:colId xmlns:a16="http://schemas.microsoft.com/office/drawing/2014/main" val="578762416"/>
                    </a:ext>
                  </a:extLst>
                </a:gridCol>
                <a:gridCol w="736660">
                  <a:extLst>
                    <a:ext uri="{9D8B030D-6E8A-4147-A177-3AD203B41FA5}">
                      <a16:colId xmlns:a16="http://schemas.microsoft.com/office/drawing/2014/main" val="2119625975"/>
                    </a:ext>
                  </a:extLst>
                </a:gridCol>
                <a:gridCol w="736660">
                  <a:extLst>
                    <a:ext uri="{9D8B030D-6E8A-4147-A177-3AD203B41FA5}">
                      <a16:colId xmlns:a16="http://schemas.microsoft.com/office/drawing/2014/main" val="256835606"/>
                    </a:ext>
                  </a:extLst>
                </a:gridCol>
                <a:gridCol w="736660">
                  <a:extLst>
                    <a:ext uri="{9D8B030D-6E8A-4147-A177-3AD203B41FA5}">
                      <a16:colId xmlns:a16="http://schemas.microsoft.com/office/drawing/2014/main" val="2315288704"/>
                    </a:ext>
                  </a:extLst>
                </a:gridCol>
                <a:gridCol w="736660">
                  <a:extLst>
                    <a:ext uri="{9D8B030D-6E8A-4147-A177-3AD203B41FA5}">
                      <a16:colId xmlns:a16="http://schemas.microsoft.com/office/drawing/2014/main" val="2948989956"/>
                    </a:ext>
                  </a:extLst>
                </a:gridCol>
                <a:gridCol w="736660">
                  <a:extLst>
                    <a:ext uri="{9D8B030D-6E8A-4147-A177-3AD203B41FA5}">
                      <a16:colId xmlns:a16="http://schemas.microsoft.com/office/drawing/2014/main" val="1560030499"/>
                    </a:ext>
                  </a:extLst>
                </a:gridCol>
              </a:tblGrid>
              <a:tr h="413091">
                <a:tc>
                  <a:txBody>
                    <a:bodyPr/>
                    <a:lstStyle/>
                    <a:p>
                      <a:pPr algn="ctr"/>
                      <a:r>
                        <a:rPr lang="en-US" dirty="0">
                          <a:solidFill>
                            <a:schemeClr val="tx1"/>
                          </a:solidFill>
                        </a:rPr>
                        <a:t>M</a:t>
                      </a:r>
                    </a:p>
                  </a:txBody>
                  <a:tcPr/>
                </a:tc>
                <a:tc>
                  <a:txBody>
                    <a:bodyPr/>
                    <a:lstStyle/>
                    <a:p>
                      <a:pPr algn="ctr"/>
                      <a:r>
                        <a:rPr lang="en-US" dirty="0">
                          <a:solidFill>
                            <a:schemeClr val="tx1"/>
                          </a:solidFill>
                        </a:rPr>
                        <a:t>T</a:t>
                      </a:r>
                    </a:p>
                  </a:txBody>
                  <a:tcPr/>
                </a:tc>
                <a:tc>
                  <a:txBody>
                    <a:bodyPr/>
                    <a:lstStyle/>
                    <a:p>
                      <a:pPr algn="ctr"/>
                      <a:r>
                        <a:rPr lang="en-US" dirty="0">
                          <a:solidFill>
                            <a:schemeClr val="tx1"/>
                          </a:solidFill>
                        </a:rPr>
                        <a:t>W</a:t>
                      </a:r>
                    </a:p>
                  </a:txBody>
                  <a:tcPr/>
                </a:tc>
                <a:tc>
                  <a:txBody>
                    <a:bodyPr/>
                    <a:lstStyle/>
                    <a:p>
                      <a:pPr algn="ctr"/>
                      <a:r>
                        <a:rPr lang="en-US" dirty="0">
                          <a:solidFill>
                            <a:schemeClr val="tx1"/>
                          </a:solidFill>
                        </a:rPr>
                        <a:t>Th</a:t>
                      </a:r>
                    </a:p>
                  </a:txBody>
                  <a:tcPr/>
                </a:tc>
                <a:tc>
                  <a:txBody>
                    <a:bodyPr/>
                    <a:lstStyle/>
                    <a:p>
                      <a:pPr algn="ctr"/>
                      <a:r>
                        <a:rPr lang="en-US" dirty="0">
                          <a:solidFill>
                            <a:schemeClr val="tx1"/>
                          </a:solidFill>
                        </a:rPr>
                        <a:t>F</a:t>
                      </a:r>
                    </a:p>
                  </a:txBody>
                  <a:tcPr/>
                </a:tc>
                <a:tc>
                  <a:txBody>
                    <a:bodyPr/>
                    <a:lstStyle/>
                    <a:p>
                      <a:pPr algn="ctr"/>
                      <a:r>
                        <a:rPr lang="en-US" dirty="0">
                          <a:solidFill>
                            <a:schemeClr val="tx1"/>
                          </a:solidFill>
                        </a:rPr>
                        <a:t>S</a:t>
                      </a:r>
                    </a:p>
                  </a:txBody>
                  <a:tcPr/>
                </a:tc>
                <a:tc>
                  <a:txBody>
                    <a:bodyPr/>
                    <a:lstStyle/>
                    <a:p>
                      <a:pPr algn="ctr"/>
                      <a:r>
                        <a:rPr lang="en-US" dirty="0">
                          <a:solidFill>
                            <a:schemeClr val="tx1"/>
                          </a:solidFill>
                        </a:rPr>
                        <a:t>S</a:t>
                      </a:r>
                    </a:p>
                  </a:txBody>
                  <a:tcPr/>
                </a:tc>
                <a:extLst>
                  <a:ext uri="{0D108BD9-81ED-4DB2-BD59-A6C34878D82A}">
                    <a16:rowId xmlns:a16="http://schemas.microsoft.com/office/drawing/2014/main" val="3291712484"/>
                  </a:ext>
                </a:extLst>
              </a:tr>
              <a:tr h="896513">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3126739805"/>
                  </a:ext>
                </a:extLst>
              </a:tr>
              <a:tr h="896513">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934694910"/>
                  </a:ext>
                </a:extLst>
              </a:tr>
              <a:tr h="896513">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578737055"/>
                  </a:ext>
                </a:extLst>
              </a:tr>
              <a:tr h="896513">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952837763"/>
                  </a:ext>
                </a:extLst>
              </a:tr>
            </a:tbl>
          </a:graphicData>
        </a:graphic>
      </p:graphicFrame>
      <p:pic>
        <p:nvPicPr>
          <p:cNvPr id="7" name="Graphic 6" descr="Needle with solid fill">
            <a:extLst>
              <a:ext uri="{FF2B5EF4-FFF2-40B4-BE49-F238E27FC236}">
                <a16:creationId xmlns:a16="http://schemas.microsoft.com/office/drawing/2014/main" id="{43E3EB36-2E70-49B0-B992-7118F150DB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693" y="2979223"/>
            <a:ext cx="457200" cy="457200"/>
          </a:xfrm>
          <a:prstGeom prst="rect">
            <a:avLst/>
          </a:prstGeom>
        </p:spPr>
      </p:pic>
      <p:pic>
        <p:nvPicPr>
          <p:cNvPr id="8" name="Graphic 7" descr="Needle with solid fill">
            <a:extLst>
              <a:ext uri="{FF2B5EF4-FFF2-40B4-BE49-F238E27FC236}">
                <a16:creationId xmlns:a16="http://schemas.microsoft.com/office/drawing/2014/main" id="{5636089F-0A37-5B71-4412-318E02DB01E4}"/>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12097" y="3867327"/>
            <a:ext cx="457200" cy="457200"/>
          </a:xfrm>
          <a:prstGeom prst="rect">
            <a:avLst/>
          </a:prstGeom>
        </p:spPr>
      </p:pic>
      <p:pic>
        <p:nvPicPr>
          <p:cNvPr id="9" name="Graphic 8" descr="Needle with solid fill">
            <a:extLst>
              <a:ext uri="{FF2B5EF4-FFF2-40B4-BE49-F238E27FC236}">
                <a16:creationId xmlns:a16="http://schemas.microsoft.com/office/drawing/2014/main" id="{5E9F548A-4B02-73F5-3931-B23788A19557}"/>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05916" y="4787909"/>
            <a:ext cx="457200" cy="457200"/>
          </a:xfrm>
          <a:prstGeom prst="rect">
            <a:avLst/>
          </a:prstGeom>
        </p:spPr>
      </p:pic>
      <p:pic>
        <p:nvPicPr>
          <p:cNvPr id="10" name="Graphic 9" descr="Needle with solid fill">
            <a:extLst>
              <a:ext uri="{FF2B5EF4-FFF2-40B4-BE49-F238E27FC236}">
                <a16:creationId xmlns:a16="http://schemas.microsoft.com/office/drawing/2014/main" id="{B16E43BE-C0FD-7ABC-7D7E-A00F7E1DC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097" y="2084642"/>
            <a:ext cx="457200" cy="457200"/>
          </a:xfrm>
          <a:prstGeom prst="rect">
            <a:avLst/>
          </a:prstGeom>
        </p:spPr>
      </p:pic>
      <p:sp>
        <p:nvSpPr>
          <p:cNvPr id="11" name="TextBox 10">
            <a:extLst>
              <a:ext uri="{FF2B5EF4-FFF2-40B4-BE49-F238E27FC236}">
                <a16:creationId xmlns:a16="http://schemas.microsoft.com/office/drawing/2014/main" id="{A009E2AF-6F70-F0A0-A9AB-DA02898E23B4}"/>
              </a:ext>
            </a:extLst>
          </p:cNvPr>
          <p:cNvSpPr txBox="1"/>
          <p:nvPr/>
        </p:nvSpPr>
        <p:spPr>
          <a:xfrm>
            <a:off x="331063" y="2447698"/>
            <a:ext cx="722027" cy="276999"/>
          </a:xfrm>
          <a:prstGeom prst="rect">
            <a:avLst/>
          </a:prstGeom>
          <a:noFill/>
        </p:spPr>
        <p:txBody>
          <a:bodyPr wrap="square" rtlCol="0">
            <a:spAutoFit/>
          </a:bodyPr>
          <a:lstStyle/>
          <a:p>
            <a:pPr algn="ctr"/>
            <a:r>
              <a:rPr lang="en-US" sz="1200" dirty="0"/>
              <a:t>0.16 mg</a:t>
            </a:r>
          </a:p>
        </p:txBody>
      </p:sp>
      <p:sp>
        <p:nvSpPr>
          <p:cNvPr id="12" name="TextBox 11">
            <a:extLst>
              <a:ext uri="{FF2B5EF4-FFF2-40B4-BE49-F238E27FC236}">
                <a16:creationId xmlns:a16="http://schemas.microsoft.com/office/drawing/2014/main" id="{C56CB152-4A6D-F426-A485-A03000C83501}"/>
              </a:ext>
            </a:extLst>
          </p:cNvPr>
          <p:cNvSpPr txBox="1"/>
          <p:nvPr/>
        </p:nvSpPr>
        <p:spPr>
          <a:xfrm>
            <a:off x="321166" y="3337523"/>
            <a:ext cx="722027" cy="276999"/>
          </a:xfrm>
          <a:prstGeom prst="rect">
            <a:avLst/>
          </a:prstGeom>
          <a:noFill/>
        </p:spPr>
        <p:txBody>
          <a:bodyPr wrap="square" rtlCol="0">
            <a:spAutoFit/>
          </a:bodyPr>
          <a:lstStyle/>
          <a:p>
            <a:pPr algn="ctr"/>
            <a:r>
              <a:rPr lang="en-US" sz="1200" dirty="0"/>
              <a:t>0.8 mg</a:t>
            </a:r>
          </a:p>
        </p:txBody>
      </p:sp>
      <p:sp>
        <p:nvSpPr>
          <p:cNvPr id="13" name="TextBox 12">
            <a:extLst>
              <a:ext uri="{FF2B5EF4-FFF2-40B4-BE49-F238E27FC236}">
                <a16:creationId xmlns:a16="http://schemas.microsoft.com/office/drawing/2014/main" id="{CDF818E1-C1E0-8CD6-7AF5-52D113A1E0A9}"/>
              </a:ext>
            </a:extLst>
          </p:cNvPr>
          <p:cNvSpPr txBox="1"/>
          <p:nvPr/>
        </p:nvSpPr>
        <p:spPr>
          <a:xfrm>
            <a:off x="319001" y="4219385"/>
            <a:ext cx="722027" cy="276999"/>
          </a:xfrm>
          <a:prstGeom prst="rect">
            <a:avLst/>
          </a:prstGeom>
          <a:noFill/>
        </p:spPr>
        <p:txBody>
          <a:bodyPr wrap="square" rtlCol="0">
            <a:spAutoFit/>
          </a:bodyPr>
          <a:lstStyle/>
          <a:p>
            <a:pPr algn="ctr"/>
            <a:r>
              <a:rPr lang="en-US" sz="1200" dirty="0"/>
              <a:t>48 mg</a:t>
            </a:r>
          </a:p>
        </p:txBody>
      </p:sp>
      <p:sp>
        <p:nvSpPr>
          <p:cNvPr id="14" name="TextBox 13">
            <a:extLst>
              <a:ext uri="{FF2B5EF4-FFF2-40B4-BE49-F238E27FC236}">
                <a16:creationId xmlns:a16="http://schemas.microsoft.com/office/drawing/2014/main" id="{6293F8B7-D422-E5A7-C98A-DC731A38C661}"/>
              </a:ext>
            </a:extLst>
          </p:cNvPr>
          <p:cNvSpPr txBox="1"/>
          <p:nvPr/>
        </p:nvSpPr>
        <p:spPr>
          <a:xfrm>
            <a:off x="319001" y="5138411"/>
            <a:ext cx="722027" cy="276999"/>
          </a:xfrm>
          <a:prstGeom prst="rect">
            <a:avLst/>
          </a:prstGeom>
          <a:noFill/>
        </p:spPr>
        <p:txBody>
          <a:bodyPr wrap="square" rtlCol="0">
            <a:spAutoFit/>
          </a:bodyPr>
          <a:lstStyle/>
          <a:p>
            <a:pPr algn="ctr"/>
            <a:r>
              <a:rPr lang="en-US" sz="1200" dirty="0"/>
              <a:t>48 mg</a:t>
            </a:r>
          </a:p>
        </p:txBody>
      </p:sp>
      <p:pic>
        <p:nvPicPr>
          <p:cNvPr id="16" name="Picture 15">
            <a:extLst>
              <a:ext uri="{FF2B5EF4-FFF2-40B4-BE49-F238E27FC236}">
                <a16:creationId xmlns:a16="http://schemas.microsoft.com/office/drawing/2014/main" id="{D756CD98-9FA1-3700-DDD3-B121B6803F4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6765" y1="42593" x2="36765" y2="42593"/>
                      </a14:backgroundRemoval>
                    </a14:imgEffect>
                  </a14:imgLayer>
                </a14:imgProps>
              </a:ext>
            </a:extLst>
          </a:blip>
          <a:stretch>
            <a:fillRect/>
          </a:stretch>
        </p:blipFill>
        <p:spPr>
          <a:xfrm>
            <a:off x="483847" y="2611928"/>
            <a:ext cx="431800" cy="342900"/>
          </a:xfrm>
          <a:prstGeom prst="rect">
            <a:avLst/>
          </a:prstGeom>
        </p:spPr>
      </p:pic>
      <p:pic>
        <p:nvPicPr>
          <p:cNvPr id="18" name="Picture 17">
            <a:extLst>
              <a:ext uri="{FF2B5EF4-FFF2-40B4-BE49-F238E27FC236}">
                <a16:creationId xmlns:a16="http://schemas.microsoft.com/office/drawing/2014/main" id="{6B6B9C48-EA9C-ED78-C296-FF2E4EDD0685}"/>
              </a:ext>
            </a:extLst>
          </p:cNvPr>
          <p:cNvPicPr>
            <a:picLocks noChangeAspect="1"/>
          </p:cNvPicPr>
          <p:nvPr/>
        </p:nvPicPr>
        <p:blipFill>
          <a:blip r:embed="rId6">
            <a:extLst>
              <a:ext uri="{BEBA8EAE-BF5A-486C-A8C5-ECC9F3942E4B}">
                <a14:imgProps xmlns:a14="http://schemas.microsoft.com/office/drawing/2010/main">
                  <a14:imgLayer r:embed="rId8">
                    <a14:imgEffect>
                      <a14:backgroundRemoval t="10000" b="90000" l="10000" r="90000">
                        <a14:foregroundMark x1="36765" y1="42593" x2="36765" y2="42593"/>
                      </a14:backgroundRemoval>
                    </a14:imgEffect>
                  </a14:imgLayer>
                </a14:imgProps>
              </a:ext>
            </a:extLst>
          </a:blip>
          <a:stretch>
            <a:fillRect/>
          </a:stretch>
        </p:blipFill>
        <p:spPr>
          <a:xfrm>
            <a:off x="488770" y="3495104"/>
            <a:ext cx="431800" cy="342900"/>
          </a:xfrm>
          <a:prstGeom prst="rect">
            <a:avLst/>
          </a:prstGeom>
        </p:spPr>
      </p:pic>
      <p:pic>
        <p:nvPicPr>
          <p:cNvPr id="19" name="Picture 18">
            <a:extLst>
              <a:ext uri="{FF2B5EF4-FFF2-40B4-BE49-F238E27FC236}">
                <a16:creationId xmlns:a16="http://schemas.microsoft.com/office/drawing/2014/main" id="{57C803B9-55B3-61BF-24DA-D20239524690}"/>
              </a:ext>
            </a:extLst>
          </p:cNvPr>
          <p:cNvPicPr>
            <a:picLocks noChangeAspect="1"/>
          </p:cNvPicPr>
          <p:nvPr/>
        </p:nvPicPr>
        <p:blipFill>
          <a:blip r:embed="rId6">
            <a:extLst>
              <a:ext uri="{BEBA8EAE-BF5A-486C-A8C5-ECC9F3942E4B}">
                <a14:imgProps xmlns:a14="http://schemas.microsoft.com/office/drawing/2010/main">
                  <a14:imgLayer r:embed="rId9">
                    <a14:imgEffect>
                      <a14:backgroundRemoval t="10000" b="90000" l="10000" r="90000">
                        <a14:foregroundMark x1="36765" y1="42593" x2="36765" y2="42593"/>
                      </a14:backgroundRemoval>
                    </a14:imgEffect>
                  </a14:imgLayer>
                </a14:imgProps>
              </a:ext>
            </a:extLst>
          </a:blip>
          <a:stretch>
            <a:fillRect/>
          </a:stretch>
        </p:blipFill>
        <p:spPr>
          <a:xfrm>
            <a:off x="494360" y="4428531"/>
            <a:ext cx="431800" cy="342900"/>
          </a:xfrm>
          <a:prstGeom prst="rect">
            <a:avLst/>
          </a:prstGeom>
        </p:spPr>
      </p:pic>
      <p:pic>
        <p:nvPicPr>
          <p:cNvPr id="20" name="Picture 19">
            <a:extLst>
              <a:ext uri="{FF2B5EF4-FFF2-40B4-BE49-F238E27FC236}">
                <a16:creationId xmlns:a16="http://schemas.microsoft.com/office/drawing/2014/main" id="{4B4C11FB-C4DC-8564-CB33-ED50823F471A}"/>
              </a:ext>
            </a:extLst>
          </p:cNvPr>
          <p:cNvPicPr>
            <a:picLocks noChangeAspect="1"/>
          </p:cNvPicPr>
          <p:nvPr/>
        </p:nvPicPr>
        <p:blipFill>
          <a:blip r:embed="rId6">
            <a:extLst>
              <a:ext uri="{BEBA8EAE-BF5A-486C-A8C5-ECC9F3942E4B}">
                <a14:imgProps xmlns:a14="http://schemas.microsoft.com/office/drawing/2010/main">
                  <a14:imgLayer r:embed="rId10">
                    <a14:imgEffect>
                      <a14:backgroundRemoval t="10000" b="90000" l="10000" r="90000">
                        <a14:foregroundMark x1="36765" y1="42593" x2="36765" y2="42593"/>
                      </a14:backgroundRemoval>
                    </a14:imgEffect>
                  </a14:imgLayer>
                </a14:imgProps>
              </a:ext>
            </a:extLst>
          </a:blip>
          <a:stretch>
            <a:fillRect/>
          </a:stretch>
        </p:blipFill>
        <p:spPr>
          <a:xfrm>
            <a:off x="483847" y="5302082"/>
            <a:ext cx="431800" cy="342900"/>
          </a:xfrm>
          <a:prstGeom prst="rect">
            <a:avLst/>
          </a:prstGeom>
        </p:spPr>
      </p:pic>
      <p:pic>
        <p:nvPicPr>
          <p:cNvPr id="21" name="Picture 20">
            <a:extLst>
              <a:ext uri="{FF2B5EF4-FFF2-40B4-BE49-F238E27FC236}">
                <a16:creationId xmlns:a16="http://schemas.microsoft.com/office/drawing/2014/main" id="{EE546527-6365-F8F1-0146-3698D82DC420}"/>
              </a:ext>
            </a:extLst>
          </p:cNvPr>
          <p:cNvPicPr>
            <a:picLocks noChangeAspect="1"/>
          </p:cNvPicPr>
          <p:nvPr/>
        </p:nvPicPr>
        <p:blipFill>
          <a:blip r:embed="rId6">
            <a:extLst>
              <a:ext uri="{BEBA8EAE-BF5A-486C-A8C5-ECC9F3942E4B}">
                <a14:imgProps xmlns:a14="http://schemas.microsoft.com/office/drawing/2010/main">
                  <a14:imgLayer r:embed="rId11">
                    <a14:imgEffect>
                      <a14:backgroundRemoval t="10000" b="90000" l="10000" r="90000">
                        <a14:foregroundMark x1="36765" y1="42593" x2="36765" y2="42593"/>
                      </a14:backgroundRemoval>
                    </a14:imgEffect>
                  </a14:imgLayer>
                </a14:imgProps>
              </a:ext>
            </a:extLst>
          </a:blip>
          <a:stretch>
            <a:fillRect/>
          </a:stretch>
        </p:blipFill>
        <p:spPr>
          <a:xfrm>
            <a:off x="1212462" y="5299338"/>
            <a:ext cx="431800" cy="342900"/>
          </a:xfrm>
          <a:prstGeom prst="rect">
            <a:avLst/>
          </a:prstGeom>
        </p:spPr>
      </p:pic>
      <p:pic>
        <p:nvPicPr>
          <p:cNvPr id="22" name="Picture 21">
            <a:extLst>
              <a:ext uri="{FF2B5EF4-FFF2-40B4-BE49-F238E27FC236}">
                <a16:creationId xmlns:a16="http://schemas.microsoft.com/office/drawing/2014/main" id="{75C5B4AD-32DE-A315-CAC9-7A50B5005F04}"/>
              </a:ext>
            </a:extLst>
          </p:cNvPr>
          <p:cNvPicPr>
            <a:picLocks noChangeAspect="1"/>
          </p:cNvPicPr>
          <p:nvPr/>
        </p:nvPicPr>
        <p:blipFill>
          <a:blip r:embed="rId6">
            <a:extLst>
              <a:ext uri="{BEBA8EAE-BF5A-486C-A8C5-ECC9F3942E4B}">
                <a14:imgProps xmlns:a14="http://schemas.microsoft.com/office/drawing/2010/main">
                  <a14:imgLayer r:embed="rId12">
                    <a14:imgEffect>
                      <a14:backgroundRemoval t="10000" b="90000" l="10000" r="90000">
                        <a14:foregroundMark x1="36765" y1="42593" x2="36765" y2="42593"/>
                      </a14:backgroundRemoval>
                    </a14:imgEffect>
                  </a14:imgLayer>
                </a14:imgProps>
              </a:ext>
            </a:extLst>
          </a:blip>
          <a:stretch>
            <a:fillRect/>
          </a:stretch>
        </p:blipFill>
        <p:spPr>
          <a:xfrm>
            <a:off x="1972027" y="5307312"/>
            <a:ext cx="431800" cy="342900"/>
          </a:xfrm>
          <a:prstGeom prst="rect">
            <a:avLst/>
          </a:prstGeom>
        </p:spPr>
      </p:pic>
      <p:pic>
        <p:nvPicPr>
          <p:cNvPr id="23" name="Picture 22">
            <a:extLst>
              <a:ext uri="{FF2B5EF4-FFF2-40B4-BE49-F238E27FC236}">
                <a16:creationId xmlns:a16="http://schemas.microsoft.com/office/drawing/2014/main" id="{03CA06F7-8448-55D6-3F67-06D53CA759E3}"/>
              </a:ext>
            </a:extLst>
          </p:cNvPr>
          <p:cNvPicPr>
            <a:picLocks noChangeAspect="1"/>
          </p:cNvPicPr>
          <p:nvPr/>
        </p:nvPicPr>
        <p:blipFill>
          <a:blip r:embed="rId6">
            <a:extLst>
              <a:ext uri="{BEBA8EAE-BF5A-486C-A8C5-ECC9F3942E4B}">
                <a14:imgProps xmlns:a14="http://schemas.microsoft.com/office/drawing/2010/main">
                  <a14:imgLayer r:embed="rId13">
                    <a14:imgEffect>
                      <a14:backgroundRemoval t="10000" b="90000" l="10000" r="90000">
                        <a14:foregroundMark x1="36765" y1="42593" x2="36765" y2="42593"/>
                      </a14:backgroundRemoval>
                    </a14:imgEffect>
                  </a14:imgLayer>
                </a14:imgProps>
              </a:ext>
            </a:extLst>
          </a:blip>
          <a:stretch>
            <a:fillRect/>
          </a:stretch>
        </p:blipFill>
        <p:spPr>
          <a:xfrm>
            <a:off x="2709680" y="5293886"/>
            <a:ext cx="431800" cy="342900"/>
          </a:xfrm>
          <a:prstGeom prst="rect">
            <a:avLst/>
          </a:prstGeom>
        </p:spPr>
      </p:pic>
      <p:pic>
        <p:nvPicPr>
          <p:cNvPr id="24" name="Picture 23">
            <a:extLst>
              <a:ext uri="{FF2B5EF4-FFF2-40B4-BE49-F238E27FC236}">
                <a16:creationId xmlns:a16="http://schemas.microsoft.com/office/drawing/2014/main" id="{34156EDE-75A2-9C7A-898B-E15CBB87411C}"/>
              </a:ext>
            </a:extLst>
          </p:cNvPr>
          <p:cNvPicPr>
            <a:picLocks noChangeAspect="1"/>
          </p:cNvPicPr>
          <p:nvPr/>
        </p:nvPicPr>
        <p:blipFill>
          <a:blip r:embed="rId6">
            <a:extLst>
              <a:ext uri="{BEBA8EAE-BF5A-486C-A8C5-ECC9F3942E4B}">
                <a14:imgProps xmlns:a14="http://schemas.microsoft.com/office/drawing/2010/main">
                  <a14:imgLayer r:embed="rId14">
                    <a14:imgEffect>
                      <a14:backgroundRemoval t="10000" b="90000" l="10000" r="90000">
                        <a14:foregroundMark x1="36765" y1="42593" x2="36765" y2="42593"/>
                      </a14:backgroundRemoval>
                    </a14:imgEffect>
                  </a14:imgLayer>
                </a14:imgProps>
              </a:ext>
            </a:extLst>
          </a:blip>
          <a:stretch>
            <a:fillRect/>
          </a:stretch>
        </p:blipFill>
        <p:spPr>
          <a:xfrm>
            <a:off x="1217480" y="4397828"/>
            <a:ext cx="431800" cy="342900"/>
          </a:xfrm>
          <a:prstGeom prst="rect">
            <a:avLst/>
          </a:prstGeom>
        </p:spPr>
      </p:pic>
      <p:pic>
        <p:nvPicPr>
          <p:cNvPr id="25" name="Picture 24">
            <a:extLst>
              <a:ext uri="{FF2B5EF4-FFF2-40B4-BE49-F238E27FC236}">
                <a16:creationId xmlns:a16="http://schemas.microsoft.com/office/drawing/2014/main" id="{7EB9F17B-17D4-D295-1C9F-6AD8BD72DDE0}"/>
              </a:ext>
            </a:extLst>
          </p:cNvPr>
          <p:cNvPicPr>
            <a:picLocks noChangeAspect="1"/>
          </p:cNvPicPr>
          <p:nvPr/>
        </p:nvPicPr>
        <p:blipFill>
          <a:blip r:embed="rId6">
            <a:extLst>
              <a:ext uri="{BEBA8EAE-BF5A-486C-A8C5-ECC9F3942E4B}">
                <a14:imgProps xmlns:a14="http://schemas.microsoft.com/office/drawing/2010/main">
                  <a14:imgLayer r:embed="rId15">
                    <a14:imgEffect>
                      <a14:backgroundRemoval t="10000" b="90000" l="10000" r="90000">
                        <a14:foregroundMark x1="36765" y1="42593" x2="36765" y2="42593"/>
                      </a14:backgroundRemoval>
                    </a14:imgEffect>
                  </a14:imgLayer>
                </a14:imgProps>
              </a:ext>
            </a:extLst>
          </a:blip>
          <a:stretch>
            <a:fillRect/>
          </a:stretch>
        </p:blipFill>
        <p:spPr>
          <a:xfrm>
            <a:off x="1996456" y="4403345"/>
            <a:ext cx="431800" cy="342900"/>
          </a:xfrm>
          <a:prstGeom prst="rect">
            <a:avLst/>
          </a:prstGeom>
        </p:spPr>
      </p:pic>
      <p:pic>
        <p:nvPicPr>
          <p:cNvPr id="26" name="Picture 25">
            <a:extLst>
              <a:ext uri="{FF2B5EF4-FFF2-40B4-BE49-F238E27FC236}">
                <a16:creationId xmlns:a16="http://schemas.microsoft.com/office/drawing/2014/main" id="{02F140F1-9655-B18F-A174-FFD66E563FF2}"/>
              </a:ext>
            </a:extLst>
          </p:cNvPr>
          <p:cNvPicPr>
            <a:picLocks noChangeAspect="1"/>
          </p:cNvPicPr>
          <p:nvPr/>
        </p:nvPicPr>
        <p:blipFill>
          <a:blip r:embed="rId6">
            <a:extLst>
              <a:ext uri="{BEBA8EAE-BF5A-486C-A8C5-ECC9F3942E4B}">
                <a14:imgProps xmlns:a14="http://schemas.microsoft.com/office/drawing/2010/main">
                  <a14:imgLayer r:embed="rId16">
                    <a14:imgEffect>
                      <a14:backgroundRemoval t="10000" b="90000" l="10000" r="90000">
                        <a14:foregroundMark x1="36765" y1="42593" x2="36765" y2="42593"/>
                      </a14:backgroundRemoval>
                    </a14:imgEffect>
                  </a14:imgLayer>
                </a14:imgProps>
              </a:ext>
            </a:extLst>
          </a:blip>
          <a:stretch>
            <a:fillRect/>
          </a:stretch>
        </p:blipFill>
        <p:spPr>
          <a:xfrm>
            <a:off x="2728494" y="4407496"/>
            <a:ext cx="431800" cy="342900"/>
          </a:xfrm>
          <a:prstGeom prst="rect">
            <a:avLst/>
          </a:prstGeom>
        </p:spPr>
      </p:pic>
      <p:pic>
        <p:nvPicPr>
          <p:cNvPr id="27" name="Picture 26">
            <a:extLst>
              <a:ext uri="{FF2B5EF4-FFF2-40B4-BE49-F238E27FC236}">
                <a16:creationId xmlns:a16="http://schemas.microsoft.com/office/drawing/2014/main" id="{9FAF49EF-E2AB-B7B8-1541-A2794E01FD14}"/>
              </a:ext>
            </a:extLst>
          </p:cNvPr>
          <p:cNvPicPr>
            <a:picLocks noChangeAspect="1"/>
          </p:cNvPicPr>
          <p:nvPr/>
        </p:nvPicPr>
        <p:blipFill>
          <a:blip r:embed="rId6">
            <a:extLst>
              <a:ext uri="{BEBA8EAE-BF5A-486C-A8C5-ECC9F3942E4B}">
                <a14:imgProps xmlns:a14="http://schemas.microsoft.com/office/drawing/2010/main">
                  <a14:imgLayer r:embed="rId17">
                    <a14:imgEffect>
                      <a14:backgroundRemoval t="10000" b="90000" l="10000" r="90000">
                        <a14:foregroundMark x1="36765" y1="42593" x2="36765" y2="42593"/>
                      </a14:backgroundRemoval>
                    </a14:imgEffect>
                  </a14:imgLayer>
                </a14:imgProps>
              </a:ext>
            </a:extLst>
          </a:blip>
          <a:stretch>
            <a:fillRect/>
          </a:stretch>
        </p:blipFill>
        <p:spPr>
          <a:xfrm>
            <a:off x="1239524" y="3495104"/>
            <a:ext cx="431800" cy="342900"/>
          </a:xfrm>
          <a:prstGeom prst="rect">
            <a:avLst/>
          </a:prstGeom>
        </p:spPr>
      </p:pic>
      <p:pic>
        <p:nvPicPr>
          <p:cNvPr id="28" name="Picture 27">
            <a:extLst>
              <a:ext uri="{FF2B5EF4-FFF2-40B4-BE49-F238E27FC236}">
                <a16:creationId xmlns:a16="http://schemas.microsoft.com/office/drawing/2014/main" id="{C2DADC45-E45B-AB0F-BBBB-272066FA5103}"/>
              </a:ext>
            </a:extLst>
          </p:cNvPr>
          <p:cNvPicPr>
            <a:picLocks noChangeAspect="1"/>
          </p:cNvPicPr>
          <p:nvPr/>
        </p:nvPicPr>
        <p:blipFill>
          <a:blip r:embed="rId6">
            <a:extLst>
              <a:ext uri="{BEBA8EAE-BF5A-486C-A8C5-ECC9F3942E4B}">
                <a14:imgProps xmlns:a14="http://schemas.microsoft.com/office/drawing/2010/main">
                  <a14:imgLayer r:embed="rId18">
                    <a14:imgEffect>
                      <a14:backgroundRemoval t="10000" b="90000" l="10000" r="90000">
                        <a14:foregroundMark x1="36765" y1="42593" x2="36765" y2="42593"/>
                      </a14:backgroundRemoval>
                    </a14:imgEffect>
                  </a14:imgLayer>
                </a14:imgProps>
              </a:ext>
            </a:extLst>
          </a:blip>
          <a:stretch>
            <a:fillRect/>
          </a:stretch>
        </p:blipFill>
        <p:spPr>
          <a:xfrm>
            <a:off x="1990352" y="3495104"/>
            <a:ext cx="431800" cy="342900"/>
          </a:xfrm>
          <a:prstGeom prst="rect">
            <a:avLst/>
          </a:prstGeom>
        </p:spPr>
      </p:pic>
      <p:pic>
        <p:nvPicPr>
          <p:cNvPr id="29" name="Picture 28">
            <a:extLst>
              <a:ext uri="{FF2B5EF4-FFF2-40B4-BE49-F238E27FC236}">
                <a16:creationId xmlns:a16="http://schemas.microsoft.com/office/drawing/2014/main" id="{17EB7F2E-85E2-E6A9-C29A-048BAA53BC93}"/>
              </a:ext>
            </a:extLst>
          </p:cNvPr>
          <p:cNvPicPr>
            <a:picLocks noChangeAspect="1"/>
          </p:cNvPicPr>
          <p:nvPr/>
        </p:nvPicPr>
        <p:blipFill>
          <a:blip r:embed="rId6">
            <a:extLst>
              <a:ext uri="{BEBA8EAE-BF5A-486C-A8C5-ECC9F3942E4B}">
                <a14:imgProps xmlns:a14="http://schemas.microsoft.com/office/drawing/2010/main">
                  <a14:imgLayer r:embed="rId19">
                    <a14:imgEffect>
                      <a14:backgroundRemoval t="10000" b="90000" l="10000" r="90000">
                        <a14:foregroundMark x1="36765" y1="42593" x2="36765" y2="42593"/>
                      </a14:backgroundRemoval>
                    </a14:imgEffect>
                  </a14:imgLayer>
                </a14:imgProps>
              </a:ext>
            </a:extLst>
          </a:blip>
          <a:stretch>
            <a:fillRect/>
          </a:stretch>
        </p:blipFill>
        <p:spPr>
          <a:xfrm>
            <a:off x="2728494" y="3476022"/>
            <a:ext cx="431800" cy="342900"/>
          </a:xfrm>
          <a:prstGeom prst="rect">
            <a:avLst/>
          </a:prstGeom>
        </p:spPr>
      </p:pic>
      <p:pic>
        <p:nvPicPr>
          <p:cNvPr id="30" name="Picture 29">
            <a:extLst>
              <a:ext uri="{FF2B5EF4-FFF2-40B4-BE49-F238E27FC236}">
                <a16:creationId xmlns:a16="http://schemas.microsoft.com/office/drawing/2014/main" id="{1A31CD91-A636-A186-B873-4520E776616E}"/>
              </a:ext>
            </a:extLst>
          </p:cNvPr>
          <p:cNvPicPr>
            <a:picLocks noChangeAspect="1"/>
          </p:cNvPicPr>
          <p:nvPr/>
        </p:nvPicPr>
        <p:blipFill>
          <a:blip r:embed="rId6">
            <a:extLst>
              <a:ext uri="{BEBA8EAE-BF5A-486C-A8C5-ECC9F3942E4B}">
                <a14:imgProps xmlns:a14="http://schemas.microsoft.com/office/drawing/2010/main">
                  <a14:imgLayer r:embed="rId20">
                    <a14:imgEffect>
                      <a14:backgroundRemoval t="10000" b="90000" l="10000" r="90000">
                        <a14:foregroundMark x1="36765" y1="42593" x2="36765" y2="42593"/>
                      </a14:backgroundRemoval>
                    </a14:imgEffect>
                  </a14:imgLayer>
                </a14:imgProps>
              </a:ext>
            </a:extLst>
          </a:blip>
          <a:stretch>
            <a:fillRect/>
          </a:stretch>
        </p:blipFill>
        <p:spPr>
          <a:xfrm>
            <a:off x="1232376" y="2611928"/>
            <a:ext cx="431800" cy="342900"/>
          </a:xfrm>
          <a:prstGeom prst="rect">
            <a:avLst/>
          </a:prstGeom>
        </p:spPr>
      </p:pic>
      <p:pic>
        <p:nvPicPr>
          <p:cNvPr id="31" name="Picture 30">
            <a:extLst>
              <a:ext uri="{FF2B5EF4-FFF2-40B4-BE49-F238E27FC236}">
                <a16:creationId xmlns:a16="http://schemas.microsoft.com/office/drawing/2014/main" id="{CB3EACC0-D20B-491E-7605-204A4E201D06}"/>
              </a:ext>
            </a:extLst>
          </p:cNvPr>
          <p:cNvPicPr>
            <a:picLocks noChangeAspect="1"/>
          </p:cNvPicPr>
          <p:nvPr/>
        </p:nvPicPr>
        <p:blipFill>
          <a:blip r:embed="rId6">
            <a:extLst>
              <a:ext uri="{BEBA8EAE-BF5A-486C-A8C5-ECC9F3942E4B}">
                <a14:imgProps xmlns:a14="http://schemas.microsoft.com/office/drawing/2010/main">
                  <a14:imgLayer r:embed="rId21">
                    <a14:imgEffect>
                      <a14:backgroundRemoval t="10000" b="90000" l="10000" r="90000">
                        <a14:foregroundMark x1="36765" y1="42593" x2="36765" y2="42593"/>
                      </a14:backgroundRemoval>
                    </a14:imgEffect>
                  </a14:imgLayer>
                </a14:imgProps>
              </a:ext>
            </a:extLst>
          </a:blip>
          <a:stretch>
            <a:fillRect/>
          </a:stretch>
        </p:blipFill>
        <p:spPr>
          <a:xfrm>
            <a:off x="1961857" y="2615811"/>
            <a:ext cx="431800" cy="342900"/>
          </a:xfrm>
          <a:prstGeom prst="rect">
            <a:avLst/>
          </a:prstGeom>
        </p:spPr>
      </p:pic>
      <p:pic>
        <p:nvPicPr>
          <p:cNvPr id="32" name="Picture 31">
            <a:extLst>
              <a:ext uri="{FF2B5EF4-FFF2-40B4-BE49-F238E27FC236}">
                <a16:creationId xmlns:a16="http://schemas.microsoft.com/office/drawing/2014/main" id="{E18229A1-8ECC-E58C-FF8A-F108343665F4}"/>
              </a:ext>
            </a:extLst>
          </p:cNvPr>
          <p:cNvPicPr>
            <a:picLocks noChangeAspect="1"/>
          </p:cNvPicPr>
          <p:nvPr/>
        </p:nvPicPr>
        <p:blipFill>
          <a:blip r:embed="rId6">
            <a:extLst>
              <a:ext uri="{BEBA8EAE-BF5A-486C-A8C5-ECC9F3942E4B}">
                <a14:imgProps xmlns:a14="http://schemas.microsoft.com/office/drawing/2010/main">
                  <a14:imgLayer r:embed="rId22">
                    <a14:imgEffect>
                      <a14:backgroundRemoval t="10000" b="90000" l="10000" r="90000">
                        <a14:foregroundMark x1="36765" y1="42593" x2="36765" y2="42593"/>
                      </a14:backgroundRemoval>
                    </a14:imgEffect>
                  </a14:imgLayer>
                </a14:imgProps>
              </a:ext>
            </a:extLst>
          </a:blip>
          <a:stretch>
            <a:fillRect/>
          </a:stretch>
        </p:blipFill>
        <p:spPr>
          <a:xfrm>
            <a:off x="2728494" y="2611928"/>
            <a:ext cx="431800" cy="342900"/>
          </a:xfrm>
          <a:prstGeom prst="rect">
            <a:avLst/>
          </a:prstGeom>
        </p:spPr>
      </p:pic>
      <p:sp>
        <p:nvSpPr>
          <p:cNvPr id="33" name="TextBox 32">
            <a:extLst>
              <a:ext uri="{FF2B5EF4-FFF2-40B4-BE49-F238E27FC236}">
                <a16:creationId xmlns:a16="http://schemas.microsoft.com/office/drawing/2014/main" id="{C3A6189A-BDE4-069B-DDED-0F001A557080}"/>
              </a:ext>
            </a:extLst>
          </p:cNvPr>
          <p:cNvSpPr txBox="1"/>
          <p:nvPr/>
        </p:nvSpPr>
        <p:spPr>
          <a:xfrm>
            <a:off x="139133" y="2049935"/>
            <a:ext cx="722027" cy="276999"/>
          </a:xfrm>
          <a:prstGeom prst="rect">
            <a:avLst/>
          </a:prstGeom>
          <a:noFill/>
        </p:spPr>
        <p:txBody>
          <a:bodyPr wrap="square" rtlCol="0">
            <a:spAutoFit/>
          </a:bodyPr>
          <a:lstStyle/>
          <a:p>
            <a:pPr algn="ctr"/>
            <a:r>
              <a:rPr lang="en-US" sz="1200" dirty="0"/>
              <a:t>D1</a:t>
            </a:r>
          </a:p>
        </p:txBody>
      </p:sp>
      <p:sp>
        <p:nvSpPr>
          <p:cNvPr id="34" name="TextBox 33">
            <a:extLst>
              <a:ext uri="{FF2B5EF4-FFF2-40B4-BE49-F238E27FC236}">
                <a16:creationId xmlns:a16="http://schemas.microsoft.com/office/drawing/2014/main" id="{1476BC73-1B8B-5A2C-A414-D1A29BEFCA24}"/>
              </a:ext>
            </a:extLst>
          </p:cNvPr>
          <p:cNvSpPr txBox="1"/>
          <p:nvPr/>
        </p:nvSpPr>
        <p:spPr>
          <a:xfrm>
            <a:off x="105266" y="2977693"/>
            <a:ext cx="722027" cy="276999"/>
          </a:xfrm>
          <a:prstGeom prst="rect">
            <a:avLst/>
          </a:prstGeom>
          <a:noFill/>
        </p:spPr>
        <p:txBody>
          <a:bodyPr wrap="square" rtlCol="0">
            <a:spAutoFit/>
          </a:bodyPr>
          <a:lstStyle/>
          <a:p>
            <a:pPr algn="ctr"/>
            <a:r>
              <a:rPr lang="en-US" sz="1200" dirty="0"/>
              <a:t>D8</a:t>
            </a:r>
          </a:p>
        </p:txBody>
      </p:sp>
      <p:sp>
        <p:nvSpPr>
          <p:cNvPr id="35" name="TextBox 34">
            <a:extLst>
              <a:ext uri="{FF2B5EF4-FFF2-40B4-BE49-F238E27FC236}">
                <a16:creationId xmlns:a16="http://schemas.microsoft.com/office/drawing/2014/main" id="{76071B0F-A315-CDD1-8329-DD73D834A980}"/>
              </a:ext>
            </a:extLst>
          </p:cNvPr>
          <p:cNvSpPr txBox="1"/>
          <p:nvPr/>
        </p:nvSpPr>
        <p:spPr>
          <a:xfrm>
            <a:off x="162741" y="3849381"/>
            <a:ext cx="722027" cy="276999"/>
          </a:xfrm>
          <a:prstGeom prst="rect">
            <a:avLst/>
          </a:prstGeom>
          <a:noFill/>
        </p:spPr>
        <p:txBody>
          <a:bodyPr wrap="square" rtlCol="0">
            <a:spAutoFit/>
          </a:bodyPr>
          <a:lstStyle/>
          <a:p>
            <a:pPr algn="ctr"/>
            <a:r>
              <a:rPr lang="en-US" sz="1200" dirty="0"/>
              <a:t>D15</a:t>
            </a:r>
          </a:p>
        </p:txBody>
      </p:sp>
      <p:sp>
        <p:nvSpPr>
          <p:cNvPr id="36" name="TextBox 35">
            <a:extLst>
              <a:ext uri="{FF2B5EF4-FFF2-40B4-BE49-F238E27FC236}">
                <a16:creationId xmlns:a16="http://schemas.microsoft.com/office/drawing/2014/main" id="{0F56D6B9-9CA9-EBD8-CAD6-E4D3FB941A79}"/>
              </a:ext>
            </a:extLst>
          </p:cNvPr>
          <p:cNvSpPr txBox="1"/>
          <p:nvPr/>
        </p:nvSpPr>
        <p:spPr>
          <a:xfrm>
            <a:off x="178594" y="4750396"/>
            <a:ext cx="722027" cy="276999"/>
          </a:xfrm>
          <a:prstGeom prst="rect">
            <a:avLst/>
          </a:prstGeom>
          <a:noFill/>
        </p:spPr>
        <p:txBody>
          <a:bodyPr wrap="square" rtlCol="0">
            <a:spAutoFit/>
          </a:bodyPr>
          <a:lstStyle/>
          <a:p>
            <a:pPr algn="ctr"/>
            <a:r>
              <a:rPr lang="en-US" sz="1200" dirty="0"/>
              <a:t>D22</a:t>
            </a:r>
          </a:p>
        </p:txBody>
      </p:sp>
      <p:sp>
        <p:nvSpPr>
          <p:cNvPr id="39" name="5-Point Star 38">
            <a:extLst>
              <a:ext uri="{FF2B5EF4-FFF2-40B4-BE49-F238E27FC236}">
                <a16:creationId xmlns:a16="http://schemas.microsoft.com/office/drawing/2014/main" id="{EB79C632-0A8F-4257-9F6E-F73CF2A4B155}"/>
              </a:ext>
            </a:extLst>
          </p:cNvPr>
          <p:cNvSpPr/>
          <p:nvPr/>
        </p:nvSpPr>
        <p:spPr>
          <a:xfrm>
            <a:off x="30494" y="4005553"/>
            <a:ext cx="464877" cy="38987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F16F011-3567-9630-D68E-6E981A5B16F4}"/>
              </a:ext>
            </a:extLst>
          </p:cNvPr>
          <p:cNvSpPr txBox="1"/>
          <p:nvPr/>
        </p:nvSpPr>
        <p:spPr>
          <a:xfrm>
            <a:off x="-54724" y="6238141"/>
            <a:ext cx="12029259" cy="646331"/>
          </a:xfrm>
          <a:prstGeom prst="rect">
            <a:avLst/>
          </a:prstGeom>
          <a:noFill/>
        </p:spPr>
        <p:txBody>
          <a:bodyPr wrap="square" rtlCol="0">
            <a:spAutoFit/>
          </a:bodyPr>
          <a:lstStyle/>
          <a:p>
            <a:r>
              <a:rPr lang="en-US" sz="1200" dirty="0"/>
              <a:t>*Premedications required with each dose during cycle 1. Cycle 2+: patients who experienced grade 2 or 3 CRS with previous dose until epcoritamab is given without subsequent CRS of grade 2 or higher. Refer to PI for administration schedule adjustments for delayed doses. </a:t>
            </a:r>
          </a:p>
          <a:p>
            <a:endParaRPr lang="en-US" sz="1200" dirty="0"/>
          </a:p>
        </p:txBody>
      </p:sp>
      <p:sp>
        <p:nvSpPr>
          <p:cNvPr id="42" name="TextBox 41">
            <a:extLst>
              <a:ext uri="{FF2B5EF4-FFF2-40B4-BE49-F238E27FC236}">
                <a16:creationId xmlns:a16="http://schemas.microsoft.com/office/drawing/2014/main" id="{AD661A1D-86FB-4B09-AAD1-1BE0F4069B28}"/>
              </a:ext>
            </a:extLst>
          </p:cNvPr>
          <p:cNvSpPr txBox="1"/>
          <p:nvPr/>
        </p:nvSpPr>
        <p:spPr>
          <a:xfrm>
            <a:off x="-27214" y="6681010"/>
            <a:ext cx="6123214" cy="246221"/>
          </a:xfrm>
          <a:prstGeom prst="rect">
            <a:avLst/>
          </a:prstGeom>
          <a:noFill/>
        </p:spPr>
        <p:txBody>
          <a:bodyPr wrap="square">
            <a:spAutoFit/>
          </a:bodyPr>
          <a:lstStyle/>
          <a:p>
            <a:r>
              <a:rPr lang="en-US" sz="1000" dirty="0"/>
              <a:t>EPKINLY [package insert]. Plainsboro, NJ: Genmab US, Inc. and North Chicago, IL: AbbVie Inc. 2024.</a:t>
            </a:r>
          </a:p>
        </p:txBody>
      </p:sp>
      <p:sp>
        <p:nvSpPr>
          <p:cNvPr id="45" name="TextBox 44">
            <a:extLst>
              <a:ext uri="{FF2B5EF4-FFF2-40B4-BE49-F238E27FC236}">
                <a16:creationId xmlns:a16="http://schemas.microsoft.com/office/drawing/2014/main" id="{B5B16A34-16C3-4AE6-6A4C-196E609F12F9}"/>
              </a:ext>
            </a:extLst>
          </p:cNvPr>
          <p:cNvSpPr txBox="1"/>
          <p:nvPr/>
        </p:nvSpPr>
        <p:spPr>
          <a:xfrm>
            <a:off x="323938" y="5686650"/>
            <a:ext cx="5240911" cy="523220"/>
          </a:xfrm>
          <a:prstGeom prst="rect">
            <a:avLst/>
          </a:prstGeom>
          <a:noFill/>
        </p:spPr>
        <p:txBody>
          <a:bodyPr wrap="square" rtlCol="0">
            <a:spAutoFit/>
          </a:bodyPr>
          <a:lstStyle/>
          <a:p>
            <a:pPr algn="ctr"/>
            <a:r>
              <a:rPr lang="en-US" sz="1400" dirty="0"/>
              <a:t>Hospitalization required for 24 hours after administration of Day 15 dose.</a:t>
            </a:r>
          </a:p>
        </p:txBody>
      </p:sp>
      <p:graphicFrame>
        <p:nvGraphicFramePr>
          <p:cNvPr id="49" name="Diagram 48">
            <a:extLst>
              <a:ext uri="{FF2B5EF4-FFF2-40B4-BE49-F238E27FC236}">
                <a16:creationId xmlns:a16="http://schemas.microsoft.com/office/drawing/2014/main" id="{DF587D17-6CC3-F4F4-D135-ECBD809E46EB}"/>
              </a:ext>
            </a:extLst>
          </p:cNvPr>
          <p:cNvGraphicFramePr/>
          <p:nvPr>
            <p:extLst>
              <p:ext uri="{D42A27DB-BD31-4B8C-83A1-F6EECF244321}">
                <p14:modId xmlns:p14="http://schemas.microsoft.com/office/powerpoint/2010/main" val="3567841941"/>
              </p:ext>
            </p:extLst>
          </p:nvPr>
        </p:nvGraphicFramePr>
        <p:xfrm>
          <a:off x="5816272" y="1334049"/>
          <a:ext cx="6089648" cy="456094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44" name="Picture 43">
            <a:extLst>
              <a:ext uri="{FF2B5EF4-FFF2-40B4-BE49-F238E27FC236}">
                <a16:creationId xmlns:a16="http://schemas.microsoft.com/office/drawing/2014/main" id="{5EAFD4B8-6599-B1D1-EE4D-2313009766CD}"/>
              </a:ext>
            </a:extLst>
          </p:cNvPr>
          <p:cNvPicPr>
            <a:picLocks noChangeAspect="1"/>
          </p:cNvPicPr>
          <p:nvPr/>
        </p:nvPicPr>
        <p:blipFill>
          <a:blip r:embed="rId6">
            <a:extLst>
              <a:ext uri="{BEBA8EAE-BF5A-486C-A8C5-ECC9F3942E4B}">
                <a14:imgProps xmlns:a14="http://schemas.microsoft.com/office/drawing/2010/main">
                  <a14:imgLayer r:embed="rId28">
                    <a14:imgEffect>
                      <a14:backgroundRemoval t="10000" b="90000" l="10000" r="90000">
                        <a14:foregroundMark x1="36765" y1="42593" x2="36765" y2="42593"/>
                      </a14:backgroundRemoval>
                    </a14:imgEffect>
                  </a14:imgLayer>
                </a14:imgProps>
              </a:ext>
            </a:extLst>
          </a:blip>
          <a:stretch>
            <a:fillRect/>
          </a:stretch>
        </p:blipFill>
        <p:spPr>
          <a:xfrm>
            <a:off x="10128852" y="1700858"/>
            <a:ext cx="788391" cy="626076"/>
          </a:xfrm>
          <a:prstGeom prst="rect">
            <a:avLst/>
          </a:prstGeom>
        </p:spPr>
      </p:pic>
      <p:cxnSp>
        <p:nvCxnSpPr>
          <p:cNvPr id="3" name="Straight Connector 2">
            <a:extLst>
              <a:ext uri="{FF2B5EF4-FFF2-40B4-BE49-F238E27FC236}">
                <a16:creationId xmlns:a16="http://schemas.microsoft.com/office/drawing/2014/main" id="{478B0E66-CC97-76D9-050B-A8C5274B6327}"/>
              </a:ext>
            </a:extLst>
          </p:cNvPr>
          <p:cNvCxnSpPr>
            <a:cxnSpLocks/>
          </p:cNvCxnSpPr>
          <p:nvPr/>
        </p:nvCxnSpPr>
        <p:spPr>
          <a:xfrm>
            <a:off x="319001" y="1066800"/>
            <a:ext cx="11586919"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1555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14E4-A322-E622-C738-9E7110F3D5EF}"/>
              </a:ext>
            </a:extLst>
          </p:cNvPr>
          <p:cNvSpPr>
            <a:spLocks noGrp="1"/>
          </p:cNvSpPr>
          <p:nvPr>
            <p:ph type="title"/>
          </p:nvPr>
        </p:nvSpPr>
        <p:spPr>
          <a:xfrm>
            <a:off x="825708" y="0"/>
            <a:ext cx="10515600" cy="1325563"/>
          </a:xfrm>
        </p:spPr>
        <p:txBody>
          <a:bodyPr>
            <a:normAutofit/>
          </a:bodyPr>
          <a:lstStyle/>
          <a:p>
            <a:pPr algn="ctr"/>
            <a:r>
              <a:rPr lang="en-US" sz="4000" b="0" i="0" dirty="0">
                <a:effectLst/>
              </a:rPr>
              <a:t>Study NP30179 </a:t>
            </a:r>
            <a:endParaRPr lang="en-US" sz="4000" dirty="0"/>
          </a:p>
        </p:txBody>
      </p:sp>
      <p:graphicFrame>
        <p:nvGraphicFramePr>
          <p:cNvPr id="4" name="Diagram 3">
            <a:extLst>
              <a:ext uri="{FF2B5EF4-FFF2-40B4-BE49-F238E27FC236}">
                <a16:creationId xmlns:a16="http://schemas.microsoft.com/office/drawing/2014/main" id="{030431F7-7507-9F6A-F65E-89D219FCB9C3}"/>
              </a:ext>
            </a:extLst>
          </p:cNvPr>
          <p:cNvGraphicFramePr/>
          <p:nvPr>
            <p:extLst>
              <p:ext uri="{D42A27DB-BD31-4B8C-83A1-F6EECF244321}">
                <p14:modId xmlns:p14="http://schemas.microsoft.com/office/powerpoint/2010/main" val="2466961676"/>
              </p:ext>
            </p:extLst>
          </p:nvPr>
        </p:nvGraphicFramePr>
        <p:xfrm>
          <a:off x="614597" y="2032601"/>
          <a:ext cx="11234572" cy="428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2471D71A-DFB8-3AAA-B1D2-3C62A429D409}"/>
              </a:ext>
            </a:extLst>
          </p:cNvPr>
          <p:cNvSpPr/>
          <p:nvPr/>
        </p:nvSpPr>
        <p:spPr>
          <a:xfrm>
            <a:off x="614597" y="1199213"/>
            <a:ext cx="11002779" cy="5396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Glofitamab in R/R large B-cell lymphoma after </a:t>
            </a:r>
            <a:r>
              <a:rPr lang="en-US" u="sng" dirty="0"/>
              <a:t>&gt;</a:t>
            </a:r>
            <a:r>
              <a:rPr lang="en-US" dirty="0"/>
              <a:t> 2 lines of therapy (n=155)  </a:t>
            </a:r>
          </a:p>
        </p:txBody>
      </p:sp>
      <p:sp>
        <p:nvSpPr>
          <p:cNvPr id="10" name="TextBox 9">
            <a:extLst>
              <a:ext uri="{FF2B5EF4-FFF2-40B4-BE49-F238E27FC236}">
                <a16:creationId xmlns:a16="http://schemas.microsoft.com/office/drawing/2014/main" id="{778B6760-B5BE-3D33-8EA7-184B80AF550A}"/>
              </a:ext>
            </a:extLst>
          </p:cNvPr>
          <p:cNvSpPr txBox="1"/>
          <p:nvPr/>
        </p:nvSpPr>
        <p:spPr>
          <a:xfrm>
            <a:off x="-24984" y="6611779"/>
            <a:ext cx="6096000" cy="246221"/>
          </a:xfrm>
          <a:prstGeom prst="rect">
            <a:avLst/>
          </a:prstGeom>
          <a:noFill/>
        </p:spPr>
        <p:txBody>
          <a:bodyPr wrap="square">
            <a:spAutoFit/>
          </a:bodyPr>
          <a:lstStyle/>
          <a:p>
            <a:r>
              <a:rPr lang="en-US" sz="1000" dirty="0"/>
              <a:t>Dickinson MJ, et al. </a:t>
            </a:r>
            <a:r>
              <a:rPr lang="en-US" sz="1000" i="1" dirty="0"/>
              <a:t>N Engl J Med. </a:t>
            </a:r>
            <a:r>
              <a:rPr lang="en-US" sz="1000" dirty="0"/>
              <a:t>2022 Dec 15;387(24):2220-2231. </a:t>
            </a:r>
          </a:p>
        </p:txBody>
      </p:sp>
      <p:sp>
        <p:nvSpPr>
          <p:cNvPr id="11" name="TextBox 10">
            <a:extLst>
              <a:ext uri="{FF2B5EF4-FFF2-40B4-BE49-F238E27FC236}">
                <a16:creationId xmlns:a16="http://schemas.microsoft.com/office/drawing/2014/main" id="{A03EE797-D9ED-CA94-0856-6F8C700E7017}"/>
              </a:ext>
            </a:extLst>
          </p:cNvPr>
          <p:cNvSpPr txBox="1"/>
          <p:nvPr/>
        </p:nvSpPr>
        <p:spPr>
          <a:xfrm>
            <a:off x="-24984" y="6320614"/>
            <a:ext cx="12216984" cy="276999"/>
          </a:xfrm>
          <a:prstGeom prst="rect">
            <a:avLst/>
          </a:prstGeom>
          <a:noFill/>
        </p:spPr>
        <p:txBody>
          <a:bodyPr wrap="square" rtlCol="0">
            <a:spAutoFit/>
          </a:bodyPr>
          <a:lstStyle/>
          <a:p>
            <a:r>
              <a:rPr lang="en-US" sz="1200" dirty="0"/>
              <a:t>R/R: relapsed/refractory, ORR: objective response rate, CR: complete response, </a:t>
            </a:r>
            <a:r>
              <a:rPr lang="en-US" sz="1200" dirty="0" err="1"/>
              <a:t>DoR</a:t>
            </a:r>
            <a:r>
              <a:rPr lang="en-US" sz="1200" dirty="0"/>
              <a:t>: duration of response, </a:t>
            </a:r>
            <a:r>
              <a:rPr lang="en-US" sz="1200" dirty="0" err="1"/>
              <a:t>DoCR</a:t>
            </a:r>
            <a:r>
              <a:rPr lang="en-US" sz="1200" dirty="0"/>
              <a:t>: duration of complete response, PFS: progression free survival  </a:t>
            </a:r>
          </a:p>
        </p:txBody>
      </p:sp>
      <p:cxnSp>
        <p:nvCxnSpPr>
          <p:cNvPr id="12" name="Straight Connector 11">
            <a:extLst>
              <a:ext uri="{FF2B5EF4-FFF2-40B4-BE49-F238E27FC236}">
                <a16:creationId xmlns:a16="http://schemas.microsoft.com/office/drawing/2014/main" id="{D2860022-7734-3FE0-8E2B-05954CD87C06}"/>
              </a:ext>
            </a:extLst>
          </p:cNvPr>
          <p:cNvCxnSpPr>
            <a:cxnSpLocks/>
          </p:cNvCxnSpPr>
          <p:nvPr/>
        </p:nvCxnSpPr>
        <p:spPr>
          <a:xfrm>
            <a:off x="614597" y="1066800"/>
            <a:ext cx="1100913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33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BB27-C86C-8490-9CB2-D740ADAFD147}"/>
              </a:ext>
            </a:extLst>
          </p:cNvPr>
          <p:cNvSpPr>
            <a:spLocks noGrp="1"/>
          </p:cNvSpPr>
          <p:nvPr>
            <p:ph type="title"/>
          </p:nvPr>
        </p:nvSpPr>
        <p:spPr>
          <a:xfrm>
            <a:off x="838200" y="18255"/>
            <a:ext cx="10515600" cy="1325563"/>
          </a:xfrm>
        </p:spPr>
        <p:txBody>
          <a:bodyPr/>
          <a:lstStyle/>
          <a:p>
            <a:pPr algn="ctr"/>
            <a:r>
              <a:rPr lang="en-US" sz="4000" dirty="0"/>
              <a:t>Efficacy</a:t>
            </a:r>
            <a:r>
              <a:rPr lang="en-US" dirty="0"/>
              <a:t>  </a:t>
            </a:r>
          </a:p>
        </p:txBody>
      </p:sp>
      <p:graphicFrame>
        <p:nvGraphicFramePr>
          <p:cNvPr id="5" name="Content Placeholder 4">
            <a:extLst>
              <a:ext uri="{FF2B5EF4-FFF2-40B4-BE49-F238E27FC236}">
                <a16:creationId xmlns:a16="http://schemas.microsoft.com/office/drawing/2014/main" id="{0ACD2C07-1495-9B08-F272-8DE52FA56522}"/>
              </a:ext>
            </a:extLst>
          </p:cNvPr>
          <p:cNvGraphicFramePr>
            <a:graphicFrameLocks noGrp="1"/>
          </p:cNvGraphicFramePr>
          <p:nvPr>
            <p:ph idx="1"/>
            <p:extLst>
              <p:ext uri="{D42A27DB-BD31-4B8C-83A1-F6EECF244321}">
                <p14:modId xmlns:p14="http://schemas.microsoft.com/office/powerpoint/2010/main" val="335647126"/>
              </p:ext>
            </p:extLst>
          </p:nvPr>
        </p:nvGraphicFramePr>
        <p:xfrm>
          <a:off x="618066" y="1973365"/>
          <a:ext cx="3564190" cy="40088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7D4E1B8C-E47C-B15F-91E3-D203677F23C4}"/>
              </a:ext>
            </a:extLst>
          </p:cNvPr>
          <p:cNvGraphicFramePr/>
          <p:nvPr>
            <p:extLst>
              <p:ext uri="{D42A27DB-BD31-4B8C-83A1-F6EECF244321}">
                <p14:modId xmlns:p14="http://schemas.microsoft.com/office/powerpoint/2010/main" val="1887396091"/>
              </p:ext>
            </p:extLst>
          </p:nvPr>
        </p:nvGraphicFramePr>
        <p:xfrm>
          <a:off x="4707468" y="1549399"/>
          <a:ext cx="6866466" cy="4241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7701DD89-0009-96F6-2DE6-9ABEFD63CD27}"/>
              </a:ext>
            </a:extLst>
          </p:cNvPr>
          <p:cNvSpPr txBox="1"/>
          <p:nvPr/>
        </p:nvSpPr>
        <p:spPr>
          <a:xfrm>
            <a:off x="-24984" y="6611779"/>
            <a:ext cx="6096000" cy="246221"/>
          </a:xfrm>
          <a:prstGeom prst="rect">
            <a:avLst/>
          </a:prstGeom>
          <a:noFill/>
        </p:spPr>
        <p:txBody>
          <a:bodyPr wrap="square">
            <a:spAutoFit/>
          </a:bodyPr>
          <a:lstStyle/>
          <a:p>
            <a:r>
              <a:rPr lang="en-US" sz="1000" dirty="0"/>
              <a:t>Dickinson MJ, et al. </a:t>
            </a:r>
            <a:r>
              <a:rPr lang="en-US" sz="1000" i="1" dirty="0"/>
              <a:t>N Engl J Med</a:t>
            </a:r>
            <a:r>
              <a:rPr lang="en-US" sz="1000" dirty="0"/>
              <a:t>. 2022 Dec 15;387(24):2220-2231. Data on file. Genentech, Inc. </a:t>
            </a:r>
          </a:p>
        </p:txBody>
      </p:sp>
      <p:sp>
        <p:nvSpPr>
          <p:cNvPr id="9" name="TextBox 8">
            <a:extLst>
              <a:ext uri="{FF2B5EF4-FFF2-40B4-BE49-F238E27FC236}">
                <a16:creationId xmlns:a16="http://schemas.microsoft.com/office/drawing/2014/main" id="{2175D969-F5C0-780A-8D32-71DDD9BC7205}"/>
              </a:ext>
            </a:extLst>
          </p:cNvPr>
          <p:cNvSpPr txBox="1"/>
          <p:nvPr/>
        </p:nvSpPr>
        <p:spPr>
          <a:xfrm>
            <a:off x="0" y="5982231"/>
            <a:ext cx="12216984" cy="707886"/>
          </a:xfrm>
          <a:prstGeom prst="rect">
            <a:avLst/>
          </a:prstGeom>
          <a:noFill/>
        </p:spPr>
        <p:txBody>
          <a:bodyPr wrap="square" rtlCol="0">
            <a:spAutoFit/>
          </a:bodyPr>
          <a:lstStyle/>
          <a:p>
            <a:r>
              <a:rPr lang="en-US" sz="1400" baseline="30000" dirty="0"/>
              <a:t>*</a:t>
            </a:r>
            <a:r>
              <a:rPr lang="en-US" sz="1400" dirty="0"/>
              <a:t>18-month follow-up data </a:t>
            </a:r>
          </a:p>
          <a:p>
            <a:endParaRPr lang="en-US" sz="1400" dirty="0"/>
          </a:p>
          <a:p>
            <a:r>
              <a:rPr lang="en-US" sz="1200" dirty="0"/>
              <a:t>ORR: objective response rate, CR: complete response, NR: not reached, </a:t>
            </a:r>
            <a:r>
              <a:rPr lang="en-US" sz="1200" dirty="0" err="1"/>
              <a:t>DoCR</a:t>
            </a:r>
            <a:r>
              <a:rPr lang="en-US" sz="1200" dirty="0"/>
              <a:t>: duration of complete response, PFS: progression free survival  </a:t>
            </a:r>
          </a:p>
        </p:txBody>
      </p:sp>
      <p:cxnSp>
        <p:nvCxnSpPr>
          <p:cNvPr id="10" name="Straight Connector 9">
            <a:extLst>
              <a:ext uri="{FF2B5EF4-FFF2-40B4-BE49-F238E27FC236}">
                <a16:creationId xmlns:a16="http://schemas.microsoft.com/office/drawing/2014/main" id="{54190F4C-CB3D-5A31-CDC1-3EDD89BC7599}"/>
              </a:ext>
            </a:extLst>
          </p:cNvPr>
          <p:cNvCxnSpPr>
            <a:cxnSpLocks/>
          </p:cNvCxnSpPr>
          <p:nvPr/>
        </p:nvCxnSpPr>
        <p:spPr>
          <a:xfrm>
            <a:off x="614597" y="1066800"/>
            <a:ext cx="1100913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347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BB27-C86C-8490-9CB2-D740ADAFD147}"/>
              </a:ext>
            </a:extLst>
          </p:cNvPr>
          <p:cNvSpPr>
            <a:spLocks noGrp="1"/>
          </p:cNvSpPr>
          <p:nvPr>
            <p:ph type="title"/>
          </p:nvPr>
        </p:nvSpPr>
        <p:spPr>
          <a:xfrm>
            <a:off x="838200" y="18255"/>
            <a:ext cx="10515600" cy="1325563"/>
          </a:xfrm>
        </p:spPr>
        <p:txBody>
          <a:bodyPr/>
          <a:lstStyle/>
          <a:p>
            <a:pPr algn="ctr"/>
            <a:r>
              <a:rPr lang="en-US" sz="4000" dirty="0"/>
              <a:t>Safety</a:t>
            </a:r>
            <a:r>
              <a:rPr lang="en-US" dirty="0"/>
              <a:t> </a:t>
            </a:r>
          </a:p>
        </p:txBody>
      </p:sp>
      <p:graphicFrame>
        <p:nvGraphicFramePr>
          <p:cNvPr id="6" name="Content Placeholder 4">
            <a:extLst>
              <a:ext uri="{FF2B5EF4-FFF2-40B4-BE49-F238E27FC236}">
                <a16:creationId xmlns:a16="http://schemas.microsoft.com/office/drawing/2014/main" id="{583C328F-D9BE-AEAC-84B6-0AA3C67FF755}"/>
              </a:ext>
            </a:extLst>
          </p:cNvPr>
          <p:cNvGraphicFramePr>
            <a:graphicFrameLocks/>
          </p:cNvGraphicFramePr>
          <p:nvPr>
            <p:extLst>
              <p:ext uri="{D42A27DB-BD31-4B8C-83A1-F6EECF244321}">
                <p14:modId xmlns:p14="http://schemas.microsoft.com/office/powerpoint/2010/main" val="1391827708"/>
              </p:ext>
            </p:extLst>
          </p:nvPr>
        </p:nvGraphicFramePr>
        <p:xfrm>
          <a:off x="838198" y="1614752"/>
          <a:ext cx="6883402" cy="4278047"/>
        </p:xfrm>
        <a:graphic>
          <a:graphicData uri="http://schemas.openxmlformats.org/drawingml/2006/table">
            <a:tbl>
              <a:tblPr firstRow="1" bandRow="1">
                <a:tableStyleId>{69012ECD-51FC-41F1-AA8D-1B2483CD663E}</a:tableStyleId>
              </a:tblPr>
              <a:tblGrid>
                <a:gridCol w="3441701">
                  <a:extLst>
                    <a:ext uri="{9D8B030D-6E8A-4147-A177-3AD203B41FA5}">
                      <a16:colId xmlns:a16="http://schemas.microsoft.com/office/drawing/2014/main" val="1270728084"/>
                    </a:ext>
                  </a:extLst>
                </a:gridCol>
                <a:gridCol w="3441701">
                  <a:extLst>
                    <a:ext uri="{9D8B030D-6E8A-4147-A177-3AD203B41FA5}">
                      <a16:colId xmlns:a16="http://schemas.microsoft.com/office/drawing/2014/main" val="2589963068"/>
                    </a:ext>
                  </a:extLst>
                </a:gridCol>
              </a:tblGrid>
              <a:tr h="407433">
                <a:tc>
                  <a:txBody>
                    <a:bodyPr/>
                    <a:lstStyle/>
                    <a:p>
                      <a:pPr algn="ctr"/>
                      <a:r>
                        <a:rPr lang="en-US" dirty="0"/>
                        <a:t>Adverse Event</a:t>
                      </a:r>
                    </a:p>
                  </a:txBody>
                  <a:tcPr/>
                </a:tc>
                <a:tc>
                  <a:txBody>
                    <a:bodyPr/>
                    <a:lstStyle/>
                    <a:p>
                      <a:pPr algn="ctr"/>
                      <a:r>
                        <a:rPr lang="en-US" dirty="0"/>
                        <a:t>Any Grade (%)</a:t>
                      </a:r>
                    </a:p>
                  </a:txBody>
                  <a:tcPr/>
                </a:tc>
                <a:extLst>
                  <a:ext uri="{0D108BD9-81ED-4DB2-BD59-A6C34878D82A}">
                    <a16:rowId xmlns:a16="http://schemas.microsoft.com/office/drawing/2014/main" val="2823716633"/>
                  </a:ext>
                </a:extLst>
              </a:tr>
              <a:tr h="713008">
                <a:tc>
                  <a:txBody>
                    <a:bodyPr/>
                    <a:lstStyle/>
                    <a:p>
                      <a:r>
                        <a:rPr lang="en-US" dirty="0"/>
                        <a:t>CRS</a:t>
                      </a:r>
                    </a:p>
                    <a:p>
                      <a:pPr marL="285750" indent="-285750">
                        <a:buFont typeface="Arial" panose="020B0604020202020204" pitchFamily="34" charset="0"/>
                        <a:buChar char="•"/>
                      </a:pPr>
                      <a:r>
                        <a:rPr lang="en-US" dirty="0"/>
                        <a:t>Grade </a:t>
                      </a:r>
                      <a:r>
                        <a:rPr lang="en-US" u="sng" dirty="0"/>
                        <a:t>&gt;</a:t>
                      </a:r>
                      <a:r>
                        <a:rPr lang="en-US" u="none" dirty="0"/>
                        <a:t> 2</a:t>
                      </a:r>
                      <a:endParaRPr lang="en-US" dirty="0"/>
                    </a:p>
                  </a:txBody>
                  <a:tcPr/>
                </a:tc>
                <a:tc>
                  <a:txBody>
                    <a:bodyPr/>
                    <a:lstStyle/>
                    <a:p>
                      <a:pPr algn="ctr"/>
                      <a:r>
                        <a:rPr lang="en-US" dirty="0"/>
                        <a:t>63</a:t>
                      </a:r>
                    </a:p>
                    <a:p>
                      <a:pPr algn="ctr"/>
                      <a:r>
                        <a:rPr lang="en-US" dirty="0"/>
                        <a:t>16</a:t>
                      </a:r>
                    </a:p>
                  </a:txBody>
                  <a:tcPr/>
                </a:tc>
                <a:extLst>
                  <a:ext uri="{0D108BD9-81ED-4DB2-BD59-A6C34878D82A}">
                    <a16:rowId xmlns:a16="http://schemas.microsoft.com/office/drawing/2014/main" val="3783541936"/>
                  </a:ext>
                </a:extLst>
              </a:tr>
              <a:tr h="407433">
                <a:tc>
                  <a:txBody>
                    <a:bodyPr/>
                    <a:lstStyle/>
                    <a:p>
                      <a:r>
                        <a:rPr lang="en-US" dirty="0"/>
                        <a:t>Neurologic event, grade </a:t>
                      </a:r>
                      <a:r>
                        <a:rPr lang="en-US" u="sng" dirty="0"/>
                        <a:t>&gt;</a:t>
                      </a:r>
                      <a:r>
                        <a:rPr lang="en-US" u="none" dirty="0"/>
                        <a:t> 2</a:t>
                      </a:r>
                      <a:endParaRPr lang="en-US" dirty="0"/>
                    </a:p>
                  </a:txBody>
                  <a:tcPr/>
                </a:tc>
                <a:tc>
                  <a:txBody>
                    <a:bodyPr/>
                    <a:lstStyle/>
                    <a:p>
                      <a:pPr algn="ctr"/>
                      <a:r>
                        <a:rPr lang="en-US" dirty="0"/>
                        <a:t>15</a:t>
                      </a:r>
                    </a:p>
                  </a:txBody>
                  <a:tcPr/>
                </a:tc>
                <a:extLst>
                  <a:ext uri="{0D108BD9-81ED-4DB2-BD59-A6C34878D82A}">
                    <a16:rowId xmlns:a16="http://schemas.microsoft.com/office/drawing/2014/main" val="3870906218"/>
                  </a:ext>
                </a:extLst>
              </a:tr>
              <a:tr h="407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ICANS </a:t>
                      </a:r>
                    </a:p>
                  </a:txBody>
                  <a:tcPr/>
                </a:tc>
                <a:tc>
                  <a:txBody>
                    <a:bodyPr/>
                    <a:lstStyle/>
                    <a:p>
                      <a:pPr algn="ctr"/>
                      <a:r>
                        <a:rPr lang="en-US" dirty="0"/>
                        <a:t>8</a:t>
                      </a:r>
                    </a:p>
                  </a:txBody>
                  <a:tcPr/>
                </a:tc>
                <a:extLst>
                  <a:ext uri="{0D108BD9-81ED-4DB2-BD59-A6C34878D82A}">
                    <a16:rowId xmlns:a16="http://schemas.microsoft.com/office/drawing/2014/main" val="2842393147"/>
                  </a:ext>
                </a:extLst>
              </a:tr>
              <a:tr h="713008">
                <a:tc>
                  <a:txBody>
                    <a:bodyPr/>
                    <a:lstStyle/>
                    <a:p>
                      <a:r>
                        <a:rPr lang="en-US" dirty="0"/>
                        <a:t>Infection </a:t>
                      </a:r>
                    </a:p>
                    <a:p>
                      <a:pPr marL="285750" indent="-285750">
                        <a:buFont typeface="Arial" panose="020B0604020202020204" pitchFamily="34" charset="0"/>
                        <a:buChar char="•"/>
                      </a:pPr>
                      <a:r>
                        <a:rPr lang="en-US" dirty="0"/>
                        <a:t>Grade </a:t>
                      </a:r>
                      <a:r>
                        <a:rPr lang="en-US" u="sng" dirty="0"/>
                        <a:t>&gt;</a:t>
                      </a:r>
                      <a:r>
                        <a:rPr lang="en-US" u="none" dirty="0"/>
                        <a:t> 3</a:t>
                      </a:r>
                      <a:endParaRPr lang="en-US" dirty="0"/>
                    </a:p>
                  </a:txBody>
                  <a:tcPr/>
                </a:tc>
                <a:tc>
                  <a:txBody>
                    <a:bodyPr/>
                    <a:lstStyle/>
                    <a:p>
                      <a:pPr algn="ctr"/>
                      <a:r>
                        <a:rPr lang="en-US" dirty="0"/>
                        <a:t>38</a:t>
                      </a:r>
                    </a:p>
                    <a:p>
                      <a:pPr algn="ctr"/>
                      <a:r>
                        <a:rPr lang="en-US" dirty="0"/>
                        <a:t>15</a:t>
                      </a:r>
                    </a:p>
                  </a:txBody>
                  <a:tcPr/>
                </a:tc>
                <a:extLst>
                  <a:ext uri="{0D108BD9-81ED-4DB2-BD59-A6C34878D82A}">
                    <a16:rowId xmlns:a16="http://schemas.microsoft.com/office/drawing/2014/main" val="4028690876"/>
                  </a:ext>
                </a:extLst>
              </a:tr>
              <a:tr h="407433">
                <a:tc>
                  <a:txBody>
                    <a:bodyPr/>
                    <a:lstStyle/>
                    <a:p>
                      <a:r>
                        <a:rPr lang="en-US" dirty="0"/>
                        <a:t>Neutropenia </a:t>
                      </a:r>
                    </a:p>
                  </a:txBody>
                  <a:tcPr/>
                </a:tc>
                <a:tc>
                  <a:txBody>
                    <a:bodyPr/>
                    <a:lstStyle/>
                    <a:p>
                      <a:pPr algn="ctr"/>
                      <a:r>
                        <a:rPr lang="en-US" dirty="0"/>
                        <a:t>38</a:t>
                      </a:r>
                    </a:p>
                  </a:txBody>
                  <a:tcPr/>
                </a:tc>
                <a:extLst>
                  <a:ext uri="{0D108BD9-81ED-4DB2-BD59-A6C34878D82A}">
                    <a16:rowId xmlns:a16="http://schemas.microsoft.com/office/drawing/2014/main" val="282238101"/>
                  </a:ext>
                </a:extLst>
              </a:tr>
              <a:tr h="407433">
                <a:tc>
                  <a:txBody>
                    <a:bodyPr/>
                    <a:lstStyle/>
                    <a:p>
                      <a:r>
                        <a:rPr lang="en-US" dirty="0"/>
                        <a:t>Anemia</a:t>
                      </a:r>
                    </a:p>
                  </a:txBody>
                  <a:tcPr/>
                </a:tc>
                <a:tc>
                  <a:txBody>
                    <a:bodyPr/>
                    <a:lstStyle/>
                    <a:p>
                      <a:pPr algn="ctr"/>
                      <a:r>
                        <a:rPr lang="en-US" dirty="0"/>
                        <a:t>31</a:t>
                      </a:r>
                    </a:p>
                  </a:txBody>
                  <a:tcPr/>
                </a:tc>
                <a:extLst>
                  <a:ext uri="{0D108BD9-81ED-4DB2-BD59-A6C34878D82A}">
                    <a16:rowId xmlns:a16="http://schemas.microsoft.com/office/drawing/2014/main" val="1626617443"/>
                  </a:ext>
                </a:extLst>
              </a:tr>
              <a:tr h="407433">
                <a:tc>
                  <a:txBody>
                    <a:bodyPr/>
                    <a:lstStyle/>
                    <a:p>
                      <a:r>
                        <a:rPr lang="en-US" dirty="0"/>
                        <a:t>Thrombocytopenia</a:t>
                      </a:r>
                    </a:p>
                  </a:txBody>
                  <a:tcPr/>
                </a:tc>
                <a:tc>
                  <a:txBody>
                    <a:bodyPr/>
                    <a:lstStyle/>
                    <a:p>
                      <a:pPr algn="ctr"/>
                      <a:r>
                        <a:rPr lang="en-US" dirty="0"/>
                        <a:t>25</a:t>
                      </a:r>
                    </a:p>
                  </a:txBody>
                  <a:tcPr/>
                </a:tc>
                <a:extLst>
                  <a:ext uri="{0D108BD9-81ED-4DB2-BD59-A6C34878D82A}">
                    <a16:rowId xmlns:a16="http://schemas.microsoft.com/office/drawing/2014/main" val="1143652346"/>
                  </a:ext>
                </a:extLst>
              </a:tr>
              <a:tr h="407433">
                <a:tc>
                  <a:txBody>
                    <a:bodyPr/>
                    <a:lstStyle/>
                    <a:p>
                      <a:r>
                        <a:rPr lang="en-US" dirty="0"/>
                        <a:t>Febrile neutropenia, grade </a:t>
                      </a:r>
                      <a:r>
                        <a:rPr lang="en-US" u="sng" dirty="0"/>
                        <a:t>&gt;</a:t>
                      </a:r>
                      <a:r>
                        <a:rPr lang="en-US" u="none" dirty="0"/>
                        <a:t> 3</a:t>
                      </a:r>
                      <a:endParaRPr lang="en-US" dirty="0"/>
                    </a:p>
                  </a:txBody>
                  <a:tcPr/>
                </a:tc>
                <a:tc>
                  <a:txBody>
                    <a:bodyPr/>
                    <a:lstStyle/>
                    <a:p>
                      <a:pPr algn="ctr"/>
                      <a:r>
                        <a:rPr lang="en-US" dirty="0"/>
                        <a:t>3</a:t>
                      </a:r>
                    </a:p>
                  </a:txBody>
                  <a:tcPr/>
                </a:tc>
                <a:extLst>
                  <a:ext uri="{0D108BD9-81ED-4DB2-BD59-A6C34878D82A}">
                    <a16:rowId xmlns:a16="http://schemas.microsoft.com/office/drawing/2014/main" val="240434078"/>
                  </a:ext>
                </a:extLst>
              </a:tr>
            </a:tbl>
          </a:graphicData>
        </a:graphic>
      </p:graphicFrame>
      <p:sp>
        <p:nvSpPr>
          <p:cNvPr id="7" name="Rounded Rectangle 6">
            <a:extLst>
              <a:ext uri="{FF2B5EF4-FFF2-40B4-BE49-F238E27FC236}">
                <a16:creationId xmlns:a16="http://schemas.microsoft.com/office/drawing/2014/main" id="{0BA717C2-AB5A-99DA-F61B-7556CA67A3EC}"/>
              </a:ext>
            </a:extLst>
          </p:cNvPr>
          <p:cNvSpPr/>
          <p:nvPr/>
        </p:nvSpPr>
        <p:spPr>
          <a:xfrm>
            <a:off x="8127999" y="2506134"/>
            <a:ext cx="3386667" cy="240453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Treatment with glofitamab resulted in early and durable responses in patients with poor-prognosis DLBCL. </a:t>
            </a:r>
          </a:p>
        </p:txBody>
      </p:sp>
      <p:sp>
        <p:nvSpPr>
          <p:cNvPr id="8" name="TextBox 7">
            <a:extLst>
              <a:ext uri="{FF2B5EF4-FFF2-40B4-BE49-F238E27FC236}">
                <a16:creationId xmlns:a16="http://schemas.microsoft.com/office/drawing/2014/main" id="{62E767E5-F048-B861-2C2D-4F8E84A3349C}"/>
              </a:ext>
            </a:extLst>
          </p:cNvPr>
          <p:cNvSpPr txBox="1"/>
          <p:nvPr/>
        </p:nvSpPr>
        <p:spPr>
          <a:xfrm>
            <a:off x="-24984" y="6611779"/>
            <a:ext cx="6096000" cy="246221"/>
          </a:xfrm>
          <a:prstGeom prst="rect">
            <a:avLst/>
          </a:prstGeom>
          <a:noFill/>
        </p:spPr>
        <p:txBody>
          <a:bodyPr wrap="square">
            <a:spAutoFit/>
          </a:bodyPr>
          <a:lstStyle/>
          <a:p>
            <a:r>
              <a:rPr lang="en-US" sz="1000" dirty="0"/>
              <a:t>Dickinson MJ, et al. </a:t>
            </a:r>
            <a:r>
              <a:rPr lang="en-US" sz="1000" i="1" dirty="0"/>
              <a:t>N Engl J Med</a:t>
            </a:r>
            <a:r>
              <a:rPr lang="en-US" sz="1000" dirty="0"/>
              <a:t>. 2022 Dec 15;387(24):2220-2231. Data on file. Genentech, Inc. </a:t>
            </a:r>
          </a:p>
        </p:txBody>
      </p:sp>
      <p:cxnSp>
        <p:nvCxnSpPr>
          <p:cNvPr id="9" name="Straight Connector 8">
            <a:extLst>
              <a:ext uri="{FF2B5EF4-FFF2-40B4-BE49-F238E27FC236}">
                <a16:creationId xmlns:a16="http://schemas.microsoft.com/office/drawing/2014/main" id="{089E825D-6D87-6CF4-5EB7-5AC266F10ACB}"/>
              </a:ext>
            </a:extLst>
          </p:cNvPr>
          <p:cNvCxnSpPr>
            <a:cxnSpLocks/>
          </p:cNvCxnSpPr>
          <p:nvPr/>
        </p:nvCxnSpPr>
        <p:spPr>
          <a:xfrm>
            <a:off x="614597" y="1066800"/>
            <a:ext cx="1100913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02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4B0-250B-9BEC-D78D-400E8E7570FF}"/>
              </a:ext>
            </a:extLst>
          </p:cNvPr>
          <p:cNvSpPr>
            <a:spLocks noGrp="1"/>
          </p:cNvSpPr>
          <p:nvPr>
            <p:ph type="title"/>
          </p:nvPr>
        </p:nvSpPr>
        <p:spPr>
          <a:xfrm>
            <a:off x="838200" y="-7478"/>
            <a:ext cx="10515600" cy="1325563"/>
          </a:xfrm>
        </p:spPr>
        <p:txBody>
          <a:bodyPr>
            <a:normAutofit/>
          </a:bodyPr>
          <a:lstStyle/>
          <a:p>
            <a:pPr algn="ctr"/>
            <a:r>
              <a:rPr lang="en-US" sz="4000" dirty="0"/>
              <a:t>Glofitamab Administration</a:t>
            </a:r>
          </a:p>
        </p:txBody>
      </p:sp>
      <p:sp>
        <p:nvSpPr>
          <p:cNvPr id="4" name="Rounded Rectangle 3">
            <a:extLst>
              <a:ext uri="{FF2B5EF4-FFF2-40B4-BE49-F238E27FC236}">
                <a16:creationId xmlns:a16="http://schemas.microsoft.com/office/drawing/2014/main" id="{30E9C638-E440-AD6A-C31F-95D52523E0B7}"/>
              </a:ext>
            </a:extLst>
          </p:cNvPr>
          <p:cNvSpPr/>
          <p:nvPr/>
        </p:nvSpPr>
        <p:spPr>
          <a:xfrm>
            <a:off x="685797" y="1222797"/>
            <a:ext cx="3471333" cy="8493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Cycle 1</a:t>
            </a:r>
          </a:p>
        </p:txBody>
      </p:sp>
      <p:sp>
        <p:nvSpPr>
          <p:cNvPr id="5" name="TextBox 4">
            <a:extLst>
              <a:ext uri="{FF2B5EF4-FFF2-40B4-BE49-F238E27FC236}">
                <a16:creationId xmlns:a16="http://schemas.microsoft.com/office/drawing/2014/main" id="{845F153D-8AD5-08A9-E5F7-796924B4B52B}"/>
              </a:ext>
            </a:extLst>
          </p:cNvPr>
          <p:cNvSpPr txBox="1"/>
          <p:nvPr/>
        </p:nvSpPr>
        <p:spPr>
          <a:xfrm>
            <a:off x="660399" y="2072109"/>
            <a:ext cx="2057400" cy="646331"/>
          </a:xfrm>
          <a:prstGeom prst="rect">
            <a:avLst/>
          </a:prstGeom>
          <a:noFill/>
        </p:spPr>
        <p:txBody>
          <a:bodyPr wrap="square" rtlCol="0">
            <a:spAutoFit/>
          </a:bodyPr>
          <a:lstStyle/>
          <a:p>
            <a:r>
              <a:rPr lang="en-US" b="1" dirty="0"/>
              <a:t>Day 1</a:t>
            </a:r>
          </a:p>
          <a:p>
            <a:endParaRPr lang="en-US" dirty="0"/>
          </a:p>
        </p:txBody>
      </p:sp>
      <p:pic>
        <p:nvPicPr>
          <p:cNvPr id="7" name="Graphic 6" descr="IV with solid fill">
            <a:extLst>
              <a:ext uri="{FF2B5EF4-FFF2-40B4-BE49-F238E27FC236}">
                <a16:creationId xmlns:a16="http://schemas.microsoft.com/office/drawing/2014/main" id="{44768C44-A61B-894F-2FF2-CD3287BDF3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932" y="2443851"/>
            <a:ext cx="660400" cy="660400"/>
          </a:xfrm>
          <a:prstGeom prst="rect">
            <a:avLst/>
          </a:prstGeom>
        </p:spPr>
      </p:pic>
      <p:sp>
        <p:nvSpPr>
          <p:cNvPr id="8" name="TextBox 7">
            <a:extLst>
              <a:ext uri="{FF2B5EF4-FFF2-40B4-BE49-F238E27FC236}">
                <a16:creationId xmlns:a16="http://schemas.microsoft.com/office/drawing/2014/main" id="{FC17D8EA-9A07-59E9-5C14-79DB723CDB62}"/>
              </a:ext>
            </a:extLst>
          </p:cNvPr>
          <p:cNvSpPr txBox="1"/>
          <p:nvPr/>
        </p:nvSpPr>
        <p:spPr>
          <a:xfrm>
            <a:off x="1248831" y="2502476"/>
            <a:ext cx="2662767" cy="923330"/>
          </a:xfrm>
          <a:prstGeom prst="rect">
            <a:avLst/>
          </a:prstGeom>
          <a:noFill/>
        </p:spPr>
        <p:txBody>
          <a:bodyPr wrap="square" rtlCol="0">
            <a:spAutoFit/>
          </a:bodyPr>
          <a:lstStyle/>
          <a:p>
            <a:pPr algn="ctr"/>
            <a:r>
              <a:rPr lang="en-US" dirty="0"/>
              <a:t>Obinutuzumab 1000 mg IV </a:t>
            </a:r>
          </a:p>
          <a:p>
            <a:endParaRPr lang="en-US" dirty="0"/>
          </a:p>
        </p:txBody>
      </p:sp>
      <p:sp>
        <p:nvSpPr>
          <p:cNvPr id="9" name="TextBox 8">
            <a:extLst>
              <a:ext uri="{FF2B5EF4-FFF2-40B4-BE49-F238E27FC236}">
                <a16:creationId xmlns:a16="http://schemas.microsoft.com/office/drawing/2014/main" id="{6C1D6FA6-33B8-EF32-9867-8829D674233B}"/>
              </a:ext>
            </a:extLst>
          </p:cNvPr>
          <p:cNvSpPr txBox="1"/>
          <p:nvPr/>
        </p:nvSpPr>
        <p:spPr>
          <a:xfrm>
            <a:off x="651932" y="3374896"/>
            <a:ext cx="2057400" cy="646331"/>
          </a:xfrm>
          <a:prstGeom prst="rect">
            <a:avLst/>
          </a:prstGeom>
          <a:noFill/>
        </p:spPr>
        <p:txBody>
          <a:bodyPr wrap="square" rtlCol="0">
            <a:spAutoFit/>
          </a:bodyPr>
          <a:lstStyle/>
          <a:p>
            <a:r>
              <a:rPr lang="en-US" b="1" dirty="0"/>
              <a:t>Day 8</a:t>
            </a:r>
          </a:p>
          <a:p>
            <a:endParaRPr lang="en-US" dirty="0"/>
          </a:p>
        </p:txBody>
      </p:sp>
      <p:pic>
        <p:nvPicPr>
          <p:cNvPr id="10" name="Graphic 9" descr="IV with solid fill">
            <a:extLst>
              <a:ext uri="{FF2B5EF4-FFF2-40B4-BE49-F238E27FC236}">
                <a16:creationId xmlns:a16="http://schemas.microsoft.com/office/drawing/2014/main" id="{379EF0DC-32C1-A243-B5AE-D05F543A9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797" y="3759245"/>
            <a:ext cx="660400" cy="660400"/>
          </a:xfrm>
          <a:prstGeom prst="rect">
            <a:avLst/>
          </a:prstGeom>
        </p:spPr>
      </p:pic>
      <p:sp>
        <p:nvSpPr>
          <p:cNvPr id="11" name="TextBox 10">
            <a:extLst>
              <a:ext uri="{FF2B5EF4-FFF2-40B4-BE49-F238E27FC236}">
                <a16:creationId xmlns:a16="http://schemas.microsoft.com/office/drawing/2014/main" id="{D4F8D537-C959-8F2B-E0CE-A6BE77DDEEF7}"/>
              </a:ext>
            </a:extLst>
          </p:cNvPr>
          <p:cNvSpPr txBox="1"/>
          <p:nvPr/>
        </p:nvSpPr>
        <p:spPr>
          <a:xfrm>
            <a:off x="1174747" y="3734946"/>
            <a:ext cx="2662767" cy="923330"/>
          </a:xfrm>
          <a:prstGeom prst="rect">
            <a:avLst/>
          </a:prstGeom>
          <a:noFill/>
        </p:spPr>
        <p:txBody>
          <a:bodyPr wrap="square" rtlCol="0">
            <a:spAutoFit/>
          </a:bodyPr>
          <a:lstStyle/>
          <a:p>
            <a:pPr algn="ctr"/>
            <a:r>
              <a:rPr lang="en-US" dirty="0"/>
              <a:t>Glofitamab 2.5 mg IV over 4 hours </a:t>
            </a:r>
          </a:p>
          <a:p>
            <a:endParaRPr lang="en-US" dirty="0"/>
          </a:p>
        </p:txBody>
      </p:sp>
      <p:sp>
        <p:nvSpPr>
          <p:cNvPr id="12" name="TextBox 11">
            <a:extLst>
              <a:ext uri="{FF2B5EF4-FFF2-40B4-BE49-F238E27FC236}">
                <a16:creationId xmlns:a16="http://schemas.microsoft.com/office/drawing/2014/main" id="{249FC262-8AD7-F99B-8A80-775A762CC234}"/>
              </a:ext>
            </a:extLst>
          </p:cNvPr>
          <p:cNvSpPr txBox="1"/>
          <p:nvPr/>
        </p:nvSpPr>
        <p:spPr>
          <a:xfrm>
            <a:off x="651932" y="4682221"/>
            <a:ext cx="2057400" cy="646331"/>
          </a:xfrm>
          <a:prstGeom prst="rect">
            <a:avLst/>
          </a:prstGeom>
          <a:noFill/>
        </p:spPr>
        <p:txBody>
          <a:bodyPr wrap="square" rtlCol="0">
            <a:spAutoFit/>
          </a:bodyPr>
          <a:lstStyle/>
          <a:p>
            <a:r>
              <a:rPr lang="en-US" b="1" dirty="0"/>
              <a:t>Day 15</a:t>
            </a:r>
          </a:p>
          <a:p>
            <a:endParaRPr lang="en-US" dirty="0"/>
          </a:p>
        </p:txBody>
      </p:sp>
      <p:pic>
        <p:nvPicPr>
          <p:cNvPr id="13" name="Graphic 12" descr="IV with solid fill">
            <a:extLst>
              <a:ext uri="{FF2B5EF4-FFF2-40B4-BE49-F238E27FC236}">
                <a16:creationId xmlns:a16="http://schemas.microsoft.com/office/drawing/2014/main" id="{8AE1A94C-C791-0B3B-FDC1-932EF85FDF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797" y="5082712"/>
            <a:ext cx="660400" cy="660400"/>
          </a:xfrm>
          <a:prstGeom prst="rect">
            <a:avLst/>
          </a:prstGeom>
        </p:spPr>
      </p:pic>
      <p:sp>
        <p:nvSpPr>
          <p:cNvPr id="14" name="TextBox 13">
            <a:extLst>
              <a:ext uri="{FF2B5EF4-FFF2-40B4-BE49-F238E27FC236}">
                <a16:creationId xmlns:a16="http://schemas.microsoft.com/office/drawing/2014/main" id="{D4673111-4B88-5826-0A08-138447FEAF45}"/>
              </a:ext>
            </a:extLst>
          </p:cNvPr>
          <p:cNvSpPr txBox="1"/>
          <p:nvPr/>
        </p:nvSpPr>
        <p:spPr>
          <a:xfrm>
            <a:off x="1312331" y="5151128"/>
            <a:ext cx="2662767" cy="923330"/>
          </a:xfrm>
          <a:prstGeom prst="rect">
            <a:avLst/>
          </a:prstGeom>
          <a:noFill/>
        </p:spPr>
        <p:txBody>
          <a:bodyPr wrap="square" rtlCol="0">
            <a:spAutoFit/>
          </a:bodyPr>
          <a:lstStyle/>
          <a:p>
            <a:pPr algn="ctr"/>
            <a:r>
              <a:rPr lang="en-US" dirty="0"/>
              <a:t>Glofitamab 10 mg IV over 4 hours </a:t>
            </a:r>
          </a:p>
          <a:p>
            <a:endParaRPr lang="en-US" dirty="0"/>
          </a:p>
        </p:txBody>
      </p:sp>
      <p:sp>
        <p:nvSpPr>
          <p:cNvPr id="15" name="Rounded Rectangle 14">
            <a:extLst>
              <a:ext uri="{FF2B5EF4-FFF2-40B4-BE49-F238E27FC236}">
                <a16:creationId xmlns:a16="http://schemas.microsoft.com/office/drawing/2014/main" id="{E23C0DD2-53DA-2DD5-7C89-03B9712EB849}"/>
              </a:ext>
            </a:extLst>
          </p:cNvPr>
          <p:cNvSpPr/>
          <p:nvPr/>
        </p:nvSpPr>
        <p:spPr>
          <a:xfrm>
            <a:off x="4563539" y="1241238"/>
            <a:ext cx="3471333" cy="8493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Cycles 2-12</a:t>
            </a:r>
          </a:p>
        </p:txBody>
      </p:sp>
      <p:sp>
        <p:nvSpPr>
          <p:cNvPr id="16" name="TextBox 15">
            <a:extLst>
              <a:ext uri="{FF2B5EF4-FFF2-40B4-BE49-F238E27FC236}">
                <a16:creationId xmlns:a16="http://schemas.microsoft.com/office/drawing/2014/main" id="{7A2E9BC0-093B-66BA-CC2A-D29F78116256}"/>
              </a:ext>
            </a:extLst>
          </p:cNvPr>
          <p:cNvSpPr txBox="1"/>
          <p:nvPr/>
        </p:nvSpPr>
        <p:spPr>
          <a:xfrm>
            <a:off x="4639737" y="2072109"/>
            <a:ext cx="2057400" cy="646331"/>
          </a:xfrm>
          <a:prstGeom prst="rect">
            <a:avLst/>
          </a:prstGeom>
          <a:noFill/>
        </p:spPr>
        <p:txBody>
          <a:bodyPr wrap="square" rtlCol="0">
            <a:spAutoFit/>
          </a:bodyPr>
          <a:lstStyle/>
          <a:p>
            <a:r>
              <a:rPr lang="en-US" b="1" dirty="0"/>
              <a:t>Day 1</a:t>
            </a:r>
          </a:p>
          <a:p>
            <a:endParaRPr lang="en-US" dirty="0"/>
          </a:p>
        </p:txBody>
      </p:sp>
      <p:pic>
        <p:nvPicPr>
          <p:cNvPr id="17" name="Graphic 16" descr="IV with solid fill">
            <a:extLst>
              <a:ext uri="{FF2B5EF4-FFF2-40B4-BE49-F238E27FC236}">
                <a16:creationId xmlns:a16="http://schemas.microsoft.com/office/drawing/2014/main" id="{81877886-CE33-81F0-BBB9-4A396D893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737" y="2443851"/>
            <a:ext cx="660400" cy="660400"/>
          </a:xfrm>
          <a:prstGeom prst="rect">
            <a:avLst/>
          </a:prstGeom>
        </p:spPr>
      </p:pic>
      <p:sp>
        <p:nvSpPr>
          <p:cNvPr id="18" name="TextBox 17">
            <a:extLst>
              <a:ext uri="{FF2B5EF4-FFF2-40B4-BE49-F238E27FC236}">
                <a16:creationId xmlns:a16="http://schemas.microsoft.com/office/drawing/2014/main" id="{E681E019-F7B0-7725-4DCC-614D30C0CF82}"/>
              </a:ext>
            </a:extLst>
          </p:cNvPr>
          <p:cNvSpPr txBox="1"/>
          <p:nvPr/>
        </p:nvSpPr>
        <p:spPr>
          <a:xfrm>
            <a:off x="5300137" y="2502476"/>
            <a:ext cx="2662767" cy="923330"/>
          </a:xfrm>
          <a:prstGeom prst="rect">
            <a:avLst/>
          </a:prstGeom>
          <a:noFill/>
        </p:spPr>
        <p:txBody>
          <a:bodyPr wrap="square" rtlCol="0">
            <a:spAutoFit/>
          </a:bodyPr>
          <a:lstStyle/>
          <a:p>
            <a:pPr algn="ctr"/>
            <a:r>
              <a:rPr lang="en-US" dirty="0"/>
              <a:t>Glofitamab 30 mg IV over 4 hours* </a:t>
            </a:r>
          </a:p>
          <a:p>
            <a:endParaRPr lang="en-US" dirty="0"/>
          </a:p>
        </p:txBody>
      </p:sp>
      <p:sp>
        <p:nvSpPr>
          <p:cNvPr id="20" name="TextBox 19">
            <a:extLst>
              <a:ext uri="{FF2B5EF4-FFF2-40B4-BE49-F238E27FC236}">
                <a16:creationId xmlns:a16="http://schemas.microsoft.com/office/drawing/2014/main" id="{8B916ABA-97B6-61E0-24EA-EF5E4A6251CD}"/>
              </a:ext>
            </a:extLst>
          </p:cNvPr>
          <p:cNvSpPr txBox="1"/>
          <p:nvPr/>
        </p:nvSpPr>
        <p:spPr>
          <a:xfrm>
            <a:off x="0" y="5846326"/>
            <a:ext cx="12192000" cy="1077218"/>
          </a:xfrm>
          <a:prstGeom prst="rect">
            <a:avLst/>
          </a:prstGeom>
          <a:noFill/>
        </p:spPr>
        <p:txBody>
          <a:bodyPr wrap="square">
            <a:spAutoFit/>
          </a:bodyPr>
          <a:lstStyle/>
          <a:p>
            <a:pPr algn="ctr"/>
            <a:r>
              <a:rPr lang="en-US" sz="1400" dirty="0"/>
              <a:t>*Administer over 2 hours with cycles 3-12 if no CRS observed with doses over 4 hours. Hospitalization required for 24 hours after administration of D15 step-up dose.  </a:t>
            </a:r>
          </a:p>
          <a:p>
            <a:endParaRPr lang="en-US" sz="1400" dirty="0"/>
          </a:p>
          <a:p>
            <a:r>
              <a:rPr lang="en-US" sz="1200" dirty="0"/>
              <a:t>Refer to PI for administration schedule adjustments for delayed doses. </a:t>
            </a:r>
          </a:p>
          <a:p>
            <a:r>
              <a:rPr lang="en-US" sz="1000" dirty="0"/>
              <a:t>COLUMVI. Prescribing Information. Genentech, Inc. Accessed July 2024.</a:t>
            </a:r>
          </a:p>
        </p:txBody>
      </p:sp>
      <p:sp>
        <p:nvSpPr>
          <p:cNvPr id="21" name="Rounded Rectangle 20">
            <a:extLst>
              <a:ext uri="{FF2B5EF4-FFF2-40B4-BE49-F238E27FC236}">
                <a16:creationId xmlns:a16="http://schemas.microsoft.com/office/drawing/2014/main" id="{61B62932-924D-0393-DDE3-257FDE09E3F0}"/>
              </a:ext>
            </a:extLst>
          </p:cNvPr>
          <p:cNvSpPr/>
          <p:nvPr/>
        </p:nvSpPr>
        <p:spPr>
          <a:xfrm>
            <a:off x="8427796" y="1241238"/>
            <a:ext cx="3471333" cy="8493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Premedications</a:t>
            </a:r>
          </a:p>
        </p:txBody>
      </p:sp>
      <p:sp>
        <p:nvSpPr>
          <p:cNvPr id="22" name="5-Point Star 21">
            <a:extLst>
              <a:ext uri="{FF2B5EF4-FFF2-40B4-BE49-F238E27FC236}">
                <a16:creationId xmlns:a16="http://schemas.microsoft.com/office/drawing/2014/main" id="{AE026326-3336-763D-9789-6E360EAC5B9D}"/>
              </a:ext>
            </a:extLst>
          </p:cNvPr>
          <p:cNvSpPr/>
          <p:nvPr/>
        </p:nvSpPr>
        <p:spPr>
          <a:xfrm>
            <a:off x="158086" y="3826291"/>
            <a:ext cx="464877" cy="38987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3436EF4-A3DE-AF62-A18B-FDF3F8DD5A17}"/>
              </a:ext>
            </a:extLst>
          </p:cNvPr>
          <p:cNvSpPr txBox="1"/>
          <p:nvPr/>
        </p:nvSpPr>
        <p:spPr>
          <a:xfrm>
            <a:off x="8427796" y="2118222"/>
            <a:ext cx="3907274" cy="2862322"/>
          </a:xfrm>
          <a:prstGeom prst="rect">
            <a:avLst/>
          </a:prstGeom>
          <a:noFill/>
        </p:spPr>
        <p:txBody>
          <a:bodyPr wrap="square">
            <a:spAutoFit/>
          </a:bodyPr>
          <a:lstStyle/>
          <a:p>
            <a:r>
              <a:rPr lang="en-US" b="1" dirty="0"/>
              <a:t>Cycles 1-3</a:t>
            </a:r>
            <a:r>
              <a:rPr lang="en-US" dirty="0"/>
              <a:t>: </a:t>
            </a:r>
          </a:p>
          <a:p>
            <a:pPr marL="285750" indent="-285750">
              <a:buFont typeface="Arial" panose="020B0604020202020204" pitchFamily="34" charset="0"/>
              <a:buChar char="•"/>
            </a:pPr>
            <a:r>
              <a:rPr lang="en-US" dirty="0"/>
              <a:t>Dexamethasone 20 mg IV </a:t>
            </a:r>
          </a:p>
          <a:p>
            <a:pPr marL="285750" indent="-285750">
              <a:buFont typeface="Arial" panose="020B0604020202020204" pitchFamily="34" charset="0"/>
              <a:buChar char="•"/>
            </a:pPr>
            <a:r>
              <a:rPr lang="en-US" sz="1800" dirty="0"/>
              <a:t>Acetaminoph</a:t>
            </a:r>
            <a:r>
              <a:rPr lang="en-US" dirty="0"/>
              <a:t>en 500-1000 mg PO</a:t>
            </a:r>
          </a:p>
          <a:p>
            <a:pPr marL="285750" indent="-285750">
              <a:buFont typeface="Arial" panose="020B0604020202020204" pitchFamily="34" charset="0"/>
              <a:buChar char="•"/>
            </a:pPr>
            <a:r>
              <a:rPr lang="en-US" sz="1800" dirty="0"/>
              <a:t>Diphenhydramine 50 mg IV/PO </a:t>
            </a:r>
            <a:endParaRPr lang="en-US" dirty="0"/>
          </a:p>
          <a:p>
            <a:r>
              <a:rPr lang="en-US" sz="1800" b="1" dirty="0"/>
              <a:t>Cycles 4-12</a:t>
            </a:r>
            <a:r>
              <a:rPr lang="en-US" sz="1800" dirty="0"/>
              <a:t>: </a:t>
            </a:r>
          </a:p>
          <a:p>
            <a:pPr marL="285750" indent="-285750">
              <a:buFont typeface="Arial" panose="020B0604020202020204" pitchFamily="34" charset="0"/>
              <a:buChar char="•"/>
            </a:pPr>
            <a:r>
              <a:rPr lang="en-US" sz="1800" dirty="0"/>
              <a:t>Acetaminoph</a:t>
            </a:r>
            <a:r>
              <a:rPr lang="en-US" dirty="0"/>
              <a:t>en 500-1000 mg PO</a:t>
            </a:r>
          </a:p>
          <a:p>
            <a:pPr marL="285750" indent="-285750">
              <a:buFont typeface="Arial" panose="020B0604020202020204" pitchFamily="34" charset="0"/>
              <a:buChar char="•"/>
            </a:pPr>
            <a:r>
              <a:rPr lang="en-US" sz="1800" dirty="0"/>
              <a:t>Diphenhydramine 50 mg IV/PO </a:t>
            </a:r>
          </a:p>
          <a:p>
            <a:pPr marL="285750" indent="-285750">
              <a:buFont typeface="Arial" panose="020B0604020202020204" pitchFamily="34" charset="0"/>
              <a:buChar char="•"/>
            </a:pPr>
            <a:r>
              <a:rPr lang="en-US" sz="1800" dirty="0"/>
              <a:t>*Dexamethasone 20 mg IV only required if CRS (any grade) occurred with previous dose</a:t>
            </a:r>
          </a:p>
        </p:txBody>
      </p:sp>
      <p:cxnSp>
        <p:nvCxnSpPr>
          <p:cNvPr id="6" name="Straight Connector 5">
            <a:extLst>
              <a:ext uri="{FF2B5EF4-FFF2-40B4-BE49-F238E27FC236}">
                <a16:creationId xmlns:a16="http://schemas.microsoft.com/office/drawing/2014/main" id="{A89C7682-A5F8-3F87-C532-882E9F6EA9DD}"/>
              </a:ext>
            </a:extLst>
          </p:cNvPr>
          <p:cNvCxnSpPr>
            <a:cxnSpLocks/>
          </p:cNvCxnSpPr>
          <p:nvPr/>
        </p:nvCxnSpPr>
        <p:spPr>
          <a:xfrm>
            <a:off x="614597" y="1066800"/>
            <a:ext cx="1128453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355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0"/>
            <a:ext cx="10515600" cy="1325563"/>
          </a:xfrm>
        </p:spPr>
        <p:txBody>
          <a:bodyPr>
            <a:normAutofit/>
          </a:bodyPr>
          <a:lstStyle/>
          <a:p>
            <a:pPr algn="ctr"/>
            <a:r>
              <a:rPr lang="en-US" sz="4000" dirty="0"/>
              <a:t>DLBCL Bispecific Antibody Considerations</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3" name="Table 2">
            <a:extLst>
              <a:ext uri="{FF2B5EF4-FFF2-40B4-BE49-F238E27FC236}">
                <a16:creationId xmlns:a16="http://schemas.microsoft.com/office/drawing/2014/main" id="{0E3D0FF9-83AE-A0B2-2BED-10B41D54E690}"/>
              </a:ext>
            </a:extLst>
          </p:cNvPr>
          <p:cNvGraphicFramePr>
            <a:graphicFrameLocks noGrp="1"/>
          </p:cNvGraphicFramePr>
          <p:nvPr>
            <p:extLst>
              <p:ext uri="{D42A27DB-BD31-4B8C-83A1-F6EECF244321}">
                <p14:modId xmlns:p14="http://schemas.microsoft.com/office/powerpoint/2010/main" val="1871208485"/>
              </p:ext>
            </p:extLst>
          </p:nvPr>
        </p:nvGraphicFramePr>
        <p:xfrm>
          <a:off x="495946" y="1231262"/>
          <a:ext cx="11127783" cy="5228083"/>
        </p:xfrm>
        <a:graphic>
          <a:graphicData uri="http://schemas.openxmlformats.org/drawingml/2006/table">
            <a:tbl>
              <a:tblPr firstRow="1" bandRow="1">
                <a:tableStyleId>{F5AB1C69-6EDB-4FF4-983F-18BD219EF322}</a:tableStyleId>
              </a:tblPr>
              <a:tblGrid>
                <a:gridCol w="2232264">
                  <a:extLst>
                    <a:ext uri="{9D8B030D-6E8A-4147-A177-3AD203B41FA5}">
                      <a16:colId xmlns:a16="http://schemas.microsoft.com/office/drawing/2014/main" val="3923014364"/>
                    </a:ext>
                  </a:extLst>
                </a:gridCol>
                <a:gridCol w="4542020">
                  <a:extLst>
                    <a:ext uri="{9D8B030D-6E8A-4147-A177-3AD203B41FA5}">
                      <a16:colId xmlns:a16="http://schemas.microsoft.com/office/drawing/2014/main" val="2364479279"/>
                    </a:ext>
                  </a:extLst>
                </a:gridCol>
                <a:gridCol w="4353499">
                  <a:extLst>
                    <a:ext uri="{9D8B030D-6E8A-4147-A177-3AD203B41FA5}">
                      <a16:colId xmlns:a16="http://schemas.microsoft.com/office/drawing/2014/main" val="921641417"/>
                    </a:ext>
                  </a:extLst>
                </a:gridCol>
              </a:tblGrid>
              <a:tr h="319146">
                <a:tc>
                  <a:txBody>
                    <a:bodyPr/>
                    <a:lstStyle/>
                    <a:p>
                      <a:pPr algn="ctr"/>
                      <a:endParaRPr lang="en-US" sz="1800" dirty="0"/>
                    </a:p>
                  </a:txBody>
                  <a:tcPr/>
                </a:tc>
                <a:tc>
                  <a:txBody>
                    <a:bodyPr/>
                    <a:lstStyle/>
                    <a:p>
                      <a:pPr algn="ctr"/>
                      <a:r>
                        <a:rPr lang="en-US" sz="1800" dirty="0"/>
                        <a:t>Epcoritamab</a:t>
                      </a:r>
                    </a:p>
                  </a:txBody>
                  <a:tcPr/>
                </a:tc>
                <a:tc>
                  <a:txBody>
                    <a:bodyPr/>
                    <a:lstStyle/>
                    <a:p>
                      <a:pPr algn="ctr"/>
                      <a:r>
                        <a:rPr lang="en-US" sz="1800" dirty="0"/>
                        <a:t>Glofitamab</a:t>
                      </a:r>
                    </a:p>
                  </a:txBody>
                  <a:tcPr/>
                </a:tc>
                <a:extLst>
                  <a:ext uri="{0D108BD9-81ED-4DB2-BD59-A6C34878D82A}">
                    <a16:rowId xmlns:a16="http://schemas.microsoft.com/office/drawing/2014/main" val="4076967132"/>
                  </a:ext>
                </a:extLst>
              </a:tr>
              <a:tr h="319146">
                <a:tc>
                  <a:txBody>
                    <a:bodyPr/>
                    <a:lstStyle/>
                    <a:p>
                      <a:pPr algn="l"/>
                      <a:r>
                        <a:rPr lang="en-US" sz="1800" b="1" dirty="0"/>
                        <a:t>Administration</a:t>
                      </a:r>
                    </a:p>
                  </a:txBody>
                  <a:tcPr/>
                </a:tc>
                <a:tc>
                  <a:txBody>
                    <a:bodyPr/>
                    <a:lstStyle/>
                    <a:p>
                      <a:pPr algn="ctr"/>
                      <a:r>
                        <a:rPr lang="en-US" sz="1800" dirty="0"/>
                        <a:t>SQ</a:t>
                      </a:r>
                    </a:p>
                  </a:txBody>
                  <a:tcPr/>
                </a:tc>
                <a:tc>
                  <a:txBody>
                    <a:bodyPr/>
                    <a:lstStyle/>
                    <a:p>
                      <a:pPr algn="ctr"/>
                      <a:r>
                        <a:rPr lang="en-US" sz="1800" dirty="0"/>
                        <a:t>IV</a:t>
                      </a:r>
                    </a:p>
                  </a:txBody>
                  <a:tcPr/>
                </a:tc>
                <a:extLst>
                  <a:ext uri="{0D108BD9-81ED-4DB2-BD59-A6C34878D82A}">
                    <a16:rowId xmlns:a16="http://schemas.microsoft.com/office/drawing/2014/main" val="3627724413"/>
                  </a:ext>
                </a:extLst>
              </a:tr>
              <a:tr h="564643">
                <a:tc>
                  <a:txBody>
                    <a:bodyPr/>
                    <a:lstStyle/>
                    <a:p>
                      <a:pPr algn="l"/>
                      <a:r>
                        <a:rPr lang="en-US" sz="1800" b="1" dirty="0"/>
                        <a:t>Dosing Schedule</a:t>
                      </a:r>
                    </a:p>
                  </a:txBody>
                  <a:tcPr/>
                </a:tc>
                <a:tc>
                  <a:txBody>
                    <a:bodyPr/>
                    <a:lstStyle/>
                    <a:p>
                      <a:pPr algn="ctr"/>
                      <a:r>
                        <a:rPr lang="en-US" sz="1800" dirty="0"/>
                        <a:t>Weekly x 3 cycles then every 2 weeks x 5 cycles then every 4 weeks thereafter</a:t>
                      </a:r>
                    </a:p>
                  </a:txBody>
                  <a:tcPr/>
                </a:tc>
                <a:tc>
                  <a:txBody>
                    <a:bodyPr/>
                    <a:lstStyle/>
                    <a:p>
                      <a:pPr algn="ctr"/>
                      <a:r>
                        <a:rPr lang="en-US" sz="1800" dirty="0"/>
                        <a:t>Every 3 weeks </a:t>
                      </a:r>
                    </a:p>
                  </a:txBody>
                  <a:tcPr/>
                </a:tc>
                <a:extLst>
                  <a:ext uri="{0D108BD9-81ED-4DB2-BD59-A6C34878D82A}">
                    <a16:rowId xmlns:a16="http://schemas.microsoft.com/office/drawing/2014/main" val="1840588443"/>
                  </a:ext>
                </a:extLst>
              </a:tr>
              <a:tr h="564643">
                <a:tc>
                  <a:txBody>
                    <a:bodyPr/>
                    <a:lstStyle/>
                    <a:p>
                      <a:pPr algn="l"/>
                      <a:r>
                        <a:rPr lang="en-US" sz="1800" b="1" dirty="0"/>
                        <a:t>Treatment Duration</a:t>
                      </a:r>
                    </a:p>
                  </a:txBody>
                  <a:tcPr/>
                </a:tc>
                <a:tc>
                  <a:txBody>
                    <a:bodyPr/>
                    <a:lstStyle/>
                    <a:p>
                      <a:pPr algn="ctr"/>
                      <a:r>
                        <a:rPr lang="en-US" sz="1800" dirty="0"/>
                        <a:t>Until disease progression or toxicity</a:t>
                      </a:r>
                    </a:p>
                  </a:txBody>
                  <a:tcPr/>
                </a:tc>
                <a:tc>
                  <a:txBody>
                    <a:bodyPr/>
                    <a:lstStyle/>
                    <a:p>
                      <a:pPr algn="ctr"/>
                      <a:r>
                        <a:rPr lang="en-US" sz="1800" dirty="0"/>
                        <a:t>Up to 12 cycles </a:t>
                      </a:r>
                    </a:p>
                  </a:txBody>
                  <a:tcPr/>
                </a:tc>
                <a:extLst>
                  <a:ext uri="{0D108BD9-81ED-4DB2-BD59-A6C34878D82A}">
                    <a16:rowId xmlns:a16="http://schemas.microsoft.com/office/drawing/2014/main" val="2889285134"/>
                  </a:ext>
                </a:extLst>
              </a:tr>
              <a:tr h="810139">
                <a:tc>
                  <a:txBody>
                    <a:bodyPr/>
                    <a:lstStyle/>
                    <a:p>
                      <a:pPr algn="l"/>
                      <a:r>
                        <a:rPr lang="en-US" sz="1800" b="1" dirty="0"/>
                        <a:t>CRS Prophylaxis </a:t>
                      </a:r>
                    </a:p>
                  </a:txBody>
                  <a:tcPr/>
                </a:tc>
                <a:tc>
                  <a:txBody>
                    <a:bodyPr/>
                    <a:lstStyle/>
                    <a:p>
                      <a:pPr algn="ctr"/>
                      <a:r>
                        <a:rPr lang="en-US" sz="1800" dirty="0"/>
                        <a:t>Post-dose dexamethasone daily for 3 days after each step-up dose and first treatment dose</a:t>
                      </a:r>
                    </a:p>
                  </a:txBody>
                  <a:tcPr/>
                </a:tc>
                <a:tc>
                  <a:txBody>
                    <a:bodyPr/>
                    <a:lstStyle/>
                    <a:p>
                      <a:pPr algn="ctr"/>
                      <a:r>
                        <a:rPr lang="en-US" sz="1800" dirty="0"/>
                        <a:t>No steroid dosing required per PI </a:t>
                      </a:r>
                    </a:p>
                  </a:txBody>
                  <a:tcPr/>
                </a:tc>
                <a:extLst>
                  <a:ext uri="{0D108BD9-81ED-4DB2-BD59-A6C34878D82A}">
                    <a16:rowId xmlns:a16="http://schemas.microsoft.com/office/drawing/2014/main" val="1888845384"/>
                  </a:ext>
                </a:extLst>
              </a:tr>
              <a:tr h="1301133">
                <a:tc>
                  <a:txBody>
                    <a:bodyPr/>
                    <a:lstStyle/>
                    <a:p>
                      <a:pPr algn="l"/>
                      <a:r>
                        <a:rPr lang="en-US" sz="1800" b="1" dirty="0"/>
                        <a:t>CRS Rate</a:t>
                      </a:r>
                    </a:p>
                    <a:p>
                      <a:pPr marL="285750" indent="-285750" algn="l">
                        <a:buFont typeface="Arial" panose="020B0604020202020204" pitchFamily="34" charset="0"/>
                        <a:buChar char="•"/>
                      </a:pPr>
                      <a:r>
                        <a:rPr lang="en-US" sz="1800" dirty="0"/>
                        <a:t>Grade 1</a:t>
                      </a:r>
                    </a:p>
                    <a:p>
                      <a:pPr marL="285750" indent="-285750" algn="l">
                        <a:buFont typeface="Arial" panose="020B0604020202020204" pitchFamily="34" charset="0"/>
                        <a:buChar char="•"/>
                      </a:pPr>
                      <a:r>
                        <a:rPr lang="en-US" sz="1800" dirty="0"/>
                        <a:t>Grade 2</a:t>
                      </a:r>
                    </a:p>
                    <a:p>
                      <a:pPr marL="285750" indent="-285750" algn="l">
                        <a:buFont typeface="Arial" panose="020B0604020202020204" pitchFamily="34" charset="0"/>
                        <a:buChar char="•"/>
                      </a:pPr>
                      <a:r>
                        <a:rPr lang="en-US" sz="1800" dirty="0"/>
                        <a:t>Grade 3</a:t>
                      </a:r>
                    </a:p>
                    <a:p>
                      <a:pPr marL="285750" indent="-285750" algn="l">
                        <a:buFont typeface="Arial" panose="020B0604020202020204" pitchFamily="34" charset="0"/>
                        <a:buChar char="•"/>
                      </a:pPr>
                      <a:r>
                        <a:rPr lang="en-US" sz="1800" dirty="0"/>
                        <a:t>Grade 4</a:t>
                      </a:r>
                    </a:p>
                  </a:txBody>
                  <a:tcPr/>
                </a:tc>
                <a:tc>
                  <a:txBody>
                    <a:bodyPr/>
                    <a:lstStyle/>
                    <a:p>
                      <a:pPr algn="ctr"/>
                      <a:endParaRPr lang="en-US" sz="1800" dirty="0"/>
                    </a:p>
                    <a:p>
                      <a:pPr algn="ctr"/>
                      <a:r>
                        <a:rPr lang="en-US" sz="1800" dirty="0"/>
                        <a:t>34%</a:t>
                      </a:r>
                    </a:p>
                    <a:p>
                      <a:pPr algn="ctr"/>
                      <a:r>
                        <a:rPr lang="en-US" sz="1800" dirty="0"/>
                        <a:t>15%</a:t>
                      </a:r>
                    </a:p>
                    <a:p>
                      <a:pPr algn="ctr"/>
                      <a:r>
                        <a:rPr lang="en-US" sz="1800" dirty="0"/>
                        <a:t>3%</a:t>
                      </a:r>
                    </a:p>
                    <a:p>
                      <a:pPr algn="ctr"/>
                      <a:r>
                        <a:rPr lang="en-US" sz="1800" dirty="0"/>
                        <a:t>0%</a:t>
                      </a:r>
                    </a:p>
                  </a:txBody>
                  <a:tcPr/>
                </a:tc>
                <a:tc>
                  <a:txBody>
                    <a:bodyPr/>
                    <a:lstStyle/>
                    <a:p>
                      <a:pPr algn="ctr"/>
                      <a:endParaRPr lang="en-US" sz="1800" dirty="0"/>
                    </a:p>
                    <a:p>
                      <a:pPr algn="ctr"/>
                      <a:r>
                        <a:rPr lang="en-US" sz="1800" dirty="0"/>
                        <a:t>47%</a:t>
                      </a:r>
                    </a:p>
                    <a:p>
                      <a:pPr algn="ctr"/>
                      <a:r>
                        <a:rPr lang="en-US" sz="1800" dirty="0"/>
                        <a:t>12%</a:t>
                      </a:r>
                    </a:p>
                    <a:p>
                      <a:pPr algn="ctr"/>
                      <a:r>
                        <a:rPr lang="en-US" sz="1800" dirty="0"/>
                        <a:t>3%</a:t>
                      </a:r>
                    </a:p>
                    <a:p>
                      <a:pPr algn="ctr"/>
                      <a:r>
                        <a:rPr lang="en-US" sz="1800" dirty="0"/>
                        <a:t>1%</a:t>
                      </a:r>
                    </a:p>
                  </a:txBody>
                  <a:tcPr/>
                </a:tc>
                <a:extLst>
                  <a:ext uri="{0D108BD9-81ED-4DB2-BD59-A6C34878D82A}">
                    <a16:rowId xmlns:a16="http://schemas.microsoft.com/office/drawing/2014/main" val="2308891026"/>
                  </a:ext>
                </a:extLst>
              </a:tr>
              <a:tr h="810139">
                <a:tc>
                  <a:txBody>
                    <a:bodyPr/>
                    <a:lstStyle/>
                    <a:p>
                      <a:pPr algn="l"/>
                      <a:r>
                        <a:rPr lang="en-US" sz="1800" b="1" dirty="0"/>
                        <a:t>ICANS Rate</a:t>
                      </a:r>
                    </a:p>
                    <a:p>
                      <a:pPr marL="285750" indent="-285750" algn="l">
                        <a:buFont typeface="Arial" panose="020B0604020202020204" pitchFamily="34" charset="0"/>
                        <a:buChar char="•"/>
                      </a:pPr>
                      <a:r>
                        <a:rPr lang="en-US" sz="1800" dirty="0"/>
                        <a:t>Grade 1-2</a:t>
                      </a:r>
                    </a:p>
                    <a:p>
                      <a:pPr marL="285750" indent="-285750" algn="l">
                        <a:buFont typeface="Arial" panose="020B0604020202020204" pitchFamily="34" charset="0"/>
                        <a:buChar char="•"/>
                      </a:pPr>
                      <a:r>
                        <a:rPr lang="en-US" sz="1800" dirty="0"/>
                        <a:t>Grade 3-4</a:t>
                      </a:r>
                    </a:p>
                  </a:txBody>
                  <a:tcPr/>
                </a:tc>
                <a:tc>
                  <a:txBody>
                    <a:bodyPr/>
                    <a:lstStyle/>
                    <a:p>
                      <a:pPr algn="ctr"/>
                      <a:endParaRPr lang="en-US" sz="1800" dirty="0"/>
                    </a:p>
                    <a:p>
                      <a:pPr algn="ctr"/>
                      <a:r>
                        <a:rPr lang="en-US" sz="1800" dirty="0"/>
                        <a:t>4.5%</a:t>
                      </a:r>
                    </a:p>
                    <a:p>
                      <a:pPr algn="ctr"/>
                      <a:r>
                        <a:rPr lang="en-US" sz="1800" dirty="0"/>
                        <a:t>1.3%</a:t>
                      </a:r>
                    </a:p>
                  </a:txBody>
                  <a:tcPr/>
                </a:tc>
                <a:tc>
                  <a:txBody>
                    <a:bodyPr/>
                    <a:lstStyle/>
                    <a:p>
                      <a:pPr algn="ctr"/>
                      <a:endParaRPr lang="en-US" sz="1800" dirty="0"/>
                    </a:p>
                    <a:p>
                      <a:pPr algn="ctr"/>
                      <a:r>
                        <a:rPr lang="en-US" sz="1800" dirty="0"/>
                        <a:t>5% </a:t>
                      </a:r>
                    </a:p>
                    <a:p>
                      <a:pPr algn="ctr"/>
                      <a:r>
                        <a:rPr lang="en-US" sz="1800" dirty="0"/>
                        <a:t>3%</a:t>
                      </a:r>
                    </a:p>
                  </a:txBody>
                  <a:tcPr/>
                </a:tc>
                <a:extLst>
                  <a:ext uri="{0D108BD9-81ED-4DB2-BD59-A6C34878D82A}">
                    <a16:rowId xmlns:a16="http://schemas.microsoft.com/office/drawing/2014/main" val="333246389"/>
                  </a:ext>
                </a:extLst>
              </a:tr>
            </a:tbl>
          </a:graphicData>
        </a:graphic>
      </p:graphicFrame>
      <p:sp>
        <p:nvSpPr>
          <p:cNvPr id="8" name="TextBox 7">
            <a:extLst>
              <a:ext uri="{FF2B5EF4-FFF2-40B4-BE49-F238E27FC236}">
                <a16:creationId xmlns:a16="http://schemas.microsoft.com/office/drawing/2014/main" id="{A12721C8-1AD4-8A9F-F48C-3B265B4A8DC3}"/>
              </a:ext>
            </a:extLst>
          </p:cNvPr>
          <p:cNvSpPr txBox="1"/>
          <p:nvPr/>
        </p:nvSpPr>
        <p:spPr>
          <a:xfrm>
            <a:off x="0" y="6613846"/>
            <a:ext cx="12366885" cy="246221"/>
          </a:xfrm>
          <a:prstGeom prst="rect">
            <a:avLst/>
          </a:prstGeom>
          <a:noFill/>
        </p:spPr>
        <p:txBody>
          <a:bodyPr wrap="square">
            <a:spAutoFit/>
          </a:bodyPr>
          <a:lstStyle/>
          <a:p>
            <a:r>
              <a:rPr lang="en-US" sz="1000" dirty="0"/>
              <a:t>EPKINLY [package insert]. Plainsboro, NJ: Genmab US, Inc. and North Chicago, IL: AbbVie. </a:t>
            </a:r>
            <a:r>
              <a:rPr lang="en-US" sz="1000" dirty="0" err="1"/>
              <a:t>Thieblemont</a:t>
            </a:r>
            <a:r>
              <a:rPr lang="en-US" sz="1000" dirty="0"/>
              <a:t> C, et al. </a:t>
            </a:r>
            <a:r>
              <a:rPr lang="en-US" sz="1000" i="1" dirty="0"/>
              <a:t>J Clin Oncol</a:t>
            </a:r>
            <a:r>
              <a:rPr lang="en-US" sz="1000" dirty="0"/>
              <a:t>. 2023 Apr 20;41(12):2238-2247.  Dickinson MJ, et al. </a:t>
            </a:r>
            <a:r>
              <a:rPr lang="en-US" sz="1000" i="1" dirty="0"/>
              <a:t>N Engl J Med</a:t>
            </a:r>
            <a:r>
              <a:rPr lang="en-US" sz="1000" dirty="0"/>
              <a:t>. 2022 Dec 15;387(24):2220-2231. </a:t>
            </a:r>
          </a:p>
        </p:txBody>
      </p:sp>
    </p:spTree>
    <p:extLst>
      <p:ext uri="{BB962C8B-B14F-4D97-AF65-F5344CB8AC3E}">
        <p14:creationId xmlns:p14="http://schemas.microsoft.com/office/powerpoint/2010/main" val="3497755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0"/>
            <a:ext cx="10515600" cy="1325563"/>
          </a:xfrm>
        </p:spPr>
        <p:txBody>
          <a:bodyPr>
            <a:normAutofit/>
          </a:bodyPr>
          <a:lstStyle/>
          <a:p>
            <a:pPr algn="ctr"/>
            <a:r>
              <a:rPr lang="en-US" sz="4000" dirty="0"/>
              <a:t>Patient Case- AP </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ontent Placeholder 3">
            <a:extLst>
              <a:ext uri="{FF2B5EF4-FFF2-40B4-BE49-F238E27FC236}">
                <a16:creationId xmlns:a16="http://schemas.microsoft.com/office/drawing/2014/main" id="{581EA8B6-1022-112B-FE8B-0A32D7ECB46F}"/>
              </a:ext>
            </a:extLst>
          </p:cNvPr>
          <p:cNvSpPr>
            <a:spLocks noGrp="1"/>
          </p:cNvSpPr>
          <p:nvPr>
            <p:ph idx="1"/>
          </p:nvPr>
        </p:nvSpPr>
        <p:spPr>
          <a:xfrm>
            <a:off x="568271" y="1439862"/>
            <a:ext cx="11055458" cy="4351338"/>
          </a:xfrm>
        </p:spPr>
        <p:txBody>
          <a:bodyPr/>
          <a:lstStyle/>
          <a:p>
            <a:r>
              <a:rPr lang="en-US" sz="2000" kern="100" dirty="0">
                <a:effectLst/>
                <a:ea typeface="Aptos" panose="020B0004020202020204" pitchFamily="34" charset="0"/>
                <a:cs typeface="Times New Roman" panose="02020603050405020304" pitchFamily="18" charset="0"/>
              </a:rPr>
              <a:t>68-year-old male with PMH of DLBCL who presents to clinic for treatment planning. He recently completed his 3-year post-CAR-T scans which unfortunately showed </a:t>
            </a:r>
            <a:r>
              <a:rPr lang="en-US" sz="2000" kern="0" dirty="0">
                <a:solidFill>
                  <a:srgbClr val="000000"/>
                </a:solidFill>
                <a:effectLst/>
                <a:ea typeface="Times New Roman" panose="02020603050405020304" pitchFamily="18" charset="0"/>
                <a:cs typeface="Times New Roman" panose="02020603050405020304" pitchFamily="18" charset="0"/>
              </a:rPr>
              <a:t>development of an enlarged right supraclavicular lymph node</a:t>
            </a:r>
            <a:r>
              <a:rPr lang="en-US" sz="2000" kern="0" dirty="0">
                <a:effectLst/>
                <a:ea typeface="Times New Roman" panose="02020603050405020304" pitchFamily="18" charset="0"/>
                <a:cs typeface="Times New Roman" panose="02020603050405020304" pitchFamily="18" charset="0"/>
              </a:rPr>
              <a:t>. A PET scan was then performed which </a:t>
            </a:r>
            <a:r>
              <a:rPr lang="en-US" sz="2000" kern="0" dirty="0">
                <a:solidFill>
                  <a:srgbClr val="000000"/>
                </a:solidFill>
                <a:effectLst/>
                <a:ea typeface="Times New Roman" panose="02020603050405020304" pitchFamily="18" charset="0"/>
                <a:cs typeface="Times New Roman" panose="02020603050405020304" pitchFamily="18" charset="0"/>
              </a:rPr>
              <a:t>showed</a:t>
            </a:r>
            <a:r>
              <a:rPr lang="en-US" sz="2000" kern="100" dirty="0">
                <a:solidFill>
                  <a:srgbClr val="000000"/>
                </a:solidFill>
                <a:effectLst/>
                <a:ea typeface="Times New Roman" panose="02020603050405020304" pitchFamily="18" charset="0"/>
                <a:cs typeface="Times New Roman" panose="02020603050405020304" pitchFamily="18" charset="0"/>
              </a:rPr>
              <a:t> the </a:t>
            </a:r>
            <a:r>
              <a:rPr lang="en-US" sz="2000" kern="0" dirty="0">
                <a:solidFill>
                  <a:srgbClr val="000000"/>
                </a:solidFill>
                <a:effectLst/>
                <a:ea typeface="Times New Roman" panose="02020603050405020304" pitchFamily="18" charset="0"/>
                <a:cs typeface="Times New Roman" panose="02020603050405020304" pitchFamily="18" charset="0"/>
              </a:rPr>
              <a:t>enlarged right supraclavicular lymph node with increased FDG uptake and a maximum SUV of 17.5</a:t>
            </a:r>
            <a:r>
              <a:rPr lang="en-US" sz="2000" kern="0" dirty="0">
                <a:effectLst/>
                <a:ea typeface="Times New Roman" panose="02020603050405020304" pitchFamily="18" charset="0"/>
                <a:cs typeface="Times New Roman" panose="02020603050405020304" pitchFamily="18" charset="0"/>
              </a:rPr>
              <a:t>. </a:t>
            </a:r>
            <a:r>
              <a:rPr lang="en-US" sz="2000" kern="0" dirty="0">
                <a:solidFill>
                  <a:srgbClr val="000000"/>
                </a:solidFill>
                <a:ea typeface="Times New Roman" panose="02020603050405020304" pitchFamily="18" charset="0"/>
                <a:cs typeface="Times New Roman" panose="02020603050405020304" pitchFamily="18" charset="0"/>
              </a:rPr>
              <a:t>The s</a:t>
            </a:r>
            <a:r>
              <a:rPr lang="en-US" sz="2000" kern="0" dirty="0">
                <a:solidFill>
                  <a:srgbClr val="000000"/>
                </a:solidFill>
                <a:effectLst/>
                <a:ea typeface="Times New Roman" panose="02020603050405020304" pitchFamily="18" charset="0"/>
                <a:cs typeface="Times New Roman" panose="02020603050405020304" pitchFamily="18" charset="0"/>
              </a:rPr>
              <a:t>ubsequent lymph node biopsy confirmed recurrent diffuse large B-cell lymphoma</a:t>
            </a:r>
            <a:r>
              <a:rPr lang="en-US" sz="2000" kern="0" dirty="0">
                <a:effectLst/>
                <a:ea typeface="Times New Roman" panose="02020603050405020304" pitchFamily="18" charset="0"/>
                <a:cs typeface="Times New Roman" panose="02020603050405020304" pitchFamily="18" charset="0"/>
              </a:rPr>
              <a:t>. </a:t>
            </a:r>
            <a:r>
              <a:rPr lang="en-US" sz="2000" b="1" kern="0" dirty="0">
                <a:ea typeface="Times New Roman" panose="02020603050405020304" pitchFamily="18" charset="0"/>
                <a:cs typeface="Times New Roman" panose="02020603050405020304" pitchFamily="18" charset="0"/>
              </a:rPr>
              <a:t>There are no clinical trials open for AP right now. He expresses that he wants to minimize the number of required appointments due to his work schedule and distance to the cancer center (2 hour round trip). He also has a big family trip to Europe planned next year and would like to be done with treatment by then if possible. </a:t>
            </a:r>
            <a:endParaRPr lang="en-US" sz="1600" b="1" kern="0" dirty="0">
              <a:ea typeface="Times New Roman" panose="02020603050405020304" pitchFamily="18" charset="0"/>
              <a:cs typeface="Times New Roman" panose="02020603050405020304" pitchFamily="18" charset="0"/>
            </a:endParaRPr>
          </a:p>
          <a:p>
            <a:pPr marL="457200" lvl="1" indent="0">
              <a:buNone/>
            </a:pPr>
            <a:endParaRPr lang="en-US" sz="1600" kern="100" dirty="0">
              <a:effectLst/>
              <a:ea typeface="Aptos" panose="020B000402020202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C1EF6013-41C9-744C-218C-4563B0661F8E}"/>
              </a:ext>
            </a:extLst>
          </p:cNvPr>
          <p:cNvSpPr/>
          <p:nvPr/>
        </p:nvSpPr>
        <p:spPr>
          <a:xfrm>
            <a:off x="7131898" y="4291336"/>
            <a:ext cx="2774429" cy="1447587"/>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Epcoritamab</a:t>
            </a:r>
          </a:p>
        </p:txBody>
      </p:sp>
      <p:sp>
        <p:nvSpPr>
          <p:cNvPr id="9" name="Rounded Rectangle 8">
            <a:extLst>
              <a:ext uri="{FF2B5EF4-FFF2-40B4-BE49-F238E27FC236}">
                <a16:creationId xmlns:a16="http://schemas.microsoft.com/office/drawing/2014/main" id="{65441221-FDD3-9EF8-73D0-22C17BA07F01}"/>
              </a:ext>
            </a:extLst>
          </p:cNvPr>
          <p:cNvSpPr/>
          <p:nvPr/>
        </p:nvSpPr>
        <p:spPr>
          <a:xfrm>
            <a:off x="2285673" y="4253672"/>
            <a:ext cx="2963055" cy="153752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Glofitamab</a:t>
            </a:r>
          </a:p>
        </p:txBody>
      </p:sp>
      <p:sp>
        <p:nvSpPr>
          <p:cNvPr id="10" name="TextBox 9">
            <a:extLst>
              <a:ext uri="{FF2B5EF4-FFF2-40B4-BE49-F238E27FC236}">
                <a16:creationId xmlns:a16="http://schemas.microsoft.com/office/drawing/2014/main" id="{3A23751B-48E6-8C03-E44A-1D359EB0945F}"/>
              </a:ext>
            </a:extLst>
          </p:cNvPr>
          <p:cNvSpPr txBox="1"/>
          <p:nvPr/>
        </p:nvSpPr>
        <p:spPr>
          <a:xfrm>
            <a:off x="5655102" y="4784298"/>
            <a:ext cx="809469" cy="461665"/>
          </a:xfrm>
          <a:prstGeom prst="rect">
            <a:avLst/>
          </a:prstGeom>
          <a:noFill/>
        </p:spPr>
        <p:txBody>
          <a:bodyPr wrap="square" rtlCol="0">
            <a:spAutoFit/>
          </a:bodyPr>
          <a:lstStyle/>
          <a:p>
            <a:pPr algn="ctr"/>
            <a:r>
              <a:rPr lang="en-US" sz="2400" dirty="0"/>
              <a:t>vs</a:t>
            </a:r>
          </a:p>
        </p:txBody>
      </p:sp>
      <p:sp>
        <p:nvSpPr>
          <p:cNvPr id="13" name="Rounded Rectangle 12">
            <a:extLst>
              <a:ext uri="{FF2B5EF4-FFF2-40B4-BE49-F238E27FC236}">
                <a16:creationId xmlns:a16="http://schemas.microsoft.com/office/drawing/2014/main" id="{BA3010FC-525C-5171-D6E0-97D19072350E}"/>
              </a:ext>
            </a:extLst>
          </p:cNvPr>
          <p:cNvSpPr/>
          <p:nvPr/>
        </p:nvSpPr>
        <p:spPr>
          <a:xfrm>
            <a:off x="6521294" y="4265198"/>
            <a:ext cx="4721329" cy="14998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Benefits</a:t>
            </a:r>
          </a:p>
          <a:p>
            <a:pPr marL="285750" indent="-285750" algn="ctr">
              <a:buFont typeface="Arial" panose="020B0604020202020204" pitchFamily="34" charset="0"/>
              <a:buChar char="•"/>
            </a:pPr>
            <a:r>
              <a:rPr lang="en-US" dirty="0"/>
              <a:t>Time limited treatment (~8.5 months)</a:t>
            </a:r>
          </a:p>
          <a:p>
            <a:pPr marL="285750" indent="-285750" algn="ctr">
              <a:buFont typeface="Arial" panose="020B0604020202020204" pitchFamily="34" charset="0"/>
              <a:buChar char="•"/>
            </a:pPr>
            <a:r>
              <a:rPr lang="en-US" dirty="0"/>
              <a:t>Every 3-week dosing </a:t>
            </a:r>
          </a:p>
        </p:txBody>
      </p:sp>
    </p:spTree>
    <p:extLst>
      <p:ext uri="{BB962C8B-B14F-4D97-AF65-F5344CB8AC3E}">
        <p14:creationId xmlns:p14="http://schemas.microsoft.com/office/powerpoint/2010/main" val="21343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tual Background - Antibodies (Blue) | BioRender Science Templates">
            <a:extLst>
              <a:ext uri="{FF2B5EF4-FFF2-40B4-BE49-F238E27FC236}">
                <a16:creationId xmlns:a16="http://schemas.microsoft.com/office/drawing/2014/main" id="{E0810F21-D4C4-5311-785D-57290239EE14}"/>
              </a:ext>
            </a:extLst>
          </p:cNvPr>
          <p:cNvPicPr>
            <a:picLocks noChangeAspect="1" noChangeArrowheads="1"/>
          </p:cNvPicPr>
          <p:nvPr/>
        </p:nvPicPr>
        <p:blipFill>
          <a:blip r:embed="rId2">
            <a:alphaModFix amt="50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467"/>
            <a:ext cx="12192000" cy="6849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61E9FD-4D44-2BA6-CAB8-627B4511FBEA}"/>
              </a:ext>
            </a:extLst>
          </p:cNvPr>
          <p:cNvSpPr>
            <a:spLocks noGrp="1"/>
          </p:cNvSpPr>
          <p:nvPr>
            <p:ph type="ctrTitle"/>
          </p:nvPr>
        </p:nvSpPr>
        <p:spPr>
          <a:xfrm>
            <a:off x="1925052" y="2769653"/>
            <a:ext cx="8341895" cy="1318693"/>
          </a:xfrm>
        </p:spPr>
        <p:txBody>
          <a:bodyPr>
            <a:normAutofit fontScale="90000"/>
          </a:bodyPr>
          <a:lstStyle/>
          <a:p>
            <a:r>
              <a:rPr lang="en-US" sz="5000" dirty="0">
                <a:effectLst/>
                <a:latin typeface="+mn-lt"/>
              </a:rPr>
              <a:t>Bispecific Antibodies Approved in Follicular Lymphoma</a:t>
            </a:r>
            <a:endParaRPr lang="en-US" sz="5000" dirty="0">
              <a:latin typeface="+mn-lt"/>
            </a:endParaRPr>
          </a:p>
        </p:txBody>
      </p:sp>
    </p:spTree>
    <p:extLst>
      <p:ext uri="{BB962C8B-B14F-4D97-AF65-F5344CB8AC3E}">
        <p14:creationId xmlns:p14="http://schemas.microsoft.com/office/powerpoint/2010/main" val="216964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0"/>
            <a:ext cx="10515600" cy="1325563"/>
          </a:xfrm>
        </p:spPr>
        <p:txBody>
          <a:bodyPr>
            <a:normAutofit/>
          </a:bodyPr>
          <a:lstStyle/>
          <a:p>
            <a:pPr algn="ctr"/>
            <a:r>
              <a:rPr lang="en-US" sz="4000" dirty="0"/>
              <a:t>Bispecific Antibodies Approved in FL</a:t>
            </a:r>
          </a:p>
        </p:txBody>
      </p:sp>
      <p:graphicFrame>
        <p:nvGraphicFramePr>
          <p:cNvPr id="7" name="Content Placeholder 6">
            <a:extLst>
              <a:ext uri="{FF2B5EF4-FFF2-40B4-BE49-F238E27FC236}">
                <a16:creationId xmlns:a16="http://schemas.microsoft.com/office/drawing/2014/main" id="{462C3542-8358-C0E1-242D-206CB1FC3467}"/>
              </a:ext>
            </a:extLst>
          </p:cNvPr>
          <p:cNvGraphicFramePr>
            <a:graphicFrameLocks noGrp="1"/>
          </p:cNvGraphicFramePr>
          <p:nvPr>
            <p:ph idx="1"/>
            <p:extLst>
              <p:ext uri="{D42A27DB-BD31-4B8C-83A1-F6EECF244321}">
                <p14:modId xmlns:p14="http://schemas.microsoft.com/office/powerpoint/2010/main" val="2916285209"/>
              </p:ext>
            </p:extLst>
          </p:nvPr>
        </p:nvGraphicFramePr>
        <p:xfrm>
          <a:off x="681428" y="1325563"/>
          <a:ext cx="10829144" cy="4287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92D5A24-951D-EB72-61F2-AE1C63894E2A}"/>
              </a:ext>
            </a:extLst>
          </p:cNvPr>
          <p:cNvSpPr txBox="1"/>
          <p:nvPr/>
        </p:nvSpPr>
        <p:spPr>
          <a:xfrm>
            <a:off x="2500" y="6611779"/>
            <a:ext cx="6093500" cy="246221"/>
          </a:xfrm>
          <a:prstGeom prst="rect">
            <a:avLst/>
          </a:prstGeom>
          <a:noFill/>
        </p:spPr>
        <p:txBody>
          <a:bodyPr wrap="square">
            <a:spAutoFit/>
          </a:bodyPr>
          <a:lstStyle/>
          <a:p>
            <a:r>
              <a:rPr lang="en-US" sz="1000" b="0" i="0" dirty="0" err="1">
                <a:solidFill>
                  <a:srgbClr val="212121"/>
                </a:solidFill>
                <a:effectLst/>
              </a:rPr>
              <a:t>Janku</a:t>
            </a:r>
            <a:r>
              <a:rPr lang="en-US" sz="1000" b="0" i="0" dirty="0">
                <a:solidFill>
                  <a:srgbClr val="212121"/>
                </a:solidFill>
                <a:effectLst/>
              </a:rPr>
              <a:t> F, et al. </a:t>
            </a:r>
            <a:r>
              <a:rPr lang="en-US" sz="1000" b="0" i="1" dirty="0">
                <a:solidFill>
                  <a:srgbClr val="212121"/>
                </a:solidFill>
                <a:effectLst/>
              </a:rPr>
              <a:t>Clin Cancer Res</a:t>
            </a:r>
            <a:r>
              <a:rPr lang="en-US" sz="1000" b="0" i="0" dirty="0">
                <a:solidFill>
                  <a:srgbClr val="212121"/>
                </a:solidFill>
                <a:effectLst/>
              </a:rPr>
              <a:t>. 2020 Nov 1;26(21):5579-5587</a:t>
            </a:r>
            <a:r>
              <a:rPr lang="en-US" sz="1000" b="0" i="0" dirty="0">
                <a:solidFill>
                  <a:srgbClr val="212121"/>
                </a:solidFill>
                <a:effectLst/>
                <a:latin typeface="BlinkMacSystemFont"/>
              </a:rPr>
              <a:t>.</a:t>
            </a:r>
            <a:endParaRPr lang="en-US" sz="1000" dirty="0"/>
          </a:p>
        </p:txBody>
      </p:sp>
      <p:sp>
        <p:nvSpPr>
          <p:cNvPr id="10" name="TextBox 9">
            <a:extLst>
              <a:ext uri="{FF2B5EF4-FFF2-40B4-BE49-F238E27FC236}">
                <a16:creationId xmlns:a16="http://schemas.microsoft.com/office/drawing/2014/main" id="{3DF18B6E-FB8C-9740-0E37-BA60A6BE1356}"/>
              </a:ext>
            </a:extLst>
          </p:cNvPr>
          <p:cNvSpPr txBox="1"/>
          <p:nvPr/>
        </p:nvSpPr>
        <p:spPr>
          <a:xfrm>
            <a:off x="0" y="6348625"/>
            <a:ext cx="7281333" cy="276999"/>
          </a:xfrm>
          <a:prstGeom prst="rect">
            <a:avLst/>
          </a:prstGeom>
          <a:noFill/>
        </p:spPr>
        <p:txBody>
          <a:bodyPr wrap="square" rtlCol="0">
            <a:spAutoFit/>
          </a:bodyPr>
          <a:lstStyle/>
          <a:p>
            <a:r>
              <a:rPr lang="en-US" sz="1200" dirty="0"/>
              <a:t>R/R: relapsed/refractory, FL: follicular lymphoma</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2814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461E-68DD-B9DA-77E5-C0EB6E00C85E}"/>
              </a:ext>
            </a:extLst>
          </p:cNvPr>
          <p:cNvSpPr>
            <a:spLocks noGrp="1"/>
          </p:cNvSpPr>
          <p:nvPr>
            <p:ph type="title"/>
          </p:nvPr>
        </p:nvSpPr>
        <p:spPr>
          <a:xfrm>
            <a:off x="838199" y="-124147"/>
            <a:ext cx="10515600" cy="1325563"/>
          </a:xfrm>
        </p:spPr>
        <p:txBody>
          <a:bodyPr>
            <a:normAutofit/>
          </a:bodyPr>
          <a:lstStyle/>
          <a:p>
            <a:pPr algn="ctr"/>
            <a:r>
              <a:rPr lang="en-US" sz="4000" dirty="0"/>
              <a:t>Study </a:t>
            </a:r>
            <a:r>
              <a:rPr lang="en-US" sz="4000" i="0" dirty="0">
                <a:effectLst/>
              </a:rPr>
              <a:t>GO29781</a:t>
            </a:r>
            <a:endParaRPr lang="en-US" sz="4000" dirty="0"/>
          </a:p>
        </p:txBody>
      </p:sp>
      <p:graphicFrame>
        <p:nvGraphicFramePr>
          <p:cNvPr id="13" name="Diagram 12">
            <a:extLst>
              <a:ext uri="{FF2B5EF4-FFF2-40B4-BE49-F238E27FC236}">
                <a16:creationId xmlns:a16="http://schemas.microsoft.com/office/drawing/2014/main" id="{3284C532-7992-7D27-1C55-0651F5A97849}"/>
              </a:ext>
            </a:extLst>
          </p:cNvPr>
          <p:cNvGraphicFramePr/>
          <p:nvPr>
            <p:extLst>
              <p:ext uri="{D42A27DB-BD31-4B8C-83A1-F6EECF244321}">
                <p14:modId xmlns:p14="http://schemas.microsoft.com/office/powerpoint/2010/main" val="664874271"/>
              </p:ext>
            </p:extLst>
          </p:nvPr>
        </p:nvGraphicFramePr>
        <p:xfrm>
          <a:off x="670043" y="1896546"/>
          <a:ext cx="10851912" cy="4235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a:extLst>
              <a:ext uri="{FF2B5EF4-FFF2-40B4-BE49-F238E27FC236}">
                <a16:creationId xmlns:a16="http://schemas.microsoft.com/office/drawing/2014/main" id="{43F0D2BE-BAF2-BDAB-CFAA-37C1DB496DC7}"/>
              </a:ext>
            </a:extLst>
          </p:cNvPr>
          <p:cNvSpPr/>
          <p:nvPr/>
        </p:nvSpPr>
        <p:spPr>
          <a:xfrm>
            <a:off x="614597" y="1199213"/>
            <a:ext cx="11002779" cy="53964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Mosunetuzumab in R/R follicular lymphoma after </a:t>
            </a:r>
            <a:r>
              <a:rPr lang="en-US" u="sng" dirty="0"/>
              <a:t>&gt;</a:t>
            </a:r>
            <a:r>
              <a:rPr lang="en-US" dirty="0"/>
              <a:t> 2 lines of therapy (n=90)  </a:t>
            </a:r>
          </a:p>
        </p:txBody>
      </p:sp>
      <p:sp>
        <p:nvSpPr>
          <p:cNvPr id="15" name="TextBox 14">
            <a:extLst>
              <a:ext uri="{FF2B5EF4-FFF2-40B4-BE49-F238E27FC236}">
                <a16:creationId xmlns:a16="http://schemas.microsoft.com/office/drawing/2014/main" id="{FCA5FFDD-1AB2-7A61-CD5F-CAE74CB99706}"/>
              </a:ext>
            </a:extLst>
          </p:cNvPr>
          <p:cNvSpPr txBox="1"/>
          <p:nvPr/>
        </p:nvSpPr>
        <p:spPr>
          <a:xfrm>
            <a:off x="0" y="6168410"/>
            <a:ext cx="12397376" cy="461665"/>
          </a:xfrm>
          <a:prstGeom prst="rect">
            <a:avLst/>
          </a:prstGeom>
          <a:noFill/>
        </p:spPr>
        <p:txBody>
          <a:bodyPr wrap="square" rtlCol="0">
            <a:spAutoFit/>
          </a:bodyPr>
          <a:lstStyle/>
          <a:p>
            <a:r>
              <a:rPr lang="en-US" sz="1200" dirty="0"/>
              <a:t>R/R: relapsed/refractory, ORR: overall response rate, CR: complete response, </a:t>
            </a:r>
            <a:r>
              <a:rPr lang="en-US" sz="1200" dirty="0" err="1"/>
              <a:t>DoR</a:t>
            </a:r>
            <a:r>
              <a:rPr lang="en-US" sz="1200" dirty="0"/>
              <a:t>: duration of response, </a:t>
            </a:r>
            <a:r>
              <a:rPr lang="en-US" sz="1200" dirty="0" err="1"/>
              <a:t>DoCR</a:t>
            </a:r>
            <a:r>
              <a:rPr lang="en-US" sz="1200" dirty="0"/>
              <a:t>: duration of complete response, PFS: progression free survival, POD24: progression of disease within 24 months from start of initial therapy </a:t>
            </a:r>
          </a:p>
        </p:txBody>
      </p:sp>
      <p:sp>
        <p:nvSpPr>
          <p:cNvPr id="17" name="TextBox 16">
            <a:extLst>
              <a:ext uri="{FF2B5EF4-FFF2-40B4-BE49-F238E27FC236}">
                <a16:creationId xmlns:a16="http://schemas.microsoft.com/office/drawing/2014/main" id="{4A5C075B-5F75-7A63-DD35-8F14E476A068}"/>
              </a:ext>
            </a:extLst>
          </p:cNvPr>
          <p:cNvSpPr txBox="1"/>
          <p:nvPr/>
        </p:nvSpPr>
        <p:spPr>
          <a:xfrm>
            <a:off x="-15498" y="6665994"/>
            <a:ext cx="6214186" cy="246221"/>
          </a:xfrm>
          <a:prstGeom prst="rect">
            <a:avLst/>
          </a:prstGeom>
          <a:noFill/>
        </p:spPr>
        <p:txBody>
          <a:bodyPr wrap="square">
            <a:spAutoFit/>
          </a:bodyPr>
          <a:lstStyle/>
          <a:p>
            <a:r>
              <a:rPr lang="en-US" sz="1000" dirty="0" err="1"/>
              <a:t>Budde</a:t>
            </a:r>
            <a:r>
              <a:rPr lang="en-US" sz="1000" dirty="0"/>
              <a:t> LE, et al. </a:t>
            </a:r>
            <a:r>
              <a:rPr lang="en-US" sz="1000" i="1" dirty="0"/>
              <a:t>Lancet Oncol</a:t>
            </a:r>
            <a:r>
              <a:rPr lang="en-US" sz="1000" dirty="0"/>
              <a:t>. 2022 Aug;23(8):1055-1065. </a:t>
            </a:r>
          </a:p>
        </p:txBody>
      </p:sp>
      <p:cxnSp>
        <p:nvCxnSpPr>
          <p:cNvPr id="18" name="Straight Connector 17">
            <a:extLst>
              <a:ext uri="{FF2B5EF4-FFF2-40B4-BE49-F238E27FC236}">
                <a16:creationId xmlns:a16="http://schemas.microsoft.com/office/drawing/2014/main" id="{27224858-BF57-98F1-F7B2-54FCB028D029}"/>
              </a:ext>
            </a:extLst>
          </p:cNvPr>
          <p:cNvCxnSpPr>
            <a:cxnSpLocks/>
          </p:cNvCxnSpPr>
          <p:nvPr/>
        </p:nvCxnSpPr>
        <p:spPr>
          <a:xfrm>
            <a:off x="614597" y="1066800"/>
            <a:ext cx="1100913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9579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D6AE-6C2B-7538-F49C-84F756F9904E}"/>
              </a:ext>
            </a:extLst>
          </p:cNvPr>
          <p:cNvSpPr>
            <a:spLocks noGrp="1"/>
          </p:cNvSpPr>
          <p:nvPr>
            <p:ph type="title"/>
          </p:nvPr>
        </p:nvSpPr>
        <p:spPr>
          <a:xfrm>
            <a:off x="838200" y="87528"/>
            <a:ext cx="10515600" cy="1325563"/>
          </a:xfrm>
        </p:spPr>
        <p:txBody>
          <a:bodyPr>
            <a:normAutofit/>
          </a:bodyPr>
          <a:lstStyle/>
          <a:p>
            <a:pPr algn="ctr"/>
            <a:r>
              <a:rPr lang="en-US" sz="4000" dirty="0"/>
              <a:t>Objectives</a:t>
            </a:r>
          </a:p>
        </p:txBody>
      </p:sp>
      <p:pic>
        <p:nvPicPr>
          <p:cNvPr id="5" name="Picture 4">
            <a:extLst>
              <a:ext uri="{FF2B5EF4-FFF2-40B4-BE49-F238E27FC236}">
                <a16:creationId xmlns:a16="http://schemas.microsoft.com/office/drawing/2014/main" id="{3B93EF5E-96D0-B3FC-9E04-7B0947059EBB}"/>
              </a:ext>
            </a:extLst>
          </p:cNvPr>
          <p:cNvPicPr>
            <a:picLocks noChangeAspect="1"/>
          </p:cNvPicPr>
          <p:nvPr/>
        </p:nvPicPr>
        <p:blipFill>
          <a:blip r:embed="rId3">
            <a:alphaModFix amt="50000"/>
          </a:blip>
          <a:stretch>
            <a:fillRect/>
          </a:stretch>
        </p:blipFill>
        <p:spPr>
          <a:xfrm>
            <a:off x="0" y="3048"/>
            <a:ext cx="12192000" cy="6851904"/>
          </a:xfrm>
          <a:prstGeom prst="rect">
            <a:avLst/>
          </a:prstGeom>
        </p:spPr>
      </p:pic>
      <p:sp>
        <p:nvSpPr>
          <p:cNvPr id="3" name="Content Placeholder 2">
            <a:extLst>
              <a:ext uri="{FF2B5EF4-FFF2-40B4-BE49-F238E27FC236}">
                <a16:creationId xmlns:a16="http://schemas.microsoft.com/office/drawing/2014/main" id="{C3D64C8E-37E0-6331-138A-9740BA0AC5CA}"/>
              </a:ext>
            </a:extLst>
          </p:cNvPr>
          <p:cNvSpPr>
            <a:spLocks noGrp="1"/>
          </p:cNvSpPr>
          <p:nvPr>
            <p:ph idx="1"/>
          </p:nvPr>
        </p:nvSpPr>
        <p:spPr>
          <a:xfrm>
            <a:off x="614596" y="1609782"/>
            <a:ext cx="11009131" cy="3908747"/>
          </a:xfrm>
        </p:spPr>
        <p:txBody>
          <a:bodyPr>
            <a:normAutofit/>
          </a:bodyPr>
          <a:lstStyle/>
          <a:p>
            <a:r>
              <a:rPr lang="en-US" sz="2600" dirty="0"/>
              <a:t>Compare dosing, administration, and clinical outcomes of currently approved CD20-directed bispecific antibodies </a:t>
            </a:r>
          </a:p>
          <a:p>
            <a:endParaRPr lang="en-US" sz="2600" dirty="0"/>
          </a:p>
          <a:p>
            <a:r>
              <a:rPr lang="en-US" sz="2600" dirty="0"/>
              <a:t>Discuss considerations for selecting a bispecific antibody product based on patient-specific factors </a:t>
            </a:r>
          </a:p>
          <a:p>
            <a:endParaRPr lang="en-US" sz="2600" dirty="0"/>
          </a:p>
          <a:p>
            <a:r>
              <a:rPr lang="en-US" sz="2600" dirty="0"/>
              <a:t>Review recommended toxicity prevention strategies and product-specific toxicity management</a:t>
            </a:r>
            <a:endParaRPr lang="en-US" dirty="0"/>
          </a:p>
          <a:p>
            <a:endParaRPr lang="en-US" dirty="0"/>
          </a:p>
        </p:txBody>
      </p:sp>
      <p:cxnSp>
        <p:nvCxnSpPr>
          <p:cNvPr id="6" name="Straight Connector 5">
            <a:extLst>
              <a:ext uri="{FF2B5EF4-FFF2-40B4-BE49-F238E27FC236}">
                <a16:creationId xmlns:a16="http://schemas.microsoft.com/office/drawing/2014/main" id="{D66B3618-80CB-1AF0-E0C6-16086C7A80DB}"/>
              </a:ext>
            </a:extLst>
          </p:cNvPr>
          <p:cNvCxnSpPr>
            <a:cxnSpLocks/>
          </p:cNvCxnSpPr>
          <p:nvPr/>
        </p:nvCxnSpPr>
        <p:spPr>
          <a:xfrm>
            <a:off x="614597" y="1066800"/>
            <a:ext cx="1100913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150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80D0-5031-721E-1734-2E019BDB573E}"/>
              </a:ext>
            </a:extLst>
          </p:cNvPr>
          <p:cNvSpPr>
            <a:spLocks noGrp="1"/>
          </p:cNvSpPr>
          <p:nvPr>
            <p:ph type="title"/>
          </p:nvPr>
        </p:nvSpPr>
        <p:spPr>
          <a:xfrm>
            <a:off x="838200" y="0"/>
            <a:ext cx="10515600" cy="1325563"/>
          </a:xfrm>
        </p:spPr>
        <p:txBody>
          <a:bodyPr/>
          <a:lstStyle/>
          <a:p>
            <a:pPr algn="ctr"/>
            <a:r>
              <a:rPr lang="en-US" sz="4000" dirty="0"/>
              <a:t>Efficacy</a:t>
            </a:r>
            <a:r>
              <a:rPr lang="en-US" dirty="0"/>
              <a:t> </a:t>
            </a:r>
          </a:p>
        </p:txBody>
      </p:sp>
      <p:graphicFrame>
        <p:nvGraphicFramePr>
          <p:cNvPr id="12" name="Content Placeholder 11">
            <a:extLst>
              <a:ext uri="{FF2B5EF4-FFF2-40B4-BE49-F238E27FC236}">
                <a16:creationId xmlns:a16="http://schemas.microsoft.com/office/drawing/2014/main" id="{DF965DDD-8CB0-1557-1710-D4956C586304}"/>
              </a:ext>
            </a:extLst>
          </p:cNvPr>
          <p:cNvGraphicFramePr>
            <a:graphicFrameLocks noGrp="1"/>
          </p:cNvGraphicFramePr>
          <p:nvPr>
            <p:ph idx="1"/>
            <p:extLst>
              <p:ext uri="{D42A27DB-BD31-4B8C-83A1-F6EECF244321}">
                <p14:modId xmlns:p14="http://schemas.microsoft.com/office/powerpoint/2010/main" val="938298540"/>
              </p:ext>
            </p:extLst>
          </p:nvPr>
        </p:nvGraphicFramePr>
        <p:xfrm>
          <a:off x="632926" y="1620350"/>
          <a:ext cx="4386943" cy="435124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540627A-17D5-5F0D-8140-87398F7E1D5A}"/>
              </a:ext>
            </a:extLst>
          </p:cNvPr>
          <p:cNvSpPr txBox="1"/>
          <p:nvPr/>
        </p:nvSpPr>
        <p:spPr>
          <a:xfrm>
            <a:off x="2575249" y="2090057"/>
            <a:ext cx="1324947" cy="369332"/>
          </a:xfrm>
          <a:prstGeom prst="rect">
            <a:avLst/>
          </a:prstGeom>
          <a:noFill/>
        </p:spPr>
        <p:txBody>
          <a:bodyPr wrap="square" rtlCol="0">
            <a:spAutoFit/>
          </a:bodyPr>
          <a:lstStyle/>
          <a:p>
            <a:r>
              <a:rPr lang="en-US" b="1" dirty="0"/>
              <a:t>ORR: 80%</a:t>
            </a:r>
          </a:p>
        </p:txBody>
      </p:sp>
      <p:graphicFrame>
        <p:nvGraphicFramePr>
          <p:cNvPr id="14" name="Diagram 13">
            <a:extLst>
              <a:ext uri="{FF2B5EF4-FFF2-40B4-BE49-F238E27FC236}">
                <a16:creationId xmlns:a16="http://schemas.microsoft.com/office/drawing/2014/main" id="{FAC121AA-053B-4243-2140-0147EF2F30B7}"/>
              </a:ext>
            </a:extLst>
          </p:cNvPr>
          <p:cNvGraphicFramePr/>
          <p:nvPr>
            <p:extLst>
              <p:ext uri="{D42A27DB-BD31-4B8C-83A1-F6EECF244321}">
                <p14:modId xmlns:p14="http://schemas.microsoft.com/office/powerpoint/2010/main" val="3917283302"/>
              </p:ext>
            </p:extLst>
          </p:nvPr>
        </p:nvGraphicFramePr>
        <p:xfrm>
          <a:off x="5019869" y="1620350"/>
          <a:ext cx="7223968" cy="3721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36B2430F-271D-DA04-174E-8ABCDDB8117C}"/>
              </a:ext>
            </a:extLst>
          </p:cNvPr>
          <p:cNvSpPr txBox="1"/>
          <p:nvPr/>
        </p:nvSpPr>
        <p:spPr>
          <a:xfrm>
            <a:off x="-15498" y="6665994"/>
            <a:ext cx="6214186" cy="246221"/>
          </a:xfrm>
          <a:prstGeom prst="rect">
            <a:avLst/>
          </a:prstGeom>
          <a:noFill/>
        </p:spPr>
        <p:txBody>
          <a:bodyPr wrap="square">
            <a:spAutoFit/>
          </a:bodyPr>
          <a:lstStyle/>
          <a:p>
            <a:r>
              <a:rPr lang="en-US" sz="1000" dirty="0" err="1"/>
              <a:t>Budde</a:t>
            </a:r>
            <a:r>
              <a:rPr lang="en-US" sz="1000" dirty="0"/>
              <a:t> LE, et al. </a:t>
            </a:r>
            <a:r>
              <a:rPr lang="en-US" sz="1000" i="1" dirty="0"/>
              <a:t>Lancet Oncol</a:t>
            </a:r>
            <a:r>
              <a:rPr lang="en-US" sz="1000" dirty="0"/>
              <a:t>. 2022 Aug;23(8):1055-1065. </a:t>
            </a:r>
          </a:p>
        </p:txBody>
      </p:sp>
      <p:sp>
        <p:nvSpPr>
          <p:cNvPr id="16" name="TextBox 15">
            <a:extLst>
              <a:ext uri="{FF2B5EF4-FFF2-40B4-BE49-F238E27FC236}">
                <a16:creationId xmlns:a16="http://schemas.microsoft.com/office/drawing/2014/main" id="{8D7BAA58-FAC0-D047-974F-8B240B44FF4C}"/>
              </a:ext>
            </a:extLst>
          </p:cNvPr>
          <p:cNvSpPr txBox="1"/>
          <p:nvPr/>
        </p:nvSpPr>
        <p:spPr>
          <a:xfrm>
            <a:off x="-15498" y="6411807"/>
            <a:ext cx="12397376" cy="276999"/>
          </a:xfrm>
          <a:prstGeom prst="rect">
            <a:avLst/>
          </a:prstGeom>
          <a:noFill/>
        </p:spPr>
        <p:txBody>
          <a:bodyPr wrap="square" rtlCol="0">
            <a:spAutoFit/>
          </a:bodyPr>
          <a:lstStyle/>
          <a:p>
            <a:r>
              <a:rPr lang="en-US" sz="1200" dirty="0"/>
              <a:t>ORR: overall response rate, CR: complete response, PFS: progression free survival, NR: not reached </a:t>
            </a:r>
          </a:p>
        </p:txBody>
      </p:sp>
      <p:cxnSp>
        <p:nvCxnSpPr>
          <p:cNvPr id="17" name="Straight Connector 16">
            <a:extLst>
              <a:ext uri="{FF2B5EF4-FFF2-40B4-BE49-F238E27FC236}">
                <a16:creationId xmlns:a16="http://schemas.microsoft.com/office/drawing/2014/main" id="{6E3BCB43-7EA3-A49A-B6BC-5553EB2FD825}"/>
              </a:ext>
            </a:extLst>
          </p:cNvPr>
          <p:cNvCxnSpPr>
            <a:cxnSpLocks/>
          </p:cNvCxnSpPr>
          <p:nvPr/>
        </p:nvCxnSpPr>
        <p:spPr>
          <a:xfrm>
            <a:off x="614597" y="1066800"/>
            <a:ext cx="1100913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58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C598-6108-AFBA-BBBC-36D4F56FA107}"/>
              </a:ext>
            </a:extLst>
          </p:cNvPr>
          <p:cNvSpPr>
            <a:spLocks noGrp="1"/>
          </p:cNvSpPr>
          <p:nvPr>
            <p:ph type="title"/>
          </p:nvPr>
        </p:nvSpPr>
        <p:spPr>
          <a:xfrm>
            <a:off x="838200" y="18255"/>
            <a:ext cx="10515600" cy="1325563"/>
          </a:xfrm>
        </p:spPr>
        <p:txBody>
          <a:bodyPr/>
          <a:lstStyle/>
          <a:p>
            <a:pPr algn="ctr"/>
            <a:r>
              <a:rPr lang="en-US" sz="4000" dirty="0"/>
              <a:t>Safety</a:t>
            </a:r>
            <a:r>
              <a:rPr lang="en-US" dirty="0"/>
              <a:t> </a:t>
            </a:r>
          </a:p>
        </p:txBody>
      </p:sp>
      <p:graphicFrame>
        <p:nvGraphicFramePr>
          <p:cNvPr id="4" name="Content Placeholder 4">
            <a:extLst>
              <a:ext uri="{FF2B5EF4-FFF2-40B4-BE49-F238E27FC236}">
                <a16:creationId xmlns:a16="http://schemas.microsoft.com/office/drawing/2014/main" id="{EACADB4A-52D6-B96C-468A-F7BD676D5629}"/>
              </a:ext>
            </a:extLst>
          </p:cNvPr>
          <p:cNvGraphicFramePr>
            <a:graphicFrameLocks/>
          </p:cNvGraphicFramePr>
          <p:nvPr>
            <p:extLst>
              <p:ext uri="{D42A27DB-BD31-4B8C-83A1-F6EECF244321}">
                <p14:modId xmlns:p14="http://schemas.microsoft.com/office/powerpoint/2010/main" val="191082377"/>
              </p:ext>
            </p:extLst>
          </p:nvPr>
        </p:nvGraphicFramePr>
        <p:xfrm>
          <a:off x="614597" y="1322830"/>
          <a:ext cx="7234004" cy="4937760"/>
        </p:xfrm>
        <a:graphic>
          <a:graphicData uri="http://schemas.openxmlformats.org/drawingml/2006/table">
            <a:tbl>
              <a:tblPr firstRow="1" bandRow="1">
                <a:tableStyleId>{72833802-FEF1-4C79-8D5D-14CF1EAF98D9}</a:tableStyleId>
              </a:tblPr>
              <a:tblGrid>
                <a:gridCol w="3617002">
                  <a:extLst>
                    <a:ext uri="{9D8B030D-6E8A-4147-A177-3AD203B41FA5}">
                      <a16:colId xmlns:a16="http://schemas.microsoft.com/office/drawing/2014/main" val="1270728084"/>
                    </a:ext>
                  </a:extLst>
                </a:gridCol>
                <a:gridCol w="3617002">
                  <a:extLst>
                    <a:ext uri="{9D8B030D-6E8A-4147-A177-3AD203B41FA5}">
                      <a16:colId xmlns:a16="http://schemas.microsoft.com/office/drawing/2014/main" val="2589963068"/>
                    </a:ext>
                  </a:extLst>
                </a:gridCol>
              </a:tblGrid>
              <a:tr h="345182">
                <a:tc>
                  <a:txBody>
                    <a:bodyPr/>
                    <a:lstStyle/>
                    <a:p>
                      <a:pPr algn="ctr"/>
                      <a:r>
                        <a:rPr lang="en-US" dirty="0"/>
                        <a:t>Adverse Event</a:t>
                      </a:r>
                    </a:p>
                  </a:txBody>
                  <a:tcPr/>
                </a:tc>
                <a:tc>
                  <a:txBody>
                    <a:bodyPr/>
                    <a:lstStyle/>
                    <a:p>
                      <a:pPr algn="ctr"/>
                      <a:r>
                        <a:rPr lang="en-US" dirty="0"/>
                        <a:t>Any Grade (%)</a:t>
                      </a:r>
                    </a:p>
                  </a:txBody>
                  <a:tcPr/>
                </a:tc>
                <a:extLst>
                  <a:ext uri="{0D108BD9-81ED-4DB2-BD59-A6C34878D82A}">
                    <a16:rowId xmlns:a16="http://schemas.microsoft.com/office/drawing/2014/main" val="2823716633"/>
                  </a:ext>
                </a:extLst>
              </a:tr>
              <a:tr h="862956">
                <a:tc>
                  <a:txBody>
                    <a:bodyPr/>
                    <a:lstStyle/>
                    <a:p>
                      <a:r>
                        <a:rPr lang="en-US" dirty="0"/>
                        <a:t>CRS</a:t>
                      </a:r>
                    </a:p>
                    <a:p>
                      <a:pPr marL="285750" indent="-285750">
                        <a:buFont typeface="Arial" panose="020B0604020202020204" pitchFamily="34" charset="0"/>
                        <a:buChar char="•"/>
                      </a:pPr>
                      <a:r>
                        <a:rPr lang="en-US" dirty="0"/>
                        <a:t>Grade 1-2</a:t>
                      </a:r>
                    </a:p>
                    <a:p>
                      <a:pPr marL="285750" indent="-285750">
                        <a:buFont typeface="Arial" panose="020B0604020202020204" pitchFamily="34" charset="0"/>
                        <a:buChar char="•"/>
                      </a:pPr>
                      <a:r>
                        <a:rPr lang="en-US" dirty="0"/>
                        <a:t>Grade 3-4</a:t>
                      </a:r>
                    </a:p>
                  </a:txBody>
                  <a:tcPr/>
                </a:tc>
                <a:tc>
                  <a:txBody>
                    <a:bodyPr/>
                    <a:lstStyle/>
                    <a:p>
                      <a:pPr algn="ctr"/>
                      <a:endParaRPr lang="en-US" dirty="0"/>
                    </a:p>
                    <a:p>
                      <a:pPr algn="ctr"/>
                      <a:r>
                        <a:rPr lang="en-US" dirty="0"/>
                        <a:t>42</a:t>
                      </a:r>
                    </a:p>
                    <a:p>
                      <a:pPr algn="ctr"/>
                      <a:r>
                        <a:rPr lang="en-US" dirty="0"/>
                        <a:t>2</a:t>
                      </a:r>
                    </a:p>
                  </a:txBody>
                  <a:tcPr/>
                </a:tc>
                <a:extLst>
                  <a:ext uri="{0D108BD9-81ED-4DB2-BD59-A6C34878D82A}">
                    <a16:rowId xmlns:a16="http://schemas.microsoft.com/office/drawing/2014/main" val="3783541936"/>
                  </a:ext>
                </a:extLst>
              </a:tr>
              <a:tr h="345182">
                <a:tc>
                  <a:txBody>
                    <a:bodyPr/>
                    <a:lstStyle/>
                    <a:p>
                      <a:r>
                        <a:rPr lang="en-US" dirty="0"/>
                        <a:t>Headache</a:t>
                      </a:r>
                    </a:p>
                  </a:txBody>
                  <a:tcPr/>
                </a:tc>
                <a:tc>
                  <a:txBody>
                    <a:bodyPr/>
                    <a:lstStyle/>
                    <a:p>
                      <a:pPr algn="ctr"/>
                      <a:r>
                        <a:rPr lang="en-US" dirty="0"/>
                        <a:t>30</a:t>
                      </a:r>
                    </a:p>
                  </a:txBody>
                  <a:tcPr/>
                </a:tc>
                <a:extLst>
                  <a:ext uri="{0D108BD9-81ED-4DB2-BD59-A6C34878D82A}">
                    <a16:rowId xmlns:a16="http://schemas.microsoft.com/office/drawing/2014/main" val="3870906218"/>
                  </a:ext>
                </a:extLst>
              </a:tr>
              <a:tr h="345182">
                <a:tc>
                  <a:txBody>
                    <a:bodyPr/>
                    <a:lstStyle/>
                    <a:p>
                      <a:r>
                        <a:rPr lang="en-US" dirty="0"/>
                        <a:t>Neutropenia </a:t>
                      </a:r>
                    </a:p>
                  </a:txBody>
                  <a:tcPr/>
                </a:tc>
                <a:tc>
                  <a:txBody>
                    <a:bodyPr/>
                    <a:lstStyle/>
                    <a:p>
                      <a:pPr algn="ctr"/>
                      <a:r>
                        <a:rPr lang="en-US" dirty="0"/>
                        <a:t>28</a:t>
                      </a:r>
                    </a:p>
                  </a:txBody>
                  <a:tcPr/>
                </a:tc>
                <a:extLst>
                  <a:ext uri="{0D108BD9-81ED-4DB2-BD59-A6C34878D82A}">
                    <a16:rowId xmlns:a16="http://schemas.microsoft.com/office/drawing/2014/main" val="282238101"/>
                  </a:ext>
                </a:extLst>
              </a:tr>
              <a:tr h="345182">
                <a:tc>
                  <a:txBody>
                    <a:bodyPr/>
                    <a:lstStyle/>
                    <a:p>
                      <a:r>
                        <a:rPr lang="en-US" dirty="0"/>
                        <a:t>Hypophosphatemia</a:t>
                      </a:r>
                    </a:p>
                  </a:txBody>
                  <a:tcPr/>
                </a:tc>
                <a:tc>
                  <a:txBody>
                    <a:bodyPr/>
                    <a:lstStyle/>
                    <a:p>
                      <a:pPr algn="ctr"/>
                      <a:r>
                        <a:rPr lang="en-US" dirty="0"/>
                        <a:t>27</a:t>
                      </a:r>
                    </a:p>
                  </a:txBody>
                  <a:tcPr/>
                </a:tc>
                <a:extLst>
                  <a:ext uri="{0D108BD9-81ED-4DB2-BD59-A6C34878D82A}">
                    <a16:rowId xmlns:a16="http://schemas.microsoft.com/office/drawing/2014/main" val="690648978"/>
                  </a:ext>
                </a:extLst>
              </a:tr>
              <a:tr h="345182">
                <a:tc>
                  <a:txBody>
                    <a:bodyPr/>
                    <a:lstStyle/>
                    <a:p>
                      <a:r>
                        <a:rPr lang="en-US" dirty="0"/>
                        <a:t>Pruritus</a:t>
                      </a:r>
                    </a:p>
                  </a:txBody>
                  <a:tcPr/>
                </a:tc>
                <a:tc>
                  <a:txBody>
                    <a:bodyPr/>
                    <a:lstStyle/>
                    <a:p>
                      <a:pPr algn="ctr"/>
                      <a:r>
                        <a:rPr lang="en-US" dirty="0"/>
                        <a:t>21</a:t>
                      </a:r>
                    </a:p>
                  </a:txBody>
                  <a:tcPr/>
                </a:tc>
                <a:extLst>
                  <a:ext uri="{0D108BD9-81ED-4DB2-BD59-A6C34878D82A}">
                    <a16:rowId xmlns:a16="http://schemas.microsoft.com/office/drawing/2014/main" val="2142033718"/>
                  </a:ext>
                </a:extLst>
              </a:tr>
              <a:tr h="345182">
                <a:tc>
                  <a:txBody>
                    <a:bodyPr/>
                    <a:lstStyle/>
                    <a:p>
                      <a:r>
                        <a:rPr lang="en-US" dirty="0"/>
                        <a:t>Constipation</a:t>
                      </a:r>
                    </a:p>
                  </a:txBody>
                  <a:tcPr/>
                </a:tc>
                <a:tc>
                  <a:txBody>
                    <a:bodyPr/>
                    <a:lstStyle/>
                    <a:p>
                      <a:pPr algn="ctr"/>
                      <a:r>
                        <a:rPr lang="en-US" dirty="0"/>
                        <a:t>18</a:t>
                      </a:r>
                    </a:p>
                  </a:txBody>
                  <a:tcPr/>
                </a:tc>
                <a:extLst>
                  <a:ext uri="{0D108BD9-81ED-4DB2-BD59-A6C34878D82A}">
                    <a16:rowId xmlns:a16="http://schemas.microsoft.com/office/drawing/2014/main" val="1626617443"/>
                  </a:ext>
                </a:extLst>
              </a:tr>
              <a:tr h="345182">
                <a:tc>
                  <a:txBody>
                    <a:bodyPr/>
                    <a:lstStyle/>
                    <a:p>
                      <a:r>
                        <a:rPr lang="en-US" dirty="0"/>
                        <a:t>Diarrhea </a:t>
                      </a:r>
                    </a:p>
                  </a:txBody>
                  <a:tcPr/>
                </a:tc>
                <a:tc>
                  <a:txBody>
                    <a:bodyPr/>
                    <a:lstStyle/>
                    <a:p>
                      <a:pPr algn="ctr"/>
                      <a:r>
                        <a:rPr lang="en-US" dirty="0"/>
                        <a:t>17</a:t>
                      </a:r>
                    </a:p>
                  </a:txBody>
                  <a:tcPr/>
                </a:tc>
                <a:extLst>
                  <a:ext uri="{0D108BD9-81ED-4DB2-BD59-A6C34878D82A}">
                    <a16:rowId xmlns:a16="http://schemas.microsoft.com/office/drawing/2014/main" val="1143652346"/>
                  </a:ext>
                </a:extLst>
              </a:tr>
              <a:tr h="345182">
                <a:tc>
                  <a:txBody>
                    <a:bodyPr/>
                    <a:lstStyle/>
                    <a:p>
                      <a:r>
                        <a:rPr lang="en-US" dirty="0"/>
                        <a:t>Nausea</a:t>
                      </a:r>
                    </a:p>
                  </a:txBody>
                  <a:tcPr/>
                </a:tc>
                <a:tc>
                  <a:txBody>
                    <a:bodyPr/>
                    <a:lstStyle/>
                    <a:p>
                      <a:pPr algn="ctr"/>
                      <a:r>
                        <a:rPr lang="en-US" dirty="0"/>
                        <a:t>17</a:t>
                      </a:r>
                    </a:p>
                  </a:txBody>
                  <a:tcPr/>
                </a:tc>
                <a:extLst>
                  <a:ext uri="{0D108BD9-81ED-4DB2-BD59-A6C34878D82A}">
                    <a16:rowId xmlns:a16="http://schemas.microsoft.com/office/drawing/2014/main" val="2434668530"/>
                  </a:ext>
                </a:extLst>
              </a:tr>
              <a:tr h="345182">
                <a:tc>
                  <a:txBody>
                    <a:bodyPr/>
                    <a:lstStyle/>
                    <a:p>
                      <a:r>
                        <a:rPr lang="en-US" dirty="0"/>
                        <a:t>Rash </a:t>
                      </a:r>
                    </a:p>
                  </a:txBody>
                  <a:tcPr/>
                </a:tc>
                <a:tc>
                  <a:txBody>
                    <a:bodyPr/>
                    <a:lstStyle/>
                    <a:p>
                      <a:pPr algn="ctr"/>
                      <a:r>
                        <a:rPr lang="en-US" dirty="0"/>
                        <a:t>14</a:t>
                      </a:r>
                    </a:p>
                  </a:txBody>
                  <a:tcPr/>
                </a:tc>
                <a:extLst>
                  <a:ext uri="{0D108BD9-81ED-4DB2-BD59-A6C34878D82A}">
                    <a16:rowId xmlns:a16="http://schemas.microsoft.com/office/drawing/2014/main" val="3873422828"/>
                  </a:ext>
                </a:extLst>
              </a:tr>
              <a:tr h="345182">
                <a:tc>
                  <a:txBody>
                    <a:bodyPr/>
                    <a:lstStyle/>
                    <a:p>
                      <a:r>
                        <a:rPr lang="en-US" dirty="0"/>
                        <a:t>Urinary tract infection </a:t>
                      </a:r>
                    </a:p>
                  </a:txBody>
                  <a:tcPr/>
                </a:tc>
                <a:tc>
                  <a:txBody>
                    <a:bodyPr/>
                    <a:lstStyle/>
                    <a:p>
                      <a:pPr algn="ctr"/>
                      <a:r>
                        <a:rPr lang="en-US" dirty="0"/>
                        <a:t>10</a:t>
                      </a:r>
                    </a:p>
                  </a:txBody>
                  <a:tcPr/>
                </a:tc>
                <a:extLst>
                  <a:ext uri="{0D108BD9-81ED-4DB2-BD59-A6C34878D82A}">
                    <a16:rowId xmlns:a16="http://schemas.microsoft.com/office/drawing/2014/main" val="1295500885"/>
                  </a:ext>
                </a:extLst>
              </a:tr>
              <a:tr h="345182">
                <a:tc>
                  <a:txBody>
                    <a:bodyPr/>
                    <a:lstStyle/>
                    <a:p>
                      <a:r>
                        <a:rPr lang="en-US" dirty="0"/>
                        <a:t>Thrombocytopenia</a:t>
                      </a:r>
                    </a:p>
                  </a:txBody>
                  <a:tcPr/>
                </a:tc>
                <a:tc>
                  <a:txBody>
                    <a:bodyPr/>
                    <a:lstStyle/>
                    <a:p>
                      <a:pPr algn="ctr"/>
                      <a:r>
                        <a:rPr lang="en-US" dirty="0"/>
                        <a:t>10</a:t>
                      </a:r>
                    </a:p>
                  </a:txBody>
                  <a:tcPr/>
                </a:tc>
                <a:extLst>
                  <a:ext uri="{0D108BD9-81ED-4DB2-BD59-A6C34878D82A}">
                    <a16:rowId xmlns:a16="http://schemas.microsoft.com/office/drawing/2014/main" val="2339535787"/>
                  </a:ext>
                </a:extLst>
              </a:tr>
            </a:tbl>
          </a:graphicData>
        </a:graphic>
      </p:graphicFrame>
      <p:sp>
        <p:nvSpPr>
          <p:cNvPr id="5" name="TextBox 4">
            <a:extLst>
              <a:ext uri="{FF2B5EF4-FFF2-40B4-BE49-F238E27FC236}">
                <a16:creationId xmlns:a16="http://schemas.microsoft.com/office/drawing/2014/main" id="{D911DE44-A3AB-ACA1-7540-724A4CC2EEF4}"/>
              </a:ext>
            </a:extLst>
          </p:cNvPr>
          <p:cNvSpPr txBox="1"/>
          <p:nvPr/>
        </p:nvSpPr>
        <p:spPr>
          <a:xfrm>
            <a:off x="-15498" y="6665994"/>
            <a:ext cx="6214186" cy="246221"/>
          </a:xfrm>
          <a:prstGeom prst="rect">
            <a:avLst/>
          </a:prstGeom>
          <a:noFill/>
        </p:spPr>
        <p:txBody>
          <a:bodyPr wrap="square">
            <a:spAutoFit/>
          </a:bodyPr>
          <a:lstStyle/>
          <a:p>
            <a:r>
              <a:rPr lang="en-US" sz="1000" dirty="0" err="1"/>
              <a:t>Budde</a:t>
            </a:r>
            <a:r>
              <a:rPr lang="en-US" sz="1000" dirty="0"/>
              <a:t> LE, et al. </a:t>
            </a:r>
            <a:r>
              <a:rPr lang="en-US" sz="1000" i="1" dirty="0"/>
              <a:t>Lancet Oncol</a:t>
            </a:r>
            <a:r>
              <a:rPr lang="en-US" sz="1000" dirty="0"/>
              <a:t>. 2022 Aug;23(8):1055-1065. </a:t>
            </a:r>
          </a:p>
        </p:txBody>
      </p:sp>
      <p:sp>
        <p:nvSpPr>
          <p:cNvPr id="6" name="Rounded Rectangle 5">
            <a:extLst>
              <a:ext uri="{FF2B5EF4-FFF2-40B4-BE49-F238E27FC236}">
                <a16:creationId xmlns:a16="http://schemas.microsoft.com/office/drawing/2014/main" id="{CBAF70B3-A040-C5DC-BE57-998E3608AC52}"/>
              </a:ext>
            </a:extLst>
          </p:cNvPr>
          <p:cNvSpPr/>
          <p:nvPr/>
        </p:nvSpPr>
        <p:spPr>
          <a:xfrm>
            <a:off x="7928806" y="2615789"/>
            <a:ext cx="3694923" cy="220202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Treatment with mosunetuzumab resulted in durable responses in patients with R/R FL with a favorable safety profile.  </a:t>
            </a:r>
          </a:p>
        </p:txBody>
      </p:sp>
      <p:sp>
        <p:nvSpPr>
          <p:cNvPr id="7" name="TextBox 6">
            <a:extLst>
              <a:ext uri="{FF2B5EF4-FFF2-40B4-BE49-F238E27FC236}">
                <a16:creationId xmlns:a16="http://schemas.microsoft.com/office/drawing/2014/main" id="{01E0A723-A4F3-B872-B3AB-EE2DE81AF1DD}"/>
              </a:ext>
            </a:extLst>
          </p:cNvPr>
          <p:cNvSpPr txBox="1"/>
          <p:nvPr/>
        </p:nvSpPr>
        <p:spPr>
          <a:xfrm>
            <a:off x="0" y="6397902"/>
            <a:ext cx="12397376" cy="276999"/>
          </a:xfrm>
          <a:prstGeom prst="rect">
            <a:avLst/>
          </a:prstGeom>
          <a:noFill/>
        </p:spPr>
        <p:txBody>
          <a:bodyPr wrap="square" rtlCol="0">
            <a:spAutoFit/>
          </a:bodyPr>
          <a:lstStyle/>
          <a:p>
            <a:r>
              <a:rPr lang="en-US" sz="1200" dirty="0"/>
              <a:t>R/R: relapsed/refractory, FL: follicular lymphoma </a:t>
            </a:r>
          </a:p>
        </p:txBody>
      </p:sp>
      <p:cxnSp>
        <p:nvCxnSpPr>
          <p:cNvPr id="8" name="Straight Connector 7">
            <a:extLst>
              <a:ext uri="{FF2B5EF4-FFF2-40B4-BE49-F238E27FC236}">
                <a16:creationId xmlns:a16="http://schemas.microsoft.com/office/drawing/2014/main" id="{09CC84AD-6F99-C22C-98E2-B22B31056983}"/>
              </a:ext>
            </a:extLst>
          </p:cNvPr>
          <p:cNvCxnSpPr>
            <a:cxnSpLocks/>
          </p:cNvCxnSpPr>
          <p:nvPr/>
        </p:nvCxnSpPr>
        <p:spPr>
          <a:xfrm>
            <a:off x="614597" y="1066800"/>
            <a:ext cx="1100913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3810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4B0-250B-9BEC-D78D-400E8E7570FF}"/>
              </a:ext>
            </a:extLst>
          </p:cNvPr>
          <p:cNvSpPr>
            <a:spLocks noGrp="1"/>
          </p:cNvSpPr>
          <p:nvPr>
            <p:ph type="title"/>
          </p:nvPr>
        </p:nvSpPr>
        <p:spPr>
          <a:xfrm>
            <a:off x="838200" y="38257"/>
            <a:ext cx="10515600" cy="1325563"/>
          </a:xfrm>
        </p:spPr>
        <p:txBody>
          <a:bodyPr>
            <a:normAutofit/>
          </a:bodyPr>
          <a:lstStyle/>
          <a:p>
            <a:pPr algn="ctr"/>
            <a:r>
              <a:rPr lang="en-US" sz="4000" dirty="0"/>
              <a:t>Mosunetuzumab Administration</a:t>
            </a:r>
          </a:p>
        </p:txBody>
      </p:sp>
      <p:sp>
        <p:nvSpPr>
          <p:cNvPr id="4" name="Rounded Rectangle 3">
            <a:extLst>
              <a:ext uri="{FF2B5EF4-FFF2-40B4-BE49-F238E27FC236}">
                <a16:creationId xmlns:a16="http://schemas.microsoft.com/office/drawing/2014/main" id="{30E9C638-E440-AD6A-C31F-95D52523E0B7}"/>
              </a:ext>
            </a:extLst>
          </p:cNvPr>
          <p:cNvSpPr/>
          <p:nvPr/>
        </p:nvSpPr>
        <p:spPr>
          <a:xfrm>
            <a:off x="614597" y="1202558"/>
            <a:ext cx="3471333" cy="84931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Cycle 1</a:t>
            </a:r>
          </a:p>
        </p:txBody>
      </p:sp>
      <p:sp>
        <p:nvSpPr>
          <p:cNvPr id="5" name="TextBox 4">
            <a:extLst>
              <a:ext uri="{FF2B5EF4-FFF2-40B4-BE49-F238E27FC236}">
                <a16:creationId xmlns:a16="http://schemas.microsoft.com/office/drawing/2014/main" id="{845F153D-8AD5-08A9-E5F7-796924B4B52B}"/>
              </a:ext>
            </a:extLst>
          </p:cNvPr>
          <p:cNvSpPr txBox="1"/>
          <p:nvPr/>
        </p:nvSpPr>
        <p:spPr>
          <a:xfrm>
            <a:off x="660399" y="2072109"/>
            <a:ext cx="2057400" cy="646331"/>
          </a:xfrm>
          <a:prstGeom prst="rect">
            <a:avLst/>
          </a:prstGeom>
          <a:noFill/>
        </p:spPr>
        <p:txBody>
          <a:bodyPr wrap="square" rtlCol="0">
            <a:spAutoFit/>
          </a:bodyPr>
          <a:lstStyle/>
          <a:p>
            <a:r>
              <a:rPr lang="en-US" b="1" dirty="0"/>
              <a:t>Day 1</a:t>
            </a:r>
          </a:p>
          <a:p>
            <a:endParaRPr lang="en-US" dirty="0"/>
          </a:p>
        </p:txBody>
      </p:sp>
      <p:pic>
        <p:nvPicPr>
          <p:cNvPr id="7" name="Graphic 6" descr="IV with solid fill">
            <a:extLst>
              <a:ext uri="{FF2B5EF4-FFF2-40B4-BE49-F238E27FC236}">
                <a16:creationId xmlns:a16="http://schemas.microsoft.com/office/drawing/2014/main" id="{44768C44-A61B-894F-2FF2-CD3287BDF3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932" y="2443851"/>
            <a:ext cx="660400" cy="660400"/>
          </a:xfrm>
          <a:prstGeom prst="rect">
            <a:avLst/>
          </a:prstGeom>
        </p:spPr>
      </p:pic>
      <p:sp>
        <p:nvSpPr>
          <p:cNvPr id="8" name="TextBox 7">
            <a:extLst>
              <a:ext uri="{FF2B5EF4-FFF2-40B4-BE49-F238E27FC236}">
                <a16:creationId xmlns:a16="http://schemas.microsoft.com/office/drawing/2014/main" id="{FC17D8EA-9A07-59E9-5C14-79DB723CDB62}"/>
              </a:ext>
            </a:extLst>
          </p:cNvPr>
          <p:cNvSpPr txBox="1"/>
          <p:nvPr/>
        </p:nvSpPr>
        <p:spPr>
          <a:xfrm>
            <a:off x="1248831" y="2502476"/>
            <a:ext cx="2662767" cy="923330"/>
          </a:xfrm>
          <a:prstGeom prst="rect">
            <a:avLst/>
          </a:prstGeom>
          <a:noFill/>
        </p:spPr>
        <p:txBody>
          <a:bodyPr wrap="square" rtlCol="0">
            <a:spAutoFit/>
          </a:bodyPr>
          <a:lstStyle/>
          <a:p>
            <a:pPr algn="ctr"/>
            <a:r>
              <a:rPr lang="en-US" dirty="0"/>
              <a:t>Mosunetuzumab 1 mg IV over 4 hours</a:t>
            </a:r>
          </a:p>
          <a:p>
            <a:endParaRPr lang="en-US" dirty="0"/>
          </a:p>
        </p:txBody>
      </p:sp>
      <p:sp>
        <p:nvSpPr>
          <p:cNvPr id="9" name="TextBox 8">
            <a:extLst>
              <a:ext uri="{FF2B5EF4-FFF2-40B4-BE49-F238E27FC236}">
                <a16:creationId xmlns:a16="http://schemas.microsoft.com/office/drawing/2014/main" id="{6C1D6FA6-33B8-EF32-9867-8829D674233B}"/>
              </a:ext>
            </a:extLst>
          </p:cNvPr>
          <p:cNvSpPr txBox="1"/>
          <p:nvPr/>
        </p:nvSpPr>
        <p:spPr>
          <a:xfrm>
            <a:off x="651932" y="3374896"/>
            <a:ext cx="2057400" cy="646331"/>
          </a:xfrm>
          <a:prstGeom prst="rect">
            <a:avLst/>
          </a:prstGeom>
          <a:noFill/>
        </p:spPr>
        <p:txBody>
          <a:bodyPr wrap="square" rtlCol="0">
            <a:spAutoFit/>
          </a:bodyPr>
          <a:lstStyle/>
          <a:p>
            <a:r>
              <a:rPr lang="en-US" b="1" dirty="0"/>
              <a:t>Day 8</a:t>
            </a:r>
          </a:p>
          <a:p>
            <a:endParaRPr lang="en-US" dirty="0"/>
          </a:p>
        </p:txBody>
      </p:sp>
      <p:pic>
        <p:nvPicPr>
          <p:cNvPr id="10" name="Graphic 9" descr="IV with solid fill">
            <a:extLst>
              <a:ext uri="{FF2B5EF4-FFF2-40B4-BE49-F238E27FC236}">
                <a16:creationId xmlns:a16="http://schemas.microsoft.com/office/drawing/2014/main" id="{379EF0DC-32C1-A243-B5AE-D05F543A9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931" y="3772259"/>
            <a:ext cx="660400" cy="660400"/>
          </a:xfrm>
          <a:prstGeom prst="rect">
            <a:avLst/>
          </a:prstGeom>
        </p:spPr>
      </p:pic>
      <p:sp>
        <p:nvSpPr>
          <p:cNvPr id="11" name="TextBox 10">
            <a:extLst>
              <a:ext uri="{FF2B5EF4-FFF2-40B4-BE49-F238E27FC236}">
                <a16:creationId xmlns:a16="http://schemas.microsoft.com/office/drawing/2014/main" id="{D4F8D537-C959-8F2B-E0CE-A6BE77DDEEF7}"/>
              </a:ext>
            </a:extLst>
          </p:cNvPr>
          <p:cNvSpPr txBox="1"/>
          <p:nvPr/>
        </p:nvSpPr>
        <p:spPr>
          <a:xfrm>
            <a:off x="1174747" y="3734946"/>
            <a:ext cx="2662767" cy="923330"/>
          </a:xfrm>
          <a:prstGeom prst="rect">
            <a:avLst/>
          </a:prstGeom>
          <a:noFill/>
        </p:spPr>
        <p:txBody>
          <a:bodyPr wrap="square" rtlCol="0">
            <a:spAutoFit/>
          </a:bodyPr>
          <a:lstStyle/>
          <a:p>
            <a:pPr algn="ctr"/>
            <a:r>
              <a:rPr lang="en-US" dirty="0"/>
              <a:t>Mosunetuzumab 2 mg IV  over 4 hours </a:t>
            </a:r>
          </a:p>
          <a:p>
            <a:endParaRPr lang="en-US" dirty="0"/>
          </a:p>
        </p:txBody>
      </p:sp>
      <p:sp>
        <p:nvSpPr>
          <p:cNvPr id="12" name="TextBox 11">
            <a:extLst>
              <a:ext uri="{FF2B5EF4-FFF2-40B4-BE49-F238E27FC236}">
                <a16:creationId xmlns:a16="http://schemas.microsoft.com/office/drawing/2014/main" id="{249FC262-8AD7-F99B-8A80-775A762CC234}"/>
              </a:ext>
            </a:extLst>
          </p:cNvPr>
          <p:cNvSpPr txBox="1"/>
          <p:nvPr/>
        </p:nvSpPr>
        <p:spPr>
          <a:xfrm>
            <a:off x="651932" y="4688686"/>
            <a:ext cx="2057400" cy="646331"/>
          </a:xfrm>
          <a:prstGeom prst="rect">
            <a:avLst/>
          </a:prstGeom>
          <a:noFill/>
        </p:spPr>
        <p:txBody>
          <a:bodyPr wrap="square" rtlCol="0">
            <a:spAutoFit/>
          </a:bodyPr>
          <a:lstStyle/>
          <a:p>
            <a:r>
              <a:rPr lang="en-US" b="1" dirty="0"/>
              <a:t>Day 15</a:t>
            </a:r>
          </a:p>
          <a:p>
            <a:endParaRPr lang="en-US" dirty="0"/>
          </a:p>
        </p:txBody>
      </p:sp>
      <p:pic>
        <p:nvPicPr>
          <p:cNvPr id="13" name="Graphic 12" descr="IV with solid fill">
            <a:extLst>
              <a:ext uri="{FF2B5EF4-FFF2-40B4-BE49-F238E27FC236}">
                <a16:creationId xmlns:a16="http://schemas.microsoft.com/office/drawing/2014/main" id="{8AE1A94C-C791-0B3B-FDC1-932EF85FDF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399" y="5100667"/>
            <a:ext cx="660400" cy="660400"/>
          </a:xfrm>
          <a:prstGeom prst="rect">
            <a:avLst/>
          </a:prstGeom>
        </p:spPr>
      </p:pic>
      <p:sp>
        <p:nvSpPr>
          <p:cNvPr id="14" name="TextBox 13">
            <a:extLst>
              <a:ext uri="{FF2B5EF4-FFF2-40B4-BE49-F238E27FC236}">
                <a16:creationId xmlns:a16="http://schemas.microsoft.com/office/drawing/2014/main" id="{D4673111-4B88-5826-0A08-138447FEAF45}"/>
              </a:ext>
            </a:extLst>
          </p:cNvPr>
          <p:cNvSpPr txBox="1"/>
          <p:nvPr/>
        </p:nvSpPr>
        <p:spPr>
          <a:xfrm>
            <a:off x="1312331" y="5151128"/>
            <a:ext cx="2662767" cy="923330"/>
          </a:xfrm>
          <a:prstGeom prst="rect">
            <a:avLst/>
          </a:prstGeom>
          <a:noFill/>
        </p:spPr>
        <p:txBody>
          <a:bodyPr wrap="square" rtlCol="0">
            <a:spAutoFit/>
          </a:bodyPr>
          <a:lstStyle/>
          <a:p>
            <a:pPr algn="ctr"/>
            <a:r>
              <a:rPr lang="en-US" dirty="0"/>
              <a:t>Mosunetuzumab 60 mg IV over 4 hours </a:t>
            </a:r>
          </a:p>
          <a:p>
            <a:endParaRPr lang="en-US" dirty="0"/>
          </a:p>
        </p:txBody>
      </p:sp>
      <p:sp>
        <p:nvSpPr>
          <p:cNvPr id="15" name="Rounded Rectangle 14">
            <a:extLst>
              <a:ext uri="{FF2B5EF4-FFF2-40B4-BE49-F238E27FC236}">
                <a16:creationId xmlns:a16="http://schemas.microsoft.com/office/drawing/2014/main" id="{E23C0DD2-53DA-2DD5-7C89-03B9712EB849}"/>
              </a:ext>
            </a:extLst>
          </p:cNvPr>
          <p:cNvSpPr/>
          <p:nvPr/>
        </p:nvSpPr>
        <p:spPr>
          <a:xfrm>
            <a:off x="4521195" y="1201003"/>
            <a:ext cx="3471333" cy="84931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Cycle 2</a:t>
            </a:r>
          </a:p>
        </p:txBody>
      </p:sp>
      <p:sp>
        <p:nvSpPr>
          <p:cNvPr id="16" name="TextBox 15">
            <a:extLst>
              <a:ext uri="{FF2B5EF4-FFF2-40B4-BE49-F238E27FC236}">
                <a16:creationId xmlns:a16="http://schemas.microsoft.com/office/drawing/2014/main" id="{7A2E9BC0-093B-66BA-CC2A-D29F78116256}"/>
              </a:ext>
            </a:extLst>
          </p:cNvPr>
          <p:cNvSpPr txBox="1"/>
          <p:nvPr/>
        </p:nvSpPr>
        <p:spPr>
          <a:xfrm>
            <a:off x="4639737" y="2072109"/>
            <a:ext cx="2057400" cy="646331"/>
          </a:xfrm>
          <a:prstGeom prst="rect">
            <a:avLst/>
          </a:prstGeom>
          <a:noFill/>
        </p:spPr>
        <p:txBody>
          <a:bodyPr wrap="square" rtlCol="0">
            <a:spAutoFit/>
          </a:bodyPr>
          <a:lstStyle/>
          <a:p>
            <a:r>
              <a:rPr lang="en-US" b="1" dirty="0"/>
              <a:t>Day 1</a:t>
            </a:r>
          </a:p>
          <a:p>
            <a:endParaRPr lang="en-US" dirty="0"/>
          </a:p>
        </p:txBody>
      </p:sp>
      <p:pic>
        <p:nvPicPr>
          <p:cNvPr id="17" name="Graphic 16" descr="IV with solid fill">
            <a:extLst>
              <a:ext uri="{FF2B5EF4-FFF2-40B4-BE49-F238E27FC236}">
                <a16:creationId xmlns:a16="http://schemas.microsoft.com/office/drawing/2014/main" id="{81877886-CE33-81F0-BBB9-4A396D893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737" y="4882188"/>
            <a:ext cx="660400" cy="660400"/>
          </a:xfrm>
          <a:prstGeom prst="rect">
            <a:avLst/>
          </a:prstGeom>
        </p:spPr>
      </p:pic>
      <p:sp>
        <p:nvSpPr>
          <p:cNvPr id="18" name="TextBox 17">
            <a:extLst>
              <a:ext uri="{FF2B5EF4-FFF2-40B4-BE49-F238E27FC236}">
                <a16:creationId xmlns:a16="http://schemas.microsoft.com/office/drawing/2014/main" id="{E681E019-F7B0-7725-4DCC-614D30C0CF82}"/>
              </a:ext>
            </a:extLst>
          </p:cNvPr>
          <p:cNvSpPr txBox="1"/>
          <p:nvPr/>
        </p:nvSpPr>
        <p:spPr>
          <a:xfrm>
            <a:off x="5200961" y="2445723"/>
            <a:ext cx="2662767" cy="923330"/>
          </a:xfrm>
          <a:prstGeom prst="rect">
            <a:avLst/>
          </a:prstGeom>
          <a:noFill/>
        </p:spPr>
        <p:txBody>
          <a:bodyPr wrap="square" rtlCol="0">
            <a:spAutoFit/>
          </a:bodyPr>
          <a:lstStyle/>
          <a:p>
            <a:pPr algn="ctr"/>
            <a:r>
              <a:rPr lang="en-US" dirty="0"/>
              <a:t>Mosunetuzumab 60 mg IV over 4 hours* </a:t>
            </a:r>
          </a:p>
          <a:p>
            <a:endParaRPr lang="en-US" dirty="0"/>
          </a:p>
        </p:txBody>
      </p:sp>
      <p:sp>
        <p:nvSpPr>
          <p:cNvPr id="20" name="TextBox 19">
            <a:extLst>
              <a:ext uri="{FF2B5EF4-FFF2-40B4-BE49-F238E27FC236}">
                <a16:creationId xmlns:a16="http://schemas.microsoft.com/office/drawing/2014/main" id="{8B916ABA-97B6-61E0-24EA-EF5E4A6251CD}"/>
              </a:ext>
            </a:extLst>
          </p:cNvPr>
          <p:cNvSpPr txBox="1"/>
          <p:nvPr/>
        </p:nvSpPr>
        <p:spPr>
          <a:xfrm>
            <a:off x="0" y="5842204"/>
            <a:ext cx="12192000" cy="1077218"/>
          </a:xfrm>
          <a:prstGeom prst="rect">
            <a:avLst/>
          </a:prstGeom>
          <a:noFill/>
        </p:spPr>
        <p:txBody>
          <a:bodyPr wrap="square">
            <a:spAutoFit/>
          </a:bodyPr>
          <a:lstStyle/>
          <a:p>
            <a:r>
              <a:rPr lang="en-US" sz="1400" dirty="0"/>
              <a:t>*Patients who achieve a CR stop therapy after 8 cycles. Patients with a PR continue treatment for up to 17 cycles. </a:t>
            </a:r>
            <a:r>
              <a:rPr lang="en-US" sz="1400" b="0" i="0" dirty="0">
                <a:effectLst/>
              </a:rPr>
              <a:t> </a:t>
            </a:r>
          </a:p>
          <a:p>
            <a:r>
              <a:rPr lang="en-US" sz="1400" b="0" i="0" dirty="0">
                <a:effectLst/>
              </a:rPr>
              <a:t>Premedications required in cycles 3+ if a patient experienced any grade CRS with previous dose. </a:t>
            </a:r>
          </a:p>
          <a:p>
            <a:endParaRPr lang="en-US" sz="1400" dirty="0"/>
          </a:p>
          <a:p>
            <a:r>
              <a:rPr lang="en-US" sz="1200" dirty="0"/>
              <a:t>Refer to PI for administration schedule adjustments for delayed doses. </a:t>
            </a:r>
          </a:p>
          <a:p>
            <a:r>
              <a:rPr lang="en-US" sz="1000" b="0" i="0" dirty="0">
                <a:effectLst/>
              </a:rPr>
              <a:t>LUNSUMIO. Prescribing Information. Genentech, Inc. Accessed July 2024.</a:t>
            </a:r>
          </a:p>
        </p:txBody>
      </p:sp>
      <p:sp>
        <p:nvSpPr>
          <p:cNvPr id="21" name="Rounded Rectangle 20">
            <a:extLst>
              <a:ext uri="{FF2B5EF4-FFF2-40B4-BE49-F238E27FC236}">
                <a16:creationId xmlns:a16="http://schemas.microsoft.com/office/drawing/2014/main" id="{61B62932-924D-0393-DDE3-257FDE09E3F0}"/>
              </a:ext>
            </a:extLst>
          </p:cNvPr>
          <p:cNvSpPr/>
          <p:nvPr/>
        </p:nvSpPr>
        <p:spPr>
          <a:xfrm>
            <a:off x="8419314" y="1209288"/>
            <a:ext cx="3471333" cy="84931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Premedications</a:t>
            </a:r>
          </a:p>
        </p:txBody>
      </p:sp>
      <p:sp>
        <p:nvSpPr>
          <p:cNvPr id="24" name="TextBox 23">
            <a:extLst>
              <a:ext uri="{FF2B5EF4-FFF2-40B4-BE49-F238E27FC236}">
                <a16:creationId xmlns:a16="http://schemas.microsoft.com/office/drawing/2014/main" id="{23436EF4-A3DE-AF62-A18B-FDF3F8DD5A17}"/>
              </a:ext>
            </a:extLst>
          </p:cNvPr>
          <p:cNvSpPr txBox="1"/>
          <p:nvPr/>
        </p:nvSpPr>
        <p:spPr>
          <a:xfrm>
            <a:off x="8427796" y="2118222"/>
            <a:ext cx="3907274" cy="1754326"/>
          </a:xfrm>
          <a:prstGeom prst="rect">
            <a:avLst/>
          </a:prstGeom>
          <a:noFill/>
        </p:spPr>
        <p:txBody>
          <a:bodyPr wrap="square">
            <a:spAutoFit/>
          </a:bodyPr>
          <a:lstStyle/>
          <a:p>
            <a:r>
              <a:rPr lang="en-US" b="1" dirty="0"/>
              <a:t>Cycles 1-2</a:t>
            </a:r>
            <a:r>
              <a:rPr lang="en-US" dirty="0"/>
              <a:t>: </a:t>
            </a:r>
          </a:p>
          <a:p>
            <a:pPr marL="285750" indent="-285750">
              <a:buFont typeface="Arial" panose="020B0604020202020204" pitchFamily="34" charset="0"/>
              <a:buChar char="•"/>
            </a:pPr>
            <a:r>
              <a:rPr lang="en-US" dirty="0"/>
              <a:t>Dexamethasone 20 mg IV (or equivalent)</a:t>
            </a:r>
          </a:p>
          <a:p>
            <a:pPr marL="285750" indent="-285750">
              <a:buFont typeface="Arial" panose="020B0604020202020204" pitchFamily="34" charset="0"/>
              <a:buChar char="•"/>
            </a:pPr>
            <a:r>
              <a:rPr lang="en-US" sz="1800" dirty="0"/>
              <a:t>Acetaminoph</a:t>
            </a:r>
            <a:r>
              <a:rPr lang="en-US" dirty="0"/>
              <a:t>en 500-1000 mg PO</a:t>
            </a:r>
          </a:p>
          <a:p>
            <a:pPr marL="285750" indent="-285750">
              <a:buFont typeface="Arial" panose="020B0604020202020204" pitchFamily="34" charset="0"/>
              <a:buChar char="•"/>
            </a:pPr>
            <a:r>
              <a:rPr lang="en-US" sz="1800" dirty="0"/>
              <a:t>Diphenhydramine 50 -100 mg IV/PO </a:t>
            </a:r>
            <a:endParaRPr lang="en-US" dirty="0"/>
          </a:p>
        </p:txBody>
      </p:sp>
      <p:sp>
        <p:nvSpPr>
          <p:cNvPr id="3" name="Rounded Rectangle 2">
            <a:extLst>
              <a:ext uri="{FF2B5EF4-FFF2-40B4-BE49-F238E27FC236}">
                <a16:creationId xmlns:a16="http://schemas.microsoft.com/office/drawing/2014/main" id="{94F93A54-FE83-70A3-A4F9-D793974CA7AF}"/>
              </a:ext>
            </a:extLst>
          </p:cNvPr>
          <p:cNvSpPr/>
          <p:nvPr/>
        </p:nvSpPr>
        <p:spPr>
          <a:xfrm>
            <a:off x="4588937" y="3625976"/>
            <a:ext cx="3471333" cy="84931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Cycles 3-17*</a:t>
            </a:r>
          </a:p>
        </p:txBody>
      </p:sp>
      <p:sp>
        <p:nvSpPr>
          <p:cNvPr id="6" name="TextBox 5">
            <a:extLst>
              <a:ext uri="{FF2B5EF4-FFF2-40B4-BE49-F238E27FC236}">
                <a16:creationId xmlns:a16="http://schemas.microsoft.com/office/drawing/2014/main" id="{CFC47CE0-9F54-105B-CAFA-3839CB414B26}"/>
              </a:ext>
            </a:extLst>
          </p:cNvPr>
          <p:cNvSpPr txBox="1"/>
          <p:nvPr/>
        </p:nvSpPr>
        <p:spPr>
          <a:xfrm>
            <a:off x="4588937" y="4521085"/>
            <a:ext cx="2057400" cy="646331"/>
          </a:xfrm>
          <a:prstGeom prst="rect">
            <a:avLst/>
          </a:prstGeom>
          <a:noFill/>
        </p:spPr>
        <p:txBody>
          <a:bodyPr wrap="square" rtlCol="0">
            <a:spAutoFit/>
          </a:bodyPr>
          <a:lstStyle/>
          <a:p>
            <a:r>
              <a:rPr lang="en-US" b="1" dirty="0"/>
              <a:t>Day 1</a:t>
            </a:r>
          </a:p>
          <a:p>
            <a:endParaRPr lang="en-US" dirty="0"/>
          </a:p>
        </p:txBody>
      </p:sp>
      <p:pic>
        <p:nvPicPr>
          <p:cNvPr id="19" name="Graphic 18" descr="IV with solid fill">
            <a:extLst>
              <a:ext uri="{FF2B5EF4-FFF2-40B4-BE49-F238E27FC236}">
                <a16:creationId xmlns:a16="http://schemas.microsoft.com/office/drawing/2014/main" id="{A7AA668B-8287-28E0-62DD-5CBDF1D89E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737" y="2451726"/>
            <a:ext cx="660400" cy="660400"/>
          </a:xfrm>
          <a:prstGeom prst="rect">
            <a:avLst/>
          </a:prstGeom>
        </p:spPr>
      </p:pic>
      <p:sp>
        <p:nvSpPr>
          <p:cNvPr id="23" name="TextBox 22">
            <a:extLst>
              <a:ext uri="{FF2B5EF4-FFF2-40B4-BE49-F238E27FC236}">
                <a16:creationId xmlns:a16="http://schemas.microsoft.com/office/drawing/2014/main" id="{63EF8F39-C69B-CFEF-FD21-4011E1482CBB}"/>
              </a:ext>
            </a:extLst>
          </p:cNvPr>
          <p:cNvSpPr txBox="1"/>
          <p:nvPr/>
        </p:nvSpPr>
        <p:spPr>
          <a:xfrm>
            <a:off x="5252450" y="4806966"/>
            <a:ext cx="2662767" cy="923330"/>
          </a:xfrm>
          <a:prstGeom prst="rect">
            <a:avLst/>
          </a:prstGeom>
          <a:noFill/>
        </p:spPr>
        <p:txBody>
          <a:bodyPr wrap="square" rtlCol="0">
            <a:spAutoFit/>
          </a:bodyPr>
          <a:lstStyle/>
          <a:p>
            <a:pPr algn="ctr"/>
            <a:r>
              <a:rPr lang="en-US" dirty="0"/>
              <a:t>Mosunetuzumab 30 mg IV over 2 hours </a:t>
            </a:r>
          </a:p>
          <a:p>
            <a:endParaRPr lang="en-US" dirty="0"/>
          </a:p>
        </p:txBody>
      </p:sp>
      <p:cxnSp>
        <p:nvCxnSpPr>
          <p:cNvPr id="22" name="Straight Connector 21">
            <a:extLst>
              <a:ext uri="{FF2B5EF4-FFF2-40B4-BE49-F238E27FC236}">
                <a16:creationId xmlns:a16="http://schemas.microsoft.com/office/drawing/2014/main" id="{B36D3675-348F-B0E3-0008-2EBD494D49BB}"/>
              </a:ext>
            </a:extLst>
          </p:cNvPr>
          <p:cNvCxnSpPr>
            <a:cxnSpLocks/>
          </p:cNvCxnSpPr>
          <p:nvPr/>
        </p:nvCxnSpPr>
        <p:spPr>
          <a:xfrm>
            <a:off x="614597" y="1066800"/>
            <a:ext cx="1128453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2116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0957-0683-2B50-E846-0C96BD47FBAE}"/>
              </a:ext>
            </a:extLst>
          </p:cNvPr>
          <p:cNvSpPr>
            <a:spLocks noGrp="1"/>
          </p:cNvSpPr>
          <p:nvPr>
            <p:ph type="title"/>
          </p:nvPr>
        </p:nvSpPr>
        <p:spPr>
          <a:xfrm>
            <a:off x="838200" y="-108745"/>
            <a:ext cx="10515600" cy="989534"/>
          </a:xfrm>
        </p:spPr>
        <p:txBody>
          <a:bodyPr>
            <a:normAutofit/>
          </a:bodyPr>
          <a:lstStyle/>
          <a:p>
            <a:pPr algn="ctr"/>
            <a:r>
              <a:rPr lang="en-US" sz="4000" dirty="0"/>
              <a:t>EPCOR NHL-1: FL </a:t>
            </a:r>
          </a:p>
        </p:txBody>
      </p:sp>
      <p:sp>
        <p:nvSpPr>
          <p:cNvPr id="6" name="Rounded Rectangle 5">
            <a:extLst>
              <a:ext uri="{FF2B5EF4-FFF2-40B4-BE49-F238E27FC236}">
                <a16:creationId xmlns:a16="http://schemas.microsoft.com/office/drawing/2014/main" id="{921EC377-FAF1-B1F3-C34B-7ED3C97432FE}"/>
              </a:ext>
            </a:extLst>
          </p:cNvPr>
          <p:cNvSpPr/>
          <p:nvPr/>
        </p:nvSpPr>
        <p:spPr>
          <a:xfrm>
            <a:off x="614597" y="880788"/>
            <a:ext cx="11284531" cy="672059"/>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Epcoritamab in R/R follicular lymphoma after </a:t>
            </a:r>
            <a:r>
              <a:rPr lang="en-US" u="sng" dirty="0"/>
              <a:t>&gt;</a:t>
            </a:r>
            <a:r>
              <a:rPr lang="en-US" dirty="0"/>
              <a:t> 2 lines of therapy </a:t>
            </a:r>
          </a:p>
          <a:p>
            <a:pPr algn="ctr"/>
            <a:r>
              <a:rPr lang="en-US" dirty="0"/>
              <a:t>(n=128 in Pivotal cohort, n=86 in Cycle 1 Optimization (C1 OPT) cohort)  </a:t>
            </a:r>
          </a:p>
        </p:txBody>
      </p:sp>
      <p:sp>
        <p:nvSpPr>
          <p:cNvPr id="15" name="TextBox 14">
            <a:extLst>
              <a:ext uri="{FF2B5EF4-FFF2-40B4-BE49-F238E27FC236}">
                <a16:creationId xmlns:a16="http://schemas.microsoft.com/office/drawing/2014/main" id="{FA5EE505-911B-0AFB-FA16-DD959D0E7453}"/>
              </a:ext>
            </a:extLst>
          </p:cNvPr>
          <p:cNvSpPr txBox="1"/>
          <p:nvPr/>
        </p:nvSpPr>
        <p:spPr>
          <a:xfrm>
            <a:off x="0" y="5900012"/>
            <a:ext cx="11617376" cy="1015663"/>
          </a:xfrm>
          <a:prstGeom prst="rect">
            <a:avLst/>
          </a:prstGeom>
          <a:noFill/>
        </p:spPr>
        <p:txBody>
          <a:bodyPr wrap="square">
            <a:spAutoFit/>
          </a:bodyPr>
          <a:lstStyle/>
          <a:p>
            <a:endParaRPr lang="en-US" sz="1200" dirty="0"/>
          </a:p>
          <a:p>
            <a:r>
              <a:rPr lang="en-US" sz="1200" dirty="0"/>
              <a:t>*Patient characteristics for Pivotal cohort only. C1 OPT cohort had similar characteristics. ORR: objective response rate, CR: complete response, </a:t>
            </a:r>
            <a:r>
              <a:rPr lang="en-US" sz="1200" dirty="0" err="1"/>
              <a:t>DoR</a:t>
            </a:r>
            <a:r>
              <a:rPr lang="en-US" sz="1200" dirty="0"/>
              <a:t>: duration of response, </a:t>
            </a:r>
            <a:r>
              <a:rPr lang="en-US" sz="1200" dirty="0" err="1"/>
              <a:t>DoCR</a:t>
            </a:r>
            <a:r>
              <a:rPr lang="en-US" sz="1200" dirty="0"/>
              <a:t>: duration of complete response, POD24: progression of disease within 24 months from start of initial therapy </a:t>
            </a:r>
          </a:p>
          <a:p>
            <a:endParaRPr lang="en-US" sz="1200" dirty="0"/>
          </a:p>
          <a:p>
            <a:r>
              <a:rPr lang="en-US" sz="1200" dirty="0"/>
              <a:t> </a:t>
            </a:r>
            <a:r>
              <a:rPr lang="en-US" sz="1000" dirty="0"/>
              <a:t>Linton KM, et al. </a:t>
            </a:r>
            <a:r>
              <a:rPr lang="en-US" sz="1000" i="1" dirty="0"/>
              <a:t>Lancet </a:t>
            </a:r>
            <a:r>
              <a:rPr lang="en-US" sz="1000" i="1" dirty="0" err="1"/>
              <a:t>Haematol</a:t>
            </a:r>
            <a:r>
              <a:rPr lang="en-US" sz="1000" dirty="0"/>
              <a:t>. 2024 Jun 13:S2352-3026(24)00166-2. </a:t>
            </a:r>
          </a:p>
        </p:txBody>
      </p:sp>
      <p:graphicFrame>
        <p:nvGraphicFramePr>
          <p:cNvPr id="3" name="Diagram 2">
            <a:extLst>
              <a:ext uri="{FF2B5EF4-FFF2-40B4-BE49-F238E27FC236}">
                <a16:creationId xmlns:a16="http://schemas.microsoft.com/office/drawing/2014/main" id="{3BD36E9A-8C78-8898-E991-2DE2433AE7A8}"/>
              </a:ext>
            </a:extLst>
          </p:cNvPr>
          <p:cNvGraphicFramePr/>
          <p:nvPr>
            <p:extLst>
              <p:ext uri="{D42A27DB-BD31-4B8C-83A1-F6EECF244321}">
                <p14:modId xmlns:p14="http://schemas.microsoft.com/office/powerpoint/2010/main" val="203756661"/>
              </p:ext>
            </p:extLst>
          </p:nvPr>
        </p:nvGraphicFramePr>
        <p:xfrm>
          <a:off x="614597" y="1716225"/>
          <a:ext cx="11284531" cy="4346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16640DD9-0505-13B5-EE10-204A56BE3925}"/>
              </a:ext>
            </a:extLst>
          </p:cNvPr>
          <p:cNvCxnSpPr>
            <a:cxnSpLocks/>
          </p:cNvCxnSpPr>
          <p:nvPr/>
        </p:nvCxnSpPr>
        <p:spPr>
          <a:xfrm>
            <a:off x="614597" y="717884"/>
            <a:ext cx="11284531"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186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9108-EF53-5970-75E8-857DE1501AC2}"/>
              </a:ext>
            </a:extLst>
          </p:cNvPr>
          <p:cNvSpPr>
            <a:spLocks noGrp="1"/>
          </p:cNvSpPr>
          <p:nvPr>
            <p:ph type="title"/>
          </p:nvPr>
        </p:nvSpPr>
        <p:spPr>
          <a:xfrm>
            <a:off x="838200" y="-63576"/>
            <a:ext cx="10515600" cy="1325563"/>
          </a:xfrm>
        </p:spPr>
        <p:txBody>
          <a:bodyPr/>
          <a:lstStyle/>
          <a:p>
            <a:pPr algn="ctr"/>
            <a:r>
              <a:rPr lang="en-US" sz="4000" dirty="0"/>
              <a:t>Efficacy</a:t>
            </a:r>
            <a:r>
              <a:rPr lang="en-US" dirty="0"/>
              <a:t> </a:t>
            </a:r>
          </a:p>
        </p:txBody>
      </p:sp>
      <p:graphicFrame>
        <p:nvGraphicFramePr>
          <p:cNvPr id="4" name="Content Placeholder 3">
            <a:extLst>
              <a:ext uri="{FF2B5EF4-FFF2-40B4-BE49-F238E27FC236}">
                <a16:creationId xmlns:a16="http://schemas.microsoft.com/office/drawing/2014/main" id="{F6C94398-8490-2E24-75D7-4643FE1D9760}"/>
              </a:ext>
            </a:extLst>
          </p:cNvPr>
          <p:cNvGraphicFramePr>
            <a:graphicFrameLocks noGrp="1"/>
          </p:cNvGraphicFramePr>
          <p:nvPr>
            <p:ph idx="1"/>
            <p:extLst>
              <p:ext uri="{D42A27DB-BD31-4B8C-83A1-F6EECF244321}">
                <p14:modId xmlns:p14="http://schemas.microsoft.com/office/powerpoint/2010/main" val="2348206632"/>
              </p:ext>
            </p:extLst>
          </p:nvPr>
        </p:nvGraphicFramePr>
        <p:xfrm>
          <a:off x="188713" y="1808691"/>
          <a:ext cx="6307667" cy="4558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7FC17586-51FC-7383-D253-1A6D7D9E5B38}"/>
              </a:ext>
            </a:extLst>
          </p:cNvPr>
          <p:cNvGraphicFramePr/>
          <p:nvPr>
            <p:extLst>
              <p:ext uri="{D42A27DB-BD31-4B8C-83A1-F6EECF244321}">
                <p14:modId xmlns:p14="http://schemas.microsoft.com/office/powerpoint/2010/main" val="2446570615"/>
              </p:ext>
            </p:extLst>
          </p:nvPr>
        </p:nvGraphicFramePr>
        <p:xfrm>
          <a:off x="6271354" y="1563844"/>
          <a:ext cx="5731933" cy="4694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B81F78C-6699-7A09-61C0-CF29020DD507}"/>
              </a:ext>
            </a:extLst>
          </p:cNvPr>
          <p:cNvSpPr txBox="1"/>
          <p:nvPr/>
        </p:nvSpPr>
        <p:spPr>
          <a:xfrm>
            <a:off x="3130506" y="2086002"/>
            <a:ext cx="1264587" cy="369332"/>
          </a:xfrm>
          <a:prstGeom prst="rect">
            <a:avLst/>
          </a:prstGeom>
          <a:noFill/>
        </p:spPr>
        <p:txBody>
          <a:bodyPr wrap="square" rtlCol="0">
            <a:spAutoFit/>
          </a:bodyPr>
          <a:lstStyle/>
          <a:p>
            <a:r>
              <a:rPr lang="en-US" b="1" dirty="0"/>
              <a:t>ORR: 82%</a:t>
            </a:r>
          </a:p>
        </p:txBody>
      </p:sp>
      <p:sp>
        <p:nvSpPr>
          <p:cNvPr id="7" name="TextBox 6">
            <a:extLst>
              <a:ext uri="{FF2B5EF4-FFF2-40B4-BE49-F238E27FC236}">
                <a16:creationId xmlns:a16="http://schemas.microsoft.com/office/drawing/2014/main" id="{11E4FBF6-4D8E-27C8-0724-E4EAE9FA781A}"/>
              </a:ext>
            </a:extLst>
          </p:cNvPr>
          <p:cNvSpPr txBox="1"/>
          <p:nvPr/>
        </p:nvSpPr>
        <p:spPr>
          <a:xfrm>
            <a:off x="0" y="6366932"/>
            <a:ext cx="4182533" cy="276999"/>
          </a:xfrm>
          <a:prstGeom prst="rect">
            <a:avLst/>
          </a:prstGeom>
          <a:noFill/>
        </p:spPr>
        <p:txBody>
          <a:bodyPr wrap="square" rtlCol="0">
            <a:spAutoFit/>
          </a:bodyPr>
          <a:lstStyle/>
          <a:p>
            <a:r>
              <a:rPr lang="en-US" sz="1200" baseline="30000" dirty="0"/>
              <a:t>*</a:t>
            </a:r>
            <a:r>
              <a:rPr lang="en-US" sz="1200" dirty="0"/>
              <a:t>Pivotal cohort data only. </a:t>
            </a:r>
          </a:p>
        </p:txBody>
      </p:sp>
      <p:sp>
        <p:nvSpPr>
          <p:cNvPr id="8" name="TextBox 7">
            <a:extLst>
              <a:ext uri="{FF2B5EF4-FFF2-40B4-BE49-F238E27FC236}">
                <a16:creationId xmlns:a16="http://schemas.microsoft.com/office/drawing/2014/main" id="{4E6B344B-4F4D-0954-117C-4863682F0614}"/>
              </a:ext>
            </a:extLst>
          </p:cNvPr>
          <p:cNvSpPr txBox="1"/>
          <p:nvPr/>
        </p:nvSpPr>
        <p:spPr>
          <a:xfrm>
            <a:off x="19986" y="6611779"/>
            <a:ext cx="6096000" cy="246221"/>
          </a:xfrm>
          <a:prstGeom prst="rect">
            <a:avLst/>
          </a:prstGeom>
          <a:noFill/>
        </p:spPr>
        <p:txBody>
          <a:bodyPr wrap="square">
            <a:spAutoFit/>
          </a:bodyPr>
          <a:lstStyle/>
          <a:p>
            <a:r>
              <a:rPr lang="en-US" sz="1000" dirty="0"/>
              <a:t>Linton KM, et al. </a:t>
            </a:r>
            <a:r>
              <a:rPr lang="en-US" sz="1000" i="1" dirty="0"/>
              <a:t>Lancet </a:t>
            </a:r>
            <a:r>
              <a:rPr lang="en-US" sz="1000" i="1" dirty="0" err="1"/>
              <a:t>Haematol</a:t>
            </a:r>
            <a:r>
              <a:rPr lang="en-US" sz="1000" dirty="0"/>
              <a:t>. 2024 Jun 13:S2352-3026(24)00166-2. </a:t>
            </a:r>
          </a:p>
        </p:txBody>
      </p:sp>
      <p:sp>
        <p:nvSpPr>
          <p:cNvPr id="9" name="TextBox 8">
            <a:extLst>
              <a:ext uri="{FF2B5EF4-FFF2-40B4-BE49-F238E27FC236}">
                <a16:creationId xmlns:a16="http://schemas.microsoft.com/office/drawing/2014/main" id="{36F5BA4F-6F2D-9CD8-E573-7815279A49A2}"/>
              </a:ext>
            </a:extLst>
          </p:cNvPr>
          <p:cNvSpPr txBox="1"/>
          <p:nvPr/>
        </p:nvSpPr>
        <p:spPr>
          <a:xfrm>
            <a:off x="4851399" y="2086002"/>
            <a:ext cx="1264587" cy="369332"/>
          </a:xfrm>
          <a:prstGeom prst="rect">
            <a:avLst/>
          </a:prstGeom>
          <a:noFill/>
        </p:spPr>
        <p:txBody>
          <a:bodyPr wrap="square" rtlCol="0">
            <a:spAutoFit/>
          </a:bodyPr>
          <a:lstStyle/>
          <a:p>
            <a:r>
              <a:rPr lang="en-US" b="1" dirty="0"/>
              <a:t>ORR: 86%</a:t>
            </a:r>
          </a:p>
        </p:txBody>
      </p:sp>
      <p:sp>
        <p:nvSpPr>
          <p:cNvPr id="10" name="TextBox 9">
            <a:extLst>
              <a:ext uri="{FF2B5EF4-FFF2-40B4-BE49-F238E27FC236}">
                <a16:creationId xmlns:a16="http://schemas.microsoft.com/office/drawing/2014/main" id="{F658A3CE-7DA7-232F-45FB-A80098641524}"/>
              </a:ext>
            </a:extLst>
          </p:cNvPr>
          <p:cNvSpPr txBox="1"/>
          <p:nvPr/>
        </p:nvSpPr>
        <p:spPr>
          <a:xfrm>
            <a:off x="1254245" y="2086002"/>
            <a:ext cx="1264587" cy="369332"/>
          </a:xfrm>
          <a:prstGeom prst="rect">
            <a:avLst/>
          </a:prstGeom>
          <a:noFill/>
        </p:spPr>
        <p:txBody>
          <a:bodyPr wrap="square" rtlCol="0">
            <a:spAutoFit/>
          </a:bodyPr>
          <a:lstStyle/>
          <a:p>
            <a:r>
              <a:rPr lang="en-US" b="1" dirty="0"/>
              <a:t>ORR: 84%</a:t>
            </a:r>
          </a:p>
        </p:txBody>
      </p:sp>
      <p:cxnSp>
        <p:nvCxnSpPr>
          <p:cNvPr id="11" name="Straight Connector 10">
            <a:extLst>
              <a:ext uri="{FF2B5EF4-FFF2-40B4-BE49-F238E27FC236}">
                <a16:creationId xmlns:a16="http://schemas.microsoft.com/office/drawing/2014/main" id="{F59A3FC7-7A36-52B3-B510-6A08CA7975AD}"/>
              </a:ext>
            </a:extLst>
          </p:cNvPr>
          <p:cNvCxnSpPr>
            <a:cxnSpLocks/>
          </p:cNvCxnSpPr>
          <p:nvPr/>
        </p:nvCxnSpPr>
        <p:spPr>
          <a:xfrm>
            <a:off x="614597" y="1066800"/>
            <a:ext cx="11009132"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7490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D681-45BF-6143-6C8D-9C98DE1E3AD3}"/>
              </a:ext>
            </a:extLst>
          </p:cNvPr>
          <p:cNvSpPr>
            <a:spLocks noGrp="1"/>
          </p:cNvSpPr>
          <p:nvPr>
            <p:ph type="title"/>
          </p:nvPr>
        </p:nvSpPr>
        <p:spPr>
          <a:xfrm>
            <a:off x="838200" y="18255"/>
            <a:ext cx="10515600" cy="1325563"/>
          </a:xfrm>
        </p:spPr>
        <p:txBody>
          <a:bodyPr/>
          <a:lstStyle/>
          <a:p>
            <a:pPr algn="ctr"/>
            <a:r>
              <a:rPr lang="en-US" sz="4000" dirty="0"/>
              <a:t>Safety</a:t>
            </a:r>
            <a:r>
              <a:rPr lang="en-US" dirty="0"/>
              <a:t> </a:t>
            </a:r>
          </a:p>
        </p:txBody>
      </p:sp>
      <p:graphicFrame>
        <p:nvGraphicFramePr>
          <p:cNvPr id="4" name="Content Placeholder 3">
            <a:extLst>
              <a:ext uri="{FF2B5EF4-FFF2-40B4-BE49-F238E27FC236}">
                <a16:creationId xmlns:a16="http://schemas.microsoft.com/office/drawing/2014/main" id="{638B3B0C-B451-D720-3A2C-C4EC9FBF616B}"/>
              </a:ext>
            </a:extLst>
          </p:cNvPr>
          <p:cNvGraphicFramePr>
            <a:graphicFrameLocks noGrp="1"/>
          </p:cNvGraphicFramePr>
          <p:nvPr>
            <p:ph idx="1"/>
            <p:extLst>
              <p:ext uri="{D42A27DB-BD31-4B8C-83A1-F6EECF244321}">
                <p14:modId xmlns:p14="http://schemas.microsoft.com/office/powerpoint/2010/main" val="3912898530"/>
              </p:ext>
            </p:extLst>
          </p:nvPr>
        </p:nvGraphicFramePr>
        <p:xfrm>
          <a:off x="614598" y="1343818"/>
          <a:ext cx="11009130" cy="3784600"/>
        </p:xfrm>
        <a:graphic>
          <a:graphicData uri="http://schemas.openxmlformats.org/drawingml/2006/table">
            <a:tbl>
              <a:tblPr firstRow="1" bandRow="1">
                <a:tableStyleId>{FABFCF23-3B69-468F-B69F-88F6DE6A72F2}</a:tableStyleId>
              </a:tblPr>
              <a:tblGrid>
                <a:gridCol w="3669710">
                  <a:extLst>
                    <a:ext uri="{9D8B030D-6E8A-4147-A177-3AD203B41FA5}">
                      <a16:colId xmlns:a16="http://schemas.microsoft.com/office/drawing/2014/main" val="1117697523"/>
                    </a:ext>
                  </a:extLst>
                </a:gridCol>
                <a:gridCol w="3669710">
                  <a:extLst>
                    <a:ext uri="{9D8B030D-6E8A-4147-A177-3AD203B41FA5}">
                      <a16:colId xmlns:a16="http://schemas.microsoft.com/office/drawing/2014/main" val="2246617612"/>
                    </a:ext>
                  </a:extLst>
                </a:gridCol>
                <a:gridCol w="3669710">
                  <a:extLst>
                    <a:ext uri="{9D8B030D-6E8A-4147-A177-3AD203B41FA5}">
                      <a16:colId xmlns:a16="http://schemas.microsoft.com/office/drawing/2014/main" val="2511368182"/>
                    </a:ext>
                  </a:extLst>
                </a:gridCol>
              </a:tblGrid>
              <a:tr h="370840">
                <a:tc>
                  <a:txBody>
                    <a:bodyPr/>
                    <a:lstStyle/>
                    <a:p>
                      <a:endParaRPr lang="en-US" dirty="0"/>
                    </a:p>
                  </a:txBody>
                  <a:tcPr/>
                </a:tc>
                <a:tc>
                  <a:txBody>
                    <a:bodyPr/>
                    <a:lstStyle/>
                    <a:p>
                      <a:pPr algn="ctr"/>
                      <a:r>
                        <a:rPr lang="en-US" dirty="0"/>
                        <a:t>Pivotal (%)</a:t>
                      </a:r>
                    </a:p>
                  </a:txBody>
                  <a:tcPr/>
                </a:tc>
                <a:tc>
                  <a:txBody>
                    <a:bodyPr/>
                    <a:lstStyle/>
                    <a:p>
                      <a:pPr algn="ctr"/>
                      <a:r>
                        <a:rPr lang="en-US" dirty="0"/>
                        <a:t>C1 OPT (%)</a:t>
                      </a:r>
                    </a:p>
                  </a:txBody>
                  <a:tcPr/>
                </a:tc>
                <a:extLst>
                  <a:ext uri="{0D108BD9-81ED-4DB2-BD59-A6C34878D82A}">
                    <a16:rowId xmlns:a16="http://schemas.microsoft.com/office/drawing/2014/main" val="547808218"/>
                  </a:ext>
                </a:extLst>
              </a:tr>
              <a:tr h="370840">
                <a:tc>
                  <a:txBody>
                    <a:bodyPr/>
                    <a:lstStyle/>
                    <a:p>
                      <a:r>
                        <a:rPr lang="en-US" dirty="0"/>
                        <a:t>CRS </a:t>
                      </a:r>
                    </a:p>
                    <a:p>
                      <a:pPr marL="285750" indent="-285750">
                        <a:buFont typeface="Arial" panose="020B0604020202020204" pitchFamily="34" charset="0"/>
                        <a:buChar char="•"/>
                      </a:pPr>
                      <a:r>
                        <a:rPr lang="en-US" dirty="0"/>
                        <a:t>Grade 1-2</a:t>
                      </a:r>
                    </a:p>
                    <a:p>
                      <a:pPr marL="285750" indent="-285750">
                        <a:buFont typeface="Arial" panose="020B0604020202020204" pitchFamily="34" charset="0"/>
                        <a:buChar char="•"/>
                      </a:pPr>
                      <a:r>
                        <a:rPr lang="en-US" dirty="0"/>
                        <a:t>Grade 2</a:t>
                      </a:r>
                    </a:p>
                    <a:p>
                      <a:pPr marL="285750" indent="-285750">
                        <a:buFont typeface="Arial" panose="020B0604020202020204" pitchFamily="34" charset="0"/>
                        <a:buChar char="•"/>
                      </a:pPr>
                      <a:r>
                        <a:rPr lang="en-US" dirty="0"/>
                        <a:t>Grade 3</a:t>
                      </a:r>
                    </a:p>
                  </a:txBody>
                  <a:tcPr/>
                </a:tc>
                <a:tc>
                  <a:txBody>
                    <a:bodyPr/>
                    <a:lstStyle/>
                    <a:p>
                      <a:pPr algn="ctr"/>
                      <a:r>
                        <a:rPr lang="en-US" dirty="0"/>
                        <a:t>67</a:t>
                      </a:r>
                    </a:p>
                    <a:p>
                      <a:pPr algn="ctr"/>
                      <a:r>
                        <a:rPr lang="en-US" dirty="0"/>
                        <a:t>40</a:t>
                      </a:r>
                    </a:p>
                    <a:p>
                      <a:pPr algn="ctr"/>
                      <a:r>
                        <a:rPr lang="en-US" dirty="0"/>
                        <a:t>25</a:t>
                      </a:r>
                    </a:p>
                    <a:p>
                      <a:pPr algn="ctr"/>
                      <a:r>
                        <a:rPr lang="en-US" dirty="0"/>
                        <a:t>2</a:t>
                      </a:r>
                    </a:p>
                  </a:txBody>
                  <a:tcPr/>
                </a:tc>
                <a:tc>
                  <a:txBody>
                    <a:bodyPr/>
                    <a:lstStyle/>
                    <a:p>
                      <a:pPr algn="ctr"/>
                      <a:r>
                        <a:rPr lang="en-US" dirty="0"/>
                        <a:t>49</a:t>
                      </a:r>
                    </a:p>
                    <a:p>
                      <a:pPr algn="ctr"/>
                      <a:r>
                        <a:rPr lang="en-US" dirty="0"/>
                        <a:t>40</a:t>
                      </a:r>
                    </a:p>
                    <a:p>
                      <a:pPr algn="ctr"/>
                      <a:r>
                        <a:rPr lang="en-US" dirty="0"/>
                        <a:t>9</a:t>
                      </a:r>
                    </a:p>
                    <a:p>
                      <a:pPr algn="ctr"/>
                      <a:r>
                        <a:rPr lang="en-US" dirty="0"/>
                        <a:t>0</a:t>
                      </a:r>
                    </a:p>
                  </a:txBody>
                  <a:tcPr/>
                </a:tc>
                <a:extLst>
                  <a:ext uri="{0D108BD9-81ED-4DB2-BD59-A6C34878D82A}">
                    <a16:rowId xmlns:a16="http://schemas.microsoft.com/office/drawing/2014/main" val="1147716666"/>
                  </a:ext>
                </a:extLst>
              </a:tr>
              <a:tr h="370840">
                <a:tc>
                  <a:txBody>
                    <a:bodyPr/>
                    <a:lstStyle/>
                    <a:p>
                      <a:pPr marL="0" indent="0">
                        <a:buFontTx/>
                        <a:buNone/>
                      </a:pPr>
                      <a:r>
                        <a:rPr lang="en-US" dirty="0"/>
                        <a:t>ICANS</a:t>
                      </a:r>
                    </a:p>
                  </a:txBody>
                  <a:tcPr/>
                </a:tc>
                <a:tc>
                  <a:txBody>
                    <a:bodyPr/>
                    <a:lstStyle/>
                    <a:p>
                      <a:pPr algn="ctr"/>
                      <a:r>
                        <a:rPr lang="en-US" dirty="0"/>
                        <a:t>6</a:t>
                      </a:r>
                    </a:p>
                  </a:txBody>
                  <a:tcPr/>
                </a:tc>
                <a:tc>
                  <a:txBody>
                    <a:bodyPr/>
                    <a:lstStyle/>
                    <a:p>
                      <a:pPr algn="ctr"/>
                      <a:r>
                        <a:rPr lang="en-US" dirty="0"/>
                        <a:t>0</a:t>
                      </a:r>
                    </a:p>
                  </a:txBody>
                  <a:tcPr/>
                </a:tc>
                <a:extLst>
                  <a:ext uri="{0D108BD9-81ED-4DB2-BD59-A6C34878D82A}">
                    <a16:rowId xmlns:a16="http://schemas.microsoft.com/office/drawing/2014/main" val="1957167596"/>
                  </a:ext>
                </a:extLst>
              </a:tr>
              <a:tr h="370840">
                <a:tc>
                  <a:txBody>
                    <a:bodyPr/>
                    <a:lstStyle/>
                    <a:p>
                      <a:r>
                        <a:rPr lang="en-US" dirty="0"/>
                        <a:t>Injection site reaction </a:t>
                      </a:r>
                    </a:p>
                  </a:txBody>
                  <a:tcPr/>
                </a:tc>
                <a:tc>
                  <a:txBody>
                    <a:bodyPr/>
                    <a:lstStyle/>
                    <a:p>
                      <a:pPr algn="ctr"/>
                      <a:r>
                        <a:rPr lang="en-US" dirty="0"/>
                        <a:t>57</a:t>
                      </a:r>
                    </a:p>
                  </a:txBody>
                  <a:tcPr/>
                </a:tc>
                <a:tc>
                  <a:txBody>
                    <a:bodyPr/>
                    <a:lstStyle/>
                    <a:p>
                      <a:pPr algn="ctr"/>
                      <a:r>
                        <a:rPr lang="en-US" dirty="0"/>
                        <a:t>33</a:t>
                      </a:r>
                    </a:p>
                  </a:txBody>
                  <a:tcPr/>
                </a:tc>
                <a:extLst>
                  <a:ext uri="{0D108BD9-81ED-4DB2-BD59-A6C34878D82A}">
                    <a16:rowId xmlns:a16="http://schemas.microsoft.com/office/drawing/2014/main" val="148835393"/>
                  </a:ext>
                </a:extLst>
              </a:tr>
              <a:tr h="370840">
                <a:tc>
                  <a:txBody>
                    <a:bodyPr/>
                    <a:lstStyle/>
                    <a:p>
                      <a:r>
                        <a:rPr lang="en-US" dirty="0"/>
                        <a:t>COVID-19 infection</a:t>
                      </a:r>
                    </a:p>
                  </a:txBody>
                  <a:tcPr/>
                </a:tc>
                <a:tc>
                  <a:txBody>
                    <a:bodyPr/>
                    <a:lstStyle/>
                    <a:p>
                      <a:pPr algn="ctr"/>
                      <a:r>
                        <a:rPr lang="en-US" dirty="0"/>
                        <a:t>40</a:t>
                      </a:r>
                    </a:p>
                  </a:txBody>
                  <a:tcPr/>
                </a:tc>
                <a:tc>
                  <a:txBody>
                    <a:bodyPr/>
                    <a:lstStyle/>
                    <a:p>
                      <a:pPr algn="ctr"/>
                      <a:r>
                        <a:rPr lang="en-US" dirty="0"/>
                        <a:t>21</a:t>
                      </a:r>
                    </a:p>
                  </a:txBody>
                  <a:tcPr/>
                </a:tc>
                <a:extLst>
                  <a:ext uri="{0D108BD9-81ED-4DB2-BD59-A6C34878D82A}">
                    <a16:rowId xmlns:a16="http://schemas.microsoft.com/office/drawing/2014/main" val="3637159893"/>
                  </a:ext>
                </a:extLst>
              </a:tr>
              <a:tr h="370840">
                <a:tc>
                  <a:txBody>
                    <a:bodyPr/>
                    <a:lstStyle/>
                    <a:p>
                      <a:r>
                        <a:rPr lang="en-US" dirty="0"/>
                        <a:t>Fatigue</a:t>
                      </a:r>
                    </a:p>
                  </a:txBody>
                  <a:tcPr/>
                </a:tc>
                <a:tc>
                  <a:txBody>
                    <a:bodyPr/>
                    <a:lstStyle/>
                    <a:p>
                      <a:pPr algn="ctr"/>
                      <a:r>
                        <a:rPr lang="en-US" dirty="0"/>
                        <a:t>30</a:t>
                      </a:r>
                    </a:p>
                  </a:txBody>
                  <a:tcPr/>
                </a:tc>
                <a:tc>
                  <a:txBody>
                    <a:bodyPr/>
                    <a:lstStyle/>
                    <a:p>
                      <a:pPr algn="ctr"/>
                      <a:r>
                        <a:rPr lang="en-US" dirty="0"/>
                        <a:t>20</a:t>
                      </a:r>
                    </a:p>
                  </a:txBody>
                  <a:tcPr/>
                </a:tc>
                <a:extLst>
                  <a:ext uri="{0D108BD9-81ED-4DB2-BD59-A6C34878D82A}">
                    <a16:rowId xmlns:a16="http://schemas.microsoft.com/office/drawing/2014/main" val="1880442488"/>
                  </a:ext>
                </a:extLst>
              </a:tr>
              <a:tr h="370840">
                <a:tc>
                  <a:txBody>
                    <a:bodyPr/>
                    <a:lstStyle/>
                    <a:p>
                      <a:r>
                        <a:rPr lang="en-US" dirty="0"/>
                        <a:t>Neutropenia</a:t>
                      </a:r>
                    </a:p>
                  </a:txBody>
                  <a:tcPr/>
                </a:tc>
                <a:tc>
                  <a:txBody>
                    <a:bodyPr/>
                    <a:lstStyle/>
                    <a:p>
                      <a:pPr algn="ctr"/>
                      <a:r>
                        <a:rPr lang="en-US" dirty="0"/>
                        <a:t>28</a:t>
                      </a:r>
                    </a:p>
                  </a:txBody>
                  <a:tcPr/>
                </a:tc>
                <a:tc>
                  <a:txBody>
                    <a:bodyPr/>
                    <a:lstStyle/>
                    <a:p>
                      <a:pPr algn="ctr"/>
                      <a:r>
                        <a:rPr lang="en-US" dirty="0"/>
                        <a:t>20</a:t>
                      </a:r>
                    </a:p>
                  </a:txBody>
                  <a:tcPr/>
                </a:tc>
                <a:extLst>
                  <a:ext uri="{0D108BD9-81ED-4DB2-BD59-A6C34878D82A}">
                    <a16:rowId xmlns:a16="http://schemas.microsoft.com/office/drawing/2014/main" val="2223527758"/>
                  </a:ext>
                </a:extLst>
              </a:tr>
              <a:tr h="370840">
                <a:tc>
                  <a:txBody>
                    <a:bodyPr/>
                    <a:lstStyle/>
                    <a:p>
                      <a:r>
                        <a:rPr lang="en-US" dirty="0"/>
                        <a:t>Diarrhea </a:t>
                      </a:r>
                    </a:p>
                  </a:txBody>
                  <a:tcPr/>
                </a:tc>
                <a:tc>
                  <a:txBody>
                    <a:bodyPr/>
                    <a:lstStyle/>
                    <a:p>
                      <a:pPr algn="ctr"/>
                      <a:r>
                        <a:rPr lang="en-US" dirty="0"/>
                        <a:t>27</a:t>
                      </a:r>
                    </a:p>
                  </a:txBody>
                  <a:tcPr/>
                </a:tc>
                <a:tc>
                  <a:txBody>
                    <a:bodyPr/>
                    <a:lstStyle/>
                    <a:p>
                      <a:pPr algn="ctr"/>
                      <a:r>
                        <a:rPr lang="en-US" dirty="0"/>
                        <a:t>12</a:t>
                      </a:r>
                    </a:p>
                  </a:txBody>
                  <a:tcPr/>
                </a:tc>
                <a:extLst>
                  <a:ext uri="{0D108BD9-81ED-4DB2-BD59-A6C34878D82A}">
                    <a16:rowId xmlns:a16="http://schemas.microsoft.com/office/drawing/2014/main" val="3240823850"/>
                  </a:ext>
                </a:extLst>
              </a:tr>
            </a:tbl>
          </a:graphicData>
        </a:graphic>
      </p:graphicFrame>
      <p:sp>
        <p:nvSpPr>
          <p:cNvPr id="5" name="Rounded Rectangle 4">
            <a:extLst>
              <a:ext uri="{FF2B5EF4-FFF2-40B4-BE49-F238E27FC236}">
                <a16:creationId xmlns:a16="http://schemas.microsoft.com/office/drawing/2014/main" id="{778524DA-D32E-9F2A-B0F6-36A33135841B}"/>
              </a:ext>
            </a:extLst>
          </p:cNvPr>
          <p:cNvSpPr/>
          <p:nvPr/>
        </p:nvSpPr>
        <p:spPr>
          <a:xfrm>
            <a:off x="614596" y="5469467"/>
            <a:ext cx="11009132" cy="984514"/>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Treatment with epcoritamab resulted in deep, durable responses in patients with R/R FL. The addition of a third step up dose led to reduced rates of CRS and no ICANS and is the recommended dosing strategy in FL. </a:t>
            </a:r>
          </a:p>
        </p:txBody>
      </p:sp>
      <p:sp>
        <p:nvSpPr>
          <p:cNvPr id="6" name="TextBox 5">
            <a:extLst>
              <a:ext uri="{FF2B5EF4-FFF2-40B4-BE49-F238E27FC236}">
                <a16:creationId xmlns:a16="http://schemas.microsoft.com/office/drawing/2014/main" id="{C0EE55AB-93C4-D787-50E8-0BD5ECA768E5}"/>
              </a:ext>
            </a:extLst>
          </p:cNvPr>
          <p:cNvSpPr txBox="1"/>
          <p:nvPr/>
        </p:nvSpPr>
        <p:spPr>
          <a:xfrm>
            <a:off x="19986" y="6611779"/>
            <a:ext cx="6096000" cy="246221"/>
          </a:xfrm>
          <a:prstGeom prst="rect">
            <a:avLst/>
          </a:prstGeom>
          <a:noFill/>
        </p:spPr>
        <p:txBody>
          <a:bodyPr wrap="square">
            <a:spAutoFit/>
          </a:bodyPr>
          <a:lstStyle/>
          <a:p>
            <a:r>
              <a:rPr lang="en-US" sz="1000" dirty="0"/>
              <a:t>Linton KM, et al. </a:t>
            </a:r>
            <a:r>
              <a:rPr lang="en-US" sz="1000" i="1" dirty="0"/>
              <a:t>Lancet </a:t>
            </a:r>
            <a:r>
              <a:rPr lang="en-US" sz="1000" i="1" dirty="0" err="1"/>
              <a:t>Haematol</a:t>
            </a:r>
            <a:r>
              <a:rPr lang="en-US" sz="1000" dirty="0"/>
              <a:t>. 2024 Jun 13:S2352-3026(24)00166-2. </a:t>
            </a:r>
          </a:p>
        </p:txBody>
      </p:sp>
      <p:sp>
        <p:nvSpPr>
          <p:cNvPr id="7" name="Rectangle 6">
            <a:extLst>
              <a:ext uri="{FF2B5EF4-FFF2-40B4-BE49-F238E27FC236}">
                <a16:creationId xmlns:a16="http://schemas.microsoft.com/office/drawing/2014/main" id="{D078AC5A-89F0-3060-D4FF-78E30ACAB955}"/>
              </a:ext>
            </a:extLst>
          </p:cNvPr>
          <p:cNvSpPr/>
          <p:nvPr/>
        </p:nvSpPr>
        <p:spPr>
          <a:xfrm>
            <a:off x="614597" y="2901819"/>
            <a:ext cx="11009130" cy="334298"/>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691F0E-3C9E-1292-3991-F5FD16D03BAD}"/>
              </a:ext>
            </a:extLst>
          </p:cNvPr>
          <p:cNvSpPr/>
          <p:nvPr/>
        </p:nvSpPr>
        <p:spPr>
          <a:xfrm>
            <a:off x="614596" y="1684868"/>
            <a:ext cx="11009130" cy="33429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31926FD-F912-1F7E-E400-B676AA23D8BB}"/>
              </a:ext>
            </a:extLst>
          </p:cNvPr>
          <p:cNvCxnSpPr>
            <a:cxnSpLocks/>
          </p:cNvCxnSpPr>
          <p:nvPr/>
        </p:nvCxnSpPr>
        <p:spPr>
          <a:xfrm>
            <a:off x="614597" y="1066800"/>
            <a:ext cx="11009132"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6344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D10D-4D75-B838-2390-1CFF5B4C2CA3}"/>
              </a:ext>
            </a:extLst>
          </p:cNvPr>
          <p:cNvSpPr>
            <a:spLocks noGrp="1"/>
          </p:cNvSpPr>
          <p:nvPr>
            <p:ph type="title"/>
          </p:nvPr>
        </p:nvSpPr>
        <p:spPr>
          <a:xfrm>
            <a:off x="900621" y="-77605"/>
            <a:ext cx="10515600" cy="1325563"/>
          </a:xfrm>
        </p:spPr>
        <p:txBody>
          <a:bodyPr>
            <a:normAutofit/>
          </a:bodyPr>
          <a:lstStyle/>
          <a:p>
            <a:pPr algn="ctr"/>
            <a:r>
              <a:rPr lang="en-US" sz="4000" dirty="0"/>
              <a:t>Epcoritamab Administration in FL  </a:t>
            </a:r>
          </a:p>
        </p:txBody>
      </p:sp>
      <p:graphicFrame>
        <p:nvGraphicFramePr>
          <p:cNvPr id="4" name="Content Placeholder 3">
            <a:extLst>
              <a:ext uri="{FF2B5EF4-FFF2-40B4-BE49-F238E27FC236}">
                <a16:creationId xmlns:a16="http://schemas.microsoft.com/office/drawing/2014/main" id="{F2B3B06D-C371-8EDF-12F7-C648A29A1857}"/>
              </a:ext>
            </a:extLst>
          </p:cNvPr>
          <p:cNvGraphicFramePr>
            <a:graphicFrameLocks noGrp="1"/>
          </p:cNvGraphicFramePr>
          <p:nvPr>
            <p:ph idx="1"/>
            <p:extLst>
              <p:ext uri="{D42A27DB-BD31-4B8C-83A1-F6EECF244321}">
                <p14:modId xmlns:p14="http://schemas.microsoft.com/office/powerpoint/2010/main" val="4123655268"/>
              </p:ext>
            </p:extLst>
          </p:nvPr>
        </p:nvGraphicFramePr>
        <p:xfrm>
          <a:off x="347270" y="1644309"/>
          <a:ext cx="5156620" cy="3999143"/>
        </p:xfrm>
        <a:graphic>
          <a:graphicData uri="http://schemas.openxmlformats.org/drawingml/2006/table">
            <a:tbl>
              <a:tblPr firstRow="1" bandRow="1">
                <a:tableStyleId>{BDBED569-4797-4DF1-A0F4-6AAB3CD982D8}</a:tableStyleId>
              </a:tblPr>
              <a:tblGrid>
                <a:gridCol w="736660">
                  <a:extLst>
                    <a:ext uri="{9D8B030D-6E8A-4147-A177-3AD203B41FA5}">
                      <a16:colId xmlns:a16="http://schemas.microsoft.com/office/drawing/2014/main" val="2223440716"/>
                    </a:ext>
                  </a:extLst>
                </a:gridCol>
                <a:gridCol w="736660">
                  <a:extLst>
                    <a:ext uri="{9D8B030D-6E8A-4147-A177-3AD203B41FA5}">
                      <a16:colId xmlns:a16="http://schemas.microsoft.com/office/drawing/2014/main" val="578762416"/>
                    </a:ext>
                  </a:extLst>
                </a:gridCol>
                <a:gridCol w="736660">
                  <a:extLst>
                    <a:ext uri="{9D8B030D-6E8A-4147-A177-3AD203B41FA5}">
                      <a16:colId xmlns:a16="http://schemas.microsoft.com/office/drawing/2014/main" val="2119625975"/>
                    </a:ext>
                  </a:extLst>
                </a:gridCol>
                <a:gridCol w="736660">
                  <a:extLst>
                    <a:ext uri="{9D8B030D-6E8A-4147-A177-3AD203B41FA5}">
                      <a16:colId xmlns:a16="http://schemas.microsoft.com/office/drawing/2014/main" val="256835606"/>
                    </a:ext>
                  </a:extLst>
                </a:gridCol>
                <a:gridCol w="736660">
                  <a:extLst>
                    <a:ext uri="{9D8B030D-6E8A-4147-A177-3AD203B41FA5}">
                      <a16:colId xmlns:a16="http://schemas.microsoft.com/office/drawing/2014/main" val="2315288704"/>
                    </a:ext>
                  </a:extLst>
                </a:gridCol>
                <a:gridCol w="736660">
                  <a:extLst>
                    <a:ext uri="{9D8B030D-6E8A-4147-A177-3AD203B41FA5}">
                      <a16:colId xmlns:a16="http://schemas.microsoft.com/office/drawing/2014/main" val="2948989956"/>
                    </a:ext>
                  </a:extLst>
                </a:gridCol>
                <a:gridCol w="736660">
                  <a:extLst>
                    <a:ext uri="{9D8B030D-6E8A-4147-A177-3AD203B41FA5}">
                      <a16:colId xmlns:a16="http://schemas.microsoft.com/office/drawing/2014/main" val="1560030499"/>
                    </a:ext>
                  </a:extLst>
                </a:gridCol>
              </a:tblGrid>
              <a:tr h="413091">
                <a:tc>
                  <a:txBody>
                    <a:bodyPr/>
                    <a:lstStyle/>
                    <a:p>
                      <a:pPr algn="ctr"/>
                      <a:r>
                        <a:rPr lang="en-US" dirty="0">
                          <a:solidFill>
                            <a:schemeClr val="tx1"/>
                          </a:solidFill>
                        </a:rPr>
                        <a:t>M</a:t>
                      </a:r>
                    </a:p>
                  </a:txBody>
                  <a:tcPr/>
                </a:tc>
                <a:tc>
                  <a:txBody>
                    <a:bodyPr/>
                    <a:lstStyle/>
                    <a:p>
                      <a:pPr algn="ctr"/>
                      <a:r>
                        <a:rPr lang="en-US" dirty="0">
                          <a:solidFill>
                            <a:schemeClr val="tx1"/>
                          </a:solidFill>
                        </a:rPr>
                        <a:t>T</a:t>
                      </a:r>
                    </a:p>
                  </a:txBody>
                  <a:tcPr/>
                </a:tc>
                <a:tc>
                  <a:txBody>
                    <a:bodyPr/>
                    <a:lstStyle/>
                    <a:p>
                      <a:pPr algn="ctr"/>
                      <a:r>
                        <a:rPr lang="en-US" dirty="0">
                          <a:solidFill>
                            <a:schemeClr val="tx1"/>
                          </a:solidFill>
                        </a:rPr>
                        <a:t>W</a:t>
                      </a:r>
                    </a:p>
                  </a:txBody>
                  <a:tcPr/>
                </a:tc>
                <a:tc>
                  <a:txBody>
                    <a:bodyPr/>
                    <a:lstStyle/>
                    <a:p>
                      <a:pPr algn="ctr"/>
                      <a:r>
                        <a:rPr lang="en-US" dirty="0">
                          <a:solidFill>
                            <a:schemeClr val="tx1"/>
                          </a:solidFill>
                        </a:rPr>
                        <a:t>Th</a:t>
                      </a:r>
                    </a:p>
                  </a:txBody>
                  <a:tcPr/>
                </a:tc>
                <a:tc>
                  <a:txBody>
                    <a:bodyPr/>
                    <a:lstStyle/>
                    <a:p>
                      <a:pPr algn="ctr"/>
                      <a:r>
                        <a:rPr lang="en-US" dirty="0">
                          <a:solidFill>
                            <a:schemeClr val="tx1"/>
                          </a:solidFill>
                        </a:rPr>
                        <a:t>F</a:t>
                      </a:r>
                    </a:p>
                  </a:txBody>
                  <a:tcPr/>
                </a:tc>
                <a:tc>
                  <a:txBody>
                    <a:bodyPr/>
                    <a:lstStyle/>
                    <a:p>
                      <a:pPr algn="ctr"/>
                      <a:r>
                        <a:rPr lang="en-US" dirty="0">
                          <a:solidFill>
                            <a:schemeClr val="tx1"/>
                          </a:solidFill>
                        </a:rPr>
                        <a:t>S</a:t>
                      </a:r>
                    </a:p>
                  </a:txBody>
                  <a:tcPr/>
                </a:tc>
                <a:tc>
                  <a:txBody>
                    <a:bodyPr/>
                    <a:lstStyle/>
                    <a:p>
                      <a:pPr algn="ctr"/>
                      <a:r>
                        <a:rPr lang="en-US" dirty="0">
                          <a:solidFill>
                            <a:schemeClr val="tx1"/>
                          </a:solidFill>
                        </a:rPr>
                        <a:t>S</a:t>
                      </a:r>
                    </a:p>
                  </a:txBody>
                  <a:tcPr/>
                </a:tc>
                <a:extLst>
                  <a:ext uri="{0D108BD9-81ED-4DB2-BD59-A6C34878D82A}">
                    <a16:rowId xmlns:a16="http://schemas.microsoft.com/office/drawing/2014/main" val="3291712484"/>
                  </a:ext>
                </a:extLst>
              </a:tr>
              <a:tr h="896513">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3126739805"/>
                  </a:ext>
                </a:extLst>
              </a:tr>
              <a:tr h="896513">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934694910"/>
                  </a:ext>
                </a:extLst>
              </a:tr>
              <a:tr h="896513">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578737055"/>
                  </a:ext>
                </a:extLst>
              </a:tr>
              <a:tr h="896513">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952837763"/>
                  </a:ext>
                </a:extLst>
              </a:tr>
            </a:tbl>
          </a:graphicData>
        </a:graphic>
      </p:graphicFrame>
      <p:pic>
        <p:nvPicPr>
          <p:cNvPr id="7" name="Graphic 6" descr="Needle with solid fill">
            <a:extLst>
              <a:ext uri="{FF2B5EF4-FFF2-40B4-BE49-F238E27FC236}">
                <a16:creationId xmlns:a16="http://schemas.microsoft.com/office/drawing/2014/main" id="{43E3EB36-2E70-49B0-B992-7118F150DB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693" y="2979223"/>
            <a:ext cx="457200" cy="457200"/>
          </a:xfrm>
          <a:prstGeom prst="rect">
            <a:avLst/>
          </a:prstGeom>
        </p:spPr>
      </p:pic>
      <p:pic>
        <p:nvPicPr>
          <p:cNvPr id="8" name="Graphic 7" descr="Needle with solid fill">
            <a:extLst>
              <a:ext uri="{FF2B5EF4-FFF2-40B4-BE49-F238E27FC236}">
                <a16:creationId xmlns:a16="http://schemas.microsoft.com/office/drawing/2014/main" id="{5636089F-0A37-5B71-4412-318E02DB01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097" y="3867327"/>
            <a:ext cx="457200" cy="457200"/>
          </a:xfrm>
          <a:prstGeom prst="rect">
            <a:avLst/>
          </a:prstGeom>
        </p:spPr>
      </p:pic>
      <p:pic>
        <p:nvPicPr>
          <p:cNvPr id="9" name="Graphic 8" descr="Needle with solid fill">
            <a:extLst>
              <a:ext uri="{FF2B5EF4-FFF2-40B4-BE49-F238E27FC236}">
                <a16:creationId xmlns:a16="http://schemas.microsoft.com/office/drawing/2014/main" id="{5E9F548A-4B02-73F5-3931-B23788A19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916" y="4787909"/>
            <a:ext cx="457200" cy="457200"/>
          </a:xfrm>
          <a:prstGeom prst="rect">
            <a:avLst/>
          </a:prstGeom>
        </p:spPr>
      </p:pic>
      <p:pic>
        <p:nvPicPr>
          <p:cNvPr id="10" name="Graphic 9" descr="Needle with solid fill">
            <a:extLst>
              <a:ext uri="{FF2B5EF4-FFF2-40B4-BE49-F238E27FC236}">
                <a16:creationId xmlns:a16="http://schemas.microsoft.com/office/drawing/2014/main" id="{B16E43BE-C0FD-7ABC-7D7E-A00F7E1DC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097" y="2084642"/>
            <a:ext cx="457200" cy="457200"/>
          </a:xfrm>
          <a:prstGeom prst="rect">
            <a:avLst/>
          </a:prstGeom>
        </p:spPr>
      </p:pic>
      <p:sp>
        <p:nvSpPr>
          <p:cNvPr id="11" name="TextBox 10">
            <a:extLst>
              <a:ext uri="{FF2B5EF4-FFF2-40B4-BE49-F238E27FC236}">
                <a16:creationId xmlns:a16="http://schemas.microsoft.com/office/drawing/2014/main" id="{A009E2AF-6F70-F0A0-A9AB-DA02898E23B4}"/>
              </a:ext>
            </a:extLst>
          </p:cNvPr>
          <p:cNvSpPr txBox="1"/>
          <p:nvPr/>
        </p:nvSpPr>
        <p:spPr>
          <a:xfrm>
            <a:off x="331063" y="2447698"/>
            <a:ext cx="722027" cy="276999"/>
          </a:xfrm>
          <a:prstGeom prst="rect">
            <a:avLst/>
          </a:prstGeom>
          <a:noFill/>
        </p:spPr>
        <p:txBody>
          <a:bodyPr wrap="square" rtlCol="0">
            <a:spAutoFit/>
          </a:bodyPr>
          <a:lstStyle/>
          <a:p>
            <a:pPr algn="ctr"/>
            <a:r>
              <a:rPr lang="en-US" sz="1200" dirty="0"/>
              <a:t>0.16 mg</a:t>
            </a:r>
          </a:p>
        </p:txBody>
      </p:sp>
      <p:sp>
        <p:nvSpPr>
          <p:cNvPr id="12" name="TextBox 11">
            <a:extLst>
              <a:ext uri="{FF2B5EF4-FFF2-40B4-BE49-F238E27FC236}">
                <a16:creationId xmlns:a16="http://schemas.microsoft.com/office/drawing/2014/main" id="{C56CB152-4A6D-F426-A485-A03000C83501}"/>
              </a:ext>
            </a:extLst>
          </p:cNvPr>
          <p:cNvSpPr txBox="1"/>
          <p:nvPr/>
        </p:nvSpPr>
        <p:spPr>
          <a:xfrm>
            <a:off x="321166" y="3337523"/>
            <a:ext cx="722027" cy="276999"/>
          </a:xfrm>
          <a:prstGeom prst="rect">
            <a:avLst/>
          </a:prstGeom>
          <a:noFill/>
        </p:spPr>
        <p:txBody>
          <a:bodyPr wrap="square" rtlCol="0">
            <a:spAutoFit/>
          </a:bodyPr>
          <a:lstStyle/>
          <a:p>
            <a:pPr algn="ctr"/>
            <a:r>
              <a:rPr lang="en-US" sz="1200" dirty="0"/>
              <a:t>0.8 mg</a:t>
            </a:r>
          </a:p>
        </p:txBody>
      </p:sp>
      <p:sp>
        <p:nvSpPr>
          <p:cNvPr id="13" name="TextBox 12">
            <a:extLst>
              <a:ext uri="{FF2B5EF4-FFF2-40B4-BE49-F238E27FC236}">
                <a16:creationId xmlns:a16="http://schemas.microsoft.com/office/drawing/2014/main" id="{CDF818E1-C1E0-8CD6-7AF5-52D113A1E0A9}"/>
              </a:ext>
            </a:extLst>
          </p:cNvPr>
          <p:cNvSpPr txBox="1"/>
          <p:nvPr/>
        </p:nvSpPr>
        <p:spPr>
          <a:xfrm>
            <a:off x="319001" y="4219385"/>
            <a:ext cx="722027" cy="276999"/>
          </a:xfrm>
          <a:prstGeom prst="rect">
            <a:avLst/>
          </a:prstGeom>
          <a:noFill/>
        </p:spPr>
        <p:txBody>
          <a:bodyPr wrap="square" rtlCol="0">
            <a:spAutoFit/>
          </a:bodyPr>
          <a:lstStyle/>
          <a:p>
            <a:pPr algn="ctr"/>
            <a:r>
              <a:rPr lang="en-US" sz="1200" dirty="0"/>
              <a:t>3 mg</a:t>
            </a:r>
          </a:p>
        </p:txBody>
      </p:sp>
      <p:sp>
        <p:nvSpPr>
          <p:cNvPr id="14" name="TextBox 13">
            <a:extLst>
              <a:ext uri="{FF2B5EF4-FFF2-40B4-BE49-F238E27FC236}">
                <a16:creationId xmlns:a16="http://schemas.microsoft.com/office/drawing/2014/main" id="{6293F8B7-D422-E5A7-C98A-DC731A38C661}"/>
              </a:ext>
            </a:extLst>
          </p:cNvPr>
          <p:cNvSpPr txBox="1"/>
          <p:nvPr/>
        </p:nvSpPr>
        <p:spPr>
          <a:xfrm>
            <a:off x="319001" y="5138411"/>
            <a:ext cx="722027" cy="276999"/>
          </a:xfrm>
          <a:prstGeom prst="rect">
            <a:avLst/>
          </a:prstGeom>
          <a:noFill/>
        </p:spPr>
        <p:txBody>
          <a:bodyPr wrap="square" rtlCol="0">
            <a:spAutoFit/>
          </a:bodyPr>
          <a:lstStyle/>
          <a:p>
            <a:pPr algn="ctr"/>
            <a:r>
              <a:rPr lang="en-US" sz="1200" dirty="0"/>
              <a:t>48 mg</a:t>
            </a:r>
          </a:p>
        </p:txBody>
      </p:sp>
      <p:pic>
        <p:nvPicPr>
          <p:cNvPr id="16" name="Picture 15">
            <a:extLst>
              <a:ext uri="{FF2B5EF4-FFF2-40B4-BE49-F238E27FC236}">
                <a16:creationId xmlns:a16="http://schemas.microsoft.com/office/drawing/2014/main" id="{D756CD98-9FA1-3700-DDD3-B121B6803F4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6765" y1="42593" x2="36765" y2="42593"/>
                      </a14:backgroundRemoval>
                    </a14:imgEffect>
                  </a14:imgLayer>
                </a14:imgProps>
              </a:ext>
            </a:extLst>
          </a:blip>
          <a:stretch>
            <a:fillRect/>
          </a:stretch>
        </p:blipFill>
        <p:spPr>
          <a:xfrm>
            <a:off x="483847" y="2611928"/>
            <a:ext cx="431800" cy="342900"/>
          </a:xfrm>
          <a:prstGeom prst="rect">
            <a:avLst/>
          </a:prstGeom>
        </p:spPr>
      </p:pic>
      <p:pic>
        <p:nvPicPr>
          <p:cNvPr id="18" name="Picture 17">
            <a:extLst>
              <a:ext uri="{FF2B5EF4-FFF2-40B4-BE49-F238E27FC236}">
                <a16:creationId xmlns:a16="http://schemas.microsoft.com/office/drawing/2014/main" id="{6B6B9C48-EA9C-ED78-C296-FF2E4EDD0685}"/>
              </a:ext>
            </a:extLst>
          </p:cNvPr>
          <p:cNvPicPr>
            <a:picLocks noChangeAspect="1"/>
          </p:cNvPicPr>
          <p:nvPr/>
        </p:nvPicPr>
        <p:blipFill>
          <a:blip r:embed="rId5">
            <a:extLst>
              <a:ext uri="{BEBA8EAE-BF5A-486C-A8C5-ECC9F3942E4B}">
                <a14:imgProps xmlns:a14="http://schemas.microsoft.com/office/drawing/2010/main">
                  <a14:imgLayer r:embed="rId7">
                    <a14:imgEffect>
                      <a14:backgroundRemoval t="10000" b="90000" l="10000" r="90000">
                        <a14:foregroundMark x1="36765" y1="42593" x2="36765" y2="42593"/>
                      </a14:backgroundRemoval>
                    </a14:imgEffect>
                  </a14:imgLayer>
                </a14:imgProps>
              </a:ext>
            </a:extLst>
          </a:blip>
          <a:stretch>
            <a:fillRect/>
          </a:stretch>
        </p:blipFill>
        <p:spPr>
          <a:xfrm>
            <a:off x="488770" y="3495104"/>
            <a:ext cx="431800" cy="342900"/>
          </a:xfrm>
          <a:prstGeom prst="rect">
            <a:avLst/>
          </a:prstGeom>
        </p:spPr>
      </p:pic>
      <p:pic>
        <p:nvPicPr>
          <p:cNvPr id="19" name="Picture 18">
            <a:extLst>
              <a:ext uri="{FF2B5EF4-FFF2-40B4-BE49-F238E27FC236}">
                <a16:creationId xmlns:a16="http://schemas.microsoft.com/office/drawing/2014/main" id="{57C803B9-55B3-61BF-24DA-D20239524690}"/>
              </a:ext>
            </a:extLst>
          </p:cNvPr>
          <p:cNvPicPr>
            <a:picLocks noChangeAspect="1"/>
          </p:cNvPicPr>
          <p:nvPr/>
        </p:nvPicPr>
        <p:blipFill>
          <a:blip r:embed="rId5">
            <a:extLst>
              <a:ext uri="{BEBA8EAE-BF5A-486C-A8C5-ECC9F3942E4B}">
                <a14:imgProps xmlns:a14="http://schemas.microsoft.com/office/drawing/2010/main">
                  <a14:imgLayer r:embed="rId8">
                    <a14:imgEffect>
                      <a14:backgroundRemoval t="10000" b="90000" l="10000" r="90000">
                        <a14:foregroundMark x1="36765" y1="42593" x2="36765" y2="42593"/>
                      </a14:backgroundRemoval>
                    </a14:imgEffect>
                  </a14:imgLayer>
                </a14:imgProps>
              </a:ext>
            </a:extLst>
          </a:blip>
          <a:stretch>
            <a:fillRect/>
          </a:stretch>
        </p:blipFill>
        <p:spPr>
          <a:xfrm>
            <a:off x="494360" y="4428531"/>
            <a:ext cx="431800" cy="342900"/>
          </a:xfrm>
          <a:prstGeom prst="rect">
            <a:avLst/>
          </a:prstGeom>
        </p:spPr>
      </p:pic>
      <p:pic>
        <p:nvPicPr>
          <p:cNvPr id="20" name="Picture 19">
            <a:extLst>
              <a:ext uri="{FF2B5EF4-FFF2-40B4-BE49-F238E27FC236}">
                <a16:creationId xmlns:a16="http://schemas.microsoft.com/office/drawing/2014/main" id="{4B4C11FB-C4DC-8564-CB33-ED50823F471A}"/>
              </a:ext>
            </a:extLst>
          </p:cNvPr>
          <p:cNvPicPr>
            <a:picLocks noChangeAspect="1"/>
          </p:cNvPicPr>
          <p:nvPr/>
        </p:nvPicPr>
        <p:blipFill>
          <a:blip r:embed="rId5">
            <a:extLst>
              <a:ext uri="{BEBA8EAE-BF5A-486C-A8C5-ECC9F3942E4B}">
                <a14:imgProps xmlns:a14="http://schemas.microsoft.com/office/drawing/2010/main">
                  <a14:imgLayer r:embed="rId9">
                    <a14:imgEffect>
                      <a14:backgroundRemoval t="10000" b="90000" l="10000" r="90000">
                        <a14:foregroundMark x1="36765" y1="42593" x2="36765" y2="42593"/>
                      </a14:backgroundRemoval>
                    </a14:imgEffect>
                  </a14:imgLayer>
                </a14:imgProps>
              </a:ext>
            </a:extLst>
          </a:blip>
          <a:stretch>
            <a:fillRect/>
          </a:stretch>
        </p:blipFill>
        <p:spPr>
          <a:xfrm>
            <a:off x="483847" y="5302082"/>
            <a:ext cx="431800" cy="342900"/>
          </a:xfrm>
          <a:prstGeom prst="rect">
            <a:avLst/>
          </a:prstGeom>
        </p:spPr>
      </p:pic>
      <p:pic>
        <p:nvPicPr>
          <p:cNvPr id="21" name="Picture 20">
            <a:extLst>
              <a:ext uri="{FF2B5EF4-FFF2-40B4-BE49-F238E27FC236}">
                <a16:creationId xmlns:a16="http://schemas.microsoft.com/office/drawing/2014/main" id="{EE546527-6365-F8F1-0146-3698D82DC420}"/>
              </a:ext>
            </a:extLst>
          </p:cNvPr>
          <p:cNvPicPr>
            <a:picLocks noChangeAspect="1"/>
          </p:cNvPicPr>
          <p:nvPr/>
        </p:nvPicPr>
        <p:blipFill>
          <a:blip r:embed="rId5">
            <a:extLst>
              <a:ext uri="{BEBA8EAE-BF5A-486C-A8C5-ECC9F3942E4B}">
                <a14:imgProps xmlns:a14="http://schemas.microsoft.com/office/drawing/2010/main">
                  <a14:imgLayer r:embed="rId10">
                    <a14:imgEffect>
                      <a14:backgroundRemoval t="10000" b="90000" l="10000" r="90000">
                        <a14:foregroundMark x1="36765" y1="42593" x2="36765" y2="42593"/>
                      </a14:backgroundRemoval>
                    </a14:imgEffect>
                  </a14:imgLayer>
                </a14:imgProps>
              </a:ext>
            </a:extLst>
          </a:blip>
          <a:stretch>
            <a:fillRect/>
          </a:stretch>
        </p:blipFill>
        <p:spPr>
          <a:xfrm>
            <a:off x="1212462" y="5299338"/>
            <a:ext cx="431800" cy="342900"/>
          </a:xfrm>
          <a:prstGeom prst="rect">
            <a:avLst/>
          </a:prstGeom>
        </p:spPr>
      </p:pic>
      <p:pic>
        <p:nvPicPr>
          <p:cNvPr id="22" name="Picture 21">
            <a:extLst>
              <a:ext uri="{FF2B5EF4-FFF2-40B4-BE49-F238E27FC236}">
                <a16:creationId xmlns:a16="http://schemas.microsoft.com/office/drawing/2014/main" id="{75C5B4AD-32DE-A315-CAC9-7A50B5005F04}"/>
              </a:ext>
            </a:extLst>
          </p:cNvPr>
          <p:cNvPicPr>
            <a:picLocks noChangeAspect="1"/>
          </p:cNvPicPr>
          <p:nvPr/>
        </p:nvPicPr>
        <p:blipFill>
          <a:blip r:embed="rId5">
            <a:extLst>
              <a:ext uri="{BEBA8EAE-BF5A-486C-A8C5-ECC9F3942E4B}">
                <a14:imgProps xmlns:a14="http://schemas.microsoft.com/office/drawing/2010/main">
                  <a14:imgLayer r:embed="rId11">
                    <a14:imgEffect>
                      <a14:backgroundRemoval t="10000" b="90000" l="10000" r="90000">
                        <a14:foregroundMark x1="36765" y1="42593" x2="36765" y2="42593"/>
                      </a14:backgroundRemoval>
                    </a14:imgEffect>
                  </a14:imgLayer>
                </a14:imgProps>
              </a:ext>
            </a:extLst>
          </a:blip>
          <a:stretch>
            <a:fillRect/>
          </a:stretch>
        </p:blipFill>
        <p:spPr>
          <a:xfrm>
            <a:off x="1972027" y="5307312"/>
            <a:ext cx="431800" cy="342900"/>
          </a:xfrm>
          <a:prstGeom prst="rect">
            <a:avLst/>
          </a:prstGeom>
        </p:spPr>
      </p:pic>
      <p:pic>
        <p:nvPicPr>
          <p:cNvPr id="23" name="Picture 22">
            <a:extLst>
              <a:ext uri="{FF2B5EF4-FFF2-40B4-BE49-F238E27FC236}">
                <a16:creationId xmlns:a16="http://schemas.microsoft.com/office/drawing/2014/main" id="{03CA06F7-8448-55D6-3F67-06D53CA759E3}"/>
              </a:ext>
            </a:extLst>
          </p:cNvPr>
          <p:cNvPicPr>
            <a:picLocks noChangeAspect="1"/>
          </p:cNvPicPr>
          <p:nvPr/>
        </p:nvPicPr>
        <p:blipFill>
          <a:blip r:embed="rId5">
            <a:extLst>
              <a:ext uri="{BEBA8EAE-BF5A-486C-A8C5-ECC9F3942E4B}">
                <a14:imgProps xmlns:a14="http://schemas.microsoft.com/office/drawing/2010/main">
                  <a14:imgLayer r:embed="rId12">
                    <a14:imgEffect>
                      <a14:backgroundRemoval t="10000" b="90000" l="10000" r="90000">
                        <a14:foregroundMark x1="36765" y1="42593" x2="36765" y2="42593"/>
                      </a14:backgroundRemoval>
                    </a14:imgEffect>
                  </a14:imgLayer>
                </a14:imgProps>
              </a:ext>
            </a:extLst>
          </a:blip>
          <a:stretch>
            <a:fillRect/>
          </a:stretch>
        </p:blipFill>
        <p:spPr>
          <a:xfrm>
            <a:off x="2709680" y="5293886"/>
            <a:ext cx="431800" cy="342900"/>
          </a:xfrm>
          <a:prstGeom prst="rect">
            <a:avLst/>
          </a:prstGeom>
        </p:spPr>
      </p:pic>
      <p:pic>
        <p:nvPicPr>
          <p:cNvPr id="24" name="Picture 23">
            <a:extLst>
              <a:ext uri="{FF2B5EF4-FFF2-40B4-BE49-F238E27FC236}">
                <a16:creationId xmlns:a16="http://schemas.microsoft.com/office/drawing/2014/main" id="{34156EDE-75A2-9C7A-898B-E15CBB87411C}"/>
              </a:ext>
            </a:extLst>
          </p:cNvPr>
          <p:cNvPicPr>
            <a:picLocks noChangeAspect="1"/>
          </p:cNvPicPr>
          <p:nvPr/>
        </p:nvPicPr>
        <p:blipFill>
          <a:blip r:embed="rId5">
            <a:extLst>
              <a:ext uri="{BEBA8EAE-BF5A-486C-A8C5-ECC9F3942E4B}">
                <a14:imgProps xmlns:a14="http://schemas.microsoft.com/office/drawing/2010/main">
                  <a14:imgLayer r:embed="rId13">
                    <a14:imgEffect>
                      <a14:backgroundRemoval t="10000" b="90000" l="10000" r="90000">
                        <a14:foregroundMark x1="36765" y1="42593" x2="36765" y2="42593"/>
                      </a14:backgroundRemoval>
                    </a14:imgEffect>
                  </a14:imgLayer>
                </a14:imgProps>
              </a:ext>
            </a:extLst>
          </a:blip>
          <a:stretch>
            <a:fillRect/>
          </a:stretch>
        </p:blipFill>
        <p:spPr>
          <a:xfrm>
            <a:off x="1217480" y="4397828"/>
            <a:ext cx="431800" cy="342900"/>
          </a:xfrm>
          <a:prstGeom prst="rect">
            <a:avLst/>
          </a:prstGeom>
        </p:spPr>
      </p:pic>
      <p:pic>
        <p:nvPicPr>
          <p:cNvPr id="25" name="Picture 24">
            <a:extLst>
              <a:ext uri="{FF2B5EF4-FFF2-40B4-BE49-F238E27FC236}">
                <a16:creationId xmlns:a16="http://schemas.microsoft.com/office/drawing/2014/main" id="{7EB9F17B-17D4-D295-1C9F-6AD8BD72DDE0}"/>
              </a:ext>
            </a:extLst>
          </p:cNvPr>
          <p:cNvPicPr>
            <a:picLocks noChangeAspect="1"/>
          </p:cNvPicPr>
          <p:nvPr/>
        </p:nvPicPr>
        <p:blipFill>
          <a:blip r:embed="rId5">
            <a:extLst>
              <a:ext uri="{BEBA8EAE-BF5A-486C-A8C5-ECC9F3942E4B}">
                <a14:imgProps xmlns:a14="http://schemas.microsoft.com/office/drawing/2010/main">
                  <a14:imgLayer r:embed="rId14">
                    <a14:imgEffect>
                      <a14:backgroundRemoval t="10000" b="90000" l="10000" r="90000">
                        <a14:foregroundMark x1="36765" y1="42593" x2="36765" y2="42593"/>
                      </a14:backgroundRemoval>
                    </a14:imgEffect>
                  </a14:imgLayer>
                </a14:imgProps>
              </a:ext>
            </a:extLst>
          </a:blip>
          <a:stretch>
            <a:fillRect/>
          </a:stretch>
        </p:blipFill>
        <p:spPr>
          <a:xfrm>
            <a:off x="1996456" y="4403345"/>
            <a:ext cx="431800" cy="342900"/>
          </a:xfrm>
          <a:prstGeom prst="rect">
            <a:avLst/>
          </a:prstGeom>
        </p:spPr>
      </p:pic>
      <p:pic>
        <p:nvPicPr>
          <p:cNvPr id="26" name="Picture 25">
            <a:extLst>
              <a:ext uri="{FF2B5EF4-FFF2-40B4-BE49-F238E27FC236}">
                <a16:creationId xmlns:a16="http://schemas.microsoft.com/office/drawing/2014/main" id="{02F140F1-9655-B18F-A174-FFD66E563FF2}"/>
              </a:ext>
            </a:extLst>
          </p:cNvPr>
          <p:cNvPicPr>
            <a:picLocks noChangeAspect="1"/>
          </p:cNvPicPr>
          <p:nvPr/>
        </p:nvPicPr>
        <p:blipFill>
          <a:blip r:embed="rId5">
            <a:extLst>
              <a:ext uri="{BEBA8EAE-BF5A-486C-A8C5-ECC9F3942E4B}">
                <a14:imgProps xmlns:a14="http://schemas.microsoft.com/office/drawing/2010/main">
                  <a14:imgLayer r:embed="rId15">
                    <a14:imgEffect>
                      <a14:backgroundRemoval t="10000" b="90000" l="10000" r="90000">
                        <a14:foregroundMark x1="36765" y1="42593" x2="36765" y2="42593"/>
                      </a14:backgroundRemoval>
                    </a14:imgEffect>
                  </a14:imgLayer>
                </a14:imgProps>
              </a:ext>
            </a:extLst>
          </a:blip>
          <a:stretch>
            <a:fillRect/>
          </a:stretch>
        </p:blipFill>
        <p:spPr>
          <a:xfrm>
            <a:off x="2728494" y="4407496"/>
            <a:ext cx="431800" cy="342900"/>
          </a:xfrm>
          <a:prstGeom prst="rect">
            <a:avLst/>
          </a:prstGeom>
        </p:spPr>
      </p:pic>
      <p:pic>
        <p:nvPicPr>
          <p:cNvPr id="27" name="Picture 26">
            <a:extLst>
              <a:ext uri="{FF2B5EF4-FFF2-40B4-BE49-F238E27FC236}">
                <a16:creationId xmlns:a16="http://schemas.microsoft.com/office/drawing/2014/main" id="{9FAF49EF-E2AB-B7B8-1541-A2794E01FD14}"/>
              </a:ext>
            </a:extLst>
          </p:cNvPr>
          <p:cNvPicPr>
            <a:picLocks noChangeAspect="1"/>
          </p:cNvPicPr>
          <p:nvPr/>
        </p:nvPicPr>
        <p:blipFill>
          <a:blip r:embed="rId5">
            <a:extLst>
              <a:ext uri="{BEBA8EAE-BF5A-486C-A8C5-ECC9F3942E4B}">
                <a14:imgProps xmlns:a14="http://schemas.microsoft.com/office/drawing/2010/main">
                  <a14:imgLayer r:embed="rId16">
                    <a14:imgEffect>
                      <a14:backgroundRemoval t="10000" b="90000" l="10000" r="90000">
                        <a14:foregroundMark x1="36765" y1="42593" x2="36765" y2="42593"/>
                      </a14:backgroundRemoval>
                    </a14:imgEffect>
                  </a14:imgLayer>
                </a14:imgProps>
              </a:ext>
            </a:extLst>
          </a:blip>
          <a:stretch>
            <a:fillRect/>
          </a:stretch>
        </p:blipFill>
        <p:spPr>
          <a:xfrm>
            <a:off x="1239524" y="3495104"/>
            <a:ext cx="431800" cy="342900"/>
          </a:xfrm>
          <a:prstGeom prst="rect">
            <a:avLst/>
          </a:prstGeom>
        </p:spPr>
      </p:pic>
      <p:pic>
        <p:nvPicPr>
          <p:cNvPr id="28" name="Picture 27">
            <a:extLst>
              <a:ext uri="{FF2B5EF4-FFF2-40B4-BE49-F238E27FC236}">
                <a16:creationId xmlns:a16="http://schemas.microsoft.com/office/drawing/2014/main" id="{C2DADC45-E45B-AB0F-BBBB-272066FA5103}"/>
              </a:ext>
            </a:extLst>
          </p:cNvPr>
          <p:cNvPicPr>
            <a:picLocks noChangeAspect="1"/>
          </p:cNvPicPr>
          <p:nvPr/>
        </p:nvPicPr>
        <p:blipFill>
          <a:blip r:embed="rId5">
            <a:extLst>
              <a:ext uri="{BEBA8EAE-BF5A-486C-A8C5-ECC9F3942E4B}">
                <a14:imgProps xmlns:a14="http://schemas.microsoft.com/office/drawing/2010/main">
                  <a14:imgLayer r:embed="rId17">
                    <a14:imgEffect>
                      <a14:backgroundRemoval t="10000" b="90000" l="10000" r="90000">
                        <a14:foregroundMark x1="36765" y1="42593" x2="36765" y2="42593"/>
                      </a14:backgroundRemoval>
                    </a14:imgEffect>
                  </a14:imgLayer>
                </a14:imgProps>
              </a:ext>
            </a:extLst>
          </a:blip>
          <a:stretch>
            <a:fillRect/>
          </a:stretch>
        </p:blipFill>
        <p:spPr>
          <a:xfrm>
            <a:off x="1990352" y="3495104"/>
            <a:ext cx="431800" cy="342900"/>
          </a:xfrm>
          <a:prstGeom prst="rect">
            <a:avLst/>
          </a:prstGeom>
        </p:spPr>
      </p:pic>
      <p:pic>
        <p:nvPicPr>
          <p:cNvPr id="29" name="Picture 28">
            <a:extLst>
              <a:ext uri="{FF2B5EF4-FFF2-40B4-BE49-F238E27FC236}">
                <a16:creationId xmlns:a16="http://schemas.microsoft.com/office/drawing/2014/main" id="{17EB7F2E-85E2-E6A9-C29A-048BAA53BC93}"/>
              </a:ext>
            </a:extLst>
          </p:cNvPr>
          <p:cNvPicPr>
            <a:picLocks noChangeAspect="1"/>
          </p:cNvPicPr>
          <p:nvPr/>
        </p:nvPicPr>
        <p:blipFill>
          <a:blip r:embed="rId5">
            <a:extLst>
              <a:ext uri="{BEBA8EAE-BF5A-486C-A8C5-ECC9F3942E4B}">
                <a14:imgProps xmlns:a14="http://schemas.microsoft.com/office/drawing/2010/main">
                  <a14:imgLayer r:embed="rId18">
                    <a14:imgEffect>
                      <a14:backgroundRemoval t="10000" b="90000" l="10000" r="90000">
                        <a14:foregroundMark x1="36765" y1="42593" x2="36765" y2="42593"/>
                      </a14:backgroundRemoval>
                    </a14:imgEffect>
                  </a14:imgLayer>
                </a14:imgProps>
              </a:ext>
            </a:extLst>
          </a:blip>
          <a:stretch>
            <a:fillRect/>
          </a:stretch>
        </p:blipFill>
        <p:spPr>
          <a:xfrm>
            <a:off x="2728494" y="3476022"/>
            <a:ext cx="431800" cy="342900"/>
          </a:xfrm>
          <a:prstGeom prst="rect">
            <a:avLst/>
          </a:prstGeom>
        </p:spPr>
      </p:pic>
      <p:pic>
        <p:nvPicPr>
          <p:cNvPr id="30" name="Picture 29">
            <a:extLst>
              <a:ext uri="{FF2B5EF4-FFF2-40B4-BE49-F238E27FC236}">
                <a16:creationId xmlns:a16="http://schemas.microsoft.com/office/drawing/2014/main" id="{1A31CD91-A636-A186-B873-4520E776616E}"/>
              </a:ext>
            </a:extLst>
          </p:cNvPr>
          <p:cNvPicPr>
            <a:picLocks noChangeAspect="1"/>
          </p:cNvPicPr>
          <p:nvPr/>
        </p:nvPicPr>
        <p:blipFill>
          <a:blip r:embed="rId5">
            <a:extLst>
              <a:ext uri="{BEBA8EAE-BF5A-486C-A8C5-ECC9F3942E4B}">
                <a14:imgProps xmlns:a14="http://schemas.microsoft.com/office/drawing/2010/main">
                  <a14:imgLayer r:embed="rId19">
                    <a14:imgEffect>
                      <a14:backgroundRemoval t="10000" b="90000" l="10000" r="90000">
                        <a14:foregroundMark x1="36765" y1="42593" x2="36765" y2="42593"/>
                      </a14:backgroundRemoval>
                    </a14:imgEffect>
                  </a14:imgLayer>
                </a14:imgProps>
              </a:ext>
            </a:extLst>
          </a:blip>
          <a:stretch>
            <a:fillRect/>
          </a:stretch>
        </p:blipFill>
        <p:spPr>
          <a:xfrm>
            <a:off x="1232376" y="2611928"/>
            <a:ext cx="431800" cy="342900"/>
          </a:xfrm>
          <a:prstGeom prst="rect">
            <a:avLst/>
          </a:prstGeom>
        </p:spPr>
      </p:pic>
      <p:pic>
        <p:nvPicPr>
          <p:cNvPr id="31" name="Picture 30">
            <a:extLst>
              <a:ext uri="{FF2B5EF4-FFF2-40B4-BE49-F238E27FC236}">
                <a16:creationId xmlns:a16="http://schemas.microsoft.com/office/drawing/2014/main" id="{CB3EACC0-D20B-491E-7605-204A4E201D06}"/>
              </a:ext>
            </a:extLst>
          </p:cNvPr>
          <p:cNvPicPr>
            <a:picLocks noChangeAspect="1"/>
          </p:cNvPicPr>
          <p:nvPr/>
        </p:nvPicPr>
        <p:blipFill>
          <a:blip r:embed="rId5">
            <a:extLst>
              <a:ext uri="{BEBA8EAE-BF5A-486C-A8C5-ECC9F3942E4B}">
                <a14:imgProps xmlns:a14="http://schemas.microsoft.com/office/drawing/2010/main">
                  <a14:imgLayer r:embed="rId19">
                    <a14:imgEffect>
                      <a14:backgroundRemoval t="10000" b="90000" l="10000" r="90000">
                        <a14:foregroundMark x1="36765" y1="42593" x2="36765" y2="42593"/>
                      </a14:backgroundRemoval>
                    </a14:imgEffect>
                  </a14:imgLayer>
                </a14:imgProps>
              </a:ext>
            </a:extLst>
          </a:blip>
          <a:stretch>
            <a:fillRect/>
          </a:stretch>
        </p:blipFill>
        <p:spPr>
          <a:xfrm>
            <a:off x="1961857" y="2615811"/>
            <a:ext cx="431800" cy="342900"/>
          </a:xfrm>
          <a:prstGeom prst="rect">
            <a:avLst/>
          </a:prstGeom>
        </p:spPr>
      </p:pic>
      <p:pic>
        <p:nvPicPr>
          <p:cNvPr id="32" name="Picture 31">
            <a:extLst>
              <a:ext uri="{FF2B5EF4-FFF2-40B4-BE49-F238E27FC236}">
                <a16:creationId xmlns:a16="http://schemas.microsoft.com/office/drawing/2014/main" id="{E18229A1-8ECC-E58C-FF8A-F108343665F4}"/>
              </a:ext>
            </a:extLst>
          </p:cNvPr>
          <p:cNvPicPr>
            <a:picLocks noChangeAspect="1"/>
          </p:cNvPicPr>
          <p:nvPr/>
        </p:nvPicPr>
        <p:blipFill>
          <a:blip r:embed="rId5">
            <a:extLst>
              <a:ext uri="{BEBA8EAE-BF5A-486C-A8C5-ECC9F3942E4B}">
                <a14:imgProps xmlns:a14="http://schemas.microsoft.com/office/drawing/2010/main">
                  <a14:imgLayer r:embed="rId20">
                    <a14:imgEffect>
                      <a14:backgroundRemoval t="10000" b="90000" l="10000" r="90000">
                        <a14:foregroundMark x1="36765" y1="42593" x2="36765" y2="42593"/>
                      </a14:backgroundRemoval>
                    </a14:imgEffect>
                  </a14:imgLayer>
                </a14:imgProps>
              </a:ext>
            </a:extLst>
          </a:blip>
          <a:stretch>
            <a:fillRect/>
          </a:stretch>
        </p:blipFill>
        <p:spPr>
          <a:xfrm>
            <a:off x="2728494" y="2611928"/>
            <a:ext cx="431800" cy="342900"/>
          </a:xfrm>
          <a:prstGeom prst="rect">
            <a:avLst/>
          </a:prstGeom>
        </p:spPr>
      </p:pic>
      <p:sp>
        <p:nvSpPr>
          <p:cNvPr id="33" name="TextBox 32">
            <a:extLst>
              <a:ext uri="{FF2B5EF4-FFF2-40B4-BE49-F238E27FC236}">
                <a16:creationId xmlns:a16="http://schemas.microsoft.com/office/drawing/2014/main" id="{C3A6189A-BDE4-069B-DDED-0F001A557080}"/>
              </a:ext>
            </a:extLst>
          </p:cNvPr>
          <p:cNvSpPr txBox="1"/>
          <p:nvPr/>
        </p:nvSpPr>
        <p:spPr>
          <a:xfrm>
            <a:off x="139133" y="2049935"/>
            <a:ext cx="722027" cy="276999"/>
          </a:xfrm>
          <a:prstGeom prst="rect">
            <a:avLst/>
          </a:prstGeom>
          <a:noFill/>
        </p:spPr>
        <p:txBody>
          <a:bodyPr wrap="square" rtlCol="0">
            <a:spAutoFit/>
          </a:bodyPr>
          <a:lstStyle/>
          <a:p>
            <a:pPr algn="ctr"/>
            <a:r>
              <a:rPr lang="en-US" sz="1200" dirty="0"/>
              <a:t>D1</a:t>
            </a:r>
          </a:p>
        </p:txBody>
      </p:sp>
      <p:sp>
        <p:nvSpPr>
          <p:cNvPr id="34" name="TextBox 33">
            <a:extLst>
              <a:ext uri="{FF2B5EF4-FFF2-40B4-BE49-F238E27FC236}">
                <a16:creationId xmlns:a16="http://schemas.microsoft.com/office/drawing/2014/main" id="{1476BC73-1B8B-5A2C-A414-D1A29BEFCA24}"/>
              </a:ext>
            </a:extLst>
          </p:cNvPr>
          <p:cNvSpPr txBox="1"/>
          <p:nvPr/>
        </p:nvSpPr>
        <p:spPr>
          <a:xfrm>
            <a:off x="105266" y="2977693"/>
            <a:ext cx="722027" cy="276999"/>
          </a:xfrm>
          <a:prstGeom prst="rect">
            <a:avLst/>
          </a:prstGeom>
          <a:noFill/>
        </p:spPr>
        <p:txBody>
          <a:bodyPr wrap="square" rtlCol="0">
            <a:spAutoFit/>
          </a:bodyPr>
          <a:lstStyle/>
          <a:p>
            <a:pPr algn="ctr"/>
            <a:r>
              <a:rPr lang="en-US" sz="1200" dirty="0"/>
              <a:t>D8</a:t>
            </a:r>
          </a:p>
        </p:txBody>
      </p:sp>
      <p:sp>
        <p:nvSpPr>
          <p:cNvPr id="35" name="TextBox 34">
            <a:extLst>
              <a:ext uri="{FF2B5EF4-FFF2-40B4-BE49-F238E27FC236}">
                <a16:creationId xmlns:a16="http://schemas.microsoft.com/office/drawing/2014/main" id="{76071B0F-A315-CDD1-8329-DD73D834A980}"/>
              </a:ext>
            </a:extLst>
          </p:cNvPr>
          <p:cNvSpPr txBox="1"/>
          <p:nvPr/>
        </p:nvSpPr>
        <p:spPr>
          <a:xfrm>
            <a:off x="162741" y="3849381"/>
            <a:ext cx="722027" cy="276999"/>
          </a:xfrm>
          <a:prstGeom prst="rect">
            <a:avLst/>
          </a:prstGeom>
          <a:noFill/>
        </p:spPr>
        <p:txBody>
          <a:bodyPr wrap="square" rtlCol="0">
            <a:spAutoFit/>
          </a:bodyPr>
          <a:lstStyle/>
          <a:p>
            <a:pPr algn="ctr"/>
            <a:r>
              <a:rPr lang="en-US" sz="1200" dirty="0"/>
              <a:t>D15</a:t>
            </a:r>
          </a:p>
        </p:txBody>
      </p:sp>
      <p:sp>
        <p:nvSpPr>
          <p:cNvPr id="36" name="TextBox 35">
            <a:extLst>
              <a:ext uri="{FF2B5EF4-FFF2-40B4-BE49-F238E27FC236}">
                <a16:creationId xmlns:a16="http://schemas.microsoft.com/office/drawing/2014/main" id="{0F56D6B9-9CA9-EBD8-CAD6-E4D3FB941A79}"/>
              </a:ext>
            </a:extLst>
          </p:cNvPr>
          <p:cNvSpPr txBox="1"/>
          <p:nvPr/>
        </p:nvSpPr>
        <p:spPr>
          <a:xfrm>
            <a:off x="178594" y="4750396"/>
            <a:ext cx="722027" cy="276999"/>
          </a:xfrm>
          <a:prstGeom prst="rect">
            <a:avLst/>
          </a:prstGeom>
          <a:noFill/>
        </p:spPr>
        <p:txBody>
          <a:bodyPr wrap="square" rtlCol="0">
            <a:spAutoFit/>
          </a:bodyPr>
          <a:lstStyle/>
          <a:p>
            <a:pPr algn="ctr"/>
            <a:r>
              <a:rPr lang="en-US" sz="1200" dirty="0"/>
              <a:t>D22</a:t>
            </a:r>
          </a:p>
        </p:txBody>
      </p:sp>
      <p:sp>
        <p:nvSpPr>
          <p:cNvPr id="40" name="TextBox 39">
            <a:extLst>
              <a:ext uri="{FF2B5EF4-FFF2-40B4-BE49-F238E27FC236}">
                <a16:creationId xmlns:a16="http://schemas.microsoft.com/office/drawing/2014/main" id="{7F16F011-3567-9630-D68E-6E981A5B16F4}"/>
              </a:ext>
            </a:extLst>
          </p:cNvPr>
          <p:cNvSpPr txBox="1"/>
          <p:nvPr/>
        </p:nvSpPr>
        <p:spPr>
          <a:xfrm>
            <a:off x="-54724" y="6238141"/>
            <a:ext cx="12029259" cy="646331"/>
          </a:xfrm>
          <a:prstGeom prst="rect">
            <a:avLst/>
          </a:prstGeom>
          <a:noFill/>
        </p:spPr>
        <p:txBody>
          <a:bodyPr wrap="square" rtlCol="0">
            <a:spAutoFit/>
          </a:bodyPr>
          <a:lstStyle/>
          <a:p>
            <a:r>
              <a:rPr lang="en-US" sz="1200" dirty="0"/>
              <a:t>*Premedications required with each dose during cycle 1. Cycle 2+: patients who experienced grade 2 or 3 CRS with previous dose until epcoritamab is given without subsequent CRS of grade 2 or higher. Refer to PI for administration schedule adjustments for delayed doses. </a:t>
            </a:r>
          </a:p>
          <a:p>
            <a:endParaRPr lang="en-US" sz="1200" dirty="0"/>
          </a:p>
        </p:txBody>
      </p:sp>
      <p:sp>
        <p:nvSpPr>
          <p:cNvPr id="42" name="TextBox 41">
            <a:extLst>
              <a:ext uri="{FF2B5EF4-FFF2-40B4-BE49-F238E27FC236}">
                <a16:creationId xmlns:a16="http://schemas.microsoft.com/office/drawing/2014/main" id="{AD661A1D-86FB-4B09-AAD1-1BE0F4069B28}"/>
              </a:ext>
            </a:extLst>
          </p:cNvPr>
          <p:cNvSpPr txBox="1"/>
          <p:nvPr/>
        </p:nvSpPr>
        <p:spPr>
          <a:xfrm>
            <a:off x="-27214" y="6681010"/>
            <a:ext cx="6123214" cy="246221"/>
          </a:xfrm>
          <a:prstGeom prst="rect">
            <a:avLst/>
          </a:prstGeom>
          <a:noFill/>
        </p:spPr>
        <p:txBody>
          <a:bodyPr wrap="square">
            <a:spAutoFit/>
          </a:bodyPr>
          <a:lstStyle/>
          <a:p>
            <a:r>
              <a:rPr lang="en-US" sz="1000" dirty="0"/>
              <a:t>EPKINLY [package insert]. Plainsboro, NJ: Genmab US, Inc. and North Chicago, IL: AbbVie Inc. 2024.</a:t>
            </a:r>
          </a:p>
        </p:txBody>
      </p:sp>
      <p:graphicFrame>
        <p:nvGraphicFramePr>
          <p:cNvPr id="49" name="Diagram 48">
            <a:extLst>
              <a:ext uri="{FF2B5EF4-FFF2-40B4-BE49-F238E27FC236}">
                <a16:creationId xmlns:a16="http://schemas.microsoft.com/office/drawing/2014/main" id="{DF587D17-6CC3-F4F4-D135-ECBD809E46EB}"/>
              </a:ext>
            </a:extLst>
          </p:cNvPr>
          <p:cNvGraphicFramePr/>
          <p:nvPr>
            <p:extLst>
              <p:ext uri="{D42A27DB-BD31-4B8C-83A1-F6EECF244321}">
                <p14:modId xmlns:p14="http://schemas.microsoft.com/office/powerpoint/2010/main" val="128779281"/>
              </p:ext>
            </p:extLst>
          </p:nvPr>
        </p:nvGraphicFramePr>
        <p:xfrm>
          <a:off x="5816272" y="1334049"/>
          <a:ext cx="6089648" cy="4560945"/>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44" name="Picture 43">
            <a:extLst>
              <a:ext uri="{FF2B5EF4-FFF2-40B4-BE49-F238E27FC236}">
                <a16:creationId xmlns:a16="http://schemas.microsoft.com/office/drawing/2014/main" id="{5EAFD4B8-6599-B1D1-EE4D-2313009766CD}"/>
              </a:ext>
            </a:extLst>
          </p:cNvPr>
          <p:cNvPicPr>
            <a:picLocks noChangeAspect="1"/>
          </p:cNvPicPr>
          <p:nvPr/>
        </p:nvPicPr>
        <p:blipFill>
          <a:blip r:embed="rId5">
            <a:extLst>
              <a:ext uri="{BEBA8EAE-BF5A-486C-A8C5-ECC9F3942E4B}">
                <a14:imgProps xmlns:a14="http://schemas.microsoft.com/office/drawing/2010/main">
                  <a14:imgLayer r:embed="rId20">
                    <a14:imgEffect>
                      <a14:backgroundRemoval t="10000" b="90000" l="10000" r="90000">
                        <a14:foregroundMark x1="36765" y1="42593" x2="36765" y2="42593"/>
                      </a14:backgroundRemoval>
                    </a14:imgEffect>
                  </a14:imgLayer>
                </a14:imgProps>
              </a:ext>
            </a:extLst>
          </a:blip>
          <a:stretch>
            <a:fillRect/>
          </a:stretch>
        </p:blipFill>
        <p:spPr>
          <a:xfrm>
            <a:off x="10128852" y="1700858"/>
            <a:ext cx="788391" cy="626076"/>
          </a:xfrm>
          <a:prstGeom prst="rect">
            <a:avLst/>
          </a:prstGeom>
        </p:spPr>
      </p:pic>
      <p:sp>
        <p:nvSpPr>
          <p:cNvPr id="3" name="Rectangle 2">
            <a:extLst>
              <a:ext uri="{FF2B5EF4-FFF2-40B4-BE49-F238E27FC236}">
                <a16:creationId xmlns:a16="http://schemas.microsoft.com/office/drawing/2014/main" id="{7595E483-F71E-25C6-6F93-9FE630087D44}"/>
              </a:ext>
            </a:extLst>
          </p:cNvPr>
          <p:cNvSpPr/>
          <p:nvPr/>
        </p:nvSpPr>
        <p:spPr>
          <a:xfrm>
            <a:off x="286080" y="3835577"/>
            <a:ext cx="5217810" cy="92180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E1C546A-04DA-FF25-7531-E71302E5909E}"/>
              </a:ext>
            </a:extLst>
          </p:cNvPr>
          <p:cNvCxnSpPr>
            <a:cxnSpLocks/>
          </p:cNvCxnSpPr>
          <p:nvPr/>
        </p:nvCxnSpPr>
        <p:spPr>
          <a:xfrm>
            <a:off x="331063" y="1066800"/>
            <a:ext cx="11574857"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4875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164892"/>
            <a:ext cx="10515600" cy="1325563"/>
          </a:xfrm>
        </p:spPr>
        <p:txBody>
          <a:bodyPr>
            <a:normAutofit/>
          </a:bodyPr>
          <a:lstStyle/>
          <a:p>
            <a:pPr algn="ctr"/>
            <a:r>
              <a:rPr lang="en-US" sz="4000" dirty="0"/>
              <a:t>FL Bispecific Antibody Considerations</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961868"/>
            <a:ext cx="11127783" cy="0"/>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3" name="Table 2">
            <a:extLst>
              <a:ext uri="{FF2B5EF4-FFF2-40B4-BE49-F238E27FC236}">
                <a16:creationId xmlns:a16="http://schemas.microsoft.com/office/drawing/2014/main" id="{0E3D0FF9-83AE-A0B2-2BED-10B41D54E690}"/>
              </a:ext>
            </a:extLst>
          </p:cNvPr>
          <p:cNvGraphicFramePr>
            <a:graphicFrameLocks noGrp="1"/>
          </p:cNvGraphicFramePr>
          <p:nvPr>
            <p:extLst>
              <p:ext uri="{D42A27DB-BD31-4B8C-83A1-F6EECF244321}">
                <p14:modId xmlns:p14="http://schemas.microsoft.com/office/powerpoint/2010/main" val="1684318595"/>
              </p:ext>
            </p:extLst>
          </p:nvPr>
        </p:nvGraphicFramePr>
        <p:xfrm>
          <a:off x="495945" y="1160671"/>
          <a:ext cx="11127783" cy="5228083"/>
        </p:xfrm>
        <a:graphic>
          <a:graphicData uri="http://schemas.openxmlformats.org/drawingml/2006/table">
            <a:tbl>
              <a:tblPr firstRow="1" bandRow="1">
                <a:tableStyleId>{7DF18680-E054-41AD-8BC1-D1AEF772440D}</a:tableStyleId>
              </a:tblPr>
              <a:tblGrid>
                <a:gridCol w="2232264">
                  <a:extLst>
                    <a:ext uri="{9D8B030D-6E8A-4147-A177-3AD203B41FA5}">
                      <a16:colId xmlns:a16="http://schemas.microsoft.com/office/drawing/2014/main" val="3923014364"/>
                    </a:ext>
                  </a:extLst>
                </a:gridCol>
                <a:gridCol w="4542020">
                  <a:extLst>
                    <a:ext uri="{9D8B030D-6E8A-4147-A177-3AD203B41FA5}">
                      <a16:colId xmlns:a16="http://schemas.microsoft.com/office/drawing/2014/main" val="2364479279"/>
                    </a:ext>
                  </a:extLst>
                </a:gridCol>
                <a:gridCol w="4353499">
                  <a:extLst>
                    <a:ext uri="{9D8B030D-6E8A-4147-A177-3AD203B41FA5}">
                      <a16:colId xmlns:a16="http://schemas.microsoft.com/office/drawing/2014/main" val="921641417"/>
                    </a:ext>
                  </a:extLst>
                </a:gridCol>
              </a:tblGrid>
              <a:tr h="319146">
                <a:tc>
                  <a:txBody>
                    <a:bodyPr/>
                    <a:lstStyle/>
                    <a:p>
                      <a:pPr algn="ctr"/>
                      <a:endParaRPr lang="en-US" sz="1800" dirty="0"/>
                    </a:p>
                  </a:txBody>
                  <a:tcPr/>
                </a:tc>
                <a:tc>
                  <a:txBody>
                    <a:bodyPr/>
                    <a:lstStyle/>
                    <a:p>
                      <a:pPr algn="ctr"/>
                      <a:r>
                        <a:rPr lang="en-US" sz="1800" dirty="0"/>
                        <a:t>Epcoritamab</a:t>
                      </a:r>
                    </a:p>
                  </a:txBody>
                  <a:tcPr/>
                </a:tc>
                <a:tc>
                  <a:txBody>
                    <a:bodyPr/>
                    <a:lstStyle/>
                    <a:p>
                      <a:pPr algn="ctr"/>
                      <a:r>
                        <a:rPr lang="en-US" sz="1800" dirty="0"/>
                        <a:t>Mosunetuzumab</a:t>
                      </a:r>
                    </a:p>
                  </a:txBody>
                  <a:tcPr/>
                </a:tc>
                <a:extLst>
                  <a:ext uri="{0D108BD9-81ED-4DB2-BD59-A6C34878D82A}">
                    <a16:rowId xmlns:a16="http://schemas.microsoft.com/office/drawing/2014/main" val="4076967132"/>
                  </a:ext>
                </a:extLst>
              </a:tr>
              <a:tr h="319146">
                <a:tc>
                  <a:txBody>
                    <a:bodyPr/>
                    <a:lstStyle/>
                    <a:p>
                      <a:pPr algn="l"/>
                      <a:r>
                        <a:rPr lang="en-US" sz="1800" b="1" dirty="0"/>
                        <a:t>Administration</a:t>
                      </a:r>
                    </a:p>
                  </a:txBody>
                  <a:tcPr/>
                </a:tc>
                <a:tc>
                  <a:txBody>
                    <a:bodyPr/>
                    <a:lstStyle/>
                    <a:p>
                      <a:pPr algn="ctr"/>
                      <a:r>
                        <a:rPr lang="en-US" sz="1800" dirty="0"/>
                        <a:t>SQ</a:t>
                      </a:r>
                    </a:p>
                  </a:txBody>
                  <a:tcPr/>
                </a:tc>
                <a:tc>
                  <a:txBody>
                    <a:bodyPr/>
                    <a:lstStyle/>
                    <a:p>
                      <a:pPr algn="ctr"/>
                      <a:r>
                        <a:rPr lang="en-US" sz="1800" dirty="0"/>
                        <a:t>IV</a:t>
                      </a:r>
                    </a:p>
                  </a:txBody>
                  <a:tcPr/>
                </a:tc>
                <a:extLst>
                  <a:ext uri="{0D108BD9-81ED-4DB2-BD59-A6C34878D82A}">
                    <a16:rowId xmlns:a16="http://schemas.microsoft.com/office/drawing/2014/main" val="3627724413"/>
                  </a:ext>
                </a:extLst>
              </a:tr>
              <a:tr h="564643">
                <a:tc>
                  <a:txBody>
                    <a:bodyPr/>
                    <a:lstStyle/>
                    <a:p>
                      <a:pPr algn="l"/>
                      <a:r>
                        <a:rPr lang="en-US" sz="1800" b="1" dirty="0"/>
                        <a:t>Dosing Schedule</a:t>
                      </a:r>
                    </a:p>
                  </a:txBody>
                  <a:tcPr/>
                </a:tc>
                <a:tc>
                  <a:txBody>
                    <a:bodyPr/>
                    <a:lstStyle/>
                    <a:p>
                      <a:pPr algn="ctr"/>
                      <a:r>
                        <a:rPr lang="en-US" sz="1800" dirty="0"/>
                        <a:t>Weekly x 3 cycles then every 2 weeks x 5 cycles then every 4 weeks thereafter</a:t>
                      </a:r>
                    </a:p>
                  </a:txBody>
                  <a:tcPr/>
                </a:tc>
                <a:tc>
                  <a:txBody>
                    <a:bodyPr/>
                    <a:lstStyle/>
                    <a:p>
                      <a:pPr algn="ctr"/>
                      <a:r>
                        <a:rPr lang="en-US" sz="1800" dirty="0"/>
                        <a:t>Every 3 weeks </a:t>
                      </a:r>
                    </a:p>
                  </a:txBody>
                  <a:tcPr/>
                </a:tc>
                <a:extLst>
                  <a:ext uri="{0D108BD9-81ED-4DB2-BD59-A6C34878D82A}">
                    <a16:rowId xmlns:a16="http://schemas.microsoft.com/office/drawing/2014/main" val="1840588443"/>
                  </a:ext>
                </a:extLst>
              </a:tr>
              <a:tr h="564643">
                <a:tc>
                  <a:txBody>
                    <a:bodyPr/>
                    <a:lstStyle/>
                    <a:p>
                      <a:pPr algn="l"/>
                      <a:r>
                        <a:rPr lang="en-US" sz="1800" b="1" dirty="0"/>
                        <a:t>Treatment Duration</a:t>
                      </a:r>
                    </a:p>
                  </a:txBody>
                  <a:tcPr/>
                </a:tc>
                <a:tc>
                  <a:txBody>
                    <a:bodyPr/>
                    <a:lstStyle/>
                    <a:p>
                      <a:pPr algn="ctr"/>
                      <a:r>
                        <a:rPr lang="en-US" sz="1800" dirty="0"/>
                        <a:t>Until disease progression or toxicity</a:t>
                      </a:r>
                    </a:p>
                  </a:txBody>
                  <a:tcPr/>
                </a:tc>
                <a:tc>
                  <a:txBody>
                    <a:bodyPr/>
                    <a:lstStyle/>
                    <a:p>
                      <a:pPr algn="ctr"/>
                      <a:r>
                        <a:rPr lang="en-US" sz="1800" dirty="0"/>
                        <a:t>Up to 17 cycles </a:t>
                      </a:r>
                    </a:p>
                  </a:txBody>
                  <a:tcPr/>
                </a:tc>
                <a:extLst>
                  <a:ext uri="{0D108BD9-81ED-4DB2-BD59-A6C34878D82A}">
                    <a16:rowId xmlns:a16="http://schemas.microsoft.com/office/drawing/2014/main" val="2889285134"/>
                  </a:ext>
                </a:extLst>
              </a:tr>
              <a:tr h="810139">
                <a:tc>
                  <a:txBody>
                    <a:bodyPr/>
                    <a:lstStyle/>
                    <a:p>
                      <a:pPr algn="l"/>
                      <a:r>
                        <a:rPr lang="en-US" sz="1800" b="1" dirty="0"/>
                        <a:t>CRS Prophylaxis </a:t>
                      </a:r>
                    </a:p>
                  </a:txBody>
                  <a:tcPr/>
                </a:tc>
                <a:tc>
                  <a:txBody>
                    <a:bodyPr/>
                    <a:lstStyle/>
                    <a:p>
                      <a:pPr algn="ctr"/>
                      <a:r>
                        <a:rPr lang="en-US" sz="1800" dirty="0"/>
                        <a:t>Post-dose dexamethasone daily for 3 days after each step-up dose and first treatment dose</a:t>
                      </a:r>
                    </a:p>
                  </a:txBody>
                  <a:tcPr/>
                </a:tc>
                <a:tc>
                  <a:txBody>
                    <a:bodyPr/>
                    <a:lstStyle/>
                    <a:p>
                      <a:pPr algn="ctr"/>
                      <a:r>
                        <a:rPr lang="en-US" sz="1800" dirty="0"/>
                        <a:t>No steroid dosing required per PI </a:t>
                      </a:r>
                    </a:p>
                  </a:txBody>
                  <a:tcPr/>
                </a:tc>
                <a:extLst>
                  <a:ext uri="{0D108BD9-81ED-4DB2-BD59-A6C34878D82A}">
                    <a16:rowId xmlns:a16="http://schemas.microsoft.com/office/drawing/2014/main" val="1888845384"/>
                  </a:ext>
                </a:extLst>
              </a:tr>
              <a:tr h="1301133">
                <a:tc>
                  <a:txBody>
                    <a:bodyPr/>
                    <a:lstStyle/>
                    <a:p>
                      <a:pPr algn="l"/>
                      <a:r>
                        <a:rPr lang="en-US" sz="1800" b="1" dirty="0"/>
                        <a:t>CRS Rate</a:t>
                      </a:r>
                    </a:p>
                    <a:p>
                      <a:pPr marL="285750" indent="-285750" algn="l">
                        <a:buFont typeface="Arial" panose="020B0604020202020204" pitchFamily="34" charset="0"/>
                        <a:buChar char="•"/>
                      </a:pPr>
                      <a:r>
                        <a:rPr lang="en-US" sz="1800" dirty="0"/>
                        <a:t>Grade 1</a:t>
                      </a:r>
                    </a:p>
                    <a:p>
                      <a:pPr marL="285750" indent="-285750" algn="l">
                        <a:buFont typeface="Arial" panose="020B0604020202020204" pitchFamily="34" charset="0"/>
                        <a:buChar char="•"/>
                      </a:pPr>
                      <a:r>
                        <a:rPr lang="en-US" sz="1800" dirty="0"/>
                        <a:t>Grade 2</a:t>
                      </a:r>
                    </a:p>
                    <a:p>
                      <a:pPr marL="285750" indent="-285750" algn="l">
                        <a:buFont typeface="Arial" panose="020B0604020202020204" pitchFamily="34" charset="0"/>
                        <a:buChar char="•"/>
                      </a:pPr>
                      <a:r>
                        <a:rPr lang="en-US" sz="1800" dirty="0"/>
                        <a:t>Grade 3</a:t>
                      </a:r>
                    </a:p>
                    <a:p>
                      <a:pPr marL="285750" indent="-285750" algn="l">
                        <a:buFont typeface="Arial" panose="020B0604020202020204" pitchFamily="34" charset="0"/>
                        <a:buChar char="•"/>
                      </a:pPr>
                      <a:r>
                        <a:rPr lang="en-US" sz="1800" dirty="0"/>
                        <a:t>Grade 4</a:t>
                      </a:r>
                    </a:p>
                  </a:txBody>
                  <a:tcPr/>
                </a:tc>
                <a:tc>
                  <a:txBody>
                    <a:bodyPr/>
                    <a:lstStyle/>
                    <a:p>
                      <a:pPr algn="ctr"/>
                      <a:endParaRPr lang="en-US" sz="1800" dirty="0"/>
                    </a:p>
                    <a:p>
                      <a:pPr algn="ctr"/>
                      <a:r>
                        <a:rPr lang="en-US" sz="1800" dirty="0"/>
                        <a:t>40%</a:t>
                      </a:r>
                    </a:p>
                    <a:p>
                      <a:pPr algn="ctr"/>
                      <a:r>
                        <a:rPr lang="en-US" sz="1800" dirty="0"/>
                        <a:t>9%</a:t>
                      </a:r>
                    </a:p>
                    <a:p>
                      <a:pPr algn="ctr"/>
                      <a:r>
                        <a:rPr lang="en-US" sz="1800" dirty="0"/>
                        <a:t>0%</a:t>
                      </a:r>
                    </a:p>
                    <a:p>
                      <a:pPr algn="ctr"/>
                      <a:r>
                        <a:rPr lang="en-US" sz="1800" dirty="0"/>
                        <a:t>0%</a:t>
                      </a:r>
                    </a:p>
                  </a:txBody>
                  <a:tcPr/>
                </a:tc>
                <a:tc>
                  <a:txBody>
                    <a:bodyPr/>
                    <a:lstStyle/>
                    <a:p>
                      <a:pPr algn="ctr"/>
                      <a:endParaRPr lang="en-US" sz="1800" dirty="0"/>
                    </a:p>
                    <a:p>
                      <a:pPr algn="ctr"/>
                      <a:r>
                        <a:rPr lang="en-US" sz="1800" dirty="0"/>
                        <a:t>26%</a:t>
                      </a:r>
                    </a:p>
                    <a:p>
                      <a:pPr algn="ctr"/>
                      <a:r>
                        <a:rPr lang="en-US" sz="1800" dirty="0"/>
                        <a:t>17%</a:t>
                      </a:r>
                    </a:p>
                    <a:p>
                      <a:pPr algn="ctr"/>
                      <a:r>
                        <a:rPr lang="en-US" sz="1800" dirty="0"/>
                        <a:t>1%</a:t>
                      </a:r>
                    </a:p>
                    <a:p>
                      <a:pPr algn="ctr"/>
                      <a:r>
                        <a:rPr lang="en-US" sz="1800" dirty="0"/>
                        <a:t>1%</a:t>
                      </a:r>
                    </a:p>
                  </a:txBody>
                  <a:tcPr/>
                </a:tc>
                <a:extLst>
                  <a:ext uri="{0D108BD9-81ED-4DB2-BD59-A6C34878D82A}">
                    <a16:rowId xmlns:a16="http://schemas.microsoft.com/office/drawing/2014/main" val="2308891026"/>
                  </a:ext>
                </a:extLst>
              </a:tr>
              <a:tr h="810139">
                <a:tc>
                  <a:txBody>
                    <a:bodyPr/>
                    <a:lstStyle/>
                    <a:p>
                      <a:pPr algn="l"/>
                      <a:r>
                        <a:rPr lang="en-US" sz="1800" b="1" dirty="0"/>
                        <a:t>ICANS Rate</a:t>
                      </a:r>
                    </a:p>
                    <a:p>
                      <a:pPr marL="285750" indent="-285750" algn="l">
                        <a:buFont typeface="Arial" panose="020B0604020202020204" pitchFamily="34" charset="0"/>
                        <a:buChar char="•"/>
                      </a:pPr>
                      <a:r>
                        <a:rPr lang="en-US" sz="1800" dirty="0"/>
                        <a:t>Grade 1-2</a:t>
                      </a:r>
                    </a:p>
                    <a:p>
                      <a:pPr marL="285750" indent="-285750" algn="l">
                        <a:buFont typeface="Arial" panose="020B0604020202020204" pitchFamily="34" charset="0"/>
                        <a:buChar char="•"/>
                      </a:pPr>
                      <a:r>
                        <a:rPr lang="en-US" sz="1800" dirty="0"/>
                        <a:t>Grade 3-4</a:t>
                      </a:r>
                    </a:p>
                  </a:txBody>
                  <a:tcPr/>
                </a:tc>
                <a:tc>
                  <a:txBody>
                    <a:bodyPr/>
                    <a:lstStyle/>
                    <a:p>
                      <a:pPr algn="ctr"/>
                      <a:endParaRPr lang="en-US" sz="1800" dirty="0"/>
                    </a:p>
                    <a:p>
                      <a:pPr algn="ctr"/>
                      <a:r>
                        <a:rPr lang="en-US" sz="1800" dirty="0"/>
                        <a:t>0%</a:t>
                      </a:r>
                    </a:p>
                    <a:p>
                      <a:pPr algn="ctr"/>
                      <a:r>
                        <a:rPr lang="en-US" sz="1800" dirty="0"/>
                        <a:t>0%</a:t>
                      </a:r>
                    </a:p>
                  </a:txBody>
                  <a:tcPr/>
                </a:tc>
                <a:tc>
                  <a:txBody>
                    <a:bodyPr/>
                    <a:lstStyle/>
                    <a:p>
                      <a:pPr algn="ctr"/>
                      <a:endParaRPr lang="en-US" sz="1800" dirty="0"/>
                    </a:p>
                    <a:p>
                      <a:pPr algn="ctr"/>
                      <a:r>
                        <a:rPr lang="en-US" sz="1800" dirty="0"/>
                        <a:t>3%</a:t>
                      </a:r>
                    </a:p>
                    <a:p>
                      <a:pPr algn="ctr"/>
                      <a:r>
                        <a:rPr lang="en-US" sz="1800" dirty="0"/>
                        <a:t>0%</a:t>
                      </a:r>
                    </a:p>
                  </a:txBody>
                  <a:tcPr/>
                </a:tc>
                <a:extLst>
                  <a:ext uri="{0D108BD9-81ED-4DB2-BD59-A6C34878D82A}">
                    <a16:rowId xmlns:a16="http://schemas.microsoft.com/office/drawing/2014/main" val="333246389"/>
                  </a:ext>
                </a:extLst>
              </a:tr>
            </a:tbl>
          </a:graphicData>
        </a:graphic>
      </p:graphicFrame>
      <p:sp>
        <p:nvSpPr>
          <p:cNvPr id="8" name="TextBox 7">
            <a:extLst>
              <a:ext uri="{FF2B5EF4-FFF2-40B4-BE49-F238E27FC236}">
                <a16:creationId xmlns:a16="http://schemas.microsoft.com/office/drawing/2014/main" id="{A12721C8-1AD4-8A9F-F48C-3B265B4A8DC3}"/>
              </a:ext>
            </a:extLst>
          </p:cNvPr>
          <p:cNvSpPr txBox="1"/>
          <p:nvPr/>
        </p:nvSpPr>
        <p:spPr>
          <a:xfrm>
            <a:off x="0" y="6459345"/>
            <a:ext cx="12366885" cy="400110"/>
          </a:xfrm>
          <a:prstGeom prst="rect">
            <a:avLst/>
          </a:prstGeom>
          <a:noFill/>
        </p:spPr>
        <p:txBody>
          <a:bodyPr wrap="square">
            <a:spAutoFit/>
          </a:bodyPr>
          <a:lstStyle/>
          <a:p>
            <a:r>
              <a:rPr lang="en-US" sz="1000" dirty="0"/>
              <a:t>EPKINLY [package insert]. Plainsboro, NJ: Genmab US, Inc. and North Chicago, IL: AbbVie. LUNSUMIO. Prescribing Information. Genentech, Inc. Accessed July 2024. </a:t>
            </a:r>
            <a:r>
              <a:rPr lang="en-US" sz="1000" dirty="0" err="1"/>
              <a:t>Thieblemont</a:t>
            </a:r>
            <a:r>
              <a:rPr lang="en-US" sz="1000" dirty="0"/>
              <a:t> C, et al. </a:t>
            </a:r>
            <a:r>
              <a:rPr lang="en-US" sz="1000" i="1" dirty="0"/>
              <a:t>J Clin Oncol</a:t>
            </a:r>
            <a:r>
              <a:rPr lang="en-US" sz="1000" dirty="0"/>
              <a:t>. 2023 Apr 20;41(12):2238-2247.  </a:t>
            </a:r>
            <a:r>
              <a:rPr lang="en-US" sz="1000" dirty="0" err="1"/>
              <a:t>Budde</a:t>
            </a:r>
            <a:r>
              <a:rPr lang="en-US" sz="1000" dirty="0"/>
              <a:t> LE, et al. </a:t>
            </a:r>
            <a:r>
              <a:rPr lang="en-US" sz="1000" i="1" dirty="0"/>
              <a:t>Lancet Oncol</a:t>
            </a:r>
            <a:r>
              <a:rPr lang="en-US" sz="1000" dirty="0"/>
              <a:t>. 2022 Aug;23(8):1055-1065. </a:t>
            </a:r>
          </a:p>
        </p:txBody>
      </p:sp>
    </p:spTree>
    <p:extLst>
      <p:ext uri="{BB962C8B-B14F-4D97-AF65-F5344CB8AC3E}">
        <p14:creationId xmlns:p14="http://schemas.microsoft.com/office/powerpoint/2010/main" val="352318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tual Background - Antibodies (Blue) | BioRender Science Templates">
            <a:extLst>
              <a:ext uri="{FF2B5EF4-FFF2-40B4-BE49-F238E27FC236}">
                <a16:creationId xmlns:a16="http://schemas.microsoft.com/office/drawing/2014/main" id="{E0810F21-D4C4-5311-785D-57290239EE14}"/>
              </a:ext>
            </a:extLst>
          </p:cNvPr>
          <p:cNvPicPr>
            <a:picLocks noChangeAspect="1" noChangeArrowheads="1"/>
          </p:cNvPicPr>
          <p:nvPr/>
        </p:nvPicPr>
        <p:blipFill>
          <a:blip r:embed="rId3">
            <a:alphaModFix amt="50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467"/>
            <a:ext cx="12192000" cy="6849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61E9FD-4D44-2BA6-CAB8-627B4511FBEA}"/>
              </a:ext>
            </a:extLst>
          </p:cNvPr>
          <p:cNvSpPr>
            <a:spLocks noGrp="1"/>
          </p:cNvSpPr>
          <p:nvPr>
            <p:ph type="ctrTitle"/>
          </p:nvPr>
        </p:nvSpPr>
        <p:spPr>
          <a:xfrm>
            <a:off x="899410" y="2967286"/>
            <a:ext cx="10628026" cy="923427"/>
          </a:xfrm>
        </p:spPr>
        <p:txBody>
          <a:bodyPr>
            <a:normAutofit/>
          </a:bodyPr>
          <a:lstStyle/>
          <a:p>
            <a:r>
              <a:rPr lang="en-US" sz="5000" dirty="0">
                <a:effectLst/>
                <a:latin typeface="+mn-lt"/>
              </a:rPr>
              <a:t>Toxicity Prevention and </a:t>
            </a:r>
            <a:r>
              <a:rPr lang="en-US" sz="5000" dirty="0">
                <a:latin typeface="+mn-lt"/>
              </a:rPr>
              <a:t>Management</a:t>
            </a:r>
          </a:p>
        </p:txBody>
      </p:sp>
    </p:spTree>
    <p:extLst>
      <p:ext uri="{BB962C8B-B14F-4D97-AF65-F5344CB8AC3E}">
        <p14:creationId xmlns:p14="http://schemas.microsoft.com/office/powerpoint/2010/main" val="852772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0"/>
            <a:ext cx="10515600" cy="1325563"/>
          </a:xfrm>
        </p:spPr>
        <p:txBody>
          <a:bodyPr>
            <a:normAutofit/>
          </a:bodyPr>
          <a:lstStyle/>
          <a:p>
            <a:pPr algn="ctr"/>
            <a:r>
              <a:rPr lang="en-US" sz="4000" dirty="0"/>
              <a:t>Patient Case - AP </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ontent Placeholder 3">
            <a:extLst>
              <a:ext uri="{FF2B5EF4-FFF2-40B4-BE49-F238E27FC236}">
                <a16:creationId xmlns:a16="http://schemas.microsoft.com/office/drawing/2014/main" id="{581EA8B6-1022-112B-FE8B-0A32D7ECB46F}"/>
              </a:ext>
            </a:extLst>
          </p:cNvPr>
          <p:cNvSpPr>
            <a:spLocks noGrp="1"/>
          </p:cNvSpPr>
          <p:nvPr>
            <p:ph idx="1"/>
          </p:nvPr>
        </p:nvSpPr>
        <p:spPr>
          <a:xfrm>
            <a:off x="568271" y="1325563"/>
            <a:ext cx="11055458" cy="4351338"/>
          </a:xfrm>
        </p:spPr>
        <p:txBody>
          <a:bodyPr/>
          <a:lstStyle/>
          <a:p>
            <a:pPr marL="0" indent="0">
              <a:buNone/>
            </a:pPr>
            <a:r>
              <a:rPr lang="en-US" sz="2400" kern="100" dirty="0">
                <a:effectLst/>
                <a:ea typeface="Aptos" panose="020B0004020202020204" pitchFamily="34" charset="0"/>
                <a:cs typeface="Times New Roman" panose="02020603050405020304" pitchFamily="18" charset="0"/>
              </a:rPr>
              <a:t>AP is admitted for 24-hr observation after his C1D8 glofitamab 2.5 mg step-up dose. </a:t>
            </a:r>
            <a:r>
              <a:rPr lang="en-US" sz="2400" kern="100" dirty="0">
                <a:ea typeface="Aptos" panose="020B0004020202020204" pitchFamily="34" charset="0"/>
                <a:cs typeface="Times New Roman" panose="02020603050405020304" pitchFamily="18" charset="0"/>
              </a:rPr>
              <a:t>During routine vital signs ~12 hours after administration, it was noted that AP was experiencing Grade 2 CRS with a fever of 101.2 with associated chills and hypotension with a blood pressure of 86/42. ICE score was 10. </a:t>
            </a:r>
          </a:p>
          <a:p>
            <a:endParaRPr lang="en-US" sz="2400" kern="100" dirty="0">
              <a:ea typeface="Aptos" panose="020B0004020202020204" pitchFamily="34" charset="0"/>
              <a:cs typeface="Times New Roman" panose="02020603050405020304" pitchFamily="18" charset="0"/>
            </a:endParaRPr>
          </a:p>
          <a:p>
            <a:endParaRPr lang="en-US" sz="2400" kern="100" dirty="0">
              <a:ea typeface="Aptos" panose="020B0004020202020204" pitchFamily="34" charset="0"/>
              <a:cs typeface="Times New Roman" panose="02020603050405020304" pitchFamily="18" charset="0"/>
            </a:endParaRPr>
          </a:p>
          <a:p>
            <a:endParaRPr lang="en-US" sz="2400" kern="100" dirty="0">
              <a:ea typeface="Aptos" panose="020B0004020202020204" pitchFamily="34" charset="0"/>
              <a:cs typeface="Times New Roman" panose="02020603050405020304" pitchFamily="18" charset="0"/>
            </a:endParaRPr>
          </a:p>
          <a:p>
            <a:endParaRPr lang="en-US" sz="2400" kern="100" dirty="0">
              <a:ea typeface="Aptos" panose="020B0004020202020204" pitchFamily="34"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F55B231C-B6C1-3449-09A0-6CC3E6322521}"/>
              </a:ext>
            </a:extLst>
          </p:cNvPr>
          <p:cNvSpPr/>
          <p:nvPr/>
        </p:nvSpPr>
        <p:spPr>
          <a:xfrm>
            <a:off x="2745698" y="3668842"/>
            <a:ext cx="6700603" cy="1079292"/>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t>Appropriate CRS management? </a:t>
            </a:r>
          </a:p>
        </p:txBody>
      </p:sp>
    </p:spTree>
    <p:extLst>
      <p:ext uri="{BB962C8B-B14F-4D97-AF65-F5344CB8AC3E}">
        <p14:creationId xmlns:p14="http://schemas.microsoft.com/office/powerpoint/2010/main" val="3681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tual Background - Antibodies (Blue) | BioRender Science Templates">
            <a:extLst>
              <a:ext uri="{FF2B5EF4-FFF2-40B4-BE49-F238E27FC236}">
                <a16:creationId xmlns:a16="http://schemas.microsoft.com/office/drawing/2014/main" id="{E0810F21-D4C4-5311-785D-57290239EE14}"/>
              </a:ext>
            </a:extLst>
          </p:cNvPr>
          <p:cNvPicPr>
            <a:picLocks noChangeAspect="1" noChangeArrowheads="1"/>
          </p:cNvPicPr>
          <p:nvPr/>
        </p:nvPicPr>
        <p:blipFill>
          <a:blip r:embed="rId2">
            <a:alphaModFix amt="50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467"/>
            <a:ext cx="12192000" cy="6849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61E9FD-4D44-2BA6-CAB8-627B4511FBEA}"/>
              </a:ext>
            </a:extLst>
          </p:cNvPr>
          <p:cNvSpPr>
            <a:spLocks noGrp="1"/>
          </p:cNvSpPr>
          <p:nvPr>
            <p:ph type="ctrTitle"/>
          </p:nvPr>
        </p:nvSpPr>
        <p:spPr>
          <a:xfrm>
            <a:off x="1860884" y="2338137"/>
            <a:ext cx="8470231" cy="1957136"/>
          </a:xfrm>
        </p:spPr>
        <p:txBody>
          <a:bodyPr>
            <a:normAutofit fontScale="90000"/>
          </a:bodyPr>
          <a:lstStyle/>
          <a:p>
            <a:r>
              <a:rPr lang="en-US" sz="5000" dirty="0">
                <a:effectLst/>
                <a:latin typeface="+mn-lt"/>
              </a:rPr>
              <a:t>Bispecific Antibodies Approved in </a:t>
            </a:r>
            <a:r>
              <a:rPr lang="en-US" sz="5000" dirty="0">
                <a:latin typeface="+mn-lt"/>
              </a:rPr>
              <a:t>Diffuse Large B-Cell Lymphoma</a:t>
            </a:r>
          </a:p>
        </p:txBody>
      </p:sp>
    </p:spTree>
    <p:extLst>
      <p:ext uri="{BB962C8B-B14F-4D97-AF65-F5344CB8AC3E}">
        <p14:creationId xmlns:p14="http://schemas.microsoft.com/office/powerpoint/2010/main" val="3324238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43F5-541E-BEEB-FE71-7E292AAB5D81}"/>
              </a:ext>
            </a:extLst>
          </p:cNvPr>
          <p:cNvSpPr>
            <a:spLocks noGrp="1"/>
          </p:cNvSpPr>
          <p:nvPr>
            <p:ph type="title"/>
          </p:nvPr>
        </p:nvSpPr>
        <p:spPr>
          <a:xfrm>
            <a:off x="893016" y="-250796"/>
            <a:ext cx="10515600" cy="1325563"/>
          </a:xfrm>
        </p:spPr>
        <p:txBody>
          <a:bodyPr>
            <a:normAutofit/>
          </a:bodyPr>
          <a:lstStyle/>
          <a:p>
            <a:pPr algn="ctr"/>
            <a:r>
              <a:rPr lang="en-US" sz="4000" dirty="0"/>
              <a:t>General CRS Management</a:t>
            </a:r>
          </a:p>
        </p:txBody>
      </p:sp>
      <p:sp>
        <p:nvSpPr>
          <p:cNvPr id="8" name="TextBox 7">
            <a:extLst>
              <a:ext uri="{FF2B5EF4-FFF2-40B4-BE49-F238E27FC236}">
                <a16:creationId xmlns:a16="http://schemas.microsoft.com/office/drawing/2014/main" id="{B2808F0A-E96C-A3BD-211B-DA1CF9EEBF4C}"/>
              </a:ext>
            </a:extLst>
          </p:cNvPr>
          <p:cNvSpPr txBox="1"/>
          <p:nvPr/>
        </p:nvSpPr>
        <p:spPr>
          <a:xfrm>
            <a:off x="0" y="6492875"/>
            <a:ext cx="12381875" cy="553998"/>
          </a:xfrm>
          <a:prstGeom prst="rect">
            <a:avLst/>
          </a:prstGeom>
          <a:noFill/>
        </p:spPr>
        <p:txBody>
          <a:bodyPr wrap="square">
            <a:spAutoFit/>
          </a:bodyPr>
          <a:lstStyle/>
          <a:p>
            <a:r>
              <a:rPr lang="en-US" sz="1000" dirty="0" err="1"/>
              <a:t>Santomasso</a:t>
            </a:r>
            <a:r>
              <a:rPr lang="en-US" sz="1000" dirty="0"/>
              <a:t> B, et al. J Clin Oncol. 2021;39(35): 3978-92. LUNSUMIO. Prescribing Information. Genentech, Inc. Accessed July 2024. EPKINLY [package insert]. Plainsboro, NJ: Genmab US, Inc. and North Chicago, IL: AbbVie Inc. 2024. COLUMVI. Prescribing Information. Genentech, Inc. Accessed July 2024.</a:t>
            </a:r>
          </a:p>
          <a:p>
            <a:r>
              <a:rPr lang="en-US" sz="1000" dirty="0"/>
              <a:t> </a:t>
            </a:r>
            <a:endParaRPr lang="en-US" dirty="0"/>
          </a:p>
        </p:txBody>
      </p:sp>
      <p:cxnSp>
        <p:nvCxnSpPr>
          <p:cNvPr id="9" name="Straight Connector 8">
            <a:extLst>
              <a:ext uri="{FF2B5EF4-FFF2-40B4-BE49-F238E27FC236}">
                <a16:creationId xmlns:a16="http://schemas.microsoft.com/office/drawing/2014/main" id="{9594738D-C7D8-F449-6A04-3094A41E3888}"/>
              </a:ext>
            </a:extLst>
          </p:cNvPr>
          <p:cNvCxnSpPr>
            <a:cxnSpLocks/>
          </p:cNvCxnSpPr>
          <p:nvPr/>
        </p:nvCxnSpPr>
        <p:spPr>
          <a:xfrm>
            <a:off x="415787" y="781987"/>
            <a:ext cx="11406751"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6" name="Content Placeholder 5">
            <a:extLst>
              <a:ext uri="{FF2B5EF4-FFF2-40B4-BE49-F238E27FC236}">
                <a16:creationId xmlns:a16="http://schemas.microsoft.com/office/drawing/2014/main" id="{24D61E28-ECEB-D9E5-B472-10A8E78F5515}"/>
              </a:ext>
            </a:extLst>
          </p:cNvPr>
          <p:cNvGraphicFramePr>
            <a:graphicFrameLocks noGrp="1"/>
          </p:cNvGraphicFramePr>
          <p:nvPr>
            <p:ph idx="1"/>
            <p:extLst>
              <p:ext uri="{D42A27DB-BD31-4B8C-83A1-F6EECF244321}">
                <p14:modId xmlns:p14="http://schemas.microsoft.com/office/powerpoint/2010/main" val="2867231509"/>
              </p:ext>
            </p:extLst>
          </p:nvPr>
        </p:nvGraphicFramePr>
        <p:xfrm>
          <a:off x="415787" y="1074767"/>
          <a:ext cx="11406750" cy="4632960"/>
        </p:xfrm>
        <a:graphic>
          <a:graphicData uri="http://schemas.openxmlformats.org/drawingml/2006/table">
            <a:tbl>
              <a:tblPr firstRow="1" bandRow="1">
                <a:tableStyleId>{8799B23B-EC83-4686-B30A-512413B5E67A}</a:tableStyleId>
              </a:tblPr>
              <a:tblGrid>
                <a:gridCol w="1578625">
                  <a:extLst>
                    <a:ext uri="{9D8B030D-6E8A-4147-A177-3AD203B41FA5}">
                      <a16:colId xmlns:a16="http://schemas.microsoft.com/office/drawing/2014/main" val="2603626661"/>
                    </a:ext>
                  </a:extLst>
                </a:gridCol>
                <a:gridCol w="9828125">
                  <a:extLst>
                    <a:ext uri="{9D8B030D-6E8A-4147-A177-3AD203B41FA5}">
                      <a16:colId xmlns:a16="http://schemas.microsoft.com/office/drawing/2014/main" val="1125557527"/>
                    </a:ext>
                  </a:extLst>
                </a:gridCol>
              </a:tblGrid>
              <a:tr h="0">
                <a:tc>
                  <a:txBody>
                    <a:bodyPr/>
                    <a:lstStyle/>
                    <a:p>
                      <a:pPr algn="ctr"/>
                      <a:r>
                        <a:rPr lang="en-US" sz="1800" dirty="0"/>
                        <a:t>Grade </a:t>
                      </a:r>
                    </a:p>
                  </a:txBody>
                  <a:tcPr/>
                </a:tc>
                <a:tc>
                  <a:txBody>
                    <a:bodyPr/>
                    <a:lstStyle/>
                    <a:p>
                      <a:pPr algn="ctr"/>
                      <a:r>
                        <a:rPr lang="en-US" sz="1800" dirty="0"/>
                        <a:t>General Management </a:t>
                      </a:r>
                    </a:p>
                  </a:txBody>
                  <a:tcPr/>
                </a:tc>
                <a:extLst>
                  <a:ext uri="{0D108BD9-81ED-4DB2-BD59-A6C34878D82A}">
                    <a16:rowId xmlns:a16="http://schemas.microsoft.com/office/drawing/2014/main" val="258088435"/>
                  </a:ext>
                </a:extLst>
              </a:tr>
              <a:tr h="370840">
                <a:tc>
                  <a:txBody>
                    <a:bodyPr/>
                    <a:lstStyle/>
                    <a:p>
                      <a:pPr algn="ctr"/>
                      <a:r>
                        <a:rPr lang="en-US" sz="1600" b="1" dirty="0"/>
                        <a:t>Grade 1</a:t>
                      </a:r>
                    </a:p>
                  </a:txBody>
                  <a:tcPr/>
                </a:tc>
                <a:tc>
                  <a:txBody>
                    <a:bodyPr/>
                    <a:lstStyle/>
                    <a:p>
                      <a:pPr marL="285750" indent="-285750">
                        <a:buFont typeface="Arial" panose="020B0604020202020204" pitchFamily="34" charset="0"/>
                        <a:buChar char="•"/>
                      </a:pPr>
                      <a:r>
                        <a:rPr lang="en-US" sz="1600" dirty="0"/>
                        <a:t>Symptomatic management of constitutional symptoms​ (IV fluids, antibiotics as needed)</a:t>
                      </a:r>
                    </a:p>
                    <a:p>
                      <a:pPr marL="285750" indent="-285750">
                        <a:buFont typeface="Arial" panose="020B0604020202020204" pitchFamily="34" charset="0"/>
                        <a:buChar char="•"/>
                      </a:pPr>
                      <a:r>
                        <a:rPr lang="en-US" sz="1600" dirty="0"/>
                        <a:t>For refractory or recurrent fevers, one time dose of steroids can be considered</a:t>
                      </a:r>
                    </a:p>
                    <a:p>
                      <a:pPr marL="285750" indent="-285750">
                        <a:buFont typeface="Arial" panose="020B0604020202020204" pitchFamily="34" charset="0"/>
                        <a:buChar char="•"/>
                      </a:pPr>
                      <a:r>
                        <a:rPr lang="en-US" sz="1600" dirty="0"/>
                        <a:t>Consider tocilizumab for persistent fever, may repeat every 8 hours for 3 doses/24 hours, max 4 doses total ​</a:t>
                      </a:r>
                    </a:p>
                  </a:txBody>
                  <a:tcPr/>
                </a:tc>
                <a:extLst>
                  <a:ext uri="{0D108BD9-81ED-4DB2-BD59-A6C34878D82A}">
                    <a16:rowId xmlns:a16="http://schemas.microsoft.com/office/drawing/2014/main" val="1066791233"/>
                  </a:ext>
                </a:extLst>
              </a:tr>
              <a:tr h="370840">
                <a:tc>
                  <a:txBody>
                    <a:bodyPr/>
                    <a:lstStyle/>
                    <a:p>
                      <a:pPr algn="ctr"/>
                      <a:r>
                        <a:rPr lang="en-US" sz="1600" b="1" dirty="0"/>
                        <a:t>Grade 2</a:t>
                      </a:r>
                    </a:p>
                  </a:txBody>
                  <a:tcPr/>
                </a:tc>
                <a:tc>
                  <a:txBody>
                    <a:bodyPr/>
                    <a:lstStyle/>
                    <a:p>
                      <a:pPr marL="285750" indent="-285750">
                        <a:buFont typeface="Arial" panose="020B0604020202020204" pitchFamily="34" charset="0"/>
                        <a:buChar char="•"/>
                      </a:pPr>
                      <a:r>
                        <a:rPr lang="en-US" sz="1600" dirty="0"/>
                        <a:t>Intravenous fluid bolus, repeat as needed​</a:t>
                      </a:r>
                    </a:p>
                    <a:p>
                      <a:pPr marL="285750" indent="-285750">
                        <a:buFont typeface="Arial" panose="020B0604020202020204" pitchFamily="34" charset="0"/>
                        <a:buChar char="•"/>
                      </a:pPr>
                      <a:r>
                        <a:rPr lang="en-US" sz="1600" dirty="0"/>
                        <a:t>Consider ICU transfer and initiating pressors for hypotension not responsive to fluids </a:t>
                      </a:r>
                    </a:p>
                    <a:p>
                      <a:pPr marL="285750" indent="-285750">
                        <a:buFont typeface="Arial" panose="020B0604020202020204" pitchFamily="34" charset="0"/>
                        <a:buChar char="•"/>
                      </a:pPr>
                      <a:r>
                        <a:rPr lang="en-US" sz="1600" dirty="0"/>
                        <a:t>Supplemental oxygen as needed to keep O2 saturations &gt; 90%​</a:t>
                      </a:r>
                    </a:p>
                    <a:p>
                      <a:pPr marL="285750" indent="-285750">
                        <a:buFont typeface="Arial" panose="020B0604020202020204" pitchFamily="34" charset="0"/>
                        <a:buChar char="•"/>
                      </a:pPr>
                      <a:r>
                        <a:rPr lang="en-US" sz="1600" dirty="0"/>
                        <a:t>Administer tocilizumab, may repeat every 8 hours for 3 doses/24 hours​</a:t>
                      </a:r>
                    </a:p>
                    <a:p>
                      <a:pPr marL="285750" indent="-285750">
                        <a:buFont typeface="Arial" panose="020B0604020202020204" pitchFamily="34" charset="0"/>
                        <a:buChar char="•"/>
                      </a:pPr>
                      <a:r>
                        <a:rPr lang="en-US" sz="1600" dirty="0"/>
                        <a:t>Consider initiation of steroids if no improvement within 24 hours​</a:t>
                      </a:r>
                    </a:p>
                  </a:txBody>
                  <a:tcPr/>
                </a:tc>
                <a:extLst>
                  <a:ext uri="{0D108BD9-81ED-4DB2-BD59-A6C34878D82A}">
                    <a16:rowId xmlns:a16="http://schemas.microsoft.com/office/drawing/2014/main" val="4160023880"/>
                  </a:ext>
                </a:extLst>
              </a:tr>
              <a:tr h="370840">
                <a:tc>
                  <a:txBody>
                    <a:bodyPr/>
                    <a:lstStyle/>
                    <a:p>
                      <a:pPr algn="ctr"/>
                      <a:r>
                        <a:rPr lang="en-US" sz="1600" b="1" dirty="0"/>
                        <a:t>Grade 3</a:t>
                      </a:r>
                    </a:p>
                  </a:txBody>
                  <a:tcPr/>
                </a:tc>
                <a:tc>
                  <a:txBody>
                    <a:bodyPr/>
                    <a:lstStyle/>
                    <a:p>
                      <a:pPr marL="285750" indent="-285750">
                        <a:buFont typeface="Arial" panose="020B0604020202020204" pitchFamily="34" charset="0"/>
                        <a:buChar char="•"/>
                      </a:pPr>
                      <a:r>
                        <a:rPr lang="en-US" sz="1600" dirty="0"/>
                        <a:t>Transfer to ICU</a:t>
                      </a:r>
                    </a:p>
                    <a:p>
                      <a:pPr marL="285750" indent="-285750">
                        <a:buFont typeface="Arial" panose="020B0604020202020204" pitchFamily="34" charset="0"/>
                        <a:buChar char="•"/>
                      </a:pPr>
                      <a:r>
                        <a:rPr lang="en-US" sz="1600" dirty="0"/>
                        <a:t>Supportive care management as per grade 2​</a:t>
                      </a:r>
                    </a:p>
                    <a:p>
                      <a:pPr marL="285750" indent="-285750">
                        <a:buFont typeface="Arial" panose="020B0604020202020204" pitchFamily="34" charset="0"/>
                        <a:buChar char="•"/>
                      </a:pPr>
                      <a:r>
                        <a:rPr lang="en-US" sz="1600" dirty="0"/>
                        <a:t>Administer tocilizumab as per grade 2​</a:t>
                      </a:r>
                    </a:p>
                    <a:p>
                      <a:pPr marL="285750" indent="-285750">
                        <a:buFont typeface="Arial" panose="020B0604020202020204" pitchFamily="34" charset="0"/>
                        <a:buChar char="•"/>
                      </a:pPr>
                      <a:r>
                        <a:rPr lang="en-US" sz="1600" dirty="0"/>
                        <a:t>Initiate steroids until grade 1 or less, then taper​</a:t>
                      </a:r>
                    </a:p>
                    <a:p>
                      <a:pPr marL="285750" indent="-285750">
                        <a:buFont typeface="Arial" panose="020B0604020202020204" pitchFamily="34" charset="0"/>
                        <a:buChar char="•"/>
                      </a:pPr>
                      <a:r>
                        <a:rPr lang="en-US" sz="1600" dirty="0"/>
                        <a:t>Consider alternative agent if rapid deterioration or no improvement following tocilizumab</a:t>
                      </a:r>
                    </a:p>
                  </a:txBody>
                  <a:tcPr/>
                </a:tc>
                <a:extLst>
                  <a:ext uri="{0D108BD9-81ED-4DB2-BD59-A6C34878D82A}">
                    <a16:rowId xmlns:a16="http://schemas.microsoft.com/office/drawing/2014/main" val="1338709638"/>
                  </a:ext>
                </a:extLst>
              </a:tr>
              <a:tr h="370840">
                <a:tc>
                  <a:txBody>
                    <a:bodyPr/>
                    <a:lstStyle/>
                    <a:p>
                      <a:pPr algn="ctr"/>
                      <a:r>
                        <a:rPr lang="en-US" sz="1600" b="1" dirty="0"/>
                        <a:t>Grade 4</a:t>
                      </a:r>
                    </a:p>
                  </a:txBody>
                  <a:tcPr/>
                </a:tc>
                <a:tc>
                  <a:txBody>
                    <a:bodyPr/>
                    <a:lstStyle/>
                    <a:p>
                      <a:pPr marL="285750" indent="-285750">
                        <a:buFont typeface="Arial" panose="020B0604020202020204" pitchFamily="34" charset="0"/>
                        <a:buChar char="•"/>
                      </a:pPr>
                      <a:r>
                        <a:rPr lang="en-US" sz="1600" dirty="0"/>
                        <a:t>Use vasopressors and mechanical ventilation if needed​</a:t>
                      </a:r>
                    </a:p>
                    <a:p>
                      <a:pPr marL="285750" indent="-285750">
                        <a:buFont typeface="Arial" panose="020B0604020202020204" pitchFamily="34" charset="0"/>
                        <a:buChar char="•"/>
                      </a:pPr>
                      <a:r>
                        <a:rPr lang="en-US" sz="1600" dirty="0"/>
                        <a:t>Administer tocilizumab and steroids as per previous criteria​</a:t>
                      </a:r>
                    </a:p>
                    <a:p>
                      <a:pPr marL="285750" indent="-285750">
                        <a:buFont typeface="Arial" panose="020B0604020202020204" pitchFamily="34" charset="0"/>
                        <a:buChar char="•"/>
                      </a:pPr>
                      <a:r>
                        <a:rPr lang="en-US" sz="1600" dirty="0"/>
                        <a:t>Consider alternative agent if no improvement​</a:t>
                      </a:r>
                    </a:p>
                  </a:txBody>
                  <a:tcPr/>
                </a:tc>
                <a:extLst>
                  <a:ext uri="{0D108BD9-81ED-4DB2-BD59-A6C34878D82A}">
                    <a16:rowId xmlns:a16="http://schemas.microsoft.com/office/drawing/2014/main" val="1848200857"/>
                  </a:ext>
                </a:extLst>
              </a:tr>
            </a:tbl>
          </a:graphicData>
        </a:graphic>
      </p:graphicFrame>
      <p:sp>
        <p:nvSpPr>
          <p:cNvPr id="7" name="Rounded Rectangle 6">
            <a:extLst>
              <a:ext uri="{FF2B5EF4-FFF2-40B4-BE49-F238E27FC236}">
                <a16:creationId xmlns:a16="http://schemas.microsoft.com/office/drawing/2014/main" id="{5A329C2A-26C1-5A09-A031-346409E01AB7}"/>
              </a:ext>
            </a:extLst>
          </p:cNvPr>
          <p:cNvSpPr/>
          <p:nvPr/>
        </p:nvSpPr>
        <p:spPr>
          <a:xfrm>
            <a:off x="314647" y="2247349"/>
            <a:ext cx="11562706" cy="1390082"/>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65589F0-E1FD-4B9D-547C-69DF83D53CCD}"/>
              </a:ext>
            </a:extLst>
          </p:cNvPr>
          <p:cNvSpPr/>
          <p:nvPr/>
        </p:nvSpPr>
        <p:spPr>
          <a:xfrm>
            <a:off x="415787" y="5850419"/>
            <a:ext cx="11406750" cy="541780"/>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General infection work-up (blood cultures, urinary analysis/culture, imaging, etc.) and antibiotics are generally initiated with first fever. Antibiotics continued until infection ruled out. </a:t>
            </a:r>
          </a:p>
        </p:txBody>
      </p:sp>
    </p:spTree>
    <p:extLst>
      <p:ext uri="{BB962C8B-B14F-4D97-AF65-F5344CB8AC3E}">
        <p14:creationId xmlns:p14="http://schemas.microsoft.com/office/powerpoint/2010/main" val="226911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962C-C9B5-49F1-80F6-0FCCC647AAB0}"/>
              </a:ext>
            </a:extLst>
          </p:cNvPr>
          <p:cNvSpPr>
            <a:spLocks noGrp="1"/>
          </p:cNvSpPr>
          <p:nvPr>
            <p:ph type="title"/>
          </p:nvPr>
        </p:nvSpPr>
        <p:spPr>
          <a:xfrm>
            <a:off x="838200" y="0"/>
            <a:ext cx="10515600" cy="1325563"/>
          </a:xfrm>
        </p:spPr>
        <p:txBody>
          <a:bodyPr>
            <a:normAutofit/>
          </a:bodyPr>
          <a:lstStyle/>
          <a:p>
            <a:pPr algn="ctr"/>
            <a:r>
              <a:rPr lang="en-US" sz="4000" dirty="0"/>
              <a:t>Agent-Specific CRS Management</a:t>
            </a:r>
          </a:p>
        </p:txBody>
      </p:sp>
      <p:graphicFrame>
        <p:nvGraphicFramePr>
          <p:cNvPr id="4" name="Content Placeholder 3">
            <a:extLst>
              <a:ext uri="{FF2B5EF4-FFF2-40B4-BE49-F238E27FC236}">
                <a16:creationId xmlns:a16="http://schemas.microsoft.com/office/drawing/2014/main" id="{11CB9B9F-B8FD-4ACA-600A-C99EEDA211FC}"/>
              </a:ext>
            </a:extLst>
          </p:cNvPr>
          <p:cNvGraphicFramePr>
            <a:graphicFrameLocks noGrp="1"/>
          </p:cNvGraphicFramePr>
          <p:nvPr>
            <p:ph idx="1"/>
            <p:extLst>
              <p:ext uri="{D42A27DB-BD31-4B8C-83A1-F6EECF244321}">
                <p14:modId xmlns:p14="http://schemas.microsoft.com/office/powerpoint/2010/main" val="1425371638"/>
              </p:ext>
            </p:extLst>
          </p:nvPr>
        </p:nvGraphicFramePr>
        <p:xfrm>
          <a:off x="415787" y="1291983"/>
          <a:ext cx="11406751" cy="5080000"/>
        </p:xfrm>
        <a:graphic>
          <a:graphicData uri="http://schemas.openxmlformats.org/drawingml/2006/table">
            <a:tbl>
              <a:tblPr firstRow="1" bandRow="1">
                <a:tableStyleId>{F2DE63D5-997A-4646-A377-4702673A728D}</a:tableStyleId>
              </a:tblPr>
              <a:tblGrid>
                <a:gridCol w="1038386">
                  <a:extLst>
                    <a:ext uri="{9D8B030D-6E8A-4147-A177-3AD203B41FA5}">
                      <a16:colId xmlns:a16="http://schemas.microsoft.com/office/drawing/2014/main" val="1451042081"/>
                    </a:ext>
                  </a:extLst>
                </a:gridCol>
                <a:gridCol w="2758699">
                  <a:extLst>
                    <a:ext uri="{9D8B030D-6E8A-4147-A177-3AD203B41FA5}">
                      <a16:colId xmlns:a16="http://schemas.microsoft.com/office/drawing/2014/main" val="1948148923"/>
                    </a:ext>
                  </a:extLst>
                </a:gridCol>
                <a:gridCol w="3673098">
                  <a:extLst>
                    <a:ext uri="{9D8B030D-6E8A-4147-A177-3AD203B41FA5}">
                      <a16:colId xmlns:a16="http://schemas.microsoft.com/office/drawing/2014/main" val="2439166250"/>
                    </a:ext>
                  </a:extLst>
                </a:gridCol>
                <a:gridCol w="3936568">
                  <a:extLst>
                    <a:ext uri="{9D8B030D-6E8A-4147-A177-3AD203B41FA5}">
                      <a16:colId xmlns:a16="http://schemas.microsoft.com/office/drawing/2014/main" val="3206014473"/>
                    </a:ext>
                  </a:extLst>
                </a:gridCol>
              </a:tblGrid>
              <a:tr h="370840">
                <a:tc>
                  <a:txBody>
                    <a:bodyPr/>
                    <a:lstStyle/>
                    <a:p>
                      <a:pPr algn="ctr"/>
                      <a:r>
                        <a:rPr lang="en-US" sz="1800" dirty="0"/>
                        <a:t>CRS Grade</a:t>
                      </a:r>
                    </a:p>
                  </a:txBody>
                  <a:tcPr>
                    <a:lnB w="12700" cap="flat" cmpd="sng" algn="ctr">
                      <a:solidFill>
                        <a:schemeClr val="accent3"/>
                      </a:solidFill>
                      <a:prstDash val="solid"/>
                      <a:round/>
                      <a:headEnd type="none" w="med" len="med"/>
                      <a:tailEnd type="none" w="med" len="med"/>
                    </a:lnB>
                  </a:tcPr>
                </a:tc>
                <a:tc>
                  <a:txBody>
                    <a:bodyPr/>
                    <a:lstStyle/>
                    <a:p>
                      <a:pPr algn="ctr"/>
                      <a:r>
                        <a:rPr lang="en-US" sz="1800" dirty="0"/>
                        <a:t>Epcoritamab</a:t>
                      </a:r>
                    </a:p>
                  </a:txBody>
                  <a:tcPr>
                    <a:lnB w="12700" cap="flat" cmpd="sng" algn="ctr">
                      <a:solidFill>
                        <a:schemeClr val="accent3"/>
                      </a:solidFill>
                      <a:prstDash val="solid"/>
                      <a:round/>
                      <a:headEnd type="none" w="med" len="med"/>
                      <a:tailEnd type="none" w="med" len="med"/>
                    </a:lnB>
                  </a:tcPr>
                </a:tc>
                <a:tc>
                  <a:txBody>
                    <a:bodyPr/>
                    <a:lstStyle/>
                    <a:p>
                      <a:pPr algn="ctr"/>
                      <a:r>
                        <a:rPr lang="en-US" sz="1800" dirty="0"/>
                        <a:t>Glofitamab</a:t>
                      </a:r>
                    </a:p>
                  </a:txBody>
                  <a:tcPr>
                    <a:lnB w="12700" cap="flat" cmpd="sng" algn="ctr">
                      <a:solidFill>
                        <a:schemeClr val="accent3"/>
                      </a:solidFill>
                      <a:prstDash val="solid"/>
                      <a:round/>
                      <a:headEnd type="none" w="med" len="med"/>
                      <a:tailEnd type="none" w="med" len="med"/>
                    </a:lnB>
                  </a:tcPr>
                </a:tc>
                <a:tc>
                  <a:txBody>
                    <a:bodyPr/>
                    <a:lstStyle/>
                    <a:p>
                      <a:pPr algn="ctr"/>
                      <a:r>
                        <a:rPr lang="en-US" sz="1800" dirty="0"/>
                        <a:t>Mosunetuzumab </a:t>
                      </a: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77893427"/>
                  </a:ext>
                </a:extLst>
              </a:tr>
              <a:tr h="370840">
                <a:tc>
                  <a:txBody>
                    <a:bodyPr/>
                    <a:lstStyle/>
                    <a:p>
                      <a:pPr algn="ctr"/>
                      <a:r>
                        <a:rPr lang="en-US" sz="1600" b="1" dirty="0"/>
                        <a:t>Grade 1</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t>Withhold until CRS resolves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t>Withhold dose </a:t>
                      </a:r>
                    </a:p>
                    <a:p>
                      <a:pPr marL="285750" indent="-285750">
                        <a:buFont typeface="Arial" panose="020B0604020202020204" pitchFamily="34" charset="0"/>
                        <a:buChar char="•"/>
                      </a:pPr>
                      <a:r>
                        <a:rPr lang="en-US" sz="1500" dirty="0"/>
                        <a:t>If symptoms resolve, </a:t>
                      </a:r>
                      <a:r>
                        <a:rPr lang="en-US" sz="1500" u="sng" dirty="0"/>
                        <a:t>restart infusion at slower rate</a:t>
                      </a:r>
                      <a:r>
                        <a:rPr lang="en-US" sz="1500" dirty="0"/>
                        <a:t> </a:t>
                      </a:r>
                    </a:p>
                    <a:p>
                      <a:pPr marL="285750" indent="-285750">
                        <a:buFont typeface="Arial" panose="020B0604020202020204" pitchFamily="34" charset="0"/>
                        <a:buChar char="•"/>
                      </a:pPr>
                      <a:r>
                        <a:rPr lang="en-US" sz="1500" dirty="0"/>
                        <a:t>Ensure symptoms resolved for at least 72 hours prior to the next dose, consider slower rate</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t>Withhold dose </a:t>
                      </a:r>
                    </a:p>
                    <a:p>
                      <a:pPr marL="285750" indent="-285750">
                        <a:buFont typeface="Arial" panose="020B0604020202020204" pitchFamily="34" charset="0"/>
                        <a:buChar char="•"/>
                      </a:pPr>
                      <a:r>
                        <a:rPr lang="en-US" sz="1500" dirty="0"/>
                        <a:t>If symptoms resolve, restart infusion at same rate </a:t>
                      </a:r>
                    </a:p>
                    <a:p>
                      <a:pPr marL="285750" indent="-285750">
                        <a:buFont typeface="Arial" panose="020B0604020202020204" pitchFamily="34" charset="0"/>
                        <a:buChar char="•"/>
                      </a:pPr>
                      <a:r>
                        <a:rPr lang="en-US" sz="1500" dirty="0"/>
                        <a:t>Ensure symptoms are resolved for at least 72 hours prior to the next dose &amp; administer pre-meds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70158615"/>
                  </a:ext>
                </a:extLst>
              </a:tr>
              <a:tr h="370840">
                <a:tc>
                  <a:txBody>
                    <a:bodyPr/>
                    <a:lstStyle/>
                    <a:p>
                      <a:pPr algn="ctr"/>
                      <a:r>
                        <a:rPr lang="en-US" sz="1600" b="1" dirty="0"/>
                        <a:t>Grade 2</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n-US" sz="1500" dirty="0"/>
                        <a:t>Withhold until CRS resolves</a:t>
                      </a:r>
                    </a:p>
                    <a:p>
                      <a:pPr marL="285750" indent="-285750">
                        <a:buFont typeface="Arial" panose="020B0604020202020204" pitchFamily="34" charset="0"/>
                        <a:buChar char="•"/>
                      </a:pPr>
                      <a:r>
                        <a:rPr lang="en-US" sz="1500" dirty="0"/>
                        <a:t>Administer pre-meds prior to next dose</a:t>
                      </a:r>
                    </a:p>
                    <a:p>
                      <a:pPr marL="285750" indent="-285750">
                        <a:buFont typeface="Arial" panose="020B0604020202020204" pitchFamily="34" charset="0"/>
                        <a:buChar char="•"/>
                      </a:pPr>
                      <a:r>
                        <a:rPr lang="en-US" sz="1500" dirty="0"/>
                        <a:t>Consider hospitalization for next dose</a:t>
                      </a:r>
                    </a:p>
                    <a:p>
                      <a:pPr marL="285750" indent="-285750">
                        <a:buFont typeface="Arial" panose="020B0604020202020204" pitchFamily="34" charset="0"/>
                        <a:buChar char="•"/>
                      </a:pPr>
                      <a:r>
                        <a:rPr lang="en-US" sz="1500" dirty="0"/>
                        <a:t>Permanently discontinue for recurrent Grade 3 CRS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n-US" sz="1500" dirty="0"/>
                        <a:t>Withhold dose</a:t>
                      </a:r>
                    </a:p>
                    <a:p>
                      <a:pPr marL="285750" indent="-285750">
                        <a:buFont typeface="Arial" panose="020B0604020202020204" pitchFamily="34" charset="0"/>
                        <a:buChar char="•"/>
                      </a:pPr>
                      <a:r>
                        <a:rPr lang="en-US" sz="1500" dirty="0"/>
                        <a:t>If symptoms resolve, </a:t>
                      </a:r>
                      <a:r>
                        <a:rPr lang="en-US" sz="1500" u="sng" dirty="0"/>
                        <a:t>restart infusion at slower rate</a:t>
                      </a:r>
                    </a:p>
                    <a:p>
                      <a:pPr marL="285750" indent="-285750">
                        <a:buFont typeface="Arial" panose="020B0604020202020204" pitchFamily="34" charset="0"/>
                        <a:buChar char="•"/>
                      </a:pPr>
                      <a:r>
                        <a:rPr lang="en-US" sz="1500" dirty="0"/>
                        <a:t>Ensure CRS symptoms are resolved for at least 72 hours before next dose</a:t>
                      </a:r>
                    </a:p>
                    <a:p>
                      <a:pPr marL="285750" indent="-285750">
                        <a:buFont typeface="Arial" panose="020B0604020202020204" pitchFamily="34" charset="0"/>
                        <a:buChar char="•"/>
                      </a:pPr>
                      <a:r>
                        <a:rPr lang="en-US" sz="1500" dirty="0"/>
                        <a:t>For next dose, consider slower rate and hospitalization</a:t>
                      </a:r>
                    </a:p>
                    <a:p>
                      <a:pPr marL="285750" indent="-285750">
                        <a:buFont typeface="Arial" panose="020B0604020202020204" pitchFamily="34" charset="0"/>
                        <a:buChar char="•"/>
                      </a:pPr>
                      <a:r>
                        <a:rPr lang="en-US" sz="1500" dirty="0"/>
                        <a:t>For recurrent grade 2 CRS, manage per grade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Permanently discontinue for recurrent Grade 3 CRS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n-US" sz="1500" dirty="0"/>
                        <a:t>Withhold dose </a:t>
                      </a:r>
                    </a:p>
                    <a:p>
                      <a:pPr marL="285750" indent="-285750">
                        <a:buFont typeface="Arial" panose="020B0604020202020204" pitchFamily="34" charset="0"/>
                        <a:buChar char="•"/>
                      </a:pPr>
                      <a:r>
                        <a:rPr lang="en-US" sz="1500" dirty="0"/>
                        <a:t>Ensure CRS symptoms are resolved for at least 72 hours prior to the next dose </a:t>
                      </a:r>
                    </a:p>
                    <a:p>
                      <a:pPr marL="285750" indent="-285750">
                        <a:buFont typeface="Arial" panose="020B0604020202020204" pitchFamily="34" charset="0"/>
                        <a:buChar char="•"/>
                      </a:pPr>
                      <a:r>
                        <a:rPr lang="en-US" sz="1500" dirty="0"/>
                        <a:t>Administer premedication prior to next dose, </a:t>
                      </a:r>
                      <a:r>
                        <a:rPr lang="en-US" sz="1500" u="sng" dirty="0"/>
                        <a:t>infuse the next dose at  50% rate </a:t>
                      </a:r>
                      <a:r>
                        <a:rPr lang="en-US" sz="1500" dirty="0"/>
                        <a:t>(optional for Grade 2)</a:t>
                      </a:r>
                    </a:p>
                    <a:p>
                      <a:pPr marL="285750" indent="-285750">
                        <a:buFont typeface="Arial" panose="020B0604020202020204" pitchFamily="34" charset="0"/>
                        <a:buChar char="•"/>
                      </a:pPr>
                      <a:r>
                        <a:rPr lang="en-US" sz="1500" dirty="0"/>
                        <a:t>Recurrent Grade 2 CRS manage per Grade 3 CRS.</a:t>
                      </a:r>
                    </a:p>
                    <a:p>
                      <a:pPr marL="285750" indent="-285750">
                        <a:buFont typeface="Arial" panose="020B0604020202020204" pitchFamily="34" charset="0"/>
                        <a:buChar char="•"/>
                      </a:pPr>
                      <a:r>
                        <a:rPr lang="en-US" sz="1500" dirty="0"/>
                        <a:t>Recurrent Grade 3 CRS: discontinue</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21343436"/>
                  </a:ext>
                </a:extLst>
              </a:tr>
              <a:tr h="370840">
                <a:tc>
                  <a:txBody>
                    <a:bodyPr/>
                    <a:lstStyle/>
                    <a:p>
                      <a:pPr algn="ctr"/>
                      <a:r>
                        <a:rPr lang="en-US" sz="1600" b="1" dirty="0"/>
                        <a:t>Grade 3</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vMerge="1">
                  <a:txBody>
                    <a:bodyPr/>
                    <a:lstStyle/>
                    <a:p>
                      <a:endParaRPr lang="en-US" sz="1600" dirty="0"/>
                    </a:p>
                  </a:txBody>
                  <a:tcPr/>
                </a:tc>
                <a:tc vMerge="1">
                  <a:txBody>
                    <a:bodyPr/>
                    <a:lstStyle/>
                    <a:p>
                      <a:endParaRPr lang="en-US" sz="1600" dirty="0"/>
                    </a:p>
                  </a:txBody>
                  <a:tcPr/>
                </a:tc>
                <a:tc vMerge="1">
                  <a:txBody>
                    <a:bodyPr/>
                    <a:lstStyle/>
                    <a:p>
                      <a:endParaRPr lang="en-US" sz="1600" dirty="0"/>
                    </a:p>
                  </a:txBody>
                  <a:tcPr/>
                </a:tc>
                <a:extLst>
                  <a:ext uri="{0D108BD9-81ED-4DB2-BD59-A6C34878D82A}">
                    <a16:rowId xmlns:a16="http://schemas.microsoft.com/office/drawing/2014/main" val="2825713832"/>
                  </a:ext>
                </a:extLst>
              </a:tr>
              <a:tr h="370840">
                <a:tc>
                  <a:txBody>
                    <a:bodyPr/>
                    <a:lstStyle/>
                    <a:p>
                      <a:pPr algn="ctr"/>
                      <a:r>
                        <a:rPr lang="en-US" sz="1600" b="1" dirty="0"/>
                        <a:t>Grade 4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gridSpan="3">
                  <a:txBody>
                    <a:bodyPr/>
                    <a:lstStyle/>
                    <a:p>
                      <a:r>
                        <a:rPr lang="en-US" sz="1500" dirty="0"/>
                        <a:t>Permanently discontinue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747587849"/>
                  </a:ext>
                </a:extLst>
              </a:tr>
            </a:tbl>
          </a:graphicData>
        </a:graphic>
      </p:graphicFrame>
      <p:cxnSp>
        <p:nvCxnSpPr>
          <p:cNvPr id="5" name="Straight Connector 4">
            <a:extLst>
              <a:ext uri="{FF2B5EF4-FFF2-40B4-BE49-F238E27FC236}">
                <a16:creationId xmlns:a16="http://schemas.microsoft.com/office/drawing/2014/main" id="{25E3C687-2303-0DB8-6DA4-B2581375258A}"/>
              </a:ext>
            </a:extLst>
          </p:cNvPr>
          <p:cNvCxnSpPr>
            <a:cxnSpLocks/>
          </p:cNvCxnSpPr>
          <p:nvPr/>
        </p:nvCxnSpPr>
        <p:spPr>
          <a:xfrm>
            <a:off x="415787" y="1066800"/>
            <a:ext cx="11406751"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32AAD4A9-4178-3402-D530-69E7D4C4F56C}"/>
              </a:ext>
            </a:extLst>
          </p:cNvPr>
          <p:cNvSpPr txBox="1"/>
          <p:nvPr/>
        </p:nvSpPr>
        <p:spPr>
          <a:xfrm>
            <a:off x="0" y="6457890"/>
            <a:ext cx="12171420" cy="400110"/>
          </a:xfrm>
          <a:prstGeom prst="rect">
            <a:avLst/>
          </a:prstGeom>
          <a:noFill/>
        </p:spPr>
        <p:txBody>
          <a:bodyPr wrap="square">
            <a:spAutoFit/>
          </a:bodyPr>
          <a:lstStyle/>
          <a:p>
            <a:r>
              <a:rPr lang="en-US" sz="1000" dirty="0"/>
              <a:t>LUNSUMIO. Prescribing Information. Genentech, Inc. Accessed July 2024. EPKINLY [package insert]. Plainsboro, NJ: Genmab US, Inc. and North Chicago, IL: AbbVie Inc. 2024. COLUMVI. Prescribing Information. Genentech, Inc. Accessed July 2024.</a:t>
            </a:r>
          </a:p>
        </p:txBody>
      </p:sp>
      <p:sp>
        <p:nvSpPr>
          <p:cNvPr id="3" name="Rounded Rectangle 2">
            <a:extLst>
              <a:ext uri="{FF2B5EF4-FFF2-40B4-BE49-F238E27FC236}">
                <a16:creationId xmlns:a16="http://schemas.microsoft.com/office/drawing/2014/main" id="{159F0E22-2904-6E52-09CC-260510069741}"/>
              </a:ext>
            </a:extLst>
          </p:cNvPr>
          <p:cNvSpPr/>
          <p:nvPr/>
        </p:nvSpPr>
        <p:spPr>
          <a:xfrm>
            <a:off x="4166969" y="3324069"/>
            <a:ext cx="3837482" cy="2671997"/>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4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BCA4-823A-EEEB-C7C8-EFC2E907ED13}"/>
              </a:ext>
            </a:extLst>
          </p:cNvPr>
          <p:cNvSpPr>
            <a:spLocks noGrp="1"/>
          </p:cNvSpPr>
          <p:nvPr>
            <p:ph type="title"/>
          </p:nvPr>
        </p:nvSpPr>
        <p:spPr>
          <a:xfrm>
            <a:off x="838200" y="53181"/>
            <a:ext cx="10515600" cy="1325563"/>
          </a:xfrm>
        </p:spPr>
        <p:txBody>
          <a:bodyPr>
            <a:normAutofit/>
          </a:bodyPr>
          <a:lstStyle/>
          <a:p>
            <a:pPr algn="ctr"/>
            <a:r>
              <a:rPr lang="en-US" sz="4000" dirty="0"/>
              <a:t>CRS Prevention</a:t>
            </a:r>
          </a:p>
        </p:txBody>
      </p:sp>
      <p:graphicFrame>
        <p:nvGraphicFramePr>
          <p:cNvPr id="4" name="Content Placeholder 3">
            <a:extLst>
              <a:ext uri="{FF2B5EF4-FFF2-40B4-BE49-F238E27FC236}">
                <a16:creationId xmlns:a16="http://schemas.microsoft.com/office/drawing/2014/main" id="{03344269-FD7D-53A3-309D-332FA34580EF}"/>
              </a:ext>
            </a:extLst>
          </p:cNvPr>
          <p:cNvGraphicFramePr>
            <a:graphicFrameLocks noGrp="1"/>
          </p:cNvGraphicFramePr>
          <p:nvPr>
            <p:ph idx="1"/>
            <p:extLst>
              <p:ext uri="{D42A27DB-BD31-4B8C-83A1-F6EECF244321}">
                <p14:modId xmlns:p14="http://schemas.microsoft.com/office/powerpoint/2010/main" val="3937345058"/>
              </p:ext>
            </p:extLst>
          </p:nvPr>
        </p:nvGraphicFramePr>
        <p:xfrm>
          <a:off x="838199" y="1690688"/>
          <a:ext cx="10785529" cy="427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EDF87BD5-E016-0893-4691-92AEBC082AE7}"/>
              </a:ext>
            </a:extLst>
          </p:cNvPr>
          <p:cNvCxnSpPr>
            <a:cxnSpLocks/>
          </p:cNvCxnSpPr>
          <p:nvPr/>
        </p:nvCxnSpPr>
        <p:spPr>
          <a:xfrm>
            <a:off x="614597" y="1066800"/>
            <a:ext cx="11009132"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TextBox 5">
            <a:extLst>
              <a:ext uri="{FF2B5EF4-FFF2-40B4-BE49-F238E27FC236}">
                <a16:creationId xmlns:a16="http://schemas.microsoft.com/office/drawing/2014/main" id="{77337D7E-E47B-F5E8-7893-509085BB24E8}"/>
              </a:ext>
            </a:extLst>
          </p:cNvPr>
          <p:cNvSpPr txBox="1"/>
          <p:nvPr/>
        </p:nvSpPr>
        <p:spPr>
          <a:xfrm>
            <a:off x="-27214" y="6681010"/>
            <a:ext cx="6123214" cy="246221"/>
          </a:xfrm>
          <a:prstGeom prst="rect">
            <a:avLst/>
          </a:prstGeom>
          <a:noFill/>
        </p:spPr>
        <p:txBody>
          <a:bodyPr wrap="square">
            <a:spAutoFit/>
          </a:bodyPr>
          <a:lstStyle/>
          <a:p>
            <a:r>
              <a:rPr lang="en-US" sz="1000" dirty="0"/>
              <a:t>EPKINLY [package insert]. Plainsboro, NJ: Genmab US, Inc. and North Chicago, IL: AbbVie Inc. 2024.</a:t>
            </a:r>
          </a:p>
        </p:txBody>
      </p:sp>
    </p:spTree>
    <p:extLst>
      <p:ext uri="{BB962C8B-B14F-4D97-AF65-F5344CB8AC3E}">
        <p14:creationId xmlns:p14="http://schemas.microsoft.com/office/powerpoint/2010/main" val="101591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0"/>
            <a:ext cx="10515600" cy="1325563"/>
          </a:xfrm>
        </p:spPr>
        <p:txBody>
          <a:bodyPr>
            <a:normAutofit/>
          </a:bodyPr>
          <a:lstStyle/>
          <a:p>
            <a:pPr algn="ctr"/>
            <a:r>
              <a:rPr lang="en-US" sz="4000" dirty="0"/>
              <a:t>Patient Case - AP </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ontent Placeholder 3">
            <a:extLst>
              <a:ext uri="{FF2B5EF4-FFF2-40B4-BE49-F238E27FC236}">
                <a16:creationId xmlns:a16="http://schemas.microsoft.com/office/drawing/2014/main" id="{581EA8B6-1022-112B-FE8B-0A32D7ECB46F}"/>
              </a:ext>
            </a:extLst>
          </p:cNvPr>
          <p:cNvSpPr>
            <a:spLocks noGrp="1"/>
          </p:cNvSpPr>
          <p:nvPr>
            <p:ph idx="1"/>
          </p:nvPr>
        </p:nvSpPr>
        <p:spPr>
          <a:xfrm>
            <a:off x="532108" y="1244812"/>
            <a:ext cx="11055458" cy="1603140"/>
          </a:xfrm>
        </p:spPr>
        <p:txBody>
          <a:bodyPr>
            <a:normAutofit/>
          </a:bodyPr>
          <a:lstStyle/>
          <a:p>
            <a:pPr marL="0" indent="0">
              <a:buNone/>
            </a:pPr>
            <a:r>
              <a:rPr lang="en-US" sz="2400" kern="100" dirty="0">
                <a:effectLst/>
                <a:ea typeface="Aptos" panose="020B0004020202020204" pitchFamily="34" charset="0"/>
                <a:cs typeface="Times New Roman" panose="02020603050405020304" pitchFamily="18" charset="0"/>
              </a:rPr>
              <a:t>AP is admitted for 24-hr observation after his C1D8 glofitamab 2.5 mg step-up dose. </a:t>
            </a:r>
            <a:r>
              <a:rPr lang="en-US" sz="2400" kern="100" dirty="0">
                <a:ea typeface="Aptos" panose="020B0004020202020204" pitchFamily="34" charset="0"/>
                <a:cs typeface="Times New Roman" panose="02020603050405020304" pitchFamily="18" charset="0"/>
              </a:rPr>
              <a:t>During routine vital signs ~12 hours after administration, it was noted that AP was experiencing Grade 2 CRS with a fever of 101.2 with associated chills and hypotension with a blood pressure of 86/42. ICE score was 10. </a:t>
            </a:r>
          </a:p>
          <a:p>
            <a:pPr marL="0" indent="0">
              <a:buNone/>
            </a:pPr>
            <a:endParaRPr lang="en-US" sz="2400" kern="100" dirty="0">
              <a:ea typeface="Aptos" panose="020B0004020202020204" pitchFamily="34" charset="0"/>
              <a:cs typeface="Times New Roman" panose="02020603050405020304" pitchFamily="18" charset="0"/>
            </a:endParaRPr>
          </a:p>
          <a:p>
            <a:endParaRPr lang="en-US" sz="2400" kern="100" dirty="0">
              <a:ea typeface="Aptos" panose="020B0004020202020204" pitchFamily="34"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D4F33E9D-6C01-D869-6604-43EB55AE2596}"/>
              </a:ext>
            </a:extLst>
          </p:cNvPr>
          <p:cNvGraphicFramePr/>
          <p:nvPr>
            <p:extLst>
              <p:ext uri="{D42A27DB-BD31-4B8C-83A1-F6EECF244321}">
                <p14:modId xmlns:p14="http://schemas.microsoft.com/office/powerpoint/2010/main" val="675561681"/>
              </p:ext>
            </p:extLst>
          </p:nvPr>
        </p:nvGraphicFramePr>
        <p:xfrm>
          <a:off x="568271" y="3332996"/>
          <a:ext cx="11127782" cy="2922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Plus 11">
            <a:extLst>
              <a:ext uri="{FF2B5EF4-FFF2-40B4-BE49-F238E27FC236}">
                <a16:creationId xmlns:a16="http://schemas.microsoft.com/office/drawing/2014/main" id="{22840793-8F91-D265-63B1-DE382E8D901F}"/>
              </a:ext>
            </a:extLst>
          </p:cNvPr>
          <p:cNvSpPr/>
          <p:nvPr/>
        </p:nvSpPr>
        <p:spPr>
          <a:xfrm>
            <a:off x="5915930" y="4581105"/>
            <a:ext cx="432463" cy="426726"/>
          </a:xfrm>
          <a:prstGeom prst="mathPlus">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2">
            <a:extLst>
              <a:ext uri="{FF2B5EF4-FFF2-40B4-BE49-F238E27FC236}">
                <a16:creationId xmlns:a16="http://schemas.microsoft.com/office/drawing/2014/main" id="{C2C1E2E9-C86C-4B52-AD30-D140F75915B5}"/>
              </a:ext>
            </a:extLst>
          </p:cNvPr>
          <p:cNvSpPr/>
          <p:nvPr/>
        </p:nvSpPr>
        <p:spPr>
          <a:xfrm>
            <a:off x="8805991" y="4581105"/>
            <a:ext cx="432463" cy="426726"/>
          </a:xfrm>
          <a:prstGeom prst="mathPlus">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3">
            <a:extLst>
              <a:ext uri="{FF2B5EF4-FFF2-40B4-BE49-F238E27FC236}">
                <a16:creationId xmlns:a16="http://schemas.microsoft.com/office/drawing/2014/main" id="{74562C34-6845-961E-62D1-48A6ADCA9ED9}"/>
              </a:ext>
            </a:extLst>
          </p:cNvPr>
          <p:cNvSpPr/>
          <p:nvPr/>
        </p:nvSpPr>
        <p:spPr>
          <a:xfrm>
            <a:off x="3074369" y="4581105"/>
            <a:ext cx="432463" cy="426726"/>
          </a:xfrm>
          <a:prstGeom prst="mathPlus">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DB218A4B-A471-2477-0C30-0ACA9C453FED}"/>
              </a:ext>
            </a:extLst>
          </p:cNvPr>
          <p:cNvSpPr/>
          <p:nvPr/>
        </p:nvSpPr>
        <p:spPr>
          <a:xfrm>
            <a:off x="3668906" y="3106714"/>
            <a:ext cx="4781862" cy="70828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t>CRS Management</a:t>
            </a:r>
          </a:p>
        </p:txBody>
      </p:sp>
      <p:sp>
        <p:nvSpPr>
          <p:cNvPr id="16" name="Rounded Rectangle 15">
            <a:extLst>
              <a:ext uri="{FF2B5EF4-FFF2-40B4-BE49-F238E27FC236}">
                <a16:creationId xmlns:a16="http://schemas.microsoft.com/office/drawing/2014/main" id="{10D1C262-ADD0-4BE6-BC51-67C9267BB5AF}"/>
              </a:ext>
            </a:extLst>
          </p:cNvPr>
          <p:cNvSpPr/>
          <p:nvPr/>
        </p:nvSpPr>
        <p:spPr>
          <a:xfrm>
            <a:off x="495946" y="5901797"/>
            <a:ext cx="11127783" cy="70828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t>Reminder: next step-up dose should be administered in the hospital! </a:t>
            </a:r>
          </a:p>
        </p:txBody>
      </p:sp>
    </p:spTree>
    <p:extLst>
      <p:ext uri="{BB962C8B-B14F-4D97-AF65-F5344CB8AC3E}">
        <p14:creationId xmlns:p14="http://schemas.microsoft.com/office/powerpoint/2010/main" val="41965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962C-C9B5-49F1-80F6-0FCCC647AAB0}"/>
              </a:ext>
            </a:extLst>
          </p:cNvPr>
          <p:cNvSpPr>
            <a:spLocks noGrp="1"/>
          </p:cNvSpPr>
          <p:nvPr>
            <p:ph type="title"/>
          </p:nvPr>
        </p:nvSpPr>
        <p:spPr>
          <a:xfrm>
            <a:off x="838199" y="-258764"/>
            <a:ext cx="10515600" cy="1325563"/>
          </a:xfrm>
        </p:spPr>
        <p:txBody>
          <a:bodyPr>
            <a:normAutofit/>
          </a:bodyPr>
          <a:lstStyle/>
          <a:p>
            <a:pPr algn="ctr"/>
            <a:r>
              <a:rPr lang="en-US" sz="4000" dirty="0"/>
              <a:t>ICANS Management</a:t>
            </a:r>
          </a:p>
        </p:txBody>
      </p:sp>
      <p:graphicFrame>
        <p:nvGraphicFramePr>
          <p:cNvPr id="4" name="Content Placeholder 3">
            <a:extLst>
              <a:ext uri="{FF2B5EF4-FFF2-40B4-BE49-F238E27FC236}">
                <a16:creationId xmlns:a16="http://schemas.microsoft.com/office/drawing/2014/main" id="{11CB9B9F-B8FD-4ACA-600A-C99EEDA211FC}"/>
              </a:ext>
            </a:extLst>
          </p:cNvPr>
          <p:cNvGraphicFramePr>
            <a:graphicFrameLocks noGrp="1"/>
          </p:cNvGraphicFramePr>
          <p:nvPr>
            <p:ph idx="1"/>
            <p:extLst>
              <p:ext uri="{D42A27DB-BD31-4B8C-83A1-F6EECF244321}">
                <p14:modId xmlns:p14="http://schemas.microsoft.com/office/powerpoint/2010/main" val="643658647"/>
              </p:ext>
            </p:extLst>
          </p:nvPr>
        </p:nvGraphicFramePr>
        <p:xfrm>
          <a:off x="382335" y="836445"/>
          <a:ext cx="11406750" cy="5638800"/>
        </p:xfrm>
        <a:graphic>
          <a:graphicData uri="http://schemas.openxmlformats.org/drawingml/2006/table">
            <a:tbl>
              <a:tblPr firstRow="1" bandRow="1">
                <a:tableStyleId>{F2DE63D5-997A-4646-A377-4702673A728D}</a:tableStyleId>
              </a:tblPr>
              <a:tblGrid>
                <a:gridCol w="951746">
                  <a:extLst>
                    <a:ext uri="{9D8B030D-6E8A-4147-A177-3AD203B41FA5}">
                      <a16:colId xmlns:a16="http://schemas.microsoft.com/office/drawing/2014/main" val="1451042081"/>
                    </a:ext>
                  </a:extLst>
                </a:gridCol>
                <a:gridCol w="4919762">
                  <a:extLst>
                    <a:ext uri="{9D8B030D-6E8A-4147-A177-3AD203B41FA5}">
                      <a16:colId xmlns:a16="http://schemas.microsoft.com/office/drawing/2014/main" val="916668500"/>
                    </a:ext>
                  </a:extLst>
                </a:gridCol>
                <a:gridCol w="2792186">
                  <a:extLst>
                    <a:ext uri="{9D8B030D-6E8A-4147-A177-3AD203B41FA5}">
                      <a16:colId xmlns:a16="http://schemas.microsoft.com/office/drawing/2014/main" val="1948148923"/>
                    </a:ext>
                  </a:extLst>
                </a:gridCol>
                <a:gridCol w="2743056">
                  <a:extLst>
                    <a:ext uri="{9D8B030D-6E8A-4147-A177-3AD203B41FA5}">
                      <a16:colId xmlns:a16="http://schemas.microsoft.com/office/drawing/2014/main" val="2811087266"/>
                    </a:ext>
                  </a:extLst>
                </a:gridCol>
              </a:tblGrid>
              <a:tr h="370840">
                <a:tc>
                  <a:txBody>
                    <a:bodyPr/>
                    <a:lstStyle/>
                    <a:p>
                      <a:pPr algn="ctr"/>
                      <a:r>
                        <a:rPr lang="en-US" sz="1600" dirty="0"/>
                        <a:t>CRS Grade</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1600" dirty="0"/>
                        <a:t>General Management</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1600" dirty="0"/>
                        <a:t>Epcoritamab &amp; Mosunetuzumab</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lang="en-US" sz="16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Glofitamab</a:t>
                      </a:r>
                      <a:endParaRPr lang="en-US"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77893427"/>
                  </a:ext>
                </a:extLst>
              </a:tr>
              <a:tr h="370840">
                <a:tc>
                  <a:txBody>
                    <a:bodyPr/>
                    <a:lstStyle/>
                    <a:p>
                      <a:pPr algn="ctr"/>
                      <a:r>
                        <a:rPr lang="en-US" sz="1400" b="1" dirty="0"/>
                        <a:t>Grade 1</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b="0" dirty="0"/>
                        <a:t>Utilization of lorazepam or haloperidol for agitated patients​</a:t>
                      </a:r>
                    </a:p>
                    <a:p>
                      <a:pPr marL="285750" indent="-285750" algn="l">
                        <a:buFont typeface="Arial" panose="020B0604020202020204" pitchFamily="34" charset="0"/>
                        <a:buChar char="•"/>
                      </a:pPr>
                      <a:r>
                        <a:rPr lang="en-US" sz="1400" b="0" dirty="0"/>
                        <a:t>Consider tocilizumab if associated with concurrent grade 2 or greater CRS​</a:t>
                      </a:r>
                    </a:p>
                    <a:p>
                      <a:pPr marL="285750" indent="-285750" algn="l">
                        <a:buFont typeface="Arial" panose="020B0604020202020204" pitchFamily="34" charset="0"/>
                        <a:buChar char="•"/>
                      </a:pPr>
                      <a:r>
                        <a:rPr lang="en-US" sz="1400" b="0" dirty="0"/>
                        <a:t>Consider seizure prophylaxis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gridSpan="2">
                  <a:txBody>
                    <a:bodyPr/>
                    <a:lstStyle/>
                    <a:p>
                      <a:pPr marL="285750" indent="-285750">
                        <a:buFont typeface="Arial" panose="020B0604020202020204" pitchFamily="34" charset="0"/>
                        <a:buChar char="•"/>
                      </a:pPr>
                      <a:r>
                        <a:rPr lang="en-US" sz="1400" dirty="0"/>
                        <a:t>Withhold until ICANS resolves </a:t>
                      </a:r>
                    </a:p>
                    <a:p>
                      <a:pPr marL="285750" indent="-285750">
                        <a:buFont typeface="Arial" panose="020B0604020202020204" pitchFamily="34" charset="0"/>
                        <a:buChar char="•"/>
                      </a:pPr>
                      <a:r>
                        <a:rPr lang="en-US" sz="1400" dirty="0"/>
                        <a:t>Withhold until ICANS resolves </a:t>
                      </a:r>
                    </a:p>
                    <a:p>
                      <a:pPr marL="285750" indent="-285750">
                        <a:buFont typeface="Arial" panose="020B0604020202020204" pitchFamily="34" charset="0"/>
                        <a:buChar char="•"/>
                      </a:pPr>
                      <a:r>
                        <a:rPr lang="en-US" sz="1400" dirty="0"/>
                        <a:t>Withhold until ICANS resolves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70158615"/>
                  </a:ext>
                </a:extLst>
              </a:tr>
              <a:tr h="370840">
                <a:tc>
                  <a:txBody>
                    <a:bodyPr/>
                    <a:lstStyle/>
                    <a:p>
                      <a:pPr algn="ctr"/>
                      <a:r>
                        <a:rPr lang="en-US" sz="1400" b="1" dirty="0"/>
                        <a:t>Grade 2</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b="0" dirty="0"/>
                        <a:t>Manage as per grade 1​</a:t>
                      </a:r>
                    </a:p>
                    <a:p>
                      <a:pPr marL="285750" indent="-285750" algn="l">
                        <a:buFont typeface="Arial" panose="020B0604020202020204" pitchFamily="34" charset="0"/>
                        <a:buChar char="•"/>
                      </a:pPr>
                      <a:r>
                        <a:rPr lang="en-US" sz="1400" b="0" dirty="0"/>
                        <a:t>Consider tocilizumab if associated with concurrent grade 2 or greater CRS​ then taper</a:t>
                      </a:r>
                    </a:p>
                    <a:p>
                      <a:pPr marL="285750" indent="-285750" algn="l">
                        <a:buFont typeface="Arial" panose="020B0604020202020204" pitchFamily="34" charset="0"/>
                        <a:buChar char="•"/>
                      </a:pPr>
                      <a:r>
                        <a:rPr lang="en-US" sz="1400" b="0" dirty="0"/>
                        <a:t>Administer corticosteroids until resolution to grade 1 or less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n-US" sz="1400" dirty="0"/>
                        <a:t>Withhold until neurologic toxicity symptoms improve to Grade 1 or baseline for at least 72 hours </a:t>
                      </a:r>
                    </a:p>
                    <a:p>
                      <a:pPr marL="285750" indent="-285750">
                        <a:buFont typeface="Arial" panose="020B0604020202020204" pitchFamily="34" charset="0"/>
                        <a:buChar char="•"/>
                      </a:pPr>
                      <a:r>
                        <a:rPr lang="en-US" sz="1400" dirty="0"/>
                        <a:t>If recurs, permanently discontinue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rowSpan="2">
                  <a:txBody>
                    <a:bodyPr/>
                    <a:lstStyle/>
                    <a:p>
                      <a:pPr marL="285750" indent="-285750">
                        <a:buFont typeface="Arial" panose="020B0604020202020204" pitchFamily="34" charset="0"/>
                        <a:buChar char="•"/>
                      </a:pPr>
                      <a:r>
                        <a:rPr lang="en-US" sz="1400" dirty="0"/>
                        <a:t>Withhold until symptoms improve to Grade 1 or baseline for at least 7 days </a:t>
                      </a:r>
                    </a:p>
                    <a:p>
                      <a:pPr marL="285750" indent="-285750">
                        <a:buFont typeface="Arial" panose="020B0604020202020204" pitchFamily="34" charset="0"/>
                        <a:buChar char="•"/>
                      </a:pPr>
                      <a:r>
                        <a:rPr lang="en-US" sz="1400" dirty="0"/>
                        <a:t>If symptoms last &gt; 7 days, permanently discontinue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21343436"/>
                  </a:ext>
                </a:extLst>
              </a:tr>
              <a:tr h="370840">
                <a:tc>
                  <a:txBody>
                    <a:bodyPr/>
                    <a:lstStyle/>
                    <a:p>
                      <a:pPr algn="ctr"/>
                      <a:r>
                        <a:rPr lang="en-US" sz="1400" b="1" dirty="0"/>
                        <a:t>Grade 3</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b="0" dirty="0"/>
                        <a:t>Manage as per grade 1​</a:t>
                      </a:r>
                    </a:p>
                    <a:p>
                      <a:pPr marL="285750" indent="-285750" algn="l">
                        <a:buFont typeface="Arial" panose="020B0604020202020204" pitchFamily="34" charset="0"/>
                        <a:buChar char="•"/>
                      </a:pPr>
                      <a:r>
                        <a:rPr lang="en-US" sz="1400" b="0" dirty="0"/>
                        <a:t>Consider tocilizumab if associated with concurrent grade 2 or greater CRS​</a:t>
                      </a:r>
                    </a:p>
                    <a:p>
                      <a:pPr marL="285750" indent="-285750" algn="l">
                        <a:buFont typeface="Arial" panose="020B0604020202020204" pitchFamily="34" charset="0"/>
                        <a:buChar char="•"/>
                      </a:pPr>
                      <a:r>
                        <a:rPr lang="en-US" sz="1400" b="0" dirty="0"/>
                        <a:t>Administer corticosteroids until resolution to grade 1 or less​ then taper</a:t>
                      </a:r>
                    </a:p>
                    <a:p>
                      <a:pPr marL="285750" indent="-285750" algn="l">
                        <a:buFont typeface="Arial" panose="020B0604020202020204" pitchFamily="34" charset="0"/>
                        <a:buChar char="•"/>
                      </a:pPr>
                      <a:r>
                        <a:rPr lang="en-US" sz="1400" b="0" dirty="0"/>
                        <a:t>Consider repeat CT or MRI every 2-3 days if persistent neurotoxicity &gt; grade 3</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vMerge="1">
                  <a:txBody>
                    <a:bodyPr/>
                    <a:lstStyle/>
                    <a:p>
                      <a:endParaRPr lang="en-US" sz="1600" dirty="0"/>
                    </a:p>
                  </a:txBody>
                  <a:tcPr/>
                </a:tc>
                <a:tc vMerge="1">
                  <a:txBody>
                    <a:bodyPr/>
                    <a:lstStyle/>
                    <a:p>
                      <a:endParaRPr lang="en-US"/>
                    </a:p>
                  </a:txBody>
                  <a:tcPr/>
                </a:tc>
                <a:extLst>
                  <a:ext uri="{0D108BD9-81ED-4DB2-BD59-A6C34878D82A}">
                    <a16:rowId xmlns:a16="http://schemas.microsoft.com/office/drawing/2014/main" val="2825713832"/>
                  </a:ext>
                </a:extLst>
              </a:tr>
              <a:tr h="370840">
                <a:tc>
                  <a:txBody>
                    <a:bodyPr/>
                    <a:lstStyle/>
                    <a:p>
                      <a:pPr algn="ctr"/>
                      <a:r>
                        <a:rPr lang="en-US" sz="1400" b="1" dirty="0"/>
                        <a:t>Grade 4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b="0" dirty="0"/>
                        <a:t>Manage as per grade 3​</a:t>
                      </a:r>
                    </a:p>
                    <a:p>
                      <a:pPr marL="285750" indent="-285750" algn="l">
                        <a:buFont typeface="Arial" panose="020B0604020202020204" pitchFamily="34" charset="0"/>
                        <a:buChar char="•"/>
                      </a:pPr>
                      <a:r>
                        <a:rPr lang="en-US" sz="1400" b="0" dirty="0"/>
                        <a:t>Consider tocilizumab if associated with concurrent grade 2 or greater CRS​</a:t>
                      </a:r>
                    </a:p>
                    <a:p>
                      <a:pPr marL="285750" indent="-285750" algn="l">
                        <a:buFont typeface="Arial" panose="020B0604020202020204" pitchFamily="34" charset="0"/>
                        <a:buChar char="•"/>
                      </a:pPr>
                      <a:r>
                        <a:rPr lang="en-US" sz="1400" b="0" dirty="0"/>
                        <a:t>If rapid deterioration or persistent grade 4, consider alternative therapies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gridSpan="2">
                  <a:txBody>
                    <a:bodyPr/>
                    <a:lstStyle/>
                    <a:p>
                      <a:r>
                        <a:rPr lang="en-US" sz="1400" dirty="0"/>
                        <a:t>Permanently discontinue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47587849"/>
                  </a:ext>
                </a:extLst>
              </a:tr>
            </a:tbl>
          </a:graphicData>
        </a:graphic>
      </p:graphicFrame>
      <p:cxnSp>
        <p:nvCxnSpPr>
          <p:cNvPr id="3" name="Straight Connector 2">
            <a:extLst>
              <a:ext uri="{FF2B5EF4-FFF2-40B4-BE49-F238E27FC236}">
                <a16:creationId xmlns:a16="http://schemas.microsoft.com/office/drawing/2014/main" id="{0F19623C-C93F-916E-BBE6-7C36A9C2EA60}"/>
              </a:ext>
            </a:extLst>
          </p:cNvPr>
          <p:cNvCxnSpPr>
            <a:cxnSpLocks/>
          </p:cNvCxnSpPr>
          <p:nvPr/>
        </p:nvCxnSpPr>
        <p:spPr>
          <a:xfrm>
            <a:off x="392623" y="707571"/>
            <a:ext cx="11406751"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TextBox 4">
            <a:extLst>
              <a:ext uri="{FF2B5EF4-FFF2-40B4-BE49-F238E27FC236}">
                <a16:creationId xmlns:a16="http://schemas.microsoft.com/office/drawing/2014/main" id="{137BCDA2-0DAC-B7E3-B11C-35CA079E8021}"/>
              </a:ext>
            </a:extLst>
          </p:cNvPr>
          <p:cNvSpPr txBox="1"/>
          <p:nvPr/>
        </p:nvSpPr>
        <p:spPr>
          <a:xfrm>
            <a:off x="0" y="6536205"/>
            <a:ext cx="12171420" cy="400110"/>
          </a:xfrm>
          <a:prstGeom prst="rect">
            <a:avLst/>
          </a:prstGeom>
          <a:noFill/>
        </p:spPr>
        <p:txBody>
          <a:bodyPr wrap="square">
            <a:spAutoFit/>
          </a:bodyPr>
          <a:lstStyle/>
          <a:p>
            <a:r>
              <a:rPr lang="en-US" sz="1000" dirty="0" err="1"/>
              <a:t>Santomasso</a:t>
            </a:r>
            <a:r>
              <a:rPr lang="en-US" sz="1000" dirty="0"/>
              <a:t> B, et al. J Clin Oncol. 2021;39(35): 3978-92. LUNSUMIO. Prescribing Information. Genentech, Inc. Accessed July 2024. EPKINLY [package insert]. Plainsboro, NJ: Genmab US, Inc. and North Chicago, IL: AbbVie Inc. 2024. COLUMVI. Prescribing Information. Genentech, Inc. Accessed July 2024.</a:t>
            </a:r>
          </a:p>
        </p:txBody>
      </p:sp>
    </p:spTree>
    <p:extLst>
      <p:ext uri="{BB962C8B-B14F-4D97-AF65-F5344CB8AC3E}">
        <p14:creationId xmlns:p14="http://schemas.microsoft.com/office/powerpoint/2010/main" val="1694891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33D9-F332-024F-C06F-2B0EEF707110}"/>
              </a:ext>
            </a:extLst>
          </p:cNvPr>
          <p:cNvSpPr>
            <a:spLocks noGrp="1"/>
          </p:cNvSpPr>
          <p:nvPr>
            <p:ph type="title"/>
          </p:nvPr>
        </p:nvSpPr>
        <p:spPr>
          <a:xfrm>
            <a:off x="838200" y="15042"/>
            <a:ext cx="10515600" cy="1325563"/>
          </a:xfrm>
        </p:spPr>
        <p:txBody>
          <a:bodyPr>
            <a:normAutofit/>
          </a:bodyPr>
          <a:lstStyle/>
          <a:p>
            <a:pPr algn="ctr"/>
            <a:r>
              <a:rPr lang="en-US" sz="4000" dirty="0"/>
              <a:t>Infection Prophylaxis </a:t>
            </a:r>
          </a:p>
        </p:txBody>
      </p:sp>
      <p:graphicFrame>
        <p:nvGraphicFramePr>
          <p:cNvPr id="4" name="Content Placeholder 3">
            <a:extLst>
              <a:ext uri="{FF2B5EF4-FFF2-40B4-BE49-F238E27FC236}">
                <a16:creationId xmlns:a16="http://schemas.microsoft.com/office/drawing/2014/main" id="{F02EE096-3E61-CFB0-3E12-1C296C8A3484}"/>
              </a:ext>
            </a:extLst>
          </p:cNvPr>
          <p:cNvGraphicFramePr>
            <a:graphicFrameLocks noGrp="1"/>
          </p:cNvGraphicFramePr>
          <p:nvPr>
            <p:ph idx="1"/>
            <p:extLst>
              <p:ext uri="{D42A27DB-BD31-4B8C-83A1-F6EECF244321}">
                <p14:modId xmlns:p14="http://schemas.microsoft.com/office/powerpoint/2010/main" val="1347845451"/>
              </p:ext>
            </p:extLst>
          </p:nvPr>
        </p:nvGraphicFramePr>
        <p:xfrm>
          <a:off x="614598" y="1505623"/>
          <a:ext cx="11009132" cy="3536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A4D16065-A6B9-363D-97E8-F38C4667C86A}"/>
              </a:ext>
            </a:extLst>
          </p:cNvPr>
          <p:cNvCxnSpPr>
            <a:cxnSpLocks/>
          </p:cNvCxnSpPr>
          <p:nvPr/>
        </p:nvCxnSpPr>
        <p:spPr>
          <a:xfrm>
            <a:off x="614597" y="1066800"/>
            <a:ext cx="11009132"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TextBox 5">
            <a:extLst>
              <a:ext uri="{FF2B5EF4-FFF2-40B4-BE49-F238E27FC236}">
                <a16:creationId xmlns:a16="http://schemas.microsoft.com/office/drawing/2014/main" id="{974BE674-27BC-02ED-F03A-F6A0F929D7A4}"/>
              </a:ext>
            </a:extLst>
          </p:cNvPr>
          <p:cNvSpPr txBox="1"/>
          <p:nvPr/>
        </p:nvSpPr>
        <p:spPr>
          <a:xfrm>
            <a:off x="0" y="6029027"/>
            <a:ext cx="11623729" cy="523220"/>
          </a:xfrm>
          <a:prstGeom prst="rect">
            <a:avLst/>
          </a:prstGeom>
          <a:noFill/>
        </p:spPr>
        <p:txBody>
          <a:bodyPr wrap="square" rtlCol="0">
            <a:spAutoFit/>
          </a:bodyPr>
          <a:lstStyle/>
          <a:p>
            <a:r>
              <a:rPr lang="en-US" sz="1400" baseline="30000" dirty="0"/>
              <a:t>•</a:t>
            </a:r>
            <a:r>
              <a:rPr lang="en-US" sz="1400" dirty="0"/>
              <a:t>Required with epcoritamab and glofitamab administration per PI. </a:t>
            </a:r>
            <a:r>
              <a:rPr lang="en-US" sz="1400" baseline="30000" dirty="0"/>
              <a:t>*</a:t>
            </a:r>
            <a:r>
              <a:rPr lang="en-US" sz="1400" dirty="0"/>
              <a:t>Required for epcoritamab, can consider for high-risk patients receiving glofitamab. No specific prophylaxis recommended in PI  for mosunetuzumab. </a:t>
            </a:r>
          </a:p>
        </p:txBody>
      </p:sp>
      <p:sp>
        <p:nvSpPr>
          <p:cNvPr id="7" name="TextBox 6">
            <a:extLst>
              <a:ext uri="{FF2B5EF4-FFF2-40B4-BE49-F238E27FC236}">
                <a16:creationId xmlns:a16="http://schemas.microsoft.com/office/drawing/2014/main" id="{B9E31929-B413-CF59-ABB4-ED9B14E258B1}"/>
              </a:ext>
            </a:extLst>
          </p:cNvPr>
          <p:cNvSpPr txBox="1"/>
          <p:nvPr/>
        </p:nvSpPr>
        <p:spPr>
          <a:xfrm>
            <a:off x="0" y="6536205"/>
            <a:ext cx="12171420" cy="400110"/>
          </a:xfrm>
          <a:prstGeom prst="rect">
            <a:avLst/>
          </a:prstGeom>
          <a:noFill/>
        </p:spPr>
        <p:txBody>
          <a:bodyPr wrap="square">
            <a:spAutoFit/>
          </a:bodyPr>
          <a:lstStyle/>
          <a:p>
            <a:r>
              <a:rPr lang="en-US" sz="1000" dirty="0"/>
              <a:t>LUNSUMIO. Prescribing Information. Genentech, Inc. Accessed July 2024. EPKINLY [package insert]. Plainsboro, NJ: Genmab US, Inc. and North Chicago, IL: AbbVie Inc. 2024. COLUMVI. Prescribing Information. Genentech, Inc. Accessed July 2024.</a:t>
            </a:r>
          </a:p>
        </p:txBody>
      </p:sp>
      <p:sp>
        <p:nvSpPr>
          <p:cNvPr id="8" name="TextBox 7">
            <a:extLst>
              <a:ext uri="{FF2B5EF4-FFF2-40B4-BE49-F238E27FC236}">
                <a16:creationId xmlns:a16="http://schemas.microsoft.com/office/drawing/2014/main" id="{BC8E0D02-6A57-924D-960A-BFB8BCDC6280}"/>
              </a:ext>
            </a:extLst>
          </p:cNvPr>
          <p:cNvSpPr txBox="1"/>
          <p:nvPr/>
        </p:nvSpPr>
        <p:spPr>
          <a:xfrm>
            <a:off x="838200" y="5111569"/>
            <a:ext cx="10625380" cy="369332"/>
          </a:xfrm>
          <a:prstGeom prst="rect">
            <a:avLst/>
          </a:prstGeom>
          <a:noFill/>
        </p:spPr>
        <p:txBody>
          <a:bodyPr wrap="square" rtlCol="0">
            <a:spAutoFit/>
          </a:bodyPr>
          <a:lstStyle/>
          <a:p>
            <a:r>
              <a:rPr lang="en-US" dirty="0"/>
              <a:t>Start prophylaxis prior to treatment initiation and continue until 6 months after treatment discontinuation. </a:t>
            </a:r>
          </a:p>
        </p:txBody>
      </p:sp>
    </p:spTree>
    <p:extLst>
      <p:ext uri="{BB962C8B-B14F-4D97-AF65-F5344CB8AC3E}">
        <p14:creationId xmlns:p14="http://schemas.microsoft.com/office/powerpoint/2010/main" val="416262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A0EE-CA91-F164-3407-CC6B7DD5566F}"/>
              </a:ext>
            </a:extLst>
          </p:cNvPr>
          <p:cNvSpPr>
            <a:spLocks noGrp="1"/>
          </p:cNvSpPr>
          <p:nvPr>
            <p:ph type="title"/>
          </p:nvPr>
        </p:nvSpPr>
        <p:spPr>
          <a:xfrm>
            <a:off x="838200" y="18255"/>
            <a:ext cx="10515600" cy="1325563"/>
          </a:xfrm>
        </p:spPr>
        <p:txBody>
          <a:bodyPr/>
          <a:lstStyle/>
          <a:p>
            <a:pPr algn="ctr"/>
            <a:r>
              <a:rPr lang="en-US" sz="4000" dirty="0"/>
              <a:t>Summary</a:t>
            </a:r>
            <a:r>
              <a:rPr lang="en-US" dirty="0"/>
              <a:t> </a:t>
            </a:r>
          </a:p>
        </p:txBody>
      </p:sp>
      <p:pic>
        <p:nvPicPr>
          <p:cNvPr id="5" name="Picture 4">
            <a:extLst>
              <a:ext uri="{FF2B5EF4-FFF2-40B4-BE49-F238E27FC236}">
                <a16:creationId xmlns:a16="http://schemas.microsoft.com/office/drawing/2014/main" id="{37C718AD-2DA1-EE9B-49D1-0D2810653B7F}"/>
              </a:ext>
            </a:extLst>
          </p:cNvPr>
          <p:cNvPicPr>
            <a:picLocks noChangeAspect="1"/>
          </p:cNvPicPr>
          <p:nvPr/>
        </p:nvPicPr>
        <p:blipFill>
          <a:blip r:embed="rId2"/>
          <a:stretch>
            <a:fillRect/>
          </a:stretch>
        </p:blipFill>
        <p:spPr>
          <a:xfrm>
            <a:off x="0" y="3048"/>
            <a:ext cx="12192000" cy="6851904"/>
          </a:xfrm>
          <a:prstGeom prst="rect">
            <a:avLst/>
          </a:prstGeom>
        </p:spPr>
      </p:pic>
      <p:sp>
        <p:nvSpPr>
          <p:cNvPr id="3" name="Content Placeholder 2">
            <a:extLst>
              <a:ext uri="{FF2B5EF4-FFF2-40B4-BE49-F238E27FC236}">
                <a16:creationId xmlns:a16="http://schemas.microsoft.com/office/drawing/2014/main" id="{9DC28BAD-F6AE-5B82-CBC3-E9D2654DE7EA}"/>
              </a:ext>
            </a:extLst>
          </p:cNvPr>
          <p:cNvSpPr>
            <a:spLocks noGrp="1"/>
          </p:cNvSpPr>
          <p:nvPr>
            <p:ph idx="1"/>
          </p:nvPr>
        </p:nvSpPr>
        <p:spPr>
          <a:xfrm>
            <a:off x="838199" y="1343818"/>
            <a:ext cx="10785529" cy="4833145"/>
          </a:xfrm>
        </p:spPr>
        <p:txBody>
          <a:bodyPr>
            <a:normAutofit/>
          </a:bodyPr>
          <a:lstStyle/>
          <a:p>
            <a:r>
              <a:rPr lang="en-US" sz="2600" dirty="0"/>
              <a:t>CD20-directed bispecific antibodies have changed the treatment landscape of R/R NHL, providing deep and durable responses in multiply refractory DLBCL and FL</a:t>
            </a:r>
          </a:p>
          <a:p>
            <a:endParaRPr lang="en-US" sz="2600" dirty="0"/>
          </a:p>
          <a:p>
            <a:r>
              <a:rPr lang="en-US" sz="2600" dirty="0"/>
              <a:t>Many patient-specific factors need to be taken into consideration when selecting the appropriate bispecific antibody and administration setting</a:t>
            </a:r>
          </a:p>
          <a:p>
            <a:pPr marL="0" indent="0">
              <a:buNone/>
            </a:pPr>
            <a:endParaRPr lang="en-US" sz="2600" dirty="0"/>
          </a:p>
          <a:p>
            <a:r>
              <a:rPr lang="en-US" sz="2600" dirty="0"/>
              <a:t>Appropriate CRS prophylaxis with corticosteroids and close monitoring are required to safely manage major toxicities</a:t>
            </a:r>
          </a:p>
          <a:p>
            <a:pPr marL="0" indent="0">
              <a:buNone/>
            </a:pPr>
            <a:endParaRPr lang="en-US" sz="2600" dirty="0"/>
          </a:p>
        </p:txBody>
      </p:sp>
      <p:cxnSp>
        <p:nvCxnSpPr>
          <p:cNvPr id="4" name="Straight Connector 3">
            <a:extLst>
              <a:ext uri="{FF2B5EF4-FFF2-40B4-BE49-F238E27FC236}">
                <a16:creationId xmlns:a16="http://schemas.microsoft.com/office/drawing/2014/main" id="{3DA4222A-4347-9F73-CE60-3E8250F66D40}"/>
              </a:ext>
            </a:extLst>
          </p:cNvPr>
          <p:cNvCxnSpPr>
            <a:cxnSpLocks/>
          </p:cNvCxnSpPr>
          <p:nvPr/>
        </p:nvCxnSpPr>
        <p:spPr>
          <a:xfrm>
            <a:off x="614597" y="1066800"/>
            <a:ext cx="1100913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69741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tual Background - Antibodies (Blue) | BioRender Science Templates">
            <a:extLst>
              <a:ext uri="{FF2B5EF4-FFF2-40B4-BE49-F238E27FC236}">
                <a16:creationId xmlns:a16="http://schemas.microsoft.com/office/drawing/2014/main" id="{E0810F21-D4C4-5311-785D-57290239EE14}"/>
              </a:ext>
            </a:extLst>
          </p:cNvPr>
          <p:cNvPicPr>
            <a:picLocks noChangeAspect="1" noChangeArrowheads="1"/>
          </p:cNvPicPr>
          <p:nvPr/>
        </p:nvPicPr>
        <p:blipFill>
          <a:blip r:embed="rId2">
            <a:alphaModFix amt="50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467"/>
            <a:ext cx="12192000" cy="6849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61E9FD-4D44-2BA6-CAB8-627B4511FBEA}"/>
              </a:ext>
            </a:extLst>
          </p:cNvPr>
          <p:cNvSpPr>
            <a:spLocks noGrp="1"/>
          </p:cNvSpPr>
          <p:nvPr>
            <p:ph type="ctrTitle"/>
          </p:nvPr>
        </p:nvSpPr>
        <p:spPr>
          <a:xfrm>
            <a:off x="1168400" y="304800"/>
            <a:ext cx="9499600" cy="3912735"/>
          </a:xfrm>
        </p:spPr>
        <p:txBody>
          <a:bodyPr>
            <a:normAutofit/>
          </a:bodyPr>
          <a:lstStyle/>
          <a:p>
            <a:r>
              <a:rPr lang="en-US" sz="5000" dirty="0">
                <a:effectLst/>
                <a:latin typeface="+mn-lt"/>
              </a:rPr>
              <a:t>Bispecific Antibodies: Balancing Breakthroughs and Challenges in Lymphoma Treatment</a:t>
            </a:r>
            <a:endParaRPr lang="en-US" sz="5000" dirty="0">
              <a:latin typeface="+mn-lt"/>
            </a:endParaRPr>
          </a:p>
        </p:txBody>
      </p:sp>
      <p:sp>
        <p:nvSpPr>
          <p:cNvPr id="3" name="Subtitle 2">
            <a:extLst>
              <a:ext uri="{FF2B5EF4-FFF2-40B4-BE49-F238E27FC236}">
                <a16:creationId xmlns:a16="http://schemas.microsoft.com/office/drawing/2014/main" id="{96B07C25-36A3-6F1D-211A-92F52E28DE7B}"/>
              </a:ext>
            </a:extLst>
          </p:cNvPr>
          <p:cNvSpPr>
            <a:spLocks noGrp="1"/>
          </p:cNvSpPr>
          <p:nvPr>
            <p:ph type="subTitle" idx="1"/>
          </p:nvPr>
        </p:nvSpPr>
        <p:spPr>
          <a:xfrm>
            <a:off x="1524000" y="4690609"/>
            <a:ext cx="9144000" cy="1655762"/>
          </a:xfrm>
        </p:spPr>
        <p:txBody>
          <a:bodyPr/>
          <a:lstStyle/>
          <a:p>
            <a:r>
              <a:rPr lang="en-US" dirty="0" err="1"/>
              <a:t>jesplund@kumc.edu</a:t>
            </a:r>
            <a:endParaRPr lang="en-US" dirty="0"/>
          </a:p>
        </p:txBody>
      </p:sp>
    </p:spTree>
    <p:extLst>
      <p:ext uri="{BB962C8B-B14F-4D97-AF65-F5344CB8AC3E}">
        <p14:creationId xmlns:p14="http://schemas.microsoft.com/office/powerpoint/2010/main" val="123650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0"/>
            <a:ext cx="10515600" cy="1325563"/>
          </a:xfrm>
        </p:spPr>
        <p:txBody>
          <a:bodyPr>
            <a:normAutofit/>
          </a:bodyPr>
          <a:lstStyle/>
          <a:p>
            <a:pPr algn="ctr"/>
            <a:r>
              <a:rPr lang="en-US" sz="4000" dirty="0"/>
              <a:t>Patient Case - AP </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ontent Placeholder 3">
            <a:extLst>
              <a:ext uri="{FF2B5EF4-FFF2-40B4-BE49-F238E27FC236}">
                <a16:creationId xmlns:a16="http://schemas.microsoft.com/office/drawing/2014/main" id="{581EA8B6-1022-112B-FE8B-0A32D7ECB46F}"/>
              </a:ext>
            </a:extLst>
          </p:cNvPr>
          <p:cNvSpPr>
            <a:spLocks noGrp="1"/>
          </p:cNvSpPr>
          <p:nvPr>
            <p:ph idx="1"/>
          </p:nvPr>
        </p:nvSpPr>
        <p:spPr>
          <a:xfrm>
            <a:off x="568271" y="1439862"/>
            <a:ext cx="11055458" cy="4351338"/>
          </a:xfrm>
        </p:spPr>
        <p:txBody>
          <a:bodyPr/>
          <a:lstStyle/>
          <a:p>
            <a:r>
              <a:rPr lang="en-US" sz="2000" kern="100" dirty="0">
                <a:effectLst/>
                <a:ea typeface="Aptos" panose="020B0004020202020204" pitchFamily="34" charset="0"/>
                <a:cs typeface="Times New Roman" panose="02020603050405020304" pitchFamily="18" charset="0"/>
              </a:rPr>
              <a:t>68-year-old male with PMH of DLBCL who presents to clinic for treatment planning. He recently completed his 3-year post-CAR-T scans which unfortunately showed </a:t>
            </a:r>
            <a:r>
              <a:rPr lang="en-US" sz="2000" kern="0" dirty="0">
                <a:solidFill>
                  <a:srgbClr val="000000"/>
                </a:solidFill>
                <a:effectLst/>
                <a:ea typeface="Times New Roman" panose="02020603050405020304" pitchFamily="18" charset="0"/>
                <a:cs typeface="Times New Roman" panose="02020603050405020304" pitchFamily="18" charset="0"/>
              </a:rPr>
              <a:t>development of an enlarged right supraclavicular lymph node</a:t>
            </a:r>
            <a:r>
              <a:rPr lang="en-US" sz="2000" kern="0" dirty="0">
                <a:effectLst/>
                <a:ea typeface="Times New Roman" panose="02020603050405020304" pitchFamily="18" charset="0"/>
                <a:cs typeface="Times New Roman" panose="02020603050405020304" pitchFamily="18" charset="0"/>
              </a:rPr>
              <a:t>. A PET scan was then performed which </a:t>
            </a:r>
            <a:r>
              <a:rPr lang="en-US" sz="2000" kern="0" dirty="0">
                <a:solidFill>
                  <a:srgbClr val="000000"/>
                </a:solidFill>
                <a:effectLst/>
                <a:ea typeface="Times New Roman" panose="02020603050405020304" pitchFamily="18" charset="0"/>
                <a:cs typeface="Times New Roman" panose="02020603050405020304" pitchFamily="18" charset="0"/>
              </a:rPr>
              <a:t>showed</a:t>
            </a:r>
            <a:r>
              <a:rPr lang="en-US" sz="2000" kern="100" dirty="0">
                <a:solidFill>
                  <a:srgbClr val="000000"/>
                </a:solidFill>
                <a:effectLst/>
                <a:ea typeface="Times New Roman" panose="02020603050405020304" pitchFamily="18" charset="0"/>
                <a:cs typeface="Times New Roman" panose="02020603050405020304" pitchFamily="18" charset="0"/>
              </a:rPr>
              <a:t> the </a:t>
            </a:r>
            <a:r>
              <a:rPr lang="en-US" sz="2000" kern="0" dirty="0">
                <a:solidFill>
                  <a:srgbClr val="000000"/>
                </a:solidFill>
                <a:effectLst/>
                <a:ea typeface="Times New Roman" panose="02020603050405020304" pitchFamily="18" charset="0"/>
                <a:cs typeface="Times New Roman" panose="02020603050405020304" pitchFamily="18" charset="0"/>
              </a:rPr>
              <a:t>enlarged right supraclavicular lymph node with increased FDG uptake and a maximum SUV of 17.5</a:t>
            </a:r>
            <a:r>
              <a:rPr lang="en-US" sz="2000" kern="0" dirty="0">
                <a:effectLst/>
                <a:ea typeface="Times New Roman" panose="02020603050405020304" pitchFamily="18" charset="0"/>
                <a:cs typeface="Times New Roman" panose="02020603050405020304" pitchFamily="18" charset="0"/>
              </a:rPr>
              <a:t>. </a:t>
            </a:r>
            <a:r>
              <a:rPr lang="en-US" sz="2000" kern="0" dirty="0">
                <a:solidFill>
                  <a:srgbClr val="000000"/>
                </a:solidFill>
                <a:ea typeface="Times New Roman" panose="02020603050405020304" pitchFamily="18" charset="0"/>
                <a:cs typeface="Times New Roman" panose="02020603050405020304" pitchFamily="18" charset="0"/>
              </a:rPr>
              <a:t>The s</a:t>
            </a:r>
            <a:r>
              <a:rPr lang="en-US" sz="2000" kern="0" dirty="0">
                <a:solidFill>
                  <a:srgbClr val="000000"/>
                </a:solidFill>
                <a:effectLst/>
                <a:ea typeface="Times New Roman" panose="02020603050405020304" pitchFamily="18" charset="0"/>
                <a:cs typeface="Times New Roman" panose="02020603050405020304" pitchFamily="18" charset="0"/>
              </a:rPr>
              <a:t>ubsequent lymph node biopsy confirmed recurrent diffuse large B-cell lymphoma</a:t>
            </a:r>
            <a:r>
              <a:rPr lang="en-US" sz="2000" kern="0" dirty="0">
                <a:effectLst/>
                <a:ea typeface="Times New Roman" panose="02020603050405020304" pitchFamily="18" charset="0"/>
                <a:cs typeface="Times New Roman" panose="02020603050405020304" pitchFamily="18" charset="0"/>
              </a:rPr>
              <a:t>. </a:t>
            </a:r>
            <a:r>
              <a:rPr lang="en-US" sz="2000" kern="0" dirty="0">
                <a:ea typeface="Times New Roman" panose="02020603050405020304" pitchFamily="18" charset="0"/>
                <a:cs typeface="Times New Roman" panose="02020603050405020304" pitchFamily="18" charset="0"/>
              </a:rPr>
              <a:t>There are no clinical trials open for AP right now. </a:t>
            </a:r>
          </a:p>
          <a:p>
            <a:r>
              <a:rPr lang="en-US" sz="2000" kern="0" dirty="0">
                <a:ea typeface="Aptos" panose="020B0004020202020204" pitchFamily="34" charset="0"/>
                <a:cs typeface="Times New Roman" panose="02020603050405020304" pitchFamily="18" charset="0"/>
              </a:rPr>
              <a:t>P</a:t>
            </a:r>
            <a:r>
              <a:rPr lang="en-US" sz="2000" kern="0" dirty="0">
                <a:effectLst/>
                <a:ea typeface="Aptos" panose="020B0004020202020204" pitchFamily="34" charset="0"/>
                <a:cs typeface="Times New Roman" panose="02020603050405020304" pitchFamily="18" charset="0"/>
              </a:rPr>
              <a:t>otential</a:t>
            </a:r>
            <a:r>
              <a:rPr lang="en-US" sz="2000" kern="0" dirty="0">
                <a:ea typeface="Aptos" panose="020B0004020202020204" pitchFamily="34" charset="0"/>
                <a:cs typeface="Times New Roman" panose="02020603050405020304" pitchFamily="18" charset="0"/>
              </a:rPr>
              <a:t> </a:t>
            </a:r>
            <a:r>
              <a:rPr lang="en-US" sz="2000" kern="0">
                <a:ea typeface="Aptos" panose="020B0004020202020204" pitchFamily="34" charset="0"/>
                <a:cs typeface="Times New Roman" panose="02020603050405020304" pitchFamily="18" charset="0"/>
              </a:rPr>
              <a:t>next therapies: </a:t>
            </a:r>
            <a:endParaRPr lang="en-US" sz="2000" kern="0" dirty="0">
              <a:ea typeface="Aptos" panose="020B0004020202020204" pitchFamily="34" charset="0"/>
              <a:cs typeface="Times New Roman" panose="02020603050405020304" pitchFamily="18" charset="0"/>
            </a:endParaRPr>
          </a:p>
          <a:p>
            <a:pPr lvl="1"/>
            <a:r>
              <a:rPr lang="en-US" sz="2000" kern="0" dirty="0">
                <a:effectLst/>
                <a:ea typeface="Aptos" panose="020B0004020202020204" pitchFamily="34" charset="0"/>
                <a:cs typeface="Times New Roman" panose="02020603050405020304" pitchFamily="18" charset="0"/>
              </a:rPr>
              <a:t>Bispecific antibody therapy </a:t>
            </a:r>
          </a:p>
          <a:p>
            <a:pPr lvl="1"/>
            <a:r>
              <a:rPr lang="en-US" sz="2000" kern="0" dirty="0" err="1">
                <a:effectLst/>
                <a:ea typeface="Aptos" panose="020B0004020202020204" pitchFamily="34" charset="0"/>
                <a:cs typeface="Times New Roman" panose="02020603050405020304" pitchFamily="18" charset="0"/>
              </a:rPr>
              <a:t>Loncastuximab</a:t>
            </a:r>
            <a:r>
              <a:rPr lang="en-US" sz="2000" kern="0" dirty="0">
                <a:effectLst/>
                <a:ea typeface="Aptos" panose="020B0004020202020204" pitchFamily="34" charset="0"/>
                <a:cs typeface="Times New Roman" panose="02020603050405020304" pitchFamily="18" charset="0"/>
              </a:rPr>
              <a:t> </a:t>
            </a:r>
          </a:p>
          <a:p>
            <a:pPr lvl="1"/>
            <a:r>
              <a:rPr lang="en-US" sz="2000" kern="0" dirty="0" err="1">
                <a:ea typeface="Aptos" panose="020B0004020202020204" pitchFamily="34" charset="0"/>
                <a:cs typeface="Times New Roman" panose="02020603050405020304" pitchFamily="18" charset="0"/>
              </a:rPr>
              <a:t>Tafasitamab</a:t>
            </a:r>
            <a:r>
              <a:rPr lang="en-US" sz="2000" kern="0" dirty="0">
                <a:ea typeface="Aptos" panose="020B0004020202020204" pitchFamily="34" charset="0"/>
                <a:cs typeface="Times New Roman" panose="02020603050405020304" pitchFamily="18" charset="0"/>
              </a:rPr>
              <a:t>/lenalidomide </a:t>
            </a:r>
          </a:p>
          <a:p>
            <a:pPr lvl="1"/>
            <a:r>
              <a:rPr lang="en-US" sz="2000" kern="0" dirty="0">
                <a:ea typeface="Aptos" panose="020B0004020202020204" pitchFamily="34" charset="0"/>
                <a:cs typeface="Times New Roman" panose="02020603050405020304" pitchFamily="18" charset="0"/>
              </a:rPr>
              <a:t>Selinexor </a:t>
            </a:r>
          </a:p>
          <a:p>
            <a:pPr lvl="1"/>
            <a:endParaRPr lang="en-US" sz="1600" kern="100" dirty="0">
              <a:effectLst/>
              <a:ea typeface="Aptos" panose="020B0004020202020204" pitchFamily="34" charset="0"/>
              <a:cs typeface="Times New Roman" panose="02020603050405020304" pitchFamily="18" charset="0"/>
            </a:endParaRPr>
          </a:p>
          <a:p>
            <a:endParaRPr lang="en-US" dirty="0"/>
          </a:p>
        </p:txBody>
      </p:sp>
      <p:sp>
        <p:nvSpPr>
          <p:cNvPr id="5" name="Rounded Rectangle 4">
            <a:extLst>
              <a:ext uri="{FF2B5EF4-FFF2-40B4-BE49-F238E27FC236}">
                <a16:creationId xmlns:a16="http://schemas.microsoft.com/office/drawing/2014/main" id="{CEFBE8C6-2B9F-88E8-ADF1-CD66BD490382}"/>
              </a:ext>
            </a:extLst>
          </p:cNvPr>
          <p:cNvSpPr/>
          <p:nvPr/>
        </p:nvSpPr>
        <p:spPr>
          <a:xfrm>
            <a:off x="8229599" y="3118212"/>
            <a:ext cx="3648962" cy="2579299"/>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algn="ctr">
              <a:spcBef>
                <a:spcPts val="0"/>
              </a:spcBef>
              <a:spcAft>
                <a:spcPts val="0"/>
              </a:spcAft>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Past Treatment </a:t>
            </a:r>
            <a:r>
              <a:rPr lang="en-US" b="1" kern="0" dirty="0">
                <a:latin typeface="Arial" panose="020B0604020202020204" pitchFamily="34" charset="0"/>
                <a:ea typeface="Times New Roman" panose="02020603050405020304" pitchFamily="18" charset="0"/>
                <a:cs typeface="Times New Roman" panose="02020603050405020304" pitchFamily="18" charset="0"/>
              </a:rPr>
              <a:t>H</a:t>
            </a: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istory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Initial: R-CHOP x 6 cycles with IT MTX (CR)</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1800" kern="0" baseline="30000" dirty="0">
                <a:effectLst/>
                <a:latin typeface="Arial" panose="020B0604020202020204" pitchFamily="34" charset="0"/>
                <a:ea typeface="Times New Roman" panose="02020603050405020304" pitchFamily="18" charset="0"/>
                <a:cs typeface="Times New Roman" panose="02020603050405020304" pitchFamily="18" charset="0"/>
              </a:rPr>
              <a:t>st</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relapse (2 years later): R-ICE x 3 cycles followed by BEAM auto SCT </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kern="1800" dirty="0">
                <a:solidFill>
                  <a:srgbClr val="1C1D1F"/>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800" kern="1800" baseline="30000" dirty="0">
                <a:solidFill>
                  <a:srgbClr val="1C1D1F"/>
                </a:solidFill>
                <a:effectLst/>
                <a:latin typeface="Arial" panose="020B0604020202020204" pitchFamily="34" charset="0"/>
                <a:ea typeface="Times New Roman" panose="02020603050405020304" pitchFamily="18" charset="0"/>
                <a:cs typeface="Times New Roman" panose="02020603050405020304" pitchFamily="18" charset="0"/>
              </a:rPr>
              <a:t>nd</a:t>
            </a:r>
            <a:r>
              <a:rPr lang="en-US" sz="1800" kern="1800" dirty="0">
                <a:solidFill>
                  <a:srgbClr val="1C1D1F"/>
                </a:solidFill>
                <a:effectLst/>
                <a:latin typeface="Arial" panose="020B0604020202020204" pitchFamily="34" charset="0"/>
                <a:ea typeface="Times New Roman" panose="02020603050405020304" pitchFamily="18" charset="0"/>
                <a:cs typeface="Times New Roman" panose="02020603050405020304" pitchFamily="18" charset="0"/>
              </a:rPr>
              <a:t> relapse (2 years later): </a:t>
            </a:r>
            <a:r>
              <a:rPr lang="en-US" sz="1800" kern="1800" dirty="0" err="1">
                <a:solidFill>
                  <a:srgbClr val="1C1D1F"/>
                </a:solidFill>
                <a:effectLst/>
                <a:latin typeface="Arial" panose="020B0604020202020204" pitchFamily="34" charset="0"/>
                <a:ea typeface="Times New Roman" panose="02020603050405020304" pitchFamily="18" charset="0"/>
                <a:cs typeface="Times New Roman" panose="02020603050405020304" pitchFamily="18" charset="0"/>
              </a:rPr>
              <a:t>Axicabtagene</a:t>
            </a:r>
            <a:r>
              <a:rPr lang="en-US" sz="1800" kern="1800" dirty="0">
                <a:solidFill>
                  <a:srgbClr val="1C1D1F"/>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kern="1800" dirty="0" err="1">
                <a:solidFill>
                  <a:srgbClr val="1C1D1F"/>
                </a:solidFill>
                <a:latin typeface="Arial" panose="020B0604020202020204" pitchFamily="34" charset="0"/>
                <a:ea typeface="Times New Roman" panose="02020603050405020304" pitchFamily="18" charset="0"/>
                <a:cs typeface="Times New Roman" panose="02020603050405020304" pitchFamily="18" charset="0"/>
              </a:rPr>
              <a:t>c</a:t>
            </a:r>
            <a:r>
              <a:rPr lang="en-US" sz="1800" kern="1800" dirty="0" err="1">
                <a:solidFill>
                  <a:srgbClr val="1C1D1F"/>
                </a:solidFill>
                <a:effectLst/>
                <a:latin typeface="Arial" panose="020B0604020202020204" pitchFamily="34" charset="0"/>
                <a:ea typeface="Times New Roman" panose="02020603050405020304" pitchFamily="18" charset="0"/>
                <a:cs typeface="Times New Roman" panose="02020603050405020304" pitchFamily="18" charset="0"/>
              </a:rPr>
              <a:t>iloleucel</a:t>
            </a:r>
            <a:r>
              <a:rPr lang="en-US" sz="1800" kern="1800" dirty="0">
                <a:solidFill>
                  <a:srgbClr val="1C1D1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646FA542-85AD-AA1F-5CD1-4E5287FE3EA6}"/>
              </a:ext>
            </a:extLst>
          </p:cNvPr>
          <p:cNvSpPr/>
          <p:nvPr/>
        </p:nvSpPr>
        <p:spPr>
          <a:xfrm>
            <a:off x="1054309" y="4278430"/>
            <a:ext cx="3648963" cy="110008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Options</a:t>
            </a:r>
          </a:p>
          <a:p>
            <a:pPr algn="ctr"/>
            <a:r>
              <a:rPr lang="en-US" dirty="0"/>
              <a:t>Epcoritamab</a:t>
            </a:r>
          </a:p>
          <a:p>
            <a:pPr algn="ctr"/>
            <a:r>
              <a:rPr lang="en-US" dirty="0"/>
              <a:t>Glofitamab</a:t>
            </a:r>
          </a:p>
        </p:txBody>
      </p:sp>
    </p:spTree>
    <p:extLst>
      <p:ext uri="{BB962C8B-B14F-4D97-AF65-F5344CB8AC3E}">
        <p14:creationId xmlns:p14="http://schemas.microsoft.com/office/powerpoint/2010/main" val="1999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rgbClr val="75BDA7"/>
                                      </p:to>
                                    </p:animClr>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1A02-CA94-85A6-AD2C-22CF7C59938C}"/>
              </a:ext>
            </a:extLst>
          </p:cNvPr>
          <p:cNvSpPr>
            <a:spLocks noGrp="1"/>
          </p:cNvSpPr>
          <p:nvPr>
            <p:ph type="title"/>
          </p:nvPr>
        </p:nvSpPr>
        <p:spPr>
          <a:xfrm>
            <a:off x="838200" y="0"/>
            <a:ext cx="10515600" cy="1325563"/>
          </a:xfrm>
        </p:spPr>
        <p:txBody>
          <a:bodyPr>
            <a:normAutofit/>
          </a:bodyPr>
          <a:lstStyle/>
          <a:p>
            <a:pPr algn="ctr"/>
            <a:r>
              <a:rPr lang="en-US" sz="4000" dirty="0"/>
              <a:t>Bispecific Antibodies Approved in DLBCL</a:t>
            </a:r>
          </a:p>
        </p:txBody>
      </p:sp>
      <p:graphicFrame>
        <p:nvGraphicFramePr>
          <p:cNvPr id="7" name="Content Placeholder 6">
            <a:extLst>
              <a:ext uri="{FF2B5EF4-FFF2-40B4-BE49-F238E27FC236}">
                <a16:creationId xmlns:a16="http://schemas.microsoft.com/office/drawing/2014/main" id="{462C3542-8358-C0E1-242D-206CB1FC3467}"/>
              </a:ext>
            </a:extLst>
          </p:cNvPr>
          <p:cNvGraphicFramePr>
            <a:graphicFrameLocks noGrp="1"/>
          </p:cNvGraphicFramePr>
          <p:nvPr>
            <p:ph idx="1"/>
            <p:extLst>
              <p:ext uri="{D42A27DB-BD31-4B8C-83A1-F6EECF244321}">
                <p14:modId xmlns:p14="http://schemas.microsoft.com/office/powerpoint/2010/main" val="1002476990"/>
              </p:ext>
            </p:extLst>
          </p:nvPr>
        </p:nvGraphicFramePr>
        <p:xfrm>
          <a:off x="681428" y="1325563"/>
          <a:ext cx="10829144" cy="4287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92D5A24-951D-EB72-61F2-AE1C63894E2A}"/>
              </a:ext>
            </a:extLst>
          </p:cNvPr>
          <p:cNvSpPr txBox="1"/>
          <p:nvPr/>
        </p:nvSpPr>
        <p:spPr>
          <a:xfrm>
            <a:off x="2500" y="6611779"/>
            <a:ext cx="6093500" cy="246221"/>
          </a:xfrm>
          <a:prstGeom prst="rect">
            <a:avLst/>
          </a:prstGeom>
          <a:noFill/>
        </p:spPr>
        <p:txBody>
          <a:bodyPr wrap="square">
            <a:spAutoFit/>
          </a:bodyPr>
          <a:lstStyle/>
          <a:p>
            <a:r>
              <a:rPr lang="en-US" sz="1000" b="0" i="0" dirty="0" err="1">
                <a:solidFill>
                  <a:srgbClr val="212121"/>
                </a:solidFill>
                <a:effectLst/>
              </a:rPr>
              <a:t>Janku</a:t>
            </a:r>
            <a:r>
              <a:rPr lang="en-US" sz="1000" b="0" i="0" dirty="0">
                <a:solidFill>
                  <a:srgbClr val="212121"/>
                </a:solidFill>
                <a:effectLst/>
              </a:rPr>
              <a:t> F, et al. </a:t>
            </a:r>
            <a:r>
              <a:rPr lang="en-US" sz="1000" b="0" i="1" dirty="0">
                <a:solidFill>
                  <a:srgbClr val="212121"/>
                </a:solidFill>
                <a:effectLst/>
              </a:rPr>
              <a:t>Clin Cancer Res</a:t>
            </a:r>
            <a:r>
              <a:rPr lang="en-US" sz="1000" b="0" i="0" dirty="0">
                <a:solidFill>
                  <a:srgbClr val="212121"/>
                </a:solidFill>
                <a:effectLst/>
              </a:rPr>
              <a:t>. 2020 Nov 1;26(21):5579-5587</a:t>
            </a:r>
            <a:r>
              <a:rPr lang="en-US" sz="1000" b="0" i="0" dirty="0">
                <a:solidFill>
                  <a:srgbClr val="212121"/>
                </a:solidFill>
                <a:effectLst/>
                <a:latin typeface="BlinkMacSystemFont"/>
              </a:rPr>
              <a:t>.</a:t>
            </a:r>
            <a:endParaRPr lang="en-US" sz="1000" dirty="0"/>
          </a:p>
        </p:txBody>
      </p:sp>
      <p:sp>
        <p:nvSpPr>
          <p:cNvPr id="10" name="TextBox 9">
            <a:extLst>
              <a:ext uri="{FF2B5EF4-FFF2-40B4-BE49-F238E27FC236}">
                <a16:creationId xmlns:a16="http://schemas.microsoft.com/office/drawing/2014/main" id="{3DF18B6E-FB8C-9740-0E37-BA60A6BE1356}"/>
              </a:ext>
            </a:extLst>
          </p:cNvPr>
          <p:cNvSpPr txBox="1"/>
          <p:nvPr/>
        </p:nvSpPr>
        <p:spPr>
          <a:xfrm>
            <a:off x="0" y="6348625"/>
            <a:ext cx="7281333" cy="276999"/>
          </a:xfrm>
          <a:prstGeom prst="rect">
            <a:avLst/>
          </a:prstGeom>
          <a:noFill/>
        </p:spPr>
        <p:txBody>
          <a:bodyPr wrap="square" rtlCol="0">
            <a:spAutoFit/>
          </a:bodyPr>
          <a:lstStyle/>
          <a:p>
            <a:r>
              <a:rPr lang="en-US" sz="1200" dirty="0"/>
              <a:t>R/R: relapsed/refractory, DLBCL: diffuse large B-cell lymphoma</a:t>
            </a:r>
          </a:p>
        </p:txBody>
      </p:sp>
      <p:cxnSp>
        <p:nvCxnSpPr>
          <p:cNvPr id="11" name="Straight Connector 10">
            <a:extLst>
              <a:ext uri="{FF2B5EF4-FFF2-40B4-BE49-F238E27FC236}">
                <a16:creationId xmlns:a16="http://schemas.microsoft.com/office/drawing/2014/main" id="{E181F8CC-424C-E0C7-F3E0-B9937F41F978}"/>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9460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783-98CC-9FC0-5DE8-AB8310B9B85E}"/>
              </a:ext>
            </a:extLst>
          </p:cNvPr>
          <p:cNvSpPr>
            <a:spLocks noGrp="1"/>
          </p:cNvSpPr>
          <p:nvPr>
            <p:ph type="title"/>
          </p:nvPr>
        </p:nvSpPr>
        <p:spPr>
          <a:xfrm>
            <a:off x="838200" y="0"/>
            <a:ext cx="10515600" cy="1325563"/>
          </a:xfrm>
        </p:spPr>
        <p:txBody>
          <a:bodyPr>
            <a:normAutofit/>
          </a:bodyPr>
          <a:lstStyle/>
          <a:p>
            <a:pPr algn="ctr"/>
            <a:r>
              <a:rPr lang="en-US" sz="4000" dirty="0"/>
              <a:t>Mechanism of Action </a:t>
            </a:r>
          </a:p>
        </p:txBody>
      </p:sp>
      <p:pic>
        <p:nvPicPr>
          <p:cNvPr id="9" name="Content Placeholder 8">
            <a:extLst>
              <a:ext uri="{FF2B5EF4-FFF2-40B4-BE49-F238E27FC236}">
                <a16:creationId xmlns:a16="http://schemas.microsoft.com/office/drawing/2014/main" id="{F5EBFBF5-8CDA-4565-06C9-1D94CB22BC39}"/>
              </a:ext>
            </a:extLst>
          </p:cNvPr>
          <p:cNvPicPr>
            <a:picLocks noGrp="1" noChangeAspect="1"/>
          </p:cNvPicPr>
          <p:nvPr>
            <p:ph idx="1"/>
          </p:nvPr>
        </p:nvPicPr>
        <p:blipFill>
          <a:blip r:embed="rId3"/>
          <a:stretch>
            <a:fillRect/>
          </a:stretch>
        </p:blipFill>
        <p:spPr>
          <a:xfrm>
            <a:off x="1309679" y="1325563"/>
            <a:ext cx="10515600" cy="5047488"/>
          </a:xfrm>
        </p:spPr>
      </p:pic>
      <p:sp>
        <p:nvSpPr>
          <p:cNvPr id="11" name="TextBox 10">
            <a:extLst>
              <a:ext uri="{FF2B5EF4-FFF2-40B4-BE49-F238E27FC236}">
                <a16:creationId xmlns:a16="http://schemas.microsoft.com/office/drawing/2014/main" id="{B943E31D-7966-D117-3B6B-D772FC001451}"/>
              </a:ext>
            </a:extLst>
          </p:cNvPr>
          <p:cNvSpPr txBox="1"/>
          <p:nvPr/>
        </p:nvSpPr>
        <p:spPr>
          <a:xfrm>
            <a:off x="2500" y="6611779"/>
            <a:ext cx="6093500" cy="246221"/>
          </a:xfrm>
          <a:prstGeom prst="rect">
            <a:avLst/>
          </a:prstGeom>
          <a:noFill/>
        </p:spPr>
        <p:txBody>
          <a:bodyPr wrap="square">
            <a:spAutoFit/>
          </a:bodyPr>
          <a:lstStyle/>
          <a:p>
            <a:r>
              <a:rPr lang="en-US" sz="1000" dirty="0" err="1"/>
              <a:t>Cassanello</a:t>
            </a:r>
            <a:r>
              <a:rPr lang="en-US" sz="1000" dirty="0"/>
              <a:t> G, et al. </a:t>
            </a:r>
            <a:r>
              <a:rPr lang="en-US" sz="1000" i="1" dirty="0" err="1"/>
              <a:t>Oncoimmunology</a:t>
            </a:r>
            <a:r>
              <a:rPr lang="en-US" sz="1000" dirty="0"/>
              <a:t>. 2024 Mar 3;13(1):2321648.</a:t>
            </a:r>
          </a:p>
        </p:txBody>
      </p:sp>
      <p:cxnSp>
        <p:nvCxnSpPr>
          <p:cNvPr id="12" name="Straight Connector 11">
            <a:extLst>
              <a:ext uri="{FF2B5EF4-FFF2-40B4-BE49-F238E27FC236}">
                <a16:creationId xmlns:a16="http://schemas.microsoft.com/office/drawing/2014/main" id="{AC03A541-ED96-A115-AF62-DC40C14C97F0}"/>
              </a:ext>
            </a:extLst>
          </p:cNvPr>
          <p:cNvCxnSpPr>
            <a:cxnSpLocks/>
          </p:cNvCxnSpPr>
          <p:nvPr/>
        </p:nvCxnSpPr>
        <p:spPr>
          <a:xfrm>
            <a:off x="495946" y="1066800"/>
            <a:ext cx="1112778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4020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14E4-A322-E622-C738-9E7110F3D5EF}"/>
              </a:ext>
            </a:extLst>
          </p:cNvPr>
          <p:cNvSpPr>
            <a:spLocks noGrp="1"/>
          </p:cNvSpPr>
          <p:nvPr>
            <p:ph type="title"/>
          </p:nvPr>
        </p:nvSpPr>
        <p:spPr>
          <a:xfrm>
            <a:off x="838200" y="0"/>
            <a:ext cx="10515600" cy="1325563"/>
          </a:xfrm>
        </p:spPr>
        <p:txBody>
          <a:bodyPr>
            <a:normAutofit/>
          </a:bodyPr>
          <a:lstStyle/>
          <a:p>
            <a:pPr algn="ctr"/>
            <a:r>
              <a:rPr lang="en-US" sz="4000" dirty="0"/>
              <a:t>EPCORE NHL-1: DLBCL </a:t>
            </a:r>
          </a:p>
        </p:txBody>
      </p:sp>
      <p:graphicFrame>
        <p:nvGraphicFramePr>
          <p:cNvPr id="4" name="Diagram 3">
            <a:extLst>
              <a:ext uri="{FF2B5EF4-FFF2-40B4-BE49-F238E27FC236}">
                <a16:creationId xmlns:a16="http://schemas.microsoft.com/office/drawing/2014/main" id="{030431F7-7507-9F6A-F65E-89D219FCB9C3}"/>
              </a:ext>
            </a:extLst>
          </p:cNvPr>
          <p:cNvGraphicFramePr/>
          <p:nvPr>
            <p:extLst>
              <p:ext uri="{D42A27DB-BD31-4B8C-83A1-F6EECF244321}">
                <p14:modId xmlns:p14="http://schemas.microsoft.com/office/powerpoint/2010/main" val="3902592717"/>
              </p:ext>
            </p:extLst>
          </p:nvPr>
        </p:nvGraphicFramePr>
        <p:xfrm>
          <a:off x="614597" y="1917095"/>
          <a:ext cx="11002779" cy="411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extLst>
              <a:ext uri="{FF2B5EF4-FFF2-40B4-BE49-F238E27FC236}">
                <a16:creationId xmlns:a16="http://schemas.microsoft.com/office/drawing/2014/main" id="{21482EE5-51B5-9D05-4877-4BB258687373}"/>
              </a:ext>
            </a:extLst>
          </p:cNvPr>
          <p:cNvSpPr/>
          <p:nvPr/>
        </p:nvSpPr>
        <p:spPr>
          <a:xfrm>
            <a:off x="614597" y="1199213"/>
            <a:ext cx="11002779" cy="53964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Epcoritamab in R/R large B-cell lymphoma after </a:t>
            </a:r>
            <a:r>
              <a:rPr lang="en-US" u="sng" dirty="0"/>
              <a:t>&gt;</a:t>
            </a:r>
            <a:r>
              <a:rPr lang="en-US" dirty="0"/>
              <a:t> 2 lines of therapy (n=157)  </a:t>
            </a:r>
          </a:p>
        </p:txBody>
      </p:sp>
      <p:sp>
        <p:nvSpPr>
          <p:cNvPr id="8" name="TextBox 7">
            <a:extLst>
              <a:ext uri="{FF2B5EF4-FFF2-40B4-BE49-F238E27FC236}">
                <a16:creationId xmlns:a16="http://schemas.microsoft.com/office/drawing/2014/main" id="{6E87A954-A7EF-332E-41FE-E73A6CB86597}"/>
              </a:ext>
            </a:extLst>
          </p:cNvPr>
          <p:cNvSpPr txBox="1"/>
          <p:nvPr/>
        </p:nvSpPr>
        <p:spPr>
          <a:xfrm>
            <a:off x="0" y="6228281"/>
            <a:ext cx="12397376" cy="461665"/>
          </a:xfrm>
          <a:prstGeom prst="rect">
            <a:avLst/>
          </a:prstGeom>
          <a:noFill/>
        </p:spPr>
        <p:txBody>
          <a:bodyPr wrap="square" rtlCol="0">
            <a:spAutoFit/>
          </a:bodyPr>
          <a:lstStyle/>
          <a:p>
            <a:r>
              <a:rPr lang="en-US" sz="1200" dirty="0"/>
              <a:t>R/R: relapsed/refractory, ORR: overall response rate, CR: complete response, </a:t>
            </a:r>
            <a:r>
              <a:rPr lang="en-US" sz="1200" dirty="0" err="1"/>
              <a:t>DoR</a:t>
            </a:r>
            <a:r>
              <a:rPr lang="en-US" sz="1200" dirty="0"/>
              <a:t>: duration of response, </a:t>
            </a:r>
            <a:r>
              <a:rPr lang="en-US" sz="1200" dirty="0" err="1"/>
              <a:t>DoCR</a:t>
            </a:r>
            <a:r>
              <a:rPr lang="en-US" sz="1200" dirty="0"/>
              <a:t>: duration of complete response, PFS: progression free survival, SQ: subcutaneous </a:t>
            </a:r>
          </a:p>
        </p:txBody>
      </p:sp>
      <p:sp>
        <p:nvSpPr>
          <p:cNvPr id="10" name="TextBox 9">
            <a:extLst>
              <a:ext uri="{FF2B5EF4-FFF2-40B4-BE49-F238E27FC236}">
                <a16:creationId xmlns:a16="http://schemas.microsoft.com/office/drawing/2014/main" id="{01F63209-58DB-8566-EF56-0949BC6EE04A}"/>
              </a:ext>
            </a:extLst>
          </p:cNvPr>
          <p:cNvSpPr txBox="1"/>
          <p:nvPr/>
        </p:nvSpPr>
        <p:spPr>
          <a:xfrm>
            <a:off x="0" y="6637348"/>
            <a:ext cx="6108492" cy="246221"/>
          </a:xfrm>
          <a:prstGeom prst="rect">
            <a:avLst/>
          </a:prstGeom>
          <a:noFill/>
        </p:spPr>
        <p:txBody>
          <a:bodyPr wrap="square">
            <a:spAutoFit/>
          </a:bodyPr>
          <a:lstStyle/>
          <a:p>
            <a:r>
              <a:rPr lang="en-US" sz="1000" dirty="0" err="1"/>
              <a:t>Thieblemont</a:t>
            </a:r>
            <a:r>
              <a:rPr lang="en-US" sz="1000" dirty="0"/>
              <a:t> C, et al. </a:t>
            </a:r>
            <a:r>
              <a:rPr lang="en-US" sz="1000" i="1" dirty="0"/>
              <a:t>J Clin Oncol</a:t>
            </a:r>
            <a:r>
              <a:rPr lang="en-US" sz="1000" dirty="0"/>
              <a:t>. 2023 Apr 20;41(12):2238-2247.</a:t>
            </a:r>
          </a:p>
        </p:txBody>
      </p:sp>
      <p:cxnSp>
        <p:nvCxnSpPr>
          <p:cNvPr id="11" name="Straight Connector 10">
            <a:extLst>
              <a:ext uri="{FF2B5EF4-FFF2-40B4-BE49-F238E27FC236}">
                <a16:creationId xmlns:a16="http://schemas.microsoft.com/office/drawing/2014/main" id="{62329BAF-1F23-9CC6-B1BC-6ACC0C5D41EC}"/>
              </a:ext>
            </a:extLst>
          </p:cNvPr>
          <p:cNvCxnSpPr>
            <a:cxnSpLocks/>
          </p:cNvCxnSpPr>
          <p:nvPr/>
        </p:nvCxnSpPr>
        <p:spPr>
          <a:xfrm>
            <a:off x="614597" y="1066800"/>
            <a:ext cx="11009132"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0572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F90E-1ABB-30A4-06B6-43738D72994F}"/>
              </a:ext>
            </a:extLst>
          </p:cNvPr>
          <p:cNvSpPr>
            <a:spLocks noGrp="1"/>
          </p:cNvSpPr>
          <p:nvPr>
            <p:ph type="title"/>
          </p:nvPr>
        </p:nvSpPr>
        <p:spPr>
          <a:xfrm>
            <a:off x="838200" y="34261"/>
            <a:ext cx="10515600" cy="1325563"/>
          </a:xfrm>
        </p:spPr>
        <p:txBody>
          <a:bodyPr/>
          <a:lstStyle/>
          <a:p>
            <a:pPr algn="ctr"/>
            <a:r>
              <a:rPr lang="en-US" sz="4000" dirty="0"/>
              <a:t>Efficacy</a:t>
            </a:r>
            <a:r>
              <a:rPr lang="en-US" dirty="0"/>
              <a:t> </a:t>
            </a:r>
          </a:p>
        </p:txBody>
      </p:sp>
      <p:graphicFrame>
        <p:nvGraphicFramePr>
          <p:cNvPr id="4" name="Content Placeholder 3">
            <a:extLst>
              <a:ext uri="{FF2B5EF4-FFF2-40B4-BE49-F238E27FC236}">
                <a16:creationId xmlns:a16="http://schemas.microsoft.com/office/drawing/2014/main" id="{342746F3-1F08-2CC2-5946-E48314B8F358}"/>
              </a:ext>
            </a:extLst>
          </p:cNvPr>
          <p:cNvGraphicFramePr>
            <a:graphicFrameLocks noGrp="1"/>
          </p:cNvGraphicFramePr>
          <p:nvPr>
            <p:ph idx="1"/>
            <p:extLst>
              <p:ext uri="{D42A27DB-BD31-4B8C-83A1-F6EECF244321}">
                <p14:modId xmlns:p14="http://schemas.microsoft.com/office/powerpoint/2010/main" val="1624016350"/>
              </p:ext>
            </p:extLst>
          </p:nvPr>
        </p:nvGraphicFramePr>
        <p:xfrm>
          <a:off x="772828" y="1690688"/>
          <a:ext cx="4233887" cy="4470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3CBFB7F8-0801-F9BD-3C80-10B125930731}"/>
              </a:ext>
            </a:extLst>
          </p:cNvPr>
          <p:cNvGraphicFramePr/>
          <p:nvPr>
            <p:extLst>
              <p:ext uri="{D42A27DB-BD31-4B8C-83A1-F6EECF244321}">
                <p14:modId xmlns:p14="http://schemas.microsoft.com/office/powerpoint/2010/main" val="3984244344"/>
              </p:ext>
            </p:extLst>
          </p:nvPr>
        </p:nvGraphicFramePr>
        <p:xfrm>
          <a:off x="5006715" y="1852661"/>
          <a:ext cx="6970425" cy="3498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7195900-1B3B-16F9-FABE-410C018D8CB7}"/>
              </a:ext>
            </a:extLst>
          </p:cNvPr>
          <p:cNvSpPr txBox="1"/>
          <p:nvPr/>
        </p:nvSpPr>
        <p:spPr>
          <a:xfrm>
            <a:off x="0" y="6637348"/>
            <a:ext cx="6108492" cy="246221"/>
          </a:xfrm>
          <a:prstGeom prst="rect">
            <a:avLst/>
          </a:prstGeom>
          <a:noFill/>
        </p:spPr>
        <p:txBody>
          <a:bodyPr wrap="square">
            <a:spAutoFit/>
          </a:bodyPr>
          <a:lstStyle/>
          <a:p>
            <a:r>
              <a:rPr lang="en-US" sz="1000" dirty="0" err="1"/>
              <a:t>Thieblemont</a:t>
            </a:r>
            <a:r>
              <a:rPr lang="en-US" sz="1000" dirty="0"/>
              <a:t> C, et al. </a:t>
            </a:r>
            <a:r>
              <a:rPr lang="en-US" sz="1000" i="1" dirty="0"/>
              <a:t>J Clin Oncol</a:t>
            </a:r>
            <a:r>
              <a:rPr lang="en-US" sz="1000" dirty="0"/>
              <a:t>. 2023 Apr 20;41(12):2238-2247.</a:t>
            </a:r>
          </a:p>
        </p:txBody>
      </p:sp>
      <p:sp>
        <p:nvSpPr>
          <p:cNvPr id="7" name="Rounded Rectangle 6">
            <a:extLst>
              <a:ext uri="{FF2B5EF4-FFF2-40B4-BE49-F238E27FC236}">
                <a16:creationId xmlns:a16="http://schemas.microsoft.com/office/drawing/2014/main" id="{C75BC9E0-6BC3-4D55-9E77-3352530A29A5}"/>
              </a:ext>
            </a:extLst>
          </p:cNvPr>
          <p:cNvSpPr/>
          <p:nvPr/>
        </p:nvSpPr>
        <p:spPr>
          <a:xfrm>
            <a:off x="5621311" y="5592461"/>
            <a:ext cx="5732489" cy="53964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89% of complete responders remained in response at 9 months </a:t>
            </a:r>
          </a:p>
        </p:txBody>
      </p:sp>
      <p:sp>
        <p:nvSpPr>
          <p:cNvPr id="8" name="TextBox 7">
            <a:extLst>
              <a:ext uri="{FF2B5EF4-FFF2-40B4-BE49-F238E27FC236}">
                <a16:creationId xmlns:a16="http://schemas.microsoft.com/office/drawing/2014/main" id="{2807AF7D-8857-C0C2-1543-378FD6259DD7}"/>
              </a:ext>
            </a:extLst>
          </p:cNvPr>
          <p:cNvSpPr txBox="1"/>
          <p:nvPr/>
        </p:nvSpPr>
        <p:spPr>
          <a:xfrm>
            <a:off x="-24984" y="6373080"/>
            <a:ext cx="12216984" cy="276999"/>
          </a:xfrm>
          <a:prstGeom prst="rect">
            <a:avLst/>
          </a:prstGeom>
          <a:noFill/>
        </p:spPr>
        <p:txBody>
          <a:bodyPr wrap="square" rtlCol="0">
            <a:spAutoFit/>
          </a:bodyPr>
          <a:lstStyle/>
          <a:p>
            <a:r>
              <a:rPr lang="en-US" sz="1200" dirty="0"/>
              <a:t>ORR: overall response rate, CR: complete response, CR: complete response, PFS: progression free survival  </a:t>
            </a:r>
          </a:p>
        </p:txBody>
      </p:sp>
      <p:cxnSp>
        <p:nvCxnSpPr>
          <p:cNvPr id="9" name="Straight Connector 8">
            <a:extLst>
              <a:ext uri="{FF2B5EF4-FFF2-40B4-BE49-F238E27FC236}">
                <a16:creationId xmlns:a16="http://schemas.microsoft.com/office/drawing/2014/main" id="{8D8F57BA-B771-780B-99AE-BB7513A6EEF8}"/>
              </a:ext>
            </a:extLst>
          </p:cNvPr>
          <p:cNvCxnSpPr>
            <a:cxnSpLocks/>
          </p:cNvCxnSpPr>
          <p:nvPr/>
        </p:nvCxnSpPr>
        <p:spPr>
          <a:xfrm>
            <a:off x="614597" y="1066800"/>
            <a:ext cx="11009132"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6215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D10D-4D75-B838-2390-1CFF5B4C2CA3}"/>
              </a:ext>
            </a:extLst>
          </p:cNvPr>
          <p:cNvSpPr>
            <a:spLocks noGrp="1"/>
          </p:cNvSpPr>
          <p:nvPr>
            <p:ph type="title"/>
          </p:nvPr>
        </p:nvSpPr>
        <p:spPr>
          <a:xfrm>
            <a:off x="838200" y="18255"/>
            <a:ext cx="10515600" cy="1325563"/>
          </a:xfrm>
        </p:spPr>
        <p:txBody>
          <a:bodyPr/>
          <a:lstStyle/>
          <a:p>
            <a:pPr algn="ctr"/>
            <a:r>
              <a:rPr lang="en-US" sz="4000" dirty="0"/>
              <a:t>Safety</a:t>
            </a:r>
            <a:r>
              <a:rPr lang="en-US" dirty="0"/>
              <a:t> </a:t>
            </a:r>
          </a:p>
        </p:txBody>
      </p:sp>
      <p:graphicFrame>
        <p:nvGraphicFramePr>
          <p:cNvPr id="5" name="Content Placeholder 4">
            <a:extLst>
              <a:ext uri="{FF2B5EF4-FFF2-40B4-BE49-F238E27FC236}">
                <a16:creationId xmlns:a16="http://schemas.microsoft.com/office/drawing/2014/main" id="{AE2272B1-0AA0-7F81-D85F-ACBFB6CB7BD8}"/>
              </a:ext>
            </a:extLst>
          </p:cNvPr>
          <p:cNvGraphicFramePr>
            <a:graphicFrameLocks noGrp="1"/>
          </p:cNvGraphicFramePr>
          <p:nvPr>
            <p:ph idx="1"/>
            <p:extLst>
              <p:ext uri="{D42A27DB-BD31-4B8C-83A1-F6EECF244321}">
                <p14:modId xmlns:p14="http://schemas.microsoft.com/office/powerpoint/2010/main" val="1994400499"/>
              </p:ext>
            </p:extLst>
          </p:nvPr>
        </p:nvGraphicFramePr>
        <p:xfrm>
          <a:off x="614597" y="1343818"/>
          <a:ext cx="11009133" cy="3708400"/>
        </p:xfrm>
        <a:graphic>
          <a:graphicData uri="http://schemas.openxmlformats.org/drawingml/2006/table">
            <a:tbl>
              <a:tblPr firstRow="1" bandRow="1">
                <a:tableStyleId>{F5AB1C69-6EDB-4FF4-983F-18BD219EF322}</a:tableStyleId>
              </a:tblPr>
              <a:tblGrid>
                <a:gridCol w="3669711">
                  <a:extLst>
                    <a:ext uri="{9D8B030D-6E8A-4147-A177-3AD203B41FA5}">
                      <a16:colId xmlns:a16="http://schemas.microsoft.com/office/drawing/2014/main" val="1270728084"/>
                    </a:ext>
                  </a:extLst>
                </a:gridCol>
                <a:gridCol w="3669711">
                  <a:extLst>
                    <a:ext uri="{9D8B030D-6E8A-4147-A177-3AD203B41FA5}">
                      <a16:colId xmlns:a16="http://schemas.microsoft.com/office/drawing/2014/main" val="2589963068"/>
                    </a:ext>
                  </a:extLst>
                </a:gridCol>
                <a:gridCol w="3669711">
                  <a:extLst>
                    <a:ext uri="{9D8B030D-6E8A-4147-A177-3AD203B41FA5}">
                      <a16:colId xmlns:a16="http://schemas.microsoft.com/office/drawing/2014/main" val="2147094088"/>
                    </a:ext>
                  </a:extLst>
                </a:gridCol>
              </a:tblGrid>
              <a:tr h="370840">
                <a:tc>
                  <a:txBody>
                    <a:bodyPr/>
                    <a:lstStyle/>
                    <a:p>
                      <a:pPr algn="ctr"/>
                      <a:r>
                        <a:rPr lang="en-US" dirty="0"/>
                        <a:t>Adverse Event</a:t>
                      </a:r>
                    </a:p>
                  </a:txBody>
                  <a:tcPr/>
                </a:tc>
                <a:tc>
                  <a:txBody>
                    <a:bodyPr/>
                    <a:lstStyle/>
                    <a:p>
                      <a:pPr algn="ctr"/>
                      <a:r>
                        <a:rPr lang="en-US" dirty="0"/>
                        <a:t>Any Grade (%)</a:t>
                      </a:r>
                    </a:p>
                  </a:txBody>
                  <a:tcPr/>
                </a:tc>
                <a:tc>
                  <a:txBody>
                    <a:bodyPr/>
                    <a:lstStyle/>
                    <a:p>
                      <a:pPr algn="ctr"/>
                      <a:r>
                        <a:rPr lang="en-US" dirty="0"/>
                        <a:t>Grade </a:t>
                      </a:r>
                      <a:r>
                        <a:rPr lang="en-US" u="sng" dirty="0"/>
                        <a:t>&gt;</a:t>
                      </a:r>
                      <a:r>
                        <a:rPr lang="en-US" u="none" dirty="0"/>
                        <a:t> 3 (%)</a:t>
                      </a:r>
                      <a:endParaRPr lang="en-US" dirty="0"/>
                    </a:p>
                  </a:txBody>
                  <a:tcPr/>
                </a:tc>
                <a:extLst>
                  <a:ext uri="{0D108BD9-81ED-4DB2-BD59-A6C34878D82A}">
                    <a16:rowId xmlns:a16="http://schemas.microsoft.com/office/drawing/2014/main" val="2823716633"/>
                  </a:ext>
                </a:extLst>
              </a:tr>
              <a:tr h="370840">
                <a:tc>
                  <a:txBody>
                    <a:bodyPr/>
                    <a:lstStyle/>
                    <a:p>
                      <a:r>
                        <a:rPr lang="en-US" dirty="0"/>
                        <a:t>CRS</a:t>
                      </a:r>
                    </a:p>
                  </a:txBody>
                  <a:tcPr/>
                </a:tc>
                <a:tc>
                  <a:txBody>
                    <a:bodyPr/>
                    <a:lstStyle/>
                    <a:p>
                      <a:pPr algn="ctr"/>
                      <a:r>
                        <a:rPr lang="en-US" dirty="0"/>
                        <a:t>49.7</a:t>
                      </a:r>
                    </a:p>
                  </a:txBody>
                  <a:tcPr/>
                </a:tc>
                <a:tc>
                  <a:txBody>
                    <a:bodyPr/>
                    <a:lstStyle/>
                    <a:p>
                      <a:pPr algn="ctr"/>
                      <a:r>
                        <a:rPr lang="en-US" dirty="0"/>
                        <a:t>2.5</a:t>
                      </a:r>
                    </a:p>
                  </a:txBody>
                  <a:tcPr/>
                </a:tc>
                <a:extLst>
                  <a:ext uri="{0D108BD9-81ED-4DB2-BD59-A6C34878D82A}">
                    <a16:rowId xmlns:a16="http://schemas.microsoft.com/office/drawing/2014/main" val="3783541936"/>
                  </a:ext>
                </a:extLst>
              </a:tr>
              <a:tr h="370840">
                <a:tc>
                  <a:txBody>
                    <a:bodyPr/>
                    <a:lstStyle/>
                    <a:p>
                      <a:r>
                        <a:rPr lang="en-US" dirty="0"/>
                        <a:t>ICANS </a:t>
                      </a:r>
                    </a:p>
                  </a:txBody>
                  <a:tcPr/>
                </a:tc>
                <a:tc>
                  <a:txBody>
                    <a:bodyPr/>
                    <a:lstStyle/>
                    <a:p>
                      <a:pPr algn="ctr"/>
                      <a:r>
                        <a:rPr lang="en-US" dirty="0"/>
                        <a:t>6.4</a:t>
                      </a:r>
                    </a:p>
                  </a:txBody>
                  <a:tcPr/>
                </a:tc>
                <a:tc>
                  <a:txBody>
                    <a:bodyPr/>
                    <a:lstStyle/>
                    <a:p>
                      <a:pPr algn="ctr"/>
                      <a:r>
                        <a:rPr lang="en-US" dirty="0"/>
                        <a:t>0.6</a:t>
                      </a:r>
                    </a:p>
                  </a:txBody>
                  <a:tcPr/>
                </a:tc>
                <a:extLst>
                  <a:ext uri="{0D108BD9-81ED-4DB2-BD59-A6C34878D82A}">
                    <a16:rowId xmlns:a16="http://schemas.microsoft.com/office/drawing/2014/main" val="3870906218"/>
                  </a:ext>
                </a:extLst>
              </a:tr>
              <a:tr h="370840">
                <a:tc>
                  <a:txBody>
                    <a:bodyPr/>
                    <a:lstStyle/>
                    <a:p>
                      <a:r>
                        <a:rPr lang="en-US" dirty="0"/>
                        <a:t>Clinical tumor lysis syndrome </a:t>
                      </a:r>
                    </a:p>
                  </a:txBody>
                  <a:tcPr/>
                </a:tc>
                <a:tc>
                  <a:txBody>
                    <a:bodyPr/>
                    <a:lstStyle/>
                    <a:p>
                      <a:pPr algn="ctr"/>
                      <a:r>
                        <a:rPr lang="en-US" dirty="0"/>
                        <a:t>1.3</a:t>
                      </a:r>
                    </a:p>
                  </a:txBody>
                  <a:tcPr/>
                </a:tc>
                <a:tc>
                  <a:txBody>
                    <a:bodyPr/>
                    <a:lstStyle/>
                    <a:p>
                      <a:pPr algn="ctr"/>
                      <a:r>
                        <a:rPr lang="en-US" dirty="0"/>
                        <a:t>1.3</a:t>
                      </a:r>
                    </a:p>
                  </a:txBody>
                  <a:tcPr/>
                </a:tc>
                <a:extLst>
                  <a:ext uri="{0D108BD9-81ED-4DB2-BD59-A6C34878D82A}">
                    <a16:rowId xmlns:a16="http://schemas.microsoft.com/office/drawing/2014/main" val="4028690876"/>
                  </a:ext>
                </a:extLst>
              </a:tr>
              <a:tr h="370840">
                <a:tc>
                  <a:txBody>
                    <a:bodyPr/>
                    <a:lstStyle/>
                    <a:p>
                      <a:r>
                        <a:rPr lang="en-US" dirty="0"/>
                        <a:t>Neutropenia </a:t>
                      </a:r>
                    </a:p>
                  </a:txBody>
                  <a:tcPr/>
                </a:tc>
                <a:tc>
                  <a:txBody>
                    <a:bodyPr/>
                    <a:lstStyle/>
                    <a:p>
                      <a:pPr algn="ctr"/>
                      <a:r>
                        <a:rPr lang="en-US" dirty="0"/>
                        <a:t>21.7</a:t>
                      </a:r>
                    </a:p>
                  </a:txBody>
                  <a:tcPr/>
                </a:tc>
                <a:tc>
                  <a:txBody>
                    <a:bodyPr/>
                    <a:lstStyle/>
                    <a:p>
                      <a:pPr algn="ctr"/>
                      <a:r>
                        <a:rPr lang="en-US" dirty="0"/>
                        <a:t>14.6 </a:t>
                      </a:r>
                    </a:p>
                  </a:txBody>
                  <a:tcPr/>
                </a:tc>
                <a:extLst>
                  <a:ext uri="{0D108BD9-81ED-4DB2-BD59-A6C34878D82A}">
                    <a16:rowId xmlns:a16="http://schemas.microsoft.com/office/drawing/2014/main" val="282238101"/>
                  </a:ext>
                </a:extLst>
              </a:tr>
              <a:tr h="370840">
                <a:tc>
                  <a:txBody>
                    <a:bodyPr/>
                    <a:lstStyle/>
                    <a:p>
                      <a:r>
                        <a:rPr lang="en-US" dirty="0"/>
                        <a:t>Diarrhea</a:t>
                      </a:r>
                    </a:p>
                  </a:txBody>
                  <a:tcPr/>
                </a:tc>
                <a:tc>
                  <a:txBody>
                    <a:bodyPr/>
                    <a:lstStyle/>
                    <a:p>
                      <a:pPr algn="ctr"/>
                      <a:r>
                        <a:rPr lang="en-US" dirty="0"/>
                        <a:t>20.4</a:t>
                      </a:r>
                    </a:p>
                  </a:txBody>
                  <a:tcPr/>
                </a:tc>
                <a:tc>
                  <a:txBody>
                    <a:bodyPr/>
                    <a:lstStyle/>
                    <a:p>
                      <a:pPr algn="ctr"/>
                      <a:r>
                        <a:rPr lang="en-US" dirty="0"/>
                        <a:t>0</a:t>
                      </a:r>
                    </a:p>
                  </a:txBody>
                  <a:tcPr/>
                </a:tc>
                <a:extLst>
                  <a:ext uri="{0D108BD9-81ED-4DB2-BD59-A6C34878D82A}">
                    <a16:rowId xmlns:a16="http://schemas.microsoft.com/office/drawing/2014/main" val="690648978"/>
                  </a:ext>
                </a:extLst>
              </a:tr>
              <a:tr h="370840">
                <a:tc>
                  <a:txBody>
                    <a:bodyPr/>
                    <a:lstStyle/>
                    <a:p>
                      <a:r>
                        <a:rPr lang="en-US" dirty="0"/>
                        <a:t>Nausea</a:t>
                      </a:r>
                    </a:p>
                  </a:txBody>
                  <a:tcPr/>
                </a:tc>
                <a:tc>
                  <a:txBody>
                    <a:bodyPr/>
                    <a:lstStyle/>
                    <a:p>
                      <a:pPr algn="ctr"/>
                      <a:r>
                        <a:rPr lang="en-US" dirty="0"/>
                        <a:t>19.7</a:t>
                      </a:r>
                    </a:p>
                  </a:txBody>
                  <a:tcPr/>
                </a:tc>
                <a:tc>
                  <a:txBody>
                    <a:bodyPr/>
                    <a:lstStyle/>
                    <a:p>
                      <a:pPr algn="ctr"/>
                      <a:r>
                        <a:rPr lang="en-US" dirty="0"/>
                        <a:t>1.3</a:t>
                      </a:r>
                    </a:p>
                  </a:txBody>
                  <a:tcPr/>
                </a:tc>
                <a:extLst>
                  <a:ext uri="{0D108BD9-81ED-4DB2-BD59-A6C34878D82A}">
                    <a16:rowId xmlns:a16="http://schemas.microsoft.com/office/drawing/2014/main" val="2142033718"/>
                  </a:ext>
                </a:extLst>
              </a:tr>
              <a:tr h="370840">
                <a:tc>
                  <a:txBody>
                    <a:bodyPr/>
                    <a:lstStyle/>
                    <a:p>
                      <a:r>
                        <a:rPr lang="en-US" dirty="0"/>
                        <a:t>Injection-site reactions</a:t>
                      </a:r>
                    </a:p>
                  </a:txBody>
                  <a:tcPr/>
                </a:tc>
                <a:tc>
                  <a:txBody>
                    <a:bodyPr/>
                    <a:lstStyle/>
                    <a:p>
                      <a:pPr algn="ctr"/>
                      <a:r>
                        <a:rPr lang="en-US" dirty="0"/>
                        <a:t>19.7</a:t>
                      </a:r>
                    </a:p>
                  </a:txBody>
                  <a:tcPr/>
                </a:tc>
                <a:tc>
                  <a:txBody>
                    <a:bodyPr/>
                    <a:lstStyle/>
                    <a:p>
                      <a:pPr algn="ctr"/>
                      <a:r>
                        <a:rPr lang="en-US" dirty="0"/>
                        <a:t>0</a:t>
                      </a:r>
                    </a:p>
                  </a:txBody>
                  <a:tcPr/>
                </a:tc>
                <a:extLst>
                  <a:ext uri="{0D108BD9-81ED-4DB2-BD59-A6C34878D82A}">
                    <a16:rowId xmlns:a16="http://schemas.microsoft.com/office/drawing/2014/main" val="3194346026"/>
                  </a:ext>
                </a:extLst>
              </a:tr>
              <a:tr h="370840">
                <a:tc>
                  <a:txBody>
                    <a:bodyPr/>
                    <a:lstStyle/>
                    <a:p>
                      <a:r>
                        <a:rPr lang="en-US" dirty="0"/>
                        <a:t>Anemia</a:t>
                      </a:r>
                    </a:p>
                  </a:txBody>
                  <a:tcPr/>
                </a:tc>
                <a:tc>
                  <a:txBody>
                    <a:bodyPr/>
                    <a:lstStyle/>
                    <a:p>
                      <a:pPr algn="ctr"/>
                      <a:r>
                        <a:rPr lang="en-US" dirty="0"/>
                        <a:t>17.8</a:t>
                      </a:r>
                    </a:p>
                  </a:txBody>
                  <a:tcPr/>
                </a:tc>
                <a:tc>
                  <a:txBody>
                    <a:bodyPr/>
                    <a:lstStyle/>
                    <a:p>
                      <a:pPr algn="ctr"/>
                      <a:r>
                        <a:rPr lang="en-US" dirty="0"/>
                        <a:t>10.2</a:t>
                      </a:r>
                    </a:p>
                  </a:txBody>
                  <a:tcPr/>
                </a:tc>
                <a:extLst>
                  <a:ext uri="{0D108BD9-81ED-4DB2-BD59-A6C34878D82A}">
                    <a16:rowId xmlns:a16="http://schemas.microsoft.com/office/drawing/2014/main" val="1626617443"/>
                  </a:ext>
                </a:extLst>
              </a:tr>
              <a:tr h="370840">
                <a:tc>
                  <a:txBody>
                    <a:bodyPr/>
                    <a:lstStyle/>
                    <a:p>
                      <a:r>
                        <a:rPr lang="en-US" dirty="0"/>
                        <a:t>Thrombocytopenia</a:t>
                      </a:r>
                    </a:p>
                  </a:txBody>
                  <a:tcPr/>
                </a:tc>
                <a:tc>
                  <a:txBody>
                    <a:bodyPr/>
                    <a:lstStyle/>
                    <a:p>
                      <a:pPr algn="ctr"/>
                      <a:r>
                        <a:rPr lang="en-US" dirty="0"/>
                        <a:t>13.4</a:t>
                      </a:r>
                    </a:p>
                  </a:txBody>
                  <a:tcPr/>
                </a:tc>
                <a:tc>
                  <a:txBody>
                    <a:bodyPr/>
                    <a:lstStyle/>
                    <a:p>
                      <a:pPr algn="ctr"/>
                      <a:r>
                        <a:rPr lang="en-US" dirty="0"/>
                        <a:t>5.7 </a:t>
                      </a:r>
                    </a:p>
                  </a:txBody>
                  <a:tcPr/>
                </a:tc>
                <a:extLst>
                  <a:ext uri="{0D108BD9-81ED-4DB2-BD59-A6C34878D82A}">
                    <a16:rowId xmlns:a16="http://schemas.microsoft.com/office/drawing/2014/main" val="1143652346"/>
                  </a:ext>
                </a:extLst>
              </a:tr>
            </a:tbl>
          </a:graphicData>
        </a:graphic>
      </p:graphicFrame>
      <p:sp>
        <p:nvSpPr>
          <p:cNvPr id="4" name="TextBox 3">
            <a:extLst>
              <a:ext uri="{FF2B5EF4-FFF2-40B4-BE49-F238E27FC236}">
                <a16:creationId xmlns:a16="http://schemas.microsoft.com/office/drawing/2014/main" id="{3090F774-EE5A-A5BB-969C-A4FDC5B2A699}"/>
              </a:ext>
            </a:extLst>
          </p:cNvPr>
          <p:cNvSpPr txBox="1"/>
          <p:nvPr/>
        </p:nvSpPr>
        <p:spPr>
          <a:xfrm>
            <a:off x="0" y="6637348"/>
            <a:ext cx="6108492" cy="246221"/>
          </a:xfrm>
          <a:prstGeom prst="rect">
            <a:avLst/>
          </a:prstGeom>
          <a:noFill/>
        </p:spPr>
        <p:txBody>
          <a:bodyPr wrap="square">
            <a:spAutoFit/>
          </a:bodyPr>
          <a:lstStyle/>
          <a:p>
            <a:r>
              <a:rPr lang="en-US" sz="1000" dirty="0" err="1"/>
              <a:t>Thieblemont</a:t>
            </a:r>
            <a:r>
              <a:rPr lang="en-US" sz="1000" dirty="0"/>
              <a:t> C, et al. </a:t>
            </a:r>
            <a:r>
              <a:rPr lang="en-US" sz="1000" i="1" dirty="0"/>
              <a:t>J Clin Oncol</a:t>
            </a:r>
            <a:r>
              <a:rPr lang="en-US" sz="1000" dirty="0"/>
              <a:t>. 2023 Apr 20;41(12):2238-2247.</a:t>
            </a:r>
          </a:p>
        </p:txBody>
      </p:sp>
      <p:sp>
        <p:nvSpPr>
          <p:cNvPr id="6" name="TextBox 5">
            <a:extLst>
              <a:ext uri="{FF2B5EF4-FFF2-40B4-BE49-F238E27FC236}">
                <a16:creationId xmlns:a16="http://schemas.microsoft.com/office/drawing/2014/main" id="{46A653C7-ABAF-45BA-ECB8-7FC66D6D0D2B}"/>
              </a:ext>
            </a:extLst>
          </p:cNvPr>
          <p:cNvSpPr txBox="1"/>
          <p:nvPr/>
        </p:nvSpPr>
        <p:spPr>
          <a:xfrm>
            <a:off x="0" y="6391127"/>
            <a:ext cx="7674964" cy="276999"/>
          </a:xfrm>
          <a:prstGeom prst="rect">
            <a:avLst/>
          </a:prstGeom>
          <a:noFill/>
        </p:spPr>
        <p:txBody>
          <a:bodyPr wrap="square">
            <a:spAutoFit/>
          </a:bodyPr>
          <a:lstStyle/>
          <a:p>
            <a:r>
              <a:rPr lang="en-US" sz="1200" dirty="0"/>
              <a:t>CRS: cytokine release syndrome, ICANS: immune-effector cell-associated neurotoxicity syndrome.</a:t>
            </a:r>
          </a:p>
        </p:txBody>
      </p:sp>
      <p:sp>
        <p:nvSpPr>
          <p:cNvPr id="7" name="Rounded Rectangle 6">
            <a:extLst>
              <a:ext uri="{FF2B5EF4-FFF2-40B4-BE49-F238E27FC236}">
                <a16:creationId xmlns:a16="http://schemas.microsoft.com/office/drawing/2014/main" id="{CC437A74-6145-79A4-602A-3D10D7E17612}"/>
              </a:ext>
            </a:extLst>
          </p:cNvPr>
          <p:cNvSpPr/>
          <p:nvPr/>
        </p:nvSpPr>
        <p:spPr>
          <a:xfrm>
            <a:off x="614597" y="5261548"/>
            <a:ext cx="11009132" cy="704537"/>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Treatment with epcoritamab produced deep and durable responses in a highly treatment-refractory population with a manageable side effect profile. </a:t>
            </a:r>
          </a:p>
        </p:txBody>
      </p:sp>
      <p:cxnSp>
        <p:nvCxnSpPr>
          <p:cNvPr id="8" name="Straight Connector 7">
            <a:extLst>
              <a:ext uri="{FF2B5EF4-FFF2-40B4-BE49-F238E27FC236}">
                <a16:creationId xmlns:a16="http://schemas.microsoft.com/office/drawing/2014/main" id="{21473D05-D23E-26D4-0933-27F20C8EEAF4}"/>
              </a:ext>
            </a:extLst>
          </p:cNvPr>
          <p:cNvCxnSpPr>
            <a:cxnSpLocks/>
          </p:cNvCxnSpPr>
          <p:nvPr/>
        </p:nvCxnSpPr>
        <p:spPr>
          <a:xfrm>
            <a:off x="614597" y="1066800"/>
            <a:ext cx="11009132"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045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10614</TotalTime>
  <Words>4084</Words>
  <Application>Microsoft Macintosh PowerPoint</Application>
  <PresentationFormat>Widescreen</PresentationFormat>
  <Paragraphs>685</Paragraphs>
  <Slides>37</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Aptos</vt:lpstr>
      <vt:lpstr>Aptos Display</vt:lpstr>
      <vt:lpstr>Arial</vt:lpstr>
      <vt:lpstr>BlinkMacSystemFont</vt:lpstr>
      <vt:lpstr>Fira Sans</vt:lpstr>
      <vt:lpstr>Times New Roman</vt:lpstr>
      <vt:lpstr>Office Theme</vt:lpstr>
      <vt:lpstr>Bispecific Antibodies: Balancing Breakthroughs and Challenges in Lymphoma Treatment</vt:lpstr>
      <vt:lpstr>Objectives</vt:lpstr>
      <vt:lpstr>Bispecific Antibodies Approved in Diffuse Large B-Cell Lymphoma</vt:lpstr>
      <vt:lpstr>Patient Case - AP </vt:lpstr>
      <vt:lpstr>Bispecific Antibodies Approved in DLBCL</vt:lpstr>
      <vt:lpstr>Mechanism of Action </vt:lpstr>
      <vt:lpstr>EPCORE NHL-1: DLBCL </vt:lpstr>
      <vt:lpstr>Efficacy </vt:lpstr>
      <vt:lpstr>Safety </vt:lpstr>
      <vt:lpstr>Epcoritamab Administration in DLBCL  </vt:lpstr>
      <vt:lpstr>Study NP30179 </vt:lpstr>
      <vt:lpstr>Efficacy  </vt:lpstr>
      <vt:lpstr>Safety </vt:lpstr>
      <vt:lpstr>Glofitamab Administration</vt:lpstr>
      <vt:lpstr>DLBCL Bispecific Antibody Considerations</vt:lpstr>
      <vt:lpstr>Patient Case- AP </vt:lpstr>
      <vt:lpstr>Bispecific Antibodies Approved in Follicular Lymphoma</vt:lpstr>
      <vt:lpstr>Bispecific Antibodies Approved in FL</vt:lpstr>
      <vt:lpstr>Study GO29781</vt:lpstr>
      <vt:lpstr>Efficacy </vt:lpstr>
      <vt:lpstr>Safety </vt:lpstr>
      <vt:lpstr>Mosunetuzumab Administration</vt:lpstr>
      <vt:lpstr>EPCOR NHL-1: FL </vt:lpstr>
      <vt:lpstr>Efficacy </vt:lpstr>
      <vt:lpstr>Safety </vt:lpstr>
      <vt:lpstr>Epcoritamab Administration in FL  </vt:lpstr>
      <vt:lpstr>FL Bispecific Antibody Considerations</vt:lpstr>
      <vt:lpstr>Toxicity Prevention and Management</vt:lpstr>
      <vt:lpstr>Patient Case - AP </vt:lpstr>
      <vt:lpstr>General CRS Management</vt:lpstr>
      <vt:lpstr>Agent-Specific CRS Management</vt:lpstr>
      <vt:lpstr>CRS Prevention</vt:lpstr>
      <vt:lpstr>Patient Case - AP </vt:lpstr>
      <vt:lpstr>ICANS Management</vt:lpstr>
      <vt:lpstr>Infection Prophylaxis </vt:lpstr>
      <vt:lpstr>Summary </vt:lpstr>
      <vt:lpstr>Bispecific Antibodies: Balancing Breakthroughs and Challenges in Lymphoma 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CD20 Bispecific T-Cell Engagers: Balancing Breakthroughs and Challenges in Lymphoma Therapy</dc:title>
  <dc:creator>Jayda Esplund</dc:creator>
  <cp:lastModifiedBy>Jayda Esplund</cp:lastModifiedBy>
  <cp:revision>85</cp:revision>
  <dcterms:created xsi:type="dcterms:W3CDTF">2024-07-10T00:33:36Z</dcterms:created>
  <dcterms:modified xsi:type="dcterms:W3CDTF">2024-07-19T01:46:17Z</dcterms:modified>
</cp:coreProperties>
</file>