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343" r:id="rId4"/>
    <p:sldId id="351" r:id="rId5"/>
    <p:sldId id="345" r:id="rId6"/>
    <p:sldId id="344" r:id="rId7"/>
    <p:sldId id="348" r:id="rId8"/>
    <p:sldId id="352" r:id="rId9"/>
    <p:sldId id="350" r:id="rId10"/>
    <p:sldId id="339" r:id="rId11"/>
    <p:sldId id="336" r:id="rId12"/>
    <p:sldId id="353" r:id="rId13"/>
    <p:sldId id="355" r:id="rId14"/>
    <p:sldId id="349" r:id="rId15"/>
    <p:sldId id="354" r:id="rId16"/>
    <p:sldId id="331" r:id="rId17"/>
    <p:sldId id="34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F5C1F-C611-3B24-5203-4E594B36767F}" v="19" dt="2024-07-18T01:18:13.586"/>
    <p1510:client id="{12EF822D-A4CA-F900-8C00-D0F5E6D0662C}" v="177" dt="2024-07-19T01:24:44.955"/>
    <p1510:client id="{6E0F6FBF-B996-248B-C8C3-A729EC2BCAA3}" v="66" dt="2024-07-20T01:05:34.487"/>
    <p1510:client id="{A326F6AB-C146-9173-B752-A74A9AFAA493}" v="281" dt="2024-07-18T23:01:05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tjernigan\Desktop\112216_NCI_site_visit_materials\ppt_background_dark.jpg">
            <a:extLst>
              <a:ext uri="{FF2B5EF4-FFF2-40B4-BE49-F238E27FC236}">
                <a16:creationId xmlns:a16="http://schemas.microsoft.com/office/drawing/2014/main" id="{DE6EF8FB-3C97-435A-9AAD-77B2921434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 bwMode="auto">
          <a:xfrm>
            <a:off x="0" y="3172"/>
            <a:ext cx="12192000" cy="68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DA491-C737-4730-B2D5-90B764DA7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>
            <a:normAutofit/>
          </a:bodyPr>
          <a:lstStyle>
            <a:lvl1pPr algn="ctr" defTabSz="913577" rtl="0" eaLnBrk="1" latinLnBrk="0" hangingPunct="1">
              <a:spcBef>
                <a:spcPct val="0"/>
              </a:spcBef>
              <a:buNone/>
              <a:defRPr lang="en-US" sz="4396" b="1" kern="12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9E417-FF5C-4051-A1D2-30A66BE52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ED7B9D-B673-45AF-89C2-D60E0FA46453}"/>
              </a:ext>
            </a:extLst>
          </p:cNvPr>
          <p:cNvSpPr/>
          <p:nvPr userDrawn="1"/>
        </p:nvSpPr>
        <p:spPr>
          <a:xfrm>
            <a:off x="0" y="6356350"/>
            <a:ext cx="12191999" cy="50165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E5FEDE-B57B-4DC5-B1DF-CF9E8E544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362" y="6424612"/>
            <a:ext cx="567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066EC81-373C-4B28-AB7A-EF4D411910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3" descr="C:\Users\tjernigan\Desktop\112216_NCI_site_visit_materials\Reversed One Line Cancer Center Logo.png">
            <a:extLst>
              <a:ext uri="{FF2B5EF4-FFF2-40B4-BE49-F238E27FC236}">
                <a16:creationId xmlns:a16="http://schemas.microsoft.com/office/drawing/2014/main" id="{BC99BA1E-6772-4C29-B00C-94C85904BA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0361" y="6470015"/>
            <a:ext cx="169127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jernigan\Desktop\112216_NCI_site_visit_materials\NCI_designated_CC_color_square.png">
            <a:extLst>
              <a:ext uri="{FF2B5EF4-FFF2-40B4-BE49-F238E27FC236}">
                <a16:creationId xmlns:a16="http://schemas.microsoft.com/office/drawing/2014/main" id="{C05EA55E-31B5-47D4-9E54-97A5ED2EE7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400" y="6424295"/>
            <a:ext cx="442239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549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4AB8-8B1E-43AD-A63B-30931D94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67946"/>
            <a:ext cx="11731752" cy="61792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AEDC3-1397-4AB7-A0C8-33F696E2F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24" y="923791"/>
            <a:ext cx="11731752" cy="5253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AE048-BAFA-4CE6-974E-2C76BEAD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DCFBE-9B4A-43DF-B15B-A33816B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5B91EC-06F3-4B36-8C66-182B491ACF85}"/>
              </a:ext>
            </a:extLst>
          </p:cNvPr>
          <p:cNvCxnSpPr/>
          <p:nvPr userDrawn="1"/>
        </p:nvCxnSpPr>
        <p:spPr>
          <a:xfrm>
            <a:off x="230124" y="685870"/>
            <a:ext cx="11731752" cy="0"/>
          </a:xfrm>
          <a:prstGeom prst="line">
            <a:avLst/>
          </a:pr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83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jernigan\Desktop\112216_NCI_site_visit_materials\ppt_background_light.jpg">
            <a:extLst>
              <a:ext uri="{FF2B5EF4-FFF2-40B4-BE49-F238E27FC236}">
                <a16:creationId xmlns:a16="http://schemas.microsoft.com/office/drawing/2014/main" id="{306BE0C3-6326-42B5-BD7B-CEF93A7E003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9D9C9-CBE0-4957-B928-7934810BC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B54DE6-E51E-4181-81EB-8629C08081DE}"/>
              </a:ext>
            </a:extLst>
          </p:cNvPr>
          <p:cNvSpPr/>
          <p:nvPr userDrawn="1"/>
        </p:nvSpPr>
        <p:spPr>
          <a:xfrm>
            <a:off x="0" y="6356350"/>
            <a:ext cx="12191999" cy="50165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A23DAF-C8A4-421D-951E-4E836A04DBAB}"/>
              </a:ext>
            </a:extLst>
          </p:cNvPr>
          <p:cNvSpPr txBox="1">
            <a:spLocks/>
          </p:cNvSpPr>
          <p:nvPr userDrawn="1"/>
        </p:nvSpPr>
        <p:spPr>
          <a:xfrm>
            <a:off x="11624362" y="6424612"/>
            <a:ext cx="567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66EC81-373C-4B28-AB7A-EF4D411910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3" descr="C:\Users\tjernigan\Desktop\112216_NCI_site_visit_materials\Reversed One Line Cancer Center Logo.png">
            <a:extLst>
              <a:ext uri="{FF2B5EF4-FFF2-40B4-BE49-F238E27FC236}">
                <a16:creationId xmlns:a16="http://schemas.microsoft.com/office/drawing/2014/main" id="{6BCCB7C9-6836-4160-BC65-8927C46BF0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0361" y="6470015"/>
            <a:ext cx="169127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jernigan\Desktop\112216_NCI_site_visit_materials\NCI_designated_CC_color_square.png">
            <a:extLst>
              <a:ext uri="{FF2B5EF4-FFF2-40B4-BE49-F238E27FC236}">
                <a16:creationId xmlns:a16="http://schemas.microsoft.com/office/drawing/2014/main" id="{A0E37C6B-F2BC-406E-A613-4BDE2AE19C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400" y="6424295"/>
            <a:ext cx="442239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0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81D0-DDDB-4DE3-8900-0761A213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EB3B-81A0-4374-A9A6-232F7928E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A5B23-CF72-45EE-A83B-879AAA910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28DA6-DB3D-40B5-B4E9-A0502C6D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B7150-218D-48AA-A8A6-9D16F03A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80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E1DBC-8CE0-4577-80E9-B076AD04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9EAE0-BCE7-46CC-978E-2BBC60E5E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7BBC7-55B5-4D6C-BD3C-BBF109AC1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09553-4600-4823-8DC4-59B45DFC4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0DD49-70DD-4D15-BCDC-9DE21E1CF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920D0-EFE0-465F-8CA1-5A798B862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23230-1001-4969-9519-C9BEBEA0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97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6B66-162A-47A7-97BF-22AA687AE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2C8CA-8672-4939-A4B7-BEB89621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24381-9438-4726-8ED2-31F56C8D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83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E93CA-3142-428E-93F8-3A55BBC6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CAC35-6E24-442D-849B-D6F2C95A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tjernigan\Desktop\112216_NCI_site_visit_materials\ppt_background_dark.jpg">
            <a:extLst>
              <a:ext uri="{FF2B5EF4-FFF2-40B4-BE49-F238E27FC236}">
                <a16:creationId xmlns:a16="http://schemas.microsoft.com/office/drawing/2014/main" id="{FB2A5BB2-1F24-4388-A2AE-21490AF5974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 bwMode="auto">
          <a:xfrm>
            <a:off x="0" y="3172"/>
            <a:ext cx="12192000" cy="685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7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93ABDB-B3A2-4E62-B3D5-3E6BC166E0DA}"/>
              </a:ext>
            </a:extLst>
          </p:cNvPr>
          <p:cNvSpPr/>
          <p:nvPr userDrawn="1"/>
        </p:nvSpPr>
        <p:spPr>
          <a:xfrm>
            <a:off x="0" y="6356350"/>
            <a:ext cx="12191999" cy="50165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D86F44-A5C6-4D98-B1CD-35796F2B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00" y="67945"/>
            <a:ext cx="11228400" cy="742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2581D-06A4-4B5A-9AFC-EBC4A7BE0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800" y="923791"/>
            <a:ext cx="11228400" cy="5253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38771-F150-4296-A5FD-1A92D6963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9960" y="6176963"/>
            <a:ext cx="5212080" cy="179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865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E0C6F-3239-438F-8EF9-8FF17F2A5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362" y="6424612"/>
            <a:ext cx="567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066EC81-373C-4B28-AB7A-EF4D411910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3" descr="C:\Users\tjernigan\Desktop\112216_NCI_site_visit_materials\Reversed One Line Cancer Center Logo.png">
            <a:extLst>
              <a:ext uri="{FF2B5EF4-FFF2-40B4-BE49-F238E27FC236}">
                <a16:creationId xmlns:a16="http://schemas.microsoft.com/office/drawing/2014/main" id="{9DB70374-2599-4363-8AC2-C653DFF3C0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0361" y="6470015"/>
            <a:ext cx="169127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jernigan\Desktop\112216_NCI_site_visit_materials\NCI_designated_CC_color_square.png">
            <a:extLst>
              <a:ext uri="{FF2B5EF4-FFF2-40B4-BE49-F238E27FC236}">
                <a16:creationId xmlns:a16="http://schemas.microsoft.com/office/drawing/2014/main" id="{3DABDDB9-5C06-4FCF-8872-4AD8FD3DE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400" y="6424295"/>
            <a:ext cx="442239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1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0386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386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400" kern="1200">
          <a:solidFill>
            <a:srgbClr val="00386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CC79-CBC0-441A-9448-8B50B38156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350" b="0">
                <a:ea typeface="+mn-lt"/>
                <a:cs typeface="+mn-lt"/>
              </a:rPr>
              <a:t>Gene Therapy for Sickle Cell Disease and Beta Thalassemia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27A11-43AB-4AB8-A30A-4CB68F228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b="0">
                <a:cs typeface="Calibri"/>
              </a:rPr>
              <a:t>Robert Kribs</a:t>
            </a:r>
            <a:endParaRPr lang="en-US" b="0">
              <a:ea typeface="+mn-lt"/>
              <a:cs typeface="+mn-lt"/>
            </a:endParaRPr>
          </a:p>
          <a:p>
            <a:r>
              <a:rPr lang="en-US" b="0">
                <a:cs typeface="Calibri"/>
              </a:rPr>
              <a:t>Assistant Professor of Medicine</a:t>
            </a:r>
            <a:endParaRPr lang="en-US" b="0">
              <a:ea typeface="+mn-lt"/>
              <a:cs typeface="+mn-lt"/>
            </a:endParaRPr>
          </a:p>
          <a:p>
            <a:r>
              <a:rPr lang="en-US" b="0">
                <a:cs typeface="Calibri"/>
              </a:rPr>
              <a:t>Division of Hematologic Malignancies &amp; Cellular Therapeutics</a:t>
            </a:r>
            <a:endParaRPr lang="en-US" b="0">
              <a:ea typeface="+mn-lt"/>
              <a:cs typeface="+mn-lt"/>
            </a:endParaRPr>
          </a:p>
          <a:p>
            <a:r>
              <a:rPr lang="en-US" b="0">
                <a:cs typeface="Calibri"/>
              </a:rPr>
              <a:t>University of Kansas Medical Center</a:t>
            </a:r>
            <a:endParaRPr lang="en-US" b="0">
              <a:ea typeface="+mn-lt"/>
              <a:cs typeface="+mn-lt"/>
            </a:endParaRPr>
          </a:p>
          <a:p>
            <a:r>
              <a:rPr lang="en-US" b="0">
                <a:ea typeface="+mn-lt"/>
                <a:cs typeface="+mn-lt"/>
              </a:rPr>
              <a:t>7/27/24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1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50D2-9EEF-EAE3-A4D7-FB3E30F3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Exagamglogene</a:t>
            </a:r>
            <a:r>
              <a:rPr lang="en-US"/>
              <a:t> </a:t>
            </a:r>
            <a:r>
              <a:rPr lang="en-US" err="1"/>
              <a:t>Autotemcel</a:t>
            </a:r>
            <a:r>
              <a:rPr lang="en-US"/>
              <a:t> – Sickle Cell Disease</a:t>
            </a:r>
            <a:endParaRPr lang="en-US" err="1">
              <a:cs typeface="Calibri"/>
            </a:endParaRPr>
          </a:p>
        </p:txBody>
      </p:sp>
      <p:pic>
        <p:nvPicPr>
          <p:cNvPr id="6" name="Content Placeholder 5" descr="A graph of a patient&amp;#39;s health&#10;&#10;Description automatically generated">
            <a:extLst>
              <a:ext uri="{FF2B5EF4-FFF2-40B4-BE49-F238E27FC236}">
                <a16:creationId xmlns:a16="http://schemas.microsoft.com/office/drawing/2014/main" id="{F433B5E9-1AAC-E352-08A5-325FEA8FA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037" y="687948"/>
            <a:ext cx="8313878" cy="524984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65E51-1D5A-08BA-8DD3-872DCE8A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02171-B070-9B25-1664-CD861AFB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A194C-17CB-0013-9FEB-80788C1F2D2E}"/>
              </a:ext>
            </a:extLst>
          </p:cNvPr>
          <p:cNvSpPr txBox="1"/>
          <p:nvPr/>
        </p:nvSpPr>
        <p:spPr>
          <a:xfrm>
            <a:off x="6481997" y="5888085"/>
            <a:ext cx="54782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Frangoul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H et al. 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N Engl J Med 2024;390:1649-62.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895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1A83-73EE-AC9D-7202-8DA1869E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FE77F98-D76A-E7BD-59E3-E2865D3863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9520" y="2068761"/>
          <a:ext cx="11271191" cy="235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573">
                  <a:extLst>
                    <a:ext uri="{9D8B030D-6E8A-4147-A177-3AD203B41FA5}">
                      <a16:colId xmlns:a16="http://schemas.microsoft.com/office/drawing/2014/main" val="544297287"/>
                    </a:ext>
                  </a:extLst>
                </a:gridCol>
                <a:gridCol w="4127588">
                  <a:extLst>
                    <a:ext uri="{9D8B030D-6E8A-4147-A177-3AD203B41FA5}">
                      <a16:colId xmlns:a16="http://schemas.microsoft.com/office/drawing/2014/main" val="2903455188"/>
                    </a:ext>
                  </a:extLst>
                </a:gridCol>
                <a:gridCol w="2090186">
                  <a:extLst>
                    <a:ext uri="{9D8B030D-6E8A-4147-A177-3AD203B41FA5}">
                      <a16:colId xmlns:a16="http://schemas.microsoft.com/office/drawing/2014/main" val="95630467"/>
                    </a:ext>
                  </a:extLst>
                </a:gridCol>
                <a:gridCol w="2329844">
                  <a:extLst>
                    <a:ext uri="{9D8B030D-6E8A-4147-A177-3AD203B41FA5}">
                      <a16:colId xmlns:a16="http://schemas.microsoft.com/office/drawing/2014/main" val="2460015703"/>
                    </a:ext>
                  </a:extLst>
                </a:gridCol>
              </a:tblGrid>
              <a:tr h="47085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Gene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FDA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982173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Sickle cell disease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Casgevy</a:t>
                      </a:r>
                      <a:r>
                        <a:rPr lang="en-US"/>
                        <a:t> 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exagamglogene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autotemcel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12/8/23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$2.2 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936305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Sickle cell disease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Lyfgenia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Lovotibeglogene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autotemcel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12/8/23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$3.1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780055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β-thalassemia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Zynteglo (</a:t>
                      </a:r>
                      <a:r>
                        <a:rPr lang="en-US" err="1"/>
                        <a:t>Betibeglogene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autotemcel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8/17/22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$2.8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80903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β-thalassemia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err="1"/>
                        <a:t>Casgevy</a:t>
                      </a:r>
                      <a:r>
                        <a:rPr lang="en-US"/>
                        <a:t> (</a:t>
                      </a:r>
                      <a:r>
                        <a:rPr lang="en-US" sz="1800" b="0" i="0" u="none" strike="noStrike" noProof="0" err="1">
                          <a:latin typeface="Calibri"/>
                        </a:rPr>
                        <a:t>exagamglogene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latin typeface="Calibri"/>
                        </a:rPr>
                        <a:t>autotemcel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)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1/16/24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$2.2 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27215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EB079-886C-759F-1E83-C2D9574B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D8F16-E7C0-D877-314A-298DBD22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30199-C82C-E35E-1044-C2F50D776372}"/>
              </a:ext>
            </a:extLst>
          </p:cNvPr>
          <p:cNvSpPr/>
          <p:nvPr/>
        </p:nvSpPr>
        <p:spPr>
          <a:xfrm>
            <a:off x="483148" y="3951374"/>
            <a:ext cx="11205398" cy="4728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8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EE8A-E9DD-45B5-ABE6-CB09E994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Pathophysiology- Beta Thalassemia</a:t>
            </a:r>
            <a:endParaRPr lang="en-US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25F6E282-F364-437D-907E-C95B88108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45" y="1404852"/>
            <a:ext cx="4030176" cy="312584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31A99-965D-4B88-BB92-051B537E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0946D-46F1-4506-88C2-CFC292FC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16D24-A9B1-4E4B-88C7-A3D80D6A81CD}"/>
              </a:ext>
            </a:extLst>
          </p:cNvPr>
          <p:cNvSpPr txBox="1"/>
          <p:nvPr/>
        </p:nvSpPr>
        <p:spPr>
          <a:xfrm>
            <a:off x="1007707" y="5159829"/>
            <a:ext cx="74784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1D13E9-0AB6-4D13-90A0-B01BAF817B9B}"/>
              </a:ext>
            </a:extLst>
          </p:cNvPr>
          <p:cNvSpPr txBox="1"/>
          <p:nvPr/>
        </p:nvSpPr>
        <p:spPr>
          <a:xfrm>
            <a:off x="813318" y="4988767"/>
            <a:ext cx="78361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865"/>
                </a:solidFill>
                <a:cs typeface="Arial"/>
              </a:rPr>
              <a:t>G. Zadora, A. </a:t>
            </a:r>
            <a:r>
              <a:rPr lang="en-US" err="1">
                <a:solidFill>
                  <a:srgbClr val="003865"/>
                </a:solidFill>
                <a:cs typeface="Arial"/>
              </a:rPr>
              <a:t>Menzyk</a:t>
            </a:r>
            <a:r>
              <a:rPr lang="en-US">
                <a:solidFill>
                  <a:srgbClr val="003865"/>
                </a:solidFill>
                <a:cs typeface="Arial"/>
              </a:rPr>
              <a:t> / Trends in Analytical Chemistry 105 (2018) 137-165</a:t>
            </a:r>
            <a:r>
              <a:rPr lang="en-US">
                <a:cs typeface="Arial"/>
              </a:rPr>
              <a:t>​</a:t>
            </a:r>
            <a:endParaRPr lang="en-US"/>
          </a:p>
          <a:p>
            <a:r>
              <a:rPr lang="en-US">
                <a:solidFill>
                  <a:srgbClr val="003865"/>
                </a:solidFill>
                <a:cs typeface="Arial"/>
              </a:rPr>
              <a:t>Taher, A. et al.  </a:t>
            </a:r>
            <a:r>
              <a:rPr lang="en-US">
                <a:solidFill>
                  <a:srgbClr val="003865"/>
                </a:solidFill>
                <a:ea typeface="+mn-lt"/>
                <a:cs typeface="+mn-lt"/>
              </a:rPr>
              <a:t>β-</a:t>
            </a:r>
            <a:r>
              <a:rPr lang="en-US" err="1">
                <a:solidFill>
                  <a:srgbClr val="003865"/>
                </a:solidFill>
                <a:ea typeface="+mn-lt"/>
                <a:cs typeface="+mn-lt"/>
              </a:rPr>
              <a:t>Thalassemias</a:t>
            </a:r>
            <a:r>
              <a:rPr lang="en-US">
                <a:solidFill>
                  <a:srgbClr val="003865"/>
                </a:solidFill>
                <a:ea typeface="+mn-lt"/>
                <a:cs typeface="+mn-lt"/>
              </a:rPr>
              <a:t>. N Engl J Med 2021;384:727-43. 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</p:txBody>
      </p:sp>
      <p:pic>
        <p:nvPicPr>
          <p:cNvPr id="3" name="Picture 2" descr="A diagram of a structure&#10;&#10;Description automatically generated">
            <a:extLst>
              <a:ext uri="{FF2B5EF4-FFF2-40B4-BE49-F238E27FC236}">
                <a16:creationId xmlns:a16="http://schemas.microsoft.com/office/drawing/2014/main" id="{A01D3A7A-96DF-AB1F-CE5E-3B1E26FEE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715" y="1673768"/>
            <a:ext cx="76581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9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9F08F-7218-DDA0-86B9-5CAB73DA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graph of a number of patients&#10;&#10;Description automatically generated">
            <a:extLst>
              <a:ext uri="{FF2B5EF4-FFF2-40B4-BE49-F238E27FC236}">
                <a16:creationId xmlns:a16="http://schemas.microsoft.com/office/drawing/2014/main" id="{21212B85-9CA2-1896-D5C2-5ABF600B2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052" y="55334"/>
            <a:ext cx="6421969" cy="62907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49AC8-637C-C9F9-B720-0DD1D49B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C00AA-53C5-FD67-0D8B-BAAD5600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C4C35-22D4-C14F-42A5-2BA016811CAE}"/>
              </a:ext>
            </a:extLst>
          </p:cNvPr>
          <p:cNvSpPr txBox="1"/>
          <p:nvPr/>
        </p:nvSpPr>
        <p:spPr>
          <a:xfrm>
            <a:off x="7344985" y="5970712"/>
            <a:ext cx="49733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Locatelli, F et al.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N Engl J Med 2024;390:1663-76.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43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2E5E-D250-DBE5-4294-7E32C192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Side Effect Profile</a:t>
            </a:r>
            <a:endParaRPr lang="en-US"/>
          </a:p>
        </p:txBody>
      </p:sp>
      <p:pic>
        <p:nvPicPr>
          <p:cNvPr id="6" name="Content Placeholder 5" descr="A close-up of a sign&#10;&#10;Description automatically generated">
            <a:extLst>
              <a:ext uri="{FF2B5EF4-FFF2-40B4-BE49-F238E27FC236}">
                <a16:creationId xmlns:a16="http://schemas.microsoft.com/office/drawing/2014/main" id="{6E23085E-4229-9475-32FF-02C61CBD0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9665" y="2406998"/>
            <a:ext cx="5292251" cy="148346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3834E-2910-A7BD-DFE0-1205CAF2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5BE7C-7978-5808-81DA-C2A8298E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C461F-56C1-A692-B4EA-51385DB21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34" y="661433"/>
            <a:ext cx="3542875" cy="6071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2941D-336C-0D9E-E7DA-6F4E5BDDDEB3}"/>
              </a:ext>
            </a:extLst>
          </p:cNvPr>
          <p:cNvSpPr txBox="1"/>
          <p:nvPr/>
        </p:nvSpPr>
        <p:spPr>
          <a:xfrm>
            <a:off x="6426913" y="5796278"/>
            <a:ext cx="54782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Frangoul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H et al. 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N Engl J Med 2024;390:1649-62.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765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41C4-87C1-8B8A-CBB6-64E9FE6AF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Thank You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68D00-E7C4-A4EA-61D7-8C94C415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8772B-423F-D218-3D94-47D0F033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15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B91C04-C078-8DCB-F3D5-D824F52AE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02FDDF9B-BD05-C636-C2F4-79C31DDCD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594424"/>
              </p:ext>
            </p:extLst>
          </p:nvPr>
        </p:nvGraphicFramePr>
        <p:xfrm>
          <a:off x="449520" y="2068761"/>
          <a:ext cx="11271191" cy="235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573">
                  <a:extLst>
                    <a:ext uri="{9D8B030D-6E8A-4147-A177-3AD203B41FA5}">
                      <a16:colId xmlns:a16="http://schemas.microsoft.com/office/drawing/2014/main" val="544297287"/>
                    </a:ext>
                  </a:extLst>
                </a:gridCol>
                <a:gridCol w="4127588">
                  <a:extLst>
                    <a:ext uri="{9D8B030D-6E8A-4147-A177-3AD203B41FA5}">
                      <a16:colId xmlns:a16="http://schemas.microsoft.com/office/drawing/2014/main" val="2903455188"/>
                    </a:ext>
                  </a:extLst>
                </a:gridCol>
                <a:gridCol w="2090186">
                  <a:extLst>
                    <a:ext uri="{9D8B030D-6E8A-4147-A177-3AD203B41FA5}">
                      <a16:colId xmlns:a16="http://schemas.microsoft.com/office/drawing/2014/main" val="95630467"/>
                    </a:ext>
                  </a:extLst>
                </a:gridCol>
                <a:gridCol w="2329844">
                  <a:extLst>
                    <a:ext uri="{9D8B030D-6E8A-4147-A177-3AD203B41FA5}">
                      <a16:colId xmlns:a16="http://schemas.microsoft.com/office/drawing/2014/main" val="2460015703"/>
                    </a:ext>
                  </a:extLst>
                </a:gridCol>
              </a:tblGrid>
              <a:tr h="47085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Gene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FDA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982173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Sickle cell disease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Casgevy</a:t>
                      </a:r>
                      <a:r>
                        <a:rPr lang="en-US"/>
                        <a:t> 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exagamglogene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autotemcel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12/8/23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$2.2 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936305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Sickle cell disease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Lyfgenia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Lovotibeglogene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autotemcel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12/8/23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$3.1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780055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β-thalassemia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Zynteglo (</a:t>
                      </a:r>
                      <a:r>
                        <a:rPr lang="en-US" err="1"/>
                        <a:t>Betibeglogene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autotemcel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8/17/22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$2.8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80903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β-thalassemia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err="1"/>
                        <a:t>Casgevy</a:t>
                      </a:r>
                      <a:r>
                        <a:rPr lang="en-US"/>
                        <a:t> (</a:t>
                      </a:r>
                      <a:r>
                        <a:rPr lang="en-US" sz="1800" b="0" i="0" u="none" strike="noStrike" noProof="0" err="1">
                          <a:latin typeface="Calibri"/>
                        </a:rPr>
                        <a:t>exagamglogene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latin typeface="Calibri"/>
                        </a:rPr>
                        <a:t>autotemcel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)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1/16/24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$2.2 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272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533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70D2-D99F-AC0F-9258-4CA15494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D723C-7340-9580-16A7-4308D84F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408F4-758A-E41A-31CA-EB8848ED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715D23-89A6-32BD-C2A9-7B665C3EC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1A83-73EE-AC9D-7202-8DA1869E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Currently Available Products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FE77F98-D76A-E7BD-59E3-E2865D386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129518"/>
              </p:ext>
            </p:extLst>
          </p:nvPr>
        </p:nvGraphicFramePr>
        <p:xfrm>
          <a:off x="449520" y="2068761"/>
          <a:ext cx="11271191" cy="235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573">
                  <a:extLst>
                    <a:ext uri="{9D8B030D-6E8A-4147-A177-3AD203B41FA5}">
                      <a16:colId xmlns:a16="http://schemas.microsoft.com/office/drawing/2014/main" val="544297287"/>
                    </a:ext>
                  </a:extLst>
                </a:gridCol>
                <a:gridCol w="4127588">
                  <a:extLst>
                    <a:ext uri="{9D8B030D-6E8A-4147-A177-3AD203B41FA5}">
                      <a16:colId xmlns:a16="http://schemas.microsoft.com/office/drawing/2014/main" val="2903455188"/>
                    </a:ext>
                  </a:extLst>
                </a:gridCol>
                <a:gridCol w="2090186">
                  <a:extLst>
                    <a:ext uri="{9D8B030D-6E8A-4147-A177-3AD203B41FA5}">
                      <a16:colId xmlns:a16="http://schemas.microsoft.com/office/drawing/2014/main" val="95630467"/>
                    </a:ext>
                  </a:extLst>
                </a:gridCol>
                <a:gridCol w="2329844">
                  <a:extLst>
                    <a:ext uri="{9D8B030D-6E8A-4147-A177-3AD203B41FA5}">
                      <a16:colId xmlns:a16="http://schemas.microsoft.com/office/drawing/2014/main" val="2460015703"/>
                    </a:ext>
                  </a:extLst>
                </a:gridCol>
              </a:tblGrid>
              <a:tr h="4708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FDA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982173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Sickle cell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Casgevy</a:t>
                      </a:r>
                      <a:r>
                        <a:rPr lang="en-US" dirty="0"/>
                        <a:t> 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exagamglogene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autotemcel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12/2023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$2.2 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936305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Sickle cell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Lyfgenia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Lovotibeglogene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autotemcel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12/2023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$3.1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780055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β-thalassemia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Zynteglo (</a:t>
                      </a:r>
                      <a:r>
                        <a:rPr lang="en-US" dirty="0" err="1"/>
                        <a:t>Betibeglogene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autotemcel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8/2022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$2.8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80903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β-thalassemia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err="1"/>
                        <a:t>Casgevy</a:t>
                      </a:r>
                      <a:r>
                        <a:rPr lang="en-US" dirty="0"/>
                        <a:t> (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exagamglogene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dirty="0" err="1">
                          <a:latin typeface="Calibri"/>
                        </a:rPr>
                        <a:t>autotemcel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)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$2.2 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27215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EB079-886C-759F-1E83-C2D9574B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D8F16-E7C0-D877-314A-298DBD22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EE8A-E9DD-45B5-ABE6-CB09E994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Pathophysiology- Sickle Cell Disease</a:t>
            </a:r>
            <a:endParaRPr lang="en-US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25F6E282-F364-437D-907E-C95B88108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30" y="1422462"/>
            <a:ext cx="4029868" cy="313169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31A99-965D-4B88-BB92-051B537E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0946D-46F1-4506-88C2-CFC292FC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16D24-A9B1-4E4B-88C7-A3D80D6A81CD}"/>
              </a:ext>
            </a:extLst>
          </p:cNvPr>
          <p:cNvSpPr txBox="1"/>
          <p:nvPr/>
        </p:nvSpPr>
        <p:spPr>
          <a:xfrm>
            <a:off x="1007707" y="5159829"/>
            <a:ext cx="74784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1D13E9-0AB6-4D13-90A0-B01BAF817B9B}"/>
              </a:ext>
            </a:extLst>
          </p:cNvPr>
          <p:cNvSpPr txBox="1"/>
          <p:nvPr/>
        </p:nvSpPr>
        <p:spPr>
          <a:xfrm>
            <a:off x="813318" y="4988767"/>
            <a:ext cx="78361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865"/>
                </a:solidFill>
                <a:cs typeface="Arial"/>
              </a:rPr>
              <a:t>G. Zadora, A. </a:t>
            </a:r>
            <a:r>
              <a:rPr lang="en-US" err="1">
                <a:solidFill>
                  <a:srgbClr val="003865"/>
                </a:solidFill>
                <a:cs typeface="Arial"/>
              </a:rPr>
              <a:t>Menzyk</a:t>
            </a:r>
            <a:r>
              <a:rPr lang="en-US">
                <a:solidFill>
                  <a:srgbClr val="003865"/>
                </a:solidFill>
                <a:cs typeface="Arial"/>
              </a:rPr>
              <a:t> / Trends in Analytical Chemistry 105 (2018) 137-165</a:t>
            </a:r>
            <a:r>
              <a:rPr lang="en-US">
                <a:cs typeface="Arial"/>
              </a:rPr>
              <a:t>​</a:t>
            </a:r>
            <a:endParaRPr lang="en-US"/>
          </a:p>
          <a:p>
            <a:r>
              <a:rPr lang="en-US">
                <a:solidFill>
                  <a:srgbClr val="003865"/>
                </a:solidFill>
                <a:cs typeface="Arial"/>
              </a:rPr>
              <a:t>Steinberg, MH.  N Engl J Med 2022;386:689-691.</a:t>
            </a:r>
            <a:endParaRPr lang="en-US">
              <a:solidFill>
                <a:srgbClr val="003865"/>
              </a:solidFill>
              <a:ea typeface="Calibri"/>
              <a:cs typeface="Arial"/>
            </a:endParaRPr>
          </a:p>
        </p:txBody>
      </p:sp>
      <p:pic>
        <p:nvPicPr>
          <p:cNvPr id="3" name="Picture 2" descr="A diagram of a red blood cell&#10;&#10;Description automatically generated">
            <a:extLst>
              <a:ext uri="{FF2B5EF4-FFF2-40B4-BE49-F238E27FC236}">
                <a16:creationId xmlns:a16="http://schemas.microsoft.com/office/drawing/2014/main" id="{828506A1-5134-52BA-6FD0-4FF86C1EC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988" y="1633433"/>
            <a:ext cx="7605705" cy="27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0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EE8A-E9DD-45B5-ABE6-CB09E994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cs typeface="Calibri"/>
              </a:rPr>
              <a:t>Pathophysiology- Beta Thalassemia</a:t>
            </a:r>
            <a:endParaRPr lang="en-US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25F6E282-F364-437D-907E-C95B88108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45" y="1404852"/>
            <a:ext cx="4030176" cy="312584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31A99-965D-4B88-BB92-051B537E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0946D-46F1-4506-88C2-CFC292FC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16D24-A9B1-4E4B-88C7-A3D80D6A81CD}"/>
              </a:ext>
            </a:extLst>
          </p:cNvPr>
          <p:cNvSpPr txBox="1"/>
          <p:nvPr/>
        </p:nvSpPr>
        <p:spPr>
          <a:xfrm>
            <a:off x="1007707" y="5159829"/>
            <a:ext cx="74784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1D13E9-0AB6-4D13-90A0-B01BAF817B9B}"/>
              </a:ext>
            </a:extLst>
          </p:cNvPr>
          <p:cNvSpPr txBox="1"/>
          <p:nvPr/>
        </p:nvSpPr>
        <p:spPr>
          <a:xfrm>
            <a:off x="813318" y="4988767"/>
            <a:ext cx="78361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865"/>
                </a:solidFill>
                <a:cs typeface="Arial"/>
              </a:rPr>
              <a:t>G. Zadora, A. </a:t>
            </a:r>
            <a:r>
              <a:rPr lang="en-US" err="1">
                <a:solidFill>
                  <a:srgbClr val="003865"/>
                </a:solidFill>
                <a:cs typeface="Arial"/>
              </a:rPr>
              <a:t>Menzyk</a:t>
            </a:r>
            <a:r>
              <a:rPr lang="en-US">
                <a:solidFill>
                  <a:srgbClr val="003865"/>
                </a:solidFill>
                <a:cs typeface="Arial"/>
              </a:rPr>
              <a:t> / Trends in Analytical Chemistry 105 (2018) 137-165</a:t>
            </a:r>
            <a:r>
              <a:rPr lang="en-US">
                <a:cs typeface="Arial"/>
              </a:rPr>
              <a:t>​</a:t>
            </a:r>
            <a:endParaRPr lang="en-US"/>
          </a:p>
          <a:p>
            <a:r>
              <a:rPr lang="en-US">
                <a:solidFill>
                  <a:srgbClr val="003865"/>
                </a:solidFill>
                <a:cs typeface="Arial"/>
              </a:rPr>
              <a:t>Taher, A. et al.  </a:t>
            </a:r>
            <a:r>
              <a:rPr lang="en-US">
                <a:solidFill>
                  <a:srgbClr val="003865"/>
                </a:solidFill>
                <a:ea typeface="+mn-lt"/>
                <a:cs typeface="+mn-lt"/>
              </a:rPr>
              <a:t>β-</a:t>
            </a:r>
            <a:r>
              <a:rPr lang="en-US" err="1">
                <a:solidFill>
                  <a:srgbClr val="003865"/>
                </a:solidFill>
                <a:ea typeface="+mn-lt"/>
                <a:cs typeface="+mn-lt"/>
              </a:rPr>
              <a:t>Thalassemias</a:t>
            </a:r>
            <a:r>
              <a:rPr lang="en-US">
                <a:solidFill>
                  <a:srgbClr val="003865"/>
                </a:solidFill>
                <a:ea typeface="+mn-lt"/>
                <a:cs typeface="+mn-lt"/>
              </a:rPr>
              <a:t>. N Engl J Med 2021;384:727-43. 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</p:txBody>
      </p:sp>
      <p:pic>
        <p:nvPicPr>
          <p:cNvPr id="3" name="Picture 2" descr="A diagram of a structure&#10;&#10;Description automatically generated">
            <a:extLst>
              <a:ext uri="{FF2B5EF4-FFF2-40B4-BE49-F238E27FC236}">
                <a16:creationId xmlns:a16="http://schemas.microsoft.com/office/drawing/2014/main" id="{A01D3A7A-96DF-AB1F-CE5E-3B1E26FEE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715" y="1673768"/>
            <a:ext cx="76581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5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1A83-73EE-AC9D-7202-8DA1869E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FE77F98-D76A-E7BD-59E3-E2865D3863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9520" y="2068761"/>
          <a:ext cx="11271191" cy="235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573">
                  <a:extLst>
                    <a:ext uri="{9D8B030D-6E8A-4147-A177-3AD203B41FA5}">
                      <a16:colId xmlns:a16="http://schemas.microsoft.com/office/drawing/2014/main" val="544297287"/>
                    </a:ext>
                  </a:extLst>
                </a:gridCol>
                <a:gridCol w="4127588">
                  <a:extLst>
                    <a:ext uri="{9D8B030D-6E8A-4147-A177-3AD203B41FA5}">
                      <a16:colId xmlns:a16="http://schemas.microsoft.com/office/drawing/2014/main" val="2903455188"/>
                    </a:ext>
                  </a:extLst>
                </a:gridCol>
                <a:gridCol w="2090186">
                  <a:extLst>
                    <a:ext uri="{9D8B030D-6E8A-4147-A177-3AD203B41FA5}">
                      <a16:colId xmlns:a16="http://schemas.microsoft.com/office/drawing/2014/main" val="95630467"/>
                    </a:ext>
                  </a:extLst>
                </a:gridCol>
                <a:gridCol w="2329844">
                  <a:extLst>
                    <a:ext uri="{9D8B030D-6E8A-4147-A177-3AD203B41FA5}">
                      <a16:colId xmlns:a16="http://schemas.microsoft.com/office/drawing/2014/main" val="2460015703"/>
                    </a:ext>
                  </a:extLst>
                </a:gridCol>
              </a:tblGrid>
              <a:tr h="47085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Gene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FDA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982173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Sickle cell disease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Casgevy</a:t>
                      </a:r>
                      <a:r>
                        <a:rPr lang="en-US"/>
                        <a:t> 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exagamglogene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autotemcel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12/8/23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$2.2 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936305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Sickle cell disease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Lyfgenia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Lovotibeglogene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autotemcel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12/8/23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$3.1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780055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β-thalassemia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Zynteglo (</a:t>
                      </a:r>
                      <a:r>
                        <a:rPr lang="en-US" err="1"/>
                        <a:t>Betibeglogene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autotemcel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8/17/22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$2.8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80903"/>
                  </a:ext>
                </a:extLst>
              </a:tr>
              <a:tr h="47085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β-thalassemia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err="1"/>
                        <a:t>Casgevy</a:t>
                      </a:r>
                      <a:r>
                        <a:rPr lang="en-US"/>
                        <a:t> (</a:t>
                      </a:r>
                      <a:r>
                        <a:rPr lang="en-US" sz="1800" b="0" i="0" u="none" strike="noStrike" noProof="0" err="1">
                          <a:latin typeface="Calibri"/>
                        </a:rPr>
                        <a:t>exagamglogene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latin typeface="Calibri"/>
                        </a:rPr>
                        <a:t>autotemcel</a:t>
                      </a:r>
                      <a:r>
                        <a:rPr lang="en-US" sz="1800" b="0" i="0" u="none" strike="noStrike" noProof="0">
                          <a:latin typeface="Calibri"/>
                        </a:rPr>
                        <a:t>)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1/16/24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$2.2 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27215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EB079-886C-759F-1E83-C2D9574B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D8F16-E7C0-D877-314A-298DBD22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30199-C82C-E35E-1044-C2F50D776372}"/>
              </a:ext>
            </a:extLst>
          </p:cNvPr>
          <p:cNvSpPr/>
          <p:nvPr/>
        </p:nvSpPr>
        <p:spPr>
          <a:xfrm>
            <a:off x="483148" y="2543121"/>
            <a:ext cx="11205398" cy="4728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7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D1C8-0946-1620-B69C-EC4CEBCA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Exagamglogene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Autotemcel</a:t>
            </a:r>
            <a:endParaRPr lang="en-US" b="0" err="1">
              <a:ea typeface="Calibri"/>
              <a:cs typeface="Calibri"/>
            </a:endParaRPr>
          </a:p>
        </p:txBody>
      </p:sp>
      <p:pic>
        <p:nvPicPr>
          <p:cNvPr id="6" name="Content Placeholder 5" descr="A diagram of a gene editing site&#10;&#10;Description automatically generated">
            <a:extLst>
              <a:ext uri="{FF2B5EF4-FFF2-40B4-BE49-F238E27FC236}">
                <a16:creationId xmlns:a16="http://schemas.microsoft.com/office/drawing/2014/main" id="{923122AB-6D15-8A52-82F4-711309AE4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349" y="908203"/>
            <a:ext cx="9048750" cy="46196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BB402-0F95-0E82-9B07-ECC646BA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126D3-D7C3-033D-9C4E-59ED199B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AE25E-E1C6-264D-420B-304D2EB69885}"/>
              </a:ext>
            </a:extLst>
          </p:cNvPr>
          <p:cNvSpPr txBox="1"/>
          <p:nvPr/>
        </p:nvSpPr>
        <p:spPr>
          <a:xfrm>
            <a:off x="6413559" y="5695682"/>
            <a:ext cx="52196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3865"/>
                </a:solidFill>
                <a:cs typeface="Arial"/>
              </a:rPr>
              <a:t>Frangoul</a:t>
            </a:r>
            <a:r>
              <a:rPr lang="en-US" dirty="0">
                <a:solidFill>
                  <a:srgbClr val="003865"/>
                </a:solidFill>
                <a:cs typeface="Arial"/>
              </a:rPr>
              <a:t>, H. et al.  </a:t>
            </a:r>
            <a:r>
              <a:rPr lang="en-US" dirty="0">
                <a:solidFill>
                  <a:srgbClr val="003865"/>
                </a:solidFill>
                <a:ea typeface="+mn-lt"/>
                <a:cs typeface="+mn-lt"/>
              </a:rPr>
              <a:t>N Engl J Med 2021;384:252-60. 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933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E2E5-0979-866F-937F-703ED73C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Exagamglogene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Autotemcel</a:t>
            </a:r>
            <a:endParaRPr lang="en-US" b="0" err="1">
              <a:ea typeface="Calibri"/>
              <a:cs typeface="Calibri"/>
            </a:endParaRPr>
          </a:p>
        </p:txBody>
      </p:sp>
      <p:pic>
        <p:nvPicPr>
          <p:cNvPr id="6" name="Content Placeholder 5" descr="A diagram of a cell cycle&#10;&#10;Description automatically generated">
            <a:extLst>
              <a:ext uri="{FF2B5EF4-FFF2-40B4-BE49-F238E27FC236}">
                <a16:creationId xmlns:a16="http://schemas.microsoft.com/office/drawing/2014/main" id="{032531AE-F94F-FC6F-3169-79B94DC00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5" y="2112102"/>
            <a:ext cx="10382250" cy="28765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F83F8-5D9A-3EDF-2043-E0A9BFAF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BDFD2-C074-A265-AE8D-46D2C046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79366-DD52-C4B3-1E2B-E9E379B604D3}"/>
              </a:ext>
            </a:extLst>
          </p:cNvPr>
          <p:cNvSpPr txBox="1"/>
          <p:nvPr/>
        </p:nvSpPr>
        <p:spPr>
          <a:xfrm>
            <a:off x="6248306" y="5392718"/>
            <a:ext cx="52196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865"/>
                </a:solidFill>
                <a:cs typeface="Arial"/>
              </a:rPr>
              <a:t>Steinberg, MH. </a:t>
            </a:r>
            <a:r>
              <a:rPr lang="en-US" dirty="0">
                <a:solidFill>
                  <a:srgbClr val="003865"/>
                </a:solidFill>
                <a:ea typeface="+mn-lt"/>
                <a:cs typeface="+mn-lt"/>
              </a:rPr>
              <a:t>N Engl J Med 2022;386:689-691. 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164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A55C-46E7-79E6-D673-9E740DC1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Exagamglogene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Autotemcel</a:t>
            </a:r>
            <a:endParaRPr lang="en-US" b="0" err="1">
              <a:ea typeface="Calibri"/>
              <a:cs typeface="Calibri"/>
            </a:endParaRPr>
          </a:p>
        </p:txBody>
      </p:sp>
      <p:pic>
        <p:nvPicPr>
          <p:cNvPr id="6" name="Content Placeholder 5" descr="A diagram of a medical procedure&#10;&#10;Description automatically generated">
            <a:extLst>
              <a:ext uri="{FF2B5EF4-FFF2-40B4-BE49-F238E27FC236}">
                <a16:creationId xmlns:a16="http://schemas.microsoft.com/office/drawing/2014/main" id="{BD1138D6-6302-4E3E-E155-091724CB7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426" y="830676"/>
            <a:ext cx="9991725" cy="42291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144F9-2051-56C2-194C-31A3C0FA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C30C8-9200-43B6-F33B-29EC04C7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0B1F5F-DD11-A050-2E19-4D8D0F08E642}"/>
              </a:ext>
            </a:extLst>
          </p:cNvPr>
          <p:cNvSpPr txBox="1"/>
          <p:nvPr/>
        </p:nvSpPr>
        <p:spPr>
          <a:xfrm>
            <a:off x="4623318" y="5458372"/>
            <a:ext cx="73399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1">
                    <a:lumMod val="49000"/>
                  </a:schemeClr>
                </a:solidFill>
                <a:cs typeface="Arial"/>
              </a:rPr>
              <a:t>​</a:t>
            </a:r>
            <a:r>
              <a:rPr lang="en-US">
                <a:solidFill>
                  <a:schemeClr val="accent1">
                    <a:lumMod val="49000"/>
                  </a:schemeClr>
                </a:solidFill>
                <a:ea typeface="+mn-lt"/>
                <a:cs typeface="+mn-lt"/>
              </a:rPr>
              <a:t>https://www.casgevyhcp.com/sites/default/files/hcp-treatment-journey.pdf</a:t>
            </a:r>
            <a:endParaRPr lang="en-US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827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50D2-9EEF-EAE3-A4D7-FB3E30F3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Exagamglogene</a:t>
            </a:r>
            <a:r>
              <a:rPr lang="en-US"/>
              <a:t> </a:t>
            </a:r>
            <a:r>
              <a:rPr lang="en-US" err="1"/>
              <a:t>Autotemcel</a:t>
            </a:r>
            <a:endParaRPr lang="en-US" err="1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65E51-1D5A-08BA-8DD3-872DCE8A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02171-B070-9B25-1664-CD861AFB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219C1-10AE-4E0E-9FFB-77C003081BC7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F849B-F671-D3C5-F811-82F0B563EA7C}"/>
              </a:ext>
            </a:extLst>
          </p:cNvPr>
          <p:cNvSpPr txBox="1"/>
          <p:nvPr/>
        </p:nvSpPr>
        <p:spPr>
          <a:xfrm>
            <a:off x="6481997" y="5888085"/>
            <a:ext cx="54782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Frangoul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H et al. 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N Engl J Med 2024;390:1649-62.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12" name="Content Placeholder 11" descr="A graph of hemoglobin and hemoglobin&#10;&#10;Description automatically generated">
            <a:extLst>
              <a:ext uri="{FF2B5EF4-FFF2-40B4-BE49-F238E27FC236}">
                <a16:creationId xmlns:a16="http://schemas.microsoft.com/office/drawing/2014/main" id="{7C49D871-0FC1-3E1E-EF9F-3EF2F2D58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924" y="825322"/>
            <a:ext cx="7465670" cy="4948538"/>
          </a:xfrm>
        </p:spPr>
      </p:pic>
    </p:spTree>
    <p:extLst>
      <p:ext uri="{BB962C8B-B14F-4D97-AF65-F5344CB8AC3E}">
        <p14:creationId xmlns:p14="http://schemas.microsoft.com/office/powerpoint/2010/main" val="112110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Gene Therapy for Sickle Cell Disease and Beta Thalassemia</vt:lpstr>
      <vt:lpstr>Currently Available Products</vt:lpstr>
      <vt:lpstr>Pathophysiology- Sickle Cell Disease</vt:lpstr>
      <vt:lpstr>Pathophysiology- Beta Thalassemia</vt:lpstr>
      <vt:lpstr>PowerPoint Presentation</vt:lpstr>
      <vt:lpstr>Exagamglogene Autotemcel</vt:lpstr>
      <vt:lpstr>Exagamglogene Autotemcel</vt:lpstr>
      <vt:lpstr>Exagamglogene Autotemcel</vt:lpstr>
      <vt:lpstr>Exagamglogene Autotemcel</vt:lpstr>
      <vt:lpstr>Exagamglogene Autotemcel – Sickle Cell Disease</vt:lpstr>
      <vt:lpstr>PowerPoint Presentation</vt:lpstr>
      <vt:lpstr>Pathophysiology- Beta Thalassemia</vt:lpstr>
      <vt:lpstr>PowerPoint Presentation</vt:lpstr>
      <vt:lpstr>Side Effect Profile</vt:lpstr>
      <vt:lpstr>Thank 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42</cp:revision>
  <dcterms:created xsi:type="dcterms:W3CDTF">2021-07-20T19:46:21Z</dcterms:created>
  <dcterms:modified xsi:type="dcterms:W3CDTF">2024-07-20T01:06:49Z</dcterms:modified>
</cp:coreProperties>
</file>