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5"/>
  </p:notesMasterIdLst>
  <p:sldIdLst>
    <p:sldId id="256" r:id="rId2"/>
    <p:sldId id="269" r:id="rId3"/>
    <p:sldId id="257" r:id="rId4"/>
    <p:sldId id="258" r:id="rId5"/>
    <p:sldId id="268" r:id="rId6"/>
    <p:sldId id="259" r:id="rId7"/>
    <p:sldId id="270" r:id="rId8"/>
    <p:sldId id="262" r:id="rId9"/>
    <p:sldId id="267" r:id="rId10"/>
    <p:sldId id="264" r:id="rId11"/>
    <p:sldId id="263" r:id="rId12"/>
    <p:sldId id="265" r:id="rId13"/>
    <p:sldId id="26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5755"/>
  </p:normalViewPr>
  <p:slideViewPr>
    <p:cSldViewPr snapToGrid="0">
      <p:cViewPr varScale="1">
        <p:scale>
          <a:sx n="105" d="100"/>
          <a:sy n="105" d="100"/>
        </p:scale>
        <p:origin x="744" y="184"/>
      </p:cViewPr>
      <p:guideLst/>
    </p:cSldViewPr>
  </p:slideViewPr>
  <p:outlineViewPr>
    <p:cViewPr>
      <p:scale>
        <a:sx n="33" d="100"/>
        <a:sy n="33" d="100"/>
      </p:scale>
      <p:origin x="0" y="-85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>
        <p:scale>
          <a:sx n="112" d="100"/>
          <a:sy n="112" d="100"/>
        </p:scale>
        <p:origin x="3360" y="-63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73C6B-60EA-9C41-BC5A-35F127C05723}" type="datetimeFigureOut">
              <a:rPr lang="en-US" smtClean="0"/>
              <a:t>9/21/24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D41B8A-4BCD-2A42-B3BC-C3D5028A68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72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97339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25444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9980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26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398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3052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639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836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295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951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233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871538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362793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D41B8A-4BCD-2A42-B3BC-C3D5028A68B8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5100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9/21/24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ollaborative-Mgmt-in-Midwifery-Practice-Sept-2014.pdf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hyperlink" Target="Collaboration%20in%20Practice%20Implementing%20Team-Based%20Care.pdf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08191-B78E-FE19-1D6B-D186DB5B99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54955" y="236755"/>
            <a:ext cx="9831700" cy="3391382"/>
          </a:xfrm>
        </p:spPr>
        <p:txBody>
          <a:bodyPr/>
          <a:lstStyle/>
          <a:p>
            <a:pPr algn="ctr"/>
            <a:r>
              <a:rPr lang="en-US" sz="5400" dirty="0"/>
              <a:t>Collaboration:</a:t>
            </a:r>
            <a:br>
              <a:rPr lang="en-US" sz="5400" dirty="0"/>
            </a:br>
            <a:r>
              <a:rPr lang="en-US" sz="5400" dirty="0"/>
              <a:t>Elements of sustainable relationships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32D76C-5451-67A5-2CE8-9947AE586C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John Yeast, MD, MSPH</a:t>
            </a:r>
          </a:p>
          <a:p>
            <a:r>
              <a:rPr lang="en-US" dirty="0"/>
              <a:t>Dr. Denise </a:t>
            </a:r>
            <a:r>
              <a:rPr lang="en-US" dirty="0" err="1"/>
              <a:t>Fryzelka</a:t>
            </a:r>
            <a:r>
              <a:rPr lang="en-US" dirty="0"/>
              <a:t>, PhD, CNM, APNP, FACNM</a:t>
            </a:r>
          </a:p>
        </p:txBody>
      </p:sp>
    </p:spTree>
    <p:extLst>
      <p:ext uri="{BB962C8B-B14F-4D97-AF65-F5344CB8AC3E}">
        <p14:creationId xmlns:p14="http://schemas.microsoft.com/office/powerpoint/2010/main" val="2986857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F3409C-114F-9F06-F70F-CE08AABB2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Interdisciplinary Collaboration and Teamwork with other Disciplines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BED2D-3852-17F0-7CDD-7CB0D5AF6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654" y="2189018"/>
            <a:ext cx="9251200" cy="4059381"/>
          </a:xfrm>
        </p:spPr>
        <p:txBody>
          <a:bodyPr>
            <a:normAutofit/>
          </a:bodyPr>
          <a:lstStyle/>
          <a:p>
            <a:r>
              <a:rPr lang="en-US" dirty="0"/>
              <a:t>OB/Gyn - ER triage – coverage </a:t>
            </a:r>
          </a:p>
          <a:p>
            <a:r>
              <a:rPr lang="en-US" dirty="0"/>
              <a:t>Out of hospital practice protocols for transport </a:t>
            </a:r>
          </a:p>
          <a:p>
            <a:r>
              <a:rPr lang="en-US" dirty="0"/>
              <a:t>Examples from different institutions and states perinatal review committees - </a:t>
            </a:r>
          </a:p>
          <a:p>
            <a:pPr lvl="1"/>
            <a:r>
              <a:rPr lang="en-US" dirty="0"/>
              <a:t>KS and MO perinatal morbidity and mortality cases</a:t>
            </a:r>
          </a:p>
          <a:p>
            <a:pPr lvl="1"/>
            <a:r>
              <a:rPr lang="en-US" dirty="0"/>
              <a:t>Currently guidelines CDC and recommendations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77488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48CFE-D544-2C44-C300-576F60A95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Barriers and Measures to Impact Collaboration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9C694-2636-1854-22FD-B43F4FF011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considerations related to legislative and policy </a:t>
            </a:r>
          </a:p>
          <a:p>
            <a:r>
              <a:rPr lang="en-US" dirty="0"/>
              <a:t>Hospital Credentialing and privileges </a:t>
            </a:r>
          </a:p>
          <a:p>
            <a:r>
              <a:rPr lang="en-US" dirty="0"/>
              <a:t>Liability concerns </a:t>
            </a:r>
          </a:p>
          <a:p>
            <a:pPr lvl="1"/>
            <a:r>
              <a:rPr lang="en-US" dirty="0"/>
              <a:t>Vicarious Liability </a:t>
            </a:r>
          </a:p>
          <a:p>
            <a:r>
              <a:rPr lang="en-US" dirty="0"/>
              <a:t>Educational/Mentoring/Precepting </a:t>
            </a:r>
          </a:p>
          <a:p>
            <a:pPr lvl="1"/>
            <a:r>
              <a:rPr lang="en-US" dirty="0"/>
              <a:t>Surveyed responses from CNMs/MDs/Residents </a:t>
            </a:r>
          </a:p>
          <a:p>
            <a:r>
              <a:rPr lang="en-US" dirty="0"/>
              <a:t>Shifting attitudes and generational /gender influences/perspectives</a:t>
            </a:r>
          </a:p>
        </p:txBody>
      </p:sp>
    </p:spTree>
    <p:extLst>
      <p:ext uri="{BB962C8B-B14F-4D97-AF65-F5344CB8AC3E}">
        <p14:creationId xmlns:p14="http://schemas.microsoft.com/office/powerpoint/2010/main" val="42099129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35FC8-1BD6-2A28-BF90-2C43D763B4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Wrap up: questions and answers </a:t>
            </a:r>
          </a:p>
        </p:txBody>
      </p:sp>
    </p:spTree>
    <p:extLst>
      <p:ext uri="{BB962C8B-B14F-4D97-AF65-F5344CB8AC3E}">
        <p14:creationId xmlns:p14="http://schemas.microsoft.com/office/powerpoint/2010/main" val="1054762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3D17D-3431-013D-50B1-622A60758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960446"/>
          </a:xfrm>
        </p:spPr>
        <p:txBody>
          <a:bodyPr/>
          <a:lstStyle/>
          <a:p>
            <a:pPr algn="ctr"/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8B789F-C5B3-1580-6CAE-D9B041F65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947" y="1233056"/>
            <a:ext cx="9620106" cy="5361708"/>
          </a:xfrm>
        </p:spPr>
        <p:txBody>
          <a:bodyPr>
            <a:normAutofit lnSpcReduction="10000"/>
          </a:bodyPr>
          <a:lstStyle/>
          <a:p>
            <a:r>
              <a:rPr lang="en-US" sz="1600" dirty="0">
                <a:effectLst/>
                <a:latin typeface="Times" pitchFamily="2" charset="0"/>
              </a:rPr>
              <a:t>ACNM, </a:t>
            </a:r>
            <a:r>
              <a:rPr lang="en-US" sz="1600" dirty="0" err="1">
                <a:effectLst/>
                <a:latin typeface="Times" pitchFamily="2" charset="0"/>
              </a:rPr>
              <a:t>Divison</a:t>
            </a:r>
            <a:r>
              <a:rPr lang="en-US" sz="1600" dirty="0">
                <a:effectLst/>
                <a:latin typeface="Times" pitchFamily="2" charset="0"/>
              </a:rPr>
              <a:t> of Standards and Practice, 2014. ( July 27, 1992; revised: August 1997; updated and revised, May 2013, updated September 2014). American College of Nurse-Midwives. Definition of midwifery and scope of practice of certified nurse midwives and certified-midwives. Available at: </a:t>
            </a:r>
            <a:r>
              <a:rPr lang="en-US" sz="1600" dirty="0">
                <a:effectLst/>
                <a:latin typeface="Times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http://www.midwife.org/ACNM/files/ACNMLibraryData/UPLOADFILENAME/000000 000266/Definition%20of%20Midwifery%20and%20Scope%20of%20Practice%20of%20 CNMs%20and%20CMs%20Feb%202012.pdf</a:t>
            </a:r>
            <a:endParaRPr lang="en-US" sz="1600" dirty="0">
              <a:effectLst/>
              <a:latin typeface="Times" pitchFamily="2" charset="0"/>
            </a:endParaRPr>
          </a:p>
          <a:p>
            <a:r>
              <a:rPr lang="en-US" sz="1600" dirty="0">
                <a:latin typeface="Times" pitchFamily="2" charset="0"/>
              </a:rPr>
              <a:t>ACNM Collaborative </a:t>
            </a:r>
            <a:r>
              <a:rPr lang="en-US" sz="1600" dirty="0" err="1">
                <a:latin typeface="Times" pitchFamily="2" charset="0"/>
              </a:rPr>
              <a:t>Manangement</a:t>
            </a:r>
            <a:r>
              <a:rPr lang="en-US" sz="1600" dirty="0">
                <a:latin typeface="Times" pitchFamily="2" charset="0"/>
              </a:rPr>
              <a:t> in Midwifery Practice for Medical, Gynecologic and Obstetric Conditions </a:t>
            </a:r>
          </a:p>
          <a:p>
            <a:r>
              <a:rPr lang="en-US" sz="1600" dirty="0">
                <a:effectLst/>
                <a:latin typeface="Times" pitchFamily="2" charset="0"/>
              </a:rPr>
              <a:t>American College of Nurse-Midwives. Definition of midwifery and scope of practice of certified nurse midwives and certified-midwives. http://</a:t>
            </a:r>
            <a:r>
              <a:rPr lang="en-US" sz="1600" dirty="0" err="1">
                <a:effectLst/>
                <a:latin typeface="Times" pitchFamily="2" charset="0"/>
              </a:rPr>
              <a:t>www.midwife.org</a:t>
            </a:r>
            <a:r>
              <a:rPr lang="en-US" sz="1600" dirty="0">
                <a:effectLst/>
                <a:latin typeface="Times" pitchFamily="2" charset="0"/>
              </a:rPr>
              <a:t>/ACNM/files/</a:t>
            </a:r>
            <a:r>
              <a:rPr lang="en-US" sz="1600" dirty="0" err="1">
                <a:effectLst/>
                <a:latin typeface="Times" pitchFamily="2" charset="0"/>
              </a:rPr>
              <a:t>ACNMLibraryData</a:t>
            </a:r>
            <a:r>
              <a:rPr lang="en-US" sz="1600" dirty="0">
                <a:effectLst/>
                <a:latin typeface="Times" pitchFamily="2" charset="0"/>
              </a:rPr>
              <a:t>/UPLOADFILENAME/000000 000266/Definition%20of%20Midwifery%20and%20Scope%20of%20Practice%20of%20 CNMs%20and%20CMs%20Feb%202012.pdf. Updated February 6, 2012. Accessed September 16, 2014. </a:t>
            </a:r>
          </a:p>
          <a:p>
            <a:r>
              <a:rPr lang="en-US" sz="1600" dirty="0">
                <a:latin typeface="Times" pitchFamily="2" charset="0"/>
              </a:rPr>
              <a:t>ACOG, 2016. Collaboration in practice: implementing team-based care/developed under the direction of the Task Force on Collaborative Practice. Available at:	</a:t>
            </a:r>
            <a:r>
              <a:rPr lang="en-US" sz="1600" dirty="0">
                <a:latin typeface="Times" pitchFamily="2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 //lccn.loc.gov/2016001385</a:t>
            </a:r>
            <a:endParaRPr lang="en-US" sz="1600" dirty="0">
              <a:latin typeface="Times" pitchFamily="2" charset="0"/>
            </a:endParaRPr>
          </a:p>
          <a:p>
            <a:r>
              <a:rPr lang="en-US" sz="1600" dirty="0">
                <a:latin typeface="Times" pitchFamily="2" charset="0"/>
              </a:rPr>
              <a:t>ACOG, 2019 </a:t>
            </a:r>
            <a:r>
              <a:rPr lang="en-US" sz="1600" dirty="0" err="1">
                <a:latin typeface="Times" pitchFamily="2" charset="0"/>
              </a:rPr>
              <a:t>Clincial</a:t>
            </a:r>
            <a:r>
              <a:rPr lang="en-US" sz="1600" dirty="0">
                <a:latin typeface="Times" pitchFamily="2" charset="0"/>
              </a:rPr>
              <a:t> guidelines and standardization of </a:t>
            </a:r>
            <a:r>
              <a:rPr lang="en-US" sz="1600" dirty="0" err="1">
                <a:latin typeface="Times" pitchFamily="2" charset="0"/>
              </a:rPr>
              <a:t>proactice</a:t>
            </a:r>
            <a:r>
              <a:rPr lang="en-US" sz="1600" dirty="0">
                <a:latin typeface="Times" pitchFamily="2" charset="0"/>
              </a:rPr>
              <a:t> to improve outcomes. ACOG committee Opinion No. 792. American College of </a:t>
            </a:r>
            <a:r>
              <a:rPr lang="en-US" sz="1600" dirty="0" err="1">
                <a:latin typeface="Times" pitchFamily="2" charset="0"/>
              </a:rPr>
              <a:t>Obstetircian</a:t>
            </a:r>
            <a:r>
              <a:rPr lang="en-US" sz="1600" dirty="0">
                <a:latin typeface="Times" pitchFamily="2" charset="0"/>
              </a:rPr>
              <a:t> and </a:t>
            </a:r>
            <a:r>
              <a:rPr lang="en-US" sz="1600" dirty="0" err="1">
                <a:latin typeface="Times" pitchFamily="2" charset="0"/>
              </a:rPr>
              <a:t>gyneclogists</a:t>
            </a:r>
            <a:r>
              <a:rPr lang="en-US" sz="1600" dirty="0">
                <a:latin typeface="Times" pitchFamily="2" charset="0"/>
              </a:rPr>
              <a:t>. </a:t>
            </a:r>
            <a:r>
              <a:rPr lang="en-US" sz="1600" dirty="0" err="1">
                <a:latin typeface="Times" pitchFamily="2" charset="0"/>
              </a:rPr>
              <a:t>Obstet</a:t>
            </a:r>
            <a:r>
              <a:rPr lang="en-US" sz="1600" dirty="0">
                <a:latin typeface="Times" pitchFamily="2" charset="0"/>
              </a:rPr>
              <a:t> </a:t>
            </a:r>
            <a:r>
              <a:rPr lang="en-US" sz="1600" dirty="0" err="1">
                <a:latin typeface="Times" pitchFamily="2" charset="0"/>
              </a:rPr>
              <a:t>Gynecol</a:t>
            </a:r>
            <a:r>
              <a:rPr lang="en-US" sz="1600" dirty="0">
                <a:latin typeface="Times" pitchFamily="2" charset="0"/>
              </a:rPr>
              <a:t> 2019 1134: e 122-4</a:t>
            </a:r>
          </a:p>
          <a:p>
            <a:r>
              <a:rPr lang="en-US" sz="1600" dirty="0">
                <a:latin typeface="Times" pitchFamily="2" charset="0"/>
              </a:rPr>
              <a:t>ACOG, 2019. Interpregnancy Care . Obstetric Care No. 8. American College of </a:t>
            </a:r>
            <a:r>
              <a:rPr lang="en-US" sz="1600" dirty="0" err="1">
                <a:latin typeface="Times" pitchFamily="2" charset="0"/>
              </a:rPr>
              <a:t>Obstetircian</a:t>
            </a:r>
            <a:r>
              <a:rPr lang="en-US" sz="1600" dirty="0">
                <a:latin typeface="Times" pitchFamily="2" charset="0"/>
              </a:rPr>
              <a:t> and </a:t>
            </a:r>
            <a:r>
              <a:rPr lang="en-US" sz="1600" dirty="0" err="1">
                <a:latin typeface="Times" pitchFamily="2" charset="0"/>
              </a:rPr>
              <a:t>gyneclogists</a:t>
            </a:r>
            <a:r>
              <a:rPr lang="en-US" sz="1600" dirty="0">
                <a:latin typeface="Times" pitchFamily="2" charset="0"/>
              </a:rPr>
              <a:t>. </a:t>
            </a:r>
            <a:r>
              <a:rPr lang="en-US" sz="1600" dirty="0" err="1">
                <a:latin typeface="Times" pitchFamily="2" charset="0"/>
              </a:rPr>
              <a:t>Obstet</a:t>
            </a:r>
            <a:r>
              <a:rPr lang="en-US" sz="1600" dirty="0">
                <a:latin typeface="Times" pitchFamily="2" charset="0"/>
              </a:rPr>
              <a:t> </a:t>
            </a:r>
            <a:r>
              <a:rPr lang="en-US" sz="1600" dirty="0" err="1">
                <a:latin typeface="Times" pitchFamily="2" charset="0"/>
              </a:rPr>
              <a:t>Gynecol</a:t>
            </a:r>
            <a:r>
              <a:rPr lang="en-US" sz="1600" dirty="0">
                <a:latin typeface="Times" pitchFamily="2" charset="0"/>
              </a:rPr>
              <a:t> 2019. 133e 51-72. </a:t>
            </a:r>
          </a:p>
          <a:p>
            <a:r>
              <a:rPr lang="en-US" sz="1600" dirty="0">
                <a:latin typeface="Times" pitchFamily="2" charset="0"/>
              </a:rPr>
              <a:t>https://</a:t>
            </a:r>
            <a:r>
              <a:rPr lang="en-US" sz="1600" dirty="0" err="1">
                <a:latin typeface="Times" pitchFamily="2" charset="0"/>
              </a:rPr>
              <a:t>www.ncsbn.org</a:t>
            </a:r>
            <a:r>
              <a:rPr lang="en-US" sz="1600" dirty="0">
                <a:latin typeface="Times" pitchFamily="2" charset="0"/>
              </a:rPr>
              <a:t>/nursing-regulation/practice/</a:t>
            </a:r>
            <a:r>
              <a:rPr lang="en-US" sz="1600" dirty="0" err="1">
                <a:latin typeface="Times" pitchFamily="2" charset="0"/>
              </a:rPr>
              <a:t>aprn</a:t>
            </a:r>
            <a:r>
              <a:rPr lang="en-US" sz="1600" dirty="0">
                <a:latin typeface="Times" pitchFamily="2" charset="0"/>
              </a:rPr>
              <a:t>/</a:t>
            </a:r>
            <a:r>
              <a:rPr lang="en-US" sz="1600" dirty="0" err="1">
                <a:latin typeface="Times" pitchFamily="2" charset="0"/>
              </a:rPr>
              <a:t>aprn</a:t>
            </a:r>
            <a:r>
              <a:rPr lang="en-US" sz="1600" dirty="0">
                <a:latin typeface="Times" pitchFamily="2" charset="0"/>
              </a:rPr>
              <a:t>-consensus-implementation-status/</a:t>
            </a:r>
            <a:r>
              <a:rPr lang="en-US" sz="1600" dirty="0" err="1">
                <a:latin typeface="Times" pitchFamily="2" charset="0"/>
              </a:rPr>
              <a:t>cnm</a:t>
            </a:r>
            <a:r>
              <a:rPr lang="en-US" sz="1600" dirty="0">
                <a:latin typeface="Times" pitchFamily="2" charset="0"/>
              </a:rPr>
              <a:t>-independent-practice-</a:t>
            </a:r>
            <a:r>
              <a:rPr lang="en-US" sz="1600" dirty="0" err="1">
                <a:latin typeface="Times" pitchFamily="2" charset="0"/>
              </a:rPr>
              <a:t>map.page</a:t>
            </a:r>
            <a:endParaRPr lang="en-US" sz="1600" dirty="0">
              <a:latin typeface="Times" pitchFamily="2" charset="0"/>
            </a:endParaRPr>
          </a:p>
          <a:p>
            <a:endParaRPr lang="en-US" sz="1200" dirty="0">
              <a:latin typeface="Time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277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27793-F27C-28A2-67A8-F16624DC6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Objectives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9D38ED-1116-082F-7190-FABD663CD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524000"/>
            <a:ext cx="8946541" cy="4724399"/>
          </a:xfrm>
        </p:spPr>
        <p:txBody>
          <a:bodyPr>
            <a:norm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Describe the history and position of ACNM and ACOG professional organizations regarding collaborative practice arrangements.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Define and discuss the development of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collaborative practice models and agreements Describe and discuss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Discuss measures and barriers to </a:t>
            </a: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impact collaborative practice relationships and outcomes of professional and patient satisfaction and outcomes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Review strategies for additional interdisciplinary and community collaboration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7949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20611-BA0B-67FD-A0DC-7C6BCA492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History and Experience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A167F-7E97-33C2-CF22-B3BEE51C50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6111" y="1524000"/>
            <a:ext cx="8946541" cy="470124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84D7CD-0B37-F4C8-A680-0C9C0456BAF6}"/>
              </a:ext>
            </a:extLst>
          </p:cNvPr>
          <p:cNvSpPr txBox="1"/>
          <p:nvPr/>
        </p:nvSpPr>
        <p:spPr>
          <a:xfrm>
            <a:off x="3394364" y="7329055"/>
            <a:ext cx="1308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Hhostro</a:t>
            </a:r>
            <a:r>
              <a:rPr lang="en-US" dirty="0"/>
              <a:t> of</a:t>
            </a:r>
          </a:p>
        </p:txBody>
      </p:sp>
    </p:spTree>
    <p:extLst>
      <p:ext uri="{BB962C8B-B14F-4D97-AF65-F5344CB8AC3E}">
        <p14:creationId xmlns:p14="http://schemas.microsoft.com/office/powerpoint/2010/main" val="727060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3E663-4CF1-AA3D-D432-C31B80067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ACNM/ACOG position statements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80560B-623C-5B10-6CF8-F5C2F77F1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>
            <a:normAutofit/>
          </a:bodyPr>
          <a:lstStyle/>
          <a:p>
            <a:r>
              <a:rPr lang="en-US" dirty="0"/>
              <a:t>ACNM 1992- 2014</a:t>
            </a:r>
          </a:p>
          <a:p>
            <a:pPr lvl="1"/>
            <a:r>
              <a:rPr lang="en-US" dirty="0"/>
              <a:t>Definitions of midwifery scope of care </a:t>
            </a:r>
          </a:p>
          <a:p>
            <a:pPr lvl="2"/>
            <a:r>
              <a:rPr lang="en-US" dirty="0"/>
              <a:t>Consult /Collaborate /Referral/</a:t>
            </a:r>
            <a:r>
              <a:rPr lang="en-US" dirty="0" err="1"/>
              <a:t>lTransfer</a:t>
            </a:r>
            <a:r>
              <a:rPr lang="en-US" dirty="0"/>
              <a:t>/ Co-Management</a:t>
            </a:r>
          </a:p>
          <a:p>
            <a:r>
              <a:rPr lang="en-US" dirty="0"/>
              <a:t>Joint efforts with ACOG</a:t>
            </a:r>
          </a:p>
          <a:p>
            <a:r>
              <a:rPr lang="en-US" dirty="0"/>
              <a:t>ACOG</a:t>
            </a:r>
          </a:p>
          <a:p>
            <a:pPr lvl="1"/>
            <a:r>
              <a:rPr lang="en-US" dirty="0"/>
              <a:t>1995 Guidelines for Implementing Collaborative Practice by ACOG</a:t>
            </a:r>
          </a:p>
          <a:p>
            <a:pPr lvl="1"/>
            <a:r>
              <a:rPr lang="en-US" dirty="0"/>
              <a:t>2014 Task force</a:t>
            </a:r>
          </a:p>
          <a:p>
            <a:pPr lvl="1"/>
            <a:r>
              <a:rPr lang="en-US" dirty="0"/>
              <a:t>2015 - 2019 more recent opinion statements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092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EC5DD1-E16B-FBC6-7F8F-1DC1F465C2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Collaboration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C9A4E6-2DA4-A820-8C01-1C4D3CA987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953490"/>
            <a:ext cx="8946541" cy="4294909"/>
          </a:xfrm>
        </p:spPr>
        <p:txBody>
          <a:bodyPr>
            <a:normAutofit/>
          </a:bodyPr>
          <a:lstStyle/>
          <a:p>
            <a:r>
              <a:rPr lang="en-US" dirty="0"/>
              <a:t>What is it</a:t>
            </a:r>
          </a:p>
          <a:p>
            <a:r>
              <a:rPr lang="en-US" dirty="0"/>
              <a:t>How does it work </a:t>
            </a:r>
          </a:p>
          <a:p>
            <a:r>
              <a:rPr lang="en-US" dirty="0"/>
              <a:t>Models </a:t>
            </a:r>
          </a:p>
          <a:p>
            <a:r>
              <a:rPr lang="en-US" dirty="0"/>
              <a:t>Benefits/needs that need to be met for each collaborating partner and patients</a:t>
            </a:r>
          </a:p>
          <a:p>
            <a:r>
              <a:rPr lang="en-US" dirty="0"/>
              <a:t>How to develop a collaborative practice and agreement </a:t>
            </a:r>
          </a:p>
          <a:p>
            <a:r>
              <a:rPr lang="en-US"/>
              <a:t>Generational considerations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6832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BD08B-22FD-6D35-1A2B-D8813B496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Models of collaborative practice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F6D5C5-25DE-707C-80DC-F656B4101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CNM- MFM</a:t>
            </a:r>
          </a:p>
          <a:p>
            <a:r>
              <a:rPr lang="en-US" dirty="0"/>
              <a:t>CNM-OB Private practice </a:t>
            </a:r>
          </a:p>
          <a:p>
            <a:r>
              <a:rPr lang="en-US" dirty="0"/>
              <a:t>CNM-FMOB</a:t>
            </a:r>
          </a:p>
          <a:p>
            <a:r>
              <a:rPr lang="en-US" dirty="0"/>
              <a:t>CNM-OB Academic residency program </a:t>
            </a:r>
          </a:p>
          <a:p>
            <a:pPr lvl="1"/>
            <a:r>
              <a:rPr lang="en-US" dirty="0"/>
              <a:t>Attending OBs/ OB residents </a:t>
            </a:r>
          </a:p>
          <a:p>
            <a:r>
              <a:rPr lang="en-US" dirty="0"/>
              <a:t>Other</a:t>
            </a:r>
            <a:r>
              <a:rPr lang="en-US" baseline="0" dirty="0"/>
              <a:t> Models </a:t>
            </a:r>
          </a:p>
        </p:txBody>
      </p:sp>
    </p:spTree>
    <p:extLst>
      <p:ext uri="{BB962C8B-B14F-4D97-AF65-F5344CB8AC3E}">
        <p14:creationId xmlns:p14="http://schemas.microsoft.com/office/powerpoint/2010/main" val="6825689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A6B3E-7776-2529-2502-50861E87D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to develop a collaborative practice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50187-2D78-D485-47DF-0288E1E95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Team-based care (Education, skill building, continuous evaluation, team member dedication)</a:t>
            </a:r>
          </a:p>
          <a:p>
            <a:pPr lvl="1"/>
            <a:r>
              <a:rPr lang="en-US" dirty="0"/>
              <a:t>What is team-based care</a:t>
            </a:r>
          </a:p>
          <a:p>
            <a:pPr lvl="1"/>
            <a:r>
              <a:rPr lang="en-US" dirty="0"/>
              <a:t>Foundational guiding principles </a:t>
            </a:r>
          </a:p>
          <a:p>
            <a:pPr lvl="1"/>
            <a:r>
              <a:rPr lang="en-US" dirty="0"/>
              <a:t>Key considerations in assessing the need of a practice in implementing team-based care and how emerging technologies can be used to support and facilitate on-site and virtual care</a:t>
            </a:r>
          </a:p>
          <a:p>
            <a:pPr lvl="1"/>
            <a:r>
              <a:rPr lang="en-US" dirty="0"/>
              <a:t>Licensure and scope of practice laws that govern practice relations between team members and how these care state to state and regulatory frameworks</a:t>
            </a:r>
          </a:p>
          <a:p>
            <a:pPr lvl="1"/>
            <a:r>
              <a:rPr lang="en-US" dirty="0"/>
              <a:t>Opportunities for implementing team-based collaborative care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274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2CD79-276E-57CB-DDDB-7F4D068E6B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Legislation and policy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66BE2-5DCE-36E2-0863-87F3D5B8C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3312" y="1853248"/>
            <a:ext cx="8946541" cy="4395151"/>
          </a:xfrm>
        </p:spPr>
        <p:txBody>
          <a:bodyPr/>
          <a:lstStyle/>
          <a:p>
            <a:r>
              <a:rPr lang="en-US" dirty="0"/>
              <a:t>Independent practice in 31 states including DC</a:t>
            </a:r>
          </a:p>
          <a:p>
            <a:pPr lvl="1"/>
            <a:r>
              <a:rPr lang="en-US" dirty="0"/>
              <a:t>Full practice authority </a:t>
            </a:r>
          </a:p>
          <a:p>
            <a:r>
              <a:rPr lang="en-US" dirty="0"/>
              <a:t>Collaborative practice </a:t>
            </a:r>
          </a:p>
          <a:p>
            <a:r>
              <a:rPr lang="en-US" dirty="0"/>
              <a:t>Supervisory practice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2441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>
            <a:duotone>
              <a:schemeClr val="bg2">
                <a:shade val="69000"/>
                <a:hueMod val="108000"/>
                <a:satMod val="164000"/>
                <a:lumMod val="74000"/>
              </a:schemeClr>
              <a:schemeClr val="bg2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B89E5C5-A037-45B3-9D37-3658914D4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5ACB93B0-521E-443D-9750-AFCFDDB3E8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DA1DAC79-DDBA-4382-9D43-6E5F685BE5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5878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0880F10-995F-4F01-A83B-7ECDB7BE79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A2D49266-1F08-40F2-B0E1-1D919DCB57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6AACA73D-178F-4CFC-99E3-9F4FCBBDB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4" name="Picture 2" descr="np independent practice states">
            <a:extLst>
              <a:ext uri="{FF2B5EF4-FFF2-40B4-BE49-F238E27FC236}">
                <a16:creationId xmlns:a16="http://schemas.microsoft.com/office/drawing/2014/main" id="{CA8B1E6B-FFE8-7D92-4480-ED63FAC56DA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79" b="15864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238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578</TotalTime>
  <Words>711</Words>
  <Application>Microsoft Macintosh PowerPoint</Application>
  <PresentationFormat>Widescreen</PresentationFormat>
  <Paragraphs>82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Times</vt:lpstr>
      <vt:lpstr>Wingdings 3</vt:lpstr>
      <vt:lpstr>Ion</vt:lpstr>
      <vt:lpstr>Collaboration: Elements of sustainable relationships</vt:lpstr>
      <vt:lpstr>Objectives </vt:lpstr>
      <vt:lpstr>History and Experience </vt:lpstr>
      <vt:lpstr>ACNM/ACOG position statements </vt:lpstr>
      <vt:lpstr>Collaboration </vt:lpstr>
      <vt:lpstr>Models of collaborative practice </vt:lpstr>
      <vt:lpstr>How to develop a collaborative practice </vt:lpstr>
      <vt:lpstr>Legislation and policy </vt:lpstr>
      <vt:lpstr>PowerPoint Presentation</vt:lpstr>
      <vt:lpstr>Interdisciplinary Collaboration and Teamwork with other Disciplines  </vt:lpstr>
      <vt:lpstr>Barriers and Measures to Impact Collaboration </vt:lpstr>
      <vt:lpstr>Wrap up: questions and answers 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Collaboration: elements of sustainable relationships</dc:title>
  <dc:creator>Mel Freitag</dc:creator>
  <cp:lastModifiedBy>Mel Freitag</cp:lastModifiedBy>
  <cp:revision>20</cp:revision>
  <dcterms:created xsi:type="dcterms:W3CDTF">2024-07-15T16:13:33Z</dcterms:created>
  <dcterms:modified xsi:type="dcterms:W3CDTF">2024-09-21T18:39:59Z</dcterms:modified>
</cp:coreProperties>
</file>