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5" r:id="rId17"/>
    <p:sldId id="273" r:id="rId18"/>
    <p:sldId id="274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D3CCA1-22AC-0962-944A-5761FE1819A7}" name="Daphne McKenzie" initials="DM" userId="S::daphne@gmbillingrecovery.com::438ee935-2fc9-41f8-9bcf-4c3920eabc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76BA4C-C870-A484-06E0-9809A99B5AD7}" v="6" dt="2024-08-14T15:24:03.620"/>
    <p1510:client id="{1E6203A6-4754-0E4F-68B1-DE89594FA5F6}" v="216" dt="2024-08-14T16:55:29.915"/>
    <p1510:client id="{45D1A6F8-C95C-4E9A-9AE5-C3596FA6ED01}" v="1" dt="2024-08-13T17:45:05.0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1" autoAdjust="0"/>
    <p:restoredTop sz="94658"/>
  </p:normalViewPr>
  <p:slideViewPr>
    <p:cSldViewPr snapToGrid="0">
      <p:cViewPr varScale="1">
        <p:scale>
          <a:sx n="105" d="100"/>
          <a:sy n="105" d="100"/>
        </p:scale>
        <p:origin x="72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8/10/relationships/authors" Target="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5.sv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8.svg"/></Relationships>
</file>

<file path=ppt/diagrams/_rels/data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20.svg"/></Relationships>
</file>

<file path=ppt/diagrams/_rels/data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24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4" Type="http://schemas.openxmlformats.org/officeDocument/2006/relationships/image" Target="../media/image13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15.sv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7.svg"/><Relationship Id="rId1" Type="http://schemas.openxmlformats.org/officeDocument/2006/relationships/image" Target="../media/image16.png"/><Relationship Id="rId4" Type="http://schemas.openxmlformats.org/officeDocument/2006/relationships/image" Target="../media/image18.svg"/></Relationships>
</file>

<file path=ppt/diagrams/_rels/drawing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4" Type="http://schemas.openxmlformats.org/officeDocument/2006/relationships/image" Target="../media/image20.svg"/></Relationships>
</file>

<file path=ppt/diagrams/_rels/drawing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svg"/><Relationship Id="rId1" Type="http://schemas.openxmlformats.org/officeDocument/2006/relationships/image" Target="../media/image21.png"/><Relationship Id="rId4" Type="http://schemas.openxmlformats.org/officeDocument/2006/relationships/image" Target="../media/image24.sv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4" Type="http://schemas.openxmlformats.org/officeDocument/2006/relationships/image" Target="../media/image2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0CBF82-2791-4D2C-8921-84A5C975E7B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E66E3AE7-9BB1-4AC3-82B6-5ABB5B2A335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Many providers fail to verify eligibility and benefits prior to providing care.</a:t>
          </a:r>
        </a:p>
      </dgm:t>
    </dgm:pt>
    <dgm:pt modelId="{E9485B59-B42F-4272-9F49-EADE3E0AA6D4}" type="parTrans" cxnId="{19DB54C4-D3D1-471F-81BF-503F10EFE4D6}">
      <dgm:prSet/>
      <dgm:spPr/>
      <dgm:t>
        <a:bodyPr/>
        <a:lstStyle/>
        <a:p>
          <a:endParaRPr lang="en-US"/>
        </a:p>
      </dgm:t>
    </dgm:pt>
    <dgm:pt modelId="{A02624B5-0794-4341-A846-378DE28ADEEC}" type="sibTrans" cxnId="{19DB54C4-D3D1-471F-81BF-503F10EFE4D6}">
      <dgm:prSet/>
      <dgm:spPr/>
      <dgm:t>
        <a:bodyPr/>
        <a:lstStyle/>
        <a:p>
          <a:endParaRPr lang="en-US"/>
        </a:p>
      </dgm:t>
    </dgm:pt>
    <dgm:pt modelId="{353A2C11-78DB-428A-A764-B90418FC9D0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Insurance verification is essential in knowing if the visit will be covered</a:t>
          </a:r>
          <a:r>
            <a:rPr lang="en-US" dirty="0"/>
            <a:t>.</a:t>
          </a:r>
        </a:p>
      </dgm:t>
    </dgm:pt>
    <dgm:pt modelId="{616162F6-63AB-45D1-A5C9-A5CC0DC2434B}" type="parTrans" cxnId="{70D1E273-552A-44CB-B654-B7CD2867A981}">
      <dgm:prSet/>
      <dgm:spPr/>
      <dgm:t>
        <a:bodyPr/>
        <a:lstStyle/>
        <a:p>
          <a:endParaRPr lang="en-US"/>
        </a:p>
      </dgm:t>
    </dgm:pt>
    <dgm:pt modelId="{59EECAF0-E575-44BF-AE54-87DA1EC8FB8C}" type="sibTrans" cxnId="{70D1E273-552A-44CB-B654-B7CD2867A981}">
      <dgm:prSet/>
      <dgm:spPr/>
      <dgm:t>
        <a:bodyPr/>
        <a:lstStyle/>
        <a:p>
          <a:endParaRPr lang="en-US"/>
        </a:p>
      </dgm:t>
    </dgm:pt>
    <dgm:pt modelId="{2EC384DB-DA4D-40D8-B1B4-AB5EACA8F586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Failure to verify patient eligibility and benefits can lead to claim denials, increased patient financial responsibility and potential compliance issues.</a:t>
          </a:r>
        </a:p>
      </dgm:t>
    </dgm:pt>
    <dgm:pt modelId="{C385C3D7-325C-462F-AC27-234F30A4111A}" type="parTrans" cxnId="{424990B3-C298-4F95-99DE-17BB5DA38EEA}">
      <dgm:prSet/>
      <dgm:spPr/>
      <dgm:t>
        <a:bodyPr/>
        <a:lstStyle/>
        <a:p>
          <a:endParaRPr lang="en-US"/>
        </a:p>
      </dgm:t>
    </dgm:pt>
    <dgm:pt modelId="{6C7052FC-1937-48CC-88CE-CFAF1974CB92}" type="sibTrans" cxnId="{424990B3-C298-4F95-99DE-17BB5DA38EEA}">
      <dgm:prSet/>
      <dgm:spPr/>
      <dgm:t>
        <a:bodyPr/>
        <a:lstStyle/>
        <a:p>
          <a:endParaRPr lang="en-US"/>
        </a:p>
      </dgm:t>
    </dgm:pt>
    <dgm:pt modelId="{A5F69383-B372-4B29-93AA-876CB65C7FD3}" type="pres">
      <dgm:prSet presAssocID="{9D0CBF82-2791-4D2C-8921-84A5C975E7B0}" presName="root" presStyleCnt="0">
        <dgm:presLayoutVars>
          <dgm:dir/>
          <dgm:resizeHandles val="exact"/>
        </dgm:presLayoutVars>
      </dgm:prSet>
      <dgm:spPr/>
    </dgm:pt>
    <dgm:pt modelId="{24B8290F-2C80-4C72-9E2E-BAF7BD746291}" type="pres">
      <dgm:prSet presAssocID="{E66E3AE7-9BB1-4AC3-82B6-5ABB5B2A335D}" presName="compNode" presStyleCnt="0"/>
      <dgm:spPr/>
    </dgm:pt>
    <dgm:pt modelId="{C5C28537-76F2-4D1F-B079-B0AECEF5C584}" type="pres">
      <dgm:prSet presAssocID="{E66E3AE7-9BB1-4AC3-82B6-5ABB5B2A335D}" presName="bgRect" presStyleLbl="bgShp" presStyleIdx="0" presStyleCnt="3"/>
      <dgm:spPr/>
    </dgm:pt>
    <dgm:pt modelId="{1B8D9534-238E-4893-972A-64B57A25EDCD}" type="pres">
      <dgm:prSet presAssocID="{E66E3AE7-9BB1-4AC3-82B6-5ABB5B2A335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tethoscope"/>
        </a:ext>
      </dgm:extLst>
    </dgm:pt>
    <dgm:pt modelId="{EE3DA31D-34A5-4569-B956-F9E807FABB6B}" type="pres">
      <dgm:prSet presAssocID="{E66E3AE7-9BB1-4AC3-82B6-5ABB5B2A335D}" presName="spaceRect" presStyleCnt="0"/>
      <dgm:spPr/>
    </dgm:pt>
    <dgm:pt modelId="{03D9485A-D758-471C-9BCF-813BEE6799CE}" type="pres">
      <dgm:prSet presAssocID="{E66E3AE7-9BB1-4AC3-82B6-5ABB5B2A335D}" presName="parTx" presStyleLbl="revTx" presStyleIdx="0" presStyleCnt="3">
        <dgm:presLayoutVars>
          <dgm:chMax val="0"/>
          <dgm:chPref val="0"/>
        </dgm:presLayoutVars>
      </dgm:prSet>
      <dgm:spPr/>
    </dgm:pt>
    <dgm:pt modelId="{6A1B47E8-54B8-4D4A-8A1E-5D753DFCE6E3}" type="pres">
      <dgm:prSet presAssocID="{A02624B5-0794-4341-A846-378DE28ADEEC}" presName="sibTrans" presStyleCnt="0"/>
      <dgm:spPr/>
    </dgm:pt>
    <dgm:pt modelId="{7B5D5BC0-E5BB-42B9-AE17-4B0597BA3868}" type="pres">
      <dgm:prSet presAssocID="{353A2C11-78DB-428A-A764-B90418FC9D00}" presName="compNode" presStyleCnt="0"/>
      <dgm:spPr/>
    </dgm:pt>
    <dgm:pt modelId="{282D7729-026A-432E-B1D3-8AE0DDDB3A8B}" type="pres">
      <dgm:prSet presAssocID="{353A2C11-78DB-428A-A764-B90418FC9D00}" presName="bgRect" presStyleLbl="bgShp" presStyleIdx="1" presStyleCnt="3" custLinFactNeighborX="-88" custLinFactNeighborY="1588"/>
      <dgm:spPr/>
    </dgm:pt>
    <dgm:pt modelId="{101DC6BA-E026-4913-BF87-A8E1EF8B13E7}" type="pres">
      <dgm:prSet presAssocID="{353A2C11-78DB-428A-A764-B90418FC9D00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BF397F5D-2ABA-4A07-8AA0-ECA75D841730}" type="pres">
      <dgm:prSet presAssocID="{353A2C11-78DB-428A-A764-B90418FC9D00}" presName="spaceRect" presStyleCnt="0"/>
      <dgm:spPr/>
    </dgm:pt>
    <dgm:pt modelId="{9EB874BC-EF36-4BC9-BE46-1CF5A771A745}" type="pres">
      <dgm:prSet presAssocID="{353A2C11-78DB-428A-A764-B90418FC9D00}" presName="parTx" presStyleLbl="revTx" presStyleIdx="1" presStyleCnt="3">
        <dgm:presLayoutVars>
          <dgm:chMax val="0"/>
          <dgm:chPref val="0"/>
        </dgm:presLayoutVars>
      </dgm:prSet>
      <dgm:spPr/>
    </dgm:pt>
    <dgm:pt modelId="{5D37BACF-F786-4671-B12A-ABF6E06B350F}" type="pres">
      <dgm:prSet presAssocID="{59EECAF0-E575-44BF-AE54-87DA1EC8FB8C}" presName="sibTrans" presStyleCnt="0"/>
      <dgm:spPr/>
    </dgm:pt>
    <dgm:pt modelId="{28FB5BAB-3E86-4BC0-B6DF-E87CE1B0878F}" type="pres">
      <dgm:prSet presAssocID="{2EC384DB-DA4D-40D8-B1B4-AB5EACA8F586}" presName="compNode" presStyleCnt="0"/>
      <dgm:spPr/>
    </dgm:pt>
    <dgm:pt modelId="{F9C2CCE5-CA73-4AE8-975D-FA3D3E56F929}" type="pres">
      <dgm:prSet presAssocID="{2EC384DB-DA4D-40D8-B1B4-AB5EACA8F586}" presName="bgRect" presStyleLbl="bgShp" presStyleIdx="2" presStyleCnt="3" custLinFactNeighborX="2700" custLinFactNeighborY="43"/>
      <dgm:spPr/>
    </dgm:pt>
    <dgm:pt modelId="{C7D10816-056F-4852-804C-A4CA0EE9290F}" type="pres">
      <dgm:prSet presAssocID="{2EC384DB-DA4D-40D8-B1B4-AB5EACA8F586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2B66981A-B77B-4A77-8E26-E151F901A79B}" type="pres">
      <dgm:prSet presAssocID="{2EC384DB-DA4D-40D8-B1B4-AB5EACA8F586}" presName="spaceRect" presStyleCnt="0"/>
      <dgm:spPr/>
    </dgm:pt>
    <dgm:pt modelId="{690408A9-80E7-4820-8227-FA41A7C9B4EB}" type="pres">
      <dgm:prSet presAssocID="{2EC384DB-DA4D-40D8-B1B4-AB5EACA8F586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7805D467-38CF-4CD0-A2ED-8DFC1325963F}" type="presOf" srcId="{353A2C11-78DB-428A-A764-B90418FC9D00}" destId="{9EB874BC-EF36-4BC9-BE46-1CF5A771A745}" srcOrd="0" destOrd="0" presId="urn:microsoft.com/office/officeart/2018/2/layout/IconVerticalSolidList"/>
    <dgm:cxn modelId="{70D1E273-552A-44CB-B654-B7CD2867A981}" srcId="{9D0CBF82-2791-4D2C-8921-84A5C975E7B0}" destId="{353A2C11-78DB-428A-A764-B90418FC9D00}" srcOrd="1" destOrd="0" parTransId="{616162F6-63AB-45D1-A5C9-A5CC0DC2434B}" sibTransId="{59EECAF0-E575-44BF-AE54-87DA1EC8FB8C}"/>
    <dgm:cxn modelId="{FEB0C858-56E1-4053-B5BE-1579F1751E18}" type="presOf" srcId="{E66E3AE7-9BB1-4AC3-82B6-5ABB5B2A335D}" destId="{03D9485A-D758-471C-9BCF-813BEE6799CE}" srcOrd="0" destOrd="0" presId="urn:microsoft.com/office/officeart/2018/2/layout/IconVerticalSolidList"/>
    <dgm:cxn modelId="{D6B6997F-1220-4B71-ACC3-BF3CA6EA8F16}" type="presOf" srcId="{9D0CBF82-2791-4D2C-8921-84A5C975E7B0}" destId="{A5F69383-B372-4B29-93AA-876CB65C7FD3}" srcOrd="0" destOrd="0" presId="urn:microsoft.com/office/officeart/2018/2/layout/IconVerticalSolidList"/>
    <dgm:cxn modelId="{573EA47F-5945-4F80-B67A-844E81261B12}" type="presOf" srcId="{2EC384DB-DA4D-40D8-B1B4-AB5EACA8F586}" destId="{690408A9-80E7-4820-8227-FA41A7C9B4EB}" srcOrd="0" destOrd="0" presId="urn:microsoft.com/office/officeart/2018/2/layout/IconVerticalSolidList"/>
    <dgm:cxn modelId="{424990B3-C298-4F95-99DE-17BB5DA38EEA}" srcId="{9D0CBF82-2791-4D2C-8921-84A5C975E7B0}" destId="{2EC384DB-DA4D-40D8-B1B4-AB5EACA8F586}" srcOrd="2" destOrd="0" parTransId="{C385C3D7-325C-462F-AC27-234F30A4111A}" sibTransId="{6C7052FC-1937-48CC-88CE-CFAF1974CB92}"/>
    <dgm:cxn modelId="{19DB54C4-D3D1-471F-81BF-503F10EFE4D6}" srcId="{9D0CBF82-2791-4D2C-8921-84A5C975E7B0}" destId="{E66E3AE7-9BB1-4AC3-82B6-5ABB5B2A335D}" srcOrd="0" destOrd="0" parTransId="{E9485B59-B42F-4272-9F49-EADE3E0AA6D4}" sibTransId="{A02624B5-0794-4341-A846-378DE28ADEEC}"/>
    <dgm:cxn modelId="{360245AF-DA45-4A5B-84D6-0AD258A3FAAA}" type="presParOf" srcId="{A5F69383-B372-4B29-93AA-876CB65C7FD3}" destId="{24B8290F-2C80-4C72-9E2E-BAF7BD746291}" srcOrd="0" destOrd="0" presId="urn:microsoft.com/office/officeart/2018/2/layout/IconVerticalSolidList"/>
    <dgm:cxn modelId="{1ED20119-6A26-45B6-ABF5-BC9DF937ED89}" type="presParOf" srcId="{24B8290F-2C80-4C72-9E2E-BAF7BD746291}" destId="{C5C28537-76F2-4D1F-B079-B0AECEF5C584}" srcOrd="0" destOrd="0" presId="urn:microsoft.com/office/officeart/2018/2/layout/IconVerticalSolidList"/>
    <dgm:cxn modelId="{19A53C2E-1C7F-4BB0-9219-09D73603175D}" type="presParOf" srcId="{24B8290F-2C80-4C72-9E2E-BAF7BD746291}" destId="{1B8D9534-238E-4893-972A-64B57A25EDCD}" srcOrd="1" destOrd="0" presId="urn:microsoft.com/office/officeart/2018/2/layout/IconVerticalSolidList"/>
    <dgm:cxn modelId="{E9EEA649-D7EB-484B-A1CC-1396695209A9}" type="presParOf" srcId="{24B8290F-2C80-4C72-9E2E-BAF7BD746291}" destId="{EE3DA31D-34A5-4569-B956-F9E807FABB6B}" srcOrd="2" destOrd="0" presId="urn:microsoft.com/office/officeart/2018/2/layout/IconVerticalSolidList"/>
    <dgm:cxn modelId="{F36C5529-1010-486A-92C0-90EFB74FF98F}" type="presParOf" srcId="{24B8290F-2C80-4C72-9E2E-BAF7BD746291}" destId="{03D9485A-D758-471C-9BCF-813BEE6799CE}" srcOrd="3" destOrd="0" presId="urn:microsoft.com/office/officeart/2018/2/layout/IconVerticalSolidList"/>
    <dgm:cxn modelId="{47A85CB9-A6F3-41CF-AA98-D76311695CF9}" type="presParOf" srcId="{A5F69383-B372-4B29-93AA-876CB65C7FD3}" destId="{6A1B47E8-54B8-4D4A-8A1E-5D753DFCE6E3}" srcOrd="1" destOrd="0" presId="urn:microsoft.com/office/officeart/2018/2/layout/IconVerticalSolidList"/>
    <dgm:cxn modelId="{E732DA59-079B-464E-A882-46AFCBB42B7F}" type="presParOf" srcId="{A5F69383-B372-4B29-93AA-876CB65C7FD3}" destId="{7B5D5BC0-E5BB-42B9-AE17-4B0597BA3868}" srcOrd="2" destOrd="0" presId="urn:microsoft.com/office/officeart/2018/2/layout/IconVerticalSolidList"/>
    <dgm:cxn modelId="{309A1943-46BF-483D-9D99-D5F7F41C2CB7}" type="presParOf" srcId="{7B5D5BC0-E5BB-42B9-AE17-4B0597BA3868}" destId="{282D7729-026A-432E-B1D3-8AE0DDDB3A8B}" srcOrd="0" destOrd="0" presId="urn:microsoft.com/office/officeart/2018/2/layout/IconVerticalSolidList"/>
    <dgm:cxn modelId="{7BBB76D5-0882-4786-8173-37522A3877B7}" type="presParOf" srcId="{7B5D5BC0-E5BB-42B9-AE17-4B0597BA3868}" destId="{101DC6BA-E026-4913-BF87-A8E1EF8B13E7}" srcOrd="1" destOrd="0" presId="urn:microsoft.com/office/officeart/2018/2/layout/IconVerticalSolidList"/>
    <dgm:cxn modelId="{C01FB92B-8E44-40FC-BC59-2475E6EAE16E}" type="presParOf" srcId="{7B5D5BC0-E5BB-42B9-AE17-4B0597BA3868}" destId="{BF397F5D-2ABA-4A07-8AA0-ECA75D841730}" srcOrd="2" destOrd="0" presId="urn:microsoft.com/office/officeart/2018/2/layout/IconVerticalSolidList"/>
    <dgm:cxn modelId="{C6870B18-58A0-420E-94E4-7ADF14A9168C}" type="presParOf" srcId="{7B5D5BC0-E5BB-42B9-AE17-4B0597BA3868}" destId="{9EB874BC-EF36-4BC9-BE46-1CF5A771A745}" srcOrd="3" destOrd="0" presId="urn:microsoft.com/office/officeart/2018/2/layout/IconVerticalSolidList"/>
    <dgm:cxn modelId="{266A0CBE-2607-4DEE-941F-FF6AD3078852}" type="presParOf" srcId="{A5F69383-B372-4B29-93AA-876CB65C7FD3}" destId="{5D37BACF-F786-4671-B12A-ABF6E06B350F}" srcOrd="3" destOrd="0" presId="urn:microsoft.com/office/officeart/2018/2/layout/IconVerticalSolidList"/>
    <dgm:cxn modelId="{4B836DE0-4CBC-4D43-A1DE-67B5DA0DB601}" type="presParOf" srcId="{A5F69383-B372-4B29-93AA-876CB65C7FD3}" destId="{28FB5BAB-3E86-4BC0-B6DF-E87CE1B0878F}" srcOrd="4" destOrd="0" presId="urn:microsoft.com/office/officeart/2018/2/layout/IconVerticalSolidList"/>
    <dgm:cxn modelId="{120C3B97-7E9F-4C82-AAD7-566C93F7C073}" type="presParOf" srcId="{28FB5BAB-3E86-4BC0-B6DF-E87CE1B0878F}" destId="{F9C2CCE5-CA73-4AE8-975D-FA3D3E56F929}" srcOrd="0" destOrd="0" presId="urn:microsoft.com/office/officeart/2018/2/layout/IconVerticalSolidList"/>
    <dgm:cxn modelId="{0E37AAE9-EDC2-4D65-82C3-3720174C3A8E}" type="presParOf" srcId="{28FB5BAB-3E86-4BC0-B6DF-E87CE1B0878F}" destId="{C7D10816-056F-4852-804C-A4CA0EE9290F}" srcOrd="1" destOrd="0" presId="urn:microsoft.com/office/officeart/2018/2/layout/IconVerticalSolidList"/>
    <dgm:cxn modelId="{911D9F79-211B-4EA5-9DBA-82E44F402CC2}" type="presParOf" srcId="{28FB5BAB-3E86-4BC0-B6DF-E87CE1B0878F}" destId="{2B66981A-B77B-4A77-8E26-E151F901A79B}" srcOrd="2" destOrd="0" presId="urn:microsoft.com/office/officeart/2018/2/layout/IconVerticalSolidList"/>
    <dgm:cxn modelId="{CD320D1C-478F-4754-B1F9-57A611CFF5CE}" type="presParOf" srcId="{28FB5BAB-3E86-4BC0-B6DF-E87CE1B0878F}" destId="{690408A9-80E7-4820-8227-FA41A7C9B4EB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679B21A5-D50E-4FF1-8151-D4D700989BA9}" type="doc">
      <dgm:prSet loTypeId="urn:microsoft.com/office/officeart/2008/layout/LinedList" loCatId="list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16776F5-AE2E-4D02-A94A-AAC23077A6C6}">
      <dgm:prSet/>
      <dgm:spPr/>
      <dgm:t>
        <a:bodyPr/>
        <a:lstStyle/>
        <a:p>
          <a:r>
            <a:rPr lang="en-US"/>
            <a:t>Inefficient revenue cycle management processes can lead to delays in payment, increased denials, and decreased financial performance.</a:t>
          </a:r>
        </a:p>
      </dgm:t>
    </dgm:pt>
    <dgm:pt modelId="{98E52D19-C3D9-4899-B302-9296B5015C60}" type="parTrans" cxnId="{38F32B9A-9B77-48E7-83CF-C803C286201C}">
      <dgm:prSet/>
      <dgm:spPr/>
      <dgm:t>
        <a:bodyPr/>
        <a:lstStyle/>
        <a:p>
          <a:endParaRPr lang="en-US"/>
        </a:p>
      </dgm:t>
    </dgm:pt>
    <dgm:pt modelId="{FC6218C3-A18E-404F-8EA7-3F4FBCE49D24}" type="sibTrans" cxnId="{38F32B9A-9B77-48E7-83CF-C803C286201C}">
      <dgm:prSet/>
      <dgm:spPr/>
      <dgm:t>
        <a:bodyPr/>
        <a:lstStyle/>
        <a:p>
          <a:endParaRPr lang="en-US"/>
        </a:p>
      </dgm:t>
    </dgm:pt>
    <dgm:pt modelId="{AFE4E3FE-EEEC-43A1-88D0-85D97CA503F7}">
      <dgm:prSet/>
      <dgm:spPr/>
      <dgm:t>
        <a:bodyPr/>
        <a:lstStyle/>
        <a:p>
          <a:r>
            <a:rPr lang="en-US"/>
            <a:t>Inefficient revenue cycle management ultimately impacts the overall profitability of the practice. </a:t>
          </a:r>
        </a:p>
      </dgm:t>
    </dgm:pt>
    <dgm:pt modelId="{1494E5C1-A3D0-412D-B93F-10AE37DE7C88}" type="parTrans" cxnId="{B961D0DA-E2FF-4BB6-8758-6358B254E456}">
      <dgm:prSet/>
      <dgm:spPr/>
      <dgm:t>
        <a:bodyPr/>
        <a:lstStyle/>
        <a:p>
          <a:endParaRPr lang="en-US"/>
        </a:p>
      </dgm:t>
    </dgm:pt>
    <dgm:pt modelId="{38F07AC1-806A-487A-832D-0FD5C276422B}" type="sibTrans" cxnId="{B961D0DA-E2FF-4BB6-8758-6358B254E456}">
      <dgm:prSet/>
      <dgm:spPr/>
      <dgm:t>
        <a:bodyPr/>
        <a:lstStyle/>
        <a:p>
          <a:endParaRPr lang="en-US"/>
        </a:p>
      </dgm:t>
    </dgm:pt>
    <dgm:pt modelId="{1BE27E9F-4BD7-47B1-8F59-7A4B33153685}" type="pres">
      <dgm:prSet presAssocID="{679B21A5-D50E-4FF1-8151-D4D700989BA9}" presName="vert0" presStyleCnt="0">
        <dgm:presLayoutVars>
          <dgm:dir/>
          <dgm:animOne val="branch"/>
          <dgm:animLvl val="lvl"/>
        </dgm:presLayoutVars>
      </dgm:prSet>
      <dgm:spPr/>
    </dgm:pt>
    <dgm:pt modelId="{822B8CBD-B1AE-42A5-A3B5-1D82D3290E13}" type="pres">
      <dgm:prSet presAssocID="{216776F5-AE2E-4D02-A94A-AAC23077A6C6}" presName="thickLine" presStyleLbl="alignNode1" presStyleIdx="0" presStyleCnt="2"/>
      <dgm:spPr/>
    </dgm:pt>
    <dgm:pt modelId="{828B9409-6424-4941-A7C8-03C01EA6FC10}" type="pres">
      <dgm:prSet presAssocID="{216776F5-AE2E-4D02-A94A-AAC23077A6C6}" presName="horz1" presStyleCnt="0"/>
      <dgm:spPr/>
    </dgm:pt>
    <dgm:pt modelId="{94ECD74E-7433-422F-8A99-37DF33499211}" type="pres">
      <dgm:prSet presAssocID="{216776F5-AE2E-4D02-A94A-AAC23077A6C6}" presName="tx1" presStyleLbl="revTx" presStyleIdx="0" presStyleCnt="2"/>
      <dgm:spPr/>
    </dgm:pt>
    <dgm:pt modelId="{2E4AA6E0-20A3-4231-B2C3-7BD194A22431}" type="pres">
      <dgm:prSet presAssocID="{216776F5-AE2E-4D02-A94A-AAC23077A6C6}" presName="vert1" presStyleCnt="0"/>
      <dgm:spPr/>
    </dgm:pt>
    <dgm:pt modelId="{061FBD51-93C2-4B65-A153-B4B3D1BB6867}" type="pres">
      <dgm:prSet presAssocID="{AFE4E3FE-EEEC-43A1-88D0-85D97CA503F7}" presName="thickLine" presStyleLbl="alignNode1" presStyleIdx="1" presStyleCnt="2"/>
      <dgm:spPr/>
    </dgm:pt>
    <dgm:pt modelId="{FEEC3BA0-D1E2-428A-8C6F-B0F65B209173}" type="pres">
      <dgm:prSet presAssocID="{AFE4E3FE-EEEC-43A1-88D0-85D97CA503F7}" presName="horz1" presStyleCnt="0"/>
      <dgm:spPr/>
    </dgm:pt>
    <dgm:pt modelId="{7BF6ECB1-6FFA-4314-AD49-1EBE844AC53E}" type="pres">
      <dgm:prSet presAssocID="{AFE4E3FE-EEEC-43A1-88D0-85D97CA503F7}" presName="tx1" presStyleLbl="revTx" presStyleIdx="1" presStyleCnt="2"/>
      <dgm:spPr/>
    </dgm:pt>
    <dgm:pt modelId="{41816449-E559-47F8-8033-F35F14E9A7F7}" type="pres">
      <dgm:prSet presAssocID="{AFE4E3FE-EEEC-43A1-88D0-85D97CA503F7}" presName="vert1" presStyleCnt="0"/>
      <dgm:spPr/>
    </dgm:pt>
  </dgm:ptLst>
  <dgm:cxnLst>
    <dgm:cxn modelId="{38F32B9A-9B77-48E7-83CF-C803C286201C}" srcId="{679B21A5-D50E-4FF1-8151-D4D700989BA9}" destId="{216776F5-AE2E-4D02-A94A-AAC23077A6C6}" srcOrd="0" destOrd="0" parTransId="{98E52D19-C3D9-4899-B302-9296B5015C60}" sibTransId="{FC6218C3-A18E-404F-8EA7-3F4FBCE49D24}"/>
    <dgm:cxn modelId="{97D0E29B-68CD-4134-AA92-DA8B8B1CE9C2}" type="presOf" srcId="{216776F5-AE2E-4D02-A94A-AAC23077A6C6}" destId="{94ECD74E-7433-422F-8A99-37DF33499211}" srcOrd="0" destOrd="0" presId="urn:microsoft.com/office/officeart/2008/layout/LinedList"/>
    <dgm:cxn modelId="{6433229F-5E96-479D-9371-174896330F7D}" type="presOf" srcId="{679B21A5-D50E-4FF1-8151-D4D700989BA9}" destId="{1BE27E9F-4BD7-47B1-8F59-7A4B33153685}" srcOrd="0" destOrd="0" presId="urn:microsoft.com/office/officeart/2008/layout/LinedList"/>
    <dgm:cxn modelId="{5F2E58BF-D08A-44C0-8386-A2C510A69C89}" type="presOf" srcId="{AFE4E3FE-EEEC-43A1-88D0-85D97CA503F7}" destId="{7BF6ECB1-6FFA-4314-AD49-1EBE844AC53E}" srcOrd="0" destOrd="0" presId="urn:microsoft.com/office/officeart/2008/layout/LinedList"/>
    <dgm:cxn modelId="{B961D0DA-E2FF-4BB6-8758-6358B254E456}" srcId="{679B21A5-D50E-4FF1-8151-D4D700989BA9}" destId="{AFE4E3FE-EEEC-43A1-88D0-85D97CA503F7}" srcOrd="1" destOrd="0" parTransId="{1494E5C1-A3D0-412D-B93F-10AE37DE7C88}" sibTransId="{38F07AC1-806A-487A-832D-0FD5C276422B}"/>
    <dgm:cxn modelId="{65039443-68B2-45C3-8FB1-897FFE47AA68}" type="presParOf" srcId="{1BE27E9F-4BD7-47B1-8F59-7A4B33153685}" destId="{822B8CBD-B1AE-42A5-A3B5-1D82D3290E13}" srcOrd="0" destOrd="0" presId="urn:microsoft.com/office/officeart/2008/layout/LinedList"/>
    <dgm:cxn modelId="{F4A18FC5-4A3F-40B8-B7F3-523095326C02}" type="presParOf" srcId="{1BE27E9F-4BD7-47B1-8F59-7A4B33153685}" destId="{828B9409-6424-4941-A7C8-03C01EA6FC10}" srcOrd="1" destOrd="0" presId="urn:microsoft.com/office/officeart/2008/layout/LinedList"/>
    <dgm:cxn modelId="{5B750775-CD63-40F8-A307-F7A01EC3962D}" type="presParOf" srcId="{828B9409-6424-4941-A7C8-03C01EA6FC10}" destId="{94ECD74E-7433-422F-8A99-37DF33499211}" srcOrd="0" destOrd="0" presId="urn:microsoft.com/office/officeart/2008/layout/LinedList"/>
    <dgm:cxn modelId="{28ACDEBD-ACC5-4317-AF0F-117BDB57BD7B}" type="presParOf" srcId="{828B9409-6424-4941-A7C8-03C01EA6FC10}" destId="{2E4AA6E0-20A3-4231-B2C3-7BD194A22431}" srcOrd="1" destOrd="0" presId="urn:microsoft.com/office/officeart/2008/layout/LinedList"/>
    <dgm:cxn modelId="{2A7A04DF-8729-41CA-A812-63C0F8BC70DA}" type="presParOf" srcId="{1BE27E9F-4BD7-47B1-8F59-7A4B33153685}" destId="{061FBD51-93C2-4B65-A153-B4B3D1BB6867}" srcOrd="2" destOrd="0" presId="urn:microsoft.com/office/officeart/2008/layout/LinedList"/>
    <dgm:cxn modelId="{8A633B5D-5CA3-4158-A468-E56433E1E290}" type="presParOf" srcId="{1BE27E9F-4BD7-47B1-8F59-7A4B33153685}" destId="{FEEC3BA0-D1E2-428A-8C6F-B0F65B209173}" srcOrd="3" destOrd="0" presId="urn:microsoft.com/office/officeart/2008/layout/LinedList"/>
    <dgm:cxn modelId="{2ACD5E86-1BF8-4250-BAEA-255E7AF48CC1}" type="presParOf" srcId="{FEEC3BA0-D1E2-428A-8C6F-B0F65B209173}" destId="{7BF6ECB1-6FFA-4314-AD49-1EBE844AC53E}" srcOrd="0" destOrd="0" presId="urn:microsoft.com/office/officeart/2008/layout/LinedList"/>
    <dgm:cxn modelId="{64EE36C9-2B4F-43F6-86E4-C4804749FAB7}" type="presParOf" srcId="{FEEC3BA0-D1E2-428A-8C6F-B0F65B209173}" destId="{41816449-E559-47F8-8033-F35F14E9A7F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59A0A59-5F76-4B40-B9BA-A82AE2915E55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0768DE7F-A604-47C3-808E-0210859E505A}">
      <dgm:prSet/>
      <dgm:spPr/>
      <dgm:t>
        <a:bodyPr/>
        <a:lstStyle/>
        <a:p>
          <a:r>
            <a:rPr lang="en-US"/>
            <a:t>Birth Center outsourced their billing to a third-party medical billing service.</a:t>
          </a:r>
        </a:p>
      </dgm:t>
    </dgm:pt>
    <dgm:pt modelId="{3FFE2DAF-3E49-4616-AA0E-36E98F7F050D}" type="parTrans" cxnId="{C42DF947-6DA3-4DED-AE1E-F4362DAF93F0}">
      <dgm:prSet/>
      <dgm:spPr/>
      <dgm:t>
        <a:bodyPr/>
        <a:lstStyle/>
        <a:p>
          <a:endParaRPr lang="en-US"/>
        </a:p>
      </dgm:t>
    </dgm:pt>
    <dgm:pt modelId="{43470C5F-1F7C-4B59-967A-FC4D27B6B9E1}" type="sibTrans" cxnId="{C42DF947-6DA3-4DED-AE1E-F4362DAF93F0}">
      <dgm:prSet/>
      <dgm:spPr/>
      <dgm:t>
        <a:bodyPr/>
        <a:lstStyle/>
        <a:p>
          <a:endParaRPr lang="en-US"/>
        </a:p>
      </dgm:t>
    </dgm:pt>
    <dgm:pt modelId="{C45015FF-B0A1-4270-83DC-6D408A146A93}">
      <dgm:prSet/>
      <dgm:spPr/>
      <dgm:t>
        <a:bodyPr/>
        <a:lstStyle/>
        <a:p>
          <a:r>
            <a:rPr lang="en-US"/>
            <a:t>Billing service was incorrectly charging patients for their estimated patient responsibility resulting in hundreds of thousands of dollars in refunds for the practice.</a:t>
          </a:r>
        </a:p>
      </dgm:t>
    </dgm:pt>
    <dgm:pt modelId="{C0E128C0-A3F6-4B29-AF48-45AA8866BBEE}" type="parTrans" cxnId="{75B8B04E-DA58-42EA-BDAF-36192908F45F}">
      <dgm:prSet/>
      <dgm:spPr/>
      <dgm:t>
        <a:bodyPr/>
        <a:lstStyle/>
        <a:p>
          <a:endParaRPr lang="en-US"/>
        </a:p>
      </dgm:t>
    </dgm:pt>
    <dgm:pt modelId="{DD77F38E-4708-4183-99C2-670DD8C57A2B}" type="sibTrans" cxnId="{75B8B04E-DA58-42EA-BDAF-36192908F45F}">
      <dgm:prSet/>
      <dgm:spPr/>
      <dgm:t>
        <a:bodyPr/>
        <a:lstStyle/>
        <a:p>
          <a:endParaRPr lang="en-US"/>
        </a:p>
      </dgm:t>
    </dgm:pt>
    <dgm:pt modelId="{25BB993A-6403-4E83-AF1B-977E56B1173F}">
      <dgm:prSet/>
      <dgm:spPr/>
      <dgm:t>
        <a:bodyPr/>
        <a:lstStyle/>
        <a:p>
          <a:r>
            <a:rPr lang="en-US"/>
            <a:t>Billing service was incorrectly billing Medicaid claims under a provider who did not render the care.  This could result in payer audits and takebacks in addition to potential loss of license for the providers and the practice.</a:t>
          </a:r>
        </a:p>
      </dgm:t>
    </dgm:pt>
    <dgm:pt modelId="{CA859D23-E560-47B8-A871-4C1B3BFB9287}" type="parTrans" cxnId="{F6FBDCD4-0F82-4AB7-B9BD-20DF3A74FADD}">
      <dgm:prSet/>
      <dgm:spPr/>
      <dgm:t>
        <a:bodyPr/>
        <a:lstStyle/>
        <a:p>
          <a:endParaRPr lang="en-US"/>
        </a:p>
      </dgm:t>
    </dgm:pt>
    <dgm:pt modelId="{DFD53ED9-101C-4500-80D5-011CA41761A4}" type="sibTrans" cxnId="{F6FBDCD4-0F82-4AB7-B9BD-20DF3A74FADD}">
      <dgm:prSet/>
      <dgm:spPr/>
      <dgm:t>
        <a:bodyPr/>
        <a:lstStyle/>
        <a:p>
          <a:endParaRPr lang="en-US"/>
        </a:p>
      </dgm:t>
    </dgm:pt>
    <dgm:pt modelId="{DE7E306B-D677-4138-A2B6-88D42614AA3A}">
      <dgm:prSet/>
      <dgm:spPr/>
      <dgm:t>
        <a:bodyPr/>
        <a:lstStyle/>
        <a:p>
          <a:r>
            <a:rPr lang="en-US"/>
            <a:t>Billing service was not submitting claims in a timely manner resulting in hundreds of thousands of dollars in lost revenue to the practice.</a:t>
          </a:r>
        </a:p>
      </dgm:t>
    </dgm:pt>
    <dgm:pt modelId="{32F312A4-D86D-4CCE-BEBC-FEC46EAA7C31}" type="parTrans" cxnId="{1EF728D5-1CA2-48BC-8B0D-FBB7178499D1}">
      <dgm:prSet/>
      <dgm:spPr/>
      <dgm:t>
        <a:bodyPr/>
        <a:lstStyle/>
        <a:p>
          <a:endParaRPr lang="en-US"/>
        </a:p>
      </dgm:t>
    </dgm:pt>
    <dgm:pt modelId="{CF092D1A-55ED-4FEC-9399-670ABECA02FD}" type="sibTrans" cxnId="{1EF728D5-1CA2-48BC-8B0D-FBB7178499D1}">
      <dgm:prSet/>
      <dgm:spPr/>
      <dgm:t>
        <a:bodyPr/>
        <a:lstStyle/>
        <a:p>
          <a:endParaRPr lang="en-US"/>
        </a:p>
      </dgm:t>
    </dgm:pt>
    <dgm:pt modelId="{87162FD2-71F5-460A-8A16-86619691B9E7}" type="pres">
      <dgm:prSet presAssocID="{759A0A59-5F76-4B40-B9BA-A82AE2915E55}" presName="outerComposite" presStyleCnt="0">
        <dgm:presLayoutVars>
          <dgm:chMax val="5"/>
          <dgm:dir/>
          <dgm:resizeHandles val="exact"/>
        </dgm:presLayoutVars>
      </dgm:prSet>
      <dgm:spPr/>
    </dgm:pt>
    <dgm:pt modelId="{8D04C2BD-1778-49BF-8FF7-0EA758594E9A}" type="pres">
      <dgm:prSet presAssocID="{759A0A59-5F76-4B40-B9BA-A82AE2915E55}" presName="dummyMaxCanvas" presStyleCnt="0">
        <dgm:presLayoutVars/>
      </dgm:prSet>
      <dgm:spPr/>
    </dgm:pt>
    <dgm:pt modelId="{27B79DAF-B8E4-47BB-8F3A-7A29D7F40938}" type="pres">
      <dgm:prSet presAssocID="{759A0A59-5F76-4B40-B9BA-A82AE2915E55}" presName="FourNodes_1" presStyleLbl="node1" presStyleIdx="0" presStyleCnt="4">
        <dgm:presLayoutVars>
          <dgm:bulletEnabled val="1"/>
        </dgm:presLayoutVars>
      </dgm:prSet>
      <dgm:spPr/>
    </dgm:pt>
    <dgm:pt modelId="{FAF499DE-4F3C-43C2-B8CB-BF36EF1C8FAC}" type="pres">
      <dgm:prSet presAssocID="{759A0A59-5F76-4B40-B9BA-A82AE2915E55}" presName="FourNodes_2" presStyleLbl="node1" presStyleIdx="1" presStyleCnt="4">
        <dgm:presLayoutVars>
          <dgm:bulletEnabled val="1"/>
        </dgm:presLayoutVars>
      </dgm:prSet>
      <dgm:spPr/>
    </dgm:pt>
    <dgm:pt modelId="{ED367C43-68A2-4EFE-BAF8-EC84910524DB}" type="pres">
      <dgm:prSet presAssocID="{759A0A59-5F76-4B40-B9BA-A82AE2915E55}" presName="FourNodes_3" presStyleLbl="node1" presStyleIdx="2" presStyleCnt="4">
        <dgm:presLayoutVars>
          <dgm:bulletEnabled val="1"/>
        </dgm:presLayoutVars>
      </dgm:prSet>
      <dgm:spPr/>
    </dgm:pt>
    <dgm:pt modelId="{7B614765-EAAA-4CB8-8772-0D2D339E8E1A}" type="pres">
      <dgm:prSet presAssocID="{759A0A59-5F76-4B40-B9BA-A82AE2915E55}" presName="FourNodes_4" presStyleLbl="node1" presStyleIdx="3" presStyleCnt="4">
        <dgm:presLayoutVars>
          <dgm:bulletEnabled val="1"/>
        </dgm:presLayoutVars>
      </dgm:prSet>
      <dgm:spPr/>
    </dgm:pt>
    <dgm:pt modelId="{C03D9D29-486C-4562-AA9B-F3E6BE02B501}" type="pres">
      <dgm:prSet presAssocID="{759A0A59-5F76-4B40-B9BA-A82AE2915E55}" presName="FourConn_1-2" presStyleLbl="fgAccFollowNode1" presStyleIdx="0" presStyleCnt="3">
        <dgm:presLayoutVars>
          <dgm:bulletEnabled val="1"/>
        </dgm:presLayoutVars>
      </dgm:prSet>
      <dgm:spPr/>
    </dgm:pt>
    <dgm:pt modelId="{FC1AF0BD-0169-42C8-B7EE-C47AFD1470C4}" type="pres">
      <dgm:prSet presAssocID="{759A0A59-5F76-4B40-B9BA-A82AE2915E55}" presName="FourConn_2-3" presStyleLbl="fgAccFollowNode1" presStyleIdx="1" presStyleCnt="3">
        <dgm:presLayoutVars>
          <dgm:bulletEnabled val="1"/>
        </dgm:presLayoutVars>
      </dgm:prSet>
      <dgm:spPr/>
    </dgm:pt>
    <dgm:pt modelId="{A15558B0-1E00-45A9-AFD1-E93005BEB6A6}" type="pres">
      <dgm:prSet presAssocID="{759A0A59-5F76-4B40-B9BA-A82AE2915E55}" presName="FourConn_3-4" presStyleLbl="fgAccFollowNode1" presStyleIdx="2" presStyleCnt="3">
        <dgm:presLayoutVars>
          <dgm:bulletEnabled val="1"/>
        </dgm:presLayoutVars>
      </dgm:prSet>
      <dgm:spPr/>
    </dgm:pt>
    <dgm:pt modelId="{FBC6009B-0703-473F-BF0D-5D61F186C6A7}" type="pres">
      <dgm:prSet presAssocID="{759A0A59-5F76-4B40-B9BA-A82AE2915E55}" presName="FourNodes_1_text" presStyleLbl="node1" presStyleIdx="3" presStyleCnt="4">
        <dgm:presLayoutVars>
          <dgm:bulletEnabled val="1"/>
        </dgm:presLayoutVars>
      </dgm:prSet>
      <dgm:spPr/>
    </dgm:pt>
    <dgm:pt modelId="{1A088C1A-6E43-4DFC-A28E-141AC9D59E1C}" type="pres">
      <dgm:prSet presAssocID="{759A0A59-5F76-4B40-B9BA-A82AE2915E55}" presName="FourNodes_2_text" presStyleLbl="node1" presStyleIdx="3" presStyleCnt="4">
        <dgm:presLayoutVars>
          <dgm:bulletEnabled val="1"/>
        </dgm:presLayoutVars>
      </dgm:prSet>
      <dgm:spPr/>
    </dgm:pt>
    <dgm:pt modelId="{0E964785-601C-40E9-954D-00F63F79BBD9}" type="pres">
      <dgm:prSet presAssocID="{759A0A59-5F76-4B40-B9BA-A82AE2915E55}" presName="FourNodes_3_text" presStyleLbl="node1" presStyleIdx="3" presStyleCnt="4">
        <dgm:presLayoutVars>
          <dgm:bulletEnabled val="1"/>
        </dgm:presLayoutVars>
      </dgm:prSet>
      <dgm:spPr/>
    </dgm:pt>
    <dgm:pt modelId="{2DCAAEAA-A603-482C-9B3B-72A68D8D953B}" type="pres">
      <dgm:prSet presAssocID="{759A0A59-5F76-4B40-B9BA-A82AE2915E5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7D7790E-9F5E-426E-B70C-D17CBB95CCFF}" type="presOf" srcId="{C45015FF-B0A1-4270-83DC-6D408A146A93}" destId="{FAF499DE-4F3C-43C2-B8CB-BF36EF1C8FAC}" srcOrd="0" destOrd="0" presId="urn:microsoft.com/office/officeart/2005/8/layout/vProcess5"/>
    <dgm:cxn modelId="{B417500F-6DE5-4550-BBAC-E5FED004E752}" type="presOf" srcId="{759A0A59-5F76-4B40-B9BA-A82AE2915E55}" destId="{87162FD2-71F5-460A-8A16-86619691B9E7}" srcOrd="0" destOrd="0" presId="urn:microsoft.com/office/officeart/2005/8/layout/vProcess5"/>
    <dgm:cxn modelId="{88CF1B23-C9BE-4247-BCBD-C41FF30F3671}" type="presOf" srcId="{0768DE7F-A604-47C3-808E-0210859E505A}" destId="{FBC6009B-0703-473F-BF0D-5D61F186C6A7}" srcOrd="1" destOrd="0" presId="urn:microsoft.com/office/officeart/2005/8/layout/vProcess5"/>
    <dgm:cxn modelId="{BEC01932-7010-491D-8F41-1034DB67714F}" type="presOf" srcId="{25BB993A-6403-4E83-AF1B-977E56B1173F}" destId="{0E964785-601C-40E9-954D-00F63F79BBD9}" srcOrd="1" destOrd="0" presId="urn:microsoft.com/office/officeart/2005/8/layout/vProcess5"/>
    <dgm:cxn modelId="{43088433-6414-4973-B687-CE0883486546}" type="presOf" srcId="{DE7E306B-D677-4138-A2B6-88D42614AA3A}" destId="{7B614765-EAAA-4CB8-8772-0D2D339E8E1A}" srcOrd="0" destOrd="0" presId="urn:microsoft.com/office/officeart/2005/8/layout/vProcess5"/>
    <dgm:cxn modelId="{D95C073B-5426-48C0-A1DC-6440ADAF8029}" type="presOf" srcId="{DE7E306B-D677-4138-A2B6-88D42614AA3A}" destId="{2DCAAEAA-A603-482C-9B3B-72A68D8D953B}" srcOrd="1" destOrd="0" presId="urn:microsoft.com/office/officeart/2005/8/layout/vProcess5"/>
    <dgm:cxn modelId="{783BB95D-D257-4272-85E7-6E63DFC64B66}" type="presOf" srcId="{0768DE7F-A604-47C3-808E-0210859E505A}" destId="{27B79DAF-B8E4-47BB-8F3A-7A29D7F40938}" srcOrd="0" destOrd="0" presId="urn:microsoft.com/office/officeart/2005/8/layout/vProcess5"/>
    <dgm:cxn modelId="{8044985E-1C68-486B-924A-0353AF9B2EFE}" type="presOf" srcId="{DD77F38E-4708-4183-99C2-670DD8C57A2B}" destId="{FC1AF0BD-0169-42C8-B7EE-C47AFD1470C4}" srcOrd="0" destOrd="0" presId="urn:microsoft.com/office/officeart/2005/8/layout/vProcess5"/>
    <dgm:cxn modelId="{C42DF947-6DA3-4DED-AE1E-F4362DAF93F0}" srcId="{759A0A59-5F76-4B40-B9BA-A82AE2915E55}" destId="{0768DE7F-A604-47C3-808E-0210859E505A}" srcOrd="0" destOrd="0" parTransId="{3FFE2DAF-3E49-4616-AA0E-36E98F7F050D}" sibTransId="{43470C5F-1F7C-4B59-967A-FC4D27B6B9E1}"/>
    <dgm:cxn modelId="{75B8B04E-DA58-42EA-BDAF-36192908F45F}" srcId="{759A0A59-5F76-4B40-B9BA-A82AE2915E55}" destId="{C45015FF-B0A1-4270-83DC-6D408A146A93}" srcOrd="1" destOrd="0" parTransId="{C0E128C0-A3F6-4B29-AF48-45AA8866BBEE}" sibTransId="{DD77F38E-4708-4183-99C2-670DD8C57A2B}"/>
    <dgm:cxn modelId="{7DE9FA6F-8210-412D-8ADE-3C0A7327C8E1}" type="presOf" srcId="{DFD53ED9-101C-4500-80D5-011CA41761A4}" destId="{A15558B0-1E00-45A9-AFD1-E93005BEB6A6}" srcOrd="0" destOrd="0" presId="urn:microsoft.com/office/officeart/2005/8/layout/vProcess5"/>
    <dgm:cxn modelId="{DAB3AF7D-3BDE-4FF6-B9F2-FA27BD03DDD8}" type="presOf" srcId="{C45015FF-B0A1-4270-83DC-6D408A146A93}" destId="{1A088C1A-6E43-4DFC-A28E-141AC9D59E1C}" srcOrd="1" destOrd="0" presId="urn:microsoft.com/office/officeart/2005/8/layout/vProcess5"/>
    <dgm:cxn modelId="{FBF7858C-A481-4859-9A1A-A13A1FD36F60}" type="presOf" srcId="{43470C5F-1F7C-4B59-967A-FC4D27B6B9E1}" destId="{C03D9D29-486C-4562-AA9B-F3E6BE02B501}" srcOrd="0" destOrd="0" presId="urn:microsoft.com/office/officeart/2005/8/layout/vProcess5"/>
    <dgm:cxn modelId="{488362A9-2954-4363-972F-AB6F1CE326C9}" type="presOf" srcId="{25BB993A-6403-4E83-AF1B-977E56B1173F}" destId="{ED367C43-68A2-4EFE-BAF8-EC84910524DB}" srcOrd="0" destOrd="0" presId="urn:microsoft.com/office/officeart/2005/8/layout/vProcess5"/>
    <dgm:cxn modelId="{F6FBDCD4-0F82-4AB7-B9BD-20DF3A74FADD}" srcId="{759A0A59-5F76-4B40-B9BA-A82AE2915E55}" destId="{25BB993A-6403-4E83-AF1B-977E56B1173F}" srcOrd="2" destOrd="0" parTransId="{CA859D23-E560-47B8-A871-4C1B3BFB9287}" sibTransId="{DFD53ED9-101C-4500-80D5-011CA41761A4}"/>
    <dgm:cxn modelId="{1EF728D5-1CA2-48BC-8B0D-FBB7178499D1}" srcId="{759A0A59-5F76-4B40-B9BA-A82AE2915E55}" destId="{DE7E306B-D677-4138-A2B6-88D42614AA3A}" srcOrd="3" destOrd="0" parTransId="{32F312A4-D86D-4CCE-BEBC-FEC46EAA7C31}" sibTransId="{CF092D1A-55ED-4FEC-9399-670ABECA02FD}"/>
    <dgm:cxn modelId="{0D949CC8-140B-4F4A-AB72-2819FBC59F9C}" type="presParOf" srcId="{87162FD2-71F5-460A-8A16-86619691B9E7}" destId="{8D04C2BD-1778-49BF-8FF7-0EA758594E9A}" srcOrd="0" destOrd="0" presId="urn:microsoft.com/office/officeart/2005/8/layout/vProcess5"/>
    <dgm:cxn modelId="{7C1B38AE-B67B-40AE-90B3-03A61E7C5616}" type="presParOf" srcId="{87162FD2-71F5-460A-8A16-86619691B9E7}" destId="{27B79DAF-B8E4-47BB-8F3A-7A29D7F40938}" srcOrd="1" destOrd="0" presId="urn:microsoft.com/office/officeart/2005/8/layout/vProcess5"/>
    <dgm:cxn modelId="{1319596E-222A-4728-8FEA-4E95569E396D}" type="presParOf" srcId="{87162FD2-71F5-460A-8A16-86619691B9E7}" destId="{FAF499DE-4F3C-43C2-B8CB-BF36EF1C8FAC}" srcOrd="2" destOrd="0" presId="urn:microsoft.com/office/officeart/2005/8/layout/vProcess5"/>
    <dgm:cxn modelId="{8C528D41-FBCD-4718-B7EC-DC48DD02DF51}" type="presParOf" srcId="{87162FD2-71F5-460A-8A16-86619691B9E7}" destId="{ED367C43-68A2-4EFE-BAF8-EC84910524DB}" srcOrd="3" destOrd="0" presId="urn:microsoft.com/office/officeart/2005/8/layout/vProcess5"/>
    <dgm:cxn modelId="{702134F3-6847-48F2-B322-C23934773380}" type="presParOf" srcId="{87162FD2-71F5-460A-8A16-86619691B9E7}" destId="{7B614765-EAAA-4CB8-8772-0D2D339E8E1A}" srcOrd="4" destOrd="0" presId="urn:microsoft.com/office/officeart/2005/8/layout/vProcess5"/>
    <dgm:cxn modelId="{3AE4147E-3D88-4D21-8BFA-0FAF2CB52A39}" type="presParOf" srcId="{87162FD2-71F5-460A-8A16-86619691B9E7}" destId="{C03D9D29-486C-4562-AA9B-F3E6BE02B501}" srcOrd="5" destOrd="0" presId="urn:microsoft.com/office/officeart/2005/8/layout/vProcess5"/>
    <dgm:cxn modelId="{A9585612-4FC8-4536-80D4-E09EBB26CEE1}" type="presParOf" srcId="{87162FD2-71F5-460A-8A16-86619691B9E7}" destId="{FC1AF0BD-0169-42C8-B7EE-C47AFD1470C4}" srcOrd="6" destOrd="0" presId="urn:microsoft.com/office/officeart/2005/8/layout/vProcess5"/>
    <dgm:cxn modelId="{1E19802D-40CA-4FC5-BA21-90C9C24DC19C}" type="presParOf" srcId="{87162FD2-71F5-460A-8A16-86619691B9E7}" destId="{A15558B0-1E00-45A9-AFD1-E93005BEB6A6}" srcOrd="7" destOrd="0" presId="urn:microsoft.com/office/officeart/2005/8/layout/vProcess5"/>
    <dgm:cxn modelId="{6017BBA0-E78D-4199-928B-C31789A2B69B}" type="presParOf" srcId="{87162FD2-71F5-460A-8A16-86619691B9E7}" destId="{FBC6009B-0703-473F-BF0D-5D61F186C6A7}" srcOrd="8" destOrd="0" presId="urn:microsoft.com/office/officeart/2005/8/layout/vProcess5"/>
    <dgm:cxn modelId="{F89A1431-DEDD-4B2F-BDE0-035BA6889FBA}" type="presParOf" srcId="{87162FD2-71F5-460A-8A16-86619691B9E7}" destId="{1A088C1A-6E43-4DFC-A28E-141AC9D59E1C}" srcOrd="9" destOrd="0" presId="urn:microsoft.com/office/officeart/2005/8/layout/vProcess5"/>
    <dgm:cxn modelId="{E1D9D39A-87DA-433C-A80F-B6CB6E15F2CC}" type="presParOf" srcId="{87162FD2-71F5-460A-8A16-86619691B9E7}" destId="{0E964785-601C-40E9-954D-00F63F79BBD9}" srcOrd="10" destOrd="0" presId="urn:microsoft.com/office/officeart/2005/8/layout/vProcess5"/>
    <dgm:cxn modelId="{6303CFFF-CAE0-415F-A19C-67967A018421}" type="presParOf" srcId="{87162FD2-71F5-460A-8A16-86619691B9E7}" destId="{2DCAAEAA-A603-482C-9B3B-72A68D8D953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31748371-A7C3-4F02-8256-3057365E416E}" type="doc">
      <dgm:prSet loTypeId="urn:microsoft.com/office/officeart/2016/7/layout/LinearBlockProcessNumbered" loCatId="process" qsTypeId="urn:microsoft.com/office/officeart/2005/8/quickstyle/simple2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4B36F65-FAD9-418C-9DB6-DBF153CDE9DD}">
      <dgm:prSet/>
      <dgm:spPr/>
      <dgm:t>
        <a:bodyPr/>
        <a:lstStyle/>
        <a:p>
          <a:r>
            <a:rPr lang="en-US"/>
            <a:t>Ask for a report of all claims submitted in your name, with your NPI number.</a:t>
          </a:r>
        </a:p>
      </dgm:t>
    </dgm:pt>
    <dgm:pt modelId="{3A6DD900-270B-4B7E-9A22-3A4720D4FF66}" type="parTrans" cxnId="{B4A6FC94-6778-4DA6-99AD-C659EC18D749}">
      <dgm:prSet/>
      <dgm:spPr/>
      <dgm:t>
        <a:bodyPr/>
        <a:lstStyle/>
        <a:p>
          <a:endParaRPr lang="en-US"/>
        </a:p>
      </dgm:t>
    </dgm:pt>
    <dgm:pt modelId="{D3AB92EB-35FC-4008-A47D-1D546CA78BDE}" type="sibTrans" cxnId="{B4A6FC94-6778-4DA6-99AD-C659EC18D749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582BDCCE-5BC9-42FC-B57F-1D623FB22D4A}">
      <dgm:prSet/>
      <dgm:spPr/>
      <dgm:t>
        <a:bodyPr/>
        <a:lstStyle/>
        <a:p>
          <a:r>
            <a:rPr lang="en-US"/>
            <a:t>Ask for a meeting with your biller or billing service.</a:t>
          </a:r>
        </a:p>
      </dgm:t>
    </dgm:pt>
    <dgm:pt modelId="{2189E841-B347-489D-ABBF-5FACBFE2C691}" type="parTrans" cxnId="{2FE2F037-5FC1-4130-BE51-E2281CD0B45A}">
      <dgm:prSet/>
      <dgm:spPr/>
      <dgm:t>
        <a:bodyPr/>
        <a:lstStyle/>
        <a:p>
          <a:endParaRPr lang="en-US"/>
        </a:p>
      </dgm:t>
    </dgm:pt>
    <dgm:pt modelId="{47FF08DF-7109-454C-B821-52FD15AC9374}" type="sibTrans" cxnId="{2FE2F037-5FC1-4130-BE51-E2281CD0B45A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D97228A1-7D34-44B8-A1C7-C3E0C0A908A8}">
      <dgm:prSet/>
      <dgm:spPr/>
      <dgm:t>
        <a:bodyPr/>
        <a:lstStyle/>
        <a:p>
          <a:r>
            <a:rPr lang="en-US"/>
            <a:t>Report any errors, or issues, to your supervisor and/or compliance officer.</a:t>
          </a:r>
        </a:p>
      </dgm:t>
    </dgm:pt>
    <dgm:pt modelId="{48CFE74E-7E81-4B20-8AE7-C6F0483F1711}" type="parTrans" cxnId="{FE533D24-D0F6-4146-90F4-3A6F73D0D38E}">
      <dgm:prSet/>
      <dgm:spPr/>
      <dgm:t>
        <a:bodyPr/>
        <a:lstStyle/>
        <a:p>
          <a:endParaRPr lang="en-US"/>
        </a:p>
      </dgm:t>
    </dgm:pt>
    <dgm:pt modelId="{2276BFDB-4485-4321-90A6-197D3C443495}" type="sibTrans" cxnId="{FE533D24-D0F6-4146-90F4-3A6F73D0D38E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8792290-7414-4BB9-AD11-909FFF5537E1}">
      <dgm:prSet/>
      <dgm:spPr/>
      <dgm:t>
        <a:bodyPr/>
        <a:lstStyle/>
        <a:p>
          <a:r>
            <a:rPr lang="en-US"/>
            <a:t>Make a direct report to the OIG.</a:t>
          </a:r>
        </a:p>
      </dgm:t>
    </dgm:pt>
    <dgm:pt modelId="{AF63E395-179A-4406-AC58-14357B9F1C5E}" type="parTrans" cxnId="{261FFA9B-654A-4EFB-AF4D-1CA89AB9EBC1}">
      <dgm:prSet/>
      <dgm:spPr/>
      <dgm:t>
        <a:bodyPr/>
        <a:lstStyle/>
        <a:p>
          <a:endParaRPr lang="en-US"/>
        </a:p>
      </dgm:t>
    </dgm:pt>
    <dgm:pt modelId="{A1D51093-1A12-4575-9C1B-072AA0842D32}" type="sibTrans" cxnId="{261FFA9B-654A-4EFB-AF4D-1CA89AB9EBC1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3C8A0B32-BC92-491D-9874-F9B081858F39}" type="pres">
      <dgm:prSet presAssocID="{31748371-A7C3-4F02-8256-3057365E416E}" presName="Name0" presStyleCnt="0">
        <dgm:presLayoutVars>
          <dgm:animLvl val="lvl"/>
          <dgm:resizeHandles val="exact"/>
        </dgm:presLayoutVars>
      </dgm:prSet>
      <dgm:spPr/>
    </dgm:pt>
    <dgm:pt modelId="{009B3C68-A416-4BCE-BDFC-D1AE6A18186D}" type="pres">
      <dgm:prSet presAssocID="{94B36F65-FAD9-418C-9DB6-DBF153CDE9DD}" presName="compositeNode" presStyleCnt="0">
        <dgm:presLayoutVars>
          <dgm:bulletEnabled val="1"/>
        </dgm:presLayoutVars>
      </dgm:prSet>
      <dgm:spPr/>
    </dgm:pt>
    <dgm:pt modelId="{AD3CF3DA-FB42-4625-AAAB-5AA6CE0AA91F}" type="pres">
      <dgm:prSet presAssocID="{94B36F65-FAD9-418C-9DB6-DBF153CDE9DD}" presName="bgRect" presStyleLbl="alignNode1" presStyleIdx="0" presStyleCnt="4"/>
      <dgm:spPr/>
    </dgm:pt>
    <dgm:pt modelId="{C7747EB0-D297-49FB-B6D0-4F844401641F}" type="pres">
      <dgm:prSet presAssocID="{D3AB92EB-35FC-4008-A47D-1D546CA78BDE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6F9DF29D-4AC7-4226-8F1C-38C9E9FAC3D8}" type="pres">
      <dgm:prSet presAssocID="{94B36F65-FAD9-418C-9DB6-DBF153CDE9DD}" presName="nodeRect" presStyleLbl="alignNode1" presStyleIdx="0" presStyleCnt="4">
        <dgm:presLayoutVars>
          <dgm:bulletEnabled val="1"/>
        </dgm:presLayoutVars>
      </dgm:prSet>
      <dgm:spPr/>
    </dgm:pt>
    <dgm:pt modelId="{23DC17BC-9912-4A47-9301-A1E90191B413}" type="pres">
      <dgm:prSet presAssocID="{D3AB92EB-35FC-4008-A47D-1D546CA78BDE}" presName="sibTrans" presStyleCnt="0"/>
      <dgm:spPr/>
    </dgm:pt>
    <dgm:pt modelId="{49551FC5-72D3-4D38-B988-BF56BD84B6D2}" type="pres">
      <dgm:prSet presAssocID="{582BDCCE-5BC9-42FC-B57F-1D623FB22D4A}" presName="compositeNode" presStyleCnt="0">
        <dgm:presLayoutVars>
          <dgm:bulletEnabled val="1"/>
        </dgm:presLayoutVars>
      </dgm:prSet>
      <dgm:spPr/>
    </dgm:pt>
    <dgm:pt modelId="{00EB7DCA-6694-4DC9-80E2-0123981920C5}" type="pres">
      <dgm:prSet presAssocID="{582BDCCE-5BC9-42FC-B57F-1D623FB22D4A}" presName="bgRect" presStyleLbl="alignNode1" presStyleIdx="1" presStyleCnt="4"/>
      <dgm:spPr/>
    </dgm:pt>
    <dgm:pt modelId="{F01741DF-44A2-43BD-B4D1-97C1A0A2A641}" type="pres">
      <dgm:prSet presAssocID="{47FF08DF-7109-454C-B821-52FD15AC9374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1CAF5CDC-A5EE-4824-A27D-ED02DC376688}" type="pres">
      <dgm:prSet presAssocID="{582BDCCE-5BC9-42FC-B57F-1D623FB22D4A}" presName="nodeRect" presStyleLbl="alignNode1" presStyleIdx="1" presStyleCnt="4">
        <dgm:presLayoutVars>
          <dgm:bulletEnabled val="1"/>
        </dgm:presLayoutVars>
      </dgm:prSet>
      <dgm:spPr/>
    </dgm:pt>
    <dgm:pt modelId="{4E105178-6B5E-4E2B-A963-021932949A85}" type="pres">
      <dgm:prSet presAssocID="{47FF08DF-7109-454C-B821-52FD15AC9374}" presName="sibTrans" presStyleCnt="0"/>
      <dgm:spPr/>
    </dgm:pt>
    <dgm:pt modelId="{06AE8021-1755-4AEC-99C8-5F3FD7D83059}" type="pres">
      <dgm:prSet presAssocID="{D97228A1-7D34-44B8-A1C7-C3E0C0A908A8}" presName="compositeNode" presStyleCnt="0">
        <dgm:presLayoutVars>
          <dgm:bulletEnabled val="1"/>
        </dgm:presLayoutVars>
      </dgm:prSet>
      <dgm:spPr/>
    </dgm:pt>
    <dgm:pt modelId="{ECA5BD98-089D-4706-BCB3-8284447ECEC7}" type="pres">
      <dgm:prSet presAssocID="{D97228A1-7D34-44B8-A1C7-C3E0C0A908A8}" presName="bgRect" presStyleLbl="alignNode1" presStyleIdx="2" presStyleCnt="4"/>
      <dgm:spPr/>
    </dgm:pt>
    <dgm:pt modelId="{AC80D0A1-B4B2-414E-AD8E-BF30F5959C69}" type="pres">
      <dgm:prSet presAssocID="{2276BFDB-4485-4321-90A6-197D3C443495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3C0EF599-E25B-429D-A8CB-AFE4E7AF2B7C}" type="pres">
      <dgm:prSet presAssocID="{D97228A1-7D34-44B8-A1C7-C3E0C0A908A8}" presName="nodeRect" presStyleLbl="alignNode1" presStyleIdx="2" presStyleCnt="4">
        <dgm:presLayoutVars>
          <dgm:bulletEnabled val="1"/>
        </dgm:presLayoutVars>
      </dgm:prSet>
      <dgm:spPr/>
    </dgm:pt>
    <dgm:pt modelId="{2D96D48C-AF27-426D-ADE0-F3D508C52599}" type="pres">
      <dgm:prSet presAssocID="{2276BFDB-4485-4321-90A6-197D3C443495}" presName="sibTrans" presStyleCnt="0"/>
      <dgm:spPr/>
    </dgm:pt>
    <dgm:pt modelId="{AED5E2A9-5F43-4E6C-89A7-026942932B8A}" type="pres">
      <dgm:prSet presAssocID="{78792290-7414-4BB9-AD11-909FFF5537E1}" presName="compositeNode" presStyleCnt="0">
        <dgm:presLayoutVars>
          <dgm:bulletEnabled val="1"/>
        </dgm:presLayoutVars>
      </dgm:prSet>
      <dgm:spPr/>
    </dgm:pt>
    <dgm:pt modelId="{F327CF59-A82D-4D0B-A641-6D897CCD7EAE}" type="pres">
      <dgm:prSet presAssocID="{78792290-7414-4BB9-AD11-909FFF5537E1}" presName="bgRect" presStyleLbl="alignNode1" presStyleIdx="3" presStyleCnt="4"/>
      <dgm:spPr/>
    </dgm:pt>
    <dgm:pt modelId="{09455194-BC55-4373-82E2-BCBCC9F92C8E}" type="pres">
      <dgm:prSet presAssocID="{A1D51093-1A12-4575-9C1B-072AA0842D32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54E8AA36-21B8-4339-A3C9-A09E6C8C5F07}" type="pres">
      <dgm:prSet presAssocID="{78792290-7414-4BB9-AD11-909FFF5537E1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B7452E06-4904-484A-AB76-CAB88540EE21}" type="presOf" srcId="{D97228A1-7D34-44B8-A1C7-C3E0C0A908A8}" destId="{ECA5BD98-089D-4706-BCB3-8284447ECEC7}" srcOrd="0" destOrd="0" presId="urn:microsoft.com/office/officeart/2016/7/layout/LinearBlockProcessNumbered"/>
    <dgm:cxn modelId="{FE533D24-D0F6-4146-90F4-3A6F73D0D38E}" srcId="{31748371-A7C3-4F02-8256-3057365E416E}" destId="{D97228A1-7D34-44B8-A1C7-C3E0C0A908A8}" srcOrd="2" destOrd="0" parTransId="{48CFE74E-7E81-4B20-8AE7-C6F0483F1711}" sibTransId="{2276BFDB-4485-4321-90A6-197D3C443495}"/>
    <dgm:cxn modelId="{5D659A2D-A82E-46B4-BEF0-0E2F1A06FD66}" type="presOf" srcId="{582BDCCE-5BC9-42FC-B57F-1D623FB22D4A}" destId="{00EB7DCA-6694-4DC9-80E2-0123981920C5}" srcOrd="0" destOrd="0" presId="urn:microsoft.com/office/officeart/2016/7/layout/LinearBlockProcessNumbered"/>
    <dgm:cxn modelId="{2FE2F037-5FC1-4130-BE51-E2281CD0B45A}" srcId="{31748371-A7C3-4F02-8256-3057365E416E}" destId="{582BDCCE-5BC9-42FC-B57F-1D623FB22D4A}" srcOrd="1" destOrd="0" parTransId="{2189E841-B347-489D-ABBF-5FACBFE2C691}" sibTransId="{47FF08DF-7109-454C-B821-52FD15AC9374}"/>
    <dgm:cxn modelId="{D437793F-72ED-486A-9013-4B7A8009C9A5}" type="presOf" srcId="{47FF08DF-7109-454C-B821-52FD15AC9374}" destId="{F01741DF-44A2-43BD-B4D1-97C1A0A2A641}" srcOrd="0" destOrd="0" presId="urn:microsoft.com/office/officeart/2016/7/layout/LinearBlockProcessNumbered"/>
    <dgm:cxn modelId="{F0525943-ED8D-437D-A721-11C4CC3EAF9E}" type="presOf" srcId="{78792290-7414-4BB9-AD11-909FFF5537E1}" destId="{F327CF59-A82D-4D0B-A641-6D897CCD7EAE}" srcOrd="0" destOrd="0" presId="urn:microsoft.com/office/officeart/2016/7/layout/LinearBlockProcessNumbered"/>
    <dgm:cxn modelId="{9F8F4B7D-F2AB-45F6-BBC3-F3A5904CDF1E}" type="presOf" srcId="{D97228A1-7D34-44B8-A1C7-C3E0C0A908A8}" destId="{3C0EF599-E25B-429D-A8CB-AFE4E7AF2B7C}" srcOrd="1" destOrd="0" presId="urn:microsoft.com/office/officeart/2016/7/layout/LinearBlockProcessNumbered"/>
    <dgm:cxn modelId="{4A872E7E-1768-4718-9DB1-89D0FD964FE6}" type="presOf" srcId="{31748371-A7C3-4F02-8256-3057365E416E}" destId="{3C8A0B32-BC92-491D-9874-F9B081858F39}" srcOrd="0" destOrd="0" presId="urn:microsoft.com/office/officeart/2016/7/layout/LinearBlockProcessNumbered"/>
    <dgm:cxn modelId="{00B7FF85-1D94-474A-ACAF-F86B41D63D03}" type="presOf" srcId="{2276BFDB-4485-4321-90A6-197D3C443495}" destId="{AC80D0A1-B4B2-414E-AD8E-BF30F5959C69}" srcOrd="0" destOrd="0" presId="urn:microsoft.com/office/officeart/2016/7/layout/LinearBlockProcessNumbered"/>
    <dgm:cxn modelId="{4032D891-229A-4115-B9C0-358BD87512B6}" type="presOf" srcId="{A1D51093-1A12-4575-9C1B-072AA0842D32}" destId="{09455194-BC55-4373-82E2-BCBCC9F92C8E}" srcOrd="0" destOrd="0" presId="urn:microsoft.com/office/officeart/2016/7/layout/LinearBlockProcessNumbered"/>
    <dgm:cxn modelId="{B4A6FC94-6778-4DA6-99AD-C659EC18D749}" srcId="{31748371-A7C3-4F02-8256-3057365E416E}" destId="{94B36F65-FAD9-418C-9DB6-DBF153CDE9DD}" srcOrd="0" destOrd="0" parTransId="{3A6DD900-270B-4B7E-9A22-3A4720D4FF66}" sibTransId="{D3AB92EB-35FC-4008-A47D-1D546CA78BDE}"/>
    <dgm:cxn modelId="{261FFA9B-654A-4EFB-AF4D-1CA89AB9EBC1}" srcId="{31748371-A7C3-4F02-8256-3057365E416E}" destId="{78792290-7414-4BB9-AD11-909FFF5537E1}" srcOrd="3" destOrd="0" parTransId="{AF63E395-179A-4406-AC58-14357B9F1C5E}" sibTransId="{A1D51093-1A12-4575-9C1B-072AA0842D32}"/>
    <dgm:cxn modelId="{F32DC7A9-C0C0-41DA-A786-CD9D8F8DB324}" type="presOf" srcId="{D3AB92EB-35FC-4008-A47D-1D546CA78BDE}" destId="{C7747EB0-D297-49FB-B6D0-4F844401641F}" srcOrd="0" destOrd="0" presId="urn:microsoft.com/office/officeart/2016/7/layout/LinearBlockProcessNumbered"/>
    <dgm:cxn modelId="{C1DDD4D2-A89E-4D76-B3D0-99C34F84E4FE}" type="presOf" srcId="{94B36F65-FAD9-418C-9DB6-DBF153CDE9DD}" destId="{6F9DF29D-4AC7-4226-8F1C-38C9E9FAC3D8}" srcOrd="1" destOrd="0" presId="urn:microsoft.com/office/officeart/2016/7/layout/LinearBlockProcessNumbered"/>
    <dgm:cxn modelId="{79041CD4-EA33-44D6-8EAA-8A2FF691169E}" type="presOf" srcId="{78792290-7414-4BB9-AD11-909FFF5537E1}" destId="{54E8AA36-21B8-4339-A3C9-A09E6C8C5F07}" srcOrd="1" destOrd="0" presId="urn:microsoft.com/office/officeart/2016/7/layout/LinearBlockProcessNumbered"/>
    <dgm:cxn modelId="{97A97CEE-2259-4D76-AD5C-5CA774422EF2}" type="presOf" srcId="{582BDCCE-5BC9-42FC-B57F-1D623FB22D4A}" destId="{1CAF5CDC-A5EE-4824-A27D-ED02DC376688}" srcOrd="1" destOrd="0" presId="urn:microsoft.com/office/officeart/2016/7/layout/LinearBlockProcessNumbered"/>
    <dgm:cxn modelId="{2ADD03FC-22F4-4071-ADAA-F77053B5B553}" type="presOf" srcId="{94B36F65-FAD9-418C-9DB6-DBF153CDE9DD}" destId="{AD3CF3DA-FB42-4625-AAAB-5AA6CE0AA91F}" srcOrd="0" destOrd="0" presId="urn:microsoft.com/office/officeart/2016/7/layout/LinearBlockProcessNumbered"/>
    <dgm:cxn modelId="{FCED6846-2DB6-4C2E-BC04-D4A573EEDF5B}" type="presParOf" srcId="{3C8A0B32-BC92-491D-9874-F9B081858F39}" destId="{009B3C68-A416-4BCE-BDFC-D1AE6A18186D}" srcOrd="0" destOrd="0" presId="urn:microsoft.com/office/officeart/2016/7/layout/LinearBlockProcessNumbered"/>
    <dgm:cxn modelId="{956D1E0A-06D9-4C17-AE3D-4858A928F017}" type="presParOf" srcId="{009B3C68-A416-4BCE-BDFC-D1AE6A18186D}" destId="{AD3CF3DA-FB42-4625-AAAB-5AA6CE0AA91F}" srcOrd="0" destOrd="0" presId="urn:microsoft.com/office/officeart/2016/7/layout/LinearBlockProcessNumbered"/>
    <dgm:cxn modelId="{F2312CE6-3D4D-46C5-8D73-9752E6181CDC}" type="presParOf" srcId="{009B3C68-A416-4BCE-BDFC-D1AE6A18186D}" destId="{C7747EB0-D297-49FB-B6D0-4F844401641F}" srcOrd="1" destOrd="0" presId="urn:microsoft.com/office/officeart/2016/7/layout/LinearBlockProcessNumbered"/>
    <dgm:cxn modelId="{70D8BCFB-5FF9-44DF-92EA-80B822FE9787}" type="presParOf" srcId="{009B3C68-A416-4BCE-BDFC-D1AE6A18186D}" destId="{6F9DF29D-4AC7-4226-8F1C-38C9E9FAC3D8}" srcOrd="2" destOrd="0" presId="urn:microsoft.com/office/officeart/2016/7/layout/LinearBlockProcessNumbered"/>
    <dgm:cxn modelId="{B11C217C-AE1C-42EA-90FF-D6CE3FE51AC7}" type="presParOf" srcId="{3C8A0B32-BC92-491D-9874-F9B081858F39}" destId="{23DC17BC-9912-4A47-9301-A1E90191B413}" srcOrd="1" destOrd="0" presId="urn:microsoft.com/office/officeart/2016/7/layout/LinearBlockProcessNumbered"/>
    <dgm:cxn modelId="{F75A227F-E6F8-4D1E-B90F-57E7859EA56D}" type="presParOf" srcId="{3C8A0B32-BC92-491D-9874-F9B081858F39}" destId="{49551FC5-72D3-4D38-B988-BF56BD84B6D2}" srcOrd="2" destOrd="0" presId="urn:microsoft.com/office/officeart/2016/7/layout/LinearBlockProcessNumbered"/>
    <dgm:cxn modelId="{2D4BC02B-679F-4C51-AD7E-276598276875}" type="presParOf" srcId="{49551FC5-72D3-4D38-B988-BF56BD84B6D2}" destId="{00EB7DCA-6694-4DC9-80E2-0123981920C5}" srcOrd="0" destOrd="0" presId="urn:microsoft.com/office/officeart/2016/7/layout/LinearBlockProcessNumbered"/>
    <dgm:cxn modelId="{257CE935-9051-49F2-B63E-5DCDD5D63BD5}" type="presParOf" srcId="{49551FC5-72D3-4D38-B988-BF56BD84B6D2}" destId="{F01741DF-44A2-43BD-B4D1-97C1A0A2A641}" srcOrd="1" destOrd="0" presId="urn:microsoft.com/office/officeart/2016/7/layout/LinearBlockProcessNumbered"/>
    <dgm:cxn modelId="{34AE33FA-2B3D-4B7F-8AC0-629B4FA2E599}" type="presParOf" srcId="{49551FC5-72D3-4D38-B988-BF56BD84B6D2}" destId="{1CAF5CDC-A5EE-4824-A27D-ED02DC376688}" srcOrd="2" destOrd="0" presId="urn:microsoft.com/office/officeart/2016/7/layout/LinearBlockProcessNumbered"/>
    <dgm:cxn modelId="{78C7E7BC-C0DD-4D56-A9DC-0E8A9315C276}" type="presParOf" srcId="{3C8A0B32-BC92-491D-9874-F9B081858F39}" destId="{4E105178-6B5E-4E2B-A963-021932949A85}" srcOrd="3" destOrd="0" presId="urn:microsoft.com/office/officeart/2016/7/layout/LinearBlockProcessNumbered"/>
    <dgm:cxn modelId="{FCB050D9-A389-4ABC-8285-C7AEFE949FA9}" type="presParOf" srcId="{3C8A0B32-BC92-491D-9874-F9B081858F39}" destId="{06AE8021-1755-4AEC-99C8-5F3FD7D83059}" srcOrd="4" destOrd="0" presId="urn:microsoft.com/office/officeart/2016/7/layout/LinearBlockProcessNumbered"/>
    <dgm:cxn modelId="{8A5ADF36-4D23-4163-895A-5CB9895BAD25}" type="presParOf" srcId="{06AE8021-1755-4AEC-99C8-5F3FD7D83059}" destId="{ECA5BD98-089D-4706-BCB3-8284447ECEC7}" srcOrd="0" destOrd="0" presId="urn:microsoft.com/office/officeart/2016/7/layout/LinearBlockProcessNumbered"/>
    <dgm:cxn modelId="{1DB991BE-B5D9-4D05-9112-E177DE8820B1}" type="presParOf" srcId="{06AE8021-1755-4AEC-99C8-5F3FD7D83059}" destId="{AC80D0A1-B4B2-414E-AD8E-BF30F5959C69}" srcOrd="1" destOrd="0" presId="urn:microsoft.com/office/officeart/2016/7/layout/LinearBlockProcessNumbered"/>
    <dgm:cxn modelId="{6C985ECF-0F43-4208-A32C-47093155CB6F}" type="presParOf" srcId="{06AE8021-1755-4AEC-99C8-5F3FD7D83059}" destId="{3C0EF599-E25B-429D-A8CB-AFE4E7AF2B7C}" srcOrd="2" destOrd="0" presId="urn:microsoft.com/office/officeart/2016/7/layout/LinearBlockProcessNumbered"/>
    <dgm:cxn modelId="{454B9BE2-2726-468B-9F12-75D079260907}" type="presParOf" srcId="{3C8A0B32-BC92-491D-9874-F9B081858F39}" destId="{2D96D48C-AF27-426D-ADE0-F3D508C52599}" srcOrd="5" destOrd="0" presId="urn:microsoft.com/office/officeart/2016/7/layout/LinearBlockProcessNumbered"/>
    <dgm:cxn modelId="{AFA7A01C-43F7-480D-91F5-906E82F4AE61}" type="presParOf" srcId="{3C8A0B32-BC92-491D-9874-F9B081858F39}" destId="{AED5E2A9-5F43-4E6C-89A7-026942932B8A}" srcOrd="6" destOrd="0" presId="urn:microsoft.com/office/officeart/2016/7/layout/LinearBlockProcessNumbered"/>
    <dgm:cxn modelId="{0F1237E3-0AA2-4432-95AC-FE0F4DFD813C}" type="presParOf" srcId="{AED5E2A9-5F43-4E6C-89A7-026942932B8A}" destId="{F327CF59-A82D-4D0B-A641-6D897CCD7EAE}" srcOrd="0" destOrd="0" presId="urn:microsoft.com/office/officeart/2016/7/layout/LinearBlockProcessNumbered"/>
    <dgm:cxn modelId="{654C9C00-2938-494D-80CC-334F0CDD5C1E}" type="presParOf" srcId="{AED5E2A9-5F43-4E6C-89A7-026942932B8A}" destId="{09455194-BC55-4373-82E2-BCBCC9F92C8E}" srcOrd="1" destOrd="0" presId="urn:microsoft.com/office/officeart/2016/7/layout/LinearBlockProcessNumbered"/>
    <dgm:cxn modelId="{D449EEC9-AEE3-442E-A76E-E3C1E687231A}" type="presParOf" srcId="{AED5E2A9-5F43-4E6C-89A7-026942932B8A}" destId="{54E8AA36-21B8-4339-A3C9-A09E6C8C5F07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CE62D2-57FF-45E9-8648-786AD6B9725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1EB0B450-DBD7-4037-A888-DE5768E9D5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Accurate charting ensures that all services provided are documented and billed.  </a:t>
          </a:r>
        </a:p>
      </dgm:t>
    </dgm:pt>
    <dgm:pt modelId="{C67FED62-6523-4422-85D7-2FB6489C284D}" type="parTrans" cxnId="{AD7F2929-D823-4135-A2D4-E5DF3774DF2E}">
      <dgm:prSet/>
      <dgm:spPr/>
      <dgm:t>
        <a:bodyPr/>
        <a:lstStyle/>
        <a:p>
          <a:endParaRPr lang="en-US"/>
        </a:p>
      </dgm:t>
    </dgm:pt>
    <dgm:pt modelId="{22B83F9A-8157-4ECE-A699-0DA5E0100DCB}" type="sibTrans" cxnId="{AD7F2929-D823-4135-A2D4-E5DF3774DF2E}">
      <dgm:prSet/>
      <dgm:spPr/>
      <dgm:t>
        <a:bodyPr/>
        <a:lstStyle/>
        <a:p>
          <a:endParaRPr lang="en-US"/>
        </a:p>
      </dgm:t>
    </dgm:pt>
    <dgm:pt modelId="{F9FD492A-33A0-4FBC-8E90-4A9F1133F2B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Inaccurate coding can lead to claim denials, underpayments and potential audits, resulting in financial losses and administrative burdens.</a:t>
          </a:r>
        </a:p>
      </dgm:t>
    </dgm:pt>
    <dgm:pt modelId="{AA8476E0-61E7-483A-AF72-D7D224FDB59D}" type="parTrans" cxnId="{C466EB94-5978-4B1F-A143-8B31FE62F9D9}">
      <dgm:prSet/>
      <dgm:spPr/>
      <dgm:t>
        <a:bodyPr/>
        <a:lstStyle/>
        <a:p>
          <a:endParaRPr lang="en-US"/>
        </a:p>
      </dgm:t>
    </dgm:pt>
    <dgm:pt modelId="{B1BB5B00-7A72-4ADB-8EC1-C6B0F3F6A51A}" type="sibTrans" cxnId="{C466EB94-5978-4B1F-A143-8B31FE62F9D9}">
      <dgm:prSet/>
      <dgm:spPr/>
      <dgm:t>
        <a:bodyPr/>
        <a:lstStyle/>
        <a:p>
          <a:endParaRPr lang="en-US"/>
        </a:p>
      </dgm:t>
    </dgm:pt>
    <dgm:pt modelId="{62C1063B-6E7D-440F-B512-628FEE446423}" type="pres">
      <dgm:prSet presAssocID="{D2CE62D2-57FF-45E9-8648-786AD6B97257}" presName="root" presStyleCnt="0">
        <dgm:presLayoutVars>
          <dgm:dir/>
          <dgm:resizeHandles val="exact"/>
        </dgm:presLayoutVars>
      </dgm:prSet>
      <dgm:spPr/>
    </dgm:pt>
    <dgm:pt modelId="{7A9FEC14-E218-43C4-AA41-5802773C1CA4}" type="pres">
      <dgm:prSet presAssocID="{1EB0B450-DBD7-4037-A888-DE5768E9D52A}" presName="compNode" presStyleCnt="0"/>
      <dgm:spPr/>
    </dgm:pt>
    <dgm:pt modelId="{7A1A8963-F6F9-48E0-B638-F1E7FBC29212}" type="pres">
      <dgm:prSet presAssocID="{1EB0B450-DBD7-4037-A888-DE5768E9D52A}" presName="bgRect" presStyleLbl="bgShp" presStyleIdx="0" presStyleCnt="2"/>
      <dgm:spPr/>
    </dgm:pt>
    <dgm:pt modelId="{C0CD2529-5123-48CF-8307-4A3321E04227}" type="pres">
      <dgm:prSet presAssocID="{1EB0B450-DBD7-4037-A888-DE5768E9D52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 female outline"/>
        </a:ext>
      </dgm:extLst>
    </dgm:pt>
    <dgm:pt modelId="{F79C7DE4-3DC8-4E14-861D-1EF3E103E556}" type="pres">
      <dgm:prSet presAssocID="{1EB0B450-DBD7-4037-A888-DE5768E9D52A}" presName="spaceRect" presStyleCnt="0"/>
      <dgm:spPr/>
    </dgm:pt>
    <dgm:pt modelId="{5383D258-3BFE-4FD7-92E9-646DE711B033}" type="pres">
      <dgm:prSet presAssocID="{1EB0B450-DBD7-4037-A888-DE5768E9D52A}" presName="parTx" presStyleLbl="revTx" presStyleIdx="0" presStyleCnt="2">
        <dgm:presLayoutVars>
          <dgm:chMax val="0"/>
          <dgm:chPref val="0"/>
        </dgm:presLayoutVars>
      </dgm:prSet>
      <dgm:spPr/>
    </dgm:pt>
    <dgm:pt modelId="{334ADB99-1C3C-4F96-8360-FAE5E9E867BC}" type="pres">
      <dgm:prSet presAssocID="{22B83F9A-8157-4ECE-A699-0DA5E0100DCB}" presName="sibTrans" presStyleCnt="0"/>
      <dgm:spPr/>
    </dgm:pt>
    <dgm:pt modelId="{9CAF2DCE-61FD-487D-B220-E590792F1FCB}" type="pres">
      <dgm:prSet presAssocID="{F9FD492A-33A0-4FBC-8E90-4A9F1133F2B1}" presName="compNode" presStyleCnt="0"/>
      <dgm:spPr/>
    </dgm:pt>
    <dgm:pt modelId="{041EED08-E225-41BD-AE3E-5896ABD9DFCA}" type="pres">
      <dgm:prSet presAssocID="{F9FD492A-33A0-4FBC-8E90-4A9F1133F2B1}" presName="bgRect" presStyleLbl="bgShp" presStyleIdx="1" presStyleCnt="2"/>
      <dgm:spPr/>
    </dgm:pt>
    <dgm:pt modelId="{59DA9281-DA39-49D3-88CE-C6F2BE085931}" type="pres">
      <dgm:prSet presAssocID="{F9FD492A-33A0-4FBC-8E90-4A9F1133F2B1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11D69A0E-B842-4940-8B9F-D564701AE1B8}" type="pres">
      <dgm:prSet presAssocID="{F9FD492A-33A0-4FBC-8E90-4A9F1133F2B1}" presName="spaceRect" presStyleCnt="0"/>
      <dgm:spPr/>
    </dgm:pt>
    <dgm:pt modelId="{82CF2246-30DE-4775-94F4-81E20D1686E4}" type="pres">
      <dgm:prSet presAssocID="{F9FD492A-33A0-4FBC-8E90-4A9F1133F2B1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9223102-E8B6-4F47-ADB3-B279B41A8C03}" type="presOf" srcId="{1EB0B450-DBD7-4037-A888-DE5768E9D52A}" destId="{5383D258-3BFE-4FD7-92E9-646DE711B033}" srcOrd="0" destOrd="0" presId="urn:microsoft.com/office/officeart/2018/2/layout/IconVerticalSolidList"/>
    <dgm:cxn modelId="{AD7F2929-D823-4135-A2D4-E5DF3774DF2E}" srcId="{D2CE62D2-57FF-45E9-8648-786AD6B97257}" destId="{1EB0B450-DBD7-4037-A888-DE5768E9D52A}" srcOrd="0" destOrd="0" parTransId="{C67FED62-6523-4422-85D7-2FB6489C284D}" sibTransId="{22B83F9A-8157-4ECE-A699-0DA5E0100DCB}"/>
    <dgm:cxn modelId="{4581795D-CDE5-4110-817B-8AE1501AE507}" type="presOf" srcId="{D2CE62D2-57FF-45E9-8648-786AD6B97257}" destId="{62C1063B-6E7D-440F-B512-628FEE446423}" srcOrd="0" destOrd="0" presId="urn:microsoft.com/office/officeart/2018/2/layout/IconVerticalSolidList"/>
    <dgm:cxn modelId="{C466EB94-5978-4B1F-A143-8B31FE62F9D9}" srcId="{D2CE62D2-57FF-45E9-8648-786AD6B97257}" destId="{F9FD492A-33A0-4FBC-8E90-4A9F1133F2B1}" srcOrd="1" destOrd="0" parTransId="{AA8476E0-61E7-483A-AF72-D7D224FDB59D}" sibTransId="{B1BB5B00-7A72-4ADB-8EC1-C6B0F3F6A51A}"/>
    <dgm:cxn modelId="{49E447C0-8C12-4B9A-8637-8109E4425C70}" type="presOf" srcId="{F9FD492A-33A0-4FBC-8E90-4A9F1133F2B1}" destId="{82CF2246-30DE-4775-94F4-81E20D1686E4}" srcOrd="0" destOrd="0" presId="urn:microsoft.com/office/officeart/2018/2/layout/IconVerticalSolidList"/>
    <dgm:cxn modelId="{DA369A31-2296-4C0B-9099-5A1D6EE28102}" type="presParOf" srcId="{62C1063B-6E7D-440F-B512-628FEE446423}" destId="{7A9FEC14-E218-43C4-AA41-5802773C1CA4}" srcOrd="0" destOrd="0" presId="urn:microsoft.com/office/officeart/2018/2/layout/IconVerticalSolidList"/>
    <dgm:cxn modelId="{870D86AD-9775-44A5-95F7-15404035A363}" type="presParOf" srcId="{7A9FEC14-E218-43C4-AA41-5802773C1CA4}" destId="{7A1A8963-F6F9-48E0-B638-F1E7FBC29212}" srcOrd="0" destOrd="0" presId="urn:microsoft.com/office/officeart/2018/2/layout/IconVerticalSolidList"/>
    <dgm:cxn modelId="{7D95CD47-83CB-4DE9-9ECA-4E0989E72E39}" type="presParOf" srcId="{7A9FEC14-E218-43C4-AA41-5802773C1CA4}" destId="{C0CD2529-5123-48CF-8307-4A3321E04227}" srcOrd="1" destOrd="0" presId="urn:microsoft.com/office/officeart/2018/2/layout/IconVerticalSolidList"/>
    <dgm:cxn modelId="{C20F59B0-1BDA-4639-9F58-B02900225CD1}" type="presParOf" srcId="{7A9FEC14-E218-43C4-AA41-5802773C1CA4}" destId="{F79C7DE4-3DC8-4E14-861D-1EF3E103E556}" srcOrd="2" destOrd="0" presId="urn:microsoft.com/office/officeart/2018/2/layout/IconVerticalSolidList"/>
    <dgm:cxn modelId="{190F8C12-804E-4D08-A6F4-78F9D0D02C1E}" type="presParOf" srcId="{7A9FEC14-E218-43C4-AA41-5802773C1CA4}" destId="{5383D258-3BFE-4FD7-92E9-646DE711B033}" srcOrd="3" destOrd="0" presId="urn:microsoft.com/office/officeart/2018/2/layout/IconVerticalSolidList"/>
    <dgm:cxn modelId="{4BBAAA01-6D2E-49E0-A83A-D779017FFD9D}" type="presParOf" srcId="{62C1063B-6E7D-440F-B512-628FEE446423}" destId="{334ADB99-1C3C-4F96-8360-FAE5E9E867BC}" srcOrd="1" destOrd="0" presId="urn:microsoft.com/office/officeart/2018/2/layout/IconVerticalSolidList"/>
    <dgm:cxn modelId="{17F3CD57-0C47-4D27-B7DF-8137C6D2C5DD}" type="presParOf" srcId="{62C1063B-6E7D-440F-B512-628FEE446423}" destId="{9CAF2DCE-61FD-487D-B220-E590792F1FCB}" srcOrd="2" destOrd="0" presId="urn:microsoft.com/office/officeart/2018/2/layout/IconVerticalSolidList"/>
    <dgm:cxn modelId="{DCE02B6E-3B1A-47FB-A971-282727AD3C19}" type="presParOf" srcId="{9CAF2DCE-61FD-487D-B220-E590792F1FCB}" destId="{041EED08-E225-41BD-AE3E-5896ABD9DFCA}" srcOrd="0" destOrd="0" presId="urn:microsoft.com/office/officeart/2018/2/layout/IconVerticalSolidList"/>
    <dgm:cxn modelId="{ADB92DAD-86E0-422F-8A47-BB5C0BE994D1}" type="presParOf" srcId="{9CAF2DCE-61FD-487D-B220-E590792F1FCB}" destId="{59DA9281-DA39-49D3-88CE-C6F2BE085931}" srcOrd="1" destOrd="0" presId="urn:microsoft.com/office/officeart/2018/2/layout/IconVerticalSolidList"/>
    <dgm:cxn modelId="{FC41F82E-C874-4E13-A79A-B46EEBCF436C}" type="presParOf" srcId="{9CAF2DCE-61FD-487D-B220-E590792F1FCB}" destId="{11D69A0E-B842-4940-8B9F-D564701AE1B8}" srcOrd="2" destOrd="0" presId="urn:microsoft.com/office/officeart/2018/2/layout/IconVerticalSolidList"/>
    <dgm:cxn modelId="{026B5694-B99C-4616-9471-CE73BFDC33D0}" type="presParOf" srcId="{9CAF2DCE-61FD-487D-B220-E590792F1FCB}" destId="{82CF2246-30DE-4775-94F4-81E20D1686E4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5EFAF23-F581-4216-9034-6F0DAB69A460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51B9200-96E1-44C5-816E-5923CEFB2A2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Once charges have been captured, claims must be created and submitted to payers for reimbursement. </a:t>
          </a:r>
        </a:p>
      </dgm:t>
    </dgm:pt>
    <dgm:pt modelId="{7E3D84B3-6096-47BF-9DFF-06BEDECC0CBA}" type="parTrans" cxnId="{1BB70BA1-DC76-4ACE-905E-AA1E56EC2388}">
      <dgm:prSet/>
      <dgm:spPr/>
      <dgm:t>
        <a:bodyPr/>
        <a:lstStyle/>
        <a:p>
          <a:endParaRPr lang="en-US"/>
        </a:p>
      </dgm:t>
    </dgm:pt>
    <dgm:pt modelId="{A9AC02C4-C4B1-4AA5-BBA7-C4E52B3D4A9A}" type="sibTrans" cxnId="{1BB70BA1-DC76-4ACE-905E-AA1E56EC2388}">
      <dgm:prSet/>
      <dgm:spPr/>
      <dgm:t>
        <a:bodyPr/>
        <a:lstStyle/>
        <a:p>
          <a:endParaRPr lang="en-US"/>
        </a:p>
      </dgm:t>
    </dgm:pt>
    <dgm:pt modelId="{F683897C-77CC-4D7F-987B-CB95824F811E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Delayed claim submission can result in extended payment cycles, cash flow disruptions and potential denials due to timely filing deadlines. </a:t>
          </a:r>
        </a:p>
      </dgm:t>
    </dgm:pt>
    <dgm:pt modelId="{EC443B9E-AA61-48A9-873F-A9615677092B}" type="parTrans" cxnId="{8C8F9964-3924-47EE-B62D-D68422B79D42}">
      <dgm:prSet/>
      <dgm:spPr/>
      <dgm:t>
        <a:bodyPr/>
        <a:lstStyle/>
        <a:p>
          <a:endParaRPr lang="en-US"/>
        </a:p>
      </dgm:t>
    </dgm:pt>
    <dgm:pt modelId="{FFAD9E75-8DB2-4B70-9C20-85C76F4AABF0}" type="sibTrans" cxnId="{8C8F9964-3924-47EE-B62D-D68422B79D42}">
      <dgm:prSet/>
      <dgm:spPr/>
      <dgm:t>
        <a:bodyPr/>
        <a:lstStyle/>
        <a:p>
          <a:endParaRPr lang="en-US"/>
        </a:p>
      </dgm:t>
    </dgm:pt>
    <dgm:pt modelId="{28C9E7E0-86AA-4077-BEA9-41F80A668E23}" type="pres">
      <dgm:prSet presAssocID="{C5EFAF23-F581-4216-9034-6F0DAB69A460}" presName="root" presStyleCnt="0">
        <dgm:presLayoutVars>
          <dgm:dir/>
          <dgm:resizeHandles val="exact"/>
        </dgm:presLayoutVars>
      </dgm:prSet>
      <dgm:spPr/>
    </dgm:pt>
    <dgm:pt modelId="{D99CA19C-0EF3-4AF7-942E-73595341477D}" type="pres">
      <dgm:prSet presAssocID="{351B9200-96E1-44C5-816E-5923CEFB2A2D}" presName="compNode" presStyleCnt="0"/>
      <dgm:spPr/>
    </dgm:pt>
    <dgm:pt modelId="{A8C7DA95-05AF-4689-B156-54AED24EDBCC}" type="pres">
      <dgm:prSet presAssocID="{351B9200-96E1-44C5-816E-5923CEFB2A2D}" presName="bgRect" presStyleLbl="bgShp" presStyleIdx="0" presStyleCnt="2"/>
      <dgm:spPr/>
    </dgm:pt>
    <dgm:pt modelId="{F58E489E-4DAE-4BA2-9CCB-B50CF47F6877}" type="pres">
      <dgm:prSet presAssocID="{351B9200-96E1-44C5-816E-5923CEFB2A2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595758FC-B2D5-4486-88C8-8897C8C84162}" type="pres">
      <dgm:prSet presAssocID="{351B9200-96E1-44C5-816E-5923CEFB2A2D}" presName="spaceRect" presStyleCnt="0"/>
      <dgm:spPr/>
    </dgm:pt>
    <dgm:pt modelId="{C72DC190-51BC-4DEC-82C2-EC7F54E2AB04}" type="pres">
      <dgm:prSet presAssocID="{351B9200-96E1-44C5-816E-5923CEFB2A2D}" presName="parTx" presStyleLbl="revTx" presStyleIdx="0" presStyleCnt="2">
        <dgm:presLayoutVars>
          <dgm:chMax val="0"/>
          <dgm:chPref val="0"/>
        </dgm:presLayoutVars>
      </dgm:prSet>
      <dgm:spPr/>
    </dgm:pt>
    <dgm:pt modelId="{AABA9BB8-901E-4188-BC5B-D5C7AA4068B1}" type="pres">
      <dgm:prSet presAssocID="{A9AC02C4-C4B1-4AA5-BBA7-C4E52B3D4A9A}" presName="sibTrans" presStyleCnt="0"/>
      <dgm:spPr/>
    </dgm:pt>
    <dgm:pt modelId="{0968FEC4-E41A-41D0-89BD-CFCD8CB78D33}" type="pres">
      <dgm:prSet presAssocID="{F683897C-77CC-4D7F-987B-CB95824F811E}" presName="compNode" presStyleCnt="0"/>
      <dgm:spPr/>
    </dgm:pt>
    <dgm:pt modelId="{45BCB9BF-08CF-428E-AEDF-0F17D56468FC}" type="pres">
      <dgm:prSet presAssocID="{F683897C-77CC-4D7F-987B-CB95824F811E}" presName="bgRect" presStyleLbl="bgShp" presStyleIdx="1" presStyleCnt="2"/>
      <dgm:spPr/>
    </dgm:pt>
    <dgm:pt modelId="{3BBB95A0-5429-4A37-9FAE-D3CF52238BF8}" type="pres">
      <dgm:prSet presAssocID="{F683897C-77CC-4D7F-987B-CB95824F811E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"/>
        </a:ext>
      </dgm:extLst>
    </dgm:pt>
    <dgm:pt modelId="{4E789425-6BE3-4741-988D-160C165E04E1}" type="pres">
      <dgm:prSet presAssocID="{F683897C-77CC-4D7F-987B-CB95824F811E}" presName="spaceRect" presStyleCnt="0"/>
      <dgm:spPr/>
    </dgm:pt>
    <dgm:pt modelId="{EE879AEE-FEEB-4EA7-A580-7D482B7A7EF6}" type="pres">
      <dgm:prSet presAssocID="{F683897C-77CC-4D7F-987B-CB95824F811E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8C8F9964-3924-47EE-B62D-D68422B79D42}" srcId="{C5EFAF23-F581-4216-9034-6F0DAB69A460}" destId="{F683897C-77CC-4D7F-987B-CB95824F811E}" srcOrd="1" destOrd="0" parTransId="{EC443B9E-AA61-48A9-873F-A9615677092B}" sibTransId="{FFAD9E75-8DB2-4B70-9C20-85C76F4AABF0}"/>
    <dgm:cxn modelId="{87450B9A-5A39-4763-9B39-69C3D617D706}" type="presOf" srcId="{C5EFAF23-F581-4216-9034-6F0DAB69A460}" destId="{28C9E7E0-86AA-4077-BEA9-41F80A668E23}" srcOrd="0" destOrd="0" presId="urn:microsoft.com/office/officeart/2018/2/layout/IconVerticalSolidList"/>
    <dgm:cxn modelId="{1BB70BA1-DC76-4ACE-905E-AA1E56EC2388}" srcId="{C5EFAF23-F581-4216-9034-6F0DAB69A460}" destId="{351B9200-96E1-44C5-816E-5923CEFB2A2D}" srcOrd="0" destOrd="0" parTransId="{7E3D84B3-6096-47BF-9DFF-06BEDECC0CBA}" sibTransId="{A9AC02C4-C4B1-4AA5-BBA7-C4E52B3D4A9A}"/>
    <dgm:cxn modelId="{34BD10C2-1678-4F92-AA07-5904935B88D1}" type="presOf" srcId="{F683897C-77CC-4D7F-987B-CB95824F811E}" destId="{EE879AEE-FEEB-4EA7-A580-7D482B7A7EF6}" srcOrd="0" destOrd="0" presId="urn:microsoft.com/office/officeart/2018/2/layout/IconVerticalSolidList"/>
    <dgm:cxn modelId="{22B734DE-ABD9-4361-8BC7-4BD6CA9AC358}" type="presOf" srcId="{351B9200-96E1-44C5-816E-5923CEFB2A2D}" destId="{C72DC190-51BC-4DEC-82C2-EC7F54E2AB04}" srcOrd="0" destOrd="0" presId="urn:microsoft.com/office/officeart/2018/2/layout/IconVerticalSolidList"/>
    <dgm:cxn modelId="{38883893-9587-4E83-B814-2E3F2F429258}" type="presParOf" srcId="{28C9E7E0-86AA-4077-BEA9-41F80A668E23}" destId="{D99CA19C-0EF3-4AF7-942E-73595341477D}" srcOrd="0" destOrd="0" presId="urn:microsoft.com/office/officeart/2018/2/layout/IconVerticalSolidList"/>
    <dgm:cxn modelId="{8768A5D2-4E54-43CC-80D6-D06FF065397F}" type="presParOf" srcId="{D99CA19C-0EF3-4AF7-942E-73595341477D}" destId="{A8C7DA95-05AF-4689-B156-54AED24EDBCC}" srcOrd="0" destOrd="0" presId="urn:microsoft.com/office/officeart/2018/2/layout/IconVerticalSolidList"/>
    <dgm:cxn modelId="{32D1C917-42C1-4741-AF83-E6CD49773F6D}" type="presParOf" srcId="{D99CA19C-0EF3-4AF7-942E-73595341477D}" destId="{F58E489E-4DAE-4BA2-9CCB-B50CF47F6877}" srcOrd="1" destOrd="0" presId="urn:microsoft.com/office/officeart/2018/2/layout/IconVerticalSolidList"/>
    <dgm:cxn modelId="{953C0EC4-AAE0-4A9F-8FA6-3DED9B58997F}" type="presParOf" srcId="{D99CA19C-0EF3-4AF7-942E-73595341477D}" destId="{595758FC-B2D5-4486-88C8-8897C8C84162}" srcOrd="2" destOrd="0" presId="urn:microsoft.com/office/officeart/2018/2/layout/IconVerticalSolidList"/>
    <dgm:cxn modelId="{4E695A5B-ED21-4A86-898D-7566EA32AEB0}" type="presParOf" srcId="{D99CA19C-0EF3-4AF7-942E-73595341477D}" destId="{C72DC190-51BC-4DEC-82C2-EC7F54E2AB04}" srcOrd="3" destOrd="0" presId="urn:microsoft.com/office/officeart/2018/2/layout/IconVerticalSolidList"/>
    <dgm:cxn modelId="{04319168-911A-4342-983A-E1F8FE41A019}" type="presParOf" srcId="{28C9E7E0-86AA-4077-BEA9-41F80A668E23}" destId="{AABA9BB8-901E-4188-BC5B-D5C7AA4068B1}" srcOrd="1" destOrd="0" presId="urn:microsoft.com/office/officeart/2018/2/layout/IconVerticalSolidList"/>
    <dgm:cxn modelId="{E871224F-40F0-4FA4-AB1B-2C022841E545}" type="presParOf" srcId="{28C9E7E0-86AA-4077-BEA9-41F80A668E23}" destId="{0968FEC4-E41A-41D0-89BD-CFCD8CB78D33}" srcOrd="2" destOrd="0" presId="urn:microsoft.com/office/officeart/2018/2/layout/IconVerticalSolidList"/>
    <dgm:cxn modelId="{9088CFFC-1396-49D5-851A-771356A003D0}" type="presParOf" srcId="{0968FEC4-E41A-41D0-89BD-CFCD8CB78D33}" destId="{45BCB9BF-08CF-428E-AEDF-0F17D56468FC}" srcOrd="0" destOrd="0" presId="urn:microsoft.com/office/officeart/2018/2/layout/IconVerticalSolidList"/>
    <dgm:cxn modelId="{37550C67-E794-4725-8235-9DDB75D06F19}" type="presParOf" srcId="{0968FEC4-E41A-41D0-89BD-CFCD8CB78D33}" destId="{3BBB95A0-5429-4A37-9FAE-D3CF52238BF8}" srcOrd="1" destOrd="0" presId="urn:microsoft.com/office/officeart/2018/2/layout/IconVerticalSolidList"/>
    <dgm:cxn modelId="{8D877A76-9244-4995-8B40-52EB110DA2C5}" type="presParOf" srcId="{0968FEC4-E41A-41D0-89BD-CFCD8CB78D33}" destId="{4E789425-6BE3-4741-988D-160C165E04E1}" srcOrd="2" destOrd="0" presId="urn:microsoft.com/office/officeart/2018/2/layout/IconVerticalSolidList"/>
    <dgm:cxn modelId="{54FE11B4-8689-4F98-AA7F-35BD6D1B3EA3}" type="presParOf" srcId="{0968FEC4-E41A-41D0-89BD-CFCD8CB78D33}" destId="{EE879AEE-FEEB-4EA7-A580-7D482B7A7EF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6DBD30B-08F7-40D7-812D-9829F7C1833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E4C73F92-3BE3-4336-B59E-E91EF5141D93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Claim denials can significantly impact revenue and require substantial time and money to appeal and resubmit, leading to increased administrative costs and delays in reimbursement. </a:t>
          </a:r>
        </a:p>
      </dgm:t>
    </dgm:pt>
    <dgm:pt modelId="{EF4C2492-31ED-4FF0-B961-C31C97DA7BE0}" type="parTrans" cxnId="{2E972364-517C-4AD1-A007-834DDECCB6E3}">
      <dgm:prSet/>
      <dgm:spPr/>
      <dgm:t>
        <a:bodyPr/>
        <a:lstStyle/>
        <a:p>
          <a:endParaRPr lang="en-US"/>
        </a:p>
      </dgm:t>
    </dgm:pt>
    <dgm:pt modelId="{5D821B9F-0050-4B9F-9261-418A73FAA889}" type="sibTrans" cxnId="{2E972364-517C-4AD1-A007-834DDECCB6E3}">
      <dgm:prSet/>
      <dgm:spPr/>
      <dgm:t>
        <a:bodyPr/>
        <a:lstStyle/>
        <a:p>
          <a:endParaRPr lang="en-US"/>
        </a:p>
      </dgm:t>
    </dgm:pt>
    <dgm:pt modelId="{1EEBDD7D-E607-40E4-9CFA-5E3C28708F36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b="1" dirty="0"/>
            <a:t>Effective denial management is a MUST if you want to maximize reimbursement.</a:t>
          </a:r>
        </a:p>
      </dgm:t>
    </dgm:pt>
    <dgm:pt modelId="{8BD75C1E-B0AC-4A27-ADCB-ED6B8CB9EC15}" type="parTrans" cxnId="{4ACBE74B-1E54-4F2E-9135-F44E396DDC35}">
      <dgm:prSet/>
      <dgm:spPr/>
      <dgm:t>
        <a:bodyPr/>
        <a:lstStyle/>
        <a:p>
          <a:endParaRPr lang="en-US"/>
        </a:p>
      </dgm:t>
    </dgm:pt>
    <dgm:pt modelId="{3F94AF67-671C-477F-940C-9280A1209613}" type="sibTrans" cxnId="{4ACBE74B-1E54-4F2E-9135-F44E396DDC35}">
      <dgm:prSet/>
      <dgm:spPr/>
      <dgm:t>
        <a:bodyPr/>
        <a:lstStyle/>
        <a:p>
          <a:endParaRPr lang="en-US"/>
        </a:p>
      </dgm:t>
    </dgm:pt>
    <dgm:pt modelId="{8975DFC2-37D8-4603-829F-9A78F276B9BB}" type="pres">
      <dgm:prSet presAssocID="{66DBD30B-08F7-40D7-812D-9829F7C18337}" presName="root" presStyleCnt="0">
        <dgm:presLayoutVars>
          <dgm:dir/>
          <dgm:resizeHandles val="exact"/>
        </dgm:presLayoutVars>
      </dgm:prSet>
      <dgm:spPr/>
    </dgm:pt>
    <dgm:pt modelId="{33006A8C-266B-4EE5-9686-045292B4BBE5}" type="pres">
      <dgm:prSet presAssocID="{E4C73F92-3BE3-4336-B59E-E91EF5141D93}" presName="compNode" presStyleCnt="0"/>
      <dgm:spPr/>
    </dgm:pt>
    <dgm:pt modelId="{2AB8F772-21B4-4A5F-AF04-72CE7232D421}" type="pres">
      <dgm:prSet presAssocID="{E4C73F92-3BE3-4336-B59E-E91EF5141D93}" presName="bgRect" presStyleLbl="bgShp" presStyleIdx="0" presStyleCnt="2"/>
      <dgm:spPr/>
    </dgm:pt>
    <dgm:pt modelId="{3895C1AE-C4A2-49C7-8C39-C4BFFB767755}" type="pres">
      <dgm:prSet presAssocID="{E4C73F92-3BE3-4336-B59E-E91EF5141D9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9A0996A7-85AD-47E5-8D38-ABE56146213A}" type="pres">
      <dgm:prSet presAssocID="{E4C73F92-3BE3-4336-B59E-E91EF5141D93}" presName="spaceRect" presStyleCnt="0"/>
      <dgm:spPr/>
    </dgm:pt>
    <dgm:pt modelId="{89DFB03C-118F-454E-B710-76F8295FF3F0}" type="pres">
      <dgm:prSet presAssocID="{E4C73F92-3BE3-4336-B59E-E91EF5141D93}" presName="parTx" presStyleLbl="revTx" presStyleIdx="0" presStyleCnt="2">
        <dgm:presLayoutVars>
          <dgm:chMax val="0"/>
          <dgm:chPref val="0"/>
        </dgm:presLayoutVars>
      </dgm:prSet>
      <dgm:spPr/>
    </dgm:pt>
    <dgm:pt modelId="{609CAF0B-7B6B-4DEC-9F60-5F2328AF3F49}" type="pres">
      <dgm:prSet presAssocID="{5D821B9F-0050-4B9F-9261-418A73FAA889}" presName="sibTrans" presStyleCnt="0"/>
      <dgm:spPr/>
    </dgm:pt>
    <dgm:pt modelId="{9C99B14B-3D65-46E7-BB42-25C852E4EB79}" type="pres">
      <dgm:prSet presAssocID="{1EEBDD7D-E607-40E4-9CFA-5E3C28708F36}" presName="compNode" presStyleCnt="0"/>
      <dgm:spPr/>
    </dgm:pt>
    <dgm:pt modelId="{950F82CA-F025-45DD-80CC-5BD3CE46CAD9}" type="pres">
      <dgm:prSet presAssocID="{1EEBDD7D-E607-40E4-9CFA-5E3C28708F36}" presName="bgRect" presStyleLbl="bgShp" presStyleIdx="1" presStyleCnt="2"/>
      <dgm:spPr/>
    </dgm:pt>
    <dgm:pt modelId="{37977B8F-AB33-441A-B7D0-EE06099E9E77}" type="pres">
      <dgm:prSet presAssocID="{1EEBDD7D-E607-40E4-9CFA-5E3C28708F36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with solid fill"/>
        </a:ext>
      </dgm:extLst>
    </dgm:pt>
    <dgm:pt modelId="{3511B073-A3BF-4CC3-BFE1-CBF4B7821621}" type="pres">
      <dgm:prSet presAssocID="{1EEBDD7D-E607-40E4-9CFA-5E3C28708F36}" presName="spaceRect" presStyleCnt="0"/>
      <dgm:spPr/>
    </dgm:pt>
    <dgm:pt modelId="{074BA7D1-A1C8-4124-8A8B-17246A443329}" type="pres">
      <dgm:prSet presAssocID="{1EEBDD7D-E607-40E4-9CFA-5E3C28708F36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DEF6E522-C49C-4EE9-84DC-E23D9812AF00}" type="presOf" srcId="{E4C73F92-3BE3-4336-B59E-E91EF5141D93}" destId="{89DFB03C-118F-454E-B710-76F8295FF3F0}" srcOrd="0" destOrd="0" presId="urn:microsoft.com/office/officeart/2018/2/layout/IconVerticalSolidList"/>
    <dgm:cxn modelId="{2E972364-517C-4AD1-A007-834DDECCB6E3}" srcId="{66DBD30B-08F7-40D7-812D-9829F7C18337}" destId="{E4C73F92-3BE3-4336-B59E-E91EF5141D93}" srcOrd="0" destOrd="0" parTransId="{EF4C2492-31ED-4FF0-B961-C31C97DA7BE0}" sibTransId="{5D821B9F-0050-4B9F-9261-418A73FAA889}"/>
    <dgm:cxn modelId="{4ACBE74B-1E54-4F2E-9135-F44E396DDC35}" srcId="{66DBD30B-08F7-40D7-812D-9829F7C18337}" destId="{1EEBDD7D-E607-40E4-9CFA-5E3C28708F36}" srcOrd="1" destOrd="0" parTransId="{8BD75C1E-B0AC-4A27-ADCB-ED6B8CB9EC15}" sibTransId="{3F94AF67-671C-477F-940C-9280A1209613}"/>
    <dgm:cxn modelId="{145DB891-72C1-41ED-90A1-D764D23F42E7}" type="presOf" srcId="{1EEBDD7D-E607-40E4-9CFA-5E3C28708F36}" destId="{074BA7D1-A1C8-4124-8A8B-17246A443329}" srcOrd="0" destOrd="0" presId="urn:microsoft.com/office/officeart/2018/2/layout/IconVerticalSolidList"/>
    <dgm:cxn modelId="{EDB803B2-4B03-4151-8465-0E73CA62CA8B}" type="presOf" srcId="{66DBD30B-08F7-40D7-812D-9829F7C18337}" destId="{8975DFC2-37D8-4603-829F-9A78F276B9BB}" srcOrd="0" destOrd="0" presId="urn:microsoft.com/office/officeart/2018/2/layout/IconVerticalSolidList"/>
    <dgm:cxn modelId="{A8D09C93-DBDA-4B7D-AD94-774F68763964}" type="presParOf" srcId="{8975DFC2-37D8-4603-829F-9A78F276B9BB}" destId="{33006A8C-266B-4EE5-9686-045292B4BBE5}" srcOrd="0" destOrd="0" presId="urn:microsoft.com/office/officeart/2018/2/layout/IconVerticalSolidList"/>
    <dgm:cxn modelId="{2DDF64C3-9424-48AA-A3FC-3292E1344BEB}" type="presParOf" srcId="{33006A8C-266B-4EE5-9686-045292B4BBE5}" destId="{2AB8F772-21B4-4A5F-AF04-72CE7232D421}" srcOrd="0" destOrd="0" presId="urn:microsoft.com/office/officeart/2018/2/layout/IconVerticalSolidList"/>
    <dgm:cxn modelId="{AEDC9F2A-4876-48F1-980E-C627331375AC}" type="presParOf" srcId="{33006A8C-266B-4EE5-9686-045292B4BBE5}" destId="{3895C1AE-C4A2-49C7-8C39-C4BFFB767755}" srcOrd="1" destOrd="0" presId="urn:microsoft.com/office/officeart/2018/2/layout/IconVerticalSolidList"/>
    <dgm:cxn modelId="{A3B53E7B-7F60-41BC-A18B-17BE607A0FD9}" type="presParOf" srcId="{33006A8C-266B-4EE5-9686-045292B4BBE5}" destId="{9A0996A7-85AD-47E5-8D38-ABE56146213A}" srcOrd="2" destOrd="0" presId="urn:microsoft.com/office/officeart/2018/2/layout/IconVerticalSolidList"/>
    <dgm:cxn modelId="{0B0D19F0-F96D-46F1-8B1F-93D4E4F3FE0B}" type="presParOf" srcId="{33006A8C-266B-4EE5-9686-045292B4BBE5}" destId="{89DFB03C-118F-454E-B710-76F8295FF3F0}" srcOrd="3" destOrd="0" presId="urn:microsoft.com/office/officeart/2018/2/layout/IconVerticalSolidList"/>
    <dgm:cxn modelId="{08ED2F16-3207-480A-A413-00F17FD4F5B4}" type="presParOf" srcId="{8975DFC2-37D8-4603-829F-9A78F276B9BB}" destId="{609CAF0B-7B6B-4DEC-9F60-5F2328AF3F49}" srcOrd="1" destOrd="0" presId="urn:microsoft.com/office/officeart/2018/2/layout/IconVerticalSolidList"/>
    <dgm:cxn modelId="{D02E4B6B-D868-4914-B194-B46568CB262A}" type="presParOf" srcId="{8975DFC2-37D8-4603-829F-9A78F276B9BB}" destId="{9C99B14B-3D65-46E7-BB42-25C852E4EB79}" srcOrd="2" destOrd="0" presId="urn:microsoft.com/office/officeart/2018/2/layout/IconVerticalSolidList"/>
    <dgm:cxn modelId="{DCDAA865-FE7C-48C2-851B-6BECE925D8F0}" type="presParOf" srcId="{9C99B14B-3D65-46E7-BB42-25C852E4EB79}" destId="{950F82CA-F025-45DD-80CC-5BD3CE46CAD9}" srcOrd="0" destOrd="0" presId="urn:microsoft.com/office/officeart/2018/2/layout/IconVerticalSolidList"/>
    <dgm:cxn modelId="{48BD435D-44B6-48C5-A98A-FBA4889C188A}" type="presParOf" srcId="{9C99B14B-3D65-46E7-BB42-25C852E4EB79}" destId="{37977B8F-AB33-441A-B7D0-EE06099E9E77}" srcOrd="1" destOrd="0" presId="urn:microsoft.com/office/officeart/2018/2/layout/IconVerticalSolidList"/>
    <dgm:cxn modelId="{78FD5429-A915-4DDE-9A64-2936C665434C}" type="presParOf" srcId="{9C99B14B-3D65-46E7-BB42-25C852E4EB79}" destId="{3511B073-A3BF-4CC3-BFE1-CBF4B7821621}" srcOrd="2" destOrd="0" presId="urn:microsoft.com/office/officeart/2018/2/layout/IconVerticalSolidList"/>
    <dgm:cxn modelId="{8F4D71F7-6A73-45C2-A89C-AC1F86FFB0D4}" type="presParOf" srcId="{9C99B14B-3D65-46E7-BB42-25C852E4EB79}" destId="{074BA7D1-A1C8-4124-8A8B-17246A44332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5EFAF23-F581-4216-9034-6F0DAB69A460}" type="doc">
      <dgm:prSet loTypeId="urn:microsoft.com/office/officeart/2008/layout/LinedList" loCatId="list" qsTypeId="urn:microsoft.com/office/officeart/2005/8/quickstyle/simple2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51B9200-96E1-44C5-816E-5923CEFB2A2D}">
      <dgm:prSet/>
      <dgm:spPr/>
      <dgm:t>
        <a:bodyPr/>
        <a:lstStyle/>
        <a:p>
          <a:r>
            <a:rPr lang="en-US" dirty="0"/>
            <a:t>Ineffective accounts receivable management can lead to delayed payments, increased aging of accounts and potential write-offs, impacting cash flow and revenue.</a:t>
          </a:r>
        </a:p>
      </dgm:t>
    </dgm:pt>
    <dgm:pt modelId="{7E3D84B3-6096-47BF-9DFF-06BEDECC0CBA}" type="parTrans" cxnId="{1BB70BA1-DC76-4ACE-905E-AA1E56EC2388}">
      <dgm:prSet/>
      <dgm:spPr/>
      <dgm:t>
        <a:bodyPr/>
        <a:lstStyle/>
        <a:p>
          <a:endParaRPr lang="en-US"/>
        </a:p>
      </dgm:t>
    </dgm:pt>
    <dgm:pt modelId="{A9AC02C4-C4B1-4AA5-BBA7-C4E52B3D4A9A}" type="sibTrans" cxnId="{1BB70BA1-DC76-4ACE-905E-AA1E56EC2388}">
      <dgm:prSet/>
      <dgm:spPr/>
      <dgm:t>
        <a:bodyPr/>
        <a:lstStyle/>
        <a:p>
          <a:endParaRPr lang="en-US"/>
        </a:p>
      </dgm:t>
    </dgm:pt>
    <dgm:pt modelId="{F683897C-77CC-4D7F-987B-CB95824F811E}">
      <dgm:prSet/>
      <dgm:spPr/>
      <dgm:t>
        <a:bodyPr/>
        <a:lstStyle/>
        <a:p>
          <a:endParaRPr lang="en-US" dirty="0"/>
        </a:p>
      </dgm:t>
    </dgm:pt>
    <dgm:pt modelId="{EC443B9E-AA61-48A9-873F-A9615677092B}" type="parTrans" cxnId="{8C8F9964-3924-47EE-B62D-D68422B79D42}">
      <dgm:prSet/>
      <dgm:spPr/>
      <dgm:t>
        <a:bodyPr/>
        <a:lstStyle/>
        <a:p>
          <a:endParaRPr lang="en-US"/>
        </a:p>
      </dgm:t>
    </dgm:pt>
    <dgm:pt modelId="{FFAD9E75-8DB2-4B70-9C20-85C76F4AABF0}" type="sibTrans" cxnId="{8C8F9964-3924-47EE-B62D-D68422B79D42}">
      <dgm:prSet/>
      <dgm:spPr/>
      <dgm:t>
        <a:bodyPr/>
        <a:lstStyle/>
        <a:p>
          <a:endParaRPr lang="en-US"/>
        </a:p>
      </dgm:t>
    </dgm:pt>
    <dgm:pt modelId="{99783BAB-C782-4A64-A312-A1E93D43223E}" type="pres">
      <dgm:prSet presAssocID="{C5EFAF23-F581-4216-9034-6F0DAB69A460}" presName="vert0" presStyleCnt="0">
        <dgm:presLayoutVars>
          <dgm:dir/>
          <dgm:animOne val="branch"/>
          <dgm:animLvl val="lvl"/>
        </dgm:presLayoutVars>
      </dgm:prSet>
      <dgm:spPr/>
    </dgm:pt>
    <dgm:pt modelId="{FA946F59-596E-473E-9096-C3915AD59DF5}" type="pres">
      <dgm:prSet presAssocID="{351B9200-96E1-44C5-816E-5923CEFB2A2D}" presName="thickLine" presStyleLbl="alignNode1" presStyleIdx="0" presStyleCnt="2"/>
      <dgm:spPr/>
    </dgm:pt>
    <dgm:pt modelId="{DFDF7299-25C6-4FC3-BB81-8B42AE44B86E}" type="pres">
      <dgm:prSet presAssocID="{351B9200-96E1-44C5-816E-5923CEFB2A2D}" presName="horz1" presStyleCnt="0"/>
      <dgm:spPr/>
    </dgm:pt>
    <dgm:pt modelId="{38C8ECF0-E780-43B6-B554-14A0CBEA7DF1}" type="pres">
      <dgm:prSet presAssocID="{351B9200-96E1-44C5-816E-5923CEFB2A2D}" presName="tx1" presStyleLbl="revTx" presStyleIdx="0" presStyleCnt="2"/>
      <dgm:spPr/>
    </dgm:pt>
    <dgm:pt modelId="{871DE690-4841-4B60-9044-D1C08635FBF8}" type="pres">
      <dgm:prSet presAssocID="{351B9200-96E1-44C5-816E-5923CEFB2A2D}" presName="vert1" presStyleCnt="0"/>
      <dgm:spPr/>
    </dgm:pt>
    <dgm:pt modelId="{D3743AB4-F494-4D60-8DE5-CFF74183D453}" type="pres">
      <dgm:prSet presAssocID="{F683897C-77CC-4D7F-987B-CB95824F811E}" presName="thickLine" presStyleLbl="alignNode1" presStyleIdx="1" presStyleCnt="2"/>
      <dgm:spPr/>
    </dgm:pt>
    <dgm:pt modelId="{F458C5F2-986D-4EFC-9921-DB4AC2DD1AEE}" type="pres">
      <dgm:prSet presAssocID="{F683897C-77CC-4D7F-987B-CB95824F811E}" presName="horz1" presStyleCnt="0"/>
      <dgm:spPr/>
    </dgm:pt>
    <dgm:pt modelId="{F6C749C2-6C85-473A-8117-AF4800D8F516}" type="pres">
      <dgm:prSet presAssocID="{F683897C-77CC-4D7F-987B-CB95824F811E}" presName="tx1" presStyleLbl="revTx" presStyleIdx="1" presStyleCnt="2"/>
      <dgm:spPr/>
    </dgm:pt>
    <dgm:pt modelId="{3AB056B6-CCAF-4A72-A878-9653A6CA33B9}" type="pres">
      <dgm:prSet presAssocID="{F683897C-77CC-4D7F-987B-CB95824F811E}" presName="vert1" presStyleCnt="0"/>
      <dgm:spPr/>
    </dgm:pt>
  </dgm:ptLst>
  <dgm:cxnLst>
    <dgm:cxn modelId="{20CA691D-B492-4DB4-8C56-4D89411B9F15}" type="presOf" srcId="{351B9200-96E1-44C5-816E-5923CEFB2A2D}" destId="{38C8ECF0-E780-43B6-B554-14A0CBEA7DF1}" srcOrd="0" destOrd="0" presId="urn:microsoft.com/office/officeart/2008/layout/LinedList"/>
    <dgm:cxn modelId="{8C8F9964-3924-47EE-B62D-D68422B79D42}" srcId="{C5EFAF23-F581-4216-9034-6F0DAB69A460}" destId="{F683897C-77CC-4D7F-987B-CB95824F811E}" srcOrd="1" destOrd="0" parTransId="{EC443B9E-AA61-48A9-873F-A9615677092B}" sibTransId="{FFAD9E75-8DB2-4B70-9C20-85C76F4AABF0}"/>
    <dgm:cxn modelId="{8E034C95-8311-43BD-BE73-B812324B66FE}" type="presOf" srcId="{C5EFAF23-F581-4216-9034-6F0DAB69A460}" destId="{99783BAB-C782-4A64-A312-A1E93D43223E}" srcOrd="0" destOrd="0" presId="urn:microsoft.com/office/officeart/2008/layout/LinedList"/>
    <dgm:cxn modelId="{FD44BF9D-FC30-40D7-B0BD-738E3E8D33B8}" type="presOf" srcId="{F683897C-77CC-4D7F-987B-CB95824F811E}" destId="{F6C749C2-6C85-473A-8117-AF4800D8F516}" srcOrd="0" destOrd="0" presId="urn:microsoft.com/office/officeart/2008/layout/LinedList"/>
    <dgm:cxn modelId="{1BB70BA1-DC76-4ACE-905E-AA1E56EC2388}" srcId="{C5EFAF23-F581-4216-9034-6F0DAB69A460}" destId="{351B9200-96E1-44C5-816E-5923CEFB2A2D}" srcOrd="0" destOrd="0" parTransId="{7E3D84B3-6096-47BF-9DFF-06BEDECC0CBA}" sibTransId="{A9AC02C4-C4B1-4AA5-BBA7-C4E52B3D4A9A}"/>
    <dgm:cxn modelId="{A4819CCE-2ED6-433E-9DF0-4DB7E46BA44C}" type="presParOf" srcId="{99783BAB-C782-4A64-A312-A1E93D43223E}" destId="{FA946F59-596E-473E-9096-C3915AD59DF5}" srcOrd="0" destOrd="0" presId="urn:microsoft.com/office/officeart/2008/layout/LinedList"/>
    <dgm:cxn modelId="{F4224920-2157-4C6F-A15F-1D8526F3BA0F}" type="presParOf" srcId="{99783BAB-C782-4A64-A312-A1E93D43223E}" destId="{DFDF7299-25C6-4FC3-BB81-8B42AE44B86E}" srcOrd="1" destOrd="0" presId="urn:microsoft.com/office/officeart/2008/layout/LinedList"/>
    <dgm:cxn modelId="{8A8A1950-4554-42C7-8827-B2ACA3072A7C}" type="presParOf" srcId="{DFDF7299-25C6-4FC3-BB81-8B42AE44B86E}" destId="{38C8ECF0-E780-43B6-B554-14A0CBEA7DF1}" srcOrd="0" destOrd="0" presId="urn:microsoft.com/office/officeart/2008/layout/LinedList"/>
    <dgm:cxn modelId="{3D5861A2-1B6A-4D49-8471-ACB6DACD21AD}" type="presParOf" srcId="{DFDF7299-25C6-4FC3-BB81-8B42AE44B86E}" destId="{871DE690-4841-4B60-9044-D1C08635FBF8}" srcOrd="1" destOrd="0" presId="urn:microsoft.com/office/officeart/2008/layout/LinedList"/>
    <dgm:cxn modelId="{222697E5-37F2-4235-9B71-57618659E846}" type="presParOf" srcId="{99783BAB-C782-4A64-A312-A1E93D43223E}" destId="{D3743AB4-F494-4D60-8DE5-CFF74183D453}" srcOrd="2" destOrd="0" presId="urn:microsoft.com/office/officeart/2008/layout/LinedList"/>
    <dgm:cxn modelId="{2F298C1E-BF1E-4D01-A5B2-2922F8C7A53B}" type="presParOf" srcId="{99783BAB-C782-4A64-A312-A1E93D43223E}" destId="{F458C5F2-986D-4EFC-9921-DB4AC2DD1AEE}" srcOrd="3" destOrd="0" presId="urn:microsoft.com/office/officeart/2008/layout/LinedList"/>
    <dgm:cxn modelId="{24593601-6C92-4C3A-9F51-AF24DC5CD341}" type="presParOf" srcId="{F458C5F2-986D-4EFC-9921-DB4AC2DD1AEE}" destId="{F6C749C2-6C85-473A-8117-AF4800D8F516}" srcOrd="0" destOrd="0" presId="urn:microsoft.com/office/officeart/2008/layout/LinedList"/>
    <dgm:cxn modelId="{1B26552C-7158-4991-8B11-8DFEA7E73004}" type="presParOf" srcId="{F458C5F2-986D-4EFC-9921-DB4AC2DD1AEE}" destId="{3AB056B6-CCAF-4A72-A878-9653A6CA33B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7C52D9F-B6AF-4909-8742-4C84204B81B9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33C6934-2F35-42C1-90CF-14D7F1B490AD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Keeping track of multiple payer contracts, fee schedules and reimbursement rates can be challenging.</a:t>
          </a:r>
        </a:p>
      </dgm:t>
    </dgm:pt>
    <dgm:pt modelId="{757D78C2-2941-495E-9BB6-DE962B23AAD3}" type="parTrans" cxnId="{DE2F1C86-65B4-41BA-A586-ACFA25296A21}">
      <dgm:prSet/>
      <dgm:spPr/>
      <dgm:t>
        <a:bodyPr/>
        <a:lstStyle/>
        <a:p>
          <a:endParaRPr lang="en-US"/>
        </a:p>
      </dgm:t>
    </dgm:pt>
    <dgm:pt modelId="{347EB5B9-9F01-4E2F-8D00-73D0541478E7}" type="sibTrans" cxnId="{DE2F1C86-65B4-41BA-A586-ACFA25296A21}">
      <dgm:prSet/>
      <dgm:spPr/>
      <dgm:t>
        <a:bodyPr/>
        <a:lstStyle/>
        <a:p>
          <a:endParaRPr lang="en-US"/>
        </a:p>
      </dgm:t>
    </dgm:pt>
    <dgm:pt modelId="{C9125907-BF9B-488E-B146-0127A54B2E49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Not properly managing payer contracts can lead to incorrect billing and potential underpayments or overpayments.</a:t>
          </a:r>
        </a:p>
      </dgm:t>
    </dgm:pt>
    <dgm:pt modelId="{00B2019E-DEC2-4BC3-A26E-E8EE71D718FE}" type="parTrans" cxnId="{D504866E-8B6A-45B9-8326-BD8FC541E4F7}">
      <dgm:prSet/>
      <dgm:spPr/>
      <dgm:t>
        <a:bodyPr/>
        <a:lstStyle/>
        <a:p>
          <a:endParaRPr lang="en-US"/>
        </a:p>
      </dgm:t>
    </dgm:pt>
    <dgm:pt modelId="{594A2E9E-5167-4EDF-8ECF-E23511DAF490}" type="sibTrans" cxnId="{D504866E-8B6A-45B9-8326-BD8FC541E4F7}">
      <dgm:prSet/>
      <dgm:spPr/>
      <dgm:t>
        <a:bodyPr/>
        <a:lstStyle/>
        <a:p>
          <a:endParaRPr lang="en-US"/>
        </a:p>
      </dgm:t>
    </dgm:pt>
    <dgm:pt modelId="{A21177DC-D09D-4458-A58B-B9C1710ECFC6}" type="pres">
      <dgm:prSet presAssocID="{97C52D9F-B6AF-4909-8742-4C84204B81B9}" presName="root" presStyleCnt="0">
        <dgm:presLayoutVars>
          <dgm:dir/>
          <dgm:resizeHandles val="exact"/>
        </dgm:presLayoutVars>
      </dgm:prSet>
      <dgm:spPr/>
    </dgm:pt>
    <dgm:pt modelId="{85D42DDC-5F48-4455-9355-9BA886D470CD}" type="pres">
      <dgm:prSet presAssocID="{733C6934-2F35-42C1-90CF-14D7F1B490AD}" presName="compNode" presStyleCnt="0"/>
      <dgm:spPr/>
    </dgm:pt>
    <dgm:pt modelId="{B5BACE9B-0806-4128-9964-B558F7A75302}" type="pres">
      <dgm:prSet presAssocID="{733C6934-2F35-42C1-90CF-14D7F1B490AD}" presName="bgRect" presStyleLbl="bgShp" presStyleIdx="0" presStyleCnt="2"/>
      <dgm:spPr/>
    </dgm:pt>
    <dgm:pt modelId="{08C3B34A-B542-4B3F-953D-2A65010F153B}" type="pres">
      <dgm:prSet presAssocID="{733C6934-2F35-42C1-90CF-14D7F1B490AD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DC522E60-4468-4A64-BF08-281B3129B37D}" type="pres">
      <dgm:prSet presAssocID="{733C6934-2F35-42C1-90CF-14D7F1B490AD}" presName="spaceRect" presStyleCnt="0"/>
      <dgm:spPr/>
    </dgm:pt>
    <dgm:pt modelId="{5DB4A908-BCC2-4129-A5E6-3B9732562FAD}" type="pres">
      <dgm:prSet presAssocID="{733C6934-2F35-42C1-90CF-14D7F1B490AD}" presName="parTx" presStyleLbl="revTx" presStyleIdx="0" presStyleCnt="2">
        <dgm:presLayoutVars>
          <dgm:chMax val="0"/>
          <dgm:chPref val="0"/>
        </dgm:presLayoutVars>
      </dgm:prSet>
      <dgm:spPr/>
    </dgm:pt>
    <dgm:pt modelId="{95DA4C7D-9F30-4618-ADBD-99F7DA4C9FF9}" type="pres">
      <dgm:prSet presAssocID="{347EB5B9-9F01-4E2F-8D00-73D0541478E7}" presName="sibTrans" presStyleCnt="0"/>
      <dgm:spPr/>
    </dgm:pt>
    <dgm:pt modelId="{351B1B80-F1DF-47C5-89C5-25FE39B7E65C}" type="pres">
      <dgm:prSet presAssocID="{C9125907-BF9B-488E-B146-0127A54B2E49}" presName="compNode" presStyleCnt="0"/>
      <dgm:spPr/>
    </dgm:pt>
    <dgm:pt modelId="{CDA31430-A374-4DFA-92AA-1F7314F3FDF0}" type="pres">
      <dgm:prSet presAssocID="{C9125907-BF9B-488E-B146-0127A54B2E49}" presName="bgRect" presStyleLbl="bgShp" presStyleIdx="1" presStyleCnt="2"/>
      <dgm:spPr/>
    </dgm:pt>
    <dgm:pt modelId="{1F27EBF1-A89E-47B5-AFAD-65617ED99C21}" type="pres">
      <dgm:prSet presAssocID="{C9125907-BF9B-488E-B146-0127A54B2E49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tract"/>
        </a:ext>
      </dgm:extLst>
    </dgm:pt>
    <dgm:pt modelId="{C10FD982-3D9D-47A7-A57A-DB9E7760EE16}" type="pres">
      <dgm:prSet presAssocID="{C9125907-BF9B-488E-B146-0127A54B2E49}" presName="spaceRect" presStyleCnt="0"/>
      <dgm:spPr/>
    </dgm:pt>
    <dgm:pt modelId="{98FB719F-2AA2-4C7C-832F-14E291B66E40}" type="pres">
      <dgm:prSet presAssocID="{C9125907-BF9B-488E-B146-0127A54B2E49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A7B3B94D-43A1-4FAC-96BC-C69646BA6F65}" type="presOf" srcId="{733C6934-2F35-42C1-90CF-14D7F1B490AD}" destId="{5DB4A908-BCC2-4129-A5E6-3B9732562FAD}" srcOrd="0" destOrd="0" presId="urn:microsoft.com/office/officeart/2018/2/layout/IconVerticalSolidList"/>
    <dgm:cxn modelId="{D504866E-8B6A-45B9-8326-BD8FC541E4F7}" srcId="{97C52D9F-B6AF-4909-8742-4C84204B81B9}" destId="{C9125907-BF9B-488E-B146-0127A54B2E49}" srcOrd="1" destOrd="0" parTransId="{00B2019E-DEC2-4BC3-A26E-E8EE71D718FE}" sibTransId="{594A2E9E-5167-4EDF-8ECF-E23511DAF490}"/>
    <dgm:cxn modelId="{2B2C2776-0B17-44D3-A48C-6D109D918E91}" type="presOf" srcId="{C9125907-BF9B-488E-B146-0127A54B2E49}" destId="{98FB719F-2AA2-4C7C-832F-14E291B66E40}" srcOrd="0" destOrd="0" presId="urn:microsoft.com/office/officeart/2018/2/layout/IconVerticalSolidList"/>
    <dgm:cxn modelId="{DE2F1C86-65B4-41BA-A586-ACFA25296A21}" srcId="{97C52D9F-B6AF-4909-8742-4C84204B81B9}" destId="{733C6934-2F35-42C1-90CF-14D7F1B490AD}" srcOrd="0" destOrd="0" parTransId="{757D78C2-2941-495E-9BB6-DE962B23AAD3}" sibTransId="{347EB5B9-9F01-4E2F-8D00-73D0541478E7}"/>
    <dgm:cxn modelId="{0EC1F6F9-1028-48E9-82CE-65F5659FF0D2}" type="presOf" srcId="{97C52D9F-B6AF-4909-8742-4C84204B81B9}" destId="{A21177DC-D09D-4458-A58B-B9C1710ECFC6}" srcOrd="0" destOrd="0" presId="urn:microsoft.com/office/officeart/2018/2/layout/IconVerticalSolidList"/>
    <dgm:cxn modelId="{08244D80-236A-43FA-8011-DB0725AC5DB6}" type="presParOf" srcId="{A21177DC-D09D-4458-A58B-B9C1710ECFC6}" destId="{85D42DDC-5F48-4455-9355-9BA886D470CD}" srcOrd="0" destOrd="0" presId="urn:microsoft.com/office/officeart/2018/2/layout/IconVerticalSolidList"/>
    <dgm:cxn modelId="{82B1FB2A-52A1-4D5B-832C-04AEC83899CE}" type="presParOf" srcId="{85D42DDC-5F48-4455-9355-9BA886D470CD}" destId="{B5BACE9B-0806-4128-9964-B558F7A75302}" srcOrd="0" destOrd="0" presId="urn:microsoft.com/office/officeart/2018/2/layout/IconVerticalSolidList"/>
    <dgm:cxn modelId="{4FCBBA5D-B1C7-49E1-8D02-0DBF76E3192E}" type="presParOf" srcId="{85D42DDC-5F48-4455-9355-9BA886D470CD}" destId="{08C3B34A-B542-4B3F-953D-2A65010F153B}" srcOrd="1" destOrd="0" presId="urn:microsoft.com/office/officeart/2018/2/layout/IconVerticalSolidList"/>
    <dgm:cxn modelId="{89680FF7-0EB6-4A35-9080-28F40ED88157}" type="presParOf" srcId="{85D42DDC-5F48-4455-9355-9BA886D470CD}" destId="{DC522E60-4468-4A64-BF08-281B3129B37D}" srcOrd="2" destOrd="0" presId="urn:microsoft.com/office/officeart/2018/2/layout/IconVerticalSolidList"/>
    <dgm:cxn modelId="{6C5B8018-1E0A-4D1B-8645-4AF04452D5AD}" type="presParOf" srcId="{85D42DDC-5F48-4455-9355-9BA886D470CD}" destId="{5DB4A908-BCC2-4129-A5E6-3B9732562FAD}" srcOrd="3" destOrd="0" presId="urn:microsoft.com/office/officeart/2018/2/layout/IconVerticalSolidList"/>
    <dgm:cxn modelId="{50ACD0DE-4F64-4F89-A48B-DE816A53A3D0}" type="presParOf" srcId="{A21177DC-D09D-4458-A58B-B9C1710ECFC6}" destId="{95DA4C7D-9F30-4618-ADBD-99F7DA4C9FF9}" srcOrd="1" destOrd="0" presId="urn:microsoft.com/office/officeart/2018/2/layout/IconVerticalSolidList"/>
    <dgm:cxn modelId="{D0BF4CC8-0E10-49B3-BD36-083C82EB0B9A}" type="presParOf" srcId="{A21177DC-D09D-4458-A58B-B9C1710ECFC6}" destId="{351B1B80-F1DF-47C5-89C5-25FE39B7E65C}" srcOrd="2" destOrd="0" presId="urn:microsoft.com/office/officeart/2018/2/layout/IconVerticalSolidList"/>
    <dgm:cxn modelId="{62B40B40-9539-4C29-BBCC-D21ADF2354A1}" type="presParOf" srcId="{351B1B80-F1DF-47C5-89C5-25FE39B7E65C}" destId="{CDA31430-A374-4DFA-92AA-1F7314F3FDF0}" srcOrd="0" destOrd="0" presId="urn:microsoft.com/office/officeart/2018/2/layout/IconVerticalSolidList"/>
    <dgm:cxn modelId="{8F5C8EAB-65BA-4DCF-86C4-BD297A9F9598}" type="presParOf" srcId="{351B1B80-F1DF-47C5-89C5-25FE39B7E65C}" destId="{1F27EBF1-A89E-47B5-AFAD-65617ED99C21}" srcOrd="1" destOrd="0" presId="urn:microsoft.com/office/officeart/2018/2/layout/IconVerticalSolidList"/>
    <dgm:cxn modelId="{54301FCC-40A7-41F9-AB48-A4E4FC8EA006}" type="presParOf" srcId="{351B1B80-F1DF-47C5-89C5-25FE39B7E65C}" destId="{C10FD982-3D9D-47A7-A57A-DB9E7760EE16}" srcOrd="2" destOrd="0" presId="urn:microsoft.com/office/officeart/2018/2/layout/IconVerticalSolidList"/>
    <dgm:cxn modelId="{FAD944BA-81FE-4D78-B4A6-40B3FCD297FE}" type="presParOf" srcId="{351B1B80-F1DF-47C5-89C5-25FE39B7E65C}" destId="{98FB719F-2AA2-4C7C-832F-14E291B66E40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B96A73D-7197-4038-8AE9-AAE406675B4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CB3D759-8F76-4940-BEE1-BD7CFA997D01}">
      <dgm:prSet custT="1"/>
      <dgm:spPr/>
      <dgm:t>
        <a:bodyPr/>
        <a:lstStyle/>
        <a:p>
          <a:r>
            <a:rPr lang="en-US" sz="1800" dirty="0">
              <a:solidFill>
                <a:schemeClr val="tx1"/>
              </a:solidFill>
            </a:rPr>
            <a:t>Maintaining compliance with HIPAA regulations is essential for protecting patient privacy and avoiding costly penalties and legal implications.</a:t>
          </a:r>
        </a:p>
      </dgm:t>
    </dgm:pt>
    <dgm:pt modelId="{9F6C6B07-8F3B-444E-A059-EB62C329AD67}" type="parTrans" cxnId="{D7985DFA-3809-4AF0-BE81-53FCE8E13BB2}">
      <dgm:prSet/>
      <dgm:spPr/>
      <dgm:t>
        <a:bodyPr/>
        <a:lstStyle/>
        <a:p>
          <a:endParaRPr lang="en-US"/>
        </a:p>
      </dgm:t>
    </dgm:pt>
    <dgm:pt modelId="{7C9DED62-A818-4E10-ADEF-584CC79AE335}" type="sibTrans" cxnId="{D7985DFA-3809-4AF0-BE81-53FCE8E13BB2}">
      <dgm:prSet/>
      <dgm:spPr/>
      <dgm:t>
        <a:bodyPr/>
        <a:lstStyle/>
        <a:p>
          <a:endParaRPr lang="en-US"/>
        </a:p>
      </dgm:t>
    </dgm:pt>
    <dgm:pt modelId="{E9772AB3-7EEF-4574-884F-5012B14B743F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Fraud Waste and Abuse (FWA) Training is mandatory for any practice billing any government payer: Medicare, Medicaid, Tricare, VA, Federal BCBS.</a:t>
          </a:r>
        </a:p>
      </dgm:t>
    </dgm:pt>
    <dgm:pt modelId="{ED6C4B45-28FE-49FF-A831-A910794945BB}" type="parTrans" cxnId="{2F783FAD-BD34-48D3-B4B6-CD1D71957776}">
      <dgm:prSet/>
      <dgm:spPr/>
      <dgm:t>
        <a:bodyPr/>
        <a:lstStyle/>
        <a:p>
          <a:endParaRPr lang="en-US"/>
        </a:p>
      </dgm:t>
    </dgm:pt>
    <dgm:pt modelId="{3909F736-A98F-430A-899E-279B7CB8BF01}" type="sibTrans" cxnId="{2F783FAD-BD34-48D3-B4B6-CD1D71957776}">
      <dgm:prSet/>
      <dgm:spPr/>
      <dgm:t>
        <a:bodyPr/>
        <a:lstStyle/>
        <a:p>
          <a:endParaRPr lang="en-US"/>
        </a:p>
      </dgm:t>
    </dgm:pt>
    <dgm:pt modelId="{FEA72A51-5A85-49F1-9D0B-4F66017354DF}" type="pres">
      <dgm:prSet presAssocID="{DB96A73D-7197-4038-8AE9-AAE406675B47}" presName="root" presStyleCnt="0">
        <dgm:presLayoutVars>
          <dgm:dir/>
          <dgm:resizeHandles val="exact"/>
        </dgm:presLayoutVars>
      </dgm:prSet>
      <dgm:spPr/>
    </dgm:pt>
    <dgm:pt modelId="{6614D150-4DE2-4B0C-8B4B-C19E7213AA0F}" type="pres">
      <dgm:prSet presAssocID="{7CB3D759-8F76-4940-BEE1-BD7CFA997D01}" presName="compNode" presStyleCnt="0"/>
      <dgm:spPr/>
    </dgm:pt>
    <dgm:pt modelId="{C08236F0-1005-42BF-9821-CD925CA9A30B}" type="pres">
      <dgm:prSet presAssocID="{7CB3D759-8F76-4940-BEE1-BD7CFA997D01}" presName="bgRect" presStyleLbl="bgShp" presStyleIdx="0" presStyleCnt="2"/>
      <dgm:spPr/>
    </dgm:pt>
    <dgm:pt modelId="{E66A5DBD-E358-4439-A6B7-501A30955CD7}" type="pres">
      <dgm:prSet presAssocID="{7CB3D759-8F76-4940-BEE1-BD7CFA997D01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"/>
        </a:ext>
      </dgm:extLst>
    </dgm:pt>
    <dgm:pt modelId="{4BC32B8A-1382-418E-9AA0-043BEF55C973}" type="pres">
      <dgm:prSet presAssocID="{7CB3D759-8F76-4940-BEE1-BD7CFA997D01}" presName="spaceRect" presStyleCnt="0"/>
      <dgm:spPr/>
    </dgm:pt>
    <dgm:pt modelId="{C3EFA8B0-D98D-45F5-ACC8-E4610558A014}" type="pres">
      <dgm:prSet presAssocID="{7CB3D759-8F76-4940-BEE1-BD7CFA997D01}" presName="parTx" presStyleLbl="revTx" presStyleIdx="0" presStyleCnt="2">
        <dgm:presLayoutVars>
          <dgm:chMax val="0"/>
          <dgm:chPref val="0"/>
        </dgm:presLayoutVars>
      </dgm:prSet>
      <dgm:spPr/>
    </dgm:pt>
    <dgm:pt modelId="{C0992ED6-C4D8-49F4-9DBE-9261F40ECD42}" type="pres">
      <dgm:prSet presAssocID="{7C9DED62-A818-4E10-ADEF-584CC79AE335}" presName="sibTrans" presStyleCnt="0"/>
      <dgm:spPr/>
    </dgm:pt>
    <dgm:pt modelId="{12E4E09A-CD81-4BEB-9245-69D8E1BE8F5D}" type="pres">
      <dgm:prSet presAssocID="{E9772AB3-7EEF-4574-884F-5012B14B743F}" presName="compNode" presStyleCnt="0"/>
      <dgm:spPr/>
    </dgm:pt>
    <dgm:pt modelId="{D14D2C3D-7955-4B40-9A1C-46970E3FE93D}" type="pres">
      <dgm:prSet presAssocID="{E9772AB3-7EEF-4574-884F-5012B14B743F}" presName="bgRect" presStyleLbl="bgShp" presStyleIdx="1" presStyleCnt="2"/>
      <dgm:spPr/>
    </dgm:pt>
    <dgm:pt modelId="{2D59D78A-7993-4E12-953D-2DC4199AF0E1}" type="pres">
      <dgm:prSet presAssocID="{E9772AB3-7EEF-4574-884F-5012B14B743F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F62100F2-D254-49A9-8756-A7F9C3522800}" type="pres">
      <dgm:prSet presAssocID="{E9772AB3-7EEF-4574-884F-5012B14B743F}" presName="spaceRect" presStyleCnt="0"/>
      <dgm:spPr/>
    </dgm:pt>
    <dgm:pt modelId="{A6D1D91B-404B-41B2-A4EF-00490A20E0FF}" type="pres">
      <dgm:prSet presAssocID="{E9772AB3-7EEF-4574-884F-5012B14B743F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5900D30E-2533-4911-B432-672073F1A6D4}" type="presOf" srcId="{7CB3D759-8F76-4940-BEE1-BD7CFA997D01}" destId="{C3EFA8B0-D98D-45F5-ACC8-E4610558A014}" srcOrd="0" destOrd="0" presId="urn:microsoft.com/office/officeart/2018/2/layout/IconVerticalSolidList"/>
    <dgm:cxn modelId="{2F783FAD-BD34-48D3-B4B6-CD1D71957776}" srcId="{DB96A73D-7197-4038-8AE9-AAE406675B47}" destId="{E9772AB3-7EEF-4574-884F-5012B14B743F}" srcOrd="1" destOrd="0" parTransId="{ED6C4B45-28FE-49FF-A831-A910794945BB}" sibTransId="{3909F736-A98F-430A-899E-279B7CB8BF01}"/>
    <dgm:cxn modelId="{CA0303C9-F69E-43E3-B4D4-62DE9C9066CE}" type="presOf" srcId="{E9772AB3-7EEF-4574-884F-5012B14B743F}" destId="{A6D1D91B-404B-41B2-A4EF-00490A20E0FF}" srcOrd="0" destOrd="0" presId="urn:microsoft.com/office/officeart/2018/2/layout/IconVerticalSolidList"/>
    <dgm:cxn modelId="{74180FF1-9505-4A62-8589-EC825D62F0CE}" type="presOf" srcId="{DB96A73D-7197-4038-8AE9-AAE406675B47}" destId="{FEA72A51-5A85-49F1-9D0B-4F66017354DF}" srcOrd="0" destOrd="0" presId="urn:microsoft.com/office/officeart/2018/2/layout/IconVerticalSolidList"/>
    <dgm:cxn modelId="{D7985DFA-3809-4AF0-BE81-53FCE8E13BB2}" srcId="{DB96A73D-7197-4038-8AE9-AAE406675B47}" destId="{7CB3D759-8F76-4940-BEE1-BD7CFA997D01}" srcOrd="0" destOrd="0" parTransId="{9F6C6B07-8F3B-444E-A059-EB62C329AD67}" sibTransId="{7C9DED62-A818-4E10-ADEF-584CC79AE335}"/>
    <dgm:cxn modelId="{46A9A340-DF36-4F19-ADFF-294CACE7D0E9}" type="presParOf" srcId="{FEA72A51-5A85-49F1-9D0B-4F66017354DF}" destId="{6614D150-4DE2-4B0C-8B4B-C19E7213AA0F}" srcOrd="0" destOrd="0" presId="urn:microsoft.com/office/officeart/2018/2/layout/IconVerticalSolidList"/>
    <dgm:cxn modelId="{779EB818-07E0-4F75-8DAB-EC5B5F4D65EA}" type="presParOf" srcId="{6614D150-4DE2-4B0C-8B4B-C19E7213AA0F}" destId="{C08236F0-1005-42BF-9821-CD925CA9A30B}" srcOrd="0" destOrd="0" presId="urn:microsoft.com/office/officeart/2018/2/layout/IconVerticalSolidList"/>
    <dgm:cxn modelId="{E80CBCDE-BC14-48A3-9851-4EA0120C72C3}" type="presParOf" srcId="{6614D150-4DE2-4B0C-8B4B-C19E7213AA0F}" destId="{E66A5DBD-E358-4439-A6B7-501A30955CD7}" srcOrd="1" destOrd="0" presId="urn:microsoft.com/office/officeart/2018/2/layout/IconVerticalSolidList"/>
    <dgm:cxn modelId="{32A6E2D9-7BDA-4347-B640-6668D2A06C8F}" type="presParOf" srcId="{6614D150-4DE2-4B0C-8B4B-C19E7213AA0F}" destId="{4BC32B8A-1382-418E-9AA0-043BEF55C973}" srcOrd="2" destOrd="0" presId="urn:microsoft.com/office/officeart/2018/2/layout/IconVerticalSolidList"/>
    <dgm:cxn modelId="{325886D6-5472-43D8-BD4D-C9CE2A328A75}" type="presParOf" srcId="{6614D150-4DE2-4B0C-8B4B-C19E7213AA0F}" destId="{C3EFA8B0-D98D-45F5-ACC8-E4610558A014}" srcOrd="3" destOrd="0" presId="urn:microsoft.com/office/officeart/2018/2/layout/IconVerticalSolidList"/>
    <dgm:cxn modelId="{A2DE833F-222E-40BB-8A25-50F0A138C1EB}" type="presParOf" srcId="{FEA72A51-5A85-49F1-9D0B-4F66017354DF}" destId="{C0992ED6-C4D8-49F4-9DBE-9261F40ECD42}" srcOrd="1" destOrd="0" presId="urn:microsoft.com/office/officeart/2018/2/layout/IconVerticalSolidList"/>
    <dgm:cxn modelId="{5CAF9823-ECBE-41DB-AF0E-B0B0D230E395}" type="presParOf" srcId="{FEA72A51-5A85-49F1-9D0B-4F66017354DF}" destId="{12E4E09A-CD81-4BEB-9245-69D8E1BE8F5D}" srcOrd="2" destOrd="0" presId="urn:microsoft.com/office/officeart/2018/2/layout/IconVerticalSolidList"/>
    <dgm:cxn modelId="{AA13F845-937B-47E3-B2B0-39B31D0FB51D}" type="presParOf" srcId="{12E4E09A-CD81-4BEB-9245-69D8E1BE8F5D}" destId="{D14D2C3D-7955-4B40-9A1C-46970E3FE93D}" srcOrd="0" destOrd="0" presId="urn:microsoft.com/office/officeart/2018/2/layout/IconVerticalSolidList"/>
    <dgm:cxn modelId="{B56667F3-9A81-4477-A3C9-C8F9755BA2D8}" type="presParOf" srcId="{12E4E09A-CD81-4BEB-9245-69D8E1BE8F5D}" destId="{2D59D78A-7993-4E12-953D-2DC4199AF0E1}" srcOrd="1" destOrd="0" presId="urn:microsoft.com/office/officeart/2018/2/layout/IconVerticalSolidList"/>
    <dgm:cxn modelId="{DAF7B9C8-AFD6-4118-9068-B9F32396313A}" type="presParOf" srcId="{12E4E09A-CD81-4BEB-9245-69D8E1BE8F5D}" destId="{F62100F2-D254-49A9-8756-A7F9C3522800}" srcOrd="2" destOrd="0" presId="urn:microsoft.com/office/officeart/2018/2/layout/IconVerticalSolidList"/>
    <dgm:cxn modelId="{2A758B98-8E15-4AD5-9D66-B4712A64A09E}" type="presParOf" srcId="{12E4E09A-CD81-4BEB-9245-69D8E1BE8F5D}" destId="{A6D1D91B-404B-41B2-A4EF-00490A20E0F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E7B1DDE-14EB-4728-8916-4C8430C6E0DA}" type="doc">
      <dgm:prSet loTypeId="urn:microsoft.com/office/officeart/2008/layout/LinedList" loCatId="list" qsTypeId="urn:microsoft.com/office/officeart/2005/8/quickstyle/simple2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2CB0054B-635B-46EF-8260-6BA67AF08D2C}">
      <dgm:prSet/>
      <dgm:spPr/>
      <dgm:t>
        <a:bodyPr/>
        <a:lstStyle/>
        <a:p>
          <a:r>
            <a:rPr lang="en-US"/>
            <a:t>Keeping up with changing regulations, coding updates and payer requirements can be a significant challenge.</a:t>
          </a:r>
        </a:p>
      </dgm:t>
    </dgm:pt>
    <dgm:pt modelId="{4EAF503A-FB2C-4F9C-A2EB-B4FEB21B5FDC}" type="parTrans" cxnId="{CF7BD87A-644A-4640-9153-7FC0F917EF0A}">
      <dgm:prSet/>
      <dgm:spPr/>
      <dgm:t>
        <a:bodyPr/>
        <a:lstStyle/>
        <a:p>
          <a:endParaRPr lang="en-US"/>
        </a:p>
      </dgm:t>
    </dgm:pt>
    <dgm:pt modelId="{D4F6E047-18C7-4670-BA96-FC01B68E5C0B}" type="sibTrans" cxnId="{CF7BD87A-644A-4640-9153-7FC0F917EF0A}">
      <dgm:prSet/>
      <dgm:spPr/>
      <dgm:t>
        <a:bodyPr/>
        <a:lstStyle/>
        <a:p>
          <a:endParaRPr lang="en-US"/>
        </a:p>
      </dgm:t>
    </dgm:pt>
    <dgm:pt modelId="{D25210CC-6FE5-4E51-8F68-E402FB4C3C8F}">
      <dgm:prSet/>
      <dgm:spPr/>
      <dgm:t>
        <a:bodyPr/>
        <a:lstStyle/>
        <a:p>
          <a:r>
            <a:rPr lang="en-US"/>
            <a:t>Noncompliance can lead to potential financial penalties and even jail.</a:t>
          </a:r>
        </a:p>
      </dgm:t>
    </dgm:pt>
    <dgm:pt modelId="{D366BF31-3F26-40F2-9B7C-2647AC122CE6}" type="parTrans" cxnId="{19B40C66-C123-4AD4-A5C1-A854460A3B77}">
      <dgm:prSet/>
      <dgm:spPr/>
      <dgm:t>
        <a:bodyPr/>
        <a:lstStyle/>
        <a:p>
          <a:endParaRPr lang="en-US"/>
        </a:p>
      </dgm:t>
    </dgm:pt>
    <dgm:pt modelId="{B088396D-FC32-44C4-9D11-597980DF1B50}" type="sibTrans" cxnId="{19B40C66-C123-4AD4-A5C1-A854460A3B77}">
      <dgm:prSet/>
      <dgm:spPr/>
      <dgm:t>
        <a:bodyPr/>
        <a:lstStyle/>
        <a:p>
          <a:endParaRPr lang="en-US"/>
        </a:p>
      </dgm:t>
    </dgm:pt>
    <dgm:pt modelId="{F02EAD23-1C26-4A8D-8F73-2DC797051566}" type="pres">
      <dgm:prSet presAssocID="{7E7B1DDE-14EB-4728-8916-4C8430C6E0DA}" presName="vert0" presStyleCnt="0">
        <dgm:presLayoutVars>
          <dgm:dir/>
          <dgm:animOne val="branch"/>
          <dgm:animLvl val="lvl"/>
        </dgm:presLayoutVars>
      </dgm:prSet>
      <dgm:spPr/>
    </dgm:pt>
    <dgm:pt modelId="{370DB298-E628-4CAA-A338-5F47338FB199}" type="pres">
      <dgm:prSet presAssocID="{2CB0054B-635B-46EF-8260-6BA67AF08D2C}" presName="thickLine" presStyleLbl="alignNode1" presStyleIdx="0" presStyleCnt="2"/>
      <dgm:spPr/>
    </dgm:pt>
    <dgm:pt modelId="{622520AC-A9FF-40E0-8D65-315560603857}" type="pres">
      <dgm:prSet presAssocID="{2CB0054B-635B-46EF-8260-6BA67AF08D2C}" presName="horz1" presStyleCnt="0"/>
      <dgm:spPr/>
    </dgm:pt>
    <dgm:pt modelId="{4FCB2D4F-EE7B-471C-B321-C371784F3686}" type="pres">
      <dgm:prSet presAssocID="{2CB0054B-635B-46EF-8260-6BA67AF08D2C}" presName="tx1" presStyleLbl="revTx" presStyleIdx="0" presStyleCnt="2"/>
      <dgm:spPr/>
    </dgm:pt>
    <dgm:pt modelId="{20DA51B2-817C-4407-933B-C6F15A828500}" type="pres">
      <dgm:prSet presAssocID="{2CB0054B-635B-46EF-8260-6BA67AF08D2C}" presName="vert1" presStyleCnt="0"/>
      <dgm:spPr/>
    </dgm:pt>
    <dgm:pt modelId="{0CE9E1D5-5E69-42F4-81F6-E92C0F84E642}" type="pres">
      <dgm:prSet presAssocID="{D25210CC-6FE5-4E51-8F68-E402FB4C3C8F}" presName="thickLine" presStyleLbl="alignNode1" presStyleIdx="1" presStyleCnt="2"/>
      <dgm:spPr/>
    </dgm:pt>
    <dgm:pt modelId="{4039C730-59D6-46C4-AB32-E164D2F259D5}" type="pres">
      <dgm:prSet presAssocID="{D25210CC-6FE5-4E51-8F68-E402FB4C3C8F}" presName="horz1" presStyleCnt="0"/>
      <dgm:spPr/>
    </dgm:pt>
    <dgm:pt modelId="{8F0DE495-5336-4BEB-8F49-5B743782B8CB}" type="pres">
      <dgm:prSet presAssocID="{D25210CC-6FE5-4E51-8F68-E402FB4C3C8F}" presName="tx1" presStyleLbl="revTx" presStyleIdx="1" presStyleCnt="2"/>
      <dgm:spPr/>
    </dgm:pt>
    <dgm:pt modelId="{3DF5558B-E82D-4122-820A-1EBE8089F319}" type="pres">
      <dgm:prSet presAssocID="{D25210CC-6FE5-4E51-8F68-E402FB4C3C8F}" presName="vert1" presStyleCnt="0"/>
      <dgm:spPr/>
    </dgm:pt>
  </dgm:ptLst>
  <dgm:cxnLst>
    <dgm:cxn modelId="{9A635422-95FC-44CD-AB2A-AD458065EFF2}" type="presOf" srcId="{2CB0054B-635B-46EF-8260-6BA67AF08D2C}" destId="{4FCB2D4F-EE7B-471C-B321-C371784F3686}" srcOrd="0" destOrd="0" presId="urn:microsoft.com/office/officeart/2008/layout/LinedList"/>
    <dgm:cxn modelId="{CAA7D823-F61C-40E1-8575-77C2CB8BEDF7}" type="presOf" srcId="{D25210CC-6FE5-4E51-8F68-E402FB4C3C8F}" destId="{8F0DE495-5336-4BEB-8F49-5B743782B8CB}" srcOrd="0" destOrd="0" presId="urn:microsoft.com/office/officeart/2008/layout/LinedList"/>
    <dgm:cxn modelId="{19B40C66-C123-4AD4-A5C1-A854460A3B77}" srcId="{7E7B1DDE-14EB-4728-8916-4C8430C6E0DA}" destId="{D25210CC-6FE5-4E51-8F68-E402FB4C3C8F}" srcOrd="1" destOrd="0" parTransId="{D366BF31-3F26-40F2-9B7C-2647AC122CE6}" sibTransId="{B088396D-FC32-44C4-9D11-597980DF1B50}"/>
    <dgm:cxn modelId="{CF7BD87A-644A-4640-9153-7FC0F917EF0A}" srcId="{7E7B1DDE-14EB-4728-8916-4C8430C6E0DA}" destId="{2CB0054B-635B-46EF-8260-6BA67AF08D2C}" srcOrd="0" destOrd="0" parTransId="{4EAF503A-FB2C-4F9C-A2EB-B4FEB21B5FDC}" sibTransId="{D4F6E047-18C7-4670-BA96-FC01B68E5C0B}"/>
    <dgm:cxn modelId="{CAA3399F-D26E-448E-A03B-714BD33A7E4C}" type="presOf" srcId="{7E7B1DDE-14EB-4728-8916-4C8430C6E0DA}" destId="{F02EAD23-1C26-4A8D-8F73-2DC797051566}" srcOrd="0" destOrd="0" presId="urn:microsoft.com/office/officeart/2008/layout/LinedList"/>
    <dgm:cxn modelId="{A2F57A8A-DF3E-4731-83EA-DF5B7A5A87EA}" type="presParOf" srcId="{F02EAD23-1C26-4A8D-8F73-2DC797051566}" destId="{370DB298-E628-4CAA-A338-5F47338FB199}" srcOrd="0" destOrd="0" presId="urn:microsoft.com/office/officeart/2008/layout/LinedList"/>
    <dgm:cxn modelId="{EF7B5EFF-B043-4E1D-8EA7-7C4B65FB3942}" type="presParOf" srcId="{F02EAD23-1C26-4A8D-8F73-2DC797051566}" destId="{622520AC-A9FF-40E0-8D65-315560603857}" srcOrd="1" destOrd="0" presId="urn:microsoft.com/office/officeart/2008/layout/LinedList"/>
    <dgm:cxn modelId="{30576367-4447-4A65-A99B-7F2B5C53D4CF}" type="presParOf" srcId="{622520AC-A9FF-40E0-8D65-315560603857}" destId="{4FCB2D4F-EE7B-471C-B321-C371784F3686}" srcOrd="0" destOrd="0" presId="urn:microsoft.com/office/officeart/2008/layout/LinedList"/>
    <dgm:cxn modelId="{41573C9E-FEE6-4352-8C26-2923B5EB9D32}" type="presParOf" srcId="{622520AC-A9FF-40E0-8D65-315560603857}" destId="{20DA51B2-817C-4407-933B-C6F15A828500}" srcOrd="1" destOrd="0" presId="urn:microsoft.com/office/officeart/2008/layout/LinedList"/>
    <dgm:cxn modelId="{979B8A86-5466-4F92-B04E-775CB75BBC4B}" type="presParOf" srcId="{F02EAD23-1C26-4A8D-8F73-2DC797051566}" destId="{0CE9E1D5-5E69-42F4-81F6-E92C0F84E642}" srcOrd="2" destOrd="0" presId="urn:microsoft.com/office/officeart/2008/layout/LinedList"/>
    <dgm:cxn modelId="{C4B85F9B-FE1E-4CF9-9E8E-9E1D210B4A63}" type="presParOf" srcId="{F02EAD23-1C26-4A8D-8F73-2DC797051566}" destId="{4039C730-59D6-46C4-AB32-E164D2F259D5}" srcOrd="3" destOrd="0" presId="urn:microsoft.com/office/officeart/2008/layout/LinedList"/>
    <dgm:cxn modelId="{1808EB6D-39B6-49B7-81FA-C800C440D2B0}" type="presParOf" srcId="{4039C730-59D6-46C4-AB32-E164D2F259D5}" destId="{8F0DE495-5336-4BEB-8F49-5B743782B8CB}" srcOrd="0" destOrd="0" presId="urn:microsoft.com/office/officeart/2008/layout/LinedList"/>
    <dgm:cxn modelId="{F90EC55D-C766-4959-AB00-B80F1FB55307}" type="presParOf" srcId="{4039C730-59D6-46C4-AB32-E164D2F259D5}" destId="{3DF5558B-E82D-4122-820A-1EBE8089F319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C4FF1660-55C7-4775-A712-7E510422508A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A09FE4B0-A9CC-40C1-BF7D-BD7DC3F5E0A3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Patient satisfaction is directly linked to patient loyalty and retaining a healthy patient base.</a:t>
          </a:r>
        </a:p>
      </dgm:t>
    </dgm:pt>
    <dgm:pt modelId="{506D5E60-D388-482E-BC26-368993628FFD}" type="parTrans" cxnId="{24EAF081-82D5-4FEA-8460-70641B5BF0B8}">
      <dgm:prSet/>
      <dgm:spPr/>
      <dgm:t>
        <a:bodyPr/>
        <a:lstStyle/>
        <a:p>
          <a:endParaRPr lang="en-US"/>
        </a:p>
      </dgm:t>
    </dgm:pt>
    <dgm:pt modelId="{54BE8B70-E23B-4B9B-BE8E-54E37FCF93DA}" type="sibTrans" cxnId="{24EAF081-82D5-4FEA-8460-70641B5BF0B8}">
      <dgm:prSet/>
      <dgm:spPr/>
      <dgm:t>
        <a:bodyPr/>
        <a:lstStyle/>
        <a:p>
          <a:endParaRPr lang="en-US"/>
        </a:p>
      </dgm:t>
    </dgm:pt>
    <dgm:pt modelId="{71441675-9CC0-43DD-9784-8247A14AE200}">
      <dgm:prSet/>
      <dgm:spPr/>
      <dgm:t>
        <a:bodyPr/>
        <a:lstStyle/>
        <a:p>
          <a:r>
            <a:rPr lang="en-US" dirty="0">
              <a:solidFill>
                <a:schemeClr val="tx1"/>
              </a:solidFill>
            </a:rPr>
            <a:t>One of the main challenges of patient satisfaction is how patients are billed for services rendered.</a:t>
          </a:r>
        </a:p>
      </dgm:t>
    </dgm:pt>
    <dgm:pt modelId="{05380977-8E71-46A0-8007-3CA9E9BBEAE5}" type="parTrans" cxnId="{95D82609-5633-48AE-9023-E01C36B0912C}">
      <dgm:prSet/>
      <dgm:spPr/>
      <dgm:t>
        <a:bodyPr/>
        <a:lstStyle/>
        <a:p>
          <a:endParaRPr lang="en-US"/>
        </a:p>
      </dgm:t>
    </dgm:pt>
    <dgm:pt modelId="{A96A38A2-9774-4BA6-856B-D207EFD635C1}" type="sibTrans" cxnId="{95D82609-5633-48AE-9023-E01C36B0912C}">
      <dgm:prSet/>
      <dgm:spPr/>
      <dgm:t>
        <a:bodyPr/>
        <a:lstStyle/>
        <a:p>
          <a:endParaRPr lang="en-US"/>
        </a:p>
      </dgm:t>
    </dgm:pt>
    <dgm:pt modelId="{E38A850B-89B8-48AB-BFE0-4D4C7AC05C1F}" type="pres">
      <dgm:prSet presAssocID="{C4FF1660-55C7-4775-A712-7E510422508A}" presName="root" presStyleCnt="0">
        <dgm:presLayoutVars>
          <dgm:dir/>
          <dgm:resizeHandles val="exact"/>
        </dgm:presLayoutVars>
      </dgm:prSet>
      <dgm:spPr/>
    </dgm:pt>
    <dgm:pt modelId="{60F5F784-3AEA-4439-A4B4-47AD46B4FA65}" type="pres">
      <dgm:prSet presAssocID="{A09FE4B0-A9CC-40C1-BF7D-BD7DC3F5E0A3}" presName="compNode" presStyleCnt="0"/>
      <dgm:spPr/>
    </dgm:pt>
    <dgm:pt modelId="{FAD726E4-79A5-4802-B454-54A63B969778}" type="pres">
      <dgm:prSet presAssocID="{A09FE4B0-A9CC-40C1-BF7D-BD7DC3F5E0A3}" presName="bgRect" presStyleLbl="bgShp" presStyleIdx="0" presStyleCnt="2"/>
      <dgm:spPr/>
    </dgm:pt>
    <dgm:pt modelId="{46D3236E-D58A-4D18-81FF-540ECDC7AF32}" type="pres">
      <dgm:prSet presAssocID="{A09FE4B0-A9CC-40C1-BF7D-BD7DC3F5E0A3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ctor"/>
        </a:ext>
      </dgm:extLst>
    </dgm:pt>
    <dgm:pt modelId="{A70E568D-D808-4D1A-A2B4-87D97D3C3365}" type="pres">
      <dgm:prSet presAssocID="{A09FE4B0-A9CC-40C1-BF7D-BD7DC3F5E0A3}" presName="spaceRect" presStyleCnt="0"/>
      <dgm:spPr/>
    </dgm:pt>
    <dgm:pt modelId="{3D126335-2A4B-4A83-981C-D54943008387}" type="pres">
      <dgm:prSet presAssocID="{A09FE4B0-A9CC-40C1-BF7D-BD7DC3F5E0A3}" presName="parTx" presStyleLbl="revTx" presStyleIdx="0" presStyleCnt="2">
        <dgm:presLayoutVars>
          <dgm:chMax val="0"/>
          <dgm:chPref val="0"/>
        </dgm:presLayoutVars>
      </dgm:prSet>
      <dgm:spPr/>
    </dgm:pt>
    <dgm:pt modelId="{6D22B789-8601-4E47-92A7-99F59338341D}" type="pres">
      <dgm:prSet presAssocID="{54BE8B70-E23B-4B9B-BE8E-54E37FCF93DA}" presName="sibTrans" presStyleCnt="0"/>
      <dgm:spPr/>
    </dgm:pt>
    <dgm:pt modelId="{6B0AA11E-0EE5-4420-BBC1-7C85AE68B886}" type="pres">
      <dgm:prSet presAssocID="{71441675-9CC0-43DD-9784-8247A14AE200}" presName="compNode" presStyleCnt="0"/>
      <dgm:spPr/>
    </dgm:pt>
    <dgm:pt modelId="{C7FDA5E3-5214-447A-994F-A5C167920FF4}" type="pres">
      <dgm:prSet presAssocID="{71441675-9CC0-43DD-9784-8247A14AE200}" presName="bgRect" presStyleLbl="bgShp" presStyleIdx="1" presStyleCnt="2"/>
      <dgm:spPr/>
    </dgm:pt>
    <dgm:pt modelId="{35A76B3F-D2EC-4049-B500-9883FABD9BE7}" type="pres">
      <dgm:prSet presAssocID="{71441675-9CC0-43DD-9784-8247A14AE200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ospital"/>
        </a:ext>
      </dgm:extLst>
    </dgm:pt>
    <dgm:pt modelId="{1417B1BE-1793-4F1B-90A3-D7E2AF73DF4E}" type="pres">
      <dgm:prSet presAssocID="{71441675-9CC0-43DD-9784-8247A14AE200}" presName="spaceRect" presStyleCnt="0"/>
      <dgm:spPr/>
    </dgm:pt>
    <dgm:pt modelId="{675E30E0-E40E-4C6E-8288-745D16FC589D}" type="pres">
      <dgm:prSet presAssocID="{71441675-9CC0-43DD-9784-8247A14AE200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5D82609-5633-48AE-9023-E01C36B0912C}" srcId="{C4FF1660-55C7-4775-A712-7E510422508A}" destId="{71441675-9CC0-43DD-9784-8247A14AE200}" srcOrd="1" destOrd="0" parTransId="{05380977-8E71-46A0-8007-3CA9E9BBEAE5}" sibTransId="{A96A38A2-9774-4BA6-856B-D207EFD635C1}"/>
    <dgm:cxn modelId="{A1ACD332-ED9B-41D1-8A81-8038C23F875B}" type="presOf" srcId="{A09FE4B0-A9CC-40C1-BF7D-BD7DC3F5E0A3}" destId="{3D126335-2A4B-4A83-981C-D54943008387}" srcOrd="0" destOrd="0" presId="urn:microsoft.com/office/officeart/2018/2/layout/IconVerticalSolidList"/>
    <dgm:cxn modelId="{2747E260-2FDE-47C9-91B5-3F183D9F1F74}" type="presOf" srcId="{C4FF1660-55C7-4775-A712-7E510422508A}" destId="{E38A850B-89B8-48AB-BFE0-4D4C7AC05C1F}" srcOrd="0" destOrd="0" presId="urn:microsoft.com/office/officeart/2018/2/layout/IconVerticalSolidList"/>
    <dgm:cxn modelId="{24EAF081-82D5-4FEA-8460-70641B5BF0B8}" srcId="{C4FF1660-55C7-4775-A712-7E510422508A}" destId="{A09FE4B0-A9CC-40C1-BF7D-BD7DC3F5E0A3}" srcOrd="0" destOrd="0" parTransId="{506D5E60-D388-482E-BC26-368993628FFD}" sibTransId="{54BE8B70-E23B-4B9B-BE8E-54E37FCF93DA}"/>
    <dgm:cxn modelId="{5947F5E3-EAE0-4275-B1E9-9D44867A2ECC}" type="presOf" srcId="{71441675-9CC0-43DD-9784-8247A14AE200}" destId="{675E30E0-E40E-4C6E-8288-745D16FC589D}" srcOrd="0" destOrd="0" presId="urn:microsoft.com/office/officeart/2018/2/layout/IconVerticalSolidList"/>
    <dgm:cxn modelId="{3ABE361D-54A4-451A-9B29-04F99762EC5B}" type="presParOf" srcId="{E38A850B-89B8-48AB-BFE0-4D4C7AC05C1F}" destId="{60F5F784-3AEA-4439-A4B4-47AD46B4FA65}" srcOrd="0" destOrd="0" presId="urn:microsoft.com/office/officeart/2018/2/layout/IconVerticalSolidList"/>
    <dgm:cxn modelId="{8212B0A1-EB3B-4645-BD4E-9A917C6F8B76}" type="presParOf" srcId="{60F5F784-3AEA-4439-A4B4-47AD46B4FA65}" destId="{FAD726E4-79A5-4802-B454-54A63B969778}" srcOrd="0" destOrd="0" presId="urn:microsoft.com/office/officeart/2018/2/layout/IconVerticalSolidList"/>
    <dgm:cxn modelId="{7DDF1DFB-9F75-469E-AC4F-7CFAE8DECF2B}" type="presParOf" srcId="{60F5F784-3AEA-4439-A4B4-47AD46B4FA65}" destId="{46D3236E-D58A-4D18-81FF-540ECDC7AF32}" srcOrd="1" destOrd="0" presId="urn:microsoft.com/office/officeart/2018/2/layout/IconVerticalSolidList"/>
    <dgm:cxn modelId="{86F0EC8D-8702-4542-91AA-9A1C9EE39002}" type="presParOf" srcId="{60F5F784-3AEA-4439-A4B4-47AD46B4FA65}" destId="{A70E568D-D808-4D1A-A2B4-87D97D3C3365}" srcOrd="2" destOrd="0" presId="urn:microsoft.com/office/officeart/2018/2/layout/IconVerticalSolidList"/>
    <dgm:cxn modelId="{29C2102A-E20E-48B1-94AA-49562FA8E59C}" type="presParOf" srcId="{60F5F784-3AEA-4439-A4B4-47AD46B4FA65}" destId="{3D126335-2A4B-4A83-981C-D54943008387}" srcOrd="3" destOrd="0" presId="urn:microsoft.com/office/officeart/2018/2/layout/IconVerticalSolidList"/>
    <dgm:cxn modelId="{ED96FFEE-0DF6-4130-9BF5-E344968525CE}" type="presParOf" srcId="{E38A850B-89B8-48AB-BFE0-4D4C7AC05C1F}" destId="{6D22B789-8601-4E47-92A7-99F59338341D}" srcOrd="1" destOrd="0" presId="urn:microsoft.com/office/officeart/2018/2/layout/IconVerticalSolidList"/>
    <dgm:cxn modelId="{81A12D95-0272-4039-801E-C2E3BFC2A7D7}" type="presParOf" srcId="{E38A850B-89B8-48AB-BFE0-4D4C7AC05C1F}" destId="{6B0AA11E-0EE5-4420-BBC1-7C85AE68B886}" srcOrd="2" destOrd="0" presId="urn:microsoft.com/office/officeart/2018/2/layout/IconVerticalSolidList"/>
    <dgm:cxn modelId="{56D5C698-52D2-43FF-9476-3B3EC5355644}" type="presParOf" srcId="{6B0AA11E-0EE5-4420-BBC1-7C85AE68B886}" destId="{C7FDA5E3-5214-447A-994F-A5C167920FF4}" srcOrd="0" destOrd="0" presId="urn:microsoft.com/office/officeart/2018/2/layout/IconVerticalSolidList"/>
    <dgm:cxn modelId="{A9643378-B815-4FA1-A3B1-233BF88614D7}" type="presParOf" srcId="{6B0AA11E-0EE5-4420-BBC1-7C85AE68B886}" destId="{35A76B3F-D2EC-4049-B500-9883FABD9BE7}" srcOrd="1" destOrd="0" presId="urn:microsoft.com/office/officeart/2018/2/layout/IconVerticalSolidList"/>
    <dgm:cxn modelId="{3E030C13-7E9C-43FE-AF2E-AEF05D4AD218}" type="presParOf" srcId="{6B0AA11E-0EE5-4420-BBC1-7C85AE68B886}" destId="{1417B1BE-1793-4F1B-90A3-D7E2AF73DF4E}" srcOrd="2" destOrd="0" presId="urn:microsoft.com/office/officeart/2018/2/layout/IconVerticalSolidList"/>
    <dgm:cxn modelId="{F3E239C5-AA00-4EBA-BBD8-8BD5F10E1459}" type="presParOf" srcId="{6B0AA11E-0EE5-4420-BBC1-7C85AE68B886}" destId="{675E30E0-E40E-4C6E-8288-745D16FC589D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C28537-76F2-4D1F-B079-B0AECEF5C584}">
      <dsp:nvSpPr>
        <dsp:cNvPr id="0" name=""/>
        <dsp:cNvSpPr/>
      </dsp:nvSpPr>
      <dsp:spPr>
        <a:xfrm>
          <a:off x="0" y="572"/>
          <a:ext cx="5906327" cy="133871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8D9534-238E-4893-972A-64B57A25EDCD}">
      <dsp:nvSpPr>
        <dsp:cNvPr id="0" name=""/>
        <dsp:cNvSpPr/>
      </dsp:nvSpPr>
      <dsp:spPr>
        <a:xfrm>
          <a:off x="404961" y="301782"/>
          <a:ext cx="736292" cy="73629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D9485A-D758-471C-9BCF-813BEE6799CE}">
      <dsp:nvSpPr>
        <dsp:cNvPr id="0" name=""/>
        <dsp:cNvSpPr/>
      </dsp:nvSpPr>
      <dsp:spPr>
        <a:xfrm>
          <a:off x="1546215" y="572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Many providers fail to verify eligibility and benefits prior to providing care.</a:t>
          </a:r>
        </a:p>
      </dsp:txBody>
      <dsp:txXfrm>
        <a:off x="1546215" y="572"/>
        <a:ext cx="4360112" cy="1338714"/>
      </dsp:txXfrm>
    </dsp:sp>
    <dsp:sp modelId="{282D7729-026A-432E-B1D3-8AE0DDDB3A8B}">
      <dsp:nvSpPr>
        <dsp:cNvPr id="0" name=""/>
        <dsp:cNvSpPr/>
      </dsp:nvSpPr>
      <dsp:spPr>
        <a:xfrm>
          <a:off x="0" y="1695224"/>
          <a:ext cx="5906327" cy="1338714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01DC6BA-E026-4913-BF87-A8E1EF8B13E7}">
      <dsp:nvSpPr>
        <dsp:cNvPr id="0" name=""/>
        <dsp:cNvSpPr/>
      </dsp:nvSpPr>
      <dsp:spPr>
        <a:xfrm>
          <a:off x="404961" y="1975176"/>
          <a:ext cx="736292" cy="73629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B874BC-EF36-4BC9-BE46-1CF5A771A745}">
      <dsp:nvSpPr>
        <dsp:cNvPr id="0" name=""/>
        <dsp:cNvSpPr/>
      </dsp:nvSpPr>
      <dsp:spPr>
        <a:xfrm>
          <a:off x="1546215" y="1673965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Insurance verification is essential in knowing if the visit will be covered</a:t>
          </a:r>
          <a:r>
            <a:rPr lang="en-US" sz="1600" kern="1200" dirty="0"/>
            <a:t>.</a:t>
          </a:r>
        </a:p>
      </dsp:txBody>
      <dsp:txXfrm>
        <a:off x="1546215" y="1673965"/>
        <a:ext cx="4360112" cy="1338714"/>
      </dsp:txXfrm>
    </dsp:sp>
    <dsp:sp modelId="{F9C2CCE5-CA73-4AE8-975D-FA3D3E56F929}">
      <dsp:nvSpPr>
        <dsp:cNvPr id="0" name=""/>
        <dsp:cNvSpPr/>
      </dsp:nvSpPr>
      <dsp:spPr>
        <a:xfrm>
          <a:off x="0" y="3347930"/>
          <a:ext cx="5906327" cy="1338714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7D10816-056F-4852-804C-A4CA0EE9290F}">
      <dsp:nvSpPr>
        <dsp:cNvPr id="0" name=""/>
        <dsp:cNvSpPr/>
      </dsp:nvSpPr>
      <dsp:spPr>
        <a:xfrm>
          <a:off x="404961" y="3648569"/>
          <a:ext cx="736292" cy="73629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0408A9-80E7-4820-8227-FA41A7C9B4EB}">
      <dsp:nvSpPr>
        <dsp:cNvPr id="0" name=""/>
        <dsp:cNvSpPr/>
      </dsp:nvSpPr>
      <dsp:spPr>
        <a:xfrm>
          <a:off x="1546215" y="3347358"/>
          <a:ext cx="4360112" cy="1338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1681" tIns="141681" rIns="141681" bIns="141681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solidFill>
                <a:schemeClr val="tx1"/>
              </a:solidFill>
            </a:rPr>
            <a:t>Failure to verify patient eligibility and benefits can lead to claim denials, increased patient financial responsibility and potential compliance issues.</a:t>
          </a:r>
        </a:p>
      </dsp:txBody>
      <dsp:txXfrm>
        <a:off x="1546215" y="3347358"/>
        <a:ext cx="4360112" cy="133871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2B8CBD-B1AE-42A5-A3B5-1D82D3290E13}">
      <dsp:nvSpPr>
        <dsp:cNvPr id="0" name=""/>
        <dsp:cNvSpPr/>
      </dsp:nvSpPr>
      <dsp:spPr>
        <a:xfrm>
          <a:off x="0" y="0"/>
          <a:ext cx="590632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94ECD74E-7433-422F-8A99-37DF33499211}">
      <dsp:nvSpPr>
        <dsp:cNvPr id="0" name=""/>
        <dsp:cNvSpPr/>
      </dsp:nvSpPr>
      <dsp:spPr>
        <a:xfrm>
          <a:off x="0" y="0"/>
          <a:ext cx="5906327" cy="2343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Inefficient revenue cycle management processes can lead to delays in payment, increased denials, and decreased financial performance.</a:t>
          </a:r>
        </a:p>
      </dsp:txBody>
      <dsp:txXfrm>
        <a:off x="0" y="0"/>
        <a:ext cx="5906327" cy="2343322"/>
      </dsp:txXfrm>
    </dsp:sp>
    <dsp:sp modelId="{061FBD51-93C2-4B65-A153-B4B3D1BB6867}">
      <dsp:nvSpPr>
        <dsp:cNvPr id="0" name=""/>
        <dsp:cNvSpPr/>
      </dsp:nvSpPr>
      <dsp:spPr>
        <a:xfrm>
          <a:off x="0" y="2343322"/>
          <a:ext cx="590632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BF6ECB1-6FFA-4314-AD49-1EBE844AC53E}">
      <dsp:nvSpPr>
        <dsp:cNvPr id="0" name=""/>
        <dsp:cNvSpPr/>
      </dsp:nvSpPr>
      <dsp:spPr>
        <a:xfrm>
          <a:off x="0" y="2343322"/>
          <a:ext cx="5906327" cy="2343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t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Inefficient revenue cycle management ultimately impacts the overall profitability of the practice. </a:t>
          </a:r>
        </a:p>
      </dsp:txBody>
      <dsp:txXfrm>
        <a:off x="0" y="2343322"/>
        <a:ext cx="5906327" cy="2343322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7B79DAF-B8E4-47BB-8F3A-7A29D7F40938}">
      <dsp:nvSpPr>
        <dsp:cNvPr id="0" name=""/>
        <dsp:cNvSpPr/>
      </dsp:nvSpPr>
      <dsp:spPr>
        <a:xfrm>
          <a:off x="0" y="0"/>
          <a:ext cx="8443659" cy="800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Birth Center outsourced their billing to a third-party medical billing service.</a:t>
          </a:r>
        </a:p>
      </dsp:txBody>
      <dsp:txXfrm>
        <a:off x="23432" y="23432"/>
        <a:ext cx="7512759" cy="753168"/>
      </dsp:txXfrm>
    </dsp:sp>
    <dsp:sp modelId="{FAF499DE-4F3C-43C2-B8CB-BF36EF1C8FAC}">
      <dsp:nvSpPr>
        <dsp:cNvPr id="0" name=""/>
        <dsp:cNvSpPr/>
      </dsp:nvSpPr>
      <dsp:spPr>
        <a:xfrm>
          <a:off x="707156" y="945492"/>
          <a:ext cx="8443659" cy="800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Billing service was incorrectly charging patients for their estimated patient responsibility resulting in hundreds of thousands of dollars in refunds for the practice.</a:t>
          </a:r>
        </a:p>
      </dsp:txBody>
      <dsp:txXfrm>
        <a:off x="730588" y="968924"/>
        <a:ext cx="7169617" cy="753168"/>
      </dsp:txXfrm>
    </dsp:sp>
    <dsp:sp modelId="{ED367C43-68A2-4EFE-BAF8-EC84910524DB}">
      <dsp:nvSpPr>
        <dsp:cNvPr id="0" name=""/>
        <dsp:cNvSpPr/>
      </dsp:nvSpPr>
      <dsp:spPr>
        <a:xfrm>
          <a:off x="1403758" y="1890985"/>
          <a:ext cx="8443659" cy="800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Billing service was incorrectly billing Medicaid claims under a provider who did not render the care.  This could result in payer audits and takebacks in addition to potential loss of license for the providers and the practice.</a:t>
          </a:r>
        </a:p>
      </dsp:txBody>
      <dsp:txXfrm>
        <a:off x="1427190" y="1914417"/>
        <a:ext cx="7180172" cy="753168"/>
      </dsp:txXfrm>
    </dsp:sp>
    <dsp:sp modelId="{7B614765-EAAA-4CB8-8772-0D2D339E8E1A}">
      <dsp:nvSpPr>
        <dsp:cNvPr id="0" name=""/>
        <dsp:cNvSpPr/>
      </dsp:nvSpPr>
      <dsp:spPr>
        <a:xfrm>
          <a:off x="2110914" y="2836478"/>
          <a:ext cx="8443659" cy="80003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/>
            <a:t>Billing service was not submitting claims in a timely manner resulting in hundreds of thousands of dollars in lost revenue to the practice.</a:t>
          </a:r>
        </a:p>
      </dsp:txBody>
      <dsp:txXfrm>
        <a:off x="2134346" y="2859910"/>
        <a:ext cx="7169617" cy="753168"/>
      </dsp:txXfrm>
    </dsp:sp>
    <dsp:sp modelId="{C03D9D29-486C-4562-AA9B-F3E6BE02B501}">
      <dsp:nvSpPr>
        <dsp:cNvPr id="0" name=""/>
        <dsp:cNvSpPr/>
      </dsp:nvSpPr>
      <dsp:spPr>
        <a:xfrm>
          <a:off x="7923638" y="612752"/>
          <a:ext cx="520021" cy="52002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040643" y="612752"/>
        <a:ext cx="286011" cy="391316"/>
      </dsp:txXfrm>
    </dsp:sp>
    <dsp:sp modelId="{FC1AF0BD-0169-42C8-B7EE-C47AFD1470C4}">
      <dsp:nvSpPr>
        <dsp:cNvPr id="0" name=""/>
        <dsp:cNvSpPr/>
      </dsp:nvSpPr>
      <dsp:spPr>
        <a:xfrm>
          <a:off x="8630794" y="1558244"/>
          <a:ext cx="520021" cy="52002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8747799" y="1558244"/>
        <a:ext cx="286011" cy="391316"/>
      </dsp:txXfrm>
    </dsp:sp>
    <dsp:sp modelId="{A15558B0-1E00-45A9-AFD1-E93005BEB6A6}">
      <dsp:nvSpPr>
        <dsp:cNvPr id="0" name=""/>
        <dsp:cNvSpPr/>
      </dsp:nvSpPr>
      <dsp:spPr>
        <a:xfrm>
          <a:off x="9327396" y="2503737"/>
          <a:ext cx="520021" cy="520021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300" kern="1200"/>
        </a:p>
      </dsp:txBody>
      <dsp:txXfrm>
        <a:off x="9444401" y="2503737"/>
        <a:ext cx="286011" cy="391316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3CF3DA-FB42-4625-AAAB-5AA6CE0AA91F}">
      <dsp:nvSpPr>
        <dsp:cNvPr id="0" name=""/>
        <dsp:cNvSpPr/>
      </dsp:nvSpPr>
      <dsp:spPr>
        <a:xfrm>
          <a:off x="206" y="162018"/>
          <a:ext cx="2488982" cy="298677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0" rIns="245856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Ask for a report of all claims submitted in your name, with your NPI number.</a:t>
          </a:r>
        </a:p>
      </dsp:txBody>
      <dsp:txXfrm>
        <a:off x="206" y="1356730"/>
        <a:ext cx="2488982" cy="1792067"/>
      </dsp:txXfrm>
    </dsp:sp>
    <dsp:sp modelId="{C7747EB0-D297-49FB-B6D0-4F844401641F}">
      <dsp:nvSpPr>
        <dsp:cNvPr id="0" name=""/>
        <dsp:cNvSpPr/>
      </dsp:nvSpPr>
      <dsp:spPr>
        <a:xfrm>
          <a:off x="206" y="162018"/>
          <a:ext cx="2488982" cy="1194711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165100" rIns="245856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01</a:t>
          </a:r>
        </a:p>
      </dsp:txBody>
      <dsp:txXfrm>
        <a:off x="206" y="162018"/>
        <a:ext cx="2488982" cy="1194711"/>
      </dsp:txXfrm>
    </dsp:sp>
    <dsp:sp modelId="{00EB7DCA-6694-4DC9-80E2-0123981920C5}">
      <dsp:nvSpPr>
        <dsp:cNvPr id="0" name=""/>
        <dsp:cNvSpPr/>
      </dsp:nvSpPr>
      <dsp:spPr>
        <a:xfrm>
          <a:off x="2688307" y="162018"/>
          <a:ext cx="2488982" cy="298677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0" rIns="245856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Ask for a meeting with your biller or billing service.</a:t>
          </a:r>
        </a:p>
      </dsp:txBody>
      <dsp:txXfrm>
        <a:off x="2688307" y="1356730"/>
        <a:ext cx="2488982" cy="1792067"/>
      </dsp:txXfrm>
    </dsp:sp>
    <dsp:sp modelId="{F01741DF-44A2-43BD-B4D1-97C1A0A2A641}">
      <dsp:nvSpPr>
        <dsp:cNvPr id="0" name=""/>
        <dsp:cNvSpPr/>
      </dsp:nvSpPr>
      <dsp:spPr>
        <a:xfrm>
          <a:off x="2688307" y="162018"/>
          <a:ext cx="2488982" cy="1194711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165100" rIns="245856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02</a:t>
          </a:r>
        </a:p>
      </dsp:txBody>
      <dsp:txXfrm>
        <a:off x="2688307" y="162018"/>
        <a:ext cx="2488982" cy="1194711"/>
      </dsp:txXfrm>
    </dsp:sp>
    <dsp:sp modelId="{ECA5BD98-089D-4706-BCB3-8284447ECEC7}">
      <dsp:nvSpPr>
        <dsp:cNvPr id="0" name=""/>
        <dsp:cNvSpPr/>
      </dsp:nvSpPr>
      <dsp:spPr>
        <a:xfrm>
          <a:off x="5376409" y="162018"/>
          <a:ext cx="2488982" cy="298677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0" rIns="245856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Report any errors, or issues, to your supervisor and/or compliance officer.</a:t>
          </a:r>
        </a:p>
      </dsp:txBody>
      <dsp:txXfrm>
        <a:off x="5376409" y="1356730"/>
        <a:ext cx="2488982" cy="1792067"/>
      </dsp:txXfrm>
    </dsp:sp>
    <dsp:sp modelId="{AC80D0A1-B4B2-414E-AD8E-BF30F5959C69}">
      <dsp:nvSpPr>
        <dsp:cNvPr id="0" name=""/>
        <dsp:cNvSpPr/>
      </dsp:nvSpPr>
      <dsp:spPr>
        <a:xfrm>
          <a:off x="5376409" y="162018"/>
          <a:ext cx="2488982" cy="1194711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165100" rIns="245856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03</a:t>
          </a:r>
        </a:p>
      </dsp:txBody>
      <dsp:txXfrm>
        <a:off x="5376409" y="162018"/>
        <a:ext cx="2488982" cy="1194711"/>
      </dsp:txXfrm>
    </dsp:sp>
    <dsp:sp modelId="{F327CF59-A82D-4D0B-A641-6D897CCD7EAE}">
      <dsp:nvSpPr>
        <dsp:cNvPr id="0" name=""/>
        <dsp:cNvSpPr/>
      </dsp:nvSpPr>
      <dsp:spPr>
        <a:xfrm>
          <a:off x="8064510" y="162018"/>
          <a:ext cx="2488982" cy="298677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0" rIns="245856" bIns="33020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Make a direct report to the OIG.</a:t>
          </a:r>
        </a:p>
      </dsp:txBody>
      <dsp:txXfrm>
        <a:off x="8064510" y="1356730"/>
        <a:ext cx="2488982" cy="1792067"/>
      </dsp:txXfrm>
    </dsp:sp>
    <dsp:sp modelId="{09455194-BC55-4373-82E2-BCBCC9F92C8E}">
      <dsp:nvSpPr>
        <dsp:cNvPr id="0" name=""/>
        <dsp:cNvSpPr/>
      </dsp:nvSpPr>
      <dsp:spPr>
        <a:xfrm>
          <a:off x="8064510" y="162018"/>
          <a:ext cx="2488982" cy="1194711"/>
        </a:xfrm>
        <a:prstGeom prst="rect">
          <a:avLst/>
        </a:prstGeom>
        <a:noFill/>
        <a:ln w="15875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45856" tIns="165100" rIns="245856" bIns="165100" numCol="1" spcCol="1270" anchor="ctr" anchorCtr="0">
          <a:noAutofit/>
        </a:bodyPr>
        <a:lstStyle/>
        <a:p>
          <a:pPr marL="0" lvl="0" indent="0" algn="l" defTabSz="2711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6100" kern="1200"/>
            <a:t>04</a:t>
          </a:r>
        </a:p>
      </dsp:txBody>
      <dsp:txXfrm>
        <a:off x="8064510" y="162018"/>
        <a:ext cx="2488982" cy="11947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1A8963-F6F9-48E0-B638-F1E7FBC29212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CD2529-5123-48CF-8307-4A3321E04227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83D258-3BFE-4FD7-92E9-646DE711B033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Accurate charting ensures that all services provided are documented and billed.  </a:t>
          </a:r>
        </a:p>
      </dsp:txBody>
      <dsp:txXfrm>
        <a:off x="1623922" y="761579"/>
        <a:ext cx="4282405" cy="1405993"/>
      </dsp:txXfrm>
    </dsp:sp>
    <dsp:sp modelId="{041EED08-E225-41BD-AE3E-5896ABD9DFCA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DA9281-DA39-49D3-88CE-C6F2BE085931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CF2246-30DE-4775-94F4-81E20D1686E4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7556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b="1" kern="1200" dirty="0"/>
            <a:t>Inaccurate coding can lead to claim denials, underpayments and potential audits, resulting in financial losses and administrative burdens.</a:t>
          </a:r>
        </a:p>
      </dsp:txBody>
      <dsp:txXfrm>
        <a:off x="1623922" y="2519071"/>
        <a:ext cx="4282405" cy="14059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8C7DA95-05AF-4689-B156-54AED24EDBCC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8E489E-4DAE-4BA2-9CCB-B50CF47F6877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2DC190-51BC-4DEC-82C2-EC7F54E2AB04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Once charges have been captured, claims must be created and submitted to payers for reimbursement. </a:t>
          </a:r>
        </a:p>
      </dsp:txBody>
      <dsp:txXfrm>
        <a:off x="1623922" y="761579"/>
        <a:ext cx="4282405" cy="1405993"/>
      </dsp:txXfrm>
    </dsp:sp>
    <dsp:sp modelId="{45BCB9BF-08CF-428E-AEDF-0F17D56468FC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BBB95A0-5429-4A37-9FAE-D3CF52238BF8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879AEE-FEEB-4EA7-A580-7D482B7A7EF6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 dirty="0">
              <a:solidFill>
                <a:schemeClr val="tx1"/>
              </a:solidFill>
            </a:rPr>
            <a:t>Delayed claim submission can result in extended payment cycles, cash flow disruptions and potential denials due to timely filing deadlines. </a:t>
          </a:r>
        </a:p>
      </dsp:txBody>
      <dsp:txXfrm>
        <a:off x="1623922" y="2519071"/>
        <a:ext cx="4282405" cy="140599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B8F772-21B4-4A5F-AF04-72CE7232D421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95C1AE-C4A2-49C7-8C39-C4BFFB767755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FB03C-118F-454E-B710-76F8295FF3F0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Claim denials can significantly impact revenue and require substantial time and money to appeal and resubmit, leading to increased administrative costs and delays in reimbursement. </a:t>
          </a:r>
        </a:p>
      </dsp:txBody>
      <dsp:txXfrm>
        <a:off x="1623922" y="761579"/>
        <a:ext cx="4282405" cy="1405993"/>
      </dsp:txXfrm>
    </dsp:sp>
    <dsp:sp modelId="{950F82CA-F025-45DD-80CC-5BD3CE46CAD9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77B8F-AB33-441A-B7D0-EE06099E9E77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4BA7D1-A1C8-4124-8A8B-17246A443329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Effective denial management is a MUST if you want to maximize reimbursement.</a:t>
          </a:r>
        </a:p>
      </dsp:txBody>
      <dsp:txXfrm>
        <a:off x="1623922" y="2519071"/>
        <a:ext cx="4282405" cy="140599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946F59-596E-473E-9096-C3915AD59DF5}">
      <dsp:nvSpPr>
        <dsp:cNvPr id="0" name=""/>
        <dsp:cNvSpPr/>
      </dsp:nvSpPr>
      <dsp:spPr>
        <a:xfrm>
          <a:off x="0" y="0"/>
          <a:ext cx="5906327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8C8ECF0-E780-43B6-B554-14A0CBEA7DF1}">
      <dsp:nvSpPr>
        <dsp:cNvPr id="0" name=""/>
        <dsp:cNvSpPr/>
      </dsp:nvSpPr>
      <dsp:spPr>
        <a:xfrm>
          <a:off x="0" y="0"/>
          <a:ext cx="5906327" cy="1905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Ineffective accounts receivable management can lead to delayed payments, increased aging of accounts and potential write-offs, impacting cash flow and revenue.</a:t>
          </a:r>
        </a:p>
      </dsp:txBody>
      <dsp:txXfrm>
        <a:off x="0" y="0"/>
        <a:ext cx="5906327" cy="1905794"/>
      </dsp:txXfrm>
    </dsp:sp>
    <dsp:sp modelId="{D3743AB4-F494-4D60-8DE5-CFF74183D453}">
      <dsp:nvSpPr>
        <dsp:cNvPr id="0" name=""/>
        <dsp:cNvSpPr/>
      </dsp:nvSpPr>
      <dsp:spPr>
        <a:xfrm>
          <a:off x="0" y="1905794"/>
          <a:ext cx="5906327" cy="0"/>
        </a:xfrm>
        <a:prstGeom prst="line">
          <a:avLst/>
        </a:prstGeom>
        <a:solidFill>
          <a:schemeClr val="accent2">
            <a:hueOff val="-3878375"/>
            <a:satOff val="-8771"/>
            <a:lumOff val="-5686"/>
            <a:alphaOff val="0"/>
          </a:schemeClr>
        </a:solidFill>
        <a:ln w="15875" cap="rnd" cmpd="sng" algn="ctr">
          <a:solidFill>
            <a:schemeClr val="accent2">
              <a:hueOff val="-3878375"/>
              <a:satOff val="-8771"/>
              <a:lumOff val="-5686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6C749C2-6C85-473A-8117-AF4800D8F516}">
      <dsp:nvSpPr>
        <dsp:cNvPr id="0" name=""/>
        <dsp:cNvSpPr/>
      </dsp:nvSpPr>
      <dsp:spPr>
        <a:xfrm>
          <a:off x="0" y="1905794"/>
          <a:ext cx="5906327" cy="190579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t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/>
        </a:p>
      </dsp:txBody>
      <dsp:txXfrm>
        <a:off x="0" y="1905794"/>
        <a:ext cx="5906327" cy="190579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BACE9B-0806-4128-9964-B558F7A75302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C3B34A-B542-4B3F-953D-2A65010F153B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B4A908-BCC2-4129-A5E6-3B9732562FAD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Keeping track of multiple payer contracts, fee schedules and reimbursement rates can be challenging.</a:t>
          </a:r>
        </a:p>
      </dsp:txBody>
      <dsp:txXfrm>
        <a:off x="1623922" y="761579"/>
        <a:ext cx="4282405" cy="1405993"/>
      </dsp:txXfrm>
    </dsp:sp>
    <dsp:sp modelId="{CDA31430-A374-4DFA-92AA-1F7314F3FDF0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F27EBF1-A89E-47B5-AFAD-65617ED99C21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FB719F-2AA2-4C7C-832F-14E291B66E40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Not properly managing payer contracts can lead to incorrect billing and potential underpayments or overpayments.</a:t>
          </a:r>
        </a:p>
      </dsp:txBody>
      <dsp:txXfrm>
        <a:off x="1623922" y="2519071"/>
        <a:ext cx="4282405" cy="140599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08236F0-1005-42BF-9821-CD925CA9A30B}">
      <dsp:nvSpPr>
        <dsp:cNvPr id="0" name=""/>
        <dsp:cNvSpPr/>
      </dsp:nvSpPr>
      <dsp:spPr>
        <a:xfrm>
          <a:off x="0" y="541893"/>
          <a:ext cx="5906327" cy="1625679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66A5DBD-E358-4439-A6B7-501A30955CD7}">
      <dsp:nvSpPr>
        <dsp:cNvPr id="0" name=""/>
        <dsp:cNvSpPr/>
      </dsp:nvSpPr>
      <dsp:spPr>
        <a:xfrm>
          <a:off x="491768" y="907671"/>
          <a:ext cx="894123" cy="89412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EFA8B0-D98D-45F5-ACC8-E4610558A014}">
      <dsp:nvSpPr>
        <dsp:cNvPr id="0" name=""/>
        <dsp:cNvSpPr/>
      </dsp:nvSpPr>
      <dsp:spPr>
        <a:xfrm>
          <a:off x="1877660" y="541893"/>
          <a:ext cx="4028667" cy="162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051" tIns="172051" rIns="172051" bIns="1720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Maintaining compliance with HIPAA regulations is essential for protecting patient privacy and avoiding costly penalties and legal implications.</a:t>
          </a:r>
        </a:p>
      </dsp:txBody>
      <dsp:txXfrm>
        <a:off x="1877660" y="541893"/>
        <a:ext cx="4028667" cy="1625679"/>
      </dsp:txXfrm>
    </dsp:sp>
    <dsp:sp modelId="{D14D2C3D-7955-4B40-9A1C-46970E3FE93D}">
      <dsp:nvSpPr>
        <dsp:cNvPr id="0" name=""/>
        <dsp:cNvSpPr/>
      </dsp:nvSpPr>
      <dsp:spPr>
        <a:xfrm>
          <a:off x="0" y="2519071"/>
          <a:ext cx="5906327" cy="162567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D59D78A-7993-4E12-953D-2DC4199AF0E1}">
      <dsp:nvSpPr>
        <dsp:cNvPr id="0" name=""/>
        <dsp:cNvSpPr/>
      </dsp:nvSpPr>
      <dsp:spPr>
        <a:xfrm>
          <a:off x="491768" y="2884849"/>
          <a:ext cx="894123" cy="89412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1D91B-404B-41B2-A4EF-00490A20E0FF}">
      <dsp:nvSpPr>
        <dsp:cNvPr id="0" name=""/>
        <dsp:cNvSpPr/>
      </dsp:nvSpPr>
      <dsp:spPr>
        <a:xfrm>
          <a:off x="1877660" y="2519071"/>
          <a:ext cx="4028667" cy="162567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2051" tIns="172051" rIns="172051" bIns="172051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 dirty="0">
              <a:solidFill>
                <a:schemeClr val="tx1"/>
              </a:solidFill>
            </a:rPr>
            <a:t>Fraud Waste and Abuse (FWA) Training is mandatory for any practice billing any government payer: Medicare, Medicaid, Tricare, VA, Federal BCBS.</a:t>
          </a:r>
        </a:p>
      </dsp:txBody>
      <dsp:txXfrm>
        <a:off x="1877660" y="2519071"/>
        <a:ext cx="4028667" cy="1625679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DB298-E628-4CAA-A338-5F47338FB199}">
      <dsp:nvSpPr>
        <dsp:cNvPr id="0" name=""/>
        <dsp:cNvSpPr/>
      </dsp:nvSpPr>
      <dsp:spPr>
        <a:xfrm>
          <a:off x="0" y="0"/>
          <a:ext cx="590632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FCB2D4F-EE7B-471C-B321-C371784F3686}">
      <dsp:nvSpPr>
        <dsp:cNvPr id="0" name=""/>
        <dsp:cNvSpPr/>
      </dsp:nvSpPr>
      <dsp:spPr>
        <a:xfrm>
          <a:off x="0" y="0"/>
          <a:ext cx="5906327" cy="2343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Keeping up with changing regulations, coding updates and payer requirements can be a significant challenge.</a:t>
          </a:r>
        </a:p>
      </dsp:txBody>
      <dsp:txXfrm>
        <a:off x="0" y="0"/>
        <a:ext cx="5906327" cy="2343322"/>
      </dsp:txXfrm>
    </dsp:sp>
    <dsp:sp modelId="{0CE9E1D5-5E69-42F4-81F6-E92C0F84E642}">
      <dsp:nvSpPr>
        <dsp:cNvPr id="0" name=""/>
        <dsp:cNvSpPr/>
      </dsp:nvSpPr>
      <dsp:spPr>
        <a:xfrm>
          <a:off x="0" y="2343322"/>
          <a:ext cx="5906327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F0DE495-5336-4BEB-8F49-5B743782B8CB}">
      <dsp:nvSpPr>
        <dsp:cNvPr id="0" name=""/>
        <dsp:cNvSpPr/>
      </dsp:nvSpPr>
      <dsp:spPr>
        <a:xfrm>
          <a:off x="0" y="2343322"/>
          <a:ext cx="5906327" cy="23433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Noncompliance can lead to potential financial penalties and even jail.</a:t>
          </a:r>
        </a:p>
      </dsp:txBody>
      <dsp:txXfrm>
        <a:off x="0" y="2343322"/>
        <a:ext cx="5906327" cy="234332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D726E4-79A5-4802-B454-54A63B969778}">
      <dsp:nvSpPr>
        <dsp:cNvPr id="0" name=""/>
        <dsp:cNvSpPr/>
      </dsp:nvSpPr>
      <dsp:spPr>
        <a:xfrm>
          <a:off x="0" y="761579"/>
          <a:ext cx="5906327" cy="1405993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D3236E-D58A-4D18-81FF-540ECDC7AF32}">
      <dsp:nvSpPr>
        <dsp:cNvPr id="0" name=""/>
        <dsp:cNvSpPr/>
      </dsp:nvSpPr>
      <dsp:spPr>
        <a:xfrm>
          <a:off x="425313" y="1077928"/>
          <a:ext cx="773296" cy="77329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126335-2A4B-4A83-981C-D54943008387}">
      <dsp:nvSpPr>
        <dsp:cNvPr id="0" name=""/>
        <dsp:cNvSpPr/>
      </dsp:nvSpPr>
      <dsp:spPr>
        <a:xfrm>
          <a:off x="1623922" y="761579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Patient satisfaction is directly linked to patient loyalty and retaining a healthy patient base.</a:t>
          </a:r>
        </a:p>
      </dsp:txBody>
      <dsp:txXfrm>
        <a:off x="1623922" y="761579"/>
        <a:ext cx="4282405" cy="1405993"/>
      </dsp:txXfrm>
    </dsp:sp>
    <dsp:sp modelId="{C7FDA5E3-5214-447A-994F-A5C167920FF4}">
      <dsp:nvSpPr>
        <dsp:cNvPr id="0" name=""/>
        <dsp:cNvSpPr/>
      </dsp:nvSpPr>
      <dsp:spPr>
        <a:xfrm>
          <a:off x="0" y="2519071"/>
          <a:ext cx="5906327" cy="1405993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5A76B3F-D2EC-4049-B500-9883FABD9BE7}">
      <dsp:nvSpPr>
        <dsp:cNvPr id="0" name=""/>
        <dsp:cNvSpPr/>
      </dsp:nvSpPr>
      <dsp:spPr>
        <a:xfrm>
          <a:off x="425313" y="2835420"/>
          <a:ext cx="773296" cy="77329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rnd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5E30E0-E40E-4C6E-8288-745D16FC589D}">
      <dsp:nvSpPr>
        <dsp:cNvPr id="0" name=""/>
        <dsp:cNvSpPr/>
      </dsp:nvSpPr>
      <dsp:spPr>
        <a:xfrm>
          <a:off x="1623922" y="2519071"/>
          <a:ext cx="4282405" cy="14059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801" tIns="148801" rIns="148801" bIns="148801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>
              <a:solidFill>
                <a:schemeClr val="tx1"/>
              </a:solidFill>
            </a:rPr>
            <a:t>One of the main challenges of patient satisfaction is how patients are billed for services rendered.</a:t>
          </a:r>
        </a:p>
      </dsp:txBody>
      <dsp:txXfrm>
        <a:off x="1623922" y="2519071"/>
        <a:ext cx="4282405" cy="14059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9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41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846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649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0159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7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439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513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74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354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50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17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24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3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DA498354-37F3-421C-AC2C-3A467E2E1EFE}" type="datetimeFigureOut">
              <a:rPr lang="en-US" smtClean="0"/>
              <a:t>8/14/2024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0BC4F57D-999D-4EE0-A6F2-D83C30D128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1168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ms.gov/Outreach-and-Education/Medicare-Learning-Network-MLN/MLNProducts/Downloads/Fraud-Abuse-MLN4649244.pdf" TargetMode="External"/><Relationship Id="rId2" Type="http://schemas.openxmlformats.org/officeDocument/2006/relationships/hyperlink" Target="https://www.hhs.gov/hipaa/index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AABB8-EA48-8843-078B-DE20F2C8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762001"/>
            <a:ext cx="10572000" cy="2743199"/>
          </a:xfrm>
        </p:spPr>
        <p:txBody>
          <a:bodyPr/>
          <a:lstStyle/>
          <a:p>
            <a:r>
              <a:rPr lang="en-US" dirty="0"/>
              <a:t>Top 10 Challenges Related to Billing &amp; Coding Healthcare Services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DAE551-204A-7618-1D8B-BC02B95E87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072328"/>
          </a:xfrm>
        </p:spPr>
        <p:txBody>
          <a:bodyPr>
            <a:noAutofit/>
          </a:bodyPr>
          <a:lstStyle/>
          <a:p>
            <a:r>
              <a:rPr lang="en-US" dirty="0"/>
              <a:t>Arden Schwenker CPCO, COBGC, Grow Midwives</a:t>
            </a:r>
            <a:r>
              <a:rPr lang="en-US" dirty="0">
                <a:latin typeface="Adelle Sans Devanagari" panose="02000503000000020004" pitchFamily="2" charset="-78"/>
                <a:cs typeface="Adelle Sans Devanagari" panose="02000503000000020004" pitchFamily="2" charset="-78"/>
              </a:rPr>
              <a:t>®</a:t>
            </a:r>
            <a:r>
              <a:rPr lang="en-US" dirty="0"/>
              <a:t> LLC, CFO, Partner  and Managing Partner GM Billing &amp; Recovery Solutions</a:t>
            </a:r>
            <a:r>
              <a:rPr lang="en-US" dirty="0">
                <a:latin typeface="Adelle Sans Devanagari" panose="02000503000000020004" pitchFamily="2" charset="-78"/>
                <a:cs typeface="Adelle Sans Devanagari" panose="02000503000000020004" pitchFamily="2" charset="-78"/>
              </a:rPr>
              <a:t>®</a:t>
            </a:r>
          </a:p>
          <a:p>
            <a:r>
              <a:rPr lang="en-US" dirty="0"/>
              <a:t>Daphne McKenzie CPB</a:t>
            </a:r>
          </a:p>
        </p:txBody>
      </p:sp>
      <p:pic>
        <p:nvPicPr>
          <p:cNvPr id="7" name="Picture 6" descr="A logo of a company&#10;&#10;Description automatically generated">
            <a:extLst>
              <a:ext uri="{FF2B5EF4-FFF2-40B4-BE49-F238E27FC236}">
                <a16:creationId xmlns:a16="http://schemas.microsoft.com/office/drawing/2014/main" id="{1C228800-A343-6478-85BA-5EE42C74B3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48371" y="5937546"/>
            <a:ext cx="831257" cy="8312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7078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7473212-57C3-6731-F5E2-1C7FAB105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/>
              <a:t>#4:</a:t>
            </a:r>
            <a:br>
              <a:rPr lang="en-US" sz="3700"/>
            </a:br>
            <a:br>
              <a:rPr lang="en-US" sz="3700"/>
            </a:br>
            <a:r>
              <a:rPr lang="en-US" sz="3700"/>
              <a:t>Claim follow-up and denial management: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FBEB2EB-120A-4550-F0D7-FEF0F8820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044775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9531524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BDFE7A-E31A-D1B6-A68E-1610AB826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87F2B-AAAC-A9B8-1C2E-486621733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400" dirty="0"/>
              <a:t>Implement a denial management process to identify and address recurring denial reasons.</a:t>
            </a:r>
          </a:p>
          <a:p>
            <a:r>
              <a:rPr lang="en-US" sz="2400" dirty="0"/>
              <a:t>Train staff on denial reasons and how to mitigate denials.</a:t>
            </a:r>
          </a:p>
          <a:p>
            <a:r>
              <a:rPr lang="en-US" sz="2400" dirty="0"/>
              <a:t>Foster communication and collaboration between billers and clinical staff to ensure accurate documentation and coding, minimizing the risk of preventable denials. </a:t>
            </a:r>
          </a:p>
        </p:txBody>
      </p:sp>
    </p:spTree>
    <p:extLst>
      <p:ext uri="{BB962C8B-B14F-4D97-AF65-F5344CB8AC3E}">
        <p14:creationId xmlns:p14="http://schemas.microsoft.com/office/powerpoint/2010/main" val="27470799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Freeform 6">
            <a:extLst>
              <a:ext uri="{FF2B5EF4-FFF2-40B4-BE49-F238E27FC236}">
                <a16:creationId xmlns:a16="http://schemas.microsoft.com/office/drawing/2014/main" id="{133F8CB7-795C-4272-9073-64D8CF97F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B7743172-17A8-4FA4-8434-B813E03B76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23">
            <a:extLst>
              <a:ext uri="{FF2B5EF4-FFF2-40B4-BE49-F238E27FC236}">
                <a16:creationId xmlns:a16="http://schemas.microsoft.com/office/drawing/2014/main" id="{4CE1233C-FD2F-489E-BFDE-086F5FED6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9D6F7-BA0B-C8BD-3A10-F2BC4285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1800225"/>
            <a:ext cx="3444211" cy="424113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400"/>
              <a:t>#5:</a:t>
            </a:r>
            <a:br>
              <a:rPr lang="en-US" sz="4400"/>
            </a:br>
            <a:br>
              <a:rPr lang="en-US" sz="4400"/>
            </a:br>
            <a:r>
              <a:rPr lang="en-US" sz="4400"/>
              <a:t>Managing Accounts Receivable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594E56-DAF5-5044-AAED-4F27D7E1BF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9198098"/>
              </p:ext>
            </p:extLst>
          </p:nvPr>
        </p:nvGraphicFramePr>
        <p:xfrm>
          <a:off x="5466523" y="2047875"/>
          <a:ext cx="5906328" cy="3811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7221256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8BC6E4-4E62-7595-DCC2-D9078E871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0FDE5-C15D-03A4-3A11-30D021C920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/>
              <a:t>Implement a process for tracking and monitoring aging reports and follow-up procedures.</a:t>
            </a:r>
          </a:p>
          <a:p>
            <a:r>
              <a:rPr lang="en-US" sz="2000"/>
              <a:t>Utilize practice management software for automated statement generation, payment posting and aging report generation.</a:t>
            </a:r>
          </a:p>
          <a:p>
            <a:r>
              <a:rPr lang="en-US" sz="2000"/>
              <a:t>Have a clear process for contacting patients regarding outstanding balances.</a:t>
            </a:r>
          </a:p>
        </p:txBody>
      </p:sp>
    </p:spTree>
    <p:extLst>
      <p:ext uri="{BB962C8B-B14F-4D97-AF65-F5344CB8AC3E}">
        <p14:creationId xmlns:p14="http://schemas.microsoft.com/office/powerpoint/2010/main" val="31077220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D0FDA2D-FA8F-1D9B-718B-6676F884C3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#6: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Managing Payer Contracts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3129499-327D-A8E5-089F-C58125EF4A2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115415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268522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1F314AF-0ADF-EC39-EF34-8801021C0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032022-652F-7D1B-C5EF-789A63418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Implement a system to ensure provider profiles are updated and attested to quarterly.</a:t>
            </a:r>
          </a:p>
          <a:p>
            <a:r>
              <a:rPr lang="en-US" sz="2000" dirty="0"/>
              <a:t>Implement a process to ensure provider credentialing is compliant and up to date with all payers.</a:t>
            </a:r>
          </a:p>
          <a:p>
            <a:r>
              <a:rPr lang="en-US" sz="2000" dirty="0"/>
              <a:t>Regularly review and update fee schedules and contract terms to ensure accurate billing and compliance with payer requirements.</a:t>
            </a:r>
          </a:p>
          <a:p>
            <a:r>
              <a:rPr lang="en-US" sz="2000" dirty="0"/>
              <a:t>Ensure your billing staff is trained on interpreting and applying contract terms and fee schedules accurately.</a:t>
            </a:r>
          </a:p>
        </p:txBody>
      </p:sp>
    </p:spTree>
    <p:extLst>
      <p:ext uri="{BB962C8B-B14F-4D97-AF65-F5344CB8AC3E}">
        <p14:creationId xmlns:p14="http://schemas.microsoft.com/office/powerpoint/2010/main" val="15719805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E297AE0-4FE0-35AD-BC23-84BEFA7EA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#7: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Compliance: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5474FFD-F37F-E82A-9112-5D4EDCA3311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372306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715236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5456AF-174E-0983-D9C4-0B0FCA771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0FB545-DCDE-2CF2-864C-46C685BC3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2400" dirty="0"/>
              <a:t>Implement comprehensive HIPAA and FWA training for all staff.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Establish policies and procedures to ensure the secure handling, transmission and storage of PHI.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Establish a clear reporting protocol for suspected Fraud, Waste and Abuse.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Conduct regular HIPAA risk assessments and audits to identify and address non-compliance issues.</a:t>
            </a:r>
          </a:p>
        </p:txBody>
      </p:sp>
    </p:spTree>
    <p:extLst>
      <p:ext uri="{BB962C8B-B14F-4D97-AF65-F5344CB8AC3E}">
        <p14:creationId xmlns:p14="http://schemas.microsoft.com/office/powerpoint/2010/main" val="13887168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A3F686-1E30-BE8B-A125-3C9D883C8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#8: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Regulatory Changes: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B1C9B9B-F06E-E483-0321-D1E28F18C9A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964003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48031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E968DD-D83E-370F-AF55-9E0B73C48F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4C7493-BDA1-7ABC-81D4-30D239E13E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Autofit/>
          </a:bodyPr>
          <a:lstStyle/>
          <a:p>
            <a:r>
              <a:rPr lang="en-US" sz="2400" dirty="0"/>
              <a:t>Establish a dedicated compliance officer responsible for monitoring regulatory updates and changes.</a:t>
            </a:r>
          </a:p>
          <a:p>
            <a:r>
              <a:rPr lang="en-US" sz="2400" dirty="0"/>
              <a:t>Invest in ongoing training for billers, coders and clinical staff.</a:t>
            </a:r>
          </a:p>
          <a:p>
            <a:r>
              <a:rPr lang="en-US" sz="2400" dirty="0"/>
              <a:t>Leverage industry resources, professional organizations and regulatory bodies to stay informed about upcoming changes and best practices.</a:t>
            </a:r>
          </a:p>
          <a:p>
            <a:r>
              <a:rPr lang="en-US" sz="2400" dirty="0"/>
              <a:t>Implement policies, procedures and auditing processes to ensure compliance. </a:t>
            </a:r>
          </a:p>
        </p:txBody>
      </p:sp>
    </p:spTree>
    <p:extLst>
      <p:ext uri="{BB962C8B-B14F-4D97-AF65-F5344CB8AC3E}">
        <p14:creationId xmlns:p14="http://schemas.microsoft.com/office/powerpoint/2010/main" val="72339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1E0D4A3-ECB8-4689-ABDB-9CE848CE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706DA5D-DAE4-1E06-93D6-4D45EB84C7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</a:rPr>
              <a:t>Objectives: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8854772B-9C8F-4037-89E0-3A45208AB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7093" y="1576408"/>
            <a:ext cx="10917814" cy="4638125"/>
          </a:xfrm>
          <a:custGeom>
            <a:avLst/>
            <a:gdLst>
              <a:gd name="connsiteX0" fmla="*/ 5441025 w 10917814"/>
              <a:gd name="connsiteY0" fmla="*/ 0 h 4638125"/>
              <a:gd name="connsiteX1" fmla="*/ 5453725 w 10917814"/>
              <a:gd name="connsiteY1" fmla="*/ 0 h 4638125"/>
              <a:gd name="connsiteX2" fmla="*/ 5464308 w 10917814"/>
              <a:gd name="connsiteY2" fmla="*/ 0 h 4638125"/>
              <a:gd name="connsiteX3" fmla="*/ 5477009 w 10917814"/>
              <a:gd name="connsiteY3" fmla="*/ 4762 h 4638125"/>
              <a:gd name="connsiteX4" fmla="*/ 5489708 w 10917814"/>
              <a:gd name="connsiteY4" fmla="*/ 9525 h 4638125"/>
              <a:gd name="connsiteX5" fmla="*/ 5498175 w 10917814"/>
              <a:gd name="connsiteY5" fmla="*/ 12700 h 4638125"/>
              <a:gd name="connsiteX6" fmla="*/ 5865801 w 10917814"/>
              <a:gd name="connsiteY6" fmla="*/ 288419 h 4638125"/>
              <a:gd name="connsiteX7" fmla="*/ 10765009 w 10917814"/>
              <a:gd name="connsiteY7" fmla="*/ 288419 h 4638125"/>
              <a:gd name="connsiteX8" fmla="*/ 10917814 w 10917814"/>
              <a:gd name="connsiteY8" fmla="*/ 441224 h 4638125"/>
              <a:gd name="connsiteX9" fmla="*/ 10917814 w 10917814"/>
              <a:gd name="connsiteY9" fmla="*/ 4485320 h 4638125"/>
              <a:gd name="connsiteX10" fmla="*/ 10765009 w 10917814"/>
              <a:gd name="connsiteY10" fmla="*/ 4638125 h 4638125"/>
              <a:gd name="connsiteX11" fmla="*/ 152805 w 10917814"/>
              <a:gd name="connsiteY11" fmla="*/ 4638125 h 4638125"/>
              <a:gd name="connsiteX12" fmla="*/ 0 w 10917814"/>
              <a:gd name="connsiteY12" fmla="*/ 4485320 h 4638125"/>
              <a:gd name="connsiteX13" fmla="*/ 0 w 10917814"/>
              <a:gd name="connsiteY13" fmla="*/ 441224 h 4638125"/>
              <a:gd name="connsiteX14" fmla="*/ 152805 w 10917814"/>
              <a:gd name="connsiteY14" fmla="*/ 288419 h 4638125"/>
              <a:gd name="connsiteX15" fmla="*/ 5041650 w 10917814"/>
              <a:gd name="connsiteY15" fmla="*/ 288419 h 4638125"/>
              <a:gd name="connsiteX16" fmla="*/ 5409275 w 10917814"/>
              <a:gd name="connsiteY16" fmla="*/ 12700 h 4638125"/>
              <a:gd name="connsiteX17" fmla="*/ 5417742 w 10917814"/>
              <a:gd name="connsiteY17" fmla="*/ 9525 h 4638125"/>
              <a:gd name="connsiteX18" fmla="*/ 5430442 w 10917814"/>
              <a:gd name="connsiteY18" fmla="*/ 4762 h 46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917814" h="4638125">
                <a:moveTo>
                  <a:pt x="5441025" y="0"/>
                </a:moveTo>
                <a:lnTo>
                  <a:pt x="5453725" y="0"/>
                </a:lnTo>
                <a:lnTo>
                  <a:pt x="5464308" y="0"/>
                </a:lnTo>
                <a:lnTo>
                  <a:pt x="5477009" y="4762"/>
                </a:lnTo>
                <a:lnTo>
                  <a:pt x="5489708" y="9525"/>
                </a:lnTo>
                <a:lnTo>
                  <a:pt x="5498175" y="12700"/>
                </a:lnTo>
                <a:lnTo>
                  <a:pt x="5865801" y="288419"/>
                </a:lnTo>
                <a:lnTo>
                  <a:pt x="10765009" y="288419"/>
                </a:lnTo>
                <a:cubicBezTo>
                  <a:pt x="10849401" y="288419"/>
                  <a:pt x="10917814" y="356832"/>
                  <a:pt x="10917814" y="441224"/>
                </a:cubicBezTo>
                <a:lnTo>
                  <a:pt x="10917814" y="4485320"/>
                </a:lnTo>
                <a:cubicBezTo>
                  <a:pt x="10917814" y="4569712"/>
                  <a:pt x="10849401" y="4638125"/>
                  <a:pt x="10765009" y="4638125"/>
                </a:cubicBezTo>
                <a:lnTo>
                  <a:pt x="152805" y="4638125"/>
                </a:lnTo>
                <a:cubicBezTo>
                  <a:pt x="68413" y="4638125"/>
                  <a:pt x="0" y="4569712"/>
                  <a:pt x="0" y="4485320"/>
                </a:cubicBezTo>
                <a:lnTo>
                  <a:pt x="0" y="441224"/>
                </a:lnTo>
                <a:cubicBezTo>
                  <a:pt x="0" y="356832"/>
                  <a:pt x="68413" y="288419"/>
                  <a:pt x="152805" y="288419"/>
                </a:cubicBezTo>
                <a:lnTo>
                  <a:pt x="5041650" y="288419"/>
                </a:lnTo>
                <a:lnTo>
                  <a:pt x="5409275" y="12700"/>
                </a:lnTo>
                <a:lnTo>
                  <a:pt x="5417742" y="9525"/>
                </a:lnTo>
                <a:lnTo>
                  <a:pt x="5430442" y="4762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275FBAD-3E49-CA0A-D214-F6013F8F12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732" y="2222287"/>
            <a:ext cx="9966953" cy="3636511"/>
          </a:xfrm>
          <a:effectLst/>
        </p:spPr>
        <p:txBody>
          <a:bodyPr>
            <a:normAutofit/>
          </a:bodyPr>
          <a:lstStyle/>
          <a:p>
            <a:r>
              <a:rPr lang="en-US" sz="2400" dirty="0"/>
              <a:t>Describe the top 10 billing and coding challenges.</a:t>
            </a:r>
          </a:p>
          <a:p>
            <a:r>
              <a:rPr lang="en-US" sz="2400" dirty="0"/>
              <a:t>Identify practical and compliant solutions to streamline the billing and coding process.</a:t>
            </a:r>
          </a:p>
          <a:p>
            <a:r>
              <a:rPr lang="en-US" sz="2400" dirty="0"/>
              <a:t>Explain how billing practices directly impact the revenue cycle.</a:t>
            </a:r>
          </a:p>
          <a:p>
            <a:r>
              <a:rPr lang="en-US" sz="2400" dirty="0"/>
              <a:t>List steps to consider when identifying gaps, errors or consistent non-compliant billing practices.</a:t>
            </a:r>
          </a:p>
        </p:txBody>
      </p:sp>
    </p:spTree>
    <p:extLst>
      <p:ext uri="{BB962C8B-B14F-4D97-AF65-F5344CB8AC3E}">
        <p14:creationId xmlns:p14="http://schemas.microsoft.com/office/powerpoint/2010/main" val="37825120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B6190DA-F9BF-6CBD-C1C6-AB3AD61324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#9 </a:t>
            </a:r>
            <a:br>
              <a:rPr lang="en-US" dirty="0"/>
            </a:br>
            <a:br>
              <a:rPr lang="en-US" dirty="0"/>
            </a:br>
            <a:r>
              <a:rPr lang="en-US" dirty="0"/>
              <a:t>Patient Satisfaction: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C23649B-26C0-FF79-A8B5-A002B51B532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977725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77430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82B551-DA9F-8234-230D-4A6503D818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FF04C-9EA1-A74A-FD83-B1A76186C6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400" dirty="0"/>
              <a:t>Patients must be informed of the cost of treatment and their financial responsibilities.</a:t>
            </a:r>
          </a:p>
          <a:p>
            <a:r>
              <a:rPr lang="en-US" sz="2400" dirty="0"/>
              <a:t>Any patient questions must be addressed promptly and accurately.</a:t>
            </a:r>
          </a:p>
          <a:p>
            <a:r>
              <a:rPr lang="en-US" sz="2400" dirty="0"/>
              <a:t>Billing processes must be transparent and clear.</a:t>
            </a:r>
          </a:p>
          <a:p>
            <a:r>
              <a:rPr lang="en-US" sz="2400" dirty="0"/>
              <a:t>Providers should focus on providing quality care.</a:t>
            </a:r>
          </a:p>
        </p:txBody>
      </p:sp>
    </p:spTree>
    <p:extLst>
      <p:ext uri="{BB962C8B-B14F-4D97-AF65-F5344CB8AC3E}">
        <p14:creationId xmlns:p14="http://schemas.microsoft.com/office/powerpoint/2010/main" val="40078161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4C17A2-CB3B-CA4A-FDC2-4F8B33FBB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/>
              <a:t>#10:</a:t>
            </a:r>
            <a:br>
              <a:rPr lang="en-US" sz="3700"/>
            </a:br>
            <a:br>
              <a:rPr lang="en-US" sz="3700"/>
            </a:br>
            <a:r>
              <a:rPr lang="en-US" sz="3700"/>
              <a:t>Optimizing Revenue Cycle Management: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30945FD-9831-7806-D8FE-6A91AFC53D4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035567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7623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E76D44C-6306-BD93-9C68-749ED812C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7A098-40C0-BFAC-7B47-808E4721E9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7" y="978993"/>
            <a:ext cx="5732417" cy="4900014"/>
          </a:xfrm>
          <a:effectLst/>
        </p:spPr>
        <p:txBody>
          <a:bodyPr>
            <a:noAutofit/>
          </a:bodyPr>
          <a:lstStyle/>
          <a:p>
            <a:r>
              <a:rPr lang="en-US" sz="2400" dirty="0"/>
              <a:t>Conduct a comprehensive assessment of the entire revenue cycle process, identifying inefficiencies and areas for improvement.</a:t>
            </a:r>
          </a:p>
          <a:p>
            <a:r>
              <a:rPr lang="en-US" sz="2400" dirty="0"/>
              <a:t>Implement streamlined workflows such as patient registration, claim submission and payment posting.</a:t>
            </a:r>
          </a:p>
          <a:p>
            <a:r>
              <a:rPr lang="en-US" sz="2400" dirty="0"/>
              <a:t>Leverage reporting tools to monitor Key Performance Indicators.</a:t>
            </a:r>
          </a:p>
          <a:p>
            <a:r>
              <a:rPr lang="en-US" sz="2400" dirty="0"/>
              <a:t>Foster collaboration and communication among all stakeholders involved in the revenue cycle, including front-office staff, billers, and clinical staff.</a:t>
            </a:r>
          </a:p>
        </p:txBody>
      </p:sp>
    </p:spTree>
    <p:extLst>
      <p:ext uri="{BB962C8B-B14F-4D97-AF65-F5344CB8AC3E}">
        <p14:creationId xmlns:p14="http://schemas.microsoft.com/office/powerpoint/2010/main" val="1629775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F08C56-8A20-7411-925B-D74E5FE366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Client Case: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934BF7D-A545-7E90-D765-348E1D68A7A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18712" y="2222287"/>
          <a:ext cx="10554574" cy="3636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677439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42477E-F217-AEB8-6B41-07DC02C067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100"/>
              <a:t>What should you do if a concern arises in billing practices?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57CC29F-A1DF-7862-25C4-CC29C7E17C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763204"/>
              </p:ext>
            </p:extLst>
          </p:nvPr>
        </p:nvGraphicFramePr>
        <p:xfrm>
          <a:off x="819150" y="2548647"/>
          <a:ext cx="10553700" cy="33108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998785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8775F366-526C-4C42-8931-696FFE8AA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6="http://schemas.microsoft.com/office/drawing/2014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1DCC7BA-3740-47E1-91B9-626938139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84CEFA49-6B2F-4FE6-B6AF-31D49E68C2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40086" y="40084"/>
            <a:ext cx="6858002" cy="6777832"/>
          </a:xfrm>
          <a:custGeom>
            <a:avLst/>
            <a:gdLst>
              <a:gd name="connsiteX0" fmla="*/ 6858001 w 6858002"/>
              <a:gd name="connsiteY0" fmla="*/ 4666984 h 6777832"/>
              <a:gd name="connsiteX1" fmla="*/ 3829243 w 6858002"/>
              <a:gd name="connsiteY1" fmla="*/ 6654602 h 6777832"/>
              <a:gd name="connsiteX2" fmla="*/ 3827370 w 6858002"/>
              <a:gd name="connsiteY2" fmla="*/ 6656146 h 6777832"/>
              <a:gd name="connsiteX3" fmla="*/ 3824584 w 6858002"/>
              <a:gd name="connsiteY3" fmla="*/ 6657658 h 6777832"/>
              <a:gd name="connsiteX4" fmla="*/ 3798694 w 6858002"/>
              <a:gd name="connsiteY4" fmla="*/ 6674649 h 6777832"/>
              <a:gd name="connsiteX5" fmla="*/ 3785012 w 6858002"/>
              <a:gd name="connsiteY5" fmla="*/ 6679138 h 6777832"/>
              <a:gd name="connsiteX6" fmla="*/ 3706340 w 6858002"/>
              <a:gd name="connsiteY6" fmla="*/ 6721839 h 6777832"/>
              <a:gd name="connsiteX7" fmla="*/ 3428999 w 6858002"/>
              <a:gd name="connsiteY7" fmla="*/ 6777832 h 6777832"/>
              <a:gd name="connsiteX8" fmla="*/ 3151659 w 6858002"/>
              <a:gd name="connsiteY8" fmla="*/ 6721839 h 6777832"/>
              <a:gd name="connsiteX9" fmla="*/ 3072997 w 6858002"/>
              <a:gd name="connsiteY9" fmla="*/ 6679143 h 6777832"/>
              <a:gd name="connsiteX10" fmla="*/ 3059299 w 6858002"/>
              <a:gd name="connsiteY10" fmla="*/ 6674649 h 6777832"/>
              <a:gd name="connsiteX11" fmla="*/ 3033384 w 6858002"/>
              <a:gd name="connsiteY11" fmla="*/ 6657642 h 6777832"/>
              <a:gd name="connsiteX12" fmla="*/ 3030628 w 6858002"/>
              <a:gd name="connsiteY12" fmla="*/ 6656146 h 6777832"/>
              <a:gd name="connsiteX13" fmla="*/ 3028776 w 6858002"/>
              <a:gd name="connsiteY13" fmla="*/ 6654618 h 6777832"/>
              <a:gd name="connsiteX14" fmla="*/ 1 w 6858002"/>
              <a:gd name="connsiteY14" fmla="*/ 4666984 h 6777832"/>
              <a:gd name="connsiteX15" fmla="*/ 6858002 w 6858002"/>
              <a:gd name="connsiteY15" fmla="*/ 0 h 6777832"/>
              <a:gd name="connsiteX16" fmla="*/ 6858002 w 6858002"/>
              <a:gd name="connsiteY16" fmla="*/ 1570616 h 6777832"/>
              <a:gd name="connsiteX17" fmla="*/ 6858001 w 6858002"/>
              <a:gd name="connsiteY17" fmla="*/ 1570616 h 6777832"/>
              <a:gd name="connsiteX18" fmla="*/ 6858001 w 6858002"/>
              <a:gd name="connsiteY18" fmla="*/ 4666983 h 6777832"/>
              <a:gd name="connsiteX19" fmla="*/ 0 w 6858002"/>
              <a:gd name="connsiteY19" fmla="*/ 4666983 h 6777832"/>
              <a:gd name="connsiteX20" fmla="*/ 0 w 6858002"/>
              <a:gd name="connsiteY20" fmla="*/ 595217 h 6777832"/>
              <a:gd name="connsiteX21" fmla="*/ 1 w 6858002"/>
              <a:gd name="connsiteY21" fmla="*/ 595217 h 6777832"/>
              <a:gd name="connsiteX22" fmla="*/ 1 w 6858002"/>
              <a:gd name="connsiteY22" fmla="*/ 0 h 67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</a:cxnLst>
            <a:rect l="l" t="t" r="r" b="b"/>
            <a:pathLst>
              <a:path w="6858002" h="6777832">
                <a:moveTo>
                  <a:pt x="6858001" y="4666984"/>
                </a:moveTo>
                <a:lnTo>
                  <a:pt x="3829243" y="6654602"/>
                </a:lnTo>
                <a:lnTo>
                  <a:pt x="3827370" y="6656146"/>
                </a:lnTo>
                <a:lnTo>
                  <a:pt x="3824584" y="6657658"/>
                </a:lnTo>
                <a:lnTo>
                  <a:pt x="3798694" y="6674649"/>
                </a:lnTo>
                <a:lnTo>
                  <a:pt x="3785012" y="6679138"/>
                </a:lnTo>
                <a:lnTo>
                  <a:pt x="3706340" y="6721839"/>
                </a:lnTo>
                <a:cubicBezTo>
                  <a:pt x="3621097" y="6757894"/>
                  <a:pt x="3527376" y="6777832"/>
                  <a:pt x="3428999" y="6777832"/>
                </a:cubicBezTo>
                <a:cubicBezTo>
                  <a:pt x="3330622" y="6777832"/>
                  <a:pt x="3236902" y="6757894"/>
                  <a:pt x="3151659" y="6721839"/>
                </a:cubicBezTo>
                <a:lnTo>
                  <a:pt x="3072997" y="6679143"/>
                </a:lnTo>
                <a:lnTo>
                  <a:pt x="3059299" y="6674649"/>
                </a:lnTo>
                <a:lnTo>
                  <a:pt x="3033384" y="6657642"/>
                </a:lnTo>
                <a:lnTo>
                  <a:pt x="3030628" y="6656146"/>
                </a:lnTo>
                <a:lnTo>
                  <a:pt x="3028776" y="6654618"/>
                </a:lnTo>
                <a:lnTo>
                  <a:pt x="1" y="4666984"/>
                </a:lnTo>
                <a:close/>
                <a:moveTo>
                  <a:pt x="6858002" y="0"/>
                </a:moveTo>
                <a:lnTo>
                  <a:pt x="6858002" y="1570616"/>
                </a:lnTo>
                <a:lnTo>
                  <a:pt x="6858001" y="1570616"/>
                </a:lnTo>
                <a:lnTo>
                  <a:pt x="6858001" y="4666983"/>
                </a:lnTo>
                <a:lnTo>
                  <a:pt x="0" y="4666983"/>
                </a:lnTo>
                <a:lnTo>
                  <a:pt x="0" y="595217"/>
                </a:lnTo>
                <a:lnTo>
                  <a:pt x="1" y="595217"/>
                </a:lnTo>
                <a:lnTo>
                  <a:pt x="1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6="http://schemas.microsoft.com/office/drawing/2014/main" xmlns:p14="http://schemas.microsoft.com/office/powerpoint/2010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B773B8-F20C-B0F8-B148-290051602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4" y="947607"/>
            <a:ext cx="4389427" cy="496278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540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986791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F1E0D4A3-ECB8-4689-ABDB-9CE848CE8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C9576C7-A4B9-C867-64A6-352099B2B2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effectLst/>
        </p:spPr>
        <p:txBody>
          <a:bodyPr anchor="ctr">
            <a:normAutofit/>
          </a:bodyPr>
          <a:lstStyle/>
          <a:p>
            <a:pPr algn="ctr"/>
            <a:r>
              <a:rPr lang="en-US" sz="2800">
                <a:solidFill>
                  <a:schemeClr val="tx1"/>
                </a:solidFill>
              </a:rPr>
              <a:t>References:</a:t>
            </a: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8854772B-9C8F-4037-89E0-3A45208AB3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7093" y="1576408"/>
            <a:ext cx="10917814" cy="4638125"/>
          </a:xfrm>
          <a:custGeom>
            <a:avLst/>
            <a:gdLst>
              <a:gd name="connsiteX0" fmla="*/ 5441025 w 10917814"/>
              <a:gd name="connsiteY0" fmla="*/ 0 h 4638125"/>
              <a:gd name="connsiteX1" fmla="*/ 5453725 w 10917814"/>
              <a:gd name="connsiteY1" fmla="*/ 0 h 4638125"/>
              <a:gd name="connsiteX2" fmla="*/ 5464308 w 10917814"/>
              <a:gd name="connsiteY2" fmla="*/ 0 h 4638125"/>
              <a:gd name="connsiteX3" fmla="*/ 5477009 w 10917814"/>
              <a:gd name="connsiteY3" fmla="*/ 4762 h 4638125"/>
              <a:gd name="connsiteX4" fmla="*/ 5489708 w 10917814"/>
              <a:gd name="connsiteY4" fmla="*/ 9525 h 4638125"/>
              <a:gd name="connsiteX5" fmla="*/ 5498175 w 10917814"/>
              <a:gd name="connsiteY5" fmla="*/ 12700 h 4638125"/>
              <a:gd name="connsiteX6" fmla="*/ 5865801 w 10917814"/>
              <a:gd name="connsiteY6" fmla="*/ 288419 h 4638125"/>
              <a:gd name="connsiteX7" fmla="*/ 10765009 w 10917814"/>
              <a:gd name="connsiteY7" fmla="*/ 288419 h 4638125"/>
              <a:gd name="connsiteX8" fmla="*/ 10917814 w 10917814"/>
              <a:gd name="connsiteY8" fmla="*/ 441224 h 4638125"/>
              <a:gd name="connsiteX9" fmla="*/ 10917814 w 10917814"/>
              <a:gd name="connsiteY9" fmla="*/ 4485320 h 4638125"/>
              <a:gd name="connsiteX10" fmla="*/ 10765009 w 10917814"/>
              <a:gd name="connsiteY10" fmla="*/ 4638125 h 4638125"/>
              <a:gd name="connsiteX11" fmla="*/ 152805 w 10917814"/>
              <a:gd name="connsiteY11" fmla="*/ 4638125 h 4638125"/>
              <a:gd name="connsiteX12" fmla="*/ 0 w 10917814"/>
              <a:gd name="connsiteY12" fmla="*/ 4485320 h 4638125"/>
              <a:gd name="connsiteX13" fmla="*/ 0 w 10917814"/>
              <a:gd name="connsiteY13" fmla="*/ 441224 h 4638125"/>
              <a:gd name="connsiteX14" fmla="*/ 152805 w 10917814"/>
              <a:gd name="connsiteY14" fmla="*/ 288419 h 4638125"/>
              <a:gd name="connsiteX15" fmla="*/ 5041650 w 10917814"/>
              <a:gd name="connsiteY15" fmla="*/ 288419 h 4638125"/>
              <a:gd name="connsiteX16" fmla="*/ 5409275 w 10917814"/>
              <a:gd name="connsiteY16" fmla="*/ 12700 h 4638125"/>
              <a:gd name="connsiteX17" fmla="*/ 5417742 w 10917814"/>
              <a:gd name="connsiteY17" fmla="*/ 9525 h 4638125"/>
              <a:gd name="connsiteX18" fmla="*/ 5430442 w 10917814"/>
              <a:gd name="connsiteY18" fmla="*/ 4762 h 4638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10917814" h="4638125">
                <a:moveTo>
                  <a:pt x="5441025" y="0"/>
                </a:moveTo>
                <a:lnTo>
                  <a:pt x="5453725" y="0"/>
                </a:lnTo>
                <a:lnTo>
                  <a:pt x="5464308" y="0"/>
                </a:lnTo>
                <a:lnTo>
                  <a:pt x="5477009" y="4762"/>
                </a:lnTo>
                <a:lnTo>
                  <a:pt x="5489708" y="9525"/>
                </a:lnTo>
                <a:lnTo>
                  <a:pt x="5498175" y="12700"/>
                </a:lnTo>
                <a:lnTo>
                  <a:pt x="5865801" y="288419"/>
                </a:lnTo>
                <a:lnTo>
                  <a:pt x="10765009" y="288419"/>
                </a:lnTo>
                <a:cubicBezTo>
                  <a:pt x="10849401" y="288419"/>
                  <a:pt x="10917814" y="356832"/>
                  <a:pt x="10917814" y="441224"/>
                </a:cubicBezTo>
                <a:lnTo>
                  <a:pt x="10917814" y="4485320"/>
                </a:lnTo>
                <a:cubicBezTo>
                  <a:pt x="10917814" y="4569712"/>
                  <a:pt x="10849401" y="4638125"/>
                  <a:pt x="10765009" y="4638125"/>
                </a:cubicBezTo>
                <a:lnTo>
                  <a:pt x="152805" y="4638125"/>
                </a:lnTo>
                <a:cubicBezTo>
                  <a:pt x="68413" y="4638125"/>
                  <a:pt x="0" y="4569712"/>
                  <a:pt x="0" y="4485320"/>
                </a:cubicBezTo>
                <a:lnTo>
                  <a:pt x="0" y="441224"/>
                </a:lnTo>
                <a:cubicBezTo>
                  <a:pt x="0" y="356832"/>
                  <a:pt x="68413" y="288419"/>
                  <a:pt x="152805" y="288419"/>
                </a:cubicBezTo>
                <a:lnTo>
                  <a:pt x="5041650" y="288419"/>
                </a:lnTo>
                <a:lnTo>
                  <a:pt x="5409275" y="12700"/>
                </a:lnTo>
                <a:lnTo>
                  <a:pt x="5417742" y="9525"/>
                </a:lnTo>
                <a:lnTo>
                  <a:pt x="5430442" y="4762"/>
                </a:lnTo>
                <a:close/>
              </a:path>
            </a:pathLst>
          </a:custGeom>
          <a:noFill/>
          <a:ln w="381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CD147-D7B0-9249-1FC2-C473D3B50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732" y="2222287"/>
            <a:ext cx="9966953" cy="3636511"/>
          </a:xfrm>
          <a:effectLst/>
        </p:spPr>
        <p:txBody>
          <a:bodyPr>
            <a:normAutofit/>
          </a:bodyPr>
          <a:lstStyle/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Chandawarkar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R., Nadkarni, P.,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Barmash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E., Thomas, S., Capek, A., Casey, K., &amp;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Carradero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F. (2024). Revenue cycle Management: the art and the science.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Plastic &amp; Reconstructive Surgery Global Open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(7), e5756. https://doi.org/10.1097/gox.0000000000005756</a:t>
            </a:r>
          </a:p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Admin, Admin, &amp; Admin. (2024, March 6).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 key medical billing Challenges and Solutions | </a:t>
            </a:r>
            <a:r>
              <a:rPr lang="en-US" sz="1500" i="1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Medwave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Medwave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Billing &amp; Credentialing. https://medwave.io/2024/03/10-key-medical-billing-challenges-and-solutions/</a:t>
            </a:r>
          </a:p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Kylander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K. (2024, June 3).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top 10 medical billing issues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CollaborateMD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https://www.collaboratemd.com/blog/the-top-10-challenges-associated-with-medical-billing/</a:t>
            </a:r>
          </a:p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Rights, O. F. C. (2024, April 19).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HIPAA home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HHS.gov. </a:t>
            </a:r>
            <a:r>
              <a:rPr lang="en-US" sz="1500" u="sng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2"/>
              </a:rPr>
              <a:t>https://www.hhs.gov/hipaa/index.html</a:t>
            </a:r>
            <a:endParaRPr lang="en-US" sz="15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American Medical Association. (2021). Medicare Fraud &amp; Abuse: Prevent, Detect, Report. In </a:t>
            </a:r>
            <a:r>
              <a:rPr lang="en-US" sz="1500" i="1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MLN Booklet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US" sz="1500" u="sng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  <a:hlinkClick r:id="rId3"/>
              </a:rPr>
              <a:t>https://www.cms.gov/Outreach-and-Education/Medicare-Learning-Network-MLN/MLNProducts/Downloads/Fraud-Abuse-MLN4649244.pdf</a:t>
            </a:r>
            <a:endParaRPr lang="en-US" sz="1500" kern="10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9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Enoch, G. and Harris, A. (2023). Billing for Non-physician Provider Services to Support the Delivery of Physician Care. Fam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Pract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US" sz="1500" kern="10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Manag</a:t>
            </a:r>
            <a:r>
              <a:rPr lang="en-US" sz="1500" kern="10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30 (1), 13-17.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500"/>
          </a:p>
        </p:txBody>
      </p:sp>
    </p:spTree>
    <p:extLst>
      <p:ext uri="{BB962C8B-B14F-4D97-AF65-F5344CB8AC3E}">
        <p14:creationId xmlns:p14="http://schemas.microsoft.com/office/powerpoint/2010/main" val="37788027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6">
            <a:extLst>
              <a:ext uri="{FF2B5EF4-FFF2-40B4-BE49-F238E27FC236}">
                <a16:creationId xmlns:a16="http://schemas.microsoft.com/office/drawing/2014/main" id="{53576798-7F98-4C7F-B6C7-6D41B5A7E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6="http://schemas.microsoft.com/office/drawing/2014/main" xmlns:p14="http://schemas.microsoft.com/office/powerpoint/2010/main"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16E965-8F56-09E3-0C27-965ED5B89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000" b="1"/>
              <a:t>Top 10 Challenges	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3BB7A0-0F76-DC18-8610-3F742F7944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18713" y="2413000"/>
            <a:ext cx="3835583" cy="36322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buFont typeface="Wingdings 2" charset="2"/>
              <a:buChar char=""/>
            </a:pPr>
            <a:r>
              <a:rPr lang="en-US" sz="2400" dirty="0"/>
              <a:t>Medical billing is a complex process that involves multiple layers of guidelines and regulations.  </a:t>
            </a:r>
          </a:p>
          <a:p>
            <a:pPr>
              <a:buFont typeface="Wingdings 2" charset="2"/>
              <a:buChar char=""/>
            </a:pPr>
            <a:r>
              <a:rPr lang="en-US" sz="2400" dirty="0"/>
              <a:t>Medical billing errors can cause financial damages for providers, the practice and the patient.  </a:t>
            </a:r>
          </a:p>
        </p:txBody>
      </p:sp>
      <p:pic>
        <p:nvPicPr>
          <p:cNvPr id="6" name="Picture Placeholder 5" descr="A diagram of a revenue cycle&#10;&#10;Description automatically generated">
            <a:extLst>
              <a:ext uri="{FF2B5EF4-FFF2-40B4-BE49-F238E27FC236}">
                <a16:creationId xmlns:a16="http://schemas.microsoft.com/office/drawing/2014/main" id="{31A215C8-8B47-EEA8-CDD2-6DA352339DA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336" b="8336"/>
          <a:stretch/>
        </p:blipFill>
        <p:spPr>
          <a:xfrm>
            <a:off x="5820798" y="2364646"/>
            <a:ext cx="5268960" cy="4046166"/>
          </a:xfrm>
          <a:prstGeom prst="roundRect">
            <a:avLst>
              <a:gd name="adj" fmla="val 3876"/>
            </a:avLst>
          </a:prstGeom>
          <a:ln>
            <a:solidFill>
              <a:schemeClr val="accent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3533278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B495EC-F8BD-383C-F691-27551682A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#1: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Insurance Verification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33858E8-1CC4-6E6C-FFEB-C467A3DEE7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41152700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681100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A76C4D-9EEA-0639-B2DF-AC1FC8767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7C221A-06B8-9CA6-9A12-4E6A9D6A3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400" dirty="0"/>
              <a:t>Educate front office staff on the importance of accurate patient demographic and insurance information collection.</a:t>
            </a:r>
          </a:p>
          <a:p>
            <a:r>
              <a:rPr lang="en-US" sz="2400" dirty="0"/>
              <a:t>Implement a process for verifying patient eligibility and benefits prior to rendering services.</a:t>
            </a:r>
          </a:p>
          <a:p>
            <a:r>
              <a:rPr lang="en-US" sz="2400" dirty="0"/>
              <a:t>Establish clear communication with patients to address any discrepancies or changes in coverage.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737061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7764ED-27E2-9883-60A1-B08EC1F589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276" y="906118"/>
            <a:ext cx="3518452" cy="4686645"/>
          </a:xfrm>
        </p:spPr>
        <p:txBody>
          <a:bodyPr anchor="t">
            <a:normAutofit/>
          </a:bodyPr>
          <a:lstStyle/>
          <a:p>
            <a:r>
              <a:rPr lang="en-US" dirty="0"/>
              <a:t>#2: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Accurate Charting and Coding</a:t>
            </a:r>
          </a:p>
        </p:txBody>
      </p:sp>
      <p:graphicFrame>
        <p:nvGraphicFramePr>
          <p:cNvPr id="7" name="Content Placeholder 2">
            <a:extLst>
              <a:ext uri="{FF2B5EF4-FFF2-40B4-BE49-F238E27FC236}">
                <a16:creationId xmlns:a16="http://schemas.microsoft.com/office/drawing/2014/main" id="{C3B1117E-0218-EE2B-AD43-6300452E12C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891205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987182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0E05F7-EC1E-CA44-57D4-1C549E084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r>
              <a:rPr lang="en-US" dirty="0"/>
              <a:t>Solution: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B9742B21-BC34-F5DF-98F5-C6ED0CCDBC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000" dirty="0"/>
              <a:t>Chart everything that happened in the visit.  </a:t>
            </a:r>
          </a:p>
          <a:p>
            <a:r>
              <a:rPr lang="en-US" sz="2000" dirty="0"/>
              <a:t>Implement coding practices that meet regulatory standards.</a:t>
            </a:r>
          </a:p>
          <a:p>
            <a:r>
              <a:rPr lang="en-US" sz="2000" dirty="0"/>
              <a:t>Train providers, billers, and coders on the most advanced coding procedures.</a:t>
            </a:r>
          </a:p>
          <a:p>
            <a:r>
              <a:rPr lang="en-US" sz="2000" dirty="0"/>
              <a:t>Audit charts and codes to identify and correct errors.</a:t>
            </a:r>
          </a:p>
          <a:p>
            <a:r>
              <a:rPr lang="en-US" sz="2000" dirty="0"/>
              <a:t>Foster collaboration between billers and clinical staff to ensure accurate documentation and coding of medical services.</a:t>
            </a:r>
          </a:p>
        </p:txBody>
      </p:sp>
    </p:spTree>
    <p:extLst>
      <p:ext uri="{BB962C8B-B14F-4D97-AF65-F5344CB8AC3E}">
        <p14:creationId xmlns:p14="http://schemas.microsoft.com/office/powerpoint/2010/main" val="691810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D0D45553-91A4-480A-9577-0E0FC0D919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73" y="0"/>
            <a:ext cx="12187427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23">
            <a:extLst>
              <a:ext uri="{FF2B5EF4-FFF2-40B4-BE49-F238E27FC236}">
                <a16:creationId xmlns:a16="http://schemas.microsoft.com/office/drawing/2014/main" id="{D240F8A8-FEA1-42C2-B259-27A9351279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4637005" cy="6858000"/>
          </a:xfrm>
          <a:custGeom>
            <a:avLst/>
            <a:gdLst>
              <a:gd name="connsiteX0" fmla="*/ 0 w 4637005"/>
              <a:gd name="connsiteY0" fmla="*/ 0 h 6858000"/>
              <a:gd name="connsiteX1" fmla="*/ 4637005 w 4637005"/>
              <a:gd name="connsiteY1" fmla="*/ 0 h 6858000"/>
              <a:gd name="connsiteX2" fmla="*/ 4637005 w 4637005"/>
              <a:gd name="connsiteY2" fmla="*/ 1900238 h 6858000"/>
              <a:gd name="connsiteX3" fmla="*/ 4266589 w 4637005"/>
              <a:gd name="connsiteY3" fmla="*/ 2178050 h 6858000"/>
              <a:gd name="connsiteX4" fmla="*/ 4262355 w 4637005"/>
              <a:gd name="connsiteY4" fmla="*/ 2184400 h 6858000"/>
              <a:gd name="connsiteX5" fmla="*/ 4256005 w 4637005"/>
              <a:gd name="connsiteY5" fmla="*/ 2193925 h 6858000"/>
              <a:gd name="connsiteX6" fmla="*/ 4249655 w 4637005"/>
              <a:gd name="connsiteY6" fmla="*/ 2201863 h 6858000"/>
              <a:gd name="connsiteX7" fmla="*/ 4249655 w 4637005"/>
              <a:gd name="connsiteY7" fmla="*/ 2211388 h 6858000"/>
              <a:gd name="connsiteX8" fmla="*/ 4249655 w 4637005"/>
              <a:gd name="connsiteY8" fmla="*/ 2220913 h 6858000"/>
              <a:gd name="connsiteX9" fmla="*/ 4256005 w 4637005"/>
              <a:gd name="connsiteY9" fmla="*/ 2228850 h 6858000"/>
              <a:gd name="connsiteX10" fmla="*/ 4262355 w 4637005"/>
              <a:gd name="connsiteY10" fmla="*/ 2238375 h 6858000"/>
              <a:gd name="connsiteX11" fmla="*/ 4266589 w 4637005"/>
              <a:gd name="connsiteY11" fmla="*/ 2244725 h 6858000"/>
              <a:gd name="connsiteX12" fmla="*/ 4637005 w 4637005"/>
              <a:gd name="connsiteY12" fmla="*/ 2522538 h 6858000"/>
              <a:gd name="connsiteX13" fmla="*/ 4637005 w 4637005"/>
              <a:gd name="connsiteY13" fmla="*/ 6858000 h 6858000"/>
              <a:gd name="connsiteX14" fmla="*/ 0 w 4637005"/>
              <a:gd name="connsiteY1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4637005" h="6858000">
                <a:moveTo>
                  <a:pt x="0" y="0"/>
                </a:moveTo>
                <a:lnTo>
                  <a:pt x="4637005" y="0"/>
                </a:lnTo>
                <a:lnTo>
                  <a:pt x="4637005" y="1900238"/>
                </a:lnTo>
                <a:lnTo>
                  <a:pt x="4266589" y="2178050"/>
                </a:lnTo>
                <a:lnTo>
                  <a:pt x="4262355" y="2184400"/>
                </a:lnTo>
                <a:lnTo>
                  <a:pt x="4256005" y="2193925"/>
                </a:lnTo>
                <a:lnTo>
                  <a:pt x="4249655" y="2201863"/>
                </a:lnTo>
                <a:lnTo>
                  <a:pt x="4249655" y="2211388"/>
                </a:lnTo>
                <a:lnTo>
                  <a:pt x="4249655" y="2220913"/>
                </a:lnTo>
                <a:lnTo>
                  <a:pt x="4256005" y="2228850"/>
                </a:lnTo>
                <a:lnTo>
                  <a:pt x="4262355" y="2238375"/>
                </a:lnTo>
                <a:lnTo>
                  <a:pt x="4266589" y="2244725"/>
                </a:lnTo>
                <a:lnTo>
                  <a:pt x="4637005" y="2522538"/>
                </a:lnTo>
                <a:lnTo>
                  <a:pt x="4637005" y="6858000"/>
                </a:lnTo>
                <a:lnTo>
                  <a:pt x="0" y="6858000"/>
                </a:lnTo>
                <a:close/>
              </a:path>
            </a:pathLst>
          </a:custGeom>
          <a:blipFill>
            <a:blip r:embed="rId2">
              <a:duotone>
                <a:schemeClr val="accent1">
                  <a:tint val="98000"/>
                  <a:lumMod val="102000"/>
                </a:schemeClr>
                <a:schemeClr val="accent1">
                  <a:shade val="98000"/>
                  <a:lumMod val="98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69D6F7-BA0B-C8BD-3A10-F2BC42850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91" y="1741714"/>
            <a:ext cx="3518452" cy="4117749"/>
          </a:xfrm>
        </p:spPr>
        <p:txBody>
          <a:bodyPr anchor="t">
            <a:normAutofit/>
          </a:bodyPr>
          <a:lstStyle/>
          <a:p>
            <a:r>
              <a:rPr lang="en-US" dirty="0"/>
              <a:t>#3:</a:t>
            </a:r>
            <a:br>
              <a:rPr lang="en-US" dirty="0"/>
            </a:br>
            <a:br>
              <a:rPr lang="en-US" dirty="0"/>
            </a:br>
            <a:r>
              <a:rPr lang="en-US" dirty="0"/>
              <a:t>Accurate and Timely Claim Submission: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1594E56-DAF5-5044-AAED-4F27D7E1BF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058279"/>
              </p:ext>
            </p:extLst>
          </p:nvPr>
        </p:nvGraphicFramePr>
        <p:xfrm>
          <a:off x="5466523" y="1172818"/>
          <a:ext cx="5906328" cy="4686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14062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9A69AF-D57B-49B4-886C-D4A5DC194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CABDC08D-6093-4397-92D4-54D00E2BB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rot="16200000">
            <a:off x="-650724" y="650724"/>
            <a:ext cx="6858000" cy="5556552"/>
          </a:xfrm>
          <a:custGeom>
            <a:avLst/>
            <a:gdLst>
              <a:gd name="connsiteX0" fmla="*/ 6858000 w 6858000"/>
              <a:gd name="connsiteY0" fmla="*/ 3445704 h 5556552"/>
              <a:gd name="connsiteX1" fmla="*/ 3829242 w 6858000"/>
              <a:gd name="connsiteY1" fmla="*/ 5433322 h 5556552"/>
              <a:gd name="connsiteX2" fmla="*/ 3827369 w 6858000"/>
              <a:gd name="connsiteY2" fmla="*/ 5434867 h 5556552"/>
              <a:gd name="connsiteX3" fmla="*/ 3824583 w 6858000"/>
              <a:gd name="connsiteY3" fmla="*/ 5436378 h 5556552"/>
              <a:gd name="connsiteX4" fmla="*/ 3798693 w 6858000"/>
              <a:gd name="connsiteY4" fmla="*/ 5453370 h 5556552"/>
              <a:gd name="connsiteX5" fmla="*/ 3785011 w 6858000"/>
              <a:gd name="connsiteY5" fmla="*/ 5457858 h 5556552"/>
              <a:gd name="connsiteX6" fmla="*/ 3706339 w 6858000"/>
              <a:gd name="connsiteY6" fmla="*/ 5500559 h 5556552"/>
              <a:gd name="connsiteX7" fmla="*/ 3428998 w 6858000"/>
              <a:gd name="connsiteY7" fmla="*/ 5556552 h 5556552"/>
              <a:gd name="connsiteX8" fmla="*/ 3151658 w 6858000"/>
              <a:gd name="connsiteY8" fmla="*/ 5500559 h 5556552"/>
              <a:gd name="connsiteX9" fmla="*/ 3072996 w 6858000"/>
              <a:gd name="connsiteY9" fmla="*/ 5457863 h 5556552"/>
              <a:gd name="connsiteX10" fmla="*/ 3059298 w 6858000"/>
              <a:gd name="connsiteY10" fmla="*/ 5453370 h 5556552"/>
              <a:gd name="connsiteX11" fmla="*/ 3033383 w 6858000"/>
              <a:gd name="connsiteY11" fmla="*/ 5436362 h 5556552"/>
              <a:gd name="connsiteX12" fmla="*/ 3030627 w 6858000"/>
              <a:gd name="connsiteY12" fmla="*/ 5434867 h 5556552"/>
              <a:gd name="connsiteX13" fmla="*/ 3028775 w 6858000"/>
              <a:gd name="connsiteY13" fmla="*/ 5433338 h 5556552"/>
              <a:gd name="connsiteX14" fmla="*/ 0 w 6858000"/>
              <a:gd name="connsiteY14" fmla="*/ 3445704 h 5556552"/>
              <a:gd name="connsiteX15" fmla="*/ 6858000 w 6858000"/>
              <a:gd name="connsiteY15" fmla="*/ 0 h 5556552"/>
              <a:gd name="connsiteX16" fmla="*/ 6858000 w 6858000"/>
              <a:gd name="connsiteY16" fmla="*/ 349336 h 5556552"/>
              <a:gd name="connsiteX17" fmla="*/ 6858000 w 6858000"/>
              <a:gd name="connsiteY17" fmla="*/ 3445703 h 5556552"/>
              <a:gd name="connsiteX18" fmla="*/ 0 w 6858000"/>
              <a:gd name="connsiteY18" fmla="*/ 3445703 h 5556552"/>
              <a:gd name="connsiteX19" fmla="*/ 0 w 6858000"/>
              <a:gd name="connsiteY19" fmla="*/ 0 h 55565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6858000" h="5556552">
                <a:moveTo>
                  <a:pt x="6858000" y="3445704"/>
                </a:moveTo>
                <a:lnTo>
                  <a:pt x="3829242" y="5433322"/>
                </a:lnTo>
                <a:lnTo>
                  <a:pt x="3827369" y="5434867"/>
                </a:lnTo>
                <a:lnTo>
                  <a:pt x="3824583" y="5436378"/>
                </a:lnTo>
                <a:lnTo>
                  <a:pt x="3798693" y="5453370"/>
                </a:lnTo>
                <a:lnTo>
                  <a:pt x="3785011" y="5457858"/>
                </a:lnTo>
                <a:lnTo>
                  <a:pt x="3706339" y="5500559"/>
                </a:lnTo>
                <a:cubicBezTo>
                  <a:pt x="3621096" y="5536614"/>
                  <a:pt x="3527375" y="5556552"/>
                  <a:pt x="3428998" y="5556552"/>
                </a:cubicBezTo>
                <a:cubicBezTo>
                  <a:pt x="3330621" y="5556552"/>
                  <a:pt x="3236901" y="5536614"/>
                  <a:pt x="3151658" y="5500559"/>
                </a:cubicBezTo>
                <a:lnTo>
                  <a:pt x="3072996" y="5457863"/>
                </a:lnTo>
                <a:lnTo>
                  <a:pt x="3059298" y="5453370"/>
                </a:lnTo>
                <a:lnTo>
                  <a:pt x="3033383" y="5436362"/>
                </a:lnTo>
                <a:lnTo>
                  <a:pt x="3030627" y="5434867"/>
                </a:lnTo>
                <a:lnTo>
                  <a:pt x="3028775" y="5433338"/>
                </a:lnTo>
                <a:lnTo>
                  <a:pt x="0" y="3445704"/>
                </a:lnTo>
                <a:close/>
                <a:moveTo>
                  <a:pt x="6858000" y="0"/>
                </a:moveTo>
                <a:lnTo>
                  <a:pt x="6858000" y="349336"/>
                </a:lnTo>
                <a:lnTo>
                  <a:pt x="6858000" y="3445703"/>
                </a:lnTo>
                <a:lnTo>
                  <a:pt x="0" y="3445703"/>
                </a:lnTo>
                <a:lnTo>
                  <a:pt x="0" y="0"/>
                </a:lnTo>
                <a:close/>
              </a:path>
            </a:pathLst>
          </a:custGeom>
          <a:ln>
            <a:noFill/>
          </a:ln>
          <a:effectLst/>
          <a:extLst>
            <a:ext uri="{91240B29-F687-4f45-9708-019B960494DF}">
              <a14:hiddenLine xmlns:a14="http://schemas.microsoft.com/office/drawing/2010/main" xmlns:p14="http://schemas.microsoft.com/office/powerpoint/2010/main" xmlns:a16="http://schemas.microsoft.com/office/drawing/2014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ADAEDF-EF43-03B3-3328-816615F3B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1515" y="1734857"/>
            <a:ext cx="3765483" cy="3388287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3700" dirty="0"/>
              <a:t>Solution: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5A369-4D36-3C9A-901C-EBB4EC497E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08068" y="978993"/>
            <a:ext cx="5365218" cy="4900014"/>
          </a:xfrm>
          <a:effectLst/>
        </p:spPr>
        <p:txBody>
          <a:bodyPr>
            <a:normAutofit/>
          </a:bodyPr>
          <a:lstStyle/>
          <a:p>
            <a:r>
              <a:rPr lang="en-US" sz="2400" dirty="0"/>
              <a:t>Establish clear policies and procedures for prompt claim submission.</a:t>
            </a:r>
          </a:p>
          <a:p>
            <a:r>
              <a:rPr lang="en-US" sz="2400" dirty="0"/>
              <a:t>Implement follow-up processes to expedite the claims workflow.</a:t>
            </a:r>
          </a:p>
          <a:p>
            <a:r>
              <a:rPr lang="en-US" sz="2400" dirty="0"/>
              <a:t>Monitor and track claim submission and payment cycles.</a:t>
            </a:r>
          </a:p>
        </p:txBody>
      </p:sp>
    </p:spTree>
    <p:extLst>
      <p:ext uri="{BB962C8B-B14F-4D97-AF65-F5344CB8AC3E}">
        <p14:creationId xmlns:p14="http://schemas.microsoft.com/office/powerpoint/2010/main" val="26190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289</TotalTime>
  <Words>1493</Words>
  <Application>Microsoft Office PowerPoint</Application>
  <PresentationFormat>Widescreen</PresentationFormat>
  <Paragraphs>110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Adelle Sans Devanagari</vt:lpstr>
      <vt:lpstr>Aptos</vt:lpstr>
      <vt:lpstr>Century Gothic</vt:lpstr>
      <vt:lpstr>Wingdings 2</vt:lpstr>
      <vt:lpstr>Quotable</vt:lpstr>
      <vt:lpstr>Top 10 Challenges Related to Billing &amp; Coding Healthcare Services</vt:lpstr>
      <vt:lpstr>Objectives:</vt:lpstr>
      <vt:lpstr>Top 10 Challenges </vt:lpstr>
      <vt:lpstr>#1:  Insurance Verification</vt:lpstr>
      <vt:lpstr>Solution:</vt:lpstr>
      <vt:lpstr>#2:  Accurate Charting and Coding</vt:lpstr>
      <vt:lpstr>Solution:</vt:lpstr>
      <vt:lpstr>#3:  Accurate and Timely Claim Submission:</vt:lpstr>
      <vt:lpstr>Solution:</vt:lpstr>
      <vt:lpstr>#4:  Claim follow-up and denial management:</vt:lpstr>
      <vt:lpstr>Solution:</vt:lpstr>
      <vt:lpstr>#5:  Managing Accounts Receivable</vt:lpstr>
      <vt:lpstr>Solution:</vt:lpstr>
      <vt:lpstr>#6:  Managing Payer Contracts</vt:lpstr>
      <vt:lpstr>Solution:</vt:lpstr>
      <vt:lpstr>#7:  Compliance:</vt:lpstr>
      <vt:lpstr>Solution:</vt:lpstr>
      <vt:lpstr>#8:  Regulatory Changes:</vt:lpstr>
      <vt:lpstr>Solution:</vt:lpstr>
      <vt:lpstr>#9   Patient Satisfaction:</vt:lpstr>
      <vt:lpstr>Solution:</vt:lpstr>
      <vt:lpstr>#10:  Optimizing Revenue Cycle Management:</vt:lpstr>
      <vt:lpstr>Solution:</vt:lpstr>
      <vt:lpstr>Client Case:</vt:lpstr>
      <vt:lpstr>What should you do if a concern arises in billing practices?</vt:lpstr>
      <vt:lpstr>Questions?</vt:lpstr>
      <vt:lpstr>References: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 10 Challenges Related to Billing &amp; Coding Healthcare Services</dc:title>
  <dc:creator>Arden Hammel</dc:creator>
  <cp:lastModifiedBy>Arden Schwenker</cp:lastModifiedBy>
  <cp:revision>7</cp:revision>
  <dcterms:created xsi:type="dcterms:W3CDTF">2024-08-11T18:58:59Z</dcterms:created>
  <dcterms:modified xsi:type="dcterms:W3CDTF">2024-08-14T20:23:07Z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efa4170-0d19-0005-0004-bc88714345d2_Enabled">
    <vt:lpwstr>true</vt:lpwstr>
  </property>
  <property fmtid="{D5CDD505-2E9C-101B-9397-08002B2CF9AE}" pid="3" name="MSIP_Label_defa4170-0d19-0005-0004-bc88714345d2_SetDate">
    <vt:lpwstr>2024-08-11T21:09:09Z</vt:lpwstr>
  </property>
  <property fmtid="{D5CDD505-2E9C-101B-9397-08002B2CF9AE}" pid="4" name="MSIP_Label_defa4170-0d19-0005-0004-bc88714345d2_Method">
    <vt:lpwstr>Standard</vt:lpwstr>
  </property>
  <property fmtid="{D5CDD505-2E9C-101B-9397-08002B2CF9AE}" pid="5" name="MSIP_Label_defa4170-0d19-0005-0004-bc88714345d2_Name">
    <vt:lpwstr>defa4170-0d19-0005-0004-bc88714345d2</vt:lpwstr>
  </property>
  <property fmtid="{D5CDD505-2E9C-101B-9397-08002B2CF9AE}" pid="6" name="MSIP_Label_defa4170-0d19-0005-0004-bc88714345d2_SiteId">
    <vt:lpwstr>a33e58ff-49ab-4187-a9af-e056f79ee437</vt:lpwstr>
  </property>
  <property fmtid="{D5CDD505-2E9C-101B-9397-08002B2CF9AE}" pid="7" name="MSIP_Label_defa4170-0d19-0005-0004-bc88714345d2_ActionId">
    <vt:lpwstr>d9306c47-543f-4152-8620-b0a05e6d14b4</vt:lpwstr>
  </property>
  <property fmtid="{D5CDD505-2E9C-101B-9397-08002B2CF9AE}" pid="8" name="MSIP_Label_defa4170-0d19-0005-0004-bc88714345d2_ContentBits">
    <vt:lpwstr>0</vt:lpwstr>
  </property>
</Properties>
</file>