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1"/>
  </p:notesMasterIdLst>
  <p:sldIdLst>
    <p:sldId id="256" r:id="rId2"/>
    <p:sldId id="284" r:id="rId3"/>
    <p:sldId id="283" r:id="rId4"/>
    <p:sldId id="257" r:id="rId5"/>
    <p:sldId id="258" r:id="rId6"/>
    <p:sldId id="259" r:id="rId7"/>
    <p:sldId id="260" r:id="rId8"/>
    <p:sldId id="286" r:id="rId9"/>
    <p:sldId id="261" r:id="rId10"/>
    <p:sldId id="280" r:id="rId11"/>
    <p:sldId id="262" r:id="rId12"/>
    <p:sldId id="279" r:id="rId13"/>
    <p:sldId id="263" r:id="rId14"/>
    <p:sldId id="264" r:id="rId15"/>
    <p:sldId id="265" r:id="rId16"/>
    <p:sldId id="266" r:id="rId17"/>
    <p:sldId id="267" r:id="rId18"/>
    <p:sldId id="268" r:id="rId19"/>
    <p:sldId id="269" r:id="rId20"/>
    <p:sldId id="270" r:id="rId21"/>
    <p:sldId id="271" r:id="rId22"/>
    <p:sldId id="285" r:id="rId23"/>
    <p:sldId id="272" r:id="rId24"/>
    <p:sldId id="273" r:id="rId25"/>
    <p:sldId id="287" r:id="rId26"/>
    <p:sldId id="281" r:id="rId27"/>
    <p:sldId id="282" r:id="rId28"/>
    <p:sldId id="274"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7" autoAdjust="0"/>
    <p:restoredTop sz="81874" autoAdjust="0"/>
  </p:normalViewPr>
  <p:slideViewPr>
    <p:cSldViewPr snapToGrid="0">
      <p:cViewPr varScale="1">
        <p:scale>
          <a:sx n="106" d="100"/>
          <a:sy n="106" d="100"/>
        </p:scale>
        <p:origin x="3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A6E53-D076-47B8-B64C-166898F249B2}"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3BC64-36ED-40CD-9E05-C0515836DB3B}" type="slidenum">
              <a:rPr lang="en-US" smtClean="0"/>
              <a:t>‹#›</a:t>
            </a:fld>
            <a:endParaRPr lang="en-US"/>
          </a:p>
        </p:txBody>
      </p:sp>
    </p:spTree>
    <p:extLst>
      <p:ext uri="{BB962C8B-B14F-4D97-AF65-F5344CB8AC3E}">
        <p14:creationId xmlns:p14="http://schemas.microsoft.com/office/powerpoint/2010/main" val="2460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governments may use COI research to estimate the financial impact of a disease on public budgets and to determine if the cause is worthwhile for the greater good, while pharmaceutical companies may determine if the societal burden is large enough to justify directing their research efforts toward a disease’s treatment. </a:t>
            </a:r>
          </a:p>
          <a:p>
            <a:endParaRPr lang="en-US" dirty="0"/>
          </a:p>
          <a:p>
            <a:r>
              <a:rPr lang="en-US" dirty="0"/>
              <a:t>They are often used in conjunction with other types of economic analyses, namely cost-effectiveness or budgetary impact analyses.</a:t>
            </a:r>
          </a:p>
          <a:p>
            <a:endParaRPr lang="en-US" dirty="0"/>
          </a:p>
          <a:p>
            <a:r>
              <a:rPr lang="en-US" dirty="0"/>
              <a:t>Let us take invasive pneumococcal disease and noninvasive all-cause pneumonia in hospitalized US adults. Salini Mohanty et al study published 2024</a:t>
            </a:r>
          </a:p>
          <a:p>
            <a:r>
              <a:rPr lang="en-US" dirty="0"/>
              <a:t>The mortality rate in hospitalized adults with invasive pneumococcal disease (IPD) was 8.2%</a:t>
            </a:r>
          </a:p>
          <a:p>
            <a:r>
              <a:rPr lang="en-US" dirty="0"/>
              <a:t>IPD and noninvasive all-cause pneumonia admissions resulted in high hospital costs. </a:t>
            </a:r>
          </a:p>
          <a:p>
            <a:r>
              <a:rPr lang="en-US" b="1" i="0" dirty="0">
                <a:solidFill>
                  <a:srgbClr val="007AB3"/>
                </a:solidFill>
                <a:effectLst/>
                <a:latin typeface="helvetica" panose="020B0604020202020204" pitchFamily="34" charset="0"/>
              </a:rPr>
              <a:t>Total hospital cost per admission, USD median (IQR)</a:t>
            </a:r>
            <a:endParaRPr lang="en-US" b="0" i="0" dirty="0">
              <a:solidFill>
                <a:srgbClr val="505050"/>
              </a:solidFill>
              <a:effectLst/>
              <a:latin typeface="helvetica" panose="020B0604020202020204" pitchFamily="34" charset="0"/>
            </a:endParaRPr>
          </a:p>
          <a:p>
            <a:r>
              <a:rPr lang="en-US" b="0" i="0" dirty="0">
                <a:solidFill>
                  <a:srgbClr val="505050"/>
                </a:solidFill>
                <a:effectLst/>
                <a:latin typeface="helvetica" panose="020B0604020202020204" pitchFamily="34" charset="0"/>
              </a:rPr>
              <a:t>Noninvasive ACP = $9746 ($5461, $19,893)</a:t>
            </a:r>
          </a:p>
          <a:p>
            <a:r>
              <a:rPr lang="en-US" b="0" i="0" dirty="0">
                <a:solidFill>
                  <a:srgbClr val="505050"/>
                </a:solidFill>
                <a:effectLst/>
                <a:latin typeface="helvetica" panose="020B0604020202020204" pitchFamily="34" charset="0"/>
              </a:rPr>
              <a:t>IPD = $13,194 ($7527, $26,051)</a:t>
            </a:r>
          </a:p>
          <a:p>
            <a:r>
              <a:rPr lang="en-US" b="1" i="0" dirty="0">
                <a:solidFill>
                  <a:srgbClr val="007AB3"/>
                </a:solidFill>
                <a:effectLst/>
                <a:latin typeface="helvetica" panose="020B0604020202020204" pitchFamily="34" charset="0"/>
              </a:rPr>
              <a:t>Estimated LOS</a:t>
            </a:r>
          </a:p>
          <a:p>
            <a:r>
              <a:rPr lang="en-US" b="0" i="0" dirty="0">
                <a:solidFill>
                  <a:srgbClr val="505050"/>
                </a:solidFill>
                <a:effectLst/>
                <a:latin typeface="helvetica" panose="020B0604020202020204" pitchFamily="34" charset="0"/>
              </a:rPr>
              <a:t>Noninvasive ACP</a:t>
            </a:r>
            <a:r>
              <a:rPr lang="en-US" b="1" i="0" dirty="0">
                <a:solidFill>
                  <a:srgbClr val="007AB3"/>
                </a:solidFill>
                <a:effectLst/>
                <a:latin typeface="helvetica" panose="020B0604020202020204" pitchFamily="34" charset="0"/>
              </a:rPr>
              <a:t> = </a:t>
            </a:r>
            <a:r>
              <a:rPr lang="en-US" b="0" i="0" dirty="0">
                <a:solidFill>
                  <a:srgbClr val="505050"/>
                </a:solidFill>
                <a:effectLst/>
                <a:latin typeface="helvetica" panose="020B0604020202020204" pitchFamily="34" charset="0"/>
              </a:rPr>
              <a:t>7.7 (7.5, 7.9)</a:t>
            </a:r>
            <a:r>
              <a:rPr lang="en-US" b="1" i="0" dirty="0">
                <a:solidFill>
                  <a:srgbClr val="007AB3"/>
                </a:solidFill>
                <a:effectLst/>
                <a:latin typeface="helvetica" panose="020B0604020202020204" pitchFamily="34" charset="0"/>
              </a:rPr>
              <a:t> days</a:t>
            </a:r>
          </a:p>
          <a:p>
            <a:r>
              <a:rPr lang="en-US" b="0" i="0" dirty="0">
                <a:solidFill>
                  <a:srgbClr val="505050"/>
                </a:solidFill>
                <a:effectLst/>
                <a:latin typeface="helvetica" panose="020B0604020202020204" pitchFamily="34" charset="0"/>
              </a:rPr>
              <a:t>IPD</a:t>
            </a:r>
            <a:r>
              <a:rPr lang="en-US" b="1" i="0" dirty="0">
                <a:solidFill>
                  <a:srgbClr val="007AB3"/>
                </a:solidFill>
                <a:effectLst/>
                <a:latin typeface="helvetica" panose="020B0604020202020204" pitchFamily="34" charset="0"/>
              </a:rPr>
              <a:t> = </a:t>
            </a:r>
            <a:r>
              <a:rPr lang="en-US" b="0" i="0" dirty="0">
                <a:solidFill>
                  <a:srgbClr val="505050"/>
                </a:solidFill>
                <a:effectLst/>
                <a:latin typeface="helvetica" panose="020B0604020202020204" pitchFamily="34" charset="0"/>
              </a:rPr>
              <a:t>9.1 (8.7, 9.4)</a:t>
            </a:r>
            <a:r>
              <a:rPr lang="en-US" b="1" i="0" dirty="0">
                <a:solidFill>
                  <a:srgbClr val="007AB3"/>
                </a:solidFill>
                <a:effectLst/>
                <a:latin typeface="helvetica" panose="020B0604020202020204" pitchFamily="34" charset="0"/>
              </a:rPr>
              <a:t> days</a:t>
            </a:r>
          </a:p>
          <a:p>
            <a:endParaRPr lang="en-US" dirty="0"/>
          </a:p>
        </p:txBody>
      </p:sp>
      <p:sp>
        <p:nvSpPr>
          <p:cNvPr id="4" name="Slide Number Placeholder 3"/>
          <p:cNvSpPr>
            <a:spLocks noGrp="1"/>
          </p:cNvSpPr>
          <p:nvPr>
            <p:ph type="sldNum" sz="quarter" idx="5"/>
          </p:nvPr>
        </p:nvSpPr>
        <p:spPr/>
        <p:txBody>
          <a:bodyPr/>
          <a:lstStyle/>
          <a:p>
            <a:fld id="{1043BC64-36ED-40CD-9E05-C0515836DB3B}" type="slidenum">
              <a:rPr lang="en-US" smtClean="0"/>
              <a:t>4</a:t>
            </a:fld>
            <a:endParaRPr lang="en-US"/>
          </a:p>
        </p:txBody>
      </p:sp>
    </p:spTree>
    <p:extLst>
      <p:ext uri="{BB962C8B-B14F-4D97-AF65-F5344CB8AC3E}">
        <p14:creationId xmlns:p14="http://schemas.microsoft.com/office/powerpoint/2010/main" val="427679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r>
              <a:rPr lang="en-US" dirty="0"/>
              <a:t>The economic burden of idiopathic pulmonary fibrosis in Australia: a cost of illness study: 2022 by Cox et al. </a:t>
            </a:r>
          </a:p>
          <a:p>
            <a:r>
              <a:rPr lang="en-US" dirty="0"/>
              <a:t>The average annual total direct costs per person with IPF was $31,655 (: $27,723– $35,757)</a:t>
            </a:r>
          </a:p>
          <a:p>
            <a:r>
              <a:rPr lang="en-US" b="1" dirty="0"/>
              <a:t>Extrapolating costs based on prevalence estimates:</a:t>
            </a:r>
          </a:p>
          <a:p>
            <a:r>
              <a:rPr lang="en-US" dirty="0"/>
              <a:t>the total annual costs in Australia are projected to be $299 million (95% CI: $262 million–$338 million)</a:t>
            </a:r>
          </a:p>
          <a:p>
            <a:r>
              <a:rPr lang="en-US" dirty="0"/>
              <a:t>Costs were mainly driven by </a:t>
            </a:r>
            <a:r>
              <a:rPr lang="en-US" dirty="0" err="1"/>
              <a:t>antifbrotic</a:t>
            </a:r>
            <a:r>
              <a:rPr lang="en-US" dirty="0"/>
              <a:t> medication, hospital admissions and medications for comorbidities</a:t>
            </a:r>
          </a:p>
          <a:p>
            <a:endParaRPr lang="en-US" dirty="0"/>
          </a:p>
        </p:txBody>
      </p:sp>
      <p:sp>
        <p:nvSpPr>
          <p:cNvPr id="4" name="Slide Number Placeholder 3"/>
          <p:cNvSpPr>
            <a:spLocks noGrp="1"/>
          </p:cNvSpPr>
          <p:nvPr>
            <p:ph type="sldNum" sz="quarter" idx="5"/>
          </p:nvPr>
        </p:nvSpPr>
        <p:spPr/>
        <p:txBody>
          <a:bodyPr/>
          <a:lstStyle/>
          <a:p>
            <a:fld id="{1043BC64-36ED-40CD-9E05-C0515836DB3B}" type="slidenum">
              <a:rPr lang="en-US" smtClean="0"/>
              <a:t>8</a:t>
            </a:fld>
            <a:endParaRPr lang="en-US"/>
          </a:p>
        </p:txBody>
      </p:sp>
    </p:spTree>
    <p:extLst>
      <p:ext uri="{BB962C8B-B14F-4D97-AF65-F5344CB8AC3E}">
        <p14:creationId xmlns:p14="http://schemas.microsoft.com/office/powerpoint/2010/main" val="216695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043BC64-36ED-40CD-9E05-C0515836DB3B}" type="slidenum">
              <a:rPr lang="en-US" smtClean="0"/>
              <a:t>9</a:t>
            </a:fld>
            <a:endParaRPr lang="en-US"/>
          </a:p>
        </p:txBody>
      </p:sp>
    </p:spTree>
    <p:extLst>
      <p:ext uri="{BB962C8B-B14F-4D97-AF65-F5344CB8AC3E}">
        <p14:creationId xmlns:p14="http://schemas.microsoft.com/office/powerpoint/2010/main" val="395385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top-down approach, also known as the epidemiological or attributable risk approach, measures the proportion of a disease that is due to exposure to the disease or risk factor</a:t>
            </a:r>
          </a:p>
          <a:p>
            <a:r>
              <a:rPr lang="en-US"/>
              <a:t>The bottom-up approach estimates costs by calculating the average cost of treatment of the illness and multiplying it by the prevalence of the illness.</a:t>
            </a:r>
          </a:p>
          <a:p>
            <a:endParaRPr lang="en-US" dirty="0"/>
          </a:p>
        </p:txBody>
      </p:sp>
      <p:sp>
        <p:nvSpPr>
          <p:cNvPr id="4" name="Slide Number Placeholder 3"/>
          <p:cNvSpPr>
            <a:spLocks noGrp="1"/>
          </p:cNvSpPr>
          <p:nvPr>
            <p:ph type="sldNum" sz="quarter" idx="5"/>
          </p:nvPr>
        </p:nvSpPr>
        <p:spPr/>
        <p:txBody>
          <a:bodyPr/>
          <a:lstStyle/>
          <a:p>
            <a:fld id="{1043BC64-36ED-40CD-9E05-C0515836DB3B}" type="slidenum">
              <a:rPr lang="en-US" smtClean="0"/>
              <a:t>10</a:t>
            </a:fld>
            <a:endParaRPr lang="en-US"/>
          </a:p>
        </p:txBody>
      </p:sp>
    </p:spTree>
    <p:extLst>
      <p:ext uri="{BB962C8B-B14F-4D97-AF65-F5344CB8AC3E}">
        <p14:creationId xmlns:p14="http://schemas.microsoft.com/office/powerpoint/2010/main" val="97227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43BC64-36ED-40CD-9E05-C0515836DB3B}" type="slidenum">
              <a:rPr lang="en-US" smtClean="0"/>
              <a:t>25</a:t>
            </a:fld>
            <a:endParaRPr lang="en-US"/>
          </a:p>
        </p:txBody>
      </p:sp>
    </p:spTree>
    <p:extLst>
      <p:ext uri="{BB962C8B-B14F-4D97-AF65-F5344CB8AC3E}">
        <p14:creationId xmlns:p14="http://schemas.microsoft.com/office/powerpoint/2010/main" val="426607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80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21721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4130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95662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26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92135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39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83407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82846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77868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5/21/2024</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5486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6">
                <a:lumMod val="20000"/>
                <a:lumOff val="80000"/>
              </a:schemeClr>
            </a:gs>
            <a:gs pos="42000">
              <a:schemeClr val="accent5">
                <a:lumMod val="45000"/>
                <a:lumOff val="55000"/>
              </a:schemeClr>
            </a:gs>
            <a:gs pos="19000">
              <a:schemeClr val="accent5">
                <a:lumMod val="45000"/>
                <a:lumOff val="55000"/>
              </a:schemeClr>
            </a:gs>
            <a:gs pos="26000">
              <a:schemeClr val="accent5">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5/21/2024</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9379656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shpublications.org/ashclinicalnews/news/4932/The-High-Price-of-Hemophili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1017/S026646232300019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vy 3D art">
            <a:extLst>
              <a:ext uri="{FF2B5EF4-FFF2-40B4-BE49-F238E27FC236}">
                <a16:creationId xmlns:a16="http://schemas.microsoft.com/office/drawing/2014/main" id="{5092A90A-86A9-2C31-D903-196F3A496551}"/>
              </a:ext>
            </a:extLst>
          </p:cNvPr>
          <p:cNvPicPr>
            <a:picLocks noChangeAspect="1"/>
          </p:cNvPicPr>
          <p:nvPr/>
        </p:nvPicPr>
        <p:blipFill rotWithShape="1">
          <a:blip r:embed="rId2">
            <a:alphaModFix/>
          </a:blip>
          <a:srcRect t="20458" b="6978"/>
          <a:stretch/>
        </p:blipFill>
        <p:spPr>
          <a:xfrm>
            <a:off x="0" y="1571"/>
            <a:ext cx="12191980" cy="6856429"/>
          </a:xfrm>
          <a:prstGeom prst="rect">
            <a:avLst/>
          </a:prstGeom>
        </p:spPr>
      </p:pic>
      <p:sp>
        <p:nvSpPr>
          <p:cNvPr id="11" name="Freeform: Shape 10">
            <a:extLst>
              <a:ext uri="{FF2B5EF4-FFF2-40B4-BE49-F238E27FC236}">
                <a16:creationId xmlns:a16="http://schemas.microsoft.com/office/drawing/2014/main" id="{3F0586C3-A19F-D214-ABDE-30AD5B666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42"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E94005-81EB-489E-AD3E-CBE8AA8A5266}"/>
              </a:ext>
            </a:extLst>
          </p:cNvPr>
          <p:cNvSpPr>
            <a:spLocks noGrp="1"/>
          </p:cNvSpPr>
          <p:nvPr>
            <p:ph type="ctrTitle"/>
          </p:nvPr>
        </p:nvSpPr>
        <p:spPr>
          <a:xfrm>
            <a:off x="4122741" y="2353574"/>
            <a:ext cx="3946497" cy="787038"/>
          </a:xfrm>
        </p:spPr>
        <p:txBody>
          <a:bodyPr anchor="b">
            <a:normAutofit/>
          </a:bodyPr>
          <a:lstStyle/>
          <a:p>
            <a:pPr algn="ctr"/>
            <a:r>
              <a:rPr lang="en-US" dirty="0"/>
              <a:t>Cost of illness</a:t>
            </a:r>
          </a:p>
        </p:txBody>
      </p:sp>
      <p:sp>
        <p:nvSpPr>
          <p:cNvPr id="3" name="Subtitle 2">
            <a:extLst>
              <a:ext uri="{FF2B5EF4-FFF2-40B4-BE49-F238E27FC236}">
                <a16:creationId xmlns:a16="http://schemas.microsoft.com/office/drawing/2014/main" id="{59D18CD8-9DA1-6B9A-36A0-6E8EA1142615}"/>
              </a:ext>
            </a:extLst>
          </p:cNvPr>
          <p:cNvSpPr>
            <a:spLocks noGrp="1"/>
          </p:cNvSpPr>
          <p:nvPr>
            <p:ph type="subTitle" idx="1"/>
          </p:nvPr>
        </p:nvSpPr>
        <p:spPr>
          <a:xfrm>
            <a:off x="4572000" y="4249360"/>
            <a:ext cx="3048000" cy="877585"/>
          </a:xfrm>
        </p:spPr>
        <p:txBody>
          <a:bodyPr>
            <a:normAutofit/>
          </a:bodyPr>
          <a:lstStyle/>
          <a:p>
            <a:pPr algn="ctr"/>
            <a:r>
              <a:rPr lang="en-US" dirty="0"/>
              <a:t>Talal Nassar PharmD.</a:t>
            </a:r>
          </a:p>
          <a:p>
            <a:pPr algn="ctr"/>
            <a:r>
              <a:rPr lang="en-US" dirty="0"/>
              <a:t>Pharmacy Department </a:t>
            </a:r>
          </a:p>
          <a:p>
            <a:pPr algn="ctr"/>
            <a:endParaRPr lang="en-US" dirty="0"/>
          </a:p>
        </p:txBody>
      </p:sp>
      <p:cxnSp>
        <p:nvCxnSpPr>
          <p:cNvPr id="13" name="Straight Connector 12">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5468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78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08D4-AFF2-83DE-524D-576C0C01077E}"/>
              </a:ext>
            </a:extLst>
          </p:cNvPr>
          <p:cNvSpPr>
            <a:spLocks noGrp="1"/>
          </p:cNvSpPr>
          <p:nvPr>
            <p:ph type="title"/>
          </p:nvPr>
        </p:nvSpPr>
        <p:spPr>
          <a:xfrm>
            <a:off x="952500" y="757238"/>
            <a:ext cx="10287000" cy="549048"/>
          </a:xfrm>
        </p:spPr>
        <p:txBody>
          <a:bodyPr>
            <a:normAutofit/>
          </a:bodyPr>
          <a:lstStyle/>
          <a:p>
            <a:r>
              <a:rPr lang="en-US" sz="2000" b="0" cap="none" dirty="0">
                <a:solidFill>
                  <a:srgbClr val="FF0000"/>
                </a:solidFill>
                <a:latin typeface="+mn-lt"/>
              </a:rPr>
              <a:t>Types of cost of illness studies(COI)</a:t>
            </a:r>
          </a:p>
        </p:txBody>
      </p:sp>
      <p:sp>
        <p:nvSpPr>
          <p:cNvPr id="3" name="Content Placeholder 2">
            <a:extLst>
              <a:ext uri="{FF2B5EF4-FFF2-40B4-BE49-F238E27FC236}">
                <a16:creationId xmlns:a16="http://schemas.microsoft.com/office/drawing/2014/main" id="{18569E3E-B23C-D7D5-27A4-6D86352E8A83}"/>
              </a:ext>
            </a:extLst>
          </p:cNvPr>
          <p:cNvSpPr>
            <a:spLocks noGrp="1"/>
          </p:cNvSpPr>
          <p:nvPr>
            <p:ph idx="1"/>
          </p:nvPr>
        </p:nvSpPr>
        <p:spPr/>
        <p:txBody>
          <a:bodyPr>
            <a:normAutofit/>
          </a:bodyPr>
          <a:lstStyle/>
          <a:p>
            <a:pPr marL="0" indent="0">
              <a:buNone/>
            </a:pPr>
            <a:r>
              <a:rPr lang="en-US" dirty="0"/>
              <a:t>COI studies can be described according to:</a:t>
            </a:r>
          </a:p>
          <a:p>
            <a:pPr>
              <a:lnSpc>
                <a:spcPct val="200000"/>
              </a:lnSpc>
            </a:pPr>
            <a:r>
              <a:rPr lang="en-US" dirty="0"/>
              <a:t>Epidemiological data used: prevalence versus incidence approach;</a:t>
            </a:r>
          </a:p>
          <a:p>
            <a:pPr>
              <a:lnSpc>
                <a:spcPct val="200000"/>
              </a:lnSpc>
            </a:pPr>
            <a:r>
              <a:rPr lang="en-US" dirty="0"/>
              <a:t>Methods chosen to estimate the economic costs: top-down versus bottom-up;</a:t>
            </a:r>
          </a:p>
          <a:p>
            <a:pPr>
              <a:lnSpc>
                <a:spcPct val="200000"/>
              </a:lnSpc>
            </a:pPr>
            <a:r>
              <a:rPr lang="en-US" dirty="0"/>
              <a:t>Retrospective versus prospective studies</a:t>
            </a:r>
          </a:p>
        </p:txBody>
      </p:sp>
    </p:spTree>
    <p:extLst>
      <p:ext uri="{BB962C8B-B14F-4D97-AF65-F5344CB8AC3E}">
        <p14:creationId xmlns:p14="http://schemas.microsoft.com/office/powerpoint/2010/main" val="299847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4026-2175-CBF7-BA89-8FD0920AE94D}"/>
              </a:ext>
            </a:extLst>
          </p:cNvPr>
          <p:cNvSpPr>
            <a:spLocks noGrp="1"/>
          </p:cNvSpPr>
          <p:nvPr>
            <p:ph type="title"/>
          </p:nvPr>
        </p:nvSpPr>
        <p:spPr>
          <a:xfrm>
            <a:off x="952500" y="757238"/>
            <a:ext cx="10287000" cy="437080"/>
          </a:xfrm>
        </p:spPr>
        <p:txBody>
          <a:bodyPr>
            <a:normAutofit/>
          </a:bodyPr>
          <a:lstStyle/>
          <a:p>
            <a:r>
              <a:rPr lang="en-US" sz="2000" b="0" i="0" u="none" strike="noStrike" cap="none" baseline="0" dirty="0">
                <a:solidFill>
                  <a:srgbClr val="FF0000"/>
                </a:solidFill>
                <a:latin typeface="+mn-lt"/>
              </a:rPr>
              <a:t>Epidemiological Approaches</a:t>
            </a:r>
            <a:endParaRPr lang="en-US" sz="2000" b="0" cap="none" dirty="0">
              <a:solidFill>
                <a:srgbClr val="FF0000"/>
              </a:solidFill>
              <a:latin typeface="+mn-lt"/>
            </a:endParaRPr>
          </a:p>
        </p:txBody>
      </p:sp>
      <p:sp>
        <p:nvSpPr>
          <p:cNvPr id="3" name="Content Placeholder 2">
            <a:extLst>
              <a:ext uri="{FF2B5EF4-FFF2-40B4-BE49-F238E27FC236}">
                <a16:creationId xmlns:a16="http://schemas.microsoft.com/office/drawing/2014/main" id="{FA5E7DDD-8DE4-2817-6D9C-3E3C31C3782F}"/>
              </a:ext>
            </a:extLst>
          </p:cNvPr>
          <p:cNvSpPr>
            <a:spLocks noGrp="1"/>
          </p:cNvSpPr>
          <p:nvPr>
            <p:ph idx="1"/>
          </p:nvPr>
        </p:nvSpPr>
        <p:spPr>
          <a:xfrm>
            <a:off x="952499" y="2575635"/>
            <a:ext cx="4888463" cy="4083728"/>
          </a:xfrm>
        </p:spPr>
        <p:txBody>
          <a:bodyPr>
            <a:noAutofit/>
          </a:bodyPr>
          <a:lstStyle/>
          <a:p>
            <a:pPr marL="0" indent="0">
              <a:buNone/>
            </a:pPr>
            <a:r>
              <a:rPr lang="en-US" b="0" i="0" u="none" strike="noStrike" baseline="0" dirty="0">
                <a:solidFill>
                  <a:srgbClr val="000000"/>
                </a:solidFill>
              </a:rPr>
              <a:t>The </a:t>
            </a:r>
            <a:r>
              <a:rPr lang="en-US" b="1" i="0" u="none" strike="noStrike" baseline="0" dirty="0">
                <a:solidFill>
                  <a:srgbClr val="000000"/>
                </a:solidFill>
              </a:rPr>
              <a:t>prevalence approach</a:t>
            </a:r>
          </a:p>
          <a:p>
            <a:pPr marL="427482" lvl="1" indent="-400050">
              <a:lnSpc>
                <a:spcPct val="150000"/>
              </a:lnSpc>
              <a:buFont typeface="+mj-lt"/>
              <a:buAutoNum type="romanLcPeriod"/>
            </a:pPr>
            <a:r>
              <a:rPr lang="en-US" sz="1400" b="1" dirty="0">
                <a:solidFill>
                  <a:srgbClr val="000000"/>
                </a:solidFill>
              </a:rPr>
              <a:t>O</a:t>
            </a:r>
            <a:r>
              <a:rPr lang="en-US" sz="1400" b="1" i="0" u="none" strike="noStrike" baseline="0" dirty="0">
                <a:solidFill>
                  <a:srgbClr val="000000"/>
                </a:solidFill>
              </a:rPr>
              <a:t>verall cost </a:t>
            </a:r>
            <a:r>
              <a:rPr lang="en-US" sz="1400" b="0" i="0" u="none" strike="noStrike" baseline="0" dirty="0">
                <a:solidFill>
                  <a:srgbClr val="000000"/>
                </a:solidFill>
              </a:rPr>
              <a:t>of the disease that is incurred </a:t>
            </a:r>
            <a:r>
              <a:rPr lang="en-US" sz="1400" i="0" u="none" strike="noStrike" baseline="0" dirty="0">
                <a:solidFill>
                  <a:srgbClr val="000000"/>
                </a:solidFill>
              </a:rPr>
              <a:t>in a particular time period </a:t>
            </a:r>
            <a:r>
              <a:rPr lang="en-US" sz="1400" b="0" i="0" u="none" strike="noStrike" baseline="0" dirty="0">
                <a:solidFill>
                  <a:srgbClr val="000000"/>
                </a:solidFill>
              </a:rPr>
              <a:t>(1-2 years)</a:t>
            </a:r>
          </a:p>
          <a:p>
            <a:pPr marL="427482" lvl="1" indent="-400050">
              <a:lnSpc>
                <a:spcPct val="150000"/>
              </a:lnSpc>
              <a:buFont typeface="+mj-lt"/>
              <a:buAutoNum type="romanLcPeriod"/>
            </a:pPr>
            <a:r>
              <a:rPr lang="en-US" sz="1400" b="0" i="0" u="none" strike="noStrike" baseline="0" dirty="0">
                <a:solidFill>
                  <a:srgbClr val="000000"/>
                </a:solidFill>
              </a:rPr>
              <a:t>In a particular geographical area (e.g., one country) </a:t>
            </a:r>
            <a:endParaRPr lang="en-US" sz="1400" dirty="0">
              <a:solidFill>
                <a:srgbClr val="000000"/>
              </a:solidFill>
            </a:endParaRPr>
          </a:p>
          <a:p>
            <a:pPr marL="427482" lvl="1" indent="-400050">
              <a:lnSpc>
                <a:spcPct val="150000"/>
              </a:lnSpc>
              <a:buFont typeface="+mj-lt"/>
              <a:buAutoNum type="romanLcPeriod"/>
            </a:pPr>
            <a:r>
              <a:rPr lang="en-US" sz="1400" b="1" i="0" u="none" strike="noStrike" baseline="0" dirty="0">
                <a:solidFill>
                  <a:srgbClr val="000000"/>
                </a:solidFill>
              </a:rPr>
              <a:t>Macroeconomic approach </a:t>
            </a:r>
          </a:p>
          <a:p>
            <a:pPr marL="427482" lvl="1" indent="-400050" algn="just">
              <a:lnSpc>
                <a:spcPct val="150000"/>
              </a:lnSpc>
              <a:buFont typeface="+mj-lt"/>
              <a:buAutoNum type="romanLcPeriod"/>
            </a:pPr>
            <a:r>
              <a:rPr lang="en-US" sz="1400" b="0" i="0" u="none" strike="noStrike" baseline="0" dirty="0">
                <a:solidFill>
                  <a:srgbClr val="000000"/>
                </a:solidFill>
              </a:rPr>
              <a:t>Direct costs and morbidity costs are allocated to the year in which they occur</a:t>
            </a:r>
          </a:p>
          <a:p>
            <a:pPr marL="427482" lvl="1" indent="-400050" algn="just">
              <a:lnSpc>
                <a:spcPct val="150000"/>
              </a:lnSpc>
              <a:buFont typeface="+mj-lt"/>
              <a:buAutoNum type="romanLcPeriod"/>
            </a:pPr>
            <a:r>
              <a:rPr lang="en-US" sz="1400" b="0" i="0" u="none" strike="noStrike" baseline="0" dirty="0">
                <a:solidFill>
                  <a:srgbClr val="000000"/>
                </a:solidFill>
              </a:rPr>
              <a:t>Mortality costs are allocated to the year in which the death occurs</a:t>
            </a:r>
            <a:endParaRPr lang="en-US" sz="1400" b="1" i="0" u="none" strike="noStrike" baseline="0" dirty="0">
              <a:solidFill>
                <a:srgbClr val="000000"/>
              </a:solidFill>
            </a:endParaRPr>
          </a:p>
        </p:txBody>
      </p:sp>
      <p:sp>
        <p:nvSpPr>
          <p:cNvPr id="4" name="Content Placeholder 2">
            <a:extLst>
              <a:ext uri="{FF2B5EF4-FFF2-40B4-BE49-F238E27FC236}">
                <a16:creationId xmlns:a16="http://schemas.microsoft.com/office/drawing/2014/main" id="{96CF392A-7277-D765-E590-2F16D58AED51}"/>
              </a:ext>
            </a:extLst>
          </p:cNvPr>
          <p:cNvSpPr txBox="1">
            <a:spLocks/>
          </p:cNvSpPr>
          <p:nvPr/>
        </p:nvSpPr>
        <p:spPr>
          <a:xfrm>
            <a:off x="6096000" y="2575635"/>
            <a:ext cx="5527090" cy="40837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dirty="0">
                <a:solidFill>
                  <a:srgbClr val="000000"/>
                </a:solidFill>
              </a:rPr>
              <a:t>The </a:t>
            </a:r>
            <a:r>
              <a:rPr lang="en-US" sz="1900" b="1" dirty="0">
                <a:solidFill>
                  <a:srgbClr val="000000"/>
                </a:solidFill>
              </a:rPr>
              <a:t>incidence approach</a:t>
            </a:r>
          </a:p>
          <a:p>
            <a:pPr marL="427482" lvl="1" indent="-400050">
              <a:lnSpc>
                <a:spcPct val="150000"/>
              </a:lnSpc>
              <a:buFont typeface="+mj-lt"/>
              <a:buAutoNum type="romanLcPeriod"/>
            </a:pPr>
            <a:r>
              <a:rPr lang="en-US" sz="1400" b="0" dirty="0">
                <a:solidFill>
                  <a:srgbClr val="000000"/>
                </a:solidFill>
              </a:rPr>
              <a:t>C</a:t>
            </a:r>
            <a:r>
              <a:rPr lang="en-US" sz="1400" b="0" i="0" u="none" strike="noStrike" baseline="0" dirty="0">
                <a:solidFill>
                  <a:srgbClr val="000000"/>
                </a:solidFill>
              </a:rPr>
              <a:t>osts generated by the incidence of a disease </a:t>
            </a:r>
            <a:r>
              <a:rPr lang="en-US" sz="1400" b="1" i="0" u="none" strike="noStrike" baseline="0" dirty="0">
                <a:solidFill>
                  <a:srgbClr val="000000"/>
                </a:solidFill>
              </a:rPr>
              <a:t>over time </a:t>
            </a:r>
            <a:r>
              <a:rPr lang="en-US" sz="1400" b="0" i="0" u="none" strike="noStrike" baseline="0" dirty="0">
                <a:solidFill>
                  <a:srgbClr val="000000"/>
                </a:solidFill>
              </a:rPr>
              <a:t>(or the set of </a:t>
            </a:r>
            <a:r>
              <a:rPr lang="en-US" sz="1400" i="0" u="none" strike="noStrike" baseline="0" dirty="0">
                <a:solidFill>
                  <a:srgbClr val="000000"/>
                </a:solidFill>
              </a:rPr>
              <a:t>new cases </a:t>
            </a:r>
            <a:r>
              <a:rPr lang="en-US" sz="1400" b="0" i="0" u="none" strike="noStrike" baseline="0" dirty="0">
                <a:solidFill>
                  <a:srgbClr val="000000"/>
                </a:solidFill>
              </a:rPr>
              <a:t>of that disease appearing in a given time period)</a:t>
            </a:r>
          </a:p>
          <a:p>
            <a:pPr marL="427482" lvl="1" indent="-400050">
              <a:lnSpc>
                <a:spcPct val="150000"/>
              </a:lnSpc>
              <a:buFont typeface="+mj-lt"/>
              <a:buAutoNum type="romanLcPeriod"/>
            </a:pPr>
            <a:r>
              <a:rPr lang="en-US" sz="1400" b="1" dirty="0">
                <a:solidFill>
                  <a:srgbClr val="000000"/>
                </a:solidFill>
              </a:rPr>
              <a:t>M</a:t>
            </a:r>
            <a:r>
              <a:rPr lang="en-US" sz="1400" b="1" i="0" u="none" strike="noStrike" baseline="0" dirty="0">
                <a:solidFill>
                  <a:srgbClr val="000000"/>
                </a:solidFill>
              </a:rPr>
              <a:t>icroeconomic approach</a:t>
            </a:r>
            <a:endParaRPr lang="en-US" sz="1400" b="0" i="0" u="none" strike="noStrike" baseline="0" dirty="0">
              <a:solidFill>
                <a:srgbClr val="000000"/>
              </a:solidFill>
            </a:endParaRPr>
          </a:p>
          <a:p>
            <a:pPr marL="427482" lvl="1" indent="-400050">
              <a:lnSpc>
                <a:spcPct val="150000"/>
              </a:lnSpc>
              <a:buFont typeface="+mj-lt"/>
              <a:buAutoNum type="romanLcPeriod"/>
            </a:pPr>
            <a:r>
              <a:rPr lang="en-US" sz="1400" b="0" i="0" u="none" strike="noStrike" baseline="0" dirty="0">
                <a:solidFill>
                  <a:srgbClr val="000000"/>
                </a:solidFill>
              </a:rPr>
              <a:t>The costs of a disease are allocated to the year in which they begin to be incurred </a:t>
            </a:r>
          </a:p>
          <a:p>
            <a:pPr marL="427482" lvl="1" indent="-400050">
              <a:lnSpc>
                <a:spcPct val="150000"/>
              </a:lnSpc>
              <a:buFont typeface="+mj-lt"/>
              <a:buAutoNum type="romanLcPeriod"/>
            </a:pPr>
            <a:r>
              <a:rPr lang="en-US" sz="1400" b="0" i="0" u="none" strike="noStrike" baseline="0" dirty="0">
                <a:solidFill>
                  <a:srgbClr val="000000"/>
                </a:solidFill>
              </a:rPr>
              <a:t>The incidence approach allocates all direct and productivity (mortality and morbidity) costs to the year in which the disease under evaluation appears or is diagnosed</a:t>
            </a:r>
            <a:endParaRPr lang="en-US" sz="1400" b="1" i="0" u="none" strike="noStrike" baseline="0" dirty="0">
              <a:solidFill>
                <a:srgbClr val="000000"/>
              </a:solidFill>
            </a:endParaRPr>
          </a:p>
          <a:p>
            <a:endParaRPr lang="en-US" dirty="0"/>
          </a:p>
        </p:txBody>
      </p:sp>
      <p:sp>
        <p:nvSpPr>
          <p:cNvPr id="5" name="Content Placeholder 2">
            <a:extLst>
              <a:ext uri="{FF2B5EF4-FFF2-40B4-BE49-F238E27FC236}">
                <a16:creationId xmlns:a16="http://schemas.microsoft.com/office/drawing/2014/main" id="{64917203-AED5-D98B-29E7-748A7C053816}"/>
              </a:ext>
            </a:extLst>
          </p:cNvPr>
          <p:cNvSpPr txBox="1">
            <a:spLocks/>
          </p:cNvSpPr>
          <p:nvPr/>
        </p:nvSpPr>
        <p:spPr>
          <a:xfrm>
            <a:off x="952500" y="1749284"/>
            <a:ext cx="4152160" cy="5371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Method of estimation of cost of illness </a:t>
            </a:r>
          </a:p>
        </p:txBody>
      </p:sp>
    </p:spTree>
    <p:extLst>
      <p:ext uri="{BB962C8B-B14F-4D97-AF65-F5344CB8AC3E}">
        <p14:creationId xmlns:p14="http://schemas.microsoft.com/office/powerpoint/2010/main" val="181996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0C53-1A90-7421-798D-3C740018A9FC}"/>
              </a:ext>
            </a:extLst>
          </p:cNvPr>
          <p:cNvSpPr>
            <a:spLocks noGrp="1"/>
          </p:cNvSpPr>
          <p:nvPr>
            <p:ph type="title"/>
          </p:nvPr>
        </p:nvSpPr>
        <p:spPr>
          <a:xfrm>
            <a:off x="952500" y="645270"/>
            <a:ext cx="10287000" cy="567709"/>
          </a:xfrm>
        </p:spPr>
        <p:txBody>
          <a:bodyPr>
            <a:normAutofit/>
          </a:bodyPr>
          <a:lstStyle/>
          <a:p>
            <a:r>
              <a:rPr lang="en-US" sz="2000" b="0" i="0" u="none" strike="noStrike" cap="none" baseline="0" dirty="0">
                <a:solidFill>
                  <a:srgbClr val="FF0000"/>
                </a:solidFill>
                <a:latin typeface="+mn-lt"/>
              </a:rPr>
              <a:t>Epidemiological Approaches</a:t>
            </a:r>
            <a:endParaRPr lang="en-US" sz="2000" b="0" cap="none" dirty="0">
              <a:solidFill>
                <a:srgbClr val="FF0000"/>
              </a:solidFill>
              <a:latin typeface="+mn-lt"/>
            </a:endParaRPr>
          </a:p>
        </p:txBody>
      </p:sp>
      <p:sp>
        <p:nvSpPr>
          <p:cNvPr id="4" name="Content Placeholder 2">
            <a:extLst>
              <a:ext uri="{FF2B5EF4-FFF2-40B4-BE49-F238E27FC236}">
                <a16:creationId xmlns:a16="http://schemas.microsoft.com/office/drawing/2014/main" id="{C064970E-23AD-923C-75F7-276828E52489}"/>
              </a:ext>
            </a:extLst>
          </p:cNvPr>
          <p:cNvSpPr>
            <a:spLocks noGrp="1"/>
          </p:cNvSpPr>
          <p:nvPr>
            <p:ph idx="1"/>
          </p:nvPr>
        </p:nvSpPr>
        <p:spPr>
          <a:xfrm>
            <a:off x="952500" y="2363816"/>
            <a:ext cx="5019092" cy="4083728"/>
          </a:xfrm>
        </p:spPr>
        <p:txBody>
          <a:bodyPr>
            <a:noAutofit/>
          </a:bodyPr>
          <a:lstStyle/>
          <a:p>
            <a:pPr marL="0" indent="0">
              <a:buNone/>
            </a:pPr>
            <a:r>
              <a:rPr lang="en-US" b="0" i="0" u="none" strike="noStrike" baseline="0" dirty="0">
                <a:solidFill>
                  <a:srgbClr val="000000"/>
                </a:solidFill>
              </a:rPr>
              <a:t>The </a:t>
            </a:r>
            <a:r>
              <a:rPr lang="en-US" b="1" i="0" u="none" strike="noStrike" baseline="0" dirty="0">
                <a:solidFill>
                  <a:srgbClr val="000000"/>
                </a:solidFill>
              </a:rPr>
              <a:t>prevalence approach</a:t>
            </a:r>
          </a:p>
          <a:p>
            <a:pPr marL="400050" indent="-400050">
              <a:lnSpc>
                <a:spcPct val="200000"/>
              </a:lnSpc>
              <a:buFont typeface="+mj-lt"/>
              <a:buAutoNum type="romanLcPeriod"/>
            </a:pPr>
            <a:r>
              <a:rPr lang="en-US" sz="1600" i="0" u="none" strike="noStrike" baseline="0" dirty="0">
                <a:solidFill>
                  <a:srgbClr val="000000"/>
                </a:solidFill>
              </a:rPr>
              <a:t>To draw an attention from the health policy planners or decision-makers for conditions whose burden has been somehow underestimated</a:t>
            </a:r>
          </a:p>
          <a:p>
            <a:pPr marL="400050" indent="-400050">
              <a:lnSpc>
                <a:spcPct val="200000"/>
              </a:lnSpc>
              <a:buFont typeface="+mj-lt"/>
              <a:buAutoNum type="romanLcPeriod"/>
            </a:pPr>
            <a:r>
              <a:rPr lang="en-US" sz="1600" i="0" u="none" strike="noStrike" baseline="0" dirty="0">
                <a:solidFill>
                  <a:srgbClr val="000000"/>
                </a:solidFill>
              </a:rPr>
              <a:t>To design cost containment policies. The study provides decision makers with a picture of the global burden</a:t>
            </a:r>
          </a:p>
        </p:txBody>
      </p:sp>
      <p:sp>
        <p:nvSpPr>
          <p:cNvPr id="5" name="Content Placeholder 2">
            <a:extLst>
              <a:ext uri="{FF2B5EF4-FFF2-40B4-BE49-F238E27FC236}">
                <a16:creationId xmlns:a16="http://schemas.microsoft.com/office/drawing/2014/main" id="{620026F8-180D-135B-272F-D521085CC320}"/>
              </a:ext>
            </a:extLst>
          </p:cNvPr>
          <p:cNvSpPr txBox="1">
            <a:spLocks/>
          </p:cNvSpPr>
          <p:nvPr/>
        </p:nvSpPr>
        <p:spPr>
          <a:xfrm>
            <a:off x="6403911" y="2363816"/>
            <a:ext cx="5527090" cy="40837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rPr>
              <a:t>The </a:t>
            </a:r>
            <a:r>
              <a:rPr lang="en-US" b="1" dirty="0">
                <a:solidFill>
                  <a:srgbClr val="000000"/>
                </a:solidFill>
              </a:rPr>
              <a:t>incidence approach</a:t>
            </a:r>
          </a:p>
          <a:p>
            <a:pPr marL="400050" indent="-400050">
              <a:lnSpc>
                <a:spcPct val="200000"/>
              </a:lnSpc>
              <a:buFont typeface="+mj-lt"/>
              <a:buAutoNum type="romanLcPeriod"/>
            </a:pPr>
            <a:r>
              <a:rPr lang="en-US" sz="1600" dirty="0"/>
              <a:t>Considering preventive measures</a:t>
            </a:r>
          </a:p>
          <a:p>
            <a:pPr marL="400050" indent="-400050">
              <a:lnSpc>
                <a:spcPct val="200000"/>
              </a:lnSpc>
              <a:buFont typeface="+mj-lt"/>
              <a:buAutoNum type="romanLcPeriod"/>
            </a:pPr>
            <a:r>
              <a:rPr lang="en-US" sz="1600" dirty="0"/>
              <a:t>Analyzing the illness management during the entire period. Through this approach researchers can develop the clinical and therapeutic guideline</a:t>
            </a:r>
          </a:p>
        </p:txBody>
      </p:sp>
    </p:spTree>
    <p:extLst>
      <p:ext uri="{BB962C8B-B14F-4D97-AF65-F5344CB8AC3E}">
        <p14:creationId xmlns:p14="http://schemas.microsoft.com/office/powerpoint/2010/main" val="2348297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494F-184C-927C-D74C-37DE4F9520DE}"/>
              </a:ext>
            </a:extLst>
          </p:cNvPr>
          <p:cNvSpPr>
            <a:spLocks noGrp="1"/>
          </p:cNvSpPr>
          <p:nvPr>
            <p:ph type="title"/>
          </p:nvPr>
        </p:nvSpPr>
        <p:spPr>
          <a:xfrm>
            <a:off x="952500" y="757238"/>
            <a:ext cx="10287000" cy="446411"/>
          </a:xfrm>
        </p:spPr>
        <p:txBody>
          <a:bodyPr>
            <a:normAutofit/>
          </a:bodyPr>
          <a:lstStyle/>
          <a:p>
            <a:r>
              <a:rPr lang="en-US" sz="2000" b="0" i="0" u="none" strike="noStrike" cap="none" baseline="0" dirty="0">
                <a:solidFill>
                  <a:srgbClr val="FF0000"/>
                </a:solidFill>
                <a:latin typeface="+mn-lt"/>
              </a:rPr>
              <a:t>Prevalence Vs. Incidence </a:t>
            </a:r>
            <a:endParaRPr lang="en-US" sz="2000" b="0" cap="none" dirty="0">
              <a:solidFill>
                <a:srgbClr val="FF0000"/>
              </a:solidFill>
              <a:latin typeface="+mn-lt"/>
            </a:endParaRPr>
          </a:p>
        </p:txBody>
      </p:sp>
      <p:sp>
        <p:nvSpPr>
          <p:cNvPr id="3" name="Content Placeholder 2">
            <a:extLst>
              <a:ext uri="{FF2B5EF4-FFF2-40B4-BE49-F238E27FC236}">
                <a16:creationId xmlns:a16="http://schemas.microsoft.com/office/drawing/2014/main" id="{507658E4-CA2A-8DCB-F87E-EBFAD5D2725E}"/>
              </a:ext>
            </a:extLst>
          </p:cNvPr>
          <p:cNvSpPr>
            <a:spLocks noGrp="1"/>
          </p:cNvSpPr>
          <p:nvPr>
            <p:ph idx="1"/>
          </p:nvPr>
        </p:nvSpPr>
        <p:spPr>
          <a:xfrm>
            <a:off x="952500" y="2285998"/>
            <a:ext cx="10287000" cy="2667004"/>
          </a:xfrm>
        </p:spPr>
        <p:txBody>
          <a:bodyPr>
            <a:normAutofit/>
          </a:bodyPr>
          <a:lstStyle/>
          <a:p>
            <a:pPr marL="0" indent="0">
              <a:lnSpc>
                <a:spcPct val="250000"/>
              </a:lnSpc>
              <a:buNone/>
            </a:pPr>
            <a:r>
              <a:rPr lang="en-US" dirty="0"/>
              <a:t>The main difference between these two approaches lies in the aspect of the disease that is examined (its prevalence or its incidence) and the time frame that is taken as a reference </a:t>
            </a:r>
            <a:r>
              <a:rPr lang="en-US" b="1" u="sng" dirty="0"/>
              <a:t>the duration of the disease for a particular time-period (prevalence) or the entire duration of the individual’s life (incidence)</a:t>
            </a:r>
          </a:p>
        </p:txBody>
      </p:sp>
    </p:spTree>
    <p:extLst>
      <p:ext uri="{BB962C8B-B14F-4D97-AF65-F5344CB8AC3E}">
        <p14:creationId xmlns:p14="http://schemas.microsoft.com/office/powerpoint/2010/main" val="34461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1575-FF7B-1F7A-1109-AC87AD9DB90A}"/>
              </a:ext>
            </a:extLst>
          </p:cNvPr>
          <p:cNvSpPr>
            <a:spLocks noGrp="1"/>
          </p:cNvSpPr>
          <p:nvPr>
            <p:ph type="title"/>
          </p:nvPr>
        </p:nvSpPr>
        <p:spPr>
          <a:xfrm>
            <a:off x="952500" y="757238"/>
            <a:ext cx="10287000" cy="474403"/>
          </a:xfrm>
        </p:spPr>
        <p:txBody>
          <a:bodyPr/>
          <a:lstStyle/>
          <a:p>
            <a:r>
              <a:rPr lang="en-US" sz="1800" b="0" i="0" u="none" strike="noStrike" cap="none" baseline="0" dirty="0">
                <a:solidFill>
                  <a:srgbClr val="FF0000"/>
                </a:solidFill>
                <a:latin typeface="+mn-lt"/>
              </a:rPr>
              <a:t>Methods For Calculating The Cost Of Illness </a:t>
            </a:r>
            <a:endParaRPr lang="en-US" b="0" cap="none" dirty="0">
              <a:solidFill>
                <a:srgbClr val="FF0000"/>
              </a:solidFill>
              <a:latin typeface="+mn-lt"/>
            </a:endParaRPr>
          </a:p>
        </p:txBody>
      </p:sp>
      <p:sp>
        <p:nvSpPr>
          <p:cNvPr id="3" name="Content Placeholder 2">
            <a:extLst>
              <a:ext uri="{FF2B5EF4-FFF2-40B4-BE49-F238E27FC236}">
                <a16:creationId xmlns:a16="http://schemas.microsoft.com/office/drawing/2014/main" id="{35F8980C-5F2D-8D6F-BC16-A49090BD9F2C}"/>
              </a:ext>
            </a:extLst>
          </p:cNvPr>
          <p:cNvSpPr>
            <a:spLocks noGrp="1"/>
          </p:cNvSpPr>
          <p:nvPr>
            <p:ph idx="1"/>
          </p:nvPr>
        </p:nvSpPr>
        <p:spPr>
          <a:xfrm>
            <a:off x="952500" y="2006079"/>
            <a:ext cx="6889474" cy="4623321"/>
          </a:xfrm>
        </p:spPr>
        <p:txBody>
          <a:bodyPr>
            <a:normAutofit/>
          </a:bodyPr>
          <a:lstStyle/>
          <a:p>
            <a:r>
              <a:rPr lang="en-US" sz="1400" dirty="0"/>
              <a:t>Disease A: </a:t>
            </a:r>
          </a:p>
          <a:p>
            <a:pPr lvl="1">
              <a:lnSpc>
                <a:spcPct val="150000"/>
              </a:lnSpc>
            </a:pPr>
            <a:r>
              <a:rPr lang="en-US" sz="1400" b="0" dirty="0"/>
              <a:t>The incidence of a disease A (number of new cases diagnosed during a stated period usually one year) is one person per year</a:t>
            </a:r>
          </a:p>
          <a:p>
            <a:pPr lvl="1">
              <a:lnSpc>
                <a:spcPct val="150000"/>
              </a:lnSpc>
            </a:pPr>
            <a:r>
              <a:rPr lang="en-US" sz="1400" b="0" dirty="0"/>
              <a:t>Direct cost: DC-A</a:t>
            </a:r>
          </a:p>
          <a:p>
            <a:pPr lvl="1">
              <a:lnSpc>
                <a:spcPct val="150000"/>
              </a:lnSpc>
            </a:pPr>
            <a:r>
              <a:rPr lang="en-US" sz="1400" b="0" dirty="0"/>
              <a:t>Morbidity cost: MB-A</a:t>
            </a:r>
          </a:p>
          <a:p>
            <a:pPr lvl="1">
              <a:lnSpc>
                <a:spcPct val="150000"/>
              </a:lnSpc>
            </a:pPr>
            <a:r>
              <a:rPr lang="en-US" sz="1400" b="0" dirty="0"/>
              <a:t>Mortality cost: MT-A (capital approach)</a:t>
            </a:r>
          </a:p>
          <a:p>
            <a:pPr lvl="1">
              <a:lnSpc>
                <a:spcPct val="150000"/>
              </a:lnSpc>
            </a:pPr>
            <a:r>
              <a:rPr lang="en-US" sz="1400" b="0" dirty="0"/>
              <a:t>Life-expectancy of the individuals with the disease A is 4 years and will die at the beginning of year 5</a:t>
            </a:r>
          </a:p>
          <a:p>
            <a:pPr lvl="1">
              <a:lnSpc>
                <a:spcPct val="150000"/>
              </a:lnSpc>
            </a:pPr>
            <a:r>
              <a:rPr lang="en-US" sz="1400" b="0" dirty="0"/>
              <a:t>Each year there will be 4 individuals with the disease and the annual mortality will be 1 person</a:t>
            </a:r>
          </a:p>
          <a:p>
            <a:pPr lvl="1">
              <a:lnSpc>
                <a:spcPct val="150000"/>
              </a:lnSpc>
            </a:pPr>
            <a:r>
              <a:rPr lang="en-US" sz="1400" b="0" dirty="0"/>
              <a:t>Premature death as a result of the disease implies a loss of 10 life years per individual</a:t>
            </a:r>
          </a:p>
          <a:p>
            <a:pPr lvl="1">
              <a:lnSpc>
                <a:spcPct val="150000"/>
              </a:lnSpc>
            </a:pPr>
            <a:r>
              <a:rPr lang="en-US" sz="1400" b="0" dirty="0"/>
              <a:t>The discount rate is 6%</a:t>
            </a:r>
          </a:p>
        </p:txBody>
      </p:sp>
      <p:sp>
        <p:nvSpPr>
          <p:cNvPr id="4" name="Content Placeholder 2">
            <a:extLst>
              <a:ext uri="{FF2B5EF4-FFF2-40B4-BE49-F238E27FC236}">
                <a16:creationId xmlns:a16="http://schemas.microsoft.com/office/drawing/2014/main" id="{0262FA50-76F2-49C6-9709-8EF6D4935AE1}"/>
              </a:ext>
            </a:extLst>
          </p:cNvPr>
          <p:cNvSpPr txBox="1">
            <a:spLocks/>
          </p:cNvSpPr>
          <p:nvPr/>
        </p:nvSpPr>
        <p:spPr>
          <a:xfrm>
            <a:off x="8438322" y="2474843"/>
            <a:ext cx="3213652" cy="370067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accent3">
                    <a:lumMod val="75000"/>
                  </a:schemeClr>
                </a:solidFill>
              </a:rPr>
              <a:t>Example</a:t>
            </a:r>
            <a:r>
              <a:rPr lang="en-US" sz="1400" b="0" dirty="0">
                <a:solidFill>
                  <a:schemeClr val="accent3">
                    <a:lumMod val="75000"/>
                  </a:schemeClr>
                </a:solidFill>
              </a:rPr>
              <a:t>: Hemophilia is a rare genetic bleeding disorder. People with hemophilia B have a deficiency in clotting human coagulation Factor IX.</a:t>
            </a:r>
          </a:p>
          <a:p>
            <a:pPr marL="0" indent="0">
              <a:buNone/>
            </a:pPr>
            <a:r>
              <a:rPr lang="en-US" sz="1400" b="0" dirty="0">
                <a:solidFill>
                  <a:schemeClr val="accent3">
                    <a:lumMod val="75000"/>
                  </a:schemeClr>
                </a:solidFill>
              </a:rPr>
              <a:t>Annual costs per individual may be more than $600,000 and as high as $1.1 million, not including indirect costs such as outpatient care and managing uncontrolled bleeds.</a:t>
            </a:r>
          </a:p>
          <a:p>
            <a:pPr marL="0" indent="0">
              <a:buNone/>
            </a:pPr>
            <a:r>
              <a:rPr lang="en-US" sz="1400" dirty="0">
                <a:hlinkClick r:id="rId2"/>
              </a:rPr>
              <a:t>The High Price of Hemophilia | ASH Clinical News | American Society of Hematology (ashpublications.org)</a:t>
            </a:r>
            <a:endParaRPr lang="en-US" sz="1400" b="0" dirty="0"/>
          </a:p>
        </p:txBody>
      </p:sp>
    </p:spTree>
    <p:extLst>
      <p:ext uri="{BB962C8B-B14F-4D97-AF65-F5344CB8AC3E}">
        <p14:creationId xmlns:p14="http://schemas.microsoft.com/office/powerpoint/2010/main" val="323888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6A70-D29A-2F32-7FD5-9B7FF1319511}"/>
              </a:ext>
            </a:extLst>
          </p:cNvPr>
          <p:cNvSpPr>
            <a:spLocks noGrp="1"/>
          </p:cNvSpPr>
          <p:nvPr>
            <p:ph type="title"/>
          </p:nvPr>
        </p:nvSpPr>
        <p:spPr>
          <a:xfrm>
            <a:off x="952500" y="757237"/>
            <a:ext cx="10287000" cy="465073"/>
          </a:xfrm>
        </p:spPr>
        <p:txBody>
          <a:bodyPr>
            <a:normAutofit/>
          </a:bodyPr>
          <a:lstStyle/>
          <a:p>
            <a:r>
              <a:rPr lang="en-US" sz="2000" b="0" i="0" u="none" strike="noStrike" cap="none" baseline="0" dirty="0">
                <a:solidFill>
                  <a:srgbClr val="FF0000"/>
                </a:solidFill>
                <a:latin typeface="+mn-lt"/>
              </a:rPr>
              <a:t>Prevalence Approach</a:t>
            </a:r>
            <a:endParaRPr lang="en-US" sz="2000" b="0" cap="none" dirty="0">
              <a:solidFill>
                <a:srgbClr val="FF0000"/>
              </a:solidFill>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64AC7A-641B-EFE6-3826-7497A28128DD}"/>
                  </a:ext>
                </a:extLst>
              </p:cNvPr>
              <p:cNvSpPr>
                <a:spLocks noGrp="1"/>
              </p:cNvSpPr>
              <p:nvPr>
                <p:ph idx="1"/>
              </p:nvPr>
            </p:nvSpPr>
            <p:spPr>
              <a:xfrm>
                <a:off x="952500" y="1820924"/>
                <a:ext cx="10287000" cy="4265723"/>
              </a:xfrm>
            </p:spPr>
            <p:txBody>
              <a:bodyPr>
                <a:normAutofit/>
              </a:bodyPr>
              <a:lstStyle/>
              <a:p>
                <a:r>
                  <a:rPr lang="en-US" sz="1600" dirty="0"/>
                  <a:t>Total direct costs: 4 x DCA</a:t>
                </a:r>
              </a:p>
              <a:p>
                <a:r>
                  <a:rPr lang="en-US" sz="1600" dirty="0"/>
                  <a:t>Total morbidity costs: 4 x MBA</a:t>
                </a:r>
              </a:p>
              <a:p>
                <a:r>
                  <a:rPr lang="en-US" sz="1600" dirty="0"/>
                  <a:t>Total mortality costs:  MTA + </a:t>
                </a:r>
                <a14:m>
                  <m:oMath xmlns:m="http://schemas.openxmlformats.org/officeDocument/2006/math">
                    <m:f>
                      <m:fPr>
                        <m:ctrlPr>
                          <a:rPr lang="en-US" sz="1600" i="1" smtClean="0">
                            <a:latin typeface="Cambria Math" panose="02040503050406030204" pitchFamily="18" charset="0"/>
                          </a:rPr>
                        </m:ctrlPr>
                      </m:fPr>
                      <m:num>
                        <m:r>
                          <m:rPr>
                            <m:nor/>
                          </m:rPr>
                          <a:rPr lang="en-US" sz="1600" dirty="0"/>
                          <m:t>MTA</m:t>
                        </m:r>
                      </m:num>
                      <m:den>
                        <m:r>
                          <m:rPr>
                            <m:nor/>
                          </m:rPr>
                          <a:rPr lang="en-US" sz="1600" b="0" i="0" smtClean="0"/>
                          <m:t>(</m:t>
                        </m:r>
                        <m:r>
                          <m:rPr>
                            <m:nor/>
                          </m:rPr>
                          <a:rPr lang="en-US" sz="1600" dirty="0"/>
                          <m:t>1.06</m:t>
                        </m:r>
                        <m:r>
                          <m:rPr>
                            <m:nor/>
                          </m:rPr>
                          <a:rPr lang="en-US" sz="1600" b="0" i="0" dirty="0" smtClean="0"/>
                          <m:t>)</m:t>
                        </m:r>
                        <m:r>
                          <m:rPr>
                            <m:nor/>
                          </m:rPr>
                          <a:rPr lang="en-US" sz="1600" dirty="0"/>
                          <m:t> </m:t>
                        </m:r>
                      </m:den>
                    </m:f>
                  </m:oMath>
                </a14:m>
                <a:r>
                  <a:rPr lang="en-US" sz="1600" dirty="0"/>
                  <a:t> + </a:t>
                </a:r>
                <a14:m>
                  <m:oMath xmlns:m="http://schemas.openxmlformats.org/officeDocument/2006/math">
                    <m:f>
                      <m:fPr>
                        <m:ctrlPr>
                          <a:rPr lang="en-US" sz="1600" i="1">
                            <a:latin typeface="Cambria Math" panose="02040503050406030204" pitchFamily="18" charset="0"/>
                          </a:rPr>
                        </m:ctrlPr>
                      </m:fPr>
                      <m:num>
                        <m:r>
                          <m:rPr>
                            <m:nor/>
                          </m:rPr>
                          <a:rPr lang="en-US" sz="1600" dirty="0"/>
                          <m:t>MTA</m:t>
                        </m:r>
                      </m:num>
                      <m:den>
                        <m:r>
                          <m:rPr>
                            <m:nor/>
                          </m:rPr>
                          <a:rPr lang="en-US" sz="1600" b="0" i="0" dirty="0" smtClean="0"/>
                          <m:t>(</m:t>
                        </m:r>
                        <m:r>
                          <m:rPr>
                            <m:nor/>
                          </m:rPr>
                          <a:rPr lang="en-US" sz="1600" dirty="0"/>
                          <m:t>1.06</m:t>
                        </m:r>
                        <m:r>
                          <m:rPr>
                            <m:nor/>
                          </m:rPr>
                          <a:rPr lang="en-US" sz="1600" b="0" i="0" dirty="0" smtClean="0"/>
                          <m:t>)</m:t>
                        </m:r>
                        <m:r>
                          <a:rPr lang="en-US" sz="1600" b="0" i="1" dirty="0" smtClean="0">
                            <a:latin typeface="Cambria Math" panose="02040503050406030204" pitchFamily="18" charset="0"/>
                          </a:rPr>
                          <m:t>²</m:t>
                        </m:r>
                        <m:r>
                          <m:rPr>
                            <m:nor/>
                          </m:rPr>
                          <a:rPr lang="en-US" sz="1600" dirty="0"/>
                          <m:t> </m:t>
                        </m:r>
                      </m:den>
                    </m:f>
                  </m:oMath>
                </a14:m>
                <a:r>
                  <a:rPr lang="en-US" sz="1600" dirty="0"/>
                  <a:t> + </a:t>
                </a:r>
                <a14:m>
                  <m:oMath xmlns:m="http://schemas.openxmlformats.org/officeDocument/2006/math">
                    <m:f>
                      <m:fPr>
                        <m:ctrlPr>
                          <a:rPr lang="en-US" sz="1600" i="1">
                            <a:latin typeface="Cambria Math" panose="02040503050406030204" pitchFamily="18" charset="0"/>
                          </a:rPr>
                        </m:ctrlPr>
                      </m:fPr>
                      <m:num>
                        <m:r>
                          <m:rPr>
                            <m:nor/>
                          </m:rPr>
                          <a:rPr lang="en-US" sz="1600" dirty="0"/>
                          <m:t>MTA</m:t>
                        </m:r>
                      </m:num>
                      <m:den>
                        <m:r>
                          <m:rPr>
                            <m:nor/>
                          </m:rPr>
                          <a:rPr lang="en-US" sz="1600" dirty="0"/>
                          <m:t>(1.06)</m:t>
                        </m:r>
                        <m:r>
                          <a:rPr lang="en-US" sz="1600" i="1" dirty="0">
                            <a:latin typeface="Cambria Math" panose="02040503050406030204" pitchFamily="18" charset="0"/>
                          </a:rPr>
                          <m:t>³</m:t>
                        </m:r>
                      </m:den>
                    </m:f>
                  </m:oMath>
                </a14:m>
                <a:r>
                  <a:rPr lang="en-US" sz="1600" dirty="0"/>
                  <a:t> + ..... + </a:t>
                </a:r>
                <a14:m>
                  <m:oMath xmlns:m="http://schemas.openxmlformats.org/officeDocument/2006/math">
                    <m:f>
                      <m:fPr>
                        <m:ctrlPr>
                          <a:rPr lang="en-US" sz="1600" i="1">
                            <a:latin typeface="Cambria Math" panose="02040503050406030204" pitchFamily="18" charset="0"/>
                          </a:rPr>
                        </m:ctrlPr>
                      </m:fPr>
                      <m:num>
                        <m:r>
                          <m:rPr>
                            <m:nor/>
                          </m:rPr>
                          <a:rPr lang="en-US" sz="1600" dirty="0"/>
                          <m:t>MTA</m:t>
                        </m:r>
                      </m:num>
                      <m:den>
                        <m:sSup>
                          <m:sSupPr>
                            <m:ctrlPr>
                              <a:rPr lang="en-US" sz="1600" b="0" i="1" dirty="0" smtClean="0">
                                <a:latin typeface="Cambria Math" panose="02040503050406030204" pitchFamily="18" charset="0"/>
                              </a:rPr>
                            </m:ctrlPr>
                          </m:sSupPr>
                          <m:e>
                            <m:r>
                              <m:rPr>
                                <m:nor/>
                              </m:rPr>
                              <a:rPr lang="en-US" sz="1600" b="0" i="0" dirty="0" smtClean="0"/>
                              <m:t>(</m:t>
                            </m:r>
                            <m:r>
                              <m:rPr>
                                <m:nor/>
                              </m:rPr>
                              <a:rPr lang="en-US" sz="1600" dirty="0"/>
                              <m:t>1.06</m:t>
                            </m:r>
                            <m:r>
                              <m:rPr>
                                <m:nor/>
                              </m:rPr>
                              <a:rPr lang="en-US" sz="1600" b="0" i="0" dirty="0" smtClean="0"/>
                              <m:t>)</m:t>
                            </m:r>
                          </m:e>
                          <m:sup>
                            <m:r>
                              <a:rPr lang="en-US" sz="1600" b="0" i="1" dirty="0" smtClean="0">
                                <a:latin typeface="Cambria Math" panose="02040503050406030204" pitchFamily="18" charset="0"/>
                              </a:rPr>
                              <m:t>9</m:t>
                            </m:r>
                          </m:sup>
                        </m:sSup>
                        <m:r>
                          <a:rPr lang="en-US" sz="1600" b="0" i="1" dirty="0" smtClean="0">
                            <a:latin typeface="Cambria Math" panose="02040503050406030204" pitchFamily="18" charset="0"/>
                          </a:rPr>
                          <m:t> </m:t>
                        </m:r>
                      </m:den>
                    </m:f>
                  </m:oMath>
                </a14:m>
                <a:r>
                  <a:rPr lang="en-US" sz="1600" dirty="0"/>
                  <a:t> = 7.8 * MTA </a:t>
                </a:r>
              </a:p>
              <a:p>
                <a:r>
                  <a:rPr lang="en-US" sz="1600" dirty="0"/>
                  <a:t>As you see: ONE Patient for mortality cost (one death in a period – year)</a:t>
                </a:r>
              </a:p>
              <a:p>
                <a:r>
                  <a:rPr lang="en-US" sz="1600" dirty="0">
                    <a:solidFill>
                      <a:srgbClr val="000000"/>
                    </a:solidFill>
                  </a:rPr>
                  <a:t>D</a:t>
                </a:r>
                <a:r>
                  <a:rPr lang="en-US" sz="1600" b="0" i="0" u="none" strike="noStrike" baseline="0" dirty="0">
                    <a:solidFill>
                      <a:srgbClr val="000000"/>
                    </a:solidFill>
                  </a:rPr>
                  <a:t>irect costs are those corresponding to all four people who are ill during this year.</a:t>
                </a:r>
              </a:p>
              <a:p>
                <a:r>
                  <a:rPr lang="en-US" sz="1600" dirty="0">
                    <a:solidFill>
                      <a:srgbClr val="000000"/>
                    </a:solidFill>
                  </a:rPr>
                  <a:t>M</a:t>
                </a:r>
                <a:r>
                  <a:rPr lang="en-US" sz="1600" b="0" i="0" u="none" strike="noStrike" baseline="0" dirty="0">
                    <a:solidFill>
                      <a:srgbClr val="000000"/>
                    </a:solidFill>
                  </a:rPr>
                  <a:t>orbidity costs represent the opportunity cost of the reduction in working time for the four people</a:t>
                </a:r>
              </a:p>
              <a:p>
                <a:r>
                  <a:rPr lang="en-US" sz="1600" dirty="0">
                    <a:solidFill>
                      <a:srgbClr val="000000"/>
                    </a:solidFill>
                  </a:rPr>
                  <a:t>M</a:t>
                </a:r>
                <a:r>
                  <a:rPr lang="en-US" sz="1600" b="0" i="0" u="none" strike="noStrike" baseline="0" dirty="0">
                    <a:solidFill>
                      <a:srgbClr val="000000"/>
                    </a:solidFill>
                  </a:rPr>
                  <a:t>ortality costs represent the present value of the reduction in production caused by the death of each person due to the disease for </a:t>
                </a:r>
                <a:r>
                  <a:rPr lang="en-US" sz="1600" b="1" i="0" u="sng" strike="noStrike" baseline="0" dirty="0">
                    <a:solidFill>
                      <a:srgbClr val="000000"/>
                    </a:solidFill>
                  </a:rPr>
                  <a:t>one year</a:t>
                </a:r>
                <a:endParaRPr lang="en-US" sz="1600" b="1" u="sng" dirty="0">
                  <a:solidFill>
                    <a:srgbClr val="000000"/>
                  </a:solidFill>
                </a:endParaRPr>
              </a:p>
              <a:p>
                <a:endParaRPr lang="en-US" sz="1600" dirty="0"/>
              </a:p>
              <a:p>
                <a:endParaRPr lang="en-US" sz="1600" dirty="0"/>
              </a:p>
            </p:txBody>
          </p:sp>
        </mc:Choice>
        <mc:Fallback xmlns="">
          <p:sp>
            <p:nvSpPr>
              <p:cNvPr id="3" name="Content Placeholder 2">
                <a:extLst>
                  <a:ext uri="{FF2B5EF4-FFF2-40B4-BE49-F238E27FC236}">
                    <a16:creationId xmlns:a16="http://schemas.microsoft.com/office/drawing/2014/main" id="{F564AC7A-641B-EFE6-3826-7497A28128DD}"/>
                  </a:ext>
                </a:extLst>
              </p:cNvPr>
              <p:cNvSpPr>
                <a:spLocks noGrp="1" noRot="1" noChangeAspect="1" noMove="1" noResize="1" noEditPoints="1" noAdjustHandles="1" noChangeArrowheads="1" noChangeShapeType="1" noTextEdit="1"/>
              </p:cNvSpPr>
              <p:nvPr>
                <p:ph idx="1"/>
              </p:nvPr>
            </p:nvSpPr>
            <p:spPr>
              <a:xfrm>
                <a:off x="952500" y="1820924"/>
                <a:ext cx="10287000" cy="4265723"/>
              </a:xfrm>
              <a:blipFill>
                <a:blip r:embed="rId2"/>
                <a:stretch>
                  <a:fillRect l="-237"/>
                </a:stretch>
              </a:blipFill>
            </p:spPr>
            <p:txBody>
              <a:bodyPr/>
              <a:lstStyle/>
              <a:p>
                <a:r>
                  <a:rPr lang="en-US">
                    <a:noFill/>
                  </a:rPr>
                  <a:t> </a:t>
                </a:r>
              </a:p>
            </p:txBody>
          </p:sp>
        </mc:Fallback>
      </mc:AlternateContent>
    </p:spTree>
    <p:extLst>
      <p:ext uri="{BB962C8B-B14F-4D97-AF65-F5344CB8AC3E}">
        <p14:creationId xmlns:p14="http://schemas.microsoft.com/office/powerpoint/2010/main" val="167552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B26E-48A6-2BE8-6F4D-9BF1A9C077B2}"/>
              </a:ext>
            </a:extLst>
          </p:cNvPr>
          <p:cNvSpPr>
            <a:spLocks noGrp="1"/>
          </p:cNvSpPr>
          <p:nvPr>
            <p:ph type="title"/>
          </p:nvPr>
        </p:nvSpPr>
        <p:spPr>
          <a:xfrm>
            <a:off x="952500" y="757238"/>
            <a:ext cx="10287000" cy="502395"/>
          </a:xfrm>
        </p:spPr>
        <p:txBody>
          <a:bodyPr>
            <a:normAutofit/>
          </a:bodyPr>
          <a:lstStyle/>
          <a:p>
            <a:r>
              <a:rPr lang="en-US" sz="2000" b="0" cap="none" dirty="0">
                <a:solidFill>
                  <a:srgbClr val="FF0000"/>
                </a:solidFill>
                <a:latin typeface="+mn-lt"/>
              </a:rPr>
              <a:t>Incidence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3775AF-63D0-318C-B2C1-84B08865A189}"/>
                  </a:ext>
                </a:extLst>
              </p:cNvPr>
              <p:cNvSpPr>
                <a:spLocks noGrp="1"/>
              </p:cNvSpPr>
              <p:nvPr>
                <p:ph idx="1"/>
              </p:nvPr>
            </p:nvSpPr>
            <p:spPr>
              <a:xfrm>
                <a:off x="952500" y="1819466"/>
                <a:ext cx="10287000" cy="3890965"/>
              </a:xfrm>
            </p:spPr>
            <p:txBody>
              <a:bodyPr>
                <a:normAutofit/>
              </a:bodyPr>
              <a:lstStyle/>
              <a:p>
                <a:r>
                  <a:rPr lang="en-US" sz="1600" dirty="0"/>
                  <a:t>Total direct costs: DCA + </a:t>
                </a:r>
                <a14:m>
                  <m:oMath xmlns:m="http://schemas.openxmlformats.org/officeDocument/2006/math">
                    <m:f>
                      <m:fPr>
                        <m:ctrlPr>
                          <a:rPr lang="en-US" sz="1600" i="1" smtClean="0">
                            <a:latin typeface="Cambria Math" panose="02040503050406030204" pitchFamily="18" charset="0"/>
                          </a:rPr>
                        </m:ctrlPr>
                      </m:fPr>
                      <m:num>
                        <m:r>
                          <m:rPr>
                            <m:nor/>
                          </m:rPr>
                          <a:rPr lang="en-US" sz="1600" b="0" i="0" dirty="0" smtClean="0"/>
                          <m:t>DC</m:t>
                        </m:r>
                        <m:r>
                          <m:rPr>
                            <m:nor/>
                          </m:rPr>
                          <a:rPr lang="en-US" sz="1600" dirty="0"/>
                          <m:t>A</m:t>
                        </m:r>
                      </m:num>
                      <m:den>
                        <m:r>
                          <m:rPr>
                            <m:nor/>
                          </m:rPr>
                          <a:rPr lang="en-US" sz="1600" b="0" i="0" smtClean="0"/>
                          <m:t>(</m:t>
                        </m:r>
                        <m:r>
                          <m:rPr>
                            <m:nor/>
                          </m:rPr>
                          <a:rPr lang="en-US" sz="1600" dirty="0"/>
                          <m:t>1.06</m:t>
                        </m:r>
                        <m:r>
                          <m:rPr>
                            <m:nor/>
                          </m:rPr>
                          <a:rPr lang="en-US" sz="1600" b="0" i="0" dirty="0" smtClean="0"/>
                          <m:t>)</m:t>
                        </m:r>
                        <m:r>
                          <m:rPr>
                            <m:nor/>
                          </m:rPr>
                          <a:rPr lang="en-US" sz="1600" dirty="0"/>
                          <m:t> </m:t>
                        </m:r>
                      </m:den>
                    </m:f>
                  </m:oMath>
                </a14:m>
                <a:r>
                  <a:rPr lang="en-US" sz="1600" dirty="0"/>
                  <a:t> + </a:t>
                </a:r>
                <a14:m>
                  <m:oMath xmlns:m="http://schemas.openxmlformats.org/officeDocument/2006/math">
                    <m:f>
                      <m:fPr>
                        <m:ctrlPr>
                          <a:rPr lang="en-US" sz="1600" i="1">
                            <a:latin typeface="Cambria Math" panose="02040503050406030204" pitchFamily="18" charset="0"/>
                          </a:rPr>
                        </m:ctrlPr>
                      </m:fPr>
                      <m:num>
                        <m:r>
                          <m:rPr>
                            <m:nor/>
                          </m:rPr>
                          <a:rPr lang="en-US" sz="1600" b="0" i="0" dirty="0" smtClean="0"/>
                          <m:t>DC</m:t>
                        </m:r>
                        <m:r>
                          <m:rPr>
                            <m:nor/>
                          </m:rPr>
                          <a:rPr lang="en-US" sz="1600" dirty="0"/>
                          <m:t>A</m:t>
                        </m:r>
                      </m:num>
                      <m:den>
                        <m:r>
                          <m:rPr>
                            <m:nor/>
                          </m:rPr>
                          <a:rPr lang="en-US" sz="1600" b="0" i="0" dirty="0" smtClean="0"/>
                          <m:t>(</m:t>
                        </m:r>
                        <m:r>
                          <m:rPr>
                            <m:nor/>
                          </m:rPr>
                          <a:rPr lang="en-US" sz="1600" dirty="0"/>
                          <m:t>1.06</m:t>
                        </m:r>
                        <m:r>
                          <m:rPr>
                            <m:nor/>
                          </m:rPr>
                          <a:rPr lang="en-US" sz="1600" b="0" i="0" dirty="0" smtClean="0"/>
                          <m:t>)</m:t>
                        </m:r>
                        <m:r>
                          <a:rPr lang="en-US" sz="1600" b="0" i="1" dirty="0" smtClean="0">
                            <a:latin typeface="Cambria Math" panose="02040503050406030204" pitchFamily="18" charset="0"/>
                          </a:rPr>
                          <m:t>²</m:t>
                        </m:r>
                        <m:r>
                          <m:rPr>
                            <m:nor/>
                          </m:rPr>
                          <a:rPr lang="en-US" sz="1600" dirty="0"/>
                          <m:t> </m:t>
                        </m:r>
                      </m:den>
                    </m:f>
                  </m:oMath>
                </a14:m>
                <a:r>
                  <a:rPr lang="en-US" sz="1600" dirty="0"/>
                  <a:t> + </a:t>
                </a:r>
                <a14:m>
                  <m:oMath xmlns:m="http://schemas.openxmlformats.org/officeDocument/2006/math">
                    <m:f>
                      <m:fPr>
                        <m:ctrlPr>
                          <a:rPr lang="en-US" sz="1600" i="1">
                            <a:latin typeface="Cambria Math" panose="02040503050406030204" pitchFamily="18" charset="0"/>
                          </a:rPr>
                        </m:ctrlPr>
                      </m:fPr>
                      <m:num>
                        <m:r>
                          <m:rPr>
                            <m:nor/>
                          </m:rPr>
                          <a:rPr lang="en-US" sz="1600" b="0" i="0" dirty="0" smtClean="0"/>
                          <m:t>DC</m:t>
                        </m:r>
                        <m:r>
                          <m:rPr>
                            <m:nor/>
                          </m:rPr>
                          <a:rPr lang="en-US" sz="1600" dirty="0"/>
                          <m:t>A</m:t>
                        </m:r>
                      </m:num>
                      <m:den>
                        <m:r>
                          <m:rPr>
                            <m:nor/>
                          </m:rPr>
                          <a:rPr lang="en-US" sz="1600" dirty="0"/>
                          <m:t>(1.06)</m:t>
                        </m:r>
                        <m:r>
                          <a:rPr lang="en-US" sz="1600" i="1" dirty="0">
                            <a:latin typeface="Cambria Math" panose="02040503050406030204" pitchFamily="18" charset="0"/>
                          </a:rPr>
                          <m:t>³</m:t>
                        </m:r>
                      </m:den>
                    </m:f>
                  </m:oMath>
                </a14:m>
                <a:r>
                  <a:rPr lang="en-US" sz="1600" dirty="0"/>
                  <a:t> = 3.67 * DCA</a:t>
                </a:r>
              </a:p>
              <a:p>
                <a:r>
                  <a:rPr lang="en-US" sz="1600" dirty="0"/>
                  <a:t>Total morbidity costs: MBA + </a:t>
                </a:r>
                <a14:m>
                  <m:oMath xmlns:m="http://schemas.openxmlformats.org/officeDocument/2006/math">
                    <m:f>
                      <m:fPr>
                        <m:ctrlPr>
                          <a:rPr lang="en-US" sz="1600" i="1" smtClean="0">
                            <a:latin typeface="Cambria Math" panose="02040503050406030204" pitchFamily="18" charset="0"/>
                          </a:rPr>
                        </m:ctrlPr>
                      </m:fPr>
                      <m:num>
                        <m:r>
                          <m:rPr>
                            <m:nor/>
                          </m:rPr>
                          <a:rPr lang="en-US" sz="1600" dirty="0"/>
                          <m:t>MBA</m:t>
                        </m:r>
                      </m:num>
                      <m:den>
                        <m:r>
                          <m:rPr>
                            <m:nor/>
                          </m:rPr>
                          <a:rPr lang="en-US" sz="1600" b="0" i="0" smtClean="0"/>
                          <m:t>(</m:t>
                        </m:r>
                        <m:r>
                          <m:rPr>
                            <m:nor/>
                          </m:rPr>
                          <a:rPr lang="en-US" sz="1600" dirty="0"/>
                          <m:t>1.06</m:t>
                        </m:r>
                        <m:r>
                          <m:rPr>
                            <m:nor/>
                          </m:rPr>
                          <a:rPr lang="en-US" sz="1600" b="0" i="0" dirty="0" smtClean="0"/>
                          <m:t>)</m:t>
                        </m:r>
                        <m:r>
                          <m:rPr>
                            <m:nor/>
                          </m:rPr>
                          <a:rPr lang="en-US" sz="1600" dirty="0"/>
                          <m:t> </m:t>
                        </m:r>
                      </m:den>
                    </m:f>
                  </m:oMath>
                </a14:m>
                <a:r>
                  <a:rPr lang="en-US" sz="1600" dirty="0"/>
                  <a:t> + </a:t>
                </a:r>
                <a14:m>
                  <m:oMath xmlns:m="http://schemas.openxmlformats.org/officeDocument/2006/math">
                    <m:f>
                      <m:fPr>
                        <m:ctrlPr>
                          <a:rPr lang="en-US" sz="1600" i="1">
                            <a:latin typeface="Cambria Math" panose="02040503050406030204" pitchFamily="18" charset="0"/>
                          </a:rPr>
                        </m:ctrlPr>
                      </m:fPr>
                      <m:num>
                        <m:r>
                          <m:rPr>
                            <m:nor/>
                          </m:rPr>
                          <a:rPr lang="en-US" sz="1600" dirty="0"/>
                          <m:t>MBA</m:t>
                        </m:r>
                      </m:num>
                      <m:den>
                        <m:r>
                          <m:rPr>
                            <m:nor/>
                          </m:rPr>
                          <a:rPr lang="en-US" sz="1600" b="0" i="0" dirty="0" smtClean="0"/>
                          <m:t>(</m:t>
                        </m:r>
                        <m:r>
                          <m:rPr>
                            <m:nor/>
                          </m:rPr>
                          <a:rPr lang="en-US" sz="1600" dirty="0"/>
                          <m:t>1.06</m:t>
                        </m:r>
                        <m:r>
                          <m:rPr>
                            <m:nor/>
                          </m:rPr>
                          <a:rPr lang="en-US" sz="1600" b="0" i="0" dirty="0" smtClean="0"/>
                          <m:t>)</m:t>
                        </m:r>
                        <m:r>
                          <a:rPr lang="en-US" sz="1600" b="0" i="1" dirty="0" smtClean="0">
                            <a:latin typeface="Cambria Math" panose="02040503050406030204" pitchFamily="18" charset="0"/>
                          </a:rPr>
                          <m:t>²</m:t>
                        </m:r>
                        <m:r>
                          <m:rPr>
                            <m:nor/>
                          </m:rPr>
                          <a:rPr lang="en-US" sz="1600" dirty="0"/>
                          <m:t> </m:t>
                        </m:r>
                      </m:den>
                    </m:f>
                  </m:oMath>
                </a14:m>
                <a:r>
                  <a:rPr lang="en-US" sz="1600" dirty="0"/>
                  <a:t> + </a:t>
                </a:r>
                <a14:m>
                  <m:oMath xmlns:m="http://schemas.openxmlformats.org/officeDocument/2006/math">
                    <m:f>
                      <m:fPr>
                        <m:ctrlPr>
                          <a:rPr lang="en-US" sz="1600" i="1">
                            <a:latin typeface="Cambria Math" panose="02040503050406030204" pitchFamily="18" charset="0"/>
                          </a:rPr>
                        </m:ctrlPr>
                      </m:fPr>
                      <m:num>
                        <m:r>
                          <m:rPr>
                            <m:nor/>
                          </m:rPr>
                          <a:rPr lang="en-US" sz="1600" dirty="0"/>
                          <m:t>MBA</m:t>
                        </m:r>
                      </m:num>
                      <m:den>
                        <m:r>
                          <m:rPr>
                            <m:nor/>
                          </m:rPr>
                          <a:rPr lang="en-US" sz="1600" dirty="0"/>
                          <m:t>(1.06)</m:t>
                        </m:r>
                        <m:r>
                          <a:rPr lang="en-US" sz="1600" i="1" dirty="0">
                            <a:latin typeface="Cambria Math" panose="02040503050406030204" pitchFamily="18" charset="0"/>
                          </a:rPr>
                          <m:t>³</m:t>
                        </m:r>
                      </m:den>
                    </m:f>
                  </m:oMath>
                </a14:m>
                <a:r>
                  <a:rPr lang="en-US" sz="1600" dirty="0"/>
                  <a:t> = 3.67 * MBA</a:t>
                </a:r>
              </a:p>
              <a:p>
                <a:r>
                  <a:rPr lang="en-US" sz="1600" dirty="0"/>
                  <a:t>Total mortality costs: </a:t>
                </a:r>
                <a14:m>
                  <m:oMath xmlns:m="http://schemas.openxmlformats.org/officeDocument/2006/math">
                    <m:f>
                      <m:fPr>
                        <m:ctrlPr>
                          <a:rPr lang="en-US" sz="1600" i="1" smtClean="0">
                            <a:latin typeface="Cambria Math" panose="02040503050406030204" pitchFamily="18" charset="0"/>
                          </a:rPr>
                        </m:ctrlPr>
                      </m:fPr>
                      <m:num>
                        <m:r>
                          <m:rPr>
                            <m:nor/>
                          </m:rPr>
                          <a:rPr lang="en-US" sz="1600" dirty="0"/>
                          <m:t>MTA</m:t>
                        </m:r>
                      </m:num>
                      <m:den>
                        <m:r>
                          <m:rPr>
                            <m:nor/>
                          </m:rPr>
                          <a:rPr lang="en-US" sz="1600" b="0" i="0" smtClean="0"/>
                          <m:t>(</m:t>
                        </m:r>
                        <m:r>
                          <m:rPr>
                            <m:nor/>
                          </m:rPr>
                          <a:rPr lang="en-US" sz="1600" dirty="0" smtClean="0"/>
                          <m:t>1.06</m:t>
                        </m:r>
                        <m:r>
                          <m:rPr>
                            <m:nor/>
                          </m:rPr>
                          <a:rPr lang="en-US" sz="1600" b="0" i="0" dirty="0" smtClean="0"/>
                          <m:t>)</m:t>
                        </m:r>
                        <m:r>
                          <a:rPr lang="en-US" sz="1600" b="0" i="1" baseline="30000" dirty="0" smtClean="0">
                            <a:latin typeface="Cambria Math" panose="02040503050406030204" pitchFamily="18" charset="0"/>
                          </a:rPr>
                          <m:t>4</m:t>
                        </m:r>
                        <m:r>
                          <m:rPr>
                            <m:nor/>
                          </m:rPr>
                          <a:rPr lang="en-US" sz="1600" dirty="0" smtClean="0"/>
                          <m:t> </m:t>
                        </m:r>
                      </m:den>
                    </m:f>
                  </m:oMath>
                </a14:m>
                <a:r>
                  <a:rPr lang="en-US" sz="1600" dirty="0"/>
                  <a:t> + </a:t>
                </a:r>
                <a14:m>
                  <m:oMath xmlns:m="http://schemas.openxmlformats.org/officeDocument/2006/math">
                    <m:f>
                      <m:fPr>
                        <m:ctrlPr>
                          <a:rPr lang="en-US" sz="1600" i="1">
                            <a:latin typeface="Cambria Math" panose="02040503050406030204" pitchFamily="18" charset="0"/>
                          </a:rPr>
                        </m:ctrlPr>
                      </m:fPr>
                      <m:num>
                        <m:r>
                          <m:rPr>
                            <m:nor/>
                          </m:rPr>
                          <a:rPr lang="en-US" sz="1600" dirty="0"/>
                          <m:t>MTA</m:t>
                        </m:r>
                      </m:num>
                      <m:den>
                        <m:r>
                          <m:rPr>
                            <m:nor/>
                          </m:rPr>
                          <a:rPr lang="en-US" sz="1600" b="0" i="0" dirty="0" smtClean="0"/>
                          <m:t>(</m:t>
                        </m:r>
                        <m:r>
                          <m:rPr>
                            <m:nor/>
                          </m:rPr>
                          <a:rPr lang="en-US" sz="1600" dirty="0"/>
                          <m:t>1.06</m:t>
                        </m:r>
                        <m:r>
                          <m:rPr>
                            <m:nor/>
                          </m:rPr>
                          <a:rPr lang="en-US" sz="1600" b="0" i="0" dirty="0" smtClean="0"/>
                          <m:t>)</m:t>
                        </m:r>
                        <m:r>
                          <a:rPr lang="en-US" sz="1600" b="0" i="1" baseline="30000" dirty="0" smtClean="0">
                            <a:latin typeface="Cambria Math" panose="02040503050406030204" pitchFamily="18" charset="0"/>
                          </a:rPr>
                          <m:t>5</m:t>
                        </m:r>
                        <m:r>
                          <m:rPr>
                            <m:nor/>
                          </m:rPr>
                          <a:rPr lang="en-US" sz="1600" dirty="0"/>
                          <m:t> </m:t>
                        </m:r>
                      </m:den>
                    </m:f>
                  </m:oMath>
                </a14:m>
                <a:r>
                  <a:rPr lang="en-US" sz="1600" dirty="0"/>
                  <a:t> + </a:t>
                </a:r>
                <a14:m>
                  <m:oMath xmlns:m="http://schemas.openxmlformats.org/officeDocument/2006/math">
                    <m:f>
                      <m:fPr>
                        <m:ctrlPr>
                          <a:rPr lang="en-US" sz="1600" i="1">
                            <a:latin typeface="Cambria Math" panose="02040503050406030204" pitchFamily="18" charset="0"/>
                          </a:rPr>
                        </m:ctrlPr>
                      </m:fPr>
                      <m:num>
                        <m:r>
                          <m:rPr>
                            <m:nor/>
                          </m:rPr>
                          <a:rPr lang="en-US" sz="1600" dirty="0"/>
                          <m:t>MTA</m:t>
                        </m:r>
                      </m:num>
                      <m:den>
                        <m:r>
                          <m:rPr>
                            <m:nor/>
                          </m:rPr>
                          <a:rPr lang="en-US" sz="1600" dirty="0"/>
                          <m:t>(1.06)</m:t>
                        </m:r>
                        <m:r>
                          <a:rPr lang="en-US" sz="1600" b="0" i="1" baseline="30000" dirty="0" smtClean="0">
                            <a:latin typeface="Cambria Math" panose="02040503050406030204" pitchFamily="18" charset="0"/>
                          </a:rPr>
                          <m:t>6</m:t>
                        </m:r>
                      </m:den>
                    </m:f>
                  </m:oMath>
                </a14:m>
                <a:r>
                  <a:rPr lang="en-US" sz="1600" dirty="0"/>
                  <a:t> + ….+ </a:t>
                </a:r>
                <a14:m>
                  <m:oMath xmlns:m="http://schemas.openxmlformats.org/officeDocument/2006/math">
                    <m:f>
                      <m:fPr>
                        <m:ctrlPr>
                          <a:rPr lang="en-US" sz="1600" i="1">
                            <a:latin typeface="Cambria Math" panose="02040503050406030204" pitchFamily="18" charset="0"/>
                          </a:rPr>
                        </m:ctrlPr>
                      </m:fPr>
                      <m:num>
                        <m:r>
                          <m:rPr>
                            <m:nor/>
                          </m:rPr>
                          <a:rPr lang="en-US" sz="1600" dirty="0"/>
                          <m:t>MTA</m:t>
                        </m:r>
                      </m:num>
                      <m:den>
                        <m:r>
                          <m:rPr>
                            <m:nor/>
                          </m:rPr>
                          <a:rPr lang="en-US" sz="1600" dirty="0"/>
                          <m:t>(1.06)</m:t>
                        </m:r>
                        <m:r>
                          <a:rPr lang="en-US" sz="1600" b="0" i="1" baseline="30000" dirty="0" smtClean="0">
                            <a:latin typeface="Cambria Math" panose="02040503050406030204" pitchFamily="18" charset="0"/>
                          </a:rPr>
                          <m:t>13</m:t>
                        </m:r>
                      </m:den>
                    </m:f>
                  </m:oMath>
                </a14:m>
                <a:r>
                  <a:rPr lang="en-US" sz="1600" dirty="0"/>
                  <a:t> = 6.18 * MTA</a:t>
                </a:r>
              </a:p>
              <a:p>
                <a:endParaRPr lang="en-US" sz="1600" dirty="0"/>
              </a:p>
              <a:p>
                <a:r>
                  <a:rPr lang="en-US" sz="1600" dirty="0">
                    <a:solidFill>
                      <a:srgbClr val="000000"/>
                    </a:solidFill>
                  </a:rPr>
                  <a:t>I</a:t>
                </a:r>
                <a:r>
                  <a:rPr lang="en-US" sz="1600" b="0" i="0" u="none" strike="noStrike" baseline="0" dirty="0">
                    <a:solidFill>
                      <a:srgbClr val="000000"/>
                    </a:solidFill>
                  </a:rPr>
                  <a:t>ncidence approach focuses solely on one person</a:t>
                </a:r>
              </a:p>
              <a:p>
                <a:r>
                  <a:rPr lang="en-US" sz="1600" dirty="0"/>
                  <a:t>Mortality costs are derived from deaths over the coming four years of those who contract the disease today</a:t>
                </a:r>
              </a:p>
            </p:txBody>
          </p:sp>
        </mc:Choice>
        <mc:Fallback xmlns="">
          <p:sp>
            <p:nvSpPr>
              <p:cNvPr id="3" name="Content Placeholder 2">
                <a:extLst>
                  <a:ext uri="{FF2B5EF4-FFF2-40B4-BE49-F238E27FC236}">
                    <a16:creationId xmlns:a16="http://schemas.microsoft.com/office/drawing/2014/main" id="{D33775AF-63D0-318C-B2C1-84B08865A189}"/>
                  </a:ext>
                </a:extLst>
              </p:cNvPr>
              <p:cNvSpPr>
                <a:spLocks noGrp="1" noRot="1" noChangeAspect="1" noMove="1" noResize="1" noEditPoints="1" noAdjustHandles="1" noChangeArrowheads="1" noChangeShapeType="1" noTextEdit="1"/>
              </p:cNvSpPr>
              <p:nvPr>
                <p:ph idx="1"/>
              </p:nvPr>
            </p:nvSpPr>
            <p:spPr>
              <a:xfrm>
                <a:off x="952500" y="1819466"/>
                <a:ext cx="10287000" cy="3890965"/>
              </a:xfrm>
              <a:blipFill>
                <a:blip r:embed="rId2"/>
                <a:stretch>
                  <a:fillRect l="-237"/>
                </a:stretch>
              </a:blipFill>
            </p:spPr>
            <p:txBody>
              <a:bodyPr/>
              <a:lstStyle/>
              <a:p>
                <a:r>
                  <a:rPr lang="en-US">
                    <a:noFill/>
                  </a:rPr>
                  <a:t> </a:t>
                </a:r>
              </a:p>
            </p:txBody>
          </p:sp>
        </mc:Fallback>
      </mc:AlternateContent>
    </p:spTree>
    <p:extLst>
      <p:ext uri="{BB962C8B-B14F-4D97-AF65-F5344CB8AC3E}">
        <p14:creationId xmlns:p14="http://schemas.microsoft.com/office/powerpoint/2010/main" val="173064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AD064D-86F0-42ED-B520-996898579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96BFD4-44B0-5C43-0FE6-AE8623F97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9"/>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A6543-8E1E-671A-0D79-284D0A837544}"/>
              </a:ext>
            </a:extLst>
          </p:cNvPr>
          <p:cNvSpPr>
            <a:spLocks noGrp="1"/>
          </p:cNvSpPr>
          <p:nvPr>
            <p:ph type="title"/>
          </p:nvPr>
        </p:nvSpPr>
        <p:spPr>
          <a:xfrm>
            <a:off x="401216" y="656562"/>
            <a:ext cx="5694782" cy="737539"/>
          </a:xfrm>
        </p:spPr>
        <p:txBody>
          <a:bodyPr>
            <a:normAutofit/>
          </a:bodyPr>
          <a:lstStyle/>
          <a:p>
            <a:pPr>
              <a:lnSpc>
                <a:spcPct val="110000"/>
              </a:lnSpc>
            </a:pPr>
            <a:r>
              <a:rPr lang="en-US" sz="2000" b="0" cap="none" dirty="0">
                <a:solidFill>
                  <a:srgbClr val="FF0000"/>
                </a:solidFill>
                <a:latin typeface="+mn-lt"/>
              </a:rPr>
              <a:t>Conclusion: </a:t>
            </a:r>
            <a:br>
              <a:rPr lang="en-US" sz="2000" b="0" cap="none" dirty="0">
                <a:solidFill>
                  <a:srgbClr val="FF0000"/>
                </a:solidFill>
                <a:latin typeface="+mn-lt"/>
              </a:rPr>
            </a:br>
            <a:r>
              <a:rPr lang="en-US" sz="2000" b="0" cap="none" dirty="0">
                <a:solidFill>
                  <a:srgbClr val="FF0000"/>
                </a:solidFill>
                <a:latin typeface="+mn-lt"/>
              </a:rPr>
              <a:t>Prevalence Vs. Incidence</a:t>
            </a:r>
          </a:p>
        </p:txBody>
      </p:sp>
      <p:sp>
        <p:nvSpPr>
          <p:cNvPr id="3" name="Content Placeholder 2">
            <a:extLst>
              <a:ext uri="{FF2B5EF4-FFF2-40B4-BE49-F238E27FC236}">
                <a16:creationId xmlns:a16="http://schemas.microsoft.com/office/drawing/2014/main" id="{99E9AC0B-BAC2-A00A-2E85-70A93054E089}"/>
              </a:ext>
            </a:extLst>
          </p:cNvPr>
          <p:cNvSpPr>
            <a:spLocks noGrp="1"/>
          </p:cNvSpPr>
          <p:nvPr>
            <p:ph idx="1"/>
          </p:nvPr>
        </p:nvSpPr>
        <p:spPr>
          <a:xfrm>
            <a:off x="952500" y="2285997"/>
            <a:ext cx="4191000" cy="2015415"/>
          </a:xfrm>
        </p:spPr>
        <p:txBody>
          <a:bodyPr>
            <a:normAutofit/>
          </a:bodyPr>
          <a:lstStyle/>
          <a:p>
            <a:pPr marL="0" indent="0">
              <a:lnSpc>
                <a:spcPct val="200000"/>
              </a:lnSpc>
              <a:buNone/>
            </a:pPr>
            <a:r>
              <a:rPr lang="en-US" dirty="0"/>
              <a:t>The prevalence approach yields a higher estimate of the cost of illness than the incidence approach</a:t>
            </a:r>
          </a:p>
          <a:p>
            <a:pPr marL="0" indent="0">
              <a:buNone/>
            </a:pPr>
            <a:endParaRPr lang="en-US" dirty="0"/>
          </a:p>
        </p:txBody>
      </p:sp>
      <p:sp>
        <p:nvSpPr>
          <p:cNvPr id="14" name="Rectangle 13">
            <a:extLst>
              <a:ext uri="{FF2B5EF4-FFF2-40B4-BE49-F238E27FC236}">
                <a16:creationId xmlns:a16="http://schemas.microsoft.com/office/drawing/2014/main" id="{8425A08A-6B40-CDA2-874C-CBD30AB4C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521332"/>
            <a:ext cx="6110048" cy="4339757"/>
          </a:xfrm>
          <a:prstGeom prst="rect">
            <a:avLst/>
          </a:prstGeom>
          <a:gradFill>
            <a:gsLst>
              <a:gs pos="14000">
                <a:schemeClr val="accent1">
                  <a:lumMod val="60000"/>
                  <a:lumOff val="40000"/>
                  <a:alpha val="0"/>
                </a:schemeClr>
              </a:gs>
              <a:gs pos="92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3CAA23-6E43-EAA4-E845-8A7AE8D9ED58}"/>
              </a:ext>
            </a:extLst>
          </p:cNvPr>
          <p:cNvPicPr>
            <a:picLocks noChangeAspect="1"/>
          </p:cNvPicPr>
          <p:nvPr/>
        </p:nvPicPr>
        <p:blipFill rotWithShape="1">
          <a:blip r:embed="rId2"/>
          <a:srcRect t="250" r="4" b="4"/>
          <a:stretch/>
        </p:blipFill>
        <p:spPr>
          <a:xfrm>
            <a:off x="6965341" y="1250342"/>
            <a:ext cx="4357316" cy="4357316"/>
          </a:xfrm>
          <a:custGeom>
            <a:avLst/>
            <a:gdLst/>
            <a:ahLst/>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p:spPr>
      </p:pic>
      <p:sp>
        <p:nvSpPr>
          <p:cNvPr id="6" name="Content Placeholder 2">
            <a:extLst>
              <a:ext uri="{FF2B5EF4-FFF2-40B4-BE49-F238E27FC236}">
                <a16:creationId xmlns:a16="http://schemas.microsoft.com/office/drawing/2014/main" id="{F30C34DE-D35F-5A1E-0D83-AB6AB201DF3B}"/>
              </a:ext>
            </a:extLst>
          </p:cNvPr>
          <p:cNvSpPr txBox="1">
            <a:spLocks/>
          </p:cNvSpPr>
          <p:nvPr/>
        </p:nvSpPr>
        <p:spPr>
          <a:xfrm>
            <a:off x="8865313" y="5372758"/>
            <a:ext cx="571422" cy="2255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 dirty="0"/>
              <a:t>Pixabay</a:t>
            </a:r>
          </a:p>
        </p:txBody>
      </p:sp>
    </p:spTree>
    <p:extLst>
      <p:ext uri="{BB962C8B-B14F-4D97-AF65-F5344CB8AC3E}">
        <p14:creationId xmlns:p14="http://schemas.microsoft.com/office/powerpoint/2010/main" val="253570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3E71-AE25-F7A4-3739-23BD0E4CCA59}"/>
              </a:ext>
            </a:extLst>
          </p:cNvPr>
          <p:cNvSpPr>
            <a:spLocks noGrp="1"/>
          </p:cNvSpPr>
          <p:nvPr>
            <p:ph type="title"/>
          </p:nvPr>
        </p:nvSpPr>
        <p:spPr>
          <a:xfrm>
            <a:off x="952500" y="757238"/>
            <a:ext cx="10287000" cy="530386"/>
          </a:xfrm>
        </p:spPr>
        <p:txBody>
          <a:bodyPr>
            <a:normAutofit/>
          </a:bodyPr>
          <a:lstStyle/>
          <a:p>
            <a:r>
              <a:rPr lang="en-US" sz="2000" b="0" cap="none" dirty="0">
                <a:solidFill>
                  <a:srgbClr val="FF0000"/>
                </a:solidFill>
                <a:latin typeface="+mn-lt"/>
              </a:rPr>
              <a:t>Welfare Loss</a:t>
            </a:r>
          </a:p>
        </p:txBody>
      </p:sp>
      <p:sp>
        <p:nvSpPr>
          <p:cNvPr id="3" name="Content Placeholder 2">
            <a:extLst>
              <a:ext uri="{FF2B5EF4-FFF2-40B4-BE49-F238E27FC236}">
                <a16:creationId xmlns:a16="http://schemas.microsoft.com/office/drawing/2014/main" id="{23A9695D-7A0A-DCA6-1CEF-6873E4F70519}"/>
              </a:ext>
            </a:extLst>
          </p:cNvPr>
          <p:cNvSpPr>
            <a:spLocks noGrp="1"/>
          </p:cNvSpPr>
          <p:nvPr>
            <p:ph idx="1"/>
          </p:nvPr>
        </p:nvSpPr>
        <p:spPr>
          <a:xfrm>
            <a:off x="952500" y="1959426"/>
            <a:ext cx="10287000" cy="3890965"/>
          </a:xfrm>
        </p:spPr>
        <p:txBody>
          <a:bodyPr>
            <a:normAutofit/>
          </a:bodyPr>
          <a:lstStyle/>
          <a:p>
            <a:r>
              <a:rPr lang="en-US" sz="1600" dirty="0"/>
              <a:t>The welfare loss suffered by a particular population owing to the presence of a disease can be even greater than the cost of illness</a:t>
            </a:r>
          </a:p>
          <a:p>
            <a:r>
              <a:rPr lang="en-US" sz="1600" dirty="0"/>
              <a:t>In the case of communicable diseases, when preventive behaviors are elastic with respect to the prevalence of the disease, the welfare loss is actually greater than the cost of illness</a:t>
            </a:r>
          </a:p>
          <a:p>
            <a:r>
              <a:rPr lang="en-US" sz="1600" dirty="0"/>
              <a:t>The effect on the well-being of the population is not limited to the cost of the individuals who suffer the disease but there is a </a:t>
            </a:r>
            <a:r>
              <a:rPr lang="en-US" sz="1600" b="1" u="sng" dirty="0"/>
              <a:t>second component </a:t>
            </a:r>
            <a:r>
              <a:rPr lang="en-US" sz="1600" dirty="0"/>
              <a:t>to the welfare loss</a:t>
            </a:r>
          </a:p>
          <a:p>
            <a:r>
              <a:rPr lang="en-US" sz="1600" dirty="0"/>
              <a:t>The cost of the change in </a:t>
            </a:r>
            <a:r>
              <a:rPr lang="en-US" sz="1600" b="1" u="sng" dirty="0"/>
              <a:t>preventive behaviors </a:t>
            </a:r>
            <a:r>
              <a:rPr lang="en-US" sz="1600" dirty="0"/>
              <a:t>of those who do not suffer the disease (distortions in people’s behaviors, mostly affecting how they spend their time)</a:t>
            </a:r>
          </a:p>
          <a:p>
            <a:r>
              <a:rPr lang="en-US" sz="1600" dirty="0"/>
              <a:t>Prevalence elasticity</a:t>
            </a:r>
          </a:p>
        </p:txBody>
      </p:sp>
    </p:spTree>
    <p:extLst>
      <p:ext uri="{BB962C8B-B14F-4D97-AF65-F5344CB8AC3E}">
        <p14:creationId xmlns:p14="http://schemas.microsoft.com/office/powerpoint/2010/main" val="366396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F9AA-4915-E6F4-4F37-9D0A0DD2507E}"/>
              </a:ext>
            </a:extLst>
          </p:cNvPr>
          <p:cNvSpPr>
            <a:spLocks noGrp="1"/>
          </p:cNvSpPr>
          <p:nvPr>
            <p:ph type="title"/>
          </p:nvPr>
        </p:nvSpPr>
        <p:spPr>
          <a:xfrm>
            <a:off x="952500" y="757238"/>
            <a:ext cx="10287000" cy="493064"/>
          </a:xfrm>
        </p:spPr>
        <p:txBody>
          <a:bodyPr>
            <a:normAutofit/>
          </a:bodyPr>
          <a:lstStyle/>
          <a:p>
            <a:r>
              <a:rPr lang="en-US" sz="2000" b="0" cap="none" dirty="0">
                <a:solidFill>
                  <a:srgbClr val="FF0000"/>
                </a:solidFill>
                <a:latin typeface="+mn-lt"/>
              </a:rPr>
              <a:t>Question-1</a:t>
            </a:r>
          </a:p>
        </p:txBody>
      </p:sp>
      <p:sp>
        <p:nvSpPr>
          <p:cNvPr id="3" name="Content Placeholder 2">
            <a:extLst>
              <a:ext uri="{FF2B5EF4-FFF2-40B4-BE49-F238E27FC236}">
                <a16:creationId xmlns:a16="http://schemas.microsoft.com/office/drawing/2014/main" id="{C8B30AFC-AE8C-DF12-6272-05A44587AD46}"/>
              </a:ext>
            </a:extLst>
          </p:cNvPr>
          <p:cNvSpPr>
            <a:spLocks noGrp="1"/>
          </p:cNvSpPr>
          <p:nvPr>
            <p:ph idx="1"/>
          </p:nvPr>
        </p:nvSpPr>
        <p:spPr>
          <a:xfrm>
            <a:off x="952499" y="1792933"/>
            <a:ext cx="10822733" cy="4915777"/>
          </a:xfrm>
        </p:spPr>
        <p:txBody>
          <a:bodyPr>
            <a:noAutofit/>
          </a:bodyPr>
          <a:lstStyle/>
          <a:p>
            <a:pPr marL="0" indent="0">
              <a:buNone/>
            </a:pPr>
            <a:r>
              <a:rPr lang="en-US" sz="1600" dirty="0"/>
              <a:t>What might be some of the direct cost components of influenza in the US?</a:t>
            </a:r>
          </a:p>
          <a:p>
            <a:pPr marL="0" indent="0">
              <a:buNone/>
            </a:pPr>
            <a:endParaRPr lang="en-US" sz="1600" dirty="0"/>
          </a:p>
          <a:p>
            <a:pPr marL="342900" indent="-342900">
              <a:buFont typeface="+mj-lt"/>
              <a:buAutoNum type="alphaLcParenR"/>
            </a:pPr>
            <a:r>
              <a:rPr lang="en-US" sz="1600" dirty="0"/>
              <a:t>Direct costs include: physician service costs, diagnostic/laboratory testing costs, vaccination costs, physician service costs in emergency departments, number of cases treated, prescription drug costs, OTC costs, and costs for treating complications</a:t>
            </a:r>
          </a:p>
          <a:p>
            <a:pPr marL="342900" indent="-342900">
              <a:buFont typeface="+mj-lt"/>
              <a:buAutoNum type="alphaLcParenR"/>
            </a:pPr>
            <a:r>
              <a:rPr lang="en-US" sz="1600" dirty="0"/>
              <a:t>Direct costs include: physician services costs, diagnostic/laboratory testing costs, vaccination costs, physician services costs in emergency departments, prescription drug costs, OTC costs, and costs for treating complications</a:t>
            </a:r>
          </a:p>
          <a:p>
            <a:pPr marL="342900" indent="-342900">
              <a:buFont typeface="+mj-lt"/>
              <a:buAutoNum type="alphaLcParenR"/>
            </a:pPr>
            <a:r>
              <a:rPr lang="en-US" sz="1600" dirty="0"/>
              <a:t>Direct costs include: physician services costs, diagnostic/laboratory testing costs, vaccination costs, physician services costs in emergency departments, prescription drug costs, OTC costs, and value of caregivers’ productivity losses</a:t>
            </a:r>
          </a:p>
          <a:p>
            <a:pPr marL="342900" indent="-342900">
              <a:buFont typeface="+mj-lt"/>
              <a:buAutoNum type="alphaLcParenR"/>
            </a:pPr>
            <a:r>
              <a:rPr lang="en-US" sz="1600" dirty="0"/>
              <a:t>Direct costs include: value of productivity losses from morbidity, physician services costs, diagnostic/laboratory testing costs, vaccination costs, physician services costs in emergency departments, prescription drug costs, OTC costs, and costs for treating complications</a:t>
            </a:r>
          </a:p>
        </p:txBody>
      </p:sp>
    </p:spTree>
    <p:extLst>
      <p:ext uri="{BB962C8B-B14F-4D97-AF65-F5344CB8AC3E}">
        <p14:creationId xmlns:p14="http://schemas.microsoft.com/office/powerpoint/2010/main" val="268271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6D9F-5E06-4941-AA81-CEAA0492F9C4}"/>
              </a:ext>
            </a:extLst>
          </p:cNvPr>
          <p:cNvSpPr>
            <a:spLocks noGrp="1"/>
          </p:cNvSpPr>
          <p:nvPr>
            <p:ph type="title"/>
          </p:nvPr>
        </p:nvSpPr>
        <p:spPr>
          <a:xfrm>
            <a:off x="952500" y="757238"/>
            <a:ext cx="10287000" cy="472834"/>
          </a:xfrm>
        </p:spPr>
        <p:txBody>
          <a:bodyPr>
            <a:normAutofit fontScale="90000"/>
          </a:bodyPr>
          <a:lstStyle/>
          <a:p>
            <a:r>
              <a:rPr lang="en-US" b="0" cap="none" dirty="0">
                <a:solidFill>
                  <a:srgbClr val="FF0000"/>
                </a:solidFill>
                <a:latin typeface="+mn-lt"/>
              </a:rPr>
              <a:t>Disclosure</a:t>
            </a:r>
          </a:p>
        </p:txBody>
      </p:sp>
      <p:sp>
        <p:nvSpPr>
          <p:cNvPr id="3" name="Content Placeholder 2">
            <a:extLst>
              <a:ext uri="{FF2B5EF4-FFF2-40B4-BE49-F238E27FC236}">
                <a16:creationId xmlns:a16="http://schemas.microsoft.com/office/drawing/2014/main" id="{F198A3B4-33A1-4A31-A2EA-FEF848C30B4A}"/>
              </a:ext>
            </a:extLst>
          </p:cNvPr>
          <p:cNvSpPr>
            <a:spLocks noGrp="1"/>
          </p:cNvSpPr>
          <p:nvPr>
            <p:ph idx="1"/>
          </p:nvPr>
        </p:nvSpPr>
        <p:spPr>
          <a:xfrm>
            <a:off x="952500" y="2285998"/>
            <a:ext cx="10287000" cy="472834"/>
          </a:xfrm>
        </p:spPr>
        <p:txBody>
          <a:bodyPr/>
          <a:lstStyle/>
          <a:p>
            <a:r>
              <a:rPr lang="en-US" dirty="0"/>
              <a:t>The author has nothing to disclose </a:t>
            </a:r>
          </a:p>
          <a:p>
            <a:pPr marL="0" indent="0">
              <a:buNone/>
            </a:pPr>
            <a:endParaRPr lang="en-US" dirty="0"/>
          </a:p>
        </p:txBody>
      </p:sp>
    </p:spTree>
    <p:extLst>
      <p:ext uri="{BB962C8B-B14F-4D97-AF65-F5344CB8AC3E}">
        <p14:creationId xmlns:p14="http://schemas.microsoft.com/office/powerpoint/2010/main" val="245796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6768-C72E-6433-A931-3CC7A968BC26}"/>
              </a:ext>
            </a:extLst>
          </p:cNvPr>
          <p:cNvSpPr>
            <a:spLocks noGrp="1"/>
          </p:cNvSpPr>
          <p:nvPr>
            <p:ph type="title"/>
          </p:nvPr>
        </p:nvSpPr>
        <p:spPr>
          <a:xfrm>
            <a:off x="952500" y="757238"/>
            <a:ext cx="10287000" cy="530386"/>
          </a:xfrm>
        </p:spPr>
        <p:txBody>
          <a:bodyPr>
            <a:normAutofit/>
          </a:bodyPr>
          <a:lstStyle/>
          <a:p>
            <a:r>
              <a:rPr lang="en-US" sz="2000" b="0" cap="none" dirty="0">
                <a:solidFill>
                  <a:srgbClr val="FF0000"/>
                </a:solidFill>
                <a:latin typeface="+mn-lt"/>
              </a:rPr>
              <a:t>Question-2</a:t>
            </a:r>
          </a:p>
        </p:txBody>
      </p:sp>
      <p:sp>
        <p:nvSpPr>
          <p:cNvPr id="3" name="Content Placeholder 2">
            <a:extLst>
              <a:ext uri="{FF2B5EF4-FFF2-40B4-BE49-F238E27FC236}">
                <a16:creationId xmlns:a16="http://schemas.microsoft.com/office/drawing/2014/main" id="{D579B35E-05DC-E6A1-0ECF-AED50CC68BF8}"/>
              </a:ext>
            </a:extLst>
          </p:cNvPr>
          <p:cNvSpPr>
            <a:spLocks noGrp="1"/>
          </p:cNvSpPr>
          <p:nvPr>
            <p:ph idx="1"/>
          </p:nvPr>
        </p:nvSpPr>
        <p:spPr>
          <a:xfrm>
            <a:off x="952500" y="2285998"/>
            <a:ext cx="10287000" cy="1824364"/>
          </a:xfrm>
        </p:spPr>
        <p:txBody>
          <a:bodyPr>
            <a:normAutofit/>
          </a:bodyPr>
          <a:lstStyle/>
          <a:p>
            <a:pPr marL="0" indent="0">
              <a:buNone/>
            </a:pPr>
            <a:r>
              <a:rPr lang="en-US" sz="1600" dirty="0"/>
              <a:t>Will the results of a cost of illness (COI) study that is based on estimating direct and indirect or productivity cost components reflect the full economic burden of influenza in the US?</a:t>
            </a:r>
          </a:p>
          <a:p>
            <a:pPr marL="342900" indent="-342900">
              <a:buFont typeface="+mj-lt"/>
              <a:buAutoNum type="alphaLcParenR"/>
            </a:pPr>
            <a:r>
              <a:rPr lang="en-US" sz="1600" dirty="0"/>
              <a:t>Yes</a:t>
            </a:r>
          </a:p>
          <a:p>
            <a:pPr marL="342900" indent="-342900">
              <a:buFont typeface="+mj-lt"/>
              <a:buAutoNum type="alphaLcParenR"/>
            </a:pPr>
            <a:r>
              <a:rPr lang="en-US" sz="1600" dirty="0"/>
              <a:t>No</a:t>
            </a:r>
          </a:p>
        </p:txBody>
      </p:sp>
    </p:spTree>
    <p:extLst>
      <p:ext uri="{BB962C8B-B14F-4D97-AF65-F5344CB8AC3E}">
        <p14:creationId xmlns:p14="http://schemas.microsoft.com/office/powerpoint/2010/main" val="2726589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0A70-85EA-72D8-11EC-543324097175}"/>
              </a:ext>
            </a:extLst>
          </p:cNvPr>
          <p:cNvSpPr>
            <a:spLocks noGrp="1"/>
          </p:cNvSpPr>
          <p:nvPr>
            <p:ph type="title"/>
          </p:nvPr>
        </p:nvSpPr>
        <p:spPr>
          <a:xfrm>
            <a:off x="952500" y="757238"/>
            <a:ext cx="10287000" cy="549048"/>
          </a:xfrm>
        </p:spPr>
        <p:txBody>
          <a:bodyPr>
            <a:normAutofit/>
          </a:bodyPr>
          <a:lstStyle/>
          <a:p>
            <a:r>
              <a:rPr lang="en-US" sz="2000" b="0" i="0" u="none" strike="noStrike" cap="none" baseline="0" dirty="0">
                <a:solidFill>
                  <a:srgbClr val="FF0000"/>
                </a:solidFill>
                <a:latin typeface="+mn-lt"/>
              </a:rPr>
              <a:t>Indirect Costs = Productivity </a:t>
            </a:r>
            <a:endParaRPr lang="en-US" sz="2000" b="0" cap="none" dirty="0">
              <a:solidFill>
                <a:srgbClr val="FF0000"/>
              </a:solidFill>
              <a:latin typeface="+mn-lt"/>
            </a:endParaRPr>
          </a:p>
        </p:txBody>
      </p:sp>
      <p:sp>
        <p:nvSpPr>
          <p:cNvPr id="3" name="Content Placeholder 2">
            <a:extLst>
              <a:ext uri="{FF2B5EF4-FFF2-40B4-BE49-F238E27FC236}">
                <a16:creationId xmlns:a16="http://schemas.microsoft.com/office/drawing/2014/main" id="{B533C034-66C5-25A5-6A55-AB78DEF1D454}"/>
              </a:ext>
            </a:extLst>
          </p:cNvPr>
          <p:cNvSpPr>
            <a:spLocks noGrp="1"/>
          </p:cNvSpPr>
          <p:nvPr>
            <p:ph idx="1"/>
          </p:nvPr>
        </p:nvSpPr>
        <p:spPr>
          <a:xfrm>
            <a:off x="952500" y="1965550"/>
            <a:ext cx="10287000" cy="457203"/>
          </a:xfrm>
        </p:spPr>
        <p:txBody>
          <a:bodyPr/>
          <a:lstStyle/>
          <a:p>
            <a:pPr marL="0" indent="0">
              <a:buNone/>
            </a:pPr>
            <a:r>
              <a:rPr lang="en-US" dirty="0"/>
              <a:t>How to calculate or value paid and unpaid time?</a:t>
            </a:r>
          </a:p>
        </p:txBody>
      </p:sp>
      <p:sp>
        <p:nvSpPr>
          <p:cNvPr id="4" name="Content Placeholder 2">
            <a:extLst>
              <a:ext uri="{FF2B5EF4-FFF2-40B4-BE49-F238E27FC236}">
                <a16:creationId xmlns:a16="http://schemas.microsoft.com/office/drawing/2014/main" id="{62C80A5E-012D-3E12-BEF8-3098EED95B4C}"/>
              </a:ext>
            </a:extLst>
          </p:cNvPr>
          <p:cNvSpPr txBox="1">
            <a:spLocks/>
          </p:cNvSpPr>
          <p:nvPr/>
        </p:nvSpPr>
        <p:spPr>
          <a:xfrm>
            <a:off x="952500" y="2801441"/>
            <a:ext cx="9867899" cy="22286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t>Value paid time</a:t>
            </a:r>
          </a:p>
          <a:p>
            <a:pPr marL="342900" indent="-342900">
              <a:buFont typeface="+mj-lt"/>
              <a:buAutoNum type="arabicPeriod"/>
            </a:pPr>
            <a:r>
              <a:rPr lang="en-US" sz="1600" dirty="0"/>
              <a:t>The human capital approach (wage)</a:t>
            </a:r>
          </a:p>
          <a:p>
            <a:pPr marL="342900" indent="-342900">
              <a:buFont typeface="+mj-lt"/>
              <a:buAutoNum type="arabicPeriod"/>
            </a:pPr>
            <a:r>
              <a:rPr lang="en-US" sz="1600" dirty="0"/>
              <a:t>The friction cost approach (replacement cost)</a:t>
            </a:r>
          </a:p>
          <a:p>
            <a:pPr marL="342900" indent="-342900">
              <a:buFont typeface="+mj-lt"/>
              <a:buAutoNum type="arabicPeriod"/>
            </a:pPr>
            <a:r>
              <a:rPr lang="en-US" sz="1600" dirty="0"/>
              <a:t>The US Panel approach (the relationship between time and quality of life)</a:t>
            </a:r>
          </a:p>
          <a:p>
            <a:pPr marL="342900" indent="-342900">
              <a:buFont typeface="+mj-lt"/>
              <a:buAutoNum type="arabicPeriod"/>
            </a:pPr>
            <a:r>
              <a:rPr lang="en-US" sz="1600" dirty="0"/>
              <a:t>Willingness to pay (WTP)</a:t>
            </a:r>
          </a:p>
        </p:txBody>
      </p:sp>
    </p:spTree>
    <p:extLst>
      <p:ext uri="{BB962C8B-B14F-4D97-AF65-F5344CB8AC3E}">
        <p14:creationId xmlns:p14="http://schemas.microsoft.com/office/powerpoint/2010/main" val="716237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B72B38-F3E1-462C-822C-9667543D5B35}"/>
              </a:ext>
            </a:extLst>
          </p:cNvPr>
          <p:cNvSpPr>
            <a:spLocks noGrp="1"/>
          </p:cNvSpPr>
          <p:nvPr>
            <p:ph idx="1"/>
          </p:nvPr>
        </p:nvSpPr>
        <p:spPr/>
        <p:txBody>
          <a:bodyPr/>
          <a:lstStyle/>
          <a:p>
            <a:pPr marL="0" indent="0">
              <a:buNone/>
            </a:pPr>
            <a:r>
              <a:rPr lang="en-US" dirty="0"/>
              <a:t>The US Panel approach (The Washington Panel)</a:t>
            </a:r>
          </a:p>
          <a:p>
            <a:r>
              <a:rPr lang="en-US" dirty="0"/>
              <a:t>Travel, waiting and intervention or treatment time</a:t>
            </a:r>
          </a:p>
          <a:p>
            <a:r>
              <a:rPr lang="en-US" dirty="0"/>
              <a:t>The cost of training and education of the new worker who replaces the sick</a:t>
            </a:r>
          </a:p>
          <a:p>
            <a:r>
              <a:rPr lang="en-US" dirty="0"/>
              <a:t>The difference in productivity between the sick and the new if the wage is identical</a:t>
            </a:r>
          </a:p>
          <a:p>
            <a:endParaRPr lang="en-US" dirty="0"/>
          </a:p>
        </p:txBody>
      </p:sp>
      <p:sp>
        <p:nvSpPr>
          <p:cNvPr id="4" name="Title 1">
            <a:extLst>
              <a:ext uri="{FF2B5EF4-FFF2-40B4-BE49-F238E27FC236}">
                <a16:creationId xmlns:a16="http://schemas.microsoft.com/office/drawing/2014/main" id="{57882EF4-04AC-470C-AB75-776CCF17F076}"/>
              </a:ext>
            </a:extLst>
          </p:cNvPr>
          <p:cNvSpPr>
            <a:spLocks noGrp="1"/>
          </p:cNvSpPr>
          <p:nvPr>
            <p:ph type="title"/>
          </p:nvPr>
        </p:nvSpPr>
        <p:spPr>
          <a:xfrm>
            <a:off x="952500" y="757238"/>
            <a:ext cx="10287000" cy="549048"/>
          </a:xfrm>
        </p:spPr>
        <p:txBody>
          <a:bodyPr>
            <a:normAutofit/>
          </a:bodyPr>
          <a:lstStyle/>
          <a:p>
            <a:r>
              <a:rPr lang="en-US" sz="2000" b="0" i="0" u="none" strike="noStrike" cap="none" baseline="0" dirty="0">
                <a:solidFill>
                  <a:srgbClr val="FF0000"/>
                </a:solidFill>
                <a:latin typeface="+mn-lt"/>
              </a:rPr>
              <a:t>Indirect Costs = Productivity </a:t>
            </a:r>
            <a:endParaRPr lang="en-US" sz="2000" b="0" cap="none" dirty="0">
              <a:solidFill>
                <a:srgbClr val="FF0000"/>
              </a:solidFill>
              <a:latin typeface="+mn-lt"/>
            </a:endParaRPr>
          </a:p>
        </p:txBody>
      </p:sp>
    </p:spTree>
    <p:extLst>
      <p:ext uri="{BB962C8B-B14F-4D97-AF65-F5344CB8AC3E}">
        <p14:creationId xmlns:p14="http://schemas.microsoft.com/office/powerpoint/2010/main" val="116003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B71F-F0D5-F2EF-11D6-FFBEF530F720}"/>
              </a:ext>
            </a:extLst>
          </p:cNvPr>
          <p:cNvSpPr>
            <a:spLocks noGrp="1"/>
          </p:cNvSpPr>
          <p:nvPr>
            <p:ph type="title"/>
          </p:nvPr>
        </p:nvSpPr>
        <p:spPr>
          <a:xfrm>
            <a:off x="952500" y="803893"/>
            <a:ext cx="10287000" cy="457203"/>
          </a:xfrm>
        </p:spPr>
        <p:txBody>
          <a:bodyPr>
            <a:normAutofit/>
          </a:bodyPr>
          <a:lstStyle/>
          <a:p>
            <a:r>
              <a:rPr lang="en-US" sz="2000" b="0" i="0" u="none" strike="noStrike" cap="none" baseline="0" dirty="0">
                <a:solidFill>
                  <a:srgbClr val="FF0000"/>
                </a:solidFill>
                <a:latin typeface="+mn-lt"/>
              </a:rPr>
              <a:t>Indirect Costs = Productivity </a:t>
            </a:r>
            <a:endParaRPr lang="en-US" sz="2000" b="0" cap="none" dirty="0">
              <a:solidFill>
                <a:srgbClr val="FF0000"/>
              </a:solidFill>
              <a:latin typeface="+mn-lt"/>
            </a:endParaRPr>
          </a:p>
        </p:txBody>
      </p:sp>
      <p:sp>
        <p:nvSpPr>
          <p:cNvPr id="4" name="Content Placeholder 2">
            <a:extLst>
              <a:ext uri="{FF2B5EF4-FFF2-40B4-BE49-F238E27FC236}">
                <a16:creationId xmlns:a16="http://schemas.microsoft.com/office/drawing/2014/main" id="{AA8BDF2F-2226-ACCD-FA4A-4F3C4550CCEA}"/>
              </a:ext>
            </a:extLst>
          </p:cNvPr>
          <p:cNvSpPr txBox="1">
            <a:spLocks/>
          </p:cNvSpPr>
          <p:nvPr/>
        </p:nvSpPr>
        <p:spPr>
          <a:xfrm>
            <a:off x="952500" y="2285997"/>
            <a:ext cx="10287000" cy="45720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How to calculate or value paid and unpaid time?</a:t>
            </a:r>
          </a:p>
        </p:txBody>
      </p:sp>
      <p:sp>
        <p:nvSpPr>
          <p:cNvPr id="5" name="Content Placeholder 2">
            <a:extLst>
              <a:ext uri="{FF2B5EF4-FFF2-40B4-BE49-F238E27FC236}">
                <a16:creationId xmlns:a16="http://schemas.microsoft.com/office/drawing/2014/main" id="{31B37441-C049-8833-67D6-89A1D573E828}"/>
              </a:ext>
            </a:extLst>
          </p:cNvPr>
          <p:cNvSpPr txBox="1">
            <a:spLocks/>
          </p:cNvSpPr>
          <p:nvPr/>
        </p:nvSpPr>
        <p:spPr>
          <a:xfrm>
            <a:off x="952500" y="3239980"/>
            <a:ext cx="9867899" cy="315194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Value unpaid time</a:t>
            </a:r>
          </a:p>
          <a:p>
            <a:pPr marL="342900" indent="-342900">
              <a:buFont typeface="+mj-lt"/>
              <a:buAutoNum type="arabicPeriod"/>
            </a:pPr>
            <a:r>
              <a:rPr lang="en-US" dirty="0"/>
              <a:t>Most economic evaluations include the time cost when the time that is lost is </a:t>
            </a:r>
            <a:r>
              <a:rPr lang="en-US" b="1" dirty="0"/>
              <a:t>work time</a:t>
            </a:r>
            <a:r>
              <a:rPr lang="en-US" dirty="0"/>
              <a:t>; clearly, if working time is lost, a cost is incurred.</a:t>
            </a:r>
          </a:p>
          <a:p>
            <a:pPr marL="342900" indent="-342900">
              <a:buFont typeface="+mj-lt"/>
              <a:buAutoNum type="arabicPeriod"/>
            </a:pPr>
            <a:r>
              <a:rPr lang="en-US" dirty="0"/>
              <a:t>What if that time is a leisure time or non-labor time?</a:t>
            </a:r>
          </a:p>
          <a:p>
            <a:pPr marL="342900" indent="-342900">
              <a:buFont typeface="+mj-lt"/>
              <a:buAutoNum type="arabicPeriod"/>
            </a:pPr>
            <a:r>
              <a:rPr lang="en-US" dirty="0"/>
              <a:t>Failing to include the value of unpaid time in economic evaluations because it is difficult to estimate may cause us to introduce major biases against adopting certain treatments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14378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D53E5B-C982-B308-55F0-555208D21E87}"/>
              </a:ext>
            </a:extLst>
          </p:cNvPr>
          <p:cNvSpPr txBox="1">
            <a:spLocks/>
          </p:cNvSpPr>
          <p:nvPr/>
        </p:nvSpPr>
        <p:spPr>
          <a:xfrm>
            <a:off x="952500" y="2171126"/>
            <a:ext cx="9867899" cy="31519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t>Value unpaid time</a:t>
            </a:r>
          </a:p>
          <a:p>
            <a:pPr marL="342900" indent="-342900">
              <a:buFont typeface="+mj-lt"/>
              <a:buAutoNum type="arabicPeriod"/>
            </a:pPr>
            <a:r>
              <a:rPr lang="en-US" sz="1600" dirty="0"/>
              <a:t>How should we estimate the amount of time spent in different care-giving activities?</a:t>
            </a:r>
          </a:p>
          <a:p>
            <a:pPr marL="635508" lvl="2" indent="-342900">
              <a:buFont typeface="+mj-lt"/>
              <a:buAutoNum type="alphaLcParenR"/>
            </a:pPr>
            <a:r>
              <a:rPr lang="en-US" sz="1600" dirty="0"/>
              <a:t>Conducting an interview or questionnaire with sufficient detail</a:t>
            </a:r>
          </a:p>
          <a:p>
            <a:pPr marL="342900" indent="-342900">
              <a:buFont typeface="+mj-lt"/>
              <a:buAutoNum type="arabicPeriod"/>
            </a:pPr>
            <a:r>
              <a:rPr lang="en-US" sz="1600" dirty="0"/>
              <a:t>How should we measure leisure time devoted to care-giving?</a:t>
            </a:r>
          </a:p>
          <a:p>
            <a:pPr marL="635508" lvl="2" indent="-342900">
              <a:buFont typeface="+mj-lt"/>
              <a:buAutoNum type="alphaLcParenR"/>
            </a:pPr>
            <a:r>
              <a:rPr lang="en-US" sz="1600" dirty="0"/>
              <a:t>The cost of replacing the activity that is forgone</a:t>
            </a:r>
          </a:p>
          <a:p>
            <a:pPr marL="635508" lvl="2" indent="-342900">
              <a:buFont typeface="+mj-lt"/>
              <a:buAutoNum type="alphaLcParenR"/>
            </a:pPr>
            <a:r>
              <a:rPr lang="en-US" sz="1600" dirty="0"/>
              <a:t>The opportunity cost of free time (the value of working time (VWT) is equal to the value of leisure time (VLT), and that both these are equal to the wage (W)) vs VLT* (average for n people) = VLT × 100 / % of willing to carry the work </a:t>
            </a:r>
          </a:p>
          <a:p>
            <a:pPr marL="635508" lvl="2" indent="-342900">
              <a:buFont typeface="+mj-lt"/>
              <a:buAutoNum type="alphaLcParenR"/>
            </a:pPr>
            <a:r>
              <a:rPr lang="en-US" sz="1600" dirty="0"/>
              <a:t>Valuing the impact on carers’ well-being, measured in quality- adjusted life years (QALYs)</a:t>
            </a:r>
          </a:p>
        </p:txBody>
      </p:sp>
      <p:sp>
        <p:nvSpPr>
          <p:cNvPr id="9" name="Title 1">
            <a:extLst>
              <a:ext uri="{FF2B5EF4-FFF2-40B4-BE49-F238E27FC236}">
                <a16:creationId xmlns:a16="http://schemas.microsoft.com/office/drawing/2014/main" id="{F1071D00-16E5-47B0-90DA-95A8A4AAC75A}"/>
              </a:ext>
            </a:extLst>
          </p:cNvPr>
          <p:cNvSpPr>
            <a:spLocks noGrp="1"/>
          </p:cNvSpPr>
          <p:nvPr>
            <p:ph type="title"/>
          </p:nvPr>
        </p:nvSpPr>
        <p:spPr>
          <a:xfrm>
            <a:off x="952500" y="803893"/>
            <a:ext cx="10287000" cy="457203"/>
          </a:xfrm>
        </p:spPr>
        <p:txBody>
          <a:bodyPr>
            <a:normAutofit/>
          </a:bodyPr>
          <a:lstStyle/>
          <a:p>
            <a:r>
              <a:rPr lang="en-US" sz="2000" b="0" i="0" u="none" strike="noStrike" cap="none" baseline="0" dirty="0">
                <a:solidFill>
                  <a:srgbClr val="FF0000"/>
                </a:solidFill>
                <a:latin typeface="+mn-lt"/>
              </a:rPr>
              <a:t>Indirect Costs = Productivity </a:t>
            </a:r>
            <a:endParaRPr lang="en-US" sz="2000" b="0" cap="none" dirty="0">
              <a:solidFill>
                <a:srgbClr val="FF0000"/>
              </a:solidFill>
              <a:latin typeface="+mn-lt"/>
            </a:endParaRPr>
          </a:p>
        </p:txBody>
      </p:sp>
    </p:spTree>
    <p:extLst>
      <p:ext uri="{BB962C8B-B14F-4D97-AF65-F5344CB8AC3E}">
        <p14:creationId xmlns:p14="http://schemas.microsoft.com/office/powerpoint/2010/main" val="172462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1465E-0BF2-4436-8F14-8D0888BC3E66}"/>
              </a:ext>
            </a:extLst>
          </p:cNvPr>
          <p:cNvSpPr>
            <a:spLocks noGrp="1"/>
          </p:cNvSpPr>
          <p:nvPr>
            <p:ph idx="1"/>
          </p:nvPr>
        </p:nvSpPr>
        <p:spPr/>
        <p:txBody>
          <a:bodyPr/>
          <a:lstStyle/>
          <a:p>
            <a:r>
              <a:rPr lang="en-US" dirty="0"/>
              <a:t>To assess costs, including productivity losses, in patients with prevalent Crohn's disease (CD) or ulcerative colitis (UC) in Sweden between 2007 and 2020.</a:t>
            </a:r>
          </a:p>
          <a:p>
            <a:r>
              <a:rPr lang="en-US" dirty="0"/>
              <a:t>Between 2007 and 2020, absolute mean annual societal costs in working-age (18–64 years) individuals decreased by 17% in CD (−24% in the comparators) and by 20% in UC (−27% in comparators), due to decreasing costs from sick leave and disability, a consequence of stricter sick leave regulations.</a:t>
            </a:r>
          </a:p>
          <a:p>
            <a:r>
              <a:rPr lang="en-US" dirty="0"/>
              <a:t>BUT:</a:t>
            </a:r>
          </a:p>
          <a:p>
            <a:r>
              <a:rPr lang="en-US" dirty="0"/>
              <a:t>Absolute and excess costs increased in </a:t>
            </a:r>
            <a:r>
              <a:rPr lang="en-US" dirty="0" err="1"/>
              <a:t>paediatric</a:t>
            </a:r>
            <a:r>
              <a:rPr lang="en-US" dirty="0"/>
              <a:t> and elderly patients. Overall, costs for TNF inhibitors/targeted therapies increased by 274% in CD and 638% in UC, and the proportion treated increased from 5% to 26% in CD, and from 1% to 10% in UC</a:t>
            </a:r>
          </a:p>
        </p:txBody>
      </p:sp>
      <p:sp>
        <p:nvSpPr>
          <p:cNvPr id="4" name="Title 1">
            <a:extLst>
              <a:ext uri="{FF2B5EF4-FFF2-40B4-BE49-F238E27FC236}">
                <a16:creationId xmlns:a16="http://schemas.microsoft.com/office/drawing/2014/main" id="{74ED8D1F-BACD-4EAD-8A1B-6E4C09AE1967}"/>
              </a:ext>
            </a:extLst>
          </p:cNvPr>
          <p:cNvSpPr>
            <a:spLocks noGrp="1"/>
          </p:cNvSpPr>
          <p:nvPr>
            <p:ph type="title"/>
          </p:nvPr>
        </p:nvSpPr>
        <p:spPr>
          <a:xfrm>
            <a:off x="952500" y="485775"/>
            <a:ext cx="10287000" cy="775321"/>
          </a:xfrm>
        </p:spPr>
        <p:txBody>
          <a:bodyPr>
            <a:normAutofit fontScale="90000"/>
          </a:bodyPr>
          <a:lstStyle/>
          <a:p>
            <a:r>
              <a:rPr lang="en-US" sz="2000" b="0" cap="none" dirty="0">
                <a:solidFill>
                  <a:srgbClr val="FF0000"/>
                </a:solidFill>
                <a:latin typeface="+mn-lt"/>
              </a:rPr>
              <a:t>Increasing healthcare costs in inflammatory bowel disease 2007–2020 in Sweden</a:t>
            </a:r>
          </a:p>
        </p:txBody>
      </p:sp>
      <p:sp>
        <p:nvSpPr>
          <p:cNvPr id="6" name="TextBox 5">
            <a:extLst>
              <a:ext uri="{FF2B5EF4-FFF2-40B4-BE49-F238E27FC236}">
                <a16:creationId xmlns:a16="http://schemas.microsoft.com/office/drawing/2014/main" id="{121969DA-329A-476B-8852-EE8290120ECC}"/>
              </a:ext>
            </a:extLst>
          </p:cNvPr>
          <p:cNvSpPr txBox="1"/>
          <p:nvPr/>
        </p:nvSpPr>
        <p:spPr>
          <a:xfrm>
            <a:off x="2383036" y="6443662"/>
            <a:ext cx="7425928" cy="169277"/>
          </a:xfrm>
          <a:prstGeom prst="rect">
            <a:avLst/>
          </a:prstGeom>
          <a:noFill/>
        </p:spPr>
        <p:txBody>
          <a:bodyPr wrap="square">
            <a:spAutoFit/>
          </a:bodyPr>
          <a:lstStyle/>
          <a:p>
            <a:r>
              <a:rPr lang="en-US" sz="500" dirty="0" err="1"/>
              <a:t>Everhov</a:t>
            </a:r>
            <a:r>
              <a:rPr lang="en-US" sz="500" dirty="0"/>
              <a:t>, Å. H., </a:t>
            </a:r>
            <a:r>
              <a:rPr lang="en-US" sz="500" dirty="0" err="1"/>
              <a:t>Söderling</a:t>
            </a:r>
            <a:r>
              <a:rPr lang="en-US" sz="500" dirty="0"/>
              <a:t>, J., </a:t>
            </a:r>
            <a:r>
              <a:rPr lang="en-US" sz="500" dirty="0" err="1"/>
              <a:t>Befrits</a:t>
            </a:r>
            <a:r>
              <a:rPr lang="en-US" sz="500" dirty="0"/>
              <a:t>, G., Khalili, H., </a:t>
            </a:r>
            <a:r>
              <a:rPr lang="en-US" sz="500" dirty="0" err="1"/>
              <a:t>Bröms</a:t>
            </a:r>
            <a:r>
              <a:rPr lang="en-US" sz="500" dirty="0"/>
              <a:t>, G., </a:t>
            </a:r>
            <a:r>
              <a:rPr lang="en-US" sz="500" dirty="0" err="1"/>
              <a:t>Neovius</a:t>
            </a:r>
            <a:r>
              <a:rPr lang="en-US" sz="500" dirty="0"/>
              <a:t>, M., ... &amp; </a:t>
            </a:r>
            <a:r>
              <a:rPr lang="en-US" sz="500" dirty="0" err="1"/>
              <a:t>Olén</a:t>
            </a:r>
            <a:r>
              <a:rPr lang="en-US" sz="500" dirty="0"/>
              <a:t>, O. (2023). Increasing healthcare costs in inflammatory bowel disease 2007–2020 in Sweden. Alimentary Pharmacology &amp; Therapeutics, 58(7), 692-703.</a:t>
            </a:r>
          </a:p>
        </p:txBody>
      </p:sp>
    </p:spTree>
    <p:extLst>
      <p:ext uri="{BB962C8B-B14F-4D97-AF65-F5344CB8AC3E}">
        <p14:creationId xmlns:p14="http://schemas.microsoft.com/office/powerpoint/2010/main" val="320339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FDF0-8693-44A0-9703-470F8E087FD2}"/>
              </a:ext>
            </a:extLst>
          </p:cNvPr>
          <p:cNvSpPr>
            <a:spLocks noGrp="1"/>
          </p:cNvSpPr>
          <p:nvPr>
            <p:ph type="title"/>
          </p:nvPr>
        </p:nvSpPr>
        <p:spPr>
          <a:xfrm>
            <a:off x="952500" y="757238"/>
            <a:ext cx="10287000" cy="511725"/>
          </a:xfrm>
        </p:spPr>
        <p:txBody>
          <a:bodyPr>
            <a:normAutofit/>
          </a:bodyPr>
          <a:lstStyle/>
          <a:p>
            <a:r>
              <a:rPr lang="en-US" sz="2000" b="0" cap="none" dirty="0">
                <a:solidFill>
                  <a:srgbClr val="FF0000"/>
                </a:solidFill>
                <a:latin typeface="+mn-lt"/>
              </a:rPr>
              <a:t>Recommendation To Evaluate Cost Of Illness Studies</a:t>
            </a:r>
          </a:p>
        </p:txBody>
      </p:sp>
      <p:sp>
        <p:nvSpPr>
          <p:cNvPr id="3" name="Content Placeholder 2">
            <a:extLst>
              <a:ext uri="{FF2B5EF4-FFF2-40B4-BE49-F238E27FC236}">
                <a16:creationId xmlns:a16="http://schemas.microsoft.com/office/drawing/2014/main" id="{9EAC94BF-E961-4187-97D0-1A670AA587B8}"/>
              </a:ext>
            </a:extLst>
          </p:cNvPr>
          <p:cNvSpPr>
            <a:spLocks noGrp="1"/>
          </p:cNvSpPr>
          <p:nvPr>
            <p:ph idx="1"/>
          </p:nvPr>
        </p:nvSpPr>
        <p:spPr>
          <a:xfrm>
            <a:off x="952500" y="2285997"/>
            <a:ext cx="10287000" cy="2364157"/>
          </a:xfrm>
        </p:spPr>
        <p:txBody>
          <a:bodyPr/>
          <a:lstStyle/>
          <a:p>
            <a:pPr marL="0" indent="0">
              <a:buNone/>
            </a:pPr>
            <a:r>
              <a:rPr lang="en-US" b="1" dirty="0"/>
              <a:t>A consensus-based checklist for the critical appraisal of cost-of-illness (COI) studies</a:t>
            </a:r>
          </a:p>
          <a:p>
            <a:pPr marL="0" indent="0">
              <a:buNone/>
            </a:pPr>
            <a:endParaRPr lang="en-US" b="0" i="0" dirty="0">
              <a:solidFill>
                <a:srgbClr val="212121"/>
              </a:solidFill>
              <a:effectLst/>
            </a:endParaRPr>
          </a:p>
          <a:p>
            <a:pPr marL="0" indent="0">
              <a:buNone/>
            </a:pPr>
            <a:r>
              <a:rPr lang="en-US" b="0" i="0" dirty="0">
                <a:solidFill>
                  <a:srgbClr val="212121"/>
                </a:solidFill>
                <a:effectLst/>
              </a:rPr>
              <a:t>Schnitzler, L., Roberts, T. E., Jackson, L. J., Paulus, A. T. G., &amp; Evers, S. M. A. A. (2023). A consensus-based checklist for the critical appraisal of cost-of-illness (COI) studies. </a:t>
            </a:r>
            <a:r>
              <a:rPr lang="en-US" b="0" i="1" dirty="0">
                <a:solidFill>
                  <a:srgbClr val="212121"/>
                </a:solidFill>
                <a:effectLst/>
              </a:rPr>
              <a:t>International journal of technology assessment in health care</a:t>
            </a:r>
            <a:r>
              <a:rPr lang="en-US" b="0" i="0" dirty="0">
                <a:solidFill>
                  <a:srgbClr val="212121"/>
                </a:solidFill>
                <a:effectLst/>
              </a:rPr>
              <a:t>, </a:t>
            </a:r>
            <a:r>
              <a:rPr lang="en-US" b="0" i="1" dirty="0">
                <a:solidFill>
                  <a:srgbClr val="212121"/>
                </a:solidFill>
                <a:effectLst/>
              </a:rPr>
              <a:t>39</a:t>
            </a:r>
            <a:r>
              <a:rPr lang="en-US" b="0" i="0" dirty="0">
                <a:solidFill>
                  <a:srgbClr val="212121"/>
                </a:solidFill>
                <a:effectLst/>
              </a:rPr>
              <a:t>(1), e34. </a:t>
            </a:r>
            <a:r>
              <a:rPr lang="en-US" b="0" i="0" dirty="0">
                <a:solidFill>
                  <a:srgbClr val="212121"/>
                </a:solidFill>
                <a:effectLst/>
                <a:hlinkClick r:id="rId2"/>
              </a:rPr>
              <a:t>https://doi.org/10.1017/S0266462323000193</a:t>
            </a:r>
            <a:endParaRPr lang="en-US" b="0" i="0" dirty="0">
              <a:solidFill>
                <a:srgbClr val="212121"/>
              </a:solidFill>
              <a:effectLst/>
            </a:endParaRPr>
          </a:p>
          <a:p>
            <a:endParaRPr lang="en-US" dirty="0"/>
          </a:p>
        </p:txBody>
      </p:sp>
    </p:spTree>
    <p:extLst>
      <p:ext uri="{BB962C8B-B14F-4D97-AF65-F5344CB8AC3E}">
        <p14:creationId xmlns:p14="http://schemas.microsoft.com/office/powerpoint/2010/main" val="1392235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A39C35-45A8-4A64-966B-DA45EF05A7A5}"/>
              </a:ext>
            </a:extLst>
          </p:cNvPr>
          <p:cNvSpPr>
            <a:spLocks noGrp="1"/>
          </p:cNvSpPr>
          <p:nvPr>
            <p:ph idx="1"/>
          </p:nvPr>
        </p:nvSpPr>
        <p:spPr>
          <a:xfrm>
            <a:off x="952500" y="2209797"/>
            <a:ext cx="5307623" cy="3890965"/>
          </a:xfrm>
        </p:spPr>
        <p:txBody>
          <a:bodyPr>
            <a:normAutofit/>
          </a:bodyPr>
          <a:lstStyle/>
          <a:p>
            <a:pPr marL="0" indent="0">
              <a:buNone/>
            </a:pPr>
            <a:r>
              <a:rPr lang="en-US" sz="1600" dirty="0"/>
              <a:t>Six different checklists and guidelines were identified:</a:t>
            </a:r>
          </a:p>
          <a:p>
            <a:r>
              <a:rPr lang="en-US" sz="1600" dirty="0"/>
              <a:t>The BMJ Checklist</a:t>
            </a:r>
          </a:p>
          <a:p>
            <a:r>
              <a:rPr lang="en-US" sz="1600" dirty="0"/>
              <a:t>The CHEC-list</a:t>
            </a:r>
          </a:p>
          <a:p>
            <a:r>
              <a:rPr lang="en-US" sz="1600" dirty="0"/>
              <a:t>The CHEERS checklist, the</a:t>
            </a:r>
          </a:p>
          <a:p>
            <a:r>
              <a:rPr lang="en-US" sz="1600" dirty="0"/>
              <a:t>Drummond 10-point checklist </a:t>
            </a:r>
          </a:p>
          <a:p>
            <a:r>
              <a:rPr lang="en-US" sz="1600" dirty="0"/>
              <a:t>The Drummond Methods for the Economic Evaluation of Health Care Programs</a:t>
            </a:r>
          </a:p>
          <a:p>
            <a:r>
              <a:rPr lang="en-US" sz="1600" dirty="0"/>
              <a:t>The Guide to Critical Evaluation by </a:t>
            </a:r>
            <a:r>
              <a:rPr lang="en-US" sz="1600" dirty="0" err="1"/>
              <a:t>Larg</a:t>
            </a:r>
            <a:r>
              <a:rPr lang="en-US" sz="1600" dirty="0"/>
              <a:t> and Moss</a:t>
            </a:r>
          </a:p>
          <a:p>
            <a:endParaRPr lang="en-US" sz="1600" dirty="0"/>
          </a:p>
        </p:txBody>
      </p:sp>
      <p:pic>
        <p:nvPicPr>
          <p:cNvPr id="4" name="Picture 3">
            <a:extLst>
              <a:ext uri="{FF2B5EF4-FFF2-40B4-BE49-F238E27FC236}">
                <a16:creationId xmlns:a16="http://schemas.microsoft.com/office/drawing/2014/main" id="{6CC86150-88F2-4DE2-B389-7F493E645A30}"/>
              </a:ext>
            </a:extLst>
          </p:cNvPr>
          <p:cNvPicPr>
            <a:picLocks noChangeAspect="1"/>
          </p:cNvPicPr>
          <p:nvPr/>
        </p:nvPicPr>
        <p:blipFill>
          <a:blip r:embed="rId2"/>
          <a:stretch>
            <a:fillRect/>
          </a:stretch>
        </p:blipFill>
        <p:spPr>
          <a:xfrm>
            <a:off x="6669978" y="1887364"/>
            <a:ext cx="5041829" cy="46882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Title 1">
            <a:extLst>
              <a:ext uri="{FF2B5EF4-FFF2-40B4-BE49-F238E27FC236}">
                <a16:creationId xmlns:a16="http://schemas.microsoft.com/office/drawing/2014/main" id="{98171B04-4C42-4813-A4B2-0BB8652FEAAD}"/>
              </a:ext>
            </a:extLst>
          </p:cNvPr>
          <p:cNvSpPr>
            <a:spLocks noGrp="1"/>
          </p:cNvSpPr>
          <p:nvPr>
            <p:ph type="title"/>
          </p:nvPr>
        </p:nvSpPr>
        <p:spPr>
          <a:xfrm>
            <a:off x="952500" y="757238"/>
            <a:ext cx="10287000" cy="511725"/>
          </a:xfrm>
        </p:spPr>
        <p:txBody>
          <a:bodyPr>
            <a:normAutofit/>
          </a:bodyPr>
          <a:lstStyle/>
          <a:p>
            <a:r>
              <a:rPr lang="en-US" sz="2000" b="0" cap="none" dirty="0">
                <a:solidFill>
                  <a:srgbClr val="FF0000"/>
                </a:solidFill>
                <a:latin typeface="+mn-lt"/>
              </a:rPr>
              <a:t>Recommendation To Evaluate Cost Of Illness Studies</a:t>
            </a:r>
          </a:p>
        </p:txBody>
      </p:sp>
    </p:spTree>
    <p:extLst>
      <p:ext uri="{BB962C8B-B14F-4D97-AF65-F5344CB8AC3E}">
        <p14:creationId xmlns:p14="http://schemas.microsoft.com/office/powerpoint/2010/main" val="271602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258B98-3BD5-0A20-B0E7-944EAEB2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5BE1F7E-8D81-425E-A546-F57DADBDB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704FF6-FC12-6F9A-BD05-C6DF25C7B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7552"/>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492ADF-8632-DCDD-377F-580831FB3ABB}"/>
              </a:ext>
            </a:extLst>
          </p:cNvPr>
          <p:cNvPicPr>
            <a:picLocks noChangeAspect="1"/>
          </p:cNvPicPr>
          <p:nvPr/>
        </p:nvPicPr>
        <p:blipFill rotWithShape="1">
          <a:blip r:embed="rId2"/>
          <a:srcRect l="5155" r="1598" b="3"/>
          <a:stretch/>
        </p:blipFill>
        <p:spPr>
          <a:xfrm>
            <a:off x="3336616" y="669616"/>
            <a:ext cx="5518768" cy="5518768"/>
          </a:xfrm>
          <a:custGeom>
            <a:avLst/>
            <a:gdLst/>
            <a:ahLst/>
            <a:cxnLst/>
            <a:rect l="l" t="t" r="r" b="b"/>
            <a:pathLst>
              <a:path w="5518768" h="5518768">
                <a:moveTo>
                  <a:pt x="2759384" y="0"/>
                </a:moveTo>
                <a:cubicBezTo>
                  <a:pt x="4283350" y="0"/>
                  <a:pt x="5518768" y="1235418"/>
                  <a:pt x="5518768" y="2759384"/>
                </a:cubicBezTo>
                <a:cubicBezTo>
                  <a:pt x="5518768" y="4283350"/>
                  <a:pt x="4283350" y="5518768"/>
                  <a:pt x="2759384" y="5518768"/>
                </a:cubicBezTo>
                <a:cubicBezTo>
                  <a:pt x="1235418" y="5518768"/>
                  <a:pt x="0" y="4283350"/>
                  <a:pt x="0" y="2759384"/>
                </a:cubicBezTo>
                <a:cubicBezTo>
                  <a:pt x="0" y="1235418"/>
                  <a:pt x="1235418" y="0"/>
                  <a:pt x="2759384" y="0"/>
                </a:cubicBezTo>
                <a:close/>
              </a:path>
            </a:pathLst>
          </a:cu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29088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4759-2D98-3D25-7212-7E380B5267FD}"/>
              </a:ext>
            </a:extLst>
          </p:cNvPr>
          <p:cNvSpPr>
            <a:spLocks noGrp="1"/>
          </p:cNvSpPr>
          <p:nvPr>
            <p:ph type="title"/>
          </p:nvPr>
        </p:nvSpPr>
        <p:spPr>
          <a:xfrm>
            <a:off x="952500" y="757238"/>
            <a:ext cx="10287000" cy="586370"/>
          </a:xfrm>
        </p:spPr>
        <p:txBody>
          <a:bodyPr>
            <a:normAutofit/>
          </a:bodyPr>
          <a:lstStyle/>
          <a:p>
            <a:r>
              <a:rPr lang="en-US" sz="2000" b="0" cap="none" dirty="0">
                <a:solidFill>
                  <a:srgbClr val="FF0000"/>
                </a:solidFill>
              </a:rPr>
              <a:t>References</a:t>
            </a:r>
          </a:p>
        </p:txBody>
      </p:sp>
      <p:sp>
        <p:nvSpPr>
          <p:cNvPr id="3" name="Content Placeholder 2">
            <a:extLst>
              <a:ext uri="{FF2B5EF4-FFF2-40B4-BE49-F238E27FC236}">
                <a16:creationId xmlns:a16="http://schemas.microsoft.com/office/drawing/2014/main" id="{F606CC34-58D0-15A0-B455-846668131F4A}"/>
              </a:ext>
            </a:extLst>
          </p:cNvPr>
          <p:cNvSpPr>
            <a:spLocks noGrp="1"/>
          </p:cNvSpPr>
          <p:nvPr>
            <p:ph idx="1"/>
          </p:nvPr>
        </p:nvSpPr>
        <p:spPr>
          <a:xfrm>
            <a:off x="952500" y="1856789"/>
            <a:ext cx="10287000" cy="3890965"/>
          </a:xfrm>
        </p:spPr>
        <p:txBody>
          <a:bodyPr>
            <a:normAutofit/>
          </a:bodyPr>
          <a:lstStyle/>
          <a:p>
            <a:r>
              <a:rPr lang="en-US" sz="1400" dirty="0"/>
              <a:t>Byford, S., Torgerson, D. J., &amp; Raftery, J. (2000). Economic note: cost of illness studies. BMJ (Clinical research ed.), 320(7245), 1335. https://doi.org/10.1136/bmj.320.7245.1335</a:t>
            </a:r>
          </a:p>
          <a:p>
            <a:r>
              <a:rPr lang="en-US" sz="1400" dirty="0"/>
              <a:t>Costa, N., </a:t>
            </a:r>
            <a:r>
              <a:rPr lang="en-US" sz="1400" dirty="0" err="1"/>
              <a:t>Derumeaux</a:t>
            </a:r>
            <a:r>
              <a:rPr lang="en-US" sz="1400" dirty="0"/>
              <a:t>, H., Rapp, T., </a:t>
            </a:r>
            <a:r>
              <a:rPr lang="en-US" sz="1400" dirty="0" err="1"/>
              <a:t>Garnault</a:t>
            </a:r>
            <a:r>
              <a:rPr lang="en-US" sz="1400" dirty="0"/>
              <a:t>, V., </a:t>
            </a:r>
            <a:r>
              <a:rPr lang="en-US" sz="1400" dirty="0" err="1"/>
              <a:t>Ferlicoq</a:t>
            </a:r>
            <a:r>
              <a:rPr lang="en-US" sz="1400" dirty="0"/>
              <a:t>, L., Gillette, S., ... &amp; </a:t>
            </a:r>
            <a:r>
              <a:rPr lang="en-US" sz="1400" dirty="0" err="1"/>
              <a:t>Molinier</a:t>
            </a:r>
            <a:r>
              <a:rPr lang="en-US" sz="1400" dirty="0"/>
              <a:t>, L. (2012). Methodological considerations in cost of illness studies on Alzheimer disease. Health economics review, 2, 1-12.</a:t>
            </a:r>
          </a:p>
          <a:p>
            <a:r>
              <a:rPr lang="en-US" sz="1400" dirty="0"/>
              <a:t>Durand-Zaleski, I. (2008). Why cost-of-illness studies are important and inform policy. Vascular Medicine, 13(3), 251-253.</a:t>
            </a:r>
          </a:p>
          <a:p>
            <a:r>
              <a:rPr lang="en-US" sz="1400" dirty="0"/>
              <a:t>Jo C. (2014). Cost-of-illness studies: concepts, scopes, and methods. Clinical and molecular hepatology, 20(4), 327–337. https://doi.org/10.3350/cmh.2014.20.4.327</a:t>
            </a:r>
          </a:p>
          <a:p>
            <a:r>
              <a:rPr lang="en-US" sz="1400" dirty="0" err="1"/>
              <a:t>Tarricone</a:t>
            </a:r>
            <a:r>
              <a:rPr lang="en-US" sz="1400" dirty="0"/>
              <a:t>, R. (2006). Cost-of-illness analysis: what room in health economics?. Health policy, 77(1), 51-63.</a:t>
            </a:r>
          </a:p>
          <a:p>
            <a:r>
              <a:rPr lang="en-US" sz="1400" dirty="0"/>
              <a:t>Weinstein, M. C., Siegel, J. E., Gold, M. R., </a:t>
            </a:r>
            <a:r>
              <a:rPr lang="en-US" sz="1400" dirty="0" err="1"/>
              <a:t>Kamlet</a:t>
            </a:r>
            <a:r>
              <a:rPr lang="en-US" sz="1400" dirty="0"/>
              <a:t>, M. S., &amp; Russell, L. B. (1996). Recommendations of the panel on cost-effectiveness in health and medicine. Jama, 276(15), 1253-1258.</a:t>
            </a:r>
          </a:p>
          <a:p>
            <a:r>
              <a:rPr lang="en-US" sz="1400" dirty="0"/>
              <a:t>Weintraub, W. S. (2023). The Economic Burden of Illness. JAMA Network Open, 6(3), e232663-e232663</a:t>
            </a:r>
          </a:p>
          <a:p>
            <a:endParaRPr lang="en-US" sz="1400" dirty="0"/>
          </a:p>
          <a:p>
            <a:endParaRPr lang="en-US" sz="1400" dirty="0"/>
          </a:p>
        </p:txBody>
      </p:sp>
    </p:spTree>
    <p:extLst>
      <p:ext uri="{BB962C8B-B14F-4D97-AF65-F5344CB8AC3E}">
        <p14:creationId xmlns:p14="http://schemas.microsoft.com/office/powerpoint/2010/main" val="132305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7AAC-ABD7-437A-9DDF-FE2131F00B1B}"/>
              </a:ext>
            </a:extLst>
          </p:cNvPr>
          <p:cNvSpPr>
            <a:spLocks noGrp="1"/>
          </p:cNvSpPr>
          <p:nvPr>
            <p:ph type="title"/>
          </p:nvPr>
        </p:nvSpPr>
        <p:spPr>
          <a:xfrm>
            <a:off x="952500" y="757238"/>
            <a:ext cx="10287000" cy="465072"/>
          </a:xfrm>
        </p:spPr>
        <p:txBody>
          <a:bodyPr>
            <a:normAutofit fontScale="90000"/>
          </a:bodyPr>
          <a:lstStyle/>
          <a:p>
            <a:r>
              <a:rPr lang="en-US" b="0" cap="none" dirty="0">
                <a:solidFill>
                  <a:srgbClr val="FF0000"/>
                </a:solidFill>
                <a:latin typeface="+mn-lt"/>
              </a:rPr>
              <a:t>Objectives</a:t>
            </a:r>
          </a:p>
        </p:txBody>
      </p:sp>
      <p:sp>
        <p:nvSpPr>
          <p:cNvPr id="3" name="Content Placeholder 2">
            <a:extLst>
              <a:ext uri="{FF2B5EF4-FFF2-40B4-BE49-F238E27FC236}">
                <a16:creationId xmlns:a16="http://schemas.microsoft.com/office/drawing/2014/main" id="{FF8FECD6-EE9A-4626-985A-2D6CACF75645}"/>
              </a:ext>
            </a:extLst>
          </p:cNvPr>
          <p:cNvSpPr>
            <a:spLocks noGrp="1"/>
          </p:cNvSpPr>
          <p:nvPr>
            <p:ph idx="1"/>
          </p:nvPr>
        </p:nvSpPr>
        <p:spPr>
          <a:xfrm>
            <a:off x="952500" y="2285997"/>
            <a:ext cx="10287000" cy="1754557"/>
          </a:xfrm>
        </p:spPr>
        <p:txBody>
          <a:bodyPr/>
          <a:lstStyle/>
          <a:p>
            <a:pPr>
              <a:lnSpc>
                <a:spcPct val="150000"/>
              </a:lnSpc>
            </a:pPr>
            <a:r>
              <a:rPr lang="en-US" dirty="0"/>
              <a:t>Define evaluation of cost of a disease </a:t>
            </a:r>
          </a:p>
          <a:p>
            <a:pPr>
              <a:lnSpc>
                <a:spcPct val="150000"/>
              </a:lnSpc>
            </a:pPr>
            <a:r>
              <a:rPr lang="en-US" dirty="0"/>
              <a:t>Discuss methods of valuing paid and unpaid time in health production </a:t>
            </a:r>
          </a:p>
          <a:p>
            <a:pPr>
              <a:lnSpc>
                <a:spcPct val="150000"/>
              </a:lnSpc>
            </a:pPr>
            <a:r>
              <a:rPr lang="en-US" dirty="0"/>
              <a:t>Present recommendation to evaluate cost of illness studies</a:t>
            </a:r>
          </a:p>
          <a:p>
            <a:endParaRPr lang="en-US" dirty="0"/>
          </a:p>
        </p:txBody>
      </p:sp>
    </p:spTree>
    <p:extLst>
      <p:ext uri="{BB962C8B-B14F-4D97-AF65-F5344CB8AC3E}">
        <p14:creationId xmlns:p14="http://schemas.microsoft.com/office/powerpoint/2010/main" val="404974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4E13E-3E56-6B66-15B8-3EC16EBADFD1}"/>
              </a:ext>
            </a:extLst>
          </p:cNvPr>
          <p:cNvSpPr>
            <a:spLocks noGrp="1"/>
          </p:cNvSpPr>
          <p:nvPr>
            <p:ph idx="1"/>
          </p:nvPr>
        </p:nvSpPr>
        <p:spPr>
          <a:xfrm>
            <a:off x="952500" y="2285997"/>
            <a:ext cx="10206912" cy="3890965"/>
          </a:xfrm>
        </p:spPr>
        <p:txBody>
          <a:bodyPr>
            <a:normAutofit/>
          </a:bodyPr>
          <a:lstStyle/>
          <a:p>
            <a:pPr>
              <a:lnSpc>
                <a:spcPct val="200000"/>
              </a:lnSpc>
            </a:pPr>
            <a:r>
              <a:rPr lang="en-US" sz="1800" b="0" i="0" u="none" strike="noStrike" baseline="0" dirty="0">
                <a:solidFill>
                  <a:srgbClr val="000000"/>
                </a:solidFill>
              </a:rPr>
              <a:t>One of the most common types of economic study </a:t>
            </a:r>
          </a:p>
          <a:p>
            <a:pPr>
              <a:lnSpc>
                <a:spcPct val="200000"/>
              </a:lnSpc>
            </a:pPr>
            <a:r>
              <a:rPr lang="en-US" sz="1800" b="0" i="0" u="none" strike="noStrike" baseline="0" dirty="0">
                <a:solidFill>
                  <a:srgbClr val="000000"/>
                </a:solidFill>
              </a:rPr>
              <a:t>The purpose: identify and measure all of the costs associated with a disease (stroke, MI, ..</a:t>
            </a:r>
            <a:r>
              <a:rPr lang="en-US" sz="1800" b="0" i="0" u="none" strike="noStrike" baseline="0" dirty="0" err="1">
                <a:solidFill>
                  <a:srgbClr val="000000"/>
                </a:solidFill>
              </a:rPr>
              <a:t>etc</a:t>
            </a:r>
            <a:r>
              <a:rPr lang="en-US" sz="1800" b="0" i="0" u="none" strike="noStrike" baseline="0" dirty="0">
                <a:solidFill>
                  <a:srgbClr val="000000"/>
                </a:solidFill>
              </a:rPr>
              <a:t>)</a:t>
            </a:r>
          </a:p>
          <a:p>
            <a:pPr>
              <a:lnSpc>
                <a:spcPct val="200000"/>
              </a:lnSpc>
            </a:pPr>
            <a:r>
              <a:rPr lang="en-US" dirty="0">
                <a:solidFill>
                  <a:srgbClr val="000000"/>
                </a:solidFill>
              </a:rPr>
              <a:t>C</a:t>
            </a:r>
            <a:r>
              <a:rPr lang="en-US" sz="1800" b="0" i="0" u="none" strike="noStrike" baseline="0" dirty="0">
                <a:solidFill>
                  <a:srgbClr val="000000"/>
                </a:solidFill>
              </a:rPr>
              <a:t>onsist of an estimate, quantified and valued in </a:t>
            </a:r>
            <a:r>
              <a:rPr lang="en-US" sz="1800" b="1" i="0" u="sng" strike="noStrike" baseline="0" dirty="0">
                <a:solidFill>
                  <a:srgbClr val="000000"/>
                </a:solidFill>
              </a:rPr>
              <a:t>monetary units</a:t>
            </a:r>
            <a:r>
              <a:rPr lang="en-US" sz="1800" b="0" i="0" u="none" strike="noStrike" baseline="0" dirty="0">
                <a:solidFill>
                  <a:srgbClr val="000000"/>
                </a:solidFill>
              </a:rPr>
              <a:t>, of a series of effects of a disease (or a group of diseases, or a risk factor) on resources and other variables that have a presumed effect on the well-being of </a:t>
            </a:r>
            <a:r>
              <a:rPr lang="en-US" sz="1800" b="1" i="0" u="sng" strike="noStrike" baseline="0" dirty="0">
                <a:solidFill>
                  <a:srgbClr val="000000"/>
                </a:solidFill>
              </a:rPr>
              <a:t>individuals</a:t>
            </a:r>
            <a:r>
              <a:rPr lang="en-US" sz="1800" b="0" i="0" u="none" strike="noStrike" baseline="0" dirty="0">
                <a:solidFill>
                  <a:srgbClr val="000000"/>
                </a:solidFill>
              </a:rPr>
              <a:t> and </a:t>
            </a:r>
            <a:r>
              <a:rPr lang="en-US" sz="1800" b="1" i="0" u="sng" strike="noStrike" baseline="0" dirty="0">
                <a:solidFill>
                  <a:srgbClr val="000000"/>
                </a:solidFill>
              </a:rPr>
              <a:t>society</a:t>
            </a:r>
            <a:r>
              <a:rPr lang="en-US" sz="1800" b="0" i="0" u="none" strike="noStrike" baseline="0" dirty="0">
                <a:solidFill>
                  <a:srgbClr val="000000"/>
                </a:solidFill>
              </a:rPr>
              <a:t> as a whole.</a:t>
            </a:r>
            <a:endParaRPr lang="en-US" dirty="0"/>
          </a:p>
        </p:txBody>
      </p:sp>
      <p:sp>
        <p:nvSpPr>
          <p:cNvPr id="4" name="Title 1">
            <a:extLst>
              <a:ext uri="{FF2B5EF4-FFF2-40B4-BE49-F238E27FC236}">
                <a16:creationId xmlns:a16="http://schemas.microsoft.com/office/drawing/2014/main" id="{617B52AD-D7F9-434E-9243-AF71DA80569A}"/>
              </a:ext>
            </a:extLst>
          </p:cNvPr>
          <p:cNvSpPr txBox="1">
            <a:spLocks/>
          </p:cNvSpPr>
          <p:nvPr/>
        </p:nvSpPr>
        <p:spPr>
          <a:xfrm>
            <a:off x="952500" y="757238"/>
            <a:ext cx="10287000" cy="455742"/>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r>
              <a:rPr lang="en-US" sz="2000" b="0" i="0" u="none" strike="noStrike" cap="none" baseline="0" dirty="0">
                <a:solidFill>
                  <a:srgbClr val="FF0000"/>
                </a:solidFill>
                <a:latin typeface="+mn-lt"/>
              </a:rPr>
              <a:t>What Do We Mean By Evaluating The Cost Of A Disease? </a:t>
            </a:r>
            <a:endParaRPr lang="en-US" sz="2000" b="0" cap="none" dirty="0">
              <a:solidFill>
                <a:srgbClr val="FF0000"/>
              </a:solidFill>
              <a:latin typeface="+mn-lt"/>
            </a:endParaRPr>
          </a:p>
        </p:txBody>
      </p:sp>
    </p:spTree>
    <p:extLst>
      <p:ext uri="{BB962C8B-B14F-4D97-AF65-F5344CB8AC3E}">
        <p14:creationId xmlns:p14="http://schemas.microsoft.com/office/powerpoint/2010/main" val="389571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ACF2-71FE-DC93-D90E-488839CE0658}"/>
              </a:ext>
            </a:extLst>
          </p:cNvPr>
          <p:cNvSpPr>
            <a:spLocks noGrp="1"/>
          </p:cNvSpPr>
          <p:nvPr>
            <p:ph type="title"/>
          </p:nvPr>
        </p:nvSpPr>
        <p:spPr>
          <a:xfrm>
            <a:off x="952500" y="757238"/>
            <a:ext cx="10287000" cy="441247"/>
          </a:xfrm>
        </p:spPr>
        <p:txBody>
          <a:bodyPr>
            <a:normAutofit/>
          </a:bodyPr>
          <a:lstStyle/>
          <a:p>
            <a:r>
              <a:rPr lang="en-US" sz="2000" b="0" i="0" u="none" strike="noStrike" cap="none" baseline="0" dirty="0">
                <a:solidFill>
                  <a:srgbClr val="FF0000"/>
                </a:solidFill>
                <a:latin typeface="+mn-lt"/>
              </a:rPr>
              <a:t>Effects Of Illness On Well-being </a:t>
            </a:r>
            <a:endParaRPr lang="en-US" sz="2000" b="0" cap="none" dirty="0">
              <a:solidFill>
                <a:srgbClr val="FF0000"/>
              </a:solidFill>
              <a:latin typeface="+mn-lt"/>
            </a:endParaRPr>
          </a:p>
        </p:txBody>
      </p:sp>
      <p:sp>
        <p:nvSpPr>
          <p:cNvPr id="3" name="Content Placeholder 2">
            <a:extLst>
              <a:ext uri="{FF2B5EF4-FFF2-40B4-BE49-F238E27FC236}">
                <a16:creationId xmlns:a16="http://schemas.microsoft.com/office/drawing/2014/main" id="{5D6E4868-48E6-B384-2F6A-A6AF838F0A0B}"/>
              </a:ext>
            </a:extLst>
          </p:cNvPr>
          <p:cNvSpPr>
            <a:spLocks noGrp="1"/>
          </p:cNvSpPr>
          <p:nvPr>
            <p:ph idx="1"/>
          </p:nvPr>
        </p:nvSpPr>
        <p:spPr>
          <a:xfrm>
            <a:off x="952500" y="2043401"/>
            <a:ext cx="10287000" cy="2339269"/>
          </a:xfrm>
        </p:spPr>
        <p:txBody>
          <a:bodyPr/>
          <a:lstStyle/>
          <a:p>
            <a:r>
              <a:rPr lang="en-US" sz="1800" b="0" i="0" u="none" strike="noStrike" baseline="0" dirty="0">
                <a:solidFill>
                  <a:srgbClr val="000000"/>
                </a:solidFill>
              </a:rPr>
              <a:t>Any illness has a series of effects on the well-being of the individuals who suffer it and on society </a:t>
            </a:r>
          </a:p>
          <a:p>
            <a:pPr marL="635508" lvl="2" indent="-342900">
              <a:lnSpc>
                <a:spcPct val="200000"/>
              </a:lnSpc>
              <a:buFont typeface="+mj-lt"/>
              <a:buAutoNum type="alphaLcParenR"/>
            </a:pPr>
            <a:r>
              <a:rPr lang="en-US" sz="1800" b="0" i="0" u="none" strike="noStrike" baseline="0" dirty="0">
                <a:solidFill>
                  <a:srgbClr val="000000"/>
                </a:solidFill>
              </a:rPr>
              <a:t>Direct effects on health in the form of premature death, years of life lost or reduced quality of life </a:t>
            </a:r>
          </a:p>
          <a:p>
            <a:pPr marL="635508" lvl="2" indent="-342900">
              <a:lnSpc>
                <a:spcPct val="200000"/>
              </a:lnSpc>
              <a:buFont typeface="+mj-lt"/>
              <a:buAutoNum type="alphaLcParenR"/>
            </a:pPr>
            <a:r>
              <a:rPr lang="en-US" sz="1800" b="0" i="0" u="none" strike="noStrike" baseline="0" dirty="0">
                <a:solidFill>
                  <a:srgbClr val="000000"/>
                </a:solidFill>
              </a:rPr>
              <a:t>Indirect effects on productive capacity as a result of changes in health status </a:t>
            </a:r>
          </a:p>
          <a:p>
            <a:pPr marL="635508" lvl="2" indent="-342900">
              <a:lnSpc>
                <a:spcPct val="200000"/>
              </a:lnSpc>
              <a:buFont typeface="+mj-lt"/>
              <a:buAutoNum type="alphaLcParenR"/>
            </a:pPr>
            <a:r>
              <a:rPr lang="en-US" sz="1800" b="0" i="0" u="none" strike="noStrike" baseline="0" dirty="0">
                <a:solidFill>
                  <a:srgbClr val="000000"/>
                </a:solidFill>
              </a:rPr>
              <a:t>Intangible effects on the well-being of individuals other than the sick person </a:t>
            </a:r>
          </a:p>
          <a:p>
            <a:endParaRPr lang="en-US" dirty="0"/>
          </a:p>
        </p:txBody>
      </p:sp>
    </p:spTree>
    <p:extLst>
      <p:ext uri="{BB962C8B-B14F-4D97-AF65-F5344CB8AC3E}">
        <p14:creationId xmlns:p14="http://schemas.microsoft.com/office/powerpoint/2010/main" val="186619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AE4F-2685-F4EA-A454-CBD8F9383B89}"/>
              </a:ext>
            </a:extLst>
          </p:cNvPr>
          <p:cNvSpPr>
            <a:spLocks noGrp="1"/>
          </p:cNvSpPr>
          <p:nvPr>
            <p:ph type="title"/>
          </p:nvPr>
        </p:nvSpPr>
        <p:spPr>
          <a:xfrm>
            <a:off x="952500" y="757238"/>
            <a:ext cx="10287000" cy="454045"/>
          </a:xfrm>
        </p:spPr>
        <p:txBody>
          <a:bodyPr/>
          <a:lstStyle/>
          <a:p>
            <a:r>
              <a:rPr lang="en-US" sz="1800" b="0" i="0" u="none" strike="noStrike" cap="none" baseline="0" dirty="0">
                <a:solidFill>
                  <a:srgbClr val="FF0000"/>
                </a:solidFill>
                <a:latin typeface="+mn-lt"/>
              </a:rPr>
              <a:t>Direct Costs: Health And Non-health Costs 	</a:t>
            </a:r>
            <a:endParaRPr lang="en-US" b="0" cap="none" dirty="0">
              <a:solidFill>
                <a:srgbClr val="FF0000"/>
              </a:solidFill>
              <a:latin typeface="+mn-lt"/>
            </a:endParaRPr>
          </a:p>
        </p:txBody>
      </p:sp>
      <p:sp>
        <p:nvSpPr>
          <p:cNvPr id="3" name="Content Placeholder 2">
            <a:extLst>
              <a:ext uri="{FF2B5EF4-FFF2-40B4-BE49-F238E27FC236}">
                <a16:creationId xmlns:a16="http://schemas.microsoft.com/office/drawing/2014/main" id="{232D7D62-D984-2AAD-23AC-EDB7C9724B46}"/>
              </a:ext>
            </a:extLst>
          </p:cNvPr>
          <p:cNvSpPr>
            <a:spLocks noGrp="1"/>
          </p:cNvSpPr>
          <p:nvPr>
            <p:ph idx="1"/>
          </p:nvPr>
        </p:nvSpPr>
        <p:spPr>
          <a:xfrm>
            <a:off x="952500" y="2071393"/>
            <a:ext cx="10287000" cy="3890965"/>
          </a:xfrm>
        </p:spPr>
        <p:txBody>
          <a:bodyPr/>
          <a:lstStyle/>
          <a:p>
            <a:r>
              <a:rPr lang="en-US" dirty="0"/>
              <a:t>Costs of prevention, diagnosis and treatment: costs directly related to all aspects of the intervention, costs of complications and adverse effects</a:t>
            </a:r>
          </a:p>
          <a:p>
            <a:r>
              <a:rPr lang="en-US" dirty="0"/>
              <a:t>Non-health expenditure caused by the disease</a:t>
            </a:r>
          </a:p>
          <a:p>
            <a:r>
              <a:rPr lang="en-US" dirty="0"/>
              <a:t>Costs of research, training and administration</a:t>
            </a:r>
          </a:p>
          <a:p>
            <a:r>
              <a:rPr lang="en-US" dirty="0"/>
              <a:t>Costs in terms of the patient’s and his or her family’s time, or time dedicated to voluntary work (value of unpaid time)</a:t>
            </a:r>
          </a:p>
          <a:p>
            <a:r>
              <a:rPr lang="en-US" dirty="0"/>
              <a:t>Time spent by the patient in receiving health care</a:t>
            </a:r>
          </a:p>
        </p:txBody>
      </p:sp>
    </p:spTree>
    <p:extLst>
      <p:ext uri="{BB962C8B-B14F-4D97-AF65-F5344CB8AC3E}">
        <p14:creationId xmlns:p14="http://schemas.microsoft.com/office/powerpoint/2010/main" val="414078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0918-E15C-F35E-E9B3-80BA7BEE284F}"/>
              </a:ext>
            </a:extLst>
          </p:cNvPr>
          <p:cNvSpPr>
            <a:spLocks noGrp="1"/>
          </p:cNvSpPr>
          <p:nvPr>
            <p:ph type="title"/>
          </p:nvPr>
        </p:nvSpPr>
        <p:spPr>
          <a:xfrm>
            <a:off x="952500" y="757238"/>
            <a:ext cx="10287000" cy="454045"/>
          </a:xfrm>
        </p:spPr>
        <p:txBody>
          <a:bodyPr>
            <a:noAutofit/>
          </a:bodyPr>
          <a:lstStyle/>
          <a:p>
            <a:r>
              <a:rPr lang="en-US" sz="2000" b="0" i="0" u="none" strike="noStrike" cap="none" baseline="0" dirty="0">
                <a:solidFill>
                  <a:srgbClr val="FF0000"/>
                </a:solidFill>
                <a:latin typeface="+mn-lt"/>
              </a:rPr>
              <a:t>Indirect Costs 	</a:t>
            </a:r>
            <a:endParaRPr lang="en-US" sz="2000" b="0" cap="none" dirty="0">
              <a:solidFill>
                <a:srgbClr val="FF0000"/>
              </a:solidFill>
              <a:latin typeface="+mn-lt"/>
            </a:endParaRPr>
          </a:p>
        </p:txBody>
      </p:sp>
      <p:sp>
        <p:nvSpPr>
          <p:cNvPr id="3" name="Content Placeholder 2">
            <a:extLst>
              <a:ext uri="{FF2B5EF4-FFF2-40B4-BE49-F238E27FC236}">
                <a16:creationId xmlns:a16="http://schemas.microsoft.com/office/drawing/2014/main" id="{0BD1B484-71E4-D8E7-44D4-E6012E9CFEDE}"/>
              </a:ext>
            </a:extLst>
          </p:cNvPr>
          <p:cNvSpPr>
            <a:spLocks noGrp="1"/>
          </p:cNvSpPr>
          <p:nvPr>
            <p:ph idx="1"/>
          </p:nvPr>
        </p:nvSpPr>
        <p:spPr>
          <a:xfrm>
            <a:off x="952500" y="1912772"/>
            <a:ext cx="10287000" cy="3890965"/>
          </a:xfrm>
        </p:spPr>
        <p:txBody>
          <a:bodyPr/>
          <a:lstStyle/>
          <a:p>
            <a:r>
              <a:rPr lang="en-US" sz="1800" b="0" i="0" u="none" strike="noStrike" baseline="0" dirty="0">
                <a:solidFill>
                  <a:srgbClr val="000000"/>
                </a:solidFill>
              </a:rPr>
              <a:t>Productivity costs 	</a:t>
            </a:r>
          </a:p>
          <a:p>
            <a:r>
              <a:rPr lang="en-US" dirty="0">
                <a:solidFill>
                  <a:srgbClr val="000000"/>
                </a:solidFill>
              </a:rPr>
              <a:t>One of the main sources of controversy in economic evaluation</a:t>
            </a:r>
          </a:p>
          <a:p>
            <a:r>
              <a:rPr lang="en-US" dirty="0">
                <a:solidFill>
                  <a:srgbClr val="000000"/>
                </a:solidFill>
              </a:rPr>
              <a:t>Loss due to premature mortality or disability attributable to the disease (Morbidity)</a:t>
            </a:r>
          </a:p>
          <a:p>
            <a:r>
              <a:rPr lang="en-US" dirty="0">
                <a:solidFill>
                  <a:srgbClr val="000000"/>
                </a:solidFill>
              </a:rPr>
              <a:t>The main objective is to value the </a:t>
            </a:r>
            <a:r>
              <a:rPr lang="en-US" b="1" dirty="0">
                <a:solidFill>
                  <a:srgbClr val="000000"/>
                </a:solidFill>
              </a:rPr>
              <a:t>opportunity cost </a:t>
            </a:r>
            <a:r>
              <a:rPr lang="en-US" dirty="0">
                <a:solidFill>
                  <a:srgbClr val="000000"/>
                </a:solidFill>
              </a:rPr>
              <a:t>of time (the value of paid time)</a:t>
            </a:r>
            <a:endParaRPr lang="en-US" sz="1800" b="0" i="0" u="none" strike="noStrike" baseline="0" dirty="0"/>
          </a:p>
          <a:p>
            <a:pPr lvl="2">
              <a:lnSpc>
                <a:spcPct val="200000"/>
              </a:lnSpc>
            </a:pPr>
            <a:r>
              <a:rPr lang="en-US" b="0" i="0" u="none" strike="noStrike" baseline="0" dirty="0">
                <a:solidFill>
                  <a:srgbClr val="000000"/>
                </a:solidFill>
              </a:rPr>
              <a:t>Mortality costs: production that would have occurred from the </a:t>
            </a:r>
            <a:r>
              <a:rPr lang="en-US" b="1" i="0" u="none" strike="noStrike" baseline="0" dirty="0">
                <a:solidFill>
                  <a:srgbClr val="000000"/>
                </a:solidFill>
              </a:rPr>
              <a:t>time of death </a:t>
            </a:r>
            <a:r>
              <a:rPr lang="en-US" b="0" i="0" u="none" strike="noStrike" baseline="0" dirty="0">
                <a:solidFill>
                  <a:srgbClr val="000000"/>
                </a:solidFill>
              </a:rPr>
              <a:t>to the age of </a:t>
            </a:r>
            <a:r>
              <a:rPr lang="en-US" b="1" i="0" u="none" strike="noStrike" baseline="0" dirty="0">
                <a:solidFill>
                  <a:srgbClr val="000000"/>
                </a:solidFill>
              </a:rPr>
              <a:t>retirement</a:t>
            </a:r>
            <a:r>
              <a:rPr lang="en-US" b="0" i="0" u="none" strike="noStrike" baseline="0" dirty="0">
                <a:solidFill>
                  <a:srgbClr val="000000"/>
                </a:solidFill>
              </a:rPr>
              <a:t> </a:t>
            </a:r>
          </a:p>
          <a:p>
            <a:pPr lvl="2">
              <a:lnSpc>
                <a:spcPct val="200000"/>
              </a:lnSpc>
            </a:pPr>
            <a:r>
              <a:rPr lang="en-US" b="0" i="0" u="none" strike="noStrike" baseline="0" dirty="0">
                <a:solidFill>
                  <a:srgbClr val="000000"/>
                </a:solidFill>
              </a:rPr>
              <a:t>Morbidity costs: loss or restriction of the ability to work as a result of absence from work due to sickness </a:t>
            </a:r>
          </a:p>
          <a:p>
            <a:pPr lvl="2">
              <a:lnSpc>
                <a:spcPct val="200000"/>
              </a:lnSpc>
            </a:pPr>
            <a:endParaRPr lang="en-US" dirty="0">
              <a:solidFill>
                <a:srgbClr val="000000"/>
              </a:solidFill>
            </a:endParaRPr>
          </a:p>
          <a:p>
            <a:pPr marL="292608" lvl="2" indent="0">
              <a:lnSpc>
                <a:spcPct val="200000"/>
              </a:lnSpc>
              <a:buNone/>
            </a:pPr>
            <a:endParaRPr lang="en-US" b="0" i="0" u="none" strike="noStrike" baseline="0" dirty="0">
              <a:solidFill>
                <a:srgbClr val="000000"/>
              </a:solidFill>
            </a:endParaRPr>
          </a:p>
        </p:txBody>
      </p:sp>
    </p:spTree>
    <p:extLst>
      <p:ext uri="{BB962C8B-B14F-4D97-AF65-F5344CB8AC3E}">
        <p14:creationId xmlns:p14="http://schemas.microsoft.com/office/powerpoint/2010/main" val="352532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58AC73-7665-428A-B3A3-E472CF10253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1798320" y="1738596"/>
            <a:ext cx="8595360" cy="4719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a:extLst>
              <a:ext uri="{FF2B5EF4-FFF2-40B4-BE49-F238E27FC236}">
                <a16:creationId xmlns:a16="http://schemas.microsoft.com/office/drawing/2014/main" id="{FB8CA99D-DE25-4C1B-A663-66B10213B543}"/>
              </a:ext>
            </a:extLst>
          </p:cNvPr>
          <p:cNvSpPr>
            <a:spLocks noGrp="1"/>
          </p:cNvSpPr>
          <p:nvPr>
            <p:ph type="title"/>
          </p:nvPr>
        </p:nvSpPr>
        <p:spPr>
          <a:xfrm>
            <a:off x="952500" y="514350"/>
            <a:ext cx="10287000" cy="811233"/>
          </a:xfrm>
        </p:spPr>
        <p:txBody>
          <a:bodyPr>
            <a:noAutofit/>
          </a:bodyPr>
          <a:lstStyle/>
          <a:p>
            <a:r>
              <a:rPr lang="en-US" sz="2000" b="0" i="0" u="none" strike="noStrike" cap="none" baseline="0" dirty="0">
                <a:solidFill>
                  <a:srgbClr val="FF0000"/>
                </a:solidFill>
                <a:latin typeface="+mn-lt"/>
              </a:rPr>
              <a:t>The economic burden of idiopathic pulmonary fibrosis in Australia: a cost of illness study	</a:t>
            </a:r>
            <a:endParaRPr lang="en-US" sz="2000" b="0" cap="none" dirty="0">
              <a:solidFill>
                <a:srgbClr val="FF0000"/>
              </a:solidFill>
              <a:latin typeface="+mn-lt"/>
            </a:endParaRPr>
          </a:p>
        </p:txBody>
      </p:sp>
      <p:sp>
        <p:nvSpPr>
          <p:cNvPr id="9" name="TextBox 8">
            <a:extLst>
              <a:ext uri="{FF2B5EF4-FFF2-40B4-BE49-F238E27FC236}">
                <a16:creationId xmlns:a16="http://schemas.microsoft.com/office/drawing/2014/main" id="{20146F0C-684A-4472-8FC0-C1A4982939C9}"/>
              </a:ext>
            </a:extLst>
          </p:cNvPr>
          <p:cNvSpPr txBox="1"/>
          <p:nvPr/>
        </p:nvSpPr>
        <p:spPr>
          <a:xfrm>
            <a:off x="2333030" y="6572251"/>
            <a:ext cx="7525940" cy="169277"/>
          </a:xfrm>
          <a:prstGeom prst="rect">
            <a:avLst/>
          </a:prstGeom>
          <a:noFill/>
        </p:spPr>
        <p:txBody>
          <a:bodyPr wrap="square">
            <a:spAutoFit/>
          </a:bodyPr>
          <a:lstStyle/>
          <a:p>
            <a:r>
              <a:rPr lang="en-US" sz="500" dirty="0"/>
              <a:t>Cox, I. A., de Graaff, B., Ahmed, H., Campbell, J., </a:t>
            </a:r>
            <a:r>
              <a:rPr lang="en-US" sz="500" dirty="0" err="1"/>
              <a:t>Otahal</a:t>
            </a:r>
            <a:r>
              <a:rPr lang="en-US" sz="500" dirty="0"/>
              <a:t>, P., Corte, T. J., ... &amp; Palmer, A. J. (2023). The economic burden of idiopathic pulmonary fibrosis in Australia: a cost of illness study. The European Journal of Health Economics, 24(7), 1121-1139.</a:t>
            </a:r>
          </a:p>
        </p:txBody>
      </p:sp>
    </p:spTree>
    <p:extLst>
      <p:ext uri="{BB962C8B-B14F-4D97-AF65-F5344CB8AC3E}">
        <p14:creationId xmlns:p14="http://schemas.microsoft.com/office/powerpoint/2010/main" val="145322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70BC64E-B094-49DE-BD9C-DB662FCF5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7135D-852F-0248-1FC6-DE7404D9550B}"/>
              </a:ext>
            </a:extLst>
          </p:cNvPr>
          <p:cNvSpPr>
            <a:spLocks noGrp="1"/>
          </p:cNvSpPr>
          <p:nvPr>
            <p:ph type="title"/>
          </p:nvPr>
        </p:nvSpPr>
        <p:spPr>
          <a:xfrm>
            <a:off x="952500" y="723900"/>
            <a:ext cx="4417522" cy="470418"/>
          </a:xfrm>
        </p:spPr>
        <p:txBody>
          <a:bodyPr>
            <a:normAutofit/>
          </a:bodyPr>
          <a:lstStyle/>
          <a:p>
            <a:pPr>
              <a:lnSpc>
                <a:spcPct val="110000"/>
              </a:lnSpc>
            </a:pPr>
            <a:r>
              <a:rPr lang="en-US" sz="2000" b="0" i="0" u="none" strike="noStrike" cap="none" baseline="0" dirty="0">
                <a:solidFill>
                  <a:srgbClr val="FF0000"/>
                </a:solidFill>
                <a:latin typeface="+mn-lt"/>
              </a:rPr>
              <a:t>Intangible Costs </a:t>
            </a:r>
            <a:endParaRPr lang="en-US" sz="2000" b="0" cap="none" dirty="0">
              <a:solidFill>
                <a:srgbClr val="FF0000"/>
              </a:solidFill>
              <a:latin typeface="+mn-lt"/>
            </a:endParaRPr>
          </a:p>
        </p:txBody>
      </p:sp>
      <p:sp>
        <p:nvSpPr>
          <p:cNvPr id="15" name="Rectangle 14">
            <a:extLst>
              <a:ext uri="{FF2B5EF4-FFF2-40B4-BE49-F238E27FC236}">
                <a16:creationId xmlns:a16="http://schemas.microsoft.com/office/drawing/2014/main" id="{A718E0F5-1EF3-64D6-0802-B7983AC6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8A4CE5-12E2-6CFC-CBA2-1DC1E3FB3BAF}"/>
              </a:ext>
            </a:extLst>
          </p:cNvPr>
          <p:cNvSpPr>
            <a:spLocks noGrp="1"/>
          </p:cNvSpPr>
          <p:nvPr>
            <p:ph idx="1"/>
          </p:nvPr>
        </p:nvSpPr>
        <p:spPr>
          <a:xfrm>
            <a:off x="952500" y="1918218"/>
            <a:ext cx="4191000" cy="2887047"/>
          </a:xfrm>
        </p:spPr>
        <p:txBody>
          <a:bodyPr>
            <a:normAutofit lnSpcReduction="10000"/>
          </a:bodyPr>
          <a:lstStyle/>
          <a:p>
            <a:r>
              <a:rPr lang="en-US" b="0" i="0" u="none" strike="noStrike" baseline="0" dirty="0"/>
              <a:t>Effects of illness that lead to a welfare loss for society 	</a:t>
            </a:r>
          </a:p>
          <a:p>
            <a:r>
              <a:rPr lang="en-US" b="0" i="0" u="none" strike="noStrike" baseline="0" dirty="0"/>
              <a:t>Psycho-social costs </a:t>
            </a:r>
          </a:p>
          <a:p>
            <a:r>
              <a:rPr lang="en-US" b="0" i="0" u="none" strike="noStrike" baseline="0" dirty="0"/>
              <a:t>Effects on the deterioration of the quality of life of patients and their loved ones: pain, incapacity, anxiety, loss of self-esteem and comfort</a:t>
            </a:r>
          </a:p>
          <a:p>
            <a:pPr marL="0" indent="0">
              <a:buNone/>
            </a:pPr>
            <a:r>
              <a:rPr lang="en-US" b="0" i="0" u="none" strike="noStrike" baseline="0" dirty="0"/>
              <a:t>	</a:t>
            </a:r>
          </a:p>
          <a:p>
            <a:endParaRPr lang="en-US" dirty="0"/>
          </a:p>
        </p:txBody>
      </p:sp>
      <p:pic>
        <p:nvPicPr>
          <p:cNvPr id="5" name="Picture 4">
            <a:extLst>
              <a:ext uri="{FF2B5EF4-FFF2-40B4-BE49-F238E27FC236}">
                <a16:creationId xmlns:a16="http://schemas.microsoft.com/office/drawing/2014/main" id="{A9DD99EE-91F6-1950-542D-B60C5292815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5924940" y="938489"/>
            <a:ext cx="5754852" cy="559659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8F454C0-0444-4EC4-B1B3-73C400AF0FCE}"/>
              </a:ext>
            </a:extLst>
          </p:cNvPr>
          <p:cNvSpPr txBox="1"/>
          <p:nvPr/>
        </p:nvSpPr>
        <p:spPr>
          <a:xfrm>
            <a:off x="10968714" y="6319638"/>
            <a:ext cx="644788" cy="215444"/>
          </a:xfrm>
          <a:prstGeom prst="rect">
            <a:avLst/>
          </a:prstGeom>
          <a:noFill/>
        </p:spPr>
        <p:txBody>
          <a:bodyPr wrap="square">
            <a:spAutoFit/>
          </a:bodyPr>
          <a:lstStyle/>
          <a:p>
            <a:r>
              <a:rPr lang="en-US" sz="800" dirty="0"/>
              <a:t>Marksman</a:t>
            </a:r>
          </a:p>
        </p:txBody>
      </p:sp>
    </p:spTree>
    <p:extLst>
      <p:ext uri="{BB962C8B-B14F-4D97-AF65-F5344CB8AC3E}">
        <p14:creationId xmlns:p14="http://schemas.microsoft.com/office/powerpoint/2010/main" val="3285402118"/>
      </p:ext>
    </p:extLst>
  </p:cSld>
  <p:clrMapOvr>
    <a:masterClrMapping/>
  </p:clrMapOvr>
</p:sld>
</file>

<file path=ppt/theme/theme1.xml><?xml version="1.0" encoding="utf-8"?>
<a:theme xmlns:a="http://schemas.openxmlformats.org/drawingml/2006/main" name="Afterglow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2798</Words>
  <Application>Microsoft Office PowerPoint</Application>
  <PresentationFormat>Widescreen</PresentationFormat>
  <Paragraphs>192</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 Math</vt:lpstr>
      <vt:lpstr>helvetica</vt:lpstr>
      <vt:lpstr>Trade Gothic Next Cond</vt:lpstr>
      <vt:lpstr>Trade Gothic Next Light</vt:lpstr>
      <vt:lpstr>AfterglowVTI</vt:lpstr>
      <vt:lpstr>Cost of illness</vt:lpstr>
      <vt:lpstr>Disclosure</vt:lpstr>
      <vt:lpstr>Objectives</vt:lpstr>
      <vt:lpstr>PowerPoint Presentation</vt:lpstr>
      <vt:lpstr>Effects Of Illness On Well-being </vt:lpstr>
      <vt:lpstr>Direct Costs: Health And Non-health Costs  </vt:lpstr>
      <vt:lpstr>Indirect Costs  </vt:lpstr>
      <vt:lpstr>The economic burden of idiopathic pulmonary fibrosis in Australia: a cost of illness study </vt:lpstr>
      <vt:lpstr>Intangible Costs </vt:lpstr>
      <vt:lpstr>Types of cost of illness studies(COI)</vt:lpstr>
      <vt:lpstr>Epidemiological Approaches</vt:lpstr>
      <vt:lpstr>Epidemiological Approaches</vt:lpstr>
      <vt:lpstr>Prevalence Vs. Incidence </vt:lpstr>
      <vt:lpstr>Methods For Calculating The Cost Of Illness </vt:lpstr>
      <vt:lpstr>Prevalence Approach</vt:lpstr>
      <vt:lpstr>Incidence Approach</vt:lpstr>
      <vt:lpstr>Conclusion:  Prevalence Vs. Incidence</vt:lpstr>
      <vt:lpstr>Welfare Loss</vt:lpstr>
      <vt:lpstr>Question-1</vt:lpstr>
      <vt:lpstr>Question-2</vt:lpstr>
      <vt:lpstr>Indirect Costs = Productivity </vt:lpstr>
      <vt:lpstr>Indirect Costs = Productivity </vt:lpstr>
      <vt:lpstr>Indirect Costs = Productivity </vt:lpstr>
      <vt:lpstr>Indirect Costs = Productivity </vt:lpstr>
      <vt:lpstr>Increasing healthcare costs in inflammatory bowel disease 2007–2020 in Sweden</vt:lpstr>
      <vt:lpstr>Recommendation To Evaluate Cost Of Illness Studies</vt:lpstr>
      <vt:lpstr>Recommendation To Evaluate Cost Of Illness Studies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illness</dc:title>
  <dc:creator>Talal Nassar</dc:creator>
  <cp:lastModifiedBy>Nassar, Talal</cp:lastModifiedBy>
  <cp:revision>20</cp:revision>
  <dcterms:created xsi:type="dcterms:W3CDTF">2024-04-28T19:04:58Z</dcterms:created>
  <dcterms:modified xsi:type="dcterms:W3CDTF">2024-05-21T16:54:13Z</dcterms:modified>
</cp:coreProperties>
</file>