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9" r:id="rId5"/>
    <p:sldId id="259" r:id="rId6"/>
    <p:sldId id="271" r:id="rId7"/>
    <p:sldId id="260" r:id="rId8"/>
    <p:sldId id="270" r:id="rId9"/>
    <p:sldId id="272" r:id="rId10"/>
    <p:sldId id="262" r:id="rId11"/>
    <p:sldId id="263" r:id="rId12"/>
    <p:sldId id="264" r:id="rId13"/>
    <p:sldId id="265" r:id="rId14"/>
    <p:sldId id="266" r:id="rId15"/>
    <p:sldId id="267" r:id="rId16"/>
    <p:sldId id="261" r:id="rId17"/>
    <p:sldId id="268"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F38B25D-5F42-4167-A3B8-B3AABA61422B}" type="datetimeFigureOut">
              <a:rPr lang="en-US" smtClean="0"/>
              <a:t>9/26/2024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ECF4C0-11FF-4955-9338-EEB9BDA3B06F}" type="slidenum">
              <a:rPr lang="en-US" smtClean="0"/>
              <a:t>‹#›</a:t>
            </a:fld>
            <a:endParaRPr lang="en-US"/>
          </a:p>
        </p:txBody>
      </p:sp>
    </p:spTree>
    <p:extLst>
      <p:ext uri="{BB962C8B-B14F-4D97-AF65-F5344CB8AC3E}">
        <p14:creationId xmlns:p14="http://schemas.microsoft.com/office/powerpoint/2010/main" val="122286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F38B25D-5F42-4167-A3B8-B3AABA61422B}" type="datetimeFigureOut">
              <a:rPr lang="en-US" smtClean="0"/>
              <a:t>9/26/2024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ECF4C0-11FF-4955-9338-EEB9BDA3B06F}" type="slidenum">
              <a:rPr lang="en-US" smtClean="0"/>
              <a:t>‹#›</a:t>
            </a:fld>
            <a:endParaRPr lang="en-US"/>
          </a:p>
        </p:txBody>
      </p:sp>
    </p:spTree>
    <p:extLst>
      <p:ext uri="{BB962C8B-B14F-4D97-AF65-F5344CB8AC3E}">
        <p14:creationId xmlns:p14="http://schemas.microsoft.com/office/powerpoint/2010/main" val="1473376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DF38B25D-5F42-4167-A3B8-B3AABA61422B}" type="datetimeFigureOut">
              <a:rPr lang="en-US" smtClean="0"/>
              <a:t>9/26/2024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ECF4C0-11FF-4955-9338-EEB9BDA3B06F}" type="slidenum">
              <a:rPr lang="en-US" smtClean="0"/>
              <a:t>‹#›</a:t>
            </a:fld>
            <a:endParaRPr lang="en-US"/>
          </a:p>
        </p:txBody>
      </p:sp>
    </p:spTree>
    <p:extLst>
      <p:ext uri="{BB962C8B-B14F-4D97-AF65-F5344CB8AC3E}">
        <p14:creationId xmlns:p14="http://schemas.microsoft.com/office/powerpoint/2010/main" val="38949174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DF38B25D-5F42-4167-A3B8-B3AABA61422B}" type="datetimeFigureOut">
              <a:rPr lang="en-US" smtClean="0"/>
              <a:t>9/26/2024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ECF4C0-11FF-4955-9338-EEB9BDA3B06F}"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991006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F38B25D-5F42-4167-A3B8-B3AABA61422B}" type="datetimeFigureOut">
              <a:rPr lang="en-US" smtClean="0"/>
              <a:t>9/26/2024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ECF4C0-11FF-4955-9338-EEB9BDA3B06F}" type="slidenum">
              <a:rPr lang="en-US" smtClean="0"/>
              <a:t>‹#›</a:t>
            </a:fld>
            <a:endParaRPr lang="en-US"/>
          </a:p>
        </p:txBody>
      </p:sp>
    </p:spTree>
    <p:extLst>
      <p:ext uri="{BB962C8B-B14F-4D97-AF65-F5344CB8AC3E}">
        <p14:creationId xmlns:p14="http://schemas.microsoft.com/office/powerpoint/2010/main" val="30627588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F38B25D-5F42-4167-A3B8-B3AABA61422B}" type="datetimeFigureOut">
              <a:rPr lang="en-US" smtClean="0"/>
              <a:t>9/26/2024</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ECF4C0-11FF-4955-9338-EEB9BDA3B06F}" type="slidenum">
              <a:rPr lang="en-US" smtClean="0"/>
              <a:t>‹#›</a:t>
            </a:fld>
            <a:endParaRPr lang="en-US"/>
          </a:p>
        </p:txBody>
      </p:sp>
    </p:spTree>
    <p:extLst>
      <p:ext uri="{BB962C8B-B14F-4D97-AF65-F5344CB8AC3E}">
        <p14:creationId xmlns:p14="http://schemas.microsoft.com/office/powerpoint/2010/main" val="150127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F38B25D-5F42-4167-A3B8-B3AABA61422B}" type="datetimeFigureOut">
              <a:rPr lang="en-US" smtClean="0"/>
              <a:t>9/26/2024</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ECF4C0-11FF-4955-9338-EEB9BDA3B06F}" type="slidenum">
              <a:rPr lang="en-US" smtClean="0"/>
              <a:t>‹#›</a:t>
            </a:fld>
            <a:endParaRPr lang="en-US"/>
          </a:p>
        </p:txBody>
      </p:sp>
    </p:spTree>
    <p:extLst>
      <p:ext uri="{BB962C8B-B14F-4D97-AF65-F5344CB8AC3E}">
        <p14:creationId xmlns:p14="http://schemas.microsoft.com/office/powerpoint/2010/main" val="17086018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F38B25D-5F42-4167-A3B8-B3AABA61422B}" type="datetimeFigureOut">
              <a:rPr lang="en-US" smtClean="0"/>
              <a:t>9/26/2024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ECF4C0-11FF-4955-9338-EEB9BDA3B06F}" type="slidenum">
              <a:rPr lang="en-US" smtClean="0"/>
              <a:t>‹#›</a:t>
            </a:fld>
            <a:endParaRPr lang="en-US"/>
          </a:p>
        </p:txBody>
      </p:sp>
    </p:spTree>
    <p:extLst>
      <p:ext uri="{BB962C8B-B14F-4D97-AF65-F5344CB8AC3E}">
        <p14:creationId xmlns:p14="http://schemas.microsoft.com/office/powerpoint/2010/main" val="15694521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F38B25D-5F42-4167-A3B8-B3AABA61422B}" type="datetimeFigureOut">
              <a:rPr lang="en-US" smtClean="0"/>
              <a:t>9/26/2024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ECF4C0-11FF-4955-9338-EEB9BDA3B06F}" type="slidenum">
              <a:rPr lang="en-US" smtClean="0"/>
              <a:t>‹#›</a:t>
            </a:fld>
            <a:endParaRPr lang="en-US"/>
          </a:p>
        </p:txBody>
      </p:sp>
    </p:spTree>
    <p:extLst>
      <p:ext uri="{BB962C8B-B14F-4D97-AF65-F5344CB8AC3E}">
        <p14:creationId xmlns:p14="http://schemas.microsoft.com/office/powerpoint/2010/main" val="550559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DF38B25D-5F42-4167-A3B8-B3AABA61422B}" type="datetimeFigureOut">
              <a:rPr lang="en-US" smtClean="0"/>
              <a:t>9/26/2024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ECF4C0-11FF-4955-9338-EEB9BDA3B06F}" type="slidenum">
              <a:rPr lang="en-US" smtClean="0"/>
              <a:t>‹#›</a:t>
            </a:fld>
            <a:endParaRPr lang="en-US"/>
          </a:p>
        </p:txBody>
      </p:sp>
    </p:spTree>
    <p:extLst>
      <p:ext uri="{BB962C8B-B14F-4D97-AF65-F5344CB8AC3E}">
        <p14:creationId xmlns:p14="http://schemas.microsoft.com/office/powerpoint/2010/main" val="2037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F38B25D-5F42-4167-A3B8-B3AABA61422B}" type="datetimeFigureOut">
              <a:rPr lang="en-US" smtClean="0"/>
              <a:t>9/26/2024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ECF4C0-11FF-4955-9338-EEB9BDA3B06F}" type="slidenum">
              <a:rPr lang="en-US" smtClean="0"/>
              <a:t>‹#›</a:t>
            </a:fld>
            <a:endParaRPr lang="en-US"/>
          </a:p>
        </p:txBody>
      </p:sp>
    </p:spTree>
    <p:extLst>
      <p:ext uri="{BB962C8B-B14F-4D97-AF65-F5344CB8AC3E}">
        <p14:creationId xmlns:p14="http://schemas.microsoft.com/office/powerpoint/2010/main" val="3826304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F38B25D-5F42-4167-A3B8-B3AABA61422B}" type="datetimeFigureOut">
              <a:rPr lang="en-US" smtClean="0"/>
              <a:t>9/26/2024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ECF4C0-11FF-4955-9338-EEB9BDA3B06F}" type="slidenum">
              <a:rPr lang="en-US" smtClean="0"/>
              <a:t>‹#›</a:t>
            </a:fld>
            <a:endParaRPr lang="en-US"/>
          </a:p>
        </p:txBody>
      </p:sp>
    </p:spTree>
    <p:extLst>
      <p:ext uri="{BB962C8B-B14F-4D97-AF65-F5344CB8AC3E}">
        <p14:creationId xmlns:p14="http://schemas.microsoft.com/office/powerpoint/2010/main" val="3471177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F38B25D-5F42-4167-A3B8-B3AABA61422B}" type="datetimeFigureOut">
              <a:rPr lang="en-US" smtClean="0"/>
              <a:t>9/26/2024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ECF4C0-11FF-4955-9338-EEB9BDA3B06F}" type="slidenum">
              <a:rPr lang="en-US" smtClean="0"/>
              <a:t>‹#›</a:t>
            </a:fld>
            <a:endParaRPr lang="en-US"/>
          </a:p>
        </p:txBody>
      </p:sp>
    </p:spTree>
    <p:extLst>
      <p:ext uri="{BB962C8B-B14F-4D97-AF65-F5344CB8AC3E}">
        <p14:creationId xmlns:p14="http://schemas.microsoft.com/office/powerpoint/2010/main" val="1670870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DF38B25D-5F42-4167-A3B8-B3AABA61422B}" type="datetimeFigureOut">
              <a:rPr lang="en-US" smtClean="0"/>
              <a:t>9/26/2024</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7EECF4C0-11FF-4955-9338-EEB9BDA3B06F}" type="slidenum">
              <a:rPr lang="en-US" smtClean="0"/>
              <a:t>‹#›</a:t>
            </a:fld>
            <a:endParaRPr lang="en-US"/>
          </a:p>
        </p:txBody>
      </p:sp>
    </p:spTree>
    <p:extLst>
      <p:ext uri="{BB962C8B-B14F-4D97-AF65-F5344CB8AC3E}">
        <p14:creationId xmlns:p14="http://schemas.microsoft.com/office/powerpoint/2010/main" val="24225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DF38B25D-5F42-4167-A3B8-B3AABA61422B}" type="datetimeFigureOut">
              <a:rPr lang="en-US" smtClean="0"/>
              <a:t>9/26/2024</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7EECF4C0-11FF-4955-9338-EEB9BDA3B06F}" type="slidenum">
              <a:rPr lang="en-US" smtClean="0"/>
              <a:t>‹#›</a:t>
            </a:fld>
            <a:endParaRPr lang="en-US"/>
          </a:p>
        </p:txBody>
      </p:sp>
    </p:spTree>
    <p:extLst>
      <p:ext uri="{BB962C8B-B14F-4D97-AF65-F5344CB8AC3E}">
        <p14:creationId xmlns:p14="http://schemas.microsoft.com/office/powerpoint/2010/main" val="4245875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DF38B25D-5F42-4167-A3B8-B3AABA61422B}" type="datetimeFigureOut">
              <a:rPr lang="en-US" smtClean="0"/>
              <a:t>9/26/2024</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7EECF4C0-11FF-4955-9338-EEB9BDA3B06F}" type="slidenum">
              <a:rPr lang="en-US" smtClean="0"/>
              <a:t>‹#›</a:t>
            </a:fld>
            <a:endParaRPr lang="en-US"/>
          </a:p>
        </p:txBody>
      </p:sp>
    </p:spTree>
    <p:extLst>
      <p:ext uri="{BB962C8B-B14F-4D97-AF65-F5344CB8AC3E}">
        <p14:creationId xmlns:p14="http://schemas.microsoft.com/office/powerpoint/2010/main" val="4161188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F38B25D-5F42-4167-A3B8-B3AABA61422B}" type="datetimeFigureOut">
              <a:rPr lang="en-US" smtClean="0"/>
              <a:t>9/26/2024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ECF4C0-11FF-4955-9338-EEB9BDA3B06F}" type="slidenum">
              <a:rPr lang="en-US" smtClean="0"/>
              <a:t>‹#›</a:t>
            </a:fld>
            <a:endParaRPr lang="en-US"/>
          </a:p>
        </p:txBody>
      </p:sp>
    </p:spTree>
    <p:extLst>
      <p:ext uri="{BB962C8B-B14F-4D97-AF65-F5344CB8AC3E}">
        <p14:creationId xmlns:p14="http://schemas.microsoft.com/office/powerpoint/2010/main" val="364445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DF38B25D-5F42-4167-A3B8-B3AABA61422B}" type="datetimeFigureOut">
              <a:rPr lang="en-US" smtClean="0"/>
              <a:t>9/26/2024</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7EECF4C0-11FF-4955-9338-EEB9BDA3B06F}" type="slidenum">
              <a:rPr lang="en-US" smtClean="0"/>
              <a:t>‹#›</a:t>
            </a:fld>
            <a:endParaRPr lang="en-US"/>
          </a:p>
        </p:txBody>
      </p:sp>
    </p:spTree>
    <p:extLst>
      <p:ext uri="{BB962C8B-B14F-4D97-AF65-F5344CB8AC3E}">
        <p14:creationId xmlns:p14="http://schemas.microsoft.com/office/powerpoint/2010/main" val="95090654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Best practice for rehabilitation following acute CVA </a:t>
            </a:r>
            <a:endParaRPr lang="en-US" dirty="0"/>
          </a:p>
        </p:txBody>
      </p:sp>
      <p:sp>
        <p:nvSpPr>
          <p:cNvPr id="3" name="Subtitle 2"/>
          <p:cNvSpPr>
            <a:spLocks noGrp="1"/>
          </p:cNvSpPr>
          <p:nvPr>
            <p:ph type="subTitle" idx="1"/>
          </p:nvPr>
        </p:nvSpPr>
        <p:spPr>
          <a:xfrm>
            <a:off x="1287476" y="6115850"/>
            <a:ext cx="8825658" cy="1159594"/>
          </a:xfrm>
        </p:spPr>
        <p:txBody>
          <a:bodyPr>
            <a:normAutofit/>
          </a:bodyPr>
          <a:lstStyle/>
          <a:p>
            <a:r>
              <a:rPr lang="en-US" dirty="0" smtClean="0"/>
              <a:t>Kari Koester, OTR;</a:t>
            </a:r>
            <a:r>
              <a:rPr lang="en-US" dirty="0"/>
              <a:t> </a:t>
            </a:r>
            <a:r>
              <a:rPr lang="en-US" dirty="0" smtClean="0"/>
              <a:t>Ashley Casady, SLP; Bethany Stadalman, DPT </a:t>
            </a:r>
            <a:endParaRPr lang="en-US" dirty="0"/>
          </a:p>
        </p:txBody>
      </p:sp>
    </p:spTree>
    <p:extLst>
      <p:ext uri="{BB962C8B-B14F-4D97-AF65-F5344CB8AC3E}">
        <p14:creationId xmlns:p14="http://schemas.microsoft.com/office/powerpoint/2010/main" val="1314288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Very Early Mobilization (VEM) 	</a:t>
            </a:r>
            <a:endParaRPr lang="en-US" dirty="0"/>
          </a:p>
        </p:txBody>
      </p:sp>
      <p:sp>
        <p:nvSpPr>
          <p:cNvPr id="3" name="Content Placeholder 2"/>
          <p:cNvSpPr>
            <a:spLocks noGrp="1"/>
          </p:cNvSpPr>
          <p:nvPr>
            <p:ph idx="1"/>
          </p:nvPr>
        </p:nvSpPr>
        <p:spPr/>
        <p:txBody>
          <a:bodyPr>
            <a:normAutofit/>
          </a:bodyPr>
          <a:lstStyle/>
          <a:p>
            <a:r>
              <a:rPr lang="en-US" sz="2400" dirty="0" smtClean="0"/>
              <a:t>Defined as intensive out-of-bed activities within 2 days of onset, including sitting, standing, and walking.  </a:t>
            </a:r>
          </a:p>
          <a:p>
            <a:r>
              <a:rPr lang="en-US" sz="2400" dirty="0" smtClean="0"/>
              <a:t>Research suggests that staying in bed after a stroke can cause serious complications: </a:t>
            </a:r>
          </a:p>
          <a:p>
            <a:pPr lvl="1"/>
            <a:r>
              <a:rPr lang="en-US" sz="2400" dirty="0" smtClean="0"/>
              <a:t>PNA, DVT, mm atrophy, bone resorption, and even lead to immune system compromise</a:t>
            </a:r>
          </a:p>
          <a:p>
            <a:r>
              <a:rPr lang="en-US" sz="2400" dirty="0" smtClean="0"/>
              <a:t>Some research studies have concluded that VEM can cause changes in cerebral blood flow that may worsen the outcome of stroke or increase fall risk. (2,3) </a:t>
            </a:r>
            <a:endParaRPr lang="en-US" sz="2400" dirty="0"/>
          </a:p>
        </p:txBody>
      </p:sp>
    </p:spTree>
    <p:extLst>
      <p:ext uri="{BB962C8B-B14F-4D97-AF65-F5344CB8AC3E}">
        <p14:creationId xmlns:p14="http://schemas.microsoft.com/office/powerpoint/2010/main" val="28618785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the meta-analysis shows</a:t>
            </a:r>
            <a:endParaRPr lang="en-US" dirty="0"/>
          </a:p>
        </p:txBody>
      </p:sp>
      <p:sp>
        <p:nvSpPr>
          <p:cNvPr id="3" name="Content Placeholder 2"/>
          <p:cNvSpPr>
            <a:spLocks noGrp="1"/>
          </p:cNvSpPr>
          <p:nvPr>
            <p:ph idx="1"/>
          </p:nvPr>
        </p:nvSpPr>
        <p:spPr/>
        <p:txBody>
          <a:bodyPr>
            <a:normAutofit/>
          </a:bodyPr>
          <a:lstStyle/>
          <a:p>
            <a:r>
              <a:rPr lang="en-US" sz="2400" i="1" dirty="0" smtClean="0"/>
              <a:t>Efficacy of very early mobilization in patients with acute stroke: a systematic review and meta-analysis (4)</a:t>
            </a:r>
          </a:p>
          <a:p>
            <a:pPr lvl="4"/>
            <a:r>
              <a:rPr lang="en-US" sz="2400" dirty="0" err="1" smtClean="0"/>
              <a:t>Ruolan</a:t>
            </a:r>
            <a:r>
              <a:rPr lang="en-US" sz="2400" dirty="0" smtClean="0"/>
              <a:t> Ding, Hong Zhang 2021</a:t>
            </a:r>
          </a:p>
          <a:p>
            <a:pPr lvl="4"/>
            <a:endParaRPr lang="en-US" sz="2400" dirty="0"/>
          </a:p>
          <a:p>
            <a:pPr lvl="1"/>
            <a:r>
              <a:rPr lang="en-US" sz="2400" dirty="0" smtClean="0"/>
              <a:t>1,299 records obtained (806 in English and 493 in Chinese)</a:t>
            </a:r>
          </a:p>
          <a:p>
            <a:pPr lvl="1"/>
            <a:r>
              <a:rPr lang="en-US" sz="2400" dirty="0" smtClean="0"/>
              <a:t>After thorough screening process, the report included 8 articles for meta-analysis </a:t>
            </a:r>
            <a:endParaRPr lang="en-US" sz="2400" dirty="0"/>
          </a:p>
        </p:txBody>
      </p:sp>
    </p:spTree>
    <p:extLst>
      <p:ext uri="{BB962C8B-B14F-4D97-AF65-F5344CB8AC3E}">
        <p14:creationId xmlns:p14="http://schemas.microsoft.com/office/powerpoint/2010/main" val="10190972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a:t>
            </a:r>
            <a:endParaRPr lang="en-US" dirty="0"/>
          </a:p>
        </p:txBody>
      </p:sp>
      <p:sp>
        <p:nvSpPr>
          <p:cNvPr id="3" name="Content Placeholder 2"/>
          <p:cNvSpPr>
            <a:spLocks noGrp="1"/>
          </p:cNvSpPr>
          <p:nvPr>
            <p:ph idx="1"/>
          </p:nvPr>
        </p:nvSpPr>
        <p:spPr>
          <a:xfrm>
            <a:off x="1103312" y="1444488"/>
            <a:ext cx="8946541" cy="4803912"/>
          </a:xfrm>
        </p:spPr>
        <p:txBody>
          <a:bodyPr>
            <a:normAutofit fontScale="92500" lnSpcReduction="10000"/>
          </a:bodyPr>
          <a:lstStyle/>
          <a:p>
            <a:r>
              <a:rPr lang="en-US" dirty="0" smtClean="0"/>
              <a:t>Adverse event rate</a:t>
            </a:r>
          </a:p>
          <a:p>
            <a:pPr lvl="1"/>
            <a:r>
              <a:rPr lang="en-US" dirty="0" smtClean="0"/>
              <a:t>4 articles reported on the incidence of adverse events after </a:t>
            </a:r>
            <a:r>
              <a:rPr lang="en-US" dirty="0" smtClean="0"/>
              <a:t>ultra-early </a:t>
            </a:r>
            <a:r>
              <a:rPr lang="en-US" dirty="0" smtClean="0"/>
              <a:t>activities. </a:t>
            </a:r>
          </a:p>
          <a:p>
            <a:pPr lvl="1"/>
            <a:r>
              <a:rPr lang="en-US" dirty="0" smtClean="0"/>
              <a:t>Compared with conventional nursing, ultra-early activity does NOT increase the incidence of adverse events after acute CVA </a:t>
            </a:r>
          </a:p>
          <a:p>
            <a:r>
              <a:rPr lang="en-US" dirty="0" smtClean="0"/>
              <a:t>Disability Rate</a:t>
            </a:r>
          </a:p>
          <a:p>
            <a:pPr lvl="1"/>
            <a:r>
              <a:rPr lang="en-US" dirty="0" smtClean="0"/>
              <a:t>5 articles reported on the incidence of disability in patients 3 months post CVA</a:t>
            </a:r>
          </a:p>
          <a:p>
            <a:pPr lvl="1"/>
            <a:r>
              <a:rPr lang="en-US" dirty="0" smtClean="0"/>
              <a:t>Ultra-early activity does NOT reduce the disability rate of patients 3 months after stroke</a:t>
            </a:r>
          </a:p>
          <a:p>
            <a:r>
              <a:rPr lang="en-US" dirty="0" smtClean="0"/>
              <a:t>Bed-related complications</a:t>
            </a:r>
          </a:p>
          <a:p>
            <a:pPr lvl="1"/>
            <a:r>
              <a:rPr lang="en-US" dirty="0" smtClean="0"/>
              <a:t>4 articles reported on post stroke bed rest complications</a:t>
            </a:r>
          </a:p>
          <a:p>
            <a:pPr lvl="1"/>
            <a:r>
              <a:rPr lang="en-US" dirty="0" smtClean="0"/>
              <a:t>There is NOT a significant relationship between ultra-early activity and complications related to bed rest after stroke. </a:t>
            </a:r>
          </a:p>
          <a:p>
            <a:pPr lvl="1"/>
            <a:endParaRPr lang="en-US" dirty="0" smtClean="0"/>
          </a:p>
          <a:p>
            <a:endParaRPr lang="en-US" dirty="0"/>
          </a:p>
        </p:txBody>
      </p:sp>
    </p:spTree>
    <p:extLst>
      <p:ext uri="{BB962C8B-B14F-4D97-AF65-F5344CB8AC3E}">
        <p14:creationId xmlns:p14="http://schemas.microsoft.com/office/powerpoint/2010/main" val="23454536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cont. </a:t>
            </a:r>
            <a:endParaRPr lang="en-US" dirty="0"/>
          </a:p>
        </p:txBody>
      </p:sp>
      <p:sp>
        <p:nvSpPr>
          <p:cNvPr id="3" name="Content Placeholder 2"/>
          <p:cNvSpPr>
            <a:spLocks noGrp="1"/>
          </p:cNvSpPr>
          <p:nvPr>
            <p:ph idx="1"/>
          </p:nvPr>
        </p:nvSpPr>
        <p:spPr>
          <a:xfrm>
            <a:off x="1104293" y="1523999"/>
            <a:ext cx="8946541" cy="4757531"/>
          </a:xfrm>
        </p:spPr>
        <p:txBody>
          <a:bodyPr>
            <a:normAutofit/>
          </a:bodyPr>
          <a:lstStyle/>
          <a:p>
            <a:r>
              <a:rPr lang="en-US" sz="2400" dirty="0" smtClean="0"/>
              <a:t>Hospital stay</a:t>
            </a:r>
          </a:p>
          <a:p>
            <a:pPr lvl="1"/>
            <a:r>
              <a:rPr lang="en-US" sz="2400" dirty="0" smtClean="0"/>
              <a:t>4 papers reported on the length of hospital stay</a:t>
            </a:r>
          </a:p>
          <a:p>
            <a:pPr lvl="1"/>
            <a:r>
              <a:rPr lang="en-US" sz="2400" dirty="0" smtClean="0"/>
              <a:t>Ultra early activities CAN shorten the hospital stay of patients with acute stroke</a:t>
            </a:r>
          </a:p>
          <a:p>
            <a:pPr lvl="1"/>
            <a:endParaRPr lang="en-US" sz="2400" dirty="0"/>
          </a:p>
          <a:p>
            <a:r>
              <a:rPr lang="en-US" sz="2400" dirty="0" smtClean="0"/>
              <a:t>Daily Living activities</a:t>
            </a:r>
          </a:p>
          <a:p>
            <a:pPr lvl="1"/>
            <a:r>
              <a:rPr lang="en-US" sz="2400" dirty="0" smtClean="0"/>
              <a:t>5 articles reported on ADL’s of patients post CVA</a:t>
            </a:r>
          </a:p>
          <a:p>
            <a:pPr lvl="1"/>
            <a:r>
              <a:rPr lang="en-US" sz="2400" dirty="0" smtClean="0"/>
              <a:t>Ultra early activity CAN improve the ADL’s of stroke patients </a:t>
            </a:r>
            <a:endParaRPr lang="en-US" sz="2400" dirty="0"/>
          </a:p>
        </p:txBody>
      </p:sp>
    </p:spTree>
    <p:extLst>
      <p:ext uri="{BB962C8B-B14F-4D97-AF65-F5344CB8AC3E}">
        <p14:creationId xmlns:p14="http://schemas.microsoft.com/office/powerpoint/2010/main" val="5976841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a:bodyPr>
          <a:lstStyle/>
          <a:p>
            <a:r>
              <a:rPr lang="en-US" sz="2400" dirty="0" smtClean="0"/>
              <a:t>VEM </a:t>
            </a:r>
            <a:r>
              <a:rPr lang="en-US" sz="2400" dirty="0" smtClean="0"/>
              <a:t>can improve the ADLs and shorten the hospital stay</a:t>
            </a:r>
          </a:p>
          <a:p>
            <a:r>
              <a:rPr lang="en-US" sz="2400" dirty="0" smtClean="0"/>
              <a:t>VEM does not indicate any statistical significance in improving the disability of patients  3 months post CVA </a:t>
            </a:r>
          </a:p>
          <a:p>
            <a:r>
              <a:rPr lang="en-US" sz="2400" dirty="0" smtClean="0"/>
              <a:t>The study recommends that VEM be given to acute CVA patients IF they can get out of bed early.  If the patient is unwilling to exercise and is more frail, there is no need to urge the patient to exercise early.  </a:t>
            </a:r>
            <a:endParaRPr lang="en-US" sz="2400" dirty="0"/>
          </a:p>
        </p:txBody>
      </p:sp>
    </p:spTree>
    <p:extLst>
      <p:ext uri="{BB962C8B-B14F-4D97-AF65-F5344CB8AC3E}">
        <p14:creationId xmlns:p14="http://schemas.microsoft.com/office/powerpoint/2010/main" val="34854123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4293" y="1283855"/>
            <a:ext cx="8946541" cy="5216335"/>
          </a:xfrm>
        </p:spPr>
        <p:txBody>
          <a:bodyPr/>
          <a:lstStyle/>
          <a:p>
            <a:r>
              <a:rPr lang="en-US" dirty="0" smtClean="0"/>
              <a:t>There is no doubt that therapy is a crucial component in the recovery following CVA.  </a:t>
            </a:r>
          </a:p>
          <a:p>
            <a:pPr lvl="1"/>
            <a:r>
              <a:rPr lang="en-US" dirty="0" smtClean="0"/>
              <a:t>A large increase (&gt;240% of standard dose) in additional therapy = significantly greater improvements in measures of upper and lower-limb activity.    (1) </a:t>
            </a:r>
          </a:p>
          <a:p>
            <a:pPr lvl="2"/>
            <a:r>
              <a:rPr lang="en-US" dirty="0" smtClean="0"/>
              <a:t>Meaning the amount of rehab would need to be at least tripled in order to see substantial improvements (1) </a:t>
            </a:r>
          </a:p>
          <a:p>
            <a:pPr lvl="2"/>
            <a:r>
              <a:rPr lang="en-US" dirty="0"/>
              <a:t>25 minutes per day in the control group and the average dose of extra rehabilitation provided was 260% (</a:t>
            </a:r>
            <a:r>
              <a:rPr lang="en-US" dirty="0" err="1"/>
              <a:t>ie</a:t>
            </a:r>
            <a:r>
              <a:rPr lang="en-US" dirty="0"/>
              <a:t>, 90 minutes per day) in the experimental group.</a:t>
            </a:r>
            <a:endParaRPr lang="en-US" dirty="0" smtClean="0"/>
          </a:p>
          <a:p>
            <a:pPr lvl="1"/>
            <a:r>
              <a:rPr lang="en-US" dirty="0" smtClean="0"/>
              <a:t>Once deemed medically and neurologically stable, patients should receive a recommended 3 hours per day for 5 days/</a:t>
            </a:r>
            <a:r>
              <a:rPr lang="en-US" dirty="0" err="1" smtClean="0"/>
              <a:t>wk</a:t>
            </a:r>
            <a:r>
              <a:rPr lang="en-US" dirty="0" smtClean="0"/>
              <a:t> </a:t>
            </a:r>
            <a:endParaRPr lang="en-US" dirty="0"/>
          </a:p>
        </p:txBody>
      </p:sp>
    </p:spTree>
    <p:extLst>
      <p:ext uri="{BB962C8B-B14F-4D97-AF65-F5344CB8AC3E}">
        <p14:creationId xmlns:p14="http://schemas.microsoft.com/office/powerpoint/2010/main" val="37773975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Multidisciplinary approach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Assist with discharge recommendations (out patient, </a:t>
            </a:r>
            <a:r>
              <a:rPr lang="en-US" smtClean="0"/>
              <a:t>home health, interim care)</a:t>
            </a:r>
            <a:endParaRPr lang="en-US" dirty="0" smtClean="0"/>
          </a:p>
          <a:p>
            <a:pPr lvl="1"/>
            <a:r>
              <a:rPr lang="en-US" dirty="0" smtClean="0"/>
              <a:t>Things we consider: </a:t>
            </a:r>
          </a:p>
          <a:p>
            <a:pPr lvl="2"/>
            <a:r>
              <a:rPr lang="en-US" dirty="0" smtClean="0"/>
              <a:t>Do they have family at home to help? </a:t>
            </a:r>
          </a:p>
          <a:p>
            <a:pPr lvl="2"/>
            <a:r>
              <a:rPr lang="en-US" dirty="0" smtClean="0"/>
              <a:t>Are they medically complicated?  </a:t>
            </a:r>
          </a:p>
          <a:p>
            <a:pPr lvl="2"/>
            <a:r>
              <a:rPr lang="en-US" dirty="0" smtClean="0"/>
              <a:t>Do they have frequent admissions? </a:t>
            </a:r>
          </a:p>
          <a:p>
            <a:pPr lvl="2"/>
            <a:r>
              <a:rPr lang="en-US" dirty="0" smtClean="0"/>
              <a:t>Transportation?  </a:t>
            </a:r>
          </a:p>
          <a:p>
            <a:pPr lvl="2"/>
            <a:r>
              <a:rPr lang="en-US" dirty="0" smtClean="0"/>
              <a:t>Home environment </a:t>
            </a:r>
          </a:p>
          <a:p>
            <a:pPr lvl="2"/>
            <a:r>
              <a:rPr lang="en-US" dirty="0" smtClean="0"/>
              <a:t>Equipment needs </a:t>
            </a:r>
          </a:p>
          <a:p>
            <a:pPr lvl="2"/>
            <a:r>
              <a:rPr lang="en-US" dirty="0" smtClean="0"/>
              <a:t>Mobility </a:t>
            </a:r>
          </a:p>
          <a:p>
            <a:pPr lvl="2"/>
            <a:r>
              <a:rPr lang="en-US" dirty="0" smtClean="0"/>
              <a:t>Coordination </a:t>
            </a:r>
          </a:p>
          <a:p>
            <a:pPr lvl="2"/>
            <a:r>
              <a:rPr lang="en-US" dirty="0" smtClean="0"/>
              <a:t>Strength </a:t>
            </a:r>
          </a:p>
          <a:p>
            <a:pPr lvl="2"/>
            <a:r>
              <a:rPr lang="en-US" dirty="0" smtClean="0"/>
              <a:t>Cognition </a:t>
            </a:r>
          </a:p>
          <a:p>
            <a:pPr lvl="2"/>
            <a:endParaRPr lang="en-US" dirty="0"/>
          </a:p>
        </p:txBody>
      </p:sp>
    </p:spTree>
    <p:extLst>
      <p:ext uri="{BB962C8B-B14F-4D97-AF65-F5344CB8AC3E}">
        <p14:creationId xmlns:p14="http://schemas.microsoft.com/office/powerpoint/2010/main" val="39770992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1073426"/>
            <a:ext cx="8946541" cy="5174973"/>
          </a:xfrm>
        </p:spPr>
        <p:txBody>
          <a:bodyPr>
            <a:normAutofit/>
          </a:bodyPr>
          <a:lstStyle/>
          <a:p>
            <a:pPr marL="457200" indent="-457200">
              <a:buFont typeface="+mj-lt"/>
              <a:buAutoNum type="arabicPeriod"/>
            </a:pPr>
            <a:r>
              <a:rPr lang="en-US" dirty="0" smtClean="0"/>
              <a:t>Schneider </a:t>
            </a:r>
            <a:r>
              <a:rPr lang="en-US" dirty="0" err="1" smtClean="0"/>
              <a:t>Ej</a:t>
            </a:r>
            <a:r>
              <a:rPr lang="en-US" dirty="0" smtClean="0"/>
              <a:t>, </a:t>
            </a:r>
            <a:r>
              <a:rPr lang="en-US" dirty="0" err="1" smtClean="0"/>
              <a:t>Lannin</a:t>
            </a:r>
            <a:r>
              <a:rPr lang="en-US" dirty="0" smtClean="0"/>
              <a:t> NA, Ada L, Schmidt J.  Increasing the amount of usual rehabilitation improves activity after stroke: a systematic review.  </a:t>
            </a:r>
            <a:r>
              <a:rPr lang="en-US" i="1" dirty="0" smtClean="0"/>
              <a:t>J </a:t>
            </a:r>
            <a:r>
              <a:rPr lang="en-US" i="1" dirty="0" err="1" smtClean="0"/>
              <a:t>Physiother</a:t>
            </a:r>
            <a:r>
              <a:rPr lang="en-US" i="1" dirty="0" smtClean="0"/>
              <a:t> </a:t>
            </a:r>
            <a:r>
              <a:rPr lang="en-US" dirty="0" smtClean="0"/>
              <a:t>2016; 62: 182-187.  </a:t>
            </a:r>
          </a:p>
          <a:p>
            <a:pPr marL="457200" indent="-457200">
              <a:buFont typeface="+mj-lt"/>
              <a:buAutoNum type="arabicPeriod"/>
            </a:pPr>
            <a:r>
              <a:rPr lang="en-US" dirty="0" smtClean="0"/>
              <a:t>AVERT Trial Collaboration group.  Efficacy and safety of very early mobilization within 24hour of stroke onset (AVERT): a randomized controlled trial</a:t>
            </a:r>
            <a:r>
              <a:rPr lang="en-US" i="1" dirty="0" smtClean="0"/>
              <a:t>.  Lancet </a:t>
            </a:r>
            <a:r>
              <a:rPr lang="en-US" dirty="0" smtClean="0"/>
              <a:t>2015; 386: 46-55. </a:t>
            </a:r>
          </a:p>
          <a:p>
            <a:pPr marL="457200" indent="-457200">
              <a:buFont typeface="+mj-lt"/>
              <a:buAutoNum type="arabicPeriod"/>
            </a:pPr>
            <a:r>
              <a:rPr lang="en-US" dirty="0" err="1" smtClean="0"/>
              <a:t>Sundseth</a:t>
            </a:r>
            <a:r>
              <a:rPr lang="en-US" dirty="0" smtClean="0"/>
              <a:t> A, </a:t>
            </a:r>
            <a:r>
              <a:rPr lang="en-US" dirty="0" err="1" smtClean="0"/>
              <a:t>Thommessen</a:t>
            </a:r>
            <a:r>
              <a:rPr lang="en-US" dirty="0" smtClean="0"/>
              <a:t> B, </a:t>
            </a:r>
            <a:r>
              <a:rPr lang="en-US" dirty="0" err="1" smtClean="0"/>
              <a:t>Ronning</a:t>
            </a:r>
            <a:r>
              <a:rPr lang="en-US" dirty="0" smtClean="0"/>
              <a:t> OM.  Outcome after mobilization within 24 hours of acute stroke: a randomized controlled </a:t>
            </a:r>
            <a:r>
              <a:rPr lang="en-US" dirty="0" err="1" smtClean="0"/>
              <a:t>tiral</a:t>
            </a:r>
            <a:r>
              <a:rPr lang="en-US" dirty="0" smtClean="0"/>
              <a:t>.  </a:t>
            </a:r>
            <a:r>
              <a:rPr lang="en-US" i="1" dirty="0" smtClean="0"/>
              <a:t>Stroke</a:t>
            </a:r>
            <a:r>
              <a:rPr lang="en-US" dirty="0" smtClean="0"/>
              <a:t> 2012; 43: 2389-94. </a:t>
            </a:r>
          </a:p>
          <a:p>
            <a:r>
              <a:rPr lang="en-US" dirty="0" err="1"/>
              <a:t>Ruolan</a:t>
            </a:r>
            <a:r>
              <a:rPr lang="en-US" dirty="0"/>
              <a:t> </a:t>
            </a:r>
            <a:r>
              <a:rPr lang="en-US" dirty="0" smtClean="0"/>
              <a:t>Ding, </a:t>
            </a:r>
            <a:r>
              <a:rPr lang="en-US" dirty="0"/>
              <a:t>Hong </a:t>
            </a:r>
            <a:r>
              <a:rPr lang="en-US" dirty="0" smtClean="0"/>
              <a:t>Zhang. Efficacy </a:t>
            </a:r>
            <a:r>
              <a:rPr lang="en-US" dirty="0"/>
              <a:t>of very early mobilization in patients with acute stroke: a systematic review and </a:t>
            </a:r>
            <a:r>
              <a:rPr lang="en-US" dirty="0" smtClean="0"/>
              <a:t>meta-analysis. </a:t>
            </a:r>
            <a:r>
              <a:rPr lang="en-US" i="1" dirty="0" smtClean="0"/>
              <a:t>Ann </a:t>
            </a:r>
            <a:r>
              <a:rPr lang="en-US" i="1" dirty="0" err="1" smtClean="0"/>
              <a:t>Palliat</a:t>
            </a:r>
            <a:r>
              <a:rPr lang="en-US" i="1" dirty="0" smtClean="0"/>
              <a:t> Med </a:t>
            </a:r>
            <a:r>
              <a:rPr lang="en-US" dirty="0" smtClean="0"/>
              <a:t>2021; 10(11):11776-11784</a:t>
            </a:r>
          </a:p>
          <a:p>
            <a:r>
              <a:rPr lang="en-US" dirty="0" smtClean="0"/>
              <a:t>Daniels, S.K., et al(1998). Aspiration in patients with acute stroke. Archives of Physical Medicine and Rehabilitation 79(1), 14-19</a:t>
            </a:r>
          </a:p>
          <a:p>
            <a:pPr marL="457200" indent="-457200">
              <a:buFont typeface="+mj-lt"/>
              <a:buAutoNum type="arabicPeriod"/>
            </a:pPr>
            <a:endParaRPr lang="en-US" dirty="0"/>
          </a:p>
        </p:txBody>
      </p:sp>
    </p:spTree>
    <p:extLst>
      <p:ext uri="{BB962C8B-B14F-4D97-AF65-F5344CB8AC3E}">
        <p14:creationId xmlns:p14="http://schemas.microsoft.com/office/powerpoint/2010/main" val="555076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our standard of practice at LMH?</a:t>
            </a:r>
            <a:endParaRPr lang="en-US" dirty="0"/>
          </a:p>
        </p:txBody>
      </p:sp>
      <p:sp>
        <p:nvSpPr>
          <p:cNvPr id="3" name="Content Placeholder 2"/>
          <p:cNvSpPr>
            <a:spLocks noGrp="1"/>
          </p:cNvSpPr>
          <p:nvPr>
            <p:ph idx="1"/>
          </p:nvPr>
        </p:nvSpPr>
        <p:spPr/>
        <p:txBody>
          <a:bodyPr/>
          <a:lstStyle/>
          <a:p>
            <a:r>
              <a:rPr lang="en-US" dirty="0" smtClean="0"/>
              <a:t>Stroke power plan initiated –including PT/ST/OT orders</a:t>
            </a:r>
          </a:p>
          <a:p>
            <a:r>
              <a:rPr lang="en-US" dirty="0" smtClean="0"/>
              <a:t>PT/OT/ST signs on the order and sees within 24-48 hours</a:t>
            </a:r>
          </a:p>
          <a:p>
            <a:pPr lvl="1"/>
            <a:r>
              <a:rPr lang="en-US" dirty="0" smtClean="0"/>
              <a:t>Consider: just getting settled, still undergoing testing, sleeping, eating, down time, medically stable, pain, alertness</a:t>
            </a:r>
          </a:p>
          <a:p>
            <a:pPr lvl="1"/>
            <a:r>
              <a:rPr lang="en-US" dirty="0" smtClean="0"/>
              <a:t>Check in with nurse </a:t>
            </a:r>
          </a:p>
          <a:p>
            <a:r>
              <a:rPr lang="en-US" dirty="0" smtClean="0"/>
              <a:t>TPA or TNK down time : </a:t>
            </a:r>
            <a:r>
              <a:rPr lang="en-US" dirty="0" smtClean="0"/>
              <a:t> 8 hours</a:t>
            </a:r>
            <a:r>
              <a:rPr lang="en-US" dirty="0" smtClean="0"/>
              <a:t>….Not seen by PT or OT during this time, but can be seen by ST</a:t>
            </a:r>
          </a:p>
        </p:txBody>
      </p:sp>
    </p:spTree>
    <p:extLst>
      <p:ext uri="{BB962C8B-B14F-4D97-AF65-F5344CB8AC3E}">
        <p14:creationId xmlns:p14="http://schemas.microsoft.com/office/powerpoint/2010/main" val="1726484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therapy evaluation </a:t>
            </a:r>
            <a:endParaRPr lang="en-US" dirty="0"/>
          </a:p>
        </p:txBody>
      </p:sp>
      <p:sp>
        <p:nvSpPr>
          <p:cNvPr id="3" name="Content Placeholder 2"/>
          <p:cNvSpPr>
            <a:spLocks noGrp="1"/>
          </p:cNvSpPr>
          <p:nvPr>
            <p:ph idx="1"/>
          </p:nvPr>
        </p:nvSpPr>
        <p:spPr/>
        <p:txBody>
          <a:bodyPr/>
          <a:lstStyle/>
          <a:p>
            <a:r>
              <a:rPr lang="en-US" sz="2800" dirty="0" smtClean="0"/>
              <a:t>vital signs, bed mobility, sitting balance, MMT, sit to stand, walking, coordination, check neglect </a:t>
            </a:r>
          </a:p>
          <a:p>
            <a:r>
              <a:rPr lang="en-US" sz="2800" dirty="0" smtClean="0"/>
              <a:t>Limited by pts level of alertness, connected to hard monitors </a:t>
            </a:r>
          </a:p>
          <a:p>
            <a:r>
              <a:rPr lang="en-US" sz="2800" dirty="0" smtClean="0"/>
              <a:t>Aim for BID Monday- Friday , QD Saturday and Sunday</a:t>
            </a:r>
          </a:p>
          <a:p>
            <a:endParaRPr lang="en-US" sz="2800" dirty="0" smtClean="0"/>
          </a:p>
          <a:p>
            <a:endParaRPr lang="en-US" dirty="0"/>
          </a:p>
        </p:txBody>
      </p:sp>
    </p:spTree>
    <p:extLst>
      <p:ext uri="{BB962C8B-B14F-4D97-AF65-F5344CB8AC3E}">
        <p14:creationId xmlns:p14="http://schemas.microsoft.com/office/powerpoint/2010/main" val="2659724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Progression of PT in acute inpatient care setting </a:t>
            </a:r>
            <a:endParaRPr lang="en-US" dirty="0"/>
          </a:p>
        </p:txBody>
      </p:sp>
      <p:sp>
        <p:nvSpPr>
          <p:cNvPr id="3" name="Content Placeholder 2"/>
          <p:cNvSpPr>
            <a:spLocks noGrp="1"/>
          </p:cNvSpPr>
          <p:nvPr>
            <p:ph idx="1"/>
          </p:nvPr>
        </p:nvSpPr>
        <p:spPr/>
        <p:txBody>
          <a:bodyPr/>
          <a:lstStyle/>
          <a:p>
            <a:r>
              <a:rPr lang="en-US" dirty="0" smtClean="0"/>
              <a:t>Work towards independence in bed mobility</a:t>
            </a:r>
          </a:p>
          <a:p>
            <a:r>
              <a:rPr lang="en-US" dirty="0" smtClean="0"/>
              <a:t>Sitting EOB: reaching outside BOS, balance w/o UE support, leaning on elbow, rocking </a:t>
            </a:r>
            <a:r>
              <a:rPr lang="en-US" dirty="0" err="1" smtClean="0"/>
              <a:t>fwd</a:t>
            </a:r>
            <a:r>
              <a:rPr lang="en-US" dirty="0" smtClean="0"/>
              <a:t>/back , play catch </a:t>
            </a:r>
          </a:p>
          <a:p>
            <a:r>
              <a:rPr lang="en-US" dirty="0" smtClean="0"/>
              <a:t>Transfer training </a:t>
            </a:r>
          </a:p>
          <a:p>
            <a:r>
              <a:rPr lang="en-US" dirty="0" smtClean="0"/>
              <a:t>Standing static: equal weight shifts, balance w/ and w/o UE’s, marching in place</a:t>
            </a:r>
          </a:p>
          <a:p>
            <a:r>
              <a:rPr lang="en-US" dirty="0" smtClean="0"/>
              <a:t>Standing dynamic: walking w/ or w/o device, problem solving, navigating obstacles, scanning for objects , side stepping, backward walking, high knee walking, walk over objects </a:t>
            </a:r>
          </a:p>
          <a:p>
            <a:endParaRPr lang="en-US" dirty="0" smtClean="0"/>
          </a:p>
          <a:p>
            <a:endParaRPr lang="en-US" dirty="0" smtClean="0"/>
          </a:p>
          <a:p>
            <a:endParaRPr lang="en-US" dirty="0" smtClean="0"/>
          </a:p>
          <a:p>
            <a:pPr marL="0" indent="0">
              <a:buNone/>
            </a:pPr>
            <a:endParaRPr lang="en-US" dirty="0"/>
          </a:p>
        </p:txBody>
      </p:sp>
    </p:spTree>
    <p:extLst>
      <p:ext uri="{BB962C8B-B14F-4D97-AF65-F5344CB8AC3E}">
        <p14:creationId xmlns:p14="http://schemas.microsoft.com/office/powerpoint/2010/main" val="4245656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 evaluation </a:t>
            </a:r>
            <a:endParaRPr lang="en-US" dirty="0"/>
          </a:p>
        </p:txBody>
      </p:sp>
      <p:sp>
        <p:nvSpPr>
          <p:cNvPr id="3" name="Content Placeholder 2"/>
          <p:cNvSpPr>
            <a:spLocks noGrp="1"/>
          </p:cNvSpPr>
          <p:nvPr>
            <p:ph idx="1"/>
          </p:nvPr>
        </p:nvSpPr>
        <p:spPr/>
        <p:txBody>
          <a:bodyPr/>
          <a:lstStyle/>
          <a:p>
            <a:r>
              <a:rPr lang="en-US" dirty="0" smtClean="0"/>
              <a:t>Check in with nurse, Vitals signs, alertness</a:t>
            </a:r>
          </a:p>
          <a:p>
            <a:r>
              <a:rPr lang="en-US" dirty="0" smtClean="0"/>
              <a:t>Occupational Performance: ADL, feeding, toileting, dressing, grooming</a:t>
            </a:r>
          </a:p>
          <a:p>
            <a:r>
              <a:rPr lang="en-US" dirty="0" smtClean="0"/>
              <a:t>Movement- hemiplegia, tone, flaccid, positioning, coordination</a:t>
            </a:r>
          </a:p>
          <a:p>
            <a:r>
              <a:rPr lang="en-US" dirty="0" smtClean="0"/>
              <a:t>Sensation</a:t>
            </a:r>
          </a:p>
          <a:p>
            <a:r>
              <a:rPr lang="en-US" dirty="0" smtClean="0"/>
              <a:t>Balance- sitting/standing</a:t>
            </a:r>
          </a:p>
          <a:p>
            <a:r>
              <a:rPr lang="en-US" dirty="0" smtClean="0"/>
              <a:t>Vision/hearing</a:t>
            </a:r>
          </a:p>
          <a:p>
            <a:r>
              <a:rPr lang="en-US" dirty="0" smtClean="0"/>
              <a:t>Cognition/command following/orientation</a:t>
            </a:r>
          </a:p>
          <a:p>
            <a:r>
              <a:rPr lang="en-US" dirty="0" smtClean="0"/>
              <a:t>Initiate stroke education with patients/family/caregiver</a:t>
            </a:r>
          </a:p>
          <a:p>
            <a:r>
              <a:rPr lang="en-US" dirty="0" smtClean="0"/>
              <a:t>OT sees patients once a day M-F, and Saturday QD </a:t>
            </a:r>
            <a:endParaRPr lang="en-US" dirty="0"/>
          </a:p>
        </p:txBody>
      </p:sp>
    </p:spTree>
    <p:extLst>
      <p:ext uri="{BB962C8B-B14F-4D97-AF65-F5344CB8AC3E}">
        <p14:creationId xmlns:p14="http://schemas.microsoft.com/office/powerpoint/2010/main" val="12458523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Progression of OT in Acute Inpatient Care Setting</a:t>
            </a:r>
            <a:endParaRPr lang="en-US" dirty="0"/>
          </a:p>
        </p:txBody>
      </p:sp>
      <p:sp>
        <p:nvSpPr>
          <p:cNvPr id="3" name="Content Placeholder 2"/>
          <p:cNvSpPr>
            <a:spLocks noGrp="1"/>
          </p:cNvSpPr>
          <p:nvPr>
            <p:ph idx="1"/>
          </p:nvPr>
        </p:nvSpPr>
        <p:spPr/>
        <p:txBody>
          <a:bodyPr/>
          <a:lstStyle/>
          <a:p>
            <a:r>
              <a:rPr lang="en-US" dirty="0" smtClean="0"/>
              <a:t>ADL(grooming, feeding, dressing, toileting), bed level, to sitting edge of bed or chair, stand, ambulate, stand at sink. Toileting- bed, beside commode, walk to bathroom.</a:t>
            </a:r>
          </a:p>
          <a:p>
            <a:r>
              <a:rPr lang="en-US" dirty="0" smtClean="0"/>
              <a:t>Education to staff on patient ability, commode use verses </a:t>
            </a:r>
            <a:r>
              <a:rPr lang="en-US" dirty="0" err="1" smtClean="0"/>
              <a:t>purewick</a:t>
            </a:r>
            <a:r>
              <a:rPr lang="en-US" dirty="0" smtClean="0"/>
              <a:t>. </a:t>
            </a:r>
          </a:p>
          <a:p>
            <a:r>
              <a:rPr lang="en-US" dirty="0" smtClean="0"/>
              <a:t>Neuromuscular rehabilitation-PROM, AAROM, facilitation of muscle contraction, AROM, look for subluxation, reduce risk of subluxation, positioning. Engage affected extremity in all tasks. </a:t>
            </a:r>
          </a:p>
          <a:p>
            <a:r>
              <a:rPr lang="en-US" dirty="0" smtClean="0"/>
              <a:t>Visits may be 15-45 minutes depending on patient tolerance and will likely vary from day to day</a:t>
            </a:r>
          </a:p>
          <a:p>
            <a:r>
              <a:rPr lang="en-US" dirty="0" smtClean="0"/>
              <a:t>Co-treats may be needed to optimize patient treatment</a:t>
            </a:r>
          </a:p>
          <a:p>
            <a:r>
              <a:rPr lang="en-US" dirty="0" smtClean="0"/>
              <a:t>Continue patient/family/caregiver education</a:t>
            </a:r>
            <a:endParaRPr lang="en-US" dirty="0"/>
          </a:p>
        </p:txBody>
      </p:sp>
    </p:spTree>
    <p:extLst>
      <p:ext uri="{BB962C8B-B14F-4D97-AF65-F5344CB8AC3E}">
        <p14:creationId xmlns:p14="http://schemas.microsoft.com/office/powerpoint/2010/main" val="2998085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960446"/>
          </a:xfrm>
        </p:spPr>
        <p:txBody>
          <a:bodyPr/>
          <a:lstStyle/>
          <a:p>
            <a:r>
              <a:rPr lang="en-US" dirty="0" smtClean="0"/>
              <a:t>ST evaluation – </a:t>
            </a:r>
            <a:r>
              <a:rPr lang="en-US" dirty="0" smtClean="0"/>
              <a:t>Swallowing </a:t>
            </a:r>
            <a:endParaRPr lang="en-US" dirty="0"/>
          </a:p>
        </p:txBody>
      </p:sp>
      <p:sp>
        <p:nvSpPr>
          <p:cNvPr id="3" name="Content Placeholder 2"/>
          <p:cNvSpPr>
            <a:spLocks noGrp="1"/>
          </p:cNvSpPr>
          <p:nvPr>
            <p:ph idx="1"/>
          </p:nvPr>
        </p:nvSpPr>
        <p:spPr>
          <a:xfrm>
            <a:off x="397164" y="1413164"/>
            <a:ext cx="11323781" cy="4987636"/>
          </a:xfrm>
        </p:spPr>
        <p:txBody>
          <a:bodyPr>
            <a:normAutofit fontScale="92500" lnSpcReduction="20000"/>
          </a:bodyPr>
          <a:lstStyle/>
          <a:p>
            <a:r>
              <a:rPr lang="en-US" dirty="0" smtClean="0"/>
              <a:t>Timely Clinical Swallow Exam (CSE)</a:t>
            </a:r>
          </a:p>
          <a:p>
            <a:pPr lvl="2"/>
            <a:r>
              <a:rPr lang="en-US" dirty="0"/>
              <a:t>If </a:t>
            </a:r>
            <a:r>
              <a:rPr lang="en-US" dirty="0" smtClean="0"/>
              <a:t>pt. fails </a:t>
            </a:r>
            <a:r>
              <a:rPr lang="en-US" dirty="0"/>
              <a:t>nursing swallow screen, they are made NPO until ST evaluation </a:t>
            </a:r>
            <a:endParaRPr lang="en-US" dirty="0" smtClean="0"/>
          </a:p>
          <a:p>
            <a:pPr lvl="3"/>
            <a:r>
              <a:rPr lang="en-US" dirty="0" smtClean="0"/>
              <a:t>38% of patients with acute stroke aspirated on video swallow study (67% of those patients silently aspirated)</a:t>
            </a:r>
          </a:p>
          <a:p>
            <a:pPr lvl="2"/>
            <a:r>
              <a:rPr lang="en-US" dirty="0" smtClean="0"/>
              <a:t>Important for safe administration of oral meds</a:t>
            </a:r>
          </a:p>
          <a:p>
            <a:pPr lvl="2"/>
            <a:r>
              <a:rPr lang="en-US" dirty="0" smtClean="0"/>
              <a:t>Reduces risk of aspiration and aspiration PNA, </a:t>
            </a:r>
            <a:r>
              <a:rPr lang="en-US" dirty="0" err="1" smtClean="0"/>
              <a:t>malnutrion</a:t>
            </a:r>
            <a:r>
              <a:rPr lang="en-US" dirty="0" smtClean="0"/>
              <a:t>, dehydration, pt. discomfort/agitation</a:t>
            </a:r>
          </a:p>
          <a:p>
            <a:r>
              <a:rPr lang="en-US" dirty="0" smtClean="0"/>
              <a:t>Components of CSE</a:t>
            </a:r>
            <a:endParaRPr lang="en-US" dirty="0"/>
          </a:p>
          <a:p>
            <a:pPr lvl="2"/>
            <a:r>
              <a:rPr lang="en-US" dirty="0" smtClean="0"/>
              <a:t>Chart review</a:t>
            </a:r>
          </a:p>
          <a:p>
            <a:pPr lvl="4"/>
            <a:r>
              <a:rPr lang="en-US" dirty="0" smtClean="0"/>
              <a:t>Acute and predisposing dysphagia aspiration PNA risk factors</a:t>
            </a:r>
          </a:p>
          <a:p>
            <a:pPr lvl="2"/>
            <a:r>
              <a:rPr lang="en-US" dirty="0" smtClean="0"/>
              <a:t>Alertness, orientation</a:t>
            </a:r>
          </a:p>
          <a:p>
            <a:pPr lvl="2"/>
            <a:r>
              <a:rPr lang="en-US" dirty="0" smtClean="0"/>
              <a:t>Cranial nerve exam (V, VII, IX, X, XI, XII)</a:t>
            </a:r>
          </a:p>
          <a:p>
            <a:pPr lvl="2"/>
            <a:r>
              <a:rPr lang="en-US" dirty="0" smtClean="0"/>
              <a:t>Oral exam (oral health, presence of dentures, xerostomia, etc.)</a:t>
            </a:r>
          </a:p>
          <a:p>
            <a:pPr lvl="2"/>
            <a:r>
              <a:rPr lang="en-US" dirty="0" smtClean="0"/>
              <a:t>Respiratory assessment (cough strength, supplemental O2 needs, RR, SPO2)</a:t>
            </a:r>
          </a:p>
          <a:p>
            <a:pPr lvl="2"/>
            <a:r>
              <a:rPr lang="en-US" dirty="0" smtClean="0"/>
              <a:t>Laryngeal function</a:t>
            </a:r>
          </a:p>
          <a:p>
            <a:pPr lvl="2"/>
            <a:r>
              <a:rPr lang="en-US" dirty="0" smtClean="0"/>
              <a:t>Oral trials </a:t>
            </a:r>
          </a:p>
          <a:p>
            <a:pPr lvl="2"/>
            <a:r>
              <a:rPr lang="en-US" dirty="0" smtClean="0"/>
              <a:t>Determine necessity of VFSS and priority level</a:t>
            </a:r>
          </a:p>
        </p:txBody>
      </p:sp>
    </p:spTree>
    <p:extLst>
      <p:ext uri="{BB962C8B-B14F-4D97-AF65-F5344CB8AC3E}">
        <p14:creationId xmlns:p14="http://schemas.microsoft.com/office/powerpoint/2010/main" val="2602454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 evaluation – Cognitive/Communication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Communication (LMH uses Western Aphasia </a:t>
            </a:r>
            <a:r>
              <a:rPr lang="en-US" dirty="0"/>
              <a:t>B</a:t>
            </a:r>
            <a:r>
              <a:rPr lang="en-US" dirty="0" smtClean="0"/>
              <a:t>attery (bedside form), Brisbane Evidenced-Based Language Test initially, then further testing as needed)</a:t>
            </a:r>
            <a:endParaRPr lang="en-US" dirty="0"/>
          </a:p>
          <a:p>
            <a:pPr lvl="1"/>
            <a:r>
              <a:rPr lang="en-US" dirty="0" smtClean="0"/>
              <a:t>Motor speech/Voice</a:t>
            </a:r>
          </a:p>
          <a:p>
            <a:pPr lvl="1"/>
            <a:r>
              <a:rPr lang="en-US" dirty="0" smtClean="0"/>
              <a:t>Expressive language (verbal and writing)</a:t>
            </a:r>
          </a:p>
          <a:p>
            <a:pPr lvl="1"/>
            <a:r>
              <a:rPr lang="en-US" dirty="0" smtClean="0"/>
              <a:t>Receptive language (auditory and reading)</a:t>
            </a:r>
          </a:p>
          <a:p>
            <a:r>
              <a:rPr lang="en-US" dirty="0" smtClean="0"/>
              <a:t>Cognition (LMH SLPs use primarily SLUMS for screener then more in depth assessment as needed)</a:t>
            </a:r>
          </a:p>
          <a:p>
            <a:pPr lvl="1"/>
            <a:r>
              <a:rPr lang="en-US" dirty="0" smtClean="0"/>
              <a:t>Attention</a:t>
            </a:r>
          </a:p>
          <a:p>
            <a:pPr lvl="1"/>
            <a:r>
              <a:rPr lang="en-US" dirty="0" smtClean="0"/>
              <a:t>Memory</a:t>
            </a:r>
          </a:p>
          <a:p>
            <a:pPr lvl="1"/>
            <a:r>
              <a:rPr lang="en-US" dirty="0" smtClean="0"/>
              <a:t>Problem solving</a:t>
            </a:r>
          </a:p>
          <a:p>
            <a:pPr lvl="1"/>
            <a:r>
              <a:rPr lang="en-US" dirty="0" smtClean="0"/>
              <a:t>Executive Functions</a:t>
            </a:r>
          </a:p>
          <a:p>
            <a:pPr lvl="1"/>
            <a:r>
              <a:rPr lang="en-US" dirty="0" smtClean="0"/>
              <a:t>Processing speed</a:t>
            </a:r>
          </a:p>
          <a:p>
            <a:pPr lvl="1"/>
            <a:r>
              <a:rPr lang="en-US" dirty="0" smtClean="0"/>
              <a:t>Cognitive endurance</a:t>
            </a:r>
          </a:p>
          <a:p>
            <a:r>
              <a:rPr lang="en-US" dirty="0" smtClean="0"/>
              <a:t>Baseline abilities should be considered and obtained from close friends or family who are able to provide an accurate description of their prior level.</a:t>
            </a:r>
          </a:p>
        </p:txBody>
      </p:sp>
    </p:spTree>
    <p:extLst>
      <p:ext uri="{BB962C8B-B14F-4D97-AF65-F5344CB8AC3E}">
        <p14:creationId xmlns:p14="http://schemas.microsoft.com/office/powerpoint/2010/main" val="225271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Progression of ST in </a:t>
            </a:r>
            <a:r>
              <a:rPr lang="en-US" dirty="0"/>
              <a:t>A</a:t>
            </a:r>
            <a:r>
              <a:rPr lang="en-US" dirty="0" smtClean="0"/>
              <a:t>cute </a:t>
            </a:r>
            <a:r>
              <a:rPr lang="en-US" dirty="0"/>
              <a:t>I</a:t>
            </a:r>
            <a:r>
              <a:rPr lang="en-US" dirty="0" smtClean="0"/>
              <a:t>npatient </a:t>
            </a:r>
            <a:r>
              <a:rPr lang="en-US" dirty="0"/>
              <a:t>C</a:t>
            </a:r>
            <a:r>
              <a:rPr lang="en-US" dirty="0" smtClean="0"/>
              <a:t>are </a:t>
            </a:r>
            <a:r>
              <a:rPr lang="en-US" dirty="0"/>
              <a:t>S</a:t>
            </a:r>
            <a:r>
              <a:rPr lang="en-US" dirty="0" smtClean="0"/>
              <a:t>etting  </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Frequency of 5-6x/</a:t>
            </a:r>
            <a:r>
              <a:rPr lang="en-US" dirty="0" err="1" smtClean="0"/>
              <a:t>wk</a:t>
            </a:r>
            <a:r>
              <a:rPr lang="en-US" dirty="0" smtClean="0"/>
              <a:t>; 15-60min </a:t>
            </a:r>
            <a:r>
              <a:rPr lang="en-US" dirty="0" err="1" smtClean="0"/>
              <a:t>tx</a:t>
            </a:r>
            <a:r>
              <a:rPr lang="en-US" dirty="0" smtClean="0"/>
              <a:t> depending on severity of deficits</a:t>
            </a:r>
            <a:endParaRPr lang="en-US" dirty="0"/>
          </a:p>
          <a:p>
            <a:r>
              <a:rPr lang="en-US" dirty="0" smtClean="0"/>
              <a:t>Swallowing: </a:t>
            </a:r>
          </a:p>
          <a:p>
            <a:pPr lvl="1"/>
            <a:r>
              <a:rPr lang="en-US" dirty="0"/>
              <a:t>Video swallow study as needed with recommendations for diet modifications and dysphagia exercises. </a:t>
            </a:r>
          </a:p>
          <a:p>
            <a:pPr lvl="1"/>
            <a:r>
              <a:rPr lang="en-US" dirty="0" smtClean="0"/>
              <a:t>Ongoing diet texture analysis to ensure safety and efficiency of oral intake. (including collaboration with dietitian)</a:t>
            </a:r>
            <a:endParaRPr lang="en-US" dirty="0"/>
          </a:p>
          <a:p>
            <a:pPr lvl="1"/>
            <a:r>
              <a:rPr lang="en-US" dirty="0" smtClean="0"/>
              <a:t>Education to staff on aspiration precautions and swallow strategies. </a:t>
            </a:r>
            <a:endParaRPr lang="en-US" dirty="0"/>
          </a:p>
          <a:p>
            <a:r>
              <a:rPr lang="en-US" dirty="0" smtClean="0"/>
              <a:t>Cognitive-communication</a:t>
            </a:r>
          </a:p>
          <a:p>
            <a:pPr lvl="1"/>
            <a:r>
              <a:rPr lang="en-US" dirty="0" smtClean="0"/>
              <a:t>Working toward independence with communicating wants/needs, following instructions</a:t>
            </a:r>
          </a:p>
          <a:p>
            <a:pPr lvl="1"/>
            <a:r>
              <a:rPr lang="en-US" dirty="0" smtClean="0"/>
              <a:t>Assessment and strategies for medication, finance, general safety (9-1-1, verbal reasoning, sequencing with ADLs, </a:t>
            </a:r>
            <a:r>
              <a:rPr lang="en-US" dirty="0" err="1" smtClean="0"/>
              <a:t>etc</a:t>
            </a:r>
            <a:r>
              <a:rPr lang="en-US" dirty="0" smtClean="0"/>
              <a:t>)</a:t>
            </a:r>
          </a:p>
          <a:p>
            <a:r>
              <a:rPr lang="en-US" dirty="0" smtClean="0"/>
              <a:t>Continue </a:t>
            </a:r>
            <a:r>
              <a:rPr lang="en-US" dirty="0"/>
              <a:t>patient/family/caregiver </a:t>
            </a:r>
            <a:r>
              <a:rPr lang="en-US" dirty="0" smtClean="0"/>
              <a:t>education</a:t>
            </a:r>
          </a:p>
          <a:p>
            <a:r>
              <a:rPr lang="en-US" dirty="0" smtClean="0"/>
              <a:t>Assist with discharge planning needs (dietary modifications, assistance/supervision needs for communication and cognitive deficits)</a:t>
            </a:r>
            <a:endParaRPr lang="en-US" dirty="0"/>
          </a:p>
        </p:txBody>
      </p:sp>
    </p:spTree>
    <p:extLst>
      <p:ext uri="{BB962C8B-B14F-4D97-AF65-F5344CB8AC3E}">
        <p14:creationId xmlns:p14="http://schemas.microsoft.com/office/powerpoint/2010/main" val="24312007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1830</TotalTime>
  <Words>1428</Words>
  <Application>Microsoft Office PowerPoint</Application>
  <PresentationFormat>Widescreen</PresentationFormat>
  <Paragraphs>133</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Century Gothic</vt:lpstr>
      <vt:lpstr>Wingdings 3</vt:lpstr>
      <vt:lpstr>Ion</vt:lpstr>
      <vt:lpstr>Best practice for rehabilitation following acute CVA </vt:lpstr>
      <vt:lpstr>What is our standard of practice at LMH?</vt:lpstr>
      <vt:lpstr>Physical therapy evaluation </vt:lpstr>
      <vt:lpstr>Progression of PT in acute inpatient care setting </vt:lpstr>
      <vt:lpstr>OT evaluation </vt:lpstr>
      <vt:lpstr>Progression of OT in Acute Inpatient Care Setting</vt:lpstr>
      <vt:lpstr>ST evaluation – Swallowing </vt:lpstr>
      <vt:lpstr>ST evaluation – Cognitive/Communication</vt:lpstr>
      <vt:lpstr>Progression of ST in Acute Inpatient Care Setting  </vt:lpstr>
      <vt:lpstr>Very Early Mobilization (VEM)  </vt:lpstr>
      <vt:lpstr>What the meta-analysis shows</vt:lpstr>
      <vt:lpstr>Results: </vt:lpstr>
      <vt:lpstr>Results cont. </vt:lpstr>
      <vt:lpstr>conclusion</vt:lpstr>
      <vt:lpstr>PowerPoint Presentation</vt:lpstr>
      <vt:lpstr>Multidisciplinary approach </vt:lpstr>
      <vt:lpstr>PowerPoint Presentation</vt:lpstr>
    </vt:vector>
  </TitlesOfParts>
  <Company>Lawrence Memorial Hospital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practice for rehabilitations following acute CVA</dc:title>
  <dc:creator>Bethany Stadalman</dc:creator>
  <cp:lastModifiedBy>Kari Koester</cp:lastModifiedBy>
  <cp:revision>31</cp:revision>
  <dcterms:created xsi:type="dcterms:W3CDTF">2024-08-05T16:38:38Z</dcterms:created>
  <dcterms:modified xsi:type="dcterms:W3CDTF">2024-09-26T14:31:49Z</dcterms:modified>
</cp:coreProperties>
</file>