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304" r:id="rId2"/>
    <p:sldId id="312" r:id="rId3"/>
    <p:sldId id="363" r:id="rId4"/>
    <p:sldId id="315" r:id="rId5"/>
    <p:sldId id="316" r:id="rId6"/>
    <p:sldId id="364" r:id="rId7"/>
    <p:sldId id="338" r:id="rId8"/>
    <p:sldId id="333" r:id="rId9"/>
    <p:sldId id="324" r:id="rId10"/>
    <p:sldId id="334" r:id="rId11"/>
    <p:sldId id="325" r:id="rId12"/>
    <p:sldId id="335" r:id="rId13"/>
    <p:sldId id="326" r:id="rId14"/>
    <p:sldId id="332" r:id="rId15"/>
    <p:sldId id="327" r:id="rId16"/>
    <p:sldId id="323" r:id="rId17"/>
    <p:sldId id="339" r:id="rId18"/>
    <p:sldId id="340" r:id="rId19"/>
    <p:sldId id="341" r:id="rId20"/>
    <p:sldId id="342" r:id="rId21"/>
    <p:sldId id="343" r:id="rId22"/>
    <p:sldId id="344" r:id="rId23"/>
    <p:sldId id="319" r:id="rId24"/>
    <p:sldId id="345" r:id="rId25"/>
    <p:sldId id="346" r:id="rId26"/>
    <p:sldId id="347" r:id="rId27"/>
    <p:sldId id="348" r:id="rId28"/>
    <p:sldId id="349" r:id="rId29"/>
    <p:sldId id="351" r:id="rId30"/>
    <p:sldId id="365" r:id="rId31"/>
    <p:sldId id="366" r:id="rId32"/>
    <p:sldId id="367" r:id="rId33"/>
    <p:sldId id="368" r:id="rId34"/>
    <p:sldId id="369" r:id="rId35"/>
    <p:sldId id="370" r:id="rId36"/>
    <p:sldId id="373" r:id="rId37"/>
    <p:sldId id="374" r:id="rId38"/>
    <p:sldId id="375" r:id="rId39"/>
    <p:sldId id="357" r:id="rId40"/>
    <p:sldId id="358" r:id="rId41"/>
    <p:sldId id="371" r:id="rId42"/>
    <p:sldId id="360" r:id="rId43"/>
    <p:sldId id="362" r:id="rId4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79" autoAdjust="0"/>
    <p:restoredTop sz="33842" autoAdjust="0"/>
  </p:normalViewPr>
  <p:slideViewPr>
    <p:cSldViewPr snapToGrid="0">
      <p:cViewPr varScale="1">
        <p:scale>
          <a:sx n="28" d="100"/>
          <a:sy n="28" d="100"/>
        </p:scale>
        <p:origin x="3029" y="43"/>
      </p:cViewPr>
      <p:guideLst/>
    </p:cSldViewPr>
  </p:slideViewPr>
  <p:notesTextViewPr>
    <p:cViewPr>
      <p:scale>
        <a:sx n="1" d="1"/>
        <a:sy n="1" d="1"/>
      </p:scale>
      <p:origin x="0" y="0"/>
    </p:cViewPr>
  </p:notesTextViewPr>
  <p:notesViewPr>
    <p:cSldViewPr snapToGrid="0">
      <p:cViewPr varScale="1">
        <p:scale>
          <a:sx n="64" d="100"/>
          <a:sy n="64" d="100"/>
        </p:scale>
        <p:origin x="3192" y="7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CED02A8-E2BA-4FE0-89C4-F70739324368}" type="datetimeFigureOut">
              <a:rPr lang="en-US" smtClean="0"/>
              <a:t>10/6/2024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3E171B1-235A-4E1F-A3BF-B2FF8B48E273}" type="slidenum">
              <a:rPr lang="en-US" smtClean="0"/>
              <a:t>‹#›</a:t>
            </a:fld>
            <a:endParaRPr lang="en-US"/>
          </a:p>
        </p:txBody>
      </p:sp>
    </p:spTree>
    <p:extLst>
      <p:ext uri="{BB962C8B-B14F-4D97-AF65-F5344CB8AC3E}">
        <p14:creationId xmlns:p14="http://schemas.microsoft.com/office/powerpoint/2010/main" val="1808043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1</a:t>
            </a:fld>
            <a:endParaRPr lang="en-US"/>
          </a:p>
        </p:txBody>
      </p:sp>
    </p:spTree>
    <p:extLst>
      <p:ext uri="{BB962C8B-B14F-4D97-AF65-F5344CB8AC3E}">
        <p14:creationId xmlns:p14="http://schemas.microsoft.com/office/powerpoint/2010/main" val="3800682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antibiotics are used to address asymptomatic bacteriuria, the patient is then more likely to develop a real UTI, and with a more resistant bacteria (Hernandez 2022)</a:t>
            </a:r>
          </a:p>
          <a:p>
            <a:endParaRPr lang="en-US" dirty="0"/>
          </a:p>
          <a:p>
            <a:r>
              <a:rPr lang="en-US" dirty="0"/>
              <a:t>Also, don’t let the presence of WBC’s in a UA fool you into thinking that there is a bona fide UTI. (Fekete)  There is often pyuria with the asymptomatic bacteriuria, especially in the setting of an indwelling catheter.  </a:t>
            </a:r>
          </a:p>
          <a:p>
            <a:endParaRPr lang="en-US" dirty="0"/>
          </a:p>
          <a:p>
            <a:r>
              <a:rPr lang="en-US" dirty="0"/>
              <a:t>In people with chronic urinary symptoms, yes, it is sometimes very difficult to tease out the new symptoms  (</a:t>
            </a:r>
            <a:r>
              <a:rPr lang="en-US" dirty="0" err="1"/>
              <a:t>Mody</a:t>
            </a:r>
            <a:r>
              <a:rPr lang="en-US" dirty="0"/>
              <a:t> 2023)  But you really need to try to do this.</a:t>
            </a:r>
          </a:p>
        </p:txBody>
      </p:sp>
      <p:sp>
        <p:nvSpPr>
          <p:cNvPr id="4" name="Slide Number Placeholder 3"/>
          <p:cNvSpPr>
            <a:spLocks noGrp="1"/>
          </p:cNvSpPr>
          <p:nvPr>
            <p:ph type="sldNum" sz="quarter" idx="5"/>
          </p:nvPr>
        </p:nvSpPr>
        <p:spPr/>
        <p:txBody>
          <a:bodyPr/>
          <a:lstStyle/>
          <a:p>
            <a:fld id="{F3E171B1-235A-4E1F-A3BF-B2FF8B48E273}" type="slidenum">
              <a:rPr lang="en-US" smtClean="0"/>
              <a:t>10</a:t>
            </a:fld>
            <a:endParaRPr lang="en-US"/>
          </a:p>
        </p:txBody>
      </p:sp>
    </p:spTree>
    <p:extLst>
      <p:ext uri="{BB962C8B-B14F-4D97-AF65-F5344CB8AC3E}">
        <p14:creationId xmlns:p14="http://schemas.microsoft.com/office/powerpoint/2010/main" val="15763573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Increased confusion in a person with dementia is not a urinary symptom.  </a:t>
            </a:r>
            <a:r>
              <a:rPr lang="en-US" dirty="0"/>
              <a:t>(Repeat 3x)   Yes, I encounter many daughters and sons who state “This is how mom always acts when she gets a UTI.”  Perhaps, or maybe she has asymptomatic bacteriuria, and her urine gets checked  whenever she gets confused.   And when she goes to the ED with confusion, the UA is abnormal, and the patient quickly gets an antibiotic ordered without fully meeting the criteria for UTI.  I see this so often.  Most of my elderly patients who go to the hospital get diagnosed with UTI, and a significant portion of them never meet criteria.</a:t>
            </a:r>
          </a:p>
          <a:p>
            <a:endParaRPr lang="en-US" dirty="0"/>
          </a:p>
          <a:p>
            <a:r>
              <a:rPr lang="en-US" dirty="0"/>
              <a:t>There is no evidence that treating bacteriuria in persons with only confusion and no urinary symptoms or change in vital signs improves outcomes.  People with memory loss have periods of increased confusion and behaviors that wax and wane  AND people with dementia often have bacteriuria.  These two facts are not cause/effect related.</a:t>
            </a:r>
          </a:p>
          <a:p>
            <a:endParaRPr lang="en-US" dirty="0"/>
          </a:p>
          <a:p>
            <a:r>
              <a:rPr lang="en-US" dirty="0"/>
              <a:t>Yes, urinary symptoms are difficult to elicit in people with communication impairment, but caregivers or clinicians who know patients well can often determine urinary symptoms.  </a:t>
            </a:r>
          </a:p>
          <a:p>
            <a:endParaRPr lang="en-US" dirty="0"/>
          </a:p>
          <a:p>
            <a:endParaRPr lang="en-US" dirty="0"/>
          </a:p>
          <a:p>
            <a:r>
              <a:rPr lang="en-US" dirty="0"/>
              <a:t>(</a:t>
            </a:r>
            <a:r>
              <a:rPr lang="en-US" dirty="0" err="1"/>
              <a:t>Mody</a:t>
            </a:r>
            <a:r>
              <a:rPr lang="en-US" dirty="0"/>
              <a:t> 2023)</a:t>
            </a:r>
          </a:p>
        </p:txBody>
      </p:sp>
      <p:sp>
        <p:nvSpPr>
          <p:cNvPr id="4" name="Slide Number Placeholder 3"/>
          <p:cNvSpPr>
            <a:spLocks noGrp="1"/>
          </p:cNvSpPr>
          <p:nvPr>
            <p:ph type="sldNum" sz="quarter" idx="5"/>
          </p:nvPr>
        </p:nvSpPr>
        <p:spPr/>
        <p:txBody>
          <a:bodyPr/>
          <a:lstStyle/>
          <a:p>
            <a:fld id="{F3E171B1-235A-4E1F-A3BF-B2FF8B48E273}" type="slidenum">
              <a:rPr lang="en-US" smtClean="0"/>
              <a:t>11</a:t>
            </a:fld>
            <a:endParaRPr lang="en-US"/>
          </a:p>
        </p:txBody>
      </p:sp>
    </p:spTree>
    <p:extLst>
      <p:ext uri="{BB962C8B-B14F-4D97-AF65-F5344CB8AC3E}">
        <p14:creationId xmlns:p14="http://schemas.microsoft.com/office/powerpoint/2010/main" val="1559492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pay attention to this </a:t>
            </a:r>
            <a:r>
              <a:rPr lang="en-US" dirty="0" err="1"/>
              <a:t>McGeer’s</a:t>
            </a:r>
            <a:r>
              <a:rPr lang="en-US" dirty="0"/>
              <a:t> criteria for diagnosing a UTI.  This is well-validated.  Note that symptoms specifically attributed to the urinary tract must be present in people without a catheter.  </a:t>
            </a:r>
          </a:p>
          <a:p>
            <a:endParaRPr lang="en-US" dirty="0"/>
          </a:p>
          <a:p>
            <a:r>
              <a:rPr lang="en-US" dirty="0"/>
              <a:t>Remember, virtually everyone who has a chronic indwelling Foley will have a positive  urine culture any day of the week.  Temperature changes— 2 degrees higher or lower than normal temperatures and pain at the bladder or kidneys are most important in deciding whether a person with a catheter has a UTI.</a:t>
            </a:r>
          </a:p>
          <a:p>
            <a:endParaRPr lang="en-US" dirty="0"/>
          </a:p>
          <a:p>
            <a:r>
              <a:rPr lang="en-US" dirty="0"/>
              <a:t>Yes, we have some patients who can’t feel their bladders or kidneys due to degenerative neurologic diseases or spinal cord injuries.</a:t>
            </a:r>
          </a:p>
          <a:p>
            <a:endParaRPr lang="en-US" dirty="0"/>
          </a:p>
          <a:p>
            <a:r>
              <a:rPr lang="en-US" dirty="0"/>
              <a:t>Watch for that shaking/shivering/sweating especially in your patients who have degenerative neurologic diseases or spinal cord injuries, or TBI’s who have indwelling catheters.  Also look for increased spasticity or autonomic dysreflexia (changes in pulse and BP) in those with spinal cord injuries.  </a:t>
            </a:r>
          </a:p>
          <a:p>
            <a:endParaRPr lang="en-US" dirty="0"/>
          </a:p>
          <a:p>
            <a:r>
              <a:rPr lang="en-US" dirty="0"/>
              <a:t>There are a few bacteria that can cause the urine and the plastic apparatus of the indwelling catheter to become purple, and this does generally represent infection.  (</a:t>
            </a:r>
            <a:r>
              <a:rPr lang="en-US" b="0" i="0" dirty="0">
                <a:solidFill>
                  <a:srgbClr val="040C28"/>
                </a:solidFill>
                <a:effectLst/>
                <a:latin typeface="Google Sans"/>
              </a:rPr>
              <a:t>Pseudomonas aeruginosa, </a:t>
            </a:r>
            <a:r>
              <a:rPr lang="en-US" b="0" i="0" dirty="0" err="1">
                <a:solidFill>
                  <a:srgbClr val="040C28"/>
                </a:solidFill>
                <a:effectLst/>
                <a:latin typeface="Google Sans"/>
              </a:rPr>
              <a:t>Eschericha</a:t>
            </a:r>
            <a:r>
              <a:rPr lang="en-US" b="0" i="0" dirty="0">
                <a:solidFill>
                  <a:srgbClr val="040C28"/>
                </a:solidFill>
                <a:effectLst/>
                <a:latin typeface="Google Sans"/>
              </a:rPr>
              <a:t> coli, Proteus mirabilis, Providencia </a:t>
            </a:r>
            <a:r>
              <a:rPr lang="en-US" b="0" i="0" dirty="0" err="1">
                <a:solidFill>
                  <a:srgbClr val="040C28"/>
                </a:solidFill>
                <a:effectLst/>
                <a:latin typeface="Google Sans"/>
              </a:rPr>
              <a:t>rettgeri</a:t>
            </a:r>
            <a:r>
              <a:rPr lang="en-US" b="0" i="0" dirty="0">
                <a:solidFill>
                  <a:srgbClr val="040C28"/>
                </a:solidFill>
                <a:effectLst/>
                <a:latin typeface="Google Sans"/>
              </a:rPr>
              <a:t>, or Klebsiella pneumoniae all might cause this purple urine</a:t>
            </a:r>
            <a:r>
              <a:rPr lang="en-US" b="0" i="0" dirty="0">
                <a:solidFill>
                  <a:srgbClr val="202124"/>
                </a:solidFill>
                <a:effectLst/>
                <a:latin typeface="Google Sans"/>
              </a:rPr>
              <a:t>)</a:t>
            </a:r>
            <a:endParaRPr lang="en-US" dirty="0"/>
          </a:p>
          <a:p>
            <a:endParaRPr lang="en-US" dirty="0"/>
          </a:p>
          <a:p>
            <a:r>
              <a:rPr lang="en-US" dirty="0"/>
              <a:t>Bacteriuria occurs at a rate of 3-10% per day of catheterization, but only 10-25% ever develop UTI’s.  (Fekete)  That means that virtually everyone who has had a foley catheter in place for more than a month or two will be colonized with bacteria.</a:t>
            </a:r>
          </a:p>
          <a:p>
            <a:endParaRPr lang="en-US" dirty="0"/>
          </a:p>
          <a:p>
            <a:endParaRPr lang="en-US" dirty="0"/>
          </a:p>
          <a:p>
            <a:r>
              <a:rPr lang="en-US" dirty="0"/>
              <a:t>****Cloudy urine and “foul smelling urine” are NOT listed here as symptoms of UTI.   Urine has odor that may be worsened by medications being excreted or by being concentrated.  Something as simple as a multivitamin can make urine especially odorous.  When a person is dehydrated and their urine is more concentrated, it might have more odor and cloudiness.</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12</a:t>
            </a:fld>
            <a:endParaRPr lang="en-US"/>
          </a:p>
        </p:txBody>
      </p:sp>
    </p:spTree>
    <p:extLst>
      <p:ext uri="{BB962C8B-B14F-4D97-AF65-F5344CB8AC3E}">
        <p14:creationId xmlns:p14="http://schemas.microsoft.com/office/powerpoint/2010/main" val="18412846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a third of our older patients who complain of urinary symptoms having negative urine cultures, we need to think of other etiologies for their symptoms.  I hear very frequent complaints of urinary incontinence or burning in the context of negative urine cultures.</a:t>
            </a:r>
          </a:p>
          <a:p>
            <a:endParaRPr lang="en-US" dirty="0"/>
          </a:p>
          <a:p>
            <a:r>
              <a:rPr lang="en-US" dirty="0"/>
              <a:t>Instead of a UTI, they might have an STI.  (Yes, older people get STI’s.  Perhaps they’ve been carrying one for a long time).  They might have OAB, vulvovaginitis, lichen sclerosis, </a:t>
            </a:r>
            <a:r>
              <a:rPr lang="en-US" dirty="0" err="1"/>
              <a:t>genito</a:t>
            </a:r>
            <a:r>
              <a:rPr lang="en-US" dirty="0"/>
              <a:t>-urinary syndrome of menopause, interstitial cystitis or even covid might present as urinary symptoms.  (Hernandez)</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13</a:t>
            </a:fld>
            <a:endParaRPr lang="en-US"/>
          </a:p>
        </p:txBody>
      </p:sp>
    </p:spTree>
    <p:extLst>
      <p:ext uri="{BB962C8B-B14F-4D97-AF65-F5344CB8AC3E}">
        <p14:creationId xmlns:p14="http://schemas.microsoft.com/office/powerpoint/2010/main" val="15686582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important interventions for preventing UTI’s are hydration and hygiene.</a:t>
            </a:r>
          </a:p>
          <a:p>
            <a:endParaRPr lang="en-US" dirty="0"/>
          </a:p>
          <a:p>
            <a:r>
              <a:rPr lang="en-US" dirty="0"/>
              <a:t>Dehydration is a very important consideration in older people.  They might not like to drink a lot of liquids if they have challenges getting to the bathroom on time.  They might also be challenged with problems of fluid overload, and either you or their cardiologists might have told them not to drink so much liquid.</a:t>
            </a:r>
          </a:p>
          <a:p>
            <a:endParaRPr lang="en-US" dirty="0"/>
          </a:p>
          <a:p>
            <a:r>
              <a:rPr lang="en-US" dirty="0"/>
              <a:t>Hygiene can become an issue especially in the context of some incontinence, or in some functional, maybe arthritic changes, making it difficult to clean oneself really well.  We encounter this frequently in our patients who want very badly to be independent with their toileting even though they might lack some functional capacity to do so.    (Fekete)</a:t>
            </a:r>
          </a:p>
          <a:p>
            <a:endParaRPr lang="en-US" dirty="0"/>
          </a:p>
          <a:p>
            <a:r>
              <a:rPr lang="en-US" dirty="0"/>
              <a:t>Of course, hand-washing is very important.  </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14</a:t>
            </a:fld>
            <a:endParaRPr lang="en-US"/>
          </a:p>
        </p:txBody>
      </p:sp>
    </p:spTree>
    <p:extLst>
      <p:ext uri="{BB962C8B-B14F-4D97-AF65-F5344CB8AC3E}">
        <p14:creationId xmlns:p14="http://schemas.microsoft.com/office/powerpoint/2010/main" val="39787298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we often see orthopedists routinely requesting UA’s prior to ortho procedures even with no symptoms and requesting treatment of abnormal UA’s, there really isn’t evidence that it makes any difference.  The suggested reason for treating asymptomatic bacteriuria is to prevent joint infections, but urinary bacteria don’t match joint infection bacteria.</a:t>
            </a:r>
          </a:p>
          <a:p>
            <a:endParaRPr lang="en-US" dirty="0"/>
          </a:p>
          <a:p>
            <a:r>
              <a:rPr lang="en-US" dirty="0"/>
              <a:t>Urologists also often treat bacteriuria without symptoms prior to urologic procedures, but I didn’t find much support for treating.  Some sources recommended treating, others not.</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15</a:t>
            </a:fld>
            <a:endParaRPr lang="en-US"/>
          </a:p>
        </p:txBody>
      </p:sp>
    </p:spTree>
    <p:extLst>
      <p:ext uri="{BB962C8B-B14F-4D97-AF65-F5344CB8AC3E}">
        <p14:creationId xmlns:p14="http://schemas.microsoft.com/office/powerpoint/2010/main" val="19048268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consider which antibiotics are most appropriate to consider in treating UTI’s in our older adults.</a:t>
            </a:r>
          </a:p>
          <a:p>
            <a:r>
              <a:rPr lang="en-US" dirty="0"/>
              <a:t>Consider all these adverse effects of antibiotics listed here.  Now let’s consider these in the context of older hearts, older kidneys, older livers, more fragile tissues, and more disease states.</a:t>
            </a:r>
          </a:p>
          <a:p>
            <a:endParaRPr lang="en-US" dirty="0"/>
          </a:p>
          <a:p>
            <a:r>
              <a:rPr lang="en-US" dirty="0"/>
              <a:t>Older people are more likely to have more fragile aortas and tendons, more likely to have diabetes with impaired renal function, and neuropathy than younger folks have at baseline, so of course, they are more likely than younger folks to suffer these adverse effects when antibiotics are added.</a:t>
            </a:r>
          </a:p>
          <a:p>
            <a:endParaRPr lang="en-US" dirty="0"/>
          </a:p>
          <a:p>
            <a:r>
              <a:rPr lang="en-US" dirty="0"/>
              <a:t>So use those antibiotics only when they really meet criteria.</a:t>
            </a:r>
          </a:p>
          <a:p>
            <a:endParaRPr lang="en-US" dirty="0"/>
          </a:p>
          <a:p>
            <a:r>
              <a:rPr lang="en-US" dirty="0"/>
              <a:t>Notice how many times fluoroquinolones are mentioned on this slide?</a:t>
            </a:r>
          </a:p>
          <a:p>
            <a:endParaRPr lang="en-US" dirty="0"/>
          </a:p>
          <a:p>
            <a:r>
              <a:rPr lang="en-US" dirty="0"/>
              <a:t>Regarding the drug-drug interactions, there’s a seemingly endless list, but in older adults, consider especially:</a:t>
            </a:r>
          </a:p>
          <a:p>
            <a:r>
              <a:rPr lang="en-US" dirty="0"/>
              <a:t>	increased hyperkalemia with ACE-inhibitors</a:t>
            </a:r>
          </a:p>
          <a:p>
            <a:r>
              <a:rPr lang="en-US" dirty="0"/>
              <a:t>	increased bleeding risk with warfarin (with just about any antibiotics but especially with sulfa, macrolides, and fluoroquinolones)</a:t>
            </a:r>
          </a:p>
          <a:p>
            <a:endParaRPr lang="en-US" dirty="0"/>
          </a:p>
          <a:p>
            <a:r>
              <a:rPr lang="en-US" dirty="0"/>
              <a:t>Consider the impact of the diarrhea adverse effect when it’s in the context of reduced mobility making it harder to get to the bathroom on time.</a:t>
            </a:r>
          </a:p>
          <a:p>
            <a:endParaRPr lang="en-US" dirty="0"/>
          </a:p>
          <a:p>
            <a:r>
              <a:rPr lang="en-US" dirty="0"/>
              <a:t>(</a:t>
            </a:r>
            <a:r>
              <a:rPr lang="en-US" dirty="0" err="1"/>
              <a:t>Pulia</a:t>
            </a:r>
            <a:r>
              <a:rPr lang="en-US" dirty="0"/>
              <a:t> 2020)</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16</a:t>
            </a:fld>
            <a:endParaRPr lang="en-US"/>
          </a:p>
        </p:txBody>
      </p:sp>
    </p:spTree>
    <p:extLst>
      <p:ext uri="{BB962C8B-B14F-4D97-AF65-F5344CB8AC3E}">
        <p14:creationId xmlns:p14="http://schemas.microsoft.com/office/powerpoint/2010/main" val="3651460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 let’s shift to pneumonia</a:t>
            </a:r>
          </a:p>
        </p:txBody>
      </p:sp>
      <p:sp>
        <p:nvSpPr>
          <p:cNvPr id="4" name="Slide Number Placeholder 3"/>
          <p:cNvSpPr>
            <a:spLocks noGrp="1"/>
          </p:cNvSpPr>
          <p:nvPr>
            <p:ph type="sldNum" sz="quarter" idx="5"/>
          </p:nvPr>
        </p:nvSpPr>
        <p:spPr/>
        <p:txBody>
          <a:bodyPr/>
          <a:lstStyle/>
          <a:p>
            <a:fld id="{F3E171B1-235A-4E1F-A3BF-B2FF8B48E273}" type="slidenum">
              <a:rPr lang="en-US" smtClean="0"/>
              <a:t>17</a:t>
            </a:fld>
            <a:endParaRPr lang="en-US"/>
          </a:p>
        </p:txBody>
      </p:sp>
    </p:spTree>
    <p:extLst>
      <p:ext uri="{BB962C8B-B14F-4D97-AF65-F5344CB8AC3E}">
        <p14:creationId xmlns:p14="http://schemas.microsoft.com/office/powerpoint/2010/main" val="41510835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encounter plenty of pneumonia in older people.  Please have a high index of suspicion for pneumonia when your older patients appear to have a potential infection.  Pneumonia happens frequently, and it is associated with significant risk of dying in the not-too-distant future.</a:t>
            </a:r>
          </a:p>
          <a:p>
            <a:endParaRPr lang="en-US" dirty="0"/>
          </a:p>
          <a:p>
            <a:r>
              <a:rPr lang="en-US" dirty="0"/>
              <a:t>Pneumonia might present differently in older adults than in younger folks.</a:t>
            </a:r>
          </a:p>
          <a:p>
            <a:endParaRPr lang="en-US" dirty="0"/>
          </a:p>
          <a:p>
            <a:r>
              <a:rPr lang="en-US" dirty="0"/>
              <a:t>There are often increased risk factors, and there are some important treatment considerations.</a:t>
            </a:r>
          </a:p>
          <a:p>
            <a:endParaRPr lang="en-US" dirty="0"/>
          </a:p>
          <a:p>
            <a:r>
              <a:rPr lang="en-US" dirty="0"/>
              <a:t>(</a:t>
            </a:r>
            <a:r>
              <a:rPr lang="en-US" dirty="0" err="1"/>
              <a:t>Mody</a:t>
            </a:r>
            <a:r>
              <a:rPr lang="en-US" dirty="0"/>
              <a:t> 2023)</a:t>
            </a:r>
          </a:p>
          <a:p>
            <a:r>
              <a:rPr lang="en-US" dirty="0"/>
              <a:t>(File 2023)</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18</a:t>
            </a:fld>
            <a:endParaRPr lang="en-US"/>
          </a:p>
        </p:txBody>
      </p:sp>
    </p:spTree>
    <p:extLst>
      <p:ext uri="{BB962C8B-B14F-4D97-AF65-F5344CB8AC3E}">
        <p14:creationId xmlns:p14="http://schemas.microsoft.com/office/powerpoint/2010/main" val="4092200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like in your younger patients, Streptococcus pneumoniae is still the most common, BUT there is greater probability for poly-microbial infections, </a:t>
            </a:r>
            <a:r>
              <a:rPr lang="en-US" dirty="0" err="1"/>
              <a:t>haemophilus</a:t>
            </a:r>
            <a:r>
              <a:rPr lang="en-US" dirty="0"/>
              <a:t>, legionella, Moraxella, klebsiella, and MRSA.</a:t>
            </a:r>
          </a:p>
          <a:p>
            <a:endParaRPr lang="en-US" dirty="0"/>
          </a:p>
          <a:p>
            <a:r>
              <a:rPr lang="en-US" dirty="0"/>
              <a:t>Did you know that in long-term care facilities, we are required to test our air conditioners and air ducts for legionella? It really is a significant risk for our frail people with multiple co-morbidities who live in communal dwellings.</a:t>
            </a:r>
          </a:p>
          <a:p>
            <a:endParaRPr lang="en-US" dirty="0"/>
          </a:p>
          <a:p>
            <a:r>
              <a:rPr lang="en-US" dirty="0"/>
              <a:t>Because Strep </a:t>
            </a:r>
            <a:r>
              <a:rPr lang="en-US" dirty="0" err="1"/>
              <a:t>pneumo</a:t>
            </a:r>
            <a:r>
              <a:rPr lang="en-US" dirty="0"/>
              <a:t> is the most frequent cause of severe pneumonia in older people,  pneumonia immunization is very helpful for preventing disease.  Immunization for pneumonia is a quality measure, and for good reason.  There is about a 70% reduction in pneumonia infections among those who are vaccinated.  The 20-valent pneumococcal immunization (PCV 20) s recommended for all adults over 65.  The 20 valent vaccine covers the strains of pneumococcus most prevalent in our community in 2024.</a:t>
            </a:r>
          </a:p>
          <a:p>
            <a:endParaRPr lang="en-US" dirty="0"/>
          </a:p>
          <a:p>
            <a:r>
              <a:rPr lang="en-US" dirty="0"/>
              <a:t>If there are other chronic diseases present, you might be giving these immunizations at younger ages, but we’re talking about geriatric infections now, so it’s simple:  everyone gets a pneumonia shot.</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19</a:t>
            </a:fld>
            <a:endParaRPr lang="en-US"/>
          </a:p>
        </p:txBody>
      </p:sp>
    </p:spTree>
    <p:extLst>
      <p:ext uri="{BB962C8B-B14F-4D97-AF65-F5344CB8AC3E}">
        <p14:creationId xmlns:p14="http://schemas.microsoft.com/office/powerpoint/2010/main" val="3227951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Here is our objective:</a:t>
            </a:r>
          </a:p>
          <a:p>
            <a:pPr defTabSz="931774">
              <a:defRPr/>
            </a:pPr>
            <a:endParaRPr lang="en-US" dirty="0"/>
          </a:p>
          <a:p>
            <a:pPr defTabSz="931774">
              <a:defRPr/>
            </a:pPr>
            <a:r>
              <a:rPr lang="en-US" dirty="0"/>
              <a:t>By the end of this presentation, you will be able to discuss at least one or two clinical considerations regarding treatment of infections in older adults.  We will focus on UTI’s, pneumonia, and </a:t>
            </a:r>
            <a:r>
              <a:rPr lang="en-US" dirty="0" err="1"/>
              <a:t>Clostridioides</a:t>
            </a:r>
            <a:r>
              <a:rPr lang="en-US" dirty="0"/>
              <a:t> difficile</a:t>
            </a:r>
          </a:p>
        </p:txBody>
      </p:sp>
      <p:sp>
        <p:nvSpPr>
          <p:cNvPr id="4" name="Slide Number Placeholder 3"/>
          <p:cNvSpPr>
            <a:spLocks noGrp="1"/>
          </p:cNvSpPr>
          <p:nvPr>
            <p:ph type="sldNum" sz="quarter" idx="5"/>
          </p:nvPr>
        </p:nvSpPr>
        <p:spPr/>
        <p:txBody>
          <a:bodyPr/>
          <a:lstStyle/>
          <a:p>
            <a:fld id="{F3E171B1-235A-4E1F-A3BF-B2FF8B48E273}" type="slidenum">
              <a:rPr lang="en-US" smtClean="0"/>
              <a:t>2</a:t>
            </a:fld>
            <a:endParaRPr lang="en-US"/>
          </a:p>
        </p:txBody>
      </p:sp>
    </p:spTree>
    <p:extLst>
      <p:ext uri="{BB962C8B-B14F-4D97-AF65-F5344CB8AC3E}">
        <p14:creationId xmlns:p14="http://schemas.microsoft.com/office/powerpoint/2010/main" val="102000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Older people </a:t>
            </a:r>
            <a:r>
              <a:rPr lang="en-US" b="1" dirty="0"/>
              <a:t>might</a:t>
            </a:r>
            <a:r>
              <a:rPr lang="en-US" dirty="0"/>
              <a:t> have the classic pneumonia symptoms like younger people, but those aren’t always present.  </a:t>
            </a:r>
            <a:r>
              <a:rPr lang="en-US" b="1" dirty="0"/>
              <a:t>Really focus on vital signs</a:t>
            </a:r>
            <a:r>
              <a:rPr lang="en-US" dirty="0"/>
              <a:t>.</a:t>
            </a:r>
          </a:p>
          <a:p>
            <a:endParaRPr lang="en-US" dirty="0"/>
          </a:p>
          <a:p>
            <a:r>
              <a:rPr lang="en-US" dirty="0"/>
              <a:t>And, yes, I know, the CXR reports often give us ambiguity with phrases like “pneumonia can not be excluded” or “infectious etiologies should be considered.”   </a:t>
            </a:r>
          </a:p>
          <a:p>
            <a:endParaRPr lang="en-US" dirty="0"/>
          </a:p>
          <a:p>
            <a:r>
              <a:rPr lang="en-US" dirty="0"/>
              <a:t>The most important point here is that besides the CXR, you need to do a good physical exam, know your patient, and pay attention to vital signs.</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20</a:t>
            </a:fld>
            <a:endParaRPr lang="en-US"/>
          </a:p>
        </p:txBody>
      </p:sp>
    </p:spTree>
    <p:extLst>
      <p:ext uri="{BB962C8B-B14F-4D97-AF65-F5344CB8AC3E}">
        <p14:creationId xmlns:p14="http://schemas.microsoft.com/office/powerpoint/2010/main" val="7112180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wait for a culture with pneumonia.</a:t>
            </a:r>
          </a:p>
          <a:p>
            <a:endParaRPr lang="en-US" dirty="0"/>
          </a:p>
          <a:p>
            <a:r>
              <a:rPr lang="en-US" dirty="0"/>
              <a:t>Remember Strep pneumoniae is most common so high dose amoxicillin or </a:t>
            </a:r>
            <a:r>
              <a:rPr lang="en-US" dirty="0" err="1"/>
              <a:t>amox</a:t>
            </a:r>
            <a:r>
              <a:rPr lang="en-US" dirty="0"/>
              <a:t>-clavulanate are appropriate.  Or give them a dose of ceftriaxone before they leave your clinic.</a:t>
            </a:r>
          </a:p>
          <a:p>
            <a:endParaRPr lang="en-US" dirty="0"/>
          </a:p>
          <a:p>
            <a:r>
              <a:rPr lang="en-US" dirty="0"/>
              <a:t>Five days is generally as effective as longer treatments</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21</a:t>
            </a:fld>
            <a:endParaRPr lang="en-US"/>
          </a:p>
        </p:txBody>
      </p:sp>
    </p:spTree>
    <p:extLst>
      <p:ext uri="{BB962C8B-B14F-4D97-AF65-F5344CB8AC3E}">
        <p14:creationId xmlns:p14="http://schemas.microsoft.com/office/powerpoint/2010/main" val="37703145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use </a:t>
            </a:r>
            <a:r>
              <a:rPr lang="en-US" dirty="0" err="1"/>
              <a:t>amox-clav</a:t>
            </a:r>
            <a:r>
              <a:rPr lang="en-US" dirty="0"/>
              <a:t> or a third generation cephalosporin PLUS macrolide or doxycycline, you’ll cover strep </a:t>
            </a:r>
            <a:r>
              <a:rPr lang="en-US" dirty="0" err="1"/>
              <a:t>pneumo</a:t>
            </a:r>
            <a:r>
              <a:rPr lang="en-US" dirty="0"/>
              <a:t> as well as the other most common bacteria in community-dwelling older people, even those with multiple co-morbidities: the CHF, COPD, Parkinson’s, etc.</a:t>
            </a:r>
          </a:p>
          <a:p>
            <a:endParaRPr lang="en-US" dirty="0"/>
          </a:p>
          <a:p>
            <a:pPr defTabSz="931774">
              <a:defRPr/>
            </a:pPr>
            <a:r>
              <a:rPr lang="en-US" dirty="0"/>
              <a:t>Remember all those comments made earlier when we were talking about UTI’s regarding fluoroquinolones and the adverse effects which impact older people even more than younger folks.  Reserve the fluoroquinolones for those for whom you can’t use the other options.</a:t>
            </a:r>
          </a:p>
          <a:p>
            <a:pPr defTabSz="931774">
              <a:defRPr/>
            </a:pPr>
            <a:endParaRPr lang="en-US" dirty="0"/>
          </a:p>
          <a:p>
            <a:pPr defTabSz="931774">
              <a:defRPr/>
            </a:pPr>
            <a:r>
              <a:rPr lang="en-US" dirty="0"/>
              <a:t>Also remember to look at their medication list for drug interactions.  Macrolides and fluoroquinolones can cause QT prolongation especially in older people with hypokalemia, hypomagnesemia, bradycardia or on other meds that cause QT interval prolongation.  Especially think about amiodarone or sotalol.  Your patients on these meds are already high risk for dysrhythmias, and you might make that risk worse by ordering an antibiotics that interacts with them.   Patients with polypharmacy are a good reason to have a good relationship with a pharmacist.  I am very grateful to the pharmacists who sometimes capture the drug interaction problems that I create by ordering antibiotics.  I keep several pharmacists in my contact list on my phone.</a:t>
            </a:r>
          </a:p>
          <a:p>
            <a:pPr defTabSz="931774">
              <a:defRPr/>
            </a:pPr>
            <a:endParaRPr lang="en-US" dirty="0"/>
          </a:p>
          <a:p>
            <a:pPr defTabSz="931774">
              <a:defRPr/>
            </a:pPr>
            <a:r>
              <a:rPr lang="en-US" dirty="0"/>
              <a:t>Also, let’s highlight COPD here.  If your patient with COPD gets pneumonia, besides adding the antibiotic, please consider immediately increasing a COPD med, maybe some steroids, maybe more nebulized treatments.  Do something because their COPD is at significant risk of decompensation in the presence of pneumonia.</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22</a:t>
            </a:fld>
            <a:endParaRPr lang="en-US"/>
          </a:p>
        </p:txBody>
      </p:sp>
    </p:spTree>
    <p:extLst>
      <p:ext uri="{BB962C8B-B14F-4D97-AF65-F5344CB8AC3E}">
        <p14:creationId xmlns:p14="http://schemas.microsoft.com/office/powerpoint/2010/main" val="6517319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our patients accumulate chronic diseases and have less strength and mobility, their ability to defend themselves from pathogens is decreased.  </a:t>
            </a:r>
          </a:p>
          <a:p>
            <a:endParaRPr lang="en-US" dirty="0"/>
          </a:p>
          <a:p>
            <a:r>
              <a:rPr lang="en-US" dirty="0"/>
              <a:t>When people have exacerbations of these chronic diseases, they tend to visit hospitals and get exposed to more pathogens while there.  Take care of them outside the hospital if you can.</a:t>
            </a:r>
          </a:p>
          <a:p>
            <a:endParaRPr lang="en-US" dirty="0"/>
          </a:p>
          <a:p>
            <a:r>
              <a:rPr lang="en-US" dirty="0"/>
              <a:t>When lungs, hearts, kidneys, skin, and vision are impaired, we risk greater exposure to invasive pathogens.  </a:t>
            </a:r>
          </a:p>
          <a:p>
            <a:endParaRPr lang="en-US" dirty="0"/>
          </a:p>
          <a:p>
            <a:r>
              <a:rPr lang="en-US" dirty="0"/>
              <a:t>When people become weaker, such as losing the ability to cough as forcefully or perhaps lose the ability to swallow well, there is more opportunity for exposure to pathogens.</a:t>
            </a:r>
          </a:p>
          <a:p>
            <a:endParaRPr lang="en-US" dirty="0"/>
          </a:p>
          <a:p>
            <a:r>
              <a:rPr lang="en-US" dirty="0"/>
              <a:t>When there is memory loss, the ability to interpret and communicate one’s symptoms might become diminished, making our roles as clinicians just a little more difficult, demanding that we become a bit more persistent and patient.  </a:t>
            </a:r>
          </a:p>
          <a:p>
            <a:endParaRPr lang="en-US" dirty="0"/>
          </a:p>
          <a:p>
            <a:r>
              <a:rPr lang="en-US" dirty="0"/>
              <a:t>Vaccine responses are lower, but vaccines still make a significant impact on morbidity and mortality of infectious disease in older people.  You know that our elders should get a higher dose flu shot, a covid booster, a pneumonia vaccine, and now an RSV immunization as well.  There is plenty of evidence that these immunizations are beneficial at reducing morbidity and mortality from respiratory illness.</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23</a:t>
            </a:fld>
            <a:endParaRPr lang="en-US"/>
          </a:p>
        </p:txBody>
      </p:sp>
    </p:spTree>
    <p:extLst>
      <p:ext uri="{BB962C8B-B14F-4D97-AF65-F5344CB8AC3E}">
        <p14:creationId xmlns:p14="http://schemas.microsoft.com/office/powerpoint/2010/main" val="7005207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usually  successfully treat pneumonia in your clinic, but it’s a serious disease in older people, particularly with those co-morbidities we mentioned.  </a:t>
            </a:r>
          </a:p>
          <a:p>
            <a:endParaRPr lang="en-US" dirty="0"/>
          </a:p>
          <a:p>
            <a:r>
              <a:rPr lang="en-US" dirty="0"/>
              <a:t>See them again soon.  Make sure they are improving.</a:t>
            </a:r>
          </a:p>
          <a:p>
            <a:r>
              <a:rPr lang="en-US" dirty="0"/>
              <a:t>Once they are feeling better, make sure they get their pneumonia immunizations (any maybe flu and covid and RSV as well)</a:t>
            </a:r>
          </a:p>
          <a:p>
            <a:endParaRPr lang="en-US" dirty="0"/>
          </a:p>
          <a:p>
            <a:r>
              <a:rPr lang="en-US" dirty="0"/>
              <a:t>In addition to that short-term follow up visit, also schedule later follow up to make sure pneumonia is resolving AND their COPD or CHF (or other co-morbidities) aren’t worsened.</a:t>
            </a:r>
          </a:p>
          <a:p>
            <a:endParaRPr lang="en-US" dirty="0"/>
          </a:p>
          <a:p>
            <a:pPr defTabSz="931774">
              <a:defRPr/>
            </a:pPr>
            <a:r>
              <a:rPr lang="en-US" dirty="0"/>
              <a:t>Recurrent pneumonia might trigger some advance care planning discussions.</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24</a:t>
            </a:fld>
            <a:endParaRPr lang="en-US"/>
          </a:p>
        </p:txBody>
      </p:sp>
    </p:spTree>
    <p:extLst>
      <p:ext uri="{BB962C8B-B14F-4D97-AF65-F5344CB8AC3E}">
        <p14:creationId xmlns:p14="http://schemas.microsoft.com/office/powerpoint/2010/main" val="41210549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 patient aspirates, the infection might be complicated with other bacteria besides the usual respiratory pathogens.  You might want to get a culture if you can, but this might be very challenging in an ambulatory setting, and certainly it’s very difficult in my LTC population.  Perhaps you’ll add another antibiotic such as metronidazole if your patient aspirates.</a:t>
            </a:r>
          </a:p>
          <a:p>
            <a:endParaRPr lang="en-US" dirty="0"/>
          </a:p>
          <a:p>
            <a:endParaRPr lang="en-US" dirty="0"/>
          </a:p>
          <a:p>
            <a:r>
              <a:rPr lang="en-US" dirty="0"/>
              <a:t>AND you might have other medical issues to deal with.  You need to address the cause of the aspiration and attempt to mitigate the risks.</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25</a:t>
            </a:fld>
            <a:endParaRPr lang="en-US"/>
          </a:p>
        </p:txBody>
      </p:sp>
    </p:spTree>
    <p:extLst>
      <p:ext uri="{BB962C8B-B14F-4D97-AF65-F5344CB8AC3E}">
        <p14:creationId xmlns:p14="http://schemas.microsoft.com/office/powerpoint/2010/main" val="19418026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all aspirate our oral secretions a little, but when conditions are added such as those noted here, the risk of harming the lungs with aspiration is increased significantly.</a:t>
            </a:r>
          </a:p>
          <a:p>
            <a:endParaRPr lang="en-US" dirty="0"/>
          </a:p>
          <a:p>
            <a:r>
              <a:rPr lang="en-US" dirty="0"/>
              <a:t>With neuromuscular dysfunction caused by these disease states, sometimes getting the food safely from the mouth to the stomach is a major challenge.  Sometimes our frailer patients need to be cued  to swallow.   </a:t>
            </a:r>
          </a:p>
          <a:p>
            <a:endParaRPr lang="en-US" dirty="0"/>
          </a:p>
          <a:p>
            <a:r>
              <a:rPr lang="en-US" dirty="0"/>
              <a:t>With a stroke or a neurodegenerative disorder such as Parkinson’s or ALS or Huntington’s, sometimes they have difficulty coordinating all the things that must happen for swallowing to safely occur.</a:t>
            </a:r>
          </a:p>
          <a:p>
            <a:endParaRPr lang="en-US" dirty="0"/>
          </a:p>
          <a:p>
            <a:r>
              <a:rPr lang="en-US" dirty="0"/>
              <a:t>When our patients with dementia start to pocket food in their cheeks---when you find breakfast in their mouths long after breakfast occurred, it’s time to be having discussions about advance care planning.</a:t>
            </a:r>
          </a:p>
          <a:p>
            <a:endParaRPr lang="en-US" dirty="0"/>
          </a:p>
          <a:p>
            <a:r>
              <a:rPr lang="en-US" dirty="0"/>
              <a:t>(</a:t>
            </a:r>
            <a:r>
              <a:rPr lang="en-US" dirty="0" err="1"/>
              <a:t>Klompas</a:t>
            </a:r>
            <a:r>
              <a:rPr lang="en-US" dirty="0"/>
              <a:t>)</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26</a:t>
            </a:fld>
            <a:endParaRPr lang="en-US"/>
          </a:p>
        </p:txBody>
      </p:sp>
    </p:spTree>
    <p:extLst>
      <p:ext uri="{BB962C8B-B14F-4D97-AF65-F5344CB8AC3E}">
        <p14:creationId xmlns:p14="http://schemas.microsoft.com/office/powerpoint/2010/main" val="10857396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Aspiration is often silent, but if you see coughing or choking with eating, your suspicion is high for aspiration.</a:t>
            </a:r>
          </a:p>
          <a:p>
            <a:endParaRPr lang="en-US" dirty="0"/>
          </a:p>
          <a:p>
            <a:r>
              <a:rPr lang="en-US" dirty="0"/>
              <a:t>The more subtle symptom of runny nose is also very common with significant aspiration.  I’m in nursing homes and I see people eating so I see the drippy nose.  In your clinic settings, please remember to ask patients or family members about this if you wonder if they might be aspirating.</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27</a:t>
            </a:fld>
            <a:endParaRPr lang="en-US"/>
          </a:p>
        </p:txBody>
      </p:sp>
    </p:spTree>
    <p:extLst>
      <p:ext uri="{BB962C8B-B14F-4D97-AF65-F5344CB8AC3E}">
        <p14:creationId xmlns:p14="http://schemas.microsoft.com/office/powerpoint/2010/main" val="19440292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really appreciate all the efforts of our dieticians and speech therapists, and some of these interventions help a little bit some of the time, but the evidence isn’t great that  these interventions really make a huge difference.  </a:t>
            </a:r>
          </a:p>
          <a:p>
            <a:endParaRPr lang="en-US" dirty="0"/>
          </a:p>
          <a:p>
            <a:r>
              <a:rPr lang="en-US" b="1" dirty="0"/>
              <a:t>Taking time </a:t>
            </a:r>
            <a:r>
              <a:rPr lang="en-US" dirty="0"/>
              <a:t>with eating, and having </a:t>
            </a:r>
            <a:r>
              <a:rPr lang="en-US" b="1" dirty="0"/>
              <a:t>patience, </a:t>
            </a:r>
            <a:r>
              <a:rPr lang="en-US" b="0" dirty="0"/>
              <a:t>not rushing slow eaters, makes</a:t>
            </a:r>
            <a:r>
              <a:rPr lang="en-US" dirty="0"/>
              <a:t> the biggest difference.  </a:t>
            </a:r>
          </a:p>
          <a:p>
            <a:endParaRPr lang="en-US" dirty="0"/>
          </a:p>
          <a:p>
            <a:r>
              <a:rPr lang="en-US" dirty="0"/>
              <a:t>PEG placement has not been shown to prevent aspiration in many situations.  Nor has it been shown to lengthen life or improve quality of life in people with dementia.   They have been shown to make a difference in some conditions such as ALS or esophageal masses.</a:t>
            </a:r>
          </a:p>
          <a:p>
            <a:endParaRPr lang="en-US" dirty="0"/>
          </a:p>
          <a:p>
            <a:r>
              <a:rPr lang="en-US" dirty="0"/>
              <a:t>Remember that eating is about more than just getting nutrition to the gut. Eating is also about the social interaction. Encourage families or care-givers to take that long time to eat.  The social benefit might be worth it.  When aspiration is occurring repeatedly, please have those conversations about goals of care.</a:t>
            </a:r>
          </a:p>
          <a:p>
            <a:endParaRPr lang="en-US" dirty="0"/>
          </a:p>
          <a:p>
            <a:r>
              <a:rPr lang="en-US" dirty="0"/>
              <a:t>Of all the interventions noted here, good dental hygiene and mouth rinses are the most important and there actually is evidence that they do make </a:t>
            </a:r>
            <a:r>
              <a:rPr lang="en-US" b="1" dirty="0"/>
              <a:t>some</a:t>
            </a:r>
            <a:r>
              <a:rPr lang="en-US" dirty="0"/>
              <a:t> difference,  by reducing the pathogenic bacteria load.  </a:t>
            </a:r>
          </a:p>
          <a:p>
            <a:r>
              <a:rPr lang="en-US" dirty="0"/>
              <a:t>(</a:t>
            </a:r>
            <a:r>
              <a:rPr lang="en-US" dirty="0" err="1"/>
              <a:t>Klompas</a:t>
            </a:r>
            <a:r>
              <a:rPr lang="en-US" dirty="0"/>
              <a:t> 2023)</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28</a:t>
            </a:fld>
            <a:endParaRPr lang="en-US"/>
          </a:p>
        </p:txBody>
      </p:sp>
    </p:spTree>
    <p:extLst>
      <p:ext uri="{BB962C8B-B14F-4D97-AF65-F5344CB8AC3E}">
        <p14:creationId xmlns:p14="http://schemas.microsoft.com/office/powerpoint/2010/main" val="261388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When you look at those long polypharmacy lists of meds that older people are on, see if you can reduce or stop a PPI.    Increasing the pH of the stomach can decrease the destruction of harmful bacteria.  And they may impair absorption of other meds.  </a:t>
            </a:r>
          </a:p>
          <a:p>
            <a:endParaRPr lang="en-US" dirty="0"/>
          </a:p>
          <a:p>
            <a:endParaRPr lang="en-US" dirty="0"/>
          </a:p>
          <a:p>
            <a:r>
              <a:rPr lang="en-US" dirty="0"/>
              <a:t>There really is good evidence that use of PPI’s increases pneumonia.</a:t>
            </a:r>
          </a:p>
        </p:txBody>
      </p:sp>
      <p:sp>
        <p:nvSpPr>
          <p:cNvPr id="4" name="Slide Number Placeholder 3"/>
          <p:cNvSpPr>
            <a:spLocks noGrp="1"/>
          </p:cNvSpPr>
          <p:nvPr>
            <p:ph type="sldNum" sz="quarter" idx="5"/>
          </p:nvPr>
        </p:nvSpPr>
        <p:spPr/>
        <p:txBody>
          <a:bodyPr/>
          <a:lstStyle/>
          <a:p>
            <a:fld id="{F3E171B1-235A-4E1F-A3BF-B2FF8B48E273}" type="slidenum">
              <a:rPr lang="en-US" smtClean="0"/>
              <a:t>29</a:t>
            </a:fld>
            <a:endParaRPr lang="en-US"/>
          </a:p>
        </p:txBody>
      </p:sp>
    </p:spTree>
    <p:extLst>
      <p:ext uri="{BB962C8B-B14F-4D97-AF65-F5344CB8AC3E}">
        <p14:creationId xmlns:p14="http://schemas.microsoft.com/office/powerpoint/2010/main" val="4067611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no conflicts of interest</a:t>
            </a:r>
          </a:p>
          <a:p>
            <a:endParaRPr lang="en-US" dirty="0"/>
          </a:p>
          <a:p>
            <a:r>
              <a:rPr lang="en-US" dirty="0"/>
              <a:t>My clinical work is with frail elderly people.</a:t>
            </a:r>
          </a:p>
        </p:txBody>
      </p:sp>
      <p:sp>
        <p:nvSpPr>
          <p:cNvPr id="4" name="Slide Number Placeholder 3"/>
          <p:cNvSpPr>
            <a:spLocks noGrp="1"/>
          </p:cNvSpPr>
          <p:nvPr>
            <p:ph type="sldNum" sz="quarter" idx="5"/>
          </p:nvPr>
        </p:nvSpPr>
        <p:spPr/>
        <p:txBody>
          <a:bodyPr/>
          <a:lstStyle/>
          <a:p>
            <a:fld id="{F3E171B1-235A-4E1F-A3BF-B2FF8B48E273}" type="slidenum">
              <a:rPr lang="en-US" smtClean="0"/>
              <a:t>3</a:t>
            </a:fld>
            <a:endParaRPr lang="en-US"/>
          </a:p>
        </p:txBody>
      </p:sp>
    </p:spTree>
    <p:extLst>
      <p:ext uri="{BB962C8B-B14F-4D97-AF65-F5344CB8AC3E}">
        <p14:creationId xmlns:p14="http://schemas.microsoft.com/office/powerpoint/2010/main" val="2100621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move on to C diff, a very good reason to focus on </a:t>
            </a:r>
            <a:r>
              <a:rPr lang="en-US"/>
              <a:t>antibiotic stewardship.</a:t>
            </a:r>
          </a:p>
        </p:txBody>
      </p:sp>
      <p:sp>
        <p:nvSpPr>
          <p:cNvPr id="4" name="Slide Number Placeholder 3"/>
          <p:cNvSpPr>
            <a:spLocks noGrp="1"/>
          </p:cNvSpPr>
          <p:nvPr>
            <p:ph type="sldNum" sz="quarter" idx="5"/>
          </p:nvPr>
        </p:nvSpPr>
        <p:spPr/>
        <p:txBody>
          <a:bodyPr/>
          <a:lstStyle/>
          <a:p>
            <a:fld id="{F3E171B1-235A-4E1F-A3BF-B2FF8B48E273}" type="slidenum">
              <a:rPr lang="en-US" smtClean="0"/>
              <a:t>30</a:t>
            </a:fld>
            <a:endParaRPr lang="en-US"/>
          </a:p>
        </p:txBody>
      </p:sp>
    </p:spTree>
    <p:extLst>
      <p:ext uri="{BB962C8B-B14F-4D97-AF65-F5344CB8AC3E}">
        <p14:creationId xmlns:p14="http://schemas.microsoft.com/office/powerpoint/2010/main" val="10423582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 diff is increasing in frequency due to antibiotic overuse, and it’s a challenge to get rid of.</a:t>
            </a:r>
          </a:p>
        </p:txBody>
      </p:sp>
      <p:sp>
        <p:nvSpPr>
          <p:cNvPr id="4" name="Slide Number Placeholder 3"/>
          <p:cNvSpPr>
            <a:spLocks noGrp="1"/>
          </p:cNvSpPr>
          <p:nvPr>
            <p:ph type="sldNum" sz="quarter" idx="5"/>
          </p:nvPr>
        </p:nvSpPr>
        <p:spPr/>
        <p:txBody>
          <a:bodyPr/>
          <a:lstStyle/>
          <a:p>
            <a:fld id="{F3E171B1-235A-4E1F-A3BF-B2FF8B48E273}" type="slidenum">
              <a:rPr lang="en-US" smtClean="0"/>
              <a:t>31</a:t>
            </a:fld>
            <a:endParaRPr lang="en-US"/>
          </a:p>
        </p:txBody>
      </p:sp>
    </p:spTree>
    <p:extLst>
      <p:ext uri="{BB962C8B-B14F-4D97-AF65-F5344CB8AC3E}">
        <p14:creationId xmlns:p14="http://schemas.microsoft.com/office/powerpoint/2010/main" val="32871531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Treatment failures are unfortunately not rare.</a:t>
            </a:r>
          </a:p>
        </p:txBody>
      </p:sp>
      <p:sp>
        <p:nvSpPr>
          <p:cNvPr id="4" name="Slide Number Placeholder 3"/>
          <p:cNvSpPr>
            <a:spLocks noGrp="1"/>
          </p:cNvSpPr>
          <p:nvPr>
            <p:ph type="sldNum" sz="quarter" idx="5"/>
          </p:nvPr>
        </p:nvSpPr>
        <p:spPr/>
        <p:txBody>
          <a:bodyPr/>
          <a:lstStyle/>
          <a:p>
            <a:fld id="{F3E171B1-235A-4E1F-A3BF-B2FF8B48E273}" type="slidenum">
              <a:rPr lang="en-US" smtClean="0"/>
              <a:t>32</a:t>
            </a:fld>
            <a:endParaRPr lang="en-US"/>
          </a:p>
        </p:txBody>
      </p:sp>
    </p:spTree>
    <p:extLst>
      <p:ext uri="{BB962C8B-B14F-4D97-AF65-F5344CB8AC3E}">
        <p14:creationId xmlns:p14="http://schemas.microsoft.com/office/powerpoint/2010/main" val="22522865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see here the risk factors associated with </a:t>
            </a:r>
            <a:r>
              <a:rPr lang="en-US" dirty="0" err="1"/>
              <a:t>Cdiff</a:t>
            </a:r>
            <a:r>
              <a:rPr lang="en-US" dirty="0"/>
              <a:t>.  Our older, frailer patients are most impacted.</a:t>
            </a:r>
          </a:p>
        </p:txBody>
      </p:sp>
      <p:sp>
        <p:nvSpPr>
          <p:cNvPr id="4" name="Slide Number Placeholder 3"/>
          <p:cNvSpPr>
            <a:spLocks noGrp="1"/>
          </p:cNvSpPr>
          <p:nvPr>
            <p:ph type="sldNum" sz="quarter" idx="5"/>
          </p:nvPr>
        </p:nvSpPr>
        <p:spPr/>
        <p:txBody>
          <a:bodyPr/>
          <a:lstStyle/>
          <a:p>
            <a:fld id="{F3E171B1-235A-4E1F-A3BF-B2FF8B48E273}" type="slidenum">
              <a:rPr lang="en-US" smtClean="0"/>
              <a:t>33</a:t>
            </a:fld>
            <a:endParaRPr lang="en-US"/>
          </a:p>
        </p:txBody>
      </p:sp>
    </p:spTree>
    <p:extLst>
      <p:ext uri="{BB962C8B-B14F-4D97-AF65-F5344CB8AC3E}">
        <p14:creationId xmlns:p14="http://schemas.microsoft.com/office/powerpoint/2010/main" val="30345281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Besides these two antibiotic interventions, don’t forget about other supportive care.  With sometimes very large amounts of diarrhea, please remember fluid replacement, risk of electrolyte disturbances, and skin protection.  </a:t>
            </a:r>
          </a:p>
          <a:p>
            <a:endParaRPr lang="en-US" dirty="0"/>
          </a:p>
          <a:p>
            <a:r>
              <a:rPr lang="en-US" dirty="0"/>
              <a:t>Obviously, the cost difference is going to make you pick vancomycin first.  With </a:t>
            </a:r>
            <a:r>
              <a:rPr lang="en-US" dirty="0" err="1"/>
              <a:t>vanco</a:t>
            </a:r>
            <a:r>
              <a:rPr lang="en-US" dirty="0"/>
              <a:t>, you need to remember the risk of renal toxicity and ototoxicity, and in our older population who already have CKD and hearing loss, these risks may be significant.  With the Fidaxomicin, there are no dose adjustments for renal or hepatic impairment, and it’s generally quite well tolerated---except by adverse effect to one’s wallet.</a:t>
            </a:r>
          </a:p>
        </p:txBody>
      </p:sp>
      <p:sp>
        <p:nvSpPr>
          <p:cNvPr id="4" name="Slide Number Placeholder 3"/>
          <p:cNvSpPr>
            <a:spLocks noGrp="1"/>
          </p:cNvSpPr>
          <p:nvPr>
            <p:ph type="sldNum" sz="quarter" idx="5"/>
          </p:nvPr>
        </p:nvSpPr>
        <p:spPr/>
        <p:txBody>
          <a:bodyPr/>
          <a:lstStyle/>
          <a:p>
            <a:fld id="{F3E171B1-235A-4E1F-A3BF-B2FF8B48E273}" type="slidenum">
              <a:rPr lang="en-US" smtClean="0"/>
              <a:t>34</a:t>
            </a:fld>
            <a:endParaRPr lang="en-US"/>
          </a:p>
        </p:txBody>
      </p:sp>
    </p:spTree>
    <p:extLst>
      <p:ext uri="{BB962C8B-B14F-4D97-AF65-F5344CB8AC3E}">
        <p14:creationId xmlns:p14="http://schemas.microsoft.com/office/powerpoint/2010/main" val="20064120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Fecal transplants work.  It’s well-tolerated.  I’ll defer to our gastroenterologist colleagues </a:t>
            </a:r>
            <a:r>
              <a:rPr lang="en-US" dirty="0" err="1"/>
              <a:t>r.e</a:t>
            </a:r>
            <a:r>
              <a:rPr lang="en-US" dirty="0"/>
              <a:t>. the details.</a:t>
            </a:r>
          </a:p>
          <a:p>
            <a:endParaRPr lang="en-US" dirty="0"/>
          </a:p>
          <a:p>
            <a:r>
              <a:rPr lang="en-US" dirty="0"/>
              <a:t>There is development of “live biotherapeutic products” that can be swallowed in capsules to restore healthy gut flora.  These exist, but I think they are  in research settings, not widely available for us all to order yet.  (I’m not talking about pro-biotics here, but rather live biotherapeutic products.)</a:t>
            </a:r>
          </a:p>
        </p:txBody>
      </p:sp>
      <p:sp>
        <p:nvSpPr>
          <p:cNvPr id="4" name="Slide Number Placeholder 3"/>
          <p:cNvSpPr>
            <a:spLocks noGrp="1"/>
          </p:cNvSpPr>
          <p:nvPr>
            <p:ph type="sldNum" sz="quarter" idx="5"/>
          </p:nvPr>
        </p:nvSpPr>
        <p:spPr/>
        <p:txBody>
          <a:bodyPr/>
          <a:lstStyle/>
          <a:p>
            <a:fld id="{F3E171B1-235A-4E1F-A3BF-B2FF8B48E273}" type="slidenum">
              <a:rPr lang="en-US" smtClean="0"/>
              <a:t>35</a:t>
            </a:fld>
            <a:endParaRPr lang="en-US"/>
          </a:p>
        </p:txBody>
      </p:sp>
    </p:spTree>
    <p:extLst>
      <p:ext uri="{BB962C8B-B14F-4D97-AF65-F5344CB8AC3E}">
        <p14:creationId xmlns:p14="http://schemas.microsoft.com/office/powerpoint/2010/main" val="37639135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Clostridioides</a:t>
            </a:r>
            <a:r>
              <a:rPr lang="en-US" dirty="0"/>
              <a:t> difficile occurs most frequently following a hospitalization which involved aggressive antibiotic treatment, but an increasing number are community acquired.</a:t>
            </a:r>
          </a:p>
        </p:txBody>
      </p:sp>
      <p:sp>
        <p:nvSpPr>
          <p:cNvPr id="4" name="Slide Number Placeholder 3"/>
          <p:cNvSpPr>
            <a:spLocks noGrp="1"/>
          </p:cNvSpPr>
          <p:nvPr>
            <p:ph type="sldNum" sz="quarter" idx="5"/>
          </p:nvPr>
        </p:nvSpPr>
        <p:spPr/>
        <p:txBody>
          <a:bodyPr/>
          <a:lstStyle/>
          <a:p>
            <a:fld id="{F3E171B1-235A-4E1F-A3BF-B2FF8B48E273}" type="slidenum">
              <a:rPr lang="en-US" smtClean="0"/>
              <a:t>36</a:t>
            </a:fld>
            <a:endParaRPr lang="en-US"/>
          </a:p>
        </p:txBody>
      </p:sp>
    </p:spTree>
    <p:extLst>
      <p:ext uri="{BB962C8B-B14F-4D97-AF65-F5344CB8AC3E}">
        <p14:creationId xmlns:p14="http://schemas.microsoft.com/office/powerpoint/2010/main" val="25374441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know the symptoms.</a:t>
            </a:r>
          </a:p>
          <a:p>
            <a:endParaRPr lang="en-US" dirty="0"/>
          </a:p>
          <a:p>
            <a:r>
              <a:rPr lang="en-US" dirty="0"/>
              <a:t>These symptoms can be extremely difficult for our elders who might be challenged to get to the bathroom on time.  Decreased appetite can set older people on a trajectory of overall decline if we can’t get them to eat adequately.</a:t>
            </a:r>
          </a:p>
          <a:p>
            <a:endParaRPr lang="en-US" dirty="0"/>
          </a:p>
          <a:p>
            <a:r>
              <a:rPr lang="en-US" dirty="0"/>
              <a:t>Quality of life can be severely impacted by the loneliness of isolation as well as by the symptoms themselves.  And certainly, severe symptoms can lead to death.</a:t>
            </a:r>
          </a:p>
        </p:txBody>
      </p:sp>
      <p:sp>
        <p:nvSpPr>
          <p:cNvPr id="4" name="Slide Number Placeholder 3"/>
          <p:cNvSpPr>
            <a:spLocks noGrp="1"/>
          </p:cNvSpPr>
          <p:nvPr>
            <p:ph type="sldNum" sz="quarter" idx="5"/>
          </p:nvPr>
        </p:nvSpPr>
        <p:spPr/>
        <p:txBody>
          <a:bodyPr/>
          <a:lstStyle/>
          <a:p>
            <a:fld id="{F3E171B1-235A-4E1F-A3BF-B2FF8B48E273}" type="slidenum">
              <a:rPr lang="en-US" smtClean="0"/>
              <a:t>37</a:t>
            </a:fld>
            <a:endParaRPr lang="en-US"/>
          </a:p>
        </p:txBody>
      </p:sp>
    </p:spTree>
    <p:extLst>
      <p:ext uri="{BB962C8B-B14F-4D97-AF65-F5344CB8AC3E}">
        <p14:creationId xmlns:p14="http://schemas.microsoft.com/office/powerpoint/2010/main" val="27869536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course, choosing antibiotics carefully is important, and PLEASE don’t use antibiotics if they are not clearly indicated.</a:t>
            </a:r>
          </a:p>
          <a:p>
            <a:endParaRPr lang="en-US" dirty="0"/>
          </a:p>
          <a:p>
            <a:r>
              <a:rPr lang="en-US" dirty="0"/>
              <a:t>As always, washing your hands frequently and well is very important.</a:t>
            </a:r>
          </a:p>
          <a:p>
            <a:endParaRPr lang="en-US" dirty="0"/>
          </a:p>
          <a:p>
            <a:r>
              <a:rPr lang="en-US" dirty="0"/>
              <a:t>And, as much as it seems to make sense and people want to use pro-biotics to help prevent </a:t>
            </a:r>
            <a:r>
              <a:rPr lang="en-US" dirty="0" err="1"/>
              <a:t>Cdiff</a:t>
            </a:r>
            <a:r>
              <a:rPr lang="en-US" dirty="0"/>
              <a:t>, there really isn’t much evidence to support the value of doing so.</a:t>
            </a:r>
          </a:p>
        </p:txBody>
      </p:sp>
      <p:sp>
        <p:nvSpPr>
          <p:cNvPr id="4" name="Slide Number Placeholder 3"/>
          <p:cNvSpPr>
            <a:spLocks noGrp="1"/>
          </p:cNvSpPr>
          <p:nvPr>
            <p:ph type="sldNum" sz="quarter" idx="5"/>
          </p:nvPr>
        </p:nvSpPr>
        <p:spPr/>
        <p:txBody>
          <a:bodyPr/>
          <a:lstStyle/>
          <a:p>
            <a:fld id="{F3E171B1-235A-4E1F-A3BF-B2FF8B48E273}" type="slidenum">
              <a:rPr lang="en-US" smtClean="0"/>
              <a:t>38</a:t>
            </a:fld>
            <a:endParaRPr lang="en-US"/>
          </a:p>
        </p:txBody>
      </p:sp>
    </p:spTree>
    <p:extLst>
      <p:ext uri="{BB962C8B-B14F-4D97-AF65-F5344CB8AC3E}">
        <p14:creationId xmlns:p14="http://schemas.microsoft.com/office/powerpoint/2010/main" val="323991888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summarize:</a:t>
            </a:r>
          </a:p>
          <a:p>
            <a:endParaRPr lang="en-US" dirty="0"/>
          </a:p>
          <a:p>
            <a:r>
              <a:rPr lang="en-US" dirty="0"/>
              <a:t>1.  Remember:  Don’t treat asymptomatic bacteriuria with antibiotics…..especially because you don’t want to contribute to antibiotic resistance and the risk of </a:t>
            </a:r>
            <a:r>
              <a:rPr lang="en-US" dirty="0" err="1"/>
              <a:t>Cdiff</a:t>
            </a:r>
            <a:r>
              <a:rPr lang="en-US" dirty="0"/>
              <a:t>.</a:t>
            </a:r>
          </a:p>
        </p:txBody>
      </p:sp>
      <p:sp>
        <p:nvSpPr>
          <p:cNvPr id="4" name="Slide Number Placeholder 3"/>
          <p:cNvSpPr>
            <a:spLocks noGrp="1"/>
          </p:cNvSpPr>
          <p:nvPr>
            <p:ph type="sldNum" sz="quarter" idx="5"/>
          </p:nvPr>
        </p:nvSpPr>
        <p:spPr/>
        <p:txBody>
          <a:bodyPr/>
          <a:lstStyle/>
          <a:p>
            <a:fld id="{F3E171B1-235A-4E1F-A3BF-B2FF8B48E273}" type="slidenum">
              <a:rPr lang="en-US" smtClean="0"/>
              <a:t>39</a:t>
            </a:fld>
            <a:endParaRPr lang="en-US"/>
          </a:p>
        </p:txBody>
      </p:sp>
    </p:spTree>
    <p:extLst>
      <p:ext uri="{BB962C8B-B14F-4D97-AF65-F5344CB8AC3E}">
        <p14:creationId xmlns:p14="http://schemas.microsoft.com/office/powerpoint/2010/main" val="2629485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Here’s the direction this next half hour is going to go: </a:t>
            </a:r>
          </a:p>
          <a:p>
            <a:pPr defTabSz="931774">
              <a:defRPr/>
            </a:pPr>
            <a:r>
              <a:rPr lang="en-US" dirty="0"/>
              <a:t>First, we’ll talk about UTI’s, and please take a moment to note those capitalized words.  Please do not treat asymptomatic bacteriuria with antibiotics.</a:t>
            </a:r>
          </a:p>
        </p:txBody>
      </p:sp>
      <p:sp>
        <p:nvSpPr>
          <p:cNvPr id="4" name="Slide Number Placeholder 3"/>
          <p:cNvSpPr>
            <a:spLocks noGrp="1"/>
          </p:cNvSpPr>
          <p:nvPr>
            <p:ph type="sldNum" sz="quarter" idx="5"/>
          </p:nvPr>
        </p:nvSpPr>
        <p:spPr/>
        <p:txBody>
          <a:bodyPr/>
          <a:lstStyle/>
          <a:p>
            <a:fld id="{F3E171B1-235A-4E1F-A3BF-B2FF8B48E273}" type="slidenum">
              <a:rPr lang="en-US" smtClean="0"/>
              <a:t>4</a:t>
            </a:fld>
            <a:endParaRPr lang="en-US"/>
          </a:p>
        </p:txBody>
      </p:sp>
    </p:spTree>
    <p:extLst>
      <p:ext uri="{BB962C8B-B14F-4D97-AF65-F5344CB8AC3E}">
        <p14:creationId xmlns:p14="http://schemas.microsoft.com/office/powerpoint/2010/main" val="29809783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Secondly,  Remember that older people with pneumonia might not present with cough and fever.  </a:t>
            </a:r>
          </a:p>
          <a:p>
            <a:pPr defTabSz="931774">
              <a:defRPr/>
            </a:pPr>
            <a:endParaRPr lang="en-US" dirty="0"/>
          </a:p>
          <a:p>
            <a:pPr defTabSz="931774">
              <a:defRPr/>
            </a:pPr>
            <a:r>
              <a:rPr lang="en-US" dirty="0"/>
              <a:t>But be very alert for:</a:t>
            </a:r>
          </a:p>
          <a:p>
            <a:r>
              <a:rPr lang="en-US" dirty="0"/>
              <a:t>Changes in vital signs and decreased functional status</a:t>
            </a:r>
          </a:p>
        </p:txBody>
      </p:sp>
      <p:sp>
        <p:nvSpPr>
          <p:cNvPr id="4" name="Slide Number Placeholder 3"/>
          <p:cNvSpPr>
            <a:spLocks noGrp="1"/>
          </p:cNvSpPr>
          <p:nvPr>
            <p:ph type="sldNum" sz="quarter" idx="5"/>
          </p:nvPr>
        </p:nvSpPr>
        <p:spPr/>
        <p:txBody>
          <a:bodyPr/>
          <a:lstStyle/>
          <a:p>
            <a:fld id="{F3E171B1-235A-4E1F-A3BF-B2FF8B48E273}" type="slidenum">
              <a:rPr lang="en-US" smtClean="0"/>
              <a:t>40</a:t>
            </a:fld>
            <a:endParaRPr lang="en-US"/>
          </a:p>
        </p:txBody>
      </p:sp>
    </p:spTree>
    <p:extLst>
      <p:ext uri="{BB962C8B-B14F-4D97-AF65-F5344CB8AC3E}">
        <p14:creationId xmlns:p14="http://schemas.microsoft.com/office/powerpoint/2010/main" val="95381322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forget the importance of antibiotic stewardship in prevention of C difficile, and remember to replace lost fluids and electrolytes.  And please try to protect the skin.</a:t>
            </a:r>
          </a:p>
        </p:txBody>
      </p:sp>
      <p:sp>
        <p:nvSpPr>
          <p:cNvPr id="4" name="Slide Number Placeholder 3"/>
          <p:cNvSpPr>
            <a:spLocks noGrp="1"/>
          </p:cNvSpPr>
          <p:nvPr>
            <p:ph type="sldNum" sz="quarter" idx="5"/>
          </p:nvPr>
        </p:nvSpPr>
        <p:spPr/>
        <p:txBody>
          <a:bodyPr/>
          <a:lstStyle/>
          <a:p>
            <a:fld id="{F3E171B1-235A-4E1F-A3BF-B2FF8B48E273}" type="slidenum">
              <a:rPr lang="en-US" smtClean="0"/>
              <a:t>41</a:t>
            </a:fld>
            <a:endParaRPr lang="en-US"/>
          </a:p>
        </p:txBody>
      </p:sp>
    </p:spTree>
    <p:extLst>
      <p:ext uri="{BB962C8B-B14F-4D97-AF65-F5344CB8AC3E}">
        <p14:creationId xmlns:p14="http://schemas.microsoft.com/office/powerpoint/2010/main" val="21923305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references that support just about every word that came out of my mouth.</a:t>
            </a:r>
          </a:p>
        </p:txBody>
      </p:sp>
      <p:sp>
        <p:nvSpPr>
          <p:cNvPr id="4" name="Slide Number Placeholder 3"/>
          <p:cNvSpPr>
            <a:spLocks noGrp="1"/>
          </p:cNvSpPr>
          <p:nvPr>
            <p:ph type="sldNum" sz="quarter" idx="5"/>
          </p:nvPr>
        </p:nvSpPr>
        <p:spPr/>
        <p:txBody>
          <a:bodyPr/>
          <a:lstStyle/>
          <a:p>
            <a:fld id="{F3E171B1-235A-4E1F-A3BF-B2FF8B48E273}" type="slidenum">
              <a:rPr lang="en-US" smtClean="0"/>
              <a:t>42</a:t>
            </a:fld>
            <a:endParaRPr lang="en-US"/>
          </a:p>
        </p:txBody>
      </p:sp>
    </p:spTree>
    <p:extLst>
      <p:ext uri="{BB962C8B-B14F-4D97-AF65-F5344CB8AC3E}">
        <p14:creationId xmlns:p14="http://schemas.microsoft.com/office/powerpoint/2010/main" val="2474828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wish to communicate further after this evening, here is how </a:t>
            </a:r>
            <a:r>
              <a:rPr lang="en-US"/>
              <a:t>you’ll reach me.</a:t>
            </a:r>
            <a:endParaRPr lang="en-US" dirty="0"/>
          </a:p>
          <a:p>
            <a:endParaRPr lang="en-US" dirty="0"/>
          </a:p>
          <a:p>
            <a:r>
              <a:rPr lang="en-US" dirty="0"/>
              <a:t>Thank you for spending about 30 minutes with me.   </a:t>
            </a:r>
          </a:p>
          <a:p>
            <a:endParaRPr lang="en-US" dirty="0"/>
          </a:p>
          <a:p>
            <a:r>
              <a:rPr lang="en-US" dirty="0"/>
              <a:t>I welcome comments and questions.  </a:t>
            </a:r>
          </a:p>
        </p:txBody>
      </p:sp>
      <p:sp>
        <p:nvSpPr>
          <p:cNvPr id="4" name="Slide Number Placeholder 3"/>
          <p:cNvSpPr>
            <a:spLocks noGrp="1"/>
          </p:cNvSpPr>
          <p:nvPr>
            <p:ph type="sldNum" sz="quarter" idx="5"/>
          </p:nvPr>
        </p:nvSpPr>
        <p:spPr/>
        <p:txBody>
          <a:bodyPr/>
          <a:lstStyle/>
          <a:p>
            <a:fld id="{F3E171B1-235A-4E1F-A3BF-B2FF8B48E273}" type="slidenum">
              <a:rPr lang="en-US" smtClean="0"/>
              <a:t>43</a:t>
            </a:fld>
            <a:endParaRPr lang="en-US"/>
          </a:p>
        </p:txBody>
      </p:sp>
    </p:spTree>
    <p:extLst>
      <p:ext uri="{BB962C8B-B14F-4D97-AF65-F5344CB8AC3E}">
        <p14:creationId xmlns:p14="http://schemas.microsoft.com/office/powerpoint/2010/main" val="4060468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Secondly, we’ll talk about pneumonia.  In older adults, be alert for pneumonia when you see an acute functional decline or a change in vital signs especially pulse, respiratory rate, oxygen saturation, and blood sugars.</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5</a:t>
            </a:fld>
            <a:endParaRPr lang="en-US"/>
          </a:p>
        </p:txBody>
      </p:sp>
    </p:spTree>
    <p:extLst>
      <p:ext uri="{BB962C8B-B14F-4D97-AF65-F5344CB8AC3E}">
        <p14:creationId xmlns:p14="http://schemas.microsoft.com/office/powerpoint/2010/main" val="288381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Thirdly, we’ll discuss that obnoxious infection:  C diff</a:t>
            </a:r>
          </a:p>
        </p:txBody>
      </p:sp>
      <p:sp>
        <p:nvSpPr>
          <p:cNvPr id="4" name="Slide Number Placeholder 3"/>
          <p:cNvSpPr>
            <a:spLocks noGrp="1"/>
          </p:cNvSpPr>
          <p:nvPr>
            <p:ph type="sldNum" sz="quarter" idx="5"/>
          </p:nvPr>
        </p:nvSpPr>
        <p:spPr/>
        <p:txBody>
          <a:bodyPr/>
          <a:lstStyle/>
          <a:p>
            <a:fld id="{F3E171B1-235A-4E1F-A3BF-B2FF8B48E273}" type="slidenum">
              <a:rPr lang="en-US" smtClean="0"/>
              <a:t>6</a:t>
            </a:fld>
            <a:endParaRPr lang="en-US"/>
          </a:p>
        </p:txBody>
      </p:sp>
    </p:spTree>
    <p:extLst>
      <p:ext uri="{BB962C8B-B14F-4D97-AF65-F5344CB8AC3E}">
        <p14:creationId xmlns:p14="http://schemas.microsoft.com/office/powerpoint/2010/main" val="3245538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with the UTI’s</a:t>
            </a:r>
          </a:p>
        </p:txBody>
      </p:sp>
      <p:sp>
        <p:nvSpPr>
          <p:cNvPr id="4" name="Slide Number Placeholder 3"/>
          <p:cNvSpPr>
            <a:spLocks noGrp="1"/>
          </p:cNvSpPr>
          <p:nvPr>
            <p:ph type="sldNum" sz="quarter" idx="5"/>
          </p:nvPr>
        </p:nvSpPr>
        <p:spPr/>
        <p:txBody>
          <a:bodyPr/>
          <a:lstStyle/>
          <a:p>
            <a:fld id="{F3E171B1-235A-4E1F-A3BF-B2FF8B48E273}" type="slidenum">
              <a:rPr lang="en-US" smtClean="0"/>
              <a:t>7</a:t>
            </a:fld>
            <a:endParaRPr lang="en-US"/>
          </a:p>
        </p:txBody>
      </p:sp>
    </p:spTree>
    <p:extLst>
      <p:ext uri="{BB962C8B-B14F-4D97-AF65-F5344CB8AC3E}">
        <p14:creationId xmlns:p14="http://schemas.microsoft.com/office/powerpoint/2010/main" val="3293318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determining whether to check a UA and culture, focus on the acute symptoms.   If none of these acute urinary symptoms are present, it’s not likely truly a UTI.</a:t>
            </a:r>
          </a:p>
          <a:p>
            <a:endParaRPr lang="en-US" dirty="0"/>
          </a:p>
          <a:p>
            <a:r>
              <a:rPr lang="en-US" dirty="0"/>
              <a:t>When people have chronic urinary symptoms such as incontinence or dribbling, this gets a little more complicated to assess, especially if there is some cognitive impairment.</a:t>
            </a:r>
          </a:p>
          <a:p>
            <a:endParaRPr lang="en-US" dirty="0"/>
          </a:p>
          <a:p>
            <a:r>
              <a:rPr lang="en-US" dirty="0"/>
              <a:t>(</a:t>
            </a:r>
            <a:r>
              <a:rPr lang="en-US" dirty="0" err="1"/>
              <a:t>Mody</a:t>
            </a:r>
            <a:r>
              <a:rPr lang="en-US" dirty="0"/>
              <a:t> 2023)</a:t>
            </a:r>
          </a:p>
          <a:p>
            <a:endParaRPr lang="en-US" dirty="0"/>
          </a:p>
          <a:p>
            <a:r>
              <a:rPr lang="en-US" dirty="0"/>
              <a:t>Sometimes watchful waiting,</a:t>
            </a:r>
            <a:r>
              <a:rPr lang="en-US" b="1" dirty="0"/>
              <a:t> hydration</a:t>
            </a:r>
            <a:r>
              <a:rPr lang="en-US" dirty="0"/>
              <a:t>, and close follow-up might be appropriate.  Remember that their symptoms of not feeling well or being a little confused might be due to dehydration, an electrolyte issue, or a myriad of other possible causes besides  infection.  </a:t>
            </a:r>
          </a:p>
          <a:p>
            <a:endParaRPr lang="en-US" dirty="0"/>
          </a:p>
        </p:txBody>
      </p:sp>
      <p:sp>
        <p:nvSpPr>
          <p:cNvPr id="4" name="Slide Number Placeholder 3"/>
          <p:cNvSpPr>
            <a:spLocks noGrp="1"/>
          </p:cNvSpPr>
          <p:nvPr>
            <p:ph type="sldNum" sz="quarter" idx="5"/>
          </p:nvPr>
        </p:nvSpPr>
        <p:spPr/>
        <p:txBody>
          <a:bodyPr/>
          <a:lstStyle/>
          <a:p>
            <a:fld id="{F3E171B1-235A-4E1F-A3BF-B2FF8B48E273}" type="slidenum">
              <a:rPr lang="en-US" smtClean="0"/>
              <a:t>8</a:t>
            </a:fld>
            <a:endParaRPr lang="en-US"/>
          </a:p>
        </p:txBody>
      </p:sp>
    </p:spTree>
    <p:extLst>
      <p:ext uri="{BB962C8B-B14F-4D97-AF65-F5344CB8AC3E}">
        <p14:creationId xmlns:p14="http://schemas.microsoft.com/office/powerpoint/2010/main" val="2372439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dirty="0" err="1"/>
              <a:t>Mody</a:t>
            </a:r>
            <a:r>
              <a:rPr lang="en-US" dirty="0"/>
              <a:t> 2023)</a:t>
            </a:r>
          </a:p>
          <a:p>
            <a:endParaRPr lang="en-US" dirty="0"/>
          </a:p>
          <a:p>
            <a:r>
              <a:rPr lang="en-US" dirty="0"/>
              <a:t>These rates of asymptomatic bacteriuria noted on this slide are not trivial numbers</a:t>
            </a:r>
          </a:p>
          <a:p>
            <a:endParaRPr lang="en-US" dirty="0"/>
          </a:p>
          <a:p>
            <a:r>
              <a:rPr lang="en-US" dirty="0"/>
              <a:t>Given significant rates of asymptomatic bacteriuria or colonization in the urinary tracts of older adults, please don’t assume that the presence of bacteria in urine represents infection.  Not every UA with bacteria represents an infection.</a:t>
            </a:r>
          </a:p>
        </p:txBody>
      </p:sp>
      <p:sp>
        <p:nvSpPr>
          <p:cNvPr id="4" name="Slide Number Placeholder 3"/>
          <p:cNvSpPr>
            <a:spLocks noGrp="1"/>
          </p:cNvSpPr>
          <p:nvPr>
            <p:ph type="sldNum" sz="quarter" idx="5"/>
          </p:nvPr>
        </p:nvSpPr>
        <p:spPr/>
        <p:txBody>
          <a:bodyPr/>
          <a:lstStyle/>
          <a:p>
            <a:fld id="{F3E171B1-235A-4E1F-A3BF-B2FF8B48E273}" type="slidenum">
              <a:rPr lang="en-US" smtClean="0"/>
              <a:t>9</a:t>
            </a:fld>
            <a:endParaRPr lang="en-US"/>
          </a:p>
        </p:txBody>
      </p:sp>
    </p:spTree>
    <p:extLst>
      <p:ext uri="{BB962C8B-B14F-4D97-AF65-F5344CB8AC3E}">
        <p14:creationId xmlns:p14="http://schemas.microsoft.com/office/powerpoint/2010/main" val="12856872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1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8.png"/><Relationship Id="rId2" Type="http://schemas.openxmlformats.org/officeDocument/2006/relationships/image" Target="../media/image14.jpeg"/><Relationship Id="rId1" Type="http://schemas.openxmlformats.org/officeDocument/2006/relationships/slideMaster" Target="../slideMasters/slideMaster1.xml"/><Relationship Id="rId6" Type="http://schemas.openxmlformats.org/officeDocument/2006/relationships/image" Target="../media/image17.png"/><Relationship Id="rId5" Type="http://schemas.openxmlformats.org/officeDocument/2006/relationships/image" Target="../media/image6.png"/><Relationship Id="rId4" Type="http://schemas.openxmlformats.org/officeDocument/2006/relationships/image" Target="../media/image16.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6.png"/><Relationship Id="rId2" Type="http://schemas.openxmlformats.org/officeDocument/2006/relationships/image" Target="../media/image19.jpeg"/><Relationship Id="rId1" Type="http://schemas.openxmlformats.org/officeDocument/2006/relationships/slideMaster" Target="../slideMasters/slideMaster1.xml"/><Relationship Id="rId6" Type="http://schemas.openxmlformats.org/officeDocument/2006/relationships/image" Target="../media/image21.png"/><Relationship Id="rId5" Type="http://schemas.openxmlformats.org/officeDocument/2006/relationships/image" Target="../media/image18.png"/><Relationship Id="rId4" Type="http://schemas.openxmlformats.org/officeDocument/2006/relationships/image" Target="../media/image17.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2.jpe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1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5E4E357-CB55-4A77-A986-2343CFCC17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76199"/>
            <a:ext cx="12346027" cy="8214423"/>
          </a:xfrm>
          <a:prstGeom prst="rect">
            <a:avLst/>
          </a:prstGeom>
        </p:spPr>
      </p:pic>
      <p:cxnSp>
        <p:nvCxnSpPr>
          <p:cNvPr id="6" name="Straight Connector 5"/>
          <p:cNvCxnSpPr/>
          <p:nvPr userDrawn="1"/>
        </p:nvCxnSpPr>
        <p:spPr>
          <a:xfrm rot="5400000" flipH="1">
            <a:off x="155376" y="2430023"/>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userDrawn="1"/>
        </p:nvCxnSpPr>
        <p:spPr>
          <a:xfrm rot="5400000" flipH="1">
            <a:off x="155376" y="2654888"/>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userDrawn="1"/>
        </p:nvCxnSpPr>
        <p:spPr>
          <a:xfrm rot="5400000" flipH="1">
            <a:off x="155376" y="2879753"/>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rot="5400000" flipH="1">
            <a:off x="155376" y="3104617"/>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userDrawn="1"/>
        </p:nvCxnSpPr>
        <p:spPr>
          <a:xfrm rot="5400000" flipH="1">
            <a:off x="155376" y="3329483"/>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userDrawn="1"/>
        </p:nvCxnSpPr>
        <p:spPr>
          <a:xfrm rot="5400000" flipH="1">
            <a:off x="155376" y="3554348"/>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userDrawn="1"/>
        </p:nvCxnSpPr>
        <p:spPr>
          <a:xfrm rot="5400000" flipH="1">
            <a:off x="155376" y="3779213"/>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userDrawn="1"/>
        </p:nvCxnSpPr>
        <p:spPr>
          <a:xfrm rot="5400000" flipH="1">
            <a:off x="155376" y="4004078"/>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userDrawn="1"/>
        </p:nvCxnSpPr>
        <p:spPr>
          <a:xfrm rot="5400000" flipH="1">
            <a:off x="155376" y="4228943"/>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userDrawn="1"/>
        </p:nvCxnSpPr>
        <p:spPr>
          <a:xfrm rot="5400000" flipH="1">
            <a:off x="155376" y="4453808"/>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userDrawn="1"/>
        </p:nvCxnSpPr>
        <p:spPr>
          <a:xfrm rot="5400000" flipH="1">
            <a:off x="155376" y="4678673"/>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userDrawn="1"/>
        </p:nvCxnSpPr>
        <p:spPr>
          <a:xfrm rot="5400000" flipH="1">
            <a:off x="155376" y="4903538"/>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a:xfrm rot="5400000" flipH="1">
            <a:off x="155376" y="5128403"/>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a:xfrm rot="5400000" flipH="1">
            <a:off x="155376" y="5353268"/>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a:xfrm rot="5400000" flipH="1">
            <a:off x="155376" y="5578133"/>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userDrawn="1"/>
        </p:nvCxnSpPr>
        <p:spPr>
          <a:xfrm rot="5400000" flipH="1">
            <a:off x="155376" y="5802998"/>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userDrawn="1"/>
        </p:nvCxnSpPr>
        <p:spPr>
          <a:xfrm rot="5400000" flipH="1">
            <a:off x="155376" y="6027863"/>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userDrawn="1"/>
        </p:nvCxnSpPr>
        <p:spPr>
          <a:xfrm rot="5400000" flipH="1">
            <a:off x="155376" y="6252727"/>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userDrawn="1"/>
        </p:nvCxnSpPr>
        <p:spPr>
          <a:xfrm rot="5400000" flipH="1">
            <a:off x="155376" y="2205158"/>
            <a:ext cx="295830" cy="1219517"/>
          </a:xfrm>
          <a:prstGeom prst="line">
            <a:avLst/>
          </a:prstGeom>
          <a:ln w="15875">
            <a:solidFill>
              <a:srgbClr val="FFCE00"/>
            </a:solidFill>
          </a:ln>
        </p:spPr>
        <p:style>
          <a:lnRef idx="1">
            <a:schemeClr val="accent1"/>
          </a:lnRef>
          <a:fillRef idx="0">
            <a:schemeClr val="accent1"/>
          </a:fillRef>
          <a:effectRef idx="0">
            <a:schemeClr val="accent1"/>
          </a:effectRef>
          <a:fontRef idx="minor">
            <a:schemeClr val="tx1"/>
          </a:fontRef>
        </p:style>
      </p:cxnSp>
      <p:pic>
        <p:nvPicPr>
          <p:cNvPr id="1040" name="Picture 3" descr="C:\Users\tjernigan\Desktop\KUMC_ppt_template\dk yellow confetti.png"/>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t="33341"/>
          <a:stretch/>
        </p:blipFill>
        <p:spPr bwMode="auto">
          <a:xfrm>
            <a:off x="8530200" y="0"/>
            <a:ext cx="1203638" cy="2134392"/>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4" descr="C:\Users\tjernigan\Desktop\KUMC_ppt_template\lt blue confetti.png"/>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b="53217"/>
          <a:stretch/>
        </p:blipFill>
        <p:spPr bwMode="auto">
          <a:xfrm>
            <a:off x="2970986" y="5738161"/>
            <a:ext cx="911003" cy="113378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5" descr="C:\Users\tjernigan\Desktop\KUMC_ppt_template\ku red confetti.png"/>
          <p:cNvPicPr>
            <a:picLocks noChangeAspect="1" noChangeArrowheads="1"/>
          </p:cNvPicPr>
          <p:nvPr userDrawn="1"/>
        </p:nvPicPr>
        <p:blipFill rotWithShape="1">
          <a:blip r:embed="rId5" cstate="print">
            <a:extLst>
              <a:ext uri="{28A0092B-C50C-407E-A947-70E740481C1C}">
                <a14:useLocalDpi xmlns:a14="http://schemas.microsoft.com/office/drawing/2010/main" val="0"/>
              </a:ext>
            </a:extLst>
          </a:blip>
          <a:srcRect t="22526"/>
          <a:stretch/>
        </p:blipFill>
        <p:spPr bwMode="auto">
          <a:xfrm>
            <a:off x="9373930" y="1"/>
            <a:ext cx="729821" cy="150415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1C8E9943-C8C8-4AAD-B11A-711DF77E74B7}"/>
              </a:ext>
            </a:extLst>
          </p:cNvPr>
          <p:cNvSpPr/>
          <p:nvPr userDrawn="1"/>
        </p:nvSpPr>
        <p:spPr>
          <a:xfrm>
            <a:off x="2361227" y="3967923"/>
            <a:ext cx="5259170" cy="597645"/>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i="1" dirty="0">
                <a:solidFill>
                  <a:srgbClr val="FF0000"/>
                </a:solidFill>
                <a:latin typeface="Gotham Medium" pitchFamily="50" charset="0"/>
              </a:rPr>
              <a:t>QUESTIONS?</a:t>
            </a:r>
          </a:p>
        </p:txBody>
      </p:sp>
      <p:pic>
        <p:nvPicPr>
          <p:cNvPr id="30" name="Picture 29">
            <a:extLst>
              <a:ext uri="{FF2B5EF4-FFF2-40B4-BE49-F238E27FC236}">
                <a16:creationId xmlns:a16="http://schemas.microsoft.com/office/drawing/2014/main" id="{2D7D4D0B-72C8-49F3-9281-38BF9B364675}"/>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516751" y="5538698"/>
            <a:ext cx="1467998" cy="1090702"/>
          </a:xfrm>
          <a:prstGeom prst="rect">
            <a:avLst/>
          </a:prstGeom>
        </p:spPr>
      </p:pic>
    </p:spTree>
    <p:extLst>
      <p:ext uri="{BB962C8B-B14F-4D97-AF65-F5344CB8AC3E}">
        <p14:creationId xmlns:p14="http://schemas.microsoft.com/office/powerpoint/2010/main" val="3411387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5" name="Rectangle 4"/>
          <p:cNvSpPr/>
          <p:nvPr userDrawn="1"/>
        </p:nvSpPr>
        <p:spPr>
          <a:xfrm>
            <a:off x="-10037" y="429904"/>
            <a:ext cx="10181218" cy="478435"/>
          </a:xfrm>
          <a:custGeom>
            <a:avLst/>
            <a:gdLst>
              <a:gd name="connsiteX0" fmla="*/ 0 w 7467600"/>
              <a:gd name="connsiteY0" fmla="*/ 0 h 685800"/>
              <a:gd name="connsiteX1" fmla="*/ 7467600 w 7467600"/>
              <a:gd name="connsiteY1" fmla="*/ 0 h 685800"/>
              <a:gd name="connsiteX2" fmla="*/ 7467600 w 7467600"/>
              <a:gd name="connsiteY2" fmla="*/ 685800 h 685800"/>
              <a:gd name="connsiteX3" fmla="*/ 0 w 7467600"/>
              <a:gd name="connsiteY3" fmla="*/ 685800 h 685800"/>
              <a:gd name="connsiteX4" fmla="*/ 0 w 7467600"/>
              <a:gd name="connsiteY4" fmla="*/ 0 h 685800"/>
              <a:gd name="connsiteX0" fmla="*/ 0 w 7647308"/>
              <a:gd name="connsiteY0" fmla="*/ 5286 h 691086"/>
              <a:gd name="connsiteX1" fmla="*/ 7647308 w 7647308"/>
              <a:gd name="connsiteY1" fmla="*/ 0 h 691086"/>
              <a:gd name="connsiteX2" fmla="*/ 7467600 w 7647308"/>
              <a:gd name="connsiteY2" fmla="*/ 691086 h 691086"/>
              <a:gd name="connsiteX3" fmla="*/ 0 w 7647308"/>
              <a:gd name="connsiteY3" fmla="*/ 691086 h 691086"/>
              <a:gd name="connsiteX4" fmla="*/ 0 w 7647308"/>
              <a:gd name="connsiteY4" fmla="*/ 5286 h 691086"/>
              <a:gd name="connsiteX0" fmla="*/ 0 w 7647308"/>
              <a:gd name="connsiteY0" fmla="*/ 5286 h 691086"/>
              <a:gd name="connsiteX1" fmla="*/ 7647308 w 7647308"/>
              <a:gd name="connsiteY1" fmla="*/ 0 h 691086"/>
              <a:gd name="connsiteX2" fmla="*/ 7467600 w 7647308"/>
              <a:gd name="connsiteY2" fmla="*/ 691086 h 691086"/>
              <a:gd name="connsiteX3" fmla="*/ 0 w 7647308"/>
              <a:gd name="connsiteY3" fmla="*/ 478435 h 691086"/>
              <a:gd name="connsiteX4" fmla="*/ 0 w 7647308"/>
              <a:gd name="connsiteY4" fmla="*/ 5286 h 691086"/>
              <a:gd name="connsiteX0" fmla="*/ 0 w 7647308"/>
              <a:gd name="connsiteY0" fmla="*/ 5286 h 478435"/>
              <a:gd name="connsiteX1" fmla="*/ 7647308 w 7647308"/>
              <a:gd name="connsiteY1" fmla="*/ 0 h 478435"/>
              <a:gd name="connsiteX2" fmla="*/ 7520763 w 7647308"/>
              <a:gd name="connsiteY2" fmla="*/ 467802 h 478435"/>
              <a:gd name="connsiteX3" fmla="*/ 0 w 7647308"/>
              <a:gd name="connsiteY3" fmla="*/ 478435 h 478435"/>
              <a:gd name="connsiteX4" fmla="*/ 0 w 7647308"/>
              <a:gd name="connsiteY4" fmla="*/ 5286 h 478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7308" h="478435">
                <a:moveTo>
                  <a:pt x="0" y="5286"/>
                </a:moveTo>
                <a:lnTo>
                  <a:pt x="7647308" y="0"/>
                </a:lnTo>
                <a:lnTo>
                  <a:pt x="7520763" y="467802"/>
                </a:lnTo>
                <a:lnTo>
                  <a:pt x="0" y="478435"/>
                </a:lnTo>
                <a:lnTo>
                  <a:pt x="0" y="5286"/>
                </a:lnTo>
                <a:close/>
              </a:path>
            </a:pathLst>
          </a:custGeom>
          <a:solidFill>
            <a:srgbClr val="1F35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CF0A2C"/>
              </a:solidFill>
            </a:endParaRPr>
          </a:p>
        </p:txBody>
      </p:sp>
      <p:pic>
        <p:nvPicPr>
          <p:cNvPr id="10242" name="Picture 2" descr="C:\Users\tjernigan\Desktop\KUMC_ppt_template\ku red confetti.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27072" y="5317"/>
            <a:ext cx="495300" cy="1317624"/>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p:cNvCxnSpPr/>
          <p:nvPr userDrawn="1"/>
        </p:nvCxnSpPr>
        <p:spPr>
          <a:xfrm rot="900000" flipV="1">
            <a:off x="760610"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rot="900000" flipV="1">
            <a:off x="944306"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rot="900000" flipV="1">
            <a:off x="1128002"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rot="900000" flipV="1">
            <a:off x="131169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rot="900000" flipV="1">
            <a:off x="1495393"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rot="900000" flipV="1">
            <a:off x="1679089"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rot="900000" flipV="1">
            <a:off x="1862785"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rot="900000" flipV="1">
            <a:off x="2046481"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a:xfrm rot="900000" flipV="1">
            <a:off x="2230177"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a:xfrm rot="900000" flipV="1">
            <a:off x="2413873"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a:xfrm rot="900000" flipV="1">
            <a:off x="259756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a:xfrm rot="900000" flipV="1">
            <a:off x="2964960"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rot="900000" flipV="1">
            <a:off x="3332352"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rot="900000" flipV="1">
            <a:off x="3883439"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rot="900000" flipV="1">
            <a:off x="4067135"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rot="900000" flipV="1">
            <a:off x="4250831"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rot="900000" flipV="1">
            <a:off x="4434527"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a:xfrm rot="900000" flipV="1">
            <a:off x="4618223"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a:xfrm rot="900000" flipV="1">
            <a:off x="480191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a:xfrm rot="900000" flipV="1">
            <a:off x="4985614"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userDrawn="1"/>
        </p:nvCxnSpPr>
        <p:spPr>
          <a:xfrm rot="900000" flipV="1">
            <a:off x="5169310"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a:xfrm rot="900000" flipV="1">
            <a:off x="5353006"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userDrawn="1"/>
        </p:nvCxnSpPr>
        <p:spPr>
          <a:xfrm rot="900000" flipV="1">
            <a:off x="5536702"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userDrawn="1"/>
        </p:nvCxnSpPr>
        <p:spPr>
          <a:xfrm rot="900000" flipV="1">
            <a:off x="572039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userDrawn="1"/>
        </p:nvCxnSpPr>
        <p:spPr>
          <a:xfrm rot="900000" flipV="1">
            <a:off x="5904105"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userDrawn="1"/>
        </p:nvCxnSpPr>
        <p:spPr>
          <a:xfrm rot="900000" flipV="1">
            <a:off x="2781264"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userDrawn="1"/>
        </p:nvCxnSpPr>
        <p:spPr>
          <a:xfrm rot="900000" flipV="1">
            <a:off x="3148656"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userDrawn="1"/>
        </p:nvCxnSpPr>
        <p:spPr>
          <a:xfrm rot="900000" flipV="1">
            <a:off x="351604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userDrawn="1"/>
        </p:nvCxnSpPr>
        <p:spPr>
          <a:xfrm rot="900000" flipV="1">
            <a:off x="3699743"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pic>
        <p:nvPicPr>
          <p:cNvPr id="44" name="Picture 43">
            <a:extLst>
              <a:ext uri="{FF2B5EF4-FFF2-40B4-BE49-F238E27FC236}">
                <a16:creationId xmlns:a16="http://schemas.microsoft.com/office/drawing/2014/main" id="{E5411F4E-79E9-40CE-A7BE-FE6E3E497F8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06992" y="6092617"/>
            <a:ext cx="1896015" cy="475301"/>
          </a:xfrm>
          <a:prstGeom prst="rect">
            <a:avLst/>
          </a:prstGeom>
        </p:spPr>
      </p:pic>
    </p:spTree>
    <p:extLst>
      <p:ext uri="{BB962C8B-B14F-4D97-AF65-F5344CB8AC3E}">
        <p14:creationId xmlns:p14="http://schemas.microsoft.com/office/powerpoint/2010/main" val="479606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Rectangle 4"/>
          <p:cNvSpPr/>
          <p:nvPr userDrawn="1"/>
        </p:nvSpPr>
        <p:spPr>
          <a:xfrm>
            <a:off x="-10037" y="429904"/>
            <a:ext cx="10181218" cy="478435"/>
          </a:xfrm>
          <a:custGeom>
            <a:avLst/>
            <a:gdLst>
              <a:gd name="connsiteX0" fmla="*/ 0 w 7467600"/>
              <a:gd name="connsiteY0" fmla="*/ 0 h 685800"/>
              <a:gd name="connsiteX1" fmla="*/ 7467600 w 7467600"/>
              <a:gd name="connsiteY1" fmla="*/ 0 h 685800"/>
              <a:gd name="connsiteX2" fmla="*/ 7467600 w 7467600"/>
              <a:gd name="connsiteY2" fmla="*/ 685800 h 685800"/>
              <a:gd name="connsiteX3" fmla="*/ 0 w 7467600"/>
              <a:gd name="connsiteY3" fmla="*/ 685800 h 685800"/>
              <a:gd name="connsiteX4" fmla="*/ 0 w 7467600"/>
              <a:gd name="connsiteY4" fmla="*/ 0 h 685800"/>
              <a:gd name="connsiteX0" fmla="*/ 0 w 7647308"/>
              <a:gd name="connsiteY0" fmla="*/ 5286 h 691086"/>
              <a:gd name="connsiteX1" fmla="*/ 7647308 w 7647308"/>
              <a:gd name="connsiteY1" fmla="*/ 0 h 691086"/>
              <a:gd name="connsiteX2" fmla="*/ 7467600 w 7647308"/>
              <a:gd name="connsiteY2" fmla="*/ 691086 h 691086"/>
              <a:gd name="connsiteX3" fmla="*/ 0 w 7647308"/>
              <a:gd name="connsiteY3" fmla="*/ 691086 h 691086"/>
              <a:gd name="connsiteX4" fmla="*/ 0 w 7647308"/>
              <a:gd name="connsiteY4" fmla="*/ 5286 h 691086"/>
              <a:gd name="connsiteX0" fmla="*/ 0 w 7647308"/>
              <a:gd name="connsiteY0" fmla="*/ 5286 h 691086"/>
              <a:gd name="connsiteX1" fmla="*/ 7647308 w 7647308"/>
              <a:gd name="connsiteY1" fmla="*/ 0 h 691086"/>
              <a:gd name="connsiteX2" fmla="*/ 7467600 w 7647308"/>
              <a:gd name="connsiteY2" fmla="*/ 691086 h 691086"/>
              <a:gd name="connsiteX3" fmla="*/ 0 w 7647308"/>
              <a:gd name="connsiteY3" fmla="*/ 478435 h 691086"/>
              <a:gd name="connsiteX4" fmla="*/ 0 w 7647308"/>
              <a:gd name="connsiteY4" fmla="*/ 5286 h 691086"/>
              <a:gd name="connsiteX0" fmla="*/ 0 w 7647308"/>
              <a:gd name="connsiteY0" fmla="*/ 5286 h 478435"/>
              <a:gd name="connsiteX1" fmla="*/ 7647308 w 7647308"/>
              <a:gd name="connsiteY1" fmla="*/ 0 h 478435"/>
              <a:gd name="connsiteX2" fmla="*/ 7520763 w 7647308"/>
              <a:gd name="connsiteY2" fmla="*/ 467802 h 478435"/>
              <a:gd name="connsiteX3" fmla="*/ 0 w 7647308"/>
              <a:gd name="connsiteY3" fmla="*/ 478435 h 478435"/>
              <a:gd name="connsiteX4" fmla="*/ 0 w 7647308"/>
              <a:gd name="connsiteY4" fmla="*/ 5286 h 478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7308" h="478435">
                <a:moveTo>
                  <a:pt x="0" y="5286"/>
                </a:moveTo>
                <a:lnTo>
                  <a:pt x="7647308" y="0"/>
                </a:lnTo>
                <a:lnTo>
                  <a:pt x="7520763" y="467802"/>
                </a:lnTo>
                <a:lnTo>
                  <a:pt x="0" y="478435"/>
                </a:lnTo>
                <a:lnTo>
                  <a:pt x="0" y="5286"/>
                </a:lnTo>
                <a:close/>
              </a:path>
            </a:pathLst>
          </a:custGeom>
          <a:solidFill>
            <a:srgbClr val="CF0A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CF0A2C"/>
              </a:solidFill>
            </a:endParaRPr>
          </a:p>
        </p:txBody>
      </p:sp>
      <p:pic>
        <p:nvPicPr>
          <p:cNvPr id="6146" name="Picture 2" descr="C:\Users\tjernigan\Desktop\KUMC_ppt_template\ku blue confetti.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27072" y="5317"/>
            <a:ext cx="495300" cy="1317624"/>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p:cNvCxnSpPr/>
          <p:nvPr userDrawn="1"/>
        </p:nvCxnSpPr>
        <p:spPr>
          <a:xfrm rot="900000" flipV="1">
            <a:off x="760610"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rot="900000" flipV="1">
            <a:off x="944306"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rot="900000" flipV="1">
            <a:off x="1128002"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rot="900000" flipV="1">
            <a:off x="1311698"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rot="900000" flipV="1">
            <a:off x="1495393"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rot="900000" flipV="1">
            <a:off x="1679089"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rot="900000" flipV="1">
            <a:off x="1862785"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rot="900000" flipV="1">
            <a:off x="2046481"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rot="900000" flipV="1">
            <a:off x="2230177"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rot="900000" flipV="1">
            <a:off x="2413873"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rot="900000" flipV="1">
            <a:off x="2597568"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rot="900000" flipV="1">
            <a:off x="2964960"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rot="900000" flipV="1">
            <a:off x="3332352"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rot="900000" flipV="1">
            <a:off x="3883439"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rot="900000" flipV="1">
            <a:off x="4067135"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rot="900000" flipV="1">
            <a:off x="4250831"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rot="900000" flipV="1">
            <a:off x="4434527"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rot="900000" flipV="1">
            <a:off x="4618223"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a:xfrm rot="900000" flipV="1">
            <a:off x="4801918"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a:xfrm rot="900000" flipV="1">
            <a:off x="4985614"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a:xfrm rot="900000" flipV="1">
            <a:off x="5169310"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a:xfrm rot="900000" flipV="1">
            <a:off x="5353006"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rot="900000" flipV="1">
            <a:off x="5536702"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rot="900000" flipV="1">
            <a:off x="5720398"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rot="900000" flipV="1">
            <a:off x="5904105"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rot="900000" flipV="1">
            <a:off x="2781264"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rot="900000" flipV="1">
            <a:off x="3148656"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a:xfrm rot="900000" flipV="1">
            <a:off x="3516048"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a:xfrm rot="900000" flipV="1">
            <a:off x="3699743" y="6562726"/>
            <a:ext cx="0" cy="304801"/>
          </a:xfrm>
          <a:prstGeom prst="line">
            <a:avLst/>
          </a:prstGeom>
          <a:ln w="15875">
            <a:solidFill>
              <a:srgbClr val="003DA6"/>
            </a:solidFill>
          </a:ln>
        </p:spPr>
        <p:style>
          <a:lnRef idx="1">
            <a:schemeClr val="accent1"/>
          </a:lnRef>
          <a:fillRef idx="0">
            <a:schemeClr val="accent1"/>
          </a:fillRef>
          <a:effectRef idx="0">
            <a:schemeClr val="accent1"/>
          </a:effectRef>
          <a:fontRef idx="minor">
            <a:schemeClr val="tx1"/>
          </a:fontRef>
        </p:style>
      </p:cxnSp>
      <p:pic>
        <p:nvPicPr>
          <p:cNvPr id="39" name="Picture 38">
            <a:extLst>
              <a:ext uri="{FF2B5EF4-FFF2-40B4-BE49-F238E27FC236}">
                <a16:creationId xmlns:a16="http://schemas.microsoft.com/office/drawing/2014/main" id="{93DA0983-8B4F-4412-8639-1224352B46A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06992" y="6092617"/>
            <a:ext cx="1896015" cy="475301"/>
          </a:xfrm>
          <a:prstGeom prst="rect">
            <a:avLst/>
          </a:prstGeom>
        </p:spPr>
      </p:pic>
    </p:spTree>
    <p:extLst>
      <p:ext uri="{BB962C8B-B14F-4D97-AF65-F5344CB8AC3E}">
        <p14:creationId xmlns:p14="http://schemas.microsoft.com/office/powerpoint/2010/main" val="2962183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Rectangle 4"/>
          <p:cNvSpPr/>
          <p:nvPr userDrawn="1"/>
        </p:nvSpPr>
        <p:spPr>
          <a:xfrm>
            <a:off x="-10037" y="429904"/>
            <a:ext cx="10181218" cy="478435"/>
          </a:xfrm>
          <a:custGeom>
            <a:avLst/>
            <a:gdLst>
              <a:gd name="connsiteX0" fmla="*/ 0 w 7467600"/>
              <a:gd name="connsiteY0" fmla="*/ 0 h 685800"/>
              <a:gd name="connsiteX1" fmla="*/ 7467600 w 7467600"/>
              <a:gd name="connsiteY1" fmla="*/ 0 h 685800"/>
              <a:gd name="connsiteX2" fmla="*/ 7467600 w 7467600"/>
              <a:gd name="connsiteY2" fmla="*/ 685800 h 685800"/>
              <a:gd name="connsiteX3" fmla="*/ 0 w 7467600"/>
              <a:gd name="connsiteY3" fmla="*/ 685800 h 685800"/>
              <a:gd name="connsiteX4" fmla="*/ 0 w 7467600"/>
              <a:gd name="connsiteY4" fmla="*/ 0 h 685800"/>
              <a:gd name="connsiteX0" fmla="*/ 0 w 7647308"/>
              <a:gd name="connsiteY0" fmla="*/ 5286 h 691086"/>
              <a:gd name="connsiteX1" fmla="*/ 7647308 w 7647308"/>
              <a:gd name="connsiteY1" fmla="*/ 0 h 691086"/>
              <a:gd name="connsiteX2" fmla="*/ 7467600 w 7647308"/>
              <a:gd name="connsiteY2" fmla="*/ 691086 h 691086"/>
              <a:gd name="connsiteX3" fmla="*/ 0 w 7647308"/>
              <a:gd name="connsiteY3" fmla="*/ 691086 h 691086"/>
              <a:gd name="connsiteX4" fmla="*/ 0 w 7647308"/>
              <a:gd name="connsiteY4" fmla="*/ 5286 h 691086"/>
              <a:gd name="connsiteX0" fmla="*/ 0 w 7647308"/>
              <a:gd name="connsiteY0" fmla="*/ 5286 h 691086"/>
              <a:gd name="connsiteX1" fmla="*/ 7647308 w 7647308"/>
              <a:gd name="connsiteY1" fmla="*/ 0 h 691086"/>
              <a:gd name="connsiteX2" fmla="*/ 7467600 w 7647308"/>
              <a:gd name="connsiteY2" fmla="*/ 691086 h 691086"/>
              <a:gd name="connsiteX3" fmla="*/ 0 w 7647308"/>
              <a:gd name="connsiteY3" fmla="*/ 478435 h 691086"/>
              <a:gd name="connsiteX4" fmla="*/ 0 w 7647308"/>
              <a:gd name="connsiteY4" fmla="*/ 5286 h 691086"/>
              <a:gd name="connsiteX0" fmla="*/ 0 w 7647308"/>
              <a:gd name="connsiteY0" fmla="*/ 5286 h 478435"/>
              <a:gd name="connsiteX1" fmla="*/ 7647308 w 7647308"/>
              <a:gd name="connsiteY1" fmla="*/ 0 h 478435"/>
              <a:gd name="connsiteX2" fmla="*/ 7520763 w 7647308"/>
              <a:gd name="connsiteY2" fmla="*/ 467802 h 478435"/>
              <a:gd name="connsiteX3" fmla="*/ 0 w 7647308"/>
              <a:gd name="connsiteY3" fmla="*/ 478435 h 478435"/>
              <a:gd name="connsiteX4" fmla="*/ 0 w 7647308"/>
              <a:gd name="connsiteY4" fmla="*/ 5286 h 478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7308" h="478435">
                <a:moveTo>
                  <a:pt x="0" y="5286"/>
                </a:moveTo>
                <a:lnTo>
                  <a:pt x="7647308" y="0"/>
                </a:lnTo>
                <a:lnTo>
                  <a:pt x="7520763" y="467802"/>
                </a:lnTo>
                <a:lnTo>
                  <a:pt x="0" y="478435"/>
                </a:lnTo>
                <a:lnTo>
                  <a:pt x="0" y="5286"/>
                </a:lnTo>
                <a:close/>
              </a:path>
            </a:pathLst>
          </a:custGeom>
          <a:solidFill>
            <a:srgbClr val="003D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CF0A2C"/>
              </a:solidFill>
            </a:endParaRPr>
          </a:p>
        </p:txBody>
      </p:sp>
      <p:pic>
        <p:nvPicPr>
          <p:cNvPr id="5123" name="Picture 3" descr="C:\Users\tjernigan\Desktop\KUMC_ppt_template\ku yellow confetti.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27072" y="5317"/>
            <a:ext cx="495300" cy="1317625"/>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6"/>
          <p:cNvCxnSpPr/>
          <p:nvPr userDrawn="1"/>
        </p:nvCxnSpPr>
        <p:spPr>
          <a:xfrm rot="900000" flipV="1">
            <a:off x="760610"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rot="900000" flipV="1">
            <a:off x="944306"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rot="900000" flipV="1">
            <a:off x="1128002"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rot="900000" flipV="1">
            <a:off x="131169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rot="900000" flipV="1">
            <a:off x="1495393"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rot="900000" flipV="1">
            <a:off x="1679089"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rot="900000" flipV="1">
            <a:off x="1862785"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rot="900000" flipV="1">
            <a:off x="2046481"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rot="900000" flipV="1">
            <a:off x="2230177"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rot="900000" flipV="1">
            <a:off x="2413873"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rot="900000" flipV="1">
            <a:off x="259756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rot="900000" flipV="1">
            <a:off x="2964960"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rot="900000" flipV="1">
            <a:off x="3332352"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rot="900000" flipV="1">
            <a:off x="3883439"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rot="900000" flipV="1">
            <a:off x="4067135"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rot="900000" flipV="1">
            <a:off x="4250831"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rot="900000" flipV="1">
            <a:off x="4434527"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rot="900000" flipV="1">
            <a:off x="4618223"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rot="900000" flipV="1">
            <a:off x="480191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a:xfrm rot="900000" flipV="1">
            <a:off x="4985614"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a:xfrm rot="900000" flipV="1">
            <a:off x="5169310"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a:xfrm rot="900000" flipV="1">
            <a:off x="5353006"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a:xfrm rot="900000" flipV="1">
            <a:off x="5536702"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rot="900000" flipV="1">
            <a:off x="572039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rot="900000" flipV="1">
            <a:off x="5904105"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rot="900000" flipV="1">
            <a:off x="2781264"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rot="900000" flipV="1">
            <a:off x="3148656"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rot="900000" flipV="1">
            <a:off x="3516048"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a:xfrm rot="900000" flipV="1">
            <a:off x="3699743" y="6562726"/>
            <a:ext cx="0" cy="304801"/>
          </a:xfrm>
          <a:prstGeom prst="line">
            <a:avLst/>
          </a:prstGeom>
          <a:ln w="15875">
            <a:solidFill>
              <a:srgbClr val="CF0A2C"/>
            </a:solidFill>
          </a:ln>
        </p:spPr>
        <p:style>
          <a:lnRef idx="1">
            <a:schemeClr val="accent1"/>
          </a:lnRef>
          <a:fillRef idx="0">
            <a:schemeClr val="accent1"/>
          </a:fillRef>
          <a:effectRef idx="0">
            <a:schemeClr val="accent1"/>
          </a:effectRef>
          <a:fontRef idx="minor">
            <a:schemeClr val="tx1"/>
          </a:fontRef>
        </p:style>
      </p:cxnSp>
      <p:pic>
        <p:nvPicPr>
          <p:cNvPr id="36" name="Picture 35">
            <a:extLst>
              <a:ext uri="{FF2B5EF4-FFF2-40B4-BE49-F238E27FC236}">
                <a16:creationId xmlns:a16="http://schemas.microsoft.com/office/drawing/2014/main" id="{8A3E00CA-8FD6-45FD-8A35-94CDFC439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06992" y="6092617"/>
            <a:ext cx="1896015" cy="475301"/>
          </a:xfrm>
          <a:prstGeom prst="rect">
            <a:avLst/>
          </a:prstGeom>
        </p:spPr>
      </p:pic>
    </p:spTree>
    <p:extLst>
      <p:ext uri="{BB962C8B-B14F-4D97-AF65-F5344CB8AC3E}">
        <p14:creationId xmlns:p14="http://schemas.microsoft.com/office/powerpoint/2010/main" val="2822743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rgbClr val="003DA6"/>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5FFAE32-C61E-40B8-A16D-E96542D5A6D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95982" y="0"/>
            <a:ext cx="10307364" cy="6858000"/>
          </a:xfrm>
          <a:prstGeom prst="rect">
            <a:avLst/>
          </a:prstGeom>
        </p:spPr>
      </p:pic>
      <p:sp>
        <p:nvSpPr>
          <p:cNvPr id="2" name="Rectangle 1"/>
          <p:cNvSpPr/>
          <p:nvPr userDrawn="1"/>
        </p:nvSpPr>
        <p:spPr>
          <a:xfrm>
            <a:off x="-7796" y="-2275"/>
            <a:ext cx="5001453" cy="6860276"/>
          </a:xfrm>
          <a:custGeom>
            <a:avLst/>
            <a:gdLst>
              <a:gd name="connsiteX0" fmla="*/ 0 w 3128749"/>
              <a:gd name="connsiteY0" fmla="*/ 0 h 6858000"/>
              <a:gd name="connsiteX1" fmla="*/ 3128749 w 3128749"/>
              <a:gd name="connsiteY1" fmla="*/ 0 h 6858000"/>
              <a:gd name="connsiteX2" fmla="*/ 3128749 w 3128749"/>
              <a:gd name="connsiteY2" fmla="*/ 6858000 h 6858000"/>
              <a:gd name="connsiteX3" fmla="*/ 0 w 3128749"/>
              <a:gd name="connsiteY3" fmla="*/ 6858000 h 6858000"/>
              <a:gd name="connsiteX4" fmla="*/ 0 w 3128749"/>
              <a:gd name="connsiteY4" fmla="*/ 0 h 6858000"/>
              <a:gd name="connsiteX0" fmla="*/ 0 w 4998492"/>
              <a:gd name="connsiteY0" fmla="*/ 0 h 6858000"/>
              <a:gd name="connsiteX1" fmla="*/ 4998492 w 4998492"/>
              <a:gd name="connsiteY1" fmla="*/ 0 h 6858000"/>
              <a:gd name="connsiteX2" fmla="*/ 3128749 w 4998492"/>
              <a:gd name="connsiteY2" fmla="*/ 6858000 h 6858000"/>
              <a:gd name="connsiteX3" fmla="*/ 0 w 4998492"/>
              <a:gd name="connsiteY3" fmla="*/ 6858000 h 6858000"/>
              <a:gd name="connsiteX4" fmla="*/ 0 w 499849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98492" h="6858000">
                <a:moveTo>
                  <a:pt x="0" y="0"/>
                </a:moveTo>
                <a:lnTo>
                  <a:pt x="4998492" y="0"/>
                </a:lnTo>
                <a:lnTo>
                  <a:pt x="3128749" y="6858000"/>
                </a:lnTo>
                <a:lnTo>
                  <a:pt x="0" y="6858000"/>
                </a:lnTo>
                <a:lnTo>
                  <a:pt x="0" y="0"/>
                </a:lnTo>
                <a:close/>
              </a:path>
            </a:pathLst>
          </a:custGeom>
          <a:solidFill>
            <a:srgbClr val="CF0A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4" name="Straight Connector 3"/>
          <p:cNvCxnSpPr/>
          <p:nvPr userDrawn="1"/>
        </p:nvCxnSpPr>
        <p:spPr>
          <a:xfrm flipH="1">
            <a:off x="8382595"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flipH="1">
            <a:off x="8554538"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flipH="1">
            <a:off x="8726481"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flipH="1">
            <a:off x="8898423"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flipH="1">
            <a:off x="9070366"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a:xfrm flipH="1">
            <a:off x="9242309"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a:xfrm flipH="1">
            <a:off x="9414252"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flipH="1">
            <a:off x="9586194"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flipH="1">
            <a:off x="9758137"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flipH="1">
            <a:off x="9930080"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flipH="1">
            <a:off x="10102023"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flipH="1">
            <a:off x="10273966"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a:xfrm flipH="1">
            <a:off x="10445908"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a:xfrm flipH="1">
            <a:off x="10617851"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a:xfrm flipH="1">
            <a:off x="10789794"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userDrawn="1"/>
        </p:nvCxnSpPr>
        <p:spPr>
          <a:xfrm flipH="1">
            <a:off x="10961737"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a:xfrm flipH="1">
            <a:off x="11133679"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userDrawn="1"/>
        </p:nvCxnSpPr>
        <p:spPr>
          <a:xfrm flipH="1">
            <a:off x="11305622"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userDrawn="1"/>
        </p:nvCxnSpPr>
        <p:spPr>
          <a:xfrm flipH="1">
            <a:off x="11477565"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userDrawn="1"/>
        </p:nvCxnSpPr>
        <p:spPr>
          <a:xfrm flipH="1">
            <a:off x="11649508"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userDrawn="1"/>
        </p:nvCxnSpPr>
        <p:spPr>
          <a:xfrm flipH="1">
            <a:off x="11821461"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pic>
        <p:nvPicPr>
          <p:cNvPr id="1033" name="Picture 9" descr="C:\Users\tjernigan\Desktop\KUMC_ppt_template\dk blue confetti.png"/>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t="69063"/>
          <a:stretch/>
        </p:blipFill>
        <p:spPr bwMode="auto">
          <a:xfrm>
            <a:off x="597056" y="1"/>
            <a:ext cx="1203638" cy="990598"/>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Users\tjernigan\Desktop\KUMC_ppt_template\ku red confetti.png"/>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b="77118"/>
          <a:stretch/>
        </p:blipFill>
        <p:spPr bwMode="auto">
          <a:xfrm>
            <a:off x="8812433" y="6125323"/>
            <a:ext cx="1203638" cy="732679"/>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CD7049AD-02FF-4988-A892-77F249040A8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516751" y="5538698"/>
            <a:ext cx="1467998" cy="1090702"/>
          </a:xfrm>
          <a:prstGeom prst="rect">
            <a:avLst/>
          </a:prstGeom>
        </p:spPr>
      </p:pic>
    </p:spTree>
    <p:extLst>
      <p:ext uri="{BB962C8B-B14F-4D97-AF65-F5344CB8AC3E}">
        <p14:creationId xmlns:p14="http://schemas.microsoft.com/office/powerpoint/2010/main" val="370125893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CD27C32-66DF-4A56-B49D-90288BDAB9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3077" y="-2275"/>
            <a:ext cx="10307364" cy="6858000"/>
          </a:xfrm>
          <a:prstGeom prst="rect">
            <a:avLst/>
          </a:prstGeom>
        </p:spPr>
      </p:pic>
      <p:pic>
        <p:nvPicPr>
          <p:cNvPr id="4099" name="Picture 3" descr="C:\Users\tjernigan\Desktop\KUMC_ppt_template\red triangl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0" y="-2275"/>
            <a:ext cx="989271" cy="368935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C:\Users\tjernigan\Desktop\KUMC_ppt_template\ku gray confetti.png"/>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b="36004"/>
          <a:stretch/>
        </p:blipFill>
        <p:spPr bwMode="auto">
          <a:xfrm>
            <a:off x="-1588" y="5969854"/>
            <a:ext cx="521685" cy="88814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00761298-4290-4628-AD4A-2E8F7964DEC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516751" y="5538698"/>
            <a:ext cx="1467998" cy="1090702"/>
          </a:xfrm>
          <a:prstGeom prst="rect">
            <a:avLst/>
          </a:prstGeom>
        </p:spPr>
      </p:pic>
      <p:sp>
        <p:nvSpPr>
          <p:cNvPr id="12" name="Rectangle 1">
            <a:extLst>
              <a:ext uri="{FF2B5EF4-FFF2-40B4-BE49-F238E27FC236}">
                <a16:creationId xmlns:a16="http://schemas.microsoft.com/office/drawing/2014/main" id="{B7DFE85C-E375-4A45-B20E-556B46F6C78A}"/>
              </a:ext>
            </a:extLst>
          </p:cNvPr>
          <p:cNvSpPr/>
          <p:nvPr userDrawn="1"/>
        </p:nvSpPr>
        <p:spPr>
          <a:xfrm>
            <a:off x="4114284" y="-2275"/>
            <a:ext cx="6678290" cy="6860276"/>
          </a:xfrm>
          <a:custGeom>
            <a:avLst/>
            <a:gdLst>
              <a:gd name="connsiteX0" fmla="*/ 0 w 3128749"/>
              <a:gd name="connsiteY0" fmla="*/ 0 h 6858000"/>
              <a:gd name="connsiteX1" fmla="*/ 3128749 w 3128749"/>
              <a:gd name="connsiteY1" fmla="*/ 0 h 6858000"/>
              <a:gd name="connsiteX2" fmla="*/ 3128749 w 3128749"/>
              <a:gd name="connsiteY2" fmla="*/ 6858000 h 6858000"/>
              <a:gd name="connsiteX3" fmla="*/ 0 w 3128749"/>
              <a:gd name="connsiteY3" fmla="*/ 6858000 h 6858000"/>
              <a:gd name="connsiteX4" fmla="*/ 0 w 3128749"/>
              <a:gd name="connsiteY4" fmla="*/ 0 h 6858000"/>
              <a:gd name="connsiteX0" fmla="*/ 0 w 4998492"/>
              <a:gd name="connsiteY0" fmla="*/ 0 h 6858000"/>
              <a:gd name="connsiteX1" fmla="*/ 4998492 w 4998492"/>
              <a:gd name="connsiteY1" fmla="*/ 0 h 6858000"/>
              <a:gd name="connsiteX2" fmla="*/ 3128749 w 4998492"/>
              <a:gd name="connsiteY2" fmla="*/ 6858000 h 6858000"/>
              <a:gd name="connsiteX3" fmla="*/ 0 w 4998492"/>
              <a:gd name="connsiteY3" fmla="*/ 6858000 h 6858000"/>
              <a:gd name="connsiteX4" fmla="*/ 0 w 499849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98492" h="6858000">
                <a:moveTo>
                  <a:pt x="0" y="0"/>
                </a:moveTo>
                <a:lnTo>
                  <a:pt x="4998492" y="0"/>
                </a:lnTo>
                <a:lnTo>
                  <a:pt x="3128749" y="6858000"/>
                </a:lnTo>
                <a:lnTo>
                  <a:pt x="0" y="685800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3" name="Picture 9" descr="C:\Users\tjernigan\Desktop\KUMC_ppt_template\ku yellow confetti.png">
            <a:extLst>
              <a:ext uri="{FF2B5EF4-FFF2-40B4-BE49-F238E27FC236}">
                <a16:creationId xmlns:a16="http://schemas.microsoft.com/office/drawing/2014/main" id="{7866B7F5-1159-4B38-AF8E-E9FC92A98CBC}"/>
              </a:ext>
            </a:extLst>
          </p:cNvPr>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t="57115"/>
          <a:stretch/>
        </p:blipFill>
        <p:spPr bwMode="auto">
          <a:xfrm>
            <a:off x="9694212" y="0"/>
            <a:ext cx="1203638" cy="137318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2" descr="C:\Users\tjernigan\Desktop\KUMC_ppt_template\ku gray confetti.png">
            <a:extLst>
              <a:ext uri="{FF2B5EF4-FFF2-40B4-BE49-F238E27FC236}">
                <a16:creationId xmlns:a16="http://schemas.microsoft.com/office/drawing/2014/main" id="{7EA83134-1C72-4A56-A3B0-1CE31E093B6D}"/>
              </a:ext>
            </a:extLst>
          </p:cNvPr>
          <p:cNvPicPr>
            <a:picLocks noChangeAspect="1" noChangeArrowheads="1"/>
          </p:cNvPicPr>
          <p:nvPr userDrawn="1"/>
        </p:nvPicPr>
        <p:blipFill rotWithShape="1">
          <a:blip r:embed="rId7" cstate="print">
            <a:extLst>
              <a:ext uri="{28A0092B-C50C-407E-A947-70E740481C1C}">
                <a14:useLocalDpi xmlns:a14="http://schemas.microsoft.com/office/drawing/2010/main" val="0"/>
              </a:ext>
            </a:extLst>
          </a:blip>
          <a:srcRect t="49803"/>
          <a:stretch/>
        </p:blipFill>
        <p:spPr bwMode="auto">
          <a:xfrm>
            <a:off x="9583017" y="-2275"/>
            <a:ext cx="434262" cy="57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9822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BAB2AA8-6B07-4BA4-8170-440AE818583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54535" y="0"/>
            <a:ext cx="10307364" cy="6858000"/>
          </a:xfrm>
          <a:prstGeom prst="rect">
            <a:avLst/>
          </a:prstGeom>
        </p:spPr>
      </p:pic>
      <p:sp>
        <p:nvSpPr>
          <p:cNvPr id="20" name="Rectangle 1"/>
          <p:cNvSpPr/>
          <p:nvPr userDrawn="1"/>
        </p:nvSpPr>
        <p:spPr>
          <a:xfrm>
            <a:off x="4114284" y="-2275"/>
            <a:ext cx="6678290" cy="6860276"/>
          </a:xfrm>
          <a:custGeom>
            <a:avLst/>
            <a:gdLst>
              <a:gd name="connsiteX0" fmla="*/ 0 w 3128749"/>
              <a:gd name="connsiteY0" fmla="*/ 0 h 6858000"/>
              <a:gd name="connsiteX1" fmla="*/ 3128749 w 3128749"/>
              <a:gd name="connsiteY1" fmla="*/ 0 h 6858000"/>
              <a:gd name="connsiteX2" fmla="*/ 3128749 w 3128749"/>
              <a:gd name="connsiteY2" fmla="*/ 6858000 h 6858000"/>
              <a:gd name="connsiteX3" fmla="*/ 0 w 3128749"/>
              <a:gd name="connsiteY3" fmla="*/ 6858000 h 6858000"/>
              <a:gd name="connsiteX4" fmla="*/ 0 w 3128749"/>
              <a:gd name="connsiteY4" fmla="*/ 0 h 6858000"/>
              <a:gd name="connsiteX0" fmla="*/ 0 w 4998492"/>
              <a:gd name="connsiteY0" fmla="*/ 0 h 6858000"/>
              <a:gd name="connsiteX1" fmla="*/ 4998492 w 4998492"/>
              <a:gd name="connsiteY1" fmla="*/ 0 h 6858000"/>
              <a:gd name="connsiteX2" fmla="*/ 3128749 w 4998492"/>
              <a:gd name="connsiteY2" fmla="*/ 6858000 h 6858000"/>
              <a:gd name="connsiteX3" fmla="*/ 0 w 4998492"/>
              <a:gd name="connsiteY3" fmla="*/ 6858000 h 6858000"/>
              <a:gd name="connsiteX4" fmla="*/ 0 w 499849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98492" h="6858000">
                <a:moveTo>
                  <a:pt x="0" y="0"/>
                </a:moveTo>
                <a:lnTo>
                  <a:pt x="4998492" y="0"/>
                </a:lnTo>
                <a:lnTo>
                  <a:pt x="3128749" y="6858000"/>
                </a:lnTo>
                <a:lnTo>
                  <a:pt x="0" y="685800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2056" name="Picture 8" descr="C:\Users\tjernigan\Desktop\KUMC_ppt_template\ku red confetti.png"/>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b="38249"/>
          <a:stretch/>
        </p:blipFill>
        <p:spPr bwMode="auto">
          <a:xfrm>
            <a:off x="-11116" y="5969854"/>
            <a:ext cx="540653" cy="888147"/>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C:\Users\tjernigan\Desktop\KUMC_ppt_template\ku yellow confetti.png"/>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57115"/>
          <a:stretch/>
        </p:blipFill>
        <p:spPr bwMode="auto">
          <a:xfrm>
            <a:off x="9694212" y="0"/>
            <a:ext cx="1203638" cy="1373188"/>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C:\Users\tjernigan\Desktop\KUMC_ppt_template\ku gray confetti.png"/>
          <p:cNvPicPr>
            <a:picLocks noChangeAspect="1" noChangeArrowheads="1"/>
          </p:cNvPicPr>
          <p:nvPr userDrawn="1"/>
        </p:nvPicPr>
        <p:blipFill rotWithShape="1">
          <a:blip r:embed="rId5" cstate="print">
            <a:extLst>
              <a:ext uri="{28A0092B-C50C-407E-A947-70E740481C1C}">
                <a14:useLocalDpi xmlns:a14="http://schemas.microsoft.com/office/drawing/2010/main" val="0"/>
              </a:ext>
            </a:extLst>
          </a:blip>
          <a:srcRect t="49803"/>
          <a:stretch/>
        </p:blipFill>
        <p:spPr bwMode="auto">
          <a:xfrm>
            <a:off x="9583017" y="-2275"/>
            <a:ext cx="434262" cy="579900"/>
          </a:xfrm>
          <a:prstGeom prst="rect">
            <a:avLst/>
          </a:prstGeom>
          <a:noFill/>
          <a:extLst>
            <a:ext uri="{909E8E84-426E-40DD-AFC4-6F175D3DCCD1}">
              <a14:hiddenFill xmlns:a14="http://schemas.microsoft.com/office/drawing/2010/main">
                <a:solidFill>
                  <a:srgbClr val="FFFFFF"/>
                </a:solidFill>
              </a14:hiddenFill>
            </a:ext>
          </a:extLst>
        </p:spPr>
      </p:pic>
      <p:pic>
        <p:nvPicPr>
          <p:cNvPr id="2061" name="Picture 13" descr="C:\Users\tjernigan\Desktop\KUMC_ppt_template\dk blue triangle.pn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116" y="0"/>
            <a:ext cx="989270" cy="36893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4B5D1C0D-8FCE-4503-8C7F-32BD7C434EC7}"/>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516751" y="5538698"/>
            <a:ext cx="1467998" cy="109070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2_Title Slide">
    <p:bg>
      <p:bgPr>
        <a:solidFill>
          <a:srgbClr val="003DA6"/>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2D620B-A8E0-470E-8440-C96CC703D0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24642" y="0"/>
            <a:ext cx="10307364" cy="6858000"/>
          </a:xfrm>
          <a:prstGeom prst="rect">
            <a:avLst/>
          </a:prstGeom>
        </p:spPr>
      </p:pic>
      <p:sp>
        <p:nvSpPr>
          <p:cNvPr id="2" name="Rectangle 1"/>
          <p:cNvSpPr/>
          <p:nvPr userDrawn="1"/>
        </p:nvSpPr>
        <p:spPr>
          <a:xfrm>
            <a:off x="-7796" y="-2275"/>
            <a:ext cx="5001453" cy="6860276"/>
          </a:xfrm>
          <a:custGeom>
            <a:avLst/>
            <a:gdLst>
              <a:gd name="connsiteX0" fmla="*/ 0 w 3128749"/>
              <a:gd name="connsiteY0" fmla="*/ 0 h 6858000"/>
              <a:gd name="connsiteX1" fmla="*/ 3128749 w 3128749"/>
              <a:gd name="connsiteY1" fmla="*/ 0 h 6858000"/>
              <a:gd name="connsiteX2" fmla="*/ 3128749 w 3128749"/>
              <a:gd name="connsiteY2" fmla="*/ 6858000 h 6858000"/>
              <a:gd name="connsiteX3" fmla="*/ 0 w 3128749"/>
              <a:gd name="connsiteY3" fmla="*/ 6858000 h 6858000"/>
              <a:gd name="connsiteX4" fmla="*/ 0 w 3128749"/>
              <a:gd name="connsiteY4" fmla="*/ 0 h 6858000"/>
              <a:gd name="connsiteX0" fmla="*/ 0 w 4998492"/>
              <a:gd name="connsiteY0" fmla="*/ 0 h 6858000"/>
              <a:gd name="connsiteX1" fmla="*/ 4998492 w 4998492"/>
              <a:gd name="connsiteY1" fmla="*/ 0 h 6858000"/>
              <a:gd name="connsiteX2" fmla="*/ 3128749 w 4998492"/>
              <a:gd name="connsiteY2" fmla="*/ 6858000 h 6858000"/>
              <a:gd name="connsiteX3" fmla="*/ 0 w 4998492"/>
              <a:gd name="connsiteY3" fmla="*/ 6858000 h 6858000"/>
              <a:gd name="connsiteX4" fmla="*/ 0 w 499849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98492" h="6858000">
                <a:moveTo>
                  <a:pt x="0" y="0"/>
                </a:moveTo>
                <a:lnTo>
                  <a:pt x="4998492" y="0"/>
                </a:lnTo>
                <a:lnTo>
                  <a:pt x="3128749" y="6858000"/>
                </a:lnTo>
                <a:lnTo>
                  <a:pt x="0" y="6858000"/>
                </a:lnTo>
                <a:lnTo>
                  <a:pt x="0" y="0"/>
                </a:lnTo>
                <a:close/>
              </a:path>
            </a:pathLst>
          </a:custGeom>
          <a:solidFill>
            <a:srgbClr val="CF0A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4" name="Straight Connector 3"/>
          <p:cNvCxnSpPr/>
          <p:nvPr userDrawn="1"/>
        </p:nvCxnSpPr>
        <p:spPr>
          <a:xfrm flipH="1">
            <a:off x="8382595"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flipH="1">
            <a:off x="8554538"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flipH="1">
            <a:off x="8726481"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flipH="1">
            <a:off x="8898423"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flipH="1">
            <a:off x="9070366"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a:xfrm flipH="1">
            <a:off x="9242309"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a:xfrm flipH="1">
            <a:off x="9414252"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flipH="1">
            <a:off x="9586194"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flipH="1">
            <a:off x="9758137"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flipH="1">
            <a:off x="9930080"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flipH="1">
            <a:off x="10102023"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flipH="1">
            <a:off x="10273966"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a:xfrm flipH="1">
            <a:off x="10445908"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a:xfrm flipH="1">
            <a:off x="10617851"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a:xfrm flipH="1">
            <a:off x="10789794"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userDrawn="1"/>
        </p:nvCxnSpPr>
        <p:spPr>
          <a:xfrm flipH="1">
            <a:off x="10961737"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a:xfrm flipH="1">
            <a:off x="11133679"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userDrawn="1"/>
        </p:nvCxnSpPr>
        <p:spPr>
          <a:xfrm flipH="1">
            <a:off x="11305622"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userDrawn="1"/>
        </p:nvCxnSpPr>
        <p:spPr>
          <a:xfrm flipH="1">
            <a:off x="11477565"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userDrawn="1"/>
        </p:nvCxnSpPr>
        <p:spPr>
          <a:xfrm flipH="1">
            <a:off x="11649508"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userDrawn="1"/>
        </p:nvCxnSpPr>
        <p:spPr>
          <a:xfrm flipH="1">
            <a:off x="11821461" y="-228600"/>
            <a:ext cx="295907" cy="1219199"/>
          </a:xfrm>
          <a:prstGeom prst="line">
            <a:avLst/>
          </a:prstGeom>
          <a:ln w="15875">
            <a:solidFill>
              <a:srgbClr val="DFE3EB"/>
            </a:solidFill>
          </a:ln>
        </p:spPr>
        <p:style>
          <a:lnRef idx="1">
            <a:schemeClr val="accent1"/>
          </a:lnRef>
          <a:fillRef idx="0">
            <a:schemeClr val="accent1"/>
          </a:fillRef>
          <a:effectRef idx="0">
            <a:schemeClr val="accent1"/>
          </a:effectRef>
          <a:fontRef idx="minor">
            <a:schemeClr val="tx1"/>
          </a:fontRef>
        </p:style>
      </p:cxnSp>
      <p:pic>
        <p:nvPicPr>
          <p:cNvPr id="1033" name="Picture 9" descr="C:\Users\tjernigan\Desktop\KUMC_ppt_template\dk blue confetti.png"/>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t="69063"/>
          <a:stretch/>
        </p:blipFill>
        <p:spPr bwMode="auto">
          <a:xfrm>
            <a:off x="597056" y="1"/>
            <a:ext cx="1203638" cy="990598"/>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Users\tjernigan\Desktop\KUMC_ppt_template\ku red confetti.png"/>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b="64303"/>
          <a:stretch/>
        </p:blipFill>
        <p:spPr bwMode="auto">
          <a:xfrm>
            <a:off x="8153936" y="5715001"/>
            <a:ext cx="1203638" cy="1143001"/>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43">
            <a:extLst>
              <a:ext uri="{FF2B5EF4-FFF2-40B4-BE49-F238E27FC236}">
                <a16:creationId xmlns:a16="http://schemas.microsoft.com/office/drawing/2014/main" id="{4E4CAEAB-D2DB-42D0-8B05-DB19D639331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516751" y="5538698"/>
            <a:ext cx="1467998" cy="1090702"/>
          </a:xfrm>
          <a:prstGeom prst="rect">
            <a:avLst/>
          </a:prstGeom>
        </p:spPr>
      </p:pic>
    </p:spTree>
    <p:extLst>
      <p:ext uri="{BB962C8B-B14F-4D97-AF65-F5344CB8AC3E}">
        <p14:creationId xmlns:p14="http://schemas.microsoft.com/office/powerpoint/2010/main" val="151030762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7" r:id="rId1"/>
    <p:sldLayoutId id="2147483665" r:id="rId2"/>
    <p:sldLayoutId id="2147483661" r:id="rId3"/>
    <p:sldLayoutId id="2147483660" r:id="rId4"/>
    <p:sldLayoutId id="2147483662" r:id="rId5"/>
    <p:sldLayoutId id="2147483659" r:id="rId6"/>
    <p:sldLayoutId id="2147483658" r:id="rId7"/>
    <p:sldLayoutId id="2147483664" r:id="rId8"/>
  </p:sldLayoutIdLst>
  <p:txStyles>
    <p:titleStyle>
      <a:lvl1pPr algn="l" rtl="0" eaLnBrk="1" latinLnBrk="0" hangingPunct="1">
        <a:spcBef>
          <a:spcPct val="0"/>
        </a:spcBef>
        <a:buNone/>
        <a:defRPr sz="5600" kern="1200">
          <a:solidFill>
            <a:schemeClr val="tx2"/>
          </a:solidFill>
          <a:latin typeface="+mj-lt"/>
          <a:ea typeface="+mj-ea"/>
          <a:cs typeface="+mj-cs"/>
        </a:defRPr>
      </a:lvl1pPr>
      <a:extLst/>
    </p:titleStyle>
    <p:bodyStyle>
      <a:lvl1pPr marL="426645" indent="-426645" algn="l" rtl="0" eaLnBrk="1" latinLnBrk="0" hangingPunct="1">
        <a:spcBef>
          <a:spcPts val="933"/>
        </a:spcBef>
        <a:buClr>
          <a:schemeClr val="accent2"/>
        </a:buClr>
        <a:buSzPct val="60000"/>
        <a:buFont typeface="Wingdings"/>
        <a:buChar char=""/>
        <a:defRPr sz="3900" kern="1200">
          <a:solidFill>
            <a:schemeClr val="tx1"/>
          </a:solidFill>
          <a:latin typeface="+mn-lt"/>
          <a:ea typeface="+mn-ea"/>
          <a:cs typeface="+mn-cs"/>
        </a:defRPr>
      </a:lvl1pPr>
      <a:lvl2pPr marL="853291" indent="-365696" algn="l" rtl="0" eaLnBrk="1" latinLnBrk="0" hangingPunct="1">
        <a:spcBef>
          <a:spcPts val="733"/>
        </a:spcBef>
        <a:buClr>
          <a:schemeClr val="accent1"/>
        </a:buClr>
        <a:buSzPct val="70000"/>
        <a:buFont typeface="Wingdings 2"/>
        <a:buChar char=""/>
        <a:defRPr sz="3500" kern="1200">
          <a:solidFill>
            <a:schemeClr val="tx1"/>
          </a:solidFill>
          <a:latin typeface="+mn-lt"/>
          <a:ea typeface="+mn-ea"/>
          <a:cs typeface="+mn-cs"/>
        </a:defRPr>
      </a:lvl2pPr>
      <a:lvl3pPr marL="1218987" indent="-304747" algn="l" rtl="0" eaLnBrk="1" latinLnBrk="0" hangingPunct="1">
        <a:spcBef>
          <a:spcPts val="667"/>
        </a:spcBef>
        <a:buClr>
          <a:schemeClr val="accent2"/>
        </a:buClr>
        <a:buSzPct val="75000"/>
        <a:buFont typeface="Wingdings"/>
        <a:buChar char=""/>
        <a:defRPr sz="3100" kern="1200">
          <a:solidFill>
            <a:schemeClr val="tx1"/>
          </a:solidFill>
          <a:latin typeface="+mn-lt"/>
          <a:ea typeface="+mn-ea"/>
          <a:cs typeface="+mn-cs"/>
        </a:defRPr>
      </a:lvl3pPr>
      <a:lvl4pPr marL="1828480" indent="-304747" algn="l" rtl="0" eaLnBrk="1" latinLnBrk="0" hangingPunct="1">
        <a:spcBef>
          <a:spcPts val="533"/>
        </a:spcBef>
        <a:buClr>
          <a:schemeClr val="accent3"/>
        </a:buClr>
        <a:buSzPct val="75000"/>
        <a:buFont typeface="Wingdings"/>
        <a:buChar char=""/>
        <a:defRPr sz="2700" kern="1200">
          <a:solidFill>
            <a:schemeClr val="tx1"/>
          </a:solidFill>
          <a:latin typeface="+mn-lt"/>
          <a:ea typeface="+mn-ea"/>
          <a:cs typeface="+mn-cs"/>
        </a:defRPr>
      </a:lvl4pPr>
      <a:lvl5pPr marL="2437973" indent="-304747" algn="l" rtl="0" eaLnBrk="1" latinLnBrk="0" hangingPunct="1">
        <a:spcBef>
          <a:spcPts val="533"/>
        </a:spcBef>
        <a:buClr>
          <a:schemeClr val="accent4"/>
        </a:buClr>
        <a:buSzPct val="65000"/>
        <a:buFont typeface="Wingdings"/>
        <a:buChar char=""/>
        <a:defRPr sz="2700" kern="1200">
          <a:solidFill>
            <a:schemeClr val="tx1"/>
          </a:solidFill>
          <a:latin typeface="+mn-lt"/>
          <a:ea typeface="+mn-ea"/>
          <a:cs typeface="+mn-cs"/>
        </a:defRPr>
      </a:lvl5pPr>
      <a:lvl6pPr marL="2803669" indent="-304747" algn="l" rtl="0" eaLnBrk="1" latinLnBrk="0" hangingPunct="1">
        <a:spcBef>
          <a:spcPct val="20000"/>
        </a:spcBef>
        <a:buClr>
          <a:schemeClr val="accent1"/>
        </a:buClr>
        <a:buFont typeface="Wingdings"/>
        <a:buNone/>
        <a:defRPr sz="2400" kern="1200" baseline="0">
          <a:solidFill>
            <a:schemeClr val="tx1"/>
          </a:solidFill>
          <a:latin typeface="+mn-lt"/>
          <a:ea typeface="+mn-ea"/>
          <a:cs typeface="+mn-cs"/>
        </a:defRPr>
      </a:lvl6pPr>
      <a:lvl7pPr marL="3169365" indent="-304747" algn="l" rtl="0" eaLnBrk="1" latinLnBrk="0" hangingPunct="1">
        <a:spcBef>
          <a:spcPct val="20000"/>
        </a:spcBef>
        <a:buClr>
          <a:schemeClr val="accent2"/>
        </a:buClr>
        <a:buFont typeface="Wingdings"/>
        <a:buChar char="§"/>
        <a:defRPr sz="2400" kern="1200" baseline="0">
          <a:solidFill>
            <a:schemeClr val="tx1"/>
          </a:solidFill>
          <a:latin typeface="+mn-lt"/>
          <a:ea typeface="+mn-ea"/>
          <a:cs typeface="+mn-cs"/>
        </a:defRPr>
      </a:lvl7pPr>
      <a:lvl8pPr marL="3535061" indent="-304747" algn="l" rtl="0" eaLnBrk="1" latinLnBrk="0" hangingPunct="1">
        <a:spcBef>
          <a:spcPct val="20000"/>
        </a:spcBef>
        <a:buClr>
          <a:schemeClr val="accent3"/>
        </a:buClr>
        <a:buFont typeface="Wingdings"/>
        <a:buChar char="§"/>
        <a:defRPr sz="2400" kern="1200" baseline="0">
          <a:solidFill>
            <a:schemeClr val="tx1"/>
          </a:solidFill>
          <a:latin typeface="+mn-lt"/>
          <a:ea typeface="+mn-ea"/>
          <a:cs typeface="+mn-cs"/>
        </a:defRPr>
      </a:lvl8pPr>
      <a:lvl9pPr marL="3900757" indent="-304747" algn="l" rtl="0" eaLnBrk="1" latinLnBrk="0" hangingPunct="1">
        <a:spcBef>
          <a:spcPct val="20000"/>
        </a:spcBef>
        <a:buClr>
          <a:schemeClr val="accent4"/>
        </a:buClr>
        <a:buFont typeface="Wingdings"/>
        <a:buChar char="§"/>
        <a:defRPr sz="2400" kern="1200" baseline="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609493" algn="l" rtl="0" eaLnBrk="1" hangingPunct="1">
        <a:defRPr kern="1200">
          <a:solidFill>
            <a:schemeClr val="tx1"/>
          </a:solidFill>
          <a:latin typeface="+mn-lt"/>
          <a:ea typeface="+mn-ea"/>
          <a:cs typeface="+mn-cs"/>
        </a:defRPr>
      </a:lvl2pPr>
      <a:lvl3pPr marL="1218987" algn="l" rtl="0" eaLnBrk="1" hangingPunct="1">
        <a:defRPr kern="1200">
          <a:solidFill>
            <a:schemeClr val="tx1"/>
          </a:solidFill>
          <a:latin typeface="+mn-lt"/>
          <a:ea typeface="+mn-ea"/>
          <a:cs typeface="+mn-cs"/>
        </a:defRPr>
      </a:lvl3pPr>
      <a:lvl4pPr marL="1828480" algn="l" rtl="0" eaLnBrk="1" hangingPunct="1">
        <a:defRPr kern="1200">
          <a:solidFill>
            <a:schemeClr val="tx1"/>
          </a:solidFill>
          <a:latin typeface="+mn-lt"/>
          <a:ea typeface="+mn-ea"/>
          <a:cs typeface="+mn-cs"/>
        </a:defRPr>
      </a:lvl4pPr>
      <a:lvl5pPr marL="2437973" algn="l" rtl="0" eaLnBrk="1" hangingPunct="1">
        <a:defRPr kern="1200">
          <a:solidFill>
            <a:schemeClr val="tx1"/>
          </a:solidFill>
          <a:latin typeface="+mn-lt"/>
          <a:ea typeface="+mn-ea"/>
          <a:cs typeface="+mn-cs"/>
        </a:defRPr>
      </a:lvl5pPr>
      <a:lvl6pPr marL="3047467" algn="l" rtl="0" eaLnBrk="1" hangingPunct="1">
        <a:defRPr kern="1200">
          <a:solidFill>
            <a:schemeClr val="tx1"/>
          </a:solidFill>
          <a:latin typeface="+mn-lt"/>
          <a:ea typeface="+mn-ea"/>
          <a:cs typeface="+mn-cs"/>
        </a:defRPr>
      </a:lvl6pPr>
      <a:lvl7pPr marL="3656960" algn="l" rtl="0" eaLnBrk="1" hangingPunct="1">
        <a:defRPr kern="1200">
          <a:solidFill>
            <a:schemeClr val="tx1"/>
          </a:solidFill>
          <a:latin typeface="+mn-lt"/>
          <a:ea typeface="+mn-ea"/>
          <a:cs typeface="+mn-cs"/>
        </a:defRPr>
      </a:lvl7pPr>
      <a:lvl8pPr marL="4266453" algn="l" rtl="0" eaLnBrk="1" hangingPunct="1">
        <a:defRPr kern="1200">
          <a:solidFill>
            <a:schemeClr val="tx1"/>
          </a:solidFill>
          <a:latin typeface="+mn-lt"/>
          <a:ea typeface="+mn-ea"/>
          <a:cs typeface="+mn-cs"/>
        </a:defRPr>
      </a:lvl8pPr>
      <a:lvl9pPr marL="4875947"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765" y="484094"/>
            <a:ext cx="10191771" cy="2894960"/>
          </a:xfrm>
          <a:prstGeom prst="rect">
            <a:avLst/>
          </a:prstGeom>
          <a:noFill/>
        </p:spPr>
        <p:txBody>
          <a:bodyPr wrap="square" rtlCol="0">
            <a:spAutoFit/>
          </a:bodyPr>
          <a:lstStyle/>
          <a:p>
            <a:pPr>
              <a:lnSpc>
                <a:spcPts val="7500"/>
              </a:lnSpc>
            </a:pPr>
            <a:r>
              <a:rPr lang="en-US" sz="5400" b="1" i="1" dirty="0">
                <a:solidFill>
                  <a:srgbClr val="FFFFFF"/>
                </a:solidFill>
                <a:latin typeface="Arial" panose="020B0604020202020204" pitchFamily="34" charset="0"/>
                <a:ea typeface="Chronicle Display Light" charset="0"/>
                <a:cs typeface="Arial" panose="020B0604020202020204" pitchFamily="34" charset="0"/>
              </a:rPr>
              <a:t>Critical Conversations:   Combating UTI’s, Pneumonia, and C difficile in the Elderly</a:t>
            </a:r>
          </a:p>
        </p:txBody>
      </p:sp>
      <p:sp>
        <p:nvSpPr>
          <p:cNvPr id="3" name="TextBox 2"/>
          <p:cNvSpPr txBox="1"/>
          <p:nvPr/>
        </p:nvSpPr>
        <p:spPr>
          <a:xfrm>
            <a:off x="448235" y="5467347"/>
            <a:ext cx="9588899" cy="1384995"/>
          </a:xfrm>
          <a:prstGeom prst="rect">
            <a:avLst/>
          </a:prstGeom>
          <a:noFill/>
        </p:spPr>
        <p:txBody>
          <a:bodyPr wrap="square" rtlCol="0">
            <a:spAutoFit/>
          </a:bodyPr>
          <a:lstStyle/>
          <a:p>
            <a:r>
              <a:rPr lang="en-US" sz="2800" dirty="0"/>
              <a:t>Donna Ewy, MD, </a:t>
            </a:r>
            <a:r>
              <a:rPr lang="en-US" sz="2800" dirty="0" err="1"/>
              <a:t>DBe</a:t>
            </a:r>
            <a:r>
              <a:rPr lang="en-US" sz="2800" dirty="0"/>
              <a:t>, MTS, MA, FAAFP, CMD</a:t>
            </a:r>
          </a:p>
          <a:p>
            <a:r>
              <a:rPr lang="en-US" sz="2800" dirty="0"/>
              <a:t>KU School of Medicine-Wichita</a:t>
            </a:r>
          </a:p>
          <a:p>
            <a:r>
              <a:rPr lang="en-US" sz="2800" dirty="0"/>
              <a:t>Department of Family and Community Medicine</a:t>
            </a:r>
          </a:p>
        </p:txBody>
      </p:sp>
    </p:spTree>
    <p:extLst>
      <p:ext uri="{BB962C8B-B14F-4D97-AF65-F5344CB8AC3E}">
        <p14:creationId xmlns:p14="http://schemas.microsoft.com/office/powerpoint/2010/main" val="910061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A3A9BF8-D7C2-0614-7A49-D490227A03B9}"/>
              </a:ext>
            </a:extLst>
          </p:cNvPr>
          <p:cNvSpPr txBox="1"/>
          <p:nvPr/>
        </p:nvSpPr>
        <p:spPr>
          <a:xfrm>
            <a:off x="1075765" y="0"/>
            <a:ext cx="8373036" cy="1938992"/>
          </a:xfrm>
          <a:prstGeom prst="rect">
            <a:avLst/>
          </a:prstGeom>
          <a:noFill/>
        </p:spPr>
        <p:txBody>
          <a:bodyPr wrap="square" rtlCol="0">
            <a:spAutoFit/>
          </a:bodyPr>
          <a:lstStyle/>
          <a:p>
            <a:r>
              <a:rPr lang="en-US" sz="6000" dirty="0"/>
              <a:t>Treating asymptomatic bacteriuria</a:t>
            </a:r>
          </a:p>
        </p:txBody>
      </p:sp>
      <p:sp>
        <p:nvSpPr>
          <p:cNvPr id="3" name="TextBox 2">
            <a:extLst>
              <a:ext uri="{FF2B5EF4-FFF2-40B4-BE49-F238E27FC236}">
                <a16:creationId xmlns:a16="http://schemas.microsoft.com/office/drawing/2014/main" id="{0402F32B-77B6-9B66-2507-45F83056AF75}"/>
              </a:ext>
            </a:extLst>
          </p:cNvPr>
          <p:cNvSpPr txBox="1"/>
          <p:nvPr/>
        </p:nvSpPr>
        <p:spPr>
          <a:xfrm>
            <a:off x="645460" y="2333685"/>
            <a:ext cx="7978588" cy="4524315"/>
          </a:xfrm>
          <a:prstGeom prst="rect">
            <a:avLst/>
          </a:prstGeom>
          <a:noFill/>
        </p:spPr>
        <p:txBody>
          <a:bodyPr wrap="square" rtlCol="0">
            <a:spAutoFit/>
          </a:bodyPr>
          <a:lstStyle/>
          <a:p>
            <a:pPr marL="457200" indent="-457200">
              <a:buFont typeface="Arial" panose="020B0604020202020204" pitchFamily="34" charset="0"/>
              <a:buChar char="•"/>
            </a:pPr>
            <a:r>
              <a:rPr lang="en-US" sz="3200" dirty="0"/>
              <a:t>Increases risk of developing a symptomatic UTI </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Increases risk of developing antibiotic resistance</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Pyuria does not distinguish asymptomatic bacteriuria from UTI  </a:t>
            </a:r>
          </a:p>
          <a:p>
            <a:endParaRPr lang="en-US" sz="3200" dirty="0"/>
          </a:p>
        </p:txBody>
      </p:sp>
    </p:spTree>
    <p:extLst>
      <p:ext uri="{BB962C8B-B14F-4D97-AF65-F5344CB8AC3E}">
        <p14:creationId xmlns:p14="http://schemas.microsoft.com/office/powerpoint/2010/main" val="3813138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7B58F5-B037-3E23-067E-9726BFA246AC}"/>
              </a:ext>
            </a:extLst>
          </p:cNvPr>
          <p:cNvSpPr txBox="1"/>
          <p:nvPr/>
        </p:nvSpPr>
        <p:spPr>
          <a:xfrm>
            <a:off x="1093695" y="663388"/>
            <a:ext cx="8606118" cy="1754326"/>
          </a:xfrm>
          <a:prstGeom prst="rect">
            <a:avLst/>
          </a:prstGeom>
          <a:noFill/>
        </p:spPr>
        <p:txBody>
          <a:bodyPr wrap="square" rtlCol="0">
            <a:spAutoFit/>
          </a:bodyPr>
          <a:lstStyle/>
          <a:p>
            <a:r>
              <a:rPr lang="en-US" sz="5400" dirty="0"/>
              <a:t>Increased confusion is NOT a urinary symptom</a:t>
            </a:r>
          </a:p>
        </p:txBody>
      </p:sp>
      <p:sp>
        <p:nvSpPr>
          <p:cNvPr id="3" name="TextBox 2">
            <a:extLst>
              <a:ext uri="{FF2B5EF4-FFF2-40B4-BE49-F238E27FC236}">
                <a16:creationId xmlns:a16="http://schemas.microsoft.com/office/drawing/2014/main" id="{7E14ED0B-AEF1-B413-E2FB-99059F1CC791}"/>
              </a:ext>
            </a:extLst>
          </p:cNvPr>
          <p:cNvSpPr txBox="1"/>
          <p:nvPr/>
        </p:nvSpPr>
        <p:spPr>
          <a:xfrm>
            <a:off x="806825" y="3178403"/>
            <a:ext cx="7853082" cy="3416320"/>
          </a:xfrm>
          <a:prstGeom prst="rect">
            <a:avLst/>
          </a:prstGeom>
          <a:noFill/>
        </p:spPr>
        <p:txBody>
          <a:bodyPr wrap="square" rtlCol="0">
            <a:spAutoFit/>
          </a:bodyPr>
          <a:lstStyle/>
          <a:p>
            <a:pPr marL="457200" indent="-457200">
              <a:buFont typeface="Arial" panose="020B0604020202020204" pitchFamily="34" charset="0"/>
              <a:buChar char="•"/>
            </a:pPr>
            <a:r>
              <a:rPr lang="en-US" sz="3600" dirty="0"/>
              <a:t>Persons with dementia have fluctuations in behaviors and mental status</a:t>
            </a:r>
          </a:p>
          <a:p>
            <a:pPr marL="457200" indent="-457200">
              <a:buFont typeface="Arial" panose="020B0604020202020204" pitchFamily="34" charset="0"/>
              <a:buChar char="•"/>
            </a:pPr>
            <a:r>
              <a:rPr lang="en-US" sz="3600" dirty="0"/>
              <a:t>There is not correlation with increased confusion and UTI </a:t>
            </a:r>
          </a:p>
          <a:p>
            <a:pPr marL="457200" indent="-457200">
              <a:buFont typeface="Arial" panose="020B0604020202020204" pitchFamily="34" charset="0"/>
              <a:buChar char="•"/>
            </a:pPr>
            <a:r>
              <a:rPr lang="en-US" sz="3600" dirty="0"/>
              <a:t>Overtreatment results in MDROs</a:t>
            </a:r>
          </a:p>
          <a:p>
            <a:endParaRPr lang="en-US" sz="3600" dirty="0"/>
          </a:p>
        </p:txBody>
      </p:sp>
    </p:spTree>
    <p:extLst>
      <p:ext uri="{BB962C8B-B14F-4D97-AF65-F5344CB8AC3E}">
        <p14:creationId xmlns:p14="http://schemas.microsoft.com/office/powerpoint/2010/main" val="4005733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217E4D5-C50D-F0B2-A176-187C71572771}"/>
              </a:ext>
            </a:extLst>
          </p:cNvPr>
          <p:cNvSpPr txBox="1"/>
          <p:nvPr/>
        </p:nvSpPr>
        <p:spPr>
          <a:xfrm>
            <a:off x="932330" y="58847"/>
            <a:ext cx="8406623" cy="1569660"/>
          </a:xfrm>
          <a:prstGeom prst="rect">
            <a:avLst/>
          </a:prstGeom>
          <a:noFill/>
        </p:spPr>
        <p:txBody>
          <a:bodyPr wrap="square" rtlCol="0">
            <a:spAutoFit/>
          </a:bodyPr>
          <a:lstStyle/>
          <a:p>
            <a:r>
              <a:rPr lang="en-US" sz="4800" dirty="0"/>
              <a:t>Minimum criteria for UTI in older patients with positive cultures</a:t>
            </a:r>
          </a:p>
        </p:txBody>
      </p:sp>
      <p:sp>
        <p:nvSpPr>
          <p:cNvPr id="3" name="TextBox 2">
            <a:extLst>
              <a:ext uri="{FF2B5EF4-FFF2-40B4-BE49-F238E27FC236}">
                <a16:creationId xmlns:a16="http://schemas.microsoft.com/office/drawing/2014/main" id="{808EA127-0DA2-9773-3C3D-40628228A0E9}"/>
              </a:ext>
            </a:extLst>
          </p:cNvPr>
          <p:cNvSpPr txBox="1"/>
          <p:nvPr/>
        </p:nvSpPr>
        <p:spPr>
          <a:xfrm>
            <a:off x="440789" y="1951788"/>
            <a:ext cx="5128739" cy="5940088"/>
          </a:xfrm>
          <a:prstGeom prst="rect">
            <a:avLst/>
          </a:prstGeom>
          <a:noFill/>
        </p:spPr>
        <p:txBody>
          <a:bodyPr wrap="square" rtlCol="0">
            <a:spAutoFit/>
          </a:bodyPr>
          <a:lstStyle/>
          <a:p>
            <a:pPr marL="342900" indent="-342900">
              <a:buFont typeface="Arial" panose="020B0604020202020204" pitchFamily="34" charset="0"/>
              <a:buChar char="•"/>
            </a:pPr>
            <a:r>
              <a:rPr lang="en-US" sz="2800" dirty="0"/>
              <a:t>Without a catheter:</a:t>
            </a:r>
          </a:p>
          <a:p>
            <a:pPr marL="800100" lvl="1" indent="-342900">
              <a:buFont typeface="Arial" panose="020B0604020202020204" pitchFamily="34" charset="0"/>
              <a:buChar char="•"/>
            </a:pPr>
            <a:r>
              <a:rPr lang="en-US" sz="2800" dirty="0"/>
              <a:t>Acute dysuria OR</a:t>
            </a:r>
          </a:p>
          <a:p>
            <a:pPr marL="800100" lvl="1" indent="-342900">
              <a:buFont typeface="Arial" panose="020B0604020202020204" pitchFamily="34" charset="0"/>
              <a:buChar char="•"/>
            </a:pPr>
            <a:r>
              <a:rPr lang="en-US" sz="2800" dirty="0"/>
              <a:t>New or worsening urgency OR</a:t>
            </a:r>
          </a:p>
          <a:p>
            <a:pPr marL="800100" lvl="1" indent="-342900">
              <a:buFont typeface="Arial" panose="020B0604020202020204" pitchFamily="34" charset="0"/>
              <a:buChar char="•"/>
            </a:pPr>
            <a:r>
              <a:rPr lang="en-US" sz="2800" dirty="0"/>
              <a:t>New or worsening frequency OR</a:t>
            </a:r>
          </a:p>
          <a:p>
            <a:pPr marL="800100" lvl="1" indent="-342900">
              <a:buFont typeface="Arial" panose="020B0604020202020204" pitchFamily="34" charset="0"/>
              <a:buChar char="•"/>
            </a:pPr>
            <a:r>
              <a:rPr lang="en-US" sz="2800" dirty="0"/>
              <a:t>Suprapubic pain OR</a:t>
            </a:r>
          </a:p>
          <a:p>
            <a:pPr marL="800100" lvl="1" indent="-342900">
              <a:buFont typeface="Arial" panose="020B0604020202020204" pitchFamily="34" charset="0"/>
              <a:buChar char="•"/>
            </a:pPr>
            <a:r>
              <a:rPr lang="en-US" sz="2800" dirty="0"/>
              <a:t>Gross hematuria OR</a:t>
            </a:r>
          </a:p>
          <a:p>
            <a:pPr marL="800100" lvl="1" indent="-342900">
              <a:buFont typeface="Arial" panose="020B0604020202020204" pitchFamily="34" charset="0"/>
              <a:buChar char="•"/>
            </a:pPr>
            <a:r>
              <a:rPr lang="en-US" sz="2800" dirty="0"/>
              <a:t>CVA pain OR</a:t>
            </a:r>
          </a:p>
          <a:p>
            <a:pPr marL="800100" lvl="1" indent="-342900">
              <a:buFont typeface="Arial" panose="020B0604020202020204" pitchFamily="34" charset="0"/>
              <a:buChar char="•"/>
            </a:pPr>
            <a:r>
              <a:rPr lang="en-US" sz="2800" dirty="0"/>
              <a:t>New or worsening incontinence </a:t>
            </a:r>
          </a:p>
          <a:p>
            <a:pPr marL="800100" lvl="1" indent="-342900">
              <a:buFont typeface="Arial" panose="020B0604020202020204" pitchFamily="34" charset="0"/>
              <a:buChar char="•"/>
            </a:pPr>
            <a:endParaRPr lang="en-US" sz="2400" dirty="0"/>
          </a:p>
          <a:p>
            <a:pPr marL="457200" lvl="1" indent="0">
              <a:buNone/>
            </a:pPr>
            <a:endParaRPr lang="en-US" sz="2400" dirty="0"/>
          </a:p>
          <a:p>
            <a:endParaRPr lang="en-US" sz="2400" dirty="0"/>
          </a:p>
        </p:txBody>
      </p:sp>
      <p:sp>
        <p:nvSpPr>
          <p:cNvPr id="4" name="TextBox 3">
            <a:extLst>
              <a:ext uri="{FF2B5EF4-FFF2-40B4-BE49-F238E27FC236}">
                <a16:creationId xmlns:a16="http://schemas.microsoft.com/office/drawing/2014/main" id="{10656EED-E96B-4A51-0A57-CB6A2E22E1E0}"/>
              </a:ext>
            </a:extLst>
          </p:cNvPr>
          <p:cNvSpPr txBox="1"/>
          <p:nvPr/>
        </p:nvSpPr>
        <p:spPr>
          <a:xfrm>
            <a:off x="5135641" y="1951788"/>
            <a:ext cx="4390435" cy="3816429"/>
          </a:xfrm>
          <a:prstGeom prst="rect">
            <a:avLst/>
          </a:prstGeom>
          <a:noFill/>
        </p:spPr>
        <p:txBody>
          <a:bodyPr wrap="square" rtlCol="0">
            <a:spAutoFit/>
          </a:bodyPr>
          <a:lstStyle/>
          <a:p>
            <a:pPr marL="342900" indent="-342900">
              <a:buFont typeface="Arial" panose="020B0604020202020204" pitchFamily="34" charset="0"/>
              <a:buChar char="•"/>
            </a:pPr>
            <a:r>
              <a:rPr lang="en-US" sz="2800" dirty="0"/>
              <a:t>With a catheter:</a:t>
            </a:r>
          </a:p>
          <a:p>
            <a:pPr marL="800100" lvl="1" indent="-342900">
              <a:buFont typeface="Arial" panose="020B0604020202020204" pitchFamily="34" charset="0"/>
              <a:buChar char="•"/>
            </a:pPr>
            <a:r>
              <a:rPr lang="en-US" sz="2800" dirty="0"/>
              <a:t>Fever</a:t>
            </a:r>
          </a:p>
          <a:p>
            <a:pPr marL="800100" lvl="1" indent="-342900">
              <a:buFont typeface="Arial" panose="020B0604020202020204" pitchFamily="34" charset="0"/>
              <a:buChar char="•"/>
            </a:pPr>
            <a:r>
              <a:rPr lang="en-US" sz="2800" dirty="0"/>
              <a:t>CVA tenderness</a:t>
            </a:r>
          </a:p>
          <a:p>
            <a:pPr marL="800100" lvl="1" indent="-342900">
              <a:buFont typeface="Arial" panose="020B0604020202020204" pitchFamily="34" charset="0"/>
              <a:buChar char="•"/>
            </a:pPr>
            <a:r>
              <a:rPr lang="en-US" sz="2800" dirty="0"/>
              <a:t>Suprapubic tenderness</a:t>
            </a:r>
          </a:p>
          <a:p>
            <a:pPr marL="800100" lvl="1" indent="-342900">
              <a:buFont typeface="Arial" panose="020B0604020202020204" pitchFamily="34" charset="0"/>
              <a:buChar char="•"/>
            </a:pPr>
            <a:r>
              <a:rPr lang="en-US" sz="2800" dirty="0"/>
              <a:t>Rigors  (shaking, shivering, sweating)</a:t>
            </a:r>
          </a:p>
          <a:p>
            <a:pPr marL="800100" lvl="1" indent="-342900">
              <a:buFont typeface="Arial" panose="020B0604020202020204" pitchFamily="34" charset="0"/>
              <a:buChar char="•"/>
            </a:pPr>
            <a:r>
              <a:rPr lang="en-US" sz="2800" dirty="0"/>
              <a:t>Purple urine, bag, tubing</a:t>
            </a:r>
          </a:p>
          <a:p>
            <a:endParaRPr lang="en-US" dirty="0"/>
          </a:p>
        </p:txBody>
      </p:sp>
    </p:spTree>
    <p:extLst>
      <p:ext uri="{BB962C8B-B14F-4D97-AF65-F5344CB8AC3E}">
        <p14:creationId xmlns:p14="http://schemas.microsoft.com/office/powerpoint/2010/main" val="2602955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433D2A-5211-79F8-5177-24505EC074F5}"/>
              </a:ext>
            </a:extLst>
          </p:cNvPr>
          <p:cNvSpPr txBox="1"/>
          <p:nvPr/>
        </p:nvSpPr>
        <p:spPr>
          <a:xfrm>
            <a:off x="466165" y="1129553"/>
            <a:ext cx="9753760" cy="1015663"/>
          </a:xfrm>
          <a:prstGeom prst="rect">
            <a:avLst/>
          </a:prstGeom>
          <a:noFill/>
        </p:spPr>
        <p:txBody>
          <a:bodyPr wrap="none" rtlCol="0">
            <a:spAutoFit/>
          </a:bodyPr>
          <a:lstStyle/>
          <a:p>
            <a:r>
              <a:rPr lang="en-US" sz="6000" dirty="0"/>
              <a:t>Positive urine culture is essential</a:t>
            </a:r>
          </a:p>
        </p:txBody>
      </p:sp>
      <p:sp>
        <p:nvSpPr>
          <p:cNvPr id="3" name="TextBox 2">
            <a:extLst>
              <a:ext uri="{FF2B5EF4-FFF2-40B4-BE49-F238E27FC236}">
                <a16:creationId xmlns:a16="http://schemas.microsoft.com/office/drawing/2014/main" id="{231F600D-E5C3-8225-3E8B-7600B56613B0}"/>
              </a:ext>
            </a:extLst>
          </p:cNvPr>
          <p:cNvSpPr txBox="1"/>
          <p:nvPr/>
        </p:nvSpPr>
        <p:spPr>
          <a:xfrm>
            <a:off x="609600" y="3088173"/>
            <a:ext cx="8068235" cy="3447098"/>
          </a:xfrm>
          <a:prstGeom prst="rect">
            <a:avLst/>
          </a:prstGeom>
          <a:noFill/>
        </p:spPr>
        <p:txBody>
          <a:bodyPr wrap="square" rtlCol="0">
            <a:spAutoFit/>
          </a:bodyPr>
          <a:lstStyle/>
          <a:p>
            <a:pPr marL="457200" indent="-457200">
              <a:buFont typeface="Arial" panose="020B0604020202020204" pitchFamily="34" charset="0"/>
              <a:buChar char="•"/>
            </a:pPr>
            <a:r>
              <a:rPr lang="en-US" sz="4000" dirty="0"/>
              <a:t>33% of patients complaining of UTI symptoms have a negative urine culture</a:t>
            </a:r>
          </a:p>
          <a:p>
            <a:pPr marL="457200" indent="-457200">
              <a:buFont typeface="Arial" panose="020B0604020202020204" pitchFamily="34" charset="0"/>
              <a:buChar char="•"/>
            </a:pPr>
            <a:r>
              <a:rPr lang="en-US" sz="4000" dirty="0"/>
              <a:t>Consider other etiologies of dysuria/frequency/urgency…</a:t>
            </a:r>
          </a:p>
          <a:p>
            <a:endParaRPr lang="en-US" dirty="0"/>
          </a:p>
        </p:txBody>
      </p:sp>
    </p:spTree>
    <p:extLst>
      <p:ext uri="{BB962C8B-B14F-4D97-AF65-F5344CB8AC3E}">
        <p14:creationId xmlns:p14="http://schemas.microsoft.com/office/powerpoint/2010/main" val="831937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9FD1DB5-45C8-7115-3344-4E96FD16D25F}"/>
              </a:ext>
            </a:extLst>
          </p:cNvPr>
          <p:cNvSpPr txBox="1"/>
          <p:nvPr/>
        </p:nvSpPr>
        <p:spPr>
          <a:xfrm>
            <a:off x="1158759" y="555811"/>
            <a:ext cx="6436658" cy="1938992"/>
          </a:xfrm>
          <a:prstGeom prst="rect">
            <a:avLst/>
          </a:prstGeom>
          <a:noFill/>
        </p:spPr>
        <p:txBody>
          <a:bodyPr wrap="square" rtlCol="0">
            <a:spAutoFit/>
          </a:bodyPr>
          <a:lstStyle/>
          <a:p>
            <a:r>
              <a:rPr lang="en-US" sz="6000" dirty="0"/>
              <a:t>Prophylaxis of recurrent UTIs</a:t>
            </a:r>
          </a:p>
        </p:txBody>
      </p:sp>
      <p:sp>
        <p:nvSpPr>
          <p:cNvPr id="3" name="TextBox 2">
            <a:extLst>
              <a:ext uri="{FF2B5EF4-FFF2-40B4-BE49-F238E27FC236}">
                <a16:creationId xmlns:a16="http://schemas.microsoft.com/office/drawing/2014/main" id="{74924349-FA2E-F299-BB63-1AD9BC2B064B}"/>
              </a:ext>
            </a:extLst>
          </p:cNvPr>
          <p:cNvSpPr txBox="1"/>
          <p:nvPr/>
        </p:nvSpPr>
        <p:spPr>
          <a:xfrm>
            <a:off x="1158759" y="3747247"/>
            <a:ext cx="7300781" cy="2554545"/>
          </a:xfrm>
          <a:prstGeom prst="rect">
            <a:avLst/>
          </a:prstGeom>
          <a:noFill/>
        </p:spPr>
        <p:txBody>
          <a:bodyPr wrap="none" rtlCol="0">
            <a:spAutoFit/>
          </a:bodyPr>
          <a:lstStyle/>
          <a:p>
            <a:pPr marL="457200" indent="-457200">
              <a:buFont typeface="Arial" panose="020B0604020202020204" pitchFamily="34" charset="0"/>
              <a:buChar char="•"/>
            </a:pPr>
            <a:r>
              <a:rPr lang="en-US" sz="4000" dirty="0"/>
              <a:t>Hydration! Hydration! Hydration!</a:t>
            </a:r>
          </a:p>
          <a:p>
            <a:pPr marL="457200" indent="-457200">
              <a:buFont typeface="Arial" panose="020B0604020202020204" pitchFamily="34" charset="0"/>
              <a:buChar char="•"/>
            </a:pPr>
            <a:endParaRPr lang="en-US" sz="4000" dirty="0"/>
          </a:p>
          <a:p>
            <a:pPr marL="457200" indent="-457200">
              <a:buFont typeface="Arial" panose="020B0604020202020204" pitchFamily="34" charset="0"/>
              <a:buChar char="•"/>
            </a:pPr>
            <a:r>
              <a:rPr lang="en-US" sz="4000" dirty="0"/>
              <a:t>Hygiene! Hygiene! Hygiene!</a:t>
            </a:r>
          </a:p>
          <a:p>
            <a:endParaRPr lang="en-US" sz="4000" dirty="0"/>
          </a:p>
        </p:txBody>
      </p:sp>
    </p:spTree>
    <p:extLst>
      <p:ext uri="{BB962C8B-B14F-4D97-AF65-F5344CB8AC3E}">
        <p14:creationId xmlns:p14="http://schemas.microsoft.com/office/powerpoint/2010/main" val="345398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DB1C48-E9EF-544B-022E-5515983DE017}"/>
              </a:ext>
            </a:extLst>
          </p:cNvPr>
          <p:cNvSpPr txBox="1"/>
          <p:nvPr/>
        </p:nvSpPr>
        <p:spPr>
          <a:xfrm>
            <a:off x="896471" y="0"/>
            <a:ext cx="8641975" cy="2308324"/>
          </a:xfrm>
          <a:prstGeom prst="rect">
            <a:avLst/>
          </a:prstGeom>
          <a:noFill/>
        </p:spPr>
        <p:txBody>
          <a:bodyPr wrap="square" rtlCol="0">
            <a:spAutoFit/>
          </a:bodyPr>
          <a:lstStyle/>
          <a:p>
            <a:r>
              <a:rPr lang="en-US" sz="4800" dirty="0"/>
              <a:t>What about perioperative/preprocedural treatment of bacteriuria?</a:t>
            </a:r>
          </a:p>
        </p:txBody>
      </p:sp>
      <p:sp>
        <p:nvSpPr>
          <p:cNvPr id="3" name="TextBox 2">
            <a:extLst>
              <a:ext uri="{FF2B5EF4-FFF2-40B4-BE49-F238E27FC236}">
                <a16:creationId xmlns:a16="http://schemas.microsoft.com/office/drawing/2014/main" id="{87148FEA-CDFB-B1B9-7F4F-237C83051E30}"/>
              </a:ext>
            </a:extLst>
          </p:cNvPr>
          <p:cNvSpPr txBox="1"/>
          <p:nvPr/>
        </p:nvSpPr>
        <p:spPr>
          <a:xfrm>
            <a:off x="376519" y="2672239"/>
            <a:ext cx="4207355" cy="3323987"/>
          </a:xfrm>
          <a:prstGeom prst="rect">
            <a:avLst/>
          </a:prstGeom>
          <a:noFill/>
        </p:spPr>
        <p:txBody>
          <a:bodyPr wrap="square" rtlCol="0">
            <a:spAutoFit/>
          </a:bodyPr>
          <a:lstStyle/>
          <a:p>
            <a:r>
              <a:rPr lang="en-US" sz="3200" dirty="0"/>
              <a:t>Ortho Procedures:</a:t>
            </a:r>
          </a:p>
          <a:p>
            <a:pPr marL="914400" lvl="1" indent="-457200">
              <a:buFont typeface="Arial" panose="020B0604020202020204" pitchFamily="34" charset="0"/>
              <a:buChar char="•"/>
            </a:pPr>
            <a:r>
              <a:rPr lang="en-US" sz="3200" dirty="0"/>
              <a:t>Joint infection bacteria don’t match those found in asymptomatic bacteriuria </a:t>
            </a:r>
          </a:p>
          <a:p>
            <a:endParaRPr lang="en-US" dirty="0"/>
          </a:p>
        </p:txBody>
      </p:sp>
      <p:sp>
        <p:nvSpPr>
          <p:cNvPr id="4" name="TextBox 3">
            <a:extLst>
              <a:ext uri="{FF2B5EF4-FFF2-40B4-BE49-F238E27FC236}">
                <a16:creationId xmlns:a16="http://schemas.microsoft.com/office/drawing/2014/main" id="{31568CFA-556F-7E87-882F-C5ADDD7D08C7}"/>
              </a:ext>
            </a:extLst>
          </p:cNvPr>
          <p:cNvSpPr txBox="1"/>
          <p:nvPr/>
        </p:nvSpPr>
        <p:spPr>
          <a:xfrm>
            <a:off x="4694043" y="2672239"/>
            <a:ext cx="3915567" cy="2339102"/>
          </a:xfrm>
          <a:prstGeom prst="rect">
            <a:avLst/>
          </a:prstGeom>
          <a:noFill/>
        </p:spPr>
        <p:txBody>
          <a:bodyPr wrap="square" rtlCol="0">
            <a:spAutoFit/>
          </a:bodyPr>
          <a:lstStyle/>
          <a:p>
            <a:r>
              <a:rPr lang="en-US" sz="3200" dirty="0"/>
              <a:t>Urology Procedures:</a:t>
            </a:r>
          </a:p>
          <a:p>
            <a:pPr marL="914400" lvl="1" indent="-457200">
              <a:buFont typeface="Arial" panose="020B0604020202020204" pitchFamily="34" charset="0"/>
              <a:buChar char="•"/>
            </a:pPr>
            <a:r>
              <a:rPr lang="en-US" sz="3200" dirty="0"/>
              <a:t>Some sources say treat</a:t>
            </a:r>
          </a:p>
          <a:p>
            <a:pPr marL="914400" lvl="1" indent="-457200">
              <a:buFont typeface="Arial" panose="020B0604020202020204" pitchFamily="34" charset="0"/>
              <a:buChar char="•"/>
            </a:pPr>
            <a:r>
              <a:rPr lang="en-US" sz="3200" dirty="0"/>
              <a:t>Some say don’t</a:t>
            </a:r>
          </a:p>
          <a:p>
            <a:endParaRPr lang="en-US" dirty="0"/>
          </a:p>
        </p:txBody>
      </p:sp>
    </p:spTree>
    <p:extLst>
      <p:ext uri="{BB962C8B-B14F-4D97-AF65-F5344CB8AC3E}">
        <p14:creationId xmlns:p14="http://schemas.microsoft.com/office/powerpoint/2010/main" val="4189326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EED2530-D116-700E-688F-32BF2B88E2C5}"/>
              </a:ext>
            </a:extLst>
          </p:cNvPr>
          <p:cNvSpPr txBox="1"/>
          <p:nvPr/>
        </p:nvSpPr>
        <p:spPr>
          <a:xfrm>
            <a:off x="788894" y="215152"/>
            <a:ext cx="9066393" cy="1015663"/>
          </a:xfrm>
          <a:prstGeom prst="rect">
            <a:avLst/>
          </a:prstGeom>
          <a:noFill/>
        </p:spPr>
        <p:txBody>
          <a:bodyPr wrap="none" rtlCol="0">
            <a:spAutoFit/>
          </a:bodyPr>
          <a:lstStyle/>
          <a:p>
            <a:r>
              <a:rPr lang="en-US" sz="6000" dirty="0"/>
              <a:t>Adverse effects of antibiotics</a:t>
            </a:r>
          </a:p>
        </p:txBody>
      </p:sp>
      <p:sp>
        <p:nvSpPr>
          <p:cNvPr id="3" name="TextBox 2">
            <a:extLst>
              <a:ext uri="{FF2B5EF4-FFF2-40B4-BE49-F238E27FC236}">
                <a16:creationId xmlns:a16="http://schemas.microsoft.com/office/drawing/2014/main" id="{2563E8C1-E6C8-C15A-E3AB-7EEB5DF6EC9E}"/>
              </a:ext>
            </a:extLst>
          </p:cNvPr>
          <p:cNvSpPr txBox="1"/>
          <p:nvPr/>
        </p:nvSpPr>
        <p:spPr>
          <a:xfrm>
            <a:off x="1242331" y="1524000"/>
            <a:ext cx="7533534" cy="5293757"/>
          </a:xfrm>
          <a:prstGeom prst="rect">
            <a:avLst/>
          </a:prstGeom>
          <a:noFill/>
        </p:spPr>
        <p:txBody>
          <a:bodyPr wrap="square" rtlCol="0">
            <a:spAutoFit/>
          </a:bodyPr>
          <a:lstStyle/>
          <a:p>
            <a:pPr marL="457200" indent="-457200">
              <a:buFont typeface="Arial" panose="020B0604020202020204" pitchFamily="34" charset="0"/>
              <a:buChar char="•"/>
            </a:pPr>
            <a:r>
              <a:rPr lang="en-US" sz="3200" dirty="0"/>
              <a:t>Cardiac dysrhythmias (macrolides)</a:t>
            </a:r>
          </a:p>
          <a:p>
            <a:pPr marL="457200" indent="-457200">
              <a:buFont typeface="Arial" panose="020B0604020202020204" pitchFamily="34" charset="0"/>
              <a:buChar char="•"/>
            </a:pPr>
            <a:r>
              <a:rPr lang="en-US" sz="3200" dirty="0"/>
              <a:t>Aortic dissection (fluoroquinolones)</a:t>
            </a:r>
          </a:p>
          <a:p>
            <a:pPr marL="457200" indent="-457200">
              <a:buFont typeface="Arial" panose="020B0604020202020204" pitchFamily="34" charset="0"/>
              <a:buChar char="•"/>
            </a:pPr>
            <a:r>
              <a:rPr lang="en-US" sz="3200" dirty="0" err="1"/>
              <a:t>Clostridioides</a:t>
            </a:r>
            <a:r>
              <a:rPr lang="en-US" sz="3200" dirty="0"/>
              <a:t> difficile</a:t>
            </a:r>
          </a:p>
          <a:p>
            <a:pPr marL="457200" indent="-457200">
              <a:buFont typeface="Arial" panose="020B0604020202020204" pitchFamily="34" charset="0"/>
              <a:buChar char="•"/>
            </a:pPr>
            <a:r>
              <a:rPr lang="en-US" sz="3200" dirty="0"/>
              <a:t>Tendon rupture (fluoroquinolones)</a:t>
            </a:r>
          </a:p>
          <a:p>
            <a:pPr marL="457200" indent="-457200">
              <a:buFont typeface="Arial" panose="020B0604020202020204" pitchFamily="34" charset="0"/>
              <a:buChar char="•"/>
            </a:pPr>
            <a:r>
              <a:rPr lang="en-US" sz="3200" dirty="0"/>
              <a:t>Neurotoxicity-neuropathy and delirium (fluoroquinolones)</a:t>
            </a:r>
          </a:p>
          <a:p>
            <a:pPr marL="457200" indent="-457200">
              <a:buFont typeface="Arial" panose="020B0604020202020204" pitchFamily="34" charset="0"/>
              <a:buChar char="•"/>
            </a:pPr>
            <a:r>
              <a:rPr lang="en-US" sz="3200" dirty="0"/>
              <a:t>Blood sugar disturbances</a:t>
            </a:r>
          </a:p>
          <a:p>
            <a:pPr marL="457200" indent="-457200">
              <a:buFont typeface="Arial" panose="020B0604020202020204" pitchFamily="34" charset="0"/>
              <a:buChar char="•"/>
            </a:pPr>
            <a:r>
              <a:rPr lang="en-US" sz="3200" dirty="0"/>
              <a:t>Worsening renal function (sulfa)</a:t>
            </a:r>
          </a:p>
          <a:p>
            <a:pPr marL="457200" indent="-457200">
              <a:buFont typeface="Arial" panose="020B0604020202020204" pitchFamily="34" charset="0"/>
              <a:buChar char="•"/>
            </a:pPr>
            <a:r>
              <a:rPr lang="en-US" sz="3200" dirty="0"/>
              <a:t>Drug-drug interactions</a:t>
            </a:r>
          </a:p>
          <a:p>
            <a:pPr marL="457200" indent="-457200">
              <a:buFont typeface="Arial" panose="020B0604020202020204" pitchFamily="34" charset="0"/>
              <a:buChar char="•"/>
            </a:pPr>
            <a:r>
              <a:rPr lang="en-US" sz="3200" dirty="0"/>
              <a:t>GI upset, diarrhea</a:t>
            </a:r>
          </a:p>
          <a:p>
            <a:endParaRPr lang="en-US" dirty="0"/>
          </a:p>
        </p:txBody>
      </p:sp>
    </p:spTree>
    <p:extLst>
      <p:ext uri="{BB962C8B-B14F-4D97-AF65-F5344CB8AC3E}">
        <p14:creationId xmlns:p14="http://schemas.microsoft.com/office/powerpoint/2010/main" val="40065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F00ECF-D431-735B-B46E-6D9E3A02EEDA}"/>
              </a:ext>
            </a:extLst>
          </p:cNvPr>
          <p:cNvSpPr txBox="1"/>
          <p:nvPr/>
        </p:nvSpPr>
        <p:spPr>
          <a:xfrm>
            <a:off x="3603812" y="3429000"/>
            <a:ext cx="3454792" cy="1015663"/>
          </a:xfrm>
          <a:prstGeom prst="rect">
            <a:avLst/>
          </a:prstGeom>
          <a:noFill/>
        </p:spPr>
        <p:txBody>
          <a:bodyPr wrap="none" rtlCol="0">
            <a:spAutoFit/>
          </a:bodyPr>
          <a:lstStyle/>
          <a:p>
            <a:r>
              <a:rPr lang="en-US" sz="6000" dirty="0"/>
              <a:t>Pneumonia</a:t>
            </a:r>
          </a:p>
        </p:txBody>
      </p:sp>
    </p:spTree>
    <p:extLst>
      <p:ext uri="{BB962C8B-B14F-4D97-AF65-F5344CB8AC3E}">
        <p14:creationId xmlns:p14="http://schemas.microsoft.com/office/powerpoint/2010/main" val="3077318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2C8E55-4AAA-0FF1-AD9A-426218EE217E}"/>
              </a:ext>
            </a:extLst>
          </p:cNvPr>
          <p:cNvSpPr txBox="1"/>
          <p:nvPr/>
        </p:nvSpPr>
        <p:spPr>
          <a:xfrm>
            <a:off x="1237129" y="986118"/>
            <a:ext cx="8385629" cy="1015663"/>
          </a:xfrm>
          <a:prstGeom prst="rect">
            <a:avLst/>
          </a:prstGeom>
          <a:noFill/>
        </p:spPr>
        <p:txBody>
          <a:bodyPr wrap="none" rtlCol="0">
            <a:spAutoFit/>
          </a:bodyPr>
          <a:lstStyle/>
          <a:p>
            <a:r>
              <a:rPr lang="en-US" sz="6000" dirty="0"/>
              <a:t>Pneumonia in older people</a:t>
            </a:r>
          </a:p>
        </p:txBody>
      </p:sp>
      <p:sp>
        <p:nvSpPr>
          <p:cNvPr id="3" name="TextBox 2">
            <a:extLst>
              <a:ext uri="{FF2B5EF4-FFF2-40B4-BE49-F238E27FC236}">
                <a16:creationId xmlns:a16="http://schemas.microsoft.com/office/drawing/2014/main" id="{2A69BACA-E063-E328-20A0-E8A51E492185}"/>
              </a:ext>
            </a:extLst>
          </p:cNvPr>
          <p:cNvSpPr txBox="1"/>
          <p:nvPr/>
        </p:nvSpPr>
        <p:spPr>
          <a:xfrm>
            <a:off x="1237129" y="2366682"/>
            <a:ext cx="4998484" cy="1723549"/>
          </a:xfrm>
          <a:prstGeom prst="rect">
            <a:avLst/>
          </a:prstGeom>
          <a:noFill/>
        </p:spPr>
        <p:txBody>
          <a:bodyPr wrap="none" rtlCol="0">
            <a:spAutoFit/>
          </a:bodyPr>
          <a:lstStyle/>
          <a:p>
            <a:pPr marL="457200" indent="-457200">
              <a:buFont typeface="Arial" panose="020B0604020202020204" pitchFamily="34" charset="0"/>
              <a:buChar char="•"/>
            </a:pPr>
            <a:r>
              <a:rPr lang="en-US" sz="4400" dirty="0"/>
              <a:t>Increased incidence</a:t>
            </a:r>
          </a:p>
          <a:p>
            <a:pPr marL="457200" indent="-457200">
              <a:buFont typeface="Arial" panose="020B0604020202020204" pitchFamily="34" charset="0"/>
              <a:buChar char="•"/>
            </a:pPr>
            <a:r>
              <a:rPr lang="en-US" sz="4400" dirty="0"/>
              <a:t>Increased mortality</a:t>
            </a:r>
          </a:p>
          <a:p>
            <a:endParaRPr lang="en-US" dirty="0"/>
          </a:p>
        </p:txBody>
      </p:sp>
    </p:spTree>
    <p:extLst>
      <p:ext uri="{BB962C8B-B14F-4D97-AF65-F5344CB8AC3E}">
        <p14:creationId xmlns:p14="http://schemas.microsoft.com/office/powerpoint/2010/main" val="3230473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D7E05C-A044-D2F3-27DF-A448AD09AA6E}"/>
              </a:ext>
            </a:extLst>
          </p:cNvPr>
          <p:cNvSpPr txBox="1"/>
          <p:nvPr/>
        </p:nvSpPr>
        <p:spPr>
          <a:xfrm>
            <a:off x="1452282" y="735106"/>
            <a:ext cx="8193742" cy="1938992"/>
          </a:xfrm>
          <a:prstGeom prst="rect">
            <a:avLst/>
          </a:prstGeom>
          <a:noFill/>
        </p:spPr>
        <p:txBody>
          <a:bodyPr wrap="square" rtlCol="0">
            <a:spAutoFit/>
          </a:bodyPr>
          <a:lstStyle/>
          <a:p>
            <a:r>
              <a:rPr lang="en-US" sz="6000" dirty="0"/>
              <a:t>Microbiology might differ in older persons</a:t>
            </a:r>
          </a:p>
        </p:txBody>
      </p:sp>
      <p:sp>
        <p:nvSpPr>
          <p:cNvPr id="3" name="TextBox 2">
            <a:extLst>
              <a:ext uri="{FF2B5EF4-FFF2-40B4-BE49-F238E27FC236}">
                <a16:creationId xmlns:a16="http://schemas.microsoft.com/office/drawing/2014/main" id="{F077A5D3-E8D9-86DC-AB39-3F992CBB2B66}"/>
              </a:ext>
            </a:extLst>
          </p:cNvPr>
          <p:cNvSpPr txBox="1"/>
          <p:nvPr/>
        </p:nvSpPr>
        <p:spPr>
          <a:xfrm>
            <a:off x="986118" y="3429000"/>
            <a:ext cx="6741589" cy="2369880"/>
          </a:xfrm>
          <a:prstGeom prst="rect">
            <a:avLst/>
          </a:prstGeom>
          <a:noFill/>
        </p:spPr>
        <p:txBody>
          <a:bodyPr wrap="none" rtlCol="0">
            <a:spAutoFit/>
          </a:bodyPr>
          <a:lstStyle/>
          <a:p>
            <a:pPr marL="571500" indent="-571500">
              <a:buFont typeface="Arial" panose="020B0604020202020204" pitchFamily="34" charset="0"/>
              <a:buChar char="•"/>
            </a:pPr>
            <a:r>
              <a:rPr lang="en-US" sz="4000" dirty="0"/>
              <a:t>COPD</a:t>
            </a:r>
          </a:p>
          <a:p>
            <a:pPr marL="571500" indent="-571500">
              <a:buFont typeface="Arial" panose="020B0604020202020204" pitchFamily="34" charset="0"/>
              <a:buChar char="•"/>
            </a:pPr>
            <a:r>
              <a:rPr lang="en-US" sz="4000" dirty="0"/>
              <a:t>Those living in long-term care</a:t>
            </a:r>
          </a:p>
          <a:p>
            <a:pPr marL="571500" indent="-571500">
              <a:buFont typeface="Arial" panose="020B0604020202020204" pitchFamily="34" charset="0"/>
              <a:buChar char="•"/>
            </a:pPr>
            <a:r>
              <a:rPr lang="en-US" sz="4000" dirty="0"/>
              <a:t>Impact of co-morbidities</a:t>
            </a:r>
          </a:p>
          <a:p>
            <a:endParaRPr lang="en-US" sz="2800" dirty="0"/>
          </a:p>
        </p:txBody>
      </p:sp>
    </p:spTree>
    <p:extLst>
      <p:ext uri="{BB962C8B-B14F-4D97-AF65-F5344CB8AC3E}">
        <p14:creationId xmlns:p14="http://schemas.microsoft.com/office/powerpoint/2010/main" val="2522353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A13984-4830-FC9F-7B88-9D5378A9A21F}"/>
              </a:ext>
            </a:extLst>
          </p:cNvPr>
          <p:cNvSpPr txBox="1"/>
          <p:nvPr/>
        </p:nvSpPr>
        <p:spPr>
          <a:xfrm>
            <a:off x="829339" y="1913860"/>
            <a:ext cx="9973340" cy="2831544"/>
          </a:xfrm>
          <a:prstGeom prst="rect">
            <a:avLst/>
          </a:prstGeom>
          <a:noFill/>
        </p:spPr>
        <p:txBody>
          <a:bodyPr wrap="square" rtlCol="0">
            <a:spAutoFit/>
          </a:bodyPr>
          <a:lstStyle/>
          <a:p>
            <a:r>
              <a:rPr lang="en-US" sz="4000" dirty="0"/>
              <a:t>Objective:   Learners should be prepared to explain practical clinical recommendations for the treatment of UTI’s, pneumonia, and </a:t>
            </a:r>
            <a:r>
              <a:rPr lang="en-US" sz="4000" dirty="0" err="1"/>
              <a:t>Cdiff</a:t>
            </a:r>
            <a:r>
              <a:rPr lang="en-US" sz="4000" dirty="0"/>
              <a:t> in elderly patients.</a:t>
            </a:r>
          </a:p>
          <a:p>
            <a:endParaRPr lang="en-US" dirty="0"/>
          </a:p>
        </p:txBody>
      </p:sp>
    </p:spTree>
    <p:extLst>
      <p:ext uri="{BB962C8B-B14F-4D97-AF65-F5344CB8AC3E}">
        <p14:creationId xmlns:p14="http://schemas.microsoft.com/office/powerpoint/2010/main" val="344545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CDFAE5E-08E3-3793-786C-032FF513BF73}"/>
              </a:ext>
            </a:extLst>
          </p:cNvPr>
          <p:cNvSpPr txBox="1"/>
          <p:nvPr/>
        </p:nvSpPr>
        <p:spPr>
          <a:xfrm>
            <a:off x="968188" y="161249"/>
            <a:ext cx="7467557" cy="1015663"/>
          </a:xfrm>
          <a:prstGeom prst="rect">
            <a:avLst/>
          </a:prstGeom>
          <a:noFill/>
        </p:spPr>
        <p:txBody>
          <a:bodyPr wrap="none" rtlCol="0">
            <a:spAutoFit/>
          </a:bodyPr>
          <a:lstStyle/>
          <a:p>
            <a:r>
              <a:rPr lang="en-US" sz="6000" dirty="0"/>
              <a:t>Diagnosis of pneumonia</a:t>
            </a:r>
          </a:p>
        </p:txBody>
      </p:sp>
      <p:sp>
        <p:nvSpPr>
          <p:cNvPr id="3" name="TextBox 2">
            <a:extLst>
              <a:ext uri="{FF2B5EF4-FFF2-40B4-BE49-F238E27FC236}">
                <a16:creationId xmlns:a16="http://schemas.microsoft.com/office/drawing/2014/main" id="{1AF7022F-8F2B-C284-E735-C09BEF5817E4}"/>
              </a:ext>
            </a:extLst>
          </p:cNvPr>
          <p:cNvSpPr txBox="1"/>
          <p:nvPr/>
        </p:nvSpPr>
        <p:spPr>
          <a:xfrm>
            <a:off x="703707" y="1410355"/>
            <a:ext cx="7996518" cy="5447645"/>
          </a:xfrm>
          <a:prstGeom prst="rect">
            <a:avLst/>
          </a:prstGeom>
          <a:noFill/>
        </p:spPr>
        <p:txBody>
          <a:bodyPr wrap="square" rtlCol="0">
            <a:spAutoFit/>
          </a:bodyPr>
          <a:lstStyle/>
          <a:p>
            <a:pPr marL="457200" indent="-457200">
              <a:buFont typeface="Arial" panose="020B0604020202020204" pitchFamily="34" charset="0"/>
              <a:buChar char="•"/>
            </a:pPr>
            <a:r>
              <a:rPr lang="en-US" sz="3200" dirty="0"/>
              <a:t>CXR with infiltrate PLUS</a:t>
            </a:r>
          </a:p>
          <a:p>
            <a:pPr marL="914400" lvl="1" indent="-457200">
              <a:buFont typeface="Arial" panose="020B0604020202020204" pitchFamily="34" charset="0"/>
              <a:buChar char="•"/>
            </a:pPr>
            <a:r>
              <a:rPr lang="en-US" sz="3200" dirty="0"/>
              <a:t>In younger people: fever, dyspnea, cough, sputum</a:t>
            </a:r>
          </a:p>
          <a:p>
            <a:pPr marL="914400" lvl="1" indent="-457200">
              <a:buFont typeface="Arial" panose="020B0604020202020204" pitchFamily="34" charset="0"/>
              <a:buChar char="•"/>
            </a:pPr>
            <a:r>
              <a:rPr lang="en-US" sz="3200" dirty="0"/>
              <a:t>In older people: increased respiratory rate, reduced oxygen saturation, hypothermia, decreased functional status, blood sugar variations</a:t>
            </a:r>
          </a:p>
          <a:p>
            <a:pPr marL="914400" lvl="1"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Abnormal CXR is necessary for diagnosis, but it </a:t>
            </a:r>
            <a:r>
              <a:rPr lang="en-US" sz="3200" dirty="0" err="1"/>
              <a:t>imight</a:t>
            </a:r>
            <a:r>
              <a:rPr lang="en-US" sz="3200" dirty="0"/>
              <a:t> not be specific</a:t>
            </a:r>
          </a:p>
          <a:p>
            <a:endParaRPr lang="en-US" sz="2800" dirty="0"/>
          </a:p>
        </p:txBody>
      </p:sp>
    </p:spTree>
    <p:extLst>
      <p:ext uri="{BB962C8B-B14F-4D97-AF65-F5344CB8AC3E}">
        <p14:creationId xmlns:p14="http://schemas.microsoft.com/office/powerpoint/2010/main" val="2486813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0DB29F-1991-B847-263F-FCC4E0D6BE79}"/>
              </a:ext>
            </a:extLst>
          </p:cNvPr>
          <p:cNvSpPr txBox="1"/>
          <p:nvPr/>
        </p:nvSpPr>
        <p:spPr>
          <a:xfrm>
            <a:off x="699248" y="0"/>
            <a:ext cx="9341224" cy="2862322"/>
          </a:xfrm>
          <a:prstGeom prst="rect">
            <a:avLst/>
          </a:prstGeom>
          <a:noFill/>
        </p:spPr>
        <p:txBody>
          <a:bodyPr wrap="square" rtlCol="0">
            <a:spAutoFit/>
          </a:bodyPr>
          <a:lstStyle/>
          <a:p>
            <a:r>
              <a:rPr lang="en-US" sz="6000" dirty="0"/>
              <a:t>Treatment of pneumonia in older people in ambulatory settings </a:t>
            </a:r>
          </a:p>
        </p:txBody>
      </p:sp>
      <p:sp>
        <p:nvSpPr>
          <p:cNvPr id="3" name="TextBox 2">
            <a:extLst>
              <a:ext uri="{FF2B5EF4-FFF2-40B4-BE49-F238E27FC236}">
                <a16:creationId xmlns:a16="http://schemas.microsoft.com/office/drawing/2014/main" id="{2E5BF14A-1045-A007-461F-7DACCD73C50E}"/>
              </a:ext>
            </a:extLst>
          </p:cNvPr>
          <p:cNvSpPr txBox="1"/>
          <p:nvPr/>
        </p:nvSpPr>
        <p:spPr>
          <a:xfrm>
            <a:off x="968188" y="3471922"/>
            <a:ext cx="7430239" cy="2985433"/>
          </a:xfrm>
          <a:prstGeom prst="rect">
            <a:avLst/>
          </a:prstGeom>
          <a:noFill/>
        </p:spPr>
        <p:txBody>
          <a:bodyPr wrap="none" rtlCol="0">
            <a:spAutoFit/>
          </a:bodyPr>
          <a:lstStyle/>
          <a:p>
            <a:pPr marL="571500" indent="-571500">
              <a:buFont typeface="Arial" panose="020B0604020202020204" pitchFamily="34" charset="0"/>
              <a:buChar char="•"/>
            </a:pPr>
            <a:r>
              <a:rPr lang="en-US" sz="4000" dirty="0"/>
              <a:t>Empiric treatment with antibiotics</a:t>
            </a:r>
          </a:p>
          <a:p>
            <a:pPr marL="571500" indent="-571500">
              <a:buFont typeface="Arial" panose="020B0604020202020204" pitchFamily="34" charset="0"/>
              <a:buChar char="•"/>
            </a:pPr>
            <a:r>
              <a:rPr lang="en-US" sz="4000" dirty="0"/>
              <a:t>Start ASAP</a:t>
            </a:r>
          </a:p>
          <a:p>
            <a:pPr marL="571500" indent="-571500">
              <a:buFont typeface="Arial" panose="020B0604020202020204" pitchFamily="34" charset="0"/>
              <a:buChar char="•"/>
            </a:pPr>
            <a:r>
              <a:rPr lang="en-US" sz="4000" dirty="0"/>
              <a:t>Treat 5 days</a:t>
            </a:r>
          </a:p>
          <a:p>
            <a:pPr marL="571500" indent="-571500">
              <a:buFont typeface="Arial" panose="020B0604020202020204" pitchFamily="34" charset="0"/>
              <a:buChar char="•"/>
            </a:pPr>
            <a:r>
              <a:rPr lang="en-US" sz="4000" dirty="0"/>
              <a:t>Follow up</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424518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4E95928-C486-1DAA-FF3D-04AEE80B3112}"/>
              </a:ext>
            </a:extLst>
          </p:cNvPr>
          <p:cNvSpPr txBox="1"/>
          <p:nvPr/>
        </p:nvSpPr>
        <p:spPr>
          <a:xfrm>
            <a:off x="580046" y="263598"/>
            <a:ext cx="9400330" cy="1015663"/>
          </a:xfrm>
          <a:prstGeom prst="rect">
            <a:avLst/>
          </a:prstGeom>
          <a:noFill/>
        </p:spPr>
        <p:txBody>
          <a:bodyPr wrap="none" rtlCol="0">
            <a:spAutoFit/>
          </a:bodyPr>
          <a:lstStyle/>
          <a:p>
            <a:r>
              <a:rPr lang="en-US" sz="6000" dirty="0"/>
              <a:t>Pneumonia with co-morbidities</a:t>
            </a:r>
          </a:p>
        </p:txBody>
      </p:sp>
      <p:sp>
        <p:nvSpPr>
          <p:cNvPr id="3" name="TextBox 2">
            <a:extLst>
              <a:ext uri="{FF2B5EF4-FFF2-40B4-BE49-F238E27FC236}">
                <a16:creationId xmlns:a16="http://schemas.microsoft.com/office/drawing/2014/main" id="{6CB46058-2DD7-ACA6-ACAB-8C380211191B}"/>
              </a:ext>
            </a:extLst>
          </p:cNvPr>
          <p:cNvSpPr txBox="1"/>
          <p:nvPr/>
        </p:nvSpPr>
        <p:spPr>
          <a:xfrm>
            <a:off x="735105" y="1631577"/>
            <a:ext cx="8014447" cy="5016758"/>
          </a:xfrm>
          <a:prstGeom prst="rect">
            <a:avLst/>
          </a:prstGeom>
          <a:noFill/>
        </p:spPr>
        <p:txBody>
          <a:bodyPr wrap="square" rtlCol="0">
            <a:spAutoFit/>
          </a:bodyPr>
          <a:lstStyle/>
          <a:p>
            <a:pPr marL="457200" indent="-457200">
              <a:buFont typeface="Arial" panose="020B0604020202020204" pitchFamily="34" charset="0"/>
              <a:buChar char="•"/>
            </a:pPr>
            <a:r>
              <a:rPr lang="en-US" sz="3200" dirty="0"/>
              <a:t>Chronic pulmonary, liver, heart, or renal disease, cancer, diabetes, alcohol dependence, immunosuppression, smoker……</a:t>
            </a:r>
          </a:p>
          <a:p>
            <a:pPr marL="457200" indent="-457200">
              <a:buFont typeface="Arial" panose="020B0604020202020204" pitchFamily="34" charset="0"/>
              <a:buChar char="•"/>
            </a:pPr>
            <a:r>
              <a:rPr lang="en-US" sz="3200" dirty="0"/>
              <a:t>Use amoxicillin-clavulanate PLUS macrolide or doxycycline</a:t>
            </a:r>
          </a:p>
          <a:p>
            <a:pPr marL="457200" indent="-457200">
              <a:buFont typeface="Arial" panose="020B0604020202020204" pitchFamily="34" charset="0"/>
              <a:buChar char="•"/>
            </a:pPr>
            <a:r>
              <a:rPr lang="en-US" sz="3200" dirty="0"/>
              <a:t>If mild allergy to amoxicillin, use third gen cephalosporin PLUS macrolide or doxycycline</a:t>
            </a:r>
          </a:p>
          <a:p>
            <a:pPr marL="457200" indent="-457200">
              <a:buFont typeface="Arial" panose="020B0604020202020204" pitchFamily="34" charset="0"/>
              <a:buChar char="•"/>
            </a:pPr>
            <a:r>
              <a:rPr lang="en-US" sz="3200" dirty="0"/>
              <a:t>If severe allergy to amoxicillin, use a respiratory fluoroquinolone (levofloxacin, moxifloxacin, or Gemifloxacin)</a:t>
            </a:r>
          </a:p>
        </p:txBody>
      </p:sp>
    </p:spTree>
    <p:extLst>
      <p:ext uri="{BB962C8B-B14F-4D97-AF65-F5344CB8AC3E}">
        <p14:creationId xmlns:p14="http://schemas.microsoft.com/office/powerpoint/2010/main" val="20950131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41657C9-C0F0-8106-6378-DC4129B61EAC}"/>
              </a:ext>
            </a:extLst>
          </p:cNvPr>
          <p:cNvSpPr txBox="1"/>
          <p:nvPr/>
        </p:nvSpPr>
        <p:spPr>
          <a:xfrm rot="10800000" flipV="1">
            <a:off x="1595719" y="545358"/>
            <a:ext cx="5629834" cy="1015663"/>
          </a:xfrm>
          <a:prstGeom prst="rect">
            <a:avLst/>
          </a:prstGeom>
          <a:noFill/>
        </p:spPr>
        <p:txBody>
          <a:bodyPr wrap="square" rtlCol="0">
            <a:spAutoFit/>
          </a:bodyPr>
          <a:lstStyle/>
          <a:p>
            <a:r>
              <a:rPr lang="en-US" sz="6000" dirty="0"/>
              <a:t>Chronic diseases</a:t>
            </a:r>
          </a:p>
        </p:txBody>
      </p:sp>
      <p:sp>
        <p:nvSpPr>
          <p:cNvPr id="3" name="TextBox 2">
            <a:extLst>
              <a:ext uri="{FF2B5EF4-FFF2-40B4-BE49-F238E27FC236}">
                <a16:creationId xmlns:a16="http://schemas.microsoft.com/office/drawing/2014/main" id="{CA4642BD-F971-1FFC-E989-7CE657AF0074}"/>
              </a:ext>
            </a:extLst>
          </p:cNvPr>
          <p:cNvSpPr txBox="1"/>
          <p:nvPr/>
        </p:nvSpPr>
        <p:spPr>
          <a:xfrm>
            <a:off x="466165" y="1747792"/>
            <a:ext cx="8928847" cy="4955203"/>
          </a:xfrm>
          <a:prstGeom prst="rect">
            <a:avLst/>
          </a:prstGeom>
          <a:noFill/>
        </p:spPr>
        <p:txBody>
          <a:bodyPr wrap="square" rtlCol="0">
            <a:spAutoFit/>
          </a:bodyPr>
          <a:lstStyle/>
          <a:p>
            <a:pPr marL="571500" indent="-571500">
              <a:buFont typeface="Arial" panose="020B0604020202020204" pitchFamily="34" charset="0"/>
              <a:buChar char="•"/>
            </a:pPr>
            <a:r>
              <a:rPr lang="en-US" sz="4000" dirty="0"/>
              <a:t>CHF, COPD, diabetes, Parkinson’s, etc. result in impairment of immunity and greater susceptibility to common infections</a:t>
            </a:r>
          </a:p>
          <a:p>
            <a:pPr marL="571500" indent="-571500">
              <a:buFont typeface="Arial" panose="020B0604020202020204" pitchFamily="34" charset="0"/>
              <a:buChar char="•"/>
            </a:pPr>
            <a:r>
              <a:rPr lang="en-US" sz="4000" dirty="0"/>
              <a:t>Dementia impairs communication of symptoms</a:t>
            </a:r>
          </a:p>
          <a:p>
            <a:pPr marL="571500" indent="-571500">
              <a:buFont typeface="Arial" panose="020B0604020202020204" pitchFamily="34" charset="0"/>
              <a:buChar char="•"/>
            </a:pPr>
            <a:r>
              <a:rPr lang="en-US" sz="4000" dirty="0"/>
              <a:t>Impaired response to vaccines</a:t>
            </a:r>
          </a:p>
          <a:p>
            <a:endParaRPr lang="en-US" sz="3600" dirty="0"/>
          </a:p>
        </p:txBody>
      </p:sp>
    </p:spTree>
    <p:extLst>
      <p:ext uri="{BB962C8B-B14F-4D97-AF65-F5344CB8AC3E}">
        <p14:creationId xmlns:p14="http://schemas.microsoft.com/office/powerpoint/2010/main" val="22831559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028913-EAF7-474B-FD7A-1CFAC29DCD32}"/>
              </a:ext>
            </a:extLst>
          </p:cNvPr>
          <p:cNvSpPr txBox="1"/>
          <p:nvPr/>
        </p:nvSpPr>
        <p:spPr>
          <a:xfrm>
            <a:off x="1488140" y="2539688"/>
            <a:ext cx="7584142" cy="1015663"/>
          </a:xfrm>
          <a:prstGeom prst="rect">
            <a:avLst/>
          </a:prstGeom>
          <a:noFill/>
        </p:spPr>
        <p:txBody>
          <a:bodyPr wrap="square" rtlCol="0">
            <a:spAutoFit/>
          </a:bodyPr>
          <a:lstStyle/>
          <a:p>
            <a:r>
              <a:rPr lang="en-US" sz="6000" dirty="0"/>
              <a:t>Short term follow up!</a:t>
            </a:r>
          </a:p>
        </p:txBody>
      </p:sp>
    </p:spTree>
    <p:extLst>
      <p:ext uri="{BB962C8B-B14F-4D97-AF65-F5344CB8AC3E}">
        <p14:creationId xmlns:p14="http://schemas.microsoft.com/office/powerpoint/2010/main" val="28515020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D3244A-FABC-5B11-E3F3-9FF041AF1931}"/>
              </a:ext>
            </a:extLst>
          </p:cNvPr>
          <p:cNvSpPr txBox="1"/>
          <p:nvPr/>
        </p:nvSpPr>
        <p:spPr>
          <a:xfrm>
            <a:off x="1093694" y="466165"/>
            <a:ext cx="8534400" cy="1754326"/>
          </a:xfrm>
          <a:prstGeom prst="rect">
            <a:avLst/>
          </a:prstGeom>
          <a:noFill/>
        </p:spPr>
        <p:txBody>
          <a:bodyPr wrap="square" rtlCol="0">
            <a:spAutoFit/>
          </a:bodyPr>
          <a:lstStyle/>
          <a:p>
            <a:r>
              <a:rPr lang="en-US" sz="5400" dirty="0"/>
              <a:t>If you think the pneumonia was caused by aspiration…</a:t>
            </a:r>
          </a:p>
        </p:txBody>
      </p:sp>
      <p:sp>
        <p:nvSpPr>
          <p:cNvPr id="3" name="TextBox 2">
            <a:extLst>
              <a:ext uri="{FF2B5EF4-FFF2-40B4-BE49-F238E27FC236}">
                <a16:creationId xmlns:a16="http://schemas.microsoft.com/office/drawing/2014/main" id="{85F9CCD9-631A-DBFB-AE90-3F854E3954BE}"/>
              </a:ext>
            </a:extLst>
          </p:cNvPr>
          <p:cNvSpPr txBox="1"/>
          <p:nvPr/>
        </p:nvSpPr>
        <p:spPr>
          <a:xfrm>
            <a:off x="717176" y="2575406"/>
            <a:ext cx="7512423" cy="4185761"/>
          </a:xfrm>
          <a:prstGeom prst="rect">
            <a:avLst/>
          </a:prstGeom>
          <a:noFill/>
        </p:spPr>
        <p:txBody>
          <a:bodyPr wrap="square" rtlCol="0">
            <a:spAutoFit/>
          </a:bodyPr>
          <a:lstStyle/>
          <a:p>
            <a:pPr marL="457200" indent="-457200">
              <a:buFont typeface="Arial" panose="020B0604020202020204" pitchFamily="34" charset="0"/>
              <a:buChar char="•"/>
            </a:pPr>
            <a:r>
              <a:rPr lang="en-US" sz="3600" dirty="0"/>
              <a:t>Chemical pneumonitis PLUS inoculation with bacteria</a:t>
            </a:r>
          </a:p>
          <a:p>
            <a:pPr marL="457200" indent="-457200">
              <a:buFont typeface="Arial" panose="020B0604020202020204" pitchFamily="34" charset="0"/>
              <a:buChar char="•"/>
            </a:pPr>
            <a:endParaRPr lang="en-US" sz="3600" dirty="0"/>
          </a:p>
          <a:p>
            <a:pPr marL="457200" indent="-457200">
              <a:buFont typeface="Arial" panose="020B0604020202020204" pitchFamily="34" charset="0"/>
              <a:buChar char="•"/>
            </a:pPr>
            <a:r>
              <a:rPr lang="en-US" sz="3600" dirty="0"/>
              <a:t>More bacteria to worry about:  </a:t>
            </a:r>
            <a:r>
              <a:rPr lang="en-US" sz="3600" dirty="0" err="1"/>
              <a:t>peptostreptococcus</a:t>
            </a:r>
            <a:r>
              <a:rPr lang="en-US" sz="3600" dirty="0"/>
              <a:t>, fusobacterium, </a:t>
            </a:r>
            <a:r>
              <a:rPr lang="en-US" sz="3600" dirty="0" err="1"/>
              <a:t>prevotella</a:t>
            </a:r>
            <a:r>
              <a:rPr lang="en-US" sz="3600" dirty="0"/>
              <a:t>, </a:t>
            </a:r>
            <a:r>
              <a:rPr lang="en-US" sz="3600" dirty="0" err="1"/>
              <a:t>bacteroides</a:t>
            </a:r>
            <a:endParaRPr lang="en-US" sz="3600" dirty="0"/>
          </a:p>
          <a:p>
            <a:pPr marL="457200" indent="-457200">
              <a:buFont typeface="Arial" panose="020B0604020202020204" pitchFamily="34" charset="0"/>
              <a:buChar char="•"/>
            </a:pPr>
            <a:endParaRPr lang="en-US" sz="3200" dirty="0"/>
          </a:p>
          <a:p>
            <a:endParaRPr lang="en-US" dirty="0"/>
          </a:p>
        </p:txBody>
      </p:sp>
    </p:spTree>
    <p:extLst>
      <p:ext uri="{BB962C8B-B14F-4D97-AF65-F5344CB8AC3E}">
        <p14:creationId xmlns:p14="http://schemas.microsoft.com/office/powerpoint/2010/main" val="3631409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FD6A1F-D1DB-1EEE-071F-05AD33875B74}"/>
              </a:ext>
            </a:extLst>
          </p:cNvPr>
          <p:cNvSpPr txBox="1"/>
          <p:nvPr/>
        </p:nvSpPr>
        <p:spPr>
          <a:xfrm>
            <a:off x="950259" y="0"/>
            <a:ext cx="8811278" cy="1754326"/>
          </a:xfrm>
          <a:prstGeom prst="rect">
            <a:avLst/>
          </a:prstGeom>
          <a:noFill/>
        </p:spPr>
        <p:txBody>
          <a:bodyPr wrap="square" rtlCol="0">
            <a:spAutoFit/>
          </a:bodyPr>
          <a:lstStyle/>
          <a:p>
            <a:r>
              <a:rPr lang="en-US" sz="5400" dirty="0"/>
              <a:t>Aspiration pneumonia is more likely in older adults</a:t>
            </a:r>
          </a:p>
        </p:txBody>
      </p:sp>
      <p:sp>
        <p:nvSpPr>
          <p:cNvPr id="3" name="TextBox 2">
            <a:extLst>
              <a:ext uri="{FF2B5EF4-FFF2-40B4-BE49-F238E27FC236}">
                <a16:creationId xmlns:a16="http://schemas.microsoft.com/office/drawing/2014/main" id="{1FB090EE-E820-A78F-BB3D-CF6C2A104A2C}"/>
              </a:ext>
            </a:extLst>
          </p:cNvPr>
          <p:cNvSpPr txBox="1"/>
          <p:nvPr/>
        </p:nvSpPr>
        <p:spPr>
          <a:xfrm>
            <a:off x="430306" y="2059126"/>
            <a:ext cx="8811278" cy="4401205"/>
          </a:xfrm>
          <a:prstGeom prst="rect">
            <a:avLst/>
          </a:prstGeom>
          <a:noFill/>
        </p:spPr>
        <p:txBody>
          <a:bodyPr wrap="square" rtlCol="0">
            <a:spAutoFit/>
          </a:bodyPr>
          <a:lstStyle/>
          <a:p>
            <a:r>
              <a:rPr lang="en-US" sz="2800" dirty="0"/>
              <a:t>Risk is increased with</a:t>
            </a:r>
          </a:p>
          <a:p>
            <a:pPr marL="914400" lvl="1" indent="-457200">
              <a:buFont typeface="Arial" panose="020B0604020202020204" pitchFamily="34" charset="0"/>
              <a:buChar char="•"/>
            </a:pPr>
            <a:r>
              <a:rPr lang="en-US" sz="2800" dirty="0"/>
              <a:t>Stroke</a:t>
            </a:r>
          </a:p>
          <a:p>
            <a:pPr marL="914400" lvl="1" indent="-457200">
              <a:buFont typeface="Arial" panose="020B0604020202020204" pitchFamily="34" charset="0"/>
              <a:buChar char="•"/>
            </a:pPr>
            <a:r>
              <a:rPr lang="en-US" sz="2800" dirty="0"/>
              <a:t>Neurodegenerative disorders (Parkinson’s, ALS, </a:t>
            </a:r>
            <a:r>
              <a:rPr lang="en-US" sz="2800" dirty="0" err="1"/>
              <a:t>etc</a:t>
            </a:r>
            <a:r>
              <a:rPr lang="en-US" sz="2800" dirty="0"/>
              <a:t>)</a:t>
            </a:r>
          </a:p>
          <a:p>
            <a:pPr marL="914400" lvl="1" indent="-457200">
              <a:buFont typeface="Arial" panose="020B0604020202020204" pitchFamily="34" charset="0"/>
              <a:buChar char="•"/>
            </a:pPr>
            <a:r>
              <a:rPr lang="en-US" sz="2800" dirty="0"/>
              <a:t>Dementia</a:t>
            </a:r>
          </a:p>
          <a:p>
            <a:pPr marL="914400" lvl="1" indent="-457200">
              <a:buFont typeface="Arial" panose="020B0604020202020204" pitchFamily="34" charset="0"/>
              <a:buChar char="•"/>
            </a:pPr>
            <a:r>
              <a:rPr lang="en-US" sz="2800" dirty="0"/>
              <a:t>Alcoholism</a:t>
            </a:r>
          </a:p>
          <a:p>
            <a:pPr marL="914400" lvl="1" indent="-457200">
              <a:buFont typeface="Arial" panose="020B0604020202020204" pitchFamily="34" charset="0"/>
              <a:buChar char="•"/>
            </a:pPr>
            <a:r>
              <a:rPr lang="en-US" sz="2800" dirty="0"/>
              <a:t>Frailty</a:t>
            </a:r>
          </a:p>
          <a:p>
            <a:pPr marL="914400" lvl="1" indent="-457200">
              <a:buFont typeface="Arial" panose="020B0604020202020204" pitchFamily="34" charset="0"/>
              <a:buChar char="•"/>
            </a:pPr>
            <a:r>
              <a:rPr lang="en-US" sz="2800" dirty="0"/>
              <a:t>Reduced consciousness due to sedating medications</a:t>
            </a:r>
          </a:p>
          <a:p>
            <a:pPr marL="914400" lvl="1" indent="-457200">
              <a:buFont typeface="Arial" panose="020B0604020202020204" pitchFamily="34" charset="0"/>
              <a:buChar char="•"/>
            </a:pPr>
            <a:r>
              <a:rPr lang="en-US" sz="2800" dirty="0"/>
              <a:t>GERD</a:t>
            </a:r>
          </a:p>
          <a:p>
            <a:pPr marL="914400" lvl="1" indent="-457200">
              <a:buFont typeface="Arial" panose="020B0604020202020204" pitchFamily="34" charset="0"/>
              <a:buChar char="•"/>
            </a:pPr>
            <a:r>
              <a:rPr lang="en-US" sz="2800" dirty="0"/>
              <a:t>Poor dental hygiene</a:t>
            </a:r>
          </a:p>
          <a:p>
            <a:endParaRPr lang="en-US" sz="2800" dirty="0"/>
          </a:p>
        </p:txBody>
      </p:sp>
    </p:spTree>
    <p:extLst>
      <p:ext uri="{BB962C8B-B14F-4D97-AF65-F5344CB8AC3E}">
        <p14:creationId xmlns:p14="http://schemas.microsoft.com/office/powerpoint/2010/main" val="3684618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6EEAB0-6F2A-09A8-E5CF-393682E290AB}"/>
              </a:ext>
            </a:extLst>
          </p:cNvPr>
          <p:cNvSpPr txBox="1"/>
          <p:nvPr/>
        </p:nvSpPr>
        <p:spPr>
          <a:xfrm>
            <a:off x="1075765" y="430306"/>
            <a:ext cx="5858207" cy="1015663"/>
          </a:xfrm>
          <a:prstGeom prst="rect">
            <a:avLst/>
          </a:prstGeom>
          <a:noFill/>
        </p:spPr>
        <p:txBody>
          <a:bodyPr wrap="none" rtlCol="0">
            <a:spAutoFit/>
          </a:bodyPr>
          <a:lstStyle/>
          <a:p>
            <a:r>
              <a:rPr lang="en-US" sz="6000" dirty="0"/>
              <a:t>Clues to aspiration</a:t>
            </a:r>
          </a:p>
        </p:txBody>
      </p:sp>
      <p:sp>
        <p:nvSpPr>
          <p:cNvPr id="3" name="TextBox 2">
            <a:extLst>
              <a:ext uri="{FF2B5EF4-FFF2-40B4-BE49-F238E27FC236}">
                <a16:creationId xmlns:a16="http://schemas.microsoft.com/office/drawing/2014/main" id="{433DF658-F30D-AAB3-4C0E-24FF872FE4A3}"/>
              </a:ext>
            </a:extLst>
          </p:cNvPr>
          <p:cNvSpPr txBox="1"/>
          <p:nvPr/>
        </p:nvSpPr>
        <p:spPr>
          <a:xfrm>
            <a:off x="1237129" y="1792941"/>
            <a:ext cx="5611601" cy="1754326"/>
          </a:xfrm>
          <a:prstGeom prst="rect">
            <a:avLst/>
          </a:prstGeom>
          <a:noFill/>
        </p:spPr>
        <p:txBody>
          <a:bodyPr wrap="none" rtlCol="0">
            <a:spAutoFit/>
          </a:bodyPr>
          <a:lstStyle/>
          <a:p>
            <a:pPr marL="571500" indent="-571500">
              <a:buFont typeface="Arial" panose="020B0604020202020204" pitchFamily="34" charset="0"/>
              <a:buChar char="•"/>
            </a:pPr>
            <a:r>
              <a:rPr lang="en-US" sz="4000" dirty="0"/>
              <a:t>Coughing while eating</a:t>
            </a:r>
          </a:p>
          <a:p>
            <a:pPr marL="571500" indent="-571500">
              <a:buFont typeface="Arial" panose="020B0604020202020204" pitchFamily="34" charset="0"/>
              <a:buChar char="•"/>
            </a:pPr>
            <a:r>
              <a:rPr lang="en-US" sz="4000" dirty="0"/>
              <a:t>Runny nose while eating</a:t>
            </a:r>
          </a:p>
          <a:p>
            <a:endParaRPr lang="en-US" sz="2800" dirty="0"/>
          </a:p>
        </p:txBody>
      </p:sp>
    </p:spTree>
    <p:extLst>
      <p:ext uri="{BB962C8B-B14F-4D97-AF65-F5344CB8AC3E}">
        <p14:creationId xmlns:p14="http://schemas.microsoft.com/office/powerpoint/2010/main" val="13939398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DA3FD9-0A99-A9EB-17F6-F9F84BA26158}"/>
              </a:ext>
            </a:extLst>
          </p:cNvPr>
          <p:cNvSpPr txBox="1"/>
          <p:nvPr/>
        </p:nvSpPr>
        <p:spPr>
          <a:xfrm>
            <a:off x="816894" y="35743"/>
            <a:ext cx="8900847" cy="1938992"/>
          </a:xfrm>
          <a:prstGeom prst="rect">
            <a:avLst/>
          </a:prstGeom>
          <a:noFill/>
        </p:spPr>
        <p:txBody>
          <a:bodyPr wrap="square" rtlCol="0">
            <a:spAutoFit/>
          </a:bodyPr>
          <a:lstStyle/>
          <a:p>
            <a:r>
              <a:rPr lang="en-US" sz="6000" dirty="0"/>
              <a:t>Interventions to prevent aspiration</a:t>
            </a:r>
          </a:p>
        </p:txBody>
      </p:sp>
      <p:sp>
        <p:nvSpPr>
          <p:cNvPr id="3" name="TextBox 2">
            <a:extLst>
              <a:ext uri="{FF2B5EF4-FFF2-40B4-BE49-F238E27FC236}">
                <a16:creationId xmlns:a16="http://schemas.microsoft.com/office/drawing/2014/main" id="{AB63F951-E033-0CC6-A17F-2A2D41105F95}"/>
              </a:ext>
            </a:extLst>
          </p:cNvPr>
          <p:cNvSpPr txBox="1"/>
          <p:nvPr/>
        </p:nvSpPr>
        <p:spPr>
          <a:xfrm>
            <a:off x="1398495" y="1990165"/>
            <a:ext cx="7386918" cy="4401205"/>
          </a:xfrm>
          <a:prstGeom prst="rect">
            <a:avLst/>
          </a:prstGeom>
          <a:noFill/>
        </p:spPr>
        <p:txBody>
          <a:bodyPr wrap="square" rtlCol="0">
            <a:spAutoFit/>
          </a:bodyPr>
          <a:lstStyle/>
          <a:p>
            <a:pPr marL="457200" indent="-457200">
              <a:buFont typeface="Arial" panose="020B0604020202020204" pitchFamily="34" charset="0"/>
              <a:buChar char="•"/>
            </a:pPr>
            <a:r>
              <a:rPr lang="en-US" sz="2800" dirty="0"/>
              <a:t>Speech/swallow evaluation identifies those at higher risk of aspiration.  Exercises to strengthen muscles for swallowing might help</a:t>
            </a:r>
          </a:p>
          <a:p>
            <a:pPr marL="457200" indent="-457200">
              <a:buFont typeface="Arial" panose="020B0604020202020204" pitchFamily="34" charset="0"/>
              <a:buChar char="•"/>
            </a:pPr>
            <a:r>
              <a:rPr lang="en-US" sz="2800" dirty="0"/>
              <a:t>Positioning---head up, tuck chin</a:t>
            </a:r>
          </a:p>
          <a:p>
            <a:pPr marL="457200" indent="-457200">
              <a:buFont typeface="Arial" panose="020B0604020202020204" pitchFamily="34" charset="0"/>
              <a:buChar char="•"/>
            </a:pPr>
            <a:r>
              <a:rPr lang="en-US" sz="2800" dirty="0"/>
              <a:t>Dietary changes---chopped, ground, pureed foods, thickened liquids</a:t>
            </a:r>
          </a:p>
          <a:p>
            <a:pPr marL="457200" indent="-457200">
              <a:buFont typeface="Arial" panose="020B0604020202020204" pitchFamily="34" charset="0"/>
              <a:buChar char="•"/>
            </a:pPr>
            <a:r>
              <a:rPr lang="en-US" sz="2800" dirty="0"/>
              <a:t>PEG placement</a:t>
            </a:r>
          </a:p>
          <a:p>
            <a:pPr marL="457200" indent="-457200">
              <a:buFont typeface="Arial" panose="020B0604020202020204" pitchFamily="34" charset="0"/>
              <a:buChar char="•"/>
            </a:pPr>
            <a:r>
              <a:rPr lang="en-US" sz="2800" dirty="0"/>
              <a:t>***** Dental hygiene  *****</a:t>
            </a:r>
          </a:p>
          <a:p>
            <a:pPr marL="457200" indent="-457200">
              <a:buFont typeface="Arial" panose="020B0604020202020204" pitchFamily="34" charset="0"/>
              <a:buChar char="•"/>
            </a:pPr>
            <a:r>
              <a:rPr lang="en-US" sz="2800" dirty="0"/>
              <a:t>***** Mouth rinses  *****</a:t>
            </a:r>
          </a:p>
          <a:p>
            <a:endParaRPr lang="en-US" sz="2800" dirty="0"/>
          </a:p>
        </p:txBody>
      </p:sp>
    </p:spTree>
    <p:extLst>
      <p:ext uri="{BB962C8B-B14F-4D97-AF65-F5344CB8AC3E}">
        <p14:creationId xmlns:p14="http://schemas.microsoft.com/office/powerpoint/2010/main" val="29744099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26040D-CB6D-AF0A-088F-01DFB6B74E23}"/>
              </a:ext>
            </a:extLst>
          </p:cNvPr>
          <p:cNvSpPr txBox="1"/>
          <p:nvPr/>
        </p:nvSpPr>
        <p:spPr>
          <a:xfrm>
            <a:off x="1057835" y="340659"/>
            <a:ext cx="6916317" cy="1015663"/>
          </a:xfrm>
          <a:prstGeom prst="rect">
            <a:avLst/>
          </a:prstGeom>
          <a:noFill/>
        </p:spPr>
        <p:txBody>
          <a:bodyPr wrap="none" rtlCol="0">
            <a:spAutoFit/>
          </a:bodyPr>
          <a:lstStyle/>
          <a:p>
            <a:r>
              <a:rPr lang="en-US" sz="6000" dirty="0"/>
              <a:t>Proton Pump Inhibitors</a:t>
            </a:r>
          </a:p>
        </p:txBody>
      </p:sp>
      <p:sp>
        <p:nvSpPr>
          <p:cNvPr id="3" name="TextBox 2">
            <a:extLst>
              <a:ext uri="{FF2B5EF4-FFF2-40B4-BE49-F238E27FC236}">
                <a16:creationId xmlns:a16="http://schemas.microsoft.com/office/drawing/2014/main" id="{6F758C51-E89A-2222-A2D4-B924F780DA9C}"/>
              </a:ext>
            </a:extLst>
          </p:cNvPr>
          <p:cNvSpPr txBox="1"/>
          <p:nvPr/>
        </p:nvSpPr>
        <p:spPr>
          <a:xfrm>
            <a:off x="1201271" y="2259106"/>
            <a:ext cx="8122023" cy="1877437"/>
          </a:xfrm>
          <a:prstGeom prst="rect">
            <a:avLst/>
          </a:prstGeom>
          <a:noFill/>
        </p:spPr>
        <p:txBody>
          <a:bodyPr wrap="square" rtlCol="0">
            <a:spAutoFit/>
          </a:bodyPr>
          <a:lstStyle/>
          <a:p>
            <a:r>
              <a:rPr lang="en-US" sz="4400" dirty="0"/>
              <a:t>PPIs increase risk of pneumonia, especially in older adults</a:t>
            </a:r>
          </a:p>
          <a:p>
            <a:endParaRPr lang="en-US" sz="2800" dirty="0"/>
          </a:p>
        </p:txBody>
      </p:sp>
    </p:spTree>
    <p:extLst>
      <p:ext uri="{BB962C8B-B14F-4D97-AF65-F5344CB8AC3E}">
        <p14:creationId xmlns:p14="http://schemas.microsoft.com/office/powerpoint/2010/main" val="1820202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FE153D-E74B-B585-9F44-D69DBF4D03CB}"/>
              </a:ext>
            </a:extLst>
          </p:cNvPr>
          <p:cNvSpPr txBox="1"/>
          <p:nvPr/>
        </p:nvSpPr>
        <p:spPr>
          <a:xfrm>
            <a:off x="1209368" y="2507226"/>
            <a:ext cx="9380325" cy="2123658"/>
          </a:xfrm>
          <a:prstGeom prst="rect">
            <a:avLst/>
          </a:prstGeom>
          <a:noFill/>
        </p:spPr>
        <p:txBody>
          <a:bodyPr wrap="none" rtlCol="0">
            <a:spAutoFit/>
          </a:bodyPr>
          <a:lstStyle/>
          <a:p>
            <a:r>
              <a:rPr lang="en-US" sz="4400" dirty="0"/>
              <a:t>There are no conflicts of interest</a:t>
            </a:r>
          </a:p>
          <a:p>
            <a:endParaRPr lang="en-US" sz="4400" dirty="0"/>
          </a:p>
          <a:p>
            <a:r>
              <a:rPr lang="en-US" sz="4400" dirty="0"/>
              <a:t>I work in LTC and Post acute care settings</a:t>
            </a:r>
          </a:p>
        </p:txBody>
      </p:sp>
    </p:spTree>
    <p:extLst>
      <p:ext uri="{BB962C8B-B14F-4D97-AF65-F5344CB8AC3E}">
        <p14:creationId xmlns:p14="http://schemas.microsoft.com/office/powerpoint/2010/main" val="28555033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1B321F-419D-7C88-4263-C3C53B1740FC}"/>
              </a:ext>
            </a:extLst>
          </p:cNvPr>
          <p:cNvSpPr txBox="1"/>
          <p:nvPr/>
        </p:nvSpPr>
        <p:spPr>
          <a:xfrm>
            <a:off x="4087906" y="3083859"/>
            <a:ext cx="7475123" cy="1107996"/>
          </a:xfrm>
          <a:prstGeom prst="rect">
            <a:avLst/>
          </a:prstGeom>
          <a:noFill/>
        </p:spPr>
        <p:txBody>
          <a:bodyPr wrap="none" rtlCol="0">
            <a:spAutoFit/>
          </a:bodyPr>
          <a:lstStyle/>
          <a:p>
            <a:r>
              <a:rPr lang="en-US" sz="6600" dirty="0" err="1"/>
              <a:t>Clostridioides</a:t>
            </a:r>
            <a:r>
              <a:rPr lang="en-US" sz="6600" dirty="0"/>
              <a:t> difficile</a:t>
            </a:r>
          </a:p>
        </p:txBody>
      </p:sp>
    </p:spTree>
    <p:extLst>
      <p:ext uri="{BB962C8B-B14F-4D97-AF65-F5344CB8AC3E}">
        <p14:creationId xmlns:p14="http://schemas.microsoft.com/office/powerpoint/2010/main" val="15654439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F21DD5-3133-3BAD-6D65-05D6FA4F7968}"/>
              </a:ext>
            </a:extLst>
          </p:cNvPr>
          <p:cNvSpPr txBox="1"/>
          <p:nvPr/>
        </p:nvSpPr>
        <p:spPr>
          <a:xfrm>
            <a:off x="788894" y="376518"/>
            <a:ext cx="8211671" cy="5632311"/>
          </a:xfrm>
          <a:prstGeom prst="rect">
            <a:avLst/>
          </a:prstGeom>
          <a:noFill/>
        </p:spPr>
        <p:txBody>
          <a:bodyPr wrap="square" rtlCol="0">
            <a:spAutoFit/>
          </a:bodyPr>
          <a:lstStyle/>
          <a:p>
            <a:r>
              <a:rPr lang="en-US" sz="4000" dirty="0"/>
              <a:t>Leading cause of antibiotic associated infectious diarrhea</a:t>
            </a:r>
          </a:p>
          <a:p>
            <a:pPr marL="457200" indent="-457200">
              <a:buFont typeface="Arial" panose="020B0604020202020204" pitchFamily="34" charset="0"/>
              <a:buChar char="•"/>
            </a:pPr>
            <a:r>
              <a:rPr lang="en-US" sz="4000" dirty="0"/>
              <a:t>25-30% cases of </a:t>
            </a:r>
            <a:r>
              <a:rPr lang="en-US" sz="4000" dirty="0" err="1"/>
              <a:t>Cdiff</a:t>
            </a:r>
            <a:r>
              <a:rPr lang="en-US" sz="4000" dirty="0"/>
              <a:t> which are successfully treated with antibiotic show recurrence</a:t>
            </a:r>
          </a:p>
          <a:p>
            <a:pPr marL="457200" indent="-457200">
              <a:buFont typeface="Arial" panose="020B0604020202020204" pitchFamily="34" charset="0"/>
              <a:buChar char="•"/>
            </a:pPr>
            <a:r>
              <a:rPr lang="en-US" sz="4000" dirty="0"/>
              <a:t>Of those who have a recurrence, 60% have further recurrences.</a:t>
            </a:r>
          </a:p>
          <a:p>
            <a:pPr marL="457200" indent="-457200">
              <a:buFont typeface="Arial" panose="020B0604020202020204" pitchFamily="34" charset="0"/>
              <a:buChar char="•"/>
            </a:pPr>
            <a:r>
              <a:rPr lang="en-US" sz="4000" dirty="0"/>
              <a:t>Around 500,000 </a:t>
            </a:r>
            <a:r>
              <a:rPr lang="en-US" sz="4000" dirty="0" err="1"/>
              <a:t>Cdiff</a:t>
            </a:r>
            <a:r>
              <a:rPr lang="en-US" sz="4000" dirty="0"/>
              <a:t> infections per year in US</a:t>
            </a:r>
          </a:p>
        </p:txBody>
      </p:sp>
    </p:spTree>
    <p:extLst>
      <p:ext uri="{BB962C8B-B14F-4D97-AF65-F5344CB8AC3E}">
        <p14:creationId xmlns:p14="http://schemas.microsoft.com/office/powerpoint/2010/main" val="15711276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5E6EC8-F771-E39E-6937-D029B216F5FA}"/>
              </a:ext>
            </a:extLst>
          </p:cNvPr>
          <p:cNvSpPr txBox="1"/>
          <p:nvPr/>
        </p:nvSpPr>
        <p:spPr>
          <a:xfrm>
            <a:off x="932329" y="1165412"/>
            <a:ext cx="5980612" cy="1754326"/>
          </a:xfrm>
          <a:prstGeom prst="rect">
            <a:avLst/>
          </a:prstGeom>
          <a:noFill/>
        </p:spPr>
        <p:txBody>
          <a:bodyPr wrap="none" rtlCol="0">
            <a:spAutoFit/>
          </a:bodyPr>
          <a:lstStyle/>
          <a:p>
            <a:r>
              <a:rPr lang="en-US" sz="3600" dirty="0"/>
              <a:t>Older adults with C diff</a:t>
            </a:r>
          </a:p>
          <a:p>
            <a:pPr marL="457200" indent="-457200">
              <a:buFont typeface="Arial" panose="020B0604020202020204" pitchFamily="34" charset="0"/>
              <a:buChar char="•"/>
            </a:pPr>
            <a:r>
              <a:rPr lang="en-US" sz="3600" dirty="0"/>
              <a:t>Lower response to treatments</a:t>
            </a:r>
          </a:p>
          <a:p>
            <a:pPr marL="457200" indent="-457200">
              <a:buFont typeface="Arial" panose="020B0604020202020204" pitchFamily="34" charset="0"/>
              <a:buChar char="•"/>
            </a:pPr>
            <a:r>
              <a:rPr lang="en-US" sz="3600" dirty="0"/>
              <a:t>Worse outcomes</a:t>
            </a:r>
          </a:p>
        </p:txBody>
      </p:sp>
    </p:spTree>
    <p:extLst>
      <p:ext uri="{BB962C8B-B14F-4D97-AF65-F5344CB8AC3E}">
        <p14:creationId xmlns:p14="http://schemas.microsoft.com/office/powerpoint/2010/main" val="34020085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DA3A62-41FD-EED7-94F0-719857D50632}"/>
              </a:ext>
            </a:extLst>
          </p:cNvPr>
          <p:cNvSpPr txBox="1"/>
          <p:nvPr/>
        </p:nvSpPr>
        <p:spPr>
          <a:xfrm>
            <a:off x="1111622" y="412377"/>
            <a:ext cx="6615953" cy="5693866"/>
          </a:xfrm>
          <a:prstGeom prst="rect">
            <a:avLst/>
          </a:prstGeom>
          <a:noFill/>
        </p:spPr>
        <p:txBody>
          <a:bodyPr wrap="square" rtlCol="0">
            <a:spAutoFit/>
          </a:bodyPr>
          <a:lstStyle/>
          <a:p>
            <a:r>
              <a:rPr lang="en-US" sz="2800" dirty="0"/>
              <a:t>Risk factors for C diff infection</a:t>
            </a:r>
          </a:p>
          <a:p>
            <a:pPr marL="457200" indent="-457200">
              <a:buFont typeface="Arial" panose="020B0604020202020204" pitchFamily="34" charset="0"/>
              <a:buChar char="•"/>
            </a:pPr>
            <a:r>
              <a:rPr lang="en-US" sz="2800" dirty="0"/>
              <a:t>Frequent antibiotic use</a:t>
            </a:r>
          </a:p>
          <a:p>
            <a:pPr marL="457200" indent="-457200">
              <a:buFont typeface="Arial" panose="020B0604020202020204" pitchFamily="34" charset="0"/>
              <a:buChar char="•"/>
            </a:pPr>
            <a:r>
              <a:rPr lang="en-US" sz="2800" dirty="0"/>
              <a:t>Hospitalization</a:t>
            </a:r>
          </a:p>
          <a:p>
            <a:pPr marL="457200" indent="-457200">
              <a:buFont typeface="Arial" panose="020B0604020202020204" pitchFamily="34" charset="0"/>
              <a:buChar char="•"/>
            </a:pPr>
            <a:r>
              <a:rPr lang="en-US" sz="2800" dirty="0"/>
              <a:t>Communal living (shared restrooms)</a:t>
            </a:r>
          </a:p>
          <a:p>
            <a:pPr marL="457200" indent="-457200">
              <a:buFont typeface="Arial" panose="020B0604020202020204" pitchFamily="34" charset="0"/>
              <a:buChar char="•"/>
            </a:pPr>
            <a:r>
              <a:rPr lang="en-US" sz="2800" dirty="0"/>
              <a:t>Use of PPI’s</a:t>
            </a:r>
          </a:p>
          <a:p>
            <a:pPr marL="457200" indent="-457200">
              <a:buFont typeface="Arial" panose="020B0604020202020204" pitchFamily="34" charset="0"/>
              <a:buChar char="•"/>
            </a:pPr>
            <a:r>
              <a:rPr lang="en-US" sz="2800" dirty="0"/>
              <a:t>Older age</a:t>
            </a:r>
          </a:p>
          <a:p>
            <a:pPr marL="457200" indent="-457200">
              <a:buFont typeface="Arial" panose="020B0604020202020204" pitchFamily="34" charset="0"/>
              <a:buChar char="•"/>
            </a:pPr>
            <a:r>
              <a:rPr lang="en-US" sz="2800" dirty="0"/>
              <a:t>Feeding tubes</a:t>
            </a:r>
          </a:p>
          <a:p>
            <a:pPr marL="457200" indent="-457200">
              <a:buFont typeface="Arial" panose="020B0604020202020204" pitchFamily="34" charset="0"/>
              <a:buChar char="•"/>
            </a:pPr>
            <a:r>
              <a:rPr lang="en-US" sz="2800" dirty="0"/>
              <a:t>Unhealed pressure ulcers</a:t>
            </a:r>
          </a:p>
          <a:p>
            <a:pPr marL="457200" indent="-457200">
              <a:buFont typeface="Arial" panose="020B0604020202020204" pitchFamily="34" charset="0"/>
              <a:buChar char="•"/>
            </a:pPr>
            <a:r>
              <a:rPr lang="en-US" sz="2800" dirty="0"/>
              <a:t>ESRD</a:t>
            </a:r>
          </a:p>
          <a:p>
            <a:pPr marL="457200" indent="-457200">
              <a:buFont typeface="Arial" panose="020B0604020202020204" pitchFamily="34" charset="0"/>
              <a:buChar char="•"/>
            </a:pPr>
            <a:r>
              <a:rPr lang="en-US" sz="2800" dirty="0"/>
              <a:t>Cirrhosis</a:t>
            </a:r>
          </a:p>
          <a:p>
            <a:pPr marL="457200" indent="-457200">
              <a:buFont typeface="Arial" panose="020B0604020202020204" pitchFamily="34" charset="0"/>
              <a:buChar char="•"/>
            </a:pPr>
            <a:r>
              <a:rPr lang="en-US" sz="2800" dirty="0"/>
              <a:t>Fecal incontinence</a:t>
            </a:r>
          </a:p>
          <a:p>
            <a:pPr marL="457200" indent="-457200">
              <a:buFont typeface="Arial" panose="020B0604020202020204" pitchFamily="34" charset="0"/>
              <a:buChar char="•"/>
            </a:pPr>
            <a:r>
              <a:rPr lang="en-US" sz="2800" dirty="0"/>
              <a:t>COPD</a:t>
            </a:r>
          </a:p>
          <a:p>
            <a:endParaRPr lang="en-US" sz="2800" dirty="0"/>
          </a:p>
        </p:txBody>
      </p:sp>
    </p:spTree>
    <p:extLst>
      <p:ext uri="{BB962C8B-B14F-4D97-AF65-F5344CB8AC3E}">
        <p14:creationId xmlns:p14="http://schemas.microsoft.com/office/powerpoint/2010/main" val="17342497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68EE4D-65B5-6654-73EA-A89D6DDE81EB}"/>
              </a:ext>
            </a:extLst>
          </p:cNvPr>
          <p:cNvSpPr txBox="1"/>
          <p:nvPr/>
        </p:nvSpPr>
        <p:spPr>
          <a:xfrm>
            <a:off x="878541" y="896471"/>
            <a:ext cx="8321443" cy="5016758"/>
          </a:xfrm>
          <a:prstGeom prst="rect">
            <a:avLst/>
          </a:prstGeom>
          <a:noFill/>
        </p:spPr>
        <p:txBody>
          <a:bodyPr wrap="square" rtlCol="0">
            <a:spAutoFit/>
          </a:bodyPr>
          <a:lstStyle/>
          <a:p>
            <a:r>
              <a:rPr lang="en-US" sz="3200" dirty="0"/>
              <a:t>Antibiotic treatment of </a:t>
            </a:r>
            <a:r>
              <a:rPr lang="en-US" sz="3200" dirty="0" err="1"/>
              <a:t>Cdiff</a:t>
            </a:r>
            <a:endParaRPr lang="en-US" sz="3200" dirty="0"/>
          </a:p>
          <a:p>
            <a:endParaRPr lang="en-US" sz="3200" dirty="0"/>
          </a:p>
          <a:p>
            <a:pPr marL="457200" indent="-457200">
              <a:buFont typeface="Arial" panose="020B0604020202020204" pitchFamily="34" charset="0"/>
              <a:buChar char="•"/>
            </a:pPr>
            <a:r>
              <a:rPr lang="en-US" sz="3200" dirty="0"/>
              <a:t>vancomycin 125 mg po Q6 for 10 days   ($100)</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fidaxomicin (</a:t>
            </a:r>
            <a:r>
              <a:rPr lang="en-US" sz="3200" dirty="0" err="1"/>
              <a:t>Dificid</a:t>
            </a:r>
            <a:r>
              <a:rPr lang="en-US" sz="3200" dirty="0"/>
              <a:t>) 200 mg Q12 for 10 days ($4357)</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If it’s a recurrence, start with whichever wasn’t used on the previous infection.</a:t>
            </a:r>
          </a:p>
        </p:txBody>
      </p:sp>
    </p:spTree>
    <p:extLst>
      <p:ext uri="{BB962C8B-B14F-4D97-AF65-F5344CB8AC3E}">
        <p14:creationId xmlns:p14="http://schemas.microsoft.com/office/powerpoint/2010/main" val="17785777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DD2968-8255-A2AF-4F89-CBD86904A692}"/>
              </a:ext>
            </a:extLst>
          </p:cNvPr>
          <p:cNvSpPr txBox="1"/>
          <p:nvPr/>
        </p:nvSpPr>
        <p:spPr>
          <a:xfrm>
            <a:off x="933061" y="1194318"/>
            <a:ext cx="6042167" cy="2554545"/>
          </a:xfrm>
          <a:prstGeom prst="rect">
            <a:avLst/>
          </a:prstGeom>
          <a:noFill/>
        </p:spPr>
        <p:txBody>
          <a:bodyPr wrap="none" rtlCol="0">
            <a:spAutoFit/>
          </a:bodyPr>
          <a:lstStyle/>
          <a:p>
            <a:r>
              <a:rPr lang="en-US" sz="4000" dirty="0"/>
              <a:t>Fecal microbiome transplant</a:t>
            </a:r>
          </a:p>
          <a:p>
            <a:endParaRPr lang="en-US" sz="4000" dirty="0"/>
          </a:p>
          <a:p>
            <a:endParaRPr lang="en-US" sz="4000" dirty="0"/>
          </a:p>
          <a:p>
            <a:r>
              <a:rPr lang="en-US" sz="4000" dirty="0"/>
              <a:t>Live biotherapeutic products </a:t>
            </a:r>
          </a:p>
        </p:txBody>
      </p:sp>
    </p:spTree>
    <p:extLst>
      <p:ext uri="{BB962C8B-B14F-4D97-AF65-F5344CB8AC3E}">
        <p14:creationId xmlns:p14="http://schemas.microsoft.com/office/powerpoint/2010/main" val="37086375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D12D96D-8FD5-A143-A516-87222A75F772}"/>
              </a:ext>
            </a:extLst>
          </p:cNvPr>
          <p:cNvSpPr txBox="1"/>
          <p:nvPr/>
        </p:nvSpPr>
        <p:spPr>
          <a:xfrm>
            <a:off x="861848" y="1229710"/>
            <a:ext cx="8686993" cy="2308324"/>
          </a:xfrm>
          <a:prstGeom prst="rect">
            <a:avLst/>
          </a:prstGeom>
          <a:noFill/>
        </p:spPr>
        <p:txBody>
          <a:bodyPr wrap="none" rtlCol="0">
            <a:spAutoFit/>
          </a:bodyPr>
          <a:lstStyle/>
          <a:p>
            <a:r>
              <a:rPr lang="en-US" sz="4800" dirty="0"/>
              <a:t>C diff infections:</a:t>
            </a:r>
          </a:p>
          <a:p>
            <a:pPr marL="285750" indent="-285750">
              <a:buFont typeface="Arial" panose="020B0604020202020204" pitchFamily="34" charset="0"/>
              <a:buChar char="•"/>
            </a:pPr>
            <a:r>
              <a:rPr lang="en-US" sz="4800" dirty="0"/>
              <a:t>60% occur after a hospitalization</a:t>
            </a:r>
          </a:p>
          <a:p>
            <a:pPr marL="285750" indent="-285750">
              <a:buFont typeface="Arial" panose="020B0604020202020204" pitchFamily="34" charset="0"/>
              <a:buChar char="•"/>
            </a:pPr>
            <a:r>
              <a:rPr lang="en-US" sz="4800" dirty="0"/>
              <a:t>40% are community acquired.</a:t>
            </a:r>
          </a:p>
        </p:txBody>
      </p:sp>
    </p:spTree>
    <p:extLst>
      <p:ext uri="{BB962C8B-B14F-4D97-AF65-F5344CB8AC3E}">
        <p14:creationId xmlns:p14="http://schemas.microsoft.com/office/powerpoint/2010/main" val="23309393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314E372-6711-1887-6B5F-E09DC8508FA3}"/>
              </a:ext>
            </a:extLst>
          </p:cNvPr>
          <p:cNvSpPr txBox="1"/>
          <p:nvPr/>
        </p:nvSpPr>
        <p:spPr>
          <a:xfrm>
            <a:off x="1061545" y="126124"/>
            <a:ext cx="6831724" cy="6863417"/>
          </a:xfrm>
          <a:prstGeom prst="rect">
            <a:avLst/>
          </a:prstGeom>
          <a:noFill/>
        </p:spPr>
        <p:txBody>
          <a:bodyPr wrap="square" rtlCol="0">
            <a:spAutoFit/>
          </a:bodyPr>
          <a:lstStyle/>
          <a:p>
            <a:r>
              <a:rPr lang="en-US" sz="4400" dirty="0"/>
              <a:t>Mild infection:</a:t>
            </a:r>
          </a:p>
          <a:p>
            <a:pPr marL="285750" indent="-285750">
              <a:buFont typeface="Arial" panose="020B0604020202020204" pitchFamily="34" charset="0"/>
              <a:buChar char="•"/>
            </a:pPr>
            <a:r>
              <a:rPr lang="en-US" sz="4400" dirty="0"/>
              <a:t>Diarrhea</a:t>
            </a:r>
          </a:p>
          <a:p>
            <a:pPr marL="285750" indent="-285750">
              <a:buFont typeface="Arial" panose="020B0604020202020204" pitchFamily="34" charset="0"/>
              <a:buChar char="•"/>
            </a:pPr>
            <a:r>
              <a:rPr lang="en-US" sz="4400" dirty="0"/>
              <a:t>Abdominal pain</a:t>
            </a:r>
          </a:p>
          <a:p>
            <a:pPr marL="285750" indent="-285750">
              <a:buFont typeface="Arial" panose="020B0604020202020204" pitchFamily="34" charset="0"/>
              <a:buChar char="•"/>
            </a:pPr>
            <a:r>
              <a:rPr lang="en-US" sz="4400" dirty="0"/>
              <a:t>Decreased appetite</a:t>
            </a:r>
          </a:p>
          <a:p>
            <a:endParaRPr lang="en-US" sz="4400" dirty="0"/>
          </a:p>
          <a:p>
            <a:r>
              <a:rPr lang="en-US" sz="4400" dirty="0"/>
              <a:t>Severe disease:</a:t>
            </a:r>
          </a:p>
          <a:p>
            <a:pPr marL="285750" indent="-285750">
              <a:buFont typeface="Wingdings" panose="05000000000000000000" pitchFamily="2" charset="2"/>
              <a:buChar char="§"/>
            </a:pPr>
            <a:r>
              <a:rPr lang="en-US" sz="4400" dirty="0"/>
              <a:t>Pseudomembranous colitis</a:t>
            </a:r>
          </a:p>
          <a:p>
            <a:pPr marL="285750" indent="-285750">
              <a:buFont typeface="Wingdings" panose="05000000000000000000" pitchFamily="2" charset="2"/>
              <a:buChar char="§"/>
            </a:pPr>
            <a:r>
              <a:rPr lang="en-US" sz="4400" dirty="0"/>
              <a:t>Ileus</a:t>
            </a:r>
          </a:p>
          <a:p>
            <a:pPr marL="285750" indent="-285750">
              <a:buFont typeface="Wingdings" panose="05000000000000000000" pitchFamily="2" charset="2"/>
              <a:buChar char="§"/>
            </a:pPr>
            <a:r>
              <a:rPr lang="en-US" sz="4400" dirty="0"/>
              <a:t>Megacolon</a:t>
            </a:r>
          </a:p>
          <a:p>
            <a:pPr marL="285750" indent="-285750">
              <a:buFont typeface="Wingdings" panose="05000000000000000000" pitchFamily="2" charset="2"/>
              <a:buChar char="§"/>
            </a:pPr>
            <a:r>
              <a:rPr lang="en-US" sz="4400" dirty="0"/>
              <a:t>Sepsis</a:t>
            </a:r>
          </a:p>
        </p:txBody>
      </p:sp>
    </p:spTree>
    <p:extLst>
      <p:ext uri="{BB962C8B-B14F-4D97-AF65-F5344CB8AC3E}">
        <p14:creationId xmlns:p14="http://schemas.microsoft.com/office/powerpoint/2010/main" val="18944495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2D2565-419C-6147-5C80-50C43D87BB48}"/>
              </a:ext>
            </a:extLst>
          </p:cNvPr>
          <p:cNvSpPr txBox="1"/>
          <p:nvPr/>
        </p:nvSpPr>
        <p:spPr>
          <a:xfrm>
            <a:off x="746235" y="199495"/>
            <a:ext cx="8124496" cy="6186309"/>
          </a:xfrm>
          <a:prstGeom prst="rect">
            <a:avLst/>
          </a:prstGeom>
          <a:noFill/>
        </p:spPr>
        <p:txBody>
          <a:bodyPr wrap="square" rtlCol="0">
            <a:spAutoFit/>
          </a:bodyPr>
          <a:lstStyle/>
          <a:p>
            <a:r>
              <a:rPr lang="en-US" sz="4400" dirty="0"/>
              <a:t>Prevention:</a:t>
            </a:r>
          </a:p>
          <a:p>
            <a:pPr marL="285750" indent="-285750">
              <a:buFont typeface="Arial" panose="020B0604020202020204" pitchFamily="34" charset="0"/>
              <a:buChar char="•"/>
            </a:pPr>
            <a:r>
              <a:rPr lang="en-US" sz="4400" dirty="0"/>
              <a:t>Antibiotic stewardship</a:t>
            </a:r>
          </a:p>
          <a:p>
            <a:pPr marL="285750" indent="-285750">
              <a:buFont typeface="Arial" panose="020B0604020202020204" pitchFamily="34" charset="0"/>
              <a:buChar char="•"/>
            </a:pPr>
            <a:r>
              <a:rPr lang="en-US" sz="4400" dirty="0"/>
              <a:t>Contact precautions (private room and bathroom), gloves, gowns</a:t>
            </a:r>
          </a:p>
          <a:p>
            <a:pPr marL="285750" indent="-285750">
              <a:buFont typeface="Arial" panose="020B0604020202020204" pitchFamily="34" charset="0"/>
              <a:buChar char="•"/>
            </a:pPr>
            <a:r>
              <a:rPr lang="en-US" sz="4400" dirty="0"/>
              <a:t>Hand hygiene</a:t>
            </a:r>
          </a:p>
          <a:p>
            <a:pPr marL="285750" indent="-285750">
              <a:buFont typeface="Arial" panose="020B0604020202020204" pitchFamily="34" charset="0"/>
              <a:buChar char="•"/>
            </a:pPr>
            <a:r>
              <a:rPr lang="en-US" sz="4400" dirty="0"/>
              <a:t>Environmental disinfection</a:t>
            </a:r>
          </a:p>
          <a:p>
            <a:pPr marL="285750" indent="-285750">
              <a:buFont typeface="Arial" panose="020B0604020202020204" pitchFamily="34" charset="0"/>
              <a:buChar char="•"/>
            </a:pPr>
            <a:endParaRPr lang="en-US" sz="4400" dirty="0"/>
          </a:p>
          <a:p>
            <a:pPr marL="285750" indent="-285750">
              <a:buFont typeface="Arial" panose="020B0604020202020204" pitchFamily="34" charset="0"/>
              <a:buChar char="•"/>
            </a:pPr>
            <a:r>
              <a:rPr lang="en-US" sz="4400" dirty="0"/>
              <a:t>Probiotics—insufficient evidence to recommend</a:t>
            </a:r>
          </a:p>
        </p:txBody>
      </p:sp>
    </p:spTree>
    <p:extLst>
      <p:ext uri="{BB962C8B-B14F-4D97-AF65-F5344CB8AC3E}">
        <p14:creationId xmlns:p14="http://schemas.microsoft.com/office/powerpoint/2010/main" val="16431968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44981A9-8E4E-0BA0-2941-1680F1E07B13}"/>
              </a:ext>
            </a:extLst>
          </p:cNvPr>
          <p:cNvSpPr txBox="1"/>
          <p:nvPr/>
        </p:nvSpPr>
        <p:spPr>
          <a:xfrm>
            <a:off x="735107" y="1775012"/>
            <a:ext cx="10363200" cy="3785652"/>
          </a:xfrm>
          <a:prstGeom prst="rect">
            <a:avLst/>
          </a:prstGeom>
          <a:noFill/>
        </p:spPr>
        <p:txBody>
          <a:bodyPr wrap="square" rtlCol="0">
            <a:spAutoFit/>
          </a:bodyPr>
          <a:lstStyle/>
          <a:p>
            <a:r>
              <a:rPr lang="en-US" sz="6000" dirty="0"/>
              <a:t>Remember:  UTI’s are the most common infections in older adults, but don’t treat asymptomatic bacteriuria with antibiotics.</a:t>
            </a:r>
          </a:p>
        </p:txBody>
      </p:sp>
    </p:spTree>
    <p:extLst>
      <p:ext uri="{BB962C8B-B14F-4D97-AF65-F5344CB8AC3E}">
        <p14:creationId xmlns:p14="http://schemas.microsoft.com/office/powerpoint/2010/main" val="1838872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D38BA48-5DB0-A4F7-C924-A053E5E513BB}"/>
              </a:ext>
            </a:extLst>
          </p:cNvPr>
          <p:cNvSpPr txBox="1"/>
          <p:nvPr/>
        </p:nvSpPr>
        <p:spPr>
          <a:xfrm>
            <a:off x="1326776" y="753036"/>
            <a:ext cx="8247530" cy="3077766"/>
          </a:xfrm>
          <a:prstGeom prst="rect">
            <a:avLst/>
          </a:prstGeom>
          <a:noFill/>
        </p:spPr>
        <p:txBody>
          <a:bodyPr wrap="square" rtlCol="0">
            <a:spAutoFit/>
          </a:bodyPr>
          <a:lstStyle/>
          <a:p>
            <a:r>
              <a:rPr lang="en-US" sz="4400" dirty="0"/>
              <a:t>UTIs are the most common infections in older adults, BUT DON’T TREAT</a:t>
            </a:r>
          </a:p>
          <a:p>
            <a:r>
              <a:rPr lang="en-US" sz="4400" dirty="0"/>
              <a:t>ASYMPTOMATIC BACTERIURIA</a:t>
            </a:r>
          </a:p>
          <a:p>
            <a:r>
              <a:rPr lang="en-US" sz="4400" dirty="0"/>
              <a:t>WITH ANTIBIOTICS</a:t>
            </a:r>
            <a:r>
              <a:rPr lang="en-US" sz="3600" dirty="0"/>
              <a:t>.</a:t>
            </a:r>
          </a:p>
          <a:p>
            <a:endParaRPr lang="en-US" dirty="0"/>
          </a:p>
        </p:txBody>
      </p:sp>
    </p:spTree>
    <p:extLst>
      <p:ext uri="{BB962C8B-B14F-4D97-AF65-F5344CB8AC3E}">
        <p14:creationId xmlns:p14="http://schemas.microsoft.com/office/powerpoint/2010/main" val="18709169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3A04B3-A08B-B488-037E-387C939FB968}"/>
              </a:ext>
            </a:extLst>
          </p:cNvPr>
          <p:cNvSpPr txBox="1"/>
          <p:nvPr/>
        </p:nvSpPr>
        <p:spPr>
          <a:xfrm>
            <a:off x="699248" y="1147482"/>
            <a:ext cx="9689200" cy="5262979"/>
          </a:xfrm>
          <a:prstGeom prst="rect">
            <a:avLst/>
          </a:prstGeom>
          <a:noFill/>
        </p:spPr>
        <p:txBody>
          <a:bodyPr wrap="square" rtlCol="0">
            <a:spAutoFit/>
          </a:bodyPr>
          <a:lstStyle/>
          <a:p>
            <a:r>
              <a:rPr lang="en-US" sz="4800" dirty="0"/>
              <a:t>Remember:  Pneumonia is a major cause of morbidity and mortality in older persons, but it might not present with the most typical symptoms of cough and fever.</a:t>
            </a:r>
          </a:p>
          <a:p>
            <a:r>
              <a:rPr lang="en-US" sz="4800" dirty="0"/>
              <a:t>Notice changes in vitals and decreased functional status.</a:t>
            </a:r>
          </a:p>
        </p:txBody>
      </p:sp>
    </p:spTree>
    <p:extLst>
      <p:ext uri="{BB962C8B-B14F-4D97-AF65-F5344CB8AC3E}">
        <p14:creationId xmlns:p14="http://schemas.microsoft.com/office/powerpoint/2010/main" val="21292405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DDCA82-872E-8F6A-410D-D2FB1F8C8F5F}"/>
              </a:ext>
            </a:extLst>
          </p:cNvPr>
          <p:cNvSpPr txBox="1"/>
          <p:nvPr/>
        </p:nvSpPr>
        <p:spPr>
          <a:xfrm>
            <a:off x="537882" y="1882588"/>
            <a:ext cx="9287436" cy="3785652"/>
          </a:xfrm>
          <a:prstGeom prst="rect">
            <a:avLst/>
          </a:prstGeom>
          <a:noFill/>
        </p:spPr>
        <p:txBody>
          <a:bodyPr wrap="square" rtlCol="0">
            <a:spAutoFit/>
          </a:bodyPr>
          <a:lstStyle/>
          <a:p>
            <a:r>
              <a:rPr lang="en-US" sz="4000" dirty="0"/>
              <a:t>Remember:  </a:t>
            </a:r>
          </a:p>
          <a:p>
            <a:pPr marL="457200" indent="-457200">
              <a:buFont typeface="Arial" panose="020B0604020202020204" pitchFamily="34" charset="0"/>
              <a:buChar char="•"/>
            </a:pPr>
            <a:r>
              <a:rPr lang="en-US" sz="4000" dirty="0"/>
              <a:t>Antibiotic stewardship to prevent </a:t>
            </a:r>
            <a:r>
              <a:rPr lang="en-US" sz="4000" dirty="0" err="1"/>
              <a:t>Cdiff</a:t>
            </a:r>
            <a:endParaRPr lang="en-US" sz="4000" dirty="0"/>
          </a:p>
          <a:p>
            <a:pPr marL="457200" indent="-457200">
              <a:buFont typeface="Arial" panose="020B0604020202020204" pitchFamily="34" charset="0"/>
              <a:buChar char="•"/>
            </a:pPr>
            <a:r>
              <a:rPr lang="en-US" sz="4000" dirty="0"/>
              <a:t>Treat </a:t>
            </a:r>
            <a:r>
              <a:rPr lang="en-US" sz="4000" dirty="0" err="1"/>
              <a:t>Cdiff</a:t>
            </a:r>
            <a:r>
              <a:rPr lang="en-US" sz="4000" dirty="0"/>
              <a:t> with po vancomycin or fidaxomicin</a:t>
            </a:r>
          </a:p>
          <a:p>
            <a:pPr marL="457200" indent="-457200">
              <a:buFont typeface="Arial" panose="020B0604020202020204" pitchFamily="34" charset="0"/>
              <a:buChar char="•"/>
            </a:pPr>
            <a:r>
              <a:rPr lang="en-US" sz="4000" dirty="0"/>
              <a:t>Fluid and electrolyte replacement</a:t>
            </a:r>
          </a:p>
          <a:p>
            <a:pPr marL="457200" indent="-457200">
              <a:buFont typeface="Arial" panose="020B0604020202020204" pitchFamily="34" charset="0"/>
              <a:buChar char="•"/>
            </a:pPr>
            <a:r>
              <a:rPr lang="en-US" sz="4000" dirty="0"/>
              <a:t>Skin protection</a:t>
            </a:r>
          </a:p>
        </p:txBody>
      </p:sp>
    </p:spTree>
    <p:extLst>
      <p:ext uri="{BB962C8B-B14F-4D97-AF65-F5344CB8AC3E}">
        <p14:creationId xmlns:p14="http://schemas.microsoft.com/office/powerpoint/2010/main" val="10255096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8C3152-BE95-26C5-1BC9-CCFBFDFBD85B}"/>
              </a:ext>
            </a:extLst>
          </p:cNvPr>
          <p:cNvSpPr txBox="1"/>
          <p:nvPr/>
        </p:nvSpPr>
        <p:spPr>
          <a:xfrm>
            <a:off x="760457" y="567559"/>
            <a:ext cx="7721392" cy="6065122"/>
          </a:xfrm>
          <a:prstGeom prst="rect">
            <a:avLst/>
          </a:prstGeom>
          <a:noFill/>
        </p:spPr>
        <p:txBody>
          <a:bodyPr wrap="square" rtlCol="0">
            <a:spAutoFit/>
          </a:bodyPr>
          <a:lstStyle/>
          <a:p>
            <a:pPr marL="457200" marR="0" indent="-457200">
              <a:lnSpc>
                <a:spcPct val="107000"/>
              </a:lnSpc>
              <a:spcBef>
                <a:spcPts val="0"/>
              </a:spcBef>
              <a:spcAft>
                <a:spcPts val="800"/>
              </a:spcAft>
            </a:pP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Aljadani</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Rawabi, Ryan Carnahan,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Kennith</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Culp, and Juliana Souza-</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Talarico</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2023. "Covid 19 Pandemic Impact on the Trajectories of Cognitive Decline and Depression Symptoms in Long-Term Care Facility Residents."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JAMDA.</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indent="-457200">
              <a:lnSpc>
                <a:spcPct val="107000"/>
              </a:lnSpc>
              <a:spcBef>
                <a:spcPts val="0"/>
              </a:spcBef>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Cristina, Maria Luisa, Anna Maria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Spagnolo</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Luana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Giribone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Alice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Demartini</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and Marina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Sartina</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2021. "Epidemiology and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Preention</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of Healthcare-Associated Infections in Geriatric Patients: A Narrative Review."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International Journal of Environmental Research and Public Health.</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indent="-457200">
              <a:lnSpc>
                <a:spcPct val="107000"/>
              </a:lnSpc>
              <a:spcBef>
                <a:spcPts val="0"/>
              </a:spcBef>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Fekete, Thomas. 2023. "Asymptomatic bacteriuria in adults."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Up To Date.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indent="-457200">
              <a:lnSpc>
                <a:spcPct val="107000"/>
              </a:lnSpc>
              <a:spcBef>
                <a:spcPts val="0"/>
              </a:spcBef>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Fekete, Thomas. 2022. "Catheter-associated urinary tract infection in adults."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Up To Date.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indent="-457200">
              <a:lnSpc>
                <a:spcPct val="107000"/>
              </a:lnSpc>
              <a:spcBef>
                <a:spcPts val="0"/>
              </a:spcBef>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File, Thomas M. 2023. "Treatment of community-</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aquired</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pneumonia in adults in the outpatient setting."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Up To Date.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indent="-457200">
              <a:lnSpc>
                <a:spcPct val="107000"/>
              </a:lnSpc>
              <a:spcBef>
                <a:spcPts val="0"/>
              </a:spcBef>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Hernandez-Hernandez, David, Barbara Padilla-Fernandez, and Maria Ortega-Gonzalez. 2022. "Recurrent Urinary Tract Infections and Asymptomatic Bacteriuria in Adults."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Current Bladder Dysfunction Reports</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17: 1-12.</a:t>
            </a:r>
          </a:p>
          <a:p>
            <a:pPr marL="457200" marR="0" indent="-457200">
              <a:lnSpc>
                <a:spcPct val="107000"/>
              </a:lnSpc>
              <a:spcBef>
                <a:spcPts val="0"/>
              </a:spcBef>
              <a:spcAft>
                <a:spcPts val="800"/>
              </a:spcAft>
            </a:pP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Klompas</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Michael. 2023. "Aspiration pneumonia in adults."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Up To Date.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indent="-457200">
              <a:lnSpc>
                <a:spcPct val="107000"/>
              </a:lnSpc>
              <a:spcBef>
                <a:spcPts val="0"/>
              </a:spcBef>
              <a:spcAft>
                <a:spcPts val="800"/>
              </a:spcAft>
            </a:pP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Mody</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Lona. 2023. "Approach to infection in the Older Adult."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Up To Date.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Mouncy</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Anne, et al. 2020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Clostridioides</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difficile Infections: Update on Management.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American Family Physician. </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101(3)</a:t>
            </a:r>
          </a:p>
          <a:p>
            <a:pPr marL="457200" marR="0" indent="-457200">
              <a:lnSpc>
                <a:spcPct val="107000"/>
              </a:lnSpc>
              <a:spcBef>
                <a:spcPts val="0"/>
              </a:spcBef>
              <a:spcAft>
                <a:spcPts val="800"/>
              </a:spcAft>
            </a:pP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Pulia</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Michael, Sara Keller, J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Crnich</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Robin Jump, and Thomas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Yochikawa</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2020. "Antibiotic Stewardship for Older Adults in Ambulatory Care Settings: Addressing an Unmet Challenge."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Journal American Geriatric Society</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68 (2): 244-249.</a:t>
            </a:r>
          </a:p>
          <a:p>
            <a:pPr marL="457200" marR="0" indent="-457200">
              <a:lnSpc>
                <a:spcPct val="107000"/>
              </a:lnSpc>
              <a:spcBef>
                <a:spcPts val="0"/>
              </a:spcBef>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Yilmaz,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Feyza</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Mustafa Cakir, Hatice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Ikiisik</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and Isil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Maral</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2023. "The effect of pneumococcal, influenza, and covid-19 vaccinations on covid hospitalization and progression in people over 65 years old living in nursing homes."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Vaccines</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11.</a:t>
            </a:r>
          </a:p>
          <a:p>
            <a:pPr marL="457200" marR="0" indent="-457200">
              <a:lnSpc>
                <a:spcPct val="107000"/>
              </a:lnSpc>
              <a:spcBef>
                <a:spcPts val="0"/>
              </a:spcBef>
              <a:spcAft>
                <a:spcPts val="800"/>
              </a:spcAft>
            </a:pP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Yoshimatu</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Yuki,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Dorte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Melgaard, Albert Westergren,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Conni</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Skrubbeltrang</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and David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Smithard</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2022. "The diagnosis of aspiration pneumonia in older persons: a systemic review."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European Geriatric Medicine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13: 1071-1080.</a:t>
            </a:r>
          </a:p>
          <a:p>
            <a:pPr marL="457200" marR="0" indent="-457200">
              <a:lnSpc>
                <a:spcPct val="107000"/>
              </a:lnSpc>
              <a:spcBef>
                <a:spcPts val="0"/>
              </a:spcBef>
              <a:spcAft>
                <a:spcPts val="800"/>
              </a:spcAft>
            </a:pP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Yurkofsky</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Mark, and Joseph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Ourlander</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2023. "Covid 19: Management in nursing homes."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Up To Date.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indent="-457200">
              <a:lnSpc>
                <a:spcPct val="107000"/>
              </a:lnSpc>
              <a:spcBef>
                <a:spcPts val="0"/>
              </a:spcBef>
              <a:spcAft>
                <a:spcPts val="800"/>
              </a:spcAft>
            </a:pP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Yurkofsky</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Mark, and Joseph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Ouslander</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2021. "Medical Care in skilled nursing facilities in the United States." </a:t>
            </a:r>
            <a:r>
              <a:rPr lang="en-US" sz="1200" i="1" kern="100" dirty="0">
                <a:effectLst/>
                <a:latin typeface="Calibri" panose="020F0502020204030204" pitchFamily="34" charset="0"/>
                <a:ea typeface="Calibri" panose="020F0502020204030204" pitchFamily="34" charset="0"/>
                <a:cs typeface="Times New Roman" panose="02020603050405020304" pitchFamily="18" charset="0"/>
              </a:rPr>
              <a:t>Up To Date.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674326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E72EBB8-75DF-C967-8844-5794CF0707A9}"/>
              </a:ext>
            </a:extLst>
          </p:cNvPr>
          <p:cNvSpPr txBox="1"/>
          <p:nvPr/>
        </p:nvSpPr>
        <p:spPr>
          <a:xfrm>
            <a:off x="1828800" y="2413337"/>
            <a:ext cx="6974542" cy="1015663"/>
          </a:xfrm>
          <a:prstGeom prst="rect">
            <a:avLst/>
          </a:prstGeom>
          <a:noFill/>
        </p:spPr>
        <p:txBody>
          <a:bodyPr wrap="square" rtlCol="0">
            <a:spAutoFit/>
          </a:bodyPr>
          <a:lstStyle/>
          <a:p>
            <a:r>
              <a:rPr lang="en-US" sz="6000" dirty="0"/>
              <a:t>dewy@kumc.edu</a:t>
            </a:r>
          </a:p>
        </p:txBody>
      </p:sp>
    </p:spTree>
    <p:extLst>
      <p:ext uri="{BB962C8B-B14F-4D97-AF65-F5344CB8AC3E}">
        <p14:creationId xmlns:p14="http://schemas.microsoft.com/office/powerpoint/2010/main" val="1720857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8587E0B-AC09-02BD-529A-19ED05EBF398}"/>
              </a:ext>
            </a:extLst>
          </p:cNvPr>
          <p:cNvSpPr txBox="1"/>
          <p:nvPr/>
        </p:nvSpPr>
        <p:spPr>
          <a:xfrm>
            <a:off x="637309" y="1191491"/>
            <a:ext cx="8506691" cy="4062651"/>
          </a:xfrm>
          <a:prstGeom prst="rect">
            <a:avLst/>
          </a:prstGeom>
          <a:noFill/>
        </p:spPr>
        <p:txBody>
          <a:bodyPr wrap="square" rtlCol="0">
            <a:spAutoFit/>
          </a:bodyPr>
          <a:lstStyle/>
          <a:p>
            <a:r>
              <a:rPr lang="en-US" sz="4000" dirty="0"/>
              <a:t>Pneumonia causes major morbidity and mortality</a:t>
            </a:r>
          </a:p>
          <a:p>
            <a:r>
              <a:rPr lang="en-US" sz="4000" dirty="0"/>
              <a:t>older persons, but it might not present with the </a:t>
            </a:r>
          </a:p>
          <a:p>
            <a:r>
              <a:rPr lang="en-US" sz="4000" dirty="0"/>
              <a:t>symptoms you most commonly associate with pneumonia….like cough and fever</a:t>
            </a:r>
            <a:r>
              <a:rPr lang="en-US" sz="3600" dirty="0"/>
              <a:t>.</a:t>
            </a:r>
          </a:p>
          <a:p>
            <a:endParaRPr lang="en-US" dirty="0"/>
          </a:p>
        </p:txBody>
      </p:sp>
    </p:spTree>
    <p:extLst>
      <p:ext uri="{BB962C8B-B14F-4D97-AF65-F5344CB8AC3E}">
        <p14:creationId xmlns:p14="http://schemas.microsoft.com/office/powerpoint/2010/main" val="2178938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D50A79C-E95B-6656-2C89-214CB11FC285}"/>
              </a:ext>
            </a:extLst>
          </p:cNvPr>
          <p:cNvSpPr txBox="1"/>
          <p:nvPr/>
        </p:nvSpPr>
        <p:spPr>
          <a:xfrm>
            <a:off x="609601" y="1954306"/>
            <a:ext cx="8659905" cy="1323439"/>
          </a:xfrm>
          <a:prstGeom prst="rect">
            <a:avLst/>
          </a:prstGeom>
          <a:noFill/>
        </p:spPr>
        <p:txBody>
          <a:bodyPr wrap="square" rtlCol="0">
            <a:spAutoFit/>
          </a:bodyPr>
          <a:lstStyle/>
          <a:p>
            <a:r>
              <a:rPr lang="en-US" sz="4000" dirty="0" err="1"/>
              <a:t>Clostridioides</a:t>
            </a:r>
            <a:r>
              <a:rPr lang="en-US" sz="4000" dirty="0"/>
              <a:t> difficile is a good reason for antibiotic stewardship. </a:t>
            </a:r>
          </a:p>
        </p:txBody>
      </p:sp>
    </p:spTree>
    <p:extLst>
      <p:ext uri="{BB962C8B-B14F-4D97-AF65-F5344CB8AC3E}">
        <p14:creationId xmlns:p14="http://schemas.microsoft.com/office/powerpoint/2010/main" val="2161351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C14930-E878-EF24-7D2F-4D2ACF0028B8}"/>
              </a:ext>
            </a:extLst>
          </p:cNvPr>
          <p:cNvSpPr txBox="1"/>
          <p:nvPr/>
        </p:nvSpPr>
        <p:spPr>
          <a:xfrm>
            <a:off x="3012141" y="2850776"/>
            <a:ext cx="4912659" cy="1015663"/>
          </a:xfrm>
          <a:prstGeom prst="rect">
            <a:avLst/>
          </a:prstGeom>
          <a:noFill/>
        </p:spPr>
        <p:txBody>
          <a:bodyPr wrap="square" rtlCol="0">
            <a:spAutoFit/>
          </a:bodyPr>
          <a:lstStyle/>
          <a:p>
            <a:r>
              <a:rPr lang="en-US" sz="6000" dirty="0"/>
              <a:t>UTIs</a:t>
            </a:r>
          </a:p>
        </p:txBody>
      </p:sp>
    </p:spTree>
    <p:extLst>
      <p:ext uri="{BB962C8B-B14F-4D97-AF65-F5344CB8AC3E}">
        <p14:creationId xmlns:p14="http://schemas.microsoft.com/office/powerpoint/2010/main" val="3784379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6578E7-6294-F8E8-EDDA-43E169DCF492}"/>
              </a:ext>
            </a:extLst>
          </p:cNvPr>
          <p:cNvSpPr txBox="1"/>
          <p:nvPr/>
        </p:nvSpPr>
        <p:spPr>
          <a:xfrm>
            <a:off x="1026366" y="198321"/>
            <a:ext cx="8378891" cy="2585323"/>
          </a:xfrm>
          <a:prstGeom prst="rect">
            <a:avLst/>
          </a:prstGeom>
          <a:noFill/>
        </p:spPr>
        <p:txBody>
          <a:bodyPr wrap="square" rtlCol="0">
            <a:spAutoFit/>
          </a:bodyPr>
          <a:lstStyle/>
          <a:p>
            <a:r>
              <a:rPr lang="en-US" sz="5400" dirty="0"/>
              <a:t>UTIs: most common infections in adults over 65 AND the most over-diagnosed</a:t>
            </a:r>
          </a:p>
        </p:txBody>
      </p:sp>
      <p:sp>
        <p:nvSpPr>
          <p:cNvPr id="3" name="TextBox 2">
            <a:extLst>
              <a:ext uri="{FF2B5EF4-FFF2-40B4-BE49-F238E27FC236}">
                <a16:creationId xmlns:a16="http://schemas.microsoft.com/office/drawing/2014/main" id="{5248342D-D79C-389B-CDDE-12B336889481}"/>
              </a:ext>
            </a:extLst>
          </p:cNvPr>
          <p:cNvSpPr txBox="1"/>
          <p:nvPr/>
        </p:nvSpPr>
        <p:spPr>
          <a:xfrm>
            <a:off x="1026366" y="3127004"/>
            <a:ext cx="5917454" cy="3139321"/>
          </a:xfrm>
          <a:prstGeom prst="rect">
            <a:avLst/>
          </a:prstGeom>
          <a:noFill/>
        </p:spPr>
        <p:txBody>
          <a:bodyPr wrap="none" rtlCol="0">
            <a:spAutoFit/>
          </a:bodyPr>
          <a:lstStyle/>
          <a:p>
            <a:pPr marL="457200" indent="-457200">
              <a:buFont typeface="Arial" panose="020B0604020202020204" pitchFamily="34" charset="0"/>
              <a:buChar char="•"/>
            </a:pPr>
            <a:r>
              <a:rPr lang="en-US" sz="3600" dirty="0"/>
              <a:t>Acute dysuria</a:t>
            </a:r>
          </a:p>
          <a:p>
            <a:pPr marL="457200" indent="-457200">
              <a:buFont typeface="Arial" panose="020B0604020202020204" pitchFamily="34" charset="0"/>
              <a:buChar char="•"/>
            </a:pPr>
            <a:r>
              <a:rPr lang="en-US" sz="3600" dirty="0"/>
              <a:t>New or worsening frequency</a:t>
            </a:r>
          </a:p>
          <a:p>
            <a:pPr marL="457200" indent="-457200">
              <a:buFont typeface="Arial" panose="020B0604020202020204" pitchFamily="34" charset="0"/>
              <a:buChar char="•"/>
            </a:pPr>
            <a:r>
              <a:rPr lang="en-US" sz="3600" dirty="0"/>
              <a:t>New incontinence</a:t>
            </a:r>
          </a:p>
          <a:p>
            <a:pPr marL="457200" indent="-457200">
              <a:buFont typeface="Arial" panose="020B0604020202020204" pitchFamily="34" charset="0"/>
              <a:buChar char="•"/>
            </a:pPr>
            <a:r>
              <a:rPr lang="en-US" sz="3600" dirty="0"/>
              <a:t>Gross hematuria</a:t>
            </a:r>
          </a:p>
          <a:p>
            <a:pPr marL="457200" indent="-457200">
              <a:buFont typeface="Arial" panose="020B0604020202020204" pitchFamily="34" charset="0"/>
              <a:buChar char="•"/>
            </a:pPr>
            <a:r>
              <a:rPr lang="en-US" sz="3600" dirty="0"/>
              <a:t>Suprapubic or CVA pain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204781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E68D29-E1D6-E410-6499-720A03144AEE}"/>
              </a:ext>
            </a:extLst>
          </p:cNvPr>
          <p:cNvSpPr txBox="1"/>
          <p:nvPr/>
        </p:nvSpPr>
        <p:spPr>
          <a:xfrm>
            <a:off x="1039907" y="645459"/>
            <a:ext cx="9018494" cy="1754326"/>
          </a:xfrm>
          <a:prstGeom prst="rect">
            <a:avLst/>
          </a:prstGeom>
          <a:noFill/>
        </p:spPr>
        <p:txBody>
          <a:bodyPr wrap="square" rtlCol="0">
            <a:spAutoFit/>
          </a:bodyPr>
          <a:lstStyle/>
          <a:p>
            <a:r>
              <a:rPr lang="en-US" sz="5400" dirty="0"/>
              <a:t>High prevalence of bacteriuria in older adults</a:t>
            </a:r>
          </a:p>
        </p:txBody>
      </p:sp>
      <p:sp>
        <p:nvSpPr>
          <p:cNvPr id="4" name="TextBox 3">
            <a:extLst>
              <a:ext uri="{FF2B5EF4-FFF2-40B4-BE49-F238E27FC236}">
                <a16:creationId xmlns:a16="http://schemas.microsoft.com/office/drawing/2014/main" id="{73715D42-645F-64DC-CD47-0F9913DA0106}"/>
              </a:ext>
            </a:extLst>
          </p:cNvPr>
          <p:cNvSpPr txBox="1"/>
          <p:nvPr/>
        </p:nvSpPr>
        <p:spPr>
          <a:xfrm>
            <a:off x="251012" y="3165554"/>
            <a:ext cx="8740791" cy="2585323"/>
          </a:xfrm>
          <a:prstGeom prst="rect">
            <a:avLst/>
          </a:prstGeom>
          <a:noFill/>
        </p:spPr>
        <p:txBody>
          <a:bodyPr wrap="none" rtlCol="0">
            <a:spAutoFit/>
          </a:bodyPr>
          <a:lstStyle/>
          <a:p>
            <a:pPr marL="457200" indent="-457200">
              <a:buFont typeface="Arial" panose="020B0604020202020204" pitchFamily="34" charset="0"/>
              <a:buChar char="•"/>
            </a:pPr>
            <a:r>
              <a:rPr lang="en-US" sz="3600" dirty="0"/>
              <a:t>16% of community dwelling women over 65</a:t>
            </a:r>
          </a:p>
          <a:p>
            <a:pPr marL="457200" indent="-457200">
              <a:buFont typeface="Arial" panose="020B0604020202020204" pitchFamily="34" charset="0"/>
              <a:buChar char="•"/>
            </a:pPr>
            <a:r>
              <a:rPr lang="en-US" sz="3600" dirty="0"/>
              <a:t>More than 50% of women in long-term care</a:t>
            </a:r>
          </a:p>
          <a:p>
            <a:pPr marL="457200" indent="-457200">
              <a:buFont typeface="Arial" panose="020B0604020202020204" pitchFamily="34" charset="0"/>
              <a:buChar char="•"/>
            </a:pPr>
            <a:r>
              <a:rPr lang="en-US" sz="3600" dirty="0"/>
              <a:t>(Half those numbers in men)</a:t>
            </a:r>
          </a:p>
          <a:p>
            <a:pPr marL="457200" indent="-457200">
              <a:buFont typeface="Arial" panose="020B0604020202020204" pitchFamily="34" charset="0"/>
              <a:buChar char="•"/>
            </a:pPr>
            <a:r>
              <a:rPr lang="en-US" sz="3600" dirty="0"/>
              <a:t>100% with chronic indwelling catheters</a:t>
            </a:r>
          </a:p>
          <a:p>
            <a:endParaRPr lang="en-US" dirty="0"/>
          </a:p>
        </p:txBody>
      </p:sp>
    </p:spTree>
    <p:extLst>
      <p:ext uri="{BB962C8B-B14F-4D97-AF65-F5344CB8AC3E}">
        <p14:creationId xmlns:p14="http://schemas.microsoft.com/office/powerpoint/2010/main" val="18548330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descreen Presentatio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9490</TotalTime>
  <Words>5150</Words>
  <Application>Microsoft Office PowerPoint</Application>
  <PresentationFormat>Widescreen</PresentationFormat>
  <Paragraphs>446</Paragraphs>
  <Slides>43</Slides>
  <Notes>43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Google Sans</vt:lpstr>
      <vt:lpstr>Gotham Medium</vt:lpstr>
      <vt:lpstr>Wingdings</vt:lpstr>
      <vt:lpstr>Wingdings 2</vt:lpstr>
      <vt:lpstr>Widescreen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Pearls in Geriatric Infectious Disease</dc:title>
  <dc:creator>Donna Ewy</dc:creator>
  <cp:lastModifiedBy>Donna Ewy</cp:lastModifiedBy>
  <cp:revision>36</cp:revision>
  <cp:lastPrinted>2024-04-02T16:43:21Z</cp:lastPrinted>
  <dcterms:created xsi:type="dcterms:W3CDTF">2024-01-09T15:51:27Z</dcterms:created>
  <dcterms:modified xsi:type="dcterms:W3CDTF">2024-10-06T18:17:22Z</dcterms:modified>
</cp:coreProperties>
</file>