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3" r:id="rId2"/>
    <p:sldId id="268" r:id="rId3"/>
    <p:sldId id="313" r:id="rId4"/>
    <p:sldId id="270" r:id="rId5"/>
    <p:sldId id="271" r:id="rId6"/>
    <p:sldId id="301" r:id="rId7"/>
    <p:sldId id="303" r:id="rId8"/>
    <p:sldId id="272" r:id="rId9"/>
    <p:sldId id="305" r:id="rId10"/>
    <p:sldId id="304" r:id="rId11"/>
    <p:sldId id="273" r:id="rId12"/>
    <p:sldId id="277" r:id="rId13"/>
    <p:sldId id="278" r:id="rId14"/>
    <p:sldId id="293" r:id="rId15"/>
    <p:sldId id="296" r:id="rId16"/>
    <p:sldId id="298" r:id="rId17"/>
    <p:sldId id="310" r:id="rId18"/>
    <p:sldId id="314" r:id="rId19"/>
    <p:sldId id="315" r:id="rId20"/>
    <p:sldId id="316" r:id="rId21"/>
    <p:sldId id="274" r:id="rId22"/>
  </p:sldIdLst>
  <p:sldSz cx="12188825" cy="6858000"/>
  <p:notesSz cx="6858000" cy="9144000"/>
  <p:defaultTextStyle>
    <a:lvl1pPr marL="0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rtl="0" latinLnBrk="0">
      <a:defRPr sz="24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A6"/>
    <a:srgbClr val="FFCE00"/>
    <a:srgbClr val="CF0A2C"/>
    <a:srgbClr val="1F355E"/>
    <a:srgbClr val="7D868C"/>
    <a:srgbClr val="DFE3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26" autoAdjust="0"/>
    <p:restoredTop sz="94110" autoAdjust="0"/>
  </p:normalViewPr>
  <p:slideViewPr>
    <p:cSldViewPr>
      <p:cViewPr varScale="1">
        <p:scale>
          <a:sx n="119" d="100"/>
          <a:sy n="119" d="100"/>
        </p:scale>
        <p:origin x="1440" y="19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A50B2-38AF-46B6-AC4E-507D45996294}" type="datetimeFigureOut">
              <a:rPr lang="en-US" smtClean="0"/>
              <a:t>3/26/25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AED6-EB9B-40E1-973A-B44D94E72D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846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3/26/25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rtl="0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rtl="0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rtl="0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rtl="0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rtl="0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rtl="0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rtl="0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rtl="0">
      <a:defRPr sz="16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BF3-D352-46FC-8343-31F56E6730E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28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BF3-D352-46FC-8343-31F56E6730E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1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BF3-D352-46FC-8343-31F56E6730E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84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5D3BF3-D352-46FC-8343-31F56E6730EA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3D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FDA5C6-BCD3-44D5-B003-270F462583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32" y="0"/>
            <a:ext cx="10304680" cy="68580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-7795" y="-2275"/>
            <a:ext cx="5000151" cy="6860276"/>
          </a:xfrm>
          <a:custGeom>
            <a:avLst/>
            <a:gdLst>
              <a:gd name="connsiteX0" fmla="*/ 0 w 3128749"/>
              <a:gd name="connsiteY0" fmla="*/ 0 h 6858000"/>
              <a:gd name="connsiteX1" fmla="*/ 3128749 w 3128749"/>
              <a:gd name="connsiteY1" fmla="*/ 0 h 6858000"/>
              <a:gd name="connsiteX2" fmla="*/ 3128749 w 3128749"/>
              <a:gd name="connsiteY2" fmla="*/ 6858000 h 6858000"/>
              <a:gd name="connsiteX3" fmla="*/ 0 w 3128749"/>
              <a:gd name="connsiteY3" fmla="*/ 6858000 h 6858000"/>
              <a:gd name="connsiteX4" fmla="*/ 0 w 3128749"/>
              <a:gd name="connsiteY4" fmla="*/ 0 h 6858000"/>
              <a:gd name="connsiteX0" fmla="*/ 0 w 4998492"/>
              <a:gd name="connsiteY0" fmla="*/ 0 h 6858000"/>
              <a:gd name="connsiteX1" fmla="*/ 4998492 w 4998492"/>
              <a:gd name="connsiteY1" fmla="*/ 0 h 6858000"/>
              <a:gd name="connsiteX2" fmla="*/ 3128749 w 4998492"/>
              <a:gd name="connsiteY2" fmla="*/ 6858000 h 6858000"/>
              <a:gd name="connsiteX3" fmla="*/ 0 w 4998492"/>
              <a:gd name="connsiteY3" fmla="*/ 6858000 h 6858000"/>
              <a:gd name="connsiteX4" fmla="*/ 0 w 49984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492" h="6858000">
                <a:moveTo>
                  <a:pt x="0" y="0"/>
                </a:moveTo>
                <a:lnTo>
                  <a:pt x="4998492" y="0"/>
                </a:lnTo>
                <a:lnTo>
                  <a:pt x="312874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F0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041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H="1">
            <a:off x="855231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H="1">
            <a:off x="872420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H="1">
            <a:off x="889610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H="1">
            <a:off x="906800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flipH="1">
            <a:off x="923990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flipH="1">
            <a:off x="941180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flipH="1">
            <a:off x="958369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H="1">
            <a:off x="975559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992749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flipH="1">
            <a:off x="1009939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027129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flipH="1">
            <a:off x="1044318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 flipH="1">
            <a:off x="1061508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 flipH="1">
            <a:off x="1078698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H="1">
            <a:off x="109588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 flipH="1">
            <a:off x="1113078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 flipH="1">
            <a:off x="1130267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 flipH="1">
            <a:off x="1147457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 flipH="1">
            <a:off x="1164647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 flipH="1">
            <a:off x="118183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C:\Users\tjernigan\Desktop\KUMC_ppt_template\dk blue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063"/>
          <a:stretch/>
        </p:blipFill>
        <p:spPr bwMode="auto">
          <a:xfrm>
            <a:off x="596900" y="1"/>
            <a:ext cx="1203325" cy="99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303"/>
          <a:stretch/>
        </p:blipFill>
        <p:spPr bwMode="auto">
          <a:xfrm>
            <a:off x="8151812" y="5715000"/>
            <a:ext cx="12033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D5B96C77-AA9A-4A12-8305-5057291D2F0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tjernigan\Desktop\KUMC_ppt_template\hemenway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9" b="9959"/>
          <a:stretch/>
        </p:blipFill>
        <p:spPr bwMode="auto">
          <a:xfrm>
            <a:off x="-24335" y="1"/>
            <a:ext cx="122131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tjernigan\Desktop\KUMC_ppt_template\ku yellow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18"/>
          <a:stretch/>
        </p:blipFill>
        <p:spPr bwMode="auto">
          <a:xfrm>
            <a:off x="608012" y="5598978"/>
            <a:ext cx="1981200" cy="1259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tjernigan\Desktop\KUMC_ppt_template\dk blue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73"/>
          <a:stretch/>
        </p:blipFill>
        <p:spPr bwMode="auto">
          <a:xfrm>
            <a:off x="10590212" y="0"/>
            <a:ext cx="1203325" cy="142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451F490-C3AF-4325-A485-2C69A624148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392" y="5386298"/>
            <a:ext cx="1467616" cy="10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3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E4E357-CB55-4A77-A986-2343CFCC17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12342812" cy="8214423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 rot="5400000" flipH="1">
            <a:off x="155297" y="243018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 rot="5400000" flipH="1">
            <a:off x="155297" y="265504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 userDrawn="1"/>
        </p:nvCxnSpPr>
        <p:spPr>
          <a:xfrm rot="5400000" flipH="1">
            <a:off x="155297" y="287991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 rot="5400000" flipH="1">
            <a:off x="155297" y="310477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 userDrawn="1"/>
        </p:nvCxnSpPr>
        <p:spPr>
          <a:xfrm rot="5400000" flipH="1">
            <a:off x="155297" y="332964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 userDrawn="1"/>
        </p:nvCxnSpPr>
        <p:spPr>
          <a:xfrm rot="5400000" flipH="1">
            <a:off x="155297" y="355450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 userDrawn="1"/>
        </p:nvCxnSpPr>
        <p:spPr>
          <a:xfrm rot="5400000" flipH="1">
            <a:off x="155297" y="377937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 userDrawn="1"/>
        </p:nvCxnSpPr>
        <p:spPr>
          <a:xfrm rot="5400000" flipH="1">
            <a:off x="155297" y="400423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 userDrawn="1"/>
        </p:nvCxnSpPr>
        <p:spPr>
          <a:xfrm rot="5400000" flipH="1">
            <a:off x="155297" y="422910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 userDrawn="1"/>
        </p:nvCxnSpPr>
        <p:spPr>
          <a:xfrm rot="5400000" flipH="1">
            <a:off x="155297" y="445396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 userDrawn="1"/>
        </p:nvCxnSpPr>
        <p:spPr>
          <a:xfrm rot="5400000" flipH="1">
            <a:off x="155297" y="467883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 userDrawn="1"/>
        </p:nvCxnSpPr>
        <p:spPr>
          <a:xfrm rot="5400000" flipH="1">
            <a:off x="155297" y="490369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 userDrawn="1"/>
        </p:nvCxnSpPr>
        <p:spPr>
          <a:xfrm rot="5400000" flipH="1">
            <a:off x="155297" y="512856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 userDrawn="1"/>
        </p:nvCxnSpPr>
        <p:spPr>
          <a:xfrm rot="5400000" flipH="1">
            <a:off x="155297" y="535342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 userDrawn="1"/>
        </p:nvCxnSpPr>
        <p:spPr>
          <a:xfrm rot="5400000" flipH="1">
            <a:off x="155297" y="557829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 userDrawn="1"/>
        </p:nvCxnSpPr>
        <p:spPr>
          <a:xfrm rot="5400000" flipH="1">
            <a:off x="155297" y="580315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 userDrawn="1"/>
        </p:nvCxnSpPr>
        <p:spPr>
          <a:xfrm rot="5400000" flipH="1">
            <a:off x="155297" y="6028021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 userDrawn="1"/>
        </p:nvCxnSpPr>
        <p:spPr>
          <a:xfrm rot="5400000" flipH="1">
            <a:off x="155297" y="6252885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 userDrawn="1"/>
        </p:nvCxnSpPr>
        <p:spPr>
          <a:xfrm rot="5400000" flipH="1">
            <a:off x="155297" y="2205316"/>
            <a:ext cx="295830" cy="1219199"/>
          </a:xfrm>
          <a:prstGeom prst="line">
            <a:avLst/>
          </a:prstGeom>
          <a:ln w="15875">
            <a:solidFill>
              <a:srgbClr val="FFC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0" name="Picture 3" descr="C:\Users\tjernigan\Desktop\KUMC_ppt_template\dk yellow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41"/>
          <a:stretch/>
        </p:blipFill>
        <p:spPr bwMode="auto">
          <a:xfrm>
            <a:off x="8527978" y="0"/>
            <a:ext cx="1203325" cy="2134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4" descr="C:\Users\tjernigan\Desktop\KUMC_ppt_template\lt blue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7"/>
          <a:stretch/>
        </p:blipFill>
        <p:spPr bwMode="auto">
          <a:xfrm>
            <a:off x="2970212" y="5738160"/>
            <a:ext cx="910766" cy="113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5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26"/>
          <a:stretch/>
        </p:blipFill>
        <p:spPr bwMode="auto">
          <a:xfrm>
            <a:off x="9371488" y="0"/>
            <a:ext cx="729631" cy="150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C8E9943-C8C8-4AAD-B11A-711DF77E74B7}"/>
              </a:ext>
            </a:extLst>
          </p:cNvPr>
          <p:cNvSpPr/>
          <p:nvPr userDrawn="1"/>
        </p:nvSpPr>
        <p:spPr>
          <a:xfrm>
            <a:off x="2360612" y="3967922"/>
            <a:ext cx="5257800" cy="5976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solidFill>
                  <a:srgbClr val="FF0000"/>
                </a:solidFill>
                <a:latin typeface="Gotham Medium" pitchFamily="50" charset="0"/>
              </a:rPr>
              <a:t>QUESTIONS?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D7D4D0B-72C8-49F3-9281-38BF9B36467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38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Pr>
        <a:solidFill>
          <a:srgbClr val="003D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52D620B-A8E0-470E-8440-C96CC703D0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932" y="0"/>
            <a:ext cx="10304680" cy="68580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-7795" y="-2275"/>
            <a:ext cx="5000151" cy="6860276"/>
          </a:xfrm>
          <a:custGeom>
            <a:avLst/>
            <a:gdLst>
              <a:gd name="connsiteX0" fmla="*/ 0 w 3128749"/>
              <a:gd name="connsiteY0" fmla="*/ 0 h 6858000"/>
              <a:gd name="connsiteX1" fmla="*/ 3128749 w 3128749"/>
              <a:gd name="connsiteY1" fmla="*/ 0 h 6858000"/>
              <a:gd name="connsiteX2" fmla="*/ 3128749 w 3128749"/>
              <a:gd name="connsiteY2" fmla="*/ 6858000 h 6858000"/>
              <a:gd name="connsiteX3" fmla="*/ 0 w 3128749"/>
              <a:gd name="connsiteY3" fmla="*/ 6858000 h 6858000"/>
              <a:gd name="connsiteX4" fmla="*/ 0 w 3128749"/>
              <a:gd name="connsiteY4" fmla="*/ 0 h 6858000"/>
              <a:gd name="connsiteX0" fmla="*/ 0 w 4998492"/>
              <a:gd name="connsiteY0" fmla="*/ 0 h 6858000"/>
              <a:gd name="connsiteX1" fmla="*/ 4998492 w 4998492"/>
              <a:gd name="connsiteY1" fmla="*/ 0 h 6858000"/>
              <a:gd name="connsiteX2" fmla="*/ 3128749 w 4998492"/>
              <a:gd name="connsiteY2" fmla="*/ 6858000 h 6858000"/>
              <a:gd name="connsiteX3" fmla="*/ 0 w 4998492"/>
              <a:gd name="connsiteY3" fmla="*/ 6858000 h 6858000"/>
              <a:gd name="connsiteX4" fmla="*/ 0 w 49984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492" h="6858000">
                <a:moveTo>
                  <a:pt x="0" y="0"/>
                </a:moveTo>
                <a:lnTo>
                  <a:pt x="4998492" y="0"/>
                </a:lnTo>
                <a:lnTo>
                  <a:pt x="312874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F0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041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H="1">
            <a:off x="855231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H="1">
            <a:off x="872420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H="1">
            <a:off x="889610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H="1">
            <a:off x="906800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flipH="1">
            <a:off x="923990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flipH="1">
            <a:off x="941180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flipH="1">
            <a:off x="958369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H="1">
            <a:off x="975559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992749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flipH="1">
            <a:off x="1009939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027129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flipH="1">
            <a:off x="1044318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 flipH="1">
            <a:off x="1061508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 flipH="1">
            <a:off x="1078698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H="1">
            <a:off x="109588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 flipH="1">
            <a:off x="1113078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 flipH="1">
            <a:off x="1130267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 flipH="1">
            <a:off x="1147457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 flipH="1">
            <a:off x="1164647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 flipH="1">
            <a:off x="118183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C:\Users\tjernigan\Desktop\KUMC_ppt_template\dk blue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063"/>
          <a:stretch/>
        </p:blipFill>
        <p:spPr bwMode="auto">
          <a:xfrm>
            <a:off x="596900" y="1"/>
            <a:ext cx="1203325" cy="99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303"/>
          <a:stretch/>
        </p:blipFill>
        <p:spPr bwMode="auto">
          <a:xfrm>
            <a:off x="8151812" y="5715000"/>
            <a:ext cx="12033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E4CAEAB-D2DB-42D0-8B05-DB19D639331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307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AB2AA8-6B07-4BA4-8170-440AE81858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932" y="0"/>
            <a:ext cx="10304680" cy="6858000"/>
          </a:xfrm>
          <a:prstGeom prst="rect">
            <a:avLst/>
          </a:prstGeom>
        </p:spPr>
      </p:pic>
      <p:sp>
        <p:nvSpPr>
          <p:cNvPr id="20" name="Rectangle 1"/>
          <p:cNvSpPr/>
          <p:nvPr userDrawn="1"/>
        </p:nvSpPr>
        <p:spPr>
          <a:xfrm>
            <a:off x="4113212" y="-2275"/>
            <a:ext cx="6676551" cy="6860276"/>
          </a:xfrm>
          <a:custGeom>
            <a:avLst/>
            <a:gdLst>
              <a:gd name="connsiteX0" fmla="*/ 0 w 3128749"/>
              <a:gd name="connsiteY0" fmla="*/ 0 h 6858000"/>
              <a:gd name="connsiteX1" fmla="*/ 3128749 w 3128749"/>
              <a:gd name="connsiteY1" fmla="*/ 0 h 6858000"/>
              <a:gd name="connsiteX2" fmla="*/ 3128749 w 3128749"/>
              <a:gd name="connsiteY2" fmla="*/ 6858000 h 6858000"/>
              <a:gd name="connsiteX3" fmla="*/ 0 w 3128749"/>
              <a:gd name="connsiteY3" fmla="*/ 6858000 h 6858000"/>
              <a:gd name="connsiteX4" fmla="*/ 0 w 3128749"/>
              <a:gd name="connsiteY4" fmla="*/ 0 h 6858000"/>
              <a:gd name="connsiteX0" fmla="*/ 0 w 4998492"/>
              <a:gd name="connsiteY0" fmla="*/ 0 h 6858000"/>
              <a:gd name="connsiteX1" fmla="*/ 4998492 w 4998492"/>
              <a:gd name="connsiteY1" fmla="*/ 0 h 6858000"/>
              <a:gd name="connsiteX2" fmla="*/ 3128749 w 4998492"/>
              <a:gd name="connsiteY2" fmla="*/ 6858000 h 6858000"/>
              <a:gd name="connsiteX3" fmla="*/ 0 w 4998492"/>
              <a:gd name="connsiteY3" fmla="*/ 6858000 h 6858000"/>
              <a:gd name="connsiteX4" fmla="*/ 0 w 49984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492" h="6858000">
                <a:moveTo>
                  <a:pt x="0" y="0"/>
                </a:moveTo>
                <a:lnTo>
                  <a:pt x="4998492" y="0"/>
                </a:lnTo>
                <a:lnTo>
                  <a:pt x="312874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6" name="Picture 8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249"/>
          <a:stretch/>
        </p:blipFill>
        <p:spPr bwMode="auto">
          <a:xfrm>
            <a:off x="-11113" y="5969853"/>
            <a:ext cx="540512" cy="88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tjernigan\Desktop\KUMC_ppt_template\ku yellow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115"/>
          <a:stretch/>
        </p:blipFill>
        <p:spPr bwMode="auto">
          <a:xfrm>
            <a:off x="9691687" y="0"/>
            <a:ext cx="1203325" cy="137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:\Users\tjernigan\Desktop\KUMC_ppt_template\ku gray confetti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03"/>
          <a:stretch/>
        </p:blipFill>
        <p:spPr bwMode="auto">
          <a:xfrm>
            <a:off x="9580521" y="-2275"/>
            <a:ext cx="434149" cy="5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tjernigan\Desktop\KUMC_ppt_template\dk blue triangle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89012" cy="368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5D1C0D-8FCE-4503-8C7F-32BD7C434EC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D27C32-66DF-4A56-B49D-90288BDAB9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212" y="-2275"/>
            <a:ext cx="10304680" cy="6858000"/>
          </a:xfrm>
          <a:prstGeom prst="rect">
            <a:avLst/>
          </a:prstGeom>
        </p:spPr>
      </p:pic>
      <p:pic>
        <p:nvPicPr>
          <p:cNvPr id="4099" name="Picture 3" descr="C:\Users\tjernigan\Desktop\KUMC_ppt_template\red triangl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2275"/>
            <a:ext cx="989013" cy="368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tjernigan\Desktop\KUMC_ppt_template\ku gray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04"/>
          <a:stretch/>
        </p:blipFill>
        <p:spPr bwMode="auto">
          <a:xfrm>
            <a:off x="-1588" y="5969854"/>
            <a:ext cx="521549" cy="888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761298-4290-4628-AD4A-2E8F7964DEC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  <p:sp>
        <p:nvSpPr>
          <p:cNvPr id="12" name="Rectangle 1">
            <a:extLst>
              <a:ext uri="{FF2B5EF4-FFF2-40B4-BE49-F238E27FC236}">
                <a16:creationId xmlns:a16="http://schemas.microsoft.com/office/drawing/2014/main" id="{B7DFE85C-E375-4A45-B20E-556B46F6C78A}"/>
              </a:ext>
            </a:extLst>
          </p:cNvPr>
          <p:cNvSpPr/>
          <p:nvPr userDrawn="1"/>
        </p:nvSpPr>
        <p:spPr>
          <a:xfrm>
            <a:off x="4113212" y="-2275"/>
            <a:ext cx="6676551" cy="6860276"/>
          </a:xfrm>
          <a:custGeom>
            <a:avLst/>
            <a:gdLst>
              <a:gd name="connsiteX0" fmla="*/ 0 w 3128749"/>
              <a:gd name="connsiteY0" fmla="*/ 0 h 6858000"/>
              <a:gd name="connsiteX1" fmla="*/ 3128749 w 3128749"/>
              <a:gd name="connsiteY1" fmla="*/ 0 h 6858000"/>
              <a:gd name="connsiteX2" fmla="*/ 3128749 w 3128749"/>
              <a:gd name="connsiteY2" fmla="*/ 6858000 h 6858000"/>
              <a:gd name="connsiteX3" fmla="*/ 0 w 3128749"/>
              <a:gd name="connsiteY3" fmla="*/ 6858000 h 6858000"/>
              <a:gd name="connsiteX4" fmla="*/ 0 w 3128749"/>
              <a:gd name="connsiteY4" fmla="*/ 0 h 6858000"/>
              <a:gd name="connsiteX0" fmla="*/ 0 w 4998492"/>
              <a:gd name="connsiteY0" fmla="*/ 0 h 6858000"/>
              <a:gd name="connsiteX1" fmla="*/ 4998492 w 4998492"/>
              <a:gd name="connsiteY1" fmla="*/ 0 h 6858000"/>
              <a:gd name="connsiteX2" fmla="*/ 3128749 w 4998492"/>
              <a:gd name="connsiteY2" fmla="*/ 6858000 h 6858000"/>
              <a:gd name="connsiteX3" fmla="*/ 0 w 4998492"/>
              <a:gd name="connsiteY3" fmla="*/ 6858000 h 6858000"/>
              <a:gd name="connsiteX4" fmla="*/ 0 w 49984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492" h="6858000">
                <a:moveTo>
                  <a:pt x="0" y="0"/>
                </a:moveTo>
                <a:lnTo>
                  <a:pt x="4998492" y="0"/>
                </a:lnTo>
                <a:lnTo>
                  <a:pt x="312874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9" descr="C:\Users\tjernigan\Desktop\KUMC_ppt_template\ku yellow confetti.png">
            <a:extLst>
              <a:ext uri="{FF2B5EF4-FFF2-40B4-BE49-F238E27FC236}">
                <a16:creationId xmlns:a16="http://schemas.microsoft.com/office/drawing/2014/main" id="{7866B7F5-1159-4B38-AF8E-E9FC92A98CB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115"/>
          <a:stretch/>
        </p:blipFill>
        <p:spPr bwMode="auto">
          <a:xfrm>
            <a:off x="9691687" y="0"/>
            <a:ext cx="1203325" cy="137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2" descr="C:\Users\tjernigan\Desktop\KUMC_ppt_template\ku gray confetti.png">
            <a:extLst>
              <a:ext uri="{FF2B5EF4-FFF2-40B4-BE49-F238E27FC236}">
                <a16:creationId xmlns:a16="http://schemas.microsoft.com/office/drawing/2014/main" id="{7EA83134-1C72-4A56-A3B0-1CE31E093B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03"/>
          <a:stretch/>
        </p:blipFill>
        <p:spPr bwMode="auto">
          <a:xfrm>
            <a:off x="9580521" y="-2275"/>
            <a:ext cx="434149" cy="5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82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 userDrawn="1"/>
        </p:nvSpPr>
        <p:spPr>
          <a:xfrm>
            <a:off x="-10035" y="429903"/>
            <a:ext cx="10178567" cy="478435"/>
          </a:xfrm>
          <a:custGeom>
            <a:avLst/>
            <a:gdLst>
              <a:gd name="connsiteX0" fmla="*/ 0 w 7467600"/>
              <a:gd name="connsiteY0" fmla="*/ 0 h 685800"/>
              <a:gd name="connsiteX1" fmla="*/ 7467600 w 7467600"/>
              <a:gd name="connsiteY1" fmla="*/ 0 h 685800"/>
              <a:gd name="connsiteX2" fmla="*/ 7467600 w 7467600"/>
              <a:gd name="connsiteY2" fmla="*/ 685800 h 685800"/>
              <a:gd name="connsiteX3" fmla="*/ 0 w 7467600"/>
              <a:gd name="connsiteY3" fmla="*/ 685800 h 685800"/>
              <a:gd name="connsiteX4" fmla="*/ 0 w 7467600"/>
              <a:gd name="connsiteY4" fmla="*/ 0 h 685800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691086 h 691086"/>
              <a:gd name="connsiteX4" fmla="*/ 0 w 7647308"/>
              <a:gd name="connsiteY4" fmla="*/ 5286 h 691086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478435 h 691086"/>
              <a:gd name="connsiteX4" fmla="*/ 0 w 7647308"/>
              <a:gd name="connsiteY4" fmla="*/ 5286 h 691086"/>
              <a:gd name="connsiteX0" fmla="*/ 0 w 7647308"/>
              <a:gd name="connsiteY0" fmla="*/ 5286 h 478435"/>
              <a:gd name="connsiteX1" fmla="*/ 7647308 w 7647308"/>
              <a:gd name="connsiteY1" fmla="*/ 0 h 478435"/>
              <a:gd name="connsiteX2" fmla="*/ 7520763 w 7647308"/>
              <a:gd name="connsiteY2" fmla="*/ 467802 h 478435"/>
              <a:gd name="connsiteX3" fmla="*/ 0 w 7647308"/>
              <a:gd name="connsiteY3" fmla="*/ 478435 h 478435"/>
              <a:gd name="connsiteX4" fmla="*/ 0 w 7647308"/>
              <a:gd name="connsiteY4" fmla="*/ 5286 h 47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7308" h="478435">
                <a:moveTo>
                  <a:pt x="0" y="5286"/>
                </a:moveTo>
                <a:lnTo>
                  <a:pt x="7647308" y="0"/>
                </a:lnTo>
                <a:lnTo>
                  <a:pt x="7520763" y="467802"/>
                </a:lnTo>
                <a:lnTo>
                  <a:pt x="0" y="478435"/>
                </a:lnTo>
                <a:lnTo>
                  <a:pt x="0" y="5286"/>
                </a:lnTo>
                <a:close/>
              </a:path>
            </a:pathLst>
          </a:custGeom>
          <a:solidFill>
            <a:srgbClr val="003D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F0A2C"/>
              </a:solidFill>
            </a:endParaRPr>
          </a:p>
        </p:txBody>
      </p:sp>
      <p:pic>
        <p:nvPicPr>
          <p:cNvPr id="5123" name="Picture 3" descr="C:\Users\tjernigan\Desktop\KUMC_ppt_template\ku yellow confetti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5316"/>
            <a:ext cx="495171" cy="131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 rot="900000" flipV="1">
            <a:off x="76041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rot="900000" flipV="1">
            <a:off x="94406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rot="900000" flipV="1">
            <a:off x="112770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rot="900000" flipV="1">
            <a:off x="131135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rot="900000" flipV="1">
            <a:off x="149500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rot="900000" flipV="1">
            <a:off x="167865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rot="900000" flipV="1">
            <a:off x="186230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rot="900000" flipV="1">
            <a:off x="204594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rot="900000" flipV="1">
            <a:off x="222959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 rot="900000" flipV="1">
            <a:off x="241324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rot="900000" flipV="1">
            <a:off x="259689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rot="900000" flipV="1">
            <a:off x="296418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rot="900000" flipV="1">
            <a:off x="333148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rot="900000" flipV="1">
            <a:off x="388242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rot="900000" flipV="1">
            <a:off x="406607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rot="900000" flipV="1">
            <a:off x="424972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900000" flipV="1">
            <a:off x="443337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900000" flipV="1">
            <a:off x="461702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rot="900000" flipV="1">
            <a:off x="480066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rot="900000" flipV="1">
            <a:off x="498431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900000" flipV="1">
            <a:off x="516796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 rot="900000" flipV="1">
            <a:off x="535161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 rot="900000" flipV="1">
            <a:off x="553526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rot="900000" flipV="1">
            <a:off x="571890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900000" flipV="1">
            <a:off x="5902567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900000" flipV="1">
            <a:off x="278054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rot="900000" flipV="1">
            <a:off x="314783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900000" flipV="1">
            <a:off x="351513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rot="900000" flipV="1">
            <a:off x="369878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8A3E00CA-8FD6-45FD-8A35-94CDFC4399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412" y="6092616"/>
            <a:ext cx="1895521" cy="47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743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 userDrawn="1"/>
        </p:nvSpPr>
        <p:spPr>
          <a:xfrm>
            <a:off x="-10035" y="429903"/>
            <a:ext cx="10178567" cy="478435"/>
          </a:xfrm>
          <a:custGeom>
            <a:avLst/>
            <a:gdLst>
              <a:gd name="connsiteX0" fmla="*/ 0 w 7467600"/>
              <a:gd name="connsiteY0" fmla="*/ 0 h 685800"/>
              <a:gd name="connsiteX1" fmla="*/ 7467600 w 7467600"/>
              <a:gd name="connsiteY1" fmla="*/ 0 h 685800"/>
              <a:gd name="connsiteX2" fmla="*/ 7467600 w 7467600"/>
              <a:gd name="connsiteY2" fmla="*/ 685800 h 685800"/>
              <a:gd name="connsiteX3" fmla="*/ 0 w 7467600"/>
              <a:gd name="connsiteY3" fmla="*/ 685800 h 685800"/>
              <a:gd name="connsiteX4" fmla="*/ 0 w 7467600"/>
              <a:gd name="connsiteY4" fmla="*/ 0 h 685800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691086 h 691086"/>
              <a:gd name="connsiteX4" fmla="*/ 0 w 7647308"/>
              <a:gd name="connsiteY4" fmla="*/ 5286 h 691086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478435 h 691086"/>
              <a:gd name="connsiteX4" fmla="*/ 0 w 7647308"/>
              <a:gd name="connsiteY4" fmla="*/ 5286 h 691086"/>
              <a:gd name="connsiteX0" fmla="*/ 0 w 7647308"/>
              <a:gd name="connsiteY0" fmla="*/ 5286 h 478435"/>
              <a:gd name="connsiteX1" fmla="*/ 7647308 w 7647308"/>
              <a:gd name="connsiteY1" fmla="*/ 0 h 478435"/>
              <a:gd name="connsiteX2" fmla="*/ 7520763 w 7647308"/>
              <a:gd name="connsiteY2" fmla="*/ 467802 h 478435"/>
              <a:gd name="connsiteX3" fmla="*/ 0 w 7647308"/>
              <a:gd name="connsiteY3" fmla="*/ 478435 h 478435"/>
              <a:gd name="connsiteX4" fmla="*/ 0 w 7647308"/>
              <a:gd name="connsiteY4" fmla="*/ 5286 h 47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7308" h="478435">
                <a:moveTo>
                  <a:pt x="0" y="5286"/>
                </a:moveTo>
                <a:lnTo>
                  <a:pt x="7647308" y="0"/>
                </a:lnTo>
                <a:lnTo>
                  <a:pt x="7520763" y="467802"/>
                </a:lnTo>
                <a:lnTo>
                  <a:pt x="0" y="478435"/>
                </a:lnTo>
                <a:lnTo>
                  <a:pt x="0" y="5286"/>
                </a:lnTo>
                <a:close/>
              </a:path>
            </a:pathLst>
          </a:custGeom>
          <a:solidFill>
            <a:srgbClr val="CF0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F0A2C"/>
              </a:solidFill>
            </a:endParaRPr>
          </a:p>
        </p:txBody>
      </p:sp>
      <p:pic>
        <p:nvPicPr>
          <p:cNvPr id="6146" name="Picture 2" descr="C:\Users\tjernigan\Desktop\KUMC_ppt_template\ku blue confetti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5317"/>
            <a:ext cx="495171" cy="13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 userDrawn="1"/>
        </p:nvCxnSpPr>
        <p:spPr>
          <a:xfrm rot="900000" flipV="1">
            <a:off x="76041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rot="900000" flipV="1">
            <a:off x="94406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rot="900000" flipV="1">
            <a:off x="112770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rot="900000" flipV="1">
            <a:off x="1311356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rot="900000" flipV="1">
            <a:off x="1495004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rot="900000" flipV="1">
            <a:off x="167865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rot="900000" flipV="1">
            <a:off x="186230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rot="900000" flipV="1">
            <a:off x="204594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 rot="900000" flipV="1">
            <a:off x="2229596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rot="900000" flipV="1">
            <a:off x="2413244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rot="900000" flipV="1">
            <a:off x="259689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rot="900000" flipV="1">
            <a:off x="296418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rot="900000" flipV="1">
            <a:off x="3331484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rot="900000" flipV="1">
            <a:off x="388242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rot="900000" flipV="1">
            <a:off x="4066076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900000" flipV="1">
            <a:off x="4249724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900000" flipV="1">
            <a:off x="443337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rot="900000" flipV="1">
            <a:off x="461702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rot="900000" flipV="1">
            <a:off x="480066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900000" flipV="1">
            <a:off x="4984316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 rot="900000" flipV="1">
            <a:off x="5167964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 rot="900000" flipV="1">
            <a:off x="535161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rot="900000" flipV="1">
            <a:off x="553526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900000" flipV="1">
            <a:off x="5718908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900000" flipV="1">
            <a:off x="5902567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rot="900000" flipV="1">
            <a:off x="278054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900000" flipV="1">
            <a:off x="3147836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rot="900000" flipV="1">
            <a:off x="3515132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 rot="900000" flipV="1">
            <a:off x="3698780" y="6562725"/>
            <a:ext cx="0" cy="304801"/>
          </a:xfrm>
          <a:prstGeom prst="line">
            <a:avLst/>
          </a:prstGeom>
          <a:ln w="15875">
            <a:solidFill>
              <a:srgbClr val="003D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93DA0983-8B4F-4412-8639-1224352B46A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412" y="6092616"/>
            <a:ext cx="1895521" cy="47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18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0035" y="429903"/>
            <a:ext cx="10178567" cy="478435"/>
          </a:xfrm>
          <a:custGeom>
            <a:avLst/>
            <a:gdLst>
              <a:gd name="connsiteX0" fmla="*/ 0 w 7467600"/>
              <a:gd name="connsiteY0" fmla="*/ 0 h 685800"/>
              <a:gd name="connsiteX1" fmla="*/ 7467600 w 7467600"/>
              <a:gd name="connsiteY1" fmla="*/ 0 h 685800"/>
              <a:gd name="connsiteX2" fmla="*/ 7467600 w 7467600"/>
              <a:gd name="connsiteY2" fmla="*/ 685800 h 685800"/>
              <a:gd name="connsiteX3" fmla="*/ 0 w 7467600"/>
              <a:gd name="connsiteY3" fmla="*/ 685800 h 685800"/>
              <a:gd name="connsiteX4" fmla="*/ 0 w 7467600"/>
              <a:gd name="connsiteY4" fmla="*/ 0 h 685800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691086 h 691086"/>
              <a:gd name="connsiteX4" fmla="*/ 0 w 7647308"/>
              <a:gd name="connsiteY4" fmla="*/ 5286 h 691086"/>
              <a:gd name="connsiteX0" fmla="*/ 0 w 7647308"/>
              <a:gd name="connsiteY0" fmla="*/ 5286 h 691086"/>
              <a:gd name="connsiteX1" fmla="*/ 7647308 w 7647308"/>
              <a:gd name="connsiteY1" fmla="*/ 0 h 691086"/>
              <a:gd name="connsiteX2" fmla="*/ 7467600 w 7647308"/>
              <a:gd name="connsiteY2" fmla="*/ 691086 h 691086"/>
              <a:gd name="connsiteX3" fmla="*/ 0 w 7647308"/>
              <a:gd name="connsiteY3" fmla="*/ 478435 h 691086"/>
              <a:gd name="connsiteX4" fmla="*/ 0 w 7647308"/>
              <a:gd name="connsiteY4" fmla="*/ 5286 h 691086"/>
              <a:gd name="connsiteX0" fmla="*/ 0 w 7647308"/>
              <a:gd name="connsiteY0" fmla="*/ 5286 h 478435"/>
              <a:gd name="connsiteX1" fmla="*/ 7647308 w 7647308"/>
              <a:gd name="connsiteY1" fmla="*/ 0 h 478435"/>
              <a:gd name="connsiteX2" fmla="*/ 7520763 w 7647308"/>
              <a:gd name="connsiteY2" fmla="*/ 467802 h 478435"/>
              <a:gd name="connsiteX3" fmla="*/ 0 w 7647308"/>
              <a:gd name="connsiteY3" fmla="*/ 478435 h 478435"/>
              <a:gd name="connsiteX4" fmla="*/ 0 w 7647308"/>
              <a:gd name="connsiteY4" fmla="*/ 5286 h 47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7308" h="478435">
                <a:moveTo>
                  <a:pt x="0" y="5286"/>
                </a:moveTo>
                <a:lnTo>
                  <a:pt x="7647308" y="0"/>
                </a:lnTo>
                <a:lnTo>
                  <a:pt x="7520763" y="467802"/>
                </a:lnTo>
                <a:lnTo>
                  <a:pt x="0" y="478435"/>
                </a:lnTo>
                <a:lnTo>
                  <a:pt x="0" y="5286"/>
                </a:lnTo>
                <a:close/>
              </a:path>
            </a:pathLst>
          </a:custGeom>
          <a:solidFill>
            <a:srgbClr val="1F35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F0A2C"/>
              </a:solidFill>
            </a:endParaRPr>
          </a:p>
        </p:txBody>
      </p:sp>
      <p:pic>
        <p:nvPicPr>
          <p:cNvPr id="10242" name="Picture 2" descr="C:\Users\tjernigan\Desktop\KUMC_ppt_template\ku red confetti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5317"/>
            <a:ext cx="495171" cy="131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 userDrawn="1"/>
        </p:nvCxnSpPr>
        <p:spPr>
          <a:xfrm rot="900000" flipV="1">
            <a:off x="76041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rot="900000" flipV="1">
            <a:off x="94406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rot="900000" flipV="1">
            <a:off x="112770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rot="900000" flipV="1">
            <a:off x="131135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rot="900000" flipV="1">
            <a:off x="149500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900000" flipV="1">
            <a:off x="167865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900000" flipV="1">
            <a:off x="186230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rot="900000" flipV="1">
            <a:off x="204594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rot="900000" flipV="1">
            <a:off x="222959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900000" flipV="1">
            <a:off x="241324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 rot="900000" flipV="1">
            <a:off x="259689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 rot="900000" flipV="1">
            <a:off x="296418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rot="900000" flipV="1">
            <a:off x="333148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900000" flipV="1">
            <a:off x="388242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900000" flipV="1">
            <a:off x="406607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rot="900000" flipV="1">
            <a:off x="424972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900000" flipV="1">
            <a:off x="443337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rot="900000" flipV="1">
            <a:off x="461702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 rot="900000" flipV="1">
            <a:off x="480066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 rot="900000" flipV="1">
            <a:off x="498431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 rot="900000" flipV="1">
            <a:off x="5167964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 rot="900000" flipV="1">
            <a:off x="535161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 rot="900000" flipV="1">
            <a:off x="553526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 rot="900000" flipV="1">
            <a:off x="5718908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 rot="900000" flipV="1">
            <a:off x="5902567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 rot="900000" flipV="1">
            <a:off x="278054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 rot="900000" flipV="1">
            <a:off x="3147836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 rot="900000" flipV="1">
            <a:off x="3515132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 rot="900000" flipV="1">
            <a:off x="3698780" y="6562725"/>
            <a:ext cx="0" cy="304801"/>
          </a:xfrm>
          <a:prstGeom prst="line">
            <a:avLst/>
          </a:prstGeom>
          <a:ln w="15875">
            <a:solidFill>
              <a:srgbClr val="CF0A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>
            <a:extLst>
              <a:ext uri="{FF2B5EF4-FFF2-40B4-BE49-F238E27FC236}">
                <a16:creationId xmlns:a16="http://schemas.microsoft.com/office/drawing/2014/main" id="{E5411F4E-79E9-40CE-A7BE-FE6E3E497F8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412" y="6092616"/>
            <a:ext cx="1895521" cy="47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0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rgbClr val="003D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FFAE32-C61E-40B8-A16D-E96542D5A6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332" y="0"/>
            <a:ext cx="10304680" cy="68580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-7795" y="-2275"/>
            <a:ext cx="5000151" cy="6860276"/>
          </a:xfrm>
          <a:custGeom>
            <a:avLst/>
            <a:gdLst>
              <a:gd name="connsiteX0" fmla="*/ 0 w 3128749"/>
              <a:gd name="connsiteY0" fmla="*/ 0 h 6858000"/>
              <a:gd name="connsiteX1" fmla="*/ 3128749 w 3128749"/>
              <a:gd name="connsiteY1" fmla="*/ 0 h 6858000"/>
              <a:gd name="connsiteX2" fmla="*/ 3128749 w 3128749"/>
              <a:gd name="connsiteY2" fmla="*/ 6858000 h 6858000"/>
              <a:gd name="connsiteX3" fmla="*/ 0 w 3128749"/>
              <a:gd name="connsiteY3" fmla="*/ 6858000 h 6858000"/>
              <a:gd name="connsiteX4" fmla="*/ 0 w 3128749"/>
              <a:gd name="connsiteY4" fmla="*/ 0 h 6858000"/>
              <a:gd name="connsiteX0" fmla="*/ 0 w 4998492"/>
              <a:gd name="connsiteY0" fmla="*/ 0 h 6858000"/>
              <a:gd name="connsiteX1" fmla="*/ 4998492 w 4998492"/>
              <a:gd name="connsiteY1" fmla="*/ 0 h 6858000"/>
              <a:gd name="connsiteX2" fmla="*/ 3128749 w 4998492"/>
              <a:gd name="connsiteY2" fmla="*/ 6858000 h 6858000"/>
              <a:gd name="connsiteX3" fmla="*/ 0 w 4998492"/>
              <a:gd name="connsiteY3" fmla="*/ 6858000 h 6858000"/>
              <a:gd name="connsiteX4" fmla="*/ 0 w 499849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98492" h="6858000">
                <a:moveTo>
                  <a:pt x="0" y="0"/>
                </a:moveTo>
                <a:lnTo>
                  <a:pt x="4998492" y="0"/>
                </a:lnTo>
                <a:lnTo>
                  <a:pt x="312874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F0A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041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H="1">
            <a:off x="855231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H="1">
            <a:off x="872420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H="1">
            <a:off x="889610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H="1">
            <a:off x="906800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flipH="1">
            <a:off x="923990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flipH="1">
            <a:off x="941180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 flipH="1">
            <a:off x="958369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H="1">
            <a:off x="975559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992749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flipH="1">
            <a:off x="1009939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flipH="1">
            <a:off x="1027129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 flipH="1">
            <a:off x="1044318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 flipH="1">
            <a:off x="1061508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 flipH="1">
            <a:off x="1078698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H="1">
            <a:off x="109588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 flipH="1">
            <a:off x="11130780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 flipH="1">
            <a:off x="11302678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 flipH="1">
            <a:off x="11474576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 flipH="1">
            <a:off x="11646474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 flipH="1">
            <a:off x="11818382" y="-228600"/>
            <a:ext cx="295830" cy="1219199"/>
          </a:xfrm>
          <a:prstGeom prst="line">
            <a:avLst/>
          </a:prstGeom>
          <a:ln w="15875">
            <a:solidFill>
              <a:srgbClr val="DFE3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C:\Users\tjernigan\Desktop\KUMC_ppt_template\dk blue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063"/>
          <a:stretch/>
        </p:blipFill>
        <p:spPr bwMode="auto">
          <a:xfrm>
            <a:off x="596900" y="1"/>
            <a:ext cx="1203325" cy="99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18"/>
          <a:stretch/>
        </p:blipFill>
        <p:spPr bwMode="auto">
          <a:xfrm>
            <a:off x="8810137" y="6125322"/>
            <a:ext cx="1203325" cy="73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D7049AD-02FF-4988-A892-77F249040A8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012" y="5538698"/>
            <a:ext cx="1467616" cy="10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58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jernigan\Desktop\KUMC_ppt_template\HEB7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" b="16140"/>
          <a:stretch/>
        </p:blipFill>
        <p:spPr bwMode="auto">
          <a:xfrm>
            <a:off x="-1" y="0"/>
            <a:ext cx="121888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tjernigan\Desktop\KUMC_ppt_template\ku red confetti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147"/>
          <a:stretch/>
        </p:blipFill>
        <p:spPr bwMode="auto">
          <a:xfrm>
            <a:off x="10590212" y="-35627"/>
            <a:ext cx="1203325" cy="146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tjernigan\Desktop\KUMC_ppt_template\dk blue confetti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18"/>
          <a:stretch/>
        </p:blipFill>
        <p:spPr bwMode="auto">
          <a:xfrm>
            <a:off x="608012" y="5598978"/>
            <a:ext cx="1981200" cy="125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8B72CD-9729-4F64-A53E-0E6B9D66043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392" y="5386298"/>
            <a:ext cx="1467616" cy="109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83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8" r:id="rId3"/>
    <p:sldLayoutId id="2147483659" r:id="rId4"/>
    <p:sldLayoutId id="2147483660" r:id="rId5"/>
    <p:sldLayoutId id="2147483661" r:id="rId6"/>
    <p:sldLayoutId id="2147483665" r:id="rId7"/>
    <p:sldLayoutId id="2147483662" r:id="rId8"/>
    <p:sldLayoutId id="2147483663" r:id="rId9"/>
    <p:sldLayoutId id="2147483666" r:id="rId10"/>
    <p:sldLayoutId id="2147483667" r:id="rId11"/>
  </p:sldLayoutIdLst>
  <p:txStyles>
    <p:titleStyle>
      <a:lvl1pPr algn="l" rtl="0" eaLnBrk="1" latinLnBrk="0" hangingPunct="1">
        <a:spcBef>
          <a:spcPct val="0"/>
        </a:spcBef>
        <a:buNone/>
        <a:defRPr sz="56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426645" indent="-426645" algn="l" rtl="0" eaLnBrk="1" latinLnBrk="0" hangingPunct="1">
        <a:spcBef>
          <a:spcPts val="933"/>
        </a:spcBef>
        <a:buClr>
          <a:schemeClr val="accent2"/>
        </a:buClr>
        <a:buSzPct val="60000"/>
        <a:buFont typeface="Wingdings"/>
        <a:buChar char="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53291" indent="-365696" algn="l" rtl="0" eaLnBrk="1" latinLnBrk="0" hangingPunct="1">
        <a:spcBef>
          <a:spcPts val="733"/>
        </a:spcBef>
        <a:buClr>
          <a:schemeClr val="accent1"/>
        </a:buClr>
        <a:buSzPct val="70000"/>
        <a:buFont typeface="Wingdings 2"/>
        <a:buChar char="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indent="-304747" algn="l" rtl="0" eaLnBrk="1" latinLnBrk="0" hangingPunct="1">
        <a:spcBef>
          <a:spcPts val="667"/>
        </a:spcBef>
        <a:buClr>
          <a:schemeClr val="accent2"/>
        </a:buClr>
        <a:buSzPct val="75000"/>
        <a:buFont typeface="Wingdings"/>
        <a:buChar char="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indent="-304747" algn="l" rtl="0" eaLnBrk="1" latinLnBrk="0" hangingPunct="1">
        <a:spcBef>
          <a:spcPts val="533"/>
        </a:spcBef>
        <a:buClr>
          <a:schemeClr val="accent3"/>
        </a:buClr>
        <a:buSzPct val="75000"/>
        <a:buFont typeface="Wingdings"/>
        <a:buChar char="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indent="-304747" algn="l" rtl="0" eaLnBrk="1" latinLnBrk="0" hangingPunct="1">
        <a:spcBef>
          <a:spcPts val="533"/>
        </a:spcBef>
        <a:buClr>
          <a:schemeClr val="accent4"/>
        </a:buClr>
        <a:buSzPct val="65000"/>
        <a:buFont typeface="Wingdings"/>
        <a:buChar char="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803669" indent="-304747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169365" indent="-304747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535061" indent="-304747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00757" indent="-304747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6712" y="1513091"/>
            <a:ext cx="10325100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US" sz="6000" b="1" dirty="0">
                <a:solidFill>
                  <a:srgbClr val="FFFFFF"/>
                </a:solidFill>
                <a:latin typeface="Arial" panose="020B0604020202020204" pitchFamily="34" charset="0"/>
                <a:ea typeface="Chronicle Display Light" charset="0"/>
                <a:cs typeface="Arial" panose="020B0604020202020204" pitchFamily="34" charset="0"/>
              </a:rPr>
              <a:t>SPOTTING THE SIGNS: </a:t>
            </a:r>
          </a:p>
          <a:p>
            <a:r>
              <a:rPr lang="en-US" sz="2800" b="1" i="1" dirty="0">
                <a:solidFill>
                  <a:srgbClr val="FFFFFF"/>
                </a:solidFill>
                <a:latin typeface="Arial" panose="020B0604020202020204" pitchFamily="34" charset="0"/>
                <a:ea typeface="Chronicle Display Light" charset="0"/>
                <a:cs typeface="Arial" panose="020B0604020202020204" pitchFamily="34" charset="0"/>
              </a:rPr>
              <a:t>3 Essential Tips for Identifying Bipolar Mood Disorders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6712" y="4800600"/>
            <a:ext cx="66244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FFFF"/>
                </a:solidFill>
                <a:latin typeface="Arial" charset="0"/>
                <a:ea typeface="Gotham Medium" charset="0"/>
                <a:cs typeface="Gotham Medium" charset="0"/>
              </a:rPr>
              <a:t>LEWIS HUTFLES, DO </a:t>
            </a:r>
          </a:p>
          <a:p>
            <a:r>
              <a:rPr lang="en-US" sz="1500" dirty="0">
                <a:solidFill>
                  <a:srgbClr val="FFFFFF"/>
                </a:solidFill>
                <a:latin typeface="Arial" charset="0"/>
                <a:ea typeface="Gotham Medium" charset="0"/>
                <a:cs typeface="Gotham Medium" charset="0"/>
              </a:rPr>
              <a:t>PGY3 - University of Kansas School of Medicine-Wichita</a:t>
            </a:r>
          </a:p>
          <a:p>
            <a:r>
              <a:rPr lang="en-US" sz="1500" dirty="0">
                <a:solidFill>
                  <a:srgbClr val="FFFFFF"/>
                </a:solidFill>
                <a:latin typeface="Arial" charset="0"/>
                <a:ea typeface="Gotham Medium" charset="0"/>
                <a:cs typeface="Gotham Medium" charset="0"/>
              </a:rPr>
              <a:t>Family Medicine Residency at Smoky Hill (Salina)</a:t>
            </a:r>
          </a:p>
        </p:txBody>
      </p:sp>
    </p:spTree>
    <p:extLst>
      <p:ext uri="{BB962C8B-B14F-4D97-AF65-F5344CB8AC3E}">
        <p14:creationId xmlns:p14="http://schemas.microsoft.com/office/powerpoint/2010/main" val="910061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F6670A-9CC2-9A00-24AD-93BE2314F2AD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2 Mood Disorders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0E3DCD-188A-F573-39C5-11C8407BF16B}"/>
              </a:ext>
            </a:extLst>
          </p:cNvPr>
          <p:cNvSpPr txBox="1"/>
          <p:nvPr/>
        </p:nvSpPr>
        <p:spPr>
          <a:xfrm>
            <a:off x="706353" y="1371600"/>
            <a:ext cx="10180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1" u="sng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Bipolar I Disorder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u="sng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Bipolar II Disorder</a:t>
            </a:r>
          </a:p>
        </p:txBody>
      </p:sp>
    </p:spTree>
    <p:extLst>
      <p:ext uri="{BB962C8B-B14F-4D97-AF65-F5344CB8AC3E}">
        <p14:creationId xmlns:p14="http://schemas.microsoft.com/office/powerpoint/2010/main" val="3778034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7DD10-3300-A43A-2569-DCD7CDE55115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 DISORDER - Diagnostic Criteria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626B6-8FCF-370D-A0B9-BE445C7399A4}"/>
              </a:ext>
            </a:extLst>
          </p:cNvPr>
          <p:cNvSpPr txBox="1"/>
          <p:nvPr/>
        </p:nvSpPr>
        <p:spPr>
          <a:xfrm>
            <a:off x="669382" y="1219200"/>
            <a:ext cx="1018039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Single Manic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Qualifies for Bipolar I Disorder</a:t>
            </a:r>
          </a:p>
          <a:p>
            <a:pPr lvl="1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NOT Dependent Upon Having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Major Depressive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Hypomanic Episode </a:t>
            </a:r>
          </a:p>
          <a:p>
            <a:pPr lvl="1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Elevated Mood + 3/7 DIG FAST Symptoms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1 symptom must be Increased Goal Directed Activity. 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Irritable Mood + 4/7 DIG FAST Symptoms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1 symptom must be Increased Goal Directed Activity.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Changes Must Be Present for 1 Week +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Any duration if Hospitalized. </a:t>
            </a:r>
          </a:p>
          <a:p>
            <a:pPr lvl="1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Severe enough to cause marked impairment in social/occupational functioning</a:t>
            </a:r>
          </a:p>
        </p:txBody>
      </p:sp>
    </p:spTree>
    <p:extLst>
      <p:ext uri="{BB962C8B-B14F-4D97-AF65-F5344CB8AC3E}">
        <p14:creationId xmlns:p14="http://schemas.microsoft.com/office/powerpoint/2010/main" val="2360134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493B4F-C7DE-7467-5B47-5FBC73ED9085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 DISORDER - Course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5B8E7C-DF3B-608D-C0E6-3BEFD26D824D}"/>
              </a:ext>
            </a:extLst>
          </p:cNvPr>
          <p:cNvSpPr txBox="1"/>
          <p:nvPr/>
        </p:nvSpPr>
        <p:spPr>
          <a:xfrm>
            <a:off x="669382" y="1219200"/>
            <a:ext cx="52726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Age at Onset in U.S.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Mean Age at Onset (22 Years Old)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Women (21.5 Years Old)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Men (23 Years Old)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Occurs Throughout Life-Cycle </a:t>
            </a:r>
          </a:p>
          <a:p>
            <a:pPr lvl="1"/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50% Exhibit Predominant Polarity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Relapse Either Depressive or Manic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International Study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21.4% (Depression)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31.3% (Mania)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47.3% (No Polarity Predominance)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lvl="2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A8DBC1-2E8A-DA00-C980-93E393ED591B}"/>
              </a:ext>
            </a:extLst>
          </p:cNvPr>
          <p:cNvSpPr txBox="1"/>
          <p:nvPr/>
        </p:nvSpPr>
        <p:spPr>
          <a:xfrm>
            <a:off x="6094412" y="1219200"/>
            <a:ext cx="5867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Rapid Cycling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Specifier “With Rapid Cycling”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4+ Mood Episodes Over 12 Months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(MDD, Hypomania, Mania)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Poorer Outcomes </a:t>
            </a:r>
          </a:p>
          <a:p>
            <a:pPr lvl="1"/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Manic Episode with Psychotic Features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Subsequent Episodes 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Psychotic Features May Re-Occur</a:t>
            </a:r>
          </a:p>
          <a:p>
            <a:pPr lvl="1"/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80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2BCF57-C8E5-4EF5-B204-755CE6C88E70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 DISORDER - Prognosis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913D66-CCA0-6833-B14B-2028C31FB2B6}"/>
              </a:ext>
            </a:extLst>
          </p:cNvPr>
          <p:cNvSpPr txBox="1"/>
          <p:nvPr/>
        </p:nvSpPr>
        <p:spPr>
          <a:xfrm>
            <a:off x="669382" y="1219200"/>
            <a:ext cx="512023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Childhood Adversity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Predisposes to Earlier Onset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Poorer Prognosis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Medical Comorbidities 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Psychiatric Comorbidities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Psychotic Features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Suicide </a:t>
            </a:r>
          </a:p>
          <a:p>
            <a:pPr lvl="2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Stress/Negative Life Events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Increased Depressive Relapse Risk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F61B82-CF5A-6975-A045-F8912D05EB41}"/>
              </a:ext>
            </a:extLst>
          </p:cNvPr>
          <p:cNvSpPr txBox="1"/>
          <p:nvPr/>
        </p:nvSpPr>
        <p:spPr>
          <a:xfrm>
            <a:off x="6246812" y="1219200"/>
            <a:ext cx="51202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Goal Oriented Life Events (Education, Marriage)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Increased Mania Relapse Risk </a:t>
            </a:r>
            <a:endParaRPr lang="en-US" sz="2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8896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8DDDF-8901-F606-64BC-D6F3C021C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B93795-3FDB-238A-AC65-658EF011ABFA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II DISORDER - Diagnostic Criteria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D678C5-F50D-7E43-31CF-E511BE621AFC}"/>
              </a:ext>
            </a:extLst>
          </p:cNvPr>
          <p:cNvSpPr txBox="1"/>
          <p:nvPr/>
        </p:nvSpPr>
        <p:spPr>
          <a:xfrm>
            <a:off x="669382" y="990600"/>
            <a:ext cx="10180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Major Depressive Episode + Hypomanic Episode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Major Depressive Episode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At Least 2 Weeks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Depressed Mood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Anhedonia (Decreased Enjoyment of Activities)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+5/8 Symptoms (SIG E CAPS)</a:t>
            </a:r>
          </a:p>
          <a:p>
            <a:pPr lvl="1"/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Hypomanic Episode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Elevated Mood +3/7 DIG FAST Symptoms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1 Symptom Must Be Increased Goal Directed Activity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Irritable Mood +4/7 DIG FAST Symptoms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1 Symptom Must Be Increased Goal Directed Activity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Changes Present for 4+ Days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 Impaired Social or Occupational Functioning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 Hospitalization</a:t>
            </a:r>
            <a:endParaRPr lang="en-US" sz="14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40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AAE8BD-38CA-A2C6-7138-7B4255781F39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II DISORDER - Course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A4CCAD-B228-5369-34F8-9D1D41A1E331}"/>
              </a:ext>
            </a:extLst>
          </p:cNvPr>
          <p:cNvSpPr txBox="1"/>
          <p:nvPr/>
        </p:nvSpPr>
        <p:spPr>
          <a:xfrm>
            <a:off x="669382" y="1219200"/>
            <a:ext cx="1018039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Age at Onset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Mid-20s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Occurs Throughout Adulthood</a:t>
            </a:r>
          </a:p>
          <a:p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Often Begins with Depressive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Several Episodes of Major Depression Before First Observed Hypomanic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Up to a 10-Year Lag Between Illness Onset and Diagnosis of Bipolar II Disorder </a:t>
            </a:r>
          </a:p>
          <a:p>
            <a:pPr lvl="1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Rapid Cycling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5-15% Experience Multiple (4+) Mood Episodes Over 12 Month Span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Hypomania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MDD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Noted by Specifier “With Rapid Cycling”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May Reflect Worsening of Disease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Development of Manic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5-15% Will Develop a Manic Episode </a:t>
            </a:r>
          </a:p>
        </p:txBody>
      </p:sp>
    </p:spTree>
    <p:extLst>
      <p:ext uri="{BB962C8B-B14F-4D97-AF65-F5344CB8AC3E}">
        <p14:creationId xmlns:p14="http://schemas.microsoft.com/office/powerpoint/2010/main" val="870376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57CAE9-7B31-1993-3DEF-1EE2D7D5FEE8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BIPOLAR II DISORDER - Prognosis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2570F7-8B34-6BE3-D733-E8390FCD9FFC}"/>
              </a:ext>
            </a:extLst>
          </p:cNvPr>
          <p:cNvSpPr txBox="1"/>
          <p:nvPr/>
        </p:nvSpPr>
        <p:spPr>
          <a:xfrm>
            <a:off x="668506" y="1219200"/>
            <a:ext cx="101803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Age and Severity of Depression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Return to Baseline Functioning More Likely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Younger Age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Less Severe Depression </a:t>
            </a:r>
          </a:p>
          <a:p>
            <a:pPr lvl="2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Many Return to Baseline Functioning Between Mood Episodes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15% Continue to Experience Some </a:t>
            </a:r>
            <a:r>
              <a:rPr lang="en-US" sz="2000" dirty="0" err="1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Interepisode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Dysfunction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20% Transition Directly into Another Mood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Functional Recovery Lags Behind Symptomatic Recovery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Lower Socioeconomic Status Despite Equivalent Education Levels </a:t>
            </a:r>
          </a:p>
        </p:txBody>
      </p:sp>
    </p:spTree>
    <p:extLst>
      <p:ext uri="{BB962C8B-B14F-4D97-AF65-F5344CB8AC3E}">
        <p14:creationId xmlns:p14="http://schemas.microsoft.com/office/powerpoint/2010/main" val="2410962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240E06-8F01-9ACE-36AB-EB4104681731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Treatment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D886A2-49D3-2B4F-C5B0-63DD4BCEE1D1}"/>
              </a:ext>
            </a:extLst>
          </p:cNvPr>
          <p:cNvSpPr txBox="1"/>
          <p:nvPr/>
        </p:nvSpPr>
        <p:spPr>
          <a:xfrm>
            <a:off x="668506" y="1219200"/>
            <a:ext cx="101803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Untreated Manic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Lasts 3-6 Months</a:t>
            </a:r>
          </a:p>
          <a:p>
            <a:pPr lvl="1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Treated Manic Episode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Lasts Days-Weeks</a:t>
            </a:r>
          </a:p>
          <a:p>
            <a:pPr lvl="1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Hospitalization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May Be Required for Acute Stabilization to Ensure Safety</a:t>
            </a:r>
          </a:p>
          <a:p>
            <a:pPr lvl="1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Standard of Care is to Almost Always Use Medications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Psychotherapy Alone Not Sufficient Treatment</a:t>
            </a:r>
          </a:p>
        </p:txBody>
      </p:sp>
    </p:spTree>
    <p:extLst>
      <p:ext uri="{BB962C8B-B14F-4D97-AF65-F5344CB8AC3E}">
        <p14:creationId xmlns:p14="http://schemas.microsoft.com/office/powerpoint/2010/main" val="1256811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F97EE6-E260-B482-1683-D9DB2C257E5A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Treatment - Mood Stabilizers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F769B-142A-8AFE-BDB7-14FA15484C8E}"/>
              </a:ext>
            </a:extLst>
          </p:cNvPr>
          <p:cNvSpPr txBox="1"/>
          <p:nvPr/>
        </p:nvSpPr>
        <p:spPr>
          <a:xfrm>
            <a:off x="668506" y="1219200"/>
            <a:ext cx="101803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Lithium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Oldest Known Mood Stabilizer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Effective for Both Depressive Episodes and Manic Episodes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One of Few Medications Shown to Lower Suicide Risk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	 </a:t>
            </a:r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Anticonvulsants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Tend to Treat Either Mania or Depression, Not Both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Carbamazepine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and 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Valproic Acid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Treats Manic Episodes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Doesn’t Treat Depression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Lamotrigine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Doesn’t Treat Manic Episodes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Treats Depression</a:t>
            </a:r>
          </a:p>
        </p:txBody>
      </p:sp>
    </p:spTree>
    <p:extLst>
      <p:ext uri="{BB962C8B-B14F-4D97-AF65-F5344CB8AC3E}">
        <p14:creationId xmlns:p14="http://schemas.microsoft.com/office/powerpoint/2010/main" val="3099752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2F2F5-2AEE-D30F-4A9B-055F44730044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Treatment - Antipsychotics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F6E078-3A4F-5AA8-581F-5CD8E4897DFC}"/>
              </a:ext>
            </a:extLst>
          </p:cNvPr>
          <p:cNvSpPr txBox="1"/>
          <p:nvPr/>
        </p:nvSpPr>
        <p:spPr>
          <a:xfrm>
            <a:off x="668506" y="1219200"/>
            <a:ext cx="1018039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First-Line Treatment for Urgent Treatment Situations</a:t>
            </a:r>
          </a:p>
          <a:p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More Rapidly Treat Mania Than Conventional Mood Stabilizers</a:t>
            </a:r>
          </a:p>
          <a:p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Any Antipsychotic Medication Can Treat Mania</a:t>
            </a:r>
          </a:p>
          <a:p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Only a Select Few Antipsychotics Can Treat Bipolar Depression (4 Medications)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 err="1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Cariprazine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(</a:t>
            </a:r>
            <a:r>
              <a:rPr lang="en-US" sz="2000" b="1" u="sng" dirty="0" err="1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Vraylar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 err="1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Lumateperon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(</a:t>
            </a:r>
            <a:r>
              <a:rPr lang="en-US" sz="2000" b="1" u="sng" dirty="0" err="1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Caplyta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Lurasidone (Latuda)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Olanzapine + Fluoxetine (</a:t>
            </a:r>
            <a:r>
              <a:rPr lang="en-US" sz="2000" b="1" u="sng" dirty="0" err="1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Symbax</a:t>
            </a: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B05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Quetiapine (Seroquel)</a:t>
            </a:r>
            <a:endParaRPr lang="en-US" sz="1600" b="1" u="sng" dirty="0">
              <a:solidFill>
                <a:srgbClr val="00B050"/>
              </a:solidFill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47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783C9-2FB6-BC11-B557-FDAE4E6A6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85636F-D78B-C9DC-3EEB-58BD722C0479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LEARNING OBJECTIVES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E37BE-51CE-9817-5CC3-E03054012000}"/>
              </a:ext>
            </a:extLst>
          </p:cNvPr>
          <p:cNvSpPr txBox="1"/>
          <p:nvPr/>
        </p:nvSpPr>
        <p:spPr>
          <a:xfrm>
            <a:off x="679517" y="1600200"/>
            <a:ext cx="101803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AT THE END OF THIS SESSION, THE LEARNER WILL BE ABLE TO:</a:t>
            </a:r>
          </a:p>
          <a:p>
            <a:endParaRPr lang="en-US" b="1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Identify the key symptoms and diagnostic criteria of Bipolar Mood   Disorders in both Manic and Depressive Episodes.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Differentiate Bipolar Mood Disorders from other psychiatric conditions such as Depression, Anxiety and Personality Disorders.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Implement strategies for early diagnosis and management of Bipolar       Mood Disorders, including medication options. </a:t>
            </a:r>
          </a:p>
        </p:txBody>
      </p:sp>
    </p:spTree>
    <p:extLst>
      <p:ext uri="{BB962C8B-B14F-4D97-AF65-F5344CB8AC3E}">
        <p14:creationId xmlns:p14="http://schemas.microsoft.com/office/powerpoint/2010/main" val="196237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5FF780-4BE7-AD4E-2701-F72A99FB2B00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REFERENCES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BFE510-5B3D-876B-C3C5-5E93B725159C}"/>
              </a:ext>
            </a:extLst>
          </p:cNvPr>
          <p:cNvSpPr txBox="1"/>
          <p:nvPr/>
        </p:nvSpPr>
        <p:spPr>
          <a:xfrm>
            <a:off x="668506" y="1219200"/>
            <a:ext cx="10180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Diagnostic and Statistical Manual of Mental Disorders: DSM-5. 5</a:t>
            </a:r>
            <a:r>
              <a:rPr lang="en-US" sz="1600" baseline="30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th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ed., American Psychiatric Association, 2022. DSM-V </a:t>
            </a:r>
          </a:p>
          <a:p>
            <a:pPr marL="342900" indent="-342900">
              <a:buAutoNum type="arabicParenR"/>
            </a:pPr>
            <a:endParaRPr lang="en-US" sz="16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Medication Fact Book for Psychiatric Practice Seventh Edition: Tulia </a:t>
            </a:r>
            <a:r>
              <a:rPr lang="en-US" sz="1600" dirty="0" err="1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Puzantian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ParmD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, BCPP, Daniel J. </a:t>
            </a:r>
            <a:r>
              <a:rPr lang="en-US" sz="1600" dirty="0" err="1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Carlat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, MD. 2024. </a:t>
            </a:r>
            <a:r>
              <a:rPr lang="en-US" sz="1600" dirty="0" err="1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Carlat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Publishing, LLC, PO Box 626, Newburyport, MA 01950</a:t>
            </a:r>
          </a:p>
        </p:txBody>
      </p:sp>
    </p:spTree>
    <p:extLst>
      <p:ext uri="{BB962C8B-B14F-4D97-AF65-F5344CB8AC3E}">
        <p14:creationId xmlns:p14="http://schemas.microsoft.com/office/powerpoint/2010/main" val="432121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6CC57-4826-7127-FF5C-DCB06038C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82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4A1E50-5B70-DBC8-F413-B037336600BD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DEFINITIONS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15C02-D30B-8F01-88CB-6E95D3379CCF}"/>
              </a:ext>
            </a:extLst>
          </p:cNvPr>
          <p:cNvSpPr txBox="1"/>
          <p:nvPr/>
        </p:nvSpPr>
        <p:spPr>
          <a:xfrm>
            <a:off x="669382" y="1371600"/>
            <a:ext cx="101803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Major Depressive Episode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Manic Episode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Hypomanic Episode </a:t>
            </a:r>
          </a:p>
        </p:txBody>
      </p:sp>
    </p:spTree>
    <p:extLst>
      <p:ext uri="{BB962C8B-B14F-4D97-AF65-F5344CB8AC3E}">
        <p14:creationId xmlns:p14="http://schemas.microsoft.com/office/powerpoint/2010/main" val="234067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719B36-D23D-8398-3FC9-566679513CA5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MAJOR DEPRESSIVE EPISODE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59F1FF-5A65-B7D5-89F4-979DA511DA7D}"/>
              </a:ext>
            </a:extLst>
          </p:cNvPr>
          <p:cNvSpPr txBox="1"/>
          <p:nvPr/>
        </p:nvSpPr>
        <p:spPr>
          <a:xfrm>
            <a:off x="669382" y="1219200"/>
            <a:ext cx="5348830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At Least 2 Weeks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Depressed Mood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Anhedonia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DAC41C-A557-DEDC-62AB-014C08F72176}"/>
              </a:ext>
            </a:extLst>
          </p:cNvPr>
          <p:cNvSpPr txBox="1"/>
          <p:nvPr/>
        </p:nvSpPr>
        <p:spPr>
          <a:xfrm>
            <a:off x="5789612" y="1219200"/>
            <a:ext cx="5348830" cy="378565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+5/8 Symptoms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(SIG E CAPS)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leep Disturbances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Decreased Sleep (Typical)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Increased Sleep (Atypical)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nterests Decreased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G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uilt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nergy Decreased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oncentration Impaired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ppetite Changes 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Decreased Appetite (Typical)</a:t>
            </a:r>
          </a:p>
          <a:p>
            <a:pPr marL="1504737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Increased Appetite (Atypical)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sychomotor Agitation/Retardation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</a:t>
            </a: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uicidal Ideation </a:t>
            </a:r>
          </a:p>
        </p:txBody>
      </p:sp>
    </p:spTree>
    <p:extLst>
      <p:ext uri="{BB962C8B-B14F-4D97-AF65-F5344CB8AC3E}">
        <p14:creationId xmlns:p14="http://schemas.microsoft.com/office/powerpoint/2010/main" val="3589480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A0BBD1-1637-6E89-EA98-BBD34C355424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MANIC EPISODE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E4EB8-6E21-A039-AE6F-D7AC5F8FCC2B}"/>
              </a:ext>
            </a:extLst>
          </p:cNvPr>
          <p:cNvSpPr txBox="1"/>
          <p:nvPr/>
        </p:nvSpPr>
        <p:spPr>
          <a:xfrm>
            <a:off x="669382" y="1219200"/>
            <a:ext cx="5425030" cy="433965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Distinct period of abnormal and persistently elevated, expansive or irritable mood and persistently increased activity or energy.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Lasting 1 Week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Most of the day, nearly every day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	(or any duration if hospitalized).</a:t>
            </a:r>
          </a:p>
          <a:p>
            <a:pPr lvl="1"/>
            <a:endParaRPr lang="en-US" sz="16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3+ symptoms, 4+ symptoms (Irritable) </a:t>
            </a:r>
          </a:p>
          <a:p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    (DIG FAST)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istractibility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mpulsivity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G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randiosity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F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light of Ideas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ctivity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leep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</a:t>
            </a: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alkativeness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49067A-A86A-4A9F-E8F4-7DAA5640C30F}"/>
              </a:ext>
            </a:extLst>
          </p:cNvPr>
          <p:cNvSpPr txBox="1"/>
          <p:nvPr/>
        </p:nvSpPr>
        <p:spPr>
          <a:xfrm>
            <a:off x="6704012" y="1219200"/>
            <a:ext cx="5105400" cy="218521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Mood disturbance severe enough to cause: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Impaired Occupational Functioning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Impaired Social Functioning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Psychotic Features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Necessitate Hospitalization</a:t>
            </a:r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UcPeriod"/>
            </a:pPr>
            <a:endParaRPr lang="en-US" sz="16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55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47FB2D-EEF6-EDDD-D6F9-0FBD1945B6CF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MANIC EPISODE (DIG FAST)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6083BD-2E99-4E32-0976-051486F55F6F}"/>
              </a:ext>
            </a:extLst>
          </p:cNvPr>
          <p:cNvSpPr txBox="1"/>
          <p:nvPr/>
        </p:nvSpPr>
        <p:spPr>
          <a:xfrm>
            <a:off x="669382" y="1219200"/>
            <a:ext cx="519643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Distractibility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Difficulty staying on task.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Difficulty interacting with others.</a:t>
            </a:r>
          </a:p>
          <a:p>
            <a:pPr lvl="1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Impulsivity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Risk taking behaviors: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Drug Use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Reckless Driving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Spending Sprees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Unprotected Sex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BD66FD-C8BF-7783-73D2-03F128A28869}"/>
              </a:ext>
            </a:extLst>
          </p:cNvPr>
          <p:cNvSpPr txBox="1"/>
          <p:nvPr/>
        </p:nvSpPr>
        <p:spPr>
          <a:xfrm>
            <a:off x="6094412" y="1219200"/>
            <a:ext cx="519643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Grandiosity (Thought Content)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Believe they are special.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Special relationships.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Change name. New title. </a:t>
            </a:r>
          </a:p>
        </p:txBody>
      </p:sp>
    </p:spTree>
    <p:extLst>
      <p:ext uri="{BB962C8B-B14F-4D97-AF65-F5344CB8AC3E}">
        <p14:creationId xmlns:p14="http://schemas.microsoft.com/office/powerpoint/2010/main" val="2487054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0580AB-D190-F8CA-98B6-A2D14A9ACD8B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MANIC EPISODE (DIG FAST)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60F4C-7216-AE74-2158-2FCB018EB0F9}"/>
              </a:ext>
            </a:extLst>
          </p:cNvPr>
          <p:cNvSpPr txBox="1"/>
          <p:nvPr/>
        </p:nvSpPr>
        <p:spPr>
          <a:xfrm>
            <a:off x="669382" y="1219200"/>
            <a:ext cx="54250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Flight of Ideas (Thought Process)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Difficult to keep track of conversation.</a:t>
            </a:r>
          </a:p>
          <a:p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Activity ****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Key Feature of Mania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Highly sensitive of Mania.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Absence rules out diagnosis.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Goal directed.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Multiple ongoing new projects.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9D5059-4A8E-100C-980D-FD02B274730C}"/>
              </a:ext>
            </a:extLst>
          </p:cNvPr>
          <p:cNvSpPr txBox="1"/>
          <p:nvPr/>
        </p:nvSpPr>
        <p:spPr>
          <a:xfrm>
            <a:off x="6094412" y="1219200"/>
            <a:ext cx="5943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Sleep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Decreased need for sleep. 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Not inability to achieve restful sleep. 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Don’t feel tired. Feel rested. Distinct from insomnia. 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Can signal onset of Manic Episode.****</a:t>
            </a:r>
          </a:p>
          <a:p>
            <a:pPr lvl="2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Talkativeness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Chatty. Difficult to interrupt.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Irritable Mood: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Complaints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Hostile Comments</a:t>
            </a:r>
          </a:p>
          <a:p>
            <a:pPr lvl="1"/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8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3513C1-1869-0956-A72C-B69C22CDC3A8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HYPOMANIC EPISODE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C1D2DB-9328-553B-AAE7-EDA2130B6097}"/>
              </a:ext>
            </a:extLst>
          </p:cNvPr>
          <p:cNvSpPr txBox="1"/>
          <p:nvPr/>
        </p:nvSpPr>
        <p:spPr>
          <a:xfrm>
            <a:off x="669382" y="1219200"/>
            <a:ext cx="1018039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Distinct period of abnormally and persistently elevated, expansive or irritable mood and persistently increased activity or energy.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Lasting at least 4 consecutive days. 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Present most of the day, nearly every day. 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endParaRPr lang="en-US" sz="18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3+ symptoms, 4+ symptoms (Irritable Mood). (DIG FAST)</a:t>
            </a:r>
          </a:p>
          <a:p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Episode associated with unequivocal change in functioning.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Observable by others.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Not severe enough to cause marked impairment in social/occupational functioning.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Not due to physiological effects of a substance or another medical condition.  </a:t>
            </a:r>
          </a:p>
        </p:txBody>
      </p:sp>
    </p:spTree>
    <p:extLst>
      <p:ext uri="{BB962C8B-B14F-4D97-AF65-F5344CB8AC3E}">
        <p14:creationId xmlns:p14="http://schemas.microsoft.com/office/powerpoint/2010/main" val="2982791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44FC49-B754-E000-51E2-CF0BBD82C201}"/>
              </a:ext>
            </a:extLst>
          </p:cNvPr>
          <p:cNvSpPr txBox="1"/>
          <p:nvPr/>
        </p:nvSpPr>
        <p:spPr>
          <a:xfrm>
            <a:off x="669382" y="457200"/>
            <a:ext cx="9311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  <a:latin typeface="Arial Hebrew" charset="-79"/>
                <a:ea typeface="Gotham" charset="0"/>
                <a:cs typeface="Gotham" charset="0"/>
              </a:rPr>
              <a:t>Mania and Hypomania - Key Similarities and Differences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110CE-015A-097F-4DE7-FDFEAE83BE16}"/>
              </a:ext>
            </a:extLst>
          </p:cNvPr>
          <p:cNvSpPr txBox="1"/>
          <p:nvPr/>
        </p:nvSpPr>
        <p:spPr>
          <a:xfrm>
            <a:off x="669382" y="990600"/>
            <a:ext cx="1018039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Similarities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3+ DIG FAST, 4+ DIG FAST (Irritable)</a:t>
            </a:r>
          </a:p>
          <a:p>
            <a:pPr lvl="1"/>
            <a:endParaRPr lang="en-US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Differences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Duration of Symptoms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7 Days or Any Hospitalization (Mania)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4 Days and Never Hospitalization (Hypomania)</a:t>
            </a:r>
          </a:p>
          <a:p>
            <a:pPr marL="952393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Severity of Symptoms</a:t>
            </a:r>
          </a:p>
          <a:p>
            <a:pPr marL="1561887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Mania causes significant functional impairment. </a:t>
            </a:r>
            <a:endParaRPr lang="en-US" sz="1400" dirty="0"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15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1193</Words>
  <Application>Microsoft Macintosh PowerPoint</Application>
  <PresentationFormat>Custom</PresentationFormat>
  <Paragraphs>273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Hebrew</vt:lpstr>
      <vt:lpstr>Calibri</vt:lpstr>
      <vt:lpstr>Gotham Medium</vt:lpstr>
      <vt:lpstr>Wingdings</vt:lpstr>
      <vt:lpstr>Wingdings 2</vt:lpstr>
      <vt:lpstr>Widescreen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2017-08-07T16:10:00Z</dcterms:created>
  <dcterms:modified xsi:type="dcterms:W3CDTF">2025-03-26T12:56:27Z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698474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D9.0.3</vt:lpwstr>
  </property>
  <property fmtid="{D5CDD505-2E9C-101B-9397-08002B2CF9AE}" pid="5" name="_LCID">
    <vt:i4>1033</vt:i4>
  </property>
  <property fmtid="{D5CDD505-2E9C-101B-9397-08002B2CF9AE}" pid="6" name="_Version">
    <vt:lpwstr>12.0.4518</vt:lpwstr>
  </property>
</Properties>
</file>