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72" r:id="rId4"/>
    <p:sldId id="286" r:id="rId5"/>
    <p:sldId id="280" r:id="rId6"/>
    <p:sldId id="287" r:id="rId7"/>
    <p:sldId id="288" r:id="rId8"/>
    <p:sldId id="289" r:id="rId9"/>
    <p:sldId id="290" r:id="rId10"/>
    <p:sldId id="291" r:id="rId11"/>
    <p:sldId id="292" r:id="rId12"/>
    <p:sldId id="293" r:id="rId13"/>
    <p:sldId id="294" r:id="rId14"/>
    <p:sldId id="295" r:id="rId15"/>
    <p:sldId id="315" r:id="rId16"/>
    <p:sldId id="298" r:id="rId17"/>
    <p:sldId id="300" r:id="rId18"/>
    <p:sldId id="301" r:id="rId19"/>
    <p:sldId id="311" r:id="rId20"/>
    <p:sldId id="302" r:id="rId21"/>
    <p:sldId id="303" r:id="rId22"/>
    <p:sldId id="304" r:id="rId23"/>
    <p:sldId id="305" r:id="rId24"/>
    <p:sldId id="306" r:id="rId25"/>
    <p:sldId id="307" r:id="rId26"/>
    <p:sldId id="308" r:id="rId27"/>
    <p:sldId id="309" r:id="rId28"/>
    <p:sldId id="310" r:id="rId29"/>
    <p:sldId id="312" r:id="rId30"/>
    <p:sldId id="313" r:id="rId31"/>
    <p:sldId id="314" r:id="rId32"/>
    <p:sldId id="299" r:id="rId33"/>
    <p:sldId id="325" r:id="rId34"/>
    <p:sldId id="316" r:id="rId35"/>
    <p:sldId id="326" r:id="rId36"/>
    <p:sldId id="317" r:id="rId37"/>
    <p:sldId id="327" r:id="rId38"/>
    <p:sldId id="318" r:id="rId39"/>
    <p:sldId id="328" r:id="rId40"/>
    <p:sldId id="319" r:id="rId41"/>
    <p:sldId id="329" r:id="rId42"/>
    <p:sldId id="320" r:id="rId43"/>
    <p:sldId id="330" r:id="rId44"/>
    <p:sldId id="321" r:id="rId45"/>
    <p:sldId id="335" r:id="rId46"/>
    <p:sldId id="331" r:id="rId47"/>
    <p:sldId id="322" r:id="rId48"/>
    <p:sldId id="336" r:id="rId49"/>
    <p:sldId id="332" r:id="rId50"/>
    <p:sldId id="323" r:id="rId51"/>
    <p:sldId id="333" r:id="rId52"/>
    <p:sldId id="324" r:id="rId53"/>
    <p:sldId id="334" r:id="rId54"/>
    <p:sldId id="283" r:id="rId55"/>
    <p:sldId id="284" r:id="rId56"/>
    <p:sldId id="296"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4/28/2025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4/28/2025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4/28/2025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4/28/2025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ncbi.nlm.nih.gov/pmc/articles/PMC4504663/" TargetMode="External"/><Relationship Id="rId2" Type="http://schemas.openxmlformats.org/officeDocument/2006/relationships/hyperlink" Target="http://www.cdc.gov/nchs/data/nvss/handbook/2023-physicians-mcod-handbook.pdf" TargetMode="External"/><Relationship Id="rId1" Type="http://schemas.openxmlformats.org/officeDocument/2006/relationships/slideLayout" Target="../slideLayouts/slideLayout2.xml"/><Relationship Id="rId4" Type="http://schemas.openxmlformats.org/officeDocument/2006/relationships/hyperlink" Target="https://www.thename.org/death-certification" TargetMode="External"/></Relationships>
</file>

<file path=ppt/slides/_rels/slide55.xml.rels><?xml version="1.0" encoding="UTF-8" standalone="yes"?>
<Relationships xmlns="http://schemas.openxmlformats.org/package/2006/relationships"><Relationship Id="rId3" Type="http://schemas.openxmlformats.org/officeDocument/2006/relationships/hyperlink" Target="https://www.train.org/ks/" TargetMode="External"/><Relationship Id="rId2" Type="http://schemas.openxmlformats.org/officeDocument/2006/relationships/hyperlink" Target="mailto:Kdhe.registrationsecrtion@ks.gov"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mailto:Harley.Schainost@Sedgwick.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Death Certification for Coroners</a:t>
            </a:r>
            <a:endParaRPr lang="en-US" dirty="0"/>
          </a:p>
        </p:txBody>
      </p:sp>
      <p:sp>
        <p:nvSpPr>
          <p:cNvPr id="3" name="Subtitle 2"/>
          <p:cNvSpPr>
            <a:spLocks noGrp="1"/>
          </p:cNvSpPr>
          <p:nvPr>
            <p:ph type="subTitle" idx="1"/>
          </p:nvPr>
        </p:nvSpPr>
        <p:spPr/>
        <p:txBody>
          <a:bodyPr>
            <a:normAutofit lnSpcReduction="10000"/>
          </a:bodyPr>
          <a:lstStyle/>
          <a:p>
            <a:r>
              <a:rPr lang="en-US" dirty="0"/>
              <a:t>Harley Schainost, MD</a:t>
            </a:r>
          </a:p>
          <a:p>
            <a:r>
              <a:rPr lang="en-US" dirty="0"/>
              <a:t>Forensic Pathologist</a:t>
            </a:r>
          </a:p>
          <a:p>
            <a:r>
              <a:rPr lang="en-US" dirty="0"/>
              <a:t>Sedgwick County Deputy Coroner/Medical Examiner</a:t>
            </a:r>
          </a:p>
          <a:p>
            <a:endParaRPr lang="en-US" dirty="0"/>
          </a:p>
        </p:txBody>
      </p:sp>
    </p:spTree>
    <p:extLst>
      <p:ext uri="{BB962C8B-B14F-4D97-AF65-F5344CB8AC3E}">
        <p14:creationId xmlns:p14="http://schemas.microsoft.com/office/powerpoint/2010/main" val="1600512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not to put on a DC</a:t>
            </a:r>
            <a:endParaRPr lang="en-US" dirty="0"/>
          </a:p>
        </p:txBody>
      </p:sp>
      <p:sp>
        <p:nvSpPr>
          <p:cNvPr id="3" name="Content Placeholder 2"/>
          <p:cNvSpPr>
            <a:spLocks noGrp="1"/>
          </p:cNvSpPr>
          <p:nvPr>
            <p:ph idx="1"/>
          </p:nvPr>
        </p:nvSpPr>
        <p:spPr>
          <a:xfrm>
            <a:off x="543161" y="2287710"/>
            <a:ext cx="9613861" cy="3599316"/>
          </a:xfrm>
        </p:spPr>
        <p:txBody>
          <a:bodyPr/>
          <a:lstStyle/>
          <a:p>
            <a:r>
              <a:rPr lang="en-US" dirty="0" smtClean="0"/>
              <a:t>Cardiac arrest</a:t>
            </a:r>
          </a:p>
          <a:p>
            <a:r>
              <a:rPr lang="en-US" dirty="0" smtClean="0"/>
              <a:t>Cardiopulmonary arrest</a:t>
            </a:r>
          </a:p>
          <a:p>
            <a:r>
              <a:rPr lang="en-US" dirty="0" smtClean="0"/>
              <a:t>Pulmonary arrest</a:t>
            </a:r>
          </a:p>
          <a:p>
            <a:r>
              <a:rPr lang="en-US" dirty="0" smtClean="0"/>
              <a:t>Respiratory failure</a:t>
            </a:r>
          </a:p>
          <a:p>
            <a:r>
              <a:rPr lang="en-US" dirty="0" smtClean="0"/>
              <a:t>Anoxic brain injury – not specific, what caused it?</a:t>
            </a:r>
          </a:p>
          <a:p>
            <a:pPr marL="0" indent="0">
              <a:buNone/>
            </a:pPr>
            <a:endParaRPr lang="en-US" dirty="0"/>
          </a:p>
        </p:txBody>
      </p:sp>
    </p:spTree>
    <p:extLst>
      <p:ext uri="{BB962C8B-B14F-4D97-AF65-F5344CB8AC3E}">
        <p14:creationId xmlns:p14="http://schemas.microsoft.com/office/powerpoint/2010/main" val="727718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a:t>
            </a:r>
            <a:endParaRPr lang="en-US" dirty="0"/>
          </a:p>
        </p:txBody>
      </p:sp>
      <p:sp>
        <p:nvSpPr>
          <p:cNvPr id="3" name="Content Placeholder 2"/>
          <p:cNvSpPr>
            <a:spLocks noGrp="1"/>
          </p:cNvSpPr>
          <p:nvPr>
            <p:ph idx="1"/>
          </p:nvPr>
        </p:nvSpPr>
        <p:spPr/>
        <p:txBody>
          <a:bodyPr/>
          <a:lstStyle/>
          <a:p>
            <a:r>
              <a:rPr lang="en-US" dirty="0" smtClean="0"/>
              <a:t>Other significant conditions contributing to death</a:t>
            </a:r>
          </a:p>
          <a:p>
            <a:pPr lvl="1"/>
            <a:r>
              <a:rPr lang="en-US" dirty="0" smtClean="0"/>
              <a:t>Other important diseases or conditions that were present at the time of death and contributed to death, but did not lead to the underlying cause of death</a:t>
            </a:r>
          </a:p>
          <a:p>
            <a:r>
              <a:rPr lang="en-US" dirty="0" smtClean="0"/>
              <a:t>Non-natural contributing factors will change the manner</a:t>
            </a:r>
          </a:p>
          <a:p>
            <a:pPr lvl="1"/>
            <a:r>
              <a:rPr lang="en-US" dirty="0" smtClean="0"/>
              <a:t>Toxic effect of a drug</a:t>
            </a:r>
          </a:p>
          <a:p>
            <a:pPr lvl="1"/>
            <a:r>
              <a:rPr lang="en-US" dirty="0" smtClean="0"/>
              <a:t>Blunt trauma – hip fracture, subdural hemorrhage, etc. </a:t>
            </a:r>
          </a:p>
        </p:txBody>
      </p:sp>
    </p:spTree>
    <p:extLst>
      <p:ext uri="{BB962C8B-B14F-4D97-AF65-F5344CB8AC3E}">
        <p14:creationId xmlns:p14="http://schemas.microsoft.com/office/powerpoint/2010/main" val="4098473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 Examples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COD: ASCVD/HASCVD</a:t>
            </a:r>
          </a:p>
          <a:p>
            <a:pPr lvl="1"/>
            <a:r>
              <a:rPr lang="en-US" dirty="0" smtClean="0"/>
              <a:t>Part II: Obesity/Morbid obesity, diabetes, Emphysema/COPD</a:t>
            </a:r>
          </a:p>
          <a:p>
            <a:pPr lvl="1"/>
            <a:endParaRPr lang="en-US" dirty="0"/>
          </a:p>
          <a:p>
            <a:r>
              <a:rPr lang="en-US" dirty="0" smtClean="0"/>
              <a:t>COD: Chronic ethanol use</a:t>
            </a:r>
          </a:p>
          <a:p>
            <a:pPr lvl="1"/>
            <a:r>
              <a:rPr lang="en-US" dirty="0" smtClean="0"/>
              <a:t>Part II: ASCVD/HASCVD</a:t>
            </a:r>
          </a:p>
          <a:p>
            <a:pPr lvl="1"/>
            <a:endParaRPr lang="en-US" dirty="0"/>
          </a:p>
          <a:p>
            <a:r>
              <a:rPr lang="en-US" dirty="0" smtClean="0"/>
              <a:t>COD: End stage renal disease due to Type I diabetes</a:t>
            </a:r>
          </a:p>
          <a:p>
            <a:pPr lvl="1"/>
            <a:r>
              <a:rPr lang="en-US" dirty="0" smtClean="0"/>
              <a:t>Part II: HASCVD, obesity</a:t>
            </a:r>
          </a:p>
          <a:p>
            <a:pPr lvl="1"/>
            <a:endParaRPr lang="en-US" dirty="0" smtClean="0"/>
          </a:p>
          <a:p>
            <a:r>
              <a:rPr lang="en-US" dirty="0" smtClean="0"/>
              <a:t>COD: Complications of recent cholecystectomy</a:t>
            </a:r>
          </a:p>
          <a:p>
            <a:pPr lvl="1"/>
            <a:r>
              <a:rPr lang="en-US" dirty="0" smtClean="0"/>
              <a:t>Part II: HASCVD</a:t>
            </a:r>
            <a:endParaRPr lang="en-US" dirty="0"/>
          </a:p>
        </p:txBody>
      </p:sp>
    </p:spTree>
    <p:extLst>
      <p:ext uri="{BB962C8B-B14F-4D97-AF65-F5344CB8AC3E}">
        <p14:creationId xmlns:p14="http://schemas.microsoft.com/office/powerpoint/2010/main" val="40673442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not to put on Part II</a:t>
            </a:r>
            <a:endParaRPr lang="en-US" dirty="0"/>
          </a:p>
        </p:txBody>
      </p:sp>
      <p:sp>
        <p:nvSpPr>
          <p:cNvPr id="3" name="Content Placeholder 2"/>
          <p:cNvSpPr>
            <a:spLocks noGrp="1"/>
          </p:cNvSpPr>
          <p:nvPr>
            <p:ph idx="1"/>
          </p:nvPr>
        </p:nvSpPr>
        <p:spPr/>
        <p:txBody>
          <a:bodyPr/>
          <a:lstStyle/>
          <a:p>
            <a:r>
              <a:rPr lang="en-US" dirty="0" smtClean="0"/>
              <a:t>NOT a laundry list of all of their medical diagnoses</a:t>
            </a:r>
          </a:p>
          <a:p>
            <a:r>
              <a:rPr lang="en-US" dirty="0" smtClean="0"/>
              <a:t>If it didn’t contribute MECHANISTICALLY to death, leave it off!</a:t>
            </a:r>
          </a:p>
          <a:p>
            <a:pPr marL="0" indent="0">
              <a:buNone/>
            </a:pPr>
            <a:endParaRPr lang="en-US" dirty="0"/>
          </a:p>
          <a:p>
            <a:r>
              <a:rPr lang="en-US" dirty="0" smtClean="0"/>
              <a:t>Examples:</a:t>
            </a:r>
          </a:p>
          <a:p>
            <a:pPr lvl="1"/>
            <a:r>
              <a:rPr lang="en-US" dirty="0" smtClean="0"/>
              <a:t>Depression/anxiety</a:t>
            </a:r>
          </a:p>
          <a:p>
            <a:pPr lvl="1"/>
            <a:r>
              <a:rPr lang="en-US" dirty="0" smtClean="0"/>
              <a:t>Gout</a:t>
            </a:r>
          </a:p>
          <a:p>
            <a:pPr lvl="1"/>
            <a:r>
              <a:rPr lang="en-US" dirty="0" smtClean="0"/>
              <a:t>GERD</a:t>
            </a:r>
          </a:p>
          <a:p>
            <a:pPr lvl="1"/>
            <a:r>
              <a:rPr lang="en-US" dirty="0" smtClean="0"/>
              <a:t>Ingrown toenail</a:t>
            </a:r>
          </a:p>
        </p:txBody>
      </p:sp>
    </p:spTree>
    <p:extLst>
      <p:ext uri="{BB962C8B-B14F-4D97-AF65-F5344CB8AC3E}">
        <p14:creationId xmlns:p14="http://schemas.microsoft.com/office/powerpoint/2010/main" val="2018344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vs acute substance and </a:t>
            </a:r>
            <a:r>
              <a:rPr lang="en-US" dirty="0" err="1" smtClean="0"/>
              <a:t>EtOH</a:t>
            </a:r>
            <a:r>
              <a:rPr lang="en-US" dirty="0" smtClean="0"/>
              <a:t> use</a:t>
            </a:r>
            <a:endParaRPr lang="en-US" dirty="0"/>
          </a:p>
        </p:txBody>
      </p:sp>
      <p:sp>
        <p:nvSpPr>
          <p:cNvPr id="3" name="Content Placeholder 2"/>
          <p:cNvSpPr>
            <a:spLocks noGrp="1"/>
          </p:cNvSpPr>
          <p:nvPr>
            <p:ph idx="1"/>
          </p:nvPr>
        </p:nvSpPr>
        <p:spPr/>
        <p:txBody>
          <a:bodyPr/>
          <a:lstStyle/>
          <a:p>
            <a:r>
              <a:rPr lang="en-US" dirty="0" smtClean="0"/>
              <a:t>Chronic ethanol use and chronic drug use are NATURAL deaths</a:t>
            </a:r>
          </a:p>
          <a:p>
            <a:pPr lvl="1"/>
            <a:r>
              <a:rPr lang="en-US" dirty="0" smtClean="0"/>
              <a:t>Hepatic cirrhosis</a:t>
            </a:r>
          </a:p>
          <a:p>
            <a:pPr lvl="1"/>
            <a:r>
              <a:rPr lang="en-US" dirty="0" smtClean="0"/>
              <a:t>Endocarditis</a:t>
            </a:r>
          </a:p>
          <a:p>
            <a:pPr lvl="1"/>
            <a:r>
              <a:rPr lang="en-US" dirty="0" smtClean="0"/>
              <a:t>Sepsis due to injection site infections</a:t>
            </a:r>
          </a:p>
          <a:p>
            <a:r>
              <a:rPr lang="en-US" dirty="0" smtClean="0"/>
              <a:t>Acute ethanol or drug intoxication with OR without chronic use is usually accidental (sometimes suicide, very rarely homicide)</a:t>
            </a:r>
            <a:endParaRPr lang="en-US" dirty="0"/>
          </a:p>
        </p:txBody>
      </p:sp>
    </p:spTree>
    <p:extLst>
      <p:ext uri="{BB962C8B-B14F-4D97-AF65-F5344CB8AC3E}">
        <p14:creationId xmlns:p14="http://schemas.microsoft.com/office/powerpoint/2010/main" val="15712686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Drugs</a:t>
            </a:r>
            <a:endParaRPr lang="en-US" dirty="0"/>
          </a:p>
        </p:txBody>
      </p:sp>
      <p:sp>
        <p:nvSpPr>
          <p:cNvPr id="3" name="Content Placeholder 2"/>
          <p:cNvSpPr>
            <a:spLocks noGrp="1"/>
          </p:cNvSpPr>
          <p:nvPr>
            <p:ph idx="1"/>
          </p:nvPr>
        </p:nvSpPr>
        <p:spPr/>
        <p:txBody>
          <a:bodyPr/>
          <a:lstStyle/>
          <a:p>
            <a:r>
              <a:rPr lang="en-US" dirty="0" smtClean="0"/>
              <a:t>You can die WITH drugs in your system and NOT OF the drugs in you system. </a:t>
            </a:r>
          </a:p>
          <a:p>
            <a:r>
              <a:rPr lang="en-US" dirty="0" smtClean="0"/>
              <a:t>Just because toxicology is positive for a drug, does NOT mean it goes ANYWHERE on the DC!</a:t>
            </a:r>
          </a:p>
          <a:p>
            <a:pPr lvl="1"/>
            <a:r>
              <a:rPr lang="en-US" dirty="0" smtClean="0"/>
              <a:t>The drug has to mechanistically contribute to death in order for it to go on the DC</a:t>
            </a:r>
          </a:p>
        </p:txBody>
      </p:sp>
    </p:spTree>
    <p:extLst>
      <p:ext uri="{BB962C8B-B14F-4D97-AF65-F5344CB8AC3E}">
        <p14:creationId xmlns:p14="http://schemas.microsoft.com/office/powerpoint/2010/main" val="40962723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 or Wrong? Some DC examples</a:t>
            </a:r>
            <a:endParaRPr lang="en-US" dirty="0"/>
          </a:p>
        </p:txBody>
      </p:sp>
      <p:sp>
        <p:nvSpPr>
          <p:cNvPr id="5" name="Content Placeholder 4"/>
          <p:cNvSpPr>
            <a:spLocks noGrp="1"/>
          </p:cNvSpPr>
          <p:nvPr>
            <p:ph idx="1"/>
          </p:nvPr>
        </p:nvSpPr>
        <p:spPr>
          <a:xfrm>
            <a:off x="680321" y="2400881"/>
            <a:ext cx="9613861" cy="3599316"/>
          </a:xfrm>
        </p:spPr>
        <p:txBody>
          <a:bodyPr/>
          <a:lstStyle/>
          <a:p>
            <a:r>
              <a:rPr lang="en-US" dirty="0" smtClean="0"/>
              <a:t>Cause of death: Down syndrome</a:t>
            </a:r>
          </a:p>
          <a:p>
            <a:r>
              <a:rPr lang="en-US" dirty="0"/>
              <a:t> </a:t>
            </a:r>
            <a:r>
              <a:rPr lang="en-US" dirty="0" smtClean="0"/>
              <a:t>                        Dysphagia</a:t>
            </a:r>
            <a:endParaRPr lang="en-US" dirty="0"/>
          </a:p>
        </p:txBody>
      </p:sp>
    </p:spTree>
    <p:extLst>
      <p:ext uri="{BB962C8B-B14F-4D97-AF65-F5344CB8AC3E}">
        <p14:creationId xmlns:p14="http://schemas.microsoft.com/office/powerpoint/2010/main" val="42033581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24874" y="512966"/>
            <a:ext cx="9613858" cy="3592750"/>
          </a:xfrm>
        </p:spPr>
        <p:txBody>
          <a:bodyPr/>
          <a:lstStyle/>
          <a:p>
            <a:r>
              <a:rPr lang="en-US" dirty="0" smtClean="0"/>
              <a:t>Cause of death: Decline</a:t>
            </a:r>
            <a:br>
              <a:rPr lang="en-US" dirty="0" smtClean="0"/>
            </a:br>
            <a:r>
              <a:rPr lang="en-US" dirty="0"/>
              <a:t> </a:t>
            </a:r>
            <a:r>
              <a:rPr lang="en-US" dirty="0" smtClean="0"/>
              <a:t>                       Coronary artery disease</a:t>
            </a:r>
            <a:br>
              <a:rPr lang="en-US" dirty="0" smtClean="0"/>
            </a:br>
            <a:r>
              <a:rPr lang="en-US" dirty="0"/>
              <a:t> </a:t>
            </a:r>
            <a:r>
              <a:rPr lang="en-US" dirty="0" smtClean="0"/>
              <a:t>                       Cerebrovascular disease</a:t>
            </a:r>
            <a:br>
              <a:rPr lang="en-US" dirty="0" smtClean="0"/>
            </a:br>
            <a:r>
              <a:rPr lang="en-US" dirty="0"/>
              <a:t> </a:t>
            </a:r>
            <a:r>
              <a:rPr lang="en-US" dirty="0" smtClean="0"/>
              <a:t>                       Atherosclerotic vessel disease</a:t>
            </a:r>
            <a:endParaRPr lang="en-US" dirty="0"/>
          </a:p>
        </p:txBody>
      </p:sp>
    </p:spTree>
    <p:extLst>
      <p:ext uri="{BB962C8B-B14F-4D97-AF65-F5344CB8AC3E}">
        <p14:creationId xmlns:p14="http://schemas.microsoft.com/office/powerpoint/2010/main" val="17088987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0322" y="609597"/>
            <a:ext cx="10466214" cy="3592750"/>
          </a:xfrm>
        </p:spPr>
        <p:txBody>
          <a:bodyPr/>
          <a:lstStyle/>
          <a:p>
            <a:r>
              <a:rPr lang="en-US" dirty="0" smtClean="0"/>
              <a:t>Cause of death: Cardiac Arrest</a:t>
            </a:r>
            <a:br>
              <a:rPr lang="en-US" dirty="0" smtClean="0"/>
            </a:br>
            <a:r>
              <a:rPr lang="en-US" dirty="0"/>
              <a:t> </a:t>
            </a:r>
            <a:r>
              <a:rPr lang="en-US" dirty="0" smtClean="0"/>
              <a:t>                        Unknown-Coroner did not want autopsy </a:t>
            </a:r>
            <a:endParaRPr lang="en-US" dirty="0"/>
          </a:p>
        </p:txBody>
      </p:sp>
    </p:spTree>
    <p:extLst>
      <p:ext uri="{BB962C8B-B14F-4D97-AF65-F5344CB8AC3E}">
        <p14:creationId xmlns:p14="http://schemas.microsoft.com/office/powerpoint/2010/main" val="40931298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Cancer</a:t>
            </a:r>
            <a:endParaRPr lang="en-US" dirty="0"/>
          </a:p>
        </p:txBody>
      </p:sp>
    </p:spTree>
    <p:extLst>
      <p:ext uri="{BB962C8B-B14F-4D97-AF65-F5344CB8AC3E}">
        <p14:creationId xmlns:p14="http://schemas.microsoft.com/office/powerpoint/2010/main" val="2124132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 Certificates…Why should I care?</a:t>
            </a:r>
            <a:endParaRPr lang="en-US" dirty="0"/>
          </a:p>
        </p:txBody>
      </p:sp>
      <p:sp>
        <p:nvSpPr>
          <p:cNvPr id="3" name="Content Placeholder 2"/>
          <p:cNvSpPr>
            <a:spLocks noGrp="1"/>
          </p:cNvSpPr>
          <p:nvPr>
            <p:ph idx="1"/>
          </p:nvPr>
        </p:nvSpPr>
        <p:spPr/>
        <p:txBody>
          <a:bodyPr/>
          <a:lstStyle/>
          <a:p>
            <a:r>
              <a:rPr lang="en-US" dirty="0" smtClean="0"/>
              <a:t>Important for families</a:t>
            </a:r>
          </a:p>
          <a:p>
            <a:pPr lvl="1"/>
            <a:r>
              <a:rPr lang="en-US" dirty="0" smtClean="0"/>
              <a:t>Want to know COD</a:t>
            </a:r>
          </a:p>
          <a:p>
            <a:pPr lvl="1"/>
            <a:r>
              <a:rPr lang="en-US" dirty="0" smtClean="0"/>
              <a:t>Settling estates, life insurance payouts</a:t>
            </a:r>
          </a:p>
          <a:p>
            <a:r>
              <a:rPr lang="en-US" dirty="0" smtClean="0"/>
              <a:t>Public health</a:t>
            </a:r>
          </a:p>
          <a:p>
            <a:pPr lvl="1"/>
            <a:r>
              <a:rPr lang="en-US" dirty="0" smtClean="0"/>
              <a:t>Local, state, national statistics</a:t>
            </a:r>
          </a:p>
          <a:p>
            <a:pPr lvl="2"/>
            <a:r>
              <a:rPr lang="en-US" dirty="0" smtClean="0"/>
              <a:t>Research, funding, mortality reduction strategies, etc.</a:t>
            </a:r>
          </a:p>
          <a:p>
            <a:r>
              <a:rPr lang="en-US" dirty="0" smtClean="0"/>
              <a:t>Physicians</a:t>
            </a:r>
          </a:p>
          <a:p>
            <a:pPr lvl="1"/>
            <a:r>
              <a:rPr lang="en-US" dirty="0" smtClean="0"/>
              <a:t>Research, clinical practice changes</a:t>
            </a:r>
            <a:endParaRPr lang="en-US" dirty="0"/>
          </a:p>
        </p:txBody>
      </p:sp>
    </p:spTree>
    <p:extLst>
      <p:ext uri="{BB962C8B-B14F-4D97-AF65-F5344CB8AC3E}">
        <p14:creationId xmlns:p14="http://schemas.microsoft.com/office/powerpoint/2010/main" val="34115204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Liver cell carcinoma</a:t>
            </a:r>
            <a:endParaRPr lang="en-US" dirty="0"/>
          </a:p>
        </p:txBody>
      </p:sp>
    </p:spTree>
    <p:extLst>
      <p:ext uri="{BB962C8B-B14F-4D97-AF65-F5344CB8AC3E}">
        <p14:creationId xmlns:p14="http://schemas.microsoft.com/office/powerpoint/2010/main" val="19653971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Unknown</a:t>
            </a:r>
            <a:br>
              <a:rPr lang="en-US" dirty="0" smtClean="0"/>
            </a:br>
            <a:r>
              <a:rPr lang="en-US" dirty="0" smtClean="0"/>
              <a:t>Part II: Sleep apnea, hyperthyroidism, schizoaffective disorder, alcohol use disorder</a:t>
            </a:r>
            <a:endParaRPr lang="en-US" dirty="0"/>
          </a:p>
        </p:txBody>
      </p:sp>
    </p:spTree>
    <p:extLst>
      <p:ext uri="{BB962C8B-B14F-4D97-AF65-F5344CB8AC3E}">
        <p14:creationId xmlns:p14="http://schemas.microsoft.com/office/powerpoint/2010/main" val="9642427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Metastatic small cell lung cancer</a:t>
            </a:r>
            <a:br>
              <a:rPr lang="en-US" dirty="0" smtClean="0"/>
            </a:br>
            <a:r>
              <a:rPr lang="en-US" dirty="0"/>
              <a:t> </a:t>
            </a:r>
            <a:r>
              <a:rPr lang="en-US" dirty="0" smtClean="0"/>
              <a:t>                        Neuroendocrine carcinoma</a:t>
            </a:r>
            <a:br>
              <a:rPr lang="en-US" dirty="0" smtClean="0"/>
            </a:br>
            <a:r>
              <a:rPr lang="en-US" dirty="0"/>
              <a:t> </a:t>
            </a:r>
            <a:r>
              <a:rPr lang="en-US" dirty="0" smtClean="0"/>
              <a:t>                        Tobacco use disorder</a:t>
            </a:r>
            <a:br>
              <a:rPr lang="en-US" dirty="0" smtClean="0"/>
            </a:br>
            <a:r>
              <a:rPr lang="en-US" dirty="0"/>
              <a:t> </a:t>
            </a:r>
            <a:r>
              <a:rPr lang="en-US" dirty="0" smtClean="0"/>
              <a:t>                         Bipolar disorder</a:t>
            </a:r>
            <a:br>
              <a:rPr lang="en-US" dirty="0" smtClean="0"/>
            </a:br>
            <a:r>
              <a:rPr lang="en-US" dirty="0" smtClean="0"/>
              <a:t>Part II: Post traumatic stress disorder</a:t>
            </a:r>
            <a:endParaRPr lang="en-US" dirty="0"/>
          </a:p>
        </p:txBody>
      </p:sp>
      <p:sp>
        <p:nvSpPr>
          <p:cNvPr id="5" name="Text Placeholder 4"/>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8339781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Pancreatic cancer</a:t>
            </a:r>
            <a:br>
              <a:rPr lang="en-US" dirty="0" smtClean="0"/>
            </a:br>
            <a:r>
              <a:rPr lang="en-US" dirty="0"/>
              <a:t> </a:t>
            </a:r>
            <a:r>
              <a:rPr lang="en-US" dirty="0" smtClean="0"/>
              <a:t>                        Acute renal failure</a:t>
            </a:r>
            <a:br>
              <a:rPr lang="en-US" dirty="0" smtClean="0"/>
            </a:br>
            <a:r>
              <a:rPr lang="en-US" dirty="0"/>
              <a:t> </a:t>
            </a:r>
            <a:r>
              <a:rPr lang="en-US" dirty="0" smtClean="0"/>
              <a:t>                        Hyperglycemia</a:t>
            </a:r>
            <a:br>
              <a:rPr lang="en-US" dirty="0" smtClean="0"/>
            </a:br>
            <a:r>
              <a:rPr lang="en-US" dirty="0"/>
              <a:t> </a:t>
            </a:r>
            <a:r>
              <a:rPr lang="en-US" dirty="0" smtClean="0"/>
              <a:t>                        Hypokalemia</a:t>
            </a:r>
            <a:endParaRPr lang="en-US" dirty="0"/>
          </a:p>
        </p:txBody>
      </p:sp>
    </p:spTree>
    <p:extLst>
      <p:ext uri="{BB962C8B-B14F-4D97-AF65-F5344CB8AC3E}">
        <p14:creationId xmlns:p14="http://schemas.microsoft.com/office/powerpoint/2010/main" val="28899210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a:t>
            </a:r>
            <a:r>
              <a:rPr lang="en-US" dirty="0" err="1" smtClean="0"/>
              <a:t>Parkinsons</a:t>
            </a:r>
            <a:r>
              <a:rPr lang="en-US" dirty="0" smtClean="0"/>
              <a:t> Disease</a:t>
            </a:r>
            <a:br>
              <a:rPr lang="en-US" dirty="0" smtClean="0"/>
            </a:br>
            <a:r>
              <a:rPr lang="en-US" dirty="0"/>
              <a:t> </a:t>
            </a:r>
            <a:r>
              <a:rPr lang="en-US" dirty="0" smtClean="0"/>
              <a:t>                        Rectal prolapse</a:t>
            </a:r>
            <a:endParaRPr lang="en-US" dirty="0"/>
          </a:p>
        </p:txBody>
      </p:sp>
    </p:spTree>
    <p:extLst>
      <p:ext uri="{BB962C8B-B14F-4D97-AF65-F5344CB8AC3E}">
        <p14:creationId xmlns:p14="http://schemas.microsoft.com/office/powerpoint/2010/main" val="6482764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Ischemic colitis</a:t>
            </a:r>
            <a:br>
              <a:rPr lang="en-US" dirty="0" smtClean="0"/>
            </a:br>
            <a:r>
              <a:rPr lang="en-US" dirty="0"/>
              <a:t> </a:t>
            </a:r>
            <a:r>
              <a:rPr lang="en-US" dirty="0" smtClean="0"/>
              <a:t>                        Cardiogenic shock</a:t>
            </a:r>
            <a:br>
              <a:rPr lang="en-US" dirty="0" smtClean="0"/>
            </a:br>
            <a:r>
              <a:rPr lang="en-US" dirty="0"/>
              <a:t> </a:t>
            </a:r>
            <a:r>
              <a:rPr lang="en-US" dirty="0" smtClean="0"/>
              <a:t>                        Cardiac tamponade</a:t>
            </a:r>
            <a:br>
              <a:rPr lang="en-US" dirty="0" smtClean="0"/>
            </a:br>
            <a:r>
              <a:rPr lang="en-US" dirty="0"/>
              <a:t> </a:t>
            </a:r>
            <a:r>
              <a:rPr lang="en-US" dirty="0" smtClean="0"/>
              <a:t>                        Coronary artery disease</a:t>
            </a:r>
            <a:endParaRPr lang="en-US" dirty="0"/>
          </a:p>
        </p:txBody>
      </p:sp>
    </p:spTree>
    <p:extLst>
      <p:ext uri="{BB962C8B-B14F-4D97-AF65-F5344CB8AC3E}">
        <p14:creationId xmlns:p14="http://schemas.microsoft.com/office/powerpoint/2010/main" val="12102388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Congestive heart failure</a:t>
            </a:r>
            <a:br>
              <a:rPr lang="en-US" dirty="0" smtClean="0"/>
            </a:br>
            <a:r>
              <a:rPr lang="en-US" dirty="0"/>
              <a:t> </a:t>
            </a:r>
            <a:r>
              <a:rPr lang="en-US" dirty="0" smtClean="0"/>
              <a:t>                        Substance abuse</a:t>
            </a:r>
            <a:br>
              <a:rPr lang="en-US" dirty="0" smtClean="0"/>
            </a:br>
            <a:r>
              <a:rPr lang="en-US" dirty="0"/>
              <a:t> </a:t>
            </a:r>
            <a:r>
              <a:rPr lang="en-US" dirty="0" smtClean="0"/>
              <a:t>                        Sepsis</a:t>
            </a:r>
            <a:endParaRPr lang="en-US" dirty="0"/>
          </a:p>
        </p:txBody>
      </p:sp>
    </p:spTree>
    <p:extLst>
      <p:ext uri="{BB962C8B-B14F-4D97-AF65-F5344CB8AC3E}">
        <p14:creationId xmlns:p14="http://schemas.microsoft.com/office/powerpoint/2010/main" val="664493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Adenocarcinoma of the esophagus</a:t>
            </a:r>
            <a:br>
              <a:rPr lang="en-US" dirty="0" smtClean="0"/>
            </a:br>
            <a:r>
              <a:rPr lang="en-US" dirty="0"/>
              <a:t> </a:t>
            </a:r>
            <a:r>
              <a:rPr lang="en-US" dirty="0" smtClean="0"/>
              <a:t>                        Diabetes mellitus</a:t>
            </a:r>
            <a:br>
              <a:rPr lang="en-US" dirty="0" smtClean="0"/>
            </a:br>
            <a:r>
              <a:rPr lang="en-US" dirty="0"/>
              <a:t> </a:t>
            </a:r>
            <a:r>
              <a:rPr lang="en-US" dirty="0" smtClean="0"/>
              <a:t>                        Coronary artery disease</a:t>
            </a:r>
            <a:br>
              <a:rPr lang="en-US" dirty="0" smtClean="0"/>
            </a:br>
            <a:r>
              <a:rPr lang="en-US" dirty="0"/>
              <a:t> </a:t>
            </a:r>
            <a:r>
              <a:rPr lang="en-US" dirty="0" smtClean="0"/>
              <a:t>                        Hypertension</a:t>
            </a:r>
            <a:br>
              <a:rPr lang="en-US" dirty="0" smtClean="0"/>
            </a:br>
            <a:r>
              <a:rPr lang="en-US" dirty="0" smtClean="0"/>
              <a:t>Part II: Post traumatic stress disorder</a:t>
            </a:r>
            <a:endParaRPr lang="en-US" dirty="0"/>
          </a:p>
        </p:txBody>
      </p:sp>
    </p:spTree>
    <p:extLst>
      <p:ext uri="{BB962C8B-B14F-4D97-AF65-F5344CB8AC3E}">
        <p14:creationId xmlns:p14="http://schemas.microsoft.com/office/powerpoint/2010/main" val="36109054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Chronic lymphocytic leukemia</a:t>
            </a:r>
            <a:br>
              <a:rPr lang="en-US" dirty="0" smtClean="0"/>
            </a:br>
            <a:r>
              <a:rPr lang="en-US" dirty="0" smtClean="0"/>
              <a:t>Part II: Diabetes, hypertension, peripheral vascular disease, basal cell carcinoma</a:t>
            </a:r>
            <a:endParaRPr lang="en-US" dirty="0"/>
          </a:p>
        </p:txBody>
      </p:sp>
    </p:spTree>
    <p:extLst>
      <p:ext uri="{BB962C8B-B14F-4D97-AF65-F5344CB8AC3E}">
        <p14:creationId xmlns:p14="http://schemas.microsoft.com/office/powerpoint/2010/main" val="10680275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Unknown</a:t>
            </a:r>
            <a:br>
              <a:rPr lang="en-US" dirty="0" smtClean="0"/>
            </a:br>
            <a:r>
              <a:rPr lang="en-US" dirty="0"/>
              <a:t> </a:t>
            </a:r>
            <a:r>
              <a:rPr lang="en-US" dirty="0" smtClean="0"/>
              <a:t>                        Atherosclerosis</a:t>
            </a:r>
            <a:br>
              <a:rPr lang="en-US" dirty="0" smtClean="0"/>
            </a:br>
            <a:r>
              <a:rPr lang="en-US" dirty="0"/>
              <a:t> </a:t>
            </a:r>
            <a:r>
              <a:rPr lang="en-US" dirty="0" smtClean="0"/>
              <a:t>                        Diabetes</a:t>
            </a:r>
            <a:br>
              <a:rPr lang="en-US" dirty="0" smtClean="0"/>
            </a:br>
            <a:r>
              <a:rPr lang="en-US" dirty="0"/>
              <a:t> </a:t>
            </a:r>
            <a:r>
              <a:rPr lang="en-US" dirty="0" smtClean="0"/>
              <a:t>                        Tick borne illness</a:t>
            </a:r>
            <a:endParaRPr lang="en-US" dirty="0"/>
          </a:p>
        </p:txBody>
      </p:sp>
    </p:spTree>
    <p:extLst>
      <p:ext uri="{BB962C8B-B14F-4D97-AF65-F5344CB8AC3E}">
        <p14:creationId xmlns:p14="http://schemas.microsoft.com/office/powerpoint/2010/main" val="2934957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“cause of death”</a:t>
            </a:r>
            <a:endParaRPr lang="en-US" dirty="0"/>
          </a:p>
        </p:txBody>
      </p:sp>
      <p:sp>
        <p:nvSpPr>
          <p:cNvPr id="3" name="Content Placeholder 2"/>
          <p:cNvSpPr>
            <a:spLocks noGrp="1"/>
          </p:cNvSpPr>
          <p:nvPr>
            <p:ph idx="1"/>
          </p:nvPr>
        </p:nvSpPr>
        <p:spPr/>
        <p:txBody>
          <a:bodyPr/>
          <a:lstStyle/>
          <a:p>
            <a:r>
              <a:rPr lang="en-US" dirty="0" smtClean="0"/>
              <a:t>Cause of death: Disease or injury that </a:t>
            </a:r>
            <a:r>
              <a:rPr lang="en-US" b="1" u="sng" dirty="0" smtClean="0"/>
              <a:t>initiated</a:t>
            </a:r>
            <a:r>
              <a:rPr lang="en-US" dirty="0" smtClean="0"/>
              <a:t> the chain of events leading directly to death OR the circumstances of the accident or violence that produced the fatal injury</a:t>
            </a:r>
          </a:p>
          <a:p>
            <a:r>
              <a:rPr lang="en-US" dirty="0" smtClean="0"/>
              <a:t>Sequence of events leading to death can be listed in Part I on DC’s</a:t>
            </a:r>
          </a:p>
          <a:p>
            <a:r>
              <a:rPr lang="en-US" dirty="0" smtClean="0"/>
              <a:t>Other conditions </a:t>
            </a:r>
            <a:r>
              <a:rPr lang="en-US" b="1" dirty="0" smtClean="0"/>
              <a:t>significantly contributing </a:t>
            </a:r>
            <a:r>
              <a:rPr lang="en-US" dirty="0" smtClean="0"/>
              <a:t>to death listed in Part II</a:t>
            </a:r>
            <a:endParaRPr lang="en-US" dirty="0"/>
          </a:p>
        </p:txBody>
      </p:sp>
    </p:spTree>
    <p:extLst>
      <p:ext uri="{BB962C8B-B14F-4D97-AF65-F5344CB8AC3E}">
        <p14:creationId xmlns:p14="http://schemas.microsoft.com/office/powerpoint/2010/main" val="42572905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Cause of death: Traumatic Brain Injury</a:t>
            </a:r>
            <a:br>
              <a:rPr lang="en-US" dirty="0" smtClean="0"/>
            </a:br>
            <a:r>
              <a:rPr lang="en-US" dirty="0"/>
              <a:t> </a:t>
            </a:r>
            <a:r>
              <a:rPr lang="en-US" dirty="0" smtClean="0"/>
              <a:t>                        Subdural hemorrhage</a:t>
            </a:r>
            <a:br>
              <a:rPr lang="en-US" dirty="0" smtClean="0"/>
            </a:br>
            <a:r>
              <a:rPr lang="en-US" dirty="0"/>
              <a:t> </a:t>
            </a:r>
            <a:r>
              <a:rPr lang="en-US" dirty="0" smtClean="0"/>
              <a:t>                        Subarachnoid hemorrhage</a:t>
            </a:r>
            <a:br>
              <a:rPr lang="en-US" dirty="0" smtClean="0"/>
            </a:br>
            <a:r>
              <a:rPr lang="en-US" dirty="0"/>
              <a:t> </a:t>
            </a:r>
            <a:r>
              <a:rPr lang="en-US" dirty="0" smtClean="0"/>
              <a:t>                       Intraparenchymal hemorrhage</a:t>
            </a:r>
            <a:br>
              <a:rPr lang="en-US" dirty="0" smtClean="0"/>
            </a:br>
            <a:r>
              <a:rPr lang="en-US" dirty="0" smtClean="0"/>
              <a:t>Manner of death: Natural</a:t>
            </a:r>
            <a:endParaRPr lang="en-US" dirty="0"/>
          </a:p>
        </p:txBody>
      </p:sp>
    </p:spTree>
    <p:extLst>
      <p:ext uri="{BB962C8B-B14F-4D97-AF65-F5344CB8AC3E}">
        <p14:creationId xmlns:p14="http://schemas.microsoft.com/office/powerpoint/2010/main" val="34726435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0322" y="618741"/>
            <a:ext cx="9613858" cy="3592750"/>
          </a:xfrm>
        </p:spPr>
        <p:txBody>
          <a:bodyPr/>
          <a:lstStyle/>
          <a:p>
            <a:r>
              <a:rPr lang="en-US" dirty="0" smtClean="0"/>
              <a:t>Part II: Hypertension, congestive heart failure, diabetes mellitus, hyperlipidemia, benign prostatic hypertrophy, hard of hearing, atrial fibrillation, dysphagia</a:t>
            </a:r>
            <a:endParaRPr lang="en-US" dirty="0"/>
          </a:p>
        </p:txBody>
      </p:sp>
    </p:spTree>
    <p:extLst>
      <p:ext uri="{BB962C8B-B14F-4D97-AF65-F5344CB8AC3E}">
        <p14:creationId xmlns:p14="http://schemas.microsoft.com/office/powerpoint/2010/main" val="17820564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32 </a:t>
            </a:r>
            <a:r>
              <a:rPr lang="en-US" dirty="0" err="1" smtClean="0"/>
              <a:t>yo</a:t>
            </a:r>
            <a:r>
              <a:rPr lang="en-US" dirty="0" smtClean="0"/>
              <a:t> M, history of type I diabetes, and substance use, involved in a motor vehicle collision; blunt trauma includes skull fractures, subdural hemorrhage, bilateral displaced rib fractures with hemopneumothoraces, and pelvic fractures</a:t>
            </a:r>
          </a:p>
          <a:p>
            <a:r>
              <a:rPr lang="en-US" dirty="0" smtClean="0"/>
              <a:t>BAC 0.125%</a:t>
            </a:r>
          </a:p>
          <a:p>
            <a:r>
              <a:rPr lang="en-US" dirty="0" smtClean="0"/>
              <a:t>Cause and Manner? OSC?</a:t>
            </a:r>
          </a:p>
          <a:p>
            <a:pPr marL="0" indent="0">
              <a:buNone/>
            </a:pPr>
            <a:endParaRPr lang="en-US" dirty="0" smtClean="0"/>
          </a:p>
          <a:p>
            <a:endParaRPr lang="en-US" dirty="0"/>
          </a:p>
        </p:txBody>
      </p:sp>
    </p:spTree>
    <p:extLst>
      <p:ext uri="{BB962C8B-B14F-4D97-AF65-F5344CB8AC3E}">
        <p14:creationId xmlns:p14="http://schemas.microsoft.com/office/powerpoint/2010/main" val="15258419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 Blunt trauma</a:t>
            </a:r>
          </a:p>
          <a:p>
            <a:r>
              <a:rPr lang="en-US" dirty="0" smtClean="0"/>
              <a:t>OSC: None</a:t>
            </a:r>
          </a:p>
          <a:p>
            <a:r>
              <a:rPr lang="en-US" dirty="0" smtClean="0"/>
              <a:t>Manner: Accident</a:t>
            </a:r>
            <a:endParaRPr lang="en-US" dirty="0"/>
          </a:p>
        </p:txBody>
      </p:sp>
    </p:spTree>
    <p:extLst>
      <p:ext uri="{BB962C8B-B14F-4D97-AF65-F5344CB8AC3E}">
        <p14:creationId xmlns:p14="http://schemas.microsoft.com/office/powerpoint/2010/main" val="1944349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74 </a:t>
            </a:r>
            <a:r>
              <a:rPr lang="en-US" dirty="0" err="1" smtClean="0"/>
              <a:t>yo</a:t>
            </a:r>
            <a:r>
              <a:rPr lang="en-US" dirty="0" smtClean="0"/>
              <a:t> M, history of hypertension, hyperlipidemia, suddenly collapses in a parking lot. EMS arrives and pronounces him dead at the scene. </a:t>
            </a:r>
          </a:p>
        </p:txBody>
      </p:sp>
    </p:spTree>
    <p:extLst>
      <p:ext uri="{BB962C8B-B14F-4D97-AF65-F5344CB8AC3E}">
        <p14:creationId xmlns:p14="http://schemas.microsoft.com/office/powerpoint/2010/main" val="7754300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 Atherosclerotic and hypertensive cardiovascular disease</a:t>
            </a:r>
          </a:p>
          <a:p>
            <a:r>
              <a:rPr lang="en-US" dirty="0" smtClean="0"/>
              <a:t>OSC: None (diabetes, obesity, COPD would be appropriate here if they had a history of it)</a:t>
            </a:r>
          </a:p>
          <a:p>
            <a:r>
              <a:rPr lang="en-US" dirty="0" smtClean="0"/>
              <a:t>Manner: Natural</a:t>
            </a:r>
            <a:endParaRPr lang="en-US" dirty="0"/>
          </a:p>
        </p:txBody>
      </p:sp>
    </p:spTree>
    <p:extLst>
      <p:ext uri="{BB962C8B-B14F-4D97-AF65-F5344CB8AC3E}">
        <p14:creationId xmlns:p14="http://schemas.microsoft.com/office/powerpoint/2010/main" val="2469081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pPr marL="0" indent="0">
              <a:buNone/>
            </a:pPr>
            <a:r>
              <a:rPr lang="en-US" dirty="0" smtClean="0"/>
              <a:t>32 </a:t>
            </a:r>
            <a:r>
              <a:rPr lang="en-US" dirty="0" err="1" smtClean="0"/>
              <a:t>yo</a:t>
            </a:r>
            <a:r>
              <a:rPr lang="en-US" dirty="0" smtClean="0"/>
              <a:t> M, history of diabetes, substance abuse, presents to ED in DKA, dies at hospital. Toxicology positive for methamphetamine</a:t>
            </a:r>
          </a:p>
        </p:txBody>
      </p:sp>
    </p:spTree>
    <p:extLst>
      <p:ext uri="{BB962C8B-B14F-4D97-AF65-F5344CB8AC3E}">
        <p14:creationId xmlns:p14="http://schemas.microsoft.com/office/powerpoint/2010/main" val="34993773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 Diabetic ketoacidosis</a:t>
            </a:r>
            <a:endParaRPr lang="en-US" dirty="0"/>
          </a:p>
          <a:p>
            <a:r>
              <a:rPr lang="en-US" dirty="0" smtClean="0"/>
              <a:t>OSC: Toxic effects of methamphetamine</a:t>
            </a:r>
            <a:endParaRPr lang="en-US" dirty="0"/>
          </a:p>
          <a:p>
            <a:r>
              <a:rPr lang="en-US" dirty="0" smtClean="0"/>
              <a:t>Manner: Accident</a:t>
            </a:r>
            <a:endParaRPr lang="en-US" dirty="0"/>
          </a:p>
          <a:p>
            <a:endParaRPr lang="en-US" dirty="0"/>
          </a:p>
        </p:txBody>
      </p:sp>
    </p:spTree>
    <p:extLst>
      <p:ext uri="{BB962C8B-B14F-4D97-AF65-F5344CB8AC3E}">
        <p14:creationId xmlns:p14="http://schemas.microsoft.com/office/powerpoint/2010/main" val="16679670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72 </a:t>
            </a:r>
            <a:r>
              <a:rPr lang="en-US" dirty="0" err="1" smtClean="0"/>
              <a:t>yo</a:t>
            </a:r>
            <a:r>
              <a:rPr lang="en-US" dirty="0" smtClean="0"/>
              <a:t> F, history of dementia, hyperlipidemia, hypertension, recent fall with hip fracture, with downward decline</a:t>
            </a:r>
          </a:p>
        </p:txBody>
      </p:sp>
    </p:spTree>
    <p:extLst>
      <p:ext uri="{BB962C8B-B14F-4D97-AF65-F5344CB8AC3E}">
        <p14:creationId xmlns:p14="http://schemas.microsoft.com/office/powerpoint/2010/main" val="175467926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 Dementia</a:t>
            </a:r>
            <a:endParaRPr lang="en-US" dirty="0"/>
          </a:p>
          <a:p>
            <a:r>
              <a:rPr lang="en-US" dirty="0" smtClean="0"/>
              <a:t>OSC: Atherosclerotic and hypertensive cardiovascular disease, hip fracture</a:t>
            </a:r>
            <a:endParaRPr lang="en-US" dirty="0"/>
          </a:p>
          <a:p>
            <a:r>
              <a:rPr lang="en-US" dirty="0" smtClean="0"/>
              <a:t>Manner: Accident</a:t>
            </a:r>
            <a:endParaRPr lang="en-US" dirty="0"/>
          </a:p>
          <a:p>
            <a:endParaRPr lang="en-US" dirty="0"/>
          </a:p>
        </p:txBody>
      </p:sp>
    </p:spTree>
    <p:extLst>
      <p:ext uri="{BB962C8B-B14F-4D97-AF65-F5344CB8AC3E}">
        <p14:creationId xmlns:p14="http://schemas.microsoft.com/office/powerpoint/2010/main" val="3077588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Manner of Death</a:t>
            </a:r>
            <a:endParaRPr lang="en-US" dirty="0"/>
          </a:p>
        </p:txBody>
      </p:sp>
      <p:sp>
        <p:nvSpPr>
          <p:cNvPr id="3" name="Content Placeholder 2"/>
          <p:cNvSpPr>
            <a:spLocks noGrp="1"/>
          </p:cNvSpPr>
          <p:nvPr>
            <p:ph idx="1"/>
          </p:nvPr>
        </p:nvSpPr>
        <p:spPr>
          <a:xfrm>
            <a:off x="680321" y="2002536"/>
            <a:ext cx="9613861" cy="4654296"/>
          </a:xfrm>
        </p:spPr>
        <p:txBody>
          <a:bodyPr>
            <a:normAutofit fontScale="62500" lnSpcReduction="20000"/>
          </a:bodyPr>
          <a:lstStyle/>
          <a:p>
            <a:r>
              <a:rPr lang="en-US" dirty="0" smtClean="0"/>
              <a:t>Natural</a:t>
            </a:r>
            <a:endParaRPr lang="en-US" dirty="0"/>
          </a:p>
          <a:p>
            <a:pPr lvl="1"/>
            <a:r>
              <a:rPr lang="en-US" dirty="0"/>
              <a:t>Natural deaths are due solely or nearly totally to disease and/or the aging </a:t>
            </a:r>
            <a:r>
              <a:rPr lang="en-US" dirty="0" smtClean="0"/>
              <a:t>process</a:t>
            </a:r>
          </a:p>
          <a:p>
            <a:pPr lvl="2"/>
            <a:r>
              <a:rPr lang="en-US" dirty="0"/>
              <a:t>People often die from their chronic disease (ASCVD, HTN, COPD, diabetes, etc.), there does NOT need to be a documented acute exacerbation to list it as the </a:t>
            </a:r>
            <a:r>
              <a:rPr lang="en-US" dirty="0" smtClean="0"/>
              <a:t>COD</a:t>
            </a:r>
          </a:p>
          <a:p>
            <a:r>
              <a:rPr lang="en-US" dirty="0" smtClean="0"/>
              <a:t>Accident</a:t>
            </a:r>
            <a:endParaRPr lang="en-US" dirty="0"/>
          </a:p>
          <a:p>
            <a:pPr lvl="1"/>
            <a:r>
              <a:rPr lang="en-US" dirty="0"/>
              <a:t>Accident applies when an injury or poisoning causes death and there is little or no evidence that the injury or poisoning occurred with intent to harm or cause death. </a:t>
            </a:r>
            <a:endParaRPr lang="en-US" dirty="0" smtClean="0"/>
          </a:p>
          <a:p>
            <a:r>
              <a:rPr lang="en-US" dirty="0" smtClean="0"/>
              <a:t>Suicide</a:t>
            </a:r>
            <a:endParaRPr lang="en-US" dirty="0"/>
          </a:p>
          <a:p>
            <a:pPr lvl="1"/>
            <a:r>
              <a:rPr lang="en-US" dirty="0"/>
              <a:t>Suicide results from an injury or poisoning as a result of an intentional, self-inflicted act committed to do self harm or cause the death of one’s self </a:t>
            </a:r>
            <a:endParaRPr lang="en-US" dirty="0" smtClean="0"/>
          </a:p>
          <a:p>
            <a:r>
              <a:rPr lang="en-US" dirty="0" smtClean="0"/>
              <a:t>Homicide</a:t>
            </a:r>
            <a:endParaRPr lang="en-US" dirty="0"/>
          </a:p>
          <a:p>
            <a:pPr lvl="1"/>
            <a:r>
              <a:rPr lang="en-US" dirty="0"/>
              <a:t>Homicide occurs when death results from a volitional act committed by another person to cause fear, harm, or death. Intent to cause death is a common element but is not required for classification as </a:t>
            </a:r>
            <a:r>
              <a:rPr lang="en-US" dirty="0" smtClean="0"/>
              <a:t>homicide. </a:t>
            </a:r>
            <a:r>
              <a:rPr lang="en-US" dirty="0"/>
              <a:t>T</a:t>
            </a:r>
            <a:r>
              <a:rPr lang="en-US" dirty="0" smtClean="0"/>
              <a:t>he </a:t>
            </a:r>
            <a:r>
              <a:rPr lang="en-US" dirty="0"/>
              <a:t>classification of Homicide for the purposes of death certification is a “neutral” term and neither indicates nor implies </a:t>
            </a:r>
            <a:r>
              <a:rPr lang="en-US" i="1" dirty="0"/>
              <a:t>criminal </a:t>
            </a:r>
            <a:r>
              <a:rPr lang="en-US" dirty="0"/>
              <a:t>intent, which remains a determination within the province of legal processes </a:t>
            </a:r>
            <a:endParaRPr lang="en-US" dirty="0" smtClean="0"/>
          </a:p>
          <a:p>
            <a:r>
              <a:rPr lang="en-US" dirty="0" smtClean="0"/>
              <a:t>Undetermined</a:t>
            </a:r>
            <a:endParaRPr lang="en-US" dirty="0"/>
          </a:p>
          <a:p>
            <a:pPr lvl="1"/>
            <a:r>
              <a:rPr lang="en-US" dirty="0"/>
              <a:t>Undetermined or “could not be determined” is a classification used when the information pointing to one manner of death is no more compelling than one or more other competing manners of death in thorough consideration of all available information </a:t>
            </a:r>
          </a:p>
          <a:p>
            <a:endParaRPr lang="en-US" dirty="0"/>
          </a:p>
          <a:p>
            <a:r>
              <a:rPr lang="en-US" dirty="0"/>
              <a:t>In general, when death involves a combination of natural processes and external factors such as injury or poisoning, preference is given to the non-natural manner of death. </a:t>
            </a:r>
          </a:p>
          <a:p>
            <a:endParaRPr lang="en-US" dirty="0"/>
          </a:p>
        </p:txBody>
      </p:sp>
    </p:spTree>
    <p:extLst>
      <p:ext uri="{BB962C8B-B14F-4D97-AF65-F5344CB8AC3E}">
        <p14:creationId xmlns:p14="http://schemas.microsoft.com/office/powerpoint/2010/main" val="28496006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67 </a:t>
            </a:r>
            <a:r>
              <a:rPr lang="en-US" dirty="0" err="1" smtClean="0"/>
              <a:t>yo</a:t>
            </a:r>
            <a:r>
              <a:rPr lang="en-US" dirty="0" smtClean="0"/>
              <a:t> M, history of BPH, PTSD, gout, anal fissures, hypertension, diabetes, recent right great toe fracture</a:t>
            </a:r>
            <a:endParaRPr lang="en-US" dirty="0"/>
          </a:p>
        </p:txBody>
      </p:sp>
    </p:spTree>
    <p:extLst>
      <p:ext uri="{BB962C8B-B14F-4D97-AF65-F5344CB8AC3E}">
        <p14:creationId xmlns:p14="http://schemas.microsoft.com/office/powerpoint/2010/main" val="122578532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Cause</a:t>
            </a:r>
            <a:r>
              <a:rPr lang="en-US" dirty="0" smtClean="0"/>
              <a:t>: Hypertensive cardiovascular disease (or HASCVD)</a:t>
            </a:r>
            <a:endParaRPr lang="en-US" dirty="0"/>
          </a:p>
          <a:p>
            <a:r>
              <a:rPr lang="en-US" dirty="0" smtClean="0"/>
              <a:t>OSC: Diabetes</a:t>
            </a:r>
            <a:endParaRPr lang="en-US" dirty="0"/>
          </a:p>
          <a:p>
            <a:r>
              <a:rPr lang="en-US" dirty="0" smtClean="0"/>
              <a:t>Manner: Natural</a:t>
            </a:r>
            <a:endParaRPr lang="en-US" dirty="0"/>
          </a:p>
          <a:p>
            <a:endParaRPr lang="en-US" dirty="0"/>
          </a:p>
        </p:txBody>
      </p:sp>
    </p:spTree>
    <p:extLst>
      <p:ext uri="{BB962C8B-B14F-4D97-AF65-F5344CB8AC3E}">
        <p14:creationId xmlns:p14="http://schemas.microsoft.com/office/powerpoint/2010/main" val="132924393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52 </a:t>
            </a:r>
            <a:r>
              <a:rPr lang="en-US" dirty="0" err="1" smtClean="0"/>
              <a:t>yo</a:t>
            </a:r>
            <a:r>
              <a:rPr lang="en-US" dirty="0" smtClean="0"/>
              <a:t> M, previous suicidal ideations, found with gunshot wound of head in secure residence, gun is found in his lap, no note, recent financial stress </a:t>
            </a:r>
          </a:p>
          <a:p>
            <a:r>
              <a:rPr lang="en-US" dirty="0" smtClean="0"/>
              <a:t>Toxicology: Methamphetamine 324 ng/mL; fentanyl 0.23 ng/mL, ethanol 0.233% w/v</a:t>
            </a:r>
          </a:p>
        </p:txBody>
      </p:sp>
    </p:spTree>
    <p:extLst>
      <p:ext uri="{BB962C8B-B14F-4D97-AF65-F5344CB8AC3E}">
        <p14:creationId xmlns:p14="http://schemas.microsoft.com/office/powerpoint/2010/main" val="7355853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 Gunshot wound of head</a:t>
            </a:r>
            <a:endParaRPr lang="en-US" dirty="0"/>
          </a:p>
          <a:p>
            <a:r>
              <a:rPr lang="en-US" dirty="0"/>
              <a:t>OSC</a:t>
            </a:r>
            <a:r>
              <a:rPr lang="en-US" dirty="0" smtClean="0"/>
              <a:t>: None</a:t>
            </a:r>
            <a:endParaRPr lang="en-US" dirty="0"/>
          </a:p>
          <a:p>
            <a:r>
              <a:rPr lang="en-US" dirty="0" smtClean="0"/>
              <a:t>Manner: Suicide</a:t>
            </a:r>
            <a:endParaRPr lang="en-US" dirty="0"/>
          </a:p>
          <a:p>
            <a:endParaRPr lang="en-US" dirty="0"/>
          </a:p>
        </p:txBody>
      </p:sp>
    </p:spTree>
    <p:extLst>
      <p:ext uri="{BB962C8B-B14F-4D97-AF65-F5344CB8AC3E}">
        <p14:creationId xmlns:p14="http://schemas.microsoft.com/office/powerpoint/2010/main" val="14191451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45 </a:t>
            </a:r>
            <a:r>
              <a:rPr lang="en-US" dirty="0" err="1" smtClean="0"/>
              <a:t>yo</a:t>
            </a:r>
            <a:r>
              <a:rPr lang="en-US" dirty="0" smtClean="0"/>
              <a:t> M, history of paraplegia, recurrent UTIs, well controlled hypertension; hospitalized with sepsis from a UTI, dies in the hospital</a:t>
            </a:r>
            <a:endParaRPr lang="en-US" dirty="0"/>
          </a:p>
        </p:txBody>
      </p:sp>
    </p:spTree>
    <p:extLst>
      <p:ext uri="{BB962C8B-B14F-4D97-AF65-F5344CB8AC3E}">
        <p14:creationId xmlns:p14="http://schemas.microsoft.com/office/powerpoint/2010/main" val="426584379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Further investigation into the cause of paraplegia reveals a gunshot wound of the spine during a robbery 20 years ago</a:t>
            </a:r>
            <a:endParaRPr lang="en-US" dirty="0"/>
          </a:p>
        </p:txBody>
      </p:sp>
    </p:spTree>
    <p:extLst>
      <p:ext uri="{BB962C8B-B14F-4D97-AF65-F5344CB8AC3E}">
        <p14:creationId xmlns:p14="http://schemas.microsoft.com/office/powerpoint/2010/main" val="27802818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Cause</a:t>
            </a:r>
            <a:r>
              <a:rPr lang="en-US" dirty="0" smtClean="0"/>
              <a:t>: Sepsis, due to Urinary tract infection, due to paraplegia, due to remote gunshot wound of back (OR Complications of remote gunshot wound)</a:t>
            </a:r>
            <a:endParaRPr lang="en-US" dirty="0"/>
          </a:p>
          <a:p>
            <a:r>
              <a:rPr lang="en-US" dirty="0" smtClean="0"/>
              <a:t>OSC: None</a:t>
            </a:r>
            <a:endParaRPr lang="en-US" dirty="0"/>
          </a:p>
          <a:p>
            <a:r>
              <a:rPr lang="en-US" dirty="0" smtClean="0"/>
              <a:t>Manner: Homicide</a:t>
            </a:r>
            <a:endParaRPr lang="en-US" dirty="0"/>
          </a:p>
          <a:p>
            <a:endParaRPr lang="en-US" dirty="0"/>
          </a:p>
        </p:txBody>
      </p:sp>
    </p:spTree>
    <p:extLst>
      <p:ext uri="{BB962C8B-B14F-4D97-AF65-F5344CB8AC3E}">
        <p14:creationId xmlns:p14="http://schemas.microsoft.com/office/powerpoint/2010/main" val="6624596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30 </a:t>
            </a:r>
            <a:r>
              <a:rPr lang="en-US" dirty="0" err="1" smtClean="0"/>
              <a:t>yo</a:t>
            </a:r>
            <a:r>
              <a:rPr lang="en-US" dirty="0" smtClean="0"/>
              <a:t> F, history of “cerebral palsy”, muscle spasticity, non-verbal, wheelchair bound</a:t>
            </a:r>
            <a:endParaRPr lang="en-US" dirty="0"/>
          </a:p>
        </p:txBody>
      </p:sp>
    </p:spTree>
    <p:extLst>
      <p:ext uri="{BB962C8B-B14F-4D97-AF65-F5344CB8AC3E}">
        <p14:creationId xmlns:p14="http://schemas.microsoft.com/office/powerpoint/2010/main" val="219292468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Look into the history of cerebral palsy</a:t>
            </a:r>
          </a:p>
          <a:p>
            <a:pPr lvl="1"/>
            <a:r>
              <a:rPr lang="en-US" dirty="0" smtClean="0"/>
              <a:t>Often used as a wastebasket diagnosis</a:t>
            </a:r>
          </a:p>
          <a:p>
            <a:pPr lvl="1"/>
            <a:r>
              <a:rPr lang="en-US" dirty="0" smtClean="0"/>
              <a:t>Cerebral palsy is a group of neurological disorders that affect movement, balance, and posture</a:t>
            </a:r>
          </a:p>
          <a:p>
            <a:pPr lvl="2"/>
            <a:r>
              <a:rPr lang="en-US" dirty="0" smtClean="0"/>
              <a:t>As a result of birth complications is a Natural</a:t>
            </a:r>
          </a:p>
          <a:p>
            <a:pPr lvl="2"/>
            <a:r>
              <a:rPr lang="en-US" dirty="0" smtClean="0"/>
              <a:t>As a result of trauma as an infant is NOT natural (accident vs homicide depending on circumstances)</a:t>
            </a:r>
            <a:endParaRPr lang="en-US" dirty="0"/>
          </a:p>
        </p:txBody>
      </p:sp>
    </p:spTree>
    <p:extLst>
      <p:ext uri="{BB962C8B-B14F-4D97-AF65-F5344CB8AC3E}">
        <p14:creationId xmlns:p14="http://schemas.microsoft.com/office/powerpoint/2010/main" val="21966900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CP from anoxia during birth</a:t>
            </a:r>
          </a:p>
          <a:p>
            <a:r>
              <a:rPr lang="en-US" dirty="0" smtClean="0"/>
              <a:t>Cause: Complications of cerebral palsy</a:t>
            </a:r>
            <a:endParaRPr lang="en-US" dirty="0"/>
          </a:p>
          <a:p>
            <a:r>
              <a:rPr lang="en-US" dirty="0"/>
              <a:t>OSC</a:t>
            </a:r>
            <a:r>
              <a:rPr lang="en-US" dirty="0" smtClean="0"/>
              <a:t>: None</a:t>
            </a:r>
            <a:endParaRPr lang="en-US" dirty="0"/>
          </a:p>
          <a:p>
            <a:r>
              <a:rPr lang="en-US" dirty="0"/>
              <a:t>Manner</a:t>
            </a:r>
            <a:r>
              <a:rPr lang="en-US" dirty="0" smtClean="0"/>
              <a:t>: Natural</a:t>
            </a:r>
          </a:p>
          <a:p>
            <a:endParaRPr lang="en-US" dirty="0" smtClean="0"/>
          </a:p>
          <a:p>
            <a:pPr marL="0" indent="0">
              <a:buNone/>
            </a:pPr>
            <a:r>
              <a:rPr lang="en-US" dirty="0" smtClean="0"/>
              <a:t>CP from “shaken baby syndrome” at 2 months of age</a:t>
            </a:r>
            <a:endParaRPr lang="en-US" dirty="0"/>
          </a:p>
          <a:p>
            <a:r>
              <a:rPr lang="en-US" dirty="0"/>
              <a:t>Cause</a:t>
            </a:r>
            <a:r>
              <a:rPr lang="en-US" dirty="0" smtClean="0"/>
              <a:t>: Remote head trauma/ Remote abusive head trauma</a:t>
            </a:r>
            <a:endParaRPr lang="en-US" dirty="0"/>
          </a:p>
          <a:p>
            <a:r>
              <a:rPr lang="en-US" dirty="0" smtClean="0"/>
              <a:t>OSC: None</a:t>
            </a:r>
            <a:endParaRPr lang="en-US" dirty="0"/>
          </a:p>
          <a:p>
            <a:r>
              <a:rPr lang="en-US" dirty="0"/>
              <a:t>Manner</a:t>
            </a:r>
            <a:r>
              <a:rPr lang="en-US" dirty="0" smtClean="0"/>
              <a:t>: Homicide</a:t>
            </a:r>
            <a:endParaRPr lang="en-US" dirty="0"/>
          </a:p>
          <a:p>
            <a:endParaRPr lang="en-US" dirty="0"/>
          </a:p>
        </p:txBody>
      </p:sp>
    </p:spTree>
    <p:extLst>
      <p:ext uri="{BB962C8B-B14F-4D97-AF65-F5344CB8AC3E}">
        <p14:creationId xmlns:p14="http://schemas.microsoft.com/office/powerpoint/2010/main" val="15599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69324" y="111430"/>
            <a:ext cx="6348412" cy="6606652"/>
          </a:xfrm>
        </p:spPr>
      </p:pic>
      <p:sp>
        <p:nvSpPr>
          <p:cNvPr id="3" name="Rectangle 2"/>
          <p:cNvSpPr/>
          <p:nvPr/>
        </p:nvSpPr>
        <p:spPr>
          <a:xfrm>
            <a:off x="3044952" y="2176272"/>
            <a:ext cx="4572000" cy="4407408"/>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769756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pPr marL="0" indent="0">
              <a:buNone/>
            </a:pPr>
            <a:r>
              <a:rPr lang="en-US" dirty="0"/>
              <a:t>55 year old male with a history of hypertension</a:t>
            </a:r>
            <a:r>
              <a:rPr lang="en-US" dirty="0" smtClean="0"/>
              <a:t>, and </a:t>
            </a:r>
            <a:r>
              <a:rPr lang="en-US" dirty="0"/>
              <a:t>coronary artery disease; is at a bar and starts yelling at wait staff, security staff escorts him out of the bar and the decedent starts a physical altercation with </a:t>
            </a:r>
            <a:r>
              <a:rPr lang="en-US" dirty="0" smtClean="0"/>
              <a:t>security (no restraint used); </a:t>
            </a:r>
            <a:r>
              <a:rPr lang="en-US" dirty="0"/>
              <a:t>during this altercation, the decedent collapses and is unresponsive. He is taken to the hospital, there is no significant trauma, labs and studies indicate a </a:t>
            </a:r>
            <a:r>
              <a:rPr lang="en-US" dirty="0" smtClean="0"/>
              <a:t>STEMI; BAC 0.155%</a:t>
            </a:r>
            <a:endParaRPr lang="en-US" dirty="0"/>
          </a:p>
          <a:p>
            <a:pPr marL="0" indent="0">
              <a:buNone/>
            </a:pPr>
            <a:endParaRPr lang="en-US" dirty="0"/>
          </a:p>
        </p:txBody>
      </p:sp>
    </p:spTree>
    <p:extLst>
      <p:ext uri="{BB962C8B-B14F-4D97-AF65-F5344CB8AC3E}">
        <p14:creationId xmlns:p14="http://schemas.microsoft.com/office/powerpoint/2010/main" val="11458063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 Complications of atherosclerotic and hypertensive cardiovascular disease in the setting of a physical altercation</a:t>
            </a:r>
            <a:endParaRPr lang="en-US" dirty="0"/>
          </a:p>
          <a:p>
            <a:r>
              <a:rPr lang="en-US" dirty="0" smtClean="0"/>
              <a:t>OSC: Acute ethanol toxicity</a:t>
            </a:r>
            <a:endParaRPr lang="en-US" dirty="0"/>
          </a:p>
          <a:p>
            <a:r>
              <a:rPr lang="en-US" dirty="0"/>
              <a:t>Manner</a:t>
            </a:r>
            <a:r>
              <a:rPr lang="en-US" dirty="0" smtClean="0"/>
              <a:t>: Homicide </a:t>
            </a:r>
          </a:p>
          <a:p>
            <a:r>
              <a:rPr lang="en-US" dirty="0" smtClean="0"/>
              <a:t>This does NOT assign fault, and does NOT indicate that charges should be pressed against the security staff, the decedent was the aggressor, but it is still a homicide</a:t>
            </a:r>
          </a:p>
          <a:p>
            <a:pPr lvl="1"/>
            <a:r>
              <a:rPr lang="en-US" dirty="0" smtClean="0"/>
              <a:t>Important to discern if restraint maneuvers where used during the altercation, as this could change the cause to an asphyxial event</a:t>
            </a:r>
            <a:endParaRPr lang="en-US" dirty="0"/>
          </a:p>
          <a:p>
            <a:endParaRPr lang="en-US" dirty="0"/>
          </a:p>
        </p:txBody>
      </p:sp>
    </p:spTree>
    <p:extLst>
      <p:ext uri="{BB962C8B-B14F-4D97-AF65-F5344CB8AC3E}">
        <p14:creationId xmlns:p14="http://schemas.microsoft.com/office/powerpoint/2010/main" val="324247419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sign?</a:t>
            </a:r>
            <a:endParaRPr lang="en-US" dirty="0"/>
          </a:p>
        </p:txBody>
      </p:sp>
      <p:sp>
        <p:nvSpPr>
          <p:cNvPr id="3" name="Content Placeholder 2"/>
          <p:cNvSpPr>
            <a:spLocks noGrp="1"/>
          </p:cNvSpPr>
          <p:nvPr>
            <p:ph idx="1"/>
          </p:nvPr>
        </p:nvSpPr>
        <p:spPr/>
        <p:txBody>
          <a:bodyPr/>
          <a:lstStyle/>
          <a:p>
            <a:r>
              <a:rPr lang="en-US" dirty="0" smtClean="0"/>
              <a:t>44 year old male, no significant medical history, does have a BMI of 55 kg/m2</a:t>
            </a:r>
            <a:endParaRPr lang="en-US" dirty="0"/>
          </a:p>
        </p:txBody>
      </p:sp>
    </p:spTree>
    <p:extLst>
      <p:ext uri="{BB962C8B-B14F-4D97-AF65-F5344CB8AC3E}">
        <p14:creationId xmlns:p14="http://schemas.microsoft.com/office/powerpoint/2010/main" val="14922400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Cause: Complications of morbid obesity</a:t>
            </a:r>
            <a:endParaRPr lang="en-US" dirty="0"/>
          </a:p>
          <a:p>
            <a:r>
              <a:rPr lang="en-US" dirty="0"/>
              <a:t>OSC</a:t>
            </a:r>
            <a:r>
              <a:rPr lang="en-US" dirty="0" smtClean="0"/>
              <a:t>: None</a:t>
            </a:r>
            <a:endParaRPr lang="en-US" dirty="0"/>
          </a:p>
          <a:p>
            <a:r>
              <a:rPr lang="en-US" dirty="0"/>
              <a:t>Manner</a:t>
            </a:r>
            <a:r>
              <a:rPr lang="en-US" dirty="0" smtClean="0"/>
              <a:t>: Natural</a:t>
            </a:r>
          </a:p>
          <a:p>
            <a:endParaRPr lang="en-US" dirty="0"/>
          </a:p>
          <a:p>
            <a:r>
              <a:rPr lang="en-US" dirty="0" smtClean="0"/>
              <a:t>Morbid obesity can be a cause of death, I was trained with a cutoff of 40 kg/m2</a:t>
            </a:r>
          </a:p>
          <a:p>
            <a:pPr lvl="1"/>
            <a:r>
              <a:rPr lang="en-US" dirty="0" smtClean="0"/>
              <a:t>Morbid obesity causes heart disease (hypertension, cardiomegaly) and often hepatic steatosis</a:t>
            </a:r>
          </a:p>
          <a:p>
            <a:pPr lvl="1"/>
            <a:r>
              <a:rPr lang="en-US" dirty="0" smtClean="0"/>
              <a:t>Can result in sudden death of relatively young individuals, especially if obese since childhood</a:t>
            </a:r>
            <a:endParaRPr lang="en-US" dirty="0"/>
          </a:p>
          <a:p>
            <a:endParaRPr lang="en-US" dirty="0"/>
          </a:p>
        </p:txBody>
      </p:sp>
    </p:spTree>
    <p:extLst>
      <p:ext uri="{BB962C8B-B14F-4D97-AF65-F5344CB8AC3E}">
        <p14:creationId xmlns:p14="http://schemas.microsoft.com/office/powerpoint/2010/main" val="107549506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8" name="Rectangle 7"/>
          <p:cNvSpPr/>
          <p:nvPr/>
        </p:nvSpPr>
        <p:spPr>
          <a:xfrm>
            <a:off x="594360" y="2197436"/>
            <a:ext cx="9966960" cy="3416320"/>
          </a:xfrm>
          <a:prstGeom prst="rect">
            <a:avLst/>
          </a:prstGeom>
        </p:spPr>
        <p:txBody>
          <a:bodyPr wrap="square">
            <a:spAutoFit/>
          </a:bodyPr>
          <a:lstStyle/>
          <a:p>
            <a:r>
              <a:rPr lang="en-US" dirty="0"/>
              <a:t>COMEC (CDC-Collaborating Office for Medical Examiners and Coroners)</a:t>
            </a:r>
          </a:p>
          <a:p>
            <a:pPr lvl="1"/>
            <a:r>
              <a:rPr lang="en-US" dirty="0"/>
              <a:t>https://www.cdc.gov/nchs/nvss/writing-cause-of-death-statements.htm</a:t>
            </a:r>
          </a:p>
          <a:p>
            <a:r>
              <a:rPr lang="en-US" dirty="0"/>
              <a:t>CDC Death Certification Handbook; 2023 Revision:</a:t>
            </a:r>
          </a:p>
          <a:p>
            <a:pPr lvl="1"/>
            <a:r>
              <a:rPr lang="en-US" dirty="0">
                <a:hlinkClick r:id="rId2"/>
              </a:rPr>
              <a:t>www.cdc.gov/nchs/data/nvss/handbook/2023-physicians-mcod-handbook.pdf</a:t>
            </a:r>
            <a:endParaRPr lang="en-US" dirty="0"/>
          </a:p>
          <a:p>
            <a:r>
              <a:rPr lang="en-US" dirty="0"/>
              <a:t>Cause of Death and the Death Certificate</a:t>
            </a:r>
          </a:p>
          <a:p>
            <a:pPr lvl="1"/>
            <a:r>
              <a:rPr lang="en-US" dirty="0"/>
              <a:t>https://</a:t>
            </a:r>
            <a:r>
              <a:rPr lang="en-US" dirty="0" smtClean="0"/>
              <a:t>www.health.state.mn.us/people/vitalrecords/physician-me/docs/capcodbook.pdf</a:t>
            </a:r>
            <a:endParaRPr lang="en-US" dirty="0"/>
          </a:p>
          <a:p>
            <a:r>
              <a:rPr lang="en-US" dirty="0"/>
              <a:t>Principles and Pitfalls: a Guide to Death Certification</a:t>
            </a:r>
          </a:p>
          <a:p>
            <a:pPr lvl="1"/>
            <a:r>
              <a:rPr lang="en-US" dirty="0">
                <a:hlinkClick r:id="rId3"/>
              </a:rPr>
              <a:t>https://www.ncbi.nlm.nih.gov/pmc/articles/PMC4504663/</a:t>
            </a:r>
            <a:endParaRPr lang="en-US" dirty="0"/>
          </a:p>
          <a:p>
            <a:r>
              <a:rPr lang="en-US" dirty="0"/>
              <a:t>National Association of Medical Examiners</a:t>
            </a:r>
          </a:p>
          <a:p>
            <a:pPr lvl="1"/>
            <a:r>
              <a:rPr lang="en-US" dirty="0">
                <a:hlinkClick r:id="rId4"/>
              </a:rPr>
              <a:t>https://www.thename.org/death-certification</a:t>
            </a:r>
            <a:endParaRPr lang="en-US" dirty="0"/>
          </a:p>
          <a:p>
            <a:r>
              <a:rPr lang="en-US" dirty="0"/>
              <a:t>NAME Guide for Manner of Death Classification	</a:t>
            </a:r>
          </a:p>
          <a:p>
            <a:pPr lvl="1"/>
            <a:r>
              <a:rPr lang="en-US" dirty="0"/>
              <a:t>name.memberclicks.net/assets/docs/MANNEROFDEATH.pdf 	</a:t>
            </a:r>
          </a:p>
        </p:txBody>
      </p:sp>
    </p:spTree>
    <p:extLst>
      <p:ext uri="{BB962C8B-B14F-4D97-AF65-F5344CB8AC3E}">
        <p14:creationId xmlns:p14="http://schemas.microsoft.com/office/powerpoint/2010/main" val="179220122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Vital Statistics: www.kdhe.ks.gov</a:t>
            </a:r>
          </a:p>
          <a:p>
            <a:pPr lvl="1"/>
            <a:r>
              <a:rPr lang="en-US" dirty="0" smtClean="0">
                <a:hlinkClick r:id="rId2"/>
              </a:rPr>
              <a:t>Kdhe.registrationsecrtion@ks.gov</a:t>
            </a:r>
            <a:endParaRPr lang="en-US" dirty="0" smtClean="0"/>
          </a:p>
          <a:p>
            <a:pPr lvl="1"/>
            <a:r>
              <a:rPr lang="en-US" dirty="0" smtClean="0"/>
              <a:t>Online training: </a:t>
            </a:r>
            <a:r>
              <a:rPr lang="en-US" dirty="0" smtClean="0">
                <a:hlinkClick r:id="rId3"/>
              </a:rPr>
              <a:t>https://www.train.org/ks/</a:t>
            </a:r>
            <a:endParaRPr lang="en-US" dirty="0" smtClean="0"/>
          </a:p>
          <a:p>
            <a:pPr lvl="2"/>
            <a:r>
              <a:rPr lang="en-US" dirty="0" smtClean="0"/>
              <a:t>Create an account</a:t>
            </a:r>
          </a:p>
          <a:p>
            <a:pPr lvl="2"/>
            <a:r>
              <a:rPr lang="en-US" dirty="0" smtClean="0"/>
              <a:t>KDHE Electronic Death Registering System – Course #1063488</a:t>
            </a:r>
          </a:p>
          <a:p>
            <a:pPr lvl="2"/>
            <a:r>
              <a:rPr lang="en-US" dirty="0" smtClean="0"/>
              <a:t>Quality Cause of Death 2024 – Course #1095073</a:t>
            </a:r>
          </a:p>
        </p:txBody>
      </p:sp>
    </p:spTree>
    <p:extLst>
      <p:ext uri="{BB962C8B-B14F-4D97-AF65-F5344CB8AC3E}">
        <p14:creationId xmlns:p14="http://schemas.microsoft.com/office/powerpoint/2010/main" val="241612116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contact information</a:t>
            </a:r>
            <a:endParaRPr lang="en-US" dirty="0"/>
          </a:p>
        </p:txBody>
      </p:sp>
      <p:sp>
        <p:nvSpPr>
          <p:cNvPr id="3" name="Content Placeholder 2"/>
          <p:cNvSpPr>
            <a:spLocks noGrp="1"/>
          </p:cNvSpPr>
          <p:nvPr>
            <p:ph idx="1"/>
          </p:nvPr>
        </p:nvSpPr>
        <p:spPr/>
        <p:txBody>
          <a:bodyPr/>
          <a:lstStyle/>
          <a:p>
            <a:r>
              <a:rPr lang="en-US" dirty="0" smtClean="0"/>
              <a:t>Harley Schainost, MD</a:t>
            </a:r>
          </a:p>
          <a:p>
            <a:pPr lvl="1"/>
            <a:r>
              <a:rPr lang="en-US" dirty="0" smtClean="0">
                <a:hlinkClick r:id="rId2"/>
              </a:rPr>
              <a:t>Harley.Schainost@Sedgwick.gov</a:t>
            </a:r>
            <a:endParaRPr lang="en-US" dirty="0" smtClean="0"/>
          </a:p>
          <a:p>
            <a:r>
              <a:rPr lang="en-US" dirty="0" smtClean="0"/>
              <a:t>Regional Forensic Science Center</a:t>
            </a:r>
          </a:p>
          <a:p>
            <a:pPr lvl="1"/>
            <a:r>
              <a:rPr lang="en-US" dirty="0" smtClean="0"/>
              <a:t>316-660-4800</a:t>
            </a:r>
          </a:p>
          <a:p>
            <a:pPr lvl="1"/>
            <a:r>
              <a:rPr lang="en-US" dirty="0"/>
              <a:t>https://www.sedgwickcounty.org/forensic-science/</a:t>
            </a:r>
          </a:p>
          <a:p>
            <a:pPr marL="457200" lvl="1" indent="0">
              <a:buNone/>
            </a:pPr>
            <a:endParaRPr lang="en-US" dirty="0"/>
          </a:p>
        </p:txBody>
      </p:sp>
    </p:spTree>
    <p:extLst>
      <p:ext uri="{BB962C8B-B14F-4D97-AF65-F5344CB8AC3E}">
        <p14:creationId xmlns:p14="http://schemas.microsoft.com/office/powerpoint/2010/main" val="2699227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Proximate vs immediate cause of death</a:t>
            </a:r>
            <a:endParaRPr lang="en-US" dirty="0"/>
          </a:p>
        </p:txBody>
      </p:sp>
      <p:sp>
        <p:nvSpPr>
          <p:cNvPr id="3" name="Content Placeholder 2"/>
          <p:cNvSpPr>
            <a:spLocks noGrp="1"/>
          </p:cNvSpPr>
          <p:nvPr>
            <p:ph idx="1"/>
          </p:nvPr>
        </p:nvSpPr>
        <p:spPr/>
        <p:txBody>
          <a:bodyPr/>
          <a:lstStyle/>
          <a:p>
            <a:r>
              <a:rPr lang="en-US" dirty="0" smtClean="0"/>
              <a:t>Proximate: Underlying cause of death, condition which STARTED the chain of events leading to death</a:t>
            </a:r>
          </a:p>
          <a:p>
            <a:r>
              <a:rPr lang="en-US" dirty="0" smtClean="0"/>
              <a:t>Immediate: The disease or injury that actually causes death</a:t>
            </a:r>
          </a:p>
          <a:p>
            <a:endParaRPr lang="en-US" dirty="0"/>
          </a:p>
          <a:p>
            <a:r>
              <a:rPr lang="en-US" dirty="0" smtClean="0"/>
              <a:t>Which is most important?</a:t>
            </a:r>
            <a:endParaRPr lang="en-US" dirty="0"/>
          </a:p>
        </p:txBody>
      </p:sp>
    </p:spTree>
    <p:extLst>
      <p:ext uri="{BB962C8B-B14F-4D97-AF65-F5344CB8AC3E}">
        <p14:creationId xmlns:p14="http://schemas.microsoft.com/office/powerpoint/2010/main" val="2425434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Proximate vs immediate examples</a:t>
            </a:r>
            <a:endParaRPr lang="en-US" dirty="0"/>
          </a:p>
        </p:txBody>
      </p:sp>
      <p:sp>
        <p:nvSpPr>
          <p:cNvPr id="3" name="Content Placeholder 2"/>
          <p:cNvSpPr>
            <a:spLocks noGrp="1"/>
          </p:cNvSpPr>
          <p:nvPr>
            <p:ph idx="1"/>
          </p:nvPr>
        </p:nvSpPr>
        <p:spPr/>
        <p:txBody>
          <a:bodyPr/>
          <a:lstStyle/>
          <a:p>
            <a:r>
              <a:rPr lang="en-US" dirty="0" smtClean="0"/>
              <a:t>Sepsis, due to urinary tract infection, due to quadriplegia, due to remote gunshot wound of spine</a:t>
            </a:r>
          </a:p>
          <a:p>
            <a:r>
              <a:rPr lang="en-US" dirty="0" smtClean="0"/>
              <a:t>Sepsis, due to community acquired pneumonia</a:t>
            </a:r>
          </a:p>
          <a:p>
            <a:r>
              <a:rPr lang="en-US" dirty="0" smtClean="0"/>
              <a:t>Myocardial infarction, due to atherosclerotic and hypertensive cardiovascular disease</a:t>
            </a:r>
          </a:p>
          <a:p>
            <a:endParaRPr lang="en-US" dirty="0"/>
          </a:p>
        </p:txBody>
      </p:sp>
    </p:spTree>
    <p:extLst>
      <p:ext uri="{BB962C8B-B14F-4D97-AF65-F5344CB8AC3E}">
        <p14:creationId xmlns:p14="http://schemas.microsoft.com/office/powerpoint/2010/main" val="387752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about remote trauma/injury that could cause death at a much later time</a:t>
            </a:r>
            <a:endParaRPr lang="en-US" dirty="0"/>
          </a:p>
        </p:txBody>
      </p:sp>
      <p:sp>
        <p:nvSpPr>
          <p:cNvPr id="3" name="Content Placeholder 2"/>
          <p:cNvSpPr>
            <a:spLocks noGrp="1"/>
          </p:cNvSpPr>
          <p:nvPr>
            <p:ph idx="1"/>
          </p:nvPr>
        </p:nvSpPr>
        <p:spPr/>
        <p:txBody>
          <a:bodyPr/>
          <a:lstStyle/>
          <a:p>
            <a:r>
              <a:rPr lang="en-US" dirty="0" smtClean="0"/>
              <a:t>Paralysis/quadriplegia</a:t>
            </a:r>
          </a:p>
          <a:p>
            <a:r>
              <a:rPr lang="en-US" dirty="0" smtClean="0"/>
              <a:t>Traumatic brain injury</a:t>
            </a:r>
          </a:p>
          <a:p>
            <a:r>
              <a:rPr lang="en-US" dirty="0" smtClean="0"/>
              <a:t>Seizure disorders</a:t>
            </a:r>
          </a:p>
          <a:p>
            <a:r>
              <a:rPr lang="en-US" dirty="0" smtClean="0"/>
              <a:t>Sepsis</a:t>
            </a:r>
          </a:p>
          <a:p>
            <a:r>
              <a:rPr lang="en-US" dirty="0" smtClean="0"/>
              <a:t>Cerebral Palsy</a:t>
            </a:r>
          </a:p>
          <a:p>
            <a:endParaRPr lang="en-US" dirty="0" smtClean="0"/>
          </a:p>
          <a:p>
            <a:endParaRPr lang="en-US" dirty="0"/>
          </a:p>
        </p:txBody>
      </p:sp>
    </p:spTree>
    <p:extLst>
      <p:ext uri="{BB962C8B-B14F-4D97-AF65-F5344CB8AC3E}">
        <p14:creationId xmlns:p14="http://schemas.microsoft.com/office/powerpoint/2010/main" val="23418975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9120" y="1102668"/>
            <a:ext cx="10382373" cy="3752795"/>
          </a:xfrm>
        </p:spPr>
      </p:pic>
      <p:sp>
        <p:nvSpPr>
          <p:cNvPr id="9" name="TextBox 8"/>
          <p:cNvSpPr txBox="1"/>
          <p:nvPr/>
        </p:nvSpPr>
        <p:spPr>
          <a:xfrm>
            <a:off x="5879592" y="1563624"/>
            <a:ext cx="1051560" cy="369332"/>
          </a:xfrm>
          <a:prstGeom prst="rect">
            <a:avLst/>
          </a:prstGeom>
          <a:noFill/>
        </p:spPr>
        <p:txBody>
          <a:bodyPr wrap="square" rtlCol="0">
            <a:spAutoFit/>
          </a:bodyPr>
          <a:lstStyle/>
          <a:p>
            <a:r>
              <a:rPr lang="en-US" dirty="0" smtClean="0">
                <a:solidFill>
                  <a:srgbClr val="FFFF00"/>
                </a:solidFill>
              </a:rPr>
              <a:t>Due to </a:t>
            </a:r>
            <a:endParaRPr lang="en-US" dirty="0">
              <a:solidFill>
                <a:srgbClr val="FFFF00"/>
              </a:solidFill>
            </a:endParaRPr>
          </a:p>
        </p:txBody>
      </p:sp>
      <p:sp>
        <p:nvSpPr>
          <p:cNvPr id="20" name="TextBox 19"/>
          <p:cNvSpPr txBox="1"/>
          <p:nvPr/>
        </p:nvSpPr>
        <p:spPr>
          <a:xfrm>
            <a:off x="5879592" y="1830754"/>
            <a:ext cx="1051560" cy="369332"/>
          </a:xfrm>
          <a:prstGeom prst="rect">
            <a:avLst/>
          </a:prstGeom>
          <a:noFill/>
        </p:spPr>
        <p:txBody>
          <a:bodyPr wrap="square" rtlCol="0">
            <a:spAutoFit/>
          </a:bodyPr>
          <a:lstStyle/>
          <a:p>
            <a:r>
              <a:rPr lang="en-US" dirty="0" smtClean="0">
                <a:solidFill>
                  <a:srgbClr val="FFFF00"/>
                </a:solidFill>
              </a:rPr>
              <a:t>Due to </a:t>
            </a:r>
            <a:endParaRPr lang="en-US" dirty="0">
              <a:solidFill>
                <a:srgbClr val="FFFF00"/>
              </a:solidFill>
            </a:endParaRPr>
          </a:p>
        </p:txBody>
      </p:sp>
      <p:sp>
        <p:nvSpPr>
          <p:cNvPr id="21" name="TextBox 20"/>
          <p:cNvSpPr txBox="1"/>
          <p:nvPr/>
        </p:nvSpPr>
        <p:spPr>
          <a:xfrm>
            <a:off x="5879592" y="2119600"/>
            <a:ext cx="1051560" cy="369332"/>
          </a:xfrm>
          <a:prstGeom prst="rect">
            <a:avLst/>
          </a:prstGeom>
          <a:noFill/>
        </p:spPr>
        <p:txBody>
          <a:bodyPr wrap="square" rtlCol="0">
            <a:spAutoFit/>
          </a:bodyPr>
          <a:lstStyle/>
          <a:p>
            <a:r>
              <a:rPr lang="en-US" dirty="0" smtClean="0">
                <a:solidFill>
                  <a:srgbClr val="FFFF00"/>
                </a:solidFill>
              </a:rPr>
              <a:t>Due to </a:t>
            </a:r>
            <a:endParaRPr lang="en-US" dirty="0">
              <a:solidFill>
                <a:srgbClr val="FFFF00"/>
              </a:solidFill>
            </a:endParaRPr>
          </a:p>
        </p:txBody>
      </p:sp>
    </p:spTree>
    <p:extLst>
      <p:ext uri="{BB962C8B-B14F-4D97-AF65-F5344CB8AC3E}">
        <p14:creationId xmlns:p14="http://schemas.microsoft.com/office/powerpoint/2010/main" val="1465826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
  <TotalTime>325</TotalTime>
  <Words>1931</Words>
  <Application>Microsoft Office PowerPoint</Application>
  <PresentationFormat>Widescreen</PresentationFormat>
  <Paragraphs>206</Paragraphs>
  <Slides>56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56</vt:i4>
      </vt:variant>
    </vt:vector>
  </HeadingPairs>
  <TitlesOfParts>
    <vt:vector size="59" baseType="lpstr">
      <vt:lpstr>Arial</vt:lpstr>
      <vt:lpstr>Trebuchet MS</vt:lpstr>
      <vt:lpstr>Berlin</vt:lpstr>
      <vt:lpstr>Death Certification for Coroners</vt:lpstr>
      <vt:lpstr>Death Certificates…Why should I care?</vt:lpstr>
      <vt:lpstr>What is a “cause of death”</vt:lpstr>
      <vt:lpstr>Manner of Death</vt:lpstr>
      <vt:lpstr>PowerPoint Presentation</vt:lpstr>
      <vt:lpstr>Proximate vs immediate cause of death</vt:lpstr>
      <vt:lpstr>Proximate vs immediate examples</vt:lpstr>
      <vt:lpstr>Think about remote trauma/injury that could cause death at a much later time</vt:lpstr>
      <vt:lpstr>PowerPoint Presentation</vt:lpstr>
      <vt:lpstr>What not to put on a DC</vt:lpstr>
      <vt:lpstr>Part II</vt:lpstr>
      <vt:lpstr>Part II Examples</vt:lpstr>
      <vt:lpstr>What not to put on Part II</vt:lpstr>
      <vt:lpstr>Chronic vs acute substance and EtOH use</vt:lpstr>
      <vt:lpstr>Drugs</vt:lpstr>
      <vt:lpstr>Right or Wrong? Some DC examples</vt:lpstr>
      <vt:lpstr>Cause of death: Decline                         Coronary artery disease                         Cerebrovascular disease                         Atherosclerotic vessel disease</vt:lpstr>
      <vt:lpstr>Cause of death: Cardiac Arrest                          Unknown-Coroner did not want autopsy </vt:lpstr>
      <vt:lpstr>Cause of death: Cancer</vt:lpstr>
      <vt:lpstr>Cause of death: Liver cell carcinoma</vt:lpstr>
      <vt:lpstr>Cause of death: Unknown Part II: Sleep apnea, hyperthyroidism, schizoaffective disorder, alcohol use disorder</vt:lpstr>
      <vt:lpstr>Cause of death: Metastatic small cell lung cancer                          Neuroendocrine carcinoma                          Tobacco use disorder                           Bipolar disorder Part II: Post traumatic stress disorder</vt:lpstr>
      <vt:lpstr>Cause of death: Pancreatic cancer                          Acute renal failure                          Hyperglycemia                          Hypokalemia</vt:lpstr>
      <vt:lpstr>Cause of death: Parkinsons Disease                          Rectal prolapse</vt:lpstr>
      <vt:lpstr>Cause of death: Ischemic colitis                          Cardiogenic shock                          Cardiac tamponade                          Coronary artery disease</vt:lpstr>
      <vt:lpstr>Cause of death: Congestive heart failure                          Substance abuse                          Sepsis</vt:lpstr>
      <vt:lpstr>Cause of death: Adenocarcinoma of the esophagus                          Diabetes mellitus                          Coronary artery disease                          Hypertension Part II: Post traumatic stress disorder</vt:lpstr>
      <vt:lpstr>Cause of death: Chronic lymphocytic leukemia Part II: Diabetes, hypertension, peripheral vascular disease, basal cell carcinoma</vt:lpstr>
      <vt:lpstr>Cause of death: Unknown                          Atherosclerosis                          Diabetes                          Tick borne illness</vt:lpstr>
      <vt:lpstr>Cause of death: Traumatic Brain Injury                          Subdural hemorrhage                          Subarachnoid hemorrhage                         Intraparenchymal hemorrhage Manner of death: Natural</vt:lpstr>
      <vt:lpstr>Part II: Hypertension, congestive heart failure, diabetes mellitus, hyperlipidemia, benign prostatic hypertrophy, hard of hearing, atrial fibrillation, dysphagia</vt:lpstr>
      <vt:lpstr>How would you sign?</vt:lpstr>
      <vt:lpstr>PowerPoint Presentation</vt:lpstr>
      <vt:lpstr>How would you sign?</vt:lpstr>
      <vt:lpstr>PowerPoint Presentation</vt:lpstr>
      <vt:lpstr>How would you sign?</vt:lpstr>
      <vt:lpstr>PowerPoint Presentation</vt:lpstr>
      <vt:lpstr>How would you sign?</vt:lpstr>
      <vt:lpstr>PowerPoint Presentation</vt:lpstr>
      <vt:lpstr>How would you sign?</vt:lpstr>
      <vt:lpstr>PowerPoint Presentation</vt:lpstr>
      <vt:lpstr>How would you sign?</vt:lpstr>
      <vt:lpstr>PowerPoint Presentation</vt:lpstr>
      <vt:lpstr>How would you sign?</vt:lpstr>
      <vt:lpstr>PowerPoint Presentation</vt:lpstr>
      <vt:lpstr>PowerPoint Presentation</vt:lpstr>
      <vt:lpstr>How would you sign?</vt:lpstr>
      <vt:lpstr>PowerPoint Presentation</vt:lpstr>
      <vt:lpstr>PowerPoint Presentation</vt:lpstr>
      <vt:lpstr>How would you sign?</vt:lpstr>
      <vt:lpstr>PowerPoint Presentation</vt:lpstr>
      <vt:lpstr>How would you sign?</vt:lpstr>
      <vt:lpstr>PowerPoint Presentation</vt:lpstr>
      <vt:lpstr>Resources</vt:lpstr>
      <vt:lpstr>PowerPoint Presentation</vt:lpstr>
      <vt:lpstr>My contact information</vt:lpstr>
    </vt:vector>
  </TitlesOfParts>
  <Company>Customer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Death Certification for Coroners</dc:title>
  <dc:creator>Schainost, Harley D.</dc:creator>
  <cp:lastModifiedBy>Schainost, Harley D.</cp:lastModifiedBy>
  <cp:revision>32</cp:revision>
  <dcterms:created xsi:type="dcterms:W3CDTF">2024-05-07T14:12:39Z</dcterms:created>
  <dcterms:modified xsi:type="dcterms:W3CDTF">2025-04-28T14:43:25Z</dcterms:modified>
</cp:coreProperties>
</file>